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12.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header8.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webSettings.xml" ContentType="application/vnd.openxmlformats-officedocument.wordprocessingml.webSettings+xml"/>
  <Override PartName="/docProps/app.xml" ContentType="application/vnd.openxmlformats-officedocument.extended-properties+xml"/>
  <Override PartName="/word/fontTable.xml" ContentType="application/vnd.openxmlformats-officedocument.wordprocessingml.fontTable+xml"/>
  <Override PartName="/docProps/core.xml" ContentType="application/vnd.openxmlformats-package.core-properties+xml"/>
  <Override PartName="/word/numbering.xml" ContentType="application/vnd.openxmlformats-officedocument.wordprocessingml.number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80EB6A7" w14:textId="77777777" w:rsidR="00812D16" w:rsidRPr="005014F7" w:rsidRDefault="00812D16" w:rsidP="006A7D0A"/>
    <w:p w14:paraId="680EB6A8" w14:textId="77777777" w:rsidR="00812D16" w:rsidRPr="005014F7" w:rsidRDefault="00812D16" w:rsidP="006A7D0A"/>
    <w:p w14:paraId="680EB6A9" w14:textId="77777777" w:rsidR="00812D16" w:rsidRPr="005014F7" w:rsidRDefault="00812D16" w:rsidP="006A7D0A"/>
    <w:p w14:paraId="680EB6AA" w14:textId="77777777" w:rsidR="00812D16" w:rsidRPr="005014F7" w:rsidRDefault="00812D16" w:rsidP="006A7D0A"/>
    <w:p w14:paraId="680EB6AB" w14:textId="77777777" w:rsidR="00812D16" w:rsidRPr="005014F7" w:rsidRDefault="00812D16" w:rsidP="006A7D0A">
      <w:pPr>
        <w:rPr>
          <w:szCs w:val="22"/>
        </w:rPr>
      </w:pPr>
    </w:p>
    <w:p w14:paraId="680EB6AC" w14:textId="77777777" w:rsidR="00812D16" w:rsidRPr="005014F7" w:rsidRDefault="00812D16" w:rsidP="006A7D0A">
      <w:pPr>
        <w:rPr>
          <w:szCs w:val="22"/>
        </w:rPr>
      </w:pPr>
    </w:p>
    <w:p w14:paraId="680EB6AD" w14:textId="77777777" w:rsidR="00812D16" w:rsidRPr="005014F7" w:rsidRDefault="00812D16" w:rsidP="006A7D0A">
      <w:pPr>
        <w:rPr>
          <w:szCs w:val="22"/>
        </w:rPr>
      </w:pPr>
    </w:p>
    <w:p w14:paraId="680EB6AE" w14:textId="77777777" w:rsidR="00812D16" w:rsidRPr="005014F7" w:rsidRDefault="00812D16" w:rsidP="006A7D0A">
      <w:pPr>
        <w:rPr>
          <w:szCs w:val="22"/>
        </w:rPr>
      </w:pPr>
    </w:p>
    <w:p w14:paraId="680EB6AF" w14:textId="77777777" w:rsidR="00812D16" w:rsidRPr="005014F7" w:rsidRDefault="00812D16" w:rsidP="006A7D0A">
      <w:pPr>
        <w:rPr>
          <w:szCs w:val="22"/>
        </w:rPr>
      </w:pPr>
    </w:p>
    <w:p w14:paraId="680EB6B0" w14:textId="77777777" w:rsidR="00812D16" w:rsidRPr="005014F7" w:rsidRDefault="00812D16" w:rsidP="006A7D0A">
      <w:pPr>
        <w:rPr>
          <w:szCs w:val="22"/>
        </w:rPr>
      </w:pPr>
    </w:p>
    <w:p w14:paraId="680EB6B1" w14:textId="77777777" w:rsidR="00812D16" w:rsidRPr="005014F7" w:rsidRDefault="00812D16" w:rsidP="006A7D0A">
      <w:pPr>
        <w:rPr>
          <w:szCs w:val="22"/>
        </w:rPr>
      </w:pPr>
    </w:p>
    <w:p w14:paraId="680EB6B2" w14:textId="77777777" w:rsidR="00812D16" w:rsidRPr="005014F7" w:rsidRDefault="00812D16" w:rsidP="006A7D0A">
      <w:pPr>
        <w:rPr>
          <w:szCs w:val="22"/>
        </w:rPr>
      </w:pPr>
    </w:p>
    <w:p w14:paraId="680EB6B3" w14:textId="77777777" w:rsidR="00812D16" w:rsidRPr="005014F7" w:rsidRDefault="00812D16" w:rsidP="006A7D0A">
      <w:pPr>
        <w:rPr>
          <w:szCs w:val="22"/>
        </w:rPr>
      </w:pPr>
    </w:p>
    <w:p w14:paraId="680EB6B4" w14:textId="77777777" w:rsidR="00812D16" w:rsidRPr="005014F7" w:rsidRDefault="00812D16" w:rsidP="006A7D0A">
      <w:pPr>
        <w:rPr>
          <w:szCs w:val="22"/>
        </w:rPr>
      </w:pPr>
    </w:p>
    <w:p w14:paraId="680EB6B5" w14:textId="77777777" w:rsidR="00812D16" w:rsidRPr="005014F7" w:rsidRDefault="00812D16" w:rsidP="006A7D0A">
      <w:pPr>
        <w:rPr>
          <w:szCs w:val="22"/>
        </w:rPr>
      </w:pPr>
    </w:p>
    <w:p w14:paraId="680EB6B6" w14:textId="77777777" w:rsidR="00812D16" w:rsidRPr="005014F7" w:rsidRDefault="00812D16" w:rsidP="006A7D0A">
      <w:pPr>
        <w:rPr>
          <w:szCs w:val="22"/>
        </w:rPr>
      </w:pPr>
    </w:p>
    <w:p w14:paraId="680EB6B7" w14:textId="77777777" w:rsidR="00812D16" w:rsidRPr="005014F7" w:rsidRDefault="00812D16" w:rsidP="006A7D0A">
      <w:pPr>
        <w:rPr>
          <w:szCs w:val="22"/>
        </w:rPr>
      </w:pPr>
    </w:p>
    <w:p w14:paraId="680EB6B8" w14:textId="77777777" w:rsidR="00812D16" w:rsidRPr="005014F7" w:rsidRDefault="00812D16" w:rsidP="006A7D0A"/>
    <w:p w14:paraId="680EB6B9" w14:textId="77777777" w:rsidR="00812D16" w:rsidRPr="005014F7" w:rsidRDefault="00812D16" w:rsidP="006A7D0A"/>
    <w:p w14:paraId="680EB6BA" w14:textId="77777777" w:rsidR="00812D16" w:rsidRPr="005014F7" w:rsidRDefault="00812D16" w:rsidP="006A7D0A"/>
    <w:p w14:paraId="680EB6BB" w14:textId="77777777" w:rsidR="00812D16" w:rsidRPr="005014F7" w:rsidRDefault="00812D16" w:rsidP="006A7D0A"/>
    <w:p w14:paraId="680EB6BC" w14:textId="77777777" w:rsidR="00812D16" w:rsidRPr="005014F7" w:rsidRDefault="00812D16" w:rsidP="006A7D0A"/>
    <w:p w14:paraId="680EB6BD" w14:textId="77777777" w:rsidR="00812D16" w:rsidRPr="005014F7" w:rsidRDefault="001104B2" w:rsidP="00B338C9">
      <w:pPr>
        <w:pStyle w:val="Heading1"/>
        <w:jc w:val="center"/>
        <w:rPr>
          <w:noProof w:val="0"/>
        </w:rPr>
      </w:pPr>
      <w:bookmarkStart w:id="0" w:name="CS1"/>
      <w:bookmarkEnd w:id="0"/>
      <w:r w:rsidRPr="005014F7">
        <w:rPr>
          <w:noProof w:val="0"/>
        </w:rPr>
        <w:t>PŘÍLOHA I</w:t>
      </w:r>
    </w:p>
    <w:p w14:paraId="680EB6BE" w14:textId="77777777" w:rsidR="00812D16" w:rsidRPr="005014F7" w:rsidRDefault="00812D16" w:rsidP="006A7D0A"/>
    <w:p w14:paraId="680EB6BF" w14:textId="77777777" w:rsidR="00812D16" w:rsidRPr="005014F7" w:rsidRDefault="001104B2" w:rsidP="00B338C9">
      <w:pPr>
        <w:pStyle w:val="Heading1"/>
        <w:jc w:val="center"/>
        <w:rPr>
          <w:noProof w:val="0"/>
        </w:rPr>
      </w:pPr>
      <w:r w:rsidRPr="005014F7">
        <w:rPr>
          <w:noProof w:val="0"/>
        </w:rPr>
        <w:t>SOUHRN ÚDAJŮ O PŘÍPRAVKU</w:t>
      </w:r>
    </w:p>
    <w:p w14:paraId="680EB6C0" w14:textId="77777777" w:rsidR="00033D26" w:rsidRPr="005014F7" w:rsidRDefault="001104B2" w:rsidP="00204AAB">
      <w:pPr>
        <w:spacing w:line="240" w:lineRule="auto"/>
        <w:rPr>
          <w:szCs w:val="22"/>
        </w:rPr>
      </w:pPr>
      <w:r w:rsidRPr="005014F7">
        <w:br w:type="page"/>
      </w:r>
    </w:p>
    <w:p w14:paraId="680EB6C1" w14:textId="77777777" w:rsidR="00812D16" w:rsidRPr="005014F7" w:rsidRDefault="001104B2" w:rsidP="00530E6E">
      <w:pPr>
        <w:pStyle w:val="Style1"/>
        <w:rPr>
          <w:noProof w:val="0"/>
        </w:rPr>
      </w:pPr>
      <w:r w:rsidRPr="005014F7">
        <w:rPr>
          <w:noProof w:val="0"/>
        </w:rPr>
        <w:lastRenderedPageBreak/>
        <w:t>NÁZEV PŘÍPRAVKU</w:t>
      </w:r>
    </w:p>
    <w:p w14:paraId="680EB6C2" w14:textId="77777777" w:rsidR="00812D16" w:rsidRPr="005014F7" w:rsidRDefault="00812D16" w:rsidP="00204AAB">
      <w:pPr>
        <w:spacing w:line="240" w:lineRule="auto"/>
        <w:rPr>
          <w:iCs/>
          <w:szCs w:val="22"/>
        </w:rPr>
      </w:pPr>
    </w:p>
    <w:p w14:paraId="680EB6C3" w14:textId="77777777" w:rsidR="00F6578F" w:rsidRPr="005014F7" w:rsidRDefault="001104B2" w:rsidP="00F6578F">
      <w:pPr>
        <w:spacing w:line="240" w:lineRule="auto"/>
        <w:rPr>
          <w:szCs w:val="22"/>
        </w:rPr>
      </w:pPr>
      <w:r w:rsidRPr="005014F7">
        <w:t>Ogluo 0,5 mg injekční roztok v předplněném peru.</w:t>
      </w:r>
    </w:p>
    <w:p w14:paraId="680EB6C4" w14:textId="77777777" w:rsidR="00F6578F" w:rsidRPr="005014F7" w:rsidRDefault="00F6578F" w:rsidP="00F6578F">
      <w:pPr>
        <w:spacing w:line="240" w:lineRule="auto"/>
        <w:rPr>
          <w:szCs w:val="22"/>
        </w:rPr>
      </w:pPr>
    </w:p>
    <w:p w14:paraId="680EB6C5" w14:textId="77777777" w:rsidR="00F6578F" w:rsidRPr="005014F7" w:rsidRDefault="001104B2" w:rsidP="00F6578F">
      <w:pPr>
        <w:spacing w:line="240" w:lineRule="auto"/>
        <w:rPr>
          <w:szCs w:val="22"/>
        </w:rPr>
      </w:pPr>
      <w:r w:rsidRPr="005014F7">
        <w:t>Ogluo 1 mg injekční roztok v předplněném peru.</w:t>
      </w:r>
    </w:p>
    <w:p w14:paraId="680EB6C6" w14:textId="77777777" w:rsidR="00F6578F" w:rsidRPr="005014F7" w:rsidRDefault="00F6578F" w:rsidP="00F6578F">
      <w:pPr>
        <w:spacing w:line="240" w:lineRule="auto"/>
        <w:rPr>
          <w:szCs w:val="22"/>
        </w:rPr>
      </w:pPr>
    </w:p>
    <w:p w14:paraId="680EB6C7" w14:textId="77777777" w:rsidR="00F6578F" w:rsidRPr="005014F7" w:rsidRDefault="001104B2" w:rsidP="00F6578F">
      <w:pPr>
        <w:spacing w:line="240" w:lineRule="auto"/>
        <w:rPr>
          <w:szCs w:val="22"/>
        </w:rPr>
      </w:pPr>
      <w:r w:rsidRPr="005014F7">
        <w:t>Ogluo 0,5 mg injekční roztok v předplněné injekční stříkačce.</w:t>
      </w:r>
    </w:p>
    <w:p w14:paraId="680EB6C8" w14:textId="77777777" w:rsidR="00F6578F" w:rsidRPr="005014F7" w:rsidRDefault="00F6578F" w:rsidP="00F6578F">
      <w:pPr>
        <w:spacing w:line="240" w:lineRule="auto"/>
        <w:rPr>
          <w:szCs w:val="22"/>
        </w:rPr>
      </w:pPr>
    </w:p>
    <w:p w14:paraId="680EB6C9" w14:textId="77777777" w:rsidR="00812D16" w:rsidRPr="005014F7" w:rsidRDefault="001104B2" w:rsidP="00F6578F">
      <w:pPr>
        <w:spacing w:line="240" w:lineRule="auto"/>
        <w:rPr>
          <w:szCs w:val="22"/>
        </w:rPr>
      </w:pPr>
      <w:r w:rsidRPr="005014F7">
        <w:t>Ogluo 1 mg injekční roztok v předplněné injekční stříkačce.</w:t>
      </w:r>
    </w:p>
    <w:p w14:paraId="680EB6CA" w14:textId="77777777" w:rsidR="00F6578F" w:rsidRPr="005014F7" w:rsidRDefault="00F6578F" w:rsidP="00F6578F">
      <w:pPr>
        <w:spacing w:line="240" w:lineRule="auto"/>
        <w:rPr>
          <w:iCs/>
          <w:szCs w:val="22"/>
        </w:rPr>
      </w:pPr>
    </w:p>
    <w:p w14:paraId="680EB6CB" w14:textId="77777777" w:rsidR="00812D16" w:rsidRPr="005014F7" w:rsidRDefault="00812D16" w:rsidP="00204AAB">
      <w:pPr>
        <w:spacing w:line="240" w:lineRule="auto"/>
        <w:rPr>
          <w:iCs/>
          <w:szCs w:val="22"/>
        </w:rPr>
      </w:pPr>
    </w:p>
    <w:p w14:paraId="680EB6CC" w14:textId="77777777" w:rsidR="00812D16" w:rsidRPr="005014F7" w:rsidRDefault="001104B2" w:rsidP="00530E6E">
      <w:pPr>
        <w:pStyle w:val="Style1"/>
        <w:rPr>
          <w:noProof w:val="0"/>
        </w:rPr>
      </w:pPr>
      <w:r w:rsidRPr="005014F7">
        <w:rPr>
          <w:noProof w:val="0"/>
        </w:rPr>
        <w:t>KVALITATIVNÍ A KVANTITATIVNÍ SLOŽENÍ</w:t>
      </w:r>
    </w:p>
    <w:p w14:paraId="680EB6CD" w14:textId="77777777" w:rsidR="00812D16" w:rsidRPr="005014F7" w:rsidRDefault="00812D16" w:rsidP="00204AAB">
      <w:pPr>
        <w:spacing w:line="240" w:lineRule="auto"/>
        <w:rPr>
          <w:iCs/>
          <w:szCs w:val="22"/>
        </w:rPr>
      </w:pPr>
    </w:p>
    <w:p w14:paraId="680EB6CE" w14:textId="77777777" w:rsidR="009525E0" w:rsidRPr="005014F7" w:rsidRDefault="001104B2" w:rsidP="009525E0">
      <w:pPr>
        <w:spacing w:line="240" w:lineRule="auto"/>
        <w:rPr>
          <w:u w:val="single"/>
        </w:rPr>
      </w:pPr>
      <w:r w:rsidRPr="005014F7">
        <w:rPr>
          <w:u w:val="single"/>
        </w:rPr>
        <w:t>Ogluo 0,5 mg injekční roztok v předplněném peru</w:t>
      </w:r>
    </w:p>
    <w:p w14:paraId="680EB6CF" w14:textId="77777777" w:rsidR="00FA7277" w:rsidRPr="005014F7" w:rsidRDefault="00FA7277" w:rsidP="009525E0">
      <w:pPr>
        <w:spacing w:line="240" w:lineRule="auto"/>
      </w:pPr>
    </w:p>
    <w:p w14:paraId="680EB6D0" w14:textId="77777777" w:rsidR="009525E0" w:rsidRPr="005014F7" w:rsidRDefault="001104B2" w:rsidP="009525E0">
      <w:pPr>
        <w:spacing w:line="240" w:lineRule="auto"/>
      </w:pPr>
      <w:r w:rsidRPr="005014F7">
        <w:t xml:space="preserve">Jedno předplněné pero obsahuje </w:t>
      </w:r>
      <w:r w:rsidR="00F55556" w:rsidRPr="005014F7">
        <w:t xml:space="preserve">glucagonum </w:t>
      </w:r>
      <w:r w:rsidRPr="005014F7">
        <w:t>0,5 mg v 0,1 ml.</w:t>
      </w:r>
    </w:p>
    <w:p w14:paraId="680EB6D1" w14:textId="77777777" w:rsidR="00DA1CF3" w:rsidRPr="005014F7" w:rsidRDefault="00DA1CF3" w:rsidP="009525E0">
      <w:pPr>
        <w:spacing w:line="240" w:lineRule="auto"/>
      </w:pPr>
    </w:p>
    <w:p w14:paraId="680EB6D2" w14:textId="77777777" w:rsidR="009525E0" w:rsidRPr="005014F7" w:rsidRDefault="001104B2" w:rsidP="009525E0">
      <w:pPr>
        <w:spacing w:line="240" w:lineRule="auto"/>
        <w:rPr>
          <w:u w:val="single"/>
        </w:rPr>
      </w:pPr>
      <w:r w:rsidRPr="005014F7">
        <w:rPr>
          <w:u w:val="single"/>
        </w:rPr>
        <w:t>Ogluo 1 mg injekční roztok v předplněném peru</w:t>
      </w:r>
    </w:p>
    <w:p w14:paraId="680EB6D3" w14:textId="77777777" w:rsidR="001231C3" w:rsidRPr="005014F7" w:rsidRDefault="001231C3" w:rsidP="009525E0">
      <w:pPr>
        <w:spacing w:line="240" w:lineRule="auto"/>
      </w:pPr>
    </w:p>
    <w:p w14:paraId="680EB6D4" w14:textId="77777777" w:rsidR="009525E0" w:rsidRPr="005014F7" w:rsidRDefault="001104B2" w:rsidP="009525E0">
      <w:pPr>
        <w:spacing w:line="240" w:lineRule="auto"/>
      </w:pPr>
      <w:r w:rsidRPr="005014F7">
        <w:t xml:space="preserve">Jedno předplněné pero obsahuje </w:t>
      </w:r>
      <w:r w:rsidR="00F55556" w:rsidRPr="005014F7">
        <w:t xml:space="preserve">glucagonum </w:t>
      </w:r>
      <w:r w:rsidRPr="005014F7">
        <w:t>1 mg v 0,2 ml.</w:t>
      </w:r>
    </w:p>
    <w:p w14:paraId="680EB6D5" w14:textId="77777777" w:rsidR="009525E0" w:rsidRPr="005014F7" w:rsidRDefault="009525E0" w:rsidP="009525E0">
      <w:pPr>
        <w:spacing w:line="240" w:lineRule="auto"/>
      </w:pPr>
    </w:p>
    <w:p w14:paraId="680EB6D6" w14:textId="77777777" w:rsidR="009525E0" w:rsidRPr="005014F7" w:rsidRDefault="001104B2" w:rsidP="009525E0">
      <w:pPr>
        <w:spacing w:line="240" w:lineRule="auto"/>
        <w:rPr>
          <w:u w:val="single"/>
        </w:rPr>
      </w:pPr>
      <w:r w:rsidRPr="005014F7">
        <w:rPr>
          <w:u w:val="single"/>
        </w:rPr>
        <w:t>Ogluo 0,5 mg injekční roztok v předplněné injekční stříkačce</w:t>
      </w:r>
    </w:p>
    <w:p w14:paraId="680EB6D7" w14:textId="77777777" w:rsidR="001231C3" w:rsidRPr="005014F7" w:rsidRDefault="001231C3" w:rsidP="009525E0">
      <w:pPr>
        <w:spacing w:line="240" w:lineRule="auto"/>
      </w:pPr>
    </w:p>
    <w:p w14:paraId="680EB6D8" w14:textId="77777777" w:rsidR="009525E0" w:rsidRPr="005014F7" w:rsidRDefault="001104B2" w:rsidP="009525E0">
      <w:pPr>
        <w:spacing w:line="240" w:lineRule="auto"/>
      </w:pPr>
      <w:r w:rsidRPr="005014F7">
        <w:t xml:space="preserve">Jedna předplněná injekční stříkačka obsahuje </w:t>
      </w:r>
      <w:r w:rsidR="00F55556" w:rsidRPr="005014F7">
        <w:t xml:space="preserve">glucagonum </w:t>
      </w:r>
      <w:r w:rsidRPr="005014F7">
        <w:t>0,5 mg v 0,1 ml.</w:t>
      </w:r>
    </w:p>
    <w:p w14:paraId="680EB6D9" w14:textId="77777777" w:rsidR="009525E0" w:rsidRPr="005014F7" w:rsidRDefault="009525E0" w:rsidP="009525E0">
      <w:pPr>
        <w:spacing w:line="240" w:lineRule="auto"/>
      </w:pPr>
    </w:p>
    <w:p w14:paraId="680EB6DA" w14:textId="77777777" w:rsidR="009525E0" w:rsidRPr="005014F7" w:rsidRDefault="001104B2" w:rsidP="009525E0">
      <w:pPr>
        <w:spacing w:line="240" w:lineRule="auto"/>
        <w:rPr>
          <w:u w:val="single"/>
        </w:rPr>
      </w:pPr>
      <w:r w:rsidRPr="005014F7">
        <w:rPr>
          <w:u w:val="single"/>
        </w:rPr>
        <w:t>Ogluo 1 mg injekční roztok v předplněné injekční stříkačce</w:t>
      </w:r>
    </w:p>
    <w:p w14:paraId="680EB6DB" w14:textId="77777777" w:rsidR="001231C3" w:rsidRPr="005014F7" w:rsidRDefault="001231C3" w:rsidP="009525E0">
      <w:pPr>
        <w:spacing w:line="240" w:lineRule="auto"/>
      </w:pPr>
    </w:p>
    <w:p w14:paraId="680EB6DC" w14:textId="77777777" w:rsidR="009525E0" w:rsidRPr="005014F7" w:rsidRDefault="001104B2" w:rsidP="009525E0">
      <w:pPr>
        <w:spacing w:line="240" w:lineRule="auto"/>
      </w:pPr>
      <w:r w:rsidRPr="005014F7">
        <w:t xml:space="preserve">Jedna předplněná injekční stříkačka obsahuje </w:t>
      </w:r>
      <w:r w:rsidR="00F55556" w:rsidRPr="005014F7">
        <w:t xml:space="preserve">glucagonum </w:t>
      </w:r>
      <w:r w:rsidRPr="005014F7">
        <w:t>1 mg v 0,2 ml.</w:t>
      </w:r>
    </w:p>
    <w:p w14:paraId="680EB6DD" w14:textId="77777777" w:rsidR="00812D16" w:rsidRPr="005014F7" w:rsidRDefault="00812D16" w:rsidP="00BA6246"/>
    <w:p w14:paraId="680EB6DE" w14:textId="77777777" w:rsidR="009525E0" w:rsidRPr="005014F7" w:rsidRDefault="009525E0" w:rsidP="00BA6246"/>
    <w:p w14:paraId="680EB6DF" w14:textId="77777777" w:rsidR="009525E0" w:rsidRPr="005014F7" w:rsidRDefault="001104B2" w:rsidP="00BA6246">
      <w:r w:rsidRPr="005014F7">
        <w:t>Úplný seznam pomocných látek viz bod 6.1.</w:t>
      </w:r>
    </w:p>
    <w:p w14:paraId="680EB6E0" w14:textId="77777777" w:rsidR="0051776D" w:rsidRPr="005014F7" w:rsidRDefault="0051776D" w:rsidP="00BA6246"/>
    <w:p w14:paraId="680EB6E1" w14:textId="77777777" w:rsidR="00812D16" w:rsidRPr="005014F7" w:rsidRDefault="00812D16" w:rsidP="00BA6246"/>
    <w:p w14:paraId="680EB6E2" w14:textId="77777777" w:rsidR="00812D16" w:rsidRPr="005014F7" w:rsidRDefault="001104B2" w:rsidP="00530E6E">
      <w:pPr>
        <w:pStyle w:val="Style1"/>
        <w:rPr>
          <w:noProof w:val="0"/>
        </w:rPr>
      </w:pPr>
      <w:r w:rsidRPr="005014F7">
        <w:rPr>
          <w:noProof w:val="0"/>
        </w:rPr>
        <w:t>LÉKOVÁ FORMA</w:t>
      </w:r>
    </w:p>
    <w:p w14:paraId="680EB6E3" w14:textId="77777777" w:rsidR="00812D16" w:rsidRPr="005014F7" w:rsidRDefault="00812D16" w:rsidP="00204AAB">
      <w:pPr>
        <w:spacing w:line="240" w:lineRule="auto"/>
        <w:rPr>
          <w:szCs w:val="22"/>
        </w:rPr>
      </w:pPr>
    </w:p>
    <w:p w14:paraId="680EB6E4" w14:textId="77777777" w:rsidR="00100E86" w:rsidRPr="005014F7" w:rsidRDefault="001104B2" w:rsidP="00BA6246">
      <w:pPr>
        <w:spacing w:line="240" w:lineRule="auto"/>
        <w:rPr>
          <w:szCs w:val="22"/>
        </w:rPr>
      </w:pPr>
      <w:r w:rsidRPr="005014F7">
        <w:t>Injekční roztok (injekce)</w:t>
      </w:r>
    </w:p>
    <w:p w14:paraId="680EB6E5" w14:textId="77777777" w:rsidR="00916919" w:rsidRPr="005014F7" w:rsidRDefault="00916919" w:rsidP="00BA6246">
      <w:pPr>
        <w:spacing w:line="240" w:lineRule="auto"/>
        <w:rPr>
          <w:szCs w:val="22"/>
        </w:rPr>
      </w:pPr>
    </w:p>
    <w:p w14:paraId="680EB6E6" w14:textId="77777777" w:rsidR="00812D16" w:rsidRPr="005014F7" w:rsidRDefault="001104B2" w:rsidP="00BA6246">
      <w:pPr>
        <w:spacing w:line="240" w:lineRule="auto"/>
        <w:rPr>
          <w:szCs w:val="22"/>
        </w:rPr>
      </w:pPr>
      <w:r w:rsidRPr="005014F7">
        <w:t>Čirý, bezbarvý až světle žlutý roztok.</w:t>
      </w:r>
    </w:p>
    <w:p w14:paraId="680EB6E7" w14:textId="77777777" w:rsidR="00BA6246" w:rsidRPr="005014F7" w:rsidRDefault="00BA6246" w:rsidP="00BA6246">
      <w:pPr>
        <w:spacing w:line="240" w:lineRule="auto"/>
        <w:rPr>
          <w:szCs w:val="22"/>
        </w:rPr>
      </w:pPr>
    </w:p>
    <w:p w14:paraId="680EB6E8" w14:textId="77777777" w:rsidR="00812D16" w:rsidRPr="005014F7" w:rsidRDefault="00812D16" w:rsidP="00F20AC3"/>
    <w:p w14:paraId="680EB6E9" w14:textId="77777777" w:rsidR="00812D16" w:rsidRPr="005014F7" w:rsidRDefault="001104B2" w:rsidP="00530E6E">
      <w:pPr>
        <w:pStyle w:val="Style1"/>
        <w:rPr>
          <w:noProof w:val="0"/>
        </w:rPr>
      </w:pPr>
      <w:r w:rsidRPr="005014F7">
        <w:rPr>
          <w:noProof w:val="0"/>
        </w:rPr>
        <w:t>KLINICKÉ ÚDAJE</w:t>
      </w:r>
    </w:p>
    <w:p w14:paraId="680EB6EA" w14:textId="77777777" w:rsidR="00812D16" w:rsidRPr="005014F7" w:rsidRDefault="00812D16" w:rsidP="00204AAB">
      <w:pPr>
        <w:spacing w:line="240" w:lineRule="auto"/>
        <w:rPr>
          <w:szCs w:val="22"/>
        </w:rPr>
      </w:pPr>
    </w:p>
    <w:p w14:paraId="680EB6EB" w14:textId="77777777" w:rsidR="00812D16" w:rsidRPr="005014F7" w:rsidRDefault="001104B2" w:rsidP="00530E6E">
      <w:pPr>
        <w:pStyle w:val="Style5"/>
        <w:rPr>
          <w:noProof w:val="0"/>
        </w:rPr>
      </w:pPr>
      <w:r w:rsidRPr="005014F7">
        <w:rPr>
          <w:noProof w:val="0"/>
        </w:rPr>
        <w:t>Terapeutické indikace</w:t>
      </w:r>
    </w:p>
    <w:p w14:paraId="680EB6EC" w14:textId="77777777" w:rsidR="00812D16" w:rsidRPr="005014F7" w:rsidRDefault="00812D16" w:rsidP="00204AAB">
      <w:pPr>
        <w:spacing w:line="240" w:lineRule="auto"/>
        <w:rPr>
          <w:szCs w:val="22"/>
        </w:rPr>
      </w:pPr>
    </w:p>
    <w:p w14:paraId="680EB6ED" w14:textId="77777777" w:rsidR="00812D16" w:rsidRPr="005014F7" w:rsidRDefault="001104B2" w:rsidP="00204AAB">
      <w:pPr>
        <w:spacing w:line="240" w:lineRule="auto"/>
      </w:pPr>
      <w:r w:rsidRPr="005014F7">
        <w:t>Přípravek Ogluo je určen k léčbě těžké hypoglykemie u dospělých, dospívajících a dětí od 2 let věku s diabetem mellitem.</w:t>
      </w:r>
    </w:p>
    <w:p w14:paraId="680EB6EE" w14:textId="77777777" w:rsidR="00A7085B" w:rsidRPr="005014F7" w:rsidRDefault="00A7085B" w:rsidP="00204AAB">
      <w:pPr>
        <w:spacing w:line="240" w:lineRule="auto"/>
      </w:pPr>
    </w:p>
    <w:p w14:paraId="680EB6EF" w14:textId="77777777" w:rsidR="00812D16" w:rsidRPr="005014F7" w:rsidRDefault="001104B2" w:rsidP="00530E6E">
      <w:pPr>
        <w:pStyle w:val="Style5"/>
        <w:rPr>
          <w:noProof w:val="0"/>
        </w:rPr>
      </w:pPr>
      <w:r w:rsidRPr="005014F7">
        <w:rPr>
          <w:noProof w:val="0"/>
        </w:rPr>
        <w:t>Dávkování a způsob podání</w:t>
      </w:r>
    </w:p>
    <w:p w14:paraId="680EB6F0" w14:textId="77777777" w:rsidR="00812D16" w:rsidRPr="005014F7" w:rsidRDefault="00812D16" w:rsidP="00204AAB">
      <w:pPr>
        <w:spacing w:line="240" w:lineRule="auto"/>
        <w:rPr>
          <w:szCs w:val="22"/>
        </w:rPr>
      </w:pPr>
    </w:p>
    <w:p w14:paraId="680EB6F1" w14:textId="77777777" w:rsidR="009525E0" w:rsidRPr="005014F7" w:rsidRDefault="001104B2" w:rsidP="009525E0">
      <w:pPr>
        <w:spacing w:line="240" w:lineRule="auto"/>
        <w:rPr>
          <w:szCs w:val="22"/>
          <w:u w:val="single"/>
        </w:rPr>
      </w:pPr>
      <w:r w:rsidRPr="005014F7">
        <w:rPr>
          <w:szCs w:val="22"/>
          <w:u w:val="single"/>
        </w:rPr>
        <w:t>Dávkování</w:t>
      </w:r>
    </w:p>
    <w:p w14:paraId="680EB6F2" w14:textId="77777777" w:rsidR="00087976" w:rsidRPr="005014F7" w:rsidRDefault="00087976" w:rsidP="009525E0">
      <w:pPr>
        <w:spacing w:line="240" w:lineRule="auto"/>
        <w:rPr>
          <w:szCs w:val="22"/>
          <w:u w:val="single"/>
        </w:rPr>
      </w:pPr>
    </w:p>
    <w:p w14:paraId="680EB6F3" w14:textId="77777777" w:rsidR="00BA6246" w:rsidRPr="005014F7" w:rsidRDefault="001104B2" w:rsidP="00BA6246">
      <w:pPr>
        <w:spacing w:line="240" w:lineRule="auto"/>
        <w:rPr>
          <w:i/>
          <w:szCs w:val="22"/>
        </w:rPr>
      </w:pPr>
      <w:r w:rsidRPr="005014F7">
        <w:rPr>
          <w:i/>
          <w:szCs w:val="22"/>
        </w:rPr>
        <w:t>Dospělí a dospívající (≥ 6 let)</w:t>
      </w:r>
    </w:p>
    <w:p w14:paraId="680EB6F4" w14:textId="77777777" w:rsidR="00BA6246" w:rsidRPr="005014F7" w:rsidRDefault="001104B2" w:rsidP="004A1B3C">
      <w:pPr>
        <w:spacing w:line="240" w:lineRule="auto"/>
        <w:rPr>
          <w:szCs w:val="22"/>
        </w:rPr>
      </w:pPr>
      <w:r w:rsidRPr="005014F7">
        <w:t>Doporučená dávka přípravku je 1 mg a podává se subkutánní injekcí.</w:t>
      </w:r>
    </w:p>
    <w:p w14:paraId="680EB6F5" w14:textId="77777777" w:rsidR="00BA6246" w:rsidRPr="005014F7" w:rsidRDefault="00BA6246" w:rsidP="00BA6246">
      <w:pPr>
        <w:spacing w:line="240" w:lineRule="auto"/>
        <w:rPr>
          <w:szCs w:val="22"/>
        </w:rPr>
      </w:pPr>
    </w:p>
    <w:p w14:paraId="680EB6F6" w14:textId="77777777" w:rsidR="00BA6246" w:rsidRPr="005014F7" w:rsidRDefault="001104B2" w:rsidP="00BA6246">
      <w:pPr>
        <w:spacing w:line="240" w:lineRule="auto"/>
        <w:rPr>
          <w:i/>
          <w:szCs w:val="22"/>
        </w:rPr>
      </w:pPr>
      <w:r w:rsidRPr="005014F7">
        <w:rPr>
          <w:i/>
          <w:szCs w:val="22"/>
        </w:rPr>
        <w:t>Pediatrická populace (≥ 2 až &lt; 6 let)</w:t>
      </w:r>
    </w:p>
    <w:p w14:paraId="680EB6F7" w14:textId="77777777" w:rsidR="00A2124E" w:rsidRPr="005014F7" w:rsidRDefault="001104B2" w:rsidP="009B23D3">
      <w:pPr>
        <w:numPr>
          <w:ilvl w:val="0"/>
          <w:numId w:val="8"/>
        </w:numPr>
        <w:tabs>
          <w:tab w:val="clear" w:pos="567"/>
        </w:tabs>
        <w:spacing w:line="240" w:lineRule="auto"/>
        <w:ind w:left="567" w:hanging="567"/>
        <w:contextualSpacing/>
        <w:rPr>
          <w:szCs w:val="22"/>
        </w:rPr>
      </w:pPr>
      <w:r w:rsidRPr="005014F7">
        <w:lastRenderedPageBreak/>
        <w:t>Doporučená dávka přípravku u pediatrických pacientů s tělesnou hmotností nižší než 25 kg je 0,5 mg a podává se subkutánní injekcí.</w:t>
      </w:r>
    </w:p>
    <w:p w14:paraId="680EB6F8" w14:textId="77777777" w:rsidR="00BA6246" w:rsidRPr="005014F7" w:rsidRDefault="001104B2" w:rsidP="009B23D3">
      <w:pPr>
        <w:numPr>
          <w:ilvl w:val="0"/>
          <w:numId w:val="8"/>
        </w:numPr>
        <w:tabs>
          <w:tab w:val="clear" w:pos="567"/>
        </w:tabs>
        <w:spacing w:line="240" w:lineRule="auto"/>
        <w:ind w:left="567" w:hanging="567"/>
        <w:contextualSpacing/>
        <w:rPr>
          <w:szCs w:val="22"/>
        </w:rPr>
      </w:pPr>
      <w:r w:rsidRPr="005014F7">
        <w:t>Doporučená dávka přípravku u pediatrických pacientů s tělesnou hmotností od 25 kg je 1 mg a podává se subkutánní injekcí.</w:t>
      </w:r>
    </w:p>
    <w:p w14:paraId="680EB6F9" w14:textId="77777777" w:rsidR="00087976" w:rsidRPr="005014F7" w:rsidRDefault="00087976" w:rsidP="00087976">
      <w:pPr>
        <w:pStyle w:val="ListParagraph"/>
        <w:spacing w:line="240" w:lineRule="auto"/>
        <w:rPr>
          <w:i/>
          <w:szCs w:val="22"/>
        </w:rPr>
      </w:pPr>
    </w:p>
    <w:p w14:paraId="680EB6FA" w14:textId="77777777" w:rsidR="00966BFF" w:rsidRPr="005014F7" w:rsidRDefault="00966BFF" w:rsidP="00E76908">
      <w:pPr>
        <w:tabs>
          <w:tab w:val="clear" w:pos="567"/>
        </w:tabs>
        <w:spacing w:line="240" w:lineRule="auto"/>
        <w:contextualSpacing/>
        <w:rPr>
          <w:szCs w:val="22"/>
        </w:rPr>
      </w:pPr>
    </w:p>
    <w:p w14:paraId="680EB6FB" w14:textId="77777777" w:rsidR="00C2518E" w:rsidRPr="005014F7" w:rsidRDefault="001104B2" w:rsidP="00966BFF">
      <w:pPr>
        <w:tabs>
          <w:tab w:val="clear" w:pos="567"/>
        </w:tabs>
        <w:spacing w:line="240" w:lineRule="auto"/>
        <w:contextualSpacing/>
        <w:rPr>
          <w:i/>
          <w:iCs/>
          <w:szCs w:val="22"/>
        </w:rPr>
      </w:pPr>
      <w:r w:rsidRPr="005014F7">
        <w:rPr>
          <w:i/>
          <w:iCs/>
          <w:szCs w:val="22"/>
        </w:rPr>
        <w:t>Doba do odpovědi a další dávky</w:t>
      </w:r>
    </w:p>
    <w:p w14:paraId="680EB6FC" w14:textId="77777777" w:rsidR="00966BFF" w:rsidRPr="005014F7" w:rsidRDefault="001104B2" w:rsidP="00966BFF">
      <w:pPr>
        <w:tabs>
          <w:tab w:val="clear" w:pos="567"/>
        </w:tabs>
        <w:spacing w:line="240" w:lineRule="auto"/>
        <w:contextualSpacing/>
        <w:rPr>
          <w:szCs w:val="22"/>
        </w:rPr>
      </w:pPr>
      <w:r w:rsidRPr="005014F7">
        <w:t>Pacient bude normálně reagovat během 15 minut. Pokud pacient reagoval na léčbu, podejte mu perorálně sacharidy, aby se obnovil glykogen v játrech a zabránilo se relapsu hypoglykemie. Pokud pacient do 15 minut na léčbu nezareaguje, je možné podat další dávku přípravku Ogluo z nového injektoru během čekání na pohotovost. Doporučuje se předepisovat pacientům dva injektory s přípravkem Ogluo.</w:t>
      </w:r>
    </w:p>
    <w:p w14:paraId="680EB6FD" w14:textId="77777777" w:rsidR="00966BFF" w:rsidRPr="005014F7" w:rsidRDefault="00966BFF" w:rsidP="00E76908">
      <w:pPr>
        <w:tabs>
          <w:tab w:val="clear" w:pos="567"/>
        </w:tabs>
        <w:spacing w:line="240" w:lineRule="auto"/>
        <w:contextualSpacing/>
        <w:rPr>
          <w:szCs w:val="22"/>
        </w:rPr>
      </w:pPr>
    </w:p>
    <w:p w14:paraId="680EB6FE" w14:textId="77777777" w:rsidR="00E76908" w:rsidRPr="005014F7" w:rsidRDefault="00E76908" w:rsidP="00087976">
      <w:pPr>
        <w:pStyle w:val="ListParagraph"/>
        <w:spacing w:line="240" w:lineRule="auto"/>
        <w:rPr>
          <w:i/>
          <w:szCs w:val="22"/>
        </w:rPr>
      </w:pPr>
    </w:p>
    <w:p w14:paraId="680EB6FF" w14:textId="77777777" w:rsidR="009525E0" w:rsidRPr="005014F7" w:rsidRDefault="001104B2" w:rsidP="009525E0">
      <w:pPr>
        <w:spacing w:line="240" w:lineRule="auto"/>
        <w:rPr>
          <w:i/>
          <w:szCs w:val="22"/>
        </w:rPr>
      </w:pPr>
      <w:r w:rsidRPr="005014F7">
        <w:rPr>
          <w:szCs w:val="22"/>
          <w:u w:val="single"/>
        </w:rPr>
        <w:t>Zvláštní skupiny pacientů</w:t>
      </w:r>
    </w:p>
    <w:p w14:paraId="680EB700" w14:textId="77777777" w:rsidR="009525E0" w:rsidRPr="005014F7" w:rsidRDefault="009525E0" w:rsidP="00BA6246">
      <w:pPr>
        <w:spacing w:line="240" w:lineRule="auto"/>
        <w:rPr>
          <w:i/>
          <w:szCs w:val="22"/>
        </w:rPr>
      </w:pPr>
    </w:p>
    <w:p w14:paraId="680EB701" w14:textId="77777777" w:rsidR="00BA6246" w:rsidRPr="005014F7" w:rsidRDefault="001104B2" w:rsidP="00BA6246">
      <w:pPr>
        <w:spacing w:line="240" w:lineRule="auto"/>
        <w:rPr>
          <w:i/>
          <w:szCs w:val="22"/>
        </w:rPr>
      </w:pPr>
      <w:r w:rsidRPr="005014F7">
        <w:rPr>
          <w:i/>
          <w:szCs w:val="22"/>
        </w:rPr>
        <w:t>Starší pacienti (≥ 65 let)</w:t>
      </w:r>
    </w:p>
    <w:p w14:paraId="680EB702" w14:textId="77777777" w:rsidR="00BA6246" w:rsidRPr="005014F7" w:rsidRDefault="001104B2" w:rsidP="00BA6246">
      <w:pPr>
        <w:spacing w:line="240" w:lineRule="auto"/>
        <w:rPr>
          <w:szCs w:val="22"/>
        </w:rPr>
      </w:pPr>
      <w:r w:rsidRPr="005014F7">
        <w:t>Přípravek Ogluo lze podávat starším pacientům. Úprava dávky není nutná.</w:t>
      </w:r>
    </w:p>
    <w:p w14:paraId="680EB703" w14:textId="77777777" w:rsidR="002A2583" w:rsidRPr="005014F7" w:rsidRDefault="002A2583" w:rsidP="00BA6246">
      <w:pPr>
        <w:spacing w:line="240" w:lineRule="auto"/>
        <w:rPr>
          <w:szCs w:val="22"/>
        </w:rPr>
      </w:pPr>
    </w:p>
    <w:p w14:paraId="680EB704" w14:textId="77777777" w:rsidR="006D2A25" w:rsidRPr="005014F7" w:rsidRDefault="001104B2" w:rsidP="006D2A25">
      <w:pPr>
        <w:spacing w:line="240" w:lineRule="auto"/>
        <w:rPr>
          <w:szCs w:val="22"/>
        </w:rPr>
      </w:pPr>
      <w:r w:rsidRPr="005014F7">
        <w:t>Údaje o účinnosti a bezpečnosti jsou u pacientů ve věku 65 let velmi omezené a u pacientů od 75 let věku nejsou k dispozici.</w:t>
      </w:r>
    </w:p>
    <w:p w14:paraId="680EB705" w14:textId="77777777" w:rsidR="00BA6246" w:rsidRPr="005014F7" w:rsidRDefault="00BA6246" w:rsidP="00BA6246">
      <w:pPr>
        <w:spacing w:line="240" w:lineRule="auto"/>
        <w:rPr>
          <w:szCs w:val="22"/>
        </w:rPr>
      </w:pPr>
    </w:p>
    <w:p w14:paraId="680EB706" w14:textId="77777777" w:rsidR="00BA6246" w:rsidRPr="005014F7" w:rsidRDefault="001104B2" w:rsidP="00BA6246">
      <w:pPr>
        <w:spacing w:line="240" w:lineRule="auto"/>
        <w:rPr>
          <w:i/>
          <w:szCs w:val="22"/>
        </w:rPr>
      </w:pPr>
      <w:r w:rsidRPr="005014F7">
        <w:rPr>
          <w:i/>
          <w:szCs w:val="22"/>
        </w:rPr>
        <w:t>Porucha funkce ledvin</w:t>
      </w:r>
    </w:p>
    <w:p w14:paraId="680EB707" w14:textId="77777777" w:rsidR="00014A90" w:rsidRPr="005014F7" w:rsidRDefault="001104B2" w:rsidP="00BA6246">
      <w:pPr>
        <w:spacing w:line="240" w:lineRule="auto"/>
        <w:rPr>
          <w:szCs w:val="22"/>
        </w:rPr>
      </w:pPr>
      <w:r w:rsidRPr="005014F7">
        <w:t>Přípravek Ogluo lze podávat pacientům s poruchou funkce ledvin. Úprava dávky není nutná.</w:t>
      </w:r>
    </w:p>
    <w:p w14:paraId="680EB708" w14:textId="77777777" w:rsidR="00014A90" w:rsidRPr="005014F7" w:rsidRDefault="00014A90" w:rsidP="00BA6246">
      <w:pPr>
        <w:spacing w:line="240" w:lineRule="auto"/>
        <w:rPr>
          <w:szCs w:val="22"/>
        </w:rPr>
      </w:pPr>
    </w:p>
    <w:p w14:paraId="680EB709" w14:textId="77777777" w:rsidR="00014A90" w:rsidRPr="005014F7" w:rsidRDefault="001104B2" w:rsidP="00014A90">
      <w:pPr>
        <w:spacing w:line="240" w:lineRule="auto"/>
        <w:rPr>
          <w:i/>
          <w:szCs w:val="22"/>
        </w:rPr>
      </w:pPr>
      <w:r w:rsidRPr="005014F7">
        <w:rPr>
          <w:i/>
          <w:szCs w:val="22"/>
        </w:rPr>
        <w:t>Porucha funkce jater</w:t>
      </w:r>
    </w:p>
    <w:p w14:paraId="680EB70A" w14:textId="77777777" w:rsidR="00014A90" w:rsidRPr="005014F7" w:rsidRDefault="001104B2" w:rsidP="00014A90">
      <w:pPr>
        <w:spacing w:line="240" w:lineRule="auto"/>
        <w:rPr>
          <w:szCs w:val="22"/>
        </w:rPr>
      </w:pPr>
      <w:r w:rsidRPr="005014F7">
        <w:t>Přípravek Ogluo lze podávat pacientům s poruchou funkce jater. Úprava dávky není nutná.</w:t>
      </w:r>
    </w:p>
    <w:p w14:paraId="680EB70B" w14:textId="77777777" w:rsidR="009525E0" w:rsidRPr="005014F7" w:rsidRDefault="009525E0" w:rsidP="00BA6246">
      <w:pPr>
        <w:spacing w:line="240" w:lineRule="auto"/>
        <w:rPr>
          <w:szCs w:val="22"/>
        </w:rPr>
      </w:pPr>
    </w:p>
    <w:p w14:paraId="680EB70C" w14:textId="77777777" w:rsidR="00BA6246" w:rsidRPr="005014F7" w:rsidRDefault="001104B2" w:rsidP="00BA6246">
      <w:pPr>
        <w:spacing w:line="240" w:lineRule="auto"/>
        <w:rPr>
          <w:i/>
          <w:szCs w:val="22"/>
        </w:rPr>
      </w:pPr>
      <w:r w:rsidRPr="005014F7">
        <w:rPr>
          <w:i/>
          <w:szCs w:val="22"/>
        </w:rPr>
        <w:t>Pediatrická populace (&lt; 2 roky)</w:t>
      </w:r>
    </w:p>
    <w:p w14:paraId="680EB70D" w14:textId="77777777" w:rsidR="00582ECA" w:rsidRPr="005014F7" w:rsidRDefault="001104B2" w:rsidP="00582ECA">
      <w:pPr>
        <w:spacing w:line="240" w:lineRule="auto"/>
        <w:rPr>
          <w:iCs/>
          <w:szCs w:val="22"/>
        </w:rPr>
      </w:pPr>
      <w:r w:rsidRPr="005014F7">
        <w:t>Bezpečnost a účinnost přípravku Ogluo u dětí mladších 2 let nebyla stanovena. Nejsou dostupné žádné údaje.</w:t>
      </w:r>
    </w:p>
    <w:p w14:paraId="680EB70E" w14:textId="77777777" w:rsidR="00D73C0E" w:rsidRPr="005014F7" w:rsidRDefault="00D73C0E" w:rsidP="00BA6246">
      <w:pPr>
        <w:spacing w:line="240" w:lineRule="auto"/>
        <w:rPr>
          <w:i/>
          <w:szCs w:val="22"/>
        </w:rPr>
      </w:pPr>
    </w:p>
    <w:p w14:paraId="680EB70F" w14:textId="77777777" w:rsidR="00D73C0E" w:rsidRPr="005014F7" w:rsidRDefault="00D73C0E" w:rsidP="00BA6246">
      <w:pPr>
        <w:spacing w:line="240" w:lineRule="auto"/>
        <w:rPr>
          <w:szCs w:val="22"/>
        </w:rPr>
      </w:pPr>
    </w:p>
    <w:p w14:paraId="680EB710" w14:textId="77777777" w:rsidR="00955A0D" w:rsidRPr="005014F7" w:rsidRDefault="001104B2" w:rsidP="00955A0D">
      <w:pPr>
        <w:spacing w:line="240" w:lineRule="auto"/>
      </w:pPr>
      <w:r w:rsidRPr="005014F7">
        <w:rPr>
          <w:szCs w:val="22"/>
          <w:u w:val="single"/>
        </w:rPr>
        <w:t>Způsob podání</w:t>
      </w:r>
    </w:p>
    <w:p w14:paraId="680EB711" w14:textId="77777777" w:rsidR="00BA6246" w:rsidRPr="005014F7" w:rsidRDefault="00BA6246" w:rsidP="00BA6246">
      <w:pPr>
        <w:spacing w:line="240" w:lineRule="auto"/>
        <w:rPr>
          <w:szCs w:val="22"/>
          <w:u w:val="single"/>
        </w:rPr>
      </w:pPr>
    </w:p>
    <w:p w14:paraId="680EB712" w14:textId="77777777" w:rsidR="001E729F" w:rsidRPr="005014F7" w:rsidRDefault="001104B2" w:rsidP="6780D057">
      <w:pPr>
        <w:spacing w:line="240" w:lineRule="auto"/>
        <w:rPr>
          <w:szCs w:val="22"/>
        </w:rPr>
      </w:pPr>
      <w:r w:rsidRPr="005014F7">
        <w:t>Přípravek Ogluo v předplněném peru a předplněné injekční stříkačce je určen pouze k subkutánnímu injekčnímu podání.</w:t>
      </w:r>
    </w:p>
    <w:p w14:paraId="680EB713" w14:textId="77777777" w:rsidR="001E729F" w:rsidRPr="005014F7" w:rsidRDefault="001E729F" w:rsidP="001E729F">
      <w:pPr>
        <w:spacing w:line="240" w:lineRule="auto"/>
        <w:rPr>
          <w:szCs w:val="22"/>
        </w:rPr>
      </w:pPr>
    </w:p>
    <w:p w14:paraId="680EB714" w14:textId="77777777" w:rsidR="001E729F" w:rsidRPr="005014F7" w:rsidRDefault="001104B2" w:rsidP="001E729F">
      <w:pPr>
        <w:spacing w:line="240" w:lineRule="auto"/>
        <w:rPr>
          <w:szCs w:val="22"/>
        </w:rPr>
      </w:pPr>
      <w:r w:rsidRPr="005014F7">
        <w:t xml:space="preserve">Pacienty a jejich ošetřovatele je třeba poučit o známkách a příznacích těžké hypoglykemie. Vzhledem k tomu, že k zotavení z těžké hypoglykemie je zapotřebí pomoci ostatních, je nutné pacienta poučit, že má </w:t>
      </w:r>
      <w:r w:rsidR="00837665" w:rsidRPr="005014F7">
        <w:t xml:space="preserve">informovat </w:t>
      </w:r>
      <w:r w:rsidRPr="005014F7">
        <w:t>své okolí o přípravku Ogluo a příbalové informaci. Přípravek Ogluo je nutné podat co nejdříve po zjištění těžké hypoglykemie.</w:t>
      </w:r>
    </w:p>
    <w:p w14:paraId="680EB715" w14:textId="77777777" w:rsidR="001E729F" w:rsidRPr="005014F7" w:rsidRDefault="001E729F" w:rsidP="001E729F">
      <w:pPr>
        <w:spacing w:line="240" w:lineRule="auto"/>
        <w:rPr>
          <w:szCs w:val="22"/>
        </w:rPr>
      </w:pPr>
    </w:p>
    <w:p w14:paraId="680EB716" w14:textId="77777777" w:rsidR="001E729F" w:rsidRPr="005014F7" w:rsidRDefault="001104B2" w:rsidP="001E729F">
      <w:pPr>
        <w:spacing w:line="240" w:lineRule="auto"/>
        <w:rPr>
          <w:szCs w:val="22"/>
        </w:rPr>
      </w:pPr>
      <w:r w:rsidRPr="005014F7">
        <w:t>Pacienta nebo ošetřovatele je třeba poučit, že si po předepsání přípravku Ogluo mají přečíst příbalovou informaci. Je třeba zdůraznit toto:</w:t>
      </w:r>
    </w:p>
    <w:p w14:paraId="680EB717" w14:textId="77777777" w:rsidR="001E729F" w:rsidRPr="005014F7" w:rsidRDefault="001E729F" w:rsidP="001E729F">
      <w:pPr>
        <w:spacing w:line="240" w:lineRule="auto"/>
        <w:rPr>
          <w:szCs w:val="22"/>
        </w:rPr>
      </w:pPr>
    </w:p>
    <w:p w14:paraId="680EB718" w14:textId="77777777" w:rsidR="001E729F" w:rsidRPr="005014F7" w:rsidRDefault="001104B2" w:rsidP="009B23D3">
      <w:pPr>
        <w:numPr>
          <w:ilvl w:val="0"/>
          <w:numId w:val="8"/>
        </w:numPr>
        <w:tabs>
          <w:tab w:val="clear" w:pos="567"/>
        </w:tabs>
        <w:spacing w:line="240" w:lineRule="auto"/>
        <w:ind w:left="540" w:hanging="567"/>
        <w:contextualSpacing/>
        <w:rPr>
          <w:szCs w:val="22"/>
        </w:rPr>
      </w:pPr>
      <w:r w:rsidRPr="005014F7">
        <w:t>Foliový sáček se nemá otvírat, dokud není zapotřebí podat glukagon.</w:t>
      </w:r>
    </w:p>
    <w:p w14:paraId="680EB719" w14:textId="77777777" w:rsidR="001E729F" w:rsidRPr="005014F7" w:rsidRDefault="001104B2" w:rsidP="009B23D3">
      <w:pPr>
        <w:numPr>
          <w:ilvl w:val="0"/>
          <w:numId w:val="8"/>
        </w:numPr>
        <w:tabs>
          <w:tab w:val="clear" w:pos="567"/>
        </w:tabs>
        <w:spacing w:line="240" w:lineRule="auto"/>
        <w:ind w:left="540" w:hanging="567"/>
        <w:contextualSpacing/>
        <w:rPr>
          <w:szCs w:val="22"/>
        </w:rPr>
      </w:pPr>
      <w:r w:rsidRPr="005014F7">
        <w:t>Léčivý přípravek se má podávat podle pokynů vytištěných na štítku foliového sáčku, krabičce nebo v příbalové informaci.</w:t>
      </w:r>
    </w:p>
    <w:p w14:paraId="680EB71A" w14:textId="77777777" w:rsidR="001E729F" w:rsidRPr="005014F7" w:rsidRDefault="001104B2" w:rsidP="009B23D3">
      <w:pPr>
        <w:numPr>
          <w:ilvl w:val="0"/>
          <w:numId w:val="8"/>
        </w:numPr>
        <w:tabs>
          <w:tab w:val="clear" w:pos="567"/>
        </w:tabs>
        <w:spacing w:line="240" w:lineRule="auto"/>
        <w:ind w:left="540" w:hanging="567"/>
        <w:contextualSpacing/>
        <w:rPr>
          <w:szCs w:val="22"/>
        </w:rPr>
      </w:pPr>
      <w:r w:rsidRPr="005014F7">
        <w:t>Před podáním je nutné roztok vizuálně zkontrolovat. Roztok má být čirý a bezbarvý až světle žlutý a nemá obsahovat žádné částice. Pokud se změnila barva roztoku nebo roztok obsahuje částice, nesmí se léčivý přípravek používat.</w:t>
      </w:r>
    </w:p>
    <w:p w14:paraId="680EB71B" w14:textId="77777777" w:rsidR="001E729F" w:rsidRPr="005014F7" w:rsidRDefault="001104B2" w:rsidP="009B23D3">
      <w:pPr>
        <w:numPr>
          <w:ilvl w:val="0"/>
          <w:numId w:val="8"/>
        </w:numPr>
        <w:tabs>
          <w:tab w:val="clear" w:pos="567"/>
        </w:tabs>
        <w:spacing w:line="240" w:lineRule="auto"/>
        <w:ind w:left="540" w:hanging="567"/>
        <w:contextualSpacing/>
        <w:rPr>
          <w:szCs w:val="22"/>
        </w:rPr>
      </w:pPr>
      <w:r w:rsidRPr="005014F7">
        <w:t>Je nutné odstranit veškerý oděv z místa vpichu. Injekce se má podávat do spodní části břicha, vnější části stehna nebo vnější strany horní části paže.</w:t>
      </w:r>
    </w:p>
    <w:p w14:paraId="680EB71C" w14:textId="77777777" w:rsidR="001E729F" w:rsidRPr="005014F7" w:rsidRDefault="001104B2" w:rsidP="009B23D3">
      <w:pPr>
        <w:numPr>
          <w:ilvl w:val="0"/>
          <w:numId w:val="8"/>
        </w:numPr>
        <w:tabs>
          <w:tab w:val="clear" w:pos="567"/>
        </w:tabs>
        <w:spacing w:line="240" w:lineRule="auto"/>
        <w:ind w:left="540" w:hanging="567"/>
        <w:contextualSpacing/>
        <w:rPr>
          <w:szCs w:val="22"/>
        </w:rPr>
      </w:pPr>
      <w:r w:rsidRPr="005014F7">
        <w:t>Ihned po podání dávky je nutné zavolat pohotovost, a to i tehdy, není-li pacient v bezvědomí.</w:t>
      </w:r>
    </w:p>
    <w:p w14:paraId="680EB71D" w14:textId="77777777" w:rsidR="00966BFF" w:rsidRPr="005014F7" w:rsidRDefault="001104B2" w:rsidP="000D78FC">
      <w:pPr>
        <w:numPr>
          <w:ilvl w:val="0"/>
          <w:numId w:val="8"/>
        </w:numPr>
        <w:tabs>
          <w:tab w:val="clear" w:pos="567"/>
        </w:tabs>
        <w:spacing w:line="240" w:lineRule="auto"/>
        <w:ind w:left="540" w:hanging="567"/>
        <w:contextualSpacing/>
      </w:pPr>
      <w:r w:rsidRPr="005014F7">
        <w:t>Jeden injektor obsahuje jednorázovou dávku glukagonu a nelze ho používat opakovaně.</w:t>
      </w:r>
    </w:p>
    <w:p w14:paraId="680EB71E" w14:textId="77777777" w:rsidR="00BA6246" w:rsidRPr="005014F7" w:rsidRDefault="00BA6246" w:rsidP="00204AAB">
      <w:pPr>
        <w:spacing w:line="240" w:lineRule="auto"/>
        <w:ind w:left="567" w:hanging="567"/>
        <w:rPr>
          <w:b/>
          <w:szCs w:val="22"/>
        </w:rPr>
      </w:pPr>
    </w:p>
    <w:p w14:paraId="680EB71F" w14:textId="77777777" w:rsidR="00812D16" w:rsidRPr="005014F7" w:rsidRDefault="001104B2" w:rsidP="00530E6E">
      <w:pPr>
        <w:pStyle w:val="Style5"/>
        <w:rPr>
          <w:noProof w:val="0"/>
        </w:rPr>
      </w:pPr>
      <w:r w:rsidRPr="005014F7">
        <w:rPr>
          <w:noProof w:val="0"/>
        </w:rPr>
        <w:t>Kontraindikace</w:t>
      </w:r>
    </w:p>
    <w:p w14:paraId="680EB720" w14:textId="77777777" w:rsidR="00812D16" w:rsidRPr="005014F7" w:rsidRDefault="00812D16" w:rsidP="00204AAB">
      <w:pPr>
        <w:spacing w:line="240" w:lineRule="auto"/>
        <w:rPr>
          <w:szCs w:val="22"/>
        </w:rPr>
      </w:pPr>
    </w:p>
    <w:p w14:paraId="680EB721" w14:textId="77777777" w:rsidR="00BA6246" w:rsidRPr="005014F7" w:rsidRDefault="001104B2" w:rsidP="00BA6246">
      <w:pPr>
        <w:widowControl w:val="0"/>
        <w:tabs>
          <w:tab w:val="clear" w:pos="567"/>
        </w:tabs>
        <w:spacing w:line="240" w:lineRule="auto"/>
        <w:rPr>
          <w:spacing w:val="-2"/>
          <w:szCs w:val="22"/>
        </w:rPr>
      </w:pPr>
      <w:r w:rsidRPr="005014F7">
        <w:t>Hypersenzitivita na léčivou látku nebo na kteroukoli pomocnou látku uvedenou v bodě 6.1.</w:t>
      </w:r>
    </w:p>
    <w:p w14:paraId="680EB722" w14:textId="77777777" w:rsidR="00BA6246" w:rsidRPr="005014F7" w:rsidRDefault="00BA6246" w:rsidP="00BA6246">
      <w:pPr>
        <w:widowControl w:val="0"/>
        <w:tabs>
          <w:tab w:val="clear" w:pos="567"/>
        </w:tabs>
        <w:spacing w:line="240" w:lineRule="auto"/>
        <w:rPr>
          <w:spacing w:val="-2"/>
          <w:szCs w:val="22"/>
        </w:rPr>
      </w:pPr>
    </w:p>
    <w:p w14:paraId="680EB723" w14:textId="77777777" w:rsidR="00BA6246" w:rsidRPr="005014F7" w:rsidRDefault="001104B2" w:rsidP="0097077B">
      <w:pPr>
        <w:spacing w:line="240" w:lineRule="auto"/>
        <w:rPr>
          <w:szCs w:val="22"/>
        </w:rPr>
      </w:pPr>
      <w:r w:rsidRPr="005014F7">
        <w:t>Feochromocytom.</w:t>
      </w:r>
    </w:p>
    <w:p w14:paraId="680EB724" w14:textId="77777777" w:rsidR="00812D16" w:rsidRPr="005014F7" w:rsidRDefault="00812D16" w:rsidP="00204AAB">
      <w:pPr>
        <w:spacing w:line="240" w:lineRule="auto"/>
        <w:rPr>
          <w:szCs w:val="22"/>
        </w:rPr>
      </w:pPr>
    </w:p>
    <w:p w14:paraId="680EB725" w14:textId="77777777" w:rsidR="00812D16" w:rsidRPr="005014F7" w:rsidRDefault="001104B2" w:rsidP="00530E6E">
      <w:pPr>
        <w:pStyle w:val="Style5"/>
        <w:rPr>
          <w:noProof w:val="0"/>
        </w:rPr>
      </w:pPr>
      <w:r w:rsidRPr="005014F7">
        <w:rPr>
          <w:noProof w:val="0"/>
        </w:rPr>
        <w:t>Zvláštní upozornění a opatření pro použití</w:t>
      </w:r>
    </w:p>
    <w:p w14:paraId="680EB726" w14:textId="77777777" w:rsidR="00812D16" w:rsidRPr="005014F7" w:rsidRDefault="00812D16" w:rsidP="00204AAB">
      <w:pPr>
        <w:spacing w:line="240" w:lineRule="auto"/>
        <w:ind w:left="567" w:hanging="567"/>
        <w:rPr>
          <w:b/>
          <w:szCs w:val="22"/>
        </w:rPr>
      </w:pPr>
    </w:p>
    <w:p w14:paraId="680EB727" w14:textId="77777777" w:rsidR="00724136" w:rsidRPr="005014F7" w:rsidRDefault="001104B2" w:rsidP="00724136">
      <w:pPr>
        <w:rPr>
          <w:u w:val="single"/>
        </w:rPr>
      </w:pPr>
      <w:r w:rsidRPr="005014F7">
        <w:rPr>
          <w:u w:val="single"/>
        </w:rPr>
        <w:t>Zásoby glykogenu a hypoglykemie</w:t>
      </w:r>
    </w:p>
    <w:p w14:paraId="680EB728" w14:textId="77777777" w:rsidR="00724136" w:rsidRPr="005014F7" w:rsidRDefault="00724136" w:rsidP="007C07DC"/>
    <w:p w14:paraId="680EB729" w14:textId="77777777" w:rsidR="00812D16" w:rsidRPr="005014F7" w:rsidRDefault="001104B2" w:rsidP="007C07DC">
      <w:r w:rsidRPr="005014F7">
        <w:t>Aby se zabránilo relapsu hypoglykemie, je nutné po odpovědi pacienta na léčbu podat perorálně sacharidy za účelem obnovení glykogenu v játrech.</w:t>
      </w:r>
    </w:p>
    <w:p w14:paraId="680EB72A" w14:textId="77777777" w:rsidR="007C07DC" w:rsidRPr="005014F7" w:rsidRDefault="007C07DC" w:rsidP="007C07DC"/>
    <w:p w14:paraId="680EB72B" w14:textId="77777777" w:rsidR="007C07DC" w:rsidRPr="005014F7" w:rsidRDefault="001104B2" w:rsidP="007C07DC">
      <w:r w:rsidRPr="005014F7">
        <w:t>Glukagon nebude účinný u pacientů, u nichž je glykogen v játrech vyčerpaný. Z tohoto důvodu má glukagon malý nebo žádný účinek, pokud je pacient delší dobu nalačno nebo pokud trpí adrenální insuficiencí, chronickou hypoglykemií nebo alkoholem vyvolanou hypoglykemií.</w:t>
      </w:r>
    </w:p>
    <w:p w14:paraId="680EB72C" w14:textId="77777777" w:rsidR="007C07DC" w:rsidRPr="005014F7" w:rsidRDefault="007C07DC" w:rsidP="007C07DC"/>
    <w:p w14:paraId="680EB72D" w14:textId="77777777" w:rsidR="007C07DC" w:rsidRPr="005014F7" w:rsidRDefault="001104B2" w:rsidP="007C07DC">
      <w:r w:rsidRPr="005014F7">
        <w:t>Glukagon nemá na rozdíl od adrenalinu žádný účinek na svalovou fosforylázu, a proto nemůže být nápomocný při přenosu sacharidů z mnohem větších zásob glykogenu, které se nacházejí v kosterních svalech.</w:t>
      </w:r>
    </w:p>
    <w:p w14:paraId="680EB72E" w14:textId="77777777" w:rsidR="00EB4062" w:rsidRPr="005014F7" w:rsidRDefault="00EB4062" w:rsidP="007C07DC"/>
    <w:p w14:paraId="680EB72F" w14:textId="77777777" w:rsidR="00D2118C" w:rsidRPr="005014F7" w:rsidRDefault="001104B2" w:rsidP="00D2118C">
      <w:pPr>
        <w:rPr>
          <w:u w:val="single"/>
        </w:rPr>
      </w:pPr>
      <w:r w:rsidRPr="005014F7">
        <w:rPr>
          <w:u w:val="single"/>
        </w:rPr>
        <w:t>Inzulinom</w:t>
      </w:r>
    </w:p>
    <w:p w14:paraId="680EB730" w14:textId="77777777" w:rsidR="00D2118C" w:rsidRPr="005014F7" w:rsidRDefault="00D2118C" w:rsidP="007C07DC"/>
    <w:p w14:paraId="680EB731" w14:textId="77777777" w:rsidR="00AB1E52" w:rsidRPr="005014F7" w:rsidRDefault="001104B2" w:rsidP="00AB1E52">
      <w:r w:rsidRPr="005014F7">
        <w:t>U pacientů s inzulinomem může podání glukagonu vést k počátečnímu zvýšení glukózy v krvi. Podání glukagonu však může přímo nebo nepřímo (prostřednictvím počátečního zvýšení glukózy v krvi) stimulovat nadměrné uvolnění inzulinu z inzulinomu a způsobit hypoglykemii. Pacientovi, u kterého se po podání dávky glukagonu rozvinuly příznaky hypoglykemie, se má perorálně nebo intravenózně podat glukóza.</w:t>
      </w:r>
    </w:p>
    <w:p w14:paraId="680EB732" w14:textId="77777777" w:rsidR="00AB1E52" w:rsidRPr="005014F7" w:rsidRDefault="00AB1E52" w:rsidP="007C07DC"/>
    <w:p w14:paraId="680EB733" w14:textId="77777777" w:rsidR="00EB4062" w:rsidRPr="005014F7" w:rsidRDefault="001104B2" w:rsidP="007C07DC">
      <w:r w:rsidRPr="005014F7">
        <w:t>U pacientů s glukagonomem je rovněž třeba postupovat obezřetně.</w:t>
      </w:r>
    </w:p>
    <w:p w14:paraId="680EB734" w14:textId="77777777" w:rsidR="00176BEC" w:rsidRPr="005014F7" w:rsidRDefault="00176BEC" w:rsidP="007C07DC"/>
    <w:p w14:paraId="680EB735" w14:textId="77777777" w:rsidR="00176BEC" w:rsidRPr="005014F7" w:rsidRDefault="001104B2" w:rsidP="007C07DC">
      <w:pPr>
        <w:rPr>
          <w:u w:val="single"/>
        </w:rPr>
      </w:pPr>
      <w:r w:rsidRPr="005014F7">
        <w:rPr>
          <w:u w:val="single"/>
        </w:rPr>
        <w:t>Doba do obnovení</w:t>
      </w:r>
    </w:p>
    <w:p w14:paraId="680EB736" w14:textId="77777777" w:rsidR="005B1AE6" w:rsidRPr="005014F7" w:rsidRDefault="005B1AE6" w:rsidP="007C07DC">
      <w:pPr>
        <w:rPr>
          <w:u w:val="single"/>
        </w:rPr>
      </w:pPr>
    </w:p>
    <w:p w14:paraId="680EB737" w14:textId="77777777" w:rsidR="0022199E" w:rsidRPr="005014F7" w:rsidRDefault="001104B2" w:rsidP="007C07DC">
      <w:r w:rsidRPr="005014F7">
        <w:t>Vezměte prosím v potaz, že u přibližně 15 % pacientů v pivotní studii se hladina glukózy v krvi obnovila po 20 minutách či více.</w:t>
      </w:r>
    </w:p>
    <w:p w14:paraId="680EB738" w14:textId="77777777" w:rsidR="005B757A" w:rsidRPr="005014F7" w:rsidRDefault="005B757A" w:rsidP="007C07DC"/>
    <w:p w14:paraId="680EB739" w14:textId="77777777" w:rsidR="00812D16" w:rsidRPr="005014F7" w:rsidRDefault="001104B2" w:rsidP="00530E6E">
      <w:pPr>
        <w:pStyle w:val="Style5"/>
        <w:rPr>
          <w:noProof w:val="0"/>
        </w:rPr>
      </w:pPr>
      <w:r w:rsidRPr="005014F7">
        <w:rPr>
          <w:noProof w:val="0"/>
        </w:rPr>
        <w:t>Interakce s jinými léčivými přípravky a jiné formy interakce</w:t>
      </w:r>
    </w:p>
    <w:p w14:paraId="680EB73A" w14:textId="77777777" w:rsidR="00812D16" w:rsidRPr="005014F7" w:rsidRDefault="00812D16" w:rsidP="00204AAB">
      <w:pPr>
        <w:spacing w:line="240" w:lineRule="auto"/>
        <w:rPr>
          <w:szCs w:val="22"/>
        </w:rPr>
      </w:pPr>
    </w:p>
    <w:p w14:paraId="680EB73B" w14:textId="77777777" w:rsidR="007D32F7" w:rsidRPr="005014F7" w:rsidRDefault="001104B2" w:rsidP="00204AAB">
      <w:pPr>
        <w:spacing w:line="240" w:lineRule="auto"/>
        <w:rPr>
          <w:szCs w:val="22"/>
        </w:rPr>
      </w:pPr>
      <w:r w:rsidRPr="005014F7">
        <w:t>Nebyly provedeny žádné studie interakcí.</w:t>
      </w:r>
    </w:p>
    <w:p w14:paraId="680EB73C" w14:textId="77777777" w:rsidR="007D32F7" w:rsidRPr="005014F7" w:rsidRDefault="007D32F7" w:rsidP="00204AAB">
      <w:pPr>
        <w:spacing w:line="240" w:lineRule="auto"/>
        <w:rPr>
          <w:szCs w:val="22"/>
        </w:rPr>
      </w:pPr>
    </w:p>
    <w:p w14:paraId="680EB73D" w14:textId="77777777" w:rsidR="00BA6246" w:rsidRPr="005014F7" w:rsidRDefault="001104B2" w:rsidP="00BA6246">
      <w:pPr>
        <w:spacing w:line="240" w:lineRule="auto"/>
        <w:rPr>
          <w:iCs/>
          <w:szCs w:val="22"/>
          <w:u w:val="single"/>
        </w:rPr>
      </w:pPr>
      <w:r w:rsidRPr="005014F7">
        <w:rPr>
          <w:iCs/>
          <w:szCs w:val="22"/>
          <w:u w:val="single"/>
        </w:rPr>
        <w:t>Inzulin</w:t>
      </w:r>
    </w:p>
    <w:p w14:paraId="680EB73E" w14:textId="77777777" w:rsidR="0033148B" w:rsidRPr="005014F7" w:rsidRDefault="0033148B" w:rsidP="00BA6246">
      <w:pPr>
        <w:spacing w:line="240" w:lineRule="auto"/>
        <w:rPr>
          <w:iCs/>
          <w:szCs w:val="22"/>
          <w:u w:val="single"/>
        </w:rPr>
      </w:pPr>
    </w:p>
    <w:p w14:paraId="680EB73F" w14:textId="77777777" w:rsidR="00BA6246" w:rsidRPr="005014F7" w:rsidRDefault="001104B2" w:rsidP="00BA6246">
      <w:pPr>
        <w:spacing w:line="240" w:lineRule="auto"/>
        <w:rPr>
          <w:szCs w:val="22"/>
        </w:rPr>
      </w:pPr>
      <w:r w:rsidRPr="005014F7">
        <w:t>Inzulin reaguje vůči glukagonu antagonisticky.</w:t>
      </w:r>
    </w:p>
    <w:p w14:paraId="680EB740" w14:textId="77777777" w:rsidR="00BA6246" w:rsidRPr="005014F7" w:rsidRDefault="00BA6246" w:rsidP="00BA6246">
      <w:pPr>
        <w:spacing w:line="240" w:lineRule="auto"/>
        <w:rPr>
          <w:szCs w:val="22"/>
        </w:rPr>
      </w:pPr>
    </w:p>
    <w:p w14:paraId="680EB741" w14:textId="77777777" w:rsidR="00BA6246" w:rsidRPr="005014F7" w:rsidRDefault="001104B2" w:rsidP="00BA6246">
      <w:pPr>
        <w:spacing w:line="240" w:lineRule="auto"/>
        <w:rPr>
          <w:iCs/>
          <w:szCs w:val="22"/>
          <w:u w:val="single"/>
        </w:rPr>
      </w:pPr>
      <w:r w:rsidRPr="005014F7">
        <w:rPr>
          <w:iCs/>
          <w:szCs w:val="22"/>
          <w:u w:val="single"/>
        </w:rPr>
        <w:t>Indometacin</w:t>
      </w:r>
    </w:p>
    <w:p w14:paraId="680EB742" w14:textId="77777777" w:rsidR="00D34A0C" w:rsidRPr="005014F7" w:rsidRDefault="00D34A0C" w:rsidP="00BA6246">
      <w:pPr>
        <w:spacing w:line="240" w:lineRule="auto"/>
        <w:rPr>
          <w:iCs/>
          <w:szCs w:val="22"/>
          <w:u w:val="single"/>
        </w:rPr>
      </w:pPr>
    </w:p>
    <w:p w14:paraId="680EB743" w14:textId="77777777" w:rsidR="00BA6246" w:rsidRPr="005014F7" w:rsidRDefault="001104B2" w:rsidP="00BA6246">
      <w:pPr>
        <w:spacing w:line="240" w:lineRule="auto"/>
        <w:rPr>
          <w:szCs w:val="22"/>
        </w:rPr>
      </w:pPr>
      <w:r w:rsidRPr="005014F7">
        <w:t>Pokud se přípravek používá spolu s indometacinem, může glukagon ztratit svou schopnost zvyšovat hladinu glukózy v krvi nebo může paradoxně dokonce vyvolat hypoglykemii.</w:t>
      </w:r>
    </w:p>
    <w:p w14:paraId="680EB744" w14:textId="77777777" w:rsidR="00BA6246" w:rsidRPr="005014F7" w:rsidRDefault="00BA6246" w:rsidP="00BA6246">
      <w:pPr>
        <w:spacing w:line="240" w:lineRule="auto"/>
        <w:rPr>
          <w:szCs w:val="22"/>
        </w:rPr>
      </w:pPr>
    </w:p>
    <w:p w14:paraId="680EB745" w14:textId="77777777" w:rsidR="00BA6246" w:rsidRPr="005014F7" w:rsidRDefault="001104B2" w:rsidP="00BA6246">
      <w:pPr>
        <w:spacing w:line="240" w:lineRule="auto"/>
        <w:rPr>
          <w:iCs/>
          <w:szCs w:val="22"/>
          <w:u w:val="single"/>
        </w:rPr>
      </w:pPr>
      <w:r w:rsidRPr="005014F7">
        <w:rPr>
          <w:iCs/>
          <w:szCs w:val="22"/>
          <w:u w:val="single"/>
        </w:rPr>
        <w:t>Warfarin</w:t>
      </w:r>
    </w:p>
    <w:p w14:paraId="680EB746" w14:textId="77777777" w:rsidR="00D34A0C" w:rsidRPr="005014F7" w:rsidRDefault="00D34A0C" w:rsidP="00BA6246">
      <w:pPr>
        <w:spacing w:line="240" w:lineRule="auto"/>
        <w:rPr>
          <w:iCs/>
          <w:szCs w:val="22"/>
          <w:u w:val="single"/>
        </w:rPr>
      </w:pPr>
    </w:p>
    <w:p w14:paraId="680EB747" w14:textId="77777777" w:rsidR="00BA6246" w:rsidRPr="005014F7" w:rsidRDefault="001104B2" w:rsidP="00BA6246">
      <w:pPr>
        <w:spacing w:line="240" w:lineRule="auto"/>
        <w:rPr>
          <w:szCs w:val="22"/>
        </w:rPr>
      </w:pPr>
      <w:r w:rsidRPr="005014F7">
        <w:t>Glukagon může zvýšit antikoagulační účinek warfarinu.</w:t>
      </w:r>
    </w:p>
    <w:p w14:paraId="680EB748" w14:textId="77777777" w:rsidR="00BA6246" w:rsidRPr="005014F7" w:rsidRDefault="00BA6246" w:rsidP="00BA6246">
      <w:pPr>
        <w:spacing w:line="240" w:lineRule="auto"/>
        <w:rPr>
          <w:szCs w:val="22"/>
        </w:rPr>
      </w:pPr>
    </w:p>
    <w:p w14:paraId="680EB749" w14:textId="77777777" w:rsidR="00BA6246" w:rsidRPr="005014F7" w:rsidRDefault="001104B2" w:rsidP="00BA6246">
      <w:pPr>
        <w:spacing w:line="240" w:lineRule="auto"/>
        <w:rPr>
          <w:iCs/>
          <w:szCs w:val="22"/>
          <w:u w:val="single"/>
        </w:rPr>
      </w:pPr>
      <w:r w:rsidRPr="005014F7">
        <w:rPr>
          <w:iCs/>
          <w:szCs w:val="22"/>
          <w:u w:val="single"/>
        </w:rPr>
        <w:t>Βetablokátory</w:t>
      </w:r>
    </w:p>
    <w:p w14:paraId="680EB74A" w14:textId="77777777" w:rsidR="00D34A0C" w:rsidRPr="005014F7" w:rsidRDefault="00D34A0C" w:rsidP="00BA6246">
      <w:pPr>
        <w:spacing w:line="240" w:lineRule="auto"/>
        <w:rPr>
          <w:iCs/>
          <w:szCs w:val="22"/>
          <w:u w:val="single"/>
        </w:rPr>
      </w:pPr>
    </w:p>
    <w:p w14:paraId="680EB74B" w14:textId="77777777" w:rsidR="00BA6246" w:rsidRPr="005014F7" w:rsidRDefault="001104B2" w:rsidP="00BA6246">
      <w:pPr>
        <w:spacing w:line="240" w:lineRule="auto"/>
        <w:rPr>
          <w:szCs w:val="22"/>
        </w:rPr>
      </w:pPr>
      <w:r w:rsidRPr="005014F7">
        <w:t>U pacientů užívajících betablokátory je možné očekávat výraznější zvýšení tepové frekvence i krevního tlaku, které bude vzhledem ke krátkému poločasu glukagonu dočasné. Zvýšení krevního tlaku a tepové frekvence může vyžadovat léčbu u pacientů s ischemickou chorobou srdeční.</w:t>
      </w:r>
    </w:p>
    <w:p w14:paraId="680EB74C" w14:textId="77777777" w:rsidR="00304C79" w:rsidRPr="005014F7" w:rsidRDefault="00304C79" w:rsidP="00BA6246">
      <w:pPr>
        <w:spacing w:line="240" w:lineRule="auto"/>
        <w:rPr>
          <w:szCs w:val="22"/>
        </w:rPr>
      </w:pPr>
    </w:p>
    <w:p w14:paraId="680EB74D" w14:textId="77777777" w:rsidR="00812D16" w:rsidRPr="005014F7" w:rsidRDefault="001104B2" w:rsidP="00530E6E">
      <w:pPr>
        <w:pStyle w:val="Style5"/>
        <w:rPr>
          <w:noProof w:val="0"/>
        </w:rPr>
      </w:pPr>
      <w:r w:rsidRPr="005014F7">
        <w:rPr>
          <w:noProof w:val="0"/>
        </w:rPr>
        <w:t>Fertilita, těhotenství a kojení</w:t>
      </w:r>
    </w:p>
    <w:p w14:paraId="680EB74E" w14:textId="77777777" w:rsidR="00812D16" w:rsidRPr="005014F7" w:rsidRDefault="00812D16" w:rsidP="00670D14">
      <w:pPr>
        <w:keepNext/>
        <w:spacing w:line="240" w:lineRule="auto"/>
        <w:rPr>
          <w:szCs w:val="22"/>
        </w:rPr>
      </w:pPr>
    </w:p>
    <w:p w14:paraId="680EB74F" w14:textId="77777777" w:rsidR="00747297" w:rsidRPr="005014F7" w:rsidRDefault="001104B2" w:rsidP="00747297">
      <w:pPr>
        <w:spacing w:line="240" w:lineRule="auto"/>
        <w:rPr>
          <w:szCs w:val="22"/>
          <w:u w:val="single"/>
        </w:rPr>
      </w:pPr>
      <w:r w:rsidRPr="005014F7">
        <w:rPr>
          <w:szCs w:val="22"/>
          <w:u w:val="single"/>
        </w:rPr>
        <w:t>Těhotenství</w:t>
      </w:r>
    </w:p>
    <w:p w14:paraId="680EB750" w14:textId="77777777" w:rsidR="00FB61F6" w:rsidRPr="005014F7" w:rsidRDefault="00FB61F6" w:rsidP="00747297">
      <w:pPr>
        <w:spacing w:line="240" w:lineRule="auto"/>
        <w:rPr>
          <w:szCs w:val="22"/>
          <w:u w:val="single"/>
        </w:rPr>
      </w:pPr>
    </w:p>
    <w:p w14:paraId="680EB751" w14:textId="77777777" w:rsidR="00747297" w:rsidRPr="005014F7" w:rsidRDefault="001104B2" w:rsidP="00747297">
      <w:pPr>
        <w:spacing w:line="240" w:lineRule="auto"/>
        <w:rPr>
          <w:szCs w:val="22"/>
        </w:rPr>
      </w:pPr>
      <w:r w:rsidRPr="005014F7">
        <w:t>Glukagon neprochází lidskou placentou. Bylo hlášeno podávání glukagonu těhotným ženám s diabetem a nejsou známy žádné škodlivé účinky, pokud jde o průběh těhotenství a zdraví nenarozeného dítěte nebo novorozence. Přípravek Ogluo lze v těhotenství podávat.</w:t>
      </w:r>
    </w:p>
    <w:p w14:paraId="680EB752" w14:textId="77777777" w:rsidR="00747297" w:rsidRPr="005014F7" w:rsidRDefault="00747297" w:rsidP="00747297">
      <w:pPr>
        <w:spacing w:line="240" w:lineRule="auto"/>
        <w:rPr>
          <w:szCs w:val="22"/>
        </w:rPr>
      </w:pPr>
    </w:p>
    <w:p w14:paraId="680EB753" w14:textId="77777777" w:rsidR="00747297" w:rsidRPr="005014F7" w:rsidRDefault="001104B2" w:rsidP="00747297">
      <w:pPr>
        <w:spacing w:line="240" w:lineRule="auto"/>
        <w:rPr>
          <w:szCs w:val="22"/>
          <w:u w:val="single"/>
        </w:rPr>
      </w:pPr>
      <w:r w:rsidRPr="005014F7">
        <w:rPr>
          <w:szCs w:val="22"/>
          <w:u w:val="single"/>
        </w:rPr>
        <w:t>Kojení</w:t>
      </w:r>
    </w:p>
    <w:p w14:paraId="680EB754" w14:textId="77777777" w:rsidR="00FB61F6" w:rsidRPr="005014F7" w:rsidRDefault="00FB61F6" w:rsidP="00747297">
      <w:pPr>
        <w:spacing w:line="240" w:lineRule="auto"/>
        <w:rPr>
          <w:szCs w:val="22"/>
          <w:u w:val="single"/>
        </w:rPr>
      </w:pPr>
    </w:p>
    <w:p w14:paraId="680EB755" w14:textId="77777777" w:rsidR="00747297" w:rsidRPr="005014F7" w:rsidRDefault="001104B2" w:rsidP="00747297">
      <w:pPr>
        <w:spacing w:line="240" w:lineRule="auto"/>
        <w:rPr>
          <w:szCs w:val="22"/>
        </w:rPr>
      </w:pPr>
      <w:r w:rsidRPr="005014F7">
        <w:t>Glukagon se z krevního řečiště eliminuje velmi rychle (převážně játry) (t</w:t>
      </w:r>
      <w:r w:rsidRPr="005014F7">
        <w:rPr>
          <w:szCs w:val="22"/>
          <w:vertAlign w:val="subscript"/>
        </w:rPr>
        <w:t>1/2</w:t>
      </w:r>
      <w:r w:rsidRPr="005014F7">
        <w:t xml:space="preserve"> = 3–6 minut). Očekává se tudíž, že množství vyloučené do mléka kojících matek po léčbě těžkých hypoglykemických reakcí bude velmi malé. Vzhledem k tomu, že glukagon se rozkládá v trávicím traktu a nelze jej absorbovat v intaktní formě, nebude mít na dítě žádný metabolický účinek. Přípravek Ogluo lze během kojení podávat.</w:t>
      </w:r>
    </w:p>
    <w:p w14:paraId="680EB756" w14:textId="77777777" w:rsidR="00747297" w:rsidRPr="005014F7" w:rsidRDefault="00747297" w:rsidP="00747297">
      <w:pPr>
        <w:spacing w:line="240" w:lineRule="auto"/>
        <w:rPr>
          <w:szCs w:val="22"/>
        </w:rPr>
      </w:pPr>
    </w:p>
    <w:p w14:paraId="680EB757" w14:textId="77777777" w:rsidR="00747297" w:rsidRPr="005014F7" w:rsidRDefault="001104B2" w:rsidP="00747297">
      <w:pPr>
        <w:spacing w:line="240" w:lineRule="auto"/>
        <w:rPr>
          <w:szCs w:val="22"/>
          <w:u w:val="single"/>
        </w:rPr>
      </w:pPr>
      <w:r w:rsidRPr="005014F7">
        <w:rPr>
          <w:szCs w:val="22"/>
          <w:u w:val="single"/>
        </w:rPr>
        <w:t>Fertilita</w:t>
      </w:r>
    </w:p>
    <w:p w14:paraId="680EB758" w14:textId="77777777" w:rsidR="00FB61F6" w:rsidRPr="005014F7" w:rsidRDefault="00FB61F6" w:rsidP="00747297">
      <w:pPr>
        <w:spacing w:line="240" w:lineRule="auto"/>
        <w:rPr>
          <w:szCs w:val="22"/>
          <w:u w:val="single"/>
        </w:rPr>
      </w:pPr>
    </w:p>
    <w:p w14:paraId="680EB759" w14:textId="77777777" w:rsidR="00747297" w:rsidRPr="005014F7" w:rsidRDefault="001104B2" w:rsidP="00747297">
      <w:pPr>
        <w:spacing w:line="240" w:lineRule="auto"/>
        <w:rPr>
          <w:szCs w:val="22"/>
        </w:rPr>
      </w:pPr>
      <w:r w:rsidRPr="005014F7">
        <w:t>Studie reprodukční toxicity na zvířatech nebyly s přípravkem Ogluo provedeny. Studie na potkanech prokázaly, že glukagon nezpůsobuje poruchu fertility.</w:t>
      </w:r>
    </w:p>
    <w:p w14:paraId="680EB75A" w14:textId="77777777" w:rsidR="00812D16" w:rsidRPr="005014F7" w:rsidRDefault="00812D16" w:rsidP="00204AAB">
      <w:pPr>
        <w:spacing w:line="240" w:lineRule="auto"/>
        <w:rPr>
          <w:i/>
          <w:szCs w:val="22"/>
        </w:rPr>
      </w:pPr>
    </w:p>
    <w:p w14:paraId="680EB75B" w14:textId="77777777" w:rsidR="00812D16" w:rsidRPr="005014F7" w:rsidRDefault="001104B2" w:rsidP="00530E6E">
      <w:pPr>
        <w:pStyle w:val="Style5"/>
        <w:rPr>
          <w:noProof w:val="0"/>
        </w:rPr>
      </w:pPr>
      <w:r w:rsidRPr="005014F7">
        <w:rPr>
          <w:noProof w:val="0"/>
        </w:rPr>
        <w:t>Účinky na schopnost řídit a obsluhovat stroje</w:t>
      </w:r>
    </w:p>
    <w:p w14:paraId="680EB75C" w14:textId="77777777" w:rsidR="004A45F6" w:rsidRPr="005014F7" w:rsidRDefault="004A45F6" w:rsidP="004A45F6">
      <w:pPr>
        <w:tabs>
          <w:tab w:val="clear" w:pos="567"/>
        </w:tabs>
        <w:autoSpaceDE w:val="0"/>
        <w:autoSpaceDN w:val="0"/>
        <w:adjustRightInd w:val="0"/>
        <w:spacing w:line="240" w:lineRule="auto"/>
        <w:rPr>
          <w:rFonts w:eastAsia="TimesNewRomanPSMT"/>
          <w:szCs w:val="22"/>
          <w:lang w:eastAsia="en-GB"/>
        </w:rPr>
      </w:pPr>
    </w:p>
    <w:p w14:paraId="680EB75D" w14:textId="77777777" w:rsidR="004E126B" w:rsidRPr="005014F7" w:rsidRDefault="001104B2" w:rsidP="004A45F6">
      <w:pPr>
        <w:tabs>
          <w:tab w:val="clear" w:pos="567"/>
        </w:tabs>
        <w:autoSpaceDE w:val="0"/>
        <w:autoSpaceDN w:val="0"/>
        <w:adjustRightInd w:val="0"/>
        <w:spacing w:line="240" w:lineRule="auto"/>
        <w:rPr>
          <w:rFonts w:eastAsia="TimesNewRomanPSMT"/>
          <w:szCs w:val="22"/>
        </w:rPr>
      </w:pPr>
      <w:r w:rsidRPr="005014F7">
        <w:t>Přípravek Ogluo má zanedbatelný vliv na schopnost řídit nebo obsluhovat stroje.</w:t>
      </w:r>
    </w:p>
    <w:p w14:paraId="680EB75E" w14:textId="77777777" w:rsidR="00812D16" w:rsidRPr="005014F7" w:rsidRDefault="00812D16" w:rsidP="00204AAB">
      <w:pPr>
        <w:spacing w:line="240" w:lineRule="auto"/>
        <w:rPr>
          <w:szCs w:val="22"/>
        </w:rPr>
      </w:pPr>
    </w:p>
    <w:p w14:paraId="680EB75F" w14:textId="77777777" w:rsidR="00BA6246" w:rsidRPr="005014F7" w:rsidRDefault="001104B2" w:rsidP="00BA6246">
      <w:pPr>
        <w:spacing w:line="240" w:lineRule="auto"/>
        <w:rPr>
          <w:szCs w:val="22"/>
        </w:rPr>
      </w:pPr>
      <w:r w:rsidRPr="005014F7">
        <w:t>Po těžké hypoglykemické příhodě může být narušena pacientova schopnost soustředění a reakce, a proto pacient nemá po těžké hypoglykemické příhodě řídit ani obsluhovat stroje, dokud není stabilizován.</w:t>
      </w:r>
    </w:p>
    <w:p w14:paraId="680EB760" w14:textId="77777777" w:rsidR="00812D16" w:rsidRPr="005014F7" w:rsidRDefault="00812D16" w:rsidP="00204AAB">
      <w:pPr>
        <w:spacing w:line="240" w:lineRule="auto"/>
        <w:rPr>
          <w:szCs w:val="22"/>
        </w:rPr>
      </w:pPr>
    </w:p>
    <w:p w14:paraId="680EB761" w14:textId="77777777" w:rsidR="00812D16" w:rsidRPr="005014F7" w:rsidRDefault="001104B2" w:rsidP="00530E6E">
      <w:pPr>
        <w:pStyle w:val="Style5"/>
        <w:rPr>
          <w:noProof w:val="0"/>
        </w:rPr>
      </w:pPr>
      <w:r w:rsidRPr="005014F7">
        <w:rPr>
          <w:noProof w:val="0"/>
        </w:rPr>
        <w:t>Nežádoucí účinky</w:t>
      </w:r>
    </w:p>
    <w:p w14:paraId="680EB762" w14:textId="77777777" w:rsidR="00812D16" w:rsidRPr="005014F7" w:rsidRDefault="00812D16" w:rsidP="00204AAB">
      <w:pPr>
        <w:autoSpaceDE w:val="0"/>
        <w:autoSpaceDN w:val="0"/>
        <w:adjustRightInd w:val="0"/>
        <w:spacing w:line="240" w:lineRule="auto"/>
        <w:jc w:val="both"/>
        <w:rPr>
          <w:szCs w:val="22"/>
        </w:rPr>
      </w:pPr>
    </w:p>
    <w:p w14:paraId="680EB763" w14:textId="77777777" w:rsidR="000A0983" w:rsidRPr="005014F7" w:rsidRDefault="001104B2" w:rsidP="00C22ECD">
      <w:pPr>
        <w:autoSpaceDE w:val="0"/>
        <w:autoSpaceDN w:val="0"/>
        <w:adjustRightInd w:val="0"/>
        <w:spacing w:line="240" w:lineRule="auto"/>
        <w:jc w:val="both"/>
        <w:rPr>
          <w:u w:val="single"/>
        </w:rPr>
      </w:pPr>
      <w:r w:rsidRPr="005014F7">
        <w:rPr>
          <w:u w:val="single"/>
        </w:rPr>
        <w:t>Shrnutí bezpečnostního profilu</w:t>
      </w:r>
    </w:p>
    <w:p w14:paraId="680EB764" w14:textId="77777777" w:rsidR="00116F6C" w:rsidRPr="005014F7" w:rsidRDefault="00116F6C" w:rsidP="00E66DA8">
      <w:pPr>
        <w:autoSpaceDE w:val="0"/>
        <w:autoSpaceDN w:val="0"/>
        <w:adjustRightInd w:val="0"/>
        <w:spacing w:line="240" w:lineRule="auto"/>
        <w:jc w:val="both"/>
      </w:pPr>
    </w:p>
    <w:p w14:paraId="680EB765" w14:textId="77777777" w:rsidR="00594888" w:rsidRPr="005014F7" w:rsidRDefault="001104B2" w:rsidP="00594888">
      <w:pPr>
        <w:autoSpaceDE w:val="0"/>
        <w:autoSpaceDN w:val="0"/>
        <w:adjustRightInd w:val="0"/>
        <w:spacing w:line="240" w:lineRule="auto"/>
        <w:jc w:val="both"/>
      </w:pPr>
      <w:r w:rsidRPr="005014F7">
        <w:t>Nejčastěji hlášenými nežádoucími účinky jsou nauzea (30 %) a zvracení (16 %).</w:t>
      </w:r>
    </w:p>
    <w:p w14:paraId="680EB766" w14:textId="77777777" w:rsidR="00116F6C" w:rsidRPr="005014F7" w:rsidRDefault="00116F6C" w:rsidP="00116F6C">
      <w:pPr>
        <w:autoSpaceDE w:val="0"/>
        <w:autoSpaceDN w:val="0"/>
        <w:adjustRightInd w:val="0"/>
        <w:spacing w:line="240" w:lineRule="auto"/>
        <w:jc w:val="both"/>
        <w:rPr>
          <w:szCs w:val="22"/>
        </w:rPr>
      </w:pPr>
    </w:p>
    <w:p w14:paraId="680EB767" w14:textId="77777777" w:rsidR="00271B02" w:rsidRPr="005014F7" w:rsidRDefault="001104B2" w:rsidP="00271B02">
      <w:pPr>
        <w:autoSpaceDE w:val="0"/>
        <w:autoSpaceDN w:val="0"/>
        <w:adjustRightInd w:val="0"/>
        <w:spacing w:line="240" w:lineRule="auto"/>
        <w:jc w:val="both"/>
        <w:rPr>
          <w:u w:val="single"/>
        </w:rPr>
      </w:pPr>
      <w:r w:rsidRPr="005014F7">
        <w:rPr>
          <w:u w:val="single"/>
        </w:rPr>
        <w:t>Tabulkový přehled nežádoucích účinků</w:t>
      </w:r>
    </w:p>
    <w:p w14:paraId="680EB768" w14:textId="77777777" w:rsidR="00271B02" w:rsidRPr="005014F7" w:rsidRDefault="00271B02" w:rsidP="00116F6C">
      <w:pPr>
        <w:autoSpaceDE w:val="0"/>
        <w:autoSpaceDN w:val="0"/>
        <w:adjustRightInd w:val="0"/>
        <w:spacing w:line="240" w:lineRule="auto"/>
        <w:jc w:val="both"/>
        <w:rPr>
          <w:szCs w:val="22"/>
        </w:rPr>
      </w:pPr>
    </w:p>
    <w:p w14:paraId="680EB769" w14:textId="77777777" w:rsidR="000A0983" w:rsidRPr="005014F7" w:rsidRDefault="001104B2" w:rsidP="00116F6C">
      <w:pPr>
        <w:autoSpaceDE w:val="0"/>
        <w:autoSpaceDN w:val="0"/>
        <w:adjustRightInd w:val="0"/>
        <w:spacing w:line="240" w:lineRule="auto"/>
        <w:jc w:val="both"/>
      </w:pPr>
      <w:r w:rsidRPr="005014F7">
        <w:t>Níže jsou uvedeny frekvence nežádoucích účinků považovaných za související s léčbou přípravkem Ogluo během klinických studií. Nežádoucí účinky jsou klasifikovány podle tříd orgánových systémů. Skupiny frekvencí jsou definovány takto: velmi časté (≥ 1/10), časté (≥ 1/100 až &lt; 1/10), méně časté (≥ 1/1 000 až &lt; 1/100), vzácné (≥ 1/10 000 až &lt; 1/1 000), velmi vzácné (&lt; 1/10 000) a není známo (z dostupných údajů nelze určit). V rámci každé kategorie frekvence výskytu jsou nežádoucí účinky seřazeny podle klesající závažnosti.</w:t>
      </w:r>
    </w:p>
    <w:p w14:paraId="680EB76A" w14:textId="77777777" w:rsidR="003A0495" w:rsidRPr="005014F7" w:rsidRDefault="003A0495" w:rsidP="00E66DA8">
      <w:pPr>
        <w:autoSpaceDE w:val="0"/>
        <w:autoSpaceDN w:val="0"/>
        <w:adjustRightInd w:val="0"/>
        <w:spacing w:line="240" w:lineRule="auto"/>
        <w:jc w:val="both"/>
        <w:rPr>
          <w:szCs w:val="22"/>
          <w:u w:val="single"/>
        </w:rPr>
      </w:pPr>
    </w:p>
    <w:p w14:paraId="680EB76B" w14:textId="77777777" w:rsidR="00097B17" w:rsidRPr="005014F7" w:rsidRDefault="00097B17" w:rsidP="005450B0">
      <w:pPr>
        <w:autoSpaceDE w:val="0"/>
        <w:autoSpaceDN w:val="0"/>
        <w:adjustRightInd w:val="0"/>
        <w:spacing w:line="240" w:lineRule="auto"/>
        <w:jc w:val="both"/>
        <w:rPr>
          <w:u w:val="single"/>
        </w:rPr>
      </w:pPr>
    </w:p>
    <w:p w14:paraId="680EB76C" w14:textId="77777777" w:rsidR="463CC5E7" w:rsidRPr="005014F7" w:rsidRDefault="001104B2" w:rsidP="000A7EEF">
      <w:pPr>
        <w:spacing w:after="120" w:line="240" w:lineRule="auto"/>
        <w:jc w:val="both"/>
        <w:rPr>
          <w:u w:val="single"/>
        </w:rPr>
      </w:pPr>
      <w:r w:rsidRPr="005014F7">
        <w:rPr>
          <w:b/>
          <w:bCs/>
        </w:rPr>
        <w:t>Tabulka 1.</w:t>
      </w:r>
      <w:r w:rsidRPr="005014F7">
        <w:rPr>
          <w:b/>
          <w:bCs/>
        </w:rPr>
        <w:tab/>
        <w:t>Frekvence nežádoucích účinků na injekci glukagonu</w:t>
      </w:r>
    </w:p>
    <w:tbl>
      <w:tblPr>
        <w:tblStyle w:val="TableGrid"/>
        <w:tblW w:w="5000" w:type="pct"/>
        <w:tblLook w:val="04A0" w:firstRow="1" w:lastRow="0" w:firstColumn="1" w:lastColumn="0" w:noHBand="0" w:noVBand="1"/>
      </w:tblPr>
      <w:tblGrid>
        <w:gridCol w:w="2638"/>
        <w:gridCol w:w="3199"/>
        <w:gridCol w:w="3224"/>
      </w:tblGrid>
      <w:tr w:rsidR="005970A9" w14:paraId="680EB770" w14:textId="77777777" w:rsidTr="00761943">
        <w:trPr>
          <w:tblHeader/>
        </w:trPr>
        <w:tc>
          <w:tcPr>
            <w:tcW w:w="1456" w:type="pct"/>
            <w:vAlign w:val="center"/>
          </w:tcPr>
          <w:p w14:paraId="680EB76D" w14:textId="77777777" w:rsidR="00E911BD" w:rsidRPr="005014F7" w:rsidRDefault="001104B2" w:rsidP="00CE052D">
            <w:pPr>
              <w:pStyle w:val="C-BodyText"/>
              <w:jc w:val="center"/>
              <w:rPr>
                <w:rFonts w:ascii="Times New Roman" w:hAnsi="Times New Roman" w:cs="Times New Roman"/>
                <w:b/>
                <w:bCs/>
                <w:sz w:val="22"/>
                <w:szCs w:val="20"/>
              </w:rPr>
            </w:pPr>
            <w:r w:rsidRPr="005014F7">
              <w:rPr>
                <w:rFonts w:ascii="Times New Roman" w:hAnsi="Times New Roman"/>
                <w:b/>
                <w:bCs/>
                <w:sz w:val="22"/>
                <w:szCs w:val="20"/>
              </w:rPr>
              <w:lastRenderedPageBreak/>
              <w:t>Třída orgánových systémů</w:t>
            </w:r>
          </w:p>
        </w:tc>
        <w:tc>
          <w:tcPr>
            <w:tcW w:w="1765" w:type="pct"/>
            <w:vAlign w:val="center"/>
          </w:tcPr>
          <w:p w14:paraId="680EB76E" w14:textId="77777777" w:rsidR="00E911BD" w:rsidRPr="005014F7" w:rsidRDefault="001104B2" w:rsidP="00CE052D">
            <w:pPr>
              <w:pStyle w:val="C-BodyText"/>
              <w:spacing w:before="0" w:after="0" w:line="240" w:lineRule="auto"/>
              <w:jc w:val="center"/>
              <w:rPr>
                <w:rFonts w:ascii="Times New Roman" w:hAnsi="Times New Roman" w:cs="Times New Roman"/>
                <w:b/>
                <w:bCs/>
                <w:sz w:val="22"/>
                <w:szCs w:val="20"/>
              </w:rPr>
            </w:pPr>
            <w:r w:rsidRPr="005014F7">
              <w:rPr>
                <w:rFonts w:ascii="Times New Roman" w:hAnsi="Times New Roman"/>
                <w:b/>
                <w:bCs/>
                <w:sz w:val="22"/>
                <w:szCs w:val="20"/>
              </w:rPr>
              <w:t>Incidence u subjektů</w:t>
            </w:r>
          </w:p>
        </w:tc>
        <w:tc>
          <w:tcPr>
            <w:tcW w:w="1779" w:type="pct"/>
            <w:vAlign w:val="center"/>
          </w:tcPr>
          <w:p w14:paraId="680EB76F" w14:textId="77777777" w:rsidR="00E911BD" w:rsidRPr="005014F7" w:rsidRDefault="001104B2" w:rsidP="00CE052D">
            <w:pPr>
              <w:pStyle w:val="C-BodyText"/>
              <w:spacing w:before="0" w:after="0" w:line="240" w:lineRule="auto"/>
              <w:jc w:val="center"/>
              <w:rPr>
                <w:rFonts w:ascii="Times New Roman" w:hAnsi="Times New Roman" w:cs="Times New Roman"/>
                <w:b/>
                <w:bCs/>
                <w:sz w:val="22"/>
                <w:szCs w:val="20"/>
              </w:rPr>
            </w:pPr>
            <w:r w:rsidRPr="005014F7">
              <w:rPr>
                <w:rFonts w:ascii="Times New Roman" w:hAnsi="Times New Roman"/>
                <w:b/>
                <w:bCs/>
                <w:sz w:val="22"/>
                <w:szCs w:val="20"/>
              </w:rPr>
              <w:t>Nežádoucí účinek léčivého přípravku</w:t>
            </w:r>
          </w:p>
        </w:tc>
      </w:tr>
      <w:tr w:rsidR="005970A9" w14:paraId="680EB774" w14:textId="77777777" w:rsidTr="005133F3">
        <w:tc>
          <w:tcPr>
            <w:tcW w:w="1456" w:type="pct"/>
          </w:tcPr>
          <w:p w14:paraId="680EB771" w14:textId="77777777" w:rsidR="00E5465C" w:rsidRPr="005014F7" w:rsidRDefault="001104B2" w:rsidP="001D788B">
            <w:pPr>
              <w:pStyle w:val="C-BodyText"/>
              <w:rPr>
                <w:rFonts w:ascii="Times New Roman" w:hAnsi="Times New Roman" w:cs="Times New Roman"/>
                <w:sz w:val="22"/>
                <w:szCs w:val="20"/>
              </w:rPr>
            </w:pPr>
            <w:r w:rsidRPr="005014F7">
              <w:rPr>
                <w:rFonts w:ascii="Times New Roman" w:hAnsi="Times New Roman"/>
                <w:sz w:val="22"/>
                <w:szCs w:val="20"/>
              </w:rPr>
              <w:t>Poruchy nervového systému</w:t>
            </w:r>
          </w:p>
        </w:tc>
        <w:tc>
          <w:tcPr>
            <w:tcW w:w="1765" w:type="pct"/>
          </w:tcPr>
          <w:p w14:paraId="680EB772" w14:textId="77777777" w:rsidR="00E5465C" w:rsidRPr="005014F7" w:rsidRDefault="001104B2" w:rsidP="006E3324">
            <w:pPr>
              <w:pStyle w:val="C-BodyText"/>
              <w:tabs>
                <w:tab w:val="left" w:pos="449"/>
              </w:tabs>
              <w:jc w:val="center"/>
              <w:rPr>
                <w:rFonts w:ascii="Times New Roman" w:hAnsi="Times New Roman" w:cs="Times New Roman"/>
                <w:sz w:val="22"/>
              </w:rPr>
            </w:pPr>
            <w:r w:rsidRPr="005014F7">
              <w:rPr>
                <w:rFonts w:ascii="Times New Roman" w:hAnsi="Times New Roman"/>
                <w:sz w:val="22"/>
              </w:rPr>
              <w:t>Časté</w:t>
            </w:r>
          </w:p>
        </w:tc>
        <w:tc>
          <w:tcPr>
            <w:tcW w:w="1779" w:type="pct"/>
          </w:tcPr>
          <w:p w14:paraId="680EB773" w14:textId="77777777" w:rsidR="009026BC" w:rsidRPr="005014F7" w:rsidRDefault="001104B2" w:rsidP="00AD2A98">
            <w:pPr>
              <w:pStyle w:val="C-BodyText"/>
              <w:jc w:val="center"/>
              <w:rPr>
                <w:rFonts w:ascii="Times New Roman" w:hAnsi="Times New Roman" w:cs="Times New Roman"/>
                <w:sz w:val="22"/>
                <w:szCs w:val="20"/>
              </w:rPr>
            </w:pPr>
            <w:r w:rsidRPr="005014F7">
              <w:rPr>
                <w:rFonts w:ascii="Times New Roman" w:hAnsi="Times New Roman"/>
                <w:sz w:val="22"/>
                <w:szCs w:val="20"/>
              </w:rPr>
              <w:t>Bolest hlavy</w:t>
            </w:r>
          </w:p>
        </w:tc>
      </w:tr>
      <w:tr w:rsidR="005970A9" w14:paraId="680EB778" w14:textId="77777777" w:rsidTr="005133F3">
        <w:tc>
          <w:tcPr>
            <w:tcW w:w="1456" w:type="pct"/>
          </w:tcPr>
          <w:p w14:paraId="680EB775" w14:textId="77777777" w:rsidR="007E5804" w:rsidRPr="005014F7" w:rsidRDefault="001104B2" w:rsidP="007E5804">
            <w:pPr>
              <w:pStyle w:val="C-BodyText"/>
              <w:rPr>
                <w:rFonts w:ascii="Times New Roman" w:hAnsi="Times New Roman" w:cs="Times New Roman"/>
                <w:sz w:val="22"/>
                <w:szCs w:val="20"/>
              </w:rPr>
            </w:pPr>
            <w:r w:rsidRPr="005014F7">
              <w:rPr>
                <w:rFonts w:ascii="Times New Roman" w:hAnsi="Times New Roman"/>
                <w:sz w:val="22"/>
                <w:szCs w:val="20"/>
              </w:rPr>
              <w:t>Srdeční poruchy</w:t>
            </w:r>
          </w:p>
        </w:tc>
        <w:tc>
          <w:tcPr>
            <w:tcW w:w="1765" w:type="pct"/>
          </w:tcPr>
          <w:p w14:paraId="680EB776" w14:textId="77777777" w:rsidR="007E5804" w:rsidRPr="005014F7" w:rsidRDefault="001104B2" w:rsidP="007E5804">
            <w:pPr>
              <w:pStyle w:val="C-BodyText"/>
              <w:tabs>
                <w:tab w:val="left" w:pos="449"/>
              </w:tabs>
              <w:jc w:val="center"/>
              <w:rPr>
                <w:rFonts w:ascii="Times New Roman" w:hAnsi="Times New Roman" w:cs="Times New Roman"/>
                <w:sz w:val="22"/>
                <w:szCs w:val="20"/>
              </w:rPr>
            </w:pPr>
            <w:r w:rsidRPr="005014F7">
              <w:rPr>
                <w:rFonts w:ascii="Times New Roman" w:hAnsi="Times New Roman"/>
                <w:sz w:val="22"/>
                <w:szCs w:val="20"/>
              </w:rPr>
              <w:t>Časté</w:t>
            </w:r>
          </w:p>
        </w:tc>
        <w:tc>
          <w:tcPr>
            <w:tcW w:w="1779" w:type="pct"/>
          </w:tcPr>
          <w:p w14:paraId="680EB777" w14:textId="77777777" w:rsidR="007E5804" w:rsidRPr="005014F7" w:rsidRDefault="001104B2" w:rsidP="007E5804">
            <w:pPr>
              <w:pStyle w:val="C-BodyText"/>
              <w:spacing w:line="240" w:lineRule="auto"/>
              <w:jc w:val="center"/>
              <w:rPr>
                <w:rFonts w:ascii="Times New Roman" w:hAnsi="Times New Roman" w:cs="Times New Roman"/>
                <w:sz w:val="22"/>
                <w:szCs w:val="20"/>
              </w:rPr>
            </w:pPr>
            <w:r w:rsidRPr="005014F7">
              <w:rPr>
                <w:rFonts w:ascii="Times New Roman" w:hAnsi="Times New Roman"/>
                <w:sz w:val="22"/>
                <w:szCs w:val="20"/>
              </w:rPr>
              <w:t>Tachykardie</w:t>
            </w:r>
          </w:p>
        </w:tc>
      </w:tr>
      <w:tr w:rsidR="005970A9" w14:paraId="680EB782" w14:textId="77777777" w:rsidTr="005133F3">
        <w:tc>
          <w:tcPr>
            <w:tcW w:w="1456" w:type="pct"/>
          </w:tcPr>
          <w:p w14:paraId="680EB779" w14:textId="77777777" w:rsidR="00AA71C0" w:rsidRPr="005014F7" w:rsidRDefault="001104B2" w:rsidP="00670D14">
            <w:pPr>
              <w:pStyle w:val="C-BodyText"/>
              <w:keepNext/>
              <w:rPr>
                <w:rFonts w:ascii="Times New Roman" w:hAnsi="Times New Roman" w:cs="Times New Roman"/>
                <w:sz w:val="22"/>
                <w:szCs w:val="20"/>
              </w:rPr>
            </w:pPr>
            <w:r w:rsidRPr="005014F7">
              <w:rPr>
                <w:rFonts w:ascii="Times New Roman" w:hAnsi="Times New Roman"/>
                <w:sz w:val="22"/>
                <w:szCs w:val="20"/>
              </w:rPr>
              <w:t>Gastrointestinální poruchy</w:t>
            </w:r>
          </w:p>
        </w:tc>
        <w:tc>
          <w:tcPr>
            <w:tcW w:w="1765" w:type="pct"/>
          </w:tcPr>
          <w:p w14:paraId="680EB77A" w14:textId="77777777" w:rsidR="00AA71C0" w:rsidRPr="005014F7" w:rsidRDefault="001104B2" w:rsidP="00670D14">
            <w:pPr>
              <w:pStyle w:val="C-BodyText"/>
              <w:keepNext/>
              <w:tabs>
                <w:tab w:val="left" w:pos="449"/>
              </w:tabs>
              <w:jc w:val="center"/>
              <w:rPr>
                <w:rFonts w:ascii="Times New Roman" w:hAnsi="Times New Roman" w:cs="Times New Roman"/>
                <w:sz w:val="22"/>
                <w:szCs w:val="20"/>
              </w:rPr>
            </w:pPr>
            <w:r w:rsidRPr="005014F7">
              <w:rPr>
                <w:rFonts w:ascii="Times New Roman" w:hAnsi="Times New Roman"/>
                <w:sz w:val="22"/>
                <w:szCs w:val="20"/>
              </w:rPr>
              <w:t>Velmi časté</w:t>
            </w:r>
          </w:p>
          <w:p w14:paraId="680EB77B" w14:textId="77777777" w:rsidR="00A50BA7" w:rsidRPr="005014F7" w:rsidRDefault="001104B2" w:rsidP="00670D14">
            <w:pPr>
              <w:pStyle w:val="C-BodyText"/>
              <w:keepNext/>
              <w:tabs>
                <w:tab w:val="left" w:pos="449"/>
              </w:tabs>
              <w:contextualSpacing/>
              <w:jc w:val="center"/>
              <w:rPr>
                <w:rFonts w:ascii="Times New Roman" w:hAnsi="Times New Roman" w:cs="Times New Roman"/>
                <w:sz w:val="22"/>
                <w:szCs w:val="20"/>
              </w:rPr>
            </w:pPr>
            <w:r w:rsidRPr="005014F7">
              <w:rPr>
                <w:rFonts w:ascii="Times New Roman" w:hAnsi="Times New Roman"/>
                <w:sz w:val="22"/>
                <w:szCs w:val="20"/>
              </w:rPr>
              <w:t>Velmi časté</w:t>
            </w:r>
          </w:p>
          <w:p w14:paraId="680EB77C" w14:textId="77777777" w:rsidR="00A50BA7" w:rsidRPr="005014F7" w:rsidRDefault="001104B2" w:rsidP="00670D14">
            <w:pPr>
              <w:pStyle w:val="C-BodyText"/>
              <w:keepNext/>
              <w:tabs>
                <w:tab w:val="left" w:pos="449"/>
              </w:tabs>
              <w:jc w:val="center"/>
              <w:rPr>
                <w:rFonts w:ascii="Times New Roman" w:hAnsi="Times New Roman" w:cs="Times New Roman"/>
                <w:sz w:val="22"/>
                <w:szCs w:val="20"/>
              </w:rPr>
            </w:pPr>
            <w:r w:rsidRPr="005014F7">
              <w:rPr>
                <w:rFonts w:ascii="Times New Roman" w:hAnsi="Times New Roman"/>
                <w:sz w:val="22"/>
                <w:szCs w:val="20"/>
              </w:rPr>
              <w:t>Časté</w:t>
            </w:r>
          </w:p>
          <w:p w14:paraId="680EB77D" w14:textId="77777777" w:rsidR="003E0549" w:rsidRPr="005014F7" w:rsidRDefault="001104B2" w:rsidP="00670D14">
            <w:pPr>
              <w:pStyle w:val="C-BodyText"/>
              <w:keepNext/>
              <w:tabs>
                <w:tab w:val="left" w:pos="449"/>
              </w:tabs>
              <w:contextualSpacing/>
              <w:jc w:val="center"/>
              <w:rPr>
                <w:rFonts w:ascii="Times New Roman" w:hAnsi="Times New Roman" w:cs="Times New Roman"/>
                <w:sz w:val="22"/>
                <w:szCs w:val="20"/>
              </w:rPr>
            </w:pPr>
            <w:r w:rsidRPr="005014F7">
              <w:rPr>
                <w:rFonts w:ascii="Times New Roman" w:hAnsi="Times New Roman"/>
                <w:sz w:val="22"/>
                <w:szCs w:val="20"/>
              </w:rPr>
              <w:t>Méně časté</w:t>
            </w:r>
          </w:p>
        </w:tc>
        <w:tc>
          <w:tcPr>
            <w:tcW w:w="1779" w:type="pct"/>
          </w:tcPr>
          <w:p w14:paraId="680EB77E" w14:textId="77777777" w:rsidR="00AA71C0" w:rsidRPr="005014F7" w:rsidRDefault="001104B2" w:rsidP="00670D14">
            <w:pPr>
              <w:pStyle w:val="C-BodyText"/>
              <w:keepNext/>
              <w:jc w:val="center"/>
              <w:rPr>
                <w:rFonts w:ascii="Times New Roman" w:hAnsi="Times New Roman" w:cs="Times New Roman"/>
                <w:sz w:val="22"/>
                <w:szCs w:val="20"/>
              </w:rPr>
            </w:pPr>
            <w:r w:rsidRPr="005014F7">
              <w:rPr>
                <w:rFonts w:ascii="Times New Roman" w:hAnsi="Times New Roman"/>
                <w:sz w:val="22"/>
                <w:szCs w:val="20"/>
              </w:rPr>
              <w:t>Zvracení</w:t>
            </w:r>
          </w:p>
          <w:p w14:paraId="680EB77F" w14:textId="77777777" w:rsidR="00A50BA7" w:rsidRPr="005014F7" w:rsidRDefault="001104B2" w:rsidP="00670D14">
            <w:pPr>
              <w:pStyle w:val="C-BodyText"/>
              <w:keepNext/>
              <w:contextualSpacing/>
              <w:jc w:val="center"/>
              <w:rPr>
                <w:rFonts w:ascii="Times New Roman" w:hAnsi="Times New Roman" w:cs="Times New Roman"/>
                <w:sz w:val="22"/>
                <w:szCs w:val="20"/>
              </w:rPr>
            </w:pPr>
            <w:r w:rsidRPr="005014F7">
              <w:rPr>
                <w:rFonts w:ascii="Times New Roman" w:hAnsi="Times New Roman"/>
                <w:sz w:val="22"/>
                <w:szCs w:val="20"/>
              </w:rPr>
              <w:t>Nauzea</w:t>
            </w:r>
          </w:p>
          <w:p w14:paraId="680EB780" w14:textId="77777777" w:rsidR="003E0549" w:rsidRPr="005014F7" w:rsidRDefault="001104B2" w:rsidP="00670D14">
            <w:pPr>
              <w:pStyle w:val="C-BodyText"/>
              <w:keepNext/>
              <w:jc w:val="center"/>
              <w:rPr>
                <w:rFonts w:ascii="Times New Roman" w:hAnsi="Times New Roman" w:cs="Times New Roman"/>
                <w:sz w:val="22"/>
                <w:szCs w:val="20"/>
              </w:rPr>
            </w:pPr>
            <w:r w:rsidRPr="005014F7">
              <w:rPr>
                <w:rFonts w:ascii="Times New Roman" w:hAnsi="Times New Roman"/>
                <w:sz w:val="22"/>
                <w:szCs w:val="20"/>
              </w:rPr>
              <w:t>Průjem</w:t>
            </w:r>
          </w:p>
          <w:p w14:paraId="680EB781" w14:textId="77777777" w:rsidR="008B33A4" w:rsidRPr="005014F7" w:rsidRDefault="001104B2" w:rsidP="00670D14">
            <w:pPr>
              <w:pStyle w:val="C-BodyText"/>
              <w:keepNext/>
              <w:contextualSpacing/>
              <w:jc w:val="center"/>
              <w:rPr>
                <w:rFonts w:ascii="Times New Roman" w:hAnsi="Times New Roman" w:cs="Times New Roman"/>
                <w:sz w:val="22"/>
                <w:szCs w:val="20"/>
              </w:rPr>
            </w:pPr>
            <w:r w:rsidRPr="005014F7">
              <w:rPr>
                <w:rFonts w:ascii="Times New Roman" w:hAnsi="Times New Roman"/>
                <w:sz w:val="22"/>
                <w:szCs w:val="20"/>
              </w:rPr>
              <w:t>Bolest břicha</w:t>
            </w:r>
          </w:p>
        </w:tc>
      </w:tr>
      <w:tr w:rsidR="005970A9" w14:paraId="680EB78C" w14:textId="77777777" w:rsidTr="005133F3">
        <w:tc>
          <w:tcPr>
            <w:tcW w:w="1456" w:type="pct"/>
          </w:tcPr>
          <w:p w14:paraId="680EB783" w14:textId="77777777" w:rsidR="00E911BD" w:rsidRPr="005014F7" w:rsidRDefault="001104B2" w:rsidP="001D788B">
            <w:pPr>
              <w:pStyle w:val="C-BodyText"/>
              <w:rPr>
                <w:rFonts w:ascii="Times New Roman" w:hAnsi="Times New Roman" w:cs="Times New Roman"/>
                <w:sz w:val="22"/>
                <w:szCs w:val="20"/>
              </w:rPr>
            </w:pPr>
            <w:r w:rsidRPr="005014F7">
              <w:rPr>
                <w:rFonts w:ascii="Times New Roman" w:hAnsi="Times New Roman"/>
                <w:sz w:val="22"/>
                <w:szCs w:val="20"/>
              </w:rPr>
              <w:t>Celkové poruchy a reakce v místě aplikace</w:t>
            </w:r>
          </w:p>
        </w:tc>
        <w:tc>
          <w:tcPr>
            <w:tcW w:w="1765" w:type="pct"/>
          </w:tcPr>
          <w:p w14:paraId="680EB784" w14:textId="77777777" w:rsidR="00E911BD"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Časté</w:t>
            </w:r>
          </w:p>
          <w:p w14:paraId="680EB785" w14:textId="77777777" w:rsidR="00E47BBB"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Časté</w:t>
            </w:r>
          </w:p>
          <w:p w14:paraId="680EB786" w14:textId="77777777" w:rsidR="009F2051"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Méně časté</w:t>
            </w:r>
          </w:p>
          <w:p w14:paraId="680EB787" w14:textId="77777777" w:rsidR="00E911BD"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Méně časté</w:t>
            </w:r>
          </w:p>
        </w:tc>
        <w:tc>
          <w:tcPr>
            <w:tcW w:w="1779" w:type="pct"/>
          </w:tcPr>
          <w:p w14:paraId="680EB788" w14:textId="77777777" w:rsidR="00AD6E04"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Bolest v místě vpichu</w:t>
            </w:r>
          </w:p>
          <w:p w14:paraId="680EB789" w14:textId="77777777" w:rsidR="00E47BBB"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Otok v místě vpichu</w:t>
            </w:r>
          </w:p>
          <w:p w14:paraId="680EB78A" w14:textId="77777777" w:rsidR="00732805"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Modřina v místě vpichu</w:t>
            </w:r>
          </w:p>
          <w:p w14:paraId="680EB78B" w14:textId="77777777" w:rsidR="00E911BD" w:rsidRPr="005014F7" w:rsidRDefault="001104B2" w:rsidP="001D788B">
            <w:pPr>
              <w:pStyle w:val="C-BodyText"/>
              <w:jc w:val="center"/>
              <w:rPr>
                <w:rFonts w:ascii="Times New Roman" w:hAnsi="Times New Roman" w:cs="Times New Roman"/>
                <w:sz w:val="22"/>
                <w:szCs w:val="20"/>
              </w:rPr>
            </w:pPr>
            <w:r w:rsidRPr="005014F7">
              <w:rPr>
                <w:rFonts w:ascii="Times New Roman" w:hAnsi="Times New Roman"/>
                <w:sz w:val="22"/>
                <w:szCs w:val="20"/>
              </w:rPr>
              <w:t>Erytém v místě vpichu</w:t>
            </w:r>
          </w:p>
        </w:tc>
      </w:tr>
    </w:tbl>
    <w:p w14:paraId="680EB78D" w14:textId="77777777" w:rsidR="000131FB" w:rsidRPr="005014F7" w:rsidRDefault="000131FB" w:rsidP="000131FB">
      <w:pPr>
        <w:autoSpaceDE w:val="0"/>
        <w:autoSpaceDN w:val="0"/>
        <w:adjustRightInd w:val="0"/>
        <w:spacing w:line="240" w:lineRule="auto"/>
        <w:jc w:val="both"/>
        <w:rPr>
          <w:szCs w:val="22"/>
        </w:rPr>
      </w:pPr>
    </w:p>
    <w:p w14:paraId="680EB78E" w14:textId="77777777" w:rsidR="000A0983" w:rsidRPr="005014F7" w:rsidRDefault="001104B2" w:rsidP="000A0983">
      <w:pPr>
        <w:autoSpaceDE w:val="0"/>
        <w:autoSpaceDN w:val="0"/>
        <w:adjustRightInd w:val="0"/>
        <w:spacing w:line="240" w:lineRule="auto"/>
        <w:jc w:val="both"/>
        <w:rPr>
          <w:szCs w:val="22"/>
          <w:u w:val="single"/>
        </w:rPr>
      </w:pPr>
      <w:r w:rsidRPr="005014F7">
        <w:rPr>
          <w:szCs w:val="22"/>
          <w:u w:val="single"/>
        </w:rPr>
        <w:t>Popis vybraných nežádoucích účinků</w:t>
      </w:r>
    </w:p>
    <w:p w14:paraId="680EB78F" w14:textId="77777777" w:rsidR="000A0983" w:rsidRPr="005014F7" w:rsidRDefault="000A0983" w:rsidP="000A0983">
      <w:pPr>
        <w:autoSpaceDE w:val="0"/>
        <w:autoSpaceDN w:val="0"/>
        <w:adjustRightInd w:val="0"/>
        <w:spacing w:line="240" w:lineRule="auto"/>
        <w:jc w:val="both"/>
        <w:rPr>
          <w:szCs w:val="22"/>
        </w:rPr>
      </w:pPr>
    </w:p>
    <w:p w14:paraId="680EB790" w14:textId="77777777" w:rsidR="00776B9D" w:rsidRPr="005014F7" w:rsidRDefault="001104B2" w:rsidP="000A0983">
      <w:pPr>
        <w:autoSpaceDE w:val="0"/>
        <w:autoSpaceDN w:val="0"/>
        <w:adjustRightInd w:val="0"/>
        <w:spacing w:line="240" w:lineRule="auto"/>
        <w:jc w:val="both"/>
      </w:pPr>
      <w:r w:rsidRPr="005014F7">
        <w:t>Nejčastěji hlášenými nežádoucími účinky jsou nauzea (43 %), zvracení (13 %) a bolest hlavy (5 %). Nežádoucí účinky jsou mírné až středně závažné a odeznějí spontánně. S glukagonem nesouvisí žádné závažné nežádoucí účinky.</w:t>
      </w:r>
    </w:p>
    <w:p w14:paraId="680EB791" w14:textId="77777777" w:rsidR="00776B9D" w:rsidRPr="005014F7" w:rsidRDefault="00776B9D" w:rsidP="000A0983">
      <w:pPr>
        <w:autoSpaceDE w:val="0"/>
        <w:autoSpaceDN w:val="0"/>
        <w:adjustRightInd w:val="0"/>
        <w:spacing w:line="240" w:lineRule="auto"/>
        <w:jc w:val="both"/>
      </w:pPr>
    </w:p>
    <w:p w14:paraId="680EB792" w14:textId="77777777" w:rsidR="000A0983" w:rsidRPr="005014F7" w:rsidRDefault="001104B2" w:rsidP="000A0983">
      <w:pPr>
        <w:autoSpaceDE w:val="0"/>
        <w:autoSpaceDN w:val="0"/>
        <w:adjustRightInd w:val="0"/>
        <w:spacing w:line="240" w:lineRule="auto"/>
        <w:jc w:val="both"/>
        <w:rPr>
          <w:szCs w:val="22"/>
        </w:rPr>
      </w:pPr>
      <w:r w:rsidRPr="005014F7">
        <w:t>Hypersenzitivní reakce, včetně anafylaktických reakcí, byly v souvislosti s injekčně podávaným glukagonem hlášeny jako „velmi vzácné“ (&lt; 1/10 000 pacientů). Tyto účinky glukagonu jsou známé účinky skupiny léčivých přípravků, do které patří.</w:t>
      </w:r>
    </w:p>
    <w:p w14:paraId="680EB793" w14:textId="77777777" w:rsidR="000A0983" w:rsidRPr="005014F7" w:rsidRDefault="000A0983" w:rsidP="000A0983">
      <w:pPr>
        <w:autoSpaceDE w:val="0"/>
        <w:autoSpaceDN w:val="0"/>
        <w:adjustRightInd w:val="0"/>
        <w:spacing w:line="240" w:lineRule="auto"/>
        <w:jc w:val="both"/>
        <w:rPr>
          <w:szCs w:val="22"/>
        </w:rPr>
      </w:pPr>
    </w:p>
    <w:p w14:paraId="680EB794" w14:textId="77777777" w:rsidR="000A0983" w:rsidRPr="005014F7" w:rsidRDefault="001104B2" w:rsidP="000A0983">
      <w:pPr>
        <w:autoSpaceDE w:val="0"/>
        <w:autoSpaceDN w:val="0"/>
        <w:adjustRightInd w:val="0"/>
        <w:spacing w:line="240" w:lineRule="auto"/>
        <w:jc w:val="both"/>
        <w:rPr>
          <w:szCs w:val="22"/>
          <w:u w:val="single"/>
        </w:rPr>
      </w:pPr>
      <w:r w:rsidRPr="005014F7">
        <w:rPr>
          <w:szCs w:val="22"/>
          <w:u w:val="single"/>
        </w:rPr>
        <w:t>Pediatrická populace</w:t>
      </w:r>
    </w:p>
    <w:p w14:paraId="680EB795" w14:textId="77777777" w:rsidR="000A0983" w:rsidRPr="005014F7" w:rsidRDefault="000A0983" w:rsidP="000A0983">
      <w:pPr>
        <w:autoSpaceDE w:val="0"/>
        <w:autoSpaceDN w:val="0"/>
        <w:adjustRightInd w:val="0"/>
        <w:spacing w:line="240" w:lineRule="auto"/>
        <w:jc w:val="both"/>
        <w:rPr>
          <w:i/>
          <w:szCs w:val="22"/>
        </w:rPr>
      </w:pPr>
    </w:p>
    <w:p w14:paraId="680EB796" w14:textId="77777777" w:rsidR="00E7589C" w:rsidRPr="005014F7" w:rsidRDefault="001104B2" w:rsidP="000A0983">
      <w:pPr>
        <w:autoSpaceDE w:val="0"/>
        <w:autoSpaceDN w:val="0"/>
        <w:adjustRightInd w:val="0"/>
        <w:spacing w:line="240" w:lineRule="auto"/>
        <w:jc w:val="both"/>
        <w:rPr>
          <w:szCs w:val="22"/>
        </w:rPr>
      </w:pPr>
      <w:r w:rsidRPr="005014F7">
        <w:t>Nejčastěji hlášenými nežádoucími účinky jsou nauzea (48 %), zvracení (19 %), hyperglykemie (7 %) a bolest hlavy (7 %). V klinických studiích byla pozorována i hypoglykemie (42 %), avšak nepovažovala se za související s glukagonem. Níže jsou uvedeny nejčastěji hlášené pozorované nežádoucí účinky rozdělené podle věkových skupin.</w:t>
      </w:r>
    </w:p>
    <w:p w14:paraId="680EB797" w14:textId="77777777" w:rsidR="0008166D" w:rsidRPr="005014F7" w:rsidRDefault="0008166D" w:rsidP="000A0983">
      <w:pPr>
        <w:autoSpaceDE w:val="0"/>
        <w:autoSpaceDN w:val="0"/>
        <w:adjustRightInd w:val="0"/>
        <w:spacing w:line="240" w:lineRule="auto"/>
        <w:jc w:val="both"/>
        <w:rPr>
          <w:szCs w:val="22"/>
        </w:rPr>
      </w:pPr>
    </w:p>
    <w:p w14:paraId="680EB798" w14:textId="77777777" w:rsidR="00C0679B" w:rsidRPr="005014F7" w:rsidRDefault="001104B2" w:rsidP="00293CDF">
      <w:pPr>
        <w:spacing w:after="120" w:line="240" w:lineRule="auto"/>
        <w:ind w:left="1440" w:hanging="1440"/>
        <w:jc w:val="both"/>
        <w:rPr>
          <w:u w:val="single"/>
        </w:rPr>
      </w:pPr>
      <w:r w:rsidRPr="005014F7">
        <w:rPr>
          <w:b/>
          <w:bCs/>
        </w:rPr>
        <w:t>Tabulka 2.</w:t>
      </w:r>
      <w:r w:rsidRPr="005014F7">
        <w:rPr>
          <w:b/>
          <w:bCs/>
        </w:rPr>
        <w:tab/>
        <w:t>Frekvence nejčastějších nežádoucích účinků u pediatrické populace</w:t>
      </w:r>
    </w:p>
    <w:tbl>
      <w:tblPr>
        <w:tblStyle w:val="C-Table"/>
        <w:tblW w:w="5000" w:type="pct"/>
        <w:tblLook w:val="04A0" w:firstRow="1" w:lastRow="0" w:firstColumn="1" w:lastColumn="0" w:noHBand="0" w:noVBand="1"/>
      </w:tblPr>
      <w:tblGrid>
        <w:gridCol w:w="1881"/>
        <w:gridCol w:w="1891"/>
        <w:gridCol w:w="1891"/>
        <w:gridCol w:w="1682"/>
        <w:gridCol w:w="1710"/>
      </w:tblGrid>
      <w:tr w:rsidR="005970A9" w14:paraId="680EB7A6" w14:textId="77777777" w:rsidTr="00BA7159">
        <w:trPr>
          <w:cantSplit w:val="0"/>
          <w:tblHeader/>
        </w:trPr>
        <w:tc>
          <w:tcPr>
            <w:tcW w:w="1039" w:type="pct"/>
          </w:tcPr>
          <w:p w14:paraId="680EB799" w14:textId="77777777" w:rsidR="00D550EC" w:rsidRPr="005014F7" w:rsidRDefault="00D550EC" w:rsidP="009258E0">
            <w:pPr>
              <w:pStyle w:val="C-TableHeader"/>
              <w:jc w:val="both"/>
              <w:rPr>
                <w:szCs w:val="22"/>
              </w:rPr>
            </w:pPr>
          </w:p>
        </w:tc>
        <w:tc>
          <w:tcPr>
            <w:tcW w:w="1044" w:type="pct"/>
          </w:tcPr>
          <w:p w14:paraId="680EB79A" w14:textId="77777777" w:rsidR="00D550EC" w:rsidRPr="005014F7" w:rsidRDefault="001104B2" w:rsidP="009258E0">
            <w:pPr>
              <w:pStyle w:val="C-TableHeader"/>
              <w:jc w:val="center"/>
              <w:rPr>
                <w:szCs w:val="22"/>
              </w:rPr>
            </w:pPr>
            <w:r w:rsidRPr="005014F7">
              <w:t>Věk 2 roky až 6 let</w:t>
            </w:r>
          </w:p>
          <w:p w14:paraId="680EB79B" w14:textId="77777777" w:rsidR="00D550EC" w:rsidRPr="005014F7" w:rsidRDefault="001104B2" w:rsidP="009258E0">
            <w:pPr>
              <w:pStyle w:val="C-TableHeader"/>
              <w:jc w:val="center"/>
              <w:rPr>
                <w:szCs w:val="22"/>
              </w:rPr>
            </w:pPr>
            <w:r w:rsidRPr="005014F7">
              <w:t>(dávka 0,5 mg)</w:t>
            </w:r>
          </w:p>
          <w:p w14:paraId="680EB79C" w14:textId="77777777" w:rsidR="00D550EC" w:rsidRPr="005014F7" w:rsidRDefault="001104B2" w:rsidP="009258E0">
            <w:pPr>
              <w:pStyle w:val="C-TableHeader"/>
              <w:jc w:val="center"/>
              <w:rPr>
                <w:szCs w:val="22"/>
              </w:rPr>
            </w:pPr>
            <w:r w:rsidRPr="005014F7">
              <w:t>N = 7</w:t>
            </w:r>
          </w:p>
        </w:tc>
        <w:tc>
          <w:tcPr>
            <w:tcW w:w="1044" w:type="pct"/>
          </w:tcPr>
          <w:p w14:paraId="680EB79D" w14:textId="77777777" w:rsidR="00D550EC" w:rsidRPr="005014F7" w:rsidRDefault="001104B2" w:rsidP="009258E0">
            <w:pPr>
              <w:pStyle w:val="C-TableHeader"/>
              <w:jc w:val="center"/>
              <w:rPr>
                <w:szCs w:val="22"/>
              </w:rPr>
            </w:pPr>
            <w:r w:rsidRPr="005014F7">
              <w:t>Věk 6 až 12 let</w:t>
            </w:r>
          </w:p>
          <w:p w14:paraId="680EB79E" w14:textId="77777777" w:rsidR="00D550EC" w:rsidRPr="005014F7" w:rsidRDefault="001104B2" w:rsidP="009258E0">
            <w:pPr>
              <w:pStyle w:val="C-TableHeader"/>
              <w:jc w:val="center"/>
              <w:rPr>
                <w:szCs w:val="22"/>
              </w:rPr>
            </w:pPr>
            <w:r w:rsidRPr="005014F7">
              <w:t>(dávka 0,5 mg)</w:t>
            </w:r>
          </w:p>
          <w:p w14:paraId="680EB79F" w14:textId="77777777" w:rsidR="00D550EC" w:rsidRPr="005014F7" w:rsidRDefault="001104B2" w:rsidP="009258E0">
            <w:pPr>
              <w:pStyle w:val="C-TableHeader"/>
              <w:jc w:val="center"/>
              <w:rPr>
                <w:szCs w:val="22"/>
              </w:rPr>
            </w:pPr>
            <w:r w:rsidRPr="005014F7">
              <w:t>N = 13</w:t>
            </w:r>
          </w:p>
        </w:tc>
        <w:tc>
          <w:tcPr>
            <w:tcW w:w="929" w:type="pct"/>
          </w:tcPr>
          <w:p w14:paraId="680EB7A0" w14:textId="77777777" w:rsidR="00D550EC" w:rsidRPr="005014F7" w:rsidRDefault="001104B2" w:rsidP="009258E0">
            <w:pPr>
              <w:pStyle w:val="C-TableHeader"/>
              <w:jc w:val="center"/>
              <w:rPr>
                <w:szCs w:val="22"/>
              </w:rPr>
            </w:pPr>
            <w:r w:rsidRPr="005014F7">
              <w:t>Věk 12 až 18 let</w:t>
            </w:r>
          </w:p>
          <w:p w14:paraId="680EB7A1" w14:textId="77777777" w:rsidR="00D550EC" w:rsidRPr="005014F7" w:rsidRDefault="001104B2" w:rsidP="009258E0">
            <w:pPr>
              <w:pStyle w:val="C-TableHeader"/>
              <w:jc w:val="center"/>
              <w:rPr>
                <w:szCs w:val="22"/>
              </w:rPr>
            </w:pPr>
            <w:r w:rsidRPr="005014F7">
              <w:t>(dávka 0,5 mg)</w:t>
            </w:r>
          </w:p>
          <w:p w14:paraId="680EB7A2" w14:textId="77777777" w:rsidR="00D550EC" w:rsidRPr="005014F7" w:rsidRDefault="001104B2" w:rsidP="009258E0">
            <w:pPr>
              <w:pStyle w:val="C-TableHeader"/>
              <w:jc w:val="center"/>
              <w:rPr>
                <w:szCs w:val="22"/>
              </w:rPr>
            </w:pPr>
            <w:r w:rsidRPr="005014F7">
              <w:t>N = 11</w:t>
            </w:r>
          </w:p>
        </w:tc>
        <w:tc>
          <w:tcPr>
            <w:tcW w:w="944" w:type="pct"/>
          </w:tcPr>
          <w:p w14:paraId="680EB7A3" w14:textId="77777777" w:rsidR="00D550EC" w:rsidRPr="005014F7" w:rsidRDefault="001104B2" w:rsidP="009258E0">
            <w:pPr>
              <w:pStyle w:val="C-TableHeader"/>
              <w:jc w:val="center"/>
              <w:rPr>
                <w:szCs w:val="22"/>
              </w:rPr>
            </w:pPr>
            <w:r w:rsidRPr="005014F7">
              <w:t>Věk 12 až 18 let</w:t>
            </w:r>
          </w:p>
          <w:p w14:paraId="680EB7A4" w14:textId="77777777" w:rsidR="00D550EC" w:rsidRPr="005014F7" w:rsidRDefault="001104B2" w:rsidP="009258E0">
            <w:pPr>
              <w:pStyle w:val="C-TableHeader"/>
              <w:jc w:val="center"/>
              <w:rPr>
                <w:szCs w:val="22"/>
              </w:rPr>
            </w:pPr>
            <w:r w:rsidRPr="005014F7">
              <w:t>(dávka 1 mg)</w:t>
            </w:r>
          </w:p>
          <w:p w14:paraId="680EB7A5" w14:textId="77777777" w:rsidR="00D550EC" w:rsidRPr="005014F7" w:rsidRDefault="001104B2" w:rsidP="009258E0">
            <w:pPr>
              <w:pStyle w:val="C-TableHeader"/>
              <w:jc w:val="center"/>
              <w:rPr>
                <w:szCs w:val="22"/>
              </w:rPr>
            </w:pPr>
            <w:r w:rsidRPr="005014F7">
              <w:t>N = 11</w:t>
            </w:r>
          </w:p>
        </w:tc>
      </w:tr>
      <w:tr w:rsidR="005970A9" w14:paraId="680EB7AC" w14:textId="77777777" w:rsidTr="00BA7159">
        <w:trPr>
          <w:cantSplit w:val="0"/>
        </w:trPr>
        <w:tc>
          <w:tcPr>
            <w:tcW w:w="1039" w:type="pct"/>
          </w:tcPr>
          <w:p w14:paraId="680EB7A7" w14:textId="77777777" w:rsidR="00D550EC" w:rsidRPr="005014F7" w:rsidRDefault="001104B2" w:rsidP="009258E0">
            <w:pPr>
              <w:pStyle w:val="C-TableText"/>
              <w:jc w:val="both"/>
              <w:rPr>
                <w:szCs w:val="22"/>
              </w:rPr>
            </w:pPr>
            <w:r w:rsidRPr="005014F7">
              <w:t>Nauzea</w:t>
            </w:r>
          </w:p>
        </w:tc>
        <w:tc>
          <w:tcPr>
            <w:tcW w:w="1044" w:type="pct"/>
          </w:tcPr>
          <w:p w14:paraId="680EB7A8" w14:textId="77777777" w:rsidR="00D550EC" w:rsidRPr="005014F7" w:rsidRDefault="001104B2" w:rsidP="009258E0">
            <w:pPr>
              <w:pStyle w:val="C-TableText"/>
              <w:jc w:val="center"/>
              <w:rPr>
                <w:szCs w:val="22"/>
              </w:rPr>
            </w:pPr>
            <w:r w:rsidRPr="005014F7">
              <w:t>43 %</w:t>
            </w:r>
          </w:p>
        </w:tc>
        <w:tc>
          <w:tcPr>
            <w:tcW w:w="1044" w:type="pct"/>
          </w:tcPr>
          <w:p w14:paraId="680EB7A9" w14:textId="77777777" w:rsidR="00D550EC" w:rsidRPr="005014F7" w:rsidRDefault="001104B2" w:rsidP="009258E0">
            <w:pPr>
              <w:pStyle w:val="C-TableText"/>
              <w:jc w:val="center"/>
              <w:rPr>
                <w:szCs w:val="22"/>
              </w:rPr>
            </w:pPr>
            <w:r w:rsidRPr="005014F7">
              <w:t>54 %</w:t>
            </w:r>
          </w:p>
        </w:tc>
        <w:tc>
          <w:tcPr>
            <w:tcW w:w="929" w:type="pct"/>
          </w:tcPr>
          <w:p w14:paraId="680EB7AA" w14:textId="77777777" w:rsidR="00D550EC" w:rsidRPr="005014F7" w:rsidRDefault="001104B2" w:rsidP="009258E0">
            <w:pPr>
              <w:pStyle w:val="C-TableText"/>
              <w:jc w:val="center"/>
              <w:rPr>
                <w:szCs w:val="22"/>
              </w:rPr>
            </w:pPr>
            <w:r w:rsidRPr="005014F7">
              <w:t>36 %</w:t>
            </w:r>
          </w:p>
        </w:tc>
        <w:tc>
          <w:tcPr>
            <w:tcW w:w="944" w:type="pct"/>
          </w:tcPr>
          <w:p w14:paraId="680EB7AB" w14:textId="77777777" w:rsidR="00D550EC" w:rsidRPr="005014F7" w:rsidRDefault="001104B2" w:rsidP="009258E0">
            <w:pPr>
              <w:pStyle w:val="C-TableText"/>
              <w:jc w:val="center"/>
              <w:rPr>
                <w:szCs w:val="22"/>
              </w:rPr>
            </w:pPr>
            <w:r w:rsidRPr="005014F7">
              <w:t>36 %</w:t>
            </w:r>
          </w:p>
        </w:tc>
      </w:tr>
      <w:tr w:rsidR="005970A9" w14:paraId="680EB7B2" w14:textId="77777777" w:rsidTr="00BA7159">
        <w:trPr>
          <w:cantSplit w:val="0"/>
        </w:trPr>
        <w:tc>
          <w:tcPr>
            <w:tcW w:w="1039" w:type="pct"/>
          </w:tcPr>
          <w:p w14:paraId="680EB7AD" w14:textId="77777777" w:rsidR="00D550EC" w:rsidRPr="005014F7" w:rsidRDefault="001104B2" w:rsidP="009258E0">
            <w:pPr>
              <w:pStyle w:val="C-TableText"/>
              <w:jc w:val="both"/>
              <w:rPr>
                <w:szCs w:val="22"/>
              </w:rPr>
            </w:pPr>
            <w:r w:rsidRPr="005014F7">
              <w:t>Zvracení</w:t>
            </w:r>
          </w:p>
        </w:tc>
        <w:tc>
          <w:tcPr>
            <w:tcW w:w="1044" w:type="pct"/>
          </w:tcPr>
          <w:p w14:paraId="680EB7AE" w14:textId="77777777" w:rsidR="00D550EC" w:rsidRPr="005014F7" w:rsidRDefault="001104B2" w:rsidP="009258E0">
            <w:pPr>
              <w:pStyle w:val="C-TableText"/>
              <w:jc w:val="center"/>
              <w:rPr>
                <w:szCs w:val="22"/>
              </w:rPr>
            </w:pPr>
            <w:r w:rsidRPr="005014F7">
              <w:t>14 %</w:t>
            </w:r>
          </w:p>
        </w:tc>
        <w:tc>
          <w:tcPr>
            <w:tcW w:w="1044" w:type="pct"/>
          </w:tcPr>
          <w:p w14:paraId="680EB7AF" w14:textId="77777777" w:rsidR="00D550EC" w:rsidRPr="005014F7" w:rsidRDefault="001104B2" w:rsidP="009258E0">
            <w:pPr>
              <w:pStyle w:val="C-TableText"/>
              <w:jc w:val="center"/>
              <w:rPr>
                <w:szCs w:val="22"/>
              </w:rPr>
            </w:pPr>
            <w:r w:rsidRPr="005014F7">
              <w:t>23 %</w:t>
            </w:r>
          </w:p>
        </w:tc>
        <w:tc>
          <w:tcPr>
            <w:tcW w:w="929" w:type="pct"/>
          </w:tcPr>
          <w:p w14:paraId="680EB7B0" w14:textId="77777777" w:rsidR="00D550EC" w:rsidRPr="005014F7" w:rsidRDefault="001104B2" w:rsidP="009258E0">
            <w:pPr>
              <w:pStyle w:val="C-TableText"/>
              <w:jc w:val="center"/>
              <w:rPr>
                <w:szCs w:val="22"/>
              </w:rPr>
            </w:pPr>
            <w:r w:rsidRPr="005014F7">
              <w:t>0 %</w:t>
            </w:r>
          </w:p>
        </w:tc>
        <w:tc>
          <w:tcPr>
            <w:tcW w:w="944" w:type="pct"/>
          </w:tcPr>
          <w:p w14:paraId="680EB7B1" w14:textId="77777777" w:rsidR="00D550EC" w:rsidRPr="005014F7" w:rsidRDefault="001104B2" w:rsidP="009258E0">
            <w:pPr>
              <w:pStyle w:val="C-TableText"/>
              <w:jc w:val="center"/>
              <w:rPr>
                <w:szCs w:val="22"/>
              </w:rPr>
            </w:pPr>
            <w:r w:rsidRPr="005014F7">
              <w:t>18 %</w:t>
            </w:r>
          </w:p>
        </w:tc>
      </w:tr>
      <w:tr w:rsidR="005970A9" w14:paraId="680EB7B8" w14:textId="77777777" w:rsidTr="0054363C">
        <w:trPr>
          <w:cantSplit w:val="0"/>
        </w:trPr>
        <w:tc>
          <w:tcPr>
            <w:tcW w:w="1039" w:type="pct"/>
          </w:tcPr>
          <w:p w14:paraId="680EB7B3" w14:textId="77777777" w:rsidR="0054363C" w:rsidRPr="005014F7" w:rsidRDefault="001104B2" w:rsidP="009258E0">
            <w:pPr>
              <w:pStyle w:val="C-TableText"/>
              <w:jc w:val="both"/>
              <w:rPr>
                <w:szCs w:val="22"/>
              </w:rPr>
            </w:pPr>
            <w:r w:rsidRPr="005014F7">
              <w:t>Hyperglykemie</w:t>
            </w:r>
          </w:p>
        </w:tc>
        <w:tc>
          <w:tcPr>
            <w:tcW w:w="1044" w:type="pct"/>
          </w:tcPr>
          <w:p w14:paraId="680EB7B4" w14:textId="77777777" w:rsidR="0054363C" w:rsidRPr="005014F7" w:rsidRDefault="001104B2" w:rsidP="009258E0">
            <w:pPr>
              <w:pStyle w:val="C-TableText"/>
              <w:jc w:val="center"/>
              <w:rPr>
                <w:szCs w:val="22"/>
              </w:rPr>
            </w:pPr>
            <w:r w:rsidRPr="005014F7">
              <w:t>14 %</w:t>
            </w:r>
          </w:p>
        </w:tc>
        <w:tc>
          <w:tcPr>
            <w:tcW w:w="1044" w:type="pct"/>
          </w:tcPr>
          <w:p w14:paraId="680EB7B5" w14:textId="77777777" w:rsidR="0054363C" w:rsidRPr="005014F7" w:rsidRDefault="001104B2" w:rsidP="009258E0">
            <w:pPr>
              <w:pStyle w:val="C-TableText"/>
              <w:jc w:val="center"/>
              <w:rPr>
                <w:szCs w:val="22"/>
              </w:rPr>
            </w:pPr>
            <w:r w:rsidRPr="005014F7">
              <w:t>8 %</w:t>
            </w:r>
          </w:p>
        </w:tc>
        <w:tc>
          <w:tcPr>
            <w:tcW w:w="929" w:type="pct"/>
          </w:tcPr>
          <w:p w14:paraId="680EB7B6" w14:textId="77777777" w:rsidR="0054363C" w:rsidRPr="005014F7" w:rsidRDefault="001104B2" w:rsidP="009258E0">
            <w:pPr>
              <w:pStyle w:val="C-TableText"/>
              <w:jc w:val="center"/>
              <w:rPr>
                <w:szCs w:val="22"/>
              </w:rPr>
            </w:pPr>
            <w:r w:rsidRPr="005014F7">
              <w:t>0 %</w:t>
            </w:r>
          </w:p>
        </w:tc>
        <w:tc>
          <w:tcPr>
            <w:tcW w:w="944" w:type="pct"/>
          </w:tcPr>
          <w:p w14:paraId="680EB7B7" w14:textId="77777777" w:rsidR="0054363C" w:rsidRPr="005014F7" w:rsidRDefault="001104B2" w:rsidP="009258E0">
            <w:pPr>
              <w:pStyle w:val="C-TableText"/>
              <w:jc w:val="center"/>
              <w:rPr>
                <w:szCs w:val="22"/>
              </w:rPr>
            </w:pPr>
            <w:r w:rsidRPr="005014F7">
              <w:t>0 %</w:t>
            </w:r>
          </w:p>
        </w:tc>
      </w:tr>
      <w:tr w:rsidR="005970A9" w14:paraId="680EB7BE" w14:textId="77777777" w:rsidTr="0054363C">
        <w:trPr>
          <w:cantSplit w:val="0"/>
        </w:trPr>
        <w:tc>
          <w:tcPr>
            <w:tcW w:w="1039" w:type="pct"/>
          </w:tcPr>
          <w:p w14:paraId="680EB7B9" w14:textId="77777777" w:rsidR="007135BE" w:rsidRPr="005014F7" w:rsidRDefault="001104B2" w:rsidP="009258E0">
            <w:pPr>
              <w:pStyle w:val="C-TableText"/>
              <w:jc w:val="both"/>
              <w:rPr>
                <w:szCs w:val="22"/>
              </w:rPr>
            </w:pPr>
            <w:r w:rsidRPr="005014F7">
              <w:t>Bolest hlavy</w:t>
            </w:r>
          </w:p>
        </w:tc>
        <w:tc>
          <w:tcPr>
            <w:tcW w:w="1044" w:type="pct"/>
          </w:tcPr>
          <w:p w14:paraId="680EB7BA" w14:textId="77777777" w:rsidR="007135BE" w:rsidRPr="005014F7" w:rsidRDefault="001104B2" w:rsidP="009258E0">
            <w:pPr>
              <w:pStyle w:val="C-TableText"/>
              <w:jc w:val="center"/>
              <w:rPr>
                <w:szCs w:val="22"/>
              </w:rPr>
            </w:pPr>
            <w:r w:rsidRPr="005014F7">
              <w:t>0 %</w:t>
            </w:r>
          </w:p>
        </w:tc>
        <w:tc>
          <w:tcPr>
            <w:tcW w:w="1044" w:type="pct"/>
          </w:tcPr>
          <w:p w14:paraId="680EB7BB" w14:textId="77777777" w:rsidR="007135BE" w:rsidRPr="005014F7" w:rsidRDefault="001104B2" w:rsidP="009258E0">
            <w:pPr>
              <w:pStyle w:val="C-TableText"/>
              <w:jc w:val="center"/>
              <w:rPr>
                <w:szCs w:val="22"/>
              </w:rPr>
            </w:pPr>
            <w:r w:rsidRPr="005014F7">
              <w:t>15 %</w:t>
            </w:r>
          </w:p>
        </w:tc>
        <w:tc>
          <w:tcPr>
            <w:tcW w:w="929" w:type="pct"/>
          </w:tcPr>
          <w:p w14:paraId="680EB7BC" w14:textId="77777777" w:rsidR="007135BE" w:rsidRPr="005014F7" w:rsidRDefault="001104B2" w:rsidP="009258E0">
            <w:pPr>
              <w:pStyle w:val="C-TableText"/>
              <w:jc w:val="center"/>
              <w:rPr>
                <w:szCs w:val="22"/>
              </w:rPr>
            </w:pPr>
            <w:r w:rsidRPr="005014F7">
              <w:t>0 %</w:t>
            </w:r>
          </w:p>
        </w:tc>
        <w:tc>
          <w:tcPr>
            <w:tcW w:w="944" w:type="pct"/>
          </w:tcPr>
          <w:p w14:paraId="680EB7BD" w14:textId="77777777" w:rsidR="007135BE" w:rsidRPr="005014F7" w:rsidRDefault="001104B2" w:rsidP="009258E0">
            <w:pPr>
              <w:pStyle w:val="C-TableText"/>
              <w:jc w:val="center"/>
              <w:rPr>
                <w:szCs w:val="22"/>
              </w:rPr>
            </w:pPr>
            <w:r w:rsidRPr="005014F7">
              <w:t>0 %</w:t>
            </w:r>
          </w:p>
        </w:tc>
      </w:tr>
    </w:tbl>
    <w:p w14:paraId="680EB7BF" w14:textId="77777777" w:rsidR="000A0983" w:rsidRPr="005014F7" w:rsidRDefault="000A0983" w:rsidP="000A0983">
      <w:pPr>
        <w:autoSpaceDE w:val="0"/>
        <w:autoSpaceDN w:val="0"/>
        <w:adjustRightInd w:val="0"/>
        <w:spacing w:line="240" w:lineRule="auto"/>
        <w:jc w:val="both"/>
        <w:rPr>
          <w:szCs w:val="22"/>
        </w:rPr>
      </w:pPr>
    </w:p>
    <w:p w14:paraId="680EB7C0" w14:textId="77777777" w:rsidR="000A0983" w:rsidRPr="005014F7" w:rsidRDefault="001104B2" w:rsidP="000A0983">
      <w:pPr>
        <w:autoSpaceDE w:val="0"/>
        <w:autoSpaceDN w:val="0"/>
        <w:adjustRightInd w:val="0"/>
        <w:spacing w:line="240" w:lineRule="auto"/>
        <w:jc w:val="both"/>
        <w:rPr>
          <w:szCs w:val="22"/>
          <w:u w:val="single"/>
        </w:rPr>
      </w:pPr>
      <w:r w:rsidRPr="005014F7">
        <w:rPr>
          <w:szCs w:val="22"/>
          <w:u w:val="single"/>
        </w:rPr>
        <w:lastRenderedPageBreak/>
        <w:t>Jiné zvláštní skupiny pacientů</w:t>
      </w:r>
    </w:p>
    <w:p w14:paraId="680EB7C1" w14:textId="77777777" w:rsidR="00502273" w:rsidRPr="005014F7" w:rsidRDefault="00502273" w:rsidP="000A0983">
      <w:pPr>
        <w:autoSpaceDE w:val="0"/>
        <w:autoSpaceDN w:val="0"/>
        <w:adjustRightInd w:val="0"/>
        <w:spacing w:line="240" w:lineRule="auto"/>
        <w:jc w:val="both"/>
        <w:rPr>
          <w:i/>
          <w:szCs w:val="22"/>
        </w:rPr>
      </w:pPr>
    </w:p>
    <w:p w14:paraId="680EB7C2" w14:textId="77777777" w:rsidR="000A0983" w:rsidRPr="005014F7" w:rsidRDefault="001104B2" w:rsidP="000A0983">
      <w:pPr>
        <w:autoSpaceDE w:val="0"/>
        <w:autoSpaceDN w:val="0"/>
        <w:adjustRightInd w:val="0"/>
        <w:spacing w:line="240" w:lineRule="auto"/>
        <w:jc w:val="both"/>
        <w:rPr>
          <w:iCs/>
          <w:szCs w:val="22"/>
        </w:rPr>
      </w:pPr>
      <w:r w:rsidRPr="005014F7">
        <w:t>Údaje o účinnosti a bezpečnosti přípravku Ogluo jsou u pacientů ve věku 65 let velmi omezené a u</w:t>
      </w:r>
      <w:r w:rsidR="00682BEB" w:rsidRPr="005014F7">
        <w:t> </w:t>
      </w:r>
      <w:r w:rsidRPr="005014F7">
        <w:t>pacientů ve věku od 75 let, těhotných pacientek nebo pacientů s poruchou funkce jater či ledvin nejsou k dispozici. Na základě údajů z klinických studií a zkušeností po uvedení přípravku na trh se očekává, že frekvence, typ a závažnost nežádoucích účinků pozorovaných u starších pacientů a u</w:t>
      </w:r>
      <w:r w:rsidR="00682BEB" w:rsidRPr="005014F7">
        <w:t> </w:t>
      </w:r>
      <w:r w:rsidRPr="005014F7">
        <w:t>pacientů s poruchou funkce ledvin nebo jater budou stejné jako u celkové populace.</w:t>
      </w:r>
    </w:p>
    <w:p w14:paraId="680EB7C3" w14:textId="77777777" w:rsidR="00207751" w:rsidRPr="005014F7" w:rsidRDefault="00207751" w:rsidP="000A0983">
      <w:pPr>
        <w:autoSpaceDE w:val="0"/>
        <w:autoSpaceDN w:val="0"/>
        <w:adjustRightInd w:val="0"/>
        <w:spacing w:line="240" w:lineRule="auto"/>
        <w:jc w:val="both"/>
        <w:rPr>
          <w:szCs w:val="22"/>
        </w:rPr>
      </w:pPr>
    </w:p>
    <w:p w14:paraId="680EB7C4" w14:textId="77777777" w:rsidR="000A0983" w:rsidRPr="005014F7" w:rsidRDefault="001104B2" w:rsidP="000A0983">
      <w:pPr>
        <w:autoSpaceDE w:val="0"/>
        <w:autoSpaceDN w:val="0"/>
        <w:adjustRightInd w:val="0"/>
        <w:spacing w:line="240" w:lineRule="auto"/>
        <w:rPr>
          <w:szCs w:val="22"/>
          <w:u w:val="single"/>
        </w:rPr>
      </w:pPr>
      <w:r w:rsidRPr="005014F7">
        <w:rPr>
          <w:szCs w:val="22"/>
          <w:u w:val="single"/>
        </w:rPr>
        <w:t>Hlášení podezření na nežádoucí účinky</w:t>
      </w:r>
    </w:p>
    <w:p w14:paraId="680EB7C5" w14:textId="77777777" w:rsidR="00502273" w:rsidRPr="005014F7" w:rsidRDefault="00502273" w:rsidP="000A0983">
      <w:pPr>
        <w:autoSpaceDE w:val="0"/>
        <w:autoSpaceDN w:val="0"/>
        <w:adjustRightInd w:val="0"/>
        <w:spacing w:line="240" w:lineRule="auto"/>
        <w:rPr>
          <w:szCs w:val="22"/>
        </w:rPr>
      </w:pPr>
    </w:p>
    <w:p w14:paraId="680EB7C6" w14:textId="77777777" w:rsidR="000A0983" w:rsidRPr="005014F7" w:rsidRDefault="001104B2" w:rsidP="000A0983">
      <w:pPr>
        <w:autoSpaceDE w:val="0"/>
        <w:autoSpaceDN w:val="0"/>
        <w:adjustRightInd w:val="0"/>
        <w:spacing w:line="240" w:lineRule="auto"/>
        <w:rPr>
          <w:szCs w:val="22"/>
          <w:highlight w:val="yellow"/>
        </w:rPr>
      </w:pPr>
      <w:r w:rsidRPr="005014F7">
        <w:t xml:space="preserve">Hlášení podezření na nežádoucí účinky po registraci léčivého přípravku je důležité. Umožňuje to pokračovat ve sledování poměru přínosů a rizik léčivého přípravku. Žádáme zdravotnické pracovníky, aby hlásili podezření na nežádoucí účinky prostřednictvím </w:t>
      </w:r>
      <w:r w:rsidRPr="005014F7">
        <w:rPr>
          <w:highlight w:val="lightGray"/>
        </w:rPr>
        <w:t>národního systému hlášení nežádoucích účinků uvedeného v </w:t>
      </w:r>
      <w:hyperlink r:id="rId7" w:history="1">
        <w:r w:rsidRPr="005014F7">
          <w:rPr>
            <w:rStyle w:val="Hyperlink"/>
            <w:szCs w:val="22"/>
            <w:highlight w:val="lightGray"/>
          </w:rPr>
          <w:t>Dodatku V</w:t>
        </w:r>
      </w:hyperlink>
      <w:r w:rsidRPr="005014F7">
        <w:rPr>
          <w:highlight w:val="lightGray"/>
        </w:rPr>
        <w:t>.</w:t>
      </w:r>
    </w:p>
    <w:p w14:paraId="680EB7C7" w14:textId="77777777" w:rsidR="000A0983" w:rsidRPr="005014F7" w:rsidRDefault="000A0983" w:rsidP="000A0983">
      <w:pPr>
        <w:autoSpaceDE w:val="0"/>
        <w:autoSpaceDN w:val="0"/>
        <w:adjustRightInd w:val="0"/>
        <w:spacing w:line="240" w:lineRule="auto"/>
        <w:rPr>
          <w:szCs w:val="22"/>
          <w:highlight w:val="yellow"/>
        </w:rPr>
      </w:pPr>
    </w:p>
    <w:p w14:paraId="680EB7C8" w14:textId="77777777" w:rsidR="00E22923" w:rsidRPr="005014F7" w:rsidRDefault="001104B2" w:rsidP="00530E6E">
      <w:pPr>
        <w:pStyle w:val="Style5"/>
        <w:rPr>
          <w:rFonts w:eastAsia="SimSun"/>
          <w:noProof w:val="0"/>
        </w:rPr>
      </w:pPr>
      <w:r w:rsidRPr="005014F7">
        <w:rPr>
          <w:noProof w:val="0"/>
        </w:rPr>
        <w:t>Předávkování</w:t>
      </w:r>
    </w:p>
    <w:p w14:paraId="680EB7C9" w14:textId="77777777" w:rsidR="00E22923" w:rsidRPr="005014F7" w:rsidRDefault="00E22923" w:rsidP="00E22923">
      <w:pPr>
        <w:tabs>
          <w:tab w:val="clear" w:pos="567"/>
        </w:tabs>
        <w:autoSpaceDE w:val="0"/>
        <w:autoSpaceDN w:val="0"/>
        <w:adjustRightInd w:val="0"/>
        <w:spacing w:line="240" w:lineRule="auto"/>
        <w:rPr>
          <w:rFonts w:eastAsia="SimSun"/>
          <w:b/>
          <w:bCs/>
          <w:color w:val="000000"/>
          <w:szCs w:val="22"/>
          <w:lang w:eastAsia="en-GB"/>
        </w:rPr>
      </w:pPr>
    </w:p>
    <w:p w14:paraId="680EB7CA" w14:textId="77777777" w:rsidR="00E22923" w:rsidRPr="005014F7" w:rsidRDefault="001104B2" w:rsidP="00E22923">
      <w:pPr>
        <w:tabs>
          <w:tab w:val="clear" w:pos="567"/>
        </w:tabs>
        <w:autoSpaceDE w:val="0"/>
        <w:autoSpaceDN w:val="0"/>
        <w:adjustRightInd w:val="0"/>
        <w:spacing w:line="240" w:lineRule="auto"/>
        <w:rPr>
          <w:rFonts w:eastAsia="TimesNewRomanPSMT"/>
          <w:color w:val="008100"/>
          <w:szCs w:val="22"/>
        </w:rPr>
      </w:pPr>
      <w:r w:rsidRPr="005014F7">
        <w:t>Dojde-li k předávkování, může se u pacienta vyskytnout nauzea, zvracení, inhibice motility gastrointestinálního traktu a zvýšení krevního tlaku a tepové frekvence. V případě podezření na předávkování může dojít k poklesu draslíku v séru, a je proto zapotřebí jeho hladinu sledovat a v</w:t>
      </w:r>
      <w:r w:rsidR="00682BEB" w:rsidRPr="005014F7">
        <w:t> </w:t>
      </w:r>
      <w:r w:rsidRPr="005014F7">
        <w:t>případě potřeby korigovat. Pokud u pacienta dojde k dramatickému zvýšení krevního tlaku, ukázalo se, že pro snížení krevního tlaku po krátkou dobu, po kterou by byla zapotřebí kontrola, je účinné použití neselektivní α-adrenergní blokády (viz bod 4.4).</w:t>
      </w:r>
    </w:p>
    <w:p w14:paraId="680EB7CB" w14:textId="77777777" w:rsidR="00E22923" w:rsidRPr="005014F7" w:rsidRDefault="00E22923" w:rsidP="000A0983">
      <w:pPr>
        <w:autoSpaceDE w:val="0"/>
        <w:autoSpaceDN w:val="0"/>
        <w:adjustRightInd w:val="0"/>
        <w:spacing w:line="240" w:lineRule="auto"/>
        <w:rPr>
          <w:szCs w:val="22"/>
          <w:highlight w:val="yellow"/>
        </w:rPr>
      </w:pPr>
    </w:p>
    <w:p w14:paraId="680EB7CC" w14:textId="77777777" w:rsidR="008D35AD" w:rsidRPr="005014F7" w:rsidRDefault="008D35AD" w:rsidP="00204AAB">
      <w:pPr>
        <w:spacing w:line="240" w:lineRule="auto"/>
        <w:rPr>
          <w:szCs w:val="22"/>
        </w:rPr>
      </w:pPr>
    </w:p>
    <w:p w14:paraId="680EB7CD" w14:textId="77777777" w:rsidR="00812D16" w:rsidRPr="005014F7" w:rsidRDefault="001104B2" w:rsidP="00530E6E">
      <w:pPr>
        <w:pStyle w:val="Style1"/>
        <w:rPr>
          <w:noProof w:val="0"/>
        </w:rPr>
      </w:pPr>
      <w:r w:rsidRPr="005014F7">
        <w:rPr>
          <w:noProof w:val="0"/>
        </w:rPr>
        <w:t>FARMAKOLOGICKÉ VLASTNOSTI</w:t>
      </w:r>
    </w:p>
    <w:p w14:paraId="680EB7CE" w14:textId="77777777" w:rsidR="00812D16" w:rsidRPr="005014F7" w:rsidRDefault="00812D16" w:rsidP="00204AAB">
      <w:pPr>
        <w:spacing w:line="240" w:lineRule="auto"/>
      </w:pPr>
    </w:p>
    <w:p w14:paraId="680EB7CF" w14:textId="77777777" w:rsidR="00812D16" w:rsidRPr="005014F7" w:rsidRDefault="001104B2" w:rsidP="00530E6E">
      <w:pPr>
        <w:pStyle w:val="Style5"/>
        <w:rPr>
          <w:noProof w:val="0"/>
        </w:rPr>
      </w:pPr>
      <w:r w:rsidRPr="005014F7">
        <w:rPr>
          <w:noProof w:val="0"/>
        </w:rPr>
        <w:t>Farmakodynamické vlastnosti</w:t>
      </w:r>
    </w:p>
    <w:p w14:paraId="680EB7D0" w14:textId="77777777" w:rsidR="00812D16" w:rsidRPr="005014F7" w:rsidRDefault="00812D16" w:rsidP="00204AAB">
      <w:pPr>
        <w:spacing w:line="240" w:lineRule="auto"/>
      </w:pPr>
    </w:p>
    <w:p w14:paraId="680EB7D1" w14:textId="77777777" w:rsidR="000A0983" w:rsidRPr="005014F7" w:rsidRDefault="001104B2" w:rsidP="00B338C9">
      <w:r w:rsidRPr="005014F7">
        <w:t>Farmakoterapeutická skupina: pankreatické hormony, glykogenolytické hormony: H04AA01.</w:t>
      </w:r>
    </w:p>
    <w:p w14:paraId="680EB7D2" w14:textId="77777777" w:rsidR="000A0983" w:rsidRPr="005014F7" w:rsidRDefault="000A0983" w:rsidP="000A0983">
      <w:pPr>
        <w:spacing w:line="240" w:lineRule="auto"/>
        <w:rPr>
          <w:szCs w:val="22"/>
        </w:rPr>
      </w:pPr>
    </w:p>
    <w:p w14:paraId="680EB7D3" w14:textId="77777777" w:rsidR="000A0983" w:rsidRPr="005014F7" w:rsidRDefault="001104B2" w:rsidP="00B338C9">
      <w:pPr>
        <w:pStyle w:val="Header3"/>
        <w:rPr>
          <w:noProof w:val="0"/>
        </w:rPr>
      </w:pPr>
      <w:r w:rsidRPr="005014F7">
        <w:rPr>
          <w:noProof w:val="0"/>
        </w:rPr>
        <w:t>Mechanismus účinku</w:t>
      </w:r>
    </w:p>
    <w:p w14:paraId="680EB7D4" w14:textId="77777777" w:rsidR="000A0983" w:rsidRPr="005014F7" w:rsidRDefault="000A0983" w:rsidP="000A0983">
      <w:pPr>
        <w:autoSpaceDE w:val="0"/>
        <w:autoSpaceDN w:val="0"/>
        <w:adjustRightInd w:val="0"/>
        <w:spacing w:line="240" w:lineRule="auto"/>
        <w:rPr>
          <w:szCs w:val="22"/>
        </w:rPr>
      </w:pPr>
    </w:p>
    <w:p w14:paraId="680EB7D5" w14:textId="77777777" w:rsidR="000A0983" w:rsidRPr="005014F7" w:rsidRDefault="001104B2" w:rsidP="000A0983">
      <w:pPr>
        <w:autoSpaceDE w:val="0"/>
        <w:autoSpaceDN w:val="0"/>
        <w:adjustRightInd w:val="0"/>
        <w:spacing w:line="240" w:lineRule="auto"/>
        <w:rPr>
          <w:szCs w:val="22"/>
        </w:rPr>
      </w:pPr>
      <w:r w:rsidRPr="005014F7">
        <w:t>Glukagon je hyperglykemikum, které mobilizuje glykogen v játrech, který je uvolňován do krve ve formě glukózy. K tomu, aby glukagon měl antihypoglykemický účinek, jsou nezbytné zásoby glykogenu v játrech.</w:t>
      </w:r>
    </w:p>
    <w:p w14:paraId="680EB7D6" w14:textId="77777777" w:rsidR="000A0983" w:rsidRPr="005014F7" w:rsidRDefault="000A0983" w:rsidP="000A0983">
      <w:pPr>
        <w:autoSpaceDE w:val="0"/>
        <w:autoSpaceDN w:val="0"/>
        <w:adjustRightInd w:val="0"/>
        <w:spacing w:line="240" w:lineRule="auto"/>
        <w:rPr>
          <w:szCs w:val="22"/>
        </w:rPr>
      </w:pPr>
    </w:p>
    <w:p w14:paraId="680EB7D7" w14:textId="77777777" w:rsidR="005450B0" w:rsidRPr="005014F7" w:rsidRDefault="001104B2" w:rsidP="005450B0">
      <w:pPr>
        <w:pStyle w:val="Header3"/>
        <w:rPr>
          <w:noProof w:val="0"/>
        </w:rPr>
      </w:pPr>
      <w:r w:rsidRPr="005014F7">
        <w:rPr>
          <w:noProof w:val="0"/>
        </w:rPr>
        <w:t>Farmakodynamické účinky</w:t>
      </w:r>
    </w:p>
    <w:p w14:paraId="680EB7D8" w14:textId="77777777" w:rsidR="00EB4C29" w:rsidRPr="005014F7" w:rsidRDefault="00EB4C29" w:rsidP="005450B0">
      <w:pPr>
        <w:pStyle w:val="Header3"/>
        <w:rPr>
          <w:noProof w:val="0"/>
        </w:rPr>
      </w:pPr>
    </w:p>
    <w:p w14:paraId="680EB7D9" w14:textId="77777777" w:rsidR="000A0983" w:rsidRPr="005014F7" w:rsidRDefault="001104B2" w:rsidP="000A0983">
      <w:pPr>
        <w:autoSpaceDE w:val="0"/>
        <w:autoSpaceDN w:val="0"/>
        <w:adjustRightInd w:val="0"/>
        <w:spacing w:line="240" w:lineRule="auto"/>
        <w:rPr>
          <w:szCs w:val="22"/>
        </w:rPr>
      </w:pPr>
      <w:r w:rsidRPr="005014F7">
        <w:t>Po podání 1 mg přípravku Ogluo dospělým pacientům s diabetem činilo průměrné maximální zvýšení hladiny glukózy v plazmě od výchozí hodnoty 176 mg/dl. Hladina glukózy v plazmě začne stoupat již 5 minut po podání. Průměrná doba od podání injekce do zvýšení hladiny glukózy v plazmě &gt; 70 mg/dl nebo ≥ 20 mg/dl byla 14,8 (± 5,3) minuty.</w:t>
      </w:r>
    </w:p>
    <w:p w14:paraId="680EB7DA" w14:textId="77777777" w:rsidR="0018539A" w:rsidRPr="005014F7" w:rsidRDefault="0018539A" w:rsidP="000A0983">
      <w:pPr>
        <w:autoSpaceDE w:val="0"/>
        <w:autoSpaceDN w:val="0"/>
        <w:adjustRightInd w:val="0"/>
        <w:spacing w:line="240" w:lineRule="auto"/>
        <w:rPr>
          <w:szCs w:val="22"/>
        </w:rPr>
      </w:pPr>
    </w:p>
    <w:p w14:paraId="680EB7DB" w14:textId="77777777" w:rsidR="000A0983" w:rsidRPr="005014F7" w:rsidRDefault="001104B2" w:rsidP="124E5865">
      <w:pPr>
        <w:autoSpaceDE w:val="0"/>
        <w:autoSpaceDN w:val="0"/>
        <w:adjustRightInd w:val="0"/>
        <w:spacing w:line="240" w:lineRule="auto"/>
        <w:rPr>
          <w:szCs w:val="22"/>
        </w:rPr>
      </w:pPr>
      <w:r w:rsidRPr="005014F7">
        <w:rPr>
          <w:u w:val="single"/>
        </w:rPr>
        <w:t>Klinická účinnost a bezpečnost</w:t>
      </w:r>
    </w:p>
    <w:p w14:paraId="680EB7DC" w14:textId="77777777" w:rsidR="00D17455" w:rsidRPr="005014F7" w:rsidRDefault="00D17455" w:rsidP="00D17455">
      <w:pPr>
        <w:spacing w:line="240" w:lineRule="auto"/>
        <w:rPr>
          <w:bCs/>
          <w:iCs/>
          <w:szCs w:val="22"/>
        </w:rPr>
      </w:pPr>
    </w:p>
    <w:p w14:paraId="680EB7DD" w14:textId="77777777" w:rsidR="00623E93" w:rsidRPr="005014F7" w:rsidRDefault="001104B2" w:rsidP="00623E93">
      <w:pPr>
        <w:spacing w:line="240" w:lineRule="auto"/>
        <w:rPr>
          <w:bCs/>
          <w:iCs/>
          <w:szCs w:val="22"/>
        </w:rPr>
      </w:pPr>
      <w:r w:rsidRPr="005014F7">
        <w:t>Přípravek Ogluo byl hodnocen u 132 dospělých pacientů ve věku od 18 do 74 let s diabetem 1. typu v multicentrické, randomizované, aktivně kontrolované, jednoduše zaslepené, dvoucestné zkřížené studii. Studie zahrnovala 2 klinické návštěvy v odstupu 7 až 28 dnů. Pacienti byli náhodně vybráni k podání 1 mg glukagonu ve formě injekčního roztoku při jedné návštěvě a 1 mg glukagonu rekonstituovaného z prášku a rozpouštědla pro injekční roztok při druhé návštěvě. Celkem 127</w:t>
      </w:r>
      <w:r w:rsidR="00682BEB" w:rsidRPr="005014F7">
        <w:t> </w:t>
      </w:r>
      <w:r w:rsidRPr="005014F7">
        <w:t>subjektům byla podána injekce přípravku Ogluo a 123 pacientům byl podán glukagon rekonstituovaný z prášku a rozpouštědla pro injekční roztok.</w:t>
      </w:r>
    </w:p>
    <w:p w14:paraId="680EB7DE" w14:textId="77777777" w:rsidR="005B484D" w:rsidRPr="005014F7" w:rsidRDefault="005B484D" w:rsidP="0067707B">
      <w:pPr>
        <w:spacing w:line="240" w:lineRule="auto"/>
        <w:rPr>
          <w:bCs/>
          <w:iCs/>
          <w:szCs w:val="22"/>
        </w:rPr>
      </w:pPr>
    </w:p>
    <w:p w14:paraId="680EB7DF" w14:textId="77777777" w:rsidR="005E0213" w:rsidRPr="005014F7" w:rsidRDefault="001104B2" w:rsidP="000A0983">
      <w:pPr>
        <w:spacing w:line="240" w:lineRule="auto"/>
        <w:rPr>
          <w:bCs/>
          <w:iCs/>
          <w:szCs w:val="22"/>
        </w:rPr>
      </w:pPr>
      <w:r w:rsidRPr="005014F7">
        <w:t xml:space="preserve">Účinnost 1 mg glukagonu ve formě injekčního roztoku se porovnávala s účinností 1 mg glukagonu rekonstituovaného z prášku a rozpouštědla pro injekční roztok u subjektů s inzulinem vyvolanou </w:t>
      </w:r>
      <w:r w:rsidRPr="005014F7">
        <w:lastRenderedPageBreak/>
        <w:t>hypoglykemií s cílovou hladinou glukózy v plazmě méně než 3,0 mmol/l (&lt; 54 mg/dl). „Úspěch“ léčby byl definován jako zvýšení hladiny glukózy v plazmě od doby podání glukagonu na absolutní hodnotu větší než 3,89 mmol/l (&gt; 70 mg/dl) nebo relativní zvýšení o 1,11 mmol/l (≥ 20 mg/dl) nebo více během 30 minut po podání glukagonu. Léčba byla „úspěšná“ u 99,2 % pacientů ve skupině, které byl podán 1 mg glukagonu ve formě injekčního roztoku, a u 100 % u pacientů ve skupině, které byl podán 1 mg glukagonu rekonstituovaného z prášku a rozpouštědla pro injekční roztok. Při porovnávání skupin bylo splněno předem stanovené rozpětí non-inferiority.</w:t>
      </w:r>
    </w:p>
    <w:p w14:paraId="680EB7E0" w14:textId="77777777" w:rsidR="005E0213" w:rsidRPr="005014F7" w:rsidRDefault="005E0213" w:rsidP="000A0983">
      <w:pPr>
        <w:spacing w:line="240" w:lineRule="auto"/>
        <w:rPr>
          <w:bCs/>
          <w:iCs/>
          <w:szCs w:val="22"/>
        </w:rPr>
      </w:pPr>
    </w:p>
    <w:p w14:paraId="680EB7E1" w14:textId="77777777" w:rsidR="005E0213" w:rsidRPr="005014F7" w:rsidRDefault="001104B2" w:rsidP="000A0983">
      <w:pPr>
        <w:spacing w:line="240" w:lineRule="auto"/>
        <w:rPr>
          <w:bCs/>
          <w:iCs/>
          <w:szCs w:val="22"/>
        </w:rPr>
      </w:pPr>
      <w:r w:rsidRPr="005014F7">
        <w:t>Průměrná doba do dosažení „úspěchu“ léčby od doby podání, která nezahrnuje dobu přípravy jednotlivých léčivých přípravků před podáním, byla 14,8 (± 5,3) minuty ve skupině, které byl podán 1 mg glukagonu ve formě injekčního roztoku, a 10,4 (± 1,8) minuty ve skupině, které byl podán 1 mg glukagonu rekonstituovaného z prášku a rozpouštědla pro injekční roztok.</w:t>
      </w:r>
    </w:p>
    <w:p w14:paraId="680EB7E2" w14:textId="77777777" w:rsidR="005E0213" w:rsidRPr="005014F7" w:rsidRDefault="005E0213" w:rsidP="000A0983">
      <w:pPr>
        <w:spacing w:line="240" w:lineRule="auto"/>
        <w:rPr>
          <w:bCs/>
          <w:iCs/>
          <w:szCs w:val="22"/>
        </w:rPr>
      </w:pPr>
    </w:p>
    <w:p w14:paraId="680EB7E3" w14:textId="77777777" w:rsidR="00FC1E47" w:rsidRPr="005014F7" w:rsidRDefault="001104B2" w:rsidP="00FC1E47">
      <w:pPr>
        <w:spacing w:line="240" w:lineRule="auto"/>
        <w:rPr>
          <w:bCs/>
          <w:iCs/>
          <w:szCs w:val="22"/>
        </w:rPr>
      </w:pPr>
      <w:r w:rsidRPr="005014F7">
        <w:t>Průměrná doba do dosažení „úspěchu“ léčby od doby rozhodnutí podat dávku, která zahrnuje dobu přípravy jednotlivých léčivých přípravků před podáním, byla 15,6 (± 5,2) minuty ve skupině, které byl podán 1 mg glukagonu ve formě injekčního roztoku, a 12,2 (± 2,0) minuty ve skupině, které byl podán 1 mg glukagonu rekonstituovaného z prášku a rozpouštědla pro injekční roztok.</w:t>
      </w:r>
    </w:p>
    <w:p w14:paraId="680EB7E4" w14:textId="77777777" w:rsidR="00191EE8" w:rsidRPr="005014F7" w:rsidRDefault="00191EE8" w:rsidP="000A0983">
      <w:pPr>
        <w:spacing w:line="240" w:lineRule="auto"/>
        <w:rPr>
          <w:bCs/>
          <w:iCs/>
          <w:szCs w:val="22"/>
        </w:rPr>
      </w:pPr>
    </w:p>
    <w:p w14:paraId="680EB7E5" w14:textId="77777777" w:rsidR="000A0983" w:rsidRPr="005014F7" w:rsidRDefault="001104B2" w:rsidP="009105E3">
      <w:pPr>
        <w:pStyle w:val="Header3"/>
        <w:keepNext/>
        <w:rPr>
          <w:noProof w:val="0"/>
        </w:rPr>
      </w:pPr>
      <w:r w:rsidRPr="005014F7">
        <w:rPr>
          <w:noProof w:val="0"/>
        </w:rPr>
        <w:t>Pediatrická populace</w:t>
      </w:r>
    </w:p>
    <w:p w14:paraId="680EB7E6" w14:textId="77777777" w:rsidR="00DF4B7A" w:rsidRPr="005014F7" w:rsidRDefault="00DF4B7A" w:rsidP="009105E3">
      <w:pPr>
        <w:pStyle w:val="Header3"/>
        <w:keepNext/>
        <w:rPr>
          <w:noProof w:val="0"/>
        </w:rPr>
      </w:pPr>
    </w:p>
    <w:p w14:paraId="680EB7E7" w14:textId="77777777" w:rsidR="00682EA3" w:rsidRPr="005014F7" w:rsidRDefault="001104B2" w:rsidP="00204AAB">
      <w:pPr>
        <w:numPr>
          <w:ilvl w:val="12"/>
          <w:numId w:val="0"/>
        </w:numPr>
        <w:spacing w:line="240" w:lineRule="auto"/>
        <w:ind w:right="-2"/>
        <w:rPr>
          <w:iCs/>
          <w:szCs w:val="22"/>
        </w:rPr>
      </w:pPr>
      <w:r w:rsidRPr="005014F7">
        <w:t>Přípravek Ogluo byl hodnocen u 31 pediatrických pacientů ve věku od 2 do 18 let (7 pacientů ve věkové skupině 2 až &lt; 6 let, 13 pacientů ve věkové skupině 6 až &lt; 12 let a 11 pacientů ve věkové skupině 12 až &lt; 18 let) s diabetem mellitem 1. typu v otevřené, sekvenční, nekontrolované klinické studii. Účinnost byla hodnocena na základě zvýšení průměrné hladiny glukózy v plazmě od výchozí hodnoty 30 minut po podání dávky. Byly pozorovány statisticky významné změny od výchozí hodnoty, a sice 81,4 mg/dl [SD = 18,3] ve věkové skupině 2 až &lt; 6 let, 84,2 mg/dl [SD = 25,3] ve věkové skupině 6 až &lt; 12 let a 54,0 mg/dl [SD = 27,3] ve věkové skupině 12 až &lt; 18 let [dávka 1 mg]. Průměrná doba do zvýšení hladiny glukózy v plazmě o ≥ 25 mg/dl od výchozí hodnoty v rámci všech 31 subjektů činila 18,9 minuty.</w:t>
      </w:r>
    </w:p>
    <w:p w14:paraId="680EB7E8" w14:textId="77777777" w:rsidR="00682EA3" w:rsidRPr="005014F7" w:rsidRDefault="00682EA3" w:rsidP="00204AAB">
      <w:pPr>
        <w:numPr>
          <w:ilvl w:val="12"/>
          <w:numId w:val="0"/>
        </w:numPr>
        <w:spacing w:line="240" w:lineRule="auto"/>
        <w:ind w:right="-2"/>
        <w:rPr>
          <w:iCs/>
          <w:szCs w:val="22"/>
        </w:rPr>
      </w:pPr>
    </w:p>
    <w:p w14:paraId="680EB7E9" w14:textId="77777777" w:rsidR="00812D16" w:rsidRPr="005014F7" w:rsidRDefault="001104B2" w:rsidP="00204AAB">
      <w:pPr>
        <w:numPr>
          <w:ilvl w:val="12"/>
          <w:numId w:val="0"/>
        </w:numPr>
        <w:spacing w:line="240" w:lineRule="auto"/>
        <w:ind w:right="-2"/>
        <w:rPr>
          <w:iCs/>
          <w:szCs w:val="22"/>
        </w:rPr>
      </w:pPr>
      <w:r w:rsidRPr="005014F7">
        <w:t>U pediatrických pacientů s diabetem 1. typu (2 až &lt; 18 let) činilo průměrné maximální zvýšení hladiny glukózy od výchozí hodnoty 134 mg/dl (2 až &lt; 6 let), 145 mg/dl (6 až &lt; 12 let) a 123 mg/dl (12 až &lt; 18 let).</w:t>
      </w:r>
    </w:p>
    <w:p w14:paraId="680EB7EA" w14:textId="77777777" w:rsidR="0039081B" w:rsidRPr="005014F7" w:rsidRDefault="0039081B" w:rsidP="00204AAB">
      <w:pPr>
        <w:numPr>
          <w:ilvl w:val="12"/>
          <w:numId w:val="0"/>
        </w:numPr>
        <w:spacing w:line="240" w:lineRule="auto"/>
        <w:ind w:right="-2"/>
        <w:rPr>
          <w:iCs/>
          <w:szCs w:val="22"/>
        </w:rPr>
      </w:pPr>
    </w:p>
    <w:p w14:paraId="680EB7EB" w14:textId="77777777" w:rsidR="00812D16" w:rsidRPr="005014F7" w:rsidRDefault="001104B2" w:rsidP="00530E6E">
      <w:pPr>
        <w:pStyle w:val="Style5"/>
        <w:rPr>
          <w:noProof w:val="0"/>
        </w:rPr>
      </w:pPr>
      <w:r w:rsidRPr="005014F7">
        <w:rPr>
          <w:noProof w:val="0"/>
        </w:rPr>
        <w:t>Farmakokinetické vlastnosti</w:t>
      </w:r>
    </w:p>
    <w:p w14:paraId="680EB7EC" w14:textId="77777777" w:rsidR="00812D16" w:rsidRPr="005014F7" w:rsidRDefault="00812D16" w:rsidP="00B338C9"/>
    <w:p w14:paraId="680EB7ED" w14:textId="77777777" w:rsidR="000A0983" w:rsidRPr="005014F7" w:rsidRDefault="001104B2" w:rsidP="00B338C9">
      <w:pPr>
        <w:pStyle w:val="Header3"/>
        <w:rPr>
          <w:noProof w:val="0"/>
        </w:rPr>
      </w:pPr>
      <w:r w:rsidRPr="005014F7">
        <w:rPr>
          <w:noProof w:val="0"/>
        </w:rPr>
        <w:t>Absorpce</w:t>
      </w:r>
    </w:p>
    <w:p w14:paraId="680EB7EE" w14:textId="77777777" w:rsidR="00DF4B7A" w:rsidRPr="005014F7" w:rsidRDefault="00DF4B7A" w:rsidP="00B338C9">
      <w:pPr>
        <w:pStyle w:val="Header3"/>
        <w:rPr>
          <w:noProof w:val="0"/>
        </w:rPr>
      </w:pPr>
    </w:p>
    <w:p w14:paraId="680EB7EF" w14:textId="77777777" w:rsidR="000A0983" w:rsidRPr="005014F7" w:rsidRDefault="001104B2" w:rsidP="00B338C9">
      <w:r w:rsidRPr="005014F7">
        <w:t>Subkutánní injekce 1 mg přípravku Ogluo u dospělých subjektů s diabetem mellitem 1. typu vedla k průměrné C</w:t>
      </w:r>
      <w:r w:rsidRPr="005014F7">
        <w:rPr>
          <w:vertAlign w:val="subscript"/>
        </w:rPr>
        <w:t>max</w:t>
      </w:r>
      <w:r w:rsidRPr="005014F7">
        <w:t xml:space="preserve"> glukagonu 2 481,3 pg/ml, t</w:t>
      </w:r>
      <w:r w:rsidRPr="005014F7">
        <w:rPr>
          <w:vertAlign w:val="subscript"/>
        </w:rPr>
        <w:t xml:space="preserve">max </w:t>
      </w:r>
      <w:r w:rsidRPr="005014F7">
        <w:t xml:space="preserve"> 50 minut a AUC</w:t>
      </w:r>
      <w:r w:rsidRPr="005014F7">
        <w:rPr>
          <w:vertAlign w:val="subscript"/>
        </w:rPr>
        <w:t xml:space="preserve">0–240min </w:t>
      </w:r>
      <w:r w:rsidRPr="005014F7">
        <w:t xml:space="preserve"> 3 454,6 pg*hr/ml.</w:t>
      </w:r>
    </w:p>
    <w:p w14:paraId="680EB7F0" w14:textId="77777777" w:rsidR="000A0983" w:rsidRPr="005014F7" w:rsidRDefault="000A0983" w:rsidP="00B338C9"/>
    <w:p w14:paraId="680EB7F1" w14:textId="77777777" w:rsidR="000A0983" w:rsidRPr="005014F7" w:rsidRDefault="001104B2" w:rsidP="00B338C9">
      <w:pPr>
        <w:pStyle w:val="Header3"/>
        <w:rPr>
          <w:noProof w:val="0"/>
        </w:rPr>
      </w:pPr>
      <w:r w:rsidRPr="005014F7">
        <w:rPr>
          <w:noProof w:val="0"/>
        </w:rPr>
        <w:t>Distribuce</w:t>
      </w:r>
    </w:p>
    <w:p w14:paraId="680EB7F2" w14:textId="77777777" w:rsidR="00DF4B7A" w:rsidRPr="005014F7" w:rsidRDefault="00DF4B7A" w:rsidP="00B338C9">
      <w:pPr>
        <w:pStyle w:val="Header3"/>
        <w:rPr>
          <w:noProof w:val="0"/>
        </w:rPr>
      </w:pPr>
    </w:p>
    <w:p w14:paraId="680EB7F3" w14:textId="77777777" w:rsidR="000A0983" w:rsidRPr="005014F7" w:rsidRDefault="001104B2" w:rsidP="00B338C9">
      <w:r w:rsidRPr="005014F7">
        <w:t>Zdánlivý distribuční objem se nacházel v rozmezí 137–2 425 litrů.</w:t>
      </w:r>
    </w:p>
    <w:p w14:paraId="680EB7F4" w14:textId="77777777" w:rsidR="009D5ED6" w:rsidRPr="005014F7" w:rsidRDefault="009D5ED6" w:rsidP="00B338C9"/>
    <w:p w14:paraId="680EB7F5" w14:textId="77777777" w:rsidR="000A0983" w:rsidRPr="005014F7" w:rsidRDefault="001104B2" w:rsidP="00B338C9">
      <w:pPr>
        <w:pStyle w:val="Header3"/>
        <w:rPr>
          <w:noProof w:val="0"/>
        </w:rPr>
      </w:pPr>
      <w:r w:rsidRPr="005014F7">
        <w:rPr>
          <w:noProof w:val="0"/>
        </w:rPr>
        <w:t>Metabolismus</w:t>
      </w:r>
    </w:p>
    <w:p w14:paraId="680EB7F6" w14:textId="77777777" w:rsidR="00DF4B7A" w:rsidRPr="005014F7" w:rsidRDefault="00DF4B7A" w:rsidP="00B338C9">
      <w:pPr>
        <w:pStyle w:val="Header3"/>
        <w:rPr>
          <w:noProof w:val="0"/>
        </w:rPr>
      </w:pPr>
    </w:p>
    <w:p w14:paraId="680EB7F7" w14:textId="77777777" w:rsidR="000A0983" w:rsidRPr="005014F7" w:rsidRDefault="001104B2" w:rsidP="00B338C9">
      <w:r w:rsidRPr="005014F7">
        <w:t>Glukagon je ve značné míře rozkládán v játrech, ledvinách a plazmě.</w:t>
      </w:r>
    </w:p>
    <w:p w14:paraId="680EB7F8" w14:textId="77777777" w:rsidR="009D5ED6" w:rsidRPr="005014F7" w:rsidRDefault="009D5ED6" w:rsidP="00B338C9"/>
    <w:p w14:paraId="680EB7F9" w14:textId="77777777" w:rsidR="000A0983" w:rsidRPr="005014F7" w:rsidRDefault="001104B2" w:rsidP="00B338C9">
      <w:pPr>
        <w:pStyle w:val="Header3"/>
        <w:rPr>
          <w:noProof w:val="0"/>
        </w:rPr>
      </w:pPr>
      <w:r w:rsidRPr="005014F7">
        <w:rPr>
          <w:noProof w:val="0"/>
        </w:rPr>
        <w:t>Eliminace</w:t>
      </w:r>
    </w:p>
    <w:p w14:paraId="680EB7FA" w14:textId="77777777" w:rsidR="00DF4B7A" w:rsidRPr="005014F7" w:rsidRDefault="00DF4B7A" w:rsidP="00B338C9">
      <w:pPr>
        <w:pStyle w:val="Header3"/>
        <w:rPr>
          <w:noProof w:val="0"/>
        </w:rPr>
      </w:pPr>
    </w:p>
    <w:p w14:paraId="680EB7FB" w14:textId="77777777" w:rsidR="000A0983" w:rsidRPr="005014F7" w:rsidRDefault="001104B2" w:rsidP="00B338C9">
      <w:r w:rsidRPr="005014F7">
        <w:t>Průměrný poločas přípravku Ogluo činil 31,9 ± 9,13 minuty.</w:t>
      </w:r>
    </w:p>
    <w:p w14:paraId="680EB7FC" w14:textId="77777777" w:rsidR="00F536E8" w:rsidRPr="005014F7" w:rsidRDefault="00F536E8" w:rsidP="00B338C9"/>
    <w:p w14:paraId="680EB7FD" w14:textId="77777777" w:rsidR="00F536E8" w:rsidRPr="005014F7" w:rsidRDefault="001104B2" w:rsidP="00B338C9">
      <w:r w:rsidRPr="005014F7">
        <w:rPr>
          <w:u w:val="single"/>
        </w:rPr>
        <w:t>Pediatrická populace</w:t>
      </w:r>
    </w:p>
    <w:p w14:paraId="680EB7FE" w14:textId="77777777" w:rsidR="008655EE" w:rsidRPr="005014F7" w:rsidRDefault="008655EE" w:rsidP="00B338C9"/>
    <w:p w14:paraId="680EB7FF" w14:textId="77777777" w:rsidR="00B74477" w:rsidRPr="005014F7" w:rsidRDefault="001104B2" w:rsidP="00DC26E5">
      <w:r w:rsidRPr="005014F7">
        <w:lastRenderedPageBreak/>
        <w:t>Subkutánní injekce 0,5 mg přípravku Ogluo u subjektů s diabetem mellitem 1. typu ve věku od 2 do 6 let vedla k průměrné C</w:t>
      </w:r>
      <w:r w:rsidRPr="005014F7">
        <w:rPr>
          <w:vertAlign w:val="subscript"/>
        </w:rPr>
        <w:t>max</w:t>
      </w:r>
      <w:r w:rsidRPr="005014F7">
        <w:t xml:space="preserve"> glukagonu 2 300 pg/ml, t</w:t>
      </w:r>
      <w:r w:rsidRPr="005014F7">
        <w:rPr>
          <w:vertAlign w:val="subscript"/>
        </w:rPr>
        <w:t xml:space="preserve">max </w:t>
      </w:r>
      <w:r w:rsidRPr="005014F7">
        <w:t xml:space="preserve"> 41 minut a AUC</w:t>
      </w:r>
      <w:r w:rsidRPr="005014F7">
        <w:rPr>
          <w:vertAlign w:val="subscript"/>
        </w:rPr>
        <w:t xml:space="preserve">0–180min </w:t>
      </w:r>
      <w:r w:rsidRPr="005014F7">
        <w:t xml:space="preserve"> 138 900 pg/ml*min. Subkutánní injekce 0,5 mg přípravku Ogluo u subjektů s diabetem mellitem 1. typu ve věku od 6 do 12 let vedla k průměrné C</w:t>
      </w:r>
      <w:r w:rsidRPr="005014F7">
        <w:rPr>
          <w:vertAlign w:val="subscript"/>
        </w:rPr>
        <w:t>max</w:t>
      </w:r>
      <w:r w:rsidRPr="005014F7">
        <w:t xml:space="preserve"> 1 600 pg/ml, střední době t</w:t>
      </w:r>
      <w:r w:rsidRPr="005014F7">
        <w:rPr>
          <w:vertAlign w:val="subscript"/>
        </w:rPr>
        <w:t xml:space="preserve">max </w:t>
      </w:r>
      <w:r w:rsidRPr="005014F7">
        <w:t xml:space="preserve"> 34 minut a AUC</w:t>
      </w:r>
      <w:r w:rsidRPr="005014F7">
        <w:rPr>
          <w:vertAlign w:val="subscript"/>
        </w:rPr>
        <w:t xml:space="preserve">0–180min </w:t>
      </w:r>
      <w:r w:rsidRPr="005014F7">
        <w:t xml:space="preserve"> 104 700 pg/ml*min. Subkutánní injekce 1 mg přípravku Ogluo u subjektů s diabetem mellitem 1. typu ve věku od 12 let do 18 let vedla k průměrné C</w:t>
      </w:r>
      <w:r w:rsidRPr="005014F7">
        <w:rPr>
          <w:vertAlign w:val="subscript"/>
        </w:rPr>
        <w:t>max</w:t>
      </w:r>
      <w:r w:rsidRPr="005014F7">
        <w:t xml:space="preserve"> 1 900 pg/ml, t</w:t>
      </w:r>
      <w:r w:rsidRPr="005014F7">
        <w:rPr>
          <w:vertAlign w:val="subscript"/>
        </w:rPr>
        <w:t xml:space="preserve">max </w:t>
      </w:r>
      <w:r w:rsidRPr="005014F7">
        <w:t xml:space="preserve"> 51 minut a AUC</w:t>
      </w:r>
      <w:r w:rsidRPr="005014F7">
        <w:rPr>
          <w:vertAlign w:val="subscript"/>
        </w:rPr>
        <w:t xml:space="preserve">0–180min </w:t>
      </w:r>
      <w:r w:rsidRPr="005014F7">
        <w:t xml:space="preserve"> 134 300 pg/ml*min.</w:t>
      </w:r>
    </w:p>
    <w:p w14:paraId="680EB800" w14:textId="77777777" w:rsidR="00A7085B" w:rsidRPr="005014F7" w:rsidRDefault="00A7085B" w:rsidP="00DC26E5"/>
    <w:p w14:paraId="680EB801" w14:textId="77777777" w:rsidR="00812D16" w:rsidRPr="005014F7" w:rsidRDefault="001104B2" w:rsidP="00530E6E">
      <w:pPr>
        <w:pStyle w:val="Style5"/>
        <w:rPr>
          <w:noProof w:val="0"/>
        </w:rPr>
      </w:pPr>
      <w:r w:rsidRPr="005014F7">
        <w:rPr>
          <w:noProof w:val="0"/>
        </w:rPr>
        <w:t>Předklinické údaje vztahující se k bezpečnosti</w:t>
      </w:r>
    </w:p>
    <w:p w14:paraId="680EB802" w14:textId="77777777" w:rsidR="000A0983" w:rsidRPr="005014F7" w:rsidRDefault="000A0983" w:rsidP="000A0983">
      <w:pPr>
        <w:spacing w:line="240" w:lineRule="auto"/>
        <w:rPr>
          <w:szCs w:val="22"/>
        </w:rPr>
      </w:pPr>
    </w:p>
    <w:p w14:paraId="680EB803" w14:textId="77777777" w:rsidR="000A0983" w:rsidRPr="005014F7" w:rsidRDefault="001104B2" w:rsidP="000A0983">
      <w:pPr>
        <w:spacing w:line="240" w:lineRule="auto"/>
        <w:rPr>
          <w:szCs w:val="22"/>
        </w:rPr>
      </w:pPr>
      <w:r w:rsidRPr="005014F7">
        <w:t>Neklinické údaje získané na základě konvenčních farmakologických studií bezpečnosti, toxicity po opakovaném podávání, genotoxicity, hodnocení kancerogenního potenciálu a reprodukční a vývojové toxicity neodhalily žádné zvláštní riziko pro člověka.</w:t>
      </w:r>
    </w:p>
    <w:p w14:paraId="680EB804" w14:textId="77777777" w:rsidR="005133F3" w:rsidRPr="005014F7" w:rsidRDefault="005133F3" w:rsidP="00204AAB">
      <w:pPr>
        <w:spacing w:line="240" w:lineRule="auto"/>
        <w:rPr>
          <w:szCs w:val="22"/>
        </w:rPr>
      </w:pPr>
    </w:p>
    <w:p w14:paraId="680EB805" w14:textId="77777777" w:rsidR="00812D16" w:rsidRPr="005014F7" w:rsidRDefault="001104B2" w:rsidP="00530E6E">
      <w:pPr>
        <w:pStyle w:val="Style1"/>
        <w:rPr>
          <w:noProof w:val="0"/>
        </w:rPr>
      </w:pPr>
      <w:r w:rsidRPr="005014F7">
        <w:rPr>
          <w:noProof w:val="0"/>
        </w:rPr>
        <w:t>FARMACEUTICKÉ ÚDAJE</w:t>
      </w:r>
    </w:p>
    <w:p w14:paraId="680EB806" w14:textId="77777777" w:rsidR="00812D16" w:rsidRPr="005014F7" w:rsidRDefault="00812D16" w:rsidP="009105E3">
      <w:pPr>
        <w:keepNext/>
        <w:spacing w:line="240" w:lineRule="auto"/>
        <w:rPr>
          <w:szCs w:val="22"/>
        </w:rPr>
      </w:pPr>
    </w:p>
    <w:p w14:paraId="680EB807" w14:textId="77777777" w:rsidR="00812D16" w:rsidRPr="005014F7" w:rsidRDefault="001104B2" w:rsidP="00530E6E">
      <w:pPr>
        <w:pStyle w:val="Style5"/>
        <w:rPr>
          <w:noProof w:val="0"/>
        </w:rPr>
      </w:pPr>
      <w:r w:rsidRPr="005014F7">
        <w:rPr>
          <w:noProof w:val="0"/>
        </w:rPr>
        <w:t>Seznam pomocných látek</w:t>
      </w:r>
    </w:p>
    <w:p w14:paraId="680EB808" w14:textId="77777777" w:rsidR="00812D16" w:rsidRPr="005014F7" w:rsidRDefault="00812D16" w:rsidP="009105E3">
      <w:pPr>
        <w:keepNext/>
        <w:spacing w:line="240" w:lineRule="auto"/>
        <w:rPr>
          <w:i/>
          <w:szCs w:val="22"/>
        </w:rPr>
      </w:pPr>
    </w:p>
    <w:p w14:paraId="680EB809" w14:textId="77777777" w:rsidR="000A0983" w:rsidRPr="005014F7" w:rsidRDefault="001104B2" w:rsidP="009105E3">
      <w:pPr>
        <w:keepNext/>
        <w:spacing w:line="240" w:lineRule="auto"/>
        <w:rPr>
          <w:szCs w:val="22"/>
        </w:rPr>
      </w:pPr>
      <w:r w:rsidRPr="005014F7">
        <w:t>dihydrát trehalózy</w:t>
      </w:r>
    </w:p>
    <w:p w14:paraId="680EB80A" w14:textId="77777777" w:rsidR="000A0983" w:rsidRPr="005014F7" w:rsidRDefault="001104B2" w:rsidP="009105E3">
      <w:pPr>
        <w:keepNext/>
        <w:spacing w:line="240" w:lineRule="auto"/>
        <w:rPr>
          <w:szCs w:val="22"/>
        </w:rPr>
      </w:pPr>
      <w:r w:rsidRPr="005014F7">
        <w:t>dimethylsulfoxid (DMSO)</w:t>
      </w:r>
    </w:p>
    <w:p w14:paraId="680EB80B" w14:textId="77777777" w:rsidR="000A0983" w:rsidRPr="005014F7" w:rsidRDefault="001104B2" w:rsidP="009105E3">
      <w:pPr>
        <w:keepNext/>
        <w:spacing w:line="240" w:lineRule="auto"/>
        <w:rPr>
          <w:szCs w:val="22"/>
        </w:rPr>
      </w:pPr>
      <w:r w:rsidRPr="005014F7">
        <w:t>kyselina sírová</w:t>
      </w:r>
    </w:p>
    <w:p w14:paraId="680EB80C" w14:textId="77777777" w:rsidR="003C5DB7" w:rsidRPr="005014F7" w:rsidRDefault="001104B2" w:rsidP="000A0983">
      <w:pPr>
        <w:spacing w:line="240" w:lineRule="auto"/>
        <w:rPr>
          <w:szCs w:val="22"/>
        </w:rPr>
      </w:pPr>
      <w:r w:rsidRPr="005014F7">
        <w:t>voda pro injekci</w:t>
      </w:r>
    </w:p>
    <w:p w14:paraId="680EB80D" w14:textId="77777777" w:rsidR="00812D16" w:rsidRPr="005014F7" w:rsidRDefault="00812D16" w:rsidP="00204AAB">
      <w:pPr>
        <w:spacing w:line="240" w:lineRule="auto"/>
        <w:rPr>
          <w:szCs w:val="22"/>
        </w:rPr>
      </w:pPr>
    </w:p>
    <w:p w14:paraId="680EB80E" w14:textId="77777777" w:rsidR="00812D16" w:rsidRPr="005014F7" w:rsidRDefault="001104B2" w:rsidP="00530E6E">
      <w:pPr>
        <w:pStyle w:val="Style5"/>
        <w:rPr>
          <w:noProof w:val="0"/>
        </w:rPr>
      </w:pPr>
      <w:r w:rsidRPr="005014F7">
        <w:rPr>
          <w:noProof w:val="0"/>
        </w:rPr>
        <w:t>Inkompatibility</w:t>
      </w:r>
    </w:p>
    <w:p w14:paraId="680EB80F" w14:textId="77777777" w:rsidR="00812D16" w:rsidRPr="005014F7" w:rsidRDefault="00812D16" w:rsidP="00204AAB">
      <w:pPr>
        <w:spacing w:line="240" w:lineRule="auto"/>
        <w:rPr>
          <w:szCs w:val="22"/>
        </w:rPr>
      </w:pPr>
    </w:p>
    <w:p w14:paraId="680EB810" w14:textId="77777777" w:rsidR="000A0983" w:rsidRPr="005014F7" w:rsidRDefault="001104B2" w:rsidP="000A0983">
      <w:pPr>
        <w:spacing w:line="240" w:lineRule="auto"/>
        <w:rPr>
          <w:szCs w:val="22"/>
        </w:rPr>
      </w:pPr>
      <w:r w:rsidRPr="005014F7">
        <w:t>Neuplatňuje se.</w:t>
      </w:r>
    </w:p>
    <w:p w14:paraId="680EB811" w14:textId="77777777" w:rsidR="00812D16" w:rsidRPr="005014F7" w:rsidRDefault="00812D16" w:rsidP="00204AAB">
      <w:pPr>
        <w:spacing w:line="240" w:lineRule="auto"/>
        <w:rPr>
          <w:szCs w:val="22"/>
        </w:rPr>
      </w:pPr>
    </w:p>
    <w:p w14:paraId="680EB812" w14:textId="77777777" w:rsidR="00812D16" w:rsidRPr="005014F7" w:rsidRDefault="001104B2" w:rsidP="00530E6E">
      <w:pPr>
        <w:pStyle w:val="Style5"/>
        <w:rPr>
          <w:noProof w:val="0"/>
        </w:rPr>
      </w:pPr>
      <w:r w:rsidRPr="005014F7">
        <w:rPr>
          <w:noProof w:val="0"/>
        </w:rPr>
        <w:t>Doba použitelnosti</w:t>
      </w:r>
    </w:p>
    <w:p w14:paraId="680EB813" w14:textId="77777777" w:rsidR="00812D16" w:rsidRPr="005014F7" w:rsidRDefault="00812D16" w:rsidP="00204AAB">
      <w:pPr>
        <w:spacing w:line="240" w:lineRule="auto"/>
        <w:rPr>
          <w:szCs w:val="22"/>
        </w:rPr>
      </w:pPr>
    </w:p>
    <w:p w14:paraId="29B859B9" w14:textId="77777777" w:rsidR="003F39F1" w:rsidRDefault="003F39F1" w:rsidP="003F39F1">
      <w:pPr>
        <w:spacing w:line="240" w:lineRule="auto"/>
      </w:pPr>
      <w:r>
        <w:t xml:space="preserve">Ogluo 0,5 mg injekční roztok v předplněném peru. </w:t>
      </w:r>
    </w:p>
    <w:p w14:paraId="2056DE62" w14:textId="77777777" w:rsidR="003F39F1" w:rsidRDefault="003F39F1" w:rsidP="003F39F1">
      <w:pPr>
        <w:spacing w:line="240" w:lineRule="auto"/>
      </w:pPr>
      <w:r>
        <w:t xml:space="preserve">Ogluo 0,5 mg injekční roztok v předplněné injekční stříkačce. </w:t>
      </w:r>
    </w:p>
    <w:p w14:paraId="721F5262" w14:textId="77777777" w:rsidR="00F83AA6" w:rsidRDefault="00F83AA6" w:rsidP="00F83AA6">
      <w:pPr>
        <w:spacing w:line="240" w:lineRule="auto"/>
      </w:pPr>
    </w:p>
    <w:p w14:paraId="680EB814" w14:textId="10D33DE2" w:rsidR="000A0983" w:rsidRDefault="001104B2" w:rsidP="00F83AA6">
      <w:pPr>
        <w:spacing w:line="240" w:lineRule="auto"/>
      </w:pPr>
      <w:r w:rsidRPr="005014F7">
        <w:t>2 roky.</w:t>
      </w:r>
    </w:p>
    <w:p w14:paraId="12F9C419" w14:textId="42A12C7F" w:rsidR="00F83AA6" w:rsidRDefault="00F83AA6" w:rsidP="00F83AA6">
      <w:pPr>
        <w:spacing w:line="240" w:lineRule="auto"/>
      </w:pPr>
    </w:p>
    <w:p w14:paraId="6099AF38" w14:textId="77777777" w:rsidR="003F39F1" w:rsidRPr="00F83AA6" w:rsidRDefault="003F39F1" w:rsidP="003F39F1">
      <w:pPr>
        <w:spacing w:line="240" w:lineRule="auto"/>
        <w:rPr>
          <w:szCs w:val="22"/>
        </w:rPr>
      </w:pPr>
      <w:r w:rsidRPr="00F83AA6">
        <w:rPr>
          <w:szCs w:val="22"/>
        </w:rPr>
        <w:t xml:space="preserve">Ogluo 1 mg injekční roztok v předplněném peru. </w:t>
      </w:r>
    </w:p>
    <w:p w14:paraId="02E3DD2D" w14:textId="77777777" w:rsidR="003F39F1" w:rsidRPr="00F83AA6" w:rsidRDefault="003F39F1" w:rsidP="003F39F1">
      <w:pPr>
        <w:spacing w:line="240" w:lineRule="auto"/>
        <w:rPr>
          <w:szCs w:val="22"/>
        </w:rPr>
      </w:pPr>
      <w:r w:rsidRPr="00F83AA6">
        <w:rPr>
          <w:szCs w:val="22"/>
        </w:rPr>
        <w:t xml:space="preserve">Ogluo 1 mg injekční roztok v předplněné injekční stříkačce. </w:t>
      </w:r>
    </w:p>
    <w:p w14:paraId="29F31848" w14:textId="77777777" w:rsidR="003F39F1" w:rsidRDefault="003F39F1" w:rsidP="003F39F1">
      <w:pPr>
        <w:spacing w:line="240" w:lineRule="auto"/>
        <w:rPr>
          <w:szCs w:val="22"/>
        </w:rPr>
      </w:pPr>
    </w:p>
    <w:p w14:paraId="3C34EA57" w14:textId="29B48B7A" w:rsidR="003F39F1" w:rsidRDefault="00434C6C" w:rsidP="003F39F1">
      <w:pPr>
        <w:spacing w:line="240" w:lineRule="auto"/>
      </w:pPr>
      <w:r>
        <w:rPr>
          <w:szCs w:val="22"/>
        </w:rPr>
        <w:t>30</w:t>
      </w:r>
      <w:r w:rsidRPr="00F83AA6">
        <w:rPr>
          <w:szCs w:val="22"/>
        </w:rPr>
        <w:t xml:space="preserve"> </w:t>
      </w:r>
      <w:r w:rsidR="003F39F1" w:rsidRPr="00F83AA6">
        <w:rPr>
          <w:szCs w:val="22"/>
        </w:rPr>
        <w:t>měsíců</w:t>
      </w:r>
    </w:p>
    <w:p w14:paraId="680EB815" w14:textId="77777777" w:rsidR="00A7085B" w:rsidRPr="005014F7" w:rsidRDefault="00A7085B" w:rsidP="00204AAB">
      <w:pPr>
        <w:spacing w:line="240" w:lineRule="auto"/>
        <w:rPr>
          <w:szCs w:val="22"/>
        </w:rPr>
      </w:pPr>
    </w:p>
    <w:p w14:paraId="680EB816" w14:textId="77777777" w:rsidR="00812D16" w:rsidRPr="005014F7" w:rsidRDefault="001104B2" w:rsidP="00530E6E">
      <w:pPr>
        <w:pStyle w:val="Style5"/>
        <w:rPr>
          <w:noProof w:val="0"/>
        </w:rPr>
      </w:pPr>
      <w:r w:rsidRPr="005014F7">
        <w:rPr>
          <w:noProof w:val="0"/>
        </w:rPr>
        <w:t>Zvláštní opatření pro uchovávání</w:t>
      </w:r>
    </w:p>
    <w:p w14:paraId="680EB817" w14:textId="77777777" w:rsidR="000A0983" w:rsidRPr="005014F7" w:rsidRDefault="000A0983" w:rsidP="000A0983">
      <w:pPr>
        <w:spacing w:line="240" w:lineRule="auto"/>
        <w:rPr>
          <w:szCs w:val="22"/>
        </w:rPr>
      </w:pPr>
    </w:p>
    <w:p w14:paraId="680EB818" w14:textId="77777777" w:rsidR="00361795" w:rsidRPr="005014F7" w:rsidRDefault="001104B2" w:rsidP="000A0983">
      <w:pPr>
        <w:spacing w:line="240" w:lineRule="auto"/>
        <w:rPr>
          <w:szCs w:val="22"/>
        </w:rPr>
      </w:pPr>
      <w:r w:rsidRPr="005014F7">
        <w:t>Neuchovávejte při teplotě nad 25 °C.</w:t>
      </w:r>
    </w:p>
    <w:p w14:paraId="680EB819" w14:textId="77777777" w:rsidR="00361795" w:rsidRPr="005014F7" w:rsidRDefault="00361795" w:rsidP="000A0983">
      <w:pPr>
        <w:spacing w:line="240" w:lineRule="auto"/>
        <w:rPr>
          <w:szCs w:val="22"/>
        </w:rPr>
      </w:pPr>
    </w:p>
    <w:p w14:paraId="680EB81A" w14:textId="77777777" w:rsidR="000A0983" w:rsidRPr="005014F7" w:rsidRDefault="001104B2" w:rsidP="000A0983">
      <w:pPr>
        <w:spacing w:line="240" w:lineRule="auto"/>
        <w:rPr>
          <w:szCs w:val="22"/>
        </w:rPr>
      </w:pPr>
      <w:r w:rsidRPr="005014F7">
        <w:t>Chraňte před chladem nebo mrazem. Neuchovávejte při teplotě do 15 °C.</w:t>
      </w:r>
    </w:p>
    <w:p w14:paraId="680EB81B" w14:textId="77777777" w:rsidR="00303337" w:rsidRPr="005014F7" w:rsidRDefault="00303337" w:rsidP="000A0983">
      <w:pPr>
        <w:spacing w:line="240" w:lineRule="auto"/>
        <w:rPr>
          <w:szCs w:val="22"/>
        </w:rPr>
      </w:pPr>
    </w:p>
    <w:p w14:paraId="680EB81C" w14:textId="77777777" w:rsidR="000758BE" w:rsidRPr="005014F7" w:rsidRDefault="001104B2" w:rsidP="000758BE">
      <w:pPr>
        <w:spacing w:line="240" w:lineRule="auto"/>
        <w:rPr>
          <w:szCs w:val="22"/>
        </w:rPr>
      </w:pPr>
      <w:r w:rsidRPr="005014F7">
        <w:t>Uchovávejte v původním uzavřeném foliovém sáčku až do použití, aby byl přípravek chráněn před světlem a vlhkostí.</w:t>
      </w:r>
    </w:p>
    <w:p w14:paraId="680EB81D" w14:textId="77777777" w:rsidR="00303337" w:rsidRPr="005014F7" w:rsidRDefault="00303337" w:rsidP="000A0983">
      <w:pPr>
        <w:spacing w:line="240" w:lineRule="auto"/>
        <w:rPr>
          <w:szCs w:val="22"/>
        </w:rPr>
      </w:pPr>
    </w:p>
    <w:p w14:paraId="680EB81E" w14:textId="77777777" w:rsidR="00812D16" w:rsidRPr="005014F7" w:rsidRDefault="00812D16" w:rsidP="00204AAB">
      <w:pPr>
        <w:spacing w:line="240" w:lineRule="auto"/>
        <w:rPr>
          <w:szCs w:val="22"/>
        </w:rPr>
      </w:pPr>
    </w:p>
    <w:p w14:paraId="680EB81F" w14:textId="77777777" w:rsidR="00812D16" w:rsidRPr="005014F7" w:rsidRDefault="001104B2" w:rsidP="00530E6E">
      <w:pPr>
        <w:pStyle w:val="Style5"/>
        <w:rPr>
          <w:noProof w:val="0"/>
        </w:rPr>
      </w:pPr>
      <w:r w:rsidRPr="005014F7">
        <w:rPr>
          <w:noProof w:val="0"/>
        </w:rPr>
        <w:t>Druh obalu a obsah balení</w:t>
      </w:r>
    </w:p>
    <w:p w14:paraId="680EB820" w14:textId="77777777" w:rsidR="00812D16" w:rsidRPr="005014F7" w:rsidRDefault="00812D16" w:rsidP="00B338C9"/>
    <w:p w14:paraId="680EB821" w14:textId="77777777" w:rsidR="00336E6A" w:rsidRPr="005014F7" w:rsidRDefault="001104B2" w:rsidP="00336E6A">
      <w:pPr>
        <w:pStyle w:val="Header3"/>
        <w:rPr>
          <w:noProof w:val="0"/>
        </w:rPr>
      </w:pPr>
      <w:r w:rsidRPr="005014F7">
        <w:rPr>
          <w:noProof w:val="0"/>
        </w:rPr>
        <w:t>Ogluo 0,5 mg injekční roztok v předplněném peru</w:t>
      </w:r>
    </w:p>
    <w:p w14:paraId="680EB822" w14:textId="77777777" w:rsidR="005A5B49" w:rsidRPr="005014F7" w:rsidRDefault="005A5B49" w:rsidP="00336E6A">
      <w:pPr>
        <w:pStyle w:val="Header3"/>
        <w:rPr>
          <w:noProof w:val="0"/>
        </w:rPr>
      </w:pPr>
    </w:p>
    <w:p w14:paraId="680EB823" w14:textId="77777777" w:rsidR="000A0983" w:rsidRPr="005014F7" w:rsidRDefault="001104B2" w:rsidP="00B338C9">
      <w:r w:rsidRPr="005014F7">
        <w:t>Předplněné jednodávkové pero skládající se z 1ml injekční stříkačky z cyklického olefinového polymeru s chlorobutylovým pryžovým pístem potaženým ETFE, vsazené jehly z nerezové oceli velikosti 27 G, bromobutylového pryžového ohebného krytu jehly a červeného uzávěru.</w:t>
      </w:r>
    </w:p>
    <w:p w14:paraId="680EB824" w14:textId="77777777" w:rsidR="005A5B49" w:rsidRPr="005014F7" w:rsidRDefault="001104B2" w:rsidP="00B338C9">
      <w:r w:rsidRPr="005014F7">
        <w:lastRenderedPageBreak/>
        <w:t>Jedno předplněné pero obsahuje 0,1 ml injekčního roztoku a je jednotlivě baleno v převážně červeném foliovém sáčku v bílé krabičce s červeným obrázkem předplněného pera.</w:t>
      </w:r>
    </w:p>
    <w:p w14:paraId="680EB825" w14:textId="77777777" w:rsidR="005A5B49" w:rsidRPr="005014F7" w:rsidRDefault="005A5B49" w:rsidP="00B338C9"/>
    <w:p w14:paraId="680EB826" w14:textId="77777777" w:rsidR="000A0983" w:rsidRPr="005014F7" w:rsidRDefault="001104B2" w:rsidP="00B338C9">
      <w:r w:rsidRPr="005014F7">
        <w:t>Velikosti balení: jedno a dvě jednodávková předplněná pera.</w:t>
      </w:r>
    </w:p>
    <w:p w14:paraId="680EB827" w14:textId="77777777" w:rsidR="000A0983" w:rsidRPr="005014F7" w:rsidRDefault="000A0983" w:rsidP="00B338C9"/>
    <w:p w14:paraId="680EB828" w14:textId="77777777" w:rsidR="00336E6A" w:rsidRPr="005014F7" w:rsidRDefault="001104B2" w:rsidP="00336E6A">
      <w:pPr>
        <w:pStyle w:val="Header3"/>
        <w:rPr>
          <w:noProof w:val="0"/>
        </w:rPr>
      </w:pPr>
      <w:r w:rsidRPr="005014F7">
        <w:rPr>
          <w:noProof w:val="0"/>
        </w:rPr>
        <w:t>Ogluo 1 mg injekční roztok v předplněném peru</w:t>
      </w:r>
    </w:p>
    <w:p w14:paraId="680EB829" w14:textId="77777777" w:rsidR="005A5B49" w:rsidRPr="005014F7" w:rsidRDefault="005A5B49" w:rsidP="00336E6A">
      <w:pPr>
        <w:pStyle w:val="Header3"/>
        <w:rPr>
          <w:noProof w:val="0"/>
        </w:rPr>
      </w:pPr>
    </w:p>
    <w:p w14:paraId="680EB82A" w14:textId="77777777" w:rsidR="000A0983" w:rsidRPr="005014F7" w:rsidRDefault="001104B2" w:rsidP="00B338C9">
      <w:r w:rsidRPr="005014F7">
        <w:t>Předplněné jednodávkové pero skládající se z 1ml injekční stříkačky z cyklického olefinového polymeru s chlorobutylovým pryžovým pístem potaženým ETFE, vsazené jehly z nerezové oceli velikosti 27 G, bromobutylového pryžového ohebného krytu jehly a červeného uzávěru.</w:t>
      </w:r>
    </w:p>
    <w:p w14:paraId="680EB82B" w14:textId="77777777" w:rsidR="000A0983" w:rsidRPr="005014F7" w:rsidRDefault="001104B2" w:rsidP="00B338C9">
      <w:r w:rsidRPr="005014F7">
        <w:t>Jedno předplněné pero obsahuje 0,2 ml injekčního roztoku a je jednotlivě baleno v převážně modrém foliovém sáčku v bílé krabičce s modrým obrázkem předplněného pera.</w:t>
      </w:r>
    </w:p>
    <w:p w14:paraId="680EB82C" w14:textId="77777777" w:rsidR="000A0983" w:rsidRPr="005014F7" w:rsidRDefault="000A0983" w:rsidP="00B338C9"/>
    <w:p w14:paraId="680EB82D" w14:textId="77777777" w:rsidR="008843A8" w:rsidRPr="005014F7" w:rsidRDefault="001104B2" w:rsidP="00B338C9">
      <w:r w:rsidRPr="005014F7">
        <w:t>Velikosti balení: jedno a dvě jednodávková předplněná pera.</w:t>
      </w:r>
    </w:p>
    <w:p w14:paraId="680EB82E" w14:textId="77777777" w:rsidR="003F463E" w:rsidRPr="005014F7" w:rsidRDefault="003F463E" w:rsidP="00B338C9"/>
    <w:p w14:paraId="680EB82F" w14:textId="77777777" w:rsidR="00336E6A" w:rsidRPr="005014F7" w:rsidRDefault="001104B2" w:rsidP="00336E6A">
      <w:pPr>
        <w:pStyle w:val="Header3"/>
        <w:rPr>
          <w:noProof w:val="0"/>
        </w:rPr>
      </w:pPr>
      <w:r w:rsidRPr="005014F7">
        <w:rPr>
          <w:noProof w:val="0"/>
        </w:rPr>
        <w:t>Ogluo 0,5 mg injekční roztok v předplněné injekční stříkačce</w:t>
      </w:r>
    </w:p>
    <w:p w14:paraId="680EB830" w14:textId="77777777" w:rsidR="005A5B49" w:rsidRPr="005014F7" w:rsidRDefault="005A5B49" w:rsidP="00336E6A">
      <w:pPr>
        <w:pStyle w:val="Header3"/>
        <w:rPr>
          <w:noProof w:val="0"/>
        </w:rPr>
      </w:pPr>
    </w:p>
    <w:p w14:paraId="680EB831" w14:textId="77777777" w:rsidR="000A0983" w:rsidRPr="005014F7" w:rsidRDefault="001104B2" w:rsidP="00B338C9">
      <w:r w:rsidRPr="005014F7">
        <w:t>Předplněná 1ml injekční stříkačka z cyklického olefinového polymeru s chlorobutylovým pryžovým pístem potaženým ETFE, vsazená jehla z nerezové oceli velikosti 27 G a bromobutylový pryžový pevný kryt jehly.</w:t>
      </w:r>
    </w:p>
    <w:p w14:paraId="680EB832" w14:textId="77777777" w:rsidR="000A0983" w:rsidRPr="005014F7" w:rsidRDefault="001104B2" w:rsidP="00B338C9">
      <w:r w:rsidRPr="005014F7">
        <w:t>Jedna předplněná injekční stříkačka obsahuje 0,1 ml injekčního roztoku a je jednotlivě balena v převážně červeném foliovém sáčku v bílé krabičce s červeným obrázkem předplněné injekční stříkačky.</w:t>
      </w:r>
    </w:p>
    <w:p w14:paraId="680EB833" w14:textId="77777777" w:rsidR="008843A8" w:rsidRPr="005014F7" w:rsidRDefault="008843A8" w:rsidP="00B338C9"/>
    <w:p w14:paraId="680EB834" w14:textId="77777777" w:rsidR="000A0983" w:rsidRPr="005014F7" w:rsidRDefault="001104B2" w:rsidP="00B338C9">
      <w:r w:rsidRPr="005014F7">
        <w:t>Velikosti balení: jedna a dvě jednodávkové předplněné injekční stříkačky.</w:t>
      </w:r>
    </w:p>
    <w:p w14:paraId="680EB835" w14:textId="77777777" w:rsidR="008843A8" w:rsidRPr="005014F7" w:rsidRDefault="008843A8" w:rsidP="00B338C9"/>
    <w:p w14:paraId="680EB836" w14:textId="77777777" w:rsidR="00336E6A" w:rsidRPr="005014F7" w:rsidRDefault="001104B2" w:rsidP="00336E6A">
      <w:pPr>
        <w:pStyle w:val="Header3"/>
        <w:rPr>
          <w:noProof w:val="0"/>
        </w:rPr>
      </w:pPr>
      <w:r w:rsidRPr="005014F7">
        <w:rPr>
          <w:noProof w:val="0"/>
        </w:rPr>
        <w:t>Ogluo 1 mg injekční roztok v předplněné injekční stříkačce</w:t>
      </w:r>
    </w:p>
    <w:p w14:paraId="680EB837" w14:textId="77777777" w:rsidR="00AE258E" w:rsidRPr="005014F7" w:rsidRDefault="00AE258E" w:rsidP="00336E6A">
      <w:pPr>
        <w:pStyle w:val="Header3"/>
        <w:rPr>
          <w:noProof w:val="0"/>
        </w:rPr>
      </w:pPr>
    </w:p>
    <w:p w14:paraId="680EB838" w14:textId="77777777" w:rsidR="000A0983" w:rsidRPr="005014F7" w:rsidRDefault="001104B2" w:rsidP="00B338C9">
      <w:r w:rsidRPr="005014F7">
        <w:t>Předplněná 1ml injekční stříkačka z cyklického olefinového polymeru s chlorobutylovým pryžovým pístem potaženým ETFE, vsazená jehla z nerezové oceli velikosti 27 G a bromobutylový pryžový pevný kryt jehly.</w:t>
      </w:r>
    </w:p>
    <w:p w14:paraId="680EB839" w14:textId="77777777" w:rsidR="000A0983" w:rsidRPr="005014F7" w:rsidRDefault="001104B2" w:rsidP="00B338C9">
      <w:r w:rsidRPr="005014F7">
        <w:t>Jedna předplněná injekční stříkačka obsahuje 0,2 ml injekčního roztoku a je jednotlivě balena v převážně modrém foliovém sáčku v bílé krabičce s modrým obrázkem předplněné injekční stříkačky.</w:t>
      </w:r>
    </w:p>
    <w:p w14:paraId="680EB83A" w14:textId="77777777" w:rsidR="008843A8" w:rsidRPr="005014F7" w:rsidRDefault="008843A8" w:rsidP="00B338C9"/>
    <w:p w14:paraId="680EB83B" w14:textId="77777777" w:rsidR="001231C3" w:rsidRPr="005014F7" w:rsidRDefault="001104B2" w:rsidP="001231C3">
      <w:r w:rsidRPr="005014F7">
        <w:t>Velikosti balení: jedna a dvě jednodávkové předplněné injekční stříkačky.</w:t>
      </w:r>
    </w:p>
    <w:p w14:paraId="680EB83C" w14:textId="77777777" w:rsidR="001231C3" w:rsidRPr="005014F7" w:rsidRDefault="001231C3" w:rsidP="001231C3"/>
    <w:p w14:paraId="680EB83D" w14:textId="77777777" w:rsidR="000A0983" w:rsidRPr="005014F7" w:rsidRDefault="001104B2" w:rsidP="000A0983">
      <w:pPr>
        <w:spacing w:line="240" w:lineRule="auto"/>
      </w:pPr>
      <w:r w:rsidRPr="005014F7">
        <w:t>Na trhu nemusí být všechny velikosti balení.</w:t>
      </w:r>
    </w:p>
    <w:p w14:paraId="680EB83E" w14:textId="77777777" w:rsidR="00812D16" w:rsidRPr="005014F7" w:rsidRDefault="00812D16" w:rsidP="00204AAB">
      <w:pPr>
        <w:spacing w:line="240" w:lineRule="auto"/>
        <w:rPr>
          <w:szCs w:val="22"/>
        </w:rPr>
      </w:pPr>
    </w:p>
    <w:p w14:paraId="680EB83F" w14:textId="77777777" w:rsidR="00812D16" w:rsidRPr="005014F7" w:rsidRDefault="001104B2" w:rsidP="00530E6E">
      <w:pPr>
        <w:pStyle w:val="Style5"/>
        <w:rPr>
          <w:noProof w:val="0"/>
        </w:rPr>
      </w:pPr>
      <w:r w:rsidRPr="005014F7">
        <w:rPr>
          <w:noProof w:val="0"/>
        </w:rPr>
        <w:t>Zvláštní opatření pro likvidaci přípravku a pro zacházení s ním</w:t>
      </w:r>
    </w:p>
    <w:p w14:paraId="680EB840" w14:textId="77777777" w:rsidR="00812D16" w:rsidRPr="005014F7" w:rsidRDefault="00812D16" w:rsidP="00204AAB">
      <w:pPr>
        <w:spacing w:line="240" w:lineRule="auto"/>
        <w:rPr>
          <w:szCs w:val="22"/>
        </w:rPr>
      </w:pPr>
    </w:p>
    <w:p w14:paraId="680EB841" w14:textId="77777777" w:rsidR="004F730B" w:rsidRPr="005014F7" w:rsidRDefault="001104B2" w:rsidP="00336E6A">
      <w:pPr>
        <w:spacing w:line="240" w:lineRule="auto"/>
      </w:pPr>
      <w:r w:rsidRPr="005014F7">
        <w:t>Tento léčivý přípravek je připraven k použití a je určen pouze k jednorázovému podání.</w:t>
      </w:r>
    </w:p>
    <w:p w14:paraId="680EB842" w14:textId="77777777" w:rsidR="004F730B" w:rsidRPr="005014F7" w:rsidRDefault="004F730B" w:rsidP="00336E6A">
      <w:pPr>
        <w:spacing w:line="240" w:lineRule="auto"/>
      </w:pPr>
    </w:p>
    <w:p w14:paraId="680EB843" w14:textId="77777777" w:rsidR="001C79C8" w:rsidRPr="005014F7" w:rsidRDefault="001104B2" w:rsidP="00336E6A">
      <w:pPr>
        <w:spacing w:line="240" w:lineRule="auto"/>
      </w:pPr>
      <w:r w:rsidRPr="005014F7">
        <w:t>Jednodávkový injektor obsahuje pouze jednu dávku.</w:t>
      </w:r>
    </w:p>
    <w:p w14:paraId="680EB844" w14:textId="77777777" w:rsidR="005129FE" w:rsidRPr="005014F7" w:rsidRDefault="005129FE" w:rsidP="00336E6A">
      <w:pPr>
        <w:spacing w:line="240" w:lineRule="auto"/>
      </w:pPr>
    </w:p>
    <w:p w14:paraId="680EB845" w14:textId="77777777" w:rsidR="005129FE" w:rsidRPr="005014F7" w:rsidRDefault="001104B2" w:rsidP="00336E6A">
      <w:pPr>
        <w:spacing w:line="240" w:lineRule="auto"/>
      </w:pPr>
      <w:r w:rsidRPr="005014F7">
        <w:t>Je nutné pečlivě dodržovat návod k použití léčivého přípravku uvedený v příbalové informaci.</w:t>
      </w:r>
    </w:p>
    <w:p w14:paraId="680EB846" w14:textId="77777777" w:rsidR="005129FE" w:rsidRPr="005014F7" w:rsidRDefault="005129FE" w:rsidP="00336E6A">
      <w:pPr>
        <w:spacing w:line="240" w:lineRule="auto"/>
      </w:pPr>
    </w:p>
    <w:p w14:paraId="680EB847" w14:textId="77777777" w:rsidR="00336E6A" w:rsidRPr="005014F7" w:rsidRDefault="001104B2" w:rsidP="00336E6A">
      <w:pPr>
        <w:spacing w:line="240" w:lineRule="auto"/>
      </w:pPr>
      <w:r w:rsidRPr="005014F7">
        <w:t>Veškerý nepoužitý léčivý přípravek nebo odpad musí být zlikvidován v souladu s místními požadavky.</w:t>
      </w:r>
    </w:p>
    <w:p w14:paraId="680EB848" w14:textId="77777777" w:rsidR="00D23249" w:rsidRPr="005014F7" w:rsidRDefault="00D23249" w:rsidP="00336E6A">
      <w:pPr>
        <w:spacing w:line="240" w:lineRule="auto"/>
      </w:pPr>
    </w:p>
    <w:p w14:paraId="680EB849" w14:textId="77777777" w:rsidR="00D23249" w:rsidRPr="005014F7" w:rsidRDefault="00D23249" w:rsidP="00336E6A">
      <w:pPr>
        <w:spacing w:line="240" w:lineRule="auto"/>
      </w:pPr>
    </w:p>
    <w:p w14:paraId="680EB84A" w14:textId="77777777" w:rsidR="00812D16" w:rsidRPr="005014F7" w:rsidRDefault="001104B2" w:rsidP="00530E6E">
      <w:pPr>
        <w:pStyle w:val="Style1"/>
        <w:rPr>
          <w:noProof w:val="0"/>
        </w:rPr>
      </w:pPr>
      <w:r w:rsidRPr="005014F7">
        <w:rPr>
          <w:noProof w:val="0"/>
        </w:rPr>
        <w:t>DRŽITEL ROZHODNUTÍ O REGISTRACI</w:t>
      </w:r>
    </w:p>
    <w:p w14:paraId="680EB84B" w14:textId="77777777" w:rsidR="00812D16" w:rsidRPr="005014F7" w:rsidRDefault="00812D16" w:rsidP="00204AAB">
      <w:pPr>
        <w:spacing w:line="240" w:lineRule="auto"/>
        <w:rPr>
          <w:szCs w:val="22"/>
        </w:rPr>
      </w:pPr>
    </w:p>
    <w:p w14:paraId="2E539927"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739183C7" w14:textId="0D48FEAC"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33018AF0"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lastRenderedPageBreak/>
        <w:t>Element Offices</w:t>
      </w:r>
    </w:p>
    <w:p w14:paraId="307965C0"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3C41455A" w14:textId="77777777" w:rsidR="0092606B" w:rsidRPr="00947866" w:rsidRDefault="0092606B" w:rsidP="0092606B">
      <w:pPr>
        <w:tabs>
          <w:tab w:val="clear" w:pos="567"/>
        </w:tabs>
        <w:spacing w:line="240" w:lineRule="auto"/>
        <w:rPr>
          <w:rFonts w:eastAsiaTheme="minorHAnsi"/>
          <w:sz w:val="24"/>
          <w:szCs w:val="24"/>
          <w:lang w:val="nl-NL"/>
        </w:rPr>
      </w:pPr>
      <w:r>
        <w:rPr>
          <w:rFonts w:eastAsiaTheme="minorHAnsi"/>
          <w:sz w:val="24"/>
          <w:szCs w:val="24"/>
          <w:lang w:val="nl-NL"/>
        </w:rPr>
        <w:t>Holandsko</w:t>
      </w:r>
    </w:p>
    <w:p w14:paraId="680EB852" w14:textId="77777777" w:rsidR="00812D16" w:rsidRPr="005014F7" w:rsidRDefault="00812D16" w:rsidP="00204AAB">
      <w:pPr>
        <w:spacing w:line="240" w:lineRule="auto"/>
        <w:rPr>
          <w:szCs w:val="22"/>
        </w:rPr>
      </w:pPr>
    </w:p>
    <w:p w14:paraId="680EB853" w14:textId="77777777" w:rsidR="00812D16" w:rsidRPr="005014F7" w:rsidRDefault="00812D16" w:rsidP="00204AAB">
      <w:pPr>
        <w:spacing w:line="240" w:lineRule="auto"/>
        <w:rPr>
          <w:szCs w:val="22"/>
        </w:rPr>
      </w:pPr>
    </w:p>
    <w:p w14:paraId="680EB854" w14:textId="77777777" w:rsidR="00812D16" w:rsidRPr="005014F7" w:rsidRDefault="001104B2" w:rsidP="00530E6E">
      <w:pPr>
        <w:pStyle w:val="Style1"/>
        <w:rPr>
          <w:noProof w:val="0"/>
        </w:rPr>
      </w:pPr>
      <w:r w:rsidRPr="005014F7">
        <w:rPr>
          <w:noProof w:val="0"/>
        </w:rPr>
        <w:t>REGISTRAČNÍ ČÍSLO / REGISTRAČNÍ ČÍSLA</w:t>
      </w:r>
    </w:p>
    <w:p w14:paraId="680EB855" w14:textId="77777777" w:rsidR="00812D16" w:rsidRPr="005014F7" w:rsidRDefault="00812D16" w:rsidP="00204AAB">
      <w:pPr>
        <w:spacing w:line="240" w:lineRule="auto"/>
        <w:rPr>
          <w:szCs w:val="22"/>
        </w:rPr>
      </w:pPr>
    </w:p>
    <w:p w14:paraId="680EB856" w14:textId="77777777" w:rsidR="0075738F" w:rsidRPr="005014F7" w:rsidRDefault="001104B2" w:rsidP="0075738F">
      <w:pPr>
        <w:spacing w:line="240" w:lineRule="auto"/>
        <w:rPr>
          <w:szCs w:val="22"/>
        </w:rPr>
      </w:pPr>
      <w:r w:rsidRPr="005014F7">
        <w:rPr>
          <w:szCs w:val="22"/>
        </w:rPr>
        <w:t>EU/1/20/1523/001</w:t>
      </w:r>
    </w:p>
    <w:p w14:paraId="680EB857" w14:textId="77777777" w:rsidR="0075738F" w:rsidRPr="005014F7" w:rsidRDefault="001104B2" w:rsidP="0075738F">
      <w:pPr>
        <w:spacing w:line="240" w:lineRule="auto"/>
        <w:rPr>
          <w:szCs w:val="22"/>
        </w:rPr>
      </w:pPr>
      <w:r w:rsidRPr="005014F7">
        <w:rPr>
          <w:szCs w:val="22"/>
        </w:rPr>
        <w:t>EU/1/20/1523/002</w:t>
      </w:r>
    </w:p>
    <w:p w14:paraId="680EB858" w14:textId="77777777" w:rsidR="0075738F" w:rsidRPr="005014F7" w:rsidRDefault="001104B2" w:rsidP="0075738F">
      <w:pPr>
        <w:spacing w:line="240" w:lineRule="auto"/>
        <w:rPr>
          <w:szCs w:val="22"/>
        </w:rPr>
      </w:pPr>
      <w:r w:rsidRPr="005014F7">
        <w:rPr>
          <w:szCs w:val="22"/>
        </w:rPr>
        <w:t>EU/1/20/1523/003</w:t>
      </w:r>
    </w:p>
    <w:p w14:paraId="680EB859" w14:textId="77777777" w:rsidR="0075738F" w:rsidRPr="005014F7" w:rsidRDefault="001104B2" w:rsidP="0075738F">
      <w:pPr>
        <w:spacing w:line="240" w:lineRule="auto"/>
        <w:rPr>
          <w:szCs w:val="22"/>
        </w:rPr>
      </w:pPr>
      <w:r w:rsidRPr="005014F7">
        <w:rPr>
          <w:szCs w:val="22"/>
        </w:rPr>
        <w:t>EU/1/20/1523/004</w:t>
      </w:r>
    </w:p>
    <w:p w14:paraId="680EB85A" w14:textId="77777777" w:rsidR="0075738F" w:rsidRPr="005014F7" w:rsidRDefault="001104B2" w:rsidP="0075738F">
      <w:pPr>
        <w:spacing w:line="240" w:lineRule="auto"/>
        <w:rPr>
          <w:szCs w:val="22"/>
        </w:rPr>
      </w:pPr>
      <w:r w:rsidRPr="005014F7">
        <w:rPr>
          <w:szCs w:val="22"/>
        </w:rPr>
        <w:t>EU/1/20/1523/005</w:t>
      </w:r>
    </w:p>
    <w:p w14:paraId="680EB85B" w14:textId="77777777" w:rsidR="0075738F" w:rsidRPr="005014F7" w:rsidRDefault="001104B2" w:rsidP="0075738F">
      <w:pPr>
        <w:spacing w:line="240" w:lineRule="auto"/>
        <w:rPr>
          <w:szCs w:val="22"/>
        </w:rPr>
      </w:pPr>
      <w:r w:rsidRPr="005014F7">
        <w:rPr>
          <w:szCs w:val="22"/>
        </w:rPr>
        <w:t>EU/1/20/1523/006</w:t>
      </w:r>
    </w:p>
    <w:p w14:paraId="680EB85C" w14:textId="77777777" w:rsidR="0075738F" w:rsidRPr="005014F7" w:rsidRDefault="001104B2" w:rsidP="0075738F">
      <w:pPr>
        <w:spacing w:line="240" w:lineRule="auto"/>
        <w:rPr>
          <w:szCs w:val="22"/>
        </w:rPr>
      </w:pPr>
      <w:r w:rsidRPr="005014F7">
        <w:rPr>
          <w:szCs w:val="22"/>
        </w:rPr>
        <w:t>EU/1/20/1523/007</w:t>
      </w:r>
    </w:p>
    <w:p w14:paraId="680EB85D" w14:textId="77777777" w:rsidR="0075738F" w:rsidRPr="005014F7" w:rsidRDefault="001104B2" w:rsidP="0075738F">
      <w:pPr>
        <w:spacing w:line="240" w:lineRule="auto"/>
        <w:rPr>
          <w:szCs w:val="22"/>
        </w:rPr>
      </w:pPr>
      <w:r w:rsidRPr="005014F7">
        <w:rPr>
          <w:szCs w:val="22"/>
        </w:rPr>
        <w:t>EU/1/20/1523/008</w:t>
      </w:r>
    </w:p>
    <w:p w14:paraId="680EB85E" w14:textId="77777777" w:rsidR="00812D16" w:rsidRPr="005014F7" w:rsidRDefault="00812D16" w:rsidP="00204AAB">
      <w:pPr>
        <w:spacing w:line="240" w:lineRule="auto"/>
        <w:rPr>
          <w:szCs w:val="22"/>
        </w:rPr>
      </w:pPr>
    </w:p>
    <w:p w14:paraId="680EB85F" w14:textId="77777777" w:rsidR="00812D16" w:rsidRPr="005014F7" w:rsidRDefault="001104B2" w:rsidP="00530E6E">
      <w:pPr>
        <w:pStyle w:val="Style1"/>
        <w:rPr>
          <w:noProof w:val="0"/>
        </w:rPr>
      </w:pPr>
      <w:r w:rsidRPr="005014F7">
        <w:rPr>
          <w:noProof w:val="0"/>
        </w:rPr>
        <w:t>DATUM PRVNÍ REGISTRACE / PRODLOUŽENÍ REGISTRACE</w:t>
      </w:r>
    </w:p>
    <w:p w14:paraId="680EB860" w14:textId="77777777" w:rsidR="00812D16" w:rsidRPr="005014F7" w:rsidRDefault="00812D16" w:rsidP="00204AAB">
      <w:pPr>
        <w:spacing w:line="240" w:lineRule="auto"/>
        <w:rPr>
          <w:i/>
          <w:szCs w:val="22"/>
        </w:rPr>
      </w:pPr>
    </w:p>
    <w:p w14:paraId="680EB861" w14:textId="11FBE507" w:rsidR="00812D16" w:rsidRPr="005014F7" w:rsidRDefault="001104B2" w:rsidP="00204AAB">
      <w:pPr>
        <w:spacing w:line="240" w:lineRule="auto"/>
        <w:rPr>
          <w:i/>
          <w:szCs w:val="22"/>
        </w:rPr>
      </w:pPr>
      <w:r w:rsidRPr="005014F7">
        <w:t>Datum první registrace:</w:t>
      </w:r>
      <w:r>
        <w:t xml:space="preserve"> </w:t>
      </w:r>
      <w:r w:rsidRPr="0031666A">
        <w:rPr>
          <w:sz w:val="24"/>
          <w:szCs w:val="24"/>
        </w:rPr>
        <w:t xml:space="preserve">11 </w:t>
      </w:r>
      <w:r w:rsidRPr="0031666A">
        <w:rPr>
          <w:rStyle w:val="y2iqfc"/>
          <w:color w:val="202124"/>
          <w:sz w:val="24"/>
          <w:szCs w:val="24"/>
        </w:rPr>
        <w:t>Únor 2021</w:t>
      </w:r>
    </w:p>
    <w:p w14:paraId="680EB862" w14:textId="77777777" w:rsidR="00812D16" w:rsidRPr="005014F7" w:rsidRDefault="00812D16" w:rsidP="00204AAB">
      <w:pPr>
        <w:spacing w:line="240" w:lineRule="auto"/>
        <w:rPr>
          <w:szCs w:val="22"/>
        </w:rPr>
      </w:pPr>
    </w:p>
    <w:p w14:paraId="680EB863" w14:textId="77777777" w:rsidR="00812D16" w:rsidRPr="005014F7" w:rsidRDefault="00812D16" w:rsidP="00204AAB">
      <w:pPr>
        <w:spacing w:line="240" w:lineRule="auto"/>
        <w:rPr>
          <w:szCs w:val="22"/>
        </w:rPr>
      </w:pPr>
    </w:p>
    <w:p w14:paraId="680EB864" w14:textId="77777777" w:rsidR="00812D16" w:rsidRPr="005014F7" w:rsidRDefault="001104B2" w:rsidP="00530E6E">
      <w:pPr>
        <w:pStyle w:val="Style1"/>
        <w:rPr>
          <w:noProof w:val="0"/>
        </w:rPr>
      </w:pPr>
      <w:r w:rsidRPr="005014F7">
        <w:rPr>
          <w:noProof w:val="0"/>
        </w:rPr>
        <w:t>DATUM REVIZE TEXTU</w:t>
      </w:r>
    </w:p>
    <w:p w14:paraId="680EB865" w14:textId="77777777" w:rsidR="00812D16" w:rsidRPr="005014F7" w:rsidRDefault="00812D16" w:rsidP="00204AAB">
      <w:pPr>
        <w:spacing w:line="240" w:lineRule="auto"/>
        <w:rPr>
          <w:szCs w:val="22"/>
        </w:rPr>
      </w:pPr>
    </w:p>
    <w:p w14:paraId="18DF3BAC" w14:textId="77777777" w:rsidR="004975B5" w:rsidRDefault="004975B5" w:rsidP="00F62F09"/>
    <w:p w14:paraId="665C93F7" w14:textId="562D09D6" w:rsidR="00F62F09" w:rsidRDefault="002328F0" w:rsidP="00F62F09">
      <w:r w:rsidRPr="005014F7">
        <w:t xml:space="preserve">Podrobné informace o tomto léčivém přípravku jsou k dispozici na webových stránkách </w:t>
      </w:r>
      <w:r w:rsidR="00F62F09" w:rsidRPr="00F62F09">
        <w:t>Evropské agentury pro léčivé přípravky</w:t>
      </w:r>
      <w:r w:rsidR="00F62F09">
        <w:t xml:space="preserve">: </w:t>
      </w:r>
      <w:hyperlink r:id="rId8" w:history="1">
        <w:r w:rsidR="00F62F09" w:rsidRPr="00F62F09">
          <w:rPr>
            <w:rStyle w:val="Hyperlink"/>
            <w:szCs w:val="22"/>
          </w:rPr>
          <w:t>http://www.ema.europa.eu</w:t>
        </w:r>
      </w:hyperlink>
    </w:p>
    <w:p w14:paraId="4A64D2FD" w14:textId="46061BFA" w:rsidR="002328F0" w:rsidRDefault="002328F0" w:rsidP="002328F0">
      <w:pPr>
        <w:pStyle w:val="NormalWeb"/>
      </w:pPr>
    </w:p>
    <w:p w14:paraId="60E2A454" w14:textId="77777777" w:rsidR="0001393E" w:rsidRPr="005014F7" w:rsidRDefault="0001393E" w:rsidP="0001393E">
      <w:pPr>
        <w:spacing w:line="240" w:lineRule="auto"/>
        <w:rPr>
          <w:szCs w:val="22"/>
        </w:rPr>
      </w:pPr>
    </w:p>
    <w:p w14:paraId="71C71835" w14:textId="5C5D9D0E" w:rsidR="003F39F1" w:rsidRDefault="003F39F1">
      <w:pPr>
        <w:tabs>
          <w:tab w:val="clear" w:pos="567"/>
        </w:tabs>
        <w:spacing w:line="240" w:lineRule="auto"/>
        <w:rPr>
          <w:szCs w:val="22"/>
        </w:rPr>
      </w:pPr>
      <w:r>
        <w:rPr>
          <w:szCs w:val="22"/>
        </w:rPr>
        <w:br w:type="page"/>
      </w:r>
    </w:p>
    <w:p w14:paraId="0E5F0FA2" w14:textId="77777777" w:rsidR="0001393E" w:rsidRPr="005014F7" w:rsidRDefault="0001393E" w:rsidP="0001393E">
      <w:pPr>
        <w:spacing w:line="240" w:lineRule="auto"/>
        <w:rPr>
          <w:szCs w:val="22"/>
        </w:rPr>
      </w:pPr>
    </w:p>
    <w:p w14:paraId="7DF8A675" w14:textId="77777777" w:rsidR="0001393E" w:rsidRPr="005014F7" w:rsidRDefault="0001393E" w:rsidP="0001393E">
      <w:pPr>
        <w:spacing w:line="240" w:lineRule="auto"/>
        <w:rPr>
          <w:szCs w:val="22"/>
        </w:rPr>
      </w:pPr>
    </w:p>
    <w:p w14:paraId="4716C46C" w14:textId="77777777" w:rsidR="0001393E" w:rsidRPr="005014F7" w:rsidRDefault="0001393E" w:rsidP="0001393E">
      <w:pPr>
        <w:spacing w:line="240" w:lineRule="auto"/>
        <w:rPr>
          <w:szCs w:val="22"/>
        </w:rPr>
      </w:pPr>
    </w:p>
    <w:p w14:paraId="4F7A4F0E" w14:textId="77777777" w:rsidR="0001393E" w:rsidRPr="005014F7" w:rsidRDefault="0001393E" w:rsidP="0001393E">
      <w:pPr>
        <w:spacing w:line="240" w:lineRule="auto"/>
        <w:rPr>
          <w:szCs w:val="22"/>
        </w:rPr>
      </w:pPr>
    </w:p>
    <w:p w14:paraId="2237B48A" w14:textId="77777777" w:rsidR="0001393E" w:rsidRPr="005014F7" w:rsidRDefault="0001393E" w:rsidP="0001393E">
      <w:pPr>
        <w:spacing w:line="240" w:lineRule="auto"/>
        <w:rPr>
          <w:szCs w:val="22"/>
        </w:rPr>
      </w:pPr>
    </w:p>
    <w:p w14:paraId="4E15CD8D" w14:textId="77777777" w:rsidR="0001393E" w:rsidRPr="005014F7" w:rsidRDefault="0001393E" w:rsidP="0001393E">
      <w:pPr>
        <w:spacing w:line="240" w:lineRule="auto"/>
        <w:rPr>
          <w:szCs w:val="22"/>
        </w:rPr>
      </w:pPr>
    </w:p>
    <w:p w14:paraId="357B75A3" w14:textId="77777777" w:rsidR="0001393E" w:rsidRPr="005014F7" w:rsidRDefault="0001393E" w:rsidP="0001393E">
      <w:pPr>
        <w:spacing w:line="240" w:lineRule="auto"/>
        <w:rPr>
          <w:szCs w:val="22"/>
        </w:rPr>
      </w:pPr>
    </w:p>
    <w:p w14:paraId="5C5CB8C4" w14:textId="77777777" w:rsidR="0001393E" w:rsidRPr="005014F7" w:rsidRDefault="0001393E" w:rsidP="0001393E">
      <w:pPr>
        <w:pStyle w:val="Heading1"/>
        <w:jc w:val="center"/>
        <w:rPr>
          <w:noProof w:val="0"/>
        </w:rPr>
      </w:pPr>
      <w:bookmarkStart w:id="1" w:name="CS2"/>
      <w:bookmarkEnd w:id="1"/>
      <w:r w:rsidRPr="005014F7">
        <w:rPr>
          <w:noProof w:val="0"/>
        </w:rPr>
        <w:t>PŘÍLOHA II</w:t>
      </w:r>
    </w:p>
    <w:p w14:paraId="6C292D23" w14:textId="77777777" w:rsidR="0001393E" w:rsidRPr="005014F7" w:rsidRDefault="0001393E" w:rsidP="0001393E">
      <w:pPr>
        <w:spacing w:line="240" w:lineRule="auto"/>
        <w:ind w:right="1416"/>
        <w:rPr>
          <w:szCs w:val="22"/>
        </w:rPr>
      </w:pPr>
    </w:p>
    <w:p w14:paraId="02B5942D" w14:textId="77777777" w:rsidR="0001393E" w:rsidRPr="005014F7" w:rsidRDefault="0001393E" w:rsidP="0001393E">
      <w:pPr>
        <w:pStyle w:val="Style2"/>
        <w:rPr>
          <w:noProof w:val="0"/>
        </w:rPr>
      </w:pPr>
      <w:r w:rsidRPr="005014F7">
        <w:rPr>
          <w:noProof w:val="0"/>
        </w:rPr>
        <w:t>VÝROBCE ODPOVĚDNÝ ZA PROPOUŠTĚNÍ ŠARŽÍ</w:t>
      </w:r>
    </w:p>
    <w:p w14:paraId="0B022A96" w14:textId="77777777" w:rsidR="0001393E" w:rsidRPr="005014F7" w:rsidRDefault="0001393E" w:rsidP="0001393E">
      <w:pPr>
        <w:spacing w:line="240" w:lineRule="auto"/>
        <w:ind w:left="567" w:hanging="567"/>
        <w:rPr>
          <w:szCs w:val="22"/>
        </w:rPr>
      </w:pPr>
    </w:p>
    <w:p w14:paraId="6D2884B9" w14:textId="77777777" w:rsidR="0001393E" w:rsidRPr="005014F7" w:rsidRDefault="0001393E" w:rsidP="0001393E">
      <w:pPr>
        <w:pStyle w:val="Style2"/>
        <w:rPr>
          <w:noProof w:val="0"/>
        </w:rPr>
      </w:pPr>
      <w:r w:rsidRPr="005014F7">
        <w:rPr>
          <w:noProof w:val="0"/>
        </w:rPr>
        <w:t>PODMÍNKY NEBO OMEZENÍ VÝDEJE A POUŽITÍ</w:t>
      </w:r>
    </w:p>
    <w:p w14:paraId="4678A1F0" w14:textId="77777777" w:rsidR="0001393E" w:rsidRPr="005014F7" w:rsidRDefault="0001393E" w:rsidP="0001393E">
      <w:pPr>
        <w:spacing w:line="240" w:lineRule="auto"/>
        <w:ind w:left="567" w:hanging="567"/>
        <w:rPr>
          <w:szCs w:val="22"/>
        </w:rPr>
      </w:pPr>
    </w:p>
    <w:p w14:paraId="1CE93EBE" w14:textId="77777777" w:rsidR="0001393E" w:rsidRPr="005014F7" w:rsidRDefault="0001393E" w:rsidP="0001393E">
      <w:pPr>
        <w:pStyle w:val="Style2"/>
        <w:rPr>
          <w:noProof w:val="0"/>
        </w:rPr>
      </w:pPr>
      <w:r w:rsidRPr="005014F7">
        <w:rPr>
          <w:noProof w:val="0"/>
        </w:rPr>
        <w:t>DALŠÍ PODMÍNKY A POŽADAVKY REGISTRACE</w:t>
      </w:r>
    </w:p>
    <w:p w14:paraId="3B18CE99" w14:textId="77777777" w:rsidR="0001393E" w:rsidRPr="005014F7" w:rsidRDefault="0001393E" w:rsidP="0001393E">
      <w:pPr>
        <w:spacing w:line="240" w:lineRule="auto"/>
        <w:ind w:right="1558"/>
        <w:rPr>
          <w:b/>
        </w:rPr>
      </w:pPr>
    </w:p>
    <w:p w14:paraId="41BA99AD" w14:textId="77777777" w:rsidR="0001393E" w:rsidRPr="005014F7" w:rsidRDefault="0001393E" w:rsidP="0001393E">
      <w:pPr>
        <w:pStyle w:val="Style2"/>
        <w:rPr>
          <w:rFonts w:ascii="Times New Roman Bold" w:hAnsi="Times New Roman Bold" w:cs="Times New Roman Bold"/>
          <w:caps/>
          <w:noProof w:val="0"/>
        </w:rPr>
      </w:pPr>
      <w:r w:rsidRPr="005014F7">
        <w:rPr>
          <w:rFonts w:ascii="Times New Roman Bold" w:hAnsi="Times New Roman Bold"/>
          <w:caps/>
          <w:noProof w:val="0"/>
        </w:rPr>
        <w:t>PODMÍNKY NEBO OMEZENÍ S OHLEDEM NA BEZPEČNÉ A ÚČINNÉ POUŽÍVÁNÍ LÉČIVÉHO PŘÍPRAVKU</w:t>
      </w:r>
    </w:p>
    <w:p w14:paraId="2EA65060" w14:textId="77777777" w:rsidR="0001393E" w:rsidRPr="005014F7" w:rsidRDefault="0001393E" w:rsidP="0001393E">
      <w:pPr>
        <w:pStyle w:val="Style3"/>
        <w:rPr>
          <w:noProof w:val="0"/>
        </w:rPr>
      </w:pPr>
      <w:r w:rsidRPr="005014F7">
        <w:rPr>
          <w:noProof w:val="0"/>
        </w:rPr>
        <w:br w:type="page"/>
      </w:r>
      <w:bookmarkStart w:id="2" w:name="CS3"/>
      <w:bookmarkEnd w:id="2"/>
      <w:r w:rsidRPr="005014F7">
        <w:rPr>
          <w:noProof w:val="0"/>
        </w:rPr>
        <w:lastRenderedPageBreak/>
        <w:t>VÝROBCE ODPOVĚDNÝ ZA PROPOUŠTĚNÍ ŠARŽÍ</w:t>
      </w:r>
    </w:p>
    <w:p w14:paraId="3D663423" w14:textId="77777777" w:rsidR="0001393E" w:rsidRPr="005014F7" w:rsidRDefault="0001393E" w:rsidP="0001393E">
      <w:pPr>
        <w:spacing w:line="240" w:lineRule="auto"/>
        <w:ind w:right="1416"/>
        <w:rPr>
          <w:szCs w:val="22"/>
        </w:rPr>
      </w:pPr>
    </w:p>
    <w:p w14:paraId="14EB0493" w14:textId="77777777" w:rsidR="0001393E" w:rsidRPr="005014F7" w:rsidRDefault="0001393E" w:rsidP="0001393E">
      <w:pPr>
        <w:spacing w:line="240" w:lineRule="auto"/>
        <w:rPr>
          <w:szCs w:val="22"/>
        </w:rPr>
      </w:pPr>
    </w:p>
    <w:p w14:paraId="171B376C" w14:textId="77777777" w:rsidR="0001393E" w:rsidRPr="005014F7" w:rsidRDefault="0001393E" w:rsidP="0001393E">
      <w:pPr>
        <w:pStyle w:val="Header3"/>
        <w:rPr>
          <w:noProof w:val="0"/>
        </w:rPr>
      </w:pPr>
      <w:r w:rsidRPr="005014F7">
        <w:rPr>
          <w:noProof w:val="0"/>
        </w:rPr>
        <w:t>Název a adresa výrobce odpovědného za propouštění šarží</w:t>
      </w:r>
    </w:p>
    <w:p w14:paraId="65D96E6F" w14:textId="108C1982" w:rsidR="00381020" w:rsidRDefault="00381020" w:rsidP="00381020">
      <w:r w:rsidRPr="005B74F5">
        <w:t xml:space="preserve">AcertiPharma B.V., </w:t>
      </w:r>
    </w:p>
    <w:p w14:paraId="616E88F1" w14:textId="77777777" w:rsidR="00381020" w:rsidRDefault="00381020" w:rsidP="00381020">
      <w:r w:rsidRPr="005B74F5">
        <w:t>Boschstraat 51,</w:t>
      </w:r>
    </w:p>
    <w:p w14:paraId="2C48B574" w14:textId="7ADFB313" w:rsidR="00C47FAB" w:rsidRDefault="00381020" w:rsidP="00381020">
      <w:pPr>
        <w:tabs>
          <w:tab w:val="left" w:pos="1701"/>
        </w:tabs>
      </w:pPr>
      <w:r w:rsidRPr="005B74F5">
        <w:t>Breda, 4811 GC</w:t>
      </w:r>
      <w:r w:rsidRPr="005F6728" w:rsidDel="00381020">
        <w:t xml:space="preserve"> </w:t>
      </w:r>
    </w:p>
    <w:p w14:paraId="4DB8694C" w14:textId="77777777" w:rsidR="00C47FAB" w:rsidRPr="005014F7" w:rsidRDefault="00C47FAB" w:rsidP="00C47FAB">
      <w:pPr>
        <w:spacing w:line="240" w:lineRule="auto"/>
        <w:rPr>
          <w:szCs w:val="22"/>
        </w:rPr>
      </w:pPr>
      <w:r w:rsidRPr="005F6728">
        <w:t>N</w:t>
      </w:r>
      <w:r>
        <w:t>izozemsko</w:t>
      </w:r>
    </w:p>
    <w:p w14:paraId="4631B719" w14:textId="77777777" w:rsidR="00C47FAB" w:rsidRDefault="00C47FAB" w:rsidP="00381020">
      <w:pPr>
        <w:tabs>
          <w:tab w:val="left" w:pos="1701"/>
        </w:tabs>
      </w:pPr>
    </w:p>
    <w:p w14:paraId="65FBBCF4" w14:textId="28C26F39" w:rsidR="00D17B82" w:rsidRPr="00495091" w:rsidRDefault="00D17B82" w:rsidP="00381020">
      <w:pPr>
        <w:tabs>
          <w:tab w:val="left" w:pos="1701"/>
        </w:tabs>
        <w:rPr>
          <w:strike/>
          <w:rPrChange w:id="3" w:author="Author">
            <w:rPr/>
          </w:rPrChange>
        </w:rPr>
      </w:pPr>
      <w:r w:rsidRPr="00495091">
        <w:rPr>
          <w:strike/>
          <w:rPrChange w:id="4" w:author="Author">
            <w:rPr/>
          </w:rPrChange>
        </w:rPr>
        <w:t>Manufacturing Packaging Farmaca (MPF) B.V.</w:t>
      </w:r>
    </w:p>
    <w:p w14:paraId="058CD774" w14:textId="5D8BFBAD" w:rsidR="00D17B82" w:rsidRPr="00495091" w:rsidRDefault="00D17B82" w:rsidP="00D17B82">
      <w:pPr>
        <w:tabs>
          <w:tab w:val="left" w:pos="1701"/>
        </w:tabs>
        <w:rPr>
          <w:strike/>
          <w:rPrChange w:id="5" w:author="Author">
            <w:rPr/>
          </w:rPrChange>
        </w:rPr>
      </w:pPr>
      <w:r w:rsidRPr="00495091">
        <w:rPr>
          <w:strike/>
          <w:rPrChange w:id="6" w:author="Author">
            <w:rPr/>
          </w:rPrChange>
        </w:rPr>
        <w:t>Neptunus 12</w:t>
      </w:r>
    </w:p>
    <w:p w14:paraId="07322575" w14:textId="4E531F02" w:rsidR="00D17B82" w:rsidRPr="00495091" w:rsidRDefault="00D17B82" w:rsidP="00D17B82">
      <w:pPr>
        <w:tabs>
          <w:tab w:val="left" w:pos="1701"/>
        </w:tabs>
        <w:rPr>
          <w:strike/>
          <w:rPrChange w:id="7" w:author="Author">
            <w:rPr/>
          </w:rPrChange>
        </w:rPr>
      </w:pPr>
      <w:r w:rsidRPr="00495091">
        <w:rPr>
          <w:strike/>
          <w:rPrChange w:id="8" w:author="Author">
            <w:rPr/>
          </w:rPrChange>
        </w:rPr>
        <w:t>Heerenveen, 8448CN</w:t>
      </w:r>
    </w:p>
    <w:p w14:paraId="091D762D" w14:textId="67C4BE37" w:rsidR="0001393E" w:rsidRPr="00495091" w:rsidRDefault="00D17B82" w:rsidP="0001393E">
      <w:pPr>
        <w:spacing w:line="240" w:lineRule="auto"/>
        <w:rPr>
          <w:strike/>
          <w:szCs w:val="22"/>
          <w:rPrChange w:id="9" w:author="Author">
            <w:rPr>
              <w:szCs w:val="22"/>
            </w:rPr>
          </w:rPrChange>
        </w:rPr>
      </w:pPr>
      <w:r w:rsidRPr="00495091">
        <w:rPr>
          <w:strike/>
          <w:rPrChange w:id="10" w:author="Author">
            <w:rPr/>
          </w:rPrChange>
        </w:rPr>
        <w:t>Nizozemsko</w:t>
      </w:r>
    </w:p>
    <w:p w14:paraId="4A4B4CD3" w14:textId="7E24FDB5" w:rsidR="0001393E" w:rsidRPr="00495091" w:rsidRDefault="00AE250F" w:rsidP="0001393E">
      <w:pPr>
        <w:spacing w:line="240" w:lineRule="auto"/>
        <w:rPr>
          <w:strike/>
          <w:szCs w:val="22"/>
          <w:rPrChange w:id="11" w:author="Author">
            <w:rPr>
              <w:szCs w:val="22"/>
            </w:rPr>
          </w:rPrChange>
        </w:rPr>
      </w:pPr>
      <w:r w:rsidRPr="00495091">
        <w:rPr>
          <w:strike/>
          <w:szCs w:val="22"/>
          <w:rPrChange w:id="12" w:author="Author">
            <w:rPr>
              <w:szCs w:val="22"/>
            </w:rPr>
          </w:rPrChange>
        </w:rPr>
        <w:t>V tištěné příbalové informaci léčivého přípravku musí být uveden název a adresa výrobce odpovědného za propuštění příslušné šarže.</w:t>
      </w:r>
    </w:p>
    <w:p w14:paraId="45CF287F" w14:textId="77777777" w:rsidR="0001393E" w:rsidRPr="005014F7" w:rsidRDefault="0001393E" w:rsidP="0001393E">
      <w:pPr>
        <w:spacing w:line="240" w:lineRule="auto"/>
        <w:rPr>
          <w:szCs w:val="22"/>
        </w:rPr>
      </w:pPr>
    </w:p>
    <w:p w14:paraId="375174EB" w14:textId="77777777" w:rsidR="0001393E" w:rsidRPr="005014F7" w:rsidRDefault="0001393E" w:rsidP="0001393E">
      <w:pPr>
        <w:pStyle w:val="Style3"/>
        <w:rPr>
          <w:noProof w:val="0"/>
        </w:rPr>
      </w:pPr>
      <w:bookmarkStart w:id="13" w:name="CS4"/>
      <w:bookmarkEnd w:id="13"/>
      <w:r w:rsidRPr="005014F7">
        <w:rPr>
          <w:noProof w:val="0"/>
        </w:rPr>
        <w:t>PODMÍNKY NEBO OMEZENÍ VÝDEJE A POUŽITÍ</w:t>
      </w:r>
    </w:p>
    <w:p w14:paraId="4AFF1A9C" w14:textId="77777777" w:rsidR="0001393E" w:rsidRPr="005014F7" w:rsidRDefault="0001393E" w:rsidP="0001393E">
      <w:pPr>
        <w:spacing w:line="240" w:lineRule="auto"/>
        <w:rPr>
          <w:szCs w:val="22"/>
        </w:rPr>
      </w:pPr>
    </w:p>
    <w:p w14:paraId="37ACB833" w14:textId="77777777" w:rsidR="0001393E" w:rsidRPr="005014F7" w:rsidRDefault="0001393E" w:rsidP="0001393E">
      <w:pPr>
        <w:numPr>
          <w:ilvl w:val="12"/>
          <w:numId w:val="0"/>
        </w:numPr>
        <w:spacing w:line="240" w:lineRule="auto"/>
        <w:rPr>
          <w:szCs w:val="22"/>
        </w:rPr>
      </w:pPr>
      <w:r w:rsidRPr="005014F7">
        <w:t>Výdej léčivého přípravku je vázán na lékařský předpis.</w:t>
      </w:r>
    </w:p>
    <w:p w14:paraId="78235B15" w14:textId="77777777" w:rsidR="0001393E" w:rsidRPr="005014F7" w:rsidRDefault="0001393E" w:rsidP="0001393E">
      <w:pPr>
        <w:numPr>
          <w:ilvl w:val="12"/>
          <w:numId w:val="0"/>
        </w:numPr>
        <w:spacing w:line="240" w:lineRule="auto"/>
        <w:rPr>
          <w:szCs w:val="22"/>
        </w:rPr>
      </w:pPr>
    </w:p>
    <w:p w14:paraId="7F6A3DAB" w14:textId="77777777" w:rsidR="0001393E" w:rsidRPr="005014F7" w:rsidRDefault="0001393E" w:rsidP="0001393E">
      <w:pPr>
        <w:numPr>
          <w:ilvl w:val="12"/>
          <w:numId w:val="0"/>
        </w:numPr>
        <w:spacing w:line="240" w:lineRule="auto"/>
        <w:rPr>
          <w:szCs w:val="22"/>
        </w:rPr>
      </w:pPr>
    </w:p>
    <w:p w14:paraId="29CCD1DE" w14:textId="77777777" w:rsidR="0001393E" w:rsidRPr="005014F7" w:rsidRDefault="0001393E" w:rsidP="0001393E">
      <w:pPr>
        <w:pStyle w:val="Style3"/>
        <w:rPr>
          <w:noProof w:val="0"/>
        </w:rPr>
      </w:pPr>
      <w:bookmarkStart w:id="14" w:name="CS5"/>
      <w:bookmarkEnd w:id="14"/>
      <w:r w:rsidRPr="005014F7">
        <w:rPr>
          <w:noProof w:val="0"/>
        </w:rPr>
        <w:t>DALŠÍ PODMÍNKY A POŽADAVKY REGISTRACE</w:t>
      </w:r>
    </w:p>
    <w:p w14:paraId="319BF828" w14:textId="77777777" w:rsidR="0001393E" w:rsidRPr="005014F7" w:rsidRDefault="0001393E" w:rsidP="0001393E">
      <w:pPr>
        <w:spacing w:line="240" w:lineRule="auto"/>
        <w:ind w:right="-1"/>
        <w:rPr>
          <w:iCs/>
          <w:szCs w:val="22"/>
          <w:u w:val="single"/>
        </w:rPr>
      </w:pPr>
    </w:p>
    <w:p w14:paraId="478BED73" w14:textId="77777777" w:rsidR="0001393E" w:rsidRPr="005014F7" w:rsidRDefault="0001393E" w:rsidP="0001393E">
      <w:pPr>
        <w:numPr>
          <w:ilvl w:val="0"/>
          <w:numId w:val="8"/>
        </w:numPr>
        <w:tabs>
          <w:tab w:val="clear" w:pos="567"/>
        </w:tabs>
        <w:spacing w:line="240" w:lineRule="auto"/>
        <w:ind w:left="360"/>
        <w:contextualSpacing/>
        <w:rPr>
          <w:b/>
          <w:szCs w:val="22"/>
        </w:rPr>
      </w:pPr>
      <w:r w:rsidRPr="005014F7">
        <w:rPr>
          <w:b/>
          <w:szCs w:val="22"/>
        </w:rPr>
        <w:t>Pravidelně aktualizované zprávy o bezpečnosti (PSUR)</w:t>
      </w:r>
    </w:p>
    <w:p w14:paraId="5E21233A" w14:textId="77777777" w:rsidR="0001393E" w:rsidRPr="005014F7" w:rsidRDefault="0001393E" w:rsidP="0001393E">
      <w:pPr>
        <w:tabs>
          <w:tab w:val="left" w:pos="0"/>
        </w:tabs>
        <w:spacing w:line="240" w:lineRule="auto"/>
        <w:ind w:right="567"/>
      </w:pPr>
    </w:p>
    <w:p w14:paraId="385148BB" w14:textId="77777777" w:rsidR="0001393E" w:rsidRPr="005014F7" w:rsidRDefault="0001393E" w:rsidP="0001393E">
      <w:pPr>
        <w:tabs>
          <w:tab w:val="left" w:pos="0"/>
        </w:tabs>
        <w:spacing w:line="240" w:lineRule="auto"/>
        <w:ind w:right="567"/>
        <w:rPr>
          <w:iCs/>
          <w:szCs w:val="22"/>
        </w:rPr>
      </w:pPr>
      <w:r w:rsidRPr="005014F7">
        <w:t>Požadavky pro předkládání PSUR pro tento léčivý přípravek jsou uvedeny v seznamu referenčních dat Unie (seznam EURD) stanoveném v čl. 107c odst. 7 směrnice 2001/83/ES a jakékoli následné změny jsou zveřejněny na evropském webovém portálu pro léčivé přípravky.</w:t>
      </w:r>
    </w:p>
    <w:p w14:paraId="215FED8D" w14:textId="77777777" w:rsidR="0001393E" w:rsidRPr="005014F7" w:rsidRDefault="0001393E" w:rsidP="0001393E">
      <w:pPr>
        <w:tabs>
          <w:tab w:val="left" w:pos="0"/>
        </w:tabs>
        <w:spacing w:line="240" w:lineRule="auto"/>
        <w:ind w:right="567"/>
        <w:rPr>
          <w:iCs/>
          <w:szCs w:val="22"/>
        </w:rPr>
      </w:pPr>
    </w:p>
    <w:p w14:paraId="7828F5DD" w14:textId="77777777" w:rsidR="0001393E" w:rsidRPr="005014F7" w:rsidRDefault="0001393E" w:rsidP="0001393E">
      <w:pPr>
        <w:spacing w:line="240" w:lineRule="auto"/>
        <w:ind w:right="-1"/>
        <w:rPr>
          <w:u w:val="single"/>
        </w:rPr>
      </w:pPr>
    </w:p>
    <w:p w14:paraId="566D0F9A" w14:textId="77777777" w:rsidR="0001393E" w:rsidRPr="005014F7" w:rsidRDefault="0001393E" w:rsidP="0001393E">
      <w:pPr>
        <w:pStyle w:val="Style3"/>
        <w:rPr>
          <w:noProof w:val="0"/>
        </w:rPr>
      </w:pPr>
      <w:bookmarkStart w:id="15" w:name="CS6"/>
      <w:bookmarkEnd w:id="15"/>
      <w:r w:rsidRPr="005014F7">
        <w:rPr>
          <w:noProof w:val="0"/>
        </w:rPr>
        <w:t>PODMÍNKY NEBO OMEZENÍ S OHLEDEM NA BEZPEČNÉ A ÚČINNÉ POUŽÍVÁNÍ LÉČIVÉHO PŘÍPRAVKU</w:t>
      </w:r>
    </w:p>
    <w:p w14:paraId="30FC6B93" w14:textId="77777777" w:rsidR="0001393E" w:rsidRPr="005014F7" w:rsidRDefault="0001393E" w:rsidP="0001393E">
      <w:pPr>
        <w:spacing w:line="240" w:lineRule="auto"/>
        <w:ind w:right="-1"/>
        <w:rPr>
          <w:u w:val="single"/>
        </w:rPr>
      </w:pPr>
    </w:p>
    <w:p w14:paraId="5EB7BE11" w14:textId="77777777" w:rsidR="0001393E" w:rsidRPr="005014F7" w:rsidRDefault="0001393E" w:rsidP="0001393E">
      <w:pPr>
        <w:numPr>
          <w:ilvl w:val="0"/>
          <w:numId w:val="8"/>
        </w:numPr>
        <w:tabs>
          <w:tab w:val="clear" w:pos="567"/>
        </w:tabs>
        <w:spacing w:line="240" w:lineRule="auto"/>
        <w:ind w:left="540" w:hanging="540"/>
        <w:contextualSpacing/>
        <w:rPr>
          <w:b/>
        </w:rPr>
      </w:pPr>
      <w:r w:rsidRPr="005014F7">
        <w:rPr>
          <w:b/>
        </w:rPr>
        <w:t>Plán řízení rizik (RMP)</w:t>
      </w:r>
    </w:p>
    <w:p w14:paraId="4A037FF2" w14:textId="77777777" w:rsidR="0001393E" w:rsidRPr="005014F7" w:rsidRDefault="0001393E" w:rsidP="0001393E">
      <w:pPr>
        <w:spacing w:line="240" w:lineRule="auto"/>
        <w:ind w:left="720" w:right="-1"/>
        <w:rPr>
          <w:b/>
        </w:rPr>
      </w:pPr>
    </w:p>
    <w:p w14:paraId="035044BA" w14:textId="77777777" w:rsidR="0001393E" w:rsidRPr="005014F7" w:rsidRDefault="0001393E" w:rsidP="0001393E">
      <w:pPr>
        <w:tabs>
          <w:tab w:val="left" w:pos="0"/>
        </w:tabs>
        <w:spacing w:line="240" w:lineRule="auto"/>
        <w:ind w:right="567"/>
        <w:rPr>
          <w:szCs w:val="22"/>
        </w:rPr>
      </w:pPr>
      <w:r w:rsidRPr="005014F7">
        <w:t>Držitel rozhodnutí o registraci (MAH) uskuteční požadované činnosti a intervence v oblasti farmakovigilance podrobně popsané ve schváleném RMP uvedeném v modulu 1.8.2 registrace a ve veškerých schválených následných aktualizacích RMP.</w:t>
      </w:r>
    </w:p>
    <w:p w14:paraId="396956EE" w14:textId="77777777" w:rsidR="0001393E" w:rsidRPr="005014F7" w:rsidRDefault="0001393E" w:rsidP="0001393E">
      <w:pPr>
        <w:spacing w:line="240" w:lineRule="auto"/>
        <w:ind w:right="-1"/>
        <w:rPr>
          <w:iCs/>
          <w:szCs w:val="22"/>
        </w:rPr>
      </w:pPr>
    </w:p>
    <w:p w14:paraId="1938CD9F" w14:textId="77777777" w:rsidR="0001393E" w:rsidRPr="005014F7" w:rsidRDefault="0001393E" w:rsidP="0001393E">
      <w:pPr>
        <w:spacing w:line="240" w:lineRule="auto"/>
        <w:ind w:right="-1"/>
        <w:rPr>
          <w:iCs/>
          <w:szCs w:val="22"/>
        </w:rPr>
      </w:pPr>
      <w:r w:rsidRPr="005014F7">
        <w:t>Aktualizovaný RMP je třeba předložit:</w:t>
      </w:r>
    </w:p>
    <w:p w14:paraId="3334F91F" w14:textId="77777777" w:rsidR="0001393E" w:rsidRPr="005014F7" w:rsidRDefault="0001393E" w:rsidP="0001393E">
      <w:pPr>
        <w:numPr>
          <w:ilvl w:val="1"/>
          <w:numId w:val="11"/>
        </w:numPr>
        <w:tabs>
          <w:tab w:val="clear" w:pos="567"/>
        </w:tabs>
        <w:spacing w:line="240" w:lineRule="auto"/>
        <w:ind w:left="630" w:hanging="270"/>
        <w:contextualSpacing/>
        <w:rPr>
          <w:szCs w:val="22"/>
        </w:rPr>
      </w:pPr>
      <w:r w:rsidRPr="005014F7">
        <w:t>na žádost Evropské agentury pro léčivé přípravky,</w:t>
      </w:r>
    </w:p>
    <w:p w14:paraId="1245E21F" w14:textId="77777777" w:rsidR="0001393E" w:rsidRPr="005014F7" w:rsidRDefault="0001393E" w:rsidP="0001393E">
      <w:pPr>
        <w:numPr>
          <w:ilvl w:val="1"/>
          <w:numId w:val="11"/>
        </w:numPr>
        <w:tabs>
          <w:tab w:val="clear" w:pos="567"/>
        </w:tabs>
        <w:spacing w:line="240" w:lineRule="auto"/>
        <w:ind w:left="630" w:hanging="270"/>
        <w:contextualSpacing/>
        <w:rPr>
          <w:szCs w:val="22"/>
        </w:rPr>
      </w:pPr>
      <w:r w:rsidRPr="005014F7">
        <w:t>při každé změně systému řízení rizik, zejména v důsledku obdržení nových informací, které mohou vést k významným změnám poměru přínosů a rizik, nebo z důvodu dosažení význačného milníku (v rámci farmakovigilance nebo minimalizace rizik).</w:t>
      </w:r>
    </w:p>
    <w:p w14:paraId="1E007A28" w14:textId="77777777" w:rsidR="0001393E" w:rsidRPr="005014F7" w:rsidRDefault="0001393E" w:rsidP="0001393E">
      <w:pPr>
        <w:tabs>
          <w:tab w:val="clear" w:pos="567"/>
        </w:tabs>
        <w:spacing w:line="240" w:lineRule="auto"/>
        <w:ind w:left="1134"/>
        <w:contextualSpacing/>
        <w:rPr>
          <w:szCs w:val="22"/>
        </w:rPr>
      </w:pPr>
    </w:p>
    <w:p w14:paraId="135B2188" w14:textId="77777777" w:rsidR="0001393E" w:rsidRPr="005014F7" w:rsidRDefault="0001393E" w:rsidP="0001393E">
      <w:pPr>
        <w:pStyle w:val="ListParagraph"/>
        <w:numPr>
          <w:ilvl w:val="0"/>
          <w:numId w:val="5"/>
        </w:numPr>
        <w:tabs>
          <w:tab w:val="clear" w:pos="567"/>
        </w:tabs>
        <w:spacing w:line="240" w:lineRule="auto"/>
        <w:ind w:left="540" w:hanging="540"/>
        <w:rPr>
          <w:iCs/>
          <w:szCs w:val="22"/>
        </w:rPr>
      </w:pPr>
      <w:r w:rsidRPr="005014F7">
        <w:rPr>
          <w:b/>
          <w:bCs/>
          <w:iCs/>
          <w:szCs w:val="22"/>
        </w:rPr>
        <w:t>Další opatření k minimalizaci rizik</w:t>
      </w:r>
    </w:p>
    <w:p w14:paraId="2A221F72" w14:textId="77777777" w:rsidR="0001393E" w:rsidRPr="005014F7" w:rsidRDefault="0001393E" w:rsidP="0001393E">
      <w:pPr>
        <w:pStyle w:val="ListParagraph"/>
        <w:rPr>
          <w:iCs/>
          <w:szCs w:val="22"/>
        </w:rPr>
      </w:pPr>
    </w:p>
    <w:p w14:paraId="7A1D255D" w14:textId="77777777" w:rsidR="0001393E" w:rsidRPr="005014F7" w:rsidRDefault="0001393E" w:rsidP="0001393E">
      <w:pPr>
        <w:pStyle w:val="C-BodyText"/>
        <w:spacing w:line="240" w:lineRule="auto"/>
        <w:rPr>
          <w:rFonts w:ascii="Times New Roman" w:hAnsi="Times New Roman" w:cs="Times New Roman"/>
          <w:sz w:val="22"/>
          <w:szCs w:val="20"/>
        </w:rPr>
      </w:pPr>
      <w:r w:rsidRPr="005014F7">
        <w:rPr>
          <w:rFonts w:ascii="Times New Roman" w:hAnsi="Times New Roman"/>
          <w:sz w:val="22"/>
          <w:szCs w:val="20"/>
        </w:rPr>
        <w:t>Před uvedením přípravku Ogluo (glukagon), který je určen k léčbě těžké hypoglykemie u dospělých, dospívajících a dětí od 2 let věku s diabetem mellitem, na trh v každém členském státě EU se držitel rozhodnutí o registraci musí spolu s příslušným vnitrostátním orgánem dohodnout na obsahu a formátu edukačních materiálů, včetně komunikačních prostředků, způsobu distribuce a jakýchkoli dalších aspektů.</w:t>
      </w:r>
    </w:p>
    <w:p w14:paraId="4B2F4F87" w14:textId="77777777" w:rsidR="0001393E" w:rsidRPr="005014F7" w:rsidRDefault="0001393E" w:rsidP="0001393E">
      <w:pPr>
        <w:pStyle w:val="C-BodyText"/>
        <w:spacing w:line="240" w:lineRule="auto"/>
        <w:rPr>
          <w:rFonts w:ascii="Times New Roman" w:hAnsi="Times New Roman" w:cs="Times New Roman"/>
          <w:sz w:val="22"/>
          <w:szCs w:val="20"/>
        </w:rPr>
      </w:pPr>
      <w:r w:rsidRPr="005014F7">
        <w:rPr>
          <w:rFonts w:ascii="Times New Roman" w:hAnsi="Times New Roman"/>
          <w:sz w:val="22"/>
          <w:szCs w:val="20"/>
        </w:rPr>
        <w:lastRenderedPageBreak/>
        <w:t>Edukační materiály mají za cíl poskytnout vodítko, jak minimalizovat důležité potenciální riziko uvedené v RMP, a sice nesprávné použití injektoru vedoucí ke ztrátě přínosu léčivého přípravku.</w:t>
      </w:r>
    </w:p>
    <w:p w14:paraId="710AD9DD" w14:textId="77777777" w:rsidR="0001393E" w:rsidRPr="005014F7" w:rsidRDefault="0001393E" w:rsidP="0001393E">
      <w:pPr>
        <w:pStyle w:val="C-BodyText"/>
        <w:rPr>
          <w:rFonts w:ascii="Times New Roman" w:hAnsi="Times New Roman" w:cs="Times New Roman"/>
          <w:sz w:val="22"/>
          <w:szCs w:val="20"/>
        </w:rPr>
      </w:pPr>
      <w:r w:rsidRPr="005014F7">
        <w:rPr>
          <w:rFonts w:ascii="Times New Roman" w:hAnsi="Times New Roman"/>
          <w:sz w:val="22"/>
          <w:szCs w:val="20"/>
        </w:rPr>
        <w:t>Držitel rozhodnutí o registraci zajistí, aby v každém členském státě, kde je přípravek Ogluo dodáván na trh, měli všichni zdravotničtí pracovníci a pacienti/ošetřovatelé, u nichž se očekává, že budou tento léčivý přípravek předepisovat, vydávat nebo používat, přístup k:</w:t>
      </w:r>
    </w:p>
    <w:p w14:paraId="4854DBBC"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informacím o podávání,</w:t>
      </w:r>
    </w:p>
    <w:p w14:paraId="7A7E9D3A"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instruktážnímu videu.</w:t>
      </w:r>
    </w:p>
    <w:p w14:paraId="6662A36B" w14:textId="77777777" w:rsidR="0001393E" w:rsidRPr="005014F7" w:rsidRDefault="0001393E" w:rsidP="0001393E">
      <w:pPr>
        <w:pStyle w:val="C-BodyText"/>
        <w:rPr>
          <w:rFonts w:ascii="Times New Roman" w:hAnsi="Times New Roman" w:cs="Times New Roman"/>
          <w:sz w:val="22"/>
          <w:szCs w:val="20"/>
        </w:rPr>
      </w:pPr>
      <w:r w:rsidRPr="005014F7">
        <w:rPr>
          <w:rFonts w:ascii="Times New Roman" w:hAnsi="Times New Roman"/>
          <w:b/>
          <w:bCs/>
          <w:sz w:val="22"/>
          <w:szCs w:val="20"/>
        </w:rPr>
        <w:t>Informace o podávání</w:t>
      </w:r>
      <w:r w:rsidRPr="005014F7">
        <w:rPr>
          <w:rFonts w:ascii="Times New Roman" w:hAnsi="Times New Roman"/>
          <w:sz w:val="22"/>
          <w:szCs w:val="20"/>
        </w:rPr>
        <w:t xml:space="preserve"> mají zahrnovat tyto důležité prvky:</w:t>
      </w:r>
    </w:p>
    <w:p w14:paraId="712428B1"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Je třeba, aby pacienti obdrželi informace o podávání od svých zdravotnických pracovníků po prvním předepsání přípravku Ogluo a zaškolení.</w:t>
      </w:r>
    </w:p>
    <w:p w14:paraId="133A12ED"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Je důležité netestovat jednodávkový injektor předem, nevyndávat jej z foliového sáčku předem a ujistit se, že pacient chápe, že každý jednodávkový injektor s přípravkem Ogluo lze použít pouze jednou.</w:t>
      </w:r>
    </w:p>
    <w:p w14:paraId="35F4D50E"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Je třeba pacienty odkázat na příbalovou informaci, kde naleznou podrobnější informace o podávání přípravku Ogluo a zacházení s ním.</w:t>
      </w:r>
    </w:p>
    <w:p w14:paraId="0C9E5474"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Pacienti mohou tyto informace použít k tomu, aby lidi ve svém okolí poučili, jak správně manipulovat s přípravkem Ogluo a jak jej správně podat.</w:t>
      </w:r>
    </w:p>
    <w:p w14:paraId="311A9BDE"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Pokud pacient do 15 minut na léčbu nezareaguje, je možné podat další dávku přípravku Ogluo z nového injektoru během čekání na pohotovost.</w:t>
      </w:r>
    </w:p>
    <w:p w14:paraId="64DA5030"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Informace mají obsahovat adresu a QR kód webových stránek, na kterých pacienti naleznou instruktážní video.</w:t>
      </w:r>
    </w:p>
    <w:p w14:paraId="264338A6" w14:textId="77777777" w:rsidR="0001393E" w:rsidRPr="005014F7" w:rsidRDefault="0001393E" w:rsidP="0001393E">
      <w:pPr>
        <w:pStyle w:val="C-BodyText"/>
        <w:rPr>
          <w:rFonts w:ascii="Times New Roman" w:hAnsi="Times New Roman" w:cs="Times New Roman"/>
          <w:sz w:val="22"/>
          <w:szCs w:val="20"/>
        </w:rPr>
      </w:pPr>
      <w:r w:rsidRPr="005014F7">
        <w:rPr>
          <w:rFonts w:ascii="Times New Roman" w:hAnsi="Times New Roman"/>
          <w:b/>
          <w:bCs/>
          <w:sz w:val="22"/>
          <w:szCs w:val="20"/>
        </w:rPr>
        <w:t>Instruktážní video</w:t>
      </w:r>
      <w:r w:rsidRPr="005014F7">
        <w:rPr>
          <w:rFonts w:ascii="Times New Roman" w:hAnsi="Times New Roman"/>
          <w:sz w:val="22"/>
          <w:szCs w:val="20"/>
        </w:rPr>
        <w:t xml:space="preserve"> má zahrnovat tyto důležité prvky:</w:t>
      </w:r>
    </w:p>
    <w:p w14:paraId="7BE111C4" w14:textId="77777777" w:rsidR="0001393E" w:rsidRPr="005014F7" w:rsidRDefault="0001393E" w:rsidP="0001393E">
      <w:pPr>
        <w:pStyle w:val="Default"/>
      </w:pPr>
    </w:p>
    <w:p w14:paraId="047387C4"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K upevnění správného způsobu zacházení s přípravkem Ogluo a jeho podávání je třeba poskytnout podrobné pokyny pro správné používání přípravku Ogluo.</w:t>
      </w:r>
    </w:p>
    <w:p w14:paraId="5F2C0B8B" w14:textId="77777777" w:rsidR="0001393E" w:rsidRPr="005014F7" w:rsidRDefault="0001393E" w:rsidP="0001393E">
      <w:pPr>
        <w:numPr>
          <w:ilvl w:val="0"/>
          <w:numId w:val="8"/>
        </w:numPr>
        <w:tabs>
          <w:tab w:val="clear" w:pos="567"/>
        </w:tabs>
        <w:spacing w:line="240" w:lineRule="auto"/>
        <w:ind w:left="1134" w:hanging="567"/>
        <w:contextualSpacing/>
        <w:rPr>
          <w:szCs w:val="22"/>
        </w:rPr>
      </w:pPr>
      <w:r w:rsidRPr="005014F7">
        <w:t>Pokud pacient do 15 minut na léčbu nezareaguje, je možné podat další dávku přípravku Ogluo z nového injektoru během čekání na pohotovost.</w:t>
      </w:r>
    </w:p>
    <w:p w14:paraId="37C3CD2E" w14:textId="77777777" w:rsidR="0001393E" w:rsidRPr="005014F7" w:rsidRDefault="0001393E" w:rsidP="0001393E">
      <w:pPr>
        <w:pStyle w:val="NormalAgency"/>
      </w:pPr>
    </w:p>
    <w:p w14:paraId="631E02CA" w14:textId="14CC6819" w:rsidR="0001393E" w:rsidRDefault="0001393E" w:rsidP="003F39F1">
      <w:pPr>
        <w:tabs>
          <w:tab w:val="clear" w:pos="567"/>
        </w:tabs>
        <w:spacing w:line="240" w:lineRule="auto"/>
      </w:pPr>
      <w:r w:rsidRPr="005014F7">
        <w:br w:type="page"/>
      </w:r>
    </w:p>
    <w:p w14:paraId="680EB867" w14:textId="77777777" w:rsidR="00812D16" w:rsidRPr="005014F7" w:rsidRDefault="00812D16" w:rsidP="00204AAB">
      <w:pPr>
        <w:spacing w:line="240" w:lineRule="auto"/>
        <w:rPr>
          <w:szCs w:val="22"/>
        </w:rPr>
      </w:pPr>
    </w:p>
    <w:p w14:paraId="680EB8BD" w14:textId="77777777" w:rsidR="00812D16" w:rsidRPr="005014F7" w:rsidRDefault="00812D16" w:rsidP="00204AAB">
      <w:pPr>
        <w:spacing w:line="240" w:lineRule="auto"/>
        <w:rPr>
          <w:szCs w:val="22"/>
        </w:rPr>
      </w:pPr>
    </w:p>
    <w:p w14:paraId="680EB8BE" w14:textId="77777777" w:rsidR="00812D16" w:rsidRPr="005014F7" w:rsidRDefault="00812D16" w:rsidP="00204AAB">
      <w:pPr>
        <w:spacing w:line="240" w:lineRule="auto"/>
        <w:rPr>
          <w:szCs w:val="22"/>
        </w:rPr>
      </w:pPr>
    </w:p>
    <w:p w14:paraId="680EB8BF" w14:textId="77777777" w:rsidR="00812D16" w:rsidRPr="005014F7" w:rsidRDefault="00812D16" w:rsidP="00204AAB">
      <w:pPr>
        <w:spacing w:line="240" w:lineRule="auto"/>
        <w:rPr>
          <w:szCs w:val="22"/>
        </w:rPr>
      </w:pPr>
    </w:p>
    <w:p w14:paraId="680EB8C0" w14:textId="77777777" w:rsidR="00812D16" w:rsidRPr="005014F7" w:rsidRDefault="00812D16" w:rsidP="00204AAB">
      <w:pPr>
        <w:spacing w:line="240" w:lineRule="auto"/>
        <w:rPr>
          <w:szCs w:val="22"/>
        </w:rPr>
      </w:pPr>
    </w:p>
    <w:p w14:paraId="680EB8C1" w14:textId="77777777" w:rsidR="00812D16" w:rsidRPr="005014F7" w:rsidRDefault="00812D16" w:rsidP="00204AAB">
      <w:pPr>
        <w:spacing w:line="240" w:lineRule="auto"/>
      </w:pPr>
    </w:p>
    <w:p w14:paraId="680EB8C2" w14:textId="77777777" w:rsidR="00812D16" w:rsidRPr="005014F7" w:rsidRDefault="00812D16" w:rsidP="00204AAB">
      <w:pPr>
        <w:spacing w:line="240" w:lineRule="auto"/>
      </w:pPr>
    </w:p>
    <w:p w14:paraId="680EB8C3" w14:textId="77777777" w:rsidR="00812D16" w:rsidRPr="005014F7" w:rsidRDefault="00812D16" w:rsidP="00204AAB">
      <w:pPr>
        <w:spacing w:line="240" w:lineRule="auto"/>
        <w:rPr>
          <w:szCs w:val="22"/>
        </w:rPr>
      </w:pPr>
    </w:p>
    <w:p w14:paraId="680EB8C4" w14:textId="77777777" w:rsidR="00812D16" w:rsidRPr="005014F7" w:rsidRDefault="00812D16" w:rsidP="00204AAB">
      <w:pPr>
        <w:spacing w:line="240" w:lineRule="auto"/>
        <w:rPr>
          <w:szCs w:val="22"/>
        </w:rPr>
      </w:pPr>
    </w:p>
    <w:p w14:paraId="680EB8C5" w14:textId="77777777" w:rsidR="00812D16" w:rsidRPr="005014F7" w:rsidRDefault="00812D16" w:rsidP="00204AAB">
      <w:pPr>
        <w:spacing w:line="240" w:lineRule="auto"/>
        <w:rPr>
          <w:szCs w:val="22"/>
        </w:rPr>
      </w:pPr>
    </w:p>
    <w:p w14:paraId="680EB8C6" w14:textId="77777777" w:rsidR="00812D16" w:rsidRPr="005014F7" w:rsidRDefault="00812D16" w:rsidP="00204AAB">
      <w:pPr>
        <w:spacing w:line="240" w:lineRule="auto"/>
        <w:rPr>
          <w:szCs w:val="22"/>
        </w:rPr>
      </w:pPr>
    </w:p>
    <w:p w14:paraId="680EB8C7" w14:textId="77777777" w:rsidR="00812D16" w:rsidRPr="005014F7" w:rsidRDefault="00812D16" w:rsidP="00204AAB">
      <w:pPr>
        <w:spacing w:line="240" w:lineRule="auto"/>
        <w:rPr>
          <w:szCs w:val="22"/>
        </w:rPr>
      </w:pPr>
    </w:p>
    <w:p w14:paraId="680EB8C8" w14:textId="77777777" w:rsidR="00812D16" w:rsidRPr="005014F7" w:rsidRDefault="00812D16" w:rsidP="00204AAB">
      <w:pPr>
        <w:spacing w:line="240" w:lineRule="auto"/>
        <w:rPr>
          <w:szCs w:val="22"/>
        </w:rPr>
      </w:pPr>
    </w:p>
    <w:p w14:paraId="680EB8C9" w14:textId="77777777" w:rsidR="00812D16" w:rsidRPr="005014F7" w:rsidRDefault="00812D16" w:rsidP="00204AAB">
      <w:pPr>
        <w:spacing w:line="240" w:lineRule="auto"/>
        <w:rPr>
          <w:szCs w:val="22"/>
        </w:rPr>
      </w:pPr>
    </w:p>
    <w:p w14:paraId="680EB8CA" w14:textId="77777777" w:rsidR="00812D16" w:rsidRPr="005014F7" w:rsidRDefault="00812D16" w:rsidP="00AF5FC3"/>
    <w:p w14:paraId="680EB8CB" w14:textId="77777777" w:rsidR="00812D16" w:rsidRPr="005014F7" w:rsidRDefault="00812D16" w:rsidP="00AF5FC3"/>
    <w:p w14:paraId="680EB8CC" w14:textId="77777777" w:rsidR="00812D16" w:rsidRPr="005014F7" w:rsidRDefault="00812D16" w:rsidP="00AF5FC3"/>
    <w:p w14:paraId="680EB8CD" w14:textId="77777777" w:rsidR="00812D16" w:rsidRPr="005014F7" w:rsidRDefault="00812D16" w:rsidP="00AF5FC3"/>
    <w:p w14:paraId="680EB8CE" w14:textId="77777777" w:rsidR="00812D16" w:rsidRPr="005014F7" w:rsidRDefault="00812D16" w:rsidP="00AF5FC3"/>
    <w:p w14:paraId="680EB8CF" w14:textId="77777777" w:rsidR="00812D16" w:rsidRPr="005014F7" w:rsidRDefault="00812D16" w:rsidP="00AF5FC3"/>
    <w:p w14:paraId="680EB8D0" w14:textId="77777777" w:rsidR="00812D16" w:rsidRPr="005014F7" w:rsidRDefault="001104B2" w:rsidP="00AF5FC3">
      <w:pPr>
        <w:pStyle w:val="Heading1"/>
        <w:jc w:val="center"/>
        <w:rPr>
          <w:noProof w:val="0"/>
        </w:rPr>
      </w:pPr>
      <w:bookmarkStart w:id="16" w:name="CS7"/>
      <w:bookmarkEnd w:id="16"/>
      <w:r w:rsidRPr="005014F7">
        <w:rPr>
          <w:noProof w:val="0"/>
        </w:rPr>
        <w:t>PŘÍLOHA III</w:t>
      </w:r>
    </w:p>
    <w:p w14:paraId="680EB8D1" w14:textId="77777777" w:rsidR="00812D16" w:rsidRPr="005014F7" w:rsidRDefault="00812D16" w:rsidP="00204AAB">
      <w:pPr>
        <w:spacing w:line="240" w:lineRule="auto"/>
        <w:jc w:val="center"/>
        <w:rPr>
          <w:b/>
          <w:szCs w:val="22"/>
        </w:rPr>
      </w:pPr>
    </w:p>
    <w:p w14:paraId="680EB8D2" w14:textId="77777777" w:rsidR="00812D16" w:rsidRPr="005014F7" w:rsidRDefault="001104B2" w:rsidP="00AF5FC3">
      <w:pPr>
        <w:pStyle w:val="Heading1"/>
        <w:jc w:val="center"/>
        <w:rPr>
          <w:noProof w:val="0"/>
        </w:rPr>
      </w:pPr>
      <w:r w:rsidRPr="005014F7">
        <w:rPr>
          <w:noProof w:val="0"/>
        </w:rPr>
        <w:t>OZNAČENÍ NA OBALU A PŘÍBALOVÁ INFORMACE</w:t>
      </w:r>
    </w:p>
    <w:p w14:paraId="680EB8D3" w14:textId="77777777" w:rsidR="000166C1" w:rsidRPr="005014F7" w:rsidRDefault="001104B2" w:rsidP="00204AAB">
      <w:pPr>
        <w:spacing w:line="240" w:lineRule="auto"/>
        <w:rPr>
          <w:b/>
          <w:szCs w:val="22"/>
        </w:rPr>
      </w:pPr>
      <w:r w:rsidRPr="005014F7">
        <w:br w:type="page"/>
      </w:r>
    </w:p>
    <w:p w14:paraId="680EB8D4" w14:textId="77777777" w:rsidR="000166C1" w:rsidRPr="005014F7" w:rsidRDefault="000166C1" w:rsidP="00AF5FC3"/>
    <w:p w14:paraId="680EB8D5" w14:textId="77777777" w:rsidR="000166C1" w:rsidRPr="005014F7" w:rsidRDefault="000166C1" w:rsidP="00AF5FC3"/>
    <w:p w14:paraId="680EB8D6" w14:textId="77777777" w:rsidR="000166C1" w:rsidRPr="005014F7" w:rsidRDefault="000166C1" w:rsidP="00AF5FC3"/>
    <w:p w14:paraId="680EB8D7" w14:textId="77777777" w:rsidR="000166C1" w:rsidRPr="005014F7" w:rsidRDefault="000166C1" w:rsidP="00AF5FC3"/>
    <w:p w14:paraId="680EB8D8" w14:textId="77777777" w:rsidR="000166C1" w:rsidRPr="005014F7" w:rsidRDefault="000166C1" w:rsidP="00AF5FC3"/>
    <w:p w14:paraId="680EB8D9" w14:textId="77777777" w:rsidR="000166C1" w:rsidRPr="005014F7" w:rsidRDefault="000166C1" w:rsidP="00AF5FC3"/>
    <w:p w14:paraId="680EB8DA" w14:textId="77777777" w:rsidR="000166C1" w:rsidRPr="005014F7" w:rsidRDefault="000166C1" w:rsidP="00AF5FC3"/>
    <w:p w14:paraId="680EB8DB" w14:textId="77777777" w:rsidR="000166C1" w:rsidRPr="005014F7" w:rsidRDefault="000166C1" w:rsidP="00AF5FC3"/>
    <w:p w14:paraId="680EB8DC" w14:textId="77777777" w:rsidR="000166C1" w:rsidRPr="005014F7" w:rsidRDefault="000166C1" w:rsidP="00AF5FC3"/>
    <w:p w14:paraId="680EB8DD" w14:textId="77777777" w:rsidR="000166C1" w:rsidRPr="005014F7" w:rsidRDefault="000166C1" w:rsidP="00AF5FC3"/>
    <w:p w14:paraId="680EB8DE" w14:textId="77777777" w:rsidR="000166C1" w:rsidRPr="005014F7" w:rsidRDefault="000166C1" w:rsidP="00AF5FC3"/>
    <w:p w14:paraId="680EB8DF" w14:textId="77777777" w:rsidR="000166C1" w:rsidRPr="005014F7" w:rsidRDefault="000166C1" w:rsidP="00AF5FC3"/>
    <w:p w14:paraId="680EB8E0" w14:textId="77777777" w:rsidR="000166C1" w:rsidRPr="005014F7" w:rsidRDefault="000166C1" w:rsidP="00AF5FC3"/>
    <w:p w14:paraId="680EB8E1" w14:textId="77777777" w:rsidR="000166C1" w:rsidRPr="005014F7" w:rsidRDefault="000166C1" w:rsidP="00AF5FC3"/>
    <w:p w14:paraId="680EB8E2" w14:textId="77777777" w:rsidR="000166C1" w:rsidRPr="005014F7" w:rsidRDefault="000166C1" w:rsidP="00AF5FC3"/>
    <w:p w14:paraId="680EB8E3" w14:textId="77777777" w:rsidR="000166C1" w:rsidRPr="005014F7" w:rsidRDefault="000166C1" w:rsidP="00AF5FC3">
      <w:pPr>
        <w:rPr>
          <w:b/>
          <w:szCs w:val="22"/>
        </w:rPr>
      </w:pPr>
    </w:p>
    <w:p w14:paraId="680EB8E4" w14:textId="77777777" w:rsidR="000166C1" w:rsidRPr="005014F7" w:rsidRDefault="000166C1" w:rsidP="00AF5FC3">
      <w:pPr>
        <w:rPr>
          <w:b/>
          <w:szCs w:val="22"/>
        </w:rPr>
      </w:pPr>
    </w:p>
    <w:p w14:paraId="680EB8E5" w14:textId="77777777" w:rsidR="000166C1" w:rsidRPr="005014F7" w:rsidRDefault="000166C1" w:rsidP="00AF5FC3">
      <w:pPr>
        <w:rPr>
          <w:b/>
          <w:szCs w:val="22"/>
        </w:rPr>
      </w:pPr>
    </w:p>
    <w:p w14:paraId="680EB8E6" w14:textId="77777777" w:rsidR="00B64B2F" w:rsidRPr="005014F7" w:rsidRDefault="00B64B2F" w:rsidP="00AF5FC3">
      <w:pPr>
        <w:rPr>
          <w:b/>
          <w:szCs w:val="22"/>
        </w:rPr>
      </w:pPr>
    </w:p>
    <w:p w14:paraId="680EB8E7" w14:textId="77777777" w:rsidR="00B64B2F" w:rsidRPr="005014F7" w:rsidRDefault="00B64B2F" w:rsidP="00AF5FC3">
      <w:pPr>
        <w:rPr>
          <w:b/>
          <w:szCs w:val="22"/>
        </w:rPr>
      </w:pPr>
    </w:p>
    <w:p w14:paraId="680EB8E8" w14:textId="77777777" w:rsidR="00B64B2F" w:rsidRPr="005014F7" w:rsidRDefault="00B64B2F" w:rsidP="00AF5FC3">
      <w:pPr>
        <w:rPr>
          <w:b/>
          <w:szCs w:val="22"/>
        </w:rPr>
      </w:pPr>
    </w:p>
    <w:p w14:paraId="680EB8E9" w14:textId="77777777" w:rsidR="00B64B2F" w:rsidRPr="005014F7" w:rsidRDefault="00B64B2F" w:rsidP="00AF5FC3"/>
    <w:p w14:paraId="680EB8EA" w14:textId="77777777" w:rsidR="00812D16" w:rsidRPr="005014F7" w:rsidRDefault="001104B2" w:rsidP="00331113">
      <w:pPr>
        <w:pStyle w:val="Style4"/>
        <w:rPr>
          <w:noProof w:val="0"/>
        </w:rPr>
      </w:pPr>
      <w:bookmarkStart w:id="17" w:name="CS8"/>
      <w:bookmarkEnd w:id="17"/>
      <w:r w:rsidRPr="005014F7">
        <w:rPr>
          <w:noProof w:val="0"/>
        </w:rPr>
        <w:t>OZNAČENÍ NA OBALU</w:t>
      </w:r>
    </w:p>
    <w:p w14:paraId="680EB8EB" w14:textId="77777777" w:rsidR="00812D16" w:rsidRPr="005014F7" w:rsidRDefault="001104B2" w:rsidP="00204AAB">
      <w:pPr>
        <w:shd w:val="clear" w:color="auto" w:fill="FFFFFF"/>
        <w:spacing w:line="240" w:lineRule="auto"/>
        <w:rPr>
          <w:szCs w:val="22"/>
        </w:rPr>
      </w:pPr>
      <w:r w:rsidRPr="005014F7">
        <w:br w:type="page"/>
      </w:r>
    </w:p>
    <w:p w14:paraId="680EB8EC" w14:textId="77777777" w:rsidR="00430213" w:rsidRPr="005014F7" w:rsidRDefault="001104B2" w:rsidP="00204AAB">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ÚDAJE UVÁDĚNÉ NA VNĚJŠÍM OBALU</w:t>
      </w:r>
    </w:p>
    <w:p w14:paraId="680EB8ED" w14:textId="77777777" w:rsidR="00027A36" w:rsidRPr="005014F7" w:rsidRDefault="00027A36" w:rsidP="00204AAB">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p>
    <w:p w14:paraId="680EB8EE" w14:textId="77777777" w:rsidR="00430213" w:rsidRPr="005014F7" w:rsidRDefault="001104B2" w:rsidP="00204AAB">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r w:rsidRPr="005014F7">
        <w:rPr>
          <w:b/>
          <w:color w:val="000000" w:themeColor="text1"/>
          <w:szCs w:val="22"/>
        </w:rPr>
        <w:t>VNĚJŠÍ KRABIČKA – PŘEDPLNĚNÉ PERO (0,5 MG)</w:t>
      </w:r>
    </w:p>
    <w:p w14:paraId="680EB8EF" w14:textId="77777777" w:rsidR="00812D16" w:rsidRPr="005014F7" w:rsidRDefault="00812D16" w:rsidP="00204AAB">
      <w:pPr>
        <w:spacing w:line="240" w:lineRule="auto"/>
        <w:rPr>
          <w:color w:val="000000" w:themeColor="text1"/>
        </w:rPr>
      </w:pPr>
    </w:p>
    <w:p w14:paraId="680EB8F0" w14:textId="77777777" w:rsidR="00857065" w:rsidRPr="005014F7" w:rsidRDefault="00857065" w:rsidP="00204AAB">
      <w:pPr>
        <w:spacing w:line="240" w:lineRule="auto"/>
        <w:rPr>
          <w:color w:val="000000" w:themeColor="text1"/>
          <w:szCs w:val="22"/>
        </w:rPr>
      </w:pPr>
    </w:p>
    <w:p w14:paraId="680EB8F1" w14:textId="77777777" w:rsidR="00812D16" w:rsidRPr="005014F7" w:rsidRDefault="001104B2" w:rsidP="00530E6E">
      <w:pPr>
        <w:pStyle w:val="Style7"/>
      </w:pPr>
      <w:r w:rsidRPr="005014F7">
        <w:t>NÁZEV LÉČIVÉHO PŘÍPRAVKU</w:t>
      </w:r>
    </w:p>
    <w:p w14:paraId="680EB8F2" w14:textId="77777777" w:rsidR="00812D16" w:rsidRPr="005014F7" w:rsidRDefault="00812D16" w:rsidP="00204AAB">
      <w:pPr>
        <w:spacing w:line="240" w:lineRule="auto"/>
        <w:rPr>
          <w:color w:val="000000" w:themeColor="text1"/>
          <w:szCs w:val="22"/>
        </w:rPr>
      </w:pPr>
    </w:p>
    <w:p w14:paraId="680EB8F3" w14:textId="77777777" w:rsidR="001D5154" w:rsidRPr="005014F7" w:rsidRDefault="001104B2" w:rsidP="001D5154">
      <w:pPr>
        <w:spacing w:line="240" w:lineRule="auto"/>
        <w:rPr>
          <w:color w:val="000000" w:themeColor="text1"/>
          <w:szCs w:val="22"/>
        </w:rPr>
      </w:pPr>
      <w:r w:rsidRPr="005014F7">
        <w:rPr>
          <w:color w:val="000000" w:themeColor="text1"/>
          <w:szCs w:val="22"/>
        </w:rPr>
        <w:t>Ogluo 0,5 mg injekční roztok v předplněném peru</w:t>
      </w:r>
    </w:p>
    <w:p w14:paraId="680EB8F4" w14:textId="77777777" w:rsidR="00E167BD" w:rsidRPr="005014F7" w:rsidRDefault="001104B2" w:rsidP="00E167BD">
      <w:pPr>
        <w:spacing w:line="240" w:lineRule="auto"/>
        <w:rPr>
          <w:b/>
          <w:color w:val="000000" w:themeColor="text1"/>
          <w:szCs w:val="22"/>
        </w:rPr>
      </w:pPr>
      <w:r w:rsidRPr="005014F7">
        <w:rPr>
          <w:color w:val="000000" w:themeColor="text1"/>
          <w:szCs w:val="22"/>
        </w:rPr>
        <w:t>glucagonum</w:t>
      </w:r>
    </w:p>
    <w:p w14:paraId="680EB8F5" w14:textId="77777777" w:rsidR="00812D16" w:rsidRPr="005014F7" w:rsidRDefault="00812D16" w:rsidP="00204AAB">
      <w:pPr>
        <w:spacing w:line="240" w:lineRule="auto"/>
        <w:rPr>
          <w:color w:val="000000" w:themeColor="text1"/>
          <w:szCs w:val="22"/>
        </w:rPr>
      </w:pPr>
    </w:p>
    <w:p w14:paraId="680EB8F6" w14:textId="77777777" w:rsidR="00812D16" w:rsidRPr="005014F7" w:rsidRDefault="00812D16" w:rsidP="00204AAB">
      <w:pPr>
        <w:spacing w:line="240" w:lineRule="auto"/>
        <w:rPr>
          <w:color w:val="000000" w:themeColor="text1"/>
          <w:szCs w:val="22"/>
        </w:rPr>
      </w:pPr>
    </w:p>
    <w:p w14:paraId="680EB8F7" w14:textId="77777777" w:rsidR="00812D16" w:rsidRPr="005014F7" w:rsidRDefault="001104B2" w:rsidP="00530E6E">
      <w:pPr>
        <w:pStyle w:val="Style7"/>
      </w:pPr>
      <w:r w:rsidRPr="005014F7">
        <w:t>OBSAH LÉČIVÉ LÁTKY / LÉČIVÝCH LÁTEK</w:t>
      </w:r>
    </w:p>
    <w:p w14:paraId="680EB8F8" w14:textId="77777777" w:rsidR="001D5154" w:rsidRPr="005014F7" w:rsidRDefault="001D5154" w:rsidP="001D5154">
      <w:pPr>
        <w:spacing w:line="240" w:lineRule="auto"/>
        <w:rPr>
          <w:color w:val="000000" w:themeColor="text1"/>
          <w:szCs w:val="22"/>
        </w:rPr>
      </w:pPr>
    </w:p>
    <w:p w14:paraId="680EB8F9" w14:textId="77777777" w:rsidR="001D5154" w:rsidRPr="005014F7" w:rsidRDefault="001104B2" w:rsidP="001D5154">
      <w:pPr>
        <w:spacing w:line="240" w:lineRule="auto"/>
        <w:rPr>
          <w:color w:val="000000" w:themeColor="text1"/>
          <w:szCs w:val="22"/>
        </w:rPr>
      </w:pPr>
      <w:r w:rsidRPr="005014F7">
        <w:rPr>
          <w:color w:val="000000" w:themeColor="text1"/>
          <w:szCs w:val="22"/>
        </w:rPr>
        <w:t xml:space="preserve">Jedno předplněné pero obsahuje </w:t>
      </w:r>
      <w:r w:rsidR="008D7C73" w:rsidRPr="005014F7">
        <w:rPr>
          <w:color w:val="000000" w:themeColor="text1"/>
          <w:szCs w:val="22"/>
        </w:rPr>
        <w:t xml:space="preserve">glucagonum </w:t>
      </w:r>
      <w:r w:rsidRPr="005014F7">
        <w:rPr>
          <w:color w:val="000000" w:themeColor="text1"/>
          <w:szCs w:val="22"/>
        </w:rPr>
        <w:t>0,5 mg v 0,1 ml.</w:t>
      </w:r>
    </w:p>
    <w:p w14:paraId="680EB8FA" w14:textId="77777777" w:rsidR="008407D7" w:rsidRPr="005014F7" w:rsidRDefault="008407D7" w:rsidP="001D5154">
      <w:pPr>
        <w:spacing w:line="240" w:lineRule="auto"/>
        <w:rPr>
          <w:color w:val="000000" w:themeColor="text1"/>
          <w:szCs w:val="22"/>
        </w:rPr>
      </w:pPr>
    </w:p>
    <w:p w14:paraId="680EB8FB" w14:textId="77777777" w:rsidR="00812D16" w:rsidRPr="005014F7" w:rsidRDefault="00812D16" w:rsidP="00204AAB">
      <w:pPr>
        <w:spacing w:line="240" w:lineRule="auto"/>
        <w:rPr>
          <w:color w:val="000000" w:themeColor="text1"/>
          <w:szCs w:val="22"/>
        </w:rPr>
      </w:pPr>
    </w:p>
    <w:p w14:paraId="680EB8FC" w14:textId="77777777" w:rsidR="00812D16" w:rsidRPr="005014F7" w:rsidRDefault="001104B2" w:rsidP="00530E6E">
      <w:pPr>
        <w:pStyle w:val="Style7"/>
      </w:pPr>
      <w:r w:rsidRPr="005014F7">
        <w:t>SEZNAM POMOCNÝCH LÁTEK</w:t>
      </w:r>
    </w:p>
    <w:p w14:paraId="680EB8FD" w14:textId="77777777" w:rsidR="00812D16" w:rsidRPr="005014F7" w:rsidRDefault="00812D16" w:rsidP="00204AAB">
      <w:pPr>
        <w:spacing w:line="240" w:lineRule="auto"/>
        <w:rPr>
          <w:color w:val="000000" w:themeColor="text1"/>
          <w:szCs w:val="22"/>
        </w:rPr>
      </w:pPr>
    </w:p>
    <w:p w14:paraId="680EB8FE" w14:textId="77777777" w:rsidR="008407D7" w:rsidRPr="005014F7" w:rsidRDefault="001104B2" w:rsidP="00204AAB">
      <w:pPr>
        <w:spacing w:line="240" w:lineRule="auto"/>
        <w:rPr>
          <w:color w:val="000000" w:themeColor="text1"/>
          <w:szCs w:val="22"/>
        </w:rPr>
      </w:pPr>
      <w:r w:rsidRPr="005014F7">
        <w:rPr>
          <w:color w:val="000000" w:themeColor="text1"/>
          <w:szCs w:val="22"/>
        </w:rPr>
        <w:t>Obsahuje také dihydrát trehalózy, dimethylsulfoxid (DMSO), kyselinu sírovou a vodu pro injekci. Další informace jsou uvedeny v příbalové informaci.</w:t>
      </w:r>
    </w:p>
    <w:p w14:paraId="680EB8FF" w14:textId="77777777" w:rsidR="008407D7" w:rsidRPr="005014F7" w:rsidRDefault="008407D7" w:rsidP="00204AAB">
      <w:pPr>
        <w:spacing w:line="240" w:lineRule="auto"/>
        <w:rPr>
          <w:color w:val="000000" w:themeColor="text1"/>
          <w:szCs w:val="22"/>
        </w:rPr>
      </w:pPr>
    </w:p>
    <w:p w14:paraId="680EB900" w14:textId="77777777" w:rsidR="00812D16" w:rsidRPr="005014F7" w:rsidRDefault="00812D16" w:rsidP="00204AAB">
      <w:pPr>
        <w:spacing w:line="240" w:lineRule="auto"/>
        <w:rPr>
          <w:color w:val="000000" w:themeColor="text1"/>
          <w:szCs w:val="22"/>
        </w:rPr>
      </w:pPr>
    </w:p>
    <w:p w14:paraId="680EB901" w14:textId="77777777" w:rsidR="00812D16" w:rsidRPr="005014F7" w:rsidRDefault="001104B2" w:rsidP="00530E6E">
      <w:pPr>
        <w:pStyle w:val="Style7"/>
      </w:pPr>
      <w:r w:rsidRPr="005014F7">
        <w:t>LÉKOVÁ FORMA A OBSAH BALENÍ</w:t>
      </w:r>
    </w:p>
    <w:p w14:paraId="680EB902" w14:textId="77777777" w:rsidR="00812D16" w:rsidRPr="005014F7" w:rsidRDefault="00812D16" w:rsidP="00204AAB">
      <w:pPr>
        <w:spacing w:line="240" w:lineRule="auto"/>
        <w:rPr>
          <w:color w:val="000000" w:themeColor="text1"/>
          <w:szCs w:val="22"/>
        </w:rPr>
      </w:pPr>
    </w:p>
    <w:p w14:paraId="680EB903" w14:textId="77777777" w:rsidR="00CB0B38" w:rsidRPr="005014F7" w:rsidRDefault="001104B2" w:rsidP="00204AAB">
      <w:pPr>
        <w:spacing w:line="240" w:lineRule="auto"/>
        <w:rPr>
          <w:color w:val="000000" w:themeColor="text1"/>
          <w:szCs w:val="22"/>
        </w:rPr>
      </w:pPr>
      <w:r w:rsidRPr="005014F7">
        <w:rPr>
          <w:color w:val="000000" w:themeColor="text1"/>
          <w:szCs w:val="22"/>
          <w:highlight w:val="lightGray"/>
        </w:rPr>
        <w:t>Injekční roztok</w:t>
      </w:r>
    </w:p>
    <w:p w14:paraId="680EB904" w14:textId="77777777" w:rsidR="00CB0B38" w:rsidRPr="005014F7" w:rsidRDefault="00CB0B38" w:rsidP="00204AAB">
      <w:pPr>
        <w:spacing w:line="240" w:lineRule="auto"/>
        <w:rPr>
          <w:color w:val="000000" w:themeColor="text1"/>
          <w:szCs w:val="22"/>
        </w:rPr>
      </w:pPr>
    </w:p>
    <w:p w14:paraId="680EB905" w14:textId="77777777" w:rsidR="00043DAF" w:rsidRPr="005014F7" w:rsidRDefault="001104B2" w:rsidP="00087976">
      <w:pPr>
        <w:spacing w:line="240" w:lineRule="auto"/>
        <w:rPr>
          <w:color w:val="000000" w:themeColor="text1"/>
          <w:szCs w:val="22"/>
        </w:rPr>
      </w:pPr>
      <w:r w:rsidRPr="005014F7">
        <w:rPr>
          <w:color w:val="000000" w:themeColor="text1"/>
          <w:szCs w:val="22"/>
        </w:rPr>
        <w:t>1 jednodávkové předplněné pero</w:t>
      </w:r>
    </w:p>
    <w:p w14:paraId="680EB906" w14:textId="77777777" w:rsidR="00087976" w:rsidRPr="005014F7" w:rsidRDefault="001104B2" w:rsidP="00087976">
      <w:pPr>
        <w:spacing w:line="240" w:lineRule="auto"/>
        <w:rPr>
          <w:color w:val="000000" w:themeColor="text1"/>
          <w:szCs w:val="22"/>
        </w:rPr>
      </w:pPr>
      <w:r w:rsidRPr="005014F7">
        <w:rPr>
          <w:color w:val="000000" w:themeColor="text1"/>
          <w:szCs w:val="22"/>
          <w:highlight w:val="lightGray"/>
        </w:rPr>
        <w:t>2 jednodávková předplněná pera</w:t>
      </w:r>
    </w:p>
    <w:p w14:paraId="680EB907" w14:textId="77777777" w:rsidR="008407D7" w:rsidRPr="005014F7" w:rsidRDefault="008407D7" w:rsidP="00204AAB">
      <w:pPr>
        <w:spacing w:line="240" w:lineRule="auto"/>
        <w:rPr>
          <w:color w:val="000000" w:themeColor="text1"/>
          <w:szCs w:val="22"/>
        </w:rPr>
      </w:pPr>
    </w:p>
    <w:p w14:paraId="680EB908" w14:textId="77777777" w:rsidR="008407D7" w:rsidRPr="005014F7" w:rsidRDefault="008407D7" w:rsidP="00204AAB">
      <w:pPr>
        <w:spacing w:line="240" w:lineRule="auto"/>
        <w:rPr>
          <w:color w:val="000000" w:themeColor="text1"/>
          <w:szCs w:val="22"/>
        </w:rPr>
      </w:pPr>
    </w:p>
    <w:p w14:paraId="680EB909" w14:textId="77777777" w:rsidR="00812D16" w:rsidRPr="005014F7" w:rsidRDefault="001104B2" w:rsidP="00530E6E">
      <w:pPr>
        <w:pStyle w:val="Style7"/>
      </w:pPr>
      <w:r w:rsidRPr="005014F7">
        <w:t>ZPŮSOB A CESTA/CESTY PODÁNÍ</w:t>
      </w:r>
    </w:p>
    <w:p w14:paraId="680EB90A" w14:textId="77777777" w:rsidR="00812D16" w:rsidRPr="005014F7" w:rsidRDefault="00812D16" w:rsidP="00204AAB">
      <w:pPr>
        <w:spacing w:line="240" w:lineRule="auto"/>
        <w:rPr>
          <w:color w:val="000000" w:themeColor="text1"/>
          <w:szCs w:val="22"/>
        </w:rPr>
      </w:pPr>
    </w:p>
    <w:p w14:paraId="680EB90B" w14:textId="77777777" w:rsidR="00310139" w:rsidRPr="005014F7" w:rsidRDefault="001104B2" w:rsidP="00310139">
      <w:pPr>
        <w:spacing w:line="240" w:lineRule="auto"/>
        <w:rPr>
          <w:color w:val="000000" w:themeColor="text1"/>
          <w:szCs w:val="22"/>
        </w:rPr>
      </w:pPr>
      <w:r w:rsidRPr="005014F7">
        <w:rPr>
          <w:color w:val="000000" w:themeColor="text1"/>
          <w:szCs w:val="22"/>
        </w:rPr>
        <w:t>Před použitím si přečtěte příbalovou informaci.</w:t>
      </w:r>
    </w:p>
    <w:p w14:paraId="680EB90C" w14:textId="77777777" w:rsidR="005F2F5C" w:rsidRPr="005014F7" w:rsidRDefault="001104B2" w:rsidP="005F2F5C">
      <w:pPr>
        <w:spacing w:line="240" w:lineRule="auto"/>
        <w:rPr>
          <w:color w:val="000000" w:themeColor="text1"/>
          <w:szCs w:val="22"/>
        </w:rPr>
      </w:pPr>
      <w:r w:rsidRPr="005014F7">
        <w:rPr>
          <w:color w:val="000000" w:themeColor="text1"/>
          <w:szCs w:val="22"/>
        </w:rPr>
        <w:t>subkutánní podání</w:t>
      </w:r>
    </w:p>
    <w:p w14:paraId="680EB90D" w14:textId="77777777" w:rsidR="00A10321" w:rsidRPr="005014F7" w:rsidRDefault="00A10321" w:rsidP="00310139">
      <w:pPr>
        <w:spacing w:line="240" w:lineRule="auto"/>
        <w:rPr>
          <w:color w:val="000000" w:themeColor="text1"/>
          <w:szCs w:val="22"/>
        </w:rPr>
      </w:pPr>
    </w:p>
    <w:p w14:paraId="680EB90E" w14:textId="77777777" w:rsidR="007206EA" w:rsidRPr="005014F7" w:rsidRDefault="007206EA" w:rsidP="00310139">
      <w:pPr>
        <w:spacing w:line="240" w:lineRule="auto"/>
        <w:rPr>
          <w:color w:val="000000" w:themeColor="text1"/>
          <w:szCs w:val="22"/>
        </w:rPr>
      </w:pPr>
    </w:p>
    <w:p w14:paraId="680EB90F" w14:textId="77777777" w:rsidR="00812D16" w:rsidRPr="005014F7" w:rsidRDefault="001104B2" w:rsidP="00530E6E">
      <w:pPr>
        <w:pStyle w:val="Style7"/>
      </w:pPr>
      <w:r w:rsidRPr="005014F7">
        <w:t>ZVLÁŠTNÍ UPOZORNĚNÍ, ŽE LÉČIVÝ PŘÍPRAVEK MUSÍ BÝT UCHOVÁVÁN MIMO DOHLED A DOSAH DĚTÍ</w:t>
      </w:r>
    </w:p>
    <w:p w14:paraId="680EB910" w14:textId="77777777" w:rsidR="00812D16" w:rsidRPr="005014F7" w:rsidRDefault="00812D16" w:rsidP="00204AAB">
      <w:pPr>
        <w:spacing w:line="240" w:lineRule="auto"/>
        <w:rPr>
          <w:color w:val="000000" w:themeColor="text1"/>
          <w:szCs w:val="22"/>
        </w:rPr>
      </w:pPr>
    </w:p>
    <w:p w14:paraId="680EB911" w14:textId="77777777" w:rsidR="00812D16" w:rsidRPr="005014F7" w:rsidRDefault="001104B2" w:rsidP="00AF5FC3">
      <w:pPr>
        <w:rPr>
          <w:color w:val="000000" w:themeColor="text1"/>
        </w:rPr>
      </w:pPr>
      <w:r w:rsidRPr="005014F7">
        <w:rPr>
          <w:color w:val="000000" w:themeColor="text1"/>
        </w:rPr>
        <w:t>Uchovávejte mimo dohled a dosah dětí.</w:t>
      </w:r>
    </w:p>
    <w:p w14:paraId="680EB912" w14:textId="77777777" w:rsidR="00812D16" w:rsidRPr="005014F7" w:rsidRDefault="00812D16" w:rsidP="00204AAB">
      <w:pPr>
        <w:spacing w:line="240" w:lineRule="auto"/>
        <w:rPr>
          <w:color w:val="000000" w:themeColor="text1"/>
          <w:szCs w:val="22"/>
        </w:rPr>
      </w:pPr>
    </w:p>
    <w:p w14:paraId="680EB913" w14:textId="77777777" w:rsidR="00812D16" w:rsidRPr="005014F7" w:rsidRDefault="00812D16" w:rsidP="00204AAB">
      <w:pPr>
        <w:spacing w:line="240" w:lineRule="auto"/>
        <w:rPr>
          <w:color w:val="000000" w:themeColor="text1"/>
          <w:szCs w:val="22"/>
        </w:rPr>
      </w:pPr>
    </w:p>
    <w:p w14:paraId="680EB914" w14:textId="77777777" w:rsidR="00812D16" w:rsidRPr="005014F7" w:rsidRDefault="001104B2" w:rsidP="00530E6E">
      <w:pPr>
        <w:pStyle w:val="Style7"/>
      </w:pPr>
      <w:r w:rsidRPr="005014F7">
        <w:t>DALŠÍ ZVLÁŠTNÍ UPOZORNĚNÍ, POKUD JE POTŘEBNÉ</w:t>
      </w:r>
    </w:p>
    <w:p w14:paraId="680EB915" w14:textId="77777777" w:rsidR="00812D16" w:rsidRPr="005014F7" w:rsidRDefault="00812D16" w:rsidP="00204AAB">
      <w:pPr>
        <w:spacing w:line="240" w:lineRule="auto"/>
        <w:rPr>
          <w:color w:val="000000" w:themeColor="text1"/>
          <w:szCs w:val="22"/>
        </w:rPr>
      </w:pPr>
    </w:p>
    <w:p w14:paraId="680EB916" w14:textId="77777777" w:rsidR="00812D16" w:rsidRPr="005014F7" w:rsidRDefault="00812D16" w:rsidP="00204AAB">
      <w:pPr>
        <w:tabs>
          <w:tab w:val="left" w:pos="749"/>
        </w:tabs>
        <w:spacing w:line="240" w:lineRule="auto"/>
        <w:rPr>
          <w:color w:val="000000" w:themeColor="text1"/>
        </w:rPr>
      </w:pPr>
    </w:p>
    <w:p w14:paraId="680EB917" w14:textId="77777777" w:rsidR="00C54E25" w:rsidRPr="005014F7" w:rsidRDefault="00C54E25" w:rsidP="00204AAB">
      <w:pPr>
        <w:tabs>
          <w:tab w:val="left" w:pos="749"/>
        </w:tabs>
        <w:spacing w:line="240" w:lineRule="auto"/>
        <w:rPr>
          <w:color w:val="000000" w:themeColor="text1"/>
        </w:rPr>
      </w:pPr>
    </w:p>
    <w:p w14:paraId="680EB918" w14:textId="77777777" w:rsidR="00812D16" w:rsidRPr="005014F7" w:rsidRDefault="001104B2" w:rsidP="00530E6E">
      <w:pPr>
        <w:pStyle w:val="Style7"/>
      </w:pPr>
      <w:r w:rsidRPr="005014F7">
        <w:t>POUŽITELNOST</w:t>
      </w:r>
    </w:p>
    <w:p w14:paraId="680EB919" w14:textId="77777777" w:rsidR="0010571C" w:rsidRPr="005014F7" w:rsidRDefault="0010571C" w:rsidP="00204AAB">
      <w:pPr>
        <w:spacing w:line="240" w:lineRule="auto"/>
        <w:rPr>
          <w:color w:val="000000" w:themeColor="text1"/>
          <w:szCs w:val="22"/>
          <w:highlight w:val="lightGray"/>
        </w:rPr>
      </w:pPr>
    </w:p>
    <w:p w14:paraId="680EB91A" w14:textId="77777777" w:rsidR="00C54E25" w:rsidRPr="005014F7" w:rsidRDefault="001104B2" w:rsidP="00204AAB">
      <w:pPr>
        <w:spacing w:line="240" w:lineRule="auto"/>
        <w:rPr>
          <w:color w:val="000000" w:themeColor="text1"/>
          <w:szCs w:val="22"/>
        </w:rPr>
      </w:pPr>
      <w:r w:rsidRPr="005014F7">
        <w:rPr>
          <w:color w:val="000000" w:themeColor="text1"/>
          <w:szCs w:val="22"/>
        </w:rPr>
        <w:t>EXP</w:t>
      </w:r>
    </w:p>
    <w:p w14:paraId="680EB91B" w14:textId="77777777" w:rsidR="00C54E25" w:rsidRPr="005014F7" w:rsidRDefault="00C54E25" w:rsidP="00204AAB">
      <w:pPr>
        <w:spacing w:line="240" w:lineRule="auto"/>
        <w:rPr>
          <w:color w:val="000000" w:themeColor="text1"/>
          <w:szCs w:val="22"/>
        </w:rPr>
      </w:pPr>
    </w:p>
    <w:p w14:paraId="680EB91C" w14:textId="77777777" w:rsidR="00812D16" w:rsidRPr="005014F7" w:rsidRDefault="001104B2" w:rsidP="00530E6E">
      <w:pPr>
        <w:pStyle w:val="Style7"/>
      </w:pPr>
      <w:r w:rsidRPr="005014F7">
        <w:t>ZVLÁŠTNÍ PODMÍNKY PRO UCHOVÁVÁNÍ</w:t>
      </w:r>
    </w:p>
    <w:p w14:paraId="680EB91D" w14:textId="77777777" w:rsidR="00812D16" w:rsidRPr="005014F7" w:rsidRDefault="00812D16" w:rsidP="00204AAB">
      <w:pPr>
        <w:spacing w:line="240" w:lineRule="auto"/>
        <w:rPr>
          <w:color w:val="000000" w:themeColor="text1"/>
          <w:szCs w:val="22"/>
        </w:rPr>
      </w:pPr>
    </w:p>
    <w:p w14:paraId="680EB91E" w14:textId="77777777" w:rsidR="00865D1A" w:rsidRPr="005014F7" w:rsidRDefault="001104B2" w:rsidP="00865D1A">
      <w:pPr>
        <w:spacing w:line="240" w:lineRule="auto"/>
        <w:rPr>
          <w:szCs w:val="22"/>
        </w:rPr>
      </w:pPr>
      <w:r w:rsidRPr="005014F7">
        <w:t>Neuchovávejte při teplotě nad 25 °C.</w:t>
      </w:r>
    </w:p>
    <w:p w14:paraId="680EB91F" w14:textId="77777777" w:rsidR="00865D1A" w:rsidRPr="005014F7" w:rsidRDefault="00865D1A" w:rsidP="00865D1A">
      <w:pPr>
        <w:spacing w:line="240" w:lineRule="auto"/>
        <w:rPr>
          <w:color w:val="000000" w:themeColor="text1"/>
          <w:szCs w:val="22"/>
        </w:rPr>
      </w:pPr>
    </w:p>
    <w:p w14:paraId="680EB920" w14:textId="77777777" w:rsidR="00865D1A" w:rsidRPr="005014F7" w:rsidRDefault="001104B2" w:rsidP="00865D1A">
      <w:pPr>
        <w:spacing w:line="240" w:lineRule="auto"/>
        <w:rPr>
          <w:color w:val="000000" w:themeColor="text1"/>
          <w:szCs w:val="22"/>
        </w:rPr>
      </w:pPr>
      <w:r w:rsidRPr="005014F7">
        <w:rPr>
          <w:color w:val="000000" w:themeColor="text1"/>
          <w:szCs w:val="22"/>
        </w:rPr>
        <w:lastRenderedPageBreak/>
        <w:t>Chraňte před chladem nebo mrazem. Neuchovávejte při teplotě do 15 °C.</w:t>
      </w:r>
    </w:p>
    <w:p w14:paraId="680EB921" w14:textId="77777777" w:rsidR="00483686" w:rsidRPr="005014F7" w:rsidRDefault="00483686" w:rsidP="00865D1A">
      <w:pPr>
        <w:spacing w:line="240" w:lineRule="auto"/>
        <w:rPr>
          <w:color w:val="000000" w:themeColor="text1"/>
          <w:szCs w:val="22"/>
        </w:rPr>
      </w:pPr>
    </w:p>
    <w:p w14:paraId="680EB922" w14:textId="77777777" w:rsidR="002A367C" w:rsidRPr="005014F7" w:rsidRDefault="001104B2" w:rsidP="002A367C">
      <w:pPr>
        <w:spacing w:line="240" w:lineRule="auto"/>
        <w:rPr>
          <w:color w:val="000000" w:themeColor="text1"/>
          <w:szCs w:val="22"/>
        </w:rPr>
      </w:pPr>
      <w:r w:rsidRPr="005014F7">
        <w:rPr>
          <w:color w:val="000000" w:themeColor="text1"/>
          <w:szCs w:val="22"/>
        </w:rPr>
        <w:t>Uchovávejte v původním uzavřeném foliovém sáčku až do použití, aby byl přípravek chráněn před světlem a vlhkostí.</w:t>
      </w:r>
    </w:p>
    <w:p w14:paraId="680EB923" w14:textId="77777777" w:rsidR="00AF56AC" w:rsidRPr="005014F7" w:rsidRDefault="00AF56AC" w:rsidP="00071D0E">
      <w:pPr>
        <w:spacing w:line="240" w:lineRule="auto"/>
        <w:rPr>
          <w:color w:val="000000" w:themeColor="text1"/>
          <w:szCs w:val="22"/>
        </w:rPr>
      </w:pPr>
    </w:p>
    <w:p w14:paraId="680EB924" w14:textId="77777777" w:rsidR="00A44E2A" w:rsidRPr="005014F7" w:rsidRDefault="00A44E2A" w:rsidP="00865D1A">
      <w:pPr>
        <w:spacing w:line="240" w:lineRule="auto"/>
        <w:rPr>
          <w:color w:val="000000" w:themeColor="text1"/>
          <w:szCs w:val="22"/>
        </w:rPr>
      </w:pPr>
    </w:p>
    <w:p w14:paraId="680EB925" w14:textId="77777777" w:rsidR="00812D16" w:rsidRPr="005014F7" w:rsidRDefault="001104B2" w:rsidP="00530E6E">
      <w:pPr>
        <w:pStyle w:val="Style7"/>
      </w:pPr>
      <w:r w:rsidRPr="005014F7">
        <w:t>ZVLÁŠTNÍ OPATŘENÍ PRO LIKVIDACI NEPOUŽITÝCH LÉČIVÝCH PŘÍPRAVKŮ NEBO ODPADU Z NICH, POKUD JE TO VHODNÉ</w:t>
      </w:r>
    </w:p>
    <w:p w14:paraId="680EB926" w14:textId="77777777" w:rsidR="00812D16" w:rsidRPr="005014F7" w:rsidRDefault="00812D16" w:rsidP="00204AAB">
      <w:pPr>
        <w:spacing w:line="240" w:lineRule="auto"/>
        <w:rPr>
          <w:color w:val="000000" w:themeColor="text1"/>
          <w:szCs w:val="22"/>
        </w:rPr>
      </w:pPr>
    </w:p>
    <w:p w14:paraId="680EB927" w14:textId="77777777" w:rsidR="00793401" w:rsidRPr="005014F7" w:rsidRDefault="001104B2" w:rsidP="00204AAB">
      <w:pPr>
        <w:spacing w:line="240" w:lineRule="auto"/>
        <w:rPr>
          <w:color w:val="000000" w:themeColor="text1"/>
        </w:rPr>
      </w:pPr>
      <w:r w:rsidRPr="005014F7">
        <w:rPr>
          <w:color w:val="000000" w:themeColor="text1"/>
        </w:rPr>
        <w:t>Veškerý nepoužitý léčivý přípravek nebo odpad musí být zlikvidován v souladu s místními požadavky.</w:t>
      </w:r>
    </w:p>
    <w:p w14:paraId="680EB928" w14:textId="77777777" w:rsidR="0083620A" w:rsidRPr="005014F7" w:rsidRDefault="0083620A" w:rsidP="00204AAB">
      <w:pPr>
        <w:spacing w:line="240" w:lineRule="auto"/>
        <w:rPr>
          <w:color w:val="000000" w:themeColor="text1"/>
        </w:rPr>
      </w:pPr>
    </w:p>
    <w:p w14:paraId="680EB929" w14:textId="77777777" w:rsidR="00812D16" w:rsidRPr="005014F7" w:rsidRDefault="00812D16" w:rsidP="00204AAB">
      <w:pPr>
        <w:spacing w:line="240" w:lineRule="auto"/>
        <w:rPr>
          <w:color w:val="000000" w:themeColor="text1"/>
          <w:szCs w:val="22"/>
        </w:rPr>
      </w:pPr>
    </w:p>
    <w:p w14:paraId="680EB92A" w14:textId="77777777" w:rsidR="00812D16" w:rsidRPr="005014F7" w:rsidRDefault="001104B2" w:rsidP="00530E6E">
      <w:pPr>
        <w:pStyle w:val="Style7"/>
      </w:pPr>
      <w:r w:rsidRPr="005014F7">
        <w:t>NÁZEV A ADRESA DRŽITELE ROZHODNUTÍ O REGISTRACI</w:t>
      </w:r>
    </w:p>
    <w:p w14:paraId="680EB92B" w14:textId="77777777" w:rsidR="00812D16" w:rsidRPr="005014F7" w:rsidRDefault="00812D16" w:rsidP="00204AAB">
      <w:pPr>
        <w:spacing w:line="240" w:lineRule="auto"/>
        <w:rPr>
          <w:szCs w:val="22"/>
        </w:rPr>
      </w:pPr>
    </w:p>
    <w:p w14:paraId="18E27700"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559F7400" w14:textId="25412442"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4B65DE80"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61320A0D"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57B87DB2" w14:textId="77777777" w:rsidR="0092606B" w:rsidRPr="00947866" w:rsidRDefault="0092606B" w:rsidP="0092606B">
      <w:pPr>
        <w:tabs>
          <w:tab w:val="clear" w:pos="567"/>
        </w:tabs>
        <w:spacing w:line="240" w:lineRule="auto"/>
        <w:rPr>
          <w:rFonts w:eastAsiaTheme="minorHAnsi"/>
          <w:sz w:val="24"/>
          <w:szCs w:val="24"/>
          <w:lang w:val="nl-NL"/>
        </w:rPr>
      </w:pPr>
      <w:r>
        <w:rPr>
          <w:rFonts w:eastAsiaTheme="minorHAnsi"/>
          <w:sz w:val="24"/>
          <w:szCs w:val="24"/>
          <w:lang w:val="nl-NL"/>
        </w:rPr>
        <w:t>Holandsko</w:t>
      </w:r>
    </w:p>
    <w:p w14:paraId="680EB932" w14:textId="77777777" w:rsidR="00812D16" w:rsidRPr="005014F7" w:rsidRDefault="00812D16" w:rsidP="00204AAB">
      <w:pPr>
        <w:spacing w:line="240" w:lineRule="auto"/>
        <w:rPr>
          <w:color w:val="000000" w:themeColor="text1"/>
          <w:szCs w:val="22"/>
        </w:rPr>
      </w:pPr>
    </w:p>
    <w:p w14:paraId="680EB933" w14:textId="77777777" w:rsidR="00812D16" w:rsidRPr="005014F7" w:rsidRDefault="00812D16" w:rsidP="00204AAB">
      <w:pPr>
        <w:spacing w:line="240" w:lineRule="auto"/>
        <w:rPr>
          <w:color w:val="000000" w:themeColor="text1"/>
          <w:szCs w:val="22"/>
        </w:rPr>
      </w:pPr>
    </w:p>
    <w:p w14:paraId="680EB934" w14:textId="77777777" w:rsidR="00812D16" w:rsidRPr="005014F7" w:rsidRDefault="001104B2" w:rsidP="00530E6E">
      <w:pPr>
        <w:pStyle w:val="Style7"/>
      </w:pPr>
      <w:r w:rsidRPr="005014F7">
        <w:t>REGISTRAČNÍ ČÍSLO/ČÍSLA</w:t>
      </w:r>
    </w:p>
    <w:p w14:paraId="680EB935" w14:textId="77777777" w:rsidR="00812D16" w:rsidRPr="005014F7" w:rsidRDefault="00812D16" w:rsidP="00204AAB">
      <w:pPr>
        <w:spacing w:line="240" w:lineRule="auto"/>
        <w:rPr>
          <w:color w:val="000000" w:themeColor="text1"/>
          <w:szCs w:val="22"/>
        </w:rPr>
      </w:pPr>
    </w:p>
    <w:p w14:paraId="680EB936" w14:textId="77777777" w:rsidR="001A593F" w:rsidRPr="005014F7" w:rsidRDefault="001104B2" w:rsidP="001A593F">
      <w:pPr>
        <w:spacing w:line="240" w:lineRule="auto"/>
        <w:rPr>
          <w:color w:val="000000" w:themeColor="text1"/>
          <w:highlight w:val="lightGray"/>
        </w:rPr>
      </w:pPr>
      <w:r w:rsidRPr="005014F7">
        <w:rPr>
          <w:color w:val="000000" w:themeColor="text1"/>
        </w:rPr>
        <w:t>EU/</w:t>
      </w:r>
      <w:r w:rsidR="00001C1F" w:rsidRPr="005014F7">
        <w:rPr>
          <w:color w:val="000000" w:themeColor="text1"/>
          <w:highlight w:val="lightGray"/>
        </w:rPr>
        <w:t>1/20/1523/001</w:t>
      </w:r>
      <w:r w:rsidRPr="005014F7">
        <w:rPr>
          <w:color w:val="000000" w:themeColor="text1"/>
        </w:rPr>
        <w:t xml:space="preserve">– </w:t>
      </w:r>
      <w:r w:rsidRPr="005014F7">
        <w:rPr>
          <w:color w:val="000000" w:themeColor="text1"/>
          <w:highlight w:val="lightGray"/>
        </w:rPr>
        <w:t>Ogluo 0,5 mg injekční roztok v předplněném peru – 1 jednodávkové pero</w:t>
      </w:r>
    </w:p>
    <w:p w14:paraId="680EB937" w14:textId="77777777" w:rsidR="001A593F" w:rsidRPr="005014F7" w:rsidRDefault="001104B2" w:rsidP="001A593F">
      <w:pPr>
        <w:spacing w:line="240" w:lineRule="auto"/>
        <w:rPr>
          <w:color w:val="000000" w:themeColor="text1"/>
          <w:highlight w:val="lightGray"/>
        </w:rPr>
      </w:pPr>
      <w:r w:rsidRPr="005014F7">
        <w:rPr>
          <w:color w:val="000000" w:themeColor="text1"/>
          <w:highlight w:val="lightGray"/>
        </w:rPr>
        <w:t>EU/</w:t>
      </w:r>
      <w:r w:rsidR="00001C1F" w:rsidRPr="005014F7">
        <w:rPr>
          <w:color w:val="000000" w:themeColor="text1"/>
          <w:highlight w:val="lightGray"/>
        </w:rPr>
        <w:t>1/20/1523/002</w:t>
      </w:r>
      <w:r w:rsidRPr="005014F7">
        <w:rPr>
          <w:color w:val="000000" w:themeColor="text1"/>
          <w:highlight w:val="lightGray"/>
        </w:rPr>
        <w:t>– Ogluo 0,5 mg injekční roztok v předplněném peru – 2 jednodávková pera</w:t>
      </w:r>
    </w:p>
    <w:p w14:paraId="680EB938" w14:textId="77777777" w:rsidR="001A593F" w:rsidRPr="005014F7" w:rsidRDefault="001104B2" w:rsidP="000B085F">
      <w:pPr>
        <w:spacing w:line="240" w:lineRule="auto"/>
        <w:rPr>
          <w:color w:val="000000" w:themeColor="text1"/>
        </w:rPr>
      </w:pPr>
      <w:r w:rsidRPr="005014F7">
        <w:rPr>
          <w:color w:val="000000" w:themeColor="text1"/>
          <w:highlight w:val="lightGray"/>
        </w:rPr>
        <w:t>EU</w:t>
      </w:r>
    </w:p>
    <w:p w14:paraId="680EB939" w14:textId="77777777" w:rsidR="00AF56AC" w:rsidRPr="005014F7" w:rsidRDefault="00AF56AC" w:rsidP="00AF56AC">
      <w:pPr>
        <w:spacing w:line="240" w:lineRule="auto"/>
        <w:rPr>
          <w:color w:val="000000" w:themeColor="text1"/>
          <w:szCs w:val="22"/>
          <w:highlight w:val="yellow"/>
        </w:rPr>
      </w:pPr>
    </w:p>
    <w:p w14:paraId="680EB93A" w14:textId="77777777" w:rsidR="001A593F" w:rsidRPr="005014F7" w:rsidRDefault="001A593F" w:rsidP="00204AAB">
      <w:pPr>
        <w:spacing w:line="240" w:lineRule="auto"/>
        <w:rPr>
          <w:color w:val="000000" w:themeColor="text1"/>
          <w:szCs w:val="22"/>
        </w:rPr>
      </w:pPr>
    </w:p>
    <w:p w14:paraId="680EB93B" w14:textId="77777777" w:rsidR="00812D16" w:rsidRPr="005014F7" w:rsidRDefault="001104B2" w:rsidP="00530E6E">
      <w:pPr>
        <w:pStyle w:val="Style7"/>
      </w:pPr>
      <w:r w:rsidRPr="005014F7">
        <w:t>ČÍSLO ŠARŽE</w:t>
      </w:r>
    </w:p>
    <w:p w14:paraId="680EB93C" w14:textId="77777777" w:rsidR="00812D16" w:rsidRPr="005014F7" w:rsidRDefault="00812D16" w:rsidP="00204AAB">
      <w:pPr>
        <w:spacing w:line="240" w:lineRule="auto"/>
        <w:rPr>
          <w:i/>
          <w:szCs w:val="22"/>
        </w:rPr>
      </w:pPr>
    </w:p>
    <w:p w14:paraId="680EB93D" w14:textId="77777777" w:rsidR="00812D16" w:rsidRPr="005014F7" w:rsidRDefault="001104B2" w:rsidP="00204AAB">
      <w:pPr>
        <w:spacing w:line="240" w:lineRule="auto"/>
        <w:rPr>
          <w:szCs w:val="22"/>
        </w:rPr>
      </w:pPr>
      <w:r w:rsidRPr="005014F7">
        <w:t>Lot</w:t>
      </w:r>
    </w:p>
    <w:p w14:paraId="680EB93E" w14:textId="77777777" w:rsidR="00AF56AC" w:rsidRPr="005014F7" w:rsidRDefault="00AF56AC" w:rsidP="00204AAB">
      <w:pPr>
        <w:spacing w:line="240" w:lineRule="auto"/>
        <w:rPr>
          <w:szCs w:val="22"/>
        </w:rPr>
      </w:pPr>
    </w:p>
    <w:p w14:paraId="680EB93F" w14:textId="77777777" w:rsidR="00812D16" w:rsidRPr="005014F7" w:rsidRDefault="001104B2" w:rsidP="00530E6E">
      <w:pPr>
        <w:pStyle w:val="Style7"/>
      </w:pPr>
      <w:r w:rsidRPr="005014F7">
        <w:t>KLASIFIKACE PRO VÝDEJ</w:t>
      </w:r>
    </w:p>
    <w:p w14:paraId="680EB940" w14:textId="77777777" w:rsidR="00812D16" w:rsidRPr="005014F7" w:rsidRDefault="00812D16" w:rsidP="00204AAB">
      <w:pPr>
        <w:spacing w:line="240" w:lineRule="auto"/>
        <w:rPr>
          <w:i/>
          <w:szCs w:val="22"/>
        </w:rPr>
      </w:pPr>
    </w:p>
    <w:p w14:paraId="680EB941" w14:textId="77777777" w:rsidR="00AF56AC" w:rsidRPr="005014F7" w:rsidRDefault="00AF56AC" w:rsidP="00204AAB">
      <w:pPr>
        <w:spacing w:line="240" w:lineRule="auto"/>
        <w:rPr>
          <w:szCs w:val="22"/>
        </w:rPr>
      </w:pPr>
    </w:p>
    <w:p w14:paraId="680EB942" w14:textId="77777777" w:rsidR="00A10321" w:rsidRPr="005014F7" w:rsidRDefault="001104B2" w:rsidP="00530E6E">
      <w:pPr>
        <w:pStyle w:val="Style7"/>
      </w:pPr>
      <w:r w:rsidRPr="005014F7">
        <w:t>NÁVOD K POUŽITÍ</w:t>
      </w:r>
    </w:p>
    <w:p w14:paraId="680EB943" w14:textId="77777777" w:rsidR="00812D16" w:rsidRPr="005014F7" w:rsidRDefault="00812D16" w:rsidP="00204AAB">
      <w:pPr>
        <w:spacing w:line="240" w:lineRule="auto"/>
        <w:rPr>
          <w:szCs w:val="22"/>
        </w:rPr>
      </w:pPr>
    </w:p>
    <w:p w14:paraId="680EB944" w14:textId="77777777" w:rsidR="000D5BC3" w:rsidRPr="005014F7" w:rsidRDefault="000D5BC3" w:rsidP="00204AAB">
      <w:pPr>
        <w:spacing w:line="240" w:lineRule="auto"/>
        <w:rPr>
          <w:szCs w:val="22"/>
        </w:rPr>
      </w:pPr>
    </w:p>
    <w:p w14:paraId="680EB945" w14:textId="77777777" w:rsidR="00A10321" w:rsidRPr="005014F7" w:rsidRDefault="001104B2" w:rsidP="00530E6E">
      <w:pPr>
        <w:pStyle w:val="Style7"/>
      </w:pPr>
      <w:r w:rsidRPr="005014F7">
        <w:t>INFORMACE V BRAILLOVĚ PÍSMU</w:t>
      </w:r>
    </w:p>
    <w:p w14:paraId="680EB946" w14:textId="77777777" w:rsidR="00A10321" w:rsidRPr="005014F7" w:rsidRDefault="00A10321" w:rsidP="000163ED">
      <w:pPr>
        <w:keepNext/>
        <w:spacing w:line="240" w:lineRule="auto"/>
        <w:rPr>
          <w:szCs w:val="22"/>
        </w:rPr>
      </w:pPr>
    </w:p>
    <w:p w14:paraId="680EB947" w14:textId="77777777" w:rsidR="00C83C0F" w:rsidRPr="005014F7" w:rsidRDefault="001104B2" w:rsidP="00C83C0F">
      <w:pPr>
        <w:spacing w:line="240" w:lineRule="auto"/>
        <w:rPr>
          <w:szCs w:val="22"/>
        </w:rPr>
      </w:pPr>
      <w:r w:rsidRPr="005014F7">
        <w:t>Ogluo 0,5 mg</w:t>
      </w:r>
    </w:p>
    <w:p w14:paraId="680EB948" w14:textId="77777777" w:rsidR="005C71E4" w:rsidRPr="005014F7" w:rsidRDefault="005C71E4" w:rsidP="00204AAB">
      <w:pPr>
        <w:spacing w:line="240" w:lineRule="auto"/>
        <w:rPr>
          <w:szCs w:val="22"/>
          <w:shd w:val="clear" w:color="auto" w:fill="CCCCCC"/>
        </w:rPr>
      </w:pPr>
    </w:p>
    <w:p w14:paraId="680EB949" w14:textId="77777777" w:rsidR="001356A7" w:rsidRPr="005014F7" w:rsidRDefault="001356A7" w:rsidP="00204AAB">
      <w:pPr>
        <w:spacing w:line="240" w:lineRule="auto"/>
        <w:rPr>
          <w:szCs w:val="22"/>
          <w:shd w:val="clear" w:color="auto" w:fill="CCCCCC"/>
        </w:rPr>
      </w:pPr>
    </w:p>
    <w:p w14:paraId="680EB94A" w14:textId="77777777" w:rsidR="005C71E4" w:rsidRPr="005014F7" w:rsidRDefault="001104B2" w:rsidP="00530E6E">
      <w:pPr>
        <w:pStyle w:val="Style7"/>
      </w:pPr>
      <w:r w:rsidRPr="005014F7">
        <w:t>JEDINEČNÝ IDENTIFIKÁTOR – 2D ČÁROVÝ KÓD</w:t>
      </w:r>
    </w:p>
    <w:p w14:paraId="680EB94B" w14:textId="77777777" w:rsidR="005C71E4" w:rsidRPr="005014F7" w:rsidRDefault="005C71E4" w:rsidP="005C71E4">
      <w:pPr>
        <w:tabs>
          <w:tab w:val="clear" w:pos="567"/>
        </w:tabs>
        <w:spacing w:line="240" w:lineRule="auto"/>
      </w:pPr>
    </w:p>
    <w:p w14:paraId="680EB94C" w14:textId="77777777" w:rsidR="005C71E4" w:rsidRPr="005014F7" w:rsidRDefault="001104B2" w:rsidP="005C71E4">
      <w:pPr>
        <w:spacing w:line="240" w:lineRule="auto"/>
        <w:rPr>
          <w:szCs w:val="22"/>
          <w:shd w:val="clear" w:color="auto" w:fill="CCCCCC"/>
        </w:rPr>
      </w:pPr>
      <w:r w:rsidRPr="005014F7">
        <w:rPr>
          <w:highlight w:val="lightGray"/>
        </w:rPr>
        <w:t>2D čárový kód s jedinečným identifikátorem.</w:t>
      </w:r>
    </w:p>
    <w:p w14:paraId="680EB94D" w14:textId="77777777" w:rsidR="005C71E4" w:rsidRPr="005014F7" w:rsidRDefault="005C71E4" w:rsidP="005C71E4">
      <w:pPr>
        <w:spacing w:line="240" w:lineRule="auto"/>
        <w:rPr>
          <w:szCs w:val="22"/>
          <w:shd w:val="clear" w:color="auto" w:fill="CCCCCC"/>
        </w:rPr>
      </w:pPr>
    </w:p>
    <w:p w14:paraId="680EB94E" w14:textId="77777777" w:rsidR="005C71E4" w:rsidRPr="005014F7" w:rsidRDefault="001104B2" w:rsidP="00530E6E">
      <w:pPr>
        <w:pStyle w:val="Style7"/>
      </w:pPr>
      <w:r w:rsidRPr="005014F7">
        <w:t>JEDINEČNÝ IDENTIFIKÁTOR – DATA ČITELNÁ OKEM</w:t>
      </w:r>
    </w:p>
    <w:p w14:paraId="680EB94F" w14:textId="77777777" w:rsidR="005C71E4" w:rsidRPr="005014F7" w:rsidRDefault="005C71E4" w:rsidP="005C71E4">
      <w:pPr>
        <w:tabs>
          <w:tab w:val="clear" w:pos="567"/>
        </w:tabs>
        <w:spacing w:line="240" w:lineRule="auto"/>
      </w:pPr>
    </w:p>
    <w:p w14:paraId="680EB950" w14:textId="77777777" w:rsidR="005C71E4" w:rsidRPr="005014F7" w:rsidRDefault="001104B2" w:rsidP="005C71E4">
      <w:pPr>
        <w:rPr>
          <w:szCs w:val="22"/>
        </w:rPr>
      </w:pPr>
      <w:r w:rsidRPr="005014F7">
        <w:t>PC</w:t>
      </w:r>
    </w:p>
    <w:p w14:paraId="680EB951" w14:textId="77777777" w:rsidR="005C71E4" w:rsidRPr="005014F7" w:rsidRDefault="001104B2" w:rsidP="005C71E4">
      <w:pPr>
        <w:rPr>
          <w:szCs w:val="22"/>
        </w:rPr>
      </w:pPr>
      <w:r w:rsidRPr="005014F7">
        <w:t>SN</w:t>
      </w:r>
    </w:p>
    <w:p w14:paraId="680EB952" w14:textId="77777777" w:rsidR="00AE12B9" w:rsidRPr="005014F7" w:rsidRDefault="001104B2" w:rsidP="005860D3">
      <w:pPr>
        <w:rPr>
          <w:szCs w:val="22"/>
        </w:rPr>
      </w:pPr>
      <w:r w:rsidRPr="008C6508">
        <w:rPr>
          <w:highlight w:val="lightGray"/>
        </w:rPr>
        <w:t>NN</w:t>
      </w:r>
    </w:p>
    <w:p w14:paraId="680EB953" w14:textId="77777777" w:rsidR="00AE12B9" w:rsidRPr="005014F7" w:rsidRDefault="001104B2" w:rsidP="00AE12B9">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ÚDAJE UVÁDĚNÉ NA VNĚJŠÍM OBALU</w:t>
      </w:r>
    </w:p>
    <w:p w14:paraId="680EB954" w14:textId="77777777" w:rsidR="00EC01BD" w:rsidRPr="005014F7" w:rsidRDefault="00EC01BD" w:rsidP="00AE12B9">
      <w:pPr>
        <w:pBdr>
          <w:top w:val="single" w:sz="4" w:space="1" w:color="auto"/>
          <w:left w:val="single" w:sz="4" w:space="4" w:color="auto"/>
          <w:bottom w:val="single" w:sz="4" w:space="1" w:color="auto"/>
          <w:right w:val="single" w:sz="4" w:space="4" w:color="auto"/>
        </w:pBdr>
        <w:spacing w:line="240" w:lineRule="auto"/>
        <w:rPr>
          <w:b/>
          <w:szCs w:val="22"/>
        </w:rPr>
      </w:pPr>
    </w:p>
    <w:p w14:paraId="680EB955" w14:textId="77777777" w:rsidR="00AE12B9" w:rsidRPr="005014F7" w:rsidRDefault="001104B2" w:rsidP="00AE12B9">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FOLIOVÝ SÁČEK – PŘEDPLNĚNÉ PERO (0,5 MG)</w:t>
      </w:r>
    </w:p>
    <w:p w14:paraId="680EB956" w14:textId="77777777" w:rsidR="00AE12B9" w:rsidRPr="005014F7" w:rsidRDefault="00AE12B9" w:rsidP="00AE12B9">
      <w:pPr>
        <w:spacing w:line="240" w:lineRule="auto"/>
        <w:rPr>
          <w:szCs w:val="22"/>
        </w:rPr>
      </w:pPr>
    </w:p>
    <w:p w14:paraId="680EB957" w14:textId="77777777" w:rsidR="00AE12B9" w:rsidRPr="005014F7" w:rsidRDefault="00AE12B9" w:rsidP="00AE12B9">
      <w:pPr>
        <w:spacing w:line="240" w:lineRule="auto"/>
        <w:rPr>
          <w:szCs w:val="22"/>
        </w:rPr>
      </w:pPr>
    </w:p>
    <w:p w14:paraId="680EB958" w14:textId="77777777" w:rsidR="00AE12B9" w:rsidRPr="005014F7" w:rsidRDefault="001104B2" w:rsidP="00A752BD">
      <w:pPr>
        <w:pStyle w:val="Style8"/>
      </w:pPr>
      <w:r w:rsidRPr="005014F7">
        <w:t>NÁZEV LÉČIVÉHO PŘÍPRAVKU</w:t>
      </w:r>
    </w:p>
    <w:p w14:paraId="680EB959" w14:textId="77777777" w:rsidR="00AE12B9" w:rsidRPr="005014F7" w:rsidRDefault="00AE12B9" w:rsidP="00AE12B9">
      <w:pPr>
        <w:spacing w:line="240" w:lineRule="auto"/>
        <w:rPr>
          <w:szCs w:val="22"/>
        </w:rPr>
      </w:pPr>
    </w:p>
    <w:p w14:paraId="680EB95A" w14:textId="77777777" w:rsidR="00AE12B9" w:rsidRPr="005014F7" w:rsidRDefault="001104B2" w:rsidP="00AE12B9">
      <w:pPr>
        <w:spacing w:line="240" w:lineRule="auto"/>
        <w:rPr>
          <w:szCs w:val="22"/>
        </w:rPr>
      </w:pPr>
      <w:r w:rsidRPr="005014F7">
        <w:t>Ogluo 0,5 mg injekční roztok v předplněném peru</w:t>
      </w:r>
    </w:p>
    <w:p w14:paraId="680EB95B" w14:textId="77777777" w:rsidR="00AE12B9" w:rsidRPr="005014F7" w:rsidRDefault="001104B2" w:rsidP="00AE12B9">
      <w:pPr>
        <w:spacing w:line="240" w:lineRule="auto"/>
        <w:rPr>
          <w:b/>
          <w:szCs w:val="22"/>
        </w:rPr>
      </w:pPr>
      <w:r w:rsidRPr="005014F7">
        <w:t>glucagonum</w:t>
      </w:r>
    </w:p>
    <w:p w14:paraId="680EB95C" w14:textId="77777777" w:rsidR="00AE12B9" w:rsidRPr="005014F7" w:rsidRDefault="00AE12B9" w:rsidP="00AE12B9">
      <w:pPr>
        <w:spacing w:line="240" w:lineRule="auto"/>
        <w:rPr>
          <w:szCs w:val="22"/>
        </w:rPr>
      </w:pPr>
    </w:p>
    <w:p w14:paraId="680EB95D" w14:textId="77777777" w:rsidR="00AE12B9" w:rsidRPr="005014F7" w:rsidRDefault="00AE12B9" w:rsidP="00AE12B9">
      <w:pPr>
        <w:spacing w:line="240" w:lineRule="auto"/>
        <w:rPr>
          <w:szCs w:val="22"/>
        </w:rPr>
      </w:pPr>
    </w:p>
    <w:p w14:paraId="680EB95E" w14:textId="77777777" w:rsidR="00AE12B9" w:rsidRPr="005014F7" w:rsidRDefault="001104B2" w:rsidP="00A752BD">
      <w:pPr>
        <w:pStyle w:val="Style8"/>
      </w:pPr>
      <w:r w:rsidRPr="005014F7">
        <w:t>OBSAH LÉČIVÉ LÁTKY / LÉČIVÝCH LÁTEK</w:t>
      </w:r>
    </w:p>
    <w:p w14:paraId="680EB95F" w14:textId="77777777" w:rsidR="00AE12B9" w:rsidRPr="005014F7" w:rsidRDefault="00AE12B9" w:rsidP="00AE12B9">
      <w:pPr>
        <w:spacing w:line="240" w:lineRule="auto"/>
        <w:rPr>
          <w:szCs w:val="22"/>
        </w:rPr>
      </w:pPr>
    </w:p>
    <w:p w14:paraId="680EB960" w14:textId="77777777" w:rsidR="00AE12B9" w:rsidRPr="005014F7" w:rsidRDefault="001104B2" w:rsidP="00AE12B9">
      <w:pPr>
        <w:spacing w:line="240" w:lineRule="auto"/>
        <w:rPr>
          <w:szCs w:val="22"/>
        </w:rPr>
      </w:pPr>
      <w:r w:rsidRPr="005014F7">
        <w:t xml:space="preserve">Jedno předplněné pero obsahuje </w:t>
      </w:r>
      <w:r w:rsidR="008D7C73" w:rsidRPr="005014F7">
        <w:t xml:space="preserve">glucagonum </w:t>
      </w:r>
      <w:r w:rsidRPr="005014F7">
        <w:t>0,5 mg v 0,1 ml.</w:t>
      </w:r>
    </w:p>
    <w:p w14:paraId="680EB961" w14:textId="77777777" w:rsidR="00AE12B9" w:rsidRPr="005014F7" w:rsidRDefault="00AE12B9" w:rsidP="00AE12B9">
      <w:pPr>
        <w:spacing w:line="240" w:lineRule="auto"/>
        <w:rPr>
          <w:szCs w:val="22"/>
        </w:rPr>
      </w:pPr>
    </w:p>
    <w:p w14:paraId="680EB962" w14:textId="77777777" w:rsidR="00AE12B9" w:rsidRPr="005014F7" w:rsidRDefault="00AE12B9" w:rsidP="00AE12B9">
      <w:pPr>
        <w:spacing w:line="240" w:lineRule="auto"/>
        <w:rPr>
          <w:szCs w:val="22"/>
        </w:rPr>
      </w:pPr>
    </w:p>
    <w:p w14:paraId="680EB963" w14:textId="77777777" w:rsidR="00AE12B9" w:rsidRPr="005014F7" w:rsidRDefault="001104B2" w:rsidP="00A752BD">
      <w:pPr>
        <w:pStyle w:val="Style8"/>
      </w:pPr>
      <w:r w:rsidRPr="005014F7">
        <w:t>SEZNAM POMOCNÝCH LÁTEK</w:t>
      </w:r>
    </w:p>
    <w:p w14:paraId="680EB964" w14:textId="77777777" w:rsidR="00AE12B9" w:rsidRPr="005014F7" w:rsidRDefault="00AE12B9" w:rsidP="00AE12B9">
      <w:pPr>
        <w:spacing w:line="240" w:lineRule="auto"/>
        <w:rPr>
          <w:szCs w:val="22"/>
        </w:rPr>
      </w:pPr>
    </w:p>
    <w:p w14:paraId="680EB965" w14:textId="77777777" w:rsidR="00AE12B9" w:rsidRPr="005014F7" w:rsidRDefault="001104B2" w:rsidP="00AE12B9">
      <w:pPr>
        <w:spacing w:line="240" w:lineRule="auto"/>
        <w:rPr>
          <w:szCs w:val="22"/>
        </w:rPr>
      </w:pPr>
      <w:r w:rsidRPr="005014F7">
        <w:t>Obsahuje také dihydrát trehalózy, dimethylsulfoxid (DMSO), kyselinu sírovou a vodu pro injekci. Další informace jsou uvedeny v příbalové informaci.</w:t>
      </w:r>
    </w:p>
    <w:p w14:paraId="680EB966" w14:textId="77777777" w:rsidR="00AE12B9" w:rsidRPr="005014F7" w:rsidRDefault="00AE12B9" w:rsidP="00AE12B9">
      <w:pPr>
        <w:spacing w:line="240" w:lineRule="auto"/>
        <w:rPr>
          <w:color w:val="000000" w:themeColor="text1"/>
          <w:szCs w:val="22"/>
        </w:rPr>
      </w:pPr>
    </w:p>
    <w:p w14:paraId="680EB967" w14:textId="77777777" w:rsidR="00AE12B9" w:rsidRPr="005014F7" w:rsidRDefault="00AE12B9" w:rsidP="00AE12B9">
      <w:pPr>
        <w:spacing w:line="240" w:lineRule="auto"/>
        <w:rPr>
          <w:color w:val="000000" w:themeColor="text1"/>
          <w:szCs w:val="22"/>
        </w:rPr>
      </w:pPr>
    </w:p>
    <w:p w14:paraId="680EB968" w14:textId="77777777" w:rsidR="00AE12B9" w:rsidRPr="005014F7" w:rsidRDefault="001104B2" w:rsidP="00A752BD">
      <w:pPr>
        <w:pStyle w:val="Style8"/>
      </w:pPr>
      <w:r w:rsidRPr="005014F7">
        <w:t>LÉKOVÁ FORMA A OBSAH BALENÍ</w:t>
      </w:r>
    </w:p>
    <w:p w14:paraId="680EB969" w14:textId="77777777" w:rsidR="00AE12B9" w:rsidRPr="005014F7" w:rsidRDefault="00AE12B9" w:rsidP="00AE12B9">
      <w:pPr>
        <w:spacing w:line="240" w:lineRule="auto"/>
        <w:rPr>
          <w:color w:val="000000" w:themeColor="text1"/>
          <w:szCs w:val="22"/>
        </w:rPr>
      </w:pPr>
    </w:p>
    <w:p w14:paraId="680EB96A" w14:textId="77777777" w:rsidR="00863B74" w:rsidRPr="005014F7" w:rsidRDefault="001104B2" w:rsidP="00AE12B9">
      <w:pPr>
        <w:spacing w:line="240" w:lineRule="auto"/>
        <w:rPr>
          <w:color w:val="000000" w:themeColor="text1"/>
          <w:szCs w:val="22"/>
        </w:rPr>
      </w:pPr>
      <w:r w:rsidRPr="005014F7">
        <w:rPr>
          <w:color w:val="000000" w:themeColor="text1"/>
          <w:szCs w:val="22"/>
          <w:highlight w:val="lightGray"/>
        </w:rPr>
        <w:t>Injekční roztok</w:t>
      </w:r>
    </w:p>
    <w:p w14:paraId="680EB96B" w14:textId="77777777" w:rsidR="00AE12B9" w:rsidRPr="005014F7" w:rsidRDefault="00AE12B9" w:rsidP="00AE12B9">
      <w:pPr>
        <w:spacing w:line="240" w:lineRule="auto"/>
        <w:rPr>
          <w:color w:val="000000" w:themeColor="text1"/>
          <w:szCs w:val="22"/>
        </w:rPr>
      </w:pPr>
    </w:p>
    <w:p w14:paraId="680EB96C" w14:textId="77777777" w:rsidR="00AE12B9" w:rsidRPr="005014F7" w:rsidRDefault="001104B2" w:rsidP="00AE12B9">
      <w:pPr>
        <w:spacing w:line="240" w:lineRule="auto"/>
        <w:rPr>
          <w:color w:val="000000" w:themeColor="text1"/>
          <w:szCs w:val="22"/>
        </w:rPr>
      </w:pPr>
      <w:r w:rsidRPr="005014F7">
        <w:rPr>
          <w:color w:val="000000" w:themeColor="text1"/>
          <w:szCs w:val="22"/>
        </w:rPr>
        <w:t>1 jednodávkové předplněné pero</w:t>
      </w:r>
    </w:p>
    <w:p w14:paraId="680EB96D" w14:textId="77777777" w:rsidR="00AE12B9" w:rsidRPr="005014F7" w:rsidRDefault="001104B2" w:rsidP="00AE12B9">
      <w:pPr>
        <w:spacing w:line="240" w:lineRule="auto"/>
        <w:rPr>
          <w:color w:val="000000" w:themeColor="text1"/>
          <w:szCs w:val="22"/>
        </w:rPr>
      </w:pPr>
      <w:r w:rsidRPr="00490124">
        <w:rPr>
          <w:color w:val="000000" w:themeColor="text1"/>
          <w:szCs w:val="22"/>
          <w:highlight w:val="lightGray"/>
        </w:rPr>
        <w:t>2 jednodávková předplněná pera</w:t>
      </w:r>
    </w:p>
    <w:p w14:paraId="680EB96E" w14:textId="77777777" w:rsidR="00AE12B9" w:rsidRPr="005014F7" w:rsidRDefault="00AE12B9" w:rsidP="00AE12B9">
      <w:pPr>
        <w:spacing w:line="240" w:lineRule="auto"/>
        <w:rPr>
          <w:color w:val="000000" w:themeColor="text1"/>
          <w:szCs w:val="22"/>
        </w:rPr>
      </w:pPr>
    </w:p>
    <w:p w14:paraId="680EB96F" w14:textId="77777777" w:rsidR="00AE12B9" w:rsidRPr="005014F7" w:rsidRDefault="001104B2" w:rsidP="00A752BD">
      <w:pPr>
        <w:pStyle w:val="Style8"/>
      </w:pPr>
      <w:r w:rsidRPr="005014F7">
        <w:t>ZPŮSOB A CESTA/CESTY PODÁNÍ</w:t>
      </w:r>
    </w:p>
    <w:p w14:paraId="680EB970" w14:textId="77777777" w:rsidR="00AE12B9" w:rsidRPr="005014F7" w:rsidRDefault="00AE12B9" w:rsidP="00AE12B9">
      <w:pPr>
        <w:spacing w:line="240" w:lineRule="auto"/>
        <w:rPr>
          <w:szCs w:val="22"/>
        </w:rPr>
      </w:pPr>
    </w:p>
    <w:p w14:paraId="680EB971" w14:textId="77777777" w:rsidR="00FF6692" w:rsidRPr="005014F7" w:rsidRDefault="00FF6692" w:rsidP="00473F73">
      <w:pPr>
        <w:spacing w:line="240" w:lineRule="auto"/>
        <w:rPr>
          <w:szCs w:val="22"/>
        </w:rPr>
      </w:pPr>
    </w:p>
    <w:p w14:paraId="680EB972" w14:textId="77777777" w:rsidR="00473F73" w:rsidRPr="005014F7" w:rsidRDefault="00473F73" w:rsidP="00473F73">
      <w:pPr>
        <w:spacing w:line="240" w:lineRule="auto"/>
        <w:rPr>
          <w:szCs w:val="22"/>
        </w:rPr>
      </w:pPr>
    </w:p>
    <w:p w14:paraId="680EB973" w14:textId="77777777" w:rsidR="006A31EA" w:rsidRPr="005014F7" w:rsidRDefault="006A31EA" w:rsidP="00490124">
      <w:pPr>
        <w:pStyle w:val="ListParagraph"/>
        <w:spacing w:line="240" w:lineRule="auto"/>
        <w:rPr>
          <w:szCs w:val="22"/>
        </w:rPr>
      </w:pPr>
    </w:p>
    <w:p w14:paraId="680EB974" w14:textId="77777777" w:rsidR="00AA16B2" w:rsidRPr="005014F7" w:rsidRDefault="001104B2" w:rsidP="009B23D3">
      <w:pPr>
        <w:pStyle w:val="ListParagraph"/>
        <w:numPr>
          <w:ilvl w:val="0"/>
          <w:numId w:val="6"/>
        </w:numPr>
        <w:spacing w:line="240" w:lineRule="auto"/>
        <w:rPr>
          <w:szCs w:val="22"/>
        </w:rPr>
      </w:pPr>
      <w:r w:rsidRPr="005014F7">
        <w:t>Příprava</w:t>
      </w:r>
    </w:p>
    <w:p w14:paraId="680EB975" w14:textId="77777777" w:rsidR="00AA16B2" w:rsidRPr="005014F7" w:rsidRDefault="001104B2" w:rsidP="009B23D3">
      <w:pPr>
        <w:pStyle w:val="ListParagraph"/>
        <w:numPr>
          <w:ilvl w:val="1"/>
          <w:numId w:val="6"/>
        </w:numPr>
        <w:spacing w:line="240" w:lineRule="auto"/>
        <w:rPr>
          <w:szCs w:val="22"/>
        </w:rPr>
      </w:pPr>
      <w:r w:rsidRPr="005014F7">
        <w:t>Roztrhněte a otevřete sáček podél tečkované čáry. Vyjměte pero.</w:t>
      </w:r>
    </w:p>
    <w:p w14:paraId="680EB976" w14:textId="77777777" w:rsidR="00AA16B2" w:rsidRPr="005014F7" w:rsidRDefault="00AA16B2" w:rsidP="00AA16B2">
      <w:pPr>
        <w:spacing w:line="240" w:lineRule="auto"/>
        <w:ind w:left="1080"/>
        <w:rPr>
          <w:szCs w:val="22"/>
        </w:rPr>
      </w:pPr>
    </w:p>
    <w:p w14:paraId="680EB977" w14:textId="77777777" w:rsidR="00AA16B2" w:rsidRPr="005014F7" w:rsidRDefault="001104B2" w:rsidP="00AA16B2">
      <w:pPr>
        <w:spacing w:line="240" w:lineRule="auto"/>
        <w:ind w:left="1080"/>
        <w:rPr>
          <w:szCs w:val="22"/>
        </w:rPr>
      </w:pPr>
      <w:r w:rsidRPr="005014F7">
        <w:rPr>
          <w:noProof/>
          <w:color w:val="000000" w:themeColor="text1"/>
          <w:szCs w:val="22"/>
        </w:rPr>
        <mc:AlternateContent>
          <mc:Choice Requires="wps">
            <w:drawing>
              <wp:anchor distT="45720" distB="45720" distL="114300" distR="114300" simplePos="0" relativeHeight="251658240" behindDoc="0" locked="0" layoutInCell="1" allowOverlap="1" wp14:anchorId="680EBFEC" wp14:editId="680EBFED">
                <wp:simplePos x="0" y="0"/>
                <wp:positionH relativeFrom="column">
                  <wp:posOffset>689449</wp:posOffset>
                </wp:positionH>
                <wp:positionV relativeFrom="paragraph">
                  <wp:posOffset>9449</wp:posOffset>
                </wp:positionV>
                <wp:extent cx="702860" cy="1846834"/>
                <wp:effectExtent l="0" t="0" r="2540" b="381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2860" cy="1846834"/>
                        </a:xfrm>
                        <a:prstGeom prst="rect">
                          <a:avLst/>
                        </a:prstGeom>
                        <a:solidFill>
                          <a:srgbClr val="FFFFFF"/>
                        </a:solidFill>
                        <a:ln w="9525">
                          <a:noFill/>
                          <a:miter lim="800000"/>
                          <a:headEnd/>
                          <a:tailEnd/>
                        </a:ln>
                      </wps:spPr>
                      <wps:txbx>
                        <w:txbxContent>
                          <w:p w14:paraId="680EC11A" w14:textId="77777777" w:rsidR="00F47D95" w:rsidRDefault="001104B2" w:rsidP="00AA16B2">
                            <w:pPr>
                              <w:spacing w:line="240" w:lineRule="auto"/>
                              <w:rPr>
                                <w:sz w:val="12"/>
                              </w:rPr>
                            </w:pPr>
                            <w:r w:rsidRPr="0034169C">
                              <w:rPr>
                                <w:sz w:val="12"/>
                                <w:szCs w:val="12"/>
                                <w:highlight w:val="lightGray"/>
                              </w:rPr>
                              <w:t>Roztrhněte a otevřete sáček podél tečkované čáry. Vyjměte pero.</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680EBFEC" id="_x0000_t202" coordsize="21600,21600" o:spt="202" path="m,l,21600r21600,l21600,xe">
                <v:stroke joinstyle="miter"/>
                <v:path gradientshapeok="t" o:connecttype="rect"/>
              </v:shapetype>
              <v:shape id="Text Box 2" o:spid="_x0000_s1026" type="#_x0000_t202" style="position:absolute;left:0;text-align:left;margin-left:54.3pt;margin-top:.75pt;width:55.35pt;height:145.4pt;z-index:2516582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z9HtAwIAAOYDAAAOAAAAZHJzL2Uyb0RvYy54bWysU9uO0zAQfUfiHyy/06Rlt5So6WrpUoS0&#10;XKSFD3Acp7FwPGbsNilfz9hJu8vyhvCDNbZnzsycOV7fDJ1hR4Vegy35fJZzpqyEWtt9yb9/271a&#10;ceaDsLUwYFXJT8rzm83LF+veFWoBLZhaISMQ64velbwNwRVZ5mWrOuFn4JSlxwawE4GOuM9qFD2h&#10;dyZb5Pky6wFrhyCV93R7Nz7yTcJvGiXDl6bxKjBTcqotpB3TXsU926xFsUfhWi2nMsQ/VNEJbSnp&#10;BepOBMEOqP+C6rRE8NCEmYQug6bRUqUeqJt5/qybh1Y4lXohcry70OT/H6z8fHxwX5GF4R0MNMDU&#10;hHf3IH94ZmHbCrtXt4jQt0rUlHgeKct654spNFLtCx9Bqv4T1DRkcQiQgIYGu8gK9ckInQZwupCu&#10;hsAkXb7JF6slvUh6mq+ulqvXVymFKM7RDn34oKBj0Sg50lATujje+xCrEcXZJSbzYHS908akA+6r&#10;rUF2FCSAXVoT+h9uxrK+5G+vF9cJ2UKMT9rodCCBGt2VfJXHNUomsvHe1sklCG1GmyoxdqInMjJy&#10;E4ZqIMdIUwX1iYhCGIVIH4eMFvAXZz2JsOT+50Gg4sx8tER2VOzZwLNRnQ1hJYWWPHA2mtuQlJ36&#10;drc0hJ1O/DxmnmojMSXaJuFHtT49J6/H77n5DQAA//8DAFBLAwQUAAYACAAAACEAQKnYCN0AAAAJ&#10;AQAADwAAAGRycy9kb3ducmV2LnhtbEyPwU7DMBBE70j8g7VI3KiTVFRJiFMVJBBHKEXq0Y2XOCJe&#10;h9hNQ7+e5QS3Gc1o9m21nl0vJhxD50lBukhAIDXedNQq2L093uQgQtRkdO8JFXxjgHV9eVHp0vgT&#10;veK0ja3gEQqlVmBjHEopQ2PR6bDwAxJnH350OrIdW2lGfeJx18ssSVbS6Y74gtUDPlhsPrdHp6B4&#10;nt5tf7/3hnKbbvZP56+X3Vmp66t5cwci4hz/yvCLz+hQM9PBH8kE0bNP8hVXWdyC4DxLiyWIA4si&#10;W4KsK/n/g/oHAAD//wMAUEsBAi0AFAAGAAgAAAAhALaDOJL+AAAA4QEAABMAAAAAAAAAAAAAAAAA&#10;AAAAAFtDb250ZW50X1R5cGVzXS54bWxQSwECLQAUAAYACAAAACEAOP0h/9YAAACUAQAACwAAAAAA&#10;AAAAAAAAAAAvAQAAX3JlbHMvLnJlbHNQSwECLQAUAAYACAAAACEAAc/R7QMCAADmAwAADgAAAAAA&#10;AAAAAAAAAAAuAgAAZHJzL2Uyb0RvYy54bWxQSwECLQAUAAYACAAAACEAQKnYCN0AAAAJAQAADwAA&#10;AAAAAAAAAAAAAABdBAAAZHJzL2Rvd25yZXYueG1sUEsFBgAAAAAEAAQA8wAAAGcFAAAAAA==&#10;" stroked="f">
                <v:textbox style="mso-fit-shape-to-text:t" inset="0,0,0,0">
                  <w:txbxContent>
                    <w:p w14:paraId="680EC11A" w14:textId="77777777" w:rsidR="00F47D95" w:rsidRDefault="001104B2" w:rsidP="00AA16B2">
                      <w:pPr>
                        <w:spacing w:line="240" w:lineRule="auto"/>
                        <w:rPr>
                          <w:sz w:val="12"/>
                        </w:rPr>
                      </w:pPr>
                      <w:r w:rsidRPr="0034169C">
                        <w:rPr>
                          <w:sz w:val="12"/>
                          <w:szCs w:val="12"/>
                          <w:highlight w:val="lightGray"/>
                        </w:rPr>
                        <w:t>Roztrhněte a otevřete sáček podél tečkované čáry. Vyjměte pero.</w:t>
                      </w:r>
                    </w:p>
                  </w:txbxContent>
                </v:textbox>
              </v:shape>
            </w:pict>
          </mc:Fallback>
        </mc:AlternateContent>
      </w:r>
      <w:r w:rsidRPr="005014F7">
        <w:rPr>
          <w:noProof/>
          <w:color w:val="000000" w:themeColor="text1"/>
        </w:rPr>
        <w:drawing>
          <wp:inline distT="0" distB="0" distL="0" distR="0" wp14:anchorId="680EBFEE" wp14:editId="680EBFEF">
            <wp:extent cx="723157" cy="939800"/>
            <wp:effectExtent l="0" t="0" r="127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3223721" name=""/>
                    <pic:cNvPicPr/>
                  </pic:nvPicPr>
                  <pic:blipFill>
                    <a:blip r:embed="rId9"/>
                    <a:srcRect r="3659" b="2686"/>
                    <a:stretch>
                      <a:fillRect/>
                    </a:stretch>
                  </pic:blipFill>
                  <pic:spPr bwMode="auto">
                    <a:xfrm>
                      <a:off x="0" y="0"/>
                      <a:ext cx="727489" cy="945430"/>
                    </a:xfrm>
                    <a:prstGeom prst="rect">
                      <a:avLst/>
                    </a:prstGeom>
                    <a:ln>
                      <a:noFill/>
                    </a:ln>
                    <a:extLst>
                      <a:ext uri="{53640926-AAD7-44D8-BBD7-CCE9431645EC}">
                        <a14:shadowObscured xmlns:a14="http://schemas.microsoft.com/office/drawing/2010/main"/>
                      </a:ext>
                    </a:extLst>
                  </pic:spPr>
                </pic:pic>
              </a:graphicData>
            </a:graphic>
          </wp:inline>
        </w:drawing>
      </w:r>
    </w:p>
    <w:p w14:paraId="680EB978" w14:textId="77777777" w:rsidR="00AA16B2" w:rsidRPr="005014F7" w:rsidRDefault="00AA16B2" w:rsidP="00AA16B2">
      <w:pPr>
        <w:spacing w:line="240" w:lineRule="auto"/>
        <w:ind w:left="1440"/>
        <w:rPr>
          <w:szCs w:val="22"/>
        </w:rPr>
      </w:pPr>
    </w:p>
    <w:p w14:paraId="680EB979" w14:textId="77777777" w:rsidR="00AA16B2" w:rsidRPr="005014F7" w:rsidRDefault="001104B2" w:rsidP="009B23D3">
      <w:pPr>
        <w:pStyle w:val="ListParagraph"/>
        <w:numPr>
          <w:ilvl w:val="1"/>
          <w:numId w:val="6"/>
        </w:numPr>
        <w:spacing w:line="240" w:lineRule="auto"/>
        <w:rPr>
          <w:szCs w:val="22"/>
        </w:rPr>
      </w:pPr>
      <w:r w:rsidRPr="005014F7">
        <w:t>Sejměte červený uzávěr.</w:t>
      </w:r>
    </w:p>
    <w:p w14:paraId="680EB97A" w14:textId="77777777" w:rsidR="00AA16B2" w:rsidRPr="005014F7" w:rsidRDefault="001104B2" w:rsidP="009B23D3">
      <w:pPr>
        <w:pStyle w:val="ListParagraph"/>
        <w:numPr>
          <w:ilvl w:val="1"/>
          <w:numId w:val="6"/>
        </w:numPr>
        <w:spacing w:line="240" w:lineRule="auto"/>
        <w:rPr>
          <w:szCs w:val="22"/>
        </w:rPr>
      </w:pPr>
      <w:r w:rsidRPr="005014F7">
        <w:t>Zvolte místo vpichu a odhalte kůži.</w:t>
      </w:r>
    </w:p>
    <w:p w14:paraId="680EB97B"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664384" behindDoc="0" locked="0" layoutInCell="1" allowOverlap="1" wp14:anchorId="680EBFF0" wp14:editId="680EBFF1">
                <wp:simplePos x="0" y="0"/>
                <wp:positionH relativeFrom="margin">
                  <wp:posOffset>2684486</wp:posOffset>
                </wp:positionH>
                <wp:positionV relativeFrom="paragraph">
                  <wp:posOffset>325272</wp:posOffset>
                </wp:positionV>
                <wp:extent cx="429904" cy="1850644"/>
                <wp:effectExtent l="0" t="0" r="8255" b="0"/>
                <wp:wrapNone/>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680EC11B" w14:textId="77777777" w:rsidR="00F47D95" w:rsidRDefault="001104B2" w:rsidP="00AA16B2">
                            <w:pPr>
                              <w:spacing w:line="240" w:lineRule="auto"/>
                              <w:jc w:val="center"/>
                              <w:rPr>
                                <w:sz w:val="12"/>
                              </w:rPr>
                            </w:pPr>
                            <w:r>
                              <w:rPr>
                                <w:sz w:val="12"/>
                                <w:szCs w:val="12"/>
                              </w:rPr>
                              <w:t>Pohled zezadu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BFF0" id="Text Box 4" o:spid="_x0000_s1027" type="#_x0000_t202" style="position:absolute;left:0;text-align:left;margin-left:211.4pt;margin-top:25.6pt;width:33.85pt;height:145.7pt;z-index:25166438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rn34Bg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N7mS84kPc3Xq/xmuUwpRHGJdujDewUdi0bJkYaa0MXp0YdYjSguLjGZB6PrvTYmHfBQ&#10;7QyykyAB7NOa0H9zM5b1Jb9dLVYJ2UKMT9rodCCBGt2VfJ3HNUomsvHO1sklCG1GmyoxdqInMjJy&#10;E4ZqYLqeuItsVVCfiS+EUY/0f8hoAX9w1pMWS+6/HwUqzswHS5xH4V4MvBjVxRBWUmjJA2ejuQtJ&#10;4Kl9d0+z2OtE00vmqUTSVGJv0n8U7a/n5PXyS7c/AQAA//8DAFBLAwQUAAYACAAAACEA0JbsXeAA&#10;AAAKAQAADwAAAGRycy9kb3ducmV2LnhtbEyPwU7DMBBE70j8g7VI3KgTk1ZtiFMVJBBHKEXq0Y2X&#10;OMJeh9hNQ78ec4LjaEYzb6r15CwbcQidJwn5LAOG1HjdUSth9/Z4swQWoiKtrCeU8I0B1vXlRaVK&#10;7U/0iuM2tiyVUCiVBBNjX3IeGoNOhZnvkZL34QenYpJDy/WgTqncWS6ybMGd6igtGNXjg8Hmc3t0&#10;ElbP47ux93uvaWnyzf7p/PWyO0t5fTVt7oBFnOJfGH7xEzrUiengj6QDsxIKIRJ6lDDPBbAUKFbZ&#10;HNhBwm0hFsDriv+/UP8AAAD//wMAUEsBAi0AFAAGAAgAAAAhALaDOJL+AAAA4QEAABMAAAAAAAAA&#10;AAAAAAAAAAAAAFtDb250ZW50X1R5cGVzXS54bWxQSwECLQAUAAYACAAAACEAOP0h/9YAAACUAQAA&#10;CwAAAAAAAAAAAAAAAAAvAQAAX3JlbHMvLnJlbHNQSwECLQAUAAYACAAAACEA0659+AYCAADtAwAA&#10;DgAAAAAAAAAAAAAAAAAuAgAAZHJzL2Uyb0RvYy54bWxQSwECLQAUAAYACAAAACEA0JbsXeAAAAAK&#10;AQAADwAAAAAAAAAAAAAAAABgBAAAZHJzL2Rvd25yZXYueG1sUEsFBgAAAAAEAAQA8wAAAG0FAAAA&#10;AA==&#10;" stroked="f">
                <v:textbox style="mso-fit-shape-to-text:t" inset="0,0,0,0">
                  <w:txbxContent>
                    <w:p w14:paraId="680EC11B" w14:textId="77777777" w:rsidR="00F47D95" w:rsidRDefault="001104B2" w:rsidP="00AA16B2">
                      <w:pPr>
                        <w:spacing w:line="240" w:lineRule="auto"/>
                        <w:jc w:val="center"/>
                        <w:rPr>
                          <w:sz w:val="12"/>
                        </w:rPr>
                      </w:pPr>
                      <w:r>
                        <w:rPr>
                          <w:sz w:val="12"/>
                          <w:szCs w:val="12"/>
                        </w:rPr>
                        <w:t>Pohled zezadu</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660288" behindDoc="0" locked="0" layoutInCell="1" allowOverlap="1" wp14:anchorId="680EBFF2" wp14:editId="680EBFF3">
                <wp:simplePos x="0" y="0"/>
                <wp:positionH relativeFrom="column">
                  <wp:posOffset>769344</wp:posOffset>
                </wp:positionH>
                <wp:positionV relativeFrom="paragraph">
                  <wp:posOffset>76448</wp:posOffset>
                </wp:positionV>
                <wp:extent cx="549137" cy="230588"/>
                <wp:effectExtent l="0" t="0" r="3810" b="0"/>
                <wp:wrapNone/>
                <wp:docPr id="1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137" cy="230588"/>
                        </a:xfrm>
                        <a:prstGeom prst="rect">
                          <a:avLst/>
                        </a:prstGeom>
                        <a:solidFill>
                          <a:srgbClr val="FFFFFF"/>
                        </a:solidFill>
                        <a:ln w="9525">
                          <a:noFill/>
                          <a:miter lim="800000"/>
                          <a:headEnd/>
                          <a:tailEnd/>
                        </a:ln>
                      </wps:spPr>
                      <wps:txbx>
                        <w:txbxContent>
                          <w:p w14:paraId="680EC11C" w14:textId="77777777" w:rsidR="00F47D95" w:rsidRPr="00156DA3" w:rsidRDefault="001104B2" w:rsidP="006C180E">
                            <w:pPr>
                              <w:spacing w:line="240" w:lineRule="auto"/>
                              <w:rPr>
                                <w:sz w:val="12"/>
                                <w:szCs w:val="12"/>
                              </w:rPr>
                            </w:pPr>
                            <w:r w:rsidRPr="0034169C">
                              <w:rPr>
                                <w:sz w:val="12"/>
                                <w:szCs w:val="12"/>
                                <w:highlight w:val="lightGray"/>
                              </w:rPr>
                              <w:t>Sejměte červený uzávěr.</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BFF2" id="Text Box 14" o:spid="_x0000_s1028" type="#_x0000_t202" style="position:absolute;left:0;text-align:left;margin-left:60.6pt;margin-top:6pt;width:43.25pt;height:18.15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1z9/AEAANIDAAAOAAAAZHJzL2Uyb0RvYy54bWysU9uO0zAQfUfiHyy/06RdCt2o6Qq6FCEt&#10;F2nhAxzbaSwcjxm7TcrXM3bacntD+MEa2zNnZs4cr+/G3rKjxmDA1Xw+KznTToIybl/zL593z1ac&#10;hSicEhacrvlJB363efpkPfhKL6ADqzQyAnGhGnzNuxh9VRRBdroXYQZeO3psAXsR6Yj7QqEYCL23&#10;xaIsXxQDoPIIUodAt/fTI99k/LbVMn5s26AjszWn2mLeMe9N2ovNWlR7FL4z8lyG+IcqemEcJb1C&#10;3Yso2AHNX1C9kQgB2jiT0BfQtkbq3AN1My//6OaxE17nXoic4K80hf8HKz8cH/0nZHF8DSMNMDcR&#10;/APIr4E52HbC7fUrRBg6LRQlnifKisGH6hyaqA5VSCDN8B4UDVkcImSgscU+sUJ9MkKnAZyupOsx&#10;MkmXy+e385uXnEl6WtyUy9UqZxDVJdhjiG819CwZNUeaaQYXx4cQUzGiurikXAGsUTtjbT7gvtla&#10;ZEdB89/ldUb/zc06NtT8drlYZmQHKT5LozeR9GlNX/NVmdakmETGG6eySxTGTjZVYt2ZnUTIRE0c&#10;m5EZRd2l2ERWA+pEdCFMcqTvQ0YH+J2zgaRY8/DtIFBzZt85ojzp9mLgxWguhnCSQmseOZvMbcz6&#10;TsykZCSczNFZ5EmZv56z18+vuPkBAAD//wMAUEsDBBQABgAIAAAAIQAtC3Bf3QAAAAkBAAAPAAAA&#10;ZHJzL2Rvd25yZXYueG1sTI9NT8JAEIbvJv6HzZh4MbKlGiC1W6KgNz2AhPPQXdqG7myzu6Xl3zuc&#10;5DZv5sn7kS9H24qz8aFxpGA6SUAYKp1uqFKw+/16XoAIEUlj68gouJgAy+L+LsdMu4E25ryNlWAT&#10;ChkqqGPsMilDWRuLYeI6Q/w7Om8xsvSV1B4HNretTJNkJi02xAk1dmZVm/K07a2C2dr3w4ZWT+vd&#10;5zf+dFW6/7jslXp8GN/fQEQzxn8YrvW5OhTc6eB60kG0rNNpyuj14E0MpMl8DuKg4HXxArLI5e2C&#10;4g8AAP//AwBQSwECLQAUAAYACAAAACEAtoM4kv4AAADhAQAAEwAAAAAAAAAAAAAAAAAAAAAAW0Nv&#10;bnRlbnRfVHlwZXNdLnhtbFBLAQItABQABgAIAAAAIQA4/SH/1gAAAJQBAAALAAAAAAAAAAAAAAAA&#10;AC8BAABfcmVscy8ucmVsc1BLAQItABQABgAIAAAAIQDh/1z9/AEAANIDAAAOAAAAAAAAAAAAAAAA&#10;AC4CAABkcnMvZTJvRG9jLnhtbFBLAQItABQABgAIAAAAIQAtC3Bf3QAAAAkBAAAPAAAAAAAAAAAA&#10;AAAAAFYEAABkcnMvZG93bnJldi54bWxQSwUGAAAAAAQABADzAAAAYAUAAAAA&#10;" stroked="f">
                <v:textbox inset="0,0,0,0">
                  <w:txbxContent>
                    <w:p w14:paraId="680EC11C" w14:textId="77777777" w:rsidR="00F47D95" w:rsidRPr="00156DA3" w:rsidRDefault="001104B2" w:rsidP="006C180E">
                      <w:pPr>
                        <w:spacing w:line="240" w:lineRule="auto"/>
                        <w:rPr>
                          <w:sz w:val="12"/>
                          <w:szCs w:val="12"/>
                        </w:rPr>
                      </w:pPr>
                      <w:r w:rsidRPr="0034169C">
                        <w:rPr>
                          <w:sz w:val="12"/>
                          <w:szCs w:val="12"/>
                          <w:highlight w:val="lightGray"/>
                        </w:rPr>
                        <w:t>Sejměte červený uzávěr.</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668480" behindDoc="0" locked="0" layoutInCell="1" allowOverlap="1" wp14:anchorId="680EBFF4" wp14:editId="680EBFF5">
                <wp:simplePos x="0" y="0"/>
                <wp:positionH relativeFrom="column">
                  <wp:posOffset>1821824</wp:posOffset>
                </wp:positionH>
                <wp:positionV relativeFrom="paragraph">
                  <wp:posOffset>995926</wp:posOffset>
                </wp:positionV>
                <wp:extent cx="1357952" cy="1844294"/>
                <wp:effectExtent l="0" t="0" r="0" b="635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680EC11D" w14:textId="77777777" w:rsidR="00F47D95" w:rsidRDefault="001104B2" w:rsidP="006C180E">
                            <w:pPr>
                              <w:spacing w:line="240" w:lineRule="auto"/>
                              <w:jc w:val="center"/>
                              <w:rPr>
                                <w:sz w:val="16"/>
                              </w:rPr>
                            </w:pPr>
                            <w:r>
                              <w:rPr>
                                <w:sz w:val="16"/>
                                <w:szCs w:val="16"/>
                              </w:rPr>
                              <w:t>Spodní část břicha, vnější část stehna nebo vnější strana horní části paže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BFF4" id="Text Box 6" o:spid="_x0000_s1029" type="#_x0000_t202" style="position:absolute;left:0;text-align:left;margin-left:143.45pt;margin-top:78.4pt;width:106.95pt;height:145.2pt;z-index:25166848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yWFBCAIAAO4DAAAOAAAAZHJzL2Uyb0RvYy54bWysU9tu2zAMfR+wfxD0vjhJky014hRdugwD&#10;ugvQ7QNkWY6FyaJGKbGzry8lO2nXvQ3Tg0BJ5CF5eLS+6VvDjgq9Blvw2WTKmbISKm33Bf/xffdm&#10;xZkPwlbCgFUFPynPbzavX607l6s5NGAqhYxArM87V/AmBJdnmZeNaoWfgFOWHmvAVgQ64j6rUHSE&#10;3ppsPp2+zTrAyiFI5T3d3g2PfJPw61rJ8LWuvQrMFJxqC2nHtJdxzzZrke9RuEbLsQzxD1W0QltK&#10;eoG6E0GwA+q/oFotETzUYSKhzaCutVSpB+pmNn3RzUMjnEq9EDneXWjy/w9Wfjk+uG/IQv8eehpg&#10;asK7e5A/PbOwbYTdq1tE6BolKko8i5RlnfP5GBqp9rmPIGX3GSoasjgESEB9jW1khfpkhE4DOF1I&#10;V31gMqa8Wr67Xs45k/Q2Wy0W8+tFyiHyc7hDHz4qaFk0Co401QQvjvc+xHJEfnaJ2TwYXe20MemA&#10;+3JrkB0FKWCX1oj+h5uxrCs41bFMyBZifBJHqwMp1Oi24KtpXINmIh0fbJVcgtBmsKkSY0d+IiUD&#10;OaEve6argl/F2EhXCdWJCEMYBEkfiIwG8DdnHYmx4P7XQaDizHyyRHpU7tnAs1GeDWElhRY8cDaY&#10;25AUntp3tzSMnU40PWUeSyRRJfbGDxBV+/ycvJ6+6eYRAAD//wMAUEsDBBQABgAIAAAAIQDdkgkh&#10;4AAAAAsBAAAPAAAAZHJzL2Rvd25yZXYueG1sTI/BTsMwEETvSPyDtUjcqN2oDWmIUxUkEEcoRerR&#10;jU0cYa9D7KahX89ygtuO5ml2plpP3rHRDLELKGE+E8AMNkF32ErYvT3eFMBiUqiVC2gkfJsI6/ry&#10;olKlDid8NeM2tYxCMJZKgk2pLzmPjTVexVnoDZL3EQavEsmh5XpQJwr3jmdC5NyrDumDVb15sKb5&#10;3B69hNXz+G7d/T5oLOx8s386f73szlJeX02bO2DJTOkPht/6VB1q6nQIR9SROQlZka8IJWOZ0wYi&#10;lkLQcZCwWNxmwOuK/99Q/wAAAP//AwBQSwECLQAUAAYACAAAACEAtoM4kv4AAADhAQAAEwAAAAAA&#10;AAAAAAAAAAAAAAAAW0NvbnRlbnRfVHlwZXNdLnhtbFBLAQItABQABgAIAAAAIQA4/SH/1gAAAJQB&#10;AAALAAAAAAAAAAAAAAAAAC8BAABfcmVscy8ucmVsc1BLAQItABQABgAIAAAAIQApyWFBCAIAAO4D&#10;AAAOAAAAAAAAAAAAAAAAAC4CAABkcnMvZTJvRG9jLnhtbFBLAQItABQABgAIAAAAIQDdkgkh4AAA&#10;AAsBAAAPAAAAAAAAAAAAAAAAAGIEAABkcnMvZG93bnJldi54bWxQSwUGAAAAAAQABADzAAAAbwUA&#10;AAAA&#10;" stroked="f">
                <v:textbox style="mso-fit-shape-to-text:t" inset="0,0,0,0">
                  <w:txbxContent>
                    <w:p w14:paraId="680EC11D" w14:textId="77777777" w:rsidR="00F47D95" w:rsidRDefault="001104B2" w:rsidP="006C180E">
                      <w:pPr>
                        <w:spacing w:line="240" w:lineRule="auto"/>
                        <w:jc w:val="center"/>
                        <w:rPr>
                          <w:sz w:val="16"/>
                        </w:rPr>
                      </w:pPr>
                      <w:r>
                        <w:rPr>
                          <w:sz w:val="16"/>
                          <w:szCs w:val="16"/>
                        </w:rPr>
                        <w:t>Spodní část břicha, vnější část stehna nebo vnější strana horní části paže</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666432" behindDoc="0" locked="0" layoutInCell="1" allowOverlap="1" wp14:anchorId="680EBFF6" wp14:editId="680EBFF7">
                <wp:simplePos x="0" y="0"/>
                <wp:positionH relativeFrom="column">
                  <wp:posOffset>1656715</wp:posOffset>
                </wp:positionH>
                <wp:positionV relativeFrom="paragraph">
                  <wp:posOffset>6568</wp:posOffset>
                </wp:positionV>
                <wp:extent cx="1692322" cy="1850644"/>
                <wp:effectExtent l="0" t="0" r="3175" b="0"/>
                <wp:wrapNone/>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322" cy="1850644"/>
                        </a:xfrm>
                        <a:prstGeom prst="rect">
                          <a:avLst/>
                        </a:prstGeom>
                        <a:solidFill>
                          <a:srgbClr val="FFFFFF"/>
                        </a:solidFill>
                        <a:ln w="9525">
                          <a:noFill/>
                          <a:miter lim="800000"/>
                          <a:headEnd/>
                          <a:tailEnd/>
                        </a:ln>
                      </wps:spPr>
                      <wps:txbx>
                        <w:txbxContent>
                          <w:p w14:paraId="680EC11E" w14:textId="77777777" w:rsidR="00F47D95" w:rsidRDefault="001104B2" w:rsidP="00AA16B2">
                            <w:pPr>
                              <w:spacing w:line="240" w:lineRule="auto"/>
                              <w:jc w:val="center"/>
                              <w:rPr>
                                <w:sz w:val="14"/>
                              </w:rPr>
                            </w:pPr>
                            <w:r w:rsidRPr="0034169C">
                              <w:rPr>
                                <w:sz w:val="14"/>
                                <w:highlight w:val="lightGray"/>
                              </w:rPr>
                              <w:t>Zvolte místo vpichu a odhalte kůži.</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BFF6" id="Text Box 18" o:spid="_x0000_s1030" type="#_x0000_t202" style="position:absolute;left:0;text-align:left;margin-left:130.45pt;margin-top:.5pt;width:133.25pt;height:145.7pt;z-index:2516664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15TVCAIAAO4DAAAOAAAAZHJzL2Uyb0RvYy54bWysU9uO2yAQfa/Uf0C8N07cTZS14qy22aaq&#10;tL1I234AxjhGxQwdSOz06ztgJ9vLW1U/oMEwZ+acOWzuhs6wk0KvwZZ8MZtzpqyEWttDyb9+2b9a&#10;c+aDsLUwYFXJz8rzu+3LF5veFSqHFkytkBGI9UXvSt6G4Ios87JVnfAzcMrSYQPYiUBbPGQ1ip7Q&#10;O5Pl8/kq6wFrhyCV9/T3YTzk24TfNEqGT03jVWCm5NRbSCumtYprtt2I4oDCtVpObYh/6KIT2lLR&#10;K9SDCIIdUf8F1WmJ4KEJMwldBk2jpUociM1i/gebp1Y4lbiQON5dZfL/D1Z+PD25z8jC8AYGGmAi&#10;4d0jyG+eWdi1wh7UPSL0rRI1FV5EybLe+WJKjVL7wkeQqv8ANQ1ZHAMkoKHBLqpCPBmh0wDOV9HV&#10;EJiMJVe3+es850zS2WK9nK9ublINUVzSHfrwTkHHYlBypKkmeHF69CG2I4rLlVjNg9H1XhuTNnio&#10;dgbZSZAD9umb0H+7ZizrS367zJcJ2ULMT+bodCCHGt2VfD2P3+iZKMdbW6crQWgzxtSJsZM+UZJR&#10;nDBUA9N1yROxKFcF9ZkEQxgNSQ+IghbwB2c9mbHk/vtRoOLMvLckenTuJcBLUF0CYSWlljxwNoa7&#10;kBye6Lt7GsZeJ5meK08tkqmSetMDiK79dZ9uPT/T7U8AAAD//wMAUEsDBBQABgAIAAAAIQCwRabb&#10;3gAAAAkBAAAPAAAAZHJzL2Rvd25yZXYueG1sTI/BTsMwEETvSPyDtUjcqNOolCaNUxUkEEdaitSj&#10;G2/jiHgdYjcN/XqWExxXbzT7pliNrhUD9qHxpGA6SUAgVd40VCvYvT/fLUCEqMno1hMq+MYAq/L6&#10;qtC58Wfa4LCNteASCrlWYGPscilDZdHpMPEdErOj752OfPa1NL0+c7lrZZokc+l0Q/zB6g6fLFaf&#10;25NTkL0OH7Z93HtDCztd718uX2+7i1K3N+N6CSLiGP/C8KvP6lCy08GfyATRKkjnScZRBjyJ+X36&#10;MANxYJClM5BlIf8vKH8AAAD//wMAUEsBAi0AFAAGAAgAAAAhALaDOJL+AAAA4QEAABMAAAAAAAAA&#10;AAAAAAAAAAAAAFtDb250ZW50X1R5cGVzXS54bWxQSwECLQAUAAYACAAAACEAOP0h/9YAAACUAQAA&#10;CwAAAAAAAAAAAAAAAAAvAQAAX3JlbHMvLnJlbHNQSwECLQAUAAYACAAAACEA59eU1QgCAADuAwAA&#10;DgAAAAAAAAAAAAAAAAAuAgAAZHJzL2Uyb0RvYy54bWxQSwECLQAUAAYACAAAACEAsEWm294AAAAJ&#10;AQAADwAAAAAAAAAAAAAAAABiBAAAZHJzL2Rvd25yZXYueG1sUEsFBgAAAAAEAAQA8wAAAG0FAAAA&#10;AA==&#10;" stroked="f">
                <v:textbox style="mso-fit-shape-to-text:t" inset="0,0,0,0">
                  <w:txbxContent>
                    <w:p w14:paraId="680EC11E" w14:textId="77777777" w:rsidR="00F47D95" w:rsidRDefault="001104B2" w:rsidP="00AA16B2">
                      <w:pPr>
                        <w:spacing w:line="240" w:lineRule="auto"/>
                        <w:jc w:val="center"/>
                        <w:rPr>
                          <w:sz w:val="14"/>
                        </w:rPr>
                      </w:pPr>
                      <w:r w:rsidRPr="0034169C">
                        <w:rPr>
                          <w:sz w:val="14"/>
                          <w:highlight w:val="lightGray"/>
                        </w:rPr>
                        <w:t>Zvolte místo vpichu a odhalte kůži.</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662336" behindDoc="0" locked="0" layoutInCell="1" allowOverlap="1" wp14:anchorId="680EBFF8" wp14:editId="680EBFF9">
                <wp:simplePos x="0" y="0"/>
                <wp:positionH relativeFrom="column">
                  <wp:posOffset>1902555</wp:posOffset>
                </wp:positionH>
                <wp:positionV relativeFrom="paragraph">
                  <wp:posOffset>304743</wp:posOffset>
                </wp:positionV>
                <wp:extent cx="429904" cy="1850644"/>
                <wp:effectExtent l="0" t="0" r="8255" b="0"/>
                <wp:wrapNone/>
                <wp:docPr id="19" name="Text Box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680EC11F" w14:textId="77777777" w:rsidR="00F47D95" w:rsidRDefault="001104B2" w:rsidP="00AA16B2">
                            <w:pPr>
                              <w:spacing w:line="240" w:lineRule="auto"/>
                              <w:jc w:val="center"/>
                              <w:rPr>
                                <w:sz w:val="12"/>
                              </w:rPr>
                            </w:pPr>
                            <w:r>
                              <w:rPr>
                                <w:sz w:val="12"/>
                                <w:szCs w:val="12"/>
                              </w:rPr>
                              <w:t>Pohled zepředu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BFF8" id="Text Box 19" o:spid="_x0000_s1031" type="#_x0000_t202" style="position:absolute;left:0;text-align:left;margin-left:149.8pt;margin-top:24pt;width:33.85pt;height:145.7pt;z-index:2516623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10wCA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N7mS84kPc3Xq/xmuUwpRHGJdujDewUdi0bJkYaa0MXp0YdYjSguLjGZB6PrvTYmHfBQ&#10;7QyykyAB7NOa0H9zM5b1Jb9dLVYJ2UKMT9rodCCBGt2VfJ3HNUomsvHO1sklCG1GmyoxdqInMjJy&#10;E4ZqYLou+SrGRrYqqM/EF8KoR/o/ZLSAPzjrSYsl99+PAhVn5oMlzqNwLwZejOpiCCsptOSBs9Hc&#10;hSTw1L67p1nsdaLpJfNUImkqsTfpP4r213Pyevml258AAAD//wMAUEsDBBQABgAIAAAAIQCxc4Tu&#10;4AAAAAoBAAAPAAAAZHJzL2Rvd25yZXYueG1sTI/BTsMwDIbvSLxDZCRuLN06lbY0nQYSiCOMIe2Y&#10;NVlTLXFKk3VlT485wc2WP/3+/mo1OctGPYTOo4D5LAGmsfGqw1bA9uP5LgcWokQlrUct4FsHWNXX&#10;V5UslT/jux43sWUUgqGUAkyMfcl5aIx2Msx8r5FuBz84GWkdWq4GeaZwZ/kiSTLuZIf0wchePxnd&#10;HDcnJ6B4HT+Nfdx5hbmZr3cvl6+37UWI25tp/QAs6in+wfCrT+pQk9Pen1AFZgUsiiIjVMAyp04E&#10;pNl9CmxPQ1osgdcV/1+h/gEAAP//AwBQSwECLQAUAAYACAAAACEAtoM4kv4AAADhAQAAEwAAAAAA&#10;AAAAAAAAAAAAAAAAW0NvbnRlbnRfVHlwZXNdLnhtbFBLAQItABQABgAIAAAAIQA4/SH/1gAAAJQB&#10;AAALAAAAAAAAAAAAAAAAAC8BAABfcmVscy8ucmVsc1BLAQItABQABgAIAAAAIQCh+10wCAIAAO0D&#10;AAAOAAAAAAAAAAAAAAAAAC4CAABkcnMvZTJvRG9jLnhtbFBLAQItABQABgAIAAAAIQCxc4Tu4AAA&#10;AAoBAAAPAAAAAAAAAAAAAAAAAGIEAABkcnMvZG93bnJldi54bWxQSwUGAAAAAAQABADzAAAAbwUA&#10;AAAA&#10;" stroked="f">
                <v:textbox style="mso-fit-shape-to-text:t" inset="0,0,0,0">
                  <w:txbxContent>
                    <w:p w14:paraId="680EC11F" w14:textId="77777777" w:rsidR="00F47D95" w:rsidRDefault="001104B2" w:rsidP="00AA16B2">
                      <w:pPr>
                        <w:spacing w:line="240" w:lineRule="auto"/>
                        <w:jc w:val="center"/>
                        <w:rPr>
                          <w:sz w:val="12"/>
                        </w:rPr>
                      </w:pPr>
                      <w:r>
                        <w:rPr>
                          <w:sz w:val="12"/>
                          <w:szCs w:val="12"/>
                        </w:rPr>
                        <w:t>Pohled zepředu</w:t>
                      </w:r>
                    </w:p>
                  </w:txbxContent>
                </v:textbox>
              </v:shape>
            </w:pict>
          </mc:Fallback>
        </mc:AlternateContent>
      </w:r>
      <w:r w:rsidRPr="005014F7">
        <w:rPr>
          <w:noProof/>
          <w:color w:val="000000" w:themeColor="text1"/>
        </w:rPr>
        <w:drawing>
          <wp:inline distT="0" distB="0" distL="0" distR="0" wp14:anchorId="680EBFFA" wp14:editId="680EBFFB">
            <wp:extent cx="722821" cy="1136650"/>
            <wp:effectExtent l="0" t="0" r="1270" b="635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2040315" name=""/>
                    <pic:cNvPicPr/>
                  </pic:nvPicPr>
                  <pic:blipFill>
                    <a:blip r:embed="rId10"/>
                    <a:stretch>
                      <a:fillRect/>
                    </a:stretch>
                  </pic:blipFill>
                  <pic:spPr>
                    <a:xfrm>
                      <a:off x="0" y="0"/>
                      <a:ext cx="724260" cy="1138913"/>
                    </a:xfrm>
                    <a:prstGeom prst="rect">
                      <a:avLst/>
                    </a:prstGeom>
                  </pic:spPr>
                </pic:pic>
              </a:graphicData>
            </a:graphic>
          </wp:inline>
        </w:drawing>
      </w:r>
      <w:r w:rsidRPr="005014F7">
        <w:rPr>
          <w:color w:val="000000" w:themeColor="text1"/>
        </w:rPr>
        <w:t xml:space="preserve"> </w:t>
      </w:r>
      <w:r w:rsidRPr="005014F7">
        <w:rPr>
          <w:noProof/>
        </w:rPr>
        <w:drawing>
          <wp:inline distT="0" distB="0" distL="0" distR="0" wp14:anchorId="680EBFFC" wp14:editId="680EBFFD">
            <wp:extent cx="1677562" cy="1193800"/>
            <wp:effectExtent l="0" t="0" r="0" b="635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4481076" name=""/>
                    <pic:cNvPicPr/>
                  </pic:nvPicPr>
                  <pic:blipFill>
                    <a:blip r:embed="rId11"/>
                    <a:srcRect r="2494"/>
                    <a:stretch>
                      <a:fillRect/>
                    </a:stretch>
                  </pic:blipFill>
                  <pic:spPr bwMode="auto">
                    <a:xfrm>
                      <a:off x="0" y="0"/>
                      <a:ext cx="1685837" cy="1199688"/>
                    </a:xfrm>
                    <a:prstGeom prst="rect">
                      <a:avLst/>
                    </a:prstGeom>
                    <a:ln>
                      <a:noFill/>
                    </a:ln>
                    <a:extLst>
                      <a:ext uri="{53640926-AAD7-44D8-BBD7-CCE9431645EC}">
                        <a14:shadowObscured xmlns:a14="http://schemas.microsoft.com/office/drawing/2010/main"/>
                      </a:ext>
                    </a:extLst>
                  </pic:spPr>
                </pic:pic>
              </a:graphicData>
            </a:graphic>
          </wp:inline>
        </w:drawing>
      </w:r>
    </w:p>
    <w:p w14:paraId="680EB97C" w14:textId="77777777" w:rsidR="00AA16B2" w:rsidRPr="005014F7" w:rsidRDefault="001104B2" w:rsidP="009B23D3">
      <w:pPr>
        <w:pStyle w:val="ListParagraph"/>
        <w:numPr>
          <w:ilvl w:val="0"/>
          <w:numId w:val="6"/>
        </w:numPr>
        <w:spacing w:line="240" w:lineRule="auto"/>
        <w:rPr>
          <w:szCs w:val="22"/>
        </w:rPr>
      </w:pPr>
      <w:r w:rsidRPr="005014F7">
        <w:t>Podání injekce</w:t>
      </w:r>
    </w:p>
    <w:p w14:paraId="680EB97D" w14:textId="77777777" w:rsidR="00AA16B2" w:rsidRPr="005014F7" w:rsidRDefault="001104B2" w:rsidP="009B23D3">
      <w:pPr>
        <w:pStyle w:val="ListParagraph"/>
        <w:numPr>
          <w:ilvl w:val="1"/>
          <w:numId w:val="6"/>
        </w:numPr>
        <w:spacing w:line="240" w:lineRule="auto"/>
        <w:rPr>
          <w:szCs w:val="22"/>
        </w:rPr>
      </w:pPr>
      <w:r w:rsidRPr="005014F7">
        <w:rPr>
          <w:b/>
          <w:bCs/>
        </w:rPr>
        <w:lastRenderedPageBreak/>
        <w:t>Přitlačte</w:t>
      </w:r>
      <w:r w:rsidRPr="005014F7">
        <w:t xml:space="preserve"> dolů ke kůži a zahajte podávání.</w:t>
      </w:r>
    </w:p>
    <w:p w14:paraId="680EB97E" w14:textId="77777777" w:rsidR="00AA16B2" w:rsidRPr="005014F7" w:rsidRDefault="001104B2" w:rsidP="009B23D3">
      <w:pPr>
        <w:pStyle w:val="ListParagraph"/>
        <w:numPr>
          <w:ilvl w:val="1"/>
          <w:numId w:val="6"/>
        </w:numPr>
        <w:spacing w:line="240" w:lineRule="auto"/>
        <w:rPr>
          <w:szCs w:val="22"/>
        </w:rPr>
      </w:pPr>
      <w:r w:rsidRPr="005014F7">
        <w:rPr>
          <w:b/>
          <w:bCs/>
        </w:rPr>
        <w:t>Držte</w:t>
      </w:r>
      <w:r w:rsidRPr="005014F7">
        <w:t xml:space="preserve"> přitlačené po dobu 5 sekund.</w:t>
      </w:r>
    </w:p>
    <w:p w14:paraId="680EB97F" w14:textId="77777777" w:rsidR="00AA16B2" w:rsidRPr="005014F7" w:rsidRDefault="001104B2" w:rsidP="009B23D3">
      <w:pPr>
        <w:pStyle w:val="ListParagraph"/>
        <w:numPr>
          <w:ilvl w:val="1"/>
          <w:numId w:val="6"/>
        </w:numPr>
        <w:spacing w:line="240" w:lineRule="auto"/>
        <w:rPr>
          <w:szCs w:val="22"/>
        </w:rPr>
      </w:pPr>
      <w:r w:rsidRPr="005014F7">
        <w:rPr>
          <w:b/>
          <w:bCs/>
        </w:rPr>
        <w:t>Počkejte</w:t>
      </w:r>
      <w:r w:rsidRPr="005014F7">
        <w:t>, až okénko zčervená.</w:t>
      </w:r>
    </w:p>
    <w:p w14:paraId="680EB980" w14:textId="77777777" w:rsidR="00AA16B2" w:rsidRPr="005014F7" w:rsidRDefault="00AA16B2" w:rsidP="00AA16B2">
      <w:pPr>
        <w:pStyle w:val="ListParagraph"/>
        <w:spacing w:line="240" w:lineRule="auto"/>
        <w:ind w:left="1440"/>
        <w:rPr>
          <w:szCs w:val="22"/>
        </w:rPr>
      </w:pPr>
    </w:p>
    <w:p w14:paraId="680EB981" w14:textId="77777777" w:rsidR="00AA16B2" w:rsidRPr="005014F7" w:rsidRDefault="001104B2" w:rsidP="00AA16B2">
      <w:pPr>
        <w:pStyle w:val="ListParagraph"/>
        <w:spacing w:line="240" w:lineRule="auto"/>
        <w:ind w:left="1440"/>
        <w:rPr>
          <w:color w:val="000000" w:themeColor="text1"/>
        </w:rPr>
      </w:pPr>
      <w:r w:rsidRPr="005014F7">
        <w:rPr>
          <w:noProof/>
          <w:color w:val="000000" w:themeColor="text1"/>
        </w:rPr>
        <mc:AlternateContent>
          <mc:Choice Requires="wps">
            <w:drawing>
              <wp:anchor distT="45720" distB="45720" distL="114300" distR="114300" simplePos="0" relativeHeight="251680768" behindDoc="0" locked="0" layoutInCell="1" allowOverlap="1" wp14:anchorId="680EBFFE" wp14:editId="680EBFFF">
                <wp:simplePos x="0" y="0"/>
                <wp:positionH relativeFrom="column">
                  <wp:posOffset>1316355</wp:posOffset>
                </wp:positionH>
                <wp:positionV relativeFrom="paragraph">
                  <wp:posOffset>969533</wp:posOffset>
                </wp:positionV>
                <wp:extent cx="1407381" cy="1844294"/>
                <wp:effectExtent l="0" t="0" r="2540" b="6350"/>
                <wp:wrapNone/>
                <wp:docPr id="25"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07381" cy="1844294"/>
                        </a:xfrm>
                        <a:prstGeom prst="rect">
                          <a:avLst/>
                        </a:prstGeom>
                        <a:solidFill>
                          <a:srgbClr val="FFFFFF"/>
                        </a:solidFill>
                        <a:ln w="9525">
                          <a:noFill/>
                          <a:miter lim="800000"/>
                          <a:headEnd/>
                          <a:tailEnd/>
                        </a:ln>
                      </wps:spPr>
                      <wps:txbx>
                        <w:txbxContent>
                          <w:p w14:paraId="680EC120" w14:textId="77777777" w:rsidR="00F47D95" w:rsidRDefault="001104B2" w:rsidP="00AA16B2">
                            <w:pPr>
                              <w:spacing w:line="240" w:lineRule="auto"/>
                              <w:jc w:val="center"/>
                              <w:rPr>
                                <w:sz w:val="12"/>
                              </w:rPr>
                            </w:pPr>
                            <w:r w:rsidRPr="0034169C">
                              <w:rPr>
                                <w:sz w:val="12"/>
                                <w:szCs w:val="12"/>
                                <w:highlight w:val="lightGray"/>
                              </w:rPr>
                              <w:t>Vytáhněte pero z místa vpichu pod úhlem 90°.</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BFFE" id="Text Box 25" o:spid="_x0000_s1032" type="#_x0000_t202" style="position:absolute;left:0;text-align:left;margin-left:103.65pt;margin-top:76.35pt;width:110.8pt;height:145.2pt;z-index:25168076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f6YJCQIAAO4DAAAOAAAAZHJzL2Uyb0RvYy54bWysU9tu2zAMfR+wfxD0vtjJ0i414hRdugwD&#10;ugvQ7QNkWY6FyaJGKbGzry8lO+kub8P0IFASeUgeHq1vh86wo0KvwZZ8Pss5U1ZCre2+5N++7l6t&#10;OPNB2FoYsKrkJ+X57ebli3XvCrWAFkytkBGI9UXvSt6G4Ios87JVnfAzcMrSYwPYiUBH3Gc1ip7Q&#10;O5Mt8vw66wFrhyCV93R7Pz7yTcJvGiXD56bxKjBTcqotpB3TXsU926xFsUfhWi2nMsQ/VNEJbSnp&#10;BepeBMEOqP+C6rRE8NCEmYQug6bRUqUeqJt5/kc3j61wKvVC5Hh3ocn/P1j56fjoviALw1sYaICp&#10;Ce8eQH73zMK2FXav7hChb5WoKfE8Upb1zhdTaKTaFz6CVP1HqGnI4hAgAQ0NdpEV6pMROg3gdCFd&#10;DYHJmHKZv3m9mnMm6W2+Wi4XN8uUQxTncIc+vFfQsWiUHGmqCV4cH3yI5Yji7BKzeTC63mlj0gH3&#10;1dYgOwpSwC6tCf03N2NZX/Kbq8VVQrYQ45M4Oh1IoUZ3JV/lcY2aiXS8s3VyCUKb0aZKjJ34iZSM&#10;5IShGpiuS34dYyNdFdQnIgxhFCR9IDJawJ+c9STGkvsfB4GKM/PBEulRuWcDz0Z1NoSVFFrywNlo&#10;bkNSeGrf3dEwdjrR9Jx5KpFEldibPkBU7a/n5PX8TTdPAAAA//8DAFBLAwQUAAYACAAAACEAQVxj&#10;TuEAAAALAQAADwAAAGRycy9kb3ducmV2LnhtbEyPwU7DMAyG70i8Q2QkbixtN1jXNZ0GEojjGJu0&#10;Y9aEpiJxSpN1ZU+POcHN1v/p9+dyNTrLBt2H1qOAdJIA01h71WIjYPf+fJcDC1GiktajFvCtA6yq&#10;66tSFsqf8U0P29gwKsFQSAEmxq7gPNRGOxkmvtNI2YfvnYy09g1XvTxTubM8S5IH7mSLdMHITj8Z&#10;XX9uT07A4nXYG/t48Apzk64PL5evze4ixO3NuF4Ci3qMfzD86pM6VOR09CdUgVkBWTKfEkrBfTYH&#10;RsQsyxfAjjTMpinwquT/f6h+AAAA//8DAFBLAQItABQABgAIAAAAIQC2gziS/gAAAOEBAAATAAAA&#10;AAAAAAAAAAAAAAAAAABbQ29udGVudF9UeXBlc10ueG1sUEsBAi0AFAAGAAgAAAAhADj9If/WAAAA&#10;lAEAAAsAAAAAAAAAAAAAAAAALwEAAF9yZWxzLy5yZWxzUEsBAi0AFAAGAAgAAAAhABd/pgkJAgAA&#10;7gMAAA4AAAAAAAAAAAAAAAAALgIAAGRycy9lMm9Eb2MueG1sUEsBAi0AFAAGAAgAAAAhAEFcY07h&#10;AAAACwEAAA8AAAAAAAAAAAAAAAAAYwQAAGRycy9kb3ducmV2LnhtbFBLBQYAAAAABAAEAPMAAABx&#10;BQAAAAA=&#10;" stroked="f">
                <v:textbox style="mso-fit-shape-to-text:t" inset="0,0,0,0">
                  <w:txbxContent>
                    <w:p w14:paraId="680EC120" w14:textId="77777777" w:rsidR="00F47D95" w:rsidRDefault="001104B2" w:rsidP="00AA16B2">
                      <w:pPr>
                        <w:spacing w:line="240" w:lineRule="auto"/>
                        <w:jc w:val="center"/>
                        <w:rPr>
                          <w:sz w:val="12"/>
                        </w:rPr>
                      </w:pPr>
                      <w:r w:rsidRPr="0034169C">
                        <w:rPr>
                          <w:sz w:val="12"/>
                          <w:szCs w:val="12"/>
                          <w:highlight w:val="lightGray"/>
                        </w:rPr>
                        <w:t>Vytáhněte pero z místa vpichu pod úhlem 90°.</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678720" behindDoc="0" locked="0" layoutInCell="1" allowOverlap="1" wp14:anchorId="680EC000" wp14:editId="680EC001">
                <wp:simplePos x="0" y="0"/>
                <wp:positionH relativeFrom="margin">
                  <wp:posOffset>2449981</wp:posOffset>
                </wp:positionH>
                <wp:positionV relativeFrom="paragraph">
                  <wp:posOffset>5715</wp:posOffset>
                </wp:positionV>
                <wp:extent cx="602653" cy="1844294"/>
                <wp:effectExtent l="0" t="0" r="6985" b="6350"/>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653" cy="1844294"/>
                        </a:xfrm>
                        <a:prstGeom prst="rect">
                          <a:avLst/>
                        </a:prstGeom>
                        <a:solidFill>
                          <a:srgbClr val="FFFFFF"/>
                        </a:solidFill>
                        <a:ln w="9525">
                          <a:noFill/>
                          <a:miter lim="800000"/>
                          <a:headEnd/>
                          <a:tailEnd/>
                        </a:ln>
                      </wps:spPr>
                      <wps:txbx>
                        <w:txbxContent>
                          <w:p w14:paraId="680EC121" w14:textId="77777777" w:rsidR="00F47D95" w:rsidRPr="00156DA3" w:rsidRDefault="001104B2" w:rsidP="006C180E">
                            <w:pPr>
                              <w:spacing w:line="240" w:lineRule="auto"/>
                              <w:jc w:val="center"/>
                              <w:rPr>
                                <w:sz w:val="12"/>
                              </w:rPr>
                            </w:pPr>
                            <w:r w:rsidRPr="0034169C">
                              <w:rPr>
                                <w:b/>
                                <w:bCs/>
                                <w:sz w:val="12"/>
                                <w:szCs w:val="12"/>
                                <w:highlight w:val="lightGray"/>
                              </w:rPr>
                              <w:t>Počkejte</w:t>
                            </w:r>
                            <w:r w:rsidRPr="0034169C">
                              <w:rPr>
                                <w:sz w:val="12"/>
                                <w:szCs w:val="12"/>
                                <w:highlight w:val="lightGray"/>
                              </w:rPr>
                              <w:t>, až okénko zčervená.</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00" id="Text Box 7" o:spid="_x0000_s1033" type="#_x0000_t202" style="position:absolute;left:0;text-align:left;margin-left:192.9pt;margin-top:.45pt;width:47.45pt;height:145.2pt;z-index:25167872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auEyCAIAAO0DAAAOAAAAZHJzL2Uyb0RvYy54bWysU9uO2yAQfa/Uf0C8N3bSJM1acVbbbFNV&#10;2l6kbT+AYByjYoYOJHb69TtgJ9vLW1Ue0AAzZ2bOHNa3fWvYSaHXYEs+neScKSuh0vZQ8m9fd69W&#10;nPkgbCUMWFXys/L8dvPyxbpzhZpBA6ZSyAjE+qJzJW9CcEWWedmoVvgJOGXpsQZsRaAjHrIKRUfo&#10;rclmeb7MOsDKIUjlPd3eD498k/DrWsnwua69CsyUnGoLace07+OebdaiOKBwjZZjGeIfqmiFtpT0&#10;CnUvgmBH1H9BtVoieKjDREKbQV1rqVIP1M00/6Obx0Y4lXohcry70uT/H6z8dHp0X5CF/i30NMDU&#10;hHcPIL97ZmHbCHtQd4jQNUpUlHgaKcs654sxNFLtCx9B9t1HqGjI4hggAfU1tpEV6pMROg3gfCVd&#10;9YFJulzms+XiNWeSnqar+Xx2M08pRHGJdujDewUti0bJkYaa0MXpwYdYjSguLjGZB6OrnTYmHfCw&#10;3xpkJ0EC2KU1ov/mZizrSn6zmC0SsoUYn7TR6kACNbot+SqPa5BMZOOdrZJLENoMNlVi7EhPZGTg&#10;JvT7numq5G9ibGRrD9WZ+EIY9Ej/h4wG8CdnHWmx5P7HUaDizHywxHkU7sXAi7G/GMJKCi154Gww&#10;tyEJPLXv7mgWO51oes48lkiaSuyN+o+i/fWcvJ5/6eYJAAD//wMAUEsDBBQABgAIAAAAIQA4iad5&#10;3gAAAAgBAAAPAAAAZHJzL2Rvd25yZXYueG1sTI/BTsMwEETvSPyDtUjcqJMWaBriVAUJxLGUVurR&#10;jZc4Il6H2E1Dv57lBMfVjN68LZaja8WAfWg8KUgnCQikypuGagXb9+ebDESImoxuPaGCbwywLC8v&#10;Cp0bf6I3HDaxFgyhkGsFNsYulzJUFp0OE98hcfbhe6cjn30tTa9PDHetnCbJvXS6IV6wusMni9Xn&#10;5ugULF6HnW0f995QZtPV/uX8td6elbq+GlcPICKO8a8Mv/qsDiU7HfyRTBCtgll2x+qRYSA4vs2S&#10;OYiDgukinYEsC/n/gfIHAAD//wMAUEsBAi0AFAAGAAgAAAAhALaDOJL+AAAA4QEAABMAAAAAAAAA&#10;AAAAAAAAAAAAAFtDb250ZW50X1R5cGVzXS54bWxQSwECLQAUAAYACAAAACEAOP0h/9YAAACUAQAA&#10;CwAAAAAAAAAAAAAAAAAvAQAAX3JlbHMvLnJlbHNQSwECLQAUAAYACAAAACEAK2rhMggCAADtAwAA&#10;DgAAAAAAAAAAAAAAAAAuAgAAZHJzL2Uyb0RvYy54bWxQSwECLQAUAAYACAAAACEAOImned4AAAAI&#10;AQAADwAAAAAAAAAAAAAAAABiBAAAZHJzL2Rvd25yZXYueG1sUEsFBgAAAAAEAAQA8wAAAG0FAAAA&#10;AA==&#10;" stroked="f">
                <v:textbox style="mso-fit-shape-to-text:t" inset="0,0,0,0">
                  <w:txbxContent>
                    <w:p w14:paraId="680EC121" w14:textId="77777777" w:rsidR="00F47D95" w:rsidRPr="00156DA3" w:rsidRDefault="001104B2" w:rsidP="006C180E">
                      <w:pPr>
                        <w:spacing w:line="240" w:lineRule="auto"/>
                        <w:jc w:val="center"/>
                        <w:rPr>
                          <w:sz w:val="12"/>
                        </w:rPr>
                      </w:pPr>
                      <w:r w:rsidRPr="0034169C">
                        <w:rPr>
                          <w:b/>
                          <w:bCs/>
                          <w:sz w:val="12"/>
                          <w:szCs w:val="12"/>
                          <w:highlight w:val="lightGray"/>
                        </w:rPr>
                        <w:t>Počkejte</w:t>
                      </w:r>
                      <w:r w:rsidRPr="0034169C">
                        <w:rPr>
                          <w:sz w:val="12"/>
                          <w:szCs w:val="12"/>
                          <w:highlight w:val="lightGray"/>
                        </w:rPr>
                        <w:t>, až okénko zčervená.</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674624" behindDoc="0" locked="0" layoutInCell="1" allowOverlap="1" wp14:anchorId="680EC002" wp14:editId="680EC003">
                <wp:simplePos x="0" y="0"/>
                <wp:positionH relativeFrom="margin">
                  <wp:posOffset>1692275</wp:posOffset>
                </wp:positionH>
                <wp:positionV relativeFrom="paragraph">
                  <wp:posOffset>824940</wp:posOffset>
                </wp:positionV>
                <wp:extent cx="723331" cy="1850644"/>
                <wp:effectExtent l="0" t="0" r="635" b="0"/>
                <wp:wrapNone/>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331" cy="1850644"/>
                        </a:xfrm>
                        <a:prstGeom prst="rect">
                          <a:avLst/>
                        </a:prstGeom>
                        <a:solidFill>
                          <a:srgbClr val="FFFFFF"/>
                        </a:solidFill>
                        <a:ln w="9525">
                          <a:noFill/>
                          <a:miter lim="800000"/>
                          <a:headEnd/>
                          <a:tailEnd/>
                        </a:ln>
                      </wps:spPr>
                      <wps:txbx>
                        <w:txbxContent>
                          <w:p w14:paraId="680EC122" w14:textId="77777777" w:rsidR="00F47D95" w:rsidRPr="00156DA3" w:rsidRDefault="001104B2" w:rsidP="00AA16B2">
                            <w:pPr>
                              <w:spacing w:line="240" w:lineRule="auto"/>
                              <w:jc w:val="center"/>
                              <w:rPr>
                                <w:b/>
                                <w:sz w:val="10"/>
                              </w:rPr>
                            </w:pPr>
                            <w:r w:rsidRPr="00E24BD7">
                              <w:rPr>
                                <w:b/>
                                <w:sz w:val="10"/>
                                <w:highlight w:val="lightGray"/>
                              </w:rPr>
                              <w:t>Držte přitlačené po dobu 5 sekund.</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02" id="Text Box 9" o:spid="_x0000_s1034" type="#_x0000_t202" style="position:absolute;left:0;text-align:left;margin-left:133.25pt;margin-top:64.95pt;width:56.95pt;height:145.7pt;z-index:2516746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lYk2CAIAAO0DAAAOAAAAZHJzL2Uyb0RvYy54bWysU9tu2zAMfR+wfxD0vthJmi4z4hRdugwD&#10;ugvQ7QNkWY6FyaJGKbG7ry8lO+kub8P0IFASeUgeHm1uhs6wk0KvwZZ8Pss5U1ZCre2h5N++7l+t&#10;OfNB2FoYsKrkj8rzm+3LF5veFWoBLZhaISMQ64velbwNwRVZ5mWrOuFn4JSlxwawE4GOeMhqFD2h&#10;dyZb5Pl11gPWDkEq7+n2bnzk24TfNEqGz03jVWCm5FRbSDumvYp7tt2I4oDCtVpOZYh/qKIT2lLS&#10;C9SdCIIdUf8F1WmJ4KEJMwldBk2jpUo9UDfz/I9uHlrhVOqFyPHuQpP/f7Dy0+nBfUEWhrcw0ABT&#10;E97dg/zumYVdK+xB3SJC3ypRU+J5pCzrnS+m0Ei1L3wEqfqPUNOQxTFAAhoa7CIr1CcjdBrA44V0&#10;NQQm6fL1YrlczjmT9DRfr/Lrq6uUQhTnaIc+vFfQsWiUHGmoCV2c7n2I1Yji7BKTeTC63mtj0gEP&#10;1c4gOwkSwD6tCf03N2NZX/I3q8UqIVuI8UkbnQ4kUKO7kq/zuEbJRDbe2Tq5BKHNaFMlxk70REZG&#10;bsJQDUzXBBBjI1sV1I/EF8KoR/o/ZLSAPznrSYsl9z+OAhVn5oMlzqNwzwaejepsCCsptOSBs9Hc&#10;hSTw1L67pVnsdaLpOfNUImkqsTfpP4r213Pyev6l2ycAAAD//wMAUEsDBBQABgAIAAAAIQAobA9V&#10;4AAAAAsBAAAPAAAAZHJzL2Rvd25yZXYueG1sTI/BTsMwEETvSPyDtUjcqJO0REmIUxUkEEcoRerR&#10;jU0cYa9D7KahX89yguNqnmbe1uvZWTbpMfQeBaSLBJjG1qseOwG7t8ebAliIEpW0HrWAbx1g3Vxe&#10;1LJS/oSvetrGjlEJhkoKMDEOFeehNdrJsPCDRso+/OhkpHPsuBrlicqd5VmS5NzJHmnByEE/GN1+&#10;bo9OQPk8vRt7v/cKC5Nu9k/nr5fdWYjrq3lzByzqOf7B8KtP6tCQ08EfUQVmBWR5fksoBVlZAiNi&#10;WSQrYAcBqyxdAm9q/v+H5gcAAP//AwBQSwECLQAUAAYACAAAACEAtoM4kv4AAADhAQAAEwAAAAAA&#10;AAAAAAAAAAAAAAAAW0NvbnRlbnRfVHlwZXNdLnhtbFBLAQItABQABgAIAAAAIQA4/SH/1gAAAJQB&#10;AAALAAAAAAAAAAAAAAAAAC8BAABfcmVscy8ucmVsc1BLAQItABQABgAIAAAAIQC4lYk2CAIAAO0D&#10;AAAOAAAAAAAAAAAAAAAAAC4CAABkcnMvZTJvRG9jLnhtbFBLAQItABQABgAIAAAAIQAobA9V4AAA&#10;AAsBAAAPAAAAAAAAAAAAAAAAAGIEAABkcnMvZG93bnJldi54bWxQSwUGAAAAAAQABADzAAAAbwUA&#10;AAAA&#10;" stroked="f">
                <v:textbox style="mso-fit-shape-to-text:t" inset="0,0,0,0">
                  <w:txbxContent>
                    <w:p w14:paraId="680EC122" w14:textId="77777777" w:rsidR="00F47D95" w:rsidRPr="00156DA3" w:rsidRDefault="001104B2" w:rsidP="00AA16B2">
                      <w:pPr>
                        <w:spacing w:line="240" w:lineRule="auto"/>
                        <w:jc w:val="center"/>
                        <w:rPr>
                          <w:b/>
                          <w:sz w:val="10"/>
                        </w:rPr>
                      </w:pPr>
                      <w:r w:rsidRPr="00E24BD7">
                        <w:rPr>
                          <w:b/>
                          <w:sz w:val="10"/>
                          <w:highlight w:val="lightGray"/>
                        </w:rPr>
                        <w:t>Držte přitlačené po dobu 5 sekund.</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672576" behindDoc="0" locked="0" layoutInCell="1" allowOverlap="1" wp14:anchorId="680EC004" wp14:editId="680EC005">
                <wp:simplePos x="0" y="0"/>
                <wp:positionH relativeFrom="column">
                  <wp:posOffset>1390650</wp:posOffset>
                </wp:positionH>
                <wp:positionV relativeFrom="paragraph">
                  <wp:posOffset>649871</wp:posOffset>
                </wp:positionV>
                <wp:extent cx="429895" cy="1850644"/>
                <wp:effectExtent l="0" t="0" r="8255" b="0"/>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80EC123" w14:textId="77777777" w:rsidR="00F47D95" w:rsidRDefault="001104B2" w:rsidP="00AA16B2">
                            <w:pPr>
                              <w:spacing w:line="240" w:lineRule="auto"/>
                              <w:jc w:val="center"/>
                              <w:rPr>
                                <w:sz w:val="12"/>
                              </w:rPr>
                            </w:pPr>
                            <w:r>
                              <w:rPr>
                                <w:sz w:val="12"/>
                              </w:rPr>
                              <w:t>„Cvaknutí“</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04" id="Text Box 8" o:spid="_x0000_s1035" type="#_x0000_t202" style="position:absolute;left:0;text-align:left;margin-left:109.5pt;margin-top:51.15pt;width:33.85pt;height:145.7pt;z-index:25167257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X+BTBw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N+DE2slVBfSa+EEY90v8howX8wVlPWiy5/34UqDgzHyxxHoV7MfBiVBdDWEmhJQ+cjeYu&#10;JIGn9t09zWKvE00vmacSSVOJvUn/UbS/npPXyy/d/gQAAP//AwBQSwMEFAAGAAgAAAAhAATh12Lg&#10;AAAACwEAAA8AAABkcnMvZG93bnJldi54bWxMj81OwzAQhO9IvIO1SNyo8yO1SYhTFSQQRyhF6tGN&#10;lzjCXofYTUOfHnMqx9GMZr6p17M1bMLR944EpIsEGFLrVE+dgN37010BzAdJShpHKOAHPayb66ta&#10;Vsqd6A2nbehYLCFfSQE6hKHi3LcarfQLNyBF79ONVoYox46rUZ5iuTU8S5Ilt7KnuKDlgI8a26/t&#10;0QooX6YPbR72TlGh083++fz9ujsLcXszb+6BBZzDJQx/+BEdmsh0cEdSnhkBWVrGLyEaSZYDi4ms&#10;WK6AHQTkZb4C3tT8/4fmFwAA//8DAFBLAQItABQABgAIAAAAIQC2gziS/gAAAOEBAAATAAAAAAAA&#10;AAAAAAAAAAAAAABbQ29udGVudF9UeXBlc10ueG1sUEsBAi0AFAAGAAgAAAAhADj9If/WAAAAlAEA&#10;AAsAAAAAAAAAAAAAAAAALwEAAF9yZWxzLy5yZWxzUEsBAi0AFAAGAAgAAAAhAOdf4FMHAgAA7QMA&#10;AA4AAAAAAAAAAAAAAAAALgIAAGRycy9lMm9Eb2MueG1sUEsBAi0AFAAGAAgAAAAhAATh12LgAAAA&#10;CwEAAA8AAAAAAAAAAAAAAAAAYQQAAGRycy9kb3ducmV2LnhtbFBLBQYAAAAABAAEAPMAAABuBQAA&#10;AAA=&#10;" stroked="f">
                <v:textbox style="mso-fit-shape-to-text:t" inset="0,0,0,0">
                  <w:txbxContent>
                    <w:p w14:paraId="680EC123" w14:textId="77777777" w:rsidR="00F47D95" w:rsidRDefault="001104B2" w:rsidP="00AA16B2">
                      <w:pPr>
                        <w:spacing w:line="240" w:lineRule="auto"/>
                        <w:jc w:val="center"/>
                        <w:rPr>
                          <w:sz w:val="12"/>
                        </w:rPr>
                      </w:pPr>
                      <w:r>
                        <w:rPr>
                          <w:sz w:val="12"/>
                        </w:rPr>
                        <w:t>„Cvaknutí“</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676672" behindDoc="0" locked="0" layoutInCell="1" allowOverlap="1" wp14:anchorId="680EC006" wp14:editId="680EC007">
                <wp:simplePos x="0" y="0"/>
                <wp:positionH relativeFrom="column">
                  <wp:posOffset>1781023</wp:posOffset>
                </wp:positionH>
                <wp:positionV relativeFrom="paragraph">
                  <wp:posOffset>5952</wp:posOffset>
                </wp:positionV>
                <wp:extent cx="580030" cy="1842389"/>
                <wp:effectExtent l="0" t="0" r="0" b="8255"/>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1842389"/>
                        </a:xfrm>
                        <a:prstGeom prst="rect">
                          <a:avLst/>
                        </a:prstGeom>
                        <a:solidFill>
                          <a:srgbClr val="FFFFFF"/>
                        </a:solidFill>
                        <a:ln w="9525">
                          <a:noFill/>
                          <a:miter lim="800000"/>
                          <a:headEnd/>
                          <a:tailEnd/>
                        </a:ln>
                      </wps:spPr>
                      <wps:txbx>
                        <w:txbxContent>
                          <w:p w14:paraId="680EC124" w14:textId="77777777" w:rsidR="00F47D95" w:rsidRDefault="001104B2" w:rsidP="006C180E">
                            <w:pPr>
                              <w:spacing w:line="240" w:lineRule="auto"/>
                              <w:jc w:val="center"/>
                              <w:rPr>
                                <w:sz w:val="14"/>
                              </w:rPr>
                            </w:pPr>
                            <w:r w:rsidRPr="0034169C">
                              <w:rPr>
                                <w:b/>
                                <w:bCs/>
                                <w:sz w:val="14"/>
                                <w:szCs w:val="14"/>
                                <w:highlight w:val="lightGray"/>
                              </w:rPr>
                              <w:t>Držte</w:t>
                            </w:r>
                            <w:r w:rsidRPr="0034169C">
                              <w:rPr>
                                <w:sz w:val="14"/>
                                <w:szCs w:val="14"/>
                                <w:highlight w:val="lightGray"/>
                              </w:rPr>
                              <w:t xml:space="preserve"> přitlačené po dobu 5 sekund.</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06" id="Text Box 27" o:spid="_x0000_s1036" type="#_x0000_t202" style="position:absolute;left:0;text-align:left;margin-left:140.25pt;margin-top:.45pt;width:45.65pt;height:145.05pt;z-index:25167667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BKswBwIAAO4DAAAOAAAAZHJzL2Uyb0RvYy54bWysU9tu2zAMfR+wfxD0vthJlyE14hRdugwD&#10;um5A1w+QZTkWJosapcTOvn6U7KS7vBXTg0CJ4iF5eLS+GTrDjgq9Blvy+SznTFkJtbb7kj99271Z&#10;ceaDsLUwYFXJT8rzm83rV+veFWoBLZhaISMQ64velbwNwRVZ5mWrOuFn4JQlZwPYiUBH3Gc1ip7Q&#10;O5Mt8vxd1gPWDkEq7+n2bnTyTcJvGiXDl6bxKjBTcqotpB3TXsU926xFsUfhWi2nMsQLquiEtpT0&#10;AnUngmAH1P9AdVoieGjCTEKXQdNoqVIP1M08/6ubx1Y4lXohcry70OT/H6x8OD66r8jC8B4GGmBq&#10;wrt7kN89s7Bthd2rW0ToWyVqSjyPlGW988UUGqn2hY8gVf8ZahqyOARIQEODXWSF+mSETgM4XUhX&#10;Q2CSLperPL8ijyTXfPV2cbW6TilEcY526MNHBR2LRsmRhprQxfHeh1iNKM5PYjIPRtc7bUw64L7a&#10;GmRHQQLYpTWh//HMWNaX/Hq5WCZkCzE+aaPTgQRqdFdyKpTWKJnIxgdbpydBaDPaVImxEz2RkZGb&#10;MFQD0zW1l4IjXRXUJyIMYRQkfSAyWsCfnPUkxpL7HweBijPzyRLpUblnA89GdTaElRRa8sDZaG5D&#10;Unjq393SMHY68fSceaqRRJXomz5AVO3v5/Tq+ZtufgEAAP//AwBQSwMEFAAGAAgAAAAhADQ00z3d&#10;AAAACAEAAA8AAABkcnMvZG93bnJldi54bWxMj8FOwzAQRO9I/IO1SNyonSIgDXGqggTiSEuRenTj&#10;JY6I1yF209CvZznBcWdGb2fK5eQ7MeIQ20AaspkCgVQH21KjYfv2dJWDiMmQNV0g1PCNEZbV+Vlp&#10;ChuOtMZxkxrBEIqF0eBS6gspY+3QmzgLPRJ7H2HwJvE5NNIO5shw38m5UrfSm5b4gzM9PjqsPzcH&#10;r2HxMr677mEXLOUuW+2eT1+v25PWlxfT6h5Ewin9heG3PleHijvtw4FsFJ2Gea5uOMowEGxf32W8&#10;ZM/6IlMgq1L+H1D9AAAA//8DAFBLAQItABQABgAIAAAAIQC2gziS/gAAAOEBAAATAAAAAAAAAAAA&#10;AAAAAAAAAABbQ29udGVudF9UeXBlc10ueG1sUEsBAi0AFAAGAAgAAAAhADj9If/WAAAAlAEAAAsA&#10;AAAAAAAAAAAAAAAALwEAAF9yZWxzLy5yZWxzUEsBAi0AFAAGAAgAAAAhAMUEqzAHAgAA7gMAAA4A&#10;AAAAAAAAAAAAAAAALgIAAGRycy9lMm9Eb2MueG1sUEsBAi0AFAAGAAgAAAAhADQ00z3dAAAACAEA&#10;AA8AAAAAAAAAAAAAAAAAYQQAAGRycy9kb3ducmV2LnhtbFBLBQYAAAAABAAEAPMAAABrBQAAAAA=&#10;" stroked="f">
                <v:textbox style="mso-fit-shape-to-text:t" inset="0,0,0,0">
                  <w:txbxContent>
                    <w:p w14:paraId="680EC124" w14:textId="77777777" w:rsidR="00F47D95" w:rsidRDefault="001104B2" w:rsidP="006C180E">
                      <w:pPr>
                        <w:spacing w:line="240" w:lineRule="auto"/>
                        <w:jc w:val="center"/>
                        <w:rPr>
                          <w:sz w:val="14"/>
                        </w:rPr>
                      </w:pPr>
                      <w:r w:rsidRPr="0034169C">
                        <w:rPr>
                          <w:b/>
                          <w:bCs/>
                          <w:sz w:val="14"/>
                          <w:szCs w:val="14"/>
                          <w:highlight w:val="lightGray"/>
                        </w:rPr>
                        <w:t>Držte</w:t>
                      </w:r>
                      <w:r w:rsidRPr="0034169C">
                        <w:rPr>
                          <w:sz w:val="14"/>
                          <w:szCs w:val="14"/>
                          <w:highlight w:val="lightGray"/>
                        </w:rPr>
                        <w:t xml:space="preserve"> přitlačené po dobu 5 sekund.</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670528" behindDoc="0" locked="0" layoutInCell="1" allowOverlap="1" wp14:anchorId="680EC008" wp14:editId="680EC009">
                <wp:simplePos x="0" y="0"/>
                <wp:positionH relativeFrom="column">
                  <wp:posOffset>948842</wp:posOffset>
                </wp:positionH>
                <wp:positionV relativeFrom="paragraph">
                  <wp:posOffset>6113</wp:posOffset>
                </wp:positionV>
                <wp:extent cx="593677" cy="1844294"/>
                <wp:effectExtent l="0" t="0" r="0" b="6350"/>
                <wp:wrapNone/>
                <wp:docPr id="28"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680EC125" w14:textId="77777777" w:rsidR="00F47D95" w:rsidRPr="00156DA3" w:rsidRDefault="001104B2" w:rsidP="006C180E">
                            <w:pPr>
                              <w:spacing w:line="240" w:lineRule="auto"/>
                              <w:jc w:val="center"/>
                              <w:rPr>
                                <w:sz w:val="12"/>
                              </w:rPr>
                            </w:pPr>
                            <w:r w:rsidRPr="0034169C">
                              <w:rPr>
                                <w:b/>
                                <w:bCs/>
                                <w:sz w:val="12"/>
                                <w:highlight w:val="lightGray"/>
                              </w:rPr>
                              <w:t>Přitlačte</w:t>
                            </w:r>
                            <w:r w:rsidRPr="0034169C">
                              <w:rPr>
                                <w:sz w:val="12"/>
                                <w:highlight w:val="lightGray"/>
                              </w:rPr>
                              <w:t xml:space="preserve"> dolů ke kůži a zahajte podávání.</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08" id="Text Box 28" o:spid="_x0000_s1037" type="#_x0000_t202" style="position:absolute;left:0;text-align:left;margin-left:74.7pt;margin-top:.5pt;width:46.75pt;height:145.2pt;z-index:25167052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XR2HCQ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qL1EXqSrhOpMhCEMgqQPREYD+IOzjsRYcP/9KFBxZt5bIj0q92LgxSgvhrCSQgseOBvM&#10;XUgKT/27exrGXieenjOPNZKoEn3jB4iq/fWcvJ6/6fYnAAAA//8DAFBLAwQUAAYACAAAACEA0M2O&#10;GNwAAAAJAQAADwAAAGRycy9kb3ducmV2LnhtbExPy07DMBC8I/EP1iJxo06iCDUhTlWQQByhFKlH&#10;N97GUeN1iN009OtZTnCb0YzmUa1m14sJx9B5UpAuEhBIjTcdtQq2H893SxAhajK694QKvjHAqr6+&#10;qnRp/JnecdrEVnAIhVIrsDEOpZShseh0WPgBibWDH52OTMdWmlGfOdz1MkuSe+l0R9xg9YBPFpvj&#10;5uQUFK/Tp+0fd97Q0qbr3cvl6217Uer2Zl4/gIg4xz8z/M7n6VDzpr0/kQmiZ54XOVsZ8CXWszwr&#10;QOwZFGkOsq7k/wf1DwAAAP//AwBQSwECLQAUAAYACAAAACEAtoM4kv4AAADhAQAAEwAAAAAAAAAA&#10;AAAAAAAAAAAAW0NvbnRlbnRfVHlwZXNdLnhtbFBLAQItABQABgAIAAAAIQA4/SH/1gAAAJQBAAAL&#10;AAAAAAAAAAAAAAAAAC8BAABfcmVscy8ucmVsc1BLAQItABQABgAIAAAAIQClXR2HCQIAAO4DAAAO&#10;AAAAAAAAAAAAAAAAAC4CAABkcnMvZTJvRG9jLnhtbFBLAQItABQABgAIAAAAIQDQzY4Y3AAAAAkB&#10;AAAPAAAAAAAAAAAAAAAAAGMEAABkcnMvZG93bnJldi54bWxQSwUGAAAAAAQABADzAAAAbAUAAAAA&#10;" stroked="f">
                <v:textbox style="mso-fit-shape-to-text:t" inset="0,0,0,0">
                  <w:txbxContent>
                    <w:p w14:paraId="680EC125" w14:textId="77777777" w:rsidR="00F47D95" w:rsidRPr="00156DA3" w:rsidRDefault="001104B2" w:rsidP="006C180E">
                      <w:pPr>
                        <w:spacing w:line="240" w:lineRule="auto"/>
                        <w:jc w:val="center"/>
                        <w:rPr>
                          <w:sz w:val="12"/>
                        </w:rPr>
                      </w:pPr>
                      <w:r w:rsidRPr="0034169C">
                        <w:rPr>
                          <w:b/>
                          <w:bCs/>
                          <w:sz w:val="12"/>
                          <w:highlight w:val="lightGray"/>
                        </w:rPr>
                        <w:t>Přitlačte</w:t>
                      </w:r>
                      <w:r w:rsidRPr="0034169C">
                        <w:rPr>
                          <w:sz w:val="12"/>
                          <w:highlight w:val="lightGray"/>
                        </w:rPr>
                        <w:t xml:space="preserve"> dolů ke kůži a zahajte podávání.</w:t>
                      </w:r>
                    </w:p>
                  </w:txbxContent>
                </v:textbox>
              </v:shape>
            </w:pict>
          </mc:Fallback>
        </mc:AlternateContent>
      </w:r>
      <w:r w:rsidRPr="005014F7">
        <w:rPr>
          <w:color w:val="000000" w:themeColor="text1"/>
        </w:rPr>
        <w:t xml:space="preserve"> </w:t>
      </w:r>
      <w:r w:rsidRPr="005014F7">
        <w:rPr>
          <w:noProof/>
        </w:rPr>
        <w:drawing>
          <wp:inline distT="0" distB="0" distL="0" distR="0" wp14:anchorId="680EC00A" wp14:editId="680EC00B">
            <wp:extent cx="2083455" cy="1035050"/>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1726973" name=""/>
                    <pic:cNvPicPr/>
                  </pic:nvPicPr>
                  <pic:blipFill>
                    <a:blip r:embed="rId12"/>
                    <a:srcRect b="2053"/>
                    <a:stretch>
                      <a:fillRect/>
                    </a:stretch>
                  </pic:blipFill>
                  <pic:spPr bwMode="auto">
                    <a:xfrm>
                      <a:off x="0" y="0"/>
                      <a:ext cx="2085553" cy="1036092"/>
                    </a:xfrm>
                    <a:prstGeom prst="rect">
                      <a:avLst/>
                    </a:prstGeom>
                    <a:ln>
                      <a:noFill/>
                    </a:ln>
                    <a:extLst>
                      <a:ext uri="{53640926-AAD7-44D8-BBD7-CCE9431645EC}">
                        <a14:shadowObscured xmlns:a14="http://schemas.microsoft.com/office/drawing/2010/main"/>
                      </a:ext>
                    </a:extLst>
                  </pic:spPr>
                </pic:pic>
              </a:graphicData>
            </a:graphic>
          </wp:inline>
        </w:drawing>
      </w:r>
    </w:p>
    <w:p w14:paraId="680EB982" w14:textId="77777777" w:rsidR="000E7702" w:rsidRPr="005014F7" w:rsidRDefault="000E7702" w:rsidP="00AA16B2">
      <w:pPr>
        <w:pStyle w:val="ListParagraph"/>
        <w:spacing w:line="240" w:lineRule="auto"/>
        <w:ind w:left="1440"/>
        <w:rPr>
          <w:color w:val="000000" w:themeColor="text1"/>
        </w:rPr>
      </w:pPr>
    </w:p>
    <w:p w14:paraId="680EB983" w14:textId="77777777" w:rsidR="00AA16B2" w:rsidRPr="005014F7" w:rsidRDefault="001104B2" w:rsidP="009B23D3">
      <w:pPr>
        <w:pStyle w:val="ListParagraph"/>
        <w:numPr>
          <w:ilvl w:val="1"/>
          <w:numId w:val="6"/>
        </w:numPr>
        <w:spacing w:line="240" w:lineRule="auto"/>
        <w:rPr>
          <w:szCs w:val="22"/>
        </w:rPr>
      </w:pPr>
      <w:r w:rsidRPr="005014F7">
        <w:rPr>
          <w:b/>
          <w:bCs/>
          <w:szCs w:val="22"/>
        </w:rPr>
        <w:t xml:space="preserve"> </w:t>
      </w:r>
      <w:r w:rsidRPr="005014F7">
        <w:t>Vytáhněte pero z místa vpichu pod úhlem 90°.</w:t>
      </w:r>
    </w:p>
    <w:p w14:paraId="680EB984" w14:textId="77777777" w:rsidR="00AA16B2" w:rsidRPr="005014F7" w:rsidRDefault="00AA16B2" w:rsidP="00AA16B2">
      <w:pPr>
        <w:pStyle w:val="ListParagraph"/>
        <w:spacing w:line="240" w:lineRule="auto"/>
        <w:ind w:left="1440"/>
        <w:rPr>
          <w:szCs w:val="22"/>
        </w:rPr>
      </w:pPr>
    </w:p>
    <w:p w14:paraId="680EB985" w14:textId="77777777" w:rsidR="00AA16B2" w:rsidRPr="005014F7" w:rsidRDefault="001104B2" w:rsidP="009B23D3">
      <w:pPr>
        <w:pStyle w:val="ListParagraph"/>
        <w:numPr>
          <w:ilvl w:val="0"/>
          <w:numId w:val="6"/>
        </w:numPr>
        <w:spacing w:line="240" w:lineRule="auto"/>
        <w:rPr>
          <w:szCs w:val="22"/>
        </w:rPr>
      </w:pPr>
      <w:r w:rsidRPr="005014F7">
        <w:t>Pomoc</w:t>
      </w:r>
    </w:p>
    <w:p w14:paraId="680EB986" w14:textId="77777777" w:rsidR="00AA16B2" w:rsidRPr="005014F7" w:rsidRDefault="001104B2" w:rsidP="009B23D3">
      <w:pPr>
        <w:pStyle w:val="ListParagraph"/>
        <w:numPr>
          <w:ilvl w:val="1"/>
          <w:numId w:val="6"/>
        </w:numPr>
        <w:spacing w:line="240" w:lineRule="auto"/>
        <w:rPr>
          <w:szCs w:val="22"/>
        </w:rPr>
      </w:pPr>
      <w:r w:rsidRPr="005014F7">
        <w:t>Otočte pacienta na bok.</w:t>
      </w:r>
    </w:p>
    <w:p w14:paraId="680EB987" w14:textId="77777777" w:rsidR="006A31EA" w:rsidRPr="005014F7" w:rsidRDefault="001104B2" w:rsidP="00AA16B2">
      <w:pPr>
        <w:pStyle w:val="ListParagraph"/>
        <w:spacing w:line="240" w:lineRule="auto"/>
        <w:ind w:left="1440"/>
        <w:rPr>
          <w:szCs w:val="22"/>
        </w:rPr>
      </w:pPr>
      <w:r w:rsidRPr="005014F7">
        <w:t>Zavolejte lékařskou pohotovost.</w:t>
      </w:r>
    </w:p>
    <w:p w14:paraId="680EB988" w14:textId="77777777" w:rsidR="006A31EA" w:rsidRPr="005014F7" w:rsidRDefault="001104B2" w:rsidP="006A31EA">
      <w:pPr>
        <w:pStyle w:val="ListParagraph"/>
        <w:spacing w:line="240" w:lineRule="auto"/>
        <w:ind w:left="1440"/>
        <w:rPr>
          <w:szCs w:val="22"/>
        </w:rPr>
      </w:pPr>
      <w:r w:rsidRPr="005014F7">
        <w:rPr>
          <w:noProof/>
          <w:color w:val="000000" w:themeColor="text1"/>
        </w:rPr>
        <mc:AlternateContent>
          <mc:Choice Requires="wps">
            <w:drawing>
              <wp:anchor distT="45720" distB="45720" distL="114300" distR="114300" simplePos="0" relativeHeight="251682816" behindDoc="0" locked="0" layoutInCell="1" allowOverlap="1" wp14:anchorId="680EC00C" wp14:editId="680EC00D">
                <wp:simplePos x="0" y="0"/>
                <wp:positionH relativeFrom="margin">
                  <wp:posOffset>920115</wp:posOffset>
                </wp:positionH>
                <wp:positionV relativeFrom="paragraph">
                  <wp:posOffset>6985</wp:posOffset>
                </wp:positionV>
                <wp:extent cx="900752" cy="1842389"/>
                <wp:effectExtent l="0" t="0" r="0" b="8255"/>
                <wp:wrapNone/>
                <wp:docPr id="33" name="Text Box 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0752" cy="1842389"/>
                        </a:xfrm>
                        <a:prstGeom prst="rect">
                          <a:avLst/>
                        </a:prstGeom>
                        <a:solidFill>
                          <a:srgbClr val="FFFFFF"/>
                        </a:solidFill>
                        <a:ln w="9525">
                          <a:noFill/>
                          <a:miter lim="800000"/>
                          <a:headEnd/>
                          <a:tailEnd/>
                        </a:ln>
                      </wps:spPr>
                      <wps:txbx>
                        <w:txbxContent>
                          <w:p w14:paraId="680EC126" w14:textId="77777777" w:rsidR="00F47D95" w:rsidRPr="00156DA3" w:rsidRDefault="001104B2" w:rsidP="00AA16B2">
                            <w:pPr>
                              <w:spacing w:line="240" w:lineRule="auto"/>
                              <w:rPr>
                                <w:sz w:val="14"/>
                                <w:szCs w:val="14"/>
                              </w:rPr>
                            </w:pPr>
                            <w:r w:rsidRPr="00E24BD7">
                              <w:rPr>
                                <w:sz w:val="14"/>
                                <w:szCs w:val="14"/>
                                <w:highlight w:val="lightGray"/>
                              </w:rPr>
                              <w:t>Otočte pacienta na bok. Zavolejte lékařskou pohotovost.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0C" id="Text Box 33" o:spid="_x0000_s1038" type="#_x0000_t202" style="position:absolute;left:0;text-align:left;margin-left:72.45pt;margin-top:.55pt;width:70.95pt;height:145.05pt;z-index:25168281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gwT4CAIAAO4DAAAOAAAAZHJzL2Uyb0RvYy54bWysU9uO0zAQfUfiHyy/06SBQjdqulq6FCEt&#10;F2nhAxzHaSwcjxm7TZav37GTdrm8Ifxgje2ZMzNnjjfXY2/YSaHXYCu+XOScKSuh0fZQ8W9f9y/W&#10;nPkgbCMMWFXxB+X59fb5s83gSlVAB6ZRyAjE+nJwFe9CcGWWedmpXvgFOGXpsQXsRaAjHrIGxUDo&#10;vcmKPH+dDYCNQ5DKe7q9nR75NuG3rZLhc9t6FZipONUW0o5pr+OebTeiPKBwnZZzGeIfquiFtpT0&#10;AnUrgmBH1H9B9VoieGjDQkKfQdtqqVIP1M0y/6Ob+044lXohcry70OT/H6z8dLp3X5CF8S2MNMDU&#10;hHd3IL97ZmHXCXtQN4gwdEo0lHgZKcsG58s5NFLtSx9B6uEjNDRkcQyQgMYW+8gK9ckInQbwcCFd&#10;jYFJurzK8zergjNJT8v1q+Ll+iqlEOU52qEP7xX0LBoVRxpqQhenOx9iNaI8u8RkHoxu9tqYdMBD&#10;vTPIToIEsE9rRv/NzVg2UCmrYpWQLcT4pI1eBxKo0X3F13lck2QiG+9sk1yC0GayqRJjZ3oiIxM3&#10;YaxHphtqr4jBka4amgciDGESJH0gMjrAn5wNJMaK+x9HgYoz88ES6VG5ZwPPRn02hJUUWvHA2WTu&#10;QlJ46t/d0DD2OvH0lHmukUSV6Js/QFTtr+fk9fRNt48AAAD//wMAUEsDBBQABgAIAAAAIQCSEo/O&#10;3AAAAAkBAAAPAAAAZHJzL2Rvd25yZXYueG1sTE/LTsMwELwj8Q/WInGjTqKqSkKcqiCBOEIpUo9u&#10;vMQR8TrEbhr69SwnepvRjOZRrWfXiwnH0HlSkC4SEEiNNx21CnbvT3c5iBA1Gd17QgU/GGBdX19V&#10;ujT+RG84bWMrOIRCqRXYGIdSytBYdDos/IDE2qcfnY5Mx1aaUZ843PUyS5KVdLojbrB6wEeLzdf2&#10;6BQUL9OH7R/23lBu083++fz9ujsrdXszb+5BRJzjvxn+5vN0qHnTwR/JBNEzXy4LtjJIQbCe5Su+&#10;cmBQpBnIupKXD+pfAAAA//8DAFBLAQItABQABgAIAAAAIQC2gziS/gAAAOEBAAATAAAAAAAAAAAA&#10;AAAAAAAAAABbQ29udGVudF9UeXBlc10ueG1sUEsBAi0AFAAGAAgAAAAhADj9If/WAAAAlAEAAAsA&#10;AAAAAAAAAAAAAAAALwEAAF9yZWxzLy5yZWxzUEsBAi0AFAAGAAgAAAAhAHmDBPgIAgAA7gMAAA4A&#10;AAAAAAAAAAAAAAAALgIAAGRycy9lMm9Eb2MueG1sUEsBAi0AFAAGAAgAAAAhAJISj87cAAAACQEA&#10;AA8AAAAAAAAAAAAAAAAAYgQAAGRycy9kb3ducmV2LnhtbFBLBQYAAAAABAAEAPMAAABrBQAAAAA=&#10;" stroked="f">
                <v:textbox style="mso-fit-shape-to-text:t" inset="0,0,0,0">
                  <w:txbxContent>
                    <w:p w14:paraId="680EC126" w14:textId="77777777" w:rsidR="00F47D95" w:rsidRPr="00156DA3" w:rsidRDefault="001104B2" w:rsidP="00AA16B2">
                      <w:pPr>
                        <w:spacing w:line="240" w:lineRule="auto"/>
                        <w:rPr>
                          <w:sz w:val="14"/>
                          <w:szCs w:val="14"/>
                        </w:rPr>
                      </w:pPr>
                      <w:r w:rsidRPr="00E24BD7">
                        <w:rPr>
                          <w:sz w:val="14"/>
                          <w:szCs w:val="14"/>
                          <w:highlight w:val="lightGray"/>
                        </w:rPr>
                        <w:t>Otočte pacienta na bok. Zavolejte lékařskou pohotovost.</w:t>
                      </w:r>
                    </w:p>
                  </w:txbxContent>
                </v:textbox>
                <w10:wrap anchorx="margin"/>
              </v:shape>
            </w:pict>
          </mc:Fallback>
        </mc:AlternateContent>
      </w:r>
      <w:r w:rsidRPr="005014F7">
        <w:rPr>
          <w:noProof/>
        </w:rPr>
        <w:drawing>
          <wp:inline distT="0" distB="0" distL="0" distR="0" wp14:anchorId="680EC00E" wp14:editId="680EC00F">
            <wp:extent cx="807001" cy="107283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9265500" name=""/>
                    <pic:cNvPicPr/>
                  </pic:nvPicPr>
                  <pic:blipFill>
                    <a:blip r:embed="rId13"/>
                    <a:srcRect r="3955"/>
                    <a:stretch>
                      <a:fillRect/>
                    </a:stretch>
                  </pic:blipFill>
                  <pic:spPr bwMode="auto">
                    <a:xfrm>
                      <a:off x="0" y="0"/>
                      <a:ext cx="815790" cy="1084519"/>
                    </a:xfrm>
                    <a:prstGeom prst="rect">
                      <a:avLst/>
                    </a:prstGeom>
                    <a:ln>
                      <a:noFill/>
                    </a:ln>
                    <a:extLst>
                      <a:ext uri="{53640926-AAD7-44D8-BBD7-CCE9431645EC}">
                        <a14:shadowObscured xmlns:a14="http://schemas.microsoft.com/office/drawing/2010/main"/>
                      </a:ext>
                    </a:extLst>
                  </pic:spPr>
                </pic:pic>
              </a:graphicData>
            </a:graphic>
          </wp:inline>
        </w:drawing>
      </w:r>
    </w:p>
    <w:p w14:paraId="680EB989" w14:textId="77777777" w:rsidR="00AA16B2" w:rsidRPr="005014F7" w:rsidRDefault="001104B2" w:rsidP="009B23D3">
      <w:pPr>
        <w:pStyle w:val="ListParagraph"/>
        <w:numPr>
          <w:ilvl w:val="1"/>
          <w:numId w:val="6"/>
        </w:numPr>
        <w:spacing w:line="240" w:lineRule="auto"/>
        <w:rPr>
          <w:szCs w:val="22"/>
        </w:rPr>
      </w:pPr>
      <w:r w:rsidRPr="005014F7">
        <w:t>Po podání injekce uzavře jehlu žlutá krytka.</w:t>
      </w:r>
    </w:p>
    <w:p w14:paraId="680EB98A" w14:textId="77777777" w:rsidR="00AA16B2" w:rsidRPr="005014F7" w:rsidRDefault="00AA16B2" w:rsidP="00AA16B2">
      <w:pPr>
        <w:pStyle w:val="ListParagraph"/>
        <w:spacing w:line="240" w:lineRule="auto"/>
        <w:ind w:left="1440"/>
        <w:rPr>
          <w:color w:val="000000" w:themeColor="text1"/>
          <w:szCs w:val="22"/>
        </w:rPr>
      </w:pPr>
    </w:p>
    <w:p w14:paraId="680EB98B" w14:textId="77777777" w:rsidR="00AA16B2" w:rsidRPr="005014F7" w:rsidRDefault="001104B2" w:rsidP="00AA16B2">
      <w:pPr>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691008" behindDoc="0" locked="0" layoutInCell="1" allowOverlap="1" wp14:anchorId="680EC010" wp14:editId="680EC011">
                <wp:simplePos x="0" y="0"/>
                <wp:positionH relativeFrom="margin">
                  <wp:posOffset>4914265</wp:posOffset>
                </wp:positionH>
                <wp:positionV relativeFrom="paragraph">
                  <wp:posOffset>105616</wp:posOffset>
                </wp:positionV>
                <wp:extent cx="266065" cy="1847469"/>
                <wp:effectExtent l="0" t="0" r="635" b="3175"/>
                <wp:wrapNone/>
                <wp:docPr id="20"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6065" cy="1847469"/>
                        </a:xfrm>
                        <a:prstGeom prst="rect">
                          <a:avLst/>
                        </a:prstGeom>
                        <a:solidFill>
                          <a:srgbClr val="FF0000"/>
                        </a:solidFill>
                        <a:ln w="9525">
                          <a:noFill/>
                          <a:miter lim="800000"/>
                          <a:headEnd/>
                          <a:tailEnd/>
                        </a:ln>
                      </wps:spPr>
                      <wps:txbx>
                        <w:txbxContent>
                          <w:p w14:paraId="680EC127" w14:textId="77777777" w:rsidR="00F47D95" w:rsidRDefault="001104B2" w:rsidP="00AA16B2">
                            <w:pPr>
                              <w:spacing w:line="240" w:lineRule="auto"/>
                              <w:rPr>
                                <w:b/>
                                <w:color w:val="FFFFFF" w:themeColor="background1"/>
                                <w:sz w:val="14"/>
                              </w:rPr>
                            </w:pPr>
                            <w:r>
                              <w:rPr>
                                <w:b/>
                                <w:bCs/>
                                <w:color w:val="FFFFFF"/>
                                <w:sz w:val="14"/>
                                <w:szCs w:val="14"/>
                              </w:rPr>
                              <w:t>0,5 mg</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10" id="Text Box 20" o:spid="_x0000_s1039" type="#_x0000_t202" style="position:absolute;left:0;text-align:left;margin-left:386.95pt;margin-top:8.3pt;width:20.95pt;height:145.45pt;z-index:25169100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KJiCwIAAO4DAAAOAAAAZHJzL2Uyb0RvYy54bWysU8tu2zAQvBfoPxC815Ld2HUEy0Hq1EWB&#10;9AGk/QCKoiyiFJdd0pbcr8+Slp00vRXVgViK3Nmd2eHqZugMOyj0GmzJp5OcM2Ul1NruSv7j+/bN&#10;kjMfhK2FAatKflSe36xfv1r1rlAzaMHUChmBWF/0ruRtCK7IMi9b1Qk/AacsHTaAnQi0xV1Wo+gJ&#10;vTPZLM8XWQ9YOwSpvKe/d6dDvk74TaNk+No0XgVmSk69hbRiWqu4ZuuVKHYoXKvl2Ib4hy46oS0V&#10;vUDdiSDYHvVfUJ2WCB6aMJHQZdA0WqrEgdhM8xdsHlrhVOJC4nh3kcn/P1j55fDgviELw3sYaICJ&#10;hHf3IH96ZmHTCrtTt4jQt0rUVHgaJct654sxNUrtCx9Bqv4z1DRksQ+QgIYGu6gK8WSETgM4XkRX&#10;Q2CSfs4Wi3wx50zS0XR59e5qcZ1KiOKc7dCHjwo6FoOSIw01oYvDvQ+xG1Gcr8RiHoyut9qYtMFd&#10;tTHIDoIMsN3m9I3of1wzlvUlv57P5gnZQsxP3uh0IIMa3ZV8GbNHy0Q1Ptg6XQlCm1NMnRg7yhMV&#10;OWkThmpguiZ6b2PtKFcF9ZEEQzgZkh4QBS3gb856MmPJ/a+9QMWZ+WRJ9Ojcc4DnoDoHwkpKLXng&#10;7BRuQnJ44u9uaRhbnXR6qjz2SKZK8o0PILr2+T7denqm60cAAAD//wMAUEsDBBQABgAIAAAAIQC7&#10;ajFQ3gAAAAoBAAAPAAAAZHJzL2Rvd25yZXYueG1sTI/LTsMwEEX3SPyDNUjsqF2qJiWNU0VIwBYK&#10;El1OY+ehxuModpvw9wwruhzdozvn5rvZ9eJix9B50rBcKBCWKm86ajR8fb48bECEiGSw92Q1/NgA&#10;u+L2JsfM+Ik+7GUfG8ElFDLU0MY4ZFKGqrUOw8IPljir/egw8jk20ow4cbnr5aNSiXTYEX9ocbDP&#10;ra1O+7PToEyJb8M8H16T2tTfU/l+oKnU+v5uLrcgop3jPwx/+qwOBTsd/ZlMEL2GNF09McpBkoBg&#10;YLNc85ajhpVK1yCLXF5PKH4BAAD//wMAUEsBAi0AFAAGAAgAAAAhALaDOJL+AAAA4QEAABMAAAAA&#10;AAAAAAAAAAAAAAAAAFtDb250ZW50X1R5cGVzXS54bWxQSwECLQAUAAYACAAAACEAOP0h/9YAAACU&#10;AQAACwAAAAAAAAAAAAAAAAAvAQAAX3JlbHMvLnJlbHNQSwECLQAUAAYACAAAACEAeoCiYgsCAADu&#10;AwAADgAAAAAAAAAAAAAAAAAuAgAAZHJzL2Uyb0RvYy54bWxQSwECLQAUAAYACAAAACEAu2oxUN4A&#10;AAAKAQAADwAAAAAAAAAAAAAAAABlBAAAZHJzL2Rvd25yZXYueG1sUEsFBgAAAAAEAAQA8wAAAHAF&#10;AAAAAA==&#10;" fillcolor="red" stroked="f">
                <v:textbox style="mso-fit-shape-to-text:t" inset="0,0,0,0">
                  <w:txbxContent>
                    <w:p w14:paraId="680EC127" w14:textId="77777777" w:rsidR="00F47D95" w:rsidRDefault="001104B2" w:rsidP="00AA16B2">
                      <w:pPr>
                        <w:spacing w:line="240" w:lineRule="auto"/>
                        <w:rPr>
                          <w:b/>
                          <w:color w:val="FFFFFF" w:themeColor="background1"/>
                          <w:sz w:val="14"/>
                        </w:rPr>
                      </w:pPr>
                      <w:r>
                        <w:rPr>
                          <w:b/>
                          <w:bCs/>
                          <w:color w:val="FFFFFF"/>
                          <w:sz w:val="14"/>
                          <w:szCs w:val="14"/>
                        </w:rPr>
                        <w:t>0,5 mg</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688960" behindDoc="0" locked="0" layoutInCell="1" allowOverlap="1" wp14:anchorId="680EC012" wp14:editId="680EC013">
                <wp:simplePos x="0" y="0"/>
                <wp:positionH relativeFrom="margin">
                  <wp:posOffset>4517221</wp:posOffset>
                </wp:positionH>
                <wp:positionV relativeFrom="paragraph">
                  <wp:posOffset>79599</wp:posOffset>
                </wp:positionV>
                <wp:extent cx="381663" cy="1850644"/>
                <wp:effectExtent l="0" t="0" r="0" b="0"/>
                <wp:wrapNone/>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1663" cy="1850644"/>
                        </a:xfrm>
                        <a:prstGeom prst="rect">
                          <a:avLst/>
                        </a:prstGeom>
                        <a:solidFill>
                          <a:srgbClr val="FFFFFF"/>
                        </a:solidFill>
                        <a:ln w="9525">
                          <a:noFill/>
                          <a:miter lim="800000"/>
                          <a:headEnd/>
                          <a:tailEnd/>
                        </a:ln>
                      </wps:spPr>
                      <wps:txbx>
                        <w:txbxContent>
                          <w:p w14:paraId="680EC128" w14:textId="77777777" w:rsidR="00F47D95" w:rsidRPr="00513E9A" w:rsidRDefault="001104B2" w:rsidP="00AA16B2">
                            <w:pPr>
                              <w:spacing w:line="240" w:lineRule="auto"/>
                              <w:rPr>
                                <w:b/>
                                <w:bCs/>
                                <w:color w:val="FF0000"/>
                                <w:sz w:val="14"/>
                                <w:szCs w:val="14"/>
                              </w:rPr>
                            </w:pPr>
                            <w:r>
                              <w:rPr>
                                <w:b/>
                                <w:bCs/>
                                <w:color w:val="FF0000"/>
                                <w:sz w:val="14"/>
                                <w:szCs w:val="14"/>
                              </w:rPr>
                              <w:t>Ogluo</w:t>
                            </w:r>
                            <w:r>
                              <w:rPr>
                                <w:b/>
                                <w:bCs/>
                                <w:color w:val="FF0000"/>
                                <w:sz w:val="14"/>
                                <w:szCs w:val="14"/>
                                <w:vertAlign w:val="superscript"/>
                              </w:rPr>
                              <w:t>TM</w:t>
                            </w:r>
                          </w:p>
                          <w:p w14:paraId="680EC129" w14:textId="77777777" w:rsidR="00F47D95" w:rsidRPr="00513E9A" w:rsidRDefault="001104B2" w:rsidP="00AA16B2">
                            <w:pPr>
                              <w:spacing w:line="240" w:lineRule="auto"/>
                              <w:rPr>
                                <w:b/>
                                <w:bCs/>
                                <w:color w:val="FF0000"/>
                                <w:sz w:val="14"/>
                              </w:rPr>
                            </w:pPr>
                            <w:r>
                              <w:rPr>
                                <w:b/>
                                <w:bCs/>
                                <w:color w:val="FF0000"/>
                                <w:sz w:val="14"/>
                                <w:szCs w:val="14"/>
                              </w:rPr>
                              <w:t>Injekce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12" id="Text Box 34" o:spid="_x0000_s1040" type="#_x0000_t202" style="position:absolute;left:0;text-align:left;margin-left:355.7pt;margin-top:6.25pt;width:30.05pt;height:145.7pt;z-index:25168896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OskBwIAAO4DAAAOAAAAZHJzL2Uyb0RvYy54bWysU9uO0zAQfUfiHyy/06TdbVWipqulSxHS&#10;cpEWPsBxnMbC8Zix26R8PWMn7XJ5Q/jBGt/OzDlzvLkbOsNOCr0GW/L5LOdMWQm1toeSf/2yf7Xm&#10;zAdha2HAqpKfled325cvNr0r1AJaMLVCRiDWF70reRuCK7LMy1Z1ws/AKUuHDWAnAi3xkNUoekLv&#10;TLbI81XWA9YOQSrvafdhPOTbhN80SoZPTeNVYKbkVFtIM6a5inO23YjigMK1Wk5liH+oohPaUtIr&#10;1IMIgh1R/wXVaYngoQkzCV0GTaOlShyIzTz/g81TK5xKXEgc764y+f8HKz+entxnZGF4AwM1MJHw&#10;7hHkN88s7FphD+oeEfpWiZoSz6NkWe98MT2NUvvCR5Cq/wA1NVkcAySgocEuqkI8GaFTA85X0dUQ&#10;mKTNm/V8tbrhTNLRfL3MV7e3KYUoLq8d+vBOQcdiUHKkpiZ0cXr0IVYjisuVmMyD0fVeG5MWeKh2&#10;BtlJkAH2aUzov10zlvUlf71cLBOyhfg+eaPTgQxqdFfydR7HaJmoxltbpytBaDPGVImxkzxRkVGb&#10;MFQD0zXRS8yiXBXUZxIMYTQkfSAKWsAfnPVkxpL770eBijPz3pLo0bmXAC9BdQmElfS05IGzMdyF&#10;5PDE391TM/Y66fSceaqRTJXkmz5AdO2v63Tr+ZtufwIAAP//AwBQSwMEFAAGAAgAAAAhAPK0V7Lg&#10;AAAACgEAAA8AAABkcnMvZG93bnJldi54bWxMj8FOwzAMhu9IvENkJG4szQZ0K02ngQTaEcaQdsya&#10;0FQkTmmyruzp8U5ws/V/+v25XI7escH0sQ0oQUwyYAbroFtsJGzfn2/mwGJSqJULaCT8mAjL6vKi&#10;VIUOR3wzwyY1jEowFkqCTakrOI+1NV7FSegMUvYZeq8SrX3Dda+OVO4dn2bZPfeqRbpgVWeerKm/&#10;NgcvYbEePqx73AWNcytWu5fT9+v2JOX11bh6AJbMmP5gOOuTOlTktA8H1JE5CbkQt4RSML0DRkCe&#10;Cxr2EmbZbAG8Kvn/F6pfAAAA//8DAFBLAQItABQABgAIAAAAIQC2gziS/gAAAOEBAAATAAAAAAAA&#10;AAAAAAAAAAAAAABbQ29udGVudF9UeXBlc10ueG1sUEsBAi0AFAAGAAgAAAAhADj9If/WAAAAlAEA&#10;AAsAAAAAAAAAAAAAAAAALwEAAF9yZWxzLy5yZWxzUEsBAi0AFAAGAAgAAAAhAMKc6yQHAgAA7gMA&#10;AA4AAAAAAAAAAAAAAAAALgIAAGRycy9lMm9Eb2MueG1sUEsBAi0AFAAGAAgAAAAhAPK0V7LgAAAA&#10;CgEAAA8AAAAAAAAAAAAAAAAAYQQAAGRycy9kb3ducmV2LnhtbFBLBQYAAAAABAAEAPMAAABuBQAA&#10;AAA=&#10;" stroked="f">
                <v:textbox style="mso-fit-shape-to-text:t" inset="0,0,0,0">
                  <w:txbxContent>
                    <w:p w14:paraId="680EC128" w14:textId="77777777" w:rsidR="00F47D95" w:rsidRPr="00513E9A" w:rsidRDefault="001104B2" w:rsidP="00AA16B2">
                      <w:pPr>
                        <w:spacing w:line="240" w:lineRule="auto"/>
                        <w:rPr>
                          <w:b/>
                          <w:bCs/>
                          <w:color w:val="FF0000"/>
                          <w:sz w:val="14"/>
                          <w:szCs w:val="14"/>
                        </w:rPr>
                      </w:pPr>
                      <w:r>
                        <w:rPr>
                          <w:b/>
                          <w:bCs/>
                          <w:color w:val="FF0000"/>
                          <w:sz w:val="14"/>
                          <w:szCs w:val="14"/>
                        </w:rPr>
                        <w:t>Ogluo</w:t>
                      </w:r>
                      <w:r>
                        <w:rPr>
                          <w:b/>
                          <w:bCs/>
                          <w:color w:val="FF0000"/>
                          <w:sz w:val="14"/>
                          <w:szCs w:val="14"/>
                          <w:vertAlign w:val="superscript"/>
                        </w:rPr>
                        <w:t>TM</w:t>
                      </w:r>
                    </w:p>
                    <w:p w14:paraId="680EC129" w14:textId="77777777" w:rsidR="00F47D95" w:rsidRPr="00513E9A" w:rsidRDefault="001104B2" w:rsidP="00AA16B2">
                      <w:pPr>
                        <w:spacing w:line="240" w:lineRule="auto"/>
                        <w:rPr>
                          <w:b/>
                          <w:bCs/>
                          <w:color w:val="FF0000"/>
                          <w:sz w:val="14"/>
                        </w:rPr>
                      </w:pPr>
                      <w:r>
                        <w:rPr>
                          <w:b/>
                          <w:bCs/>
                          <w:color w:val="FF0000"/>
                          <w:sz w:val="14"/>
                          <w:szCs w:val="14"/>
                        </w:rPr>
                        <w:t>Injekce</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686912" behindDoc="0" locked="0" layoutInCell="1" allowOverlap="1" wp14:anchorId="680EC014" wp14:editId="680EC015">
                <wp:simplePos x="0" y="0"/>
                <wp:positionH relativeFrom="margin">
                  <wp:posOffset>1051977</wp:posOffset>
                </wp:positionH>
                <wp:positionV relativeFrom="paragraph">
                  <wp:posOffset>104775</wp:posOffset>
                </wp:positionV>
                <wp:extent cx="606804" cy="1842389"/>
                <wp:effectExtent l="0" t="0" r="3175" b="8255"/>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804" cy="1842389"/>
                        </a:xfrm>
                        <a:prstGeom prst="rect">
                          <a:avLst/>
                        </a:prstGeom>
                        <a:solidFill>
                          <a:srgbClr val="FFFFFF"/>
                        </a:solidFill>
                        <a:ln w="9525">
                          <a:noFill/>
                          <a:miter lim="800000"/>
                          <a:headEnd/>
                          <a:tailEnd/>
                        </a:ln>
                      </wps:spPr>
                      <wps:txbx>
                        <w:txbxContent>
                          <w:p w14:paraId="680EC12A" w14:textId="77777777" w:rsidR="00F47D95" w:rsidRDefault="001104B2" w:rsidP="00AA16B2">
                            <w:pPr>
                              <w:spacing w:line="240" w:lineRule="auto"/>
                              <w:rPr>
                                <w:b/>
                              </w:rPr>
                            </w:pPr>
                            <w:r>
                              <w:rPr>
                                <w:b/>
                                <w:bCs/>
                                <w:szCs w:val="22"/>
                              </w:rPr>
                              <w:t>Červený uzávěr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14" id="Text Box 35" o:spid="_x0000_s1041" type="#_x0000_t202" style="position:absolute;left:0;text-align:left;margin-left:82.85pt;margin-top:8.25pt;width:47.8pt;height:145.05pt;z-index:25168691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2QuKCAIAAO4DAAAOAAAAZHJzL2Uyb0RvYy54bWysU9uO2yAQfa/Uf0C8N3bSTZS14qy22aaq&#10;tL1I234AxjhGxQwdSOz06ztgJ9vLW1Ue0AAzZ2bOHDZ3Q2fYSaHXYEs+n+WcKSuh1vZQ8q9f9q/W&#10;nPkgbC0MWFXys/L8bvvyxaZ3hVpAC6ZWyAjE+qJ3JW9DcEWWedmqTvgZOGXpsQHsRKAjHrIaRU/o&#10;nckWeb7KesDaIUjlPd0+jI98m/CbRsnwqWm8CsyUnGoLace0V3HPthtRHFC4VsupDPEPVXRCW0p6&#10;hXoQQbAj6r+gOi0RPDRhJqHLoGm0VKkH6mae/9HNUyucSr0QOd5dafL/D1Z+PD25z8jC8AYGGmBq&#10;wrtHkN88s7BrhT2oe0ToWyVqSjyPlGW988UUGqn2hY8gVf8BahqyOAZIQEODXWSF+mSETgM4X0lX&#10;Q2CSLlf5ap3fcCbpab6+Wbxe36YUorhEO/ThnYKORaPkSENN6OL06EOsRhQXl5jMg9H1XhuTDnio&#10;dgbZSZAA9mlN6L+5Gcv6kt8uF8uEbCHGJ210OpBAje5Kvs7jGiUT2Xhr6+QShDajTZUYO9ETGRm5&#10;CUM1MF1Te8sYHOmqoD4TYQijIOkDkdEC/uCsJzGW3H8/ClScmfeWSI/KvRh4MaqLIayk0JIHzkZz&#10;F5LCU//unoax14mn58xTjSSqRN/0AaJqfz0nr+dvuv0JAAD//wMAUEsDBBQABgAIAAAAIQCR43De&#10;3wAAAAoBAAAPAAAAZHJzL2Rvd25yZXYueG1sTI/BTsMwDIbvSLxDZCRuLO0mwlaaTgMJxJGNTdox&#10;a0xTkTilybqypydwgZt/+dPvz+VydJYN2IfWk4R8kgFDqr1uqZGwfXu6mQMLUZFW1hNK+MIAy+ry&#10;olSF9ida47CJDUslFAolwcTYFZyH2qBTYeI7pLR7971TMcW+4bpXp1TuLJ9mmeBOtZQuGNXho8H6&#10;Y3N0EhYvw87Yh73XNDf5av98/nzdnqW8vhpX98AijvEPhh/9pA5Vcjr4I+nAbMri9i6hvwOwBExF&#10;PgN2kDDLhABelfz/C9U3AAAA//8DAFBLAQItABQABgAIAAAAIQC2gziS/gAAAOEBAAATAAAAAAAA&#10;AAAAAAAAAAAAAABbQ29udGVudF9UeXBlc10ueG1sUEsBAi0AFAAGAAgAAAAhADj9If/WAAAAlAEA&#10;AAsAAAAAAAAAAAAAAAAALwEAAF9yZWxzLy5yZWxzUEsBAi0AFAAGAAgAAAAhAM/ZC4oIAgAA7gMA&#10;AA4AAAAAAAAAAAAAAAAALgIAAGRycy9lMm9Eb2MueG1sUEsBAi0AFAAGAAgAAAAhAJHjcN7fAAAA&#10;CgEAAA8AAAAAAAAAAAAAAAAAYgQAAGRycy9kb3ducmV2LnhtbFBLBQYAAAAABAAEAPMAAABuBQAA&#10;AAA=&#10;" stroked="f">
                <v:textbox style="mso-fit-shape-to-text:t" inset="0,0,0,0">
                  <w:txbxContent>
                    <w:p w14:paraId="680EC12A" w14:textId="77777777" w:rsidR="00F47D95" w:rsidRDefault="001104B2" w:rsidP="00AA16B2">
                      <w:pPr>
                        <w:spacing w:line="240" w:lineRule="auto"/>
                        <w:rPr>
                          <w:b/>
                        </w:rPr>
                      </w:pPr>
                      <w:r>
                        <w:rPr>
                          <w:b/>
                          <w:bCs/>
                          <w:szCs w:val="22"/>
                        </w:rPr>
                        <w:t>Červený uzávěr</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684864" behindDoc="0" locked="0" layoutInCell="1" allowOverlap="1" wp14:anchorId="680EC016" wp14:editId="680EC017">
                <wp:simplePos x="0" y="0"/>
                <wp:positionH relativeFrom="margin">
                  <wp:posOffset>2428600</wp:posOffset>
                </wp:positionH>
                <wp:positionV relativeFrom="paragraph">
                  <wp:posOffset>89981</wp:posOffset>
                </wp:positionV>
                <wp:extent cx="798394" cy="1848739"/>
                <wp:effectExtent l="0" t="0" r="1905" b="1905"/>
                <wp:wrapNone/>
                <wp:docPr id="52" name="Text Box 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394" cy="1848739"/>
                        </a:xfrm>
                        <a:prstGeom prst="rect">
                          <a:avLst/>
                        </a:prstGeom>
                        <a:solidFill>
                          <a:srgbClr val="FFFFFF"/>
                        </a:solidFill>
                        <a:ln w="9525">
                          <a:noFill/>
                          <a:miter lim="800000"/>
                          <a:headEnd/>
                          <a:tailEnd/>
                        </a:ln>
                      </wps:spPr>
                      <wps:txbx>
                        <w:txbxContent>
                          <w:p w14:paraId="680EC12B" w14:textId="77777777" w:rsidR="00F47D95" w:rsidRDefault="001104B2" w:rsidP="00AA16B2">
                            <w:pPr>
                              <w:spacing w:line="240" w:lineRule="auto"/>
                              <w:rPr>
                                <w:b/>
                              </w:rPr>
                            </w:pPr>
                            <w:r>
                              <w:rPr>
                                <w:b/>
                                <w:bCs/>
                                <w:szCs w:val="22"/>
                              </w:rPr>
                              <w:t>Konec jehly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16" id="Text Box 52" o:spid="_x0000_s1042" type="#_x0000_t202" style="position:absolute;left:0;text-align:left;margin-left:191.25pt;margin-top:7.1pt;width:62.85pt;height:145.55pt;z-index:25168486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qnXCQIAAO4DAAAOAAAAZHJzL2Uyb0RvYy54bWysU9tu2zAMfR+wfxD0vjhJb4kRp+jSZRjQ&#10;XYBuHyDLcixMFjVKiZ19fSnZSbvubZgeBEoiD8nDo9Vt3xp2UOg12ILPJlPOlJVQabsr+I/v23cL&#10;znwQthIGrCr4UXl+u377ZtW5XM2hAVMpZARifd65gjchuDzLvGxUK/wEnLL0WAO2ItARd1mFoiP0&#10;1mTz6fQ66wArhyCV93R7PzzydcKvayXD17r2KjBTcKotpB3TXsY9W69EvkPhGi3HMsQ/VNEKbSnp&#10;GepeBMH2qP+CarVE8FCHiYQ2g7rWUqUeqJvZ9FU3j41wKvVC5Hh3psn/P1j55fDoviEL/XvoaYCp&#10;Ce8eQP70zMKmEXan7hCha5SoKPEsUpZ1zudjaKTa5z6ClN1nqGjIYh8gAfU1tpEV6pMROg3geCZd&#10;9YFJurxZLi6Wl5xJepotLhc3F8uUQuSnaIc+fFTQsmgUHGmoCV0cHnyI1Yj85BKTeTC62mpj0gF3&#10;5cYgOwgSwDatEf0PN2NZV/Dl1fwqIVuI8UkbrQ4kUKPbgi+mcQ2SiWx8sFVyCUKbwaZKjB3piYwM&#10;3IS+7JmuqL3rGBzpKqE6EmEIgyDpA5HRAP7mrCMxFtz/2gtUnJlPlkiPyj0ZeDLKkyGspNCCB84G&#10;cxOSwlP/7o6GsdWJp+fMY40kqkTf+AGial+ek9fzN10/AQAA//8DAFBLAwQUAAYACAAAACEAS6fk&#10;xN8AAAAKAQAADwAAAGRycy9kb3ducmV2LnhtbEyPwU7DMAyG70i8Q2QkbixZR1Hpmk4DCcQRxpB2&#10;zJqsqUic0mRd2dNjTnCz9f36/blaTd6x0QyxCyhhPhPADDZBd9hK2L4/3RTAYlKolQtoJHybCKv6&#10;8qJSpQ4nfDPjJrWMSjCWSoJNqS85j401XsVZ6A0SO4TBq0Tr0HI9qBOVe8czIe64Vx3SBat682hN&#10;87k5egn3L+OHdQ+7oLGw8/Xu+fz1uj1LeX01rZfAkpnSXxh+9UkdanLahyPqyJyERZHlFCVwmwGj&#10;QC4KGvZERL4AXlf8/wv1DwAAAP//AwBQSwECLQAUAAYACAAAACEAtoM4kv4AAADhAQAAEwAAAAAA&#10;AAAAAAAAAAAAAAAAW0NvbnRlbnRfVHlwZXNdLnhtbFBLAQItABQABgAIAAAAIQA4/SH/1gAAAJQB&#10;AAALAAAAAAAAAAAAAAAAAC8BAABfcmVscy8ucmVsc1BLAQItABQABgAIAAAAIQCtjqnXCQIAAO4D&#10;AAAOAAAAAAAAAAAAAAAAAC4CAABkcnMvZTJvRG9jLnhtbFBLAQItABQABgAIAAAAIQBLp+TE3wAA&#10;AAoBAAAPAAAAAAAAAAAAAAAAAGMEAABkcnMvZG93bnJldi54bWxQSwUGAAAAAAQABADzAAAAbwUA&#10;AAAA&#10;" stroked="f">
                <v:textbox style="mso-fit-shape-to-text:t" inset="0,0,0,0">
                  <w:txbxContent>
                    <w:p w14:paraId="680EC12B" w14:textId="77777777" w:rsidR="00F47D95" w:rsidRDefault="001104B2" w:rsidP="00AA16B2">
                      <w:pPr>
                        <w:spacing w:line="240" w:lineRule="auto"/>
                        <w:rPr>
                          <w:b/>
                        </w:rPr>
                      </w:pPr>
                      <w:r>
                        <w:rPr>
                          <w:b/>
                          <w:bCs/>
                          <w:szCs w:val="22"/>
                        </w:rPr>
                        <w:t>Konec jehly</w:t>
                      </w:r>
                    </w:p>
                  </w:txbxContent>
                </v:textbox>
                <w10:wrap anchorx="margin"/>
              </v:shape>
            </w:pict>
          </mc:Fallback>
        </mc:AlternateContent>
      </w:r>
      <w:r w:rsidRPr="005014F7">
        <w:rPr>
          <w:noProof/>
          <w:color w:val="000000" w:themeColor="text1"/>
        </w:rPr>
        <w:drawing>
          <wp:inline distT="0" distB="0" distL="0" distR="0" wp14:anchorId="680EC018" wp14:editId="680EC019">
            <wp:extent cx="4845050" cy="382434"/>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668632" name=""/>
                    <pic:cNvPicPr/>
                  </pic:nvPicPr>
                  <pic:blipFill>
                    <a:blip r:embed="rId14"/>
                    <a:stretch>
                      <a:fillRect/>
                    </a:stretch>
                  </pic:blipFill>
                  <pic:spPr>
                    <a:xfrm>
                      <a:off x="0" y="0"/>
                      <a:ext cx="4918980" cy="388270"/>
                    </a:xfrm>
                    <a:prstGeom prst="rect">
                      <a:avLst/>
                    </a:prstGeom>
                  </pic:spPr>
                </pic:pic>
              </a:graphicData>
            </a:graphic>
          </wp:inline>
        </w:drawing>
      </w:r>
    </w:p>
    <w:p w14:paraId="680EB98C" w14:textId="77777777" w:rsidR="005F2F5C" w:rsidRPr="005014F7" w:rsidRDefault="005F2F5C" w:rsidP="005F2F5C">
      <w:pPr>
        <w:spacing w:line="240" w:lineRule="auto"/>
        <w:rPr>
          <w:szCs w:val="22"/>
        </w:rPr>
      </w:pPr>
    </w:p>
    <w:p w14:paraId="680EB98D" w14:textId="77777777" w:rsidR="005F2F5C" w:rsidRPr="005014F7" w:rsidRDefault="001104B2" w:rsidP="005F2F5C">
      <w:pPr>
        <w:spacing w:line="240" w:lineRule="auto"/>
        <w:rPr>
          <w:szCs w:val="22"/>
        </w:rPr>
      </w:pPr>
      <w:r w:rsidRPr="005014F7">
        <w:t>Před použitím si přečtěte příbalovou informaci.</w:t>
      </w:r>
    </w:p>
    <w:p w14:paraId="680EB98E" w14:textId="77777777" w:rsidR="005F2F5C" w:rsidRPr="005014F7" w:rsidRDefault="005F2F5C" w:rsidP="005F2F5C">
      <w:pPr>
        <w:spacing w:line="240" w:lineRule="auto"/>
        <w:rPr>
          <w:color w:val="000000" w:themeColor="text1"/>
          <w:szCs w:val="22"/>
        </w:rPr>
      </w:pPr>
    </w:p>
    <w:p w14:paraId="680EB98F" w14:textId="77777777" w:rsidR="0058596C" w:rsidRPr="005014F7" w:rsidRDefault="001104B2" w:rsidP="0058596C">
      <w:pPr>
        <w:spacing w:line="240" w:lineRule="auto"/>
        <w:rPr>
          <w:szCs w:val="22"/>
        </w:rPr>
      </w:pPr>
      <w:r w:rsidRPr="005014F7">
        <w:t>subkutánní podání</w:t>
      </w:r>
    </w:p>
    <w:p w14:paraId="680EB990" w14:textId="77777777" w:rsidR="0058596C" w:rsidRPr="005014F7" w:rsidRDefault="0058596C" w:rsidP="005F2F5C">
      <w:pPr>
        <w:spacing w:line="240" w:lineRule="auto"/>
        <w:rPr>
          <w:color w:val="000000" w:themeColor="text1"/>
          <w:szCs w:val="22"/>
        </w:rPr>
      </w:pPr>
    </w:p>
    <w:p w14:paraId="680EB991" w14:textId="77777777" w:rsidR="00AA16B2" w:rsidRPr="005014F7" w:rsidRDefault="00AA16B2" w:rsidP="00AA16B2">
      <w:pPr>
        <w:spacing w:line="240" w:lineRule="auto"/>
        <w:ind w:left="1440"/>
        <w:rPr>
          <w:szCs w:val="22"/>
        </w:rPr>
      </w:pPr>
    </w:p>
    <w:p w14:paraId="680EB992" w14:textId="77777777" w:rsidR="00AE12B9" w:rsidRPr="005014F7" w:rsidRDefault="001104B2" w:rsidP="00A752BD">
      <w:pPr>
        <w:pStyle w:val="Style8"/>
      </w:pPr>
      <w:r w:rsidRPr="005014F7">
        <w:t>ZVLÁŠTNÍ UPOZORNĚNÍ, ŽE LÉČIVÝ PŘÍPRAVEK MUSÍ BÝT UCHOVÁVÁN MIMO DOHLED A DOSAH DĚTÍ</w:t>
      </w:r>
    </w:p>
    <w:p w14:paraId="680EB993" w14:textId="77777777" w:rsidR="00AE12B9" w:rsidRPr="005014F7" w:rsidRDefault="00AE12B9" w:rsidP="00AE12B9">
      <w:pPr>
        <w:spacing w:line="240" w:lineRule="auto"/>
        <w:rPr>
          <w:szCs w:val="22"/>
        </w:rPr>
      </w:pPr>
    </w:p>
    <w:p w14:paraId="680EB994" w14:textId="77777777" w:rsidR="00AE12B9" w:rsidRPr="005014F7" w:rsidRDefault="001104B2" w:rsidP="00AE12B9">
      <w:r w:rsidRPr="005014F7">
        <w:t>Uchovávejte mimo dohled a dosah dětí.</w:t>
      </w:r>
    </w:p>
    <w:p w14:paraId="680EB995" w14:textId="77777777" w:rsidR="00AE12B9" w:rsidRPr="005014F7" w:rsidRDefault="00AE12B9" w:rsidP="00AE12B9">
      <w:pPr>
        <w:spacing w:line="240" w:lineRule="auto"/>
        <w:rPr>
          <w:szCs w:val="22"/>
        </w:rPr>
      </w:pPr>
    </w:p>
    <w:p w14:paraId="680EB996" w14:textId="77777777" w:rsidR="00AE12B9" w:rsidRPr="005014F7" w:rsidRDefault="00AE12B9" w:rsidP="00AE12B9">
      <w:pPr>
        <w:spacing w:line="240" w:lineRule="auto"/>
        <w:rPr>
          <w:szCs w:val="22"/>
        </w:rPr>
      </w:pPr>
    </w:p>
    <w:p w14:paraId="680EB997" w14:textId="77777777" w:rsidR="00AE12B9" w:rsidRPr="005014F7" w:rsidRDefault="001104B2" w:rsidP="00A752BD">
      <w:pPr>
        <w:pStyle w:val="Style8"/>
      </w:pPr>
      <w:r w:rsidRPr="005014F7">
        <w:t>DALŠÍ ZVLÁŠTNÍ UPOZORNĚNÍ, POKUD JE POTŘEBNÉ</w:t>
      </w:r>
    </w:p>
    <w:p w14:paraId="680EB998" w14:textId="77777777" w:rsidR="00AE12B9" w:rsidRPr="005014F7" w:rsidRDefault="00AE12B9" w:rsidP="00AE12B9">
      <w:pPr>
        <w:spacing w:line="240" w:lineRule="auto"/>
        <w:rPr>
          <w:szCs w:val="22"/>
        </w:rPr>
      </w:pPr>
    </w:p>
    <w:p w14:paraId="680EB999" w14:textId="77777777" w:rsidR="00AE12B9" w:rsidRPr="005014F7" w:rsidRDefault="00AE12B9" w:rsidP="0083620A">
      <w:pPr>
        <w:spacing w:line="240" w:lineRule="auto"/>
      </w:pPr>
    </w:p>
    <w:p w14:paraId="680EB99A" w14:textId="77777777" w:rsidR="000D5BC3" w:rsidRPr="005014F7" w:rsidRDefault="000D5BC3" w:rsidP="00AE12B9">
      <w:pPr>
        <w:tabs>
          <w:tab w:val="left" w:pos="749"/>
        </w:tabs>
        <w:spacing w:line="240" w:lineRule="auto"/>
      </w:pPr>
    </w:p>
    <w:p w14:paraId="680EB99B" w14:textId="77777777" w:rsidR="00AE12B9" w:rsidRPr="005014F7" w:rsidRDefault="001104B2" w:rsidP="00A752BD">
      <w:pPr>
        <w:pStyle w:val="Style8"/>
      </w:pPr>
      <w:r w:rsidRPr="005014F7">
        <w:t>POUŽITELNOST</w:t>
      </w:r>
    </w:p>
    <w:p w14:paraId="680EB99C" w14:textId="77777777" w:rsidR="00AE12B9" w:rsidRPr="005014F7" w:rsidRDefault="00AE12B9" w:rsidP="00AE12B9">
      <w:pPr>
        <w:spacing w:line="240" w:lineRule="auto"/>
      </w:pPr>
    </w:p>
    <w:p w14:paraId="680EB99D" w14:textId="77777777" w:rsidR="00AE12B9" w:rsidRPr="005014F7" w:rsidRDefault="001104B2" w:rsidP="00AE12B9">
      <w:pPr>
        <w:spacing w:line="240" w:lineRule="auto"/>
        <w:rPr>
          <w:szCs w:val="22"/>
        </w:rPr>
      </w:pPr>
      <w:r w:rsidRPr="005014F7">
        <w:t>EXP</w:t>
      </w:r>
    </w:p>
    <w:p w14:paraId="680EB99E" w14:textId="77777777" w:rsidR="00AE12B9" w:rsidRPr="005014F7" w:rsidRDefault="00AE12B9" w:rsidP="00AE12B9">
      <w:pPr>
        <w:spacing w:line="240" w:lineRule="auto"/>
        <w:rPr>
          <w:szCs w:val="22"/>
        </w:rPr>
      </w:pPr>
    </w:p>
    <w:p w14:paraId="680EB99F" w14:textId="77777777" w:rsidR="00AE12B9" w:rsidRPr="005014F7" w:rsidRDefault="00AE12B9" w:rsidP="00AE12B9">
      <w:pPr>
        <w:spacing w:line="240" w:lineRule="auto"/>
        <w:rPr>
          <w:szCs w:val="22"/>
        </w:rPr>
      </w:pPr>
    </w:p>
    <w:p w14:paraId="680EB9A0" w14:textId="77777777" w:rsidR="00AE12B9" w:rsidRPr="005014F7" w:rsidRDefault="001104B2" w:rsidP="00A752BD">
      <w:pPr>
        <w:pStyle w:val="Style8"/>
      </w:pPr>
      <w:r w:rsidRPr="005014F7">
        <w:t>ZVLÁŠTNÍ PODMÍNKY PRO UCHOVÁVÁNÍ</w:t>
      </w:r>
    </w:p>
    <w:p w14:paraId="680EB9A1" w14:textId="77777777" w:rsidR="00AE12B9" w:rsidRPr="005014F7" w:rsidRDefault="00AE12B9" w:rsidP="00AE12B9">
      <w:pPr>
        <w:spacing w:line="240" w:lineRule="auto"/>
        <w:rPr>
          <w:szCs w:val="22"/>
        </w:rPr>
      </w:pPr>
    </w:p>
    <w:p w14:paraId="680EB9A2" w14:textId="77777777" w:rsidR="00342935" w:rsidRPr="005014F7" w:rsidRDefault="001104B2" w:rsidP="00342935">
      <w:pPr>
        <w:spacing w:line="240" w:lineRule="auto"/>
        <w:rPr>
          <w:szCs w:val="22"/>
        </w:rPr>
      </w:pPr>
      <w:r w:rsidRPr="005014F7">
        <w:t>Neuchovávejte při teplotě nad 25 °C.</w:t>
      </w:r>
    </w:p>
    <w:p w14:paraId="680EB9A3" w14:textId="77777777" w:rsidR="00342935" w:rsidRPr="005014F7" w:rsidRDefault="00342935" w:rsidP="00342935">
      <w:pPr>
        <w:spacing w:line="240" w:lineRule="auto"/>
        <w:rPr>
          <w:szCs w:val="22"/>
        </w:rPr>
      </w:pPr>
    </w:p>
    <w:p w14:paraId="680EB9A4" w14:textId="77777777" w:rsidR="00342935" w:rsidRPr="005014F7" w:rsidRDefault="001104B2" w:rsidP="00342935">
      <w:pPr>
        <w:spacing w:line="240" w:lineRule="auto"/>
        <w:rPr>
          <w:szCs w:val="22"/>
        </w:rPr>
      </w:pPr>
      <w:r w:rsidRPr="005014F7">
        <w:t>Chraňte před chladem nebo mrazem. Neuchovávejte při teplotě do 15 °C.</w:t>
      </w:r>
    </w:p>
    <w:p w14:paraId="680EB9A5" w14:textId="77777777" w:rsidR="002E277B" w:rsidRPr="005014F7" w:rsidRDefault="002E277B" w:rsidP="002E277B">
      <w:pPr>
        <w:spacing w:line="240" w:lineRule="auto"/>
        <w:rPr>
          <w:szCs w:val="22"/>
        </w:rPr>
      </w:pPr>
    </w:p>
    <w:p w14:paraId="680EB9A6" w14:textId="77777777" w:rsidR="002E277B" w:rsidRPr="005014F7" w:rsidRDefault="001104B2" w:rsidP="002E277B">
      <w:pPr>
        <w:spacing w:line="240" w:lineRule="auto"/>
        <w:rPr>
          <w:szCs w:val="22"/>
        </w:rPr>
      </w:pPr>
      <w:r w:rsidRPr="005014F7">
        <w:lastRenderedPageBreak/>
        <w:t>Uchovávejte v původním uzavřeném foliovém sáčku až do použití, aby byl přípravek chráněn před světlem a vlhkostí.</w:t>
      </w:r>
    </w:p>
    <w:p w14:paraId="680EB9A7" w14:textId="77777777" w:rsidR="00342935" w:rsidRPr="005014F7" w:rsidRDefault="00342935" w:rsidP="00342935">
      <w:pPr>
        <w:spacing w:line="240" w:lineRule="auto"/>
        <w:rPr>
          <w:szCs w:val="22"/>
        </w:rPr>
      </w:pPr>
    </w:p>
    <w:p w14:paraId="680EB9A8" w14:textId="77777777" w:rsidR="00AE12B9" w:rsidRPr="005014F7" w:rsidRDefault="00AE12B9" w:rsidP="00AE12B9">
      <w:pPr>
        <w:spacing w:line="240" w:lineRule="auto"/>
        <w:ind w:left="567" w:hanging="567"/>
        <w:rPr>
          <w:color w:val="FF0000"/>
          <w:szCs w:val="22"/>
        </w:rPr>
      </w:pPr>
    </w:p>
    <w:p w14:paraId="680EB9A9" w14:textId="77777777" w:rsidR="00AE12B9" w:rsidRPr="005014F7" w:rsidRDefault="001104B2" w:rsidP="00A752BD">
      <w:pPr>
        <w:pStyle w:val="Style8"/>
      </w:pPr>
      <w:r w:rsidRPr="005014F7">
        <w:t>ZVLÁŠTNÍ OPATŘENÍ PRO LIKVIDACI NEPOUŽITÝCH LÉČIVÝCH PŘÍPRAVKŮ NEBO ODPADU Z NICH, POKUD JE TO VHODNÉ</w:t>
      </w:r>
    </w:p>
    <w:p w14:paraId="680EB9AA" w14:textId="77777777" w:rsidR="00AE12B9" w:rsidRPr="005014F7" w:rsidRDefault="00AE12B9" w:rsidP="00AE12B9">
      <w:pPr>
        <w:spacing w:line="240" w:lineRule="auto"/>
        <w:rPr>
          <w:szCs w:val="22"/>
        </w:rPr>
      </w:pPr>
    </w:p>
    <w:p w14:paraId="680EB9AB" w14:textId="77777777" w:rsidR="00AE12B9" w:rsidRPr="005014F7" w:rsidRDefault="001104B2" w:rsidP="00AE12B9">
      <w:pPr>
        <w:spacing w:line="240" w:lineRule="auto"/>
      </w:pPr>
      <w:r w:rsidRPr="005014F7">
        <w:t>Veškerý nepoužitý léčivý přípravek nebo odpad musí být zlikvidován v souladu s místními požadavky.</w:t>
      </w:r>
    </w:p>
    <w:p w14:paraId="680EB9AC" w14:textId="77777777" w:rsidR="0083620A" w:rsidRPr="005014F7" w:rsidRDefault="0083620A" w:rsidP="00AE12B9">
      <w:pPr>
        <w:spacing w:line="240" w:lineRule="auto"/>
      </w:pPr>
    </w:p>
    <w:p w14:paraId="680EB9AD" w14:textId="77777777" w:rsidR="00AE12B9" w:rsidRPr="005014F7" w:rsidRDefault="00AE12B9" w:rsidP="00AE12B9">
      <w:pPr>
        <w:spacing w:line="240" w:lineRule="auto"/>
        <w:rPr>
          <w:color w:val="FF0000"/>
          <w:szCs w:val="22"/>
        </w:rPr>
      </w:pPr>
    </w:p>
    <w:p w14:paraId="680EB9AE" w14:textId="77777777" w:rsidR="00AE12B9" w:rsidRPr="005014F7" w:rsidRDefault="001104B2" w:rsidP="00A752BD">
      <w:pPr>
        <w:pStyle w:val="Style8"/>
      </w:pPr>
      <w:r w:rsidRPr="005014F7">
        <w:t>NÁZEV A ADRESA DRŽITELE ROZHODNUTÍ O REGISTRACI</w:t>
      </w:r>
    </w:p>
    <w:p w14:paraId="680EB9AF" w14:textId="77777777" w:rsidR="00AE12B9" w:rsidRPr="005014F7" w:rsidRDefault="00AE12B9" w:rsidP="00AE12B9">
      <w:pPr>
        <w:spacing w:line="240" w:lineRule="auto"/>
        <w:rPr>
          <w:szCs w:val="22"/>
        </w:rPr>
      </w:pPr>
    </w:p>
    <w:p w14:paraId="31D1B65C"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21808A16" w14:textId="63116233"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10AFD70C"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5B3E27E9"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7A8DFF24" w14:textId="77777777" w:rsidR="0092606B" w:rsidRPr="00947866" w:rsidRDefault="0092606B" w:rsidP="0092606B">
      <w:pPr>
        <w:tabs>
          <w:tab w:val="clear" w:pos="567"/>
        </w:tabs>
        <w:spacing w:line="240" w:lineRule="auto"/>
        <w:rPr>
          <w:rFonts w:eastAsiaTheme="minorHAnsi"/>
          <w:sz w:val="24"/>
          <w:szCs w:val="24"/>
          <w:lang w:val="nl-NL"/>
        </w:rPr>
      </w:pPr>
      <w:r>
        <w:rPr>
          <w:rFonts w:eastAsiaTheme="minorHAnsi"/>
          <w:sz w:val="24"/>
          <w:szCs w:val="24"/>
          <w:lang w:val="nl-NL"/>
        </w:rPr>
        <w:t>Holandsko</w:t>
      </w:r>
    </w:p>
    <w:p w14:paraId="680EB9B5" w14:textId="013C9877" w:rsidR="00D3178F" w:rsidRPr="005014F7" w:rsidRDefault="00D3178F" w:rsidP="00D3178F">
      <w:pPr>
        <w:spacing w:line="240" w:lineRule="auto"/>
        <w:rPr>
          <w:szCs w:val="22"/>
        </w:rPr>
      </w:pPr>
    </w:p>
    <w:p w14:paraId="680EB9B6" w14:textId="77777777" w:rsidR="00AE12B9" w:rsidRPr="005014F7" w:rsidRDefault="00AE12B9" w:rsidP="00AE12B9">
      <w:pPr>
        <w:spacing w:line="240" w:lineRule="auto"/>
        <w:rPr>
          <w:color w:val="FF0000"/>
          <w:szCs w:val="22"/>
        </w:rPr>
      </w:pPr>
    </w:p>
    <w:p w14:paraId="680EB9B7" w14:textId="77777777" w:rsidR="00AE12B9" w:rsidRPr="005014F7" w:rsidRDefault="00AE12B9" w:rsidP="00AE12B9">
      <w:pPr>
        <w:spacing w:line="240" w:lineRule="auto"/>
        <w:rPr>
          <w:color w:val="FF0000"/>
          <w:szCs w:val="22"/>
        </w:rPr>
      </w:pPr>
    </w:p>
    <w:p w14:paraId="680EB9B8" w14:textId="77777777" w:rsidR="00AE12B9" w:rsidRPr="005014F7" w:rsidRDefault="001104B2" w:rsidP="00A752BD">
      <w:pPr>
        <w:pStyle w:val="Style8"/>
      </w:pPr>
      <w:r w:rsidRPr="005014F7">
        <w:t>REGISTRAČNÍ ČÍSLO/ČÍSLA</w:t>
      </w:r>
    </w:p>
    <w:p w14:paraId="680EB9B9" w14:textId="77777777" w:rsidR="00AE12B9" w:rsidRPr="005014F7" w:rsidRDefault="00AE12B9" w:rsidP="00AE12B9">
      <w:pPr>
        <w:spacing w:line="240" w:lineRule="auto"/>
        <w:rPr>
          <w:szCs w:val="22"/>
        </w:rPr>
      </w:pPr>
    </w:p>
    <w:p w14:paraId="680EB9BA" w14:textId="77777777" w:rsidR="00AE12B9" w:rsidRPr="005014F7" w:rsidRDefault="001104B2" w:rsidP="00AE12B9">
      <w:pPr>
        <w:spacing w:line="240" w:lineRule="auto"/>
        <w:rPr>
          <w:highlight w:val="lightGray"/>
        </w:rPr>
      </w:pPr>
      <w:r w:rsidRPr="005014F7">
        <w:t>EU/</w:t>
      </w:r>
      <w:r w:rsidR="00197C39" w:rsidRPr="005014F7">
        <w:t>/</w:t>
      </w:r>
      <w:r w:rsidR="00197C39" w:rsidRPr="005014F7">
        <w:rPr>
          <w:highlight w:val="lightGray"/>
        </w:rPr>
        <w:t>1/20/1523/001</w:t>
      </w:r>
      <w:r w:rsidRPr="005014F7">
        <w:t xml:space="preserve">– </w:t>
      </w:r>
      <w:r w:rsidRPr="005014F7">
        <w:rPr>
          <w:highlight w:val="lightGray"/>
        </w:rPr>
        <w:t>Ogluo 0,5 mg injekční roztok v předplněném peru – 1 jednodávkové pero</w:t>
      </w:r>
    </w:p>
    <w:p w14:paraId="680EB9BB" w14:textId="77777777" w:rsidR="00AE12B9" w:rsidRPr="005014F7" w:rsidRDefault="001104B2" w:rsidP="00AE12B9">
      <w:pPr>
        <w:spacing w:line="240" w:lineRule="auto"/>
      </w:pPr>
      <w:r w:rsidRPr="005014F7">
        <w:rPr>
          <w:highlight w:val="lightGray"/>
        </w:rPr>
        <w:t>EU/</w:t>
      </w:r>
      <w:r w:rsidR="00197C39" w:rsidRPr="005014F7">
        <w:t>/</w:t>
      </w:r>
      <w:r w:rsidR="00197C39" w:rsidRPr="005014F7">
        <w:rPr>
          <w:highlight w:val="lightGray"/>
        </w:rPr>
        <w:t>1/20/1523/002</w:t>
      </w:r>
      <w:r w:rsidRPr="005014F7">
        <w:rPr>
          <w:highlight w:val="lightGray"/>
        </w:rPr>
        <w:t>– Ogluo 0,5 mg injekční roztok v předplněném peru – 2 jednodávková pera</w:t>
      </w:r>
    </w:p>
    <w:p w14:paraId="680EB9BC" w14:textId="77777777" w:rsidR="00AE12B9" w:rsidRPr="005014F7" w:rsidRDefault="00AE12B9" w:rsidP="00AE12B9">
      <w:pPr>
        <w:spacing w:line="240" w:lineRule="auto"/>
        <w:rPr>
          <w:szCs w:val="22"/>
          <w:highlight w:val="yellow"/>
        </w:rPr>
      </w:pPr>
    </w:p>
    <w:p w14:paraId="680EB9BD" w14:textId="77777777" w:rsidR="00AE12B9" w:rsidRPr="005014F7" w:rsidRDefault="00AE12B9" w:rsidP="00AE12B9">
      <w:pPr>
        <w:spacing w:line="240" w:lineRule="auto"/>
        <w:rPr>
          <w:color w:val="FF0000"/>
          <w:szCs w:val="22"/>
        </w:rPr>
      </w:pPr>
    </w:p>
    <w:p w14:paraId="680EB9BE" w14:textId="77777777" w:rsidR="00AE12B9" w:rsidRPr="005014F7" w:rsidRDefault="001104B2" w:rsidP="00A752BD">
      <w:pPr>
        <w:pStyle w:val="Style8"/>
      </w:pPr>
      <w:r w:rsidRPr="005014F7">
        <w:t>ČÍSLO ŠARŽE</w:t>
      </w:r>
    </w:p>
    <w:p w14:paraId="680EB9BF" w14:textId="77777777" w:rsidR="00AE12B9" w:rsidRPr="005014F7" w:rsidRDefault="00AE12B9" w:rsidP="00AE12B9">
      <w:pPr>
        <w:spacing w:line="240" w:lineRule="auto"/>
        <w:rPr>
          <w:i/>
          <w:szCs w:val="22"/>
        </w:rPr>
      </w:pPr>
    </w:p>
    <w:p w14:paraId="680EB9C0" w14:textId="77777777" w:rsidR="00AE12B9" w:rsidRPr="005014F7" w:rsidRDefault="001104B2" w:rsidP="00AE12B9">
      <w:pPr>
        <w:spacing w:line="240" w:lineRule="auto"/>
        <w:rPr>
          <w:i/>
          <w:iCs/>
          <w:szCs w:val="22"/>
        </w:rPr>
      </w:pPr>
      <w:r w:rsidRPr="005014F7">
        <w:t>Lot</w:t>
      </w:r>
    </w:p>
    <w:p w14:paraId="680EB9C1" w14:textId="77777777" w:rsidR="00AE12B9" w:rsidRPr="005014F7" w:rsidRDefault="00AE12B9" w:rsidP="00AE12B9">
      <w:pPr>
        <w:spacing w:line="240" w:lineRule="auto"/>
        <w:rPr>
          <w:szCs w:val="22"/>
        </w:rPr>
      </w:pPr>
    </w:p>
    <w:p w14:paraId="680EB9C2" w14:textId="77777777" w:rsidR="00AE12B9" w:rsidRPr="005014F7" w:rsidRDefault="00AE12B9" w:rsidP="00AE12B9">
      <w:pPr>
        <w:spacing w:line="240" w:lineRule="auto"/>
        <w:rPr>
          <w:szCs w:val="22"/>
        </w:rPr>
      </w:pPr>
    </w:p>
    <w:p w14:paraId="680EB9C3" w14:textId="77777777" w:rsidR="00AE12B9" w:rsidRPr="005014F7" w:rsidRDefault="001104B2" w:rsidP="00A752BD">
      <w:pPr>
        <w:pStyle w:val="Style8"/>
      </w:pPr>
      <w:r w:rsidRPr="005014F7">
        <w:t>KLASIFIKACE PRO VÝDEJ</w:t>
      </w:r>
    </w:p>
    <w:p w14:paraId="680EB9C4" w14:textId="77777777" w:rsidR="00AE12B9" w:rsidRPr="005014F7" w:rsidRDefault="00AE12B9" w:rsidP="00AE12B9">
      <w:pPr>
        <w:spacing w:line="240" w:lineRule="auto"/>
        <w:rPr>
          <w:i/>
          <w:szCs w:val="22"/>
        </w:rPr>
      </w:pPr>
    </w:p>
    <w:p w14:paraId="680EB9C5" w14:textId="77777777" w:rsidR="00AE12B9" w:rsidRPr="005014F7" w:rsidRDefault="00AE12B9" w:rsidP="00AE12B9">
      <w:pPr>
        <w:spacing w:line="240" w:lineRule="auto"/>
        <w:rPr>
          <w:szCs w:val="22"/>
        </w:rPr>
      </w:pPr>
    </w:p>
    <w:p w14:paraId="680EB9C6" w14:textId="77777777" w:rsidR="00AE12B9" w:rsidRPr="005014F7" w:rsidRDefault="00AE12B9" w:rsidP="00AE12B9">
      <w:pPr>
        <w:spacing w:line="240" w:lineRule="auto"/>
        <w:rPr>
          <w:szCs w:val="22"/>
        </w:rPr>
      </w:pPr>
    </w:p>
    <w:p w14:paraId="680EB9C7" w14:textId="77777777" w:rsidR="00AE12B9" w:rsidRPr="005014F7" w:rsidRDefault="001104B2" w:rsidP="00A752BD">
      <w:pPr>
        <w:pStyle w:val="Style8"/>
      </w:pPr>
      <w:r w:rsidRPr="005014F7">
        <w:t>NÁVOD K POUŽITÍ</w:t>
      </w:r>
    </w:p>
    <w:p w14:paraId="680EB9C8" w14:textId="77777777" w:rsidR="00AE12B9" w:rsidRPr="005014F7" w:rsidRDefault="00AE12B9" w:rsidP="00AE12B9">
      <w:pPr>
        <w:spacing w:line="240" w:lineRule="auto"/>
        <w:rPr>
          <w:szCs w:val="22"/>
        </w:rPr>
      </w:pPr>
    </w:p>
    <w:p w14:paraId="680EB9C9" w14:textId="77777777" w:rsidR="0083620A" w:rsidRPr="005014F7" w:rsidRDefault="0083620A" w:rsidP="00AE12B9">
      <w:pPr>
        <w:spacing w:line="240" w:lineRule="auto"/>
        <w:rPr>
          <w:szCs w:val="22"/>
        </w:rPr>
      </w:pPr>
    </w:p>
    <w:p w14:paraId="680EB9CA" w14:textId="77777777" w:rsidR="00AE12B9" w:rsidRPr="005014F7" w:rsidRDefault="001104B2" w:rsidP="00A752BD">
      <w:pPr>
        <w:pStyle w:val="Style8"/>
      </w:pPr>
      <w:r w:rsidRPr="005014F7">
        <w:t>INFORMACE V BRAILLOVĚ PÍSMU</w:t>
      </w:r>
    </w:p>
    <w:p w14:paraId="680EB9CB" w14:textId="77777777" w:rsidR="00AE12B9" w:rsidRPr="005014F7" w:rsidRDefault="00AE12B9" w:rsidP="00AE12B9">
      <w:pPr>
        <w:spacing w:line="240" w:lineRule="auto"/>
        <w:rPr>
          <w:szCs w:val="22"/>
        </w:rPr>
      </w:pPr>
    </w:p>
    <w:p w14:paraId="680EB9CC" w14:textId="77777777" w:rsidR="00AE12B9" w:rsidRPr="005014F7" w:rsidRDefault="00AE12B9" w:rsidP="00AE12B9">
      <w:pPr>
        <w:spacing w:line="240" w:lineRule="auto"/>
        <w:rPr>
          <w:szCs w:val="22"/>
          <w:shd w:val="clear" w:color="auto" w:fill="CCCCCC"/>
        </w:rPr>
      </w:pPr>
    </w:p>
    <w:p w14:paraId="680EB9CD" w14:textId="77777777" w:rsidR="00AE12B9" w:rsidRPr="005014F7" w:rsidRDefault="001104B2" w:rsidP="00A752BD">
      <w:pPr>
        <w:pStyle w:val="Style8"/>
      </w:pPr>
      <w:r w:rsidRPr="005014F7">
        <w:t>JEDINEČNÝ IDENTIFIKÁTOR – 2D ČÁROVÝ KÓD</w:t>
      </w:r>
    </w:p>
    <w:p w14:paraId="680EB9CE" w14:textId="77777777" w:rsidR="00AE12B9" w:rsidRPr="005014F7" w:rsidRDefault="00AE12B9" w:rsidP="00AE12B9">
      <w:pPr>
        <w:tabs>
          <w:tab w:val="clear" w:pos="567"/>
        </w:tabs>
        <w:spacing w:line="240" w:lineRule="auto"/>
      </w:pPr>
    </w:p>
    <w:p w14:paraId="680EB9CF" w14:textId="77777777" w:rsidR="00AE12B9" w:rsidRPr="005014F7" w:rsidRDefault="00AE12B9" w:rsidP="00AE12B9">
      <w:pPr>
        <w:tabs>
          <w:tab w:val="clear" w:pos="567"/>
        </w:tabs>
        <w:spacing w:line="240" w:lineRule="auto"/>
      </w:pPr>
    </w:p>
    <w:p w14:paraId="680EB9D0" w14:textId="77777777" w:rsidR="00AE12B9" w:rsidRPr="005014F7" w:rsidRDefault="001104B2" w:rsidP="00A752BD">
      <w:pPr>
        <w:pStyle w:val="Style8"/>
      </w:pPr>
      <w:r w:rsidRPr="005014F7">
        <w:t>JEDINEČNÝ IDENTIFIKÁTOR – DATA ČITELNÁ OKEM</w:t>
      </w:r>
    </w:p>
    <w:p w14:paraId="680EB9D1" w14:textId="77777777" w:rsidR="005860D3" w:rsidRPr="005014F7" w:rsidRDefault="005860D3" w:rsidP="005C71E4">
      <w:pPr>
        <w:spacing w:line="240" w:lineRule="auto"/>
        <w:rPr>
          <w:color w:val="FF0000"/>
          <w:szCs w:val="22"/>
        </w:rPr>
      </w:pPr>
    </w:p>
    <w:p w14:paraId="680EB9D2" w14:textId="77777777" w:rsidR="00812D16" w:rsidRPr="005014F7" w:rsidRDefault="001104B2" w:rsidP="00EB73E7">
      <w:pPr>
        <w:pageBreakBefore/>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MINIMÁLNÍ ÚDAJE UVÁDĚNÉ NA MALÉM VNITŘNÍM OBALU</w:t>
      </w:r>
    </w:p>
    <w:p w14:paraId="680EB9D3" w14:textId="77777777" w:rsidR="00812D16" w:rsidRPr="005014F7" w:rsidRDefault="00812D16" w:rsidP="00204AAB">
      <w:pPr>
        <w:pBdr>
          <w:top w:val="single" w:sz="4" w:space="1" w:color="auto"/>
          <w:left w:val="single" w:sz="4" w:space="4" w:color="auto"/>
          <w:bottom w:val="single" w:sz="4" w:space="1" w:color="auto"/>
          <w:right w:val="single" w:sz="4" w:space="4" w:color="auto"/>
        </w:pBdr>
        <w:spacing w:line="240" w:lineRule="auto"/>
        <w:rPr>
          <w:b/>
          <w:szCs w:val="22"/>
        </w:rPr>
      </w:pPr>
    </w:p>
    <w:p w14:paraId="680EB9D4" w14:textId="77777777" w:rsidR="00812D16" w:rsidRPr="005014F7" w:rsidRDefault="001104B2" w:rsidP="00204AAB">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ŠTÍTEK – PŘEDPLNĚNÉ PERO (0,5 MG)</w:t>
      </w:r>
    </w:p>
    <w:p w14:paraId="680EB9D5" w14:textId="77777777" w:rsidR="00812D16" w:rsidRPr="005014F7" w:rsidRDefault="00812D16" w:rsidP="00204AAB">
      <w:pPr>
        <w:spacing w:line="240" w:lineRule="auto"/>
        <w:rPr>
          <w:szCs w:val="22"/>
        </w:rPr>
      </w:pPr>
    </w:p>
    <w:p w14:paraId="680EB9D6" w14:textId="77777777" w:rsidR="00812D16" w:rsidRPr="005014F7" w:rsidRDefault="00812D16" w:rsidP="00204AAB">
      <w:pPr>
        <w:spacing w:line="240" w:lineRule="auto"/>
        <w:rPr>
          <w:szCs w:val="22"/>
        </w:rPr>
      </w:pPr>
    </w:p>
    <w:p w14:paraId="680EB9D7" w14:textId="77777777" w:rsidR="00812D16" w:rsidRPr="005014F7" w:rsidRDefault="001104B2" w:rsidP="00B729F2">
      <w:pPr>
        <w:pStyle w:val="Style9"/>
        <w:rPr>
          <w:noProof w:val="0"/>
        </w:rPr>
      </w:pPr>
      <w:r w:rsidRPr="005014F7">
        <w:rPr>
          <w:noProof w:val="0"/>
        </w:rPr>
        <w:t>NÁZEV LÉČIVÉHO PŘÍPRAVKU A CESTA/CESTY PODÁNÍ</w:t>
      </w:r>
    </w:p>
    <w:p w14:paraId="680EB9D8" w14:textId="77777777" w:rsidR="00812D16" w:rsidRPr="005014F7" w:rsidRDefault="00812D16" w:rsidP="00204AAB">
      <w:pPr>
        <w:spacing w:line="240" w:lineRule="auto"/>
        <w:ind w:left="567" w:hanging="567"/>
        <w:rPr>
          <w:szCs w:val="22"/>
        </w:rPr>
      </w:pPr>
    </w:p>
    <w:p w14:paraId="680EB9D9" w14:textId="77777777" w:rsidR="001F7AC3" w:rsidRPr="005014F7" w:rsidRDefault="001104B2" w:rsidP="001F7AC3">
      <w:pPr>
        <w:spacing w:line="240" w:lineRule="auto"/>
        <w:rPr>
          <w:szCs w:val="22"/>
        </w:rPr>
      </w:pPr>
      <w:r w:rsidRPr="005014F7">
        <w:t>Ogluo 0,5 mg injekce</w:t>
      </w:r>
    </w:p>
    <w:p w14:paraId="680EB9DA" w14:textId="77777777" w:rsidR="001F7AC3" w:rsidRPr="005014F7" w:rsidRDefault="001104B2" w:rsidP="001F7AC3">
      <w:pPr>
        <w:spacing w:line="240" w:lineRule="auto"/>
        <w:rPr>
          <w:szCs w:val="22"/>
        </w:rPr>
      </w:pPr>
      <w:r w:rsidRPr="005014F7">
        <w:t>glucagonum</w:t>
      </w:r>
    </w:p>
    <w:p w14:paraId="680EB9DB" w14:textId="77777777" w:rsidR="004A582F" w:rsidRPr="005014F7" w:rsidRDefault="004A582F" w:rsidP="001F7AC3">
      <w:pPr>
        <w:spacing w:line="240" w:lineRule="auto"/>
        <w:rPr>
          <w:szCs w:val="22"/>
        </w:rPr>
      </w:pPr>
    </w:p>
    <w:p w14:paraId="680EB9DC" w14:textId="77777777" w:rsidR="001F7AC3" w:rsidRPr="005014F7" w:rsidRDefault="001104B2" w:rsidP="001F7AC3">
      <w:pPr>
        <w:spacing w:line="240" w:lineRule="auto"/>
        <w:rPr>
          <w:szCs w:val="22"/>
        </w:rPr>
      </w:pPr>
      <w:r w:rsidRPr="005014F7">
        <w:t>subkutánní podání</w:t>
      </w:r>
    </w:p>
    <w:p w14:paraId="680EB9DD" w14:textId="77777777" w:rsidR="001F7AC3" w:rsidRPr="005014F7" w:rsidRDefault="001F7AC3" w:rsidP="001F7AC3">
      <w:pPr>
        <w:spacing w:line="240" w:lineRule="auto"/>
        <w:rPr>
          <w:b/>
          <w:szCs w:val="22"/>
        </w:rPr>
      </w:pPr>
    </w:p>
    <w:p w14:paraId="680EB9DE" w14:textId="77777777" w:rsidR="00812D16" w:rsidRPr="005014F7" w:rsidRDefault="00812D16" w:rsidP="00204AAB">
      <w:pPr>
        <w:spacing w:line="240" w:lineRule="auto"/>
        <w:rPr>
          <w:szCs w:val="22"/>
        </w:rPr>
      </w:pPr>
    </w:p>
    <w:p w14:paraId="680EB9DF" w14:textId="77777777" w:rsidR="00812D16" w:rsidRPr="005014F7" w:rsidRDefault="001104B2" w:rsidP="00B729F2">
      <w:pPr>
        <w:pStyle w:val="Style9"/>
        <w:rPr>
          <w:noProof w:val="0"/>
        </w:rPr>
      </w:pPr>
      <w:r w:rsidRPr="005014F7">
        <w:rPr>
          <w:noProof w:val="0"/>
        </w:rPr>
        <w:t>ZPŮSOB PODÁNÍ</w:t>
      </w:r>
    </w:p>
    <w:p w14:paraId="680EB9E0" w14:textId="77777777" w:rsidR="00812D16" w:rsidRPr="005014F7" w:rsidRDefault="00812D16" w:rsidP="00204AAB">
      <w:pPr>
        <w:spacing w:line="240" w:lineRule="auto"/>
        <w:rPr>
          <w:szCs w:val="22"/>
        </w:rPr>
      </w:pPr>
    </w:p>
    <w:p w14:paraId="680EB9E1" w14:textId="77777777" w:rsidR="00F43D8B" w:rsidRPr="005014F7" w:rsidRDefault="001104B2" w:rsidP="00D6213C">
      <w:pPr>
        <w:spacing w:line="240" w:lineRule="auto"/>
        <w:rPr>
          <w:szCs w:val="22"/>
        </w:rPr>
      </w:pPr>
      <w:r w:rsidRPr="005014F7">
        <w:t>Jedna dávka</w:t>
      </w:r>
    </w:p>
    <w:p w14:paraId="680EB9E2" w14:textId="77777777" w:rsidR="00812D16" w:rsidRPr="005014F7" w:rsidRDefault="00812D16" w:rsidP="00204AAB">
      <w:pPr>
        <w:spacing w:line="240" w:lineRule="auto"/>
        <w:rPr>
          <w:szCs w:val="22"/>
        </w:rPr>
      </w:pPr>
    </w:p>
    <w:p w14:paraId="680EB9E3" w14:textId="77777777" w:rsidR="00D6213C" w:rsidRPr="005014F7" w:rsidRDefault="00D6213C" w:rsidP="00204AAB">
      <w:pPr>
        <w:spacing w:line="240" w:lineRule="auto"/>
        <w:rPr>
          <w:szCs w:val="22"/>
        </w:rPr>
      </w:pPr>
    </w:p>
    <w:p w14:paraId="680EB9E4" w14:textId="77777777" w:rsidR="00812D16" w:rsidRPr="005014F7" w:rsidRDefault="001104B2" w:rsidP="00B729F2">
      <w:pPr>
        <w:pStyle w:val="Style9"/>
        <w:rPr>
          <w:noProof w:val="0"/>
        </w:rPr>
      </w:pPr>
      <w:r w:rsidRPr="005014F7">
        <w:rPr>
          <w:noProof w:val="0"/>
        </w:rPr>
        <w:t>POUŽITELNOST</w:t>
      </w:r>
    </w:p>
    <w:p w14:paraId="680EB9E5" w14:textId="77777777" w:rsidR="00A7085B" w:rsidRPr="005014F7" w:rsidRDefault="00A7085B" w:rsidP="00204AAB">
      <w:pPr>
        <w:spacing w:line="240" w:lineRule="auto"/>
        <w:rPr>
          <w:i/>
          <w:iCs/>
          <w:szCs w:val="22"/>
          <w:highlight w:val="lightGray"/>
        </w:rPr>
      </w:pPr>
    </w:p>
    <w:p w14:paraId="680EB9E6" w14:textId="77777777" w:rsidR="00D6213C" w:rsidRPr="005014F7" w:rsidRDefault="001104B2" w:rsidP="00204AAB">
      <w:pPr>
        <w:spacing w:line="240" w:lineRule="auto"/>
        <w:rPr>
          <w:szCs w:val="22"/>
        </w:rPr>
      </w:pPr>
      <w:r w:rsidRPr="005014F7">
        <w:t>EXP</w:t>
      </w:r>
    </w:p>
    <w:p w14:paraId="680EB9E7" w14:textId="77777777" w:rsidR="00C062F5" w:rsidRPr="005014F7" w:rsidRDefault="00C062F5" w:rsidP="00204AAB">
      <w:pPr>
        <w:spacing w:line="240" w:lineRule="auto"/>
      </w:pPr>
    </w:p>
    <w:p w14:paraId="680EB9E8" w14:textId="77777777" w:rsidR="00812D16" w:rsidRPr="005014F7" w:rsidRDefault="00812D16" w:rsidP="00204AAB">
      <w:pPr>
        <w:spacing w:line="240" w:lineRule="auto"/>
      </w:pPr>
    </w:p>
    <w:p w14:paraId="680EB9E9" w14:textId="77777777" w:rsidR="00812D16" w:rsidRPr="005014F7" w:rsidRDefault="001104B2" w:rsidP="00B729F2">
      <w:pPr>
        <w:pStyle w:val="Style9"/>
        <w:rPr>
          <w:noProof w:val="0"/>
        </w:rPr>
      </w:pPr>
      <w:r w:rsidRPr="005014F7">
        <w:rPr>
          <w:noProof w:val="0"/>
        </w:rPr>
        <w:t>ČÍSLO ŠARŽE</w:t>
      </w:r>
    </w:p>
    <w:p w14:paraId="680EB9EA" w14:textId="77777777" w:rsidR="007C54AE" w:rsidRPr="005014F7" w:rsidRDefault="007C54AE" w:rsidP="007C54AE">
      <w:pPr>
        <w:spacing w:line="240" w:lineRule="auto"/>
        <w:rPr>
          <w:szCs w:val="22"/>
          <w:highlight w:val="lightGray"/>
        </w:rPr>
      </w:pPr>
    </w:p>
    <w:p w14:paraId="680EB9EB" w14:textId="77777777" w:rsidR="00812D16" w:rsidRPr="005014F7" w:rsidRDefault="001104B2" w:rsidP="00204AAB">
      <w:pPr>
        <w:spacing w:line="240" w:lineRule="auto"/>
        <w:ind w:right="113"/>
        <w:rPr>
          <w:szCs w:val="22"/>
        </w:rPr>
      </w:pPr>
      <w:r w:rsidRPr="005014F7">
        <w:t>Lot</w:t>
      </w:r>
    </w:p>
    <w:p w14:paraId="680EB9EC" w14:textId="77777777" w:rsidR="00C062F5" w:rsidRPr="005014F7" w:rsidRDefault="00C062F5" w:rsidP="00204AAB">
      <w:pPr>
        <w:spacing w:line="240" w:lineRule="auto"/>
        <w:ind w:right="113"/>
      </w:pPr>
    </w:p>
    <w:p w14:paraId="680EB9ED" w14:textId="77777777" w:rsidR="00812D16" w:rsidRPr="005014F7" w:rsidRDefault="00812D16" w:rsidP="00204AAB">
      <w:pPr>
        <w:spacing w:line="240" w:lineRule="auto"/>
        <w:ind w:right="113"/>
      </w:pPr>
    </w:p>
    <w:p w14:paraId="680EB9EE" w14:textId="77777777" w:rsidR="00812D16" w:rsidRPr="005014F7" w:rsidRDefault="001104B2" w:rsidP="00B729F2">
      <w:pPr>
        <w:pStyle w:val="Style9"/>
        <w:rPr>
          <w:noProof w:val="0"/>
        </w:rPr>
      </w:pPr>
      <w:r w:rsidRPr="005014F7">
        <w:rPr>
          <w:noProof w:val="0"/>
        </w:rPr>
        <w:t>OBSAH UDANÝ JAKO HMOTNOST, OBJEM NEBO POČET</w:t>
      </w:r>
    </w:p>
    <w:p w14:paraId="680EB9EF" w14:textId="77777777" w:rsidR="00812D16" w:rsidRPr="005014F7" w:rsidRDefault="00812D16" w:rsidP="00204AAB">
      <w:pPr>
        <w:spacing w:line="240" w:lineRule="auto"/>
        <w:ind w:right="113"/>
        <w:rPr>
          <w:szCs w:val="22"/>
        </w:rPr>
      </w:pPr>
    </w:p>
    <w:p w14:paraId="680EB9F0" w14:textId="77777777" w:rsidR="007C54AE" w:rsidRPr="005014F7" w:rsidRDefault="001104B2" w:rsidP="007C54AE">
      <w:pPr>
        <w:spacing w:line="240" w:lineRule="auto"/>
        <w:rPr>
          <w:szCs w:val="22"/>
        </w:rPr>
      </w:pPr>
      <w:r w:rsidRPr="005014F7">
        <w:t>0,5 mg</w:t>
      </w:r>
    </w:p>
    <w:p w14:paraId="680EB9F1" w14:textId="77777777" w:rsidR="007C54AE" w:rsidRPr="005014F7" w:rsidRDefault="007C54AE" w:rsidP="007C54AE">
      <w:pPr>
        <w:spacing w:line="240" w:lineRule="auto"/>
        <w:rPr>
          <w:szCs w:val="22"/>
        </w:rPr>
      </w:pPr>
    </w:p>
    <w:p w14:paraId="680EB9F2" w14:textId="77777777" w:rsidR="00812D16" w:rsidRPr="005014F7" w:rsidRDefault="00812D16" w:rsidP="00204AAB">
      <w:pPr>
        <w:spacing w:line="240" w:lineRule="auto"/>
        <w:ind w:right="113"/>
        <w:rPr>
          <w:szCs w:val="22"/>
        </w:rPr>
      </w:pPr>
    </w:p>
    <w:p w14:paraId="680EB9F3" w14:textId="77777777" w:rsidR="00812D16" w:rsidRPr="005014F7" w:rsidRDefault="001104B2" w:rsidP="00B729F2">
      <w:pPr>
        <w:pStyle w:val="Style9"/>
        <w:rPr>
          <w:noProof w:val="0"/>
        </w:rPr>
      </w:pPr>
      <w:r w:rsidRPr="005014F7">
        <w:rPr>
          <w:noProof w:val="0"/>
        </w:rPr>
        <w:t>JINÉ</w:t>
      </w:r>
    </w:p>
    <w:p w14:paraId="680EB9F4" w14:textId="77777777" w:rsidR="00812D16" w:rsidRPr="005014F7" w:rsidRDefault="00812D16" w:rsidP="00204AAB">
      <w:pPr>
        <w:spacing w:line="240" w:lineRule="auto"/>
        <w:ind w:right="113"/>
        <w:rPr>
          <w:szCs w:val="22"/>
        </w:rPr>
      </w:pPr>
    </w:p>
    <w:p w14:paraId="680EB9F5" w14:textId="77777777" w:rsidR="00A816BB" w:rsidRPr="005014F7" w:rsidRDefault="001104B2" w:rsidP="00934E72">
      <w:pPr>
        <w:spacing w:line="240" w:lineRule="auto"/>
        <w:rPr>
          <w:szCs w:val="22"/>
        </w:rPr>
      </w:pPr>
      <w:r w:rsidRPr="005014F7">
        <w:t>Konec jehly</w:t>
      </w:r>
    </w:p>
    <w:p w14:paraId="680EB9F6" w14:textId="77777777" w:rsidR="00A816BB" w:rsidRPr="005014F7" w:rsidRDefault="001104B2" w:rsidP="00934E72">
      <w:pPr>
        <w:keepNext/>
        <w:pageBreakBefore/>
        <w:pBdr>
          <w:top w:val="single" w:sz="4" w:space="1" w:color="auto"/>
          <w:left w:val="single" w:sz="4" w:space="4" w:color="auto"/>
          <w:bottom w:val="single" w:sz="4" w:space="1" w:color="auto"/>
          <w:right w:val="single" w:sz="4" w:space="4" w:color="auto"/>
        </w:pBdr>
        <w:spacing w:line="240" w:lineRule="auto"/>
        <w:rPr>
          <w:b/>
          <w:color w:val="000000" w:themeColor="text1"/>
          <w:szCs w:val="22"/>
        </w:rPr>
      </w:pPr>
      <w:r w:rsidRPr="005014F7">
        <w:rPr>
          <w:b/>
          <w:color w:val="000000" w:themeColor="text1"/>
          <w:szCs w:val="22"/>
        </w:rPr>
        <w:lastRenderedPageBreak/>
        <w:t>ÚDAJE UVÁDĚNÉ NA VNĚJŠÍM OBALU</w:t>
      </w:r>
    </w:p>
    <w:p w14:paraId="680EB9F7" w14:textId="77777777" w:rsidR="00A816BB" w:rsidRPr="005014F7" w:rsidRDefault="00A816BB" w:rsidP="00A816BB">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p>
    <w:p w14:paraId="680EB9F8" w14:textId="77777777" w:rsidR="00A816BB" w:rsidRPr="005014F7" w:rsidRDefault="001104B2" w:rsidP="00A816BB">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r w:rsidRPr="005014F7">
        <w:rPr>
          <w:b/>
          <w:color w:val="000000" w:themeColor="text1"/>
          <w:szCs w:val="22"/>
        </w:rPr>
        <w:t>VNĚJŠÍ KRABIČKA – PŘEDPLNĚNÉ PERO (1 MG)</w:t>
      </w:r>
    </w:p>
    <w:p w14:paraId="680EB9F9" w14:textId="77777777" w:rsidR="00A816BB" w:rsidRPr="005014F7" w:rsidRDefault="00A816BB" w:rsidP="00A816BB">
      <w:pPr>
        <w:spacing w:line="240" w:lineRule="auto"/>
        <w:rPr>
          <w:color w:val="000000" w:themeColor="text1"/>
        </w:rPr>
      </w:pPr>
    </w:p>
    <w:p w14:paraId="680EB9FA" w14:textId="77777777" w:rsidR="00A816BB" w:rsidRPr="005014F7" w:rsidRDefault="00A816BB" w:rsidP="00A816BB">
      <w:pPr>
        <w:spacing w:line="240" w:lineRule="auto"/>
        <w:rPr>
          <w:color w:val="000000" w:themeColor="text1"/>
          <w:szCs w:val="22"/>
        </w:rPr>
      </w:pPr>
    </w:p>
    <w:p w14:paraId="680EB9FB" w14:textId="77777777" w:rsidR="00A816BB" w:rsidRPr="005014F7" w:rsidRDefault="001104B2" w:rsidP="00B729F2">
      <w:pPr>
        <w:pStyle w:val="Style9"/>
        <w:numPr>
          <w:ilvl w:val="0"/>
          <w:numId w:val="24"/>
        </w:numPr>
        <w:ind w:left="567" w:hanging="567"/>
        <w:rPr>
          <w:noProof w:val="0"/>
        </w:rPr>
      </w:pPr>
      <w:r w:rsidRPr="005014F7">
        <w:rPr>
          <w:noProof w:val="0"/>
        </w:rPr>
        <w:t>NÁZEV LÉČIVÉHO PŘÍPRAVKU</w:t>
      </w:r>
    </w:p>
    <w:p w14:paraId="680EB9FC" w14:textId="77777777" w:rsidR="00A816BB" w:rsidRPr="005014F7" w:rsidRDefault="00A816BB" w:rsidP="00A816BB">
      <w:pPr>
        <w:spacing w:line="240" w:lineRule="auto"/>
        <w:rPr>
          <w:color w:val="000000" w:themeColor="text1"/>
          <w:szCs w:val="22"/>
        </w:rPr>
      </w:pPr>
    </w:p>
    <w:p w14:paraId="680EB9FD" w14:textId="77777777" w:rsidR="00A816BB" w:rsidRPr="005014F7" w:rsidRDefault="001104B2" w:rsidP="00A816BB">
      <w:pPr>
        <w:spacing w:line="240" w:lineRule="auto"/>
        <w:rPr>
          <w:color w:val="000000" w:themeColor="text1"/>
          <w:szCs w:val="22"/>
        </w:rPr>
      </w:pPr>
      <w:r w:rsidRPr="005014F7">
        <w:rPr>
          <w:color w:val="000000" w:themeColor="text1"/>
          <w:szCs w:val="22"/>
        </w:rPr>
        <w:t>Ogluo 1 mg injekční roztok v předplněném peru</w:t>
      </w:r>
    </w:p>
    <w:p w14:paraId="680EB9FE" w14:textId="77777777" w:rsidR="00A816BB" w:rsidRPr="005014F7" w:rsidRDefault="001104B2" w:rsidP="00A816BB">
      <w:pPr>
        <w:spacing w:line="240" w:lineRule="auto"/>
        <w:rPr>
          <w:b/>
          <w:color w:val="000000" w:themeColor="text1"/>
          <w:szCs w:val="22"/>
        </w:rPr>
      </w:pPr>
      <w:r w:rsidRPr="005014F7">
        <w:rPr>
          <w:color w:val="000000" w:themeColor="text1"/>
          <w:szCs w:val="22"/>
        </w:rPr>
        <w:t>glucagonum</w:t>
      </w:r>
    </w:p>
    <w:p w14:paraId="680EB9FF" w14:textId="77777777" w:rsidR="00A816BB" w:rsidRPr="005014F7" w:rsidRDefault="00A816BB" w:rsidP="00A816BB">
      <w:pPr>
        <w:spacing w:line="240" w:lineRule="auto"/>
        <w:rPr>
          <w:color w:val="000000" w:themeColor="text1"/>
          <w:szCs w:val="22"/>
        </w:rPr>
      </w:pPr>
    </w:p>
    <w:p w14:paraId="680EBA00" w14:textId="77777777" w:rsidR="00A816BB" w:rsidRPr="005014F7" w:rsidRDefault="00A816BB" w:rsidP="00A816BB">
      <w:pPr>
        <w:spacing w:line="240" w:lineRule="auto"/>
        <w:rPr>
          <w:color w:val="000000" w:themeColor="text1"/>
          <w:szCs w:val="22"/>
        </w:rPr>
      </w:pPr>
    </w:p>
    <w:p w14:paraId="680EBA01" w14:textId="77777777" w:rsidR="00A816BB" w:rsidRPr="005014F7" w:rsidRDefault="001104B2" w:rsidP="00B729F2">
      <w:pPr>
        <w:pStyle w:val="Style9"/>
        <w:rPr>
          <w:noProof w:val="0"/>
        </w:rPr>
      </w:pPr>
      <w:r w:rsidRPr="005014F7">
        <w:rPr>
          <w:noProof w:val="0"/>
        </w:rPr>
        <w:t>OBSAH LÉČIVÉ LÁTKY / LÉČIVÝCH LÁTEK</w:t>
      </w:r>
    </w:p>
    <w:p w14:paraId="680EBA02" w14:textId="77777777" w:rsidR="00A816BB" w:rsidRPr="005014F7" w:rsidRDefault="00A816BB" w:rsidP="00A816BB">
      <w:pPr>
        <w:spacing w:line="240" w:lineRule="auto"/>
        <w:rPr>
          <w:color w:val="000000" w:themeColor="text1"/>
          <w:szCs w:val="22"/>
        </w:rPr>
      </w:pPr>
    </w:p>
    <w:p w14:paraId="680EBA03" w14:textId="77777777" w:rsidR="00A816BB" w:rsidRPr="005014F7" w:rsidRDefault="001104B2" w:rsidP="00A816BB">
      <w:pPr>
        <w:spacing w:line="240" w:lineRule="auto"/>
        <w:rPr>
          <w:color w:val="000000" w:themeColor="text1"/>
          <w:szCs w:val="22"/>
        </w:rPr>
      </w:pPr>
      <w:r w:rsidRPr="005014F7">
        <w:rPr>
          <w:color w:val="000000" w:themeColor="text1"/>
          <w:szCs w:val="22"/>
        </w:rPr>
        <w:t xml:space="preserve">Jedno předplněné pero obsahuje </w:t>
      </w:r>
      <w:r w:rsidR="008D7C73" w:rsidRPr="005014F7">
        <w:rPr>
          <w:color w:val="000000" w:themeColor="text1"/>
          <w:szCs w:val="22"/>
        </w:rPr>
        <w:t xml:space="preserve">glucagonum </w:t>
      </w:r>
      <w:r w:rsidRPr="005014F7">
        <w:rPr>
          <w:color w:val="000000" w:themeColor="text1"/>
          <w:szCs w:val="22"/>
        </w:rPr>
        <w:t>1 mg v 0,2 ml.</w:t>
      </w:r>
    </w:p>
    <w:p w14:paraId="680EBA04" w14:textId="77777777" w:rsidR="00A816BB" w:rsidRPr="005014F7" w:rsidRDefault="00A816BB" w:rsidP="00A816BB">
      <w:pPr>
        <w:spacing w:line="240" w:lineRule="auto"/>
        <w:rPr>
          <w:color w:val="000000" w:themeColor="text1"/>
          <w:szCs w:val="22"/>
        </w:rPr>
      </w:pPr>
    </w:p>
    <w:p w14:paraId="680EBA05" w14:textId="77777777" w:rsidR="00A816BB" w:rsidRPr="005014F7" w:rsidRDefault="00A816BB" w:rsidP="00A816BB">
      <w:pPr>
        <w:spacing w:line="240" w:lineRule="auto"/>
        <w:rPr>
          <w:color w:val="000000" w:themeColor="text1"/>
          <w:szCs w:val="22"/>
        </w:rPr>
      </w:pPr>
    </w:p>
    <w:p w14:paraId="680EBA06" w14:textId="77777777" w:rsidR="00A816BB" w:rsidRPr="005014F7" w:rsidRDefault="001104B2" w:rsidP="00B729F2">
      <w:pPr>
        <w:pStyle w:val="Style9"/>
        <w:rPr>
          <w:noProof w:val="0"/>
        </w:rPr>
      </w:pPr>
      <w:r w:rsidRPr="005014F7">
        <w:rPr>
          <w:noProof w:val="0"/>
        </w:rPr>
        <w:t>SEZNAM POMOCNÝCH LÁTEK</w:t>
      </w:r>
    </w:p>
    <w:p w14:paraId="680EBA07" w14:textId="77777777" w:rsidR="00A816BB" w:rsidRPr="005014F7" w:rsidRDefault="00A816BB" w:rsidP="00A816BB">
      <w:pPr>
        <w:spacing w:line="240" w:lineRule="auto"/>
        <w:rPr>
          <w:szCs w:val="22"/>
        </w:rPr>
      </w:pPr>
    </w:p>
    <w:p w14:paraId="680EBA08" w14:textId="77777777" w:rsidR="00A816BB" w:rsidRPr="005014F7" w:rsidRDefault="001104B2" w:rsidP="00A816BB">
      <w:pPr>
        <w:spacing w:line="240" w:lineRule="auto"/>
        <w:rPr>
          <w:color w:val="000000" w:themeColor="text1"/>
          <w:szCs w:val="22"/>
        </w:rPr>
      </w:pPr>
      <w:r w:rsidRPr="005014F7">
        <w:rPr>
          <w:color w:val="000000" w:themeColor="text1"/>
          <w:szCs w:val="22"/>
        </w:rPr>
        <w:t>Obsahuje také dihydrát trehalózy, dimethylsulfoxid (DMSO), kyselinu sírovou a vodu pro injekci. Další informace jsou uvedeny v příbalové informaci.</w:t>
      </w:r>
    </w:p>
    <w:p w14:paraId="680EBA09" w14:textId="77777777" w:rsidR="00A816BB" w:rsidRPr="005014F7" w:rsidRDefault="00A816BB" w:rsidP="00A816BB">
      <w:pPr>
        <w:spacing w:line="240" w:lineRule="auto"/>
        <w:rPr>
          <w:color w:val="000000" w:themeColor="text1"/>
          <w:szCs w:val="22"/>
        </w:rPr>
      </w:pPr>
    </w:p>
    <w:p w14:paraId="680EBA0A" w14:textId="77777777" w:rsidR="00A816BB" w:rsidRPr="005014F7" w:rsidRDefault="00A816BB" w:rsidP="00A816BB">
      <w:pPr>
        <w:spacing w:line="240" w:lineRule="auto"/>
        <w:rPr>
          <w:color w:val="000000" w:themeColor="text1"/>
          <w:szCs w:val="22"/>
        </w:rPr>
      </w:pPr>
    </w:p>
    <w:p w14:paraId="680EBA0B" w14:textId="77777777" w:rsidR="00A816BB" w:rsidRPr="005014F7" w:rsidRDefault="001104B2" w:rsidP="00B729F2">
      <w:pPr>
        <w:pStyle w:val="Style9"/>
        <w:rPr>
          <w:noProof w:val="0"/>
        </w:rPr>
      </w:pPr>
      <w:r w:rsidRPr="005014F7">
        <w:rPr>
          <w:noProof w:val="0"/>
        </w:rPr>
        <w:t>LÉKOVÁ FORMA A OBSAH BALENÍ</w:t>
      </w:r>
    </w:p>
    <w:p w14:paraId="680EBA0C" w14:textId="77777777" w:rsidR="00A816BB" w:rsidRPr="005014F7" w:rsidRDefault="00A816BB" w:rsidP="00A816BB">
      <w:pPr>
        <w:spacing w:line="240" w:lineRule="auto"/>
        <w:rPr>
          <w:color w:val="000000" w:themeColor="text1"/>
          <w:szCs w:val="22"/>
        </w:rPr>
      </w:pPr>
    </w:p>
    <w:p w14:paraId="680EBA0D" w14:textId="77777777" w:rsidR="00A816BB" w:rsidRPr="005014F7" w:rsidRDefault="001104B2" w:rsidP="00A816BB">
      <w:pPr>
        <w:spacing w:line="240" w:lineRule="auto"/>
        <w:rPr>
          <w:color w:val="000000" w:themeColor="text1"/>
          <w:szCs w:val="22"/>
        </w:rPr>
      </w:pPr>
      <w:r w:rsidRPr="005014F7">
        <w:rPr>
          <w:color w:val="000000" w:themeColor="text1"/>
          <w:szCs w:val="22"/>
          <w:highlight w:val="lightGray"/>
        </w:rPr>
        <w:t>Injekční roztok</w:t>
      </w:r>
    </w:p>
    <w:p w14:paraId="680EBA0E" w14:textId="77777777" w:rsidR="00A816BB" w:rsidRPr="005014F7" w:rsidRDefault="00A816BB" w:rsidP="00A816BB">
      <w:pPr>
        <w:spacing w:line="240" w:lineRule="auto"/>
        <w:rPr>
          <w:color w:val="000000" w:themeColor="text1"/>
          <w:szCs w:val="22"/>
        </w:rPr>
      </w:pPr>
    </w:p>
    <w:p w14:paraId="680EBA0F" w14:textId="77777777" w:rsidR="00A816BB" w:rsidRPr="005014F7" w:rsidRDefault="001104B2" w:rsidP="00DC2F40">
      <w:pPr>
        <w:spacing w:line="240" w:lineRule="auto"/>
        <w:rPr>
          <w:color w:val="000000" w:themeColor="text1"/>
          <w:szCs w:val="22"/>
        </w:rPr>
      </w:pPr>
      <w:r w:rsidRPr="005014F7">
        <w:rPr>
          <w:color w:val="000000" w:themeColor="text1"/>
          <w:szCs w:val="22"/>
        </w:rPr>
        <w:t>1 jednodávkové předplněné pero</w:t>
      </w:r>
    </w:p>
    <w:p w14:paraId="680EBA10" w14:textId="77777777" w:rsidR="00A816BB" w:rsidRPr="005014F7" w:rsidRDefault="001104B2" w:rsidP="001C4D8A">
      <w:pPr>
        <w:spacing w:line="240" w:lineRule="auto"/>
        <w:rPr>
          <w:color w:val="000000" w:themeColor="text1"/>
          <w:szCs w:val="22"/>
        </w:rPr>
      </w:pPr>
      <w:r w:rsidRPr="005014F7">
        <w:rPr>
          <w:color w:val="000000" w:themeColor="text1"/>
          <w:szCs w:val="22"/>
          <w:highlight w:val="lightGray"/>
        </w:rPr>
        <w:t>2 jednodávková předplněná pera</w:t>
      </w:r>
    </w:p>
    <w:p w14:paraId="680EBA11" w14:textId="77777777" w:rsidR="00A816BB" w:rsidRPr="005014F7" w:rsidRDefault="00A816BB" w:rsidP="00A816BB">
      <w:pPr>
        <w:spacing w:line="240" w:lineRule="auto"/>
        <w:rPr>
          <w:color w:val="000000" w:themeColor="text1"/>
          <w:szCs w:val="22"/>
        </w:rPr>
      </w:pPr>
    </w:p>
    <w:p w14:paraId="680EBA12" w14:textId="77777777" w:rsidR="00A816BB" w:rsidRPr="005014F7" w:rsidRDefault="00A816BB" w:rsidP="00A816BB">
      <w:pPr>
        <w:spacing w:line="240" w:lineRule="auto"/>
        <w:rPr>
          <w:color w:val="000000" w:themeColor="text1"/>
          <w:szCs w:val="22"/>
        </w:rPr>
      </w:pPr>
    </w:p>
    <w:p w14:paraId="680EBA13" w14:textId="77777777" w:rsidR="00A816BB" w:rsidRPr="005014F7" w:rsidRDefault="001104B2" w:rsidP="00B729F2">
      <w:pPr>
        <w:pStyle w:val="Style9"/>
        <w:rPr>
          <w:noProof w:val="0"/>
        </w:rPr>
      </w:pPr>
      <w:r w:rsidRPr="005014F7">
        <w:rPr>
          <w:noProof w:val="0"/>
        </w:rPr>
        <w:t>ZPŮSOB A CESTA/CESTY PODÁNÍ</w:t>
      </w:r>
    </w:p>
    <w:p w14:paraId="680EBA14" w14:textId="77777777" w:rsidR="00A816BB" w:rsidRPr="005014F7" w:rsidRDefault="00A816BB" w:rsidP="00A816BB">
      <w:pPr>
        <w:spacing w:line="240" w:lineRule="auto"/>
        <w:rPr>
          <w:color w:val="000000" w:themeColor="text1"/>
          <w:szCs w:val="22"/>
        </w:rPr>
      </w:pPr>
    </w:p>
    <w:p w14:paraId="680EBA15" w14:textId="77777777" w:rsidR="00DC2F40" w:rsidRPr="005014F7" w:rsidRDefault="001104B2" w:rsidP="00A816BB">
      <w:pPr>
        <w:spacing w:line="240" w:lineRule="auto"/>
        <w:rPr>
          <w:color w:val="000000" w:themeColor="text1"/>
          <w:szCs w:val="22"/>
        </w:rPr>
      </w:pPr>
      <w:r w:rsidRPr="005014F7">
        <w:rPr>
          <w:color w:val="000000" w:themeColor="text1"/>
          <w:szCs w:val="22"/>
        </w:rPr>
        <w:t>subkutánní podání</w:t>
      </w:r>
    </w:p>
    <w:p w14:paraId="680EBA16" w14:textId="77777777" w:rsidR="00A816BB" w:rsidRPr="005014F7" w:rsidRDefault="00A816BB" w:rsidP="00A816BB">
      <w:pPr>
        <w:spacing w:line="240" w:lineRule="auto"/>
        <w:rPr>
          <w:color w:val="000000" w:themeColor="text1"/>
          <w:szCs w:val="22"/>
        </w:rPr>
      </w:pPr>
    </w:p>
    <w:p w14:paraId="680EBA17" w14:textId="77777777" w:rsidR="00A816BB" w:rsidRPr="005014F7" w:rsidRDefault="001104B2" w:rsidP="00A816BB">
      <w:pPr>
        <w:spacing w:line="240" w:lineRule="auto"/>
        <w:rPr>
          <w:color w:val="000000" w:themeColor="text1"/>
          <w:szCs w:val="22"/>
        </w:rPr>
      </w:pPr>
      <w:r w:rsidRPr="005014F7">
        <w:rPr>
          <w:color w:val="000000" w:themeColor="text1"/>
          <w:szCs w:val="22"/>
        </w:rPr>
        <w:t>Před použitím si přečtěte příbalovou informaci.</w:t>
      </w:r>
    </w:p>
    <w:p w14:paraId="680EBA18" w14:textId="77777777" w:rsidR="00A816BB" w:rsidRPr="005014F7" w:rsidRDefault="00A816BB" w:rsidP="00A816BB">
      <w:pPr>
        <w:spacing w:line="240" w:lineRule="auto"/>
        <w:rPr>
          <w:color w:val="000000" w:themeColor="text1"/>
          <w:szCs w:val="22"/>
        </w:rPr>
      </w:pPr>
    </w:p>
    <w:p w14:paraId="680EBA19" w14:textId="77777777" w:rsidR="00A816BB" w:rsidRPr="005014F7" w:rsidRDefault="00A816BB" w:rsidP="00A816BB">
      <w:pPr>
        <w:spacing w:line="240" w:lineRule="auto"/>
        <w:rPr>
          <w:color w:val="000000" w:themeColor="text1"/>
          <w:szCs w:val="22"/>
        </w:rPr>
      </w:pPr>
    </w:p>
    <w:p w14:paraId="680EBA1A" w14:textId="77777777" w:rsidR="00A816BB" w:rsidRPr="005014F7" w:rsidRDefault="001104B2" w:rsidP="00B729F2">
      <w:pPr>
        <w:pStyle w:val="Style9"/>
        <w:rPr>
          <w:noProof w:val="0"/>
        </w:rPr>
      </w:pPr>
      <w:r w:rsidRPr="005014F7">
        <w:rPr>
          <w:noProof w:val="0"/>
        </w:rPr>
        <w:t>ZVLÁŠTNÍ UPOZORNĚNÍ, ŽE LÉČIVÝ PŘÍPRAVEK MUSÍ BÝT UCHOVÁVÁN MIMO DOHLED A DOSAH DĚTÍ</w:t>
      </w:r>
    </w:p>
    <w:p w14:paraId="680EBA1B" w14:textId="77777777" w:rsidR="00A816BB" w:rsidRPr="005014F7" w:rsidRDefault="00A816BB" w:rsidP="00A816BB">
      <w:pPr>
        <w:spacing w:line="240" w:lineRule="auto"/>
        <w:rPr>
          <w:color w:val="000000" w:themeColor="text1"/>
          <w:szCs w:val="22"/>
        </w:rPr>
      </w:pPr>
    </w:p>
    <w:p w14:paraId="680EBA1C" w14:textId="77777777" w:rsidR="00A816BB" w:rsidRPr="005014F7" w:rsidRDefault="001104B2" w:rsidP="00A816BB">
      <w:pPr>
        <w:rPr>
          <w:color w:val="000000" w:themeColor="text1"/>
        </w:rPr>
      </w:pPr>
      <w:r w:rsidRPr="005014F7">
        <w:rPr>
          <w:color w:val="000000" w:themeColor="text1"/>
        </w:rPr>
        <w:t>Uchovávejte mimo dohled a dosah dětí.</w:t>
      </w:r>
    </w:p>
    <w:p w14:paraId="680EBA1D" w14:textId="77777777" w:rsidR="00A816BB" w:rsidRPr="005014F7" w:rsidRDefault="00A816BB" w:rsidP="00A816BB">
      <w:pPr>
        <w:spacing w:line="240" w:lineRule="auto"/>
        <w:rPr>
          <w:color w:val="000000" w:themeColor="text1"/>
          <w:szCs w:val="22"/>
        </w:rPr>
      </w:pPr>
    </w:p>
    <w:p w14:paraId="680EBA1E" w14:textId="77777777" w:rsidR="00A816BB" w:rsidRPr="005014F7" w:rsidRDefault="00A816BB" w:rsidP="00A816BB">
      <w:pPr>
        <w:spacing w:line="240" w:lineRule="auto"/>
        <w:rPr>
          <w:color w:val="000000" w:themeColor="text1"/>
          <w:szCs w:val="22"/>
        </w:rPr>
      </w:pPr>
    </w:p>
    <w:p w14:paraId="680EBA1F" w14:textId="77777777" w:rsidR="00A816BB" w:rsidRPr="005014F7" w:rsidRDefault="001104B2" w:rsidP="00B729F2">
      <w:pPr>
        <w:pStyle w:val="Style9"/>
        <w:rPr>
          <w:noProof w:val="0"/>
        </w:rPr>
      </w:pPr>
      <w:r w:rsidRPr="005014F7">
        <w:rPr>
          <w:noProof w:val="0"/>
        </w:rPr>
        <w:t>DALŠÍ ZVLÁŠTNÍ UPOZORNĚNÍ, POKUD JE POTŘEBNÉ</w:t>
      </w:r>
    </w:p>
    <w:p w14:paraId="680EBA20" w14:textId="77777777" w:rsidR="00A816BB" w:rsidRPr="005014F7" w:rsidRDefault="00A816BB" w:rsidP="00A816BB">
      <w:pPr>
        <w:spacing w:line="240" w:lineRule="auto"/>
        <w:rPr>
          <w:color w:val="000000" w:themeColor="text1"/>
          <w:szCs w:val="22"/>
        </w:rPr>
      </w:pPr>
    </w:p>
    <w:p w14:paraId="680EBA21" w14:textId="77777777" w:rsidR="00A816BB" w:rsidRPr="005014F7" w:rsidRDefault="00A816BB" w:rsidP="00A816BB">
      <w:pPr>
        <w:tabs>
          <w:tab w:val="left" w:pos="749"/>
        </w:tabs>
        <w:spacing w:line="240" w:lineRule="auto"/>
        <w:rPr>
          <w:color w:val="000000" w:themeColor="text1"/>
        </w:rPr>
      </w:pPr>
    </w:p>
    <w:p w14:paraId="680EBA22" w14:textId="77777777" w:rsidR="00A816BB" w:rsidRPr="005014F7" w:rsidRDefault="001104B2" w:rsidP="00B729F2">
      <w:pPr>
        <w:pStyle w:val="Style9"/>
        <w:rPr>
          <w:noProof w:val="0"/>
        </w:rPr>
      </w:pPr>
      <w:r w:rsidRPr="005014F7">
        <w:rPr>
          <w:noProof w:val="0"/>
        </w:rPr>
        <w:t>POUŽITELNOST</w:t>
      </w:r>
    </w:p>
    <w:p w14:paraId="680EBA23" w14:textId="77777777" w:rsidR="00A816BB" w:rsidRPr="005014F7" w:rsidRDefault="00A816BB" w:rsidP="00143733">
      <w:pPr>
        <w:keepNext/>
        <w:spacing w:line="240" w:lineRule="auto"/>
        <w:rPr>
          <w:color w:val="000000" w:themeColor="text1"/>
        </w:rPr>
      </w:pPr>
    </w:p>
    <w:p w14:paraId="680EBA24" w14:textId="77777777" w:rsidR="00A816BB" w:rsidRPr="005014F7" w:rsidRDefault="001104B2" w:rsidP="00A816BB">
      <w:pPr>
        <w:spacing w:line="240" w:lineRule="auto"/>
        <w:rPr>
          <w:color w:val="000000" w:themeColor="text1"/>
          <w:szCs w:val="22"/>
        </w:rPr>
      </w:pPr>
      <w:r w:rsidRPr="005014F7">
        <w:rPr>
          <w:color w:val="000000" w:themeColor="text1"/>
          <w:szCs w:val="22"/>
        </w:rPr>
        <w:t>EXP</w:t>
      </w:r>
    </w:p>
    <w:p w14:paraId="680EBA25" w14:textId="77777777" w:rsidR="00C062F5" w:rsidRPr="005014F7" w:rsidRDefault="00C062F5" w:rsidP="00A816BB">
      <w:pPr>
        <w:spacing w:line="240" w:lineRule="auto"/>
        <w:rPr>
          <w:color w:val="000000" w:themeColor="text1"/>
          <w:szCs w:val="22"/>
        </w:rPr>
      </w:pPr>
    </w:p>
    <w:p w14:paraId="680EBA26" w14:textId="77777777" w:rsidR="00A816BB" w:rsidRPr="005014F7" w:rsidRDefault="00A816BB" w:rsidP="00A816BB">
      <w:pPr>
        <w:spacing w:line="240" w:lineRule="auto"/>
        <w:rPr>
          <w:color w:val="000000" w:themeColor="text1"/>
          <w:szCs w:val="22"/>
        </w:rPr>
      </w:pPr>
    </w:p>
    <w:p w14:paraId="680EBA27" w14:textId="77777777" w:rsidR="00A816BB" w:rsidRPr="005014F7" w:rsidRDefault="001104B2" w:rsidP="00B729F2">
      <w:pPr>
        <w:pStyle w:val="Style9"/>
        <w:rPr>
          <w:noProof w:val="0"/>
        </w:rPr>
      </w:pPr>
      <w:r w:rsidRPr="005014F7">
        <w:rPr>
          <w:noProof w:val="0"/>
        </w:rPr>
        <w:t>ZVLÁŠTNÍ PODMÍNKY PRO UCHOVÁVÁNÍ</w:t>
      </w:r>
    </w:p>
    <w:p w14:paraId="680EBA28" w14:textId="77777777" w:rsidR="00A816BB" w:rsidRPr="005014F7" w:rsidRDefault="00A816BB" w:rsidP="00A816BB">
      <w:pPr>
        <w:spacing w:line="240" w:lineRule="auto"/>
        <w:rPr>
          <w:color w:val="000000" w:themeColor="text1"/>
          <w:szCs w:val="22"/>
        </w:rPr>
      </w:pPr>
    </w:p>
    <w:p w14:paraId="680EBA29" w14:textId="77777777" w:rsidR="00A816BB" w:rsidRPr="005014F7" w:rsidRDefault="001104B2" w:rsidP="00A816BB">
      <w:pPr>
        <w:spacing w:line="240" w:lineRule="auto"/>
        <w:rPr>
          <w:color w:val="000000" w:themeColor="text1"/>
          <w:szCs w:val="22"/>
        </w:rPr>
      </w:pPr>
      <w:r w:rsidRPr="005014F7">
        <w:rPr>
          <w:color w:val="000000" w:themeColor="text1"/>
          <w:szCs w:val="22"/>
        </w:rPr>
        <w:t>Neuchovávejte při teplotě nad 25 °C.</w:t>
      </w:r>
    </w:p>
    <w:p w14:paraId="680EBA2A" w14:textId="77777777" w:rsidR="00A816BB" w:rsidRPr="005014F7" w:rsidRDefault="00A816BB" w:rsidP="00A816BB">
      <w:pPr>
        <w:spacing w:line="240" w:lineRule="auto"/>
        <w:rPr>
          <w:color w:val="000000" w:themeColor="text1"/>
          <w:szCs w:val="22"/>
        </w:rPr>
      </w:pPr>
    </w:p>
    <w:p w14:paraId="680EBA2B" w14:textId="77777777" w:rsidR="00A816BB" w:rsidRPr="005014F7" w:rsidRDefault="001104B2" w:rsidP="00A816BB">
      <w:pPr>
        <w:spacing w:line="240" w:lineRule="auto"/>
        <w:rPr>
          <w:color w:val="000000" w:themeColor="text1"/>
          <w:szCs w:val="22"/>
        </w:rPr>
      </w:pPr>
      <w:r w:rsidRPr="005014F7">
        <w:rPr>
          <w:color w:val="000000" w:themeColor="text1"/>
          <w:szCs w:val="22"/>
        </w:rPr>
        <w:t>Chraňte před chladem nebo mrazem. Neuchovávejte při teplotě do 15 °C.</w:t>
      </w:r>
    </w:p>
    <w:p w14:paraId="680EBA2C" w14:textId="77777777" w:rsidR="00A816BB" w:rsidRPr="005014F7" w:rsidRDefault="00A816BB" w:rsidP="00A816BB">
      <w:pPr>
        <w:spacing w:line="240" w:lineRule="auto"/>
        <w:rPr>
          <w:color w:val="000000" w:themeColor="text1"/>
          <w:szCs w:val="22"/>
        </w:rPr>
      </w:pPr>
    </w:p>
    <w:p w14:paraId="680EBA2D" w14:textId="77777777" w:rsidR="00DC2F40" w:rsidRPr="005014F7" w:rsidRDefault="001104B2" w:rsidP="00DC2F40">
      <w:pPr>
        <w:spacing w:line="240" w:lineRule="auto"/>
        <w:rPr>
          <w:color w:val="000000" w:themeColor="text1"/>
          <w:szCs w:val="22"/>
        </w:rPr>
      </w:pPr>
      <w:r w:rsidRPr="005014F7">
        <w:rPr>
          <w:color w:val="000000" w:themeColor="text1"/>
          <w:szCs w:val="22"/>
        </w:rPr>
        <w:t>Uchovávejte v původním uzavřeném foliovém sáčku až do použití, aby byl přípravek chráněn před světlem a vlhkostí.</w:t>
      </w:r>
    </w:p>
    <w:p w14:paraId="680EBA2E" w14:textId="77777777" w:rsidR="00A816BB" w:rsidRPr="005014F7" w:rsidRDefault="00A816BB" w:rsidP="00A816BB">
      <w:pPr>
        <w:spacing w:line="240" w:lineRule="auto"/>
        <w:rPr>
          <w:color w:val="000000" w:themeColor="text1"/>
          <w:szCs w:val="22"/>
        </w:rPr>
      </w:pPr>
    </w:p>
    <w:p w14:paraId="680EBA2F" w14:textId="77777777" w:rsidR="00A816BB" w:rsidRPr="005014F7" w:rsidRDefault="00A816BB" w:rsidP="00A816BB">
      <w:pPr>
        <w:spacing w:line="240" w:lineRule="auto"/>
        <w:rPr>
          <w:color w:val="000000" w:themeColor="text1"/>
          <w:szCs w:val="22"/>
        </w:rPr>
      </w:pPr>
    </w:p>
    <w:p w14:paraId="680EBA30" w14:textId="77777777" w:rsidR="00A816BB" w:rsidRPr="005014F7" w:rsidRDefault="001104B2" w:rsidP="00B729F2">
      <w:pPr>
        <w:pStyle w:val="Style9"/>
        <w:rPr>
          <w:noProof w:val="0"/>
        </w:rPr>
      </w:pPr>
      <w:r w:rsidRPr="005014F7">
        <w:rPr>
          <w:noProof w:val="0"/>
        </w:rPr>
        <w:t>ZVLÁŠTNÍ OPATŘENÍ PRO LIKVIDACI NEPOUŽITÝCH LÉČIVÝCH PŘÍPRAVKŮ NEBO ODPADU Z NICH, POKUD JE TO VHODNÉ</w:t>
      </w:r>
    </w:p>
    <w:p w14:paraId="680EBA31" w14:textId="77777777" w:rsidR="00A816BB" w:rsidRPr="005014F7" w:rsidRDefault="00A816BB" w:rsidP="00A816BB">
      <w:pPr>
        <w:spacing w:line="240" w:lineRule="auto"/>
        <w:rPr>
          <w:color w:val="000000" w:themeColor="text1"/>
          <w:szCs w:val="22"/>
        </w:rPr>
      </w:pPr>
    </w:p>
    <w:p w14:paraId="680EBA32" w14:textId="77777777" w:rsidR="00A816BB" w:rsidRPr="005014F7" w:rsidRDefault="001104B2" w:rsidP="00A816BB">
      <w:pPr>
        <w:spacing w:line="240" w:lineRule="auto"/>
        <w:rPr>
          <w:color w:val="000000" w:themeColor="text1"/>
        </w:rPr>
      </w:pPr>
      <w:r w:rsidRPr="005014F7">
        <w:rPr>
          <w:color w:val="000000" w:themeColor="text1"/>
        </w:rPr>
        <w:t>Veškerý nepoužitý léčivý přípravek nebo odpad musí být zlikvidován v souladu s místními požadavky.</w:t>
      </w:r>
    </w:p>
    <w:p w14:paraId="680EBA33" w14:textId="77777777" w:rsidR="00C062F5" w:rsidRPr="005014F7" w:rsidRDefault="00C062F5" w:rsidP="00A816BB">
      <w:pPr>
        <w:spacing w:line="240" w:lineRule="auto"/>
        <w:rPr>
          <w:color w:val="000000" w:themeColor="text1"/>
        </w:rPr>
      </w:pPr>
    </w:p>
    <w:p w14:paraId="680EBA34" w14:textId="77777777" w:rsidR="00A816BB" w:rsidRPr="005014F7" w:rsidRDefault="00A816BB" w:rsidP="00A816BB">
      <w:pPr>
        <w:spacing w:line="240" w:lineRule="auto"/>
        <w:rPr>
          <w:color w:val="000000" w:themeColor="text1"/>
          <w:szCs w:val="22"/>
        </w:rPr>
      </w:pPr>
    </w:p>
    <w:p w14:paraId="680EBA35" w14:textId="77777777" w:rsidR="00A816BB" w:rsidRPr="005014F7" w:rsidRDefault="001104B2" w:rsidP="00B729F2">
      <w:pPr>
        <w:pStyle w:val="Style9"/>
        <w:rPr>
          <w:noProof w:val="0"/>
        </w:rPr>
      </w:pPr>
      <w:r w:rsidRPr="005014F7">
        <w:rPr>
          <w:noProof w:val="0"/>
        </w:rPr>
        <w:t>NÁZEV A ADRESA DRŽITELE ROZHODNUTÍ O REGISTRACI</w:t>
      </w:r>
    </w:p>
    <w:p w14:paraId="680EBA36" w14:textId="77777777" w:rsidR="00A816BB" w:rsidRPr="005014F7" w:rsidRDefault="00A816BB" w:rsidP="00A816BB">
      <w:pPr>
        <w:spacing w:line="240" w:lineRule="auto"/>
        <w:rPr>
          <w:color w:val="000000" w:themeColor="text1"/>
          <w:szCs w:val="22"/>
        </w:rPr>
      </w:pPr>
    </w:p>
    <w:p w14:paraId="51B1F8BA"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175F21BB" w14:textId="3FC93C49"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5A87F9A3"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379DBC1B"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680EBA3D" w14:textId="168BFB03" w:rsidR="00A816BB" w:rsidRPr="005014F7" w:rsidRDefault="0092606B" w:rsidP="008C6508">
      <w:pPr>
        <w:tabs>
          <w:tab w:val="clear" w:pos="567"/>
        </w:tabs>
        <w:spacing w:line="240" w:lineRule="auto"/>
        <w:rPr>
          <w:color w:val="000000" w:themeColor="text1"/>
          <w:szCs w:val="22"/>
        </w:rPr>
      </w:pPr>
      <w:r>
        <w:rPr>
          <w:rFonts w:eastAsiaTheme="minorHAnsi"/>
          <w:sz w:val="24"/>
          <w:szCs w:val="24"/>
          <w:lang w:val="nl-NL"/>
        </w:rPr>
        <w:t>Holandsko</w:t>
      </w:r>
    </w:p>
    <w:p w14:paraId="680EBA3E" w14:textId="77777777" w:rsidR="00A816BB" w:rsidRPr="005014F7" w:rsidRDefault="00A816BB" w:rsidP="00A816BB">
      <w:pPr>
        <w:spacing w:line="240" w:lineRule="auto"/>
        <w:rPr>
          <w:color w:val="000000" w:themeColor="text1"/>
          <w:szCs w:val="22"/>
        </w:rPr>
      </w:pPr>
    </w:p>
    <w:p w14:paraId="680EBA3F" w14:textId="77777777" w:rsidR="00A816BB" w:rsidRPr="005014F7" w:rsidRDefault="001104B2" w:rsidP="00B729F2">
      <w:pPr>
        <w:pStyle w:val="Style9"/>
        <w:rPr>
          <w:noProof w:val="0"/>
        </w:rPr>
      </w:pPr>
      <w:r w:rsidRPr="005014F7">
        <w:rPr>
          <w:noProof w:val="0"/>
        </w:rPr>
        <w:t>REGISTRAČNÍ ČÍSLO/ČÍSLA</w:t>
      </w:r>
    </w:p>
    <w:p w14:paraId="680EBA40" w14:textId="77777777" w:rsidR="00A816BB" w:rsidRPr="005014F7" w:rsidRDefault="00A816BB" w:rsidP="00A816BB">
      <w:pPr>
        <w:spacing w:line="240" w:lineRule="auto"/>
        <w:rPr>
          <w:color w:val="000000" w:themeColor="text1"/>
          <w:szCs w:val="22"/>
        </w:rPr>
      </w:pPr>
    </w:p>
    <w:p w14:paraId="680EBA41" w14:textId="77777777" w:rsidR="00A816BB" w:rsidRPr="005014F7" w:rsidRDefault="001104B2" w:rsidP="00A816BB">
      <w:pPr>
        <w:spacing w:line="240" w:lineRule="auto"/>
        <w:rPr>
          <w:highlight w:val="lightGray"/>
        </w:rPr>
      </w:pPr>
      <w:r w:rsidRPr="005014F7">
        <w:rPr>
          <w:highlight w:val="lightGray"/>
        </w:rPr>
        <w:t>EU/</w:t>
      </w:r>
      <w:r w:rsidR="00C84B6F" w:rsidRPr="005014F7">
        <w:rPr>
          <w:color w:val="000000" w:themeColor="text1"/>
          <w:highlight w:val="lightGray"/>
        </w:rPr>
        <w:t>1/20/1523/005</w:t>
      </w:r>
      <w:r w:rsidRPr="005014F7">
        <w:rPr>
          <w:highlight w:val="lightGray"/>
        </w:rPr>
        <w:t xml:space="preserve"> – Ogluo 1 mg injekční roztok v předplněném peru – 1 jednodávkové pero</w:t>
      </w:r>
    </w:p>
    <w:p w14:paraId="680EBA42" w14:textId="77777777" w:rsidR="00A816BB" w:rsidRPr="005014F7" w:rsidRDefault="001104B2" w:rsidP="00A816BB">
      <w:pPr>
        <w:spacing w:line="240" w:lineRule="auto"/>
        <w:rPr>
          <w:highlight w:val="lightGray"/>
        </w:rPr>
      </w:pPr>
      <w:r w:rsidRPr="005014F7">
        <w:rPr>
          <w:highlight w:val="lightGray"/>
        </w:rPr>
        <w:t>EU/</w:t>
      </w:r>
      <w:r w:rsidR="00C84B6F" w:rsidRPr="005014F7">
        <w:rPr>
          <w:color w:val="000000" w:themeColor="text1"/>
          <w:highlight w:val="lightGray"/>
        </w:rPr>
        <w:t>1/20/1523/006</w:t>
      </w:r>
      <w:r w:rsidRPr="005014F7">
        <w:rPr>
          <w:highlight w:val="lightGray"/>
        </w:rPr>
        <w:t xml:space="preserve"> – Ogluo 1 mg injekční roztok v předplněném peru – 2 jednodávková pera</w:t>
      </w:r>
    </w:p>
    <w:p w14:paraId="680EBA43" w14:textId="77777777" w:rsidR="00A816BB" w:rsidRPr="005014F7" w:rsidRDefault="00A816BB" w:rsidP="00A816BB">
      <w:pPr>
        <w:spacing w:line="240" w:lineRule="auto"/>
        <w:rPr>
          <w:color w:val="000000" w:themeColor="text1"/>
          <w:szCs w:val="22"/>
          <w:highlight w:val="yellow"/>
        </w:rPr>
      </w:pPr>
    </w:p>
    <w:p w14:paraId="680EBA44" w14:textId="77777777" w:rsidR="00A816BB" w:rsidRPr="005014F7" w:rsidRDefault="00A816BB" w:rsidP="00A816BB">
      <w:pPr>
        <w:spacing w:line="240" w:lineRule="auto"/>
        <w:rPr>
          <w:color w:val="000000" w:themeColor="text1"/>
          <w:szCs w:val="22"/>
        </w:rPr>
      </w:pPr>
    </w:p>
    <w:p w14:paraId="680EBA45" w14:textId="77777777" w:rsidR="00A816BB" w:rsidRPr="005014F7" w:rsidRDefault="001104B2" w:rsidP="00B729F2">
      <w:pPr>
        <w:pStyle w:val="Style9"/>
        <w:rPr>
          <w:noProof w:val="0"/>
        </w:rPr>
      </w:pPr>
      <w:r w:rsidRPr="005014F7">
        <w:rPr>
          <w:noProof w:val="0"/>
        </w:rPr>
        <w:t>ČÍSLO ŠARŽE</w:t>
      </w:r>
    </w:p>
    <w:p w14:paraId="680EBA46" w14:textId="77777777" w:rsidR="00A816BB" w:rsidRPr="005014F7" w:rsidRDefault="00A816BB" w:rsidP="00A816BB">
      <w:pPr>
        <w:spacing w:line="240" w:lineRule="auto"/>
        <w:rPr>
          <w:i/>
          <w:color w:val="000000" w:themeColor="text1"/>
          <w:szCs w:val="22"/>
        </w:rPr>
      </w:pPr>
    </w:p>
    <w:p w14:paraId="680EBA47" w14:textId="77777777" w:rsidR="00A816BB" w:rsidRPr="005014F7" w:rsidRDefault="001104B2" w:rsidP="00A816BB">
      <w:pPr>
        <w:spacing w:line="240" w:lineRule="auto"/>
        <w:rPr>
          <w:color w:val="000000" w:themeColor="text1"/>
          <w:szCs w:val="22"/>
        </w:rPr>
      </w:pPr>
      <w:r w:rsidRPr="005014F7">
        <w:rPr>
          <w:color w:val="000000" w:themeColor="text1"/>
          <w:szCs w:val="22"/>
        </w:rPr>
        <w:t>Lot</w:t>
      </w:r>
    </w:p>
    <w:p w14:paraId="680EBA48" w14:textId="77777777" w:rsidR="00A816BB" w:rsidRPr="005014F7" w:rsidRDefault="00A816BB" w:rsidP="00A816BB">
      <w:pPr>
        <w:spacing w:line="240" w:lineRule="auto"/>
        <w:rPr>
          <w:color w:val="000000" w:themeColor="text1"/>
          <w:szCs w:val="22"/>
        </w:rPr>
      </w:pPr>
    </w:p>
    <w:p w14:paraId="680EBA49" w14:textId="77777777" w:rsidR="00A816BB" w:rsidRPr="005014F7" w:rsidRDefault="001104B2" w:rsidP="00B729F2">
      <w:pPr>
        <w:pStyle w:val="Style9"/>
        <w:rPr>
          <w:noProof w:val="0"/>
        </w:rPr>
      </w:pPr>
      <w:r w:rsidRPr="005014F7">
        <w:rPr>
          <w:noProof w:val="0"/>
        </w:rPr>
        <w:t>KLASIFIKACE PRO VÝDEJ</w:t>
      </w:r>
    </w:p>
    <w:p w14:paraId="680EBA4A" w14:textId="77777777" w:rsidR="00A816BB" w:rsidRPr="005014F7" w:rsidRDefault="00A816BB" w:rsidP="00A816BB">
      <w:pPr>
        <w:spacing w:line="240" w:lineRule="auto"/>
        <w:rPr>
          <w:color w:val="000000" w:themeColor="text1"/>
          <w:szCs w:val="22"/>
        </w:rPr>
      </w:pPr>
    </w:p>
    <w:p w14:paraId="680EBA4B" w14:textId="77777777" w:rsidR="00A7085B" w:rsidRPr="005014F7" w:rsidRDefault="00A7085B" w:rsidP="00A816BB">
      <w:pPr>
        <w:spacing w:line="240" w:lineRule="auto"/>
        <w:rPr>
          <w:color w:val="000000" w:themeColor="text1"/>
          <w:szCs w:val="22"/>
        </w:rPr>
      </w:pPr>
    </w:p>
    <w:p w14:paraId="680EBA4C" w14:textId="77777777" w:rsidR="00A816BB" w:rsidRPr="005014F7" w:rsidRDefault="001104B2" w:rsidP="00B729F2">
      <w:pPr>
        <w:pStyle w:val="Style9"/>
        <w:rPr>
          <w:noProof w:val="0"/>
        </w:rPr>
      </w:pPr>
      <w:r w:rsidRPr="005014F7">
        <w:rPr>
          <w:noProof w:val="0"/>
        </w:rPr>
        <w:t>NÁVOD K POUŽITÍ</w:t>
      </w:r>
    </w:p>
    <w:p w14:paraId="680EBA4D" w14:textId="77777777" w:rsidR="00A816BB" w:rsidRPr="005014F7" w:rsidRDefault="00A816BB" w:rsidP="00A816BB">
      <w:pPr>
        <w:spacing w:line="240" w:lineRule="auto"/>
        <w:rPr>
          <w:color w:val="000000" w:themeColor="text1"/>
          <w:szCs w:val="22"/>
        </w:rPr>
      </w:pPr>
    </w:p>
    <w:p w14:paraId="680EBA4E" w14:textId="77777777" w:rsidR="00A7085B" w:rsidRPr="005014F7" w:rsidRDefault="00A7085B" w:rsidP="00A816BB">
      <w:pPr>
        <w:spacing w:line="240" w:lineRule="auto"/>
        <w:rPr>
          <w:color w:val="000000" w:themeColor="text1"/>
          <w:szCs w:val="22"/>
        </w:rPr>
      </w:pPr>
    </w:p>
    <w:p w14:paraId="680EBA4F" w14:textId="77777777" w:rsidR="00A816BB" w:rsidRPr="005014F7" w:rsidRDefault="001104B2" w:rsidP="00B729F2">
      <w:pPr>
        <w:pStyle w:val="Style9"/>
        <w:rPr>
          <w:noProof w:val="0"/>
        </w:rPr>
      </w:pPr>
      <w:r w:rsidRPr="005014F7">
        <w:rPr>
          <w:noProof w:val="0"/>
        </w:rPr>
        <w:t>INFORMACE V BRAILLOVĚ PÍSMU</w:t>
      </w:r>
    </w:p>
    <w:p w14:paraId="680EBA50" w14:textId="77777777" w:rsidR="00A816BB" w:rsidRPr="005014F7" w:rsidRDefault="00A816BB" w:rsidP="00A816BB">
      <w:pPr>
        <w:spacing w:line="240" w:lineRule="auto"/>
        <w:rPr>
          <w:color w:val="000000" w:themeColor="text1"/>
          <w:szCs w:val="22"/>
        </w:rPr>
      </w:pPr>
    </w:p>
    <w:p w14:paraId="680EBA51" w14:textId="77777777" w:rsidR="00A816BB" w:rsidRPr="005014F7" w:rsidRDefault="001104B2" w:rsidP="00A816BB">
      <w:pPr>
        <w:spacing w:line="240" w:lineRule="auto"/>
        <w:rPr>
          <w:color w:val="000000" w:themeColor="text1"/>
          <w:szCs w:val="22"/>
        </w:rPr>
      </w:pPr>
      <w:r w:rsidRPr="005014F7">
        <w:rPr>
          <w:color w:val="000000" w:themeColor="text1"/>
          <w:szCs w:val="22"/>
        </w:rPr>
        <w:t>Ogluo 1 mg</w:t>
      </w:r>
    </w:p>
    <w:p w14:paraId="680EBA52" w14:textId="77777777" w:rsidR="00A816BB" w:rsidRPr="005014F7" w:rsidRDefault="00A816BB" w:rsidP="00A816BB">
      <w:pPr>
        <w:spacing w:line="240" w:lineRule="auto"/>
        <w:rPr>
          <w:color w:val="000000" w:themeColor="text1"/>
          <w:szCs w:val="22"/>
          <w:shd w:val="clear" w:color="auto" w:fill="CCCCCC"/>
        </w:rPr>
      </w:pPr>
    </w:p>
    <w:p w14:paraId="680EBA53" w14:textId="77777777" w:rsidR="00A816BB" w:rsidRPr="005014F7" w:rsidRDefault="00A816BB" w:rsidP="00A816BB">
      <w:pPr>
        <w:spacing w:line="240" w:lineRule="auto"/>
        <w:rPr>
          <w:color w:val="000000" w:themeColor="text1"/>
          <w:szCs w:val="22"/>
          <w:shd w:val="clear" w:color="auto" w:fill="CCCCCC"/>
        </w:rPr>
      </w:pPr>
    </w:p>
    <w:p w14:paraId="680EBA54" w14:textId="77777777" w:rsidR="00A816BB" w:rsidRPr="005014F7" w:rsidRDefault="001104B2" w:rsidP="00B729F2">
      <w:pPr>
        <w:pStyle w:val="Style9"/>
        <w:rPr>
          <w:noProof w:val="0"/>
        </w:rPr>
      </w:pPr>
      <w:r w:rsidRPr="005014F7">
        <w:rPr>
          <w:noProof w:val="0"/>
        </w:rPr>
        <w:t>JEDINEČNÝ IDENTIFIKÁTOR – 2D ČÁROVÝ KÓD</w:t>
      </w:r>
    </w:p>
    <w:p w14:paraId="680EBA55" w14:textId="77777777" w:rsidR="00A816BB" w:rsidRPr="005014F7" w:rsidRDefault="00A816BB" w:rsidP="00A816BB">
      <w:pPr>
        <w:tabs>
          <w:tab w:val="clear" w:pos="567"/>
        </w:tabs>
        <w:spacing w:line="240" w:lineRule="auto"/>
        <w:rPr>
          <w:color w:val="000000" w:themeColor="text1"/>
        </w:rPr>
      </w:pPr>
    </w:p>
    <w:p w14:paraId="680EBA56" w14:textId="77777777" w:rsidR="00A816BB" w:rsidRPr="005014F7" w:rsidRDefault="001104B2" w:rsidP="00A816BB">
      <w:pPr>
        <w:spacing w:line="240" w:lineRule="auto"/>
        <w:rPr>
          <w:color w:val="000000" w:themeColor="text1"/>
          <w:szCs w:val="22"/>
          <w:shd w:val="clear" w:color="auto" w:fill="CCCCCC"/>
        </w:rPr>
      </w:pPr>
      <w:r w:rsidRPr="005014F7">
        <w:rPr>
          <w:color w:val="000000" w:themeColor="text1"/>
          <w:highlight w:val="lightGray"/>
        </w:rPr>
        <w:t>2D čárový kód s jedinečným identifikátorem.</w:t>
      </w:r>
    </w:p>
    <w:p w14:paraId="680EBA57" w14:textId="77777777" w:rsidR="00A816BB" w:rsidRPr="005014F7" w:rsidRDefault="00A816BB" w:rsidP="00A816BB">
      <w:pPr>
        <w:spacing w:line="240" w:lineRule="auto"/>
        <w:rPr>
          <w:color w:val="000000" w:themeColor="text1"/>
          <w:szCs w:val="22"/>
          <w:shd w:val="clear" w:color="auto" w:fill="CCCCCC"/>
        </w:rPr>
      </w:pPr>
    </w:p>
    <w:p w14:paraId="680EBA58" w14:textId="77777777" w:rsidR="00A816BB" w:rsidRPr="005014F7" w:rsidRDefault="00A816BB" w:rsidP="00A816BB">
      <w:pPr>
        <w:tabs>
          <w:tab w:val="clear" w:pos="567"/>
        </w:tabs>
        <w:spacing w:line="240" w:lineRule="auto"/>
        <w:rPr>
          <w:color w:val="000000" w:themeColor="text1"/>
        </w:rPr>
      </w:pPr>
    </w:p>
    <w:p w14:paraId="680EBA59" w14:textId="77777777" w:rsidR="00A816BB" w:rsidRPr="005014F7" w:rsidRDefault="001104B2" w:rsidP="00B729F2">
      <w:pPr>
        <w:pStyle w:val="Style9"/>
        <w:rPr>
          <w:noProof w:val="0"/>
        </w:rPr>
      </w:pPr>
      <w:r w:rsidRPr="005014F7">
        <w:rPr>
          <w:noProof w:val="0"/>
        </w:rPr>
        <w:t>JEDINEČNÝ IDENTIFIKÁTOR – DATA ČITELNÁ OKEM</w:t>
      </w:r>
    </w:p>
    <w:p w14:paraId="680EBA5A" w14:textId="77777777" w:rsidR="00A816BB" w:rsidRPr="005014F7" w:rsidRDefault="00A816BB" w:rsidP="00A816BB">
      <w:pPr>
        <w:tabs>
          <w:tab w:val="clear" w:pos="567"/>
        </w:tabs>
        <w:spacing w:line="240" w:lineRule="auto"/>
        <w:rPr>
          <w:color w:val="000000" w:themeColor="text1"/>
        </w:rPr>
      </w:pPr>
    </w:p>
    <w:p w14:paraId="680EBA5B" w14:textId="77777777" w:rsidR="00A816BB" w:rsidRPr="005014F7" w:rsidRDefault="001104B2" w:rsidP="00A816BB">
      <w:pPr>
        <w:rPr>
          <w:color w:val="000000" w:themeColor="text1"/>
          <w:szCs w:val="22"/>
        </w:rPr>
      </w:pPr>
      <w:r w:rsidRPr="005014F7">
        <w:rPr>
          <w:color w:val="000000" w:themeColor="text1"/>
          <w:szCs w:val="22"/>
        </w:rPr>
        <w:t>PC</w:t>
      </w:r>
    </w:p>
    <w:p w14:paraId="680EBA5C" w14:textId="77777777" w:rsidR="00A816BB" w:rsidRPr="005014F7" w:rsidRDefault="001104B2" w:rsidP="00A816BB">
      <w:pPr>
        <w:rPr>
          <w:color w:val="000000" w:themeColor="text1"/>
          <w:szCs w:val="22"/>
        </w:rPr>
      </w:pPr>
      <w:r w:rsidRPr="005014F7">
        <w:rPr>
          <w:color w:val="000000" w:themeColor="text1"/>
          <w:szCs w:val="22"/>
        </w:rPr>
        <w:t>SN</w:t>
      </w:r>
    </w:p>
    <w:p w14:paraId="680EBA5D" w14:textId="77777777" w:rsidR="00A816BB" w:rsidRPr="005014F7" w:rsidRDefault="001104B2" w:rsidP="005860D3">
      <w:pPr>
        <w:rPr>
          <w:color w:val="000000" w:themeColor="text1"/>
          <w:szCs w:val="22"/>
        </w:rPr>
      </w:pPr>
      <w:r w:rsidRPr="008C6508">
        <w:rPr>
          <w:color w:val="000000" w:themeColor="text1"/>
          <w:szCs w:val="22"/>
          <w:highlight w:val="lightGray"/>
        </w:rPr>
        <w:t>NN</w:t>
      </w:r>
    </w:p>
    <w:p w14:paraId="680EBA5E" w14:textId="13296AD9" w:rsidR="00425136" w:rsidRPr="005014F7" w:rsidRDefault="00425136">
      <w:pPr>
        <w:tabs>
          <w:tab w:val="clear" w:pos="567"/>
        </w:tabs>
        <w:spacing w:line="240" w:lineRule="auto"/>
        <w:rPr>
          <w:color w:val="000000" w:themeColor="text1"/>
          <w:szCs w:val="22"/>
        </w:rPr>
      </w:pPr>
    </w:p>
    <w:p w14:paraId="680EBA5F" w14:textId="77777777" w:rsidR="00A816BB" w:rsidRPr="005014F7" w:rsidRDefault="001104B2" w:rsidP="00A816BB">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ÚDAJE UVÁDĚNÉ NA VNĚJŠÍM OBALU</w:t>
      </w:r>
    </w:p>
    <w:p w14:paraId="680EBA60" w14:textId="77777777" w:rsidR="00A816BB" w:rsidRPr="005014F7" w:rsidRDefault="00A816BB" w:rsidP="00A816BB">
      <w:pPr>
        <w:pBdr>
          <w:top w:val="single" w:sz="4" w:space="1" w:color="auto"/>
          <w:left w:val="single" w:sz="4" w:space="4" w:color="auto"/>
          <w:bottom w:val="single" w:sz="4" w:space="1" w:color="auto"/>
          <w:right w:val="single" w:sz="4" w:space="4" w:color="auto"/>
        </w:pBdr>
        <w:spacing w:line="240" w:lineRule="auto"/>
        <w:rPr>
          <w:b/>
          <w:szCs w:val="22"/>
        </w:rPr>
      </w:pPr>
    </w:p>
    <w:p w14:paraId="680EBA61" w14:textId="77777777" w:rsidR="00A816BB" w:rsidRPr="005014F7" w:rsidRDefault="001104B2" w:rsidP="00A816BB">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FOLIOVÝ SÁČEK – PŘEDPLNĚNÉ PERO (1 MG)</w:t>
      </w:r>
    </w:p>
    <w:p w14:paraId="680EBA62" w14:textId="77777777" w:rsidR="00A816BB" w:rsidRPr="005014F7" w:rsidRDefault="00A816BB" w:rsidP="00A816BB">
      <w:pPr>
        <w:spacing w:line="240" w:lineRule="auto"/>
        <w:rPr>
          <w:color w:val="000000" w:themeColor="text1"/>
        </w:rPr>
      </w:pPr>
    </w:p>
    <w:p w14:paraId="680EBA63" w14:textId="77777777" w:rsidR="00A816BB" w:rsidRPr="005014F7" w:rsidRDefault="00A816BB" w:rsidP="00A816BB">
      <w:pPr>
        <w:spacing w:line="240" w:lineRule="auto"/>
        <w:rPr>
          <w:color w:val="000000" w:themeColor="text1"/>
          <w:szCs w:val="22"/>
        </w:rPr>
      </w:pPr>
    </w:p>
    <w:p w14:paraId="680EBA64" w14:textId="77777777" w:rsidR="00A816BB" w:rsidRPr="005014F7" w:rsidRDefault="001104B2" w:rsidP="00F23125">
      <w:pPr>
        <w:pStyle w:val="Style9"/>
        <w:numPr>
          <w:ilvl w:val="0"/>
          <w:numId w:val="25"/>
        </w:numPr>
        <w:ind w:left="567" w:hanging="567"/>
        <w:rPr>
          <w:noProof w:val="0"/>
        </w:rPr>
      </w:pPr>
      <w:r w:rsidRPr="005014F7">
        <w:rPr>
          <w:noProof w:val="0"/>
        </w:rPr>
        <w:t>NÁZEV LÉČIVÉHO PŘÍPRAVKU</w:t>
      </w:r>
    </w:p>
    <w:p w14:paraId="680EBA65" w14:textId="77777777" w:rsidR="00A816BB" w:rsidRPr="005014F7" w:rsidRDefault="00A816BB" w:rsidP="00A816BB">
      <w:pPr>
        <w:spacing w:line="240" w:lineRule="auto"/>
        <w:rPr>
          <w:color w:val="000000" w:themeColor="text1"/>
          <w:szCs w:val="22"/>
        </w:rPr>
      </w:pPr>
    </w:p>
    <w:p w14:paraId="680EBA66" w14:textId="77777777" w:rsidR="00A816BB" w:rsidRPr="005014F7" w:rsidRDefault="001104B2" w:rsidP="00A816BB">
      <w:pPr>
        <w:spacing w:line="240" w:lineRule="auto"/>
        <w:rPr>
          <w:color w:val="000000" w:themeColor="text1"/>
          <w:szCs w:val="22"/>
        </w:rPr>
      </w:pPr>
      <w:r w:rsidRPr="005014F7">
        <w:rPr>
          <w:color w:val="000000" w:themeColor="text1"/>
          <w:szCs w:val="22"/>
        </w:rPr>
        <w:t>Ogluo 1 mg injekční roztok v předplněném peru</w:t>
      </w:r>
    </w:p>
    <w:p w14:paraId="680EBA67" w14:textId="77777777" w:rsidR="00A816BB" w:rsidRPr="005014F7" w:rsidRDefault="001104B2" w:rsidP="00A816BB">
      <w:pPr>
        <w:spacing w:line="240" w:lineRule="auto"/>
        <w:rPr>
          <w:b/>
          <w:color w:val="000000" w:themeColor="text1"/>
          <w:szCs w:val="22"/>
        </w:rPr>
      </w:pPr>
      <w:r w:rsidRPr="005014F7">
        <w:rPr>
          <w:color w:val="000000" w:themeColor="text1"/>
          <w:szCs w:val="22"/>
        </w:rPr>
        <w:t>glucagonum</w:t>
      </w:r>
    </w:p>
    <w:p w14:paraId="680EBA68" w14:textId="77777777" w:rsidR="00A816BB" w:rsidRPr="005014F7" w:rsidRDefault="00A816BB" w:rsidP="00A816BB">
      <w:pPr>
        <w:spacing w:line="240" w:lineRule="auto"/>
        <w:rPr>
          <w:color w:val="000000" w:themeColor="text1"/>
          <w:szCs w:val="22"/>
        </w:rPr>
      </w:pPr>
    </w:p>
    <w:p w14:paraId="680EBA69" w14:textId="77777777" w:rsidR="00A816BB" w:rsidRPr="005014F7" w:rsidRDefault="00A816BB" w:rsidP="00A816BB">
      <w:pPr>
        <w:spacing w:line="240" w:lineRule="auto"/>
        <w:rPr>
          <w:color w:val="000000" w:themeColor="text1"/>
          <w:szCs w:val="22"/>
        </w:rPr>
      </w:pPr>
    </w:p>
    <w:p w14:paraId="680EBA6A" w14:textId="77777777" w:rsidR="00A816BB" w:rsidRPr="005014F7" w:rsidRDefault="001104B2" w:rsidP="00F23125">
      <w:pPr>
        <w:pStyle w:val="Style9"/>
        <w:rPr>
          <w:noProof w:val="0"/>
        </w:rPr>
      </w:pPr>
      <w:r w:rsidRPr="005014F7">
        <w:rPr>
          <w:noProof w:val="0"/>
        </w:rPr>
        <w:t>OBSAH LÉČIVÉ LÁTKY / LÉČIVÝCH LÁTEK</w:t>
      </w:r>
    </w:p>
    <w:p w14:paraId="680EBA6B" w14:textId="77777777" w:rsidR="00A816BB" w:rsidRPr="005014F7" w:rsidRDefault="00A816BB" w:rsidP="00A816BB">
      <w:pPr>
        <w:spacing w:line="240" w:lineRule="auto"/>
        <w:rPr>
          <w:color w:val="000000" w:themeColor="text1"/>
          <w:szCs w:val="22"/>
        </w:rPr>
      </w:pPr>
    </w:p>
    <w:p w14:paraId="680EBA6C" w14:textId="77777777" w:rsidR="00A816BB" w:rsidRPr="005014F7" w:rsidRDefault="001104B2" w:rsidP="00A816BB">
      <w:pPr>
        <w:spacing w:line="240" w:lineRule="auto"/>
        <w:rPr>
          <w:color w:val="000000" w:themeColor="text1"/>
          <w:szCs w:val="22"/>
        </w:rPr>
      </w:pPr>
      <w:r w:rsidRPr="005014F7">
        <w:rPr>
          <w:color w:val="000000" w:themeColor="text1"/>
          <w:szCs w:val="22"/>
        </w:rPr>
        <w:t xml:space="preserve">Jedno předplněné pero obsahuje </w:t>
      </w:r>
      <w:r w:rsidR="008D7C73" w:rsidRPr="005014F7">
        <w:rPr>
          <w:color w:val="000000" w:themeColor="text1"/>
          <w:szCs w:val="22"/>
        </w:rPr>
        <w:t xml:space="preserve">glucagonum </w:t>
      </w:r>
      <w:r w:rsidRPr="005014F7">
        <w:rPr>
          <w:color w:val="000000" w:themeColor="text1"/>
          <w:szCs w:val="22"/>
        </w:rPr>
        <w:t>1 mg v 0,2 ml.</w:t>
      </w:r>
    </w:p>
    <w:p w14:paraId="680EBA6D" w14:textId="77777777" w:rsidR="00A816BB" w:rsidRPr="005014F7" w:rsidRDefault="00A816BB" w:rsidP="00A816BB">
      <w:pPr>
        <w:spacing w:line="240" w:lineRule="auto"/>
        <w:rPr>
          <w:color w:val="000000" w:themeColor="text1"/>
          <w:szCs w:val="22"/>
        </w:rPr>
      </w:pPr>
    </w:p>
    <w:p w14:paraId="680EBA6E" w14:textId="77777777" w:rsidR="00A816BB" w:rsidRPr="005014F7" w:rsidRDefault="00A816BB" w:rsidP="00A816BB">
      <w:pPr>
        <w:spacing w:line="240" w:lineRule="auto"/>
        <w:rPr>
          <w:color w:val="000000" w:themeColor="text1"/>
          <w:szCs w:val="22"/>
        </w:rPr>
      </w:pPr>
    </w:p>
    <w:p w14:paraId="680EBA6F" w14:textId="77777777" w:rsidR="00A816BB" w:rsidRPr="005014F7" w:rsidRDefault="001104B2" w:rsidP="00F23125">
      <w:pPr>
        <w:pStyle w:val="Style9"/>
        <w:rPr>
          <w:noProof w:val="0"/>
        </w:rPr>
      </w:pPr>
      <w:r w:rsidRPr="005014F7">
        <w:rPr>
          <w:noProof w:val="0"/>
        </w:rPr>
        <w:t>SEZNAM POMOCNÝCH LÁTEK</w:t>
      </w:r>
    </w:p>
    <w:p w14:paraId="680EBA70" w14:textId="77777777" w:rsidR="00A816BB" w:rsidRPr="005014F7" w:rsidRDefault="00A816BB" w:rsidP="00A816BB">
      <w:pPr>
        <w:spacing w:line="240" w:lineRule="auto"/>
        <w:rPr>
          <w:color w:val="000000" w:themeColor="text1"/>
          <w:szCs w:val="22"/>
        </w:rPr>
      </w:pPr>
    </w:p>
    <w:p w14:paraId="680EBA71" w14:textId="77777777" w:rsidR="00A816BB" w:rsidRPr="005014F7" w:rsidRDefault="001104B2" w:rsidP="00A816BB">
      <w:pPr>
        <w:spacing w:line="240" w:lineRule="auto"/>
        <w:rPr>
          <w:color w:val="000000" w:themeColor="text1"/>
          <w:szCs w:val="22"/>
        </w:rPr>
      </w:pPr>
      <w:r w:rsidRPr="005014F7">
        <w:rPr>
          <w:color w:val="000000" w:themeColor="text1"/>
          <w:szCs w:val="22"/>
        </w:rPr>
        <w:t>Obsahuje také dihydrát trehalózy, dimethylsulfoxid (DMSO), kyselinu sírovou a vodu pro injekci. Další informace jsou uvedeny v příbalové informaci.</w:t>
      </w:r>
    </w:p>
    <w:p w14:paraId="680EBA72" w14:textId="77777777" w:rsidR="00A816BB" w:rsidRPr="005014F7" w:rsidRDefault="00A816BB" w:rsidP="00A816BB">
      <w:pPr>
        <w:spacing w:line="240" w:lineRule="auto"/>
        <w:rPr>
          <w:color w:val="000000" w:themeColor="text1"/>
          <w:szCs w:val="22"/>
        </w:rPr>
      </w:pPr>
    </w:p>
    <w:p w14:paraId="680EBA73" w14:textId="77777777" w:rsidR="00A816BB" w:rsidRPr="005014F7" w:rsidRDefault="00A816BB" w:rsidP="00A816BB">
      <w:pPr>
        <w:spacing w:line="240" w:lineRule="auto"/>
        <w:rPr>
          <w:color w:val="000000" w:themeColor="text1"/>
          <w:szCs w:val="22"/>
        </w:rPr>
      </w:pPr>
    </w:p>
    <w:p w14:paraId="680EBA74" w14:textId="77777777" w:rsidR="00A816BB" w:rsidRPr="005014F7" w:rsidRDefault="001104B2" w:rsidP="00F23125">
      <w:pPr>
        <w:pStyle w:val="Style9"/>
        <w:rPr>
          <w:noProof w:val="0"/>
        </w:rPr>
      </w:pPr>
      <w:r w:rsidRPr="005014F7">
        <w:rPr>
          <w:noProof w:val="0"/>
        </w:rPr>
        <w:t>LÉKOVÁ FORMA A OBSAH BALENÍ</w:t>
      </w:r>
    </w:p>
    <w:p w14:paraId="680EBA75" w14:textId="77777777" w:rsidR="00A816BB" w:rsidRPr="005014F7" w:rsidRDefault="00A816BB" w:rsidP="00A816BB">
      <w:pPr>
        <w:spacing w:line="240" w:lineRule="auto"/>
        <w:rPr>
          <w:color w:val="000000" w:themeColor="text1"/>
          <w:szCs w:val="22"/>
        </w:rPr>
      </w:pPr>
    </w:p>
    <w:p w14:paraId="680EBA76" w14:textId="77777777" w:rsidR="00A816BB" w:rsidRPr="005014F7" w:rsidRDefault="001104B2" w:rsidP="00A816BB">
      <w:pPr>
        <w:spacing w:line="240" w:lineRule="auto"/>
        <w:rPr>
          <w:color w:val="000000" w:themeColor="text1"/>
          <w:szCs w:val="22"/>
        </w:rPr>
      </w:pPr>
      <w:r w:rsidRPr="005014F7">
        <w:rPr>
          <w:color w:val="000000" w:themeColor="text1"/>
          <w:szCs w:val="22"/>
          <w:highlight w:val="lightGray"/>
        </w:rPr>
        <w:t>Injekční roztok</w:t>
      </w:r>
    </w:p>
    <w:p w14:paraId="680EBA77" w14:textId="77777777" w:rsidR="00A816BB" w:rsidRPr="005014F7" w:rsidRDefault="00A816BB" w:rsidP="00A816BB">
      <w:pPr>
        <w:spacing w:line="240" w:lineRule="auto"/>
        <w:rPr>
          <w:color w:val="000000" w:themeColor="text1"/>
          <w:szCs w:val="22"/>
        </w:rPr>
      </w:pPr>
    </w:p>
    <w:p w14:paraId="680EBA78" w14:textId="77777777" w:rsidR="00A816BB" w:rsidRPr="005014F7" w:rsidRDefault="001104B2" w:rsidP="00A816BB">
      <w:pPr>
        <w:spacing w:line="240" w:lineRule="auto"/>
        <w:rPr>
          <w:color w:val="000000" w:themeColor="text1"/>
          <w:szCs w:val="22"/>
        </w:rPr>
      </w:pPr>
      <w:r w:rsidRPr="005014F7">
        <w:rPr>
          <w:color w:val="000000" w:themeColor="text1"/>
          <w:szCs w:val="22"/>
        </w:rPr>
        <w:t>1 jednodávkové předplněné pero</w:t>
      </w:r>
    </w:p>
    <w:p w14:paraId="680EBA79" w14:textId="77777777" w:rsidR="00A816BB" w:rsidRPr="005014F7" w:rsidRDefault="001104B2" w:rsidP="00A816BB">
      <w:pPr>
        <w:spacing w:line="240" w:lineRule="auto"/>
        <w:rPr>
          <w:color w:val="000000" w:themeColor="text1"/>
          <w:szCs w:val="22"/>
        </w:rPr>
      </w:pPr>
      <w:r w:rsidRPr="00490124">
        <w:rPr>
          <w:color w:val="000000" w:themeColor="text1"/>
          <w:szCs w:val="22"/>
          <w:highlight w:val="lightGray"/>
        </w:rPr>
        <w:t>2 jednodávková předplněná pera</w:t>
      </w:r>
    </w:p>
    <w:p w14:paraId="680EBA7A" w14:textId="77777777" w:rsidR="00A816BB" w:rsidRPr="005014F7" w:rsidRDefault="00A816BB" w:rsidP="00A816BB">
      <w:pPr>
        <w:spacing w:line="240" w:lineRule="auto"/>
        <w:rPr>
          <w:color w:val="000000" w:themeColor="text1"/>
          <w:szCs w:val="22"/>
        </w:rPr>
      </w:pPr>
    </w:p>
    <w:p w14:paraId="680EBA7B" w14:textId="77777777" w:rsidR="00A816BB" w:rsidRPr="005014F7" w:rsidRDefault="001104B2" w:rsidP="00F23125">
      <w:pPr>
        <w:pStyle w:val="Style9"/>
        <w:rPr>
          <w:noProof w:val="0"/>
        </w:rPr>
      </w:pPr>
      <w:r w:rsidRPr="005014F7">
        <w:rPr>
          <w:noProof w:val="0"/>
        </w:rPr>
        <w:t>ZPŮSOB A CESTA/CESTY PODÁNÍ</w:t>
      </w:r>
    </w:p>
    <w:p w14:paraId="680EBA7C" w14:textId="77777777" w:rsidR="00A816BB" w:rsidRPr="005014F7" w:rsidRDefault="00A816BB" w:rsidP="00A816BB">
      <w:pPr>
        <w:spacing w:line="240" w:lineRule="auto"/>
        <w:rPr>
          <w:color w:val="000000" w:themeColor="text1"/>
          <w:szCs w:val="22"/>
        </w:rPr>
      </w:pPr>
    </w:p>
    <w:p w14:paraId="680EBA7D" w14:textId="77777777" w:rsidR="00A816BB" w:rsidRPr="005014F7" w:rsidRDefault="00A816BB" w:rsidP="00A816BB">
      <w:pPr>
        <w:spacing w:line="240" w:lineRule="auto"/>
        <w:rPr>
          <w:color w:val="000000" w:themeColor="text1"/>
          <w:szCs w:val="22"/>
        </w:rPr>
      </w:pPr>
    </w:p>
    <w:p w14:paraId="680EBA7E" w14:textId="77777777" w:rsidR="00AA16B2" w:rsidRPr="005014F7" w:rsidRDefault="001104B2" w:rsidP="009B23D3">
      <w:pPr>
        <w:pStyle w:val="ListParagraph"/>
        <w:numPr>
          <w:ilvl w:val="0"/>
          <w:numId w:val="12"/>
        </w:numPr>
        <w:spacing w:line="240" w:lineRule="auto"/>
        <w:rPr>
          <w:color w:val="000000" w:themeColor="text1"/>
          <w:szCs w:val="22"/>
        </w:rPr>
      </w:pPr>
      <w:r w:rsidRPr="005014F7">
        <w:rPr>
          <w:color w:val="000000" w:themeColor="text1"/>
          <w:szCs w:val="22"/>
        </w:rPr>
        <w:t>Příprava</w:t>
      </w:r>
    </w:p>
    <w:p w14:paraId="680EBA7F" w14:textId="77777777" w:rsidR="00AA16B2" w:rsidRPr="005014F7" w:rsidRDefault="001104B2" w:rsidP="009B23D3">
      <w:pPr>
        <w:pStyle w:val="ListParagraph"/>
        <w:numPr>
          <w:ilvl w:val="1"/>
          <w:numId w:val="12"/>
        </w:numPr>
        <w:spacing w:line="240" w:lineRule="auto"/>
        <w:rPr>
          <w:color w:val="000000" w:themeColor="text1"/>
          <w:szCs w:val="22"/>
        </w:rPr>
      </w:pPr>
      <w:r w:rsidRPr="005014F7">
        <w:rPr>
          <w:color w:val="000000" w:themeColor="text1"/>
          <w:szCs w:val="22"/>
        </w:rPr>
        <w:t>Roztrhněte a otevřete sáček podél tečkované čáry. Vyjměte pero.</w:t>
      </w:r>
    </w:p>
    <w:p w14:paraId="680EBA80" w14:textId="77777777" w:rsidR="00AA16B2" w:rsidRPr="005014F7" w:rsidRDefault="00AA16B2" w:rsidP="00AA16B2">
      <w:pPr>
        <w:spacing w:line="240" w:lineRule="auto"/>
        <w:ind w:left="1080"/>
        <w:rPr>
          <w:color w:val="000000" w:themeColor="text1"/>
          <w:szCs w:val="22"/>
        </w:rPr>
      </w:pPr>
    </w:p>
    <w:p w14:paraId="680EBA81" w14:textId="77777777" w:rsidR="00AA16B2" w:rsidRPr="005014F7" w:rsidRDefault="001104B2" w:rsidP="00AA16B2">
      <w:pPr>
        <w:spacing w:line="240" w:lineRule="auto"/>
        <w:ind w:left="108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693056" behindDoc="0" locked="0" layoutInCell="1" allowOverlap="1" wp14:anchorId="680EC01A" wp14:editId="680EC01B">
                <wp:simplePos x="0" y="0"/>
                <wp:positionH relativeFrom="column">
                  <wp:posOffset>687210</wp:posOffset>
                </wp:positionH>
                <wp:positionV relativeFrom="paragraph">
                  <wp:posOffset>12972</wp:posOffset>
                </wp:positionV>
                <wp:extent cx="702860" cy="391886"/>
                <wp:effectExtent l="0" t="0" r="2540" b="8255"/>
                <wp:wrapNone/>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2860" cy="391886"/>
                        </a:xfrm>
                        <a:prstGeom prst="rect">
                          <a:avLst/>
                        </a:prstGeom>
                        <a:solidFill>
                          <a:srgbClr val="FFFFFF"/>
                        </a:solidFill>
                        <a:ln w="9525">
                          <a:noFill/>
                          <a:miter lim="800000"/>
                          <a:headEnd/>
                          <a:tailEnd/>
                        </a:ln>
                      </wps:spPr>
                      <wps:txbx>
                        <w:txbxContent>
                          <w:p w14:paraId="680EC12C" w14:textId="77777777" w:rsidR="00F47D95" w:rsidRDefault="001104B2" w:rsidP="00AA16B2">
                            <w:pPr>
                              <w:spacing w:line="240" w:lineRule="auto"/>
                              <w:rPr>
                                <w:sz w:val="12"/>
                              </w:rPr>
                            </w:pPr>
                            <w:r w:rsidRPr="00E24BD7">
                              <w:rPr>
                                <w:sz w:val="12"/>
                                <w:szCs w:val="12"/>
                                <w:highlight w:val="lightGray"/>
                              </w:rPr>
                              <w:t>Roztrhněte a otevřete sáček podél tečkované čáry. Vyjměte pero.</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C01A" id="_x0000_s1043" type="#_x0000_t202" style="position:absolute;left:0;text-align:left;margin-left:54.1pt;margin-top:1pt;width:55.35pt;height:30.85pt;z-index:2516930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8iKc/QEAANMDAAAOAAAAZHJzL2Uyb0RvYy54bWysU9uO2yAQfa/Uf0C8N3ZSbTZrxVm12aaq&#10;tL1I234ABhyjYoYOJHb69R1wkt7eqvKABoY5M3PmsL4fe8uOGoMBV/P5rORMOwnKuH3Nv3zevVhx&#10;FqJwSlhwuuYnHfj95vmz9eArvYAOrNLICMSFavA172L0VVEE2elehBl47cjZAvYi0hH3hUIxEHpv&#10;i0VZLosBUHkEqUOg24fJyTcZv221jB/bNujIbM2ptph3zHuT9mKzFtUehe+MPJch/qGKXhhHSa9Q&#10;DyIKdkDzF1RvJEKANs4k9AW0rZE690DdzMs/unnqhNe5FyIn+CtN4f/Byg/HJ/8JWRxfw0gDzE0E&#10;/wjya2AOtp1we/0KEYZOC0WJ54myYvChOocmqkMVEkgzvAdFQxaHCBlobLFPrFCfjNBpAKcr6XqM&#10;TNLlbblYLckjyfXybr5aLXMGUV2CPYb4VkPPklFzpJlmcHF8DDEVI6rLk5QrgDVqZ6zNB9w3W4vs&#10;KGj+u7zO6L89s44NNb+7WdxkZAcpPkujN5H0aU1f81WZ1qSYRMYbp/KTKIydbKrEujM7iZCJmjg2&#10;IzOKqLtNwYmtBtSJ+EKY9Ej/h4wO8DtnA2mx5uHbQaDmzL5zxHkS7sXAi9FcDOEkhdY8cjaZ25gF&#10;nqhJyUg5maSzypM0fz3nVz//4uYHAAAA//8DAFBLAwQUAAYACAAAACEArWqcCt0AAAAIAQAADwAA&#10;AGRycy9kb3ducmV2LnhtbEyPwU7DMBBE70j8g7VIXBB1aqQS0jgVtHCjh5aqZzfeJhHxOoqdJv17&#10;lhMcRzN6M5OvJteKC/ah8aRhPktAIJXeNlRpOHx9PKYgQjRkTesJNVwxwKq4vclNZv1IO7zsYyUY&#10;QiEzGuoYu0zKUNboTJj5Dom9s++diSz7StrejAx3rVRJspDONMQNtelwXWP5vR+chsWmH8YdrR82&#10;h/dPs+0qdXy7HrW+v5telyAiTvEvDL/zeToUvOnkB7JBtKyTVHFUg+JL7Kt5+gLixPCnZ5BFLv8f&#10;KH4AAAD//wMAUEsBAi0AFAAGAAgAAAAhALaDOJL+AAAA4QEAABMAAAAAAAAAAAAAAAAAAAAAAFtD&#10;b250ZW50X1R5cGVzXS54bWxQSwECLQAUAAYACAAAACEAOP0h/9YAAACUAQAACwAAAAAAAAAAAAAA&#10;AAAvAQAAX3JlbHMvLnJlbHNQSwECLQAUAAYACAAAACEALvIinP0BAADTAwAADgAAAAAAAAAAAAAA&#10;AAAuAgAAZHJzL2Uyb0RvYy54bWxQSwECLQAUAAYACAAAACEArWqcCt0AAAAIAQAADwAAAAAAAAAA&#10;AAAAAABXBAAAZHJzL2Rvd25yZXYueG1sUEsFBgAAAAAEAAQA8wAAAGEFAAAAAA==&#10;" stroked="f">
                <v:textbox inset="0,0,0,0">
                  <w:txbxContent>
                    <w:p w14:paraId="680EC12C" w14:textId="77777777" w:rsidR="00F47D95" w:rsidRDefault="001104B2" w:rsidP="00AA16B2">
                      <w:pPr>
                        <w:spacing w:line="240" w:lineRule="auto"/>
                        <w:rPr>
                          <w:sz w:val="12"/>
                        </w:rPr>
                      </w:pPr>
                      <w:r w:rsidRPr="00E24BD7">
                        <w:rPr>
                          <w:sz w:val="12"/>
                          <w:szCs w:val="12"/>
                          <w:highlight w:val="lightGray"/>
                        </w:rPr>
                        <w:t>Roztrhněte a otevřete sáček podél tečkované čáry. Vyjměte pero.</w:t>
                      </w:r>
                    </w:p>
                  </w:txbxContent>
                </v:textbox>
              </v:shape>
            </w:pict>
          </mc:Fallback>
        </mc:AlternateContent>
      </w:r>
      <w:r w:rsidRPr="005014F7">
        <w:rPr>
          <w:noProof/>
          <w:color w:val="000000" w:themeColor="text1"/>
        </w:rPr>
        <w:drawing>
          <wp:inline distT="0" distB="0" distL="0" distR="0" wp14:anchorId="680EC01C" wp14:editId="680EC01D">
            <wp:extent cx="723157" cy="939800"/>
            <wp:effectExtent l="0" t="0" r="127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333473" name=""/>
                    <pic:cNvPicPr/>
                  </pic:nvPicPr>
                  <pic:blipFill>
                    <a:blip r:embed="rId9"/>
                    <a:srcRect r="3659" b="2686"/>
                    <a:stretch>
                      <a:fillRect/>
                    </a:stretch>
                  </pic:blipFill>
                  <pic:spPr bwMode="auto">
                    <a:xfrm>
                      <a:off x="0" y="0"/>
                      <a:ext cx="727489" cy="945430"/>
                    </a:xfrm>
                    <a:prstGeom prst="rect">
                      <a:avLst/>
                    </a:prstGeom>
                    <a:ln>
                      <a:noFill/>
                    </a:ln>
                    <a:extLst>
                      <a:ext uri="{53640926-AAD7-44D8-BBD7-CCE9431645EC}">
                        <a14:shadowObscured xmlns:a14="http://schemas.microsoft.com/office/drawing/2010/main"/>
                      </a:ext>
                    </a:extLst>
                  </pic:spPr>
                </pic:pic>
              </a:graphicData>
            </a:graphic>
          </wp:inline>
        </w:drawing>
      </w:r>
    </w:p>
    <w:p w14:paraId="680EBA82" w14:textId="77777777" w:rsidR="00AA16B2" w:rsidRPr="005014F7" w:rsidRDefault="00AA16B2" w:rsidP="00AA16B2">
      <w:pPr>
        <w:spacing w:line="240" w:lineRule="auto"/>
        <w:ind w:left="1440"/>
        <w:rPr>
          <w:color w:val="000000" w:themeColor="text1"/>
          <w:szCs w:val="22"/>
        </w:rPr>
      </w:pPr>
    </w:p>
    <w:p w14:paraId="680EBA83" w14:textId="77777777" w:rsidR="00AA16B2" w:rsidRPr="005014F7" w:rsidRDefault="001104B2" w:rsidP="009B23D3">
      <w:pPr>
        <w:pStyle w:val="ListParagraph"/>
        <w:numPr>
          <w:ilvl w:val="1"/>
          <w:numId w:val="12"/>
        </w:numPr>
        <w:spacing w:line="240" w:lineRule="auto"/>
        <w:rPr>
          <w:color w:val="000000" w:themeColor="text1"/>
          <w:szCs w:val="22"/>
        </w:rPr>
      </w:pPr>
      <w:r w:rsidRPr="005014F7">
        <w:rPr>
          <w:color w:val="000000" w:themeColor="text1"/>
          <w:szCs w:val="22"/>
        </w:rPr>
        <w:t>Sejměte červený uzávěr.</w:t>
      </w:r>
    </w:p>
    <w:p w14:paraId="680EBA84" w14:textId="77777777" w:rsidR="00AA16B2" w:rsidRPr="005014F7" w:rsidRDefault="001104B2" w:rsidP="009B23D3">
      <w:pPr>
        <w:pStyle w:val="ListParagraph"/>
        <w:numPr>
          <w:ilvl w:val="1"/>
          <w:numId w:val="12"/>
        </w:numPr>
        <w:spacing w:line="240" w:lineRule="auto"/>
        <w:rPr>
          <w:szCs w:val="22"/>
        </w:rPr>
      </w:pPr>
      <w:r w:rsidRPr="005014F7">
        <w:t>Zvolte místo vpichu a odhalte kůži.</w:t>
      </w:r>
    </w:p>
    <w:p w14:paraId="680EBA85"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699200" behindDoc="0" locked="0" layoutInCell="1" allowOverlap="1" wp14:anchorId="680EC01E" wp14:editId="680EC01F">
                <wp:simplePos x="0" y="0"/>
                <wp:positionH relativeFrom="margin">
                  <wp:posOffset>2684486</wp:posOffset>
                </wp:positionH>
                <wp:positionV relativeFrom="paragraph">
                  <wp:posOffset>325272</wp:posOffset>
                </wp:positionV>
                <wp:extent cx="429904" cy="1850644"/>
                <wp:effectExtent l="0" t="0" r="8255" b="0"/>
                <wp:wrapNone/>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680EC12D" w14:textId="77777777" w:rsidR="00F47D95" w:rsidRDefault="001104B2" w:rsidP="00AA16B2">
                            <w:pPr>
                              <w:spacing w:line="240" w:lineRule="auto"/>
                              <w:jc w:val="center"/>
                              <w:rPr>
                                <w:sz w:val="12"/>
                              </w:rPr>
                            </w:pPr>
                            <w:r>
                              <w:rPr>
                                <w:sz w:val="12"/>
                                <w:szCs w:val="12"/>
                              </w:rPr>
                              <w:t>Pohled zezadu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1E" id="Text Box 24" o:spid="_x0000_s1044" type="#_x0000_t202" style="position:absolute;left:0;text-align:left;margin-left:211.4pt;margin-top:25.6pt;width:33.85pt;height:145.7pt;z-index:2516992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BHUICAIAAO4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N7mS84kPc3Xq/xmuUwpRHGJdujDewUdi0bJkYaa0MXp0YdYjSguLjGZB6PrvTYmHfBQ&#10;7QyykyAB7NOa0H9zM5b1Jb9dLVYJ2UKMT9rodCCBGt2VfJ3HNUomsvHO1sklCG1GmyoxdqInMjJy&#10;E4ZqYLqO7cXgSFcF9ZkIQxgFSR+IjBbwB2c9ibHk/vtRoOLMfLBEelTuxcCLUV0MYSWFljxwNpq7&#10;kBSe+nf3NIy9Tjy9ZJ5qJFEl+qYPEFX76zl5vXzT7U8AAAD//wMAUEsDBBQABgAIAAAAIQDQluxd&#10;4AAAAAoBAAAPAAAAZHJzL2Rvd25yZXYueG1sTI/BTsMwEETvSPyDtUjcqBOTVm2IUxUkEEcoRerR&#10;jZc4wl6H2E1Dvx5zguNoRjNvqvXkLBtxCJ0nCfksA4bUeN1RK2H39nizBBaiIq2sJ5TwjQHW9eVF&#10;pUrtT/SK4za2LJVQKJUEE2Nfch4ag06Fme+RkvfhB6dikkPL9aBOqdxZLrJswZ3qKC0Y1eODweZz&#10;e3QSVs/ju7H3e69pafLN/un89bI7S3l9NW3ugEWc4l8YfvETOtSJ6eCPpAOzEgohEnqUMM8FsBQo&#10;Vtkc2EHCbSEWwOuK/79Q/wAAAP//AwBQSwECLQAUAAYACAAAACEAtoM4kv4AAADhAQAAEwAAAAAA&#10;AAAAAAAAAAAAAAAAW0NvbnRlbnRfVHlwZXNdLnhtbFBLAQItABQABgAIAAAAIQA4/SH/1gAAAJQB&#10;AAALAAAAAAAAAAAAAAAAAC8BAABfcmVscy8ucmVsc1BLAQItABQABgAIAAAAIQD8BHUICAIAAO4D&#10;AAAOAAAAAAAAAAAAAAAAAC4CAABkcnMvZTJvRG9jLnhtbFBLAQItABQABgAIAAAAIQDQluxd4AAA&#10;AAoBAAAPAAAAAAAAAAAAAAAAAGIEAABkcnMvZG93bnJldi54bWxQSwUGAAAAAAQABADzAAAAbwUA&#10;AAAA&#10;" stroked="f">
                <v:textbox style="mso-fit-shape-to-text:t" inset="0,0,0,0">
                  <w:txbxContent>
                    <w:p w14:paraId="680EC12D" w14:textId="77777777" w:rsidR="00F47D95" w:rsidRDefault="001104B2" w:rsidP="00AA16B2">
                      <w:pPr>
                        <w:spacing w:line="240" w:lineRule="auto"/>
                        <w:jc w:val="center"/>
                        <w:rPr>
                          <w:sz w:val="12"/>
                        </w:rPr>
                      </w:pPr>
                      <w:r>
                        <w:rPr>
                          <w:sz w:val="12"/>
                          <w:szCs w:val="12"/>
                        </w:rPr>
                        <w:t>Pohled zezadu</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695104" behindDoc="0" locked="0" layoutInCell="1" allowOverlap="1" wp14:anchorId="680EC020" wp14:editId="680EC021">
                <wp:simplePos x="0" y="0"/>
                <wp:positionH relativeFrom="column">
                  <wp:posOffset>769344</wp:posOffset>
                </wp:positionH>
                <wp:positionV relativeFrom="paragraph">
                  <wp:posOffset>76448</wp:posOffset>
                </wp:positionV>
                <wp:extent cx="549137" cy="230588"/>
                <wp:effectExtent l="0" t="0" r="3810" b="0"/>
                <wp:wrapNone/>
                <wp:docPr id="53" name="Text Box 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137" cy="230588"/>
                        </a:xfrm>
                        <a:prstGeom prst="rect">
                          <a:avLst/>
                        </a:prstGeom>
                        <a:solidFill>
                          <a:srgbClr val="FFFFFF"/>
                        </a:solidFill>
                        <a:ln w="9525">
                          <a:noFill/>
                          <a:miter lim="800000"/>
                          <a:headEnd/>
                          <a:tailEnd/>
                        </a:ln>
                      </wps:spPr>
                      <wps:txbx>
                        <w:txbxContent>
                          <w:p w14:paraId="680EC12E" w14:textId="77777777" w:rsidR="00F47D95" w:rsidRPr="00156DA3" w:rsidRDefault="001104B2" w:rsidP="00D51032">
                            <w:pPr>
                              <w:spacing w:line="240" w:lineRule="auto"/>
                              <w:rPr>
                                <w:sz w:val="12"/>
                                <w:szCs w:val="12"/>
                              </w:rPr>
                            </w:pPr>
                            <w:r w:rsidRPr="00E24BD7">
                              <w:rPr>
                                <w:sz w:val="12"/>
                                <w:szCs w:val="12"/>
                                <w:highlight w:val="lightGray"/>
                              </w:rPr>
                              <w:t>Sejměte červený uzávěr.</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C020" id="Text Box 53" o:spid="_x0000_s1045" type="#_x0000_t202" style="position:absolute;left:0;text-align:left;margin-left:60.6pt;margin-top:6pt;width:43.25pt;height:18.15pt;z-index:2516951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1AWr/QEAANMDAAAOAAAAZHJzL2Uyb0RvYy54bWysU9uO0zAQfUfiHyy/06RdCm3UdAVdipCW&#10;i7TwAY7tNBaOx4zdJsvXM3bacntD+MEa2zNnZs4cb27H3rKTxmDA1Xw+KznTToIy7lDzL5/3z1ac&#10;hSicEhacrvmjDvx2+/TJZvCVXkAHVmlkBOJCNfiadzH6qiiC7HQvwgy8dvTYAvYi0hEPhUIxEHpv&#10;i0VZvigGQOURpA6Bbu+mR77N+G2rZfzYtkFHZmtOtcW8Y96btBfbjagOKHxn5LkM8Q9V9MI4SnqF&#10;uhNRsCOav6B6IxECtHEmoS+gbY3UuQfqZl7+0c1DJ7zOvRA5wV9pCv8PVn44PfhPyOL4GkYaYG4i&#10;+HuQXwNzsOuEO+hXiDB0WihKPE+UFYMP1Tk0UR2qkECa4T0oGrI4RshAY4t9YoX6ZIROA3i8kq7H&#10;yCRdLp+v5zcvOZP0tLgpl6tVziCqS7DHEN9q6Fkyao400wwuTvchpmJEdXFJuQJYo/bG2nzAQ7Oz&#10;yE6C5r/P64z+m5t1bKj5erlYZmQHKT5LozeR9GlNX/NVmdakmETGG6eySxTGTjZVYt2ZnUTIRE0c&#10;m5EZRdStU3BiqwH1SHwhTHqk/0NGB/ids4G0WPPw7ShQc2bfOeI8Cfdi4MVoLoZwkkJrHjmbzF3M&#10;Ak/UpGSknEzSWeVJmr+es9fPv7j9AQAA//8DAFBLAwQUAAYACAAAACEALQtwX90AAAAJAQAADwAA&#10;AGRycy9kb3ducmV2LnhtbEyPTU/CQBCG7yb+h82YeDGypRogtVuioDc9gITz0F3ahu5ss7ul5d87&#10;nOQ2b+bJ+5EvR9uKs/GhcaRgOklAGCqdbqhSsPv9el6ACBFJY+vIKLiYAMvi/i7HTLuBNua8jZVg&#10;EwoZKqhj7DIpQ1kbi2HiOkP8OzpvMbL0ldQeBza3rUyTZCYtNsQJNXZmVZvytO2tgtna98OGVk/r&#10;3ec3/nRVuv+47JV6fBjf30BEM8Z/GK71uToU3OngetJBtKzTacro9eBNDKTJfA7ioOB18QKyyOXt&#10;guIPAAD//wMAUEsBAi0AFAAGAAgAAAAhALaDOJL+AAAA4QEAABMAAAAAAAAAAAAAAAAAAAAAAFtD&#10;b250ZW50X1R5cGVzXS54bWxQSwECLQAUAAYACAAAACEAOP0h/9YAAACUAQAACwAAAAAAAAAAAAAA&#10;AAAvAQAAX3JlbHMvLnJlbHNQSwECLQAUAAYACAAAACEAQNQFq/0BAADTAwAADgAAAAAAAAAAAAAA&#10;AAAuAgAAZHJzL2Uyb0RvYy54bWxQSwECLQAUAAYACAAAACEALQtwX90AAAAJAQAADwAAAAAAAAAA&#10;AAAAAABXBAAAZHJzL2Rvd25yZXYueG1sUEsFBgAAAAAEAAQA8wAAAGEFAAAAAA==&#10;" stroked="f">
                <v:textbox inset="0,0,0,0">
                  <w:txbxContent>
                    <w:p w14:paraId="680EC12E" w14:textId="77777777" w:rsidR="00F47D95" w:rsidRPr="00156DA3" w:rsidRDefault="001104B2" w:rsidP="00D51032">
                      <w:pPr>
                        <w:spacing w:line="240" w:lineRule="auto"/>
                        <w:rPr>
                          <w:sz w:val="12"/>
                          <w:szCs w:val="12"/>
                        </w:rPr>
                      </w:pPr>
                      <w:r w:rsidRPr="00E24BD7">
                        <w:rPr>
                          <w:sz w:val="12"/>
                          <w:szCs w:val="12"/>
                          <w:highlight w:val="lightGray"/>
                        </w:rPr>
                        <w:t>Sejměte červený uzávěr.</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703296" behindDoc="0" locked="0" layoutInCell="1" allowOverlap="1" wp14:anchorId="680EC022" wp14:editId="680EC023">
                <wp:simplePos x="0" y="0"/>
                <wp:positionH relativeFrom="column">
                  <wp:posOffset>1821824</wp:posOffset>
                </wp:positionH>
                <wp:positionV relativeFrom="paragraph">
                  <wp:posOffset>995926</wp:posOffset>
                </wp:positionV>
                <wp:extent cx="1357952" cy="1844294"/>
                <wp:effectExtent l="0" t="0" r="0" b="6350"/>
                <wp:wrapNone/>
                <wp:docPr id="54" name="Text Box 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680EC12F" w14:textId="77777777" w:rsidR="00F47D95" w:rsidRDefault="001104B2" w:rsidP="00D51032">
                            <w:pPr>
                              <w:spacing w:line="240" w:lineRule="auto"/>
                              <w:jc w:val="center"/>
                              <w:rPr>
                                <w:sz w:val="16"/>
                              </w:rPr>
                            </w:pPr>
                            <w:r>
                              <w:rPr>
                                <w:sz w:val="16"/>
                                <w:szCs w:val="16"/>
                              </w:rPr>
                              <w:t>Spodní část břicha, vnější část stehna nebo vnější strana horní části paže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22" id="Text Box 54" o:spid="_x0000_s1046" type="#_x0000_t202" style="position:absolute;left:0;text-align:left;margin-left:143.45pt;margin-top:78.4pt;width:106.95pt;height:145.2pt;z-index:25170329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IvlHCAIAAO8DAAAOAAAAZHJzL2Uyb0RvYy54bWysU9uO0zAQfUfiHyy/06SlhW7UdLV0KUJa&#10;LtLCBziO01g4HjN2m5SvZ+ykXS5vCD9YY3vmzMyZ483t0Bl2Uug12JLPZzlnykqotT2U/OuX/Ys1&#10;Zz4IWwsDVpX8rDy/3T5/tuldoRbQgqkVMgKxvuhdydsQXJFlXraqE34GTll6bAA7EeiIh6xG0RN6&#10;Z7JFnr/KesDaIUjlPd3ej498m/CbRsnwqWm8CsyUnGoLace0V3HPthtRHFC4VsupDPEPVXRCW0p6&#10;hboXQbAj6r+gOi0RPDRhJqHLoGm0VKkH6mae/9HNYyucSr0QOd5dafL/D1Z+PD26z8jC8AYGGmBq&#10;wrsHkN88s7BrhT2oO0ToWyVqSjyPlGW988UUGqn2hY8gVf8BahqyOAZIQEODXWSF+mSETgM4X0lX&#10;Q2Aypny5en2zWnAm6W2+Xi4XN8uUQxSXcIc+vFPQsWiUHGmqCV6cHnyI5Yji4hKzeTC63mtj0gEP&#10;1c4gOwlSwD6tCf03N2NZX3KqY5WQLcT4JI5OB1Ko0V3J13lco2YiHW9tnVyC0Ga0qRJjJ34iJSM5&#10;YagGpuuSL1Jw5KuC+kyMIYyKpB9ERgv4g7Oe1Fhy//0oUHFm3ltiPUr3YuDFqC6GsJJCSx44G81d&#10;SBJP/bs7msZeJ56eMk81kqoSfdMPiLL99Zy8nv7p9icAAAD//wMAUEsDBBQABgAIAAAAIQDdkgkh&#10;4AAAAAsBAAAPAAAAZHJzL2Rvd25yZXYueG1sTI/BTsMwEETvSPyDtUjcqN2oDWmIUxUkEEcoRerR&#10;jU0cYa9D7KahX89ygtuO5ml2plpP3rHRDLELKGE+E8AMNkF32ErYvT3eFMBiUqiVC2gkfJsI6/ry&#10;olKlDid8NeM2tYxCMJZKgk2pLzmPjTVexVnoDZL3EQavEsmh5XpQJwr3jmdC5NyrDumDVb15sKb5&#10;3B69hNXz+G7d/T5oLOx8s386f73szlJeX02bO2DJTOkPht/6VB1q6nQIR9SROQlZka8IJWOZ0wYi&#10;lkLQcZCwWNxmwOuK/99Q/wAAAP//AwBQSwECLQAUAAYACAAAACEAtoM4kv4AAADhAQAAEwAAAAAA&#10;AAAAAAAAAAAAAAAAW0NvbnRlbnRfVHlwZXNdLnhtbFBLAQItABQABgAIAAAAIQA4/SH/1gAAAJQB&#10;AAALAAAAAAAAAAAAAAAAAC8BAABfcmVscy8ucmVsc1BLAQItABQABgAIAAAAIQC9IvlHCAIAAO8D&#10;AAAOAAAAAAAAAAAAAAAAAC4CAABkcnMvZTJvRG9jLnhtbFBLAQItABQABgAIAAAAIQDdkgkh4AAA&#10;AAsBAAAPAAAAAAAAAAAAAAAAAGIEAABkcnMvZG93bnJldi54bWxQSwUGAAAAAAQABADzAAAAbwUA&#10;AAAA&#10;" stroked="f">
                <v:textbox style="mso-fit-shape-to-text:t" inset="0,0,0,0">
                  <w:txbxContent>
                    <w:p w14:paraId="680EC12F" w14:textId="77777777" w:rsidR="00F47D95" w:rsidRDefault="001104B2" w:rsidP="00D51032">
                      <w:pPr>
                        <w:spacing w:line="240" w:lineRule="auto"/>
                        <w:jc w:val="center"/>
                        <w:rPr>
                          <w:sz w:val="16"/>
                        </w:rPr>
                      </w:pPr>
                      <w:r>
                        <w:rPr>
                          <w:sz w:val="16"/>
                          <w:szCs w:val="16"/>
                        </w:rPr>
                        <w:t>Spodní část břicha, vnější část stehna nebo vnější strana horní části paže</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701248" behindDoc="0" locked="0" layoutInCell="1" allowOverlap="1" wp14:anchorId="680EC024" wp14:editId="680EC025">
                <wp:simplePos x="0" y="0"/>
                <wp:positionH relativeFrom="column">
                  <wp:posOffset>1656715</wp:posOffset>
                </wp:positionH>
                <wp:positionV relativeFrom="paragraph">
                  <wp:posOffset>6568</wp:posOffset>
                </wp:positionV>
                <wp:extent cx="1692322" cy="1850644"/>
                <wp:effectExtent l="0" t="0" r="3175" b="0"/>
                <wp:wrapNone/>
                <wp:docPr id="55" name="Text Box 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322" cy="1850644"/>
                        </a:xfrm>
                        <a:prstGeom prst="rect">
                          <a:avLst/>
                        </a:prstGeom>
                        <a:solidFill>
                          <a:srgbClr val="FFFFFF"/>
                        </a:solidFill>
                        <a:ln w="9525">
                          <a:noFill/>
                          <a:miter lim="800000"/>
                          <a:headEnd/>
                          <a:tailEnd/>
                        </a:ln>
                      </wps:spPr>
                      <wps:txbx>
                        <w:txbxContent>
                          <w:p w14:paraId="680EC130" w14:textId="77777777" w:rsidR="00F47D95" w:rsidRDefault="001104B2" w:rsidP="00AA16B2">
                            <w:pPr>
                              <w:spacing w:line="240" w:lineRule="auto"/>
                              <w:jc w:val="center"/>
                              <w:rPr>
                                <w:sz w:val="14"/>
                              </w:rPr>
                            </w:pPr>
                            <w:r w:rsidRPr="00E24BD7">
                              <w:rPr>
                                <w:sz w:val="14"/>
                                <w:highlight w:val="lightGray"/>
                              </w:rPr>
                              <w:t>Zvolte místo vpichu a odhalte kůži.</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24" id="Text Box 55" o:spid="_x0000_s1047" type="#_x0000_t202" style="position:absolute;left:0;text-align:left;margin-left:130.45pt;margin-top:.5pt;width:133.25pt;height:145.7pt;z-index:2517012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CHexCAIAAO8DAAAOAAAAZHJzL2Uyb0RvYy54bWysU9uO2yAQfa/Uf0C8N07cTZS14qy22aaq&#10;tL1I234AxjhGxQwdSOz06ztgJ9vLW1Ue0AAzZ2bOHDZ3Q2fYSaHXYEu+mM05U1ZCre2h5F+/7F+t&#10;OfNB2FoYsKrkZ+X53fbli03vCpVDC6ZWyAjE+qJ3JW9DcEWWedmqTvgZOGXpsQHsRKAjHrIaRU/o&#10;ncny+XyV9YC1Q5DKe7p9GB/5NuE3jZLhU9N4FZgpOdUW0o5pr+KebTeiOKBwrZZTGeIfquiEtpT0&#10;CvUggmBH1H9BdVoieGjCTEKXQdNoqVIP1M1i/kc3T61wKvVC5Hh3pcn/P1j58fTkPiMLwxsYaICp&#10;Ce8eQX7zzMKuFfag7hGhb5WoKfEiUpb1zhdTaKTaFz6CVP0HqGnI4hggAQ0NdpEV6pMROg3gfCVd&#10;DYHJmHJ1m7/Oc84kvS3Wy/nq5iblEMUl3KEP7xR0LBolR5pqghenRx9iOaK4uMRsHoyu99qYdMBD&#10;tTPIToIUsE9rQv/NzVjWl/x2mS8TsoUYn8TR6UAKNbor+Xoe16iZSMdbWyeXILQZbarE2ImfSMlI&#10;Thiqgem65HliL/JVQX0mxhBGRdIPIqMF/MFZT2osuf9+FKg4M+8tsR6lezHwYlQXQ1hJoSUPnI3m&#10;LiSJp/7dPU1jrxNPz5mnGklVib7pB0TZ/npOXs//dPsTAAD//wMAUEsDBBQABgAIAAAAIQCwRabb&#10;3gAAAAkBAAAPAAAAZHJzL2Rvd25yZXYueG1sTI/BTsMwEETvSPyDtUjcqNOolCaNUxUkEEdaitSj&#10;G2/jiHgdYjcN/XqWExxXbzT7pliNrhUD9qHxpGA6SUAgVd40VCvYvT/fLUCEqMno1hMq+MYAq/L6&#10;qtC58Wfa4LCNteASCrlWYGPscilDZdHpMPEdErOj752OfPa1NL0+c7lrZZokc+l0Q/zB6g6fLFaf&#10;25NTkL0OH7Z93HtDCztd718uX2+7i1K3N+N6CSLiGP/C8KvP6lCy08GfyATRKkjnScZRBjyJ+X36&#10;MANxYJClM5BlIf8vKH8AAAD//wMAUEsBAi0AFAAGAAgAAAAhALaDOJL+AAAA4QEAABMAAAAAAAAA&#10;AAAAAAAAAAAAAFtDb250ZW50X1R5cGVzXS54bWxQSwECLQAUAAYACAAAACEAOP0h/9YAAACUAQAA&#10;CwAAAAAAAAAAAAAAAAAvAQAAX3JlbHMvLnJlbHNQSwECLQAUAAYACAAAACEArgh3sQgCAADvAwAA&#10;DgAAAAAAAAAAAAAAAAAuAgAAZHJzL2Uyb0RvYy54bWxQSwECLQAUAAYACAAAACEAsEWm294AAAAJ&#10;AQAADwAAAAAAAAAAAAAAAABiBAAAZHJzL2Rvd25yZXYueG1sUEsFBgAAAAAEAAQA8wAAAG0FAAAA&#10;AA==&#10;" stroked="f">
                <v:textbox style="mso-fit-shape-to-text:t" inset="0,0,0,0">
                  <w:txbxContent>
                    <w:p w14:paraId="680EC130" w14:textId="77777777" w:rsidR="00F47D95" w:rsidRDefault="001104B2" w:rsidP="00AA16B2">
                      <w:pPr>
                        <w:spacing w:line="240" w:lineRule="auto"/>
                        <w:jc w:val="center"/>
                        <w:rPr>
                          <w:sz w:val="14"/>
                        </w:rPr>
                      </w:pPr>
                      <w:r w:rsidRPr="00E24BD7">
                        <w:rPr>
                          <w:sz w:val="14"/>
                          <w:highlight w:val="lightGray"/>
                        </w:rPr>
                        <w:t>Zvolte místo vpichu a odhalte kůži.</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697152" behindDoc="0" locked="0" layoutInCell="1" allowOverlap="1" wp14:anchorId="680EC026" wp14:editId="680EC027">
                <wp:simplePos x="0" y="0"/>
                <wp:positionH relativeFrom="column">
                  <wp:posOffset>1902555</wp:posOffset>
                </wp:positionH>
                <wp:positionV relativeFrom="paragraph">
                  <wp:posOffset>304743</wp:posOffset>
                </wp:positionV>
                <wp:extent cx="429904" cy="1850644"/>
                <wp:effectExtent l="0" t="0" r="8255" b="0"/>
                <wp:wrapNone/>
                <wp:docPr id="56" name="Text Box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680EC131" w14:textId="77777777" w:rsidR="00F47D95" w:rsidRDefault="001104B2" w:rsidP="00AA16B2">
                            <w:pPr>
                              <w:spacing w:line="240" w:lineRule="auto"/>
                              <w:jc w:val="center"/>
                              <w:rPr>
                                <w:sz w:val="12"/>
                              </w:rPr>
                            </w:pPr>
                            <w:r>
                              <w:rPr>
                                <w:sz w:val="12"/>
                                <w:szCs w:val="12"/>
                              </w:rPr>
                              <w:t>Pohled zepředu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26" id="Text Box 56" o:spid="_x0000_s1048" type="#_x0000_t202" style="position:absolute;left:0;text-align:left;margin-left:149.8pt;margin-top:24pt;width:33.85pt;height:145.7pt;z-index:25169715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FOHMCQIAAO4DAAAOAAAAZHJzL2Uyb0RvYy54bWysU9tu2zAMfR+wfxD0vtgxkiI14hRdugwD&#10;unVAtw9QZDkWJosapcTOvn6U7KS7vA3Tg0BJ5CF5eLS+GzrDTgq9Blvx+SznTFkJtbaHin/9snuz&#10;4swHYWthwKqKn5Xnd5vXr9a9K1UBLZhaISMQ68veVbwNwZVZ5mWrOuFn4JSlxwawE4GOeMhqFD2h&#10;dyYr8vwm6wFrhyCV93T7MD7yTcJvGiXDU9N4FZipONUW0o5p38c926xFeUDhWi2nMsQ/VNEJbSnp&#10;FepBBMGOqP+C6rRE8NCEmYQug6bRUqUeqJt5/kc3z61wKvVC5Hh3pcn/P1j56fTsPiMLw1sYaICp&#10;Ce8eQX7zzMK2Ffag7hGhb5WoKfE8Upb1zpdTaKTalz6C7PuPUNOQxTFAAhoa7CIr1CcjdBrA+Uq6&#10;GgKTdLkobm/zBWeSnuarZX6zWKQUorxEO/ThvYKORaPiSENN6OL06EOsRpQXl5jMg9H1ThuTDnjY&#10;bw2ykyAB7NKa0H9zM5b1Fb9dFsuEbCHGJ210OpBAje4qvsrjGiUT2Xhn6+QShDajTZUYO9ETGRm5&#10;CcN+YLqueFHE4EjXHuozEYYwCpI+EBkt4A/OehJjxf33o0DFmflgifSo3IuBF2N/MYSVFFrxwNlo&#10;bkNSeOrf3dMwdjrx9JJ5qpFEleibPkBU7a/n5PXyTTc/AQAA//8DAFBLAwQUAAYACAAAACEAsXOE&#10;7uAAAAAKAQAADwAAAGRycy9kb3ducmV2LnhtbEyPwU7DMAyG70i8Q2QkbizdOpW2NJ0GEogjjCHt&#10;mDVZUy1xSpN1ZU+POcHNlj/9/v5qNTnLRj2EzqOA+SwBprHxqsNWwPbj+S4HFqJEJa1HLeBbB1jV&#10;11eVLJU/47seN7FlFIKhlAJMjH3JeWiMdjLMfK+Rbgc/OBlpHVquBnmmcGf5Ikky7mSH9MHIXj8Z&#10;3Rw3JyegeB0/jX3ceYW5ma93L5evt+1FiNubaf0ALOop/sHwq0/qUJPT3p9QBWYFLIoiI1TAMqdO&#10;BKTZfQpsT0NaLIHXFf9fof4BAAD//wMAUEsBAi0AFAAGAAgAAAAhALaDOJL+AAAA4QEAABMAAAAA&#10;AAAAAAAAAAAAAAAAAFtDb250ZW50X1R5cGVzXS54bWxQSwECLQAUAAYACAAAACEAOP0h/9YAAACU&#10;AQAACwAAAAAAAAAAAAAAAAAvAQAAX3JlbHMvLnJlbHNQSwECLQAUAAYACAAAACEAYxThzAkCAADu&#10;AwAADgAAAAAAAAAAAAAAAAAuAgAAZHJzL2Uyb0RvYy54bWxQSwECLQAUAAYACAAAACEAsXOE7uAA&#10;AAAKAQAADwAAAAAAAAAAAAAAAABjBAAAZHJzL2Rvd25yZXYueG1sUEsFBgAAAAAEAAQA8wAAAHAF&#10;AAAAAA==&#10;" stroked="f">
                <v:textbox style="mso-fit-shape-to-text:t" inset="0,0,0,0">
                  <w:txbxContent>
                    <w:p w14:paraId="680EC131" w14:textId="77777777" w:rsidR="00F47D95" w:rsidRDefault="001104B2" w:rsidP="00AA16B2">
                      <w:pPr>
                        <w:spacing w:line="240" w:lineRule="auto"/>
                        <w:jc w:val="center"/>
                        <w:rPr>
                          <w:sz w:val="12"/>
                        </w:rPr>
                      </w:pPr>
                      <w:r>
                        <w:rPr>
                          <w:sz w:val="12"/>
                          <w:szCs w:val="12"/>
                        </w:rPr>
                        <w:t>Pohled zepředu</w:t>
                      </w:r>
                    </w:p>
                  </w:txbxContent>
                </v:textbox>
              </v:shape>
            </w:pict>
          </mc:Fallback>
        </mc:AlternateContent>
      </w:r>
      <w:r w:rsidRPr="005014F7">
        <w:rPr>
          <w:noProof/>
          <w:color w:val="000000" w:themeColor="text1"/>
        </w:rPr>
        <w:drawing>
          <wp:inline distT="0" distB="0" distL="0" distR="0" wp14:anchorId="680EC028" wp14:editId="680EC029">
            <wp:extent cx="722821" cy="1136650"/>
            <wp:effectExtent l="0" t="0" r="1270" b="635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4172984" name=""/>
                    <pic:cNvPicPr/>
                  </pic:nvPicPr>
                  <pic:blipFill>
                    <a:blip r:embed="rId10"/>
                    <a:stretch>
                      <a:fillRect/>
                    </a:stretch>
                  </pic:blipFill>
                  <pic:spPr>
                    <a:xfrm>
                      <a:off x="0" y="0"/>
                      <a:ext cx="724260" cy="1138913"/>
                    </a:xfrm>
                    <a:prstGeom prst="rect">
                      <a:avLst/>
                    </a:prstGeom>
                  </pic:spPr>
                </pic:pic>
              </a:graphicData>
            </a:graphic>
          </wp:inline>
        </w:drawing>
      </w:r>
      <w:r w:rsidRPr="005014F7">
        <w:rPr>
          <w:color w:val="000000" w:themeColor="text1"/>
        </w:rPr>
        <w:t xml:space="preserve"> </w:t>
      </w:r>
      <w:r w:rsidRPr="005014F7">
        <w:rPr>
          <w:noProof/>
        </w:rPr>
        <w:drawing>
          <wp:inline distT="0" distB="0" distL="0" distR="0" wp14:anchorId="680EC02A" wp14:editId="680EC02B">
            <wp:extent cx="1677562" cy="1193800"/>
            <wp:effectExtent l="0" t="0" r="0" b="6350"/>
            <wp:docPr id="2099501632" name="Picture 2099501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0810462" name=""/>
                    <pic:cNvPicPr/>
                  </pic:nvPicPr>
                  <pic:blipFill>
                    <a:blip r:embed="rId11"/>
                    <a:srcRect r="2494"/>
                    <a:stretch>
                      <a:fillRect/>
                    </a:stretch>
                  </pic:blipFill>
                  <pic:spPr bwMode="auto">
                    <a:xfrm>
                      <a:off x="0" y="0"/>
                      <a:ext cx="1685837" cy="1199688"/>
                    </a:xfrm>
                    <a:prstGeom prst="rect">
                      <a:avLst/>
                    </a:prstGeom>
                    <a:ln>
                      <a:noFill/>
                    </a:ln>
                    <a:extLst>
                      <a:ext uri="{53640926-AAD7-44D8-BBD7-CCE9431645EC}">
                        <a14:shadowObscured xmlns:a14="http://schemas.microsoft.com/office/drawing/2010/main"/>
                      </a:ext>
                    </a:extLst>
                  </pic:spPr>
                </pic:pic>
              </a:graphicData>
            </a:graphic>
          </wp:inline>
        </w:drawing>
      </w:r>
    </w:p>
    <w:p w14:paraId="680EBA86" w14:textId="77777777" w:rsidR="00AA16B2" w:rsidRPr="005014F7" w:rsidRDefault="001104B2" w:rsidP="009B23D3">
      <w:pPr>
        <w:pStyle w:val="ListParagraph"/>
        <w:numPr>
          <w:ilvl w:val="0"/>
          <w:numId w:val="12"/>
        </w:numPr>
        <w:spacing w:line="240" w:lineRule="auto"/>
        <w:rPr>
          <w:szCs w:val="22"/>
        </w:rPr>
      </w:pPr>
      <w:r w:rsidRPr="005014F7">
        <w:t>Podání injekce</w:t>
      </w:r>
    </w:p>
    <w:p w14:paraId="680EBA87" w14:textId="77777777" w:rsidR="00AA16B2" w:rsidRPr="005014F7" w:rsidRDefault="001104B2" w:rsidP="009B23D3">
      <w:pPr>
        <w:pStyle w:val="ListParagraph"/>
        <w:numPr>
          <w:ilvl w:val="1"/>
          <w:numId w:val="12"/>
        </w:numPr>
        <w:spacing w:line="240" w:lineRule="auto"/>
        <w:rPr>
          <w:szCs w:val="22"/>
        </w:rPr>
      </w:pPr>
      <w:r w:rsidRPr="005014F7">
        <w:rPr>
          <w:b/>
          <w:bCs/>
        </w:rPr>
        <w:t>Přitlačte</w:t>
      </w:r>
      <w:r w:rsidRPr="005014F7">
        <w:t xml:space="preserve"> dolů ke kůži a zahajte podávání.</w:t>
      </w:r>
    </w:p>
    <w:p w14:paraId="680EBA88" w14:textId="77777777" w:rsidR="00AA16B2" w:rsidRPr="005014F7" w:rsidRDefault="001104B2" w:rsidP="009B23D3">
      <w:pPr>
        <w:pStyle w:val="ListParagraph"/>
        <w:numPr>
          <w:ilvl w:val="1"/>
          <w:numId w:val="12"/>
        </w:numPr>
        <w:spacing w:line="240" w:lineRule="auto"/>
        <w:rPr>
          <w:szCs w:val="22"/>
        </w:rPr>
      </w:pPr>
      <w:r w:rsidRPr="005014F7">
        <w:rPr>
          <w:b/>
          <w:bCs/>
        </w:rPr>
        <w:lastRenderedPageBreak/>
        <w:t>Držte</w:t>
      </w:r>
      <w:r w:rsidRPr="005014F7">
        <w:t xml:space="preserve"> přitlačené po dobu 5 sekund.</w:t>
      </w:r>
    </w:p>
    <w:p w14:paraId="680EBA89" w14:textId="77777777" w:rsidR="00AA16B2" w:rsidRPr="005014F7" w:rsidRDefault="001104B2" w:rsidP="009B23D3">
      <w:pPr>
        <w:pStyle w:val="ListParagraph"/>
        <w:numPr>
          <w:ilvl w:val="1"/>
          <w:numId w:val="12"/>
        </w:numPr>
        <w:spacing w:line="240" w:lineRule="auto"/>
        <w:rPr>
          <w:szCs w:val="22"/>
        </w:rPr>
      </w:pPr>
      <w:r w:rsidRPr="005014F7">
        <w:rPr>
          <w:b/>
          <w:bCs/>
        </w:rPr>
        <w:t>Počkejte</w:t>
      </w:r>
      <w:r w:rsidRPr="005014F7">
        <w:t>, až okénko zčervená.</w:t>
      </w:r>
    </w:p>
    <w:p w14:paraId="680EBA8A" w14:textId="77777777" w:rsidR="00AA16B2" w:rsidRPr="005014F7" w:rsidRDefault="001104B2" w:rsidP="00AA16B2">
      <w:pPr>
        <w:pStyle w:val="ListParagraph"/>
        <w:spacing w:line="240" w:lineRule="auto"/>
        <w:ind w:left="1440"/>
        <w:rPr>
          <w:szCs w:val="22"/>
        </w:rPr>
      </w:pPr>
      <w:r w:rsidRPr="005014F7">
        <w:rPr>
          <w:noProof/>
          <w:color w:val="000000" w:themeColor="text1"/>
        </w:rPr>
        <mc:AlternateContent>
          <mc:Choice Requires="wps">
            <w:drawing>
              <wp:anchor distT="45720" distB="45720" distL="114300" distR="114300" simplePos="0" relativeHeight="251713536" behindDoc="0" locked="0" layoutInCell="1" allowOverlap="1" wp14:anchorId="680EC02C" wp14:editId="680EC02D">
                <wp:simplePos x="0" y="0"/>
                <wp:positionH relativeFrom="margin">
                  <wp:posOffset>2445671</wp:posOffset>
                </wp:positionH>
                <wp:positionV relativeFrom="paragraph">
                  <wp:posOffset>96108</wp:posOffset>
                </wp:positionV>
                <wp:extent cx="602615" cy="254489"/>
                <wp:effectExtent l="0" t="0" r="6985" b="0"/>
                <wp:wrapNone/>
                <wp:docPr id="58" name="Text Box 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615" cy="254489"/>
                        </a:xfrm>
                        <a:prstGeom prst="rect">
                          <a:avLst/>
                        </a:prstGeom>
                        <a:solidFill>
                          <a:srgbClr val="FFFFFF"/>
                        </a:solidFill>
                        <a:ln w="9525">
                          <a:noFill/>
                          <a:miter lim="800000"/>
                          <a:headEnd/>
                          <a:tailEnd/>
                        </a:ln>
                      </wps:spPr>
                      <wps:txbx>
                        <w:txbxContent>
                          <w:p w14:paraId="680EC132" w14:textId="77777777" w:rsidR="00F47D95" w:rsidRPr="00156DA3" w:rsidRDefault="001104B2" w:rsidP="00D51032">
                            <w:pPr>
                              <w:spacing w:line="240" w:lineRule="auto"/>
                              <w:jc w:val="center"/>
                              <w:rPr>
                                <w:sz w:val="12"/>
                              </w:rPr>
                            </w:pPr>
                            <w:r w:rsidRPr="00E24BD7">
                              <w:rPr>
                                <w:b/>
                                <w:bCs/>
                                <w:sz w:val="12"/>
                                <w:szCs w:val="12"/>
                                <w:highlight w:val="lightGray"/>
                              </w:rPr>
                              <w:t>Počkejte</w:t>
                            </w:r>
                            <w:r w:rsidRPr="00E24BD7">
                              <w:rPr>
                                <w:sz w:val="12"/>
                                <w:szCs w:val="12"/>
                                <w:highlight w:val="lightGray"/>
                              </w:rPr>
                              <w:t>, až okénko zčervená.</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C02C" id="Text Box 58" o:spid="_x0000_s1049" type="#_x0000_t202" style="position:absolute;left:0;text-align:left;margin-left:192.55pt;margin-top:7.55pt;width:47.45pt;height:20.05pt;z-index:25171353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Ixyd/QEAANMDAAAOAAAAZHJzL2Uyb0RvYy54bWysU9uO2yAQfa/Uf0C8N3bSTbRrxVm12aaq&#10;tL1I234ABhyjYoYOJHb69R1wkt7eqvKABpg5M3PmsL4fe8uOGoMBV/P5rORMOwnKuH3Nv3zevbjl&#10;LEThlLDgdM1POvD7zfNn68FXegEdWKWREYgL1eBr3sXoq6IIstO9CDPw2tFjC9iLSEfcFwrFQOi9&#10;LRZluSoGQOURpA6Bbh+mR77J+G2rZfzYtkFHZmtOtcW8Y96btBebtaj2KHxn5LkM8Q9V9MI4SnqF&#10;ehBRsAOav6B6IxECtHEmoS+gbY3UuQfqZl7+0c1TJ7zOvRA5wV9pCv8PVn44PvlPyOL4GkYaYG4i&#10;+EeQXwNzsO2E2+tXiDB0WihKPE+UFYMP1Tk0UR2qkECa4T0oGrI4RMhAY4t9YoX6ZIROAzhdSddj&#10;ZJIuV+ViNV9yJulpsby5ub3LGUR1CfYY4lsNPUtGzZFmmsHF8THEVIyoLi4pVwBr1M5Ymw+4b7YW&#10;2VHQ/Hd5ndF/c7OODTW/Wy6WGdlBis/S6E0kfVrT1/y2TGtSTCLjjVPZJQpjJ5sqse7MTiJkoiaO&#10;zciMou5epuDEVgPqRHwhTHqk/0NGB/ids4G0WPPw7SBQc2bfOeI8Cfdi4MVoLoZwkkJrHjmbzG3M&#10;Ak/UpGSknEzSWeVJmr+es9fPv7j5AQAA//8DAFBLAwQUAAYACAAAACEA6JtlCd8AAAAJAQAADwAA&#10;AGRycy9kb3ducmV2LnhtbEyPwU7DMBBE70j8g7VIXBB1GkgVhTgVtHCDQ0vVsxtvk6jxOoqdJv17&#10;tid6Wo3maXYmX062FWfsfeNIwXwWgUAqnWmoUrD7/XpOQfigyejWESq4oIdlcX+X68y4kTZ43oZK&#10;cAj5TCuoQ+gyKX1Zo9V+5jok9o6utzqw7Ctpej1yuG1lHEULaXVD/KHWHa5qLE/bwSpYrPth3NDq&#10;ab37/NY/XRXvPy57pR4fpvc3EAGn8A/DtT5Xh4I7HdxAxotWwUuazBll43oZeE0jHndQkCQxyCKX&#10;twuKPwAAAP//AwBQSwECLQAUAAYACAAAACEAtoM4kv4AAADhAQAAEwAAAAAAAAAAAAAAAAAAAAAA&#10;W0NvbnRlbnRfVHlwZXNdLnhtbFBLAQItABQABgAIAAAAIQA4/SH/1gAAAJQBAAALAAAAAAAAAAAA&#10;AAAAAC8BAABfcmVscy8ucmVsc1BLAQItABQABgAIAAAAIQDUIxyd/QEAANMDAAAOAAAAAAAAAAAA&#10;AAAAAC4CAABkcnMvZTJvRG9jLnhtbFBLAQItABQABgAIAAAAIQDom2UJ3wAAAAkBAAAPAAAAAAAA&#10;AAAAAAAAAFcEAABkcnMvZG93bnJldi54bWxQSwUGAAAAAAQABADzAAAAYwUAAAAA&#10;" stroked="f">
                <v:textbox inset="0,0,0,0">
                  <w:txbxContent>
                    <w:p w14:paraId="680EC132" w14:textId="77777777" w:rsidR="00F47D95" w:rsidRPr="00156DA3" w:rsidRDefault="001104B2" w:rsidP="00D51032">
                      <w:pPr>
                        <w:spacing w:line="240" w:lineRule="auto"/>
                        <w:jc w:val="center"/>
                        <w:rPr>
                          <w:sz w:val="12"/>
                        </w:rPr>
                      </w:pPr>
                      <w:r w:rsidRPr="00E24BD7">
                        <w:rPr>
                          <w:b/>
                          <w:bCs/>
                          <w:sz w:val="12"/>
                          <w:szCs w:val="12"/>
                          <w:highlight w:val="lightGray"/>
                        </w:rPr>
                        <w:t>Počkejte</w:t>
                      </w:r>
                      <w:r w:rsidRPr="00E24BD7">
                        <w:rPr>
                          <w:sz w:val="12"/>
                          <w:szCs w:val="12"/>
                          <w:highlight w:val="lightGray"/>
                        </w:rPr>
                        <w:t>, až okénko zčervená.</w:t>
                      </w:r>
                    </w:p>
                  </w:txbxContent>
                </v:textbox>
                <w10:wrap anchorx="margin"/>
              </v:shape>
            </w:pict>
          </mc:Fallback>
        </mc:AlternateContent>
      </w:r>
    </w:p>
    <w:p w14:paraId="680EBA8B" w14:textId="77777777" w:rsidR="00AA16B2" w:rsidRPr="005014F7" w:rsidRDefault="001104B2" w:rsidP="00AA16B2">
      <w:pPr>
        <w:pStyle w:val="ListParagraph"/>
        <w:spacing w:line="240" w:lineRule="auto"/>
        <w:ind w:left="1440"/>
        <w:rPr>
          <w:color w:val="000000" w:themeColor="text1"/>
        </w:rPr>
      </w:pPr>
      <w:r w:rsidRPr="005014F7">
        <w:rPr>
          <w:noProof/>
          <w:color w:val="000000" w:themeColor="text1"/>
        </w:rPr>
        <mc:AlternateContent>
          <mc:Choice Requires="wps">
            <w:drawing>
              <wp:anchor distT="45720" distB="45720" distL="114300" distR="114300" simplePos="0" relativeHeight="251715584" behindDoc="0" locked="0" layoutInCell="1" allowOverlap="1" wp14:anchorId="680EC02E" wp14:editId="680EC02F">
                <wp:simplePos x="0" y="0"/>
                <wp:positionH relativeFrom="column">
                  <wp:posOffset>1316935</wp:posOffset>
                </wp:positionH>
                <wp:positionV relativeFrom="paragraph">
                  <wp:posOffset>940435</wp:posOffset>
                </wp:positionV>
                <wp:extent cx="1407381" cy="1850644"/>
                <wp:effectExtent l="0" t="0" r="2540" b="0"/>
                <wp:wrapNone/>
                <wp:docPr id="57" name="Text Box 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07381" cy="1850644"/>
                        </a:xfrm>
                        <a:prstGeom prst="rect">
                          <a:avLst/>
                        </a:prstGeom>
                        <a:solidFill>
                          <a:srgbClr val="FFFFFF"/>
                        </a:solidFill>
                        <a:ln w="9525">
                          <a:noFill/>
                          <a:miter lim="800000"/>
                          <a:headEnd/>
                          <a:tailEnd/>
                        </a:ln>
                      </wps:spPr>
                      <wps:txbx>
                        <w:txbxContent>
                          <w:p w14:paraId="680EC133" w14:textId="77777777" w:rsidR="00F47D95" w:rsidRDefault="001104B2" w:rsidP="00AA16B2">
                            <w:pPr>
                              <w:spacing w:line="240" w:lineRule="auto"/>
                              <w:jc w:val="center"/>
                              <w:rPr>
                                <w:sz w:val="12"/>
                              </w:rPr>
                            </w:pPr>
                            <w:r>
                              <w:rPr>
                                <w:sz w:val="12"/>
                                <w:szCs w:val="12"/>
                              </w:rPr>
                              <w:t>Vytáhněte pero z místa vpichu pod úhlem 90°.</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2E" id="Text Box 57" o:spid="_x0000_s1050" type="#_x0000_t202" style="position:absolute;left:0;text-align:left;margin-left:103.7pt;margin-top:74.05pt;width:110.8pt;height:145.7pt;z-index:2517155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H8VECAIAAO8DAAAOAAAAZHJzL2Uyb0RvYy54bWysU9uO0zAQfUfiHyy/06SlXUrUdLV0KUJa&#10;LtLCBziO01g4HjN2m5SvZ+ykXS5viDxY49hzZs6Z483t0Bl2Uug12JLPZzlnykqotT2U/OuX/Ys1&#10;Zz4IWwsDVpX8rDy/3T5/tuldoRbQgqkVMgKxvuhdydsQXJFlXraqE34GTlk6bAA7EWiLh6xG0RN6&#10;Z7JFnt9kPWDtEKTynv7ej4d8m/CbRsnwqWm8CsyUnHoLacW0VnHNthtRHFC4VsupDfEPXXRCWyp6&#10;hboXQbAj6r+gOi0RPDRhJqHLoGm0VIkDsZnnf7B5bIVTiQuJ491VJv//YOXH06P7jCwMb2CgASYS&#10;3j2A/OaZhV0r7EHdIULfKlFT4XmULOudL6bUKLUvfASp+g9Q05DFMUACGhrsoirEkxE6DeB8FV0N&#10;gclYcpm/ermecybpbL5e5TfLZaohiku6Qx/eKehYDEqONNUEL04PPsR2RHG5Eqt5MLrea2PSBg/V&#10;ziA7CXLAPn0T+m/XjGV9yV+vFquEbCHmJ3N0OpBDje5Kvs7jN3omyvHW1ulKENqMMXVi7KRPlGQU&#10;JwzVwHRd8kViFvWqoD6TYgijI+kFUdAC/uCsJzeW3H8/ClScmfeWVI/WvQR4CapLIKyk1JIHzsZw&#10;F5LFE393R9PY66TTU+WpR3JVkm96AdG2v+7Trad3uv0JAAD//wMAUEsDBBQABgAIAAAAIQDWDaPf&#10;4AAAAAsBAAAPAAAAZHJzL2Rvd25yZXYueG1sTI/BTsMwEETvSPyDtUjcqJMQIAlxqoIE4lhKkXp0&#10;YxNH2OsQu2no17Oc4LajeZqdqZezs2zSY+g9CkgXCTCNrVc9dgK2b09XBbAQJSppPWoB3zrAsjk/&#10;q2Wl/BFf9bSJHaMQDJUUYGIcKs5Da7STYeEHjeR9+NHJSHLsuBrlkcKd5VmS3HIne6QPRg760ej2&#10;c3NwAsqX6d3Yh51XWJh0tXs+fa23JyEuL+bVPbCo5/gHw299qg4Nddr7A6rArIAsucsJJSMvUmBE&#10;5FlJ6/Z0XJc3wJua/9/Q/AAAAP//AwBQSwECLQAUAAYACAAAACEAtoM4kv4AAADhAQAAEwAAAAAA&#10;AAAAAAAAAAAAAAAAW0NvbnRlbnRfVHlwZXNdLnhtbFBLAQItABQABgAIAAAAIQA4/SH/1gAAAJQB&#10;AAALAAAAAAAAAAAAAAAAAC8BAABfcmVscy8ucmVsc1BLAQItABQABgAIAAAAIQC7H8VECAIAAO8D&#10;AAAOAAAAAAAAAAAAAAAAAC4CAABkcnMvZTJvRG9jLnhtbFBLAQItABQABgAIAAAAIQDWDaPf4AAA&#10;AAsBAAAPAAAAAAAAAAAAAAAAAGIEAABkcnMvZG93bnJldi54bWxQSwUGAAAAAAQABADzAAAAbwUA&#10;AAAA&#10;" stroked="f">
                <v:textbox style="mso-fit-shape-to-text:t" inset="0,0,0,0">
                  <w:txbxContent>
                    <w:p w14:paraId="680EC133" w14:textId="77777777" w:rsidR="00F47D95" w:rsidRDefault="001104B2" w:rsidP="00AA16B2">
                      <w:pPr>
                        <w:spacing w:line="240" w:lineRule="auto"/>
                        <w:jc w:val="center"/>
                        <w:rPr>
                          <w:sz w:val="12"/>
                        </w:rPr>
                      </w:pPr>
                      <w:r>
                        <w:rPr>
                          <w:sz w:val="12"/>
                          <w:szCs w:val="12"/>
                        </w:rPr>
                        <w:t>Vytáhněte pero z místa vpichu pod úhlem 90°.</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709440" behindDoc="0" locked="0" layoutInCell="1" allowOverlap="1" wp14:anchorId="680EC030" wp14:editId="680EC031">
                <wp:simplePos x="0" y="0"/>
                <wp:positionH relativeFrom="margin">
                  <wp:posOffset>1692275</wp:posOffset>
                </wp:positionH>
                <wp:positionV relativeFrom="paragraph">
                  <wp:posOffset>824940</wp:posOffset>
                </wp:positionV>
                <wp:extent cx="723331" cy="1850644"/>
                <wp:effectExtent l="0" t="0" r="635" b="0"/>
                <wp:wrapNone/>
                <wp:docPr id="59" name="Text Box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331" cy="1850644"/>
                        </a:xfrm>
                        <a:prstGeom prst="rect">
                          <a:avLst/>
                        </a:prstGeom>
                        <a:solidFill>
                          <a:srgbClr val="FFFFFF"/>
                        </a:solidFill>
                        <a:ln w="9525">
                          <a:noFill/>
                          <a:miter lim="800000"/>
                          <a:headEnd/>
                          <a:tailEnd/>
                        </a:ln>
                      </wps:spPr>
                      <wps:txbx>
                        <w:txbxContent>
                          <w:p w14:paraId="680EC134" w14:textId="77777777" w:rsidR="00F47D95" w:rsidRPr="00156DA3" w:rsidRDefault="001104B2" w:rsidP="00AA16B2">
                            <w:pPr>
                              <w:spacing w:line="240" w:lineRule="auto"/>
                              <w:jc w:val="center"/>
                              <w:rPr>
                                <w:b/>
                                <w:sz w:val="10"/>
                              </w:rPr>
                            </w:pPr>
                            <w:r>
                              <w:rPr>
                                <w:b/>
                                <w:sz w:val="10"/>
                              </w:rPr>
                              <w:t>Držte přitlačené po dobu 5 sekund.</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30" id="Text Box 59" o:spid="_x0000_s1051" type="#_x0000_t202" style="position:absolute;left:0;text-align:left;margin-left:133.25pt;margin-top:64.95pt;width:56.95pt;height:145.7pt;z-index:25170944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WlSaCQIAAO4DAAAOAAAAZHJzL2Uyb0RvYy54bWysU9tu2zAMfR+wfxD0vthJmi4z4hRdugwD&#10;ugvQ7QNkWY6FyaJGKbG7ry8lO+kub8P0IFASeUgeHm1uhs6wk0KvwZZ8Pss5U1ZCre2h5N++7l+t&#10;OfNB2FoYsKrkj8rzm+3LF5veFWoBLZhaISMQ64velbwNwRVZ5mWrOuFn4JSlxwawE4GOeMhqFD2h&#10;dyZb5Pl11gPWDkEq7+n2bnzk24TfNEqGz03jVWCm5FRbSDumvYp7tt2I4oDCtVpOZYh/qKIT2lLS&#10;C9SdCIIdUf8F1WmJ4KEJMwldBk2jpUo9UDfz/I9uHlrhVOqFyPHuQpP/f7Dy0+nBfUEWhrcw0ABT&#10;E97dg/zumYVdK+xB3SJC3ypRU+J5pCzrnS+m0Ei1L3wEqfqPUNOQxTFAAhoa7CIr1CcjdBrA44V0&#10;NQQm6fL1YrlczjmT9DRfr/Lrq6uUQhTnaIc+vFfQsWiUHGmoCV2c7n2I1Yji7BKTeTC63mtj0gEP&#10;1c4gOwkSwD6tCf03N2NZX/I3q8UqIVuI8UkbnQ4kUKO7kq/zuEbJRDbe2Tq5BKHNaFMlxk70REZG&#10;bsJQDUzXJSd0Coh0VVA/EmEIoyDpA5HRAv7krCcxltz/OApUnJkPlkiPyj0beDaqsyGspNCSB85G&#10;cxeSwlP/7paGsdeJp+fMU40kqkTf9AGian89J6/nb7p9AgAA//8DAFBLAwQUAAYACAAAACEAKGwP&#10;VeAAAAALAQAADwAAAGRycy9kb3ducmV2LnhtbEyPwU7DMBBE70j8g7VI3KiTtERJiFMVJBBHKEXq&#10;0Y1NHGGvQ+ymoV/PcoLjap5m3tbr2Vk26TH0HgWkiwSYxtarHjsBu7fHmwJYiBKVtB61gG8dYN1c&#10;XtSyUv6Er3raxo5RCYZKCjAxDhXnoTXaybDwg0bKPvzoZKRz7Lga5YnKneVZkuTcyR5pwchBPxjd&#10;fm6PTkD5PL0be7/3CguTbvZP56+X3VmI66t5cwcs6jn+wfCrT+rQkNPBH1EFZgVkeX5LKAVZWQIj&#10;YlkkK2AHAassXQJvav7/h+YHAAD//wMAUEsBAi0AFAAGAAgAAAAhALaDOJL+AAAA4QEAABMAAAAA&#10;AAAAAAAAAAAAAAAAAFtDb250ZW50X1R5cGVzXS54bWxQSwECLQAUAAYACAAAACEAOP0h/9YAAACU&#10;AQAACwAAAAAAAAAAAAAAAAAvAQAAX3JlbHMvLnJlbHNQSwECLQAUAAYACAAAACEAdVpUmgkCAADu&#10;AwAADgAAAAAAAAAAAAAAAAAuAgAAZHJzL2Uyb0RvYy54bWxQSwECLQAUAAYACAAAACEAKGwPVeAA&#10;AAALAQAADwAAAAAAAAAAAAAAAABjBAAAZHJzL2Rvd25yZXYueG1sUEsFBgAAAAAEAAQA8wAAAHAF&#10;AAAAAA==&#10;" stroked="f">
                <v:textbox style="mso-fit-shape-to-text:t" inset="0,0,0,0">
                  <w:txbxContent>
                    <w:p w14:paraId="680EC134" w14:textId="77777777" w:rsidR="00F47D95" w:rsidRPr="00156DA3" w:rsidRDefault="001104B2" w:rsidP="00AA16B2">
                      <w:pPr>
                        <w:spacing w:line="240" w:lineRule="auto"/>
                        <w:jc w:val="center"/>
                        <w:rPr>
                          <w:b/>
                          <w:sz w:val="10"/>
                        </w:rPr>
                      </w:pPr>
                      <w:r>
                        <w:rPr>
                          <w:b/>
                          <w:sz w:val="10"/>
                        </w:rPr>
                        <w:t>Držte přitlačené po dobu 5 sekund.</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707392" behindDoc="0" locked="0" layoutInCell="1" allowOverlap="1" wp14:anchorId="680EC032" wp14:editId="680EC033">
                <wp:simplePos x="0" y="0"/>
                <wp:positionH relativeFrom="column">
                  <wp:posOffset>1390650</wp:posOffset>
                </wp:positionH>
                <wp:positionV relativeFrom="paragraph">
                  <wp:posOffset>649871</wp:posOffset>
                </wp:positionV>
                <wp:extent cx="429895" cy="1850644"/>
                <wp:effectExtent l="0" t="0" r="8255" b="0"/>
                <wp:wrapNone/>
                <wp:docPr id="60" name="Text Box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80EC135" w14:textId="77777777" w:rsidR="00F47D95" w:rsidRDefault="001104B2" w:rsidP="00AA16B2">
                            <w:pPr>
                              <w:spacing w:line="240" w:lineRule="auto"/>
                              <w:jc w:val="center"/>
                              <w:rPr>
                                <w:sz w:val="12"/>
                              </w:rPr>
                            </w:pPr>
                            <w:r>
                              <w:rPr>
                                <w:sz w:val="12"/>
                              </w:rPr>
                              <w:t>„Cvaknutí“</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32" id="Text Box 60" o:spid="_x0000_s1052" type="#_x0000_t202" style="position:absolute;left:0;text-align:left;margin-left:109.5pt;margin-top:51.15pt;width:33.85pt;height:145.7pt;z-index:2517073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TimDCQIAAO4DAAAOAAAAZHJzL2Uyb0RvYy54bWysU9uO2jAQfa/Uf7D8XhIQIIgIqy1bqkrb&#10;bqVtP8A4DrHqeNyxIaFf37ET2F7eqvrBGtszZ2bOHG/u+taws0KvwZZ8Osk5U1ZCpe2x5F+/7N+s&#10;OPNB2EoYsKrkF+X53fb1q03nCjWDBkylkBGI9UXnSt6E4Ios87JRrfATcMrSYw3YikBHPGYVio7Q&#10;W5PN8nyZdYCVQ5DKe7p9GB75NuHXtZLhqa69CsyUnGoLace0H+KebTeiOKJwjZZjGeIfqmiFtpT0&#10;BvUggmAn1H9BtVoieKjDREKbQV1rqVIP1M00/6Ob50Y4lXohcry70eT/H6z8dH52n5GF/i30NMDU&#10;hHePIL95ZmHXCHtU94jQNUpUlHgaKcs654sxNFLtCx9BDt1HqGjI4hQgAfU1tpEV6pMROg3gciNd&#10;9YFJupzP1qv1gjNJT9PVIl/O5ymFKK7RDn14r6Bl0Sg50lATujg/+hCrEcXVJSbzYHS118akAx4P&#10;O4PsLEgA+7RG9N/cjGVdydeL2SIhW4jxSRutDiRQo9uSr/K4BslENt7ZKrkEoc1gUyXGjvRERgZu&#10;Qn/oma5KPlvG4EjXAaoLEYYwCJI+EBkN4A/OOhJjyf33k0DFmflgifSo3KuBV+NwNYSVFFrywNlg&#10;7kJSeOrf3dMw9jrx9JJ5rJFElegbP0BU7a/n5PXyTbc/AQAA//8DAFBLAwQUAAYACAAAACEABOHX&#10;YuAAAAALAQAADwAAAGRycy9kb3ducmV2LnhtbEyPzU7DMBCE70i8g7VI3KjzI7VJiFMVJBBHKEXq&#10;0Y2XOMJeh9hNQ58ecyrH0YxmvqnXszVswtH3jgSkiwQYUutUT52A3fvTXQHMB0lKGkco4Ac9rJvr&#10;q1pWyp3oDadt6FgsIV9JATqEoeLctxqt9As3IEXv041WhijHjqtRnmK5NTxLkiW3sqe4oOWAjxrb&#10;r+3RCihfpg9tHvZOUaHTzf75/P26OwtxezNv7oEFnMMlDH/4ER2ayHRwR1KeGQFZWsYvIRpJlgOL&#10;iaxYroAdBORlvgLe1Pz/h+YXAAD//wMAUEsBAi0AFAAGAAgAAAAhALaDOJL+AAAA4QEAABMAAAAA&#10;AAAAAAAAAAAAAAAAAFtDb250ZW50X1R5cGVzXS54bWxQSwECLQAUAAYACAAAACEAOP0h/9YAAACU&#10;AQAACwAAAAAAAAAAAAAAAAAvAQAAX3JlbHMvLnJlbHNQSwECLQAUAAYACAAAACEAnk4pgwkCAADu&#10;AwAADgAAAAAAAAAAAAAAAAAuAgAAZHJzL2Uyb0RvYy54bWxQSwECLQAUAAYACAAAACEABOHXYuAA&#10;AAALAQAADwAAAAAAAAAAAAAAAABjBAAAZHJzL2Rvd25yZXYueG1sUEsFBgAAAAAEAAQA8wAAAHAF&#10;AAAAAA==&#10;" stroked="f">
                <v:textbox style="mso-fit-shape-to-text:t" inset="0,0,0,0">
                  <w:txbxContent>
                    <w:p w14:paraId="680EC135" w14:textId="77777777" w:rsidR="00F47D95" w:rsidRDefault="001104B2" w:rsidP="00AA16B2">
                      <w:pPr>
                        <w:spacing w:line="240" w:lineRule="auto"/>
                        <w:jc w:val="center"/>
                        <w:rPr>
                          <w:sz w:val="12"/>
                        </w:rPr>
                      </w:pPr>
                      <w:r>
                        <w:rPr>
                          <w:sz w:val="12"/>
                        </w:rPr>
                        <w:t>„Cvaknutí“</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711488" behindDoc="0" locked="0" layoutInCell="1" allowOverlap="1" wp14:anchorId="680EC034" wp14:editId="680EC035">
                <wp:simplePos x="0" y="0"/>
                <wp:positionH relativeFrom="column">
                  <wp:posOffset>1781023</wp:posOffset>
                </wp:positionH>
                <wp:positionV relativeFrom="paragraph">
                  <wp:posOffset>5952</wp:posOffset>
                </wp:positionV>
                <wp:extent cx="580030" cy="1842389"/>
                <wp:effectExtent l="0" t="0" r="0" b="8255"/>
                <wp:wrapNone/>
                <wp:docPr id="61"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1842389"/>
                        </a:xfrm>
                        <a:prstGeom prst="rect">
                          <a:avLst/>
                        </a:prstGeom>
                        <a:solidFill>
                          <a:srgbClr val="FFFFFF"/>
                        </a:solidFill>
                        <a:ln w="9525">
                          <a:noFill/>
                          <a:miter lim="800000"/>
                          <a:headEnd/>
                          <a:tailEnd/>
                        </a:ln>
                      </wps:spPr>
                      <wps:txbx>
                        <w:txbxContent>
                          <w:p w14:paraId="680EC136" w14:textId="77777777" w:rsidR="00F47D95" w:rsidRDefault="001104B2" w:rsidP="00D51032">
                            <w:pPr>
                              <w:spacing w:line="240" w:lineRule="auto"/>
                              <w:jc w:val="center"/>
                              <w:rPr>
                                <w:sz w:val="14"/>
                              </w:rPr>
                            </w:pPr>
                            <w:r w:rsidRPr="00E24BD7">
                              <w:rPr>
                                <w:b/>
                                <w:bCs/>
                                <w:sz w:val="14"/>
                                <w:szCs w:val="14"/>
                                <w:highlight w:val="lightGray"/>
                              </w:rPr>
                              <w:t>Držte</w:t>
                            </w:r>
                            <w:r w:rsidRPr="00E24BD7">
                              <w:rPr>
                                <w:sz w:val="14"/>
                                <w:szCs w:val="14"/>
                                <w:highlight w:val="lightGray"/>
                              </w:rPr>
                              <w:t xml:space="preserve"> přitlačené po dobu 5 sekund.</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34" id="Text Box 61" o:spid="_x0000_s1053" type="#_x0000_t202" style="position:absolute;left:0;text-align:left;margin-left:140.25pt;margin-top:.45pt;width:45.65pt;height:145.05pt;z-index:2517114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e56oCQIAAO4DAAAOAAAAZHJzL2Uyb0RvYy54bWysU9uO0zAQfUfiHyy/06RdCt2o6WrpUoS0&#10;XKRdPsBxnMbC8Zix26R8PWMn7cLyhvCDNfZ4zsycOV7fDJ1hR4Vegy35fJZzpqyEWtt9yb897l6t&#10;OPNB2FoYsKrkJ+X5zebli3XvCrWAFkytkBGI9UXvSt6G4Ios87JVnfAzcMqSswHsRKAj7rMaRU/o&#10;nckWef4m6wFrhyCV93R7Nzr5JuE3jZLhS9N4FZgpOdUW0o5pr+Kebdai2KNwrZZTGeIfquiEtpT0&#10;AnUngmAH1H9BdVoieGjCTEKXQdNoqVIP1M08f9bNQyucSr0QOd5daPL/D1Z+Pj64r8jC8A4GGmBq&#10;wrt7kN89s7Bthd2rW0ToWyVqSjyPlGW988UUGqn2hY8gVf8JahqyOARIQEODXWSF+mSETgM4XUhX&#10;Q2CSLperPL8ijyTXfPV6cbW6TilEcY526MMHBR2LRsmRhprQxfHeh1iNKM5PYjIPRtc7bUw64L7a&#10;GmRHQQLYpTWh//HMWNaX/Hq5WCZkCzE+aaPTgQRqdFdyKpTWKJnIxntbpydBaDPaVImxEz2RkZGb&#10;MFQD03XJF29jcKSrgvpEhCGMgqQPREYL+JOznsRYcv/jIFBxZj5aIj0q92zg2ajOhrCSQkseOBvN&#10;bUgKT/27WxrGTieenjJPNZKoEn3TB4iq/f2cXj19080vAAAA//8DAFBLAwQUAAYACAAAACEANDTT&#10;Pd0AAAAIAQAADwAAAGRycy9kb3ducmV2LnhtbEyPwU7DMBBE70j8g7VI3KidIiANcaqCBOJIS5F6&#10;dOMljojXIXbT0K9nOcFxZ0ZvZ8rl5Dsx4hDbQBqymQKBVAfbUqNh+/Z0lYOIyZA1XSDU8I0RltX5&#10;WWkKG460xnGTGsEQioXR4FLqCylj7dCbOAs9EnsfYfAm8Tk00g7myHDfyblSt9KblviDMz0+Oqw/&#10;NwevYfEyvrvuYRcs5S5b7Z5PX6/bk9aXF9PqHkTCKf2F4bc+V4eKO+3DgWwUnYZ5rm44yjAQbF/f&#10;Zbxkz/oiUyCrUv4fUP0AAAD//wMAUEsBAi0AFAAGAAgAAAAhALaDOJL+AAAA4QEAABMAAAAAAAAA&#10;AAAAAAAAAAAAAFtDb250ZW50X1R5cGVzXS54bWxQSwECLQAUAAYACAAAACEAOP0h/9YAAACUAQAA&#10;CwAAAAAAAAAAAAAAAAAvAQAAX3JlbHMvLnJlbHNQSwECLQAUAAYACAAAACEA8XueqAkCAADuAwAA&#10;DgAAAAAAAAAAAAAAAAAuAgAAZHJzL2Uyb0RvYy54bWxQSwECLQAUAAYACAAAACEANDTTPd0AAAAI&#10;AQAADwAAAAAAAAAAAAAAAABjBAAAZHJzL2Rvd25yZXYueG1sUEsFBgAAAAAEAAQA8wAAAG0FAAAA&#10;AA==&#10;" stroked="f">
                <v:textbox style="mso-fit-shape-to-text:t" inset="0,0,0,0">
                  <w:txbxContent>
                    <w:p w14:paraId="680EC136" w14:textId="77777777" w:rsidR="00F47D95" w:rsidRDefault="001104B2" w:rsidP="00D51032">
                      <w:pPr>
                        <w:spacing w:line="240" w:lineRule="auto"/>
                        <w:jc w:val="center"/>
                        <w:rPr>
                          <w:sz w:val="14"/>
                        </w:rPr>
                      </w:pPr>
                      <w:r w:rsidRPr="00E24BD7">
                        <w:rPr>
                          <w:b/>
                          <w:bCs/>
                          <w:sz w:val="14"/>
                          <w:szCs w:val="14"/>
                          <w:highlight w:val="lightGray"/>
                        </w:rPr>
                        <w:t>Držte</w:t>
                      </w:r>
                      <w:r w:rsidRPr="00E24BD7">
                        <w:rPr>
                          <w:sz w:val="14"/>
                          <w:szCs w:val="14"/>
                          <w:highlight w:val="lightGray"/>
                        </w:rPr>
                        <w:t xml:space="preserve"> přitlačené po dobu 5 sekund.</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705344" behindDoc="0" locked="0" layoutInCell="1" allowOverlap="1" wp14:anchorId="680EC036" wp14:editId="680EC037">
                <wp:simplePos x="0" y="0"/>
                <wp:positionH relativeFrom="column">
                  <wp:posOffset>948842</wp:posOffset>
                </wp:positionH>
                <wp:positionV relativeFrom="paragraph">
                  <wp:posOffset>6113</wp:posOffset>
                </wp:positionV>
                <wp:extent cx="593677" cy="1844294"/>
                <wp:effectExtent l="0" t="0" r="0" b="6350"/>
                <wp:wrapNone/>
                <wp:docPr id="2099501633" name="Text Box 20995016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680EC137" w14:textId="77777777" w:rsidR="00F47D95" w:rsidRPr="00156DA3" w:rsidRDefault="001104B2" w:rsidP="00D51032">
                            <w:pPr>
                              <w:spacing w:line="240" w:lineRule="auto"/>
                              <w:jc w:val="center"/>
                              <w:rPr>
                                <w:sz w:val="12"/>
                              </w:rPr>
                            </w:pPr>
                            <w:r w:rsidRPr="00E24BD7">
                              <w:rPr>
                                <w:b/>
                                <w:bCs/>
                                <w:sz w:val="12"/>
                                <w:highlight w:val="lightGray"/>
                              </w:rPr>
                              <w:t>Přitlačte</w:t>
                            </w:r>
                            <w:r w:rsidRPr="00E24BD7">
                              <w:rPr>
                                <w:sz w:val="12"/>
                                <w:highlight w:val="lightGray"/>
                              </w:rPr>
                              <w:t xml:space="preserve"> dolů ke kůži a zahajte podávání.</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36" id="Text Box 2099501633" o:spid="_x0000_s1054" type="#_x0000_t202" style="position:absolute;left:0;text-align:left;margin-left:74.7pt;margin-top:.5pt;width:46.75pt;height:145.2pt;z-index:25170534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Sn4Cg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Cj5fxeBIVwnVmQhDGARJH4iMBvAHZx2JseD++1Gg4sy8t0R6VO7FwItRXgxhJYUWPHA2&#10;mLuQFJ76d/c0jL1OPD1nHmskUSX6xg8QVfvrOXk9f9PtTwAAAP//AwBQSwMEFAAGAAgAAAAhANDN&#10;jhjcAAAACQEAAA8AAABkcnMvZG93bnJldi54bWxMT8tOwzAQvCPxD9YicaNOogg1IU5VkEAcoRSp&#10;RzfexlHjdYjdNPTrWU5wm9GM5lGtZteLCcfQeVKQLhIQSI03HbUKth/Pd0sQIWoyuveECr4xwKq+&#10;vqp0afyZ3nHaxFZwCIVSK7AxDqWUobHodFj4AYm1gx+djkzHVppRnznc9TJLknvpdEfcYPWATxab&#10;4+bkFBSv06ftH3fe0NKm693L5ette1Hq9mZeP4CIOMc/M/zO5+lQ86a9P5EJomeeFzlbGfAl1rM8&#10;K0DsGRRpDrKu5P8H9Q8AAAD//wMAUEsBAi0AFAAGAAgAAAAhALaDOJL+AAAA4QEAABMAAAAAAAAA&#10;AAAAAAAAAAAAAFtDb250ZW50X1R5cGVzXS54bWxQSwECLQAUAAYACAAAACEAOP0h/9YAAACUAQAA&#10;CwAAAAAAAAAAAAAAAAAvAQAAX3JlbHMvLnJlbHNQSwECLQAUAAYACAAAACEA//Ep+AoCAADuAwAA&#10;DgAAAAAAAAAAAAAAAAAuAgAAZHJzL2Uyb0RvYy54bWxQSwECLQAUAAYACAAAACEA0M2OGNwAAAAJ&#10;AQAADwAAAAAAAAAAAAAAAABkBAAAZHJzL2Rvd25yZXYueG1sUEsFBgAAAAAEAAQA8wAAAG0FAAAA&#10;AA==&#10;" stroked="f">
                <v:textbox style="mso-fit-shape-to-text:t" inset="0,0,0,0">
                  <w:txbxContent>
                    <w:p w14:paraId="680EC137" w14:textId="77777777" w:rsidR="00F47D95" w:rsidRPr="00156DA3" w:rsidRDefault="001104B2" w:rsidP="00D51032">
                      <w:pPr>
                        <w:spacing w:line="240" w:lineRule="auto"/>
                        <w:jc w:val="center"/>
                        <w:rPr>
                          <w:sz w:val="12"/>
                        </w:rPr>
                      </w:pPr>
                      <w:r w:rsidRPr="00E24BD7">
                        <w:rPr>
                          <w:b/>
                          <w:bCs/>
                          <w:sz w:val="12"/>
                          <w:highlight w:val="lightGray"/>
                        </w:rPr>
                        <w:t>Přitlačte</w:t>
                      </w:r>
                      <w:r w:rsidRPr="00E24BD7">
                        <w:rPr>
                          <w:sz w:val="12"/>
                          <w:highlight w:val="lightGray"/>
                        </w:rPr>
                        <w:t xml:space="preserve"> dolů ke kůži a zahajte podávání.</w:t>
                      </w:r>
                    </w:p>
                  </w:txbxContent>
                </v:textbox>
              </v:shape>
            </w:pict>
          </mc:Fallback>
        </mc:AlternateContent>
      </w:r>
      <w:r w:rsidRPr="005014F7">
        <w:rPr>
          <w:color w:val="000000" w:themeColor="text1"/>
        </w:rPr>
        <w:t xml:space="preserve"> </w:t>
      </w:r>
      <w:r w:rsidRPr="005014F7">
        <w:rPr>
          <w:noProof/>
        </w:rPr>
        <w:drawing>
          <wp:inline distT="0" distB="0" distL="0" distR="0" wp14:anchorId="680EC038" wp14:editId="680EC039">
            <wp:extent cx="2083455" cy="1035050"/>
            <wp:effectExtent l="0" t="0" r="0" b="0"/>
            <wp:docPr id="2099501641" name="Picture 2099501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8889078" name=""/>
                    <pic:cNvPicPr/>
                  </pic:nvPicPr>
                  <pic:blipFill>
                    <a:blip r:embed="rId12"/>
                    <a:srcRect b="2053"/>
                    <a:stretch>
                      <a:fillRect/>
                    </a:stretch>
                  </pic:blipFill>
                  <pic:spPr bwMode="auto">
                    <a:xfrm>
                      <a:off x="0" y="0"/>
                      <a:ext cx="2085553" cy="1036092"/>
                    </a:xfrm>
                    <a:prstGeom prst="rect">
                      <a:avLst/>
                    </a:prstGeom>
                    <a:ln>
                      <a:noFill/>
                    </a:ln>
                    <a:extLst>
                      <a:ext uri="{53640926-AAD7-44D8-BBD7-CCE9431645EC}">
                        <a14:shadowObscured xmlns:a14="http://schemas.microsoft.com/office/drawing/2010/main"/>
                      </a:ext>
                    </a:extLst>
                  </pic:spPr>
                </pic:pic>
              </a:graphicData>
            </a:graphic>
          </wp:inline>
        </w:drawing>
      </w:r>
    </w:p>
    <w:p w14:paraId="680EBA8C" w14:textId="77777777" w:rsidR="000E7702" w:rsidRPr="005014F7" w:rsidRDefault="000E7702" w:rsidP="00AA16B2">
      <w:pPr>
        <w:pStyle w:val="ListParagraph"/>
        <w:spacing w:line="240" w:lineRule="auto"/>
        <w:ind w:left="1440"/>
        <w:rPr>
          <w:color w:val="000000" w:themeColor="text1"/>
        </w:rPr>
      </w:pPr>
    </w:p>
    <w:p w14:paraId="680EBA8D" w14:textId="77777777" w:rsidR="00AA16B2" w:rsidRPr="005014F7" w:rsidRDefault="001104B2" w:rsidP="009B23D3">
      <w:pPr>
        <w:pStyle w:val="ListParagraph"/>
        <w:numPr>
          <w:ilvl w:val="1"/>
          <w:numId w:val="12"/>
        </w:numPr>
        <w:spacing w:line="240" w:lineRule="auto"/>
        <w:rPr>
          <w:szCs w:val="22"/>
        </w:rPr>
      </w:pPr>
      <w:r w:rsidRPr="005014F7">
        <w:rPr>
          <w:b/>
          <w:bCs/>
          <w:szCs w:val="22"/>
        </w:rPr>
        <w:t xml:space="preserve"> </w:t>
      </w:r>
      <w:r w:rsidRPr="005014F7">
        <w:t>Vytáhněte pero z místa vpichu pod úhlem 90°.</w:t>
      </w:r>
    </w:p>
    <w:p w14:paraId="680EBA8E" w14:textId="77777777" w:rsidR="00AA16B2" w:rsidRPr="005014F7" w:rsidRDefault="00AA16B2" w:rsidP="00AA16B2">
      <w:pPr>
        <w:pStyle w:val="ListParagraph"/>
        <w:spacing w:line="240" w:lineRule="auto"/>
        <w:ind w:left="1440"/>
        <w:rPr>
          <w:szCs w:val="22"/>
        </w:rPr>
      </w:pPr>
    </w:p>
    <w:p w14:paraId="680EBA8F" w14:textId="77777777" w:rsidR="00AA16B2" w:rsidRPr="005014F7" w:rsidRDefault="001104B2" w:rsidP="009B23D3">
      <w:pPr>
        <w:pStyle w:val="ListParagraph"/>
        <w:numPr>
          <w:ilvl w:val="0"/>
          <w:numId w:val="12"/>
        </w:numPr>
        <w:spacing w:line="240" w:lineRule="auto"/>
        <w:rPr>
          <w:szCs w:val="22"/>
        </w:rPr>
      </w:pPr>
      <w:r w:rsidRPr="005014F7">
        <w:t>Pomoc</w:t>
      </w:r>
    </w:p>
    <w:p w14:paraId="680EBA90" w14:textId="77777777" w:rsidR="00AA16B2" w:rsidRPr="005014F7" w:rsidRDefault="001104B2" w:rsidP="009B23D3">
      <w:pPr>
        <w:pStyle w:val="ListParagraph"/>
        <w:numPr>
          <w:ilvl w:val="1"/>
          <w:numId w:val="12"/>
        </w:numPr>
        <w:spacing w:line="240" w:lineRule="auto"/>
        <w:rPr>
          <w:szCs w:val="22"/>
        </w:rPr>
      </w:pPr>
      <w:r w:rsidRPr="005014F7">
        <w:t>Otočte pacienta na bok.</w:t>
      </w:r>
    </w:p>
    <w:p w14:paraId="680EBA91" w14:textId="77777777" w:rsidR="00AA16B2" w:rsidRPr="005014F7" w:rsidRDefault="001104B2" w:rsidP="009B23D3">
      <w:pPr>
        <w:pStyle w:val="ListParagraph"/>
        <w:numPr>
          <w:ilvl w:val="1"/>
          <w:numId w:val="12"/>
        </w:numPr>
        <w:spacing w:line="240" w:lineRule="auto"/>
        <w:rPr>
          <w:szCs w:val="22"/>
        </w:rPr>
      </w:pPr>
      <w:r w:rsidRPr="005014F7">
        <w:t>Zavolejte lékařskou pohotovost.</w:t>
      </w:r>
    </w:p>
    <w:p w14:paraId="680EBA92" w14:textId="77777777" w:rsidR="00AA16B2" w:rsidRPr="005014F7" w:rsidRDefault="00AA16B2" w:rsidP="00AA16B2">
      <w:pPr>
        <w:pStyle w:val="ListParagraph"/>
        <w:spacing w:line="240" w:lineRule="auto"/>
        <w:ind w:left="1440"/>
        <w:rPr>
          <w:color w:val="000000" w:themeColor="text1"/>
          <w:szCs w:val="22"/>
        </w:rPr>
      </w:pPr>
    </w:p>
    <w:p w14:paraId="680EBA93"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rPr>
        <mc:AlternateContent>
          <mc:Choice Requires="wps">
            <w:drawing>
              <wp:anchor distT="45720" distB="45720" distL="114300" distR="114300" simplePos="0" relativeHeight="251717632" behindDoc="0" locked="0" layoutInCell="1" allowOverlap="1" wp14:anchorId="680EC03A" wp14:editId="680EC03B">
                <wp:simplePos x="0" y="0"/>
                <wp:positionH relativeFrom="margin">
                  <wp:posOffset>909749</wp:posOffset>
                </wp:positionH>
                <wp:positionV relativeFrom="paragraph">
                  <wp:posOffset>20955</wp:posOffset>
                </wp:positionV>
                <wp:extent cx="900752" cy="1842389"/>
                <wp:effectExtent l="0" t="0" r="0" b="8255"/>
                <wp:wrapNone/>
                <wp:docPr id="2099501634" name="Text Box 20995016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0752" cy="1842389"/>
                        </a:xfrm>
                        <a:prstGeom prst="rect">
                          <a:avLst/>
                        </a:prstGeom>
                        <a:solidFill>
                          <a:srgbClr val="FFFFFF"/>
                        </a:solidFill>
                        <a:ln w="9525">
                          <a:noFill/>
                          <a:miter lim="800000"/>
                          <a:headEnd/>
                          <a:tailEnd/>
                        </a:ln>
                      </wps:spPr>
                      <wps:txbx>
                        <w:txbxContent>
                          <w:p w14:paraId="680EC138" w14:textId="77777777" w:rsidR="00F47D95" w:rsidRPr="00156DA3" w:rsidRDefault="001104B2" w:rsidP="00AA16B2">
                            <w:pPr>
                              <w:spacing w:line="240" w:lineRule="auto"/>
                              <w:rPr>
                                <w:sz w:val="14"/>
                                <w:szCs w:val="14"/>
                              </w:rPr>
                            </w:pPr>
                            <w:r w:rsidRPr="00E24BD7">
                              <w:rPr>
                                <w:sz w:val="14"/>
                                <w:szCs w:val="14"/>
                                <w:highlight w:val="lightGray"/>
                              </w:rPr>
                              <w:t>Otočte pacienta na bok. Zavolejte lékařskou pohotovost.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3A" id="Text Box 2099501634" o:spid="_x0000_s1055" type="#_x0000_t202" style="position:absolute;left:0;text-align:left;margin-left:71.65pt;margin-top:1.65pt;width:70.95pt;height:145.05pt;z-index:25171763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SDjCAIAAO4DAAAOAAAAZHJzL2Uyb0RvYy54bWysU9uO0zAQfUfiHyy/06SBQjdqulq6FCEt&#10;F2nhAxzHaSwcjxm7TZav37GTdrm8Ifxgje2ZMzNnjjfXY2/YSaHXYCu+XOScKSuh0fZQ8W9f9y/W&#10;nPkgbCMMWFXxB+X59fb5s83gSlVAB6ZRyAjE+nJwFe9CcGWWedmpXvgFOGXpsQXsRaAjHrIGxUDo&#10;vcmKPH+dDYCNQ5DKe7q9nR75NuG3rZLhc9t6FZipONUW0o5pr+OebTeiPKBwnZZzGeIfquiFtpT0&#10;AnUrgmBH1H9B9VoieGjDQkKfQdtqqVIP1M0y/6Ob+044lXohcry70OT/H6z8dLp3X5CF8S2MNMDU&#10;hHd3IL97ZmHXCXtQN4gwdEo0lHgZKcsG58s5NFLtSx9B6uEjNDRkcQyQgMYW+8gK9ckInQbwcCFd&#10;jYFJurzK8zergjNJT8v1q+Ll+iqlEOU52qEP7xX0LBoVRxpqQhenOx9iNaI8u8RkHoxu9tqYdMBD&#10;vTPIToIEsE9rRv/NzVg2UCmrYpWQLcT4pI1eBxKo0X3F13lck2QiG+9sk1yC0GayqRJjZ3oiIxM3&#10;YaxHppuKF6mzSFcNzQMRhjAJkj4QGR3gT84GEmPF/Y+jQMWZ+WCJ9Kjcs4Fnoz4bwkoKrXjgbDJ3&#10;ISk89e9uaBh7nXh6yjzXSKJK9M0fIKr213Pyevqm20cAAAD//wMAUEsDBBQABgAIAAAAIQC6o8Aq&#10;3gAAAAkBAAAPAAAAZHJzL2Rvd25yZXYueG1sTI9BT8MwDIXvSPyHyEjcWLp2oK40nQYSiCOMIe2Y&#10;NaapaJzSZF3Zr8c7wcl+ek/Pn8vV5Dox4hBaTwrmswQEUu1NS42C7fvTTQ4iRE1Gd55QwQ8GWFWX&#10;F6UujD/SG46b2AguoVBoBTbGvpAy1BadDjPfI7H36QenI8uhkWbQRy53nUyT5E463RJfsLrHR4v1&#10;1+bgFCxfxg/bPey8odzO17vn0/fr9qTU9dW0vgcRcYp/YTjjMzpUzLT3BzJBdKwXWcZRBefBfprf&#10;piD2vCyzBciqlP8/qH4BAAD//wMAUEsBAi0AFAAGAAgAAAAhALaDOJL+AAAA4QEAABMAAAAAAAAA&#10;AAAAAAAAAAAAAFtDb250ZW50X1R5cGVzXS54bWxQSwECLQAUAAYACAAAACEAOP0h/9YAAACUAQAA&#10;CwAAAAAAAAAAAAAAAAAvAQAAX3JlbHMvLnJlbHNQSwECLQAUAAYACAAAACEAmgUg4wgCAADuAwAA&#10;DgAAAAAAAAAAAAAAAAAuAgAAZHJzL2Uyb0RvYy54bWxQSwECLQAUAAYACAAAACEAuqPAKt4AAAAJ&#10;AQAADwAAAAAAAAAAAAAAAABiBAAAZHJzL2Rvd25yZXYueG1sUEsFBgAAAAAEAAQA8wAAAG0FAAAA&#10;AA==&#10;" stroked="f">
                <v:textbox style="mso-fit-shape-to-text:t" inset="0,0,0,0">
                  <w:txbxContent>
                    <w:p w14:paraId="680EC138" w14:textId="77777777" w:rsidR="00F47D95" w:rsidRPr="00156DA3" w:rsidRDefault="001104B2" w:rsidP="00AA16B2">
                      <w:pPr>
                        <w:spacing w:line="240" w:lineRule="auto"/>
                        <w:rPr>
                          <w:sz w:val="14"/>
                          <w:szCs w:val="14"/>
                        </w:rPr>
                      </w:pPr>
                      <w:r w:rsidRPr="00E24BD7">
                        <w:rPr>
                          <w:sz w:val="14"/>
                          <w:szCs w:val="14"/>
                          <w:highlight w:val="lightGray"/>
                        </w:rPr>
                        <w:t>Otočte pacienta na bok. Zavolejte lékařskou pohotovost.</w:t>
                      </w:r>
                    </w:p>
                  </w:txbxContent>
                </v:textbox>
                <w10:wrap anchorx="margin"/>
              </v:shape>
            </w:pict>
          </mc:Fallback>
        </mc:AlternateContent>
      </w:r>
      <w:r w:rsidRPr="005014F7">
        <w:rPr>
          <w:noProof/>
          <w:color w:val="000000" w:themeColor="text1"/>
        </w:rPr>
        <w:drawing>
          <wp:inline distT="0" distB="0" distL="0" distR="0" wp14:anchorId="680EC03C" wp14:editId="680EC03D">
            <wp:extent cx="988729" cy="1060450"/>
            <wp:effectExtent l="0" t="0" r="1905" b="6350"/>
            <wp:docPr id="2099501642" name="Picture 2099501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56488" name=""/>
                    <pic:cNvPicPr/>
                  </pic:nvPicPr>
                  <pic:blipFill>
                    <a:blip r:embed="rId15"/>
                    <a:stretch>
                      <a:fillRect/>
                    </a:stretch>
                  </pic:blipFill>
                  <pic:spPr>
                    <a:xfrm>
                      <a:off x="0" y="0"/>
                      <a:ext cx="992637" cy="1064642"/>
                    </a:xfrm>
                    <a:prstGeom prst="rect">
                      <a:avLst/>
                    </a:prstGeom>
                  </pic:spPr>
                </pic:pic>
              </a:graphicData>
            </a:graphic>
          </wp:inline>
        </w:drawing>
      </w:r>
    </w:p>
    <w:p w14:paraId="680EBA94" w14:textId="77777777" w:rsidR="00AA16B2" w:rsidRPr="005014F7" w:rsidRDefault="001104B2" w:rsidP="009B23D3">
      <w:pPr>
        <w:pStyle w:val="ListParagraph"/>
        <w:numPr>
          <w:ilvl w:val="1"/>
          <w:numId w:val="9"/>
        </w:numPr>
        <w:spacing w:line="240" w:lineRule="auto"/>
        <w:ind w:left="1080"/>
        <w:rPr>
          <w:color w:val="000000" w:themeColor="text1"/>
          <w:szCs w:val="22"/>
        </w:rPr>
      </w:pPr>
      <w:r w:rsidRPr="005014F7">
        <w:t>Po podání injekce uzavře jehlu žlutá krytka.</w:t>
      </w:r>
    </w:p>
    <w:p w14:paraId="680EBA95" w14:textId="77777777" w:rsidR="00AA16B2" w:rsidRPr="005014F7" w:rsidRDefault="00AA16B2" w:rsidP="00AA16B2">
      <w:pPr>
        <w:pStyle w:val="ListParagraph"/>
        <w:spacing w:line="240" w:lineRule="auto"/>
        <w:ind w:left="1080"/>
        <w:rPr>
          <w:color w:val="000000" w:themeColor="text1"/>
          <w:szCs w:val="22"/>
        </w:rPr>
      </w:pPr>
    </w:p>
    <w:p w14:paraId="680EBA96" w14:textId="77777777" w:rsidR="00AA16B2" w:rsidRPr="005014F7" w:rsidRDefault="001104B2" w:rsidP="00AA16B2">
      <w:pPr>
        <w:pStyle w:val="ListParagraph"/>
        <w:spacing w:line="240" w:lineRule="auto"/>
        <w:ind w:left="1080"/>
        <w:rPr>
          <w:color w:val="000000" w:themeColor="text1"/>
        </w:rPr>
      </w:pPr>
      <w:r w:rsidRPr="005014F7">
        <w:rPr>
          <w:noProof/>
          <w:color w:val="000000" w:themeColor="text1"/>
        </w:rPr>
        <mc:AlternateContent>
          <mc:Choice Requires="wps">
            <w:drawing>
              <wp:anchor distT="45720" distB="45720" distL="114300" distR="114300" simplePos="0" relativeHeight="251723776" behindDoc="0" locked="0" layoutInCell="1" allowOverlap="1" wp14:anchorId="680EC03E" wp14:editId="680EC03F">
                <wp:simplePos x="0" y="0"/>
                <wp:positionH relativeFrom="margin">
                  <wp:posOffset>4161790</wp:posOffset>
                </wp:positionH>
                <wp:positionV relativeFrom="paragraph">
                  <wp:posOffset>101603</wp:posOffset>
                </wp:positionV>
                <wp:extent cx="334010" cy="1850644"/>
                <wp:effectExtent l="0" t="0" r="8890" b="0"/>
                <wp:wrapNone/>
                <wp:docPr id="2099501645" name="Text Box 20995016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010" cy="1850644"/>
                        </a:xfrm>
                        <a:prstGeom prst="rect">
                          <a:avLst/>
                        </a:prstGeom>
                        <a:solidFill>
                          <a:srgbClr val="FFFFFF"/>
                        </a:solidFill>
                        <a:ln w="9525">
                          <a:noFill/>
                          <a:miter lim="800000"/>
                          <a:headEnd/>
                          <a:tailEnd/>
                        </a:ln>
                      </wps:spPr>
                      <wps:txbx>
                        <w:txbxContent>
                          <w:p w14:paraId="680EC139" w14:textId="77777777" w:rsidR="00F47D95" w:rsidRDefault="001104B2" w:rsidP="00AA16B2">
                            <w:pPr>
                              <w:tabs>
                                <w:tab w:val="clear" w:pos="567"/>
                                <w:tab w:val="left" w:pos="513"/>
                              </w:tabs>
                              <w:spacing w:line="240" w:lineRule="auto"/>
                              <w:rPr>
                                <w:b/>
                                <w:bCs/>
                                <w:color w:val="002060"/>
                                <w:sz w:val="13"/>
                                <w:szCs w:val="13"/>
                              </w:rPr>
                            </w:pPr>
                            <w:r>
                              <w:rPr>
                                <w:b/>
                                <w:bCs/>
                                <w:color w:val="002060"/>
                                <w:sz w:val="13"/>
                                <w:szCs w:val="13"/>
                              </w:rPr>
                              <w:t>Ogluo</w:t>
                            </w:r>
                            <w:r>
                              <w:rPr>
                                <w:b/>
                                <w:bCs/>
                                <w:color w:val="002060"/>
                                <w:sz w:val="11"/>
                                <w:szCs w:val="11"/>
                                <w:vertAlign w:val="superscript"/>
                              </w:rPr>
                              <w:t>TM</w:t>
                            </w:r>
                          </w:p>
                          <w:p w14:paraId="680EC13A" w14:textId="77777777" w:rsidR="00F47D95" w:rsidRPr="00B75431" w:rsidRDefault="001104B2" w:rsidP="00AA16B2">
                            <w:pPr>
                              <w:tabs>
                                <w:tab w:val="clear" w:pos="567"/>
                                <w:tab w:val="left" w:pos="513"/>
                              </w:tabs>
                              <w:spacing w:line="240" w:lineRule="auto"/>
                              <w:rPr>
                                <w:b/>
                                <w:bCs/>
                                <w:color w:val="002060"/>
                                <w:sz w:val="13"/>
                                <w:szCs w:val="13"/>
                              </w:rPr>
                            </w:pPr>
                            <w:r>
                              <w:rPr>
                                <w:b/>
                                <w:bCs/>
                                <w:color w:val="002060"/>
                                <w:sz w:val="13"/>
                                <w:szCs w:val="13"/>
                              </w:rPr>
                              <w:t>Injekce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3E" id="Text Box 2099501645" o:spid="_x0000_s1056" type="#_x0000_t202" style="position:absolute;left:0;text-align:left;margin-left:327.7pt;margin-top:8pt;width:26.3pt;height:145.7pt;z-index:25172377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UTFyBwIAAO4DAAAOAAAAZHJzL2Uyb0RvYy54bWysU9uO2yAQfa/Uf0C8N3ayySq14qy22aaq&#10;tL1I234AxjhGxQwdSOz06ztgJ9vLW1U/oMEwZ+acOWzuhs6wk0KvwZZ8Pss5U1ZCre2h5F+/7F+t&#10;OfNB2FoYsKrkZ+X53fbli03vCrWAFkytkBGI9UXvSt6G4Ios87JVnfAzcMrSYQPYiUBbPGQ1ip7Q&#10;O5Mt8vw26wFrhyCV9/T3YTzk24TfNEqGT03jVWCm5NRbSCumtYprtt2I4oDCtVpObYh/6KIT2lLR&#10;K9SDCIIdUf8F1WmJ4KEJMwldBk2jpUociM08/4PNUyucSlxIHO+uMvn/Bys/np7cZ2RheAMDDTCR&#10;8O4R5DfPLOxaYQ/qHhH6VomaCs+jZFnvfDGlRql94SNI1X+AmoYsjgES0NBgF1UhnozQaQDnq+hq&#10;CEzSz5ubJTHnTNLRfL3Kb5fLVEIUl2yHPrxT0LEYlBxpqAldnB59iN2I4nIlFvNgdL3XxqQNHqqd&#10;QXYSZIB9+ib0364Zy/qSv14tVgnZQsxP3uh0IIMa3ZV8ncdvtExU462t05UgtBlj6sTYSZ6oyKhN&#10;GKqB6ZqopuQoVwX1mQRDGA1JD4iCFvAHZz2ZseT++1Gg4sy8tyR6dO4lwEtQXQJhJaWWPHA2hruQ&#10;HJ74u3saxl4nnZ4rTz2SqZJ80wOIrv11n249P9PtTwAAAP//AwBQSwMEFAAGAAgAAAAhAKxgambg&#10;AAAACgEAAA8AAABkcnMvZG93bnJldi54bWxMj8FOwzAQRO9I/IO1SNyoXWjTEOJUBQnUI5Qi9ejG&#10;Jo6w1yF207Rfz3KC247maXamXI7escH0sQ0oYToRwAzWQbfYSNi+P9/kwGJSqJULaCScTIRldXlR&#10;qkKHI76ZYZMaRiEYCyXBptQVnMfaGq/iJHQGyfsMvVeJZN9w3asjhXvHb4XIuFct0gerOvNkTf21&#10;OXgJ9+vhw7rHXdCY2+lq93L+ft2epby+GlcPwJIZ0x8Mv/WpOlTUaR8OqCNzErL5fEYoGRltImAh&#10;cjr2Eu7EYga8Kvn/CdUPAAAA//8DAFBLAQItABQABgAIAAAAIQC2gziS/gAAAOEBAAATAAAAAAAA&#10;AAAAAAAAAAAAAABbQ29udGVudF9UeXBlc10ueG1sUEsBAi0AFAAGAAgAAAAhADj9If/WAAAAlAEA&#10;AAsAAAAAAAAAAAAAAAAALwEAAF9yZWxzLy5yZWxzUEsBAi0AFAAGAAgAAAAhAMVRMXIHAgAA7gMA&#10;AA4AAAAAAAAAAAAAAAAALgIAAGRycy9lMm9Eb2MueG1sUEsBAi0AFAAGAAgAAAAhAKxgambgAAAA&#10;CgEAAA8AAAAAAAAAAAAAAAAAYQQAAGRycy9kb3ducmV2LnhtbFBLBQYAAAAABAAEAPMAAABuBQAA&#10;AAA=&#10;" stroked="f">
                <v:textbox style="mso-fit-shape-to-text:t" inset="0,0,0,0">
                  <w:txbxContent>
                    <w:p w14:paraId="680EC139" w14:textId="77777777" w:rsidR="00F47D95" w:rsidRDefault="001104B2" w:rsidP="00AA16B2">
                      <w:pPr>
                        <w:tabs>
                          <w:tab w:val="clear" w:pos="567"/>
                          <w:tab w:val="left" w:pos="513"/>
                        </w:tabs>
                        <w:spacing w:line="240" w:lineRule="auto"/>
                        <w:rPr>
                          <w:b/>
                          <w:bCs/>
                          <w:color w:val="002060"/>
                          <w:sz w:val="13"/>
                          <w:szCs w:val="13"/>
                        </w:rPr>
                      </w:pPr>
                      <w:r>
                        <w:rPr>
                          <w:b/>
                          <w:bCs/>
                          <w:color w:val="002060"/>
                          <w:sz w:val="13"/>
                          <w:szCs w:val="13"/>
                        </w:rPr>
                        <w:t>Ogluo</w:t>
                      </w:r>
                      <w:r>
                        <w:rPr>
                          <w:b/>
                          <w:bCs/>
                          <w:color w:val="002060"/>
                          <w:sz w:val="11"/>
                          <w:szCs w:val="11"/>
                          <w:vertAlign w:val="superscript"/>
                        </w:rPr>
                        <w:t>TM</w:t>
                      </w:r>
                    </w:p>
                    <w:p w14:paraId="680EC13A" w14:textId="77777777" w:rsidR="00F47D95" w:rsidRPr="00B75431" w:rsidRDefault="001104B2" w:rsidP="00AA16B2">
                      <w:pPr>
                        <w:tabs>
                          <w:tab w:val="clear" w:pos="567"/>
                          <w:tab w:val="left" w:pos="513"/>
                        </w:tabs>
                        <w:spacing w:line="240" w:lineRule="auto"/>
                        <w:rPr>
                          <w:b/>
                          <w:bCs/>
                          <w:color w:val="002060"/>
                          <w:sz w:val="13"/>
                          <w:szCs w:val="13"/>
                        </w:rPr>
                      </w:pPr>
                      <w:r>
                        <w:rPr>
                          <w:b/>
                          <w:bCs/>
                          <w:color w:val="002060"/>
                          <w:sz w:val="13"/>
                          <w:szCs w:val="13"/>
                        </w:rPr>
                        <w:t>Injekce</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725824" behindDoc="0" locked="0" layoutInCell="1" allowOverlap="1" wp14:anchorId="680EC040" wp14:editId="680EC041">
                <wp:simplePos x="0" y="0"/>
                <wp:positionH relativeFrom="margin">
                  <wp:posOffset>4502491</wp:posOffset>
                </wp:positionH>
                <wp:positionV relativeFrom="paragraph">
                  <wp:posOffset>110405</wp:posOffset>
                </wp:positionV>
                <wp:extent cx="266132" cy="1847469"/>
                <wp:effectExtent l="0" t="0" r="635" b="3175"/>
                <wp:wrapNone/>
                <wp:docPr id="2099501646" name="Text Box 20995016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6132" cy="1847469"/>
                        </a:xfrm>
                        <a:prstGeom prst="rect">
                          <a:avLst/>
                        </a:prstGeom>
                        <a:solidFill>
                          <a:srgbClr val="002060"/>
                        </a:solidFill>
                        <a:ln w="9525">
                          <a:noFill/>
                          <a:miter lim="800000"/>
                          <a:headEnd/>
                          <a:tailEnd/>
                        </a:ln>
                      </wps:spPr>
                      <wps:txbx>
                        <w:txbxContent>
                          <w:p w14:paraId="680EC13B" w14:textId="77777777" w:rsidR="00F47D95" w:rsidRDefault="001104B2" w:rsidP="00AA16B2">
                            <w:pPr>
                              <w:spacing w:line="240" w:lineRule="auto"/>
                              <w:rPr>
                                <w:b/>
                                <w:color w:val="FFFFFF" w:themeColor="background1"/>
                                <w:sz w:val="14"/>
                              </w:rPr>
                            </w:pPr>
                            <w:r>
                              <w:rPr>
                                <w:b/>
                                <w:bCs/>
                                <w:color w:val="FFFFFF"/>
                                <w:sz w:val="14"/>
                                <w:szCs w:val="14"/>
                              </w:rPr>
                              <w:t>1 mg</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40" id="Text Box 2099501646" o:spid="_x0000_s1057" type="#_x0000_t202" style="position:absolute;left:0;text-align:left;margin-left:354.55pt;margin-top:8.7pt;width:20.95pt;height:145.45pt;z-index:2517258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anADAIAAO4DAAAOAAAAZHJzL2Uyb0RvYy54bWysU9tu2zAMfR+wfxD0vthx2yw14hRdugwD&#10;ugvQ7QNkWY6FyaJGKbGzrx8lJ+kub8P0IFASeUgeHq3uxt6wg0KvwVZ8Pss5U1ZCo+2u4l+/bF8t&#10;OfNB2EYYsKriR+X53frli9XgSlVAB6ZRyAjE+nJwFe9CcGWWedmpXvgZOGXpsQXsRaAj7rIGxUDo&#10;vcmKPF9kA2DjEKTynm4fpke+Tvhtq2T41LZeBWYqTrWFtGPa67hn65Uodyhcp+WpDPEPVfRCW0p6&#10;gXoQQbA96r+gei0RPLRhJqHPoG21VKkH6mae/9HNUyecSr0QOd5daPL/D1Z+PDy5z8jC+AZGGmBq&#10;wrtHkN88s7DphN2pe0QYOiUaSjyPlGWD8+UpNFLtSx9B6uEDNDRksQ+QgMYW+8gK9ckInQZwvJCu&#10;xsAkXRaLxfyq4EzS03x5/fp6cZtSiPIc7dCHdwp6Fo2KIw01oYvDow+xGlGeXWIyD0Y3W21MOuCu&#10;3hhkBxEFkBf5Is2cQn5zM5YNFb+9KW4SsoUYn7TR60ACNbqv+DKPa5JMZOOtbZJLENpMNsEae6In&#10;MjJxE8Z6ZLqp+FUiL9JVQ3MkwhAmQdIHIqMD/MHZQGKsuP++F6g4M+8tkR6VezbwbNRnQ1hJoRUP&#10;nE3mJiSFp/7dPQ1jqxNPz5lPNZKoEn2nDxBV++s5eT1/0/VPAAAA//8DAFBLAwQUAAYACAAAACEA&#10;klRJfNwAAAAKAQAADwAAAGRycy9kb3ducmV2LnhtbEyPQU+EMBCF7yb+h2ZMvBi31FVBpGzMRvYu&#10;azx36QhEOiW0LPjvHU96nLzvvXmv2K1uEGecQu9Jg9okIJAab3tqNbwfq9sMRIiGrBk8oYZvDLAr&#10;Ly8Kk1u/0Bue69gKDqGQGw1djGMuZWg6dCZs/IjE2qefnIl8Tq20k1k43A3yLkkepTM98YfOjLjv&#10;sPmqZ8c15g8ZYzVnr1W13KhG7Q+HY6319dX68gwi4hr/YPitzx4oudPJz2SDGDSkyZNilIX0HgQD&#10;6YPicScN2yTbgiwL+X9C+QMAAP//AwBQSwECLQAUAAYACAAAACEAtoM4kv4AAADhAQAAEwAAAAAA&#10;AAAAAAAAAAAAAAAAW0NvbnRlbnRfVHlwZXNdLnhtbFBLAQItABQABgAIAAAAIQA4/SH/1gAAAJQB&#10;AAALAAAAAAAAAAAAAAAAAC8BAABfcmVscy8ucmVsc1BLAQItABQABgAIAAAAIQBcnanADAIAAO4D&#10;AAAOAAAAAAAAAAAAAAAAAC4CAABkcnMvZTJvRG9jLnhtbFBLAQItABQABgAIAAAAIQCSVEl83AAA&#10;AAoBAAAPAAAAAAAAAAAAAAAAAGYEAABkcnMvZG93bnJldi54bWxQSwUGAAAAAAQABADzAAAAbwUA&#10;AAAA&#10;" fillcolor="#002060" stroked="f">
                <v:textbox style="mso-fit-shape-to-text:t" inset="0,0,0,0">
                  <w:txbxContent>
                    <w:p w14:paraId="680EC13B" w14:textId="77777777" w:rsidR="00F47D95" w:rsidRDefault="001104B2" w:rsidP="00AA16B2">
                      <w:pPr>
                        <w:spacing w:line="240" w:lineRule="auto"/>
                        <w:rPr>
                          <w:b/>
                          <w:color w:val="FFFFFF" w:themeColor="background1"/>
                          <w:sz w:val="14"/>
                        </w:rPr>
                      </w:pPr>
                      <w:r>
                        <w:rPr>
                          <w:b/>
                          <w:bCs/>
                          <w:color w:val="FFFFFF"/>
                          <w:sz w:val="14"/>
                          <w:szCs w:val="14"/>
                        </w:rPr>
                        <w:t>1 mg</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719680" behindDoc="0" locked="0" layoutInCell="1" allowOverlap="1" wp14:anchorId="680EC042" wp14:editId="680EC043">
                <wp:simplePos x="0" y="0"/>
                <wp:positionH relativeFrom="margin">
                  <wp:posOffset>764625</wp:posOffset>
                </wp:positionH>
                <wp:positionV relativeFrom="paragraph">
                  <wp:posOffset>117636</wp:posOffset>
                </wp:positionV>
                <wp:extent cx="606425" cy="1842389"/>
                <wp:effectExtent l="0" t="0" r="3175" b="8255"/>
                <wp:wrapNone/>
                <wp:docPr id="2099501647" name="Text Box 20995016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425" cy="1842389"/>
                        </a:xfrm>
                        <a:prstGeom prst="rect">
                          <a:avLst/>
                        </a:prstGeom>
                        <a:solidFill>
                          <a:srgbClr val="FFFFFF"/>
                        </a:solidFill>
                        <a:ln w="9525">
                          <a:noFill/>
                          <a:miter lim="800000"/>
                          <a:headEnd/>
                          <a:tailEnd/>
                        </a:ln>
                      </wps:spPr>
                      <wps:txbx>
                        <w:txbxContent>
                          <w:p w14:paraId="680EC13C" w14:textId="77777777" w:rsidR="00F47D95" w:rsidRDefault="001104B2" w:rsidP="00AA16B2">
                            <w:pPr>
                              <w:spacing w:line="240" w:lineRule="auto"/>
                              <w:rPr>
                                <w:b/>
                              </w:rPr>
                            </w:pPr>
                            <w:r>
                              <w:rPr>
                                <w:b/>
                                <w:bCs/>
                                <w:szCs w:val="22"/>
                              </w:rPr>
                              <w:t>Červený uzávěr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42" id="Text Box 2099501647" o:spid="_x0000_s1058" type="#_x0000_t202" style="position:absolute;left:0;text-align:left;margin-left:60.2pt;margin-top:9.25pt;width:47.75pt;height:145.05pt;z-index:25171968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VOPRCQIAAO4DAAAOAAAAZHJzL2Uyb0RvYy54bWysU9tu2zAMfR+wfxD0vthJ2yA14hRdugwD&#10;um5Atw+QZTkWJosapcTOvn6U7KS7vA3Tg0BJ5CF5eLS+GzrDjgq9Blvy+SznTFkJtbb7kn/9snuz&#10;4swHYWthwKqSn5Tnd5vXr9a9K9QCWjC1QkYg1he9K3kbgiuyzMtWdcLPwClLjw1gJwIdcZ/VKHpC&#10;70y2yPNl1gPWDkEq7+n2YXzkm4TfNEqGT03jVWCm5FRbSDumvYp7tlmLYo/CtVpOZYh/qKIT2lLS&#10;C9SDCIIdUP8F1WmJ4KEJMwldBk2jpUo9UDfz/I9unlvhVOqFyPHuQpP/f7Dy6fjsPiMLw1sYaICp&#10;Ce8eQX7zzMK2FXav7hGhb5WoKfE8Upb1zhdTaKTaFz6CVP1HqGnI4hAgAQ0NdpEV6pMROg3gdCFd&#10;DYFJulzmy+vFDWeSnuar68XV6jalEMU52qEP7xV0LBolRxpqQhfHRx9iNaI4u8RkHoyud9qYdMB9&#10;tTXIjoIEsEtrQv/NzVjWl/z2hgqJURZifNJGpwMJ1Oiu5Ks8rlEykY13tk4uQWgz2lSJsRM9kZGR&#10;mzBUA9N1ya8WMTjSVUF9IsIQRkHSByKjBfzBWU9iLLn/fhCoODMfLJEelXs28GxUZ0NYSaElD5yN&#10;5jYkhaf+3T0NY6cTTy+ZpxpJVIm+6QNE1f56Tl4v33TzEwAA//8DAFBLAwQUAAYACAAAACEASy1x&#10;Hd8AAAAKAQAADwAAAGRycy9kb3ducmV2LnhtbEyPwU7DMAyG70i8Q2QkbixpYVNXmk4DCcSRjSHt&#10;mDWhqUic0mRd2dNjTnDzL3/6/blaTd6x0QyxCyghmwlgBpugO2wl7N6ebgpgMSnUygU0Er5NhFV9&#10;eVGpUocTbsy4TS2jEoylkmBT6kvOY2ONV3EWeoO0+wiDV4ni0HI9qBOVe8dzIRbcqw7pglW9ebSm&#10;+dwevYTly/hu3cM+aCxstt4/n79ed2cpr6+m9T2wZKb0B8OvPqlDTU6HcEQdmaOciztCaSjmwAjI&#10;s/kS2EHCrSgWwOuK/3+h/gEAAP//AwBQSwECLQAUAAYACAAAACEAtoM4kv4AAADhAQAAEwAAAAAA&#10;AAAAAAAAAAAAAAAAW0NvbnRlbnRfVHlwZXNdLnhtbFBLAQItABQABgAIAAAAIQA4/SH/1gAAAJQB&#10;AAALAAAAAAAAAAAAAAAAAC8BAABfcmVscy8ucmVsc1BLAQItABQABgAIAAAAIQCTVOPRCQIAAO4D&#10;AAAOAAAAAAAAAAAAAAAAAC4CAABkcnMvZTJvRG9jLnhtbFBLAQItABQABgAIAAAAIQBLLXEd3wAA&#10;AAoBAAAPAAAAAAAAAAAAAAAAAGMEAABkcnMvZG93bnJldi54bWxQSwUGAAAAAAQABADzAAAAbwUA&#10;AAAA&#10;" stroked="f">
                <v:textbox style="mso-fit-shape-to-text:t" inset="0,0,0,0">
                  <w:txbxContent>
                    <w:p w14:paraId="680EC13C" w14:textId="77777777" w:rsidR="00F47D95" w:rsidRDefault="001104B2" w:rsidP="00AA16B2">
                      <w:pPr>
                        <w:spacing w:line="240" w:lineRule="auto"/>
                        <w:rPr>
                          <w:b/>
                        </w:rPr>
                      </w:pPr>
                      <w:r>
                        <w:rPr>
                          <w:b/>
                          <w:bCs/>
                          <w:szCs w:val="22"/>
                        </w:rPr>
                        <w:t>Červený uzávěr</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721728" behindDoc="0" locked="0" layoutInCell="1" allowOverlap="1" wp14:anchorId="680EC044" wp14:editId="680EC045">
                <wp:simplePos x="0" y="0"/>
                <wp:positionH relativeFrom="margin">
                  <wp:posOffset>2032635</wp:posOffset>
                </wp:positionH>
                <wp:positionV relativeFrom="paragraph">
                  <wp:posOffset>103505</wp:posOffset>
                </wp:positionV>
                <wp:extent cx="798195" cy="1848739"/>
                <wp:effectExtent l="0" t="0" r="1905" b="1905"/>
                <wp:wrapNone/>
                <wp:docPr id="2099501648" name="Text Box 20995016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195" cy="1848739"/>
                        </a:xfrm>
                        <a:prstGeom prst="rect">
                          <a:avLst/>
                        </a:prstGeom>
                        <a:solidFill>
                          <a:srgbClr val="FFFFFF"/>
                        </a:solidFill>
                        <a:ln w="9525">
                          <a:noFill/>
                          <a:miter lim="800000"/>
                          <a:headEnd/>
                          <a:tailEnd/>
                        </a:ln>
                      </wps:spPr>
                      <wps:txbx>
                        <w:txbxContent>
                          <w:p w14:paraId="680EC13D" w14:textId="77777777" w:rsidR="00F47D95" w:rsidRDefault="001104B2" w:rsidP="00AA16B2">
                            <w:pPr>
                              <w:spacing w:line="240" w:lineRule="auto"/>
                              <w:rPr>
                                <w:b/>
                              </w:rPr>
                            </w:pPr>
                            <w:r>
                              <w:rPr>
                                <w:b/>
                                <w:bCs/>
                                <w:szCs w:val="22"/>
                              </w:rPr>
                              <w:t>Konec jehly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44" id="Text Box 2099501648" o:spid="_x0000_s1059" type="#_x0000_t202" style="position:absolute;left:0;text-align:left;margin-left:160.05pt;margin-top:8.15pt;width:62.85pt;height:145.55pt;z-index:25172172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i3yCQIAAO4DAAAOAAAAZHJzL2Uyb0RvYy54bWysU9uO2yAQfa/Uf0C8N86l6SZWnNU221SV&#10;thdp2w/AGMeomKEDiZ1+/Q7YyfbyVpUHNMDMmZkzh81t3xp2Uug12ILPJlPOlJVQaXso+Lev+1cr&#10;znwQthIGrCr4WXl+u335YtO5XM2hAVMpZARifd65gjchuDzLvGxUK/wEnLL0WAO2ItARD1mFoiP0&#10;1mTz6fRN1gFWDkEq7+n2fnjk24Rf10qGz3XtVWCm4FRbSDumvYx7tt2I/IDCNVqOZYh/qKIV2lLS&#10;K9S9CIIdUf8F1WqJ4KEOEwltBnWtpUo9UDez6R/dPDbCqdQLkePdlSb//2Dlp9Oj+4Is9G+hpwGm&#10;Jrx7APndMwu7RtiDukOErlGiosSzSFnWOZ+PoZFqn/sIUnYfoaIhi2OABNTX2EZWqE9G6DSA85V0&#10;1Qcm6fJmvZqtl5xJepqtXq9uFuuUQuSXaIc+vFfQsmgUHGmoCV2cHnyI1Yj84hKTeTC62mtj0gEP&#10;5c4gOwkSwD6tEf03N2NZV/D1cr5MyBZifNJGqwMJ1Oi24KtpXINkIhvvbJVcgtBmsKkSY0d6IiMD&#10;N6Eve6argi8WMTjSVUJ1JsIQBkHSByKjAfzJWUdiLLj/cRSoODMfLJEelXsx8GKUF0NYSaEFD5wN&#10;5i4khaf+3R0NY68TT8+ZxxpJVIm+8QNE1f56Tl7P33T7BAAA//8DAFBLAwQUAAYACAAAACEA12UR&#10;XN8AAAAKAQAADwAAAGRycy9kb3ducmV2LnhtbEyPwU7DMBBE70j8g7VI3KidNpQ2xKkKEogjlFbq&#10;0Y1NHGGvQ+ymoV/PcoLjap5m35Sr0Ts2mD62ASVkEwHMYB10i42E7fvTzQJYTAq1cgGNhG8TYVVd&#10;XpSq0OGEb2bYpIZRCcZCSbApdQXnsbbGqzgJnUHKPkLvVaKzb7ju1YnKveNTIebcqxbpg1WdebSm&#10;/twcvYTly7Cz7mEfNC5stt4/n79et2cpr6/G9T2wZMb0B8OvPqlDRU6HcEQdmZMwm4qMUArmM2AE&#10;5PktbTlQIu5y4FXJ/0+ofgAAAP//AwBQSwECLQAUAAYACAAAACEAtoM4kv4AAADhAQAAEwAAAAAA&#10;AAAAAAAAAAAAAAAAW0NvbnRlbnRfVHlwZXNdLnhtbFBLAQItABQABgAIAAAAIQA4/SH/1gAAAJQB&#10;AAALAAAAAAAAAAAAAAAAAC8BAABfcmVscy8ucmVsc1BLAQItABQABgAIAAAAIQCjli3yCQIAAO4D&#10;AAAOAAAAAAAAAAAAAAAAAC4CAABkcnMvZTJvRG9jLnhtbFBLAQItABQABgAIAAAAIQDXZRFc3wAA&#10;AAoBAAAPAAAAAAAAAAAAAAAAAGMEAABkcnMvZG93bnJldi54bWxQSwUGAAAAAAQABADzAAAAbwUA&#10;AAAA&#10;" stroked="f">
                <v:textbox style="mso-fit-shape-to-text:t" inset="0,0,0,0">
                  <w:txbxContent>
                    <w:p w14:paraId="680EC13D" w14:textId="77777777" w:rsidR="00F47D95" w:rsidRDefault="001104B2" w:rsidP="00AA16B2">
                      <w:pPr>
                        <w:spacing w:line="240" w:lineRule="auto"/>
                        <w:rPr>
                          <w:b/>
                        </w:rPr>
                      </w:pPr>
                      <w:r>
                        <w:rPr>
                          <w:b/>
                          <w:bCs/>
                          <w:szCs w:val="22"/>
                        </w:rPr>
                        <w:t>Konec jehly</w:t>
                      </w:r>
                    </w:p>
                  </w:txbxContent>
                </v:textbox>
                <w10:wrap anchorx="margin"/>
              </v:shape>
            </w:pict>
          </mc:Fallback>
        </mc:AlternateContent>
      </w:r>
      <w:r w:rsidRPr="005014F7">
        <w:rPr>
          <w:color w:val="000000" w:themeColor="text1"/>
        </w:rPr>
        <w:t xml:space="preserve"> </w:t>
      </w:r>
      <w:r w:rsidRPr="005014F7">
        <w:rPr>
          <w:noProof/>
        </w:rPr>
        <w:drawing>
          <wp:inline distT="0" distB="0" distL="0" distR="0" wp14:anchorId="680EC046" wp14:editId="680EC047">
            <wp:extent cx="4591050" cy="385160"/>
            <wp:effectExtent l="0" t="0" r="0" b="0"/>
            <wp:docPr id="2099501649" name="Picture 2099501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9863666" name=""/>
                    <pic:cNvPicPr/>
                  </pic:nvPicPr>
                  <pic:blipFill>
                    <a:blip r:embed="rId16"/>
                    <a:stretch>
                      <a:fillRect/>
                    </a:stretch>
                  </pic:blipFill>
                  <pic:spPr>
                    <a:xfrm>
                      <a:off x="0" y="0"/>
                      <a:ext cx="4646659" cy="389825"/>
                    </a:xfrm>
                    <a:prstGeom prst="rect">
                      <a:avLst/>
                    </a:prstGeom>
                  </pic:spPr>
                </pic:pic>
              </a:graphicData>
            </a:graphic>
          </wp:inline>
        </w:drawing>
      </w:r>
    </w:p>
    <w:p w14:paraId="680EBA97" w14:textId="77777777" w:rsidR="005F2F5C" w:rsidRPr="005014F7" w:rsidRDefault="005F2F5C" w:rsidP="005F2F5C">
      <w:pPr>
        <w:spacing w:line="240" w:lineRule="auto"/>
        <w:rPr>
          <w:szCs w:val="22"/>
        </w:rPr>
      </w:pPr>
    </w:p>
    <w:p w14:paraId="680EBA98" w14:textId="77777777" w:rsidR="005F2F5C" w:rsidRPr="005014F7" w:rsidRDefault="001104B2" w:rsidP="005F2F5C">
      <w:pPr>
        <w:spacing w:line="240" w:lineRule="auto"/>
        <w:rPr>
          <w:szCs w:val="22"/>
        </w:rPr>
      </w:pPr>
      <w:r w:rsidRPr="005014F7">
        <w:t>Před použitím si přečtěte příbalovou informaci.</w:t>
      </w:r>
    </w:p>
    <w:p w14:paraId="680EBA99" w14:textId="77777777" w:rsidR="005F2F5C" w:rsidRPr="005014F7" w:rsidRDefault="005F2F5C" w:rsidP="005F2F5C">
      <w:pPr>
        <w:spacing w:line="240" w:lineRule="auto"/>
        <w:rPr>
          <w:color w:val="000000" w:themeColor="text1"/>
        </w:rPr>
      </w:pPr>
    </w:p>
    <w:p w14:paraId="680EBA9A" w14:textId="77777777" w:rsidR="00616AE5" w:rsidRPr="005014F7" w:rsidRDefault="001104B2" w:rsidP="00616AE5">
      <w:pPr>
        <w:spacing w:line="240" w:lineRule="auto"/>
        <w:rPr>
          <w:szCs w:val="22"/>
        </w:rPr>
      </w:pPr>
      <w:r w:rsidRPr="005014F7">
        <w:t>subkutánní podání</w:t>
      </w:r>
    </w:p>
    <w:p w14:paraId="680EBA9B" w14:textId="77777777" w:rsidR="00616AE5" w:rsidRPr="005014F7" w:rsidRDefault="00616AE5" w:rsidP="005F2F5C">
      <w:pPr>
        <w:spacing w:line="240" w:lineRule="auto"/>
        <w:rPr>
          <w:color w:val="000000" w:themeColor="text1"/>
        </w:rPr>
      </w:pPr>
    </w:p>
    <w:p w14:paraId="680EBA9C" w14:textId="77777777" w:rsidR="00AA16B2" w:rsidRPr="005014F7" w:rsidRDefault="00AA16B2" w:rsidP="00AA16B2">
      <w:pPr>
        <w:pStyle w:val="ListParagraph"/>
        <w:spacing w:line="240" w:lineRule="auto"/>
        <w:ind w:left="1080"/>
        <w:rPr>
          <w:color w:val="000000" w:themeColor="text1"/>
          <w:szCs w:val="22"/>
        </w:rPr>
      </w:pPr>
    </w:p>
    <w:p w14:paraId="680EBA9D" w14:textId="77777777" w:rsidR="00A816BB" w:rsidRPr="005014F7" w:rsidRDefault="001104B2" w:rsidP="00F23125">
      <w:pPr>
        <w:pStyle w:val="Style9"/>
        <w:rPr>
          <w:noProof w:val="0"/>
        </w:rPr>
      </w:pPr>
      <w:r w:rsidRPr="005014F7">
        <w:rPr>
          <w:noProof w:val="0"/>
        </w:rPr>
        <w:t>ZVLÁŠTNÍ UPOZORNĚNÍ, ŽE LÉČIVÝ PŘÍPRAVEK MUSÍ BÝT UCHOVÁVÁN MIMO DOHLED A DOSAH DĚTÍ</w:t>
      </w:r>
    </w:p>
    <w:p w14:paraId="680EBA9E" w14:textId="77777777" w:rsidR="00A816BB" w:rsidRPr="005014F7" w:rsidRDefault="00A816BB" w:rsidP="00A816BB">
      <w:pPr>
        <w:spacing w:line="240" w:lineRule="auto"/>
        <w:rPr>
          <w:szCs w:val="22"/>
        </w:rPr>
      </w:pPr>
    </w:p>
    <w:p w14:paraId="680EBA9F" w14:textId="77777777" w:rsidR="00A816BB" w:rsidRPr="005014F7" w:rsidRDefault="001104B2" w:rsidP="00A816BB">
      <w:r w:rsidRPr="005014F7">
        <w:t>Uchovávejte mimo dohled a dosah dětí.</w:t>
      </w:r>
    </w:p>
    <w:p w14:paraId="680EBAA0" w14:textId="77777777" w:rsidR="00A816BB" w:rsidRPr="005014F7" w:rsidRDefault="00A816BB" w:rsidP="00A816BB">
      <w:pPr>
        <w:spacing w:line="240" w:lineRule="auto"/>
        <w:rPr>
          <w:szCs w:val="22"/>
        </w:rPr>
      </w:pPr>
    </w:p>
    <w:p w14:paraId="680EBAA1" w14:textId="77777777" w:rsidR="00A816BB" w:rsidRPr="005014F7" w:rsidRDefault="00A816BB" w:rsidP="00A816BB">
      <w:pPr>
        <w:spacing w:line="240" w:lineRule="auto"/>
        <w:rPr>
          <w:szCs w:val="22"/>
        </w:rPr>
      </w:pPr>
    </w:p>
    <w:p w14:paraId="680EBAA2" w14:textId="77777777" w:rsidR="00A816BB" w:rsidRPr="005014F7" w:rsidRDefault="001104B2" w:rsidP="00F23125">
      <w:pPr>
        <w:pStyle w:val="Style9"/>
        <w:rPr>
          <w:noProof w:val="0"/>
        </w:rPr>
      </w:pPr>
      <w:r w:rsidRPr="005014F7">
        <w:rPr>
          <w:noProof w:val="0"/>
        </w:rPr>
        <w:t>DALŠÍ ZVLÁŠTNÍ UPOZORNĚNÍ, POKUD JE POTŘEBNÉ</w:t>
      </w:r>
    </w:p>
    <w:p w14:paraId="680EBAA3" w14:textId="77777777" w:rsidR="00A816BB" w:rsidRPr="005014F7" w:rsidRDefault="00A816BB" w:rsidP="00A816BB">
      <w:pPr>
        <w:spacing w:line="240" w:lineRule="auto"/>
        <w:rPr>
          <w:szCs w:val="22"/>
        </w:rPr>
      </w:pPr>
    </w:p>
    <w:p w14:paraId="680EBAA4" w14:textId="77777777" w:rsidR="00A816BB" w:rsidRPr="005014F7" w:rsidRDefault="00A816BB" w:rsidP="00C062F5">
      <w:pPr>
        <w:spacing w:line="240" w:lineRule="auto"/>
      </w:pPr>
    </w:p>
    <w:p w14:paraId="680EBAA5" w14:textId="77777777" w:rsidR="00A816BB" w:rsidRPr="005014F7" w:rsidRDefault="001104B2" w:rsidP="00F23125">
      <w:pPr>
        <w:pStyle w:val="Style9"/>
        <w:rPr>
          <w:noProof w:val="0"/>
        </w:rPr>
      </w:pPr>
      <w:r w:rsidRPr="005014F7">
        <w:rPr>
          <w:noProof w:val="0"/>
        </w:rPr>
        <w:t>POUŽITELNOST</w:t>
      </w:r>
    </w:p>
    <w:p w14:paraId="680EBAA6" w14:textId="77777777" w:rsidR="00A816BB" w:rsidRPr="005014F7" w:rsidRDefault="00A816BB" w:rsidP="00A816BB">
      <w:pPr>
        <w:spacing w:line="240" w:lineRule="auto"/>
      </w:pPr>
    </w:p>
    <w:p w14:paraId="680EBAA7" w14:textId="77777777" w:rsidR="00A816BB" w:rsidRPr="005014F7" w:rsidRDefault="001104B2" w:rsidP="00A816BB">
      <w:pPr>
        <w:spacing w:line="240" w:lineRule="auto"/>
        <w:rPr>
          <w:szCs w:val="22"/>
        </w:rPr>
      </w:pPr>
      <w:r w:rsidRPr="005014F7">
        <w:t>EXP</w:t>
      </w:r>
    </w:p>
    <w:p w14:paraId="680EBAA8" w14:textId="77777777" w:rsidR="00A816BB" w:rsidRPr="005014F7" w:rsidRDefault="00A816BB" w:rsidP="00A816BB">
      <w:pPr>
        <w:spacing w:line="240" w:lineRule="auto"/>
        <w:rPr>
          <w:szCs w:val="22"/>
        </w:rPr>
      </w:pPr>
    </w:p>
    <w:p w14:paraId="680EBAA9" w14:textId="77777777" w:rsidR="00A816BB" w:rsidRPr="005014F7" w:rsidRDefault="00A816BB" w:rsidP="00A816BB">
      <w:pPr>
        <w:spacing w:line="240" w:lineRule="auto"/>
        <w:rPr>
          <w:szCs w:val="22"/>
        </w:rPr>
      </w:pPr>
    </w:p>
    <w:p w14:paraId="680EBAAA" w14:textId="77777777" w:rsidR="00A816BB" w:rsidRPr="005014F7" w:rsidRDefault="001104B2" w:rsidP="00F23125">
      <w:pPr>
        <w:pStyle w:val="Style9"/>
        <w:rPr>
          <w:noProof w:val="0"/>
        </w:rPr>
      </w:pPr>
      <w:r w:rsidRPr="005014F7">
        <w:rPr>
          <w:noProof w:val="0"/>
        </w:rPr>
        <w:t>ZVLÁŠTNÍ PODMÍNKY PRO UCHOVÁVÁNÍ</w:t>
      </w:r>
    </w:p>
    <w:p w14:paraId="680EBAAB" w14:textId="77777777" w:rsidR="00A816BB" w:rsidRPr="005014F7" w:rsidRDefault="00A816BB" w:rsidP="00A816BB">
      <w:pPr>
        <w:spacing w:line="240" w:lineRule="auto"/>
        <w:rPr>
          <w:szCs w:val="22"/>
        </w:rPr>
      </w:pPr>
    </w:p>
    <w:p w14:paraId="680EBAAC" w14:textId="77777777" w:rsidR="00A816BB" w:rsidRPr="005014F7" w:rsidRDefault="001104B2" w:rsidP="00A816BB">
      <w:pPr>
        <w:spacing w:line="240" w:lineRule="auto"/>
        <w:rPr>
          <w:szCs w:val="22"/>
        </w:rPr>
      </w:pPr>
      <w:r w:rsidRPr="005014F7">
        <w:t>Neuchovávejte při teplotě nad 25 °C.</w:t>
      </w:r>
    </w:p>
    <w:p w14:paraId="680EBAAD" w14:textId="77777777" w:rsidR="00A816BB" w:rsidRPr="005014F7" w:rsidRDefault="00A816BB" w:rsidP="00A816BB">
      <w:pPr>
        <w:spacing w:line="240" w:lineRule="auto"/>
        <w:rPr>
          <w:szCs w:val="22"/>
        </w:rPr>
      </w:pPr>
    </w:p>
    <w:p w14:paraId="680EBAAE" w14:textId="77777777" w:rsidR="00A816BB" w:rsidRPr="005014F7" w:rsidRDefault="001104B2" w:rsidP="00A816BB">
      <w:pPr>
        <w:spacing w:line="240" w:lineRule="auto"/>
        <w:rPr>
          <w:szCs w:val="22"/>
        </w:rPr>
      </w:pPr>
      <w:r w:rsidRPr="005014F7">
        <w:t>Chraňte před chladem nebo mrazem. Neuchovávejte při teplotě do 15 °C.</w:t>
      </w:r>
    </w:p>
    <w:p w14:paraId="680EBAAF" w14:textId="77777777" w:rsidR="00A816BB" w:rsidRPr="005014F7" w:rsidRDefault="00A816BB" w:rsidP="00A816BB">
      <w:pPr>
        <w:spacing w:line="240" w:lineRule="auto"/>
        <w:rPr>
          <w:color w:val="000000" w:themeColor="text1"/>
          <w:szCs w:val="22"/>
        </w:rPr>
      </w:pPr>
    </w:p>
    <w:p w14:paraId="680EBAB0" w14:textId="77777777" w:rsidR="00A816BB" w:rsidRPr="005014F7" w:rsidRDefault="001104B2" w:rsidP="00A816BB">
      <w:pPr>
        <w:spacing w:line="240" w:lineRule="auto"/>
        <w:rPr>
          <w:color w:val="000000" w:themeColor="text1"/>
          <w:szCs w:val="22"/>
        </w:rPr>
      </w:pPr>
      <w:r w:rsidRPr="005014F7">
        <w:rPr>
          <w:color w:val="000000" w:themeColor="text1"/>
          <w:szCs w:val="22"/>
        </w:rPr>
        <w:t>Uchovávejte v původním uzavřeném foliovém sáčku až do použití, aby byl přípravek chráněn před světlem a vlhkostí.</w:t>
      </w:r>
    </w:p>
    <w:p w14:paraId="680EBAB1" w14:textId="77777777" w:rsidR="00A816BB" w:rsidRPr="005014F7" w:rsidRDefault="00A816BB" w:rsidP="00A816BB">
      <w:pPr>
        <w:spacing w:line="240" w:lineRule="auto"/>
        <w:rPr>
          <w:color w:val="000000" w:themeColor="text1"/>
          <w:szCs w:val="22"/>
        </w:rPr>
      </w:pPr>
    </w:p>
    <w:p w14:paraId="680EBAB2" w14:textId="77777777" w:rsidR="00800812" w:rsidRPr="005014F7" w:rsidRDefault="00800812" w:rsidP="00AA16B2">
      <w:pPr>
        <w:spacing w:line="240" w:lineRule="auto"/>
        <w:rPr>
          <w:color w:val="000000" w:themeColor="text1"/>
          <w:szCs w:val="22"/>
        </w:rPr>
      </w:pPr>
    </w:p>
    <w:p w14:paraId="680EBAB3" w14:textId="77777777" w:rsidR="00800812" w:rsidRPr="005014F7" w:rsidRDefault="00800812" w:rsidP="00A816BB">
      <w:pPr>
        <w:spacing w:line="240" w:lineRule="auto"/>
        <w:ind w:left="567" w:hanging="567"/>
        <w:rPr>
          <w:color w:val="000000" w:themeColor="text1"/>
          <w:szCs w:val="22"/>
        </w:rPr>
      </w:pPr>
    </w:p>
    <w:p w14:paraId="680EBAB4" w14:textId="77777777" w:rsidR="00A816BB" w:rsidRPr="005014F7" w:rsidRDefault="001104B2" w:rsidP="00F23125">
      <w:pPr>
        <w:pStyle w:val="Style9"/>
        <w:rPr>
          <w:noProof w:val="0"/>
        </w:rPr>
      </w:pPr>
      <w:r w:rsidRPr="005014F7">
        <w:rPr>
          <w:noProof w:val="0"/>
        </w:rPr>
        <w:t>ZVLÁŠTNÍ OPATŘENÍ PRO LIKVIDACI NEPOUŽITÝCH LÉČIVÝCH PŘÍPRAVKŮ NEBO ODPADU Z NICH, POKUD JE TO VHODNÉ</w:t>
      </w:r>
    </w:p>
    <w:p w14:paraId="680EBAB5" w14:textId="77777777" w:rsidR="00A816BB" w:rsidRPr="005014F7" w:rsidRDefault="00A816BB" w:rsidP="00A816BB">
      <w:pPr>
        <w:spacing w:line="240" w:lineRule="auto"/>
        <w:rPr>
          <w:color w:val="000000" w:themeColor="text1"/>
          <w:szCs w:val="22"/>
        </w:rPr>
      </w:pPr>
    </w:p>
    <w:p w14:paraId="680EBAB6" w14:textId="77777777" w:rsidR="00A816BB" w:rsidRPr="005014F7" w:rsidRDefault="001104B2" w:rsidP="00A816BB">
      <w:pPr>
        <w:spacing w:line="240" w:lineRule="auto"/>
        <w:rPr>
          <w:color w:val="000000" w:themeColor="text1"/>
        </w:rPr>
      </w:pPr>
      <w:r w:rsidRPr="005014F7">
        <w:rPr>
          <w:color w:val="000000" w:themeColor="text1"/>
        </w:rPr>
        <w:t>Veškerý nepoužitý léčivý přípravek nebo odpad musí být zlikvidován v souladu s místními požadavky.</w:t>
      </w:r>
    </w:p>
    <w:p w14:paraId="680EBAB7" w14:textId="77777777" w:rsidR="00C062F5" w:rsidRPr="005014F7" w:rsidRDefault="00C062F5" w:rsidP="00A816BB">
      <w:pPr>
        <w:spacing w:line="240" w:lineRule="auto"/>
        <w:rPr>
          <w:color w:val="000000" w:themeColor="text1"/>
        </w:rPr>
      </w:pPr>
    </w:p>
    <w:p w14:paraId="680EBAB8" w14:textId="77777777" w:rsidR="00A816BB" w:rsidRPr="005014F7" w:rsidRDefault="00A816BB" w:rsidP="00A816BB">
      <w:pPr>
        <w:spacing w:line="240" w:lineRule="auto"/>
        <w:rPr>
          <w:color w:val="000000" w:themeColor="text1"/>
          <w:szCs w:val="22"/>
        </w:rPr>
      </w:pPr>
    </w:p>
    <w:p w14:paraId="680EBAB9" w14:textId="77777777" w:rsidR="00A816BB" w:rsidRPr="005014F7" w:rsidRDefault="001104B2" w:rsidP="00F23125">
      <w:pPr>
        <w:pStyle w:val="Style9"/>
        <w:rPr>
          <w:noProof w:val="0"/>
        </w:rPr>
      </w:pPr>
      <w:r w:rsidRPr="005014F7">
        <w:rPr>
          <w:noProof w:val="0"/>
        </w:rPr>
        <w:t>NÁZEV A ADRESA DRŽITELE ROZHODNUTÍ O REGISTRACI</w:t>
      </w:r>
    </w:p>
    <w:p w14:paraId="680EBABA" w14:textId="77777777" w:rsidR="00A816BB" w:rsidRPr="005014F7" w:rsidRDefault="00A816BB" w:rsidP="00A816BB">
      <w:pPr>
        <w:spacing w:line="240" w:lineRule="auto"/>
        <w:rPr>
          <w:color w:val="000000" w:themeColor="text1"/>
          <w:szCs w:val="22"/>
        </w:rPr>
      </w:pPr>
    </w:p>
    <w:p w14:paraId="0141C665"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5A22CA2D" w14:textId="1C8E7EEA"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7FF3A0DB"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03B2F911"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0409B70E" w14:textId="77777777" w:rsidR="0092606B" w:rsidRPr="00947866" w:rsidRDefault="0092606B" w:rsidP="0092606B">
      <w:pPr>
        <w:tabs>
          <w:tab w:val="clear" w:pos="567"/>
        </w:tabs>
        <w:spacing w:line="240" w:lineRule="auto"/>
        <w:rPr>
          <w:rFonts w:eastAsiaTheme="minorHAnsi"/>
          <w:sz w:val="24"/>
          <w:szCs w:val="24"/>
          <w:lang w:val="nl-NL"/>
        </w:rPr>
      </w:pPr>
      <w:r>
        <w:rPr>
          <w:rFonts w:eastAsiaTheme="minorHAnsi"/>
          <w:sz w:val="24"/>
          <w:szCs w:val="24"/>
          <w:lang w:val="nl-NL"/>
        </w:rPr>
        <w:t>Holandsko</w:t>
      </w:r>
    </w:p>
    <w:p w14:paraId="680EBAC0" w14:textId="6FA866BE" w:rsidR="00A816BB" w:rsidRPr="005014F7" w:rsidRDefault="00A816BB" w:rsidP="00A816BB">
      <w:pPr>
        <w:spacing w:line="240" w:lineRule="auto"/>
        <w:rPr>
          <w:color w:val="000000" w:themeColor="text1"/>
          <w:szCs w:val="22"/>
        </w:rPr>
      </w:pPr>
    </w:p>
    <w:p w14:paraId="680EBAC1" w14:textId="77777777" w:rsidR="00A816BB" w:rsidRPr="005014F7" w:rsidRDefault="00A816BB" w:rsidP="00A816BB">
      <w:pPr>
        <w:spacing w:line="240" w:lineRule="auto"/>
        <w:rPr>
          <w:color w:val="000000" w:themeColor="text1"/>
          <w:szCs w:val="22"/>
        </w:rPr>
      </w:pPr>
    </w:p>
    <w:p w14:paraId="680EBAC2" w14:textId="77777777" w:rsidR="00A816BB" w:rsidRPr="005014F7" w:rsidRDefault="00A816BB" w:rsidP="00A816BB">
      <w:pPr>
        <w:spacing w:line="240" w:lineRule="auto"/>
        <w:rPr>
          <w:color w:val="000000" w:themeColor="text1"/>
          <w:szCs w:val="22"/>
        </w:rPr>
      </w:pPr>
    </w:p>
    <w:p w14:paraId="680EBAC3" w14:textId="77777777" w:rsidR="00A816BB" w:rsidRPr="005014F7" w:rsidRDefault="001104B2" w:rsidP="00F23125">
      <w:pPr>
        <w:pStyle w:val="Style9"/>
        <w:rPr>
          <w:noProof w:val="0"/>
        </w:rPr>
      </w:pPr>
      <w:r w:rsidRPr="005014F7">
        <w:rPr>
          <w:noProof w:val="0"/>
        </w:rPr>
        <w:t>REGISTRAČNÍ ČÍSLO/ČÍSLA</w:t>
      </w:r>
    </w:p>
    <w:p w14:paraId="680EBAC4" w14:textId="77777777" w:rsidR="00A816BB" w:rsidRPr="005014F7" w:rsidRDefault="00A816BB" w:rsidP="00A816BB">
      <w:pPr>
        <w:spacing w:line="240" w:lineRule="auto"/>
        <w:rPr>
          <w:color w:val="000000" w:themeColor="text1"/>
          <w:szCs w:val="22"/>
        </w:rPr>
      </w:pPr>
    </w:p>
    <w:p w14:paraId="680EBAC5" w14:textId="77777777" w:rsidR="00A816BB" w:rsidRPr="005014F7" w:rsidRDefault="001104B2" w:rsidP="00A816BB">
      <w:pPr>
        <w:spacing w:line="240" w:lineRule="auto"/>
        <w:rPr>
          <w:highlight w:val="lightGray"/>
        </w:rPr>
      </w:pPr>
      <w:r w:rsidRPr="005014F7">
        <w:rPr>
          <w:highlight w:val="lightGray"/>
        </w:rPr>
        <w:t>EU/</w:t>
      </w:r>
      <w:r w:rsidR="00EE6332" w:rsidRPr="005014F7">
        <w:rPr>
          <w:color w:val="000000" w:themeColor="text1"/>
          <w:highlight w:val="lightGray"/>
        </w:rPr>
        <w:t>1/20/1523/005</w:t>
      </w:r>
      <w:r w:rsidRPr="005014F7">
        <w:rPr>
          <w:highlight w:val="lightGray"/>
        </w:rPr>
        <w:t>– Ogluo 1 mg injekční roztok v předplněném peru – 1 jednodávkové pero</w:t>
      </w:r>
    </w:p>
    <w:p w14:paraId="680EBAC6" w14:textId="77777777" w:rsidR="00A816BB" w:rsidRPr="005014F7" w:rsidRDefault="001104B2" w:rsidP="00A816BB">
      <w:pPr>
        <w:spacing w:line="240" w:lineRule="auto"/>
        <w:rPr>
          <w:highlight w:val="lightGray"/>
        </w:rPr>
      </w:pPr>
      <w:r w:rsidRPr="005014F7">
        <w:rPr>
          <w:highlight w:val="lightGray"/>
        </w:rPr>
        <w:t>EU/</w:t>
      </w:r>
      <w:r w:rsidR="00EE6332" w:rsidRPr="005014F7">
        <w:rPr>
          <w:color w:val="000000" w:themeColor="text1"/>
          <w:highlight w:val="lightGray"/>
        </w:rPr>
        <w:t>1/20/1523/006</w:t>
      </w:r>
      <w:r w:rsidRPr="005014F7">
        <w:rPr>
          <w:highlight w:val="lightGray"/>
        </w:rPr>
        <w:t xml:space="preserve"> – Ogluo 1 mg injekční roztok v předplněném peru – 2 jednodávková pera</w:t>
      </w:r>
    </w:p>
    <w:p w14:paraId="680EBAC7" w14:textId="77777777" w:rsidR="00A816BB" w:rsidRPr="005014F7" w:rsidRDefault="00A816BB" w:rsidP="00A816BB">
      <w:pPr>
        <w:spacing w:line="240" w:lineRule="auto"/>
        <w:rPr>
          <w:color w:val="000000" w:themeColor="text1"/>
          <w:szCs w:val="22"/>
          <w:highlight w:val="yellow"/>
        </w:rPr>
      </w:pPr>
    </w:p>
    <w:p w14:paraId="680EBAC8" w14:textId="77777777" w:rsidR="00A816BB" w:rsidRPr="005014F7" w:rsidRDefault="00A816BB" w:rsidP="00A816BB">
      <w:pPr>
        <w:spacing w:line="240" w:lineRule="auto"/>
        <w:rPr>
          <w:color w:val="000000" w:themeColor="text1"/>
          <w:szCs w:val="22"/>
        </w:rPr>
      </w:pPr>
    </w:p>
    <w:p w14:paraId="680EBAC9" w14:textId="77777777" w:rsidR="00A816BB" w:rsidRPr="005014F7" w:rsidRDefault="001104B2" w:rsidP="00F23125">
      <w:pPr>
        <w:pStyle w:val="Style9"/>
        <w:rPr>
          <w:noProof w:val="0"/>
        </w:rPr>
      </w:pPr>
      <w:r w:rsidRPr="005014F7">
        <w:rPr>
          <w:noProof w:val="0"/>
        </w:rPr>
        <w:t>ČÍSLO ŠARŽE</w:t>
      </w:r>
    </w:p>
    <w:p w14:paraId="680EBACA" w14:textId="77777777" w:rsidR="00A816BB" w:rsidRPr="005014F7" w:rsidRDefault="00A816BB" w:rsidP="00A816BB">
      <w:pPr>
        <w:spacing w:line="240" w:lineRule="auto"/>
        <w:rPr>
          <w:i/>
          <w:color w:val="000000" w:themeColor="text1"/>
          <w:szCs w:val="22"/>
        </w:rPr>
      </w:pPr>
    </w:p>
    <w:p w14:paraId="680EBACB" w14:textId="77777777" w:rsidR="00A816BB" w:rsidRPr="005014F7" w:rsidRDefault="001104B2" w:rsidP="00A816BB">
      <w:pPr>
        <w:spacing w:line="240" w:lineRule="auto"/>
        <w:rPr>
          <w:color w:val="000000" w:themeColor="text1"/>
          <w:szCs w:val="22"/>
        </w:rPr>
      </w:pPr>
      <w:r w:rsidRPr="005014F7">
        <w:rPr>
          <w:color w:val="000000" w:themeColor="text1"/>
          <w:szCs w:val="22"/>
        </w:rPr>
        <w:t>Lot</w:t>
      </w:r>
    </w:p>
    <w:p w14:paraId="680EBACC" w14:textId="77777777" w:rsidR="00A816BB" w:rsidRPr="005014F7" w:rsidRDefault="00A816BB" w:rsidP="00A816BB">
      <w:pPr>
        <w:spacing w:line="240" w:lineRule="auto"/>
        <w:rPr>
          <w:color w:val="000000" w:themeColor="text1"/>
          <w:szCs w:val="22"/>
        </w:rPr>
      </w:pPr>
    </w:p>
    <w:p w14:paraId="680EBACD" w14:textId="77777777" w:rsidR="00A816BB" w:rsidRPr="005014F7" w:rsidRDefault="00A816BB" w:rsidP="00A816BB">
      <w:pPr>
        <w:spacing w:line="240" w:lineRule="auto"/>
        <w:rPr>
          <w:color w:val="000000" w:themeColor="text1"/>
          <w:szCs w:val="22"/>
        </w:rPr>
      </w:pPr>
    </w:p>
    <w:p w14:paraId="680EBACE" w14:textId="77777777" w:rsidR="00A816BB" w:rsidRPr="005014F7" w:rsidRDefault="001104B2" w:rsidP="00F23125">
      <w:pPr>
        <w:pStyle w:val="Style9"/>
        <w:rPr>
          <w:noProof w:val="0"/>
        </w:rPr>
      </w:pPr>
      <w:r w:rsidRPr="005014F7">
        <w:rPr>
          <w:noProof w:val="0"/>
        </w:rPr>
        <w:t>KLASIFIKACE PRO VÝDEJ</w:t>
      </w:r>
    </w:p>
    <w:p w14:paraId="680EBACF" w14:textId="77777777" w:rsidR="00A816BB" w:rsidRPr="005014F7" w:rsidRDefault="00A816BB" w:rsidP="00A816BB">
      <w:pPr>
        <w:spacing w:line="240" w:lineRule="auto"/>
        <w:rPr>
          <w:i/>
          <w:color w:val="000000" w:themeColor="text1"/>
          <w:szCs w:val="22"/>
        </w:rPr>
      </w:pPr>
    </w:p>
    <w:p w14:paraId="680EBAD0" w14:textId="77777777" w:rsidR="00A816BB" w:rsidRPr="005014F7" w:rsidRDefault="00A816BB" w:rsidP="00A816BB">
      <w:pPr>
        <w:spacing w:line="240" w:lineRule="auto"/>
        <w:rPr>
          <w:color w:val="000000" w:themeColor="text1"/>
          <w:szCs w:val="22"/>
        </w:rPr>
      </w:pPr>
    </w:p>
    <w:p w14:paraId="680EBAD1" w14:textId="77777777" w:rsidR="00A816BB" w:rsidRPr="005014F7" w:rsidRDefault="00A816BB" w:rsidP="00A816BB">
      <w:pPr>
        <w:spacing w:line="240" w:lineRule="auto"/>
        <w:rPr>
          <w:color w:val="000000" w:themeColor="text1"/>
          <w:szCs w:val="22"/>
        </w:rPr>
      </w:pPr>
    </w:p>
    <w:p w14:paraId="680EBAD2" w14:textId="77777777" w:rsidR="00A816BB" w:rsidRPr="005014F7" w:rsidRDefault="001104B2" w:rsidP="00F23125">
      <w:pPr>
        <w:pStyle w:val="Style9"/>
        <w:rPr>
          <w:noProof w:val="0"/>
        </w:rPr>
      </w:pPr>
      <w:r w:rsidRPr="005014F7">
        <w:rPr>
          <w:noProof w:val="0"/>
        </w:rPr>
        <w:t>NÁVOD K POUŽITÍ</w:t>
      </w:r>
    </w:p>
    <w:p w14:paraId="680EBAD3" w14:textId="77777777" w:rsidR="00A816BB" w:rsidRPr="005014F7" w:rsidRDefault="00A816BB" w:rsidP="00A816BB">
      <w:pPr>
        <w:spacing w:line="240" w:lineRule="auto"/>
        <w:rPr>
          <w:color w:val="000000" w:themeColor="text1"/>
          <w:szCs w:val="22"/>
        </w:rPr>
      </w:pPr>
    </w:p>
    <w:p w14:paraId="680EBAD4" w14:textId="77777777" w:rsidR="00C062F5" w:rsidRPr="005014F7" w:rsidRDefault="00C062F5" w:rsidP="00A816BB">
      <w:pPr>
        <w:spacing w:line="240" w:lineRule="auto"/>
        <w:rPr>
          <w:color w:val="000000" w:themeColor="text1"/>
          <w:szCs w:val="22"/>
        </w:rPr>
      </w:pPr>
    </w:p>
    <w:p w14:paraId="680EBAD5" w14:textId="77777777" w:rsidR="00A816BB" w:rsidRPr="005014F7" w:rsidRDefault="001104B2" w:rsidP="00F23125">
      <w:pPr>
        <w:pStyle w:val="Style9"/>
        <w:rPr>
          <w:noProof w:val="0"/>
        </w:rPr>
      </w:pPr>
      <w:r w:rsidRPr="005014F7">
        <w:rPr>
          <w:noProof w:val="0"/>
        </w:rPr>
        <w:t>INFORMACE V BRAILLOVĚ PÍSMU</w:t>
      </w:r>
    </w:p>
    <w:p w14:paraId="680EBAD6" w14:textId="77777777" w:rsidR="00A816BB" w:rsidRPr="005014F7" w:rsidRDefault="00A816BB" w:rsidP="00A816BB">
      <w:pPr>
        <w:spacing w:line="240" w:lineRule="auto"/>
        <w:rPr>
          <w:szCs w:val="22"/>
        </w:rPr>
      </w:pPr>
    </w:p>
    <w:p w14:paraId="680EBAD7" w14:textId="77777777" w:rsidR="00A816BB" w:rsidRPr="005014F7" w:rsidRDefault="00A816BB" w:rsidP="00A816BB">
      <w:pPr>
        <w:spacing w:line="240" w:lineRule="auto"/>
        <w:rPr>
          <w:szCs w:val="22"/>
          <w:shd w:val="clear" w:color="auto" w:fill="CCCCCC"/>
        </w:rPr>
      </w:pPr>
    </w:p>
    <w:p w14:paraId="680EBAD8" w14:textId="77777777" w:rsidR="00A816BB" w:rsidRPr="005014F7" w:rsidRDefault="001104B2" w:rsidP="00F23125">
      <w:pPr>
        <w:pStyle w:val="Style9"/>
        <w:rPr>
          <w:noProof w:val="0"/>
        </w:rPr>
      </w:pPr>
      <w:r w:rsidRPr="005014F7">
        <w:rPr>
          <w:noProof w:val="0"/>
        </w:rPr>
        <w:t>JEDINEČNÝ IDENTIFIKÁTOR – 2D ČÁROVÝ KÓD</w:t>
      </w:r>
    </w:p>
    <w:p w14:paraId="680EBAD9" w14:textId="77777777" w:rsidR="00A816BB" w:rsidRPr="005014F7" w:rsidRDefault="00A816BB" w:rsidP="00A816BB">
      <w:pPr>
        <w:tabs>
          <w:tab w:val="clear" w:pos="567"/>
        </w:tabs>
        <w:spacing w:line="240" w:lineRule="auto"/>
      </w:pPr>
    </w:p>
    <w:p w14:paraId="680EBADA" w14:textId="77777777" w:rsidR="00A816BB" w:rsidRPr="005014F7" w:rsidRDefault="00A816BB" w:rsidP="00A816BB">
      <w:pPr>
        <w:tabs>
          <w:tab w:val="clear" w:pos="567"/>
        </w:tabs>
        <w:spacing w:line="240" w:lineRule="auto"/>
      </w:pPr>
    </w:p>
    <w:p w14:paraId="680EBADB" w14:textId="77777777" w:rsidR="00A816BB" w:rsidRPr="005014F7" w:rsidRDefault="001104B2" w:rsidP="00F23125">
      <w:pPr>
        <w:pStyle w:val="Style9"/>
        <w:rPr>
          <w:noProof w:val="0"/>
        </w:rPr>
      </w:pPr>
      <w:r w:rsidRPr="005014F7">
        <w:rPr>
          <w:noProof w:val="0"/>
        </w:rPr>
        <w:t>JEDINEČNÝ IDENTIFIKÁTOR – DATA ČITELNÁ OKEM</w:t>
      </w:r>
    </w:p>
    <w:p w14:paraId="680EBADC" w14:textId="77777777" w:rsidR="00A816BB" w:rsidRPr="005014F7" w:rsidRDefault="00A816BB" w:rsidP="00A816BB">
      <w:pPr>
        <w:tabs>
          <w:tab w:val="clear" w:pos="567"/>
        </w:tabs>
        <w:spacing w:line="240" w:lineRule="auto"/>
      </w:pPr>
    </w:p>
    <w:p w14:paraId="680EBADD" w14:textId="77777777" w:rsidR="00A816BB" w:rsidRPr="005014F7" w:rsidRDefault="001104B2" w:rsidP="00A816BB">
      <w:pPr>
        <w:tabs>
          <w:tab w:val="clear" w:pos="567"/>
        </w:tabs>
        <w:spacing w:line="240" w:lineRule="auto"/>
        <w:rPr>
          <w:color w:val="FF0000"/>
          <w:szCs w:val="22"/>
          <w:shd w:val="clear" w:color="auto" w:fill="CCCCCC"/>
        </w:rPr>
      </w:pPr>
      <w:r w:rsidRPr="005014F7">
        <w:br w:type="page"/>
      </w:r>
    </w:p>
    <w:p w14:paraId="680EBADE" w14:textId="77777777" w:rsidR="00A816BB" w:rsidRPr="005014F7" w:rsidRDefault="001104B2" w:rsidP="00A816BB">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MINIMÁLNÍ ÚDAJE UVÁDĚNÉ NA MALÉM VNITŘNÍM OBALU</w:t>
      </w:r>
    </w:p>
    <w:p w14:paraId="680EBADF" w14:textId="77777777" w:rsidR="00A816BB" w:rsidRPr="005014F7" w:rsidRDefault="00A816BB" w:rsidP="00A816BB">
      <w:pPr>
        <w:pBdr>
          <w:top w:val="single" w:sz="4" w:space="1" w:color="auto"/>
          <w:left w:val="single" w:sz="4" w:space="4" w:color="auto"/>
          <w:bottom w:val="single" w:sz="4" w:space="1" w:color="auto"/>
          <w:right w:val="single" w:sz="4" w:space="4" w:color="auto"/>
        </w:pBdr>
        <w:spacing w:line="240" w:lineRule="auto"/>
        <w:rPr>
          <w:b/>
          <w:szCs w:val="22"/>
        </w:rPr>
      </w:pPr>
    </w:p>
    <w:p w14:paraId="680EBAE0" w14:textId="77777777" w:rsidR="00A816BB" w:rsidRPr="005014F7" w:rsidRDefault="001104B2" w:rsidP="00A816BB">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ŠTÍTEK – PŘEDPLNĚNÉ PERO (1 MG)</w:t>
      </w:r>
    </w:p>
    <w:p w14:paraId="680EBAE1" w14:textId="77777777" w:rsidR="00A816BB" w:rsidRPr="005014F7" w:rsidRDefault="00A816BB" w:rsidP="00A816BB">
      <w:pPr>
        <w:spacing w:line="240" w:lineRule="auto"/>
        <w:rPr>
          <w:szCs w:val="22"/>
        </w:rPr>
      </w:pPr>
    </w:p>
    <w:p w14:paraId="680EBAE2" w14:textId="77777777" w:rsidR="00A816BB" w:rsidRPr="005014F7" w:rsidRDefault="00A816BB" w:rsidP="00A816BB">
      <w:pPr>
        <w:spacing w:line="240" w:lineRule="auto"/>
        <w:rPr>
          <w:szCs w:val="22"/>
        </w:rPr>
      </w:pPr>
    </w:p>
    <w:p w14:paraId="680EBAE3" w14:textId="77777777" w:rsidR="00A816BB" w:rsidRPr="005014F7" w:rsidRDefault="001104B2" w:rsidP="00F23125">
      <w:pPr>
        <w:pStyle w:val="Style9"/>
        <w:numPr>
          <w:ilvl w:val="0"/>
          <w:numId w:val="26"/>
        </w:numPr>
        <w:ind w:left="567" w:hanging="567"/>
        <w:rPr>
          <w:noProof w:val="0"/>
        </w:rPr>
      </w:pPr>
      <w:r w:rsidRPr="005014F7">
        <w:rPr>
          <w:noProof w:val="0"/>
        </w:rPr>
        <w:t>NÁZEV LÉČIVÉHO PŘÍPRAVKU A CESTA/CESTY PODÁNÍ</w:t>
      </w:r>
    </w:p>
    <w:p w14:paraId="680EBAE4" w14:textId="77777777" w:rsidR="00A816BB" w:rsidRPr="005014F7" w:rsidRDefault="00A816BB" w:rsidP="00A816BB">
      <w:pPr>
        <w:spacing w:line="240" w:lineRule="auto"/>
        <w:ind w:left="567" w:hanging="567"/>
        <w:rPr>
          <w:szCs w:val="22"/>
        </w:rPr>
      </w:pPr>
    </w:p>
    <w:p w14:paraId="680EBAE5" w14:textId="77777777" w:rsidR="00A816BB" w:rsidRPr="005014F7" w:rsidRDefault="001104B2" w:rsidP="00A816BB">
      <w:pPr>
        <w:spacing w:line="240" w:lineRule="auto"/>
        <w:rPr>
          <w:szCs w:val="22"/>
        </w:rPr>
      </w:pPr>
      <w:r w:rsidRPr="005014F7">
        <w:t>Ogluo 1 mg injekce</w:t>
      </w:r>
    </w:p>
    <w:p w14:paraId="680EBAE6" w14:textId="77777777" w:rsidR="00A816BB" w:rsidRPr="005014F7" w:rsidRDefault="001104B2" w:rsidP="00A816BB">
      <w:pPr>
        <w:spacing w:line="240" w:lineRule="auto"/>
        <w:rPr>
          <w:szCs w:val="22"/>
        </w:rPr>
      </w:pPr>
      <w:r w:rsidRPr="005014F7">
        <w:t>glucagonum</w:t>
      </w:r>
    </w:p>
    <w:p w14:paraId="680EBAE7" w14:textId="77777777" w:rsidR="00A816BB" w:rsidRPr="005014F7" w:rsidRDefault="00A816BB" w:rsidP="00A816BB">
      <w:pPr>
        <w:spacing w:line="240" w:lineRule="auto"/>
        <w:rPr>
          <w:szCs w:val="22"/>
        </w:rPr>
      </w:pPr>
    </w:p>
    <w:p w14:paraId="680EBAE8" w14:textId="77777777" w:rsidR="00A816BB" w:rsidRPr="005014F7" w:rsidRDefault="001104B2" w:rsidP="00A816BB">
      <w:pPr>
        <w:spacing w:line="240" w:lineRule="auto"/>
        <w:rPr>
          <w:szCs w:val="22"/>
        </w:rPr>
      </w:pPr>
      <w:r w:rsidRPr="005014F7">
        <w:t>subkutánní podání</w:t>
      </w:r>
    </w:p>
    <w:p w14:paraId="680EBAE9" w14:textId="77777777" w:rsidR="00A816BB" w:rsidRPr="005014F7" w:rsidRDefault="00A816BB" w:rsidP="00A816BB">
      <w:pPr>
        <w:spacing w:line="240" w:lineRule="auto"/>
        <w:rPr>
          <w:b/>
          <w:szCs w:val="22"/>
        </w:rPr>
      </w:pPr>
    </w:p>
    <w:p w14:paraId="680EBAEA" w14:textId="77777777" w:rsidR="00A816BB" w:rsidRPr="005014F7" w:rsidRDefault="00A816BB" w:rsidP="00A816BB">
      <w:pPr>
        <w:spacing w:line="240" w:lineRule="auto"/>
        <w:rPr>
          <w:szCs w:val="22"/>
        </w:rPr>
      </w:pPr>
    </w:p>
    <w:p w14:paraId="680EBAEB" w14:textId="77777777" w:rsidR="00A816BB" w:rsidRPr="005014F7" w:rsidRDefault="001104B2" w:rsidP="00F23125">
      <w:pPr>
        <w:pStyle w:val="Style9"/>
        <w:rPr>
          <w:noProof w:val="0"/>
        </w:rPr>
      </w:pPr>
      <w:r w:rsidRPr="005014F7">
        <w:rPr>
          <w:noProof w:val="0"/>
        </w:rPr>
        <w:t>ZPŮSOB PODÁNÍ</w:t>
      </w:r>
    </w:p>
    <w:p w14:paraId="680EBAEC" w14:textId="77777777" w:rsidR="00A816BB" w:rsidRPr="005014F7" w:rsidRDefault="00A816BB" w:rsidP="00A816BB">
      <w:pPr>
        <w:spacing w:line="240" w:lineRule="auto"/>
        <w:rPr>
          <w:szCs w:val="22"/>
        </w:rPr>
      </w:pPr>
    </w:p>
    <w:p w14:paraId="680EBAED" w14:textId="77777777" w:rsidR="00A816BB" w:rsidRPr="005014F7" w:rsidRDefault="001104B2" w:rsidP="00A816BB">
      <w:pPr>
        <w:spacing w:line="240" w:lineRule="auto"/>
        <w:rPr>
          <w:szCs w:val="22"/>
        </w:rPr>
      </w:pPr>
      <w:r w:rsidRPr="005014F7">
        <w:t>jedna dávka</w:t>
      </w:r>
    </w:p>
    <w:p w14:paraId="680EBAEE" w14:textId="77777777" w:rsidR="008E73EC" w:rsidRPr="005014F7" w:rsidRDefault="008E73EC" w:rsidP="00A816BB">
      <w:pPr>
        <w:spacing w:line="240" w:lineRule="auto"/>
        <w:rPr>
          <w:szCs w:val="22"/>
        </w:rPr>
      </w:pPr>
    </w:p>
    <w:p w14:paraId="680EBAEF" w14:textId="77777777" w:rsidR="00A816BB" w:rsidRPr="005014F7" w:rsidRDefault="00A816BB" w:rsidP="00A816BB">
      <w:pPr>
        <w:spacing w:line="240" w:lineRule="auto"/>
        <w:rPr>
          <w:szCs w:val="22"/>
        </w:rPr>
      </w:pPr>
    </w:p>
    <w:p w14:paraId="680EBAF0" w14:textId="77777777" w:rsidR="00A816BB" w:rsidRPr="005014F7" w:rsidRDefault="001104B2" w:rsidP="00F23125">
      <w:pPr>
        <w:pStyle w:val="Style9"/>
        <w:rPr>
          <w:noProof w:val="0"/>
        </w:rPr>
      </w:pPr>
      <w:r w:rsidRPr="005014F7">
        <w:rPr>
          <w:noProof w:val="0"/>
        </w:rPr>
        <w:t>POUŽITELNOST</w:t>
      </w:r>
    </w:p>
    <w:p w14:paraId="680EBAF1" w14:textId="77777777" w:rsidR="00BA4B27" w:rsidRPr="005014F7" w:rsidRDefault="00BA4B27" w:rsidP="00A816BB">
      <w:pPr>
        <w:spacing w:line="240" w:lineRule="auto"/>
        <w:rPr>
          <w:i/>
          <w:iCs/>
          <w:szCs w:val="22"/>
          <w:highlight w:val="lightGray"/>
        </w:rPr>
      </w:pPr>
    </w:p>
    <w:p w14:paraId="680EBAF2" w14:textId="77777777" w:rsidR="00A816BB" w:rsidRPr="005014F7" w:rsidRDefault="001104B2" w:rsidP="00A816BB">
      <w:pPr>
        <w:spacing w:line="240" w:lineRule="auto"/>
        <w:rPr>
          <w:szCs w:val="22"/>
        </w:rPr>
      </w:pPr>
      <w:r w:rsidRPr="005014F7">
        <w:t>EXP</w:t>
      </w:r>
    </w:p>
    <w:p w14:paraId="680EBAF3" w14:textId="77777777" w:rsidR="00C062F5" w:rsidRPr="005014F7" w:rsidRDefault="00C062F5" w:rsidP="00A816BB">
      <w:pPr>
        <w:spacing w:line="240" w:lineRule="auto"/>
      </w:pPr>
    </w:p>
    <w:p w14:paraId="680EBAF4" w14:textId="77777777" w:rsidR="00A816BB" w:rsidRPr="005014F7" w:rsidRDefault="00A816BB" w:rsidP="00A816BB">
      <w:pPr>
        <w:spacing w:line="240" w:lineRule="auto"/>
      </w:pPr>
    </w:p>
    <w:p w14:paraId="680EBAF5" w14:textId="77777777" w:rsidR="00A816BB" w:rsidRPr="005014F7" w:rsidRDefault="001104B2" w:rsidP="00F23125">
      <w:pPr>
        <w:pStyle w:val="Style9"/>
        <w:rPr>
          <w:noProof w:val="0"/>
        </w:rPr>
      </w:pPr>
      <w:r w:rsidRPr="005014F7">
        <w:rPr>
          <w:noProof w:val="0"/>
        </w:rPr>
        <w:t>ČÍSLO ŠARŽE</w:t>
      </w:r>
    </w:p>
    <w:p w14:paraId="680EBAF6" w14:textId="77777777" w:rsidR="00A816BB" w:rsidRPr="005014F7" w:rsidRDefault="00A816BB" w:rsidP="00A816BB">
      <w:pPr>
        <w:spacing w:line="240" w:lineRule="auto"/>
        <w:rPr>
          <w:szCs w:val="22"/>
          <w:highlight w:val="lightGray"/>
        </w:rPr>
      </w:pPr>
    </w:p>
    <w:p w14:paraId="680EBAF7" w14:textId="77777777" w:rsidR="00A816BB" w:rsidRPr="005014F7" w:rsidRDefault="001104B2" w:rsidP="00A816BB">
      <w:pPr>
        <w:spacing w:line="240" w:lineRule="auto"/>
        <w:ind w:right="113"/>
        <w:rPr>
          <w:szCs w:val="22"/>
        </w:rPr>
      </w:pPr>
      <w:r w:rsidRPr="005014F7">
        <w:t>Lot</w:t>
      </w:r>
    </w:p>
    <w:p w14:paraId="680EBAF8" w14:textId="77777777" w:rsidR="00C062F5" w:rsidRPr="005014F7" w:rsidRDefault="00C062F5" w:rsidP="00A816BB">
      <w:pPr>
        <w:spacing w:line="240" w:lineRule="auto"/>
        <w:ind w:right="113"/>
      </w:pPr>
    </w:p>
    <w:p w14:paraId="680EBAF9" w14:textId="77777777" w:rsidR="00A816BB" w:rsidRPr="005014F7" w:rsidRDefault="00A816BB" w:rsidP="00A816BB">
      <w:pPr>
        <w:spacing w:line="240" w:lineRule="auto"/>
        <w:ind w:right="113"/>
      </w:pPr>
    </w:p>
    <w:p w14:paraId="680EBAFA" w14:textId="77777777" w:rsidR="00A816BB" w:rsidRPr="005014F7" w:rsidRDefault="001104B2" w:rsidP="00F23125">
      <w:pPr>
        <w:pStyle w:val="Style9"/>
        <w:rPr>
          <w:noProof w:val="0"/>
        </w:rPr>
      </w:pPr>
      <w:r w:rsidRPr="005014F7">
        <w:rPr>
          <w:noProof w:val="0"/>
        </w:rPr>
        <w:t>OBSAH UDANÝ JAKO HMOTNOST, OBJEM NEBO POČET</w:t>
      </w:r>
    </w:p>
    <w:p w14:paraId="680EBAFB" w14:textId="77777777" w:rsidR="00A816BB" w:rsidRPr="005014F7" w:rsidRDefault="00A816BB" w:rsidP="00A816BB">
      <w:pPr>
        <w:spacing w:line="240" w:lineRule="auto"/>
        <w:ind w:right="113"/>
        <w:rPr>
          <w:szCs w:val="22"/>
        </w:rPr>
      </w:pPr>
    </w:p>
    <w:p w14:paraId="680EBAFC" w14:textId="77777777" w:rsidR="00A816BB" w:rsidRPr="005014F7" w:rsidRDefault="001104B2" w:rsidP="00A816BB">
      <w:pPr>
        <w:spacing w:line="240" w:lineRule="auto"/>
        <w:rPr>
          <w:szCs w:val="22"/>
        </w:rPr>
      </w:pPr>
      <w:r w:rsidRPr="005014F7">
        <w:t>1 mg</w:t>
      </w:r>
    </w:p>
    <w:p w14:paraId="680EBAFD" w14:textId="77777777" w:rsidR="00A816BB" w:rsidRPr="005014F7" w:rsidRDefault="00A816BB" w:rsidP="00A816BB">
      <w:pPr>
        <w:spacing w:line="240" w:lineRule="auto"/>
        <w:rPr>
          <w:szCs w:val="22"/>
        </w:rPr>
      </w:pPr>
    </w:p>
    <w:p w14:paraId="680EBAFE" w14:textId="77777777" w:rsidR="00A816BB" w:rsidRPr="005014F7" w:rsidRDefault="00A816BB" w:rsidP="00A816BB">
      <w:pPr>
        <w:spacing w:line="240" w:lineRule="auto"/>
        <w:ind w:right="113"/>
        <w:rPr>
          <w:szCs w:val="22"/>
        </w:rPr>
      </w:pPr>
    </w:p>
    <w:p w14:paraId="680EBAFF" w14:textId="77777777" w:rsidR="00A816BB" w:rsidRPr="005014F7" w:rsidRDefault="001104B2" w:rsidP="00F23125">
      <w:pPr>
        <w:pStyle w:val="Style9"/>
        <w:rPr>
          <w:noProof w:val="0"/>
        </w:rPr>
      </w:pPr>
      <w:r w:rsidRPr="005014F7">
        <w:rPr>
          <w:noProof w:val="0"/>
        </w:rPr>
        <w:t>JINÉ</w:t>
      </w:r>
    </w:p>
    <w:p w14:paraId="680EBB00" w14:textId="77777777" w:rsidR="00A816BB" w:rsidRPr="005014F7" w:rsidRDefault="00A816BB" w:rsidP="00A816BB">
      <w:pPr>
        <w:spacing w:line="240" w:lineRule="auto"/>
        <w:ind w:right="113"/>
        <w:rPr>
          <w:szCs w:val="22"/>
        </w:rPr>
      </w:pPr>
    </w:p>
    <w:p w14:paraId="680EBB01" w14:textId="77777777" w:rsidR="00A816BB" w:rsidRPr="005014F7" w:rsidRDefault="001104B2" w:rsidP="00A816BB">
      <w:pPr>
        <w:spacing w:line="240" w:lineRule="auto"/>
        <w:rPr>
          <w:szCs w:val="22"/>
        </w:rPr>
      </w:pPr>
      <w:r w:rsidRPr="005014F7">
        <w:t>Konec jehly</w:t>
      </w:r>
    </w:p>
    <w:p w14:paraId="680EBB02" w14:textId="77777777" w:rsidR="00A816BB" w:rsidRPr="005014F7" w:rsidRDefault="00A816BB" w:rsidP="007B496C">
      <w:pPr>
        <w:spacing w:line="240" w:lineRule="auto"/>
        <w:rPr>
          <w:szCs w:val="22"/>
        </w:rPr>
      </w:pPr>
    </w:p>
    <w:p w14:paraId="680EBB03" w14:textId="77777777" w:rsidR="00FE401B" w:rsidRPr="005014F7" w:rsidRDefault="001104B2" w:rsidP="00204AAB">
      <w:pPr>
        <w:spacing w:line="240" w:lineRule="auto"/>
        <w:outlineLvl w:val="0"/>
        <w:rPr>
          <w:b/>
        </w:rPr>
      </w:pPr>
      <w:r w:rsidRPr="005014F7">
        <w:br w:type="page"/>
      </w:r>
    </w:p>
    <w:p w14:paraId="680EBB04" w14:textId="77777777" w:rsidR="00F6539F" w:rsidRPr="005014F7" w:rsidRDefault="001104B2" w:rsidP="00F6539F">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ÚDAJE UVÁDĚNÉ NA VNĚJŠÍM OBALU</w:t>
      </w:r>
    </w:p>
    <w:p w14:paraId="680EBB05" w14:textId="77777777" w:rsidR="00F127C6" w:rsidRPr="005014F7" w:rsidRDefault="00F127C6" w:rsidP="00F6539F">
      <w:pPr>
        <w:pBdr>
          <w:top w:val="single" w:sz="4" w:space="1" w:color="auto"/>
          <w:left w:val="single" w:sz="4" w:space="4" w:color="auto"/>
          <w:bottom w:val="single" w:sz="4" w:space="1" w:color="auto"/>
          <w:right w:val="single" w:sz="4" w:space="4" w:color="auto"/>
        </w:pBdr>
        <w:spacing w:line="240" w:lineRule="auto"/>
        <w:rPr>
          <w:b/>
          <w:szCs w:val="22"/>
        </w:rPr>
      </w:pPr>
    </w:p>
    <w:p w14:paraId="680EBB06" w14:textId="77777777" w:rsidR="00F6539F" w:rsidRPr="005014F7" w:rsidRDefault="001104B2" w:rsidP="00F6539F">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VNĚJŠÍ KRABIČKA – PŘEDPLNĚNÁ INJEKČNÍ STŘÍKAČKA (0,5 MG)</w:t>
      </w:r>
    </w:p>
    <w:p w14:paraId="680EBB07" w14:textId="77777777" w:rsidR="00F6539F" w:rsidRPr="005014F7" w:rsidRDefault="00F6539F" w:rsidP="00F6539F">
      <w:pPr>
        <w:spacing w:line="240" w:lineRule="auto"/>
        <w:rPr>
          <w:color w:val="FF0000"/>
        </w:rPr>
      </w:pPr>
    </w:p>
    <w:p w14:paraId="680EBB08" w14:textId="77777777" w:rsidR="00F6539F" w:rsidRPr="005014F7" w:rsidRDefault="00F6539F" w:rsidP="00F6539F">
      <w:pPr>
        <w:spacing w:line="240" w:lineRule="auto"/>
        <w:rPr>
          <w:szCs w:val="22"/>
        </w:rPr>
      </w:pPr>
    </w:p>
    <w:p w14:paraId="680EBB09" w14:textId="77777777" w:rsidR="00F6539F" w:rsidRPr="005014F7" w:rsidRDefault="001104B2" w:rsidP="00F23125">
      <w:pPr>
        <w:pStyle w:val="Style9"/>
        <w:numPr>
          <w:ilvl w:val="0"/>
          <w:numId w:val="27"/>
        </w:numPr>
        <w:ind w:left="567" w:hanging="567"/>
        <w:rPr>
          <w:noProof w:val="0"/>
        </w:rPr>
      </w:pPr>
      <w:r w:rsidRPr="005014F7">
        <w:rPr>
          <w:noProof w:val="0"/>
        </w:rPr>
        <w:t>NÁZEV LÉČIVÉHO PŘÍPRAVKU</w:t>
      </w:r>
    </w:p>
    <w:p w14:paraId="680EBB0A" w14:textId="77777777" w:rsidR="00F6539F" w:rsidRPr="005014F7" w:rsidRDefault="00F6539F" w:rsidP="00F6539F">
      <w:pPr>
        <w:spacing w:line="240" w:lineRule="auto"/>
        <w:rPr>
          <w:szCs w:val="22"/>
        </w:rPr>
      </w:pPr>
    </w:p>
    <w:p w14:paraId="680EBB0B" w14:textId="77777777" w:rsidR="00F6539F" w:rsidRPr="005014F7" w:rsidRDefault="001104B2" w:rsidP="00F6539F">
      <w:pPr>
        <w:spacing w:line="240" w:lineRule="auto"/>
        <w:rPr>
          <w:szCs w:val="22"/>
        </w:rPr>
      </w:pPr>
      <w:r w:rsidRPr="005014F7">
        <w:t>Ogluo 0,5 mg injekční roztok v předplněné injekční stříkačce</w:t>
      </w:r>
    </w:p>
    <w:p w14:paraId="680EBB0C" w14:textId="77777777" w:rsidR="00F6539F" w:rsidRPr="005014F7" w:rsidRDefault="001104B2" w:rsidP="00F6539F">
      <w:pPr>
        <w:spacing w:line="240" w:lineRule="auto"/>
        <w:rPr>
          <w:b/>
          <w:szCs w:val="22"/>
        </w:rPr>
      </w:pPr>
      <w:r w:rsidRPr="005014F7">
        <w:t>glucagonum</w:t>
      </w:r>
    </w:p>
    <w:p w14:paraId="680EBB0D" w14:textId="77777777" w:rsidR="00F6539F" w:rsidRPr="005014F7" w:rsidRDefault="00F6539F" w:rsidP="00F6539F">
      <w:pPr>
        <w:spacing w:line="240" w:lineRule="auto"/>
        <w:rPr>
          <w:color w:val="FF0000"/>
          <w:szCs w:val="22"/>
        </w:rPr>
      </w:pPr>
    </w:p>
    <w:p w14:paraId="680EBB0E" w14:textId="77777777" w:rsidR="00F6539F" w:rsidRPr="005014F7" w:rsidRDefault="00F6539F" w:rsidP="00F6539F">
      <w:pPr>
        <w:spacing w:line="240" w:lineRule="auto"/>
        <w:rPr>
          <w:szCs w:val="22"/>
        </w:rPr>
      </w:pPr>
    </w:p>
    <w:p w14:paraId="680EBB0F" w14:textId="77777777" w:rsidR="00F6539F" w:rsidRPr="005014F7" w:rsidRDefault="001104B2" w:rsidP="00F23125">
      <w:pPr>
        <w:pStyle w:val="Style9"/>
        <w:rPr>
          <w:noProof w:val="0"/>
        </w:rPr>
      </w:pPr>
      <w:r w:rsidRPr="005014F7">
        <w:rPr>
          <w:noProof w:val="0"/>
        </w:rPr>
        <w:t>OBSAH LÉČIVÉ LÁTKY / LÉČIVÝCH LÁTEK</w:t>
      </w:r>
    </w:p>
    <w:p w14:paraId="680EBB10" w14:textId="77777777" w:rsidR="00F6539F" w:rsidRPr="005014F7" w:rsidRDefault="00F6539F" w:rsidP="00F6539F">
      <w:pPr>
        <w:spacing w:line="240" w:lineRule="auto"/>
        <w:rPr>
          <w:szCs w:val="22"/>
        </w:rPr>
      </w:pPr>
    </w:p>
    <w:p w14:paraId="680EBB11" w14:textId="77777777" w:rsidR="00F6539F" w:rsidRPr="005014F7" w:rsidRDefault="001104B2" w:rsidP="00F6539F">
      <w:pPr>
        <w:spacing w:line="240" w:lineRule="auto"/>
        <w:rPr>
          <w:szCs w:val="22"/>
        </w:rPr>
      </w:pPr>
      <w:r w:rsidRPr="005014F7">
        <w:t xml:space="preserve">Jedna předplněná injekční stříkačka obsahuje </w:t>
      </w:r>
      <w:r w:rsidR="00001C1F" w:rsidRPr="005014F7">
        <w:t xml:space="preserve">glucagonum </w:t>
      </w:r>
      <w:r w:rsidRPr="005014F7">
        <w:t>0,5 mg v 0,1 ml.</w:t>
      </w:r>
    </w:p>
    <w:p w14:paraId="680EBB12" w14:textId="77777777" w:rsidR="00F6539F" w:rsidRPr="005014F7" w:rsidRDefault="00F6539F" w:rsidP="00F6539F">
      <w:pPr>
        <w:spacing w:line="240" w:lineRule="auto"/>
        <w:rPr>
          <w:szCs w:val="22"/>
        </w:rPr>
      </w:pPr>
    </w:p>
    <w:p w14:paraId="680EBB13" w14:textId="77777777" w:rsidR="00F6539F" w:rsidRPr="005014F7" w:rsidRDefault="00F6539F" w:rsidP="00F6539F">
      <w:pPr>
        <w:spacing w:line="240" w:lineRule="auto"/>
        <w:rPr>
          <w:szCs w:val="22"/>
        </w:rPr>
      </w:pPr>
    </w:p>
    <w:p w14:paraId="680EBB14" w14:textId="77777777" w:rsidR="00F6539F" w:rsidRPr="005014F7" w:rsidRDefault="001104B2" w:rsidP="00F23125">
      <w:pPr>
        <w:pStyle w:val="Style9"/>
        <w:rPr>
          <w:noProof w:val="0"/>
        </w:rPr>
      </w:pPr>
      <w:r w:rsidRPr="005014F7">
        <w:rPr>
          <w:noProof w:val="0"/>
        </w:rPr>
        <w:t>SEZNAM POMOCNÝCH LÁTEK</w:t>
      </w:r>
    </w:p>
    <w:p w14:paraId="680EBB15" w14:textId="77777777" w:rsidR="00F6539F" w:rsidRPr="005014F7" w:rsidRDefault="00F6539F" w:rsidP="00F6539F">
      <w:pPr>
        <w:spacing w:line="240" w:lineRule="auto"/>
        <w:rPr>
          <w:szCs w:val="22"/>
        </w:rPr>
      </w:pPr>
    </w:p>
    <w:p w14:paraId="680EBB16" w14:textId="77777777" w:rsidR="00F6539F" w:rsidRPr="005014F7" w:rsidRDefault="001104B2" w:rsidP="00F6539F">
      <w:pPr>
        <w:spacing w:line="240" w:lineRule="auto"/>
        <w:rPr>
          <w:szCs w:val="22"/>
        </w:rPr>
      </w:pPr>
      <w:r w:rsidRPr="005014F7">
        <w:t>Obsahuje také dihydrát trehalózy, dimethylsulfoxid (DMSO), kyselinu sírovou a vodu pro injekci. Další informace jsou uvedeny v příbalové informaci.</w:t>
      </w:r>
    </w:p>
    <w:p w14:paraId="680EBB17" w14:textId="77777777" w:rsidR="00F6539F" w:rsidRPr="005014F7" w:rsidRDefault="00F6539F" w:rsidP="00F6539F">
      <w:pPr>
        <w:spacing w:line="240" w:lineRule="auto"/>
        <w:rPr>
          <w:szCs w:val="22"/>
        </w:rPr>
      </w:pPr>
    </w:p>
    <w:p w14:paraId="680EBB18" w14:textId="77777777" w:rsidR="00F6539F" w:rsidRPr="005014F7" w:rsidRDefault="00F6539F" w:rsidP="00F6539F">
      <w:pPr>
        <w:spacing w:line="240" w:lineRule="auto"/>
        <w:rPr>
          <w:color w:val="FF0000"/>
          <w:szCs w:val="22"/>
        </w:rPr>
      </w:pPr>
    </w:p>
    <w:p w14:paraId="680EBB19" w14:textId="77777777" w:rsidR="00F6539F" w:rsidRPr="005014F7" w:rsidRDefault="001104B2" w:rsidP="00F23125">
      <w:pPr>
        <w:pStyle w:val="Style9"/>
        <w:rPr>
          <w:noProof w:val="0"/>
        </w:rPr>
      </w:pPr>
      <w:r w:rsidRPr="005014F7">
        <w:rPr>
          <w:noProof w:val="0"/>
        </w:rPr>
        <w:t>LÉKOVÁ FORMA A OBSAH BALENÍ</w:t>
      </w:r>
    </w:p>
    <w:p w14:paraId="680EBB1A" w14:textId="77777777" w:rsidR="00F6539F" w:rsidRPr="005014F7" w:rsidRDefault="00F6539F" w:rsidP="00F6539F">
      <w:pPr>
        <w:spacing w:line="240" w:lineRule="auto"/>
        <w:rPr>
          <w:szCs w:val="22"/>
        </w:rPr>
      </w:pPr>
    </w:p>
    <w:p w14:paraId="680EBB1B" w14:textId="77777777" w:rsidR="007779CB" w:rsidRPr="005014F7" w:rsidRDefault="001104B2" w:rsidP="00F6539F">
      <w:pPr>
        <w:spacing w:line="240" w:lineRule="auto"/>
        <w:rPr>
          <w:szCs w:val="22"/>
        </w:rPr>
      </w:pPr>
      <w:r w:rsidRPr="005014F7">
        <w:rPr>
          <w:szCs w:val="22"/>
          <w:highlight w:val="lightGray"/>
        </w:rPr>
        <w:t>Injekční roztok</w:t>
      </w:r>
    </w:p>
    <w:p w14:paraId="680EBB1C" w14:textId="77777777" w:rsidR="00F6539F" w:rsidRPr="005014F7" w:rsidRDefault="00F6539F" w:rsidP="00F6539F">
      <w:pPr>
        <w:spacing w:line="240" w:lineRule="auto"/>
        <w:rPr>
          <w:szCs w:val="22"/>
          <w:highlight w:val="yellow"/>
        </w:rPr>
      </w:pPr>
    </w:p>
    <w:p w14:paraId="680EBB1D" w14:textId="77777777" w:rsidR="00F6539F" w:rsidRPr="005014F7" w:rsidRDefault="001104B2" w:rsidP="00F6539F">
      <w:pPr>
        <w:spacing w:line="240" w:lineRule="auto"/>
        <w:rPr>
          <w:szCs w:val="22"/>
        </w:rPr>
      </w:pPr>
      <w:r w:rsidRPr="005014F7">
        <w:t>1 jednodávková předplněná injekční stříkačka</w:t>
      </w:r>
    </w:p>
    <w:p w14:paraId="680EBB1E" w14:textId="77777777" w:rsidR="00F6539F" w:rsidRPr="005014F7" w:rsidRDefault="001104B2" w:rsidP="00F6539F">
      <w:pPr>
        <w:spacing w:line="240" w:lineRule="auto"/>
        <w:rPr>
          <w:szCs w:val="22"/>
        </w:rPr>
      </w:pPr>
      <w:r w:rsidRPr="005014F7">
        <w:rPr>
          <w:szCs w:val="22"/>
          <w:highlight w:val="lightGray"/>
        </w:rPr>
        <w:t>2 jednodávkové předplněné injekční stříkačky</w:t>
      </w:r>
    </w:p>
    <w:p w14:paraId="680EBB1F" w14:textId="77777777" w:rsidR="00F6539F" w:rsidRPr="005014F7" w:rsidRDefault="00F6539F" w:rsidP="00F6539F">
      <w:pPr>
        <w:spacing w:line="240" w:lineRule="auto"/>
        <w:rPr>
          <w:szCs w:val="22"/>
          <w:highlight w:val="yellow"/>
        </w:rPr>
      </w:pPr>
    </w:p>
    <w:p w14:paraId="680EBB20" w14:textId="77777777" w:rsidR="00F6539F" w:rsidRPr="005014F7" w:rsidRDefault="00F6539F" w:rsidP="00F6539F">
      <w:pPr>
        <w:spacing w:line="240" w:lineRule="auto"/>
        <w:rPr>
          <w:color w:val="FF0000"/>
          <w:szCs w:val="22"/>
        </w:rPr>
      </w:pPr>
    </w:p>
    <w:p w14:paraId="680EBB21" w14:textId="77777777" w:rsidR="00F6539F" w:rsidRPr="005014F7" w:rsidRDefault="001104B2" w:rsidP="00F23125">
      <w:pPr>
        <w:pStyle w:val="Style9"/>
        <w:rPr>
          <w:noProof w:val="0"/>
        </w:rPr>
      </w:pPr>
      <w:r w:rsidRPr="005014F7">
        <w:rPr>
          <w:noProof w:val="0"/>
        </w:rPr>
        <w:t>ZPŮSOB A CESTA/CESTY PODÁNÍ</w:t>
      </w:r>
    </w:p>
    <w:p w14:paraId="680EBB22" w14:textId="77777777" w:rsidR="00F6539F" w:rsidRPr="005014F7" w:rsidRDefault="00F6539F" w:rsidP="00F6539F">
      <w:pPr>
        <w:spacing w:line="240" w:lineRule="auto"/>
        <w:rPr>
          <w:szCs w:val="22"/>
        </w:rPr>
      </w:pPr>
    </w:p>
    <w:p w14:paraId="680EBB23" w14:textId="77777777" w:rsidR="00F6539F" w:rsidRPr="005014F7" w:rsidRDefault="00F6539F" w:rsidP="00F6539F">
      <w:pPr>
        <w:spacing w:line="240" w:lineRule="auto"/>
        <w:rPr>
          <w:szCs w:val="22"/>
        </w:rPr>
      </w:pPr>
    </w:p>
    <w:p w14:paraId="680EBB24" w14:textId="77777777" w:rsidR="00F6539F" w:rsidRPr="005014F7" w:rsidRDefault="001104B2" w:rsidP="00F6539F">
      <w:pPr>
        <w:spacing w:line="240" w:lineRule="auto"/>
        <w:rPr>
          <w:szCs w:val="22"/>
        </w:rPr>
      </w:pPr>
      <w:r w:rsidRPr="005014F7">
        <w:t>Před použitím si přečtěte příbalovou informaci.</w:t>
      </w:r>
    </w:p>
    <w:p w14:paraId="680EBB25" w14:textId="77777777" w:rsidR="008643C8" w:rsidRPr="005014F7" w:rsidRDefault="001104B2" w:rsidP="008643C8">
      <w:pPr>
        <w:spacing w:line="240" w:lineRule="auto"/>
        <w:rPr>
          <w:szCs w:val="22"/>
        </w:rPr>
      </w:pPr>
      <w:r w:rsidRPr="005014F7">
        <w:t>subkutánní podání</w:t>
      </w:r>
    </w:p>
    <w:p w14:paraId="680EBB26" w14:textId="77777777" w:rsidR="00066288" w:rsidRPr="005014F7" w:rsidRDefault="00066288" w:rsidP="00F6539F">
      <w:pPr>
        <w:spacing w:line="240" w:lineRule="auto"/>
        <w:rPr>
          <w:szCs w:val="22"/>
        </w:rPr>
      </w:pPr>
    </w:p>
    <w:p w14:paraId="680EBB27" w14:textId="77777777" w:rsidR="00F6539F" w:rsidRPr="005014F7" w:rsidRDefault="00F6539F" w:rsidP="00F6539F">
      <w:pPr>
        <w:spacing w:line="240" w:lineRule="auto"/>
        <w:rPr>
          <w:szCs w:val="22"/>
        </w:rPr>
      </w:pPr>
    </w:p>
    <w:p w14:paraId="680EBB28" w14:textId="77777777" w:rsidR="00F6539F" w:rsidRPr="005014F7" w:rsidRDefault="001104B2" w:rsidP="00F23125">
      <w:pPr>
        <w:pStyle w:val="Style9"/>
        <w:rPr>
          <w:noProof w:val="0"/>
        </w:rPr>
      </w:pPr>
      <w:r w:rsidRPr="005014F7">
        <w:rPr>
          <w:noProof w:val="0"/>
        </w:rPr>
        <w:t>ZVLÁŠTNÍ UPOZORNĚNÍ, ŽE LÉČIVÝ PŘÍPRAVEK MUSÍ BÝT UCHOVÁVÁN MIMO DOHLED A DOSAH DĚTÍ</w:t>
      </w:r>
    </w:p>
    <w:p w14:paraId="680EBB29" w14:textId="77777777" w:rsidR="00F6539F" w:rsidRPr="005014F7" w:rsidRDefault="00F6539F" w:rsidP="00F6539F">
      <w:pPr>
        <w:spacing w:line="240" w:lineRule="auto"/>
        <w:rPr>
          <w:szCs w:val="22"/>
        </w:rPr>
      </w:pPr>
    </w:p>
    <w:p w14:paraId="680EBB2A" w14:textId="77777777" w:rsidR="00F6539F" w:rsidRPr="005014F7" w:rsidRDefault="001104B2" w:rsidP="00F6539F">
      <w:r w:rsidRPr="005014F7">
        <w:t>Uchovávejte mimo dohled a dosah dětí.</w:t>
      </w:r>
    </w:p>
    <w:p w14:paraId="680EBB2B" w14:textId="77777777" w:rsidR="000D5BC3" w:rsidRPr="005014F7" w:rsidRDefault="000D5BC3" w:rsidP="00F6539F">
      <w:pPr>
        <w:spacing w:line="240" w:lineRule="auto"/>
        <w:rPr>
          <w:szCs w:val="22"/>
        </w:rPr>
      </w:pPr>
    </w:p>
    <w:p w14:paraId="680EBB2C" w14:textId="77777777" w:rsidR="00A7085B" w:rsidRPr="005014F7" w:rsidRDefault="00A7085B" w:rsidP="00F6539F">
      <w:pPr>
        <w:spacing w:line="240" w:lineRule="auto"/>
        <w:rPr>
          <w:szCs w:val="22"/>
        </w:rPr>
      </w:pPr>
    </w:p>
    <w:p w14:paraId="680EBB2D" w14:textId="77777777" w:rsidR="00F6539F" w:rsidRPr="005014F7" w:rsidRDefault="001104B2" w:rsidP="00F23125">
      <w:pPr>
        <w:pStyle w:val="Style9"/>
        <w:rPr>
          <w:noProof w:val="0"/>
        </w:rPr>
      </w:pPr>
      <w:r w:rsidRPr="005014F7">
        <w:rPr>
          <w:noProof w:val="0"/>
        </w:rPr>
        <w:t>DALŠÍ ZVLÁŠTNÍ UPOZORNĚNÍ, POKUD JE POTŘEBNÉ</w:t>
      </w:r>
    </w:p>
    <w:p w14:paraId="680EBB2E" w14:textId="77777777" w:rsidR="00F6539F" w:rsidRPr="005014F7" w:rsidRDefault="00F6539F" w:rsidP="00F6539F">
      <w:pPr>
        <w:spacing w:line="240" w:lineRule="auto"/>
        <w:rPr>
          <w:szCs w:val="22"/>
        </w:rPr>
      </w:pPr>
    </w:p>
    <w:p w14:paraId="680EBB2F" w14:textId="77777777" w:rsidR="00F6539F" w:rsidRPr="005014F7" w:rsidRDefault="00F6539F" w:rsidP="00730083">
      <w:pPr>
        <w:rPr>
          <w:szCs w:val="22"/>
        </w:rPr>
      </w:pPr>
    </w:p>
    <w:p w14:paraId="680EBB30" w14:textId="77777777" w:rsidR="004C1B0D" w:rsidRPr="005014F7" w:rsidRDefault="001104B2" w:rsidP="00F23125">
      <w:pPr>
        <w:pStyle w:val="Style9"/>
        <w:rPr>
          <w:noProof w:val="0"/>
        </w:rPr>
      </w:pPr>
      <w:r w:rsidRPr="005014F7">
        <w:rPr>
          <w:noProof w:val="0"/>
        </w:rPr>
        <w:t>POUŽITELNOST</w:t>
      </w:r>
    </w:p>
    <w:p w14:paraId="680EBB31" w14:textId="77777777" w:rsidR="00F6539F" w:rsidRPr="005014F7" w:rsidRDefault="00F6539F" w:rsidP="00730083">
      <w:pPr>
        <w:rPr>
          <w:szCs w:val="22"/>
        </w:rPr>
      </w:pPr>
    </w:p>
    <w:p w14:paraId="680EBB32" w14:textId="77777777" w:rsidR="00F6539F" w:rsidRPr="005014F7" w:rsidRDefault="001104B2" w:rsidP="00730083">
      <w:pPr>
        <w:rPr>
          <w:szCs w:val="22"/>
        </w:rPr>
      </w:pPr>
      <w:r w:rsidRPr="005014F7">
        <w:t>EXP</w:t>
      </w:r>
    </w:p>
    <w:p w14:paraId="680EBB33" w14:textId="77777777" w:rsidR="006F1889" w:rsidRPr="005014F7" w:rsidRDefault="006F1889" w:rsidP="00730083">
      <w:pPr>
        <w:rPr>
          <w:szCs w:val="22"/>
        </w:rPr>
      </w:pPr>
    </w:p>
    <w:p w14:paraId="680EBB34" w14:textId="77777777" w:rsidR="00F6539F" w:rsidRPr="005014F7" w:rsidRDefault="00F6539F" w:rsidP="00730083">
      <w:pPr>
        <w:rPr>
          <w:szCs w:val="22"/>
        </w:rPr>
      </w:pPr>
    </w:p>
    <w:p w14:paraId="680EBB35" w14:textId="77777777" w:rsidR="006F1889" w:rsidRPr="005014F7" w:rsidRDefault="001104B2" w:rsidP="00F23125">
      <w:pPr>
        <w:pStyle w:val="Style9"/>
        <w:rPr>
          <w:noProof w:val="0"/>
        </w:rPr>
      </w:pPr>
      <w:r w:rsidRPr="005014F7">
        <w:rPr>
          <w:noProof w:val="0"/>
        </w:rPr>
        <w:t>ZVLÁŠTNÍ PODMÍNKY PRO UCHOVÁVÁNÍ</w:t>
      </w:r>
    </w:p>
    <w:p w14:paraId="680EBB36" w14:textId="77777777" w:rsidR="00F6539F" w:rsidRPr="005014F7" w:rsidRDefault="00F6539F" w:rsidP="00730083">
      <w:pPr>
        <w:rPr>
          <w:szCs w:val="22"/>
        </w:rPr>
      </w:pPr>
    </w:p>
    <w:p w14:paraId="680EBB37" w14:textId="77777777" w:rsidR="00F6539F" w:rsidRPr="005014F7" w:rsidRDefault="001104B2" w:rsidP="00730083">
      <w:pPr>
        <w:spacing w:line="240" w:lineRule="auto"/>
        <w:rPr>
          <w:szCs w:val="22"/>
        </w:rPr>
      </w:pPr>
      <w:r w:rsidRPr="005014F7">
        <w:t>Neuchovávejte při teplotě nad 25 °C.</w:t>
      </w:r>
    </w:p>
    <w:p w14:paraId="680EBB38" w14:textId="77777777" w:rsidR="00F6539F" w:rsidRPr="005014F7" w:rsidRDefault="00F6539F" w:rsidP="00F6539F">
      <w:pPr>
        <w:spacing w:line="240" w:lineRule="auto"/>
        <w:rPr>
          <w:szCs w:val="22"/>
        </w:rPr>
      </w:pPr>
    </w:p>
    <w:p w14:paraId="680EBB39" w14:textId="77777777" w:rsidR="00F6539F" w:rsidRPr="005014F7" w:rsidRDefault="001104B2" w:rsidP="00F6539F">
      <w:pPr>
        <w:spacing w:line="240" w:lineRule="auto"/>
        <w:rPr>
          <w:szCs w:val="22"/>
        </w:rPr>
      </w:pPr>
      <w:r w:rsidRPr="005014F7">
        <w:t>Chraňte před chladem nebo mrazem. Neuchovávejte při teplotě do 15 °C.</w:t>
      </w:r>
    </w:p>
    <w:p w14:paraId="680EBB3A" w14:textId="77777777" w:rsidR="00F24666" w:rsidRPr="005014F7" w:rsidRDefault="00F24666" w:rsidP="00F24666">
      <w:pPr>
        <w:spacing w:line="240" w:lineRule="auto"/>
        <w:rPr>
          <w:szCs w:val="22"/>
        </w:rPr>
      </w:pPr>
    </w:p>
    <w:p w14:paraId="680EBB3B" w14:textId="77777777" w:rsidR="00F24666" w:rsidRPr="005014F7" w:rsidRDefault="001104B2" w:rsidP="00F24666">
      <w:pPr>
        <w:spacing w:line="240" w:lineRule="auto"/>
        <w:rPr>
          <w:szCs w:val="22"/>
        </w:rPr>
      </w:pPr>
      <w:r w:rsidRPr="005014F7">
        <w:t>Uchovávejte v původním uzavřeném foliovém sáčku až do použití, aby byl přípravek chráněn před světlem a vlhkostí.</w:t>
      </w:r>
    </w:p>
    <w:p w14:paraId="680EBB3D" w14:textId="77777777" w:rsidR="00F6539F" w:rsidRPr="005014F7" w:rsidRDefault="00F6539F" w:rsidP="00F6539F">
      <w:pPr>
        <w:spacing w:line="240" w:lineRule="auto"/>
        <w:rPr>
          <w:szCs w:val="22"/>
        </w:rPr>
      </w:pPr>
    </w:p>
    <w:p w14:paraId="680EBB3E" w14:textId="77777777" w:rsidR="00F6539F" w:rsidRPr="005014F7" w:rsidRDefault="001104B2" w:rsidP="00F23125">
      <w:pPr>
        <w:pStyle w:val="Style9"/>
        <w:rPr>
          <w:noProof w:val="0"/>
        </w:rPr>
      </w:pPr>
      <w:r w:rsidRPr="005014F7">
        <w:rPr>
          <w:noProof w:val="0"/>
        </w:rPr>
        <w:t>ZVLÁŠTNÍ OPATŘENÍ PRO LIKVIDACI NEPOUŽITÝCH LÉČIVÝCH PŘÍPRAVKŮ NEBO ODPADU Z NICH, POKUD JE TO VHODNÉ</w:t>
      </w:r>
    </w:p>
    <w:p w14:paraId="680EBB3F" w14:textId="77777777" w:rsidR="00F6539F" w:rsidRPr="005014F7" w:rsidRDefault="00F6539F" w:rsidP="00F6539F">
      <w:pPr>
        <w:spacing w:line="240" w:lineRule="auto"/>
        <w:rPr>
          <w:szCs w:val="22"/>
        </w:rPr>
      </w:pPr>
    </w:p>
    <w:p w14:paraId="680EBB40" w14:textId="77777777" w:rsidR="00F24666" w:rsidRPr="005014F7" w:rsidRDefault="001104B2" w:rsidP="00F24666">
      <w:pPr>
        <w:spacing w:line="240" w:lineRule="auto"/>
      </w:pPr>
      <w:r w:rsidRPr="005014F7">
        <w:t>Veškerý nepoužitý léčivý přípravek nebo odpad musí být zlikvidován v souladu s místními požadavky.</w:t>
      </w:r>
    </w:p>
    <w:p w14:paraId="680EBB42" w14:textId="77777777" w:rsidR="00F6539F" w:rsidRPr="005014F7" w:rsidRDefault="00F6539F" w:rsidP="00F6539F">
      <w:pPr>
        <w:spacing w:line="240" w:lineRule="auto"/>
        <w:rPr>
          <w:color w:val="FF0000"/>
          <w:szCs w:val="22"/>
        </w:rPr>
      </w:pPr>
    </w:p>
    <w:p w14:paraId="680EBB43" w14:textId="77777777" w:rsidR="00F6539F" w:rsidRPr="005014F7" w:rsidRDefault="001104B2" w:rsidP="00F23125">
      <w:pPr>
        <w:pStyle w:val="Style9"/>
        <w:rPr>
          <w:noProof w:val="0"/>
        </w:rPr>
      </w:pPr>
      <w:r w:rsidRPr="005014F7">
        <w:rPr>
          <w:noProof w:val="0"/>
        </w:rPr>
        <w:t>NÁZEV A ADRESA DRŽITELE ROZHODNUTÍ O REGISTRACI</w:t>
      </w:r>
    </w:p>
    <w:p w14:paraId="680EBB44" w14:textId="77777777" w:rsidR="00F6539F" w:rsidRPr="005014F7" w:rsidRDefault="00F6539F" w:rsidP="00F6539F">
      <w:pPr>
        <w:spacing w:line="240" w:lineRule="auto"/>
        <w:rPr>
          <w:szCs w:val="22"/>
        </w:rPr>
      </w:pPr>
    </w:p>
    <w:p w14:paraId="3AE7BAA3"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17504353" w14:textId="17135EC0"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05EA739F"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7D338EEE"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680EBB4B" w14:textId="32AEB83F" w:rsidR="00F6539F" w:rsidRPr="005014F7" w:rsidRDefault="0092606B" w:rsidP="008C6508">
      <w:pPr>
        <w:tabs>
          <w:tab w:val="clear" w:pos="567"/>
        </w:tabs>
        <w:spacing w:line="240" w:lineRule="auto"/>
        <w:rPr>
          <w:color w:val="FF0000"/>
          <w:szCs w:val="22"/>
        </w:rPr>
      </w:pPr>
      <w:r>
        <w:rPr>
          <w:rFonts w:eastAsiaTheme="minorHAnsi"/>
          <w:sz w:val="24"/>
          <w:szCs w:val="24"/>
          <w:lang w:val="nl-NL"/>
        </w:rPr>
        <w:t>Holandsko</w:t>
      </w:r>
    </w:p>
    <w:p w14:paraId="680EBB4C" w14:textId="77777777" w:rsidR="00F6539F" w:rsidRPr="005014F7" w:rsidRDefault="00F6539F" w:rsidP="00F6539F">
      <w:pPr>
        <w:spacing w:line="240" w:lineRule="auto"/>
        <w:rPr>
          <w:color w:val="FF0000"/>
          <w:szCs w:val="22"/>
        </w:rPr>
      </w:pPr>
    </w:p>
    <w:p w14:paraId="680EBB4D" w14:textId="77777777" w:rsidR="00F6539F" w:rsidRPr="005014F7" w:rsidRDefault="001104B2" w:rsidP="00F23125">
      <w:pPr>
        <w:pStyle w:val="Style9"/>
        <w:rPr>
          <w:noProof w:val="0"/>
        </w:rPr>
      </w:pPr>
      <w:r w:rsidRPr="005014F7">
        <w:rPr>
          <w:noProof w:val="0"/>
        </w:rPr>
        <w:t>REGISTRAČNÍ ČÍSLO/ČÍSLA</w:t>
      </w:r>
    </w:p>
    <w:p w14:paraId="680EBB4E" w14:textId="77777777" w:rsidR="00F6539F" w:rsidRPr="005014F7" w:rsidRDefault="00F6539F" w:rsidP="00F6539F">
      <w:pPr>
        <w:spacing w:line="240" w:lineRule="auto"/>
        <w:rPr>
          <w:szCs w:val="22"/>
        </w:rPr>
      </w:pPr>
    </w:p>
    <w:p w14:paraId="680EBB4F" w14:textId="77777777" w:rsidR="00F6539F" w:rsidRPr="005014F7" w:rsidRDefault="001104B2" w:rsidP="00F6539F">
      <w:pPr>
        <w:spacing w:line="240" w:lineRule="auto"/>
        <w:rPr>
          <w:highlight w:val="lightGray"/>
        </w:rPr>
      </w:pPr>
      <w:r w:rsidRPr="005014F7">
        <w:t>EU/</w:t>
      </w:r>
      <w:r w:rsidR="003D5F4B" w:rsidRPr="005014F7">
        <w:rPr>
          <w:color w:val="000000" w:themeColor="text1"/>
          <w:highlight w:val="lightGray"/>
        </w:rPr>
        <w:t>1/20/1523/00</w:t>
      </w:r>
      <w:r w:rsidR="003D5F4B" w:rsidRPr="005014F7">
        <w:rPr>
          <w:color w:val="000000" w:themeColor="text1"/>
        </w:rPr>
        <w:t>3</w:t>
      </w:r>
      <w:r w:rsidRPr="005014F7">
        <w:t xml:space="preserve">– </w:t>
      </w:r>
      <w:r w:rsidRPr="005014F7">
        <w:rPr>
          <w:highlight w:val="lightGray"/>
        </w:rPr>
        <w:t>Ogluo 0,5 mg injekční roztok v předplněné injekční stříkačce – 1 jednodávková injekční stříkačka</w:t>
      </w:r>
    </w:p>
    <w:p w14:paraId="680EBB50" w14:textId="77777777" w:rsidR="00F6539F" w:rsidRPr="005014F7" w:rsidRDefault="001104B2" w:rsidP="00F6539F">
      <w:pPr>
        <w:spacing w:line="240" w:lineRule="auto"/>
        <w:rPr>
          <w:highlight w:val="lightGray"/>
        </w:rPr>
      </w:pPr>
      <w:r w:rsidRPr="005014F7">
        <w:rPr>
          <w:highlight w:val="lightGray"/>
        </w:rPr>
        <w:t>EU/</w:t>
      </w:r>
      <w:r w:rsidR="003D5F4B" w:rsidRPr="005014F7">
        <w:rPr>
          <w:color w:val="000000" w:themeColor="text1"/>
          <w:highlight w:val="lightGray"/>
        </w:rPr>
        <w:t>1/20/1523/004</w:t>
      </w:r>
      <w:r w:rsidRPr="005014F7">
        <w:rPr>
          <w:highlight w:val="lightGray"/>
        </w:rPr>
        <w:t>– Ogluo 0,5 mg injekční roztok v předplněné injekční stříkačce – 2 jednodávkové injekční stříkačky</w:t>
      </w:r>
    </w:p>
    <w:p w14:paraId="680EBB51" w14:textId="77777777" w:rsidR="00F6539F" w:rsidRPr="005014F7" w:rsidRDefault="00F6539F" w:rsidP="00F6539F">
      <w:pPr>
        <w:spacing w:line="240" w:lineRule="auto"/>
        <w:rPr>
          <w:color w:val="FF0000"/>
          <w:szCs w:val="22"/>
        </w:rPr>
      </w:pPr>
    </w:p>
    <w:p w14:paraId="680EBB52" w14:textId="77777777" w:rsidR="00F6539F" w:rsidRPr="005014F7" w:rsidRDefault="00F6539F" w:rsidP="00F6539F">
      <w:pPr>
        <w:spacing w:line="240" w:lineRule="auto"/>
        <w:rPr>
          <w:color w:val="FF0000"/>
          <w:szCs w:val="22"/>
        </w:rPr>
      </w:pPr>
    </w:p>
    <w:p w14:paraId="680EBB53" w14:textId="77777777" w:rsidR="00F6539F" w:rsidRPr="005014F7" w:rsidRDefault="001104B2" w:rsidP="00F23125">
      <w:pPr>
        <w:pStyle w:val="Style9"/>
        <w:rPr>
          <w:noProof w:val="0"/>
        </w:rPr>
      </w:pPr>
      <w:r w:rsidRPr="005014F7">
        <w:rPr>
          <w:noProof w:val="0"/>
        </w:rPr>
        <w:t>ČÍSLO ŠARŽE</w:t>
      </w:r>
    </w:p>
    <w:p w14:paraId="680EBB54" w14:textId="77777777" w:rsidR="00F6539F" w:rsidRPr="005014F7" w:rsidRDefault="00F6539F" w:rsidP="00F6539F">
      <w:pPr>
        <w:spacing w:line="240" w:lineRule="auto"/>
        <w:rPr>
          <w:i/>
          <w:szCs w:val="22"/>
        </w:rPr>
      </w:pPr>
    </w:p>
    <w:p w14:paraId="680EBB56" w14:textId="66EAF49C" w:rsidR="00F6539F" w:rsidRPr="005014F7" w:rsidRDefault="001104B2" w:rsidP="00F6539F">
      <w:pPr>
        <w:spacing w:line="240" w:lineRule="auto"/>
        <w:rPr>
          <w:szCs w:val="22"/>
        </w:rPr>
      </w:pPr>
      <w:r w:rsidRPr="005014F7">
        <w:t>Lot</w:t>
      </w:r>
    </w:p>
    <w:p w14:paraId="680EBB57" w14:textId="77777777" w:rsidR="000D5BC3" w:rsidRPr="005014F7" w:rsidRDefault="000D5BC3" w:rsidP="00F6539F">
      <w:pPr>
        <w:spacing w:line="240" w:lineRule="auto"/>
        <w:rPr>
          <w:szCs w:val="22"/>
        </w:rPr>
      </w:pPr>
    </w:p>
    <w:p w14:paraId="680EBB58" w14:textId="77777777" w:rsidR="00F6539F" w:rsidRPr="005014F7" w:rsidRDefault="001104B2" w:rsidP="00F23125">
      <w:pPr>
        <w:pStyle w:val="Style9"/>
        <w:rPr>
          <w:noProof w:val="0"/>
        </w:rPr>
      </w:pPr>
      <w:r w:rsidRPr="005014F7">
        <w:rPr>
          <w:noProof w:val="0"/>
        </w:rPr>
        <w:t>KLASIFIKACE PRO VÝDEJ</w:t>
      </w:r>
    </w:p>
    <w:p w14:paraId="680EBB59" w14:textId="77777777" w:rsidR="00F6539F" w:rsidRPr="005014F7" w:rsidRDefault="00F6539F" w:rsidP="00F6539F">
      <w:pPr>
        <w:spacing w:line="240" w:lineRule="auto"/>
        <w:rPr>
          <w:szCs w:val="22"/>
        </w:rPr>
      </w:pPr>
    </w:p>
    <w:p w14:paraId="680EBB5A" w14:textId="77777777" w:rsidR="00F6539F" w:rsidRPr="005014F7" w:rsidRDefault="00F6539F" w:rsidP="00F6539F">
      <w:pPr>
        <w:spacing w:line="240" w:lineRule="auto"/>
        <w:rPr>
          <w:szCs w:val="22"/>
        </w:rPr>
      </w:pPr>
    </w:p>
    <w:p w14:paraId="680EBB5B" w14:textId="77777777" w:rsidR="00F6539F" w:rsidRPr="005014F7" w:rsidRDefault="001104B2" w:rsidP="00F23125">
      <w:pPr>
        <w:pStyle w:val="Style9"/>
        <w:rPr>
          <w:rStyle w:val="Strong"/>
          <w:noProof w:val="0"/>
        </w:rPr>
      </w:pPr>
      <w:r w:rsidRPr="005014F7">
        <w:rPr>
          <w:noProof w:val="0"/>
        </w:rPr>
        <w:t>NÁVOD K POUŽITÍ</w:t>
      </w:r>
    </w:p>
    <w:p w14:paraId="680EBB5C" w14:textId="77777777" w:rsidR="00F6539F" w:rsidRPr="005014F7" w:rsidRDefault="00F6539F" w:rsidP="00F6539F">
      <w:pPr>
        <w:spacing w:line="240" w:lineRule="auto"/>
        <w:rPr>
          <w:szCs w:val="22"/>
        </w:rPr>
      </w:pPr>
    </w:p>
    <w:p w14:paraId="680EBB5D" w14:textId="77777777" w:rsidR="00F6539F" w:rsidRPr="005014F7" w:rsidRDefault="00F6539F" w:rsidP="00F6539F">
      <w:pPr>
        <w:spacing w:line="240" w:lineRule="auto"/>
        <w:rPr>
          <w:szCs w:val="22"/>
        </w:rPr>
      </w:pPr>
    </w:p>
    <w:p w14:paraId="680EBB5E" w14:textId="77777777" w:rsidR="00F6539F" w:rsidRPr="005014F7" w:rsidRDefault="001104B2" w:rsidP="00F23125">
      <w:pPr>
        <w:pStyle w:val="Style9"/>
        <w:rPr>
          <w:noProof w:val="0"/>
        </w:rPr>
      </w:pPr>
      <w:r w:rsidRPr="005014F7">
        <w:rPr>
          <w:noProof w:val="0"/>
        </w:rPr>
        <w:t>INFORMACE V BRAILLOVĚ PÍSMU</w:t>
      </w:r>
    </w:p>
    <w:p w14:paraId="680EBB5F" w14:textId="77777777" w:rsidR="00F6539F" w:rsidRPr="005014F7" w:rsidRDefault="00F6539F" w:rsidP="00F6539F">
      <w:pPr>
        <w:spacing w:line="240" w:lineRule="auto"/>
        <w:rPr>
          <w:szCs w:val="22"/>
        </w:rPr>
      </w:pPr>
    </w:p>
    <w:p w14:paraId="680EBB60" w14:textId="77777777" w:rsidR="00F6539F" w:rsidRPr="005014F7" w:rsidRDefault="001104B2" w:rsidP="00F6539F">
      <w:pPr>
        <w:spacing w:line="240" w:lineRule="auto"/>
        <w:rPr>
          <w:szCs w:val="22"/>
        </w:rPr>
      </w:pPr>
      <w:r w:rsidRPr="005014F7">
        <w:t>Ogluo 0,5 mg</w:t>
      </w:r>
    </w:p>
    <w:p w14:paraId="680EBB61" w14:textId="77777777" w:rsidR="00F6539F" w:rsidRPr="005014F7" w:rsidRDefault="00F6539F" w:rsidP="00F6539F">
      <w:pPr>
        <w:spacing w:line="240" w:lineRule="auto"/>
        <w:rPr>
          <w:szCs w:val="22"/>
          <w:shd w:val="clear" w:color="auto" w:fill="CCCCCC"/>
        </w:rPr>
      </w:pPr>
    </w:p>
    <w:p w14:paraId="680EBB62" w14:textId="77777777" w:rsidR="00F6539F" w:rsidRPr="005014F7" w:rsidRDefault="00F6539F" w:rsidP="00F6539F">
      <w:pPr>
        <w:spacing w:line="240" w:lineRule="auto"/>
        <w:rPr>
          <w:szCs w:val="22"/>
          <w:shd w:val="clear" w:color="auto" w:fill="CCCCCC"/>
        </w:rPr>
      </w:pPr>
    </w:p>
    <w:p w14:paraId="680EBB63" w14:textId="77777777" w:rsidR="00F6539F" w:rsidRPr="005014F7" w:rsidRDefault="001104B2" w:rsidP="00F23125">
      <w:pPr>
        <w:pStyle w:val="Style9"/>
        <w:rPr>
          <w:noProof w:val="0"/>
        </w:rPr>
      </w:pPr>
      <w:r w:rsidRPr="005014F7">
        <w:rPr>
          <w:noProof w:val="0"/>
        </w:rPr>
        <w:t>JEDINEČNÝ IDENTIFIKÁTOR – 2D ČÁROVÝ KÓD</w:t>
      </w:r>
    </w:p>
    <w:p w14:paraId="680EBB64" w14:textId="77777777" w:rsidR="00F6539F" w:rsidRPr="005014F7" w:rsidRDefault="00F6539F" w:rsidP="00F6539F">
      <w:pPr>
        <w:tabs>
          <w:tab w:val="clear" w:pos="567"/>
        </w:tabs>
        <w:spacing w:line="240" w:lineRule="auto"/>
      </w:pPr>
    </w:p>
    <w:p w14:paraId="680EBB65" w14:textId="77777777" w:rsidR="00F6539F" w:rsidRPr="005014F7" w:rsidRDefault="001104B2" w:rsidP="00F6539F">
      <w:pPr>
        <w:spacing w:line="240" w:lineRule="auto"/>
      </w:pPr>
      <w:r w:rsidRPr="005014F7">
        <w:rPr>
          <w:highlight w:val="lightGray"/>
        </w:rPr>
        <w:t>2D čárový kód s jedinečným identifikátorem.</w:t>
      </w:r>
    </w:p>
    <w:p w14:paraId="680EBB66" w14:textId="77777777" w:rsidR="00C6340C" w:rsidRPr="005014F7" w:rsidRDefault="00C6340C" w:rsidP="00F6539F">
      <w:pPr>
        <w:spacing w:line="240" w:lineRule="auto"/>
        <w:rPr>
          <w:szCs w:val="22"/>
          <w:shd w:val="clear" w:color="auto" w:fill="CCCCCC"/>
        </w:rPr>
      </w:pPr>
    </w:p>
    <w:p w14:paraId="680EBB67" w14:textId="77777777" w:rsidR="00F6539F" w:rsidRPr="00E24BD7" w:rsidRDefault="001104B2" w:rsidP="00F23125">
      <w:pPr>
        <w:pStyle w:val="Style9"/>
        <w:rPr>
          <w:noProof w:val="0"/>
        </w:rPr>
      </w:pPr>
      <w:r w:rsidRPr="00E24BD7">
        <w:rPr>
          <w:noProof w:val="0"/>
        </w:rPr>
        <w:t>JEDINEČNÝ IDENTIFIKÁTOR – DATA ČITELNÁ OKEM</w:t>
      </w:r>
    </w:p>
    <w:p w14:paraId="680EBB68" w14:textId="77777777" w:rsidR="00F6539F" w:rsidRPr="00E24BD7" w:rsidRDefault="00F6539F" w:rsidP="00F6539F">
      <w:pPr>
        <w:tabs>
          <w:tab w:val="clear" w:pos="567"/>
        </w:tabs>
        <w:spacing w:line="240" w:lineRule="auto"/>
      </w:pPr>
    </w:p>
    <w:p w14:paraId="680EBB69" w14:textId="77777777" w:rsidR="00F6539F" w:rsidRPr="00E24BD7" w:rsidRDefault="001104B2" w:rsidP="00F6539F">
      <w:pPr>
        <w:rPr>
          <w:szCs w:val="22"/>
        </w:rPr>
      </w:pPr>
      <w:r w:rsidRPr="00E24BD7">
        <w:rPr>
          <w:szCs w:val="22"/>
        </w:rPr>
        <w:t>PC</w:t>
      </w:r>
    </w:p>
    <w:p w14:paraId="680EBB6A" w14:textId="77777777" w:rsidR="00F6539F" w:rsidRPr="00E24BD7" w:rsidRDefault="001104B2" w:rsidP="00F6539F">
      <w:pPr>
        <w:rPr>
          <w:szCs w:val="22"/>
        </w:rPr>
      </w:pPr>
      <w:r w:rsidRPr="00E24BD7">
        <w:rPr>
          <w:szCs w:val="22"/>
        </w:rPr>
        <w:t>SN</w:t>
      </w:r>
    </w:p>
    <w:p w14:paraId="680EBB6B" w14:textId="77777777" w:rsidR="00F6539F" w:rsidRPr="00E24BD7" w:rsidRDefault="001104B2" w:rsidP="005860D3">
      <w:pPr>
        <w:rPr>
          <w:szCs w:val="22"/>
        </w:rPr>
      </w:pPr>
      <w:r w:rsidRPr="008C6508">
        <w:rPr>
          <w:szCs w:val="22"/>
          <w:highlight w:val="lightGray"/>
        </w:rPr>
        <w:t>NN</w:t>
      </w:r>
    </w:p>
    <w:p w14:paraId="680EBB6C" w14:textId="77777777" w:rsidR="00F6539F" w:rsidRPr="005014F7" w:rsidRDefault="001104B2" w:rsidP="00E24BD7">
      <w:pPr>
        <w:pageBreakBefore/>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ÚDAJE UVÁDĚNÉ NA VNĚJŠÍM OBALU</w:t>
      </w:r>
    </w:p>
    <w:p w14:paraId="680EBB6D" w14:textId="77777777" w:rsidR="00F6539F" w:rsidRPr="005014F7" w:rsidRDefault="001104B2" w:rsidP="00F6539F">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FOLIOVÝ SÁČEK – PŘEDPLNĚNÁ INJEKČNÍ STŘÍKAČKA (0,5 MG)</w:t>
      </w:r>
    </w:p>
    <w:p w14:paraId="680EBB6E" w14:textId="77777777" w:rsidR="00F6539F" w:rsidRPr="005014F7" w:rsidRDefault="00F6539F" w:rsidP="00F6539F">
      <w:pPr>
        <w:spacing w:line="240" w:lineRule="auto"/>
        <w:rPr>
          <w:color w:val="FF0000"/>
        </w:rPr>
      </w:pPr>
    </w:p>
    <w:p w14:paraId="680EBB6F" w14:textId="77777777" w:rsidR="00F6539F" w:rsidRPr="005014F7" w:rsidRDefault="00F6539F" w:rsidP="00F6539F">
      <w:pPr>
        <w:spacing w:line="240" w:lineRule="auto"/>
        <w:rPr>
          <w:szCs w:val="22"/>
        </w:rPr>
      </w:pPr>
    </w:p>
    <w:p w14:paraId="680EBB70" w14:textId="77777777" w:rsidR="00F6539F" w:rsidRPr="005014F7" w:rsidRDefault="001104B2" w:rsidP="00F23125">
      <w:pPr>
        <w:pStyle w:val="Style9"/>
        <w:numPr>
          <w:ilvl w:val="0"/>
          <w:numId w:val="28"/>
        </w:numPr>
        <w:ind w:left="567" w:hanging="567"/>
        <w:rPr>
          <w:noProof w:val="0"/>
        </w:rPr>
      </w:pPr>
      <w:r w:rsidRPr="005014F7">
        <w:rPr>
          <w:noProof w:val="0"/>
        </w:rPr>
        <w:t>NÁZEV LÉČIVÉHO PŘÍPRAVKU</w:t>
      </w:r>
    </w:p>
    <w:p w14:paraId="680EBB71" w14:textId="77777777" w:rsidR="00F6539F" w:rsidRPr="005014F7" w:rsidRDefault="00F6539F" w:rsidP="00F6539F">
      <w:pPr>
        <w:spacing w:line="240" w:lineRule="auto"/>
        <w:rPr>
          <w:szCs w:val="22"/>
        </w:rPr>
      </w:pPr>
    </w:p>
    <w:p w14:paraId="680EBB72" w14:textId="77777777" w:rsidR="00F6539F" w:rsidRPr="005014F7" w:rsidRDefault="001104B2" w:rsidP="00F6539F">
      <w:pPr>
        <w:spacing w:line="240" w:lineRule="auto"/>
        <w:rPr>
          <w:szCs w:val="22"/>
        </w:rPr>
      </w:pPr>
      <w:r w:rsidRPr="005014F7">
        <w:t>Ogluo 0,5 mg injekční roztok v předplněné injekční stříkačce</w:t>
      </w:r>
    </w:p>
    <w:p w14:paraId="680EBB73" w14:textId="77777777" w:rsidR="00F6539F" w:rsidRPr="005014F7" w:rsidRDefault="001104B2" w:rsidP="00F6539F">
      <w:pPr>
        <w:spacing w:line="240" w:lineRule="auto"/>
        <w:rPr>
          <w:b/>
          <w:szCs w:val="22"/>
        </w:rPr>
      </w:pPr>
      <w:r w:rsidRPr="005014F7">
        <w:t>glucagonum</w:t>
      </w:r>
    </w:p>
    <w:p w14:paraId="680EBB74" w14:textId="77777777" w:rsidR="00F6539F" w:rsidRPr="005014F7" w:rsidRDefault="00F6539F" w:rsidP="00F6539F">
      <w:pPr>
        <w:spacing w:line="240" w:lineRule="auto"/>
        <w:rPr>
          <w:color w:val="FF0000"/>
          <w:szCs w:val="22"/>
        </w:rPr>
      </w:pPr>
    </w:p>
    <w:p w14:paraId="680EBB75" w14:textId="77777777" w:rsidR="00F6539F" w:rsidRPr="005014F7" w:rsidRDefault="00F6539F" w:rsidP="00F6539F">
      <w:pPr>
        <w:spacing w:line="240" w:lineRule="auto"/>
        <w:rPr>
          <w:szCs w:val="22"/>
        </w:rPr>
      </w:pPr>
    </w:p>
    <w:p w14:paraId="680EBB76" w14:textId="77777777" w:rsidR="00F6539F" w:rsidRPr="005014F7" w:rsidRDefault="001104B2" w:rsidP="00F23125">
      <w:pPr>
        <w:pStyle w:val="Style9"/>
        <w:rPr>
          <w:noProof w:val="0"/>
        </w:rPr>
      </w:pPr>
      <w:r w:rsidRPr="005014F7">
        <w:rPr>
          <w:noProof w:val="0"/>
        </w:rPr>
        <w:t>OBSAH LÉČIVÉ LÁTKY / LÉČIVÝCH LÁTEK</w:t>
      </w:r>
    </w:p>
    <w:p w14:paraId="680EBB77" w14:textId="77777777" w:rsidR="00F6539F" w:rsidRPr="005014F7" w:rsidRDefault="00F6539F" w:rsidP="00F6539F">
      <w:pPr>
        <w:spacing w:line="240" w:lineRule="auto"/>
        <w:rPr>
          <w:szCs w:val="22"/>
        </w:rPr>
      </w:pPr>
    </w:p>
    <w:p w14:paraId="680EBB78" w14:textId="77777777" w:rsidR="00F6539F" w:rsidRPr="005014F7" w:rsidRDefault="001104B2" w:rsidP="00F6539F">
      <w:pPr>
        <w:spacing w:line="240" w:lineRule="auto"/>
        <w:rPr>
          <w:szCs w:val="22"/>
        </w:rPr>
      </w:pPr>
      <w:r w:rsidRPr="005014F7">
        <w:t xml:space="preserve">Jedna předplněná injekční stříkačka obsahuje </w:t>
      </w:r>
      <w:r w:rsidR="00001C1F" w:rsidRPr="005014F7">
        <w:t xml:space="preserve">glucagonum </w:t>
      </w:r>
      <w:r w:rsidRPr="005014F7">
        <w:t>0,5 mg v 0,1 ml.</w:t>
      </w:r>
    </w:p>
    <w:p w14:paraId="680EBB79" w14:textId="77777777" w:rsidR="00F6539F" w:rsidRPr="005014F7" w:rsidRDefault="00F6539F" w:rsidP="00F6539F">
      <w:pPr>
        <w:spacing w:line="240" w:lineRule="auto"/>
        <w:rPr>
          <w:szCs w:val="22"/>
        </w:rPr>
      </w:pPr>
    </w:p>
    <w:p w14:paraId="680EBB7A" w14:textId="77777777" w:rsidR="00F6539F" w:rsidRPr="005014F7" w:rsidRDefault="00F6539F" w:rsidP="00F6539F">
      <w:pPr>
        <w:spacing w:line="240" w:lineRule="auto"/>
        <w:rPr>
          <w:szCs w:val="22"/>
        </w:rPr>
      </w:pPr>
    </w:p>
    <w:p w14:paraId="680EBB7B" w14:textId="77777777" w:rsidR="00F6539F" w:rsidRPr="005014F7" w:rsidRDefault="001104B2" w:rsidP="00F23125">
      <w:pPr>
        <w:pStyle w:val="Style9"/>
        <w:rPr>
          <w:noProof w:val="0"/>
        </w:rPr>
      </w:pPr>
      <w:r w:rsidRPr="005014F7">
        <w:rPr>
          <w:noProof w:val="0"/>
        </w:rPr>
        <w:t>SEZNAM POMOCNÝCH LÁTEK</w:t>
      </w:r>
    </w:p>
    <w:p w14:paraId="680EBB7C" w14:textId="77777777" w:rsidR="00F6539F" w:rsidRPr="005014F7" w:rsidRDefault="00F6539F" w:rsidP="00F6539F">
      <w:pPr>
        <w:spacing w:line="240" w:lineRule="auto"/>
        <w:rPr>
          <w:szCs w:val="22"/>
        </w:rPr>
      </w:pPr>
    </w:p>
    <w:p w14:paraId="680EBB7D" w14:textId="77777777" w:rsidR="00F6539F" w:rsidRPr="005014F7" w:rsidRDefault="001104B2" w:rsidP="00F6539F">
      <w:pPr>
        <w:spacing w:line="240" w:lineRule="auto"/>
        <w:rPr>
          <w:szCs w:val="22"/>
        </w:rPr>
      </w:pPr>
      <w:r w:rsidRPr="005014F7">
        <w:t>Obsahuje také dihydrát trehalózy, dimethylsulfoxid (DMSO), kyselinu sírovou a vodu pro injekci. Další informace jsou uvedeny v příbalové informaci.</w:t>
      </w:r>
    </w:p>
    <w:p w14:paraId="680EBB7E" w14:textId="77777777" w:rsidR="00F6539F" w:rsidRPr="005014F7" w:rsidRDefault="00F6539F" w:rsidP="00F6539F">
      <w:pPr>
        <w:spacing w:line="240" w:lineRule="auto"/>
        <w:rPr>
          <w:szCs w:val="22"/>
        </w:rPr>
      </w:pPr>
    </w:p>
    <w:p w14:paraId="680EBB7F" w14:textId="77777777" w:rsidR="00F6539F" w:rsidRPr="005014F7" w:rsidRDefault="00F6539F" w:rsidP="00F6539F">
      <w:pPr>
        <w:spacing w:line="240" w:lineRule="auto"/>
        <w:rPr>
          <w:color w:val="FF0000"/>
          <w:szCs w:val="22"/>
        </w:rPr>
      </w:pPr>
    </w:p>
    <w:p w14:paraId="680EBB80" w14:textId="77777777" w:rsidR="00F6539F" w:rsidRPr="005014F7" w:rsidRDefault="001104B2" w:rsidP="00F23125">
      <w:pPr>
        <w:pStyle w:val="Style9"/>
        <w:rPr>
          <w:noProof w:val="0"/>
        </w:rPr>
      </w:pPr>
      <w:r w:rsidRPr="005014F7">
        <w:rPr>
          <w:noProof w:val="0"/>
        </w:rPr>
        <w:t>LÉKOVÁ FORMA A OBSAH BALENÍ</w:t>
      </w:r>
    </w:p>
    <w:p w14:paraId="680EBB81" w14:textId="77777777" w:rsidR="00F6539F" w:rsidRPr="005014F7" w:rsidRDefault="00F6539F" w:rsidP="00F6539F">
      <w:pPr>
        <w:spacing w:line="240" w:lineRule="auto"/>
        <w:rPr>
          <w:szCs w:val="22"/>
        </w:rPr>
      </w:pPr>
    </w:p>
    <w:p w14:paraId="680EBB82" w14:textId="77777777" w:rsidR="00F6539F" w:rsidRPr="005014F7" w:rsidRDefault="001104B2" w:rsidP="00F6539F">
      <w:pPr>
        <w:spacing w:line="240" w:lineRule="auto"/>
        <w:rPr>
          <w:szCs w:val="22"/>
        </w:rPr>
      </w:pPr>
      <w:r w:rsidRPr="005014F7">
        <w:rPr>
          <w:szCs w:val="22"/>
          <w:highlight w:val="lightGray"/>
        </w:rPr>
        <w:t>Injekční roztok</w:t>
      </w:r>
    </w:p>
    <w:p w14:paraId="680EBB83" w14:textId="77777777" w:rsidR="00F6539F" w:rsidRPr="005014F7" w:rsidRDefault="00F6539F" w:rsidP="00F6539F">
      <w:pPr>
        <w:spacing w:line="240" w:lineRule="auto"/>
        <w:rPr>
          <w:szCs w:val="22"/>
          <w:highlight w:val="yellow"/>
        </w:rPr>
      </w:pPr>
    </w:p>
    <w:p w14:paraId="680EBB84" w14:textId="77777777" w:rsidR="00F6539F" w:rsidRPr="005014F7" w:rsidRDefault="001104B2" w:rsidP="00F6539F">
      <w:pPr>
        <w:spacing w:line="240" w:lineRule="auto"/>
        <w:rPr>
          <w:szCs w:val="22"/>
        </w:rPr>
      </w:pPr>
      <w:r w:rsidRPr="005014F7">
        <w:t>1 jednodávková předplněná injekční stříkačka</w:t>
      </w:r>
    </w:p>
    <w:p w14:paraId="680EBB85" w14:textId="77777777" w:rsidR="00F6539F" w:rsidRPr="00490124" w:rsidRDefault="001104B2" w:rsidP="00F6539F">
      <w:pPr>
        <w:spacing w:line="240" w:lineRule="auto"/>
        <w:rPr>
          <w:szCs w:val="22"/>
          <w:highlight w:val="lightGray"/>
        </w:rPr>
      </w:pPr>
      <w:r w:rsidRPr="00490124">
        <w:rPr>
          <w:szCs w:val="22"/>
          <w:highlight w:val="lightGray"/>
        </w:rPr>
        <w:t>2 jednodávkové předplněné injekční stří</w:t>
      </w:r>
      <w:r w:rsidR="003B1681" w:rsidRPr="005014F7">
        <w:rPr>
          <w:szCs w:val="22"/>
          <w:highlight w:val="lightGray"/>
        </w:rPr>
        <w:t>k</w:t>
      </w:r>
      <w:r w:rsidRPr="00490124">
        <w:rPr>
          <w:szCs w:val="22"/>
          <w:highlight w:val="lightGray"/>
        </w:rPr>
        <w:t>ačky</w:t>
      </w:r>
    </w:p>
    <w:p w14:paraId="680EBB86" w14:textId="77777777" w:rsidR="00F6539F" w:rsidRPr="005014F7" w:rsidRDefault="00F6539F" w:rsidP="00F6539F">
      <w:pPr>
        <w:spacing w:line="240" w:lineRule="auto"/>
        <w:rPr>
          <w:color w:val="FF0000"/>
          <w:szCs w:val="22"/>
        </w:rPr>
      </w:pPr>
    </w:p>
    <w:p w14:paraId="680EBB87" w14:textId="77777777" w:rsidR="00F6539F" w:rsidRPr="005014F7" w:rsidRDefault="001104B2" w:rsidP="00F23125">
      <w:pPr>
        <w:pStyle w:val="Style9"/>
        <w:rPr>
          <w:noProof w:val="0"/>
        </w:rPr>
      </w:pPr>
      <w:r w:rsidRPr="005014F7">
        <w:rPr>
          <w:noProof w:val="0"/>
        </w:rPr>
        <w:t>ZPŮSOB A CESTA/CESTY PODÁNÍ</w:t>
      </w:r>
    </w:p>
    <w:p w14:paraId="680EBB88" w14:textId="77777777" w:rsidR="00F6539F" w:rsidRPr="005014F7" w:rsidRDefault="00F6539F" w:rsidP="00F6539F">
      <w:pPr>
        <w:spacing w:line="240" w:lineRule="auto"/>
        <w:rPr>
          <w:szCs w:val="22"/>
        </w:rPr>
      </w:pPr>
    </w:p>
    <w:p w14:paraId="680EBB89" w14:textId="77777777" w:rsidR="00743505" w:rsidRPr="005014F7" w:rsidRDefault="00743505" w:rsidP="00743505">
      <w:pPr>
        <w:spacing w:line="240" w:lineRule="auto"/>
        <w:rPr>
          <w:szCs w:val="22"/>
        </w:rPr>
      </w:pPr>
    </w:p>
    <w:p w14:paraId="680EBB8A" w14:textId="77777777" w:rsidR="00AA16B2" w:rsidRPr="005014F7" w:rsidRDefault="001104B2" w:rsidP="009B23D3">
      <w:pPr>
        <w:pStyle w:val="ListParagraph"/>
        <w:numPr>
          <w:ilvl w:val="0"/>
          <w:numId w:val="7"/>
        </w:numPr>
        <w:spacing w:line="240" w:lineRule="auto"/>
        <w:rPr>
          <w:color w:val="000000" w:themeColor="text1"/>
          <w:szCs w:val="22"/>
        </w:rPr>
      </w:pPr>
      <w:r w:rsidRPr="005014F7">
        <w:rPr>
          <w:color w:val="000000" w:themeColor="text1"/>
          <w:szCs w:val="22"/>
        </w:rPr>
        <w:t>Příprava</w:t>
      </w:r>
    </w:p>
    <w:p w14:paraId="680EBB8B" w14:textId="77777777" w:rsidR="00AA16B2" w:rsidRPr="005014F7" w:rsidRDefault="001104B2" w:rsidP="009B23D3">
      <w:pPr>
        <w:pStyle w:val="ListParagraph"/>
        <w:numPr>
          <w:ilvl w:val="1"/>
          <w:numId w:val="7"/>
        </w:numPr>
        <w:spacing w:line="240" w:lineRule="auto"/>
        <w:rPr>
          <w:color w:val="000000" w:themeColor="text1"/>
          <w:szCs w:val="22"/>
        </w:rPr>
      </w:pPr>
      <w:r w:rsidRPr="005014F7">
        <w:rPr>
          <w:color w:val="000000" w:themeColor="text1"/>
          <w:szCs w:val="22"/>
        </w:rPr>
        <w:t>Roztrhněte a otevřete sáček podél tečkované čáry. Vyjměte injekční stříkačku.</w:t>
      </w:r>
    </w:p>
    <w:p w14:paraId="680EBB8C" w14:textId="77777777" w:rsidR="00AA16B2" w:rsidRPr="005014F7" w:rsidRDefault="001104B2" w:rsidP="00AA16B2">
      <w:pPr>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727872" behindDoc="0" locked="0" layoutInCell="1" allowOverlap="1" wp14:anchorId="680EC048" wp14:editId="680EC049">
                <wp:simplePos x="0" y="0"/>
                <wp:positionH relativeFrom="column">
                  <wp:posOffset>911860</wp:posOffset>
                </wp:positionH>
                <wp:positionV relativeFrom="paragraph">
                  <wp:posOffset>13639</wp:posOffset>
                </wp:positionV>
                <wp:extent cx="808355" cy="362197"/>
                <wp:effectExtent l="0" t="0" r="0" b="8255"/>
                <wp:wrapNone/>
                <wp:docPr id="20995016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8355" cy="362197"/>
                        </a:xfrm>
                        <a:prstGeom prst="rect">
                          <a:avLst/>
                        </a:prstGeom>
                        <a:solidFill>
                          <a:srgbClr val="FFFFFF"/>
                        </a:solidFill>
                        <a:ln w="9525">
                          <a:noFill/>
                          <a:miter lim="800000"/>
                          <a:headEnd/>
                          <a:tailEnd/>
                        </a:ln>
                      </wps:spPr>
                      <wps:txbx>
                        <w:txbxContent>
                          <w:p w14:paraId="680EC13E" w14:textId="77777777" w:rsidR="00F47D95" w:rsidRDefault="001104B2" w:rsidP="00AA16B2">
                            <w:pPr>
                              <w:spacing w:line="240" w:lineRule="auto"/>
                              <w:rPr>
                                <w:sz w:val="14"/>
                              </w:rPr>
                            </w:pPr>
                            <w:r w:rsidRPr="00E24BD7">
                              <w:rPr>
                                <w:sz w:val="14"/>
                                <w:szCs w:val="14"/>
                                <w:highlight w:val="lightGray"/>
                              </w:rPr>
                              <w:t>Roztrhněte a otevřete sáček podél tečkované čáry. Vyjměte injekční stříkačku.</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680EC048" id="_x0000_s1060" type="#_x0000_t202" style="position:absolute;left:0;text-align:left;margin-left:71.8pt;margin-top:1.05pt;width:63.65pt;height:28.5pt;z-index:2517278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Q5PHBwIAAO0DAAAOAAAAZHJzL2Uyb0RvYy54bWysU9tu2zAMfR+wfxD0vthJly414hRdugwD&#10;ugvQ7QNkWY6FyaJGKbGzry8lO+kub8P0IFASeUgeHq1vh86wo0KvwZZ8Pss5U1ZCre2+5N++7l6t&#10;OPNB2FoYsKrkJ+X57ebli3XvCrWAFkytkBGI9UXvSt6G4Ios87JVnfAzcMrSYwPYiUBH3Gc1ip7Q&#10;O5Mt8vw66wFrhyCV93R7Pz7yTcJvGiXD56bxKjBTcqotpB3TXsU926xFsUfhWi2nMsQ/VNEJbSnp&#10;BepeBMEOqP+C6rRE8NCEmYQug6bRUqUeqJt5/kc3j61wKvVC5Hh3ocn/P1j56fjoviALw1sYaICp&#10;Ce8eQH73zMK2FXav7hChb5WoKfE8Upb1zhdTaKTaFz6CVP1HqGnI4hAgAQ0NdpEV6pMROg3gdCFd&#10;DYFJulzlq6vlkjNJT1fXi/nNm5RBFOdghz68V9CxaJQcaaYJXBwffIjFiOLsEnN5MLreaWPSAffV&#10;1iA7Cpr/Lq0J/Tc3Y1lf8pvlYpmQLcT4JI1OB9Kn0V0sNK5RMZGMd7ZOLkFoM9pUibETO5GQkZow&#10;VAPTNXX3OgZHtiqoT8QXwqhH+j9ktIA/OetJiyX3Pw4CFWfmgyXOo3DPBp6N6mwIKym05IGz0dyG&#10;JPDUv7ujWex04uk581QjaSrRN+k/ivbXc/J6/qWbJwAAAP//AwBQSwMEFAAGAAgAAAAhAJy4nJHf&#10;AAAACAEAAA8AAABkcnMvZG93bnJldi54bWxMjzFPwzAUhHck/oP1kFgQdZKGQEOcqqpggKUidGFz&#10;YzcOxM+R7bTh3/OYYDzd6e67aj3bgZ20D71DAekiAaaxdarHTsD+/fn2AViIEpUcHGoB3zrAur68&#10;qGSp3Bnf9KmJHaMSDKUUYGIcS85Da7SVYeFGjeQdnbcykvQdV16eqdwOPEuSglvZIy0YOeqt0e1X&#10;M1kBu/xjZ26m49PrJl/6l/20LT67Rojrq3nzCCzqOf6F4Ref0KEmpoObUAU2kM6XBUUFZCkw8rP7&#10;ZAXsIOBulQKvK/7/QP0DAAD//wMAUEsBAi0AFAAGAAgAAAAhALaDOJL+AAAA4QEAABMAAAAAAAAA&#10;AAAAAAAAAAAAAFtDb250ZW50X1R5cGVzXS54bWxQSwECLQAUAAYACAAAACEAOP0h/9YAAACUAQAA&#10;CwAAAAAAAAAAAAAAAAAvAQAAX3JlbHMvLnJlbHNQSwECLQAUAAYACAAAACEAuUOTxwcCAADtAwAA&#10;DgAAAAAAAAAAAAAAAAAuAgAAZHJzL2Uyb0RvYy54bWxQSwECLQAUAAYACAAAACEAnLickd8AAAAI&#10;AQAADwAAAAAAAAAAAAAAAABhBAAAZHJzL2Rvd25yZXYueG1sUEsFBgAAAAAEAAQA8wAAAG0FAAAA&#10;AA==&#10;" stroked="f">
                <v:textbox style="mso-fit-shape-to-text:t" inset="0,0,0,0">
                  <w:txbxContent>
                    <w:p w14:paraId="680EC13E" w14:textId="77777777" w:rsidR="00F47D95" w:rsidRDefault="001104B2" w:rsidP="00AA16B2">
                      <w:pPr>
                        <w:spacing w:line="240" w:lineRule="auto"/>
                        <w:rPr>
                          <w:sz w:val="14"/>
                        </w:rPr>
                      </w:pPr>
                      <w:r w:rsidRPr="00E24BD7">
                        <w:rPr>
                          <w:sz w:val="14"/>
                          <w:szCs w:val="14"/>
                          <w:highlight w:val="lightGray"/>
                        </w:rPr>
                        <w:t>Roztrhněte a otevřete sáček podél tečkované čáry. Vyjměte injekční stříkačku.</w:t>
                      </w:r>
                    </w:p>
                  </w:txbxContent>
                </v:textbox>
              </v:shape>
            </w:pict>
          </mc:Fallback>
        </mc:AlternateContent>
      </w:r>
      <w:r w:rsidRPr="005014F7">
        <w:rPr>
          <w:noProof/>
          <w:color w:val="000000" w:themeColor="text1"/>
        </w:rPr>
        <w:drawing>
          <wp:inline distT="0" distB="0" distL="0" distR="0" wp14:anchorId="680EC04A" wp14:editId="680EC04B">
            <wp:extent cx="808929" cy="1174750"/>
            <wp:effectExtent l="0" t="0" r="0" b="635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715369" name=""/>
                    <pic:cNvPicPr/>
                  </pic:nvPicPr>
                  <pic:blipFill>
                    <a:blip r:embed="rId17"/>
                    <a:stretch>
                      <a:fillRect/>
                    </a:stretch>
                  </pic:blipFill>
                  <pic:spPr>
                    <a:xfrm>
                      <a:off x="0" y="0"/>
                      <a:ext cx="812714" cy="1180246"/>
                    </a:xfrm>
                    <a:prstGeom prst="rect">
                      <a:avLst/>
                    </a:prstGeom>
                  </pic:spPr>
                </pic:pic>
              </a:graphicData>
            </a:graphic>
          </wp:inline>
        </w:drawing>
      </w:r>
    </w:p>
    <w:p w14:paraId="680EBB8D" w14:textId="77777777" w:rsidR="00AA16B2" w:rsidRPr="005014F7" w:rsidRDefault="00AA16B2" w:rsidP="00AA16B2">
      <w:pPr>
        <w:spacing w:line="240" w:lineRule="auto"/>
        <w:ind w:left="1440"/>
        <w:rPr>
          <w:color w:val="000000" w:themeColor="text1"/>
          <w:szCs w:val="22"/>
        </w:rPr>
      </w:pPr>
    </w:p>
    <w:p w14:paraId="680EBB8E" w14:textId="77777777" w:rsidR="00AA16B2" w:rsidRPr="005014F7" w:rsidRDefault="001104B2" w:rsidP="009B23D3">
      <w:pPr>
        <w:pStyle w:val="ListParagraph"/>
        <w:numPr>
          <w:ilvl w:val="1"/>
          <w:numId w:val="7"/>
        </w:numPr>
        <w:spacing w:line="240" w:lineRule="auto"/>
        <w:rPr>
          <w:color w:val="000000" w:themeColor="text1"/>
          <w:szCs w:val="22"/>
        </w:rPr>
      </w:pPr>
      <w:r w:rsidRPr="005014F7">
        <w:rPr>
          <w:color w:val="000000" w:themeColor="text1"/>
          <w:szCs w:val="22"/>
        </w:rPr>
        <w:t>Zvolte místo vpichu a odhalte kůži.</w:t>
      </w:r>
    </w:p>
    <w:p w14:paraId="680EBB8F" w14:textId="77777777" w:rsidR="00AA16B2" w:rsidRPr="005014F7" w:rsidRDefault="00AA16B2" w:rsidP="00AA16B2">
      <w:pPr>
        <w:pStyle w:val="ListParagraph"/>
        <w:spacing w:line="240" w:lineRule="auto"/>
        <w:ind w:left="1440"/>
        <w:rPr>
          <w:color w:val="000000" w:themeColor="text1"/>
          <w:szCs w:val="22"/>
        </w:rPr>
      </w:pPr>
    </w:p>
    <w:p w14:paraId="680EBB90"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rPr>
        <mc:AlternateContent>
          <mc:Choice Requires="wps">
            <w:drawing>
              <wp:anchor distT="45720" distB="45720" distL="114300" distR="114300" simplePos="0" relativeHeight="251729920" behindDoc="0" locked="0" layoutInCell="1" allowOverlap="1" wp14:anchorId="680EC04C" wp14:editId="680EC04D">
                <wp:simplePos x="0" y="0"/>
                <wp:positionH relativeFrom="column">
                  <wp:posOffset>1124379</wp:posOffset>
                </wp:positionH>
                <wp:positionV relativeFrom="paragraph">
                  <wp:posOffset>247650</wp:posOffset>
                </wp:positionV>
                <wp:extent cx="429895" cy="1850644"/>
                <wp:effectExtent l="0" t="0" r="8255" b="0"/>
                <wp:wrapNone/>
                <wp:docPr id="2099501651" name="Text Box 20995016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80EC13F" w14:textId="77777777" w:rsidR="00F47D95" w:rsidRDefault="001104B2" w:rsidP="00AA16B2">
                            <w:pPr>
                              <w:spacing w:line="240" w:lineRule="auto"/>
                              <w:jc w:val="center"/>
                              <w:rPr>
                                <w:sz w:val="12"/>
                              </w:rPr>
                            </w:pPr>
                            <w:r>
                              <w:rPr>
                                <w:sz w:val="12"/>
                                <w:szCs w:val="12"/>
                              </w:rPr>
                              <w:t>Pohled zepředu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4C" id="Text Box 2099501651" o:spid="_x0000_s1061" type="#_x0000_t202" style="position:absolute;left:0;text-align:left;margin-left:88.55pt;margin-top:19.5pt;width:33.85pt;height:145.7pt;z-index:25172992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f+VhCQIAAO4DAAAOAAAAZHJzL2Uyb0RvYy54bWysU9uO2yAQfa/Uf0C8N3bSZJVYcVbbbFNV&#10;2l6kbT8AYxyjYoYOJPb26ztgJ9vLW1Ue0AAzZ2bOHLa3Q2fYWaHXYEs+n+WcKSuh1vZY8q9fDq/W&#10;nPkgbC0MWFXyJ+X57e7li23vCrWAFkytkBGI9UXvSt6G4Ios87JVnfAzcMrSYwPYiUBHPGY1ip7Q&#10;O5Mt8vwm6wFrhyCV93R7Pz7yXcJvGiXDp6bxKjBTcqotpB3TXsU9221FcUThWi2nMsQ/VNEJbSnp&#10;FepeBMFOqP+C6rRE8NCEmYQug6bRUqUeqJt5/kc3j61wKvVC5Hh3pcn/P1j58fzoPiMLwxsYaICp&#10;Ce8eQH7zzMK+Ffao7hChb5WoKfE8Upb1zhdTaKTaFz6CVP0HqGnI4hQgAQ0NdpEV6pMROg3g6Uq6&#10;GgKTdLlcbNabFWeSnubrVX6zXKYUorhEO/ThnYKORaPkSENN6OL84EOsRhQXl5jMg9H1QRuTDnis&#10;9gbZWZAADmlN6L+5Gcv6km9Wi1VCthDjkzY6HUigRnclX+dxjZKJbLy1dXIJQpvRpkqMneiJjIzc&#10;hKEamK5L/noVgyNdFdRPRBjCKEj6QGS0gD8460mMJfffTwIVZ+a9JdKjci8GXozqYggrKbTkgbPR&#10;3Iek8NS/u6NhHHTi6TnzVCOJKtE3fYCo2l/Pyev5m+5+AgAA//8DAFBLAwQUAAYACAAAACEAXfjU&#10;Ld8AAAAKAQAADwAAAGRycy9kb3ducmV2LnhtbEyPwU7DMBBE70j8g7VI3KiTNqJtiFMVJBBHKEXq&#10;0Y23cdR4HWI3Df16lhMcZ/ZpdqZYja4VA/ah8aQgnSQgkCpvGqoVbD+e7xYgQtRkdOsJFXxjgFV5&#10;fVXo3PgzveOwibXgEAq5VmBj7HIpQ2XR6TDxHRLfDr53OrLsa2l6feZw18ppktxLpxviD1Z3+GSx&#10;Om5OTsHydfi07ePOG1rYdL17uXy9bS9K3d6M6wcQEcf4B8Nvfa4OJXfa+xOZIFrW83nKqILZkjcx&#10;MM0y3rJnY5ZkIMtC/p9Q/gAAAP//AwBQSwECLQAUAAYACAAAACEAtoM4kv4AAADhAQAAEwAAAAAA&#10;AAAAAAAAAAAAAAAAW0NvbnRlbnRfVHlwZXNdLnhtbFBLAQItABQABgAIAAAAIQA4/SH/1gAAAJQB&#10;AAALAAAAAAAAAAAAAAAAAC8BAABfcmVscy8ucmVsc1BLAQItABQABgAIAAAAIQDaf+VhCQIAAO4D&#10;AAAOAAAAAAAAAAAAAAAAAC4CAABkcnMvZTJvRG9jLnhtbFBLAQItABQABgAIAAAAIQBd+NQt3wAA&#10;AAoBAAAPAAAAAAAAAAAAAAAAAGMEAABkcnMvZG93bnJldi54bWxQSwUGAAAAAAQABADzAAAAbwUA&#10;AAAA&#10;" stroked="f">
                <v:textbox style="mso-fit-shape-to-text:t" inset="0,0,0,0">
                  <w:txbxContent>
                    <w:p w14:paraId="680EC13F" w14:textId="77777777" w:rsidR="00F47D95" w:rsidRDefault="001104B2" w:rsidP="00AA16B2">
                      <w:pPr>
                        <w:spacing w:line="240" w:lineRule="auto"/>
                        <w:jc w:val="center"/>
                        <w:rPr>
                          <w:sz w:val="12"/>
                        </w:rPr>
                      </w:pPr>
                      <w:r>
                        <w:rPr>
                          <w:sz w:val="12"/>
                          <w:szCs w:val="12"/>
                        </w:rPr>
                        <w:t>Pohled zepředu</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731968" behindDoc="0" locked="0" layoutInCell="1" allowOverlap="1" wp14:anchorId="680EC04E" wp14:editId="680EC04F">
                <wp:simplePos x="0" y="0"/>
                <wp:positionH relativeFrom="margin">
                  <wp:posOffset>1976961</wp:posOffset>
                </wp:positionH>
                <wp:positionV relativeFrom="paragraph">
                  <wp:posOffset>248285</wp:posOffset>
                </wp:positionV>
                <wp:extent cx="429895" cy="1850644"/>
                <wp:effectExtent l="0" t="0" r="8255" b="0"/>
                <wp:wrapNone/>
                <wp:docPr id="2099501643" name="Text Box 20995016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80EC140" w14:textId="77777777" w:rsidR="00F47D95" w:rsidRDefault="001104B2" w:rsidP="00AA16B2">
                            <w:pPr>
                              <w:spacing w:line="240" w:lineRule="auto"/>
                              <w:jc w:val="center"/>
                              <w:rPr>
                                <w:sz w:val="12"/>
                              </w:rPr>
                            </w:pPr>
                            <w:r>
                              <w:rPr>
                                <w:sz w:val="12"/>
                                <w:szCs w:val="12"/>
                              </w:rPr>
                              <w:t>Pohled zezadu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4E" id="Text Box 2099501643" o:spid="_x0000_s1062" type="#_x0000_t202" style="position:absolute;left:0;text-align:left;margin-left:155.65pt;margin-top:19.55pt;width:33.85pt;height:145.7pt;z-index:25173196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w0XaCQIAAO4DAAAOAAAAZHJzL2Uyb0RvYy54bWysU9uO2jAQfa/Uf7D8XgIUEESE1ZYtVaXt&#10;Rdr2AxzHIVYdjzs2JPTrO3YC28tbVT9YY3vmzMyZ4+1d3xp2Vug12ILPJlPOlJVQaXss+Ncvh1dr&#10;znwQthIGrCr4RXl+t3v5Ytu5XM2hAVMpZARifd65gjchuDzLvGxUK/wEnLL0WAO2ItARj1mFoiP0&#10;1mTz6XSVdYCVQ5DKe7p9GB75LuHXtZLhU117FZgpONUW0o5pL+Oe7bYiP6JwjZZjGeIfqmiFtpT0&#10;BvUggmAn1H9BtVoieKjDREKbQV1rqVIP1M1s+kc3T41wKvVC5Hh3o8n/P1j58fzkPiML/RvoaYCp&#10;Ce8eQX7zzMK+Efao7hGha5SoKPEsUpZ1zudjaKTa5z6ClN0HqGjI4hQgAfU1tpEV6pMROg3gciNd&#10;9YFJulzMN+vNkjNJT7P1crpaLFIKkV+jHfrwTkHLolFwpKEmdHF+9CFWI/KrS0zmwejqoI1JBzyW&#10;e4PsLEgAh7RG9N/cjGVdwTfL+TIhW4jxSRutDiRQo9uCr6dxDZKJbLy1VXIJQpvBpkqMHemJjAzc&#10;hL7sma4K/noVgyNdJVQXIgxhECR9IDIawB+cdSTGgvvvJ4GKM/PeEulRuVcDr0Z5NYSVFFrwwNlg&#10;7kNSeOrf3dMwDjrx9Jx5rJFElegbP0BU7a/n5PX8TXc/AQAA//8DAFBLAwQUAAYACAAAACEAOdkH&#10;N98AAAAKAQAADwAAAGRycy9kb3ducmV2LnhtbEyPwU7DMBBE70j8g7VI3KhjIqBJ41QFCcSRliL1&#10;6MZuHGGvQ+ymoV/PcoLbjPZpdqZaTt6x0QyxCyhBzDJgBpugO2wlbN+fb+bAYlKolQtoJHybCMv6&#10;8qJSpQ4nXJtxk1pGIRhLJcGm1Jecx8Yar+Is9AbpdgiDV4ns0HI9qBOFe8dvs+yee9UhfbCqN0/W&#10;NJ+bo5dQvI4f1j3ugsa5Favdy/nrbXuW8vpqWi2AJTOlPxh+61N1qKnTPhxRR+Yk5ELkhJIoBDAC&#10;8oeCxu1J5Nkd8Lri/yfUPwAAAP//AwBQSwECLQAUAAYACAAAACEAtoM4kv4AAADhAQAAEwAAAAAA&#10;AAAAAAAAAAAAAAAAW0NvbnRlbnRfVHlwZXNdLnhtbFBLAQItABQABgAIAAAAIQA4/SH/1gAAAJQB&#10;AAALAAAAAAAAAAAAAAAAAC8BAABfcmVscy8ucmVsc1BLAQItABQABgAIAAAAIQAfw0XaCQIAAO4D&#10;AAAOAAAAAAAAAAAAAAAAAC4CAABkcnMvZTJvRG9jLnhtbFBLAQItABQABgAIAAAAIQA52Qc33wAA&#10;AAoBAAAPAAAAAAAAAAAAAAAAAGMEAABkcnMvZG93bnJldi54bWxQSwUGAAAAAAQABADzAAAAbwUA&#10;AAAA&#10;" stroked="f">
                <v:textbox style="mso-fit-shape-to-text:t" inset="0,0,0,0">
                  <w:txbxContent>
                    <w:p w14:paraId="680EC140" w14:textId="77777777" w:rsidR="00F47D95" w:rsidRDefault="001104B2" w:rsidP="00AA16B2">
                      <w:pPr>
                        <w:spacing w:line="240" w:lineRule="auto"/>
                        <w:jc w:val="center"/>
                        <w:rPr>
                          <w:sz w:val="12"/>
                        </w:rPr>
                      </w:pPr>
                      <w:r>
                        <w:rPr>
                          <w:sz w:val="12"/>
                          <w:szCs w:val="12"/>
                        </w:rPr>
                        <w:t>Pohled zezadu</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736064" behindDoc="0" locked="0" layoutInCell="1" allowOverlap="1" wp14:anchorId="680EC050" wp14:editId="680EC051">
                <wp:simplePos x="0" y="0"/>
                <wp:positionH relativeFrom="column">
                  <wp:posOffset>1065530</wp:posOffset>
                </wp:positionH>
                <wp:positionV relativeFrom="paragraph">
                  <wp:posOffset>1045647</wp:posOffset>
                </wp:positionV>
                <wp:extent cx="1357952" cy="1844294"/>
                <wp:effectExtent l="0" t="0" r="0" b="6350"/>
                <wp:wrapNone/>
                <wp:docPr id="2099501644" name="Text Box 20995016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680EC141" w14:textId="77777777" w:rsidR="00F47D95" w:rsidRDefault="001104B2" w:rsidP="00D51032">
                            <w:pPr>
                              <w:spacing w:line="240" w:lineRule="auto"/>
                              <w:jc w:val="center"/>
                              <w:rPr>
                                <w:sz w:val="16"/>
                              </w:rPr>
                            </w:pPr>
                            <w:r>
                              <w:rPr>
                                <w:sz w:val="16"/>
                                <w:szCs w:val="16"/>
                              </w:rPr>
                              <w:t>Spodní část břicha, vnější část stehna nebo horní část paže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50" id="Text Box 2099501644" o:spid="_x0000_s1063" type="#_x0000_t202" style="position:absolute;left:0;text-align:left;margin-left:83.9pt;margin-top:82.35pt;width:106.95pt;height:145.2pt;z-index:2517360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RhVtCQIAAO8DAAAOAAAAZHJzL2Uyb0RvYy54bWysU9tu2zAMfR+wfxD0vjhJkzU14hRdugwD&#10;ugvQ7gNkWY6FyaJGKbGzrx8lO+nWvQ3Tg0BJ5CF5eLS+7VvDjgq9Blvw2WTKmbISKm33Bf/2tHuz&#10;4swHYSthwKqCn5Tnt5vXr9ady9UcGjCVQkYg1uedK3gTgsuzzMtGtcJPwClLjzVgKwIdcZ9VKDpC&#10;b002n07fZh1g5RCk8p5u74dHvkn4da1k+FLXXgVmCk61hbRj2su4Z5u1yPcoXKPlWIb4hypaoS0l&#10;vUDdiyDYAfVfUK2WCB7qMJHQZlDXWqrUA3Uzm77o5rERTqVeiBzvLjT5/wcrPx8f3VdkoX8HPQ0w&#10;NeHdA8jvnlnYNsLu1R0idI0SFSWeRcqyzvl8DI1U+9xHkLL7BBUNWRwCJKC+xjayQn0yQqcBnC6k&#10;qz4wGVNeLa9vlnPOJL3NVovF/GaRcoj8HO7Qhw8KWhaNgiNNNcGL44MPsRyRn11iNg9GVzttTDrg&#10;vtwaZEdBCtilNaL/4WYs6wpOdSwTsoUYn8TR6kAKNbot+Goa16CZSMd7WyWXILQZbKrE2JGfSMlA&#10;TujLnumq4FfXMTjyVUJ1IsYQBkXSDyKjAfzJWUdqLLj/cRCoODMfLbEepXs28GyUZ0NYSaEFD5wN&#10;5jYkiaf+3R1NY6cTT8+ZxxpJVYm+8QdE2f5+Tl7P/3TzCwAA//8DAFBLAwQUAAYACAAAACEAKofQ&#10;v98AAAALAQAADwAAAGRycy9kb3ducmV2LnhtbEyPzU7DMBCE70i8g7VI3KgT6E8IcaqCBOJYSpF6&#10;dOMljojXIXbT0Kdne4LbjHY0+02xHF0rBuxD40lBOklAIFXeNFQr2L4/32QgQtRkdOsJFfxggGV5&#10;eVHo3PgjveGwibXgEgq5VmBj7HIpQ2XR6TDxHRLfPn3vdGTb19L0+sjlrpW3STKXTjfEH6zu8Mli&#10;9bU5OAX3r8OHbR933lBm09Xu5fS93p6Uur4aVw8gIo7xLwxnfEaHkpn2/kAmiJb9fMHo8SymCxCc&#10;uMtSFnsF09ksBVkW8v+G8hcAAP//AwBQSwECLQAUAAYACAAAACEAtoM4kv4AAADhAQAAEwAAAAAA&#10;AAAAAAAAAAAAAAAAW0NvbnRlbnRfVHlwZXNdLnhtbFBLAQItABQABgAIAAAAIQA4/SH/1gAAAJQB&#10;AAALAAAAAAAAAAAAAAAAAC8BAABfcmVscy8ucmVsc1BLAQItABQABgAIAAAAIQCLRhVtCQIAAO8D&#10;AAAOAAAAAAAAAAAAAAAAAC4CAABkcnMvZTJvRG9jLnhtbFBLAQItABQABgAIAAAAIQAqh9C/3wAA&#10;AAsBAAAPAAAAAAAAAAAAAAAAAGMEAABkcnMvZG93bnJldi54bWxQSwUGAAAAAAQABADzAAAAbwUA&#10;AAAA&#10;" stroked="f">
                <v:textbox style="mso-fit-shape-to-text:t" inset="0,0,0,0">
                  <w:txbxContent>
                    <w:p w14:paraId="680EC141" w14:textId="77777777" w:rsidR="00F47D95" w:rsidRDefault="001104B2" w:rsidP="00D51032">
                      <w:pPr>
                        <w:spacing w:line="240" w:lineRule="auto"/>
                        <w:jc w:val="center"/>
                        <w:rPr>
                          <w:sz w:val="16"/>
                        </w:rPr>
                      </w:pPr>
                      <w:r>
                        <w:rPr>
                          <w:sz w:val="16"/>
                          <w:szCs w:val="16"/>
                        </w:rPr>
                        <w:t>Spodní část břicha, vnější část stehna nebo horní část paže</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734016" behindDoc="0" locked="0" layoutInCell="1" allowOverlap="1" wp14:anchorId="680EC052" wp14:editId="680EC053">
                <wp:simplePos x="0" y="0"/>
                <wp:positionH relativeFrom="column">
                  <wp:posOffset>900430</wp:posOffset>
                </wp:positionH>
                <wp:positionV relativeFrom="paragraph">
                  <wp:posOffset>4445</wp:posOffset>
                </wp:positionV>
                <wp:extent cx="1692275" cy="1850644"/>
                <wp:effectExtent l="0" t="0" r="3175" b="0"/>
                <wp:wrapNone/>
                <wp:docPr id="2099501652" name="Text Box 20995016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275" cy="1850644"/>
                        </a:xfrm>
                        <a:prstGeom prst="rect">
                          <a:avLst/>
                        </a:prstGeom>
                        <a:solidFill>
                          <a:srgbClr val="FFFFFF"/>
                        </a:solidFill>
                        <a:ln w="9525">
                          <a:noFill/>
                          <a:miter lim="800000"/>
                          <a:headEnd/>
                          <a:tailEnd/>
                        </a:ln>
                      </wps:spPr>
                      <wps:txbx>
                        <w:txbxContent>
                          <w:p w14:paraId="680EC142" w14:textId="77777777" w:rsidR="00F47D95" w:rsidRDefault="001104B2" w:rsidP="00AA16B2">
                            <w:pPr>
                              <w:spacing w:line="240" w:lineRule="auto"/>
                              <w:jc w:val="center"/>
                              <w:rPr>
                                <w:sz w:val="14"/>
                              </w:rPr>
                            </w:pPr>
                            <w:r w:rsidRPr="00E24BD7">
                              <w:rPr>
                                <w:sz w:val="14"/>
                                <w:szCs w:val="14"/>
                                <w:highlight w:val="lightGray"/>
                              </w:rPr>
                              <w:t>Zvolte místo vpichu a odhalte kůži.</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52" id="Text Box 2099501652" o:spid="_x0000_s1064" type="#_x0000_t202" style="position:absolute;left:0;text-align:left;margin-left:70.9pt;margin-top:.35pt;width:133.25pt;height:145.7pt;z-index:25173401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CYZQCgIAAO8DAAAOAAAAZHJzL2Uyb0RvYy54bWysU9tu2zAMfR+wfxD0vtjJmiw14hRdugwD&#10;ugvQ7QNkWY6FyaJGKbG7ry8lO+kub8P0IFASeUgeHm1uhs6wk0KvwZZ8Pss5U1ZCre2h5N++7l+t&#10;OfNB2FoYsKrkj8rzm+3LF5veFWoBLZhaISMQ64velbwNwRVZ5mWrOuFn4JSlxwawE4GOeMhqFD2h&#10;dyZb5Pkq6wFrhyCV93R7Nz7ybcJvGiXD56bxKjBTcqotpB3TXsU9225EcUDhWi2nMsQ/VNEJbSnp&#10;BepOBMGOqP+C6rRE8NCEmYQug6bRUqUeqJt5/kc3D61wKvVC5Hh3ocn/P1j56fTgviALw1sYaICp&#10;Ce/uQX73zMKuFfagbhGhb5WoKfE8Upb1zhdTaKTaFz6CVP1HqGnI4hggAQ0NdpEV6pMROg3g8UK6&#10;GgKTMeXqerF4s+RM0tt8vcxXV1cphyjO4Q59eK+gY9EoOdJUE7w43fsQyxHF2SVm82B0vdfGpAMe&#10;qp1BdhKkgH1aE/pvbsayvuTXy8UyIVuI8UkcnQ6kUKO7kq/zuEbNRDre2Tq5BKHNaFMlxk78REpG&#10;csJQDUzXJX+9jsGRrwrqR2IMYVQk/SAyWsCfnPWkxpL7H0eBijPzwRLrUbpnA89GdTaElRRa8sDZ&#10;aO5Cknjq393SNPY68fSceaqRVJXom35AlO2v5+T1/E+3TwAAAP//AwBQSwMEFAAGAAgAAAAhAJAS&#10;vfLeAAAACAEAAA8AAABkcnMvZG93bnJldi54bWxMj8FOwzAQRO9I/IO1SNyok1BBGuJUBQnEEUqR&#10;enTjbRw1XofYTUO/nuUEx9GMZt6Uy8l1YsQhtJ4UpLMEBFLtTUuNgs3H800OIkRNRneeUME3BlhW&#10;lxelLow/0TuO69gILqFQaAU2xr6QMtQWnQ4z3yOxt/eD05Hl0Egz6BOXu05mSXInnW6JF6zu8cli&#10;fVgfnYLF6/hpu8etN5TbdLV9OX+9bc5KXV9NqwcQEaf4F4ZffEaHipl2/kgmiI71PGX0qOAeBNvz&#10;JL8FsVOQLbIUZFXK/weqHwAAAP//AwBQSwECLQAUAAYACAAAACEAtoM4kv4AAADhAQAAEwAAAAAA&#10;AAAAAAAAAAAAAAAAW0NvbnRlbnRfVHlwZXNdLnhtbFBLAQItABQABgAIAAAAIQA4/SH/1gAAAJQB&#10;AAALAAAAAAAAAAAAAAAAAC8BAABfcmVscy8ucmVsc1BLAQItABQABgAIAAAAIQDqCYZQCgIAAO8D&#10;AAAOAAAAAAAAAAAAAAAAAC4CAABkcnMvZTJvRG9jLnhtbFBLAQItABQABgAIAAAAIQCQEr3y3gAA&#10;AAgBAAAPAAAAAAAAAAAAAAAAAGQEAABkcnMvZG93bnJldi54bWxQSwUGAAAAAAQABADzAAAAbwUA&#10;AAAA&#10;" stroked="f">
                <v:textbox style="mso-fit-shape-to-text:t" inset="0,0,0,0">
                  <w:txbxContent>
                    <w:p w14:paraId="680EC142" w14:textId="77777777" w:rsidR="00F47D95" w:rsidRDefault="001104B2" w:rsidP="00AA16B2">
                      <w:pPr>
                        <w:spacing w:line="240" w:lineRule="auto"/>
                        <w:jc w:val="center"/>
                        <w:rPr>
                          <w:sz w:val="14"/>
                        </w:rPr>
                      </w:pPr>
                      <w:r w:rsidRPr="00E24BD7">
                        <w:rPr>
                          <w:sz w:val="14"/>
                          <w:szCs w:val="14"/>
                          <w:highlight w:val="lightGray"/>
                        </w:rPr>
                        <w:t>Zvolte místo vpichu a odhalte kůži.</w:t>
                      </w:r>
                    </w:p>
                  </w:txbxContent>
                </v:textbox>
              </v:shape>
            </w:pict>
          </mc:Fallback>
        </mc:AlternateContent>
      </w:r>
      <w:r w:rsidRPr="005014F7">
        <w:rPr>
          <w:color w:val="000000" w:themeColor="text1"/>
        </w:rPr>
        <w:t xml:space="preserve"> </w:t>
      </w:r>
      <w:r w:rsidRPr="005014F7">
        <w:rPr>
          <w:noProof/>
        </w:rPr>
        <w:drawing>
          <wp:inline distT="0" distB="0" distL="0" distR="0" wp14:anchorId="680EC054" wp14:editId="680EC055">
            <wp:extent cx="1631635" cy="1289050"/>
            <wp:effectExtent l="0" t="0" r="6985" b="635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5114959" name=""/>
                    <pic:cNvPicPr/>
                  </pic:nvPicPr>
                  <pic:blipFill>
                    <a:blip r:embed="rId18"/>
                    <a:srcRect b="2202"/>
                    <a:stretch>
                      <a:fillRect/>
                    </a:stretch>
                  </pic:blipFill>
                  <pic:spPr bwMode="auto">
                    <a:xfrm>
                      <a:off x="0" y="0"/>
                      <a:ext cx="1636418" cy="1292829"/>
                    </a:xfrm>
                    <a:prstGeom prst="rect">
                      <a:avLst/>
                    </a:prstGeom>
                    <a:ln>
                      <a:noFill/>
                    </a:ln>
                    <a:extLst>
                      <a:ext uri="{53640926-AAD7-44D8-BBD7-CCE9431645EC}">
                        <a14:shadowObscured xmlns:a14="http://schemas.microsoft.com/office/drawing/2010/main"/>
                      </a:ext>
                    </a:extLst>
                  </pic:spPr>
                </pic:pic>
              </a:graphicData>
            </a:graphic>
          </wp:inline>
        </w:drawing>
      </w:r>
    </w:p>
    <w:p w14:paraId="680EBB91" w14:textId="77777777" w:rsidR="00AA16B2" w:rsidRPr="005014F7" w:rsidRDefault="00AA16B2" w:rsidP="00AA16B2">
      <w:pPr>
        <w:pStyle w:val="ListParagraph"/>
        <w:spacing w:line="240" w:lineRule="auto"/>
        <w:ind w:left="1440"/>
        <w:rPr>
          <w:color w:val="000000" w:themeColor="text1"/>
          <w:szCs w:val="22"/>
        </w:rPr>
      </w:pPr>
    </w:p>
    <w:p w14:paraId="680EBB92" w14:textId="77777777" w:rsidR="00AA16B2" w:rsidRPr="005014F7" w:rsidRDefault="001104B2" w:rsidP="009B23D3">
      <w:pPr>
        <w:pStyle w:val="ListParagraph"/>
        <w:numPr>
          <w:ilvl w:val="1"/>
          <w:numId w:val="7"/>
        </w:numPr>
        <w:spacing w:line="240" w:lineRule="auto"/>
        <w:rPr>
          <w:color w:val="000000" w:themeColor="text1"/>
          <w:szCs w:val="22"/>
        </w:rPr>
      </w:pPr>
      <w:r w:rsidRPr="005014F7">
        <w:rPr>
          <w:color w:val="000000" w:themeColor="text1"/>
          <w:szCs w:val="22"/>
        </w:rPr>
        <w:t>Sejměte uzávěr jehly.</w:t>
      </w:r>
    </w:p>
    <w:p w14:paraId="680EBB93" w14:textId="77777777" w:rsidR="00AA16B2" w:rsidRPr="005014F7" w:rsidRDefault="001104B2" w:rsidP="009B23D3">
      <w:pPr>
        <w:pStyle w:val="ListParagraph"/>
        <w:numPr>
          <w:ilvl w:val="1"/>
          <w:numId w:val="7"/>
        </w:numPr>
        <w:spacing w:line="240" w:lineRule="auto"/>
        <w:rPr>
          <w:color w:val="000000" w:themeColor="text1"/>
          <w:szCs w:val="22"/>
        </w:rPr>
      </w:pPr>
      <w:r w:rsidRPr="005014F7">
        <w:rPr>
          <w:b/>
          <w:bCs/>
          <w:color w:val="000000" w:themeColor="text1"/>
          <w:szCs w:val="22"/>
        </w:rPr>
        <w:t>Neodstraňujte</w:t>
      </w:r>
      <w:r w:rsidRPr="005014F7">
        <w:rPr>
          <w:color w:val="000000" w:themeColor="text1"/>
          <w:szCs w:val="22"/>
        </w:rPr>
        <w:t xml:space="preserve"> vzduchové bubliny.</w:t>
      </w:r>
    </w:p>
    <w:p w14:paraId="680EBB94"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rPr>
        <w:lastRenderedPageBreak/>
        <mc:AlternateContent>
          <mc:Choice Requires="wps">
            <w:drawing>
              <wp:anchor distT="45720" distB="45720" distL="114300" distR="114300" simplePos="0" relativeHeight="251738112" behindDoc="0" locked="0" layoutInCell="1" allowOverlap="1" wp14:anchorId="680EC056" wp14:editId="680EC057">
                <wp:simplePos x="0" y="0"/>
                <wp:positionH relativeFrom="column">
                  <wp:posOffset>868080</wp:posOffset>
                </wp:positionH>
                <wp:positionV relativeFrom="paragraph">
                  <wp:posOffset>-4374</wp:posOffset>
                </wp:positionV>
                <wp:extent cx="1088532" cy="355788"/>
                <wp:effectExtent l="0" t="0" r="0" b="6350"/>
                <wp:wrapNone/>
                <wp:docPr id="2099501653" name="Text Box 20995016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8532" cy="355788"/>
                        </a:xfrm>
                        <a:prstGeom prst="rect">
                          <a:avLst/>
                        </a:prstGeom>
                        <a:solidFill>
                          <a:srgbClr val="FFFFFF"/>
                        </a:solidFill>
                        <a:ln w="9525">
                          <a:noFill/>
                          <a:miter lim="800000"/>
                          <a:headEnd/>
                          <a:tailEnd/>
                        </a:ln>
                      </wps:spPr>
                      <wps:txbx>
                        <w:txbxContent>
                          <w:p w14:paraId="680EC143" w14:textId="77777777" w:rsidR="00F47D95" w:rsidRPr="00E24BD7" w:rsidRDefault="001104B2" w:rsidP="00AA16B2">
                            <w:pPr>
                              <w:spacing w:line="240" w:lineRule="auto"/>
                              <w:jc w:val="center"/>
                              <w:rPr>
                                <w:sz w:val="14"/>
                                <w:highlight w:val="lightGray"/>
                              </w:rPr>
                            </w:pPr>
                            <w:r w:rsidRPr="00E24BD7">
                              <w:rPr>
                                <w:sz w:val="14"/>
                                <w:szCs w:val="14"/>
                                <w:highlight w:val="lightGray"/>
                              </w:rPr>
                              <w:t>Sejměte uzávěr jehly.</w:t>
                            </w:r>
                          </w:p>
                          <w:p w14:paraId="680EC144" w14:textId="77777777" w:rsidR="00F47D95" w:rsidRDefault="001104B2" w:rsidP="00AA16B2">
                            <w:pPr>
                              <w:spacing w:line="240" w:lineRule="auto"/>
                              <w:jc w:val="center"/>
                              <w:rPr>
                                <w:color w:val="FF0000"/>
                                <w:sz w:val="14"/>
                              </w:rPr>
                            </w:pPr>
                            <w:r w:rsidRPr="00E24BD7">
                              <w:rPr>
                                <w:b/>
                                <w:bCs/>
                                <w:color w:val="FF0000"/>
                                <w:sz w:val="14"/>
                                <w:szCs w:val="14"/>
                                <w:highlight w:val="lightGray"/>
                              </w:rPr>
                              <w:t>Neodstraňujte</w:t>
                            </w:r>
                            <w:r w:rsidRPr="00E24BD7">
                              <w:rPr>
                                <w:color w:val="FF0000"/>
                                <w:sz w:val="14"/>
                                <w:szCs w:val="14"/>
                                <w:highlight w:val="lightGray"/>
                              </w:rPr>
                              <w:t xml:space="preserve"> vzduchové bubliny.</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C056" id="Text Box 2099501653" o:spid="_x0000_s1065" type="#_x0000_t202" style="position:absolute;left:0;text-align:left;margin-left:68.35pt;margin-top:-.35pt;width:85.7pt;height:28pt;z-index:2517381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anZg/QEAANQDAAAOAAAAZHJzL2Uyb0RvYy54bWysU9uO0zAQfUfiHyy/06RdFbJR0xV0KUJa&#10;FqSFD3Acp7FwPGbsNilfz9hpyu0N4QdrbM+cmTlzvLkbe8NOCr0GW/HlIudMWQmNtoeKf/m8f1Fw&#10;5oOwjTBgVcXPyvO77fNnm8GVagUdmEYhIxDry8FVvAvBlVnmZad64RfglKXHFrAXgY54yBoUA6H3&#10;Jlvl+ctsAGwcglTe0+399Mi3Cb9tlQwf29arwEzFqbaQdkx7HfdsuxHlAYXrtLyUIf6hil5oS0mv&#10;UPciCHZE/RdUryWChzYsJPQZtK2WKvVA3SzzP7p56oRTqRcix7srTf7/wcrH05P7hCyMb2CkAaYm&#10;vHsA+dUzC7tO2IN6jQhDp0RDiZeRsmxwvryERqp96SNIPXyAhoYsjgES0NhiH1mhPhmh0wDOV9LV&#10;GJiMKfOiWN+sOJP0drNevyqKlEKUc7RDH94p6Fk0Ko401IQuTg8+xGpEObvEZB6MbvbamHTAQ70z&#10;yE6CBLBP64L+m5uxbKj47Xq1TsgWYnzSRq8DCdTovuJFHtckmcjGW9sklyC0mWyqxNgLPZGRiZsw&#10;1iPTDXV3G4MjXTU0ZyIMYRIkfSAyOsDvnA0kxor7b0eBijPz3hLpUbmzgbNRz4awkkIrHjibzF1I&#10;Co/UxGQknUTSReZRm7+ek9fPz7j9AQAA//8DAFBLAwQUAAYACAAAACEAdC4Snt4AAAAIAQAADwAA&#10;AGRycy9kb3ducmV2LnhtbEyPwU7DMBBE70j8g7VIXFDrtFFDFeJU0MINDi1Vz268JBHxOrKdJv17&#10;lhOcVqMZzb4pNpPtxAV9aB0pWMwTEEiVMy3VCo6fb7M1iBA1Gd05QgVXDLApb28KnRs30h4vh1gL&#10;LqGQawVNjH0uZagatDrMXY/E3pfzVkeWvpbG65HLbSeXSZJJq1viD43ucdtg9X0YrIJs54dxT9uH&#10;3fH1XX/09fL0cj0pdX83PT+BiDjFvzD84jM6lMx0dgOZIDrWafbIUQUzPuynyXoB4qxgtUpBloX8&#10;P6D8AQAA//8DAFBLAQItABQABgAIAAAAIQC2gziS/gAAAOEBAAATAAAAAAAAAAAAAAAAAAAAAABb&#10;Q29udGVudF9UeXBlc10ueG1sUEsBAi0AFAAGAAgAAAAhADj9If/WAAAAlAEAAAsAAAAAAAAAAAAA&#10;AAAALwEAAF9yZWxzLy5yZWxzUEsBAi0AFAAGAAgAAAAhABZqdmD9AQAA1AMAAA4AAAAAAAAAAAAA&#10;AAAALgIAAGRycy9lMm9Eb2MueG1sUEsBAi0AFAAGAAgAAAAhAHQuEp7eAAAACAEAAA8AAAAAAAAA&#10;AAAAAAAAVwQAAGRycy9kb3ducmV2LnhtbFBLBQYAAAAABAAEAPMAAABiBQAAAAA=&#10;" stroked="f">
                <v:textbox inset="0,0,0,0">
                  <w:txbxContent>
                    <w:p w14:paraId="680EC143" w14:textId="77777777" w:rsidR="00F47D95" w:rsidRPr="00E24BD7" w:rsidRDefault="001104B2" w:rsidP="00AA16B2">
                      <w:pPr>
                        <w:spacing w:line="240" w:lineRule="auto"/>
                        <w:jc w:val="center"/>
                        <w:rPr>
                          <w:sz w:val="14"/>
                          <w:highlight w:val="lightGray"/>
                        </w:rPr>
                      </w:pPr>
                      <w:r w:rsidRPr="00E24BD7">
                        <w:rPr>
                          <w:sz w:val="14"/>
                          <w:szCs w:val="14"/>
                          <w:highlight w:val="lightGray"/>
                        </w:rPr>
                        <w:t>Sejměte uzávěr jehly.</w:t>
                      </w:r>
                    </w:p>
                    <w:p w14:paraId="680EC144" w14:textId="77777777" w:rsidR="00F47D95" w:rsidRDefault="001104B2" w:rsidP="00AA16B2">
                      <w:pPr>
                        <w:spacing w:line="240" w:lineRule="auto"/>
                        <w:jc w:val="center"/>
                        <w:rPr>
                          <w:color w:val="FF0000"/>
                          <w:sz w:val="14"/>
                        </w:rPr>
                      </w:pPr>
                      <w:r w:rsidRPr="00E24BD7">
                        <w:rPr>
                          <w:b/>
                          <w:bCs/>
                          <w:color w:val="FF0000"/>
                          <w:sz w:val="14"/>
                          <w:szCs w:val="14"/>
                          <w:highlight w:val="lightGray"/>
                        </w:rPr>
                        <w:t>Neodstraňujte</w:t>
                      </w:r>
                      <w:r w:rsidRPr="00E24BD7">
                        <w:rPr>
                          <w:color w:val="FF0000"/>
                          <w:sz w:val="14"/>
                          <w:szCs w:val="14"/>
                          <w:highlight w:val="lightGray"/>
                        </w:rPr>
                        <w:t xml:space="preserve"> vzduchové bubliny.</w:t>
                      </w:r>
                    </w:p>
                  </w:txbxContent>
                </v:textbox>
              </v:shape>
            </w:pict>
          </mc:Fallback>
        </mc:AlternateContent>
      </w:r>
      <w:r w:rsidRPr="005014F7">
        <w:rPr>
          <w:noProof/>
          <w:color w:val="000000" w:themeColor="text1"/>
        </w:rPr>
        <w:drawing>
          <wp:inline distT="0" distB="0" distL="0" distR="0" wp14:anchorId="680EC058" wp14:editId="680EC059">
            <wp:extent cx="1009650" cy="1278378"/>
            <wp:effectExtent l="0" t="0" r="0" b="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4507657" name=""/>
                    <pic:cNvPicPr/>
                  </pic:nvPicPr>
                  <pic:blipFill>
                    <a:blip r:embed="rId19"/>
                    <a:srcRect r="2593" b="2631"/>
                    <a:stretch>
                      <a:fillRect/>
                    </a:stretch>
                  </pic:blipFill>
                  <pic:spPr bwMode="auto">
                    <a:xfrm>
                      <a:off x="0" y="0"/>
                      <a:ext cx="1012039" cy="1281403"/>
                    </a:xfrm>
                    <a:prstGeom prst="rect">
                      <a:avLst/>
                    </a:prstGeom>
                    <a:ln>
                      <a:noFill/>
                    </a:ln>
                    <a:extLst>
                      <a:ext uri="{53640926-AAD7-44D8-BBD7-CCE9431645EC}">
                        <a14:shadowObscured xmlns:a14="http://schemas.microsoft.com/office/drawing/2010/main"/>
                      </a:ext>
                    </a:extLst>
                  </pic:spPr>
                </pic:pic>
              </a:graphicData>
            </a:graphic>
          </wp:inline>
        </w:drawing>
      </w:r>
    </w:p>
    <w:p w14:paraId="680EBB95" w14:textId="77777777" w:rsidR="00AA16B2" w:rsidRPr="005014F7" w:rsidRDefault="00AA16B2" w:rsidP="00AA16B2">
      <w:pPr>
        <w:pStyle w:val="ListParagraph"/>
        <w:spacing w:line="240" w:lineRule="auto"/>
        <w:ind w:left="1440"/>
        <w:rPr>
          <w:color w:val="000000" w:themeColor="text1"/>
          <w:szCs w:val="22"/>
        </w:rPr>
      </w:pPr>
    </w:p>
    <w:p w14:paraId="680EBB96" w14:textId="77777777" w:rsidR="00AA16B2" w:rsidRPr="005014F7" w:rsidRDefault="001104B2" w:rsidP="009B23D3">
      <w:pPr>
        <w:pStyle w:val="ListParagraph"/>
        <w:numPr>
          <w:ilvl w:val="0"/>
          <w:numId w:val="7"/>
        </w:numPr>
        <w:spacing w:line="240" w:lineRule="auto"/>
        <w:rPr>
          <w:color w:val="000000" w:themeColor="text1"/>
          <w:szCs w:val="22"/>
        </w:rPr>
      </w:pPr>
      <w:r w:rsidRPr="005014F7">
        <w:rPr>
          <w:color w:val="000000" w:themeColor="text1"/>
          <w:szCs w:val="22"/>
        </w:rPr>
        <w:t>Podání injekce</w:t>
      </w:r>
    </w:p>
    <w:p w14:paraId="680EBB97" w14:textId="77777777" w:rsidR="00AA16B2" w:rsidRPr="005014F7" w:rsidRDefault="001104B2" w:rsidP="009B23D3">
      <w:pPr>
        <w:pStyle w:val="ListParagraph"/>
        <w:numPr>
          <w:ilvl w:val="1"/>
          <w:numId w:val="7"/>
        </w:numPr>
        <w:spacing w:line="240" w:lineRule="auto"/>
        <w:rPr>
          <w:color w:val="000000" w:themeColor="text1"/>
          <w:szCs w:val="22"/>
        </w:rPr>
      </w:pPr>
      <w:r w:rsidRPr="005014F7">
        <w:rPr>
          <w:b/>
          <w:bCs/>
          <w:color w:val="000000" w:themeColor="text1"/>
          <w:szCs w:val="22"/>
        </w:rPr>
        <w:t>Uchopte</w:t>
      </w:r>
      <w:r w:rsidRPr="005014F7">
        <w:rPr>
          <w:color w:val="000000" w:themeColor="text1"/>
          <w:szCs w:val="22"/>
        </w:rPr>
        <w:t xml:space="preserve"> kůži mezi prsty.</w:t>
      </w:r>
    </w:p>
    <w:p w14:paraId="680EBB98" w14:textId="77777777" w:rsidR="00AA16B2" w:rsidRPr="005014F7" w:rsidRDefault="001104B2" w:rsidP="009B23D3">
      <w:pPr>
        <w:pStyle w:val="ListParagraph"/>
        <w:numPr>
          <w:ilvl w:val="1"/>
          <w:numId w:val="7"/>
        </w:numPr>
        <w:spacing w:line="240" w:lineRule="auto"/>
        <w:rPr>
          <w:color w:val="000000" w:themeColor="text1"/>
          <w:szCs w:val="22"/>
        </w:rPr>
      </w:pPr>
      <w:r w:rsidRPr="005014F7">
        <w:rPr>
          <w:b/>
          <w:bCs/>
          <w:color w:val="000000" w:themeColor="text1"/>
          <w:szCs w:val="22"/>
        </w:rPr>
        <w:t>Zaveďte</w:t>
      </w:r>
      <w:r w:rsidRPr="005014F7">
        <w:rPr>
          <w:color w:val="000000" w:themeColor="text1"/>
          <w:szCs w:val="22"/>
        </w:rPr>
        <w:t xml:space="preserve"> jehlu pod úhlem 90°.</w:t>
      </w:r>
    </w:p>
    <w:p w14:paraId="680EBB99" w14:textId="77777777" w:rsidR="00AA16B2" w:rsidRPr="005014F7" w:rsidRDefault="001104B2" w:rsidP="009B23D3">
      <w:pPr>
        <w:pStyle w:val="ListParagraph"/>
        <w:numPr>
          <w:ilvl w:val="1"/>
          <w:numId w:val="7"/>
        </w:numPr>
        <w:spacing w:line="240" w:lineRule="auto"/>
        <w:rPr>
          <w:color w:val="000000" w:themeColor="text1"/>
          <w:szCs w:val="22"/>
        </w:rPr>
      </w:pPr>
      <w:r w:rsidRPr="005014F7">
        <w:rPr>
          <w:b/>
          <w:bCs/>
          <w:color w:val="000000" w:themeColor="text1"/>
          <w:szCs w:val="22"/>
        </w:rPr>
        <w:t>Stlačte</w:t>
      </w:r>
      <w:r w:rsidRPr="005014F7">
        <w:rPr>
          <w:color w:val="000000" w:themeColor="text1"/>
          <w:szCs w:val="22"/>
        </w:rPr>
        <w:t xml:space="preserve"> píst dolů a podejte injekci.</w:t>
      </w:r>
    </w:p>
    <w:p w14:paraId="680EBB9A" w14:textId="77777777" w:rsidR="00AA16B2" w:rsidRPr="005014F7" w:rsidRDefault="00AA16B2" w:rsidP="00AA16B2">
      <w:pPr>
        <w:pStyle w:val="ListParagraph"/>
        <w:spacing w:line="240" w:lineRule="auto"/>
        <w:ind w:left="1440"/>
        <w:rPr>
          <w:color w:val="000000" w:themeColor="text1"/>
          <w:szCs w:val="22"/>
        </w:rPr>
      </w:pPr>
    </w:p>
    <w:p w14:paraId="680EBB9B"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752448" behindDoc="0" locked="0" layoutInCell="1" allowOverlap="1" wp14:anchorId="680EC05A" wp14:editId="680EC05B">
                <wp:simplePos x="0" y="0"/>
                <wp:positionH relativeFrom="column">
                  <wp:posOffset>1324610</wp:posOffset>
                </wp:positionH>
                <wp:positionV relativeFrom="paragraph">
                  <wp:posOffset>1188926</wp:posOffset>
                </wp:positionV>
                <wp:extent cx="1686090" cy="1847469"/>
                <wp:effectExtent l="0" t="0" r="9525" b="3175"/>
                <wp:wrapNone/>
                <wp:docPr id="2099501655" name="Text Box 20995016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6090" cy="1847469"/>
                        </a:xfrm>
                        <a:prstGeom prst="rect">
                          <a:avLst/>
                        </a:prstGeom>
                        <a:solidFill>
                          <a:srgbClr val="FFFFFF"/>
                        </a:solidFill>
                        <a:ln w="9525">
                          <a:noFill/>
                          <a:miter lim="800000"/>
                          <a:headEnd/>
                          <a:tailEnd/>
                        </a:ln>
                      </wps:spPr>
                      <wps:txbx>
                        <w:txbxContent>
                          <w:p w14:paraId="680EC145" w14:textId="77777777" w:rsidR="00F47D95" w:rsidRDefault="001104B2" w:rsidP="00AA16B2">
                            <w:pPr>
                              <w:spacing w:line="240" w:lineRule="auto"/>
                              <w:jc w:val="center"/>
                              <w:rPr>
                                <w:sz w:val="14"/>
                              </w:rPr>
                            </w:pPr>
                            <w:r w:rsidRPr="00E24BD7">
                              <w:rPr>
                                <w:sz w:val="14"/>
                                <w:szCs w:val="14"/>
                                <w:highlight w:val="lightGray"/>
                              </w:rPr>
                              <w:t>Vytáhněte injekční stříkačku z místa vpichu pod úhlem 90°.</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5A" id="Text Box 2099501655" o:spid="_x0000_s1066" type="#_x0000_t202" style="position:absolute;left:0;text-align:left;margin-left:104.3pt;margin-top:93.6pt;width:132.75pt;height:145.45pt;z-index:2517524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qgcCAIAAO8DAAAOAAAAZHJzL2Uyb0RvYy54bWysU9tu2zAMfR+wfxD0vtgJ0iwx6hRdugwD&#10;ugvQ7QNkWY6FyaJGKbGzrx8lO+kub8P8IFAmeUgeHt3eDZ1hJ4Vegy35fJZzpqyEWttDyb9+2b9a&#10;c+aDsLUwYFXJz8rzu+3LF7e9K9QCWjC1QkYg1he9K3kbgiuyzMtWdcLPwClLzgawE4GueMhqFD2h&#10;dyZb5Pkq6wFrhyCV9/T3YXTybcJvGiXDp6bxKjBTcuotpBPTWcUz296K4oDCtVpObYh/6KIT2lLR&#10;K9SDCIIdUf8F1WmJ4KEJMwldBk2jpUoz0DTz/I9pnlrhVJqFyPHuSpP/f7Dy4+nJfUYWhjcw0ALT&#10;EN49gvzmmYVdK+xB3SNC3ypRU+F5pCzrnS+m1Ei1L3wEqfoPUNOSxTFAAhoa7CIrNCcjdFrA+Uq6&#10;GgKTseRqvco35JLkm6+Xr5erTaohiku6Qx/eKehYNEqOtNUEL06PPsR2RHEJidU8GF3vtTHpgodq&#10;Z5CdBClgn74J/bcwY1lf8s3N4iYhW4j5SRydDqRQo7uSr/P4jZqJdLy1dQoJQpvRpk6MnfiJlIzk&#10;hKEamK5LvkzJka8K6jMxhjAqkl4QGS3gD856UmPJ/fejQMWZeW+J9Sjdi4EXo7oYwkpKLXngbDR3&#10;IUk8ze/uaRt7nXh6rjz1SKpK9E0vIMr213uKen6n258AAAD//wMAUEsDBBQABgAIAAAAIQDpwsfT&#10;4AAAAAsBAAAPAAAAZHJzL2Rvd25yZXYueG1sTI/BTsMwDIbvSLxDZCRuLG01baE0nQYSiCOMIe2Y&#10;NaGpSJzSZF3Z0+Odxs3W/+n352o1ecdGM8QuoIR8lgEz2ATdYSth+/F8J4DFpFArF9BI+DURVvX1&#10;VaVKHY74bsZNahmVYCyVBJtSX3IeG2u8irPQG6TsKwxeJVqHlutBHancO15k2YJ71SFdsKo3T9Y0&#10;35uDl3D/On5a97gLGoXN17uX08/b9iTl7c20fgCWzJQuMJz1SR1qctqHA+rInIQiEwtCKRDLAhgR&#10;8+U8B7Y/DyIHXlf8/w/1HwAAAP//AwBQSwECLQAUAAYACAAAACEAtoM4kv4AAADhAQAAEwAAAAAA&#10;AAAAAAAAAAAAAAAAW0NvbnRlbnRfVHlwZXNdLnhtbFBLAQItABQABgAIAAAAIQA4/SH/1gAAAJQB&#10;AAALAAAAAAAAAAAAAAAAAC8BAABfcmVscy8ucmVsc1BLAQItABQABgAIAAAAIQCMEqgcCAIAAO8D&#10;AAAOAAAAAAAAAAAAAAAAAC4CAABkcnMvZTJvRG9jLnhtbFBLAQItABQABgAIAAAAIQDpwsfT4AAA&#10;AAsBAAAPAAAAAAAAAAAAAAAAAGIEAABkcnMvZG93bnJldi54bWxQSwUGAAAAAAQABADzAAAAbwUA&#10;AAAA&#10;" stroked="f">
                <v:textbox style="mso-fit-shape-to-text:t" inset="0,0,0,0">
                  <w:txbxContent>
                    <w:p w14:paraId="680EC145" w14:textId="77777777" w:rsidR="00F47D95" w:rsidRDefault="001104B2" w:rsidP="00AA16B2">
                      <w:pPr>
                        <w:spacing w:line="240" w:lineRule="auto"/>
                        <w:jc w:val="center"/>
                        <w:rPr>
                          <w:sz w:val="14"/>
                        </w:rPr>
                      </w:pPr>
                      <w:r w:rsidRPr="00E24BD7">
                        <w:rPr>
                          <w:sz w:val="14"/>
                          <w:szCs w:val="14"/>
                          <w:highlight w:val="lightGray"/>
                        </w:rPr>
                        <w:t>Vytáhněte injekční stříkačku z místa vpichu pod úhlem 90°.</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750400" behindDoc="0" locked="0" layoutInCell="1" allowOverlap="1" wp14:anchorId="680EC05C" wp14:editId="680EC05D">
                <wp:simplePos x="0" y="0"/>
                <wp:positionH relativeFrom="margin">
                  <wp:posOffset>2584244</wp:posOffset>
                </wp:positionH>
                <wp:positionV relativeFrom="paragraph">
                  <wp:posOffset>50165</wp:posOffset>
                </wp:positionV>
                <wp:extent cx="668655" cy="1850644"/>
                <wp:effectExtent l="0" t="0" r="0" b="0"/>
                <wp:wrapNone/>
                <wp:docPr id="2099501654" name="Text Box 20995016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8655" cy="1850644"/>
                        </a:xfrm>
                        <a:prstGeom prst="rect">
                          <a:avLst/>
                        </a:prstGeom>
                        <a:solidFill>
                          <a:srgbClr val="FFFFFF"/>
                        </a:solidFill>
                        <a:ln w="9525">
                          <a:noFill/>
                          <a:miter lim="800000"/>
                          <a:headEnd/>
                          <a:tailEnd/>
                        </a:ln>
                      </wps:spPr>
                      <wps:txbx>
                        <w:txbxContent>
                          <w:p w14:paraId="680EC146" w14:textId="77777777" w:rsidR="00F47D95" w:rsidRPr="00D41073" w:rsidRDefault="001104B2" w:rsidP="006C180E">
                            <w:pPr>
                              <w:spacing w:line="240" w:lineRule="auto"/>
                              <w:jc w:val="center"/>
                              <w:rPr>
                                <w:sz w:val="14"/>
                              </w:rPr>
                            </w:pPr>
                            <w:r w:rsidRPr="00E24BD7">
                              <w:rPr>
                                <w:b/>
                                <w:bCs/>
                                <w:sz w:val="14"/>
                                <w:szCs w:val="14"/>
                                <w:highlight w:val="lightGray"/>
                              </w:rPr>
                              <w:t>Stlačte</w:t>
                            </w:r>
                            <w:r w:rsidRPr="00E24BD7">
                              <w:rPr>
                                <w:sz w:val="14"/>
                                <w:szCs w:val="14"/>
                                <w:highlight w:val="lightGray"/>
                              </w:rPr>
                              <w:t xml:space="preserve"> píst dolů a podejte injekci.</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5C" id="Text Box 2099501654" o:spid="_x0000_s1067" type="#_x0000_t202" style="position:absolute;left:0;text-align:left;margin-left:203.5pt;margin-top:3.95pt;width:52.65pt;height:145.7pt;z-index:2517504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3dHCAIAAO4DAAAOAAAAZHJzL2Uyb0RvYy54bWysU9uO2yAQfa/Uf0C8N3aiJEqtOKtttqkq&#10;bS/Sth+AMY5RMUMHEjv9+g7YyfbyVpUHNMDMmZkzh+3d0Bl2Vug12JLPZzlnykqotT2W/OuXw6sN&#10;Zz4IWwsDVpX8ojy/2718se1doRbQgqkVMgKxvuhdydsQXJFlXraqE34GTll6bAA7EeiIx6xG0RN6&#10;Z7JFnq+zHrB2CFJ5T7cP4yPfJfymUTJ8ahqvAjMlp9pC2jHtVdyz3VYURxSu1XIqQ/xDFZ3QlpLe&#10;oB5EEOyE+i+oTksED02YSegyaBotVeqBupnnf3Tz1AqnUi9Ejnc3mvz/g5Ufz0/uM7IwvIGBBpia&#10;8O4R5DfPLOxbYY/qHhH6VomaEs8jZVnvfDGFRqp94SNI1X+AmoYsTgES0NBgF1mhPhmh0wAuN9LV&#10;EJiky/V6s16tOJP0NN+s8vVymVKI4hrt0Id3CjoWjZIjDTWhi/OjD7EaUVxdYjIPRtcHbUw64LHa&#10;G2RnQQI4pDWh/+ZmLOtL/nq1WCVkCzE+aaPTgQRqdFfyTR7XKJnIxltbJ5cgtBltqsTYiZ7IyMhN&#10;GKqB6brky0RepKuC+kKEIYyCpA9ERgv4g7OexFhy//0kUHFm3lsiPSr3auDVqK6GsJJCSx44G819&#10;SApP/bt7GsZBJ56eM081kqgSfdMHiKr99Zy8nr/p7icAAAD//wMAUEsDBBQABgAIAAAAIQDzyBYb&#10;3wAAAAkBAAAPAAAAZHJzL2Rvd25yZXYueG1sTI/BTsMwEETvSPyDtUjcqJMUaBOyqQoSiCOUIvXo&#10;xkscEa9D7KahX485wXE0o5k35WqynRhp8K1jhHSWgCCunW65Qdi+PV4tQfigWKvOMSF8k4dVdX5W&#10;qkK7I7/SuAmNiCXsC4VgQugLKX1tyCo/cz1x9D7cYFWIcmikHtQxlttOZklyK61qOS4Y1dODofpz&#10;c7AI+fP4brr7ndO8NOl693T6etmeEC8vpvUdiEBT+AvDL35Ehyoy7d2BtRcdwnWyiF8CwiIHEf2b&#10;NJuD2CNkeT4HWZXy/4PqBwAA//8DAFBLAQItABQABgAIAAAAIQC2gziS/gAAAOEBAAATAAAAAAAA&#10;AAAAAAAAAAAAAABbQ29udGVudF9UeXBlc10ueG1sUEsBAi0AFAAGAAgAAAAhADj9If/WAAAAlAEA&#10;AAsAAAAAAAAAAAAAAAAALwEAAF9yZWxzLy5yZWxzUEsBAi0AFAAGAAgAAAAhAGFDd0cIAgAA7gMA&#10;AA4AAAAAAAAAAAAAAAAALgIAAGRycy9lMm9Eb2MueG1sUEsBAi0AFAAGAAgAAAAhAPPIFhvfAAAA&#10;CQEAAA8AAAAAAAAAAAAAAAAAYgQAAGRycy9kb3ducmV2LnhtbFBLBQYAAAAABAAEAPMAAABuBQAA&#10;AAA=&#10;" stroked="f">
                <v:textbox style="mso-fit-shape-to-text:t" inset="0,0,0,0">
                  <w:txbxContent>
                    <w:p w14:paraId="680EC146" w14:textId="77777777" w:rsidR="00F47D95" w:rsidRPr="00D41073" w:rsidRDefault="001104B2" w:rsidP="006C180E">
                      <w:pPr>
                        <w:spacing w:line="240" w:lineRule="auto"/>
                        <w:jc w:val="center"/>
                        <w:rPr>
                          <w:sz w:val="14"/>
                        </w:rPr>
                      </w:pPr>
                      <w:r w:rsidRPr="00E24BD7">
                        <w:rPr>
                          <w:b/>
                          <w:bCs/>
                          <w:sz w:val="14"/>
                          <w:szCs w:val="14"/>
                          <w:highlight w:val="lightGray"/>
                        </w:rPr>
                        <w:t>Stlačte</w:t>
                      </w:r>
                      <w:r w:rsidRPr="00E24BD7">
                        <w:rPr>
                          <w:sz w:val="14"/>
                          <w:szCs w:val="14"/>
                          <w:highlight w:val="lightGray"/>
                        </w:rPr>
                        <w:t xml:space="preserve"> píst dolů a podejte injekci.</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748352" behindDoc="0" locked="0" layoutInCell="1" allowOverlap="1" wp14:anchorId="680EC05E" wp14:editId="680EC05F">
                <wp:simplePos x="0" y="0"/>
                <wp:positionH relativeFrom="column">
                  <wp:posOffset>1805940</wp:posOffset>
                </wp:positionH>
                <wp:positionV relativeFrom="paragraph">
                  <wp:posOffset>46149</wp:posOffset>
                </wp:positionV>
                <wp:extent cx="654818" cy="1850644"/>
                <wp:effectExtent l="0" t="0" r="0" b="0"/>
                <wp:wrapNone/>
                <wp:docPr id="2099501656" name="Text Box 20995016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4818" cy="1850644"/>
                        </a:xfrm>
                        <a:prstGeom prst="rect">
                          <a:avLst/>
                        </a:prstGeom>
                        <a:solidFill>
                          <a:srgbClr val="FFFFFF"/>
                        </a:solidFill>
                        <a:ln w="9525">
                          <a:noFill/>
                          <a:miter lim="800000"/>
                          <a:headEnd/>
                          <a:tailEnd/>
                        </a:ln>
                      </wps:spPr>
                      <wps:txbx>
                        <w:txbxContent>
                          <w:p w14:paraId="680EC147" w14:textId="77777777" w:rsidR="00F47D95" w:rsidRPr="008643C8" w:rsidRDefault="001104B2" w:rsidP="006C180E">
                            <w:pPr>
                              <w:spacing w:line="240" w:lineRule="auto"/>
                              <w:jc w:val="center"/>
                              <w:rPr>
                                <w:sz w:val="14"/>
                                <w:szCs w:val="14"/>
                              </w:rPr>
                            </w:pPr>
                            <w:r w:rsidRPr="00E24BD7">
                              <w:rPr>
                                <w:b/>
                                <w:bCs/>
                                <w:sz w:val="14"/>
                                <w:szCs w:val="14"/>
                                <w:highlight w:val="lightGray"/>
                              </w:rPr>
                              <w:t>Zaveďte</w:t>
                            </w:r>
                            <w:r w:rsidRPr="00E24BD7">
                              <w:rPr>
                                <w:sz w:val="14"/>
                                <w:szCs w:val="14"/>
                                <w:highlight w:val="lightGray"/>
                              </w:rPr>
                              <w:t xml:space="preserve"> jehlu pod úhlem 90°.</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5E" id="Text Box 2099501656" o:spid="_x0000_s1068" type="#_x0000_t202" style="position:absolute;left:0;text-align:left;margin-left:142.2pt;margin-top:3.65pt;width:51.55pt;height:145.7pt;z-index:25174835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DeVcCAIAAO4DAAAOAAAAZHJzL2Uyb0RvYy54bWysU9uO2yAQfa/Uf0C8N3aiJEqtOKtttqkq&#10;bS/Sth+AMY5RMUMHEjv9+g7YyfbyVpUHNMDMmZkzh+3d0Bl2Vug12JLPZzlnykqotT2W/OuXw6sN&#10;Zz4IWwsDVpX8ojy/2718se1doRbQgqkVMgKxvuhdydsQXJFlXraqE34GTll6bAA7EeiIx6xG0RN6&#10;Z7JFnq+zHrB2CFJ5T7cP4yPfJfymUTJ8ahqvAjMlp9pC2jHtVdyz3VYURxSu1XIqQ/xDFZ3QlpLe&#10;oB5EEOyE+i+oTksED02YSegyaBotVeqBupnnf3Tz1AqnUi9Ejnc3mvz/g5Ufz0/uM7IwvIGBBpia&#10;8O4R5DfPLOxbYY/qHhH6VomaEs8jZVnvfDGFRqp94SNI1X+AmoYsTgES0NBgF1mhPhmh0wAuN9LV&#10;EJiky/VquZmTSiQ9zTerfL1cphSiuEY79OGdgo5Fo+RIQ03o4vzoQ6xGFFeXmMyD0fVBG5MOeKz2&#10;BtlZkAAOaU3ov7kZy/qSv14tVgnZQoxP2uh0IIEa3ZV8k8c1Siay8dbWySUIbUabKjF2oicyMnIT&#10;hmpgui75chGDI10V1BciDGEUJH0gMlrAH5z1JMaS++8ngYoz894S6VG5VwOvRnU1hJUUWvLA2Wju&#10;Q1J46t/d0zAOOvH0nHmqkUSV6Js+QFTtr+fk9fxNdz8BAAD//wMAUEsDBBQABgAIAAAAIQAaMx/x&#10;3wAAAAkBAAAPAAAAZHJzL2Rvd25yZXYueG1sTI/LTsMwEEX3SPyDNUjsqNMHxA1xqoIEYllKkbp0&#10;YxNH2OMQu2no1zOsYDk6V/eeKVejd2wwfWwDSphOMmAG66BbbCTs3p5uBLCYFGrlAhoJ3ybCqrq8&#10;KFWhwwlfzbBNDaMSjIWSYFPqCs5jbY1XcRI6g8Q+Qu9VorNvuO7Vicq947Msu+NetUgLVnXm0Zr6&#10;c3v0EpYvw7t1D/ugUdjpev98/trszlJeX43re2DJjOkvDL/6pA4VOR3CEXVkTsJMLBYUlZDPgRGf&#10;i/wW2IHAUuTAq5L//6D6AQAA//8DAFBLAQItABQABgAIAAAAIQC2gziS/gAAAOEBAAATAAAAAAAA&#10;AAAAAAAAAAAAAABbQ29udGVudF9UeXBlc10ueG1sUEsBAi0AFAAGAAgAAAAhADj9If/WAAAAlAEA&#10;AAsAAAAAAAAAAAAAAAAALwEAAF9yZWxzLy5yZWxzUEsBAi0AFAAGAAgAAAAhAEIN5VwIAgAA7gMA&#10;AA4AAAAAAAAAAAAAAAAALgIAAGRycy9lMm9Eb2MueG1sUEsBAi0AFAAGAAgAAAAhABozH/HfAAAA&#10;CQEAAA8AAAAAAAAAAAAAAAAAYgQAAGRycy9kb3ducmV2LnhtbFBLBQYAAAAABAAEAPMAAABuBQAA&#10;AAA=&#10;" stroked="f">
                <v:textbox style="mso-fit-shape-to-text:t" inset="0,0,0,0">
                  <w:txbxContent>
                    <w:p w14:paraId="680EC147" w14:textId="77777777" w:rsidR="00F47D95" w:rsidRPr="008643C8" w:rsidRDefault="001104B2" w:rsidP="006C180E">
                      <w:pPr>
                        <w:spacing w:line="240" w:lineRule="auto"/>
                        <w:jc w:val="center"/>
                        <w:rPr>
                          <w:sz w:val="14"/>
                          <w:szCs w:val="14"/>
                        </w:rPr>
                      </w:pPr>
                      <w:r w:rsidRPr="00E24BD7">
                        <w:rPr>
                          <w:b/>
                          <w:bCs/>
                          <w:sz w:val="14"/>
                          <w:szCs w:val="14"/>
                          <w:highlight w:val="lightGray"/>
                        </w:rPr>
                        <w:t>Zaveďte</w:t>
                      </w:r>
                      <w:r w:rsidRPr="00E24BD7">
                        <w:rPr>
                          <w:sz w:val="14"/>
                          <w:szCs w:val="14"/>
                          <w:highlight w:val="lightGray"/>
                        </w:rPr>
                        <w:t xml:space="preserve"> jehlu pod úhlem 90°.</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746304" behindDoc="0" locked="0" layoutInCell="1" allowOverlap="1" wp14:anchorId="680EC060" wp14:editId="680EC061">
                <wp:simplePos x="0" y="0"/>
                <wp:positionH relativeFrom="column">
                  <wp:posOffset>982355</wp:posOffset>
                </wp:positionH>
                <wp:positionV relativeFrom="paragraph">
                  <wp:posOffset>44943</wp:posOffset>
                </wp:positionV>
                <wp:extent cx="593677" cy="1844294"/>
                <wp:effectExtent l="0" t="0" r="0" b="6350"/>
                <wp:wrapNone/>
                <wp:docPr id="2099501657" name="Text Box 20995016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680EC148" w14:textId="77777777" w:rsidR="00F47D95" w:rsidRPr="00D41073" w:rsidRDefault="001104B2" w:rsidP="00AA16B2">
                            <w:pPr>
                              <w:spacing w:line="240" w:lineRule="auto"/>
                              <w:jc w:val="center"/>
                              <w:rPr>
                                <w:sz w:val="14"/>
                                <w:szCs w:val="14"/>
                              </w:rPr>
                            </w:pPr>
                            <w:r w:rsidRPr="00E24BD7">
                              <w:rPr>
                                <w:b/>
                                <w:bCs/>
                                <w:sz w:val="14"/>
                                <w:szCs w:val="14"/>
                                <w:highlight w:val="lightGray"/>
                              </w:rPr>
                              <w:t>Uchopte</w:t>
                            </w:r>
                            <w:r w:rsidRPr="00E24BD7">
                              <w:rPr>
                                <w:sz w:val="14"/>
                                <w:szCs w:val="14"/>
                                <w:highlight w:val="lightGray"/>
                              </w:rPr>
                              <w:t xml:space="preserve"> kůži mezi prsty.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60" id="Text Box 2099501657" o:spid="_x0000_s1069" type="#_x0000_t202" style="position:absolute;left:0;text-align:left;margin-left:77.35pt;margin-top:3.55pt;width:46.75pt;height:145.2pt;z-index:25174630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yqIECgIAAO4DAAAOAAAAZHJzL2Uyb0RvYy54bWysU9tu2zAMfR+wfxD0vjhJkzYx4hRdugwD&#10;ugvQ7QNkWY6FyaJGKbG7ry8lO+kub8P0IFASeUgeHm1u+9awk0KvwRZ8NplypqyESttDwb993b9Z&#10;ceaDsJUwYFXBn5Tnt9vXrzady9UcGjCVQkYg1uedK3gTgsuzzMtGtcJPwClLjzVgKwId8ZBVKDpC&#10;b002n06vsw6wcghSeU+398Mj3yb8ulYyfK5rrwIzBafaQtox7WXcs+1G5AcUrtFyLEP8QxWt0JaS&#10;XqDuRRDsiPovqFZLBA91mEhoM6hrLVXqgbqZTf/o5rERTqVeiBzvLjT5/wcrP50e3RdkoX8LPQ0w&#10;NeHdA8jvnlnYNcIe1B0idI0SFSWeRcqyzvl8DI1U+9xHkLL7CBUNWRwDJKC+xjayQn0yQqcBPF1I&#10;V31gki6X66vrmxvOJD3NVovFfL1IKUR+jnbow3sFLYtGwZGGmtDF6cGHWI3Izy4xmQejq702Jh3w&#10;UO4MspMgAezTGtF/czOWdQVfL+fLhGwhxidttDqQQI1uC76axjVIJrLxzlbJJQhtBpsqMXakJzIy&#10;cBP6sme6KvjiKgZHukqonogwhEGQ9IHIaAB/ctaRGAvufxwFKs7MB0ukR+WeDTwb5dkQVlJowQNn&#10;g7kLSeGpf3dHw9jrxNNL5rFGElWib/wAUbW/npPXyzfdPgMAAP//AwBQSwMEFAAGAAgAAAAhAIRe&#10;x2rfAAAACQEAAA8AAABkcnMvZG93bnJldi54bWxMj8FOwzAQRO9I/IO1SNyok6glaYhTFSQQRyhF&#10;6tGN3TiqvQ6xm4Z+PcsJbjua0eybajU5y0Y9hM6jgHSWANPYeNVhK2D78XxXAAtRopLWoxbwrQOs&#10;6uurSpbKn/Fdj5vYMirBUEoBJsa+5Dw0RjsZZr7XSN7BD05GkkPL1SDPVO4sz5LknjvZIX0wstdP&#10;RjfHzckJWL6On8Y+7rzCwqTr3cvl6217EeL2Zlo/AIt6in9h+MUndKiJae9PqAKzpBfznKIC8hQY&#10;+dm8yIDt6VjmC+B1xf8vqH8AAAD//wMAUEsBAi0AFAAGAAgAAAAhALaDOJL+AAAA4QEAABMAAAAA&#10;AAAAAAAAAAAAAAAAAFtDb250ZW50X1R5cGVzXS54bWxQSwECLQAUAAYACAAAACEAOP0h/9YAAACU&#10;AQAACwAAAAAAAAAAAAAAAAAvAQAAX3JlbHMvLnJlbHNQSwECLQAUAAYACAAAACEA2MqiBAoCAADu&#10;AwAADgAAAAAAAAAAAAAAAAAuAgAAZHJzL2Uyb0RvYy54bWxQSwECLQAUAAYACAAAACEAhF7Hat8A&#10;AAAJAQAADwAAAAAAAAAAAAAAAABkBAAAZHJzL2Rvd25yZXYueG1sUEsFBgAAAAAEAAQA8wAAAHAF&#10;AAAAAA==&#10;" stroked="f">
                <v:textbox style="mso-fit-shape-to-text:t" inset="0,0,0,0">
                  <w:txbxContent>
                    <w:p w14:paraId="680EC148" w14:textId="77777777" w:rsidR="00F47D95" w:rsidRPr="00D41073" w:rsidRDefault="001104B2" w:rsidP="00AA16B2">
                      <w:pPr>
                        <w:spacing w:line="240" w:lineRule="auto"/>
                        <w:jc w:val="center"/>
                        <w:rPr>
                          <w:sz w:val="14"/>
                          <w:szCs w:val="14"/>
                        </w:rPr>
                      </w:pPr>
                      <w:r w:rsidRPr="00E24BD7">
                        <w:rPr>
                          <w:b/>
                          <w:bCs/>
                          <w:sz w:val="14"/>
                          <w:szCs w:val="14"/>
                          <w:highlight w:val="lightGray"/>
                        </w:rPr>
                        <w:t>Uchopte</w:t>
                      </w:r>
                      <w:r w:rsidRPr="00E24BD7">
                        <w:rPr>
                          <w:sz w:val="14"/>
                          <w:szCs w:val="14"/>
                          <w:highlight w:val="lightGray"/>
                        </w:rPr>
                        <w:t xml:space="preserve"> kůži mezi prsty.</w:t>
                      </w:r>
                    </w:p>
                  </w:txbxContent>
                </v:textbox>
              </v:shape>
            </w:pict>
          </mc:Fallback>
        </mc:AlternateContent>
      </w:r>
      <w:r w:rsidRPr="005014F7">
        <w:rPr>
          <w:noProof/>
          <w:color w:val="000000" w:themeColor="text1"/>
        </w:rPr>
        <w:drawing>
          <wp:inline distT="0" distB="0" distL="0" distR="0" wp14:anchorId="680EC062" wp14:editId="680EC063">
            <wp:extent cx="2336213" cy="1323269"/>
            <wp:effectExtent l="0" t="0" r="6985" b="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377702" name=""/>
                    <pic:cNvPicPr/>
                  </pic:nvPicPr>
                  <pic:blipFill>
                    <a:blip r:embed="rId20"/>
                    <a:stretch>
                      <a:fillRect/>
                    </a:stretch>
                  </pic:blipFill>
                  <pic:spPr>
                    <a:xfrm>
                      <a:off x="0" y="0"/>
                      <a:ext cx="2356134" cy="1334553"/>
                    </a:xfrm>
                    <a:prstGeom prst="rect">
                      <a:avLst/>
                    </a:prstGeom>
                  </pic:spPr>
                </pic:pic>
              </a:graphicData>
            </a:graphic>
          </wp:inline>
        </w:drawing>
      </w:r>
    </w:p>
    <w:p w14:paraId="680EBB9C" w14:textId="77777777" w:rsidR="000E7702" w:rsidRPr="005014F7" w:rsidRDefault="000E7702" w:rsidP="00AA16B2">
      <w:pPr>
        <w:pStyle w:val="ListParagraph"/>
        <w:spacing w:line="240" w:lineRule="auto"/>
        <w:ind w:left="1440"/>
        <w:rPr>
          <w:color w:val="000000" w:themeColor="text1"/>
          <w:szCs w:val="22"/>
        </w:rPr>
      </w:pPr>
    </w:p>
    <w:p w14:paraId="680EBB9D" w14:textId="77777777" w:rsidR="00AA16B2" w:rsidRPr="005014F7" w:rsidRDefault="001104B2" w:rsidP="009B23D3">
      <w:pPr>
        <w:pStyle w:val="ListParagraph"/>
        <w:numPr>
          <w:ilvl w:val="1"/>
          <w:numId w:val="7"/>
        </w:numPr>
        <w:spacing w:line="240" w:lineRule="auto"/>
        <w:rPr>
          <w:color w:val="000000" w:themeColor="text1"/>
          <w:szCs w:val="22"/>
        </w:rPr>
      </w:pPr>
      <w:r w:rsidRPr="005014F7">
        <w:rPr>
          <w:color w:val="000000" w:themeColor="text1"/>
          <w:szCs w:val="22"/>
        </w:rPr>
        <w:t xml:space="preserve"> Vytáhněte injekční stříkačku z místa vpichu pod úhlem 90°.</w:t>
      </w:r>
    </w:p>
    <w:p w14:paraId="680EBB9E" w14:textId="77777777" w:rsidR="00AA16B2" w:rsidRPr="005014F7" w:rsidRDefault="001104B2" w:rsidP="009B23D3">
      <w:pPr>
        <w:pStyle w:val="ListParagraph"/>
        <w:numPr>
          <w:ilvl w:val="0"/>
          <w:numId w:val="7"/>
        </w:numPr>
        <w:spacing w:line="240" w:lineRule="auto"/>
        <w:rPr>
          <w:color w:val="000000" w:themeColor="text1"/>
          <w:szCs w:val="22"/>
        </w:rPr>
      </w:pPr>
      <w:r w:rsidRPr="005014F7">
        <w:rPr>
          <w:color w:val="000000" w:themeColor="text1"/>
          <w:szCs w:val="22"/>
        </w:rPr>
        <w:t>Pomoc</w:t>
      </w:r>
    </w:p>
    <w:p w14:paraId="680EBB9F" w14:textId="77777777" w:rsidR="00AA16B2" w:rsidRPr="005014F7" w:rsidRDefault="001104B2" w:rsidP="009B23D3">
      <w:pPr>
        <w:pStyle w:val="ListParagraph"/>
        <w:numPr>
          <w:ilvl w:val="1"/>
          <w:numId w:val="7"/>
        </w:numPr>
        <w:spacing w:line="240" w:lineRule="auto"/>
        <w:rPr>
          <w:color w:val="000000" w:themeColor="text1"/>
          <w:szCs w:val="22"/>
        </w:rPr>
      </w:pPr>
      <w:r w:rsidRPr="005014F7">
        <w:rPr>
          <w:color w:val="000000" w:themeColor="text1"/>
          <w:szCs w:val="22"/>
        </w:rPr>
        <w:t>Otočte pacienta na bok.</w:t>
      </w:r>
    </w:p>
    <w:p w14:paraId="680EBBA0" w14:textId="77777777" w:rsidR="00AA16B2" w:rsidRPr="005014F7" w:rsidRDefault="001104B2" w:rsidP="009B23D3">
      <w:pPr>
        <w:pStyle w:val="ListParagraph"/>
        <w:numPr>
          <w:ilvl w:val="1"/>
          <w:numId w:val="7"/>
        </w:numPr>
        <w:spacing w:line="240" w:lineRule="auto"/>
        <w:rPr>
          <w:color w:val="000000" w:themeColor="text1"/>
          <w:szCs w:val="22"/>
        </w:rPr>
      </w:pPr>
      <w:r w:rsidRPr="005014F7">
        <w:rPr>
          <w:color w:val="000000" w:themeColor="text1"/>
          <w:szCs w:val="22"/>
        </w:rPr>
        <w:t>Zavolejte lékařskou pohotovost.</w:t>
      </w:r>
    </w:p>
    <w:p w14:paraId="680EBBA1"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740160" behindDoc="0" locked="0" layoutInCell="1" allowOverlap="1" wp14:anchorId="680EC064" wp14:editId="680EC065">
                <wp:simplePos x="0" y="0"/>
                <wp:positionH relativeFrom="margin">
                  <wp:posOffset>914722</wp:posOffset>
                </wp:positionH>
                <wp:positionV relativeFrom="paragraph">
                  <wp:posOffset>159281</wp:posOffset>
                </wp:positionV>
                <wp:extent cx="955344" cy="1850644"/>
                <wp:effectExtent l="0" t="0" r="0" b="0"/>
                <wp:wrapNone/>
                <wp:docPr id="2099501658" name="Text Box 20995016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5344" cy="1850644"/>
                        </a:xfrm>
                        <a:prstGeom prst="rect">
                          <a:avLst/>
                        </a:prstGeom>
                        <a:solidFill>
                          <a:srgbClr val="FFFFFF"/>
                        </a:solidFill>
                        <a:ln w="9525">
                          <a:noFill/>
                          <a:miter lim="800000"/>
                          <a:headEnd/>
                          <a:tailEnd/>
                        </a:ln>
                      </wps:spPr>
                      <wps:txbx>
                        <w:txbxContent>
                          <w:p w14:paraId="680EC149" w14:textId="77777777" w:rsidR="00F47D95" w:rsidRDefault="001104B2" w:rsidP="00AA16B2">
                            <w:pPr>
                              <w:spacing w:line="240" w:lineRule="auto"/>
                              <w:rPr>
                                <w:sz w:val="16"/>
                              </w:rPr>
                            </w:pPr>
                            <w:r w:rsidRPr="00E24BD7">
                              <w:rPr>
                                <w:sz w:val="16"/>
                                <w:szCs w:val="16"/>
                                <w:highlight w:val="lightGray"/>
                              </w:rPr>
                              <w:t>Otočte pacienta na bok. Zavolejte lékařskou pohotovost.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64" id="Text Box 2099501658" o:spid="_x0000_s1070" type="#_x0000_t202" style="position:absolute;left:0;text-align:left;margin-left:72.05pt;margin-top:12.55pt;width:75.2pt;height:145.7pt;z-index:25174016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fx1kBAIAAO4DAAAOAAAAZHJzL2Uyb0RvYy54bWysU1Fv0zAQfkfiP1h+p0nLOpWo6TQ6ipDG&#10;QBr7AY7jNBaOz5zdJuXXc3bSDtgbwg/WnX3+7u67z+uboTPsqNBrsCWfz3LOlJVQa7sv+dO33ZsV&#10;Zz4IWwsDVpX8pDy/2bx+te5doRbQgqkVMgKxvuhdydsQXJFlXraqE34GTlm6bAA7EcjFfVaj6Am9&#10;M9kiz6+zHrB2CFJ5T6d34yXfJPymUTJ8aRqvAjMlp9pC2jHtVdyzzVoUexSu1XIqQ/xDFZ3QlpJe&#10;oO5EEOyA+gVUpyWChybMJHQZNI2WKvVA3czzv7p5bIVTqRcix7sLTf7/wcqH46P7iiwM72GgAaYm&#10;vLsH+d0zC9tW2L26RYS+VaKmxPNIWdY7X0xPI9W+8BGk6j9DTUMWhwAJaGiwi6xQn4zQaQCnC+lq&#10;CEzS4bvl8u3VFWeSruarZX5NTkwhivNrhz58VNCxaJQcaagJXRzvfRhDzyExmQej6502Jjm4r7YG&#10;2VGQAHZpTeh/hBnL+ljKYpmQLcT3SRudDiRQo7uSr/K4RslENj7YOoUEoc1oU9HGTvRERkZuwlAN&#10;TNclHzuLdFVQn4gwhFGQ9IHIaAF/ctaTGEvufxwEKs7MJ0ukR+WeDTwb1dkQVtLTkgfORnMbksJT&#10;/+6WhrHTiafnzFONJKrE9PQBomp/91PU8zfd/AIAAP//AwBQSwMEFAAGAAgAAAAhAHTe8HzgAAAA&#10;CgEAAA8AAABkcnMvZG93bnJldi54bWxMj8FOwzAMhu9IvENkJG4sbWmnrTSdBhKII4wh7Zg1WVMt&#10;cUqTdWVPjznByfrlT78/V6vJWTbqIXQeBaSzBJjGxqsOWwHbj+e7BbAQJSppPWoB3zrAqr6+qmSp&#10;/Bnf9biJLaMSDKUUYGLsS85DY7STYeZ7jbQ7+MHJSHFouRrkmcqd5VmSzLmTHdIFI3v9ZHRz3Jyc&#10;gOXr+Gns484rXJh0vXu5fL1tL0Lc3kzrB2BRT/EPhl99UoeanPb+hCowSznPU0IFZAVNArJlXgDb&#10;C7hP5wXwuuL/X6h/AAAA//8DAFBLAQItABQABgAIAAAAIQC2gziS/gAAAOEBAAATAAAAAAAAAAAA&#10;AAAAAAAAAABbQ29udGVudF9UeXBlc10ueG1sUEsBAi0AFAAGAAgAAAAhADj9If/WAAAAlAEAAAsA&#10;AAAAAAAAAAAAAAAALwEAAF9yZWxzLy5yZWxzUEsBAi0AFAAGAAgAAAAhAJt/HWQEAgAA7gMAAA4A&#10;AAAAAAAAAAAAAAAALgIAAGRycy9lMm9Eb2MueG1sUEsBAi0AFAAGAAgAAAAhAHTe8HzgAAAACgEA&#10;AA8AAAAAAAAAAAAAAAAAXgQAAGRycy9kb3ducmV2LnhtbFBLBQYAAAAABAAEAPMAAABrBQAAAAA=&#10;" stroked="f">
                <v:textbox style="mso-fit-shape-to-text:t" inset="0,0,0,0">
                  <w:txbxContent>
                    <w:p w14:paraId="680EC149" w14:textId="77777777" w:rsidR="00F47D95" w:rsidRDefault="001104B2" w:rsidP="00AA16B2">
                      <w:pPr>
                        <w:spacing w:line="240" w:lineRule="auto"/>
                        <w:rPr>
                          <w:sz w:val="16"/>
                        </w:rPr>
                      </w:pPr>
                      <w:r w:rsidRPr="00E24BD7">
                        <w:rPr>
                          <w:sz w:val="16"/>
                          <w:szCs w:val="16"/>
                          <w:highlight w:val="lightGray"/>
                        </w:rPr>
                        <w:t>Otočte pacienta na bok. Zavolejte lékařskou pohotovost.</w:t>
                      </w:r>
                    </w:p>
                  </w:txbxContent>
                </v:textbox>
                <w10:wrap anchorx="margin"/>
              </v:shape>
            </w:pict>
          </mc:Fallback>
        </mc:AlternateContent>
      </w:r>
    </w:p>
    <w:p w14:paraId="680EBBA2"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rPr>
        <w:drawing>
          <wp:inline distT="0" distB="0" distL="0" distR="0" wp14:anchorId="680EC066" wp14:editId="680EC067">
            <wp:extent cx="1041288" cy="1384300"/>
            <wp:effectExtent l="0" t="0" r="6985" b="635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1485067" name=""/>
                    <pic:cNvPicPr/>
                  </pic:nvPicPr>
                  <pic:blipFill>
                    <a:blip r:embed="rId13"/>
                    <a:srcRect r="3955"/>
                    <a:stretch>
                      <a:fillRect/>
                    </a:stretch>
                  </pic:blipFill>
                  <pic:spPr bwMode="auto">
                    <a:xfrm>
                      <a:off x="0" y="0"/>
                      <a:ext cx="1044282" cy="1388280"/>
                    </a:xfrm>
                    <a:prstGeom prst="rect">
                      <a:avLst/>
                    </a:prstGeom>
                    <a:ln>
                      <a:noFill/>
                    </a:ln>
                    <a:extLst>
                      <a:ext uri="{53640926-AAD7-44D8-BBD7-CCE9431645EC}">
                        <a14:shadowObscured xmlns:a14="http://schemas.microsoft.com/office/drawing/2010/main"/>
                      </a:ext>
                    </a:extLst>
                  </pic:spPr>
                </pic:pic>
              </a:graphicData>
            </a:graphic>
          </wp:inline>
        </w:drawing>
      </w:r>
    </w:p>
    <w:p w14:paraId="680EBBA3" w14:textId="77777777" w:rsidR="00AA16B2" w:rsidRPr="005014F7" w:rsidRDefault="001104B2" w:rsidP="00AA16B2">
      <w:pPr>
        <w:spacing w:line="240" w:lineRule="auto"/>
        <w:rPr>
          <w:color w:val="000000" w:themeColor="text1"/>
          <w:szCs w:val="22"/>
        </w:rPr>
      </w:pPr>
      <w:r w:rsidRPr="005014F7">
        <w:t>Nevracejte uzávěr na jehlu injekční stříkačky. Zlikvidujte v souladu s místními požadavky.</w:t>
      </w:r>
      <w:r w:rsidRPr="005014F7">
        <w:rPr>
          <w:noProof/>
          <w:color w:val="000000" w:themeColor="text1"/>
        </w:rPr>
        <w:drawing>
          <wp:inline distT="0" distB="0" distL="0" distR="0" wp14:anchorId="680EC068" wp14:editId="680EC069">
            <wp:extent cx="5760085" cy="923290"/>
            <wp:effectExtent l="0" t="0" r="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0636683" name=""/>
                    <pic:cNvPicPr/>
                  </pic:nvPicPr>
                  <pic:blipFill>
                    <a:blip r:embed="rId21"/>
                    <a:stretch>
                      <a:fillRect/>
                    </a:stretch>
                  </pic:blipFill>
                  <pic:spPr>
                    <a:xfrm>
                      <a:off x="0" y="0"/>
                      <a:ext cx="5760085" cy="923290"/>
                    </a:xfrm>
                    <a:prstGeom prst="rect">
                      <a:avLst/>
                    </a:prstGeom>
                  </pic:spPr>
                </pic:pic>
              </a:graphicData>
            </a:graphic>
          </wp:inline>
        </w:drawing>
      </w:r>
    </w:p>
    <w:p w14:paraId="680EBBA4" w14:textId="77777777" w:rsidR="00F00DB4" w:rsidRPr="005014F7" w:rsidRDefault="001104B2" w:rsidP="00F00DB4">
      <w:pPr>
        <w:spacing w:line="240" w:lineRule="auto"/>
        <w:rPr>
          <w:szCs w:val="22"/>
        </w:rPr>
      </w:pPr>
      <w:r w:rsidRPr="005014F7">
        <w:rPr>
          <w:noProof/>
        </w:rPr>
        <mc:AlternateContent>
          <mc:Choice Requires="wps">
            <w:drawing>
              <wp:anchor distT="45720" distB="45720" distL="114300" distR="114300" simplePos="0" relativeHeight="251756544" behindDoc="0" locked="0" layoutInCell="1" allowOverlap="1" wp14:anchorId="680EC06A" wp14:editId="680EC06B">
                <wp:simplePos x="0" y="0"/>
                <wp:positionH relativeFrom="margin">
                  <wp:posOffset>4578019</wp:posOffset>
                </wp:positionH>
                <wp:positionV relativeFrom="paragraph">
                  <wp:posOffset>-874395</wp:posOffset>
                </wp:positionV>
                <wp:extent cx="1029970" cy="1848739"/>
                <wp:effectExtent l="0" t="0" r="0" b="1905"/>
                <wp:wrapNone/>
                <wp:docPr id="2099501661" name="Text Box 20995016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9970" cy="1848739"/>
                        </a:xfrm>
                        <a:prstGeom prst="rect">
                          <a:avLst/>
                        </a:prstGeom>
                        <a:solidFill>
                          <a:srgbClr val="FFFFFF"/>
                        </a:solidFill>
                        <a:ln w="9525">
                          <a:noFill/>
                          <a:miter lim="800000"/>
                          <a:headEnd/>
                          <a:tailEnd/>
                        </a:ln>
                      </wps:spPr>
                      <wps:txbx>
                        <w:txbxContent>
                          <w:p w14:paraId="680EC14A" w14:textId="77777777" w:rsidR="00F47D95" w:rsidRDefault="001104B2" w:rsidP="00AA16B2">
                            <w:pPr>
                              <w:spacing w:line="240" w:lineRule="auto"/>
                              <w:rPr>
                                <w:b/>
                              </w:rPr>
                            </w:pPr>
                            <w:r>
                              <w:rPr>
                                <w:b/>
                                <w:bCs/>
                                <w:szCs w:val="22"/>
                              </w:rPr>
                              <w:t>Příruba pro prsty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6A" id="Text Box 2099501661" o:spid="_x0000_s1071" type="#_x0000_t202" style="position:absolute;margin-left:360.45pt;margin-top:-68.85pt;width:81.1pt;height:145.55pt;z-index:25175654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qJ7/CQIAAO8DAAAOAAAAZHJzL2Uyb0RvYy54bWysU9tu2zAMfR+wfxD0vtjJmjUx4hRdugwD&#10;ugvQ7QNkWY6FyaJGKbG7ry8lO+kub8P8IFAmeUgeHm1uhs6wk0KvwZZ8Pss5U1ZCre2h5N++7l+t&#10;OPNB2FoYsKrkj8rzm+3LF5veFWoBLZhaISMQ64velbwNwRVZ5mWrOuFn4JQlZwPYiUBXPGQ1ip7Q&#10;O5Mt8vxN1gPWDkEq7+nv3ejk24TfNEqGz03jVWCm5NRbSCems4pntt2I4oDCtVpObYh/6KIT2lLR&#10;C9SdCIIdUf8F1WmJ4KEJMwldBk2jpUoz0DTz/I9pHlrhVJqFyPHuQpP/f7Dy0+nBfUEWhrcw0ALT&#10;EN7dg/zumYVdK+xB3SJC3ypRU+F5pCzrnS+m1Ei1L3wEqfqPUNOSxTFAAhoa7CIrNCcjdFrA44V0&#10;NQQmY8l8sV5fk0uSb766Wl2/XqcaojinO/ThvYKORaPkSFtN8OJ070NsRxTnkFjNg9H1XhuTLnio&#10;dgbZSZAC9umb0H8LM5b1JV8vF8uEbCHmJ3F0OpBCje5KvsrjN2om0vHO1ikkCG1GmzoxduInUjKS&#10;E4ZqYLou+dUyJke+KqgfiTGEUZH0gshoAX9y1pMaS+5/HAUqzswHS6xH6Z4NPBvV2RBWUmrJA2ej&#10;uQtJ4ml+d0vb2OvE03PlqUdSVaJvegFRtr/eU9TzO90+AQAA//8DAFBLAwQUAAYACAAAACEAmMDz&#10;2OIAAAAMAQAADwAAAGRycy9kb3ducmV2LnhtbEyPwU7DMBBE70j8g7VI3FonDZA0xKkKEohjKUXq&#10;0Y1NHGGvQ+ymoV/PcoLjap5m3laryVk26iF0HgWk8wSYxsarDlsBu7enWQEsRIlKWo9awLcOsKov&#10;LypZKn/CVz1uY8uoBEMpBZgY+5Lz0BjtZJj7XiNlH35wMtI5tFwN8kTlzvJFktxxJzukBSN7/Wh0&#10;87k9OgHLl/Hd2Ie9V1iYdL1/Pn9tdmchrq+m9T2wqKf4B8OvPqlDTU4Hf0QVmBWQL5IloQJmaZbn&#10;wAgpiiwFdiD2NrsBXlf8/xP1DwAAAP//AwBQSwECLQAUAAYACAAAACEAtoM4kv4AAADhAQAAEwAA&#10;AAAAAAAAAAAAAAAAAAAAW0NvbnRlbnRfVHlwZXNdLnhtbFBLAQItABQABgAIAAAAIQA4/SH/1gAA&#10;AJQBAAALAAAAAAAAAAAAAAAAAC8BAABfcmVscy8ucmVsc1BLAQItABQABgAIAAAAIQB7qJ7/CQIA&#10;AO8DAAAOAAAAAAAAAAAAAAAAAC4CAABkcnMvZTJvRG9jLnhtbFBLAQItABQABgAIAAAAIQCYwPPY&#10;4gAAAAwBAAAPAAAAAAAAAAAAAAAAAGMEAABkcnMvZG93bnJldi54bWxQSwUGAAAAAAQABADzAAAA&#10;cgUAAAAA&#10;" stroked="f">
                <v:textbox style="mso-fit-shape-to-text:t" inset="0,0,0,0">
                  <w:txbxContent>
                    <w:p w14:paraId="680EC14A" w14:textId="77777777" w:rsidR="00F47D95" w:rsidRDefault="001104B2" w:rsidP="00AA16B2">
                      <w:pPr>
                        <w:spacing w:line="240" w:lineRule="auto"/>
                        <w:rPr>
                          <w:b/>
                        </w:rPr>
                      </w:pPr>
                      <w:r>
                        <w:rPr>
                          <w:b/>
                          <w:bCs/>
                          <w:szCs w:val="22"/>
                        </w:rPr>
                        <w:t>Příruba pro prsty</w:t>
                      </w:r>
                    </w:p>
                  </w:txbxContent>
                </v:textbox>
                <w10:wrap anchorx="margin"/>
              </v:shape>
            </w:pict>
          </mc:Fallback>
        </mc:AlternateContent>
      </w:r>
      <w:r w:rsidRPr="005014F7">
        <w:rPr>
          <w:noProof/>
        </w:rPr>
        <mc:AlternateContent>
          <mc:Choice Requires="wps">
            <w:drawing>
              <wp:anchor distT="45720" distB="45720" distL="114300" distR="114300" simplePos="0" relativeHeight="251754496" behindDoc="0" locked="0" layoutInCell="1" allowOverlap="1" wp14:anchorId="680EC06C" wp14:editId="680EC06D">
                <wp:simplePos x="0" y="0"/>
                <wp:positionH relativeFrom="margin">
                  <wp:posOffset>4609824</wp:posOffset>
                </wp:positionH>
                <wp:positionV relativeFrom="paragraph">
                  <wp:posOffset>-564294</wp:posOffset>
                </wp:positionV>
                <wp:extent cx="777875" cy="169545"/>
                <wp:effectExtent l="0" t="0" r="3175" b="1905"/>
                <wp:wrapNone/>
                <wp:docPr id="2099501659" name="Text Box 20995016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169545"/>
                        </a:xfrm>
                        <a:prstGeom prst="rect">
                          <a:avLst/>
                        </a:prstGeom>
                        <a:solidFill>
                          <a:srgbClr val="FFFFFF"/>
                        </a:solidFill>
                        <a:ln w="9525">
                          <a:noFill/>
                          <a:miter lim="800000"/>
                          <a:headEnd/>
                          <a:tailEnd/>
                        </a:ln>
                      </wps:spPr>
                      <wps:txbx>
                        <w:txbxContent>
                          <w:p w14:paraId="680EC14B" w14:textId="77777777" w:rsidR="00F47D95" w:rsidRDefault="001104B2" w:rsidP="00AA16B2">
                            <w:pPr>
                              <w:spacing w:line="240" w:lineRule="auto"/>
                              <w:rPr>
                                <w:b/>
                              </w:rPr>
                            </w:pPr>
                            <w:r>
                              <w:rPr>
                                <w:b/>
                                <w:bCs/>
                                <w:szCs w:val="22"/>
                              </w:rPr>
                              <w:t>Píst</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680EC06C" id="Text Box 2099501659" o:spid="_x0000_s1072" type="#_x0000_t202" style="position:absolute;margin-left:363pt;margin-top:-44.45pt;width:61.25pt;height:13.35pt;z-index:25175449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vXsvCAIAAO0DAAAOAAAAZHJzL2Uyb0RvYy54bWysU9tu2zAMfR+wfxD0vjgJmkuNOEWXLsOA&#10;rhvQ7QNkWY6FyaJGKbGzrx8lO+kub8P0IFASeUgeHm3u+tawk0KvwRZ8NplypqyESttDwb9+2b9Z&#10;c+aDsJUwYFXBz8rzu+3rV5vO5WoODZhKISMQ6/POFbwJweVZ5mWjWuEn4JSlxxqwFYGOeMgqFB2h&#10;tyabT6fLrAOsHIJU3tPtw/DItwm/rpUMn+raq8BMwam2kHZMexn3bLsR+QGFa7QcyxD/UEUrtKWk&#10;V6gHEQQ7ov4LqtUSwUMdJhLaDOpaS5V6oG5m0z+6eW6EU6kXIse7K03+/8HKp9Oz+4ws9G+hpwGm&#10;Jrx7BPnNMwu7RtiDukeErlGiosSzSFnWOZ+PoZFqn/sIUnYfoaIhi2OABNTX2EZWqE9G6DSA85V0&#10;1Qcm6XK1Wq1XC84kPc2Wt4ubRcog8kuwQx/eK2hZNAqONNMELk6PPsRiRH5xibk8GF3ttTHpgIdy&#10;Z5CdBM1/n9aI/pubsawr+O1ivkjIFmJ8kkarA+nT6Lbg62lcg2IiGe9slVyC0GawqRJjR3YiIQM1&#10;oS97pquC3yxjcGSrhOpMfCEMeqT/Q0YD+IOzjrRYcP/9KFBxZj5Y4jwK92LgxSgvhrCSQgseOBvM&#10;XUgCT/27e5rFXieeXjKPNZKmEn2j/qNofz0nr5dfuv0JAAD//wMAUEsDBBQABgAIAAAAIQAkUgRD&#10;4gAAAAsBAAAPAAAAZHJzL2Rvd25yZXYueG1sTI/BTsMwEETvSPyDtUhcUOsQQgghTlVVcKCXitAL&#10;NzfexoHYjmynDX/PcoLj7Ixm31Sr2QzshD70zgq4XSbA0LZO9bYTsH9/WRTAQpRWycFZFPCNAVb1&#10;5UUlS+XO9g1PTewYldhQSgE6xrHkPLQajQxLN6Il7+i8kZGk77jy8kzlZuBpkuTcyN7SBy1H3Ghs&#10;v5rJCNhlHzt9Mx2ft+vszr/up03+2TVCXF/N6ydgEef4F4ZffEKHmpgObrIqsEHAQ5rTlihgURSP&#10;wChRZMU9sANd8jQFXlf8/4b6BwAA//8DAFBLAQItABQABgAIAAAAIQC2gziS/gAAAOEBAAATAAAA&#10;AAAAAAAAAAAAAAAAAABbQ29udGVudF9UeXBlc10ueG1sUEsBAi0AFAAGAAgAAAAhADj9If/WAAAA&#10;lAEAAAsAAAAAAAAAAAAAAAAALwEAAF9yZWxzLy5yZWxzUEsBAi0AFAAGAAgAAAAhANK9ey8IAgAA&#10;7QMAAA4AAAAAAAAAAAAAAAAALgIAAGRycy9lMm9Eb2MueG1sUEsBAi0AFAAGAAgAAAAhACRSBEPi&#10;AAAACwEAAA8AAAAAAAAAAAAAAAAAYgQAAGRycy9kb3ducmV2LnhtbFBLBQYAAAAABAAEAPMAAABx&#10;BQAAAAA=&#10;" stroked="f">
                <v:textbox style="mso-fit-shape-to-text:t" inset="0,0,0,0">
                  <w:txbxContent>
                    <w:p w14:paraId="680EC14B" w14:textId="77777777" w:rsidR="00F47D95" w:rsidRDefault="001104B2" w:rsidP="00AA16B2">
                      <w:pPr>
                        <w:spacing w:line="240" w:lineRule="auto"/>
                        <w:rPr>
                          <w:b/>
                        </w:rPr>
                      </w:pPr>
                      <w:r>
                        <w:rPr>
                          <w:b/>
                          <w:bCs/>
                          <w:szCs w:val="22"/>
                        </w:rPr>
                        <w:t>Píst</w:t>
                      </w:r>
                    </w:p>
                  </w:txbxContent>
                </v:textbox>
                <w10:wrap anchorx="margin"/>
              </v:shape>
            </w:pict>
          </mc:Fallback>
        </mc:AlternateContent>
      </w:r>
      <w:r w:rsidRPr="005014F7">
        <w:rPr>
          <w:noProof/>
        </w:rPr>
        <mc:AlternateContent>
          <mc:Choice Requires="wps">
            <w:drawing>
              <wp:anchor distT="45720" distB="45720" distL="114300" distR="114300" simplePos="0" relativeHeight="251744256" behindDoc="0" locked="0" layoutInCell="1" allowOverlap="1" wp14:anchorId="680EC06E" wp14:editId="680EC06F">
                <wp:simplePos x="0" y="0"/>
                <wp:positionH relativeFrom="margin">
                  <wp:posOffset>1373643</wp:posOffset>
                </wp:positionH>
                <wp:positionV relativeFrom="paragraph">
                  <wp:posOffset>-858492</wp:posOffset>
                </wp:positionV>
                <wp:extent cx="798195" cy="1848739"/>
                <wp:effectExtent l="0" t="0" r="1905" b="1905"/>
                <wp:wrapNone/>
                <wp:docPr id="2099501663" name="Text Box 20995016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195" cy="1848739"/>
                        </a:xfrm>
                        <a:prstGeom prst="rect">
                          <a:avLst/>
                        </a:prstGeom>
                        <a:solidFill>
                          <a:srgbClr val="FFFFFF"/>
                        </a:solidFill>
                        <a:ln w="9525">
                          <a:noFill/>
                          <a:miter lim="800000"/>
                          <a:headEnd/>
                          <a:tailEnd/>
                        </a:ln>
                      </wps:spPr>
                      <wps:txbx>
                        <w:txbxContent>
                          <w:p w14:paraId="680EC14C" w14:textId="77777777" w:rsidR="00F47D95" w:rsidRDefault="001104B2" w:rsidP="00AA16B2">
                            <w:pPr>
                              <w:spacing w:line="240" w:lineRule="auto"/>
                              <w:rPr>
                                <w:b/>
                              </w:rPr>
                            </w:pPr>
                            <w:r>
                              <w:rPr>
                                <w:b/>
                                <w:bCs/>
                                <w:szCs w:val="22"/>
                              </w:rPr>
                              <w:t>Jehla</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6E" id="Text Box 2099501663" o:spid="_x0000_s1073" type="#_x0000_t202" style="position:absolute;margin-left:108.15pt;margin-top:-67.6pt;width:62.85pt;height:145.55pt;z-index:25174425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ZXtvCgIAAO4DAAAOAAAAZHJzL2Uyb0RvYy54bWysU9uO2yAQfa/Uf0C8N07STZNYcVbbbFNV&#10;2l6kbT8AYxyjYoYOJHb69TtgJ9vLW1Ue0AAzZ2bOHDa3fWvYSaHXYAs+m0w5U1ZCpe2h4N++7l+t&#10;OPNB2EoYsKrgZ+X57fbli03ncjWHBkylkBGI9XnnCt6E4PIs87JRrfATcMrSYw3YikBHPGQVio7Q&#10;W5PNp9M3WQdYOQSpvKfb++GRbxN+XSsZPte1V4GZglNtIe2Y9jLu2XYj8gMK12g5liH+oYpWaEtJ&#10;r1D3Igh2RP0XVKslgoc6TCS0GdS1lir1QN3Mpn9089gIp1IvRI53V5r8/4OVn06P7guy0L+FngaY&#10;mvDuAeR3zyzsGmEP6g4RukaJihLPImVZ53w+hkaqfe4jSNl9hIqGLI4BElBfYxtZoT4ZodMAzlfS&#10;VR+YpMvlejVbLziT9DRb3ayWr9cphcgv0Q59eK+gZdEoONJQE7o4PfgQqxH5xSUm82B0tdfGpAMe&#10;yp1BdhIkgH1aI/pvbsayruDrxXyRkC3E+KSNVgcSqNFtwVfTuAbJRDbe2Sq5BKHNYFMlxo70REYG&#10;bkJf9kxXBb9ZxuBIVwnVmQhDGARJH4iMBvAnZx2JseD+x1Gg4sx8sER6VO7FwItRXgxhJYUWPHA2&#10;mLuQFJ76d3c0jL1OPD1nHmskUSX6xg8QVfvrOXk9f9PtEwAAAP//AwBQSwMEFAAGAAgAAAAhAJ6Q&#10;65vhAAAADAEAAA8AAABkcnMvZG93bnJldi54bWxMj8tOwzAQRfdI/IM1SOxa50GqNsSpChKIJS1F&#10;6tKNTRxhj0PspqFfz7CC5WiO7j23Wk/OslEPofMoIJ0nwDQ2XnXYCti/Pc2WwEKUqKT1qAV86wDr&#10;+vqqkqXyZ9zqcRdbRiEYSinAxNiXnIfGaCfD3Pca6ffhBycjnUPL1SDPFO4sz5JkwZ3skBqM7PWj&#10;0c3n7uQErF7Gd2MfDl7h0qSbw/Pl63V/EeL2ZtrcA4t6in8w/OqTOtTkdPQnVIFZAVm6yAkVMEvz&#10;IgNGSH6X0bwjsUWxAl5X/P+I+gcAAP//AwBQSwECLQAUAAYACAAAACEAtoM4kv4AAADhAQAAEwAA&#10;AAAAAAAAAAAAAAAAAAAAW0NvbnRlbnRfVHlwZXNdLnhtbFBLAQItABQABgAIAAAAIQA4/SH/1gAA&#10;AJQBAAALAAAAAAAAAAAAAAAAAC8BAABfcmVscy8ucmVsc1BLAQItABQABgAIAAAAIQAXZXtvCgIA&#10;AO4DAAAOAAAAAAAAAAAAAAAAAC4CAABkcnMvZTJvRG9jLnhtbFBLAQItABQABgAIAAAAIQCekOub&#10;4QAAAAwBAAAPAAAAAAAAAAAAAAAAAGQEAABkcnMvZG93bnJldi54bWxQSwUGAAAAAAQABADzAAAA&#10;cgUAAAAA&#10;" stroked="f">
                <v:textbox style="mso-fit-shape-to-text:t" inset="0,0,0,0">
                  <w:txbxContent>
                    <w:p w14:paraId="680EC14C" w14:textId="77777777" w:rsidR="00F47D95" w:rsidRDefault="001104B2" w:rsidP="00AA16B2">
                      <w:pPr>
                        <w:spacing w:line="240" w:lineRule="auto"/>
                        <w:rPr>
                          <w:b/>
                        </w:rPr>
                      </w:pPr>
                      <w:r>
                        <w:rPr>
                          <w:b/>
                          <w:bCs/>
                          <w:szCs w:val="22"/>
                        </w:rPr>
                        <w:t>Jehla</w:t>
                      </w:r>
                    </w:p>
                  </w:txbxContent>
                </v:textbox>
                <w10:wrap anchorx="margin"/>
              </v:shape>
            </w:pict>
          </mc:Fallback>
        </mc:AlternateContent>
      </w:r>
      <w:r w:rsidRPr="005014F7">
        <w:rPr>
          <w:noProof/>
        </w:rPr>
        <mc:AlternateContent>
          <mc:Choice Requires="wps">
            <w:drawing>
              <wp:anchor distT="45720" distB="45720" distL="114300" distR="114300" simplePos="0" relativeHeight="251758592" behindDoc="0" locked="0" layoutInCell="1" allowOverlap="1" wp14:anchorId="680EC070" wp14:editId="680EC071">
                <wp:simplePos x="0" y="0"/>
                <wp:positionH relativeFrom="margin">
                  <wp:posOffset>77580</wp:posOffset>
                </wp:positionH>
                <wp:positionV relativeFrom="paragraph">
                  <wp:posOffset>-238291</wp:posOffset>
                </wp:positionV>
                <wp:extent cx="2162810" cy="1848739"/>
                <wp:effectExtent l="0" t="0" r="8890" b="1905"/>
                <wp:wrapNone/>
                <wp:docPr id="2099501660" name="Text Box 20995016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2810" cy="1848739"/>
                        </a:xfrm>
                        <a:prstGeom prst="rect">
                          <a:avLst/>
                        </a:prstGeom>
                        <a:solidFill>
                          <a:srgbClr val="FFFFFF"/>
                        </a:solidFill>
                        <a:ln w="9525">
                          <a:noFill/>
                          <a:miter lim="800000"/>
                          <a:headEnd/>
                          <a:tailEnd/>
                        </a:ln>
                      </wps:spPr>
                      <wps:txbx>
                        <w:txbxContent>
                          <w:p w14:paraId="680EC14D" w14:textId="77777777" w:rsidR="00F47D95" w:rsidRDefault="001104B2" w:rsidP="00AA16B2">
                            <w:pPr>
                              <w:spacing w:line="240" w:lineRule="auto"/>
                              <w:rPr>
                                <w:b/>
                              </w:rPr>
                            </w:pPr>
                            <w:r>
                              <w:rPr>
                                <w:b/>
                                <w:bCs/>
                                <w:szCs w:val="22"/>
                              </w:rPr>
                              <w:t>Průhledové okénko / tělo injekční stříkačky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70" id="Text Box 2099501660" o:spid="_x0000_s1074" type="#_x0000_t202" style="position:absolute;margin-left:6.1pt;margin-top:-18.75pt;width:170.3pt;height:145.55pt;z-index:25175859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WF9CgIAAO8DAAAOAAAAZHJzL2Uyb0RvYy54bWysU9tu2zAMfR+wfxD0vjjO2s414hRdugwD&#10;ugvQ7QNkWY6FyaJGKbG7ry8lO+kub8P0IFCieEgeHq1vxt6wo0KvwVY8Xyw5U1ZCo+2+4t++7l4V&#10;nPkgbCMMWFXxR+X5zebli/XgSrWCDkyjkBGI9eXgKt6F4Mos87JTvfALcMqSswXsRaAj7rMGxUDo&#10;vclWy+VVNgA2DkEq7+n2bnLyTcJvWyXD57b1KjBTcaotpB3TXsc926xFuUfhOi3nMsQ/VNELbSnp&#10;GepOBMEOqP+C6rVE8NCGhYQ+g7bVUqUeqJt8+Uc3D51wKvVC5Hh3psn/P1j56fjgviAL41sYaYCp&#10;Ce/uQX73zMK2E3avbhFh6JRoKHEeKcsG58s5NFLtSx9B6uEjNDRkcQiQgMYW+8gK9ckInQbweCZd&#10;jYFJulzlV6siJ5ckX15cFG9eX6ccojyFO/ThvYKeRaPiSFNN8OJ470MsR5SnJzGbB6ObnTYmHXBf&#10;bw2yoyAF7NKa0X97ZiwbKn59ubpMyBZifBJHrwMp1Oi+4sUyrkkzkY53tklPgtBmsqkSY2d+IiUT&#10;OWGsR6abil8UMTjyVUPzSIwhTIqkH0RGB/iTs4HUWHH/4yBQcWY+WGI9Svdk4MmoT4awkkIrHjib&#10;zG1IEk/9u1uaxk4nnp4zzzWSqhJ98w+Isv31nF49/9PNEwAAAP//AwBQSwMEFAAGAAgAAAAhAJCz&#10;lSbfAAAACgEAAA8AAABkcnMvZG93bnJldi54bWxMj8FOwzAQRO9I/IO1SNxap45SSohTFSQQRyhF&#10;6tGNTRxhr0PspqFfz3KC42ifZt9U68k7NpohdgElLOYZMINN0B22EnZvj7MVsJgUauUCGgnfJsK6&#10;vryoVKnDCV/NuE0toxKMpZJgU+pLzmNjjVdxHnqDdPsIg1eJ4tByPagTlXvHRZYtuVcd0gerevNg&#10;TfO5PXoJt8/ju3X3+6BxZReb/dP562V3lvL6atrcAUtmSn8w/OqTOtTkdAhH1JE5ykIQKWGW3xTA&#10;CMgLQVsOEkSRL4HXFf8/of4BAAD//wMAUEsBAi0AFAAGAAgAAAAhALaDOJL+AAAA4QEAABMAAAAA&#10;AAAAAAAAAAAAAAAAAFtDb250ZW50X1R5cGVzXS54bWxQSwECLQAUAAYACAAAACEAOP0h/9YAAACU&#10;AQAACwAAAAAAAAAAAAAAAAAvAQAAX3JlbHMvLnJlbHNQSwECLQAUAAYACAAAACEAFBlhfQoCAADv&#10;AwAADgAAAAAAAAAAAAAAAAAuAgAAZHJzL2Uyb0RvYy54bWxQSwECLQAUAAYACAAAACEAkLOVJt8A&#10;AAAKAQAADwAAAAAAAAAAAAAAAABkBAAAZHJzL2Rvd25yZXYueG1sUEsFBgAAAAAEAAQA8wAAAHAF&#10;AAAAAA==&#10;" stroked="f">
                <v:textbox style="mso-fit-shape-to-text:t" inset="0,0,0,0">
                  <w:txbxContent>
                    <w:p w14:paraId="680EC14D" w14:textId="77777777" w:rsidR="00F47D95" w:rsidRDefault="001104B2" w:rsidP="00AA16B2">
                      <w:pPr>
                        <w:spacing w:line="240" w:lineRule="auto"/>
                        <w:rPr>
                          <w:b/>
                        </w:rPr>
                      </w:pPr>
                      <w:r>
                        <w:rPr>
                          <w:b/>
                          <w:bCs/>
                          <w:szCs w:val="22"/>
                        </w:rPr>
                        <w:t>Průhledové okénko / tělo injekční stříkačky</w:t>
                      </w:r>
                    </w:p>
                  </w:txbxContent>
                </v:textbox>
                <w10:wrap anchorx="margin"/>
              </v:shape>
            </w:pict>
          </mc:Fallback>
        </mc:AlternateContent>
      </w:r>
      <w:r w:rsidRPr="005014F7">
        <w:rPr>
          <w:noProof/>
        </w:rPr>
        <mc:AlternateContent>
          <mc:Choice Requires="wps">
            <w:drawing>
              <wp:anchor distT="45720" distB="45720" distL="114300" distR="114300" simplePos="0" relativeHeight="251742208" behindDoc="0" locked="0" layoutInCell="1" allowOverlap="1" wp14:anchorId="680EC072" wp14:editId="680EC073">
                <wp:simplePos x="0" y="0"/>
                <wp:positionH relativeFrom="margin">
                  <wp:posOffset>435389</wp:posOffset>
                </wp:positionH>
                <wp:positionV relativeFrom="paragraph">
                  <wp:posOffset>-834638</wp:posOffset>
                </wp:positionV>
                <wp:extent cx="777875" cy="1848739"/>
                <wp:effectExtent l="0" t="0" r="3175" b="1905"/>
                <wp:wrapNone/>
                <wp:docPr id="2099501662" name="Text Box 20995016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1848739"/>
                        </a:xfrm>
                        <a:prstGeom prst="rect">
                          <a:avLst/>
                        </a:prstGeom>
                        <a:solidFill>
                          <a:srgbClr val="FFFFFF"/>
                        </a:solidFill>
                        <a:ln w="9525">
                          <a:noFill/>
                          <a:miter lim="800000"/>
                          <a:headEnd/>
                          <a:tailEnd/>
                        </a:ln>
                      </wps:spPr>
                      <wps:txbx>
                        <w:txbxContent>
                          <w:p w14:paraId="680EC14E" w14:textId="77777777" w:rsidR="00F47D95" w:rsidRDefault="001104B2" w:rsidP="00AA16B2">
                            <w:pPr>
                              <w:spacing w:line="240" w:lineRule="auto"/>
                              <w:rPr>
                                <w:b/>
                              </w:rPr>
                            </w:pPr>
                            <w:r>
                              <w:rPr>
                                <w:b/>
                                <w:bCs/>
                                <w:szCs w:val="22"/>
                              </w:rPr>
                              <w:t>Uzávěr jehly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72" id="Text Box 2099501662" o:spid="_x0000_s1075" type="#_x0000_t202" style="position:absolute;margin-left:34.3pt;margin-top:-65.7pt;width:61.25pt;height:145.55pt;z-index:25174220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PyTPCQIAAO4DAAAOAAAAZHJzL2Uyb0RvYy54bWysU9tu2zAMfR+wfxD0vjjJmiU14hRdugwD&#10;ugvQ7QNkWY6FyaJGKbGzry8lO2nXvQ3Tg0BJ5CF5eLS+6VvDjgq9Blvw2WTKmbISKm33Bf/xffdm&#10;xZkPwlbCgFUFPynPbzavX607l6s5NGAqhYxArM87V/AmBJdnmZeNaoWfgFOWHmvAVgQ64j6rUHSE&#10;3ppsPp2+yzrAyiFI5T3d3g2PfJPw61rJ8LWuvQrMFJxqC2nHtJdxzzZrke9RuEbLsQzxD1W0QltK&#10;eoG6E0GwA+q/oFotETzUYSKhzaCutVSpB+pmNn3RzUMjnEq9EDneXWjy/w9Wfjk+uG/IQv8eehpg&#10;asK7e5A/PbOwbYTdq1tE6BolKko8i5RlnfP5GBqp9rmPIGX3GSoasjgESEB9jW1khfpkhE4DOF1I&#10;V31gki6Xy+VqueBM0tNsdbVavr1OKUR+jnbow0cFLYtGwZGGmtDF8d6HWI3Izy4xmQejq502Jh1w&#10;X24NsqMgAezSGtH/cDOWdQW/XswXCdlCjE/aaHUggRrdFnw1jWuQTGTjg62SSxDaDDZVYuxIT2Rk&#10;4Cb0Zc90VfCr1Fmkq4TqRIQhDIKkD0RGA/ibs47EWHD/6yBQcWY+WSI9Kvds4Nkoz4awkkILHjgb&#10;zG1ICk/9u1saxk4nnp4yjzWSqBJ94weIqn1+Tl5P33TzCAAA//8DAFBLAwQUAAYACAAAACEAsubG&#10;5uEAAAALAQAADwAAAGRycy9kb3ducmV2LnhtbEyPy07DMBBF90j8gzVI7FrHPEKSxqkKEogllFbq&#10;0o2HOCIeh9hNQ78edwW7Gc3RnXPL5WQ7NuLgW0cSxDwBhlQ73VIjYfPxPMuA+aBIq84RSvhBD8vq&#10;8qJUhXZHesdxHRoWQ8gXSoIJoS8497VBq/zc9Ujx9ukGq0Jch4brQR1juO34TZKk3KqW4gejenwy&#10;WH+tD1ZC/jpuTfe4c5oyI1a7l9P32+Yk5fXVtFoACziFPxjO+lEdqui0dwfSnnUS0iyNpISZuBV3&#10;wM5ELgSwfRzu8wfgVcn/d6h+AQAA//8DAFBLAQItABQABgAIAAAAIQC2gziS/gAAAOEBAAATAAAA&#10;AAAAAAAAAAAAAAAAAABbQ29udGVudF9UeXBlc10ueG1sUEsBAi0AFAAGAAgAAAAhADj9If/WAAAA&#10;lAEAAAsAAAAAAAAAAAAAAAAALwEAAF9yZWxzLy5yZWxzUEsBAi0AFAAGAAgAAAAhANQ/JM8JAgAA&#10;7gMAAA4AAAAAAAAAAAAAAAAALgIAAGRycy9lMm9Eb2MueG1sUEsBAi0AFAAGAAgAAAAhALLmxubh&#10;AAAACwEAAA8AAAAAAAAAAAAAAAAAYwQAAGRycy9kb3ducmV2LnhtbFBLBQYAAAAABAAEAPMAAABx&#10;BQAAAAA=&#10;" stroked="f">
                <v:textbox style="mso-fit-shape-to-text:t" inset="0,0,0,0">
                  <w:txbxContent>
                    <w:p w14:paraId="680EC14E" w14:textId="77777777" w:rsidR="00F47D95" w:rsidRDefault="001104B2" w:rsidP="00AA16B2">
                      <w:pPr>
                        <w:spacing w:line="240" w:lineRule="auto"/>
                        <w:rPr>
                          <w:b/>
                        </w:rPr>
                      </w:pPr>
                      <w:r>
                        <w:rPr>
                          <w:b/>
                          <w:bCs/>
                          <w:szCs w:val="22"/>
                        </w:rPr>
                        <w:t>Uzávěr jehly</w:t>
                      </w:r>
                    </w:p>
                  </w:txbxContent>
                </v:textbox>
                <w10:wrap anchorx="margin"/>
              </v:shape>
            </w:pict>
          </mc:Fallback>
        </mc:AlternateContent>
      </w:r>
    </w:p>
    <w:p w14:paraId="680EBBA5" w14:textId="77777777" w:rsidR="008643C8" w:rsidRPr="005014F7" w:rsidRDefault="001104B2" w:rsidP="008643C8">
      <w:pPr>
        <w:spacing w:line="240" w:lineRule="auto"/>
        <w:rPr>
          <w:szCs w:val="22"/>
        </w:rPr>
      </w:pPr>
      <w:r w:rsidRPr="005014F7">
        <w:t>subkutánní podání</w:t>
      </w:r>
    </w:p>
    <w:p w14:paraId="680EBBA6" w14:textId="77777777" w:rsidR="008643C8" w:rsidRPr="005014F7" w:rsidRDefault="008643C8" w:rsidP="008643C8">
      <w:pPr>
        <w:spacing w:line="240" w:lineRule="auto"/>
        <w:rPr>
          <w:szCs w:val="22"/>
        </w:rPr>
      </w:pPr>
    </w:p>
    <w:p w14:paraId="680EBBA7" w14:textId="77777777" w:rsidR="008643C8" w:rsidRPr="005014F7" w:rsidRDefault="001104B2" w:rsidP="008643C8">
      <w:pPr>
        <w:spacing w:line="240" w:lineRule="auto"/>
        <w:rPr>
          <w:szCs w:val="22"/>
        </w:rPr>
      </w:pPr>
      <w:r w:rsidRPr="005014F7">
        <w:t>Před použitím si přečtěte příbalovou informaci.</w:t>
      </w:r>
    </w:p>
    <w:p w14:paraId="680EBBA8" w14:textId="77777777" w:rsidR="008643C8" w:rsidRPr="005014F7" w:rsidRDefault="008643C8" w:rsidP="00F00DB4">
      <w:pPr>
        <w:spacing w:line="240" w:lineRule="auto"/>
        <w:rPr>
          <w:szCs w:val="22"/>
        </w:rPr>
      </w:pPr>
    </w:p>
    <w:p w14:paraId="680EBBA9" w14:textId="77777777" w:rsidR="00A7085B" w:rsidRPr="005014F7" w:rsidRDefault="00A7085B" w:rsidP="00F00DB4">
      <w:pPr>
        <w:spacing w:line="240" w:lineRule="auto"/>
        <w:rPr>
          <w:szCs w:val="22"/>
        </w:rPr>
      </w:pPr>
    </w:p>
    <w:p w14:paraId="680EBBAA" w14:textId="77777777" w:rsidR="00F6539F" w:rsidRPr="005014F7" w:rsidRDefault="001104B2" w:rsidP="00F23125">
      <w:pPr>
        <w:pStyle w:val="Style9"/>
        <w:rPr>
          <w:noProof w:val="0"/>
        </w:rPr>
      </w:pPr>
      <w:r w:rsidRPr="005014F7">
        <w:rPr>
          <w:noProof w:val="0"/>
        </w:rPr>
        <w:t>ZVLÁŠTNÍ UPOZORNĚNÍ, ŽE LÉČIVÝ PŘÍPRAVEK MUSÍ BÝT UCHOVÁVÁN MIMO DOHLED A DOSAH DĚTÍ</w:t>
      </w:r>
    </w:p>
    <w:p w14:paraId="680EBBAB" w14:textId="77777777" w:rsidR="00F6539F" w:rsidRPr="005014F7" w:rsidRDefault="00F6539F" w:rsidP="00F6539F">
      <w:pPr>
        <w:spacing w:line="240" w:lineRule="auto"/>
        <w:rPr>
          <w:szCs w:val="22"/>
        </w:rPr>
      </w:pPr>
    </w:p>
    <w:p w14:paraId="680EBBAC" w14:textId="77777777" w:rsidR="00F6539F" w:rsidRPr="005014F7" w:rsidRDefault="001104B2" w:rsidP="00F6539F">
      <w:r w:rsidRPr="005014F7">
        <w:t>Uchovávejte mimo dohled a dosah dětí.</w:t>
      </w:r>
    </w:p>
    <w:p w14:paraId="680EBBAD" w14:textId="77777777" w:rsidR="00F6539F" w:rsidRPr="005014F7" w:rsidRDefault="00F6539F" w:rsidP="00F6539F">
      <w:pPr>
        <w:spacing w:line="240" w:lineRule="auto"/>
        <w:rPr>
          <w:szCs w:val="22"/>
        </w:rPr>
      </w:pPr>
    </w:p>
    <w:p w14:paraId="680EBBAE" w14:textId="77777777" w:rsidR="00F6539F" w:rsidRPr="005014F7" w:rsidRDefault="00F6539F" w:rsidP="00F6539F">
      <w:pPr>
        <w:spacing w:line="240" w:lineRule="auto"/>
        <w:rPr>
          <w:szCs w:val="22"/>
        </w:rPr>
      </w:pPr>
    </w:p>
    <w:p w14:paraId="680EBBAF" w14:textId="77777777" w:rsidR="00F6539F" w:rsidRPr="005014F7" w:rsidRDefault="001104B2" w:rsidP="00F23125">
      <w:pPr>
        <w:pStyle w:val="Style9"/>
        <w:rPr>
          <w:noProof w:val="0"/>
        </w:rPr>
      </w:pPr>
      <w:r w:rsidRPr="005014F7">
        <w:rPr>
          <w:noProof w:val="0"/>
        </w:rPr>
        <w:lastRenderedPageBreak/>
        <w:t>DALŠÍ ZVLÁŠTNÍ UPOZORNĚNÍ, POKUD JE POTŘEBNÉ</w:t>
      </w:r>
    </w:p>
    <w:p w14:paraId="680EBBB0" w14:textId="77777777" w:rsidR="00F6539F" w:rsidRPr="005014F7" w:rsidRDefault="00F6539F" w:rsidP="00F6539F">
      <w:pPr>
        <w:spacing w:line="240" w:lineRule="auto"/>
        <w:rPr>
          <w:szCs w:val="22"/>
        </w:rPr>
      </w:pPr>
    </w:p>
    <w:p w14:paraId="680EBBB1" w14:textId="77777777" w:rsidR="00F6539F" w:rsidRPr="005014F7" w:rsidRDefault="00F6539F" w:rsidP="00F6539F">
      <w:pPr>
        <w:tabs>
          <w:tab w:val="left" w:pos="749"/>
        </w:tabs>
        <w:spacing w:line="240" w:lineRule="auto"/>
      </w:pPr>
    </w:p>
    <w:p w14:paraId="680EBBB2" w14:textId="77777777" w:rsidR="00F6539F" w:rsidRPr="005014F7" w:rsidRDefault="001104B2" w:rsidP="00F23125">
      <w:pPr>
        <w:pStyle w:val="Style9"/>
        <w:rPr>
          <w:noProof w:val="0"/>
        </w:rPr>
      </w:pPr>
      <w:r w:rsidRPr="005014F7">
        <w:rPr>
          <w:noProof w:val="0"/>
        </w:rPr>
        <w:t>POUŽITELNOST</w:t>
      </w:r>
    </w:p>
    <w:p w14:paraId="680EBBB3" w14:textId="77777777" w:rsidR="00F6539F" w:rsidRPr="005014F7" w:rsidRDefault="00F6539F" w:rsidP="00F6539F">
      <w:pPr>
        <w:spacing w:line="240" w:lineRule="auto"/>
      </w:pPr>
    </w:p>
    <w:p w14:paraId="680EBBB4" w14:textId="77777777" w:rsidR="00F6539F" w:rsidRPr="005014F7" w:rsidRDefault="001104B2" w:rsidP="00F6539F">
      <w:pPr>
        <w:spacing w:line="240" w:lineRule="auto"/>
        <w:rPr>
          <w:szCs w:val="22"/>
        </w:rPr>
      </w:pPr>
      <w:r w:rsidRPr="005014F7">
        <w:t>EXP</w:t>
      </w:r>
    </w:p>
    <w:p w14:paraId="680EBBB5" w14:textId="77777777" w:rsidR="00AA16B2" w:rsidRPr="005014F7" w:rsidRDefault="00AA16B2" w:rsidP="00F6539F">
      <w:pPr>
        <w:spacing w:line="240" w:lineRule="auto"/>
        <w:rPr>
          <w:szCs w:val="22"/>
        </w:rPr>
      </w:pPr>
    </w:p>
    <w:p w14:paraId="680EBBB6" w14:textId="77777777" w:rsidR="00F6539F" w:rsidRPr="005014F7" w:rsidRDefault="001104B2" w:rsidP="00F23125">
      <w:pPr>
        <w:pStyle w:val="Style9"/>
        <w:rPr>
          <w:noProof w:val="0"/>
        </w:rPr>
      </w:pPr>
      <w:r w:rsidRPr="005014F7">
        <w:rPr>
          <w:noProof w:val="0"/>
        </w:rPr>
        <w:t>ZVLÁŠTNÍ PODMÍNKY PRO UCHOVÁVÁNÍ</w:t>
      </w:r>
    </w:p>
    <w:p w14:paraId="680EBBB7" w14:textId="77777777" w:rsidR="00F6539F" w:rsidRPr="005014F7" w:rsidRDefault="00F6539F" w:rsidP="00F6539F">
      <w:pPr>
        <w:spacing w:line="240" w:lineRule="auto"/>
        <w:rPr>
          <w:szCs w:val="22"/>
        </w:rPr>
      </w:pPr>
    </w:p>
    <w:p w14:paraId="680EBBB8" w14:textId="77777777" w:rsidR="00F6539F" w:rsidRPr="005014F7" w:rsidRDefault="001104B2" w:rsidP="00F6539F">
      <w:pPr>
        <w:spacing w:line="240" w:lineRule="auto"/>
        <w:rPr>
          <w:szCs w:val="22"/>
        </w:rPr>
      </w:pPr>
      <w:r w:rsidRPr="005014F7">
        <w:t>Neuchovávejte při teplotě nad 25 °C.</w:t>
      </w:r>
    </w:p>
    <w:p w14:paraId="680EBBB9" w14:textId="77777777" w:rsidR="00F6539F" w:rsidRPr="005014F7" w:rsidRDefault="00F6539F" w:rsidP="00F6539F">
      <w:pPr>
        <w:spacing w:line="240" w:lineRule="auto"/>
        <w:rPr>
          <w:szCs w:val="22"/>
        </w:rPr>
      </w:pPr>
    </w:p>
    <w:p w14:paraId="680EBBBA" w14:textId="77777777" w:rsidR="00F6539F" w:rsidRPr="005014F7" w:rsidRDefault="001104B2" w:rsidP="00F6539F">
      <w:pPr>
        <w:spacing w:line="240" w:lineRule="auto"/>
        <w:rPr>
          <w:szCs w:val="22"/>
        </w:rPr>
      </w:pPr>
      <w:r w:rsidRPr="005014F7">
        <w:t>Chraňte před chladem nebo mrazem. Neuchovávejte při teplotě do 15 °C.</w:t>
      </w:r>
    </w:p>
    <w:p w14:paraId="680EBBBB" w14:textId="77777777" w:rsidR="00743505" w:rsidRPr="005014F7" w:rsidRDefault="00743505" w:rsidP="00F6539F">
      <w:pPr>
        <w:spacing w:line="240" w:lineRule="auto"/>
        <w:rPr>
          <w:color w:val="000000" w:themeColor="text1"/>
          <w:szCs w:val="22"/>
        </w:rPr>
      </w:pPr>
    </w:p>
    <w:p w14:paraId="680EBBBC" w14:textId="77777777" w:rsidR="00743505" w:rsidRPr="005014F7" w:rsidRDefault="001104B2" w:rsidP="00743505">
      <w:pPr>
        <w:spacing w:line="240" w:lineRule="auto"/>
        <w:rPr>
          <w:color w:val="000000" w:themeColor="text1"/>
          <w:szCs w:val="22"/>
        </w:rPr>
      </w:pPr>
      <w:r w:rsidRPr="005014F7">
        <w:rPr>
          <w:color w:val="000000" w:themeColor="text1"/>
          <w:szCs w:val="22"/>
        </w:rPr>
        <w:t>Uchovávejte v původním uzavřeném foliovém sáčku až do použití, aby byl přípravek chráněn před světlem a vlhkostí.</w:t>
      </w:r>
    </w:p>
    <w:p w14:paraId="680EBBBD" w14:textId="77777777" w:rsidR="00F6539F" w:rsidRPr="005014F7" w:rsidRDefault="00F6539F" w:rsidP="00F6539F">
      <w:pPr>
        <w:spacing w:line="240" w:lineRule="auto"/>
        <w:rPr>
          <w:color w:val="000000" w:themeColor="text1"/>
          <w:szCs w:val="22"/>
        </w:rPr>
      </w:pPr>
    </w:p>
    <w:p w14:paraId="680EBBBE" w14:textId="77777777" w:rsidR="00F6539F" w:rsidRPr="005014F7" w:rsidRDefault="00F6539F" w:rsidP="00F6539F">
      <w:pPr>
        <w:spacing w:line="240" w:lineRule="auto"/>
        <w:ind w:left="567" w:hanging="567"/>
        <w:rPr>
          <w:color w:val="000000" w:themeColor="text1"/>
          <w:szCs w:val="22"/>
        </w:rPr>
      </w:pPr>
    </w:p>
    <w:p w14:paraId="680EBBBF" w14:textId="77777777" w:rsidR="00F6539F" w:rsidRPr="005014F7" w:rsidRDefault="001104B2" w:rsidP="00F23125">
      <w:pPr>
        <w:pStyle w:val="Style9"/>
        <w:rPr>
          <w:noProof w:val="0"/>
        </w:rPr>
      </w:pPr>
      <w:r w:rsidRPr="005014F7">
        <w:rPr>
          <w:noProof w:val="0"/>
        </w:rPr>
        <w:t>ZVLÁŠTNÍ OPATŘENÍ PRO LIKVIDACI NEPOUŽITÝCH LÉČIVÝCH PŘÍPRAVKŮ NEBO ODPADU Z NICH, POKUD JE TO VHODNÉ</w:t>
      </w:r>
    </w:p>
    <w:p w14:paraId="680EBBC0" w14:textId="77777777" w:rsidR="00F6539F" w:rsidRPr="005014F7" w:rsidRDefault="00F6539F" w:rsidP="00F6539F">
      <w:pPr>
        <w:spacing w:line="240" w:lineRule="auto"/>
        <w:rPr>
          <w:color w:val="000000" w:themeColor="text1"/>
          <w:szCs w:val="22"/>
        </w:rPr>
      </w:pPr>
    </w:p>
    <w:p w14:paraId="680EBBC1" w14:textId="77777777" w:rsidR="00743505" w:rsidRPr="005014F7" w:rsidRDefault="001104B2" w:rsidP="00743505">
      <w:pPr>
        <w:spacing w:line="240" w:lineRule="auto"/>
        <w:rPr>
          <w:color w:val="000000" w:themeColor="text1"/>
        </w:rPr>
      </w:pPr>
      <w:r w:rsidRPr="005014F7">
        <w:rPr>
          <w:color w:val="000000" w:themeColor="text1"/>
        </w:rPr>
        <w:t>Veškerý nepoužitý léčivý přípravek nebo odpad musí být zlikvidován v souladu s místními požadavky.</w:t>
      </w:r>
    </w:p>
    <w:p w14:paraId="680EBBC2" w14:textId="77777777" w:rsidR="00F6539F" w:rsidRPr="005014F7" w:rsidRDefault="00F6539F" w:rsidP="00F6539F">
      <w:pPr>
        <w:spacing w:line="240" w:lineRule="auto"/>
        <w:rPr>
          <w:color w:val="000000" w:themeColor="text1"/>
          <w:szCs w:val="22"/>
        </w:rPr>
      </w:pPr>
    </w:p>
    <w:p w14:paraId="680EBBC3" w14:textId="77777777" w:rsidR="00F6539F" w:rsidRPr="005014F7" w:rsidRDefault="00F6539F" w:rsidP="00F6539F">
      <w:pPr>
        <w:spacing w:line="240" w:lineRule="auto"/>
        <w:rPr>
          <w:color w:val="000000" w:themeColor="text1"/>
          <w:szCs w:val="22"/>
        </w:rPr>
      </w:pPr>
    </w:p>
    <w:p w14:paraId="680EBBC4" w14:textId="77777777" w:rsidR="00F6539F" w:rsidRPr="005014F7" w:rsidRDefault="001104B2" w:rsidP="00F23125">
      <w:pPr>
        <w:pStyle w:val="Style9"/>
        <w:rPr>
          <w:noProof w:val="0"/>
        </w:rPr>
      </w:pPr>
      <w:r w:rsidRPr="005014F7">
        <w:rPr>
          <w:noProof w:val="0"/>
        </w:rPr>
        <w:t>NÁZEV A ADRESA DRŽITELE ROZHODNUTÍ O REGISTRACI</w:t>
      </w:r>
    </w:p>
    <w:p w14:paraId="680EBBC5" w14:textId="77777777" w:rsidR="00F6539F" w:rsidRPr="005014F7" w:rsidRDefault="00F6539F" w:rsidP="00F6539F">
      <w:pPr>
        <w:spacing w:line="240" w:lineRule="auto"/>
        <w:rPr>
          <w:color w:val="000000" w:themeColor="text1"/>
          <w:szCs w:val="22"/>
        </w:rPr>
      </w:pPr>
    </w:p>
    <w:p w14:paraId="3922E132"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70CD06DF" w14:textId="1DAE047F"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7447FBD9"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048D855D"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4441E713" w14:textId="77777777" w:rsidR="0092606B" w:rsidRPr="00947866" w:rsidRDefault="0092606B" w:rsidP="0092606B">
      <w:pPr>
        <w:tabs>
          <w:tab w:val="clear" w:pos="567"/>
        </w:tabs>
        <w:spacing w:line="240" w:lineRule="auto"/>
        <w:rPr>
          <w:rFonts w:eastAsiaTheme="minorHAnsi"/>
          <w:sz w:val="24"/>
          <w:szCs w:val="24"/>
          <w:lang w:val="nl-NL"/>
        </w:rPr>
      </w:pPr>
      <w:r>
        <w:rPr>
          <w:rFonts w:eastAsiaTheme="minorHAnsi"/>
          <w:sz w:val="24"/>
          <w:szCs w:val="24"/>
          <w:lang w:val="nl-NL"/>
        </w:rPr>
        <w:t>Holandsko</w:t>
      </w:r>
    </w:p>
    <w:p w14:paraId="680EBBCB" w14:textId="2E803CDA" w:rsidR="00F6539F" w:rsidRPr="005014F7" w:rsidRDefault="00F6539F" w:rsidP="00F6539F">
      <w:pPr>
        <w:spacing w:line="240" w:lineRule="auto"/>
        <w:rPr>
          <w:color w:val="000000" w:themeColor="text1"/>
          <w:szCs w:val="22"/>
        </w:rPr>
      </w:pPr>
    </w:p>
    <w:p w14:paraId="680EBBCC" w14:textId="77777777" w:rsidR="00F6539F" w:rsidRPr="005014F7" w:rsidRDefault="00F6539F" w:rsidP="00F6539F">
      <w:pPr>
        <w:spacing w:line="240" w:lineRule="auto"/>
        <w:rPr>
          <w:color w:val="000000" w:themeColor="text1"/>
          <w:szCs w:val="22"/>
        </w:rPr>
      </w:pPr>
    </w:p>
    <w:p w14:paraId="680EBBCD" w14:textId="77777777" w:rsidR="00F6539F" w:rsidRPr="005014F7" w:rsidRDefault="00F6539F" w:rsidP="00F6539F">
      <w:pPr>
        <w:spacing w:line="240" w:lineRule="auto"/>
        <w:rPr>
          <w:color w:val="000000" w:themeColor="text1"/>
          <w:szCs w:val="22"/>
        </w:rPr>
      </w:pPr>
    </w:p>
    <w:p w14:paraId="680EBBCE" w14:textId="77777777" w:rsidR="00F6539F" w:rsidRPr="005014F7" w:rsidRDefault="001104B2" w:rsidP="00F23125">
      <w:pPr>
        <w:pStyle w:val="Style9"/>
        <w:rPr>
          <w:noProof w:val="0"/>
        </w:rPr>
      </w:pPr>
      <w:r w:rsidRPr="005014F7">
        <w:rPr>
          <w:noProof w:val="0"/>
        </w:rPr>
        <w:t>REGISTRAČNÍ ČÍSLO/ČÍSLA</w:t>
      </w:r>
    </w:p>
    <w:p w14:paraId="680EBBCF" w14:textId="77777777" w:rsidR="00F6539F" w:rsidRPr="005014F7" w:rsidRDefault="00F6539F" w:rsidP="00F6539F">
      <w:pPr>
        <w:spacing w:line="240" w:lineRule="auto"/>
        <w:rPr>
          <w:color w:val="000000" w:themeColor="text1"/>
          <w:szCs w:val="22"/>
        </w:rPr>
      </w:pPr>
    </w:p>
    <w:p w14:paraId="680EBBD0" w14:textId="77777777" w:rsidR="00F6539F" w:rsidRPr="005014F7" w:rsidRDefault="001104B2" w:rsidP="00F6539F">
      <w:pPr>
        <w:spacing w:line="240" w:lineRule="auto"/>
        <w:rPr>
          <w:highlight w:val="lightGray"/>
        </w:rPr>
      </w:pPr>
      <w:r w:rsidRPr="005014F7">
        <w:t>EU/</w:t>
      </w:r>
      <w:r w:rsidR="0070324D" w:rsidRPr="005014F7">
        <w:rPr>
          <w:highlight w:val="lightGray"/>
        </w:rPr>
        <w:t>1/20/1523/003</w:t>
      </w:r>
      <w:r w:rsidRPr="005014F7">
        <w:t xml:space="preserve">– </w:t>
      </w:r>
      <w:r w:rsidRPr="005014F7">
        <w:rPr>
          <w:highlight w:val="lightGray"/>
        </w:rPr>
        <w:t>Ogluo 0,5 mg injekční roztok v předplněné injekční stříkačce – 1 jednodávková injekční stříkačka</w:t>
      </w:r>
    </w:p>
    <w:p w14:paraId="680EBBD1" w14:textId="77777777" w:rsidR="00F6539F" w:rsidRPr="005014F7" w:rsidRDefault="001104B2" w:rsidP="00F6539F">
      <w:pPr>
        <w:spacing w:line="240" w:lineRule="auto"/>
        <w:rPr>
          <w:highlight w:val="lightGray"/>
        </w:rPr>
      </w:pPr>
      <w:r w:rsidRPr="005014F7">
        <w:rPr>
          <w:highlight w:val="lightGray"/>
        </w:rPr>
        <w:t>EU/</w:t>
      </w:r>
      <w:r w:rsidR="0070324D" w:rsidRPr="005014F7">
        <w:rPr>
          <w:highlight w:val="lightGray"/>
        </w:rPr>
        <w:t>1/20/1523/004</w:t>
      </w:r>
      <w:r w:rsidRPr="005014F7">
        <w:rPr>
          <w:highlight w:val="lightGray"/>
        </w:rPr>
        <w:t>– Ogluo 0,5 mg injekční roztok v předplněné injekční stříkačce – 2 jednodávkové injekční stříkačky</w:t>
      </w:r>
    </w:p>
    <w:p w14:paraId="680EBBD2" w14:textId="77777777" w:rsidR="00F6539F" w:rsidRPr="005014F7" w:rsidRDefault="00F6539F" w:rsidP="00F6539F">
      <w:pPr>
        <w:spacing w:line="240" w:lineRule="auto"/>
        <w:rPr>
          <w:color w:val="000000" w:themeColor="text1"/>
          <w:szCs w:val="22"/>
        </w:rPr>
      </w:pPr>
    </w:p>
    <w:p w14:paraId="680EBBD3" w14:textId="77777777" w:rsidR="00A7085B" w:rsidRPr="005014F7" w:rsidRDefault="00A7085B" w:rsidP="00F6539F">
      <w:pPr>
        <w:spacing w:line="240" w:lineRule="auto"/>
        <w:rPr>
          <w:color w:val="000000" w:themeColor="text1"/>
          <w:szCs w:val="22"/>
        </w:rPr>
      </w:pPr>
    </w:p>
    <w:p w14:paraId="680EBBD4" w14:textId="77777777" w:rsidR="00F6539F" w:rsidRPr="005014F7" w:rsidRDefault="001104B2" w:rsidP="00F23125">
      <w:pPr>
        <w:pStyle w:val="Style9"/>
        <w:rPr>
          <w:noProof w:val="0"/>
        </w:rPr>
      </w:pPr>
      <w:r w:rsidRPr="005014F7">
        <w:rPr>
          <w:noProof w:val="0"/>
        </w:rPr>
        <w:t>ČÍSLO ŠARŽE</w:t>
      </w:r>
    </w:p>
    <w:p w14:paraId="680EBBD5" w14:textId="77777777" w:rsidR="00F6539F" w:rsidRPr="005014F7" w:rsidRDefault="00F6539F" w:rsidP="000163ED">
      <w:pPr>
        <w:keepNext/>
        <w:spacing w:line="240" w:lineRule="auto"/>
        <w:rPr>
          <w:i/>
          <w:color w:val="000000" w:themeColor="text1"/>
          <w:szCs w:val="22"/>
        </w:rPr>
      </w:pPr>
    </w:p>
    <w:p w14:paraId="680EBBD6" w14:textId="77777777" w:rsidR="00F6539F" w:rsidRPr="005014F7" w:rsidRDefault="001104B2" w:rsidP="00F6539F">
      <w:pPr>
        <w:spacing w:line="240" w:lineRule="auto"/>
        <w:rPr>
          <w:color w:val="000000" w:themeColor="text1"/>
          <w:szCs w:val="22"/>
        </w:rPr>
      </w:pPr>
      <w:r w:rsidRPr="005014F7">
        <w:rPr>
          <w:color w:val="000000" w:themeColor="text1"/>
          <w:szCs w:val="22"/>
        </w:rPr>
        <w:t>Lot</w:t>
      </w:r>
    </w:p>
    <w:p w14:paraId="680EBBD7" w14:textId="77777777" w:rsidR="00F6539F" w:rsidRPr="005014F7" w:rsidRDefault="00F6539F" w:rsidP="00F6539F">
      <w:pPr>
        <w:spacing w:line="240" w:lineRule="auto"/>
        <w:rPr>
          <w:color w:val="000000" w:themeColor="text1"/>
          <w:szCs w:val="22"/>
        </w:rPr>
      </w:pPr>
    </w:p>
    <w:p w14:paraId="680EBBD8" w14:textId="77777777" w:rsidR="00F6539F" w:rsidRPr="005014F7" w:rsidRDefault="001104B2" w:rsidP="00F23125">
      <w:pPr>
        <w:pStyle w:val="Style9"/>
        <w:rPr>
          <w:noProof w:val="0"/>
        </w:rPr>
      </w:pPr>
      <w:r w:rsidRPr="005014F7">
        <w:rPr>
          <w:noProof w:val="0"/>
        </w:rPr>
        <w:t>KLASIFIKACE PRO VÝDEJ</w:t>
      </w:r>
    </w:p>
    <w:p w14:paraId="680EBBD9" w14:textId="77777777" w:rsidR="00F6539F" w:rsidRPr="005014F7" w:rsidRDefault="00F6539F" w:rsidP="00F6539F">
      <w:pPr>
        <w:spacing w:line="240" w:lineRule="auto"/>
        <w:rPr>
          <w:i/>
          <w:color w:val="000000" w:themeColor="text1"/>
          <w:szCs w:val="22"/>
        </w:rPr>
      </w:pPr>
    </w:p>
    <w:p w14:paraId="680EBBDA" w14:textId="77777777" w:rsidR="00F6539F" w:rsidRPr="005014F7" w:rsidRDefault="00F6539F" w:rsidP="00F6539F">
      <w:pPr>
        <w:spacing w:line="240" w:lineRule="auto"/>
        <w:rPr>
          <w:color w:val="000000" w:themeColor="text1"/>
          <w:szCs w:val="22"/>
        </w:rPr>
      </w:pPr>
    </w:p>
    <w:p w14:paraId="680EBBDB" w14:textId="77777777" w:rsidR="00F6539F" w:rsidRPr="005014F7" w:rsidRDefault="001104B2" w:rsidP="00532AD6">
      <w:pPr>
        <w:pStyle w:val="Style9"/>
        <w:rPr>
          <w:noProof w:val="0"/>
        </w:rPr>
      </w:pPr>
      <w:r w:rsidRPr="005014F7">
        <w:rPr>
          <w:noProof w:val="0"/>
        </w:rPr>
        <w:t>NÁVOD K POUŽITÍ</w:t>
      </w:r>
    </w:p>
    <w:p w14:paraId="680EBBDC" w14:textId="77777777" w:rsidR="00F6539F" w:rsidRPr="005014F7" w:rsidRDefault="00F6539F" w:rsidP="00F6539F">
      <w:pPr>
        <w:spacing w:line="240" w:lineRule="auto"/>
        <w:rPr>
          <w:color w:val="000000" w:themeColor="text1"/>
          <w:szCs w:val="22"/>
        </w:rPr>
      </w:pPr>
    </w:p>
    <w:p w14:paraId="680EBBDD" w14:textId="77777777" w:rsidR="00F6539F" w:rsidRPr="005014F7" w:rsidRDefault="00F6539F" w:rsidP="00F6539F">
      <w:pPr>
        <w:spacing w:line="240" w:lineRule="auto"/>
        <w:rPr>
          <w:color w:val="000000" w:themeColor="text1"/>
          <w:szCs w:val="22"/>
        </w:rPr>
      </w:pPr>
    </w:p>
    <w:p w14:paraId="680EBBDE" w14:textId="77777777" w:rsidR="00F6539F" w:rsidRPr="005014F7" w:rsidRDefault="001104B2" w:rsidP="00532AD6">
      <w:pPr>
        <w:pStyle w:val="Style9"/>
        <w:rPr>
          <w:noProof w:val="0"/>
        </w:rPr>
      </w:pPr>
      <w:r w:rsidRPr="005014F7">
        <w:rPr>
          <w:noProof w:val="0"/>
        </w:rPr>
        <w:t>INFORMACE V BRAILLOVĚ PÍSMU</w:t>
      </w:r>
    </w:p>
    <w:p w14:paraId="680EBBDF" w14:textId="77777777" w:rsidR="00F6539F" w:rsidRPr="005014F7" w:rsidRDefault="00F6539F" w:rsidP="00F6539F">
      <w:pPr>
        <w:spacing w:line="240" w:lineRule="auto"/>
        <w:rPr>
          <w:color w:val="000000" w:themeColor="text1"/>
          <w:szCs w:val="22"/>
        </w:rPr>
      </w:pPr>
    </w:p>
    <w:p w14:paraId="680EBBE0" w14:textId="77777777" w:rsidR="00F6539F" w:rsidRPr="005014F7" w:rsidRDefault="00F6539F" w:rsidP="00F6539F">
      <w:pPr>
        <w:spacing w:line="240" w:lineRule="auto"/>
        <w:rPr>
          <w:color w:val="000000" w:themeColor="text1"/>
          <w:szCs w:val="22"/>
          <w:shd w:val="clear" w:color="auto" w:fill="CCCCCC"/>
        </w:rPr>
      </w:pPr>
    </w:p>
    <w:p w14:paraId="680EBBE1" w14:textId="77777777" w:rsidR="00F6539F" w:rsidRPr="005014F7" w:rsidRDefault="001104B2" w:rsidP="00532AD6">
      <w:pPr>
        <w:pStyle w:val="Style9"/>
        <w:rPr>
          <w:noProof w:val="0"/>
        </w:rPr>
      </w:pPr>
      <w:r w:rsidRPr="005014F7">
        <w:rPr>
          <w:noProof w:val="0"/>
        </w:rPr>
        <w:t>JEDINEČNÝ IDENTIFIKÁTOR – 2D ČÁROVÝ KÓD</w:t>
      </w:r>
    </w:p>
    <w:p w14:paraId="680EBBE2" w14:textId="77777777" w:rsidR="00F6539F" w:rsidRPr="005014F7" w:rsidRDefault="00F6539F" w:rsidP="00F6539F">
      <w:pPr>
        <w:tabs>
          <w:tab w:val="clear" w:pos="567"/>
        </w:tabs>
        <w:spacing w:line="240" w:lineRule="auto"/>
        <w:rPr>
          <w:color w:val="000000" w:themeColor="text1"/>
        </w:rPr>
      </w:pPr>
    </w:p>
    <w:p w14:paraId="680EBBE3" w14:textId="77777777" w:rsidR="003E1F04" w:rsidRPr="005014F7" w:rsidRDefault="003E1F04" w:rsidP="00F6539F">
      <w:pPr>
        <w:tabs>
          <w:tab w:val="clear" w:pos="567"/>
        </w:tabs>
        <w:spacing w:line="240" w:lineRule="auto"/>
        <w:rPr>
          <w:color w:val="000000" w:themeColor="text1"/>
        </w:rPr>
      </w:pPr>
    </w:p>
    <w:p w14:paraId="680EBBE4" w14:textId="77777777" w:rsidR="00F6539F" w:rsidRPr="005014F7" w:rsidRDefault="001104B2" w:rsidP="00532AD6">
      <w:pPr>
        <w:pStyle w:val="Style9"/>
        <w:rPr>
          <w:noProof w:val="0"/>
        </w:rPr>
      </w:pPr>
      <w:r w:rsidRPr="005014F7">
        <w:rPr>
          <w:noProof w:val="0"/>
        </w:rPr>
        <w:t>JEDINEČNÝ IDENTIFIKÁTOR – DATA ČITELNÁ OKEM</w:t>
      </w:r>
    </w:p>
    <w:p w14:paraId="680EBBE5" w14:textId="77777777" w:rsidR="00F6539F" w:rsidRPr="005014F7" w:rsidRDefault="00F6539F" w:rsidP="00F6539F">
      <w:pPr>
        <w:tabs>
          <w:tab w:val="clear" w:pos="567"/>
        </w:tabs>
        <w:spacing w:line="240" w:lineRule="auto"/>
        <w:rPr>
          <w:color w:val="000000" w:themeColor="text1"/>
        </w:rPr>
      </w:pPr>
    </w:p>
    <w:p w14:paraId="680EBBE6" w14:textId="77777777" w:rsidR="00F6539F" w:rsidRPr="005014F7" w:rsidRDefault="00F6539F" w:rsidP="00F6539F">
      <w:pPr>
        <w:spacing w:line="240" w:lineRule="auto"/>
        <w:rPr>
          <w:color w:val="000000" w:themeColor="text1"/>
          <w:szCs w:val="22"/>
        </w:rPr>
      </w:pPr>
    </w:p>
    <w:p w14:paraId="680EBBE7" w14:textId="77777777" w:rsidR="00F6539F" w:rsidRPr="005014F7" w:rsidRDefault="00F6539F" w:rsidP="00F6539F">
      <w:pPr>
        <w:spacing w:line="240" w:lineRule="auto"/>
        <w:rPr>
          <w:color w:val="000000" w:themeColor="text1"/>
          <w:szCs w:val="22"/>
        </w:rPr>
      </w:pPr>
    </w:p>
    <w:p w14:paraId="680EBBE8" w14:textId="77777777" w:rsidR="00F6539F" w:rsidRPr="005014F7" w:rsidRDefault="00F6539F" w:rsidP="00F6539F">
      <w:pPr>
        <w:tabs>
          <w:tab w:val="clear" w:pos="567"/>
        </w:tabs>
        <w:spacing w:line="240" w:lineRule="auto"/>
        <w:rPr>
          <w:color w:val="000000" w:themeColor="text1"/>
          <w:szCs w:val="22"/>
          <w:shd w:val="clear" w:color="auto" w:fill="CCCCCC"/>
        </w:rPr>
      </w:pPr>
    </w:p>
    <w:p w14:paraId="680EBBE9" w14:textId="77777777" w:rsidR="00F6539F" w:rsidRPr="005014F7" w:rsidRDefault="001104B2" w:rsidP="00E24BD7">
      <w:pPr>
        <w:pageBreakBefore/>
        <w:pBdr>
          <w:top w:val="single" w:sz="4" w:space="1" w:color="auto"/>
          <w:left w:val="single" w:sz="4" w:space="4" w:color="auto"/>
          <w:bottom w:val="single" w:sz="4" w:space="1" w:color="auto"/>
          <w:right w:val="single" w:sz="4" w:space="4" w:color="auto"/>
        </w:pBdr>
        <w:spacing w:line="240" w:lineRule="auto"/>
        <w:rPr>
          <w:b/>
          <w:color w:val="000000" w:themeColor="text1"/>
          <w:szCs w:val="22"/>
        </w:rPr>
      </w:pPr>
      <w:r w:rsidRPr="005014F7">
        <w:rPr>
          <w:b/>
          <w:color w:val="000000" w:themeColor="text1"/>
          <w:szCs w:val="22"/>
        </w:rPr>
        <w:lastRenderedPageBreak/>
        <w:t>MINIMÁLNÍ ÚDAJE UVÁDĚNÉ NA MALÉM VNITŘNÍM OBALU</w:t>
      </w:r>
    </w:p>
    <w:p w14:paraId="680EBBEA" w14:textId="77777777" w:rsidR="00F6539F" w:rsidRPr="005014F7" w:rsidRDefault="00F6539F" w:rsidP="00F6539F">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p>
    <w:p w14:paraId="680EBBEB" w14:textId="77777777" w:rsidR="00F6539F" w:rsidRPr="005014F7" w:rsidRDefault="001104B2" w:rsidP="00F6539F">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r w:rsidRPr="005014F7">
        <w:rPr>
          <w:b/>
          <w:color w:val="000000" w:themeColor="text1"/>
          <w:szCs w:val="22"/>
        </w:rPr>
        <w:t>ŠTÍTEK – PŘEDPLNĚNÁ INJEKČNÍ STŘÍKAČKA (0,5 MG)</w:t>
      </w:r>
    </w:p>
    <w:p w14:paraId="680EBBEC" w14:textId="77777777" w:rsidR="00F6539F" w:rsidRPr="005014F7" w:rsidRDefault="00F6539F" w:rsidP="00F6539F">
      <w:pPr>
        <w:spacing w:line="240" w:lineRule="auto"/>
        <w:rPr>
          <w:color w:val="000000" w:themeColor="text1"/>
          <w:szCs w:val="22"/>
        </w:rPr>
      </w:pPr>
    </w:p>
    <w:p w14:paraId="680EBBED" w14:textId="77777777" w:rsidR="00F6539F" w:rsidRPr="005014F7" w:rsidRDefault="00F6539F" w:rsidP="00F6539F">
      <w:pPr>
        <w:spacing w:line="240" w:lineRule="auto"/>
        <w:rPr>
          <w:color w:val="000000" w:themeColor="text1"/>
          <w:szCs w:val="22"/>
        </w:rPr>
      </w:pPr>
    </w:p>
    <w:p w14:paraId="680EBBEE" w14:textId="77777777" w:rsidR="00F6539F" w:rsidRPr="005014F7" w:rsidRDefault="001104B2" w:rsidP="00F23125">
      <w:pPr>
        <w:pStyle w:val="Style9"/>
        <w:numPr>
          <w:ilvl w:val="0"/>
          <w:numId w:val="29"/>
        </w:numPr>
        <w:ind w:left="567" w:hanging="567"/>
        <w:rPr>
          <w:noProof w:val="0"/>
        </w:rPr>
      </w:pPr>
      <w:r w:rsidRPr="005014F7">
        <w:rPr>
          <w:noProof w:val="0"/>
        </w:rPr>
        <w:t>NÁZEV LÉČIVÉHO PŘÍPRAVKU A CESTA/CESTY PODÁNÍ</w:t>
      </w:r>
    </w:p>
    <w:p w14:paraId="680EBBEF" w14:textId="77777777" w:rsidR="00F6539F" w:rsidRPr="005014F7" w:rsidRDefault="00F6539F" w:rsidP="00F6539F">
      <w:pPr>
        <w:spacing w:line="240" w:lineRule="auto"/>
        <w:ind w:left="567" w:hanging="567"/>
        <w:rPr>
          <w:color w:val="000000" w:themeColor="text1"/>
          <w:szCs w:val="22"/>
        </w:rPr>
      </w:pPr>
    </w:p>
    <w:p w14:paraId="680EBBF0" w14:textId="77777777" w:rsidR="00F6539F" w:rsidRPr="005014F7" w:rsidRDefault="001104B2" w:rsidP="00F6539F">
      <w:pPr>
        <w:spacing w:line="240" w:lineRule="auto"/>
        <w:rPr>
          <w:color w:val="000000" w:themeColor="text1"/>
          <w:szCs w:val="22"/>
        </w:rPr>
      </w:pPr>
      <w:r w:rsidRPr="005014F7">
        <w:rPr>
          <w:color w:val="000000" w:themeColor="text1"/>
          <w:szCs w:val="22"/>
        </w:rPr>
        <w:t>Ogluo 0,5 mg injekce</w:t>
      </w:r>
    </w:p>
    <w:p w14:paraId="680EBBF1" w14:textId="77777777" w:rsidR="00DC44C7" w:rsidRPr="005014F7" w:rsidRDefault="001104B2" w:rsidP="00F6539F">
      <w:pPr>
        <w:spacing w:line="240" w:lineRule="auto"/>
        <w:rPr>
          <w:color w:val="000000" w:themeColor="text1"/>
          <w:szCs w:val="22"/>
        </w:rPr>
      </w:pPr>
      <w:r w:rsidRPr="005014F7">
        <w:rPr>
          <w:color w:val="000000" w:themeColor="text1"/>
          <w:szCs w:val="22"/>
        </w:rPr>
        <w:t>glucagonum</w:t>
      </w:r>
    </w:p>
    <w:p w14:paraId="680EBBF2" w14:textId="77777777" w:rsidR="00F6539F" w:rsidRPr="005014F7" w:rsidRDefault="00F6539F" w:rsidP="00F6539F">
      <w:pPr>
        <w:spacing w:line="240" w:lineRule="auto"/>
        <w:rPr>
          <w:color w:val="000000" w:themeColor="text1"/>
          <w:szCs w:val="22"/>
        </w:rPr>
      </w:pPr>
    </w:p>
    <w:p w14:paraId="680EBBF3" w14:textId="77777777" w:rsidR="00F6539F" w:rsidRPr="005014F7" w:rsidRDefault="001104B2" w:rsidP="00F6539F">
      <w:pPr>
        <w:spacing w:line="240" w:lineRule="auto"/>
        <w:rPr>
          <w:color w:val="000000" w:themeColor="text1"/>
          <w:szCs w:val="22"/>
        </w:rPr>
      </w:pPr>
      <w:r w:rsidRPr="005014F7">
        <w:rPr>
          <w:color w:val="000000" w:themeColor="text1"/>
          <w:szCs w:val="22"/>
        </w:rPr>
        <w:t>subkutánní podání</w:t>
      </w:r>
    </w:p>
    <w:p w14:paraId="680EBBF4" w14:textId="77777777" w:rsidR="00F6539F" w:rsidRPr="005014F7" w:rsidRDefault="00F6539F" w:rsidP="00F6539F">
      <w:pPr>
        <w:spacing w:line="240" w:lineRule="auto"/>
        <w:rPr>
          <w:color w:val="000000" w:themeColor="text1"/>
          <w:szCs w:val="22"/>
        </w:rPr>
      </w:pPr>
    </w:p>
    <w:p w14:paraId="680EBBF5" w14:textId="77777777" w:rsidR="00F6539F" w:rsidRPr="005014F7" w:rsidRDefault="00F6539F" w:rsidP="00F6539F">
      <w:pPr>
        <w:spacing w:line="240" w:lineRule="auto"/>
        <w:rPr>
          <w:color w:val="000000" w:themeColor="text1"/>
          <w:szCs w:val="22"/>
        </w:rPr>
      </w:pPr>
    </w:p>
    <w:p w14:paraId="680EBBF6" w14:textId="77777777" w:rsidR="00F6539F" w:rsidRPr="005014F7" w:rsidRDefault="001104B2" w:rsidP="00F23125">
      <w:pPr>
        <w:pStyle w:val="Style9"/>
        <w:rPr>
          <w:noProof w:val="0"/>
        </w:rPr>
      </w:pPr>
      <w:r w:rsidRPr="005014F7">
        <w:rPr>
          <w:noProof w:val="0"/>
        </w:rPr>
        <w:t>ZPŮSOB PODÁNÍ</w:t>
      </w:r>
    </w:p>
    <w:p w14:paraId="680EBBF7" w14:textId="77777777" w:rsidR="00F6539F" w:rsidRPr="005014F7" w:rsidRDefault="00F6539F" w:rsidP="00F6539F">
      <w:pPr>
        <w:spacing w:line="240" w:lineRule="auto"/>
        <w:rPr>
          <w:color w:val="000000" w:themeColor="text1"/>
          <w:szCs w:val="22"/>
        </w:rPr>
      </w:pPr>
    </w:p>
    <w:p w14:paraId="680EBBF8" w14:textId="77777777" w:rsidR="00F6539F" w:rsidRPr="005014F7" w:rsidRDefault="001104B2" w:rsidP="00F6539F">
      <w:pPr>
        <w:spacing w:line="240" w:lineRule="auto"/>
        <w:rPr>
          <w:color w:val="000000" w:themeColor="text1"/>
          <w:szCs w:val="22"/>
        </w:rPr>
      </w:pPr>
      <w:r w:rsidRPr="005014F7">
        <w:rPr>
          <w:color w:val="000000" w:themeColor="text1"/>
          <w:szCs w:val="22"/>
        </w:rPr>
        <w:t>Jedna dávka</w:t>
      </w:r>
    </w:p>
    <w:p w14:paraId="680EBBF9" w14:textId="77777777" w:rsidR="00F6539F" w:rsidRPr="005014F7" w:rsidRDefault="00F6539F" w:rsidP="00F6539F">
      <w:pPr>
        <w:spacing w:line="240" w:lineRule="auto"/>
        <w:rPr>
          <w:color w:val="000000" w:themeColor="text1"/>
          <w:szCs w:val="22"/>
        </w:rPr>
      </w:pPr>
    </w:p>
    <w:p w14:paraId="680EBBFA" w14:textId="77777777" w:rsidR="00F6539F" w:rsidRPr="005014F7" w:rsidRDefault="00F6539F" w:rsidP="00F6539F">
      <w:pPr>
        <w:spacing w:line="240" w:lineRule="auto"/>
        <w:rPr>
          <w:color w:val="000000" w:themeColor="text1"/>
          <w:szCs w:val="22"/>
        </w:rPr>
      </w:pPr>
    </w:p>
    <w:p w14:paraId="680EBBFB" w14:textId="77777777" w:rsidR="00F6539F" w:rsidRPr="005014F7" w:rsidRDefault="001104B2" w:rsidP="00F23125">
      <w:pPr>
        <w:pStyle w:val="Style9"/>
        <w:rPr>
          <w:noProof w:val="0"/>
        </w:rPr>
      </w:pPr>
      <w:r w:rsidRPr="005014F7">
        <w:rPr>
          <w:noProof w:val="0"/>
        </w:rPr>
        <w:t>POUŽITELNOST</w:t>
      </w:r>
    </w:p>
    <w:p w14:paraId="680EBBFC" w14:textId="77777777" w:rsidR="00F6539F" w:rsidRPr="005014F7" w:rsidRDefault="00F6539F" w:rsidP="00F6539F">
      <w:pPr>
        <w:spacing w:line="240" w:lineRule="auto"/>
        <w:rPr>
          <w:color w:val="000000" w:themeColor="text1"/>
        </w:rPr>
      </w:pPr>
    </w:p>
    <w:p w14:paraId="680EBBFD" w14:textId="77777777" w:rsidR="00F6539F" w:rsidRPr="005014F7" w:rsidRDefault="001104B2" w:rsidP="00F6539F">
      <w:pPr>
        <w:spacing w:line="240" w:lineRule="auto"/>
        <w:rPr>
          <w:color w:val="000000" w:themeColor="text1"/>
          <w:szCs w:val="22"/>
        </w:rPr>
      </w:pPr>
      <w:r w:rsidRPr="005014F7">
        <w:rPr>
          <w:color w:val="000000" w:themeColor="text1"/>
          <w:szCs w:val="22"/>
        </w:rPr>
        <w:t>EXP</w:t>
      </w:r>
    </w:p>
    <w:p w14:paraId="680EBBFE" w14:textId="77777777" w:rsidR="00F6539F" w:rsidRPr="005014F7" w:rsidRDefault="00F6539F" w:rsidP="00F6539F">
      <w:pPr>
        <w:spacing w:line="240" w:lineRule="auto"/>
        <w:rPr>
          <w:color w:val="000000" w:themeColor="text1"/>
        </w:rPr>
      </w:pPr>
    </w:p>
    <w:p w14:paraId="680EBBFF" w14:textId="77777777" w:rsidR="00F6539F" w:rsidRPr="005014F7" w:rsidRDefault="00F6539F" w:rsidP="00F6539F">
      <w:pPr>
        <w:spacing w:line="240" w:lineRule="auto"/>
        <w:rPr>
          <w:color w:val="000000" w:themeColor="text1"/>
        </w:rPr>
      </w:pPr>
    </w:p>
    <w:p w14:paraId="680EBC00" w14:textId="77777777" w:rsidR="00F6539F" w:rsidRPr="00E24BD7" w:rsidRDefault="001104B2" w:rsidP="00490124">
      <w:pPr>
        <w:pStyle w:val="Style9"/>
        <w:rPr>
          <w:color w:val="000000" w:themeColor="text1"/>
        </w:rPr>
      </w:pPr>
      <w:r w:rsidRPr="00E24BD7">
        <w:rPr>
          <w:noProof w:val="0"/>
        </w:rPr>
        <w:t xml:space="preserve">ČÍSLO ŠARŽE </w:t>
      </w:r>
    </w:p>
    <w:p w14:paraId="680EBC01" w14:textId="77777777" w:rsidR="00F6539F" w:rsidRPr="00E24BD7" w:rsidRDefault="001104B2" w:rsidP="00F6539F">
      <w:pPr>
        <w:spacing w:line="240" w:lineRule="auto"/>
        <w:rPr>
          <w:color w:val="000000" w:themeColor="text1"/>
          <w:szCs w:val="22"/>
        </w:rPr>
      </w:pPr>
      <w:r w:rsidRPr="00E24BD7">
        <w:rPr>
          <w:color w:val="000000" w:themeColor="text1"/>
          <w:szCs w:val="22"/>
        </w:rPr>
        <w:t>Lot</w:t>
      </w:r>
    </w:p>
    <w:p w14:paraId="680EBC02" w14:textId="77777777" w:rsidR="00F6539F" w:rsidRPr="00E24BD7" w:rsidRDefault="00F6539F" w:rsidP="00F6539F">
      <w:pPr>
        <w:spacing w:line="240" w:lineRule="auto"/>
        <w:ind w:right="113"/>
        <w:rPr>
          <w:color w:val="000000" w:themeColor="text1"/>
        </w:rPr>
      </w:pPr>
    </w:p>
    <w:p w14:paraId="680EBC03" w14:textId="77777777" w:rsidR="00F6539F" w:rsidRPr="00E24BD7" w:rsidRDefault="00F6539F" w:rsidP="00F6539F">
      <w:pPr>
        <w:spacing w:line="240" w:lineRule="auto"/>
        <w:ind w:right="113"/>
        <w:rPr>
          <w:color w:val="000000" w:themeColor="text1"/>
        </w:rPr>
      </w:pPr>
    </w:p>
    <w:p w14:paraId="680EBC04" w14:textId="77777777" w:rsidR="00F6539F" w:rsidRPr="00E24BD7" w:rsidRDefault="001104B2" w:rsidP="00F23125">
      <w:pPr>
        <w:pStyle w:val="Style9"/>
        <w:rPr>
          <w:noProof w:val="0"/>
        </w:rPr>
      </w:pPr>
      <w:r w:rsidRPr="00E24BD7">
        <w:rPr>
          <w:noProof w:val="0"/>
        </w:rPr>
        <w:t>OBSAH UDANÝ JAKO HMOTNOST, OBJEM NEBO POČET</w:t>
      </w:r>
    </w:p>
    <w:p w14:paraId="680EBC05" w14:textId="77777777" w:rsidR="00F6539F" w:rsidRPr="005014F7" w:rsidRDefault="00F6539F" w:rsidP="00F6539F">
      <w:pPr>
        <w:spacing w:line="240" w:lineRule="auto"/>
        <w:ind w:right="113"/>
        <w:rPr>
          <w:szCs w:val="22"/>
        </w:rPr>
      </w:pPr>
    </w:p>
    <w:p w14:paraId="680EBC06" w14:textId="77777777" w:rsidR="00DC44C7" w:rsidRPr="005014F7" w:rsidRDefault="001104B2" w:rsidP="00DC44C7">
      <w:pPr>
        <w:spacing w:line="240" w:lineRule="auto"/>
        <w:rPr>
          <w:szCs w:val="22"/>
        </w:rPr>
      </w:pPr>
      <w:r w:rsidRPr="005014F7">
        <w:t>0,5 mg</w:t>
      </w:r>
    </w:p>
    <w:p w14:paraId="680EBC07" w14:textId="77777777" w:rsidR="00DC44C7" w:rsidRPr="005014F7" w:rsidRDefault="00DC44C7" w:rsidP="00DC44C7">
      <w:pPr>
        <w:spacing w:line="240" w:lineRule="auto"/>
        <w:rPr>
          <w:szCs w:val="22"/>
        </w:rPr>
      </w:pPr>
    </w:p>
    <w:p w14:paraId="680EBC08" w14:textId="77777777" w:rsidR="00DC44C7" w:rsidRPr="005014F7" w:rsidRDefault="00DC44C7" w:rsidP="00DC44C7">
      <w:pPr>
        <w:spacing w:line="240" w:lineRule="auto"/>
        <w:ind w:right="113"/>
        <w:rPr>
          <w:szCs w:val="22"/>
        </w:rPr>
      </w:pPr>
    </w:p>
    <w:p w14:paraId="680EBC09" w14:textId="77777777" w:rsidR="00DC44C7" w:rsidRPr="005014F7" w:rsidRDefault="001104B2" w:rsidP="00F23125">
      <w:pPr>
        <w:pStyle w:val="Style9"/>
        <w:rPr>
          <w:noProof w:val="0"/>
        </w:rPr>
      </w:pPr>
      <w:r w:rsidRPr="005014F7">
        <w:rPr>
          <w:noProof w:val="0"/>
        </w:rPr>
        <w:t>JINÉ</w:t>
      </w:r>
    </w:p>
    <w:p w14:paraId="680EBC0A" w14:textId="77777777" w:rsidR="00B83D29" w:rsidRPr="005014F7" w:rsidRDefault="00B83D29" w:rsidP="00AF5FC3"/>
    <w:p w14:paraId="680EBC0B" w14:textId="77777777" w:rsidR="00B83D29" w:rsidRPr="005014F7" w:rsidRDefault="001104B2" w:rsidP="00934E72">
      <w:pPr>
        <w:pageBreakBefore/>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ÚDAJE UVÁDĚNÉ NA VNĚJŠÍM OBALU</w:t>
      </w:r>
    </w:p>
    <w:p w14:paraId="680EBC0C" w14:textId="77777777" w:rsidR="00B83D29" w:rsidRPr="005014F7" w:rsidRDefault="00B83D29" w:rsidP="00B83D29">
      <w:pPr>
        <w:pBdr>
          <w:top w:val="single" w:sz="4" w:space="1" w:color="auto"/>
          <w:left w:val="single" w:sz="4" w:space="4" w:color="auto"/>
          <w:bottom w:val="single" w:sz="4" w:space="1" w:color="auto"/>
          <w:right w:val="single" w:sz="4" w:space="4" w:color="auto"/>
        </w:pBdr>
        <w:spacing w:line="240" w:lineRule="auto"/>
        <w:rPr>
          <w:b/>
          <w:szCs w:val="22"/>
        </w:rPr>
      </w:pPr>
    </w:p>
    <w:p w14:paraId="680EBC0D" w14:textId="77777777" w:rsidR="00B83D29" w:rsidRPr="005014F7" w:rsidRDefault="001104B2" w:rsidP="00B83D29">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VNĚJŠÍ KRABIČKA – PŘEDPLNĚNÁ INJEKČNÍ STŘÍKAČKA (1 MG)</w:t>
      </w:r>
    </w:p>
    <w:p w14:paraId="680EBC0E" w14:textId="77777777" w:rsidR="00B83D29" w:rsidRPr="005014F7" w:rsidRDefault="00B83D29" w:rsidP="00B83D29">
      <w:pPr>
        <w:spacing w:line="240" w:lineRule="auto"/>
        <w:rPr>
          <w:color w:val="FF0000"/>
        </w:rPr>
      </w:pPr>
    </w:p>
    <w:p w14:paraId="680EBC0F" w14:textId="77777777" w:rsidR="00B83D29" w:rsidRPr="005014F7" w:rsidRDefault="00B83D29" w:rsidP="00B83D29">
      <w:pPr>
        <w:spacing w:line="240" w:lineRule="auto"/>
        <w:rPr>
          <w:szCs w:val="22"/>
        </w:rPr>
      </w:pPr>
    </w:p>
    <w:p w14:paraId="680EBC10" w14:textId="77777777" w:rsidR="00B83D29" w:rsidRPr="005014F7" w:rsidRDefault="001104B2" w:rsidP="00F23125">
      <w:pPr>
        <w:pStyle w:val="Style9"/>
        <w:numPr>
          <w:ilvl w:val="0"/>
          <w:numId w:val="30"/>
        </w:numPr>
        <w:ind w:left="567" w:hanging="567"/>
        <w:rPr>
          <w:noProof w:val="0"/>
        </w:rPr>
      </w:pPr>
      <w:r w:rsidRPr="005014F7">
        <w:rPr>
          <w:noProof w:val="0"/>
        </w:rPr>
        <w:t>NÁZEV LÉČIVÉHO PŘÍPRAVKU</w:t>
      </w:r>
    </w:p>
    <w:p w14:paraId="680EBC11" w14:textId="77777777" w:rsidR="00B83D29" w:rsidRPr="005014F7" w:rsidRDefault="00B83D29" w:rsidP="00B83D29">
      <w:pPr>
        <w:spacing w:line="240" w:lineRule="auto"/>
        <w:rPr>
          <w:szCs w:val="22"/>
        </w:rPr>
      </w:pPr>
    </w:p>
    <w:p w14:paraId="680EBC12" w14:textId="77777777" w:rsidR="00B83D29" w:rsidRPr="005014F7" w:rsidRDefault="001104B2" w:rsidP="00B83D29">
      <w:pPr>
        <w:spacing w:line="240" w:lineRule="auto"/>
        <w:rPr>
          <w:szCs w:val="22"/>
        </w:rPr>
      </w:pPr>
      <w:r w:rsidRPr="005014F7">
        <w:t>Ogluo 1 mg injekční roztok v předplněné injekční stříkačce</w:t>
      </w:r>
    </w:p>
    <w:p w14:paraId="680EBC13" w14:textId="77777777" w:rsidR="00B83D29" w:rsidRPr="005014F7" w:rsidRDefault="001104B2" w:rsidP="00B83D29">
      <w:pPr>
        <w:spacing w:line="240" w:lineRule="auto"/>
        <w:rPr>
          <w:b/>
          <w:color w:val="000000" w:themeColor="text1"/>
          <w:szCs w:val="22"/>
        </w:rPr>
      </w:pPr>
      <w:r w:rsidRPr="005014F7">
        <w:rPr>
          <w:color w:val="000000" w:themeColor="text1"/>
          <w:szCs w:val="22"/>
        </w:rPr>
        <w:t>glucagonum</w:t>
      </w:r>
    </w:p>
    <w:p w14:paraId="680EBC14" w14:textId="77777777" w:rsidR="00B83D29" w:rsidRPr="005014F7" w:rsidRDefault="00B83D29" w:rsidP="00B83D29">
      <w:pPr>
        <w:spacing w:line="240" w:lineRule="auto"/>
        <w:rPr>
          <w:color w:val="000000" w:themeColor="text1"/>
          <w:szCs w:val="22"/>
        </w:rPr>
      </w:pPr>
    </w:p>
    <w:p w14:paraId="680EBC15" w14:textId="77777777" w:rsidR="00B83D29" w:rsidRPr="005014F7" w:rsidRDefault="00B83D29" w:rsidP="00B83D29">
      <w:pPr>
        <w:spacing w:line="240" w:lineRule="auto"/>
        <w:rPr>
          <w:color w:val="000000" w:themeColor="text1"/>
          <w:szCs w:val="22"/>
        </w:rPr>
      </w:pPr>
    </w:p>
    <w:p w14:paraId="680EBC16" w14:textId="77777777" w:rsidR="00B83D29" w:rsidRPr="005014F7" w:rsidRDefault="001104B2" w:rsidP="00F23125">
      <w:pPr>
        <w:pStyle w:val="Style9"/>
        <w:rPr>
          <w:noProof w:val="0"/>
        </w:rPr>
      </w:pPr>
      <w:r w:rsidRPr="005014F7">
        <w:rPr>
          <w:noProof w:val="0"/>
        </w:rPr>
        <w:t>OBSAH LÉČIVÉ LÁTKY / LÉČIVÝCH LÁTEK</w:t>
      </w:r>
    </w:p>
    <w:p w14:paraId="680EBC17" w14:textId="77777777" w:rsidR="00B83D29" w:rsidRPr="005014F7" w:rsidRDefault="00B83D29" w:rsidP="00B83D29">
      <w:pPr>
        <w:spacing w:line="240" w:lineRule="auto"/>
        <w:rPr>
          <w:color w:val="000000" w:themeColor="text1"/>
          <w:szCs w:val="22"/>
        </w:rPr>
      </w:pPr>
    </w:p>
    <w:p w14:paraId="680EBC18" w14:textId="77777777" w:rsidR="00B83D29" w:rsidRPr="005014F7" w:rsidRDefault="001104B2" w:rsidP="00B83D29">
      <w:pPr>
        <w:spacing w:line="240" w:lineRule="auto"/>
        <w:rPr>
          <w:color w:val="000000" w:themeColor="text1"/>
          <w:szCs w:val="22"/>
        </w:rPr>
      </w:pPr>
      <w:r w:rsidRPr="005014F7">
        <w:rPr>
          <w:color w:val="000000" w:themeColor="text1"/>
          <w:szCs w:val="22"/>
        </w:rPr>
        <w:t xml:space="preserve">Jedna předplněná injekční stříkačka obsahuje </w:t>
      </w:r>
      <w:r w:rsidR="00001C1F" w:rsidRPr="005014F7">
        <w:rPr>
          <w:color w:val="000000" w:themeColor="text1"/>
          <w:szCs w:val="22"/>
        </w:rPr>
        <w:t xml:space="preserve">glucagonum </w:t>
      </w:r>
      <w:r w:rsidRPr="005014F7">
        <w:rPr>
          <w:color w:val="000000" w:themeColor="text1"/>
          <w:szCs w:val="22"/>
        </w:rPr>
        <w:t>1 mg v 0,2 ml.</w:t>
      </w:r>
    </w:p>
    <w:p w14:paraId="680EBC19" w14:textId="77777777" w:rsidR="00B83D29" w:rsidRPr="005014F7" w:rsidRDefault="00B83D29" w:rsidP="00B83D29">
      <w:pPr>
        <w:spacing w:line="240" w:lineRule="auto"/>
        <w:rPr>
          <w:color w:val="000000" w:themeColor="text1"/>
          <w:szCs w:val="22"/>
        </w:rPr>
      </w:pPr>
    </w:p>
    <w:p w14:paraId="680EBC1A" w14:textId="77777777" w:rsidR="00B83D29" w:rsidRPr="005014F7" w:rsidRDefault="00B83D29" w:rsidP="00B83D29">
      <w:pPr>
        <w:spacing w:line="240" w:lineRule="auto"/>
        <w:rPr>
          <w:color w:val="000000" w:themeColor="text1"/>
          <w:szCs w:val="22"/>
        </w:rPr>
      </w:pPr>
    </w:p>
    <w:p w14:paraId="680EBC1B" w14:textId="77777777" w:rsidR="00B83D29" w:rsidRPr="005014F7" w:rsidRDefault="001104B2" w:rsidP="00F23125">
      <w:pPr>
        <w:pStyle w:val="Style9"/>
        <w:rPr>
          <w:noProof w:val="0"/>
        </w:rPr>
      </w:pPr>
      <w:r w:rsidRPr="005014F7">
        <w:rPr>
          <w:noProof w:val="0"/>
        </w:rPr>
        <w:t>SEZNAM POMOCNÝCH LÁTEK</w:t>
      </w:r>
    </w:p>
    <w:p w14:paraId="680EBC1C" w14:textId="77777777" w:rsidR="00B83D29" w:rsidRPr="005014F7" w:rsidRDefault="00B83D29" w:rsidP="00B83D29">
      <w:pPr>
        <w:spacing w:line="240" w:lineRule="auto"/>
        <w:rPr>
          <w:color w:val="000000" w:themeColor="text1"/>
          <w:szCs w:val="22"/>
        </w:rPr>
      </w:pPr>
    </w:p>
    <w:p w14:paraId="680EBC1D" w14:textId="77777777" w:rsidR="00B83D29" w:rsidRPr="005014F7" w:rsidRDefault="001104B2" w:rsidP="00B83D29">
      <w:pPr>
        <w:spacing w:line="240" w:lineRule="auto"/>
        <w:rPr>
          <w:color w:val="000000" w:themeColor="text1"/>
          <w:szCs w:val="22"/>
        </w:rPr>
      </w:pPr>
      <w:r w:rsidRPr="005014F7">
        <w:rPr>
          <w:color w:val="000000" w:themeColor="text1"/>
          <w:szCs w:val="22"/>
        </w:rPr>
        <w:t>Obsahuje také dihydrát trehalózy, dimethylsulfoxid (DMSO), kyselinu sírovou a vodu pro injekci. Další informace jsou uvedeny v příbalové informaci.</w:t>
      </w:r>
    </w:p>
    <w:p w14:paraId="680EBC1E" w14:textId="77777777" w:rsidR="00B83D29" w:rsidRPr="005014F7" w:rsidRDefault="00B83D29" w:rsidP="00B83D29">
      <w:pPr>
        <w:spacing w:line="240" w:lineRule="auto"/>
        <w:rPr>
          <w:color w:val="000000" w:themeColor="text1"/>
          <w:szCs w:val="22"/>
        </w:rPr>
      </w:pPr>
    </w:p>
    <w:p w14:paraId="680EBC1F" w14:textId="77777777" w:rsidR="00B83D29" w:rsidRPr="005014F7" w:rsidRDefault="00B83D29" w:rsidP="00B83D29">
      <w:pPr>
        <w:spacing w:line="240" w:lineRule="auto"/>
        <w:rPr>
          <w:color w:val="000000" w:themeColor="text1"/>
          <w:szCs w:val="22"/>
        </w:rPr>
      </w:pPr>
    </w:p>
    <w:p w14:paraId="680EBC20" w14:textId="77777777" w:rsidR="00B83D29" w:rsidRPr="005014F7" w:rsidRDefault="001104B2" w:rsidP="00F23125">
      <w:pPr>
        <w:pStyle w:val="Style9"/>
        <w:rPr>
          <w:noProof w:val="0"/>
        </w:rPr>
      </w:pPr>
      <w:r w:rsidRPr="005014F7">
        <w:rPr>
          <w:noProof w:val="0"/>
        </w:rPr>
        <w:t>LÉKOVÁ FORMA A OBSAH BALENÍ</w:t>
      </w:r>
    </w:p>
    <w:p w14:paraId="680EBC21" w14:textId="77777777" w:rsidR="00B83D29" w:rsidRPr="005014F7" w:rsidRDefault="00B83D29" w:rsidP="00B83D29">
      <w:pPr>
        <w:spacing w:line="240" w:lineRule="auto"/>
        <w:rPr>
          <w:color w:val="000000" w:themeColor="text1"/>
          <w:szCs w:val="22"/>
        </w:rPr>
      </w:pPr>
    </w:p>
    <w:p w14:paraId="680EBC22" w14:textId="77777777" w:rsidR="00B83D29" w:rsidRPr="005014F7" w:rsidRDefault="001104B2" w:rsidP="00B83D29">
      <w:pPr>
        <w:spacing w:line="240" w:lineRule="auto"/>
        <w:rPr>
          <w:color w:val="000000" w:themeColor="text1"/>
          <w:szCs w:val="22"/>
        </w:rPr>
      </w:pPr>
      <w:r w:rsidRPr="005014F7">
        <w:rPr>
          <w:color w:val="000000" w:themeColor="text1"/>
          <w:szCs w:val="22"/>
          <w:highlight w:val="lightGray"/>
        </w:rPr>
        <w:t>Injekční roztok</w:t>
      </w:r>
    </w:p>
    <w:p w14:paraId="680EBC23" w14:textId="77777777" w:rsidR="00DE58BE" w:rsidRPr="005014F7" w:rsidRDefault="00DE58BE" w:rsidP="00B83D29">
      <w:pPr>
        <w:spacing w:line="240" w:lineRule="auto"/>
        <w:rPr>
          <w:color w:val="000000" w:themeColor="text1"/>
          <w:szCs w:val="22"/>
        </w:rPr>
      </w:pPr>
    </w:p>
    <w:p w14:paraId="680EBC24" w14:textId="77777777" w:rsidR="00B83D29" w:rsidRPr="005014F7" w:rsidRDefault="001104B2" w:rsidP="00B83D29">
      <w:pPr>
        <w:spacing w:line="240" w:lineRule="auto"/>
        <w:rPr>
          <w:color w:val="000000" w:themeColor="text1"/>
          <w:szCs w:val="22"/>
        </w:rPr>
      </w:pPr>
      <w:r w:rsidRPr="005014F7">
        <w:rPr>
          <w:color w:val="000000" w:themeColor="text1"/>
          <w:szCs w:val="22"/>
        </w:rPr>
        <w:t>1 jednodávková předplněná injekční stříkačka</w:t>
      </w:r>
    </w:p>
    <w:p w14:paraId="680EBC25" w14:textId="77777777" w:rsidR="00B83D29" w:rsidRPr="005014F7" w:rsidRDefault="001104B2" w:rsidP="00B83D29">
      <w:pPr>
        <w:spacing w:line="240" w:lineRule="auto"/>
        <w:rPr>
          <w:color w:val="000000" w:themeColor="text1"/>
          <w:szCs w:val="22"/>
        </w:rPr>
      </w:pPr>
      <w:r w:rsidRPr="005014F7">
        <w:rPr>
          <w:color w:val="000000" w:themeColor="text1"/>
          <w:szCs w:val="22"/>
          <w:highlight w:val="lightGray"/>
        </w:rPr>
        <w:t>2 jednodávkové předplněné injekční stříkačky</w:t>
      </w:r>
    </w:p>
    <w:p w14:paraId="680EBC26" w14:textId="77777777" w:rsidR="00B83D29" w:rsidRPr="005014F7" w:rsidRDefault="00B83D29" w:rsidP="00B83D29">
      <w:pPr>
        <w:spacing w:line="240" w:lineRule="auto"/>
        <w:rPr>
          <w:color w:val="000000" w:themeColor="text1"/>
          <w:szCs w:val="22"/>
          <w:highlight w:val="yellow"/>
        </w:rPr>
      </w:pPr>
    </w:p>
    <w:p w14:paraId="680EBC27" w14:textId="77777777" w:rsidR="00B83D29" w:rsidRPr="005014F7" w:rsidRDefault="00B83D29" w:rsidP="00B83D29">
      <w:pPr>
        <w:spacing w:line="240" w:lineRule="auto"/>
        <w:rPr>
          <w:color w:val="000000" w:themeColor="text1"/>
          <w:szCs w:val="22"/>
        </w:rPr>
      </w:pPr>
    </w:p>
    <w:p w14:paraId="680EBC28" w14:textId="77777777" w:rsidR="00B83D29" w:rsidRPr="005014F7" w:rsidRDefault="001104B2" w:rsidP="00F23125">
      <w:pPr>
        <w:pStyle w:val="Style9"/>
        <w:rPr>
          <w:noProof w:val="0"/>
        </w:rPr>
      </w:pPr>
      <w:r w:rsidRPr="005014F7">
        <w:rPr>
          <w:noProof w:val="0"/>
        </w:rPr>
        <w:t>ZPŮSOB A CESTA/CESTY PODÁNÍ</w:t>
      </w:r>
    </w:p>
    <w:p w14:paraId="680EBC29" w14:textId="77777777" w:rsidR="00B83D29" w:rsidRPr="005014F7" w:rsidRDefault="00B83D29" w:rsidP="00B83D29">
      <w:pPr>
        <w:spacing w:line="240" w:lineRule="auto"/>
        <w:rPr>
          <w:color w:val="000000" w:themeColor="text1"/>
          <w:szCs w:val="22"/>
        </w:rPr>
      </w:pPr>
    </w:p>
    <w:p w14:paraId="680EBC2A" w14:textId="77777777" w:rsidR="00B83D29" w:rsidRPr="005014F7" w:rsidRDefault="001104B2" w:rsidP="00B83D29">
      <w:pPr>
        <w:spacing w:line="240" w:lineRule="auto"/>
        <w:rPr>
          <w:color w:val="000000" w:themeColor="text1"/>
          <w:szCs w:val="22"/>
        </w:rPr>
      </w:pPr>
      <w:r w:rsidRPr="005014F7">
        <w:rPr>
          <w:color w:val="000000" w:themeColor="text1"/>
          <w:szCs w:val="22"/>
        </w:rPr>
        <w:t>subkutánní podání</w:t>
      </w:r>
    </w:p>
    <w:p w14:paraId="680EBC2B" w14:textId="77777777" w:rsidR="00B83D29" w:rsidRPr="005014F7" w:rsidRDefault="00B83D29" w:rsidP="00B83D29">
      <w:pPr>
        <w:spacing w:line="240" w:lineRule="auto"/>
        <w:rPr>
          <w:color w:val="000000" w:themeColor="text1"/>
          <w:szCs w:val="22"/>
        </w:rPr>
      </w:pPr>
    </w:p>
    <w:p w14:paraId="680EBC2C" w14:textId="77777777" w:rsidR="00B83D29" w:rsidRPr="005014F7" w:rsidRDefault="001104B2" w:rsidP="00B83D29">
      <w:pPr>
        <w:spacing w:line="240" w:lineRule="auto"/>
        <w:rPr>
          <w:color w:val="000000" w:themeColor="text1"/>
          <w:szCs w:val="22"/>
        </w:rPr>
      </w:pPr>
      <w:r w:rsidRPr="005014F7">
        <w:rPr>
          <w:color w:val="000000" w:themeColor="text1"/>
          <w:szCs w:val="22"/>
        </w:rPr>
        <w:t>Před použitím si přečtěte příbalovou informaci.</w:t>
      </w:r>
    </w:p>
    <w:p w14:paraId="680EBC2D" w14:textId="77777777" w:rsidR="00B83D29" w:rsidRPr="005014F7" w:rsidRDefault="00B83D29" w:rsidP="00B83D29">
      <w:pPr>
        <w:spacing w:line="240" w:lineRule="auto"/>
        <w:rPr>
          <w:color w:val="000000" w:themeColor="text1"/>
          <w:szCs w:val="22"/>
        </w:rPr>
      </w:pPr>
    </w:p>
    <w:p w14:paraId="680EBC2E" w14:textId="77777777" w:rsidR="00B83D29" w:rsidRPr="005014F7" w:rsidRDefault="00B83D29" w:rsidP="00B83D29">
      <w:pPr>
        <w:spacing w:line="240" w:lineRule="auto"/>
        <w:rPr>
          <w:color w:val="000000" w:themeColor="text1"/>
          <w:szCs w:val="22"/>
        </w:rPr>
      </w:pPr>
    </w:p>
    <w:p w14:paraId="680EBC2F" w14:textId="77777777" w:rsidR="00B83D29" w:rsidRPr="005014F7" w:rsidRDefault="001104B2" w:rsidP="00F23125">
      <w:pPr>
        <w:pStyle w:val="Style9"/>
        <w:rPr>
          <w:noProof w:val="0"/>
        </w:rPr>
      </w:pPr>
      <w:r w:rsidRPr="005014F7">
        <w:rPr>
          <w:noProof w:val="0"/>
        </w:rPr>
        <w:t>ZVLÁŠTNÍ UPOZORNĚNÍ, ŽE LÉČIVÝ PŘÍPRAVEK MUSÍ BÝT UCHOVÁVÁN MIMO DOHLED A DOSAH DĚTÍ</w:t>
      </w:r>
    </w:p>
    <w:p w14:paraId="680EBC30" w14:textId="77777777" w:rsidR="00B83D29" w:rsidRPr="005014F7" w:rsidRDefault="00B83D29" w:rsidP="00B83D29">
      <w:pPr>
        <w:spacing w:line="240" w:lineRule="auto"/>
        <w:rPr>
          <w:color w:val="000000" w:themeColor="text1"/>
          <w:szCs w:val="22"/>
        </w:rPr>
      </w:pPr>
    </w:p>
    <w:p w14:paraId="680EBC31" w14:textId="77777777" w:rsidR="00B83D29" w:rsidRPr="005014F7" w:rsidRDefault="001104B2" w:rsidP="00B83D29">
      <w:pPr>
        <w:rPr>
          <w:color w:val="000000" w:themeColor="text1"/>
        </w:rPr>
      </w:pPr>
      <w:r w:rsidRPr="005014F7">
        <w:rPr>
          <w:color w:val="000000" w:themeColor="text1"/>
        </w:rPr>
        <w:t>Uchovávejte mimo dohled a dosah dětí.</w:t>
      </w:r>
    </w:p>
    <w:p w14:paraId="680EBC32" w14:textId="77777777" w:rsidR="00B83D29" w:rsidRPr="005014F7" w:rsidRDefault="00B83D29" w:rsidP="00B83D29">
      <w:pPr>
        <w:spacing w:line="240" w:lineRule="auto"/>
        <w:rPr>
          <w:color w:val="000000" w:themeColor="text1"/>
          <w:szCs w:val="22"/>
        </w:rPr>
      </w:pPr>
    </w:p>
    <w:p w14:paraId="680EBC33" w14:textId="77777777" w:rsidR="00B83D29" w:rsidRPr="005014F7" w:rsidRDefault="00B83D29" w:rsidP="00B83D29">
      <w:pPr>
        <w:spacing w:line="240" w:lineRule="auto"/>
        <w:rPr>
          <w:color w:val="000000" w:themeColor="text1"/>
          <w:szCs w:val="22"/>
        </w:rPr>
      </w:pPr>
    </w:p>
    <w:p w14:paraId="680EBC34" w14:textId="77777777" w:rsidR="00B83D29" w:rsidRPr="005014F7" w:rsidRDefault="001104B2" w:rsidP="00F23125">
      <w:pPr>
        <w:pStyle w:val="Style9"/>
        <w:rPr>
          <w:noProof w:val="0"/>
        </w:rPr>
      </w:pPr>
      <w:r w:rsidRPr="005014F7">
        <w:rPr>
          <w:noProof w:val="0"/>
        </w:rPr>
        <w:t>DALŠÍ ZVLÁŠTNÍ UPOZORNĚNÍ, POKUD JE POTŘEBNÉ</w:t>
      </w:r>
    </w:p>
    <w:p w14:paraId="680EBC35" w14:textId="77777777" w:rsidR="00B83D29" w:rsidRPr="005014F7" w:rsidRDefault="00B83D29" w:rsidP="00B83D29">
      <w:pPr>
        <w:spacing w:line="240" w:lineRule="auto"/>
        <w:rPr>
          <w:color w:val="000000" w:themeColor="text1"/>
          <w:szCs w:val="22"/>
        </w:rPr>
      </w:pPr>
    </w:p>
    <w:p w14:paraId="680EBC36" w14:textId="77777777" w:rsidR="00B83D29" w:rsidRPr="005014F7" w:rsidRDefault="00B83D29" w:rsidP="00B83D29">
      <w:pPr>
        <w:rPr>
          <w:color w:val="000000" w:themeColor="text1"/>
          <w:szCs w:val="22"/>
        </w:rPr>
      </w:pPr>
    </w:p>
    <w:p w14:paraId="680EBC37" w14:textId="77777777" w:rsidR="00B83D29" w:rsidRPr="005014F7" w:rsidRDefault="001104B2" w:rsidP="00F23125">
      <w:pPr>
        <w:pStyle w:val="Style9"/>
        <w:rPr>
          <w:noProof w:val="0"/>
        </w:rPr>
      </w:pPr>
      <w:r w:rsidRPr="005014F7">
        <w:rPr>
          <w:noProof w:val="0"/>
        </w:rPr>
        <w:t>POUŽITELNOST</w:t>
      </w:r>
    </w:p>
    <w:p w14:paraId="680EBC38" w14:textId="77777777" w:rsidR="00B83D29" w:rsidRPr="005014F7" w:rsidRDefault="00B83D29" w:rsidP="00B83D29">
      <w:pPr>
        <w:rPr>
          <w:color w:val="000000" w:themeColor="text1"/>
          <w:szCs w:val="22"/>
        </w:rPr>
      </w:pPr>
    </w:p>
    <w:p w14:paraId="680EBC39" w14:textId="77777777" w:rsidR="00B83D29" w:rsidRPr="005014F7" w:rsidRDefault="001104B2" w:rsidP="00B83D29">
      <w:pPr>
        <w:rPr>
          <w:color w:val="000000" w:themeColor="text1"/>
          <w:szCs w:val="22"/>
        </w:rPr>
      </w:pPr>
      <w:r w:rsidRPr="005014F7">
        <w:rPr>
          <w:color w:val="000000" w:themeColor="text1"/>
          <w:szCs w:val="22"/>
          <w:highlight w:val="lightGray"/>
        </w:rPr>
        <w:t>EXP</w:t>
      </w:r>
    </w:p>
    <w:p w14:paraId="680EBC3A" w14:textId="77777777" w:rsidR="00B83D29" w:rsidRPr="005014F7" w:rsidRDefault="00B83D29" w:rsidP="00B83D29">
      <w:pPr>
        <w:rPr>
          <w:color w:val="000000" w:themeColor="text1"/>
          <w:szCs w:val="22"/>
        </w:rPr>
      </w:pPr>
    </w:p>
    <w:p w14:paraId="680EBC3B" w14:textId="77777777" w:rsidR="00B83D29" w:rsidRPr="005014F7" w:rsidRDefault="001104B2" w:rsidP="00F23125">
      <w:pPr>
        <w:pStyle w:val="Style9"/>
        <w:rPr>
          <w:noProof w:val="0"/>
        </w:rPr>
      </w:pPr>
      <w:r w:rsidRPr="005014F7">
        <w:rPr>
          <w:noProof w:val="0"/>
        </w:rPr>
        <w:t>ZVLÁŠTNÍ PODMÍNKY PRO UCHOVÁVÁNÍ</w:t>
      </w:r>
    </w:p>
    <w:p w14:paraId="680EBC3C" w14:textId="77777777" w:rsidR="00B83D29" w:rsidRPr="005014F7" w:rsidRDefault="00B83D29" w:rsidP="00B83D29">
      <w:pPr>
        <w:rPr>
          <w:color w:val="000000" w:themeColor="text1"/>
          <w:szCs w:val="22"/>
        </w:rPr>
      </w:pPr>
    </w:p>
    <w:p w14:paraId="680EBC3D" w14:textId="77777777" w:rsidR="00B83D29" w:rsidRPr="005014F7" w:rsidRDefault="001104B2" w:rsidP="00B83D29">
      <w:pPr>
        <w:spacing w:line="240" w:lineRule="auto"/>
        <w:rPr>
          <w:color w:val="000000" w:themeColor="text1"/>
          <w:szCs w:val="22"/>
        </w:rPr>
      </w:pPr>
      <w:r w:rsidRPr="005014F7">
        <w:rPr>
          <w:color w:val="000000" w:themeColor="text1"/>
          <w:szCs w:val="22"/>
        </w:rPr>
        <w:t>Neuchovávejte při teplotě nad 25 °C.</w:t>
      </w:r>
    </w:p>
    <w:p w14:paraId="680EBC3E" w14:textId="77777777" w:rsidR="00B83D29" w:rsidRPr="005014F7" w:rsidRDefault="00B83D29" w:rsidP="00B83D29">
      <w:pPr>
        <w:spacing w:line="240" w:lineRule="auto"/>
        <w:rPr>
          <w:color w:val="000000" w:themeColor="text1"/>
          <w:szCs w:val="22"/>
        </w:rPr>
      </w:pPr>
    </w:p>
    <w:p w14:paraId="680EBC3F" w14:textId="77777777" w:rsidR="00B83D29" w:rsidRPr="005014F7" w:rsidRDefault="001104B2" w:rsidP="00B83D29">
      <w:pPr>
        <w:spacing w:line="240" w:lineRule="auto"/>
        <w:rPr>
          <w:szCs w:val="22"/>
        </w:rPr>
      </w:pPr>
      <w:r w:rsidRPr="005014F7">
        <w:lastRenderedPageBreak/>
        <w:t>Chraňte před chladem nebo mrazem. Neuchovávejte při teplotě do 15 °C.</w:t>
      </w:r>
    </w:p>
    <w:p w14:paraId="680EBC40" w14:textId="77777777" w:rsidR="00B83D29" w:rsidRPr="005014F7" w:rsidRDefault="00B83D29" w:rsidP="00B83D29">
      <w:pPr>
        <w:spacing w:line="240" w:lineRule="auto"/>
        <w:rPr>
          <w:szCs w:val="22"/>
        </w:rPr>
      </w:pPr>
    </w:p>
    <w:p w14:paraId="680EBC41" w14:textId="77777777" w:rsidR="00B83D29" w:rsidRPr="005014F7" w:rsidRDefault="001104B2" w:rsidP="00B83D29">
      <w:pPr>
        <w:spacing w:line="240" w:lineRule="auto"/>
        <w:rPr>
          <w:color w:val="000000" w:themeColor="text1"/>
          <w:szCs w:val="22"/>
        </w:rPr>
      </w:pPr>
      <w:r w:rsidRPr="005014F7">
        <w:rPr>
          <w:color w:val="000000" w:themeColor="text1"/>
          <w:szCs w:val="22"/>
        </w:rPr>
        <w:t>Uchovávejte v původním uzavřeném foliovém sáčku až do použití, aby byl přípravek chráněn před světlem a vlhkostí.</w:t>
      </w:r>
    </w:p>
    <w:p w14:paraId="680EBC42" w14:textId="77777777" w:rsidR="00B83D29" w:rsidRPr="005014F7" w:rsidRDefault="00B83D29" w:rsidP="00B83D29">
      <w:pPr>
        <w:spacing w:line="240" w:lineRule="auto"/>
        <w:rPr>
          <w:color w:val="000000" w:themeColor="text1"/>
          <w:szCs w:val="22"/>
        </w:rPr>
      </w:pPr>
    </w:p>
    <w:p w14:paraId="680EBC43" w14:textId="77777777" w:rsidR="00B83D29" w:rsidRPr="005014F7" w:rsidRDefault="00B83D29" w:rsidP="00B83D29">
      <w:pPr>
        <w:spacing w:line="240" w:lineRule="auto"/>
        <w:rPr>
          <w:color w:val="000000" w:themeColor="text1"/>
          <w:szCs w:val="22"/>
        </w:rPr>
      </w:pPr>
    </w:p>
    <w:p w14:paraId="680EBC44" w14:textId="77777777" w:rsidR="00B83D29" w:rsidRPr="005014F7" w:rsidRDefault="001104B2" w:rsidP="00F23125">
      <w:pPr>
        <w:pStyle w:val="Style9"/>
        <w:rPr>
          <w:noProof w:val="0"/>
        </w:rPr>
      </w:pPr>
      <w:r w:rsidRPr="005014F7">
        <w:rPr>
          <w:noProof w:val="0"/>
        </w:rPr>
        <w:t>ZVLÁŠTNÍ OPATŘENÍ PRO LIKVIDACI NEPOUŽITÝCH LÉČIVÝCH PŘÍPRAVKŮ NEBO ODPADU Z NICH, POKUD JE TO VHODNÉ</w:t>
      </w:r>
    </w:p>
    <w:p w14:paraId="680EBC45" w14:textId="77777777" w:rsidR="00B83D29" w:rsidRPr="005014F7" w:rsidRDefault="00B83D29" w:rsidP="00B83D29">
      <w:pPr>
        <w:spacing w:line="240" w:lineRule="auto"/>
        <w:rPr>
          <w:color w:val="000000" w:themeColor="text1"/>
          <w:szCs w:val="22"/>
        </w:rPr>
      </w:pPr>
    </w:p>
    <w:p w14:paraId="680EBC46" w14:textId="77777777" w:rsidR="00B83D29" w:rsidRPr="005014F7" w:rsidRDefault="001104B2" w:rsidP="00B83D29">
      <w:pPr>
        <w:spacing w:line="240" w:lineRule="auto"/>
        <w:rPr>
          <w:color w:val="000000" w:themeColor="text1"/>
        </w:rPr>
      </w:pPr>
      <w:r w:rsidRPr="005014F7">
        <w:rPr>
          <w:color w:val="000000" w:themeColor="text1"/>
        </w:rPr>
        <w:t>Veškerý nepoužitý léčivý přípravek nebo odpad musí být zlikvidován v souladu s místními požadavky.</w:t>
      </w:r>
    </w:p>
    <w:p w14:paraId="680EBC47" w14:textId="77777777" w:rsidR="00B83D29" w:rsidRPr="005014F7" w:rsidRDefault="00B83D29" w:rsidP="00B83D29">
      <w:pPr>
        <w:spacing w:line="240" w:lineRule="auto"/>
        <w:rPr>
          <w:color w:val="000000" w:themeColor="text1"/>
          <w:szCs w:val="22"/>
        </w:rPr>
      </w:pPr>
    </w:p>
    <w:p w14:paraId="680EBC48" w14:textId="77777777" w:rsidR="00B83D29" w:rsidRPr="005014F7" w:rsidRDefault="00B83D29" w:rsidP="00B83D29">
      <w:pPr>
        <w:spacing w:line="240" w:lineRule="auto"/>
        <w:rPr>
          <w:color w:val="000000" w:themeColor="text1"/>
          <w:szCs w:val="22"/>
        </w:rPr>
      </w:pPr>
    </w:p>
    <w:p w14:paraId="680EBC49" w14:textId="77777777" w:rsidR="00B83D29" w:rsidRPr="005014F7" w:rsidRDefault="001104B2" w:rsidP="00F23125">
      <w:pPr>
        <w:pStyle w:val="Style9"/>
        <w:rPr>
          <w:noProof w:val="0"/>
        </w:rPr>
      </w:pPr>
      <w:r w:rsidRPr="005014F7">
        <w:rPr>
          <w:noProof w:val="0"/>
        </w:rPr>
        <w:t>NÁZEV A ADRESA DRŽITELE ROZHODNUTÍ O REGISTRACI</w:t>
      </w:r>
    </w:p>
    <w:p w14:paraId="680EBC4A" w14:textId="77777777" w:rsidR="00B83D29" w:rsidRPr="005014F7" w:rsidRDefault="00B83D29" w:rsidP="00B83D29">
      <w:pPr>
        <w:spacing w:line="240" w:lineRule="auto"/>
        <w:rPr>
          <w:color w:val="000000" w:themeColor="text1"/>
          <w:szCs w:val="22"/>
        </w:rPr>
      </w:pPr>
    </w:p>
    <w:p w14:paraId="2DFD1652"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0D10F34D" w14:textId="75696AC6"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48FA4AE1"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5E5294C8"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680EBC51" w14:textId="7A83DFDF" w:rsidR="00B83D29" w:rsidRPr="005014F7" w:rsidRDefault="0092606B" w:rsidP="008C6508">
      <w:pPr>
        <w:tabs>
          <w:tab w:val="clear" w:pos="567"/>
        </w:tabs>
        <w:spacing w:line="240" w:lineRule="auto"/>
        <w:rPr>
          <w:color w:val="000000" w:themeColor="text1"/>
          <w:szCs w:val="22"/>
        </w:rPr>
      </w:pPr>
      <w:r>
        <w:rPr>
          <w:rFonts w:eastAsiaTheme="minorHAnsi"/>
          <w:sz w:val="24"/>
          <w:szCs w:val="24"/>
          <w:lang w:val="nl-NL"/>
        </w:rPr>
        <w:t>Holandsko</w:t>
      </w:r>
    </w:p>
    <w:p w14:paraId="680EBC52" w14:textId="77777777" w:rsidR="00B83D29" w:rsidRPr="005014F7" w:rsidRDefault="00B83D29" w:rsidP="00B83D29">
      <w:pPr>
        <w:spacing w:line="240" w:lineRule="auto"/>
        <w:rPr>
          <w:color w:val="000000" w:themeColor="text1"/>
          <w:szCs w:val="22"/>
        </w:rPr>
      </w:pPr>
    </w:p>
    <w:p w14:paraId="680EBC53" w14:textId="77777777" w:rsidR="00B83D29" w:rsidRPr="005014F7" w:rsidRDefault="001104B2" w:rsidP="00F23125">
      <w:pPr>
        <w:pStyle w:val="Style9"/>
        <w:rPr>
          <w:noProof w:val="0"/>
        </w:rPr>
      </w:pPr>
      <w:r w:rsidRPr="005014F7">
        <w:rPr>
          <w:noProof w:val="0"/>
        </w:rPr>
        <w:t>REGISTRAČNÍ ČÍSLO/ČÍSLA</w:t>
      </w:r>
    </w:p>
    <w:p w14:paraId="680EBC54" w14:textId="77777777" w:rsidR="00B83D29" w:rsidRPr="005014F7" w:rsidRDefault="00B83D29" w:rsidP="00B83D29">
      <w:pPr>
        <w:spacing w:line="240" w:lineRule="auto"/>
        <w:rPr>
          <w:color w:val="000000" w:themeColor="text1"/>
          <w:szCs w:val="22"/>
        </w:rPr>
      </w:pPr>
    </w:p>
    <w:p w14:paraId="680EBC55" w14:textId="77777777" w:rsidR="00B83D29" w:rsidRPr="005014F7" w:rsidRDefault="001104B2" w:rsidP="00B83D29">
      <w:pPr>
        <w:spacing w:line="240" w:lineRule="auto"/>
        <w:rPr>
          <w:highlight w:val="lightGray"/>
        </w:rPr>
      </w:pPr>
      <w:r w:rsidRPr="005014F7">
        <w:rPr>
          <w:highlight w:val="lightGray"/>
        </w:rPr>
        <w:t>EU/1/20/1523/007 – Ogluo 1 mg injekční roztok v předplněné injekční stříkačce – 1 jednodávková injekční stříkačka</w:t>
      </w:r>
    </w:p>
    <w:p w14:paraId="680EBC56" w14:textId="77777777" w:rsidR="00B83D29" w:rsidRPr="005014F7" w:rsidRDefault="001104B2" w:rsidP="00B83D29">
      <w:pPr>
        <w:spacing w:line="240" w:lineRule="auto"/>
      </w:pPr>
      <w:r w:rsidRPr="005014F7">
        <w:rPr>
          <w:highlight w:val="lightGray"/>
        </w:rPr>
        <w:t>EU/1/20/1523/008 – Ogluo 1 mg injekční roztok v předplněné injekční stříkačce – 2 jednodávkové injekční stříkačky</w:t>
      </w:r>
    </w:p>
    <w:p w14:paraId="680EBC57" w14:textId="77777777" w:rsidR="00B83D29" w:rsidRPr="005014F7" w:rsidRDefault="00B83D29" w:rsidP="00B83D29">
      <w:pPr>
        <w:spacing w:line="240" w:lineRule="auto"/>
        <w:rPr>
          <w:color w:val="000000" w:themeColor="text1"/>
          <w:szCs w:val="22"/>
        </w:rPr>
      </w:pPr>
    </w:p>
    <w:p w14:paraId="680EBC58" w14:textId="77777777" w:rsidR="00B83D29" w:rsidRPr="005014F7" w:rsidRDefault="00B83D29" w:rsidP="00B83D29">
      <w:pPr>
        <w:spacing w:line="240" w:lineRule="auto"/>
        <w:rPr>
          <w:color w:val="000000" w:themeColor="text1"/>
          <w:szCs w:val="22"/>
        </w:rPr>
      </w:pPr>
    </w:p>
    <w:p w14:paraId="680EBC59" w14:textId="77777777" w:rsidR="00B83D29" w:rsidRPr="005014F7" w:rsidRDefault="001104B2" w:rsidP="00F23125">
      <w:pPr>
        <w:pStyle w:val="Style9"/>
        <w:rPr>
          <w:noProof w:val="0"/>
        </w:rPr>
      </w:pPr>
      <w:r w:rsidRPr="005014F7">
        <w:rPr>
          <w:noProof w:val="0"/>
        </w:rPr>
        <w:t>ČÍSLO ŠARŽE</w:t>
      </w:r>
    </w:p>
    <w:p w14:paraId="680EBC5A" w14:textId="77777777" w:rsidR="00B83D29" w:rsidRPr="005014F7" w:rsidRDefault="00B83D29" w:rsidP="00B83D29">
      <w:pPr>
        <w:spacing w:line="240" w:lineRule="auto"/>
        <w:rPr>
          <w:i/>
          <w:color w:val="000000" w:themeColor="text1"/>
          <w:szCs w:val="22"/>
        </w:rPr>
      </w:pPr>
    </w:p>
    <w:p w14:paraId="680EBC5C" w14:textId="045107A6" w:rsidR="00B83D29" w:rsidRPr="005014F7" w:rsidRDefault="001104B2" w:rsidP="00B83D29">
      <w:pPr>
        <w:spacing w:line="240" w:lineRule="auto"/>
        <w:rPr>
          <w:color w:val="000000" w:themeColor="text1"/>
          <w:szCs w:val="22"/>
        </w:rPr>
      </w:pPr>
      <w:r w:rsidRPr="005014F7">
        <w:rPr>
          <w:color w:val="000000" w:themeColor="text1"/>
          <w:szCs w:val="22"/>
        </w:rPr>
        <w:t>Lot</w:t>
      </w:r>
    </w:p>
    <w:p w14:paraId="680EBC5D" w14:textId="77777777" w:rsidR="00B83D29" w:rsidRPr="005014F7" w:rsidRDefault="00B83D29" w:rsidP="00B83D29">
      <w:pPr>
        <w:spacing w:line="240" w:lineRule="auto"/>
        <w:rPr>
          <w:color w:val="000000" w:themeColor="text1"/>
          <w:szCs w:val="22"/>
        </w:rPr>
      </w:pPr>
    </w:p>
    <w:p w14:paraId="680EBC5E" w14:textId="77777777" w:rsidR="00B83D29" w:rsidRPr="005014F7" w:rsidRDefault="001104B2" w:rsidP="00F23125">
      <w:pPr>
        <w:pStyle w:val="Style9"/>
        <w:rPr>
          <w:noProof w:val="0"/>
        </w:rPr>
      </w:pPr>
      <w:r w:rsidRPr="005014F7">
        <w:rPr>
          <w:noProof w:val="0"/>
        </w:rPr>
        <w:t>KLASIFIKACE PRO VÝDEJ</w:t>
      </w:r>
    </w:p>
    <w:p w14:paraId="680EBC5F" w14:textId="77777777" w:rsidR="00B83D29" w:rsidRPr="005014F7" w:rsidRDefault="00B83D29" w:rsidP="00B83D29">
      <w:pPr>
        <w:spacing w:line="240" w:lineRule="auto"/>
        <w:rPr>
          <w:color w:val="000000" w:themeColor="text1"/>
          <w:szCs w:val="22"/>
        </w:rPr>
      </w:pPr>
    </w:p>
    <w:p w14:paraId="680EBC60" w14:textId="77777777" w:rsidR="00B83D29" w:rsidRPr="005014F7" w:rsidRDefault="00B83D29" w:rsidP="00B83D29">
      <w:pPr>
        <w:spacing w:line="240" w:lineRule="auto"/>
        <w:rPr>
          <w:color w:val="000000" w:themeColor="text1"/>
          <w:szCs w:val="22"/>
        </w:rPr>
      </w:pPr>
    </w:p>
    <w:p w14:paraId="680EBC61" w14:textId="77777777" w:rsidR="00B83D29" w:rsidRPr="005014F7" w:rsidRDefault="001104B2" w:rsidP="00F23125">
      <w:pPr>
        <w:pStyle w:val="Style9"/>
        <w:rPr>
          <w:noProof w:val="0"/>
        </w:rPr>
      </w:pPr>
      <w:r w:rsidRPr="005014F7">
        <w:rPr>
          <w:noProof w:val="0"/>
        </w:rPr>
        <w:t>NÁVOD K POUŽITÍ</w:t>
      </w:r>
    </w:p>
    <w:p w14:paraId="680EBC62" w14:textId="77777777" w:rsidR="00B83D29" w:rsidRPr="005014F7" w:rsidRDefault="00B83D29" w:rsidP="000163ED">
      <w:pPr>
        <w:keepNext/>
        <w:spacing w:line="240" w:lineRule="auto"/>
        <w:rPr>
          <w:color w:val="000000" w:themeColor="text1"/>
          <w:szCs w:val="22"/>
        </w:rPr>
      </w:pPr>
    </w:p>
    <w:p w14:paraId="680EBC63" w14:textId="77777777" w:rsidR="00B83D29" w:rsidRPr="005014F7" w:rsidRDefault="00B83D29" w:rsidP="00B83D29">
      <w:pPr>
        <w:spacing w:line="240" w:lineRule="auto"/>
        <w:rPr>
          <w:color w:val="000000" w:themeColor="text1"/>
          <w:szCs w:val="22"/>
        </w:rPr>
      </w:pPr>
    </w:p>
    <w:p w14:paraId="680EBC64" w14:textId="77777777" w:rsidR="00B83D29" w:rsidRPr="005014F7" w:rsidRDefault="001104B2" w:rsidP="00F23125">
      <w:pPr>
        <w:pStyle w:val="Style9"/>
        <w:rPr>
          <w:noProof w:val="0"/>
        </w:rPr>
      </w:pPr>
      <w:r w:rsidRPr="005014F7">
        <w:rPr>
          <w:noProof w:val="0"/>
        </w:rPr>
        <w:t>INFORMACE V BRAILLOVĚ PÍSMU</w:t>
      </w:r>
    </w:p>
    <w:p w14:paraId="680EBC65" w14:textId="77777777" w:rsidR="00B83D29" w:rsidRPr="005014F7" w:rsidRDefault="00B83D29" w:rsidP="00B83D29">
      <w:pPr>
        <w:spacing w:line="240" w:lineRule="auto"/>
        <w:rPr>
          <w:color w:val="000000" w:themeColor="text1"/>
          <w:szCs w:val="22"/>
        </w:rPr>
      </w:pPr>
    </w:p>
    <w:p w14:paraId="680EBC66" w14:textId="77777777" w:rsidR="00B83D29" w:rsidRPr="005014F7" w:rsidRDefault="001104B2" w:rsidP="00B83D29">
      <w:pPr>
        <w:spacing w:line="240" w:lineRule="auto"/>
        <w:rPr>
          <w:color w:val="000000" w:themeColor="text1"/>
          <w:szCs w:val="22"/>
        </w:rPr>
      </w:pPr>
      <w:r w:rsidRPr="005014F7">
        <w:rPr>
          <w:color w:val="000000" w:themeColor="text1"/>
          <w:szCs w:val="22"/>
        </w:rPr>
        <w:t>Ogluo 1 mg</w:t>
      </w:r>
    </w:p>
    <w:p w14:paraId="680EBC67" w14:textId="77777777" w:rsidR="00B83D29" w:rsidRPr="005014F7" w:rsidRDefault="00B83D29" w:rsidP="00B83D29">
      <w:pPr>
        <w:spacing w:line="240" w:lineRule="auto"/>
        <w:rPr>
          <w:color w:val="000000" w:themeColor="text1"/>
          <w:szCs w:val="22"/>
          <w:shd w:val="clear" w:color="auto" w:fill="CCCCCC"/>
        </w:rPr>
      </w:pPr>
    </w:p>
    <w:p w14:paraId="680EBC68" w14:textId="77777777" w:rsidR="00B83D29" w:rsidRPr="005014F7" w:rsidRDefault="001104B2" w:rsidP="00F23125">
      <w:pPr>
        <w:pStyle w:val="Style9"/>
        <w:rPr>
          <w:noProof w:val="0"/>
        </w:rPr>
      </w:pPr>
      <w:r w:rsidRPr="005014F7">
        <w:rPr>
          <w:noProof w:val="0"/>
        </w:rPr>
        <w:t>JEDINEČNÝ IDENTIFIKÁTOR – 2D ČÁROVÝ KÓD</w:t>
      </w:r>
    </w:p>
    <w:p w14:paraId="680EBC69" w14:textId="77777777" w:rsidR="00B83D29" w:rsidRPr="005014F7" w:rsidRDefault="00B83D29" w:rsidP="00B83D29">
      <w:pPr>
        <w:tabs>
          <w:tab w:val="clear" w:pos="567"/>
        </w:tabs>
        <w:spacing w:line="240" w:lineRule="auto"/>
        <w:rPr>
          <w:color w:val="000000" w:themeColor="text1"/>
        </w:rPr>
      </w:pPr>
    </w:p>
    <w:p w14:paraId="680EBC6A" w14:textId="77777777" w:rsidR="00B83D29" w:rsidRPr="005014F7" w:rsidRDefault="001104B2" w:rsidP="00B83D29">
      <w:pPr>
        <w:spacing w:line="240" w:lineRule="auto"/>
      </w:pPr>
      <w:r w:rsidRPr="005014F7">
        <w:rPr>
          <w:highlight w:val="lightGray"/>
        </w:rPr>
        <w:t>2D čárový kód s jedinečným identifikátorem.</w:t>
      </w:r>
    </w:p>
    <w:p w14:paraId="680EBC6B" w14:textId="77777777" w:rsidR="00B83D29" w:rsidRPr="005014F7" w:rsidRDefault="00B83D29" w:rsidP="00B83D29">
      <w:pPr>
        <w:tabs>
          <w:tab w:val="clear" w:pos="567"/>
        </w:tabs>
        <w:spacing w:line="240" w:lineRule="auto"/>
        <w:rPr>
          <w:color w:val="000000" w:themeColor="text1"/>
          <w:szCs w:val="22"/>
        </w:rPr>
      </w:pPr>
    </w:p>
    <w:p w14:paraId="680EBC6C" w14:textId="77777777" w:rsidR="00B83D29" w:rsidRPr="005014F7" w:rsidRDefault="00B83D29" w:rsidP="00B83D29">
      <w:pPr>
        <w:tabs>
          <w:tab w:val="clear" w:pos="567"/>
        </w:tabs>
        <w:spacing w:line="240" w:lineRule="auto"/>
        <w:rPr>
          <w:color w:val="000000" w:themeColor="text1"/>
        </w:rPr>
      </w:pPr>
    </w:p>
    <w:p w14:paraId="680EBC6D" w14:textId="77777777" w:rsidR="00B83D29" w:rsidRPr="005014F7" w:rsidRDefault="001104B2" w:rsidP="00F23125">
      <w:pPr>
        <w:pStyle w:val="Style9"/>
        <w:rPr>
          <w:noProof w:val="0"/>
        </w:rPr>
      </w:pPr>
      <w:r w:rsidRPr="005014F7">
        <w:rPr>
          <w:noProof w:val="0"/>
        </w:rPr>
        <w:t>JEDINEČNÝ IDENTIFIKÁTOR – DATA ČITELNÁ OKEM</w:t>
      </w:r>
    </w:p>
    <w:p w14:paraId="680EBC6E" w14:textId="77777777" w:rsidR="00B83D29" w:rsidRPr="005014F7" w:rsidRDefault="00B83D29" w:rsidP="00B83D29">
      <w:pPr>
        <w:tabs>
          <w:tab w:val="clear" w:pos="567"/>
        </w:tabs>
        <w:spacing w:line="240" w:lineRule="auto"/>
        <w:rPr>
          <w:color w:val="000000" w:themeColor="text1"/>
        </w:rPr>
      </w:pPr>
    </w:p>
    <w:p w14:paraId="680EBC6F" w14:textId="77777777" w:rsidR="00B83D29" w:rsidRPr="005014F7" w:rsidRDefault="001104B2" w:rsidP="00B83D29">
      <w:pPr>
        <w:rPr>
          <w:color w:val="000000" w:themeColor="text1"/>
          <w:szCs w:val="22"/>
        </w:rPr>
      </w:pPr>
      <w:r w:rsidRPr="005014F7">
        <w:rPr>
          <w:color w:val="000000" w:themeColor="text1"/>
          <w:szCs w:val="22"/>
        </w:rPr>
        <w:t>PC</w:t>
      </w:r>
    </w:p>
    <w:p w14:paraId="680EBC70" w14:textId="77777777" w:rsidR="00B83D29" w:rsidRPr="005014F7" w:rsidRDefault="001104B2" w:rsidP="00B83D29">
      <w:pPr>
        <w:rPr>
          <w:color w:val="000000" w:themeColor="text1"/>
          <w:szCs w:val="22"/>
        </w:rPr>
      </w:pPr>
      <w:r w:rsidRPr="005014F7">
        <w:rPr>
          <w:color w:val="000000" w:themeColor="text1"/>
          <w:szCs w:val="22"/>
        </w:rPr>
        <w:t>SN</w:t>
      </w:r>
    </w:p>
    <w:p w14:paraId="680EBC71" w14:textId="77777777" w:rsidR="00425136" w:rsidRPr="005014F7" w:rsidRDefault="001104B2" w:rsidP="003E1F04">
      <w:pPr>
        <w:rPr>
          <w:color w:val="000000" w:themeColor="text1"/>
          <w:szCs w:val="22"/>
        </w:rPr>
      </w:pPr>
      <w:r w:rsidRPr="008C6508">
        <w:rPr>
          <w:color w:val="000000" w:themeColor="text1"/>
          <w:szCs w:val="22"/>
          <w:highlight w:val="lightGray"/>
        </w:rPr>
        <w:t>NN</w:t>
      </w:r>
    </w:p>
    <w:p w14:paraId="680EBC72" w14:textId="339F10B2" w:rsidR="00425136" w:rsidRPr="005014F7" w:rsidRDefault="00425136">
      <w:pPr>
        <w:tabs>
          <w:tab w:val="clear" w:pos="567"/>
        </w:tabs>
        <w:spacing w:line="240" w:lineRule="auto"/>
        <w:rPr>
          <w:color w:val="000000" w:themeColor="text1"/>
          <w:szCs w:val="22"/>
        </w:rPr>
      </w:pPr>
    </w:p>
    <w:p w14:paraId="680EBC73" w14:textId="77777777" w:rsidR="00B83D29" w:rsidRPr="005014F7" w:rsidRDefault="001104B2" w:rsidP="00B83D29">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r w:rsidRPr="005014F7">
        <w:rPr>
          <w:b/>
          <w:color w:val="000000" w:themeColor="text1"/>
          <w:szCs w:val="22"/>
        </w:rPr>
        <w:t>ÚDAJE UVÁDĚNÉ NA VNĚJŠÍM OBALU</w:t>
      </w:r>
    </w:p>
    <w:p w14:paraId="680EBC74" w14:textId="77777777" w:rsidR="00B83D29" w:rsidRPr="005014F7" w:rsidRDefault="001104B2" w:rsidP="00B83D29">
      <w:pPr>
        <w:pBdr>
          <w:top w:val="single" w:sz="4" w:space="1" w:color="auto"/>
          <w:left w:val="single" w:sz="4" w:space="4" w:color="auto"/>
          <w:bottom w:val="single" w:sz="4" w:space="1" w:color="auto"/>
          <w:right w:val="single" w:sz="4" w:space="4" w:color="auto"/>
        </w:pBdr>
        <w:spacing w:line="240" w:lineRule="auto"/>
        <w:rPr>
          <w:b/>
          <w:color w:val="000000" w:themeColor="text1"/>
          <w:szCs w:val="22"/>
        </w:rPr>
      </w:pPr>
      <w:r w:rsidRPr="005014F7">
        <w:rPr>
          <w:b/>
          <w:color w:val="000000" w:themeColor="text1"/>
          <w:szCs w:val="22"/>
        </w:rPr>
        <w:t>FOLIOVÝ SÁČEK – PŘEDPLNĚNÁ INJEKČNÍ STŘÍKAČKA (1 MG)</w:t>
      </w:r>
    </w:p>
    <w:p w14:paraId="680EBC75" w14:textId="77777777" w:rsidR="00B83D29" w:rsidRPr="005014F7" w:rsidRDefault="00B83D29" w:rsidP="00B83D29">
      <w:pPr>
        <w:spacing w:line="240" w:lineRule="auto"/>
        <w:rPr>
          <w:color w:val="000000" w:themeColor="text1"/>
        </w:rPr>
      </w:pPr>
    </w:p>
    <w:p w14:paraId="680EBC76" w14:textId="77777777" w:rsidR="00B83D29" w:rsidRPr="005014F7" w:rsidRDefault="00B83D29" w:rsidP="00B83D29">
      <w:pPr>
        <w:spacing w:line="240" w:lineRule="auto"/>
        <w:rPr>
          <w:color w:val="000000" w:themeColor="text1"/>
          <w:szCs w:val="22"/>
        </w:rPr>
      </w:pPr>
    </w:p>
    <w:p w14:paraId="680EBC77" w14:textId="77777777" w:rsidR="00B83D29" w:rsidRPr="005014F7" w:rsidRDefault="001104B2" w:rsidP="00F23125">
      <w:pPr>
        <w:pStyle w:val="Style9"/>
        <w:numPr>
          <w:ilvl w:val="0"/>
          <w:numId w:val="31"/>
        </w:numPr>
        <w:ind w:left="567" w:hanging="567"/>
        <w:rPr>
          <w:noProof w:val="0"/>
        </w:rPr>
      </w:pPr>
      <w:r w:rsidRPr="005014F7">
        <w:rPr>
          <w:noProof w:val="0"/>
        </w:rPr>
        <w:t>NÁZEV LÉČIVÉHO PŘÍPRAVKU</w:t>
      </w:r>
    </w:p>
    <w:p w14:paraId="680EBC78" w14:textId="77777777" w:rsidR="00B83D29" w:rsidRPr="005014F7" w:rsidRDefault="00B83D29" w:rsidP="00B83D29">
      <w:pPr>
        <w:spacing w:line="240" w:lineRule="auto"/>
        <w:rPr>
          <w:color w:val="000000" w:themeColor="text1"/>
          <w:szCs w:val="22"/>
        </w:rPr>
      </w:pPr>
    </w:p>
    <w:p w14:paraId="680EBC79" w14:textId="77777777" w:rsidR="00B83D29" w:rsidRPr="005014F7" w:rsidRDefault="001104B2" w:rsidP="00B83D29">
      <w:pPr>
        <w:spacing w:line="240" w:lineRule="auto"/>
        <w:rPr>
          <w:color w:val="000000" w:themeColor="text1"/>
          <w:szCs w:val="22"/>
        </w:rPr>
      </w:pPr>
      <w:r w:rsidRPr="005014F7">
        <w:rPr>
          <w:color w:val="000000" w:themeColor="text1"/>
          <w:szCs w:val="22"/>
        </w:rPr>
        <w:t>Ogluo 1 mg injekční roztok v předplněné injekční stříkačce</w:t>
      </w:r>
    </w:p>
    <w:p w14:paraId="680EBC7A" w14:textId="77777777" w:rsidR="00B83D29" w:rsidRPr="005014F7" w:rsidRDefault="001104B2" w:rsidP="00B83D29">
      <w:pPr>
        <w:spacing w:line="240" w:lineRule="auto"/>
        <w:rPr>
          <w:b/>
          <w:color w:val="000000" w:themeColor="text1"/>
          <w:szCs w:val="22"/>
        </w:rPr>
      </w:pPr>
      <w:r w:rsidRPr="005014F7">
        <w:rPr>
          <w:color w:val="000000" w:themeColor="text1"/>
          <w:szCs w:val="22"/>
        </w:rPr>
        <w:t>glucagonum</w:t>
      </w:r>
    </w:p>
    <w:p w14:paraId="680EBC7B" w14:textId="77777777" w:rsidR="00B83D29" w:rsidRPr="005014F7" w:rsidRDefault="00B83D29" w:rsidP="00B83D29">
      <w:pPr>
        <w:spacing w:line="240" w:lineRule="auto"/>
        <w:rPr>
          <w:color w:val="000000" w:themeColor="text1"/>
          <w:szCs w:val="22"/>
        </w:rPr>
      </w:pPr>
    </w:p>
    <w:p w14:paraId="680EBC7C" w14:textId="77777777" w:rsidR="00B83D29" w:rsidRPr="005014F7" w:rsidRDefault="00B83D29" w:rsidP="00B83D29">
      <w:pPr>
        <w:spacing w:line="240" w:lineRule="auto"/>
        <w:rPr>
          <w:color w:val="000000" w:themeColor="text1"/>
          <w:szCs w:val="22"/>
        </w:rPr>
      </w:pPr>
    </w:p>
    <w:p w14:paraId="680EBC7D" w14:textId="77777777" w:rsidR="00B83D29" w:rsidRPr="005014F7" w:rsidRDefault="001104B2" w:rsidP="00F23125">
      <w:pPr>
        <w:pStyle w:val="Style9"/>
        <w:rPr>
          <w:noProof w:val="0"/>
        </w:rPr>
      </w:pPr>
      <w:r w:rsidRPr="005014F7">
        <w:rPr>
          <w:noProof w:val="0"/>
        </w:rPr>
        <w:t>OBSAH LÉČIVÉ LÁTKY / LÉČIVÝCH LÁTEK</w:t>
      </w:r>
    </w:p>
    <w:p w14:paraId="680EBC7E" w14:textId="77777777" w:rsidR="00B83D29" w:rsidRPr="005014F7" w:rsidRDefault="00B83D29" w:rsidP="00B83D29">
      <w:pPr>
        <w:spacing w:line="240" w:lineRule="auto"/>
        <w:rPr>
          <w:color w:val="000000" w:themeColor="text1"/>
          <w:szCs w:val="22"/>
        </w:rPr>
      </w:pPr>
    </w:p>
    <w:p w14:paraId="680EBC7F" w14:textId="77777777" w:rsidR="00B83D29" w:rsidRPr="005014F7" w:rsidRDefault="001104B2" w:rsidP="00B83D29">
      <w:pPr>
        <w:spacing w:line="240" w:lineRule="auto"/>
        <w:rPr>
          <w:color w:val="000000" w:themeColor="text1"/>
          <w:szCs w:val="22"/>
        </w:rPr>
      </w:pPr>
      <w:r w:rsidRPr="005014F7">
        <w:rPr>
          <w:color w:val="000000" w:themeColor="text1"/>
          <w:szCs w:val="22"/>
        </w:rPr>
        <w:t xml:space="preserve">Jedna předplněná injekční stříkačka obsahuje </w:t>
      </w:r>
      <w:r w:rsidR="00001C1F" w:rsidRPr="005014F7">
        <w:rPr>
          <w:color w:val="000000" w:themeColor="text1"/>
          <w:szCs w:val="22"/>
        </w:rPr>
        <w:t xml:space="preserve">glucagonum </w:t>
      </w:r>
      <w:r w:rsidRPr="005014F7">
        <w:rPr>
          <w:color w:val="000000" w:themeColor="text1"/>
          <w:szCs w:val="22"/>
        </w:rPr>
        <w:t>1 mg v 0,2 ml.</w:t>
      </w:r>
    </w:p>
    <w:p w14:paraId="680EBC80" w14:textId="77777777" w:rsidR="00B83D29" w:rsidRPr="005014F7" w:rsidRDefault="00B83D29" w:rsidP="00B83D29">
      <w:pPr>
        <w:spacing w:line="240" w:lineRule="auto"/>
        <w:rPr>
          <w:color w:val="000000" w:themeColor="text1"/>
          <w:szCs w:val="22"/>
        </w:rPr>
      </w:pPr>
    </w:p>
    <w:p w14:paraId="680EBC81" w14:textId="77777777" w:rsidR="00B83D29" w:rsidRPr="005014F7" w:rsidRDefault="00B83D29" w:rsidP="00B83D29">
      <w:pPr>
        <w:spacing w:line="240" w:lineRule="auto"/>
        <w:rPr>
          <w:color w:val="000000" w:themeColor="text1"/>
          <w:szCs w:val="22"/>
        </w:rPr>
      </w:pPr>
    </w:p>
    <w:p w14:paraId="680EBC82" w14:textId="77777777" w:rsidR="00B83D29" w:rsidRPr="005014F7" w:rsidRDefault="001104B2" w:rsidP="00F23125">
      <w:pPr>
        <w:pStyle w:val="Style9"/>
        <w:rPr>
          <w:noProof w:val="0"/>
        </w:rPr>
      </w:pPr>
      <w:r w:rsidRPr="005014F7">
        <w:rPr>
          <w:noProof w:val="0"/>
        </w:rPr>
        <w:t>SEZNAM POMOCNÝCH LÁTEK</w:t>
      </w:r>
    </w:p>
    <w:p w14:paraId="680EBC83" w14:textId="77777777" w:rsidR="00B83D29" w:rsidRPr="005014F7" w:rsidRDefault="00B83D29" w:rsidP="00B83D29">
      <w:pPr>
        <w:spacing w:line="240" w:lineRule="auto"/>
        <w:rPr>
          <w:color w:val="000000" w:themeColor="text1"/>
          <w:szCs w:val="22"/>
        </w:rPr>
      </w:pPr>
    </w:p>
    <w:p w14:paraId="680EBC84" w14:textId="77777777" w:rsidR="00B83D29" w:rsidRPr="005014F7" w:rsidRDefault="001104B2" w:rsidP="00B83D29">
      <w:pPr>
        <w:spacing w:line="240" w:lineRule="auto"/>
        <w:rPr>
          <w:color w:val="000000" w:themeColor="text1"/>
          <w:szCs w:val="22"/>
        </w:rPr>
      </w:pPr>
      <w:r w:rsidRPr="005014F7">
        <w:rPr>
          <w:color w:val="000000" w:themeColor="text1"/>
          <w:szCs w:val="22"/>
        </w:rPr>
        <w:t>Obsahuje také dihydrát trehalózy, dimethylsulfoxid (DMSO), kyselinu sírovou a vodu pro injekci. Další informace jsou uvedeny v příbalové informaci.</w:t>
      </w:r>
    </w:p>
    <w:p w14:paraId="680EBC85" w14:textId="77777777" w:rsidR="00B83D29" w:rsidRPr="005014F7" w:rsidRDefault="00B83D29" w:rsidP="00B83D29">
      <w:pPr>
        <w:spacing w:line="240" w:lineRule="auto"/>
        <w:rPr>
          <w:color w:val="000000" w:themeColor="text1"/>
          <w:szCs w:val="22"/>
        </w:rPr>
      </w:pPr>
    </w:p>
    <w:p w14:paraId="680EBC86" w14:textId="77777777" w:rsidR="00B83D29" w:rsidRPr="005014F7" w:rsidRDefault="00B83D29" w:rsidP="00B83D29">
      <w:pPr>
        <w:spacing w:line="240" w:lineRule="auto"/>
        <w:rPr>
          <w:color w:val="000000" w:themeColor="text1"/>
          <w:szCs w:val="22"/>
        </w:rPr>
      </w:pPr>
    </w:p>
    <w:p w14:paraId="680EBC87" w14:textId="77777777" w:rsidR="00B83D29" w:rsidRPr="005014F7" w:rsidRDefault="001104B2" w:rsidP="00F23125">
      <w:pPr>
        <w:pStyle w:val="Style9"/>
        <w:rPr>
          <w:noProof w:val="0"/>
        </w:rPr>
      </w:pPr>
      <w:r w:rsidRPr="005014F7">
        <w:rPr>
          <w:noProof w:val="0"/>
        </w:rPr>
        <w:t>LÉKOVÁ FORMA A OBSAH BALENÍ</w:t>
      </w:r>
    </w:p>
    <w:p w14:paraId="680EBC88" w14:textId="77777777" w:rsidR="00B83D29" w:rsidRPr="005014F7" w:rsidRDefault="00B83D29" w:rsidP="00B83D29">
      <w:pPr>
        <w:spacing w:line="240" w:lineRule="auto"/>
        <w:rPr>
          <w:color w:val="000000" w:themeColor="text1"/>
          <w:szCs w:val="22"/>
        </w:rPr>
      </w:pPr>
    </w:p>
    <w:p w14:paraId="680EBC89" w14:textId="77777777" w:rsidR="00B83D29" w:rsidRPr="005014F7" w:rsidRDefault="001104B2" w:rsidP="00B83D29">
      <w:pPr>
        <w:spacing w:line="240" w:lineRule="auto"/>
        <w:rPr>
          <w:color w:val="000000" w:themeColor="text1"/>
          <w:szCs w:val="22"/>
        </w:rPr>
      </w:pPr>
      <w:r w:rsidRPr="005014F7">
        <w:rPr>
          <w:color w:val="000000" w:themeColor="text1"/>
          <w:szCs w:val="22"/>
          <w:highlight w:val="lightGray"/>
        </w:rPr>
        <w:t>Injekční roztok</w:t>
      </w:r>
    </w:p>
    <w:p w14:paraId="680EBC8A" w14:textId="77777777" w:rsidR="00B83D29" w:rsidRPr="005014F7" w:rsidRDefault="00B83D29" w:rsidP="00B83D29">
      <w:pPr>
        <w:spacing w:line="240" w:lineRule="auto"/>
        <w:rPr>
          <w:color w:val="000000" w:themeColor="text1"/>
          <w:szCs w:val="22"/>
          <w:highlight w:val="yellow"/>
        </w:rPr>
      </w:pPr>
    </w:p>
    <w:p w14:paraId="680EBC8B" w14:textId="77777777" w:rsidR="00B83D29" w:rsidRPr="005014F7" w:rsidRDefault="001104B2" w:rsidP="00B83D29">
      <w:pPr>
        <w:spacing w:line="240" w:lineRule="auto"/>
        <w:rPr>
          <w:color w:val="000000" w:themeColor="text1"/>
          <w:szCs w:val="22"/>
        </w:rPr>
      </w:pPr>
      <w:r w:rsidRPr="005014F7">
        <w:rPr>
          <w:color w:val="000000" w:themeColor="text1"/>
          <w:szCs w:val="22"/>
        </w:rPr>
        <w:t>1 jednodávková předplněná injekční stříkačka</w:t>
      </w:r>
    </w:p>
    <w:p w14:paraId="680EBC8C" w14:textId="77777777" w:rsidR="00B83D29" w:rsidRPr="00490124" w:rsidRDefault="001104B2" w:rsidP="00B83D29">
      <w:pPr>
        <w:spacing w:line="240" w:lineRule="auto"/>
        <w:rPr>
          <w:color w:val="000000" w:themeColor="text1"/>
          <w:szCs w:val="22"/>
          <w:highlight w:val="lightGray"/>
        </w:rPr>
      </w:pPr>
      <w:r w:rsidRPr="00490124">
        <w:rPr>
          <w:color w:val="000000" w:themeColor="text1"/>
          <w:szCs w:val="22"/>
          <w:highlight w:val="lightGray"/>
        </w:rPr>
        <w:t>2 jednodávkové předplněné injekční stříkačky</w:t>
      </w:r>
    </w:p>
    <w:p w14:paraId="680EBC8D" w14:textId="77777777" w:rsidR="00B83D29" w:rsidRPr="005014F7" w:rsidRDefault="00B83D29" w:rsidP="00B83D29">
      <w:pPr>
        <w:spacing w:line="240" w:lineRule="auto"/>
        <w:rPr>
          <w:color w:val="000000" w:themeColor="text1"/>
          <w:szCs w:val="22"/>
        </w:rPr>
      </w:pPr>
    </w:p>
    <w:p w14:paraId="680EBC8E" w14:textId="77777777" w:rsidR="00B83D29" w:rsidRPr="005014F7" w:rsidRDefault="001104B2" w:rsidP="00F23125">
      <w:pPr>
        <w:pStyle w:val="Style9"/>
        <w:rPr>
          <w:noProof w:val="0"/>
        </w:rPr>
      </w:pPr>
      <w:r w:rsidRPr="005014F7">
        <w:rPr>
          <w:noProof w:val="0"/>
        </w:rPr>
        <w:t>ZPŮSOB A CESTA/CESTY PODÁNÍ</w:t>
      </w:r>
    </w:p>
    <w:p w14:paraId="680EBC8F" w14:textId="77777777" w:rsidR="00B83D29" w:rsidRPr="005014F7" w:rsidRDefault="00B83D29" w:rsidP="00B83D29">
      <w:pPr>
        <w:spacing w:line="240" w:lineRule="auto"/>
        <w:rPr>
          <w:color w:val="000000" w:themeColor="text1"/>
          <w:szCs w:val="22"/>
        </w:rPr>
      </w:pPr>
    </w:p>
    <w:p w14:paraId="680EBC90" w14:textId="77777777" w:rsidR="00B83D29" w:rsidRPr="005014F7" w:rsidRDefault="00B83D29" w:rsidP="00B83D29">
      <w:pPr>
        <w:spacing w:line="240" w:lineRule="auto"/>
        <w:rPr>
          <w:color w:val="000000" w:themeColor="text1"/>
          <w:szCs w:val="22"/>
        </w:rPr>
      </w:pPr>
    </w:p>
    <w:p w14:paraId="680EBC91" w14:textId="77777777" w:rsidR="00AA16B2" w:rsidRPr="005014F7" w:rsidRDefault="001104B2" w:rsidP="009B23D3">
      <w:pPr>
        <w:pStyle w:val="ListParagraph"/>
        <w:numPr>
          <w:ilvl w:val="0"/>
          <w:numId w:val="13"/>
        </w:numPr>
        <w:spacing w:line="240" w:lineRule="auto"/>
        <w:rPr>
          <w:color w:val="000000" w:themeColor="text1"/>
          <w:szCs w:val="22"/>
        </w:rPr>
      </w:pPr>
      <w:r w:rsidRPr="005014F7">
        <w:rPr>
          <w:color w:val="000000" w:themeColor="text1"/>
          <w:szCs w:val="22"/>
        </w:rPr>
        <w:t>Příprava</w:t>
      </w:r>
    </w:p>
    <w:p w14:paraId="680EBC92"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color w:val="000000" w:themeColor="text1"/>
          <w:szCs w:val="22"/>
        </w:rPr>
        <w:t>Roztrhněte a otevřete sáček podél tečkované čáry. Vyjměte injekční stříkačku.</w:t>
      </w:r>
    </w:p>
    <w:p w14:paraId="680EBC93" w14:textId="77777777" w:rsidR="00AA16B2" w:rsidRPr="005014F7" w:rsidRDefault="001104B2" w:rsidP="00AA16B2">
      <w:pPr>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760640" behindDoc="0" locked="0" layoutInCell="1" allowOverlap="1" wp14:anchorId="680EC074" wp14:editId="680EC075">
                <wp:simplePos x="0" y="0"/>
                <wp:positionH relativeFrom="column">
                  <wp:posOffset>911117</wp:posOffset>
                </wp:positionH>
                <wp:positionV relativeFrom="paragraph">
                  <wp:posOffset>13754</wp:posOffset>
                </wp:positionV>
                <wp:extent cx="808355" cy="388189"/>
                <wp:effectExtent l="0" t="0" r="0" b="8255"/>
                <wp:wrapNone/>
                <wp:docPr id="2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8355" cy="388189"/>
                        </a:xfrm>
                        <a:prstGeom prst="rect">
                          <a:avLst/>
                        </a:prstGeom>
                        <a:solidFill>
                          <a:srgbClr val="FFFFFF"/>
                        </a:solidFill>
                        <a:ln w="9525">
                          <a:noFill/>
                          <a:miter lim="800000"/>
                          <a:headEnd/>
                          <a:tailEnd/>
                        </a:ln>
                      </wps:spPr>
                      <wps:txbx>
                        <w:txbxContent>
                          <w:p w14:paraId="680EC14F" w14:textId="77777777" w:rsidR="00F47D95" w:rsidRDefault="001104B2" w:rsidP="00AA16B2">
                            <w:pPr>
                              <w:spacing w:line="240" w:lineRule="auto"/>
                              <w:rPr>
                                <w:sz w:val="14"/>
                              </w:rPr>
                            </w:pPr>
                            <w:r w:rsidRPr="00E24BD7">
                              <w:rPr>
                                <w:sz w:val="14"/>
                                <w:szCs w:val="14"/>
                                <w:highlight w:val="lightGray"/>
                              </w:rPr>
                              <w:t>Roztrhněte a otevřete sáček podél tečkované čáry. Vyjměte injekční stříkačku.</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680EC074" id="_x0000_s1076" type="#_x0000_t202" style="position:absolute;left:0;text-align:left;margin-left:71.75pt;margin-top:1.1pt;width:63.65pt;height:30.55pt;z-index:2517606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qctBQIAAO0DAAAOAAAAZHJzL2Uyb0RvYy54bWysU9uO2yAQfa/Uf0C8N06ySuW14qy22aaq&#10;tL1I234AxjhGxQwdSOz06ztgO9vLW1Ue0AAzZ2bOHLZ3Q2fYWaHXYEu+Wiw5U1ZCre2x5F+/HF7l&#10;nPkgbC0MWFXyi/L8bvfyxbZ3hVpDC6ZWyAjE+qJ3JW9DcEWWedmqTvgFOGXpsQHsRKAjHrMaRU/o&#10;ncnWy+XrrAesHYJU3tPtw/jIdwm/aZQMn5rGq8BMyam2kHZMexX3bLcVxRGFa7WcyhD/UEUntKWk&#10;V6gHEQQ7of4LqtMSwUMTFhK6DJpGS5V6oG5Wyz+6eWqFU6kXIse7K03+/8HKj+cn9xlZGN7AQANM&#10;TXj3CPKbZxb2rbBHdY8IfatETYlXkbKsd76YQiPVvvARpOo/QE1DFqcACWhosIusUJ+M0GkAlyvp&#10;aghM0mW+zG82G84kPd3k+Sq/TRlEMQc79OGdgo5Fo+RIM03g4vzoQyxGFLNLzOXB6PqgjUkHPFZ7&#10;g+wsaP6HtCb039yMZX3JbzfrTUK2EOOTNDodSJ9Gd7HQuEbFRDLe2jq5BKHNaFMlxk7sREJGasJQ&#10;DUzXJd+k4MhWBfWF+EIY9Uj/h4wW8AdnPWmx5P77SaDizLy3xHkU7mzgbFSzIayk0JIHzkZzH5LA&#10;U//unmZx0Imn58xTjaSpRN+k/yjaX8/J6/mX7n4CAAD//wMAUEsDBBQABgAIAAAAIQAC53sK3wAA&#10;AAgBAAAPAAAAZHJzL2Rvd25yZXYueG1sTI8xT8MwFIR3JP6D9ZBYEHVIQopCnKqqYIClInTp5sZu&#10;HIifI9tpw7/nMZXxdKe776rVbAd20j70DgU8LBJgGluneuwE7D5f75+AhShRycGhFvCjA6zq66tK&#10;lsqd8UOfmtgxKsFQSgEmxrHkPLRGWxkWbtRI3tF5KyNJ33Hl5ZnK7cDTJCm4lT3SgpGj3hjdfjeT&#10;FbDN91tzNx1f3td55t9206b46hohbm/m9TOwqOd4CcMfPqFDTUwHN6EKbCCdZ48UFZCmwMhPlwld&#10;OQgosgx4XfH/B+pfAAAA//8DAFBLAQItABQABgAIAAAAIQC2gziS/gAAAOEBAAATAAAAAAAAAAAA&#10;AAAAAAAAAABbQ29udGVudF9UeXBlc10ueG1sUEsBAi0AFAAGAAgAAAAhADj9If/WAAAAlAEAAAsA&#10;AAAAAAAAAAAAAAAALwEAAF9yZWxzLy5yZWxzUEsBAi0AFAAGAAgAAAAhAEBOpy0FAgAA7QMAAA4A&#10;AAAAAAAAAAAAAAAALgIAAGRycy9lMm9Eb2MueG1sUEsBAi0AFAAGAAgAAAAhAALnewrfAAAACAEA&#10;AA8AAAAAAAAAAAAAAAAAXwQAAGRycy9kb3ducmV2LnhtbFBLBQYAAAAABAAEAPMAAABrBQAAAAA=&#10;" stroked="f">
                <v:textbox style="mso-fit-shape-to-text:t" inset="0,0,0,0">
                  <w:txbxContent>
                    <w:p w14:paraId="680EC14F" w14:textId="77777777" w:rsidR="00F47D95" w:rsidRDefault="001104B2" w:rsidP="00AA16B2">
                      <w:pPr>
                        <w:spacing w:line="240" w:lineRule="auto"/>
                        <w:rPr>
                          <w:sz w:val="14"/>
                        </w:rPr>
                      </w:pPr>
                      <w:r w:rsidRPr="00E24BD7">
                        <w:rPr>
                          <w:sz w:val="14"/>
                          <w:szCs w:val="14"/>
                          <w:highlight w:val="lightGray"/>
                        </w:rPr>
                        <w:t>Roztrhněte a otevřete sáček podél tečkované čáry. Vyjměte injekční stříkačku.</w:t>
                      </w:r>
                    </w:p>
                  </w:txbxContent>
                </v:textbox>
              </v:shape>
            </w:pict>
          </mc:Fallback>
        </mc:AlternateContent>
      </w:r>
      <w:r w:rsidRPr="005014F7">
        <w:rPr>
          <w:noProof/>
          <w:color w:val="000000" w:themeColor="text1"/>
        </w:rPr>
        <w:drawing>
          <wp:inline distT="0" distB="0" distL="0" distR="0" wp14:anchorId="680EC076" wp14:editId="680EC077">
            <wp:extent cx="808929" cy="1174750"/>
            <wp:effectExtent l="0" t="0" r="0" b="6350"/>
            <wp:docPr id="2099501669" name="Picture 2099501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72223" name=""/>
                    <pic:cNvPicPr/>
                  </pic:nvPicPr>
                  <pic:blipFill>
                    <a:blip r:embed="rId17"/>
                    <a:stretch>
                      <a:fillRect/>
                    </a:stretch>
                  </pic:blipFill>
                  <pic:spPr>
                    <a:xfrm>
                      <a:off x="0" y="0"/>
                      <a:ext cx="812714" cy="1180246"/>
                    </a:xfrm>
                    <a:prstGeom prst="rect">
                      <a:avLst/>
                    </a:prstGeom>
                  </pic:spPr>
                </pic:pic>
              </a:graphicData>
            </a:graphic>
          </wp:inline>
        </w:drawing>
      </w:r>
    </w:p>
    <w:p w14:paraId="680EBC94" w14:textId="77777777" w:rsidR="00AA16B2" w:rsidRPr="005014F7" w:rsidRDefault="00AA16B2" w:rsidP="00AA16B2">
      <w:pPr>
        <w:spacing w:line="240" w:lineRule="auto"/>
        <w:ind w:left="1440"/>
        <w:rPr>
          <w:color w:val="000000" w:themeColor="text1"/>
          <w:szCs w:val="22"/>
        </w:rPr>
      </w:pPr>
    </w:p>
    <w:p w14:paraId="680EBC95"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color w:val="000000" w:themeColor="text1"/>
          <w:szCs w:val="22"/>
        </w:rPr>
        <w:t>Zvolte místo vpichu a odhalte kůži.</w:t>
      </w:r>
    </w:p>
    <w:p w14:paraId="680EBC96" w14:textId="77777777" w:rsidR="00AA16B2" w:rsidRPr="005014F7" w:rsidRDefault="00AA16B2" w:rsidP="00AA16B2">
      <w:pPr>
        <w:pStyle w:val="ListParagraph"/>
        <w:spacing w:line="240" w:lineRule="auto"/>
        <w:ind w:left="1440"/>
        <w:rPr>
          <w:color w:val="000000" w:themeColor="text1"/>
          <w:szCs w:val="22"/>
        </w:rPr>
      </w:pPr>
    </w:p>
    <w:p w14:paraId="680EBC97"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rPr>
        <mc:AlternateContent>
          <mc:Choice Requires="wps">
            <w:drawing>
              <wp:anchor distT="45720" distB="45720" distL="114300" distR="114300" simplePos="0" relativeHeight="251762688" behindDoc="0" locked="0" layoutInCell="1" allowOverlap="1" wp14:anchorId="680EC078" wp14:editId="680EC079">
                <wp:simplePos x="0" y="0"/>
                <wp:positionH relativeFrom="column">
                  <wp:posOffset>1124379</wp:posOffset>
                </wp:positionH>
                <wp:positionV relativeFrom="paragraph">
                  <wp:posOffset>247650</wp:posOffset>
                </wp:positionV>
                <wp:extent cx="429895" cy="1850644"/>
                <wp:effectExtent l="0" t="0" r="8255" b="0"/>
                <wp:wrapNone/>
                <wp:docPr id="213" name="Text Box 2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80EC150" w14:textId="77777777" w:rsidR="00F47D95" w:rsidRDefault="001104B2" w:rsidP="00AA16B2">
                            <w:pPr>
                              <w:spacing w:line="240" w:lineRule="auto"/>
                              <w:jc w:val="center"/>
                              <w:rPr>
                                <w:sz w:val="12"/>
                              </w:rPr>
                            </w:pPr>
                            <w:r>
                              <w:rPr>
                                <w:sz w:val="12"/>
                                <w:szCs w:val="12"/>
                              </w:rPr>
                              <w:t>Pohled zepředu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78" id="Text Box 213" o:spid="_x0000_s1077" type="#_x0000_t202" style="position:absolute;left:0;text-align:left;margin-left:88.55pt;margin-top:19.5pt;width:33.85pt;height:145.7pt;z-index:2517626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Ad+lCAIAAO4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d8lUiL9JVQX0mwhBGQdIHIqMF/MFZT2Isuf9+FKg4Mx8skR6VezHwYlQXQ1hJoSUPnI3m&#10;LiSFp/7dPQ1jrxNPL5mnGklUib7pA0TV/npOXi/fdPsTAAD//wMAUEsDBBQABgAIAAAAIQBd+NQt&#10;3wAAAAoBAAAPAAAAZHJzL2Rvd25yZXYueG1sTI/BTsMwEETvSPyDtUjcqJM2om2IUxUkEEcoRerR&#10;jbdx1HgdYjcN/XqWExxn9ml2pliNrhUD9qHxpCCdJCCQKm8aqhVsP57vFiBC1GR06wkVfGOAVXl9&#10;Vejc+DO947CJteAQCrlWYGPscilDZdHpMPEdEt8Ovnc6suxraXp95nDXymmS3EunG+IPVnf4ZLE6&#10;bk5OwfJ1+LTt484bWth0vXu5fL1tL0rd3ozrBxARx/gHw299rg4ld9r7E5kgWtbzecqogtmSNzEw&#10;zTLesmdjlmQgy0L+n1D+AAAA//8DAFBLAQItABQABgAIAAAAIQC2gziS/gAAAOEBAAATAAAAAAAA&#10;AAAAAAAAAAAAAABbQ29udGVudF9UeXBlc10ueG1sUEsBAi0AFAAGAAgAAAAhADj9If/WAAAAlAEA&#10;AAsAAAAAAAAAAAAAAAAALwEAAF9yZWxzLy5yZWxzUEsBAi0AFAAGAAgAAAAhAO8B36UIAgAA7gMA&#10;AA4AAAAAAAAAAAAAAAAALgIAAGRycy9lMm9Eb2MueG1sUEsBAi0AFAAGAAgAAAAhAF341C3fAAAA&#10;CgEAAA8AAAAAAAAAAAAAAAAAYgQAAGRycy9kb3ducmV2LnhtbFBLBQYAAAAABAAEAPMAAABuBQAA&#10;AAA=&#10;" stroked="f">
                <v:textbox style="mso-fit-shape-to-text:t" inset="0,0,0,0">
                  <w:txbxContent>
                    <w:p w14:paraId="680EC150" w14:textId="77777777" w:rsidR="00F47D95" w:rsidRDefault="001104B2" w:rsidP="00AA16B2">
                      <w:pPr>
                        <w:spacing w:line="240" w:lineRule="auto"/>
                        <w:jc w:val="center"/>
                        <w:rPr>
                          <w:sz w:val="12"/>
                        </w:rPr>
                      </w:pPr>
                      <w:r>
                        <w:rPr>
                          <w:sz w:val="12"/>
                          <w:szCs w:val="12"/>
                        </w:rPr>
                        <w:t>Pohled zepředu</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764736" behindDoc="0" locked="0" layoutInCell="1" allowOverlap="1" wp14:anchorId="680EC07A" wp14:editId="680EC07B">
                <wp:simplePos x="0" y="0"/>
                <wp:positionH relativeFrom="margin">
                  <wp:posOffset>1976961</wp:posOffset>
                </wp:positionH>
                <wp:positionV relativeFrom="paragraph">
                  <wp:posOffset>248285</wp:posOffset>
                </wp:positionV>
                <wp:extent cx="429895" cy="1850644"/>
                <wp:effectExtent l="0" t="0" r="8255" b="0"/>
                <wp:wrapNone/>
                <wp:docPr id="214" name="Text Box 2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80EC151" w14:textId="77777777" w:rsidR="00F47D95" w:rsidRDefault="001104B2" w:rsidP="00AA16B2">
                            <w:pPr>
                              <w:spacing w:line="240" w:lineRule="auto"/>
                              <w:jc w:val="center"/>
                              <w:rPr>
                                <w:sz w:val="12"/>
                              </w:rPr>
                            </w:pPr>
                            <w:r>
                              <w:rPr>
                                <w:sz w:val="12"/>
                                <w:szCs w:val="12"/>
                              </w:rPr>
                              <w:t>Pohled zezadu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7A" id="Text Box 214" o:spid="_x0000_s1078" type="#_x0000_t202" style="position:absolute;left:0;text-align:left;margin-left:155.65pt;margin-top:19.55pt;width:33.85pt;height:145.7pt;z-index:25176473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X8eCQIAAO4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d8tUiBke6KqjPRBjCKEj6QGS0gD8460mMJfffjwIVZ+aDJdKjci8GXozqYggrKbTkgbPR&#10;3IWk8NS/u6dh7HXi6SXzVCOJKtE3fYCo2l/Pyevlm25/AgAA//8DAFBLAwQUAAYACAAAACEAOdkH&#10;N98AAAAKAQAADwAAAGRycy9kb3ducmV2LnhtbEyPwU7DMBBE70j8g7VI3KhjIqBJ41QFCcSRliL1&#10;6MZuHGGvQ+ymoV/PcoLbjPZpdqZaTt6x0QyxCyhBzDJgBpugO2wlbN+fb+bAYlKolQtoJHybCMv6&#10;8qJSpQ4nXJtxk1pGIRhLJcGm1Jecx8Yar+Is9AbpdgiDV4ns0HI9qBOFe8dvs+yee9UhfbCqN0/W&#10;NJ+bo5dQvI4f1j3ugsa5Favdy/nrbXuW8vpqWi2AJTOlPxh+61N1qKnTPhxRR+Yk5ELkhJIoBDAC&#10;8oeCxu1J5Nkd8Lri/yfUPwAAAP//AwBQSwECLQAUAAYACAAAACEAtoM4kv4AAADhAQAAEwAAAAAA&#10;AAAAAAAAAAAAAAAAW0NvbnRlbnRfVHlwZXNdLnhtbFBLAQItABQABgAIAAAAIQA4/SH/1gAAAJQB&#10;AAALAAAAAAAAAAAAAAAAAC8BAABfcmVscy8ucmVsc1BLAQItABQABgAIAAAAIQAqvX8eCQIAAO4D&#10;AAAOAAAAAAAAAAAAAAAAAC4CAABkcnMvZTJvRG9jLnhtbFBLAQItABQABgAIAAAAIQA52Qc33wAA&#10;AAoBAAAPAAAAAAAAAAAAAAAAAGMEAABkcnMvZG93bnJldi54bWxQSwUGAAAAAAQABADzAAAAbwUA&#10;AAAA&#10;" stroked="f">
                <v:textbox style="mso-fit-shape-to-text:t" inset="0,0,0,0">
                  <w:txbxContent>
                    <w:p w14:paraId="680EC151" w14:textId="77777777" w:rsidR="00F47D95" w:rsidRDefault="001104B2" w:rsidP="00AA16B2">
                      <w:pPr>
                        <w:spacing w:line="240" w:lineRule="auto"/>
                        <w:jc w:val="center"/>
                        <w:rPr>
                          <w:sz w:val="12"/>
                        </w:rPr>
                      </w:pPr>
                      <w:r>
                        <w:rPr>
                          <w:sz w:val="12"/>
                          <w:szCs w:val="12"/>
                        </w:rPr>
                        <w:t>Pohled zezadu</w:t>
                      </w:r>
                    </w:p>
                  </w:txbxContent>
                </v:textbox>
                <w10:wrap anchorx="margin"/>
              </v:shape>
            </w:pict>
          </mc:Fallback>
        </mc:AlternateContent>
      </w:r>
      <w:r w:rsidRPr="005014F7">
        <w:rPr>
          <w:noProof/>
          <w:color w:val="000000" w:themeColor="text1"/>
        </w:rPr>
        <mc:AlternateContent>
          <mc:Choice Requires="wps">
            <w:drawing>
              <wp:anchor distT="45720" distB="45720" distL="114300" distR="114300" simplePos="0" relativeHeight="251768832" behindDoc="0" locked="0" layoutInCell="1" allowOverlap="1" wp14:anchorId="680EC07C" wp14:editId="680EC07D">
                <wp:simplePos x="0" y="0"/>
                <wp:positionH relativeFrom="column">
                  <wp:posOffset>1065530</wp:posOffset>
                </wp:positionH>
                <wp:positionV relativeFrom="paragraph">
                  <wp:posOffset>1045647</wp:posOffset>
                </wp:positionV>
                <wp:extent cx="1357952" cy="1844294"/>
                <wp:effectExtent l="0" t="0" r="0" b="6350"/>
                <wp:wrapNone/>
                <wp:docPr id="215" name="Text Box 2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680EC152" w14:textId="77777777" w:rsidR="00F47D95" w:rsidRDefault="001104B2" w:rsidP="00D51032">
                            <w:pPr>
                              <w:spacing w:line="240" w:lineRule="auto"/>
                              <w:jc w:val="center"/>
                              <w:rPr>
                                <w:sz w:val="16"/>
                              </w:rPr>
                            </w:pPr>
                            <w:r>
                              <w:rPr>
                                <w:sz w:val="16"/>
                                <w:szCs w:val="16"/>
                              </w:rPr>
                              <w:t>Spodní část břicha, vnější část stehna nebo horní část paže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7C" id="Text Box 215" o:spid="_x0000_s1079" type="#_x0000_t202" style="position:absolute;left:0;text-align:left;margin-left:83.9pt;margin-top:82.35pt;width:106.95pt;height:145.2pt;z-index:2517688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pCQIAAO8DAAAOAAAAZHJzL2Uyb0RvYy54bWysU9tu2zAMfR+wfxD0vjhJky014hRdugwD&#10;ugvQ7QNkWY6FyaJGKbGzry8lO2nXvQ3Tg0BJ5CF5eLS+6VvDjgq9Blvw2WTKmbISKm33Bf/xffdm&#10;xZkPwlbCgFUFPynPbzavX607l6s5NGAqhYxArM87V/AmBJdnmZeNaoWfgFOWHmvAVgQ64j6rUHSE&#10;3ppsPp2+zTrAyiFI5T3d3g2PfJPw61rJ8LWuvQrMFJxqC2nHtJdxzzZrke9RuEbLsQzxD1W0QltK&#10;eoG6E0GwA+q/oFotETzUYSKhzaCutVSpB+pmNn3RzUMjnEq9EDneXWjy/w9Wfjk+uG/IQv8eehpg&#10;asK7e5A/PbOwbYTdq1tE6BolKko8i5RlnfP5GBqp9rmPIGX3GSoasjgESEB9jW1khfpkhE4DOF1I&#10;V31gMqa8Wr67Xs45k/Q2Wy0W8+tFyiHyc7hDHz4qaFk0Co401QQvjvc+xHJEfnaJ2TwYXe20MemA&#10;+3JrkB0FKWCX1oj+h5uxrCs41bFMyBZifBJHqwMp1Oi24KtpXINmIh0fbJVcgtBmsKkSY0d+IiUD&#10;OaEve6argi+vYnDkq4TqRIwhDIqkH0RGA/ibs47UWHD/6yBQcWY+WWI9Svds4Nkoz4awkkILHjgb&#10;zG1IEk/9u1uaxk4nnp4yjzWSqhJ94w+Isn1+Tl5P/3TzCAAA//8DAFBLAwQUAAYACAAAACEAKofQ&#10;v98AAAALAQAADwAAAGRycy9kb3ducmV2LnhtbEyPzU7DMBCE70i8g7VI3KgT6E8IcaqCBOJYSpF6&#10;dOMljojXIXbT0Kdne4LbjHY0+02xHF0rBuxD40lBOklAIFXeNFQr2L4/32QgQtRkdOsJFfxggGV5&#10;eVHo3PgjveGwibXgEgq5VmBj7HIpQ2XR6TDxHRLfPn3vdGTb19L0+sjlrpW3STKXTjfEH6zu8Mli&#10;9bU5OAX3r8OHbR933lBm09Xu5fS93p6Uur4aVw8gIo7xLwxnfEaHkpn2/kAmiJb9fMHo8SymCxCc&#10;uMtSFnsF09ksBVkW8v+G8hcAAP//AwBQSwECLQAUAAYACAAAACEAtoM4kv4AAADhAQAAEwAAAAAA&#10;AAAAAAAAAAAAAAAAW0NvbnRlbnRfVHlwZXNdLnhtbFBLAQItABQABgAIAAAAIQA4/SH/1gAAAJQB&#10;AAALAAAAAAAAAAAAAAAAAC8BAABfcmVscy8ucmVsc1BLAQItABQABgAIAAAAIQC+OC+pCQIAAO8D&#10;AAAOAAAAAAAAAAAAAAAAAC4CAABkcnMvZTJvRG9jLnhtbFBLAQItABQABgAIAAAAIQAqh9C/3wAA&#10;AAsBAAAPAAAAAAAAAAAAAAAAAGMEAABkcnMvZG93bnJldi54bWxQSwUGAAAAAAQABADzAAAAbwUA&#10;AAAA&#10;" stroked="f">
                <v:textbox style="mso-fit-shape-to-text:t" inset="0,0,0,0">
                  <w:txbxContent>
                    <w:p w14:paraId="680EC152" w14:textId="77777777" w:rsidR="00F47D95" w:rsidRDefault="001104B2" w:rsidP="00D51032">
                      <w:pPr>
                        <w:spacing w:line="240" w:lineRule="auto"/>
                        <w:jc w:val="center"/>
                        <w:rPr>
                          <w:sz w:val="16"/>
                        </w:rPr>
                      </w:pPr>
                      <w:r>
                        <w:rPr>
                          <w:sz w:val="16"/>
                          <w:szCs w:val="16"/>
                        </w:rPr>
                        <w:t>Spodní část břicha, vnější část stehna nebo horní část paže</w:t>
                      </w:r>
                    </w:p>
                  </w:txbxContent>
                </v:textbox>
              </v:shape>
            </w:pict>
          </mc:Fallback>
        </mc:AlternateContent>
      </w:r>
      <w:r w:rsidRPr="005014F7">
        <w:rPr>
          <w:noProof/>
          <w:color w:val="000000" w:themeColor="text1"/>
        </w:rPr>
        <mc:AlternateContent>
          <mc:Choice Requires="wps">
            <w:drawing>
              <wp:anchor distT="45720" distB="45720" distL="114300" distR="114300" simplePos="0" relativeHeight="251766784" behindDoc="0" locked="0" layoutInCell="1" allowOverlap="1" wp14:anchorId="680EC07E" wp14:editId="680EC07F">
                <wp:simplePos x="0" y="0"/>
                <wp:positionH relativeFrom="column">
                  <wp:posOffset>900430</wp:posOffset>
                </wp:positionH>
                <wp:positionV relativeFrom="paragraph">
                  <wp:posOffset>4445</wp:posOffset>
                </wp:positionV>
                <wp:extent cx="1692275" cy="1850644"/>
                <wp:effectExtent l="0" t="0" r="3175" b="0"/>
                <wp:wrapNone/>
                <wp:docPr id="216" name="Text Box 2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275" cy="1850644"/>
                        </a:xfrm>
                        <a:prstGeom prst="rect">
                          <a:avLst/>
                        </a:prstGeom>
                        <a:solidFill>
                          <a:srgbClr val="FFFFFF"/>
                        </a:solidFill>
                        <a:ln w="9525">
                          <a:noFill/>
                          <a:miter lim="800000"/>
                          <a:headEnd/>
                          <a:tailEnd/>
                        </a:ln>
                      </wps:spPr>
                      <wps:txbx>
                        <w:txbxContent>
                          <w:p w14:paraId="680EC153" w14:textId="77777777" w:rsidR="00F47D95" w:rsidRDefault="001104B2" w:rsidP="00AA16B2">
                            <w:pPr>
                              <w:spacing w:line="240" w:lineRule="auto"/>
                              <w:jc w:val="center"/>
                              <w:rPr>
                                <w:sz w:val="14"/>
                              </w:rPr>
                            </w:pPr>
                            <w:r w:rsidRPr="00E24BD7">
                              <w:rPr>
                                <w:sz w:val="14"/>
                                <w:szCs w:val="14"/>
                                <w:highlight w:val="lightGray"/>
                              </w:rPr>
                              <w:t>Zvolte místo vpichu a odhalte kůži.</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7E" id="Text Box 216" o:spid="_x0000_s1080" type="#_x0000_t202" style="position:absolute;left:0;text-align:left;margin-left:70.9pt;margin-top:.35pt;width:133.25pt;height:145.7pt;z-index:2517667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243fCQIAAO8DAAAOAAAAZHJzL2Uyb0RvYy54bWysU9uO2yAQfa/Uf0C8N3aiTZq14qy22aaq&#10;tL1I234AxjhGxQwdSOz06ztgJ9vLW1U/oMEwZ+acOWzuhs6wk0KvwZZ8Pss5U1ZCre2h5F+/7F+t&#10;OfNB2FoYsKrkZ+X53fbli03vCrWAFkytkBGI9UXvSt6G4Ios87JVnfAzcMrSYQPYiUBbPGQ1ip7Q&#10;O5Mt8nyV9YC1Q5DKe/r7MB7ybcJvGiXDp6bxKjBTcuotpBXTWsU1225EcUDhWi2nNsQ/dNEJbano&#10;FepBBMGOqP+C6rRE8NCEmYQug6bRUiUOxGae/8HmqRVOJS4kjndXmfz/g5UfT0/uM7IwvIGBBphI&#10;ePcI8ptnFnatsAd1jwh9q0RNhedRsqx3vphSo9S+8BGk6j9ATUMWxwAJaGiwi6oQT0boNIDzVXQ1&#10;BCZjydXtYvF6yZmks/l6ma9ublINUVzSHfrwTkHHYlBypKkmeHF69CG2I4rLlVjNg9H1XhuTNnio&#10;dgbZSZAD9umb0H+7ZizrS367XCwTsoWYn8zR6UAONbor+TqP3+iZKMdbW6crQWgzxtSJsZM+UZJR&#10;nDBUA9N1yZeJWdSrgvpMiiGMjqQXREEL+IOzntxYcv/9KFBxZt5bUj1a9xLgJagugbCSUkseOBvD&#10;XUgWT/zdPU1jr5NOz5WnHslVSb7pBUTb/rpPt57f6fYnAAAA//8DAFBLAwQUAAYACAAAACEAkBK9&#10;8t4AAAAIAQAADwAAAGRycy9kb3ducmV2LnhtbEyPwU7DMBBE70j8g7VI3KiTUEEa4lQFCcQRSpF6&#10;dONtHDVeh9hNQ7+e5QTH0Yxm3pTLyXVixCG0nhSkswQEUu1NS42CzcfzTQ4iRE1Gd55QwTcGWFaX&#10;F6UujD/RO47r2AguoVBoBTbGvpAy1BadDjPfI7G394PTkeXQSDPoE5e7TmZJciedbokXrO7xyWJ9&#10;WB+dgsXr+Gm7x603lNt0tX05f71tzkpdX02rBxARp/gXhl98RoeKmXb+SCaIjvU8ZfSo4B4E2/Mk&#10;vwWxU5AtshRkVcr/B6ofAAAA//8DAFBLAQItABQABgAIAAAAIQC2gziS/gAAAOEBAAATAAAAAAAA&#10;AAAAAAAAAAAAAABbQ29udGVudF9UeXBlc10ueG1sUEsBAi0AFAAGAAgAAAAhADj9If/WAAAAlAEA&#10;AAsAAAAAAAAAAAAAAAAALwEAAF9yZWxzLy5yZWxzUEsBAi0AFAAGAAgAAAAhAHrbjd8JAgAA7wMA&#10;AA4AAAAAAAAAAAAAAAAALgIAAGRycy9lMm9Eb2MueG1sUEsBAi0AFAAGAAgAAAAhAJASvfLeAAAA&#10;CAEAAA8AAAAAAAAAAAAAAAAAYwQAAGRycy9kb3ducmV2LnhtbFBLBQYAAAAABAAEAPMAAABuBQAA&#10;AAA=&#10;" stroked="f">
                <v:textbox style="mso-fit-shape-to-text:t" inset="0,0,0,0">
                  <w:txbxContent>
                    <w:p w14:paraId="680EC153" w14:textId="77777777" w:rsidR="00F47D95" w:rsidRDefault="001104B2" w:rsidP="00AA16B2">
                      <w:pPr>
                        <w:spacing w:line="240" w:lineRule="auto"/>
                        <w:jc w:val="center"/>
                        <w:rPr>
                          <w:sz w:val="14"/>
                        </w:rPr>
                      </w:pPr>
                      <w:r w:rsidRPr="00E24BD7">
                        <w:rPr>
                          <w:sz w:val="14"/>
                          <w:szCs w:val="14"/>
                          <w:highlight w:val="lightGray"/>
                        </w:rPr>
                        <w:t>Zvolte místo vpichu a odhalte kůži.</w:t>
                      </w:r>
                    </w:p>
                  </w:txbxContent>
                </v:textbox>
              </v:shape>
            </w:pict>
          </mc:Fallback>
        </mc:AlternateContent>
      </w:r>
      <w:r w:rsidRPr="005014F7">
        <w:rPr>
          <w:color w:val="000000" w:themeColor="text1"/>
        </w:rPr>
        <w:t xml:space="preserve"> </w:t>
      </w:r>
      <w:r w:rsidRPr="005014F7">
        <w:rPr>
          <w:noProof/>
        </w:rPr>
        <w:drawing>
          <wp:inline distT="0" distB="0" distL="0" distR="0" wp14:anchorId="680EC080" wp14:editId="680EC081">
            <wp:extent cx="1631635" cy="1289050"/>
            <wp:effectExtent l="0" t="0" r="6985" b="6350"/>
            <wp:docPr id="2099501670" name="Picture 2099501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125993" name=""/>
                    <pic:cNvPicPr/>
                  </pic:nvPicPr>
                  <pic:blipFill>
                    <a:blip r:embed="rId18"/>
                    <a:srcRect b="2202"/>
                    <a:stretch>
                      <a:fillRect/>
                    </a:stretch>
                  </pic:blipFill>
                  <pic:spPr bwMode="auto">
                    <a:xfrm>
                      <a:off x="0" y="0"/>
                      <a:ext cx="1636418" cy="1292829"/>
                    </a:xfrm>
                    <a:prstGeom prst="rect">
                      <a:avLst/>
                    </a:prstGeom>
                    <a:ln>
                      <a:noFill/>
                    </a:ln>
                    <a:extLst>
                      <a:ext uri="{53640926-AAD7-44D8-BBD7-CCE9431645EC}">
                        <a14:shadowObscured xmlns:a14="http://schemas.microsoft.com/office/drawing/2010/main"/>
                      </a:ext>
                    </a:extLst>
                  </pic:spPr>
                </pic:pic>
              </a:graphicData>
            </a:graphic>
          </wp:inline>
        </w:drawing>
      </w:r>
    </w:p>
    <w:p w14:paraId="680EBC98" w14:textId="77777777" w:rsidR="00AA16B2" w:rsidRPr="005014F7" w:rsidRDefault="00AA16B2" w:rsidP="00AA16B2">
      <w:pPr>
        <w:pStyle w:val="ListParagraph"/>
        <w:spacing w:line="240" w:lineRule="auto"/>
        <w:ind w:left="1440"/>
        <w:rPr>
          <w:color w:val="000000" w:themeColor="text1"/>
          <w:szCs w:val="22"/>
        </w:rPr>
      </w:pPr>
    </w:p>
    <w:p w14:paraId="680EBC99"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color w:val="000000" w:themeColor="text1"/>
          <w:szCs w:val="22"/>
        </w:rPr>
        <w:t>Sejměte uzávěr jehly.</w:t>
      </w:r>
    </w:p>
    <w:p w14:paraId="680EBC9A"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b/>
          <w:bCs/>
          <w:color w:val="000000" w:themeColor="text1"/>
          <w:szCs w:val="22"/>
        </w:rPr>
        <w:lastRenderedPageBreak/>
        <w:t>Neodstraňujte</w:t>
      </w:r>
      <w:r w:rsidRPr="005014F7">
        <w:rPr>
          <w:color w:val="000000" w:themeColor="text1"/>
          <w:szCs w:val="22"/>
        </w:rPr>
        <w:t xml:space="preserve"> vzduchové bubliny.</w:t>
      </w:r>
    </w:p>
    <w:p w14:paraId="680EBC9B"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rPr>
        <mc:AlternateContent>
          <mc:Choice Requires="wps">
            <w:drawing>
              <wp:anchor distT="45720" distB="45720" distL="114300" distR="114300" simplePos="0" relativeHeight="251770880" behindDoc="0" locked="0" layoutInCell="1" allowOverlap="1" wp14:anchorId="680EC082" wp14:editId="680EC083">
                <wp:simplePos x="0" y="0"/>
                <wp:positionH relativeFrom="column">
                  <wp:posOffset>868080</wp:posOffset>
                </wp:positionH>
                <wp:positionV relativeFrom="paragraph">
                  <wp:posOffset>-64664</wp:posOffset>
                </wp:positionV>
                <wp:extent cx="1088532" cy="416078"/>
                <wp:effectExtent l="0" t="0" r="0" b="3175"/>
                <wp:wrapNone/>
                <wp:docPr id="218" name="Text Box 2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8532" cy="416078"/>
                        </a:xfrm>
                        <a:prstGeom prst="rect">
                          <a:avLst/>
                        </a:prstGeom>
                        <a:solidFill>
                          <a:srgbClr val="FFFFFF"/>
                        </a:solidFill>
                        <a:ln w="9525">
                          <a:noFill/>
                          <a:miter lim="800000"/>
                          <a:headEnd/>
                          <a:tailEnd/>
                        </a:ln>
                      </wps:spPr>
                      <wps:txbx>
                        <w:txbxContent>
                          <w:p w14:paraId="680EC154" w14:textId="77777777" w:rsidR="00F47D95" w:rsidRPr="00E24BD7" w:rsidRDefault="001104B2" w:rsidP="00AA16B2">
                            <w:pPr>
                              <w:spacing w:line="240" w:lineRule="auto"/>
                              <w:jc w:val="center"/>
                              <w:rPr>
                                <w:sz w:val="14"/>
                                <w:highlight w:val="lightGray"/>
                              </w:rPr>
                            </w:pPr>
                            <w:r w:rsidRPr="00E24BD7">
                              <w:rPr>
                                <w:sz w:val="14"/>
                                <w:szCs w:val="14"/>
                                <w:highlight w:val="lightGray"/>
                              </w:rPr>
                              <w:t>Sejměte uzávěr jehly.</w:t>
                            </w:r>
                          </w:p>
                          <w:p w14:paraId="680EC155" w14:textId="77777777" w:rsidR="00F47D95" w:rsidRDefault="001104B2" w:rsidP="00AA16B2">
                            <w:pPr>
                              <w:spacing w:line="240" w:lineRule="auto"/>
                              <w:jc w:val="center"/>
                              <w:rPr>
                                <w:color w:val="FF0000"/>
                                <w:sz w:val="14"/>
                              </w:rPr>
                            </w:pPr>
                            <w:r w:rsidRPr="00E24BD7">
                              <w:rPr>
                                <w:b/>
                                <w:bCs/>
                                <w:color w:val="FF0000"/>
                                <w:sz w:val="14"/>
                                <w:szCs w:val="14"/>
                                <w:highlight w:val="lightGray"/>
                              </w:rPr>
                              <w:t>Neodstraňujte</w:t>
                            </w:r>
                            <w:r w:rsidRPr="00E24BD7">
                              <w:rPr>
                                <w:color w:val="FF0000"/>
                                <w:sz w:val="14"/>
                                <w:szCs w:val="14"/>
                                <w:highlight w:val="lightGray"/>
                              </w:rPr>
                              <w:t xml:space="preserve"> vzduchové bubliny.</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C082" id="Text Box 218" o:spid="_x0000_s1081" type="#_x0000_t202" style="position:absolute;left:0;text-align:left;margin-left:68.35pt;margin-top:-5.1pt;width:85.7pt;height:32.75pt;z-index:2517708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Mon4/gEAANQDAAAOAAAAZHJzL2Uyb0RvYy54bWysU9uO0zAQfUfiHyy/06SFLiWqu4IuRUjL&#10;RVr4AMdxGgvHY8Zuk/L1O3bacntD+MEa2zNnZs4cr2/H3rKjxmDACT6flZxpp6Axbi/41y+7ZyvO&#10;QpSukRacFvykA7/dPH2yHnylF9CBbTQyAnGhGrzgXYy+KoqgOt3LMAOvHT22gL2MdMR90aAcCL23&#10;xaIsb4oBsPEISodAt3fTI99k/LbVKn5q26Ajs4JTbTHvmPc67cVmLas9St8ZdS5D/kMVvTSOkl6h&#10;7mSU7IDmL6jeKIQAbZwp6AtoW6N07oG6mZd/dPPQSa9zL0RO8Feawv+DVR+PD/4zsji+gZEGmJsI&#10;/h7Ut8AcbDvp9vo1Igydlg0lnifKisGH6hyaqA5VSCD18AEaGrI8RMhAY4t9YoX6ZIROAzhdSddj&#10;ZCqlLFer5fMFZ4reXsxvypernEJWl2iPIb7T0LNkCI401Iwuj/chpmpkdXFJyQJY0+yMtfmA+3pr&#10;kR0lCWCX1xn9Nzfr2CD4q+VimZEdpPisjd5EEqg1veCrMq1JMomNt67JLlEaO9lUiXVnehIjEzdx&#10;rEdmGsGXyxSc6KqhORFhCJMg6QOR0QH+4GwgMQoevh8kas7se0ekJ+VeDLwY9cWQTlGo4JGzydzG&#10;rPBETUpG0skknWWetPnrOXv9/IybRwAAAP//AwBQSwMEFAAGAAgAAAAhABVx4mngAAAACgEAAA8A&#10;AABkcnMvZG93bnJldi54bWxMj8FOwzAQRO9I/IO1SFxQaydRQxXiVNDCDQ4tVc9ubJKIeB3ZTpP+&#10;PcsJjqN9mnlbbmbbs4vxoXMoIVkKYAZrpztsJBw/3xZrYCEq1Kp3aCRcTYBNdXtTqkK7CffmcogN&#10;oxIMhZLQxjgUnIe6NVaFpRsM0u3LeasiRd9w7dVE5bbnqRA5t6pDWmjVYLatqb8Po5WQ7/w47XH7&#10;sDu+vquPoUlPL9eTlPd38/MTsGjm+AfDrz6pQ0VOZzeiDqynnOWPhEpYJCIFRkQm1gmws4TVKgNe&#10;lfz/C9UPAAAA//8DAFBLAQItABQABgAIAAAAIQC2gziS/gAAAOEBAAATAAAAAAAAAAAAAAAAAAAA&#10;AABbQ29udGVudF9UeXBlc10ueG1sUEsBAi0AFAAGAAgAAAAhADj9If/WAAAAlAEAAAsAAAAAAAAA&#10;AAAAAAAALwEAAF9yZWxzLy5yZWxzUEsBAi0AFAAGAAgAAAAhAJIyifj+AQAA1AMAAA4AAAAAAAAA&#10;AAAAAAAALgIAAGRycy9lMm9Eb2MueG1sUEsBAi0AFAAGAAgAAAAhABVx4mngAAAACgEAAA8AAAAA&#10;AAAAAAAAAAAAWAQAAGRycy9kb3ducmV2LnhtbFBLBQYAAAAABAAEAPMAAABlBQAAAAA=&#10;" stroked="f">
                <v:textbox inset="0,0,0,0">
                  <w:txbxContent>
                    <w:p w14:paraId="680EC154" w14:textId="77777777" w:rsidR="00F47D95" w:rsidRPr="00E24BD7" w:rsidRDefault="001104B2" w:rsidP="00AA16B2">
                      <w:pPr>
                        <w:spacing w:line="240" w:lineRule="auto"/>
                        <w:jc w:val="center"/>
                        <w:rPr>
                          <w:sz w:val="14"/>
                          <w:highlight w:val="lightGray"/>
                        </w:rPr>
                      </w:pPr>
                      <w:r w:rsidRPr="00E24BD7">
                        <w:rPr>
                          <w:sz w:val="14"/>
                          <w:szCs w:val="14"/>
                          <w:highlight w:val="lightGray"/>
                        </w:rPr>
                        <w:t>Sejměte uzávěr jehly.</w:t>
                      </w:r>
                    </w:p>
                    <w:p w14:paraId="680EC155" w14:textId="77777777" w:rsidR="00F47D95" w:rsidRDefault="001104B2" w:rsidP="00AA16B2">
                      <w:pPr>
                        <w:spacing w:line="240" w:lineRule="auto"/>
                        <w:jc w:val="center"/>
                        <w:rPr>
                          <w:color w:val="FF0000"/>
                          <w:sz w:val="14"/>
                        </w:rPr>
                      </w:pPr>
                      <w:r w:rsidRPr="00E24BD7">
                        <w:rPr>
                          <w:b/>
                          <w:bCs/>
                          <w:color w:val="FF0000"/>
                          <w:sz w:val="14"/>
                          <w:szCs w:val="14"/>
                          <w:highlight w:val="lightGray"/>
                        </w:rPr>
                        <w:t>Neodstraňujte</w:t>
                      </w:r>
                      <w:r w:rsidRPr="00E24BD7">
                        <w:rPr>
                          <w:color w:val="FF0000"/>
                          <w:sz w:val="14"/>
                          <w:szCs w:val="14"/>
                          <w:highlight w:val="lightGray"/>
                        </w:rPr>
                        <w:t xml:space="preserve"> vzduchové bubliny.</w:t>
                      </w:r>
                    </w:p>
                  </w:txbxContent>
                </v:textbox>
              </v:shape>
            </w:pict>
          </mc:Fallback>
        </mc:AlternateContent>
      </w:r>
      <w:r w:rsidRPr="005014F7">
        <w:rPr>
          <w:noProof/>
          <w:color w:val="000000" w:themeColor="text1"/>
        </w:rPr>
        <w:drawing>
          <wp:inline distT="0" distB="0" distL="0" distR="0" wp14:anchorId="680EC084" wp14:editId="680EC085">
            <wp:extent cx="1009650" cy="1278378"/>
            <wp:effectExtent l="0" t="0" r="0" b="0"/>
            <wp:docPr id="2099501671" name="Picture 2099501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854359" name=""/>
                    <pic:cNvPicPr/>
                  </pic:nvPicPr>
                  <pic:blipFill>
                    <a:blip r:embed="rId19"/>
                    <a:srcRect r="2593" b="2631"/>
                    <a:stretch>
                      <a:fillRect/>
                    </a:stretch>
                  </pic:blipFill>
                  <pic:spPr bwMode="auto">
                    <a:xfrm>
                      <a:off x="0" y="0"/>
                      <a:ext cx="1012039" cy="1281403"/>
                    </a:xfrm>
                    <a:prstGeom prst="rect">
                      <a:avLst/>
                    </a:prstGeom>
                    <a:ln>
                      <a:noFill/>
                    </a:ln>
                    <a:extLst>
                      <a:ext uri="{53640926-AAD7-44D8-BBD7-CCE9431645EC}">
                        <a14:shadowObscured xmlns:a14="http://schemas.microsoft.com/office/drawing/2010/main"/>
                      </a:ext>
                    </a:extLst>
                  </pic:spPr>
                </pic:pic>
              </a:graphicData>
            </a:graphic>
          </wp:inline>
        </w:drawing>
      </w:r>
    </w:p>
    <w:p w14:paraId="680EBC9C" w14:textId="77777777" w:rsidR="00AA16B2" w:rsidRPr="005014F7" w:rsidRDefault="00AA16B2" w:rsidP="00AA16B2">
      <w:pPr>
        <w:pStyle w:val="ListParagraph"/>
        <w:spacing w:line="240" w:lineRule="auto"/>
        <w:ind w:left="1440"/>
        <w:rPr>
          <w:color w:val="000000" w:themeColor="text1"/>
          <w:szCs w:val="22"/>
        </w:rPr>
      </w:pPr>
    </w:p>
    <w:p w14:paraId="680EBC9D" w14:textId="77777777" w:rsidR="00AA16B2" w:rsidRPr="005014F7" w:rsidRDefault="001104B2" w:rsidP="009B23D3">
      <w:pPr>
        <w:pStyle w:val="ListParagraph"/>
        <w:numPr>
          <w:ilvl w:val="0"/>
          <w:numId w:val="13"/>
        </w:numPr>
        <w:spacing w:line="240" w:lineRule="auto"/>
        <w:rPr>
          <w:color w:val="000000" w:themeColor="text1"/>
          <w:szCs w:val="22"/>
        </w:rPr>
      </w:pPr>
      <w:r w:rsidRPr="005014F7">
        <w:rPr>
          <w:color w:val="000000" w:themeColor="text1"/>
          <w:szCs w:val="22"/>
        </w:rPr>
        <w:t>Podání injekce</w:t>
      </w:r>
    </w:p>
    <w:p w14:paraId="680EBC9E"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b/>
          <w:bCs/>
          <w:color w:val="000000" w:themeColor="text1"/>
          <w:szCs w:val="22"/>
        </w:rPr>
        <w:t>Uchopte</w:t>
      </w:r>
      <w:r w:rsidRPr="005014F7">
        <w:rPr>
          <w:color w:val="000000" w:themeColor="text1"/>
          <w:szCs w:val="22"/>
        </w:rPr>
        <w:t xml:space="preserve"> kůži mezi prsty.</w:t>
      </w:r>
    </w:p>
    <w:p w14:paraId="680EBC9F"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b/>
          <w:bCs/>
          <w:color w:val="000000" w:themeColor="text1"/>
          <w:szCs w:val="22"/>
        </w:rPr>
        <w:t>Zaveďte</w:t>
      </w:r>
      <w:r w:rsidRPr="005014F7">
        <w:rPr>
          <w:color w:val="000000" w:themeColor="text1"/>
          <w:szCs w:val="22"/>
        </w:rPr>
        <w:t xml:space="preserve"> jehlu pod úhlem 90°.</w:t>
      </w:r>
    </w:p>
    <w:p w14:paraId="680EBCA0"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b/>
          <w:bCs/>
          <w:color w:val="000000" w:themeColor="text1"/>
          <w:szCs w:val="22"/>
        </w:rPr>
        <w:t>Stlačte</w:t>
      </w:r>
      <w:r w:rsidRPr="005014F7">
        <w:rPr>
          <w:color w:val="000000" w:themeColor="text1"/>
          <w:szCs w:val="22"/>
        </w:rPr>
        <w:t xml:space="preserve"> píst dolů a podejte injekci.</w:t>
      </w:r>
    </w:p>
    <w:p w14:paraId="680EBCA1" w14:textId="77777777" w:rsidR="00AA16B2" w:rsidRPr="005014F7" w:rsidRDefault="00AA16B2" w:rsidP="00AA16B2">
      <w:pPr>
        <w:pStyle w:val="ListParagraph"/>
        <w:spacing w:line="240" w:lineRule="auto"/>
        <w:ind w:left="1440"/>
        <w:rPr>
          <w:color w:val="000000" w:themeColor="text1"/>
          <w:szCs w:val="22"/>
        </w:rPr>
      </w:pPr>
    </w:p>
    <w:p w14:paraId="680EBCA2" w14:textId="77777777" w:rsidR="00AA16B2" w:rsidRPr="005014F7" w:rsidRDefault="001104B2" w:rsidP="00AA16B2">
      <w:pPr>
        <w:pStyle w:val="ListParagraph"/>
        <w:spacing w:line="240" w:lineRule="auto"/>
        <w:ind w:left="1440"/>
        <w:rPr>
          <w:color w:val="000000" w:themeColor="text1"/>
          <w:szCs w:val="22"/>
        </w:rPr>
      </w:pPr>
      <w:r w:rsidRPr="005014F7">
        <w:rPr>
          <w:noProof/>
          <w:color w:val="000000" w:themeColor="text1"/>
          <w:szCs w:val="22"/>
        </w:rPr>
        <mc:AlternateContent>
          <mc:Choice Requires="wps">
            <w:drawing>
              <wp:anchor distT="45720" distB="45720" distL="114300" distR="114300" simplePos="0" relativeHeight="251774976" behindDoc="0" locked="0" layoutInCell="1" allowOverlap="1" wp14:anchorId="680EC086" wp14:editId="680EC087">
                <wp:simplePos x="0" y="0"/>
                <wp:positionH relativeFrom="column">
                  <wp:posOffset>1742287</wp:posOffset>
                </wp:positionH>
                <wp:positionV relativeFrom="paragraph">
                  <wp:posOffset>44464</wp:posOffset>
                </wp:positionV>
                <wp:extent cx="714976" cy="253553"/>
                <wp:effectExtent l="0" t="0" r="9525" b="0"/>
                <wp:wrapNone/>
                <wp:docPr id="221" name="Text Box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14976" cy="253553"/>
                        </a:xfrm>
                        <a:prstGeom prst="rect">
                          <a:avLst/>
                        </a:prstGeom>
                        <a:solidFill>
                          <a:srgbClr val="FFFFFF"/>
                        </a:solidFill>
                        <a:ln w="9525">
                          <a:noFill/>
                          <a:miter lim="800000"/>
                          <a:headEnd/>
                          <a:tailEnd/>
                        </a:ln>
                      </wps:spPr>
                      <wps:txbx>
                        <w:txbxContent>
                          <w:p w14:paraId="680EC156" w14:textId="77777777" w:rsidR="00F47D95" w:rsidRPr="0072261E" w:rsidRDefault="001104B2" w:rsidP="006C180E">
                            <w:pPr>
                              <w:spacing w:line="240" w:lineRule="auto"/>
                              <w:jc w:val="center"/>
                              <w:rPr>
                                <w:sz w:val="14"/>
                                <w:szCs w:val="14"/>
                              </w:rPr>
                            </w:pPr>
                            <w:r w:rsidRPr="00E24BD7">
                              <w:rPr>
                                <w:b/>
                                <w:bCs/>
                                <w:sz w:val="14"/>
                                <w:szCs w:val="14"/>
                                <w:highlight w:val="lightGray"/>
                              </w:rPr>
                              <w:t>Zaveďte</w:t>
                            </w:r>
                            <w:r w:rsidRPr="00E24BD7">
                              <w:rPr>
                                <w:sz w:val="14"/>
                                <w:szCs w:val="14"/>
                                <w:highlight w:val="lightGray"/>
                              </w:rPr>
                              <w:t xml:space="preserve"> jehlu pod úhlem 90°.</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C086" id="Text Box 221" o:spid="_x0000_s1082" type="#_x0000_t202" style="position:absolute;left:0;text-align:left;margin-left:137.2pt;margin-top:3.5pt;width:56.3pt;height:19.95pt;z-index:2517749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IDHA/wEAANMDAAAOAAAAZHJzL2Uyb0RvYy54bWysU9uO2yAQfa/Uf0C8N06ydXbXClm12aaq&#10;tL1I234AxjhGxQwdSOzt13fASXp7q8oDGmDmzMyZw/pu7C07agwGnOCL2Zwz7RQ0xu0F//J59+KG&#10;sxCla6QFpwV/0oHfbZ4/Ww++0kvowDYaGYG4UA1e8C5GXxVFUJ3uZZiB144eW8BeRjrivmhQDoTe&#10;22I5n6+KAbDxCEqHQLf30yPfZPy21Sp+bNugI7OCU20x75j3Ou3FZi2rPUrfGXUqQ/5DFb00jpJe&#10;oO5llOyA5i+o3iiEAG2cKegLaFujdO6BulnM/+jmsZNe516InOAvNIX/B6s+HB/9J2RxfA0jDTA3&#10;EfwDqK+BOdh20u31K0QYOi0bSrxIlBWDD9UpNFEdqpBA6uE9NDRkeYiQgcYW+8QK9ckInQbwdCFd&#10;j5EpurxevLy9XnGm6GlZXpXlVc4gq3OwxxDfauhZMgRHmmkGl8eHEFMxsjq7pFwBrGl2xtp8wH29&#10;tciOkua/y+uE/pubdWwQ/LZclhnZQYrP0uhNJH1a0wt+M09rUkwi441rskuUxk42VWLdiZ1EyERN&#10;HOuRmUbwcpWCE1s1NE/EF8KkR/o/ZHSA3zkbSIuCh28HiZoz+84R50m4ZwPPRn02pFMUKnjkbDK3&#10;MQs8UZOSkXIySSeVJ2n+es5eP//i5gcAAAD//wMAUEsDBBQABgAIAAAAIQBWqMzc3gAAAAgBAAAP&#10;AAAAZHJzL2Rvd25yZXYueG1sTI/BTsMwEETvSPyDtUhcEHUIUVpCNhW09AaHlqpnN16SiHgdxU6T&#10;/j3uqdx2NKPZN/lyMq04Ue8aywhPswgEcWl1wxXC/nvzuADhvGKtWsuEcCYHy+L2JleZtiNv6bTz&#10;lQgl7DKFUHvfZVK6siaj3Mx2xMH7sb1RPsi+krpXYyg3rYyjKJVGNRw+1KqjVU3l724wCOm6H8Yt&#10;rx7W+49P9dVV8eH9fEC8v5veXkF4mvw1DBf8gA5FYDragbUTLUI8T5IQRZiHScF/XlyOI0KSvoAs&#10;cvl/QPEHAAD//wMAUEsBAi0AFAAGAAgAAAAhALaDOJL+AAAA4QEAABMAAAAAAAAAAAAAAAAAAAAA&#10;AFtDb250ZW50X1R5cGVzXS54bWxQSwECLQAUAAYACAAAACEAOP0h/9YAAACUAQAACwAAAAAAAAAA&#10;AAAAAAAvAQAAX3JlbHMvLnJlbHNQSwECLQAUAAYACAAAACEAnSAxwP8BAADTAwAADgAAAAAAAAAA&#10;AAAAAAAuAgAAZHJzL2Uyb0RvYy54bWxQSwECLQAUAAYACAAAACEAVqjM3N4AAAAIAQAADwAAAAAA&#10;AAAAAAAAAABZBAAAZHJzL2Rvd25yZXYueG1sUEsFBgAAAAAEAAQA8wAAAGQFAAAAAA==&#10;" stroked="f">
                <v:textbox inset="0,0,0,0">
                  <w:txbxContent>
                    <w:p w14:paraId="680EC156" w14:textId="77777777" w:rsidR="00F47D95" w:rsidRPr="0072261E" w:rsidRDefault="001104B2" w:rsidP="006C180E">
                      <w:pPr>
                        <w:spacing w:line="240" w:lineRule="auto"/>
                        <w:jc w:val="center"/>
                        <w:rPr>
                          <w:sz w:val="14"/>
                          <w:szCs w:val="14"/>
                        </w:rPr>
                      </w:pPr>
                      <w:r w:rsidRPr="00E24BD7">
                        <w:rPr>
                          <w:b/>
                          <w:bCs/>
                          <w:sz w:val="14"/>
                          <w:szCs w:val="14"/>
                          <w:highlight w:val="lightGray"/>
                        </w:rPr>
                        <w:t>Zaveďte</w:t>
                      </w:r>
                      <w:r w:rsidRPr="00E24BD7">
                        <w:rPr>
                          <w:sz w:val="14"/>
                          <w:szCs w:val="14"/>
                          <w:highlight w:val="lightGray"/>
                        </w:rPr>
                        <w:t xml:space="preserve"> jehlu pod úhlem 90°.</w:t>
                      </w:r>
                    </w:p>
                  </w:txbxContent>
                </v:textbox>
              </v:shape>
            </w:pict>
          </mc:Fallback>
        </mc:AlternateContent>
      </w:r>
      <w:r w:rsidR="004B260A" w:rsidRPr="005014F7">
        <w:rPr>
          <w:noProof/>
          <w:color w:val="000000" w:themeColor="text1"/>
          <w:szCs w:val="22"/>
        </w:rPr>
        <mc:AlternateContent>
          <mc:Choice Requires="wps">
            <w:drawing>
              <wp:anchor distT="45720" distB="45720" distL="114300" distR="114300" simplePos="0" relativeHeight="251779072" behindDoc="0" locked="0" layoutInCell="1" allowOverlap="1" wp14:anchorId="680EC088" wp14:editId="680EC089">
                <wp:simplePos x="0" y="0"/>
                <wp:positionH relativeFrom="column">
                  <wp:posOffset>1324610</wp:posOffset>
                </wp:positionH>
                <wp:positionV relativeFrom="paragraph">
                  <wp:posOffset>1188926</wp:posOffset>
                </wp:positionV>
                <wp:extent cx="1686090" cy="1847469"/>
                <wp:effectExtent l="0" t="0" r="9525" b="3175"/>
                <wp:wrapNone/>
                <wp:docPr id="219" name="Text Box 2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6090" cy="1847469"/>
                        </a:xfrm>
                        <a:prstGeom prst="rect">
                          <a:avLst/>
                        </a:prstGeom>
                        <a:solidFill>
                          <a:srgbClr val="FFFFFF"/>
                        </a:solidFill>
                        <a:ln w="9525">
                          <a:noFill/>
                          <a:miter lim="800000"/>
                          <a:headEnd/>
                          <a:tailEnd/>
                        </a:ln>
                      </wps:spPr>
                      <wps:txbx>
                        <w:txbxContent>
                          <w:p w14:paraId="680EC157" w14:textId="77777777" w:rsidR="00F47D95" w:rsidRDefault="001104B2" w:rsidP="00AA16B2">
                            <w:pPr>
                              <w:spacing w:line="240" w:lineRule="auto"/>
                              <w:jc w:val="center"/>
                              <w:rPr>
                                <w:sz w:val="14"/>
                              </w:rPr>
                            </w:pPr>
                            <w:r w:rsidRPr="00E24BD7">
                              <w:rPr>
                                <w:sz w:val="14"/>
                                <w:szCs w:val="14"/>
                                <w:highlight w:val="lightGray"/>
                              </w:rPr>
                              <w:t>Vytáhněte injekční stříkačku z místa vpichu pod úhlem 90°.</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88" id="Text Box 219" o:spid="_x0000_s1083" type="#_x0000_t202" style="position:absolute;left:0;text-align:left;margin-left:104.3pt;margin-top:93.6pt;width:132.75pt;height:145.45pt;z-index:25177907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dkQ2CQIAAO8DAAAOAAAAZHJzL2Uyb0RvYy54bWysU9tu2zAMfR+wfxD0vjgJmjQx4hRdugwD&#10;um5Atw+QZTkWJosapcTOvn6U7KS7vA3zg0CZ5CF5eLS561vDTgq9Blvw2WTKmbISKm0PBf/6Zf9m&#10;xZkPwlbCgFUFPyvP77avX206l6s5NGAqhYxArM87V/AmBJdnmZeNaoWfgFOWnDVgKwJd8ZBVKDpC&#10;b002n06XWQdYOQSpvKe/D4OTbxN+XSsZPtW1V4GZglNvIZ2YzjKe2XYj8gMK12g5tiH+oYtWaEtF&#10;r1APIgh2RP0XVKslgoc6TCS0GdS1lirNQNPMpn9M89wIp9IsRI53V5r8/4OVT6dn9xlZ6N9CTwtM&#10;Q3j3CPKbZxZ2jbAHdY8IXaNERYVnkbKscz4fUyPVPvcRpOw+QkVLFscACaivsY2s0JyM0GkB5yvp&#10;qg9MxpLL1XK6Jpck32x1c3uzXKcaIr+kO/ThvYKWRaPgSFtN8OL06ENsR+SXkFjNg9HVXhuTLngo&#10;dwbZSZAC9ukb0X8LM5Z1BV8v5ouEbCHmJ3G0OpBCjW4LvprGb9BMpOOdrVJIENoMNnVi7MhPpGQg&#10;J/Rlz3RV8MVtTI58lVCdiTGEQZH0gshoAH9w1pEaC+6/HwUqzswHS6xH6V4MvBjlxRBWUmrBA2eD&#10;uQtJ4ml+d0/b2OvE00vlsUdSVaJvfAFRtr/eU9TLO93+BAAA//8DAFBLAwQUAAYACAAAACEA6cLH&#10;0+AAAAALAQAADwAAAGRycy9kb3ducmV2LnhtbEyPwU7DMAyG70i8Q2QkbixtNW2hNJ0GEogjjCHt&#10;mDWhqUic0mRd2dPjncbN1v/p9+dqNXnHRjPELqCEfJYBM9gE3WErYfvxfCeAxaRQKxfQSPg1EVb1&#10;9VWlSh2O+G7GTWoZlWAslQSbUl9yHhtrvIqz0Buk7CsMXiVah5brQR2p3DteZNmCe9UhXbCqN0/W&#10;NN+bg5dw/zp+Wve4CxqFzde7l9PP2/Yk5e3NtH4AlsyULjCc9UkdanLahwPqyJyEIhMLQikQywIY&#10;EfPlPAe2Pw8iB15X/P8P9R8AAAD//wMAUEsBAi0AFAAGAAgAAAAhALaDOJL+AAAA4QEAABMAAAAA&#10;AAAAAAAAAAAAAAAAAFtDb250ZW50X1R5cGVzXS54bWxQSwECLQAUAAYACAAAACEAOP0h/9YAAACU&#10;AQAACwAAAAAAAAAAAAAAAAAvAQAAX3JlbHMvLnJlbHNQSwECLQAUAAYACAAAACEAunZENgkCAADv&#10;AwAADgAAAAAAAAAAAAAAAAAuAgAAZHJzL2Uyb0RvYy54bWxQSwECLQAUAAYACAAAACEA6cLH0+AA&#10;AAALAQAADwAAAAAAAAAAAAAAAABjBAAAZHJzL2Rvd25yZXYueG1sUEsFBgAAAAAEAAQA8wAAAHAF&#10;AAAAAA==&#10;" stroked="f">
                <v:textbox style="mso-fit-shape-to-text:t" inset="0,0,0,0">
                  <w:txbxContent>
                    <w:p w14:paraId="680EC157" w14:textId="77777777" w:rsidR="00F47D95" w:rsidRDefault="001104B2" w:rsidP="00AA16B2">
                      <w:pPr>
                        <w:spacing w:line="240" w:lineRule="auto"/>
                        <w:jc w:val="center"/>
                        <w:rPr>
                          <w:sz w:val="14"/>
                        </w:rPr>
                      </w:pPr>
                      <w:r w:rsidRPr="00E24BD7">
                        <w:rPr>
                          <w:sz w:val="14"/>
                          <w:szCs w:val="14"/>
                          <w:highlight w:val="lightGray"/>
                        </w:rPr>
                        <w:t>Vytáhněte injekční stříkačku z místa vpichu pod úhlem 90°.</w:t>
                      </w:r>
                    </w:p>
                  </w:txbxContent>
                </v:textbox>
              </v:shape>
            </w:pict>
          </mc:Fallback>
        </mc:AlternateContent>
      </w:r>
      <w:r w:rsidR="004B260A" w:rsidRPr="005014F7">
        <w:rPr>
          <w:noProof/>
          <w:color w:val="000000" w:themeColor="text1"/>
          <w:szCs w:val="22"/>
        </w:rPr>
        <mc:AlternateContent>
          <mc:Choice Requires="wps">
            <w:drawing>
              <wp:anchor distT="45720" distB="45720" distL="114300" distR="114300" simplePos="0" relativeHeight="251777024" behindDoc="0" locked="0" layoutInCell="1" allowOverlap="1" wp14:anchorId="680EC08A" wp14:editId="680EC08B">
                <wp:simplePos x="0" y="0"/>
                <wp:positionH relativeFrom="margin">
                  <wp:posOffset>2584244</wp:posOffset>
                </wp:positionH>
                <wp:positionV relativeFrom="paragraph">
                  <wp:posOffset>50165</wp:posOffset>
                </wp:positionV>
                <wp:extent cx="668655" cy="1850644"/>
                <wp:effectExtent l="0" t="0" r="0" b="0"/>
                <wp:wrapNone/>
                <wp:docPr id="220" name="Text Box 2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8655" cy="1850644"/>
                        </a:xfrm>
                        <a:prstGeom prst="rect">
                          <a:avLst/>
                        </a:prstGeom>
                        <a:solidFill>
                          <a:srgbClr val="FFFFFF"/>
                        </a:solidFill>
                        <a:ln w="9525">
                          <a:noFill/>
                          <a:miter lim="800000"/>
                          <a:headEnd/>
                          <a:tailEnd/>
                        </a:ln>
                      </wps:spPr>
                      <wps:txbx>
                        <w:txbxContent>
                          <w:p w14:paraId="680EC158" w14:textId="77777777" w:rsidR="00F47D95" w:rsidRPr="00D41073" w:rsidRDefault="001104B2" w:rsidP="006C180E">
                            <w:pPr>
                              <w:spacing w:line="240" w:lineRule="auto"/>
                              <w:jc w:val="center"/>
                              <w:rPr>
                                <w:sz w:val="14"/>
                              </w:rPr>
                            </w:pPr>
                            <w:r w:rsidRPr="00E24BD7">
                              <w:rPr>
                                <w:b/>
                                <w:bCs/>
                                <w:sz w:val="14"/>
                                <w:szCs w:val="14"/>
                                <w:highlight w:val="lightGray"/>
                              </w:rPr>
                              <w:t>Stlačte</w:t>
                            </w:r>
                            <w:r w:rsidRPr="00E24BD7">
                              <w:rPr>
                                <w:sz w:val="14"/>
                                <w:szCs w:val="14"/>
                                <w:highlight w:val="lightGray"/>
                              </w:rPr>
                              <w:t xml:space="preserve"> píst dolů a podejte injekci.</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8A" id="Text Box 220" o:spid="_x0000_s1084" type="#_x0000_t202" style="position:absolute;left:0;text-align:left;margin-left:203.5pt;margin-top:3.95pt;width:52.65pt;height:145.7pt;z-index:2517770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9JqKCAIAAO4DAAAOAAAAZHJzL2Uyb0RvYy54bWysU9uO2yAQfa/Uf0C8N3aidZRa66y22aaq&#10;tL1I234AxjhGxQwdSOz06ztgJ9vLW1Ue0AAzZ2bOHG7vxt6wk0KvwVZ8ucg5U1ZCo+2h4l+/7F9t&#10;OPNB2EYYsKriZ+X53fbli9vBlWoFHZhGISMQ68vBVbwLwZVZ5mWneuEX4JSlxxawF4GOeMgaFAOh&#10;9yZb5fk6GwAbhyCV93T7MD3ybcJvWyXDp7b1KjBTcaotpB3TXsc9296K8oDCdVrOZYh/qKIX2lLS&#10;K9SDCIIdUf8F1WuJ4KENCwl9Bm2rpUo9UDfL/I9unjrhVOqFyPHuSpP/f7Dy4+nJfUYWxjcw0gBT&#10;E949gvzmmYVdJ+xB3SPC0CnRUOJlpCwbnC/n0Ei1L30EqYcP0NCQxTFAAhpb7CMr1CcjdBrA+Uq6&#10;GgOTdLleb9ZFwZmkp+WmyNc3NymFKC/RDn14p6Bn0ag40lATujg9+hCrEeXFJSbzYHSz18akAx7q&#10;nUF2EiSAfVoz+m9uxrKh4q+LVZGQLcT4pI1eBxKo0X3FN3lck2QiG29tk1yC0GayqRJjZ3oiIxM3&#10;YaxHppuKF5sYHOmqoTkTYQiTIOkDkdEB/uBsIDFW3H8/ClScmfeWSI/KvRh4MeqLIayk0IoHziZz&#10;F5LCU//unoax14mn58xzjSSqRN/8AaJqfz0nr+dvuv0JAAD//wMAUEsDBBQABgAIAAAAIQDzyBYb&#10;3wAAAAkBAAAPAAAAZHJzL2Rvd25yZXYueG1sTI/BTsMwEETvSPyDtUjcqJMUaBOyqQoSiCOUIvXo&#10;xkscEa9D7KahX485wXE0o5k35WqynRhp8K1jhHSWgCCunW65Qdi+PV4tQfigWKvOMSF8k4dVdX5W&#10;qkK7I7/SuAmNiCXsC4VgQugLKX1tyCo/cz1x9D7cYFWIcmikHtQxlttOZklyK61qOS4Y1dODofpz&#10;c7AI+fP4brr7ndO8NOl693T6etmeEC8vpvUdiEBT+AvDL35Ehyoy7d2BtRcdwnWyiF8CwiIHEf2b&#10;NJuD2CNkeT4HWZXy/4PqBwAA//8DAFBLAQItABQABgAIAAAAIQC2gziS/gAAAOEBAAATAAAAAAAA&#10;AAAAAAAAAAAAAABbQ29udGVudF9UeXBlc10ueG1sUEsBAi0AFAAGAAgAAAAhADj9If/WAAAAlAEA&#10;AAsAAAAAAAAAAAAAAAAALwEAAF9yZWxzLy5yZWxzUEsBAi0AFAAGAAgAAAAhADn0mooIAgAA7gMA&#10;AA4AAAAAAAAAAAAAAAAALgIAAGRycy9lMm9Eb2MueG1sUEsBAi0AFAAGAAgAAAAhAPPIFhvfAAAA&#10;CQEAAA8AAAAAAAAAAAAAAAAAYgQAAGRycy9kb3ducmV2LnhtbFBLBQYAAAAABAAEAPMAAABuBQAA&#10;AAA=&#10;" stroked="f">
                <v:textbox style="mso-fit-shape-to-text:t" inset="0,0,0,0">
                  <w:txbxContent>
                    <w:p w14:paraId="680EC158" w14:textId="77777777" w:rsidR="00F47D95" w:rsidRPr="00D41073" w:rsidRDefault="001104B2" w:rsidP="006C180E">
                      <w:pPr>
                        <w:spacing w:line="240" w:lineRule="auto"/>
                        <w:jc w:val="center"/>
                        <w:rPr>
                          <w:sz w:val="14"/>
                        </w:rPr>
                      </w:pPr>
                      <w:r w:rsidRPr="00E24BD7">
                        <w:rPr>
                          <w:b/>
                          <w:bCs/>
                          <w:sz w:val="14"/>
                          <w:szCs w:val="14"/>
                          <w:highlight w:val="lightGray"/>
                        </w:rPr>
                        <w:t>Stlačte</w:t>
                      </w:r>
                      <w:r w:rsidRPr="00E24BD7">
                        <w:rPr>
                          <w:sz w:val="14"/>
                          <w:szCs w:val="14"/>
                          <w:highlight w:val="lightGray"/>
                        </w:rPr>
                        <w:t xml:space="preserve"> píst dolů a podejte injekci.</w:t>
                      </w:r>
                    </w:p>
                  </w:txbxContent>
                </v:textbox>
                <w10:wrap anchorx="margin"/>
              </v:shape>
            </w:pict>
          </mc:Fallback>
        </mc:AlternateContent>
      </w:r>
      <w:r w:rsidR="004B260A" w:rsidRPr="005014F7">
        <w:rPr>
          <w:noProof/>
          <w:color w:val="000000" w:themeColor="text1"/>
          <w:szCs w:val="22"/>
        </w:rPr>
        <mc:AlternateContent>
          <mc:Choice Requires="wps">
            <w:drawing>
              <wp:anchor distT="45720" distB="45720" distL="114300" distR="114300" simplePos="0" relativeHeight="251772928" behindDoc="0" locked="0" layoutInCell="1" allowOverlap="1" wp14:anchorId="680EC08C" wp14:editId="680EC08D">
                <wp:simplePos x="0" y="0"/>
                <wp:positionH relativeFrom="column">
                  <wp:posOffset>982355</wp:posOffset>
                </wp:positionH>
                <wp:positionV relativeFrom="paragraph">
                  <wp:posOffset>44943</wp:posOffset>
                </wp:positionV>
                <wp:extent cx="593677" cy="1844294"/>
                <wp:effectExtent l="0" t="0" r="0" b="6350"/>
                <wp:wrapNone/>
                <wp:docPr id="222" name="Text Box 2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680EC159" w14:textId="77777777" w:rsidR="00F47D95" w:rsidRPr="00D41073" w:rsidRDefault="001104B2" w:rsidP="00AA16B2">
                            <w:pPr>
                              <w:spacing w:line="240" w:lineRule="auto"/>
                              <w:jc w:val="center"/>
                              <w:rPr>
                                <w:sz w:val="14"/>
                                <w:szCs w:val="14"/>
                              </w:rPr>
                            </w:pPr>
                            <w:r w:rsidRPr="00E24BD7">
                              <w:rPr>
                                <w:b/>
                                <w:bCs/>
                                <w:sz w:val="14"/>
                                <w:szCs w:val="14"/>
                                <w:highlight w:val="lightGray"/>
                              </w:rPr>
                              <w:t>Uchopte</w:t>
                            </w:r>
                            <w:r w:rsidRPr="00E24BD7">
                              <w:rPr>
                                <w:sz w:val="14"/>
                                <w:szCs w:val="14"/>
                                <w:highlight w:val="lightGray"/>
                              </w:rPr>
                              <w:t xml:space="preserve"> kůži mezi prsty.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8C" id="Text Box 222" o:spid="_x0000_s1085" type="#_x0000_t202" style="position:absolute;left:0;text-align:left;margin-left:77.35pt;margin-top:3.55pt;width:46.75pt;height:145.2pt;z-index:25177292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we9yCA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YqsxONJVQnUmwhAGQdIHIqMB/MFZR2IsuP9+FKg4M+8tkR6VezHwYpQXQ1hJoQUPnA3m&#10;LiSFp/7dPQ1jrxNPz5nHGklUib7xA0TV/npOXs/fdPsTAAD//wMAUEsDBBQABgAIAAAAIQCEXsdq&#10;3wAAAAkBAAAPAAAAZHJzL2Rvd25yZXYueG1sTI/BTsMwEETvSPyDtUjcqJOoJWmIUxUkEEcoRerR&#10;jd04qr0OsZuGfj3LCW47mtHsm2o1OctGPYTOo4B0lgDT2HjVYStg+/F8VwALUaKS1qMW8K0DrOrr&#10;q0qWyp/xXY+b2DIqwVBKASbGvuQ8NEY7GWa+10jewQ9ORpJDy9Ugz1TuLM+S5J472SF9MLLXT0Y3&#10;x83JCVi+jp/GPu68wsKk693L5ettexHi9mZaPwCLeop/YfjFJ3SoiWnvT6gCs6QX85yiAvIUGPnZ&#10;vMiA7elY5gvgdcX/L6h/AAAA//8DAFBLAQItABQABgAIAAAAIQC2gziS/gAAAOEBAAATAAAAAAAA&#10;AAAAAAAAAAAAAABbQ29udGVudF9UeXBlc10ueG1sUEsBAi0AFAAGAAgAAAAhADj9If/WAAAAlAEA&#10;AAsAAAAAAAAAAAAAAAAALwEAAF9yZWxzLy5yZWxzUEsBAi0AFAAGAAgAAAAhAEXB73IIAgAA7gMA&#10;AA4AAAAAAAAAAAAAAAAALgIAAGRycy9lMm9Eb2MueG1sUEsBAi0AFAAGAAgAAAAhAIRex2rfAAAA&#10;CQEAAA8AAAAAAAAAAAAAAAAAYgQAAGRycy9kb3ducmV2LnhtbFBLBQYAAAAABAAEAPMAAABuBQAA&#10;AAA=&#10;" stroked="f">
                <v:textbox style="mso-fit-shape-to-text:t" inset="0,0,0,0">
                  <w:txbxContent>
                    <w:p w14:paraId="680EC159" w14:textId="77777777" w:rsidR="00F47D95" w:rsidRPr="00D41073" w:rsidRDefault="001104B2" w:rsidP="00AA16B2">
                      <w:pPr>
                        <w:spacing w:line="240" w:lineRule="auto"/>
                        <w:jc w:val="center"/>
                        <w:rPr>
                          <w:sz w:val="14"/>
                          <w:szCs w:val="14"/>
                        </w:rPr>
                      </w:pPr>
                      <w:r w:rsidRPr="00E24BD7">
                        <w:rPr>
                          <w:b/>
                          <w:bCs/>
                          <w:sz w:val="14"/>
                          <w:szCs w:val="14"/>
                          <w:highlight w:val="lightGray"/>
                        </w:rPr>
                        <w:t>Uchopte</w:t>
                      </w:r>
                      <w:r w:rsidRPr="00E24BD7">
                        <w:rPr>
                          <w:sz w:val="14"/>
                          <w:szCs w:val="14"/>
                          <w:highlight w:val="lightGray"/>
                        </w:rPr>
                        <w:t xml:space="preserve"> kůži mezi prsty.</w:t>
                      </w:r>
                    </w:p>
                  </w:txbxContent>
                </v:textbox>
              </v:shape>
            </w:pict>
          </mc:Fallback>
        </mc:AlternateContent>
      </w:r>
      <w:r w:rsidR="004B260A" w:rsidRPr="005014F7">
        <w:rPr>
          <w:noProof/>
          <w:color w:val="000000" w:themeColor="text1"/>
        </w:rPr>
        <w:drawing>
          <wp:inline distT="0" distB="0" distL="0" distR="0" wp14:anchorId="680EC08E" wp14:editId="680EC08F">
            <wp:extent cx="2336213" cy="1323269"/>
            <wp:effectExtent l="0" t="0" r="6985" b="0"/>
            <wp:docPr id="2099501672" name="Picture 209950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825068" name=""/>
                    <pic:cNvPicPr/>
                  </pic:nvPicPr>
                  <pic:blipFill>
                    <a:blip r:embed="rId20"/>
                    <a:stretch>
                      <a:fillRect/>
                    </a:stretch>
                  </pic:blipFill>
                  <pic:spPr>
                    <a:xfrm>
                      <a:off x="0" y="0"/>
                      <a:ext cx="2356134" cy="1334553"/>
                    </a:xfrm>
                    <a:prstGeom prst="rect">
                      <a:avLst/>
                    </a:prstGeom>
                  </pic:spPr>
                </pic:pic>
              </a:graphicData>
            </a:graphic>
          </wp:inline>
        </w:drawing>
      </w:r>
    </w:p>
    <w:p w14:paraId="680EBCA3" w14:textId="77777777" w:rsidR="000E7702" w:rsidRPr="005014F7" w:rsidRDefault="000E7702" w:rsidP="00AA16B2">
      <w:pPr>
        <w:pStyle w:val="ListParagraph"/>
        <w:spacing w:line="240" w:lineRule="auto"/>
        <w:ind w:left="1440"/>
        <w:rPr>
          <w:color w:val="000000" w:themeColor="text1"/>
          <w:szCs w:val="22"/>
        </w:rPr>
      </w:pPr>
    </w:p>
    <w:p w14:paraId="680EBCA4"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color w:val="000000" w:themeColor="text1"/>
          <w:szCs w:val="22"/>
        </w:rPr>
        <w:t xml:space="preserve"> Vytáhněte injekční stříkačku z místa vpichu pod úhlem 90°.</w:t>
      </w:r>
    </w:p>
    <w:p w14:paraId="680EBCA5" w14:textId="77777777" w:rsidR="00AA16B2" w:rsidRPr="005014F7" w:rsidRDefault="001104B2" w:rsidP="009B23D3">
      <w:pPr>
        <w:pStyle w:val="ListParagraph"/>
        <w:numPr>
          <w:ilvl w:val="0"/>
          <w:numId w:val="13"/>
        </w:numPr>
        <w:spacing w:line="240" w:lineRule="auto"/>
        <w:rPr>
          <w:color w:val="000000" w:themeColor="text1"/>
          <w:szCs w:val="22"/>
        </w:rPr>
      </w:pPr>
      <w:r w:rsidRPr="005014F7">
        <w:rPr>
          <w:color w:val="000000" w:themeColor="text1"/>
          <w:szCs w:val="22"/>
        </w:rPr>
        <w:t>Pomoc</w:t>
      </w:r>
    </w:p>
    <w:p w14:paraId="680EBCA6"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color w:val="000000" w:themeColor="text1"/>
          <w:szCs w:val="22"/>
        </w:rPr>
        <w:t>Otočte pacienta na bok.</w:t>
      </w:r>
    </w:p>
    <w:p w14:paraId="680EBCA7" w14:textId="77777777" w:rsidR="00AA16B2" w:rsidRPr="005014F7" w:rsidRDefault="001104B2" w:rsidP="009B23D3">
      <w:pPr>
        <w:pStyle w:val="ListParagraph"/>
        <w:numPr>
          <w:ilvl w:val="1"/>
          <w:numId w:val="13"/>
        </w:numPr>
        <w:spacing w:line="240" w:lineRule="auto"/>
        <w:rPr>
          <w:color w:val="000000" w:themeColor="text1"/>
          <w:szCs w:val="22"/>
        </w:rPr>
      </w:pPr>
      <w:r w:rsidRPr="005014F7">
        <w:rPr>
          <w:color w:val="000000" w:themeColor="text1"/>
          <w:szCs w:val="22"/>
        </w:rPr>
        <w:t>Zavolejte lékařskou pohotovost.</w:t>
      </w:r>
    </w:p>
    <w:p w14:paraId="680EBCA8" w14:textId="77777777" w:rsidR="00B83D29" w:rsidRPr="005014F7" w:rsidRDefault="001104B2" w:rsidP="00B83D29">
      <w:pPr>
        <w:pStyle w:val="ListParagraph"/>
        <w:spacing w:line="240" w:lineRule="auto"/>
        <w:ind w:left="1440"/>
        <w:rPr>
          <w:szCs w:val="22"/>
        </w:rPr>
      </w:pPr>
      <w:r w:rsidRPr="005014F7">
        <w:rPr>
          <w:noProof/>
          <w:color w:val="000000" w:themeColor="text1"/>
          <w:szCs w:val="22"/>
        </w:rPr>
        <mc:AlternateContent>
          <mc:Choice Requires="wps">
            <w:drawing>
              <wp:anchor distT="45720" distB="45720" distL="114300" distR="114300" simplePos="0" relativeHeight="251781120" behindDoc="0" locked="0" layoutInCell="1" allowOverlap="1" wp14:anchorId="680EC090" wp14:editId="680EC091">
                <wp:simplePos x="0" y="0"/>
                <wp:positionH relativeFrom="margin">
                  <wp:posOffset>898225</wp:posOffset>
                </wp:positionH>
                <wp:positionV relativeFrom="paragraph">
                  <wp:posOffset>139170</wp:posOffset>
                </wp:positionV>
                <wp:extent cx="1058245" cy="444500"/>
                <wp:effectExtent l="0" t="0" r="8890" b="0"/>
                <wp:wrapNone/>
                <wp:docPr id="223" name="Text Box 2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58245" cy="444500"/>
                        </a:xfrm>
                        <a:prstGeom prst="rect">
                          <a:avLst/>
                        </a:prstGeom>
                        <a:solidFill>
                          <a:srgbClr val="FFFFFF"/>
                        </a:solidFill>
                        <a:ln w="9525">
                          <a:noFill/>
                          <a:miter lim="800000"/>
                          <a:headEnd/>
                          <a:tailEnd/>
                        </a:ln>
                      </wps:spPr>
                      <wps:txbx>
                        <w:txbxContent>
                          <w:p w14:paraId="680EC15A" w14:textId="77777777" w:rsidR="00F47D95" w:rsidRDefault="001104B2" w:rsidP="00AA16B2">
                            <w:pPr>
                              <w:spacing w:line="240" w:lineRule="auto"/>
                              <w:rPr>
                                <w:sz w:val="16"/>
                              </w:rPr>
                            </w:pPr>
                            <w:r w:rsidRPr="00E24BD7">
                              <w:rPr>
                                <w:sz w:val="16"/>
                                <w:szCs w:val="16"/>
                                <w:highlight w:val="lightGray"/>
                              </w:rPr>
                              <w:t>Otočte pacienta na bok. Zavolejte lékařskou pohotovost.</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80EC090" id="Text Box 223" o:spid="_x0000_s1086" type="#_x0000_t202" style="position:absolute;left:0;text-align:left;margin-left:70.75pt;margin-top:10.95pt;width:83.35pt;height:35pt;z-index:25178112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c1x+wEAANQDAAAOAAAAZHJzL2Uyb0RvYy54bWysU9uO0zAQfUfiHyy/06RVuypR0xV0KUJa&#10;LtLCBziOk1g4HjN2m5SvZ+w0BS1viDxYx7HnzMyZ49392Bt2Vug12JIvFzlnykqotW1L/u3r8dWW&#10;Mx+ErYUBq0p+UZ7f71++2A2uUCvowNQKGZFYXwyu5F0IrsgyLzvVC78ApywdNoC9CLTFNqtRDMTe&#10;m2yV53fZAFg7BKm8p78P0yHfJ/6mUTJ8bhqvAjMlp9pCWjGtVVyz/U4ULQrXaXktQ/xDFb3QlpLe&#10;qB5EEOyE+i+qXksED01YSOgzaBotVeqBulnmz7p56oRTqRcSx7ubTP7/0cpP5yf3BVkY38JIA0xN&#10;ePcI8rtnFg6dsK16gwhDp0RNiZdRsmxwvriGRql94SNJNXyEmoYsTgES0dhgH1WhPhmx0wAuN9HV&#10;GJiMKfPNdrXecCbpbL1eb/I0lUwUc7RDH94r6FkEJUcaamIX50cfYjWimK/EZB6Mro/amLTBtjoY&#10;ZGdBBjimLzXw7JqxbCj5681qk5gtxPjkjV4HMqjRfcm3efwmy0Q13tk6XQlCmwlTJcZe5YmKTNqE&#10;sRqZrkt+l4KjXBXUFxIMYTIkPSACHeBPzgYyY8n9j5NAxZn5YEn06NwZ4AyqGQgrKbTkgbMJHkJy&#10;+Dwosk4S6Wrz6M0/96ne349x/wsAAP//AwBQSwMEFAAGAAgAAAAhAPBXRrfeAAAACQEAAA8AAABk&#10;cnMvZG93bnJldi54bWxMj8FOwzAMhu9IvENkJC6IpS0wbaXpBBvcxmFj2jlrTFvROFWSrt3bY05w&#10;/O1Pvz8Xq8l24ow+tI4UpLMEBFLlTEu1gsPn+/0CRIiajO4coYILBliV11eFzo0baYfnfawFl1DI&#10;tYImxj6XMlQNWh1mrkfi3ZfzVkeOvpbG65HLbSezJJlLq1viC43ucd1g9b0frIL5xg/jjtZ3m8Pb&#10;Vn/0dXZ8vRyVur2ZXp5BRJziHwy/+qwOJTud3EAmiI7zY/rEqIIsXYJg4CFZZCBOCpY8kGUh/39Q&#10;/gAAAP//AwBQSwECLQAUAAYACAAAACEAtoM4kv4AAADhAQAAEwAAAAAAAAAAAAAAAAAAAAAAW0Nv&#10;bnRlbnRfVHlwZXNdLnhtbFBLAQItABQABgAIAAAAIQA4/SH/1gAAAJQBAAALAAAAAAAAAAAAAAAA&#10;AC8BAABfcmVscy8ucmVsc1BLAQItABQABgAIAAAAIQCGXc1x+wEAANQDAAAOAAAAAAAAAAAAAAAA&#10;AC4CAABkcnMvZTJvRG9jLnhtbFBLAQItABQABgAIAAAAIQDwV0a33gAAAAkBAAAPAAAAAAAAAAAA&#10;AAAAAFUEAABkcnMvZG93bnJldi54bWxQSwUGAAAAAAQABADzAAAAYAUAAAAA&#10;" stroked="f">
                <v:textbox inset="0,0,0,0">
                  <w:txbxContent>
                    <w:p w14:paraId="680EC15A" w14:textId="77777777" w:rsidR="00F47D95" w:rsidRDefault="001104B2" w:rsidP="00AA16B2">
                      <w:pPr>
                        <w:spacing w:line="240" w:lineRule="auto"/>
                        <w:rPr>
                          <w:sz w:val="16"/>
                        </w:rPr>
                      </w:pPr>
                      <w:r w:rsidRPr="00E24BD7">
                        <w:rPr>
                          <w:sz w:val="16"/>
                          <w:szCs w:val="16"/>
                          <w:highlight w:val="lightGray"/>
                        </w:rPr>
                        <w:t>Otočte pacienta na bok. Zavolejte lékařskou pohotovost.</w:t>
                      </w:r>
                    </w:p>
                  </w:txbxContent>
                </v:textbox>
                <w10:wrap anchorx="margin"/>
              </v:shape>
            </w:pict>
          </mc:Fallback>
        </mc:AlternateContent>
      </w:r>
    </w:p>
    <w:p w14:paraId="680EBCA9" w14:textId="77777777" w:rsidR="00B83D29" w:rsidRPr="005014F7" w:rsidRDefault="001104B2" w:rsidP="00B83D29">
      <w:pPr>
        <w:pStyle w:val="ListParagraph"/>
        <w:spacing w:line="240" w:lineRule="auto"/>
        <w:ind w:left="1440"/>
        <w:rPr>
          <w:szCs w:val="22"/>
        </w:rPr>
      </w:pPr>
      <w:r w:rsidRPr="005014F7">
        <w:rPr>
          <w:noProof/>
        </w:rPr>
        <w:drawing>
          <wp:inline distT="0" distB="0" distL="0" distR="0" wp14:anchorId="680EC092" wp14:editId="680EC093">
            <wp:extent cx="1284722" cy="1377914"/>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37361" name=""/>
                    <pic:cNvPicPr/>
                  </pic:nvPicPr>
                  <pic:blipFill>
                    <a:blip r:embed="rId15"/>
                    <a:stretch>
                      <a:fillRect/>
                    </a:stretch>
                  </pic:blipFill>
                  <pic:spPr>
                    <a:xfrm>
                      <a:off x="0" y="0"/>
                      <a:ext cx="1297687" cy="1391819"/>
                    </a:xfrm>
                    <a:prstGeom prst="rect">
                      <a:avLst/>
                    </a:prstGeom>
                  </pic:spPr>
                </pic:pic>
              </a:graphicData>
            </a:graphic>
          </wp:inline>
        </w:drawing>
      </w:r>
    </w:p>
    <w:p w14:paraId="680EBCAA" w14:textId="77777777" w:rsidR="00B83D29" w:rsidRPr="005014F7" w:rsidRDefault="001104B2" w:rsidP="009B23D3">
      <w:pPr>
        <w:pStyle w:val="ListParagraph"/>
        <w:numPr>
          <w:ilvl w:val="1"/>
          <w:numId w:val="10"/>
        </w:numPr>
        <w:spacing w:line="240" w:lineRule="auto"/>
        <w:rPr>
          <w:szCs w:val="22"/>
        </w:rPr>
      </w:pPr>
      <w:r w:rsidRPr="005014F7">
        <w:t>Nevracejte uzávěr na jehlu injekční stříkačky. Zlikvidujte v souladu s místními požadavky.</w:t>
      </w:r>
    </w:p>
    <w:p w14:paraId="680EBCAB" w14:textId="77777777" w:rsidR="00B83D29" w:rsidRPr="005014F7" w:rsidRDefault="001104B2" w:rsidP="00B83D29">
      <w:pPr>
        <w:spacing w:line="240" w:lineRule="auto"/>
        <w:rPr>
          <w:szCs w:val="22"/>
        </w:rPr>
      </w:pPr>
      <w:r w:rsidRPr="005014F7">
        <w:rPr>
          <w:noProof/>
          <w:color w:val="000000" w:themeColor="text1"/>
          <w:szCs w:val="22"/>
        </w:rPr>
        <mc:AlternateContent>
          <mc:Choice Requires="wps">
            <w:drawing>
              <wp:anchor distT="45720" distB="45720" distL="114300" distR="114300" simplePos="0" relativeHeight="251828224" behindDoc="0" locked="0" layoutInCell="1" allowOverlap="1" wp14:anchorId="680EC094" wp14:editId="680EC095">
                <wp:simplePos x="0" y="0"/>
                <wp:positionH relativeFrom="margin">
                  <wp:posOffset>4611957</wp:posOffset>
                </wp:positionH>
                <wp:positionV relativeFrom="paragraph">
                  <wp:posOffset>367761</wp:posOffset>
                </wp:positionV>
                <wp:extent cx="777875" cy="217047"/>
                <wp:effectExtent l="0" t="0" r="3175" b="1905"/>
                <wp:wrapNone/>
                <wp:docPr id="37" name="Text Box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217047"/>
                        </a:xfrm>
                        <a:prstGeom prst="rect">
                          <a:avLst/>
                        </a:prstGeom>
                        <a:solidFill>
                          <a:srgbClr val="FFFFFF"/>
                        </a:solidFill>
                        <a:ln w="9525">
                          <a:noFill/>
                          <a:miter lim="800000"/>
                          <a:headEnd/>
                          <a:tailEnd/>
                        </a:ln>
                      </wps:spPr>
                      <wps:txbx>
                        <w:txbxContent>
                          <w:p w14:paraId="680EC15B" w14:textId="77777777" w:rsidR="00F47D95" w:rsidRDefault="001104B2" w:rsidP="00432B1F">
                            <w:pPr>
                              <w:spacing w:line="240" w:lineRule="auto"/>
                              <w:rPr>
                                <w:b/>
                              </w:rPr>
                            </w:pPr>
                            <w:r>
                              <w:rPr>
                                <w:b/>
                                <w:bCs/>
                                <w:szCs w:val="22"/>
                              </w:rPr>
                              <w:t>Píst</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680EC094" id="Text Box 37" o:spid="_x0000_s1087" type="#_x0000_t202" style="position:absolute;margin-left:363.15pt;margin-top:28.95pt;width:61.25pt;height:17.1pt;z-index:25182822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U+/FBwIAAO0DAAAOAAAAZHJzL2Uyb0RvYy54bWysU9uO0zAQfUfiHyy/07QV3ZSo6WrpUoS0&#10;LEgLH+A4TmPheMzYbVK+nrGTdrm8Ifxgje2ZMzNnjje3Q2fYSaHXYEu+mM05U1ZCre2h5F+/7F+t&#10;OfNB2FoYsKrkZ+X57fbli03vCrWEFkytkBGI9UXvSt6G4Ios87JVnfAzcMrSYwPYiUBHPGQ1ip7Q&#10;O5Mt5/ObrAesHYJU3tPt/fjItwm/aZQMn5rGq8BMyam2kHZMexX3bLsRxQGFa7WcyhD/UEUntKWk&#10;V6h7EQQ7ov4LqtMSwUMTZhK6DJpGS5V6oG4W8z+6eWqFU6kXIse7K03+/8HKx9OT+4wsDG9hoAGm&#10;Jrx7APnNMwu7VtiDukOEvlWipsSLSFnWO19MoZFqX/gIUvUfoaYhi2OABDQ02EVWqE9G6DSA85V0&#10;NQQm6TLP83W+4kzS03KRz1/nKYMoLsEOfXivoGPRKDnSTBO4OD34EIsRxcUl5vJgdL3XxqQDHqqd&#10;QXYSNP99WhP6b27Gsr7kb1bLVUK2EOOTNDodSJ9GdyVfz+MaFRPJeGfr5BKENqNNlRg7sRMJGakJ&#10;QzUwXZf8JnEX2aqgPhNfCKMe6f+Q0QL+4KwnLZbcfz8KVJyZD5Y4j8K9GHgxqoshrKTQkgfORnMX&#10;ksBT/+6OZrHXiafnzFONpKlE36T/KNpfz8nr+ZdufwIAAP//AwBQSwMEFAAGAAgAAAAhAMEdOPXi&#10;AAAACQEAAA8AAABkcnMvZG93bnJldi54bWxMjzFPwzAQhXck/oN1SCyIOk1DmoY4VVXBAEtF6MLm&#10;xm4ciM9R7LTh3/c6wXi6T+99r1hPtmMnPfjWoYD5LAKmsXaqxUbA/vP1MQPmg0QlO4dawK/2sC5v&#10;bwqZK3fGD32qQsMoBH0uBZgQ+pxzXxttpZ+5XiP9jm6wMtA5NFwN8kzhtuNxFKXcyhapwcheb42u&#10;f6rRCtglXzvzMB5f3jfJYnjbj9v0u6mEuL+bNs/Agp7CHwxXfVKHkpwObkTlWSdgGacLQgU8LVfA&#10;CMiSjLYcBKziOfCy4P8XlBcAAAD//wMAUEsBAi0AFAAGAAgAAAAhALaDOJL+AAAA4QEAABMAAAAA&#10;AAAAAAAAAAAAAAAAAFtDb250ZW50X1R5cGVzXS54bWxQSwECLQAUAAYACAAAACEAOP0h/9YAAACU&#10;AQAACwAAAAAAAAAAAAAAAAAvAQAAX3JlbHMvLnJlbHNQSwECLQAUAAYACAAAACEARlPvxQcCAADt&#10;AwAADgAAAAAAAAAAAAAAAAAuAgAAZHJzL2Uyb0RvYy54bWxQSwECLQAUAAYACAAAACEAwR049eIA&#10;AAAJAQAADwAAAAAAAAAAAAAAAABhBAAAZHJzL2Rvd25yZXYueG1sUEsFBgAAAAAEAAQA8wAAAHAF&#10;AAAAAA==&#10;" stroked="f">
                <v:textbox style="mso-fit-shape-to-text:t" inset="0,0,0,0">
                  <w:txbxContent>
                    <w:p w14:paraId="680EC15B" w14:textId="77777777" w:rsidR="00F47D95" w:rsidRDefault="001104B2" w:rsidP="00432B1F">
                      <w:pPr>
                        <w:spacing w:line="240" w:lineRule="auto"/>
                        <w:rPr>
                          <w:b/>
                        </w:rPr>
                      </w:pPr>
                      <w:r>
                        <w:rPr>
                          <w:b/>
                          <w:bCs/>
                          <w:szCs w:val="22"/>
                        </w:rPr>
                        <w:t>Píst</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826176" behindDoc="0" locked="0" layoutInCell="1" allowOverlap="1" wp14:anchorId="680EC096" wp14:editId="680EC097">
                <wp:simplePos x="0" y="0"/>
                <wp:positionH relativeFrom="margin">
                  <wp:posOffset>4611957</wp:posOffset>
                </wp:positionH>
                <wp:positionV relativeFrom="paragraph">
                  <wp:posOffset>39957</wp:posOffset>
                </wp:positionV>
                <wp:extent cx="1030406" cy="1848739"/>
                <wp:effectExtent l="0" t="0" r="0" b="1905"/>
                <wp:wrapNone/>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30406" cy="1848739"/>
                        </a:xfrm>
                        <a:prstGeom prst="rect">
                          <a:avLst/>
                        </a:prstGeom>
                        <a:solidFill>
                          <a:srgbClr val="FFFFFF"/>
                        </a:solidFill>
                        <a:ln w="9525">
                          <a:noFill/>
                          <a:miter lim="800000"/>
                          <a:headEnd/>
                          <a:tailEnd/>
                        </a:ln>
                      </wps:spPr>
                      <wps:txbx>
                        <w:txbxContent>
                          <w:p w14:paraId="680EC15C" w14:textId="77777777" w:rsidR="00F47D95" w:rsidRDefault="001104B2" w:rsidP="00432B1F">
                            <w:pPr>
                              <w:spacing w:line="240" w:lineRule="auto"/>
                              <w:rPr>
                                <w:b/>
                              </w:rPr>
                            </w:pPr>
                            <w:r>
                              <w:rPr>
                                <w:b/>
                                <w:bCs/>
                                <w:szCs w:val="22"/>
                              </w:rPr>
                              <w:t>Příruba pro prsty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96" id="Text Box 36" o:spid="_x0000_s1088" type="#_x0000_t202" style="position:absolute;margin-left:363.15pt;margin-top:3.15pt;width:81.15pt;height:145.55pt;z-index:25182617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hddCgIAAO8DAAAOAAAAZHJzL2Uyb0RvYy54bWysU9tu2zAMfR+wfxD0vthJ2yw14hRdugwD&#10;ugvQ7QNkWY6FyaJGKbGzrx8lO+kub8P0IFASeUgeHq3vhs6wo0KvwZZ8Pss5U1ZCre2+5F+/7F6t&#10;OPNB2FoYsKrkJ+X53ebli3XvCrWAFkytkBGI9UXvSt6G4Ios87JVnfAzcMrSYwPYiUBH3Gc1ip7Q&#10;O5Mt8nyZ9YC1Q5DKe7p9GB/5JuE3jZLhU9N4FZgpOdUW0o5pr+Kebdai2KNwrZZTGeIfquiEtpT0&#10;AvUggmAH1H9BdVoieGjCTEKXQdNoqVIP1M08/6Obp1Y4lXohcry70OT/H6z8eHxyn5GF4Q0MNMDU&#10;hHePIL95ZmHbCrtX94jQt0rUlHgeKct654spNFLtCx9Bqv4D1DRkcQiQgIYGu8gK9ckInQZwupCu&#10;hsBkTJlf5df5kjNJb/PV9er11W3KIYpzuEMf3inoWDRKjjTVBC+Ojz7EckRxdonZPBhd77Qx6YD7&#10;amuQHQUpYJfWhP6bm7GsL/ntzeImIVuI8UkcnQ6kUKO7kq/yuEbNRDre2jq5BKHNaFMlxk78REpG&#10;csJQDUzXJV8uYnDkq4L6RIwhjIqkH0RGC/iDs57UWHL//SBQcWbeW2I9Svds4NmozoawkkJLHjgb&#10;zW1IEk/9u3uaxk4nnp4zTzWSqhJ90w+Isv31nLye/+nmJwAAAP//AwBQSwMEFAAGAAgAAAAhAMi0&#10;eXPfAAAACQEAAA8AAABkcnMvZG93bnJldi54bWxMj8FOwzAQRO9I/IO1SNyo04BSN8SpChKII5Qi&#10;9ejGSxxhr0PspqFfj3uC02g1o5m31Wpylo04hM6ThPksA4bUeN1RK2H7/nQjgIWoSCvrCSX8YIBV&#10;fXlRqVL7I73huIktSyUUSiXBxNiXnIfGoFNh5nuk5H36wamYzqHlelDHVO4sz7Os4E51lBaM6vHR&#10;YPO1OTgJy5fxw9iHndckzHy9ez59v25PUl5fTet7YBGn+BeGM35Chzox7f2BdGBWwiIvblNUwlmS&#10;L4QogO0l5MvFHfC64v8/qH8BAAD//wMAUEsBAi0AFAAGAAgAAAAhALaDOJL+AAAA4QEAABMAAAAA&#10;AAAAAAAAAAAAAAAAAFtDb250ZW50X1R5cGVzXS54bWxQSwECLQAUAAYACAAAACEAOP0h/9YAAACU&#10;AQAACwAAAAAAAAAAAAAAAAAvAQAAX3JlbHMvLnJlbHNQSwECLQAUAAYACAAAACEAKEoXXQoCAADv&#10;AwAADgAAAAAAAAAAAAAAAAAuAgAAZHJzL2Uyb0RvYy54bWxQSwECLQAUAAYACAAAACEAyLR5c98A&#10;AAAJAQAADwAAAAAAAAAAAAAAAABkBAAAZHJzL2Rvd25yZXYueG1sUEsFBgAAAAAEAAQA8wAAAHAF&#10;AAAAAA==&#10;" stroked="f">
                <v:textbox style="mso-fit-shape-to-text:t" inset="0,0,0,0">
                  <w:txbxContent>
                    <w:p w14:paraId="680EC15C" w14:textId="77777777" w:rsidR="00F47D95" w:rsidRDefault="001104B2" w:rsidP="00432B1F">
                      <w:pPr>
                        <w:spacing w:line="240" w:lineRule="auto"/>
                        <w:rPr>
                          <w:b/>
                        </w:rPr>
                      </w:pPr>
                      <w:r>
                        <w:rPr>
                          <w:b/>
                          <w:bCs/>
                          <w:szCs w:val="22"/>
                        </w:rPr>
                        <w:t>Příruba pro prsty</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824128" behindDoc="0" locked="0" layoutInCell="1" allowOverlap="1" wp14:anchorId="680EC098" wp14:editId="680EC099">
                <wp:simplePos x="0" y="0"/>
                <wp:positionH relativeFrom="margin">
                  <wp:posOffset>100342</wp:posOffset>
                </wp:positionH>
                <wp:positionV relativeFrom="paragraph">
                  <wp:posOffset>678312</wp:posOffset>
                </wp:positionV>
                <wp:extent cx="2163171" cy="1848739"/>
                <wp:effectExtent l="0" t="0" r="8890" b="1905"/>
                <wp:wrapNone/>
                <wp:docPr id="32" name="Text Box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3171" cy="1848739"/>
                        </a:xfrm>
                        <a:prstGeom prst="rect">
                          <a:avLst/>
                        </a:prstGeom>
                        <a:solidFill>
                          <a:srgbClr val="FFFFFF"/>
                        </a:solidFill>
                        <a:ln w="9525">
                          <a:noFill/>
                          <a:miter lim="800000"/>
                          <a:headEnd/>
                          <a:tailEnd/>
                        </a:ln>
                      </wps:spPr>
                      <wps:txbx>
                        <w:txbxContent>
                          <w:p w14:paraId="680EC15D" w14:textId="77777777" w:rsidR="00F47D95" w:rsidRDefault="001104B2" w:rsidP="00432B1F">
                            <w:pPr>
                              <w:spacing w:line="240" w:lineRule="auto"/>
                              <w:rPr>
                                <w:b/>
                              </w:rPr>
                            </w:pPr>
                            <w:r>
                              <w:rPr>
                                <w:b/>
                                <w:bCs/>
                                <w:szCs w:val="22"/>
                              </w:rPr>
                              <w:t>Průhledové okénko / tělo injekční stříkačky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98" id="Text Box 32" o:spid="_x0000_s1089" type="#_x0000_t202" style="position:absolute;margin-left:7.9pt;margin-top:53.4pt;width:170.35pt;height:145.55pt;z-index:25182412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r5wRCgIAAO8DAAAOAAAAZHJzL2Uyb0RvYy54bWysU9tu2zAMfR+wfxD0vjhO1jQ14hRdugwD&#10;ugvQ7QNkWY6FyaJGKbG7rx8lO+kub8P0IFASeUgeHm1uh86wk0KvwZY8n805U1ZCre2h5F+/7F+t&#10;OfNB2FoYsKrkT8rz2+3LF5veFWoBLZhaISMQ64velbwNwRVZ5mWrOuFn4JSlxwawE4GOeMhqFD2h&#10;dyZbzOerrAesHYJU3tPt/fjItwm/aZQMn5rGq8BMyam2kHZMexX3bLsRxQGFa7WcyhD/UEUntKWk&#10;F6h7EQQ7ov4LqtMSwUMTZhK6DJpGS5V6oG7y+R/dPLbCqdQLkePdhSb//2Dlx9Oj+4wsDG9goAGm&#10;Jrx7APnNMwu7VtiDukOEvlWipsR5pCzrnS+m0Ei1L3wEqfoPUNOQxTFAAhoa7CIr1CcjdBrA04V0&#10;NQQm6XKRr5b5dc6ZpLd8/Xp9vbxJOURxDnfowzsFHYtGyZGmmuDF6cGHWI4ozi4xmwej6702Jh3w&#10;UO0MspMgBezTmtB/czOW9SW/uVpcJWQLMT6Jo9OBFGp0V/L1PK5RM5GOt7ZOLkFoM9pUibETP5GS&#10;kZwwVAPTdclXyxgc+aqgfiLGEEZF0g8iowX8wVlPaiy5/34UqDgz7y2xHqV7NvBsVGdDWEmhJQ+c&#10;jeYuJImn/t0dTWOvE0/PmacaSVWJvukHRNn+ek5ez/90+xMAAP//AwBQSwMEFAAGAAgAAAAhAAU5&#10;RxbeAAAACgEAAA8AAABkcnMvZG93bnJldi54bWxMj0FPwzAMhe9I/IfISNxYOlDLWppOAwnEEcaQ&#10;dswa01Q0TmmyruzXzzvBye/JT8+fy+XkOjHiEFpPCuazBARS7U1LjYLNx/PNAkSImozuPKGCXwyw&#10;rC4vSl0Yf6B3HNexEVxCodAKbIx9IWWoLTodZr5H4t2XH5yObIdGmkEfuNx18jZJMul0S3zB6h6f&#10;LNbf671TkL+On7Z73HpDCztfbV+OP2+bo1LXV9PqAUTEKf6F4YzP6FAx087vyQTRsU+ZPPJMMhYc&#10;uEuzFMSORX6fg6xK+f+F6gQAAP//AwBQSwECLQAUAAYACAAAACEAtoM4kv4AAADhAQAAEwAAAAAA&#10;AAAAAAAAAAAAAAAAW0NvbnRlbnRfVHlwZXNdLnhtbFBLAQItABQABgAIAAAAIQA4/SH/1gAAAJQB&#10;AAALAAAAAAAAAAAAAAAAAC8BAABfcmVscy8ucmVsc1BLAQItABQABgAIAAAAIQDCr5wRCgIAAO8D&#10;AAAOAAAAAAAAAAAAAAAAAC4CAABkcnMvZTJvRG9jLnhtbFBLAQItABQABgAIAAAAIQAFOUcW3gAA&#10;AAoBAAAPAAAAAAAAAAAAAAAAAGQEAABkcnMvZG93bnJldi54bWxQSwUGAAAAAAQABADzAAAAbwUA&#10;AAAA&#10;" stroked="f">
                <v:textbox style="mso-fit-shape-to-text:t" inset="0,0,0,0">
                  <w:txbxContent>
                    <w:p w14:paraId="680EC15D" w14:textId="77777777" w:rsidR="00F47D95" w:rsidRDefault="001104B2" w:rsidP="00432B1F">
                      <w:pPr>
                        <w:spacing w:line="240" w:lineRule="auto"/>
                        <w:rPr>
                          <w:b/>
                        </w:rPr>
                      </w:pPr>
                      <w:r>
                        <w:rPr>
                          <w:b/>
                          <w:bCs/>
                          <w:szCs w:val="22"/>
                        </w:rPr>
                        <w:t>Průhledové okénko / tělo injekční stříkačky</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822080" behindDoc="0" locked="0" layoutInCell="1" allowOverlap="1" wp14:anchorId="680EC09A" wp14:editId="680EC09B">
                <wp:simplePos x="0" y="0"/>
                <wp:positionH relativeFrom="margin">
                  <wp:posOffset>1325293</wp:posOffset>
                </wp:positionH>
                <wp:positionV relativeFrom="paragraph">
                  <wp:posOffset>77266</wp:posOffset>
                </wp:positionV>
                <wp:extent cx="798394" cy="1848739"/>
                <wp:effectExtent l="0" t="0" r="1905" b="1905"/>
                <wp:wrapNone/>
                <wp:docPr id="26"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394" cy="1848739"/>
                        </a:xfrm>
                        <a:prstGeom prst="rect">
                          <a:avLst/>
                        </a:prstGeom>
                        <a:solidFill>
                          <a:srgbClr val="FFFFFF"/>
                        </a:solidFill>
                        <a:ln w="9525">
                          <a:noFill/>
                          <a:miter lim="800000"/>
                          <a:headEnd/>
                          <a:tailEnd/>
                        </a:ln>
                      </wps:spPr>
                      <wps:txbx>
                        <w:txbxContent>
                          <w:p w14:paraId="680EC15E" w14:textId="77777777" w:rsidR="00F47D95" w:rsidRDefault="001104B2" w:rsidP="00432B1F">
                            <w:pPr>
                              <w:spacing w:line="240" w:lineRule="auto"/>
                              <w:rPr>
                                <w:b/>
                              </w:rPr>
                            </w:pPr>
                            <w:r>
                              <w:rPr>
                                <w:b/>
                                <w:bCs/>
                                <w:szCs w:val="22"/>
                              </w:rPr>
                              <w:t>Jehla</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9A" id="Text Box 26" o:spid="_x0000_s1090" type="#_x0000_t202" style="position:absolute;margin-left:104.35pt;margin-top:6.1pt;width:62.85pt;height:145.55pt;z-index:25182208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As/mCgIAAO4DAAAOAAAAZHJzL2Uyb0RvYy54bWysU9tu2zAMfR+wfxD0vjhJ0zYx4hRdugwD&#10;ugvQ7QNkWY6FyaJGKbGzry8lO+kub8P0IFASeUgeHq3v+tawo0KvwRZ8NplypqyEStt9wb993b1Z&#10;cuaDsJUwYFXBT8rzu83rV+vO5WoODZhKISMQ6/POFbwJweVZ5mWjWuEn4JSlxxqwFYGOuM8qFB2h&#10;tyabT6c3WQdYOQSpvKfbh+GRbxJ+XSsZPte1V4GZglNtIe2Y9jLu2WYt8j0K12g5liH+oYpWaEtJ&#10;L1APIgh2QP0XVKslgoc6TCS0GdS1lir1QN3Mpn9089QIp1IvRI53F5r8/4OVn45P7guy0L+FngaY&#10;mvDuEeR3zyxsG2H36h4RukaJihLPImVZ53w+hkaqfe4jSNl9hIqGLA4BElBfYxtZoT4ZodMAThfS&#10;VR+YpMvb1fJqteBM0tNsuVjeXq1SCpGfox368F5By6JRcKShJnRxfPQhViPys0tM5sHoaqeNSQfc&#10;l1uD7ChIALu0RvTf3IxlXcFX1/PrhGwhxidttDqQQI1uC76cxjVIJrLxzlbJJQhtBpsqMXakJzIy&#10;cBP6sme6KvjNIgZHukqoTkQYwiBI+kBkNIA/OetIjAX3Pw4CFWfmgyXSo3LPBp6N8mwIKym04IGz&#10;wdyGpPDUv7unYex04ukl81gjiSrRN36AqNpfz8nr5ZtungEAAP//AwBQSwMEFAAGAAgAAAAhAADO&#10;E67fAAAACgEAAA8AAABkcnMvZG93bnJldi54bWxMj8FOwzAMhu9IvENkJG4sWTtB6ZpOAwnEEcaQ&#10;dsyarKlInNJkXdnTY05ws/V/+v25Wk3esdEMsQsoYT4TwAw2QXfYSti+P90UwGJSqJULaCR8mwir&#10;+vKiUqUOJ3wz4ya1jEowlkqCTakvOY+NNV7FWegNUnYIg1eJ1qHlelAnKveOZ0Lccq86pAtW9ebR&#10;muZzc/QS7l/GD+sedkFjYefr3fP563V7lvL6alovgSUzpT8YfvVJHWpy2ocj6sichEwUd4RSkGXA&#10;CMjzxQLYngaR58Driv9/of4BAAD//wMAUEsBAi0AFAAGAAgAAAAhALaDOJL+AAAA4QEAABMAAAAA&#10;AAAAAAAAAAAAAAAAAFtDb250ZW50X1R5cGVzXS54bWxQSwECLQAUAAYACAAAACEAOP0h/9YAAACU&#10;AQAACwAAAAAAAAAAAAAAAAAvAQAAX3JlbHMvLnJlbHNQSwECLQAUAAYACAAAACEA0gLP5goCAADu&#10;AwAADgAAAAAAAAAAAAAAAAAuAgAAZHJzL2Uyb0RvYy54bWxQSwECLQAUAAYACAAAACEAAM4Trt8A&#10;AAAKAQAADwAAAAAAAAAAAAAAAABkBAAAZHJzL2Rvd25yZXYueG1sUEsFBgAAAAAEAAQA8wAAAHAF&#10;AAAAAA==&#10;" stroked="f">
                <v:textbox style="mso-fit-shape-to-text:t" inset="0,0,0,0">
                  <w:txbxContent>
                    <w:p w14:paraId="680EC15E" w14:textId="77777777" w:rsidR="00F47D95" w:rsidRDefault="001104B2" w:rsidP="00432B1F">
                      <w:pPr>
                        <w:spacing w:line="240" w:lineRule="auto"/>
                        <w:rPr>
                          <w:b/>
                        </w:rPr>
                      </w:pPr>
                      <w:r>
                        <w:rPr>
                          <w:b/>
                          <w:bCs/>
                          <w:szCs w:val="22"/>
                        </w:rPr>
                        <w:t>Jehla</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820032" behindDoc="0" locked="0" layoutInCell="1" allowOverlap="1" wp14:anchorId="680EC09C" wp14:editId="680EC09D">
                <wp:simplePos x="0" y="0"/>
                <wp:positionH relativeFrom="margin">
                  <wp:posOffset>393532</wp:posOffset>
                </wp:positionH>
                <wp:positionV relativeFrom="paragraph">
                  <wp:posOffset>65273</wp:posOffset>
                </wp:positionV>
                <wp:extent cx="845389" cy="181155"/>
                <wp:effectExtent l="0" t="0" r="0" b="1905"/>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45389" cy="181155"/>
                        </a:xfrm>
                        <a:prstGeom prst="rect">
                          <a:avLst/>
                        </a:prstGeom>
                        <a:solidFill>
                          <a:srgbClr val="FFFFFF"/>
                        </a:solidFill>
                        <a:ln w="9525">
                          <a:noFill/>
                          <a:miter lim="800000"/>
                          <a:headEnd/>
                          <a:tailEnd/>
                        </a:ln>
                      </wps:spPr>
                      <wps:txbx>
                        <w:txbxContent>
                          <w:p w14:paraId="680EC15F" w14:textId="77777777" w:rsidR="00F47D95" w:rsidRDefault="001104B2" w:rsidP="00432B1F">
                            <w:pPr>
                              <w:spacing w:line="240" w:lineRule="auto"/>
                              <w:rPr>
                                <w:b/>
                              </w:rPr>
                            </w:pPr>
                            <w:r>
                              <w:rPr>
                                <w:b/>
                                <w:bCs/>
                                <w:szCs w:val="22"/>
                              </w:rPr>
                              <w:t>Uzávěr jehly</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680EC09C" id="Text Box 1" o:spid="_x0000_s1091" type="#_x0000_t202" style="position:absolute;margin-left:31pt;margin-top:5.15pt;width:66.55pt;height:14.25pt;z-index:25182003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2UPBwIAAO0DAAAOAAAAZHJzL2Uyb0RvYy54bWysU9tu2zAMfR+wfxD0vjjOliI14hRdugwD&#10;um5A1w+QZTkWJosapcTOvn6U7KS7vBXTg0BJ5CF5eLS+GTrDjgq9BlvyfDbnTFkJtbb7kj99271Z&#10;ceaDsLUwYFXJT8rzm83rV+veFWoBLZhaISMQ64velbwNwRVZ5mWrOuFn4JSlxwawE4GOuM9qFD2h&#10;dyZbzOdXWQ9YOwSpvKfbu/GRbxJ+0ygZvjSNV4GZklNtIe2Y9iru2WYtij0K12o5lSFeUEUntKWk&#10;F6g7EQQ7oP4HqtMSwUMTZhK6DJpGS5V6oG7y+V/dPLbCqdQLkePdhSb//2Dlw/HRfUUWhvcw0ABT&#10;E97dg/zumYVtK+xe3SJC3ypRU+I8Upb1zhdTaKTaFz6CVP1nqGnI4hAgAQ0NdpEV6pMROg3gdCFd&#10;DYFJuly9W75dXXMm6Slf5flymTKI4hzs0IePCjoWjZIjzTSBi+O9D7EYUZxdYi4PRtc7bUw64L7a&#10;GmRHQfPfpTWh/+FmLOtLfr1cLBOyhRifpNHpQPo0uqNC53GNiolkfLB1cglCm9GmSoyd2ImEjNSE&#10;oRqYrkt+lTqLbFVQn4gvhFGP9H/IaAF/ctaTFkvufxwEKs7MJ0ucR+GeDTwb1dkQVlJoyQNno7kN&#10;SeCpf3dLs9jpxNNz5qlG0lSib9J/FO3v5+T1/Es3vwAAAP//AwBQSwMEFAAGAAgAAAAhAFMV9rTg&#10;AAAACAEAAA8AAABkcnMvZG93bnJldi54bWxMj8FOwzAQRO9I/IO1SFwQddqUKIQ4VVXBoVwqQi/c&#10;3HgbB+J1ZDtt+Pu6JzjOzmrmTbmaTM9O6HxnScB8lgBDaqzqqBWw/3x7zIH5IEnJ3hIK+EUPq+r2&#10;ppSFsmf6wFMdWhZDyBdSgA5hKDj3jUYj/cwOSNE7WmdkiNK1XDl5juGm54skybiRHcUGLQfcaGx+&#10;6tEI2C2/dvphPL6+r5ep2+7HTfbd1kLc303rF2ABp/D3DFf8iA5VZDrYkZRnvYBsEaeEeE9SYFf/&#10;+WkO7CAgzXPgVcn/D6guAAAA//8DAFBLAQItABQABgAIAAAAIQC2gziS/gAAAOEBAAATAAAAAAAA&#10;AAAAAAAAAAAAAABbQ29udGVudF9UeXBlc10ueG1sUEsBAi0AFAAGAAgAAAAhADj9If/WAAAAlAEA&#10;AAsAAAAAAAAAAAAAAAAALwEAAF9yZWxzLy5yZWxzUEsBAi0AFAAGAAgAAAAhAMYrZQ8HAgAA7QMA&#10;AA4AAAAAAAAAAAAAAAAALgIAAGRycy9lMm9Eb2MueG1sUEsBAi0AFAAGAAgAAAAhAFMV9rTgAAAA&#10;CAEAAA8AAAAAAAAAAAAAAAAAYQQAAGRycy9kb3ducmV2LnhtbFBLBQYAAAAABAAEAPMAAABuBQAA&#10;AAA=&#10;" stroked="f">
                <v:textbox style="mso-fit-shape-to-text:t" inset="0,0,0,0">
                  <w:txbxContent>
                    <w:p w14:paraId="680EC15F" w14:textId="77777777" w:rsidR="00F47D95" w:rsidRDefault="001104B2" w:rsidP="00432B1F">
                      <w:pPr>
                        <w:spacing w:line="240" w:lineRule="auto"/>
                        <w:rPr>
                          <w:b/>
                        </w:rPr>
                      </w:pPr>
                      <w:r>
                        <w:rPr>
                          <w:b/>
                          <w:bCs/>
                          <w:szCs w:val="22"/>
                        </w:rPr>
                        <w:t>Uzávěr jehly</w:t>
                      </w:r>
                    </w:p>
                  </w:txbxContent>
                </v:textbox>
                <w10:wrap anchorx="margin"/>
              </v:shape>
            </w:pict>
          </mc:Fallback>
        </mc:AlternateContent>
      </w:r>
      <w:r w:rsidRPr="005014F7">
        <w:rPr>
          <w:noProof/>
        </w:rPr>
        <w:drawing>
          <wp:inline distT="0" distB="0" distL="0" distR="0" wp14:anchorId="680EC09E" wp14:editId="680EC09F">
            <wp:extent cx="5760085" cy="923290"/>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333476" name=""/>
                    <pic:cNvPicPr/>
                  </pic:nvPicPr>
                  <pic:blipFill>
                    <a:blip r:embed="rId21"/>
                    <a:stretch>
                      <a:fillRect/>
                    </a:stretch>
                  </pic:blipFill>
                  <pic:spPr>
                    <a:xfrm>
                      <a:off x="0" y="0"/>
                      <a:ext cx="5760085" cy="923290"/>
                    </a:xfrm>
                    <a:prstGeom prst="rect">
                      <a:avLst/>
                    </a:prstGeom>
                  </pic:spPr>
                </pic:pic>
              </a:graphicData>
            </a:graphic>
          </wp:inline>
        </w:drawing>
      </w:r>
    </w:p>
    <w:p w14:paraId="680EBCAC" w14:textId="77777777" w:rsidR="00A7085B" w:rsidRPr="005014F7" w:rsidRDefault="00A7085B" w:rsidP="00B83D29">
      <w:pPr>
        <w:spacing w:line="240" w:lineRule="auto"/>
        <w:rPr>
          <w:szCs w:val="22"/>
        </w:rPr>
      </w:pPr>
    </w:p>
    <w:p w14:paraId="680EBCAD" w14:textId="77777777" w:rsidR="008643C8" w:rsidRPr="005014F7" w:rsidRDefault="001104B2" w:rsidP="008643C8">
      <w:pPr>
        <w:spacing w:line="240" w:lineRule="auto"/>
        <w:rPr>
          <w:szCs w:val="22"/>
        </w:rPr>
      </w:pPr>
      <w:r w:rsidRPr="005014F7">
        <w:t>subkutánní podání</w:t>
      </w:r>
    </w:p>
    <w:p w14:paraId="680EBCAE" w14:textId="77777777" w:rsidR="008643C8" w:rsidRPr="005014F7" w:rsidRDefault="008643C8" w:rsidP="008643C8">
      <w:pPr>
        <w:spacing w:line="240" w:lineRule="auto"/>
        <w:rPr>
          <w:szCs w:val="22"/>
        </w:rPr>
      </w:pPr>
    </w:p>
    <w:p w14:paraId="680EBCAF" w14:textId="77777777" w:rsidR="008643C8" w:rsidRPr="005014F7" w:rsidRDefault="001104B2" w:rsidP="008643C8">
      <w:pPr>
        <w:spacing w:line="240" w:lineRule="auto"/>
        <w:rPr>
          <w:szCs w:val="22"/>
        </w:rPr>
      </w:pPr>
      <w:r w:rsidRPr="005014F7">
        <w:t>Před použitím si přečtěte příbalovou informaci.</w:t>
      </w:r>
    </w:p>
    <w:p w14:paraId="680EBCB0" w14:textId="77777777" w:rsidR="008643C8" w:rsidRPr="005014F7" w:rsidRDefault="008643C8" w:rsidP="00B83D29">
      <w:pPr>
        <w:spacing w:line="240" w:lineRule="auto"/>
        <w:rPr>
          <w:szCs w:val="22"/>
        </w:rPr>
      </w:pPr>
    </w:p>
    <w:p w14:paraId="680EBCB1" w14:textId="77777777" w:rsidR="00B83D29" w:rsidRPr="005014F7" w:rsidRDefault="001104B2" w:rsidP="00F23125">
      <w:pPr>
        <w:pStyle w:val="Style9"/>
        <w:rPr>
          <w:noProof w:val="0"/>
        </w:rPr>
      </w:pPr>
      <w:r w:rsidRPr="005014F7">
        <w:rPr>
          <w:noProof w:val="0"/>
        </w:rPr>
        <w:t>ZVLÁŠTNÍ UPOZORNĚNÍ, ŽE LÉČIVÝ PŘÍPRAVEK MUSÍ BÝT UCHOVÁVÁN MIMO DOHLED A DOSAH DĚTÍ</w:t>
      </w:r>
    </w:p>
    <w:p w14:paraId="680EBCB2" w14:textId="77777777" w:rsidR="00B83D29" w:rsidRPr="005014F7" w:rsidRDefault="00B83D29" w:rsidP="00B83D29">
      <w:pPr>
        <w:spacing w:line="240" w:lineRule="auto"/>
        <w:rPr>
          <w:szCs w:val="22"/>
        </w:rPr>
      </w:pPr>
    </w:p>
    <w:p w14:paraId="680EBCB3" w14:textId="77777777" w:rsidR="00B83D29" w:rsidRPr="005014F7" w:rsidRDefault="001104B2" w:rsidP="00B83D29">
      <w:r w:rsidRPr="005014F7">
        <w:t>Uchovávejte mimo dohled a dosah dětí.</w:t>
      </w:r>
    </w:p>
    <w:p w14:paraId="680EBCB4" w14:textId="77777777" w:rsidR="00B83D29" w:rsidRPr="005014F7" w:rsidRDefault="00B83D29" w:rsidP="00B83D29">
      <w:pPr>
        <w:spacing w:line="240" w:lineRule="auto"/>
        <w:rPr>
          <w:szCs w:val="22"/>
        </w:rPr>
      </w:pPr>
    </w:p>
    <w:p w14:paraId="680EBCB5" w14:textId="77777777" w:rsidR="00B83D29" w:rsidRPr="005014F7" w:rsidRDefault="00B83D29" w:rsidP="00B83D29">
      <w:pPr>
        <w:spacing w:line="240" w:lineRule="auto"/>
        <w:rPr>
          <w:szCs w:val="22"/>
        </w:rPr>
      </w:pPr>
    </w:p>
    <w:p w14:paraId="680EBCB6" w14:textId="77777777" w:rsidR="00B83D29" w:rsidRPr="005014F7" w:rsidRDefault="001104B2" w:rsidP="00F23125">
      <w:pPr>
        <w:pStyle w:val="Style9"/>
        <w:rPr>
          <w:noProof w:val="0"/>
        </w:rPr>
      </w:pPr>
      <w:r w:rsidRPr="005014F7">
        <w:rPr>
          <w:noProof w:val="0"/>
        </w:rPr>
        <w:t>DALŠÍ ZVLÁŠTNÍ UPOZORNĚNÍ, POKUD JE POTŘEBNÉ</w:t>
      </w:r>
    </w:p>
    <w:p w14:paraId="680EBCB7" w14:textId="77777777" w:rsidR="00B83D29" w:rsidRPr="005014F7" w:rsidRDefault="00B83D29" w:rsidP="00B83D29">
      <w:pPr>
        <w:tabs>
          <w:tab w:val="left" w:pos="749"/>
        </w:tabs>
        <w:spacing w:line="240" w:lineRule="auto"/>
      </w:pPr>
    </w:p>
    <w:p w14:paraId="680EBCB8" w14:textId="77777777" w:rsidR="00AA16B2" w:rsidRPr="005014F7" w:rsidRDefault="00AA16B2" w:rsidP="00B83D29">
      <w:pPr>
        <w:tabs>
          <w:tab w:val="left" w:pos="749"/>
        </w:tabs>
        <w:spacing w:line="240" w:lineRule="auto"/>
      </w:pPr>
    </w:p>
    <w:p w14:paraId="680EBCB9" w14:textId="77777777" w:rsidR="00B83D29" w:rsidRPr="005014F7" w:rsidRDefault="001104B2" w:rsidP="00F23125">
      <w:pPr>
        <w:pStyle w:val="Style9"/>
        <w:rPr>
          <w:noProof w:val="0"/>
        </w:rPr>
      </w:pPr>
      <w:r w:rsidRPr="005014F7">
        <w:rPr>
          <w:noProof w:val="0"/>
        </w:rPr>
        <w:t>POUŽITELNOST</w:t>
      </w:r>
    </w:p>
    <w:p w14:paraId="680EBCBA" w14:textId="77777777" w:rsidR="00B83D29" w:rsidRPr="005014F7" w:rsidRDefault="00B83D29" w:rsidP="00B83D29">
      <w:pPr>
        <w:spacing w:line="240" w:lineRule="auto"/>
      </w:pPr>
    </w:p>
    <w:p w14:paraId="680EBCBB" w14:textId="77777777" w:rsidR="00B83D29" w:rsidRPr="005014F7" w:rsidRDefault="001104B2" w:rsidP="00B83D29">
      <w:pPr>
        <w:spacing w:line="240" w:lineRule="auto"/>
        <w:rPr>
          <w:szCs w:val="22"/>
        </w:rPr>
      </w:pPr>
      <w:r w:rsidRPr="005014F7">
        <w:t>EXP</w:t>
      </w:r>
    </w:p>
    <w:p w14:paraId="680EBCBC" w14:textId="77777777" w:rsidR="00B83D29" w:rsidRPr="005014F7" w:rsidRDefault="00B83D29" w:rsidP="00B83D29">
      <w:pPr>
        <w:spacing w:line="240" w:lineRule="auto"/>
        <w:rPr>
          <w:szCs w:val="22"/>
        </w:rPr>
      </w:pPr>
    </w:p>
    <w:p w14:paraId="680EBCBD" w14:textId="77777777" w:rsidR="00B83D29" w:rsidRPr="005014F7" w:rsidRDefault="00B83D29" w:rsidP="00B83D29">
      <w:pPr>
        <w:spacing w:line="240" w:lineRule="auto"/>
        <w:rPr>
          <w:szCs w:val="22"/>
        </w:rPr>
      </w:pPr>
    </w:p>
    <w:p w14:paraId="680EBCBE" w14:textId="77777777" w:rsidR="00B83D29" w:rsidRPr="005014F7" w:rsidRDefault="001104B2" w:rsidP="00F23125">
      <w:pPr>
        <w:pStyle w:val="Style9"/>
        <w:rPr>
          <w:noProof w:val="0"/>
        </w:rPr>
      </w:pPr>
      <w:r w:rsidRPr="005014F7">
        <w:rPr>
          <w:noProof w:val="0"/>
        </w:rPr>
        <w:t>ZVLÁŠTNÍ PODMÍNKY PRO UCHOVÁVÁNÍ</w:t>
      </w:r>
    </w:p>
    <w:p w14:paraId="680EBCBF" w14:textId="77777777" w:rsidR="00B83D29" w:rsidRPr="005014F7" w:rsidRDefault="00B83D29" w:rsidP="00B83D29">
      <w:pPr>
        <w:spacing w:line="240" w:lineRule="auto"/>
        <w:rPr>
          <w:szCs w:val="22"/>
        </w:rPr>
      </w:pPr>
    </w:p>
    <w:p w14:paraId="680EBCC0" w14:textId="77777777" w:rsidR="00B83D29" w:rsidRPr="005014F7" w:rsidRDefault="001104B2" w:rsidP="00B83D29">
      <w:pPr>
        <w:spacing w:line="240" w:lineRule="auto"/>
        <w:rPr>
          <w:szCs w:val="22"/>
        </w:rPr>
      </w:pPr>
      <w:r w:rsidRPr="005014F7">
        <w:t>Neuchovávejte při teplotě nad 25 °C.</w:t>
      </w:r>
    </w:p>
    <w:p w14:paraId="680EBCC1" w14:textId="77777777" w:rsidR="00B83D29" w:rsidRPr="005014F7" w:rsidRDefault="00B83D29" w:rsidP="00B83D29">
      <w:pPr>
        <w:spacing w:line="240" w:lineRule="auto"/>
        <w:rPr>
          <w:szCs w:val="22"/>
        </w:rPr>
      </w:pPr>
    </w:p>
    <w:p w14:paraId="680EBCC2" w14:textId="77777777" w:rsidR="00B83D29" w:rsidRPr="005014F7" w:rsidRDefault="001104B2" w:rsidP="00B83D29">
      <w:pPr>
        <w:spacing w:line="240" w:lineRule="auto"/>
        <w:rPr>
          <w:szCs w:val="22"/>
        </w:rPr>
      </w:pPr>
      <w:r w:rsidRPr="005014F7">
        <w:t>Chraňte před chladem nebo mrazem. Neuchovávejte při teplotě do 15 °C.</w:t>
      </w:r>
    </w:p>
    <w:p w14:paraId="680EBCC3" w14:textId="77777777" w:rsidR="00B83D29" w:rsidRPr="005014F7" w:rsidRDefault="00B83D29" w:rsidP="00B83D29">
      <w:pPr>
        <w:spacing w:line="240" w:lineRule="auto"/>
        <w:rPr>
          <w:szCs w:val="22"/>
        </w:rPr>
      </w:pPr>
    </w:p>
    <w:p w14:paraId="680EBCC4" w14:textId="77777777" w:rsidR="00B83D29" w:rsidRPr="005014F7" w:rsidRDefault="001104B2" w:rsidP="00B83D29">
      <w:pPr>
        <w:spacing w:line="240" w:lineRule="auto"/>
        <w:rPr>
          <w:szCs w:val="22"/>
        </w:rPr>
      </w:pPr>
      <w:r w:rsidRPr="005014F7">
        <w:t>Uchovávejte v původním uzavřeném foliovém sáčku až do použití, aby byl přípravek chráněn před světlem a vlhkostí.</w:t>
      </w:r>
    </w:p>
    <w:p w14:paraId="680EBCC5" w14:textId="77777777" w:rsidR="00B83D29" w:rsidRPr="005014F7" w:rsidRDefault="00B83D29" w:rsidP="00B83D29">
      <w:pPr>
        <w:spacing w:line="240" w:lineRule="auto"/>
        <w:rPr>
          <w:color w:val="000000" w:themeColor="text1"/>
          <w:szCs w:val="22"/>
        </w:rPr>
      </w:pPr>
    </w:p>
    <w:p w14:paraId="680EBCC6" w14:textId="77777777" w:rsidR="00B83D29" w:rsidRPr="005014F7" w:rsidRDefault="00B83D29" w:rsidP="00B83D29">
      <w:pPr>
        <w:spacing w:line="240" w:lineRule="auto"/>
        <w:ind w:left="567" w:hanging="567"/>
        <w:rPr>
          <w:color w:val="000000" w:themeColor="text1"/>
          <w:szCs w:val="22"/>
        </w:rPr>
      </w:pPr>
    </w:p>
    <w:p w14:paraId="680EBCC7" w14:textId="77777777" w:rsidR="00B83D29" w:rsidRPr="005014F7" w:rsidRDefault="001104B2" w:rsidP="00F23125">
      <w:pPr>
        <w:pStyle w:val="Style9"/>
        <w:rPr>
          <w:noProof w:val="0"/>
        </w:rPr>
      </w:pPr>
      <w:r w:rsidRPr="005014F7">
        <w:rPr>
          <w:noProof w:val="0"/>
        </w:rPr>
        <w:t>ZVLÁŠTNÍ OPATŘENÍ PRO LIKVIDACI NEPOUŽITÝCH LÉČIVÝCH PŘÍPRAVKŮ NEBO ODPADU Z NICH, POKUD JE TO VHODNÉ</w:t>
      </w:r>
    </w:p>
    <w:p w14:paraId="680EBCC8" w14:textId="77777777" w:rsidR="00B83D29" w:rsidRPr="005014F7" w:rsidRDefault="00B83D29" w:rsidP="00B83D29">
      <w:pPr>
        <w:spacing w:line="240" w:lineRule="auto"/>
        <w:rPr>
          <w:color w:val="000000" w:themeColor="text1"/>
          <w:szCs w:val="22"/>
        </w:rPr>
      </w:pPr>
    </w:p>
    <w:p w14:paraId="680EBCC9" w14:textId="77777777" w:rsidR="00B83D29" w:rsidRPr="005014F7" w:rsidRDefault="001104B2" w:rsidP="00B83D29">
      <w:pPr>
        <w:spacing w:line="240" w:lineRule="auto"/>
        <w:rPr>
          <w:color w:val="000000" w:themeColor="text1"/>
        </w:rPr>
      </w:pPr>
      <w:r w:rsidRPr="005014F7">
        <w:rPr>
          <w:color w:val="000000" w:themeColor="text1"/>
        </w:rPr>
        <w:t>Veškerý nepoužitý léčivý přípravek nebo odpad musí být zlikvidován v souladu s místními požadavky.</w:t>
      </w:r>
    </w:p>
    <w:p w14:paraId="680EBCCA" w14:textId="77777777" w:rsidR="00B83D29" w:rsidRPr="005014F7" w:rsidRDefault="00B83D29" w:rsidP="00B83D29">
      <w:pPr>
        <w:spacing w:line="240" w:lineRule="auto"/>
        <w:rPr>
          <w:color w:val="000000" w:themeColor="text1"/>
          <w:szCs w:val="22"/>
        </w:rPr>
      </w:pPr>
    </w:p>
    <w:p w14:paraId="680EBCCB" w14:textId="77777777" w:rsidR="00B83D29" w:rsidRPr="005014F7" w:rsidRDefault="00B83D29" w:rsidP="00B83D29">
      <w:pPr>
        <w:spacing w:line="240" w:lineRule="auto"/>
        <w:rPr>
          <w:color w:val="000000" w:themeColor="text1"/>
          <w:szCs w:val="22"/>
        </w:rPr>
      </w:pPr>
    </w:p>
    <w:p w14:paraId="680EBCCC" w14:textId="77777777" w:rsidR="00B83D29" w:rsidRPr="005014F7" w:rsidRDefault="001104B2" w:rsidP="00F23125">
      <w:pPr>
        <w:pStyle w:val="Style9"/>
        <w:rPr>
          <w:noProof w:val="0"/>
        </w:rPr>
      </w:pPr>
      <w:r w:rsidRPr="005014F7">
        <w:rPr>
          <w:noProof w:val="0"/>
        </w:rPr>
        <w:t>NÁZEV A ADRESA DRŽITELE ROZHODNUTÍ O REGISTRACI</w:t>
      </w:r>
    </w:p>
    <w:p w14:paraId="680EBCCD" w14:textId="77777777" w:rsidR="00B83D29" w:rsidRPr="005014F7" w:rsidRDefault="00B83D29" w:rsidP="00B83D29">
      <w:pPr>
        <w:spacing w:line="240" w:lineRule="auto"/>
        <w:rPr>
          <w:color w:val="000000" w:themeColor="text1"/>
          <w:szCs w:val="22"/>
        </w:rPr>
      </w:pPr>
    </w:p>
    <w:p w14:paraId="0E1C127B"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534EC9B3" w14:textId="77266642"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23464641"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109CB385"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669FA079" w14:textId="77777777" w:rsidR="0092606B" w:rsidRPr="00947866" w:rsidRDefault="0092606B" w:rsidP="0092606B">
      <w:pPr>
        <w:tabs>
          <w:tab w:val="clear" w:pos="567"/>
        </w:tabs>
        <w:spacing w:line="240" w:lineRule="auto"/>
        <w:rPr>
          <w:rFonts w:eastAsiaTheme="minorHAnsi"/>
          <w:sz w:val="24"/>
          <w:szCs w:val="24"/>
          <w:lang w:val="nl-NL"/>
        </w:rPr>
      </w:pPr>
      <w:r>
        <w:rPr>
          <w:rFonts w:eastAsiaTheme="minorHAnsi"/>
          <w:sz w:val="24"/>
          <w:szCs w:val="24"/>
          <w:lang w:val="nl-NL"/>
        </w:rPr>
        <w:t>Holandsko</w:t>
      </w:r>
    </w:p>
    <w:p w14:paraId="680EBCD3" w14:textId="5F6A1A28" w:rsidR="00B83D29" w:rsidRPr="005014F7" w:rsidRDefault="00B83D29" w:rsidP="00B83D29">
      <w:pPr>
        <w:spacing w:line="240" w:lineRule="auto"/>
        <w:rPr>
          <w:color w:val="000000" w:themeColor="text1"/>
          <w:szCs w:val="22"/>
        </w:rPr>
      </w:pPr>
    </w:p>
    <w:p w14:paraId="680EBCD4" w14:textId="77777777" w:rsidR="00B83D29" w:rsidRPr="005014F7" w:rsidRDefault="00B83D29" w:rsidP="00B83D29">
      <w:pPr>
        <w:spacing w:line="240" w:lineRule="auto"/>
        <w:rPr>
          <w:color w:val="000000" w:themeColor="text1"/>
          <w:szCs w:val="22"/>
        </w:rPr>
      </w:pPr>
    </w:p>
    <w:p w14:paraId="680EBCD5" w14:textId="77777777" w:rsidR="00B83D29" w:rsidRPr="005014F7" w:rsidRDefault="00B83D29" w:rsidP="00B83D29">
      <w:pPr>
        <w:spacing w:line="240" w:lineRule="auto"/>
        <w:rPr>
          <w:color w:val="000000" w:themeColor="text1"/>
          <w:szCs w:val="22"/>
        </w:rPr>
      </w:pPr>
    </w:p>
    <w:p w14:paraId="680EBCD6" w14:textId="77777777" w:rsidR="00B83D29" w:rsidRPr="005014F7" w:rsidRDefault="001104B2" w:rsidP="00F23125">
      <w:pPr>
        <w:pStyle w:val="Style9"/>
        <w:rPr>
          <w:noProof w:val="0"/>
        </w:rPr>
      </w:pPr>
      <w:r w:rsidRPr="005014F7">
        <w:rPr>
          <w:noProof w:val="0"/>
        </w:rPr>
        <w:t>REGISTRAČNÍ ČÍSLO/ČÍSLA</w:t>
      </w:r>
    </w:p>
    <w:p w14:paraId="680EBCD7" w14:textId="77777777" w:rsidR="00B83D29" w:rsidRPr="005014F7" w:rsidRDefault="00B83D29" w:rsidP="00B83D29">
      <w:pPr>
        <w:spacing w:line="240" w:lineRule="auto"/>
        <w:rPr>
          <w:color w:val="000000" w:themeColor="text1"/>
          <w:szCs w:val="22"/>
        </w:rPr>
      </w:pPr>
    </w:p>
    <w:p w14:paraId="680EBCD8" w14:textId="77777777" w:rsidR="00B83D29" w:rsidRPr="005014F7" w:rsidRDefault="001104B2" w:rsidP="00B83D29">
      <w:pPr>
        <w:spacing w:line="240" w:lineRule="auto"/>
        <w:rPr>
          <w:highlight w:val="lightGray"/>
        </w:rPr>
      </w:pPr>
      <w:r w:rsidRPr="005014F7">
        <w:rPr>
          <w:highlight w:val="lightGray"/>
        </w:rPr>
        <w:t>EU/1/20/1523/007 – Ogluo 1 mg injekční roztok v předplněné injekční stříkačce – 1 jednodávková injekční stříkačka</w:t>
      </w:r>
    </w:p>
    <w:p w14:paraId="680EBCD9" w14:textId="77777777" w:rsidR="00B83D29" w:rsidRPr="005014F7" w:rsidRDefault="001104B2" w:rsidP="00B83D29">
      <w:pPr>
        <w:spacing w:line="240" w:lineRule="auto"/>
      </w:pPr>
      <w:r w:rsidRPr="005014F7">
        <w:rPr>
          <w:highlight w:val="lightGray"/>
        </w:rPr>
        <w:t>EU/1/20/1523/008 – Ogluo 1 mg injekční roztok v předplněné injekční stříkačce – 2 jednodávkové injekční stříkačky</w:t>
      </w:r>
    </w:p>
    <w:p w14:paraId="680EBCDA" w14:textId="77777777" w:rsidR="00B83D29" w:rsidRPr="005014F7" w:rsidRDefault="00B83D29" w:rsidP="00B83D29">
      <w:pPr>
        <w:spacing w:line="240" w:lineRule="auto"/>
        <w:rPr>
          <w:color w:val="000000" w:themeColor="text1"/>
          <w:szCs w:val="22"/>
        </w:rPr>
      </w:pPr>
    </w:p>
    <w:p w14:paraId="680EBCDB" w14:textId="77777777" w:rsidR="00A7085B" w:rsidRPr="005014F7" w:rsidRDefault="00A7085B" w:rsidP="00B83D29">
      <w:pPr>
        <w:spacing w:line="240" w:lineRule="auto"/>
        <w:rPr>
          <w:color w:val="000000" w:themeColor="text1"/>
          <w:szCs w:val="22"/>
        </w:rPr>
      </w:pPr>
    </w:p>
    <w:p w14:paraId="680EBCDC" w14:textId="77777777" w:rsidR="00B83D29" w:rsidRPr="005014F7" w:rsidRDefault="001104B2" w:rsidP="00F23125">
      <w:pPr>
        <w:pStyle w:val="Style9"/>
        <w:rPr>
          <w:noProof w:val="0"/>
        </w:rPr>
      </w:pPr>
      <w:r w:rsidRPr="005014F7">
        <w:rPr>
          <w:noProof w:val="0"/>
        </w:rPr>
        <w:t>ČÍSLO ŠARŽE</w:t>
      </w:r>
    </w:p>
    <w:p w14:paraId="680EBCDD" w14:textId="77777777" w:rsidR="00B83D29" w:rsidRPr="005014F7" w:rsidRDefault="00B83D29" w:rsidP="00C165C6">
      <w:pPr>
        <w:keepNext/>
        <w:spacing w:line="240" w:lineRule="auto"/>
        <w:rPr>
          <w:i/>
          <w:color w:val="000000" w:themeColor="text1"/>
          <w:szCs w:val="22"/>
        </w:rPr>
      </w:pPr>
    </w:p>
    <w:p w14:paraId="680EBCDE" w14:textId="77777777" w:rsidR="00B83D29" w:rsidRPr="005014F7" w:rsidRDefault="001104B2" w:rsidP="00B83D29">
      <w:pPr>
        <w:spacing w:line="240" w:lineRule="auto"/>
        <w:rPr>
          <w:color w:val="000000" w:themeColor="text1"/>
          <w:szCs w:val="22"/>
        </w:rPr>
      </w:pPr>
      <w:r w:rsidRPr="005014F7">
        <w:rPr>
          <w:color w:val="000000" w:themeColor="text1"/>
          <w:szCs w:val="22"/>
        </w:rPr>
        <w:t>Lot</w:t>
      </w:r>
    </w:p>
    <w:p w14:paraId="680EBCDF" w14:textId="77777777" w:rsidR="00B83D29" w:rsidRPr="005014F7" w:rsidRDefault="00B83D29" w:rsidP="00B83D29">
      <w:pPr>
        <w:spacing w:line="240" w:lineRule="auto"/>
        <w:rPr>
          <w:color w:val="000000" w:themeColor="text1"/>
          <w:szCs w:val="22"/>
        </w:rPr>
      </w:pPr>
    </w:p>
    <w:p w14:paraId="680EBCE0" w14:textId="77777777" w:rsidR="00B83D29" w:rsidRPr="005014F7" w:rsidRDefault="001104B2" w:rsidP="00F23125">
      <w:pPr>
        <w:pStyle w:val="Style9"/>
        <w:rPr>
          <w:noProof w:val="0"/>
        </w:rPr>
      </w:pPr>
      <w:r w:rsidRPr="005014F7">
        <w:rPr>
          <w:noProof w:val="0"/>
        </w:rPr>
        <w:t>KLASIFIKACE PRO VÝDEJ</w:t>
      </w:r>
    </w:p>
    <w:p w14:paraId="680EBCE1" w14:textId="77777777" w:rsidR="00B83D29" w:rsidRPr="005014F7" w:rsidRDefault="00B83D29" w:rsidP="00B83D29">
      <w:pPr>
        <w:spacing w:line="240" w:lineRule="auto"/>
        <w:rPr>
          <w:i/>
          <w:color w:val="000000" w:themeColor="text1"/>
          <w:szCs w:val="22"/>
        </w:rPr>
      </w:pPr>
    </w:p>
    <w:p w14:paraId="680EBCE2" w14:textId="77777777" w:rsidR="00B83D29" w:rsidRPr="005014F7" w:rsidRDefault="00B83D29" w:rsidP="00B83D29">
      <w:pPr>
        <w:spacing w:line="240" w:lineRule="auto"/>
        <w:rPr>
          <w:color w:val="000000" w:themeColor="text1"/>
          <w:szCs w:val="22"/>
        </w:rPr>
      </w:pPr>
    </w:p>
    <w:p w14:paraId="680EBCE3" w14:textId="77777777" w:rsidR="00B83D29" w:rsidRPr="005014F7" w:rsidRDefault="001104B2" w:rsidP="00F23125">
      <w:pPr>
        <w:pStyle w:val="Style9"/>
        <w:rPr>
          <w:noProof w:val="0"/>
        </w:rPr>
      </w:pPr>
      <w:r w:rsidRPr="005014F7">
        <w:rPr>
          <w:noProof w:val="0"/>
        </w:rPr>
        <w:t>NÁVOD K POUŽITÍ</w:t>
      </w:r>
    </w:p>
    <w:p w14:paraId="680EBCE4" w14:textId="77777777" w:rsidR="00B83D29" w:rsidRPr="005014F7" w:rsidRDefault="00B83D29" w:rsidP="00B83D29">
      <w:pPr>
        <w:spacing w:line="240" w:lineRule="auto"/>
        <w:rPr>
          <w:szCs w:val="22"/>
        </w:rPr>
      </w:pPr>
    </w:p>
    <w:p w14:paraId="680EBCE5" w14:textId="77777777" w:rsidR="00B83D29" w:rsidRPr="005014F7" w:rsidRDefault="00B83D29" w:rsidP="00B83D29">
      <w:pPr>
        <w:spacing w:line="240" w:lineRule="auto"/>
        <w:rPr>
          <w:szCs w:val="22"/>
        </w:rPr>
      </w:pPr>
    </w:p>
    <w:p w14:paraId="680EBCE6" w14:textId="77777777" w:rsidR="00B83D29" w:rsidRPr="005014F7" w:rsidRDefault="001104B2" w:rsidP="00F23125">
      <w:pPr>
        <w:pStyle w:val="Style9"/>
        <w:rPr>
          <w:noProof w:val="0"/>
        </w:rPr>
      </w:pPr>
      <w:r w:rsidRPr="005014F7">
        <w:rPr>
          <w:noProof w:val="0"/>
        </w:rPr>
        <w:lastRenderedPageBreak/>
        <w:t>INFORMACE V BRAILLOVĚ PÍSMU</w:t>
      </w:r>
    </w:p>
    <w:p w14:paraId="680EBCE7" w14:textId="77777777" w:rsidR="00B83D29" w:rsidRPr="005014F7" w:rsidRDefault="00B83D29" w:rsidP="00B83D29">
      <w:pPr>
        <w:spacing w:line="240" w:lineRule="auto"/>
        <w:rPr>
          <w:szCs w:val="22"/>
        </w:rPr>
      </w:pPr>
    </w:p>
    <w:p w14:paraId="680EBCE8" w14:textId="77777777" w:rsidR="00B83D29" w:rsidRPr="005014F7" w:rsidRDefault="00B83D29" w:rsidP="00B83D29">
      <w:pPr>
        <w:spacing w:line="240" w:lineRule="auto"/>
        <w:rPr>
          <w:szCs w:val="22"/>
          <w:shd w:val="clear" w:color="auto" w:fill="CCCCCC"/>
        </w:rPr>
      </w:pPr>
    </w:p>
    <w:p w14:paraId="680EBCE9" w14:textId="77777777" w:rsidR="00B83D29" w:rsidRPr="005014F7" w:rsidRDefault="00B83D29" w:rsidP="00B83D29">
      <w:pPr>
        <w:spacing w:line="240" w:lineRule="auto"/>
        <w:rPr>
          <w:color w:val="000000" w:themeColor="text1"/>
          <w:szCs w:val="22"/>
          <w:shd w:val="clear" w:color="auto" w:fill="CCCCCC"/>
        </w:rPr>
      </w:pPr>
    </w:p>
    <w:p w14:paraId="680EBCEA" w14:textId="77777777" w:rsidR="00B83D29" w:rsidRPr="005014F7" w:rsidRDefault="001104B2" w:rsidP="00F23125">
      <w:pPr>
        <w:pStyle w:val="Style9"/>
        <w:rPr>
          <w:noProof w:val="0"/>
        </w:rPr>
      </w:pPr>
      <w:r w:rsidRPr="005014F7">
        <w:rPr>
          <w:noProof w:val="0"/>
        </w:rPr>
        <w:t>JEDINEČNÝ IDENTIFIKÁTOR – 2D ČÁROVÝ KÓD</w:t>
      </w:r>
    </w:p>
    <w:p w14:paraId="680EBCEB" w14:textId="77777777" w:rsidR="00B83D29" w:rsidRPr="005014F7" w:rsidRDefault="00B83D29" w:rsidP="00B83D29">
      <w:pPr>
        <w:tabs>
          <w:tab w:val="clear" w:pos="567"/>
        </w:tabs>
        <w:spacing w:line="240" w:lineRule="auto"/>
        <w:rPr>
          <w:color w:val="000000" w:themeColor="text1"/>
        </w:rPr>
      </w:pPr>
    </w:p>
    <w:p w14:paraId="680EBCEC" w14:textId="77777777" w:rsidR="00B83D29" w:rsidRPr="005014F7" w:rsidRDefault="00B83D29" w:rsidP="00B83D29">
      <w:pPr>
        <w:tabs>
          <w:tab w:val="clear" w:pos="567"/>
        </w:tabs>
        <w:spacing w:line="240" w:lineRule="auto"/>
        <w:rPr>
          <w:color w:val="000000" w:themeColor="text1"/>
          <w:szCs w:val="22"/>
        </w:rPr>
      </w:pPr>
    </w:p>
    <w:p w14:paraId="680EBCED" w14:textId="77777777" w:rsidR="00B83D29" w:rsidRPr="005014F7" w:rsidRDefault="00B83D29" w:rsidP="00B83D29">
      <w:pPr>
        <w:tabs>
          <w:tab w:val="clear" w:pos="567"/>
        </w:tabs>
        <w:spacing w:line="240" w:lineRule="auto"/>
        <w:rPr>
          <w:color w:val="000000" w:themeColor="text1"/>
        </w:rPr>
      </w:pPr>
    </w:p>
    <w:p w14:paraId="680EBCEE" w14:textId="77777777" w:rsidR="00B83D29" w:rsidRPr="005014F7" w:rsidRDefault="001104B2" w:rsidP="00F23125">
      <w:pPr>
        <w:pStyle w:val="Style9"/>
        <w:rPr>
          <w:noProof w:val="0"/>
        </w:rPr>
      </w:pPr>
      <w:r w:rsidRPr="005014F7">
        <w:rPr>
          <w:noProof w:val="0"/>
        </w:rPr>
        <w:t>JEDINEČNÝ IDENTIFIKÁTOR – DATA ČITELNÁ OKEM</w:t>
      </w:r>
    </w:p>
    <w:p w14:paraId="680EBCEF" w14:textId="77777777" w:rsidR="00B83D29" w:rsidRPr="005014F7" w:rsidRDefault="00B83D29" w:rsidP="00B83D29">
      <w:pPr>
        <w:spacing w:line="240" w:lineRule="auto"/>
        <w:rPr>
          <w:color w:val="000000" w:themeColor="text1"/>
          <w:szCs w:val="22"/>
          <w:shd w:val="clear" w:color="auto" w:fill="CCCCCC"/>
        </w:rPr>
      </w:pPr>
    </w:p>
    <w:p w14:paraId="680EBCF0" w14:textId="77777777" w:rsidR="00B83D29" w:rsidRPr="005014F7" w:rsidRDefault="001104B2" w:rsidP="00B83D29">
      <w:pPr>
        <w:tabs>
          <w:tab w:val="clear" w:pos="567"/>
        </w:tabs>
        <w:spacing w:line="240" w:lineRule="auto"/>
        <w:rPr>
          <w:color w:val="FF0000"/>
          <w:szCs w:val="22"/>
          <w:shd w:val="clear" w:color="auto" w:fill="CCCCCC"/>
        </w:rPr>
      </w:pPr>
      <w:r w:rsidRPr="005014F7">
        <w:br w:type="page"/>
      </w:r>
    </w:p>
    <w:p w14:paraId="680EBCF1" w14:textId="77777777" w:rsidR="00B83D29" w:rsidRPr="005014F7" w:rsidRDefault="001104B2" w:rsidP="00B83D29">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lastRenderedPageBreak/>
        <w:t>MINIMÁLNÍ ÚDAJE UVÁDĚNÉ NA MALÉM VNITŘNÍM OBALU</w:t>
      </w:r>
    </w:p>
    <w:p w14:paraId="680EBCF2" w14:textId="77777777" w:rsidR="00B83D29" w:rsidRPr="005014F7" w:rsidRDefault="00B83D29" w:rsidP="00B83D29">
      <w:pPr>
        <w:pBdr>
          <w:top w:val="single" w:sz="4" w:space="1" w:color="auto"/>
          <w:left w:val="single" w:sz="4" w:space="4" w:color="auto"/>
          <w:bottom w:val="single" w:sz="4" w:space="1" w:color="auto"/>
          <w:right w:val="single" w:sz="4" w:space="4" w:color="auto"/>
        </w:pBdr>
        <w:spacing w:line="240" w:lineRule="auto"/>
        <w:rPr>
          <w:b/>
          <w:szCs w:val="22"/>
        </w:rPr>
      </w:pPr>
    </w:p>
    <w:p w14:paraId="680EBCF3" w14:textId="77777777" w:rsidR="00B83D29" w:rsidRPr="005014F7" w:rsidRDefault="001104B2" w:rsidP="00B83D29">
      <w:pPr>
        <w:pBdr>
          <w:top w:val="single" w:sz="4" w:space="1" w:color="auto"/>
          <w:left w:val="single" w:sz="4" w:space="4" w:color="auto"/>
          <w:bottom w:val="single" w:sz="4" w:space="1" w:color="auto"/>
          <w:right w:val="single" w:sz="4" w:space="4" w:color="auto"/>
        </w:pBdr>
        <w:spacing w:line="240" w:lineRule="auto"/>
        <w:rPr>
          <w:b/>
          <w:szCs w:val="22"/>
        </w:rPr>
      </w:pPr>
      <w:r w:rsidRPr="005014F7">
        <w:rPr>
          <w:b/>
          <w:szCs w:val="22"/>
        </w:rPr>
        <w:t>ŠTÍTEK – PŘEDPLNĚNÁ INJEKČNÍ STŘÍKAČKA (1 MG)</w:t>
      </w:r>
    </w:p>
    <w:p w14:paraId="680EBCF4" w14:textId="77777777" w:rsidR="00B83D29" w:rsidRPr="005014F7" w:rsidRDefault="00B83D29" w:rsidP="00B83D29">
      <w:pPr>
        <w:spacing w:line="240" w:lineRule="auto"/>
        <w:rPr>
          <w:szCs w:val="22"/>
        </w:rPr>
      </w:pPr>
    </w:p>
    <w:p w14:paraId="680EBCF5" w14:textId="77777777" w:rsidR="00B83D29" w:rsidRPr="005014F7" w:rsidRDefault="00B83D29" w:rsidP="00B83D29">
      <w:pPr>
        <w:spacing w:line="240" w:lineRule="auto"/>
        <w:rPr>
          <w:szCs w:val="22"/>
        </w:rPr>
      </w:pPr>
    </w:p>
    <w:p w14:paraId="680EBCF6" w14:textId="77777777" w:rsidR="00B83D29" w:rsidRPr="005014F7" w:rsidRDefault="001104B2" w:rsidP="00F23125">
      <w:pPr>
        <w:pStyle w:val="Style9"/>
        <w:numPr>
          <w:ilvl w:val="0"/>
          <w:numId w:val="32"/>
        </w:numPr>
        <w:ind w:left="567" w:hanging="567"/>
        <w:rPr>
          <w:noProof w:val="0"/>
        </w:rPr>
      </w:pPr>
      <w:r w:rsidRPr="005014F7">
        <w:rPr>
          <w:noProof w:val="0"/>
        </w:rPr>
        <w:t>NÁZEV LÉČIVÉHO PŘÍPRAVKU A CESTA/CESTY PODÁNÍ</w:t>
      </w:r>
    </w:p>
    <w:p w14:paraId="680EBCF7" w14:textId="77777777" w:rsidR="00B83D29" w:rsidRPr="005014F7" w:rsidRDefault="00B83D29" w:rsidP="00B83D29">
      <w:pPr>
        <w:spacing w:line="240" w:lineRule="auto"/>
        <w:ind w:left="567" w:hanging="567"/>
        <w:rPr>
          <w:szCs w:val="22"/>
        </w:rPr>
      </w:pPr>
    </w:p>
    <w:p w14:paraId="680EBCF8" w14:textId="77777777" w:rsidR="00B83D29" w:rsidRPr="005014F7" w:rsidRDefault="001104B2" w:rsidP="00B83D29">
      <w:pPr>
        <w:spacing w:line="240" w:lineRule="auto"/>
        <w:rPr>
          <w:szCs w:val="22"/>
        </w:rPr>
      </w:pPr>
      <w:r w:rsidRPr="005014F7">
        <w:t>Ogluo 1 mg injekce</w:t>
      </w:r>
    </w:p>
    <w:p w14:paraId="680EBCF9" w14:textId="77777777" w:rsidR="00B83D29" w:rsidRPr="005014F7" w:rsidRDefault="001104B2" w:rsidP="00B83D29">
      <w:pPr>
        <w:spacing w:line="240" w:lineRule="auto"/>
        <w:rPr>
          <w:szCs w:val="22"/>
        </w:rPr>
      </w:pPr>
      <w:r w:rsidRPr="005014F7">
        <w:t>glucagonum</w:t>
      </w:r>
    </w:p>
    <w:p w14:paraId="680EBCFA" w14:textId="77777777" w:rsidR="00B83D29" w:rsidRPr="005014F7" w:rsidRDefault="00B83D29" w:rsidP="00B83D29">
      <w:pPr>
        <w:spacing w:line="240" w:lineRule="auto"/>
        <w:rPr>
          <w:szCs w:val="22"/>
        </w:rPr>
      </w:pPr>
    </w:p>
    <w:p w14:paraId="680EBCFB" w14:textId="77777777" w:rsidR="00B83D29" w:rsidRPr="005014F7" w:rsidRDefault="001104B2" w:rsidP="00B83D29">
      <w:pPr>
        <w:spacing w:line="240" w:lineRule="auto"/>
        <w:rPr>
          <w:szCs w:val="22"/>
        </w:rPr>
      </w:pPr>
      <w:r w:rsidRPr="005014F7">
        <w:t>subkutánní podání</w:t>
      </w:r>
    </w:p>
    <w:p w14:paraId="680EBCFC" w14:textId="77777777" w:rsidR="00B83D29" w:rsidRPr="005014F7" w:rsidRDefault="00B83D29" w:rsidP="00B83D29">
      <w:pPr>
        <w:spacing w:line="240" w:lineRule="auto"/>
        <w:rPr>
          <w:szCs w:val="22"/>
        </w:rPr>
      </w:pPr>
    </w:p>
    <w:p w14:paraId="680EBCFD" w14:textId="77777777" w:rsidR="00B83D29" w:rsidRPr="005014F7" w:rsidRDefault="00B83D29" w:rsidP="00B83D29">
      <w:pPr>
        <w:spacing w:line="240" w:lineRule="auto"/>
        <w:rPr>
          <w:szCs w:val="22"/>
        </w:rPr>
      </w:pPr>
    </w:p>
    <w:p w14:paraId="680EBCFE" w14:textId="77777777" w:rsidR="00B83D29" w:rsidRPr="005014F7" w:rsidRDefault="001104B2" w:rsidP="00F23125">
      <w:pPr>
        <w:pStyle w:val="Style9"/>
        <w:rPr>
          <w:noProof w:val="0"/>
        </w:rPr>
      </w:pPr>
      <w:r w:rsidRPr="005014F7">
        <w:rPr>
          <w:noProof w:val="0"/>
        </w:rPr>
        <w:t>ZPŮSOB PODÁNÍ</w:t>
      </w:r>
    </w:p>
    <w:p w14:paraId="680EBCFF" w14:textId="77777777" w:rsidR="00B83D29" w:rsidRPr="005014F7" w:rsidRDefault="00B83D29" w:rsidP="00B83D29">
      <w:pPr>
        <w:spacing w:line="240" w:lineRule="auto"/>
        <w:rPr>
          <w:szCs w:val="22"/>
        </w:rPr>
      </w:pPr>
    </w:p>
    <w:p w14:paraId="680EBD00" w14:textId="77777777" w:rsidR="00B83D29" w:rsidRPr="005014F7" w:rsidRDefault="001104B2" w:rsidP="00B83D29">
      <w:pPr>
        <w:spacing w:line="240" w:lineRule="auto"/>
        <w:rPr>
          <w:szCs w:val="22"/>
        </w:rPr>
      </w:pPr>
      <w:r w:rsidRPr="005014F7">
        <w:t>jedna dávka</w:t>
      </w:r>
    </w:p>
    <w:p w14:paraId="680EBD01" w14:textId="77777777" w:rsidR="00B83D29" w:rsidRPr="005014F7" w:rsidRDefault="00B83D29" w:rsidP="00B83D29">
      <w:pPr>
        <w:spacing w:line="240" w:lineRule="auto"/>
        <w:rPr>
          <w:szCs w:val="22"/>
        </w:rPr>
      </w:pPr>
    </w:p>
    <w:p w14:paraId="680EBD02" w14:textId="77777777" w:rsidR="00B83D29" w:rsidRPr="005014F7" w:rsidRDefault="00B83D29" w:rsidP="00B83D29">
      <w:pPr>
        <w:spacing w:line="240" w:lineRule="auto"/>
        <w:rPr>
          <w:szCs w:val="22"/>
        </w:rPr>
      </w:pPr>
    </w:p>
    <w:p w14:paraId="680EBD03" w14:textId="77777777" w:rsidR="00B83D29" w:rsidRPr="005014F7" w:rsidRDefault="001104B2" w:rsidP="00F23125">
      <w:pPr>
        <w:pStyle w:val="Style9"/>
        <w:rPr>
          <w:noProof w:val="0"/>
        </w:rPr>
      </w:pPr>
      <w:r w:rsidRPr="005014F7">
        <w:rPr>
          <w:noProof w:val="0"/>
        </w:rPr>
        <w:t>POUŽITELNOST</w:t>
      </w:r>
    </w:p>
    <w:p w14:paraId="680EBD04" w14:textId="77777777" w:rsidR="00B83D29" w:rsidRPr="005014F7" w:rsidRDefault="00B83D29" w:rsidP="00B83D29">
      <w:pPr>
        <w:spacing w:line="240" w:lineRule="auto"/>
      </w:pPr>
    </w:p>
    <w:p w14:paraId="680EBD05" w14:textId="77777777" w:rsidR="00B83D29" w:rsidRPr="00E24BD7" w:rsidRDefault="001104B2" w:rsidP="00B83D29">
      <w:pPr>
        <w:spacing w:line="240" w:lineRule="auto"/>
        <w:rPr>
          <w:szCs w:val="22"/>
        </w:rPr>
      </w:pPr>
      <w:r w:rsidRPr="00E24BD7">
        <w:t>EXP</w:t>
      </w:r>
    </w:p>
    <w:p w14:paraId="680EBD06" w14:textId="77777777" w:rsidR="00B83D29" w:rsidRPr="00E24BD7" w:rsidRDefault="00B83D29" w:rsidP="00B83D29">
      <w:pPr>
        <w:spacing w:line="240" w:lineRule="auto"/>
      </w:pPr>
    </w:p>
    <w:p w14:paraId="680EBD07" w14:textId="77777777" w:rsidR="00B83D29" w:rsidRPr="00E24BD7" w:rsidRDefault="00B83D29" w:rsidP="00B83D29">
      <w:pPr>
        <w:spacing w:line="240" w:lineRule="auto"/>
      </w:pPr>
    </w:p>
    <w:p w14:paraId="680EBD08" w14:textId="77777777" w:rsidR="00B83D29" w:rsidRPr="00E24BD7" w:rsidRDefault="001104B2" w:rsidP="00490124">
      <w:pPr>
        <w:pStyle w:val="Style9"/>
      </w:pPr>
      <w:r w:rsidRPr="00E24BD7">
        <w:rPr>
          <w:noProof w:val="0"/>
        </w:rPr>
        <w:t xml:space="preserve">ČÍSLO ŠARŽE </w:t>
      </w:r>
    </w:p>
    <w:p w14:paraId="680EBD09" w14:textId="77777777" w:rsidR="00B83D29" w:rsidRPr="00E24BD7" w:rsidRDefault="001104B2" w:rsidP="00B83D29">
      <w:pPr>
        <w:spacing w:line="240" w:lineRule="auto"/>
        <w:rPr>
          <w:szCs w:val="22"/>
        </w:rPr>
      </w:pPr>
      <w:r w:rsidRPr="00E24BD7">
        <w:t>Lot</w:t>
      </w:r>
    </w:p>
    <w:p w14:paraId="680EBD0A" w14:textId="77777777" w:rsidR="00B83D29" w:rsidRPr="00E24BD7" w:rsidRDefault="00B83D29" w:rsidP="00B83D29">
      <w:pPr>
        <w:spacing w:line="240" w:lineRule="auto"/>
        <w:ind w:right="113"/>
      </w:pPr>
    </w:p>
    <w:p w14:paraId="680EBD0B" w14:textId="77777777" w:rsidR="00B83D29" w:rsidRPr="00E24BD7" w:rsidRDefault="00B83D29" w:rsidP="00B83D29">
      <w:pPr>
        <w:spacing w:line="240" w:lineRule="auto"/>
        <w:ind w:right="113"/>
      </w:pPr>
    </w:p>
    <w:p w14:paraId="680EBD0C" w14:textId="77777777" w:rsidR="00B83D29" w:rsidRPr="00E24BD7" w:rsidRDefault="001104B2" w:rsidP="00F23125">
      <w:pPr>
        <w:pStyle w:val="Style9"/>
        <w:rPr>
          <w:noProof w:val="0"/>
        </w:rPr>
      </w:pPr>
      <w:r w:rsidRPr="00E24BD7">
        <w:rPr>
          <w:noProof w:val="0"/>
        </w:rPr>
        <w:t>OBSAH UDANÝ JAKO HMOTNOST, OBJEM NEBO POČET</w:t>
      </w:r>
    </w:p>
    <w:p w14:paraId="680EBD0D" w14:textId="77777777" w:rsidR="00B83D29" w:rsidRPr="005014F7" w:rsidRDefault="00B83D29" w:rsidP="00B83D29">
      <w:pPr>
        <w:spacing w:line="240" w:lineRule="auto"/>
        <w:ind w:right="113"/>
        <w:rPr>
          <w:szCs w:val="22"/>
        </w:rPr>
      </w:pPr>
    </w:p>
    <w:p w14:paraId="680EBD0E" w14:textId="77777777" w:rsidR="00B83D29" w:rsidRPr="005014F7" w:rsidRDefault="001104B2" w:rsidP="00B83D29">
      <w:pPr>
        <w:spacing w:line="240" w:lineRule="auto"/>
        <w:rPr>
          <w:szCs w:val="22"/>
        </w:rPr>
      </w:pPr>
      <w:r w:rsidRPr="005014F7">
        <w:t>1 mg</w:t>
      </w:r>
    </w:p>
    <w:p w14:paraId="680EBD0F" w14:textId="77777777" w:rsidR="00B83D29" w:rsidRPr="005014F7" w:rsidRDefault="00B83D29" w:rsidP="00B83D29">
      <w:pPr>
        <w:spacing w:line="240" w:lineRule="auto"/>
        <w:rPr>
          <w:szCs w:val="22"/>
        </w:rPr>
      </w:pPr>
    </w:p>
    <w:p w14:paraId="680EBD10" w14:textId="77777777" w:rsidR="00B83D29" w:rsidRPr="005014F7" w:rsidRDefault="00B83D29" w:rsidP="00B83D29">
      <w:pPr>
        <w:spacing w:line="240" w:lineRule="auto"/>
        <w:ind w:right="113"/>
        <w:rPr>
          <w:szCs w:val="22"/>
        </w:rPr>
      </w:pPr>
    </w:p>
    <w:p w14:paraId="680EBD11" w14:textId="77777777" w:rsidR="00B83D29" w:rsidRPr="005014F7" w:rsidRDefault="001104B2" w:rsidP="00F23125">
      <w:pPr>
        <w:pStyle w:val="Style9"/>
        <w:rPr>
          <w:noProof w:val="0"/>
        </w:rPr>
      </w:pPr>
      <w:r w:rsidRPr="005014F7">
        <w:rPr>
          <w:noProof w:val="0"/>
        </w:rPr>
        <w:t>JINÉ</w:t>
      </w:r>
    </w:p>
    <w:p w14:paraId="680EBD12" w14:textId="77777777" w:rsidR="00FE401B" w:rsidRPr="005014F7" w:rsidRDefault="00FE401B" w:rsidP="00AF5FC3"/>
    <w:p w14:paraId="680EBD13" w14:textId="77777777" w:rsidR="00FE401B" w:rsidRPr="005014F7" w:rsidRDefault="00FE401B" w:rsidP="00934E72">
      <w:pPr>
        <w:pageBreakBefore/>
      </w:pPr>
    </w:p>
    <w:p w14:paraId="680EBD14" w14:textId="77777777" w:rsidR="00B52B02" w:rsidRPr="005014F7" w:rsidRDefault="00B52B02" w:rsidP="00B52B02"/>
    <w:p w14:paraId="680EBD15" w14:textId="77777777" w:rsidR="00B52B02" w:rsidRPr="005014F7" w:rsidRDefault="00B52B02" w:rsidP="00B52B02"/>
    <w:p w14:paraId="680EBD16" w14:textId="77777777" w:rsidR="00B52B02" w:rsidRPr="005014F7" w:rsidRDefault="00B52B02" w:rsidP="00B52B02"/>
    <w:p w14:paraId="680EBD17" w14:textId="77777777" w:rsidR="00B52B02" w:rsidRPr="005014F7" w:rsidRDefault="00B52B02" w:rsidP="00B52B02"/>
    <w:p w14:paraId="680EBD18" w14:textId="77777777" w:rsidR="00B52B02" w:rsidRPr="005014F7" w:rsidRDefault="00B52B02" w:rsidP="00B52B02"/>
    <w:p w14:paraId="680EBD19" w14:textId="77777777" w:rsidR="00B52B02" w:rsidRPr="005014F7" w:rsidRDefault="00B52B02" w:rsidP="00B52B02"/>
    <w:p w14:paraId="680EBD1A" w14:textId="77777777" w:rsidR="00B52B02" w:rsidRPr="005014F7" w:rsidRDefault="00B52B02" w:rsidP="00B52B02"/>
    <w:p w14:paraId="680EBD1B" w14:textId="77777777" w:rsidR="00B52B02" w:rsidRPr="005014F7" w:rsidRDefault="00B52B02" w:rsidP="00B52B02"/>
    <w:p w14:paraId="680EBD1C" w14:textId="77777777" w:rsidR="00B52B02" w:rsidRPr="005014F7" w:rsidRDefault="00B52B02" w:rsidP="00B52B02"/>
    <w:p w14:paraId="680EBD1D" w14:textId="77777777" w:rsidR="00B52B02" w:rsidRPr="005014F7" w:rsidRDefault="00B52B02" w:rsidP="00B52B02"/>
    <w:p w14:paraId="680EBD1E" w14:textId="77777777" w:rsidR="00B52B02" w:rsidRPr="005014F7" w:rsidRDefault="00B52B02" w:rsidP="00B52B02"/>
    <w:p w14:paraId="680EBD1F" w14:textId="77777777" w:rsidR="00B52B02" w:rsidRPr="005014F7" w:rsidRDefault="00B52B02" w:rsidP="00B52B02"/>
    <w:p w14:paraId="680EBD20" w14:textId="77777777" w:rsidR="00B52B02" w:rsidRPr="005014F7" w:rsidRDefault="00B52B02" w:rsidP="00B52B02"/>
    <w:p w14:paraId="680EBD21" w14:textId="77777777" w:rsidR="00B52B02" w:rsidRPr="005014F7" w:rsidRDefault="00B52B02" w:rsidP="00B52B02"/>
    <w:p w14:paraId="680EBD22" w14:textId="77777777" w:rsidR="00B52B02" w:rsidRPr="005014F7" w:rsidRDefault="00B52B02" w:rsidP="00B52B02"/>
    <w:p w14:paraId="680EBD23" w14:textId="77777777" w:rsidR="00B52B02" w:rsidRPr="005014F7" w:rsidRDefault="00B52B02" w:rsidP="00B52B02"/>
    <w:p w14:paraId="680EBD24" w14:textId="77777777" w:rsidR="00B52B02" w:rsidRPr="005014F7" w:rsidRDefault="00B52B02" w:rsidP="00B52B02"/>
    <w:p w14:paraId="680EBD25" w14:textId="77777777" w:rsidR="00B52B02" w:rsidRPr="005014F7" w:rsidRDefault="00B52B02" w:rsidP="00B52B02"/>
    <w:p w14:paraId="680EBD26" w14:textId="77777777" w:rsidR="00B52B02" w:rsidRPr="005014F7" w:rsidRDefault="001104B2" w:rsidP="00331113">
      <w:pPr>
        <w:pStyle w:val="Style4"/>
        <w:rPr>
          <w:noProof w:val="0"/>
        </w:rPr>
      </w:pPr>
      <w:bookmarkStart w:id="18" w:name="CS9"/>
      <w:bookmarkEnd w:id="18"/>
      <w:r w:rsidRPr="005014F7">
        <w:rPr>
          <w:noProof w:val="0"/>
        </w:rPr>
        <w:t>PŘÍBALOVÁ INFORMACE</w:t>
      </w:r>
    </w:p>
    <w:p w14:paraId="680EBD27" w14:textId="77777777" w:rsidR="00B52B02" w:rsidRPr="005014F7" w:rsidRDefault="001104B2" w:rsidP="00B52B02">
      <w:pPr>
        <w:pStyle w:val="Header2"/>
        <w:jc w:val="center"/>
        <w:rPr>
          <w:noProof w:val="0"/>
        </w:rPr>
      </w:pPr>
      <w:r w:rsidRPr="005014F7">
        <w:rPr>
          <w:noProof w:val="0"/>
        </w:rPr>
        <w:br w:type="page"/>
      </w:r>
      <w:r w:rsidRPr="005014F7">
        <w:rPr>
          <w:noProof w:val="0"/>
        </w:rPr>
        <w:lastRenderedPageBreak/>
        <w:t>Příbalová informace: informace pro uživatele</w:t>
      </w:r>
    </w:p>
    <w:p w14:paraId="680EBD28" w14:textId="77777777" w:rsidR="00B52B02" w:rsidRPr="005014F7" w:rsidRDefault="00B52B02" w:rsidP="00B52B02">
      <w:pPr>
        <w:numPr>
          <w:ilvl w:val="12"/>
          <w:numId w:val="0"/>
        </w:numPr>
        <w:tabs>
          <w:tab w:val="clear" w:pos="567"/>
        </w:tabs>
        <w:spacing w:line="240" w:lineRule="auto"/>
        <w:jc w:val="center"/>
      </w:pPr>
    </w:p>
    <w:p w14:paraId="680EBD29" w14:textId="77777777" w:rsidR="00B52B02" w:rsidRPr="005014F7" w:rsidRDefault="001104B2" w:rsidP="00B52B02">
      <w:pPr>
        <w:numPr>
          <w:ilvl w:val="12"/>
          <w:numId w:val="0"/>
        </w:numPr>
        <w:tabs>
          <w:tab w:val="clear" w:pos="567"/>
        </w:tabs>
        <w:spacing w:line="240" w:lineRule="auto"/>
        <w:jc w:val="center"/>
        <w:rPr>
          <w:b/>
        </w:rPr>
      </w:pPr>
      <w:r w:rsidRPr="005014F7">
        <w:rPr>
          <w:b/>
        </w:rPr>
        <w:t>Ogluo 0,5 mg injekční roztok v předplněném peru</w:t>
      </w:r>
    </w:p>
    <w:p w14:paraId="680EBD2A" w14:textId="77777777" w:rsidR="00B52B02" w:rsidRPr="005014F7" w:rsidRDefault="001104B2" w:rsidP="00B52B02">
      <w:pPr>
        <w:numPr>
          <w:ilvl w:val="12"/>
          <w:numId w:val="0"/>
        </w:numPr>
        <w:tabs>
          <w:tab w:val="clear" w:pos="567"/>
        </w:tabs>
        <w:spacing w:line="240" w:lineRule="auto"/>
        <w:jc w:val="center"/>
        <w:rPr>
          <w:b/>
        </w:rPr>
      </w:pPr>
      <w:r w:rsidRPr="005014F7">
        <w:rPr>
          <w:b/>
        </w:rPr>
        <w:t>Ogluo 1 mg injekční roztok v předplněném peru</w:t>
      </w:r>
    </w:p>
    <w:p w14:paraId="680EBD2B" w14:textId="77777777" w:rsidR="00B52B02" w:rsidRPr="005014F7" w:rsidRDefault="001104B2" w:rsidP="00B52B02">
      <w:pPr>
        <w:numPr>
          <w:ilvl w:val="12"/>
          <w:numId w:val="0"/>
        </w:numPr>
        <w:tabs>
          <w:tab w:val="clear" w:pos="567"/>
        </w:tabs>
        <w:spacing w:line="240" w:lineRule="auto"/>
        <w:jc w:val="center"/>
        <w:rPr>
          <w:bCs/>
        </w:rPr>
      </w:pPr>
      <w:r w:rsidRPr="005014F7">
        <w:t>glu</w:t>
      </w:r>
      <w:r w:rsidR="00001C1F" w:rsidRPr="005014F7">
        <w:t>c</w:t>
      </w:r>
      <w:r w:rsidRPr="005014F7">
        <w:t>agonum</w:t>
      </w:r>
    </w:p>
    <w:p w14:paraId="680EBD2C" w14:textId="77777777" w:rsidR="00B52B02" w:rsidRPr="005014F7" w:rsidRDefault="00B52B02" w:rsidP="00B52B02">
      <w:pPr>
        <w:tabs>
          <w:tab w:val="clear" w:pos="567"/>
        </w:tabs>
        <w:spacing w:line="240" w:lineRule="auto"/>
        <w:rPr>
          <w:highlight w:val="yellow"/>
        </w:rPr>
      </w:pPr>
    </w:p>
    <w:p w14:paraId="680EBD2D" w14:textId="77777777" w:rsidR="00B52B02" w:rsidRPr="005014F7" w:rsidRDefault="00B52B02" w:rsidP="00B52B02">
      <w:pPr>
        <w:tabs>
          <w:tab w:val="clear" w:pos="567"/>
        </w:tabs>
        <w:spacing w:line="240" w:lineRule="auto"/>
      </w:pPr>
    </w:p>
    <w:p w14:paraId="680EBD2E" w14:textId="77777777" w:rsidR="00B52B02" w:rsidRPr="005014F7" w:rsidRDefault="001104B2" w:rsidP="00B52B02">
      <w:pPr>
        <w:keepNext/>
        <w:spacing w:line="240" w:lineRule="auto"/>
        <w:outlineLvl w:val="0"/>
        <w:rPr>
          <w:b/>
          <w:szCs w:val="22"/>
        </w:rPr>
      </w:pPr>
      <w:r w:rsidRPr="005014F7">
        <w:rPr>
          <w:b/>
          <w:szCs w:val="22"/>
        </w:rPr>
        <w:t>Přečtěte si pozorně celou příbalovou informaci dříve, než začnete tento přípravek používat, protože obsahuje pro Vás důležité údaje.</w:t>
      </w:r>
    </w:p>
    <w:p w14:paraId="680EBD2F" w14:textId="77777777" w:rsidR="00B52B02" w:rsidRPr="005014F7" w:rsidRDefault="00B52B02" w:rsidP="00B52B02">
      <w:pPr>
        <w:keepNext/>
      </w:pPr>
    </w:p>
    <w:p w14:paraId="680EBD30" w14:textId="77777777" w:rsidR="00B52B02" w:rsidRPr="005014F7" w:rsidRDefault="001104B2" w:rsidP="009B23D3">
      <w:pPr>
        <w:pStyle w:val="ListParagraph"/>
        <w:numPr>
          <w:ilvl w:val="0"/>
          <w:numId w:val="5"/>
        </w:numPr>
        <w:tabs>
          <w:tab w:val="clear" w:pos="567"/>
        </w:tabs>
        <w:spacing w:line="240" w:lineRule="auto"/>
        <w:ind w:left="1134" w:hanging="567"/>
        <w:rPr>
          <w:szCs w:val="22"/>
        </w:rPr>
      </w:pPr>
      <w:r w:rsidRPr="005014F7">
        <w:t>Ponechte si příbalovou informaci pro případ, že si ji budete potřebovat přečíst znovu.</w:t>
      </w:r>
    </w:p>
    <w:p w14:paraId="680EBD31" w14:textId="77777777" w:rsidR="00B52B02" w:rsidRPr="005014F7" w:rsidRDefault="001104B2" w:rsidP="009B23D3">
      <w:pPr>
        <w:pStyle w:val="ListParagraph"/>
        <w:numPr>
          <w:ilvl w:val="0"/>
          <w:numId w:val="5"/>
        </w:numPr>
        <w:tabs>
          <w:tab w:val="clear" w:pos="567"/>
        </w:tabs>
        <w:spacing w:line="240" w:lineRule="auto"/>
        <w:ind w:left="1134" w:hanging="567"/>
        <w:rPr>
          <w:szCs w:val="22"/>
        </w:rPr>
      </w:pPr>
      <w:r w:rsidRPr="005014F7">
        <w:t>Máte-li jakékoli další otázky, zeptejte se svého lékaře, lékárníka nebo zdravotní sestry.</w:t>
      </w:r>
    </w:p>
    <w:p w14:paraId="680EBD32" w14:textId="77777777" w:rsidR="00B52B02" w:rsidRPr="005014F7" w:rsidRDefault="001104B2" w:rsidP="009B23D3">
      <w:pPr>
        <w:pStyle w:val="ListParagraph"/>
        <w:numPr>
          <w:ilvl w:val="0"/>
          <w:numId w:val="5"/>
        </w:numPr>
        <w:tabs>
          <w:tab w:val="clear" w:pos="567"/>
        </w:tabs>
        <w:spacing w:line="240" w:lineRule="auto"/>
        <w:ind w:left="1134" w:hanging="567"/>
        <w:rPr>
          <w:szCs w:val="22"/>
        </w:rPr>
      </w:pPr>
      <w:r w:rsidRPr="005014F7">
        <w:t>Tento přípravek byl předepsán výhradně Vám. Nedávejte jej žádné další osobě. Mohl by jí ublížit, a to i tehdy, má-li stejné známky onemocnění jako Vy.</w:t>
      </w:r>
    </w:p>
    <w:p w14:paraId="680EBD33" w14:textId="77777777" w:rsidR="00B52B02" w:rsidRPr="005014F7" w:rsidRDefault="001104B2" w:rsidP="009B23D3">
      <w:pPr>
        <w:pStyle w:val="ListParagraph"/>
        <w:numPr>
          <w:ilvl w:val="0"/>
          <w:numId w:val="5"/>
        </w:numPr>
        <w:tabs>
          <w:tab w:val="clear" w:pos="567"/>
        </w:tabs>
        <w:spacing w:line="240" w:lineRule="auto"/>
        <w:ind w:left="1134" w:hanging="567"/>
        <w:rPr>
          <w:szCs w:val="22"/>
        </w:rPr>
      </w:pPr>
      <w:r w:rsidRPr="005014F7">
        <w:t>Pokud se u Vás vyskytne kterýkoli z nežádoucích účinků, sdělte to svému lékaři. Stejně postupujte v případě jakýchkoli nežádoucích účinků, které nejsou uvedeny v této příbalové informaci. Viz bod 4.</w:t>
      </w:r>
    </w:p>
    <w:p w14:paraId="680EBD34" w14:textId="77777777" w:rsidR="00B52B02" w:rsidRPr="005014F7" w:rsidRDefault="00B52B02" w:rsidP="00B52B02"/>
    <w:p w14:paraId="680EBD35" w14:textId="77777777" w:rsidR="00B52B02" w:rsidRPr="005014F7" w:rsidRDefault="001104B2" w:rsidP="00B52B02">
      <w:pPr>
        <w:keepNext/>
        <w:spacing w:line="240" w:lineRule="auto"/>
        <w:ind w:left="567" w:hanging="567"/>
        <w:outlineLvl w:val="0"/>
        <w:rPr>
          <w:b/>
          <w:szCs w:val="22"/>
        </w:rPr>
      </w:pPr>
      <w:r w:rsidRPr="005014F7">
        <w:rPr>
          <w:b/>
          <w:szCs w:val="22"/>
        </w:rPr>
        <w:t>Co naleznete v této příbalové informaci</w:t>
      </w:r>
    </w:p>
    <w:p w14:paraId="680EBD36" w14:textId="77777777" w:rsidR="00B52B02" w:rsidRPr="005014F7" w:rsidRDefault="00B52B02" w:rsidP="00B52B02">
      <w:pPr>
        <w:keepNext/>
      </w:pPr>
    </w:p>
    <w:p w14:paraId="680EBD37" w14:textId="77777777" w:rsidR="00B52B02" w:rsidRPr="005014F7" w:rsidRDefault="001104B2" w:rsidP="00644FB3">
      <w:pPr>
        <w:pStyle w:val="Style11"/>
        <w:rPr>
          <w:noProof w:val="0"/>
        </w:rPr>
      </w:pPr>
      <w:r w:rsidRPr="005014F7">
        <w:rPr>
          <w:noProof w:val="0"/>
        </w:rPr>
        <w:t>Co je přípravek Ogluo a k čemu se používá</w:t>
      </w:r>
    </w:p>
    <w:p w14:paraId="680EBD38" w14:textId="77777777" w:rsidR="00B52B02" w:rsidRPr="005014F7" w:rsidRDefault="001104B2" w:rsidP="00644FB3">
      <w:pPr>
        <w:pStyle w:val="Style11"/>
        <w:rPr>
          <w:noProof w:val="0"/>
        </w:rPr>
      </w:pPr>
      <w:r w:rsidRPr="005014F7">
        <w:rPr>
          <w:noProof w:val="0"/>
        </w:rPr>
        <w:t>Čemu musíte věnovat pozornost, než začnete přípravek Ogluo používat</w:t>
      </w:r>
    </w:p>
    <w:p w14:paraId="680EBD39" w14:textId="77777777" w:rsidR="00B52B02" w:rsidRPr="005014F7" w:rsidRDefault="001104B2" w:rsidP="00644FB3">
      <w:pPr>
        <w:pStyle w:val="Style11"/>
        <w:rPr>
          <w:noProof w:val="0"/>
        </w:rPr>
      </w:pPr>
      <w:r w:rsidRPr="005014F7">
        <w:rPr>
          <w:noProof w:val="0"/>
        </w:rPr>
        <w:t>Jak se přípravek Ogluo používá</w:t>
      </w:r>
    </w:p>
    <w:p w14:paraId="680EBD3A" w14:textId="77777777" w:rsidR="00B52B02" w:rsidRPr="005014F7" w:rsidRDefault="001104B2" w:rsidP="00644FB3">
      <w:pPr>
        <w:pStyle w:val="Style11"/>
        <w:rPr>
          <w:noProof w:val="0"/>
        </w:rPr>
      </w:pPr>
      <w:r w:rsidRPr="005014F7">
        <w:rPr>
          <w:noProof w:val="0"/>
        </w:rPr>
        <w:t>Možné nežádoucí účinky</w:t>
      </w:r>
    </w:p>
    <w:p w14:paraId="680EBD3B" w14:textId="77777777" w:rsidR="00B52B02" w:rsidRPr="005014F7" w:rsidRDefault="001104B2" w:rsidP="00644FB3">
      <w:pPr>
        <w:pStyle w:val="Style11"/>
        <w:rPr>
          <w:noProof w:val="0"/>
        </w:rPr>
      </w:pPr>
      <w:r w:rsidRPr="005014F7">
        <w:rPr>
          <w:noProof w:val="0"/>
        </w:rPr>
        <w:t>Jak přípravek Ogluo uchovávat</w:t>
      </w:r>
    </w:p>
    <w:p w14:paraId="680EBD3C" w14:textId="77777777" w:rsidR="00B52B02" w:rsidRPr="005014F7" w:rsidRDefault="001104B2" w:rsidP="00644FB3">
      <w:pPr>
        <w:pStyle w:val="Style11"/>
        <w:rPr>
          <w:noProof w:val="0"/>
        </w:rPr>
      </w:pPr>
      <w:r w:rsidRPr="005014F7">
        <w:rPr>
          <w:noProof w:val="0"/>
        </w:rPr>
        <w:t>Obsah balení a další informace</w:t>
      </w:r>
    </w:p>
    <w:p w14:paraId="680EBD3D" w14:textId="77777777" w:rsidR="00B52B02" w:rsidRPr="005014F7" w:rsidRDefault="00B52B02" w:rsidP="00B52B02">
      <w:pPr>
        <w:numPr>
          <w:ilvl w:val="12"/>
          <w:numId w:val="0"/>
        </w:numPr>
        <w:tabs>
          <w:tab w:val="clear" w:pos="567"/>
        </w:tabs>
        <w:spacing w:line="240" w:lineRule="auto"/>
        <w:ind w:right="-2"/>
        <w:rPr>
          <w:highlight w:val="yellow"/>
        </w:rPr>
      </w:pPr>
    </w:p>
    <w:p w14:paraId="680EBD3E" w14:textId="77777777" w:rsidR="00B52B02" w:rsidRPr="005014F7" w:rsidRDefault="00B52B02" w:rsidP="00B52B02">
      <w:pPr>
        <w:numPr>
          <w:ilvl w:val="12"/>
          <w:numId w:val="0"/>
        </w:numPr>
        <w:tabs>
          <w:tab w:val="clear" w:pos="567"/>
        </w:tabs>
        <w:spacing w:line="240" w:lineRule="auto"/>
        <w:rPr>
          <w:szCs w:val="22"/>
        </w:rPr>
      </w:pPr>
    </w:p>
    <w:p w14:paraId="680EBD3F" w14:textId="77777777" w:rsidR="00B52B02" w:rsidRPr="005014F7" w:rsidRDefault="001104B2" w:rsidP="00644FB3">
      <w:pPr>
        <w:pStyle w:val="Style10"/>
        <w:rPr>
          <w:noProof w:val="0"/>
        </w:rPr>
      </w:pPr>
      <w:r w:rsidRPr="005014F7">
        <w:rPr>
          <w:noProof w:val="0"/>
        </w:rPr>
        <w:t>Co je přípravek Ogluo a k čemu se používá</w:t>
      </w:r>
    </w:p>
    <w:p w14:paraId="680EBD40" w14:textId="77777777" w:rsidR="00B52B02" w:rsidRPr="005014F7" w:rsidRDefault="00B52B02" w:rsidP="00B52B02">
      <w:pPr>
        <w:keepNext/>
        <w:numPr>
          <w:ilvl w:val="12"/>
          <w:numId w:val="0"/>
        </w:numPr>
        <w:tabs>
          <w:tab w:val="clear" w:pos="567"/>
        </w:tabs>
        <w:spacing w:line="240" w:lineRule="auto"/>
        <w:rPr>
          <w:szCs w:val="22"/>
          <w:highlight w:val="yellow"/>
        </w:rPr>
      </w:pPr>
    </w:p>
    <w:p w14:paraId="680EBD41" w14:textId="77777777" w:rsidR="00B52B02" w:rsidRPr="005014F7" w:rsidRDefault="001104B2" w:rsidP="00B52B02">
      <w:pPr>
        <w:numPr>
          <w:ilvl w:val="12"/>
          <w:numId w:val="0"/>
        </w:numPr>
        <w:tabs>
          <w:tab w:val="clear" w:pos="567"/>
        </w:tabs>
        <w:spacing w:line="240" w:lineRule="auto"/>
      </w:pPr>
      <w:r w:rsidRPr="005014F7">
        <w:t>Přípravek Ogluo obsahuje léčivou látku glukagon, která patří do skupiny léků zvaných glykogenolytické hormony.</w:t>
      </w:r>
    </w:p>
    <w:p w14:paraId="680EBD42" w14:textId="77777777" w:rsidR="00B52B02" w:rsidRPr="005014F7" w:rsidRDefault="00B52B02" w:rsidP="00B52B02">
      <w:pPr>
        <w:numPr>
          <w:ilvl w:val="12"/>
          <w:numId w:val="0"/>
        </w:numPr>
        <w:tabs>
          <w:tab w:val="clear" w:pos="567"/>
        </w:tabs>
        <w:spacing w:line="240" w:lineRule="auto"/>
      </w:pPr>
    </w:p>
    <w:p w14:paraId="680EBD43" w14:textId="77777777" w:rsidR="00B52B02" w:rsidRPr="005014F7" w:rsidRDefault="001104B2" w:rsidP="00B52B02">
      <w:pPr>
        <w:numPr>
          <w:ilvl w:val="12"/>
          <w:numId w:val="0"/>
        </w:numPr>
        <w:tabs>
          <w:tab w:val="clear" w:pos="567"/>
        </w:tabs>
        <w:spacing w:line="240" w:lineRule="auto"/>
      </w:pPr>
      <w:r w:rsidRPr="005014F7">
        <w:t>Používá se k léčbě těžké hypoglykemie (velmi nízké hladiny cukru v krvi) u osob s cukrovkou. Je určen k použití u dospělých, dospívajících a dětí ve věku od 2 let.</w:t>
      </w:r>
    </w:p>
    <w:p w14:paraId="680EBD44" w14:textId="77777777" w:rsidR="00B52B02" w:rsidRPr="005014F7" w:rsidRDefault="00B52B02" w:rsidP="00B52B02">
      <w:pPr>
        <w:numPr>
          <w:ilvl w:val="12"/>
          <w:numId w:val="0"/>
        </w:numPr>
        <w:tabs>
          <w:tab w:val="clear" w:pos="567"/>
        </w:tabs>
        <w:spacing w:line="240" w:lineRule="auto"/>
        <w:rPr>
          <w:szCs w:val="22"/>
          <w:highlight w:val="yellow"/>
        </w:rPr>
      </w:pPr>
    </w:p>
    <w:p w14:paraId="680EBD45" w14:textId="77777777" w:rsidR="00B52B02" w:rsidRPr="005014F7" w:rsidRDefault="001104B2" w:rsidP="00B52B02">
      <w:pPr>
        <w:tabs>
          <w:tab w:val="clear" w:pos="567"/>
        </w:tabs>
        <w:spacing w:line="240" w:lineRule="auto"/>
        <w:ind w:right="-2"/>
      </w:pPr>
      <w:r w:rsidRPr="005014F7">
        <w:t>Přípravek Ogluo je předplněné pero připravené k použití, které obsahuje jednu dávku léčivé látky glukagonu. Jedná se o subkutánní injekci, což znamená, že se tento léčivý přípravek podává jehlou pod kůži.</w:t>
      </w:r>
    </w:p>
    <w:p w14:paraId="680EBD46" w14:textId="77777777" w:rsidR="00B52B02" w:rsidRPr="005014F7" w:rsidRDefault="00B52B02" w:rsidP="00B52B02">
      <w:pPr>
        <w:tabs>
          <w:tab w:val="clear" w:pos="567"/>
        </w:tabs>
        <w:spacing w:line="240" w:lineRule="auto"/>
        <w:ind w:right="-2"/>
      </w:pPr>
    </w:p>
    <w:p w14:paraId="680EBD47" w14:textId="77777777" w:rsidR="00B52B02" w:rsidRPr="005014F7" w:rsidRDefault="001104B2" w:rsidP="00B52B02">
      <w:pPr>
        <w:tabs>
          <w:tab w:val="clear" w:pos="567"/>
        </w:tabs>
        <w:spacing w:line="240" w:lineRule="auto"/>
        <w:ind w:right="-2"/>
        <w:rPr>
          <w:szCs w:val="22"/>
          <w:highlight w:val="yellow"/>
        </w:rPr>
      </w:pPr>
      <w:r w:rsidRPr="005014F7">
        <w:t>Glukagon je přirozený hormon vytvářený slinivkou břišní, který má v lidském těle opačný účinek než inzulin. Pomáhá játrům přeměnit zásobní formu cukru uloženou v játrech zvanou „glykogen“ na glukózu (cukr). Glukóza se poté uvolní do krevního řečiště, což vede ke zvýšení hladiny cukru v krvi a snížení účinků hypoglykemie.</w:t>
      </w:r>
    </w:p>
    <w:p w14:paraId="680EBD48" w14:textId="77777777" w:rsidR="00B52B02" w:rsidRPr="005014F7" w:rsidRDefault="00B52B02" w:rsidP="00B52B02">
      <w:pPr>
        <w:tabs>
          <w:tab w:val="clear" w:pos="567"/>
        </w:tabs>
        <w:spacing w:line="240" w:lineRule="auto"/>
        <w:ind w:right="-2"/>
        <w:rPr>
          <w:b/>
          <w:bCs/>
          <w:szCs w:val="22"/>
        </w:rPr>
      </w:pPr>
    </w:p>
    <w:p w14:paraId="680EBD49" w14:textId="77777777" w:rsidR="00B52B02" w:rsidRPr="005014F7" w:rsidRDefault="001104B2" w:rsidP="00B52B02">
      <w:pPr>
        <w:keepNext/>
        <w:tabs>
          <w:tab w:val="clear" w:pos="567"/>
        </w:tabs>
        <w:spacing w:line="240" w:lineRule="auto"/>
        <w:ind w:right="-2"/>
        <w:rPr>
          <w:b/>
          <w:bCs/>
          <w:szCs w:val="22"/>
        </w:rPr>
      </w:pPr>
      <w:r w:rsidRPr="005014F7">
        <w:rPr>
          <w:b/>
          <w:bCs/>
          <w:szCs w:val="22"/>
        </w:rPr>
        <w:t>Informace o hypoglykemii</w:t>
      </w:r>
    </w:p>
    <w:p w14:paraId="680EBD4A" w14:textId="77777777" w:rsidR="00B52B02" w:rsidRPr="005014F7" w:rsidRDefault="001104B2" w:rsidP="00B52B02">
      <w:pPr>
        <w:tabs>
          <w:tab w:val="clear" w:pos="567"/>
        </w:tabs>
        <w:spacing w:line="240" w:lineRule="auto"/>
        <w:ind w:right="-2"/>
        <w:rPr>
          <w:szCs w:val="22"/>
        </w:rPr>
      </w:pPr>
      <w:r w:rsidRPr="005014F7">
        <w:t>Mezi časné příznaky hypoglykemie (nízká hladina cukru v krvi) patří:</w:t>
      </w:r>
    </w:p>
    <w:p w14:paraId="680EBD4B" w14:textId="77777777" w:rsidR="00B52B02" w:rsidRPr="005014F7" w:rsidRDefault="00B52B02" w:rsidP="00B52B02">
      <w:pPr>
        <w:tabs>
          <w:tab w:val="clear" w:pos="567"/>
        </w:tabs>
        <w:spacing w:line="240" w:lineRule="auto"/>
        <w:ind w:right="-2"/>
        <w:rPr>
          <w:szCs w:val="22"/>
        </w:rPr>
      </w:pPr>
    </w:p>
    <w:p w14:paraId="680EBD4C" w14:textId="77777777" w:rsidR="00B52B02" w:rsidRPr="005014F7" w:rsidRDefault="00B52B02" w:rsidP="00B52B02">
      <w:pPr>
        <w:tabs>
          <w:tab w:val="clear" w:pos="567"/>
        </w:tabs>
        <w:spacing w:line="240" w:lineRule="auto"/>
        <w:ind w:right="-2"/>
        <w:rPr>
          <w:szCs w:val="22"/>
        </w:rPr>
        <w:sectPr w:rsidR="00B52B02" w:rsidRPr="005014F7" w:rsidSect="00A70EC6">
          <w:headerReference w:type="default" r:id="rId22"/>
          <w:footerReference w:type="default" r:id="rId23"/>
          <w:headerReference w:type="first" r:id="rId24"/>
          <w:footerReference w:type="first" r:id="rId25"/>
          <w:endnotePr>
            <w:numFmt w:val="decimal"/>
          </w:endnotePr>
          <w:type w:val="continuous"/>
          <w:pgSz w:w="11907" w:h="16840" w:code="9"/>
          <w:pgMar w:top="1134" w:right="1418" w:bottom="1134" w:left="1418" w:header="737" w:footer="737" w:gutter="0"/>
          <w:cols w:space="720"/>
          <w:docGrid w:linePitch="299"/>
        </w:sectPr>
      </w:pPr>
    </w:p>
    <w:p w14:paraId="680EBD4D"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pocení,</w:t>
      </w:r>
    </w:p>
    <w:p w14:paraId="680EBD4E"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ospalost,</w:t>
      </w:r>
    </w:p>
    <w:p w14:paraId="680EBD4F"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závratě,</w:t>
      </w:r>
    </w:p>
    <w:p w14:paraId="680EBD50"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poruchy spánku,</w:t>
      </w:r>
    </w:p>
    <w:p w14:paraId="680EBD51"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palpitace,</w:t>
      </w:r>
    </w:p>
    <w:p w14:paraId="680EBD52"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úzkost,</w:t>
      </w:r>
    </w:p>
    <w:p w14:paraId="680EBD53"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třes,</w:t>
      </w:r>
    </w:p>
    <w:p w14:paraId="680EBD54"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rozmazané vidění,</w:t>
      </w:r>
    </w:p>
    <w:p w14:paraId="680EBD55"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hlad,</w:t>
      </w:r>
    </w:p>
    <w:p w14:paraId="680EBD56"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nezřetelná řeč,</w:t>
      </w:r>
    </w:p>
    <w:p w14:paraId="680EBD57"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depresivní nálada,</w:t>
      </w:r>
    </w:p>
    <w:p w14:paraId="680EBD58"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brnění v rukou, chodidlech, rtech nebo jazyce,</w:t>
      </w:r>
    </w:p>
    <w:p w14:paraId="680EBD59"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podrážděnost,</w:t>
      </w:r>
    </w:p>
    <w:p w14:paraId="680EBD5A"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lastRenderedPageBreak/>
        <w:t>točení hlavy,</w:t>
      </w:r>
    </w:p>
    <w:p w14:paraId="680EBD5B"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abnormální chování,</w:t>
      </w:r>
    </w:p>
    <w:p w14:paraId="680EBD5C"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neschopnost soustředění,</w:t>
      </w:r>
    </w:p>
    <w:p w14:paraId="680EBD5D"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nejistý pohyb,</w:t>
      </w:r>
    </w:p>
    <w:p w14:paraId="680EBD5E"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bolest hlavy,</w:t>
      </w:r>
    </w:p>
    <w:p w14:paraId="680EBD5F" w14:textId="77777777" w:rsidR="00B52B02" w:rsidRPr="005014F7" w:rsidRDefault="001104B2" w:rsidP="009B23D3">
      <w:pPr>
        <w:numPr>
          <w:ilvl w:val="0"/>
          <w:numId w:val="8"/>
        </w:numPr>
        <w:tabs>
          <w:tab w:val="clear" w:pos="567"/>
        </w:tabs>
        <w:spacing w:line="240" w:lineRule="auto"/>
        <w:ind w:left="1134" w:hanging="567"/>
        <w:contextualSpacing/>
        <w:rPr>
          <w:szCs w:val="22"/>
        </w:rPr>
        <w:sectPr w:rsidR="00B52B02" w:rsidRPr="005014F7" w:rsidSect="00D12FFF">
          <w:headerReference w:type="default" r:id="rId26"/>
          <w:footerReference w:type="default" r:id="rId27"/>
          <w:headerReference w:type="first" r:id="rId28"/>
          <w:footerReference w:type="first" r:id="rId29"/>
          <w:endnotePr>
            <w:numFmt w:val="decimal"/>
          </w:endnotePr>
          <w:type w:val="continuous"/>
          <w:pgSz w:w="11907" w:h="16840" w:code="9"/>
          <w:pgMar w:top="1134" w:right="1418" w:bottom="1134" w:left="1418" w:header="737" w:footer="737" w:gutter="0"/>
          <w:cols w:num="2" w:space="720"/>
          <w:titlePg/>
          <w:docGrid w:linePitch="299"/>
        </w:sectPr>
      </w:pPr>
      <w:r w:rsidRPr="005014F7">
        <w:t>změny osobnosti.</w:t>
      </w:r>
    </w:p>
    <w:p w14:paraId="680EBD60" w14:textId="77777777" w:rsidR="00B52B02" w:rsidRPr="005014F7" w:rsidRDefault="00B52B02" w:rsidP="00B52B02">
      <w:pPr>
        <w:tabs>
          <w:tab w:val="clear" w:pos="567"/>
        </w:tabs>
        <w:spacing w:line="240" w:lineRule="auto"/>
        <w:ind w:right="-2"/>
        <w:rPr>
          <w:szCs w:val="22"/>
        </w:rPr>
      </w:pPr>
    </w:p>
    <w:p w14:paraId="680EBD61" w14:textId="77777777" w:rsidR="00B52B02" w:rsidRPr="005014F7" w:rsidRDefault="001104B2" w:rsidP="00B52B02">
      <w:pPr>
        <w:keepNext/>
        <w:tabs>
          <w:tab w:val="clear" w:pos="567"/>
        </w:tabs>
        <w:spacing w:line="240" w:lineRule="auto"/>
        <w:ind w:right="-2"/>
        <w:rPr>
          <w:b/>
          <w:bCs/>
          <w:szCs w:val="22"/>
        </w:rPr>
      </w:pPr>
      <w:r w:rsidRPr="005014F7">
        <w:rPr>
          <w:b/>
          <w:bCs/>
          <w:szCs w:val="22"/>
        </w:rPr>
        <w:t>Pokud není hypoglykemie léčena, může se u pacienta rozvinout těžká hypoglykemie, která může zahrnovat:</w:t>
      </w:r>
    </w:p>
    <w:p w14:paraId="680EBD62"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zmatenost,</w:t>
      </w:r>
    </w:p>
    <w:p w14:paraId="680EBD63"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záchvaty,</w:t>
      </w:r>
    </w:p>
    <w:p w14:paraId="680EBD64"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bezvědomí,</w:t>
      </w:r>
    </w:p>
    <w:p w14:paraId="680EBD65"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úmrtí.</w:t>
      </w:r>
    </w:p>
    <w:p w14:paraId="680EBD66" w14:textId="77777777" w:rsidR="00B52B02" w:rsidRPr="005014F7" w:rsidRDefault="00B52B02" w:rsidP="00B52B02">
      <w:pPr>
        <w:tabs>
          <w:tab w:val="clear" w:pos="567"/>
        </w:tabs>
        <w:spacing w:line="240" w:lineRule="auto"/>
        <w:ind w:left="851" w:hanging="284"/>
        <w:rPr>
          <w:szCs w:val="22"/>
          <w:highlight w:val="yellow"/>
        </w:rPr>
      </w:pPr>
    </w:p>
    <w:p w14:paraId="680EBD67" w14:textId="77777777" w:rsidR="00B52B02" w:rsidRPr="005014F7" w:rsidRDefault="00B52B02" w:rsidP="00B52B02">
      <w:pPr>
        <w:tabs>
          <w:tab w:val="clear" w:pos="567"/>
        </w:tabs>
        <w:spacing w:line="240" w:lineRule="auto"/>
        <w:ind w:right="-2"/>
        <w:rPr>
          <w:szCs w:val="22"/>
          <w:highlight w:val="yellow"/>
        </w:rPr>
      </w:pPr>
    </w:p>
    <w:p w14:paraId="680EBD68" w14:textId="77777777" w:rsidR="00B52B02" w:rsidRPr="005014F7" w:rsidRDefault="001104B2" w:rsidP="00644FB3">
      <w:pPr>
        <w:pStyle w:val="Style10"/>
        <w:rPr>
          <w:noProof w:val="0"/>
        </w:rPr>
      </w:pPr>
      <w:r w:rsidRPr="005014F7">
        <w:rPr>
          <w:noProof w:val="0"/>
        </w:rPr>
        <w:t>Čemu musíte věnovat pozornost, než začnete přípravek Ogluo používat</w:t>
      </w:r>
    </w:p>
    <w:p w14:paraId="680EBD69" w14:textId="77777777" w:rsidR="00B52B02" w:rsidRPr="005014F7" w:rsidRDefault="00B52B02" w:rsidP="00B52B02">
      <w:pPr>
        <w:keepNext/>
        <w:rPr>
          <w:highlight w:val="yellow"/>
        </w:rPr>
      </w:pPr>
    </w:p>
    <w:p w14:paraId="680EBD6A" w14:textId="77777777" w:rsidR="00B52B02" w:rsidRPr="005014F7" w:rsidRDefault="001104B2" w:rsidP="00B52B02">
      <w:pPr>
        <w:keepNext/>
        <w:rPr>
          <w:b/>
          <w:bCs/>
        </w:rPr>
      </w:pPr>
      <w:r w:rsidRPr="005014F7">
        <w:rPr>
          <w:b/>
          <w:bCs/>
        </w:rPr>
        <w:t>Důležité informace</w:t>
      </w:r>
    </w:p>
    <w:p w14:paraId="680EBD6B" w14:textId="77777777" w:rsidR="00B52B02" w:rsidRPr="005014F7" w:rsidRDefault="00B52B02" w:rsidP="00B52B02">
      <w:pPr>
        <w:rPr>
          <w:b/>
          <w:bCs/>
        </w:rPr>
      </w:pPr>
    </w:p>
    <w:p w14:paraId="680EBD6C" w14:textId="77777777" w:rsidR="00B52B02" w:rsidRPr="005014F7" w:rsidRDefault="001104B2" w:rsidP="009B23D3">
      <w:pPr>
        <w:numPr>
          <w:ilvl w:val="0"/>
          <w:numId w:val="1"/>
        </w:numPr>
        <w:ind w:left="567"/>
        <w:contextualSpacing/>
      </w:pPr>
      <w:r w:rsidRPr="005014F7">
        <w:t>Ujistěte se, že Vy, Vaši rodinní příslušníci, spolupracovníci a blízcí přátelé vědí o přípravku Ogluo. Řekněte jim, aby Vám v případě, že se u Vás objeví jakékoli známky těžké hypoglykemie, včetně zmatenosti, záchvatů nebo bezvědomí (ztráty vědomí), okamžitě podali přípravek Ogluo. Je třeba, abyste přípravek Ogluo měli stále při sobě.</w:t>
      </w:r>
    </w:p>
    <w:p w14:paraId="680EBD6D" w14:textId="77777777" w:rsidR="00B52B02" w:rsidRPr="005014F7" w:rsidRDefault="00B52B02" w:rsidP="00B52B02">
      <w:pPr>
        <w:ind w:left="567"/>
        <w:contextualSpacing/>
      </w:pPr>
    </w:p>
    <w:p w14:paraId="680EBD6E" w14:textId="77777777" w:rsidR="00B52B02" w:rsidRPr="005014F7" w:rsidRDefault="001104B2" w:rsidP="009B23D3">
      <w:pPr>
        <w:numPr>
          <w:ilvl w:val="0"/>
          <w:numId w:val="1"/>
        </w:numPr>
        <w:ind w:left="567"/>
        <w:contextualSpacing/>
      </w:pPr>
      <w:r w:rsidRPr="005014F7">
        <w:t>Je důležité, abyste Vy či lidé ve Vašem okolí věděli, jak se přípravek Ogluo používá dříve, než ho budete potřebovat. Ukažte svým rodinným příslušníkům a ostatním, kde přípravek Ogluo uchováváte a jak se používá. Pokud ztratíte vědomí, musí jednat rychle, protože pokud to bude trvat určitou dobu, může to vést k poškození. Vy nebo osoba, která Vám přípravek Ogluo podává, se musíte řídit pokyny v bodě 3 této příbalové informace: „Jak se přípravek Ogluo používá“.</w:t>
      </w:r>
    </w:p>
    <w:p w14:paraId="680EBD6F" w14:textId="77777777" w:rsidR="00B52B02" w:rsidRPr="005014F7" w:rsidRDefault="00B52B02" w:rsidP="00B52B02">
      <w:pPr>
        <w:ind w:left="567"/>
        <w:contextualSpacing/>
      </w:pPr>
    </w:p>
    <w:p w14:paraId="680EBD70" w14:textId="77777777" w:rsidR="00B52B02" w:rsidRPr="005014F7" w:rsidRDefault="001104B2" w:rsidP="009B23D3">
      <w:pPr>
        <w:numPr>
          <w:ilvl w:val="0"/>
          <w:numId w:val="1"/>
        </w:numPr>
        <w:ind w:left="567"/>
        <w:contextualSpacing/>
      </w:pPr>
      <w:r w:rsidRPr="005014F7">
        <w:t>Je důležité, abyste přípravek Ogluo správně uchovával(a), aby bylo zajištěno, že je možné ho okamžitě použít, pokud ho budete potřebovat. Více informací o tom, jak správně uchovávat tento léčivý přípravek, naleznete v bodě 5.</w:t>
      </w:r>
    </w:p>
    <w:p w14:paraId="680EBD71" w14:textId="77777777" w:rsidR="00B52B02" w:rsidRPr="005014F7" w:rsidRDefault="00B52B02" w:rsidP="00B52B02">
      <w:pPr>
        <w:ind w:left="720"/>
        <w:contextualSpacing/>
      </w:pPr>
    </w:p>
    <w:p w14:paraId="680EBD72" w14:textId="77777777" w:rsidR="00B52B02" w:rsidRPr="005014F7" w:rsidRDefault="001104B2" w:rsidP="00B52B02">
      <w:pPr>
        <w:keepNext/>
        <w:rPr>
          <w:b/>
          <w:bCs/>
        </w:rPr>
      </w:pPr>
      <w:r w:rsidRPr="005014F7">
        <w:rPr>
          <w:b/>
          <w:bCs/>
        </w:rPr>
        <w:t>Nepoužívejte přípravek Ogluo,</w:t>
      </w:r>
    </w:p>
    <w:p w14:paraId="680EBD73" w14:textId="77777777" w:rsidR="00B52B02" w:rsidRPr="005014F7" w:rsidRDefault="001104B2" w:rsidP="009B23D3">
      <w:pPr>
        <w:numPr>
          <w:ilvl w:val="0"/>
          <w:numId w:val="2"/>
        </w:numPr>
        <w:ind w:left="924" w:hanging="357"/>
        <w:contextualSpacing/>
      </w:pPr>
      <w:r w:rsidRPr="005014F7">
        <w:t>jestliže jste alergický(á) na glukagon nebo na kteroukoli další složku tohoto přípravku (uvedenou v bodě 6),</w:t>
      </w:r>
    </w:p>
    <w:p w14:paraId="680EBD74" w14:textId="77777777" w:rsidR="00B52B02" w:rsidRPr="005014F7" w:rsidRDefault="001104B2" w:rsidP="009B23D3">
      <w:pPr>
        <w:numPr>
          <w:ilvl w:val="0"/>
          <w:numId w:val="2"/>
        </w:numPr>
        <w:ind w:left="924" w:hanging="357"/>
        <w:contextualSpacing/>
      </w:pPr>
      <w:r w:rsidRPr="005014F7">
        <w:t>jestliže máte nádor nadledviny (feochromocytom).</w:t>
      </w:r>
    </w:p>
    <w:p w14:paraId="680EBD75" w14:textId="77777777" w:rsidR="00B52B02" w:rsidRPr="005014F7" w:rsidRDefault="00B52B02" w:rsidP="00B52B02">
      <w:pPr>
        <w:numPr>
          <w:ilvl w:val="12"/>
          <w:numId w:val="0"/>
        </w:numPr>
        <w:tabs>
          <w:tab w:val="clear" w:pos="567"/>
        </w:tabs>
        <w:spacing w:line="240" w:lineRule="auto"/>
        <w:rPr>
          <w:szCs w:val="22"/>
          <w:highlight w:val="yellow"/>
        </w:rPr>
      </w:pPr>
    </w:p>
    <w:p w14:paraId="680EBD76" w14:textId="77777777" w:rsidR="00B52B02" w:rsidRPr="005014F7" w:rsidRDefault="001104B2" w:rsidP="00B52B02">
      <w:pPr>
        <w:keepNext/>
        <w:rPr>
          <w:b/>
          <w:bCs/>
        </w:rPr>
      </w:pPr>
      <w:r w:rsidRPr="005014F7">
        <w:rPr>
          <w:b/>
          <w:bCs/>
        </w:rPr>
        <w:t>Upozornění a opatření</w:t>
      </w:r>
    </w:p>
    <w:p w14:paraId="680EBD77" w14:textId="77777777" w:rsidR="00B52B02" w:rsidRPr="005014F7" w:rsidRDefault="001104B2" w:rsidP="00B52B02">
      <w:pPr>
        <w:numPr>
          <w:ilvl w:val="12"/>
          <w:numId w:val="0"/>
        </w:numPr>
        <w:tabs>
          <w:tab w:val="clear" w:pos="567"/>
        </w:tabs>
        <w:spacing w:line="240" w:lineRule="auto"/>
      </w:pPr>
      <w:r w:rsidRPr="005014F7">
        <w:t>Před použitím přípravku Ogluo se poraďte se svým lékařem, lékárníkem nebo zdravotní sestrou.</w:t>
      </w:r>
    </w:p>
    <w:p w14:paraId="680EBD78" w14:textId="77777777" w:rsidR="00B52B02" w:rsidRPr="005014F7" w:rsidRDefault="00B52B02" w:rsidP="00B52B02">
      <w:pPr>
        <w:numPr>
          <w:ilvl w:val="12"/>
          <w:numId w:val="0"/>
        </w:numPr>
        <w:tabs>
          <w:tab w:val="clear" w:pos="567"/>
        </w:tabs>
        <w:spacing w:line="240" w:lineRule="auto"/>
      </w:pPr>
    </w:p>
    <w:p w14:paraId="680EBD79" w14:textId="77777777" w:rsidR="00B52B02" w:rsidRPr="005014F7" w:rsidRDefault="001104B2" w:rsidP="00B52B02">
      <w:pPr>
        <w:tabs>
          <w:tab w:val="clear" w:pos="567"/>
        </w:tabs>
        <w:contextualSpacing/>
        <w:rPr>
          <w:szCs w:val="22"/>
        </w:rPr>
      </w:pPr>
      <w:r w:rsidRPr="005014F7">
        <w:t>Přípravek Ogluo nemusí správně účinkovat, jestliže:</w:t>
      </w:r>
    </w:p>
    <w:p w14:paraId="680EBD7A"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jste dlouho nalačno nebo máte delší dobu nízkou hladinu cukru v krvi,</w:t>
      </w:r>
    </w:p>
    <w:p w14:paraId="680EBD7B"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máte nízkou hladinu adrenalinu,</w:t>
      </w:r>
    </w:p>
    <w:p w14:paraId="680EBD7C"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máte v důsledku nadměrného pití alkoholu nízkou hladinu cukru v krvi,</w:t>
      </w:r>
    </w:p>
    <w:p w14:paraId="680EBD7D"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máte nádor, který uvolňuje glukagon nebo inzulin.</w:t>
      </w:r>
    </w:p>
    <w:p w14:paraId="680EBD7E" w14:textId="77777777" w:rsidR="00B52B02" w:rsidRPr="005014F7" w:rsidRDefault="00B52B02" w:rsidP="00B52B02">
      <w:pPr>
        <w:tabs>
          <w:tab w:val="clear" w:pos="567"/>
        </w:tabs>
        <w:spacing w:line="240" w:lineRule="auto"/>
        <w:ind w:right="-2"/>
        <w:rPr>
          <w:szCs w:val="22"/>
        </w:rPr>
      </w:pPr>
    </w:p>
    <w:p w14:paraId="680EBD7F" w14:textId="77777777" w:rsidR="00B52B02" w:rsidRPr="005014F7" w:rsidRDefault="001104B2" w:rsidP="00B52B02">
      <w:pPr>
        <w:tabs>
          <w:tab w:val="clear" w:pos="567"/>
        </w:tabs>
        <w:spacing w:line="240" w:lineRule="auto"/>
        <w:ind w:right="-2"/>
        <w:rPr>
          <w:szCs w:val="22"/>
        </w:rPr>
      </w:pPr>
      <w:r w:rsidRPr="005014F7">
        <w:t>Pokud se Vás týká cokoli z výše uvedeného, poraďte se se svým lékařem nebo lékárníkem.</w:t>
      </w:r>
    </w:p>
    <w:p w14:paraId="680EBD80" w14:textId="77777777" w:rsidR="00B52B02" w:rsidRPr="005014F7" w:rsidRDefault="00B52B02" w:rsidP="00B52B02">
      <w:pPr>
        <w:tabs>
          <w:tab w:val="clear" w:pos="567"/>
        </w:tabs>
        <w:spacing w:line="240" w:lineRule="auto"/>
        <w:ind w:right="-2"/>
        <w:rPr>
          <w:szCs w:val="22"/>
        </w:rPr>
      </w:pPr>
    </w:p>
    <w:p w14:paraId="680EBD81" w14:textId="77777777" w:rsidR="00EA769C" w:rsidRPr="005014F7" w:rsidRDefault="001104B2" w:rsidP="00EA769C">
      <w:pPr>
        <w:rPr>
          <w:u w:val="single"/>
        </w:rPr>
      </w:pPr>
      <w:r w:rsidRPr="005014F7">
        <w:rPr>
          <w:u w:val="single"/>
        </w:rPr>
        <w:t>Vezměte prosím v potaz, že u přibližně 15 % pacientů v pivotní studii se hladina glukózy v krvi obnovila po 20 minutách či více.</w:t>
      </w:r>
    </w:p>
    <w:p w14:paraId="680EBD82" w14:textId="77777777" w:rsidR="00EA769C" w:rsidRPr="005014F7" w:rsidRDefault="00EA769C" w:rsidP="00B52B02">
      <w:pPr>
        <w:tabs>
          <w:tab w:val="clear" w:pos="567"/>
        </w:tabs>
        <w:spacing w:line="240" w:lineRule="auto"/>
        <w:ind w:right="-2"/>
        <w:rPr>
          <w:szCs w:val="22"/>
        </w:rPr>
      </w:pPr>
    </w:p>
    <w:p w14:paraId="680EBD83" w14:textId="77777777" w:rsidR="00B52B02" w:rsidRPr="005014F7" w:rsidRDefault="001104B2" w:rsidP="00B52B02">
      <w:pPr>
        <w:tabs>
          <w:tab w:val="clear" w:pos="567"/>
        </w:tabs>
        <w:spacing w:line="240" w:lineRule="auto"/>
        <w:ind w:right="-2"/>
        <w:rPr>
          <w:szCs w:val="22"/>
        </w:rPr>
      </w:pPr>
      <w:r w:rsidRPr="005014F7">
        <w:t>Po podání přípravku Ogluo se co nejdříve najezte, abyste zabránil(a) opětovnému snížení hladiny cukru v krvi. Požijte rychle působící zdroj cukru, jako je ovocný džus nebo sycený nápoj obsahující cukr.</w:t>
      </w:r>
    </w:p>
    <w:p w14:paraId="680EBD84" w14:textId="77777777" w:rsidR="00B52B02" w:rsidRPr="005014F7" w:rsidRDefault="00B52B02" w:rsidP="00B52B02">
      <w:pPr>
        <w:numPr>
          <w:ilvl w:val="12"/>
          <w:numId w:val="0"/>
        </w:numPr>
        <w:tabs>
          <w:tab w:val="clear" w:pos="567"/>
        </w:tabs>
        <w:spacing w:line="240" w:lineRule="auto"/>
        <w:ind w:right="-2"/>
        <w:rPr>
          <w:szCs w:val="22"/>
        </w:rPr>
      </w:pPr>
    </w:p>
    <w:p w14:paraId="680EBD85" w14:textId="77777777" w:rsidR="00B52B02" w:rsidRPr="005014F7" w:rsidRDefault="001104B2" w:rsidP="00B52B02">
      <w:pPr>
        <w:keepNext/>
        <w:numPr>
          <w:ilvl w:val="12"/>
          <w:numId w:val="0"/>
        </w:numPr>
        <w:tabs>
          <w:tab w:val="clear" w:pos="567"/>
        </w:tabs>
        <w:spacing w:line="240" w:lineRule="auto"/>
        <w:rPr>
          <w:b/>
        </w:rPr>
      </w:pPr>
      <w:r w:rsidRPr="005014F7">
        <w:rPr>
          <w:b/>
        </w:rPr>
        <w:lastRenderedPageBreak/>
        <w:t>Děti</w:t>
      </w:r>
    </w:p>
    <w:p w14:paraId="680EBD86" w14:textId="77777777" w:rsidR="00B52B02" w:rsidRPr="005014F7" w:rsidRDefault="001104B2" w:rsidP="00B52B02">
      <w:r w:rsidRPr="005014F7">
        <w:t>Podávání přípravku Ogluo dětem mladším 2 let se nedoporučuje, neboť u této věkové skupiny nebyl zkoumán.</w:t>
      </w:r>
    </w:p>
    <w:p w14:paraId="680EBD87" w14:textId="77777777" w:rsidR="00B52B02" w:rsidRPr="005014F7" w:rsidRDefault="00B52B02" w:rsidP="00B52B02">
      <w:pPr>
        <w:tabs>
          <w:tab w:val="clear" w:pos="567"/>
        </w:tabs>
        <w:spacing w:line="240" w:lineRule="auto"/>
        <w:ind w:right="-2"/>
        <w:rPr>
          <w:szCs w:val="22"/>
        </w:rPr>
      </w:pPr>
    </w:p>
    <w:p w14:paraId="680EBD88" w14:textId="77777777" w:rsidR="00B52B02" w:rsidRPr="005014F7" w:rsidRDefault="001104B2" w:rsidP="00B52B02">
      <w:pPr>
        <w:keepNext/>
        <w:numPr>
          <w:ilvl w:val="12"/>
          <w:numId w:val="0"/>
        </w:numPr>
        <w:tabs>
          <w:tab w:val="clear" w:pos="567"/>
        </w:tabs>
        <w:spacing w:line="240" w:lineRule="auto"/>
        <w:rPr>
          <w:b/>
        </w:rPr>
      </w:pPr>
      <w:r w:rsidRPr="005014F7">
        <w:rPr>
          <w:b/>
        </w:rPr>
        <w:t>Další léčivé přípravky a přípravek Ogluo</w:t>
      </w:r>
    </w:p>
    <w:p w14:paraId="680EBD89" w14:textId="77777777" w:rsidR="00B52B02" w:rsidRPr="005014F7" w:rsidRDefault="001104B2" w:rsidP="00B52B02">
      <w:pPr>
        <w:numPr>
          <w:ilvl w:val="12"/>
          <w:numId w:val="0"/>
        </w:numPr>
        <w:tabs>
          <w:tab w:val="clear" w:pos="567"/>
        </w:tabs>
        <w:spacing w:line="240" w:lineRule="auto"/>
        <w:ind w:right="-2"/>
        <w:rPr>
          <w:szCs w:val="22"/>
        </w:rPr>
      </w:pPr>
      <w:r w:rsidRPr="005014F7">
        <w:t>Informujte svého lékaře o všech lécích, které užíváte, které jste v nedávné době užíval(a) nebo které možná budete užívat.</w:t>
      </w:r>
    </w:p>
    <w:p w14:paraId="680EBD8A" w14:textId="77777777" w:rsidR="00B52B02" w:rsidRPr="005014F7" w:rsidRDefault="00B52B02" w:rsidP="00B52B02">
      <w:pPr>
        <w:numPr>
          <w:ilvl w:val="12"/>
          <w:numId w:val="0"/>
        </w:numPr>
        <w:tabs>
          <w:tab w:val="clear" w:pos="567"/>
        </w:tabs>
        <w:spacing w:line="240" w:lineRule="auto"/>
        <w:ind w:right="-2"/>
        <w:rPr>
          <w:szCs w:val="22"/>
          <w:highlight w:val="yellow"/>
        </w:rPr>
      </w:pPr>
    </w:p>
    <w:p w14:paraId="680EBD8B" w14:textId="77777777" w:rsidR="00B52B02" w:rsidRPr="005014F7" w:rsidRDefault="001104B2" w:rsidP="00B52B02">
      <w:pPr>
        <w:numPr>
          <w:ilvl w:val="12"/>
          <w:numId w:val="0"/>
        </w:numPr>
        <w:tabs>
          <w:tab w:val="clear" w:pos="567"/>
        </w:tabs>
        <w:spacing w:line="240" w:lineRule="auto"/>
        <w:ind w:right="-2"/>
        <w:rPr>
          <w:szCs w:val="22"/>
        </w:rPr>
      </w:pPr>
      <w:r w:rsidRPr="005014F7">
        <w:t>Způsob, jakým přípravek Ogluo působí mohou ovlivnit tyto léčivé přípravky:</w:t>
      </w:r>
    </w:p>
    <w:p w14:paraId="680EBD8C" w14:textId="77777777" w:rsidR="00B52B02" w:rsidRPr="005014F7" w:rsidRDefault="001104B2" w:rsidP="009B23D3">
      <w:pPr>
        <w:numPr>
          <w:ilvl w:val="0"/>
          <w:numId w:val="3"/>
        </w:numPr>
        <w:tabs>
          <w:tab w:val="clear" w:pos="567"/>
        </w:tabs>
        <w:ind w:left="1134" w:hanging="567"/>
        <w:contextualSpacing/>
        <w:rPr>
          <w:szCs w:val="22"/>
        </w:rPr>
      </w:pPr>
      <w:r w:rsidRPr="005014F7">
        <w:t>inzulin – používá se k léčbě cukrovky. Inzulin má na hladinu cukru v krvi opačný účinek než glukagon,</w:t>
      </w:r>
    </w:p>
    <w:p w14:paraId="680EBD8D" w14:textId="77777777" w:rsidR="00B52B02" w:rsidRPr="005014F7" w:rsidRDefault="001104B2" w:rsidP="009B23D3">
      <w:pPr>
        <w:numPr>
          <w:ilvl w:val="0"/>
          <w:numId w:val="3"/>
        </w:numPr>
        <w:tabs>
          <w:tab w:val="clear" w:pos="567"/>
        </w:tabs>
        <w:ind w:left="1134" w:hanging="567"/>
        <w:contextualSpacing/>
        <w:rPr>
          <w:szCs w:val="22"/>
        </w:rPr>
      </w:pPr>
      <w:r w:rsidRPr="005014F7">
        <w:t>indometacin – používá se k léčbě bolesti a ztuhlosti kloubů. Indometacin snižuje účinek glukagonu.</w:t>
      </w:r>
    </w:p>
    <w:p w14:paraId="680EBD8E" w14:textId="77777777" w:rsidR="00B52B02" w:rsidRPr="005014F7" w:rsidRDefault="00B52B02" w:rsidP="00B52B02">
      <w:pPr>
        <w:numPr>
          <w:ilvl w:val="12"/>
          <w:numId w:val="0"/>
        </w:numPr>
        <w:tabs>
          <w:tab w:val="clear" w:pos="567"/>
        </w:tabs>
        <w:spacing w:line="240" w:lineRule="auto"/>
        <w:ind w:left="1134" w:right="-2" w:hanging="567"/>
        <w:rPr>
          <w:szCs w:val="22"/>
        </w:rPr>
      </w:pPr>
    </w:p>
    <w:p w14:paraId="680EBD8F" w14:textId="77777777" w:rsidR="00B52B02" w:rsidRPr="005014F7" w:rsidRDefault="001104B2" w:rsidP="00B52B02">
      <w:pPr>
        <w:numPr>
          <w:ilvl w:val="12"/>
          <w:numId w:val="0"/>
        </w:numPr>
        <w:tabs>
          <w:tab w:val="clear" w:pos="567"/>
        </w:tabs>
        <w:spacing w:line="240" w:lineRule="auto"/>
        <w:ind w:right="-2"/>
        <w:rPr>
          <w:szCs w:val="22"/>
        </w:rPr>
      </w:pPr>
      <w:r w:rsidRPr="005014F7">
        <w:t>Přípravek Ogluo může ovlivnit způsob, jakým působí tyto léčivé přípravky:</w:t>
      </w:r>
    </w:p>
    <w:p w14:paraId="680EBD90" w14:textId="77777777" w:rsidR="00B52B02" w:rsidRPr="005014F7" w:rsidRDefault="001104B2" w:rsidP="009B23D3">
      <w:pPr>
        <w:numPr>
          <w:ilvl w:val="0"/>
          <w:numId w:val="4"/>
        </w:numPr>
        <w:tabs>
          <w:tab w:val="clear" w:pos="567"/>
        </w:tabs>
        <w:ind w:left="1134" w:hanging="567"/>
        <w:contextualSpacing/>
        <w:rPr>
          <w:szCs w:val="22"/>
        </w:rPr>
      </w:pPr>
      <w:r w:rsidRPr="005014F7">
        <w:t>warfarin – používá se k zabránění tvorby krevních sraženin. Přípravek Ogluo může zvýšit účinek warfarinu</w:t>
      </w:r>
      <w:r w:rsidR="00903804" w:rsidRPr="005014F7">
        <w:t xml:space="preserve"> na ředění krve</w:t>
      </w:r>
      <w:r w:rsidR="007143A3" w:rsidRPr="005014F7">
        <w:t xml:space="preserve"> (antikoagulační účinek)</w:t>
      </w:r>
      <w:r w:rsidRPr="005014F7">
        <w:t>,</w:t>
      </w:r>
    </w:p>
    <w:p w14:paraId="680EBD91" w14:textId="77777777" w:rsidR="00B52B02" w:rsidRPr="005014F7" w:rsidRDefault="001104B2" w:rsidP="009B23D3">
      <w:pPr>
        <w:numPr>
          <w:ilvl w:val="0"/>
          <w:numId w:val="4"/>
        </w:numPr>
        <w:tabs>
          <w:tab w:val="clear" w:pos="567"/>
        </w:tabs>
        <w:ind w:left="1134" w:hanging="567"/>
        <w:contextualSpacing/>
        <w:rPr>
          <w:szCs w:val="22"/>
        </w:rPr>
      </w:pPr>
      <w:r w:rsidRPr="005014F7">
        <w:t>betablokátory– používají se k léčbě vysokého krevního tlaku a nepravidelné tepové frekvence. Přípravek Ogluo může zvýšit Váš krevní tlak a tepovou frekvenci. Tento účinek však bude trvat pouze krátce.</w:t>
      </w:r>
    </w:p>
    <w:p w14:paraId="680EBD92" w14:textId="77777777" w:rsidR="00B52B02" w:rsidRPr="005014F7" w:rsidRDefault="00B52B02" w:rsidP="00B52B02">
      <w:pPr>
        <w:numPr>
          <w:ilvl w:val="12"/>
          <w:numId w:val="0"/>
        </w:numPr>
        <w:tabs>
          <w:tab w:val="clear" w:pos="567"/>
        </w:tabs>
        <w:spacing w:line="240" w:lineRule="auto"/>
        <w:ind w:right="-2"/>
        <w:rPr>
          <w:szCs w:val="22"/>
        </w:rPr>
      </w:pPr>
    </w:p>
    <w:p w14:paraId="680EBD93" w14:textId="77777777" w:rsidR="00B52B02" w:rsidRPr="005014F7" w:rsidRDefault="001104B2" w:rsidP="00B52B02">
      <w:pPr>
        <w:numPr>
          <w:ilvl w:val="12"/>
          <w:numId w:val="0"/>
        </w:numPr>
        <w:tabs>
          <w:tab w:val="clear" w:pos="567"/>
        </w:tabs>
        <w:spacing w:line="240" w:lineRule="auto"/>
        <w:ind w:right="-2"/>
        <w:rPr>
          <w:szCs w:val="22"/>
        </w:rPr>
      </w:pPr>
      <w:r w:rsidRPr="005014F7">
        <w:t>Pokud se Vás týká cokoli z výše uvedeného (nebo si nejste jistý(á)), poraďte se se svým lékařem nebo lékárníkem dříve, než začnete přípravek Ogluo používat.</w:t>
      </w:r>
    </w:p>
    <w:p w14:paraId="680EBD94" w14:textId="77777777" w:rsidR="00B52B02" w:rsidRPr="005014F7" w:rsidRDefault="00B52B02" w:rsidP="00B52B02">
      <w:pPr>
        <w:numPr>
          <w:ilvl w:val="12"/>
          <w:numId w:val="0"/>
        </w:numPr>
        <w:tabs>
          <w:tab w:val="clear" w:pos="567"/>
        </w:tabs>
        <w:spacing w:line="240" w:lineRule="auto"/>
        <w:ind w:right="-2"/>
        <w:rPr>
          <w:szCs w:val="22"/>
          <w:highlight w:val="yellow"/>
        </w:rPr>
      </w:pPr>
    </w:p>
    <w:p w14:paraId="680EBD95" w14:textId="77777777" w:rsidR="00B52B02" w:rsidRPr="005014F7" w:rsidRDefault="001104B2" w:rsidP="00B52B02">
      <w:pPr>
        <w:keepNext/>
        <w:numPr>
          <w:ilvl w:val="12"/>
          <w:numId w:val="0"/>
        </w:numPr>
        <w:tabs>
          <w:tab w:val="clear" w:pos="567"/>
        </w:tabs>
        <w:spacing w:line="240" w:lineRule="auto"/>
        <w:ind w:right="-2"/>
        <w:rPr>
          <w:b/>
          <w:bCs/>
        </w:rPr>
      </w:pPr>
      <w:r w:rsidRPr="005014F7">
        <w:rPr>
          <w:b/>
          <w:bCs/>
        </w:rPr>
        <w:t>Těhotenství, kojení a plodnost</w:t>
      </w:r>
    </w:p>
    <w:p w14:paraId="680EBD96" w14:textId="77777777" w:rsidR="00B52B02" w:rsidRPr="005014F7" w:rsidRDefault="001104B2" w:rsidP="00B52B02">
      <w:pPr>
        <w:numPr>
          <w:ilvl w:val="12"/>
          <w:numId w:val="0"/>
        </w:numPr>
        <w:tabs>
          <w:tab w:val="clear" w:pos="567"/>
        </w:tabs>
        <w:spacing w:line="240" w:lineRule="auto"/>
        <w:rPr>
          <w:szCs w:val="22"/>
        </w:rPr>
      </w:pPr>
      <w:r w:rsidRPr="005014F7">
        <w:t>Pokud máte velmi nízkou hladinu cukru v krvi během těhotenství nebo kojení, domníváte se, že můžete být těhotná, nebo plánujete otěhotnět, můžete přípravek Ogluo používat.</w:t>
      </w:r>
    </w:p>
    <w:p w14:paraId="680EBD97" w14:textId="77777777" w:rsidR="00B52B02" w:rsidRPr="005014F7" w:rsidRDefault="00B52B02" w:rsidP="00B52B02">
      <w:pPr>
        <w:numPr>
          <w:ilvl w:val="12"/>
          <w:numId w:val="0"/>
        </w:numPr>
        <w:tabs>
          <w:tab w:val="clear" w:pos="567"/>
        </w:tabs>
        <w:spacing w:line="240" w:lineRule="auto"/>
        <w:rPr>
          <w:szCs w:val="22"/>
        </w:rPr>
      </w:pPr>
    </w:p>
    <w:p w14:paraId="680EBD98" w14:textId="77777777" w:rsidR="00B52B02" w:rsidRPr="005014F7" w:rsidRDefault="001104B2" w:rsidP="00B52B02">
      <w:pPr>
        <w:numPr>
          <w:ilvl w:val="12"/>
          <w:numId w:val="0"/>
        </w:numPr>
        <w:tabs>
          <w:tab w:val="clear" w:pos="567"/>
        </w:tabs>
        <w:spacing w:line="240" w:lineRule="auto"/>
        <w:rPr>
          <w:szCs w:val="22"/>
          <w:highlight w:val="yellow"/>
        </w:rPr>
      </w:pPr>
      <w:r w:rsidRPr="005014F7">
        <w:t>Pokud jste těhotná, poraďte se se svým lékařem nebo lékárníkem, než začnete užívat jakýkoli léčivý přípravek.</w:t>
      </w:r>
    </w:p>
    <w:p w14:paraId="680EBD99" w14:textId="77777777" w:rsidR="00B52B02" w:rsidRPr="005014F7" w:rsidRDefault="00B52B02" w:rsidP="00B52B02">
      <w:pPr>
        <w:rPr>
          <w:highlight w:val="yellow"/>
        </w:rPr>
      </w:pPr>
    </w:p>
    <w:p w14:paraId="680EBD9A" w14:textId="77777777" w:rsidR="00B52B02" w:rsidRPr="005014F7" w:rsidRDefault="001104B2" w:rsidP="00B52B02">
      <w:pPr>
        <w:keepNext/>
        <w:rPr>
          <w:b/>
          <w:bCs/>
        </w:rPr>
      </w:pPr>
      <w:r w:rsidRPr="005014F7">
        <w:rPr>
          <w:b/>
          <w:bCs/>
        </w:rPr>
        <w:t>Řízení dopravních prostředků a obsluha strojů</w:t>
      </w:r>
    </w:p>
    <w:p w14:paraId="680EBD9B" w14:textId="77777777" w:rsidR="00B52B02" w:rsidRPr="005014F7" w:rsidRDefault="001104B2" w:rsidP="00D13312">
      <w:pPr>
        <w:keepNext/>
        <w:numPr>
          <w:ilvl w:val="12"/>
          <w:numId w:val="0"/>
        </w:numPr>
        <w:tabs>
          <w:tab w:val="clear" w:pos="567"/>
        </w:tabs>
        <w:spacing w:line="240" w:lineRule="auto"/>
        <w:ind w:right="-2"/>
        <w:rPr>
          <w:szCs w:val="22"/>
        </w:rPr>
      </w:pPr>
      <w:r w:rsidRPr="005014F7">
        <w:t>Po těžké hypoglykemické příhodě může být Vaše schopnost soustředění a reakce snížená. Měl(a) byste vyčkat, dokud účinky velmi nízké hladiny cukru v krvi neodezní a dokud se nebudete cítit lépe, než budete řídit nebo používat jakékoli nástroje či obsluhovat stroje.</w:t>
      </w:r>
    </w:p>
    <w:p w14:paraId="680EBD9C" w14:textId="77777777" w:rsidR="00B52B02" w:rsidRPr="005014F7" w:rsidRDefault="00B52B02" w:rsidP="00B52B02">
      <w:pPr>
        <w:numPr>
          <w:ilvl w:val="12"/>
          <w:numId w:val="0"/>
        </w:numPr>
        <w:tabs>
          <w:tab w:val="clear" w:pos="567"/>
        </w:tabs>
        <w:spacing w:line="240" w:lineRule="auto"/>
        <w:ind w:right="-2"/>
        <w:rPr>
          <w:szCs w:val="22"/>
          <w:highlight w:val="yellow"/>
        </w:rPr>
      </w:pPr>
    </w:p>
    <w:p w14:paraId="680EBD9D" w14:textId="77777777" w:rsidR="00B52B02" w:rsidRPr="005014F7" w:rsidRDefault="001104B2" w:rsidP="00644FB3">
      <w:pPr>
        <w:pStyle w:val="Style10"/>
        <w:rPr>
          <w:noProof w:val="0"/>
        </w:rPr>
      </w:pPr>
      <w:r w:rsidRPr="005014F7">
        <w:rPr>
          <w:noProof w:val="0"/>
        </w:rPr>
        <w:t>Jak se přípravek Ogluo používá</w:t>
      </w:r>
    </w:p>
    <w:p w14:paraId="680EBD9E" w14:textId="77777777" w:rsidR="00B52B02" w:rsidRPr="005014F7" w:rsidRDefault="00B52B02" w:rsidP="00B52B02">
      <w:pPr>
        <w:keepNext/>
        <w:numPr>
          <w:ilvl w:val="12"/>
          <w:numId w:val="0"/>
        </w:numPr>
        <w:tabs>
          <w:tab w:val="clear" w:pos="567"/>
        </w:tabs>
        <w:spacing w:line="240" w:lineRule="auto"/>
        <w:ind w:right="-2"/>
        <w:rPr>
          <w:szCs w:val="22"/>
          <w:highlight w:val="yellow"/>
        </w:rPr>
      </w:pPr>
    </w:p>
    <w:p w14:paraId="680EBD9F" w14:textId="77777777" w:rsidR="00B52B02" w:rsidRPr="005014F7" w:rsidRDefault="001104B2" w:rsidP="00B52B02">
      <w:pPr>
        <w:numPr>
          <w:ilvl w:val="12"/>
          <w:numId w:val="0"/>
        </w:numPr>
        <w:tabs>
          <w:tab w:val="clear" w:pos="567"/>
        </w:tabs>
        <w:spacing w:line="240" w:lineRule="auto"/>
        <w:ind w:right="-2"/>
        <w:rPr>
          <w:szCs w:val="22"/>
        </w:rPr>
      </w:pPr>
      <w:r w:rsidRPr="005014F7">
        <w:t>Vždy používejte (nebo podávejte) tento přípravek přesně v souladu s příbalovou informací nebo podle pokynů svého lékaře. Pokud si nejste jistý(á), poraďte se se svým lékařem nebo lékárníkem.</w:t>
      </w:r>
    </w:p>
    <w:p w14:paraId="680EBDA0" w14:textId="77777777" w:rsidR="00B52B02" w:rsidRPr="005014F7" w:rsidRDefault="00B52B02" w:rsidP="00B52B02">
      <w:pPr>
        <w:numPr>
          <w:ilvl w:val="12"/>
          <w:numId w:val="0"/>
        </w:numPr>
        <w:tabs>
          <w:tab w:val="clear" w:pos="567"/>
        </w:tabs>
        <w:spacing w:line="240" w:lineRule="auto"/>
        <w:ind w:right="-2"/>
        <w:rPr>
          <w:szCs w:val="22"/>
        </w:rPr>
      </w:pPr>
    </w:p>
    <w:p w14:paraId="680EBDA1" w14:textId="77777777" w:rsidR="00B52B02" w:rsidRPr="005014F7" w:rsidRDefault="001104B2" w:rsidP="00B52B02">
      <w:pPr>
        <w:numPr>
          <w:ilvl w:val="12"/>
          <w:numId w:val="0"/>
        </w:numPr>
        <w:tabs>
          <w:tab w:val="clear" w:pos="567"/>
        </w:tabs>
        <w:spacing w:line="240" w:lineRule="auto"/>
        <w:ind w:right="-2"/>
        <w:rPr>
          <w:szCs w:val="22"/>
        </w:rPr>
      </w:pPr>
      <w:r w:rsidRPr="005014F7">
        <w:t>Přípravek Ogluo se podává formou injekce pod kůži (subkutánní injekce). Dodává se ve formě pera. Injekční pero obsahuje odměřené množství léčivého přípravku, takže pokud se budete řídit těmito pokyny, bude podána celá dávka.</w:t>
      </w:r>
    </w:p>
    <w:p w14:paraId="680EBDA2" w14:textId="77777777" w:rsidR="00B52B02" w:rsidRPr="005014F7" w:rsidRDefault="00B52B02" w:rsidP="00B52B02">
      <w:pPr>
        <w:numPr>
          <w:ilvl w:val="12"/>
          <w:numId w:val="0"/>
        </w:numPr>
        <w:tabs>
          <w:tab w:val="clear" w:pos="567"/>
        </w:tabs>
        <w:spacing w:line="240" w:lineRule="auto"/>
        <w:ind w:right="-2"/>
        <w:rPr>
          <w:szCs w:val="22"/>
        </w:rPr>
      </w:pPr>
    </w:p>
    <w:p w14:paraId="680EBDA3" w14:textId="77777777" w:rsidR="00B52B02" w:rsidRPr="005014F7" w:rsidRDefault="001104B2" w:rsidP="00B52B02">
      <w:pPr>
        <w:keepNext/>
        <w:numPr>
          <w:ilvl w:val="12"/>
          <w:numId w:val="0"/>
        </w:numPr>
        <w:tabs>
          <w:tab w:val="clear" w:pos="567"/>
        </w:tabs>
        <w:spacing w:line="240" w:lineRule="auto"/>
        <w:ind w:right="-2"/>
        <w:rPr>
          <w:b/>
          <w:bCs/>
          <w:szCs w:val="22"/>
        </w:rPr>
      </w:pPr>
      <w:r w:rsidRPr="005014F7">
        <w:rPr>
          <w:b/>
          <w:bCs/>
          <w:szCs w:val="22"/>
          <w:u w:val="single"/>
        </w:rPr>
        <w:lastRenderedPageBreak/>
        <w:t>Příprava</w:t>
      </w:r>
    </w:p>
    <w:p w14:paraId="680EBDA4" w14:textId="77777777" w:rsidR="00B52B02" w:rsidRPr="005014F7" w:rsidRDefault="00B52B02" w:rsidP="00B52B02">
      <w:pPr>
        <w:keepNext/>
        <w:numPr>
          <w:ilvl w:val="12"/>
          <w:numId w:val="0"/>
        </w:numPr>
        <w:tabs>
          <w:tab w:val="clear" w:pos="567"/>
        </w:tabs>
        <w:spacing w:line="240" w:lineRule="auto"/>
        <w:ind w:right="-2"/>
        <w:rPr>
          <w:szCs w:val="22"/>
        </w:rPr>
      </w:pPr>
    </w:p>
    <w:tbl>
      <w:tblPr>
        <w:tblStyle w:val="TableGrid"/>
        <w:tblW w:w="0" w:type="auto"/>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4337"/>
        <w:gridCol w:w="4734"/>
      </w:tblGrid>
      <w:tr w:rsidR="005970A9" w14:paraId="680EBDB1" w14:textId="77777777" w:rsidTr="009258E0">
        <w:trPr>
          <w:cantSplit/>
        </w:trPr>
        <w:tc>
          <w:tcPr>
            <w:tcW w:w="4530" w:type="dxa"/>
            <w:tcBorders>
              <w:top w:val="nil"/>
              <w:bottom w:val="single" w:sz="4" w:space="0" w:color="auto"/>
            </w:tcBorders>
          </w:tcPr>
          <w:p w14:paraId="680EBDA5" w14:textId="77777777" w:rsidR="00B52B02" w:rsidRPr="005014F7" w:rsidRDefault="001104B2" w:rsidP="009258E0">
            <w:pPr>
              <w:spacing w:line="240" w:lineRule="auto"/>
              <w:rPr>
                <w:szCs w:val="22"/>
              </w:rPr>
            </w:pPr>
            <w:r w:rsidRPr="005014F7">
              <w:t>Zkontrolujte datum použitelnosti vytištěné na sáčku.</w:t>
            </w:r>
          </w:p>
          <w:p w14:paraId="680EBDA6" w14:textId="77777777" w:rsidR="00B52B02" w:rsidRPr="005014F7" w:rsidRDefault="00B52B02" w:rsidP="009258E0">
            <w:pPr>
              <w:spacing w:line="240" w:lineRule="auto"/>
              <w:rPr>
                <w:szCs w:val="22"/>
              </w:rPr>
            </w:pPr>
          </w:p>
          <w:p w14:paraId="680EBDA7" w14:textId="77777777" w:rsidR="00B52B02" w:rsidRPr="005014F7" w:rsidRDefault="001104B2" w:rsidP="009258E0">
            <w:pPr>
              <w:spacing w:line="240" w:lineRule="auto"/>
              <w:rPr>
                <w:b/>
                <w:bCs/>
                <w:szCs w:val="22"/>
              </w:rPr>
            </w:pPr>
            <w:r w:rsidRPr="005014F7">
              <w:rPr>
                <w:b/>
                <w:bCs/>
                <w:szCs w:val="22"/>
              </w:rPr>
              <w:t>Důležité:</w:t>
            </w:r>
          </w:p>
          <w:p w14:paraId="680EBDA8" w14:textId="77777777" w:rsidR="00B52B02" w:rsidRPr="005014F7" w:rsidRDefault="001104B2" w:rsidP="009258E0">
            <w:pPr>
              <w:spacing w:line="240" w:lineRule="auto"/>
              <w:rPr>
                <w:szCs w:val="22"/>
              </w:rPr>
            </w:pPr>
            <w:r w:rsidRPr="005014F7">
              <w:t>Nepoužívejte tento léčivý přípravek po uplynutí doby použitelnosti. Pokud je tento léčivý přípravek prošlý, zlikvidujte ho v souladu s místními požadavky a použijte nový.</w:t>
            </w:r>
          </w:p>
          <w:p w14:paraId="680EBDA9" w14:textId="77777777" w:rsidR="00B52B02" w:rsidRPr="005014F7" w:rsidRDefault="00B52B02" w:rsidP="009258E0">
            <w:pPr>
              <w:spacing w:line="240" w:lineRule="auto"/>
              <w:rPr>
                <w:szCs w:val="22"/>
              </w:rPr>
            </w:pPr>
          </w:p>
          <w:p w14:paraId="680EBDAA" w14:textId="77777777" w:rsidR="00B52B02" w:rsidRPr="005014F7" w:rsidRDefault="001104B2" w:rsidP="009258E0">
            <w:pPr>
              <w:spacing w:line="240" w:lineRule="auto"/>
              <w:rPr>
                <w:szCs w:val="22"/>
              </w:rPr>
            </w:pPr>
            <w:r w:rsidRPr="005014F7">
              <w:t>Roztrhněte a otevřete sáček podél tečkované čáry a vyjměte pero (viz obrázek 1).</w:t>
            </w:r>
          </w:p>
          <w:p w14:paraId="680EBDAB" w14:textId="77777777" w:rsidR="00B52B02" w:rsidRPr="005014F7" w:rsidRDefault="00B52B02" w:rsidP="009258E0">
            <w:pPr>
              <w:numPr>
                <w:ilvl w:val="12"/>
                <w:numId w:val="0"/>
              </w:numPr>
              <w:tabs>
                <w:tab w:val="clear" w:pos="567"/>
              </w:tabs>
              <w:spacing w:line="240" w:lineRule="auto"/>
              <w:ind w:right="-2"/>
              <w:rPr>
                <w:szCs w:val="22"/>
              </w:rPr>
            </w:pPr>
          </w:p>
        </w:tc>
        <w:tc>
          <w:tcPr>
            <w:tcW w:w="4531" w:type="dxa"/>
            <w:tcBorders>
              <w:top w:val="nil"/>
              <w:bottom w:val="single" w:sz="4" w:space="0" w:color="auto"/>
            </w:tcBorders>
          </w:tcPr>
          <w:p w14:paraId="680EBDAC" w14:textId="77777777" w:rsidR="001C3DFC" w:rsidRPr="005014F7" w:rsidRDefault="001C3DFC" w:rsidP="009258E0">
            <w:pPr>
              <w:spacing w:after="200" w:line="240" w:lineRule="auto"/>
              <w:rPr>
                <w:b/>
                <w:bCs/>
                <w:sz w:val="20"/>
              </w:rPr>
            </w:pPr>
          </w:p>
          <w:p w14:paraId="680EBDAD" w14:textId="77777777" w:rsidR="001C3DFC" w:rsidRPr="005014F7" w:rsidRDefault="001C3DFC" w:rsidP="009258E0">
            <w:pPr>
              <w:spacing w:after="200" w:line="240" w:lineRule="auto"/>
              <w:rPr>
                <w:b/>
                <w:bCs/>
                <w:sz w:val="20"/>
              </w:rPr>
            </w:pPr>
          </w:p>
          <w:p w14:paraId="680EBDAE" w14:textId="77777777" w:rsidR="00B52B02" w:rsidRPr="005014F7" w:rsidRDefault="001104B2" w:rsidP="004105AC">
            <w:pPr>
              <w:pStyle w:val="Style13"/>
              <w:rPr>
                <w:noProof w:val="0"/>
              </w:rPr>
            </w:pPr>
            <w:r w:rsidRPr="005014F7">
              <w:rPr>
                <w:noProof w:val="0"/>
              </w:rPr>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1</w:t>
            </w:r>
            <w:r w:rsidR="00682BEB" w:rsidRPr="005014F7">
              <w:rPr>
                <w:noProof w:val="0"/>
              </w:rPr>
              <w:fldChar w:fldCharType="end"/>
            </w:r>
            <w:r w:rsidRPr="005014F7">
              <w:rPr>
                <w:noProof w:val="0"/>
              </w:rPr>
              <w:tab/>
            </w:r>
          </w:p>
          <w:p w14:paraId="680EBDAF" w14:textId="77777777" w:rsidR="00B52B02" w:rsidRPr="005014F7" w:rsidRDefault="001104B2" w:rsidP="009258E0">
            <w:pPr>
              <w:spacing w:line="240" w:lineRule="auto"/>
              <w:ind w:left="-103"/>
              <w:rPr>
                <w:szCs w:val="22"/>
              </w:rPr>
            </w:pPr>
            <w:r w:rsidRPr="005014F7">
              <w:rPr>
                <w:noProof/>
              </w:rPr>
              <w:drawing>
                <wp:inline distT="0" distB="0" distL="0" distR="0" wp14:anchorId="680EC0A0" wp14:editId="320EF01D">
                  <wp:extent cx="2933708" cy="685800"/>
                  <wp:effectExtent l="0" t="0" r="0" b="0"/>
                  <wp:docPr id="10"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2521771" name="Picture 2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978324" cy="696230"/>
                          </a:xfrm>
                          <a:prstGeom prst="rect">
                            <a:avLst/>
                          </a:prstGeom>
                          <a:ln>
                            <a:noFill/>
                          </a:ln>
                          <a:extLst>
                            <a:ext uri="{53640926-AAD7-44D8-BBD7-CCE9431645EC}">
                              <a14:shadowObscured xmlns:a14="http://schemas.microsoft.com/office/drawing/2010/main"/>
                            </a:ext>
                          </a:extLst>
                        </pic:spPr>
                      </pic:pic>
                    </a:graphicData>
                  </a:graphic>
                </wp:inline>
              </w:drawing>
            </w:r>
          </w:p>
          <w:p w14:paraId="680EBDB0" w14:textId="77777777" w:rsidR="00B52B02" w:rsidRPr="005014F7" w:rsidRDefault="00B52B02" w:rsidP="009258E0">
            <w:pPr>
              <w:numPr>
                <w:ilvl w:val="12"/>
                <w:numId w:val="0"/>
              </w:numPr>
              <w:tabs>
                <w:tab w:val="clear" w:pos="567"/>
              </w:tabs>
              <w:spacing w:line="240" w:lineRule="auto"/>
              <w:ind w:right="-2"/>
              <w:rPr>
                <w:szCs w:val="22"/>
              </w:rPr>
            </w:pPr>
          </w:p>
        </w:tc>
      </w:tr>
      <w:tr w:rsidR="005970A9" w14:paraId="680EBDBE" w14:textId="77777777" w:rsidTr="009258E0">
        <w:trPr>
          <w:cantSplit/>
        </w:trPr>
        <w:tc>
          <w:tcPr>
            <w:tcW w:w="4530" w:type="dxa"/>
            <w:tcBorders>
              <w:top w:val="single" w:sz="4" w:space="0" w:color="auto"/>
            </w:tcBorders>
          </w:tcPr>
          <w:p w14:paraId="680EBDB2" w14:textId="77777777" w:rsidR="005913F2" w:rsidRPr="005014F7" w:rsidRDefault="001104B2" w:rsidP="009258E0">
            <w:pPr>
              <w:spacing w:line="240" w:lineRule="auto"/>
              <w:rPr>
                <w:b/>
                <w:szCs w:val="22"/>
              </w:rPr>
            </w:pPr>
            <w:r w:rsidRPr="005014F7">
              <w:rPr>
                <w:b/>
                <w:szCs w:val="22"/>
              </w:rPr>
              <w:t>Zkontrolujte roztok</w:t>
            </w:r>
          </w:p>
          <w:p w14:paraId="680EBDB3" w14:textId="77777777" w:rsidR="005913F2" w:rsidRPr="005014F7" w:rsidRDefault="005913F2" w:rsidP="009258E0">
            <w:pPr>
              <w:spacing w:line="240" w:lineRule="auto"/>
              <w:rPr>
                <w:szCs w:val="22"/>
              </w:rPr>
            </w:pPr>
          </w:p>
          <w:p w14:paraId="680EBDB4" w14:textId="77777777" w:rsidR="00B52B02" w:rsidRPr="005014F7" w:rsidRDefault="001104B2" w:rsidP="009258E0">
            <w:pPr>
              <w:spacing w:line="240" w:lineRule="auto"/>
              <w:rPr>
                <w:szCs w:val="22"/>
              </w:rPr>
            </w:pPr>
            <w:r w:rsidRPr="005014F7">
              <w:t>Vizuálně zkontrolujte kapalný léčivý přípravek průhledovým okénkem. Musí být čirý a bezbarvý nebo světle žlutý (viz obrázek 2).</w:t>
            </w:r>
          </w:p>
          <w:p w14:paraId="680EBDB5" w14:textId="77777777" w:rsidR="00B52B02" w:rsidRPr="005014F7" w:rsidRDefault="00B52B02" w:rsidP="009258E0">
            <w:pPr>
              <w:spacing w:line="240" w:lineRule="auto"/>
              <w:rPr>
                <w:szCs w:val="22"/>
              </w:rPr>
            </w:pPr>
          </w:p>
          <w:p w14:paraId="680EBDB6" w14:textId="77777777" w:rsidR="00B52B02" w:rsidRPr="005014F7" w:rsidRDefault="001104B2" w:rsidP="009258E0">
            <w:pPr>
              <w:spacing w:line="240" w:lineRule="auto"/>
              <w:rPr>
                <w:b/>
                <w:bCs/>
                <w:szCs w:val="22"/>
              </w:rPr>
            </w:pPr>
            <w:r w:rsidRPr="005014F7">
              <w:rPr>
                <w:b/>
                <w:bCs/>
                <w:szCs w:val="22"/>
              </w:rPr>
              <w:t>Důležité:</w:t>
            </w:r>
          </w:p>
          <w:p w14:paraId="680EBDB7" w14:textId="77777777" w:rsidR="00B52B02" w:rsidRPr="005014F7" w:rsidRDefault="001104B2" w:rsidP="009258E0">
            <w:pPr>
              <w:spacing w:line="240" w:lineRule="auto"/>
              <w:rPr>
                <w:szCs w:val="22"/>
              </w:rPr>
            </w:pPr>
            <w:r w:rsidRPr="005014F7">
              <w:t>Nepoužívejte tento léčivý přípravek ani ho neinjikujte, pokud se barva kapaliny změnila, obsahuje hrudky, vločky nebo částice.</w:t>
            </w:r>
          </w:p>
          <w:p w14:paraId="680EBDB8" w14:textId="77777777" w:rsidR="00B52B02" w:rsidRPr="005014F7" w:rsidRDefault="001104B2" w:rsidP="009258E0">
            <w:pPr>
              <w:spacing w:line="240" w:lineRule="auto"/>
              <w:rPr>
                <w:szCs w:val="22"/>
              </w:rPr>
            </w:pPr>
            <w:r w:rsidRPr="005014F7">
              <w:t>Neinjikujte, pokud roztok není vidět v průhledovém okénku.</w:t>
            </w:r>
          </w:p>
          <w:p w14:paraId="680EBDB9" w14:textId="77777777" w:rsidR="00B52B02" w:rsidRPr="005014F7" w:rsidRDefault="001104B2" w:rsidP="009258E0">
            <w:pPr>
              <w:spacing w:line="240" w:lineRule="auto"/>
              <w:rPr>
                <w:szCs w:val="22"/>
              </w:rPr>
            </w:pPr>
            <w:r w:rsidRPr="005014F7">
              <w:t>Po podání injekce okamžitě zavolejte lékařskou pohotovost.</w:t>
            </w:r>
          </w:p>
          <w:p w14:paraId="680EBDBA" w14:textId="77777777" w:rsidR="00792B91" w:rsidRPr="005014F7" w:rsidRDefault="001104B2" w:rsidP="009258E0">
            <w:pPr>
              <w:spacing w:line="240" w:lineRule="auto"/>
              <w:rPr>
                <w:szCs w:val="22"/>
              </w:rPr>
            </w:pPr>
            <w:r w:rsidRPr="005014F7">
              <w:t>Jedno pero obsahuje jednorázovou dávku glukagonu a nelze ho používat opakovaně.</w:t>
            </w:r>
          </w:p>
          <w:p w14:paraId="680EBDBB" w14:textId="77777777" w:rsidR="00B52B02" w:rsidRPr="005014F7" w:rsidRDefault="00B52B02" w:rsidP="009258E0">
            <w:pPr>
              <w:spacing w:line="240" w:lineRule="auto"/>
              <w:rPr>
                <w:szCs w:val="22"/>
              </w:rPr>
            </w:pPr>
          </w:p>
        </w:tc>
        <w:tc>
          <w:tcPr>
            <w:tcW w:w="4531" w:type="dxa"/>
            <w:tcBorders>
              <w:top w:val="single" w:sz="4" w:space="0" w:color="auto"/>
            </w:tcBorders>
          </w:tcPr>
          <w:p w14:paraId="680EBDBC" w14:textId="77777777" w:rsidR="00B52B02" w:rsidRPr="005014F7" w:rsidRDefault="001104B2" w:rsidP="004105AC">
            <w:pPr>
              <w:pStyle w:val="Style13"/>
              <w:rPr>
                <w:noProof w:val="0"/>
              </w:rPr>
            </w:pPr>
            <w:r w:rsidRPr="005014F7">
              <w:rPr>
                <w:noProof w:val="0"/>
              </w:rPr>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2</w:t>
            </w:r>
            <w:r w:rsidR="00682BEB" w:rsidRPr="005014F7">
              <w:rPr>
                <w:noProof w:val="0"/>
              </w:rPr>
              <w:fldChar w:fldCharType="end"/>
            </w:r>
            <w:r w:rsidRPr="005014F7">
              <w:rPr>
                <w:noProof w:val="0"/>
              </w:rPr>
              <w:tab/>
            </w:r>
          </w:p>
          <w:p w14:paraId="680EBDBD" w14:textId="77777777" w:rsidR="00B52B02" w:rsidRPr="005014F7" w:rsidRDefault="001104B2" w:rsidP="009258E0">
            <w:pPr>
              <w:spacing w:after="200" w:line="240" w:lineRule="auto"/>
              <w:rPr>
                <w:b/>
                <w:bCs/>
                <w:sz w:val="20"/>
              </w:rPr>
            </w:pPr>
            <w:r w:rsidRPr="005014F7">
              <w:rPr>
                <w:i/>
                <w:iCs/>
                <w:noProof/>
                <w:color w:val="1F497D" w:themeColor="text2"/>
                <w:sz w:val="18"/>
                <w:szCs w:val="18"/>
              </w:rPr>
              <w:drawing>
                <wp:inline distT="0" distB="0" distL="0" distR="0" wp14:anchorId="680EC0A2" wp14:editId="7A7693BF">
                  <wp:extent cx="1987550" cy="1119641"/>
                  <wp:effectExtent l="0" t="0" r="0" b="4445"/>
                  <wp:docPr id="11"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5565783" name="Picture 23"/>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1993911" cy="1123224"/>
                          </a:xfrm>
                          <a:prstGeom prst="rect">
                            <a:avLst/>
                          </a:prstGeom>
                          <a:ln>
                            <a:noFill/>
                          </a:ln>
                          <a:extLst>
                            <a:ext uri="{53640926-AAD7-44D8-BBD7-CCE9431645EC}">
                              <a14:shadowObscured xmlns:a14="http://schemas.microsoft.com/office/drawing/2010/main"/>
                            </a:ext>
                          </a:extLst>
                        </pic:spPr>
                      </pic:pic>
                    </a:graphicData>
                  </a:graphic>
                </wp:inline>
              </w:drawing>
            </w:r>
          </w:p>
        </w:tc>
      </w:tr>
      <w:tr w:rsidR="005970A9" w14:paraId="680EBDC9" w14:textId="77777777" w:rsidTr="009258E0">
        <w:trPr>
          <w:cantSplit/>
        </w:trPr>
        <w:tc>
          <w:tcPr>
            <w:tcW w:w="4530" w:type="dxa"/>
          </w:tcPr>
          <w:p w14:paraId="680EBDBF" w14:textId="77777777" w:rsidR="00B52B02" w:rsidRPr="005014F7" w:rsidRDefault="00B52B02" w:rsidP="009258E0">
            <w:pPr>
              <w:spacing w:line="240" w:lineRule="auto"/>
              <w:rPr>
                <w:szCs w:val="22"/>
              </w:rPr>
            </w:pPr>
          </w:p>
          <w:p w14:paraId="680EBDC0" w14:textId="77777777" w:rsidR="00B52B02" w:rsidRPr="005014F7" w:rsidRDefault="001104B2" w:rsidP="009258E0">
            <w:pPr>
              <w:spacing w:line="240" w:lineRule="auto"/>
              <w:rPr>
                <w:szCs w:val="22"/>
              </w:rPr>
            </w:pPr>
            <w:r w:rsidRPr="005014F7">
              <w:t>Sejměte červený uzávěr jehly přímo z pera (viz obrázek 3).</w:t>
            </w:r>
          </w:p>
          <w:p w14:paraId="680EBDC1" w14:textId="77777777" w:rsidR="00B52B02" w:rsidRPr="005014F7" w:rsidRDefault="00B52B02" w:rsidP="009258E0">
            <w:pPr>
              <w:spacing w:line="240" w:lineRule="auto"/>
              <w:rPr>
                <w:szCs w:val="22"/>
              </w:rPr>
            </w:pPr>
          </w:p>
          <w:p w14:paraId="680EBDC2" w14:textId="77777777" w:rsidR="00B52B02" w:rsidRPr="005014F7" w:rsidRDefault="001104B2" w:rsidP="009258E0">
            <w:pPr>
              <w:spacing w:line="240" w:lineRule="auto"/>
              <w:rPr>
                <w:b/>
                <w:bCs/>
                <w:szCs w:val="22"/>
              </w:rPr>
            </w:pPr>
            <w:r w:rsidRPr="005014F7">
              <w:rPr>
                <w:b/>
                <w:bCs/>
                <w:szCs w:val="22"/>
              </w:rPr>
              <w:t>Důležité:</w:t>
            </w:r>
          </w:p>
          <w:p w14:paraId="680EBDC3" w14:textId="77777777" w:rsidR="00B52B02" w:rsidRPr="005014F7" w:rsidRDefault="001104B2" w:rsidP="009258E0">
            <w:pPr>
              <w:spacing w:line="240" w:lineRule="auto"/>
              <w:rPr>
                <w:szCs w:val="22"/>
              </w:rPr>
            </w:pPr>
            <w:r w:rsidRPr="005014F7">
              <w:t>Nepokládejte palec, jiné prsty ani ruku na krytku jehly či otvor pro jehlu nebo do jejich blízkosti, abyste zabránil(a) náhodnému píchnutí jehlou.</w:t>
            </w:r>
          </w:p>
          <w:p w14:paraId="680EBDC4" w14:textId="77777777" w:rsidR="00B52B02" w:rsidRPr="005014F7" w:rsidRDefault="00B52B02" w:rsidP="009258E0">
            <w:pPr>
              <w:spacing w:line="240" w:lineRule="auto"/>
              <w:rPr>
                <w:szCs w:val="22"/>
              </w:rPr>
            </w:pPr>
          </w:p>
        </w:tc>
        <w:tc>
          <w:tcPr>
            <w:tcW w:w="4531" w:type="dxa"/>
          </w:tcPr>
          <w:p w14:paraId="680EBDC5" w14:textId="77777777" w:rsidR="00B52B02" w:rsidRPr="005014F7" w:rsidRDefault="00B52B02" w:rsidP="009258E0">
            <w:pPr>
              <w:spacing w:line="240" w:lineRule="auto"/>
              <w:rPr>
                <w:szCs w:val="22"/>
              </w:rPr>
            </w:pPr>
          </w:p>
          <w:p w14:paraId="680EBDC6" w14:textId="77777777" w:rsidR="00B52B02" w:rsidRPr="005014F7" w:rsidRDefault="001104B2" w:rsidP="004105AC">
            <w:pPr>
              <w:pStyle w:val="Style13"/>
              <w:rPr>
                <w:noProof w:val="0"/>
              </w:rPr>
            </w:pPr>
            <w:r w:rsidRPr="005014F7">
              <w:rPr>
                <w:noProof w:val="0"/>
              </w:rPr>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3</w:t>
            </w:r>
            <w:r w:rsidR="00682BEB" w:rsidRPr="005014F7">
              <w:rPr>
                <w:noProof w:val="0"/>
              </w:rPr>
              <w:fldChar w:fldCharType="end"/>
            </w:r>
            <w:r w:rsidRPr="005014F7">
              <w:rPr>
                <w:noProof w:val="0"/>
              </w:rPr>
              <w:tab/>
            </w:r>
          </w:p>
          <w:p w14:paraId="680EBDC7" w14:textId="77777777" w:rsidR="00B52B02" w:rsidRPr="005014F7" w:rsidRDefault="001104B2" w:rsidP="009258E0">
            <w:pPr>
              <w:tabs>
                <w:tab w:val="left" w:pos="1410"/>
              </w:tabs>
              <w:spacing w:line="240" w:lineRule="auto"/>
              <w:ind w:left="360"/>
              <w:rPr>
                <w:szCs w:val="22"/>
              </w:rPr>
            </w:pPr>
            <w:r w:rsidRPr="005014F7">
              <w:rPr>
                <w:noProof/>
                <w:color w:val="000000" w:themeColor="text1"/>
              </w:rPr>
              <mc:AlternateContent>
                <mc:Choice Requires="wps">
                  <w:drawing>
                    <wp:anchor distT="45720" distB="45720" distL="114300" distR="114300" simplePos="0" relativeHeight="251783168" behindDoc="0" locked="0" layoutInCell="1" allowOverlap="1" wp14:anchorId="680EC0A4" wp14:editId="680EC0A5">
                      <wp:simplePos x="0" y="0"/>
                      <wp:positionH relativeFrom="column">
                        <wp:posOffset>781050</wp:posOffset>
                      </wp:positionH>
                      <wp:positionV relativeFrom="paragraph">
                        <wp:posOffset>775335</wp:posOffset>
                      </wp:positionV>
                      <wp:extent cx="1088532" cy="1846834"/>
                      <wp:effectExtent l="0" t="0" r="0" b="3810"/>
                      <wp:wrapNone/>
                      <wp:docPr id="199" name="Text Box 1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8532" cy="1846834"/>
                              </a:xfrm>
                              <a:prstGeom prst="rect">
                                <a:avLst/>
                              </a:prstGeom>
                              <a:solidFill>
                                <a:srgbClr val="FFFFFF"/>
                              </a:solidFill>
                              <a:ln w="9525">
                                <a:noFill/>
                                <a:miter lim="800000"/>
                                <a:headEnd/>
                                <a:tailEnd/>
                              </a:ln>
                            </wps:spPr>
                            <wps:txbx>
                              <w:txbxContent>
                                <w:p w14:paraId="680EC160" w14:textId="77777777" w:rsidR="00F47D95" w:rsidRDefault="001104B2" w:rsidP="00AA16B2">
                                  <w:pPr>
                                    <w:spacing w:line="240" w:lineRule="auto"/>
                                    <w:jc w:val="center"/>
                                    <w:rPr>
                                      <w:b/>
                                      <w:bCs/>
                                      <w:sz w:val="20"/>
                                    </w:rPr>
                                  </w:pPr>
                                  <w:r>
                                    <w:rPr>
                                      <w:b/>
                                      <w:bCs/>
                                      <w:sz w:val="20"/>
                                    </w:rPr>
                                    <w:t>Sejměte červený uzávěr</w:t>
                                  </w:r>
                                </w:p>
                                <w:p w14:paraId="680EC161" w14:textId="77777777" w:rsidR="00F47D95" w:rsidRDefault="00F47D95" w:rsidP="00AA16B2">
                                  <w:pPr>
                                    <w:spacing w:line="240" w:lineRule="auto"/>
                                    <w:jc w:val="center"/>
                                    <w:rPr>
                                      <w:b/>
                                      <w:sz w:val="20"/>
                                      <w:lang w:val="de-DE"/>
                                    </w:rPr>
                                  </w:pP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A4" id="Text Box 199" o:spid="_x0000_s1092" type="#_x0000_t202" style="position:absolute;left:0;text-align:left;margin-left:61.5pt;margin-top:61.05pt;width:85.7pt;height:145.4pt;z-index:25178316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nfPmCQIAAO8DAAAOAAAAZHJzL2Uyb0RvYy54bWysU9uO2yAQfa/Uf0C8N3aymyi14qy22aaq&#10;tL1I234AxjhGxQwdSOz06ztgJ9vLW1Ue0AAzZ2bOHDZ3Q2fYSaHXYEs+n+WcKSuh1vZQ8q9f9q/W&#10;nPkgbC0MWFXys/L8bvvyxaZ3hVpAC6ZWyAjE+qJ3JW9DcEWWedmqTvgZOGXpsQHsRKAjHrIaRU/o&#10;nckWeb7KesDaIUjlPd0+jI98m/CbRsnwqWm8CsyUnGoLace0V3HPthtRHFC4VsupDPEPVXRCW0p6&#10;hXoQQbAj6r+gOi0RPDRhJqHLoGm0VKkH6mae/9HNUyucSr0QOd5dafL/D1Z+PD25z8jC8AYGGmBq&#10;wrtHkN88s7BrhT2oe0ToWyVqSjyPlGW988UUGqn2hY8gVf8BahqyOAZIQEODXWSF+mSETgM4X0lX&#10;Q2AypszX6+XNgjNJb/P17Wp9c5tyiOIS7tCHdwo6Fo2SI001wYvTow+xHFFcXGI2D0bXe21MOuCh&#10;2hlkJ0EK2Kc1of/mZizrS/56uVgmZAsxPomj04EUanRX8nUe16iZSMdbWyeXILQZbarE2ImfSMlI&#10;Thiqgem65KtVDI58VVCfiTGEUZH0g8hoAX9w1pMaS+6/HwUqzsx7S6xH6V4MvBjVxRBWUmjJA2ej&#10;uQtJ4ql/d0/T2OvE03PmqUZSVaJv+gFRtr+ek9fzP93+BAAA//8DAFBLAwQUAAYACAAAACEA2JFH&#10;T98AAAALAQAADwAAAGRycy9kb3ducmV2LnhtbEyPwU7DMBBE70j8g7VI3KgTE6EmxKkKEogjlCL1&#10;6MZLHGGvQ+ymoV+Pe4LbjnY086Zezc6yCcfQe5KQLzJgSK3XPXUStu9PN0tgISrSynpCCT8YYNVc&#10;XtSq0v5IbzhtYsdSCIVKSTAxDhXnoTXoVFj4ASn9Pv3oVExy7Lge1TGFO8tFlt1xp3pKDUYN+Giw&#10;/docnITyZfow9mHnNS1Nvt49n75ftycpr6/m9T2wiHP8M8MZP6FDk5j2/kA6MJu0uE1b4vkQObDk&#10;EGVRANtLKHJRAm9q/n9D8wsAAP//AwBQSwECLQAUAAYACAAAACEAtoM4kv4AAADhAQAAEwAAAAAA&#10;AAAAAAAAAAAAAAAAW0NvbnRlbnRfVHlwZXNdLnhtbFBLAQItABQABgAIAAAAIQA4/SH/1gAAAJQB&#10;AAALAAAAAAAAAAAAAAAAAC8BAABfcmVscy8ucmVsc1BLAQItABQABgAIAAAAIQBGnfPmCQIAAO8D&#10;AAAOAAAAAAAAAAAAAAAAAC4CAABkcnMvZTJvRG9jLnhtbFBLAQItABQABgAIAAAAIQDYkUdP3wAA&#10;AAsBAAAPAAAAAAAAAAAAAAAAAGMEAABkcnMvZG93bnJldi54bWxQSwUGAAAAAAQABADzAAAAbwUA&#10;AAAA&#10;" stroked="f">
                      <v:textbox style="mso-fit-shape-to-text:t" inset="0,0,0,0">
                        <w:txbxContent>
                          <w:p w14:paraId="680EC160" w14:textId="77777777" w:rsidR="00F47D95" w:rsidRDefault="001104B2" w:rsidP="00AA16B2">
                            <w:pPr>
                              <w:spacing w:line="240" w:lineRule="auto"/>
                              <w:jc w:val="center"/>
                              <w:rPr>
                                <w:b/>
                                <w:bCs/>
                                <w:sz w:val="20"/>
                              </w:rPr>
                            </w:pPr>
                            <w:r>
                              <w:rPr>
                                <w:b/>
                                <w:bCs/>
                                <w:sz w:val="20"/>
                              </w:rPr>
                              <w:t>Sejměte červený uzávěr</w:t>
                            </w:r>
                          </w:p>
                          <w:p w14:paraId="680EC161" w14:textId="77777777" w:rsidR="00F47D95" w:rsidRDefault="00F47D95" w:rsidP="00AA16B2">
                            <w:pPr>
                              <w:spacing w:line="240" w:lineRule="auto"/>
                              <w:jc w:val="center"/>
                              <w:rPr>
                                <w:b/>
                                <w:sz w:val="20"/>
                                <w:lang w:val="de-DE"/>
                              </w:rPr>
                            </w:pPr>
                          </w:p>
                        </w:txbxContent>
                      </v:textbox>
                    </v:shape>
                  </w:pict>
                </mc:Fallback>
              </mc:AlternateContent>
            </w:r>
            <w:r w:rsidRPr="005014F7">
              <w:rPr>
                <w:noProof/>
              </w:rPr>
              <w:drawing>
                <wp:inline distT="0" distB="0" distL="0" distR="0" wp14:anchorId="680EC0A6" wp14:editId="4A2B4EB0">
                  <wp:extent cx="1733550" cy="1147215"/>
                  <wp:effectExtent l="0" t="0" r="0" b="0"/>
                  <wp:docPr id="12"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0196178" name="Picture 24"/>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1736652" cy="1149268"/>
                          </a:xfrm>
                          <a:prstGeom prst="rect">
                            <a:avLst/>
                          </a:prstGeom>
                          <a:ln>
                            <a:noFill/>
                          </a:ln>
                          <a:extLst>
                            <a:ext uri="{53640926-AAD7-44D8-BBD7-CCE9431645EC}">
                              <a14:shadowObscured xmlns:a14="http://schemas.microsoft.com/office/drawing/2010/main"/>
                            </a:ext>
                          </a:extLst>
                        </pic:spPr>
                      </pic:pic>
                    </a:graphicData>
                  </a:graphic>
                </wp:inline>
              </w:drawing>
            </w:r>
          </w:p>
          <w:p w14:paraId="680EBDC8" w14:textId="77777777" w:rsidR="00B52B02" w:rsidRPr="005014F7" w:rsidRDefault="00B52B02" w:rsidP="009258E0">
            <w:pPr>
              <w:spacing w:after="200" w:line="240" w:lineRule="auto"/>
              <w:rPr>
                <w:b/>
                <w:bCs/>
                <w:sz w:val="20"/>
              </w:rPr>
            </w:pPr>
          </w:p>
        </w:tc>
      </w:tr>
    </w:tbl>
    <w:p w14:paraId="680EBDCA" w14:textId="77777777" w:rsidR="00B52B02" w:rsidRPr="005014F7" w:rsidRDefault="00B52B02" w:rsidP="00B52B02">
      <w:pPr>
        <w:tabs>
          <w:tab w:val="left" w:pos="1410"/>
        </w:tabs>
        <w:spacing w:line="240" w:lineRule="auto"/>
        <w:rPr>
          <w:b/>
          <w:bCs/>
          <w:szCs w:val="22"/>
        </w:rPr>
      </w:pPr>
    </w:p>
    <w:p w14:paraId="680EBDCB" w14:textId="77777777" w:rsidR="00B52B02" w:rsidRPr="005014F7" w:rsidRDefault="00B52B02" w:rsidP="00B52B02">
      <w:pPr>
        <w:tabs>
          <w:tab w:val="left" w:pos="1410"/>
        </w:tabs>
        <w:spacing w:line="240" w:lineRule="auto"/>
        <w:ind w:left="360"/>
        <w:contextualSpacing/>
        <w:rPr>
          <w:szCs w:val="22"/>
        </w:rPr>
      </w:pPr>
    </w:p>
    <w:tbl>
      <w:tblPr>
        <w:tblStyle w:val="TableGrid"/>
        <w:tblW w:w="0" w:type="auto"/>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4435"/>
        <w:gridCol w:w="4636"/>
      </w:tblGrid>
      <w:tr w:rsidR="005970A9" w14:paraId="680EBDDA" w14:textId="77777777" w:rsidTr="009258E0">
        <w:trPr>
          <w:cantSplit/>
        </w:trPr>
        <w:tc>
          <w:tcPr>
            <w:tcW w:w="4530" w:type="dxa"/>
            <w:tcBorders>
              <w:bottom w:val="single" w:sz="4" w:space="0" w:color="auto"/>
            </w:tcBorders>
          </w:tcPr>
          <w:p w14:paraId="680EBDCC" w14:textId="77777777" w:rsidR="00B52B02" w:rsidRPr="005014F7" w:rsidRDefault="001104B2" w:rsidP="009258E0">
            <w:pPr>
              <w:tabs>
                <w:tab w:val="left" w:pos="1410"/>
              </w:tabs>
              <w:spacing w:line="240" w:lineRule="auto"/>
              <w:rPr>
                <w:b/>
                <w:bCs/>
                <w:szCs w:val="22"/>
              </w:rPr>
            </w:pPr>
            <w:r w:rsidRPr="005014F7">
              <w:rPr>
                <w:b/>
                <w:bCs/>
                <w:szCs w:val="22"/>
                <w:u w:val="single"/>
              </w:rPr>
              <w:lastRenderedPageBreak/>
              <w:t>Podání injekce</w:t>
            </w:r>
          </w:p>
          <w:p w14:paraId="680EBDCD" w14:textId="77777777" w:rsidR="00B52B02" w:rsidRPr="005014F7" w:rsidRDefault="00B52B02" w:rsidP="009258E0">
            <w:pPr>
              <w:spacing w:line="240" w:lineRule="auto"/>
              <w:rPr>
                <w:szCs w:val="22"/>
              </w:rPr>
            </w:pPr>
          </w:p>
          <w:p w14:paraId="680EBDCE" w14:textId="77777777" w:rsidR="00900810" w:rsidRPr="005014F7" w:rsidRDefault="001104B2" w:rsidP="009258E0">
            <w:pPr>
              <w:spacing w:line="240" w:lineRule="auto"/>
              <w:rPr>
                <w:szCs w:val="22"/>
              </w:rPr>
            </w:pPr>
            <w:r w:rsidRPr="005014F7">
              <w:t>Zvolte místo vpichu a odhalte kůži.</w:t>
            </w:r>
          </w:p>
          <w:p w14:paraId="680EBDCF" w14:textId="77777777" w:rsidR="00900810" w:rsidRPr="005014F7" w:rsidRDefault="00900810" w:rsidP="009258E0">
            <w:pPr>
              <w:spacing w:line="240" w:lineRule="auto"/>
              <w:rPr>
                <w:szCs w:val="22"/>
              </w:rPr>
            </w:pPr>
          </w:p>
          <w:p w14:paraId="680EBDD0" w14:textId="77777777" w:rsidR="00B52B02" w:rsidRPr="005014F7" w:rsidRDefault="001104B2" w:rsidP="009258E0">
            <w:pPr>
              <w:spacing w:line="240" w:lineRule="auto"/>
              <w:rPr>
                <w:szCs w:val="22"/>
              </w:rPr>
            </w:pPr>
            <w:r w:rsidRPr="005014F7">
              <w:t>Jako místo vpichu zvolte spodní část břicha, vnější část stehna nebo vnější stranu horní části paže (viz obrázek 4).</w:t>
            </w:r>
          </w:p>
          <w:p w14:paraId="680EBDD1" w14:textId="77777777" w:rsidR="00B52B02" w:rsidRPr="005014F7" w:rsidRDefault="00B52B02" w:rsidP="009258E0">
            <w:pPr>
              <w:spacing w:line="240" w:lineRule="auto"/>
              <w:rPr>
                <w:szCs w:val="22"/>
              </w:rPr>
            </w:pPr>
          </w:p>
          <w:p w14:paraId="680EBDD2" w14:textId="77777777" w:rsidR="00B52B02" w:rsidRPr="005014F7" w:rsidRDefault="001104B2" w:rsidP="009258E0">
            <w:pPr>
              <w:spacing w:line="240" w:lineRule="auto"/>
              <w:rPr>
                <w:szCs w:val="22"/>
              </w:rPr>
            </w:pPr>
            <w:r w:rsidRPr="005014F7">
              <w:t>Odstraňte veškerý oděv z místa vpichu (viz obrázek 5). Injekce se musí podat přímo do kůže.</w:t>
            </w:r>
          </w:p>
          <w:p w14:paraId="680EBDD3" w14:textId="77777777" w:rsidR="00B52B02" w:rsidRPr="005014F7" w:rsidRDefault="00B52B02" w:rsidP="009258E0">
            <w:pPr>
              <w:spacing w:line="240" w:lineRule="auto"/>
              <w:rPr>
                <w:szCs w:val="22"/>
              </w:rPr>
            </w:pPr>
          </w:p>
          <w:p w14:paraId="680EBDD4" w14:textId="77777777" w:rsidR="00B52B02" w:rsidRPr="005014F7" w:rsidRDefault="001104B2" w:rsidP="009258E0">
            <w:pPr>
              <w:spacing w:line="240" w:lineRule="auto"/>
              <w:rPr>
                <w:b/>
                <w:bCs/>
                <w:szCs w:val="22"/>
              </w:rPr>
            </w:pPr>
            <w:r w:rsidRPr="005014F7">
              <w:rPr>
                <w:b/>
                <w:bCs/>
                <w:szCs w:val="22"/>
              </w:rPr>
              <w:t>Důležité:</w:t>
            </w:r>
          </w:p>
          <w:p w14:paraId="680EBDD5" w14:textId="77777777" w:rsidR="00B52B02" w:rsidRPr="005014F7" w:rsidRDefault="001104B2" w:rsidP="009258E0">
            <w:pPr>
              <w:spacing w:line="240" w:lineRule="auto"/>
              <w:rPr>
                <w:szCs w:val="22"/>
              </w:rPr>
            </w:pPr>
            <w:r w:rsidRPr="005014F7">
              <w:t>Nepodávejte injekci přes oděv.</w:t>
            </w:r>
          </w:p>
          <w:p w14:paraId="680EBDD6" w14:textId="77777777" w:rsidR="00B52B02" w:rsidRPr="005014F7" w:rsidRDefault="00B52B02" w:rsidP="009258E0">
            <w:pPr>
              <w:spacing w:line="240" w:lineRule="auto"/>
              <w:rPr>
                <w:szCs w:val="22"/>
              </w:rPr>
            </w:pPr>
          </w:p>
        </w:tc>
        <w:tc>
          <w:tcPr>
            <w:tcW w:w="4531" w:type="dxa"/>
            <w:tcBorders>
              <w:bottom w:val="single" w:sz="4" w:space="0" w:color="auto"/>
            </w:tcBorders>
          </w:tcPr>
          <w:p w14:paraId="680EBDD7" w14:textId="77777777" w:rsidR="00AA16B2" w:rsidRPr="005014F7" w:rsidRDefault="00AA16B2" w:rsidP="00AA16B2">
            <w:pPr>
              <w:spacing w:after="200" w:line="240" w:lineRule="auto"/>
              <w:rPr>
                <w:b/>
                <w:bCs/>
                <w:sz w:val="20"/>
              </w:rPr>
            </w:pPr>
          </w:p>
          <w:p w14:paraId="680EBDD8" w14:textId="77777777" w:rsidR="00AA16B2" w:rsidRPr="005014F7" w:rsidRDefault="001104B2" w:rsidP="004105AC">
            <w:pPr>
              <w:pStyle w:val="Style13"/>
              <w:tabs>
                <w:tab w:val="clear" w:pos="567"/>
                <w:tab w:val="left" w:pos="2400"/>
              </w:tabs>
              <w:rPr>
                <w:noProof w:val="0"/>
                <w:color w:val="1F497D" w:themeColor="text2"/>
                <w:sz w:val="18"/>
                <w:szCs w:val="18"/>
              </w:rPr>
            </w:pPr>
            <w:r w:rsidRPr="005014F7">
              <w:rPr>
                <w:noProof w:val="0"/>
              </w:rPr>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4</w:t>
            </w:r>
            <w:r w:rsidR="00682BEB" w:rsidRPr="005014F7">
              <w:rPr>
                <w:noProof w:val="0"/>
              </w:rPr>
              <w:fldChar w:fldCharType="end"/>
            </w:r>
            <w:r w:rsidRPr="005014F7">
              <w:rPr>
                <w:noProof w:val="0"/>
              </w:rPr>
              <w:t xml:space="preserve"> </w:t>
            </w:r>
            <w:r w:rsidRPr="005014F7">
              <w:rPr>
                <w:noProof w:val="0"/>
              </w:rPr>
              <w:tab/>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5</w:t>
            </w:r>
            <w:r w:rsidR="00682BEB" w:rsidRPr="005014F7">
              <w:rPr>
                <w:noProof w:val="0"/>
              </w:rPr>
              <w:fldChar w:fldCharType="end"/>
            </w:r>
          </w:p>
          <w:p w14:paraId="680EBDD9" w14:textId="77777777" w:rsidR="00B52B02" w:rsidRPr="005014F7" w:rsidRDefault="001104B2" w:rsidP="00AA16B2">
            <w:pPr>
              <w:spacing w:after="200" w:line="240" w:lineRule="auto"/>
              <w:rPr>
                <w:b/>
                <w:bCs/>
                <w:sz w:val="20"/>
              </w:rPr>
            </w:pPr>
            <w:r w:rsidRPr="005014F7">
              <w:rPr>
                <w:b/>
                <w:bCs/>
                <w:noProof/>
                <w:color w:val="000000" w:themeColor="text1"/>
                <w:sz w:val="20"/>
              </w:rPr>
              <mc:AlternateContent>
                <mc:Choice Requires="wps">
                  <w:drawing>
                    <wp:anchor distT="45720" distB="45720" distL="114300" distR="114300" simplePos="0" relativeHeight="251789312" behindDoc="0" locked="0" layoutInCell="1" allowOverlap="1" wp14:anchorId="680EC0A8" wp14:editId="680EC0A9">
                      <wp:simplePos x="0" y="0"/>
                      <wp:positionH relativeFrom="column">
                        <wp:posOffset>1526742</wp:posOffset>
                      </wp:positionH>
                      <wp:positionV relativeFrom="paragraph">
                        <wp:posOffset>20320</wp:posOffset>
                      </wp:positionV>
                      <wp:extent cx="1199820" cy="1847469"/>
                      <wp:effectExtent l="0" t="0" r="635" b="3175"/>
                      <wp:wrapNone/>
                      <wp:docPr id="2099501678" name="Text Box 20995016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9820" cy="1847469"/>
                              </a:xfrm>
                              <a:prstGeom prst="rect">
                                <a:avLst/>
                              </a:prstGeom>
                              <a:solidFill>
                                <a:srgbClr val="FFFFFF"/>
                              </a:solidFill>
                              <a:ln w="9525">
                                <a:noFill/>
                                <a:miter lim="800000"/>
                                <a:headEnd/>
                                <a:tailEnd/>
                              </a:ln>
                            </wps:spPr>
                            <wps:txbx>
                              <w:txbxContent>
                                <w:p w14:paraId="680EC162" w14:textId="77777777" w:rsidR="00F47D95" w:rsidRDefault="001104B2" w:rsidP="00AA16B2">
                                  <w:pPr>
                                    <w:spacing w:line="240" w:lineRule="auto"/>
                                    <w:jc w:val="center"/>
                                    <w:rPr>
                                      <w:b/>
                                      <w:sz w:val="14"/>
                                    </w:rPr>
                                  </w:pPr>
                                  <w:r>
                                    <w:rPr>
                                      <w:b/>
                                      <w:bCs/>
                                      <w:sz w:val="14"/>
                                      <w:szCs w:val="14"/>
                                    </w:rPr>
                                    <w:t>Odhalte kůži v místě vpichu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A8" id="Text Box 2099501678" o:spid="_x0000_s1093" type="#_x0000_t202" style="position:absolute;margin-left:120.2pt;margin-top:1.6pt;width:94.45pt;height:145.45pt;z-index:25178931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x6uSCQIAAO8DAAAOAAAAZHJzL2Uyb0RvYy54bWysU9tu2zAMfR+wfxD0vjgJ2jQx4hRdugwD&#10;um5A1w+QZTkWJosapcTOvn6U7KS7vBXzg0CZ5CF5eLS+7VvDjgq9Blvw2WTKmbISKm33BX/+tnu3&#10;5MwHYSthwKqCn5Tnt5u3b9ady9UcGjCVQkYg1uedK3gTgsuzzMtGtcJPwClLzhqwFYGuuM8qFB2h&#10;tyabT6eLrAOsHIJU3tPf+8HJNwm/rpUMX+raq8BMwam3kE5MZxnPbLMW+R6Fa7Qc2xCv6KIV2lLR&#10;C9S9CIIdUP8D1WqJ4KEOEwltBnWtpUoz0DSz6V/TPDXCqTQLkePdhSb//2Dl4/HJfUUW+vfQ0wLT&#10;EN49gPzumYVtI+xe3SFC1yhRUeFZpCzrnM/H1Ei1z30EKbvPUNGSxSFAAuprbCMrNCcjdFrA6UK6&#10;6gOTseRstVrOySXJN1te3VwtVqmGyM/pDn34qKBl0Sg40lYTvDg++BDbEfk5JFbzYHS108akC+7L&#10;rUF2FKSAXfpG9D/CjGVdwVfX8+uEbCHmJ3G0OpBCjW4LvpzGb9BMpOODrVJIENoMNnVi7MhPpGQg&#10;J/Rlz3RV8MVNTI58lVCdiDGEQZH0gshoAH9y1pEaC+5/HAQqzswnS6xH6Z4NPBvl2RBWUmrBA2eD&#10;uQ1J4ml+d0fb2OnE00vlsUdSVaJvfAFRtr/fU9TLO938AgAA//8DAFBLAwQUAAYACAAAACEAAaWG&#10;ud4AAAAJAQAADwAAAGRycy9kb3ducmV2LnhtbEyPwU7DMBBE70j8g7VI3KiTNEJNiFMVJBBHKEXq&#10;0Y2XOCJeh9hNQ7+e5QTH1RvNvK3Ws+vFhGPoPClIFwkIpMabjloFu7fHmxWIEDUZ3XtCBd8YYF1f&#10;XlS6NP5ErzhtYyu4hEKpFdgYh1LK0Fh0Oiz8gMTsw49ORz7HVppRn7jc9TJLklvpdEe8YPWADxab&#10;z+3RKSiep3fb3++9oZVNN/un89fL7qzU9dW8uQMRcY5/YfjVZ3Wo2engj2SC6BVkeZJzVMEyA8E8&#10;z4oliAODIk9B1pX8/0H9AwAA//8DAFBLAQItABQABgAIAAAAIQC2gziS/gAAAOEBAAATAAAAAAAA&#10;AAAAAAAAAAAAAABbQ29udGVudF9UeXBlc10ueG1sUEsBAi0AFAAGAAgAAAAhADj9If/WAAAAlAEA&#10;AAsAAAAAAAAAAAAAAAAALwEAAF9yZWxzLy5yZWxzUEsBAi0AFAAGAAgAAAAhANzHq5IJAgAA7wMA&#10;AA4AAAAAAAAAAAAAAAAALgIAAGRycy9lMm9Eb2MueG1sUEsBAi0AFAAGAAgAAAAhAAGlhrneAAAA&#10;CQEAAA8AAAAAAAAAAAAAAAAAYwQAAGRycy9kb3ducmV2LnhtbFBLBQYAAAAABAAEAPMAAABuBQAA&#10;AAA=&#10;" stroked="f">
                      <v:textbox style="mso-fit-shape-to-text:t" inset="0,0,0,0">
                        <w:txbxContent>
                          <w:p w14:paraId="680EC162" w14:textId="77777777" w:rsidR="00F47D95" w:rsidRDefault="001104B2" w:rsidP="00AA16B2">
                            <w:pPr>
                              <w:spacing w:line="240" w:lineRule="auto"/>
                              <w:jc w:val="center"/>
                              <w:rPr>
                                <w:b/>
                                <w:sz w:val="14"/>
                              </w:rPr>
                            </w:pPr>
                            <w:r>
                              <w:rPr>
                                <w:b/>
                                <w:bCs/>
                                <w:sz w:val="14"/>
                                <w:szCs w:val="14"/>
                              </w:rPr>
                              <w:t>Odhalte kůži v místě vpichu</w:t>
                            </w:r>
                          </w:p>
                        </w:txbxContent>
                      </v:textbox>
                    </v:shape>
                  </w:pict>
                </mc:Fallback>
              </mc:AlternateContent>
            </w:r>
            <w:r w:rsidRPr="005014F7">
              <w:rPr>
                <w:b/>
                <w:bCs/>
                <w:noProof/>
                <w:color w:val="000000" w:themeColor="text1"/>
                <w:sz w:val="20"/>
              </w:rPr>
              <mc:AlternateContent>
                <mc:Choice Requires="wps">
                  <w:drawing>
                    <wp:anchor distT="45720" distB="45720" distL="114300" distR="114300" simplePos="0" relativeHeight="251787264" behindDoc="0" locked="0" layoutInCell="1" allowOverlap="1" wp14:anchorId="680EC0AA" wp14:editId="680EC0AB">
                      <wp:simplePos x="0" y="0"/>
                      <wp:positionH relativeFrom="column">
                        <wp:posOffset>693379</wp:posOffset>
                      </wp:positionH>
                      <wp:positionV relativeFrom="paragraph">
                        <wp:posOffset>21469</wp:posOffset>
                      </wp:positionV>
                      <wp:extent cx="465455" cy="1847469"/>
                      <wp:effectExtent l="0" t="0" r="0" b="3175"/>
                      <wp:wrapNone/>
                      <wp:docPr id="2099501677" name="Text Box 20995016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680EC163" w14:textId="77777777" w:rsidR="00F47D95" w:rsidRDefault="001104B2" w:rsidP="00AA16B2">
                                  <w:pPr>
                                    <w:spacing w:line="240" w:lineRule="auto"/>
                                    <w:jc w:val="center"/>
                                    <w:rPr>
                                      <w:b/>
                                      <w:sz w:val="14"/>
                                    </w:rPr>
                                  </w:pPr>
                                  <w:r>
                                    <w:rPr>
                                      <w:b/>
                                      <w:bCs/>
                                      <w:sz w:val="14"/>
                                      <w:szCs w:val="14"/>
                                    </w:rPr>
                                    <w:t>Pohled zezadu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AA" id="Text Box 2099501677" o:spid="_x0000_s1094" type="#_x0000_t202" style="position:absolute;margin-left:54.6pt;margin-top:1.7pt;width:36.65pt;height:145.45pt;z-index:2517872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37ECgIAAO4DAAAOAAAAZHJzL2Uyb0RvYy54bWysU9tu2zAMfR+wfxD0vjgJkiw14hRdugwD&#10;ugvQ9QNkWY6FyaJGKbGzrx8lO+m2vg3Tg0BJ5CF5eLS57VvDTgq9Blvw2WTKmbISKm0PBX/6tn+z&#10;5swHYSthwKqCn5Xnt9vXrzady9UcGjCVQkYg1uedK3gTgsuzzMtGtcJPwClLjzVgKwId8ZBVKDpC&#10;b002n05XWQdYOQSpvKfb++GRbxN+XSsZvtS1V4GZglNtIe2Y9jLu2XYj8gMK12g5liH+oYpWaEtJ&#10;r1D3Igh2RP0CqtUSwUMdJhLaDOpaS5V6oG5m07+6eWyEU6kXIse7K03+/8HKz6dH9xVZ6N9BTwNM&#10;TXj3APK7ZxZ2jbAHdYcIXaNERYlnkbKscz4fQyPVPvcRpOw+QUVDFscACaivsY2sUJ+M0GkA5yvp&#10;qg9M0uVitVwsl5xJepqtF28Xq5uUQuSXaIc+fFDQsmgUHGmoCV2cHnyI1Yj84hKTeTC62mtj0gEP&#10;5c4gOwkSwD6tEf0PN2NZV/Cb5XyZkC3E+KSNVgcSqNFtwdfTuAbJRDbe2yq5BKHNYFMlxo70REYG&#10;bkJf9kxXBV+tY3Ckq4TqTIQhDIKkD0RGA/iTs47EWHD/4yhQcWY+WiI9Kvdi4MUoL4awkkILHjgb&#10;zF1ICk/9uzsaxl4nnp4zjzWSqBJ94weIqv39nLyev+n2FwAAAP//AwBQSwMEFAAGAAgAAAAhADFz&#10;C97fAAAACQEAAA8AAABkcnMvZG93bnJldi54bWxMj8FOwzAQRO9I/QdrK3GjTtOCkhCnapFAHKEU&#10;qUc3XuIIe53Gbhr69bgnOI5mNPOmXI3WsAF73zoSMJ8lwJBqp1pqBOw+nu8yYD5IUtI4QgE/6GFV&#10;TW5KWSh3pncctqFhsYR8IQXoELqCc19rtNLPXIcUvS/XWxmi7BuuenmO5dbwNEkeuJUtxQUtO3zS&#10;WH9vT1ZA/jp8arPZO0WZnq/3L5fj2+4ixO10XD8CCziGvzBc8SM6VJHp4E6kPDNRJ3kaowIWS2BX&#10;P0vvgR0EpPlyAbwq+f8H1S8AAAD//wMAUEsBAi0AFAAGAAgAAAAhALaDOJL+AAAA4QEAABMAAAAA&#10;AAAAAAAAAAAAAAAAAFtDb250ZW50X1R5cGVzXS54bWxQSwECLQAUAAYACAAAACEAOP0h/9YAAACU&#10;AQAACwAAAAAAAAAAAAAAAAAvAQAAX3JlbHMvLnJlbHNQSwECLQAUAAYACAAAACEA8md+xAoCAADu&#10;AwAADgAAAAAAAAAAAAAAAAAuAgAAZHJzL2Uyb0RvYy54bWxQSwECLQAUAAYACAAAACEAMXML3t8A&#10;AAAJAQAADwAAAAAAAAAAAAAAAABkBAAAZHJzL2Rvd25yZXYueG1sUEsFBgAAAAAEAAQA8wAAAHAF&#10;AAAAAA==&#10;" stroked="f">
                      <v:textbox style="mso-fit-shape-to-text:t" inset="0,0,0,0">
                        <w:txbxContent>
                          <w:p w14:paraId="680EC163" w14:textId="77777777" w:rsidR="00F47D95" w:rsidRDefault="001104B2" w:rsidP="00AA16B2">
                            <w:pPr>
                              <w:spacing w:line="240" w:lineRule="auto"/>
                              <w:jc w:val="center"/>
                              <w:rPr>
                                <w:b/>
                                <w:sz w:val="14"/>
                              </w:rPr>
                            </w:pPr>
                            <w:r>
                              <w:rPr>
                                <w:b/>
                                <w:bCs/>
                                <w:sz w:val="14"/>
                                <w:szCs w:val="14"/>
                              </w:rPr>
                              <w:t>Pohled zezadu</w:t>
                            </w:r>
                          </w:p>
                        </w:txbxContent>
                      </v:textbox>
                    </v:shape>
                  </w:pict>
                </mc:Fallback>
              </mc:AlternateContent>
            </w:r>
            <w:r w:rsidRPr="005014F7">
              <w:rPr>
                <w:b/>
                <w:bCs/>
                <w:noProof/>
                <w:color w:val="000000" w:themeColor="text1"/>
                <w:sz w:val="20"/>
              </w:rPr>
              <mc:AlternateContent>
                <mc:Choice Requires="wps">
                  <w:drawing>
                    <wp:anchor distT="45720" distB="45720" distL="114300" distR="114300" simplePos="0" relativeHeight="251785216" behindDoc="0" locked="0" layoutInCell="1" allowOverlap="1" wp14:anchorId="680EC0AC" wp14:editId="680EC0AD">
                      <wp:simplePos x="0" y="0"/>
                      <wp:positionH relativeFrom="column">
                        <wp:posOffset>122837</wp:posOffset>
                      </wp:positionH>
                      <wp:positionV relativeFrom="paragraph">
                        <wp:posOffset>21197</wp:posOffset>
                      </wp:positionV>
                      <wp:extent cx="465455" cy="1847469"/>
                      <wp:effectExtent l="0" t="0" r="0" b="3175"/>
                      <wp:wrapNone/>
                      <wp:docPr id="200" name="Text Box 2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680EC164" w14:textId="77777777" w:rsidR="00F47D95" w:rsidRDefault="001104B2" w:rsidP="00AA16B2">
                                  <w:pPr>
                                    <w:spacing w:line="240" w:lineRule="auto"/>
                                    <w:jc w:val="center"/>
                                    <w:rPr>
                                      <w:b/>
                                      <w:sz w:val="14"/>
                                    </w:rPr>
                                  </w:pPr>
                                  <w:r>
                                    <w:rPr>
                                      <w:b/>
                                      <w:bCs/>
                                      <w:sz w:val="14"/>
                                      <w:szCs w:val="14"/>
                                    </w:rPr>
                                    <w:t>Pohled zepředu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AC" id="Text Box 200" o:spid="_x0000_s1095" type="#_x0000_t202" style="position:absolute;margin-left:9.65pt;margin-top:1.65pt;width:36.65pt;height:145.45pt;z-index:25178521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c4bCAIAAO4DAAAOAAAAZHJzL2Uyb0RvYy54bWysU9tu2zAMfR+wfxD0vjgJkiw14hRdugwD&#10;ugvQ9QNkWY6FyaJGKbGzrx8lO+m2vg3Tg0BJ5CF5eLS57VvDTgq9Blvw2WTKmbISKm0PBX/6tn+z&#10;5swHYSthwKqCn5Xnt9vXrzady9UcGjCVQkYg1uedK3gTgsuzzMtGtcJPwClLjzVgKwId8ZBVKDpC&#10;b002n05XWQdYOQSpvKfb++GRbxN+XSsZvtS1V4GZglNtIe2Y9jLu2XYj8gMK12g5liH+oYpWaEtJ&#10;r1D3Igh2RP0CqtUSwUMdJhLaDOpaS5V6oG5m07+6eWyEU6kXIse7K03+/8HKz6dH9xVZ6N9BTwNM&#10;TXj3APK7ZxZ2jbAHdYcIXaNERYlnkbKscz4fQyPVPvcRpOw+QUVDFscACaivsY2sUJ+M0GkA5yvp&#10;qg9M0uVitVwsl5xJepqtF28Xq5uUQuSXaIc+fFDQsmgUHGmoCV2cHnyI1Yj84hKTeTC62mtj0gEP&#10;5c4gOwkSwD6tEf0PN2NZV/Cb5XyZkC3E+KSNVgcSqNFtwdfTuAbJRDbe2yq5BKHNYFMlxo70REYG&#10;bkJf9kxXBR86i3SVUJ2JMIRBkPSByGgAf3LWkRgL7n8cBSrOzEdLpEflXgy8GOXFEFZSaMEDZ4O5&#10;C0nhqX93R8PY68TTc+axRhJVom/8AFG1v5+T1/M33f4CAAD//wMAUEsDBBQABgAIAAAAIQBIKvZ5&#10;3AAAAAcBAAAPAAAAZHJzL2Rvd25yZXYueG1sTI7BTsMwEETvSPyDtUjcqNMUVU2IUxUkEEcoRerR&#10;jZc4wl6H2E1Dv57lBKfRaEYzr1pP3okRh9gFUjCfZSCQmmA6ahXs3h5vViBi0mS0C4QKvjHCur68&#10;qHRpwolecdymVvAIxVIrsCn1pZSxseh1nIUeibOPMHid2A6tNIM+8bh3Ms+ypfS6I36wuscHi83n&#10;9ugVFM/ju3X3+2BoZeeb/dP562V3Vur6atrcgUg4pb8y/OIzOtTMdAhHMlE49sWCmwoWLBwX+RLE&#10;QUFe3OYg60r+569/AAAA//8DAFBLAQItABQABgAIAAAAIQC2gziS/gAAAOEBAAATAAAAAAAAAAAA&#10;AAAAAAAAAABbQ29udGVudF9UeXBlc10ueG1sUEsBAi0AFAAGAAgAAAAhADj9If/WAAAAlAEAAAsA&#10;AAAAAAAAAAAAAAAALwEAAF9yZWxzLy5yZWxzUEsBAi0AFAAGAAgAAAAhAI7xzhsIAgAA7gMAAA4A&#10;AAAAAAAAAAAAAAAALgIAAGRycy9lMm9Eb2MueG1sUEsBAi0AFAAGAAgAAAAhAEgq9nncAAAABwEA&#10;AA8AAAAAAAAAAAAAAAAAYgQAAGRycy9kb3ducmV2LnhtbFBLBQYAAAAABAAEAPMAAABrBQAAAAA=&#10;" stroked="f">
                      <v:textbox style="mso-fit-shape-to-text:t" inset="0,0,0,0">
                        <w:txbxContent>
                          <w:p w14:paraId="680EC164" w14:textId="77777777" w:rsidR="00F47D95" w:rsidRDefault="001104B2" w:rsidP="00AA16B2">
                            <w:pPr>
                              <w:spacing w:line="240" w:lineRule="auto"/>
                              <w:jc w:val="center"/>
                              <w:rPr>
                                <w:b/>
                                <w:sz w:val="14"/>
                              </w:rPr>
                            </w:pPr>
                            <w:r>
                              <w:rPr>
                                <w:b/>
                                <w:bCs/>
                                <w:sz w:val="14"/>
                                <w:szCs w:val="14"/>
                              </w:rPr>
                              <w:t>Pohled zepředu</w:t>
                            </w:r>
                          </w:p>
                        </w:txbxContent>
                      </v:textbox>
                    </v:shape>
                  </w:pict>
                </mc:Fallback>
              </mc:AlternateContent>
            </w:r>
            <w:r w:rsidRPr="005014F7">
              <w:rPr>
                <w:i/>
                <w:iCs/>
                <w:noProof/>
                <w:color w:val="1F497D" w:themeColor="text2"/>
                <w:sz w:val="18"/>
                <w:szCs w:val="18"/>
              </w:rPr>
              <w:drawing>
                <wp:inline distT="0" distB="0" distL="0" distR="0" wp14:anchorId="680EC0AE" wp14:editId="31489FE8">
                  <wp:extent cx="2806700" cy="881929"/>
                  <wp:effectExtent l="0" t="0" r="0" b="0"/>
                  <wp:docPr id="13"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0286930" name="Picture 25"/>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2827287" cy="888398"/>
                          </a:xfrm>
                          <a:prstGeom prst="rect">
                            <a:avLst/>
                          </a:prstGeom>
                          <a:ln>
                            <a:noFill/>
                          </a:ln>
                          <a:extLst>
                            <a:ext uri="{53640926-AAD7-44D8-BBD7-CCE9431645EC}">
                              <a14:shadowObscured xmlns:a14="http://schemas.microsoft.com/office/drawing/2010/main"/>
                            </a:ext>
                          </a:extLst>
                        </pic:spPr>
                      </pic:pic>
                    </a:graphicData>
                  </a:graphic>
                </wp:inline>
              </w:drawing>
            </w:r>
          </w:p>
        </w:tc>
      </w:tr>
      <w:tr w:rsidR="005970A9" w14:paraId="680EBDE9" w14:textId="77777777" w:rsidTr="009258E0">
        <w:trPr>
          <w:cantSplit/>
        </w:trPr>
        <w:tc>
          <w:tcPr>
            <w:tcW w:w="4530" w:type="dxa"/>
            <w:tcBorders>
              <w:top w:val="single" w:sz="4" w:space="0" w:color="auto"/>
              <w:bottom w:val="single" w:sz="4" w:space="0" w:color="auto"/>
            </w:tcBorders>
          </w:tcPr>
          <w:p w14:paraId="680EBDDB" w14:textId="77777777" w:rsidR="00B52B02" w:rsidRPr="005014F7" w:rsidRDefault="00B52B02" w:rsidP="009258E0">
            <w:pPr>
              <w:spacing w:line="240" w:lineRule="auto"/>
              <w:rPr>
                <w:szCs w:val="22"/>
              </w:rPr>
            </w:pPr>
          </w:p>
          <w:p w14:paraId="680EBDDC" w14:textId="77777777" w:rsidR="00B52B02" w:rsidRPr="005014F7" w:rsidRDefault="001104B2" w:rsidP="009258E0">
            <w:pPr>
              <w:spacing w:line="240" w:lineRule="auto"/>
              <w:rPr>
                <w:szCs w:val="22"/>
              </w:rPr>
            </w:pPr>
            <w:r w:rsidRPr="005014F7">
              <w:t>Zatlačte pero s léčivým přípravkem přímo dolů do místa vpichu a držte. Počkejte, až uslyšíte „cvaknutí“.</w:t>
            </w:r>
          </w:p>
          <w:p w14:paraId="680EBDDD" w14:textId="77777777" w:rsidR="00B52B02" w:rsidRPr="005014F7" w:rsidRDefault="00B52B02" w:rsidP="009258E0">
            <w:pPr>
              <w:spacing w:line="240" w:lineRule="auto"/>
              <w:rPr>
                <w:szCs w:val="22"/>
              </w:rPr>
            </w:pPr>
          </w:p>
          <w:p w14:paraId="680EBDDE" w14:textId="77777777" w:rsidR="00B52B02" w:rsidRPr="005014F7" w:rsidRDefault="001104B2" w:rsidP="009258E0">
            <w:pPr>
              <w:spacing w:line="240" w:lineRule="auto"/>
              <w:rPr>
                <w:szCs w:val="22"/>
              </w:rPr>
            </w:pPr>
            <w:r w:rsidRPr="005014F7">
              <w:t>Dál držte pero přitlačené a pomalu počítejte do 5 (viz obrázek 6).</w:t>
            </w:r>
          </w:p>
          <w:p w14:paraId="680EBDDF" w14:textId="77777777" w:rsidR="00B52B02" w:rsidRPr="005014F7" w:rsidRDefault="00B52B02" w:rsidP="009258E0">
            <w:pPr>
              <w:spacing w:line="240" w:lineRule="auto"/>
              <w:rPr>
                <w:szCs w:val="22"/>
              </w:rPr>
            </w:pPr>
          </w:p>
          <w:p w14:paraId="680EBDE0" w14:textId="77777777" w:rsidR="00B52B02" w:rsidRPr="005014F7" w:rsidRDefault="001104B2" w:rsidP="009258E0">
            <w:pPr>
              <w:spacing w:line="240" w:lineRule="auto"/>
              <w:rPr>
                <w:szCs w:val="22"/>
              </w:rPr>
            </w:pPr>
            <w:r w:rsidRPr="005014F7">
              <w:t>Po dokončení injekce průhledové okénko zčervená (viz obrázek 7).</w:t>
            </w:r>
          </w:p>
          <w:p w14:paraId="680EBDE1" w14:textId="77777777" w:rsidR="00B52B02" w:rsidRPr="005014F7" w:rsidRDefault="00B52B02" w:rsidP="009258E0">
            <w:pPr>
              <w:spacing w:line="240" w:lineRule="auto"/>
              <w:rPr>
                <w:szCs w:val="22"/>
              </w:rPr>
            </w:pPr>
          </w:p>
          <w:p w14:paraId="680EBDE2" w14:textId="77777777" w:rsidR="00B52B02" w:rsidRPr="005014F7" w:rsidRDefault="001104B2" w:rsidP="009258E0">
            <w:pPr>
              <w:spacing w:line="240" w:lineRule="auto"/>
              <w:rPr>
                <w:b/>
                <w:bCs/>
                <w:szCs w:val="22"/>
              </w:rPr>
            </w:pPr>
            <w:r w:rsidRPr="005014F7">
              <w:rPr>
                <w:b/>
                <w:bCs/>
                <w:szCs w:val="22"/>
              </w:rPr>
              <w:t>Důležité:</w:t>
            </w:r>
          </w:p>
          <w:p w14:paraId="680EBDE3" w14:textId="77777777" w:rsidR="00B52B02" w:rsidRPr="005014F7" w:rsidRDefault="001104B2" w:rsidP="009258E0">
            <w:pPr>
              <w:spacing w:line="240" w:lineRule="auto"/>
              <w:rPr>
                <w:szCs w:val="22"/>
              </w:rPr>
            </w:pPr>
            <w:r w:rsidRPr="005014F7">
              <w:t>Nevytahujte pero z kůže, dokud není injekce dokončena.</w:t>
            </w:r>
          </w:p>
          <w:p w14:paraId="680EBDE4" w14:textId="77777777" w:rsidR="00B52B02" w:rsidRPr="005014F7" w:rsidRDefault="00B52B02" w:rsidP="009258E0">
            <w:pPr>
              <w:spacing w:line="240" w:lineRule="auto"/>
              <w:rPr>
                <w:szCs w:val="22"/>
              </w:rPr>
            </w:pPr>
          </w:p>
        </w:tc>
        <w:tc>
          <w:tcPr>
            <w:tcW w:w="4531" w:type="dxa"/>
            <w:tcBorders>
              <w:top w:val="single" w:sz="4" w:space="0" w:color="auto"/>
              <w:bottom w:val="single" w:sz="4" w:space="0" w:color="auto"/>
            </w:tcBorders>
          </w:tcPr>
          <w:p w14:paraId="680EBDE5" w14:textId="77777777" w:rsidR="00B52B02" w:rsidRPr="005014F7" w:rsidRDefault="00B52B02" w:rsidP="009258E0">
            <w:pPr>
              <w:spacing w:after="200" w:line="240" w:lineRule="auto"/>
              <w:rPr>
                <w:b/>
                <w:bCs/>
                <w:sz w:val="20"/>
              </w:rPr>
            </w:pPr>
          </w:p>
          <w:p w14:paraId="680EBDE6" w14:textId="77777777" w:rsidR="00AA16B2" w:rsidRPr="005014F7" w:rsidRDefault="001104B2" w:rsidP="004105AC">
            <w:pPr>
              <w:pStyle w:val="Style13"/>
              <w:tabs>
                <w:tab w:val="clear" w:pos="567"/>
                <w:tab w:val="left" w:pos="2258"/>
              </w:tabs>
              <w:rPr>
                <w:noProof w:val="0"/>
              </w:rPr>
            </w:pPr>
            <w:r w:rsidRPr="005014F7">
              <w:rPr>
                <w:noProof w:val="0"/>
              </w:rPr>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6</w:t>
            </w:r>
            <w:r w:rsidR="00682BEB" w:rsidRPr="005014F7">
              <w:rPr>
                <w:noProof w:val="0"/>
              </w:rPr>
              <w:fldChar w:fldCharType="end"/>
            </w:r>
            <w:r w:rsidRPr="005014F7">
              <w:rPr>
                <w:noProof w:val="0"/>
              </w:rPr>
              <w:t xml:space="preserve"> </w:t>
            </w:r>
            <w:r w:rsidRPr="005014F7">
              <w:rPr>
                <w:noProof w:val="0"/>
                <w:lang w:eastAsia="en-GB"/>
              </w:rPr>
              <w:tab/>
            </w:r>
            <w:r w:rsidRPr="005014F7">
              <w:rPr>
                <w:noProof w:val="0"/>
              </w:rPr>
              <w:t>Obrázek </w:t>
            </w:r>
            <w:r w:rsidRPr="005014F7">
              <w:rPr>
                <w:noProof w:val="0"/>
              </w:rPr>
              <w:fldChar w:fldCharType="begin"/>
            </w:r>
            <w:r w:rsidRPr="005014F7">
              <w:rPr>
                <w:noProof w:val="0"/>
              </w:rPr>
              <w:instrText xml:space="preserve"> SEQ Figure \* ARABIC \* MERGEFORMAT </w:instrText>
            </w:r>
            <w:r w:rsidRPr="005014F7">
              <w:rPr>
                <w:noProof w:val="0"/>
              </w:rPr>
              <w:fldChar w:fldCharType="separate"/>
            </w:r>
            <w:r w:rsidR="005913F2" w:rsidRPr="005014F7">
              <w:rPr>
                <w:noProof w:val="0"/>
              </w:rPr>
              <w:t>7</w:t>
            </w:r>
            <w:r w:rsidRPr="005014F7">
              <w:rPr>
                <w:noProof w:val="0"/>
              </w:rPr>
              <w:fldChar w:fldCharType="end"/>
            </w:r>
          </w:p>
          <w:p w14:paraId="680EBDE7" w14:textId="77777777" w:rsidR="00AA16B2" w:rsidRPr="005014F7" w:rsidRDefault="001104B2" w:rsidP="00AA16B2">
            <w:pPr>
              <w:spacing w:line="240" w:lineRule="auto"/>
              <w:jc w:val="center"/>
              <w:rPr>
                <w:szCs w:val="22"/>
              </w:rPr>
            </w:pPr>
            <w:r w:rsidRPr="005014F7">
              <w:rPr>
                <w:noProof/>
                <w:color w:val="000000" w:themeColor="text1"/>
                <w:szCs w:val="22"/>
              </w:rPr>
              <mc:AlternateContent>
                <mc:Choice Requires="wps">
                  <w:drawing>
                    <wp:anchor distT="45720" distB="45720" distL="114300" distR="114300" simplePos="0" relativeHeight="251793408" behindDoc="0" locked="0" layoutInCell="1" allowOverlap="1" wp14:anchorId="680EC0B0" wp14:editId="680EC0B1">
                      <wp:simplePos x="0" y="0"/>
                      <wp:positionH relativeFrom="column">
                        <wp:posOffset>681355</wp:posOffset>
                      </wp:positionH>
                      <wp:positionV relativeFrom="paragraph">
                        <wp:posOffset>8255</wp:posOffset>
                      </wp:positionV>
                      <wp:extent cx="633730" cy="1845564"/>
                      <wp:effectExtent l="0" t="0" r="0" b="5080"/>
                      <wp:wrapNone/>
                      <wp:docPr id="2099501679" name="Text Box 20995016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3730" cy="1845564"/>
                              </a:xfrm>
                              <a:prstGeom prst="rect">
                                <a:avLst/>
                              </a:prstGeom>
                              <a:solidFill>
                                <a:srgbClr val="FFFFFF"/>
                              </a:solidFill>
                              <a:ln w="9525">
                                <a:noFill/>
                                <a:miter lim="800000"/>
                                <a:headEnd/>
                                <a:tailEnd/>
                              </a:ln>
                            </wps:spPr>
                            <wps:txbx>
                              <w:txbxContent>
                                <w:p w14:paraId="680EC165" w14:textId="77777777" w:rsidR="00F47D95" w:rsidRPr="00A01770" w:rsidRDefault="001104B2" w:rsidP="00AA16B2">
                                  <w:pPr>
                                    <w:spacing w:line="240" w:lineRule="auto"/>
                                    <w:jc w:val="center"/>
                                    <w:rPr>
                                      <w:b/>
                                      <w:color w:val="FF0000"/>
                                      <w:sz w:val="16"/>
                                    </w:rPr>
                                  </w:pPr>
                                  <w:r>
                                    <w:rPr>
                                      <w:b/>
                                      <w:bCs/>
                                      <w:color w:val="FF0000"/>
                                      <w:sz w:val="16"/>
                                      <w:szCs w:val="16"/>
                                    </w:rPr>
                                    <w:t>Držte přitlačené po dobu 5 sekund.</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B0" id="Text Box 2099501679" o:spid="_x0000_s1096" type="#_x0000_t202" style="position:absolute;left:0;text-align:left;margin-left:53.65pt;margin-top:.65pt;width:49.9pt;height:145.3pt;z-index:25179340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2uPCAIAAO4DAAAOAAAAZHJzL2Uyb0RvYy54bWysU9uO2yAQfa/Uf0C8N85lk02tOKtttqkq&#10;bS/Sth+AMY5RMUMHEjv9+g7YyfbyVpUHNDDMmZkzh81d3xp2Uug12ILPJlPOlJVQaXso+Ncv+1dr&#10;znwQthIGrCr4WXl+t335YtO5XM2hAVMpZARifd65gjchuDzLvGxUK/wEnLLkrAFbEeiIh6xC0RF6&#10;a7L5dLrKOsDKIUjlPd0+DE6+Tfh1rWT4VNdeBWYKTrWFtGPay7hn243IDyhco+VYhviHKlqhLSW9&#10;Qj2IINgR9V9QrZYIHuowkdBmUNdaqtQDdTOb/tHNUyOcSr0QOd5dafL/D1Z+PD25z8hC/wZ6GmBq&#10;wrtHkN88s7BrhD2oe0ToGiUqSjyLlGWd8/kYGqn2uY8gZfcBKhqyOAZIQH2NbWSF+mSETgM4X0lX&#10;fWCSLleLxe2CPJJcs/XNcrm6SSlEfol26MM7BS2LRsGRhprQxenRh1iNyC9PYjIPRld7bUw64KHc&#10;GWQnQQLYpzWi//bMWNYV/PVyvkzIFmJ80karAwnU6Lbg62lcg2QiG29tlZ4Eoc1gUyXGjvRERgZu&#10;Ql/2TFcFv03Bka4SqjMRhjAIkj4QGQ3gD846EmPB/fejQMWZeW+J9Kjci4EXo7wYwkoKLXjgbDB3&#10;ISk89e/uaRh7nXh6zjzWSKJK9I0fIKr213N69fxNtz8BAAD//wMAUEsDBBQABgAIAAAAIQAc0H4s&#10;3AAAAAkBAAAPAAAAZHJzL2Rvd25yZXYueG1sTE9BTsMwELwj8QdrkbhRO0WiTYhTFSQQRyhF6tGN&#10;lzgiXofYTUNfz3Iqp53RjGZnytXkOzHiENtAGrKZAoFUB9tSo2H7/nSzBBGTIWu6QKjhByOsqsuL&#10;0hQ2HOkNx01qBIdQLIwGl1JfSBlrh97EWeiRWPsMgzeJ6dBIO5gjh/tOzpW6k960xB+c6fHRYf21&#10;OXgN+cv44bqHXbC0dNl693z6ft2etL6+mtb3IBJO6WyGv/pcHSrutA8HslF0zNXilq0M+LA+V4sM&#10;xJ5BnuUgq1L+X1D9AgAA//8DAFBLAQItABQABgAIAAAAIQC2gziS/gAAAOEBAAATAAAAAAAAAAAA&#10;AAAAAAAAAABbQ29udGVudF9UeXBlc10ueG1sUEsBAi0AFAAGAAgAAAAhADj9If/WAAAAlAEAAAsA&#10;AAAAAAAAAAAAAAAALwEAAF9yZWxzLy5yZWxzUEsBAi0AFAAGAAgAAAAhAKv/a48IAgAA7gMAAA4A&#10;AAAAAAAAAAAAAAAALgIAAGRycy9lMm9Eb2MueG1sUEsBAi0AFAAGAAgAAAAhABzQfizcAAAACQEA&#10;AA8AAAAAAAAAAAAAAAAAYgQAAGRycy9kb3ducmV2LnhtbFBLBQYAAAAABAAEAPMAAABrBQAAAAA=&#10;" stroked="f">
                      <v:textbox style="mso-fit-shape-to-text:t" inset="0,0,0,0">
                        <w:txbxContent>
                          <w:p w14:paraId="680EC165" w14:textId="77777777" w:rsidR="00F47D95" w:rsidRPr="00A01770" w:rsidRDefault="001104B2" w:rsidP="00AA16B2">
                            <w:pPr>
                              <w:spacing w:line="240" w:lineRule="auto"/>
                              <w:jc w:val="center"/>
                              <w:rPr>
                                <w:b/>
                                <w:color w:val="FF0000"/>
                                <w:sz w:val="16"/>
                              </w:rPr>
                            </w:pPr>
                            <w:r>
                              <w:rPr>
                                <w:b/>
                                <w:bCs/>
                                <w:color w:val="FF0000"/>
                                <w:sz w:val="16"/>
                                <w:szCs w:val="16"/>
                              </w:rPr>
                              <w:t>Držte přitlačené po dobu 5 sekund.</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795456" behindDoc="0" locked="0" layoutInCell="1" allowOverlap="1" wp14:anchorId="680EC0B2" wp14:editId="680EC0B3">
                      <wp:simplePos x="0" y="0"/>
                      <wp:positionH relativeFrom="column">
                        <wp:posOffset>416777</wp:posOffset>
                      </wp:positionH>
                      <wp:positionV relativeFrom="paragraph">
                        <wp:posOffset>600578</wp:posOffset>
                      </wp:positionV>
                      <wp:extent cx="348018" cy="179709"/>
                      <wp:effectExtent l="0" t="0" r="0" b="5080"/>
                      <wp:wrapNone/>
                      <wp:docPr id="204" name="Text Box 2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8018" cy="179709"/>
                              </a:xfrm>
                              <a:prstGeom prst="rect">
                                <a:avLst/>
                              </a:prstGeom>
                              <a:solidFill>
                                <a:srgbClr val="FFFFFF"/>
                              </a:solidFill>
                              <a:ln w="9525">
                                <a:noFill/>
                                <a:miter lim="800000"/>
                                <a:headEnd/>
                                <a:tailEnd/>
                              </a:ln>
                            </wps:spPr>
                            <wps:txbx>
                              <w:txbxContent>
                                <w:p w14:paraId="680EC166" w14:textId="77777777" w:rsidR="00F47D95" w:rsidRDefault="001104B2" w:rsidP="00D51032">
                                  <w:pPr>
                                    <w:rPr>
                                      <w:sz w:val="12"/>
                                    </w:rPr>
                                  </w:pPr>
                                  <w:r>
                                    <w:rPr>
                                      <w:b/>
                                      <w:bCs/>
                                      <w:sz w:val="16"/>
                                      <w:szCs w:val="14"/>
                                    </w:rPr>
                                    <w:t>„Cvaknutí“</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680EC0B2" id="Text Box 204" o:spid="_x0000_s1097" type="#_x0000_t202" style="position:absolute;left:0;text-align:left;margin-left:32.8pt;margin-top:47.3pt;width:27.4pt;height:14.15pt;z-index:2517954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hOGOBwIAAO0DAAAOAAAAZHJzL2Uyb0RvYy54bWysU9uO0zAQfUfiHyy/06SFpW3UdLV0KUJa&#10;LtLCBziO01g4HjN2m5SvZ+ykXS5vCD9YY3vmzMyZ483t0Bl2Uug12JLPZzlnykqotT2U/OuX/YsV&#10;Zz4IWwsDVpX8rDy/3T5/tuldoRbQgqkVMgKxvuhdydsQXJFlXraqE34GTll6bAA7EeiIh6xG0RN6&#10;Z7JFnr/OesDaIUjlPd3ej498m/CbRsnwqWm8CsyUnGoLace0V3HPthtRHFC4VsupDPEPVXRCW0p6&#10;hboXQbAj6r+gOi0RPDRhJqHLoGm0VKkH6mae/9HNYyucSr0QOd5dafL/D1Z+PD26z8jC8AYGGmBq&#10;wrsHkN88s7BrhT2oO0ToWyVqSjyPlGW988UUGqn2hY8gVf8BahqyOAZIQEODXWSF+mSETgM4X0lX&#10;Q2CSLl++WuVzUomkp/lyvczXKYMoLsEOfXinoGPRKDnSTBO4OD34EIsRxcUl5vJgdL3XxqQDHqqd&#10;QXYSNP99WhP6b27Gsr7k65vFTUK2EOOTNDodSJ9GdyVf5XGNiolkvLV1cglCm9GmSoyd2ImEjNSE&#10;oRqYrku+TNxFtiqoz8QXwqhH+j9ktIA/OOtJiyX3348CFWfmvSXOo3AvBl6M6mIIKym05IGz0dyF&#10;JPDUv7ujWex14ukp81QjaSrRN+k/ivbXc/J6+qXbnwAAAP//AwBQSwMEFAAGAAgAAAAhAMajNrTf&#10;AAAACQEAAA8AAABkcnMvZG93bnJldi54bWxMjzFPwzAQhXck/oN1SCyIOoQQtWmcqqpggKUidGFz&#10;42sciM+R7bTh3+NMMN2d3tO775WbyfTsjM53lgQ8LBJgSI1VHbUCDh8v90tgPkhSsreEAn7Qw6a6&#10;viploeyF3vFch5bFEPKFFKBDGArOfaPRSL+wA1LUTtYZGeLpWq6cvMRw0/M0SXJuZEfxg5YD7jQ2&#10;3/VoBOyzz72+G0/Pb9vs0b0exl3+1dZC3N5M2zWwgFP4M8OMH9GhikxHO5LyrBeQP+XRKWCVxTnr&#10;aZIBO85LugJelfx/g+oXAAD//wMAUEsBAi0AFAAGAAgAAAAhALaDOJL+AAAA4QEAABMAAAAAAAAA&#10;AAAAAAAAAAAAAFtDb250ZW50X1R5cGVzXS54bWxQSwECLQAUAAYACAAAACEAOP0h/9YAAACUAQAA&#10;CwAAAAAAAAAAAAAAAAAvAQAAX3JlbHMvLnJlbHNQSwECLQAUAAYACAAAACEAlYThjgcCAADtAwAA&#10;DgAAAAAAAAAAAAAAAAAuAgAAZHJzL2Uyb0RvYy54bWxQSwECLQAUAAYACAAAACEAxqM2tN8AAAAJ&#10;AQAADwAAAAAAAAAAAAAAAABhBAAAZHJzL2Rvd25yZXYueG1sUEsFBgAAAAAEAAQA8wAAAG0FAAAA&#10;AA==&#10;" stroked="f">
                      <v:textbox style="mso-fit-shape-to-text:t" inset="0,0,0,0">
                        <w:txbxContent>
                          <w:p w14:paraId="680EC166" w14:textId="77777777" w:rsidR="00F47D95" w:rsidRDefault="001104B2" w:rsidP="00D51032">
                            <w:pPr>
                              <w:rPr>
                                <w:sz w:val="12"/>
                              </w:rPr>
                            </w:pPr>
                            <w:r>
                              <w:rPr>
                                <w:b/>
                                <w:bCs/>
                                <w:sz w:val="16"/>
                                <w:szCs w:val="14"/>
                              </w:rPr>
                              <w:t>„Cvaknutí“</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791360" behindDoc="0" locked="0" layoutInCell="1" allowOverlap="1" wp14:anchorId="680EC0B4" wp14:editId="680EC0B5">
                      <wp:simplePos x="0" y="0"/>
                      <wp:positionH relativeFrom="column">
                        <wp:posOffset>59114</wp:posOffset>
                      </wp:positionH>
                      <wp:positionV relativeFrom="paragraph">
                        <wp:posOffset>20199</wp:posOffset>
                      </wp:positionV>
                      <wp:extent cx="593677" cy="1844294"/>
                      <wp:effectExtent l="0" t="0" r="0" b="6350"/>
                      <wp:wrapNone/>
                      <wp:docPr id="203" name="Text Box 2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680EC167" w14:textId="77777777" w:rsidR="00F47D95" w:rsidRDefault="001104B2" w:rsidP="00AA16B2">
                                  <w:pPr>
                                    <w:spacing w:line="240" w:lineRule="auto"/>
                                    <w:jc w:val="center"/>
                                    <w:rPr>
                                      <w:b/>
                                      <w:sz w:val="16"/>
                                    </w:rPr>
                                  </w:pPr>
                                  <w:r>
                                    <w:rPr>
                                      <w:b/>
                                      <w:bCs/>
                                      <w:sz w:val="16"/>
                                      <w:szCs w:val="16"/>
                                    </w:rPr>
                                    <w:t>Zatlačte a držte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B4" id="Text Box 203" o:spid="_x0000_s1098" type="#_x0000_t202" style="position:absolute;left:0;text-align:left;margin-left:4.65pt;margin-top:1.6pt;width:46.75pt;height:145.2pt;z-index:25179136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yqcwCg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Cn47j8GRrhKqMxGGMAiSPhAZDeAPzjoSY8H996NAxZl5b4n0qNyLgRejvBjCSgoteOBs&#10;MHchKTz17+5pGHudeHrOPNZIokr0jR8gqvbXc/J6/qbbnwAAAP//AwBQSwMEFAAGAAgAAAAhAEBn&#10;52vcAAAABwEAAA8AAABkcnMvZG93bnJldi54bWxMj8FOwzAQRO9I/IO1SNyo00Sq2hCnKkggjlCK&#10;1KMbL3GEvQ6xm4Z+PdsTHFczevO2Wk/eiRGH2AVSMJ9lIJCaYDpqFezen+6WIGLSZLQLhAp+MMK6&#10;vr6qdGnCid5w3KZWMIRiqRXYlPpSythY9DrOQo/E2WcYvE58Dq00gz4x3DuZZ9lCet0RL1jd46PF&#10;5mt79ApWL+OHdQ/7YGhp55v98/n7dXdW6vZm2tyDSDilvzJc9FkdanY6hCOZKBwzCi4qKHIQlzTL&#10;+ZGDgnxVLEDWlfzvX/8CAAD//wMAUEsBAi0AFAAGAAgAAAAhALaDOJL+AAAA4QEAABMAAAAAAAAA&#10;AAAAAAAAAAAAAFtDb250ZW50X1R5cGVzXS54bWxQSwECLQAUAAYACAAAACEAOP0h/9YAAACUAQAA&#10;CwAAAAAAAAAAAAAAAAAvAQAAX3JlbHMvLnJlbHNQSwECLQAUAAYACAAAACEAJ8qnMAoCAADuAwAA&#10;DgAAAAAAAAAAAAAAAAAuAgAAZHJzL2Uyb0RvYy54bWxQSwECLQAUAAYACAAAACEAQGfna9wAAAAH&#10;AQAADwAAAAAAAAAAAAAAAABkBAAAZHJzL2Rvd25yZXYueG1sUEsFBgAAAAAEAAQA8wAAAG0FAAAA&#10;AA==&#10;" stroked="f">
                      <v:textbox style="mso-fit-shape-to-text:t" inset="0,0,0,0">
                        <w:txbxContent>
                          <w:p w14:paraId="680EC167" w14:textId="77777777" w:rsidR="00F47D95" w:rsidRDefault="001104B2" w:rsidP="00AA16B2">
                            <w:pPr>
                              <w:spacing w:line="240" w:lineRule="auto"/>
                              <w:jc w:val="center"/>
                              <w:rPr>
                                <w:b/>
                                <w:sz w:val="16"/>
                              </w:rPr>
                            </w:pPr>
                            <w:r>
                              <w:rPr>
                                <w:b/>
                                <w:bCs/>
                                <w:sz w:val="16"/>
                                <w:szCs w:val="16"/>
                              </w:rPr>
                              <w:t>Zatlačte a držte</w:t>
                            </w:r>
                          </w:p>
                        </w:txbxContent>
                      </v:textbox>
                    </v:shape>
                  </w:pict>
                </mc:Fallback>
              </mc:AlternateContent>
            </w:r>
            <w:r w:rsidRPr="005014F7">
              <w:rPr>
                <w:noProof/>
              </w:rPr>
              <w:drawing>
                <wp:inline distT="0" distB="0" distL="0" distR="0" wp14:anchorId="680EC0B6" wp14:editId="27B04B61">
                  <wp:extent cx="2794000" cy="998077"/>
                  <wp:effectExtent l="0" t="0" r="6350" b="0"/>
                  <wp:docPr id="15"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724147" name="Picture 26"/>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2853133" cy="1019200"/>
                          </a:xfrm>
                          <a:prstGeom prst="rect">
                            <a:avLst/>
                          </a:prstGeom>
                          <a:ln>
                            <a:noFill/>
                          </a:ln>
                          <a:extLst>
                            <a:ext uri="{53640926-AAD7-44D8-BBD7-CCE9431645EC}">
                              <a14:shadowObscured xmlns:a14="http://schemas.microsoft.com/office/drawing/2010/main"/>
                            </a:ext>
                          </a:extLst>
                        </pic:spPr>
                      </pic:pic>
                    </a:graphicData>
                  </a:graphic>
                </wp:inline>
              </w:drawing>
            </w:r>
          </w:p>
          <w:p w14:paraId="680EBDE8" w14:textId="77777777" w:rsidR="00B52B02" w:rsidRPr="005014F7" w:rsidRDefault="00B52B02" w:rsidP="009258E0"/>
        </w:tc>
      </w:tr>
      <w:tr w:rsidR="005970A9" w14:paraId="680EBDF1" w14:textId="77777777" w:rsidTr="009258E0">
        <w:trPr>
          <w:cantSplit/>
        </w:trPr>
        <w:tc>
          <w:tcPr>
            <w:tcW w:w="4530" w:type="dxa"/>
            <w:tcBorders>
              <w:top w:val="single" w:sz="4" w:space="0" w:color="auto"/>
            </w:tcBorders>
          </w:tcPr>
          <w:p w14:paraId="680EBDEA" w14:textId="77777777" w:rsidR="00B52B02" w:rsidRPr="005014F7" w:rsidRDefault="001104B2" w:rsidP="009258E0">
            <w:pPr>
              <w:spacing w:line="240" w:lineRule="auto"/>
              <w:rPr>
                <w:szCs w:val="22"/>
              </w:rPr>
            </w:pPr>
            <w:r w:rsidRPr="005014F7">
              <w:t>Vytáhněte pero z místa vpichu pod úhlem 90° (viz obrázek 8).</w:t>
            </w:r>
          </w:p>
          <w:p w14:paraId="680EBDEB" w14:textId="77777777" w:rsidR="00B52B02" w:rsidRPr="005014F7" w:rsidRDefault="00B52B02" w:rsidP="009258E0">
            <w:pPr>
              <w:spacing w:line="240" w:lineRule="auto"/>
              <w:rPr>
                <w:szCs w:val="22"/>
              </w:rPr>
            </w:pPr>
          </w:p>
          <w:p w14:paraId="680EBDEC" w14:textId="77777777" w:rsidR="00B52B02" w:rsidRPr="005014F7" w:rsidRDefault="001104B2" w:rsidP="009258E0">
            <w:pPr>
              <w:spacing w:line="240" w:lineRule="auto"/>
              <w:rPr>
                <w:szCs w:val="22"/>
              </w:rPr>
            </w:pPr>
            <w:r w:rsidRPr="005014F7">
              <w:t>Žlutá krytka jehly uzavře jehlu.</w:t>
            </w:r>
          </w:p>
          <w:p w14:paraId="680EBDED" w14:textId="77777777" w:rsidR="00B52B02" w:rsidRPr="005014F7" w:rsidRDefault="00B52B02" w:rsidP="009258E0">
            <w:pPr>
              <w:spacing w:line="240" w:lineRule="auto"/>
              <w:rPr>
                <w:szCs w:val="22"/>
              </w:rPr>
            </w:pPr>
          </w:p>
        </w:tc>
        <w:tc>
          <w:tcPr>
            <w:tcW w:w="4531" w:type="dxa"/>
            <w:tcBorders>
              <w:top w:val="single" w:sz="4" w:space="0" w:color="auto"/>
            </w:tcBorders>
          </w:tcPr>
          <w:p w14:paraId="680EBDEE" w14:textId="77777777" w:rsidR="00AA16B2" w:rsidRPr="005014F7" w:rsidRDefault="001104B2" w:rsidP="004105AC">
            <w:pPr>
              <w:pStyle w:val="Style13"/>
              <w:rPr>
                <w:noProof w:val="0"/>
              </w:rPr>
            </w:pPr>
            <w:r w:rsidRPr="005014F7">
              <w:rPr>
                <w:noProof w:val="0"/>
              </w:rPr>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8</w:t>
            </w:r>
            <w:r w:rsidR="00682BEB" w:rsidRPr="005014F7">
              <w:rPr>
                <w:noProof w:val="0"/>
              </w:rPr>
              <w:fldChar w:fldCharType="end"/>
            </w:r>
            <w:r w:rsidRPr="005014F7">
              <w:rPr>
                <w:noProof w:val="0"/>
              </w:rPr>
              <w:tab/>
            </w:r>
          </w:p>
          <w:p w14:paraId="680EBDEF" w14:textId="77777777" w:rsidR="00AA16B2" w:rsidRPr="005014F7" w:rsidRDefault="001104B2" w:rsidP="00AA16B2">
            <w:pPr>
              <w:spacing w:line="240" w:lineRule="auto"/>
              <w:jc w:val="center"/>
              <w:rPr>
                <w:szCs w:val="22"/>
              </w:rPr>
            </w:pPr>
            <w:r w:rsidRPr="005014F7">
              <w:rPr>
                <w:noProof/>
                <w:color w:val="000000" w:themeColor="text1"/>
                <w:szCs w:val="22"/>
              </w:rPr>
              <mc:AlternateContent>
                <mc:Choice Requires="wps">
                  <w:drawing>
                    <wp:anchor distT="45720" distB="45720" distL="114300" distR="114300" simplePos="0" relativeHeight="251799552" behindDoc="0" locked="0" layoutInCell="1" allowOverlap="1" wp14:anchorId="680EC0B8" wp14:editId="680EC0B9">
                      <wp:simplePos x="0" y="0"/>
                      <wp:positionH relativeFrom="margin">
                        <wp:posOffset>377331</wp:posOffset>
                      </wp:positionH>
                      <wp:positionV relativeFrom="paragraph">
                        <wp:posOffset>692975</wp:posOffset>
                      </wp:positionV>
                      <wp:extent cx="1084997" cy="1850644"/>
                      <wp:effectExtent l="0" t="0" r="1270" b="0"/>
                      <wp:wrapNone/>
                      <wp:docPr id="206" name="Text Box 2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4997" cy="1850644"/>
                              </a:xfrm>
                              <a:prstGeom prst="rect">
                                <a:avLst/>
                              </a:prstGeom>
                              <a:solidFill>
                                <a:srgbClr val="FFFFFF"/>
                              </a:solidFill>
                              <a:ln w="9525">
                                <a:noFill/>
                                <a:miter lim="800000"/>
                                <a:headEnd/>
                                <a:tailEnd/>
                              </a:ln>
                            </wps:spPr>
                            <wps:txbx>
                              <w:txbxContent>
                                <w:p w14:paraId="680EC168" w14:textId="77777777" w:rsidR="00F47D95" w:rsidRDefault="001104B2" w:rsidP="00AA16B2">
                                  <w:pPr>
                                    <w:spacing w:line="240" w:lineRule="auto"/>
                                    <w:rPr>
                                      <w:b/>
                                      <w:sz w:val="20"/>
                                    </w:rPr>
                                  </w:pPr>
                                  <w:r>
                                    <w:rPr>
                                      <w:b/>
                                      <w:bCs/>
                                      <w:sz w:val="18"/>
                                      <w:szCs w:val="18"/>
                                    </w:rPr>
                                    <w:t>Žlutá krytka jehly uzavře jehlu.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B8" id="Text Box 206" o:spid="_x0000_s1099" type="#_x0000_t202" style="position:absolute;left:0;text-align:left;margin-left:29.7pt;margin-top:54.55pt;width:85.45pt;height:145.7pt;z-index:25179955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K7n4CgIAAO8DAAAOAAAAZHJzL2Uyb0RvYy54bWysU9uO2yAQfa/Uf0C8N3bSZDex4qy22aaq&#10;tL1I234AwThGxQwdSOz06ztgJ9vLW1Ue0AAzZ2bOHNZ3fWvYSaHXYEs+neScKSuh0vZQ8q9fdq+W&#10;nPkgbCUMWFXys/L8bvPyxbpzhZpBA6ZSyAjE+qJzJW9CcEWWedmoVvgJOGXpsQZsRaAjHrIKRUfo&#10;rclmeX6TdYCVQ5DKe7p9GB75JuHXtZLhU117FZgpOdUW0o5p38c926xFcUDhGi3HMsQ/VNEKbSnp&#10;FepBBMGOqP+CarVE8FCHiYQ2g7rWUqUeqJtp/kc3T41wKvVC5Hh3pcn/P1j58fTkPiML/RvoaYCp&#10;Ce8eQX7zzMK2Efag7hGha5SoKPE0UpZ1zhdjaKTaFz6C7LsPUNGQxTFAAuprbCMr1CcjdBrA+Uq6&#10;6gOTMWW+nK9Wt5xJepsuF/nNfJ5yiOIS7tCHdwpaFo2SI001wYvTow+xHFFcXGI2D0ZXO21MOuBh&#10;vzXIToIUsEtrRP/NzVjWlXy1mC0SsoUYn8TR6kAKNbot+TKPa9BMpOOtrZJLENoMNlVi7MhPpGQg&#10;J/T7numq5LevY3Dkaw/VmRhDGBRJP4iMBvAHZx2pseT++1Gg4sy8t8R6lO7FwIuxvxjCSgoteeBs&#10;MLchSTz17+5pGjudeHrOPNZIqkr0jT8gyvbXc/J6/qebnwAAAP//AwBQSwMEFAAGAAgAAAAhAKyN&#10;rT/gAAAACgEAAA8AAABkcnMvZG93bnJldi54bWxMj8tOwzAQRfdI/IM1SOyonT5QE+JUBQnEEkqR&#10;unTjaRzVHofYTUO/HrOC5cwc3Tm3XI3OsgH70HqSkE0EMKTa65YaCduP57slsBAVaWU9oYRvDLCq&#10;rq9KVWh/pnccNrFhKYRCoSSYGLuC81AbdCpMfIeUbgffOxXT2Ddc9+qcwp3lUyHuuVMtpQ9Gdfhk&#10;sD5uTk5C/jp8Gvu485qWJlvvXi5fb9uLlLc34/oBWMQx/sHwq5/UoUpOe38iHZiVsMjniUx7kWfA&#10;EjCdiRmwvYS5EAvgVcn/V6h+AAAA//8DAFBLAQItABQABgAIAAAAIQC2gziS/gAAAOEBAAATAAAA&#10;AAAAAAAAAAAAAAAAAABbQ29udGVudF9UeXBlc10ueG1sUEsBAi0AFAAGAAgAAAAhADj9If/WAAAA&#10;lAEAAAsAAAAAAAAAAAAAAAAALwEAAF9yZWxzLy5yZWxzUEsBAi0AFAAGAAgAAAAhAJorufgKAgAA&#10;7wMAAA4AAAAAAAAAAAAAAAAALgIAAGRycy9lMm9Eb2MueG1sUEsBAi0AFAAGAAgAAAAhAKyNrT/g&#10;AAAACgEAAA8AAAAAAAAAAAAAAAAAZAQAAGRycy9kb3ducmV2LnhtbFBLBQYAAAAABAAEAPMAAABx&#10;BQAAAAA=&#10;" stroked="f">
                      <v:textbox style="mso-fit-shape-to-text:t" inset="0,0,0,0">
                        <w:txbxContent>
                          <w:p w14:paraId="680EC168" w14:textId="77777777" w:rsidR="00F47D95" w:rsidRDefault="001104B2" w:rsidP="00AA16B2">
                            <w:pPr>
                              <w:spacing w:line="240" w:lineRule="auto"/>
                              <w:rPr>
                                <w:b/>
                                <w:sz w:val="20"/>
                              </w:rPr>
                            </w:pPr>
                            <w:r>
                              <w:rPr>
                                <w:b/>
                                <w:bCs/>
                                <w:sz w:val="18"/>
                                <w:szCs w:val="18"/>
                              </w:rPr>
                              <w:t>Žlutá krytka jehly uzavře jehlu.</w:t>
                            </w:r>
                          </w:p>
                        </w:txbxContent>
                      </v:textbox>
                      <w10:wrap anchorx="margin"/>
                    </v:shape>
                  </w:pict>
                </mc:Fallback>
              </mc:AlternateContent>
            </w:r>
            <w:r w:rsidRPr="005014F7">
              <w:rPr>
                <w:noProof/>
                <w:color w:val="000000" w:themeColor="text1"/>
                <w:szCs w:val="22"/>
              </w:rPr>
              <mc:AlternateContent>
                <mc:Choice Requires="wps">
                  <w:drawing>
                    <wp:anchor distT="45720" distB="45720" distL="114300" distR="114300" simplePos="0" relativeHeight="251797504" behindDoc="0" locked="0" layoutInCell="1" allowOverlap="1" wp14:anchorId="680EC0BA" wp14:editId="680EC0BB">
                      <wp:simplePos x="0" y="0"/>
                      <wp:positionH relativeFrom="column">
                        <wp:posOffset>671830</wp:posOffset>
                      </wp:positionH>
                      <wp:positionV relativeFrom="paragraph">
                        <wp:posOffset>84698</wp:posOffset>
                      </wp:positionV>
                      <wp:extent cx="824685" cy="336616"/>
                      <wp:effectExtent l="0" t="0" r="0" b="3810"/>
                      <wp:wrapNone/>
                      <wp:docPr id="207" name="Text Box 2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24685" cy="336616"/>
                              </a:xfrm>
                              <a:prstGeom prst="rect">
                                <a:avLst/>
                              </a:prstGeom>
                              <a:solidFill>
                                <a:srgbClr val="FFFFFF"/>
                              </a:solidFill>
                              <a:ln w="9525">
                                <a:noFill/>
                                <a:miter lim="800000"/>
                                <a:headEnd/>
                                <a:tailEnd/>
                              </a:ln>
                            </wps:spPr>
                            <wps:txbx>
                              <w:txbxContent>
                                <w:p w14:paraId="680EC169" w14:textId="77777777" w:rsidR="00F47D95" w:rsidRDefault="001104B2" w:rsidP="00AA16B2">
                                  <w:pPr>
                                    <w:spacing w:line="240" w:lineRule="auto"/>
                                    <w:rPr>
                                      <w:b/>
                                      <w:sz w:val="20"/>
                                    </w:rPr>
                                  </w:pPr>
                                  <w:r>
                                    <w:rPr>
                                      <w:b/>
                                      <w:bCs/>
                                      <w:sz w:val="20"/>
                                    </w:rPr>
                                    <w:t>Vytáhněte z kůže</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680EC0BA" id="Text Box 207" o:spid="_x0000_s1100" type="#_x0000_t202" style="position:absolute;left:0;text-align:left;margin-left:52.9pt;margin-top:6.65pt;width:64.95pt;height:26.5pt;z-index:2517975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3J0ECAIAAO0DAAAOAAAAZHJzL2Uyb0RvYy54bWysU9tu2zAMfR+wfxD0vjhJmyw14hRdugwD&#10;ugvQ7QNkWY6FyaJGKbGzry8lO2m3vQ3Tg0BJ5CF5eLS+7VvDjgq9Blvw2WTKmbISKm33Bf/+bfdm&#10;xZkPwlbCgFUFPynPbzevX607l6s5NGAqhYxArM87V/AmBJdnmZeNaoWfgFOWHmvAVgQ64j6rUHSE&#10;3ppsPp0usw6wcghSeU+398Mj3yT8ulYyfKlrrwIzBafaQtox7WXcs81a5HsUrtFyLEP8QxWt0JaS&#10;XqDuRRDsgPovqFZLBA91mEhoM6hrLVXqgbqZTf/o5rERTqVeiBzvLjT5/wcrPx8f3VdkoX8HPQ0w&#10;NeHdA8gfnlnYNsLu1R0idI0SFSWeRcqyzvl8DI1U+9xHkLL7BBUNWRwCJKC+xjayQn0yQqcBnC6k&#10;qz4wSZer+fVyteBM0tPV1XI5W6YMIj8HO/Thg4KWRaPgSDNN4OL44EMsRuRnl5jLg9HVThuTDrgv&#10;twbZUdD8d2mN6L+5Gcu6gt8s5ouEbCHGJ2m0OpA+jW6p0Glcg2IiGe9tlVyC0GawqRJjR3YiIQM1&#10;oS97pquCv72OwZGtEqoT8YUw6JH+DxkN4C/OOtJiwf3Pg0DFmfloifMo3LOBZ6M8G8JKCi144Gww&#10;tyEJPPXv7mgWO514es481kiaSvSN+o+ifXlOXs+/dPMEAAD//wMAUEsDBBQABgAIAAAAIQCMk5sH&#10;4AAAAAkBAAAPAAAAZHJzL2Rvd25yZXYueG1sTI/BTsMwEETvSPyDtUhcEHWo27QKcaqqggNcKkIv&#10;3NzYjQPxOrKdNvw9ywluM5rR7NtyM7menU2InUcJD7MMmMHG6w5bCYf35/s1sJgUatV7NBK+TYRN&#10;dX1VqkL7C76Zc51aRiMYCyXBpjQUnMfGGqfizA8GKTv54FQiG1qug7rQuOv5PMty7lSHdMGqweys&#10;ab7q0UnYLz729m48Pb1uFyK8HMZd/tnWUt7eTNtHYMlM6a8Mv/iEDhUxHf2IOrKefLYk9ERCCGBU&#10;mIvlCthRQp4L4FXJ/39Q/QAAAP//AwBQSwECLQAUAAYACAAAACEAtoM4kv4AAADhAQAAEwAAAAAA&#10;AAAAAAAAAAAAAAAAW0NvbnRlbnRfVHlwZXNdLnhtbFBLAQItABQABgAIAAAAIQA4/SH/1gAAAJQB&#10;AAALAAAAAAAAAAAAAAAAAC8BAABfcmVscy8ucmVsc1BLAQItABQABgAIAAAAIQAQ3J0ECAIAAO0D&#10;AAAOAAAAAAAAAAAAAAAAAC4CAABkcnMvZTJvRG9jLnhtbFBLAQItABQABgAIAAAAIQCMk5sH4AAA&#10;AAkBAAAPAAAAAAAAAAAAAAAAAGIEAABkcnMvZG93bnJldi54bWxQSwUGAAAAAAQABADzAAAAbwUA&#10;AAAA&#10;" stroked="f">
                      <v:textbox style="mso-fit-shape-to-text:t" inset="0,0,0,0">
                        <w:txbxContent>
                          <w:p w14:paraId="680EC169" w14:textId="77777777" w:rsidR="00F47D95" w:rsidRDefault="001104B2" w:rsidP="00AA16B2">
                            <w:pPr>
                              <w:spacing w:line="240" w:lineRule="auto"/>
                              <w:rPr>
                                <w:b/>
                                <w:sz w:val="20"/>
                              </w:rPr>
                            </w:pPr>
                            <w:r>
                              <w:rPr>
                                <w:b/>
                                <w:bCs/>
                                <w:sz w:val="20"/>
                              </w:rPr>
                              <w:t>Vytáhněte z kůže</w:t>
                            </w:r>
                          </w:p>
                        </w:txbxContent>
                      </v:textbox>
                    </v:shape>
                  </w:pict>
                </mc:Fallback>
              </mc:AlternateContent>
            </w:r>
            <w:r w:rsidRPr="005014F7">
              <w:rPr>
                <w:noProof/>
              </w:rPr>
              <w:drawing>
                <wp:inline distT="0" distB="0" distL="0" distR="0" wp14:anchorId="680EC0BC" wp14:editId="36D515C1">
                  <wp:extent cx="2062798" cy="1168400"/>
                  <wp:effectExtent l="0" t="0" r="0" b="0"/>
                  <wp:docPr id="16"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0401310" name="Picture 27"/>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2062798" cy="1168400"/>
                          </a:xfrm>
                          <a:prstGeom prst="rect">
                            <a:avLst/>
                          </a:prstGeom>
                          <a:ln>
                            <a:noFill/>
                          </a:ln>
                          <a:extLst>
                            <a:ext uri="{53640926-AAD7-44D8-BBD7-CCE9431645EC}">
                              <a14:shadowObscured xmlns:a14="http://schemas.microsoft.com/office/drawing/2010/main"/>
                            </a:ext>
                          </a:extLst>
                        </pic:spPr>
                      </pic:pic>
                    </a:graphicData>
                  </a:graphic>
                </wp:inline>
              </w:drawing>
            </w:r>
          </w:p>
          <w:p w14:paraId="680EBDF0" w14:textId="77777777" w:rsidR="00B52B02" w:rsidRPr="005014F7" w:rsidRDefault="00B52B02" w:rsidP="009258E0">
            <w:pPr>
              <w:spacing w:after="200" w:line="240" w:lineRule="auto"/>
              <w:rPr>
                <w:b/>
                <w:bCs/>
                <w:sz w:val="20"/>
              </w:rPr>
            </w:pPr>
          </w:p>
        </w:tc>
      </w:tr>
      <w:tr w:rsidR="005970A9" w14:paraId="680EBE01" w14:textId="77777777" w:rsidTr="009258E0">
        <w:trPr>
          <w:cantSplit/>
        </w:trPr>
        <w:tc>
          <w:tcPr>
            <w:tcW w:w="4530" w:type="dxa"/>
          </w:tcPr>
          <w:p w14:paraId="680EBDF2" w14:textId="77777777" w:rsidR="00B52B02" w:rsidRPr="005014F7" w:rsidRDefault="001104B2" w:rsidP="009258E0">
            <w:pPr>
              <w:spacing w:line="240" w:lineRule="auto"/>
              <w:rPr>
                <w:b/>
                <w:bCs/>
                <w:szCs w:val="22"/>
              </w:rPr>
            </w:pPr>
            <w:r w:rsidRPr="005014F7">
              <w:rPr>
                <w:b/>
                <w:bCs/>
                <w:szCs w:val="22"/>
                <w:u w:val="single"/>
              </w:rPr>
              <w:lastRenderedPageBreak/>
              <w:t>Pomoc</w:t>
            </w:r>
          </w:p>
          <w:p w14:paraId="680EBDF3" w14:textId="77777777" w:rsidR="00B52B02" w:rsidRPr="005014F7" w:rsidRDefault="00B52B02" w:rsidP="009258E0">
            <w:pPr>
              <w:spacing w:line="240" w:lineRule="auto"/>
              <w:rPr>
                <w:szCs w:val="22"/>
              </w:rPr>
            </w:pPr>
          </w:p>
          <w:p w14:paraId="680EBDF4" w14:textId="77777777" w:rsidR="00B52B02" w:rsidRPr="005014F7" w:rsidRDefault="001104B2" w:rsidP="009258E0">
            <w:pPr>
              <w:spacing w:line="240" w:lineRule="auto"/>
              <w:rPr>
                <w:szCs w:val="22"/>
              </w:rPr>
            </w:pPr>
            <w:r w:rsidRPr="005014F7">
              <w:t>Otočte pacienta na bok.</w:t>
            </w:r>
          </w:p>
          <w:p w14:paraId="680EBDF5" w14:textId="77777777" w:rsidR="00B52B02" w:rsidRPr="005014F7" w:rsidRDefault="00B52B02" w:rsidP="009258E0">
            <w:pPr>
              <w:spacing w:line="240" w:lineRule="auto"/>
              <w:rPr>
                <w:szCs w:val="22"/>
              </w:rPr>
            </w:pPr>
          </w:p>
          <w:p w14:paraId="680EBDF6" w14:textId="77777777" w:rsidR="00B52B02" w:rsidRPr="005014F7" w:rsidRDefault="001104B2" w:rsidP="009258E0">
            <w:pPr>
              <w:spacing w:line="240" w:lineRule="auto"/>
              <w:rPr>
                <w:szCs w:val="22"/>
              </w:rPr>
            </w:pPr>
            <w:r w:rsidRPr="005014F7">
              <w:t>Pokud se pacient probere z bezvědomí, může zvracet. Pokud je v bezvědomí, otočte ho na bok, abyste zabránili udušení (viz obrázek 9).</w:t>
            </w:r>
          </w:p>
          <w:p w14:paraId="680EBDF7" w14:textId="77777777" w:rsidR="00B52B02" w:rsidRPr="005014F7" w:rsidRDefault="00B52B02" w:rsidP="009258E0">
            <w:pPr>
              <w:spacing w:line="240" w:lineRule="auto"/>
              <w:rPr>
                <w:szCs w:val="22"/>
              </w:rPr>
            </w:pPr>
          </w:p>
          <w:p w14:paraId="680EBDF8" w14:textId="77777777" w:rsidR="00B52B02" w:rsidRPr="005014F7" w:rsidRDefault="001104B2" w:rsidP="009258E0">
            <w:pPr>
              <w:spacing w:line="240" w:lineRule="auto"/>
              <w:rPr>
                <w:szCs w:val="22"/>
              </w:rPr>
            </w:pPr>
            <w:r w:rsidRPr="005014F7">
              <w:t>Ihned po podání injekce přípravku Ogluo zavolejte lékařskou pohotovost. Pokud pacient zareagoval na léčbu, dejte mu rychle působící zdroj cukru, jako je ovocný džus nebo sycený nápoj obsahující cukr, abyste zabránili opětovnému snížení hladiny cukru v krvi. Pokud pacient do 15 minut na léčbu nezareaguje, je možné podat další dávku přípravku Ogluo z nového injektoru během čekání na pohotovost.</w:t>
            </w:r>
          </w:p>
          <w:p w14:paraId="680EBDF9" w14:textId="77777777" w:rsidR="00B52B02" w:rsidRPr="005014F7" w:rsidRDefault="00B52B02" w:rsidP="009258E0">
            <w:pPr>
              <w:spacing w:line="240" w:lineRule="auto"/>
              <w:rPr>
                <w:szCs w:val="22"/>
              </w:rPr>
            </w:pPr>
          </w:p>
        </w:tc>
        <w:tc>
          <w:tcPr>
            <w:tcW w:w="4531" w:type="dxa"/>
          </w:tcPr>
          <w:p w14:paraId="680EBDFA" w14:textId="77777777" w:rsidR="00B52B02" w:rsidRPr="005014F7" w:rsidRDefault="00B52B02" w:rsidP="009258E0">
            <w:pPr>
              <w:spacing w:after="200" w:line="240" w:lineRule="auto"/>
              <w:rPr>
                <w:b/>
                <w:bCs/>
                <w:sz w:val="20"/>
              </w:rPr>
            </w:pPr>
          </w:p>
          <w:p w14:paraId="680EBDFB" w14:textId="77777777" w:rsidR="00AA16B2" w:rsidRPr="005014F7" w:rsidRDefault="001104B2" w:rsidP="004105AC">
            <w:pPr>
              <w:pStyle w:val="Style13"/>
              <w:rPr>
                <w:noProof w:val="0"/>
              </w:rPr>
            </w:pPr>
            <w:r w:rsidRPr="005014F7">
              <w:rPr>
                <w:color w:val="000000" w:themeColor="text1"/>
                <w:szCs w:val="22"/>
              </w:rPr>
              <mc:AlternateContent>
                <mc:Choice Requires="wps">
                  <w:drawing>
                    <wp:anchor distT="45720" distB="45720" distL="114300" distR="114300" simplePos="0" relativeHeight="251801600" behindDoc="0" locked="0" layoutInCell="1" allowOverlap="1" wp14:anchorId="680EC0BE" wp14:editId="680EC0BF">
                      <wp:simplePos x="0" y="0"/>
                      <wp:positionH relativeFrom="margin">
                        <wp:posOffset>830804</wp:posOffset>
                      </wp:positionH>
                      <wp:positionV relativeFrom="paragraph">
                        <wp:posOffset>113992</wp:posOffset>
                      </wp:positionV>
                      <wp:extent cx="1296063" cy="1848739"/>
                      <wp:effectExtent l="0" t="0" r="0" b="1905"/>
                      <wp:wrapNone/>
                      <wp:docPr id="208" name="Text Box 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96063" cy="1848739"/>
                              </a:xfrm>
                              <a:prstGeom prst="rect">
                                <a:avLst/>
                              </a:prstGeom>
                              <a:solidFill>
                                <a:srgbClr val="FFFFFF"/>
                              </a:solidFill>
                              <a:ln w="9525">
                                <a:noFill/>
                                <a:miter lim="800000"/>
                                <a:headEnd/>
                                <a:tailEnd/>
                              </a:ln>
                            </wps:spPr>
                            <wps:txbx>
                              <w:txbxContent>
                                <w:p w14:paraId="680EC16A" w14:textId="77777777" w:rsidR="00F47D95" w:rsidRDefault="001104B2" w:rsidP="00AA16B2">
                                  <w:pPr>
                                    <w:spacing w:line="240" w:lineRule="auto"/>
                                    <w:rPr>
                                      <w:b/>
                                    </w:rPr>
                                  </w:pPr>
                                  <w:r>
                                    <w:rPr>
                                      <w:b/>
                                      <w:bCs/>
                                      <w:szCs w:val="22"/>
                                    </w:rPr>
                                    <w:t>Otočte pacienta na bok</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BE" id="Text Box 208" o:spid="_x0000_s1101" type="#_x0000_t202" style="position:absolute;margin-left:65.4pt;margin-top:9pt;width:102.05pt;height:145.55pt;z-index:2518016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MzCgIAAO8DAAAOAAAAZHJzL2Uyb0RvYy54bWysU9uO2yAQfa/Uf0C8N3ayTTax4qy22aaq&#10;tL1I234AwThGxQwdSOz06ztgJ9vLW1Ue0AAzZ2bOHNZ3fWvYSaHXYEs+neScKSuh0vZQ8q9fdq+W&#10;nPkgbCUMWFXys/L8bvPyxbpzhZpBA6ZSyAjE+qJzJW9CcEWWedmoVvgJOGXpsQZsRaAjHrIKRUfo&#10;rclmeb7IOsDKIUjlPd0+DI98k/DrWsnwqa69CsyUnGoLace07+OebdaiOKBwjZZjGeIfqmiFtpT0&#10;CvUggmBH1H9BtVoieKjDREKbQV1rqVIP1M00/6Obp0Y4lXohcry70uT/H6z8eHpyn5GF/g30NMDU&#10;hHePIL95ZmHbCHtQ94jQNUpUlHgaKcs654sxNFLtCx9B9t0HqGjI4hggAfU1tpEV6pMROg3gfCVd&#10;9YHJmHK2WuSLG84kvU2Xr5e3N6uUQxSXcIc+vFPQsmiUHGmqCV6cHn2I5Yji4hKzeTC62mlj0gEP&#10;+61BdhKkgF1aI/pvbsayruSr+WyekC3E+CSOVgdSqNFtyZd5XINmIh1vbZVcgtBmsKkSY0d+IiUD&#10;OaHf90xXJb+dx+DI1x6qMzGGMCiSfhAZDeAPzjpSY8n996NAxZl5b4n1KN2LgRdjfzGElRRa8sDZ&#10;YG5Dknjq393TNHY68fSceayRVJXoG39AlO2v5+T1/E83PwEAAP//AwBQSwMEFAAGAAgAAAAhADLa&#10;/l/eAAAACgEAAA8AAABkcnMvZG93bnJldi54bWxMj8FOwzAQRO9I/IO1lbhROwShJMSpChKII5Qi&#10;9ejGJo5qr0PspqFfz3KC24x2NPumXs3escmMsQ8oIVsKYAbboHvsJGzfn64LYDEp1MoFNBK+TYRV&#10;c3lRq0qHE76ZaZM6RiUYKyXBpjRUnMfWGq/iMgwG6fYZRq8S2bHjelQnKveO3whxx73qkT5YNZhH&#10;a9rD5ugllC/Th3UPu6CxsNl693z+et2epbxazOt7YMnM6S8Mv/iEDg0x7cMRdWSOfC4IPZEoaBMF&#10;8vy2BLYnIcoMeFPz/xOaHwAAAP//AwBQSwECLQAUAAYACAAAACEAtoM4kv4AAADhAQAAEwAAAAAA&#10;AAAAAAAAAAAAAAAAW0NvbnRlbnRfVHlwZXNdLnhtbFBLAQItABQABgAIAAAAIQA4/SH/1gAAAJQB&#10;AAALAAAAAAAAAAAAAAAAAC8BAABfcmVscy8ucmVsc1BLAQItABQABgAIAAAAIQDd/AMzCgIAAO8D&#10;AAAOAAAAAAAAAAAAAAAAAC4CAABkcnMvZTJvRG9jLnhtbFBLAQItABQABgAIAAAAIQAy2v5f3gAA&#10;AAoBAAAPAAAAAAAAAAAAAAAAAGQEAABkcnMvZG93bnJldi54bWxQSwUGAAAAAAQABADzAAAAbwUA&#10;AAAA&#10;" stroked="f">
                      <v:textbox style="mso-fit-shape-to-text:t" inset="0,0,0,0">
                        <w:txbxContent>
                          <w:p w14:paraId="680EC16A" w14:textId="77777777" w:rsidR="00F47D95" w:rsidRDefault="001104B2" w:rsidP="00AA16B2">
                            <w:pPr>
                              <w:spacing w:line="240" w:lineRule="auto"/>
                              <w:rPr>
                                <w:b/>
                              </w:rPr>
                            </w:pPr>
                            <w:r>
                              <w:rPr>
                                <w:b/>
                                <w:bCs/>
                                <w:szCs w:val="22"/>
                              </w:rPr>
                              <w:t>Otočte pacienta na bok</w:t>
                            </w:r>
                          </w:p>
                        </w:txbxContent>
                      </v:textbox>
                      <w10:wrap anchorx="margin"/>
                    </v:shape>
                  </w:pict>
                </mc:Fallback>
              </mc:AlternateContent>
            </w:r>
            <w:r w:rsidRPr="005014F7">
              <w:rPr>
                <w:noProof w:val="0"/>
              </w:rPr>
              <w:t>Obrázek </w:t>
            </w:r>
            <w:r w:rsidR="00682BEB" w:rsidRPr="005014F7">
              <w:rPr>
                <w:noProof w:val="0"/>
              </w:rPr>
              <w:fldChar w:fldCharType="begin"/>
            </w:r>
            <w:r w:rsidR="00682BEB" w:rsidRPr="005014F7">
              <w:rPr>
                <w:noProof w:val="0"/>
              </w:rPr>
              <w:instrText xml:space="preserve"> SEQ Figure \* ARABIC \* MERGEFORMAT </w:instrText>
            </w:r>
            <w:r w:rsidR="00682BEB" w:rsidRPr="005014F7">
              <w:rPr>
                <w:noProof w:val="0"/>
              </w:rPr>
              <w:fldChar w:fldCharType="separate"/>
            </w:r>
            <w:r w:rsidR="005913F2" w:rsidRPr="005014F7">
              <w:rPr>
                <w:noProof w:val="0"/>
              </w:rPr>
              <w:t>9</w:t>
            </w:r>
            <w:r w:rsidR="00682BEB" w:rsidRPr="005014F7">
              <w:rPr>
                <w:noProof w:val="0"/>
              </w:rPr>
              <w:fldChar w:fldCharType="end"/>
            </w:r>
            <w:r w:rsidRPr="005014F7">
              <w:rPr>
                <w:noProof w:val="0"/>
              </w:rPr>
              <w:tab/>
            </w:r>
          </w:p>
          <w:p w14:paraId="680EBDFC" w14:textId="77777777" w:rsidR="00AA16B2" w:rsidRPr="005014F7" w:rsidRDefault="00AA16B2" w:rsidP="00AA16B2"/>
          <w:p w14:paraId="680EBDFD" w14:textId="77777777" w:rsidR="00AA16B2" w:rsidRPr="005014F7" w:rsidRDefault="00AA16B2" w:rsidP="00AA16B2"/>
          <w:p w14:paraId="680EBDFE" w14:textId="77777777" w:rsidR="00AA16B2" w:rsidRPr="005014F7" w:rsidRDefault="00AA16B2" w:rsidP="00AA16B2"/>
          <w:p w14:paraId="680EBDFF" w14:textId="77777777" w:rsidR="00AA16B2" w:rsidRPr="005014F7" w:rsidRDefault="001104B2" w:rsidP="00AA16B2">
            <w:r w:rsidRPr="005014F7">
              <w:rPr>
                <w:noProof/>
              </w:rPr>
              <w:drawing>
                <wp:inline distT="0" distB="0" distL="0" distR="0" wp14:anchorId="680EC0C0" wp14:editId="066CF569">
                  <wp:extent cx="2586990" cy="763675"/>
                  <wp:effectExtent l="0" t="0" r="3810" b="0"/>
                  <wp:docPr id="17"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7291725" name="Picture 28"/>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2586990" cy="763675"/>
                          </a:xfrm>
                          <a:prstGeom prst="rect">
                            <a:avLst/>
                          </a:prstGeom>
                          <a:ln>
                            <a:noFill/>
                          </a:ln>
                          <a:extLst>
                            <a:ext uri="{53640926-AAD7-44D8-BBD7-CCE9431645EC}">
                              <a14:shadowObscured xmlns:a14="http://schemas.microsoft.com/office/drawing/2010/main"/>
                            </a:ext>
                          </a:extLst>
                        </pic:spPr>
                      </pic:pic>
                    </a:graphicData>
                  </a:graphic>
                </wp:inline>
              </w:drawing>
            </w:r>
          </w:p>
          <w:p w14:paraId="680EBE00" w14:textId="77777777" w:rsidR="00B52B02" w:rsidRPr="005014F7" w:rsidRDefault="00B52B02" w:rsidP="009258E0"/>
        </w:tc>
      </w:tr>
    </w:tbl>
    <w:p w14:paraId="680EBE02" w14:textId="77777777" w:rsidR="00B52B02" w:rsidRPr="005014F7" w:rsidRDefault="00B52B02" w:rsidP="00B52B02">
      <w:pPr>
        <w:tabs>
          <w:tab w:val="clear" w:pos="567"/>
        </w:tabs>
        <w:spacing w:line="240" w:lineRule="auto"/>
        <w:ind w:right="-2"/>
        <w:rPr>
          <w:szCs w:val="22"/>
        </w:rPr>
      </w:pPr>
    </w:p>
    <w:p w14:paraId="680EBE03" w14:textId="77777777" w:rsidR="00B52B02" w:rsidRPr="005014F7" w:rsidRDefault="001104B2" w:rsidP="00B52B02">
      <w:pPr>
        <w:keepNext/>
        <w:numPr>
          <w:ilvl w:val="12"/>
          <w:numId w:val="0"/>
        </w:numPr>
        <w:tabs>
          <w:tab w:val="clear" w:pos="567"/>
        </w:tabs>
        <w:spacing w:line="240" w:lineRule="auto"/>
        <w:ind w:right="-2"/>
        <w:rPr>
          <w:b/>
          <w:bCs/>
          <w:szCs w:val="22"/>
        </w:rPr>
      </w:pPr>
      <w:r w:rsidRPr="005014F7">
        <w:rPr>
          <w:b/>
          <w:bCs/>
          <w:szCs w:val="22"/>
        </w:rPr>
        <w:t>Jaké množství přípravku používat</w:t>
      </w:r>
    </w:p>
    <w:p w14:paraId="680EBE04" w14:textId="77777777" w:rsidR="00B52B02" w:rsidRPr="005014F7" w:rsidRDefault="001104B2" w:rsidP="00B52B02">
      <w:pPr>
        <w:numPr>
          <w:ilvl w:val="12"/>
          <w:numId w:val="0"/>
        </w:numPr>
        <w:tabs>
          <w:tab w:val="clear" w:pos="567"/>
        </w:tabs>
        <w:spacing w:line="240" w:lineRule="auto"/>
        <w:ind w:right="-2"/>
        <w:rPr>
          <w:szCs w:val="22"/>
        </w:rPr>
      </w:pPr>
      <w:r w:rsidRPr="005014F7">
        <w:t>Tento léčivý přípravek obsahuje buď 0,5 mg, nebo 1 mg léčivé látky ve fixní dávce. Bude Vám předepsána správná síla (dávka) léčivého přípravku pro Vaše vlastní osobní použití.</w:t>
      </w:r>
    </w:p>
    <w:p w14:paraId="680EBE05" w14:textId="77777777" w:rsidR="00B52B02" w:rsidRPr="005014F7" w:rsidRDefault="00B52B02" w:rsidP="00B52B02">
      <w:pPr>
        <w:numPr>
          <w:ilvl w:val="12"/>
          <w:numId w:val="0"/>
        </w:numPr>
        <w:tabs>
          <w:tab w:val="clear" w:pos="567"/>
        </w:tabs>
        <w:spacing w:line="240" w:lineRule="auto"/>
        <w:ind w:right="-2"/>
        <w:rPr>
          <w:szCs w:val="22"/>
        </w:rPr>
      </w:pPr>
    </w:p>
    <w:p w14:paraId="680EBE06" w14:textId="77777777" w:rsidR="00B52B02" w:rsidRPr="005014F7" w:rsidRDefault="001104B2" w:rsidP="00B52B02">
      <w:pPr>
        <w:numPr>
          <w:ilvl w:val="12"/>
          <w:numId w:val="0"/>
        </w:numPr>
        <w:tabs>
          <w:tab w:val="clear" w:pos="567"/>
        </w:tabs>
        <w:spacing w:line="240" w:lineRule="auto"/>
        <w:ind w:right="-2"/>
        <w:rPr>
          <w:szCs w:val="22"/>
        </w:rPr>
      </w:pPr>
      <w:r w:rsidRPr="005014F7">
        <w:t>Doporučená dávka přípravku u dospělých, dospívajících a dětí je uvedena v tabulce níže. U dětí mladších 6 let doporučená dávka závisí na tělesné hmotnosti.</w:t>
      </w:r>
    </w:p>
    <w:p w14:paraId="680EBE07" w14:textId="77777777" w:rsidR="00B52B02" w:rsidRPr="005014F7" w:rsidRDefault="00B52B02" w:rsidP="00B52B02">
      <w:pPr>
        <w:numPr>
          <w:ilvl w:val="12"/>
          <w:numId w:val="0"/>
        </w:numPr>
        <w:tabs>
          <w:tab w:val="clear" w:pos="567"/>
        </w:tabs>
        <w:spacing w:line="240" w:lineRule="auto"/>
        <w:ind w:right="-2"/>
        <w:rPr>
          <w:szCs w:val="22"/>
        </w:rPr>
      </w:pPr>
    </w:p>
    <w:tbl>
      <w:tblPr>
        <w:tblStyle w:val="TableGrid"/>
        <w:tblW w:w="0" w:type="auto"/>
        <w:tblLook w:val="04A0" w:firstRow="1" w:lastRow="0" w:firstColumn="1" w:lastColumn="0" w:noHBand="0" w:noVBand="1"/>
      </w:tblPr>
      <w:tblGrid>
        <w:gridCol w:w="2547"/>
        <w:gridCol w:w="3827"/>
        <w:gridCol w:w="2687"/>
      </w:tblGrid>
      <w:tr w:rsidR="005970A9" w14:paraId="680EBE0B" w14:textId="77777777" w:rsidTr="009258E0">
        <w:tc>
          <w:tcPr>
            <w:tcW w:w="2547" w:type="dxa"/>
            <w:vAlign w:val="center"/>
          </w:tcPr>
          <w:p w14:paraId="680EBE08" w14:textId="77777777" w:rsidR="00B52B02" w:rsidRPr="005014F7" w:rsidRDefault="001104B2" w:rsidP="009258E0">
            <w:pPr>
              <w:keepNext/>
              <w:numPr>
                <w:ilvl w:val="12"/>
                <w:numId w:val="0"/>
              </w:numPr>
              <w:tabs>
                <w:tab w:val="clear" w:pos="567"/>
              </w:tabs>
              <w:spacing w:line="240" w:lineRule="auto"/>
              <w:ind w:right="-2"/>
              <w:jc w:val="center"/>
              <w:rPr>
                <w:b/>
                <w:bCs/>
                <w:szCs w:val="22"/>
              </w:rPr>
            </w:pPr>
            <w:r w:rsidRPr="005014F7">
              <w:rPr>
                <w:b/>
                <w:bCs/>
                <w:szCs w:val="22"/>
              </w:rPr>
              <w:t>Věk</w:t>
            </w:r>
          </w:p>
        </w:tc>
        <w:tc>
          <w:tcPr>
            <w:tcW w:w="3827" w:type="dxa"/>
            <w:vAlign w:val="center"/>
          </w:tcPr>
          <w:p w14:paraId="680EBE09" w14:textId="77777777" w:rsidR="00B52B02" w:rsidRPr="005014F7" w:rsidRDefault="001104B2" w:rsidP="009258E0">
            <w:pPr>
              <w:keepNext/>
              <w:numPr>
                <w:ilvl w:val="12"/>
                <w:numId w:val="0"/>
              </w:numPr>
              <w:tabs>
                <w:tab w:val="clear" w:pos="567"/>
              </w:tabs>
              <w:spacing w:line="240" w:lineRule="auto"/>
              <w:ind w:right="-2"/>
              <w:jc w:val="center"/>
              <w:rPr>
                <w:b/>
                <w:bCs/>
                <w:szCs w:val="22"/>
              </w:rPr>
            </w:pPr>
            <w:r w:rsidRPr="005014F7">
              <w:rPr>
                <w:b/>
                <w:bCs/>
                <w:szCs w:val="22"/>
              </w:rPr>
              <w:t>Tělesná hmotnost</w:t>
            </w:r>
          </w:p>
        </w:tc>
        <w:tc>
          <w:tcPr>
            <w:tcW w:w="2687" w:type="dxa"/>
            <w:vAlign w:val="center"/>
          </w:tcPr>
          <w:p w14:paraId="680EBE0A" w14:textId="77777777" w:rsidR="00B52B02" w:rsidRPr="005014F7" w:rsidRDefault="001104B2" w:rsidP="009258E0">
            <w:pPr>
              <w:keepNext/>
              <w:numPr>
                <w:ilvl w:val="12"/>
                <w:numId w:val="0"/>
              </w:numPr>
              <w:tabs>
                <w:tab w:val="clear" w:pos="567"/>
              </w:tabs>
              <w:spacing w:line="240" w:lineRule="auto"/>
              <w:ind w:right="-2"/>
              <w:jc w:val="center"/>
              <w:rPr>
                <w:b/>
                <w:bCs/>
                <w:szCs w:val="22"/>
              </w:rPr>
            </w:pPr>
            <w:r w:rsidRPr="005014F7">
              <w:rPr>
                <w:b/>
                <w:bCs/>
                <w:szCs w:val="22"/>
              </w:rPr>
              <w:t xml:space="preserve">Doporučená dávka přípravku Ogluo </w:t>
            </w:r>
          </w:p>
        </w:tc>
      </w:tr>
      <w:tr w:rsidR="005970A9" w14:paraId="680EBE10" w14:textId="77777777" w:rsidTr="009258E0">
        <w:trPr>
          <w:trHeight w:val="624"/>
        </w:trPr>
        <w:tc>
          <w:tcPr>
            <w:tcW w:w="2547" w:type="dxa"/>
            <w:vAlign w:val="center"/>
          </w:tcPr>
          <w:p w14:paraId="680EBE0C" w14:textId="77777777" w:rsidR="00B52B02" w:rsidRPr="005014F7" w:rsidRDefault="001104B2" w:rsidP="009258E0">
            <w:pPr>
              <w:keepNext/>
              <w:numPr>
                <w:ilvl w:val="12"/>
                <w:numId w:val="0"/>
              </w:numPr>
              <w:tabs>
                <w:tab w:val="clear" w:pos="567"/>
              </w:tabs>
              <w:spacing w:line="240" w:lineRule="auto"/>
              <w:ind w:right="-2"/>
              <w:rPr>
                <w:szCs w:val="22"/>
              </w:rPr>
            </w:pPr>
            <w:r w:rsidRPr="005014F7">
              <w:t>Děti ve věku od 2 do 6 let</w:t>
            </w:r>
          </w:p>
        </w:tc>
        <w:tc>
          <w:tcPr>
            <w:tcW w:w="3827" w:type="dxa"/>
            <w:vAlign w:val="center"/>
          </w:tcPr>
          <w:p w14:paraId="680EBE0D" w14:textId="77777777" w:rsidR="00B52B02" w:rsidRPr="005014F7" w:rsidRDefault="001104B2" w:rsidP="009258E0">
            <w:pPr>
              <w:keepNext/>
              <w:numPr>
                <w:ilvl w:val="12"/>
                <w:numId w:val="0"/>
              </w:numPr>
              <w:tabs>
                <w:tab w:val="clear" w:pos="567"/>
              </w:tabs>
              <w:spacing w:line="240" w:lineRule="auto"/>
              <w:ind w:right="-2"/>
              <w:rPr>
                <w:szCs w:val="22"/>
              </w:rPr>
            </w:pPr>
            <w:r w:rsidRPr="005014F7">
              <w:t>Méně než 25 kg</w:t>
            </w:r>
          </w:p>
          <w:p w14:paraId="680EBE0E" w14:textId="77777777" w:rsidR="00B52B02" w:rsidRPr="005014F7" w:rsidRDefault="00B52B02" w:rsidP="009258E0">
            <w:pPr>
              <w:keepNext/>
              <w:numPr>
                <w:ilvl w:val="12"/>
                <w:numId w:val="0"/>
              </w:numPr>
              <w:tabs>
                <w:tab w:val="clear" w:pos="567"/>
              </w:tabs>
              <w:spacing w:line="240" w:lineRule="auto"/>
              <w:ind w:right="-2"/>
              <w:rPr>
                <w:szCs w:val="22"/>
              </w:rPr>
            </w:pPr>
          </w:p>
        </w:tc>
        <w:tc>
          <w:tcPr>
            <w:tcW w:w="2687" w:type="dxa"/>
            <w:vAlign w:val="center"/>
          </w:tcPr>
          <w:p w14:paraId="680EBE0F" w14:textId="77777777" w:rsidR="00B52B02" w:rsidRPr="005014F7" w:rsidRDefault="001104B2" w:rsidP="009258E0">
            <w:pPr>
              <w:keepNext/>
              <w:numPr>
                <w:ilvl w:val="12"/>
                <w:numId w:val="0"/>
              </w:numPr>
              <w:tabs>
                <w:tab w:val="clear" w:pos="567"/>
              </w:tabs>
              <w:spacing w:line="240" w:lineRule="auto"/>
              <w:ind w:right="-2"/>
              <w:rPr>
                <w:szCs w:val="22"/>
              </w:rPr>
            </w:pPr>
            <w:r w:rsidRPr="005014F7">
              <w:t>0,5 mg</w:t>
            </w:r>
          </w:p>
        </w:tc>
      </w:tr>
      <w:tr w:rsidR="005970A9" w14:paraId="680EBE15" w14:textId="77777777" w:rsidTr="009258E0">
        <w:trPr>
          <w:trHeight w:val="624"/>
        </w:trPr>
        <w:tc>
          <w:tcPr>
            <w:tcW w:w="2547" w:type="dxa"/>
            <w:vAlign w:val="center"/>
          </w:tcPr>
          <w:p w14:paraId="680EBE11" w14:textId="77777777" w:rsidR="00B52B02" w:rsidRPr="005014F7" w:rsidRDefault="001104B2" w:rsidP="009258E0">
            <w:pPr>
              <w:keepNext/>
              <w:numPr>
                <w:ilvl w:val="12"/>
                <w:numId w:val="0"/>
              </w:numPr>
              <w:tabs>
                <w:tab w:val="clear" w:pos="567"/>
              </w:tabs>
              <w:spacing w:line="240" w:lineRule="auto"/>
              <w:ind w:right="-2"/>
              <w:rPr>
                <w:szCs w:val="22"/>
              </w:rPr>
            </w:pPr>
            <w:r w:rsidRPr="005014F7">
              <w:t>Děti ve věku od 2 do 6 let</w:t>
            </w:r>
          </w:p>
        </w:tc>
        <w:tc>
          <w:tcPr>
            <w:tcW w:w="3827" w:type="dxa"/>
            <w:vAlign w:val="center"/>
          </w:tcPr>
          <w:p w14:paraId="680EBE12" w14:textId="77777777" w:rsidR="00B52B02" w:rsidRPr="005014F7" w:rsidRDefault="001104B2" w:rsidP="009258E0">
            <w:pPr>
              <w:keepNext/>
              <w:numPr>
                <w:ilvl w:val="12"/>
                <w:numId w:val="0"/>
              </w:numPr>
              <w:tabs>
                <w:tab w:val="clear" w:pos="567"/>
              </w:tabs>
              <w:spacing w:line="240" w:lineRule="auto"/>
              <w:ind w:right="-2"/>
              <w:rPr>
                <w:szCs w:val="22"/>
              </w:rPr>
            </w:pPr>
            <w:r w:rsidRPr="005014F7">
              <w:t>25 kg a více</w:t>
            </w:r>
          </w:p>
          <w:p w14:paraId="680EBE13" w14:textId="77777777" w:rsidR="00B52B02" w:rsidRPr="005014F7" w:rsidRDefault="00B52B02" w:rsidP="009258E0">
            <w:pPr>
              <w:keepNext/>
              <w:numPr>
                <w:ilvl w:val="12"/>
                <w:numId w:val="0"/>
              </w:numPr>
              <w:tabs>
                <w:tab w:val="clear" w:pos="567"/>
              </w:tabs>
              <w:spacing w:line="240" w:lineRule="auto"/>
              <w:ind w:right="-2"/>
              <w:rPr>
                <w:szCs w:val="22"/>
              </w:rPr>
            </w:pPr>
          </w:p>
        </w:tc>
        <w:tc>
          <w:tcPr>
            <w:tcW w:w="2687" w:type="dxa"/>
            <w:vAlign w:val="center"/>
          </w:tcPr>
          <w:p w14:paraId="680EBE14" w14:textId="77777777" w:rsidR="00B52B02" w:rsidRPr="005014F7" w:rsidRDefault="001104B2" w:rsidP="009258E0">
            <w:pPr>
              <w:keepNext/>
              <w:numPr>
                <w:ilvl w:val="12"/>
                <w:numId w:val="0"/>
              </w:numPr>
              <w:tabs>
                <w:tab w:val="clear" w:pos="567"/>
              </w:tabs>
              <w:spacing w:line="240" w:lineRule="auto"/>
              <w:ind w:right="-2"/>
              <w:rPr>
                <w:szCs w:val="22"/>
              </w:rPr>
            </w:pPr>
            <w:r w:rsidRPr="005014F7">
              <w:t>1 mg</w:t>
            </w:r>
          </w:p>
        </w:tc>
      </w:tr>
      <w:tr w:rsidR="005970A9" w14:paraId="680EBE1A" w14:textId="77777777" w:rsidTr="009258E0">
        <w:trPr>
          <w:trHeight w:val="624"/>
        </w:trPr>
        <w:tc>
          <w:tcPr>
            <w:tcW w:w="2547" w:type="dxa"/>
            <w:vAlign w:val="center"/>
          </w:tcPr>
          <w:p w14:paraId="680EBE16" w14:textId="77777777" w:rsidR="00B52B02" w:rsidRPr="005014F7" w:rsidRDefault="001104B2" w:rsidP="009258E0">
            <w:pPr>
              <w:numPr>
                <w:ilvl w:val="12"/>
                <w:numId w:val="0"/>
              </w:numPr>
              <w:tabs>
                <w:tab w:val="clear" w:pos="567"/>
              </w:tabs>
              <w:spacing w:line="240" w:lineRule="auto"/>
              <w:ind w:right="-2"/>
              <w:rPr>
                <w:szCs w:val="22"/>
              </w:rPr>
            </w:pPr>
            <w:r w:rsidRPr="005014F7">
              <w:t>Dospělí, dospívající</w:t>
            </w:r>
          </w:p>
          <w:p w14:paraId="680EBE17" w14:textId="77777777" w:rsidR="00B52B02" w:rsidRPr="005014F7" w:rsidRDefault="001104B2" w:rsidP="009258E0">
            <w:pPr>
              <w:numPr>
                <w:ilvl w:val="12"/>
                <w:numId w:val="0"/>
              </w:numPr>
              <w:tabs>
                <w:tab w:val="clear" w:pos="567"/>
              </w:tabs>
              <w:spacing w:line="240" w:lineRule="auto"/>
              <w:ind w:right="-2"/>
              <w:rPr>
                <w:szCs w:val="22"/>
              </w:rPr>
            </w:pPr>
            <w:r w:rsidRPr="005014F7">
              <w:t>a děti od 6 let věku</w:t>
            </w:r>
          </w:p>
        </w:tc>
        <w:tc>
          <w:tcPr>
            <w:tcW w:w="3827" w:type="dxa"/>
            <w:vAlign w:val="center"/>
          </w:tcPr>
          <w:p w14:paraId="680EBE18" w14:textId="77777777" w:rsidR="00B52B02" w:rsidRPr="005014F7" w:rsidRDefault="001104B2" w:rsidP="009258E0">
            <w:pPr>
              <w:numPr>
                <w:ilvl w:val="12"/>
                <w:numId w:val="0"/>
              </w:numPr>
              <w:tabs>
                <w:tab w:val="clear" w:pos="567"/>
              </w:tabs>
              <w:spacing w:line="240" w:lineRule="auto"/>
              <w:ind w:right="-2"/>
              <w:rPr>
                <w:szCs w:val="22"/>
              </w:rPr>
            </w:pPr>
            <w:r w:rsidRPr="005014F7">
              <w:t>Neuplatňuje se.</w:t>
            </w:r>
          </w:p>
        </w:tc>
        <w:tc>
          <w:tcPr>
            <w:tcW w:w="2687" w:type="dxa"/>
            <w:vAlign w:val="center"/>
          </w:tcPr>
          <w:p w14:paraId="680EBE19" w14:textId="77777777" w:rsidR="00B52B02" w:rsidRPr="005014F7" w:rsidRDefault="001104B2" w:rsidP="009258E0">
            <w:pPr>
              <w:numPr>
                <w:ilvl w:val="12"/>
                <w:numId w:val="0"/>
              </w:numPr>
              <w:tabs>
                <w:tab w:val="clear" w:pos="567"/>
              </w:tabs>
              <w:spacing w:line="240" w:lineRule="auto"/>
              <w:ind w:right="-2"/>
              <w:rPr>
                <w:szCs w:val="22"/>
              </w:rPr>
            </w:pPr>
            <w:r w:rsidRPr="005014F7">
              <w:t>1 mg</w:t>
            </w:r>
          </w:p>
        </w:tc>
      </w:tr>
    </w:tbl>
    <w:p w14:paraId="680EBE1B" w14:textId="77777777" w:rsidR="00B52B02" w:rsidRPr="005014F7" w:rsidRDefault="00B52B02" w:rsidP="00B52B02">
      <w:pPr>
        <w:numPr>
          <w:ilvl w:val="12"/>
          <w:numId w:val="0"/>
        </w:numPr>
        <w:tabs>
          <w:tab w:val="clear" w:pos="567"/>
        </w:tabs>
        <w:spacing w:line="240" w:lineRule="auto"/>
        <w:ind w:right="-2"/>
        <w:rPr>
          <w:szCs w:val="22"/>
        </w:rPr>
      </w:pPr>
    </w:p>
    <w:p w14:paraId="680EBE1C" w14:textId="77777777" w:rsidR="00B52B02" w:rsidRPr="005014F7" w:rsidRDefault="001104B2" w:rsidP="00B52B02">
      <w:pPr>
        <w:numPr>
          <w:ilvl w:val="12"/>
          <w:numId w:val="0"/>
        </w:numPr>
        <w:tabs>
          <w:tab w:val="clear" w:pos="567"/>
        </w:tabs>
        <w:spacing w:line="240" w:lineRule="auto"/>
        <w:ind w:right="-2"/>
        <w:rPr>
          <w:szCs w:val="22"/>
          <w:highlight w:val="yellow"/>
        </w:rPr>
      </w:pPr>
      <w:r w:rsidRPr="005014F7">
        <w:t>Po podání tohoto léčivého přípravku se co nejdříve najezte, abyste zabránil(a) opětovnému snížení hladiny cukru v krvi. Požijte rychle působící zdroj cukru, jako je ovocný džus nebo sycený nápoj obsahující cukr.</w:t>
      </w:r>
    </w:p>
    <w:p w14:paraId="680EBE1D" w14:textId="77777777" w:rsidR="00B52B02" w:rsidRPr="005014F7" w:rsidRDefault="00B52B02" w:rsidP="00B52B02">
      <w:pPr>
        <w:numPr>
          <w:ilvl w:val="12"/>
          <w:numId w:val="0"/>
        </w:numPr>
        <w:tabs>
          <w:tab w:val="clear" w:pos="567"/>
        </w:tabs>
        <w:spacing w:line="240" w:lineRule="auto"/>
        <w:ind w:right="-2"/>
        <w:rPr>
          <w:szCs w:val="22"/>
          <w:highlight w:val="yellow"/>
        </w:rPr>
      </w:pPr>
    </w:p>
    <w:p w14:paraId="680EBE1E" w14:textId="77777777" w:rsidR="00B52B02" w:rsidRPr="005014F7" w:rsidRDefault="001104B2" w:rsidP="00B52B02">
      <w:pPr>
        <w:keepNext/>
        <w:rPr>
          <w:b/>
          <w:bCs/>
        </w:rPr>
      </w:pPr>
      <w:r w:rsidRPr="005014F7">
        <w:rPr>
          <w:b/>
          <w:bCs/>
        </w:rPr>
        <w:t>Jestliže jste použil(a) více přípravku Ogluo, než jste měl(a)</w:t>
      </w:r>
    </w:p>
    <w:p w14:paraId="680EBE1F" w14:textId="77777777" w:rsidR="00B52B02" w:rsidRPr="005014F7" w:rsidRDefault="001104B2" w:rsidP="00B52B02">
      <w:r w:rsidRPr="005014F7">
        <w:t>Příliš velké množství přípravku může způsobit pocit na zvracení (nauzeu) nebo vyvolat zvracení. Obvykle není nutná žádná zvláštní léčba.</w:t>
      </w:r>
    </w:p>
    <w:p w14:paraId="680EBE20" w14:textId="77777777" w:rsidR="00B52B02" w:rsidRPr="005014F7" w:rsidRDefault="00B52B02" w:rsidP="00B52B02">
      <w:pPr>
        <w:rPr>
          <w:highlight w:val="yellow"/>
        </w:rPr>
      </w:pPr>
    </w:p>
    <w:p w14:paraId="680EBE21" w14:textId="77777777" w:rsidR="00B52B02" w:rsidRPr="005014F7" w:rsidRDefault="001104B2" w:rsidP="00644FB3">
      <w:pPr>
        <w:pStyle w:val="Style10"/>
        <w:rPr>
          <w:noProof w:val="0"/>
        </w:rPr>
      </w:pPr>
      <w:r w:rsidRPr="005014F7">
        <w:rPr>
          <w:noProof w:val="0"/>
        </w:rPr>
        <w:t>Možné nežádoucí účinky</w:t>
      </w:r>
    </w:p>
    <w:p w14:paraId="680EBE22" w14:textId="77777777" w:rsidR="00B52B02" w:rsidRPr="005014F7" w:rsidRDefault="00B52B02" w:rsidP="00B52B02">
      <w:pPr>
        <w:keepNext/>
        <w:numPr>
          <w:ilvl w:val="12"/>
          <w:numId w:val="0"/>
        </w:numPr>
        <w:tabs>
          <w:tab w:val="clear" w:pos="567"/>
        </w:tabs>
        <w:spacing w:line="240" w:lineRule="auto"/>
      </w:pPr>
    </w:p>
    <w:p w14:paraId="680EBE23" w14:textId="77777777" w:rsidR="00B52B02" w:rsidRPr="005014F7" w:rsidRDefault="001104B2" w:rsidP="00B52B02">
      <w:pPr>
        <w:numPr>
          <w:ilvl w:val="12"/>
          <w:numId w:val="0"/>
        </w:numPr>
        <w:tabs>
          <w:tab w:val="clear" w:pos="567"/>
        </w:tabs>
        <w:spacing w:line="240" w:lineRule="auto"/>
        <w:ind w:right="-29"/>
        <w:rPr>
          <w:szCs w:val="22"/>
        </w:rPr>
      </w:pPr>
      <w:r w:rsidRPr="005014F7">
        <w:t>Podobně jako všechny léky může mít i tento přípravek nežádoucí účinky, které se ale nemusí vyskytnout u každého.</w:t>
      </w:r>
    </w:p>
    <w:p w14:paraId="680EBE24" w14:textId="77777777" w:rsidR="00B52B02" w:rsidRPr="005014F7" w:rsidRDefault="00B52B02" w:rsidP="00B52B02">
      <w:pPr>
        <w:numPr>
          <w:ilvl w:val="12"/>
          <w:numId w:val="0"/>
        </w:numPr>
        <w:tabs>
          <w:tab w:val="clear" w:pos="567"/>
        </w:tabs>
        <w:spacing w:line="240" w:lineRule="auto"/>
        <w:ind w:right="-29"/>
        <w:rPr>
          <w:szCs w:val="22"/>
        </w:rPr>
      </w:pPr>
    </w:p>
    <w:p w14:paraId="680EBE25" w14:textId="77777777" w:rsidR="00B52B02" w:rsidRPr="005014F7" w:rsidRDefault="001104B2" w:rsidP="00B52B02">
      <w:pPr>
        <w:numPr>
          <w:ilvl w:val="12"/>
          <w:numId w:val="0"/>
        </w:numPr>
        <w:tabs>
          <w:tab w:val="clear" w:pos="567"/>
        </w:tabs>
        <w:spacing w:line="240" w:lineRule="auto"/>
        <w:ind w:right="-29"/>
        <w:rPr>
          <w:szCs w:val="22"/>
        </w:rPr>
      </w:pPr>
      <w:r w:rsidRPr="005014F7">
        <w:t>Okamžitě se obraťte na svého lékaře nebo zdravotnického pracovníka, jestliže si všimnete kteréhokoli z těchto závažných nežádoucích účinků:</w:t>
      </w:r>
    </w:p>
    <w:p w14:paraId="680EBE26" w14:textId="77777777" w:rsidR="00B52B02" w:rsidRPr="005014F7" w:rsidRDefault="00B52B02" w:rsidP="00B52B02">
      <w:pPr>
        <w:numPr>
          <w:ilvl w:val="12"/>
          <w:numId w:val="0"/>
        </w:numPr>
        <w:tabs>
          <w:tab w:val="clear" w:pos="567"/>
        </w:tabs>
        <w:spacing w:line="240" w:lineRule="auto"/>
        <w:ind w:right="-29"/>
        <w:rPr>
          <w:szCs w:val="22"/>
        </w:rPr>
      </w:pPr>
    </w:p>
    <w:p w14:paraId="680EBE27" w14:textId="77777777" w:rsidR="00B52B02" w:rsidRPr="005014F7" w:rsidRDefault="001104B2" w:rsidP="00B52B02">
      <w:pPr>
        <w:keepNext/>
        <w:numPr>
          <w:ilvl w:val="12"/>
          <w:numId w:val="0"/>
        </w:numPr>
        <w:tabs>
          <w:tab w:val="clear" w:pos="567"/>
        </w:tabs>
        <w:spacing w:line="240" w:lineRule="auto"/>
        <w:ind w:right="-29"/>
        <w:rPr>
          <w:szCs w:val="22"/>
        </w:rPr>
      </w:pPr>
      <w:r w:rsidRPr="005014F7">
        <w:rPr>
          <w:i/>
          <w:iCs/>
          <w:szCs w:val="22"/>
        </w:rPr>
        <w:lastRenderedPageBreak/>
        <w:t>Velmi vzácné (mohou postihnout až 1 osobu z 10 000)</w:t>
      </w:r>
    </w:p>
    <w:p w14:paraId="680EBE28"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alergická reakce – známky mohou zahrnovat sípání, pocení, rychlou tepovou frekvenci, vyrážku, otok obličeje (tj. otok obličeje, rtů, jazyka a hrdla, který může způsobit potíže s polykáním nebo dýcháním) nebo kolaps. Alergická reakce nebyla hlášena v souvislosti s přípravkem Ogluo, byla však pozorována u jiných injekčních léčivých přípravků obsahujících glukagon. Pokud se u Vás objeví příznaky alergické reakce, měl(a) byste okamžitě vyhledat pomoc.</w:t>
      </w:r>
    </w:p>
    <w:p w14:paraId="680EBE29" w14:textId="77777777" w:rsidR="00B52B02" w:rsidRPr="005014F7" w:rsidRDefault="00B52B02" w:rsidP="00B52B02">
      <w:pPr>
        <w:numPr>
          <w:ilvl w:val="12"/>
          <w:numId w:val="0"/>
        </w:numPr>
        <w:tabs>
          <w:tab w:val="clear" w:pos="567"/>
        </w:tabs>
        <w:spacing w:line="240" w:lineRule="auto"/>
        <w:ind w:right="-29"/>
        <w:rPr>
          <w:szCs w:val="22"/>
        </w:rPr>
      </w:pPr>
    </w:p>
    <w:p w14:paraId="680EBE2A" w14:textId="77777777" w:rsidR="0021341B" w:rsidRPr="005014F7" w:rsidRDefault="001104B2" w:rsidP="00B52B02">
      <w:pPr>
        <w:numPr>
          <w:ilvl w:val="12"/>
          <w:numId w:val="0"/>
        </w:numPr>
        <w:tabs>
          <w:tab w:val="clear" w:pos="567"/>
        </w:tabs>
        <w:spacing w:line="240" w:lineRule="auto"/>
        <w:ind w:right="-29"/>
        <w:rPr>
          <w:szCs w:val="22"/>
        </w:rPr>
        <w:sectPr w:rsidR="0021341B" w:rsidRPr="005014F7" w:rsidSect="00365CFF">
          <w:headerReference w:type="default" r:id="rId37"/>
          <w:footerReference w:type="default" r:id="rId38"/>
          <w:headerReference w:type="first" r:id="rId39"/>
          <w:footerReference w:type="first" r:id="rId40"/>
          <w:endnotePr>
            <w:numFmt w:val="decimal"/>
          </w:endnotePr>
          <w:type w:val="continuous"/>
          <w:pgSz w:w="11907" w:h="16840" w:code="9"/>
          <w:pgMar w:top="1134" w:right="1418" w:bottom="1134" w:left="1418" w:header="737" w:footer="737" w:gutter="0"/>
          <w:cols w:space="720"/>
          <w:titlePg/>
          <w:docGrid w:linePitch="299"/>
        </w:sectPr>
      </w:pPr>
      <w:r w:rsidRPr="005014F7">
        <w:t>Mezi další nežádoucí účinky mohou patřit:</w:t>
      </w:r>
    </w:p>
    <w:p w14:paraId="680EBE2B" w14:textId="77777777" w:rsidR="000076AF" w:rsidRPr="005014F7" w:rsidRDefault="000076AF" w:rsidP="00B52B02">
      <w:pPr>
        <w:numPr>
          <w:ilvl w:val="12"/>
          <w:numId w:val="0"/>
        </w:numPr>
        <w:tabs>
          <w:tab w:val="clear" w:pos="567"/>
        </w:tabs>
        <w:spacing w:line="240" w:lineRule="auto"/>
        <w:ind w:right="-29"/>
        <w:rPr>
          <w:szCs w:val="22"/>
          <w:u w:val="single"/>
        </w:rPr>
        <w:sectPr w:rsidR="000076AF" w:rsidRPr="005014F7" w:rsidSect="0021341B">
          <w:endnotePr>
            <w:numFmt w:val="decimal"/>
          </w:endnotePr>
          <w:type w:val="continuous"/>
          <w:pgSz w:w="11907" w:h="16840" w:code="9"/>
          <w:pgMar w:top="1134" w:right="1418" w:bottom="1134" w:left="1418" w:header="737" w:footer="737" w:gutter="0"/>
          <w:cols w:num="2" w:space="720"/>
          <w:titlePg/>
          <w:docGrid w:linePitch="299"/>
        </w:sectPr>
      </w:pPr>
    </w:p>
    <w:p w14:paraId="680EBE2C" w14:textId="77777777" w:rsidR="00B52B02" w:rsidRPr="005014F7" w:rsidRDefault="001104B2" w:rsidP="00B52B02">
      <w:pPr>
        <w:tabs>
          <w:tab w:val="clear" w:pos="567"/>
        </w:tabs>
        <w:spacing w:line="240" w:lineRule="auto"/>
        <w:ind w:right="-29"/>
        <w:rPr>
          <w:i/>
          <w:iCs/>
          <w:szCs w:val="22"/>
        </w:rPr>
      </w:pPr>
      <w:r w:rsidRPr="005014F7">
        <w:rPr>
          <w:i/>
          <w:iCs/>
          <w:szCs w:val="22"/>
        </w:rPr>
        <w:t>Velmi časté (mohou postihnout více než 1 osobu z 10)</w:t>
      </w:r>
    </w:p>
    <w:p w14:paraId="680EBE2D"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pocit na zvracení (nauzea),</w:t>
      </w:r>
    </w:p>
    <w:p w14:paraId="680EBE2E"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nevolnost (zvracení).</w:t>
      </w:r>
    </w:p>
    <w:p w14:paraId="680EBE2F" w14:textId="77777777" w:rsidR="00B52B02" w:rsidRPr="005014F7" w:rsidRDefault="00B52B02" w:rsidP="00B52B02">
      <w:pPr>
        <w:numPr>
          <w:ilvl w:val="12"/>
          <w:numId w:val="0"/>
        </w:numPr>
        <w:tabs>
          <w:tab w:val="clear" w:pos="567"/>
        </w:tabs>
        <w:spacing w:line="240" w:lineRule="auto"/>
        <w:ind w:right="-29"/>
        <w:rPr>
          <w:szCs w:val="22"/>
        </w:rPr>
      </w:pPr>
    </w:p>
    <w:p w14:paraId="680EBE30" w14:textId="77777777" w:rsidR="00B52B02" w:rsidRPr="005014F7" w:rsidRDefault="001104B2" w:rsidP="00B52B02">
      <w:pPr>
        <w:numPr>
          <w:ilvl w:val="12"/>
          <w:numId w:val="0"/>
        </w:numPr>
        <w:tabs>
          <w:tab w:val="clear" w:pos="567"/>
        </w:tabs>
        <w:spacing w:line="240" w:lineRule="auto"/>
        <w:ind w:right="-29"/>
        <w:rPr>
          <w:i/>
          <w:iCs/>
          <w:szCs w:val="22"/>
        </w:rPr>
      </w:pPr>
      <w:r w:rsidRPr="005014F7">
        <w:rPr>
          <w:i/>
          <w:iCs/>
          <w:szCs w:val="22"/>
        </w:rPr>
        <w:t>Časté (mohou postihnout až 1 osobu z 10)</w:t>
      </w:r>
    </w:p>
    <w:p w14:paraId="680EBE31"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bolest hlavy,</w:t>
      </w:r>
    </w:p>
    <w:p w14:paraId="680EBE32"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rychlá tepová frekvence (tachykardie),</w:t>
      </w:r>
    </w:p>
    <w:p w14:paraId="680EBE33"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nepříjemné pocity nebo reakce v místě vpichu,</w:t>
      </w:r>
    </w:p>
    <w:p w14:paraId="680EBE34"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otok v místě vpichu,</w:t>
      </w:r>
    </w:p>
    <w:p w14:paraId="680EBE35"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průjem.</w:t>
      </w:r>
    </w:p>
    <w:p w14:paraId="680EBE36" w14:textId="77777777" w:rsidR="00B52B02" w:rsidRPr="005014F7" w:rsidRDefault="00B52B02" w:rsidP="00B52B02">
      <w:pPr>
        <w:numPr>
          <w:ilvl w:val="12"/>
          <w:numId w:val="0"/>
        </w:numPr>
        <w:tabs>
          <w:tab w:val="clear" w:pos="567"/>
        </w:tabs>
        <w:spacing w:line="240" w:lineRule="auto"/>
        <w:ind w:right="-29"/>
        <w:rPr>
          <w:szCs w:val="22"/>
        </w:rPr>
      </w:pPr>
    </w:p>
    <w:p w14:paraId="680EBE37" w14:textId="77777777" w:rsidR="00B52B02" w:rsidRPr="005014F7" w:rsidRDefault="001104B2" w:rsidP="00B52B02">
      <w:pPr>
        <w:numPr>
          <w:ilvl w:val="12"/>
          <w:numId w:val="0"/>
        </w:numPr>
        <w:tabs>
          <w:tab w:val="clear" w:pos="567"/>
        </w:tabs>
        <w:spacing w:line="240" w:lineRule="auto"/>
        <w:ind w:right="-29"/>
        <w:rPr>
          <w:i/>
          <w:iCs/>
          <w:szCs w:val="22"/>
        </w:rPr>
      </w:pPr>
      <w:r w:rsidRPr="005014F7">
        <w:rPr>
          <w:i/>
          <w:iCs/>
          <w:szCs w:val="22"/>
        </w:rPr>
        <w:t>Méně časté (mohou postihnout až 1 osobu ze 100)</w:t>
      </w:r>
    </w:p>
    <w:p w14:paraId="680EBE38"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bolest břicha,</w:t>
      </w:r>
    </w:p>
    <w:p w14:paraId="680EBE39"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modřina v místě vpichu,</w:t>
      </w:r>
    </w:p>
    <w:p w14:paraId="680EBE3A"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erytém (zčervenání) v místě vpichu.</w:t>
      </w:r>
    </w:p>
    <w:p w14:paraId="680EBE3B" w14:textId="77777777" w:rsidR="00C3414C" w:rsidRPr="005014F7" w:rsidRDefault="00C3414C" w:rsidP="00B52B02">
      <w:pPr>
        <w:rPr>
          <w:b/>
          <w:bCs/>
        </w:rPr>
      </w:pPr>
    </w:p>
    <w:p w14:paraId="680EBE3C" w14:textId="77777777" w:rsidR="000076AF" w:rsidRPr="005014F7" w:rsidRDefault="000076AF" w:rsidP="00B52B02">
      <w:pPr>
        <w:rPr>
          <w:b/>
          <w:bCs/>
        </w:rPr>
      </w:pPr>
    </w:p>
    <w:p w14:paraId="680EBE3D" w14:textId="77777777" w:rsidR="000076AF" w:rsidRPr="005014F7" w:rsidRDefault="001104B2" w:rsidP="000076AF">
      <w:r w:rsidRPr="005014F7">
        <w:rPr>
          <w:b/>
          <w:bCs/>
        </w:rPr>
        <w:t>Další nežádoucí účinky u dětí</w:t>
      </w:r>
    </w:p>
    <w:p w14:paraId="680EBE3E" w14:textId="77777777" w:rsidR="000076AF" w:rsidRPr="005014F7" w:rsidRDefault="000076AF" w:rsidP="000076AF">
      <w:pPr>
        <w:numPr>
          <w:ilvl w:val="12"/>
          <w:numId w:val="0"/>
        </w:numPr>
        <w:tabs>
          <w:tab w:val="clear" w:pos="567"/>
        </w:tabs>
        <w:spacing w:line="240" w:lineRule="auto"/>
        <w:ind w:right="-29"/>
        <w:rPr>
          <w:szCs w:val="22"/>
        </w:rPr>
      </w:pPr>
    </w:p>
    <w:p w14:paraId="680EBE3F" w14:textId="77777777" w:rsidR="000076AF" w:rsidRPr="005014F7" w:rsidRDefault="001104B2" w:rsidP="000076AF">
      <w:pPr>
        <w:numPr>
          <w:ilvl w:val="12"/>
          <w:numId w:val="0"/>
        </w:numPr>
        <w:tabs>
          <w:tab w:val="clear" w:pos="567"/>
        </w:tabs>
        <w:spacing w:line="240" w:lineRule="auto"/>
        <w:ind w:right="-29"/>
        <w:rPr>
          <w:i/>
          <w:iCs/>
          <w:szCs w:val="22"/>
        </w:rPr>
      </w:pPr>
      <w:r w:rsidRPr="005014F7">
        <w:rPr>
          <w:i/>
          <w:iCs/>
          <w:szCs w:val="22"/>
        </w:rPr>
        <w:t>Časté (mohou postihnout až 1 osobu z 10)</w:t>
      </w:r>
    </w:p>
    <w:p w14:paraId="680EBE40" w14:textId="77777777" w:rsidR="000076AF" w:rsidRPr="005014F7" w:rsidRDefault="001104B2" w:rsidP="009B23D3">
      <w:pPr>
        <w:numPr>
          <w:ilvl w:val="0"/>
          <w:numId w:val="8"/>
        </w:numPr>
        <w:tabs>
          <w:tab w:val="clear" w:pos="567"/>
        </w:tabs>
        <w:spacing w:line="240" w:lineRule="auto"/>
        <w:ind w:left="1134" w:hanging="567"/>
        <w:contextualSpacing/>
        <w:rPr>
          <w:szCs w:val="22"/>
        </w:rPr>
      </w:pPr>
      <w:r w:rsidRPr="005014F7">
        <w:t>hyperglykemie,</w:t>
      </w:r>
    </w:p>
    <w:p w14:paraId="680EBE41" w14:textId="77777777" w:rsidR="000076AF" w:rsidRPr="005014F7" w:rsidRDefault="001104B2" w:rsidP="009B23D3">
      <w:pPr>
        <w:numPr>
          <w:ilvl w:val="0"/>
          <w:numId w:val="8"/>
        </w:numPr>
        <w:tabs>
          <w:tab w:val="clear" w:pos="567"/>
        </w:tabs>
        <w:spacing w:line="240" w:lineRule="auto"/>
        <w:ind w:left="1134" w:hanging="567"/>
        <w:contextualSpacing/>
        <w:rPr>
          <w:szCs w:val="22"/>
        </w:rPr>
      </w:pPr>
      <w:r w:rsidRPr="005014F7">
        <w:t>bolest břicha,</w:t>
      </w:r>
    </w:p>
    <w:p w14:paraId="680EBE42" w14:textId="77777777" w:rsidR="000076AF" w:rsidRPr="005014F7" w:rsidRDefault="001104B2" w:rsidP="009B23D3">
      <w:pPr>
        <w:numPr>
          <w:ilvl w:val="0"/>
          <w:numId w:val="8"/>
        </w:numPr>
        <w:tabs>
          <w:tab w:val="clear" w:pos="567"/>
        </w:tabs>
        <w:spacing w:line="240" w:lineRule="auto"/>
        <w:ind w:left="1134" w:hanging="567"/>
        <w:contextualSpacing/>
        <w:rPr>
          <w:szCs w:val="22"/>
        </w:rPr>
      </w:pPr>
      <w:r w:rsidRPr="005014F7">
        <w:t>kopřivka (otok/zčervenání),</w:t>
      </w:r>
    </w:p>
    <w:p w14:paraId="680EBE43" w14:textId="77777777" w:rsidR="000076AF" w:rsidRPr="005014F7" w:rsidRDefault="001104B2" w:rsidP="009B23D3">
      <w:pPr>
        <w:numPr>
          <w:ilvl w:val="0"/>
          <w:numId w:val="8"/>
        </w:numPr>
        <w:tabs>
          <w:tab w:val="clear" w:pos="567"/>
        </w:tabs>
        <w:spacing w:line="240" w:lineRule="auto"/>
        <w:ind w:left="1134" w:hanging="567"/>
        <w:contextualSpacing/>
        <w:rPr>
          <w:szCs w:val="22"/>
        </w:rPr>
      </w:pPr>
      <w:r w:rsidRPr="005014F7">
        <w:t>poranění hlavy,</w:t>
      </w:r>
    </w:p>
    <w:p w14:paraId="680EBE44" w14:textId="77777777" w:rsidR="000076AF" w:rsidRPr="005014F7" w:rsidRDefault="001104B2" w:rsidP="009B23D3">
      <w:pPr>
        <w:numPr>
          <w:ilvl w:val="0"/>
          <w:numId w:val="8"/>
        </w:numPr>
        <w:tabs>
          <w:tab w:val="clear" w:pos="567"/>
        </w:tabs>
        <w:spacing w:line="240" w:lineRule="auto"/>
        <w:ind w:left="1134" w:hanging="567"/>
        <w:contextualSpacing/>
        <w:rPr>
          <w:szCs w:val="22"/>
        </w:rPr>
        <w:sectPr w:rsidR="000076AF" w:rsidRPr="005014F7" w:rsidSect="0003268D">
          <w:footerReference w:type="default" r:id="rId41"/>
          <w:footerReference w:type="first" r:id="rId42"/>
          <w:endnotePr>
            <w:numFmt w:val="decimal"/>
          </w:endnotePr>
          <w:type w:val="continuous"/>
          <w:pgSz w:w="11907" w:h="16840" w:code="9"/>
          <w:pgMar w:top="1134" w:right="1418" w:bottom="1134" w:left="1418" w:header="737" w:footer="737" w:gutter="0"/>
          <w:cols w:space="720"/>
          <w:titlePg/>
          <w:docGrid w:linePitch="299"/>
        </w:sectPr>
      </w:pPr>
      <w:r w:rsidRPr="005014F7">
        <w:t>závratě</w:t>
      </w:r>
      <w:r w:rsidR="00682BEB" w:rsidRPr="005014F7">
        <w:t>.</w:t>
      </w:r>
    </w:p>
    <w:p w14:paraId="680EBE45" w14:textId="77777777" w:rsidR="000076AF" w:rsidRPr="005014F7" w:rsidRDefault="000076AF" w:rsidP="00B52B02">
      <w:pPr>
        <w:rPr>
          <w:b/>
          <w:bCs/>
        </w:rPr>
        <w:sectPr w:rsidR="000076AF" w:rsidRPr="005014F7" w:rsidSect="000076AF">
          <w:endnotePr>
            <w:numFmt w:val="decimal"/>
          </w:endnotePr>
          <w:type w:val="continuous"/>
          <w:pgSz w:w="11907" w:h="16840" w:code="9"/>
          <w:pgMar w:top="1134" w:right="1418" w:bottom="1134" w:left="1418" w:header="737" w:footer="737" w:gutter="0"/>
          <w:cols w:space="720"/>
          <w:titlePg/>
          <w:docGrid w:linePitch="299"/>
        </w:sectPr>
      </w:pPr>
    </w:p>
    <w:p w14:paraId="680EBE46" w14:textId="77777777" w:rsidR="000076AF" w:rsidRPr="005014F7" w:rsidRDefault="000076AF" w:rsidP="00B52B02">
      <w:pPr>
        <w:rPr>
          <w:b/>
          <w:bCs/>
        </w:rPr>
        <w:sectPr w:rsidR="000076AF" w:rsidRPr="005014F7" w:rsidSect="00365CFF">
          <w:endnotePr>
            <w:numFmt w:val="decimal"/>
          </w:endnotePr>
          <w:type w:val="continuous"/>
          <w:pgSz w:w="11907" w:h="16840" w:code="9"/>
          <w:pgMar w:top="1134" w:right="1418" w:bottom="1134" w:left="1418" w:header="737" w:footer="737" w:gutter="0"/>
          <w:cols w:space="720"/>
          <w:titlePg/>
          <w:docGrid w:linePitch="299"/>
        </w:sectPr>
      </w:pPr>
    </w:p>
    <w:p w14:paraId="680EBE47" w14:textId="77777777" w:rsidR="00B52B02" w:rsidRPr="005014F7" w:rsidRDefault="001104B2" w:rsidP="00B52B02">
      <w:pPr>
        <w:keepNext/>
        <w:rPr>
          <w:b/>
          <w:bCs/>
        </w:rPr>
      </w:pPr>
      <w:r w:rsidRPr="005014F7">
        <w:rPr>
          <w:b/>
          <w:bCs/>
        </w:rPr>
        <w:t>Hlášení nežádoucích účinků</w:t>
      </w:r>
    </w:p>
    <w:p w14:paraId="680EBE48" w14:textId="77777777" w:rsidR="00B52B02" w:rsidRPr="005014F7" w:rsidRDefault="001104B2" w:rsidP="003C043C">
      <w:pPr>
        <w:pStyle w:val="Style12"/>
      </w:pPr>
      <w:r w:rsidRPr="005014F7">
        <w:t>Pokud se u Vás vyskytne kterýkoli z nežádoucích účinků, sdělte to svému lékaři. Stejně postupujte v případě jakýchkoli nežádoucích účinků, které nejsou uvedeny v této příbalové informaci.</w:t>
      </w:r>
      <w:r w:rsidRPr="005014F7">
        <w:rPr>
          <w:rFonts w:ascii="Verdana" w:hAnsi="Verdana"/>
          <w:sz w:val="18"/>
        </w:rPr>
        <w:t xml:space="preserve"> </w:t>
      </w:r>
      <w:r w:rsidRPr="005014F7">
        <w:t xml:space="preserve">Nežádoucí účinky můžete hlásit také přímo prostřednictvím </w:t>
      </w:r>
      <w:r w:rsidRPr="005014F7">
        <w:rPr>
          <w:highlight w:val="lightGray"/>
        </w:rPr>
        <w:t>národního systému hlášení nežádoucích účinků uvedeného v </w:t>
      </w:r>
      <w:hyperlink r:id="rId43" w:history="1">
        <w:r w:rsidRPr="005014F7">
          <w:rPr>
            <w:rStyle w:val="Hyperlink"/>
            <w:color w:val="auto"/>
            <w:highlight w:val="lightGray"/>
          </w:rPr>
          <w:t>Dodatku V</w:t>
        </w:r>
      </w:hyperlink>
      <w:r w:rsidRPr="005014F7">
        <w:t>. Nahlášením nežádoucích účinků můžete přispět k získání více informací o bezpečnosti tohoto přípravku.</w:t>
      </w:r>
    </w:p>
    <w:p w14:paraId="680EBE49" w14:textId="77777777" w:rsidR="00B52B02" w:rsidRPr="005014F7" w:rsidRDefault="00B52B02" w:rsidP="00B52B02">
      <w:pPr>
        <w:autoSpaceDE w:val="0"/>
        <w:autoSpaceDN w:val="0"/>
        <w:adjustRightInd w:val="0"/>
        <w:spacing w:line="240" w:lineRule="auto"/>
        <w:rPr>
          <w:szCs w:val="22"/>
        </w:rPr>
      </w:pPr>
    </w:p>
    <w:p w14:paraId="680EBE4A" w14:textId="77777777" w:rsidR="00B52B02" w:rsidRPr="005014F7" w:rsidRDefault="001104B2" w:rsidP="00644FB3">
      <w:pPr>
        <w:pStyle w:val="Style10"/>
        <w:rPr>
          <w:noProof w:val="0"/>
        </w:rPr>
      </w:pPr>
      <w:r w:rsidRPr="005014F7">
        <w:rPr>
          <w:noProof w:val="0"/>
        </w:rPr>
        <w:t>Jak přípravek Ogluo uchovávat</w:t>
      </w:r>
    </w:p>
    <w:p w14:paraId="680EBE4B" w14:textId="77777777" w:rsidR="00B52B02" w:rsidRPr="005014F7" w:rsidRDefault="00B52B02" w:rsidP="00B52B02">
      <w:pPr>
        <w:keepNext/>
        <w:numPr>
          <w:ilvl w:val="12"/>
          <w:numId w:val="0"/>
        </w:numPr>
        <w:tabs>
          <w:tab w:val="clear" w:pos="567"/>
        </w:tabs>
        <w:spacing w:line="240" w:lineRule="auto"/>
        <w:ind w:right="-2"/>
        <w:rPr>
          <w:szCs w:val="22"/>
        </w:rPr>
      </w:pPr>
    </w:p>
    <w:p w14:paraId="680EBE4C" w14:textId="77777777" w:rsidR="00B52B02" w:rsidRPr="005014F7" w:rsidRDefault="001104B2" w:rsidP="00B52B02">
      <w:pPr>
        <w:numPr>
          <w:ilvl w:val="12"/>
          <w:numId w:val="0"/>
        </w:numPr>
        <w:tabs>
          <w:tab w:val="clear" w:pos="567"/>
        </w:tabs>
        <w:spacing w:line="240" w:lineRule="auto"/>
        <w:ind w:right="-2"/>
        <w:rPr>
          <w:szCs w:val="22"/>
        </w:rPr>
      </w:pPr>
      <w:r w:rsidRPr="005014F7">
        <w:t>Nepoužívejte tento přípravek po uplynutí doby použitelnosti uvedené na peru, sáčku a krabičce. Doba použitelnosti se vztahuje k poslednímu dni uvedeného měsíce.</w:t>
      </w:r>
    </w:p>
    <w:p w14:paraId="680EBE4D" w14:textId="77777777" w:rsidR="00B52B02" w:rsidRPr="005014F7" w:rsidRDefault="00B52B02" w:rsidP="00B52B02">
      <w:pPr>
        <w:numPr>
          <w:ilvl w:val="12"/>
          <w:numId w:val="0"/>
        </w:numPr>
        <w:tabs>
          <w:tab w:val="clear" w:pos="567"/>
        </w:tabs>
        <w:spacing w:line="240" w:lineRule="auto"/>
        <w:ind w:right="-2"/>
        <w:rPr>
          <w:szCs w:val="22"/>
        </w:rPr>
      </w:pPr>
    </w:p>
    <w:p w14:paraId="680EBE4E" w14:textId="77777777" w:rsidR="00B52B02" w:rsidRPr="005014F7" w:rsidRDefault="001104B2" w:rsidP="00B52B02">
      <w:pPr>
        <w:numPr>
          <w:ilvl w:val="12"/>
          <w:numId w:val="0"/>
        </w:numPr>
        <w:tabs>
          <w:tab w:val="clear" w:pos="567"/>
        </w:tabs>
        <w:spacing w:line="240" w:lineRule="auto"/>
        <w:ind w:right="-2"/>
        <w:rPr>
          <w:szCs w:val="22"/>
        </w:rPr>
      </w:pPr>
      <w:r w:rsidRPr="005014F7">
        <w:t>Uchovávejte tento přípravek mimo dohled a dosah dětí.</w:t>
      </w:r>
    </w:p>
    <w:p w14:paraId="680EBE4F" w14:textId="77777777" w:rsidR="00B52B02" w:rsidRPr="005014F7" w:rsidRDefault="00B52B02" w:rsidP="00B52B02">
      <w:pPr>
        <w:numPr>
          <w:ilvl w:val="12"/>
          <w:numId w:val="0"/>
        </w:numPr>
        <w:tabs>
          <w:tab w:val="clear" w:pos="567"/>
        </w:tabs>
        <w:spacing w:line="240" w:lineRule="auto"/>
        <w:ind w:right="-2"/>
        <w:rPr>
          <w:szCs w:val="22"/>
        </w:rPr>
      </w:pPr>
    </w:p>
    <w:p w14:paraId="680EBE50" w14:textId="77777777" w:rsidR="00B52B02" w:rsidRPr="005014F7" w:rsidRDefault="001104B2" w:rsidP="00B52B02">
      <w:pPr>
        <w:numPr>
          <w:ilvl w:val="12"/>
          <w:numId w:val="0"/>
        </w:numPr>
        <w:tabs>
          <w:tab w:val="clear" w:pos="567"/>
        </w:tabs>
        <w:spacing w:line="240" w:lineRule="auto"/>
        <w:ind w:right="-2"/>
        <w:rPr>
          <w:szCs w:val="22"/>
        </w:rPr>
      </w:pPr>
      <w:r w:rsidRPr="005014F7">
        <w:t>Tento léčivý přípravek se nemá uchovávat při teplotě nad 25 °C.</w:t>
      </w:r>
    </w:p>
    <w:p w14:paraId="680EBE51" w14:textId="77777777" w:rsidR="00B52B02" w:rsidRPr="005014F7" w:rsidRDefault="00B52B02" w:rsidP="00B52B02">
      <w:pPr>
        <w:numPr>
          <w:ilvl w:val="12"/>
          <w:numId w:val="0"/>
        </w:numPr>
        <w:tabs>
          <w:tab w:val="clear" w:pos="567"/>
        </w:tabs>
        <w:spacing w:line="240" w:lineRule="auto"/>
        <w:ind w:right="-2"/>
        <w:rPr>
          <w:szCs w:val="22"/>
        </w:rPr>
      </w:pPr>
    </w:p>
    <w:p w14:paraId="680EBE52" w14:textId="77777777" w:rsidR="00B52B02" w:rsidRPr="005014F7" w:rsidRDefault="001104B2" w:rsidP="00B52B02">
      <w:pPr>
        <w:numPr>
          <w:ilvl w:val="12"/>
          <w:numId w:val="0"/>
        </w:numPr>
        <w:tabs>
          <w:tab w:val="clear" w:pos="567"/>
        </w:tabs>
        <w:spacing w:line="240" w:lineRule="auto"/>
        <w:ind w:right="-2"/>
        <w:rPr>
          <w:szCs w:val="22"/>
        </w:rPr>
      </w:pPr>
      <w:r w:rsidRPr="005014F7">
        <w:t>Chraňte před chladem nebo mrazem. Neuchovávejte při teplotě do 15 °C.</w:t>
      </w:r>
    </w:p>
    <w:p w14:paraId="680EBE53" w14:textId="77777777" w:rsidR="00B52B02" w:rsidRPr="005014F7" w:rsidRDefault="00B52B02" w:rsidP="00B52B02">
      <w:pPr>
        <w:numPr>
          <w:ilvl w:val="12"/>
          <w:numId w:val="0"/>
        </w:numPr>
        <w:tabs>
          <w:tab w:val="clear" w:pos="567"/>
        </w:tabs>
        <w:spacing w:line="240" w:lineRule="auto"/>
        <w:ind w:right="-2"/>
        <w:rPr>
          <w:szCs w:val="22"/>
        </w:rPr>
      </w:pPr>
    </w:p>
    <w:p w14:paraId="680EBE54" w14:textId="77777777" w:rsidR="00B52B02" w:rsidRPr="005014F7" w:rsidRDefault="001104B2" w:rsidP="00B52B02">
      <w:pPr>
        <w:numPr>
          <w:ilvl w:val="12"/>
          <w:numId w:val="0"/>
        </w:numPr>
        <w:tabs>
          <w:tab w:val="clear" w:pos="567"/>
        </w:tabs>
        <w:spacing w:line="240" w:lineRule="auto"/>
        <w:ind w:right="-2"/>
        <w:rPr>
          <w:szCs w:val="22"/>
        </w:rPr>
      </w:pPr>
      <w:r w:rsidRPr="005014F7">
        <w:lastRenderedPageBreak/>
        <w:t>Před použitím uchovávejte ve foliovém sáčku, aby byl přípravek chráněn před světlem a vlhkostí.</w:t>
      </w:r>
    </w:p>
    <w:p w14:paraId="680EBE55" w14:textId="77777777" w:rsidR="00B52B02" w:rsidRPr="005014F7" w:rsidRDefault="00B52B02" w:rsidP="00B52B02">
      <w:pPr>
        <w:numPr>
          <w:ilvl w:val="12"/>
          <w:numId w:val="0"/>
        </w:numPr>
        <w:tabs>
          <w:tab w:val="clear" w:pos="567"/>
        </w:tabs>
        <w:spacing w:line="240" w:lineRule="auto"/>
        <w:ind w:right="-2"/>
        <w:rPr>
          <w:szCs w:val="22"/>
        </w:rPr>
      </w:pPr>
    </w:p>
    <w:p w14:paraId="680EBE56" w14:textId="77777777" w:rsidR="00B52B02" w:rsidRPr="005014F7" w:rsidRDefault="001104B2" w:rsidP="00B52B02">
      <w:pPr>
        <w:numPr>
          <w:ilvl w:val="12"/>
          <w:numId w:val="0"/>
        </w:numPr>
        <w:tabs>
          <w:tab w:val="clear" w:pos="567"/>
        </w:tabs>
        <w:spacing w:line="240" w:lineRule="auto"/>
        <w:ind w:right="-2"/>
        <w:rPr>
          <w:szCs w:val="22"/>
        </w:rPr>
      </w:pPr>
      <w:r w:rsidRPr="005014F7">
        <w:t>Nepoužívejte tento léčivý přípravek, pokud si všimnete, že se změnila barva roztoku nebo že roztok obsahuje částice.</w:t>
      </w:r>
    </w:p>
    <w:p w14:paraId="680EBE57" w14:textId="77777777" w:rsidR="00B52B02" w:rsidRPr="005014F7" w:rsidRDefault="00B52B02" w:rsidP="00B52B02">
      <w:pPr>
        <w:numPr>
          <w:ilvl w:val="12"/>
          <w:numId w:val="0"/>
        </w:numPr>
        <w:tabs>
          <w:tab w:val="clear" w:pos="567"/>
        </w:tabs>
        <w:spacing w:line="240" w:lineRule="auto"/>
        <w:ind w:right="-2"/>
        <w:rPr>
          <w:szCs w:val="22"/>
        </w:rPr>
      </w:pPr>
    </w:p>
    <w:p w14:paraId="680EBE58" w14:textId="77777777" w:rsidR="00B52B02" w:rsidRPr="005014F7" w:rsidRDefault="001104B2" w:rsidP="00B52B02">
      <w:pPr>
        <w:numPr>
          <w:ilvl w:val="12"/>
          <w:numId w:val="0"/>
        </w:numPr>
        <w:tabs>
          <w:tab w:val="clear" w:pos="567"/>
        </w:tabs>
        <w:spacing w:line="240" w:lineRule="auto"/>
        <w:ind w:right="-2"/>
        <w:rPr>
          <w:szCs w:val="22"/>
        </w:rPr>
      </w:pPr>
      <w:r w:rsidRPr="005014F7">
        <w:t>Nevyhazujte žádné léčivé přípravky do domácího odpadu. Zeptejte se svého lékárníka, jak naložit s přípravky, které již nepoužíváte. Tato opatření pomáhají chránit životní prostředí.</w:t>
      </w:r>
    </w:p>
    <w:p w14:paraId="680EBE59" w14:textId="77777777" w:rsidR="00B52B02" w:rsidRPr="005014F7" w:rsidRDefault="00B52B02" w:rsidP="00B52B02">
      <w:pPr>
        <w:numPr>
          <w:ilvl w:val="12"/>
          <w:numId w:val="0"/>
        </w:numPr>
        <w:tabs>
          <w:tab w:val="clear" w:pos="567"/>
        </w:tabs>
        <w:spacing w:line="240" w:lineRule="auto"/>
        <w:ind w:right="-2"/>
        <w:rPr>
          <w:szCs w:val="22"/>
        </w:rPr>
      </w:pPr>
    </w:p>
    <w:p w14:paraId="680EBE5A" w14:textId="77777777" w:rsidR="00B52B02" w:rsidRPr="005014F7" w:rsidRDefault="001104B2" w:rsidP="00644FB3">
      <w:pPr>
        <w:pStyle w:val="Style10"/>
        <w:rPr>
          <w:noProof w:val="0"/>
        </w:rPr>
      </w:pPr>
      <w:r w:rsidRPr="005014F7">
        <w:rPr>
          <w:noProof w:val="0"/>
        </w:rPr>
        <w:t>Obsah balení a další informace</w:t>
      </w:r>
    </w:p>
    <w:p w14:paraId="680EBE5B" w14:textId="77777777" w:rsidR="00B52B02" w:rsidRPr="005014F7" w:rsidRDefault="00B52B02" w:rsidP="00B52B02">
      <w:pPr>
        <w:keepNext/>
        <w:numPr>
          <w:ilvl w:val="12"/>
          <w:numId w:val="0"/>
        </w:numPr>
        <w:tabs>
          <w:tab w:val="clear" w:pos="567"/>
        </w:tabs>
        <w:spacing w:line="240" w:lineRule="auto"/>
      </w:pPr>
    </w:p>
    <w:p w14:paraId="680EBE5C" w14:textId="77777777" w:rsidR="00B52B02" w:rsidRPr="005014F7" w:rsidRDefault="001104B2" w:rsidP="00B52B02">
      <w:pPr>
        <w:keepNext/>
        <w:numPr>
          <w:ilvl w:val="12"/>
          <w:numId w:val="0"/>
        </w:numPr>
        <w:tabs>
          <w:tab w:val="clear" w:pos="567"/>
        </w:tabs>
        <w:spacing w:line="240" w:lineRule="auto"/>
        <w:ind w:right="-2"/>
        <w:rPr>
          <w:b/>
        </w:rPr>
      </w:pPr>
      <w:r w:rsidRPr="005014F7">
        <w:rPr>
          <w:b/>
        </w:rPr>
        <w:t>Co přípravek Ogluo obsahuje</w:t>
      </w:r>
    </w:p>
    <w:p w14:paraId="680EBE5D"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 xml:space="preserve">Léčivou látkou v přípravku Ogluo je </w:t>
      </w:r>
      <w:r w:rsidR="00001C1F" w:rsidRPr="005014F7">
        <w:t>glucagonum</w:t>
      </w:r>
      <w:r w:rsidRPr="005014F7">
        <w:t>.</w:t>
      </w:r>
    </w:p>
    <w:p w14:paraId="680EBE5E" w14:textId="77777777" w:rsidR="00AC59B9" w:rsidRPr="005014F7" w:rsidRDefault="001104B2" w:rsidP="00AC59B9">
      <w:pPr>
        <w:pStyle w:val="ListParagraph"/>
        <w:numPr>
          <w:ilvl w:val="0"/>
          <w:numId w:val="15"/>
        </w:numPr>
        <w:tabs>
          <w:tab w:val="clear" w:pos="567"/>
        </w:tabs>
        <w:spacing w:line="240" w:lineRule="auto"/>
        <w:ind w:left="1276" w:hanging="283"/>
        <w:rPr>
          <w:color w:val="000000" w:themeColor="text1"/>
          <w:szCs w:val="22"/>
        </w:rPr>
      </w:pPr>
      <w:r w:rsidRPr="005014F7">
        <w:rPr>
          <w:color w:val="000000" w:themeColor="text1"/>
          <w:szCs w:val="22"/>
        </w:rPr>
        <w:t>Ogluo 0,5 mg injekční roztok v předplněném peru</w:t>
      </w:r>
    </w:p>
    <w:p w14:paraId="680EBE5F" w14:textId="77777777" w:rsidR="00AC59B9" w:rsidRPr="005014F7" w:rsidRDefault="001104B2" w:rsidP="00225A98">
      <w:pPr>
        <w:tabs>
          <w:tab w:val="clear" w:pos="567"/>
        </w:tabs>
        <w:spacing w:line="240" w:lineRule="auto"/>
        <w:ind w:left="1276"/>
        <w:rPr>
          <w:color w:val="000000" w:themeColor="text1"/>
          <w:szCs w:val="22"/>
        </w:rPr>
      </w:pPr>
      <w:r w:rsidRPr="005014F7">
        <w:rPr>
          <w:color w:val="000000" w:themeColor="text1"/>
          <w:szCs w:val="22"/>
        </w:rPr>
        <w:t xml:space="preserve">Jedno předplněné pero obsahuje </w:t>
      </w:r>
      <w:r w:rsidR="00001C1F" w:rsidRPr="005014F7">
        <w:rPr>
          <w:color w:val="000000" w:themeColor="text1"/>
          <w:szCs w:val="22"/>
        </w:rPr>
        <w:t xml:space="preserve">glucagonum </w:t>
      </w:r>
      <w:r w:rsidRPr="005014F7">
        <w:rPr>
          <w:color w:val="000000" w:themeColor="text1"/>
          <w:szCs w:val="22"/>
        </w:rPr>
        <w:t>0,5 mg v 0,1 ml.</w:t>
      </w:r>
    </w:p>
    <w:p w14:paraId="680EBE60" w14:textId="77777777" w:rsidR="00AC59B9" w:rsidRPr="005014F7" w:rsidRDefault="001104B2" w:rsidP="00AC59B9">
      <w:pPr>
        <w:pStyle w:val="ListParagraph"/>
        <w:numPr>
          <w:ilvl w:val="0"/>
          <w:numId w:val="15"/>
        </w:numPr>
        <w:tabs>
          <w:tab w:val="clear" w:pos="567"/>
        </w:tabs>
        <w:spacing w:line="240" w:lineRule="auto"/>
        <w:ind w:left="1276" w:hanging="283"/>
        <w:rPr>
          <w:color w:val="000000" w:themeColor="text1"/>
          <w:szCs w:val="22"/>
        </w:rPr>
      </w:pPr>
      <w:r w:rsidRPr="005014F7">
        <w:rPr>
          <w:color w:val="000000" w:themeColor="text1"/>
          <w:szCs w:val="22"/>
        </w:rPr>
        <w:t>Ogluo 1 mg injekční roztok v předplněném peru</w:t>
      </w:r>
    </w:p>
    <w:p w14:paraId="680EBE61" w14:textId="77777777" w:rsidR="00AC59B9" w:rsidRPr="005014F7" w:rsidRDefault="001104B2" w:rsidP="00AC59B9">
      <w:pPr>
        <w:pStyle w:val="ListParagraph"/>
        <w:numPr>
          <w:ilvl w:val="0"/>
          <w:numId w:val="8"/>
        </w:numPr>
        <w:tabs>
          <w:tab w:val="clear" w:pos="567"/>
        </w:tabs>
        <w:spacing w:line="240" w:lineRule="auto"/>
        <w:rPr>
          <w:color w:val="000000" w:themeColor="text1"/>
          <w:szCs w:val="22"/>
        </w:rPr>
      </w:pPr>
      <w:r w:rsidRPr="005014F7">
        <w:rPr>
          <w:color w:val="000000" w:themeColor="text1"/>
          <w:szCs w:val="22"/>
        </w:rPr>
        <w:t xml:space="preserve">Jedno předplněné pero obsahuje </w:t>
      </w:r>
      <w:r w:rsidR="00001C1F" w:rsidRPr="005014F7">
        <w:rPr>
          <w:color w:val="000000" w:themeColor="text1"/>
          <w:szCs w:val="22"/>
        </w:rPr>
        <w:t xml:space="preserve">glucagonum </w:t>
      </w:r>
      <w:r w:rsidRPr="005014F7">
        <w:rPr>
          <w:color w:val="000000" w:themeColor="text1"/>
          <w:szCs w:val="22"/>
        </w:rPr>
        <w:t>1 mg v 0,2 ml.</w:t>
      </w:r>
    </w:p>
    <w:p w14:paraId="680EBE62" w14:textId="77777777" w:rsidR="00AC59B9" w:rsidRPr="005014F7" w:rsidRDefault="00AC59B9" w:rsidP="00AC59B9">
      <w:pPr>
        <w:tabs>
          <w:tab w:val="clear" w:pos="567"/>
        </w:tabs>
        <w:spacing w:line="240" w:lineRule="auto"/>
        <w:ind w:left="1134"/>
        <w:contextualSpacing/>
        <w:rPr>
          <w:szCs w:val="22"/>
        </w:rPr>
      </w:pPr>
    </w:p>
    <w:p w14:paraId="680EBE63"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Dalšími složkami jsou dihydrát trehalózy, dimethylsulfoxid (DMSO), kyselina sírová a voda pro injekci.</w:t>
      </w:r>
    </w:p>
    <w:p w14:paraId="680EBE64" w14:textId="77777777" w:rsidR="00B52B02" w:rsidRPr="005014F7" w:rsidRDefault="00B52B02" w:rsidP="00B52B02">
      <w:pPr>
        <w:rPr>
          <w:b/>
          <w:bCs/>
        </w:rPr>
      </w:pPr>
    </w:p>
    <w:p w14:paraId="680EBE65" w14:textId="77777777" w:rsidR="00B52B02" w:rsidRPr="005014F7" w:rsidRDefault="001104B2" w:rsidP="00B52B02">
      <w:pPr>
        <w:keepNext/>
        <w:rPr>
          <w:b/>
          <w:bCs/>
        </w:rPr>
      </w:pPr>
      <w:r w:rsidRPr="005014F7">
        <w:rPr>
          <w:b/>
          <w:bCs/>
        </w:rPr>
        <w:t>Jak přípravek Ogluo vypadá a co obsahuje toto balení</w:t>
      </w:r>
    </w:p>
    <w:p w14:paraId="680EBE66" w14:textId="77777777" w:rsidR="00B52B02" w:rsidRPr="005014F7" w:rsidRDefault="001104B2" w:rsidP="00B52B02">
      <w:r w:rsidRPr="005014F7">
        <w:t>Přípravek Ogluo je čirý, bezbarvý až světle žlutý roztok. Dodává se v předplněném jednodávkovém peru připraveném k použití, které obsahuje buď 0,5 mg, nebo 1 mg glukagonu. Jednotlivé přípravky jsou samostatně zabaleny ve foliovém sáčku. Níže je uveden úplný seznam dostupných přípravků Ogluo:</w:t>
      </w:r>
    </w:p>
    <w:p w14:paraId="680EBE67" w14:textId="77777777" w:rsidR="00B52B02" w:rsidRPr="005014F7" w:rsidRDefault="00B52B02" w:rsidP="00B52B02"/>
    <w:p w14:paraId="680EBE68"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Ogluo 0,5 mg injekční roztok v předplněném peru, balení 1 nebo 2 jednodávkových předplněných per,</w:t>
      </w:r>
    </w:p>
    <w:p w14:paraId="680EBE69" w14:textId="77777777" w:rsidR="00B52B02" w:rsidRPr="005014F7" w:rsidRDefault="00B52B02" w:rsidP="008556D7">
      <w:pPr>
        <w:tabs>
          <w:tab w:val="clear" w:pos="567"/>
        </w:tabs>
        <w:spacing w:line="240" w:lineRule="auto"/>
        <w:ind w:left="1134"/>
        <w:contextualSpacing/>
        <w:rPr>
          <w:szCs w:val="22"/>
        </w:rPr>
      </w:pPr>
    </w:p>
    <w:p w14:paraId="680EBE6A" w14:textId="77777777" w:rsidR="00B52B02" w:rsidRPr="005014F7" w:rsidRDefault="001104B2" w:rsidP="009B23D3">
      <w:pPr>
        <w:numPr>
          <w:ilvl w:val="0"/>
          <w:numId w:val="8"/>
        </w:numPr>
        <w:tabs>
          <w:tab w:val="clear" w:pos="567"/>
        </w:tabs>
        <w:spacing w:line="240" w:lineRule="auto"/>
        <w:ind w:left="1134" w:hanging="567"/>
        <w:contextualSpacing/>
        <w:rPr>
          <w:szCs w:val="22"/>
        </w:rPr>
      </w:pPr>
      <w:r w:rsidRPr="005014F7">
        <w:t>Ogluo 1 mg injekční roztok v předplněném peru, balení 1 nebo 2 jednodávkových předplněných per.</w:t>
      </w:r>
    </w:p>
    <w:p w14:paraId="680EBE6B" w14:textId="77777777" w:rsidR="00B52B02" w:rsidRPr="005014F7" w:rsidRDefault="00B52B02" w:rsidP="00B52B02">
      <w:pPr>
        <w:tabs>
          <w:tab w:val="clear" w:pos="567"/>
        </w:tabs>
        <w:spacing w:line="240" w:lineRule="auto"/>
        <w:ind w:left="360"/>
        <w:contextualSpacing/>
        <w:rPr>
          <w:bCs/>
        </w:rPr>
      </w:pPr>
    </w:p>
    <w:p w14:paraId="680EBE6C" w14:textId="77777777" w:rsidR="00B52B02" w:rsidRPr="005014F7" w:rsidRDefault="00B52B02" w:rsidP="00B52B02">
      <w:pPr>
        <w:rPr>
          <w:b/>
          <w:bCs/>
          <w:color w:val="000000" w:themeColor="text1"/>
        </w:rPr>
      </w:pPr>
    </w:p>
    <w:p w14:paraId="680EBE6D" w14:textId="77777777" w:rsidR="00B52B02" w:rsidRPr="005014F7" w:rsidRDefault="001104B2" w:rsidP="00B52B02">
      <w:pPr>
        <w:numPr>
          <w:ilvl w:val="12"/>
          <w:numId w:val="0"/>
        </w:numPr>
        <w:tabs>
          <w:tab w:val="clear" w:pos="567"/>
        </w:tabs>
        <w:spacing w:line="240" w:lineRule="auto"/>
        <w:ind w:right="-2"/>
      </w:pPr>
      <w:r w:rsidRPr="005014F7">
        <w:t>Na trhu nemusí být všechny velikosti balení.</w:t>
      </w:r>
    </w:p>
    <w:p w14:paraId="680EBE6E" w14:textId="77777777" w:rsidR="00B52B02" w:rsidRPr="005014F7" w:rsidRDefault="00B52B02" w:rsidP="00B52B02">
      <w:pPr>
        <w:numPr>
          <w:ilvl w:val="12"/>
          <w:numId w:val="0"/>
        </w:numPr>
        <w:tabs>
          <w:tab w:val="clear" w:pos="567"/>
        </w:tabs>
        <w:spacing w:line="240" w:lineRule="auto"/>
        <w:ind w:right="-2"/>
        <w:rPr>
          <w:szCs w:val="22"/>
          <w:highlight w:val="yellow"/>
        </w:rPr>
      </w:pPr>
    </w:p>
    <w:p w14:paraId="680EBE6F" w14:textId="77777777" w:rsidR="00B52B02" w:rsidRPr="005014F7" w:rsidRDefault="001104B2" w:rsidP="00B52B02">
      <w:pPr>
        <w:keepNext/>
        <w:numPr>
          <w:ilvl w:val="12"/>
          <w:numId w:val="0"/>
        </w:numPr>
        <w:tabs>
          <w:tab w:val="clear" w:pos="567"/>
        </w:tabs>
        <w:spacing w:line="240" w:lineRule="auto"/>
        <w:ind w:right="-2"/>
        <w:rPr>
          <w:b/>
        </w:rPr>
      </w:pPr>
      <w:r w:rsidRPr="005014F7">
        <w:rPr>
          <w:b/>
        </w:rPr>
        <w:t>Držitel rozhodnutí o registraci:</w:t>
      </w:r>
    </w:p>
    <w:p w14:paraId="3724C7B3"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446439EE" w14:textId="5838BB14"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09B448B3"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540F2E82"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3B8E07FA" w14:textId="77777777" w:rsidR="001E14E1" w:rsidRPr="005014F7" w:rsidRDefault="001E14E1" w:rsidP="001E14E1">
      <w:pPr>
        <w:spacing w:line="240" w:lineRule="auto"/>
        <w:rPr>
          <w:szCs w:val="22"/>
        </w:rPr>
      </w:pPr>
      <w:r w:rsidRPr="005F6728">
        <w:t>N</w:t>
      </w:r>
      <w:r>
        <w:t>izozemsko</w:t>
      </w:r>
    </w:p>
    <w:p w14:paraId="680EBE76" w14:textId="77777777" w:rsidR="00B52B02" w:rsidRPr="005014F7" w:rsidRDefault="00B52B02" w:rsidP="00B52B02">
      <w:pPr>
        <w:spacing w:line="240" w:lineRule="auto"/>
        <w:rPr>
          <w:szCs w:val="22"/>
        </w:rPr>
      </w:pPr>
    </w:p>
    <w:p w14:paraId="680EBE77" w14:textId="77777777" w:rsidR="00B52B02" w:rsidRPr="005014F7" w:rsidRDefault="001104B2" w:rsidP="00B52B02">
      <w:pPr>
        <w:keepNext/>
        <w:spacing w:line="240" w:lineRule="auto"/>
        <w:rPr>
          <w:b/>
          <w:bCs/>
          <w:szCs w:val="22"/>
        </w:rPr>
      </w:pPr>
      <w:r w:rsidRPr="005014F7">
        <w:rPr>
          <w:b/>
          <w:bCs/>
          <w:szCs w:val="22"/>
        </w:rPr>
        <w:t>Výrobce:</w:t>
      </w:r>
    </w:p>
    <w:p w14:paraId="4AC511C7" w14:textId="1DEF5FFF" w:rsidR="00507CB3" w:rsidRDefault="00507CB3" w:rsidP="00507CB3">
      <w:r w:rsidRPr="005B74F5">
        <w:t xml:space="preserve">AcertiPharma B.V., </w:t>
      </w:r>
    </w:p>
    <w:p w14:paraId="0547D53E" w14:textId="77777777" w:rsidR="00507CB3" w:rsidRDefault="00507CB3" w:rsidP="00507CB3">
      <w:r w:rsidRPr="005B74F5">
        <w:t>Boschstraat 51,</w:t>
      </w:r>
    </w:p>
    <w:p w14:paraId="1AB43714" w14:textId="41646CFC" w:rsidR="001D5B9C" w:rsidRDefault="00507CB3" w:rsidP="00507CB3">
      <w:pPr>
        <w:tabs>
          <w:tab w:val="left" w:pos="1701"/>
        </w:tabs>
      </w:pPr>
      <w:r w:rsidRPr="005B74F5">
        <w:t>Breda, 4811 GC</w:t>
      </w:r>
      <w:r w:rsidRPr="005F6728" w:rsidDel="00507CB3">
        <w:t xml:space="preserve"> </w:t>
      </w:r>
    </w:p>
    <w:p w14:paraId="4A5791F4" w14:textId="5081A28A" w:rsidR="001D5B9C" w:rsidRDefault="001D5B9C" w:rsidP="00507CB3">
      <w:pPr>
        <w:tabs>
          <w:tab w:val="left" w:pos="1701"/>
        </w:tabs>
      </w:pPr>
      <w:r>
        <w:t>Niz</w:t>
      </w:r>
      <w:r w:rsidR="00303B26">
        <w:t>ozemsko</w:t>
      </w:r>
    </w:p>
    <w:p w14:paraId="1B8805BA" w14:textId="77777777" w:rsidR="001D5B9C" w:rsidRDefault="001D5B9C" w:rsidP="00507CB3">
      <w:pPr>
        <w:tabs>
          <w:tab w:val="left" w:pos="1701"/>
        </w:tabs>
      </w:pPr>
    </w:p>
    <w:p w14:paraId="295716BE" w14:textId="0BF03F2C" w:rsidR="00D17B82" w:rsidRPr="00495091" w:rsidRDefault="00D17B82" w:rsidP="00507CB3">
      <w:pPr>
        <w:tabs>
          <w:tab w:val="left" w:pos="1701"/>
        </w:tabs>
        <w:rPr>
          <w:strike/>
          <w:rPrChange w:id="19" w:author="Author">
            <w:rPr/>
          </w:rPrChange>
        </w:rPr>
      </w:pPr>
      <w:r w:rsidRPr="00495091">
        <w:rPr>
          <w:strike/>
          <w:rPrChange w:id="20" w:author="Author">
            <w:rPr/>
          </w:rPrChange>
        </w:rPr>
        <w:t>Manufacturing Packaging Farmaca (MPF) B.V.</w:t>
      </w:r>
    </w:p>
    <w:p w14:paraId="0D102FE6" w14:textId="117F6E50" w:rsidR="00D17B82" w:rsidRPr="00495091" w:rsidRDefault="00D17B82" w:rsidP="00D17B82">
      <w:pPr>
        <w:tabs>
          <w:tab w:val="left" w:pos="1701"/>
        </w:tabs>
        <w:rPr>
          <w:strike/>
          <w:rPrChange w:id="21" w:author="Author">
            <w:rPr/>
          </w:rPrChange>
        </w:rPr>
      </w:pPr>
      <w:r w:rsidRPr="00495091">
        <w:rPr>
          <w:strike/>
          <w:rPrChange w:id="22" w:author="Author">
            <w:rPr/>
          </w:rPrChange>
        </w:rPr>
        <w:t>Neptunus 12</w:t>
      </w:r>
    </w:p>
    <w:p w14:paraId="410A38DC" w14:textId="01DE5DE7" w:rsidR="00D17B82" w:rsidRPr="00495091" w:rsidRDefault="00D17B82" w:rsidP="00D17B82">
      <w:pPr>
        <w:tabs>
          <w:tab w:val="left" w:pos="1701"/>
        </w:tabs>
        <w:rPr>
          <w:strike/>
          <w:rPrChange w:id="23" w:author="Author">
            <w:rPr/>
          </w:rPrChange>
        </w:rPr>
      </w:pPr>
      <w:r w:rsidRPr="00495091">
        <w:rPr>
          <w:strike/>
          <w:rPrChange w:id="24" w:author="Author">
            <w:rPr/>
          </w:rPrChange>
        </w:rPr>
        <w:t>Heerenveen, 8448CN</w:t>
      </w:r>
    </w:p>
    <w:p w14:paraId="680EBE7D" w14:textId="19945060" w:rsidR="00B52B02" w:rsidRPr="00495091" w:rsidRDefault="00D17B82" w:rsidP="00B52B02">
      <w:pPr>
        <w:spacing w:line="240" w:lineRule="auto"/>
        <w:rPr>
          <w:strike/>
          <w:szCs w:val="22"/>
          <w:rPrChange w:id="25" w:author="Author">
            <w:rPr>
              <w:szCs w:val="22"/>
            </w:rPr>
          </w:rPrChange>
        </w:rPr>
      </w:pPr>
      <w:r w:rsidRPr="00495091">
        <w:rPr>
          <w:strike/>
          <w:rPrChange w:id="26" w:author="Author">
            <w:rPr/>
          </w:rPrChange>
        </w:rPr>
        <w:t>Nizozemsko</w:t>
      </w:r>
    </w:p>
    <w:p w14:paraId="680EBE7E" w14:textId="77777777" w:rsidR="00B52B02" w:rsidRPr="005014F7" w:rsidRDefault="00B52B02" w:rsidP="00B52B02">
      <w:pPr>
        <w:numPr>
          <w:ilvl w:val="12"/>
          <w:numId w:val="0"/>
        </w:numPr>
        <w:tabs>
          <w:tab w:val="clear" w:pos="567"/>
        </w:tabs>
        <w:spacing w:line="240" w:lineRule="auto"/>
        <w:ind w:right="-2"/>
        <w:rPr>
          <w:szCs w:val="22"/>
          <w:highlight w:val="yellow"/>
        </w:rPr>
      </w:pPr>
    </w:p>
    <w:p w14:paraId="680EBE80" w14:textId="6C623D38" w:rsidR="00B52B02" w:rsidRPr="005014F7" w:rsidRDefault="001104B2" w:rsidP="000E7702">
      <w:pPr>
        <w:pageBreakBefore/>
        <w:rPr>
          <w:b/>
          <w:szCs w:val="22"/>
        </w:rPr>
      </w:pPr>
      <w:r w:rsidRPr="005014F7">
        <w:rPr>
          <w:b/>
          <w:szCs w:val="22"/>
        </w:rPr>
        <w:lastRenderedPageBreak/>
        <w:t>Tato příbalová informace byla naposledy revidována</w:t>
      </w:r>
      <w:r w:rsidR="004975B5">
        <w:rPr>
          <w:b/>
          <w:szCs w:val="22"/>
        </w:rPr>
        <w:t xml:space="preserve"> </w:t>
      </w:r>
    </w:p>
    <w:p w14:paraId="680EBE81" w14:textId="77777777" w:rsidR="00B52B02" w:rsidRPr="005014F7" w:rsidRDefault="00B52B02" w:rsidP="00B52B02">
      <w:pPr>
        <w:rPr>
          <w:b/>
          <w:szCs w:val="22"/>
        </w:rPr>
      </w:pPr>
    </w:p>
    <w:p w14:paraId="25FD7E7E" w14:textId="22557517" w:rsidR="00856B0D" w:rsidRPr="00856B0D" w:rsidRDefault="001104B2" w:rsidP="00856B0D">
      <w:pPr>
        <w:pStyle w:val="HTMLPreformatted"/>
        <w:shd w:val="clear" w:color="auto" w:fill="F8F9FA"/>
        <w:spacing w:line="540" w:lineRule="atLeast"/>
        <w:rPr>
          <w:rFonts w:ascii="Times New Roman" w:hAnsi="Times New Roman" w:cs="Times New Roman"/>
          <w:color w:val="202124"/>
          <w:sz w:val="22"/>
          <w:szCs w:val="22"/>
        </w:rPr>
      </w:pPr>
      <w:proofErr w:type="spellStart"/>
      <w:r w:rsidRPr="00856B0D">
        <w:rPr>
          <w:rFonts w:ascii="Times New Roman" w:hAnsi="Times New Roman" w:cs="Times New Roman"/>
          <w:b/>
          <w:sz w:val="22"/>
          <w:szCs w:val="22"/>
        </w:rPr>
        <w:t>Další</w:t>
      </w:r>
      <w:proofErr w:type="spellEnd"/>
      <w:r w:rsidRPr="00856B0D">
        <w:rPr>
          <w:rFonts w:ascii="Times New Roman" w:hAnsi="Times New Roman" w:cs="Times New Roman"/>
          <w:b/>
          <w:sz w:val="22"/>
          <w:szCs w:val="22"/>
        </w:rPr>
        <w:t xml:space="preserve"> </w:t>
      </w:r>
      <w:proofErr w:type="spellStart"/>
      <w:r w:rsidRPr="00856B0D">
        <w:rPr>
          <w:rFonts w:ascii="Times New Roman" w:hAnsi="Times New Roman" w:cs="Times New Roman"/>
          <w:b/>
          <w:sz w:val="22"/>
          <w:szCs w:val="22"/>
        </w:rPr>
        <w:t>zdroje</w:t>
      </w:r>
      <w:proofErr w:type="spellEnd"/>
      <w:r w:rsidRPr="00856B0D">
        <w:rPr>
          <w:rFonts w:ascii="Times New Roman" w:hAnsi="Times New Roman" w:cs="Times New Roman"/>
          <w:b/>
          <w:sz w:val="22"/>
          <w:szCs w:val="22"/>
        </w:rPr>
        <w:t xml:space="preserve"> </w:t>
      </w:r>
      <w:proofErr w:type="spellStart"/>
      <w:r w:rsidRPr="00856B0D">
        <w:rPr>
          <w:rFonts w:ascii="Times New Roman" w:hAnsi="Times New Roman" w:cs="Times New Roman"/>
          <w:b/>
          <w:sz w:val="22"/>
          <w:szCs w:val="22"/>
        </w:rPr>
        <w:t>informací</w:t>
      </w:r>
      <w:proofErr w:type="spellEnd"/>
      <w:r w:rsidR="00856B0D" w:rsidRPr="00856B0D">
        <w:rPr>
          <w:rFonts w:ascii="Times New Roman" w:hAnsi="Times New Roman" w:cs="Times New Roman"/>
          <w:b/>
          <w:sz w:val="22"/>
          <w:szCs w:val="22"/>
        </w:rPr>
        <w:t xml:space="preserve">: </w:t>
      </w:r>
    </w:p>
    <w:p w14:paraId="680EBE82" w14:textId="08EA6299" w:rsidR="00B52B02" w:rsidRPr="005014F7" w:rsidRDefault="00B52B02" w:rsidP="000E7702">
      <w:pPr>
        <w:keepNext/>
        <w:numPr>
          <w:ilvl w:val="12"/>
          <w:numId w:val="0"/>
        </w:numPr>
        <w:tabs>
          <w:tab w:val="clear" w:pos="567"/>
        </w:tabs>
        <w:spacing w:line="240" w:lineRule="auto"/>
        <w:ind w:right="-2"/>
        <w:rPr>
          <w:b/>
          <w:szCs w:val="22"/>
        </w:rPr>
      </w:pPr>
    </w:p>
    <w:p w14:paraId="680EBE83" w14:textId="77777777" w:rsidR="00B52B02" w:rsidRPr="005014F7" w:rsidRDefault="00B52B02" w:rsidP="00B52B02">
      <w:pPr>
        <w:keepNext/>
        <w:numPr>
          <w:ilvl w:val="12"/>
          <w:numId w:val="0"/>
        </w:numPr>
        <w:spacing w:line="240" w:lineRule="auto"/>
        <w:ind w:right="-2"/>
        <w:rPr>
          <w:szCs w:val="22"/>
        </w:rPr>
      </w:pPr>
    </w:p>
    <w:p w14:paraId="6F8A3F18" w14:textId="69CC5D5D" w:rsidR="00F62F09" w:rsidRDefault="001104B2" w:rsidP="00F62F09">
      <w:r w:rsidRPr="003F39F1">
        <w:rPr>
          <w:szCs w:val="22"/>
        </w:rPr>
        <w:t>Podrobné informace o tomto léčivém přípravku jsou k dispozici na webových stránkách Evropské agentury pro léčivé přípravky:</w:t>
      </w:r>
      <w:r w:rsidR="00856B0D" w:rsidRPr="003F39F1">
        <w:rPr>
          <w:szCs w:val="22"/>
        </w:rPr>
        <w:t xml:space="preserve"> </w:t>
      </w:r>
      <w:hyperlink r:id="rId44" w:history="1">
        <w:r w:rsidR="00F62F09" w:rsidRPr="00F62F09">
          <w:rPr>
            <w:rStyle w:val="Hyperlink"/>
            <w:szCs w:val="22"/>
          </w:rPr>
          <w:t>http://www.ema.europa.eu</w:t>
        </w:r>
      </w:hyperlink>
    </w:p>
    <w:p w14:paraId="7E120087" w14:textId="3D397C88" w:rsidR="00856B0D" w:rsidRPr="003F39F1" w:rsidRDefault="00856B0D" w:rsidP="00856B0D">
      <w:pPr>
        <w:pStyle w:val="NormalWeb"/>
        <w:rPr>
          <w:color w:val="000000"/>
          <w:sz w:val="22"/>
          <w:szCs w:val="22"/>
        </w:rPr>
      </w:pPr>
    </w:p>
    <w:p w14:paraId="680EBE84" w14:textId="13AB2FDC" w:rsidR="00644FB3" w:rsidRPr="005014F7" w:rsidRDefault="00644FB3" w:rsidP="00B52B02">
      <w:pPr>
        <w:numPr>
          <w:ilvl w:val="12"/>
          <w:numId w:val="0"/>
        </w:numPr>
        <w:tabs>
          <w:tab w:val="clear" w:pos="567"/>
        </w:tabs>
        <w:spacing w:line="240" w:lineRule="auto"/>
        <w:rPr>
          <w:szCs w:val="22"/>
        </w:rPr>
      </w:pPr>
    </w:p>
    <w:p w14:paraId="680EBE86" w14:textId="77777777" w:rsidR="00B52B02" w:rsidRPr="005014F7" w:rsidRDefault="00B52B02" w:rsidP="00B52B02">
      <w:pPr>
        <w:tabs>
          <w:tab w:val="clear" w:pos="567"/>
        </w:tabs>
        <w:spacing w:line="240" w:lineRule="auto"/>
        <w:rPr>
          <w:szCs w:val="22"/>
        </w:rPr>
      </w:pPr>
    </w:p>
    <w:p w14:paraId="680EBE87" w14:textId="77777777" w:rsidR="00B52B02" w:rsidRPr="005014F7" w:rsidRDefault="00B52B02" w:rsidP="00AA0D49">
      <w:pPr>
        <w:pStyle w:val="C-BodyText"/>
      </w:pPr>
    </w:p>
    <w:p w14:paraId="680EBE88" w14:textId="77777777" w:rsidR="000F7310" w:rsidRPr="005014F7" w:rsidRDefault="001104B2" w:rsidP="00AA16B2">
      <w:pPr>
        <w:pStyle w:val="Header2"/>
        <w:ind w:left="0" w:firstLine="0"/>
        <w:rPr>
          <w:noProof w:val="0"/>
        </w:rPr>
      </w:pPr>
      <w:r w:rsidRPr="005014F7">
        <w:rPr>
          <w:noProof w:val="0"/>
        </w:rPr>
        <w:br w:type="page"/>
      </w:r>
    </w:p>
    <w:p w14:paraId="680EBE89" w14:textId="77777777" w:rsidR="00BB23EB" w:rsidRPr="005014F7" w:rsidRDefault="001104B2" w:rsidP="00BB23EB">
      <w:pPr>
        <w:pStyle w:val="Header2"/>
        <w:ind w:left="0" w:firstLine="0"/>
        <w:jc w:val="center"/>
        <w:rPr>
          <w:noProof w:val="0"/>
        </w:rPr>
      </w:pPr>
      <w:r w:rsidRPr="005014F7">
        <w:rPr>
          <w:noProof w:val="0"/>
        </w:rPr>
        <w:lastRenderedPageBreak/>
        <w:t>Příbalová informace: informace pro uživatele</w:t>
      </w:r>
    </w:p>
    <w:p w14:paraId="680EBE8A" w14:textId="77777777" w:rsidR="00BB23EB" w:rsidRPr="005014F7" w:rsidRDefault="00BB23EB" w:rsidP="00BB23EB">
      <w:pPr>
        <w:numPr>
          <w:ilvl w:val="12"/>
          <w:numId w:val="0"/>
        </w:numPr>
        <w:tabs>
          <w:tab w:val="clear" w:pos="567"/>
        </w:tabs>
        <w:spacing w:line="240" w:lineRule="auto"/>
        <w:jc w:val="center"/>
      </w:pPr>
    </w:p>
    <w:p w14:paraId="680EBE8B" w14:textId="77777777" w:rsidR="00BB23EB" w:rsidRPr="005014F7" w:rsidRDefault="001104B2" w:rsidP="00BB23EB">
      <w:pPr>
        <w:numPr>
          <w:ilvl w:val="12"/>
          <w:numId w:val="0"/>
        </w:numPr>
        <w:tabs>
          <w:tab w:val="clear" w:pos="567"/>
        </w:tabs>
        <w:spacing w:line="240" w:lineRule="auto"/>
        <w:jc w:val="center"/>
        <w:rPr>
          <w:b/>
        </w:rPr>
      </w:pPr>
      <w:r w:rsidRPr="005014F7">
        <w:rPr>
          <w:b/>
        </w:rPr>
        <w:t>Ogluo 0,5 mg injekční roztok v předplněné injekční stříkačce</w:t>
      </w:r>
    </w:p>
    <w:p w14:paraId="680EBE8C" w14:textId="77777777" w:rsidR="00BB23EB" w:rsidRPr="005014F7" w:rsidRDefault="001104B2" w:rsidP="00BB23EB">
      <w:pPr>
        <w:numPr>
          <w:ilvl w:val="12"/>
          <w:numId w:val="0"/>
        </w:numPr>
        <w:tabs>
          <w:tab w:val="clear" w:pos="567"/>
        </w:tabs>
        <w:spacing w:line="240" w:lineRule="auto"/>
        <w:jc w:val="center"/>
        <w:rPr>
          <w:b/>
        </w:rPr>
      </w:pPr>
      <w:r w:rsidRPr="005014F7">
        <w:rPr>
          <w:b/>
        </w:rPr>
        <w:t>Ogluo 1 mg injekční roztok v předplněné injekční stříkačce</w:t>
      </w:r>
    </w:p>
    <w:p w14:paraId="680EBE8D" w14:textId="77777777" w:rsidR="00BB23EB" w:rsidRPr="005014F7" w:rsidRDefault="001104B2" w:rsidP="00BB23EB">
      <w:pPr>
        <w:numPr>
          <w:ilvl w:val="12"/>
          <w:numId w:val="0"/>
        </w:numPr>
        <w:tabs>
          <w:tab w:val="clear" w:pos="567"/>
        </w:tabs>
        <w:spacing w:line="240" w:lineRule="auto"/>
        <w:jc w:val="center"/>
        <w:rPr>
          <w:bCs/>
        </w:rPr>
      </w:pPr>
      <w:r w:rsidRPr="005014F7">
        <w:t>glucagonum</w:t>
      </w:r>
    </w:p>
    <w:p w14:paraId="680EBE8E" w14:textId="77777777" w:rsidR="00BB23EB" w:rsidRPr="005014F7" w:rsidRDefault="00BB23EB" w:rsidP="00BB23EB">
      <w:pPr>
        <w:tabs>
          <w:tab w:val="clear" w:pos="567"/>
        </w:tabs>
        <w:spacing w:line="240" w:lineRule="auto"/>
        <w:rPr>
          <w:highlight w:val="yellow"/>
        </w:rPr>
      </w:pPr>
    </w:p>
    <w:p w14:paraId="680EBE8F" w14:textId="77777777" w:rsidR="00BB23EB" w:rsidRPr="005014F7" w:rsidRDefault="00BB23EB" w:rsidP="00BB23EB">
      <w:pPr>
        <w:tabs>
          <w:tab w:val="clear" w:pos="567"/>
        </w:tabs>
        <w:spacing w:line="240" w:lineRule="auto"/>
      </w:pPr>
    </w:p>
    <w:p w14:paraId="680EBE90" w14:textId="77777777" w:rsidR="00BB23EB" w:rsidRPr="005014F7" w:rsidRDefault="001104B2" w:rsidP="00BB23EB">
      <w:pPr>
        <w:pStyle w:val="Header2"/>
        <w:ind w:left="0" w:firstLine="0"/>
        <w:rPr>
          <w:noProof w:val="0"/>
        </w:rPr>
      </w:pPr>
      <w:r w:rsidRPr="005014F7">
        <w:rPr>
          <w:noProof w:val="0"/>
        </w:rPr>
        <w:t>Přečtěte si pozorně celou příbalovou informaci dříve, než začnete tento přípravek používat, protože obsahuje pro Vás důležité údaje.</w:t>
      </w:r>
    </w:p>
    <w:p w14:paraId="680EBE91" w14:textId="77777777" w:rsidR="00BB23EB" w:rsidRPr="005014F7" w:rsidRDefault="00BB23EB" w:rsidP="00BB23EB"/>
    <w:p w14:paraId="680EBE92"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Ponechte si příbalovou informaci pro případ, že si ji budete potřebovat přečíst znovu.</w:t>
      </w:r>
    </w:p>
    <w:p w14:paraId="680EBE93"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Máte-li jakékoli další otázky, zeptejte se svého lékaře, lékárníka nebo zdravotní sestry.</w:t>
      </w:r>
    </w:p>
    <w:p w14:paraId="680EBE94"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Tento přípravek byl předepsán výhradně Vám. Nedávejte jej žádné další osobě. Mohl by jí ublížit, a to i tehdy, má-li stejné známky onemocnění jako Vy.</w:t>
      </w:r>
    </w:p>
    <w:p w14:paraId="680EBE95"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Pokud se u Vás vyskytne kterýkoli z nežádoucích účinků, sdělte to svému lékaři. Stejně postupujte v případě jakýchkoli nežádoucích účinků, které nejsou uvedeny v této příbalové informaci. Viz bod 4.</w:t>
      </w:r>
    </w:p>
    <w:p w14:paraId="680EBE96" w14:textId="77777777" w:rsidR="00BB23EB" w:rsidRPr="005014F7" w:rsidRDefault="00BB23EB" w:rsidP="00BB23EB"/>
    <w:p w14:paraId="680EBE97" w14:textId="77777777" w:rsidR="00BB23EB" w:rsidRPr="005014F7" w:rsidRDefault="001104B2" w:rsidP="00BB23EB">
      <w:pPr>
        <w:pStyle w:val="Header2"/>
        <w:keepNext/>
        <w:rPr>
          <w:noProof w:val="0"/>
        </w:rPr>
      </w:pPr>
      <w:r w:rsidRPr="005014F7">
        <w:rPr>
          <w:noProof w:val="0"/>
        </w:rPr>
        <w:t>Co naleznete v této příbalové informaci</w:t>
      </w:r>
    </w:p>
    <w:p w14:paraId="680EBE98" w14:textId="77777777" w:rsidR="00BB23EB" w:rsidRPr="005014F7" w:rsidRDefault="00BB23EB" w:rsidP="00BB23EB">
      <w:pPr>
        <w:keepNext/>
      </w:pPr>
    </w:p>
    <w:p w14:paraId="680EBE99" w14:textId="77777777" w:rsidR="00BB23EB" w:rsidRPr="005014F7" w:rsidRDefault="001104B2" w:rsidP="00644FB3">
      <w:pPr>
        <w:pStyle w:val="Style11"/>
        <w:numPr>
          <w:ilvl w:val="0"/>
          <w:numId w:val="37"/>
        </w:numPr>
        <w:rPr>
          <w:noProof w:val="0"/>
        </w:rPr>
      </w:pPr>
      <w:r w:rsidRPr="005014F7">
        <w:rPr>
          <w:noProof w:val="0"/>
        </w:rPr>
        <w:t>Co je přípravek Ogluo a k čemu se používá</w:t>
      </w:r>
    </w:p>
    <w:p w14:paraId="680EBE9A" w14:textId="77777777" w:rsidR="00BB23EB" w:rsidRPr="005014F7" w:rsidRDefault="001104B2" w:rsidP="00644FB3">
      <w:pPr>
        <w:pStyle w:val="Style11"/>
        <w:rPr>
          <w:noProof w:val="0"/>
        </w:rPr>
      </w:pPr>
      <w:r w:rsidRPr="005014F7">
        <w:rPr>
          <w:noProof w:val="0"/>
        </w:rPr>
        <w:t>Čemu musíte věnovat pozornost, než začnete přípravek Ogluo používat</w:t>
      </w:r>
    </w:p>
    <w:p w14:paraId="680EBE9B" w14:textId="77777777" w:rsidR="00BB23EB" w:rsidRPr="005014F7" w:rsidRDefault="001104B2" w:rsidP="00644FB3">
      <w:pPr>
        <w:pStyle w:val="Style11"/>
        <w:rPr>
          <w:noProof w:val="0"/>
        </w:rPr>
      </w:pPr>
      <w:r w:rsidRPr="005014F7">
        <w:rPr>
          <w:noProof w:val="0"/>
        </w:rPr>
        <w:t>Jak se přípravek Ogluo používá</w:t>
      </w:r>
    </w:p>
    <w:p w14:paraId="680EBE9C" w14:textId="77777777" w:rsidR="00BB23EB" w:rsidRPr="005014F7" w:rsidRDefault="001104B2" w:rsidP="00644FB3">
      <w:pPr>
        <w:pStyle w:val="Style11"/>
        <w:rPr>
          <w:noProof w:val="0"/>
        </w:rPr>
      </w:pPr>
      <w:r w:rsidRPr="005014F7">
        <w:rPr>
          <w:noProof w:val="0"/>
        </w:rPr>
        <w:t>Možné nežádoucí účinky</w:t>
      </w:r>
    </w:p>
    <w:p w14:paraId="680EBE9D" w14:textId="77777777" w:rsidR="00BB23EB" w:rsidRPr="005014F7" w:rsidRDefault="001104B2" w:rsidP="00644FB3">
      <w:pPr>
        <w:pStyle w:val="Style11"/>
        <w:rPr>
          <w:noProof w:val="0"/>
        </w:rPr>
      </w:pPr>
      <w:r w:rsidRPr="005014F7">
        <w:rPr>
          <w:noProof w:val="0"/>
        </w:rPr>
        <w:t>Jak přípravek Ogluo uchovávat</w:t>
      </w:r>
    </w:p>
    <w:p w14:paraId="680EBE9E" w14:textId="77777777" w:rsidR="00BB23EB" w:rsidRPr="005014F7" w:rsidRDefault="001104B2" w:rsidP="00644FB3">
      <w:pPr>
        <w:pStyle w:val="Style11"/>
        <w:rPr>
          <w:noProof w:val="0"/>
        </w:rPr>
      </w:pPr>
      <w:r w:rsidRPr="005014F7">
        <w:rPr>
          <w:noProof w:val="0"/>
        </w:rPr>
        <w:t>Obsah balení a další informace</w:t>
      </w:r>
    </w:p>
    <w:p w14:paraId="680EBE9F" w14:textId="77777777" w:rsidR="00BB23EB" w:rsidRPr="005014F7" w:rsidRDefault="00BB23EB" w:rsidP="00BB23EB">
      <w:pPr>
        <w:numPr>
          <w:ilvl w:val="12"/>
          <w:numId w:val="0"/>
        </w:numPr>
        <w:tabs>
          <w:tab w:val="clear" w:pos="567"/>
        </w:tabs>
        <w:spacing w:line="240" w:lineRule="auto"/>
        <w:rPr>
          <w:szCs w:val="22"/>
          <w:highlight w:val="yellow"/>
        </w:rPr>
      </w:pPr>
    </w:p>
    <w:p w14:paraId="680EBEA0" w14:textId="77777777" w:rsidR="004E329E" w:rsidRPr="005014F7" w:rsidRDefault="004E329E" w:rsidP="00BB23EB">
      <w:pPr>
        <w:numPr>
          <w:ilvl w:val="12"/>
          <w:numId w:val="0"/>
        </w:numPr>
        <w:tabs>
          <w:tab w:val="clear" w:pos="567"/>
        </w:tabs>
        <w:spacing w:line="240" w:lineRule="auto"/>
        <w:rPr>
          <w:szCs w:val="22"/>
        </w:rPr>
      </w:pPr>
    </w:p>
    <w:p w14:paraId="680EBEA1" w14:textId="77777777" w:rsidR="00BB23EB" w:rsidRPr="005014F7" w:rsidRDefault="001104B2" w:rsidP="00225A98">
      <w:pPr>
        <w:pStyle w:val="Style10"/>
        <w:numPr>
          <w:ilvl w:val="0"/>
          <w:numId w:val="35"/>
        </w:numPr>
        <w:ind w:left="567" w:hanging="567"/>
        <w:rPr>
          <w:noProof w:val="0"/>
        </w:rPr>
      </w:pPr>
      <w:r w:rsidRPr="005014F7">
        <w:rPr>
          <w:noProof w:val="0"/>
        </w:rPr>
        <w:t>Co je přípravek Ogluo a k čemu se používá</w:t>
      </w:r>
    </w:p>
    <w:p w14:paraId="680EBEA2" w14:textId="77777777" w:rsidR="00BB23EB" w:rsidRPr="005014F7" w:rsidRDefault="00BB23EB" w:rsidP="00BB23EB">
      <w:pPr>
        <w:keepNext/>
        <w:numPr>
          <w:ilvl w:val="12"/>
          <w:numId w:val="0"/>
        </w:numPr>
        <w:tabs>
          <w:tab w:val="clear" w:pos="567"/>
        </w:tabs>
        <w:spacing w:line="240" w:lineRule="auto"/>
        <w:rPr>
          <w:szCs w:val="22"/>
          <w:highlight w:val="yellow"/>
        </w:rPr>
      </w:pPr>
    </w:p>
    <w:p w14:paraId="680EBEA3" w14:textId="77777777" w:rsidR="00BB23EB" w:rsidRPr="005014F7" w:rsidRDefault="001104B2" w:rsidP="00BB23EB">
      <w:pPr>
        <w:numPr>
          <w:ilvl w:val="12"/>
          <w:numId w:val="0"/>
        </w:numPr>
        <w:tabs>
          <w:tab w:val="clear" w:pos="567"/>
        </w:tabs>
        <w:spacing w:line="240" w:lineRule="auto"/>
      </w:pPr>
      <w:r w:rsidRPr="005014F7">
        <w:t>Přípravek Ogluo obsahuje léčivou látku glukagon, která patří do skupiny léků zvaných glykogenolytické hormony.</w:t>
      </w:r>
    </w:p>
    <w:p w14:paraId="680EBEA4" w14:textId="77777777" w:rsidR="00BB23EB" w:rsidRPr="005014F7" w:rsidRDefault="00BB23EB" w:rsidP="00BB23EB">
      <w:pPr>
        <w:numPr>
          <w:ilvl w:val="12"/>
          <w:numId w:val="0"/>
        </w:numPr>
        <w:tabs>
          <w:tab w:val="clear" w:pos="567"/>
        </w:tabs>
        <w:spacing w:line="240" w:lineRule="auto"/>
      </w:pPr>
    </w:p>
    <w:p w14:paraId="680EBEA5" w14:textId="77777777" w:rsidR="00BB23EB" w:rsidRPr="005014F7" w:rsidRDefault="001104B2" w:rsidP="00BB23EB">
      <w:pPr>
        <w:numPr>
          <w:ilvl w:val="12"/>
          <w:numId w:val="0"/>
        </w:numPr>
        <w:tabs>
          <w:tab w:val="clear" w:pos="567"/>
        </w:tabs>
        <w:spacing w:line="240" w:lineRule="auto"/>
      </w:pPr>
      <w:r w:rsidRPr="005014F7">
        <w:t>Používá se k léčbě těžké hypoglykemie (velmi nízké hladiny cukru v krvi) u osob s cukrovkou. Je určen k použití u dospělých, dospívajících a dětí ve věku od 2 let.</w:t>
      </w:r>
    </w:p>
    <w:p w14:paraId="680EBEA6" w14:textId="77777777" w:rsidR="00BB23EB" w:rsidRPr="005014F7" w:rsidRDefault="00BB23EB" w:rsidP="00BB23EB">
      <w:pPr>
        <w:numPr>
          <w:ilvl w:val="12"/>
          <w:numId w:val="0"/>
        </w:numPr>
        <w:tabs>
          <w:tab w:val="clear" w:pos="567"/>
        </w:tabs>
        <w:spacing w:line="240" w:lineRule="auto"/>
        <w:rPr>
          <w:szCs w:val="22"/>
          <w:highlight w:val="yellow"/>
        </w:rPr>
      </w:pPr>
    </w:p>
    <w:p w14:paraId="680EBEA7" w14:textId="77777777" w:rsidR="00BB23EB" w:rsidRPr="005014F7" w:rsidRDefault="001104B2" w:rsidP="00BB23EB">
      <w:pPr>
        <w:tabs>
          <w:tab w:val="clear" w:pos="567"/>
        </w:tabs>
        <w:spacing w:line="240" w:lineRule="auto"/>
        <w:ind w:right="-2"/>
      </w:pPr>
      <w:r w:rsidRPr="005014F7">
        <w:t>Přípravek Ogluo je předplněná injekční stříkačka připravená k použití, která obsahuje jednu dávku léčivé látky glukagonu. Jedná se o subkutánní injekci, což znamená, že se tento léčivý přípravek podává jehlou pod kůži.</w:t>
      </w:r>
    </w:p>
    <w:p w14:paraId="680EBEA8" w14:textId="77777777" w:rsidR="00BB23EB" w:rsidRPr="005014F7" w:rsidRDefault="00BB23EB" w:rsidP="00BB23EB">
      <w:pPr>
        <w:tabs>
          <w:tab w:val="clear" w:pos="567"/>
        </w:tabs>
        <w:spacing w:line="240" w:lineRule="auto"/>
        <w:ind w:right="-2"/>
      </w:pPr>
    </w:p>
    <w:p w14:paraId="680EBEA9" w14:textId="77777777" w:rsidR="00BB23EB" w:rsidRPr="005014F7" w:rsidRDefault="001104B2" w:rsidP="00BB23EB">
      <w:pPr>
        <w:tabs>
          <w:tab w:val="clear" w:pos="567"/>
        </w:tabs>
        <w:spacing w:line="240" w:lineRule="auto"/>
        <w:ind w:right="-2"/>
        <w:rPr>
          <w:szCs w:val="22"/>
          <w:highlight w:val="yellow"/>
        </w:rPr>
      </w:pPr>
      <w:r w:rsidRPr="005014F7">
        <w:t>Glukagon je přirozený hormon vytvářený slinivkou břišní, který má v lidském těle opačný účinek než inzulin. Pomáhá játrům přeměnit zásobní formu cukru uloženou v játrech zvanou „glykogen“ na glukózu (cukr). Glukóza se poté uvolní do krevního řečiště, což vede ke zvýšení hladiny cukru v krvi a snížení účinků hypoglykemie.</w:t>
      </w:r>
    </w:p>
    <w:p w14:paraId="680EBEAA" w14:textId="77777777" w:rsidR="00BB23EB" w:rsidRPr="005014F7" w:rsidRDefault="00BB23EB" w:rsidP="00BB23EB">
      <w:pPr>
        <w:tabs>
          <w:tab w:val="clear" w:pos="567"/>
        </w:tabs>
        <w:spacing w:line="240" w:lineRule="auto"/>
        <w:ind w:right="-2"/>
        <w:rPr>
          <w:b/>
          <w:bCs/>
          <w:szCs w:val="22"/>
        </w:rPr>
      </w:pPr>
    </w:p>
    <w:p w14:paraId="680EBEAB" w14:textId="77777777" w:rsidR="00BB23EB" w:rsidRPr="005014F7" w:rsidRDefault="001104B2" w:rsidP="00BB23EB">
      <w:pPr>
        <w:tabs>
          <w:tab w:val="clear" w:pos="567"/>
        </w:tabs>
        <w:spacing w:line="240" w:lineRule="auto"/>
        <w:ind w:right="-2"/>
        <w:rPr>
          <w:b/>
          <w:bCs/>
          <w:szCs w:val="22"/>
        </w:rPr>
      </w:pPr>
      <w:r w:rsidRPr="005014F7">
        <w:rPr>
          <w:b/>
          <w:bCs/>
          <w:szCs w:val="22"/>
        </w:rPr>
        <w:t>Informace o hypoglykemii</w:t>
      </w:r>
    </w:p>
    <w:p w14:paraId="680EBEAC" w14:textId="77777777" w:rsidR="00BB23EB" w:rsidRPr="005014F7" w:rsidRDefault="001104B2" w:rsidP="00BB23EB">
      <w:pPr>
        <w:tabs>
          <w:tab w:val="clear" w:pos="567"/>
        </w:tabs>
        <w:spacing w:line="240" w:lineRule="auto"/>
        <w:ind w:right="-2"/>
        <w:rPr>
          <w:szCs w:val="22"/>
        </w:rPr>
      </w:pPr>
      <w:r w:rsidRPr="005014F7">
        <w:t>Mezi časné příznaky hypoglykemie (nízká hladina cukru v krvi) patří:</w:t>
      </w:r>
    </w:p>
    <w:p w14:paraId="680EBEAD" w14:textId="77777777" w:rsidR="00BB23EB" w:rsidRPr="005014F7" w:rsidRDefault="00BB23EB" w:rsidP="00BB23EB">
      <w:pPr>
        <w:tabs>
          <w:tab w:val="clear" w:pos="567"/>
        </w:tabs>
        <w:spacing w:line="240" w:lineRule="auto"/>
        <w:ind w:right="-2"/>
        <w:rPr>
          <w:szCs w:val="22"/>
        </w:rPr>
      </w:pPr>
    </w:p>
    <w:p w14:paraId="680EBEAE" w14:textId="77777777" w:rsidR="00BB23EB" w:rsidRPr="005014F7" w:rsidRDefault="00BB23EB" w:rsidP="00BB23EB">
      <w:pPr>
        <w:tabs>
          <w:tab w:val="clear" w:pos="567"/>
        </w:tabs>
        <w:spacing w:line="240" w:lineRule="auto"/>
        <w:ind w:right="-2"/>
        <w:rPr>
          <w:szCs w:val="22"/>
        </w:rPr>
        <w:sectPr w:rsidR="00BB23EB" w:rsidRPr="005014F7" w:rsidSect="00365CFF">
          <w:endnotePr>
            <w:numFmt w:val="decimal"/>
          </w:endnotePr>
          <w:type w:val="continuous"/>
          <w:pgSz w:w="11907" w:h="16840" w:code="9"/>
          <w:pgMar w:top="1134" w:right="1418" w:bottom="1134" w:left="1418" w:header="737" w:footer="737" w:gutter="0"/>
          <w:cols w:space="720"/>
          <w:titlePg/>
          <w:docGrid w:linePitch="299"/>
        </w:sectPr>
      </w:pPr>
    </w:p>
    <w:p w14:paraId="680EBEAF"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pocení,</w:t>
      </w:r>
    </w:p>
    <w:p w14:paraId="680EBEB0"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ospalost,</w:t>
      </w:r>
    </w:p>
    <w:p w14:paraId="680EBEB1"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závratě,</w:t>
      </w:r>
    </w:p>
    <w:p w14:paraId="680EBEB2"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poruchy spánku,</w:t>
      </w:r>
    </w:p>
    <w:p w14:paraId="680EBEB3"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palpitace,</w:t>
      </w:r>
    </w:p>
    <w:p w14:paraId="680EBEB4"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úzkost,</w:t>
      </w:r>
    </w:p>
    <w:p w14:paraId="680EBEB5"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třes,</w:t>
      </w:r>
    </w:p>
    <w:p w14:paraId="680EBEB6"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rozmazané vidění,</w:t>
      </w:r>
    </w:p>
    <w:p w14:paraId="680EBEB7"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hlad,</w:t>
      </w:r>
    </w:p>
    <w:p w14:paraId="680EBEB8"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nezřetelná řeč,</w:t>
      </w:r>
    </w:p>
    <w:p w14:paraId="680EBEB9"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depresivní nálada,</w:t>
      </w:r>
    </w:p>
    <w:p w14:paraId="680EBEBA"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brnění v rukou, chodidlech, rtech nebo jazyce,</w:t>
      </w:r>
    </w:p>
    <w:p w14:paraId="680EBEBB"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podrážděnost,</w:t>
      </w:r>
    </w:p>
    <w:p w14:paraId="680EBEBC"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lastRenderedPageBreak/>
        <w:t>točení hlavy,</w:t>
      </w:r>
    </w:p>
    <w:p w14:paraId="680EBEBD"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abnormální chování,</w:t>
      </w:r>
    </w:p>
    <w:p w14:paraId="680EBEBE"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neschopnost soustředění,</w:t>
      </w:r>
    </w:p>
    <w:p w14:paraId="680EBEBF"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nejistý pohyb,</w:t>
      </w:r>
    </w:p>
    <w:p w14:paraId="680EBEC0" w14:textId="77777777" w:rsidR="00BB23EB" w:rsidRPr="005014F7" w:rsidRDefault="001104B2" w:rsidP="009B23D3">
      <w:pPr>
        <w:numPr>
          <w:ilvl w:val="0"/>
          <w:numId w:val="8"/>
        </w:numPr>
        <w:tabs>
          <w:tab w:val="clear" w:pos="567"/>
        </w:tabs>
        <w:spacing w:line="240" w:lineRule="auto"/>
        <w:ind w:left="1134" w:hanging="567"/>
        <w:contextualSpacing/>
      </w:pPr>
      <w:r w:rsidRPr="005014F7">
        <w:t>bolest hlavy,</w:t>
      </w:r>
    </w:p>
    <w:p w14:paraId="680EBEC1"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změny osobnosti.</w:t>
      </w:r>
    </w:p>
    <w:p w14:paraId="680EBEC2" w14:textId="77777777" w:rsidR="00BB23EB" w:rsidRPr="005014F7" w:rsidRDefault="00BB23EB" w:rsidP="00BB23EB">
      <w:pPr>
        <w:tabs>
          <w:tab w:val="clear" w:pos="567"/>
        </w:tabs>
        <w:spacing w:line="240" w:lineRule="auto"/>
        <w:ind w:right="-2"/>
        <w:rPr>
          <w:szCs w:val="22"/>
        </w:rPr>
        <w:sectPr w:rsidR="00BB23EB" w:rsidRPr="005014F7" w:rsidSect="0090259B">
          <w:headerReference w:type="default" r:id="rId45"/>
          <w:footerReference w:type="default" r:id="rId46"/>
          <w:headerReference w:type="first" r:id="rId47"/>
          <w:footerReference w:type="first" r:id="rId48"/>
          <w:endnotePr>
            <w:numFmt w:val="decimal"/>
          </w:endnotePr>
          <w:type w:val="continuous"/>
          <w:pgSz w:w="11907" w:h="16840" w:code="9"/>
          <w:pgMar w:top="1134" w:right="1418" w:bottom="1134" w:left="1418" w:header="737" w:footer="737" w:gutter="0"/>
          <w:cols w:num="2" w:space="720"/>
          <w:titlePg/>
          <w:docGrid w:linePitch="299"/>
        </w:sectPr>
      </w:pPr>
    </w:p>
    <w:p w14:paraId="680EBEC3" w14:textId="77777777" w:rsidR="00BB23EB" w:rsidRPr="005014F7" w:rsidRDefault="00BB23EB" w:rsidP="00BB23EB">
      <w:pPr>
        <w:keepNext/>
        <w:tabs>
          <w:tab w:val="clear" w:pos="567"/>
        </w:tabs>
        <w:spacing w:line="240" w:lineRule="auto"/>
        <w:ind w:right="-2"/>
        <w:rPr>
          <w:b/>
          <w:bCs/>
          <w:szCs w:val="22"/>
        </w:rPr>
      </w:pPr>
    </w:p>
    <w:p w14:paraId="680EBEC4" w14:textId="77777777" w:rsidR="00BB23EB" w:rsidRPr="005014F7" w:rsidRDefault="001104B2" w:rsidP="00BB23EB">
      <w:pPr>
        <w:keepNext/>
        <w:tabs>
          <w:tab w:val="clear" w:pos="567"/>
        </w:tabs>
        <w:spacing w:line="240" w:lineRule="auto"/>
        <w:ind w:right="-2"/>
        <w:rPr>
          <w:b/>
          <w:bCs/>
          <w:szCs w:val="22"/>
        </w:rPr>
      </w:pPr>
      <w:r w:rsidRPr="005014F7">
        <w:rPr>
          <w:b/>
          <w:bCs/>
          <w:szCs w:val="22"/>
        </w:rPr>
        <w:t>Pokud není hypoglykemie léčena, může se u pacienta rozvinout těžká hypoglykemie, která může zahrnovat:</w:t>
      </w:r>
    </w:p>
    <w:p w14:paraId="680EBEC5"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zmatenost,</w:t>
      </w:r>
    </w:p>
    <w:p w14:paraId="680EBEC6"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záchvaty,</w:t>
      </w:r>
    </w:p>
    <w:p w14:paraId="680EBEC7"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bezvědomí,</w:t>
      </w:r>
    </w:p>
    <w:p w14:paraId="680EBEC8"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úmrtí.</w:t>
      </w:r>
    </w:p>
    <w:p w14:paraId="680EBEC9" w14:textId="77777777" w:rsidR="00BB23EB" w:rsidRPr="005014F7" w:rsidRDefault="00BB23EB" w:rsidP="00BB23EB">
      <w:pPr>
        <w:tabs>
          <w:tab w:val="clear" w:pos="567"/>
        </w:tabs>
        <w:spacing w:line="240" w:lineRule="auto"/>
        <w:ind w:right="-2"/>
        <w:rPr>
          <w:szCs w:val="22"/>
        </w:rPr>
      </w:pPr>
    </w:p>
    <w:p w14:paraId="680EBECA" w14:textId="77777777" w:rsidR="00BB23EB" w:rsidRPr="005014F7" w:rsidRDefault="001104B2" w:rsidP="00644FB3">
      <w:pPr>
        <w:pStyle w:val="Style10"/>
        <w:rPr>
          <w:noProof w:val="0"/>
        </w:rPr>
      </w:pPr>
      <w:r w:rsidRPr="005014F7">
        <w:rPr>
          <w:noProof w:val="0"/>
        </w:rPr>
        <w:t>Čemu musíte věnovat pozornost, než začnete přípravek Ogluo používat</w:t>
      </w:r>
    </w:p>
    <w:p w14:paraId="680EBECB" w14:textId="77777777" w:rsidR="00BB23EB" w:rsidRPr="005014F7" w:rsidRDefault="00BB23EB" w:rsidP="00BB23EB">
      <w:pPr>
        <w:rPr>
          <w:highlight w:val="yellow"/>
        </w:rPr>
      </w:pPr>
    </w:p>
    <w:p w14:paraId="680EBECC" w14:textId="77777777" w:rsidR="00BB23EB" w:rsidRPr="005014F7" w:rsidRDefault="001104B2" w:rsidP="00BB23EB">
      <w:pPr>
        <w:keepNext/>
        <w:rPr>
          <w:b/>
          <w:bCs/>
        </w:rPr>
      </w:pPr>
      <w:r w:rsidRPr="005014F7">
        <w:rPr>
          <w:b/>
          <w:bCs/>
        </w:rPr>
        <w:t>Důležité informace</w:t>
      </w:r>
    </w:p>
    <w:p w14:paraId="680EBECD" w14:textId="77777777" w:rsidR="00BB23EB" w:rsidRPr="005014F7" w:rsidRDefault="00BB23EB" w:rsidP="00BB23EB">
      <w:pPr>
        <w:keepNext/>
        <w:rPr>
          <w:b/>
          <w:bCs/>
        </w:rPr>
      </w:pPr>
    </w:p>
    <w:p w14:paraId="680EBECE" w14:textId="77777777" w:rsidR="00BB23EB" w:rsidRPr="005014F7" w:rsidRDefault="001104B2" w:rsidP="009B23D3">
      <w:pPr>
        <w:numPr>
          <w:ilvl w:val="0"/>
          <w:numId w:val="8"/>
        </w:numPr>
        <w:tabs>
          <w:tab w:val="clear" w:pos="567"/>
        </w:tabs>
        <w:spacing w:line="240" w:lineRule="auto"/>
        <w:ind w:left="1134" w:hanging="567"/>
        <w:contextualSpacing/>
      </w:pPr>
      <w:r w:rsidRPr="005014F7">
        <w:t>Ujistěte se, že Vy, Vaši rodinní příslušníci, spolupracovníci a blízcí přátelé vědí o přípravku Ogluo. Řekněte jim, aby Vám v případě, že se u Vás objeví jakékoli známky těžké hypoglykemie, včetně zmatenosti, záchvatů nebo bezvědomí (ztráty vědomí), okamžitě podali přípravek Ogluo. Je třeba, abyste přípravek Ogluo měli stále při sobě.</w:t>
      </w:r>
    </w:p>
    <w:p w14:paraId="680EBECF" w14:textId="77777777" w:rsidR="00BB23EB" w:rsidRPr="005014F7" w:rsidRDefault="00BB23EB" w:rsidP="00BB23EB">
      <w:pPr>
        <w:pStyle w:val="ListParagraph"/>
        <w:ind w:left="360"/>
      </w:pPr>
    </w:p>
    <w:p w14:paraId="680EBED0" w14:textId="77777777" w:rsidR="00BB23EB" w:rsidRPr="005014F7" w:rsidRDefault="001104B2" w:rsidP="009B23D3">
      <w:pPr>
        <w:numPr>
          <w:ilvl w:val="0"/>
          <w:numId w:val="8"/>
        </w:numPr>
        <w:tabs>
          <w:tab w:val="clear" w:pos="567"/>
        </w:tabs>
        <w:spacing w:line="240" w:lineRule="auto"/>
        <w:ind w:left="1134" w:hanging="567"/>
        <w:contextualSpacing/>
      </w:pPr>
      <w:r w:rsidRPr="005014F7">
        <w:t>Je důležité, abyste Vy či lidé ve Vašem okolí věděli, jak se přípravek Ogluo používá dříve, než ho budete potřebovat. Ukažte svým rodinným příslušníkům a ostatním, kde přípravek Ogluo uchováváte a jak se používá. Pokud ztratíte vědomí, musí jednat rychle, protože pokud to bude trvat určitou dobu, může to vést k poškození. Vy nebo osoba, která Vám přípravek Ogluo podává, se musíte řídit pokyny v bodě 3 této příbalové informace: „Jak se přípravek Ogluo používá“.</w:t>
      </w:r>
    </w:p>
    <w:p w14:paraId="680EBED1" w14:textId="77777777" w:rsidR="00BB23EB" w:rsidRPr="005014F7" w:rsidRDefault="00BB23EB" w:rsidP="00BB23EB">
      <w:pPr>
        <w:pStyle w:val="ListParagraph"/>
        <w:tabs>
          <w:tab w:val="clear" w:pos="567"/>
        </w:tabs>
        <w:ind w:left="851"/>
      </w:pPr>
    </w:p>
    <w:p w14:paraId="680EBED2" w14:textId="77777777" w:rsidR="00BB23EB" w:rsidRPr="005014F7" w:rsidRDefault="001104B2" w:rsidP="009B23D3">
      <w:pPr>
        <w:numPr>
          <w:ilvl w:val="0"/>
          <w:numId w:val="8"/>
        </w:numPr>
        <w:tabs>
          <w:tab w:val="clear" w:pos="567"/>
        </w:tabs>
        <w:spacing w:line="240" w:lineRule="auto"/>
        <w:ind w:left="1134" w:hanging="567"/>
        <w:contextualSpacing/>
      </w:pPr>
      <w:r w:rsidRPr="005014F7">
        <w:t>Je důležité, abyste přípravek Ogluo správně uchovával(a), aby bylo zajištěno, že je možné ho okamžitě použít, pokud ho budete potřebovat. Více informací o tom, jak správně uchovávat tento léčivý přípravek, naleznete v bodě 5.</w:t>
      </w:r>
    </w:p>
    <w:p w14:paraId="680EBED3" w14:textId="77777777" w:rsidR="00BB23EB" w:rsidRPr="005014F7" w:rsidRDefault="00BB23EB" w:rsidP="00BB23EB">
      <w:pPr>
        <w:pStyle w:val="ListParagraph"/>
      </w:pPr>
    </w:p>
    <w:p w14:paraId="680EBED4" w14:textId="77777777" w:rsidR="00BB23EB" w:rsidRPr="005014F7" w:rsidRDefault="001104B2" w:rsidP="00BB23EB">
      <w:pPr>
        <w:keepNext/>
        <w:rPr>
          <w:b/>
          <w:bCs/>
        </w:rPr>
      </w:pPr>
      <w:r w:rsidRPr="005014F7">
        <w:rPr>
          <w:b/>
          <w:bCs/>
        </w:rPr>
        <w:t>Nepoužívejte přípravek Ogluo,</w:t>
      </w:r>
    </w:p>
    <w:p w14:paraId="680EBED5" w14:textId="77777777" w:rsidR="00BB23EB" w:rsidRPr="005014F7" w:rsidRDefault="001104B2" w:rsidP="009B23D3">
      <w:pPr>
        <w:numPr>
          <w:ilvl w:val="0"/>
          <w:numId w:val="8"/>
        </w:numPr>
        <w:tabs>
          <w:tab w:val="clear" w:pos="567"/>
        </w:tabs>
        <w:spacing w:line="240" w:lineRule="auto"/>
        <w:ind w:left="1134" w:hanging="567"/>
        <w:contextualSpacing/>
      </w:pPr>
      <w:r w:rsidRPr="005014F7">
        <w:t>jestliže jste alergický(á) na glukagon nebo na kteroukoli další složku tohoto přípravku (uvedenou v bodě 6),</w:t>
      </w:r>
    </w:p>
    <w:p w14:paraId="680EBED6" w14:textId="77777777" w:rsidR="00BB23EB" w:rsidRPr="005014F7" w:rsidRDefault="001104B2" w:rsidP="009B23D3">
      <w:pPr>
        <w:numPr>
          <w:ilvl w:val="0"/>
          <w:numId w:val="8"/>
        </w:numPr>
        <w:tabs>
          <w:tab w:val="clear" w:pos="567"/>
        </w:tabs>
        <w:spacing w:line="240" w:lineRule="auto"/>
        <w:ind w:left="1134" w:hanging="567"/>
        <w:contextualSpacing/>
      </w:pPr>
      <w:r w:rsidRPr="005014F7">
        <w:t>jestliže máte nádor nadledviny (feochromocytom).</w:t>
      </w:r>
    </w:p>
    <w:p w14:paraId="680EBED7" w14:textId="77777777" w:rsidR="00BB23EB" w:rsidRPr="005014F7" w:rsidRDefault="00BB23EB" w:rsidP="00BB23EB">
      <w:pPr>
        <w:numPr>
          <w:ilvl w:val="12"/>
          <w:numId w:val="0"/>
        </w:numPr>
        <w:tabs>
          <w:tab w:val="clear" w:pos="567"/>
        </w:tabs>
        <w:spacing w:line="240" w:lineRule="auto"/>
        <w:rPr>
          <w:szCs w:val="22"/>
          <w:highlight w:val="yellow"/>
        </w:rPr>
      </w:pPr>
    </w:p>
    <w:p w14:paraId="680EBED8" w14:textId="77777777" w:rsidR="00BB23EB" w:rsidRPr="005014F7" w:rsidRDefault="001104B2" w:rsidP="00BB23EB">
      <w:pPr>
        <w:keepNext/>
        <w:rPr>
          <w:b/>
          <w:bCs/>
        </w:rPr>
      </w:pPr>
      <w:r w:rsidRPr="005014F7">
        <w:rPr>
          <w:b/>
          <w:bCs/>
        </w:rPr>
        <w:t>Upozornění a opatření</w:t>
      </w:r>
    </w:p>
    <w:p w14:paraId="680EBED9" w14:textId="77777777" w:rsidR="00BB23EB" w:rsidRPr="005014F7" w:rsidRDefault="001104B2" w:rsidP="00BB23EB">
      <w:pPr>
        <w:numPr>
          <w:ilvl w:val="12"/>
          <w:numId w:val="0"/>
        </w:numPr>
        <w:tabs>
          <w:tab w:val="clear" w:pos="567"/>
        </w:tabs>
        <w:spacing w:line="240" w:lineRule="auto"/>
      </w:pPr>
      <w:r w:rsidRPr="005014F7">
        <w:t>Před použitím přípravku Ogluo se poraďte se svým lékařem, lékárníkem nebo zdravotní sestrou.</w:t>
      </w:r>
    </w:p>
    <w:p w14:paraId="680EBEDA" w14:textId="77777777" w:rsidR="00BB23EB" w:rsidRPr="005014F7" w:rsidRDefault="00BB23EB" w:rsidP="00BB23EB">
      <w:pPr>
        <w:numPr>
          <w:ilvl w:val="12"/>
          <w:numId w:val="0"/>
        </w:numPr>
        <w:tabs>
          <w:tab w:val="clear" w:pos="567"/>
        </w:tabs>
        <w:spacing w:line="240" w:lineRule="auto"/>
      </w:pPr>
    </w:p>
    <w:p w14:paraId="680EBEDB" w14:textId="77777777" w:rsidR="00BB23EB" w:rsidRPr="005014F7" w:rsidRDefault="001104B2" w:rsidP="00BB23EB">
      <w:pPr>
        <w:keepNext/>
        <w:numPr>
          <w:ilvl w:val="12"/>
          <w:numId w:val="0"/>
        </w:numPr>
        <w:tabs>
          <w:tab w:val="clear" w:pos="567"/>
        </w:tabs>
        <w:spacing w:line="240" w:lineRule="auto"/>
      </w:pPr>
      <w:r w:rsidRPr="005014F7">
        <w:t>Přípravek Ogluo nemusí správně účinkovat, jestliže:</w:t>
      </w:r>
    </w:p>
    <w:p w14:paraId="680EBEDC"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jste dlouho nalačno nebo máte delší dobu nízkou hladinu cukru v krvi,</w:t>
      </w:r>
    </w:p>
    <w:p w14:paraId="680EBEDD"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máte nízkou hladinu adrenalinu,</w:t>
      </w:r>
    </w:p>
    <w:p w14:paraId="680EBEDE"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máte v důsledku nadměrného pití alkoholu nízkou hladinu cukru v krvi,</w:t>
      </w:r>
    </w:p>
    <w:p w14:paraId="680EBEDF"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máte nádor, který uvolňuje glukagon nebo inzulin.</w:t>
      </w:r>
    </w:p>
    <w:p w14:paraId="680EBEE0" w14:textId="77777777" w:rsidR="00BB23EB" w:rsidRPr="005014F7" w:rsidRDefault="00BB23EB" w:rsidP="008556D7">
      <w:pPr>
        <w:tabs>
          <w:tab w:val="clear" w:pos="567"/>
        </w:tabs>
        <w:spacing w:line="240" w:lineRule="auto"/>
        <w:ind w:left="1134"/>
        <w:contextualSpacing/>
        <w:rPr>
          <w:szCs w:val="22"/>
        </w:rPr>
      </w:pPr>
    </w:p>
    <w:p w14:paraId="680EBEE1" w14:textId="77777777" w:rsidR="00BB23EB" w:rsidRPr="005014F7" w:rsidRDefault="001104B2" w:rsidP="00BB23EB">
      <w:pPr>
        <w:tabs>
          <w:tab w:val="clear" w:pos="567"/>
        </w:tabs>
        <w:spacing w:line="240" w:lineRule="auto"/>
        <w:ind w:right="-2"/>
        <w:rPr>
          <w:szCs w:val="22"/>
        </w:rPr>
      </w:pPr>
      <w:r w:rsidRPr="005014F7">
        <w:t>Pokud se Vás týká cokoli z výše uvedeného, poraďte se se svým lékařem nebo lékárníkem.</w:t>
      </w:r>
    </w:p>
    <w:p w14:paraId="680EBEE2" w14:textId="77777777" w:rsidR="00BB23EB" w:rsidRPr="005014F7" w:rsidRDefault="00BB23EB" w:rsidP="00BB23EB">
      <w:pPr>
        <w:tabs>
          <w:tab w:val="clear" w:pos="567"/>
        </w:tabs>
        <w:spacing w:line="240" w:lineRule="auto"/>
        <w:ind w:right="-2"/>
        <w:rPr>
          <w:szCs w:val="22"/>
        </w:rPr>
      </w:pPr>
    </w:p>
    <w:p w14:paraId="680EBEE3" w14:textId="77777777" w:rsidR="00A2535F" w:rsidRPr="005014F7" w:rsidRDefault="001104B2" w:rsidP="00A2535F">
      <w:pPr>
        <w:rPr>
          <w:u w:val="single"/>
        </w:rPr>
      </w:pPr>
      <w:r w:rsidRPr="005014F7">
        <w:rPr>
          <w:u w:val="single"/>
        </w:rPr>
        <w:t>Vezměte prosím v potaz, že u přibližně 15 % pacientů v pivotní studii se hladina glukózy v krvi obnovila po 20 minutách či více.</w:t>
      </w:r>
    </w:p>
    <w:p w14:paraId="680EBEE4" w14:textId="77777777" w:rsidR="00A2535F" w:rsidRPr="005014F7" w:rsidRDefault="00A2535F" w:rsidP="00BB23EB">
      <w:pPr>
        <w:tabs>
          <w:tab w:val="clear" w:pos="567"/>
        </w:tabs>
        <w:spacing w:line="240" w:lineRule="auto"/>
        <w:ind w:right="-2"/>
        <w:rPr>
          <w:szCs w:val="22"/>
        </w:rPr>
      </w:pPr>
    </w:p>
    <w:p w14:paraId="680EBEE5" w14:textId="77777777" w:rsidR="00BB23EB" w:rsidRPr="005014F7" w:rsidRDefault="001104B2" w:rsidP="00BB23EB">
      <w:pPr>
        <w:tabs>
          <w:tab w:val="clear" w:pos="567"/>
        </w:tabs>
        <w:spacing w:line="240" w:lineRule="auto"/>
        <w:ind w:right="-2"/>
        <w:rPr>
          <w:szCs w:val="22"/>
        </w:rPr>
      </w:pPr>
      <w:r w:rsidRPr="005014F7">
        <w:t>Po podání přípravku Ogluo se co nejdříve najezte, abyste zabránil(a) opětovnému snížení hladiny cukru v krvi. Požijte rychle působící zdroj cukru, jako je ovocný džus nebo sycený nápoj obsahující cukr.</w:t>
      </w:r>
    </w:p>
    <w:p w14:paraId="680EBEE6" w14:textId="77777777" w:rsidR="00BB23EB" w:rsidRPr="005014F7" w:rsidRDefault="00BB23EB" w:rsidP="00BB23EB">
      <w:pPr>
        <w:numPr>
          <w:ilvl w:val="12"/>
          <w:numId w:val="0"/>
        </w:numPr>
        <w:tabs>
          <w:tab w:val="clear" w:pos="567"/>
        </w:tabs>
        <w:spacing w:line="240" w:lineRule="auto"/>
        <w:ind w:right="-2"/>
        <w:rPr>
          <w:szCs w:val="22"/>
        </w:rPr>
      </w:pPr>
    </w:p>
    <w:p w14:paraId="680EBEE7" w14:textId="77777777" w:rsidR="00BB23EB" w:rsidRPr="005014F7" w:rsidRDefault="001104B2" w:rsidP="00BB23EB">
      <w:pPr>
        <w:keepNext/>
        <w:numPr>
          <w:ilvl w:val="12"/>
          <w:numId w:val="0"/>
        </w:numPr>
        <w:tabs>
          <w:tab w:val="clear" w:pos="567"/>
        </w:tabs>
        <w:spacing w:line="240" w:lineRule="auto"/>
        <w:rPr>
          <w:b/>
        </w:rPr>
      </w:pPr>
      <w:r w:rsidRPr="005014F7">
        <w:rPr>
          <w:b/>
        </w:rPr>
        <w:lastRenderedPageBreak/>
        <w:t>Děti</w:t>
      </w:r>
    </w:p>
    <w:p w14:paraId="680EBEE8" w14:textId="77777777" w:rsidR="00BB23EB" w:rsidRPr="005014F7" w:rsidRDefault="001104B2" w:rsidP="00BB23EB">
      <w:r w:rsidRPr="005014F7">
        <w:t>Podávání přípravku Ogluo dětem mladším 2 let se nedoporučuje, neboť u této věkové skupiny nebyl zkoumán.</w:t>
      </w:r>
    </w:p>
    <w:p w14:paraId="680EBEE9" w14:textId="77777777" w:rsidR="00BB23EB" w:rsidRPr="005014F7" w:rsidRDefault="00BB23EB" w:rsidP="00BB23EB">
      <w:pPr>
        <w:numPr>
          <w:ilvl w:val="12"/>
          <w:numId w:val="0"/>
        </w:numPr>
        <w:tabs>
          <w:tab w:val="clear" w:pos="567"/>
        </w:tabs>
        <w:spacing w:line="240" w:lineRule="auto"/>
        <w:ind w:right="-2"/>
        <w:rPr>
          <w:szCs w:val="22"/>
        </w:rPr>
      </w:pPr>
    </w:p>
    <w:p w14:paraId="680EBEEA" w14:textId="77777777" w:rsidR="00BB23EB" w:rsidRPr="005014F7" w:rsidRDefault="001104B2" w:rsidP="00BB23EB">
      <w:pPr>
        <w:keepNext/>
        <w:numPr>
          <w:ilvl w:val="12"/>
          <w:numId w:val="0"/>
        </w:numPr>
        <w:tabs>
          <w:tab w:val="clear" w:pos="567"/>
        </w:tabs>
        <w:spacing w:line="240" w:lineRule="auto"/>
        <w:rPr>
          <w:b/>
        </w:rPr>
      </w:pPr>
      <w:r w:rsidRPr="005014F7">
        <w:rPr>
          <w:b/>
        </w:rPr>
        <w:t>Další léčivé přípravky a přípravek Ogluo</w:t>
      </w:r>
    </w:p>
    <w:p w14:paraId="680EBEEB" w14:textId="77777777" w:rsidR="00BB23EB" w:rsidRPr="005014F7" w:rsidRDefault="001104B2" w:rsidP="00BB23EB">
      <w:pPr>
        <w:numPr>
          <w:ilvl w:val="12"/>
          <w:numId w:val="0"/>
        </w:numPr>
        <w:tabs>
          <w:tab w:val="clear" w:pos="567"/>
        </w:tabs>
        <w:spacing w:line="240" w:lineRule="auto"/>
        <w:ind w:right="-2"/>
        <w:rPr>
          <w:szCs w:val="22"/>
        </w:rPr>
      </w:pPr>
      <w:r w:rsidRPr="005014F7">
        <w:t>Informujte svého lékaře o všech lécích, které užíváte, které jste v nedávné době užíval(a) nebo které možná budete užívat.</w:t>
      </w:r>
    </w:p>
    <w:p w14:paraId="680EBEEC" w14:textId="77777777" w:rsidR="00BB23EB" w:rsidRPr="005014F7" w:rsidRDefault="00BB23EB" w:rsidP="00BB23EB">
      <w:pPr>
        <w:numPr>
          <w:ilvl w:val="12"/>
          <w:numId w:val="0"/>
        </w:numPr>
        <w:tabs>
          <w:tab w:val="clear" w:pos="567"/>
        </w:tabs>
        <w:spacing w:line="240" w:lineRule="auto"/>
        <w:ind w:right="-2"/>
        <w:rPr>
          <w:szCs w:val="22"/>
          <w:highlight w:val="yellow"/>
        </w:rPr>
      </w:pPr>
    </w:p>
    <w:p w14:paraId="680EBEED" w14:textId="77777777" w:rsidR="00BB23EB" w:rsidRPr="005014F7" w:rsidRDefault="001104B2" w:rsidP="00BB23EB">
      <w:pPr>
        <w:numPr>
          <w:ilvl w:val="12"/>
          <w:numId w:val="0"/>
        </w:numPr>
        <w:tabs>
          <w:tab w:val="clear" w:pos="567"/>
        </w:tabs>
        <w:spacing w:line="240" w:lineRule="auto"/>
        <w:ind w:right="-2"/>
        <w:rPr>
          <w:szCs w:val="22"/>
        </w:rPr>
      </w:pPr>
      <w:r w:rsidRPr="005014F7">
        <w:t>Způsob, jakým přípravek Ogluo působí mohou ovlivnit tyto léčivé přípravky:</w:t>
      </w:r>
    </w:p>
    <w:p w14:paraId="680EBEEE"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inzulin – používá se k léčbě cukrovky. Inzulin má na hladinu cukru v krvi opačný účinek než glukagon,</w:t>
      </w:r>
    </w:p>
    <w:p w14:paraId="680EBEEF"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indometacin – používá se k léčbě bolesti a ztuhlosti kloubů. Indometacin snižuje účinek glukagonu.</w:t>
      </w:r>
    </w:p>
    <w:p w14:paraId="680EBEF0" w14:textId="77777777" w:rsidR="00BB23EB" w:rsidRPr="005014F7" w:rsidRDefault="00BB23EB" w:rsidP="00BB23EB">
      <w:pPr>
        <w:numPr>
          <w:ilvl w:val="12"/>
          <w:numId w:val="0"/>
        </w:numPr>
        <w:tabs>
          <w:tab w:val="clear" w:pos="567"/>
        </w:tabs>
        <w:spacing w:line="240" w:lineRule="auto"/>
        <w:ind w:right="-2"/>
        <w:rPr>
          <w:szCs w:val="22"/>
        </w:rPr>
      </w:pPr>
    </w:p>
    <w:p w14:paraId="680EBEF1" w14:textId="77777777" w:rsidR="00BB23EB" w:rsidRPr="005014F7" w:rsidRDefault="001104B2" w:rsidP="00BB23EB">
      <w:pPr>
        <w:numPr>
          <w:ilvl w:val="12"/>
          <w:numId w:val="0"/>
        </w:numPr>
        <w:tabs>
          <w:tab w:val="clear" w:pos="567"/>
        </w:tabs>
        <w:spacing w:line="240" w:lineRule="auto"/>
        <w:ind w:right="-2"/>
        <w:rPr>
          <w:szCs w:val="22"/>
        </w:rPr>
      </w:pPr>
      <w:r w:rsidRPr="005014F7">
        <w:t>Přípravek Ogluo může ovlivnit způsob, jakým působí tyto léčivé přípravky:</w:t>
      </w:r>
    </w:p>
    <w:p w14:paraId="680EBEF2"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 xml:space="preserve">warfarin – používá se k zabránění tvorby krevních sraženin. Přípravek Ogluo může zvýšit účinek </w:t>
      </w:r>
      <w:r w:rsidR="00A73489" w:rsidRPr="005014F7">
        <w:t xml:space="preserve">na ředění krve </w:t>
      </w:r>
      <w:r w:rsidRPr="005014F7">
        <w:t>warfarinu</w:t>
      </w:r>
      <w:r w:rsidR="00A73489" w:rsidRPr="005014F7">
        <w:t xml:space="preserve"> (antikoagulační účinek)</w:t>
      </w:r>
      <w:r w:rsidRPr="005014F7">
        <w:t>,</w:t>
      </w:r>
    </w:p>
    <w:p w14:paraId="680EBEF3"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betablokátory– používají se k léčbě vysokého krevního tlaku a nepravidelné tepové frekvence. Přípravek Ogluo může zvýšit Váš krevní tlak a tepovou frekvenci. Tento účinek však bude trvat pouze krátce.</w:t>
      </w:r>
    </w:p>
    <w:p w14:paraId="680EBEF4" w14:textId="77777777" w:rsidR="00BB23EB" w:rsidRPr="005014F7" w:rsidRDefault="00BB23EB" w:rsidP="00BB23EB">
      <w:pPr>
        <w:numPr>
          <w:ilvl w:val="12"/>
          <w:numId w:val="0"/>
        </w:numPr>
        <w:tabs>
          <w:tab w:val="clear" w:pos="567"/>
        </w:tabs>
        <w:spacing w:line="240" w:lineRule="auto"/>
        <w:ind w:right="-2"/>
        <w:rPr>
          <w:szCs w:val="22"/>
        </w:rPr>
      </w:pPr>
    </w:p>
    <w:p w14:paraId="680EBEF5" w14:textId="77777777" w:rsidR="00BB23EB" w:rsidRPr="005014F7" w:rsidRDefault="001104B2" w:rsidP="00BB23EB">
      <w:pPr>
        <w:numPr>
          <w:ilvl w:val="12"/>
          <w:numId w:val="0"/>
        </w:numPr>
        <w:tabs>
          <w:tab w:val="clear" w:pos="567"/>
        </w:tabs>
        <w:spacing w:line="240" w:lineRule="auto"/>
        <w:ind w:right="-2"/>
        <w:rPr>
          <w:szCs w:val="22"/>
        </w:rPr>
      </w:pPr>
      <w:r w:rsidRPr="005014F7">
        <w:t>Pokud se Vás týká cokoli z výše uvedeného (nebo si nejste jistý(á)), poraďte se se svým lékařem nebo lékárníkem dříve, než začnete přípravek Ogluo používat.</w:t>
      </w:r>
    </w:p>
    <w:p w14:paraId="680EBEF6" w14:textId="77777777" w:rsidR="00BB23EB" w:rsidRPr="005014F7" w:rsidRDefault="00BB23EB" w:rsidP="00BB23EB">
      <w:pPr>
        <w:numPr>
          <w:ilvl w:val="12"/>
          <w:numId w:val="0"/>
        </w:numPr>
        <w:tabs>
          <w:tab w:val="clear" w:pos="567"/>
        </w:tabs>
        <w:spacing w:line="240" w:lineRule="auto"/>
        <w:ind w:right="-2"/>
        <w:rPr>
          <w:szCs w:val="22"/>
          <w:highlight w:val="yellow"/>
        </w:rPr>
      </w:pPr>
    </w:p>
    <w:p w14:paraId="680EBEF7" w14:textId="77777777" w:rsidR="00BB23EB" w:rsidRPr="005014F7" w:rsidRDefault="001104B2" w:rsidP="00BB23EB">
      <w:pPr>
        <w:keepNext/>
        <w:numPr>
          <w:ilvl w:val="12"/>
          <w:numId w:val="0"/>
        </w:numPr>
        <w:tabs>
          <w:tab w:val="clear" w:pos="567"/>
        </w:tabs>
        <w:spacing w:line="240" w:lineRule="auto"/>
        <w:ind w:right="-2"/>
        <w:rPr>
          <w:b/>
          <w:bCs/>
        </w:rPr>
      </w:pPr>
      <w:r w:rsidRPr="005014F7">
        <w:rPr>
          <w:b/>
          <w:bCs/>
        </w:rPr>
        <w:t>Těhotenství, kojení a plodnost</w:t>
      </w:r>
    </w:p>
    <w:p w14:paraId="680EBEF8" w14:textId="77777777" w:rsidR="00BB23EB" w:rsidRPr="005014F7" w:rsidRDefault="001104B2" w:rsidP="00BB23EB">
      <w:pPr>
        <w:numPr>
          <w:ilvl w:val="12"/>
          <w:numId w:val="0"/>
        </w:numPr>
        <w:tabs>
          <w:tab w:val="clear" w:pos="567"/>
        </w:tabs>
        <w:spacing w:line="240" w:lineRule="auto"/>
        <w:rPr>
          <w:szCs w:val="22"/>
        </w:rPr>
      </w:pPr>
      <w:r w:rsidRPr="005014F7">
        <w:t>Pokud máte velmi nízkou hladinu cukru v krvi během těhotenství nebo kojení, domníváte se, že můžete být těhotná, nebo plánujete otěhotnět, můžete přípravek Ogluo používat.</w:t>
      </w:r>
    </w:p>
    <w:p w14:paraId="680EBEF9" w14:textId="77777777" w:rsidR="00BB23EB" w:rsidRPr="005014F7" w:rsidRDefault="00BB23EB" w:rsidP="00BB23EB">
      <w:pPr>
        <w:numPr>
          <w:ilvl w:val="12"/>
          <w:numId w:val="0"/>
        </w:numPr>
        <w:tabs>
          <w:tab w:val="clear" w:pos="567"/>
        </w:tabs>
        <w:spacing w:line="240" w:lineRule="auto"/>
        <w:rPr>
          <w:szCs w:val="22"/>
        </w:rPr>
      </w:pPr>
    </w:p>
    <w:p w14:paraId="680EBEFA" w14:textId="77777777" w:rsidR="00BB23EB" w:rsidRPr="005014F7" w:rsidRDefault="001104B2" w:rsidP="00BB23EB">
      <w:pPr>
        <w:numPr>
          <w:ilvl w:val="12"/>
          <w:numId w:val="0"/>
        </w:numPr>
        <w:tabs>
          <w:tab w:val="clear" w:pos="567"/>
        </w:tabs>
        <w:spacing w:line="240" w:lineRule="auto"/>
        <w:rPr>
          <w:szCs w:val="22"/>
          <w:highlight w:val="yellow"/>
        </w:rPr>
      </w:pPr>
      <w:r w:rsidRPr="005014F7">
        <w:t>Pokud jste těhotná, poraďte se se svým lékařem nebo lékárníkem, než začnete užívat jakýkoli léčivý přípravek.</w:t>
      </w:r>
    </w:p>
    <w:p w14:paraId="680EBEFB" w14:textId="77777777" w:rsidR="00BB23EB" w:rsidRPr="005014F7" w:rsidRDefault="00BB23EB" w:rsidP="00BB23EB">
      <w:pPr>
        <w:rPr>
          <w:highlight w:val="yellow"/>
        </w:rPr>
      </w:pPr>
    </w:p>
    <w:p w14:paraId="680EBEFC" w14:textId="77777777" w:rsidR="00BB23EB" w:rsidRPr="005014F7" w:rsidRDefault="001104B2" w:rsidP="00BB23EB">
      <w:pPr>
        <w:keepNext/>
        <w:rPr>
          <w:b/>
          <w:bCs/>
        </w:rPr>
      </w:pPr>
      <w:r w:rsidRPr="005014F7">
        <w:rPr>
          <w:b/>
          <w:bCs/>
        </w:rPr>
        <w:t>Řízení dopravních prostředků a obsluha strojů</w:t>
      </w:r>
    </w:p>
    <w:p w14:paraId="680EBEFD" w14:textId="77777777" w:rsidR="00BB23EB" w:rsidRPr="005014F7" w:rsidRDefault="001104B2" w:rsidP="00BB23EB">
      <w:pPr>
        <w:numPr>
          <w:ilvl w:val="12"/>
          <w:numId w:val="0"/>
        </w:numPr>
        <w:tabs>
          <w:tab w:val="clear" w:pos="567"/>
        </w:tabs>
        <w:spacing w:line="240" w:lineRule="auto"/>
        <w:ind w:right="-2"/>
        <w:rPr>
          <w:szCs w:val="22"/>
        </w:rPr>
      </w:pPr>
      <w:r w:rsidRPr="005014F7">
        <w:t>Po těžké hypoglykemické příhodě může být Vaše schopnost soustředění a reakce snížená. Měl(a) byste vyčkat, dokud účinky velmi nízké hladiny cukru v krvi neodezní a dokud se nebudete cítit lépe, než budete řídit nebo používat jakékoli nástroje či obsluhovat stroje.</w:t>
      </w:r>
    </w:p>
    <w:p w14:paraId="680EBEFE" w14:textId="77777777" w:rsidR="00BB23EB" w:rsidRPr="005014F7" w:rsidRDefault="00BB23EB" w:rsidP="00BB23EB">
      <w:pPr>
        <w:numPr>
          <w:ilvl w:val="12"/>
          <w:numId w:val="0"/>
        </w:numPr>
        <w:tabs>
          <w:tab w:val="clear" w:pos="567"/>
        </w:tabs>
        <w:spacing w:line="240" w:lineRule="auto"/>
        <w:ind w:right="-2"/>
        <w:rPr>
          <w:szCs w:val="22"/>
        </w:rPr>
      </w:pPr>
    </w:p>
    <w:p w14:paraId="680EBEFF" w14:textId="77777777" w:rsidR="00BB23EB" w:rsidRPr="005014F7" w:rsidRDefault="00BB23EB" w:rsidP="00BB23EB">
      <w:pPr>
        <w:numPr>
          <w:ilvl w:val="12"/>
          <w:numId w:val="0"/>
        </w:numPr>
        <w:tabs>
          <w:tab w:val="clear" w:pos="567"/>
        </w:tabs>
        <w:spacing w:line="240" w:lineRule="auto"/>
        <w:ind w:right="-2"/>
        <w:rPr>
          <w:szCs w:val="22"/>
          <w:highlight w:val="yellow"/>
        </w:rPr>
      </w:pPr>
    </w:p>
    <w:p w14:paraId="680EBF00" w14:textId="77777777" w:rsidR="00BB23EB" w:rsidRPr="005014F7" w:rsidRDefault="001104B2" w:rsidP="00644FB3">
      <w:pPr>
        <w:pStyle w:val="Style10"/>
        <w:rPr>
          <w:noProof w:val="0"/>
        </w:rPr>
      </w:pPr>
      <w:r w:rsidRPr="005014F7">
        <w:rPr>
          <w:noProof w:val="0"/>
        </w:rPr>
        <w:t>Jak se přípravek Ogluo používá</w:t>
      </w:r>
    </w:p>
    <w:p w14:paraId="680EBF01" w14:textId="77777777" w:rsidR="00BB23EB" w:rsidRPr="005014F7" w:rsidRDefault="00BB23EB" w:rsidP="00BB23EB">
      <w:pPr>
        <w:keepNext/>
        <w:numPr>
          <w:ilvl w:val="12"/>
          <w:numId w:val="0"/>
        </w:numPr>
        <w:tabs>
          <w:tab w:val="clear" w:pos="567"/>
        </w:tabs>
        <w:spacing w:line="240" w:lineRule="auto"/>
        <w:ind w:right="-2"/>
        <w:rPr>
          <w:szCs w:val="22"/>
          <w:highlight w:val="yellow"/>
        </w:rPr>
      </w:pPr>
    </w:p>
    <w:p w14:paraId="680EBF02" w14:textId="77777777" w:rsidR="00BB23EB" w:rsidRPr="005014F7" w:rsidRDefault="001104B2" w:rsidP="00BB23EB">
      <w:pPr>
        <w:numPr>
          <w:ilvl w:val="12"/>
          <w:numId w:val="0"/>
        </w:numPr>
        <w:tabs>
          <w:tab w:val="clear" w:pos="567"/>
        </w:tabs>
        <w:spacing w:line="240" w:lineRule="auto"/>
        <w:ind w:right="-2"/>
        <w:rPr>
          <w:szCs w:val="22"/>
        </w:rPr>
      </w:pPr>
      <w:r w:rsidRPr="005014F7">
        <w:t>Vždy používejte (nebo podávejte) tento přípravek přesně v souladu s příbalovou informací nebo podle pokynů svého lékaře. Pokud si nejste jistý(á), poraďte se se svým lékařem nebo lékárníkem.</w:t>
      </w:r>
    </w:p>
    <w:p w14:paraId="680EBF03" w14:textId="77777777" w:rsidR="00BB23EB" w:rsidRPr="005014F7" w:rsidRDefault="00BB23EB" w:rsidP="00BB23EB">
      <w:pPr>
        <w:numPr>
          <w:ilvl w:val="12"/>
          <w:numId w:val="0"/>
        </w:numPr>
        <w:tabs>
          <w:tab w:val="clear" w:pos="567"/>
        </w:tabs>
        <w:spacing w:line="240" w:lineRule="auto"/>
        <w:ind w:right="-2"/>
        <w:rPr>
          <w:szCs w:val="22"/>
        </w:rPr>
      </w:pPr>
    </w:p>
    <w:p w14:paraId="680EBF04" w14:textId="77777777" w:rsidR="00BB23EB" w:rsidRPr="005014F7" w:rsidRDefault="001104B2" w:rsidP="00BB23EB">
      <w:pPr>
        <w:numPr>
          <w:ilvl w:val="12"/>
          <w:numId w:val="0"/>
        </w:numPr>
        <w:tabs>
          <w:tab w:val="clear" w:pos="567"/>
        </w:tabs>
        <w:spacing w:line="240" w:lineRule="auto"/>
        <w:ind w:right="-2"/>
        <w:rPr>
          <w:szCs w:val="22"/>
        </w:rPr>
      </w:pPr>
      <w:r w:rsidRPr="005014F7">
        <w:t>Přípravek Ogluo se podává formou injekce pod kůži (subkutánní injekce). Dodává se v předplněné injekční stříkačce, což znamená, že obsahuje odměřené množství léčivého přípravku. Pokud se budete řídit těmito pokyny, bude podána celá dávka.</w:t>
      </w:r>
    </w:p>
    <w:p w14:paraId="680EBF05" w14:textId="77777777" w:rsidR="00BB23EB" w:rsidRPr="005014F7" w:rsidRDefault="00BB23EB" w:rsidP="00BB23EB">
      <w:pPr>
        <w:numPr>
          <w:ilvl w:val="12"/>
          <w:numId w:val="0"/>
        </w:numPr>
        <w:tabs>
          <w:tab w:val="clear" w:pos="567"/>
        </w:tabs>
        <w:spacing w:line="240" w:lineRule="auto"/>
        <w:ind w:right="-2"/>
        <w:rPr>
          <w:szCs w:val="22"/>
        </w:rPr>
      </w:pPr>
    </w:p>
    <w:p w14:paraId="680EBF06" w14:textId="77777777" w:rsidR="00BB23EB" w:rsidRPr="005014F7" w:rsidRDefault="001104B2" w:rsidP="00BB23EB">
      <w:pPr>
        <w:keepNext/>
        <w:spacing w:line="240" w:lineRule="auto"/>
        <w:rPr>
          <w:b/>
          <w:bCs/>
          <w:szCs w:val="22"/>
          <w:u w:val="single"/>
        </w:rPr>
      </w:pPr>
      <w:r w:rsidRPr="005014F7">
        <w:rPr>
          <w:b/>
          <w:bCs/>
          <w:szCs w:val="22"/>
          <w:u w:val="single"/>
        </w:rPr>
        <w:lastRenderedPageBreak/>
        <w:t>Příprava</w:t>
      </w:r>
    </w:p>
    <w:p w14:paraId="680EBF07" w14:textId="77777777" w:rsidR="00BB23EB" w:rsidRPr="005014F7" w:rsidRDefault="00BB23EB" w:rsidP="00BB23EB">
      <w:pPr>
        <w:pStyle w:val="ListParagraph"/>
        <w:keepNext/>
        <w:spacing w:line="240" w:lineRule="auto"/>
        <w:ind w:left="360"/>
        <w:rPr>
          <w:szCs w:val="22"/>
        </w:rPr>
      </w:pPr>
    </w:p>
    <w:tbl>
      <w:tblPr>
        <w:tblStyle w:val="TableGrid"/>
        <w:tblW w:w="0" w:type="auto"/>
        <w:tblBorders>
          <w:top w:val="none" w:sz="0" w:space="0" w:color="auto"/>
          <w:left w:val="none" w:sz="0" w:space="0" w:color="auto"/>
          <w:bottom w:val="none" w:sz="0" w:space="0" w:color="auto"/>
          <w:right w:val="none" w:sz="0" w:space="0" w:color="auto"/>
          <w:insideV w:val="none" w:sz="0" w:space="0" w:color="auto"/>
        </w:tblBorders>
        <w:tblLook w:val="04A0" w:firstRow="1" w:lastRow="0" w:firstColumn="1" w:lastColumn="0" w:noHBand="0" w:noVBand="1"/>
      </w:tblPr>
      <w:tblGrid>
        <w:gridCol w:w="4205"/>
        <w:gridCol w:w="4866"/>
      </w:tblGrid>
      <w:tr w:rsidR="005970A9" w14:paraId="680EBF14" w14:textId="77777777" w:rsidTr="009258E0">
        <w:trPr>
          <w:cantSplit/>
        </w:trPr>
        <w:tc>
          <w:tcPr>
            <w:tcW w:w="4530" w:type="dxa"/>
            <w:tcBorders>
              <w:top w:val="nil"/>
              <w:bottom w:val="single" w:sz="4" w:space="0" w:color="auto"/>
            </w:tcBorders>
          </w:tcPr>
          <w:p w14:paraId="680EBF08" w14:textId="77777777" w:rsidR="00BB23EB" w:rsidRPr="005014F7" w:rsidRDefault="001104B2" w:rsidP="009258E0">
            <w:pPr>
              <w:spacing w:line="240" w:lineRule="auto"/>
              <w:rPr>
                <w:szCs w:val="22"/>
              </w:rPr>
            </w:pPr>
            <w:r w:rsidRPr="005014F7">
              <w:t>Zkontrolujte datum použitelnosti vytištěné na sáčku.</w:t>
            </w:r>
          </w:p>
          <w:p w14:paraId="680EBF09" w14:textId="77777777" w:rsidR="00BB23EB" w:rsidRPr="005014F7" w:rsidRDefault="00BB23EB" w:rsidP="009258E0">
            <w:pPr>
              <w:spacing w:line="240" w:lineRule="auto"/>
              <w:rPr>
                <w:szCs w:val="22"/>
              </w:rPr>
            </w:pPr>
          </w:p>
          <w:p w14:paraId="680EBF0A" w14:textId="77777777" w:rsidR="00BB23EB" w:rsidRPr="005014F7" w:rsidRDefault="001104B2" w:rsidP="009258E0">
            <w:pPr>
              <w:spacing w:line="240" w:lineRule="auto"/>
              <w:rPr>
                <w:b/>
                <w:bCs/>
                <w:szCs w:val="22"/>
              </w:rPr>
            </w:pPr>
            <w:r w:rsidRPr="005014F7">
              <w:rPr>
                <w:b/>
                <w:bCs/>
                <w:szCs w:val="22"/>
              </w:rPr>
              <w:t>Důležité:</w:t>
            </w:r>
          </w:p>
          <w:p w14:paraId="680EBF0B" w14:textId="77777777" w:rsidR="00BB23EB" w:rsidRPr="005014F7" w:rsidRDefault="001104B2" w:rsidP="009258E0">
            <w:pPr>
              <w:spacing w:line="240" w:lineRule="auto"/>
              <w:rPr>
                <w:szCs w:val="22"/>
              </w:rPr>
            </w:pPr>
            <w:r w:rsidRPr="005014F7">
              <w:t>Nepoužívejte tento léčivý přípravek po uplynutí doby použitelnosti. Pokud je tento léčivý přípravek prošlý, zlikvidujte ho v souladu s místními požadavky a použijte nový.</w:t>
            </w:r>
          </w:p>
          <w:p w14:paraId="680EBF0C" w14:textId="77777777" w:rsidR="00BB23EB" w:rsidRPr="005014F7" w:rsidRDefault="00BB23EB" w:rsidP="009258E0">
            <w:pPr>
              <w:spacing w:line="240" w:lineRule="auto"/>
              <w:rPr>
                <w:szCs w:val="22"/>
              </w:rPr>
            </w:pPr>
          </w:p>
          <w:p w14:paraId="680EBF0D" w14:textId="77777777" w:rsidR="00BB23EB" w:rsidRPr="005014F7" w:rsidRDefault="001104B2" w:rsidP="009258E0">
            <w:pPr>
              <w:spacing w:line="240" w:lineRule="auto"/>
              <w:rPr>
                <w:szCs w:val="22"/>
              </w:rPr>
            </w:pPr>
            <w:r w:rsidRPr="005014F7">
              <w:t>Roztrhněte a otevřete sáček podél tečkované čáry a vyjměte injekční stříkačku (viz obrázek 1).</w:t>
            </w:r>
          </w:p>
          <w:p w14:paraId="680EBF0E" w14:textId="77777777" w:rsidR="00BB23EB" w:rsidRPr="005014F7" w:rsidRDefault="00BB23EB" w:rsidP="009258E0">
            <w:pPr>
              <w:spacing w:line="240" w:lineRule="auto"/>
              <w:rPr>
                <w:szCs w:val="22"/>
              </w:rPr>
            </w:pPr>
          </w:p>
        </w:tc>
        <w:tc>
          <w:tcPr>
            <w:tcW w:w="4531" w:type="dxa"/>
            <w:tcBorders>
              <w:top w:val="nil"/>
              <w:bottom w:val="single" w:sz="4" w:space="0" w:color="auto"/>
            </w:tcBorders>
          </w:tcPr>
          <w:p w14:paraId="680EBF0F" w14:textId="77777777" w:rsidR="00242376" w:rsidRPr="005014F7" w:rsidRDefault="00242376" w:rsidP="009258E0">
            <w:pPr>
              <w:pStyle w:val="Caption"/>
              <w:rPr>
                <w:b/>
                <w:bCs/>
                <w:i w:val="0"/>
                <w:iCs w:val="0"/>
                <w:color w:val="auto"/>
                <w:sz w:val="20"/>
                <w:szCs w:val="20"/>
              </w:rPr>
            </w:pPr>
          </w:p>
          <w:p w14:paraId="680EBF10" w14:textId="77777777" w:rsidR="00242376" w:rsidRPr="005014F7" w:rsidRDefault="00242376" w:rsidP="009258E0">
            <w:pPr>
              <w:pStyle w:val="Caption"/>
              <w:rPr>
                <w:b/>
                <w:bCs/>
                <w:i w:val="0"/>
                <w:iCs w:val="0"/>
                <w:color w:val="auto"/>
                <w:sz w:val="20"/>
                <w:szCs w:val="20"/>
              </w:rPr>
            </w:pPr>
          </w:p>
          <w:p w14:paraId="680EBF11" w14:textId="77777777" w:rsidR="00242376" w:rsidRPr="005014F7" w:rsidRDefault="00242376" w:rsidP="009258E0">
            <w:pPr>
              <w:pStyle w:val="Caption"/>
              <w:rPr>
                <w:b/>
                <w:bCs/>
                <w:i w:val="0"/>
                <w:iCs w:val="0"/>
                <w:color w:val="auto"/>
                <w:sz w:val="20"/>
                <w:szCs w:val="20"/>
              </w:rPr>
            </w:pPr>
          </w:p>
          <w:p w14:paraId="680EBF12" w14:textId="77777777" w:rsidR="00BB23EB" w:rsidRPr="005014F7" w:rsidRDefault="001104B2" w:rsidP="004105AC">
            <w:pPr>
              <w:pStyle w:val="Style13"/>
              <w:rPr>
                <w:i/>
                <w:iCs/>
                <w:noProof w:val="0"/>
              </w:rPr>
            </w:pPr>
            <w:r w:rsidRPr="005014F7">
              <w:rPr>
                <w:noProof w:val="0"/>
              </w:rPr>
              <w:t>Obrázek 1</w:t>
            </w:r>
            <w:r w:rsidRPr="005014F7">
              <w:rPr>
                <w:noProof w:val="0"/>
              </w:rPr>
              <w:tab/>
            </w:r>
          </w:p>
          <w:p w14:paraId="680EBF13" w14:textId="77777777" w:rsidR="00BB23EB" w:rsidRPr="005014F7" w:rsidRDefault="001104B2" w:rsidP="009258E0">
            <w:pPr>
              <w:spacing w:line="240" w:lineRule="auto"/>
              <w:rPr>
                <w:szCs w:val="22"/>
              </w:rPr>
            </w:pPr>
            <w:r w:rsidRPr="005014F7">
              <w:rPr>
                <w:noProof/>
              </w:rPr>
              <w:drawing>
                <wp:inline distT="0" distB="0" distL="0" distR="0" wp14:anchorId="680EC0C2" wp14:editId="7361B516">
                  <wp:extent cx="2946400" cy="675691"/>
                  <wp:effectExtent l="0" t="0" r="6350" b="0"/>
                  <wp:docPr id="2099501635"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7753753" name="Picture 29"/>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2978457" cy="683043"/>
                          </a:xfrm>
                          <a:prstGeom prst="rect">
                            <a:avLst/>
                          </a:prstGeom>
                          <a:ln>
                            <a:noFill/>
                          </a:ln>
                          <a:extLst>
                            <a:ext uri="{53640926-AAD7-44D8-BBD7-CCE9431645EC}">
                              <a14:shadowObscured xmlns:a14="http://schemas.microsoft.com/office/drawing/2010/main"/>
                            </a:ext>
                          </a:extLst>
                        </pic:spPr>
                      </pic:pic>
                    </a:graphicData>
                  </a:graphic>
                </wp:inline>
              </w:drawing>
            </w:r>
          </w:p>
        </w:tc>
      </w:tr>
      <w:tr w:rsidR="005970A9" w14:paraId="680EBF2A" w14:textId="77777777" w:rsidTr="009258E0">
        <w:trPr>
          <w:cantSplit/>
        </w:trPr>
        <w:tc>
          <w:tcPr>
            <w:tcW w:w="4530" w:type="dxa"/>
            <w:tcBorders>
              <w:top w:val="single" w:sz="4" w:space="0" w:color="auto"/>
              <w:bottom w:val="single" w:sz="4" w:space="0" w:color="auto"/>
            </w:tcBorders>
          </w:tcPr>
          <w:p w14:paraId="680EBF15" w14:textId="77777777" w:rsidR="00BB23EB" w:rsidRPr="005014F7" w:rsidRDefault="00BB23EB" w:rsidP="009258E0">
            <w:pPr>
              <w:spacing w:line="240" w:lineRule="auto"/>
              <w:rPr>
                <w:szCs w:val="22"/>
              </w:rPr>
            </w:pPr>
          </w:p>
          <w:p w14:paraId="680EBF16" w14:textId="77777777" w:rsidR="00BB23EB" w:rsidRPr="005014F7" w:rsidRDefault="001104B2" w:rsidP="009258E0">
            <w:pPr>
              <w:spacing w:line="240" w:lineRule="auto"/>
              <w:rPr>
                <w:b/>
                <w:bCs/>
                <w:szCs w:val="22"/>
              </w:rPr>
            </w:pPr>
            <w:r w:rsidRPr="005014F7">
              <w:rPr>
                <w:b/>
                <w:bCs/>
                <w:szCs w:val="22"/>
              </w:rPr>
              <w:t>Zkontrolujte roztok</w:t>
            </w:r>
          </w:p>
          <w:p w14:paraId="680EBF17" w14:textId="77777777" w:rsidR="00BB23EB" w:rsidRPr="005014F7" w:rsidRDefault="00BB23EB" w:rsidP="009258E0">
            <w:pPr>
              <w:spacing w:line="240" w:lineRule="auto"/>
              <w:rPr>
                <w:szCs w:val="22"/>
              </w:rPr>
            </w:pPr>
          </w:p>
          <w:p w14:paraId="680EBF18" w14:textId="77777777" w:rsidR="00BB23EB" w:rsidRPr="005014F7" w:rsidRDefault="001104B2" w:rsidP="009258E0">
            <w:pPr>
              <w:spacing w:line="240" w:lineRule="auto"/>
              <w:rPr>
                <w:szCs w:val="22"/>
              </w:rPr>
            </w:pPr>
            <w:r w:rsidRPr="005014F7">
              <w:t>Vizuálně zkontrolujte kapalný léčivý přípravek skrz injekční stříkačku. Musí být čirý a bezbarvý nebo světle žlutý (viz obrázek 2).</w:t>
            </w:r>
          </w:p>
          <w:p w14:paraId="680EBF19" w14:textId="77777777" w:rsidR="00BB23EB" w:rsidRPr="005014F7" w:rsidRDefault="00BB23EB" w:rsidP="009258E0">
            <w:pPr>
              <w:spacing w:line="240" w:lineRule="auto"/>
              <w:rPr>
                <w:szCs w:val="22"/>
              </w:rPr>
            </w:pPr>
          </w:p>
          <w:p w14:paraId="680EBF1A" w14:textId="77777777" w:rsidR="00BB23EB" w:rsidRPr="005014F7" w:rsidRDefault="001104B2" w:rsidP="009258E0">
            <w:pPr>
              <w:spacing w:line="240" w:lineRule="auto"/>
              <w:rPr>
                <w:szCs w:val="22"/>
              </w:rPr>
            </w:pPr>
            <w:r w:rsidRPr="005014F7">
              <w:t>Je normální vidět v léčivém přípravku vzduchové bubliny.</w:t>
            </w:r>
          </w:p>
          <w:p w14:paraId="680EBF1B" w14:textId="77777777" w:rsidR="00BB23EB" w:rsidRPr="005014F7" w:rsidRDefault="00BB23EB" w:rsidP="009258E0">
            <w:pPr>
              <w:spacing w:line="240" w:lineRule="auto"/>
              <w:rPr>
                <w:szCs w:val="22"/>
              </w:rPr>
            </w:pPr>
          </w:p>
          <w:p w14:paraId="680EBF1C" w14:textId="77777777" w:rsidR="00BB23EB" w:rsidRPr="005014F7" w:rsidRDefault="001104B2" w:rsidP="009258E0">
            <w:pPr>
              <w:spacing w:line="240" w:lineRule="auto"/>
              <w:rPr>
                <w:b/>
                <w:bCs/>
                <w:szCs w:val="22"/>
              </w:rPr>
            </w:pPr>
            <w:r w:rsidRPr="005014F7">
              <w:rPr>
                <w:b/>
                <w:bCs/>
                <w:szCs w:val="22"/>
              </w:rPr>
              <w:t>Důležité:</w:t>
            </w:r>
          </w:p>
          <w:p w14:paraId="680EBF1D" w14:textId="77777777" w:rsidR="00BB23EB" w:rsidRPr="005014F7" w:rsidRDefault="001104B2" w:rsidP="009258E0">
            <w:pPr>
              <w:spacing w:line="240" w:lineRule="auto"/>
              <w:rPr>
                <w:szCs w:val="22"/>
              </w:rPr>
            </w:pPr>
            <w:r w:rsidRPr="005014F7">
              <w:t>Nesnažte se před podáním injekce odstranit vzduchové bubliny.</w:t>
            </w:r>
          </w:p>
          <w:p w14:paraId="680EBF1E" w14:textId="77777777" w:rsidR="00BB23EB" w:rsidRPr="005014F7" w:rsidRDefault="00BB23EB" w:rsidP="009258E0">
            <w:pPr>
              <w:spacing w:line="240" w:lineRule="auto"/>
              <w:rPr>
                <w:szCs w:val="22"/>
              </w:rPr>
            </w:pPr>
          </w:p>
          <w:p w14:paraId="680EBF1F" w14:textId="77777777" w:rsidR="00BB23EB" w:rsidRPr="005014F7" w:rsidRDefault="001104B2" w:rsidP="009258E0">
            <w:pPr>
              <w:spacing w:line="240" w:lineRule="auto"/>
              <w:rPr>
                <w:szCs w:val="22"/>
              </w:rPr>
            </w:pPr>
            <w:r w:rsidRPr="005014F7">
              <w:t>Nepoužívejte tento léčivý přípravek ani ho neinjikujte, pokud se barva kapaliny změnila, obsahuje hrudky, vločky nebo částice.</w:t>
            </w:r>
          </w:p>
          <w:p w14:paraId="680EBF20" w14:textId="77777777" w:rsidR="00BB23EB" w:rsidRPr="005014F7" w:rsidRDefault="00BB23EB" w:rsidP="009258E0">
            <w:pPr>
              <w:spacing w:line="240" w:lineRule="auto"/>
              <w:rPr>
                <w:szCs w:val="22"/>
              </w:rPr>
            </w:pPr>
          </w:p>
          <w:p w14:paraId="680EBF21" w14:textId="77777777" w:rsidR="00BB23EB" w:rsidRPr="005014F7" w:rsidRDefault="001104B2" w:rsidP="009258E0">
            <w:pPr>
              <w:spacing w:line="240" w:lineRule="auto"/>
              <w:rPr>
                <w:szCs w:val="22"/>
              </w:rPr>
            </w:pPr>
            <w:r w:rsidRPr="005014F7">
              <w:t>Neinjikujte, pokud roztok není viditelný v injekční stříkačce.</w:t>
            </w:r>
          </w:p>
          <w:p w14:paraId="680EBF22" w14:textId="77777777" w:rsidR="00BB23EB" w:rsidRPr="005014F7" w:rsidRDefault="00BB23EB" w:rsidP="009258E0">
            <w:pPr>
              <w:spacing w:line="240" w:lineRule="auto"/>
              <w:rPr>
                <w:szCs w:val="22"/>
              </w:rPr>
            </w:pPr>
          </w:p>
          <w:p w14:paraId="680EBF23" w14:textId="77777777" w:rsidR="00BB23EB" w:rsidRPr="005014F7" w:rsidRDefault="001104B2" w:rsidP="009258E0">
            <w:pPr>
              <w:spacing w:line="240" w:lineRule="auto"/>
              <w:rPr>
                <w:szCs w:val="22"/>
              </w:rPr>
            </w:pPr>
            <w:r w:rsidRPr="005014F7">
              <w:t>Po podání injekce okamžitě zavolejte lékařskou pohotovost.</w:t>
            </w:r>
          </w:p>
          <w:p w14:paraId="680EBF24" w14:textId="77777777" w:rsidR="0018609F" w:rsidRPr="005014F7" w:rsidRDefault="001104B2" w:rsidP="009258E0">
            <w:pPr>
              <w:spacing w:line="240" w:lineRule="auto"/>
              <w:rPr>
                <w:szCs w:val="22"/>
              </w:rPr>
            </w:pPr>
            <w:r w:rsidRPr="005014F7">
              <w:t>Jedna injekční stříkačka obsahuje jednorázovou dávku glukagonu a nelze ji používat opakovaně.</w:t>
            </w:r>
          </w:p>
          <w:p w14:paraId="680EBF25" w14:textId="77777777" w:rsidR="00BB23EB" w:rsidRPr="005014F7" w:rsidRDefault="00BB23EB" w:rsidP="009258E0">
            <w:pPr>
              <w:spacing w:line="240" w:lineRule="auto"/>
              <w:rPr>
                <w:szCs w:val="22"/>
              </w:rPr>
            </w:pPr>
          </w:p>
          <w:p w14:paraId="680EBF26" w14:textId="77777777" w:rsidR="00BB23EB" w:rsidRPr="005014F7" w:rsidRDefault="00BB23EB" w:rsidP="009258E0">
            <w:pPr>
              <w:spacing w:line="240" w:lineRule="auto"/>
              <w:rPr>
                <w:szCs w:val="22"/>
              </w:rPr>
            </w:pPr>
          </w:p>
        </w:tc>
        <w:tc>
          <w:tcPr>
            <w:tcW w:w="4531" w:type="dxa"/>
            <w:tcBorders>
              <w:top w:val="single" w:sz="4" w:space="0" w:color="auto"/>
              <w:bottom w:val="single" w:sz="4" w:space="0" w:color="auto"/>
            </w:tcBorders>
          </w:tcPr>
          <w:p w14:paraId="680EBF27" w14:textId="77777777" w:rsidR="00BB23EB" w:rsidRPr="005014F7" w:rsidRDefault="00BB23EB" w:rsidP="009258E0">
            <w:pPr>
              <w:spacing w:line="240" w:lineRule="auto"/>
              <w:rPr>
                <w:b/>
                <w:bCs/>
                <w:sz w:val="20"/>
              </w:rPr>
            </w:pPr>
          </w:p>
          <w:p w14:paraId="680EBF28" w14:textId="77777777" w:rsidR="00BB23EB" w:rsidRPr="005014F7" w:rsidRDefault="001104B2" w:rsidP="004105AC">
            <w:pPr>
              <w:pStyle w:val="Style13"/>
              <w:rPr>
                <w:noProof w:val="0"/>
                <w:szCs w:val="22"/>
              </w:rPr>
            </w:pPr>
            <w:r w:rsidRPr="005014F7">
              <w:rPr>
                <w:noProof w:val="0"/>
              </w:rPr>
              <w:t>Obrázek 2</w:t>
            </w:r>
          </w:p>
          <w:p w14:paraId="680EBF29" w14:textId="77777777" w:rsidR="00BB23EB" w:rsidRPr="005014F7" w:rsidRDefault="001104B2" w:rsidP="009258E0">
            <w:pPr>
              <w:pStyle w:val="Caption"/>
              <w:rPr>
                <w:b/>
                <w:bCs/>
                <w:i w:val="0"/>
                <w:iCs w:val="0"/>
                <w:color w:val="auto"/>
                <w:sz w:val="20"/>
                <w:szCs w:val="20"/>
              </w:rPr>
            </w:pPr>
            <w:r w:rsidRPr="005014F7">
              <w:rPr>
                <w:noProof/>
              </w:rPr>
              <w:drawing>
                <wp:inline distT="0" distB="0" distL="0" distR="0" wp14:anchorId="680EC0C4" wp14:editId="45E76E0B">
                  <wp:extent cx="2927447" cy="1498600"/>
                  <wp:effectExtent l="0" t="0" r="6350" b="6350"/>
                  <wp:docPr id="2099501636"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1947164" name="Picture 3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2932012" cy="1500937"/>
                          </a:xfrm>
                          <a:prstGeom prst="rect">
                            <a:avLst/>
                          </a:prstGeom>
                          <a:ln>
                            <a:noFill/>
                          </a:ln>
                          <a:extLst>
                            <a:ext uri="{53640926-AAD7-44D8-BBD7-CCE9431645EC}">
                              <a14:shadowObscured xmlns:a14="http://schemas.microsoft.com/office/drawing/2010/main"/>
                            </a:ext>
                          </a:extLst>
                        </pic:spPr>
                      </pic:pic>
                    </a:graphicData>
                  </a:graphic>
                </wp:inline>
              </w:drawing>
            </w:r>
          </w:p>
        </w:tc>
      </w:tr>
      <w:tr w:rsidR="005970A9" w14:paraId="680EBF3C" w14:textId="77777777" w:rsidTr="001A5DE9">
        <w:tc>
          <w:tcPr>
            <w:tcW w:w="4530" w:type="dxa"/>
            <w:tcBorders>
              <w:top w:val="single" w:sz="4" w:space="0" w:color="auto"/>
              <w:bottom w:val="single" w:sz="4" w:space="0" w:color="auto"/>
            </w:tcBorders>
          </w:tcPr>
          <w:p w14:paraId="680EBF2B" w14:textId="77777777" w:rsidR="00BB23EB" w:rsidRPr="005014F7" w:rsidRDefault="00BB23EB" w:rsidP="009258E0">
            <w:pPr>
              <w:spacing w:line="240" w:lineRule="auto"/>
              <w:rPr>
                <w:szCs w:val="22"/>
              </w:rPr>
            </w:pPr>
          </w:p>
          <w:p w14:paraId="680EBF2C" w14:textId="77777777" w:rsidR="00BB23EB" w:rsidRPr="005014F7" w:rsidRDefault="001104B2" w:rsidP="009258E0">
            <w:pPr>
              <w:tabs>
                <w:tab w:val="left" w:pos="1410"/>
              </w:tabs>
              <w:spacing w:line="240" w:lineRule="auto"/>
              <w:rPr>
                <w:b/>
                <w:bCs/>
                <w:szCs w:val="22"/>
                <w:u w:val="single"/>
              </w:rPr>
            </w:pPr>
            <w:r w:rsidRPr="005014F7">
              <w:rPr>
                <w:b/>
                <w:bCs/>
                <w:szCs w:val="22"/>
                <w:u w:val="single"/>
              </w:rPr>
              <w:t>Podání injekce</w:t>
            </w:r>
          </w:p>
          <w:p w14:paraId="680EBF2D" w14:textId="77777777" w:rsidR="00BB23EB" w:rsidRPr="005014F7" w:rsidRDefault="00BB23EB" w:rsidP="009258E0">
            <w:pPr>
              <w:pStyle w:val="ListParagraph"/>
              <w:tabs>
                <w:tab w:val="left" w:pos="1410"/>
              </w:tabs>
              <w:spacing w:line="240" w:lineRule="auto"/>
              <w:ind w:left="360"/>
              <w:rPr>
                <w:szCs w:val="22"/>
              </w:rPr>
            </w:pPr>
          </w:p>
          <w:p w14:paraId="680EBF2E" w14:textId="77777777" w:rsidR="00BB23EB" w:rsidRPr="005014F7" w:rsidRDefault="001104B2" w:rsidP="009258E0">
            <w:pPr>
              <w:tabs>
                <w:tab w:val="left" w:pos="1410"/>
              </w:tabs>
              <w:spacing w:line="240" w:lineRule="auto"/>
              <w:rPr>
                <w:szCs w:val="22"/>
              </w:rPr>
            </w:pPr>
            <w:r w:rsidRPr="005014F7">
              <w:t>Zvolte místo vpichu a odhalte kůži.</w:t>
            </w:r>
          </w:p>
          <w:p w14:paraId="680EBF2F" w14:textId="77777777" w:rsidR="00BB23EB" w:rsidRPr="005014F7" w:rsidRDefault="00BB23EB" w:rsidP="009258E0">
            <w:pPr>
              <w:pStyle w:val="ListParagraph"/>
              <w:tabs>
                <w:tab w:val="left" w:pos="1410"/>
              </w:tabs>
              <w:spacing w:line="240" w:lineRule="auto"/>
              <w:ind w:left="360"/>
              <w:rPr>
                <w:szCs w:val="22"/>
              </w:rPr>
            </w:pPr>
          </w:p>
          <w:p w14:paraId="680EBF30" w14:textId="77777777" w:rsidR="00BB23EB" w:rsidRPr="005014F7" w:rsidRDefault="001104B2" w:rsidP="009258E0">
            <w:pPr>
              <w:tabs>
                <w:tab w:val="left" w:pos="1410"/>
              </w:tabs>
              <w:spacing w:line="240" w:lineRule="auto"/>
              <w:rPr>
                <w:szCs w:val="22"/>
              </w:rPr>
            </w:pPr>
            <w:r w:rsidRPr="005014F7">
              <w:t>Jako místo vpichu zvolte spodní část břicha, vnější část stehna nebo vnější stranu horní části paže (viz obrázek 3).</w:t>
            </w:r>
          </w:p>
          <w:p w14:paraId="680EBF31" w14:textId="77777777" w:rsidR="00BB23EB" w:rsidRPr="005014F7" w:rsidRDefault="00BB23EB" w:rsidP="009258E0">
            <w:pPr>
              <w:tabs>
                <w:tab w:val="left" w:pos="1410"/>
              </w:tabs>
              <w:spacing w:line="240" w:lineRule="auto"/>
              <w:rPr>
                <w:szCs w:val="22"/>
              </w:rPr>
            </w:pPr>
          </w:p>
          <w:p w14:paraId="680EBF32" w14:textId="77777777" w:rsidR="00BB23EB" w:rsidRPr="005014F7" w:rsidRDefault="001104B2" w:rsidP="009258E0">
            <w:pPr>
              <w:tabs>
                <w:tab w:val="left" w:pos="1410"/>
              </w:tabs>
              <w:spacing w:line="240" w:lineRule="auto"/>
              <w:rPr>
                <w:szCs w:val="22"/>
              </w:rPr>
            </w:pPr>
            <w:r w:rsidRPr="005014F7">
              <w:lastRenderedPageBreak/>
              <w:t>Odstraňte veškerý oděv z místa vpichu (viz obrázek 4). Injekce se musí podat přímo do kůže.</w:t>
            </w:r>
          </w:p>
          <w:p w14:paraId="680EBF33" w14:textId="77777777" w:rsidR="00BB23EB" w:rsidRPr="005014F7" w:rsidRDefault="00BB23EB" w:rsidP="009258E0">
            <w:pPr>
              <w:pStyle w:val="ListParagraph"/>
              <w:tabs>
                <w:tab w:val="left" w:pos="1410"/>
              </w:tabs>
              <w:spacing w:line="240" w:lineRule="auto"/>
              <w:ind w:left="360"/>
              <w:rPr>
                <w:b/>
                <w:bCs/>
                <w:szCs w:val="22"/>
              </w:rPr>
            </w:pPr>
          </w:p>
          <w:p w14:paraId="680EBF34" w14:textId="77777777" w:rsidR="00BB23EB" w:rsidRPr="005014F7" w:rsidRDefault="001104B2" w:rsidP="009258E0">
            <w:pPr>
              <w:tabs>
                <w:tab w:val="left" w:pos="1410"/>
              </w:tabs>
              <w:spacing w:line="240" w:lineRule="auto"/>
              <w:rPr>
                <w:b/>
                <w:bCs/>
                <w:szCs w:val="22"/>
              </w:rPr>
            </w:pPr>
            <w:r w:rsidRPr="005014F7">
              <w:rPr>
                <w:b/>
                <w:bCs/>
                <w:szCs w:val="22"/>
              </w:rPr>
              <w:t>Důležité:</w:t>
            </w:r>
          </w:p>
          <w:p w14:paraId="680EBF35" w14:textId="77777777" w:rsidR="00BB23EB" w:rsidRPr="005014F7" w:rsidRDefault="001104B2" w:rsidP="009258E0">
            <w:pPr>
              <w:spacing w:line="240" w:lineRule="auto"/>
              <w:rPr>
                <w:szCs w:val="22"/>
              </w:rPr>
            </w:pPr>
            <w:r w:rsidRPr="005014F7">
              <w:t>Nepodávejte injekci přes oděv.</w:t>
            </w:r>
          </w:p>
          <w:p w14:paraId="680EBF36" w14:textId="77777777" w:rsidR="00BB23EB" w:rsidRPr="005014F7" w:rsidRDefault="00BB23EB" w:rsidP="009258E0">
            <w:pPr>
              <w:spacing w:line="240" w:lineRule="auto"/>
              <w:rPr>
                <w:szCs w:val="22"/>
              </w:rPr>
            </w:pPr>
          </w:p>
        </w:tc>
        <w:tc>
          <w:tcPr>
            <w:tcW w:w="4531" w:type="dxa"/>
            <w:tcBorders>
              <w:top w:val="single" w:sz="4" w:space="0" w:color="auto"/>
              <w:bottom w:val="single" w:sz="4" w:space="0" w:color="auto"/>
            </w:tcBorders>
          </w:tcPr>
          <w:p w14:paraId="680EBF37" w14:textId="77777777" w:rsidR="00BB23EB" w:rsidRPr="005014F7" w:rsidRDefault="00BB23EB" w:rsidP="009258E0">
            <w:pPr>
              <w:spacing w:line="240" w:lineRule="auto"/>
              <w:rPr>
                <w:b/>
                <w:bCs/>
                <w:sz w:val="20"/>
              </w:rPr>
            </w:pPr>
          </w:p>
          <w:p w14:paraId="680EBF38" w14:textId="77777777" w:rsidR="00AA16B2" w:rsidRPr="005014F7" w:rsidRDefault="001104B2" w:rsidP="004105AC">
            <w:pPr>
              <w:pStyle w:val="Style13"/>
              <w:tabs>
                <w:tab w:val="clear" w:pos="567"/>
                <w:tab w:val="left" w:pos="2356"/>
              </w:tabs>
              <w:spacing w:after="0"/>
              <w:rPr>
                <w:noProof w:val="0"/>
              </w:rPr>
            </w:pPr>
            <w:r w:rsidRPr="005014F7">
              <w:rPr>
                <w:noProof w:val="0"/>
              </w:rPr>
              <w:t xml:space="preserve">Obrázek 3 </w:t>
            </w:r>
            <w:r w:rsidRPr="005014F7">
              <w:rPr>
                <w:noProof w:val="0"/>
              </w:rPr>
              <w:tab/>
              <w:t>Obrázek 4</w:t>
            </w:r>
          </w:p>
          <w:p w14:paraId="680EBF39" w14:textId="77777777" w:rsidR="00AA16B2" w:rsidRPr="005014F7" w:rsidRDefault="001104B2" w:rsidP="00AA16B2">
            <w:pPr>
              <w:spacing w:line="240" w:lineRule="auto"/>
              <w:rPr>
                <w:b/>
                <w:bCs/>
                <w:sz w:val="20"/>
              </w:rPr>
            </w:pPr>
            <w:r w:rsidRPr="005014F7">
              <w:rPr>
                <w:b/>
                <w:bCs/>
                <w:noProof/>
                <w:color w:val="000000" w:themeColor="text1"/>
                <w:sz w:val="20"/>
              </w:rPr>
              <mc:AlternateContent>
                <mc:Choice Requires="wps">
                  <w:drawing>
                    <wp:anchor distT="45720" distB="45720" distL="114300" distR="114300" simplePos="0" relativeHeight="251805696" behindDoc="0" locked="0" layoutInCell="1" allowOverlap="1" wp14:anchorId="680EC0C6" wp14:editId="680EC0C7">
                      <wp:simplePos x="0" y="0"/>
                      <wp:positionH relativeFrom="column">
                        <wp:posOffset>685800</wp:posOffset>
                      </wp:positionH>
                      <wp:positionV relativeFrom="paragraph">
                        <wp:posOffset>133779</wp:posOffset>
                      </wp:positionV>
                      <wp:extent cx="465455" cy="1847469"/>
                      <wp:effectExtent l="0" t="0" r="0" b="3175"/>
                      <wp:wrapNone/>
                      <wp:docPr id="2099501683" name="Text Box 20995016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680EC16B" w14:textId="77777777" w:rsidR="00F47D95" w:rsidRDefault="001104B2" w:rsidP="00AA16B2">
                                  <w:pPr>
                                    <w:spacing w:line="240" w:lineRule="auto"/>
                                    <w:jc w:val="center"/>
                                    <w:rPr>
                                      <w:b/>
                                      <w:sz w:val="14"/>
                                    </w:rPr>
                                  </w:pPr>
                                  <w:r>
                                    <w:rPr>
                                      <w:b/>
                                      <w:bCs/>
                                      <w:sz w:val="14"/>
                                      <w:szCs w:val="14"/>
                                    </w:rPr>
                                    <w:t>Pohled zezadu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C6" id="Text Box 2099501683" o:spid="_x0000_s1102" type="#_x0000_t202" style="position:absolute;margin-left:54pt;margin-top:10.55pt;width:36.65pt;height:145.45pt;z-index:25180569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ORN6CgIAAO4DAAAOAAAAZHJzL2Uyb0RvYy54bWysU9tu2zAMfR+wfxD0vjgJkjQ14hRdugwD&#10;um5Atw+QZTkWJosapcTOvn6U7KS7vA3Tg0BJ5CF5eLS561vDTgq9Blvw2WTKmbISKm0PBf/6Zf9m&#10;zZkPwlbCgFUFPyvP77avX206l6s5NGAqhYxArM87V/AmBJdnmZeNaoWfgFOWHmvAVgQ64iGrUHSE&#10;3ppsPp2usg6wcghSeU+3D8Mj3yb8ulYyfKprrwIzBafaQtox7WXcs+1G5AcUrtFyLEP8QxWt0JaS&#10;XqEeRBDsiPovqFZLBA91mEhoM6hrLVXqgbqZTf/o5rkRTqVeiBzvrjT5/wcrn07P7jOy0L+FngaY&#10;mvDuEeQ3zyzsGmEP6h4RukaJihLPImVZ53w+hkaqfe4jSNl9hIqGLI4BElBfYxtZoT4ZodMAzlfS&#10;VR+YpMvFarlYLjmT9DRbL24Wq9uUQuSXaIc+vFfQsmgUHGmoCV2cHn2I1Yj84hKTeTC62mtj0gEP&#10;5c4gOwkSwD6tEf03N2NZV/Db5XyZkC3E+KSNVgcSqNFtwdfTuAbJRDbe2Sq5BKHNYFMlxo70REYG&#10;bkJf9kxXBb9ZxeBIVwnVmQhDGARJH4iMBvAHZx2JseD++1Gg4sx8sER6VO7FwItRXgxhJYUWPHA2&#10;mLuQFJ76d/c0jL1OPL1kHmskUSX6xg8QVfvrOXm9fNPtTwAAAP//AwBQSwMEFAAGAAgAAAAhAJKR&#10;QPjeAAAACgEAAA8AAABkcnMvZG93bnJldi54bWxMj8FOwzAQRO9I/IO1SNyo7VRCIcSpChKII5Qi&#10;9ejGSxxhr0PspqFfj3uC42hGM2/q1ewdm3CMfSAFciGAIbXB9NQp2L4/3ZTAYtJktAuECn4wwqq5&#10;vKh1ZcKR3nDapI7lEoqVVmBTGirOY2vR67gIA1L2PsPodcpy7LgZ9TGXe8cLIW651z3lBasHfLTY&#10;fm0OXsHdy/Rh3cMuGCqtXO+eT9+v25NS11fz+h5Ywjn9heGMn9GhyUz7cCATmctalPlLUlBICewc&#10;KOUS2F7BUhYCeFPz/xeaXwAAAP//AwBQSwECLQAUAAYACAAAACEAtoM4kv4AAADhAQAAEwAAAAAA&#10;AAAAAAAAAAAAAAAAW0NvbnRlbnRfVHlwZXNdLnhtbFBLAQItABQABgAIAAAAIQA4/SH/1gAAAJQB&#10;AAALAAAAAAAAAAAAAAAAAC8BAABfcmVscy8ucmVsc1BLAQItABQABgAIAAAAIQAdORN6CgIAAO4D&#10;AAAOAAAAAAAAAAAAAAAAAC4CAABkcnMvZTJvRG9jLnhtbFBLAQItABQABgAIAAAAIQCSkUD43gAA&#10;AAoBAAAPAAAAAAAAAAAAAAAAAGQEAABkcnMvZG93bnJldi54bWxQSwUGAAAAAAQABADzAAAAbwUA&#10;AAAA&#10;" stroked="f">
                      <v:textbox style="mso-fit-shape-to-text:t" inset="0,0,0,0">
                        <w:txbxContent>
                          <w:p w14:paraId="680EC16B" w14:textId="77777777" w:rsidR="00F47D95" w:rsidRDefault="001104B2" w:rsidP="00AA16B2">
                            <w:pPr>
                              <w:spacing w:line="240" w:lineRule="auto"/>
                              <w:jc w:val="center"/>
                              <w:rPr>
                                <w:b/>
                                <w:sz w:val="14"/>
                              </w:rPr>
                            </w:pPr>
                            <w:r>
                              <w:rPr>
                                <w:b/>
                                <w:bCs/>
                                <w:sz w:val="14"/>
                                <w:szCs w:val="14"/>
                              </w:rPr>
                              <w:t>Pohled zezadu</w:t>
                            </w:r>
                          </w:p>
                        </w:txbxContent>
                      </v:textbox>
                    </v:shape>
                  </w:pict>
                </mc:Fallback>
              </mc:AlternateContent>
            </w:r>
            <w:r w:rsidRPr="005014F7">
              <w:rPr>
                <w:b/>
                <w:bCs/>
                <w:noProof/>
                <w:color w:val="000000" w:themeColor="text1"/>
                <w:sz w:val="20"/>
              </w:rPr>
              <mc:AlternateContent>
                <mc:Choice Requires="wps">
                  <w:drawing>
                    <wp:anchor distT="45720" distB="45720" distL="114300" distR="114300" simplePos="0" relativeHeight="251803648" behindDoc="0" locked="0" layoutInCell="1" allowOverlap="1" wp14:anchorId="680EC0C8" wp14:editId="680EC0C9">
                      <wp:simplePos x="0" y="0"/>
                      <wp:positionH relativeFrom="column">
                        <wp:posOffset>109426</wp:posOffset>
                      </wp:positionH>
                      <wp:positionV relativeFrom="paragraph">
                        <wp:posOffset>129540</wp:posOffset>
                      </wp:positionV>
                      <wp:extent cx="465455" cy="1847469"/>
                      <wp:effectExtent l="0" t="0" r="0" b="3175"/>
                      <wp:wrapNone/>
                      <wp:docPr id="2099501682" name="Text Box 20995016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680EC16C" w14:textId="77777777" w:rsidR="00F47D95" w:rsidRDefault="001104B2" w:rsidP="00AA16B2">
                                  <w:pPr>
                                    <w:spacing w:line="240" w:lineRule="auto"/>
                                    <w:jc w:val="center"/>
                                    <w:rPr>
                                      <w:b/>
                                      <w:sz w:val="14"/>
                                    </w:rPr>
                                  </w:pPr>
                                  <w:r>
                                    <w:rPr>
                                      <w:b/>
                                      <w:bCs/>
                                      <w:sz w:val="14"/>
                                      <w:szCs w:val="14"/>
                                    </w:rPr>
                                    <w:t>Pohled zepředu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C8" id="Text Box 2099501682" o:spid="_x0000_s1103" type="#_x0000_t202" style="position:absolute;margin-left:8.6pt;margin-top:10.2pt;width:36.65pt;height:145.45pt;z-index:2518036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r6OlCgIAAO4DAAAOAAAAZHJzL2Uyb0RvYy54bWysU9tu2zAMfR+wfxD0vjgJcmmNOEWXLsOA&#10;rhvQ7QNkWY6FyaJGKbGzrx8lO+kub8P0IFASeUgeHm3u+tawk0KvwRZ8NplypqyESttDwb9+2b+5&#10;4cwHYSthwKqCn5Xnd9vXrzady9UcGjCVQkYg1uedK3gTgsuzzMtGtcJPwClLjzVgKwId8ZBVKDpC&#10;b002n05XWQdYOQSpvKfbh+GRbxN+XSsZPtW1V4GZglNtIe2Y9jLu2XYj8gMK12g5liH+oYpWaEtJ&#10;r1APIgh2RP0XVKslgoc6TCS0GdS1lir1QN3Mpn9089wIp1IvRI53V5r8/4OVT6dn9xlZ6N9CTwNM&#10;TXj3CPKbZxZ2jbAHdY8IXaNERYlnkbKscz4fQyPVPvcRpOw+QkVDFscACaivsY2sUJ+M0GkA5yvp&#10;qg9M0uVitVwsl5xJeprdLNaL1W1KIfJLtEMf3itoWTQKjjTUhC5Ojz7EakR+cYnJPBhd7bUx6YCH&#10;cmeQnQQJYJ/WiP6bm7GsK/jtcr5MyBZifNJGqwMJ1Oi24DfTuAbJRDbe2Sq5BKHNYFMlxo70REYG&#10;bkJf9kxXBV+vY3Ckq4TqTIQhDIKkD0RGA/iDs47EWHD//ShQcWY+WCI9Kvdi4MUoL4awkkILHjgb&#10;zF1ICk/9u3saxl4nnl4yjzWSqBJ94weIqv31nLxevun2JwAAAP//AwBQSwMEFAAGAAgAAAAhAOdg&#10;u+3eAAAACAEAAA8AAABkcnMvZG93bnJldi54bWxMj8FOwzAQRO9I/IO1SNyonRRoG+JUBQnEsZRW&#10;6tGNTRxhr0PspqFfz3KC42hGM2/K5egdG0wf24ASsokAZrAOusVGwvb9+WYOLCaFWrmARsK3ibCs&#10;Li9KVehwwjczbFLDqARjoSTYlLqC81hb41WchM4geR+h9yqR7Buue3Wicu94LsQ996pFWrCqM0/W&#10;1J+bo5eweB121j3ug8a5zVb7l/PXenuW8vpqXD0AS2ZMf2H4xSd0qIjpEI6oI3OkZzklJeTiFhj5&#10;C3EH7CBhmmVT4FXJ/x+ofgAAAP//AwBQSwECLQAUAAYACAAAACEAtoM4kv4AAADhAQAAEwAAAAAA&#10;AAAAAAAAAAAAAAAAW0NvbnRlbnRfVHlwZXNdLnhtbFBLAQItABQABgAIAAAAIQA4/SH/1gAAAJQB&#10;AAALAAAAAAAAAAAAAAAAAC8BAABfcmVscy8ucmVsc1BLAQItABQABgAIAAAAIQBhr6OlCgIAAO4D&#10;AAAOAAAAAAAAAAAAAAAAAC4CAABkcnMvZTJvRG9jLnhtbFBLAQItABQABgAIAAAAIQDnYLvt3gAA&#10;AAgBAAAPAAAAAAAAAAAAAAAAAGQEAABkcnMvZG93bnJldi54bWxQSwUGAAAAAAQABADzAAAAbwUA&#10;AAAA&#10;" stroked="f">
                      <v:textbox style="mso-fit-shape-to-text:t" inset="0,0,0,0">
                        <w:txbxContent>
                          <w:p w14:paraId="680EC16C" w14:textId="77777777" w:rsidR="00F47D95" w:rsidRDefault="001104B2" w:rsidP="00AA16B2">
                            <w:pPr>
                              <w:spacing w:line="240" w:lineRule="auto"/>
                              <w:jc w:val="center"/>
                              <w:rPr>
                                <w:b/>
                                <w:sz w:val="14"/>
                              </w:rPr>
                            </w:pPr>
                            <w:r>
                              <w:rPr>
                                <w:b/>
                                <w:bCs/>
                                <w:sz w:val="14"/>
                                <w:szCs w:val="14"/>
                              </w:rPr>
                              <w:t>Pohled zepředu</w:t>
                            </w:r>
                          </w:p>
                        </w:txbxContent>
                      </v:textbox>
                    </v:shape>
                  </w:pict>
                </mc:Fallback>
              </mc:AlternateContent>
            </w:r>
          </w:p>
          <w:p w14:paraId="680EBF3A" w14:textId="77777777" w:rsidR="00AA16B2" w:rsidRPr="005014F7" w:rsidRDefault="001104B2" w:rsidP="00AA16B2">
            <w:pPr>
              <w:spacing w:line="240" w:lineRule="auto"/>
              <w:rPr>
                <w:szCs w:val="22"/>
              </w:rPr>
            </w:pPr>
            <w:r w:rsidRPr="005014F7">
              <w:rPr>
                <w:b/>
                <w:bCs/>
                <w:noProof/>
                <w:color w:val="000000" w:themeColor="text1"/>
                <w:sz w:val="20"/>
              </w:rPr>
              <mc:AlternateContent>
                <mc:Choice Requires="wps">
                  <w:drawing>
                    <wp:anchor distT="45720" distB="45720" distL="114300" distR="114300" simplePos="0" relativeHeight="251807744" behindDoc="0" locked="0" layoutInCell="1" allowOverlap="1" wp14:anchorId="680EC0CA" wp14:editId="680EC0CB">
                      <wp:simplePos x="0" y="0"/>
                      <wp:positionH relativeFrom="column">
                        <wp:posOffset>1525905</wp:posOffset>
                      </wp:positionH>
                      <wp:positionV relativeFrom="paragraph">
                        <wp:posOffset>5715</wp:posOffset>
                      </wp:positionV>
                      <wp:extent cx="1199515" cy="1847469"/>
                      <wp:effectExtent l="0" t="0" r="635" b="3175"/>
                      <wp:wrapNone/>
                      <wp:docPr id="2099501684" name="Text Box 20995016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9515" cy="1847469"/>
                              </a:xfrm>
                              <a:prstGeom prst="rect">
                                <a:avLst/>
                              </a:prstGeom>
                              <a:solidFill>
                                <a:srgbClr val="FFFFFF"/>
                              </a:solidFill>
                              <a:ln w="9525">
                                <a:noFill/>
                                <a:miter lim="800000"/>
                                <a:headEnd/>
                                <a:tailEnd/>
                              </a:ln>
                            </wps:spPr>
                            <wps:txbx>
                              <w:txbxContent>
                                <w:p w14:paraId="680EC16D" w14:textId="77777777" w:rsidR="00F47D95" w:rsidRDefault="001104B2" w:rsidP="00AA16B2">
                                  <w:pPr>
                                    <w:spacing w:line="240" w:lineRule="auto"/>
                                    <w:jc w:val="center"/>
                                    <w:rPr>
                                      <w:b/>
                                      <w:sz w:val="14"/>
                                    </w:rPr>
                                  </w:pPr>
                                  <w:r>
                                    <w:rPr>
                                      <w:b/>
                                      <w:bCs/>
                                      <w:sz w:val="14"/>
                                      <w:szCs w:val="14"/>
                                    </w:rPr>
                                    <w:t>Odhalte kůži v místě vpichu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CA" id="Text Box 2099501684" o:spid="_x0000_s1104" type="#_x0000_t202" style="position:absolute;margin-left:120.15pt;margin-top:.45pt;width:94.45pt;height:145.45pt;z-index:25180774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Gqg9CgIAAO8DAAAOAAAAZHJzL2Uyb0RvYy54bWysU9tu2zAMfR+wfxD0vjgOmjYx4hRdugwD&#10;um5Atw+QZTkWJosapcTuvn6U7KS7vA3Tg0BJ5CF5eLS5HTrDTgq9BlvyfDbnTFkJtbaHkn/9sn+z&#10;4swHYWthwKqSPyvPb7evX216V6gFtGBqhYxArC96V/I2BFdkmZet6oSfgVOWHhvATgQ64iGrUfSE&#10;3plsMZ9fZz1g7RCk8p5u78dHvk34TaNk+NQ0XgVmSk61hbRj2qu4Z9uNKA4oXKvlVIb4hyo6oS0l&#10;vUDdiyDYEfVfUJ2WCB6aMJPQZdA0WqrUA3WTz//o5qkVTqVeiBzvLjT5/wcrH09P7jOyMLyFgQaY&#10;mvDuAeQ3zyzsWmEP6g4R+laJmhLnkbKsd76YQiPVvvARpOo/Qk1DFscACWhosIusUJ+M0GkAzxfS&#10;1RCYjCnz9XqZLzmT9Javrm6urtcphyjO4Q59eK+gY9EoOdJUE7w4PfgQyxHF2SVm82B0vdfGpAMe&#10;qp1BdhKkgH1aE/pvbsayvuTr5WKZkC3E+CSOTgdSqNFdyVfzuEbNRDre2Tq5BKHNaFMlxk78REpG&#10;csJQDUzXJb9ZxeDIVwX1MzGGMCqSfhAZLeAPznpSY8n996NAxZn5YIn1KN2zgWejOhvCSgoteeBs&#10;NHchSTz17+5oGnudeHrJPNVIqkr0TT8gyvbXc/J6+afbnwAAAP//AwBQSwMEFAAGAAgAAAAhANHB&#10;CsfdAAAACAEAAA8AAABkcnMvZG93bnJldi54bWxMj8FOwzAMhu9IvENkJG4sbZlQW5pOAwnEEcaQ&#10;dswa01Q0TmmyruzpMadxtP9fnz9Xq9n1YsIxdJ4UpIsEBFLjTUetgu37000OIkRNRveeUMEPBljV&#10;lxeVLo0/0htOm9gKhlAotQIb41BKGRqLToeFH5A4+/Sj05HHsZVm1EeGu15mSXInne6IL1g94KPF&#10;5mtzcAqKl+nD9g87byi36Xr3fPp+3Z6Uur6a1/cgIs7xXIY/fVaHmp32/kAmiF5BtkxuucowEBwv&#10;syIDsed9keYg60r+f6D+BQAA//8DAFBLAQItABQABgAIAAAAIQC2gziS/gAAAOEBAAATAAAAAAAA&#10;AAAAAAAAAAAAAABbQ29udGVudF9UeXBlc10ueG1sUEsBAi0AFAAGAAgAAAAhADj9If/WAAAAlAEA&#10;AAsAAAAAAAAAAAAAAAAALwEAAF9yZWxzLy5yZWxzUEsBAi0AFAAGAAgAAAAhAGsaqD0KAgAA7wMA&#10;AA4AAAAAAAAAAAAAAAAALgIAAGRycy9lMm9Eb2MueG1sUEsBAi0AFAAGAAgAAAAhANHBCsfdAAAA&#10;CAEAAA8AAAAAAAAAAAAAAAAAZAQAAGRycy9kb3ducmV2LnhtbFBLBQYAAAAABAAEAPMAAABuBQAA&#10;AAA=&#10;" stroked="f">
                      <v:textbox style="mso-fit-shape-to-text:t" inset="0,0,0,0">
                        <w:txbxContent>
                          <w:p w14:paraId="680EC16D" w14:textId="77777777" w:rsidR="00F47D95" w:rsidRDefault="001104B2" w:rsidP="00AA16B2">
                            <w:pPr>
                              <w:spacing w:line="240" w:lineRule="auto"/>
                              <w:jc w:val="center"/>
                              <w:rPr>
                                <w:b/>
                                <w:sz w:val="14"/>
                              </w:rPr>
                            </w:pPr>
                            <w:r>
                              <w:rPr>
                                <w:b/>
                                <w:bCs/>
                                <w:sz w:val="14"/>
                                <w:szCs w:val="14"/>
                              </w:rPr>
                              <w:t>Odhalte kůži v místě vpichu</w:t>
                            </w:r>
                          </w:p>
                        </w:txbxContent>
                      </v:textbox>
                    </v:shape>
                  </w:pict>
                </mc:Fallback>
              </mc:AlternateContent>
            </w:r>
            <w:r w:rsidRPr="005014F7">
              <w:rPr>
                <w:noProof/>
              </w:rPr>
              <w:drawing>
                <wp:inline distT="0" distB="0" distL="0" distR="0" wp14:anchorId="680EC0CC" wp14:editId="60EED828">
                  <wp:extent cx="2794000" cy="874858"/>
                  <wp:effectExtent l="0" t="0" r="6350" b="1905"/>
                  <wp:docPr id="2099501637"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3668654" name="Picture 32"/>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2828031" cy="885514"/>
                          </a:xfrm>
                          <a:prstGeom prst="rect">
                            <a:avLst/>
                          </a:prstGeom>
                          <a:ln>
                            <a:noFill/>
                          </a:ln>
                          <a:extLst>
                            <a:ext uri="{53640926-AAD7-44D8-BBD7-CCE9431645EC}">
                              <a14:shadowObscured xmlns:a14="http://schemas.microsoft.com/office/drawing/2010/main"/>
                            </a:ext>
                          </a:extLst>
                        </pic:spPr>
                      </pic:pic>
                    </a:graphicData>
                  </a:graphic>
                </wp:inline>
              </w:drawing>
            </w:r>
          </w:p>
          <w:p w14:paraId="680EBF3B" w14:textId="77777777" w:rsidR="00BB23EB" w:rsidRPr="005014F7" w:rsidRDefault="00BB23EB" w:rsidP="009258E0">
            <w:pPr>
              <w:spacing w:line="240" w:lineRule="auto"/>
              <w:rPr>
                <w:b/>
                <w:bCs/>
                <w:sz w:val="20"/>
              </w:rPr>
            </w:pPr>
          </w:p>
        </w:tc>
      </w:tr>
      <w:tr w:rsidR="005970A9" w14:paraId="680EBF46" w14:textId="77777777" w:rsidTr="009258E0">
        <w:trPr>
          <w:cantSplit/>
        </w:trPr>
        <w:tc>
          <w:tcPr>
            <w:tcW w:w="4530" w:type="dxa"/>
            <w:tcBorders>
              <w:top w:val="single" w:sz="4" w:space="0" w:color="auto"/>
              <w:bottom w:val="single" w:sz="4" w:space="0" w:color="auto"/>
            </w:tcBorders>
          </w:tcPr>
          <w:p w14:paraId="680EBF3D" w14:textId="77777777" w:rsidR="00BB23EB" w:rsidRPr="005014F7" w:rsidRDefault="00BB23EB" w:rsidP="009258E0">
            <w:pPr>
              <w:spacing w:line="240" w:lineRule="auto"/>
              <w:rPr>
                <w:szCs w:val="22"/>
              </w:rPr>
            </w:pPr>
          </w:p>
          <w:p w14:paraId="680EBF3E" w14:textId="77777777" w:rsidR="00BB23EB" w:rsidRPr="005014F7" w:rsidRDefault="001104B2" w:rsidP="009258E0">
            <w:pPr>
              <w:spacing w:line="240" w:lineRule="auto"/>
              <w:rPr>
                <w:szCs w:val="22"/>
              </w:rPr>
            </w:pPr>
            <w:r w:rsidRPr="005014F7">
              <w:t>Sejměte uzávěr jehly přímo z injekční stříkačky (viz obrázek 5).</w:t>
            </w:r>
          </w:p>
          <w:p w14:paraId="680EBF3F" w14:textId="77777777" w:rsidR="00BB23EB" w:rsidRPr="005014F7" w:rsidRDefault="00BB23EB" w:rsidP="009258E0">
            <w:pPr>
              <w:spacing w:line="240" w:lineRule="auto"/>
              <w:rPr>
                <w:b/>
                <w:bCs/>
                <w:szCs w:val="22"/>
              </w:rPr>
            </w:pPr>
          </w:p>
          <w:p w14:paraId="680EBF40" w14:textId="77777777" w:rsidR="00BB23EB" w:rsidRPr="005014F7" w:rsidRDefault="001104B2" w:rsidP="009258E0">
            <w:pPr>
              <w:spacing w:line="240" w:lineRule="auto"/>
              <w:rPr>
                <w:b/>
                <w:bCs/>
                <w:szCs w:val="22"/>
              </w:rPr>
            </w:pPr>
            <w:r w:rsidRPr="005014F7">
              <w:rPr>
                <w:b/>
                <w:bCs/>
                <w:szCs w:val="22"/>
              </w:rPr>
              <w:t>Důležité:</w:t>
            </w:r>
          </w:p>
          <w:p w14:paraId="680EBF41" w14:textId="77777777" w:rsidR="00BB23EB" w:rsidRPr="005014F7" w:rsidRDefault="001104B2" w:rsidP="009258E0">
            <w:pPr>
              <w:spacing w:line="240" w:lineRule="auto"/>
              <w:rPr>
                <w:b/>
                <w:bCs/>
                <w:szCs w:val="22"/>
              </w:rPr>
            </w:pPr>
            <w:r w:rsidRPr="005014F7">
              <w:t>Nepokládejte palec, jiné prsty ani ruku na jehlu, abyste zabránili náhodnému píchnutí jehlou.</w:t>
            </w:r>
          </w:p>
          <w:p w14:paraId="680EBF42" w14:textId="77777777" w:rsidR="00BB23EB" w:rsidRPr="005014F7" w:rsidRDefault="00BB23EB" w:rsidP="009258E0">
            <w:pPr>
              <w:spacing w:line="240" w:lineRule="auto"/>
              <w:rPr>
                <w:szCs w:val="22"/>
              </w:rPr>
            </w:pPr>
          </w:p>
        </w:tc>
        <w:tc>
          <w:tcPr>
            <w:tcW w:w="4531" w:type="dxa"/>
            <w:tcBorders>
              <w:top w:val="single" w:sz="4" w:space="0" w:color="auto"/>
              <w:bottom w:val="single" w:sz="4" w:space="0" w:color="auto"/>
            </w:tcBorders>
          </w:tcPr>
          <w:p w14:paraId="680EBF43" w14:textId="77777777" w:rsidR="00BB23EB" w:rsidRPr="005014F7" w:rsidRDefault="00BB23EB" w:rsidP="009258E0">
            <w:pPr>
              <w:spacing w:line="240" w:lineRule="auto"/>
              <w:rPr>
                <w:b/>
                <w:bCs/>
                <w:sz w:val="20"/>
              </w:rPr>
            </w:pPr>
          </w:p>
          <w:p w14:paraId="680EBF44" w14:textId="77777777" w:rsidR="00AA16B2" w:rsidRPr="005014F7" w:rsidRDefault="001104B2" w:rsidP="004105AC">
            <w:pPr>
              <w:pStyle w:val="Style13"/>
              <w:spacing w:after="0"/>
              <w:rPr>
                <w:noProof w:val="0"/>
              </w:rPr>
            </w:pPr>
            <w:r w:rsidRPr="005014F7">
              <w:rPr>
                <w:noProof w:val="0"/>
              </w:rPr>
              <w:t>Obrázek 5</w:t>
            </w:r>
          </w:p>
          <w:p w14:paraId="680EBF45" w14:textId="77777777" w:rsidR="00BB23EB" w:rsidRPr="005014F7" w:rsidRDefault="001104B2" w:rsidP="00AA16B2">
            <w:pPr>
              <w:spacing w:line="240" w:lineRule="auto"/>
              <w:rPr>
                <w:b/>
                <w:bCs/>
                <w:sz w:val="20"/>
              </w:rPr>
            </w:pPr>
            <w:r w:rsidRPr="005014F7">
              <w:rPr>
                <w:noProof/>
                <w:color w:val="000000" w:themeColor="text1"/>
              </w:rPr>
              <mc:AlternateContent>
                <mc:Choice Requires="wps">
                  <w:drawing>
                    <wp:anchor distT="45720" distB="45720" distL="114300" distR="114300" simplePos="0" relativeHeight="251809792" behindDoc="0" locked="0" layoutInCell="1" allowOverlap="1" wp14:anchorId="680EC0CE" wp14:editId="680EC0CF">
                      <wp:simplePos x="0" y="0"/>
                      <wp:positionH relativeFrom="column">
                        <wp:posOffset>99060</wp:posOffset>
                      </wp:positionH>
                      <wp:positionV relativeFrom="paragraph">
                        <wp:posOffset>94821</wp:posOffset>
                      </wp:positionV>
                      <wp:extent cx="1248771" cy="1850644"/>
                      <wp:effectExtent l="0" t="0" r="8890" b="0"/>
                      <wp:wrapNone/>
                      <wp:docPr id="2099501685" name="Text Box 20995016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48771" cy="1850644"/>
                              </a:xfrm>
                              <a:prstGeom prst="rect">
                                <a:avLst/>
                              </a:prstGeom>
                              <a:solidFill>
                                <a:srgbClr val="FFFFFF"/>
                              </a:solidFill>
                              <a:ln w="9525">
                                <a:noFill/>
                                <a:miter lim="800000"/>
                                <a:headEnd/>
                                <a:tailEnd/>
                              </a:ln>
                            </wps:spPr>
                            <wps:txbx>
                              <w:txbxContent>
                                <w:p w14:paraId="680EC16E" w14:textId="77777777" w:rsidR="00F47D95" w:rsidRDefault="001104B2" w:rsidP="00AA16B2">
                                  <w:pPr>
                                    <w:spacing w:line="240" w:lineRule="auto"/>
                                    <w:jc w:val="center"/>
                                    <w:rPr>
                                      <w:b/>
                                      <w:sz w:val="20"/>
                                    </w:rPr>
                                  </w:pPr>
                                  <w:r>
                                    <w:rPr>
                                      <w:b/>
                                      <w:bCs/>
                                      <w:sz w:val="20"/>
                                    </w:rPr>
                                    <w:t>Sejměte uzávěr jehly.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CE" id="Text Box 2099501685" o:spid="_x0000_s1105" type="#_x0000_t202" style="position:absolute;margin-left:7.8pt;margin-top:7.45pt;width:98.35pt;height:145.7pt;z-index:2518097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y+lCgIAAO8DAAAOAAAAZHJzL2Uyb0RvYy54bWysU9tu2zAMfR+wfxD0vjgJkiY14hRdugwD&#10;um5Atw+QZTkWJosapcTOvn6U7KS7vA3Tg0BJ5CF5eLS561vDTgq9Blvw2WTKmbISKm0PBf/6Zf9m&#10;zZkPwlbCgFUFPyvP77avX206l6s5NGAqhYxArM87V/AmBJdnmZeNaoWfgFOWHmvAVgQ64iGrUHSE&#10;3ppsPp3eZB1g5RCk8p5uH4ZHvk34da1k+FTXXgVmCk61hbRj2su4Z9uNyA8oXKPlWIb4hypaoS0l&#10;vUI9iCDYEfVfUK2WCB7qMJHQZlDXWqrUA3Uzm/7RzXMjnEq9EDneXWny/w9WPp2e3WdkoX8LPQ0w&#10;NeHdI8hvnlnYNcIe1D0idI0SFSWeRcqyzvl8DI1U+9xHkLL7CBUNWRwDJKC+xjayQn0yQqcBnK+k&#10;qz4wGVPOF+vVasaZpLfZejm9WSxSDpFfwh368F5By6JRcKSpJnhxevQhliPyi0vM5sHoaq+NSQc8&#10;lDuD7CRIAfu0RvTf3IxlXcFvl/NlQrYQ45M4Wh1IoUa3BV9P4xo0E+l4Z6vkEoQ2g02VGDvyEykZ&#10;yAl92TNdFXx1G4MjXyVUZ2IMYVAk/SAyGsAfnHWkxoL770eBijPzwRLrUboXAy9GeTGElRRa8MDZ&#10;YO5Cknjq393TNPY68fSSeayRVJXoG39AlO2v5+T18k+3PwEAAP//AwBQSwMEFAAGAAgAAAAhAIPb&#10;kQLfAAAACQEAAA8AAABkcnMvZG93bnJldi54bWxMj81OwzAQhO9IvIO1SNyo8wNRm8apChKIIy1F&#10;6tGN3TjCXofYTUOfnuUEp9VoRrPfVKvJWTbqIXQeBaSzBJjGxqsOWwG79+e7ObAQJSppPWoB3zrA&#10;qr6+qmSp/Bk3etzGllEJhlIKMDH2JeehMdrJMPO9RvKOfnAykhxargZ5pnJneZYkBXeyQ/pgZK+f&#10;jG4+tycnYPE6fhj7uPcK5yZd718uX2+7ixC3N9N6CSzqKf6F4Ref0KEmpoM/oQrMkn4oKEn3fgGM&#10;/CzNcmAHAXlS5MDriv9fUP8AAAD//wMAUEsBAi0AFAAGAAgAAAAhALaDOJL+AAAA4QEAABMAAAAA&#10;AAAAAAAAAAAAAAAAAFtDb250ZW50X1R5cGVzXS54bWxQSwECLQAUAAYACAAAACEAOP0h/9YAAACU&#10;AQAACwAAAAAAAAAAAAAAAAAvAQAAX3JlbHMvLnJlbHNQSwECLQAUAAYACAAAACEAbrcvpQoCAADv&#10;AwAADgAAAAAAAAAAAAAAAAAuAgAAZHJzL2Uyb0RvYy54bWxQSwECLQAUAAYACAAAACEAg9uRAt8A&#10;AAAJAQAADwAAAAAAAAAAAAAAAABkBAAAZHJzL2Rvd25yZXYueG1sUEsFBgAAAAAEAAQA8wAAAHAF&#10;AAAAAA==&#10;" stroked="f">
                      <v:textbox style="mso-fit-shape-to-text:t" inset="0,0,0,0">
                        <w:txbxContent>
                          <w:p w14:paraId="680EC16E" w14:textId="77777777" w:rsidR="00F47D95" w:rsidRDefault="001104B2" w:rsidP="00AA16B2">
                            <w:pPr>
                              <w:spacing w:line="240" w:lineRule="auto"/>
                              <w:jc w:val="center"/>
                              <w:rPr>
                                <w:b/>
                                <w:sz w:val="20"/>
                              </w:rPr>
                            </w:pPr>
                            <w:r>
                              <w:rPr>
                                <w:b/>
                                <w:bCs/>
                                <w:sz w:val="20"/>
                              </w:rPr>
                              <w:t>Sejměte uzávěr jehly.</w:t>
                            </w:r>
                          </w:p>
                        </w:txbxContent>
                      </v:textbox>
                    </v:shape>
                  </w:pict>
                </mc:Fallback>
              </mc:AlternateContent>
            </w:r>
            <w:r w:rsidRPr="005014F7">
              <w:rPr>
                <w:noProof/>
              </w:rPr>
              <w:drawing>
                <wp:inline distT="0" distB="0" distL="0" distR="0" wp14:anchorId="680EC0D0" wp14:editId="1FC197F2">
                  <wp:extent cx="1943100" cy="1061319"/>
                  <wp:effectExtent l="0" t="0" r="0" b="5715"/>
                  <wp:docPr id="2099501638"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026051" name="Picture 33"/>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1947671" cy="1063816"/>
                          </a:xfrm>
                          <a:prstGeom prst="rect">
                            <a:avLst/>
                          </a:prstGeom>
                          <a:ln>
                            <a:noFill/>
                          </a:ln>
                          <a:extLst>
                            <a:ext uri="{53640926-AAD7-44D8-BBD7-CCE9431645EC}">
                              <a14:shadowObscured xmlns:a14="http://schemas.microsoft.com/office/drawing/2010/main"/>
                            </a:ext>
                          </a:extLst>
                        </pic:spPr>
                      </pic:pic>
                    </a:graphicData>
                  </a:graphic>
                </wp:inline>
              </w:drawing>
            </w:r>
          </w:p>
        </w:tc>
      </w:tr>
      <w:tr w:rsidR="005970A9" w14:paraId="680EBF5B" w14:textId="77777777" w:rsidTr="009258E0">
        <w:trPr>
          <w:cantSplit/>
        </w:trPr>
        <w:tc>
          <w:tcPr>
            <w:tcW w:w="4530" w:type="dxa"/>
            <w:tcBorders>
              <w:top w:val="single" w:sz="4" w:space="0" w:color="auto"/>
              <w:bottom w:val="single" w:sz="4" w:space="0" w:color="auto"/>
            </w:tcBorders>
          </w:tcPr>
          <w:p w14:paraId="680EBF47" w14:textId="77777777" w:rsidR="00BB23EB" w:rsidRPr="005014F7" w:rsidRDefault="00BB23EB" w:rsidP="009258E0">
            <w:pPr>
              <w:spacing w:line="240" w:lineRule="auto"/>
              <w:rPr>
                <w:szCs w:val="22"/>
              </w:rPr>
            </w:pPr>
          </w:p>
          <w:p w14:paraId="680EBF48" w14:textId="77777777" w:rsidR="00BB23EB" w:rsidRPr="005014F7" w:rsidRDefault="001104B2" w:rsidP="009258E0">
            <w:pPr>
              <w:spacing w:line="240" w:lineRule="auto"/>
              <w:rPr>
                <w:szCs w:val="22"/>
              </w:rPr>
            </w:pPr>
            <w:r w:rsidRPr="005014F7">
              <w:t>Uchopte kůži mezi prsty, zaveďte jehlu, stlačte píst a zahajte podávání injekce.</w:t>
            </w:r>
          </w:p>
          <w:p w14:paraId="680EBF49" w14:textId="77777777" w:rsidR="00BB23EB" w:rsidRPr="005014F7" w:rsidRDefault="00BB23EB" w:rsidP="009258E0">
            <w:pPr>
              <w:spacing w:line="240" w:lineRule="auto"/>
              <w:rPr>
                <w:szCs w:val="22"/>
              </w:rPr>
            </w:pPr>
          </w:p>
          <w:p w14:paraId="680EBF4A" w14:textId="77777777" w:rsidR="00BB23EB" w:rsidRPr="005014F7" w:rsidRDefault="001104B2" w:rsidP="009258E0">
            <w:pPr>
              <w:spacing w:line="240" w:lineRule="auto"/>
              <w:rPr>
                <w:szCs w:val="22"/>
              </w:rPr>
            </w:pPr>
            <w:r w:rsidRPr="005014F7">
              <w:t>Uchopte kůži okolo vybraného místa vpichu mezi prsty a držte ji stisknutou po celou dobu injekce (viz obrázek 6). Tento postup se doporučuje, aby se zajistilo subkutánní (podkožní) podání injekce a zabránilo injikování do svalu.</w:t>
            </w:r>
          </w:p>
          <w:p w14:paraId="680EBF4B" w14:textId="77777777" w:rsidR="00BB23EB" w:rsidRPr="005014F7" w:rsidRDefault="00BB23EB" w:rsidP="009258E0">
            <w:pPr>
              <w:spacing w:line="240" w:lineRule="auto"/>
              <w:rPr>
                <w:szCs w:val="22"/>
              </w:rPr>
            </w:pPr>
          </w:p>
          <w:p w14:paraId="680EBF4C" w14:textId="77777777" w:rsidR="00BB23EB" w:rsidRPr="005014F7" w:rsidRDefault="001104B2" w:rsidP="009258E0">
            <w:pPr>
              <w:spacing w:line="240" w:lineRule="auto"/>
              <w:rPr>
                <w:szCs w:val="22"/>
              </w:rPr>
            </w:pPr>
            <w:r w:rsidRPr="005014F7">
              <w:t>Aniž byste se dotýkali pístu, zaveďte jehlu do kůže v místě vpichu pod úhlem 90° (viz obrázek 7).</w:t>
            </w:r>
          </w:p>
          <w:p w14:paraId="680EBF4D" w14:textId="77777777" w:rsidR="00BB23EB" w:rsidRPr="005014F7" w:rsidRDefault="00BB23EB" w:rsidP="009258E0">
            <w:pPr>
              <w:spacing w:line="240" w:lineRule="auto"/>
              <w:rPr>
                <w:szCs w:val="22"/>
              </w:rPr>
            </w:pPr>
          </w:p>
          <w:p w14:paraId="680EBF4E" w14:textId="77777777" w:rsidR="00BB23EB" w:rsidRPr="005014F7" w:rsidRDefault="001104B2" w:rsidP="009258E0">
            <w:pPr>
              <w:spacing w:line="240" w:lineRule="auto"/>
              <w:rPr>
                <w:szCs w:val="22"/>
              </w:rPr>
            </w:pPr>
            <w:r w:rsidRPr="005014F7">
              <w:t>Stlačte píst dolů, kam až to půjde, abyste injikovali veškerý kapalný léčivý přípravek do kůže (viz obrázek 8). Injikujte přípravek velmi rychle, abyste zmírnil(a) bolest.</w:t>
            </w:r>
          </w:p>
          <w:p w14:paraId="680EBF4F" w14:textId="77777777" w:rsidR="00BB23EB" w:rsidRPr="005014F7" w:rsidRDefault="00BB23EB" w:rsidP="009258E0">
            <w:pPr>
              <w:spacing w:line="240" w:lineRule="auto"/>
              <w:rPr>
                <w:szCs w:val="22"/>
              </w:rPr>
            </w:pPr>
          </w:p>
          <w:p w14:paraId="680EBF50" w14:textId="77777777" w:rsidR="00BB23EB" w:rsidRPr="005014F7" w:rsidRDefault="001104B2" w:rsidP="009258E0">
            <w:pPr>
              <w:spacing w:line="240" w:lineRule="auto"/>
              <w:rPr>
                <w:szCs w:val="22"/>
              </w:rPr>
            </w:pPr>
            <w:r w:rsidRPr="005014F7">
              <w:t>Vytáhněte injekční stříkačku z místa vpichu pod úhlem 90°.</w:t>
            </w:r>
          </w:p>
          <w:p w14:paraId="680EBF51" w14:textId="77777777" w:rsidR="00BB23EB" w:rsidRPr="005014F7" w:rsidRDefault="00BB23EB" w:rsidP="009258E0">
            <w:pPr>
              <w:spacing w:line="240" w:lineRule="auto"/>
              <w:rPr>
                <w:szCs w:val="22"/>
              </w:rPr>
            </w:pPr>
          </w:p>
          <w:p w14:paraId="680EBF52" w14:textId="77777777" w:rsidR="00BB23EB" w:rsidRPr="005014F7" w:rsidRDefault="001104B2" w:rsidP="009258E0">
            <w:pPr>
              <w:spacing w:line="240" w:lineRule="auto"/>
              <w:rPr>
                <w:szCs w:val="22"/>
              </w:rPr>
            </w:pPr>
            <w:r w:rsidRPr="005014F7">
              <w:rPr>
                <w:b/>
                <w:bCs/>
                <w:szCs w:val="22"/>
              </w:rPr>
              <w:t>Důležité:</w:t>
            </w:r>
          </w:p>
          <w:p w14:paraId="680EBF53" w14:textId="77777777" w:rsidR="00BB23EB" w:rsidRPr="005014F7" w:rsidRDefault="001104B2" w:rsidP="009258E0">
            <w:pPr>
              <w:spacing w:line="240" w:lineRule="auto"/>
              <w:rPr>
                <w:szCs w:val="22"/>
              </w:rPr>
            </w:pPr>
            <w:r w:rsidRPr="005014F7">
              <w:t>Po zavedení jehly přípravek nenasávejte (netahejte zpět za píst).</w:t>
            </w:r>
          </w:p>
          <w:p w14:paraId="680EBF54" w14:textId="77777777" w:rsidR="00BB23EB" w:rsidRPr="005014F7" w:rsidRDefault="00BB23EB" w:rsidP="009258E0">
            <w:pPr>
              <w:spacing w:line="240" w:lineRule="auto"/>
              <w:rPr>
                <w:szCs w:val="22"/>
              </w:rPr>
            </w:pPr>
          </w:p>
          <w:p w14:paraId="680EBF55" w14:textId="77777777" w:rsidR="00BB23EB" w:rsidRPr="005014F7" w:rsidRDefault="001104B2" w:rsidP="009258E0">
            <w:pPr>
              <w:spacing w:line="240" w:lineRule="auto"/>
              <w:rPr>
                <w:szCs w:val="22"/>
              </w:rPr>
            </w:pPr>
            <w:r w:rsidRPr="005014F7">
              <w:t>Nevytahujte injekční stříkačku s přípravkem Ogluo z kůže, dokud není injekce dokončena. Nevracejte uzávěr na jehlu injekční stříkačky.</w:t>
            </w:r>
          </w:p>
          <w:p w14:paraId="680EBF56" w14:textId="77777777" w:rsidR="00BB23EB" w:rsidRPr="005014F7" w:rsidRDefault="00BB23EB" w:rsidP="009258E0">
            <w:pPr>
              <w:spacing w:line="240" w:lineRule="auto"/>
              <w:rPr>
                <w:szCs w:val="22"/>
              </w:rPr>
            </w:pPr>
          </w:p>
        </w:tc>
        <w:tc>
          <w:tcPr>
            <w:tcW w:w="4531" w:type="dxa"/>
            <w:tcBorders>
              <w:top w:val="single" w:sz="4" w:space="0" w:color="auto"/>
              <w:bottom w:val="single" w:sz="4" w:space="0" w:color="auto"/>
            </w:tcBorders>
          </w:tcPr>
          <w:p w14:paraId="680EBF57" w14:textId="77777777" w:rsidR="00BB23EB" w:rsidRPr="005014F7" w:rsidRDefault="00BB23EB" w:rsidP="009258E0">
            <w:pPr>
              <w:spacing w:line="240" w:lineRule="auto"/>
              <w:rPr>
                <w:b/>
                <w:bCs/>
                <w:sz w:val="20"/>
              </w:rPr>
            </w:pPr>
          </w:p>
          <w:p w14:paraId="680EBF58" w14:textId="77777777" w:rsidR="00AA16B2" w:rsidRPr="005014F7" w:rsidRDefault="001104B2" w:rsidP="004105AC">
            <w:pPr>
              <w:pStyle w:val="Style13"/>
              <w:tabs>
                <w:tab w:val="clear" w:pos="567"/>
                <w:tab w:val="left" w:pos="1647"/>
                <w:tab w:val="left" w:pos="3193"/>
              </w:tabs>
              <w:spacing w:after="0"/>
              <w:rPr>
                <w:noProof w:val="0"/>
              </w:rPr>
            </w:pPr>
            <w:r w:rsidRPr="005014F7">
              <w:rPr>
                <w:noProof w:val="0"/>
              </w:rPr>
              <w:t xml:space="preserve">Obrázek 6 </w:t>
            </w:r>
            <w:r w:rsidRPr="005014F7">
              <w:rPr>
                <w:noProof w:val="0"/>
                <w:szCs w:val="22"/>
              </w:rPr>
              <w:tab/>
            </w:r>
            <w:r w:rsidRPr="005014F7">
              <w:rPr>
                <w:noProof w:val="0"/>
              </w:rPr>
              <w:t xml:space="preserve">Obrázek 7 </w:t>
            </w:r>
            <w:r w:rsidRPr="005014F7">
              <w:rPr>
                <w:noProof w:val="0"/>
                <w:szCs w:val="22"/>
              </w:rPr>
              <w:tab/>
            </w:r>
            <w:r w:rsidRPr="005014F7">
              <w:rPr>
                <w:noProof w:val="0"/>
              </w:rPr>
              <w:t>Obrázek 8</w:t>
            </w:r>
          </w:p>
          <w:p w14:paraId="680EBF59" w14:textId="77777777" w:rsidR="00AA16B2" w:rsidRPr="005014F7" w:rsidRDefault="001104B2" w:rsidP="00AA16B2">
            <w:pPr>
              <w:spacing w:line="240" w:lineRule="auto"/>
              <w:jc w:val="center"/>
              <w:rPr>
                <w:szCs w:val="22"/>
              </w:rPr>
            </w:pPr>
            <w:r w:rsidRPr="005014F7">
              <w:rPr>
                <w:noProof/>
                <w:color w:val="000000" w:themeColor="text1"/>
                <w:szCs w:val="22"/>
              </w:rPr>
              <mc:AlternateContent>
                <mc:Choice Requires="wps">
                  <w:drawing>
                    <wp:anchor distT="45720" distB="45720" distL="114300" distR="114300" simplePos="0" relativeHeight="251815936" behindDoc="0" locked="0" layoutInCell="1" allowOverlap="1" wp14:anchorId="680EC0D2" wp14:editId="680EC0D3">
                      <wp:simplePos x="0" y="0"/>
                      <wp:positionH relativeFrom="column">
                        <wp:posOffset>2160817</wp:posOffset>
                      </wp:positionH>
                      <wp:positionV relativeFrom="paragraph">
                        <wp:posOffset>35876</wp:posOffset>
                      </wp:positionV>
                      <wp:extent cx="429895" cy="1847469"/>
                      <wp:effectExtent l="0" t="0" r="8255" b="3175"/>
                      <wp:wrapNone/>
                      <wp:docPr id="2099501688" name="Text Box 20995016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680EC16F" w14:textId="77777777" w:rsidR="00F47D95" w:rsidRDefault="001104B2" w:rsidP="00AA16B2">
                                  <w:pPr>
                                    <w:spacing w:line="240" w:lineRule="auto"/>
                                    <w:jc w:val="center"/>
                                    <w:rPr>
                                      <w:b/>
                                      <w:sz w:val="14"/>
                                    </w:rPr>
                                  </w:pPr>
                                  <w:r>
                                    <w:rPr>
                                      <w:b/>
                                      <w:bCs/>
                                      <w:sz w:val="14"/>
                                      <w:szCs w:val="14"/>
                                    </w:rPr>
                                    <w:t>Stlačte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D2" id="Text Box 2099501688" o:spid="_x0000_s1106" type="#_x0000_t202" style="position:absolute;left:0;text-align:left;margin-left:170.15pt;margin-top:2.8pt;width:33.85pt;height:145.45pt;z-index:2518159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YP7GCwIAAO4DAAAOAAAAZHJzL2Uyb0RvYy54bWysU9uO0zAQfUfiHyy/06RVu7RR09XSpQhp&#10;uUjLfsDEcRoLx2Nst0n5esZO2wX2DfFijS9zZs6Z4/Xt0Gl2lM4rNCWfTnLOpBFYK7Mv+dO33Zsl&#10;Zz6AqUGjkSU/Sc9vN69frXtbyBm2qGvpGIEYX/S25G0ItsgyL1rZgZ+glYYuG3QdBNq6fVY76Am9&#10;09ksz2+yHl1tHQrpPZ3ej5d8k/CbRorwpWm8DEyXnHoLaXVpreKabdZQ7B3YVolzG/APXXSgDBW9&#10;Qt1DAHZw6gVUp4RDj02YCOwybBolZOJAbKb5X2weW7AycSFxvL3K5P8frPh8fLRfHQvDOxxogImE&#10;tw8ovntmcNuC2cs757BvJdRUeBoly3rri3NqlNoXPoJU/SesachwCJiAhsZ1URXiyQidBnC6ii6H&#10;wAQdzmer5WrBmaCr6XL+dn6zSiWguGRb58MHiR2LQckdDTWhw/HBh9gNFJcnsZhHreqd0jpt3L7a&#10;aseOQAbY7bZ5nmZOKX8804b1JV8tZouEbDDmJ290KpBBtepKvqTkMR2KqMZ7U6cnAZQeY4LV5ixP&#10;VGTUJgzVwFQdASKzKFeF9YkEczgakj4QBS26n5z1ZMaS+x8HcJIz/dGQ6NG5l8BdguoSgBGUWvLA&#10;2RhuQ3J44m/vaBg7lXR6rnzukUyV5Dt/gOja3/fp1fM33fwCAAD//wMAUEsDBBQABgAIAAAAIQAm&#10;5Q4D3gAAAAkBAAAPAAAAZHJzL2Rvd25yZXYueG1sTI/dSsNAFITvBd9hOYJ3dtf+hJrmpIhQEBHU&#10;1AfYZk+T0N2zIbtN49u7XtnLYYaZb4rt5KwYaQidZ4THmQJBXHvTcYPwvd89rEGEqNlo65kQfijA&#10;try9KXRu/IW/aKxiI1IJh1wjtDH2uZShbsnpMPM9cfKOfnA6Jjk00gz6ksqdlXOlMul0x2mh1T29&#10;tFSfqrND6N6nt0+r9lUz7jRzbz5ejyQR7++m5w2ISFP8D8MffkKHMjEd/JlNEBZhsVSLFEVYZSCS&#10;v1Tr9O2AMH/KViDLQl4/KH8BAAD//wMAUEsBAi0AFAAGAAgAAAAhALaDOJL+AAAA4QEAABMAAAAA&#10;AAAAAAAAAAAAAAAAAFtDb250ZW50X1R5cGVzXS54bWxQSwECLQAUAAYACAAAACEAOP0h/9YAAACU&#10;AQAACwAAAAAAAAAAAAAAAAAvAQAAX3JlbHMvLnJlbHNQSwECLQAUAAYACAAAACEAvGD+xgsCAADu&#10;AwAADgAAAAAAAAAAAAAAAAAuAgAAZHJzL2Uyb0RvYy54bWxQSwECLQAUAAYACAAAACEAJuUOA94A&#10;AAAJAQAADwAAAAAAAAAAAAAAAABlBAAAZHJzL2Rvd25yZXYueG1sUEsFBgAAAAAEAAQA8wAAAHAF&#10;AAAAAA==&#10;" fillcolor="#ffc000" stroked="f">
                      <v:textbox style="mso-fit-shape-to-text:t" inset="0,0,0,0">
                        <w:txbxContent>
                          <w:p w14:paraId="680EC16F" w14:textId="77777777" w:rsidR="00F47D95" w:rsidRDefault="001104B2" w:rsidP="00AA16B2">
                            <w:pPr>
                              <w:spacing w:line="240" w:lineRule="auto"/>
                              <w:jc w:val="center"/>
                              <w:rPr>
                                <w:b/>
                                <w:sz w:val="14"/>
                              </w:rPr>
                            </w:pPr>
                            <w:r>
                              <w:rPr>
                                <w:b/>
                                <w:bCs/>
                                <w:sz w:val="14"/>
                                <w:szCs w:val="14"/>
                              </w:rPr>
                              <w:t>Stlačte</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813888" behindDoc="0" locked="0" layoutInCell="1" allowOverlap="1" wp14:anchorId="680EC0D4" wp14:editId="680EC0D5">
                      <wp:simplePos x="0" y="0"/>
                      <wp:positionH relativeFrom="column">
                        <wp:posOffset>1224915</wp:posOffset>
                      </wp:positionH>
                      <wp:positionV relativeFrom="paragraph">
                        <wp:posOffset>31956</wp:posOffset>
                      </wp:positionV>
                      <wp:extent cx="429895" cy="1847469"/>
                      <wp:effectExtent l="0" t="0" r="8255" b="3175"/>
                      <wp:wrapNone/>
                      <wp:docPr id="2099501687" name="Text Box 20995016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680EC170" w14:textId="77777777" w:rsidR="00F47D95" w:rsidRDefault="001104B2" w:rsidP="00AA16B2">
                                  <w:pPr>
                                    <w:spacing w:line="240" w:lineRule="auto"/>
                                    <w:jc w:val="center"/>
                                    <w:rPr>
                                      <w:b/>
                                      <w:sz w:val="14"/>
                                    </w:rPr>
                                  </w:pPr>
                                  <w:r>
                                    <w:rPr>
                                      <w:b/>
                                      <w:bCs/>
                                      <w:sz w:val="14"/>
                                      <w:szCs w:val="14"/>
                                    </w:rPr>
                                    <w:t>Zaveďte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D4" id="Text Box 2099501687" o:spid="_x0000_s1107" type="#_x0000_t202" style="position:absolute;left:0;text-align:left;margin-left:96.45pt;margin-top:2.5pt;width:33.85pt;height:145.45pt;z-index:2518138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9k4ZCwIAAO4DAAAOAAAAZHJzL2Uyb0RvYy54bWysU9tu2zAMfR+wfxD0vtgJki4x4hRdugwD&#10;ugvQ9QNoWY6FyaImKbGzrx8lJ+m2vg17ESiRPCQPj9a3Q6fZUTqv0JR8Osk5k0Zgrcy+5E/fdm+W&#10;nPkApgaNRpb8JD2/3bx+te5tIWfYoq6lYwRifNHbkrch2CLLvGhlB36CVhpyNug6CHR1+6x20BN6&#10;p7NZnt9kPbraOhTSe3q9H518k/CbRorwpWm8DEyXnHoL6XTprOKZbdZQ7B3YVolzG/APXXSgDBW9&#10;Qt1DAHZw6gVUp4RDj02YCOwybBolZJqBppnmf03z2IKVaRYix9srTf7/wYrPx0f71bEwvMOBFpiG&#10;8PYBxXfPDG5bMHt55xz2rYSaCk8jZVlvfXFOjVT7wkeQqv+ENS0ZDgET0NC4LrJCczJCpwWcrqTL&#10;ITBBj/PZarlacCbINV3O385vVqkEFJds63z4ILFj0Si5o6UmdDg++BC7geISEot51KreKa3Txe2r&#10;rXbsCCSA3W6b52nnlPJHmDasL/lqMVskZIMxP2mjU4EEqlVX8iUlj+lQRDbemzqFBFB6tAlWmzM9&#10;kZGRmzBUA1M1ASTyIl0V1icizOEoSPpAZLTofnLWkxhL7n8cwEnO9EdDpEflXgx3MaqLAUZQaskD&#10;Z6O5DUnhaX57R8vYqcTTc+VzjySqRN/5A0TV/n5PUc/fdPMLAAD//wMAUEsDBBQABgAIAAAAIQBz&#10;4yF/3AAAAAkBAAAPAAAAZHJzL2Rvd25yZXYueG1sTI9RS8NAEITfBf/DsYJv9q6BBhNzKUUoiAhq&#10;2h9wzW2T4N1eyF3T+O9dn/Rthxlmv6m2i3dixikOgTSsVwoEUhvsQJ2G42H/8AgiJkPWuECo4Rsj&#10;bOvbm8qUNlzpE+cmdYJLKJZGQ5/SWEoZ2x69iaswIrF3DpM3ieXUSTuZK5d7JzOlcunNQPyhNyM+&#10;99h+NRevYXhbXj+cOjTdvDdEo31/OaPU+v5u2T2BSLikvzD84jM61Mx0CheyUTjWRVZwVMOGJ7Gf&#10;5SoHceKj2BQg60r+X1D/AAAA//8DAFBLAQItABQABgAIAAAAIQC2gziS/gAAAOEBAAATAAAAAAAA&#10;AAAAAAAAAAAAAABbQ29udGVudF9UeXBlc10ueG1sUEsBAi0AFAAGAAgAAAAhADj9If/WAAAAlAEA&#10;AAsAAAAAAAAAAAAAAAAALwEAAF9yZWxzLy5yZWxzUEsBAi0AFAAGAAgAAAAhAMD2ThkLAgAA7gMA&#10;AA4AAAAAAAAAAAAAAAAALgIAAGRycy9lMm9Eb2MueG1sUEsBAi0AFAAGAAgAAAAhAHPjIX/cAAAA&#10;CQEAAA8AAAAAAAAAAAAAAAAAZQQAAGRycy9kb3ducmV2LnhtbFBLBQYAAAAABAAEAPMAAABuBQAA&#10;AAA=&#10;" fillcolor="#ffc000" stroked="f">
                      <v:textbox style="mso-fit-shape-to-text:t" inset="0,0,0,0">
                        <w:txbxContent>
                          <w:p w14:paraId="680EC170" w14:textId="77777777" w:rsidR="00F47D95" w:rsidRDefault="001104B2" w:rsidP="00AA16B2">
                            <w:pPr>
                              <w:spacing w:line="240" w:lineRule="auto"/>
                              <w:jc w:val="center"/>
                              <w:rPr>
                                <w:b/>
                                <w:sz w:val="14"/>
                              </w:rPr>
                            </w:pPr>
                            <w:r>
                              <w:rPr>
                                <w:b/>
                                <w:bCs/>
                                <w:sz w:val="14"/>
                                <w:szCs w:val="14"/>
                              </w:rPr>
                              <w:t>Zaveďte</w:t>
                            </w:r>
                          </w:p>
                        </w:txbxContent>
                      </v:textbox>
                    </v:shape>
                  </w:pict>
                </mc:Fallback>
              </mc:AlternateContent>
            </w:r>
            <w:r w:rsidRPr="005014F7">
              <w:rPr>
                <w:noProof/>
                <w:color w:val="000000" w:themeColor="text1"/>
                <w:szCs w:val="22"/>
              </w:rPr>
              <mc:AlternateContent>
                <mc:Choice Requires="wps">
                  <w:drawing>
                    <wp:anchor distT="45720" distB="45720" distL="114300" distR="114300" simplePos="0" relativeHeight="251811840" behindDoc="0" locked="0" layoutInCell="1" allowOverlap="1" wp14:anchorId="680EC0D6" wp14:editId="680EC0D7">
                      <wp:simplePos x="0" y="0"/>
                      <wp:positionH relativeFrom="column">
                        <wp:posOffset>236855</wp:posOffset>
                      </wp:positionH>
                      <wp:positionV relativeFrom="paragraph">
                        <wp:posOffset>47419</wp:posOffset>
                      </wp:positionV>
                      <wp:extent cx="429895" cy="1847469"/>
                      <wp:effectExtent l="0" t="0" r="8255" b="3175"/>
                      <wp:wrapNone/>
                      <wp:docPr id="2099501686" name="Text Box 20995016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680EC171" w14:textId="77777777" w:rsidR="00F47D95" w:rsidRDefault="001104B2" w:rsidP="00AA16B2">
                                  <w:pPr>
                                    <w:spacing w:line="240" w:lineRule="auto"/>
                                    <w:jc w:val="center"/>
                                    <w:rPr>
                                      <w:b/>
                                      <w:sz w:val="14"/>
                                    </w:rPr>
                                  </w:pPr>
                                  <w:r>
                                    <w:rPr>
                                      <w:b/>
                                      <w:bCs/>
                                      <w:sz w:val="14"/>
                                      <w:szCs w:val="14"/>
                                    </w:rPr>
                                    <w:t>Uchopte mezi prsty</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D6" id="Text Box 2099501686" o:spid="_x0000_s1108" type="#_x0000_t202" style="position:absolute;left:0;text-align:left;margin-left:18.65pt;margin-top:3.75pt;width:33.85pt;height:145.45pt;z-index:2518118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Su6iDAIAAO4DAAAOAAAAZHJzL2Uyb0RvYy54bWysU9uO0zAQfUfiHyy/06RVu7RR09XSpQhp&#10;uUjLfsDEcRoLx2Nst0n5esZO2wX2DfFijS9zZs6Z4/Xt0Gl2lM4rNCWfTnLOpBFYK7Mv+dO33Zsl&#10;Zz6AqUGjkSU/Sc9vN69frXtbyBm2qGvpGIEYX/S25G0ItsgyL1rZgZ+glYYuG3QdBNq6fVY76Am9&#10;09ksz2+yHl1tHQrpPZ3ej5d8k/CbRorwpWm8DEyXnHoLaXVpreKabdZQ7B3YVolzG/APXXSgDBW9&#10;Qt1DAHZw6gVUp4RDj02YCOwybBolZOJAbKb5X2weW7AycSFxvL3K5P8frPh8fLRfHQvDOxxogImE&#10;tw8ovntmcNuC2cs757BvJdRUeBoly3rri3NqlNoXPoJU/SesachwCJiAhsZ1URXiyQidBnC6ii6H&#10;wAQdzmer5WrBmaCr6XL+dn6zSiWguGRb58MHiR2LQckdDTWhw/HBh9gNFJcnsZhHreqd0jpt3L7a&#10;aseOQAbY7bZ5nmZOKX8804b1JV8tZouEbDDmJ290KpBBtepKvqTkMR2KqMZ7U6cnAZQeY4LV5ixP&#10;VGTUJgzVwFRNALPILMpVYX0iwRyOhqQPREGL7idnPZmx5P7HAZzkTH80JHp07iVwl6C6BGAEpZY8&#10;cDaG25AcnvjbOxrGTiWdniufeyRTJfnOHyC69vd9evX8TTe/AAAA//8DAFBLAwQUAAYACAAAACEA&#10;9GwVCdwAAAAIAQAADwAAAGRycy9kb3ducmV2LnhtbEyPUUvDQBCE3wX/w7GCb/Zia22N2RQRCiKC&#10;mvoDtrltErzbC7lrGv+91yd9HGaY+abYTM6qkYfQeUG4nWWgWGpvOmkQvnbbmzWoEEkMWS+M8MMB&#10;NuXlRUG58Sf55LGKjUolEnJCaGPsc61D3bKjMPM9S/IOfnAUkxwabQY6pXJn9TzL7rWjTtJCSz0/&#10;t1x/V0eH0L1Nrx8221XNuCWR3ry/HFgjXl9NT4+gIk/xLwxn/IQOZWLa+6OYoCzCYrVISYTVEtTZ&#10;zpbp2h5h/rC+A10W+v+B8hcAAP//AwBQSwECLQAUAAYACAAAACEAtoM4kv4AAADhAQAAEwAAAAAA&#10;AAAAAAAAAAAAAAAAW0NvbnRlbnRfVHlwZXNdLnhtbFBLAQItABQABgAIAAAAIQA4/SH/1gAAAJQB&#10;AAALAAAAAAAAAAAAAAAAAC8BAABfcmVscy8ucmVsc1BLAQItABQABgAIAAAAIQAFSu6iDAIAAO4D&#10;AAAOAAAAAAAAAAAAAAAAAC4CAABkcnMvZTJvRG9jLnhtbFBLAQItABQABgAIAAAAIQD0bBUJ3AAA&#10;AAgBAAAPAAAAAAAAAAAAAAAAAGYEAABkcnMvZG93bnJldi54bWxQSwUGAAAAAAQABADzAAAAbwUA&#10;AAAA&#10;" fillcolor="#ffc000" stroked="f">
                      <v:textbox style="mso-fit-shape-to-text:t" inset="0,0,0,0">
                        <w:txbxContent>
                          <w:p w14:paraId="680EC171" w14:textId="77777777" w:rsidR="00F47D95" w:rsidRDefault="001104B2" w:rsidP="00AA16B2">
                            <w:pPr>
                              <w:spacing w:line="240" w:lineRule="auto"/>
                              <w:jc w:val="center"/>
                              <w:rPr>
                                <w:b/>
                                <w:sz w:val="14"/>
                              </w:rPr>
                            </w:pPr>
                            <w:r>
                              <w:rPr>
                                <w:b/>
                                <w:bCs/>
                                <w:sz w:val="14"/>
                                <w:szCs w:val="14"/>
                              </w:rPr>
                              <w:t>Uchopte mezi prsty</w:t>
                            </w:r>
                          </w:p>
                        </w:txbxContent>
                      </v:textbox>
                    </v:shape>
                  </w:pict>
                </mc:Fallback>
              </mc:AlternateContent>
            </w:r>
            <w:r w:rsidRPr="005014F7">
              <w:rPr>
                <w:noProof/>
              </w:rPr>
              <w:drawing>
                <wp:inline distT="0" distB="0" distL="0" distR="0" wp14:anchorId="680EC0D8" wp14:editId="18696E85">
                  <wp:extent cx="2851150" cy="1056214"/>
                  <wp:effectExtent l="0" t="0" r="6350" b="0"/>
                  <wp:docPr id="2099501639"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3760767" name="Picture 34"/>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2865136" cy="1061395"/>
                          </a:xfrm>
                          <a:prstGeom prst="rect">
                            <a:avLst/>
                          </a:prstGeom>
                          <a:ln>
                            <a:noFill/>
                          </a:ln>
                          <a:extLst>
                            <a:ext uri="{53640926-AAD7-44D8-BBD7-CCE9431645EC}">
                              <a14:shadowObscured xmlns:a14="http://schemas.microsoft.com/office/drawing/2010/main"/>
                            </a:ext>
                          </a:extLst>
                        </pic:spPr>
                      </pic:pic>
                    </a:graphicData>
                  </a:graphic>
                </wp:inline>
              </w:drawing>
            </w:r>
          </w:p>
          <w:p w14:paraId="680EBF5A" w14:textId="77777777" w:rsidR="00BB23EB" w:rsidRPr="005014F7" w:rsidRDefault="00BB23EB" w:rsidP="009258E0">
            <w:pPr>
              <w:spacing w:line="240" w:lineRule="auto"/>
              <w:rPr>
                <w:b/>
                <w:bCs/>
                <w:sz w:val="20"/>
              </w:rPr>
            </w:pPr>
          </w:p>
        </w:tc>
      </w:tr>
      <w:tr w:rsidR="005970A9" w14:paraId="680EBF69" w14:textId="77777777" w:rsidTr="001A5DE9">
        <w:tc>
          <w:tcPr>
            <w:tcW w:w="4530" w:type="dxa"/>
            <w:tcBorders>
              <w:top w:val="single" w:sz="4" w:space="0" w:color="auto"/>
            </w:tcBorders>
          </w:tcPr>
          <w:p w14:paraId="680EBF5C" w14:textId="77777777" w:rsidR="00BB23EB" w:rsidRPr="005014F7" w:rsidRDefault="00BB23EB" w:rsidP="009258E0">
            <w:pPr>
              <w:spacing w:line="240" w:lineRule="auto"/>
              <w:rPr>
                <w:szCs w:val="22"/>
              </w:rPr>
            </w:pPr>
          </w:p>
          <w:p w14:paraId="680EBF5D" w14:textId="77777777" w:rsidR="00BB23EB" w:rsidRPr="005014F7" w:rsidRDefault="001104B2" w:rsidP="009258E0">
            <w:pPr>
              <w:pStyle w:val="ListParagraph"/>
              <w:spacing w:line="240" w:lineRule="auto"/>
              <w:ind w:left="0"/>
              <w:rPr>
                <w:b/>
                <w:bCs/>
                <w:szCs w:val="22"/>
                <w:u w:val="single"/>
              </w:rPr>
            </w:pPr>
            <w:r w:rsidRPr="005014F7">
              <w:rPr>
                <w:b/>
                <w:bCs/>
                <w:szCs w:val="22"/>
                <w:u w:val="single"/>
              </w:rPr>
              <w:t>Pomoc</w:t>
            </w:r>
          </w:p>
          <w:p w14:paraId="680EBF5E" w14:textId="77777777" w:rsidR="00BB23EB" w:rsidRPr="005014F7" w:rsidRDefault="00BB23EB" w:rsidP="009258E0">
            <w:pPr>
              <w:spacing w:line="240" w:lineRule="auto"/>
              <w:rPr>
                <w:szCs w:val="22"/>
              </w:rPr>
            </w:pPr>
          </w:p>
          <w:p w14:paraId="680EBF5F" w14:textId="77777777" w:rsidR="00BB23EB" w:rsidRPr="005014F7" w:rsidRDefault="001104B2" w:rsidP="009258E0">
            <w:pPr>
              <w:spacing w:line="240" w:lineRule="auto"/>
              <w:rPr>
                <w:szCs w:val="22"/>
              </w:rPr>
            </w:pPr>
            <w:r w:rsidRPr="005014F7">
              <w:t>Otočte pacienta na bok.</w:t>
            </w:r>
          </w:p>
          <w:p w14:paraId="680EBF60" w14:textId="77777777" w:rsidR="00BB23EB" w:rsidRPr="005014F7" w:rsidRDefault="00BB23EB" w:rsidP="009258E0">
            <w:pPr>
              <w:spacing w:line="240" w:lineRule="auto"/>
              <w:rPr>
                <w:szCs w:val="22"/>
              </w:rPr>
            </w:pPr>
          </w:p>
          <w:p w14:paraId="680EBF61" w14:textId="77777777" w:rsidR="00BB23EB" w:rsidRPr="005014F7" w:rsidRDefault="001104B2" w:rsidP="009258E0">
            <w:pPr>
              <w:spacing w:line="240" w:lineRule="auto"/>
              <w:rPr>
                <w:szCs w:val="22"/>
              </w:rPr>
            </w:pPr>
            <w:r w:rsidRPr="005014F7">
              <w:t xml:space="preserve">Pokud se pacient probere z bezvědomí, může zvracet. Pokud je v bezvědomí, otočte ho na </w:t>
            </w:r>
            <w:r w:rsidRPr="005014F7">
              <w:lastRenderedPageBreak/>
              <w:t>bok, abyste zabránili udušení (viz obrázek 9).</w:t>
            </w:r>
          </w:p>
          <w:p w14:paraId="680EBF62" w14:textId="77777777" w:rsidR="00BB23EB" w:rsidRPr="005014F7" w:rsidRDefault="00BB23EB" w:rsidP="009258E0">
            <w:pPr>
              <w:spacing w:line="240" w:lineRule="auto"/>
              <w:rPr>
                <w:szCs w:val="22"/>
              </w:rPr>
            </w:pPr>
          </w:p>
          <w:p w14:paraId="680EBF63" w14:textId="77777777" w:rsidR="00BB23EB" w:rsidRPr="005014F7" w:rsidRDefault="001104B2" w:rsidP="009258E0">
            <w:pPr>
              <w:spacing w:line="240" w:lineRule="auto"/>
              <w:rPr>
                <w:szCs w:val="22"/>
              </w:rPr>
            </w:pPr>
            <w:r w:rsidRPr="005014F7">
              <w:t>Ihned po podání injekce přípravku Ogluo zavolejte lékařskou pohotovost. Pokud pacient zareagoval na léčbu, dejte mu rychle působící zdroj cukru, jako je ovocný džus nebo sycený nápoj obsahující cukr, abyste zabránili opětovnému snížení hladiny cukru v krvi. Pokud pacient do 15 minut na léčbu nezareaguje, je možné podat další dávku přípravku Ogluo z nového injektoru během čekání na pohotovost.</w:t>
            </w:r>
          </w:p>
          <w:p w14:paraId="680EBF64" w14:textId="77777777" w:rsidR="00BB23EB" w:rsidRPr="005014F7" w:rsidRDefault="00BB23EB" w:rsidP="009258E0">
            <w:pPr>
              <w:spacing w:line="240" w:lineRule="auto"/>
              <w:rPr>
                <w:szCs w:val="22"/>
              </w:rPr>
            </w:pPr>
          </w:p>
          <w:p w14:paraId="680EBF65" w14:textId="77777777" w:rsidR="00BB23EB" w:rsidRPr="005014F7" w:rsidRDefault="00BB23EB" w:rsidP="009258E0">
            <w:pPr>
              <w:spacing w:line="240" w:lineRule="auto"/>
              <w:rPr>
                <w:szCs w:val="22"/>
              </w:rPr>
            </w:pPr>
          </w:p>
        </w:tc>
        <w:tc>
          <w:tcPr>
            <w:tcW w:w="4531" w:type="dxa"/>
            <w:tcBorders>
              <w:top w:val="single" w:sz="4" w:space="0" w:color="auto"/>
            </w:tcBorders>
          </w:tcPr>
          <w:p w14:paraId="680EBF66" w14:textId="77777777" w:rsidR="00BB23EB" w:rsidRPr="005014F7" w:rsidRDefault="00BB23EB" w:rsidP="009258E0">
            <w:pPr>
              <w:spacing w:line="240" w:lineRule="auto"/>
              <w:rPr>
                <w:b/>
                <w:bCs/>
                <w:sz w:val="20"/>
              </w:rPr>
            </w:pPr>
          </w:p>
          <w:p w14:paraId="680EBF67" w14:textId="77777777" w:rsidR="00AA16B2" w:rsidRPr="005014F7" w:rsidRDefault="001104B2" w:rsidP="004105AC">
            <w:pPr>
              <w:pStyle w:val="Style13"/>
              <w:spacing w:after="0"/>
              <w:rPr>
                <w:noProof w:val="0"/>
              </w:rPr>
            </w:pPr>
            <w:r w:rsidRPr="005014F7">
              <w:rPr>
                <w:color w:val="000000" w:themeColor="text1"/>
                <w:szCs w:val="22"/>
              </w:rPr>
              <mc:AlternateContent>
                <mc:Choice Requires="wps">
                  <w:drawing>
                    <wp:anchor distT="45720" distB="45720" distL="114300" distR="114300" simplePos="0" relativeHeight="251817984" behindDoc="0" locked="0" layoutInCell="1" allowOverlap="1" wp14:anchorId="680EC0DA" wp14:editId="680EC0DB">
                      <wp:simplePos x="0" y="0"/>
                      <wp:positionH relativeFrom="margin">
                        <wp:posOffset>807717</wp:posOffset>
                      </wp:positionH>
                      <wp:positionV relativeFrom="paragraph">
                        <wp:posOffset>116734</wp:posOffset>
                      </wp:positionV>
                      <wp:extent cx="1296063" cy="1848739"/>
                      <wp:effectExtent l="0" t="0" r="0" b="1905"/>
                      <wp:wrapNone/>
                      <wp:docPr id="2099501689" name="Text Box 20995016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96063" cy="1848739"/>
                              </a:xfrm>
                              <a:prstGeom prst="rect">
                                <a:avLst/>
                              </a:prstGeom>
                              <a:solidFill>
                                <a:srgbClr val="FFFFFF"/>
                              </a:solidFill>
                              <a:ln w="9525">
                                <a:noFill/>
                                <a:miter lim="800000"/>
                                <a:headEnd/>
                                <a:tailEnd/>
                              </a:ln>
                            </wps:spPr>
                            <wps:txbx>
                              <w:txbxContent>
                                <w:p w14:paraId="680EC172" w14:textId="77777777" w:rsidR="00F47D95" w:rsidRDefault="001104B2" w:rsidP="00AA16B2">
                                  <w:pPr>
                                    <w:spacing w:line="240" w:lineRule="auto"/>
                                    <w:rPr>
                                      <w:b/>
                                    </w:rPr>
                                  </w:pPr>
                                  <w:r>
                                    <w:rPr>
                                      <w:b/>
                                      <w:bCs/>
                                      <w:szCs w:val="22"/>
                                    </w:rPr>
                                    <w:t>Otočte pacienta na bok</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80EC0DA" id="Text Box 2099501689" o:spid="_x0000_s1109" type="#_x0000_t202" style="position:absolute;margin-left:63.6pt;margin-top:9.2pt;width:102.05pt;height:145.55pt;z-index:25181798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Q7JsCQIAAO8DAAAOAAAAZHJzL2Uyb0RvYy54bWysU9uO2yAQfa/Uf0C8N3aSbppYcVbbbFNV&#10;2l6kbT8AYxyjYoYOJHb69TvgJNvLW1Ue0AAzZ2bOHNa3Q2fYUaHXYEs+neScKSuh1nZf8m9fd6+W&#10;nPkgbC0MWFXyk/L8dvPyxbp3hZpBC6ZWyAjE+qJ3JW9DcEWWedmqTvgJOGXpsQHsRKAj7rMaRU/o&#10;nclmeb7IesDaIUjlPd3ej498k/CbRsnwuWm8CsyUnGoLace0V3HPNmtR7FG4VstzGeIfquiEtpT0&#10;CnUvgmAH1H9BdVoieGjCREKXQdNoqVIP1M00/6Obx1Y4lXohcry70uT/H6z8dHx0X5CF4S0MNMDU&#10;hHcPIL97ZmHbCrtXd4jQt0rUlHgaKct654tzaKTaFz6CVP1HqGnI4hAgAQ0NdpEV6pMROg3gdCVd&#10;DYHJmHK2WuSLOWeS3qbL18s381XKIYpLuEMf3ivoWDRKjjTVBC+ODz7EckRxcYnZPBhd77Qx6YD7&#10;amuQHQUpYJfWGf03N2NZX/LVzewmIVuI8UkcnQ6kUKO7ki/zuEbNRDre2Tq5BKHNaFMlxp75iZSM&#10;5IShGpiuCWAegyNfFdQnYgxhVCT9IDJawJ+c9aTGkvsfB4GKM/PBEutRuhcDL0Z1MYSVFFrywNlo&#10;bkOSeOrf3dE0djrx9Jz5XCOpKtF3/gFRtr+ek9fzP908AQAA//8DAFBLAwQUAAYACAAAACEA6+Cn&#10;r98AAAAKAQAADwAAAGRycy9kb3ducmV2LnhtbEyPzU7DMBCE70i8g7VI3KjzAzQNcaqCBOJYSiv1&#10;6MYmjrDXIXbT0KdnOcFtRvtpdqZaTs6yUQ+h8yggnSXANDZeddgK2L4/3xTAQpSopPWoBXzrAMv6&#10;8qKSpfInfNPjJraMQjCUUoCJsS85D43RToaZ7zXS7cMPTkayQ8vVIE8U7izPkuSeO9khfTCy109G&#10;N5+boxOweB13xj7uvcLCpKv9y/lrvT0LcX01rR6ART3FPxh+61N1qKnTwR9RBWbJZ/OMUBLFLTAC&#10;8jzNgR1IJIs74HXF/0+ofwAAAP//AwBQSwECLQAUAAYACAAAACEAtoM4kv4AAADhAQAAEwAAAAAA&#10;AAAAAAAAAAAAAAAAW0NvbnRlbnRfVHlwZXNdLnhtbFBLAQItABQABgAIAAAAIQA4/SH/1gAAAJQB&#10;AAALAAAAAAAAAAAAAAAAAC8BAABfcmVscy8ucmVsc1BLAQItABQABgAIAAAAIQAbQ7JsCQIAAO8D&#10;AAAOAAAAAAAAAAAAAAAAAC4CAABkcnMvZTJvRG9jLnhtbFBLAQItABQABgAIAAAAIQDr4Kev3wAA&#10;AAoBAAAPAAAAAAAAAAAAAAAAAGMEAABkcnMvZG93bnJldi54bWxQSwUGAAAAAAQABADzAAAAbwUA&#10;AAAA&#10;" stroked="f">
                      <v:textbox style="mso-fit-shape-to-text:t" inset="0,0,0,0">
                        <w:txbxContent>
                          <w:p w14:paraId="680EC172" w14:textId="77777777" w:rsidR="00F47D95" w:rsidRDefault="001104B2" w:rsidP="00AA16B2">
                            <w:pPr>
                              <w:spacing w:line="240" w:lineRule="auto"/>
                              <w:rPr>
                                <w:b/>
                              </w:rPr>
                            </w:pPr>
                            <w:r>
                              <w:rPr>
                                <w:b/>
                                <w:bCs/>
                                <w:szCs w:val="22"/>
                              </w:rPr>
                              <w:t>Otočte pacienta na bok</w:t>
                            </w:r>
                          </w:p>
                        </w:txbxContent>
                      </v:textbox>
                      <w10:wrap anchorx="margin"/>
                    </v:shape>
                  </w:pict>
                </mc:Fallback>
              </mc:AlternateContent>
            </w:r>
            <w:r w:rsidRPr="005014F7">
              <w:rPr>
                <w:noProof w:val="0"/>
              </w:rPr>
              <w:t>Obrázek 9</w:t>
            </w:r>
          </w:p>
          <w:p w14:paraId="680EBF68" w14:textId="77777777" w:rsidR="00BB23EB" w:rsidRPr="005014F7" w:rsidRDefault="001104B2" w:rsidP="00AA16B2">
            <w:pPr>
              <w:spacing w:line="240" w:lineRule="auto"/>
              <w:rPr>
                <w:b/>
                <w:bCs/>
                <w:sz w:val="20"/>
              </w:rPr>
            </w:pPr>
            <w:r w:rsidRPr="005014F7">
              <w:rPr>
                <w:noProof/>
              </w:rPr>
              <w:drawing>
                <wp:inline distT="0" distB="0" distL="0" distR="0" wp14:anchorId="680EC0DC" wp14:editId="68301A2F">
                  <wp:extent cx="2448560" cy="708359"/>
                  <wp:effectExtent l="0" t="0" r="0" b="0"/>
                  <wp:docPr id="2099501640"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3127861" name="Picture 35"/>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2456919" cy="710777"/>
                          </a:xfrm>
                          <a:prstGeom prst="rect">
                            <a:avLst/>
                          </a:prstGeom>
                          <a:ln>
                            <a:noFill/>
                          </a:ln>
                          <a:extLst>
                            <a:ext uri="{53640926-AAD7-44D8-BBD7-CCE9431645EC}">
                              <a14:shadowObscured xmlns:a14="http://schemas.microsoft.com/office/drawing/2010/main"/>
                            </a:ext>
                          </a:extLst>
                        </pic:spPr>
                      </pic:pic>
                    </a:graphicData>
                  </a:graphic>
                </wp:inline>
              </w:drawing>
            </w:r>
          </w:p>
        </w:tc>
      </w:tr>
    </w:tbl>
    <w:p w14:paraId="680EBF6A" w14:textId="77777777" w:rsidR="00BB23EB" w:rsidRPr="005014F7" w:rsidRDefault="00BB23EB" w:rsidP="00BB23EB">
      <w:pPr>
        <w:pBdr>
          <w:top w:val="single" w:sz="4" w:space="1" w:color="auto"/>
        </w:pBdr>
        <w:spacing w:line="240" w:lineRule="auto"/>
        <w:rPr>
          <w:szCs w:val="22"/>
        </w:rPr>
      </w:pPr>
    </w:p>
    <w:p w14:paraId="680EBF6B" w14:textId="77777777" w:rsidR="00BB23EB" w:rsidRPr="005014F7" w:rsidRDefault="001104B2" w:rsidP="00BB23EB">
      <w:pPr>
        <w:keepNext/>
        <w:numPr>
          <w:ilvl w:val="12"/>
          <w:numId w:val="0"/>
        </w:numPr>
        <w:tabs>
          <w:tab w:val="clear" w:pos="567"/>
        </w:tabs>
        <w:spacing w:line="240" w:lineRule="auto"/>
        <w:ind w:right="-2"/>
        <w:rPr>
          <w:b/>
          <w:bCs/>
          <w:szCs w:val="22"/>
        </w:rPr>
      </w:pPr>
      <w:r w:rsidRPr="005014F7">
        <w:rPr>
          <w:b/>
          <w:bCs/>
          <w:szCs w:val="22"/>
        </w:rPr>
        <w:t>Jaké množství přípravku používat</w:t>
      </w:r>
    </w:p>
    <w:p w14:paraId="680EBF6C" w14:textId="77777777" w:rsidR="00BB23EB" w:rsidRPr="005014F7" w:rsidRDefault="001104B2" w:rsidP="00BB23EB">
      <w:pPr>
        <w:numPr>
          <w:ilvl w:val="12"/>
          <w:numId w:val="0"/>
        </w:numPr>
        <w:tabs>
          <w:tab w:val="clear" w:pos="567"/>
        </w:tabs>
        <w:spacing w:line="240" w:lineRule="auto"/>
        <w:ind w:right="-2"/>
        <w:rPr>
          <w:szCs w:val="22"/>
        </w:rPr>
      </w:pPr>
      <w:r w:rsidRPr="005014F7">
        <w:t>Tento léčivý přípravek obsahuje buď 0,5 mg, nebo 1 mg léčivé látky ve fixní dávce. Bude Vám předepsána správná síla (dávka) léčivého přípravku pro Vaše vlastní osobní použití.</w:t>
      </w:r>
    </w:p>
    <w:p w14:paraId="680EBF6D" w14:textId="77777777" w:rsidR="00BB23EB" w:rsidRPr="005014F7" w:rsidRDefault="00BB23EB" w:rsidP="00BB23EB">
      <w:pPr>
        <w:numPr>
          <w:ilvl w:val="12"/>
          <w:numId w:val="0"/>
        </w:numPr>
        <w:tabs>
          <w:tab w:val="clear" w:pos="567"/>
        </w:tabs>
        <w:spacing w:line="240" w:lineRule="auto"/>
        <w:ind w:right="-2"/>
        <w:rPr>
          <w:szCs w:val="22"/>
        </w:rPr>
      </w:pPr>
    </w:p>
    <w:p w14:paraId="680EBF6E" w14:textId="77777777" w:rsidR="00BB23EB" w:rsidRPr="005014F7" w:rsidRDefault="001104B2" w:rsidP="00BB23EB">
      <w:pPr>
        <w:numPr>
          <w:ilvl w:val="12"/>
          <w:numId w:val="0"/>
        </w:numPr>
        <w:tabs>
          <w:tab w:val="clear" w:pos="567"/>
        </w:tabs>
        <w:spacing w:line="240" w:lineRule="auto"/>
        <w:ind w:right="-2"/>
        <w:rPr>
          <w:szCs w:val="22"/>
        </w:rPr>
      </w:pPr>
      <w:r w:rsidRPr="005014F7">
        <w:t>Doporučená dávka přípravku u dospělých, dospívajících a dětí je uvedena v tabulce níže. U dětí mladších 6 let doporučená dávka závisí na tělesné hmotnosti.</w:t>
      </w:r>
    </w:p>
    <w:p w14:paraId="680EBF6F" w14:textId="77777777" w:rsidR="00BB23EB" w:rsidRPr="005014F7" w:rsidRDefault="00BB23EB" w:rsidP="00BB23EB">
      <w:pPr>
        <w:numPr>
          <w:ilvl w:val="12"/>
          <w:numId w:val="0"/>
        </w:numPr>
        <w:tabs>
          <w:tab w:val="clear" w:pos="567"/>
        </w:tabs>
        <w:spacing w:line="240" w:lineRule="auto"/>
        <w:ind w:right="-2"/>
        <w:rPr>
          <w:szCs w:val="22"/>
        </w:rPr>
      </w:pPr>
    </w:p>
    <w:tbl>
      <w:tblPr>
        <w:tblStyle w:val="TableGrid"/>
        <w:tblW w:w="0" w:type="auto"/>
        <w:tblLook w:val="04A0" w:firstRow="1" w:lastRow="0" w:firstColumn="1" w:lastColumn="0" w:noHBand="0" w:noVBand="1"/>
      </w:tblPr>
      <w:tblGrid>
        <w:gridCol w:w="2547"/>
        <w:gridCol w:w="3827"/>
        <w:gridCol w:w="2687"/>
      </w:tblGrid>
      <w:tr w:rsidR="005970A9" w14:paraId="680EBF73" w14:textId="77777777" w:rsidTr="009258E0">
        <w:tc>
          <w:tcPr>
            <w:tcW w:w="2547" w:type="dxa"/>
            <w:vAlign w:val="center"/>
          </w:tcPr>
          <w:p w14:paraId="680EBF70" w14:textId="77777777" w:rsidR="00BB23EB" w:rsidRPr="005014F7" w:rsidRDefault="001104B2" w:rsidP="009258E0">
            <w:pPr>
              <w:keepNext/>
              <w:numPr>
                <w:ilvl w:val="12"/>
                <w:numId w:val="0"/>
              </w:numPr>
              <w:tabs>
                <w:tab w:val="clear" w:pos="567"/>
              </w:tabs>
              <w:spacing w:line="240" w:lineRule="auto"/>
              <w:ind w:right="-2"/>
              <w:jc w:val="center"/>
              <w:rPr>
                <w:b/>
                <w:bCs/>
                <w:szCs w:val="22"/>
              </w:rPr>
            </w:pPr>
            <w:r w:rsidRPr="005014F7">
              <w:rPr>
                <w:b/>
                <w:bCs/>
                <w:szCs w:val="22"/>
              </w:rPr>
              <w:t>Věk</w:t>
            </w:r>
          </w:p>
        </w:tc>
        <w:tc>
          <w:tcPr>
            <w:tcW w:w="3827" w:type="dxa"/>
            <w:vAlign w:val="center"/>
          </w:tcPr>
          <w:p w14:paraId="680EBF71" w14:textId="77777777" w:rsidR="00BB23EB" w:rsidRPr="005014F7" w:rsidRDefault="001104B2" w:rsidP="009258E0">
            <w:pPr>
              <w:keepNext/>
              <w:numPr>
                <w:ilvl w:val="12"/>
                <w:numId w:val="0"/>
              </w:numPr>
              <w:tabs>
                <w:tab w:val="clear" w:pos="567"/>
              </w:tabs>
              <w:spacing w:line="240" w:lineRule="auto"/>
              <w:ind w:right="-2"/>
              <w:jc w:val="center"/>
              <w:rPr>
                <w:b/>
                <w:bCs/>
                <w:szCs w:val="22"/>
              </w:rPr>
            </w:pPr>
            <w:r w:rsidRPr="005014F7">
              <w:rPr>
                <w:b/>
                <w:bCs/>
                <w:szCs w:val="22"/>
              </w:rPr>
              <w:t>Tělesná hmotnost</w:t>
            </w:r>
          </w:p>
        </w:tc>
        <w:tc>
          <w:tcPr>
            <w:tcW w:w="2687" w:type="dxa"/>
            <w:vAlign w:val="center"/>
          </w:tcPr>
          <w:p w14:paraId="680EBF72" w14:textId="77777777" w:rsidR="00BB23EB" w:rsidRPr="005014F7" w:rsidRDefault="001104B2" w:rsidP="009258E0">
            <w:pPr>
              <w:keepNext/>
              <w:numPr>
                <w:ilvl w:val="12"/>
                <w:numId w:val="0"/>
              </w:numPr>
              <w:tabs>
                <w:tab w:val="clear" w:pos="567"/>
              </w:tabs>
              <w:spacing w:line="240" w:lineRule="auto"/>
              <w:ind w:right="-2"/>
              <w:jc w:val="center"/>
              <w:rPr>
                <w:b/>
                <w:bCs/>
                <w:szCs w:val="22"/>
              </w:rPr>
            </w:pPr>
            <w:r w:rsidRPr="005014F7">
              <w:rPr>
                <w:b/>
                <w:bCs/>
                <w:szCs w:val="22"/>
              </w:rPr>
              <w:t xml:space="preserve">Doporučená dávka přípravku Ogluo </w:t>
            </w:r>
          </w:p>
        </w:tc>
      </w:tr>
      <w:tr w:rsidR="005970A9" w14:paraId="680EBF77" w14:textId="77777777" w:rsidTr="009258E0">
        <w:trPr>
          <w:trHeight w:val="624"/>
        </w:trPr>
        <w:tc>
          <w:tcPr>
            <w:tcW w:w="2547" w:type="dxa"/>
            <w:vAlign w:val="center"/>
          </w:tcPr>
          <w:p w14:paraId="680EBF74" w14:textId="77777777" w:rsidR="00BB23EB" w:rsidRPr="005014F7" w:rsidRDefault="001104B2" w:rsidP="009258E0">
            <w:pPr>
              <w:keepNext/>
              <w:numPr>
                <w:ilvl w:val="12"/>
                <w:numId w:val="0"/>
              </w:numPr>
              <w:tabs>
                <w:tab w:val="clear" w:pos="567"/>
              </w:tabs>
              <w:spacing w:line="240" w:lineRule="auto"/>
              <w:ind w:right="-2"/>
              <w:rPr>
                <w:szCs w:val="22"/>
              </w:rPr>
            </w:pPr>
            <w:r w:rsidRPr="005014F7">
              <w:t>Děti ve věku od 2 do 6 let</w:t>
            </w:r>
          </w:p>
        </w:tc>
        <w:tc>
          <w:tcPr>
            <w:tcW w:w="3827" w:type="dxa"/>
            <w:vAlign w:val="center"/>
          </w:tcPr>
          <w:p w14:paraId="680EBF75" w14:textId="77777777" w:rsidR="00BB23EB" w:rsidRPr="005014F7" w:rsidRDefault="001104B2" w:rsidP="009258E0">
            <w:pPr>
              <w:keepNext/>
              <w:numPr>
                <w:ilvl w:val="12"/>
                <w:numId w:val="0"/>
              </w:numPr>
              <w:tabs>
                <w:tab w:val="clear" w:pos="567"/>
              </w:tabs>
              <w:spacing w:line="240" w:lineRule="auto"/>
              <w:ind w:right="-2"/>
              <w:rPr>
                <w:szCs w:val="22"/>
              </w:rPr>
            </w:pPr>
            <w:r w:rsidRPr="005014F7">
              <w:t>Méně než 25 kg</w:t>
            </w:r>
          </w:p>
        </w:tc>
        <w:tc>
          <w:tcPr>
            <w:tcW w:w="2687" w:type="dxa"/>
            <w:vAlign w:val="center"/>
          </w:tcPr>
          <w:p w14:paraId="680EBF76" w14:textId="77777777" w:rsidR="00BB23EB" w:rsidRPr="005014F7" w:rsidRDefault="001104B2" w:rsidP="009258E0">
            <w:pPr>
              <w:keepNext/>
              <w:numPr>
                <w:ilvl w:val="12"/>
                <w:numId w:val="0"/>
              </w:numPr>
              <w:tabs>
                <w:tab w:val="clear" w:pos="567"/>
              </w:tabs>
              <w:spacing w:line="240" w:lineRule="auto"/>
              <w:ind w:right="-2"/>
              <w:rPr>
                <w:szCs w:val="22"/>
              </w:rPr>
            </w:pPr>
            <w:r w:rsidRPr="005014F7">
              <w:t>0,5 mg</w:t>
            </w:r>
          </w:p>
        </w:tc>
      </w:tr>
      <w:tr w:rsidR="005970A9" w14:paraId="680EBF7B" w14:textId="77777777" w:rsidTr="009258E0">
        <w:trPr>
          <w:trHeight w:val="624"/>
        </w:trPr>
        <w:tc>
          <w:tcPr>
            <w:tcW w:w="2547" w:type="dxa"/>
            <w:vAlign w:val="center"/>
          </w:tcPr>
          <w:p w14:paraId="680EBF78" w14:textId="77777777" w:rsidR="00BB23EB" w:rsidRPr="005014F7" w:rsidRDefault="001104B2" w:rsidP="009258E0">
            <w:pPr>
              <w:keepNext/>
              <w:numPr>
                <w:ilvl w:val="12"/>
                <w:numId w:val="0"/>
              </w:numPr>
              <w:tabs>
                <w:tab w:val="clear" w:pos="567"/>
              </w:tabs>
              <w:spacing w:line="240" w:lineRule="auto"/>
              <w:ind w:right="-2"/>
              <w:rPr>
                <w:szCs w:val="22"/>
              </w:rPr>
            </w:pPr>
            <w:r w:rsidRPr="005014F7">
              <w:t>Děti ve věku od 2 do 6 let</w:t>
            </w:r>
          </w:p>
        </w:tc>
        <w:tc>
          <w:tcPr>
            <w:tcW w:w="3827" w:type="dxa"/>
            <w:vAlign w:val="center"/>
          </w:tcPr>
          <w:p w14:paraId="680EBF79" w14:textId="77777777" w:rsidR="00BB23EB" w:rsidRPr="005014F7" w:rsidRDefault="001104B2" w:rsidP="009258E0">
            <w:pPr>
              <w:keepNext/>
              <w:numPr>
                <w:ilvl w:val="12"/>
                <w:numId w:val="0"/>
              </w:numPr>
              <w:tabs>
                <w:tab w:val="clear" w:pos="567"/>
              </w:tabs>
              <w:spacing w:line="240" w:lineRule="auto"/>
              <w:ind w:right="-2"/>
              <w:rPr>
                <w:szCs w:val="22"/>
              </w:rPr>
            </w:pPr>
            <w:r w:rsidRPr="005014F7">
              <w:t xml:space="preserve">25 kg a více </w:t>
            </w:r>
          </w:p>
        </w:tc>
        <w:tc>
          <w:tcPr>
            <w:tcW w:w="2687" w:type="dxa"/>
            <w:vAlign w:val="center"/>
          </w:tcPr>
          <w:p w14:paraId="680EBF7A" w14:textId="77777777" w:rsidR="00BB23EB" w:rsidRPr="005014F7" w:rsidRDefault="001104B2" w:rsidP="009258E0">
            <w:pPr>
              <w:keepNext/>
              <w:numPr>
                <w:ilvl w:val="12"/>
                <w:numId w:val="0"/>
              </w:numPr>
              <w:tabs>
                <w:tab w:val="clear" w:pos="567"/>
              </w:tabs>
              <w:spacing w:line="240" w:lineRule="auto"/>
              <w:ind w:right="-2"/>
              <w:rPr>
                <w:szCs w:val="22"/>
              </w:rPr>
            </w:pPr>
            <w:r w:rsidRPr="005014F7">
              <w:t>1 mg</w:t>
            </w:r>
          </w:p>
        </w:tc>
      </w:tr>
      <w:tr w:rsidR="005970A9" w14:paraId="680EBF80" w14:textId="77777777" w:rsidTr="009258E0">
        <w:trPr>
          <w:trHeight w:val="624"/>
        </w:trPr>
        <w:tc>
          <w:tcPr>
            <w:tcW w:w="2547" w:type="dxa"/>
            <w:vAlign w:val="center"/>
          </w:tcPr>
          <w:p w14:paraId="680EBF7C" w14:textId="77777777" w:rsidR="00BB23EB" w:rsidRPr="005014F7" w:rsidRDefault="001104B2" w:rsidP="009258E0">
            <w:pPr>
              <w:numPr>
                <w:ilvl w:val="12"/>
                <w:numId w:val="0"/>
              </w:numPr>
              <w:tabs>
                <w:tab w:val="clear" w:pos="567"/>
              </w:tabs>
              <w:spacing w:line="240" w:lineRule="auto"/>
              <w:ind w:right="-2"/>
              <w:rPr>
                <w:szCs w:val="22"/>
              </w:rPr>
            </w:pPr>
            <w:r w:rsidRPr="005014F7">
              <w:t>Dospělí, dospívající</w:t>
            </w:r>
          </w:p>
          <w:p w14:paraId="680EBF7D" w14:textId="77777777" w:rsidR="00BB23EB" w:rsidRPr="005014F7" w:rsidRDefault="001104B2" w:rsidP="009258E0">
            <w:pPr>
              <w:numPr>
                <w:ilvl w:val="12"/>
                <w:numId w:val="0"/>
              </w:numPr>
              <w:tabs>
                <w:tab w:val="clear" w:pos="567"/>
              </w:tabs>
              <w:spacing w:line="240" w:lineRule="auto"/>
              <w:ind w:right="-2"/>
              <w:rPr>
                <w:szCs w:val="22"/>
              </w:rPr>
            </w:pPr>
            <w:r w:rsidRPr="005014F7">
              <w:t>a děti od 6 let věku</w:t>
            </w:r>
          </w:p>
        </w:tc>
        <w:tc>
          <w:tcPr>
            <w:tcW w:w="3827" w:type="dxa"/>
            <w:vAlign w:val="center"/>
          </w:tcPr>
          <w:p w14:paraId="680EBF7E" w14:textId="77777777" w:rsidR="00BB23EB" w:rsidRPr="005014F7" w:rsidRDefault="001104B2" w:rsidP="009258E0">
            <w:pPr>
              <w:numPr>
                <w:ilvl w:val="12"/>
                <w:numId w:val="0"/>
              </w:numPr>
              <w:tabs>
                <w:tab w:val="clear" w:pos="567"/>
              </w:tabs>
              <w:spacing w:line="240" w:lineRule="auto"/>
              <w:ind w:right="-2"/>
              <w:rPr>
                <w:szCs w:val="22"/>
              </w:rPr>
            </w:pPr>
            <w:r w:rsidRPr="005014F7">
              <w:t>Neuplatňuje se.</w:t>
            </w:r>
          </w:p>
        </w:tc>
        <w:tc>
          <w:tcPr>
            <w:tcW w:w="2687" w:type="dxa"/>
            <w:vAlign w:val="center"/>
          </w:tcPr>
          <w:p w14:paraId="680EBF7F" w14:textId="77777777" w:rsidR="00BB23EB" w:rsidRPr="005014F7" w:rsidRDefault="001104B2" w:rsidP="009258E0">
            <w:pPr>
              <w:numPr>
                <w:ilvl w:val="12"/>
                <w:numId w:val="0"/>
              </w:numPr>
              <w:tabs>
                <w:tab w:val="clear" w:pos="567"/>
              </w:tabs>
              <w:spacing w:line="240" w:lineRule="auto"/>
              <w:ind w:right="-2"/>
              <w:rPr>
                <w:szCs w:val="22"/>
              </w:rPr>
            </w:pPr>
            <w:r w:rsidRPr="005014F7">
              <w:t>1 mg</w:t>
            </w:r>
          </w:p>
        </w:tc>
      </w:tr>
    </w:tbl>
    <w:p w14:paraId="680EBF81" w14:textId="77777777" w:rsidR="00BB23EB" w:rsidRPr="005014F7" w:rsidRDefault="00BB23EB" w:rsidP="00BB23EB">
      <w:pPr>
        <w:numPr>
          <w:ilvl w:val="12"/>
          <w:numId w:val="0"/>
        </w:numPr>
        <w:tabs>
          <w:tab w:val="clear" w:pos="567"/>
        </w:tabs>
        <w:spacing w:line="240" w:lineRule="auto"/>
        <w:ind w:right="-2"/>
        <w:rPr>
          <w:szCs w:val="22"/>
        </w:rPr>
      </w:pPr>
    </w:p>
    <w:p w14:paraId="680EBF82" w14:textId="77777777" w:rsidR="00BB23EB" w:rsidRPr="005014F7" w:rsidRDefault="001104B2" w:rsidP="00BB23EB">
      <w:pPr>
        <w:numPr>
          <w:ilvl w:val="12"/>
          <w:numId w:val="0"/>
        </w:numPr>
        <w:tabs>
          <w:tab w:val="clear" w:pos="567"/>
        </w:tabs>
        <w:spacing w:line="240" w:lineRule="auto"/>
        <w:ind w:right="-2"/>
        <w:rPr>
          <w:szCs w:val="22"/>
          <w:highlight w:val="yellow"/>
        </w:rPr>
      </w:pPr>
      <w:r w:rsidRPr="005014F7">
        <w:t>Po podání tohoto léčivého přípravku se co nejdříve najezte, abyste zabránil(a) opětovnému snížení hladiny cukru v krvi. Požijte rychle působící zdroj cukru, jako je ovocný džus nebo sycený nápoj obsahující cukr.</w:t>
      </w:r>
    </w:p>
    <w:p w14:paraId="680EBF83" w14:textId="77777777" w:rsidR="00BB23EB" w:rsidRPr="005014F7" w:rsidRDefault="00BB23EB" w:rsidP="00BB23EB">
      <w:pPr>
        <w:numPr>
          <w:ilvl w:val="12"/>
          <w:numId w:val="0"/>
        </w:numPr>
        <w:tabs>
          <w:tab w:val="clear" w:pos="567"/>
        </w:tabs>
        <w:spacing w:line="240" w:lineRule="auto"/>
        <w:ind w:right="-2"/>
        <w:rPr>
          <w:szCs w:val="22"/>
          <w:highlight w:val="yellow"/>
        </w:rPr>
      </w:pPr>
    </w:p>
    <w:p w14:paraId="680EBF84" w14:textId="77777777" w:rsidR="00BB23EB" w:rsidRPr="005014F7" w:rsidRDefault="001104B2" w:rsidP="00BB23EB">
      <w:pPr>
        <w:keepNext/>
        <w:rPr>
          <w:b/>
          <w:bCs/>
        </w:rPr>
      </w:pPr>
      <w:r w:rsidRPr="005014F7">
        <w:rPr>
          <w:b/>
          <w:bCs/>
        </w:rPr>
        <w:t>Jestliže jste použil(a) více přípravku Ogluo, než jste měl(a)</w:t>
      </w:r>
    </w:p>
    <w:p w14:paraId="680EBF85" w14:textId="77777777" w:rsidR="00BB23EB" w:rsidRPr="005014F7" w:rsidRDefault="001104B2" w:rsidP="00BB23EB">
      <w:r w:rsidRPr="005014F7">
        <w:t>Příliš velké množství přípravku může způsobit pocit na zvracení (nauzeu) nebo vyvolat zvracení. Obvykle není nutná žádná zvláštní léčba.</w:t>
      </w:r>
    </w:p>
    <w:p w14:paraId="680EBF86" w14:textId="77777777" w:rsidR="00BB23EB" w:rsidRPr="005014F7" w:rsidRDefault="00BB23EB" w:rsidP="00BB23EB"/>
    <w:p w14:paraId="680EBF87" w14:textId="77777777" w:rsidR="00BB23EB" w:rsidRPr="005014F7" w:rsidRDefault="001104B2" w:rsidP="00644FB3">
      <w:pPr>
        <w:pStyle w:val="Style10"/>
        <w:rPr>
          <w:noProof w:val="0"/>
        </w:rPr>
      </w:pPr>
      <w:r w:rsidRPr="005014F7">
        <w:rPr>
          <w:noProof w:val="0"/>
        </w:rPr>
        <w:t>Možné nežádoucí účinky</w:t>
      </w:r>
    </w:p>
    <w:p w14:paraId="680EBF88" w14:textId="77777777" w:rsidR="00BB23EB" w:rsidRPr="005014F7" w:rsidRDefault="00BB23EB" w:rsidP="00BB23EB">
      <w:pPr>
        <w:keepNext/>
        <w:numPr>
          <w:ilvl w:val="12"/>
          <w:numId w:val="0"/>
        </w:numPr>
        <w:tabs>
          <w:tab w:val="clear" w:pos="567"/>
        </w:tabs>
        <w:spacing w:line="240" w:lineRule="auto"/>
      </w:pPr>
    </w:p>
    <w:p w14:paraId="680EBF89" w14:textId="77777777" w:rsidR="00BB23EB" w:rsidRPr="005014F7" w:rsidRDefault="001104B2" w:rsidP="00BB23EB">
      <w:pPr>
        <w:numPr>
          <w:ilvl w:val="12"/>
          <w:numId w:val="0"/>
        </w:numPr>
        <w:tabs>
          <w:tab w:val="clear" w:pos="567"/>
        </w:tabs>
        <w:spacing w:line="240" w:lineRule="auto"/>
        <w:ind w:right="-29"/>
        <w:rPr>
          <w:szCs w:val="22"/>
        </w:rPr>
      </w:pPr>
      <w:r w:rsidRPr="005014F7">
        <w:t>Podobně jako všechny léky může mít i tento přípravek nežádoucí účinky, které se ale nemusí vyskytnout u každého.</w:t>
      </w:r>
    </w:p>
    <w:p w14:paraId="680EBF8A" w14:textId="77777777" w:rsidR="00BB23EB" w:rsidRPr="005014F7" w:rsidRDefault="00BB23EB" w:rsidP="00BB23EB">
      <w:pPr>
        <w:numPr>
          <w:ilvl w:val="12"/>
          <w:numId w:val="0"/>
        </w:numPr>
        <w:tabs>
          <w:tab w:val="clear" w:pos="567"/>
        </w:tabs>
        <w:spacing w:line="240" w:lineRule="auto"/>
        <w:ind w:right="-29"/>
        <w:rPr>
          <w:szCs w:val="22"/>
        </w:rPr>
      </w:pPr>
    </w:p>
    <w:p w14:paraId="680EBF8B" w14:textId="77777777" w:rsidR="00BB23EB" w:rsidRPr="005014F7" w:rsidRDefault="001104B2" w:rsidP="00BB23EB">
      <w:pPr>
        <w:numPr>
          <w:ilvl w:val="12"/>
          <w:numId w:val="0"/>
        </w:numPr>
        <w:tabs>
          <w:tab w:val="clear" w:pos="567"/>
        </w:tabs>
        <w:spacing w:line="240" w:lineRule="auto"/>
        <w:ind w:right="-29"/>
        <w:rPr>
          <w:szCs w:val="22"/>
        </w:rPr>
      </w:pPr>
      <w:r w:rsidRPr="005014F7">
        <w:t>Okamžitě se obraťte na svého lékaře nebo zdravotnického pracovníka, jestliže si všimnete kteréhokoli z těchto závažných nežádoucích účinků:</w:t>
      </w:r>
    </w:p>
    <w:p w14:paraId="680EBF8C" w14:textId="77777777" w:rsidR="0072477D" w:rsidRPr="005014F7" w:rsidRDefault="0072477D" w:rsidP="00BB23EB">
      <w:pPr>
        <w:numPr>
          <w:ilvl w:val="12"/>
          <w:numId w:val="0"/>
        </w:numPr>
        <w:tabs>
          <w:tab w:val="clear" w:pos="567"/>
        </w:tabs>
        <w:spacing w:line="240" w:lineRule="auto"/>
        <w:ind w:right="-29"/>
        <w:rPr>
          <w:i/>
          <w:iCs/>
          <w:szCs w:val="22"/>
        </w:rPr>
      </w:pPr>
    </w:p>
    <w:p w14:paraId="680EBF8D" w14:textId="77777777" w:rsidR="00BB23EB" w:rsidRPr="005014F7" w:rsidRDefault="001104B2" w:rsidP="00BB23EB">
      <w:pPr>
        <w:numPr>
          <w:ilvl w:val="12"/>
          <w:numId w:val="0"/>
        </w:numPr>
        <w:tabs>
          <w:tab w:val="clear" w:pos="567"/>
        </w:tabs>
        <w:spacing w:line="240" w:lineRule="auto"/>
        <w:ind w:right="-29"/>
        <w:rPr>
          <w:i/>
          <w:iCs/>
          <w:szCs w:val="22"/>
        </w:rPr>
      </w:pPr>
      <w:r w:rsidRPr="005014F7">
        <w:rPr>
          <w:i/>
          <w:iCs/>
          <w:szCs w:val="22"/>
        </w:rPr>
        <w:t>Velmi vzácné (mohou postihnout až 1 osobu z 10 000)</w:t>
      </w:r>
    </w:p>
    <w:p w14:paraId="680EBF8E"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 xml:space="preserve">alergická reakce – známky mohou zahrnovat sípání, pocení, rychlou tepovou frekvenci, vyrážku, otok obličeje (tj. otok obličeje, rtů, jazyka a hrdla, který může způsobit potíže s polykáním nebo dýcháním) nebo kolaps. Alergická reakce nebyla hlášena v souvislosti s přípravkem Ogluo, byla však pozorována u jiných injekčních léčivých přípravků </w:t>
      </w:r>
      <w:r w:rsidRPr="005014F7">
        <w:lastRenderedPageBreak/>
        <w:t>obsahujících glukagon. Pokud se u Vás objeví příznaky alergické reakce, měl(a) byste okamžitě vyhledat pomoc.</w:t>
      </w:r>
    </w:p>
    <w:p w14:paraId="680EBF8F" w14:textId="77777777" w:rsidR="00BB23EB" w:rsidRPr="005014F7" w:rsidRDefault="00BB23EB" w:rsidP="00BB23EB">
      <w:pPr>
        <w:numPr>
          <w:ilvl w:val="12"/>
          <w:numId w:val="0"/>
        </w:numPr>
        <w:tabs>
          <w:tab w:val="clear" w:pos="567"/>
        </w:tabs>
        <w:spacing w:line="240" w:lineRule="auto"/>
        <w:ind w:right="-29"/>
        <w:rPr>
          <w:szCs w:val="22"/>
        </w:rPr>
      </w:pPr>
    </w:p>
    <w:p w14:paraId="680EBF90" w14:textId="77777777" w:rsidR="000076AF" w:rsidRPr="005014F7" w:rsidRDefault="001104B2" w:rsidP="00BB23EB">
      <w:pPr>
        <w:numPr>
          <w:ilvl w:val="12"/>
          <w:numId w:val="0"/>
        </w:numPr>
        <w:tabs>
          <w:tab w:val="clear" w:pos="567"/>
        </w:tabs>
        <w:spacing w:line="240" w:lineRule="auto"/>
        <w:ind w:right="-29"/>
        <w:rPr>
          <w:szCs w:val="22"/>
        </w:rPr>
        <w:sectPr w:rsidR="000076AF" w:rsidRPr="005014F7" w:rsidSect="00D12FFF">
          <w:footerReference w:type="default" r:id="rId55"/>
          <w:footerReference w:type="first" r:id="rId56"/>
          <w:endnotePr>
            <w:numFmt w:val="decimal"/>
          </w:endnotePr>
          <w:type w:val="continuous"/>
          <w:pgSz w:w="11907" w:h="16840" w:code="9"/>
          <w:pgMar w:top="1134" w:right="1418" w:bottom="1134" w:left="1418" w:header="737" w:footer="737" w:gutter="0"/>
          <w:cols w:space="720"/>
          <w:titlePg/>
          <w:docGrid w:linePitch="299"/>
        </w:sectPr>
      </w:pPr>
      <w:r w:rsidRPr="005014F7">
        <w:t>Mezi další nežádoucí účinky mohou patřit:</w:t>
      </w:r>
    </w:p>
    <w:p w14:paraId="680EBF91" w14:textId="77777777" w:rsidR="00C3414C" w:rsidRPr="005014F7" w:rsidRDefault="00C3414C" w:rsidP="00BB23EB">
      <w:pPr>
        <w:numPr>
          <w:ilvl w:val="12"/>
          <w:numId w:val="0"/>
        </w:numPr>
        <w:tabs>
          <w:tab w:val="clear" w:pos="567"/>
        </w:tabs>
        <w:spacing w:line="240" w:lineRule="auto"/>
        <w:ind w:right="-29"/>
        <w:rPr>
          <w:szCs w:val="22"/>
          <w:u w:val="single"/>
        </w:rPr>
        <w:sectPr w:rsidR="00C3414C" w:rsidRPr="005014F7" w:rsidSect="000076AF">
          <w:endnotePr>
            <w:numFmt w:val="decimal"/>
          </w:endnotePr>
          <w:type w:val="continuous"/>
          <w:pgSz w:w="11907" w:h="16840" w:code="9"/>
          <w:pgMar w:top="1134" w:right="1418" w:bottom="1134" w:left="1418" w:header="737" w:footer="737" w:gutter="0"/>
          <w:cols w:space="720"/>
          <w:titlePg/>
          <w:docGrid w:linePitch="299"/>
        </w:sectPr>
      </w:pPr>
    </w:p>
    <w:p w14:paraId="680EBF92" w14:textId="77777777" w:rsidR="00BB23EB" w:rsidRPr="005014F7" w:rsidRDefault="001104B2" w:rsidP="00BB23EB">
      <w:pPr>
        <w:tabs>
          <w:tab w:val="clear" w:pos="567"/>
        </w:tabs>
        <w:spacing w:line="240" w:lineRule="auto"/>
        <w:ind w:right="-29"/>
        <w:rPr>
          <w:i/>
          <w:iCs/>
          <w:szCs w:val="22"/>
        </w:rPr>
      </w:pPr>
      <w:r w:rsidRPr="005014F7">
        <w:rPr>
          <w:i/>
          <w:iCs/>
          <w:szCs w:val="22"/>
        </w:rPr>
        <w:t>Velmi časté (mohou postihnout více než 1 osobu z 10)</w:t>
      </w:r>
    </w:p>
    <w:p w14:paraId="680EBF93" w14:textId="77777777" w:rsidR="00BB23EB" w:rsidRPr="005014F7" w:rsidRDefault="001104B2" w:rsidP="009B23D3">
      <w:pPr>
        <w:numPr>
          <w:ilvl w:val="0"/>
          <w:numId w:val="8"/>
        </w:numPr>
        <w:tabs>
          <w:tab w:val="clear" w:pos="567"/>
        </w:tabs>
        <w:spacing w:line="240" w:lineRule="auto"/>
        <w:ind w:left="1134" w:hanging="567"/>
        <w:contextualSpacing/>
      </w:pPr>
      <w:r w:rsidRPr="005014F7">
        <w:t>pocit na zvracení (nauzea),</w:t>
      </w:r>
    </w:p>
    <w:p w14:paraId="680EBF94" w14:textId="77777777" w:rsidR="00BB23EB" w:rsidRPr="005014F7" w:rsidRDefault="001104B2" w:rsidP="009B23D3">
      <w:pPr>
        <w:numPr>
          <w:ilvl w:val="0"/>
          <w:numId w:val="8"/>
        </w:numPr>
        <w:tabs>
          <w:tab w:val="clear" w:pos="567"/>
        </w:tabs>
        <w:spacing w:line="240" w:lineRule="auto"/>
        <w:ind w:left="1134" w:hanging="567"/>
        <w:contextualSpacing/>
      </w:pPr>
      <w:r w:rsidRPr="005014F7">
        <w:t>nevolnost (zvracení).</w:t>
      </w:r>
    </w:p>
    <w:p w14:paraId="680EBF95" w14:textId="77777777" w:rsidR="00BB23EB" w:rsidRPr="005014F7" w:rsidRDefault="00BB23EB" w:rsidP="00BB23EB">
      <w:pPr>
        <w:numPr>
          <w:ilvl w:val="12"/>
          <w:numId w:val="0"/>
        </w:numPr>
        <w:tabs>
          <w:tab w:val="clear" w:pos="567"/>
        </w:tabs>
        <w:spacing w:line="240" w:lineRule="auto"/>
        <w:ind w:right="-29"/>
        <w:rPr>
          <w:szCs w:val="22"/>
        </w:rPr>
      </w:pPr>
    </w:p>
    <w:p w14:paraId="680EBF96" w14:textId="77777777" w:rsidR="00BB23EB" w:rsidRPr="005014F7" w:rsidRDefault="001104B2" w:rsidP="00BB23EB">
      <w:pPr>
        <w:numPr>
          <w:ilvl w:val="12"/>
          <w:numId w:val="0"/>
        </w:numPr>
        <w:tabs>
          <w:tab w:val="clear" w:pos="567"/>
        </w:tabs>
        <w:spacing w:line="240" w:lineRule="auto"/>
        <w:ind w:right="-29"/>
        <w:rPr>
          <w:i/>
          <w:iCs/>
          <w:szCs w:val="22"/>
        </w:rPr>
      </w:pPr>
      <w:r w:rsidRPr="005014F7">
        <w:rPr>
          <w:i/>
          <w:iCs/>
          <w:szCs w:val="22"/>
        </w:rPr>
        <w:t>Časté (mohou postihnout až 1 osobu z 10)</w:t>
      </w:r>
    </w:p>
    <w:p w14:paraId="680EBF97"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bolest hlavy,</w:t>
      </w:r>
    </w:p>
    <w:p w14:paraId="680EBF98"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rychlá tepová frekvence (tachykardie),</w:t>
      </w:r>
    </w:p>
    <w:p w14:paraId="680EBF99"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nepříjemné pocity nebo reakce v místě vpichu,</w:t>
      </w:r>
    </w:p>
    <w:p w14:paraId="680EBF9A"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otok v místě vpichu,</w:t>
      </w:r>
    </w:p>
    <w:p w14:paraId="680EBF9B"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průjem.</w:t>
      </w:r>
    </w:p>
    <w:p w14:paraId="680EBF9C" w14:textId="77777777" w:rsidR="00BB23EB" w:rsidRPr="005014F7" w:rsidRDefault="00BB23EB" w:rsidP="00BB23EB">
      <w:pPr>
        <w:numPr>
          <w:ilvl w:val="12"/>
          <w:numId w:val="0"/>
        </w:numPr>
        <w:tabs>
          <w:tab w:val="clear" w:pos="567"/>
        </w:tabs>
        <w:spacing w:line="240" w:lineRule="auto"/>
        <w:ind w:right="-29"/>
        <w:rPr>
          <w:szCs w:val="22"/>
        </w:rPr>
      </w:pPr>
    </w:p>
    <w:p w14:paraId="680EBF9D" w14:textId="77777777" w:rsidR="00BB23EB" w:rsidRPr="005014F7" w:rsidRDefault="001104B2" w:rsidP="00BB23EB">
      <w:pPr>
        <w:numPr>
          <w:ilvl w:val="12"/>
          <w:numId w:val="0"/>
        </w:numPr>
        <w:tabs>
          <w:tab w:val="clear" w:pos="567"/>
        </w:tabs>
        <w:spacing w:line="240" w:lineRule="auto"/>
        <w:ind w:right="-29"/>
        <w:rPr>
          <w:i/>
          <w:iCs/>
          <w:szCs w:val="22"/>
        </w:rPr>
      </w:pPr>
      <w:r w:rsidRPr="005014F7">
        <w:rPr>
          <w:i/>
          <w:iCs/>
          <w:szCs w:val="22"/>
        </w:rPr>
        <w:t>Méně časté (mohou postihnout až 1 osobu ze 100)</w:t>
      </w:r>
    </w:p>
    <w:p w14:paraId="680EBF9E"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bolest břicha,</w:t>
      </w:r>
    </w:p>
    <w:p w14:paraId="680EBF9F"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modřina v místě vpichu,</w:t>
      </w:r>
    </w:p>
    <w:p w14:paraId="680EBFA0"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erytém (zčervenání) v místě vpichu.</w:t>
      </w:r>
    </w:p>
    <w:p w14:paraId="680EBFA1" w14:textId="77777777" w:rsidR="00BB23EB" w:rsidRPr="005014F7" w:rsidRDefault="00BB23EB" w:rsidP="00BB23EB">
      <w:pPr>
        <w:numPr>
          <w:ilvl w:val="12"/>
          <w:numId w:val="0"/>
        </w:numPr>
        <w:tabs>
          <w:tab w:val="clear" w:pos="567"/>
        </w:tabs>
        <w:spacing w:line="240" w:lineRule="auto"/>
        <w:ind w:right="-29"/>
        <w:rPr>
          <w:szCs w:val="22"/>
        </w:rPr>
      </w:pPr>
    </w:p>
    <w:p w14:paraId="680EBFA2" w14:textId="77777777" w:rsidR="00C80099" w:rsidRPr="005014F7" w:rsidRDefault="001104B2" w:rsidP="00C80099">
      <w:r w:rsidRPr="005014F7">
        <w:rPr>
          <w:b/>
          <w:bCs/>
        </w:rPr>
        <w:t>Další nežádoucí účinky u dětí</w:t>
      </w:r>
    </w:p>
    <w:p w14:paraId="680EBFA3" w14:textId="77777777" w:rsidR="00C80099" w:rsidRPr="005014F7" w:rsidRDefault="00C80099" w:rsidP="00C80099">
      <w:pPr>
        <w:numPr>
          <w:ilvl w:val="12"/>
          <w:numId w:val="0"/>
        </w:numPr>
        <w:tabs>
          <w:tab w:val="clear" w:pos="567"/>
        </w:tabs>
        <w:spacing w:line="240" w:lineRule="auto"/>
        <w:ind w:right="-29"/>
        <w:rPr>
          <w:szCs w:val="22"/>
        </w:rPr>
      </w:pPr>
    </w:p>
    <w:p w14:paraId="680EBFA4" w14:textId="77777777" w:rsidR="00C80099" w:rsidRPr="005014F7" w:rsidRDefault="001104B2" w:rsidP="00C80099">
      <w:pPr>
        <w:numPr>
          <w:ilvl w:val="12"/>
          <w:numId w:val="0"/>
        </w:numPr>
        <w:tabs>
          <w:tab w:val="clear" w:pos="567"/>
        </w:tabs>
        <w:spacing w:line="240" w:lineRule="auto"/>
        <w:ind w:right="-29"/>
        <w:rPr>
          <w:i/>
          <w:iCs/>
          <w:szCs w:val="22"/>
        </w:rPr>
      </w:pPr>
      <w:r w:rsidRPr="005014F7">
        <w:rPr>
          <w:i/>
          <w:iCs/>
          <w:szCs w:val="22"/>
        </w:rPr>
        <w:t>Časté (mohou postihnout až 1 osobu z 10)</w:t>
      </w:r>
    </w:p>
    <w:p w14:paraId="680EBFA5" w14:textId="77777777" w:rsidR="00C80099" w:rsidRPr="005014F7" w:rsidRDefault="001104B2" w:rsidP="009B23D3">
      <w:pPr>
        <w:numPr>
          <w:ilvl w:val="0"/>
          <w:numId w:val="8"/>
        </w:numPr>
        <w:tabs>
          <w:tab w:val="clear" w:pos="567"/>
        </w:tabs>
        <w:spacing w:line="240" w:lineRule="auto"/>
        <w:ind w:left="1134" w:hanging="567"/>
        <w:contextualSpacing/>
        <w:rPr>
          <w:szCs w:val="22"/>
        </w:rPr>
      </w:pPr>
      <w:r w:rsidRPr="005014F7">
        <w:t>hyperglykemie,</w:t>
      </w:r>
    </w:p>
    <w:p w14:paraId="680EBFA6" w14:textId="77777777" w:rsidR="00C80099" w:rsidRPr="005014F7" w:rsidRDefault="001104B2" w:rsidP="009B23D3">
      <w:pPr>
        <w:numPr>
          <w:ilvl w:val="0"/>
          <w:numId w:val="8"/>
        </w:numPr>
        <w:tabs>
          <w:tab w:val="clear" w:pos="567"/>
        </w:tabs>
        <w:spacing w:line="240" w:lineRule="auto"/>
        <w:ind w:left="1134" w:hanging="567"/>
        <w:contextualSpacing/>
        <w:rPr>
          <w:szCs w:val="22"/>
        </w:rPr>
      </w:pPr>
      <w:r w:rsidRPr="005014F7">
        <w:t>bolest břicha,</w:t>
      </w:r>
    </w:p>
    <w:p w14:paraId="680EBFA7" w14:textId="77777777" w:rsidR="00C80099" w:rsidRPr="005014F7" w:rsidRDefault="001104B2" w:rsidP="009B23D3">
      <w:pPr>
        <w:numPr>
          <w:ilvl w:val="0"/>
          <w:numId w:val="8"/>
        </w:numPr>
        <w:tabs>
          <w:tab w:val="clear" w:pos="567"/>
        </w:tabs>
        <w:spacing w:line="240" w:lineRule="auto"/>
        <w:ind w:left="1134" w:hanging="567"/>
        <w:contextualSpacing/>
        <w:rPr>
          <w:szCs w:val="22"/>
        </w:rPr>
      </w:pPr>
      <w:r w:rsidRPr="005014F7">
        <w:t>kopřivka (otok/zčervenání),</w:t>
      </w:r>
    </w:p>
    <w:p w14:paraId="680EBFA8" w14:textId="77777777" w:rsidR="00C80099" w:rsidRPr="005014F7" w:rsidRDefault="001104B2" w:rsidP="009B23D3">
      <w:pPr>
        <w:numPr>
          <w:ilvl w:val="0"/>
          <w:numId w:val="8"/>
        </w:numPr>
        <w:tabs>
          <w:tab w:val="clear" w:pos="567"/>
        </w:tabs>
        <w:spacing w:line="240" w:lineRule="auto"/>
        <w:ind w:left="1134" w:hanging="567"/>
        <w:contextualSpacing/>
        <w:rPr>
          <w:szCs w:val="22"/>
        </w:rPr>
      </w:pPr>
      <w:r w:rsidRPr="005014F7">
        <w:t>poranění hlavy,</w:t>
      </w:r>
    </w:p>
    <w:p w14:paraId="680EBFA9" w14:textId="77777777" w:rsidR="00C80099" w:rsidRPr="005014F7" w:rsidRDefault="001104B2" w:rsidP="009B23D3">
      <w:pPr>
        <w:numPr>
          <w:ilvl w:val="0"/>
          <w:numId w:val="8"/>
        </w:numPr>
        <w:tabs>
          <w:tab w:val="clear" w:pos="567"/>
        </w:tabs>
        <w:spacing w:line="240" w:lineRule="auto"/>
        <w:ind w:left="1134" w:hanging="567"/>
        <w:contextualSpacing/>
        <w:rPr>
          <w:szCs w:val="22"/>
        </w:rPr>
      </w:pPr>
      <w:r w:rsidRPr="005014F7">
        <w:t>závratě</w:t>
      </w:r>
      <w:r w:rsidR="00682BEB" w:rsidRPr="005014F7">
        <w:t>.</w:t>
      </w:r>
    </w:p>
    <w:p w14:paraId="680EBFAA" w14:textId="77777777" w:rsidR="00C3414C" w:rsidRPr="005014F7" w:rsidRDefault="00C3414C" w:rsidP="00345C50">
      <w:pPr>
        <w:numPr>
          <w:ilvl w:val="12"/>
          <w:numId w:val="0"/>
        </w:numPr>
        <w:tabs>
          <w:tab w:val="clear" w:pos="567"/>
        </w:tabs>
        <w:spacing w:line="240" w:lineRule="auto"/>
        <w:ind w:right="-29"/>
        <w:rPr>
          <w:szCs w:val="22"/>
        </w:rPr>
      </w:pPr>
    </w:p>
    <w:p w14:paraId="680EBFAB" w14:textId="77777777" w:rsidR="00C3414C" w:rsidRPr="005014F7" w:rsidRDefault="00C3414C" w:rsidP="00345C50">
      <w:pPr>
        <w:numPr>
          <w:ilvl w:val="12"/>
          <w:numId w:val="0"/>
        </w:numPr>
        <w:tabs>
          <w:tab w:val="clear" w:pos="567"/>
        </w:tabs>
        <w:spacing w:line="240" w:lineRule="auto"/>
        <w:ind w:right="-29"/>
        <w:rPr>
          <w:szCs w:val="22"/>
        </w:rPr>
        <w:sectPr w:rsidR="00C3414C" w:rsidRPr="005014F7" w:rsidSect="000076AF">
          <w:endnotePr>
            <w:numFmt w:val="decimal"/>
          </w:endnotePr>
          <w:type w:val="continuous"/>
          <w:pgSz w:w="11907" w:h="16840" w:code="9"/>
          <w:pgMar w:top="1134" w:right="1418" w:bottom="1134" w:left="1418" w:header="737" w:footer="737" w:gutter="0"/>
          <w:cols w:space="720"/>
          <w:titlePg/>
          <w:docGrid w:linePitch="299"/>
        </w:sectPr>
      </w:pPr>
    </w:p>
    <w:p w14:paraId="680EBFAC" w14:textId="77777777" w:rsidR="00C80099" w:rsidRPr="005014F7" w:rsidRDefault="00C80099" w:rsidP="00BB23EB">
      <w:pPr>
        <w:keepNext/>
        <w:rPr>
          <w:b/>
          <w:bCs/>
        </w:rPr>
      </w:pPr>
    </w:p>
    <w:p w14:paraId="680EBFAD" w14:textId="77777777" w:rsidR="00BB23EB" w:rsidRPr="005014F7" w:rsidRDefault="001104B2" w:rsidP="00BB23EB">
      <w:pPr>
        <w:keepNext/>
        <w:rPr>
          <w:b/>
          <w:bCs/>
        </w:rPr>
      </w:pPr>
      <w:r w:rsidRPr="005014F7">
        <w:rPr>
          <w:b/>
          <w:bCs/>
        </w:rPr>
        <w:t>Hlášení nežádoucích účinků</w:t>
      </w:r>
    </w:p>
    <w:p w14:paraId="680EBFAE" w14:textId="77777777" w:rsidR="00BB23EB" w:rsidRPr="005014F7" w:rsidRDefault="001104B2" w:rsidP="00E67B91">
      <w:pPr>
        <w:pStyle w:val="Style12"/>
      </w:pPr>
      <w:r w:rsidRPr="005014F7">
        <w:t xml:space="preserve">Pokud se u Vás vyskytne kterýkoli z nežádoucích účinků, sdělte to svému lékaři. Stejně postupujte v případě jakýchkoli nežádoucích účinků, které nejsou uvedeny v této příbalové informaci. Nežádoucí účinky můžete hlásit také přímo prostřednictvím </w:t>
      </w:r>
      <w:r w:rsidRPr="005014F7">
        <w:rPr>
          <w:highlight w:val="lightGray"/>
        </w:rPr>
        <w:t>národního systému hlášení nežádoucích účinků uvedeného v </w:t>
      </w:r>
      <w:hyperlink r:id="rId57" w:history="1">
        <w:r w:rsidRPr="005014F7">
          <w:rPr>
            <w:rStyle w:val="Hyperlink"/>
            <w:szCs w:val="22"/>
            <w:highlight w:val="lightGray"/>
          </w:rPr>
          <w:t>Dodatku V</w:t>
        </w:r>
      </w:hyperlink>
      <w:r w:rsidRPr="005014F7">
        <w:t>. Nahlášením nežádoucích účinků můžete přispět k získání více informací o bezpečnosti tohoto přípravku.</w:t>
      </w:r>
    </w:p>
    <w:p w14:paraId="680EBFAF" w14:textId="77777777" w:rsidR="00BB23EB" w:rsidRPr="005014F7" w:rsidRDefault="00BB23EB" w:rsidP="00BB23EB">
      <w:pPr>
        <w:autoSpaceDE w:val="0"/>
        <w:autoSpaceDN w:val="0"/>
        <w:adjustRightInd w:val="0"/>
        <w:spacing w:line="240" w:lineRule="auto"/>
        <w:rPr>
          <w:szCs w:val="22"/>
        </w:rPr>
      </w:pPr>
    </w:p>
    <w:p w14:paraId="680EBFB0" w14:textId="77777777" w:rsidR="00BB23EB" w:rsidRPr="005014F7" w:rsidRDefault="001104B2" w:rsidP="00644FB3">
      <w:pPr>
        <w:pStyle w:val="Style10"/>
        <w:rPr>
          <w:noProof w:val="0"/>
        </w:rPr>
      </w:pPr>
      <w:r w:rsidRPr="005014F7">
        <w:rPr>
          <w:noProof w:val="0"/>
        </w:rPr>
        <w:t>Jak přípravek Ogluo uchovávat</w:t>
      </w:r>
    </w:p>
    <w:p w14:paraId="680EBFB1" w14:textId="77777777" w:rsidR="00BB23EB" w:rsidRPr="005014F7" w:rsidRDefault="00BB23EB" w:rsidP="00BB23EB">
      <w:pPr>
        <w:keepNext/>
        <w:numPr>
          <w:ilvl w:val="12"/>
          <w:numId w:val="0"/>
        </w:numPr>
        <w:tabs>
          <w:tab w:val="clear" w:pos="567"/>
        </w:tabs>
        <w:spacing w:line="240" w:lineRule="auto"/>
        <w:ind w:right="-2"/>
        <w:rPr>
          <w:szCs w:val="22"/>
        </w:rPr>
      </w:pPr>
    </w:p>
    <w:p w14:paraId="680EBFB2" w14:textId="77777777" w:rsidR="00BB23EB" w:rsidRPr="005014F7" w:rsidRDefault="001104B2" w:rsidP="00BB23EB">
      <w:pPr>
        <w:numPr>
          <w:ilvl w:val="12"/>
          <w:numId w:val="0"/>
        </w:numPr>
        <w:tabs>
          <w:tab w:val="clear" w:pos="567"/>
        </w:tabs>
        <w:spacing w:line="240" w:lineRule="auto"/>
        <w:ind w:right="-2"/>
        <w:rPr>
          <w:szCs w:val="22"/>
        </w:rPr>
      </w:pPr>
      <w:r w:rsidRPr="005014F7">
        <w:t>Nepoužívejte tento přípravek po uplynutí doby použitelnosti uvedené na injekční stříkačce, sáčku a krabičce. Doba použitelnosti se vztahuje k poslednímu dni uvedeného měsíce.</w:t>
      </w:r>
    </w:p>
    <w:p w14:paraId="680EBFB3" w14:textId="77777777" w:rsidR="00BB23EB" w:rsidRPr="005014F7" w:rsidRDefault="00BB23EB" w:rsidP="00BB23EB">
      <w:pPr>
        <w:numPr>
          <w:ilvl w:val="12"/>
          <w:numId w:val="0"/>
        </w:numPr>
        <w:tabs>
          <w:tab w:val="clear" w:pos="567"/>
        </w:tabs>
        <w:spacing w:line="240" w:lineRule="auto"/>
        <w:ind w:right="-2"/>
        <w:rPr>
          <w:szCs w:val="22"/>
        </w:rPr>
      </w:pPr>
    </w:p>
    <w:p w14:paraId="680EBFB4" w14:textId="77777777" w:rsidR="00BB23EB" w:rsidRPr="005014F7" w:rsidRDefault="001104B2" w:rsidP="00BB23EB">
      <w:pPr>
        <w:numPr>
          <w:ilvl w:val="12"/>
          <w:numId w:val="0"/>
        </w:numPr>
        <w:tabs>
          <w:tab w:val="clear" w:pos="567"/>
        </w:tabs>
        <w:spacing w:line="240" w:lineRule="auto"/>
        <w:ind w:right="-2"/>
        <w:rPr>
          <w:szCs w:val="22"/>
        </w:rPr>
      </w:pPr>
      <w:r w:rsidRPr="005014F7">
        <w:t>Uchovávejte tento přípravek mimo dohled a dosah dětí.</w:t>
      </w:r>
    </w:p>
    <w:p w14:paraId="680EBFB5" w14:textId="77777777" w:rsidR="00BB23EB" w:rsidRPr="005014F7" w:rsidRDefault="00BB23EB" w:rsidP="00BB23EB">
      <w:pPr>
        <w:numPr>
          <w:ilvl w:val="12"/>
          <w:numId w:val="0"/>
        </w:numPr>
        <w:tabs>
          <w:tab w:val="clear" w:pos="567"/>
        </w:tabs>
        <w:spacing w:line="240" w:lineRule="auto"/>
        <w:ind w:right="-2"/>
        <w:rPr>
          <w:szCs w:val="22"/>
        </w:rPr>
      </w:pPr>
    </w:p>
    <w:p w14:paraId="680EBFB6" w14:textId="77777777" w:rsidR="00BB23EB" w:rsidRPr="005014F7" w:rsidRDefault="001104B2" w:rsidP="00BB23EB">
      <w:pPr>
        <w:numPr>
          <w:ilvl w:val="12"/>
          <w:numId w:val="0"/>
        </w:numPr>
        <w:tabs>
          <w:tab w:val="clear" w:pos="567"/>
        </w:tabs>
        <w:spacing w:line="240" w:lineRule="auto"/>
        <w:ind w:right="-2"/>
        <w:rPr>
          <w:szCs w:val="22"/>
        </w:rPr>
      </w:pPr>
      <w:r w:rsidRPr="005014F7">
        <w:t>Tento léčivý přípravek se nemá uchovávat při teplotě nad 25 °C.</w:t>
      </w:r>
    </w:p>
    <w:p w14:paraId="680EBFB7" w14:textId="77777777" w:rsidR="00BB23EB" w:rsidRPr="005014F7" w:rsidRDefault="00BB23EB" w:rsidP="00BB23EB">
      <w:pPr>
        <w:numPr>
          <w:ilvl w:val="12"/>
          <w:numId w:val="0"/>
        </w:numPr>
        <w:tabs>
          <w:tab w:val="clear" w:pos="567"/>
        </w:tabs>
        <w:spacing w:line="240" w:lineRule="auto"/>
        <w:ind w:right="-2"/>
        <w:rPr>
          <w:szCs w:val="22"/>
        </w:rPr>
      </w:pPr>
    </w:p>
    <w:p w14:paraId="680EBFB8" w14:textId="77777777" w:rsidR="00BB23EB" w:rsidRPr="005014F7" w:rsidRDefault="001104B2" w:rsidP="00BB23EB">
      <w:pPr>
        <w:numPr>
          <w:ilvl w:val="12"/>
          <w:numId w:val="0"/>
        </w:numPr>
        <w:tabs>
          <w:tab w:val="clear" w:pos="567"/>
        </w:tabs>
        <w:spacing w:line="240" w:lineRule="auto"/>
        <w:ind w:right="-2"/>
        <w:rPr>
          <w:szCs w:val="22"/>
        </w:rPr>
      </w:pPr>
      <w:r w:rsidRPr="005014F7">
        <w:t>Chraňte před chladem nebo mrazem. Neuchovávejte při teplotě do 15 °C.</w:t>
      </w:r>
    </w:p>
    <w:p w14:paraId="680EBFB9" w14:textId="77777777" w:rsidR="00BB23EB" w:rsidRPr="005014F7" w:rsidRDefault="00BB23EB" w:rsidP="00BB23EB">
      <w:pPr>
        <w:numPr>
          <w:ilvl w:val="12"/>
          <w:numId w:val="0"/>
        </w:numPr>
        <w:tabs>
          <w:tab w:val="clear" w:pos="567"/>
        </w:tabs>
        <w:spacing w:line="240" w:lineRule="auto"/>
        <w:ind w:right="-2"/>
        <w:rPr>
          <w:szCs w:val="22"/>
        </w:rPr>
      </w:pPr>
    </w:p>
    <w:p w14:paraId="680EBFBA" w14:textId="77777777" w:rsidR="00BB23EB" w:rsidRPr="005014F7" w:rsidRDefault="001104B2" w:rsidP="00BB23EB">
      <w:pPr>
        <w:numPr>
          <w:ilvl w:val="12"/>
          <w:numId w:val="0"/>
        </w:numPr>
        <w:tabs>
          <w:tab w:val="clear" w:pos="567"/>
        </w:tabs>
        <w:spacing w:line="240" w:lineRule="auto"/>
        <w:ind w:right="-2"/>
        <w:rPr>
          <w:szCs w:val="22"/>
        </w:rPr>
      </w:pPr>
      <w:r w:rsidRPr="005014F7">
        <w:t>Před použitím uchovávejte ve foliovém sáčku, aby byl přípravek chráněn před světlem a vlhkostí.</w:t>
      </w:r>
    </w:p>
    <w:p w14:paraId="680EBFBB" w14:textId="77777777" w:rsidR="00BB23EB" w:rsidRPr="005014F7" w:rsidRDefault="00BB23EB" w:rsidP="00BB23EB">
      <w:pPr>
        <w:numPr>
          <w:ilvl w:val="12"/>
          <w:numId w:val="0"/>
        </w:numPr>
        <w:tabs>
          <w:tab w:val="clear" w:pos="567"/>
        </w:tabs>
        <w:spacing w:line="240" w:lineRule="auto"/>
        <w:ind w:right="-2"/>
        <w:rPr>
          <w:szCs w:val="22"/>
        </w:rPr>
      </w:pPr>
    </w:p>
    <w:p w14:paraId="680EBFBC" w14:textId="77777777" w:rsidR="00BB23EB" w:rsidRPr="005014F7" w:rsidRDefault="001104B2" w:rsidP="00BB23EB">
      <w:pPr>
        <w:numPr>
          <w:ilvl w:val="12"/>
          <w:numId w:val="0"/>
        </w:numPr>
        <w:tabs>
          <w:tab w:val="clear" w:pos="567"/>
        </w:tabs>
        <w:spacing w:line="240" w:lineRule="auto"/>
        <w:ind w:right="-2"/>
        <w:rPr>
          <w:szCs w:val="22"/>
        </w:rPr>
      </w:pPr>
      <w:r w:rsidRPr="005014F7">
        <w:t>Nepoužívejte tento léčivý přípravek, pokud si všimnete, že se změnila barva roztoku nebo že roztok obsahuje částice.</w:t>
      </w:r>
    </w:p>
    <w:p w14:paraId="680EBFBD" w14:textId="77777777" w:rsidR="00BB23EB" w:rsidRPr="005014F7" w:rsidRDefault="00BB23EB" w:rsidP="00BB23EB">
      <w:pPr>
        <w:numPr>
          <w:ilvl w:val="12"/>
          <w:numId w:val="0"/>
        </w:numPr>
        <w:tabs>
          <w:tab w:val="clear" w:pos="567"/>
        </w:tabs>
        <w:spacing w:line="240" w:lineRule="auto"/>
        <w:ind w:right="-2"/>
        <w:rPr>
          <w:szCs w:val="22"/>
        </w:rPr>
      </w:pPr>
    </w:p>
    <w:p w14:paraId="680EBFBE" w14:textId="77777777" w:rsidR="00BB23EB" w:rsidRPr="005014F7" w:rsidRDefault="001104B2" w:rsidP="00BB23EB">
      <w:pPr>
        <w:numPr>
          <w:ilvl w:val="12"/>
          <w:numId w:val="0"/>
        </w:numPr>
        <w:tabs>
          <w:tab w:val="clear" w:pos="567"/>
        </w:tabs>
        <w:spacing w:line="240" w:lineRule="auto"/>
        <w:ind w:right="-2"/>
        <w:rPr>
          <w:szCs w:val="22"/>
        </w:rPr>
      </w:pPr>
      <w:r w:rsidRPr="005014F7">
        <w:lastRenderedPageBreak/>
        <w:t>Nevyhazujte žádné léčivé přípravky do domácího odpadu. Zeptejte se svého lékárníka, jak naložit s přípravky, které již nepoužíváte. Tato opatření pomáhají chránit životní prostředí.</w:t>
      </w:r>
    </w:p>
    <w:p w14:paraId="680EBFBF" w14:textId="77777777" w:rsidR="00BB23EB" w:rsidRPr="005014F7" w:rsidRDefault="00BB23EB" w:rsidP="00BB23EB">
      <w:pPr>
        <w:numPr>
          <w:ilvl w:val="12"/>
          <w:numId w:val="0"/>
        </w:numPr>
        <w:tabs>
          <w:tab w:val="clear" w:pos="567"/>
        </w:tabs>
        <w:spacing w:line="240" w:lineRule="auto"/>
        <w:ind w:right="-2"/>
        <w:rPr>
          <w:szCs w:val="22"/>
          <w:highlight w:val="yellow"/>
        </w:rPr>
      </w:pPr>
    </w:p>
    <w:p w14:paraId="680EBFC0" w14:textId="77777777" w:rsidR="00BB23EB" w:rsidRPr="005014F7" w:rsidRDefault="001104B2" w:rsidP="00644FB3">
      <w:pPr>
        <w:pStyle w:val="Style10"/>
        <w:rPr>
          <w:noProof w:val="0"/>
        </w:rPr>
      </w:pPr>
      <w:r w:rsidRPr="005014F7">
        <w:rPr>
          <w:noProof w:val="0"/>
        </w:rPr>
        <w:t>Obsah balení a další informace</w:t>
      </w:r>
    </w:p>
    <w:p w14:paraId="680EBFC1" w14:textId="77777777" w:rsidR="00BB23EB" w:rsidRPr="005014F7" w:rsidRDefault="00BB23EB" w:rsidP="00BB23EB">
      <w:pPr>
        <w:numPr>
          <w:ilvl w:val="12"/>
          <w:numId w:val="0"/>
        </w:numPr>
        <w:tabs>
          <w:tab w:val="clear" w:pos="567"/>
        </w:tabs>
        <w:spacing w:line="240" w:lineRule="auto"/>
      </w:pPr>
    </w:p>
    <w:p w14:paraId="680EBFC2" w14:textId="77777777" w:rsidR="00BB23EB" w:rsidRPr="005014F7" w:rsidRDefault="001104B2" w:rsidP="00BB23EB">
      <w:pPr>
        <w:keepNext/>
        <w:numPr>
          <w:ilvl w:val="12"/>
          <w:numId w:val="0"/>
        </w:numPr>
        <w:tabs>
          <w:tab w:val="clear" w:pos="567"/>
        </w:tabs>
        <w:spacing w:line="240" w:lineRule="auto"/>
        <w:ind w:right="-2"/>
        <w:rPr>
          <w:b/>
        </w:rPr>
      </w:pPr>
      <w:r w:rsidRPr="005014F7">
        <w:rPr>
          <w:b/>
        </w:rPr>
        <w:t>Co přípravek Ogluo obsahuje</w:t>
      </w:r>
    </w:p>
    <w:p w14:paraId="680EBFC3"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 xml:space="preserve">Léčivou látkou v přípravku Ogluo je </w:t>
      </w:r>
      <w:r w:rsidR="00001C1F" w:rsidRPr="005014F7">
        <w:t>glucagonum</w:t>
      </w:r>
      <w:r w:rsidRPr="005014F7">
        <w:t>.</w:t>
      </w:r>
    </w:p>
    <w:p w14:paraId="680EBFC4" w14:textId="77777777" w:rsidR="00B71036" w:rsidRPr="005014F7" w:rsidRDefault="00B71036" w:rsidP="00B71036">
      <w:pPr>
        <w:tabs>
          <w:tab w:val="clear" w:pos="567"/>
        </w:tabs>
        <w:spacing w:line="240" w:lineRule="auto"/>
        <w:ind w:left="1134"/>
        <w:contextualSpacing/>
        <w:rPr>
          <w:szCs w:val="22"/>
        </w:rPr>
      </w:pPr>
    </w:p>
    <w:p w14:paraId="680EBFC5" w14:textId="77777777" w:rsidR="00B71036" w:rsidRPr="005014F7" w:rsidRDefault="001104B2" w:rsidP="00B71036">
      <w:pPr>
        <w:spacing w:line="240" w:lineRule="auto"/>
        <w:ind w:left="1134"/>
        <w:rPr>
          <w:szCs w:val="22"/>
          <w:u w:val="single"/>
        </w:rPr>
      </w:pPr>
      <w:r w:rsidRPr="005014F7">
        <w:rPr>
          <w:szCs w:val="22"/>
          <w:u w:val="single"/>
        </w:rPr>
        <w:t>Ogluo 0,5 mg injekční roztok v předplněné injekční stříkačce</w:t>
      </w:r>
    </w:p>
    <w:p w14:paraId="680EBFC6" w14:textId="77777777" w:rsidR="00B71036" w:rsidRPr="005014F7" w:rsidRDefault="00B71036" w:rsidP="00B71036">
      <w:pPr>
        <w:spacing w:line="240" w:lineRule="auto"/>
        <w:ind w:left="1134"/>
        <w:rPr>
          <w:szCs w:val="22"/>
        </w:rPr>
      </w:pPr>
    </w:p>
    <w:p w14:paraId="680EBFC7" w14:textId="77777777" w:rsidR="00B71036" w:rsidRPr="005014F7" w:rsidRDefault="001104B2" w:rsidP="00B71036">
      <w:pPr>
        <w:spacing w:line="240" w:lineRule="auto"/>
        <w:ind w:left="1134"/>
        <w:rPr>
          <w:szCs w:val="22"/>
        </w:rPr>
      </w:pPr>
      <w:r w:rsidRPr="005014F7">
        <w:t xml:space="preserve">Jedna předplněná injekční stříkačka obsahuje </w:t>
      </w:r>
      <w:r w:rsidR="00001C1F" w:rsidRPr="005014F7">
        <w:t xml:space="preserve">glucagonum </w:t>
      </w:r>
      <w:r w:rsidRPr="005014F7">
        <w:t>0,5 mg v 0,1 ml.</w:t>
      </w:r>
    </w:p>
    <w:p w14:paraId="680EBFC8" w14:textId="77777777" w:rsidR="00B71036" w:rsidRPr="005014F7" w:rsidRDefault="00B71036" w:rsidP="00B71036">
      <w:pPr>
        <w:spacing w:line="240" w:lineRule="auto"/>
        <w:ind w:left="1134"/>
        <w:rPr>
          <w:szCs w:val="22"/>
        </w:rPr>
      </w:pPr>
    </w:p>
    <w:p w14:paraId="680EBFC9" w14:textId="77777777" w:rsidR="00B71036" w:rsidRPr="005014F7" w:rsidRDefault="001104B2" w:rsidP="00B71036">
      <w:pPr>
        <w:spacing w:line="240" w:lineRule="auto"/>
        <w:ind w:left="1134"/>
        <w:rPr>
          <w:szCs w:val="22"/>
          <w:u w:val="single"/>
        </w:rPr>
      </w:pPr>
      <w:r w:rsidRPr="005014F7">
        <w:rPr>
          <w:szCs w:val="22"/>
          <w:u w:val="single"/>
        </w:rPr>
        <w:t>Ogluo 1 mg injekční roztok v předplněné injekční stříkačce</w:t>
      </w:r>
    </w:p>
    <w:p w14:paraId="680EBFCA" w14:textId="77777777" w:rsidR="00B71036" w:rsidRPr="005014F7" w:rsidRDefault="00B71036" w:rsidP="00B71036">
      <w:pPr>
        <w:spacing w:line="240" w:lineRule="auto"/>
      </w:pPr>
    </w:p>
    <w:p w14:paraId="680EBFCB" w14:textId="77777777" w:rsidR="00BB23EB" w:rsidRPr="005014F7" w:rsidRDefault="001104B2" w:rsidP="00B71036">
      <w:pPr>
        <w:numPr>
          <w:ilvl w:val="0"/>
          <w:numId w:val="8"/>
        </w:numPr>
        <w:tabs>
          <w:tab w:val="clear" w:pos="567"/>
        </w:tabs>
        <w:spacing w:line="240" w:lineRule="auto"/>
        <w:ind w:left="1134" w:hanging="567"/>
        <w:contextualSpacing/>
        <w:rPr>
          <w:szCs w:val="22"/>
        </w:rPr>
      </w:pPr>
      <w:r w:rsidRPr="005014F7">
        <w:t xml:space="preserve">Jedna předplněná injekční stříkačka obsahuje </w:t>
      </w:r>
      <w:r w:rsidR="00001C1F" w:rsidRPr="005014F7">
        <w:t xml:space="preserve">glucagonum </w:t>
      </w:r>
      <w:r w:rsidRPr="005014F7">
        <w:t>1 mg v 0,2 ml.</w:t>
      </w:r>
      <w:r w:rsidR="00682BEB" w:rsidRPr="005014F7">
        <w:t xml:space="preserve"> </w:t>
      </w:r>
      <w:r w:rsidRPr="005014F7">
        <w:t>Dalšími složkami jsou dihydrát trehalózy, dimethylsulfoxid (DMSO), kyselina sírová a voda pro injekci.</w:t>
      </w:r>
    </w:p>
    <w:p w14:paraId="680EBFCC" w14:textId="77777777" w:rsidR="00BB23EB" w:rsidRPr="005014F7" w:rsidRDefault="00BB23EB" w:rsidP="00BB23EB">
      <w:pPr>
        <w:rPr>
          <w:b/>
          <w:bCs/>
        </w:rPr>
      </w:pPr>
    </w:p>
    <w:p w14:paraId="680EBFCD" w14:textId="77777777" w:rsidR="00BB23EB" w:rsidRPr="005014F7" w:rsidRDefault="001104B2" w:rsidP="00BB23EB">
      <w:pPr>
        <w:keepNext/>
        <w:rPr>
          <w:b/>
          <w:bCs/>
        </w:rPr>
      </w:pPr>
      <w:r w:rsidRPr="005014F7">
        <w:rPr>
          <w:b/>
          <w:bCs/>
        </w:rPr>
        <w:t>Jak přípravek Ogluo vypadá a co obsahuje toto balení</w:t>
      </w:r>
    </w:p>
    <w:p w14:paraId="680EBFCE" w14:textId="77777777" w:rsidR="00BB23EB" w:rsidRPr="005014F7" w:rsidRDefault="001104B2" w:rsidP="00BB23EB">
      <w:r w:rsidRPr="005014F7">
        <w:t>Přípravek Ogluo je čirý, bezbarvý až světle žlutý roztok. Dodává se v předplněné jednodávkové injekční stříkačce připravené k použití, která obsahuje buď 0,5 mg, nebo 1 mg glukagonu. Jednotlivé přípravky jsou samostatně zabaleny ve foliovém sáčku. Níže je uveden úplný seznam dostupných přípravků Ogluo:</w:t>
      </w:r>
    </w:p>
    <w:p w14:paraId="680EBFCF" w14:textId="77777777" w:rsidR="00BB23EB" w:rsidRPr="005014F7" w:rsidRDefault="00BB23EB" w:rsidP="00BB23EB"/>
    <w:p w14:paraId="680EBFD0"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Ogluo 0,5 mg injekční roztok v předplněné injekční stříkačce, balení s 1 nebo 2</w:t>
      </w:r>
      <w:r w:rsidR="00682BEB" w:rsidRPr="005014F7">
        <w:t> </w:t>
      </w:r>
      <w:r w:rsidRPr="005014F7">
        <w:t>jednodávkovými předplněnými injekčními stříkačkami</w:t>
      </w:r>
      <w:r w:rsidR="00682BEB" w:rsidRPr="005014F7">
        <w:t>,</w:t>
      </w:r>
    </w:p>
    <w:p w14:paraId="680EBFD1" w14:textId="77777777" w:rsidR="00BB23EB" w:rsidRPr="005014F7" w:rsidRDefault="001104B2" w:rsidP="009B23D3">
      <w:pPr>
        <w:numPr>
          <w:ilvl w:val="0"/>
          <w:numId w:val="8"/>
        </w:numPr>
        <w:tabs>
          <w:tab w:val="clear" w:pos="567"/>
        </w:tabs>
        <w:spacing w:line="240" w:lineRule="auto"/>
        <w:ind w:left="1134" w:hanging="567"/>
        <w:contextualSpacing/>
        <w:rPr>
          <w:szCs w:val="22"/>
        </w:rPr>
      </w:pPr>
      <w:r w:rsidRPr="005014F7">
        <w:t>Ogluo 1 mg injekční roztok v předplněné injekční stříkačce, balení s 1 nebo 2</w:t>
      </w:r>
      <w:r w:rsidR="00682BEB" w:rsidRPr="005014F7">
        <w:t> </w:t>
      </w:r>
      <w:r w:rsidRPr="005014F7">
        <w:t>jednodávkovými předplněnými injekčními stříkačkami.</w:t>
      </w:r>
    </w:p>
    <w:p w14:paraId="680EBFD2" w14:textId="77777777" w:rsidR="00BB23EB" w:rsidRPr="005014F7" w:rsidRDefault="00BB23EB" w:rsidP="00BB23EB">
      <w:pPr>
        <w:rPr>
          <w:b/>
          <w:bCs/>
          <w:color w:val="FF0000"/>
        </w:rPr>
      </w:pPr>
    </w:p>
    <w:p w14:paraId="680EBFD3" w14:textId="77777777" w:rsidR="00BB23EB" w:rsidRPr="005014F7" w:rsidRDefault="001104B2" w:rsidP="00BB23EB">
      <w:pPr>
        <w:numPr>
          <w:ilvl w:val="12"/>
          <w:numId w:val="0"/>
        </w:numPr>
        <w:tabs>
          <w:tab w:val="clear" w:pos="567"/>
        </w:tabs>
        <w:spacing w:line="240" w:lineRule="auto"/>
        <w:ind w:right="-2"/>
      </w:pPr>
      <w:r w:rsidRPr="005014F7">
        <w:t>Na trhu nemusí být všechny velikosti balení.</w:t>
      </w:r>
    </w:p>
    <w:p w14:paraId="680EBFD4" w14:textId="77777777" w:rsidR="00BB23EB" w:rsidRPr="005014F7" w:rsidRDefault="00BB23EB" w:rsidP="00BB23EB">
      <w:pPr>
        <w:numPr>
          <w:ilvl w:val="12"/>
          <w:numId w:val="0"/>
        </w:numPr>
        <w:tabs>
          <w:tab w:val="clear" w:pos="567"/>
        </w:tabs>
        <w:spacing w:line="240" w:lineRule="auto"/>
        <w:ind w:right="-2"/>
        <w:rPr>
          <w:szCs w:val="22"/>
          <w:highlight w:val="yellow"/>
        </w:rPr>
      </w:pPr>
    </w:p>
    <w:p w14:paraId="680EBFD5" w14:textId="77777777" w:rsidR="00BB23EB" w:rsidRPr="005014F7" w:rsidRDefault="001104B2" w:rsidP="00BB23EB">
      <w:pPr>
        <w:numPr>
          <w:ilvl w:val="12"/>
          <w:numId w:val="0"/>
        </w:numPr>
        <w:tabs>
          <w:tab w:val="clear" w:pos="567"/>
        </w:tabs>
        <w:spacing w:line="240" w:lineRule="auto"/>
        <w:ind w:right="-2"/>
        <w:rPr>
          <w:b/>
        </w:rPr>
      </w:pPr>
      <w:r w:rsidRPr="005014F7">
        <w:rPr>
          <w:b/>
        </w:rPr>
        <w:t>Držitel rozhodnutí o registraci:</w:t>
      </w:r>
    </w:p>
    <w:p w14:paraId="3D490AB8"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Tetris Pharma B.V</w:t>
      </w:r>
    </w:p>
    <w:p w14:paraId="7999213E" w14:textId="6E16B262"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Bargelaan 200</w:t>
      </w:r>
    </w:p>
    <w:p w14:paraId="3FD453E7" w14:textId="77777777" w:rsidR="00856B0D" w:rsidRPr="00947866" w:rsidRDefault="00856B0D" w:rsidP="00856B0D">
      <w:pPr>
        <w:tabs>
          <w:tab w:val="clear" w:pos="567"/>
        </w:tabs>
        <w:spacing w:line="240" w:lineRule="auto"/>
        <w:rPr>
          <w:rFonts w:eastAsiaTheme="minorHAnsi"/>
          <w:sz w:val="24"/>
          <w:szCs w:val="24"/>
          <w:lang w:val="nl-NL"/>
        </w:rPr>
      </w:pPr>
      <w:r w:rsidRPr="00947866">
        <w:rPr>
          <w:rFonts w:eastAsiaTheme="minorHAnsi"/>
          <w:sz w:val="24"/>
          <w:szCs w:val="24"/>
          <w:lang w:val="nl-NL"/>
        </w:rPr>
        <w:t>Element Offices</w:t>
      </w:r>
    </w:p>
    <w:p w14:paraId="029D4748" w14:textId="77777777" w:rsidR="0092606B" w:rsidRPr="00947866" w:rsidRDefault="0092606B" w:rsidP="0092606B">
      <w:pPr>
        <w:tabs>
          <w:tab w:val="clear" w:pos="567"/>
        </w:tabs>
        <w:spacing w:line="240" w:lineRule="auto"/>
        <w:rPr>
          <w:rFonts w:eastAsiaTheme="minorHAnsi"/>
          <w:sz w:val="24"/>
          <w:szCs w:val="24"/>
          <w:lang w:val="nl-NL"/>
        </w:rPr>
      </w:pPr>
      <w:r w:rsidRPr="00947866">
        <w:rPr>
          <w:rFonts w:eastAsiaTheme="minorHAnsi"/>
          <w:sz w:val="24"/>
          <w:szCs w:val="24"/>
          <w:lang w:val="nl-NL"/>
        </w:rPr>
        <w:t>2333 CW Leiden</w:t>
      </w:r>
    </w:p>
    <w:p w14:paraId="18B8B97F" w14:textId="77777777" w:rsidR="001E14E1" w:rsidRPr="005014F7" w:rsidRDefault="001E14E1" w:rsidP="001E14E1">
      <w:pPr>
        <w:spacing w:line="240" w:lineRule="auto"/>
        <w:rPr>
          <w:szCs w:val="22"/>
        </w:rPr>
      </w:pPr>
      <w:r w:rsidRPr="005F6728">
        <w:t>N</w:t>
      </w:r>
      <w:r>
        <w:t>izozemsko</w:t>
      </w:r>
    </w:p>
    <w:p w14:paraId="680EBFDB" w14:textId="3F6996DC" w:rsidR="00BB23EB" w:rsidRPr="005014F7" w:rsidRDefault="00BB23EB" w:rsidP="00BB23EB">
      <w:pPr>
        <w:spacing w:line="240" w:lineRule="auto"/>
        <w:rPr>
          <w:szCs w:val="22"/>
        </w:rPr>
      </w:pPr>
    </w:p>
    <w:p w14:paraId="680EBFDC" w14:textId="77777777" w:rsidR="00BB23EB" w:rsidRPr="005014F7" w:rsidRDefault="00BB23EB" w:rsidP="00BB23EB">
      <w:pPr>
        <w:spacing w:line="240" w:lineRule="auto"/>
        <w:rPr>
          <w:szCs w:val="22"/>
        </w:rPr>
      </w:pPr>
    </w:p>
    <w:p w14:paraId="680EBFDD" w14:textId="77777777" w:rsidR="00BB23EB" w:rsidRPr="005014F7" w:rsidRDefault="001104B2" w:rsidP="00BB23EB">
      <w:pPr>
        <w:spacing w:line="240" w:lineRule="auto"/>
        <w:rPr>
          <w:b/>
          <w:bCs/>
          <w:szCs w:val="22"/>
        </w:rPr>
      </w:pPr>
      <w:r w:rsidRPr="005014F7">
        <w:rPr>
          <w:b/>
          <w:bCs/>
          <w:szCs w:val="22"/>
        </w:rPr>
        <w:t>Výrobce:</w:t>
      </w:r>
    </w:p>
    <w:p w14:paraId="1DCADA0B" w14:textId="2032FC96" w:rsidR="001B0BFA" w:rsidRDefault="001B0BFA" w:rsidP="001B0BFA">
      <w:r w:rsidRPr="005B74F5">
        <w:t xml:space="preserve">AcertiPharma B.V., </w:t>
      </w:r>
    </w:p>
    <w:p w14:paraId="0A1B9883" w14:textId="77777777" w:rsidR="001B0BFA" w:rsidRDefault="001B0BFA" w:rsidP="001B0BFA">
      <w:r w:rsidRPr="005B74F5">
        <w:t>Boschstraat 51,</w:t>
      </w:r>
    </w:p>
    <w:p w14:paraId="54CBDE0A" w14:textId="07A21F5B" w:rsidR="00AE250F" w:rsidRDefault="001B0BFA" w:rsidP="001B0BFA">
      <w:pPr>
        <w:tabs>
          <w:tab w:val="left" w:pos="1701"/>
        </w:tabs>
      </w:pPr>
      <w:r w:rsidRPr="005B74F5">
        <w:t>Breda, 4811 GC</w:t>
      </w:r>
    </w:p>
    <w:p w14:paraId="1A93B620" w14:textId="77777777" w:rsidR="001D5B9C" w:rsidRDefault="00AE250F" w:rsidP="001B0BFA">
      <w:pPr>
        <w:tabs>
          <w:tab w:val="left" w:pos="1701"/>
        </w:tabs>
      </w:pPr>
      <w:r>
        <w:t>Niz</w:t>
      </w:r>
      <w:r w:rsidR="001D5B9C">
        <w:t>ozemsko</w:t>
      </w:r>
    </w:p>
    <w:p w14:paraId="2FF46AC4" w14:textId="69B3320B" w:rsidR="001B0BFA" w:rsidRDefault="001B0BFA" w:rsidP="001B0BFA">
      <w:pPr>
        <w:tabs>
          <w:tab w:val="left" w:pos="1701"/>
        </w:tabs>
      </w:pPr>
      <w:r w:rsidRPr="005F6728" w:rsidDel="001B0BFA">
        <w:t xml:space="preserve"> </w:t>
      </w:r>
    </w:p>
    <w:p w14:paraId="00238DB2" w14:textId="3A56D349" w:rsidR="00D17B82" w:rsidRPr="00495091" w:rsidRDefault="00D17B82" w:rsidP="001B0BFA">
      <w:pPr>
        <w:tabs>
          <w:tab w:val="left" w:pos="1701"/>
        </w:tabs>
        <w:rPr>
          <w:strike/>
          <w:rPrChange w:id="27" w:author="Author">
            <w:rPr/>
          </w:rPrChange>
        </w:rPr>
      </w:pPr>
      <w:r w:rsidRPr="00495091">
        <w:rPr>
          <w:strike/>
          <w:rPrChange w:id="28" w:author="Author">
            <w:rPr/>
          </w:rPrChange>
        </w:rPr>
        <w:t>Manufacturing Packaging Farmaca (MPF) B.V.</w:t>
      </w:r>
    </w:p>
    <w:p w14:paraId="6EFF8F2C" w14:textId="70862EE5" w:rsidR="00D17B82" w:rsidRPr="00495091" w:rsidRDefault="00D17B82" w:rsidP="00D17B82">
      <w:pPr>
        <w:tabs>
          <w:tab w:val="left" w:pos="1701"/>
        </w:tabs>
        <w:rPr>
          <w:strike/>
          <w:rPrChange w:id="29" w:author="Author">
            <w:rPr/>
          </w:rPrChange>
        </w:rPr>
      </w:pPr>
      <w:r w:rsidRPr="00495091">
        <w:rPr>
          <w:strike/>
          <w:rPrChange w:id="30" w:author="Author">
            <w:rPr/>
          </w:rPrChange>
        </w:rPr>
        <w:t>Neptunus 12</w:t>
      </w:r>
    </w:p>
    <w:p w14:paraId="5D247CF3" w14:textId="3B328FFE" w:rsidR="00D17B82" w:rsidRPr="00495091" w:rsidRDefault="00D17B82" w:rsidP="00D17B82">
      <w:pPr>
        <w:tabs>
          <w:tab w:val="left" w:pos="1701"/>
        </w:tabs>
        <w:rPr>
          <w:strike/>
          <w:rPrChange w:id="31" w:author="Author">
            <w:rPr/>
          </w:rPrChange>
        </w:rPr>
      </w:pPr>
      <w:r w:rsidRPr="00495091">
        <w:rPr>
          <w:strike/>
          <w:rPrChange w:id="32" w:author="Author">
            <w:rPr/>
          </w:rPrChange>
        </w:rPr>
        <w:t>Heerenveen, 8448CN</w:t>
      </w:r>
    </w:p>
    <w:p w14:paraId="680EBFE4" w14:textId="5F0E3EF0" w:rsidR="00BB23EB" w:rsidRPr="00495091" w:rsidRDefault="00D17B82" w:rsidP="00BB23EB">
      <w:pPr>
        <w:numPr>
          <w:ilvl w:val="12"/>
          <w:numId w:val="0"/>
        </w:numPr>
        <w:tabs>
          <w:tab w:val="clear" w:pos="567"/>
        </w:tabs>
        <w:spacing w:line="240" w:lineRule="auto"/>
        <w:ind w:right="-2"/>
        <w:rPr>
          <w:strike/>
          <w:rPrChange w:id="33" w:author="Author">
            <w:rPr/>
          </w:rPrChange>
        </w:rPr>
      </w:pPr>
      <w:r w:rsidRPr="00495091">
        <w:rPr>
          <w:strike/>
          <w:rPrChange w:id="34" w:author="Author">
            <w:rPr/>
          </w:rPrChange>
        </w:rPr>
        <w:t>Nizozemsko</w:t>
      </w:r>
    </w:p>
    <w:p w14:paraId="0AAA8B10" w14:textId="77777777" w:rsidR="00AE250F" w:rsidRDefault="00AE250F" w:rsidP="00BB23EB">
      <w:pPr>
        <w:numPr>
          <w:ilvl w:val="12"/>
          <w:numId w:val="0"/>
        </w:numPr>
        <w:tabs>
          <w:tab w:val="clear" w:pos="567"/>
        </w:tabs>
        <w:spacing w:line="240" w:lineRule="auto"/>
        <w:ind w:right="-2"/>
      </w:pPr>
    </w:p>
    <w:p w14:paraId="680EBFE5" w14:textId="77777777" w:rsidR="00BB23EB" w:rsidRPr="005014F7" w:rsidRDefault="00BB23EB" w:rsidP="00BB23EB">
      <w:pPr>
        <w:spacing w:line="240" w:lineRule="auto"/>
        <w:rPr>
          <w:szCs w:val="22"/>
        </w:rPr>
      </w:pPr>
    </w:p>
    <w:p w14:paraId="144FA385" w14:textId="79CD4C53" w:rsidR="004975B5" w:rsidRDefault="001104B2" w:rsidP="004975B5">
      <w:r w:rsidRPr="005014F7">
        <w:rPr>
          <w:b/>
          <w:szCs w:val="22"/>
        </w:rPr>
        <w:t>Tato příbalová informace byla naposledy revidována</w:t>
      </w:r>
      <w:r w:rsidR="004975B5">
        <w:rPr>
          <w:b/>
          <w:szCs w:val="22"/>
        </w:rPr>
        <w:t xml:space="preserve"> </w:t>
      </w:r>
    </w:p>
    <w:p w14:paraId="680EBFE6" w14:textId="4E40E00F" w:rsidR="00BB23EB" w:rsidRPr="005014F7" w:rsidRDefault="00BB23EB" w:rsidP="00BB23EB">
      <w:pPr>
        <w:keepNext/>
        <w:numPr>
          <w:ilvl w:val="12"/>
          <w:numId w:val="0"/>
        </w:numPr>
        <w:tabs>
          <w:tab w:val="clear" w:pos="567"/>
        </w:tabs>
        <w:spacing w:line="240" w:lineRule="auto"/>
        <w:ind w:right="-2"/>
        <w:outlineLvl w:val="0"/>
        <w:rPr>
          <w:b/>
          <w:szCs w:val="22"/>
        </w:rPr>
      </w:pPr>
    </w:p>
    <w:p w14:paraId="680EBFE7" w14:textId="77777777" w:rsidR="00BB23EB" w:rsidRPr="005014F7" w:rsidRDefault="00BB23EB" w:rsidP="00BB23EB"/>
    <w:p w14:paraId="174FAD79" w14:textId="5ABBA34F" w:rsidR="00856B0D" w:rsidRPr="00856B0D" w:rsidRDefault="001104B2" w:rsidP="00856B0D">
      <w:pPr>
        <w:pStyle w:val="HTMLPreformatted"/>
        <w:shd w:val="clear" w:color="auto" w:fill="F8F9FA"/>
        <w:spacing w:line="540" w:lineRule="atLeast"/>
        <w:rPr>
          <w:rFonts w:ascii="Times New Roman" w:hAnsi="Times New Roman" w:cs="Times New Roman"/>
          <w:color w:val="202124"/>
          <w:sz w:val="22"/>
          <w:szCs w:val="22"/>
        </w:rPr>
      </w:pPr>
      <w:proofErr w:type="spellStart"/>
      <w:r w:rsidRPr="00856B0D">
        <w:rPr>
          <w:rFonts w:ascii="Times New Roman" w:hAnsi="Times New Roman" w:cs="Times New Roman"/>
          <w:b/>
          <w:sz w:val="22"/>
          <w:szCs w:val="22"/>
        </w:rPr>
        <w:lastRenderedPageBreak/>
        <w:t>Další</w:t>
      </w:r>
      <w:proofErr w:type="spellEnd"/>
      <w:r w:rsidRPr="00856B0D">
        <w:rPr>
          <w:rFonts w:ascii="Times New Roman" w:hAnsi="Times New Roman" w:cs="Times New Roman"/>
          <w:b/>
          <w:sz w:val="22"/>
          <w:szCs w:val="22"/>
        </w:rPr>
        <w:t xml:space="preserve"> </w:t>
      </w:r>
      <w:proofErr w:type="spellStart"/>
      <w:r w:rsidRPr="00856B0D">
        <w:rPr>
          <w:rFonts w:ascii="Times New Roman" w:hAnsi="Times New Roman" w:cs="Times New Roman"/>
          <w:b/>
          <w:sz w:val="22"/>
          <w:szCs w:val="22"/>
        </w:rPr>
        <w:t>zdroje</w:t>
      </w:r>
      <w:proofErr w:type="spellEnd"/>
      <w:r w:rsidRPr="00856B0D">
        <w:rPr>
          <w:rFonts w:ascii="Times New Roman" w:hAnsi="Times New Roman" w:cs="Times New Roman"/>
          <w:b/>
          <w:sz w:val="22"/>
          <w:szCs w:val="22"/>
        </w:rPr>
        <w:t xml:space="preserve"> </w:t>
      </w:r>
      <w:proofErr w:type="spellStart"/>
      <w:r w:rsidRPr="00856B0D">
        <w:rPr>
          <w:rFonts w:ascii="Times New Roman" w:hAnsi="Times New Roman" w:cs="Times New Roman"/>
          <w:b/>
          <w:sz w:val="22"/>
          <w:szCs w:val="22"/>
        </w:rPr>
        <w:t>informací</w:t>
      </w:r>
      <w:proofErr w:type="spellEnd"/>
      <w:r w:rsidR="00856B0D" w:rsidRPr="00856B0D">
        <w:rPr>
          <w:rFonts w:ascii="Times New Roman" w:hAnsi="Times New Roman" w:cs="Times New Roman"/>
          <w:b/>
          <w:sz w:val="22"/>
          <w:szCs w:val="22"/>
        </w:rPr>
        <w:t xml:space="preserve">: </w:t>
      </w:r>
    </w:p>
    <w:p w14:paraId="680EBFE8" w14:textId="66BEC97B" w:rsidR="00BB23EB" w:rsidRPr="00856B0D" w:rsidRDefault="00BB23EB" w:rsidP="00BB23EB">
      <w:pPr>
        <w:keepNext/>
        <w:numPr>
          <w:ilvl w:val="12"/>
          <w:numId w:val="0"/>
        </w:numPr>
        <w:tabs>
          <w:tab w:val="clear" w:pos="567"/>
        </w:tabs>
        <w:spacing w:line="240" w:lineRule="auto"/>
        <w:ind w:right="-2"/>
        <w:rPr>
          <w:bCs/>
          <w:szCs w:val="22"/>
        </w:rPr>
      </w:pPr>
    </w:p>
    <w:p w14:paraId="680EBFE9" w14:textId="77777777" w:rsidR="00BB23EB" w:rsidRPr="005014F7" w:rsidRDefault="00BB23EB" w:rsidP="00BB23EB">
      <w:pPr>
        <w:keepNext/>
        <w:numPr>
          <w:ilvl w:val="12"/>
          <w:numId w:val="0"/>
        </w:numPr>
        <w:spacing w:line="240" w:lineRule="auto"/>
        <w:ind w:right="-2"/>
        <w:rPr>
          <w:szCs w:val="22"/>
        </w:rPr>
      </w:pPr>
    </w:p>
    <w:p w14:paraId="039B68E0" w14:textId="248FAAF1" w:rsidR="00F62F09" w:rsidRDefault="001104B2" w:rsidP="00F62F09">
      <w:r w:rsidRPr="005014F7">
        <w:t>Podrobné informace o tomto léčivém přípravku jsou k dispozici na webových stránkách Evropské agentury pro léčivé přípravky:</w:t>
      </w:r>
      <w:r w:rsidR="00856B0D">
        <w:t xml:space="preserve"> </w:t>
      </w:r>
      <w:hyperlink r:id="rId58" w:history="1">
        <w:r w:rsidR="00F62F09" w:rsidRPr="00F62F09">
          <w:rPr>
            <w:rStyle w:val="Hyperlink"/>
            <w:szCs w:val="22"/>
          </w:rPr>
          <w:t>http://www.ema.europa.eu</w:t>
        </w:r>
      </w:hyperlink>
    </w:p>
    <w:p w14:paraId="7E1AF71D" w14:textId="1B4E6153" w:rsidR="00856B0D" w:rsidRDefault="00856B0D" w:rsidP="00856B0D">
      <w:pPr>
        <w:pStyle w:val="NormalWeb"/>
        <w:rPr>
          <w:color w:val="000000"/>
          <w:sz w:val="27"/>
          <w:szCs w:val="27"/>
        </w:rPr>
      </w:pPr>
    </w:p>
    <w:p w14:paraId="680EBFEA" w14:textId="6B86FF81" w:rsidR="00AC5B90" w:rsidRPr="005014F7" w:rsidRDefault="00AC5B90" w:rsidP="007460B7">
      <w:pPr>
        <w:numPr>
          <w:ilvl w:val="12"/>
          <w:numId w:val="0"/>
        </w:numPr>
        <w:tabs>
          <w:tab w:val="clear" w:pos="567"/>
        </w:tabs>
        <w:spacing w:line="240" w:lineRule="auto"/>
        <w:rPr>
          <w:szCs w:val="22"/>
        </w:rPr>
      </w:pPr>
    </w:p>
    <w:p w14:paraId="680EBFEB" w14:textId="7C1371F7" w:rsidR="00CC3F4D" w:rsidRPr="005014F7" w:rsidRDefault="00CC3F4D" w:rsidP="00AC5B90">
      <w:pPr>
        <w:pStyle w:val="DNEx1"/>
        <w:rPr>
          <w:noProof w:val="0"/>
        </w:rPr>
      </w:pPr>
    </w:p>
    <w:sectPr w:rsidR="00CC3F4D" w:rsidRPr="005014F7" w:rsidSect="00D12FFF">
      <w:endnotePr>
        <w:numFmt w:val="decimal"/>
      </w:endnotePr>
      <w:type w:val="continuous"/>
      <w:pgSz w:w="11907" w:h="16840" w:code="9"/>
      <w:pgMar w:top="1134" w:right="1418" w:bottom="1134" w:left="1418" w:header="737" w:footer="73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E45561" w14:textId="77777777" w:rsidR="009723DB" w:rsidRDefault="009723DB">
      <w:pPr>
        <w:spacing w:line="240" w:lineRule="auto"/>
      </w:pPr>
      <w:r>
        <w:separator/>
      </w:r>
    </w:p>
  </w:endnote>
  <w:endnote w:type="continuationSeparator" w:id="0">
    <w:p w14:paraId="4112958C" w14:textId="77777777" w:rsidR="009723DB" w:rsidRDefault="009723DB">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Times New Roman Bold">
    <w:altName w:val="Times New Roman"/>
    <w:panose1 w:val="02020803070505020304"/>
    <w:charset w:val="00"/>
    <w:family w:val="auto"/>
    <w:pitch w:val="variable"/>
    <w:sig w:usb0="E0002AFF" w:usb1="C0007841"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779186907"/>
      <w:docPartObj>
        <w:docPartGallery w:val="Page Numbers (Bottom of Page)"/>
        <w:docPartUnique/>
      </w:docPartObj>
    </w:sdtPr>
    <w:sdtEndPr>
      <w:rPr>
        <w:noProof/>
      </w:rPr>
    </w:sdtEndPr>
    <w:sdtContent>
      <w:p w14:paraId="680EC0E3" w14:textId="77777777" w:rsidR="00A70EC6" w:rsidRDefault="001104B2">
        <w:pPr>
          <w:pStyle w:val="Footer"/>
          <w:jc w:val="center"/>
        </w:pPr>
        <w:r>
          <w:rPr>
            <w:noProof w:val="0"/>
          </w:rPr>
          <w:fldChar w:fldCharType="begin"/>
        </w:r>
        <w:r>
          <w:instrText xml:space="preserve"> PAGE   \* MERGEFORMAT </w:instrText>
        </w:r>
        <w:r>
          <w:rPr>
            <w:noProof w:val="0"/>
          </w:rPr>
          <w:fldChar w:fldCharType="separate"/>
        </w:r>
        <w:r>
          <w:t>4</w:t>
        </w:r>
        <w:r>
          <w:t>7</w:t>
        </w:r>
        <w:r>
          <w:fldChar w:fldCharType="end"/>
        </w:r>
      </w:p>
    </w:sdtContent>
  </w:sdt>
  <w:p w14:paraId="680EC0E4" w14:textId="77777777" w:rsidR="00F47D95" w:rsidRPr="000E7702" w:rsidRDefault="00F47D95">
    <w:pPr>
      <w:pStyle w:val="Footer"/>
      <w:tabs>
        <w:tab w:val="right" w:pos="8931"/>
      </w:tabs>
      <w:ind w:right="96"/>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EC0EA" w14:textId="77777777" w:rsidR="00F47D95" w:rsidRPr="000E7702" w:rsidRDefault="001104B2">
    <w:pPr>
      <w:pStyle w:val="Footer"/>
      <w:tabs>
        <w:tab w:val="right" w:pos="8931"/>
      </w:tabs>
      <w:ind w:right="96"/>
      <w:jc w:val="center"/>
    </w:pPr>
    <w:r w:rsidRPr="000E7702">
      <w:fldChar w:fldCharType="begin"/>
    </w:r>
    <w:r w:rsidRPr="000E7702">
      <w:instrText xml:space="preserve"> EQ </w:instrText>
    </w:r>
    <w:r w:rsidRPr="000E7702">
      <w:fldChar w:fldCharType="separate"/>
    </w:r>
    <w:r w:rsidRPr="000E7702">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404139911"/>
      <w:docPartObj>
        <w:docPartGallery w:val="Page Numbers (Bottom of Page)"/>
        <w:docPartUnique/>
      </w:docPartObj>
    </w:sdtPr>
    <w:sdtEndPr>
      <w:rPr>
        <w:noProof/>
      </w:rPr>
    </w:sdtEndPr>
    <w:sdtContent>
      <w:p w14:paraId="680EC0F0" w14:textId="77777777" w:rsidR="00A70EC6" w:rsidRDefault="001104B2">
        <w:pPr>
          <w:pStyle w:val="Footer"/>
          <w:jc w:val="center"/>
        </w:pPr>
        <w:r>
          <w:rPr>
            <w:noProof w:val="0"/>
          </w:rPr>
          <w:fldChar w:fldCharType="begin"/>
        </w:r>
        <w:r>
          <w:instrText xml:space="preserve"> PAGE   \* MERGEFORMAT </w:instrText>
        </w:r>
        <w:r>
          <w:rPr>
            <w:noProof w:val="0"/>
          </w:rPr>
          <w:fldChar w:fldCharType="separate"/>
        </w:r>
        <w:r>
          <w:t>4</w:t>
        </w:r>
        <w:r>
          <w:t>8</w:t>
        </w:r>
        <w:r>
          <w:fldChar w:fldCharType="end"/>
        </w:r>
      </w:p>
    </w:sdtContent>
  </w:sdt>
  <w:p w14:paraId="680EC0F1" w14:textId="77777777" w:rsidR="00F47D95" w:rsidRPr="000E7702" w:rsidRDefault="00F47D95">
    <w:pPr>
      <w:pStyle w:val="Footer"/>
      <w:tabs>
        <w:tab w:val="right" w:pos="8931"/>
      </w:tabs>
      <w:ind w:right="96"/>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EC0F7" w14:textId="77777777" w:rsidR="00F47D95" w:rsidRPr="000E7702" w:rsidRDefault="001104B2">
    <w:pPr>
      <w:pStyle w:val="Footer"/>
      <w:tabs>
        <w:tab w:val="right" w:pos="8931"/>
      </w:tabs>
      <w:ind w:right="96"/>
      <w:jc w:val="center"/>
    </w:pPr>
    <w:r w:rsidRPr="000E7702">
      <w:fldChar w:fldCharType="begin"/>
    </w:r>
    <w:r w:rsidRPr="000E7702">
      <w:instrText xml:space="preserve"> EQ </w:instrText>
    </w:r>
    <w:r w:rsidRPr="000E7702">
      <w:fldChar w:fldCharType="separate"/>
    </w:r>
    <w:r w:rsidRPr="000E7702">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773158497"/>
      <w:docPartObj>
        <w:docPartGallery w:val="Page Numbers (Bottom of Page)"/>
        <w:docPartUnique/>
      </w:docPartObj>
    </w:sdtPr>
    <w:sdtEndPr>
      <w:rPr>
        <w:noProof/>
      </w:rPr>
    </w:sdtEndPr>
    <w:sdtContent>
      <w:p w14:paraId="680EC0FD" w14:textId="77777777" w:rsidR="00A70EC6" w:rsidRDefault="001104B2">
        <w:pPr>
          <w:pStyle w:val="Footer"/>
          <w:jc w:val="center"/>
        </w:pPr>
        <w:r>
          <w:rPr>
            <w:noProof w:val="0"/>
          </w:rPr>
          <w:fldChar w:fldCharType="begin"/>
        </w:r>
        <w:r>
          <w:instrText xml:space="preserve"> PAGE   \* MERGEFORMAT </w:instrText>
        </w:r>
        <w:r>
          <w:rPr>
            <w:noProof w:val="0"/>
          </w:rPr>
          <w:fldChar w:fldCharType="separate"/>
        </w:r>
        <w:r>
          <w:t>5</w:t>
        </w:r>
        <w:r>
          <w:t>3</w:t>
        </w:r>
        <w:r>
          <w:fldChar w:fldCharType="end"/>
        </w:r>
      </w:p>
    </w:sdtContent>
  </w:sdt>
  <w:p w14:paraId="680EC0FE" w14:textId="77777777" w:rsidR="00F47D95" w:rsidRPr="000E7702" w:rsidRDefault="00F47D95">
    <w:pPr>
      <w:pStyle w:val="Footer"/>
      <w:tabs>
        <w:tab w:val="right" w:pos="8931"/>
      </w:tabs>
      <w:ind w:right="96"/>
      <w:jc w:val="cen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EC104" w14:textId="77777777" w:rsidR="00F47D95" w:rsidRPr="000E7702" w:rsidRDefault="001104B2">
    <w:pPr>
      <w:pStyle w:val="Footer"/>
      <w:tabs>
        <w:tab w:val="right" w:pos="8931"/>
      </w:tabs>
      <w:ind w:right="96"/>
      <w:jc w:val="center"/>
    </w:pPr>
    <w:r w:rsidRPr="000E7702">
      <w:fldChar w:fldCharType="begin"/>
    </w:r>
    <w:r w:rsidRPr="000E7702">
      <w:instrText xml:space="preserve"> EQ </w:instrText>
    </w:r>
    <w:r w:rsidRPr="000E7702">
      <w:fldChar w:fldCharType="separate"/>
    </w:r>
    <w:r w:rsidRPr="000E7702">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691182323"/>
      <w:docPartObj>
        <w:docPartGallery w:val="Page Numbers (Bottom of Page)"/>
        <w:docPartUnique/>
      </w:docPartObj>
    </w:sdtPr>
    <w:sdtEndPr>
      <w:rPr>
        <w:noProof/>
      </w:rPr>
    </w:sdtEndPr>
    <w:sdtContent>
      <w:p w14:paraId="680EC105" w14:textId="77777777" w:rsidR="00A70EC6" w:rsidRDefault="001104B2">
        <w:pPr>
          <w:pStyle w:val="Footer"/>
          <w:jc w:val="center"/>
        </w:pPr>
        <w:r>
          <w:rPr>
            <w:noProof w:val="0"/>
          </w:rPr>
          <w:fldChar w:fldCharType="begin"/>
        </w:r>
        <w:r>
          <w:instrText xml:space="preserve"> PAGE   \* MERGEFORMAT </w:instrText>
        </w:r>
        <w:r>
          <w:rPr>
            <w:noProof w:val="0"/>
          </w:rPr>
          <w:fldChar w:fldCharType="separate"/>
        </w:r>
        <w:r>
          <w:t>5</w:t>
        </w:r>
        <w:r>
          <w:t>6</w:t>
        </w:r>
        <w:r>
          <w:fldChar w:fldCharType="end"/>
        </w:r>
      </w:p>
    </w:sdtContent>
  </w:sdt>
  <w:p w14:paraId="680EC106" w14:textId="77777777" w:rsidR="00F47D95" w:rsidRPr="000E7702" w:rsidRDefault="00F47D95"/>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EC107" w14:textId="77777777" w:rsidR="00F47D95" w:rsidRPr="000E7702" w:rsidRDefault="001104B2">
    <w:pPr>
      <w:pStyle w:val="Footer"/>
      <w:tabs>
        <w:tab w:val="right" w:pos="8931"/>
      </w:tabs>
      <w:ind w:right="96"/>
      <w:jc w:val="center"/>
    </w:pPr>
    <w:r w:rsidRPr="000E7702">
      <w:fldChar w:fldCharType="begin"/>
    </w:r>
    <w:r w:rsidRPr="000E7702">
      <w:instrText xml:space="preserve"> EQ </w:instrText>
    </w:r>
    <w:r w:rsidRPr="000E7702">
      <w:fldChar w:fldCharType="separate"/>
    </w:r>
    <w:r w:rsidRPr="000E7702">
      <w:fldChar w:fldCharType="end"/>
    </w:r>
    <w:r w:rsidRPr="000E7702">
      <w:rPr>
        <w:rStyle w:val="PageNumber"/>
        <w:rFonts w:cs="Arial"/>
      </w:rPr>
      <w:fldChar w:fldCharType="begin"/>
    </w:r>
    <w:r w:rsidRPr="000E7702">
      <w:rPr>
        <w:rStyle w:val="PageNumber"/>
        <w:rFonts w:cs="Arial"/>
      </w:rPr>
      <w:instrText xml:space="preserve">PAGE  </w:instrText>
    </w:r>
    <w:r w:rsidRPr="000E7702">
      <w:rPr>
        <w:rStyle w:val="PageNumber"/>
        <w:rFonts w:cs="Arial"/>
      </w:rPr>
      <w:fldChar w:fldCharType="separate"/>
    </w:r>
    <w:r w:rsidRPr="000E7702">
      <w:rPr>
        <w:rStyle w:val="PageNumber"/>
        <w:rFonts w:cs="Arial"/>
      </w:rPr>
      <w:t>5</w:t>
    </w:r>
    <w:r w:rsidRPr="000E7702">
      <w:rPr>
        <w:rStyle w:val="PageNumber"/>
        <w:rFonts w:cs="Arial"/>
      </w:rPr>
      <w:t>6</w:t>
    </w:r>
    <w:r w:rsidRPr="000E7702">
      <w:rPr>
        <w:rStyle w:val="PageNumber"/>
        <w:rFonts w:cs="Arial"/>
      </w:rPr>
      <w:fldChar w:fldCharType="end"/>
    </w:r>
  </w:p>
  <w:p w14:paraId="680EC108" w14:textId="77777777" w:rsidR="00F47D95" w:rsidRPr="000E7702" w:rsidRDefault="00F47D95"/>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608174890"/>
      <w:docPartObj>
        <w:docPartGallery w:val="Page Numbers (Bottom of Page)"/>
        <w:docPartUnique/>
      </w:docPartObj>
    </w:sdtPr>
    <w:sdtEndPr>
      <w:rPr>
        <w:noProof/>
      </w:rPr>
    </w:sdtEndPr>
    <w:sdtContent>
      <w:p w14:paraId="680EC10E" w14:textId="77777777" w:rsidR="00A70EC6" w:rsidRDefault="001104B2">
        <w:pPr>
          <w:pStyle w:val="Footer"/>
          <w:jc w:val="center"/>
        </w:pPr>
        <w:r>
          <w:rPr>
            <w:noProof w:val="0"/>
          </w:rPr>
          <w:fldChar w:fldCharType="begin"/>
        </w:r>
        <w:r>
          <w:instrText xml:space="preserve"> PAGE   \* MERGEFORMAT </w:instrText>
        </w:r>
        <w:r>
          <w:rPr>
            <w:noProof w:val="0"/>
          </w:rPr>
          <w:fldChar w:fldCharType="separate"/>
        </w:r>
        <w:r>
          <w:t>5</w:t>
        </w:r>
        <w:r>
          <w:t>7</w:t>
        </w:r>
        <w:r>
          <w:fldChar w:fldCharType="end"/>
        </w:r>
      </w:p>
    </w:sdtContent>
  </w:sdt>
  <w:p w14:paraId="680EC10F" w14:textId="77777777" w:rsidR="00F47D95" w:rsidRPr="000E7702" w:rsidRDefault="00F47D95">
    <w:pPr>
      <w:pStyle w:val="Footer"/>
      <w:tabs>
        <w:tab w:val="right" w:pos="8931"/>
      </w:tabs>
      <w:ind w:right="96"/>
      <w:jc w:val="cen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EC115" w14:textId="77777777" w:rsidR="00F47D95" w:rsidRPr="000E7702" w:rsidRDefault="001104B2">
    <w:pPr>
      <w:pStyle w:val="Footer"/>
      <w:tabs>
        <w:tab w:val="right" w:pos="8931"/>
      </w:tabs>
      <w:ind w:right="96"/>
      <w:jc w:val="center"/>
    </w:pPr>
    <w:r w:rsidRPr="000E7702">
      <w:fldChar w:fldCharType="begin"/>
    </w:r>
    <w:r w:rsidRPr="000E7702">
      <w:instrText xml:space="preserve"> EQ </w:instrText>
    </w:r>
    <w:r w:rsidRPr="000E7702">
      <w:fldChar w:fldCharType="separate"/>
    </w:r>
    <w:r w:rsidRPr="000E7702">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920410594"/>
      <w:docPartObj>
        <w:docPartGallery w:val="Page Numbers (Bottom of Page)"/>
        <w:docPartUnique/>
      </w:docPartObj>
    </w:sdtPr>
    <w:sdtEndPr>
      <w:rPr>
        <w:noProof/>
      </w:rPr>
    </w:sdtEndPr>
    <w:sdtContent>
      <w:p w14:paraId="680EC116" w14:textId="77777777" w:rsidR="00A70EC6" w:rsidRDefault="001104B2">
        <w:pPr>
          <w:pStyle w:val="Footer"/>
          <w:jc w:val="center"/>
        </w:pPr>
        <w:r>
          <w:rPr>
            <w:noProof w:val="0"/>
          </w:rPr>
          <w:fldChar w:fldCharType="begin"/>
        </w:r>
        <w:r>
          <w:instrText xml:space="preserve"> PAGE   \* MERGEFORMAT </w:instrText>
        </w:r>
        <w:r>
          <w:rPr>
            <w:noProof w:val="0"/>
          </w:rPr>
          <w:fldChar w:fldCharType="separate"/>
        </w:r>
        <w:r>
          <w:t>6</w:t>
        </w:r>
        <w:r>
          <w:t>3</w:t>
        </w:r>
        <w:r>
          <w:fldChar w:fldCharType="end"/>
        </w:r>
      </w:p>
    </w:sdtContent>
  </w:sdt>
  <w:p w14:paraId="680EC117" w14:textId="77777777" w:rsidR="00F47D95" w:rsidRPr="000E7702" w:rsidRDefault="00F47D95"/>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EC118" w14:textId="77777777" w:rsidR="00F47D95" w:rsidRPr="000E7702" w:rsidRDefault="001104B2">
    <w:pPr>
      <w:pStyle w:val="Footer"/>
      <w:tabs>
        <w:tab w:val="right" w:pos="8931"/>
      </w:tabs>
      <w:ind w:right="96"/>
      <w:jc w:val="center"/>
    </w:pPr>
    <w:r w:rsidRPr="000E7702">
      <w:fldChar w:fldCharType="begin"/>
    </w:r>
    <w:r w:rsidRPr="000E7702">
      <w:instrText xml:space="preserve"> EQ </w:instrText>
    </w:r>
    <w:r w:rsidRPr="000E7702">
      <w:fldChar w:fldCharType="separate"/>
    </w:r>
    <w:r w:rsidRPr="000E7702">
      <w:fldChar w:fldCharType="end"/>
    </w:r>
    <w:r w:rsidRPr="000E7702">
      <w:rPr>
        <w:rStyle w:val="PageNumber"/>
        <w:rFonts w:cs="Arial"/>
      </w:rPr>
      <w:fldChar w:fldCharType="begin"/>
    </w:r>
    <w:r w:rsidRPr="000E7702">
      <w:rPr>
        <w:rStyle w:val="PageNumber"/>
        <w:rFonts w:cs="Arial"/>
      </w:rPr>
      <w:instrText xml:space="preserve">PAGE  </w:instrText>
    </w:r>
    <w:r w:rsidRPr="000E7702">
      <w:rPr>
        <w:rStyle w:val="PageNumber"/>
        <w:rFonts w:cs="Arial"/>
      </w:rPr>
      <w:fldChar w:fldCharType="separate"/>
    </w:r>
    <w:r w:rsidRPr="000E7702">
      <w:rPr>
        <w:rStyle w:val="PageNumber"/>
        <w:rFonts w:cs="Arial"/>
      </w:rPr>
      <w:t>5</w:t>
    </w:r>
    <w:r w:rsidRPr="000E7702">
      <w:rPr>
        <w:rStyle w:val="PageNumber"/>
        <w:rFonts w:cs="Arial"/>
      </w:rPr>
      <w:t>6</w:t>
    </w:r>
    <w:r w:rsidRPr="000E7702">
      <w:rPr>
        <w:rStyle w:val="PageNumber"/>
        <w:rFonts w:cs="Arial"/>
      </w:rPr>
      <w:fldChar w:fldCharType="end"/>
    </w:r>
  </w:p>
  <w:p w14:paraId="680EC119" w14:textId="77777777" w:rsidR="00F47D95" w:rsidRPr="000E7702" w:rsidRDefault="00F47D9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642CA0" w14:textId="77777777" w:rsidR="009723DB" w:rsidRDefault="009723DB">
      <w:pPr>
        <w:spacing w:line="240" w:lineRule="auto"/>
      </w:pPr>
      <w:r>
        <w:separator/>
      </w:r>
    </w:p>
  </w:footnote>
  <w:footnote w:type="continuationSeparator" w:id="0">
    <w:p w14:paraId="6CCA2896" w14:textId="77777777" w:rsidR="009723DB" w:rsidRDefault="009723DB">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0E1" w14:textId="77777777" w:rsidTr="00CC3F4D">
      <w:tc>
        <w:tcPr>
          <w:tcW w:w="3024" w:type="dxa"/>
        </w:tcPr>
        <w:p w14:paraId="680EC0DE" w14:textId="77777777" w:rsidR="00F47D95" w:rsidRPr="000E7702" w:rsidRDefault="00F47D95" w:rsidP="00CC3F4D">
          <w:pPr>
            <w:pStyle w:val="Header"/>
            <w:ind w:left="-115"/>
          </w:pPr>
        </w:p>
      </w:tc>
      <w:tc>
        <w:tcPr>
          <w:tcW w:w="3024" w:type="dxa"/>
        </w:tcPr>
        <w:p w14:paraId="680EC0DF" w14:textId="77777777" w:rsidR="00F47D95" w:rsidRPr="000E7702" w:rsidRDefault="00F47D95" w:rsidP="00CC3F4D">
          <w:pPr>
            <w:pStyle w:val="Header"/>
            <w:jc w:val="center"/>
          </w:pPr>
        </w:p>
      </w:tc>
      <w:tc>
        <w:tcPr>
          <w:tcW w:w="3024" w:type="dxa"/>
        </w:tcPr>
        <w:p w14:paraId="680EC0E0" w14:textId="77777777" w:rsidR="00F47D95" w:rsidRPr="000E7702" w:rsidRDefault="00F47D95" w:rsidP="00CC3F4D">
          <w:pPr>
            <w:pStyle w:val="Header"/>
            <w:ind w:right="-115"/>
            <w:jc w:val="right"/>
          </w:pPr>
        </w:p>
      </w:tc>
    </w:tr>
  </w:tbl>
  <w:p w14:paraId="680EC0E2" w14:textId="77777777" w:rsidR="00F47D95" w:rsidRPr="000E7702" w:rsidRDefault="00F47D95" w:rsidP="00CC3F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0E8" w14:textId="77777777" w:rsidTr="00CC3F4D">
      <w:tc>
        <w:tcPr>
          <w:tcW w:w="3024" w:type="dxa"/>
        </w:tcPr>
        <w:p w14:paraId="680EC0E5" w14:textId="77777777" w:rsidR="00F47D95" w:rsidRPr="000E7702" w:rsidRDefault="00F47D95" w:rsidP="00CC3F4D">
          <w:pPr>
            <w:pStyle w:val="Header"/>
            <w:ind w:left="-115"/>
          </w:pPr>
        </w:p>
      </w:tc>
      <w:tc>
        <w:tcPr>
          <w:tcW w:w="3024" w:type="dxa"/>
        </w:tcPr>
        <w:p w14:paraId="680EC0E6" w14:textId="77777777" w:rsidR="00F47D95" w:rsidRPr="000E7702" w:rsidRDefault="00F47D95" w:rsidP="00CC3F4D">
          <w:pPr>
            <w:pStyle w:val="Header"/>
            <w:jc w:val="center"/>
          </w:pPr>
        </w:p>
      </w:tc>
      <w:tc>
        <w:tcPr>
          <w:tcW w:w="3024" w:type="dxa"/>
        </w:tcPr>
        <w:p w14:paraId="680EC0E7" w14:textId="77777777" w:rsidR="00F47D95" w:rsidRPr="000E7702" w:rsidRDefault="00F47D95" w:rsidP="00CC3F4D">
          <w:pPr>
            <w:pStyle w:val="Header"/>
            <w:ind w:right="-115"/>
            <w:jc w:val="right"/>
          </w:pPr>
        </w:p>
      </w:tc>
    </w:tr>
  </w:tbl>
  <w:p w14:paraId="680EC0E9" w14:textId="77777777" w:rsidR="00F47D95" w:rsidRPr="000E7702" w:rsidRDefault="00F47D95" w:rsidP="00CC3F4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0EE" w14:textId="77777777" w:rsidTr="00CC3F4D">
      <w:tc>
        <w:tcPr>
          <w:tcW w:w="3024" w:type="dxa"/>
        </w:tcPr>
        <w:p w14:paraId="680EC0EB" w14:textId="77777777" w:rsidR="00F47D95" w:rsidRPr="000E7702" w:rsidRDefault="00F47D95" w:rsidP="00CC3F4D">
          <w:pPr>
            <w:pStyle w:val="Header"/>
            <w:ind w:left="-115"/>
          </w:pPr>
        </w:p>
      </w:tc>
      <w:tc>
        <w:tcPr>
          <w:tcW w:w="3024" w:type="dxa"/>
        </w:tcPr>
        <w:p w14:paraId="680EC0EC" w14:textId="77777777" w:rsidR="00F47D95" w:rsidRPr="000E7702" w:rsidRDefault="00F47D95" w:rsidP="00CC3F4D">
          <w:pPr>
            <w:pStyle w:val="Header"/>
            <w:jc w:val="center"/>
          </w:pPr>
        </w:p>
      </w:tc>
      <w:tc>
        <w:tcPr>
          <w:tcW w:w="3024" w:type="dxa"/>
        </w:tcPr>
        <w:p w14:paraId="680EC0ED" w14:textId="77777777" w:rsidR="00F47D95" w:rsidRPr="000E7702" w:rsidRDefault="00F47D95" w:rsidP="00CC3F4D">
          <w:pPr>
            <w:pStyle w:val="Header"/>
            <w:ind w:right="-115"/>
            <w:jc w:val="right"/>
          </w:pPr>
        </w:p>
      </w:tc>
    </w:tr>
  </w:tbl>
  <w:p w14:paraId="680EC0EF" w14:textId="77777777" w:rsidR="00F47D95" w:rsidRPr="000E7702" w:rsidRDefault="00F47D95" w:rsidP="00CC3F4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0F5" w14:textId="77777777" w:rsidTr="00CC3F4D">
      <w:tc>
        <w:tcPr>
          <w:tcW w:w="3024" w:type="dxa"/>
        </w:tcPr>
        <w:p w14:paraId="680EC0F2" w14:textId="77777777" w:rsidR="00F47D95" w:rsidRPr="000E7702" w:rsidRDefault="00F47D95" w:rsidP="00CC3F4D">
          <w:pPr>
            <w:pStyle w:val="Header"/>
            <w:ind w:left="-115"/>
          </w:pPr>
        </w:p>
      </w:tc>
      <w:tc>
        <w:tcPr>
          <w:tcW w:w="3024" w:type="dxa"/>
        </w:tcPr>
        <w:p w14:paraId="680EC0F3" w14:textId="77777777" w:rsidR="00F47D95" w:rsidRPr="000E7702" w:rsidRDefault="00F47D95" w:rsidP="00CC3F4D">
          <w:pPr>
            <w:pStyle w:val="Header"/>
            <w:jc w:val="center"/>
          </w:pPr>
        </w:p>
      </w:tc>
      <w:tc>
        <w:tcPr>
          <w:tcW w:w="3024" w:type="dxa"/>
        </w:tcPr>
        <w:p w14:paraId="680EC0F4" w14:textId="77777777" w:rsidR="00F47D95" w:rsidRPr="000E7702" w:rsidRDefault="00F47D95" w:rsidP="00CC3F4D">
          <w:pPr>
            <w:pStyle w:val="Header"/>
            <w:ind w:right="-115"/>
            <w:jc w:val="right"/>
          </w:pPr>
        </w:p>
      </w:tc>
    </w:tr>
  </w:tbl>
  <w:p w14:paraId="680EC0F6" w14:textId="77777777" w:rsidR="00F47D95" w:rsidRPr="000E7702" w:rsidRDefault="00F47D95" w:rsidP="00CC3F4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0FB" w14:textId="77777777" w:rsidTr="00CC3F4D">
      <w:tc>
        <w:tcPr>
          <w:tcW w:w="3024" w:type="dxa"/>
        </w:tcPr>
        <w:p w14:paraId="680EC0F8" w14:textId="77777777" w:rsidR="00F47D95" w:rsidRPr="000E7702" w:rsidRDefault="00F47D95" w:rsidP="00CC3F4D">
          <w:pPr>
            <w:pStyle w:val="Header"/>
            <w:ind w:left="-115"/>
          </w:pPr>
        </w:p>
      </w:tc>
      <w:tc>
        <w:tcPr>
          <w:tcW w:w="3024" w:type="dxa"/>
        </w:tcPr>
        <w:p w14:paraId="680EC0F9" w14:textId="77777777" w:rsidR="00F47D95" w:rsidRPr="000E7702" w:rsidRDefault="00F47D95" w:rsidP="00CC3F4D">
          <w:pPr>
            <w:pStyle w:val="Header"/>
            <w:jc w:val="center"/>
          </w:pPr>
        </w:p>
      </w:tc>
      <w:tc>
        <w:tcPr>
          <w:tcW w:w="3024" w:type="dxa"/>
        </w:tcPr>
        <w:p w14:paraId="680EC0FA" w14:textId="77777777" w:rsidR="00F47D95" w:rsidRPr="000E7702" w:rsidRDefault="00F47D95" w:rsidP="00CC3F4D">
          <w:pPr>
            <w:pStyle w:val="Header"/>
            <w:ind w:right="-115"/>
            <w:jc w:val="right"/>
          </w:pPr>
        </w:p>
      </w:tc>
    </w:tr>
  </w:tbl>
  <w:p w14:paraId="680EC0FC" w14:textId="77777777" w:rsidR="00F47D95" w:rsidRPr="000E7702" w:rsidRDefault="00F47D95" w:rsidP="00CC3F4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102" w14:textId="77777777" w:rsidTr="00CC3F4D">
      <w:tc>
        <w:tcPr>
          <w:tcW w:w="3024" w:type="dxa"/>
        </w:tcPr>
        <w:p w14:paraId="680EC0FF" w14:textId="77777777" w:rsidR="00F47D95" w:rsidRPr="000E7702" w:rsidRDefault="00F47D95" w:rsidP="00CC3F4D">
          <w:pPr>
            <w:pStyle w:val="Header"/>
            <w:ind w:left="-115"/>
          </w:pPr>
        </w:p>
      </w:tc>
      <w:tc>
        <w:tcPr>
          <w:tcW w:w="3024" w:type="dxa"/>
        </w:tcPr>
        <w:p w14:paraId="680EC100" w14:textId="77777777" w:rsidR="00F47D95" w:rsidRPr="000E7702" w:rsidRDefault="00F47D95" w:rsidP="00CC3F4D">
          <w:pPr>
            <w:pStyle w:val="Header"/>
            <w:jc w:val="center"/>
          </w:pPr>
        </w:p>
      </w:tc>
      <w:tc>
        <w:tcPr>
          <w:tcW w:w="3024" w:type="dxa"/>
        </w:tcPr>
        <w:p w14:paraId="680EC101" w14:textId="77777777" w:rsidR="00F47D95" w:rsidRPr="000E7702" w:rsidRDefault="00F47D95" w:rsidP="00CC3F4D">
          <w:pPr>
            <w:pStyle w:val="Header"/>
            <w:ind w:right="-115"/>
            <w:jc w:val="right"/>
          </w:pPr>
        </w:p>
      </w:tc>
    </w:tr>
  </w:tbl>
  <w:p w14:paraId="680EC103" w14:textId="77777777" w:rsidR="00F47D95" w:rsidRPr="000E7702" w:rsidRDefault="00F47D95" w:rsidP="00CC3F4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10C" w14:textId="77777777" w:rsidTr="00CC3F4D">
      <w:tc>
        <w:tcPr>
          <w:tcW w:w="3024" w:type="dxa"/>
        </w:tcPr>
        <w:p w14:paraId="680EC109" w14:textId="77777777" w:rsidR="00F47D95" w:rsidRPr="000E7702" w:rsidRDefault="00F47D95" w:rsidP="00CC3F4D">
          <w:pPr>
            <w:pStyle w:val="Header"/>
            <w:ind w:left="-115"/>
          </w:pPr>
        </w:p>
      </w:tc>
      <w:tc>
        <w:tcPr>
          <w:tcW w:w="3024" w:type="dxa"/>
        </w:tcPr>
        <w:p w14:paraId="680EC10A" w14:textId="77777777" w:rsidR="00F47D95" w:rsidRPr="000E7702" w:rsidRDefault="00F47D95" w:rsidP="00CC3F4D">
          <w:pPr>
            <w:pStyle w:val="Header"/>
            <w:jc w:val="center"/>
          </w:pPr>
        </w:p>
      </w:tc>
      <w:tc>
        <w:tcPr>
          <w:tcW w:w="3024" w:type="dxa"/>
        </w:tcPr>
        <w:p w14:paraId="680EC10B" w14:textId="77777777" w:rsidR="00F47D95" w:rsidRPr="000E7702" w:rsidRDefault="00F47D95" w:rsidP="00CC3F4D">
          <w:pPr>
            <w:pStyle w:val="Header"/>
            <w:ind w:right="-115"/>
            <w:jc w:val="right"/>
          </w:pPr>
        </w:p>
      </w:tc>
    </w:tr>
  </w:tbl>
  <w:p w14:paraId="680EC10D" w14:textId="77777777" w:rsidR="00F47D95" w:rsidRPr="000E7702" w:rsidRDefault="00F47D95" w:rsidP="00CC3F4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5970A9" w14:paraId="680EC113" w14:textId="77777777" w:rsidTr="00CC3F4D">
      <w:tc>
        <w:tcPr>
          <w:tcW w:w="3024" w:type="dxa"/>
        </w:tcPr>
        <w:p w14:paraId="680EC110" w14:textId="77777777" w:rsidR="00F47D95" w:rsidRPr="000E7702" w:rsidRDefault="00F47D95" w:rsidP="00CC3F4D">
          <w:pPr>
            <w:pStyle w:val="Header"/>
            <w:ind w:left="-115"/>
          </w:pPr>
        </w:p>
      </w:tc>
      <w:tc>
        <w:tcPr>
          <w:tcW w:w="3024" w:type="dxa"/>
        </w:tcPr>
        <w:p w14:paraId="680EC111" w14:textId="77777777" w:rsidR="00F47D95" w:rsidRPr="000E7702" w:rsidRDefault="00F47D95" w:rsidP="00CC3F4D">
          <w:pPr>
            <w:pStyle w:val="Header"/>
            <w:jc w:val="center"/>
          </w:pPr>
        </w:p>
      </w:tc>
      <w:tc>
        <w:tcPr>
          <w:tcW w:w="3024" w:type="dxa"/>
        </w:tcPr>
        <w:p w14:paraId="680EC112" w14:textId="77777777" w:rsidR="00F47D95" w:rsidRPr="000E7702" w:rsidRDefault="00F47D95" w:rsidP="00CC3F4D">
          <w:pPr>
            <w:pStyle w:val="Header"/>
            <w:ind w:right="-115"/>
            <w:jc w:val="right"/>
          </w:pPr>
        </w:p>
      </w:tc>
    </w:tr>
  </w:tbl>
  <w:p w14:paraId="680EC114" w14:textId="77777777" w:rsidR="00F47D95" w:rsidRPr="000E7702" w:rsidRDefault="00F47D95" w:rsidP="00CC3F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1817AC"/>
    <w:multiLevelType w:val="hybridMultilevel"/>
    <w:tmpl w:val="51F6A4F6"/>
    <w:lvl w:ilvl="0" w:tplc="80F82816">
      <w:start w:val="1"/>
      <w:numFmt w:val="decimal"/>
      <w:lvlText w:val="%1."/>
      <w:lvlJc w:val="left"/>
      <w:pPr>
        <w:ind w:left="720" w:hanging="360"/>
      </w:pPr>
      <w:rPr>
        <w:rFonts w:hint="default"/>
      </w:rPr>
    </w:lvl>
    <w:lvl w:ilvl="1" w:tplc="336ADED8">
      <w:start w:val="1"/>
      <w:numFmt w:val="bullet"/>
      <w:lvlText w:val="-"/>
      <w:lvlJc w:val="left"/>
      <w:pPr>
        <w:ind w:left="1440" w:hanging="360"/>
      </w:pPr>
    </w:lvl>
    <w:lvl w:ilvl="2" w:tplc="C2D268F6" w:tentative="1">
      <w:start w:val="1"/>
      <w:numFmt w:val="lowerRoman"/>
      <w:lvlText w:val="%3."/>
      <w:lvlJc w:val="right"/>
      <w:pPr>
        <w:ind w:left="2160" w:hanging="180"/>
      </w:pPr>
    </w:lvl>
    <w:lvl w:ilvl="3" w:tplc="22A0BCEA" w:tentative="1">
      <w:start w:val="1"/>
      <w:numFmt w:val="decimal"/>
      <w:lvlText w:val="%4."/>
      <w:lvlJc w:val="left"/>
      <w:pPr>
        <w:ind w:left="2880" w:hanging="360"/>
      </w:pPr>
    </w:lvl>
    <w:lvl w:ilvl="4" w:tplc="1800F6FA" w:tentative="1">
      <w:start w:val="1"/>
      <w:numFmt w:val="lowerLetter"/>
      <w:lvlText w:val="%5."/>
      <w:lvlJc w:val="left"/>
      <w:pPr>
        <w:ind w:left="3600" w:hanging="360"/>
      </w:pPr>
    </w:lvl>
    <w:lvl w:ilvl="5" w:tplc="86444368" w:tentative="1">
      <w:start w:val="1"/>
      <w:numFmt w:val="lowerRoman"/>
      <w:lvlText w:val="%6."/>
      <w:lvlJc w:val="right"/>
      <w:pPr>
        <w:ind w:left="4320" w:hanging="180"/>
      </w:pPr>
    </w:lvl>
    <w:lvl w:ilvl="6" w:tplc="56BE30F4" w:tentative="1">
      <w:start w:val="1"/>
      <w:numFmt w:val="decimal"/>
      <w:lvlText w:val="%7."/>
      <w:lvlJc w:val="left"/>
      <w:pPr>
        <w:ind w:left="5040" w:hanging="360"/>
      </w:pPr>
    </w:lvl>
    <w:lvl w:ilvl="7" w:tplc="615221AA" w:tentative="1">
      <w:start w:val="1"/>
      <w:numFmt w:val="lowerLetter"/>
      <w:lvlText w:val="%8."/>
      <w:lvlJc w:val="left"/>
      <w:pPr>
        <w:ind w:left="5760" w:hanging="360"/>
      </w:pPr>
    </w:lvl>
    <w:lvl w:ilvl="8" w:tplc="FD206CA6" w:tentative="1">
      <w:start w:val="1"/>
      <w:numFmt w:val="lowerRoman"/>
      <w:lvlText w:val="%9."/>
      <w:lvlJc w:val="right"/>
      <w:pPr>
        <w:ind w:left="6480" w:hanging="180"/>
      </w:pPr>
    </w:lvl>
  </w:abstractNum>
  <w:abstractNum w:abstractNumId="1" w15:restartNumberingAfterBreak="0">
    <w:nsid w:val="08AA0CE2"/>
    <w:multiLevelType w:val="multilevel"/>
    <w:tmpl w:val="BE74FAEA"/>
    <w:lvl w:ilvl="0">
      <w:start w:val="1"/>
      <w:numFmt w:val="decimal"/>
      <w:pStyle w:val="Style1"/>
      <w:lvlText w:val="%1."/>
      <w:lvlJc w:val="left"/>
      <w:pPr>
        <w:ind w:left="930" w:hanging="570"/>
      </w:pPr>
      <w:rPr>
        <w:rFonts w:hint="default"/>
      </w:rPr>
    </w:lvl>
    <w:lvl w:ilvl="1">
      <w:start w:val="1"/>
      <w:numFmt w:val="decimal"/>
      <w:pStyle w:val="Style5"/>
      <w:isLgl/>
      <w:lvlText w:val="%1.%2"/>
      <w:lvlJc w:val="left"/>
      <w:pPr>
        <w:ind w:left="930" w:hanging="57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 w15:restartNumberingAfterBreak="0">
    <w:nsid w:val="09937103"/>
    <w:multiLevelType w:val="hybridMultilevel"/>
    <w:tmpl w:val="A4D86AF0"/>
    <w:lvl w:ilvl="0" w:tplc="C9A0B75E">
      <w:start w:val="1"/>
      <w:numFmt w:val="bullet"/>
      <w:lvlText w:val="-"/>
      <w:lvlJc w:val="left"/>
      <w:pPr>
        <w:ind w:left="720" w:hanging="360"/>
      </w:pPr>
    </w:lvl>
    <w:lvl w:ilvl="1" w:tplc="18E0CDD8" w:tentative="1">
      <w:start w:val="1"/>
      <w:numFmt w:val="bullet"/>
      <w:lvlText w:val="o"/>
      <w:lvlJc w:val="left"/>
      <w:pPr>
        <w:ind w:left="1440" w:hanging="360"/>
      </w:pPr>
      <w:rPr>
        <w:rFonts w:ascii="Courier New" w:hAnsi="Courier New" w:cs="Courier New" w:hint="default"/>
      </w:rPr>
    </w:lvl>
    <w:lvl w:ilvl="2" w:tplc="8C36710E">
      <w:start w:val="1"/>
      <w:numFmt w:val="bullet"/>
      <w:lvlText w:val=""/>
      <w:lvlJc w:val="left"/>
      <w:pPr>
        <w:ind w:left="2160" w:hanging="360"/>
      </w:pPr>
      <w:rPr>
        <w:rFonts w:ascii="Wingdings" w:hAnsi="Wingdings" w:hint="default"/>
      </w:rPr>
    </w:lvl>
    <w:lvl w:ilvl="3" w:tplc="C596B8C6" w:tentative="1">
      <w:start w:val="1"/>
      <w:numFmt w:val="bullet"/>
      <w:lvlText w:val=""/>
      <w:lvlJc w:val="left"/>
      <w:pPr>
        <w:ind w:left="2880" w:hanging="360"/>
      </w:pPr>
      <w:rPr>
        <w:rFonts w:ascii="Symbol" w:hAnsi="Symbol" w:hint="default"/>
      </w:rPr>
    </w:lvl>
    <w:lvl w:ilvl="4" w:tplc="08F88D82" w:tentative="1">
      <w:start w:val="1"/>
      <w:numFmt w:val="bullet"/>
      <w:lvlText w:val="o"/>
      <w:lvlJc w:val="left"/>
      <w:pPr>
        <w:ind w:left="3600" w:hanging="360"/>
      </w:pPr>
      <w:rPr>
        <w:rFonts w:ascii="Courier New" w:hAnsi="Courier New" w:cs="Courier New" w:hint="default"/>
      </w:rPr>
    </w:lvl>
    <w:lvl w:ilvl="5" w:tplc="2B4C851A" w:tentative="1">
      <w:start w:val="1"/>
      <w:numFmt w:val="bullet"/>
      <w:lvlText w:val=""/>
      <w:lvlJc w:val="left"/>
      <w:pPr>
        <w:ind w:left="4320" w:hanging="360"/>
      </w:pPr>
      <w:rPr>
        <w:rFonts w:ascii="Wingdings" w:hAnsi="Wingdings" w:hint="default"/>
      </w:rPr>
    </w:lvl>
    <w:lvl w:ilvl="6" w:tplc="E0F01A3E" w:tentative="1">
      <w:start w:val="1"/>
      <w:numFmt w:val="bullet"/>
      <w:lvlText w:val=""/>
      <w:lvlJc w:val="left"/>
      <w:pPr>
        <w:ind w:left="5040" w:hanging="360"/>
      </w:pPr>
      <w:rPr>
        <w:rFonts w:ascii="Symbol" w:hAnsi="Symbol" w:hint="default"/>
      </w:rPr>
    </w:lvl>
    <w:lvl w:ilvl="7" w:tplc="0AB2D474" w:tentative="1">
      <w:start w:val="1"/>
      <w:numFmt w:val="bullet"/>
      <w:lvlText w:val="o"/>
      <w:lvlJc w:val="left"/>
      <w:pPr>
        <w:ind w:left="5760" w:hanging="360"/>
      </w:pPr>
      <w:rPr>
        <w:rFonts w:ascii="Courier New" w:hAnsi="Courier New" w:cs="Courier New" w:hint="default"/>
      </w:rPr>
    </w:lvl>
    <w:lvl w:ilvl="8" w:tplc="11822706" w:tentative="1">
      <w:start w:val="1"/>
      <w:numFmt w:val="bullet"/>
      <w:lvlText w:val=""/>
      <w:lvlJc w:val="left"/>
      <w:pPr>
        <w:ind w:left="6480" w:hanging="360"/>
      </w:pPr>
      <w:rPr>
        <w:rFonts w:ascii="Wingdings" w:hAnsi="Wingdings" w:hint="default"/>
      </w:rPr>
    </w:lvl>
  </w:abstractNum>
  <w:abstractNum w:abstractNumId="3" w15:restartNumberingAfterBreak="0">
    <w:nsid w:val="0AF62A9C"/>
    <w:multiLevelType w:val="hybridMultilevel"/>
    <w:tmpl w:val="DCE24E9E"/>
    <w:lvl w:ilvl="0" w:tplc="ABE4FB9C">
      <w:start w:val="1"/>
      <w:numFmt w:val="upperLetter"/>
      <w:pStyle w:val="Style3"/>
      <w:lvlText w:val="%1."/>
      <w:lvlJc w:val="left"/>
      <w:pPr>
        <w:ind w:left="930" w:hanging="570"/>
      </w:pPr>
      <w:rPr>
        <w:rFonts w:hint="default"/>
      </w:rPr>
    </w:lvl>
    <w:lvl w:ilvl="1" w:tplc="5D064D1E">
      <w:start w:val="1"/>
      <w:numFmt w:val="decimal"/>
      <w:pStyle w:val="Style7"/>
      <w:lvlText w:val="%2."/>
      <w:lvlJc w:val="left"/>
      <w:pPr>
        <w:ind w:left="1650" w:hanging="570"/>
      </w:pPr>
      <w:rPr>
        <w:rFonts w:hint="default"/>
      </w:rPr>
    </w:lvl>
    <w:lvl w:ilvl="2" w:tplc="D4F68D0A" w:tentative="1">
      <w:start w:val="1"/>
      <w:numFmt w:val="lowerRoman"/>
      <w:lvlText w:val="%3."/>
      <w:lvlJc w:val="right"/>
      <w:pPr>
        <w:ind w:left="2160" w:hanging="180"/>
      </w:pPr>
    </w:lvl>
    <w:lvl w:ilvl="3" w:tplc="3F9E1644" w:tentative="1">
      <w:start w:val="1"/>
      <w:numFmt w:val="decimal"/>
      <w:lvlText w:val="%4."/>
      <w:lvlJc w:val="left"/>
      <w:pPr>
        <w:ind w:left="2880" w:hanging="360"/>
      </w:pPr>
    </w:lvl>
    <w:lvl w:ilvl="4" w:tplc="AEC0816A" w:tentative="1">
      <w:start w:val="1"/>
      <w:numFmt w:val="lowerLetter"/>
      <w:lvlText w:val="%5."/>
      <w:lvlJc w:val="left"/>
      <w:pPr>
        <w:ind w:left="3600" w:hanging="360"/>
      </w:pPr>
    </w:lvl>
    <w:lvl w:ilvl="5" w:tplc="6130EA14" w:tentative="1">
      <w:start w:val="1"/>
      <w:numFmt w:val="lowerRoman"/>
      <w:lvlText w:val="%6."/>
      <w:lvlJc w:val="right"/>
      <w:pPr>
        <w:ind w:left="4320" w:hanging="180"/>
      </w:pPr>
    </w:lvl>
    <w:lvl w:ilvl="6" w:tplc="81A04F0C" w:tentative="1">
      <w:start w:val="1"/>
      <w:numFmt w:val="decimal"/>
      <w:lvlText w:val="%7."/>
      <w:lvlJc w:val="left"/>
      <w:pPr>
        <w:ind w:left="5040" w:hanging="360"/>
      </w:pPr>
    </w:lvl>
    <w:lvl w:ilvl="7" w:tplc="0F64D1DC" w:tentative="1">
      <w:start w:val="1"/>
      <w:numFmt w:val="lowerLetter"/>
      <w:lvlText w:val="%8."/>
      <w:lvlJc w:val="left"/>
      <w:pPr>
        <w:ind w:left="5760" w:hanging="360"/>
      </w:pPr>
    </w:lvl>
    <w:lvl w:ilvl="8" w:tplc="A596EF1A" w:tentative="1">
      <w:start w:val="1"/>
      <w:numFmt w:val="lowerRoman"/>
      <w:lvlText w:val="%9."/>
      <w:lvlJc w:val="right"/>
      <w:pPr>
        <w:ind w:left="6480" w:hanging="180"/>
      </w:pPr>
    </w:lvl>
  </w:abstractNum>
  <w:abstractNum w:abstractNumId="4" w15:restartNumberingAfterBreak="0">
    <w:nsid w:val="13240181"/>
    <w:multiLevelType w:val="hybridMultilevel"/>
    <w:tmpl w:val="DD546616"/>
    <w:lvl w:ilvl="0" w:tplc="26BE90E6">
      <w:start w:val="1"/>
      <w:numFmt w:val="decimal"/>
      <w:lvlText w:val="%1."/>
      <w:lvlJc w:val="left"/>
      <w:pPr>
        <w:ind w:left="720" w:hanging="360"/>
      </w:pPr>
    </w:lvl>
    <w:lvl w:ilvl="1" w:tplc="72D003EA" w:tentative="1">
      <w:start w:val="1"/>
      <w:numFmt w:val="lowerLetter"/>
      <w:lvlText w:val="%2."/>
      <w:lvlJc w:val="left"/>
      <w:pPr>
        <w:ind w:left="1440" w:hanging="360"/>
      </w:pPr>
    </w:lvl>
    <w:lvl w:ilvl="2" w:tplc="6D32A232" w:tentative="1">
      <w:start w:val="1"/>
      <w:numFmt w:val="lowerRoman"/>
      <w:lvlText w:val="%3."/>
      <w:lvlJc w:val="right"/>
      <w:pPr>
        <w:ind w:left="2160" w:hanging="180"/>
      </w:pPr>
    </w:lvl>
    <w:lvl w:ilvl="3" w:tplc="FBFCAA40" w:tentative="1">
      <w:start w:val="1"/>
      <w:numFmt w:val="decimal"/>
      <w:lvlText w:val="%4."/>
      <w:lvlJc w:val="left"/>
      <w:pPr>
        <w:ind w:left="2880" w:hanging="360"/>
      </w:pPr>
    </w:lvl>
    <w:lvl w:ilvl="4" w:tplc="CE30A064" w:tentative="1">
      <w:start w:val="1"/>
      <w:numFmt w:val="lowerLetter"/>
      <w:lvlText w:val="%5."/>
      <w:lvlJc w:val="left"/>
      <w:pPr>
        <w:ind w:left="3600" w:hanging="360"/>
      </w:pPr>
    </w:lvl>
    <w:lvl w:ilvl="5" w:tplc="88CCA2FA" w:tentative="1">
      <w:start w:val="1"/>
      <w:numFmt w:val="lowerRoman"/>
      <w:lvlText w:val="%6."/>
      <w:lvlJc w:val="right"/>
      <w:pPr>
        <w:ind w:left="4320" w:hanging="180"/>
      </w:pPr>
    </w:lvl>
    <w:lvl w:ilvl="6" w:tplc="D9BE0AA6" w:tentative="1">
      <w:start w:val="1"/>
      <w:numFmt w:val="decimal"/>
      <w:lvlText w:val="%7."/>
      <w:lvlJc w:val="left"/>
      <w:pPr>
        <w:ind w:left="5040" w:hanging="360"/>
      </w:pPr>
    </w:lvl>
    <w:lvl w:ilvl="7" w:tplc="D0341A4A" w:tentative="1">
      <w:start w:val="1"/>
      <w:numFmt w:val="lowerLetter"/>
      <w:lvlText w:val="%8."/>
      <w:lvlJc w:val="left"/>
      <w:pPr>
        <w:ind w:left="5760" w:hanging="360"/>
      </w:pPr>
    </w:lvl>
    <w:lvl w:ilvl="8" w:tplc="F0462F46" w:tentative="1">
      <w:start w:val="1"/>
      <w:numFmt w:val="lowerRoman"/>
      <w:lvlText w:val="%9."/>
      <w:lvlJc w:val="right"/>
      <w:pPr>
        <w:ind w:left="6480" w:hanging="180"/>
      </w:pPr>
    </w:lvl>
  </w:abstractNum>
  <w:abstractNum w:abstractNumId="5" w15:restartNumberingAfterBreak="0">
    <w:nsid w:val="21BA0975"/>
    <w:multiLevelType w:val="hybridMultilevel"/>
    <w:tmpl w:val="84867004"/>
    <w:lvl w:ilvl="0" w:tplc="527CE2B2">
      <w:start w:val="1"/>
      <w:numFmt w:val="upperLetter"/>
      <w:pStyle w:val="Style2"/>
      <w:lvlText w:val="%1."/>
      <w:lvlJc w:val="left"/>
      <w:pPr>
        <w:ind w:left="1698" w:hanging="705"/>
      </w:pPr>
      <w:rPr>
        <w:rFonts w:hint="default"/>
      </w:rPr>
    </w:lvl>
    <w:lvl w:ilvl="1" w:tplc="41F02684">
      <w:start w:val="1"/>
      <w:numFmt w:val="decimal"/>
      <w:pStyle w:val="Style8"/>
      <w:lvlText w:val="%2."/>
      <w:lvlJc w:val="left"/>
      <w:pPr>
        <w:ind w:left="2283" w:hanging="570"/>
      </w:pPr>
      <w:rPr>
        <w:rFonts w:hint="default"/>
      </w:rPr>
    </w:lvl>
    <w:lvl w:ilvl="2" w:tplc="1E980094" w:tentative="1">
      <w:start w:val="1"/>
      <w:numFmt w:val="lowerRoman"/>
      <w:lvlText w:val="%3."/>
      <w:lvlJc w:val="right"/>
      <w:pPr>
        <w:ind w:left="2793" w:hanging="180"/>
      </w:pPr>
    </w:lvl>
    <w:lvl w:ilvl="3" w:tplc="858E086C" w:tentative="1">
      <w:start w:val="1"/>
      <w:numFmt w:val="decimal"/>
      <w:lvlText w:val="%4."/>
      <w:lvlJc w:val="left"/>
      <w:pPr>
        <w:ind w:left="3513" w:hanging="360"/>
      </w:pPr>
    </w:lvl>
    <w:lvl w:ilvl="4" w:tplc="5C78D52C" w:tentative="1">
      <w:start w:val="1"/>
      <w:numFmt w:val="lowerLetter"/>
      <w:lvlText w:val="%5."/>
      <w:lvlJc w:val="left"/>
      <w:pPr>
        <w:ind w:left="4233" w:hanging="360"/>
      </w:pPr>
    </w:lvl>
    <w:lvl w:ilvl="5" w:tplc="8DF80754" w:tentative="1">
      <w:start w:val="1"/>
      <w:numFmt w:val="lowerRoman"/>
      <w:lvlText w:val="%6."/>
      <w:lvlJc w:val="right"/>
      <w:pPr>
        <w:ind w:left="4953" w:hanging="180"/>
      </w:pPr>
    </w:lvl>
    <w:lvl w:ilvl="6" w:tplc="94C6E99E" w:tentative="1">
      <w:start w:val="1"/>
      <w:numFmt w:val="decimal"/>
      <w:lvlText w:val="%7."/>
      <w:lvlJc w:val="left"/>
      <w:pPr>
        <w:ind w:left="5673" w:hanging="360"/>
      </w:pPr>
    </w:lvl>
    <w:lvl w:ilvl="7" w:tplc="053E9C20" w:tentative="1">
      <w:start w:val="1"/>
      <w:numFmt w:val="lowerLetter"/>
      <w:lvlText w:val="%8."/>
      <w:lvlJc w:val="left"/>
      <w:pPr>
        <w:ind w:left="6393" w:hanging="360"/>
      </w:pPr>
    </w:lvl>
    <w:lvl w:ilvl="8" w:tplc="14E28DFA" w:tentative="1">
      <w:start w:val="1"/>
      <w:numFmt w:val="lowerRoman"/>
      <w:lvlText w:val="%9."/>
      <w:lvlJc w:val="right"/>
      <w:pPr>
        <w:ind w:left="7113" w:hanging="180"/>
      </w:pPr>
    </w:lvl>
  </w:abstractNum>
  <w:abstractNum w:abstractNumId="6" w15:restartNumberingAfterBreak="0">
    <w:nsid w:val="22BC438B"/>
    <w:multiLevelType w:val="hybridMultilevel"/>
    <w:tmpl w:val="FFB092F2"/>
    <w:lvl w:ilvl="0" w:tplc="4DCE3B50">
      <w:start w:val="1"/>
      <w:numFmt w:val="decimal"/>
      <w:lvlText w:val="%1."/>
      <w:lvlJc w:val="left"/>
      <w:pPr>
        <w:ind w:left="720" w:hanging="360"/>
      </w:pPr>
    </w:lvl>
    <w:lvl w:ilvl="1" w:tplc="E3360D1E" w:tentative="1">
      <w:start w:val="1"/>
      <w:numFmt w:val="lowerLetter"/>
      <w:lvlText w:val="%2."/>
      <w:lvlJc w:val="left"/>
      <w:pPr>
        <w:ind w:left="1440" w:hanging="360"/>
      </w:pPr>
    </w:lvl>
    <w:lvl w:ilvl="2" w:tplc="AEFCA106" w:tentative="1">
      <w:start w:val="1"/>
      <w:numFmt w:val="lowerRoman"/>
      <w:lvlText w:val="%3."/>
      <w:lvlJc w:val="right"/>
      <w:pPr>
        <w:ind w:left="2160" w:hanging="180"/>
      </w:pPr>
    </w:lvl>
    <w:lvl w:ilvl="3" w:tplc="F7E48C5A" w:tentative="1">
      <w:start w:val="1"/>
      <w:numFmt w:val="decimal"/>
      <w:lvlText w:val="%4."/>
      <w:lvlJc w:val="left"/>
      <w:pPr>
        <w:ind w:left="2880" w:hanging="360"/>
      </w:pPr>
    </w:lvl>
    <w:lvl w:ilvl="4" w:tplc="DDDA8182" w:tentative="1">
      <w:start w:val="1"/>
      <w:numFmt w:val="lowerLetter"/>
      <w:lvlText w:val="%5."/>
      <w:lvlJc w:val="left"/>
      <w:pPr>
        <w:ind w:left="3600" w:hanging="360"/>
      </w:pPr>
    </w:lvl>
    <w:lvl w:ilvl="5" w:tplc="CC08D6AE" w:tentative="1">
      <w:start w:val="1"/>
      <w:numFmt w:val="lowerRoman"/>
      <w:lvlText w:val="%6."/>
      <w:lvlJc w:val="right"/>
      <w:pPr>
        <w:ind w:left="4320" w:hanging="180"/>
      </w:pPr>
    </w:lvl>
    <w:lvl w:ilvl="6" w:tplc="49A25D4E" w:tentative="1">
      <w:start w:val="1"/>
      <w:numFmt w:val="decimal"/>
      <w:lvlText w:val="%7."/>
      <w:lvlJc w:val="left"/>
      <w:pPr>
        <w:ind w:left="5040" w:hanging="360"/>
      </w:pPr>
    </w:lvl>
    <w:lvl w:ilvl="7" w:tplc="15C45C7C" w:tentative="1">
      <w:start w:val="1"/>
      <w:numFmt w:val="lowerLetter"/>
      <w:lvlText w:val="%8."/>
      <w:lvlJc w:val="left"/>
      <w:pPr>
        <w:ind w:left="5760" w:hanging="360"/>
      </w:pPr>
    </w:lvl>
    <w:lvl w:ilvl="8" w:tplc="60C01474" w:tentative="1">
      <w:start w:val="1"/>
      <w:numFmt w:val="lowerRoman"/>
      <w:lvlText w:val="%9."/>
      <w:lvlJc w:val="right"/>
      <w:pPr>
        <w:ind w:left="6480" w:hanging="180"/>
      </w:pPr>
    </w:lvl>
  </w:abstractNum>
  <w:abstractNum w:abstractNumId="7" w15:restartNumberingAfterBreak="0">
    <w:nsid w:val="26D61985"/>
    <w:multiLevelType w:val="hybridMultilevel"/>
    <w:tmpl w:val="57FA8432"/>
    <w:lvl w:ilvl="0" w:tplc="7CF8CE78">
      <w:start w:val="1"/>
      <w:numFmt w:val="decimal"/>
      <w:lvlText w:val="%1."/>
      <w:lvlJc w:val="left"/>
      <w:pPr>
        <w:ind w:left="720" w:hanging="360"/>
      </w:pPr>
    </w:lvl>
    <w:lvl w:ilvl="1" w:tplc="78E44748" w:tentative="1">
      <w:start w:val="1"/>
      <w:numFmt w:val="lowerLetter"/>
      <w:lvlText w:val="%2."/>
      <w:lvlJc w:val="left"/>
      <w:pPr>
        <w:ind w:left="1440" w:hanging="360"/>
      </w:pPr>
    </w:lvl>
    <w:lvl w:ilvl="2" w:tplc="0708080C" w:tentative="1">
      <w:start w:val="1"/>
      <w:numFmt w:val="lowerRoman"/>
      <w:lvlText w:val="%3."/>
      <w:lvlJc w:val="right"/>
      <w:pPr>
        <w:ind w:left="2160" w:hanging="180"/>
      </w:pPr>
    </w:lvl>
    <w:lvl w:ilvl="3" w:tplc="F98E803E" w:tentative="1">
      <w:start w:val="1"/>
      <w:numFmt w:val="decimal"/>
      <w:lvlText w:val="%4."/>
      <w:lvlJc w:val="left"/>
      <w:pPr>
        <w:ind w:left="2880" w:hanging="360"/>
      </w:pPr>
    </w:lvl>
    <w:lvl w:ilvl="4" w:tplc="5B30B15A" w:tentative="1">
      <w:start w:val="1"/>
      <w:numFmt w:val="lowerLetter"/>
      <w:lvlText w:val="%5."/>
      <w:lvlJc w:val="left"/>
      <w:pPr>
        <w:ind w:left="3600" w:hanging="360"/>
      </w:pPr>
    </w:lvl>
    <w:lvl w:ilvl="5" w:tplc="76DC6D32" w:tentative="1">
      <w:start w:val="1"/>
      <w:numFmt w:val="lowerRoman"/>
      <w:lvlText w:val="%6."/>
      <w:lvlJc w:val="right"/>
      <w:pPr>
        <w:ind w:left="4320" w:hanging="180"/>
      </w:pPr>
    </w:lvl>
    <w:lvl w:ilvl="6" w:tplc="9A9CEDE4" w:tentative="1">
      <w:start w:val="1"/>
      <w:numFmt w:val="decimal"/>
      <w:lvlText w:val="%7."/>
      <w:lvlJc w:val="left"/>
      <w:pPr>
        <w:ind w:left="5040" w:hanging="360"/>
      </w:pPr>
    </w:lvl>
    <w:lvl w:ilvl="7" w:tplc="EBCEF01E" w:tentative="1">
      <w:start w:val="1"/>
      <w:numFmt w:val="lowerLetter"/>
      <w:lvlText w:val="%8."/>
      <w:lvlJc w:val="left"/>
      <w:pPr>
        <w:ind w:left="5760" w:hanging="360"/>
      </w:pPr>
    </w:lvl>
    <w:lvl w:ilvl="8" w:tplc="2ECA7EC8" w:tentative="1">
      <w:start w:val="1"/>
      <w:numFmt w:val="lowerRoman"/>
      <w:lvlText w:val="%9."/>
      <w:lvlJc w:val="right"/>
      <w:pPr>
        <w:ind w:left="6480" w:hanging="180"/>
      </w:pPr>
    </w:lvl>
  </w:abstractNum>
  <w:abstractNum w:abstractNumId="8" w15:restartNumberingAfterBreak="0">
    <w:nsid w:val="3BD51A53"/>
    <w:multiLevelType w:val="hybridMultilevel"/>
    <w:tmpl w:val="60AAE928"/>
    <w:lvl w:ilvl="0" w:tplc="9C02A252">
      <w:start w:val="1"/>
      <w:numFmt w:val="bullet"/>
      <w:lvlText w:val=""/>
      <w:lvlJc w:val="left"/>
      <w:pPr>
        <w:ind w:left="720" w:hanging="360"/>
      </w:pPr>
      <w:rPr>
        <w:rFonts w:ascii="Symbol" w:hAnsi="Symbol" w:hint="default"/>
      </w:rPr>
    </w:lvl>
    <w:lvl w:ilvl="1" w:tplc="9912CE66" w:tentative="1">
      <w:start w:val="1"/>
      <w:numFmt w:val="bullet"/>
      <w:lvlText w:val="o"/>
      <w:lvlJc w:val="left"/>
      <w:pPr>
        <w:ind w:left="1440" w:hanging="360"/>
      </w:pPr>
      <w:rPr>
        <w:rFonts w:ascii="Courier New" w:hAnsi="Courier New" w:cs="Courier New" w:hint="default"/>
      </w:rPr>
    </w:lvl>
    <w:lvl w:ilvl="2" w:tplc="CBD4201E" w:tentative="1">
      <w:start w:val="1"/>
      <w:numFmt w:val="bullet"/>
      <w:lvlText w:val=""/>
      <w:lvlJc w:val="left"/>
      <w:pPr>
        <w:ind w:left="2160" w:hanging="360"/>
      </w:pPr>
      <w:rPr>
        <w:rFonts w:ascii="Wingdings" w:hAnsi="Wingdings" w:hint="default"/>
      </w:rPr>
    </w:lvl>
    <w:lvl w:ilvl="3" w:tplc="A76C5670" w:tentative="1">
      <w:start w:val="1"/>
      <w:numFmt w:val="bullet"/>
      <w:lvlText w:val=""/>
      <w:lvlJc w:val="left"/>
      <w:pPr>
        <w:ind w:left="2880" w:hanging="360"/>
      </w:pPr>
      <w:rPr>
        <w:rFonts w:ascii="Symbol" w:hAnsi="Symbol" w:hint="default"/>
      </w:rPr>
    </w:lvl>
    <w:lvl w:ilvl="4" w:tplc="95CC231A" w:tentative="1">
      <w:start w:val="1"/>
      <w:numFmt w:val="bullet"/>
      <w:lvlText w:val="o"/>
      <w:lvlJc w:val="left"/>
      <w:pPr>
        <w:ind w:left="3600" w:hanging="360"/>
      </w:pPr>
      <w:rPr>
        <w:rFonts w:ascii="Courier New" w:hAnsi="Courier New" w:cs="Courier New" w:hint="default"/>
      </w:rPr>
    </w:lvl>
    <w:lvl w:ilvl="5" w:tplc="DFA8AE70" w:tentative="1">
      <w:start w:val="1"/>
      <w:numFmt w:val="bullet"/>
      <w:lvlText w:val=""/>
      <w:lvlJc w:val="left"/>
      <w:pPr>
        <w:ind w:left="4320" w:hanging="360"/>
      </w:pPr>
      <w:rPr>
        <w:rFonts w:ascii="Wingdings" w:hAnsi="Wingdings" w:hint="default"/>
      </w:rPr>
    </w:lvl>
    <w:lvl w:ilvl="6" w:tplc="B2AE754E" w:tentative="1">
      <w:start w:val="1"/>
      <w:numFmt w:val="bullet"/>
      <w:lvlText w:val=""/>
      <w:lvlJc w:val="left"/>
      <w:pPr>
        <w:ind w:left="5040" w:hanging="360"/>
      </w:pPr>
      <w:rPr>
        <w:rFonts w:ascii="Symbol" w:hAnsi="Symbol" w:hint="default"/>
      </w:rPr>
    </w:lvl>
    <w:lvl w:ilvl="7" w:tplc="8DCC50E8" w:tentative="1">
      <w:start w:val="1"/>
      <w:numFmt w:val="bullet"/>
      <w:lvlText w:val="o"/>
      <w:lvlJc w:val="left"/>
      <w:pPr>
        <w:ind w:left="5760" w:hanging="360"/>
      </w:pPr>
      <w:rPr>
        <w:rFonts w:ascii="Courier New" w:hAnsi="Courier New" w:cs="Courier New" w:hint="default"/>
      </w:rPr>
    </w:lvl>
    <w:lvl w:ilvl="8" w:tplc="2B9A2B34" w:tentative="1">
      <w:start w:val="1"/>
      <w:numFmt w:val="bullet"/>
      <w:lvlText w:val=""/>
      <w:lvlJc w:val="left"/>
      <w:pPr>
        <w:ind w:left="6480" w:hanging="360"/>
      </w:pPr>
      <w:rPr>
        <w:rFonts w:ascii="Wingdings" w:hAnsi="Wingdings" w:hint="default"/>
      </w:rPr>
    </w:lvl>
  </w:abstractNum>
  <w:abstractNum w:abstractNumId="9" w15:restartNumberingAfterBreak="0">
    <w:nsid w:val="42A31843"/>
    <w:multiLevelType w:val="hybridMultilevel"/>
    <w:tmpl w:val="6846A41A"/>
    <w:lvl w:ilvl="0" w:tplc="34FE49E6">
      <w:start w:val="1"/>
      <w:numFmt w:val="upperLetter"/>
      <w:pStyle w:val="Style4"/>
      <w:suff w:val="space"/>
      <w:lvlText w:val="%1."/>
      <w:lvlJc w:val="left"/>
      <w:pPr>
        <w:ind w:left="720" w:hanging="360"/>
      </w:pPr>
      <w:rPr>
        <w:rFonts w:hint="default"/>
      </w:rPr>
    </w:lvl>
    <w:lvl w:ilvl="1" w:tplc="947A90C2" w:tentative="1">
      <w:start w:val="1"/>
      <w:numFmt w:val="lowerLetter"/>
      <w:lvlText w:val="%2."/>
      <w:lvlJc w:val="left"/>
      <w:pPr>
        <w:ind w:left="1440" w:hanging="360"/>
      </w:pPr>
    </w:lvl>
    <w:lvl w:ilvl="2" w:tplc="FB6627BA" w:tentative="1">
      <w:start w:val="1"/>
      <w:numFmt w:val="lowerRoman"/>
      <w:lvlText w:val="%3."/>
      <w:lvlJc w:val="right"/>
      <w:pPr>
        <w:ind w:left="2160" w:hanging="180"/>
      </w:pPr>
    </w:lvl>
    <w:lvl w:ilvl="3" w:tplc="97FE6928" w:tentative="1">
      <w:start w:val="1"/>
      <w:numFmt w:val="decimal"/>
      <w:lvlText w:val="%4."/>
      <w:lvlJc w:val="left"/>
      <w:pPr>
        <w:ind w:left="2880" w:hanging="360"/>
      </w:pPr>
    </w:lvl>
    <w:lvl w:ilvl="4" w:tplc="83B4076E" w:tentative="1">
      <w:start w:val="1"/>
      <w:numFmt w:val="lowerLetter"/>
      <w:lvlText w:val="%5."/>
      <w:lvlJc w:val="left"/>
      <w:pPr>
        <w:ind w:left="3600" w:hanging="360"/>
      </w:pPr>
    </w:lvl>
    <w:lvl w:ilvl="5" w:tplc="5D12EE9A" w:tentative="1">
      <w:start w:val="1"/>
      <w:numFmt w:val="lowerRoman"/>
      <w:lvlText w:val="%6."/>
      <w:lvlJc w:val="right"/>
      <w:pPr>
        <w:ind w:left="4320" w:hanging="180"/>
      </w:pPr>
    </w:lvl>
    <w:lvl w:ilvl="6" w:tplc="26BEA26C" w:tentative="1">
      <w:start w:val="1"/>
      <w:numFmt w:val="decimal"/>
      <w:lvlText w:val="%7."/>
      <w:lvlJc w:val="left"/>
      <w:pPr>
        <w:ind w:left="5040" w:hanging="360"/>
      </w:pPr>
    </w:lvl>
    <w:lvl w:ilvl="7" w:tplc="7DE8B434" w:tentative="1">
      <w:start w:val="1"/>
      <w:numFmt w:val="lowerLetter"/>
      <w:lvlText w:val="%8."/>
      <w:lvlJc w:val="left"/>
      <w:pPr>
        <w:ind w:left="5760" w:hanging="360"/>
      </w:pPr>
    </w:lvl>
    <w:lvl w:ilvl="8" w:tplc="E5582176" w:tentative="1">
      <w:start w:val="1"/>
      <w:numFmt w:val="lowerRoman"/>
      <w:lvlText w:val="%9."/>
      <w:lvlJc w:val="right"/>
      <w:pPr>
        <w:ind w:left="6480" w:hanging="180"/>
      </w:pPr>
    </w:lvl>
  </w:abstractNum>
  <w:abstractNum w:abstractNumId="10" w15:restartNumberingAfterBreak="0">
    <w:nsid w:val="439B61B9"/>
    <w:multiLevelType w:val="hybridMultilevel"/>
    <w:tmpl w:val="2B96A834"/>
    <w:lvl w:ilvl="0" w:tplc="905E0630">
      <w:start w:val="1"/>
      <w:numFmt w:val="decimal"/>
      <w:pStyle w:val="Style11"/>
      <w:lvlText w:val="%1."/>
      <w:lvlJc w:val="left"/>
      <w:pPr>
        <w:ind w:left="1137" w:hanging="570"/>
      </w:pPr>
      <w:rPr>
        <w:rFonts w:hint="default"/>
      </w:rPr>
    </w:lvl>
    <w:lvl w:ilvl="1" w:tplc="A79C81D0" w:tentative="1">
      <w:start w:val="1"/>
      <w:numFmt w:val="lowerLetter"/>
      <w:lvlText w:val="%2."/>
      <w:lvlJc w:val="left"/>
      <w:pPr>
        <w:ind w:left="1647" w:hanging="360"/>
      </w:pPr>
    </w:lvl>
    <w:lvl w:ilvl="2" w:tplc="9A5680DC" w:tentative="1">
      <w:start w:val="1"/>
      <w:numFmt w:val="lowerRoman"/>
      <w:lvlText w:val="%3."/>
      <w:lvlJc w:val="right"/>
      <w:pPr>
        <w:ind w:left="2367" w:hanging="180"/>
      </w:pPr>
    </w:lvl>
    <w:lvl w:ilvl="3" w:tplc="E8B88D4A" w:tentative="1">
      <w:start w:val="1"/>
      <w:numFmt w:val="decimal"/>
      <w:lvlText w:val="%4."/>
      <w:lvlJc w:val="left"/>
      <w:pPr>
        <w:ind w:left="3087" w:hanging="360"/>
      </w:pPr>
    </w:lvl>
    <w:lvl w:ilvl="4" w:tplc="C26C1DA2" w:tentative="1">
      <w:start w:val="1"/>
      <w:numFmt w:val="lowerLetter"/>
      <w:lvlText w:val="%5."/>
      <w:lvlJc w:val="left"/>
      <w:pPr>
        <w:ind w:left="3807" w:hanging="360"/>
      </w:pPr>
    </w:lvl>
    <w:lvl w:ilvl="5" w:tplc="4BE4CC42" w:tentative="1">
      <w:start w:val="1"/>
      <w:numFmt w:val="lowerRoman"/>
      <w:lvlText w:val="%6."/>
      <w:lvlJc w:val="right"/>
      <w:pPr>
        <w:ind w:left="4527" w:hanging="180"/>
      </w:pPr>
    </w:lvl>
    <w:lvl w:ilvl="6" w:tplc="96642554" w:tentative="1">
      <w:start w:val="1"/>
      <w:numFmt w:val="decimal"/>
      <w:lvlText w:val="%7."/>
      <w:lvlJc w:val="left"/>
      <w:pPr>
        <w:ind w:left="5247" w:hanging="360"/>
      </w:pPr>
    </w:lvl>
    <w:lvl w:ilvl="7" w:tplc="5D4A5F6E" w:tentative="1">
      <w:start w:val="1"/>
      <w:numFmt w:val="lowerLetter"/>
      <w:lvlText w:val="%8."/>
      <w:lvlJc w:val="left"/>
      <w:pPr>
        <w:ind w:left="5967" w:hanging="360"/>
      </w:pPr>
    </w:lvl>
    <w:lvl w:ilvl="8" w:tplc="83BE76E8" w:tentative="1">
      <w:start w:val="1"/>
      <w:numFmt w:val="lowerRoman"/>
      <w:lvlText w:val="%9."/>
      <w:lvlJc w:val="right"/>
      <w:pPr>
        <w:ind w:left="6687" w:hanging="180"/>
      </w:pPr>
    </w:lvl>
  </w:abstractNum>
  <w:abstractNum w:abstractNumId="11" w15:restartNumberingAfterBreak="0">
    <w:nsid w:val="49A15D6C"/>
    <w:multiLevelType w:val="hybridMultilevel"/>
    <w:tmpl w:val="E8C68DCA"/>
    <w:lvl w:ilvl="0" w:tplc="B9EC4A2A">
      <w:start w:val="1"/>
      <w:numFmt w:val="decimal"/>
      <w:pStyle w:val="Style9"/>
      <w:lvlText w:val="%1."/>
      <w:lvlJc w:val="left"/>
      <w:pPr>
        <w:ind w:left="930" w:hanging="570"/>
      </w:pPr>
      <w:rPr>
        <w:rFonts w:hint="default"/>
        <w:b/>
        <w:bCs w:val="0"/>
      </w:rPr>
    </w:lvl>
    <w:lvl w:ilvl="1" w:tplc="80443088" w:tentative="1">
      <w:start w:val="1"/>
      <w:numFmt w:val="lowerLetter"/>
      <w:lvlText w:val="%2."/>
      <w:lvlJc w:val="left"/>
      <w:pPr>
        <w:ind w:left="1440" w:hanging="360"/>
      </w:pPr>
    </w:lvl>
    <w:lvl w:ilvl="2" w:tplc="55E21C18" w:tentative="1">
      <w:start w:val="1"/>
      <w:numFmt w:val="lowerRoman"/>
      <w:lvlText w:val="%3."/>
      <w:lvlJc w:val="right"/>
      <w:pPr>
        <w:ind w:left="2160" w:hanging="180"/>
      </w:pPr>
    </w:lvl>
    <w:lvl w:ilvl="3" w:tplc="253E0704" w:tentative="1">
      <w:start w:val="1"/>
      <w:numFmt w:val="decimal"/>
      <w:lvlText w:val="%4."/>
      <w:lvlJc w:val="left"/>
      <w:pPr>
        <w:ind w:left="2880" w:hanging="360"/>
      </w:pPr>
    </w:lvl>
    <w:lvl w:ilvl="4" w:tplc="9254201C" w:tentative="1">
      <w:start w:val="1"/>
      <w:numFmt w:val="lowerLetter"/>
      <w:lvlText w:val="%5."/>
      <w:lvlJc w:val="left"/>
      <w:pPr>
        <w:ind w:left="3600" w:hanging="360"/>
      </w:pPr>
    </w:lvl>
    <w:lvl w:ilvl="5" w:tplc="34B2DDD2" w:tentative="1">
      <w:start w:val="1"/>
      <w:numFmt w:val="lowerRoman"/>
      <w:lvlText w:val="%6."/>
      <w:lvlJc w:val="right"/>
      <w:pPr>
        <w:ind w:left="4320" w:hanging="180"/>
      </w:pPr>
    </w:lvl>
    <w:lvl w:ilvl="6" w:tplc="5DCA7FB8" w:tentative="1">
      <w:start w:val="1"/>
      <w:numFmt w:val="decimal"/>
      <w:lvlText w:val="%7."/>
      <w:lvlJc w:val="left"/>
      <w:pPr>
        <w:ind w:left="5040" w:hanging="360"/>
      </w:pPr>
    </w:lvl>
    <w:lvl w:ilvl="7" w:tplc="1E946E7C" w:tentative="1">
      <w:start w:val="1"/>
      <w:numFmt w:val="lowerLetter"/>
      <w:lvlText w:val="%8."/>
      <w:lvlJc w:val="left"/>
      <w:pPr>
        <w:ind w:left="5760" w:hanging="360"/>
      </w:pPr>
    </w:lvl>
    <w:lvl w:ilvl="8" w:tplc="F9CA7E4C" w:tentative="1">
      <w:start w:val="1"/>
      <w:numFmt w:val="lowerRoman"/>
      <w:lvlText w:val="%9."/>
      <w:lvlJc w:val="right"/>
      <w:pPr>
        <w:ind w:left="6480" w:hanging="180"/>
      </w:pPr>
    </w:lvl>
  </w:abstractNum>
  <w:abstractNum w:abstractNumId="12" w15:restartNumberingAfterBreak="0">
    <w:nsid w:val="4B634BAB"/>
    <w:multiLevelType w:val="hybridMultilevel"/>
    <w:tmpl w:val="31EE064A"/>
    <w:lvl w:ilvl="0" w:tplc="314476F2">
      <w:start w:val="1"/>
      <w:numFmt w:val="bullet"/>
      <w:lvlText w:val=""/>
      <w:lvlJc w:val="left"/>
      <w:pPr>
        <w:ind w:left="360" w:hanging="360"/>
      </w:pPr>
      <w:rPr>
        <w:rFonts w:ascii="Symbol" w:hAnsi="Symbol" w:hint="default"/>
      </w:rPr>
    </w:lvl>
    <w:lvl w:ilvl="1" w:tplc="C470739E">
      <w:start w:val="1"/>
      <w:numFmt w:val="bullet"/>
      <w:lvlText w:val="o"/>
      <w:lvlJc w:val="left"/>
      <w:pPr>
        <w:ind w:left="1080" w:hanging="360"/>
      </w:pPr>
      <w:rPr>
        <w:rFonts w:ascii="Courier New" w:hAnsi="Courier New" w:cs="Courier New" w:hint="default"/>
      </w:rPr>
    </w:lvl>
    <w:lvl w:ilvl="2" w:tplc="E736B09E" w:tentative="1">
      <w:start w:val="1"/>
      <w:numFmt w:val="bullet"/>
      <w:lvlText w:val=""/>
      <w:lvlJc w:val="left"/>
      <w:pPr>
        <w:ind w:left="1800" w:hanging="360"/>
      </w:pPr>
      <w:rPr>
        <w:rFonts w:ascii="Wingdings" w:hAnsi="Wingdings" w:hint="default"/>
      </w:rPr>
    </w:lvl>
    <w:lvl w:ilvl="3" w:tplc="1CD8E5FC" w:tentative="1">
      <w:start w:val="1"/>
      <w:numFmt w:val="bullet"/>
      <w:lvlText w:val=""/>
      <w:lvlJc w:val="left"/>
      <w:pPr>
        <w:ind w:left="2520" w:hanging="360"/>
      </w:pPr>
      <w:rPr>
        <w:rFonts w:ascii="Symbol" w:hAnsi="Symbol" w:hint="default"/>
      </w:rPr>
    </w:lvl>
    <w:lvl w:ilvl="4" w:tplc="A7783406" w:tentative="1">
      <w:start w:val="1"/>
      <w:numFmt w:val="bullet"/>
      <w:lvlText w:val="o"/>
      <w:lvlJc w:val="left"/>
      <w:pPr>
        <w:ind w:left="3240" w:hanging="360"/>
      </w:pPr>
      <w:rPr>
        <w:rFonts w:ascii="Courier New" w:hAnsi="Courier New" w:cs="Courier New" w:hint="default"/>
      </w:rPr>
    </w:lvl>
    <w:lvl w:ilvl="5" w:tplc="33CA5162" w:tentative="1">
      <w:start w:val="1"/>
      <w:numFmt w:val="bullet"/>
      <w:lvlText w:val=""/>
      <w:lvlJc w:val="left"/>
      <w:pPr>
        <w:ind w:left="3960" w:hanging="360"/>
      </w:pPr>
      <w:rPr>
        <w:rFonts w:ascii="Wingdings" w:hAnsi="Wingdings" w:hint="default"/>
      </w:rPr>
    </w:lvl>
    <w:lvl w:ilvl="6" w:tplc="8A6256FE" w:tentative="1">
      <w:start w:val="1"/>
      <w:numFmt w:val="bullet"/>
      <w:lvlText w:val=""/>
      <w:lvlJc w:val="left"/>
      <w:pPr>
        <w:ind w:left="4680" w:hanging="360"/>
      </w:pPr>
      <w:rPr>
        <w:rFonts w:ascii="Symbol" w:hAnsi="Symbol" w:hint="default"/>
      </w:rPr>
    </w:lvl>
    <w:lvl w:ilvl="7" w:tplc="C0A2A6E0" w:tentative="1">
      <w:start w:val="1"/>
      <w:numFmt w:val="bullet"/>
      <w:lvlText w:val="o"/>
      <w:lvlJc w:val="left"/>
      <w:pPr>
        <w:ind w:left="5400" w:hanging="360"/>
      </w:pPr>
      <w:rPr>
        <w:rFonts w:ascii="Courier New" w:hAnsi="Courier New" w:cs="Courier New" w:hint="default"/>
      </w:rPr>
    </w:lvl>
    <w:lvl w:ilvl="8" w:tplc="88CA2E3A" w:tentative="1">
      <w:start w:val="1"/>
      <w:numFmt w:val="bullet"/>
      <w:lvlText w:val=""/>
      <w:lvlJc w:val="left"/>
      <w:pPr>
        <w:ind w:left="6120" w:hanging="360"/>
      </w:pPr>
      <w:rPr>
        <w:rFonts w:ascii="Wingdings" w:hAnsi="Wingdings" w:hint="default"/>
      </w:rPr>
    </w:lvl>
  </w:abstractNum>
  <w:abstractNum w:abstractNumId="13" w15:restartNumberingAfterBreak="0">
    <w:nsid w:val="4FC908D9"/>
    <w:multiLevelType w:val="hybridMultilevel"/>
    <w:tmpl w:val="51F6A4F6"/>
    <w:lvl w:ilvl="0" w:tplc="A2CAC614">
      <w:start w:val="1"/>
      <w:numFmt w:val="decimal"/>
      <w:lvlText w:val="%1."/>
      <w:lvlJc w:val="left"/>
      <w:pPr>
        <w:ind w:left="720" w:hanging="360"/>
      </w:pPr>
      <w:rPr>
        <w:rFonts w:hint="default"/>
      </w:rPr>
    </w:lvl>
    <w:lvl w:ilvl="1" w:tplc="A7700790">
      <w:start w:val="1"/>
      <w:numFmt w:val="bullet"/>
      <w:lvlText w:val="-"/>
      <w:lvlJc w:val="left"/>
      <w:pPr>
        <w:ind w:left="1440" w:hanging="360"/>
      </w:pPr>
    </w:lvl>
    <w:lvl w:ilvl="2" w:tplc="6C9E869C" w:tentative="1">
      <w:start w:val="1"/>
      <w:numFmt w:val="lowerRoman"/>
      <w:lvlText w:val="%3."/>
      <w:lvlJc w:val="right"/>
      <w:pPr>
        <w:ind w:left="2160" w:hanging="180"/>
      </w:pPr>
    </w:lvl>
    <w:lvl w:ilvl="3" w:tplc="71D20B0A" w:tentative="1">
      <w:start w:val="1"/>
      <w:numFmt w:val="decimal"/>
      <w:lvlText w:val="%4."/>
      <w:lvlJc w:val="left"/>
      <w:pPr>
        <w:ind w:left="2880" w:hanging="360"/>
      </w:pPr>
    </w:lvl>
    <w:lvl w:ilvl="4" w:tplc="00144A22" w:tentative="1">
      <w:start w:val="1"/>
      <w:numFmt w:val="lowerLetter"/>
      <w:lvlText w:val="%5."/>
      <w:lvlJc w:val="left"/>
      <w:pPr>
        <w:ind w:left="3600" w:hanging="360"/>
      </w:pPr>
    </w:lvl>
    <w:lvl w:ilvl="5" w:tplc="6214F00A" w:tentative="1">
      <w:start w:val="1"/>
      <w:numFmt w:val="lowerRoman"/>
      <w:lvlText w:val="%6."/>
      <w:lvlJc w:val="right"/>
      <w:pPr>
        <w:ind w:left="4320" w:hanging="180"/>
      </w:pPr>
    </w:lvl>
    <w:lvl w:ilvl="6" w:tplc="3EA2594C" w:tentative="1">
      <w:start w:val="1"/>
      <w:numFmt w:val="decimal"/>
      <w:lvlText w:val="%7."/>
      <w:lvlJc w:val="left"/>
      <w:pPr>
        <w:ind w:left="5040" w:hanging="360"/>
      </w:pPr>
    </w:lvl>
    <w:lvl w:ilvl="7" w:tplc="53FA17C8" w:tentative="1">
      <w:start w:val="1"/>
      <w:numFmt w:val="lowerLetter"/>
      <w:lvlText w:val="%8."/>
      <w:lvlJc w:val="left"/>
      <w:pPr>
        <w:ind w:left="5760" w:hanging="360"/>
      </w:pPr>
    </w:lvl>
    <w:lvl w:ilvl="8" w:tplc="B88C8104" w:tentative="1">
      <w:start w:val="1"/>
      <w:numFmt w:val="lowerRoman"/>
      <w:lvlText w:val="%9."/>
      <w:lvlJc w:val="right"/>
      <w:pPr>
        <w:ind w:left="6480" w:hanging="180"/>
      </w:pPr>
    </w:lvl>
  </w:abstractNum>
  <w:abstractNum w:abstractNumId="14" w15:restartNumberingAfterBreak="0">
    <w:nsid w:val="5289101B"/>
    <w:multiLevelType w:val="hybridMultilevel"/>
    <w:tmpl w:val="FA74FCD0"/>
    <w:lvl w:ilvl="0" w:tplc="318402F0">
      <w:start w:val="1"/>
      <w:numFmt w:val="bullet"/>
      <w:lvlText w:val=""/>
      <w:lvlJc w:val="left"/>
      <w:pPr>
        <w:ind w:left="360" w:hanging="360"/>
      </w:pPr>
      <w:rPr>
        <w:rFonts w:ascii="Symbol" w:hAnsi="Symbol" w:hint="default"/>
      </w:rPr>
    </w:lvl>
    <w:lvl w:ilvl="1" w:tplc="206664DC">
      <w:start w:val="1"/>
      <w:numFmt w:val="bullet"/>
      <w:lvlText w:val="o"/>
      <w:lvlJc w:val="left"/>
      <w:pPr>
        <w:ind w:left="1080" w:hanging="360"/>
      </w:pPr>
      <w:rPr>
        <w:rFonts w:ascii="Courier New" w:hAnsi="Courier New" w:cs="Courier New" w:hint="default"/>
      </w:rPr>
    </w:lvl>
    <w:lvl w:ilvl="2" w:tplc="BD04E212" w:tentative="1">
      <w:start w:val="1"/>
      <w:numFmt w:val="bullet"/>
      <w:lvlText w:val=""/>
      <w:lvlJc w:val="left"/>
      <w:pPr>
        <w:ind w:left="1800" w:hanging="360"/>
      </w:pPr>
      <w:rPr>
        <w:rFonts w:ascii="Wingdings" w:hAnsi="Wingdings" w:hint="default"/>
      </w:rPr>
    </w:lvl>
    <w:lvl w:ilvl="3" w:tplc="540A6D9E" w:tentative="1">
      <w:start w:val="1"/>
      <w:numFmt w:val="bullet"/>
      <w:lvlText w:val=""/>
      <w:lvlJc w:val="left"/>
      <w:pPr>
        <w:ind w:left="2520" w:hanging="360"/>
      </w:pPr>
      <w:rPr>
        <w:rFonts w:ascii="Symbol" w:hAnsi="Symbol" w:hint="default"/>
      </w:rPr>
    </w:lvl>
    <w:lvl w:ilvl="4" w:tplc="C38A15C0" w:tentative="1">
      <w:start w:val="1"/>
      <w:numFmt w:val="bullet"/>
      <w:lvlText w:val="o"/>
      <w:lvlJc w:val="left"/>
      <w:pPr>
        <w:ind w:left="3240" w:hanging="360"/>
      </w:pPr>
      <w:rPr>
        <w:rFonts w:ascii="Courier New" w:hAnsi="Courier New" w:cs="Courier New" w:hint="default"/>
      </w:rPr>
    </w:lvl>
    <w:lvl w:ilvl="5" w:tplc="AE348AAA" w:tentative="1">
      <w:start w:val="1"/>
      <w:numFmt w:val="bullet"/>
      <w:lvlText w:val=""/>
      <w:lvlJc w:val="left"/>
      <w:pPr>
        <w:ind w:left="3960" w:hanging="360"/>
      </w:pPr>
      <w:rPr>
        <w:rFonts w:ascii="Wingdings" w:hAnsi="Wingdings" w:hint="default"/>
      </w:rPr>
    </w:lvl>
    <w:lvl w:ilvl="6" w:tplc="2B9E909A" w:tentative="1">
      <w:start w:val="1"/>
      <w:numFmt w:val="bullet"/>
      <w:lvlText w:val=""/>
      <w:lvlJc w:val="left"/>
      <w:pPr>
        <w:ind w:left="4680" w:hanging="360"/>
      </w:pPr>
      <w:rPr>
        <w:rFonts w:ascii="Symbol" w:hAnsi="Symbol" w:hint="default"/>
      </w:rPr>
    </w:lvl>
    <w:lvl w:ilvl="7" w:tplc="E3B8A272" w:tentative="1">
      <w:start w:val="1"/>
      <w:numFmt w:val="bullet"/>
      <w:lvlText w:val="o"/>
      <w:lvlJc w:val="left"/>
      <w:pPr>
        <w:ind w:left="5400" w:hanging="360"/>
      </w:pPr>
      <w:rPr>
        <w:rFonts w:ascii="Courier New" w:hAnsi="Courier New" w:cs="Courier New" w:hint="default"/>
      </w:rPr>
    </w:lvl>
    <w:lvl w:ilvl="8" w:tplc="5652F100" w:tentative="1">
      <w:start w:val="1"/>
      <w:numFmt w:val="bullet"/>
      <w:lvlText w:val=""/>
      <w:lvlJc w:val="left"/>
      <w:pPr>
        <w:ind w:left="6120" w:hanging="360"/>
      </w:pPr>
      <w:rPr>
        <w:rFonts w:ascii="Wingdings" w:hAnsi="Wingdings" w:hint="default"/>
      </w:rPr>
    </w:lvl>
  </w:abstractNum>
  <w:abstractNum w:abstractNumId="15" w15:restartNumberingAfterBreak="0">
    <w:nsid w:val="5CED3E8F"/>
    <w:multiLevelType w:val="hybridMultilevel"/>
    <w:tmpl w:val="490E1316"/>
    <w:lvl w:ilvl="0" w:tplc="B2922CFE">
      <w:start w:val="1"/>
      <w:numFmt w:val="bullet"/>
      <w:lvlText w:val=""/>
      <w:lvlJc w:val="left"/>
      <w:pPr>
        <w:ind w:left="360" w:hanging="360"/>
      </w:pPr>
      <w:rPr>
        <w:rFonts w:ascii="Symbol" w:hAnsi="Symbol" w:hint="default"/>
      </w:rPr>
    </w:lvl>
    <w:lvl w:ilvl="1" w:tplc="61846504">
      <w:start w:val="1"/>
      <w:numFmt w:val="bullet"/>
      <w:lvlText w:val="o"/>
      <w:lvlJc w:val="left"/>
      <w:pPr>
        <w:ind w:left="1080" w:hanging="360"/>
      </w:pPr>
      <w:rPr>
        <w:rFonts w:ascii="Courier New" w:hAnsi="Courier New" w:cs="Courier New" w:hint="default"/>
      </w:rPr>
    </w:lvl>
    <w:lvl w:ilvl="2" w:tplc="A51CB6D6" w:tentative="1">
      <w:start w:val="1"/>
      <w:numFmt w:val="bullet"/>
      <w:lvlText w:val=""/>
      <w:lvlJc w:val="left"/>
      <w:pPr>
        <w:ind w:left="1800" w:hanging="360"/>
      </w:pPr>
      <w:rPr>
        <w:rFonts w:ascii="Wingdings" w:hAnsi="Wingdings" w:hint="default"/>
      </w:rPr>
    </w:lvl>
    <w:lvl w:ilvl="3" w:tplc="AECC473A" w:tentative="1">
      <w:start w:val="1"/>
      <w:numFmt w:val="bullet"/>
      <w:lvlText w:val=""/>
      <w:lvlJc w:val="left"/>
      <w:pPr>
        <w:ind w:left="2520" w:hanging="360"/>
      </w:pPr>
      <w:rPr>
        <w:rFonts w:ascii="Symbol" w:hAnsi="Symbol" w:hint="default"/>
      </w:rPr>
    </w:lvl>
    <w:lvl w:ilvl="4" w:tplc="EBC8FA46" w:tentative="1">
      <w:start w:val="1"/>
      <w:numFmt w:val="bullet"/>
      <w:lvlText w:val="o"/>
      <w:lvlJc w:val="left"/>
      <w:pPr>
        <w:ind w:left="3240" w:hanging="360"/>
      </w:pPr>
      <w:rPr>
        <w:rFonts w:ascii="Courier New" w:hAnsi="Courier New" w:cs="Courier New" w:hint="default"/>
      </w:rPr>
    </w:lvl>
    <w:lvl w:ilvl="5" w:tplc="FCFC13A6" w:tentative="1">
      <w:start w:val="1"/>
      <w:numFmt w:val="bullet"/>
      <w:lvlText w:val=""/>
      <w:lvlJc w:val="left"/>
      <w:pPr>
        <w:ind w:left="3960" w:hanging="360"/>
      </w:pPr>
      <w:rPr>
        <w:rFonts w:ascii="Wingdings" w:hAnsi="Wingdings" w:hint="default"/>
      </w:rPr>
    </w:lvl>
    <w:lvl w:ilvl="6" w:tplc="1FF66196" w:tentative="1">
      <w:start w:val="1"/>
      <w:numFmt w:val="bullet"/>
      <w:lvlText w:val=""/>
      <w:lvlJc w:val="left"/>
      <w:pPr>
        <w:ind w:left="4680" w:hanging="360"/>
      </w:pPr>
      <w:rPr>
        <w:rFonts w:ascii="Symbol" w:hAnsi="Symbol" w:hint="default"/>
      </w:rPr>
    </w:lvl>
    <w:lvl w:ilvl="7" w:tplc="29DADC9C" w:tentative="1">
      <w:start w:val="1"/>
      <w:numFmt w:val="bullet"/>
      <w:lvlText w:val="o"/>
      <w:lvlJc w:val="left"/>
      <w:pPr>
        <w:ind w:left="5400" w:hanging="360"/>
      </w:pPr>
      <w:rPr>
        <w:rFonts w:ascii="Courier New" w:hAnsi="Courier New" w:cs="Courier New" w:hint="default"/>
      </w:rPr>
    </w:lvl>
    <w:lvl w:ilvl="8" w:tplc="09B60EAE" w:tentative="1">
      <w:start w:val="1"/>
      <w:numFmt w:val="bullet"/>
      <w:lvlText w:val=""/>
      <w:lvlJc w:val="left"/>
      <w:pPr>
        <w:ind w:left="6120" w:hanging="360"/>
      </w:pPr>
      <w:rPr>
        <w:rFonts w:ascii="Wingdings" w:hAnsi="Wingdings" w:hint="default"/>
      </w:rPr>
    </w:lvl>
  </w:abstractNum>
  <w:abstractNum w:abstractNumId="16" w15:restartNumberingAfterBreak="0">
    <w:nsid w:val="5FDD5DC1"/>
    <w:multiLevelType w:val="hybridMultilevel"/>
    <w:tmpl w:val="0D70CC60"/>
    <w:lvl w:ilvl="0" w:tplc="824E82FA">
      <w:start w:val="1"/>
      <w:numFmt w:val="decimal"/>
      <w:lvlText w:val="%1."/>
      <w:lvlJc w:val="left"/>
      <w:pPr>
        <w:ind w:left="720" w:hanging="360"/>
      </w:pPr>
    </w:lvl>
    <w:lvl w:ilvl="1" w:tplc="29E49C6A" w:tentative="1">
      <w:start w:val="1"/>
      <w:numFmt w:val="lowerLetter"/>
      <w:lvlText w:val="%2."/>
      <w:lvlJc w:val="left"/>
      <w:pPr>
        <w:ind w:left="1440" w:hanging="360"/>
      </w:pPr>
    </w:lvl>
    <w:lvl w:ilvl="2" w:tplc="15F6EF1E" w:tentative="1">
      <w:start w:val="1"/>
      <w:numFmt w:val="lowerRoman"/>
      <w:lvlText w:val="%3."/>
      <w:lvlJc w:val="right"/>
      <w:pPr>
        <w:ind w:left="2160" w:hanging="180"/>
      </w:pPr>
    </w:lvl>
    <w:lvl w:ilvl="3" w:tplc="182A787E" w:tentative="1">
      <w:start w:val="1"/>
      <w:numFmt w:val="decimal"/>
      <w:lvlText w:val="%4."/>
      <w:lvlJc w:val="left"/>
      <w:pPr>
        <w:ind w:left="2880" w:hanging="360"/>
      </w:pPr>
    </w:lvl>
    <w:lvl w:ilvl="4" w:tplc="D8467354" w:tentative="1">
      <w:start w:val="1"/>
      <w:numFmt w:val="lowerLetter"/>
      <w:lvlText w:val="%5."/>
      <w:lvlJc w:val="left"/>
      <w:pPr>
        <w:ind w:left="3600" w:hanging="360"/>
      </w:pPr>
    </w:lvl>
    <w:lvl w:ilvl="5" w:tplc="BA0AC29C" w:tentative="1">
      <w:start w:val="1"/>
      <w:numFmt w:val="lowerRoman"/>
      <w:lvlText w:val="%6."/>
      <w:lvlJc w:val="right"/>
      <w:pPr>
        <w:ind w:left="4320" w:hanging="180"/>
      </w:pPr>
    </w:lvl>
    <w:lvl w:ilvl="6" w:tplc="8FA2CA74" w:tentative="1">
      <w:start w:val="1"/>
      <w:numFmt w:val="decimal"/>
      <w:lvlText w:val="%7."/>
      <w:lvlJc w:val="left"/>
      <w:pPr>
        <w:ind w:left="5040" w:hanging="360"/>
      </w:pPr>
    </w:lvl>
    <w:lvl w:ilvl="7" w:tplc="3C9A5498" w:tentative="1">
      <w:start w:val="1"/>
      <w:numFmt w:val="lowerLetter"/>
      <w:lvlText w:val="%8."/>
      <w:lvlJc w:val="left"/>
      <w:pPr>
        <w:ind w:left="5760" w:hanging="360"/>
      </w:pPr>
    </w:lvl>
    <w:lvl w:ilvl="8" w:tplc="9C4A4A80" w:tentative="1">
      <w:start w:val="1"/>
      <w:numFmt w:val="lowerRoman"/>
      <w:lvlText w:val="%9."/>
      <w:lvlJc w:val="right"/>
      <w:pPr>
        <w:ind w:left="6480" w:hanging="180"/>
      </w:pPr>
    </w:lvl>
  </w:abstractNum>
  <w:abstractNum w:abstractNumId="17" w15:restartNumberingAfterBreak="0">
    <w:nsid w:val="600D0CF3"/>
    <w:multiLevelType w:val="hybridMultilevel"/>
    <w:tmpl w:val="E1A40912"/>
    <w:lvl w:ilvl="0" w:tplc="85D4992C">
      <w:start w:val="1"/>
      <w:numFmt w:val="bullet"/>
      <w:lvlText w:val="-"/>
      <w:lvlJc w:val="left"/>
      <w:pPr>
        <w:ind w:left="720" w:hanging="360"/>
      </w:pPr>
      <w:rPr>
        <w:rFonts w:hint="default"/>
      </w:rPr>
    </w:lvl>
    <w:lvl w:ilvl="1" w:tplc="C994D75C">
      <w:start w:val="1"/>
      <w:numFmt w:val="bullet"/>
      <w:lvlText w:val="o"/>
      <w:lvlJc w:val="left"/>
      <w:pPr>
        <w:ind w:left="1440" w:hanging="360"/>
      </w:pPr>
      <w:rPr>
        <w:rFonts w:ascii="Courier New" w:hAnsi="Courier New" w:cs="Courier New" w:hint="default"/>
      </w:rPr>
    </w:lvl>
    <w:lvl w:ilvl="2" w:tplc="9106F508" w:tentative="1">
      <w:start w:val="1"/>
      <w:numFmt w:val="bullet"/>
      <w:lvlText w:val=""/>
      <w:lvlJc w:val="left"/>
      <w:pPr>
        <w:ind w:left="2160" w:hanging="360"/>
      </w:pPr>
      <w:rPr>
        <w:rFonts w:ascii="Wingdings" w:hAnsi="Wingdings" w:hint="default"/>
      </w:rPr>
    </w:lvl>
    <w:lvl w:ilvl="3" w:tplc="C884EC18" w:tentative="1">
      <w:start w:val="1"/>
      <w:numFmt w:val="bullet"/>
      <w:lvlText w:val=""/>
      <w:lvlJc w:val="left"/>
      <w:pPr>
        <w:ind w:left="2880" w:hanging="360"/>
      </w:pPr>
      <w:rPr>
        <w:rFonts w:ascii="Symbol" w:hAnsi="Symbol" w:hint="default"/>
      </w:rPr>
    </w:lvl>
    <w:lvl w:ilvl="4" w:tplc="EE5A8E80" w:tentative="1">
      <w:start w:val="1"/>
      <w:numFmt w:val="bullet"/>
      <w:lvlText w:val="o"/>
      <w:lvlJc w:val="left"/>
      <w:pPr>
        <w:ind w:left="3600" w:hanging="360"/>
      </w:pPr>
      <w:rPr>
        <w:rFonts w:ascii="Courier New" w:hAnsi="Courier New" w:cs="Courier New" w:hint="default"/>
      </w:rPr>
    </w:lvl>
    <w:lvl w:ilvl="5" w:tplc="5C0C8E38" w:tentative="1">
      <w:start w:val="1"/>
      <w:numFmt w:val="bullet"/>
      <w:lvlText w:val=""/>
      <w:lvlJc w:val="left"/>
      <w:pPr>
        <w:ind w:left="4320" w:hanging="360"/>
      </w:pPr>
      <w:rPr>
        <w:rFonts w:ascii="Wingdings" w:hAnsi="Wingdings" w:hint="default"/>
      </w:rPr>
    </w:lvl>
    <w:lvl w:ilvl="6" w:tplc="81AC1254" w:tentative="1">
      <w:start w:val="1"/>
      <w:numFmt w:val="bullet"/>
      <w:lvlText w:val=""/>
      <w:lvlJc w:val="left"/>
      <w:pPr>
        <w:ind w:left="5040" w:hanging="360"/>
      </w:pPr>
      <w:rPr>
        <w:rFonts w:ascii="Symbol" w:hAnsi="Symbol" w:hint="default"/>
      </w:rPr>
    </w:lvl>
    <w:lvl w:ilvl="7" w:tplc="764E0742" w:tentative="1">
      <w:start w:val="1"/>
      <w:numFmt w:val="bullet"/>
      <w:lvlText w:val="o"/>
      <w:lvlJc w:val="left"/>
      <w:pPr>
        <w:ind w:left="5760" w:hanging="360"/>
      </w:pPr>
      <w:rPr>
        <w:rFonts w:ascii="Courier New" w:hAnsi="Courier New" w:cs="Courier New" w:hint="default"/>
      </w:rPr>
    </w:lvl>
    <w:lvl w:ilvl="8" w:tplc="C95669D8" w:tentative="1">
      <w:start w:val="1"/>
      <w:numFmt w:val="bullet"/>
      <w:lvlText w:val=""/>
      <w:lvlJc w:val="left"/>
      <w:pPr>
        <w:ind w:left="6480" w:hanging="360"/>
      </w:pPr>
      <w:rPr>
        <w:rFonts w:ascii="Wingdings" w:hAnsi="Wingdings" w:hint="default"/>
      </w:rPr>
    </w:lvl>
  </w:abstractNum>
  <w:abstractNum w:abstractNumId="18" w15:restartNumberingAfterBreak="0">
    <w:nsid w:val="62D147AD"/>
    <w:multiLevelType w:val="hybridMultilevel"/>
    <w:tmpl w:val="51F6A4F6"/>
    <w:lvl w:ilvl="0" w:tplc="EAD453D6">
      <w:start w:val="1"/>
      <w:numFmt w:val="decimal"/>
      <w:lvlText w:val="%1."/>
      <w:lvlJc w:val="left"/>
      <w:pPr>
        <w:ind w:left="720" w:hanging="360"/>
      </w:pPr>
      <w:rPr>
        <w:rFonts w:hint="default"/>
      </w:rPr>
    </w:lvl>
    <w:lvl w:ilvl="1" w:tplc="A24EFC70">
      <w:start w:val="1"/>
      <w:numFmt w:val="bullet"/>
      <w:lvlText w:val="-"/>
      <w:lvlJc w:val="left"/>
      <w:pPr>
        <w:ind w:left="1440" w:hanging="360"/>
      </w:pPr>
    </w:lvl>
    <w:lvl w:ilvl="2" w:tplc="E19E1E5A" w:tentative="1">
      <w:start w:val="1"/>
      <w:numFmt w:val="lowerRoman"/>
      <w:lvlText w:val="%3."/>
      <w:lvlJc w:val="right"/>
      <w:pPr>
        <w:ind w:left="2160" w:hanging="180"/>
      </w:pPr>
    </w:lvl>
    <w:lvl w:ilvl="3" w:tplc="D7B4B514" w:tentative="1">
      <w:start w:val="1"/>
      <w:numFmt w:val="decimal"/>
      <w:lvlText w:val="%4."/>
      <w:lvlJc w:val="left"/>
      <w:pPr>
        <w:ind w:left="2880" w:hanging="360"/>
      </w:pPr>
    </w:lvl>
    <w:lvl w:ilvl="4" w:tplc="56521060" w:tentative="1">
      <w:start w:val="1"/>
      <w:numFmt w:val="lowerLetter"/>
      <w:lvlText w:val="%5."/>
      <w:lvlJc w:val="left"/>
      <w:pPr>
        <w:ind w:left="3600" w:hanging="360"/>
      </w:pPr>
    </w:lvl>
    <w:lvl w:ilvl="5" w:tplc="95B0EAB2" w:tentative="1">
      <w:start w:val="1"/>
      <w:numFmt w:val="lowerRoman"/>
      <w:lvlText w:val="%6."/>
      <w:lvlJc w:val="right"/>
      <w:pPr>
        <w:ind w:left="4320" w:hanging="180"/>
      </w:pPr>
    </w:lvl>
    <w:lvl w:ilvl="6" w:tplc="711E1284" w:tentative="1">
      <w:start w:val="1"/>
      <w:numFmt w:val="decimal"/>
      <w:lvlText w:val="%7."/>
      <w:lvlJc w:val="left"/>
      <w:pPr>
        <w:ind w:left="5040" w:hanging="360"/>
      </w:pPr>
    </w:lvl>
    <w:lvl w:ilvl="7" w:tplc="9EC22138" w:tentative="1">
      <w:start w:val="1"/>
      <w:numFmt w:val="lowerLetter"/>
      <w:lvlText w:val="%8."/>
      <w:lvlJc w:val="left"/>
      <w:pPr>
        <w:ind w:left="5760" w:hanging="360"/>
      </w:pPr>
    </w:lvl>
    <w:lvl w:ilvl="8" w:tplc="B7663E56" w:tentative="1">
      <w:start w:val="1"/>
      <w:numFmt w:val="lowerRoman"/>
      <w:lvlText w:val="%9."/>
      <w:lvlJc w:val="right"/>
      <w:pPr>
        <w:ind w:left="6480" w:hanging="180"/>
      </w:pPr>
    </w:lvl>
  </w:abstractNum>
  <w:abstractNum w:abstractNumId="19" w15:restartNumberingAfterBreak="0">
    <w:nsid w:val="64B2416D"/>
    <w:multiLevelType w:val="hybridMultilevel"/>
    <w:tmpl w:val="597EC682"/>
    <w:lvl w:ilvl="0" w:tplc="E110A9F0">
      <w:start w:val="1"/>
      <w:numFmt w:val="decimal"/>
      <w:pStyle w:val="Style10"/>
      <w:lvlText w:val="%1."/>
      <w:lvlJc w:val="left"/>
      <w:pPr>
        <w:ind w:left="930" w:hanging="570"/>
      </w:pPr>
      <w:rPr>
        <w:rFonts w:hint="default"/>
      </w:rPr>
    </w:lvl>
    <w:lvl w:ilvl="1" w:tplc="0F3E442A" w:tentative="1">
      <w:start w:val="1"/>
      <w:numFmt w:val="lowerLetter"/>
      <w:lvlText w:val="%2."/>
      <w:lvlJc w:val="left"/>
      <w:pPr>
        <w:ind w:left="1440" w:hanging="360"/>
      </w:pPr>
    </w:lvl>
    <w:lvl w:ilvl="2" w:tplc="80B06354" w:tentative="1">
      <w:start w:val="1"/>
      <w:numFmt w:val="lowerRoman"/>
      <w:lvlText w:val="%3."/>
      <w:lvlJc w:val="right"/>
      <w:pPr>
        <w:ind w:left="2160" w:hanging="180"/>
      </w:pPr>
    </w:lvl>
    <w:lvl w:ilvl="3" w:tplc="29723DFA" w:tentative="1">
      <w:start w:val="1"/>
      <w:numFmt w:val="decimal"/>
      <w:lvlText w:val="%4."/>
      <w:lvlJc w:val="left"/>
      <w:pPr>
        <w:ind w:left="2880" w:hanging="360"/>
      </w:pPr>
    </w:lvl>
    <w:lvl w:ilvl="4" w:tplc="1DCEE92E" w:tentative="1">
      <w:start w:val="1"/>
      <w:numFmt w:val="lowerLetter"/>
      <w:lvlText w:val="%5."/>
      <w:lvlJc w:val="left"/>
      <w:pPr>
        <w:ind w:left="3600" w:hanging="360"/>
      </w:pPr>
    </w:lvl>
    <w:lvl w:ilvl="5" w:tplc="0F64C318" w:tentative="1">
      <w:start w:val="1"/>
      <w:numFmt w:val="lowerRoman"/>
      <w:lvlText w:val="%6."/>
      <w:lvlJc w:val="right"/>
      <w:pPr>
        <w:ind w:left="4320" w:hanging="180"/>
      </w:pPr>
    </w:lvl>
    <w:lvl w:ilvl="6" w:tplc="28D00198" w:tentative="1">
      <w:start w:val="1"/>
      <w:numFmt w:val="decimal"/>
      <w:lvlText w:val="%7."/>
      <w:lvlJc w:val="left"/>
      <w:pPr>
        <w:ind w:left="5040" w:hanging="360"/>
      </w:pPr>
    </w:lvl>
    <w:lvl w:ilvl="7" w:tplc="6898F0E4" w:tentative="1">
      <w:start w:val="1"/>
      <w:numFmt w:val="lowerLetter"/>
      <w:lvlText w:val="%8."/>
      <w:lvlJc w:val="left"/>
      <w:pPr>
        <w:ind w:left="5760" w:hanging="360"/>
      </w:pPr>
    </w:lvl>
    <w:lvl w:ilvl="8" w:tplc="1FF2D526" w:tentative="1">
      <w:start w:val="1"/>
      <w:numFmt w:val="lowerRoman"/>
      <w:lvlText w:val="%9."/>
      <w:lvlJc w:val="right"/>
      <w:pPr>
        <w:ind w:left="6480" w:hanging="180"/>
      </w:pPr>
    </w:lvl>
  </w:abstractNum>
  <w:abstractNum w:abstractNumId="20" w15:restartNumberingAfterBreak="0">
    <w:nsid w:val="66255B2D"/>
    <w:multiLevelType w:val="hybridMultilevel"/>
    <w:tmpl w:val="51F6A4F6"/>
    <w:lvl w:ilvl="0" w:tplc="936C27BE">
      <w:start w:val="1"/>
      <w:numFmt w:val="decimal"/>
      <w:lvlText w:val="%1."/>
      <w:lvlJc w:val="left"/>
      <w:pPr>
        <w:ind w:left="720" w:hanging="360"/>
      </w:pPr>
      <w:rPr>
        <w:rFonts w:hint="default"/>
      </w:rPr>
    </w:lvl>
    <w:lvl w:ilvl="1" w:tplc="08702DD0">
      <w:start w:val="1"/>
      <w:numFmt w:val="bullet"/>
      <w:lvlText w:val="-"/>
      <w:lvlJc w:val="left"/>
      <w:pPr>
        <w:ind w:left="1440" w:hanging="360"/>
      </w:pPr>
    </w:lvl>
    <w:lvl w:ilvl="2" w:tplc="DC680AC4" w:tentative="1">
      <w:start w:val="1"/>
      <w:numFmt w:val="lowerRoman"/>
      <w:lvlText w:val="%3."/>
      <w:lvlJc w:val="right"/>
      <w:pPr>
        <w:ind w:left="2160" w:hanging="180"/>
      </w:pPr>
    </w:lvl>
    <w:lvl w:ilvl="3" w:tplc="3B1CF944" w:tentative="1">
      <w:start w:val="1"/>
      <w:numFmt w:val="decimal"/>
      <w:lvlText w:val="%4."/>
      <w:lvlJc w:val="left"/>
      <w:pPr>
        <w:ind w:left="2880" w:hanging="360"/>
      </w:pPr>
    </w:lvl>
    <w:lvl w:ilvl="4" w:tplc="65002800" w:tentative="1">
      <w:start w:val="1"/>
      <w:numFmt w:val="lowerLetter"/>
      <w:lvlText w:val="%5."/>
      <w:lvlJc w:val="left"/>
      <w:pPr>
        <w:ind w:left="3600" w:hanging="360"/>
      </w:pPr>
    </w:lvl>
    <w:lvl w:ilvl="5" w:tplc="CD665258" w:tentative="1">
      <w:start w:val="1"/>
      <w:numFmt w:val="lowerRoman"/>
      <w:lvlText w:val="%6."/>
      <w:lvlJc w:val="right"/>
      <w:pPr>
        <w:ind w:left="4320" w:hanging="180"/>
      </w:pPr>
    </w:lvl>
    <w:lvl w:ilvl="6" w:tplc="5360E0DC" w:tentative="1">
      <w:start w:val="1"/>
      <w:numFmt w:val="decimal"/>
      <w:lvlText w:val="%7."/>
      <w:lvlJc w:val="left"/>
      <w:pPr>
        <w:ind w:left="5040" w:hanging="360"/>
      </w:pPr>
    </w:lvl>
    <w:lvl w:ilvl="7" w:tplc="EC04DAE2" w:tentative="1">
      <w:start w:val="1"/>
      <w:numFmt w:val="lowerLetter"/>
      <w:lvlText w:val="%8."/>
      <w:lvlJc w:val="left"/>
      <w:pPr>
        <w:ind w:left="5760" w:hanging="360"/>
      </w:pPr>
    </w:lvl>
    <w:lvl w:ilvl="8" w:tplc="A6601C28" w:tentative="1">
      <w:start w:val="1"/>
      <w:numFmt w:val="lowerRoman"/>
      <w:lvlText w:val="%9."/>
      <w:lvlJc w:val="right"/>
      <w:pPr>
        <w:ind w:left="6480" w:hanging="180"/>
      </w:pPr>
    </w:lvl>
  </w:abstractNum>
  <w:abstractNum w:abstractNumId="21" w15:restartNumberingAfterBreak="0">
    <w:nsid w:val="67E21042"/>
    <w:multiLevelType w:val="hybridMultilevel"/>
    <w:tmpl w:val="D5D4DA50"/>
    <w:lvl w:ilvl="0" w:tplc="099C2AAE">
      <w:start w:val="1"/>
      <w:numFmt w:val="bullet"/>
      <w:lvlText w:val=""/>
      <w:lvlJc w:val="left"/>
      <w:pPr>
        <w:ind w:left="360" w:hanging="360"/>
      </w:pPr>
      <w:rPr>
        <w:rFonts w:ascii="Symbol" w:hAnsi="Symbol" w:hint="default"/>
      </w:rPr>
    </w:lvl>
    <w:lvl w:ilvl="1" w:tplc="AC860528">
      <w:start w:val="1"/>
      <w:numFmt w:val="bullet"/>
      <w:lvlText w:val="o"/>
      <w:lvlJc w:val="left"/>
      <w:pPr>
        <w:ind w:left="1080" w:hanging="360"/>
      </w:pPr>
      <w:rPr>
        <w:rFonts w:ascii="Courier New" w:hAnsi="Courier New" w:cs="Courier New" w:hint="default"/>
      </w:rPr>
    </w:lvl>
    <w:lvl w:ilvl="2" w:tplc="0F80EE2C" w:tentative="1">
      <w:start w:val="1"/>
      <w:numFmt w:val="bullet"/>
      <w:lvlText w:val=""/>
      <w:lvlJc w:val="left"/>
      <w:pPr>
        <w:ind w:left="1800" w:hanging="360"/>
      </w:pPr>
      <w:rPr>
        <w:rFonts w:ascii="Wingdings" w:hAnsi="Wingdings" w:hint="default"/>
      </w:rPr>
    </w:lvl>
    <w:lvl w:ilvl="3" w:tplc="947AB502" w:tentative="1">
      <w:start w:val="1"/>
      <w:numFmt w:val="bullet"/>
      <w:lvlText w:val=""/>
      <w:lvlJc w:val="left"/>
      <w:pPr>
        <w:ind w:left="2520" w:hanging="360"/>
      </w:pPr>
      <w:rPr>
        <w:rFonts w:ascii="Symbol" w:hAnsi="Symbol" w:hint="default"/>
      </w:rPr>
    </w:lvl>
    <w:lvl w:ilvl="4" w:tplc="B1D83EC0" w:tentative="1">
      <w:start w:val="1"/>
      <w:numFmt w:val="bullet"/>
      <w:lvlText w:val="o"/>
      <w:lvlJc w:val="left"/>
      <w:pPr>
        <w:ind w:left="3240" w:hanging="360"/>
      </w:pPr>
      <w:rPr>
        <w:rFonts w:ascii="Courier New" w:hAnsi="Courier New" w:cs="Courier New" w:hint="default"/>
      </w:rPr>
    </w:lvl>
    <w:lvl w:ilvl="5" w:tplc="C8DC280E" w:tentative="1">
      <w:start w:val="1"/>
      <w:numFmt w:val="bullet"/>
      <w:lvlText w:val=""/>
      <w:lvlJc w:val="left"/>
      <w:pPr>
        <w:ind w:left="3960" w:hanging="360"/>
      </w:pPr>
      <w:rPr>
        <w:rFonts w:ascii="Wingdings" w:hAnsi="Wingdings" w:hint="default"/>
      </w:rPr>
    </w:lvl>
    <w:lvl w:ilvl="6" w:tplc="162C186E" w:tentative="1">
      <w:start w:val="1"/>
      <w:numFmt w:val="bullet"/>
      <w:lvlText w:val=""/>
      <w:lvlJc w:val="left"/>
      <w:pPr>
        <w:ind w:left="4680" w:hanging="360"/>
      </w:pPr>
      <w:rPr>
        <w:rFonts w:ascii="Symbol" w:hAnsi="Symbol" w:hint="default"/>
      </w:rPr>
    </w:lvl>
    <w:lvl w:ilvl="7" w:tplc="80C808F0" w:tentative="1">
      <w:start w:val="1"/>
      <w:numFmt w:val="bullet"/>
      <w:lvlText w:val="o"/>
      <w:lvlJc w:val="left"/>
      <w:pPr>
        <w:ind w:left="5400" w:hanging="360"/>
      </w:pPr>
      <w:rPr>
        <w:rFonts w:ascii="Courier New" w:hAnsi="Courier New" w:cs="Courier New" w:hint="default"/>
      </w:rPr>
    </w:lvl>
    <w:lvl w:ilvl="8" w:tplc="3CC838EE" w:tentative="1">
      <w:start w:val="1"/>
      <w:numFmt w:val="bullet"/>
      <w:lvlText w:val=""/>
      <w:lvlJc w:val="left"/>
      <w:pPr>
        <w:ind w:left="6120" w:hanging="360"/>
      </w:pPr>
      <w:rPr>
        <w:rFonts w:ascii="Wingdings" w:hAnsi="Wingdings" w:hint="default"/>
      </w:rPr>
    </w:lvl>
  </w:abstractNum>
  <w:abstractNum w:abstractNumId="22" w15:restartNumberingAfterBreak="0">
    <w:nsid w:val="75C55822"/>
    <w:multiLevelType w:val="hybridMultilevel"/>
    <w:tmpl w:val="3078BD90"/>
    <w:lvl w:ilvl="0" w:tplc="D670318C">
      <w:start w:val="1"/>
      <w:numFmt w:val="bullet"/>
      <w:lvlText w:val=""/>
      <w:lvlJc w:val="left"/>
      <w:pPr>
        <w:ind w:left="720" w:hanging="360"/>
      </w:pPr>
      <w:rPr>
        <w:rFonts w:ascii="Symbol" w:hAnsi="Symbol" w:hint="default"/>
      </w:rPr>
    </w:lvl>
    <w:lvl w:ilvl="1" w:tplc="2B48F326">
      <w:start w:val="1"/>
      <w:numFmt w:val="bullet"/>
      <w:lvlText w:val="o"/>
      <w:lvlJc w:val="left"/>
      <w:pPr>
        <w:ind w:left="1440" w:hanging="360"/>
      </w:pPr>
      <w:rPr>
        <w:rFonts w:ascii="Courier New" w:hAnsi="Courier New" w:cs="Courier New" w:hint="default"/>
      </w:rPr>
    </w:lvl>
    <w:lvl w:ilvl="2" w:tplc="8D0472A8" w:tentative="1">
      <w:start w:val="1"/>
      <w:numFmt w:val="bullet"/>
      <w:lvlText w:val=""/>
      <w:lvlJc w:val="left"/>
      <w:pPr>
        <w:ind w:left="2160" w:hanging="360"/>
      </w:pPr>
      <w:rPr>
        <w:rFonts w:ascii="Wingdings" w:hAnsi="Wingdings" w:hint="default"/>
      </w:rPr>
    </w:lvl>
    <w:lvl w:ilvl="3" w:tplc="FDFAE44A" w:tentative="1">
      <w:start w:val="1"/>
      <w:numFmt w:val="bullet"/>
      <w:lvlText w:val=""/>
      <w:lvlJc w:val="left"/>
      <w:pPr>
        <w:ind w:left="2880" w:hanging="360"/>
      </w:pPr>
      <w:rPr>
        <w:rFonts w:ascii="Symbol" w:hAnsi="Symbol" w:hint="default"/>
      </w:rPr>
    </w:lvl>
    <w:lvl w:ilvl="4" w:tplc="AB3CA2FE" w:tentative="1">
      <w:start w:val="1"/>
      <w:numFmt w:val="bullet"/>
      <w:lvlText w:val="o"/>
      <w:lvlJc w:val="left"/>
      <w:pPr>
        <w:ind w:left="3600" w:hanging="360"/>
      </w:pPr>
      <w:rPr>
        <w:rFonts w:ascii="Courier New" w:hAnsi="Courier New" w:cs="Courier New" w:hint="default"/>
      </w:rPr>
    </w:lvl>
    <w:lvl w:ilvl="5" w:tplc="74A092A4" w:tentative="1">
      <w:start w:val="1"/>
      <w:numFmt w:val="bullet"/>
      <w:lvlText w:val=""/>
      <w:lvlJc w:val="left"/>
      <w:pPr>
        <w:ind w:left="4320" w:hanging="360"/>
      </w:pPr>
      <w:rPr>
        <w:rFonts w:ascii="Wingdings" w:hAnsi="Wingdings" w:hint="default"/>
      </w:rPr>
    </w:lvl>
    <w:lvl w:ilvl="6" w:tplc="09681E82" w:tentative="1">
      <w:start w:val="1"/>
      <w:numFmt w:val="bullet"/>
      <w:lvlText w:val=""/>
      <w:lvlJc w:val="left"/>
      <w:pPr>
        <w:ind w:left="5040" w:hanging="360"/>
      </w:pPr>
      <w:rPr>
        <w:rFonts w:ascii="Symbol" w:hAnsi="Symbol" w:hint="default"/>
      </w:rPr>
    </w:lvl>
    <w:lvl w:ilvl="7" w:tplc="E4ECC64E" w:tentative="1">
      <w:start w:val="1"/>
      <w:numFmt w:val="bullet"/>
      <w:lvlText w:val="o"/>
      <w:lvlJc w:val="left"/>
      <w:pPr>
        <w:ind w:left="5760" w:hanging="360"/>
      </w:pPr>
      <w:rPr>
        <w:rFonts w:ascii="Courier New" w:hAnsi="Courier New" w:cs="Courier New" w:hint="default"/>
      </w:rPr>
    </w:lvl>
    <w:lvl w:ilvl="8" w:tplc="233E52DC" w:tentative="1">
      <w:start w:val="1"/>
      <w:numFmt w:val="bullet"/>
      <w:lvlText w:val=""/>
      <w:lvlJc w:val="left"/>
      <w:pPr>
        <w:ind w:left="6480" w:hanging="360"/>
      </w:pPr>
      <w:rPr>
        <w:rFonts w:ascii="Wingdings" w:hAnsi="Wingdings" w:hint="default"/>
      </w:rPr>
    </w:lvl>
  </w:abstractNum>
  <w:abstractNum w:abstractNumId="23" w15:restartNumberingAfterBreak="0">
    <w:nsid w:val="7A0D10BE"/>
    <w:multiLevelType w:val="hybridMultilevel"/>
    <w:tmpl w:val="51F6A4F6"/>
    <w:lvl w:ilvl="0" w:tplc="8CCA90AA">
      <w:start w:val="1"/>
      <w:numFmt w:val="decimal"/>
      <w:lvlText w:val="%1."/>
      <w:lvlJc w:val="left"/>
      <w:pPr>
        <w:ind w:left="720" w:hanging="360"/>
      </w:pPr>
      <w:rPr>
        <w:rFonts w:hint="default"/>
      </w:rPr>
    </w:lvl>
    <w:lvl w:ilvl="1" w:tplc="2F24F07E">
      <w:start w:val="1"/>
      <w:numFmt w:val="bullet"/>
      <w:lvlText w:val="-"/>
      <w:lvlJc w:val="left"/>
      <w:pPr>
        <w:ind w:left="1440" w:hanging="360"/>
      </w:pPr>
    </w:lvl>
    <w:lvl w:ilvl="2" w:tplc="B31268B4" w:tentative="1">
      <w:start w:val="1"/>
      <w:numFmt w:val="lowerRoman"/>
      <w:lvlText w:val="%3."/>
      <w:lvlJc w:val="right"/>
      <w:pPr>
        <w:ind w:left="2160" w:hanging="180"/>
      </w:pPr>
    </w:lvl>
    <w:lvl w:ilvl="3" w:tplc="58006160" w:tentative="1">
      <w:start w:val="1"/>
      <w:numFmt w:val="decimal"/>
      <w:lvlText w:val="%4."/>
      <w:lvlJc w:val="left"/>
      <w:pPr>
        <w:ind w:left="2880" w:hanging="360"/>
      </w:pPr>
    </w:lvl>
    <w:lvl w:ilvl="4" w:tplc="2B7482A0" w:tentative="1">
      <w:start w:val="1"/>
      <w:numFmt w:val="lowerLetter"/>
      <w:lvlText w:val="%5."/>
      <w:lvlJc w:val="left"/>
      <w:pPr>
        <w:ind w:left="3600" w:hanging="360"/>
      </w:pPr>
    </w:lvl>
    <w:lvl w:ilvl="5" w:tplc="D7B61F16" w:tentative="1">
      <w:start w:val="1"/>
      <w:numFmt w:val="lowerRoman"/>
      <w:lvlText w:val="%6."/>
      <w:lvlJc w:val="right"/>
      <w:pPr>
        <w:ind w:left="4320" w:hanging="180"/>
      </w:pPr>
    </w:lvl>
    <w:lvl w:ilvl="6" w:tplc="05004B74" w:tentative="1">
      <w:start w:val="1"/>
      <w:numFmt w:val="decimal"/>
      <w:lvlText w:val="%7."/>
      <w:lvlJc w:val="left"/>
      <w:pPr>
        <w:ind w:left="5040" w:hanging="360"/>
      </w:pPr>
    </w:lvl>
    <w:lvl w:ilvl="7" w:tplc="F87EB6A4" w:tentative="1">
      <w:start w:val="1"/>
      <w:numFmt w:val="lowerLetter"/>
      <w:lvlText w:val="%8."/>
      <w:lvlJc w:val="left"/>
      <w:pPr>
        <w:ind w:left="5760" w:hanging="360"/>
      </w:pPr>
    </w:lvl>
    <w:lvl w:ilvl="8" w:tplc="614613B6" w:tentative="1">
      <w:start w:val="1"/>
      <w:numFmt w:val="lowerRoman"/>
      <w:lvlText w:val="%9."/>
      <w:lvlJc w:val="right"/>
      <w:pPr>
        <w:ind w:left="6480" w:hanging="180"/>
      </w:pPr>
    </w:lvl>
  </w:abstractNum>
  <w:abstractNum w:abstractNumId="24" w15:restartNumberingAfterBreak="0">
    <w:nsid w:val="7B467AEC"/>
    <w:multiLevelType w:val="hybridMultilevel"/>
    <w:tmpl w:val="51F6A4F6"/>
    <w:lvl w:ilvl="0" w:tplc="6B5636AE">
      <w:start w:val="1"/>
      <w:numFmt w:val="decimal"/>
      <w:lvlText w:val="%1."/>
      <w:lvlJc w:val="left"/>
      <w:pPr>
        <w:ind w:left="720" w:hanging="360"/>
      </w:pPr>
      <w:rPr>
        <w:rFonts w:hint="default"/>
      </w:rPr>
    </w:lvl>
    <w:lvl w:ilvl="1" w:tplc="31225D78">
      <w:start w:val="1"/>
      <w:numFmt w:val="bullet"/>
      <w:lvlText w:val="-"/>
      <w:lvlJc w:val="left"/>
      <w:pPr>
        <w:ind w:left="1440" w:hanging="360"/>
      </w:pPr>
    </w:lvl>
    <w:lvl w:ilvl="2" w:tplc="436CF15E" w:tentative="1">
      <w:start w:val="1"/>
      <w:numFmt w:val="lowerRoman"/>
      <w:lvlText w:val="%3."/>
      <w:lvlJc w:val="right"/>
      <w:pPr>
        <w:ind w:left="2160" w:hanging="180"/>
      </w:pPr>
    </w:lvl>
    <w:lvl w:ilvl="3" w:tplc="56404E12" w:tentative="1">
      <w:start w:val="1"/>
      <w:numFmt w:val="decimal"/>
      <w:lvlText w:val="%4."/>
      <w:lvlJc w:val="left"/>
      <w:pPr>
        <w:ind w:left="2880" w:hanging="360"/>
      </w:pPr>
    </w:lvl>
    <w:lvl w:ilvl="4" w:tplc="602E297C" w:tentative="1">
      <w:start w:val="1"/>
      <w:numFmt w:val="lowerLetter"/>
      <w:lvlText w:val="%5."/>
      <w:lvlJc w:val="left"/>
      <w:pPr>
        <w:ind w:left="3600" w:hanging="360"/>
      </w:pPr>
    </w:lvl>
    <w:lvl w:ilvl="5" w:tplc="C28E72A4" w:tentative="1">
      <w:start w:val="1"/>
      <w:numFmt w:val="lowerRoman"/>
      <w:lvlText w:val="%6."/>
      <w:lvlJc w:val="right"/>
      <w:pPr>
        <w:ind w:left="4320" w:hanging="180"/>
      </w:pPr>
    </w:lvl>
    <w:lvl w:ilvl="6" w:tplc="5C1AE69C" w:tentative="1">
      <w:start w:val="1"/>
      <w:numFmt w:val="decimal"/>
      <w:lvlText w:val="%7."/>
      <w:lvlJc w:val="left"/>
      <w:pPr>
        <w:ind w:left="5040" w:hanging="360"/>
      </w:pPr>
    </w:lvl>
    <w:lvl w:ilvl="7" w:tplc="754A124E" w:tentative="1">
      <w:start w:val="1"/>
      <w:numFmt w:val="lowerLetter"/>
      <w:lvlText w:val="%8."/>
      <w:lvlJc w:val="left"/>
      <w:pPr>
        <w:ind w:left="5760" w:hanging="360"/>
      </w:pPr>
    </w:lvl>
    <w:lvl w:ilvl="8" w:tplc="9DFC633E" w:tentative="1">
      <w:start w:val="1"/>
      <w:numFmt w:val="lowerRoman"/>
      <w:lvlText w:val="%9."/>
      <w:lvlJc w:val="right"/>
      <w:pPr>
        <w:ind w:left="6480" w:hanging="180"/>
      </w:pPr>
    </w:lvl>
  </w:abstractNum>
  <w:abstractNum w:abstractNumId="25" w15:restartNumberingAfterBreak="0">
    <w:nsid w:val="7FCD4306"/>
    <w:multiLevelType w:val="hybridMultilevel"/>
    <w:tmpl w:val="045EE36E"/>
    <w:lvl w:ilvl="0" w:tplc="9B3E045C">
      <w:start w:val="1"/>
      <w:numFmt w:val="bullet"/>
      <w:lvlText w:val=""/>
      <w:lvlJc w:val="left"/>
      <w:pPr>
        <w:ind w:left="720" w:hanging="360"/>
      </w:pPr>
      <w:rPr>
        <w:rFonts w:ascii="Symbol" w:hAnsi="Symbol" w:hint="default"/>
      </w:rPr>
    </w:lvl>
    <w:lvl w:ilvl="1" w:tplc="96BC34F6">
      <w:start w:val="1"/>
      <w:numFmt w:val="bullet"/>
      <w:lvlText w:val=""/>
      <w:lvlJc w:val="left"/>
      <w:pPr>
        <w:ind w:left="1440" w:hanging="360"/>
      </w:pPr>
      <w:rPr>
        <w:rFonts w:ascii="Symbol" w:hAnsi="Symbol" w:hint="default"/>
      </w:rPr>
    </w:lvl>
    <w:lvl w:ilvl="2" w:tplc="4612B764" w:tentative="1">
      <w:start w:val="1"/>
      <w:numFmt w:val="bullet"/>
      <w:lvlText w:val=""/>
      <w:lvlJc w:val="left"/>
      <w:pPr>
        <w:ind w:left="2160" w:hanging="360"/>
      </w:pPr>
      <w:rPr>
        <w:rFonts w:ascii="Wingdings" w:hAnsi="Wingdings" w:hint="default"/>
      </w:rPr>
    </w:lvl>
    <w:lvl w:ilvl="3" w:tplc="F61C4314" w:tentative="1">
      <w:start w:val="1"/>
      <w:numFmt w:val="bullet"/>
      <w:lvlText w:val=""/>
      <w:lvlJc w:val="left"/>
      <w:pPr>
        <w:ind w:left="2880" w:hanging="360"/>
      </w:pPr>
      <w:rPr>
        <w:rFonts w:ascii="Symbol" w:hAnsi="Symbol" w:hint="default"/>
      </w:rPr>
    </w:lvl>
    <w:lvl w:ilvl="4" w:tplc="A8D0CF2E" w:tentative="1">
      <w:start w:val="1"/>
      <w:numFmt w:val="bullet"/>
      <w:lvlText w:val="o"/>
      <w:lvlJc w:val="left"/>
      <w:pPr>
        <w:ind w:left="3600" w:hanging="360"/>
      </w:pPr>
      <w:rPr>
        <w:rFonts w:ascii="Courier New" w:hAnsi="Courier New" w:cs="Courier New" w:hint="default"/>
      </w:rPr>
    </w:lvl>
    <w:lvl w:ilvl="5" w:tplc="990261B6" w:tentative="1">
      <w:start w:val="1"/>
      <w:numFmt w:val="bullet"/>
      <w:lvlText w:val=""/>
      <w:lvlJc w:val="left"/>
      <w:pPr>
        <w:ind w:left="4320" w:hanging="360"/>
      </w:pPr>
      <w:rPr>
        <w:rFonts w:ascii="Wingdings" w:hAnsi="Wingdings" w:hint="default"/>
      </w:rPr>
    </w:lvl>
    <w:lvl w:ilvl="6" w:tplc="059EDD44" w:tentative="1">
      <w:start w:val="1"/>
      <w:numFmt w:val="bullet"/>
      <w:lvlText w:val=""/>
      <w:lvlJc w:val="left"/>
      <w:pPr>
        <w:ind w:left="5040" w:hanging="360"/>
      </w:pPr>
      <w:rPr>
        <w:rFonts w:ascii="Symbol" w:hAnsi="Symbol" w:hint="default"/>
      </w:rPr>
    </w:lvl>
    <w:lvl w:ilvl="7" w:tplc="31446074" w:tentative="1">
      <w:start w:val="1"/>
      <w:numFmt w:val="bullet"/>
      <w:lvlText w:val="o"/>
      <w:lvlJc w:val="left"/>
      <w:pPr>
        <w:ind w:left="5760" w:hanging="360"/>
      </w:pPr>
      <w:rPr>
        <w:rFonts w:ascii="Courier New" w:hAnsi="Courier New" w:cs="Courier New" w:hint="default"/>
      </w:rPr>
    </w:lvl>
    <w:lvl w:ilvl="8" w:tplc="9D0EB5E4" w:tentative="1">
      <w:start w:val="1"/>
      <w:numFmt w:val="bullet"/>
      <w:lvlText w:val=""/>
      <w:lvlJc w:val="left"/>
      <w:pPr>
        <w:ind w:left="6480" w:hanging="360"/>
      </w:pPr>
      <w:rPr>
        <w:rFonts w:ascii="Wingdings" w:hAnsi="Wingdings" w:hint="default"/>
      </w:rPr>
    </w:lvl>
  </w:abstractNum>
  <w:num w:numId="1" w16cid:durableId="697974731">
    <w:abstractNumId w:val="21"/>
  </w:num>
  <w:num w:numId="2" w16cid:durableId="1639145965">
    <w:abstractNumId w:val="14"/>
  </w:num>
  <w:num w:numId="3" w16cid:durableId="2060199947">
    <w:abstractNumId w:val="12"/>
  </w:num>
  <w:num w:numId="4" w16cid:durableId="1110590965">
    <w:abstractNumId w:val="15"/>
  </w:num>
  <w:num w:numId="5" w16cid:durableId="1166439291">
    <w:abstractNumId w:val="8"/>
  </w:num>
  <w:num w:numId="6" w16cid:durableId="1861318038">
    <w:abstractNumId w:val="23"/>
  </w:num>
  <w:num w:numId="7" w16cid:durableId="1752385924">
    <w:abstractNumId w:val="24"/>
  </w:num>
  <w:num w:numId="8" w16cid:durableId="1038048742">
    <w:abstractNumId w:val="22"/>
  </w:num>
  <w:num w:numId="9" w16cid:durableId="235211318">
    <w:abstractNumId w:val="18"/>
  </w:num>
  <w:num w:numId="10" w16cid:durableId="1962950909">
    <w:abstractNumId w:val="20"/>
  </w:num>
  <w:num w:numId="11" w16cid:durableId="979382954">
    <w:abstractNumId w:val="25"/>
  </w:num>
  <w:num w:numId="12" w16cid:durableId="642539305">
    <w:abstractNumId w:val="13"/>
  </w:num>
  <w:num w:numId="13" w16cid:durableId="18506839">
    <w:abstractNumId w:val="0"/>
  </w:num>
  <w:num w:numId="14" w16cid:durableId="1559049159">
    <w:abstractNumId w:val="17"/>
  </w:num>
  <w:num w:numId="15" w16cid:durableId="1592080301">
    <w:abstractNumId w:val="2"/>
  </w:num>
  <w:num w:numId="16" w16cid:durableId="2097627378">
    <w:abstractNumId w:val="4"/>
  </w:num>
  <w:num w:numId="17" w16cid:durableId="305014380">
    <w:abstractNumId w:val="1"/>
  </w:num>
  <w:num w:numId="18" w16cid:durableId="879128416">
    <w:abstractNumId w:val="5"/>
  </w:num>
  <w:num w:numId="19" w16cid:durableId="1038747593">
    <w:abstractNumId w:val="3"/>
  </w:num>
  <w:num w:numId="20" w16cid:durableId="287589387">
    <w:abstractNumId w:val="9"/>
  </w:num>
  <w:num w:numId="21" w16cid:durableId="871259302">
    <w:abstractNumId w:val="16"/>
  </w:num>
  <w:num w:numId="22" w16cid:durableId="1860392096">
    <w:abstractNumId w:val="6"/>
  </w:num>
  <w:num w:numId="23" w16cid:durableId="561136115">
    <w:abstractNumId w:val="11"/>
  </w:num>
  <w:num w:numId="24" w16cid:durableId="1505241067">
    <w:abstractNumId w:val="11"/>
    <w:lvlOverride w:ilvl="0">
      <w:startOverride w:val="1"/>
    </w:lvlOverride>
  </w:num>
  <w:num w:numId="25" w16cid:durableId="704722190">
    <w:abstractNumId w:val="11"/>
    <w:lvlOverride w:ilvl="0">
      <w:startOverride w:val="1"/>
    </w:lvlOverride>
  </w:num>
  <w:num w:numId="26" w16cid:durableId="380981237">
    <w:abstractNumId w:val="11"/>
    <w:lvlOverride w:ilvl="0">
      <w:startOverride w:val="1"/>
    </w:lvlOverride>
  </w:num>
  <w:num w:numId="27" w16cid:durableId="1707370257">
    <w:abstractNumId w:val="11"/>
    <w:lvlOverride w:ilvl="0">
      <w:startOverride w:val="1"/>
    </w:lvlOverride>
  </w:num>
  <w:num w:numId="28" w16cid:durableId="1024988242">
    <w:abstractNumId w:val="11"/>
    <w:lvlOverride w:ilvl="0">
      <w:startOverride w:val="1"/>
    </w:lvlOverride>
  </w:num>
  <w:num w:numId="29" w16cid:durableId="2090809942">
    <w:abstractNumId w:val="11"/>
    <w:lvlOverride w:ilvl="0">
      <w:startOverride w:val="1"/>
    </w:lvlOverride>
  </w:num>
  <w:num w:numId="30" w16cid:durableId="564798516">
    <w:abstractNumId w:val="11"/>
    <w:lvlOverride w:ilvl="0">
      <w:startOverride w:val="1"/>
    </w:lvlOverride>
  </w:num>
  <w:num w:numId="31" w16cid:durableId="1562516827">
    <w:abstractNumId w:val="11"/>
    <w:lvlOverride w:ilvl="0">
      <w:startOverride w:val="1"/>
    </w:lvlOverride>
  </w:num>
  <w:num w:numId="32" w16cid:durableId="438650209">
    <w:abstractNumId w:val="11"/>
    <w:lvlOverride w:ilvl="0">
      <w:startOverride w:val="1"/>
    </w:lvlOverride>
  </w:num>
  <w:num w:numId="33" w16cid:durableId="42826353">
    <w:abstractNumId w:val="7"/>
  </w:num>
  <w:num w:numId="34" w16cid:durableId="44571066">
    <w:abstractNumId w:val="19"/>
  </w:num>
  <w:num w:numId="35" w16cid:durableId="1469544638">
    <w:abstractNumId w:val="19"/>
    <w:lvlOverride w:ilvl="0">
      <w:startOverride w:val="1"/>
    </w:lvlOverride>
  </w:num>
  <w:num w:numId="36" w16cid:durableId="1903057885">
    <w:abstractNumId w:val="10"/>
  </w:num>
  <w:num w:numId="37" w16cid:durableId="1967197524">
    <w:abstractNumId w:val="10"/>
    <w:lvlOverride w:ilvl="0">
      <w:startOverride w:val="1"/>
    </w:lvlOverride>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hyphenationZone w:val="425"/>
  <w:displayHorizontalDrawingGridEvery w:val="0"/>
  <w:displayVerticalDrawingGridEvery w:val="0"/>
  <w:doNotUseMarginsForDrawingGridOrigin/>
  <w:noPunctuationKerning/>
  <w:characterSpacingControl w:val="doNotCompress"/>
  <w:footnotePr>
    <w:footnote w:id="-1"/>
    <w:footnote w:id="0"/>
  </w:footnotePr>
  <w:endnotePr>
    <w:numFmt w:val="decimal"/>
    <w:endnote w:id="-1"/>
    <w:endnote w:id="0"/>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1C1F"/>
    <w:rsid w:val="00001F39"/>
    <w:rsid w:val="00001FE6"/>
    <w:rsid w:val="0000232E"/>
    <w:rsid w:val="00002907"/>
    <w:rsid w:val="00002C03"/>
    <w:rsid w:val="00002DE7"/>
    <w:rsid w:val="000031DE"/>
    <w:rsid w:val="000034B2"/>
    <w:rsid w:val="0000362A"/>
    <w:rsid w:val="00003ACA"/>
    <w:rsid w:val="00003AEF"/>
    <w:rsid w:val="00004590"/>
    <w:rsid w:val="00004638"/>
    <w:rsid w:val="00005701"/>
    <w:rsid w:val="000057E8"/>
    <w:rsid w:val="00005918"/>
    <w:rsid w:val="000065CB"/>
    <w:rsid w:val="000071DE"/>
    <w:rsid w:val="000074C1"/>
    <w:rsid w:val="00007528"/>
    <w:rsid w:val="000076AF"/>
    <w:rsid w:val="0001164F"/>
    <w:rsid w:val="00011DA3"/>
    <w:rsid w:val="00012A70"/>
    <w:rsid w:val="000131FB"/>
    <w:rsid w:val="000137DC"/>
    <w:rsid w:val="0001393E"/>
    <w:rsid w:val="00014158"/>
    <w:rsid w:val="0001417B"/>
    <w:rsid w:val="00014869"/>
    <w:rsid w:val="00014A62"/>
    <w:rsid w:val="00014A90"/>
    <w:rsid w:val="000150D3"/>
    <w:rsid w:val="0001578C"/>
    <w:rsid w:val="00016073"/>
    <w:rsid w:val="000163ED"/>
    <w:rsid w:val="0001640C"/>
    <w:rsid w:val="000166C1"/>
    <w:rsid w:val="00016B20"/>
    <w:rsid w:val="00017089"/>
    <w:rsid w:val="00017BA2"/>
    <w:rsid w:val="0002006B"/>
    <w:rsid w:val="000207B5"/>
    <w:rsid w:val="00020AE8"/>
    <w:rsid w:val="00020D77"/>
    <w:rsid w:val="000212BB"/>
    <w:rsid w:val="00022061"/>
    <w:rsid w:val="00023150"/>
    <w:rsid w:val="000234B8"/>
    <w:rsid w:val="00023A2C"/>
    <w:rsid w:val="00023FAB"/>
    <w:rsid w:val="0002406B"/>
    <w:rsid w:val="00025EBE"/>
    <w:rsid w:val="00026212"/>
    <w:rsid w:val="00026BF2"/>
    <w:rsid w:val="00026EA0"/>
    <w:rsid w:val="000270C7"/>
    <w:rsid w:val="000271F6"/>
    <w:rsid w:val="00027A36"/>
    <w:rsid w:val="00030445"/>
    <w:rsid w:val="000318C7"/>
    <w:rsid w:val="00031A86"/>
    <w:rsid w:val="0003268D"/>
    <w:rsid w:val="00032855"/>
    <w:rsid w:val="00033D26"/>
    <w:rsid w:val="00033FDB"/>
    <w:rsid w:val="000344F6"/>
    <w:rsid w:val="00034D79"/>
    <w:rsid w:val="000353A4"/>
    <w:rsid w:val="000353B9"/>
    <w:rsid w:val="00035CBF"/>
    <w:rsid w:val="00036829"/>
    <w:rsid w:val="000369AE"/>
    <w:rsid w:val="00036BD2"/>
    <w:rsid w:val="00036E6F"/>
    <w:rsid w:val="000374AC"/>
    <w:rsid w:val="00037C2B"/>
    <w:rsid w:val="00037C98"/>
    <w:rsid w:val="0004078C"/>
    <w:rsid w:val="0004086E"/>
    <w:rsid w:val="00042263"/>
    <w:rsid w:val="000425A9"/>
    <w:rsid w:val="00043505"/>
    <w:rsid w:val="00043C70"/>
    <w:rsid w:val="00043DAF"/>
    <w:rsid w:val="00043E88"/>
    <w:rsid w:val="00044042"/>
    <w:rsid w:val="00044497"/>
    <w:rsid w:val="000453AA"/>
    <w:rsid w:val="000463A7"/>
    <w:rsid w:val="00046A53"/>
    <w:rsid w:val="000474D2"/>
    <w:rsid w:val="000479C5"/>
    <w:rsid w:val="00047B93"/>
    <w:rsid w:val="00050AB6"/>
    <w:rsid w:val="00050DFD"/>
    <w:rsid w:val="00051285"/>
    <w:rsid w:val="0005225E"/>
    <w:rsid w:val="00052633"/>
    <w:rsid w:val="00052CAA"/>
    <w:rsid w:val="00053809"/>
    <w:rsid w:val="00053914"/>
    <w:rsid w:val="00054454"/>
    <w:rsid w:val="00054756"/>
    <w:rsid w:val="00054E18"/>
    <w:rsid w:val="000550A9"/>
    <w:rsid w:val="000555FA"/>
    <w:rsid w:val="000556C8"/>
    <w:rsid w:val="00055D68"/>
    <w:rsid w:val="00055D77"/>
    <w:rsid w:val="000560C5"/>
    <w:rsid w:val="000565BF"/>
    <w:rsid w:val="000567C4"/>
    <w:rsid w:val="00056C49"/>
    <w:rsid w:val="00056FE0"/>
    <w:rsid w:val="00060090"/>
    <w:rsid w:val="000603C8"/>
    <w:rsid w:val="000607F7"/>
    <w:rsid w:val="000608A4"/>
    <w:rsid w:val="00060AA1"/>
    <w:rsid w:val="000611D6"/>
    <w:rsid w:val="00061434"/>
    <w:rsid w:val="00061FEE"/>
    <w:rsid w:val="000620C7"/>
    <w:rsid w:val="000631FD"/>
    <w:rsid w:val="000642A0"/>
    <w:rsid w:val="000643D3"/>
    <w:rsid w:val="000643EB"/>
    <w:rsid w:val="00064B1C"/>
    <w:rsid w:val="00065465"/>
    <w:rsid w:val="00066288"/>
    <w:rsid w:val="000671D0"/>
    <w:rsid w:val="0006785B"/>
    <w:rsid w:val="00067B16"/>
    <w:rsid w:val="000703A3"/>
    <w:rsid w:val="000716E6"/>
    <w:rsid w:val="00071D0E"/>
    <w:rsid w:val="00071F8A"/>
    <w:rsid w:val="000722A7"/>
    <w:rsid w:val="00072A82"/>
    <w:rsid w:val="00072FF8"/>
    <w:rsid w:val="000735F4"/>
    <w:rsid w:val="00073C10"/>
    <w:rsid w:val="00073CA0"/>
    <w:rsid w:val="00073E04"/>
    <w:rsid w:val="0007401B"/>
    <w:rsid w:val="0007479D"/>
    <w:rsid w:val="00075283"/>
    <w:rsid w:val="00075591"/>
    <w:rsid w:val="0007568C"/>
    <w:rsid w:val="000757B2"/>
    <w:rsid w:val="000757C2"/>
    <w:rsid w:val="000758BE"/>
    <w:rsid w:val="00075AC2"/>
    <w:rsid w:val="0007609A"/>
    <w:rsid w:val="0007628D"/>
    <w:rsid w:val="00077A77"/>
    <w:rsid w:val="000809D7"/>
    <w:rsid w:val="0008166D"/>
    <w:rsid w:val="00081DAB"/>
    <w:rsid w:val="00082017"/>
    <w:rsid w:val="0008203C"/>
    <w:rsid w:val="000826DA"/>
    <w:rsid w:val="0008357A"/>
    <w:rsid w:val="00083DBE"/>
    <w:rsid w:val="0008448B"/>
    <w:rsid w:val="00084DB3"/>
    <w:rsid w:val="00085131"/>
    <w:rsid w:val="00086378"/>
    <w:rsid w:val="000872C2"/>
    <w:rsid w:val="00087976"/>
    <w:rsid w:val="000911D8"/>
    <w:rsid w:val="00091869"/>
    <w:rsid w:val="00091B91"/>
    <w:rsid w:val="00092829"/>
    <w:rsid w:val="00092992"/>
    <w:rsid w:val="00092B09"/>
    <w:rsid w:val="0009351E"/>
    <w:rsid w:val="00093AE0"/>
    <w:rsid w:val="00093BAE"/>
    <w:rsid w:val="00094000"/>
    <w:rsid w:val="0009479A"/>
    <w:rsid w:val="0009484B"/>
    <w:rsid w:val="00094AD6"/>
    <w:rsid w:val="00094D00"/>
    <w:rsid w:val="000953FB"/>
    <w:rsid w:val="00095415"/>
    <w:rsid w:val="00095D61"/>
    <w:rsid w:val="00095E44"/>
    <w:rsid w:val="000968B5"/>
    <w:rsid w:val="00096D8D"/>
    <w:rsid w:val="00097436"/>
    <w:rsid w:val="0009755A"/>
    <w:rsid w:val="00097B17"/>
    <w:rsid w:val="000A0519"/>
    <w:rsid w:val="000A0983"/>
    <w:rsid w:val="000A0F7C"/>
    <w:rsid w:val="000A1232"/>
    <w:rsid w:val="000A19FC"/>
    <w:rsid w:val="000A27BF"/>
    <w:rsid w:val="000A2C20"/>
    <w:rsid w:val="000A2CF6"/>
    <w:rsid w:val="000A3013"/>
    <w:rsid w:val="000A30E5"/>
    <w:rsid w:val="000A31A0"/>
    <w:rsid w:val="000A40D0"/>
    <w:rsid w:val="000A4DBD"/>
    <w:rsid w:val="000A62F7"/>
    <w:rsid w:val="000A7502"/>
    <w:rsid w:val="000A7760"/>
    <w:rsid w:val="000A7D87"/>
    <w:rsid w:val="000A7EEF"/>
    <w:rsid w:val="000A7F71"/>
    <w:rsid w:val="000B000F"/>
    <w:rsid w:val="000B0097"/>
    <w:rsid w:val="000B085F"/>
    <w:rsid w:val="000B101F"/>
    <w:rsid w:val="000B155F"/>
    <w:rsid w:val="000B196B"/>
    <w:rsid w:val="000B1B19"/>
    <w:rsid w:val="000B1F4B"/>
    <w:rsid w:val="000B26EA"/>
    <w:rsid w:val="000B2F27"/>
    <w:rsid w:val="000B2F58"/>
    <w:rsid w:val="000B3259"/>
    <w:rsid w:val="000B37A8"/>
    <w:rsid w:val="000B3BB0"/>
    <w:rsid w:val="000B4164"/>
    <w:rsid w:val="000B51D9"/>
    <w:rsid w:val="000B55F9"/>
    <w:rsid w:val="000B5809"/>
    <w:rsid w:val="000B6520"/>
    <w:rsid w:val="000B71BF"/>
    <w:rsid w:val="000B7CF3"/>
    <w:rsid w:val="000C03FB"/>
    <w:rsid w:val="000C053D"/>
    <w:rsid w:val="000C07BA"/>
    <w:rsid w:val="000C0D73"/>
    <w:rsid w:val="000C12D1"/>
    <w:rsid w:val="000C308F"/>
    <w:rsid w:val="000C4FF2"/>
    <w:rsid w:val="000C5A4E"/>
    <w:rsid w:val="000C5A9C"/>
    <w:rsid w:val="000C5B6B"/>
    <w:rsid w:val="000C635D"/>
    <w:rsid w:val="000C6E62"/>
    <w:rsid w:val="000C72AD"/>
    <w:rsid w:val="000C7754"/>
    <w:rsid w:val="000C77A9"/>
    <w:rsid w:val="000C78F6"/>
    <w:rsid w:val="000C7F49"/>
    <w:rsid w:val="000D12A6"/>
    <w:rsid w:val="000D1AEE"/>
    <w:rsid w:val="000D1F4F"/>
    <w:rsid w:val="000D21DA"/>
    <w:rsid w:val="000D23CD"/>
    <w:rsid w:val="000D3269"/>
    <w:rsid w:val="000D34E9"/>
    <w:rsid w:val="000D3ECB"/>
    <w:rsid w:val="000D4BF4"/>
    <w:rsid w:val="000D4D07"/>
    <w:rsid w:val="000D5BC3"/>
    <w:rsid w:val="000D69FE"/>
    <w:rsid w:val="000D6F71"/>
    <w:rsid w:val="000D7535"/>
    <w:rsid w:val="000D78FC"/>
    <w:rsid w:val="000E0298"/>
    <w:rsid w:val="000E07B1"/>
    <w:rsid w:val="000E165D"/>
    <w:rsid w:val="000E1BAF"/>
    <w:rsid w:val="000E2008"/>
    <w:rsid w:val="000E218D"/>
    <w:rsid w:val="000E223E"/>
    <w:rsid w:val="000E2491"/>
    <w:rsid w:val="000E26CB"/>
    <w:rsid w:val="000E2EA9"/>
    <w:rsid w:val="000E2EC4"/>
    <w:rsid w:val="000E38D9"/>
    <w:rsid w:val="000E44C2"/>
    <w:rsid w:val="000E46A3"/>
    <w:rsid w:val="000E4916"/>
    <w:rsid w:val="000E4E88"/>
    <w:rsid w:val="000E5726"/>
    <w:rsid w:val="000E6182"/>
    <w:rsid w:val="000E6C94"/>
    <w:rsid w:val="000E7702"/>
    <w:rsid w:val="000F112D"/>
    <w:rsid w:val="000F171E"/>
    <w:rsid w:val="000F1BB2"/>
    <w:rsid w:val="000F217A"/>
    <w:rsid w:val="000F21F6"/>
    <w:rsid w:val="000F34CC"/>
    <w:rsid w:val="000F3F94"/>
    <w:rsid w:val="000F4A5F"/>
    <w:rsid w:val="000F5235"/>
    <w:rsid w:val="000F5712"/>
    <w:rsid w:val="000F5B21"/>
    <w:rsid w:val="000F6BE7"/>
    <w:rsid w:val="000F7310"/>
    <w:rsid w:val="000F7759"/>
    <w:rsid w:val="00100E86"/>
    <w:rsid w:val="001011A1"/>
    <w:rsid w:val="001021A5"/>
    <w:rsid w:val="0010253F"/>
    <w:rsid w:val="00102E26"/>
    <w:rsid w:val="00102F0F"/>
    <w:rsid w:val="00103501"/>
    <w:rsid w:val="00103B2D"/>
    <w:rsid w:val="00103CD2"/>
    <w:rsid w:val="00104061"/>
    <w:rsid w:val="00104D70"/>
    <w:rsid w:val="0010571C"/>
    <w:rsid w:val="001066AA"/>
    <w:rsid w:val="001067DB"/>
    <w:rsid w:val="001069EF"/>
    <w:rsid w:val="00107186"/>
    <w:rsid w:val="00107236"/>
    <w:rsid w:val="001074B3"/>
    <w:rsid w:val="00107A7D"/>
    <w:rsid w:val="00107DFA"/>
    <w:rsid w:val="001100A9"/>
    <w:rsid w:val="001101A2"/>
    <w:rsid w:val="00110257"/>
    <w:rsid w:val="001103C7"/>
    <w:rsid w:val="001104B2"/>
    <w:rsid w:val="001106F7"/>
    <w:rsid w:val="001108A9"/>
    <w:rsid w:val="00110B1A"/>
    <w:rsid w:val="00111157"/>
    <w:rsid w:val="001111FD"/>
    <w:rsid w:val="00112EDA"/>
    <w:rsid w:val="00114174"/>
    <w:rsid w:val="0011593A"/>
    <w:rsid w:val="00115EBF"/>
    <w:rsid w:val="00116A9F"/>
    <w:rsid w:val="00116F6C"/>
    <w:rsid w:val="001171B4"/>
    <w:rsid w:val="00117365"/>
    <w:rsid w:val="00117B4A"/>
    <w:rsid w:val="00117C1D"/>
    <w:rsid w:val="00120437"/>
    <w:rsid w:val="00121653"/>
    <w:rsid w:val="00121734"/>
    <w:rsid w:val="00121AA8"/>
    <w:rsid w:val="00121CF5"/>
    <w:rsid w:val="001231C3"/>
    <w:rsid w:val="0012338A"/>
    <w:rsid w:val="001233F1"/>
    <w:rsid w:val="00123688"/>
    <w:rsid w:val="001237C5"/>
    <w:rsid w:val="00124270"/>
    <w:rsid w:val="0012444B"/>
    <w:rsid w:val="00124CD0"/>
    <w:rsid w:val="00125A81"/>
    <w:rsid w:val="0012638C"/>
    <w:rsid w:val="00127F47"/>
    <w:rsid w:val="00130249"/>
    <w:rsid w:val="00130251"/>
    <w:rsid w:val="0013071F"/>
    <w:rsid w:val="0013202A"/>
    <w:rsid w:val="001332A9"/>
    <w:rsid w:val="00133572"/>
    <w:rsid w:val="00133AA4"/>
    <w:rsid w:val="00133DA8"/>
    <w:rsid w:val="00134990"/>
    <w:rsid w:val="00134B84"/>
    <w:rsid w:val="00134E4A"/>
    <w:rsid w:val="0013513B"/>
    <w:rsid w:val="001356A7"/>
    <w:rsid w:val="00136051"/>
    <w:rsid w:val="001364FB"/>
    <w:rsid w:val="001365F2"/>
    <w:rsid w:val="001369EE"/>
    <w:rsid w:val="00136D7A"/>
    <w:rsid w:val="0013701E"/>
    <w:rsid w:val="001374C5"/>
    <w:rsid w:val="00141470"/>
    <w:rsid w:val="00141540"/>
    <w:rsid w:val="00143075"/>
    <w:rsid w:val="00143733"/>
    <w:rsid w:val="00143DA7"/>
    <w:rsid w:val="00143F9E"/>
    <w:rsid w:val="001449DF"/>
    <w:rsid w:val="00144FF0"/>
    <w:rsid w:val="0014569B"/>
    <w:rsid w:val="00145C95"/>
    <w:rsid w:val="00146F6A"/>
    <w:rsid w:val="001470E0"/>
    <w:rsid w:val="00150060"/>
    <w:rsid w:val="00150BC1"/>
    <w:rsid w:val="001525BF"/>
    <w:rsid w:val="00152E0C"/>
    <w:rsid w:val="00154457"/>
    <w:rsid w:val="00154C69"/>
    <w:rsid w:val="00154E9A"/>
    <w:rsid w:val="0015550A"/>
    <w:rsid w:val="00156193"/>
    <w:rsid w:val="00156311"/>
    <w:rsid w:val="00156DA3"/>
    <w:rsid w:val="0015704C"/>
    <w:rsid w:val="00157333"/>
    <w:rsid w:val="00157895"/>
    <w:rsid w:val="00157966"/>
    <w:rsid w:val="001579C2"/>
    <w:rsid w:val="00160C29"/>
    <w:rsid w:val="001614E1"/>
    <w:rsid w:val="00161701"/>
    <w:rsid w:val="00161907"/>
    <w:rsid w:val="00161E76"/>
    <w:rsid w:val="00161E87"/>
    <w:rsid w:val="00163B5F"/>
    <w:rsid w:val="001647B6"/>
    <w:rsid w:val="0016566C"/>
    <w:rsid w:val="001657D3"/>
    <w:rsid w:val="00166141"/>
    <w:rsid w:val="00167568"/>
    <w:rsid w:val="00171819"/>
    <w:rsid w:val="001724FE"/>
    <w:rsid w:val="001727F0"/>
    <w:rsid w:val="00172B06"/>
    <w:rsid w:val="00172EC9"/>
    <w:rsid w:val="00173457"/>
    <w:rsid w:val="0017347E"/>
    <w:rsid w:val="00173F63"/>
    <w:rsid w:val="00174383"/>
    <w:rsid w:val="001746B7"/>
    <w:rsid w:val="001747B1"/>
    <w:rsid w:val="001752BF"/>
    <w:rsid w:val="001752D8"/>
    <w:rsid w:val="001758B0"/>
    <w:rsid w:val="00175931"/>
    <w:rsid w:val="001759E2"/>
    <w:rsid w:val="00176B25"/>
    <w:rsid w:val="00176BEC"/>
    <w:rsid w:val="001822A1"/>
    <w:rsid w:val="0018238B"/>
    <w:rsid w:val="00182454"/>
    <w:rsid w:val="00183419"/>
    <w:rsid w:val="001834B6"/>
    <w:rsid w:val="0018394A"/>
    <w:rsid w:val="001843D8"/>
    <w:rsid w:val="00184DCC"/>
    <w:rsid w:val="0018539A"/>
    <w:rsid w:val="00185EDC"/>
    <w:rsid w:val="0018609F"/>
    <w:rsid w:val="00186A9D"/>
    <w:rsid w:val="00186FAD"/>
    <w:rsid w:val="001874A6"/>
    <w:rsid w:val="0018765B"/>
    <w:rsid w:val="001904AE"/>
    <w:rsid w:val="00190913"/>
    <w:rsid w:val="00191278"/>
    <w:rsid w:val="00191EE8"/>
    <w:rsid w:val="0019236A"/>
    <w:rsid w:val="00192736"/>
    <w:rsid w:val="00192A99"/>
    <w:rsid w:val="001933C9"/>
    <w:rsid w:val="00193B21"/>
    <w:rsid w:val="00193DD3"/>
    <w:rsid w:val="001948AA"/>
    <w:rsid w:val="00195038"/>
    <w:rsid w:val="00195F65"/>
    <w:rsid w:val="001960EF"/>
    <w:rsid w:val="0019613E"/>
    <w:rsid w:val="001978A3"/>
    <w:rsid w:val="00197C39"/>
    <w:rsid w:val="00197D25"/>
    <w:rsid w:val="001A03C8"/>
    <w:rsid w:val="001A054A"/>
    <w:rsid w:val="001A07E2"/>
    <w:rsid w:val="001A0A5D"/>
    <w:rsid w:val="001A0B46"/>
    <w:rsid w:val="001A13D7"/>
    <w:rsid w:val="001A16C4"/>
    <w:rsid w:val="001A190F"/>
    <w:rsid w:val="001A2018"/>
    <w:rsid w:val="001A29A9"/>
    <w:rsid w:val="001A3180"/>
    <w:rsid w:val="001A4306"/>
    <w:rsid w:val="001A4548"/>
    <w:rsid w:val="001A4D76"/>
    <w:rsid w:val="001A50C6"/>
    <w:rsid w:val="001A5655"/>
    <w:rsid w:val="001A56F1"/>
    <w:rsid w:val="001A593F"/>
    <w:rsid w:val="001A5D0E"/>
    <w:rsid w:val="001A5DE9"/>
    <w:rsid w:val="001A77F7"/>
    <w:rsid w:val="001B01C8"/>
    <w:rsid w:val="001B0B3D"/>
    <w:rsid w:val="001B0B52"/>
    <w:rsid w:val="001B0BFA"/>
    <w:rsid w:val="001B13F6"/>
    <w:rsid w:val="001B1539"/>
    <w:rsid w:val="001B1747"/>
    <w:rsid w:val="001B1DBF"/>
    <w:rsid w:val="001B2D44"/>
    <w:rsid w:val="001B3ED4"/>
    <w:rsid w:val="001B3FF7"/>
    <w:rsid w:val="001B4A65"/>
    <w:rsid w:val="001B4E88"/>
    <w:rsid w:val="001B5082"/>
    <w:rsid w:val="001B5564"/>
    <w:rsid w:val="001B61E9"/>
    <w:rsid w:val="001B66F6"/>
    <w:rsid w:val="001B6F5F"/>
    <w:rsid w:val="001B7400"/>
    <w:rsid w:val="001B752A"/>
    <w:rsid w:val="001B7C4F"/>
    <w:rsid w:val="001B7CC0"/>
    <w:rsid w:val="001C0357"/>
    <w:rsid w:val="001C12FB"/>
    <w:rsid w:val="001C1D2E"/>
    <w:rsid w:val="001C23CF"/>
    <w:rsid w:val="001C2A30"/>
    <w:rsid w:val="001C2DB4"/>
    <w:rsid w:val="001C3228"/>
    <w:rsid w:val="001C35E9"/>
    <w:rsid w:val="001C36BD"/>
    <w:rsid w:val="001C3733"/>
    <w:rsid w:val="001C3DFC"/>
    <w:rsid w:val="001C3E68"/>
    <w:rsid w:val="001C434F"/>
    <w:rsid w:val="001C47AC"/>
    <w:rsid w:val="001C49B3"/>
    <w:rsid w:val="001C4D8A"/>
    <w:rsid w:val="001C5B30"/>
    <w:rsid w:val="001C79C8"/>
    <w:rsid w:val="001D1B18"/>
    <w:rsid w:val="001D1C9A"/>
    <w:rsid w:val="001D1FBD"/>
    <w:rsid w:val="001D204F"/>
    <w:rsid w:val="001D211F"/>
    <w:rsid w:val="001D2284"/>
    <w:rsid w:val="001D2953"/>
    <w:rsid w:val="001D2AF8"/>
    <w:rsid w:val="001D3C05"/>
    <w:rsid w:val="001D3D6E"/>
    <w:rsid w:val="001D4356"/>
    <w:rsid w:val="001D4804"/>
    <w:rsid w:val="001D48D7"/>
    <w:rsid w:val="001D5154"/>
    <w:rsid w:val="001D5B9C"/>
    <w:rsid w:val="001D6283"/>
    <w:rsid w:val="001D65F7"/>
    <w:rsid w:val="001D6AF4"/>
    <w:rsid w:val="001D71FE"/>
    <w:rsid w:val="001D788B"/>
    <w:rsid w:val="001E0500"/>
    <w:rsid w:val="001E0CC1"/>
    <w:rsid w:val="001E11A2"/>
    <w:rsid w:val="001E13C7"/>
    <w:rsid w:val="001E14E1"/>
    <w:rsid w:val="001E17D6"/>
    <w:rsid w:val="001E1C10"/>
    <w:rsid w:val="001E1DEA"/>
    <w:rsid w:val="001E3037"/>
    <w:rsid w:val="001E371A"/>
    <w:rsid w:val="001E3CC0"/>
    <w:rsid w:val="001E42F9"/>
    <w:rsid w:val="001E5F62"/>
    <w:rsid w:val="001E6821"/>
    <w:rsid w:val="001E729F"/>
    <w:rsid w:val="001E77C3"/>
    <w:rsid w:val="001F090B"/>
    <w:rsid w:val="001F0BFC"/>
    <w:rsid w:val="001F1603"/>
    <w:rsid w:val="001F180A"/>
    <w:rsid w:val="001F1A28"/>
    <w:rsid w:val="001F1AD0"/>
    <w:rsid w:val="001F25BC"/>
    <w:rsid w:val="001F27BF"/>
    <w:rsid w:val="001F2FB7"/>
    <w:rsid w:val="001F34E9"/>
    <w:rsid w:val="001F35E8"/>
    <w:rsid w:val="001F3D14"/>
    <w:rsid w:val="001F4014"/>
    <w:rsid w:val="001F4184"/>
    <w:rsid w:val="001F445E"/>
    <w:rsid w:val="001F52DA"/>
    <w:rsid w:val="001F55D6"/>
    <w:rsid w:val="001F6423"/>
    <w:rsid w:val="001F6901"/>
    <w:rsid w:val="001F762C"/>
    <w:rsid w:val="001F7A34"/>
    <w:rsid w:val="001F7AC3"/>
    <w:rsid w:val="001F7D83"/>
    <w:rsid w:val="00200290"/>
    <w:rsid w:val="00201213"/>
    <w:rsid w:val="0020165E"/>
    <w:rsid w:val="0020272E"/>
    <w:rsid w:val="00202E50"/>
    <w:rsid w:val="002033F0"/>
    <w:rsid w:val="00204AAB"/>
    <w:rsid w:val="00205144"/>
    <w:rsid w:val="00205180"/>
    <w:rsid w:val="002052F9"/>
    <w:rsid w:val="00205C69"/>
    <w:rsid w:val="002065D0"/>
    <w:rsid w:val="002069E8"/>
    <w:rsid w:val="00207176"/>
    <w:rsid w:val="00207751"/>
    <w:rsid w:val="00207D09"/>
    <w:rsid w:val="00207E27"/>
    <w:rsid w:val="00207F81"/>
    <w:rsid w:val="00210364"/>
    <w:rsid w:val="002109F4"/>
    <w:rsid w:val="00210CE1"/>
    <w:rsid w:val="0021111F"/>
    <w:rsid w:val="0021121D"/>
    <w:rsid w:val="0021133A"/>
    <w:rsid w:val="00211FDA"/>
    <w:rsid w:val="0021341B"/>
    <w:rsid w:val="00214579"/>
    <w:rsid w:val="002145FD"/>
    <w:rsid w:val="00215088"/>
    <w:rsid w:val="00215DF5"/>
    <w:rsid w:val="00215FDA"/>
    <w:rsid w:val="002160C2"/>
    <w:rsid w:val="00216EEA"/>
    <w:rsid w:val="00217103"/>
    <w:rsid w:val="00217960"/>
    <w:rsid w:val="00217E6F"/>
    <w:rsid w:val="00217F2F"/>
    <w:rsid w:val="00220251"/>
    <w:rsid w:val="002211E4"/>
    <w:rsid w:val="00221669"/>
    <w:rsid w:val="002217EB"/>
    <w:rsid w:val="0022199E"/>
    <w:rsid w:val="00222787"/>
    <w:rsid w:val="0022285B"/>
    <w:rsid w:val="00222BB9"/>
    <w:rsid w:val="00223AC7"/>
    <w:rsid w:val="00224B42"/>
    <w:rsid w:val="002258D6"/>
    <w:rsid w:val="00225A98"/>
    <w:rsid w:val="00225CEC"/>
    <w:rsid w:val="002269C2"/>
    <w:rsid w:val="002274EF"/>
    <w:rsid w:val="002274FB"/>
    <w:rsid w:val="0023008A"/>
    <w:rsid w:val="002309D2"/>
    <w:rsid w:val="00231B61"/>
    <w:rsid w:val="002328F0"/>
    <w:rsid w:val="00233145"/>
    <w:rsid w:val="0023315B"/>
    <w:rsid w:val="002339B7"/>
    <w:rsid w:val="002339C8"/>
    <w:rsid w:val="002347FE"/>
    <w:rsid w:val="00234D5B"/>
    <w:rsid w:val="00235B8A"/>
    <w:rsid w:val="002360D3"/>
    <w:rsid w:val="002364CB"/>
    <w:rsid w:val="00236E10"/>
    <w:rsid w:val="002409C9"/>
    <w:rsid w:val="00240D52"/>
    <w:rsid w:val="00240E17"/>
    <w:rsid w:val="00240E86"/>
    <w:rsid w:val="002412FD"/>
    <w:rsid w:val="0024178D"/>
    <w:rsid w:val="00242376"/>
    <w:rsid w:val="00242BF6"/>
    <w:rsid w:val="0024319D"/>
    <w:rsid w:val="002432B6"/>
    <w:rsid w:val="0024392B"/>
    <w:rsid w:val="002442FB"/>
    <w:rsid w:val="002450C6"/>
    <w:rsid w:val="00245A60"/>
    <w:rsid w:val="00245DCF"/>
    <w:rsid w:val="00246226"/>
    <w:rsid w:val="002467E6"/>
    <w:rsid w:val="00246BBE"/>
    <w:rsid w:val="00246C65"/>
    <w:rsid w:val="00246EF4"/>
    <w:rsid w:val="0024721F"/>
    <w:rsid w:val="00247803"/>
    <w:rsid w:val="00247B5C"/>
    <w:rsid w:val="00247D9C"/>
    <w:rsid w:val="0025039A"/>
    <w:rsid w:val="00250A7C"/>
    <w:rsid w:val="00251A10"/>
    <w:rsid w:val="00251DF2"/>
    <w:rsid w:val="00251E2D"/>
    <w:rsid w:val="00252BFF"/>
    <w:rsid w:val="0025349D"/>
    <w:rsid w:val="00253732"/>
    <w:rsid w:val="00253B45"/>
    <w:rsid w:val="00253EC4"/>
    <w:rsid w:val="002542A8"/>
    <w:rsid w:val="00254E8A"/>
    <w:rsid w:val="00255DD0"/>
    <w:rsid w:val="00256BB2"/>
    <w:rsid w:val="0025720B"/>
    <w:rsid w:val="002573C5"/>
    <w:rsid w:val="00260A11"/>
    <w:rsid w:val="00260BB3"/>
    <w:rsid w:val="00260DE9"/>
    <w:rsid w:val="00260E2C"/>
    <w:rsid w:val="0026169A"/>
    <w:rsid w:val="00261807"/>
    <w:rsid w:val="00261BA4"/>
    <w:rsid w:val="00262763"/>
    <w:rsid w:val="00262A88"/>
    <w:rsid w:val="002637AA"/>
    <w:rsid w:val="00263AD5"/>
    <w:rsid w:val="00264BEA"/>
    <w:rsid w:val="00265334"/>
    <w:rsid w:val="002671A9"/>
    <w:rsid w:val="002674F6"/>
    <w:rsid w:val="00267850"/>
    <w:rsid w:val="00267FC8"/>
    <w:rsid w:val="002703EC"/>
    <w:rsid w:val="00270F95"/>
    <w:rsid w:val="00271032"/>
    <w:rsid w:val="0027177F"/>
    <w:rsid w:val="002718DB"/>
    <w:rsid w:val="00271B02"/>
    <w:rsid w:val="00272C39"/>
    <w:rsid w:val="00273AB7"/>
    <w:rsid w:val="00273E3E"/>
    <w:rsid w:val="00274147"/>
    <w:rsid w:val="00275189"/>
    <w:rsid w:val="002756DC"/>
    <w:rsid w:val="00275830"/>
    <w:rsid w:val="00276412"/>
    <w:rsid w:val="00276437"/>
    <w:rsid w:val="00280053"/>
    <w:rsid w:val="0028063F"/>
    <w:rsid w:val="00280740"/>
    <w:rsid w:val="00280AC2"/>
    <w:rsid w:val="00280F9E"/>
    <w:rsid w:val="002812AB"/>
    <w:rsid w:val="00281366"/>
    <w:rsid w:val="0028168A"/>
    <w:rsid w:val="00281790"/>
    <w:rsid w:val="00282B72"/>
    <w:rsid w:val="00283B02"/>
    <w:rsid w:val="00283C5D"/>
    <w:rsid w:val="0028403E"/>
    <w:rsid w:val="002844B0"/>
    <w:rsid w:val="00284756"/>
    <w:rsid w:val="00284EE3"/>
    <w:rsid w:val="00284F33"/>
    <w:rsid w:val="002850D0"/>
    <w:rsid w:val="00286322"/>
    <w:rsid w:val="002865F7"/>
    <w:rsid w:val="00287A63"/>
    <w:rsid w:val="00287F1C"/>
    <w:rsid w:val="00290A0C"/>
    <w:rsid w:val="0029152A"/>
    <w:rsid w:val="002919DC"/>
    <w:rsid w:val="00292077"/>
    <w:rsid w:val="00293B36"/>
    <w:rsid w:val="00293CDF"/>
    <w:rsid w:val="00293D7A"/>
    <w:rsid w:val="00293E95"/>
    <w:rsid w:val="00294D54"/>
    <w:rsid w:val="00295169"/>
    <w:rsid w:val="00295FBE"/>
    <w:rsid w:val="0029614F"/>
    <w:rsid w:val="00296B03"/>
    <w:rsid w:val="00296C1F"/>
    <w:rsid w:val="00296F35"/>
    <w:rsid w:val="00296FB1"/>
    <w:rsid w:val="00297090"/>
    <w:rsid w:val="002A094C"/>
    <w:rsid w:val="002A1D3A"/>
    <w:rsid w:val="002A2011"/>
    <w:rsid w:val="002A2583"/>
    <w:rsid w:val="002A2CD9"/>
    <w:rsid w:val="002A2D48"/>
    <w:rsid w:val="002A367C"/>
    <w:rsid w:val="002A3F73"/>
    <w:rsid w:val="002A41E6"/>
    <w:rsid w:val="002A44C8"/>
    <w:rsid w:val="002A545A"/>
    <w:rsid w:val="002A550E"/>
    <w:rsid w:val="002A5E48"/>
    <w:rsid w:val="002A6E2F"/>
    <w:rsid w:val="002A7039"/>
    <w:rsid w:val="002A78C1"/>
    <w:rsid w:val="002A7FFD"/>
    <w:rsid w:val="002B0059"/>
    <w:rsid w:val="002B0455"/>
    <w:rsid w:val="002B0EC2"/>
    <w:rsid w:val="002B1176"/>
    <w:rsid w:val="002B1ADF"/>
    <w:rsid w:val="002B1F15"/>
    <w:rsid w:val="002B2340"/>
    <w:rsid w:val="002B254D"/>
    <w:rsid w:val="002B261C"/>
    <w:rsid w:val="002B2714"/>
    <w:rsid w:val="002B27C6"/>
    <w:rsid w:val="002B2BEE"/>
    <w:rsid w:val="002B35C5"/>
    <w:rsid w:val="002B3926"/>
    <w:rsid w:val="002B3935"/>
    <w:rsid w:val="002B406A"/>
    <w:rsid w:val="002B41D4"/>
    <w:rsid w:val="002B4524"/>
    <w:rsid w:val="002B4935"/>
    <w:rsid w:val="002B543F"/>
    <w:rsid w:val="002B5EFA"/>
    <w:rsid w:val="002B6165"/>
    <w:rsid w:val="002B659B"/>
    <w:rsid w:val="002B751F"/>
    <w:rsid w:val="002B7901"/>
    <w:rsid w:val="002B7A76"/>
    <w:rsid w:val="002B7C75"/>
    <w:rsid w:val="002B7D73"/>
    <w:rsid w:val="002C06E3"/>
    <w:rsid w:val="002C0801"/>
    <w:rsid w:val="002C0E01"/>
    <w:rsid w:val="002C145F"/>
    <w:rsid w:val="002C2E42"/>
    <w:rsid w:val="002C33B3"/>
    <w:rsid w:val="002C3A4C"/>
    <w:rsid w:val="002C3C7D"/>
    <w:rsid w:val="002C3DE7"/>
    <w:rsid w:val="002C44B0"/>
    <w:rsid w:val="002C4E07"/>
    <w:rsid w:val="002C57F2"/>
    <w:rsid w:val="002C5876"/>
    <w:rsid w:val="002C69F6"/>
    <w:rsid w:val="002C6B8B"/>
    <w:rsid w:val="002C7198"/>
    <w:rsid w:val="002C785B"/>
    <w:rsid w:val="002D0586"/>
    <w:rsid w:val="002D1023"/>
    <w:rsid w:val="002D1459"/>
    <w:rsid w:val="002D1470"/>
    <w:rsid w:val="002D1DF0"/>
    <w:rsid w:val="002D1F50"/>
    <w:rsid w:val="002D21CF"/>
    <w:rsid w:val="002D25C2"/>
    <w:rsid w:val="002D2FAD"/>
    <w:rsid w:val="002D3078"/>
    <w:rsid w:val="002D3326"/>
    <w:rsid w:val="002D3DB7"/>
    <w:rsid w:val="002D46A9"/>
    <w:rsid w:val="002D4705"/>
    <w:rsid w:val="002D4A60"/>
    <w:rsid w:val="002D526A"/>
    <w:rsid w:val="002D5B65"/>
    <w:rsid w:val="002D5BDA"/>
    <w:rsid w:val="002D6396"/>
    <w:rsid w:val="002D6C9C"/>
    <w:rsid w:val="002D730B"/>
    <w:rsid w:val="002D7E5E"/>
    <w:rsid w:val="002E057F"/>
    <w:rsid w:val="002E07BA"/>
    <w:rsid w:val="002E07EF"/>
    <w:rsid w:val="002E0D06"/>
    <w:rsid w:val="002E1810"/>
    <w:rsid w:val="002E277B"/>
    <w:rsid w:val="002E2A12"/>
    <w:rsid w:val="002E3AFF"/>
    <w:rsid w:val="002E4E94"/>
    <w:rsid w:val="002E57C1"/>
    <w:rsid w:val="002E62EC"/>
    <w:rsid w:val="002E67A1"/>
    <w:rsid w:val="002E770C"/>
    <w:rsid w:val="002F1F28"/>
    <w:rsid w:val="002F2D24"/>
    <w:rsid w:val="002F352B"/>
    <w:rsid w:val="002F4117"/>
    <w:rsid w:val="002F43CA"/>
    <w:rsid w:val="002F57AA"/>
    <w:rsid w:val="002F5986"/>
    <w:rsid w:val="002F5A47"/>
    <w:rsid w:val="002F5B4A"/>
    <w:rsid w:val="002F6872"/>
    <w:rsid w:val="002F6B42"/>
    <w:rsid w:val="002F6EF7"/>
    <w:rsid w:val="002F714C"/>
    <w:rsid w:val="002F7169"/>
    <w:rsid w:val="002F77BF"/>
    <w:rsid w:val="003004A2"/>
    <w:rsid w:val="003019B7"/>
    <w:rsid w:val="0030247B"/>
    <w:rsid w:val="00303337"/>
    <w:rsid w:val="00303B26"/>
    <w:rsid w:val="00303DD5"/>
    <w:rsid w:val="003042BB"/>
    <w:rsid w:val="0030494C"/>
    <w:rsid w:val="00304C79"/>
    <w:rsid w:val="00306A81"/>
    <w:rsid w:val="00306BC9"/>
    <w:rsid w:val="00307077"/>
    <w:rsid w:val="00307B74"/>
    <w:rsid w:val="00307E3D"/>
    <w:rsid w:val="00307FFA"/>
    <w:rsid w:val="00310139"/>
    <w:rsid w:val="00310764"/>
    <w:rsid w:val="00311006"/>
    <w:rsid w:val="00311BFD"/>
    <w:rsid w:val="00312A7E"/>
    <w:rsid w:val="00313071"/>
    <w:rsid w:val="00313183"/>
    <w:rsid w:val="0031383E"/>
    <w:rsid w:val="00313B4C"/>
    <w:rsid w:val="00314718"/>
    <w:rsid w:val="0031488A"/>
    <w:rsid w:val="00315DF7"/>
    <w:rsid w:val="003167F3"/>
    <w:rsid w:val="003169E1"/>
    <w:rsid w:val="003175E1"/>
    <w:rsid w:val="00320203"/>
    <w:rsid w:val="00321681"/>
    <w:rsid w:val="00321CDC"/>
    <w:rsid w:val="00322002"/>
    <w:rsid w:val="003247B0"/>
    <w:rsid w:val="00325198"/>
    <w:rsid w:val="0032540D"/>
    <w:rsid w:val="0032598A"/>
    <w:rsid w:val="00325D65"/>
    <w:rsid w:val="00325E81"/>
    <w:rsid w:val="00326948"/>
    <w:rsid w:val="00327052"/>
    <w:rsid w:val="0032799E"/>
    <w:rsid w:val="00327A8F"/>
    <w:rsid w:val="00327DA3"/>
    <w:rsid w:val="00330022"/>
    <w:rsid w:val="00330345"/>
    <w:rsid w:val="00330669"/>
    <w:rsid w:val="00331113"/>
    <w:rsid w:val="0033148B"/>
    <w:rsid w:val="003326BB"/>
    <w:rsid w:val="003328A9"/>
    <w:rsid w:val="00332BB0"/>
    <w:rsid w:val="0033486D"/>
    <w:rsid w:val="00334BE3"/>
    <w:rsid w:val="00335176"/>
    <w:rsid w:val="00335228"/>
    <w:rsid w:val="00335A68"/>
    <w:rsid w:val="003367C4"/>
    <w:rsid w:val="00336C1B"/>
    <w:rsid w:val="00336D8E"/>
    <w:rsid w:val="00336E6A"/>
    <w:rsid w:val="00337046"/>
    <w:rsid w:val="003376B3"/>
    <w:rsid w:val="00340B68"/>
    <w:rsid w:val="0034169C"/>
    <w:rsid w:val="003420BF"/>
    <w:rsid w:val="003422F1"/>
    <w:rsid w:val="00342935"/>
    <w:rsid w:val="00342DBA"/>
    <w:rsid w:val="003430B9"/>
    <w:rsid w:val="00344434"/>
    <w:rsid w:val="003447A8"/>
    <w:rsid w:val="00344CAD"/>
    <w:rsid w:val="00345C50"/>
    <w:rsid w:val="00345F79"/>
    <w:rsid w:val="00345F9C"/>
    <w:rsid w:val="003460A7"/>
    <w:rsid w:val="00346148"/>
    <w:rsid w:val="00347776"/>
    <w:rsid w:val="00347B2E"/>
    <w:rsid w:val="00347DF8"/>
    <w:rsid w:val="003501BD"/>
    <w:rsid w:val="003507A7"/>
    <w:rsid w:val="00350A95"/>
    <w:rsid w:val="003517C7"/>
    <w:rsid w:val="00351A91"/>
    <w:rsid w:val="00351FF3"/>
    <w:rsid w:val="003520C4"/>
    <w:rsid w:val="003524A2"/>
    <w:rsid w:val="003533AE"/>
    <w:rsid w:val="00354029"/>
    <w:rsid w:val="00354E7A"/>
    <w:rsid w:val="00355718"/>
    <w:rsid w:val="00355E14"/>
    <w:rsid w:val="00356374"/>
    <w:rsid w:val="00356C14"/>
    <w:rsid w:val="00356D89"/>
    <w:rsid w:val="00357C5E"/>
    <w:rsid w:val="003608BD"/>
    <w:rsid w:val="00360ECB"/>
    <w:rsid w:val="00361280"/>
    <w:rsid w:val="003615F1"/>
    <w:rsid w:val="00361795"/>
    <w:rsid w:val="00361A6E"/>
    <w:rsid w:val="00361D72"/>
    <w:rsid w:val="003626AF"/>
    <w:rsid w:val="00362CAC"/>
    <w:rsid w:val="00363354"/>
    <w:rsid w:val="003635E5"/>
    <w:rsid w:val="00363D7F"/>
    <w:rsid w:val="00364140"/>
    <w:rsid w:val="00364A7A"/>
    <w:rsid w:val="00364DFA"/>
    <w:rsid w:val="00365CFF"/>
    <w:rsid w:val="00365E6C"/>
    <w:rsid w:val="0036655E"/>
    <w:rsid w:val="003672F4"/>
    <w:rsid w:val="003673F5"/>
    <w:rsid w:val="00367C66"/>
    <w:rsid w:val="00367D0E"/>
    <w:rsid w:val="0037005F"/>
    <w:rsid w:val="003700B2"/>
    <w:rsid w:val="0037056A"/>
    <w:rsid w:val="00370BCE"/>
    <w:rsid w:val="0037233D"/>
    <w:rsid w:val="003724EE"/>
    <w:rsid w:val="00372787"/>
    <w:rsid w:val="003736EF"/>
    <w:rsid w:val="003737E3"/>
    <w:rsid w:val="00373EE8"/>
    <w:rsid w:val="0037545C"/>
    <w:rsid w:val="00376F09"/>
    <w:rsid w:val="003775BF"/>
    <w:rsid w:val="003800C5"/>
    <w:rsid w:val="00380A1A"/>
    <w:rsid w:val="00380D80"/>
    <w:rsid w:val="00380F76"/>
    <w:rsid w:val="00381020"/>
    <w:rsid w:val="00381AD1"/>
    <w:rsid w:val="00381D34"/>
    <w:rsid w:val="00381E5D"/>
    <w:rsid w:val="00382363"/>
    <w:rsid w:val="003837B4"/>
    <w:rsid w:val="003839DE"/>
    <w:rsid w:val="00383B4B"/>
    <w:rsid w:val="00383F71"/>
    <w:rsid w:val="0038500E"/>
    <w:rsid w:val="003865F0"/>
    <w:rsid w:val="00386680"/>
    <w:rsid w:val="00386B66"/>
    <w:rsid w:val="0038761D"/>
    <w:rsid w:val="00390514"/>
    <w:rsid w:val="003906F8"/>
    <w:rsid w:val="0039081B"/>
    <w:rsid w:val="003914EF"/>
    <w:rsid w:val="003923E4"/>
    <w:rsid w:val="00392579"/>
    <w:rsid w:val="00392D78"/>
    <w:rsid w:val="003935EE"/>
    <w:rsid w:val="00393EE9"/>
    <w:rsid w:val="0039408A"/>
    <w:rsid w:val="003945F5"/>
    <w:rsid w:val="00395638"/>
    <w:rsid w:val="003957DF"/>
    <w:rsid w:val="00395EBE"/>
    <w:rsid w:val="0039673D"/>
    <w:rsid w:val="003975DA"/>
    <w:rsid w:val="00397893"/>
    <w:rsid w:val="00397FD3"/>
    <w:rsid w:val="003A0182"/>
    <w:rsid w:val="003A0495"/>
    <w:rsid w:val="003A2407"/>
    <w:rsid w:val="003A272A"/>
    <w:rsid w:val="003A2881"/>
    <w:rsid w:val="003A2ABB"/>
    <w:rsid w:val="003A2CF0"/>
    <w:rsid w:val="003A2FEB"/>
    <w:rsid w:val="003A33D3"/>
    <w:rsid w:val="003A3880"/>
    <w:rsid w:val="003A38C7"/>
    <w:rsid w:val="003A4197"/>
    <w:rsid w:val="003A459C"/>
    <w:rsid w:val="003A4B52"/>
    <w:rsid w:val="003A5126"/>
    <w:rsid w:val="003A5BC5"/>
    <w:rsid w:val="003A5D55"/>
    <w:rsid w:val="003A7362"/>
    <w:rsid w:val="003A75E6"/>
    <w:rsid w:val="003A7634"/>
    <w:rsid w:val="003A7ADD"/>
    <w:rsid w:val="003B12AF"/>
    <w:rsid w:val="003B1681"/>
    <w:rsid w:val="003B1BC3"/>
    <w:rsid w:val="003B255B"/>
    <w:rsid w:val="003B2F74"/>
    <w:rsid w:val="003B3317"/>
    <w:rsid w:val="003B4B2F"/>
    <w:rsid w:val="003B4C50"/>
    <w:rsid w:val="003B52D4"/>
    <w:rsid w:val="003B56D8"/>
    <w:rsid w:val="003B5C5E"/>
    <w:rsid w:val="003B5E8D"/>
    <w:rsid w:val="003B60EC"/>
    <w:rsid w:val="003B6800"/>
    <w:rsid w:val="003B6ADF"/>
    <w:rsid w:val="003B757C"/>
    <w:rsid w:val="003B7FEF"/>
    <w:rsid w:val="003C043C"/>
    <w:rsid w:val="003C08CF"/>
    <w:rsid w:val="003C0B30"/>
    <w:rsid w:val="003C1103"/>
    <w:rsid w:val="003C121B"/>
    <w:rsid w:val="003C1CA5"/>
    <w:rsid w:val="003C1EC7"/>
    <w:rsid w:val="003C2322"/>
    <w:rsid w:val="003C3D8E"/>
    <w:rsid w:val="003C3FBD"/>
    <w:rsid w:val="003C44E4"/>
    <w:rsid w:val="003C47C9"/>
    <w:rsid w:val="003C4C14"/>
    <w:rsid w:val="003C4FC9"/>
    <w:rsid w:val="003C5110"/>
    <w:rsid w:val="003C54D6"/>
    <w:rsid w:val="003C5DB7"/>
    <w:rsid w:val="003C5E61"/>
    <w:rsid w:val="003C64A0"/>
    <w:rsid w:val="003C697A"/>
    <w:rsid w:val="003C6BC2"/>
    <w:rsid w:val="003C6C65"/>
    <w:rsid w:val="003C6F0B"/>
    <w:rsid w:val="003C7BA3"/>
    <w:rsid w:val="003C7CF4"/>
    <w:rsid w:val="003C7D65"/>
    <w:rsid w:val="003D1C83"/>
    <w:rsid w:val="003D1DB0"/>
    <w:rsid w:val="003D1EC6"/>
    <w:rsid w:val="003D22D7"/>
    <w:rsid w:val="003D2B89"/>
    <w:rsid w:val="003D3642"/>
    <w:rsid w:val="003D4992"/>
    <w:rsid w:val="003D4E9C"/>
    <w:rsid w:val="003D5EE8"/>
    <w:rsid w:val="003D5F4B"/>
    <w:rsid w:val="003D6715"/>
    <w:rsid w:val="003D68D9"/>
    <w:rsid w:val="003D70F2"/>
    <w:rsid w:val="003D7301"/>
    <w:rsid w:val="003D7BC1"/>
    <w:rsid w:val="003E0291"/>
    <w:rsid w:val="003E0549"/>
    <w:rsid w:val="003E05D3"/>
    <w:rsid w:val="003E0D78"/>
    <w:rsid w:val="003E136E"/>
    <w:rsid w:val="003E1CB1"/>
    <w:rsid w:val="003E1F04"/>
    <w:rsid w:val="003E307B"/>
    <w:rsid w:val="003E3A1D"/>
    <w:rsid w:val="003E63C4"/>
    <w:rsid w:val="003E66AF"/>
    <w:rsid w:val="003E6CA0"/>
    <w:rsid w:val="003E7809"/>
    <w:rsid w:val="003E7E44"/>
    <w:rsid w:val="003F0450"/>
    <w:rsid w:val="003F0A85"/>
    <w:rsid w:val="003F0E34"/>
    <w:rsid w:val="003F1083"/>
    <w:rsid w:val="003F17AB"/>
    <w:rsid w:val="003F1F41"/>
    <w:rsid w:val="003F2589"/>
    <w:rsid w:val="003F2630"/>
    <w:rsid w:val="003F2FDE"/>
    <w:rsid w:val="003F308A"/>
    <w:rsid w:val="003F330B"/>
    <w:rsid w:val="003F39F1"/>
    <w:rsid w:val="003F463E"/>
    <w:rsid w:val="003F480E"/>
    <w:rsid w:val="003F4ACB"/>
    <w:rsid w:val="003F58B9"/>
    <w:rsid w:val="003F6324"/>
    <w:rsid w:val="003F6FDF"/>
    <w:rsid w:val="00400655"/>
    <w:rsid w:val="0040079A"/>
    <w:rsid w:val="004016AD"/>
    <w:rsid w:val="004016F5"/>
    <w:rsid w:val="00401F4D"/>
    <w:rsid w:val="00402C05"/>
    <w:rsid w:val="004045AA"/>
    <w:rsid w:val="0040549A"/>
    <w:rsid w:val="004059F2"/>
    <w:rsid w:val="00405CC9"/>
    <w:rsid w:val="0040711E"/>
    <w:rsid w:val="00407D67"/>
    <w:rsid w:val="00407E4E"/>
    <w:rsid w:val="00407FB3"/>
    <w:rsid w:val="004105AC"/>
    <w:rsid w:val="004105C9"/>
    <w:rsid w:val="004111A5"/>
    <w:rsid w:val="0041173C"/>
    <w:rsid w:val="00412450"/>
    <w:rsid w:val="004124AB"/>
    <w:rsid w:val="004138DE"/>
    <w:rsid w:val="00413B39"/>
    <w:rsid w:val="00414993"/>
    <w:rsid w:val="00414B2F"/>
    <w:rsid w:val="00414F20"/>
    <w:rsid w:val="00415453"/>
    <w:rsid w:val="004154EB"/>
    <w:rsid w:val="00415E58"/>
    <w:rsid w:val="0041606D"/>
    <w:rsid w:val="00416231"/>
    <w:rsid w:val="004169F6"/>
    <w:rsid w:val="0041702A"/>
    <w:rsid w:val="00420418"/>
    <w:rsid w:val="0042076B"/>
    <w:rsid w:val="004208AB"/>
    <w:rsid w:val="004219EF"/>
    <w:rsid w:val="00421A72"/>
    <w:rsid w:val="004234C9"/>
    <w:rsid w:val="00423F0A"/>
    <w:rsid w:val="00424348"/>
    <w:rsid w:val="0042447B"/>
    <w:rsid w:val="00424D4E"/>
    <w:rsid w:val="00424E32"/>
    <w:rsid w:val="00425136"/>
    <w:rsid w:val="00425450"/>
    <w:rsid w:val="00426425"/>
    <w:rsid w:val="00426A65"/>
    <w:rsid w:val="00426CD9"/>
    <w:rsid w:val="00426DE7"/>
    <w:rsid w:val="0042702B"/>
    <w:rsid w:val="0042720B"/>
    <w:rsid w:val="0042728C"/>
    <w:rsid w:val="00430213"/>
    <w:rsid w:val="00430384"/>
    <w:rsid w:val="00430FEB"/>
    <w:rsid w:val="004310EE"/>
    <w:rsid w:val="0043165A"/>
    <w:rsid w:val="00432B1F"/>
    <w:rsid w:val="00432F8E"/>
    <w:rsid w:val="00433403"/>
    <w:rsid w:val="00433547"/>
    <w:rsid w:val="0043360B"/>
    <w:rsid w:val="00433677"/>
    <w:rsid w:val="00433DE7"/>
    <w:rsid w:val="004340D5"/>
    <w:rsid w:val="0043461D"/>
    <w:rsid w:val="00434880"/>
    <w:rsid w:val="00434A21"/>
    <w:rsid w:val="00434C6C"/>
    <w:rsid w:val="0043526D"/>
    <w:rsid w:val="004352FD"/>
    <w:rsid w:val="00435A8F"/>
    <w:rsid w:val="00435E37"/>
    <w:rsid w:val="00436118"/>
    <w:rsid w:val="00436646"/>
    <w:rsid w:val="004366B2"/>
    <w:rsid w:val="00437B31"/>
    <w:rsid w:val="004400B5"/>
    <w:rsid w:val="0044063A"/>
    <w:rsid w:val="00440DEA"/>
    <w:rsid w:val="00440FF3"/>
    <w:rsid w:val="0044197A"/>
    <w:rsid w:val="0044232C"/>
    <w:rsid w:val="0044320C"/>
    <w:rsid w:val="00443716"/>
    <w:rsid w:val="004438F5"/>
    <w:rsid w:val="00444C41"/>
    <w:rsid w:val="00444E3D"/>
    <w:rsid w:val="004460E9"/>
    <w:rsid w:val="0044623B"/>
    <w:rsid w:val="004469B8"/>
    <w:rsid w:val="00446BBD"/>
    <w:rsid w:val="004476D0"/>
    <w:rsid w:val="00447B6F"/>
    <w:rsid w:val="00447D93"/>
    <w:rsid w:val="004509D4"/>
    <w:rsid w:val="004517D0"/>
    <w:rsid w:val="0045254C"/>
    <w:rsid w:val="00453407"/>
    <w:rsid w:val="00453431"/>
    <w:rsid w:val="00453623"/>
    <w:rsid w:val="00453C11"/>
    <w:rsid w:val="004541A4"/>
    <w:rsid w:val="0045423F"/>
    <w:rsid w:val="00455706"/>
    <w:rsid w:val="004557B0"/>
    <w:rsid w:val="00455D5C"/>
    <w:rsid w:val="00456A36"/>
    <w:rsid w:val="00457946"/>
    <w:rsid w:val="00457D8B"/>
    <w:rsid w:val="00457DD3"/>
    <w:rsid w:val="0046047D"/>
    <w:rsid w:val="00460A17"/>
    <w:rsid w:val="0046120A"/>
    <w:rsid w:val="0046123D"/>
    <w:rsid w:val="004618B7"/>
    <w:rsid w:val="00462F70"/>
    <w:rsid w:val="00462F79"/>
    <w:rsid w:val="004632F3"/>
    <w:rsid w:val="00463438"/>
    <w:rsid w:val="00463ECE"/>
    <w:rsid w:val="00464375"/>
    <w:rsid w:val="0046491F"/>
    <w:rsid w:val="004649CD"/>
    <w:rsid w:val="00464F80"/>
    <w:rsid w:val="00465388"/>
    <w:rsid w:val="00466096"/>
    <w:rsid w:val="004668C3"/>
    <w:rsid w:val="0046704E"/>
    <w:rsid w:val="004677C9"/>
    <w:rsid w:val="00470CB5"/>
    <w:rsid w:val="004710B8"/>
    <w:rsid w:val="00471BB5"/>
    <w:rsid w:val="00471C24"/>
    <w:rsid w:val="00471EAB"/>
    <w:rsid w:val="004723EE"/>
    <w:rsid w:val="00472E49"/>
    <w:rsid w:val="00473F73"/>
    <w:rsid w:val="00474DB2"/>
    <w:rsid w:val="004751C0"/>
    <w:rsid w:val="004756CB"/>
    <w:rsid w:val="00475A92"/>
    <w:rsid w:val="00475D93"/>
    <w:rsid w:val="00476207"/>
    <w:rsid w:val="00476290"/>
    <w:rsid w:val="00477BB9"/>
    <w:rsid w:val="00480687"/>
    <w:rsid w:val="00480F69"/>
    <w:rsid w:val="00481760"/>
    <w:rsid w:val="00481BA0"/>
    <w:rsid w:val="00482C37"/>
    <w:rsid w:val="00483686"/>
    <w:rsid w:val="004848F9"/>
    <w:rsid w:val="004859EE"/>
    <w:rsid w:val="004867C2"/>
    <w:rsid w:val="0048683E"/>
    <w:rsid w:val="00487366"/>
    <w:rsid w:val="004873E4"/>
    <w:rsid w:val="00490124"/>
    <w:rsid w:val="0049021B"/>
    <w:rsid w:val="0049025C"/>
    <w:rsid w:val="0049072C"/>
    <w:rsid w:val="00490751"/>
    <w:rsid w:val="00490AE0"/>
    <w:rsid w:val="00490EA6"/>
    <w:rsid w:val="00490FD1"/>
    <w:rsid w:val="00491AD2"/>
    <w:rsid w:val="00491D5C"/>
    <w:rsid w:val="00492529"/>
    <w:rsid w:val="0049294D"/>
    <w:rsid w:val="00492CE0"/>
    <w:rsid w:val="004935C0"/>
    <w:rsid w:val="00493905"/>
    <w:rsid w:val="00493B43"/>
    <w:rsid w:val="00494EB1"/>
    <w:rsid w:val="00495091"/>
    <w:rsid w:val="00495B3B"/>
    <w:rsid w:val="00496414"/>
    <w:rsid w:val="004975B5"/>
    <w:rsid w:val="00497A38"/>
    <w:rsid w:val="004A0BCC"/>
    <w:rsid w:val="004A1B3C"/>
    <w:rsid w:val="004A21DD"/>
    <w:rsid w:val="004A2ED7"/>
    <w:rsid w:val="004A3646"/>
    <w:rsid w:val="004A45BD"/>
    <w:rsid w:val="004A45F6"/>
    <w:rsid w:val="004A4656"/>
    <w:rsid w:val="004A4B9B"/>
    <w:rsid w:val="004A582F"/>
    <w:rsid w:val="004A5F0E"/>
    <w:rsid w:val="004A77B0"/>
    <w:rsid w:val="004A7DD6"/>
    <w:rsid w:val="004A7EBB"/>
    <w:rsid w:val="004B08A9"/>
    <w:rsid w:val="004B08DC"/>
    <w:rsid w:val="004B1CED"/>
    <w:rsid w:val="004B2441"/>
    <w:rsid w:val="004B260A"/>
    <w:rsid w:val="004B34A7"/>
    <w:rsid w:val="004B3B06"/>
    <w:rsid w:val="004B3ED5"/>
    <w:rsid w:val="004B4643"/>
    <w:rsid w:val="004B4BAF"/>
    <w:rsid w:val="004B51EF"/>
    <w:rsid w:val="004B5524"/>
    <w:rsid w:val="004B6F1A"/>
    <w:rsid w:val="004B72B9"/>
    <w:rsid w:val="004B7322"/>
    <w:rsid w:val="004B73F2"/>
    <w:rsid w:val="004B76F8"/>
    <w:rsid w:val="004B7F67"/>
    <w:rsid w:val="004C0207"/>
    <w:rsid w:val="004C06BE"/>
    <w:rsid w:val="004C0938"/>
    <w:rsid w:val="004C164A"/>
    <w:rsid w:val="004C1994"/>
    <w:rsid w:val="004C1B0D"/>
    <w:rsid w:val="004C60E1"/>
    <w:rsid w:val="004C6288"/>
    <w:rsid w:val="004C6C74"/>
    <w:rsid w:val="004C6C96"/>
    <w:rsid w:val="004C70FC"/>
    <w:rsid w:val="004C749A"/>
    <w:rsid w:val="004C7920"/>
    <w:rsid w:val="004D022C"/>
    <w:rsid w:val="004D1620"/>
    <w:rsid w:val="004D1BCC"/>
    <w:rsid w:val="004D1E35"/>
    <w:rsid w:val="004D2675"/>
    <w:rsid w:val="004D2ACB"/>
    <w:rsid w:val="004D2F0F"/>
    <w:rsid w:val="004D318F"/>
    <w:rsid w:val="004D4080"/>
    <w:rsid w:val="004D4D9E"/>
    <w:rsid w:val="004D5BA0"/>
    <w:rsid w:val="004D67CE"/>
    <w:rsid w:val="004D74E9"/>
    <w:rsid w:val="004E05FD"/>
    <w:rsid w:val="004E126B"/>
    <w:rsid w:val="004E166F"/>
    <w:rsid w:val="004E16BB"/>
    <w:rsid w:val="004E16E9"/>
    <w:rsid w:val="004E1A0D"/>
    <w:rsid w:val="004E1DD4"/>
    <w:rsid w:val="004E23F5"/>
    <w:rsid w:val="004E25DC"/>
    <w:rsid w:val="004E2763"/>
    <w:rsid w:val="004E2855"/>
    <w:rsid w:val="004E2F76"/>
    <w:rsid w:val="004E329E"/>
    <w:rsid w:val="004E367C"/>
    <w:rsid w:val="004E5418"/>
    <w:rsid w:val="004E596F"/>
    <w:rsid w:val="004E63E5"/>
    <w:rsid w:val="004E6A47"/>
    <w:rsid w:val="004E6B76"/>
    <w:rsid w:val="004E6ED0"/>
    <w:rsid w:val="004E7FF1"/>
    <w:rsid w:val="004F017A"/>
    <w:rsid w:val="004F1437"/>
    <w:rsid w:val="004F3540"/>
    <w:rsid w:val="004F3A66"/>
    <w:rsid w:val="004F3F41"/>
    <w:rsid w:val="004F4145"/>
    <w:rsid w:val="004F4FE2"/>
    <w:rsid w:val="004F52DB"/>
    <w:rsid w:val="004F5334"/>
    <w:rsid w:val="004F5481"/>
    <w:rsid w:val="004F5624"/>
    <w:rsid w:val="004F5DA4"/>
    <w:rsid w:val="004F5DEC"/>
    <w:rsid w:val="004F62B2"/>
    <w:rsid w:val="004F6424"/>
    <w:rsid w:val="004F730B"/>
    <w:rsid w:val="004F76B0"/>
    <w:rsid w:val="004F7CCB"/>
    <w:rsid w:val="004F7DED"/>
    <w:rsid w:val="005004E9"/>
    <w:rsid w:val="00500A93"/>
    <w:rsid w:val="00500FC7"/>
    <w:rsid w:val="005014F7"/>
    <w:rsid w:val="00502273"/>
    <w:rsid w:val="005036DE"/>
    <w:rsid w:val="00503D2A"/>
    <w:rsid w:val="00503F17"/>
    <w:rsid w:val="005040CD"/>
    <w:rsid w:val="00504229"/>
    <w:rsid w:val="0050475E"/>
    <w:rsid w:val="00505229"/>
    <w:rsid w:val="00505475"/>
    <w:rsid w:val="0050647F"/>
    <w:rsid w:val="00507CB3"/>
    <w:rsid w:val="00507F98"/>
    <w:rsid w:val="00510189"/>
    <w:rsid w:val="005108A3"/>
    <w:rsid w:val="00510DB5"/>
    <w:rsid w:val="00510F6E"/>
    <w:rsid w:val="005112FE"/>
    <w:rsid w:val="00511422"/>
    <w:rsid w:val="005116EA"/>
    <w:rsid w:val="005118AE"/>
    <w:rsid w:val="0051212F"/>
    <w:rsid w:val="005124B2"/>
    <w:rsid w:val="005129FE"/>
    <w:rsid w:val="005132B2"/>
    <w:rsid w:val="005133F3"/>
    <w:rsid w:val="00513DA7"/>
    <w:rsid w:val="00513E9A"/>
    <w:rsid w:val="0051587A"/>
    <w:rsid w:val="005158FA"/>
    <w:rsid w:val="005169AD"/>
    <w:rsid w:val="005171E5"/>
    <w:rsid w:val="0051776D"/>
    <w:rsid w:val="005208B9"/>
    <w:rsid w:val="00521B31"/>
    <w:rsid w:val="005221F0"/>
    <w:rsid w:val="00522817"/>
    <w:rsid w:val="0052359D"/>
    <w:rsid w:val="00524807"/>
    <w:rsid w:val="005252FE"/>
    <w:rsid w:val="005257A1"/>
    <w:rsid w:val="00525D2E"/>
    <w:rsid w:val="00525FF9"/>
    <w:rsid w:val="00526883"/>
    <w:rsid w:val="00526912"/>
    <w:rsid w:val="00526914"/>
    <w:rsid w:val="005301BE"/>
    <w:rsid w:val="00530754"/>
    <w:rsid w:val="00530E6E"/>
    <w:rsid w:val="005310A1"/>
    <w:rsid w:val="0053194A"/>
    <w:rsid w:val="00531F41"/>
    <w:rsid w:val="005321EB"/>
    <w:rsid w:val="0053268E"/>
    <w:rsid w:val="00532749"/>
    <w:rsid w:val="00532AD6"/>
    <w:rsid w:val="00532C41"/>
    <w:rsid w:val="00532D3F"/>
    <w:rsid w:val="0053386D"/>
    <w:rsid w:val="00533C36"/>
    <w:rsid w:val="00534700"/>
    <w:rsid w:val="0053488B"/>
    <w:rsid w:val="00534CB4"/>
    <w:rsid w:val="00535D58"/>
    <w:rsid w:val="00537079"/>
    <w:rsid w:val="005370E8"/>
    <w:rsid w:val="0053791F"/>
    <w:rsid w:val="00540062"/>
    <w:rsid w:val="0054012D"/>
    <w:rsid w:val="00540312"/>
    <w:rsid w:val="005427B5"/>
    <w:rsid w:val="0054318C"/>
    <w:rsid w:val="0054363C"/>
    <w:rsid w:val="005437AF"/>
    <w:rsid w:val="00543934"/>
    <w:rsid w:val="00543C94"/>
    <w:rsid w:val="00544127"/>
    <w:rsid w:val="005448F7"/>
    <w:rsid w:val="005450B0"/>
    <w:rsid w:val="00546622"/>
    <w:rsid w:val="00547538"/>
    <w:rsid w:val="00547F6A"/>
    <w:rsid w:val="00550F38"/>
    <w:rsid w:val="00551851"/>
    <w:rsid w:val="00551D5D"/>
    <w:rsid w:val="005521FC"/>
    <w:rsid w:val="005535A4"/>
    <w:rsid w:val="005537CD"/>
    <w:rsid w:val="00553BFA"/>
    <w:rsid w:val="005547AA"/>
    <w:rsid w:val="00554C1C"/>
    <w:rsid w:val="00554D05"/>
    <w:rsid w:val="0055596B"/>
    <w:rsid w:val="00555B1C"/>
    <w:rsid w:val="00555B27"/>
    <w:rsid w:val="00555C36"/>
    <w:rsid w:val="00555DB6"/>
    <w:rsid w:val="005572FD"/>
    <w:rsid w:val="005574AA"/>
    <w:rsid w:val="00557BFD"/>
    <w:rsid w:val="00557EE1"/>
    <w:rsid w:val="0056077E"/>
    <w:rsid w:val="00560E95"/>
    <w:rsid w:val="00560EDA"/>
    <w:rsid w:val="005629EE"/>
    <w:rsid w:val="00562D8E"/>
    <w:rsid w:val="00563195"/>
    <w:rsid w:val="005648FA"/>
    <w:rsid w:val="00564D50"/>
    <w:rsid w:val="00564DC0"/>
    <w:rsid w:val="005655DE"/>
    <w:rsid w:val="00566B8C"/>
    <w:rsid w:val="00566D04"/>
    <w:rsid w:val="00567346"/>
    <w:rsid w:val="005675E1"/>
    <w:rsid w:val="0057169C"/>
    <w:rsid w:val="00571854"/>
    <w:rsid w:val="0057214A"/>
    <w:rsid w:val="00572C50"/>
    <w:rsid w:val="0057371B"/>
    <w:rsid w:val="00573AAB"/>
    <w:rsid w:val="00574789"/>
    <w:rsid w:val="00575EA6"/>
    <w:rsid w:val="00575EB8"/>
    <w:rsid w:val="0057613A"/>
    <w:rsid w:val="005763D6"/>
    <w:rsid w:val="005809AF"/>
    <w:rsid w:val="00580B7B"/>
    <w:rsid w:val="0058140A"/>
    <w:rsid w:val="00581EAC"/>
    <w:rsid w:val="0058230B"/>
    <w:rsid w:val="00582A9B"/>
    <w:rsid w:val="00582ECA"/>
    <w:rsid w:val="005832AB"/>
    <w:rsid w:val="00583ECB"/>
    <w:rsid w:val="00583EE4"/>
    <w:rsid w:val="0058437C"/>
    <w:rsid w:val="0058447B"/>
    <w:rsid w:val="00584502"/>
    <w:rsid w:val="00584DAB"/>
    <w:rsid w:val="0058501C"/>
    <w:rsid w:val="00585024"/>
    <w:rsid w:val="0058596C"/>
    <w:rsid w:val="005860D3"/>
    <w:rsid w:val="0058696F"/>
    <w:rsid w:val="00587393"/>
    <w:rsid w:val="00590297"/>
    <w:rsid w:val="00590D0E"/>
    <w:rsid w:val="00590EAA"/>
    <w:rsid w:val="005913F2"/>
    <w:rsid w:val="0059311B"/>
    <w:rsid w:val="00593132"/>
    <w:rsid w:val="005935F4"/>
    <w:rsid w:val="00593E0A"/>
    <w:rsid w:val="00594888"/>
    <w:rsid w:val="00594A5A"/>
    <w:rsid w:val="00596EC2"/>
    <w:rsid w:val="005970A9"/>
    <w:rsid w:val="005971B0"/>
    <w:rsid w:val="00597E73"/>
    <w:rsid w:val="005A03C7"/>
    <w:rsid w:val="005A0C29"/>
    <w:rsid w:val="005A167F"/>
    <w:rsid w:val="005A1C19"/>
    <w:rsid w:val="005A2952"/>
    <w:rsid w:val="005A33A7"/>
    <w:rsid w:val="005A346E"/>
    <w:rsid w:val="005A37C0"/>
    <w:rsid w:val="005A3FE3"/>
    <w:rsid w:val="005A46D4"/>
    <w:rsid w:val="005A5494"/>
    <w:rsid w:val="005A5B49"/>
    <w:rsid w:val="005A73CF"/>
    <w:rsid w:val="005B0014"/>
    <w:rsid w:val="005B1171"/>
    <w:rsid w:val="005B1AE6"/>
    <w:rsid w:val="005B1F1A"/>
    <w:rsid w:val="005B2483"/>
    <w:rsid w:val="005B3EB1"/>
    <w:rsid w:val="005B3F6F"/>
    <w:rsid w:val="005B484D"/>
    <w:rsid w:val="005B4941"/>
    <w:rsid w:val="005B4FE9"/>
    <w:rsid w:val="005B657A"/>
    <w:rsid w:val="005B686B"/>
    <w:rsid w:val="005B6A7E"/>
    <w:rsid w:val="005B74BA"/>
    <w:rsid w:val="005B757A"/>
    <w:rsid w:val="005B798B"/>
    <w:rsid w:val="005C06EC"/>
    <w:rsid w:val="005C1D5B"/>
    <w:rsid w:val="005C1FAE"/>
    <w:rsid w:val="005C21A2"/>
    <w:rsid w:val="005C38B7"/>
    <w:rsid w:val="005C39E8"/>
    <w:rsid w:val="005C44A6"/>
    <w:rsid w:val="005C464E"/>
    <w:rsid w:val="005C5660"/>
    <w:rsid w:val="005C6B8A"/>
    <w:rsid w:val="005C7035"/>
    <w:rsid w:val="005C71E4"/>
    <w:rsid w:val="005C72E3"/>
    <w:rsid w:val="005D0444"/>
    <w:rsid w:val="005D0611"/>
    <w:rsid w:val="005D11B2"/>
    <w:rsid w:val="005D3718"/>
    <w:rsid w:val="005D371F"/>
    <w:rsid w:val="005D4B68"/>
    <w:rsid w:val="005D4FA0"/>
    <w:rsid w:val="005D5DA7"/>
    <w:rsid w:val="005D68E2"/>
    <w:rsid w:val="005D6DEE"/>
    <w:rsid w:val="005D7CC1"/>
    <w:rsid w:val="005E0213"/>
    <w:rsid w:val="005E09FD"/>
    <w:rsid w:val="005E0A4E"/>
    <w:rsid w:val="005E11C1"/>
    <w:rsid w:val="005E1CAE"/>
    <w:rsid w:val="005E2187"/>
    <w:rsid w:val="005E2563"/>
    <w:rsid w:val="005E30D2"/>
    <w:rsid w:val="005E31F4"/>
    <w:rsid w:val="005E394C"/>
    <w:rsid w:val="005E3A5D"/>
    <w:rsid w:val="005E3EFD"/>
    <w:rsid w:val="005E4109"/>
    <w:rsid w:val="005E42BF"/>
    <w:rsid w:val="005E448B"/>
    <w:rsid w:val="005E4E70"/>
    <w:rsid w:val="005E57DF"/>
    <w:rsid w:val="005E65BB"/>
    <w:rsid w:val="005E69FA"/>
    <w:rsid w:val="005E6F98"/>
    <w:rsid w:val="005F011B"/>
    <w:rsid w:val="005F02D1"/>
    <w:rsid w:val="005F095E"/>
    <w:rsid w:val="005F0DA0"/>
    <w:rsid w:val="005F2767"/>
    <w:rsid w:val="005F2F5C"/>
    <w:rsid w:val="005F3061"/>
    <w:rsid w:val="005F315E"/>
    <w:rsid w:val="005F34CB"/>
    <w:rsid w:val="005F38E9"/>
    <w:rsid w:val="005F4790"/>
    <w:rsid w:val="005F4914"/>
    <w:rsid w:val="005F55DC"/>
    <w:rsid w:val="005F623F"/>
    <w:rsid w:val="005F62B7"/>
    <w:rsid w:val="005F6366"/>
    <w:rsid w:val="005F67FC"/>
    <w:rsid w:val="005F6869"/>
    <w:rsid w:val="005F6BB9"/>
    <w:rsid w:val="005F7EE9"/>
    <w:rsid w:val="0060079C"/>
    <w:rsid w:val="006018AC"/>
    <w:rsid w:val="00601A7C"/>
    <w:rsid w:val="00602262"/>
    <w:rsid w:val="00602E0C"/>
    <w:rsid w:val="00603148"/>
    <w:rsid w:val="00603691"/>
    <w:rsid w:val="00603921"/>
    <w:rsid w:val="00603C3B"/>
    <w:rsid w:val="00603FC7"/>
    <w:rsid w:val="00605AB1"/>
    <w:rsid w:val="00605C49"/>
    <w:rsid w:val="00605D46"/>
    <w:rsid w:val="00606FC7"/>
    <w:rsid w:val="00610456"/>
    <w:rsid w:val="00611473"/>
    <w:rsid w:val="00611983"/>
    <w:rsid w:val="00611B36"/>
    <w:rsid w:val="00611DC9"/>
    <w:rsid w:val="00612490"/>
    <w:rsid w:val="00612911"/>
    <w:rsid w:val="00612EA6"/>
    <w:rsid w:val="00613A34"/>
    <w:rsid w:val="00613D7C"/>
    <w:rsid w:val="00613F07"/>
    <w:rsid w:val="006145B2"/>
    <w:rsid w:val="006150F2"/>
    <w:rsid w:val="00615ADA"/>
    <w:rsid w:val="00616AE5"/>
    <w:rsid w:val="006221CD"/>
    <w:rsid w:val="00622220"/>
    <w:rsid w:val="006235E6"/>
    <w:rsid w:val="00623E93"/>
    <w:rsid w:val="006243F4"/>
    <w:rsid w:val="006256C9"/>
    <w:rsid w:val="00625D80"/>
    <w:rsid w:val="00626042"/>
    <w:rsid w:val="006262A3"/>
    <w:rsid w:val="006266A9"/>
    <w:rsid w:val="00627C48"/>
    <w:rsid w:val="00627D10"/>
    <w:rsid w:val="00630426"/>
    <w:rsid w:val="0063080F"/>
    <w:rsid w:val="006308E2"/>
    <w:rsid w:val="00630E2B"/>
    <w:rsid w:val="00630EC4"/>
    <w:rsid w:val="006316C1"/>
    <w:rsid w:val="0063195A"/>
    <w:rsid w:val="00631ED4"/>
    <w:rsid w:val="006325F6"/>
    <w:rsid w:val="00632CCA"/>
    <w:rsid w:val="00633BC7"/>
    <w:rsid w:val="00634145"/>
    <w:rsid w:val="00634DE5"/>
    <w:rsid w:val="00635198"/>
    <w:rsid w:val="00635AC7"/>
    <w:rsid w:val="00635E9C"/>
    <w:rsid w:val="00636BD2"/>
    <w:rsid w:val="0063753F"/>
    <w:rsid w:val="0063769F"/>
    <w:rsid w:val="00637B41"/>
    <w:rsid w:val="00637C44"/>
    <w:rsid w:val="00637E86"/>
    <w:rsid w:val="00640479"/>
    <w:rsid w:val="0064053D"/>
    <w:rsid w:val="006408FC"/>
    <w:rsid w:val="006414EE"/>
    <w:rsid w:val="006416A3"/>
    <w:rsid w:val="00642524"/>
    <w:rsid w:val="00642D0A"/>
    <w:rsid w:val="0064395D"/>
    <w:rsid w:val="00643DE7"/>
    <w:rsid w:val="00644A89"/>
    <w:rsid w:val="00644CEF"/>
    <w:rsid w:val="00644D26"/>
    <w:rsid w:val="00644FB3"/>
    <w:rsid w:val="00645D2C"/>
    <w:rsid w:val="0064630E"/>
    <w:rsid w:val="00646C81"/>
    <w:rsid w:val="00646FE1"/>
    <w:rsid w:val="00647075"/>
    <w:rsid w:val="00647822"/>
    <w:rsid w:val="006514D1"/>
    <w:rsid w:val="00651FFD"/>
    <w:rsid w:val="006539C5"/>
    <w:rsid w:val="00653A32"/>
    <w:rsid w:val="00655422"/>
    <w:rsid w:val="0065581D"/>
    <w:rsid w:val="00655C2F"/>
    <w:rsid w:val="006568B8"/>
    <w:rsid w:val="00656ECB"/>
    <w:rsid w:val="00656F6C"/>
    <w:rsid w:val="00657387"/>
    <w:rsid w:val="00660403"/>
    <w:rsid w:val="00660E39"/>
    <w:rsid w:val="00660F4F"/>
    <w:rsid w:val="00661140"/>
    <w:rsid w:val="00661831"/>
    <w:rsid w:val="006619A1"/>
    <w:rsid w:val="006632BF"/>
    <w:rsid w:val="00663F5E"/>
    <w:rsid w:val="00664074"/>
    <w:rsid w:val="00664E8D"/>
    <w:rsid w:val="00666CD9"/>
    <w:rsid w:val="006671AB"/>
    <w:rsid w:val="00670D14"/>
    <w:rsid w:val="006710DD"/>
    <w:rsid w:val="006712DB"/>
    <w:rsid w:val="00671718"/>
    <w:rsid w:val="00671FC9"/>
    <w:rsid w:val="00671FF7"/>
    <w:rsid w:val="006722DA"/>
    <w:rsid w:val="0067266C"/>
    <w:rsid w:val="00673200"/>
    <w:rsid w:val="00673577"/>
    <w:rsid w:val="00673A93"/>
    <w:rsid w:val="00674492"/>
    <w:rsid w:val="00674BFE"/>
    <w:rsid w:val="0067501E"/>
    <w:rsid w:val="0067707B"/>
    <w:rsid w:val="006773D2"/>
    <w:rsid w:val="00680581"/>
    <w:rsid w:val="00680871"/>
    <w:rsid w:val="00680A56"/>
    <w:rsid w:val="00680ACA"/>
    <w:rsid w:val="00680D3F"/>
    <w:rsid w:val="00681100"/>
    <w:rsid w:val="00681122"/>
    <w:rsid w:val="00681A41"/>
    <w:rsid w:val="006820B1"/>
    <w:rsid w:val="006821B2"/>
    <w:rsid w:val="00682BEB"/>
    <w:rsid w:val="00682BFB"/>
    <w:rsid w:val="00682EA3"/>
    <w:rsid w:val="006838C0"/>
    <w:rsid w:val="00684D11"/>
    <w:rsid w:val="00685856"/>
    <w:rsid w:val="00685901"/>
    <w:rsid w:val="00685BB9"/>
    <w:rsid w:val="0068625F"/>
    <w:rsid w:val="00686912"/>
    <w:rsid w:val="00686969"/>
    <w:rsid w:val="00686BC4"/>
    <w:rsid w:val="006875EB"/>
    <w:rsid w:val="00687863"/>
    <w:rsid w:val="00687E06"/>
    <w:rsid w:val="00690127"/>
    <w:rsid w:val="0069051A"/>
    <w:rsid w:val="00690547"/>
    <w:rsid w:val="00691BFF"/>
    <w:rsid w:val="00692550"/>
    <w:rsid w:val="006926C7"/>
    <w:rsid w:val="00692713"/>
    <w:rsid w:val="006928CB"/>
    <w:rsid w:val="00692AE9"/>
    <w:rsid w:val="00693E5F"/>
    <w:rsid w:val="00693ECE"/>
    <w:rsid w:val="0069490E"/>
    <w:rsid w:val="006949F3"/>
    <w:rsid w:val="00694B9F"/>
    <w:rsid w:val="00694E75"/>
    <w:rsid w:val="006953C1"/>
    <w:rsid w:val="00696EB2"/>
    <w:rsid w:val="0069741A"/>
    <w:rsid w:val="00697E44"/>
    <w:rsid w:val="006A0AD2"/>
    <w:rsid w:val="006A0DEA"/>
    <w:rsid w:val="006A115F"/>
    <w:rsid w:val="006A16E9"/>
    <w:rsid w:val="006A1BAE"/>
    <w:rsid w:val="006A21E3"/>
    <w:rsid w:val="006A224A"/>
    <w:rsid w:val="006A31EA"/>
    <w:rsid w:val="006A35AB"/>
    <w:rsid w:val="006A3707"/>
    <w:rsid w:val="006A37B2"/>
    <w:rsid w:val="006A425C"/>
    <w:rsid w:val="006A4F03"/>
    <w:rsid w:val="006A4FFD"/>
    <w:rsid w:val="006A5450"/>
    <w:rsid w:val="006A558D"/>
    <w:rsid w:val="006A66D3"/>
    <w:rsid w:val="006A6824"/>
    <w:rsid w:val="006A7051"/>
    <w:rsid w:val="006A7D0A"/>
    <w:rsid w:val="006A7F4C"/>
    <w:rsid w:val="006B0199"/>
    <w:rsid w:val="006B0640"/>
    <w:rsid w:val="006B0A32"/>
    <w:rsid w:val="006B0BD8"/>
    <w:rsid w:val="006B11AE"/>
    <w:rsid w:val="006B1450"/>
    <w:rsid w:val="006B2FAC"/>
    <w:rsid w:val="006B32CB"/>
    <w:rsid w:val="006B38A6"/>
    <w:rsid w:val="006B4557"/>
    <w:rsid w:val="006B54B2"/>
    <w:rsid w:val="006B614E"/>
    <w:rsid w:val="006C0251"/>
    <w:rsid w:val="006C0320"/>
    <w:rsid w:val="006C049B"/>
    <w:rsid w:val="006C180E"/>
    <w:rsid w:val="006C1F41"/>
    <w:rsid w:val="006C2640"/>
    <w:rsid w:val="006C2663"/>
    <w:rsid w:val="006C2B9A"/>
    <w:rsid w:val="006C39BB"/>
    <w:rsid w:val="006C3A04"/>
    <w:rsid w:val="006C3D69"/>
    <w:rsid w:val="006C4031"/>
    <w:rsid w:val="006C43CC"/>
    <w:rsid w:val="006C44EE"/>
    <w:rsid w:val="006C4502"/>
    <w:rsid w:val="006C4914"/>
    <w:rsid w:val="006C6114"/>
    <w:rsid w:val="006C63C8"/>
    <w:rsid w:val="006C6797"/>
    <w:rsid w:val="006C7019"/>
    <w:rsid w:val="006C735E"/>
    <w:rsid w:val="006C739C"/>
    <w:rsid w:val="006D2288"/>
    <w:rsid w:val="006D2A25"/>
    <w:rsid w:val="006D306A"/>
    <w:rsid w:val="006D3BB1"/>
    <w:rsid w:val="006D4464"/>
    <w:rsid w:val="006D565F"/>
    <w:rsid w:val="006D5E32"/>
    <w:rsid w:val="006D5E91"/>
    <w:rsid w:val="006D637F"/>
    <w:rsid w:val="006D78A1"/>
    <w:rsid w:val="006D78E0"/>
    <w:rsid w:val="006D7A53"/>
    <w:rsid w:val="006D7E87"/>
    <w:rsid w:val="006E14E6"/>
    <w:rsid w:val="006E182A"/>
    <w:rsid w:val="006E1AEE"/>
    <w:rsid w:val="006E21ED"/>
    <w:rsid w:val="006E242F"/>
    <w:rsid w:val="006E2D84"/>
    <w:rsid w:val="006E2F52"/>
    <w:rsid w:val="006E32A9"/>
    <w:rsid w:val="006E3324"/>
    <w:rsid w:val="006E3A07"/>
    <w:rsid w:val="006E3B9C"/>
    <w:rsid w:val="006E48DD"/>
    <w:rsid w:val="006E51A2"/>
    <w:rsid w:val="006E5B89"/>
    <w:rsid w:val="006E5C32"/>
    <w:rsid w:val="006E5DD6"/>
    <w:rsid w:val="006E6E5F"/>
    <w:rsid w:val="006E777D"/>
    <w:rsid w:val="006E77BD"/>
    <w:rsid w:val="006F0DE2"/>
    <w:rsid w:val="006F11BD"/>
    <w:rsid w:val="006F1889"/>
    <w:rsid w:val="006F1DF3"/>
    <w:rsid w:val="006F200D"/>
    <w:rsid w:val="006F235C"/>
    <w:rsid w:val="006F25B4"/>
    <w:rsid w:val="006F32C7"/>
    <w:rsid w:val="006F3392"/>
    <w:rsid w:val="006F3495"/>
    <w:rsid w:val="006F3B59"/>
    <w:rsid w:val="006F417D"/>
    <w:rsid w:val="006F460B"/>
    <w:rsid w:val="006F5A3C"/>
    <w:rsid w:val="006F5C83"/>
    <w:rsid w:val="006F5E83"/>
    <w:rsid w:val="006F6121"/>
    <w:rsid w:val="006F67CC"/>
    <w:rsid w:val="006F6B89"/>
    <w:rsid w:val="006F6DDB"/>
    <w:rsid w:val="006F7B54"/>
    <w:rsid w:val="00700C69"/>
    <w:rsid w:val="00701C2D"/>
    <w:rsid w:val="00702162"/>
    <w:rsid w:val="0070324D"/>
    <w:rsid w:val="007032E2"/>
    <w:rsid w:val="007036C5"/>
    <w:rsid w:val="00703930"/>
    <w:rsid w:val="00704A0A"/>
    <w:rsid w:val="00704EF4"/>
    <w:rsid w:val="00705160"/>
    <w:rsid w:val="00705445"/>
    <w:rsid w:val="00705B9D"/>
    <w:rsid w:val="0070610E"/>
    <w:rsid w:val="007061B2"/>
    <w:rsid w:val="00706E32"/>
    <w:rsid w:val="00707759"/>
    <w:rsid w:val="00707D6C"/>
    <w:rsid w:val="00710081"/>
    <w:rsid w:val="00710B0D"/>
    <w:rsid w:val="00711A2A"/>
    <w:rsid w:val="00711AC5"/>
    <w:rsid w:val="00712703"/>
    <w:rsid w:val="0071277B"/>
    <w:rsid w:val="00712A93"/>
    <w:rsid w:val="00713329"/>
    <w:rsid w:val="00713517"/>
    <w:rsid w:val="007135BE"/>
    <w:rsid w:val="007139D1"/>
    <w:rsid w:val="00713CB5"/>
    <w:rsid w:val="00713D30"/>
    <w:rsid w:val="007143A3"/>
    <w:rsid w:val="00714934"/>
    <w:rsid w:val="00714E3F"/>
    <w:rsid w:val="0071509F"/>
    <w:rsid w:val="0071558B"/>
    <w:rsid w:val="00716EB1"/>
    <w:rsid w:val="00716FB3"/>
    <w:rsid w:val="0071776A"/>
    <w:rsid w:val="007206EA"/>
    <w:rsid w:val="00720754"/>
    <w:rsid w:val="00721189"/>
    <w:rsid w:val="007221C3"/>
    <w:rsid w:val="0072261E"/>
    <w:rsid w:val="007227E4"/>
    <w:rsid w:val="00722F2C"/>
    <w:rsid w:val="007233C4"/>
    <w:rsid w:val="0072385C"/>
    <w:rsid w:val="00724136"/>
    <w:rsid w:val="007243FB"/>
    <w:rsid w:val="0072477D"/>
    <w:rsid w:val="0072524E"/>
    <w:rsid w:val="007254D1"/>
    <w:rsid w:val="00725506"/>
    <w:rsid w:val="00725B32"/>
    <w:rsid w:val="00725B3C"/>
    <w:rsid w:val="00725DBF"/>
    <w:rsid w:val="00726DB6"/>
    <w:rsid w:val="00730083"/>
    <w:rsid w:val="00730973"/>
    <w:rsid w:val="00731889"/>
    <w:rsid w:val="00732805"/>
    <w:rsid w:val="00733D54"/>
    <w:rsid w:val="00734AC9"/>
    <w:rsid w:val="00734CEE"/>
    <w:rsid w:val="00734EBA"/>
    <w:rsid w:val="00735C56"/>
    <w:rsid w:val="00735D88"/>
    <w:rsid w:val="0073644F"/>
    <w:rsid w:val="00736617"/>
    <w:rsid w:val="00736A4F"/>
    <w:rsid w:val="007371DE"/>
    <w:rsid w:val="00737753"/>
    <w:rsid w:val="00737768"/>
    <w:rsid w:val="00737FFA"/>
    <w:rsid w:val="00740BB8"/>
    <w:rsid w:val="00740CE9"/>
    <w:rsid w:val="007415DC"/>
    <w:rsid w:val="007425D8"/>
    <w:rsid w:val="00742877"/>
    <w:rsid w:val="007428E3"/>
    <w:rsid w:val="00743505"/>
    <w:rsid w:val="0074394E"/>
    <w:rsid w:val="0074422D"/>
    <w:rsid w:val="007444B8"/>
    <w:rsid w:val="007445DA"/>
    <w:rsid w:val="00744F83"/>
    <w:rsid w:val="007460B7"/>
    <w:rsid w:val="00747297"/>
    <w:rsid w:val="00747593"/>
    <w:rsid w:val="00747CCA"/>
    <w:rsid w:val="00750CD4"/>
    <w:rsid w:val="00750D0A"/>
    <w:rsid w:val="00751559"/>
    <w:rsid w:val="0075178C"/>
    <w:rsid w:val="00751D93"/>
    <w:rsid w:val="00752300"/>
    <w:rsid w:val="00752765"/>
    <w:rsid w:val="00753BF5"/>
    <w:rsid w:val="007546F8"/>
    <w:rsid w:val="00754DC9"/>
    <w:rsid w:val="0075522A"/>
    <w:rsid w:val="0075579B"/>
    <w:rsid w:val="00755BAB"/>
    <w:rsid w:val="007571EA"/>
    <w:rsid w:val="0075738F"/>
    <w:rsid w:val="00757433"/>
    <w:rsid w:val="007579DF"/>
    <w:rsid w:val="00757AD0"/>
    <w:rsid w:val="0076080E"/>
    <w:rsid w:val="00760BEB"/>
    <w:rsid w:val="00761943"/>
    <w:rsid w:val="00762EC0"/>
    <w:rsid w:val="007632BF"/>
    <w:rsid w:val="00763392"/>
    <w:rsid w:val="00763A60"/>
    <w:rsid w:val="0076411D"/>
    <w:rsid w:val="00764A5F"/>
    <w:rsid w:val="00764B70"/>
    <w:rsid w:val="00765AAD"/>
    <w:rsid w:val="00766652"/>
    <w:rsid w:val="007670F8"/>
    <w:rsid w:val="007671D4"/>
    <w:rsid w:val="00767B58"/>
    <w:rsid w:val="00770A85"/>
    <w:rsid w:val="007717AA"/>
    <w:rsid w:val="00773DC9"/>
    <w:rsid w:val="0077410C"/>
    <w:rsid w:val="0077448E"/>
    <w:rsid w:val="0077572E"/>
    <w:rsid w:val="007759CB"/>
    <w:rsid w:val="007764CC"/>
    <w:rsid w:val="00776B71"/>
    <w:rsid w:val="00776B9D"/>
    <w:rsid w:val="00777483"/>
    <w:rsid w:val="007779CB"/>
    <w:rsid w:val="00777ACF"/>
    <w:rsid w:val="00777BE4"/>
    <w:rsid w:val="00777C15"/>
    <w:rsid w:val="0078015E"/>
    <w:rsid w:val="0078018B"/>
    <w:rsid w:val="0078031B"/>
    <w:rsid w:val="00781C2F"/>
    <w:rsid w:val="00782F29"/>
    <w:rsid w:val="00784923"/>
    <w:rsid w:val="00784F44"/>
    <w:rsid w:val="00785A9A"/>
    <w:rsid w:val="00786672"/>
    <w:rsid w:val="00786A57"/>
    <w:rsid w:val="007870BF"/>
    <w:rsid w:val="007872CF"/>
    <w:rsid w:val="007907FD"/>
    <w:rsid w:val="00790A8F"/>
    <w:rsid w:val="00791A46"/>
    <w:rsid w:val="0079201C"/>
    <w:rsid w:val="007921BE"/>
    <w:rsid w:val="007922F4"/>
    <w:rsid w:val="00792B91"/>
    <w:rsid w:val="00792FFC"/>
    <w:rsid w:val="0079307F"/>
    <w:rsid w:val="007932DB"/>
    <w:rsid w:val="00793401"/>
    <w:rsid w:val="007940C5"/>
    <w:rsid w:val="00794223"/>
    <w:rsid w:val="007947C4"/>
    <w:rsid w:val="00795812"/>
    <w:rsid w:val="00795CE1"/>
    <w:rsid w:val="0079744C"/>
    <w:rsid w:val="0079769B"/>
    <w:rsid w:val="007A0646"/>
    <w:rsid w:val="007A06AC"/>
    <w:rsid w:val="007A07E7"/>
    <w:rsid w:val="007A1411"/>
    <w:rsid w:val="007A1B2F"/>
    <w:rsid w:val="007A1BE4"/>
    <w:rsid w:val="007A1E35"/>
    <w:rsid w:val="007A21F5"/>
    <w:rsid w:val="007A2952"/>
    <w:rsid w:val="007A2E58"/>
    <w:rsid w:val="007A4636"/>
    <w:rsid w:val="007A4EF1"/>
    <w:rsid w:val="007A522B"/>
    <w:rsid w:val="007A560C"/>
    <w:rsid w:val="007A5719"/>
    <w:rsid w:val="007A5CD6"/>
    <w:rsid w:val="007A7377"/>
    <w:rsid w:val="007A770D"/>
    <w:rsid w:val="007B1014"/>
    <w:rsid w:val="007B103C"/>
    <w:rsid w:val="007B103F"/>
    <w:rsid w:val="007B146E"/>
    <w:rsid w:val="007B1484"/>
    <w:rsid w:val="007B15CB"/>
    <w:rsid w:val="007B1A10"/>
    <w:rsid w:val="007B26B5"/>
    <w:rsid w:val="007B2B5C"/>
    <w:rsid w:val="007B31AB"/>
    <w:rsid w:val="007B31B7"/>
    <w:rsid w:val="007B3268"/>
    <w:rsid w:val="007B37F1"/>
    <w:rsid w:val="007B3F2E"/>
    <w:rsid w:val="007B42D3"/>
    <w:rsid w:val="007B46D9"/>
    <w:rsid w:val="007B496C"/>
    <w:rsid w:val="007B4BCF"/>
    <w:rsid w:val="007B509E"/>
    <w:rsid w:val="007B5B6C"/>
    <w:rsid w:val="007B5FF0"/>
    <w:rsid w:val="007B6307"/>
    <w:rsid w:val="007B65F1"/>
    <w:rsid w:val="007B6659"/>
    <w:rsid w:val="007B6C39"/>
    <w:rsid w:val="007B76AB"/>
    <w:rsid w:val="007B7A88"/>
    <w:rsid w:val="007B7C92"/>
    <w:rsid w:val="007B7DBD"/>
    <w:rsid w:val="007C01C4"/>
    <w:rsid w:val="007C02EE"/>
    <w:rsid w:val="007C07DC"/>
    <w:rsid w:val="007C09EA"/>
    <w:rsid w:val="007C19AF"/>
    <w:rsid w:val="007C1C42"/>
    <w:rsid w:val="007C264B"/>
    <w:rsid w:val="007C45D3"/>
    <w:rsid w:val="007C503D"/>
    <w:rsid w:val="007C54AE"/>
    <w:rsid w:val="007C597B"/>
    <w:rsid w:val="007C653F"/>
    <w:rsid w:val="007C6EF9"/>
    <w:rsid w:val="007C760C"/>
    <w:rsid w:val="007C79B4"/>
    <w:rsid w:val="007D0157"/>
    <w:rsid w:val="007D01EB"/>
    <w:rsid w:val="007D023B"/>
    <w:rsid w:val="007D055E"/>
    <w:rsid w:val="007D0616"/>
    <w:rsid w:val="007D08FD"/>
    <w:rsid w:val="007D10F0"/>
    <w:rsid w:val="007D1584"/>
    <w:rsid w:val="007D167C"/>
    <w:rsid w:val="007D1E08"/>
    <w:rsid w:val="007D2044"/>
    <w:rsid w:val="007D2123"/>
    <w:rsid w:val="007D32F7"/>
    <w:rsid w:val="007D3791"/>
    <w:rsid w:val="007D37D2"/>
    <w:rsid w:val="007D44F2"/>
    <w:rsid w:val="007D4578"/>
    <w:rsid w:val="007D474C"/>
    <w:rsid w:val="007D4C37"/>
    <w:rsid w:val="007D4F33"/>
    <w:rsid w:val="007D5212"/>
    <w:rsid w:val="007D52D4"/>
    <w:rsid w:val="007D554B"/>
    <w:rsid w:val="007D65C7"/>
    <w:rsid w:val="007D74D2"/>
    <w:rsid w:val="007D7652"/>
    <w:rsid w:val="007D7894"/>
    <w:rsid w:val="007D79B5"/>
    <w:rsid w:val="007E02C0"/>
    <w:rsid w:val="007E0430"/>
    <w:rsid w:val="007E0B1E"/>
    <w:rsid w:val="007E115E"/>
    <w:rsid w:val="007E1A1D"/>
    <w:rsid w:val="007E2334"/>
    <w:rsid w:val="007E23CE"/>
    <w:rsid w:val="007E2CE7"/>
    <w:rsid w:val="007E3EE5"/>
    <w:rsid w:val="007E43D0"/>
    <w:rsid w:val="007E47ED"/>
    <w:rsid w:val="007E4C98"/>
    <w:rsid w:val="007E4F00"/>
    <w:rsid w:val="007E54F8"/>
    <w:rsid w:val="007E5804"/>
    <w:rsid w:val="007E5987"/>
    <w:rsid w:val="007E5BD8"/>
    <w:rsid w:val="007E5F11"/>
    <w:rsid w:val="007E6029"/>
    <w:rsid w:val="007E65C6"/>
    <w:rsid w:val="007E74AF"/>
    <w:rsid w:val="007E75A0"/>
    <w:rsid w:val="007E7673"/>
    <w:rsid w:val="007E7BF9"/>
    <w:rsid w:val="007F02BC"/>
    <w:rsid w:val="007F126A"/>
    <w:rsid w:val="007F14D0"/>
    <w:rsid w:val="007F18F2"/>
    <w:rsid w:val="007F1D17"/>
    <w:rsid w:val="007F20D7"/>
    <w:rsid w:val="007F2E65"/>
    <w:rsid w:val="007F324B"/>
    <w:rsid w:val="007F3954"/>
    <w:rsid w:val="007F398A"/>
    <w:rsid w:val="007F3CDD"/>
    <w:rsid w:val="007F3E20"/>
    <w:rsid w:val="007F3E6E"/>
    <w:rsid w:val="007F4155"/>
    <w:rsid w:val="007F43BA"/>
    <w:rsid w:val="007F45D1"/>
    <w:rsid w:val="007F4B95"/>
    <w:rsid w:val="007F5172"/>
    <w:rsid w:val="007F5686"/>
    <w:rsid w:val="007F62F7"/>
    <w:rsid w:val="007F64BE"/>
    <w:rsid w:val="007F6DC3"/>
    <w:rsid w:val="007F72BB"/>
    <w:rsid w:val="007F7C27"/>
    <w:rsid w:val="008006B4"/>
    <w:rsid w:val="00800812"/>
    <w:rsid w:val="008015B6"/>
    <w:rsid w:val="00802F15"/>
    <w:rsid w:val="00803FD4"/>
    <w:rsid w:val="008046F3"/>
    <w:rsid w:val="008047B4"/>
    <w:rsid w:val="0080481C"/>
    <w:rsid w:val="00804C54"/>
    <w:rsid w:val="008056DD"/>
    <w:rsid w:val="00805ADB"/>
    <w:rsid w:val="008062C2"/>
    <w:rsid w:val="0080653E"/>
    <w:rsid w:val="008100E4"/>
    <w:rsid w:val="0081104C"/>
    <w:rsid w:val="00811749"/>
    <w:rsid w:val="00811D74"/>
    <w:rsid w:val="008121F2"/>
    <w:rsid w:val="00812463"/>
    <w:rsid w:val="00812638"/>
    <w:rsid w:val="00812D16"/>
    <w:rsid w:val="00813844"/>
    <w:rsid w:val="0081460F"/>
    <w:rsid w:val="00816364"/>
    <w:rsid w:val="00816C51"/>
    <w:rsid w:val="0081710B"/>
    <w:rsid w:val="008202C1"/>
    <w:rsid w:val="00820ED4"/>
    <w:rsid w:val="00821865"/>
    <w:rsid w:val="00821D26"/>
    <w:rsid w:val="008225EB"/>
    <w:rsid w:val="00822E8B"/>
    <w:rsid w:val="0082327D"/>
    <w:rsid w:val="00823DB8"/>
    <w:rsid w:val="0082433D"/>
    <w:rsid w:val="00825E73"/>
    <w:rsid w:val="00826509"/>
    <w:rsid w:val="00826631"/>
    <w:rsid w:val="0082681A"/>
    <w:rsid w:val="0082729E"/>
    <w:rsid w:val="008311F4"/>
    <w:rsid w:val="00831338"/>
    <w:rsid w:val="00832766"/>
    <w:rsid w:val="00832B1D"/>
    <w:rsid w:val="0083354D"/>
    <w:rsid w:val="00833FF7"/>
    <w:rsid w:val="008345B0"/>
    <w:rsid w:val="0083491E"/>
    <w:rsid w:val="00834ED3"/>
    <w:rsid w:val="008352EE"/>
    <w:rsid w:val="0083561B"/>
    <w:rsid w:val="00835B01"/>
    <w:rsid w:val="00835D36"/>
    <w:rsid w:val="00835E18"/>
    <w:rsid w:val="00835FA7"/>
    <w:rsid w:val="0083620A"/>
    <w:rsid w:val="00837665"/>
    <w:rsid w:val="00837D78"/>
    <w:rsid w:val="008403D2"/>
    <w:rsid w:val="008407BA"/>
    <w:rsid w:val="008407D7"/>
    <w:rsid w:val="00840D79"/>
    <w:rsid w:val="00840F4A"/>
    <w:rsid w:val="00841FDD"/>
    <w:rsid w:val="00842667"/>
    <w:rsid w:val="00842939"/>
    <w:rsid w:val="00842A21"/>
    <w:rsid w:val="0084316F"/>
    <w:rsid w:val="0084556F"/>
    <w:rsid w:val="00845DAD"/>
    <w:rsid w:val="00846827"/>
    <w:rsid w:val="00846D0F"/>
    <w:rsid w:val="00847CC6"/>
    <w:rsid w:val="00850568"/>
    <w:rsid w:val="00850694"/>
    <w:rsid w:val="00851140"/>
    <w:rsid w:val="00851377"/>
    <w:rsid w:val="008522E6"/>
    <w:rsid w:val="00852DAA"/>
    <w:rsid w:val="008536D3"/>
    <w:rsid w:val="0085437C"/>
    <w:rsid w:val="008548E2"/>
    <w:rsid w:val="0085495C"/>
    <w:rsid w:val="00854B2F"/>
    <w:rsid w:val="008552D7"/>
    <w:rsid w:val="00855481"/>
    <w:rsid w:val="008555E1"/>
    <w:rsid w:val="008556D7"/>
    <w:rsid w:val="00856354"/>
    <w:rsid w:val="00856371"/>
    <w:rsid w:val="008568E1"/>
    <w:rsid w:val="00856B0D"/>
    <w:rsid w:val="00856BE9"/>
    <w:rsid w:val="00856C92"/>
    <w:rsid w:val="00857065"/>
    <w:rsid w:val="008578F8"/>
    <w:rsid w:val="00857F7D"/>
    <w:rsid w:val="00860566"/>
    <w:rsid w:val="00860DEB"/>
    <w:rsid w:val="0086114C"/>
    <w:rsid w:val="0086129A"/>
    <w:rsid w:val="0086165C"/>
    <w:rsid w:val="00861B26"/>
    <w:rsid w:val="00862EED"/>
    <w:rsid w:val="00863629"/>
    <w:rsid w:val="00863682"/>
    <w:rsid w:val="00863B74"/>
    <w:rsid w:val="00863D64"/>
    <w:rsid w:val="008643C8"/>
    <w:rsid w:val="008643FC"/>
    <w:rsid w:val="008649B9"/>
    <w:rsid w:val="00864A31"/>
    <w:rsid w:val="00864E52"/>
    <w:rsid w:val="00864FDB"/>
    <w:rsid w:val="008655EE"/>
    <w:rsid w:val="00865C8D"/>
    <w:rsid w:val="00865D1A"/>
    <w:rsid w:val="00866583"/>
    <w:rsid w:val="008665B9"/>
    <w:rsid w:val="0086784F"/>
    <w:rsid w:val="0087035B"/>
    <w:rsid w:val="00870394"/>
    <w:rsid w:val="0087073B"/>
    <w:rsid w:val="00870880"/>
    <w:rsid w:val="00870C9D"/>
    <w:rsid w:val="008710EF"/>
    <w:rsid w:val="008711E4"/>
    <w:rsid w:val="0087124D"/>
    <w:rsid w:val="008718A1"/>
    <w:rsid w:val="00871B06"/>
    <w:rsid w:val="00872434"/>
    <w:rsid w:val="00872614"/>
    <w:rsid w:val="00872CC0"/>
    <w:rsid w:val="00873549"/>
    <w:rsid w:val="00873608"/>
    <w:rsid w:val="00873818"/>
    <w:rsid w:val="00873967"/>
    <w:rsid w:val="008739F4"/>
    <w:rsid w:val="00873D1E"/>
    <w:rsid w:val="008743BB"/>
    <w:rsid w:val="00874BA7"/>
    <w:rsid w:val="00875C56"/>
    <w:rsid w:val="00876090"/>
    <w:rsid w:val="00876411"/>
    <w:rsid w:val="008770D4"/>
    <w:rsid w:val="00877158"/>
    <w:rsid w:val="00877855"/>
    <w:rsid w:val="008800E0"/>
    <w:rsid w:val="008800E5"/>
    <w:rsid w:val="0088060E"/>
    <w:rsid w:val="0088127F"/>
    <w:rsid w:val="008815EF"/>
    <w:rsid w:val="008822FB"/>
    <w:rsid w:val="008826F4"/>
    <w:rsid w:val="00883ED5"/>
    <w:rsid w:val="008843A8"/>
    <w:rsid w:val="00884C14"/>
    <w:rsid w:val="00884EB8"/>
    <w:rsid w:val="00885273"/>
    <w:rsid w:val="0088556D"/>
    <w:rsid w:val="00885F2C"/>
    <w:rsid w:val="008860EE"/>
    <w:rsid w:val="00886386"/>
    <w:rsid w:val="00886E4E"/>
    <w:rsid w:val="0088701C"/>
    <w:rsid w:val="008874EA"/>
    <w:rsid w:val="008877CA"/>
    <w:rsid w:val="00890017"/>
    <w:rsid w:val="008902DE"/>
    <w:rsid w:val="00891048"/>
    <w:rsid w:val="00892459"/>
    <w:rsid w:val="00892628"/>
    <w:rsid w:val="0089293B"/>
    <w:rsid w:val="008929AA"/>
    <w:rsid w:val="00892AA5"/>
    <w:rsid w:val="008930A9"/>
    <w:rsid w:val="0089499B"/>
    <w:rsid w:val="00894ACA"/>
    <w:rsid w:val="00894D4F"/>
    <w:rsid w:val="00894EC5"/>
    <w:rsid w:val="00896357"/>
    <w:rsid w:val="00896658"/>
    <w:rsid w:val="008967B5"/>
    <w:rsid w:val="0089706D"/>
    <w:rsid w:val="0089794B"/>
    <w:rsid w:val="00897AAB"/>
    <w:rsid w:val="00897ED1"/>
    <w:rsid w:val="008A03AC"/>
    <w:rsid w:val="008A1008"/>
    <w:rsid w:val="008A199C"/>
    <w:rsid w:val="008A1B2A"/>
    <w:rsid w:val="008A28AF"/>
    <w:rsid w:val="008A2B31"/>
    <w:rsid w:val="008A2FC5"/>
    <w:rsid w:val="008A305C"/>
    <w:rsid w:val="008A345A"/>
    <w:rsid w:val="008A3DB9"/>
    <w:rsid w:val="008A4271"/>
    <w:rsid w:val="008A53FB"/>
    <w:rsid w:val="008A57B8"/>
    <w:rsid w:val="008A57E8"/>
    <w:rsid w:val="008A6666"/>
    <w:rsid w:val="008A6A5C"/>
    <w:rsid w:val="008A7316"/>
    <w:rsid w:val="008A7655"/>
    <w:rsid w:val="008B019B"/>
    <w:rsid w:val="008B040E"/>
    <w:rsid w:val="008B0629"/>
    <w:rsid w:val="008B0887"/>
    <w:rsid w:val="008B19A5"/>
    <w:rsid w:val="008B2947"/>
    <w:rsid w:val="008B2984"/>
    <w:rsid w:val="008B2C76"/>
    <w:rsid w:val="008B33A4"/>
    <w:rsid w:val="008B35DB"/>
    <w:rsid w:val="008B4535"/>
    <w:rsid w:val="008B4867"/>
    <w:rsid w:val="008B4A1C"/>
    <w:rsid w:val="008B4DD4"/>
    <w:rsid w:val="008B4EE6"/>
    <w:rsid w:val="008B500A"/>
    <w:rsid w:val="008B552C"/>
    <w:rsid w:val="008B598D"/>
    <w:rsid w:val="008B66D7"/>
    <w:rsid w:val="008B67CE"/>
    <w:rsid w:val="008B6A41"/>
    <w:rsid w:val="008B7E13"/>
    <w:rsid w:val="008C090B"/>
    <w:rsid w:val="008C1610"/>
    <w:rsid w:val="008C2135"/>
    <w:rsid w:val="008C2C3D"/>
    <w:rsid w:val="008C2F1E"/>
    <w:rsid w:val="008C30E5"/>
    <w:rsid w:val="008C33D1"/>
    <w:rsid w:val="008C33D9"/>
    <w:rsid w:val="008C3559"/>
    <w:rsid w:val="008C3B5B"/>
    <w:rsid w:val="008C409F"/>
    <w:rsid w:val="008C4243"/>
    <w:rsid w:val="008C4858"/>
    <w:rsid w:val="008C517F"/>
    <w:rsid w:val="008C602D"/>
    <w:rsid w:val="008C6508"/>
    <w:rsid w:val="008C6BCC"/>
    <w:rsid w:val="008C6BD5"/>
    <w:rsid w:val="008C6C60"/>
    <w:rsid w:val="008C6E9A"/>
    <w:rsid w:val="008C77C2"/>
    <w:rsid w:val="008D098D"/>
    <w:rsid w:val="008D135A"/>
    <w:rsid w:val="008D2205"/>
    <w:rsid w:val="008D2331"/>
    <w:rsid w:val="008D2877"/>
    <w:rsid w:val="008D2C1C"/>
    <w:rsid w:val="008D2CA6"/>
    <w:rsid w:val="008D347F"/>
    <w:rsid w:val="008D35AD"/>
    <w:rsid w:val="008D36CD"/>
    <w:rsid w:val="008D4272"/>
    <w:rsid w:val="008D4380"/>
    <w:rsid w:val="008D4868"/>
    <w:rsid w:val="008D48D1"/>
    <w:rsid w:val="008D4D86"/>
    <w:rsid w:val="008D5162"/>
    <w:rsid w:val="008D572B"/>
    <w:rsid w:val="008D6BE8"/>
    <w:rsid w:val="008D75C3"/>
    <w:rsid w:val="008D7C73"/>
    <w:rsid w:val="008E0AFB"/>
    <w:rsid w:val="008E2305"/>
    <w:rsid w:val="008E27E9"/>
    <w:rsid w:val="008E28E8"/>
    <w:rsid w:val="008E29B4"/>
    <w:rsid w:val="008E2AAD"/>
    <w:rsid w:val="008E2D10"/>
    <w:rsid w:val="008E3AF3"/>
    <w:rsid w:val="008E42DE"/>
    <w:rsid w:val="008E6148"/>
    <w:rsid w:val="008E68EE"/>
    <w:rsid w:val="008E73EC"/>
    <w:rsid w:val="008E7E2E"/>
    <w:rsid w:val="008F0DB9"/>
    <w:rsid w:val="008F1A9E"/>
    <w:rsid w:val="008F2C49"/>
    <w:rsid w:val="008F2D32"/>
    <w:rsid w:val="008F36F0"/>
    <w:rsid w:val="008F4239"/>
    <w:rsid w:val="008F5D28"/>
    <w:rsid w:val="008F60AD"/>
    <w:rsid w:val="008F6675"/>
    <w:rsid w:val="008F66BC"/>
    <w:rsid w:val="008F68E3"/>
    <w:rsid w:val="008F76DD"/>
    <w:rsid w:val="008F7A04"/>
    <w:rsid w:val="008F7CFF"/>
    <w:rsid w:val="008F7ED1"/>
    <w:rsid w:val="00900810"/>
    <w:rsid w:val="00900E61"/>
    <w:rsid w:val="0090192A"/>
    <w:rsid w:val="00901C8D"/>
    <w:rsid w:val="00901CE6"/>
    <w:rsid w:val="0090259B"/>
    <w:rsid w:val="009026BC"/>
    <w:rsid w:val="009031A1"/>
    <w:rsid w:val="00903804"/>
    <w:rsid w:val="00904A4D"/>
    <w:rsid w:val="00905643"/>
    <w:rsid w:val="00905EE9"/>
    <w:rsid w:val="009063EB"/>
    <w:rsid w:val="009065F4"/>
    <w:rsid w:val="00906C02"/>
    <w:rsid w:val="009075A7"/>
    <w:rsid w:val="00907DFB"/>
    <w:rsid w:val="00910037"/>
    <w:rsid w:val="009105E3"/>
    <w:rsid w:val="00910624"/>
    <w:rsid w:val="00910EC2"/>
    <w:rsid w:val="00910FBA"/>
    <w:rsid w:val="009113D6"/>
    <w:rsid w:val="009115AC"/>
    <w:rsid w:val="00911D39"/>
    <w:rsid w:val="00911E70"/>
    <w:rsid w:val="00912B9F"/>
    <w:rsid w:val="00914059"/>
    <w:rsid w:val="00914067"/>
    <w:rsid w:val="00914444"/>
    <w:rsid w:val="0091529E"/>
    <w:rsid w:val="00915C14"/>
    <w:rsid w:val="00915C9A"/>
    <w:rsid w:val="00915DE6"/>
    <w:rsid w:val="00916919"/>
    <w:rsid w:val="00917C0F"/>
    <w:rsid w:val="00917D30"/>
    <w:rsid w:val="00920192"/>
    <w:rsid w:val="0092040E"/>
    <w:rsid w:val="00920C6C"/>
    <w:rsid w:val="00920EB4"/>
    <w:rsid w:val="0092104B"/>
    <w:rsid w:val="00921897"/>
    <w:rsid w:val="00921AB9"/>
    <w:rsid w:val="00921AE1"/>
    <w:rsid w:val="00921C6D"/>
    <w:rsid w:val="00922228"/>
    <w:rsid w:val="009227D9"/>
    <w:rsid w:val="009230B9"/>
    <w:rsid w:val="0092337B"/>
    <w:rsid w:val="00923C44"/>
    <w:rsid w:val="00923C93"/>
    <w:rsid w:val="00923CC7"/>
    <w:rsid w:val="00924490"/>
    <w:rsid w:val="0092570A"/>
    <w:rsid w:val="009258E0"/>
    <w:rsid w:val="00925FB8"/>
    <w:rsid w:val="0092606B"/>
    <w:rsid w:val="0092740D"/>
    <w:rsid w:val="00927791"/>
    <w:rsid w:val="009278B9"/>
    <w:rsid w:val="009301B3"/>
    <w:rsid w:val="009305BE"/>
    <w:rsid w:val="00930607"/>
    <w:rsid w:val="00930D0A"/>
    <w:rsid w:val="009313B7"/>
    <w:rsid w:val="009316A0"/>
    <w:rsid w:val="00931CAA"/>
    <w:rsid w:val="00932113"/>
    <w:rsid w:val="009329BA"/>
    <w:rsid w:val="0093304D"/>
    <w:rsid w:val="009343ED"/>
    <w:rsid w:val="009345D1"/>
    <w:rsid w:val="00934E72"/>
    <w:rsid w:val="00934E99"/>
    <w:rsid w:val="00934EE6"/>
    <w:rsid w:val="00936939"/>
    <w:rsid w:val="0093702E"/>
    <w:rsid w:val="0094053B"/>
    <w:rsid w:val="009416D9"/>
    <w:rsid w:val="00942040"/>
    <w:rsid w:val="0094216A"/>
    <w:rsid w:val="0094298F"/>
    <w:rsid w:val="00942C9F"/>
    <w:rsid w:val="009430CC"/>
    <w:rsid w:val="00943BDB"/>
    <w:rsid w:val="00943F98"/>
    <w:rsid w:val="0094540B"/>
    <w:rsid w:val="00945631"/>
    <w:rsid w:val="00945F25"/>
    <w:rsid w:val="00947549"/>
    <w:rsid w:val="00947CF3"/>
    <w:rsid w:val="00950C3F"/>
    <w:rsid w:val="00950F71"/>
    <w:rsid w:val="009513A4"/>
    <w:rsid w:val="009522FF"/>
    <w:rsid w:val="009525E0"/>
    <w:rsid w:val="009532E3"/>
    <w:rsid w:val="00953301"/>
    <w:rsid w:val="009542EA"/>
    <w:rsid w:val="00954408"/>
    <w:rsid w:val="00954762"/>
    <w:rsid w:val="00955A0D"/>
    <w:rsid w:val="00956C14"/>
    <w:rsid w:val="00956E32"/>
    <w:rsid w:val="00956EF1"/>
    <w:rsid w:val="0095793C"/>
    <w:rsid w:val="00957DC3"/>
    <w:rsid w:val="00960EA5"/>
    <w:rsid w:val="0096111E"/>
    <w:rsid w:val="00961125"/>
    <w:rsid w:val="00961320"/>
    <w:rsid w:val="00961F1E"/>
    <w:rsid w:val="009623D8"/>
    <w:rsid w:val="00963362"/>
    <w:rsid w:val="00963BD1"/>
    <w:rsid w:val="0096516E"/>
    <w:rsid w:val="009664E8"/>
    <w:rsid w:val="009665B6"/>
    <w:rsid w:val="00966B1F"/>
    <w:rsid w:val="00966BFF"/>
    <w:rsid w:val="00967121"/>
    <w:rsid w:val="00967F03"/>
    <w:rsid w:val="0097018B"/>
    <w:rsid w:val="0097077B"/>
    <w:rsid w:val="00970A7E"/>
    <w:rsid w:val="0097116E"/>
    <w:rsid w:val="00971BA6"/>
    <w:rsid w:val="009723DB"/>
    <w:rsid w:val="009724AC"/>
    <w:rsid w:val="009728E0"/>
    <w:rsid w:val="00973C82"/>
    <w:rsid w:val="00974518"/>
    <w:rsid w:val="009752E1"/>
    <w:rsid w:val="009759AD"/>
    <w:rsid w:val="00975CBC"/>
    <w:rsid w:val="0097682F"/>
    <w:rsid w:val="0097702D"/>
    <w:rsid w:val="00977352"/>
    <w:rsid w:val="00977E14"/>
    <w:rsid w:val="00980346"/>
    <w:rsid w:val="00980474"/>
    <w:rsid w:val="009807AE"/>
    <w:rsid w:val="00980AEC"/>
    <w:rsid w:val="00980EC8"/>
    <w:rsid w:val="00980FE0"/>
    <w:rsid w:val="009825A0"/>
    <w:rsid w:val="00982CCC"/>
    <w:rsid w:val="009840F6"/>
    <w:rsid w:val="00984C8D"/>
    <w:rsid w:val="00985F8B"/>
    <w:rsid w:val="00986E41"/>
    <w:rsid w:val="00987029"/>
    <w:rsid w:val="00987752"/>
    <w:rsid w:val="00990A43"/>
    <w:rsid w:val="00990B70"/>
    <w:rsid w:val="00990C3B"/>
    <w:rsid w:val="00991C7F"/>
    <w:rsid w:val="00991CBD"/>
    <w:rsid w:val="009921E6"/>
    <w:rsid w:val="009927AB"/>
    <w:rsid w:val="009928B7"/>
    <w:rsid w:val="0099321A"/>
    <w:rsid w:val="009935DC"/>
    <w:rsid w:val="009947E8"/>
    <w:rsid w:val="00995430"/>
    <w:rsid w:val="00995E69"/>
    <w:rsid w:val="009960B7"/>
    <w:rsid w:val="00996BBE"/>
    <w:rsid w:val="00996F08"/>
    <w:rsid w:val="009972FE"/>
    <w:rsid w:val="009A0A27"/>
    <w:rsid w:val="009A1D61"/>
    <w:rsid w:val="009A294F"/>
    <w:rsid w:val="009A43D2"/>
    <w:rsid w:val="009A4EAA"/>
    <w:rsid w:val="009A579F"/>
    <w:rsid w:val="009A599F"/>
    <w:rsid w:val="009A5BFB"/>
    <w:rsid w:val="009A7E45"/>
    <w:rsid w:val="009B0688"/>
    <w:rsid w:val="009B150D"/>
    <w:rsid w:val="009B23D3"/>
    <w:rsid w:val="009B35F3"/>
    <w:rsid w:val="009B536C"/>
    <w:rsid w:val="009B5A66"/>
    <w:rsid w:val="009B5C19"/>
    <w:rsid w:val="009B62DF"/>
    <w:rsid w:val="009B6496"/>
    <w:rsid w:val="009B6EFC"/>
    <w:rsid w:val="009B7FA6"/>
    <w:rsid w:val="009C01DA"/>
    <w:rsid w:val="009C0593"/>
    <w:rsid w:val="009C0783"/>
    <w:rsid w:val="009C09F7"/>
    <w:rsid w:val="009C1528"/>
    <w:rsid w:val="009C20CC"/>
    <w:rsid w:val="009C20E2"/>
    <w:rsid w:val="009C21DC"/>
    <w:rsid w:val="009C2422"/>
    <w:rsid w:val="009C2BDF"/>
    <w:rsid w:val="009C3558"/>
    <w:rsid w:val="009C36FF"/>
    <w:rsid w:val="009C432C"/>
    <w:rsid w:val="009C562E"/>
    <w:rsid w:val="009C5E44"/>
    <w:rsid w:val="009C6381"/>
    <w:rsid w:val="009C640D"/>
    <w:rsid w:val="009C6A05"/>
    <w:rsid w:val="009C7531"/>
    <w:rsid w:val="009D0050"/>
    <w:rsid w:val="009D020B"/>
    <w:rsid w:val="009D0E11"/>
    <w:rsid w:val="009D220C"/>
    <w:rsid w:val="009D221F"/>
    <w:rsid w:val="009D2B33"/>
    <w:rsid w:val="009D34C3"/>
    <w:rsid w:val="009D39ED"/>
    <w:rsid w:val="009D46BC"/>
    <w:rsid w:val="009D4A2D"/>
    <w:rsid w:val="009D507F"/>
    <w:rsid w:val="009D5ED6"/>
    <w:rsid w:val="009D5F70"/>
    <w:rsid w:val="009D6568"/>
    <w:rsid w:val="009D69B7"/>
    <w:rsid w:val="009D6C67"/>
    <w:rsid w:val="009D7DF2"/>
    <w:rsid w:val="009D7E56"/>
    <w:rsid w:val="009E015C"/>
    <w:rsid w:val="009E09F0"/>
    <w:rsid w:val="009E19E8"/>
    <w:rsid w:val="009E1F69"/>
    <w:rsid w:val="009E22BE"/>
    <w:rsid w:val="009E2560"/>
    <w:rsid w:val="009E377C"/>
    <w:rsid w:val="009E3AEC"/>
    <w:rsid w:val="009E411C"/>
    <w:rsid w:val="009E41B2"/>
    <w:rsid w:val="009E458A"/>
    <w:rsid w:val="009E5316"/>
    <w:rsid w:val="009E5D7C"/>
    <w:rsid w:val="009E5DFC"/>
    <w:rsid w:val="009E6F03"/>
    <w:rsid w:val="009F0050"/>
    <w:rsid w:val="009F0FCA"/>
    <w:rsid w:val="009F1432"/>
    <w:rsid w:val="009F1789"/>
    <w:rsid w:val="009F1B40"/>
    <w:rsid w:val="009F1BF5"/>
    <w:rsid w:val="009F1BFB"/>
    <w:rsid w:val="009F2051"/>
    <w:rsid w:val="009F2E3B"/>
    <w:rsid w:val="009F3336"/>
    <w:rsid w:val="009F36D2"/>
    <w:rsid w:val="009F39E9"/>
    <w:rsid w:val="009F3B6B"/>
    <w:rsid w:val="009F4504"/>
    <w:rsid w:val="009F456C"/>
    <w:rsid w:val="009F4851"/>
    <w:rsid w:val="009F4C2E"/>
    <w:rsid w:val="009F502C"/>
    <w:rsid w:val="009F57BE"/>
    <w:rsid w:val="009F5F4F"/>
    <w:rsid w:val="009F603B"/>
    <w:rsid w:val="009F6987"/>
    <w:rsid w:val="009F720F"/>
    <w:rsid w:val="00A0056B"/>
    <w:rsid w:val="00A010E7"/>
    <w:rsid w:val="00A01437"/>
    <w:rsid w:val="00A01770"/>
    <w:rsid w:val="00A01A17"/>
    <w:rsid w:val="00A01A60"/>
    <w:rsid w:val="00A01E87"/>
    <w:rsid w:val="00A02B70"/>
    <w:rsid w:val="00A03616"/>
    <w:rsid w:val="00A03B9B"/>
    <w:rsid w:val="00A03D43"/>
    <w:rsid w:val="00A044C1"/>
    <w:rsid w:val="00A06C67"/>
    <w:rsid w:val="00A06E6E"/>
    <w:rsid w:val="00A076F9"/>
    <w:rsid w:val="00A07997"/>
    <w:rsid w:val="00A07F87"/>
    <w:rsid w:val="00A10321"/>
    <w:rsid w:val="00A120B2"/>
    <w:rsid w:val="00A129EA"/>
    <w:rsid w:val="00A12D06"/>
    <w:rsid w:val="00A13659"/>
    <w:rsid w:val="00A145B9"/>
    <w:rsid w:val="00A147FE"/>
    <w:rsid w:val="00A14BEF"/>
    <w:rsid w:val="00A152EC"/>
    <w:rsid w:val="00A1637F"/>
    <w:rsid w:val="00A16AAE"/>
    <w:rsid w:val="00A20312"/>
    <w:rsid w:val="00A206ED"/>
    <w:rsid w:val="00A20806"/>
    <w:rsid w:val="00A20C78"/>
    <w:rsid w:val="00A20C7F"/>
    <w:rsid w:val="00A20CF5"/>
    <w:rsid w:val="00A2104E"/>
    <w:rsid w:val="00A2124E"/>
    <w:rsid w:val="00A21D41"/>
    <w:rsid w:val="00A21F97"/>
    <w:rsid w:val="00A2239C"/>
    <w:rsid w:val="00A228A9"/>
    <w:rsid w:val="00A22DBA"/>
    <w:rsid w:val="00A2329D"/>
    <w:rsid w:val="00A234E6"/>
    <w:rsid w:val="00A23ADC"/>
    <w:rsid w:val="00A243B4"/>
    <w:rsid w:val="00A2490E"/>
    <w:rsid w:val="00A2535F"/>
    <w:rsid w:val="00A25442"/>
    <w:rsid w:val="00A254F9"/>
    <w:rsid w:val="00A25539"/>
    <w:rsid w:val="00A25BFF"/>
    <w:rsid w:val="00A26648"/>
    <w:rsid w:val="00A26AB5"/>
    <w:rsid w:val="00A26F79"/>
    <w:rsid w:val="00A27522"/>
    <w:rsid w:val="00A302CB"/>
    <w:rsid w:val="00A30B63"/>
    <w:rsid w:val="00A3136F"/>
    <w:rsid w:val="00A31BA8"/>
    <w:rsid w:val="00A33F4C"/>
    <w:rsid w:val="00A34713"/>
    <w:rsid w:val="00A34D0C"/>
    <w:rsid w:val="00A34D76"/>
    <w:rsid w:val="00A34DE8"/>
    <w:rsid w:val="00A34F52"/>
    <w:rsid w:val="00A35125"/>
    <w:rsid w:val="00A35D17"/>
    <w:rsid w:val="00A35F22"/>
    <w:rsid w:val="00A365D0"/>
    <w:rsid w:val="00A4008E"/>
    <w:rsid w:val="00A402B8"/>
    <w:rsid w:val="00A4043E"/>
    <w:rsid w:val="00A41B75"/>
    <w:rsid w:val="00A42A5C"/>
    <w:rsid w:val="00A437D9"/>
    <w:rsid w:val="00A43B77"/>
    <w:rsid w:val="00A43C16"/>
    <w:rsid w:val="00A440D3"/>
    <w:rsid w:val="00A4437E"/>
    <w:rsid w:val="00A443A6"/>
    <w:rsid w:val="00A449D6"/>
    <w:rsid w:val="00A449EE"/>
    <w:rsid w:val="00A44E2A"/>
    <w:rsid w:val="00A456D0"/>
    <w:rsid w:val="00A45807"/>
    <w:rsid w:val="00A45A1A"/>
    <w:rsid w:val="00A45E61"/>
    <w:rsid w:val="00A46037"/>
    <w:rsid w:val="00A46480"/>
    <w:rsid w:val="00A47B6C"/>
    <w:rsid w:val="00A47F32"/>
    <w:rsid w:val="00A503FF"/>
    <w:rsid w:val="00A50B33"/>
    <w:rsid w:val="00A50BA7"/>
    <w:rsid w:val="00A5315A"/>
    <w:rsid w:val="00A53220"/>
    <w:rsid w:val="00A538E6"/>
    <w:rsid w:val="00A54514"/>
    <w:rsid w:val="00A55D3F"/>
    <w:rsid w:val="00A56102"/>
    <w:rsid w:val="00A566DF"/>
    <w:rsid w:val="00A56800"/>
    <w:rsid w:val="00A56B10"/>
    <w:rsid w:val="00A56D7E"/>
    <w:rsid w:val="00A57404"/>
    <w:rsid w:val="00A5750F"/>
    <w:rsid w:val="00A575BD"/>
    <w:rsid w:val="00A60B1A"/>
    <w:rsid w:val="00A60D82"/>
    <w:rsid w:val="00A60EEC"/>
    <w:rsid w:val="00A61C34"/>
    <w:rsid w:val="00A621D7"/>
    <w:rsid w:val="00A62E21"/>
    <w:rsid w:val="00A630BA"/>
    <w:rsid w:val="00A630E6"/>
    <w:rsid w:val="00A63B83"/>
    <w:rsid w:val="00A643C6"/>
    <w:rsid w:val="00A65BD9"/>
    <w:rsid w:val="00A66718"/>
    <w:rsid w:val="00A671EF"/>
    <w:rsid w:val="00A67E16"/>
    <w:rsid w:val="00A7018B"/>
    <w:rsid w:val="00A70749"/>
    <w:rsid w:val="00A7085B"/>
    <w:rsid w:val="00A70B31"/>
    <w:rsid w:val="00A70DB2"/>
    <w:rsid w:val="00A70EC6"/>
    <w:rsid w:val="00A714A5"/>
    <w:rsid w:val="00A71683"/>
    <w:rsid w:val="00A718C3"/>
    <w:rsid w:val="00A7208E"/>
    <w:rsid w:val="00A72581"/>
    <w:rsid w:val="00A728F2"/>
    <w:rsid w:val="00A72A24"/>
    <w:rsid w:val="00A73489"/>
    <w:rsid w:val="00A73916"/>
    <w:rsid w:val="00A73A74"/>
    <w:rsid w:val="00A73F60"/>
    <w:rsid w:val="00A752BD"/>
    <w:rsid w:val="00A75480"/>
    <w:rsid w:val="00A754D2"/>
    <w:rsid w:val="00A759FE"/>
    <w:rsid w:val="00A75C42"/>
    <w:rsid w:val="00A75CF1"/>
    <w:rsid w:val="00A75FE1"/>
    <w:rsid w:val="00A760B7"/>
    <w:rsid w:val="00A76D67"/>
    <w:rsid w:val="00A77562"/>
    <w:rsid w:val="00A775B1"/>
    <w:rsid w:val="00A776B8"/>
    <w:rsid w:val="00A80288"/>
    <w:rsid w:val="00A8062A"/>
    <w:rsid w:val="00A807DF"/>
    <w:rsid w:val="00A816BB"/>
    <w:rsid w:val="00A81EB6"/>
    <w:rsid w:val="00A828DC"/>
    <w:rsid w:val="00A82DE9"/>
    <w:rsid w:val="00A83325"/>
    <w:rsid w:val="00A837FE"/>
    <w:rsid w:val="00A83EA6"/>
    <w:rsid w:val="00A84323"/>
    <w:rsid w:val="00A85357"/>
    <w:rsid w:val="00A854C0"/>
    <w:rsid w:val="00A856B8"/>
    <w:rsid w:val="00A86294"/>
    <w:rsid w:val="00A86966"/>
    <w:rsid w:val="00A86A50"/>
    <w:rsid w:val="00A86A99"/>
    <w:rsid w:val="00A86B14"/>
    <w:rsid w:val="00A86D67"/>
    <w:rsid w:val="00A871E5"/>
    <w:rsid w:val="00A877D9"/>
    <w:rsid w:val="00A90047"/>
    <w:rsid w:val="00A900F3"/>
    <w:rsid w:val="00A902DD"/>
    <w:rsid w:val="00A90406"/>
    <w:rsid w:val="00A9052F"/>
    <w:rsid w:val="00A91617"/>
    <w:rsid w:val="00A92245"/>
    <w:rsid w:val="00A922EE"/>
    <w:rsid w:val="00A9258C"/>
    <w:rsid w:val="00A9298C"/>
    <w:rsid w:val="00A92B98"/>
    <w:rsid w:val="00A93C1C"/>
    <w:rsid w:val="00A93EAA"/>
    <w:rsid w:val="00A9428D"/>
    <w:rsid w:val="00A9559D"/>
    <w:rsid w:val="00A95C2B"/>
    <w:rsid w:val="00A962C7"/>
    <w:rsid w:val="00A96CB9"/>
    <w:rsid w:val="00A96FA8"/>
    <w:rsid w:val="00A976B6"/>
    <w:rsid w:val="00A9770A"/>
    <w:rsid w:val="00AA0A43"/>
    <w:rsid w:val="00AA0D15"/>
    <w:rsid w:val="00AA0D49"/>
    <w:rsid w:val="00AA0DD3"/>
    <w:rsid w:val="00AA112B"/>
    <w:rsid w:val="00AA12DC"/>
    <w:rsid w:val="00AA16B2"/>
    <w:rsid w:val="00AA1C07"/>
    <w:rsid w:val="00AA3688"/>
    <w:rsid w:val="00AA4006"/>
    <w:rsid w:val="00AA41B0"/>
    <w:rsid w:val="00AA4B71"/>
    <w:rsid w:val="00AA4D06"/>
    <w:rsid w:val="00AA5887"/>
    <w:rsid w:val="00AA6807"/>
    <w:rsid w:val="00AA71C0"/>
    <w:rsid w:val="00AA76CB"/>
    <w:rsid w:val="00AA7A79"/>
    <w:rsid w:val="00AB09EC"/>
    <w:rsid w:val="00AB1351"/>
    <w:rsid w:val="00AB16C6"/>
    <w:rsid w:val="00AB19F8"/>
    <w:rsid w:val="00AB1CDC"/>
    <w:rsid w:val="00AB1E52"/>
    <w:rsid w:val="00AB2064"/>
    <w:rsid w:val="00AB2A61"/>
    <w:rsid w:val="00AB3118"/>
    <w:rsid w:val="00AB3A12"/>
    <w:rsid w:val="00AB4C6F"/>
    <w:rsid w:val="00AB5A8D"/>
    <w:rsid w:val="00AB64B7"/>
    <w:rsid w:val="00AB6642"/>
    <w:rsid w:val="00AB69F9"/>
    <w:rsid w:val="00AB7D4B"/>
    <w:rsid w:val="00AC0373"/>
    <w:rsid w:val="00AC086C"/>
    <w:rsid w:val="00AC0BB4"/>
    <w:rsid w:val="00AC0FCD"/>
    <w:rsid w:val="00AC2294"/>
    <w:rsid w:val="00AC26A9"/>
    <w:rsid w:val="00AC2AE7"/>
    <w:rsid w:val="00AC2E24"/>
    <w:rsid w:val="00AC2EFE"/>
    <w:rsid w:val="00AC34DF"/>
    <w:rsid w:val="00AC3930"/>
    <w:rsid w:val="00AC3AB1"/>
    <w:rsid w:val="00AC3D8F"/>
    <w:rsid w:val="00AC59B9"/>
    <w:rsid w:val="00AC5B90"/>
    <w:rsid w:val="00AC5E95"/>
    <w:rsid w:val="00AC680F"/>
    <w:rsid w:val="00AC68C6"/>
    <w:rsid w:val="00AC7612"/>
    <w:rsid w:val="00AC79C1"/>
    <w:rsid w:val="00AC7CA4"/>
    <w:rsid w:val="00AD0B8D"/>
    <w:rsid w:val="00AD0E31"/>
    <w:rsid w:val="00AD2A98"/>
    <w:rsid w:val="00AD382A"/>
    <w:rsid w:val="00AD3F6F"/>
    <w:rsid w:val="00AD493B"/>
    <w:rsid w:val="00AD4962"/>
    <w:rsid w:val="00AD4A64"/>
    <w:rsid w:val="00AD4BA6"/>
    <w:rsid w:val="00AD4D4E"/>
    <w:rsid w:val="00AD564C"/>
    <w:rsid w:val="00AD598F"/>
    <w:rsid w:val="00AD5B4D"/>
    <w:rsid w:val="00AD5BBD"/>
    <w:rsid w:val="00AD61E5"/>
    <w:rsid w:val="00AD676B"/>
    <w:rsid w:val="00AD6D09"/>
    <w:rsid w:val="00AD6D39"/>
    <w:rsid w:val="00AD6E04"/>
    <w:rsid w:val="00AD729A"/>
    <w:rsid w:val="00AD73BE"/>
    <w:rsid w:val="00AD751E"/>
    <w:rsid w:val="00AE02B1"/>
    <w:rsid w:val="00AE07DA"/>
    <w:rsid w:val="00AE0873"/>
    <w:rsid w:val="00AE098E"/>
    <w:rsid w:val="00AE0BBA"/>
    <w:rsid w:val="00AE0EF5"/>
    <w:rsid w:val="00AE12B9"/>
    <w:rsid w:val="00AE21BA"/>
    <w:rsid w:val="00AE2291"/>
    <w:rsid w:val="00AE250F"/>
    <w:rsid w:val="00AE258E"/>
    <w:rsid w:val="00AE25C8"/>
    <w:rsid w:val="00AE2608"/>
    <w:rsid w:val="00AE3519"/>
    <w:rsid w:val="00AE3ADD"/>
    <w:rsid w:val="00AE4003"/>
    <w:rsid w:val="00AE4113"/>
    <w:rsid w:val="00AE4380"/>
    <w:rsid w:val="00AE4395"/>
    <w:rsid w:val="00AE4900"/>
    <w:rsid w:val="00AE4FAC"/>
    <w:rsid w:val="00AE5525"/>
    <w:rsid w:val="00AE626C"/>
    <w:rsid w:val="00AE6381"/>
    <w:rsid w:val="00AE656F"/>
    <w:rsid w:val="00AE664D"/>
    <w:rsid w:val="00AE6B10"/>
    <w:rsid w:val="00AE713F"/>
    <w:rsid w:val="00AE7D78"/>
    <w:rsid w:val="00AF08BD"/>
    <w:rsid w:val="00AF3572"/>
    <w:rsid w:val="00AF41F6"/>
    <w:rsid w:val="00AF438E"/>
    <w:rsid w:val="00AF45CA"/>
    <w:rsid w:val="00AF5026"/>
    <w:rsid w:val="00AF56AC"/>
    <w:rsid w:val="00AF5CEE"/>
    <w:rsid w:val="00AF5FC3"/>
    <w:rsid w:val="00AF613D"/>
    <w:rsid w:val="00AF615F"/>
    <w:rsid w:val="00AF7506"/>
    <w:rsid w:val="00AF767B"/>
    <w:rsid w:val="00B007DD"/>
    <w:rsid w:val="00B0098A"/>
    <w:rsid w:val="00B01016"/>
    <w:rsid w:val="00B0145C"/>
    <w:rsid w:val="00B0146E"/>
    <w:rsid w:val="00B01F9D"/>
    <w:rsid w:val="00B02160"/>
    <w:rsid w:val="00B026E4"/>
    <w:rsid w:val="00B027CB"/>
    <w:rsid w:val="00B0352B"/>
    <w:rsid w:val="00B03E2C"/>
    <w:rsid w:val="00B0411F"/>
    <w:rsid w:val="00B04216"/>
    <w:rsid w:val="00B046DD"/>
    <w:rsid w:val="00B05A98"/>
    <w:rsid w:val="00B06005"/>
    <w:rsid w:val="00B06468"/>
    <w:rsid w:val="00B06781"/>
    <w:rsid w:val="00B06AAB"/>
    <w:rsid w:val="00B06EE3"/>
    <w:rsid w:val="00B073E6"/>
    <w:rsid w:val="00B074F8"/>
    <w:rsid w:val="00B10095"/>
    <w:rsid w:val="00B10823"/>
    <w:rsid w:val="00B11A3D"/>
    <w:rsid w:val="00B11BBF"/>
    <w:rsid w:val="00B121B0"/>
    <w:rsid w:val="00B12ED2"/>
    <w:rsid w:val="00B13ABF"/>
    <w:rsid w:val="00B13B87"/>
    <w:rsid w:val="00B141E3"/>
    <w:rsid w:val="00B14A9D"/>
    <w:rsid w:val="00B1501F"/>
    <w:rsid w:val="00B156B6"/>
    <w:rsid w:val="00B164AE"/>
    <w:rsid w:val="00B17FAB"/>
    <w:rsid w:val="00B2076D"/>
    <w:rsid w:val="00B2114A"/>
    <w:rsid w:val="00B214E0"/>
    <w:rsid w:val="00B21BE7"/>
    <w:rsid w:val="00B21C69"/>
    <w:rsid w:val="00B22C5F"/>
    <w:rsid w:val="00B23687"/>
    <w:rsid w:val="00B250B5"/>
    <w:rsid w:val="00B25710"/>
    <w:rsid w:val="00B257C4"/>
    <w:rsid w:val="00B25925"/>
    <w:rsid w:val="00B26769"/>
    <w:rsid w:val="00B26C3B"/>
    <w:rsid w:val="00B2773B"/>
    <w:rsid w:val="00B27B03"/>
    <w:rsid w:val="00B27B59"/>
    <w:rsid w:val="00B27CFC"/>
    <w:rsid w:val="00B30852"/>
    <w:rsid w:val="00B30A6F"/>
    <w:rsid w:val="00B31B62"/>
    <w:rsid w:val="00B31E70"/>
    <w:rsid w:val="00B3208E"/>
    <w:rsid w:val="00B33711"/>
    <w:rsid w:val="00B338C9"/>
    <w:rsid w:val="00B33CA9"/>
    <w:rsid w:val="00B34217"/>
    <w:rsid w:val="00B34889"/>
    <w:rsid w:val="00B34FFB"/>
    <w:rsid w:val="00B35263"/>
    <w:rsid w:val="00B35845"/>
    <w:rsid w:val="00B3687E"/>
    <w:rsid w:val="00B37550"/>
    <w:rsid w:val="00B375BB"/>
    <w:rsid w:val="00B3779E"/>
    <w:rsid w:val="00B402C6"/>
    <w:rsid w:val="00B4094A"/>
    <w:rsid w:val="00B40E24"/>
    <w:rsid w:val="00B4181B"/>
    <w:rsid w:val="00B41DC1"/>
    <w:rsid w:val="00B42382"/>
    <w:rsid w:val="00B4270A"/>
    <w:rsid w:val="00B429D7"/>
    <w:rsid w:val="00B42F69"/>
    <w:rsid w:val="00B4316F"/>
    <w:rsid w:val="00B43654"/>
    <w:rsid w:val="00B43A33"/>
    <w:rsid w:val="00B44FF7"/>
    <w:rsid w:val="00B4523F"/>
    <w:rsid w:val="00B45403"/>
    <w:rsid w:val="00B46EC7"/>
    <w:rsid w:val="00B50736"/>
    <w:rsid w:val="00B50A91"/>
    <w:rsid w:val="00B50EAF"/>
    <w:rsid w:val="00B5160B"/>
    <w:rsid w:val="00B51761"/>
    <w:rsid w:val="00B51871"/>
    <w:rsid w:val="00B52022"/>
    <w:rsid w:val="00B52187"/>
    <w:rsid w:val="00B52B02"/>
    <w:rsid w:val="00B54691"/>
    <w:rsid w:val="00B54990"/>
    <w:rsid w:val="00B54E3A"/>
    <w:rsid w:val="00B554A3"/>
    <w:rsid w:val="00B563C7"/>
    <w:rsid w:val="00B575C7"/>
    <w:rsid w:val="00B5763C"/>
    <w:rsid w:val="00B576E3"/>
    <w:rsid w:val="00B607E4"/>
    <w:rsid w:val="00B60B97"/>
    <w:rsid w:val="00B60CCD"/>
    <w:rsid w:val="00B61819"/>
    <w:rsid w:val="00B61D0A"/>
    <w:rsid w:val="00B6266E"/>
    <w:rsid w:val="00B62854"/>
    <w:rsid w:val="00B62EF1"/>
    <w:rsid w:val="00B632F4"/>
    <w:rsid w:val="00B640CC"/>
    <w:rsid w:val="00B645B6"/>
    <w:rsid w:val="00B6471A"/>
    <w:rsid w:val="00B64B2F"/>
    <w:rsid w:val="00B64F49"/>
    <w:rsid w:val="00B65264"/>
    <w:rsid w:val="00B652E2"/>
    <w:rsid w:val="00B653E6"/>
    <w:rsid w:val="00B65432"/>
    <w:rsid w:val="00B667BF"/>
    <w:rsid w:val="00B674D6"/>
    <w:rsid w:val="00B6797D"/>
    <w:rsid w:val="00B706EE"/>
    <w:rsid w:val="00B71036"/>
    <w:rsid w:val="00B716C2"/>
    <w:rsid w:val="00B7245B"/>
    <w:rsid w:val="00B729F2"/>
    <w:rsid w:val="00B7305B"/>
    <w:rsid w:val="00B735B8"/>
    <w:rsid w:val="00B73AB4"/>
    <w:rsid w:val="00B73F56"/>
    <w:rsid w:val="00B74477"/>
    <w:rsid w:val="00B74743"/>
    <w:rsid w:val="00B74858"/>
    <w:rsid w:val="00B752B0"/>
    <w:rsid w:val="00B752EB"/>
    <w:rsid w:val="00B75431"/>
    <w:rsid w:val="00B75C61"/>
    <w:rsid w:val="00B75E46"/>
    <w:rsid w:val="00B75F6B"/>
    <w:rsid w:val="00B7603B"/>
    <w:rsid w:val="00B766EF"/>
    <w:rsid w:val="00B77BE4"/>
    <w:rsid w:val="00B81244"/>
    <w:rsid w:val="00B812BE"/>
    <w:rsid w:val="00B813D5"/>
    <w:rsid w:val="00B8258D"/>
    <w:rsid w:val="00B825B4"/>
    <w:rsid w:val="00B82723"/>
    <w:rsid w:val="00B8398C"/>
    <w:rsid w:val="00B83D29"/>
    <w:rsid w:val="00B847F2"/>
    <w:rsid w:val="00B84E7E"/>
    <w:rsid w:val="00B860D5"/>
    <w:rsid w:val="00B86608"/>
    <w:rsid w:val="00B87847"/>
    <w:rsid w:val="00B87992"/>
    <w:rsid w:val="00B87DCF"/>
    <w:rsid w:val="00B90477"/>
    <w:rsid w:val="00B91BE4"/>
    <w:rsid w:val="00B91FEB"/>
    <w:rsid w:val="00B92883"/>
    <w:rsid w:val="00B928E7"/>
    <w:rsid w:val="00B92AA5"/>
    <w:rsid w:val="00B93904"/>
    <w:rsid w:val="00B93ACE"/>
    <w:rsid w:val="00B94223"/>
    <w:rsid w:val="00B948FF"/>
    <w:rsid w:val="00B95532"/>
    <w:rsid w:val="00B955CF"/>
    <w:rsid w:val="00B955FE"/>
    <w:rsid w:val="00B96744"/>
    <w:rsid w:val="00B97427"/>
    <w:rsid w:val="00BA0B9F"/>
    <w:rsid w:val="00BA2C0C"/>
    <w:rsid w:val="00BA3287"/>
    <w:rsid w:val="00BA32BF"/>
    <w:rsid w:val="00BA332B"/>
    <w:rsid w:val="00BA4409"/>
    <w:rsid w:val="00BA456D"/>
    <w:rsid w:val="00BA4B27"/>
    <w:rsid w:val="00BA571C"/>
    <w:rsid w:val="00BA5C02"/>
    <w:rsid w:val="00BA5D12"/>
    <w:rsid w:val="00BA60B0"/>
    <w:rsid w:val="00BA6246"/>
    <w:rsid w:val="00BA63EB"/>
    <w:rsid w:val="00BA6419"/>
    <w:rsid w:val="00BA64BE"/>
    <w:rsid w:val="00BA64DA"/>
    <w:rsid w:val="00BA6550"/>
    <w:rsid w:val="00BA7159"/>
    <w:rsid w:val="00BB0508"/>
    <w:rsid w:val="00BB0638"/>
    <w:rsid w:val="00BB11AA"/>
    <w:rsid w:val="00BB1AA7"/>
    <w:rsid w:val="00BB23EB"/>
    <w:rsid w:val="00BB2C48"/>
    <w:rsid w:val="00BB2CBE"/>
    <w:rsid w:val="00BB2E80"/>
    <w:rsid w:val="00BB3642"/>
    <w:rsid w:val="00BB3B6B"/>
    <w:rsid w:val="00BB3DB1"/>
    <w:rsid w:val="00BB4A3B"/>
    <w:rsid w:val="00BB4F71"/>
    <w:rsid w:val="00BB57F2"/>
    <w:rsid w:val="00BB59F6"/>
    <w:rsid w:val="00BB5EF0"/>
    <w:rsid w:val="00BB66AB"/>
    <w:rsid w:val="00BB6981"/>
    <w:rsid w:val="00BB69A0"/>
    <w:rsid w:val="00BB7BBA"/>
    <w:rsid w:val="00BC0015"/>
    <w:rsid w:val="00BC0AD6"/>
    <w:rsid w:val="00BC0C88"/>
    <w:rsid w:val="00BC0C9D"/>
    <w:rsid w:val="00BC122E"/>
    <w:rsid w:val="00BC1501"/>
    <w:rsid w:val="00BC1BEB"/>
    <w:rsid w:val="00BC21FC"/>
    <w:rsid w:val="00BC2E60"/>
    <w:rsid w:val="00BC30CB"/>
    <w:rsid w:val="00BC3412"/>
    <w:rsid w:val="00BC3584"/>
    <w:rsid w:val="00BC4397"/>
    <w:rsid w:val="00BC44E5"/>
    <w:rsid w:val="00BC4974"/>
    <w:rsid w:val="00BC4DFB"/>
    <w:rsid w:val="00BC4E28"/>
    <w:rsid w:val="00BC5683"/>
    <w:rsid w:val="00BC5838"/>
    <w:rsid w:val="00BC6033"/>
    <w:rsid w:val="00BC6DC2"/>
    <w:rsid w:val="00BD0D74"/>
    <w:rsid w:val="00BD0E2E"/>
    <w:rsid w:val="00BD0FC6"/>
    <w:rsid w:val="00BD101A"/>
    <w:rsid w:val="00BD35D4"/>
    <w:rsid w:val="00BD36E8"/>
    <w:rsid w:val="00BD4578"/>
    <w:rsid w:val="00BD674C"/>
    <w:rsid w:val="00BD67E4"/>
    <w:rsid w:val="00BD6EE8"/>
    <w:rsid w:val="00BD7493"/>
    <w:rsid w:val="00BD79A2"/>
    <w:rsid w:val="00BD79E6"/>
    <w:rsid w:val="00BE0114"/>
    <w:rsid w:val="00BE1018"/>
    <w:rsid w:val="00BE12DC"/>
    <w:rsid w:val="00BE1701"/>
    <w:rsid w:val="00BE1CE1"/>
    <w:rsid w:val="00BE318C"/>
    <w:rsid w:val="00BE32DE"/>
    <w:rsid w:val="00BE442D"/>
    <w:rsid w:val="00BE4B2C"/>
    <w:rsid w:val="00BE4ED6"/>
    <w:rsid w:val="00BE4F9B"/>
    <w:rsid w:val="00BE54F3"/>
    <w:rsid w:val="00BE5B4F"/>
    <w:rsid w:val="00BE5DCA"/>
    <w:rsid w:val="00BE5F67"/>
    <w:rsid w:val="00BE5FDF"/>
    <w:rsid w:val="00BE7145"/>
    <w:rsid w:val="00BE7920"/>
    <w:rsid w:val="00BF00D6"/>
    <w:rsid w:val="00BF0DEE"/>
    <w:rsid w:val="00BF185A"/>
    <w:rsid w:val="00BF1A62"/>
    <w:rsid w:val="00BF1E46"/>
    <w:rsid w:val="00BF1F37"/>
    <w:rsid w:val="00BF2A3A"/>
    <w:rsid w:val="00BF2CD1"/>
    <w:rsid w:val="00BF33CB"/>
    <w:rsid w:val="00BF4B6A"/>
    <w:rsid w:val="00BF5135"/>
    <w:rsid w:val="00BF56F7"/>
    <w:rsid w:val="00BF5A41"/>
    <w:rsid w:val="00BF6DF1"/>
    <w:rsid w:val="00BF723F"/>
    <w:rsid w:val="00BF7679"/>
    <w:rsid w:val="00BF7B9E"/>
    <w:rsid w:val="00C001D4"/>
    <w:rsid w:val="00C00312"/>
    <w:rsid w:val="00C00828"/>
    <w:rsid w:val="00C009F5"/>
    <w:rsid w:val="00C01129"/>
    <w:rsid w:val="00C01A90"/>
    <w:rsid w:val="00C01CD2"/>
    <w:rsid w:val="00C01DD9"/>
    <w:rsid w:val="00C02239"/>
    <w:rsid w:val="00C022E1"/>
    <w:rsid w:val="00C02559"/>
    <w:rsid w:val="00C038DA"/>
    <w:rsid w:val="00C0398D"/>
    <w:rsid w:val="00C05316"/>
    <w:rsid w:val="00C05382"/>
    <w:rsid w:val="00C05A83"/>
    <w:rsid w:val="00C05C3D"/>
    <w:rsid w:val="00C06129"/>
    <w:rsid w:val="00C062F5"/>
    <w:rsid w:val="00C06581"/>
    <w:rsid w:val="00C0679B"/>
    <w:rsid w:val="00C071AC"/>
    <w:rsid w:val="00C109A2"/>
    <w:rsid w:val="00C10C3C"/>
    <w:rsid w:val="00C11707"/>
    <w:rsid w:val="00C11E4C"/>
    <w:rsid w:val="00C12B3D"/>
    <w:rsid w:val="00C1349B"/>
    <w:rsid w:val="00C13667"/>
    <w:rsid w:val="00C138F0"/>
    <w:rsid w:val="00C14954"/>
    <w:rsid w:val="00C1586D"/>
    <w:rsid w:val="00C15E7A"/>
    <w:rsid w:val="00C16147"/>
    <w:rsid w:val="00C163A7"/>
    <w:rsid w:val="00C165C6"/>
    <w:rsid w:val="00C16D43"/>
    <w:rsid w:val="00C179B0"/>
    <w:rsid w:val="00C20245"/>
    <w:rsid w:val="00C203BD"/>
    <w:rsid w:val="00C20CA6"/>
    <w:rsid w:val="00C21024"/>
    <w:rsid w:val="00C2172A"/>
    <w:rsid w:val="00C21AD6"/>
    <w:rsid w:val="00C226F9"/>
    <w:rsid w:val="00C22A22"/>
    <w:rsid w:val="00C22BA0"/>
    <w:rsid w:val="00C22D40"/>
    <w:rsid w:val="00C22ECD"/>
    <w:rsid w:val="00C2332E"/>
    <w:rsid w:val="00C23398"/>
    <w:rsid w:val="00C234D2"/>
    <w:rsid w:val="00C237B1"/>
    <w:rsid w:val="00C23B23"/>
    <w:rsid w:val="00C2428B"/>
    <w:rsid w:val="00C25010"/>
    <w:rsid w:val="00C2518E"/>
    <w:rsid w:val="00C252D2"/>
    <w:rsid w:val="00C256B9"/>
    <w:rsid w:val="00C26204"/>
    <w:rsid w:val="00C26C22"/>
    <w:rsid w:val="00C26C92"/>
    <w:rsid w:val="00C26E69"/>
    <w:rsid w:val="00C271D9"/>
    <w:rsid w:val="00C27B03"/>
    <w:rsid w:val="00C27DA2"/>
    <w:rsid w:val="00C27E9B"/>
    <w:rsid w:val="00C27EFF"/>
    <w:rsid w:val="00C3089B"/>
    <w:rsid w:val="00C30C3A"/>
    <w:rsid w:val="00C32258"/>
    <w:rsid w:val="00C32A1A"/>
    <w:rsid w:val="00C32F14"/>
    <w:rsid w:val="00C3321E"/>
    <w:rsid w:val="00C34005"/>
    <w:rsid w:val="00C34018"/>
    <w:rsid w:val="00C34107"/>
    <w:rsid w:val="00C3414C"/>
    <w:rsid w:val="00C34159"/>
    <w:rsid w:val="00C34B40"/>
    <w:rsid w:val="00C350A8"/>
    <w:rsid w:val="00C35836"/>
    <w:rsid w:val="00C361BC"/>
    <w:rsid w:val="00C36239"/>
    <w:rsid w:val="00C36735"/>
    <w:rsid w:val="00C3716C"/>
    <w:rsid w:val="00C37743"/>
    <w:rsid w:val="00C3798A"/>
    <w:rsid w:val="00C37ED0"/>
    <w:rsid w:val="00C4009F"/>
    <w:rsid w:val="00C410D6"/>
    <w:rsid w:val="00C41CD3"/>
    <w:rsid w:val="00C43438"/>
    <w:rsid w:val="00C43A5A"/>
    <w:rsid w:val="00C44264"/>
    <w:rsid w:val="00C46251"/>
    <w:rsid w:val="00C46AF9"/>
    <w:rsid w:val="00C46EC7"/>
    <w:rsid w:val="00C4713D"/>
    <w:rsid w:val="00C47530"/>
    <w:rsid w:val="00C4790F"/>
    <w:rsid w:val="00C47F3D"/>
    <w:rsid w:val="00C47FAB"/>
    <w:rsid w:val="00C47FC0"/>
    <w:rsid w:val="00C50685"/>
    <w:rsid w:val="00C51720"/>
    <w:rsid w:val="00C5189F"/>
    <w:rsid w:val="00C51CCF"/>
    <w:rsid w:val="00C51DEE"/>
    <w:rsid w:val="00C528CC"/>
    <w:rsid w:val="00C5295A"/>
    <w:rsid w:val="00C532A9"/>
    <w:rsid w:val="00C53375"/>
    <w:rsid w:val="00C53ABD"/>
    <w:rsid w:val="00C53AD3"/>
    <w:rsid w:val="00C53C94"/>
    <w:rsid w:val="00C545BF"/>
    <w:rsid w:val="00C54E25"/>
    <w:rsid w:val="00C55696"/>
    <w:rsid w:val="00C55D31"/>
    <w:rsid w:val="00C56654"/>
    <w:rsid w:val="00C574C8"/>
    <w:rsid w:val="00C57741"/>
    <w:rsid w:val="00C577AB"/>
    <w:rsid w:val="00C578C1"/>
    <w:rsid w:val="00C57A76"/>
    <w:rsid w:val="00C57C84"/>
    <w:rsid w:val="00C60098"/>
    <w:rsid w:val="00C6074F"/>
    <w:rsid w:val="00C613C1"/>
    <w:rsid w:val="00C61545"/>
    <w:rsid w:val="00C6181B"/>
    <w:rsid w:val="00C61880"/>
    <w:rsid w:val="00C61DCF"/>
    <w:rsid w:val="00C62568"/>
    <w:rsid w:val="00C6296C"/>
    <w:rsid w:val="00C6328A"/>
    <w:rsid w:val="00C6340C"/>
    <w:rsid w:val="00C64143"/>
    <w:rsid w:val="00C6434D"/>
    <w:rsid w:val="00C652E5"/>
    <w:rsid w:val="00C65967"/>
    <w:rsid w:val="00C65D99"/>
    <w:rsid w:val="00C67446"/>
    <w:rsid w:val="00C70962"/>
    <w:rsid w:val="00C71674"/>
    <w:rsid w:val="00C71931"/>
    <w:rsid w:val="00C7217D"/>
    <w:rsid w:val="00C7242B"/>
    <w:rsid w:val="00C733F7"/>
    <w:rsid w:val="00C73E0F"/>
    <w:rsid w:val="00C74476"/>
    <w:rsid w:val="00C74A4F"/>
    <w:rsid w:val="00C76289"/>
    <w:rsid w:val="00C7628C"/>
    <w:rsid w:val="00C7697F"/>
    <w:rsid w:val="00C7716A"/>
    <w:rsid w:val="00C77A56"/>
    <w:rsid w:val="00C80099"/>
    <w:rsid w:val="00C80189"/>
    <w:rsid w:val="00C80595"/>
    <w:rsid w:val="00C80EF2"/>
    <w:rsid w:val="00C8136C"/>
    <w:rsid w:val="00C81483"/>
    <w:rsid w:val="00C8173D"/>
    <w:rsid w:val="00C81ED4"/>
    <w:rsid w:val="00C82259"/>
    <w:rsid w:val="00C823A2"/>
    <w:rsid w:val="00C8264E"/>
    <w:rsid w:val="00C82927"/>
    <w:rsid w:val="00C82FAC"/>
    <w:rsid w:val="00C82FFA"/>
    <w:rsid w:val="00C83567"/>
    <w:rsid w:val="00C835A9"/>
    <w:rsid w:val="00C83C0F"/>
    <w:rsid w:val="00C84032"/>
    <w:rsid w:val="00C843BB"/>
    <w:rsid w:val="00C84A1B"/>
    <w:rsid w:val="00C84B6F"/>
    <w:rsid w:val="00C84BC7"/>
    <w:rsid w:val="00C85521"/>
    <w:rsid w:val="00C856C0"/>
    <w:rsid w:val="00C85E07"/>
    <w:rsid w:val="00C863EE"/>
    <w:rsid w:val="00C90303"/>
    <w:rsid w:val="00C903D2"/>
    <w:rsid w:val="00C92646"/>
    <w:rsid w:val="00C92ED2"/>
    <w:rsid w:val="00C9316A"/>
    <w:rsid w:val="00C932F8"/>
    <w:rsid w:val="00C937E7"/>
    <w:rsid w:val="00C93B5E"/>
    <w:rsid w:val="00C944CE"/>
    <w:rsid w:val="00C95093"/>
    <w:rsid w:val="00C95C78"/>
    <w:rsid w:val="00C95D8D"/>
    <w:rsid w:val="00C96877"/>
    <w:rsid w:val="00C97C7F"/>
    <w:rsid w:val="00CA024F"/>
    <w:rsid w:val="00CA03D1"/>
    <w:rsid w:val="00CA057C"/>
    <w:rsid w:val="00CA2283"/>
    <w:rsid w:val="00CA2A1E"/>
    <w:rsid w:val="00CA2AEF"/>
    <w:rsid w:val="00CA2CA3"/>
    <w:rsid w:val="00CA325F"/>
    <w:rsid w:val="00CA33B8"/>
    <w:rsid w:val="00CA351D"/>
    <w:rsid w:val="00CA4C00"/>
    <w:rsid w:val="00CA6251"/>
    <w:rsid w:val="00CA6363"/>
    <w:rsid w:val="00CA6DD8"/>
    <w:rsid w:val="00CA79EA"/>
    <w:rsid w:val="00CB0B38"/>
    <w:rsid w:val="00CB123E"/>
    <w:rsid w:val="00CB1582"/>
    <w:rsid w:val="00CB1DEF"/>
    <w:rsid w:val="00CB22B7"/>
    <w:rsid w:val="00CB2627"/>
    <w:rsid w:val="00CB2BE6"/>
    <w:rsid w:val="00CB2D66"/>
    <w:rsid w:val="00CB31DA"/>
    <w:rsid w:val="00CB3BC1"/>
    <w:rsid w:val="00CB413D"/>
    <w:rsid w:val="00CB4BEB"/>
    <w:rsid w:val="00CB5032"/>
    <w:rsid w:val="00CB5BFF"/>
    <w:rsid w:val="00CB6D65"/>
    <w:rsid w:val="00CB7DF6"/>
    <w:rsid w:val="00CC0DB8"/>
    <w:rsid w:val="00CC0F84"/>
    <w:rsid w:val="00CC12C5"/>
    <w:rsid w:val="00CC1334"/>
    <w:rsid w:val="00CC1CC1"/>
    <w:rsid w:val="00CC1E4C"/>
    <w:rsid w:val="00CC2B6B"/>
    <w:rsid w:val="00CC303F"/>
    <w:rsid w:val="00CC3C96"/>
    <w:rsid w:val="00CC3F4D"/>
    <w:rsid w:val="00CC462E"/>
    <w:rsid w:val="00CC5279"/>
    <w:rsid w:val="00CC52EE"/>
    <w:rsid w:val="00CC5326"/>
    <w:rsid w:val="00CC68B5"/>
    <w:rsid w:val="00CC6CCE"/>
    <w:rsid w:val="00CD077C"/>
    <w:rsid w:val="00CD10B4"/>
    <w:rsid w:val="00CD342A"/>
    <w:rsid w:val="00CD3940"/>
    <w:rsid w:val="00CD4022"/>
    <w:rsid w:val="00CD4351"/>
    <w:rsid w:val="00CD51D5"/>
    <w:rsid w:val="00CD5DC1"/>
    <w:rsid w:val="00CD651E"/>
    <w:rsid w:val="00CE052D"/>
    <w:rsid w:val="00CE1968"/>
    <w:rsid w:val="00CE2759"/>
    <w:rsid w:val="00CE2F14"/>
    <w:rsid w:val="00CE3989"/>
    <w:rsid w:val="00CE45CA"/>
    <w:rsid w:val="00CE465D"/>
    <w:rsid w:val="00CE4B4D"/>
    <w:rsid w:val="00CE52B8"/>
    <w:rsid w:val="00CE5C64"/>
    <w:rsid w:val="00CE6547"/>
    <w:rsid w:val="00CE6A0B"/>
    <w:rsid w:val="00CE7BF6"/>
    <w:rsid w:val="00CF0950"/>
    <w:rsid w:val="00CF13A9"/>
    <w:rsid w:val="00CF1705"/>
    <w:rsid w:val="00CF1858"/>
    <w:rsid w:val="00CF1BDC"/>
    <w:rsid w:val="00CF1E31"/>
    <w:rsid w:val="00CF3B07"/>
    <w:rsid w:val="00CF4760"/>
    <w:rsid w:val="00CF4C13"/>
    <w:rsid w:val="00CF4D48"/>
    <w:rsid w:val="00CF5384"/>
    <w:rsid w:val="00CF6124"/>
    <w:rsid w:val="00CF62E0"/>
    <w:rsid w:val="00CF6384"/>
    <w:rsid w:val="00CF6902"/>
    <w:rsid w:val="00CF711E"/>
    <w:rsid w:val="00CF74D5"/>
    <w:rsid w:val="00D001D2"/>
    <w:rsid w:val="00D00E14"/>
    <w:rsid w:val="00D029E4"/>
    <w:rsid w:val="00D02B8F"/>
    <w:rsid w:val="00D02DB1"/>
    <w:rsid w:val="00D0401F"/>
    <w:rsid w:val="00D049AE"/>
    <w:rsid w:val="00D04A15"/>
    <w:rsid w:val="00D04B44"/>
    <w:rsid w:val="00D06E88"/>
    <w:rsid w:val="00D06F66"/>
    <w:rsid w:val="00D112B3"/>
    <w:rsid w:val="00D1133D"/>
    <w:rsid w:val="00D1141F"/>
    <w:rsid w:val="00D11886"/>
    <w:rsid w:val="00D11C25"/>
    <w:rsid w:val="00D11F90"/>
    <w:rsid w:val="00D124A8"/>
    <w:rsid w:val="00D12FFF"/>
    <w:rsid w:val="00D13312"/>
    <w:rsid w:val="00D13527"/>
    <w:rsid w:val="00D137E0"/>
    <w:rsid w:val="00D13C8C"/>
    <w:rsid w:val="00D140AF"/>
    <w:rsid w:val="00D1425D"/>
    <w:rsid w:val="00D1440E"/>
    <w:rsid w:val="00D15748"/>
    <w:rsid w:val="00D15E4E"/>
    <w:rsid w:val="00D16A15"/>
    <w:rsid w:val="00D17455"/>
    <w:rsid w:val="00D17601"/>
    <w:rsid w:val="00D17B82"/>
    <w:rsid w:val="00D20A95"/>
    <w:rsid w:val="00D20D6E"/>
    <w:rsid w:val="00D2118C"/>
    <w:rsid w:val="00D21300"/>
    <w:rsid w:val="00D21339"/>
    <w:rsid w:val="00D22682"/>
    <w:rsid w:val="00D22F7B"/>
    <w:rsid w:val="00D230DC"/>
    <w:rsid w:val="00D23249"/>
    <w:rsid w:val="00D23BF5"/>
    <w:rsid w:val="00D23FFA"/>
    <w:rsid w:val="00D240CD"/>
    <w:rsid w:val="00D243F5"/>
    <w:rsid w:val="00D24E2A"/>
    <w:rsid w:val="00D250A7"/>
    <w:rsid w:val="00D250F1"/>
    <w:rsid w:val="00D2583E"/>
    <w:rsid w:val="00D25DB1"/>
    <w:rsid w:val="00D2618D"/>
    <w:rsid w:val="00D26301"/>
    <w:rsid w:val="00D2670D"/>
    <w:rsid w:val="00D26C9A"/>
    <w:rsid w:val="00D26D43"/>
    <w:rsid w:val="00D27089"/>
    <w:rsid w:val="00D303E8"/>
    <w:rsid w:val="00D30A44"/>
    <w:rsid w:val="00D311E5"/>
    <w:rsid w:val="00D31479"/>
    <w:rsid w:val="00D3178F"/>
    <w:rsid w:val="00D31BA6"/>
    <w:rsid w:val="00D3206D"/>
    <w:rsid w:val="00D32676"/>
    <w:rsid w:val="00D335E1"/>
    <w:rsid w:val="00D34679"/>
    <w:rsid w:val="00D34A0C"/>
    <w:rsid w:val="00D3545E"/>
    <w:rsid w:val="00D3585A"/>
    <w:rsid w:val="00D35FEA"/>
    <w:rsid w:val="00D366E4"/>
    <w:rsid w:val="00D368DC"/>
    <w:rsid w:val="00D3709C"/>
    <w:rsid w:val="00D37611"/>
    <w:rsid w:val="00D37CF2"/>
    <w:rsid w:val="00D40BB0"/>
    <w:rsid w:val="00D41073"/>
    <w:rsid w:val="00D41C43"/>
    <w:rsid w:val="00D41CF3"/>
    <w:rsid w:val="00D423AC"/>
    <w:rsid w:val="00D4355D"/>
    <w:rsid w:val="00D435A8"/>
    <w:rsid w:val="00D43EFF"/>
    <w:rsid w:val="00D443BC"/>
    <w:rsid w:val="00D44B15"/>
    <w:rsid w:val="00D44C12"/>
    <w:rsid w:val="00D44DC6"/>
    <w:rsid w:val="00D4663A"/>
    <w:rsid w:val="00D468CE"/>
    <w:rsid w:val="00D46D86"/>
    <w:rsid w:val="00D46DF5"/>
    <w:rsid w:val="00D4761F"/>
    <w:rsid w:val="00D476EA"/>
    <w:rsid w:val="00D50AED"/>
    <w:rsid w:val="00D51032"/>
    <w:rsid w:val="00D514E5"/>
    <w:rsid w:val="00D5182F"/>
    <w:rsid w:val="00D51DDD"/>
    <w:rsid w:val="00D52CC0"/>
    <w:rsid w:val="00D52DE2"/>
    <w:rsid w:val="00D53589"/>
    <w:rsid w:val="00D539D5"/>
    <w:rsid w:val="00D53BEF"/>
    <w:rsid w:val="00D544D5"/>
    <w:rsid w:val="00D550EC"/>
    <w:rsid w:val="00D57897"/>
    <w:rsid w:val="00D6012A"/>
    <w:rsid w:val="00D602DE"/>
    <w:rsid w:val="00D6096A"/>
    <w:rsid w:val="00D60ABE"/>
    <w:rsid w:val="00D60CE5"/>
    <w:rsid w:val="00D61168"/>
    <w:rsid w:val="00D6179A"/>
    <w:rsid w:val="00D61811"/>
    <w:rsid w:val="00D61B70"/>
    <w:rsid w:val="00D6213C"/>
    <w:rsid w:val="00D62216"/>
    <w:rsid w:val="00D62940"/>
    <w:rsid w:val="00D62E4B"/>
    <w:rsid w:val="00D630C0"/>
    <w:rsid w:val="00D63281"/>
    <w:rsid w:val="00D63F9F"/>
    <w:rsid w:val="00D6465E"/>
    <w:rsid w:val="00D646D3"/>
    <w:rsid w:val="00D65942"/>
    <w:rsid w:val="00D662F2"/>
    <w:rsid w:val="00D665F1"/>
    <w:rsid w:val="00D66762"/>
    <w:rsid w:val="00D6706D"/>
    <w:rsid w:val="00D6711E"/>
    <w:rsid w:val="00D67B33"/>
    <w:rsid w:val="00D67F71"/>
    <w:rsid w:val="00D70071"/>
    <w:rsid w:val="00D70CBC"/>
    <w:rsid w:val="00D71772"/>
    <w:rsid w:val="00D71E86"/>
    <w:rsid w:val="00D730D4"/>
    <w:rsid w:val="00D73142"/>
    <w:rsid w:val="00D73361"/>
    <w:rsid w:val="00D73B08"/>
    <w:rsid w:val="00D73C0E"/>
    <w:rsid w:val="00D73FB7"/>
    <w:rsid w:val="00D747C0"/>
    <w:rsid w:val="00D74F58"/>
    <w:rsid w:val="00D7527D"/>
    <w:rsid w:val="00D76057"/>
    <w:rsid w:val="00D761D8"/>
    <w:rsid w:val="00D775CD"/>
    <w:rsid w:val="00D80127"/>
    <w:rsid w:val="00D8037C"/>
    <w:rsid w:val="00D804E2"/>
    <w:rsid w:val="00D805D1"/>
    <w:rsid w:val="00D806B2"/>
    <w:rsid w:val="00D81847"/>
    <w:rsid w:val="00D81B7A"/>
    <w:rsid w:val="00D81BE8"/>
    <w:rsid w:val="00D81FB3"/>
    <w:rsid w:val="00D824F9"/>
    <w:rsid w:val="00D82FD7"/>
    <w:rsid w:val="00D83193"/>
    <w:rsid w:val="00D845C9"/>
    <w:rsid w:val="00D84FA6"/>
    <w:rsid w:val="00D8512A"/>
    <w:rsid w:val="00D853F7"/>
    <w:rsid w:val="00D85C5F"/>
    <w:rsid w:val="00D85ECC"/>
    <w:rsid w:val="00D864C7"/>
    <w:rsid w:val="00D86EB7"/>
    <w:rsid w:val="00D872C5"/>
    <w:rsid w:val="00D87C32"/>
    <w:rsid w:val="00D87F21"/>
    <w:rsid w:val="00D90495"/>
    <w:rsid w:val="00D90FDA"/>
    <w:rsid w:val="00D91141"/>
    <w:rsid w:val="00D91373"/>
    <w:rsid w:val="00D91998"/>
    <w:rsid w:val="00D91C6E"/>
    <w:rsid w:val="00D91E9F"/>
    <w:rsid w:val="00D92025"/>
    <w:rsid w:val="00D9204D"/>
    <w:rsid w:val="00D92AFC"/>
    <w:rsid w:val="00D92B5E"/>
    <w:rsid w:val="00D92E79"/>
    <w:rsid w:val="00D93388"/>
    <w:rsid w:val="00D93CFF"/>
    <w:rsid w:val="00D94188"/>
    <w:rsid w:val="00D948FB"/>
    <w:rsid w:val="00D95457"/>
    <w:rsid w:val="00D960B0"/>
    <w:rsid w:val="00D96546"/>
    <w:rsid w:val="00D966A0"/>
    <w:rsid w:val="00D96717"/>
    <w:rsid w:val="00D974CB"/>
    <w:rsid w:val="00D97A30"/>
    <w:rsid w:val="00D97A7B"/>
    <w:rsid w:val="00DA01A3"/>
    <w:rsid w:val="00DA0B15"/>
    <w:rsid w:val="00DA0F49"/>
    <w:rsid w:val="00DA1259"/>
    <w:rsid w:val="00DA1AAD"/>
    <w:rsid w:val="00DA1AB7"/>
    <w:rsid w:val="00DA1C2F"/>
    <w:rsid w:val="00DA1CF3"/>
    <w:rsid w:val="00DA1E08"/>
    <w:rsid w:val="00DA359D"/>
    <w:rsid w:val="00DA4118"/>
    <w:rsid w:val="00DA45F0"/>
    <w:rsid w:val="00DA4A52"/>
    <w:rsid w:val="00DA4D9A"/>
    <w:rsid w:val="00DA4E78"/>
    <w:rsid w:val="00DA4FBC"/>
    <w:rsid w:val="00DA50A4"/>
    <w:rsid w:val="00DA5D0E"/>
    <w:rsid w:val="00DA60FD"/>
    <w:rsid w:val="00DA61B9"/>
    <w:rsid w:val="00DA7457"/>
    <w:rsid w:val="00DB1083"/>
    <w:rsid w:val="00DB1524"/>
    <w:rsid w:val="00DB1B31"/>
    <w:rsid w:val="00DB1B4E"/>
    <w:rsid w:val="00DB1FB5"/>
    <w:rsid w:val="00DB234A"/>
    <w:rsid w:val="00DB2995"/>
    <w:rsid w:val="00DB2AEA"/>
    <w:rsid w:val="00DB2ED0"/>
    <w:rsid w:val="00DB31EF"/>
    <w:rsid w:val="00DB38F0"/>
    <w:rsid w:val="00DB3E62"/>
    <w:rsid w:val="00DB3EE8"/>
    <w:rsid w:val="00DB4701"/>
    <w:rsid w:val="00DB4811"/>
    <w:rsid w:val="00DB4D51"/>
    <w:rsid w:val="00DB4E76"/>
    <w:rsid w:val="00DB5857"/>
    <w:rsid w:val="00DB5902"/>
    <w:rsid w:val="00DB59C0"/>
    <w:rsid w:val="00DB67EA"/>
    <w:rsid w:val="00DB71C1"/>
    <w:rsid w:val="00DB7622"/>
    <w:rsid w:val="00DB7657"/>
    <w:rsid w:val="00DB7D17"/>
    <w:rsid w:val="00DC0146"/>
    <w:rsid w:val="00DC03EE"/>
    <w:rsid w:val="00DC0FE5"/>
    <w:rsid w:val="00DC16D6"/>
    <w:rsid w:val="00DC26E5"/>
    <w:rsid w:val="00DC2E8D"/>
    <w:rsid w:val="00DC2F40"/>
    <w:rsid w:val="00DC36B8"/>
    <w:rsid w:val="00DC3C7E"/>
    <w:rsid w:val="00DC44C7"/>
    <w:rsid w:val="00DC4580"/>
    <w:rsid w:val="00DC46B9"/>
    <w:rsid w:val="00DC4D9F"/>
    <w:rsid w:val="00DC53F2"/>
    <w:rsid w:val="00DC5989"/>
    <w:rsid w:val="00DC5DC3"/>
    <w:rsid w:val="00DC6B01"/>
    <w:rsid w:val="00DC6DE0"/>
    <w:rsid w:val="00DC707D"/>
    <w:rsid w:val="00DC7797"/>
    <w:rsid w:val="00DC791D"/>
    <w:rsid w:val="00DC7CE7"/>
    <w:rsid w:val="00DC7E53"/>
    <w:rsid w:val="00DD078A"/>
    <w:rsid w:val="00DD0C54"/>
    <w:rsid w:val="00DD0C8F"/>
    <w:rsid w:val="00DD1737"/>
    <w:rsid w:val="00DD1CC1"/>
    <w:rsid w:val="00DD1EDA"/>
    <w:rsid w:val="00DD23DC"/>
    <w:rsid w:val="00DD29F6"/>
    <w:rsid w:val="00DD34E1"/>
    <w:rsid w:val="00DD45E7"/>
    <w:rsid w:val="00DD4F51"/>
    <w:rsid w:val="00DD6772"/>
    <w:rsid w:val="00DD71F6"/>
    <w:rsid w:val="00DD7667"/>
    <w:rsid w:val="00DD777C"/>
    <w:rsid w:val="00DE0198"/>
    <w:rsid w:val="00DE025C"/>
    <w:rsid w:val="00DE04D9"/>
    <w:rsid w:val="00DE0A14"/>
    <w:rsid w:val="00DE0CCF"/>
    <w:rsid w:val="00DE0D2F"/>
    <w:rsid w:val="00DE0D75"/>
    <w:rsid w:val="00DE19EB"/>
    <w:rsid w:val="00DE21B3"/>
    <w:rsid w:val="00DE2A5F"/>
    <w:rsid w:val="00DE2F9C"/>
    <w:rsid w:val="00DE4C0F"/>
    <w:rsid w:val="00DE58BE"/>
    <w:rsid w:val="00DE5B0F"/>
    <w:rsid w:val="00DE5C1B"/>
    <w:rsid w:val="00DE5DE3"/>
    <w:rsid w:val="00DE5F77"/>
    <w:rsid w:val="00DE69E8"/>
    <w:rsid w:val="00DE7078"/>
    <w:rsid w:val="00DE71AB"/>
    <w:rsid w:val="00DE7DB7"/>
    <w:rsid w:val="00DF030A"/>
    <w:rsid w:val="00DF044A"/>
    <w:rsid w:val="00DF0FE3"/>
    <w:rsid w:val="00DF24AF"/>
    <w:rsid w:val="00DF2CB1"/>
    <w:rsid w:val="00DF36AF"/>
    <w:rsid w:val="00DF3747"/>
    <w:rsid w:val="00DF3D32"/>
    <w:rsid w:val="00DF4B7A"/>
    <w:rsid w:val="00DF5127"/>
    <w:rsid w:val="00DF5C5B"/>
    <w:rsid w:val="00DF69F9"/>
    <w:rsid w:val="00DF7794"/>
    <w:rsid w:val="00E00E0A"/>
    <w:rsid w:val="00E015AE"/>
    <w:rsid w:val="00E01847"/>
    <w:rsid w:val="00E02579"/>
    <w:rsid w:val="00E02B50"/>
    <w:rsid w:val="00E03C46"/>
    <w:rsid w:val="00E03DA2"/>
    <w:rsid w:val="00E042A4"/>
    <w:rsid w:val="00E04B3F"/>
    <w:rsid w:val="00E04D70"/>
    <w:rsid w:val="00E060C1"/>
    <w:rsid w:val="00E06ACF"/>
    <w:rsid w:val="00E06B1E"/>
    <w:rsid w:val="00E07787"/>
    <w:rsid w:val="00E078E2"/>
    <w:rsid w:val="00E1018E"/>
    <w:rsid w:val="00E10AAF"/>
    <w:rsid w:val="00E11C10"/>
    <w:rsid w:val="00E11D49"/>
    <w:rsid w:val="00E12F11"/>
    <w:rsid w:val="00E135E7"/>
    <w:rsid w:val="00E136A1"/>
    <w:rsid w:val="00E13D2D"/>
    <w:rsid w:val="00E14221"/>
    <w:rsid w:val="00E14467"/>
    <w:rsid w:val="00E147D5"/>
    <w:rsid w:val="00E14C0E"/>
    <w:rsid w:val="00E16548"/>
    <w:rsid w:val="00E16642"/>
    <w:rsid w:val="00E167BD"/>
    <w:rsid w:val="00E170F3"/>
    <w:rsid w:val="00E171A9"/>
    <w:rsid w:val="00E175C1"/>
    <w:rsid w:val="00E1787C"/>
    <w:rsid w:val="00E2004B"/>
    <w:rsid w:val="00E20C5D"/>
    <w:rsid w:val="00E2109F"/>
    <w:rsid w:val="00E2113A"/>
    <w:rsid w:val="00E212E5"/>
    <w:rsid w:val="00E2249E"/>
    <w:rsid w:val="00E22923"/>
    <w:rsid w:val="00E22B50"/>
    <w:rsid w:val="00E22B62"/>
    <w:rsid w:val="00E22B76"/>
    <w:rsid w:val="00E234F1"/>
    <w:rsid w:val="00E23BFD"/>
    <w:rsid w:val="00E23C89"/>
    <w:rsid w:val="00E241ED"/>
    <w:rsid w:val="00E24360"/>
    <w:rsid w:val="00E24BD7"/>
    <w:rsid w:val="00E24E3A"/>
    <w:rsid w:val="00E25AF8"/>
    <w:rsid w:val="00E26558"/>
    <w:rsid w:val="00E26C55"/>
    <w:rsid w:val="00E26F6C"/>
    <w:rsid w:val="00E270A7"/>
    <w:rsid w:val="00E27298"/>
    <w:rsid w:val="00E27516"/>
    <w:rsid w:val="00E277D6"/>
    <w:rsid w:val="00E278D4"/>
    <w:rsid w:val="00E3113A"/>
    <w:rsid w:val="00E319E3"/>
    <w:rsid w:val="00E31BD0"/>
    <w:rsid w:val="00E31FD1"/>
    <w:rsid w:val="00E32960"/>
    <w:rsid w:val="00E330A5"/>
    <w:rsid w:val="00E3469C"/>
    <w:rsid w:val="00E34CA3"/>
    <w:rsid w:val="00E34E72"/>
    <w:rsid w:val="00E35C4A"/>
    <w:rsid w:val="00E3620C"/>
    <w:rsid w:val="00E369E7"/>
    <w:rsid w:val="00E3730A"/>
    <w:rsid w:val="00E3736F"/>
    <w:rsid w:val="00E3763E"/>
    <w:rsid w:val="00E3773D"/>
    <w:rsid w:val="00E37A0F"/>
    <w:rsid w:val="00E37DA6"/>
    <w:rsid w:val="00E37F97"/>
    <w:rsid w:val="00E37FE3"/>
    <w:rsid w:val="00E40DC6"/>
    <w:rsid w:val="00E40EB7"/>
    <w:rsid w:val="00E4311B"/>
    <w:rsid w:val="00E4329F"/>
    <w:rsid w:val="00E43AAA"/>
    <w:rsid w:val="00E43F35"/>
    <w:rsid w:val="00E44C09"/>
    <w:rsid w:val="00E44C62"/>
    <w:rsid w:val="00E44CDF"/>
    <w:rsid w:val="00E468B2"/>
    <w:rsid w:val="00E471F3"/>
    <w:rsid w:val="00E47BBB"/>
    <w:rsid w:val="00E50815"/>
    <w:rsid w:val="00E52403"/>
    <w:rsid w:val="00E52991"/>
    <w:rsid w:val="00E5387C"/>
    <w:rsid w:val="00E53C7C"/>
    <w:rsid w:val="00E53F42"/>
    <w:rsid w:val="00E5457A"/>
    <w:rsid w:val="00E5465C"/>
    <w:rsid w:val="00E54AB7"/>
    <w:rsid w:val="00E54EF2"/>
    <w:rsid w:val="00E54FE4"/>
    <w:rsid w:val="00E5785F"/>
    <w:rsid w:val="00E6031C"/>
    <w:rsid w:val="00E60DC5"/>
    <w:rsid w:val="00E610E0"/>
    <w:rsid w:val="00E625A5"/>
    <w:rsid w:val="00E629A4"/>
    <w:rsid w:val="00E63559"/>
    <w:rsid w:val="00E64992"/>
    <w:rsid w:val="00E6603E"/>
    <w:rsid w:val="00E66D1D"/>
    <w:rsid w:val="00E66DA8"/>
    <w:rsid w:val="00E66DF8"/>
    <w:rsid w:val="00E67180"/>
    <w:rsid w:val="00E676E2"/>
    <w:rsid w:val="00E67B91"/>
    <w:rsid w:val="00E70885"/>
    <w:rsid w:val="00E7359D"/>
    <w:rsid w:val="00E73C2C"/>
    <w:rsid w:val="00E74FA5"/>
    <w:rsid w:val="00E756A8"/>
    <w:rsid w:val="00E7589C"/>
    <w:rsid w:val="00E75B05"/>
    <w:rsid w:val="00E76032"/>
    <w:rsid w:val="00E768F2"/>
    <w:rsid w:val="00E76908"/>
    <w:rsid w:val="00E7701A"/>
    <w:rsid w:val="00E77DE2"/>
    <w:rsid w:val="00E77E9E"/>
    <w:rsid w:val="00E77F6A"/>
    <w:rsid w:val="00E80B54"/>
    <w:rsid w:val="00E80DA1"/>
    <w:rsid w:val="00E81B14"/>
    <w:rsid w:val="00E81B5D"/>
    <w:rsid w:val="00E81DED"/>
    <w:rsid w:val="00E82316"/>
    <w:rsid w:val="00E823F3"/>
    <w:rsid w:val="00E824BD"/>
    <w:rsid w:val="00E825B3"/>
    <w:rsid w:val="00E82C23"/>
    <w:rsid w:val="00E833A8"/>
    <w:rsid w:val="00E849DE"/>
    <w:rsid w:val="00E85948"/>
    <w:rsid w:val="00E86536"/>
    <w:rsid w:val="00E87F1E"/>
    <w:rsid w:val="00E901D4"/>
    <w:rsid w:val="00E90543"/>
    <w:rsid w:val="00E9105A"/>
    <w:rsid w:val="00E911BD"/>
    <w:rsid w:val="00E9167E"/>
    <w:rsid w:val="00E92068"/>
    <w:rsid w:val="00E922A4"/>
    <w:rsid w:val="00E9241C"/>
    <w:rsid w:val="00E925CE"/>
    <w:rsid w:val="00E92CB9"/>
    <w:rsid w:val="00E93C08"/>
    <w:rsid w:val="00E93F3F"/>
    <w:rsid w:val="00E967CB"/>
    <w:rsid w:val="00E9717B"/>
    <w:rsid w:val="00E972C6"/>
    <w:rsid w:val="00E978B9"/>
    <w:rsid w:val="00E97C06"/>
    <w:rsid w:val="00E97DFF"/>
    <w:rsid w:val="00EA0283"/>
    <w:rsid w:val="00EA05D9"/>
    <w:rsid w:val="00EA1104"/>
    <w:rsid w:val="00EA1FB0"/>
    <w:rsid w:val="00EA3216"/>
    <w:rsid w:val="00EA5257"/>
    <w:rsid w:val="00EA5625"/>
    <w:rsid w:val="00EA59B6"/>
    <w:rsid w:val="00EA60BD"/>
    <w:rsid w:val="00EA6192"/>
    <w:rsid w:val="00EA6200"/>
    <w:rsid w:val="00EA63F4"/>
    <w:rsid w:val="00EA65E7"/>
    <w:rsid w:val="00EA6F14"/>
    <w:rsid w:val="00EA7415"/>
    <w:rsid w:val="00EA769C"/>
    <w:rsid w:val="00EA7D0E"/>
    <w:rsid w:val="00EB0433"/>
    <w:rsid w:val="00EB09A1"/>
    <w:rsid w:val="00EB0FEE"/>
    <w:rsid w:val="00EB1370"/>
    <w:rsid w:val="00EB1B8B"/>
    <w:rsid w:val="00EB22EE"/>
    <w:rsid w:val="00EB24EC"/>
    <w:rsid w:val="00EB2C6B"/>
    <w:rsid w:val="00EB357D"/>
    <w:rsid w:val="00EB3B86"/>
    <w:rsid w:val="00EB3C54"/>
    <w:rsid w:val="00EB3FB6"/>
    <w:rsid w:val="00EB4062"/>
    <w:rsid w:val="00EB4283"/>
    <w:rsid w:val="00EB466B"/>
    <w:rsid w:val="00EB490D"/>
    <w:rsid w:val="00EB4951"/>
    <w:rsid w:val="00EB4BB9"/>
    <w:rsid w:val="00EB4C29"/>
    <w:rsid w:val="00EB595B"/>
    <w:rsid w:val="00EB73E7"/>
    <w:rsid w:val="00EB79D6"/>
    <w:rsid w:val="00EC01BD"/>
    <w:rsid w:val="00EC098E"/>
    <w:rsid w:val="00EC0BCB"/>
    <w:rsid w:val="00EC0E71"/>
    <w:rsid w:val="00EC1E2F"/>
    <w:rsid w:val="00EC2821"/>
    <w:rsid w:val="00EC2B50"/>
    <w:rsid w:val="00EC2B9D"/>
    <w:rsid w:val="00EC3B84"/>
    <w:rsid w:val="00EC402B"/>
    <w:rsid w:val="00EC5A95"/>
    <w:rsid w:val="00EC7099"/>
    <w:rsid w:val="00ED03F2"/>
    <w:rsid w:val="00ED1585"/>
    <w:rsid w:val="00ED1796"/>
    <w:rsid w:val="00ED1984"/>
    <w:rsid w:val="00ED38A8"/>
    <w:rsid w:val="00ED3ED3"/>
    <w:rsid w:val="00ED5330"/>
    <w:rsid w:val="00ED613A"/>
    <w:rsid w:val="00ED63A0"/>
    <w:rsid w:val="00ED6CFA"/>
    <w:rsid w:val="00ED6D53"/>
    <w:rsid w:val="00ED6EFB"/>
    <w:rsid w:val="00EE023E"/>
    <w:rsid w:val="00EE029C"/>
    <w:rsid w:val="00EE07CE"/>
    <w:rsid w:val="00EE0F9C"/>
    <w:rsid w:val="00EE1855"/>
    <w:rsid w:val="00EE18B1"/>
    <w:rsid w:val="00EE1B19"/>
    <w:rsid w:val="00EE1E1F"/>
    <w:rsid w:val="00EE1F4F"/>
    <w:rsid w:val="00EE210B"/>
    <w:rsid w:val="00EE21CC"/>
    <w:rsid w:val="00EE244C"/>
    <w:rsid w:val="00EE2B68"/>
    <w:rsid w:val="00EE3733"/>
    <w:rsid w:val="00EE37CD"/>
    <w:rsid w:val="00EE395E"/>
    <w:rsid w:val="00EE470F"/>
    <w:rsid w:val="00EE56F2"/>
    <w:rsid w:val="00EE57F3"/>
    <w:rsid w:val="00EE6332"/>
    <w:rsid w:val="00EE64A7"/>
    <w:rsid w:val="00EE6B38"/>
    <w:rsid w:val="00EE6D5A"/>
    <w:rsid w:val="00EE6D70"/>
    <w:rsid w:val="00EF0C0B"/>
    <w:rsid w:val="00EF0D81"/>
    <w:rsid w:val="00EF1386"/>
    <w:rsid w:val="00EF1577"/>
    <w:rsid w:val="00EF1EA4"/>
    <w:rsid w:val="00EF2491"/>
    <w:rsid w:val="00EF24B8"/>
    <w:rsid w:val="00EF24D0"/>
    <w:rsid w:val="00EF256B"/>
    <w:rsid w:val="00EF2A94"/>
    <w:rsid w:val="00EF36EA"/>
    <w:rsid w:val="00EF4D8C"/>
    <w:rsid w:val="00EF4DD8"/>
    <w:rsid w:val="00EF4F5F"/>
    <w:rsid w:val="00EF5277"/>
    <w:rsid w:val="00EF59AD"/>
    <w:rsid w:val="00EF5CAD"/>
    <w:rsid w:val="00EF611F"/>
    <w:rsid w:val="00EF6201"/>
    <w:rsid w:val="00EF6219"/>
    <w:rsid w:val="00EF6AF2"/>
    <w:rsid w:val="00EF6D0E"/>
    <w:rsid w:val="00EF7223"/>
    <w:rsid w:val="00EF76E1"/>
    <w:rsid w:val="00F0060A"/>
    <w:rsid w:val="00F00C20"/>
    <w:rsid w:val="00F00DB4"/>
    <w:rsid w:val="00F013F3"/>
    <w:rsid w:val="00F01777"/>
    <w:rsid w:val="00F029AF"/>
    <w:rsid w:val="00F02C13"/>
    <w:rsid w:val="00F035F9"/>
    <w:rsid w:val="00F0398C"/>
    <w:rsid w:val="00F04099"/>
    <w:rsid w:val="00F04F34"/>
    <w:rsid w:val="00F05692"/>
    <w:rsid w:val="00F05B66"/>
    <w:rsid w:val="00F05D11"/>
    <w:rsid w:val="00F0682B"/>
    <w:rsid w:val="00F07851"/>
    <w:rsid w:val="00F10177"/>
    <w:rsid w:val="00F1030E"/>
    <w:rsid w:val="00F10925"/>
    <w:rsid w:val="00F10EE4"/>
    <w:rsid w:val="00F10F8B"/>
    <w:rsid w:val="00F11254"/>
    <w:rsid w:val="00F112CB"/>
    <w:rsid w:val="00F127C6"/>
    <w:rsid w:val="00F12F6C"/>
    <w:rsid w:val="00F13386"/>
    <w:rsid w:val="00F139E9"/>
    <w:rsid w:val="00F13C9F"/>
    <w:rsid w:val="00F13DAE"/>
    <w:rsid w:val="00F157D8"/>
    <w:rsid w:val="00F16BF1"/>
    <w:rsid w:val="00F1704E"/>
    <w:rsid w:val="00F200D0"/>
    <w:rsid w:val="00F201AD"/>
    <w:rsid w:val="00F205D7"/>
    <w:rsid w:val="00F20AC3"/>
    <w:rsid w:val="00F20D34"/>
    <w:rsid w:val="00F21481"/>
    <w:rsid w:val="00F21B21"/>
    <w:rsid w:val="00F222BB"/>
    <w:rsid w:val="00F225CF"/>
    <w:rsid w:val="00F229B3"/>
    <w:rsid w:val="00F23125"/>
    <w:rsid w:val="00F233D5"/>
    <w:rsid w:val="00F24127"/>
    <w:rsid w:val="00F24666"/>
    <w:rsid w:val="00F2491A"/>
    <w:rsid w:val="00F24EF6"/>
    <w:rsid w:val="00F2521A"/>
    <w:rsid w:val="00F254E4"/>
    <w:rsid w:val="00F257F8"/>
    <w:rsid w:val="00F26478"/>
    <w:rsid w:val="00F26AAB"/>
    <w:rsid w:val="00F26DB2"/>
    <w:rsid w:val="00F26F5D"/>
    <w:rsid w:val="00F272AF"/>
    <w:rsid w:val="00F27AC2"/>
    <w:rsid w:val="00F27B29"/>
    <w:rsid w:val="00F304E8"/>
    <w:rsid w:val="00F30C0C"/>
    <w:rsid w:val="00F30C92"/>
    <w:rsid w:val="00F312D2"/>
    <w:rsid w:val="00F313B4"/>
    <w:rsid w:val="00F31A05"/>
    <w:rsid w:val="00F3381E"/>
    <w:rsid w:val="00F33ABD"/>
    <w:rsid w:val="00F340A3"/>
    <w:rsid w:val="00F34986"/>
    <w:rsid w:val="00F349F9"/>
    <w:rsid w:val="00F34C32"/>
    <w:rsid w:val="00F34C92"/>
    <w:rsid w:val="00F34CDD"/>
    <w:rsid w:val="00F34D04"/>
    <w:rsid w:val="00F34E52"/>
    <w:rsid w:val="00F3521C"/>
    <w:rsid w:val="00F35275"/>
    <w:rsid w:val="00F35D19"/>
    <w:rsid w:val="00F35E6F"/>
    <w:rsid w:val="00F362BA"/>
    <w:rsid w:val="00F366A8"/>
    <w:rsid w:val="00F36719"/>
    <w:rsid w:val="00F370E8"/>
    <w:rsid w:val="00F377A2"/>
    <w:rsid w:val="00F377AE"/>
    <w:rsid w:val="00F37886"/>
    <w:rsid w:val="00F37DC8"/>
    <w:rsid w:val="00F400EE"/>
    <w:rsid w:val="00F40496"/>
    <w:rsid w:val="00F40630"/>
    <w:rsid w:val="00F40B21"/>
    <w:rsid w:val="00F41269"/>
    <w:rsid w:val="00F41319"/>
    <w:rsid w:val="00F41A87"/>
    <w:rsid w:val="00F43369"/>
    <w:rsid w:val="00F43575"/>
    <w:rsid w:val="00F43D8B"/>
    <w:rsid w:val="00F44491"/>
    <w:rsid w:val="00F447EA"/>
    <w:rsid w:val="00F44B13"/>
    <w:rsid w:val="00F450CD"/>
    <w:rsid w:val="00F45B30"/>
    <w:rsid w:val="00F45BE7"/>
    <w:rsid w:val="00F4615C"/>
    <w:rsid w:val="00F462AC"/>
    <w:rsid w:val="00F463D7"/>
    <w:rsid w:val="00F46EAE"/>
    <w:rsid w:val="00F47609"/>
    <w:rsid w:val="00F47D17"/>
    <w:rsid w:val="00F47D95"/>
    <w:rsid w:val="00F50163"/>
    <w:rsid w:val="00F510E2"/>
    <w:rsid w:val="00F515F1"/>
    <w:rsid w:val="00F51628"/>
    <w:rsid w:val="00F51892"/>
    <w:rsid w:val="00F5273A"/>
    <w:rsid w:val="00F52918"/>
    <w:rsid w:val="00F52D6B"/>
    <w:rsid w:val="00F52E18"/>
    <w:rsid w:val="00F52EDB"/>
    <w:rsid w:val="00F535E2"/>
    <w:rsid w:val="00F536E8"/>
    <w:rsid w:val="00F53FA5"/>
    <w:rsid w:val="00F5406B"/>
    <w:rsid w:val="00F54516"/>
    <w:rsid w:val="00F546FB"/>
    <w:rsid w:val="00F55297"/>
    <w:rsid w:val="00F55335"/>
    <w:rsid w:val="00F55556"/>
    <w:rsid w:val="00F55CB7"/>
    <w:rsid w:val="00F55CF7"/>
    <w:rsid w:val="00F5641C"/>
    <w:rsid w:val="00F57070"/>
    <w:rsid w:val="00F57728"/>
    <w:rsid w:val="00F57D1C"/>
    <w:rsid w:val="00F603C0"/>
    <w:rsid w:val="00F605A1"/>
    <w:rsid w:val="00F6077A"/>
    <w:rsid w:val="00F6086A"/>
    <w:rsid w:val="00F6169B"/>
    <w:rsid w:val="00F61D43"/>
    <w:rsid w:val="00F61D45"/>
    <w:rsid w:val="00F61D93"/>
    <w:rsid w:val="00F61F30"/>
    <w:rsid w:val="00F6253D"/>
    <w:rsid w:val="00F62824"/>
    <w:rsid w:val="00F62D7C"/>
    <w:rsid w:val="00F62F09"/>
    <w:rsid w:val="00F634C8"/>
    <w:rsid w:val="00F64310"/>
    <w:rsid w:val="00F64322"/>
    <w:rsid w:val="00F6539F"/>
    <w:rsid w:val="00F654D5"/>
    <w:rsid w:val="00F65747"/>
    <w:rsid w:val="00F6578F"/>
    <w:rsid w:val="00F65B3A"/>
    <w:rsid w:val="00F65BEE"/>
    <w:rsid w:val="00F67155"/>
    <w:rsid w:val="00F7058F"/>
    <w:rsid w:val="00F70C86"/>
    <w:rsid w:val="00F70D21"/>
    <w:rsid w:val="00F70FEF"/>
    <w:rsid w:val="00F726D9"/>
    <w:rsid w:val="00F73F06"/>
    <w:rsid w:val="00F7448D"/>
    <w:rsid w:val="00F74F3A"/>
    <w:rsid w:val="00F7504A"/>
    <w:rsid w:val="00F75C02"/>
    <w:rsid w:val="00F761ED"/>
    <w:rsid w:val="00F76690"/>
    <w:rsid w:val="00F766AC"/>
    <w:rsid w:val="00F76768"/>
    <w:rsid w:val="00F76C94"/>
    <w:rsid w:val="00F7795E"/>
    <w:rsid w:val="00F77ECB"/>
    <w:rsid w:val="00F80079"/>
    <w:rsid w:val="00F803E5"/>
    <w:rsid w:val="00F80602"/>
    <w:rsid w:val="00F81936"/>
    <w:rsid w:val="00F81BBD"/>
    <w:rsid w:val="00F81BF8"/>
    <w:rsid w:val="00F81D46"/>
    <w:rsid w:val="00F81E47"/>
    <w:rsid w:val="00F82222"/>
    <w:rsid w:val="00F824EF"/>
    <w:rsid w:val="00F8263F"/>
    <w:rsid w:val="00F83AA6"/>
    <w:rsid w:val="00F84408"/>
    <w:rsid w:val="00F84445"/>
    <w:rsid w:val="00F84638"/>
    <w:rsid w:val="00F8539C"/>
    <w:rsid w:val="00F85C8F"/>
    <w:rsid w:val="00F86474"/>
    <w:rsid w:val="00F868B4"/>
    <w:rsid w:val="00F86954"/>
    <w:rsid w:val="00F86B27"/>
    <w:rsid w:val="00F8730A"/>
    <w:rsid w:val="00F87E3C"/>
    <w:rsid w:val="00F87E7B"/>
    <w:rsid w:val="00F9016F"/>
    <w:rsid w:val="00F90481"/>
    <w:rsid w:val="00F90601"/>
    <w:rsid w:val="00F93703"/>
    <w:rsid w:val="00F9469F"/>
    <w:rsid w:val="00F959E0"/>
    <w:rsid w:val="00F9608E"/>
    <w:rsid w:val="00F96762"/>
    <w:rsid w:val="00F9678D"/>
    <w:rsid w:val="00F97B14"/>
    <w:rsid w:val="00FA0820"/>
    <w:rsid w:val="00FA0943"/>
    <w:rsid w:val="00FA0EB9"/>
    <w:rsid w:val="00FA10E4"/>
    <w:rsid w:val="00FA139B"/>
    <w:rsid w:val="00FA1A91"/>
    <w:rsid w:val="00FA1B5D"/>
    <w:rsid w:val="00FA23AD"/>
    <w:rsid w:val="00FA2783"/>
    <w:rsid w:val="00FA36B8"/>
    <w:rsid w:val="00FA38BA"/>
    <w:rsid w:val="00FA3ACD"/>
    <w:rsid w:val="00FA7277"/>
    <w:rsid w:val="00FA78FD"/>
    <w:rsid w:val="00FA7A0D"/>
    <w:rsid w:val="00FB01A9"/>
    <w:rsid w:val="00FB0692"/>
    <w:rsid w:val="00FB0815"/>
    <w:rsid w:val="00FB0A23"/>
    <w:rsid w:val="00FB0E50"/>
    <w:rsid w:val="00FB11BE"/>
    <w:rsid w:val="00FB12F6"/>
    <w:rsid w:val="00FB1357"/>
    <w:rsid w:val="00FB1629"/>
    <w:rsid w:val="00FB1799"/>
    <w:rsid w:val="00FB1B56"/>
    <w:rsid w:val="00FB24A5"/>
    <w:rsid w:val="00FB2634"/>
    <w:rsid w:val="00FB27F1"/>
    <w:rsid w:val="00FB2CC8"/>
    <w:rsid w:val="00FB37F8"/>
    <w:rsid w:val="00FB4296"/>
    <w:rsid w:val="00FB4C6F"/>
    <w:rsid w:val="00FB504E"/>
    <w:rsid w:val="00FB6113"/>
    <w:rsid w:val="00FB61F6"/>
    <w:rsid w:val="00FB7618"/>
    <w:rsid w:val="00FC0146"/>
    <w:rsid w:val="00FC0E5C"/>
    <w:rsid w:val="00FC1BD7"/>
    <w:rsid w:val="00FC1E47"/>
    <w:rsid w:val="00FC2A1E"/>
    <w:rsid w:val="00FC2C75"/>
    <w:rsid w:val="00FC3039"/>
    <w:rsid w:val="00FC3238"/>
    <w:rsid w:val="00FC3937"/>
    <w:rsid w:val="00FC3D6F"/>
    <w:rsid w:val="00FC49B5"/>
    <w:rsid w:val="00FC4A12"/>
    <w:rsid w:val="00FC543B"/>
    <w:rsid w:val="00FC5E76"/>
    <w:rsid w:val="00FC69CF"/>
    <w:rsid w:val="00FC7214"/>
    <w:rsid w:val="00FC7FB3"/>
    <w:rsid w:val="00FD058F"/>
    <w:rsid w:val="00FD07FE"/>
    <w:rsid w:val="00FD0B70"/>
    <w:rsid w:val="00FD11B8"/>
    <w:rsid w:val="00FD1440"/>
    <w:rsid w:val="00FD1489"/>
    <w:rsid w:val="00FD1494"/>
    <w:rsid w:val="00FD17D7"/>
    <w:rsid w:val="00FD1D8A"/>
    <w:rsid w:val="00FD2A05"/>
    <w:rsid w:val="00FD2DA9"/>
    <w:rsid w:val="00FD2E62"/>
    <w:rsid w:val="00FD35FA"/>
    <w:rsid w:val="00FD44CC"/>
    <w:rsid w:val="00FD4950"/>
    <w:rsid w:val="00FD4CC0"/>
    <w:rsid w:val="00FD5639"/>
    <w:rsid w:val="00FD563B"/>
    <w:rsid w:val="00FD59F1"/>
    <w:rsid w:val="00FD66A4"/>
    <w:rsid w:val="00FD6C6D"/>
    <w:rsid w:val="00FD6FE2"/>
    <w:rsid w:val="00FD74CB"/>
    <w:rsid w:val="00FD7543"/>
    <w:rsid w:val="00FD7BF5"/>
    <w:rsid w:val="00FE0FBA"/>
    <w:rsid w:val="00FE1016"/>
    <w:rsid w:val="00FE10D5"/>
    <w:rsid w:val="00FE15C2"/>
    <w:rsid w:val="00FE185C"/>
    <w:rsid w:val="00FE1BD0"/>
    <w:rsid w:val="00FE1DBD"/>
    <w:rsid w:val="00FE3C5F"/>
    <w:rsid w:val="00FE3EE6"/>
    <w:rsid w:val="00FE401B"/>
    <w:rsid w:val="00FE4705"/>
    <w:rsid w:val="00FE4B2A"/>
    <w:rsid w:val="00FE5388"/>
    <w:rsid w:val="00FE557C"/>
    <w:rsid w:val="00FE5A2F"/>
    <w:rsid w:val="00FE5EC3"/>
    <w:rsid w:val="00FE61BD"/>
    <w:rsid w:val="00FE62EB"/>
    <w:rsid w:val="00FE66DF"/>
    <w:rsid w:val="00FE6923"/>
    <w:rsid w:val="00FE6F5D"/>
    <w:rsid w:val="00FE758F"/>
    <w:rsid w:val="00FE7DC7"/>
    <w:rsid w:val="00FF0169"/>
    <w:rsid w:val="00FF0295"/>
    <w:rsid w:val="00FF064E"/>
    <w:rsid w:val="00FF172D"/>
    <w:rsid w:val="00FF1B45"/>
    <w:rsid w:val="00FF39E3"/>
    <w:rsid w:val="00FF4769"/>
    <w:rsid w:val="00FF4998"/>
    <w:rsid w:val="00FF4C3A"/>
    <w:rsid w:val="00FF5392"/>
    <w:rsid w:val="00FF572F"/>
    <w:rsid w:val="00FF58BB"/>
    <w:rsid w:val="00FF5984"/>
    <w:rsid w:val="00FF62F4"/>
    <w:rsid w:val="00FF6519"/>
    <w:rsid w:val="00FF6692"/>
    <w:rsid w:val="00FF7637"/>
    <w:rsid w:val="00FF7AB9"/>
    <w:rsid w:val="00FF7D91"/>
    <w:rsid w:val="04AF1EE0"/>
    <w:rsid w:val="0A0F4FB9"/>
    <w:rsid w:val="0A4796C0"/>
    <w:rsid w:val="105814E6"/>
    <w:rsid w:val="124E5865"/>
    <w:rsid w:val="146E4578"/>
    <w:rsid w:val="1479901F"/>
    <w:rsid w:val="164ADDA5"/>
    <w:rsid w:val="17A7AA71"/>
    <w:rsid w:val="19C409C1"/>
    <w:rsid w:val="1D27ABE6"/>
    <w:rsid w:val="29DA7047"/>
    <w:rsid w:val="34456D4D"/>
    <w:rsid w:val="3CAEF70F"/>
    <w:rsid w:val="41F986A7"/>
    <w:rsid w:val="463CC5E7"/>
    <w:rsid w:val="4B0DEA72"/>
    <w:rsid w:val="4B5E38D1"/>
    <w:rsid w:val="4FFCC431"/>
    <w:rsid w:val="51E0590A"/>
    <w:rsid w:val="5E2ED8B7"/>
    <w:rsid w:val="6780D057"/>
    <w:rsid w:val="69AA011D"/>
    <w:rsid w:val="6A751AB4"/>
    <w:rsid w:val="6B04BD1B"/>
    <w:rsid w:val="7093608F"/>
    <w:rsid w:val="7E07B72E"/>
    <w:rsid w:val="7E4B483F"/>
  </w:rsids>
  <m:mathPr>
    <m:mathFont m:val="Cambria Math"/>
    <m:brkBin m:val="before"/>
    <m:brkBinSub m:val="--"/>
    <m:smallFrac m:val="0"/>
    <m:dispDef/>
    <m:lMargin m:val="0"/>
    <m:rMargin m:val="0"/>
    <m:defJc m:val="centerGroup"/>
    <m:wrapRight/>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680EB6A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cs-CZ"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iPriority="99" w:unhideWhenUsed="1"/>
  </w:latentStyles>
  <w:style w:type="paragraph" w:default="1" w:styleId="Normal">
    <w:name w:val="Normal"/>
    <w:qFormat/>
    <w:rsid w:val="008407D7"/>
    <w:pPr>
      <w:tabs>
        <w:tab w:val="left" w:pos="567"/>
      </w:tabs>
      <w:spacing w:line="260" w:lineRule="exact"/>
    </w:pPr>
    <w:rPr>
      <w:rFonts w:eastAsia="Times New Roman"/>
      <w:sz w:val="22"/>
      <w:lang w:eastAsia="en-US"/>
    </w:rPr>
  </w:style>
  <w:style w:type="paragraph" w:styleId="Heading1">
    <w:name w:val="heading 1"/>
    <w:basedOn w:val="Title"/>
    <w:next w:val="Normal"/>
    <w:link w:val="Heading1Char"/>
    <w:qFormat/>
    <w:rsid w:val="006A7D0A"/>
    <w:pPr>
      <w:outlineLvl w:val="0"/>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pPr>
      <w:tabs>
        <w:tab w:val="center" w:pos="4536"/>
        <w:tab w:val="right" w:pos="8306"/>
      </w:tabs>
    </w:pPr>
    <w:rPr>
      <w:rFonts w:ascii="Arial" w:hAnsi="Arial"/>
      <w:noProof/>
      <w:sz w:val="16"/>
    </w:rPr>
  </w:style>
  <w:style w:type="paragraph" w:styleId="Header">
    <w:name w:val="header"/>
    <w:basedOn w:val="Normal"/>
    <w:link w:val="HeaderChar"/>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rsid w:val="00812D16"/>
  </w:style>
  <w:style w:type="paragraph" w:styleId="BodyText">
    <w:name w:val="Body Text"/>
    <w:basedOn w:val="Normal"/>
    <w:rsid w:val="00812D16"/>
    <w:pPr>
      <w:tabs>
        <w:tab w:val="clear" w:pos="567"/>
      </w:tabs>
      <w:spacing w:line="240" w:lineRule="auto"/>
    </w:pPr>
    <w:rPr>
      <w:i/>
      <w:color w:val="008000"/>
    </w:rPr>
  </w:style>
  <w:style w:type="paragraph" w:styleId="CommentText">
    <w:name w:val="annotation text"/>
    <w:aliases w:val="- H19,Annotationtext,Char,Comment Text Char Char,Comment Text Char Char Char Char,Comment Text Char Char1,Comment Text Char Char1 Char,Comment Text Char1 Char,Comment Text Char1 Char Char,Comment Text Char2 Char,Kommentarer"/>
    <w:basedOn w:val="Normal"/>
    <w:link w:val="CommentTextChar"/>
    <w:uiPriority w:val="99"/>
    <w:qFormat/>
    <w:rsid w:val="00812D16"/>
    <w:rPr>
      <w:sz w:val="20"/>
    </w:rPr>
  </w:style>
  <w:style w:type="character" w:styleId="Hyperlink">
    <w:name w:val="Hyperlink"/>
    <w:rsid w:val="00812D16"/>
    <w:rPr>
      <w:color w:val="0000FF"/>
      <w:u w:val="single"/>
    </w:rPr>
  </w:style>
  <w:style w:type="paragraph" w:customStyle="1" w:styleId="EMEAEnBodyText">
    <w:name w:val="EMEA En Body Text"/>
    <w:basedOn w:val="Normal"/>
    <w:rsid w:val="00812D16"/>
    <w:pPr>
      <w:tabs>
        <w:tab w:val="clear" w:pos="567"/>
      </w:tabs>
      <w:spacing w:before="120" w:after="120" w:line="240" w:lineRule="auto"/>
      <w:jc w:val="both"/>
    </w:pPr>
  </w:style>
  <w:style w:type="paragraph" w:styleId="BalloonText">
    <w:name w:val="Balloon Text"/>
    <w:basedOn w:val="Normal"/>
    <w:semiHidden/>
    <w:rsid w:val="00A20C7F"/>
    <w:rPr>
      <w:rFonts w:ascii="Tahoma" w:hAnsi="Tahoma" w:cs="Tahoma"/>
      <w:sz w:val="16"/>
      <w:szCs w:val="16"/>
    </w:rPr>
  </w:style>
  <w:style w:type="paragraph" w:customStyle="1" w:styleId="BodytextAgency">
    <w:name w:val="Body text (Agency)"/>
    <w:basedOn w:val="Normal"/>
    <w:link w:val="BodytextAgencyChar"/>
    <w:qFormat/>
    <w:rsid w:val="00345F9C"/>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qFormat/>
    <w:rsid w:val="00345F9C"/>
    <w:rPr>
      <w:rFonts w:ascii="Verdana" w:eastAsia="Verdana" w:hAnsi="Verdana" w:cs="Verdana"/>
      <w:sz w:val="18"/>
      <w:szCs w:val="18"/>
      <w:lang w:val="cs-CZ" w:eastAsia="en-GB" w:bidi="ar-SA"/>
    </w:rPr>
  </w:style>
  <w:style w:type="paragraph" w:customStyle="1" w:styleId="DraftingNotesAgency">
    <w:name w:val="Drafting Notes (Agency)"/>
    <w:basedOn w:val="Normal"/>
    <w:next w:val="BodytextAgency"/>
    <w:link w:val="DraftingNotesAgencyChar"/>
    <w:rsid w:val="00345F9C"/>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345F9C"/>
    <w:rPr>
      <w:rFonts w:ascii="Courier New" w:eastAsia="Verdana" w:hAnsi="Courier New"/>
      <w:i/>
      <w:color w:val="339966"/>
      <w:sz w:val="22"/>
      <w:szCs w:val="18"/>
      <w:lang w:val="cs-CZ" w:eastAsia="en-GB" w:bidi="ar-SA"/>
    </w:rPr>
  </w:style>
  <w:style w:type="paragraph" w:customStyle="1" w:styleId="NormalAgency">
    <w:name w:val="Normal (Agency)"/>
    <w:link w:val="NormalAgencyChar"/>
    <w:rsid w:val="00C179B0"/>
    <w:rPr>
      <w:rFonts w:ascii="Verdana" w:eastAsia="Verdana" w:hAnsi="Verdana" w:cs="Verdana"/>
      <w:sz w:val="18"/>
      <w:szCs w:val="18"/>
    </w:rPr>
  </w:style>
  <w:style w:type="table" w:customStyle="1" w:styleId="TablegridAgencyblack">
    <w:name w:val="Table grid (Agency) black"/>
    <w:basedOn w:val="TableNormal"/>
    <w:semiHidden/>
    <w:rsid w:val="00C179B0"/>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Times New Roman" w:hAnsi="Times New Roman"/>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C179B0"/>
    <w:pPr>
      <w:keepNext/>
    </w:pPr>
    <w:rPr>
      <w:rFonts w:eastAsia="Times New Roman"/>
      <w:b/>
    </w:rPr>
  </w:style>
  <w:style w:type="paragraph" w:customStyle="1" w:styleId="TabletextrowsAgency">
    <w:name w:val="Table text rows (Agency)"/>
    <w:basedOn w:val="Normal"/>
    <w:uiPriority w:val="99"/>
    <w:rsid w:val="00C179B0"/>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sid w:val="00C179B0"/>
    <w:rPr>
      <w:rFonts w:ascii="Verdana" w:eastAsia="Verdana" w:hAnsi="Verdana" w:cs="Verdana"/>
      <w:sz w:val="18"/>
      <w:szCs w:val="18"/>
      <w:lang w:val="cs-CZ" w:eastAsia="en-GB" w:bidi="ar-SA"/>
    </w:rPr>
  </w:style>
  <w:style w:type="character" w:styleId="CommentReference">
    <w:name w:val="annotation reference"/>
    <w:rsid w:val="00BC6DC2"/>
    <w:rPr>
      <w:sz w:val="16"/>
      <w:szCs w:val="16"/>
    </w:rPr>
  </w:style>
  <w:style w:type="paragraph" w:styleId="CommentSubject">
    <w:name w:val="annotation subject"/>
    <w:basedOn w:val="CommentText"/>
    <w:next w:val="CommentText"/>
    <w:link w:val="CommentSubjectChar"/>
    <w:rsid w:val="00BC6DC2"/>
    <w:rPr>
      <w:b/>
      <w:bCs/>
    </w:rPr>
  </w:style>
  <w:style w:type="character" w:customStyle="1" w:styleId="CommentTextChar">
    <w:name w:val="Comment Text Char"/>
    <w:aliases w:val="- H19 Char,Annotationtext Char,Char Char,Comment Text Char Char Char,Comment Text Char Char Char Char Char,Comment Text Char Char1 Char1,Comment Text Char Char1 Char Char,Comment Text Char1 Char Char1,Comment Text Char1 Char Char Char"/>
    <w:link w:val="CommentText"/>
    <w:uiPriority w:val="99"/>
    <w:qFormat/>
    <w:rsid w:val="00BC6DC2"/>
    <w:rPr>
      <w:rFonts w:eastAsia="Times New Roman"/>
      <w:lang w:eastAsia="en-US"/>
    </w:rPr>
  </w:style>
  <w:style w:type="character" w:customStyle="1" w:styleId="CommentSubjectChar">
    <w:name w:val="Comment Subject Char"/>
    <w:link w:val="CommentSubject"/>
    <w:rsid w:val="00BC6DC2"/>
    <w:rPr>
      <w:rFonts w:eastAsia="Times New Roman"/>
      <w:b/>
      <w:bCs/>
      <w:lang w:eastAsia="en-US"/>
    </w:rPr>
  </w:style>
  <w:style w:type="paragraph" w:styleId="Revision">
    <w:name w:val="Revision"/>
    <w:hidden/>
    <w:uiPriority w:val="99"/>
    <w:semiHidden/>
    <w:rsid w:val="00B21BE7"/>
    <w:rPr>
      <w:rFonts w:eastAsia="Times New Roman"/>
      <w:sz w:val="22"/>
      <w:lang w:eastAsia="en-US"/>
    </w:rPr>
  </w:style>
  <w:style w:type="paragraph" w:styleId="Title">
    <w:name w:val="Title"/>
    <w:aliases w:val="Section Header"/>
    <w:basedOn w:val="Normal"/>
    <w:next w:val="Normal"/>
    <w:link w:val="TitleChar"/>
    <w:qFormat/>
    <w:rsid w:val="006A7D0A"/>
    <w:pPr>
      <w:suppressAutoHyphens/>
      <w:spacing w:line="240" w:lineRule="auto"/>
      <w:ind w:left="567" w:hanging="567"/>
    </w:pPr>
    <w:rPr>
      <w:b/>
      <w:caps/>
      <w:noProof/>
      <w:szCs w:val="22"/>
    </w:rPr>
  </w:style>
  <w:style w:type="character" w:customStyle="1" w:styleId="TitleChar">
    <w:name w:val="Title Char"/>
    <w:aliases w:val="Section Header Char"/>
    <w:basedOn w:val="DefaultParagraphFont"/>
    <w:link w:val="Title"/>
    <w:rsid w:val="006A7D0A"/>
    <w:rPr>
      <w:rFonts w:eastAsia="Times New Roman"/>
      <w:b/>
      <w:caps/>
      <w:noProof/>
      <w:sz w:val="22"/>
      <w:szCs w:val="22"/>
      <w:lang w:eastAsia="en-US"/>
    </w:rPr>
  </w:style>
  <w:style w:type="character" w:customStyle="1" w:styleId="Heading1Char">
    <w:name w:val="Heading 1 Char"/>
    <w:basedOn w:val="DefaultParagraphFont"/>
    <w:link w:val="Heading1"/>
    <w:rsid w:val="006A7D0A"/>
    <w:rPr>
      <w:rFonts w:eastAsia="Times New Roman"/>
      <w:b/>
      <w:caps/>
      <w:noProof/>
      <w:sz w:val="22"/>
      <w:szCs w:val="22"/>
      <w:lang w:eastAsia="en-US"/>
    </w:rPr>
  </w:style>
  <w:style w:type="paragraph" w:customStyle="1" w:styleId="Header2">
    <w:name w:val="Header 2"/>
    <w:basedOn w:val="Normal"/>
    <w:link w:val="Header2Char"/>
    <w:qFormat/>
    <w:rsid w:val="00BC30CB"/>
    <w:pPr>
      <w:spacing w:line="240" w:lineRule="auto"/>
      <w:ind w:left="567" w:hanging="567"/>
      <w:outlineLvl w:val="0"/>
    </w:pPr>
    <w:rPr>
      <w:b/>
      <w:noProof/>
      <w:szCs w:val="22"/>
    </w:rPr>
  </w:style>
  <w:style w:type="paragraph" w:customStyle="1" w:styleId="Header3">
    <w:name w:val="Header 3"/>
    <w:basedOn w:val="Normal"/>
    <w:link w:val="Header3Char"/>
    <w:qFormat/>
    <w:rsid w:val="00B338C9"/>
    <w:rPr>
      <w:noProof/>
      <w:u w:val="single"/>
    </w:rPr>
  </w:style>
  <w:style w:type="character" w:customStyle="1" w:styleId="Header2Char">
    <w:name w:val="Header 2 Char"/>
    <w:basedOn w:val="DefaultParagraphFont"/>
    <w:link w:val="Header2"/>
    <w:rsid w:val="00BC30CB"/>
    <w:rPr>
      <w:rFonts w:eastAsia="Times New Roman"/>
      <w:b/>
      <w:noProof/>
      <w:sz w:val="22"/>
      <w:szCs w:val="22"/>
      <w:lang w:eastAsia="en-US"/>
    </w:rPr>
  </w:style>
  <w:style w:type="character" w:styleId="Strong">
    <w:name w:val="Strong"/>
    <w:basedOn w:val="DefaultParagraphFont"/>
    <w:qFormat/>
    <w:rsid w:val="00AF5FC3"/>
    <w:rPr>
      <w:b/>
      <w:bCs/>
    </w:rPr>
  </w:style>
  <w:style w:type="character" w:customStyle="1" w:styleId="Header3Char">
    <w:name w:val="Header 3 Char"/>
    <w:basedOn w:val="DefaultParagraphFont"/>
    <w:link w:val="Header3"/>
    <w:rsid w:val="00B338C9"/>
    <w:rPr>
      <w:rFonts w:eastAsia="Times New Roman"/>
      <w:noProof/>
      <w:sz w:val="22"/>
      <w:u w:val="single"/>
      <w:lang w:eastAsia="en-US"/>
    </w:rPr>
  </w:style>
  <w:style w:type="paragraph" w:styleId="ListParagraph">
    <w:name w:val="List Paragraph"/>
    <w:basedOn w:val="Normal"/>
    <w:uiPriority w:val="34"/>
    <w:qFormat/>
    <w:rsid w:val="00EE023E"/>
    <w:pPr>
      <w:ind w:left="720"/>
      <w:contextualSpacing/>
    </w:pPr>
  </w:style>
  <w:style w:type="table" w:styleId="TableGrid">
    <w:name w:val="Table Grid"/>
    <w:basedOn w:val="TableNormal"/>
    <w:uiPriority w:val="39"/>
    <w:rsid w:val="00D3467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unhideWhenUsed/>
    <w:rsid w:val="007D0157"/>
    <w:rPr>
      <w:color w:val="605E5C"/>
      <w:shd w:val="clear" w:color="auto" w:fill="E1DFDD"/>
    </w:rPr>
  </w:style>
  <w:style w:type="paragraph" w:customStyle="1" w:styleId="TableFooter">
    <w:name w:val="Table Footer"/>
    <w:basedOn w:val="Normal"/>
    <w:rsid w:val="0052359D"/>
    <w:pPr>
      <w:tabs>
        <w:tab w:val="clear" w:pos="567"/>
      </w:tabs>
      <w:spacing w:before="60" w:line="240" w:lineRule="auto"/>
      <w:ind w:left="330" w:hanging="330"/>
    </w:pPr>
    <w:rPr>
      <w:rFonts w:ascii="Arial" w:hAnsi="Arial" w:cs="Arial"/>
      <w:sz w:val="18"/>
      <w:szCs w:val="18"/>
    </w:rPr>
  </w:style>
  <w:style w:type="paragraph" w:customStyle="1" w:styleId="C-BodyText">
    <w:name w:val="C-Body Text"/>
    <w:rsid w:val="0052359D"/>
    <w:pPr>
      <w:spacing w:before="120" w:after="120" w:line="280" w:lineRule="atLeast"/>
    </w:pPr>
    <w:rPr>
      <w:rFonts w:asciiTheme="minorHAnsi" w:eastAsia="Times New Roman" w:hAnsiTheme="minorHAnsi" w:cstheme="minorBidi"/>
      <w:sz w:val="24"/>
      <w:szCs w:val="22"/>
      <w:lang w:eastAsia="en-US"/>
    </w:rPr>
  </w:style>
  <w:style w:type="character" w:styleId="FollowedHyperlink">
    <w:name w:val="FollowedHyperlink"/>
    <w:basedOn w:val="DefaultParagraphFont"/>
    <w:semiHidden/>
    <w:unhideWhenUsed/>
    <w:rsid w:val="005450B0"/>
    <w:rPr>
      <w:color w:val="800080" w:themeColor="followedHyperlink"/>
      <w:u w:val="single"/>
    </w:rPr>
  </w:style>
  <w:style w:type="character" w:customStyle="1" w:styleId="Mention1">
    <w:name w:val="Mention1"/>
    <w:basedOn w:val="DefaultParagraphFont"/>
    <w:uiPriority w:val="99"/>
    <w:unhideWhenUsed/>
    <w:rsid w:val="00EF24B8"/>
    <w:rPr>
      <w:color w:val="2B579A"/>
      <w:shd w:val="clear" w:color="auto" w:fill="E1DFDD"/>
    </w:rPr>
  </w:style>
  <w:style w:type="paragraph" w:customStyle="1" w:styleId="Default">
    <w:name w:val="Default"/>
    <w:rsid w:val="00532749"/>
    <w:pPr>
      <w:autoSpaceDE w:val="0"/>
      <w:autoSpaceDN w:val="0"/>
      <w:adjustRightInd w:val="0"/>
    </w:pPr>
    <w:rPr>
      <w:color w:val="000000"/>
      <w:sz w:val="24"/>
      <w:szCs w:val="24"/>
    </w:rPr>
  </w:style>
  <w:style w:type="paragraph" w:styleId="Caption">
    <w:name w:val="caption"/>
    <w:basedOn w:val="Normal"/>
    <w:next w:val="Normal"/>
    <w:unhideWhenUsed/>
    <w:qFormat/>
    <w:rsid w:val="00047B93"/>
    <w:pPr>
      <w:spacing w:after="200" w:line="240" w:lineRule="auto"/>
    </w:pPr>
    <w:rPr>
      <w:i/>
      <w:iCs/>
      <w:color w:val="1F497D" w:themeColor="text2"/>
      <w:sz w:val="18"/>
      <w:szCs w:val="18"/>
    </w:rPr>
  </w:style>
  <w:style w:type="character" w:customStyle="1" w:styleId="FooterChar">
    <w:name w:val="Footer Char"/>
    <w:basedOn w:val="DefaultParagraphFont"/>
    <w:link w:val="Footer"/>
    <w:uiPriority w:val="99"/>
    <w:rsid w:val="007D7894"/>
    <w:rPr>
      <w:rFonts w:ascii="Arial" w:eastAsia="Times New Roman" w:hAnsi="Arial"/>
      <w:noProof/>
      <w:sz w:val="16"/>
      <w:lang w:eastAsia="en-US"/>
    </w:rPr>
  </w:style>
  <w:style w:type="character" w:customStyle="1" w:styleId="HeaderChar">
    <w:name w:val="Header Char"/>
    <w:basedOn w:val="DefaultParagraphFont"/>
    <w:link w:val="Header"/>
    <w:rsid w:val="007D7894"/>
    <w:rPr>
      <w:rFonts w:ascii="Arial" w:eastAsia="Times New Roman" w:hAnsi="Arial"/>
      <w:lang w:eastAsia="en-US"/>
    </w:rPr>
  </w:style>
  <w:style w:type="character" w:customStyle="1" w:styleId="UnresolvedMention2">
    <w:name w:val="Unresolved Mention2"/>
    <w:basedOn w:val="DefaultParagraphFont"/>
    <w:uiPriority w:val="99"/>
    <w:unhideWhenUsed/>
    <w:rsid w:val="00D630C0"/>
    <w:rPr>
      <w:color w:val="605E5C"/>
      <w:shd w:val="clear" w:color="auto" w:fill="E1DFDD"/>
    </w:rPr>
  </w:style>
  <w:style w:type="character" w:customStyle="1" w:styleId="Mention2">
    <w:name w:val="Mention2"/>
    <w:basedOn w:val="DefaultParagraphFont"/>
    <w:uiPriority w:val="99"/>
    <w:unhideWhenUsed/>
    <w:rsid w:val="00D630C0"/>
    <w:rPr>
      <w:color w:val="2B579A"/>
      <w:shd w:val="clear" w:color="auto" w:fill="E1DFDD"/>
    </w:rPr>
  </w:style>
  <w:style w:type="paragraph" w:customStyle="1" w:styleId="C-TableHeader">
    <w:name w:val="C-Table Header"/>
    <w:next w:val="C-TableText"/>
    <w:rsid w:val="00C0679B"/>
    <w:pPr>
      <w:keepNext/>
      <w:spacing w:before="60" w:after="60"/>
    </w:pPr>
    <w:rPr>
      <w:rFonts w:eastAsia="Times New Roman"/>
      <w:b/>
      <w:sz w:val="22"/>
      <w:lang w:eastAsia="en-US"/>
    </w:rPr>
  </w:style>
  <w:style w:type="paragraph" w:customStyle="1" w:styleId="C-TableText">
    <w:name w:val="C-Table Text"/>
    <w:rsid w:val="00C0679B"/>
    <w:pPr>
      <w:spacing w:before="60" w:after="60"/>
    </w:pPr>
    <w:rPr>
      <w:rFonts w:eastAsia="Times New Roman"/>
      <w:sz w:val="22"/>
      <w:lang w:eastAsia="en-US"/>
    </w:rPr>
  </w:style>
  <w:style w:type="table" w:customStyle="1" w:styleId="C-Table">
    <w:name w:val="C-Table"/>
    <w:basedOn w:val="TableNormal"/>
    <w:rsid w:val="00C0679B"/>
    <w:rPr>
      <w:rFonts w:eastAsia="Times New Roman"/>
      <w:lang w:eastAsia="en-US"/>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Pr>
    <w:trPr>
      <w:cantSplit/>
    </w:trPr>
  </w:style>
  <w:style w:type="character" w:customStyle="1" w:styleId="UnresolvedMention3">
    <w:name w:val="Unresolved Mention3"/>
    <w:basedOn w:val="DefaultParagraphFont"/>
    <w:rsid w:val="006308E2"/>
    <w:rPr>
      <w:color w:val="605E5C"/>
      <w:shd w:val="clear" w:color="auto" w:fill="E1DFDD"/>
    </w:rPr>
  </w:style>
  <w:style w:type="character" w:customStyle="1" w:styleId="Mention3">
    <w:name w:val="Mention3"/>
    <w:basedOn w:val="DefaultParagraphFont"/>
    <w:rsid w:val="006308E2"/>
    <w:rPr>
      <w:color w:val="2B579A"/>
      <w:shd w:val="clear" w:color="auto" w:fill="E1DFDD"/>
    </w:rPr>
  </w:style>
  <w:style w:type="paragraph" w:customStyle="1" w:styleId="Style1">
    <w:name w:val="Style1"/>
    <w:basedOn w:val="Heading1"/>
    <w:qFormat/>
    <w:rsid w:val="00530E6E"/>
    <w:pPr>
      <w:keepNext/>
      <w:numPr>
        <w:numId w:val="17"/>
      </w:numPr>
      <w:ind w:left="567" w:hanging="567"/>
    </w:pPr>
  </w:style>
  <w:style w:type="paragraph" w:customStyle="1" w:styleId="Style2">
    <w:name w:val="Style2"/>
    <w:basedOn w:val="Normal"/>
    <w:qFormat/>
    <w:rsid w:val="00331113"/>
    <w:pPr>
      <w:numPr>
        <w:numId w:val="18"/>
      </w:numPr>
      <w:spacing w:line="240" w:lineRule="auto"/>
      <w:ind w:right="1416"/>
    </w:pPr>
    <w:rPr>
      <w:b/>
      <w:noProof/>
      <w:szCs w:val="22"/>
    </w:rPr>
  </w:style>
  <w:style w:type="paragraph" w:customStyle="1" w:styleId="Style3">
    <w:name w:val="Style3"/>
    <w:basedOn w:val="Heading1"/>
    <w:qFormat/>
    <w:rsid w:val="000E07B1"/>
    <w:pPr>
      <w:keepNext/>
      <w:numPr>
        <w:numId w:val="19"/>
      </w:numPr>
      <w:ind w:left="567" w:hanging="567"/>
    </w:pPr>
  </w:style>
  <w:style w:type="paragraph" w:customStyle="1" w:styleId="Style4">
    <w:name w:val="Style4"/>
    <w:basedOn w:val="Heading1"/>
    <w:qFormat/>
    <w:rsid w:val="00331113"/>
    <w:pPr>
      <w:numPr>
        <w:numId w:val="20"/>
      </w:numPr>
      <w:tabs>
        <w:tab w:val="clear" w:pos="567"/>
      </w:tabs>
      <w:jc w:val="center"/>
    </w:pPr>
  </w:style>
  <w:style w:type="paragraph" w:customStyle="1" w:styleId="DNEx1">
    <w:name w:val="DNEx1"/>
    <w:basedOn w:val="Normal"/>
    <w:qFormat/>
    <w:rsid w:val="00AC5B90"/>
    <w:pPr>
      <w:numPr>
        <w:ilvl w:val="12"/>
      </w:numPr>
      <w:tabs>
        <w:tab w:val="clear" w:pos="567"/>
      </w:tabs>
      <w:spacing w:line="240" w:lineRule="auto"/>
    </w:pPr>
    <w:rPr>
      <w:noProof/>
      <w:szCs w:val="22"/>
    </w:rPr>
  </w:style>
  <w:style w:type="paragraph" w:customStyle="1" w:styleId="Style5">
    <w:name w:val="Style5"/>
    <w:basedOn w:val="Header2"/>
    <w:qFormat/>
    <w:rsid w:val="00530E6E"/>
    <w:pPr>
      <w:numPr>
        <w:ilvl w:val="1"/>
        <w:numId w:val="17"/>
      </w:numPr>
      <w:ind w:left="567" w:hanging="567"/>
    </w:pPr>
  </w:style>
  <w:style w:type="paragraph" w:customStyle="1" w:styleId="Style6">
    <w:name w:val="Style6"/>
    <w:basedOn w:val="Header2"/>
    <w:qFormat/>
    <w:rsid w:val="00530E6E"/>
  </w:style>
  <w:style w:type="paragraph" w:customStyle="1" w:styleId="Style7">
    <w:name w:val="Style7"/>
    <w:basedOn w:val="Normal"/>
    <w:qFormat/>
    <w:rsid w:val="00530E6E"/>
    <w:pPr>
      <w:numPr>
        <w:ilvl w:val="1"/>
        <w:numId w:val="19"/>
      </w:numPr>
      <w:pBdr>
        <w:top w:val="single" w:sz="4" w:space="1" w:color="auto"/>
        <w:left w:val="single" w:sz="4" w:space="4" w:color="auto"/>
        <w:bottom w:val="single" w:sz="4" w:space="1" w:color="auto"/>
        <w:right w:val="single" w:sz="4" w:space="4" w:color="auto"/>
      </w:pBdr>
      <w:spacing w:line="240" w:lineRule="auto"/>
      <w:ind w:left="567" w:hanging="567"/>
      <w:outlineLvl w:val="0"/>
    </w:pPr>
    <w:rPr>
      <w:b/>
      <w:color w:val="000000" w:themeColor="text1"/>
    </w:rPr>
  </w:style>
  <w:style w:type="paragraph" w:customStyle="1" w:styleId="Style8">
    <w:name w:val="Style8"/>
    <w:basedOn w:val="Normal"/>
    <w:qFormat/>
    <w:rsid w:val="00A752BD"/>
    <w:pPr>
      <w:numPr>
        <w:ilvl w:val="1"/>
        <w:numId w:val="18"/>
      </w:numPr>
      <w:pBdr>
        <w:top w:val="single" w:sz="4" w:space="1" w:color="auto"/>
        <w:left w:val="single" w:sz="4" w:space="4" w:color="auto"/>
        <w:bottom w:val="single" w:sz="4" w:space="1" w:color="auto"/>
        <w:right w:val="single" w:sz="4" w:space="4" w:color="auto"/>
      </w:pBdr>
      <w:spacing w:line="240" w:lineRule="auto"/>
      <w:ind w:left="567" w:hanging="567"/>
      <w:outlineLvl w:val="0"/>
    </w:pPr>
    <w:rPr>
      <w:b/>
    </w:rPr>
  </w:style>
  <w:style w:type="paragraph" w:customStyle="1" w:styleId="Style9">
    <w:name w:val="Style9"/>
    <w:basedOn w:val="Normal"/>
    <w:qFormat/>
    <w:rsid w:val="00B729F2"/>
    <w:pPr>
      <w:numPr>
        <w:numId w:val="23"/>
      </w:numPr>
      <w:pBdr>
        <w:top w:val="single" w:sz="4" w:space="1" w:color="auto"/>
        <w:left w:val="single" w:sz="4" w:space="4" w:color="auto"/>
        <w:bottom w:val="single" w:sz="4" w:space="1" w:color="auto"/>
        <w:right w:val="single" w:sz="4" w:space="4" w:color="auto"/>
      </w:pBdr>
      <w:spacing w:line="240" w:lineRule="auto"/>
      <w:ind w:left="567" w:hanging="567"/>
      <w:outlineLvl w:val="0"/>
    </w:pPr>
    <w:rPr>
      <w:b/>
      <w:noProof/>
      <w:szCs w:val="22"/>
    </w:rPr>
  </w:style>
  <w:style w:type="paragraph" w:customStyle="1" w:styleId="Style10">
    <w:name w:val="Style10"/>
    <w:basedOn w:val="Normal"/>
    <w:qFormat/>
    <w:rsid w:val="00644FB3"/>
    <w:pPr>
      <w:keepNext/>
      <w:numPr>
        <w:numId w:val="34"/>
      </w:numPr>
      <w:spacing w:line="240" w:lineRule="auto"/>
      <w:ind w:left="567" w:hanging="567"/>
      <w:outlineLvl w:val="0"/>
    </w:pPr>
    <w:rPr>
      <w:b/>
      <w:noProof/>
      <w:szCs w:val="22"/>
    </w:rPr>
  </w:style>
  <w:style w:type="paragraph" w:customStyle="1" w:styleId="Style11">
    <w:name w:val="Style11"/>
    <w:basedOn w:val="Normal"/>
    <w:qFormat/>
    <w:rsid w:val="00644FB3"/>
    <w:pPr>
      <w:numPr>
        <w:numId w:val="36"/>
      </w:numPr>
      <w:tabs>
        <w:tab w:val="clear" w:pos="567"/>
      </w:tabs>
      <w:spacing w:line="240" w:lineRule="auto"/>
      <w:ind w:right="-29"/>
    </w:pPr>
    <w:rPr>
      <w:noProof/>
    </w:rPr>
  </w:style>
  <w:style w:type="character" w:customStyle="1" w:styleId="UnresolvedMention4">
    <w:name w:val="Unresolved Mention4"/>
    <w:basedOn w:val="DefaultParagraphFont"/>
    <w:rsid w:val="00644FB3"/>
    <w:rPr>
      <w:color w:val="605E5C"/>
      <w:shd w:val="clear" w:color="auto" w:fill="E1DFDD"/>
    </w:rPr>
  </w:style>
  <w:style w:type="paragraph" w:customStyle="1" w:styleId="Style12">
    <w:name w:val="Style12"/>
    <w:basedOn w:val="Normal"/>
    <w:qFormat/>
    <w:rsid w:val="003C043C"/>
    <w:rPr>
      <w:rFonts w:eastAsia="Verdana" w:cs="Verdana"/>
      <w:szCs w:val="18"/>
      <w:lang w:eastAsia="en-GB"/>
    </w:rPr>
  </w:style>
  <w:style w:type="paragraph" w:customStyle="1" w:styleId="Style13">
    <w:name w:val="Style13"/>
    <w:basedOn w:val="Normal"/>
    <w:qFormat/>
    <w:rsid w:val="004105AC"/>
    <w:pPr>
      <w:spacing w:after="200" w:line="240" w:lineRule="auto"/>
    </w:pPr>
    <w:rPr>
      <w:b/>
      <w:bCs/>
      <w:noProof/>
      <w:sz w:val="20"/>
    </w:rPr>
  </w:style>
  <w:style w:type="character" w:customStyle="1" w:styleId="y2iqfc">
    <w:name w:val="y2iqfc"/>
    <w:basedOn w:val="DefaultParagraphFont"/>
    <w:rsid w:val="001104B2"/>
  </w:style>
  <w:style w:type="paragraph" w:styleId="NormalWeb">
    <w:name w:val="Normal (Web)"/>
    <w:basedOn w:val="Normal"/>
    <w:uiPriority w:val="99"/>
    <w:semiHidden/>
    <w:unhideWhenUsed/>
    <w:rsid w:val="00856B0D"/>
    <w:pPr>
      <w:tabs>
        <w:tab w:val="clear" w:pos="567"/>
      </w:tabs>
      <w:spacing w:before="100" w:beforeAutospacing="1" w:after="100" w:afterAutospacing="1" w:line="240" w:lineRule="auto"/>
    </w:pPr>
    <w:rPr>
      <w:sz w:val="24"/>
      <w:szCs w:val="24"/>
      <w:lang w:val="en-GB" w:eastAsia="en-GB"/>
    </w:rPr>
  </w:style>
  <w:style w:type="paragraph" w:styleId="HTMLPreformatted">
    <w:name w:val="HTML Preformatted"/>
    <w:basedOn w:val="Normal"/>
    <w:link w:val="HTMLPreformattedChar"/>
    <w:uiPriority w:val="99"/>
    <w:semiHidden/>
    <w:unhideWhenUsed/>
    <w:rsid w:val="00856B0D"/>
    <w:pPr>
      <w:tabs>
        <w:tab w:val="clear" w:pos="567"/>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hAnsi="Courier New" w:cs="Courier New"/>
      <w:sz w:val="20"/>
      <w:lang w:val="en-GB" w:eastAsia="en-GB"/>
    </w:rPr>
  </w:style>
  <w:style w:type="character" w:customStyle="1" w:styleId="HTMLPreformattedChar">
    <w:name w:val="HTML Preformatted Char"/>
    <w:basedOn w:val="DefaultParagraphFont"/>
    <w:link w:val="HTMLPreformatted"/>
    <w:uiPriority w:val="99"/>
    <w:semiHidden/>
    <w:rsid w:val="00856B0D"/>
    <w:rPr>
      <w:rFonts w:ascii="Courier New" w:eastAsia="Times New Roman" w:hAnsi="Courier New" w:cs="Courier New"/>
      <w:lang w:val="en-GB"/>
    </w:rPr>
  </w:style>
  <w:style w:type="character" w:styleId="UnresolvedMention">
    <w:name w:val="Unresolved Mention"/>
    <w:basedOn w:val="DefaultParagraphFont"/>
    <w:rsid w:val="00705B9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12148642">
      <w:bodyDiv w:val="1"/>
      <w:marLeft w:val="0"/>
      <w:marRight w:val="0"/>
      <w:marTop w:val="0"/>
      <w:marBottom w:val="0"/>
      <w:divBdr>
        <w:top w:val="none" w:sz="0" w:space="0" w:color="auto"/>
        <w:left w:val="none" w:sz="0" w:space="0" w:color="auto"/>
        <w:bottom w:val="none" w:sz="0" w:space="0" w:color="auto"/>
        <w:right w:val="none" w:sz="0" w:space="0" w:color="auto"/>
      </w:divBdr>
    </w:div>
    <w:div w:id="1351252349">
      <w:bodyDiv w:val="1"/>
      <w:marLeft w:val="0"/>
      <w:marRight w:val="0"/>
      <w:marTop w:val="0"/>
      <w:marBottom w:val="0"/>
      <w:divBdr>
        <w:top w:val="none" w:sz="0" w:space="0" w:color="auto"/>
        <w:left w:val="none" w:sz="0" w:space="0" w:color="auto"/>
        <w:bottom w:val="none" w:sz="0" w:space="0" w:color="auto"/>
        <w:right w:val="none" w:sz="0" w:space="0" w:color="auto"/>
      </w:divBdr>
    </w:div>
    <w:div w:id="1588223186">
      <w:bodyDiv w:val="1"/>
      <w:marLeft w:val="0"/>
      <w:marRight w:val="0"/>
      <w:marTop w:val="0"/>
      <w:marBottom w:val="0"/>
      <w:divBdr>
        <w:top w:val="none" w:sz="0" w:space="0" w:color="auto"/>
        <w:left w:val="none" w:sz="0" w:space="0" w:color="auto"/>
        <w:bottom w:val="none" w:sz="0" w:space="0" w:color="auto"/>
        <w:right w:val="none" w:sz="0" w:space="0" w:color="auto"/>
      </w:divBdr>
    </w:div>
    <w:div w:id="1903716666">
      <w:bodyDiv w:val="1"/>
      <w:marLeft w:val="0"/>
      <w:marRight w:val="0"/>
      <w:marTop w:val="0"/>
      <w:marBottom w:val="0"/>
      <w:divBdr>
        <w:top w:val="none" w:sz="0" w:space="0" w:color="auto"/>
        <w:left w:val="none" w:sz="0" w:space="0" w:color="auto"/>
        <w:bottom w:val="none" w:sz="0" w:space="0" w:color="auto"/>
        <w:right w:val="none" w:sz="0" w:space="0" w:color="auto"/>
      </w:divBdr>
    </w:div>
    <w:div w:id="2001881294">
      <w:bodyDiv w:val="1"/>
      <w:marLeft w:val="0"/>
      <w:marRight w:val="0"/>
      <w:marTop w:val="0"/>
      <w:marBottom w:val="0"/>
      <w:divBdr>
        <w:top w:val="none" w:sz="0" w:space="0" w:color="auto"/>
        <w:left w:val="none" w:sz="0" w:space="0" w:color="auto"/>
        <w:bottom w:val="none" w:sz="0" w:space="0" w:color="auto"/>
        <w:right w:val="none" w:sz="0" w:space="0" w:color="auto"/>
      </w:divBdr>
    </w:div>
    <w:div w:id="2116055545">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5.png"/><Relationship Id="rId18" Type="http://schemas.openxmlformats.org/officeDocument/2006/relationships/image" Target="media/image10.png"/><Relationship Id="rId26" Type="http://schemas.openxmlformats.org/officeDocument/2006/relationships/header" Target="header3.xml"/><Relationship Id="rId39" Type="http://schemas.openxmlformats.org/officeDocument/2006/relationships/header" Target="header6.xml"/><Relationship Id="rId21" Type="http://schemas.openxmlformats.org/officeDocument/2006/relationships/image" Target="media/image13.png"/><Relationship Id="rId34" Type="http://schemas.openxmlformats.org/officeDocument/2006/relationships/image" Target="media/image18.jpeg"/><Relationship Id="rId42" Type="http://schemas.openxmlformats.org/officeDocument/2006/relationships/footer" Target="footer8.xml"/><Relationship Id="rId47" Type="http://schemas.openxmlformats.org/officeDocument/2006/relationships/header" Target="header8.xml"/><Relationship Id="rId50" Type="http://schemas.openxmlformats.org/officeDocument/2006/relationships/image" Target="media/image22.jpeg"/><Relationship Id="rId55" Type="http://schemas.openxmlformats.org/officeDocument/2006/relationships/footer" Target="footer11.xml"/><Relationship Id="rId63" Type="http://schemas.openxmlformats.org/officeDocument/2006/relationships/customXml" Target="../customXml/item3.xml"/><Relationship Id="rId7" Type="http://schemas.openxmlformats.org/officeDocument/2006/relationships/hyperlink" Target="http://www.ema.europa.eu/docs/en_GB/document_library/Template_or_form/2013/03/WC500139752.doc" TargetMode="External"/><Relationship Id="rId2" Type="http://schemas.openxmlformats.org/officeDocument/2006/relationships/styles" Target="styles.xml"/><Relationship Id="rId16" Type="http://schemas.openxmlformats.org/officeDocument/2006/relationships/image" Target="media/image8.png"/><Relationship Id="rId29" Type="http://schemas.openxmlformats.org/officeDocument/2006/relationships/footer" Target="footer4.xml"/><Relationship Id="rId11" Type="http://schemas.openxmlformats.org/officeDocument/2006/relationships/image" Target="media/image3.png"/><Relationship Id="rId24" Type="http://schemas.openxmlformats.org/officeDocument/2006/relationships/header" Target="header2.xml"/><Relationship Id="rId32" Type="http://schemas.openxmlformats.org/officeDocument/2006/relationships/image" Target="media/image16.jpeg"/><Relationship Id="rId37" Type="http://schemas.openxmlformats.org/officeDocument/2006/relationships/header" Target="header5.xml"/><Relationship Id="rId40" Type="http://schemas.openxmlformats.org/officeDocument/2006/relationships/footer" Target="footer6.xml"/><Relationship Id="rId45" Type="http://schemas.openxmlformats.org/officeDocument/2006/relationships/header" Target="header7.xml"/><Relationship Id="rId53" Type="http://schemas.openxmlformats.org/officeDocument/2006/relationships/image" Target="media/image25.jpeg"/><Relationship Id="rId58" Type="http://schemas.openxmlformats.org/officeDocument/2006/relationships/hyperlink" Target="http://www.ema.europa.eu" TargetMode="External"/><Relationship Id="rId5" Type="http://schemas.openxmlformats.org/officeDocument/2006/relationships/footnotes" Target="footnotes.xml"/><Relationship Id="rId61" Type="http://schemas.openxmlformats.org/officeDocument/2006/relationships/customXml" Target="../customXml/item1.xml"/><Relationship Id="rId19" Type="http://schemas.openxmlformats.org/officeDocument/2006/relationships/image" Target="media/image11.png"/><Relationship Id="rId14" Type="http://schemas.openxmlformats.org/officeDocument/2006/relationships/image" Target="media/image6.png"/><Relationship Id="rId22" Type="http://schemas.openxmlformats.org/officeDocument/2006/relationships/header" Target="header1.xml"/><Relationship Id="rId27" Type="http://schemas.openxmlformats.org/officeDocument/2006/relationships/footer" Target="footer3.xml"/><Relationship Id="rId30" Type="http://schemas.openxmlformats.org/officeDocument/2006/relationships/image" Target="media/image14.jpeg"/><Relationship Id="rId35" Type="http://schemas.openxmlformats.org/officeDocument/2006/relationships/image" Target="media/image19.jpeg"/><Relationship Id="rId43" Type="http://schemas.openxmlformats.org/officeDocument/2006/relationships/hyperlink" Target="http://www.ema.europa.eu/docs/en_GB/document_library/Template_or_form/2013/03/WC500139752.doc" TargetMode="External"/><Relationship Id="rId48" Type="http://schemas.openxmlformats.org/officeDocument/2006/relationships/footer" Target="footer10.xml"/><Relationship Id="rId56" Type="http://schemas.openxmlformats.org/officeDocument/2006/relationships/footer" Target="footer12.xml"/><Relationship Id="rId64" Type="http://schemas.openxmlformats.org/officeDocument/2006/relationships/customXml" Target="../customXml/item4.xml"/><Relationship Id="rId8" Type="http://schemas.openxmlformats.org/officeDocument/2006/relationships/hyperlink" Target="http://www.ema.europa.eu" TargetMode="External"/><Relationship Id="rId51" Type="http://schemas.openxmlformats.org/officeDocument/2006/relationships/image" Target="media/image23.jpeg"/><Relationship Id="rId3" Type="http://schemas.openxmlformats.org/officeDocument/2006/relationships/settings" Target="settings.xml"/><Relationship Id="rId12" Type="http://schemas.openxmlformats.org/officeDocument/2006/relationships/image" Target="media/image4.png"/><Relationship Id="rId17" Type="http://schemas.openxmlformats.org/officeDocument/2006/relationships/image" Target="media/image9.png"/><Relationship Id="rId25" Type="http://schemas.openxmlformats.org/officeDocument/2006/relationships/footer" Target="footer2.xml"/><Relationship Id="rId33" Type="http://schemas.openxmlformats.org/officeDocument/2006/relationships/image" Target="media/image17.jpeg"/><Relationship Id="rId38" Type="http://schemas.openxmlformats.org/officeDocument/2006/relationships/footer" Target="footer5.xml"/><Relationship Id="rId46" Type="http://schemas.openxmlformats.org/officeDocument/2006/relationships/footer" Target="footer9.xml"/><Relationship Id="rId59" Type="http://schemas.openxmlformats.org/officeDocument/2006/relationships/fontTable" Target="fontTable.xml"/><Relationship Id="rId20" Type="http://schemas.openxmlformats.org/officeDocument/2006/relationships/image" Target="media/image12.png"/><Relationship Id="rId41" Type="http://schemas.openxmlformats.org/officeDocument/2006/relationships/footer" Target="footer7.xml"/><Relationship Id="rId54" Type="http://schemas.openxmlformats.org/officeDocument/2006/relationships/image" Target="media/image26.jpeg"/><Relationship Id="rId62" Type="http://schemas.openxmlformats.org/officeDocument/2006/relationships/customXml" Target="../customXml/item2.xml"/><Relationship Id="rId1" Type="http://schemas.openxmlformats.org/officeDocument/2006/relationships/numbering" Target="numbering.xml"/><Relationship Id="rId6" Type="http://schemas.openxmlformats.org/officeDocument/2006/relationships/endnotes" Target="endnotes.xml"/><Relationship Id="rId15" Type="http://schemas.openxmlformats.org/officeDocument/2006/relationships/image" Target="media/image7.png"/><Relationship Id="rId23" Type="http://schemas.openxmlformats.org/officeDocument/2006/relationships/footer" Target="footer1.xml"/><Relationship Id="rId28" Type="http://schemas.openxmlformats.org/officeDocument/2006/relationships/header" Target="header4.xml"/><Relationship Id="rId36" Type="http://schemas.openxmlformats.org/officeDocument/2006/relationships/image" Target="media/image20.jpeg"/><Relationship Id="rId49" Type="http://schemas.openxmlformats.org/officeDocument/2006/relationships/image" Target="media/image21.jpeg"/><Relationship Id="rId57" Type="http://schemas.openxmlformats.org/officeDocument/2006/relationships/hyperlink" Target="http://www.ema.europa.eu/docs/en_GB/document_library/Template_or_form/2013/03/WC500139752.doc" TargetMode="External"/><Relationship Id="rId10" Type="http://schemas.openxmlformats.org/officeDocument/2006/relationships/image" Target="media/image2.png"/><Relationship Id="rId31" Type="http://schemas.openxmlformats.org/officeDocument/2006/relationships/image" Target="media/image15.jpeg"/><Relationship Id="rId44" Type="http://schemas.openxmlformats.org/officeDocument/2006/relationships/hyperlink" Target="http://www.ema.europa.eu" TargetMode="External"/><Relationship Id="rId52" Type="http://schemas.openxmlformats.org/officeDocument/2006/relationships/image" Target="media/image24.jpeg"/><Relationship Id="rId60" Type="http://schemas.openxmlformats.org/officeDocument/2006/relationships/theme" Target="theme/theme1.xml"/><Relationship Id="rId4" Type="http://schemas.openxmlformats.org/officeDocument/2006/relationships/webSettings" Target="webSettings.xml"/><Relationship Id="rId9"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vqsn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EMADOC-1700519818-2135849</_dlc_DocId>
    <_dlc_DocIdUrl xmlns="a034c160-bfb7-45f5-8632-2eb7e0508071">
      <Url>https://euema.sharepoint.com/sites/CRM/_layouts/15/DocIdRedir.aspx?ID=EMADOC-1700519818-2135849</Url>
      <Description>EMADOC-1700519818-2135849</Description>
    </_dlc_DocIdUrl>
    <Sign_x002d_off xmlns="62874b74-7561-4a92-a6e7-f8370cb4455a" xsi:nil="true"/>
  </documentManagement>
</p:properties>
</file>

<file path=customXml/itemProps1.xml><?xml version="1.0" encoding="utf-8"?>
<ds:datastoreItem xmlns:ds="http://schemas.openxmlformats.org/officeDocument/2006/customXml" ds:itemID="{9718D735-133F-4579-8CCA-E4A4403FFE0A}"/>
</file>

<file path=customXml/itemProps2.xml><?xml version="1.0" encoding="utf-8"?>
<ds:datastoreItem xmlns:ds="http://schemas.openxmlformats.org/officeDocument/2006/customXml" ds:itemID="{3B0BD821-2F86-449B-A0A8-06DE7BFDD80B}"/>
</file>

<file path=customXml/itemProps3.xml><?xml version="1.0" encoding="utf-8"?>
<ds:datastoreItem xmlns:ds="http://schemas.openxmlformats.org/officeDocument/2006/customXml" ds:itemID="{C0DC84EE-3399-4658-82C3-BCDDAC83D919}"/>
</file>

<file path=customXml/itemProps4.xml><?xml version="1.0" encoding="utf-8"?>
<ds:datastoreItem xmlns:ds="http://schemas.openxmlformats.org/officeDocument/2006/customXml" ds:itemID="{5DC86B7B-539C-44E1-8588-C69149D0C0C2}"/>
</file>

<file path=docProps/app.xml><?xml version="1.0" encoding="utf-8"?>
<Properties xmlns="http://schemas.openxmlformats.org/officeDocument/2006/extended-properties" xmlns:vt="http://schemas.openxmlformats.org/officeDocument/2006/docPropsVTypes">
  <Template>Normal</Template>
  <TotalTime>0</TotalTime>
  <Pages>61</Pages>
  <Words>10915</Words>
  <Characters>62218</Characters>
  <Application>Microsoft Office Word</Application>
  <DocSecurity>0</DocSecurity>
  <Lines>518</Lines>
  <Paragraphs>145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72988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2024-09-03T11:51:00Z</dcterms:created>
  <dcterms:modified xsi:type="dcterms:W3CDTF">2025-05-12T10:44:00Z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a922e065-d2e1-4475-8b24-7534cd3ad2e1</vt:lpwstr>
  </property>
</Properties>
</file>