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9"/>
  </p:notesMasterIdLst>
  <p:sldIdLst>
    <p:sldId id="256" r:id="rId5"/>
    <p:sldId id="257" r:id="rId6"/>
    <p:sldId id="259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ierrez, Lia" initials="GL" lastIdx="16" clrIdx="0">
    <p:extLst>
      <p:ext uri="{19B8F6BF-5375-455C-9EA6-DF929625EA0E}">
        <p15:presenceInfo xmlns:p15="http://schemas.microsoft.com/office/powerpoint/2012/main" userId="S::lgutierrez@rti.org::dedde511-22e5-4baa-9972-0b88b64ddd3f" providerId="AD"/>
      </p:ext>
    </p:extLst>
  </p:cmAuthor>
  <p:cmAuthor id="2" name="Franzoni, Carla" initials="FC" lastIdx="1" clrIdx="1">
    <p:extLst>
      <p:ext uri="{19B8F6BF-5375-455C-9EA6-DF929625EA0E}">
        <p15:presenceInfo xmlns:p15="http://schemas.microsoft.com/office/powerpoint/2012/main" userId="S::cfranzoni@rti.org::fe59c911-92be-4521-a943-9bbe1cba5bd1" providerId="AD"/>
      </p:ext>
    </p:extLst>
  </p:cmAuthor>
  <p:cmAuthor id="3" name="Perez-Gutthann, Susana" initials="PS" lastIdx="17" clrIdx="2">
    <p:extLst>
      <p:ext uri="{19B8F6BF-5375-455C-9EA6-DF929625EA0E}">
        <p15:presenceInfo xmlns:p15="http://schemas.microsoft.com/office/powerpoint/2012/main" userId="S::sperez@rti.org::9f93f305-0824-46ea-94ed-19a9979422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731" autoAdjust="0"/>
  </p:normalViewPr>
  <p:slideViewPr>
    <p:cSldViewPr snapToGrid="0">
      <p:cViewPr varScale="1">
        <p:scale>
          <a:sx n="53" d="100"/>
          <a:sy n="53" d="100"/>
        </p:scale>
        <p:origin x="131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8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5297E-83D8-4A88-95AC-162DC3DB53D7}" type="datetimeFigureOut">
              <a:rPr lang="en-GB" smtClean="0"/>
              <a:t>06/05/2021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987ED-B734-4267-9197-B1919A0B7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65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987ED-B734-4267-9197-B1919A0B77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73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987ED-B734-4267-9197-B1919A0B77A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987ED-B734-4267-9197-B1919A0B77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852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987ED-B734-4267-9197-B1919A0B77A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0" y="-1"/>
            <a:ext cx="12192000" cy="2385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sz="2400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8367" y="3192000"/>
            <a:ext cx="7198784" cy="1248000"/>
          </a:xfrm>
        </p:spPr>
        <p:txBody>
          <a:bodyPr anchor="b"/>
          <a:lstStyle>
            <a:lvl1pPr>
              <a:lnSpc>
                <a:spcPts val="2800"/>
              </a:lnSpc>
              <a:defRPr sz="2533"/>
            </a:lvl1pPr>
          </a:lstStyle>
          <a:p>
            <a:pPr lvl="0"/>
            <a:r>
              <a:rPr lang="en-GB" altLang="en-US" noProof="0"/>
              <a:t>Click to add title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8367" y="4728000"/>
            <a:ext cx="7198784" cy="52520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10762982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10762982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altLang="en-US" noProof="0"/>
              <a:t>Click to add subtitle [optional]</a:t>
            </a:r>
          </a:p>
        </p:txBody>
      </p:sp>
      <p:sp>
        <p:nvSpPr>
          <p:cNvPr id="374788" name="Line 4"/>
          <p:cNvSpPr>
            <a:spLocks noChangeShapeType="1"/>
          </p:cNvSpPr>
          <p:nvPr/>
        </p:nvSpPr>
        <p:spPr bwMode="auto">
          <a:xfrm>
            <a:off x="478367" y="4584000"/>
            <a:ext cx="7198784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374791" name="Line 7"/>
          <p:cNvSpPr>
            <a:spLocks noChangeShapeType="1"/>
          </p:cNvSpPr>
          <p:nvPr/>
        </p:nvSpPr>
        <p:spPr bwMode="auto">
          <a:xfrm>
            <a:off x="0" y="2386013"/>
            <a:ext cx="12192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GB" sz="2400"/>
          </a:p>
        </p:txBody>
      </p:sp>
      <p:sp>
        <p:nvSpPr>
          <p:cNvPr id="374800" name="Line 16"/>
          <p:cNvSpPr>
            <a:spLocks noChangeShapeType="1"/>
          </p:cNvSpPr>
          <p:nvPr/>
        </p:nvSpPr>
        <p:spPr bwMode="auto">
          <a:xfrm>
            <a:off x="0" y="6732589"/>
            <a:ext cx="12192000" cy="15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17419" r="7056" b="17543"/>
          <a:stretch/>
        </p:blipFill>
        <p:spPr>
          <a:xfrm>
            <a:off x="7632000" y="528000"/>
            <a:ext cx="4080000" cy="1344000"/>
          </a:xfrm>
          <a:prstGeom prst="rect">
            <a:avLst/>
          </a:prstGeom>
        </p:spPr>
      </p:pic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6734400"/>
            <a:ext cx="12192000" cy="124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5349215"/>
            <a:ext cx="7198784" cy="288032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67"/>
            </a:lvl1pPr>
          </a:lstStyle>
          <a:p>
            <a:r>
              <a:rPr lang="en-GB" altLang="en-US" kern="0"/>
              <a:t>Event title [optional]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301825-24CE-4079-B60D-4DF5C34761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8444" y="2543363"/>
            <a:ext cx="4052176" cy="40399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B06293-6138-4CF6-B15B-1D0967A8E3B4}"/>
              </a:ext>
            </a:extLst>
          </p:cNvPr>
          <p:cNvSpPr/>
          <p:nvPr userDrawn="1"/>
        </p:nvSpPr>
        <p:spPr bwMode="auto">
          <a:xfrm>
            <a:off x="0" y="-414"/>
            <a:ext cx="7531099" cy="2290416"/>
          </a:xfrm>
          <a:prstGeom prst="rect">
            <a:avLst/>
          </a:prstGeom>
          <a:gradFill flip="none" rotWithShape="1">
            <a:gsLst>
              <a:gs pos="88000">
                <a:srgbClr val="3B62B1">
                  <a:alpha val="72000"/>
                </a:srgbClr>
              </a:gs>
              <a:gs pos="75000">
                <a:srgbClr val="90A6D3">
                  <a:alpha val="94000"/>
                </a:srgbClr>
              </a:gs>
              <a:gs pos="50000">
                <a:schemeClr val="bg1"/>
              </a:gs>
              <a:gs pos="61000">
                <a:schemeClr val="bg1">
                  <a:alpha val="83000"/>
                </a:schemeClr>
              </a:gs>
              <a:gs pos="100000">
                <a:srgbClr val="003399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8F849D-A83B-4362-8773-A868E45BC5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367" y="296789"/>
            <a:ext cx="3243288" cy="16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1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59853-6EB2-4364-99E1-7034B44B8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8D424-D892-47AE-812C-3214F74F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3DE1-7783-4A5F-8235-BC7B94DB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6C97-CBF8-40BB-9191-73BFEEFD6964}" type="datetime4">
              <a:rPr lang="en-GB" smtClean="0"/>
              <a:t>06 May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E257C-138B-4808-B360-084CCB00B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Overview of the regulatory use case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F81D8-52D0-4629-A10E-B4E41915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2AF2-AB94-42BA-91AD-B82AB3803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0" y="-1"/>
            <a:ext cx="12192000" cy="23856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sz="2400"/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8367" y="3192000"/>
            <a:ext cx="7198784" cy="1248000"/>
          </a:xfrm>
        </p:spPr>
        <p:txBody>
          <a:bodyPr anchor="b"/>
          <a:lstStyle>
            <a:lvl1pPr>
              <a:lnSpc>
                <a:spcPts val="2800"/>
              </a:lnSpc>
              <a:defRPr sz="2533"/>
            </a:lvl1pPr>
          </a:lstStyle>
          <a:p>
            <a:pPr lvl="0"/>
            <a:r>
              <a:rPr lang="en-GB" altLang="en-US" noProof="0"/>
              <a:t>Click to add title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8367" y="4728000"/>
            <a:ext cx="7198784" cy="52520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10762982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sz="1400"/>
            </a:lvl1pPr>
          </a:lstStyle>
          <a:p>
            <a:pPr marL="0" marR="0" lvl="0" indent="0" algn="l" defTabSz="10762982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altLang="en-US" noProof="0"/>
              <a:t>Click to add subtitle [optional]</a:t>
            </a:r>
          </a:p>
        </p:txBody>
      </p:sp>
      <p:sp>
        <p:nvSpPr>
          <p:cNvPr id="374788" name="Line 4"/>
          <p:cNvSpPr>
            <a:spLocks noChangeShapeType="1"/>
          </p:cNvSpPr>
          <p:nvPr/>
        </p:nvSpPr>
        <p:spPr bwMode="auto">
          <a:xfrm>
            <a:off x="478367" y="4584000"/>
            <a:ext cx="7198784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374791" name="Line 7"/>
          <p:cNvSpPr>
            <a:spLocks noChangeShapeType="1"/>
          </p:cNvSpPr>
          <p:nvPr/>
        </p:nvSpPr>
        <p:spPr bwMode="auto">
          <a:xfrm>
            <a:off x="0" y="2386013"/>
            <a:ext cx="12192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GB" sz="2400"/>
          </a:p>
        </p:txBody>
      </p:sp>
      <p:sp>
        <p:nvSpPr>
          <p:cNvPr id="374800" name="Line 16"/>
          <p:cNvSpPr>
            <a:spLocks noChangeShapeType="1"/>
          </p:cNvSpPr>
          <p:nvPr/>
        </p:nvSpPr>
        <p:spPr bwMode="auto">
          <a:xfrm>
            <a:off x="0" y="6732589"/>
            <a:ext cx="12192000" cy="15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17419" r="7056" b="17543"/>
          <a:stretch/>
        </p:blipFill>
        <p:spPr>
          <a:xfrm>
            <a:off x="7632000" y="528000"/>
            <a:ext cx="4080000" cy="1344000"/>
          </a:xfrm>
          <a:prstGeom prst="rect">
            <a:avLst/>
          </a:prstGeom>
        </p:spPr>
      </p:pic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0" y="6734400"/>
            <a:ext cx="12192000" cy="124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5349215"/>
            <a:ext cx="7198784" cy="288032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67"/>
            </a:lvl1pPr>
          </a:lstStyle>
          <a:p>
            <a:r>
              <a:rPr lang="en-GB" altLang="en-US" kern="0"/>
              <a:t>Event title [optional]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8F849D-A83B-4362-8773-A868E45BC5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697" y="443769"/>
            <a:ext cx="3243288" cy="1686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301825-24CE-4079-B60D-4DF5C34761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48444" y="2543363"/>
            <a:ext cx="4052176" cy="40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3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9001"/>
            <a:ext cx="5491200" cy="3959225"/>
          </a:xfrm>
        </p:spPr>
        <p:txBody>
          <a:bodyPr/>
          <a:lstStyle>
            <a:lvl1pPr marL="0" marR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Overview of the regulatory use case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524448D-1855-4ABC-BCDA-2C57B5128171}" type="datetime4">
              <a:rPr lang="en-GB" altLang="en-US" smtClean="0"/>
              <a:t>06 May 2021</a:t>
            </a:fld>
            <a:endParaRPr lang="en-GB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216000" y="2159001"/>
            <a:ext cx="5491200" cy="3959225"/>
          </a:xfrm>
        </p:spPr>
        <p:txBody>
          <a:bodyPr/>
          <a:lstStyle>
            <a:lvl1pPr marL="0" marR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D03590-F1BD-45FB-9536-CD12029B8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" y="119093"/>
            <a:ext cx="1079848" cy="51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40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Overview of the regulatory use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468437-DC6C-443C-8387-7F3DABA73C1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43B2EE2-B0DA-4EB1-BBED-30DF7BD29CD6}" type="datetime4">
              <a:rPr lang="en-GB" altLang="en-US" smtClean="0"/>
              <a:t>06 May 2021</a:t>
            </a:fld>
            <a:endParaRPr lang="en-GB" altLang="en-US"/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478367" y="3778251"/>
            <a:ext cx="816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2661380"/>
            <a:ext cx="8160000" cy="1007531"/>
          </a:xfrm>
        </p:spPr>
        <p:txBody>
          <a:bodyPr anchor="b" anchorCtr="0"/>
          <a:lstStyle>
            <a:lvl1pPr>
              <a:lnSpc>
                <a:spcPts val="3200"/>
              </a:lnSpc>
              <a:spcAft>
                <a:spcPts val="0"/>
              </a:spcAft>
              <a:defRPr sz="2800" b="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80484" y="3909054"/>
            <a:ext cx="8159749" cy="230336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Section subtitle or brief intro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CDD93-FA1C-486C-AF69-90F4E3ED8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" y="119093"/>
            <a:ext cx="1079848" cy="51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242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72000"/>
            <a:ext cx="12192000" cy="6062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BDAF7-4D38-41CA-91E5-A3C56AC51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" y="119093"/>
            <a:ext cx="1079848" cy="51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0864" y="3269377"/>
            <a:ext cx="5327360" cy="532736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2785AA-6F2B-494E-BE68-3D2639E5B6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" y="119093"/>
            <a:ext cx="1079848" cy="51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6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9001"/>
            <a:ext cx="5491200" cy="3959225"/>
          </a:xfrm>
        </p:spPr>
        <p:txBody>
          <a:bodyPr/>
          <a:lstStyle>
            <a:lvl1pPr marL="0" marR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Overview of the regulatory use case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0BACA3F-CBFE-4395-9A68-B771D3C8F0E0}" type="datetime4">
              <a:rPr lang="en-GB" altLang="en-US" smtClean="0"/>
              <a:t>06 May 2021</a:t>
            </a:fld>
            <a:endParaRPr lang="en-GB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216000" y="2159001"/>
            <a:ext cx="5491200" cy="3959225"/>
          </a:xfrm>
        </p:spPr>
        <p:txBody>
          <a:bodyPr/>
          <a:lstStyle>
            <a:lvl1pPr marL="0" marR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0" marR="0" lvl="0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10762982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28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Overview of the regulatory use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468437-DC6C-443C-8387-7F3DABA73C1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0074E4-3AB8-4F09-A740-2EEB1FF6FF2A}" type="datetime4">
              <a:rPr lang="en-GB" altLang="en-US" smtClean="0"/>
              <a:t>06 May 2021</a:t>
            </a:fld>
            <a:endParaRPr lang="en-GB" altLang="en-US"/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478367" y="3778251"/>
            <a:ext cx="8160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2661380"/>
            <a:ext cx="8160000" cy="1007531"/>
          </a:xfrm>
        </p:spPr>
        <p:txBody>
          <a:bodyPr anchor="b" anchorCtr="0"/>
          <a:lstStyle>
            <a:lvl1pPr>
              <a:lnSpc>
                <a:spcPts val="3200"/>
              </a:lnSpc>
              <a:spcAft>
                <a:spcPts val="0"/>
              </a:spcAft>
              <a:defRPr sz="2800" b="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80484" y="3909054"/>
            <a:ext cx="8159749" cy="230336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Section subtitle or brief intro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27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Overview of the regulatory use case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7F717-FD23-493C-BA54-F5AB575BDEC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9792000" y="6405563"/>
            <a:ext cx="1920000" cy="241300"/>
          </a:xfrm>
        </p:spPr>
        <p:txBody>
          <a:bodyPr/>
          <a:lstStyle>
            <a:lvl1pPr>
              <a:defRPr/>
            </a:lvl1pPr>
          </a:lstStyle>
          <a:p>
            <a:fld id="{B9D09D1A-E77E-45BD-B50E-9C6E0857EEA2}" type="datetime4">
              <a:rPr lang="en-GB" altLang="en-US" smtClean="0"/>
              <a:t>06 May 2021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02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9001"/>
            <a:ext cx="5491200" cy="39592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2" y="2159001"/>
            <a:ext cx="5490633" cy="39592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Overview of the regulatory use case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512B7-A4D3-45D6-AC99-9D6C4D21B5B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658508B-F443-420C-8E42-C72887CB6386}" type="datetime4">
              <a:rPr lang="en-GB" altLang="en-US" smtClean="0"/>
              <a:t>06 May 2021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420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Overview of the regulatory use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A0FAAC-E39B-4479-B08E-E201E90F7F6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7F19C8F-5425-45CE-9FAE-B498AD41BC95}" type="datetime4">
              <a:rPr lang="en-GB" altLang="en-US" smtClean="0"/>
              <a:t>06 May 2021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072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672000"/>
            <a:ext cx="12192000" cy="6062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3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0864" y="3269377"/>
            <a:ext cx="5327360" cy="53273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263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8EDCB-61CD-452A-A827-679F62D0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E70B-A6C7-4D2E-9851-FE2A088FA00B}" type="datetime4">
              <a:rPr lang="en-GB" smtClean="0"/>
              <a:t>06 May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1E22B-F61B-4622-9EAC-D9A753F6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Overview of the regulatory use case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F12F4-29C4-41D9-996D-67658B9C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2AF2-AB94-42BA-91AD-B82AB3803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1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8" y="1025526"/>
            <a:ext cx="112320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8853" y="6405563"/>
            <a:ext cx="8638116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ts val="1600"/>
              </a:lnSpc>
              <a:defRPr sz="1107">
                <a:solidFill>
                  <a:schemeClr val="tx1"/>
                </a:solidFill>
              </a:defRPr>
            </a:lvl1pPr>
          </a:lstStyle>
          <a:p>
            <a:r>
              <a:rPr lang="en-GB" altLang="en-US"/>
              <a:t>Overview of the regulatory use case</a:t>
            </a:r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0486" y="6405563"/>
            <a:ext cx="410633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ts val="1600"/>
              </a:lnSpc>
              <a:defRPr sz="1107">
                <a:solidFill>
                  <a:schemeClr val="tx1"/>
                </a:solidFill>
              </a:defRPr>
            </a:lvl1pPr>
          </a:lstStyle>
          <a:p>
            <a:fld id="{DB468437-DC6C-443C-8387-7F3DABA73C17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737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92000" y="6405563"/>
            <a:ext cx="1919816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600"/>
              </a:lnSpc>
              <a:defRPr sz="1107">
                <a:solidFill>
                  <a:schemeClr val="tx1"/>
                </a:solidFill>
              </a:defRPr>
            </a:lvl1pPr>
          </a:lstStyle>
          <a:p>
            <a:fld id="{784482E8-9661-40C2-814E-368043E5DEE1}" type="datetime4">
              <a:rPr lang="en-GB" altLang="en-US" smtClean="0"/>
              <a:t>06 May 2021</a:t>
            </a:fld>
            <a:endParaRPr lang="en-GB" altLang="en-US"/>
          </a:p>
        </p:txBody>
      </p:sp>
      <p:sp>
        <p:nvSpPr>
          <p:cNvPr id="373775" name="Rectangle 15"/>
          <p:cNvSpPr>
            <a:spLocks noChangeArrowheads="1"/>
          </p:cNvSpPr>
          <p:nvPr/>
        </p:nvSpPr>
        <p:spPr bwMode="auto">
          <a:xfrm>
            <a:off x="0" y="1"/>
            <a:ext cx="12192000" cy="6731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sz="2400"/>
          </a:p>
        </p:txBody>
      </p:sp>
      <p:sp>
        <p:nvSpPr>
          <p:cNvPr id="373777" name="Line 17"/>
          <p:cNvSpPr>
            <a:spLocks noChangeShapeType="1"/>
          </p:cNvSpPr>
          <p:nvPr/>
        </p:nvSpPr>
        <p:spPr bwMode="auto">
          <a:xfrm>
            <a:off x="0" y="676275"/>
            <a:ext cx="12192000" cy="1588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373781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368" y="2159001"/>
            <a:ext cx="112320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E3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Normal text – Verdana, 15pt regular, ls 21pt, ap 9pt, black.</a:t>
            </a:r>
          </a:p>
          <a:p>
            <a:pPr lvl="1"/>
            <a:r>
              <a:rPr lang="en-GB" altLang="en-US"/>
              <a:t>Title – Verdana, 21pt regular, ls 27pt, blue (0,51,153).</a:t>
            </a:r>
          </a:p>
          <a:p>
            <a:pPr lvl="1"/>
            <a:r>
              <a:rPr lang="en-GB" altLang="en-US"/>
              <a:t>Subtitle – Verdana, 18pt bold (apply manually), ls 27pt, blue (0,51,153).</a:t>
            </a:r>
          </a:p>
          <a:p>
            <a:pPr lvl="1"/>
            <a:r>
              <a:rPr lang="en-GB" altLang="en-US"/>
              <a:t>Bullets level 1 – Verdana, 13.5pt regular, ls 18pt, ap 6pt, black.</a:t>
            </a:r>
          </a:p>
          <a:p>
            <a:pPr lvl="2"/>
            <a:r>
              <a:rPr lang="en-GB" altLang="en-US"/>
              <a:t>Bullets level 2 – Verdana, 12pt regular, ls 18pt, ap 4.5pt, black.</a:t>
            </a:r>
          </a:p>
          <a:p>
            <a:pPr lvl="3"/>
            <a:r>
              <a:rPr lang="en-GB" altLang="en-US"/>
              <a:t>Bullets level 3 – Verdana, 10.5pt regular, ls 15pt, ap 4.5pt, black. NOT RECOMMENDED TO USE BEYOND LEVEL 3</a:t>
            </a:r>
          </a:p>
          <a:p>
            <a:pPr lvl="4"/>
            <a:r>
              <a:rPr lang="en-GB" altLang="en-US"/>
              <a:t>Bullets level 4 – Verdana, 10.5pt regular, ls 15pt, ap 4.5pt, black.</a:t>
            </a:r>
          </a:p>
          <a:p>
            <a:pPr lvl="4"/>
            <a:r>
              <a:rPr lang="en-GB" altLang="en-US"/>
              <a:t>Bullets level 5 – Verdana, 10.5pt regular, ls 15pt, ap 4.5pt, black.</a:t>
            </a:r>
          </a:p>
          <a:p>
            <a:pPr lvl="6"/>
            <a:r>
              <a:rPr lang="en-GB" altLang="en-US"/>
              <a:t>Bullets level 6 – Verdana, 10.5pt regular, ls 15pt, ap 4.5pt, black.</a:t>
            </a:r>
          </a:p>
          <a:p>
            <a:pPr lvl="7"/>
            <a:r>
              <a:rPr lang="en-GB" altLang="en-US"/>
              <a:t>Bullets level 7 – Verdana, 10.5pt regular, ls 15pt, ap 4.5pt, black.</a:t>
            </a:r>
          </a:p>
          <a:p>
            <a:pPr lvl="8"/>
            <a:r>
              <a:rPr lang="en-GB" altLang="en-US"/>
              <a:t>Bullets level 8 – Verdana, 10.5pt regular, ls 15pt, ap 4.5pt, black.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7599" r="8041" b="26818"/>
          <a:stretch/>
        </p:blipFill>
        <p:spPr>
          <a:xfrm>
            <a:off x="9888000" y="96000"/>
            <a:ext cx="1824000" cy="525200"/>
          </a:xfrm>
          <a:prstGeom prst="rect">
            <a:avLst/>
          </a:prstGeom>
        </p:spPr>
      </p:pic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0" y="6734400"/>
            <a:ext cx="12192000" cy="124800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F413B6-7308-4A76-B4E7-A0630DC561A3}"/>
              </a:ext>
            </a:extLst>
          </p:cNvPr>
          <p:cNvSpPr/>
          <p:nvPr userDrawn="1"/>
        </p:nvSpPr>
        <p:spPr bwMode="auto">
          <a:xfrm>
            <a:off x="0" y="-414"/>
            <a:ext cx="4381877" cy="639952"/>
          </a:xfrm>
          <a:prstGeom prst="rect">
            <a:avLst/>
          </a:prstGeom>
          <a:gradFill flip="none" rotWithShape="1">
            <a:gsLst>
              <a:gs pos="86000">
                <a:srgbClr val="3B62B1">
                  <a:alpha val="69000"/>
                </a:srgbClr>
              </a:gs>
              <a:gs pos="71000">
                <a:srgbClr val="90A6D3">
                  <a:alpha val="94000"/>
                </a:srgbClr>
              </a:gs>
              <a:gs pos="35000">
                <a:schemeClr val="bg1"/>
              </a:gs>
              <a:gs pos="51000">
                <a:schemeClr val="bg1">
                  <a:alpha val="83000"/>
                </a:schemeClr>
              </a:gs>
              <a:gs pos="100000">
                <a:srgbClr val="003399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7D62E5-C59D-43E1-87AE-56E0A9C5625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83269" y="63480"/>
            <a:ext cx="972022" cy="505368"/>
          </a:xfrm>
          <a:prstGeom prst="rect">
            <a:avLst/>
          </a:prstGeom>
        </p:spPr>
      </p:pic>
      <p:sp>
        <p:nvSpPr>
          <p:cNvPr id="3" name="MSIPCMContentMarking" descr="{&quot;HashCode&quot;:2031335114,&quot;Placement&quot;:&quot;Footer&quot;,&quot;Top&quot;:523.417664,&quot;Left&quot;:373.020081,&quot;SlideWidth&quot;:960,&quot;SlideHeight&quot;:540}">
            <a:extLst>
              <a:ext uri="{FF2B5EF4-FFF2-40B4-BE49-F238E27FC236}">
                <a16:creationId xmlns:a16="http://schemas.microsoft.com/office/drawing/2014/main" id="{635C4A3B-09B9-456D-8B92-898F92DC4112}"/>
              </a:ext>
            </a:extLst>
          </p:cNvPr>
          <p:cNvSpPr txBox="1"/>
          <p:nvPr userDrawn="1"/>
        </p:nvSpPr>
        <p:spPr>
          <a:xfrm>
            <a:off x="4737355" y="6647404"/>
            <a:ext cx="2717289" cy="21059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700">
                <a:solidFill>
                  <a:srgbClr val="737373"/>
                </a:solidFill>
                <a:latin typeface="Verdana" panose="020B0604030504040204" pitchFamily="34" charset="0"/>
              </a:rPr>
              <a:t>Classified as public by the European Medicines Agency 
</a:t>
            </a:r>
          </a:p>
        </p:txBody>
      </p:sp>
    </p:spTree>
    <p:extLst>
      <p:ext uri="{BB962C8B-B14F-4D97-AF65-F5344CB8AC3E}">
        <p14:creationId xmlns:p14="http://schemas.microsoft.com/office/powerpoint/2010/main" val="223532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62" r:id="rId11"/>
    <p:sldLayoutId id="2147483663" r:id="rId12"/>
    <p:sldLayoutId id="2147483664" r:id="rId13"/>
    <p:sldLayoutId id="2147483668" r:id="rId14"/>
    <p:sldLayoutId id="2147483669" r:id="rId15"/>
  </p:sldLayoutIdLst>
  <p:hf hd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5pPr>
      <a:lvl6pPr marL="609585"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6pPr>
      <a:lvl7pPr marL="1219170"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7pPr>
      <a:lvl8pPr marL="1828754"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8pPr>
      <a:lvl9pPr marL="2438339"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3733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10762982" rtl="0" eaLnBrk="1" fontAlgn="base" hangingPunct="1">
        <a:lnSpc>
          <a:spcPts val="2800"/>
        </a:lnSpc>
        <a:spcBef>
          <a:spcPct val="0"/>
        </a:spcBef>
        <a:spcAft>
          <a:spcPts val="1200"/>
        </a:spcAft>
        <a:buClr>
          <a:srgbClr val="000000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708" indent="-355591" algn="l" defTabSz="10762982" rtl="0" eaLnBrk="1" fontAlgn="base" hangingPunct="1">
        <a:lnSpc>
          <a:spcPts val="2400"/>
        </a:lnSpc>
        <a:spcBef>
          <a:spcPct val="0"/>
        </a:spcBef>
        <a:spcAft>
          <a:spcPts val="800"/>
        </a:spcAft>
        <a:buClr>
          <a:schemeClr val="tx1"/>
        </a:buClr>
        <a:buChar char="•"/>
        <a:defRPr sz="1800">
          <a:solidFill>
            <a:schemeClr val="tx1"/>
          </a:solidFill>
          <a:latin typeface="+mn-lt"/>
          <a:cs typeface="+mn-cs"/>
        </a:defRPr>
      </a:lvl2pPr>
      <a:lvl3pPr marL="696367" indent="-309026" algn="l" defTabSz="10762982" rtl="0" eaLnBrk="1" fontAlgn="base" hangingPunct="1">
        <a:lnSpc>
          <a:spcPts val="24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1026558" indent="-292093" algn="l" defTabSz="10762982" rtl="0" eaLnBrk="1" fontAlgn="base" hangingPunct="1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•"/>
        <a:defRPr sz="1400">
          <a:solidFill>
            <a:schemeClr val="tx1"/>
          </a:solidFill>
          <a:latin typeface="+mn-lt"/>
          <a:cs typeface="+mn-cs"/>
        </a:defRPr>
      </a:lvl4pPr>
      <a:lvl5pPr marL="1354633" marR="0" indent="-300559" algn="l" defTabSz="10762982" rtl="0" eaLnBrk="1" fontAlgn="base" latinLnBrk="0" hangingPunct="1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SzTx/>
        <a:buFont typeface="Verdana" pitchFamily="34" charset="0"/>
        <a:buChar char="–"/>
        <a:tabLst/>
        <a:defRPr sz="1400">
          <a:solidFill>
            <a:schemeClr val="tx1"/>
          </a:solidFill>
          <a:latin typeface="+mn-lt"/>
          <a:cs typeface="+mn-cs"/>
        </a:defRPr>
      </a:lvl5pPr>
      <a:lvl6pPr marL="1352517" indent="-302392" algn="l" defTabSz="10762982" rtl="0" eaLnBrk="1" fontAlgn="base" hangingPunct="1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lang="en-GB" altLang="en-US" sz="1400" smtClean="0">
          <a:solidFill>
            <a:schemeClr val="tx1"/>
          </a:solidFill>
          <a:latin typeface="+mn-lt"/>
          <a:cs typeface="+mn-cs"/>
        </a:defRPr>
      </a:lvl6pPr>
      <a:lvl7pPr marL="1353566" indent="-300559" algn="l" defTabSz="10762982" rtl="0" eaLnBrk="1" fontAlgn="base" hangingPunct="1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1353566" indent="-300559" algn="l" defTabSz="10762982" rtl="0" eaLnBrk="1" fontAlgn="base" hangingPunct="1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1353566" indent="-300559" algn="l" defTabSz="10762982" rtl="0" eaLnBrk="1" fontAlgn="base" hangingPunct="1">
        <a:lnSpc>
          <a:spcPts val="2000"/>
        </a:lnSpc>
        <a:spcBef>
          <a:spcPct val="0"/>
        </a:spcBef>
        <a:spcAft>
          <a:spcPts val="600"/>
        </a:spcAft>
        <a:buClr>
          <a:schemeClr val="tx1"/>
        </a:buClr>
        <a:buFont typeface="Verdana" pitchFamily="34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3F83-13BC-4588-A97A-5213091AF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575" y="2705634"/>
            <a:ext cx="6172201" cy="89997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Overview of the regulatory use case</a:t>
            </a:r>
            <a:br>
              <a:rPr lang="en-US" sz="2400" b="1" dirty="0"/>
            </a:b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FC9DA-D290-405D-A5E4-D49EFA658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297" y="5824864"/>
            <a:ext cx="7234241" cy="636025"/>
          </a:xfrm>
        </p:spPr>
        <p:txBody>
          <a:bodyPr>
            <a:normAutofit/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B6FAF"/>
              </a:buClr>
              <a:buSzTx/>
              <a:tabLst/>
              <a:defRPr/>
            </a:pPr>
            <a:r>
              <a:rPr lang="en-US" b="1" dirty="0"/>
              <a:t>Presented by Dr. Romin Pajouheshnia 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B6FAF"/>
              </a:buClr>
              <a:buSzTx/>
              <a:tabLst/>
              <a:defRPr/>
            </a:pPr>
            <a:r>
              <a:rPr lang="en-US" dirty="0"/>
              <a:t>Utrecht University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B6FAF"/>
              </a:buClr>
              <a:buSzTx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B6FAF"/>
              </a:buClr>
              <a:buSzTx/>
              <a:tabLst/>
              <a:defRPr/>
            </a:pPr>
            <a:endParaRPr lang="en-US" sz="1600" dirty="0"/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B6FAF"/>
              </a:buClr>
              <a:buSzTx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B6FAF"/>
              </a:buClr>
              <a:buSzTx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B9E3974-0188-42A2-B2CB-6B1FDE4F22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05563"/>
            <a:ext cx="409575" cy="239712"/>
          </a:xfrm>
        </p:spPr>
        <p:txBody>
          <a:bodyPr/>
          <a:lstStyle/>
          <a:p>
            <a:pPr algn="ctr"/>
            <a:fld id="{8F792AF2-AB94-42BA-91AD-B82AB3803539}" type="slidenum">
              <a:rPr lang="en-US" smtClean="0"/>
              <a:pPr algn="ctr"/>
              <a:t>1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72F8E7-0C54-48B2-956E-40E8C91C095C}"/>
              </a:ext>
            </a:extLst>
          </p:cNvPr>
          <p:cNvSpPr txBox="1">
            <a:spLocks/>
          </p:cNvSpPr>
          <p:nvPr/>
        </p:nvSpPr>
        <p:spPr>
          <a:xfrm>
            <a:off x="235743" y="6303727"/>
            <a:ext cx="8672514" cy="3143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264"/>
              </a:spcBef>
              <a:buFontTx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schemeClr val="bg1"/>
                </a:solidFill>
              </a:rPr>
              <a:t>Confidential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7540A-474E-4CB7-9BEF-BB50CAC0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443" y="2705634"/>
            <a:ext cx="936097" cy="93609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964CAD1-ACE9-47D0-ACCB-0BB7D810D7B2}"/>
              </a:ext>
            </a:extLst>
          </p:cNvPr>
          <p:cNvSpPr txBox="1">
            <a:spLocks/>
          </p:cNvSpPr>
          <p:nvPr/>
        </p:nvSpPr>
        <p:spPr bwMode="auto">
          <a:xfrm>
            <a:off x="495297" y="4790974"/>
            <a:ext cx="7234241" cy="63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marR="0" indent="0" algn="l" defTabSz="10762982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708" indent="-355591" algn="l" defTabSz="10762982" rtl="0" eaLnBrk="1" fontAlgn="base" hangingPunct="1">
              <a:lnSpc>
                <a:spcPts val="24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696367" indent="-309026" algn="l" defTabSz="10762982" rtl="0" eaLnBrk="1" fontAlgn="base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026558" indent="-292093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54633" marR="0" indent="-300559" algn="l" defTabSz="10762982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1352517" indent="-302392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40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kern="0" dirty="0"/>
              <a:t>Technical workshop on real-world metadata for regulatory purposes</a:t>
            </a:r>
          </a:p>
          <a:p>
            <a:pPr>
              <a:spcBef>
                <a:spcPts val="400"/>
              </a:spcBef>
            </a:pPr>
            <a:r>
              <a:rPr lang="en-US" kern="0" dirty="0"/>
              <a:t>Virtual meeting, April 12, 2021</a:t>
            </a:r>
          </a:p>
          <a:p>
            <a:pPr>
              <a:spcBef>
                <a:spcPts val="400"/>
              </a:spcBef>
            </a:pPr>
            <a:endParaRPr lang="en-US" sz="1200" kern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1" kern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200" b="1" kern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200" b="1" kern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200" b="1" kern="0" dirty="0"/>
          </a:p>
        </p:txBody>
      </p:sp>
    </p:spTree>
    <p:extLst>
      <p:ext uri="{BB962C8B-B14F-4D97-AF65-F5344CB8AC3E}">
        <p14:creationId xmlns:p14="http://schemas.microsoft.com/office/powerpoint/2010/main" val="1260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431B-3D75-4F63-A8E4-D0D84365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8" y="1025526"/>
            <a:ext cx="11232000" cy="950913"/>
          </a:xfrm>
        </p:spPr>
        <p:txBody>
          <a:bodyPr/>
          <a:lstStyle/>
          <a:p>
            <a:r>
              <a:rPr lang="en-US" dirty="0"/>
              <a:t>Use cases for metadata catalogue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259BF-D828-48D7-B87A-1F6D9AB65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792AF2-AB94-42BA-91AD-B82AB3803539}" type="slidenum">
              <a:rPr lang="en-US" smtClean="0"/>
              <a:t>2</a:t>
            </a:fld>
            <a:endParaRPr lang="en-US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E59211E2-33FF-4A37-817B-98E65C8A7130}"/>
              </a:ext>
            </a:extLst>
          </p:cNvPr>
          <p:cNvSpPr txBox="1">
            <a:spLocks/>
          </p:cNvSpPr>
          <p:nvPr/>
        </p:nvSpPr>
        <p:spPr>
          <a:xfrm>
            <a:off x="478368" y="2159001"/>
            <a:ext cx="11232000" cy="3959225"/>
          </a:xfrm>
          <a:prstGeom prst="rect">
            <a:avLst/>
          </a:prstGeom>
        </p:spPr>
        <p:txBody>
          <a:bodyPr/>
          <a:lstStyle>
            <a:lvl1pPr algn="l" defTabSz="10762982" rtl="0" eaLnBrk="1" fontAlgn="base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708" indent="-355591" algn="l" defTabSz="10762982" rtl="0" eaLnBrk="1" fontAlgn="base" hangingPunct="1">
              <a:lnSpc>
                <a:spcPts val="24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696367" indent="-309026" algn="l" defTabSz="10762982" rtl="0" eaLnBrk="1" fontAlgn="base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026558" indent="-292093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54633" marR="0" indent="-300559" algn="l" defTabSz="10762982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1352517" indent="-302392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40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/>
              <a:t>Preliminary metadata list primarily motivated by a regulatory use case: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Identification of data sources that are suitable to address specific regulatory questions</a:t>
            </a:r>
          </a:p>
          <a:p>
            <a:pPr marL="700608" lvl="1" indent="-342900">
              <a:buFont typeface="Arial" panose="020B0604020202020204" pitchFamily="34" charset="0"/>
              <a:buChar char="•"/>
            </a:pPr>
            <a:r>
              <a:rPr lang="en-GB" kern="0" dirty="0"/>
              <a:t>By searching for and learning from similar existing studies </a:t>
            </a:r>
          </a:p>
          <a:p>
            <a:pPr marL="700608" lvl="1" indent="-342900">
              <a:buFont typeface="Arial" panose="020B0604020202020204" pitchFamily="34" charset="0"/>
              <a:buChar char="•"/>
            </a:pPr>
            <a:r>
              <a:rPr lang="en-GB" kern="0" dirty="0"/>
              <a:t>By directly searching metadata to identify data sources that are fit for purpose</a:t>
            </a:r>
          </a:p>
          <a:p>
            <a:endParaRPr lang="en-GB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Exploration of further use cases beyond discoverability is planned:</a:t>
            </a:r>
          </a:p>
          <a:p>
            <a:pPr marL="700608" lvl="1" indent="-342900">
              <a:buFont typeface="Arial" panose="020B0604020202020204" pitchFamily="34" charset="0"/>
              <a:buChar char="•"/>
            </a:pPr>
            <a:r>
              <a:rPr lang="en-GB" kern="0" dirty="0"/>
              <a:t>Towards supporting the transparency and reproducibility of studies </a:t>
            </a:r>
          </a:p>
          <a:p>
            <a:pPr marL="700608" lvl="1" indent="-342900">
              <a:buFont typeface="Arial" panose="020B0604020202020204" pitchFamily="34" charset="0"/>
              <a:buChar char="•"/>
            </a:pPr>
            <a:r>
              <a:rPr lang="en-GB" kern="0" dirty="0"/>
              <a:t>Assessment of the evidentiary value of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1218D-D8C4-4D84-9114-25C1AD5318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Overview of the regulatory use case</a:t>
            </a:r>
          </a:p>
        </p:txBody>
      </p:sp>
    </p:spTree>
    <p:extLst>
      <p:ext uri="{BB962C8B-B14F-4D97-AF65-F5344CB8AC3E}">
        <p14:creationId xmlns:p14="http://schemas.microsoft.com/office/powerpoint/2010/main" val="408251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431B-3D75-4F63-A8E4-D0D84365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8" y="1025526"/>
            <a:ext cx="11232000" cy="950913"/>
          </a:xfrm>
        </p:spPr>
        <p:txBody>
          <a:bodyPr/>
          <a:lstStyle/>
          <a:p>
            <a:r>
              <a:rPr lang="en-US" dirty="0"/>
              <a:t>Introductory example of the regulatory use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259BF-D828-48D7-B87A-1F6D9AB65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792AF2-AB94-42BA-91AD-B82AB3803539}" type="slidenum">
              <a:rPr lang="en-US" smtClean="0"/>
              <a:t>3</a:t>
            </a:fld>
            <a:endParaRPr lang="en-US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E59211E2-33FF-4A37-817B-98E65C8A7130}"/>
              </a:ext>
            </a:extLst>
          </p:cNvPr>
          <p:cNvSpPr txBox="1">
            <a:spLocks/>
          </p:cNvSpPr>
          <p:nvPr/>
        </p:nvSpPr>
        <p:spPr>
          <a:xfrm>
            <a:off x="478368" y="2159001"/>
            <a:ext cx="11232000" cy="3959225"/>
          </a:xfrm>
          <a:prstGeom prst="rect">
            <a:avLst/>
          </a:prstGeom>
        </p:spPr>
        <p:txBody>
          <a:bodyPr/>
          <a:lstStyle>
            <a:lvl1pPr algn="l" defTabSz="10762982" rtl="0" eaLnBrk="1" fontAlgn="base" hangingPunct="1">
              <a:lnSpc>
                <a:spcPts val="28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708" indent="-355591" algn="l" defTabSz="10762982" rtl="0" eaLnBrk="1" fontAlgn="base" hangingPunct="1">
              <a:lnSpc>
                <a:spcPts val="24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696367" indent="-309026" algn="l" defTabSz="10762982" rtl="0" eaLnBrk="1" fontAlgn="base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026558" indent="-292093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54633" marR="0" indent="-300559" algn="l" defTabSz="10762982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Tx/>
              <a:buFont typeface="Verdana" pitchFamily="34" charset="0"/>
              <a:buChar char="–"/>
              <a:tabLst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1352517" indent="-302392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lang="en-GB" altLang="en-US" sz="1400" smtClean="0">
                <a:solidFill>
                  <a:schemeClr val="tx1"/>
                </a:solidFill>
                <a:latin typeface="+mn-lt"/>
                <a:cs typeface="+mn-cs"/>
              </a:defRPr>
            </a:lvl6pPr>
            <a:lvl7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1353566" indent="-300559" algn="l" defTabSz="10762982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Verdana" pitchFamily="34" charset="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Two-minute video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Disclaimer: the video provides a preliminary example of how metadata could be used in a generic regulatory use case – identification of data sources for a new vaccine safety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It is </a:t>
            </a:r>
            <a:r>
              <a:rPr lang="en-GB" u="sng" kern="0" dirty="0"/>
              <a:t>not</a:t>
            </a:r>
            <a:r>
              <a:rPr lang="en-GB" kern="0" dirty="0"/>
              <a:t> intended to provide complete information on any data source or organization.</a:t>
            </a:r>
          </a:p>
          <a:p>
            <a:pPr marL="700608" lvl="1" indent="-342900">
              <a:buFont typeface="Arial" panose="020B0604020202020204" pitchFamily="34" charset="0"/>
              <a:buChar char="•"/>
            </a:pPr>
            <a:r>
              <a:rPr lang="en-GB" kern="0" dirty="0"/>
              <a:t>For example, under “Institutions with data access”, a only a few example institutions that may be able to obtain permission to work with an extract of data for a study are listed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kern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1218D-D8C4-4D84-9114-25C1AD5318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Overview of the regulatory use case</a:t>
            </a:r>
          </a:p>
        </p:txBody>
      </p:sp>
    </p:spTree>
    <p:extLst>
      <p:ext uri="{BB962C8B-B14F-4D97-AF65-F5344CB8AC3E}">
        <p14:creationId xmlns:p14="http://schemas.microsoft.com/office/powerpoint/2010/main" val="165250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259BF-D828-48D7-B87A-1F6D9AB65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792AF2-AB94-42BA-91AD-B82AB3803539}" type="slidenum">
              <a:rPr lang="en-US" smtClean="0"/>
              <a:t>4</a:t>
            </a:fld>
            <a:endParaRPr lang="en-US"/>
          </a:p>
        </p:txBody>
      </p:sp>
      <p:pic>
        <p:nvPicPr>
          <p:cNvPr id="2" name="Ema Minerva Workshop Set2 Video V2-1">
            <a:hlinkClick r:id="" action="ppaction://media"/>
            <a:extLst>
              <a:ext uri="{FF2B5EF4-FFF2-40B4-BE49-F238E27FC236}">
                <a16:creationId xmlns:a16="http://schemas.microsoft.com/office/drawing/2014/main" id="{AFF77C01-F6D2-4DA2-A49A-AA1FB5019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7784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CC54F-EEA4-4B2A-8ACF-F73C4147D2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/>
              <a:t>Overview of the regulatory use case</a:t>
            </a:r>
          </a:p>
        </p:txBody>
      </p:sp>
    </p:spTree>
    <p:extLst>
      <p:ext uri="{BB962C8B-B14F-4D97-AF65-F5344CB8AC3E}">
        <p14:creationId xmlns:p14="http://schemas.microsoft.com/office/powerpoint/2010/main" val="35907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aster slide (Agency)">
  <a:themeElements>
    <a:clrScheme name="Neutral (Agency) (26 April 2011) 2">
      <a:dk1>
        <a:srgbClr val="000000"/>
      </a:dk1>
      <a:lt1>
        <a:srgbClr val="FFFFFF"/>
      </a:lt1>
      <a:dk2>
        <a:srgbClr val="003399"/>
      </a:dk2>
      <a:lt2>
        <a:srgbClr val="6D6F71"/>
      </a:lt2>
      <a:accent1>
        <a:srgbClr val="E1E3F2"/>
      </a:accent1>
      <a:accent2>
        <a:srgbClr val="E98300"/>
      </a:accent2>
      <a:accent3>
        <a:srgbClr val="FFFFFF"/>
      </a:accent3>
      <a:accent4>
        <a:srgbClr val="000000"/>
      </a:accent4>
      <a:accent5>
        <a:srgbClr val="EEEFF7"/>
      </a:accent5>
      <a:accent6>
        <a:srgbClr val="D37600"/>
      </a:accent6>
      <a:hlink>
        <a:srgbClr val="0098DB"/>
      </a:hlink>
      <a:folHlink>
        <a:srgbClr val="983222"/>
      </a:folHlink>
    </a:clrScheme>
    <a:fontScheme name="Neutral (Agency) (26 April 2011)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2000" tIns="72000" rIns="72000" bIns="72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eutral (Agency) (26 April 2011) 1">
        <a:dk1>
          <a:srgbClr val="404040"/>
        </a:dk1>
        <a:lt1>
          <a:srgbClr val="FFFFFF"/>
        </a:lt1>
        <a:dk2>
          <a:srgbClr val="003399"/>
        </a:dk2>
        <a:lt2>
          <a:srgbClr val="FFFFFF"/>
        </a:lt2>
        <a:accent1>
          <a:srgbClr val="E1E4F3"/>
        </a:accent1>
        <a:accent2>
          <a:srgbClr val="E98300"/>
        </a:accent2>
        <a:accent3>
          <a:srgbClr val="AAADCA"/>
        </a:accent3>
        <a:accent4>
          <a:srgbClr val="DADADA"/>
        </a:accent4>
        <a:accent5>
          <a:srgbClr val="EEEFF8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utral (Agency) (26 April 2011) 2">
        <a:dk1>
          <a:srgbClr val="000000"/>
        </a:dk1>
        <a:lt1>
          <a:srgbClr val="FFFFFF"/>
        </a:lt1>
        <a:dk2>
          <a:srgbClr val="003399"/>
        </a:dk2>
        <a:lt2>
          <a:srgbClr val="6D6F71"/>
        </a:lt2>
        <a:accent1>
          <a:srgbClr val="E1E3F2"/>
        </a:accent1>
        <a:accent2>
          <a:srgbClr val="E98300"/>
        </a:accent2>
        <a:accent3>
          <a:srgbClr val="FFFFFF"/>
        </a:accent3>
        <a:accent4>
          <a:srgbClr val="000000"/>
        </a:accent4>
        <a:accent5>
          <a:srgbClr val="EEEFF7"/>
        </a:accent5>
        <a:accent6>
          <a:srgbClr val="D37600"/>
        </a:accent6>
        <a:hlink>
          <a:srgbClr val="0098DB"/>
        </a:hlink>
        <a:folHlink>
          <a:srgbClr val="98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5C619EAAA12A4DAABC741548638D54" ma:contentTypeVersion="" ma:contentTypeDescription="Create a new document." ma:contentTypeScope="" ma:versionID="2da639a5f6943a89eab231dee44dd7d0">
  <xsd:schema xmlns:xsd="http://www.w3.org/2001/XMLSchema" xmlns:xs="http://www.w3.org/2001/XMLSchema" xmlns:p="http://schemas.microsoft.com/office/2006/metadata/properties" xmlns:ns2="67A257F2-D7B3-4210-B634-9A2BAD20C778" xmlns:ns3="67a257f2-d7b3-4210-b634-9a2bad20c778" targetNamespace="http://schemas.microsoft.com/office/2006/metadata/properties" ma:root="true" ma:fieldsID="d74b6a6669afd902b141a7648cbcc07f" ns2:_="" ns3:_="">
    <xsd:import namespace="67A257F2-D7B3-4210-B634-9A2BAD20C778"/>
    <xsd:import namespace="67a257f2-d7b3-4210-b634-9a2bad20c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257F2-D7B3-4210-B634-9A2BAD20C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257f2-d7b3-4210-b634-9a2bad20c778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B84D9B-DA1B-42BE-B333-568C3DD66F99}">
  <ds:schemaRefs>
    <ds:schemaRef ds:uri="67A257F2-D7B3-4210-B634-9A2BAD20C778"/>
    <ds:schemaRef ds:uri="67a257f2-d7b3-4210-b634-9a2bad20c7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E7F424C-FEB2-4986-8B4C-4358AC11F788}">
  <ds:schemaRefs>
    <ds:schemaRef ds:uri="67A257F2-D7B3-4210-B634-9A2BAD20C778"/>
    <ds:schemaRef ds:uri="67a257f2-d7b3-4210-b634-9a2bad20c7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90350F8-8D2F-44DE-836D-6424BEC606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224</Words>
  <Application>Microsoft Office PowerPoint</Application>
  <PresentationFormat>Widescreen</PresentationFormat>
  <Paragraphs>37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Verdana</vt:lpstr>
      <vt:lpstr>1_Master slide (Agency)</vt:lpstr>
      <vt:lpstr>Overview of the regulatory use case  </vt:lpstr>
      <vt:lpstr>Use cases for metadata catalogue</vt:lpstr>
      <vt:lpstr>Introductory example of the regulatory use case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Domergue Francois</dc:creator>
  <cp:lastModifiedBy>Durka-Grabowska Malgorzata</cp:lastModifiedBy>
  <cp:revision>20</cp:revision>
  <dcterms:created xsi:type="dcterms:W3CDTF">2020-12-02T17:34:18Z</dcterms:created>
  <dcterms:modified xsi:type="dcterms:W3CDTF">2021-05-06T13:27:55Z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Public</vt:lpwstr>
  </property>
  <property fmtid="{D5CDD505-2E9C-101B-9397-08002B2CF9AE}" pid="3" name="ContentTypeId">
    <vt:lpwstr>0x010100A05C619EAAA12A4DAABC741548638D54</vt:lpwstr>
  </property>
  <property fmtid="{D5CDD505-2E9C-101B-9397-08002B2CF9AE}" pid="4" name="MSIP_Label_39b352ef-c49b-4068-987f-9b664711be4a_Enabled">
    <vt:lpwstr>true</vt:lpwstr>
  </property>
  <property fmtid="{D5CDD505-2E9C-101B-9397-08002B2CF9AE}" pid="5" name="MSIP_Label_39b352ef-c49b-4068-987f-9b664711be4a_SetDate">
    <vt:lpwstr>2021-05-06T13:27:21Z</vt:lpwstr>
  </property>
  <property fmtid="{D5CDD505-2E9C-101B-9397-08002B2CF9AE}" pid="6" name="MSIP_Label_39b352ef-c49b-4068-987f-9b664711be4a_Method">
    <vt:lpwstr>Privileged</vt:lpwstr>
  </property>
  <property fmtid="{D5CDD505-2E9C-101B-9397-08002B2CF9AE}" pid="7" name="MSIP_Label_39b352ef-c49b-4068-987f-9b664711be4a_Name">
    <vt:lpwstr>39b352ef-c49b-4068-987f-9b664711be4a</vt:lpwstr>
  </property>
  <property fmtid="{D5CDD505-2E9C-101B-9397-08002B2CF9AE}" pid="8" name="MSIP_Label_39b352ef-c49b-4068-987f-9b664711be4a_SiteId">
    <vt:lpwstr>bc9dc15c-61bc-4f03-b60b-e5b6d8922839</vt:lpwstr>
  </property>
  <property fmtid="{D5CDD505-2E9C-101B-9397-08002B2CF9AE}" pid="9" name="MSIP_Label_39b352ef-c49b-4068-987f-9b664711be4a_ActionId">
    <vt:lpwstr>c4272df9-26a7-496e-a49c-ec6b19a3d6ff</vt:lpwstr>
  </property>
  <property fmtid="{D5CDD505-2E9C-101B-9397-08002B2CF9AE}" pid="10" name="MSIP_Label_39b352ef-c49b-4068-987f-9b664711be4a_ContentBits">
    <vt:lpwstr>2</vt:lpwstr>
  </property>
</Properties>
</file>