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3C10F5B" w14:textId="77777777" w:rsidR="001A19CA" w:rsidRPr="001A19CA" w:rsidRDefault="001A19CA" w:rsidP="001A19CA">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rPr>
          <w:szCs w:val="24"/>
          <w:lang w:val="bg-BG"/>
        </w:rPr>
      </w:pPr>
      <w:r w:rsidRPr="001A19CA">
        <w:rPr>
          <w:szCs w:val="24"/>
          <w:lang w:val="bg-BG"/>
        </w:rPr>
        <w:t xml:space="preserve">Το παρόν έγγραφο αποτελεί τις εγκεκριμένες πληροφορίες προϊόντος για το </w:t>
      </w:r>
      <w:r w:rsidRPr="001A19CA">
        <w:rPr>
          <w:szCs w:val="24"/>
        </w:rPr>
        <w:t>Enerzair Breezhaler</w:t>
      </w:r>
      <w:r w:rsidRPr="001A19CA">
        <w:rPr>
          <w:szCs w:val="24"/>
          <w:lang w:val="bg-BG"/>
        </w:rPr>
        <w:t>, ενώ επισημαίνονται οι αλλαγές που επήλθαν στις πληροφορίες προϊόντος σε συνέχεια της προηγούμενης διαδικασίας (</w:t>
      </w:r>
      <w:r w:rsidRPr="001A19CA">
        <w:rPr>
          <w:szCs w:val="24"/>
        </w:rPr>
        <w:t>EMA/VR/0000289953</w:t>
      </w:r>
      <w:r w:rsidRPr="001A19CA">
        <w:rPr>
          <w:szCs w:val="24"/>
          <w:lang w:val="bg-BG"/>
        </w:rPr>
        <w:t>).</w:t>
      </w:r>
    </w:p>
    <w:p w14:paraId="1076D441" w14:textId="77777777" w:rsidR="001A19CA" w:rsidRPr="001A19CA" w:rsidRDefault="001A19CA" w:rsidP="001A19CA">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rPr>
          <w:szCs w:val="24"/>
          <w:lang w:val="bg-BG"/>
        </w:rPr>
      </w:pPr>
    </w:p>
    <w:p w14:paraId="69BD172A" w14:textId="39B96BF3" w:rsidR="00B84FD6" w:rsidRDefault="001A19CA" w:rsidP="001A19CA">
      <w:pPr>
        <w:pBdr>
          <w:top w:val="single" w:sz="4" w:space="1" w:color="auto"/>
          <w:left w:val="single" w:sz="4" w:space="4" w:color="auto"/>
          <w:bottom w:val="single" w:sz="4" w:space="1" w:color="auto"/>
          <w:right w:val="single" w:sz="4" w:space="4" w:color="auto"/>
        </w:pBdr>
        <w:tabs>
          <w:tab w:val="clear" w:pos="567"/>
        </w:tabs>
        <w:spacing w:line="240" w:lineRule="auto"/>
        <w:rPr>
          <w:szCs w:val="22"/>
        </w:rPr>
      </w:pPr>
      <w:r w:rsidRPr="001A19CA">
        <w:rPr>
          <w:szCs w:val="24"/>
          <w:lang w:val="bg-BG"/>
        </w:rPr>
        <w:t xml:space="preserve">Για περισσότερες πληροφορίες, βλ. τον δικτυακό τόπο του Ευρωπαϊκού Οργανισμού Φαρμάκων: </w:t>
      </w:r>
      <w:hyperlink r:id="rId9" w:history="1">
        <w:r w:rsidRPr="001A19CA">
          <w:rPr>
            <w:color w:val="0000FF"/>
            <w:szCs w:val="24"/>
            <w:u w:val="single"/>
            <w:lang w:val="bg-BG"/>
          </w:rPr>
          <w:t>https://www.ema.europa.eu/en/medicines/human/EPAR/enerzair</w:t>
        </w:r>
        <w:r w:rsidRPr="001A19CA">
          <w:rPr>
            <w:color w:val="0000FF"/>
            <w:szCs w:val="24"/>
            <w:u w:val="single"/>
            <w:lang w:val="de-CH"/>
          </w:rPr>
          <w:t>-</w:t>
        </w:r>
        <w:r w:rsidRPr="001A19CA">
          <w:rPr>
            <w:color w:val="0000FF"/>
            <w:szCs w:val="24"/>
            <w:u w:val="single"/>
            <w:lang w:val="bg-BG"/>
          </w:rPr>
          <w:t>breezhaler</w:t>
        </w:r>
      </w:hyperlink>
    </w:p>
    <w:p w14:paraId="162E9CF2" w14:textId="77777777" w:rsidR="00B84FD6" w:rsidRDefault="00B84FD6" w:rsidP="00D83A43">
      <w:pPr>
        <w:tabs>
          <w:tab w:val="clear" w:pos="567"/>
        </w:tabs>
        <w:spacing w:line="240" w:lineRule="auto"/>
        <w:rPr>
          <w:szCs w:val="22"/>
        </w:rPr>
      </w:pPr>
    </w:p>
    <w:p w14:paraId="1547BEF7" w14:textId="77777777" w:rsidR="00B84FD6" w:rsidRDefault="00B84FD6" w:rsidP="00D83A43">
      <w:pPr>
        <w:tabs>
          <w:tab w:val="clear" w:pos="567"/>
        </w:tabs>
        <w:spacing w:line="240" w:lineRule="auto"/>
        <w:rPr>
          <w:szCs w:val="22"/>
        </w:rPr>
      </w:pPr>
    </w:p>
    <w:p w14:paraId="7C75D568" w14:textId="77777777" w:rsidR="00B84FD6" w:rsidRDefault="00B84FD6" w:rsidP="00D83A43">
      <w:pPr>
        <w:tabs>
          <w:tab w:val="clear" w:pos="567"/>
        </w:tabs>
        <w:spacing w:line="240" w:lineRule="auto"/>
        <w:rPr>
          <w:szCs w:val="22"/>
        </w:rPr>
      </w:pPr>
    </w:p>
    <w:p w14:paraId="4F88E227" w14:textId="77777777" w:rsidR="00B84FD6" w:rsidRDefault="00B84FD6" w:rsidP="00D83A43">
      <w:pPr>
        <w:tabs>
          <w:tab w:val="clear" w:pos="567"/>
        </w:tabs>
        <w:spacing w:line="240" w:lineRule="auto"/>
        <w:rPr>
          <w:szCs w:val="22"/>
        </w:rPr>
      </w:pPr>
    </w:p>
    <w:p w14:paraId="5158D73F" w14:textId="77777777" w:rsidR="00B84FD6" w:rsidRDefault="00B84FD6" w:rsidP="00D83A43">
      <w:pPr>
        <w:tabs>
          <w:tab w:val="clear" w:pos="567"/>
        </w:tabs>
        <w:spacing w:line="240" w:lineRule="auto"/>
        <w:rPr>
          <w:szCs w:val="22"/>
        </w:rPr>
      </w:pPr>
    </w:p>
    <w:p w14:paraId="58466700" w14:textId="77777777" w:rsidR="00B84FD6" w:rsidRDefault="00B84FD6" w:rsidP="00D83A43">
      <w:pPr>
        <w:tabs>
          <w:tab w:val="clear" w:pos="567"/>
        </w:tabs>
        <w:spacing w:line="240" w:lineRule="auto"/>
        <w:rPr>
          <w:szCs w:val="22"/>
        </w:rPr>
      </w:pPr>
    </w:p>
    <w:p w14:paraId="1FEA400C" w14:textId="77777777" w:rsidR="00B84FD6" w:rsidRDefault="00B84FD6" w:rsidP="00D83A43">
      <w:pPr>
        <w:tabs>
          <w:tab w:val="clear" w:pos="567"/>
        </w:tabs>
        <w:spacing w:line="240" w:lineRule="auto"/>
        <w:rPr>
          <w:szCs w:val="22"/>
        </w:rPr>
      </w:pPr>
    </w:p>
    <w:p w14:paraId="78A7C60D" w14:textId="77777777" w:rsidR="00B84FD6" w:rsidRDefault="00B84FD6" w:rsidP="00D83A43">
      <w:pPr>
        <w:tabs>
          <w:tab w:val="clear" w:pos="567"/>
        </w:tabs>
        <w:spacing w:line="240" w:lineRule="auto"/>
        <w:rPr>
          <w:szCs w:val="22"/>
        </w:rPr>
      </w:pPr>
    </w:p>
    <w:p w14:paraId="5765DBAE" w14:textId="77777777" w:rsidR="00B84FD6" w:rsidRDefault="00B84FD6" w:rsidP="00D83A43">
      <w:pPr>
        <w:tabs>
          <w:tab w:val="clear" w:pos="567"/>
        </w:tabs>
        <w:spacing w:line="240" w:lineRule="auto"/>
        <w:rPr>
          <w:szCs w:val="22"/>
        </w:rPr>
      </w:pPr>
    </w:p>
    <w:p w14:paraId="79A97EE5" w14:textId="77777777" w:rsidR="00B84FD6" w:rsidRDefault="00B84FD6" w:rsidP="00D83A43">
      <w:pPr>
        <w:tabs>
          <w:tab w:val="clear" w:pos="567"/>
        </w:tabs>
        <w:spacing w:line="240" w:lineRule="auto"/>
        <w:rPr>
          <w:szCs w:val="22"/>
        </w:rPr>
      </w:pPr>
    </w:p>
    <w:p w14:paraId="76760B7A" w14:textId="77777777" w:rsidR="00B84FD6" w:rsidRDefault="00B84FD6" w:rsidP="00D83A43">
      <w:pPr>
        <w:tabs>
          <w:tab w:val="clear" w:pos="567"/>
        </w:tabs>
        <w:spacing w:line="240" w:lineRule="auto"/>
        <w:rPr>
          <w:szCs w:val="22"/>
        </w:rPr>
      </w:pPr>
    </w:p>
    <w:p w14:paraId="29A343EE" w14:textId="77777777" w:rsidR="00B84FD6" w:rsidRDefault="00B84FD6" w:rsidP="00D83A43">
      <w:pPr>
        <w:tabs>
          <w:tab w:val="clear" w:pos="567"/>
        </w:tabs>
        <w:spacing w:line="240" w:lineRule="auto"/>
        <w:rPr>
          <w:szCs w:val="22"/>
        </w:rPr>
      </w:pPr>
    </w:p>
    <w:p w14:paraId="7771B7A2" w14:textId="77777777" w:rsidR="00B84FD6" w:rsidRDefault="00B84FD6" w:rsidP="00D83A43">
      <w:pPr>
        <w:tabs>
          <w:tab w:val="clear" w:pos="567"/>
        </w:tabs>
        <w:spacing w:line="240" w:lineRule="auto"/>
        <w:rPr>
          <w:szCs w:val="22"/>
        </w:rPr>
      </w:pPr>
    </w:p>
    <w:p w14:paraId="609EA834" w14:textId="77777777" w:rsidR="00B84FD6" w:rsidRDefault="00B84FD6" w:rsidP="00D83A43">
      <w:pPr>
        <w:tabs>
          <w:tab w:val="clear" w:pos="567"/>
        </w:tabs>
        <w:spacing w:line="240" w:lineRule="auto"/>
        <w:rPr>
          <w:szCs w:val="22"/>
        </w:rPr>
      </w:pPr>
    </w:p>
    <w:p w14:paraId="41A7B186" w14:textId="77777777" w:rsidR="00B84FD6" w:rsidRDefault="00B84FD6" w:rsidP="00D83A43">
      <w:pPr>
        <w:tabs>
          <w:tab w:val="clear" w:pos="567"/>
        </w:tabs>
        <w:spacing w:line="240" w:lineRule="auto"/>
        <w:rPr>
          <w:szCs w:val="22"/>
        </w:rPr>
      </w:pPr>
    </w:p>
    <w:p w14:paraId="59524B54" w14:textId="77777777" w:rsidR="00B84FD6" w:rsidRDefault="00B84FD6" w:rsidP="00D83A43">
      <w:pPr>
        <w:tabs>
          <w:tab w:val="clear" w:pos="567"/>
        </w:tabs>
        <w:spacing w:line="240" w:lineRule="auto"/>
        <w:rPr>
          <w:szCs w:val="22"/>
        </w:rPr>
      </w:pPr>
    </w:p>
    <w:p w14:paraId="4520B3B3" w14:textId="77777777" w:rsidR="00B84FD6" w:rsidRDefault="00B84FD6" w:rsidP="00D83A43">
      <w:pPr>
        <w:tabs>
          <w:tab w:val="clear" w:pos="567"/>
        </w:tabs>
        <w:spacing w:line="240" w:lineRule="auto"/>
        <w:rPr>
          <w:szCs w:val="22"/>
        </w:rPr>
      </w:pPr>
    </w:p>
    <w:p w14:paraId="7B78A116" w14:textId="278AE391" w:rsidR="00B84FD6" w:rsidRPr="000F7655" w:rsidRDefault="00604898" w:rsidP="00D83A43">
      <w:pPr>
        <w:tabs>
          <w:tab w:val="clear" w:pos="567"/>
        </w:tabs>
        <w:spacing w:line="240" w:lineRule="auto"/>
        <w:jc w:val="center"/>
        <w:rPr>
          <w:szCs w:val="22"/>
          <w:lang w:val="el-GR"/>
        </w:rPr>
      </w:pPr>
      <w:r w:rsidRPr="000F7655">
        <w:rPr>
          <w:b/>
          <w:szCs w:val="22"/>
          <w:lang w:val="el-GR"/>
        </w:rPr>
        <w:t>ΠΑΡΑΡΤΗΜΑ</w:t>
      </w:r>
      <w:r w:rsidR="00914C40" w:rsidRPr="000F7655">
        <w:rPr>
          <w:b/>
          <w:szCs w:val="22"/>
          <w:lang w:val="el-GR"/>
        </w:rPr>
        <w:t xml:space="preserve"> </w:t>
      </w:r>
      <w:r w:rsidR="00914C40" w:rsidRPr="000F7655">
        <w:rPr>
          <w:b/>
          <w:szCs w:val="22"/>
        </w:rPr>
        <w:t>I</w:t>
      </w:r>
    </w:p>
    <w:p w14:paraId="5DC8D269" w14:textId="77777777" w:rsidR="00B84FD6" w:rsidRPr="000F7655" w:rsidRDefault="00B84FD6" w:rsidP="00D83A43">
      <w:pPr>
        <w:tabs>
          <w:tab w:val="clear" w:pos="567"/>
        </w:tabs>
        <w:spacing w:line="240" w:lineRule="auto"/>
        <w:jc w:val="center"/>
        <w:rPr>
          <w:szCs w:val="22"/>
          <w:lang w:val="el-GR"/>
        </w:rPr>
      </w:pPr>
    </w:p>
    <w:p w14:paraId="7C3CE513" w14:textId="50DE5F7A" w:rsidR="00B84FD6" w:rsidRPr="000F7655" w:rsidRDefault="00604898" w:rsidP="00D83A43">
      <w:pPr>
        <w:tabs>
          <w:tab w:val="clear" w:pos="567"/>
        </w:tabs>
        <w:spacing w:line="240" w:lineRule="auto"/>
        <w:jc w:val="center"/>
        <w:outlineLvl w:val="0"/>
        <w:rPr>
          <w:szCs w:val="22"/>
          <w:lang w:val="el-GR"/>
        </w:rPr>
      </w:pPr>
      <w:r w:rsidRPr="000F7655">
        <w:rPr>
          <w:b/>
          <w:szCs w:val="22"/>
          <w:lang w:val="el-GR"/>
        </w:rPr>
        <w:t>ΠΕΡΙΛΗΨΗ ΤΩΝ ΧΑΡΑΚΤΗΡΙΣΤΙΚΩΝ ΤΟΥ ΠΡΟΪΟΝΤΟΣ</w:t>
      </w:r>
    </w:p>
    <w:p w14:paraId="472D0F6D" w14:textId="47CC6E71" w:rsidR="00B84FD6" w:rsidRPr="000F7655" w:rsidRDefault="00914C40" w:rsidP="00D83A43">
      <w:pPr>
        <w:tabs>
          <w:tab w:val="clear" w:pos="567"/>
        </w:tabs>
        <w:spacing w:line="240" w:lineRule="auto"/>
        <w:rPr>
          <w:szCs w:val="22"/>
          <w:lang w:val="el-GR"/>
        </w:rPr>
      </w:pPr>
      <w:r w:rsidRPr="000F7655">
        <w:rPr>
          <w:color w:val="008000"/>
          <w:szCs w:val="22"/>
          <w:lang w:val="el-GR"/>
        </w:rPr>
        <w:br w:type="page"/>
      </w:r>
      <w:r w:rsidRPr="000F7655">
        <w:rPr>
          <w:b/>
          <w:szCs w:val="22"/>
          <w:lang w:val="el-GR"/>
        </w:rPr>
        <w:lastRenderedPageBreak/>
        <w:t>1.</w:t>
      </w:r>
      <w:r w:rsidRPr="000F7655">
        <w:rPr>
          <w:b/>
          <w:szCs w:val="22"/>
          <w:lang w:val="el-GR"/>
        </w:rPr>
        <w:tab/>
      </w:r>
      <w:r w:rsidR="00604898" w:rsidRPr="000F7655">
        <w:rPr>
          <w:b/>
          <w:szCs w:val="22"/>
          <w:lang w:val="el-GR"/>
        </w:rPr>
        <w:t>ΟΝΟΜΑΣΙΑ ΤΟΥ ΦΑΡΜΑΚΕΥΤΙΚΟΥ ΠΡΟΪΟΝΤΟΣ</w:t>
      </w:r>
    </w:p>
    <w:p w14:paraId="26B59673" w14:textId="77777777" w:rsidR="00B84FD6" w:rsidRPr="000F7655" w:rsidRDefault="00B84FD6" w:rsidP="00D83A43">
      <w:pPr>
        <w:tabs>
          <w:tab w:val="clear" w:pos="567"/>
        </w:tabs>
        <w:spacing w:line="240" w:lineRule="auto"/>
        <w:rPr>
          <w:iCs/>
          <w:szCs w:val="22"/>
          <w:lang w:val="el-GR"/>
        </w:rPr>
      </w:pPr>
    </w:p>
    <w:p w14:paraId="48EB984E" w14:textId="79404DC0" w:rsidR="00B84FD6" w:rsidRPr="000F7655" w:rsidRDefault="00914C40" w:rsidP="00D83A43">
      <w:pPr>
        <w:tabs>
          <w:tab w:val="clear" w:pos="567"/>
        </w:tabs>
        <w:spacing w:line="240" w:lineRule="auto"/>
        <w:rPr>
          <w:szCs w:val="22"/>
          <w:lang w:val="el-GR"/>
        </w:rPr>
      </w:pPr>
      <w:r w:rsidRPr="000F7655">
        <w:rPr>
          <w:szCs w:val="22"/>
        </w:rPr>
        <w:t>Enerzair</w:t>
      </w:r>
      <w:r w:rsidRPr="000F7655">
        <w:rPr>
          <w:szCs w:val="22"/>
          <w:lang w:val="el-GR"/>
        </w:rPr>
        <w:t xml:space="preserve"> </w:t>
      </w:r>
      <w:r w:rsidRPr="000F7655">
        <w:rPr>
          <w:szCs w:val="22"/>
        </w:rPr>
        <w:t>Breezhaler</w:t>
      </w:r>
      <w:r w:rsidRPr="000F7655">
        <w:rPr>
          <w:szCs w:val="22"/>
          <w:lang w:val="el-GR"/>
        </w:rPr>
        <w:t xml:space="preserve"> 114</w:t>
      </w:r>
      <w:r w:rsidRPr="000F7655">
        <w:rPr>
          <w:szCs w:val="22"/>
        </w:rPr>
        <w:t> </w:t>
      </w:r>
      <w:r w:rsidR="00BD3646" w:rsidRPr="000F7655">
        <w:rPr>
          <w:szCs w:val="22"/>
          <w:lang w:val="el-GR"/>
        </w:rPr>
        <w:t>μικρογραμμάρια</w:t>
      </w:r>
      <w:r w:rsidRPr="000F7655">
        <w:rPr>
          <w:szCs w:val="22"/>
          <w:lang w:val="el-GR"/>
        </w:rPr>
        <w:t>/46</w:t>
      </w:r>
      <w:r w:rsidRPr="000F7655">
        <w:rPr>
          <w:szCs w:val="22"/>
        </w:rPr>
        <w:t> </w:t>
      </w:r>
      <w:r w:rsidR="00BD3646" w:rsidRPr="000F7655">
        <w:rPr>
          <w:szCs w:val="22"/>
          <w:lang w:val="el-GR"/>
        </w:rPr>
        <w:t>μικρογραμμάρια</w:t>
      </w:r>
      <w:r w:rsidRPr="000F7655">
        <w:rPr>
          <w:szCs w:val="22"/>
          <w:lang w:val="el-GR"/>
        </w:rPr>
        <w:t>/136</w:t>
      </w:r>
      <w:r w:rsidRPr="000F7655">
        <w:rPr>
          <w:szCs w:val="22"/>
        </w:rPr>
        <w:t> </w:t>
      </w:r>
      <w:r w:rsidR="00BD3646" w:rsidRPr="000F7655">
        <w:rPr>
          <w:szCs w:val="22"/>
          <w:lang w:val="el-GR"/>
        </w:rPr>
        <w:t>μικρογραμμάρια</w:t>
      </w:r>
      <w:r w:rsidRPr="000F7655">
        <w:rPr>
          <w:szCs w:val="22"/>
          <w:lang w:val="el-GR"/>
        </w:rPr>
        <w:t xml:space="preserve"> </w:t>
      </w:r>
      <w:r w:rsidR="00604898" w:rsidRPr="000F7655">
        <w:rPr>
          <w:szCs w:val="22"/>
          <w:lang w:val="el-GR"/>
        </w:rPr>
        <w:t>κόνις για εισπνοή</w:t>
      </w:r>
      <w:r w:rsidR="00A53CA7">
        <w:rPr>
          <w:szCs w:val="22"/>
          <w:lang w:val="el-GR"/>
        </w:rPr>
        <w:t>,</w:t>
      </w:r>
      <w:r w:rsidR="00C747AE">
        <w:rPr>
          <w:szCs w:val="22"/>
          <w:lang w:val="el-GR"/>
        </w:rPr>
        <w:t xml:space="preserve"> </w:t>
      </w:r>
      <w:r w:rsidR="00604898" w:rsidRPr="000F7655">
        <w:rPr>
          <w:szCs w:val="22"/>
          <w:lang w:val="el-GR"/>
        </w:rPr>
        <w:t>σκληρά καψάκια</w:t>
      </w:r>
    </w:p>
    <w:p w14:paraId="113EC759" w14:textId="77777777" w:rsidR="00956E4F" w:rsidRPr="000F7655" w:rsidRDefault="00956E4F" w:rsidP="00D83A43">
      <w:pPr>
        <w:tabs>
          <w:tab w:val="clear" w:pos="567"/>
        </w:tabs>
        <w:spacing w:line="240" w:lineRule="auto"/>
        <w:rPr>
          <w:iCs/>
          <w:szCs w:val="22"/>
          <w:lang w:val="el-GR"/>
        </w:rPr>
      </w:pPr>
    </w:p>
    <w:p w14:paraId="30726119" w14:textId="77777777" w:rsidR="00B84FD6" w:rsidRPr="000F7655" w:rsidRDefault="00B84FD6" w:rsidP="00D83A43">
      <w:pPr>
        <w:tabs>
          <w:tab w:val="clear" w:pos="567"/>
        </w:tabs>
        <w:spacing w:line="240" w:lineRule="auto"/>
        <w:rPr>
          <w:iCs/>
          <w:szCs w:val="22"/>
          <w:lang w:val="el-GR"/>
        </w:rPr>
      </w:pPr>
    </w:p>
    <w:p w14:paraId="2F03C5AA" w14:textId="2EA4F330" w:rsidR="00B84FD6" w:rsidRPr="000F7655" w:rsidRDefault="00914C40" w:rsidP="00D83A43">
      <w:pPr>
        <w:keepNext/>
        <w:tabs>
          <w:tab w:val="clear" w:pos="567"/>
        </w:tabs>
        <w:suppressAutoHyphens/>
        <w:spacing w:line="240" w:lineRule="auto"/>
        <w:ind w:left="567" w:hanging="567"/>
        <w:rPr>
          <w:szCs w:val="22"/>
          <w:lang w:val="el-GR"/>
        </w:rPr>
      </w:pPr>
      <w:r w:rsidRPr="000F7655">
        <w:rPr>
          <w:b/>
          <w:szCs w:val="22"/>
          <w:lang w:val="el-GR"/>
        </w:rPr>
        <w:t>2.</w:t>
      </w:r>
      <w:r w:rsidRPr="000F7655">
        <w:rPr>
          <w:b/>
          <w:szCs w:val="22"/>
          <w:lang w:val="el-GR"/>
        </w:rPr>
        <w:tab/>
      </w:r>
      <w:r w:rsidR="00604898" w:rsidRPr="000F7655">
        <w:rPr>
          <w:b/>
          <w:szCs w:val="22"/>
          <w:lang w:val="el-GR"/>
        </w:rPr>
        <w:t>ΠΟΙΟΤΙΚΗ ΚΑΙ ΠΟΣΟΤΙΚΗ ΣΥΝΘΕΣΗ</w:t>
      </w:r>
    </w:p>
    <w:p w14:paraId="3EC2CC78" w14:textId="77777777" w:rsidR="00B84FD6" w:rsidRPr="000F7655" w:rsidRDefault="00B84FD6" w:rsidP="00D83A43">
      <w:pPr>
        <w:keepNext/>
        <w:tabs>
          <w:tab w:val="clear" w:pos="567"/>
        </w:tabs>
        <w:spacing w:line="240" w:lineRule="auto"/>
        <w:rPr>
          <w:iCs/>
          <w:szCs w:val="22"/>
          <w:lang w:val="el-GR"/>
        </w:rPr>
      </w:pPr>
    </w:p>
    <w:p w14:paraId="46DE9A4D" w14:textId="7C8E52B3" w:rsidR="00B84FD6" w:rsidRPr="000F7655" w:rsidRDefault="00F27639" w:rsidP="00D83A43">
      <w:pPr>
        <w:tabs>
          <w:tab w:val="clear" w:pos="567"/>
        </w:tabs>
        <w:spacing w:line="240" w:lineRule="auto"/>
        <w:rPr>
          <w:iCs/>
          <w:szCs w:val="22"/>
          <w:lang w:val="el-GR"/>
        </w:rPr>
      </w:pPr>
      <w:r w:rsidRPr="000F7655">
        <w:rPr>
          <w:iCs/>
          <w:szCs w:val="22"/>
          <w:lang w:val="el-GR"/>
        </w:rPr>
        <w:t xml:space="preserve">Κάθε καψάκιο περιέχει </w:t>
      </w:r>
      <w:r w:rsidR="00914C40" w:rsidRPr="000F7655">
        <w:rPr>
          <w:iCs/>
          <w:szCs w:val="22"/>
          <w:lang w:val="el-GR"/>
        </w:rPr>
        <w:t>150</w:t>
      </w:r>
      <w:r w:rsidR="00914C40" w:rsidRPr="000F7655">
        <w:rPr>
          <w:iCs/>
          <w:szCs w:val="22"/>
        </w:rPr>
        <w:t> mcg</w:t>
      </w:r>
      <w:r w:rsidR="00914C40" w:rsidRPr="000F7655">
        <w:rPr>
          <w:iCs/>
          <w:szCs w:val="22"/>
          <w:lang w:val="el-GR"/>
        </w:rPr>
        <w:t xml:space="preserve"> </w:t>
      </w:r>
      <w:r w:rsidRPr="000F7655">
        <w:rPr>
          <w:iCs/>
          <w:szCs w:val="22"/>
          <w:lang w:val="el-GR"/>
        </w:rPr>
        <w:t>ινδακατερόλης (</w:t>
      </w:r>
      <w:r w:rsidR="002C224A" w:rsidRPr="000F7655">
        <w:rPr>
          <w:iCs/>
          <w:szCs w:val="22"/>
          <w:lang w:val="el-GR"/>
        </w:rPr>
        <w:t xml:space="preserve">ως </w:t>
      </w:r>
      <w:r w:rsidRPr="000F7655">
        <w:rPr>
          <w:iCs/>
          <w:szCs w:val="22"/>
          <w:lang w:val="el-GR"/>
        </w:rPr>
        <w:t>οξική</w:t>
      </w:r>
      <w:r w:rsidR="00914C40" w:rsidRPr="000F7655">
        <w:rPr>
          <w:iCs/>
          <w:szCs w:val="22"/>
          <w:lang w:val="el-GR"/>
        </w:rPr>
        <w:t>), 6</w:t>
      </w:r>
      <w:r w:rsidR="00B33A76" w:rsidRPr="000F7655">
        <w:rPr>
          <w:iCs/>
          <w:szCs w:val="22"/>
          <w:lang w:val="el-GR"/>
        </w:rPr>
        <w:t>3</w:t>
      </w:r>
      <w:r w:rsidR="00914C40" w:rsidRPr="000F7655">
        <w:rPr>
          <w:iCs/>
          <w:szCs w:val="22"/>
        </w:rPr>
        <w:t> mcg</w:t>
      </w:r>
      <w:r w:rsidR="00914C40" w:rsidRPr="000F7655">
        <w:rPr>
          <w:iCs/>
          <w:szCs w:val="22"/>
          <w:lang w:val="el-GR"/>
        </w:rPr>
        <w:t xml:space="preserve"> </w:t>
      </w:r>
      <w:r w:rsidRPr="000F7655">
        <w:rPr>
          <w:iCs/>
          <w:szCs w:val="22"/>
          <w:lang w:val="el-GR"/>
        </w:rPr>
        <w:t>βρωμιούχου γλυκοπυρρονίου ισοδύναμο με</w:t>
      </w:r>
      <w:r w:rsidR="00914C40" w:rsidRPr="000F7655">
        <w:rPr>
          <w:iCs/>
          <w:szCs w:val="22"/>
          <w:lang w:val="el-GR"/>
        </w:rPr>
        <w:t xml:space="preserve"> 50</w:t>
      </w:r>
      <w:r w:rsidR="00914C40" w:rsidRPr="000F7655">
        <w:rPr>
          <w:iCs/>
          <w:szCs w:val="22"/>
        </w:rPr>
        <w:t> mcg</w:t>
      </w:r>
      <w:r w:rsidR="00914C40" w:rsidRPr="000F7655">
        <w:rPr>
          <w:iCs/>
          <w:szCs w:val="22"/>
          <w:lang w:val="el-GR"/>
        </w:rPr>
        <w:t xml:space="preserve"> </w:t>
      </w:r>
      <w:r w:rsidRPr="000F7655">
        <w:rPr>
          <w:iCs/>
          <w:szCs w:val="22"/>
          <w:lang w:val="el-GR"/>
        </w:rPr>
        <w:t>γλυκοπυρρονίου και</w:t>
      </w:r>
      <w:r w:rsidR="00914C40" w:rsidRPr="000F7655">
        <w:rPr>
          <w:iCs/>
          <w:szCs w:val="22"/>
          <w:lang w:val="el-GR"/>
        </w:rPr>
        <w:t xml:space="preserve"> 160</w:t>
      </w:r>
      <w:r w:rsidR="00914C40" w:rsidRPr="000F7655">
        <w:rPr>
          <w:iCs/>
          <w:szCs w:val="22"/>
        </w:rPr>
        <w:t> mcg</w:t>
      </w:r>
      <w:r w:rsidR="00914C40" w:rsidRPr="000F7655">
        <w:rPr>
          <w:szCs w:val="22"/>
          <w:lang w:val="el-GR"/>
        </w:rPr>
        <w:t xml:space="preserve"> </w:t>
      </w:r>
      <w:r w:rsidRPr="000F7655">
        <w:rPr>
          <w:szCs w:val="22"/>
          <w:lang w:val="el-GR"/>
        </w:rPr>
        <w:t>φουροϊκής μομεταζόνης</w:t>
      </w:r>
      <w:r w:rsidR="00914C40" w:rsidRPr="000F7655">
        <w:rPr>
          <w:iCs/>
          <w:szCs w:val="22"/>
          <w:lang w:val="el-GR"/>
        </w:rPr>
        <w:t>.</w:t>
      </w:r>
    </w:p>
    <w:p w14:paraId="64D2549C" w14:textId="77777777" w:rsidR="00B84FD6" w:rsidRPr="000F7655" w:rsidRDefault="00B84FD6" w:rsidP="00D83A43">
      <w:pPr>
        <w:tabs>
          <w:tab w:val="clear" w:pos="567"/>
        </w:tabs>
        <w:spacing w:line="240" w:lineRule="auto"/>
        <w:rPr>
          <w:iCs/>
          <w:szCs w:val="22"/>
          <w:lang w:val="el-GR"/>
        </w:rPr>
      </w:pPr>
    </w:p>
    <w:p w14:paraId="7404E04D" w14:textId="46343205" w:rsidR="00B84FD6" w:rsidRPr="000F7655" w:rsidRDefault="00F27639" w:rsidP="00D83A43">
      <w:pPr>
        <w:tabs>
          <w:tab w:val="clear" w:pos="567"/>
        </w:tabs>
        <w:spacing w:line="240" w:lineRule="auto"/>
        <w:rPr>
          <w:iCs/>
          <w:szCs w:val="22"/>
          <w:lang w:val="el-GR"/>
        </w:rPr>
      </w:pPr>
      <w:r w:rsidRPr="000F7655">
        <w:rPr>
          <w:iCs/>
          <w:szCs w:val="22"/>
          <w:lang w:val="el-GR"/>
        </w:rPr>
        <w:t>Κάθε παρεχόμενη δόση (η δόση που εξέρχεται από το επιστόμιο της συσκευής εισπνοής</w:t>
      </w:r>
      <w:r w:rsidR="00914C40" w:rsidRPr="000F7655">
        <w:rPr>
          <w:iCs/>
          <w:szCs w:val="22"/>
          <w:lang w:val="el-GR"/>
        </w:rPr>
        <w:t xml:space="preserve">) </w:t>
      </w:r>
      <w:r w:rsidRPr="000F7655">
        <w:rPr>
          <w:iCs/>
          <w:szCs w:val="22"/>
          <w:lang w:val="el-GR"/>
        </w:rPr>
        <w:t>περιέχει</w:t>
      </w:r>
      <w:r w:rsidR="00914C40" w:rsidRPr="000F7655">
        <w:rPr>
          <w:iCs/>
          <w:szCs w:val="22"/>
          <w:lang w:val="el-GR"/>
        </w:rPr>
        <w:t xml:space="preserve"> 114</w:t>
      </w:r>
      <w:r w:rsidR="00914C40" w:rsidRPr="000F7655">
        <w:rPr>
          <w:iCs/>
          <w:szCs w:val="22"/>
        </w:rPr>
        <w:t> mcg</w:t>
      </w:r>
      <w:r w:rsidR="00914C40" w:rsidRPr="000F7655">
        <w:rPr>
          <w:iCs/>
          <w:szCs w:val="22"/>
          <w:lang w:val="el-GR"/>
        </w:rPr>
        <w:t xml:space="preserve"> </w:t>
      </w:r>
      <w:r w:rsidRPr="000F7655">
        <w:rPr>
          <w:iCs/>
          <w:szCs w:val="22"/>
          <w:lang w:val="el-GR"/>
        </w:rPr>
        <w:t>ινδακατερόλης (</w:t>
      </w:r>
      <w:r w:rsidR="00014DE0" w:rsidRPr="000F7655">
        <w:rPr>
          <w:iCs/>
          <w:szCs w:val="22"/>
          <w:lang w:val="el-GR"/>
        </w:rPr>
        <w:t xml:space="preserve">ως </w:t>
      </w:r>
      <w:r w:rsidRPr="000F7655">
        <w:rPr>
          <w:iCs/>
          <w:szCs w:val="22"/>
          <w:lang w:val="el-GR"/>
        </w:rPr>
        <w:t>οξική</w:t>
      </w:r>
      <w:r w:rsidR="00914C40" w:rsidRPr="000F7655">
        <w:rPr>
          <w:iCs/>
          <w:szCs w:val="22"/>
          <w:lang w:val="el-GR"/>
        </w:rPr>
        <w:t>), 58</w:t>
      </w:r>
      <w:r w:rsidR="00914C40" w:rsidRPr="000F7655">
        <w:rPr>
          <w:iCs/>
          <w:szCs w:val="22"/>
        </w:rPr>
        <w:t> mcg</w:t>
      </w:r>
      <w:r w:rsidR="00914C40" w:rsidRPr="000F7655">
        <w:rPr>
          <w:iCs/>
          <w:szCs w:val="22"/>
          <w:lang w:val="el-GR"/>
        </w:rPr>
        <w:t xml:space="preserve"> </w:t>
      </w:r>
      <w:r w:rsidRPr="000F7655">
        <w:rPr>
          <w:iCs/>
          <w:szCs w:val="22"/>
          <w:lang w:val="el-GR"/>
        </w:rPr>
        <w:t xml:space="preserve">βρωμιούχου γλυκοπυρρονίου ισοδύναμο με </w:t>
      </w:r>
      <w:r w:rsidR="00914C40" w:rsidRPr="000F7655">
        <w:rPr>
          <w:iCs/>
          <w:szCs w:val="22"/>
          <w:lang w:val="el-GR"/>
        </w:rPr>
        <w:t>46</w:t>
      </w:r>
      <w:r w:rsidR="00914C40" w:rsidRPr="000F7655">
        <w:rPr>
          <w:iCs/>
          <w:szCs w:val="22"/>
        </w:rPr>
        <w:t> mcg</w:t>
      </w:r>
      <w:r w:rsidR="00914C40" w:rsidRPr="000F7655">
        <w:rPr>
          <w:iCs/>
          <w:szCs w:val="22"/>
          <w:lang w:val="el-GR"/>
        </w:rPr>
        <w:t xml:space="preserve"> </w:t>
      </w:r>
      <w:r w:rsidRPr="000F7655">
        <w:rPr>
          <w:iCs/>
          <w:szCs w:val="22"/>
          <w:lang w:val="el-GR"/>
        </w:rPr>
        <w:t xml:space="preserve">γλυκοπυρρονίου </w:t>
      </w:r>
      <w:r w:rsidR="004C73A5" w:rsidRPr="000F7655">
        <w:rPr>
          <w:iCs/>
          <w:szCs w:val="22"/>
          <w:lang w:val="el-GR"/>
        </w:rPr>
        <w:t>και</w:t>
      </w:r>
      <w:r w:rsidRPr="000F7655">
        <w:rPr>
          <w:iCs/>
          <w:szCs w:val="22"/>
          <w:lang w:val="el-GR"/>
        </w:rPr>
        <w:t xml:space="preserve"> </w:t>
      </w:r>
      <w:r w:rsidR="00914C40" w:rsidRPr="000F7655">
        <w:rPr>
          <w:iCs/>
          <w:szCs w:val="22"/>
          <w:lang w:val="el-GR"/>
        </w:rPr>
        <w:t>136</w:t>
      </w:r>
      <w:r w:rsidR="00914C40" w:rsidRPr="000F7655">
        <w:rPr>
          <w:iCs/>
          <w:szCs w:val="22"/>
        </w:rPr>
        <w:t> mcg</w:t>
      </w:r>
      <w:r w:rsidR="00914C40" w:rsidRPr="000F7655">
        <w:rPr>
          <w:iCs/>
          <w:szCs w:val="22"/>
          <w:lang w:val="el-GR"/>
        </w:rPr>
        <w:t xml:space="preserve"> </w:t>
      </w:r>
      <w:r w:rsidRPr="000F7655">
        <w:rPr>
          <w:iCs/>
          <w:szCs w:val="22"/>
          <w:lang w:val="el-GR"/>
        </w:rPr>
        <w:t>φουροϊκής μομεταζόνης</w:t>
      </w:r>
      <w:r w:rsidR="00914C40" w:rsidRPr="000F7655">
        <w:rPr>
          <w:iCs/>
          <w:szCs w:val="22"/>
          <w:lang w:val="el-GR"/>
        </w:rPr>
        <w:t>.</w:t>
      </w:r>
    </w:p>
    <w:p w14:paraId="7A1DDEEF" w14:textId="77777777" w:rsidR="00B84FD6" w:rsidRPr="000F7655" w:rsidRDefault="00B84FD6" w:rsidP="00D83A43">
      <w:pPr>
        <w:tabs>
          <w:tab w:val="clear" w:pos="567"/>
        </w:tabs>
        <w:spacing w:line="240" w:lineRule="auto"/>
        <w:rPr>
          <w:iCs/>
          <w:szCs w:val="22"/>
          <w:lang w:val="el-GR"/>
        </w:rPr>
      </w:pPr>
    </w:p>
    <w:p w14:paraId="66FE657E" w14:textId="32F3C2C6" w:rsidR="00B84FD6" w:rsidRPr="000F7655" w:rsidRDefault="00F27639" w:rsidP="00D83A43">
      <w:pPr>
        <w:pStyle w:val="EMEAEnBodyText"/>
        <w:keepNext/>
        <w:autoSpaceDE w:val="0"/>
        <w:autoSpaceDN w:val="0"/>
        <w:adjustRightInd w:val="0"/>
        <w:spacing w:before="0" w:after="0"/>
        <w:jc w:val="left"/>
        <w:rPr>
          <w:szCs w:val="22"/>
          <w:lang w:val="el-GR"/>
        </w:rPr>
      </w:pPr>
      <w:r w:rsidRPr="000F7655">
        <w:rPr>
          <w:szCs w:val="22"/>
          <w:u w:val="single"/>
          <w:lang w:val="el-GR"/>
        </w:rPr>
        <w:t>Έκδοχο με γνωστή δράση:</w:t>
      </w:r>
    </w:p>
    <w:p w14:paraId="4888778D" w14:textId="77777777" w:rsidR="00B84FD6" w:rsidRPr="000F7655" w:rsidRDefault="00B84FD6" w:rsidP="00D83A43">
      <w:pPr>
        <w:keepNext/>
        <w:tabs>
          <w:tab w:val="clear" w:pos="567"/>
        </w:tabs>
        <w:spacing w:line="240" w:lineRule="auto"/>
        <w:rPr>
          <w:szCs w:val="22"/>
          <w:lang w:val="el-GR"/>
        </w:rPr>
      </w:pPr>
    </w:p>
    <w:p w14:paraId="365F41D4" w14:textId="4C8401DE" w:rsidR="00B84FD6" w:rsidRPr="000F7655" w:rsidRDefault="00F27639" w:rsidP="00D83A43">
      <w:pPr>
        <w:tabs>
          <w:tab w:val="clear" w:pos="567"/>
        </w:tabs>
        <w:spacing w:line="240" w:lineRule="auto"/>
        <w:rPr>
          <w:szCs w:val="22"/>
          <w:lang w:val="el-GR"/>
        </w:rPr>
      </w:pPr>
      <w:r w:rsidRPr="000F7655">
        <w:rPr>
          <w:szCs w:val="22"/>
          <w:lang w:val="el-GR"/>
        </w:rPr>
        <w:t xml:space="preserve">Κάθε καψάκιο περιέχει </w:t>
      </w:r>
      <w:r w:rsidR="00C5084F" w:rsidRPr="000F7655">
        <w:rPr>
          <w:szCs w:val="22"/>
          <w:lang w:val="el-GR"/>
        </w:rPr>
        <w:t>25</w:t>
      </w:r>
      <w:r w:rsidR="00914C40" w:rsidRPr="000F7655">
        <w:rPr>
          <w:iCs/>
          <w:szCs w:val="22"/>
        </w:rPr>
        <w:t> </w:t>
      </w:r>
      <w:r w:rsidR="00914C40" w:rsidRPr="000F7655">
        <w:rPr>
          <w:szCs w:val="22"/>
        </w:rPr>
        <w:t>mg</w:t>
      </w:r>
      <w:r w:rsidR="00E22987" w:rsidRPr="000F7655">
        <w:rPr>
          <w:szCs w:val="22"/>
          <w:lang w:val="el-GR"/>
        </w:rPr>
        <w:t xml:space="preserve"> </w:t>
      </w:r>
      <w:r w:rsidRPr="000F7655">
        <w:rPr>
          <w:szCs w:val="22"/>
          <w:lang w:val="el-GR"/>
        </w:rPr>
        <w:t>λακτόζης</w:t>
      </w:r>
      <w:r w:rsidR="00074B04">
        <w:rPr>
          <w:szCs w:val="22"/>
          <w:lang w:val="el-GR"/>
        </w:rPr>
        <w:t xml:space="preserve"> (ως</w:t>
      </w:r>
      <w:r w:rsidRPr="000F7655">
        <w:rPr>
          <w:szCs w:val="22"/>
          <w:lang w:val="el-GR"/>
        </w:rPr>
        <w:t xml:space="preserve"> μονοϋδρική</w:t>
      </w:r>
      <w:r w:rsidR="00074B04">
        <w:rPr>
          <w:szCs w:val="22"/>
          <w:lang w:val="el-GR"/>
        </w:rPr>
        <w:t>)</w:t>
      </w:r>
      <w:r w:rsidR="00914C40" w:rsidRPr="000F7655">
        <w:rPr>
          <w:szCs w:val="22"/>
          <w:lang w:val="el-GR"/>
        </w:rPr>
        <w:t>.</w:t>
      </w:r>
    </w:p>
    <w:p w14:paraId="7F6D212D" w14:textId="77777777" w:rsidR="00B84FD6" w:rsidRPr="000F7655" w:rsidRDefault="00B84FD6" w:rsidP="00D83A43">
      <w:pPr>
        <w:tabs>
          <w:tab w:val="clear" w:pos="567"/>
        </w:tabs>
        <w:spacing w:line="240" w:lineRule="auto"/>
        <w:rPr>
          <w:szCs w:val="22"/>
          <w:lang w:val="el-GR"/>
        </w:rPr>
      </w:pPr>
    </w:p>
    <w:p w14:paraId="189EC046" w14:textId="636ADF1B" w:rsidR="00B84FD6" w:rsidRPr="000F7655" w:rsidRDefault="00F27639" w:rsidP="00D83A43">
      <w:pPr>
        <w:tabs>
          <w:tab w:val="clear" w:pos="567"/>
        </w:tabs>
        <w:spacing w:line="240" w:lineRule="auto"/>
        <w:rPr>
          <w:szCs w:val="22"/>
          <w:lang w:val="el-GR"/>
        </w:rPr>
      </w:pPr>
      <w:r w:rsidRPr="000F7655">
        <w:rPr>
          <w:szCs w:val="22"/>
          <w:lang w:val="el-GR"/>
        </w:rPr>
        <w:t>Για τον πλήρη κατάλογο των εκδόχων, βλ. παράγραφο</w:t>
      </w:r>
      <w:r w:rsidR="00914C40" w:rsidRPr="000F7655">
        <w:rPr>
          <w:iCs/>
          <w:szCs w:val="22"/>
        </w:rPr>
        <w:t> </w:t>
      </w:r>
      <w:r w:rsidR="00914C40" w:rsidRPr="000F7655">
        <w:rPr>
          <w:szCs w:val="22"/>
          <w:lang w:val="el-GR"/>
        </w:rPr>
        <w:t>6.1.</w:t>
      </w:r>
    </w:p>
    <w:p w14:paraId="1D42F9E6" w14:textId="77777777" w:rsidR="00B84FD6" w:rsidRPr="000F7655" w:rsidRDefault="00B84FD6" w:rsidP="00D83A43">
      <w:pPr>
        <w:tabs>
          <w:tab w:val="clear" w:pos="567"/>
        </w:tabs>
        <w:spacing w:line="240" w:lineRule="auto"/>
        <w:rPr>
          <w:szCs w:val="22"/>
          <w:lang w:val="el-GR"/>
        </w:rPr>
      </w:pPr>
    </w:p>
    <w:p w14:paraId="2D79B66F" w14:textId="77777777" w:rsidR="00956E4F" w:rsidRPr="000F7655" w:rsidRDefault="00956E4F" w:rsidP="00D83A43">
      <w:pPr>
        <w:tabs>
          <w:tab w:val="clear" w:pos="567"/>
        </w:tabs>
        <w:spacing w:line="240" w:lineRule="auto"/>
        <w:rPr>
          <w:szCs w:val="22"/>
          <w:lang w:val="el-GR"/>
        </w:rPr>
      </w:pPr>
    </w:p>
    <w:p w14:paraId="31589DE9" w14:textId="79B52A65" w:rsidR="00B84FD6" w:rsidRPr="000F7655" w:rsidRDefault="00914C40" w:rsidP="00D83A43">
      <w:pPr>
        <w:keepNext/>
        <w:tabs>
          <w:tab w:val="clear" w:pos="567"/>
        </w:tabs>
        <w:suppressAutoHyphens/>
        <w:spacing w:line="240" w:lineRule="auto"/>
        <w:ind w:left="567" w:hanging="567"/>
        <w:rPr>
          <w:caps/>
          <w:szCs w:val="22"/>
          <w:lang w:val="el-GR"/>
        </w:rPr>
      </w:pPr>
      <w:r w:rsidRPr="000F7655">
        <w:rPr>
          <w:b/>
          <w:szCs w:val="22"/>
          <w:lang w:val="el-GR"/>
        </w:rPr>
        <w:t>3.</w:t>
      </w:r>
      <w:r w:rsidRPr="000F7655">
        <w:rPr>
          <w:b/>
          <w:szCs w:val="22"/>
          <w:lang w:val="el-GR"/>
        </w:rPr>
        <w:tab/>
      </w:r>
      <w:r w:rsidR="00CC3E7D" w:rsidRPr="000F7655">
        <w:rPr>
          <w:b/>
          <w:szCs w:val="22"/>
          <w:lang w:val="el-GR"/>
        </w:rPr>
        <w:t>ΦΑΡΜΑΚΟΤΕΧΝΙΚΗ ΜΟΡΦΗ</w:t>
      </w:r>
    </w:p>
    <w:p w14:paraId="2FAEC877" w14:textId="77777777" w:rsidR="00B84FD6" w:rsidRPr="000F7655" w:rsidRDefault="00B84FD6" w:rsidP="00D83A43">
      <w:pPr>
        <w:keepNext/>
        <w:tabs>
          <w:tab w:val="clear" w:pos="567"/>
        </w:tabs>
        <w:spacing w:line="240" w:lineRule="auto"/>
        <w:rPr>
          <w:szCs w:val="22"/>
          <w:lang w:val="el-GR"/>
        </w:rPr>
      </w:pPr>
    </w:p>
    <w:p w14:paraId="5F4D4862" w14:textId="5C4AE833" w:rsidR="00B84FD6" w:rsidRPr="000F7655" w:rsidRDefault="00CC3E7D" w:rsidP="00D83A43">
      <w:pPr>
        <w:keepNext/>
        <w:tabs>
          <w:tab w:val="clear" w:pos="567"/>
        </w:tabs>
        <w:spacing w:line="240" w:lineRule="auto"/>
        <w:rPr>
          <w:szCs w:val="22"/>
          <w:lang w:val="el-GR"/>
        </w:rPr>
      </w:pPr>
      <w:r w:rsidRPr="000F7655">
        <w:rPr>
          <w:szCs w:val="22"/>
          <w:lang w:val="el-GR"/>
        </w:rPr>
        <w:t>Κόνις για εισπνοή</w:t>
      </w:r>
      <w:r w:rsidR="009A7DB1">
        <w:rPr>
          <w:szCs w:val="22"/>
          <w:lang w:val="el-GR"/>
        </w:rPr>
        <w:t>,</w:t>
      </w:r>
      <w:r w:rsidR="00094F7F" w:rsidRPr="000F7655">
        <w:rPr>
          <w:szCs w:val="22"/>
          <w:lang w:val="el-GR"/>
        </w:rPr>
        <w:t xml:space="preserve"> </w:t>
      </w:r>
      <w:r w:rsidRPr="000F7655">
        <w:rPr>
          <w:szCs w:val="22"/>
          <w:lang w:val="el-GR"/>
        </w:rPr>
        <w:t xml:space="preserve">σκληρό καψάκιο </w:t>
      </w:r>
      <w:r w:rsidR="00914C40" w:rsidRPr="000F7655">
        <w:rPr>
          <w:szCs w:val="22"/>
          <w:lang w:val="el-GR"/>
        </w:rPr>
        <w:t>(</w:t>
      </w:r>
      <w:r w:rsidRPr="000F7655">
        <w:rPr>
          <w:szCs w:val="22"/>
          <w:lang w:val="el-GR"/>
        </w:rPr>
        <w:t>κόνις για εισπνοή</w:t>
      </w:r>
      <w:r w:rsidR="00914C40" w:rsidRPr="000F7655">
        <w:rPr>
          <w:szCs w:val="22"/>
          <w:lang w:val="el-GR"/>
        </w:rPr>
        <w:t>)</w:t>
      </w:r>
    </w:p>
    <w:p w14:paraId="7C267AF3" w14:textId="77777777" w:rsidR="00B84FD6" w:rsidRPr="000F7655" w:rsidRDefault="00B84FD6" w:rsidP="00D83A43">
      <w:pPr>
        <w:keepNext/>
        <w:keepLines/>
        <w:tabs>
          <w:tab w:val="clear" w:pos="567"/>
        </w:tabs>
        <w:spacing w:line="240" w:lineRule="auto"/>
        <w:rPr>
          <w:szCs w:val="22"/>
          <w:lang w:val="el-GR"/>
        </w:rPr>
      </w:pPr>
    </w:p>
    <w:p w14:paraId="6B47C65E" w14:textId="3B716703" w:rsidR="00B84FD6" w:rsidRPr="000F7655" w:rsidRDefault="00CC3E7D" w:rsidP="00D83A43">
      <w:pPr>
        <w:tabs>
          <w:tab w:val="clear" w:pos="567"/>
        </w:tabs>
        <w:spacing w:line="240" w:lineRule="auto"/>
        <w:rPr>
          <w:szCs w:val="22"/>
          <w:lang w:val="el-GR"/>
        </w:rPr>
      </w:pPr>
      <w:r w:rsidRPr="000F7655">
        <w:rPr>
          <w:szCs w:val="22"/>
          <w:lang w:val="el-GR"/>
        </w:rPr>
        <w:t>Καψάκι</w:t>
      </w:r>
      <w:r w:rsidR="0015606E">
        <w:rPr>
          <w:szCs w:val="22"/>
          <w:lang w:val="el-GR"/>
        </w:rPr>
        <w:t>ο</w:t>
      </w:r>
      <w:r w:rsidR="00BF1C01" w:rsidRPr="000F7655">
        <w:rPr>
          <w:szCs w:val="22"/>
          <w:lang w:val="el-GR"/>
        </w:rPr>
        <w:t xml:space="preserve"> με διαφανές πράσινο καπάκι και άχρωμο</w:t>
      </w:r>
      <w:r w:rsidR="0063133A" w:rsidRPr="000F7655">
        <w:rPr>
          <w:szCs w:val="22"/>
          <w:lang w:val="el-GR"/>
        </w:rPr>
        <w:t xml:space="preserve"> διαφανές σώμα που περιέχ</w:t>
      </w:r>
      <w:r w:rsidR="0015606E">
        <w:rPr>
          <w:szCs w:val="22"/>
          <w:lang w:val="el-GR"/>
        </w:rPr>
        <w:t>ει</w:t>
      </w:r>
      <w:r w:rsidR="0063133A" w:rsidRPr="000F7655">
        <w:rPr>
          <w:szCs w:val="22"/>
          <w:lang w:val="el-GR"/>
        </w:rPr>
        <w:t xml:space="preserve"> μ</w:t>
      </w:r>
      <w:r w:rsidR="0015606E">
        <w:rPr>
          <w:szCs w:val="22"/>
          <w:lang w:val="el-GR"/>
        </w:rPr>
        <w:t>ί</w:t>
      </w:r>
      <w:r w:rsidR="0063133A" w:rsidRPr="000F7655">
        <w:rPr>
          <w:szCs w:val="22"/>
          <w:lang w:val="el-GR"/>
        </w:rPr>
        <w:t>α</w:t>
      </w:r>
      <w:r w:rsidRPr="000F7655">
        <w:rPr>
          <w:szCs w:val="22"/>
          <w:lang w:val="el-GR"/>
        </w:rPr>
        <w:t xml:space="preserve"> λευκή κόνη, με τον κωδικό προϊόντος </w:t>
      </w:r>
      <w:r w:rsidR="00F57EF8" w:rsidRPr="000F7655">
        <w:rPr>
          <w:bCs/>
          <w:szCs w:val="22"/>
          <w:lang w:val="el-GR"/>
        </w:rPr>
        <w:t>“</w:t>
      </w:r>
      <w:r w:rsidRPr="000F7655">
        <w:rPr>
          <w:szCs w:val="22"/>
        </w:rPr>
        <w:t>IGM</w:t>
      </w:r>
      <w:r w:rsidRPr="000F7655">
        <w:rPr>
          <w:szCs w:val="22"/>
          <w:lang w:val="el-GR"/>
        </w:rPr>
        <w:t>150-50-160</w:t>
      </w:r>
      <w:r w:rsidR="00F57EF8" w:rsidRPr="000F7655">
        <w:rPr>
          <w:bCs/>
          <w:szCs w:val="22"/>
          <w:lang w:val="el-GR"/>
        </w:rPr>
        <w:t>”</w:t>
      </w:r>
      <w:r w:rsidRPr="000F7655">
        <w:rPr>
          <w:szCs w:val="22"/>
          <w:lang w:val="el-GR"/>
        </w:rPr>
        <w:t xml:space="preserve"> τυπωμένο με μαύρο χρώμα πάνω από δύο μαύρες ράβδους στο σώμα και το λογότυπο του προϊόντος τυπωμένο με μαύρο χρώμα και </w:t>
      </w:r>
      <w:r w:rsidR="001E059E" w:rsidRPr="000F7655">
        <w:rPr>
          <w:szCs w:val="22"/>
          <w:lang w:val="el-GR"/>
        </w:rPr>
        <w:t xml:space="preserve">πλαισιωμένο από </w:t>
      </w:r>
      <w:r w:rsidR="000A5C36" w:rsidRPr="000F7655">
        <w:rPr>
          <w:szCs w:val="22"/>
          <w:lang w:val="el-GR"/>
        </w:rPr>
        <w:t xml:space="preserve">μία </w:t>
      </w:r>
      <w:r w:rsidRPr="000F7655">
        <w:rPr>
          <w:szCs w:val="22"/>
          <w:lang w:val="el-GR"/>
        </w:rPr>
        <w:t>μαύρ</w:t>
      </w:r>
      <w:r w:rsidR="000A5C36" w:rsidRPr="000F7655">
        <w:rPr>
          <w:szCs w:val="22"/>
          <w:lang w:val="el-GR"/>
        </w:rPr>
        <w:t>η</w:t>
      </w:r>
      <w:r w:rsidRPr="000F7655">
        <w:rPr>
          <w:szCs w:val="22"/>
          <w:lang w:val="el-GR"/>
        </w:rPr>
        <w:t xml:space="preserve"> ράβδο στο καπάκι.</w:t>
      </w:r>
    </w:p>
    <w:p w14:paraId="3B91FB5C" w14:textId="77777777" w:rsidR="00B84FD6" w:rsidRPr="000F7655" w:rsidRDefault="00B84FD6" w:rsidP="00D83A43">
      <w:pPr>
        <w:tabs>
          <w:tab w:val="clear" w:pos="567"/>
        </w:tabs>
        <w:spacing w:line="240" w:lineRule="auto"/>
        <w:rPr>
          <w:szCs w:val="22"/>
          <w:lang w:val="el-GR"/>
        </w:rPr>
      </w:pPr>
    </w:p>
    <w:p w14:paraId="6A64D1F5" w14:textId="77777777" w:rsidR="00B84FD6" w:rsidRPr="000F7655" w:rsidRDefault="00B84FD6" w:rsidP="00D83A43">
      <w:pPr>
        <w:tabs>
          <w:tab w:val="clear" w:pos="567"/>
        </w:tabs>
        <w:spacing w:line="240" w:lineRule="auto"/>
        <w:rPr>
          <w:szCs w:val="22"/>
          <w:lang w:val="el-GR"/>
        </w:rPr>
      </w:pPr>
    </w:p>
    <w:p w14:paraId="38D7A688" w14:textId="09A99CB8" w:rsidR="00B84FD6" w:rsidRPr="000F7655" w:rsidRDefault="00914C40" w:rsidP="00D83A43">
      <w:pPr>
        <w:keepNext/>
        <w:tabs>
          <w:tab w:val="clear" w:pos="567"/>
        </w:tabs>
        <w:suppressAutoHyphens/>
        <w:spacing w:line="240" w:lineRule="auto"/>
        <w:ind w:left="567" w:hanging="567"/>
        <w:rPr>
          <w:caps/>
          <w:szCs w:val="22"/>
          <w:lang w:val="el-GR"/>
        </w:rPr>
      </w:pPr>
      <w:r w:rsidRPr="000F7655">
        <w:rPr>
          <w:b/>
          <w:caps/>
          <w:szCs w:val="22"/>
          <w:lang w:val="el-GR"/>
        </w:rPr>
        <w:t>4.</w:t>
      </w:r>
      <w:r w:rsidRPr="000F7655">
        <w:rPr>
          <w:b/>
          <w:caps/>
          <w:szCs w:val="22"/>
          <w:lang w:val="el-GR"/>
        </w:rPr>
        <w:tab/>
      </w:r>
      <w:r w:rsidR="00CC3E7D" w:rsidRPr="000F7655">
        <w:rPr>
          <w:b/>
          <w:szCs w:val="22"/>
          <w:lang w:val="el-GR"/>
        </w:rPr>
        <w:t>ΚΛΙΝΙΚΕΣ ΠΛΗΡΟΦΟΡΙΕΣ</w:t>
      </w:r>
    </w:p>
    <w:p w14:paraId="441C72EB" w14:textId="77777777" w:rsidR="00B84FD6" w:rsidRPr="000F7655" w:rsidRDefault="00B84FD6" w:rsidP="00D83A43">
      <w:pPr>
        <w:keepNext/>
        <w:tabs>
          <w:tab w:val="clear" w:pos="567"/>
        </w:tabs>
        <w:spacing w:line="240" w:lineRule="auto"/>
        <w:rPr>
          <w:szCs w:val="22"/>
          <w:lang w:val="el-GR"/>
        </w:rPr>
      </w:pPr>
    </w:p>
    <w:p w14:paraId="12716E1A" w14:textId="20BFDC9E"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4.1</w:t>
      </w:r>
      <w:r w:rsidRPr="000F7655">
        <w:rPr>
          <w:b/>
          <w:szCs w:val="22"/>
          <w:lang w:val="el-GR"/>
        </w:rPr>
        <w:tab/>
      </w:r>
      <w:r w:rsidR="00CC3E7D" w:rsidRPr="000F7655">
        <w:rPr>
          <w:b/>
          <w:szCs w:val="22"/>
          <w:lang w:val="el-GR"/>
        </w:rPr>
        <w:t>Θεραπευτικές ενδείξεις</w:t>
      </w:r>
    </w:p>
    <w:p w14:paraId="24998EEC" w14:textId="77777777" w:rsidR="00B84FD6" w:rsidRPr="000F7655" w:rsidRDefault="00B84FD6" w:rsidP="00D83A43">
      <w:pPr>
        <w:keepNext/>
        <w:tabs>
          <w:tab w:val="clear" w:pos="567"/>
        </w:tabs>
        <w:spacing w:line="240" w:lineRule="auto"/>
        <w:rPr>
          <w:szCs w:val="22"/>
          <w:lang w:val="el-GR"/>
        </w:rPr>
      </w:pPr>
    </w:p>
    <w:p w14:paraId="320CC568" w14:textId="5599C6A2" w:rsidR="00B84FD6" w:rsidRPr="000F7655" w:rsidRDefault="00CC3E7D" w:rsidP="00D83A43">
      <w:pPr>
        <w:tabs>
          <w:tab w:val="clear" w:pos="567"/>
        </w:tabs>
        <w:spacing w:line="240" w:lineRule="auto"/>
        <w:rPr>
          <w:szCs w:val="22"/>
          <w:lang w:val="el-GR"/>
        </w:rPr>
      </w:pPr>
      <w:r w:rsidRPr="000F7655">
        <w:rPr>
          <w:szCs w:val="22"/>
          <w:lang w:val="el-GR"/>
        </w:rPr>
        <w:t xml:space="preserve">Το </w:t>
      </w:r>
      <w:r w:rsidR="00914C40" w:rsidRPr="000F7655">
        <w:rPr>
          <w:szCs w:val="22"/>
        </w:rPr>
        <w:t>Enerzair</w:t>
      </w:r>
      <w:r w:rsidR="00914C40" w:rsidRPr="000F7655">
        <w:rPr>
          <w:szCs w:val="22"/>
          <w:lang w:val="el-GR"/>
        </w:rPr>
        <w:t xml:space="preserve"> </w:t>
      </w:r>
      <w:r w:rsidR="00914C40" w:rsidRPr="000F7655">
        <w:rPr>
          <w:szCs w:val="22"/>
        </w:rPr>
        <w:t>Breezhaler</w:t>
      </w:r>
      <w:r w:rsidRPr="000F7655">
        <w:rPr>
          <w:szCs w:val="22"/>
          <w:lang w:val="el-GR"/>
        </w:rPr>
        <w:t xml:space="preserve"> ενδείκνυται ως θεραπεία συντήρησης του άσθματος σε ενήλικες </w:t>
      </w:r>
      <w:r w:rsidR="0081572A" w:rsidRPr="000F7655">
        <w:rPr>
          <w:szCs w:val="22"/>
          <w:lang w:val="el-GR"/>
        </w:rPr>
        <w:t xml:space="preserve">ασθενείς </w:t>
      </w:r>
      <w:r w:rsidR="00C479F7" w:rsidRPr="000F7655">
        <w:rPr>
          <w:szCs w:val="22"/>
          <w:lang w:val="el-GR"/>
        </w:rPr>
        <w:t xml:space="preserve">που δεν ελέγχονται επαρκώς </w:t>
      </w:r>
      <w:r w:rsidRPr="000F7655">
        <w:rPr>
          <w:szCs w:val="22"/>
          <w:lang w:val="el-GR"/>
        </w:rPr>
        <w:t xml:space="preserve">με </w:t>
      </w:r>
      <w:r w:rsidR="00DA2247" w:rsidRPr="000F7655">
        <w:rPr>
          <w:szCs w:val="22"/>
          <w:lang w:val="el-GR"/>
        </w:rPr>
        <w:t>αγωγή</w:t>
      </w:r>
      <w:r w:rsidRPr="000F7655">
        <w:rPr>
          <w:szCs w:val="22"/>
          <w:lang w:val="el-GR"/>
        </w:rPr>
        <w:t xml:space="preserve"> συντήρησης</w:t>
      </w:r>
      <w:r w:rsidR="00FD444D" w:rsidRPr="000F7655">
        <w:rPr>
          <w:szCs w:val="22"/>
          <w:lang w:val="el-GR"/>
        </w:rPr>
        <w:t xml:space="preserve"> </w:t>
      </w:r>
      <w:r w:rsidR="005B2E48" w:rsidRPr="000F7655">
        <w:rPr>
          <w:szCs w:val="22"/>
          <w:lang w:val="el-GR"/>
        </w:rPr>
        <w:t>συνδυασμού</w:t>
      </w:r>
      <w:r w:rsidR="00DA2247" w:rsidRPr="000F7655">
        <w:rPr>
          <w:szCs w:val="22"/>
          <w:lang w:val="el-GR"/>
        </w:rPr>
        <w:t xml:space="preserve"> </w:t>
      </w:r>
      <w:r w:rsidR="00FD444D" w:rsidRPr="000F7655">
        <w:rPr>
          <w:szCs w:val="22"/>
          <w:lang w:val="el-GR"/>
        </w:rPr>
        <w:t>β</w:t>
      </w:r>
      <w:r w:rsidR="00B15F84" w:rsidRPr="000F7655">
        <w:rPr>
          <w:szCs w:val="22"/>
          <w:vertAlign w:val="subscript"/>
          <w:lang w:val="el-GR"/>
        </w:rPr>
        <w:t>2</w:t>
      </w:r>
      <w:r w:rsidR="00B15F84" w:rsidRPr="000F7655">
        <w:rPr>
          <w:szCs w:val="22"/>
          <w:lang w:val="el-GR"/>
        </w:rPr>
        <w:t>-</w:t>
      </w:r>
      <w:r w:rsidR="00FD444D" w:rsidRPr="000F7655">
        <w:rPr>
          <w:szCs w:val="22"/>
          <w:lang w:val="el-GR"/>
        </w:rPr>
        <w:t>αγωνιστή μακράς δράσης και υψηλή</w:t>
      </w:r>
      <w:r w:rsidR="00E37A45" w:rsidRPr="000F7655">
        <w:rPr>
          <w:szCs w:val="22"/>
          <w:lang w:val="el-GR"/>
        </w:rPr>
        <w:t>ς</w:t>
      </w:r>
      <w:r w:rsidR="00FD444D" w:rsidRPr="000F7655">
        <w:rPr>
          <w:szCs w:val="22"/>
          <w:lang w:val="el-GR"/>
        </w:rPr>
        <w:t xml:space="preserve"> δόση</w:t>
      </w:r>
      <w:r w:rsidR="00E37A45" w:rsidRPr="000F7655">
        <w:rPr>
          <w:szCs w:val="22"/>
          <w:lang w:val="el-GR"/>
        </w:rPr>
        <w:t>ς</w:t>
      </w:r>
      <w:r w:rsidR="00FD444D" w:rsidRPr="000F7655">
        <w:rPr>
          <w:szCs w:val="22"/>
          <w:lang w:val="el-GR"/>
        </w:rPr>
        <w:t xml:space="preserve"> εισπνεόμενου κορτικοστεροειδούς</w:t>
      </w:r>
      <w:r w:rsidR="00C914F6" w:rsidRPr="000F7655">
        <w:rPr>
          <w:szCs w:val="22"/>
          <w:lang w:val="el-GR"/>
        </w:rPr>
        <w:t>,</w:t>
      </w:r>
      <w:r w:rsidR="006C0616" w:rsidRPr="000F7655">
        <w:rPr>
          <w:szCs w:val="22"/>
          <w:lang w:val="el-GR"/>
        </w:rPr>
        <w:t xml:space="preserve"> </w:t>
      </w:r>
      <w:r w:rsidR="00FD444D" w:rsidRPr="000F7655">
        <w:rPr>
          <w:szCs w:val="22"/>
          <w:lang w:val="el-GR"/>
        </w:rPr>
        <w:t xml:space="preserve">οι οποίοι εμφάνισαν μία </w:t>
      </w:r>
      <w:r w:rsidR="006C0616" w:rsidRPr="000F7655">
        <w:rPr>
          <w:szCs w:val="22"/>
          <w:lang w:val="el-GR"/>
        </w:rPr>
        <w:t xml:space="preserve">ή περισσότερες </w:t>
      </w:r>
      <w:r w:rsidR="00E37A45" w:rsidRPr="000F7655">
        <w:rPr>
          <w:szCs w:val="22"/>
          <w:lang w:val="el-GR"/>
        </w:rPr>
        <w:t>παρ</w:t>
      </w:r>
      <w:r w:rsidR="006C0616" w:rsidRPr="000F7655">
        <w:rPr>
          <w:szCs w:val="22"/>
          <w:lang w:val="el-GR"/>
        </w:rPr>
        <w:t>οξύνσεις</w:t>
      </w:r>
      <w:r w:rsidR="00FD444D" w:rsidRPr="000F7655">
        <w:rPr>
          <w:szCs w:val="22"/>
          <w:lang w:val="el-GR"/>
        </w:rPr>
        <w:t xml:space="preserve"> άσθματος κατά το προηγούμενο έτος</w:t>
      </w:r>
      <w:r w:rsidR="00914C40" w:rsidRPr="000F7655">
        <w:rPr>
          <w:szCs w:val="22"/>
          <w:lang w:val="el-GR"/>
        </w:rPr>
        <w:t>.</w:t>
      </w:r>
    </w:p>
    <w:p w14:paraId="2EFE002C" w14:textId="77777777" w:rsidR="00B84FD6" w:rsidRPr="000F7655" w:rsidRDefault="00B84FD6" w:rsidP="00D83A43">
      <w:pPr>
        <w:tabs>
          <w:tab w:val="clear" w:pos="567"/>
        </w:tabs>
        <w:spacing w:line="240" w:lineRule="auto"/>
        <w:rPr>
          <w:szCs w:val="22"/>
          <w:lang w:val="el-GR"/>
        </w:rPr>
      </w:pPr>
    </w:p>
    <w:p w14:paraId="61596635" w14:textId="01A8143E" w:rsidR="00B84FD6" w:rsidRPr="000F7655" w:rsidRDefault="00914C40" w:rsidP="00D83A43">
      <w:pPr>
        <w:keepNext/>
        <w:tabs>
          <w:tab w:val="clear" w:pos="567"/>
        </w:tabs>
        <w:spacing w:line="240" w:lineRule="auto"/>
        <w:rPr>
          <w:szCs w:val="22"/>
          <w:lang w:val="el-GR"/>
        </w:rPr>
      </w:pPr>
      <w:r w:rsidRPr="000F7655">
        <w:rPr>
          <w:b/>
          <w:szCs w:val="22"/>
          <w:lang w:val="el-GR"/>
        </w:rPr>
        <w:t>4.2</w:t>
      </w:r>
      <w:r w:rsidRPr="000F7655">
        <w:rPr>
          <w:b/>
          <w:szCs w:val="22"/>
          <w:lang w:val="el-GR"/>
        </w:rPr>
        <w:tab/>
      </w:r>
      <w:r w:rsidR="00FD444D" w:rsidRPr="000F7655">
        <w:rPr>
          <w:b/>
          <w:szCs w:val="22"/>
          <w:lang w:val="el-GR"/>
        </w:rPr>
        <w:t>Δοσολογία και τρόπος χορήγησης</w:t>
      </w:r>
    </w:p>
    <w:p w14:paraId="3DB2F15F" w14:textId="77777777" w:rsidR="00B84FD6" w:rsidRPr="000F7655" w:rsidRDefault="00B84FD6" w:rsidP="00D83A43">
      <w:pPr>
        <w:keepNext/>
        <w:tabs>
          <w:tab w:val="clear" w:pos="567"/>
        </w:tabs>
        <w:spacing w:line="240" w:lineRule="auto"/>
        <w:rPr>
          <w:szCs w:val="22"/>
          <w:lang w:val="el-GR"/>
        </w:rPr>
      </w:pPr>
    </w:p>
    <w:p w14:paraId="14E2957E" w14:textId="1EB39B39" w:rsidR="00B84FD6" w:rsidRPr="000F7655" w:rsidRDefault="00FD444D" w:rsidP="00D83A43">
      <w:pPr>
        <w:keepNext/>
        <w:tabs>
          <w:tab w:val="clear" w:pos="567"/>
        </w:tabs>
        <w:spacing w:line="240" w:lineRule="auto"/>
        <w:rPr>
          <w:szCs w:val="22"/>
          <w:lang w:val="el-GR"/>
        </w:rPr>
      </w:pPr>
      <w:r w:rsidRPr="000F7655">
        <w:rPr>
          <w:szCs w:val="22"/>
          <w:u w:val="single"/>
          <w:lang w:val="el-GR"/>
        </w:rPr>
        <w:t>Δοσολογία</w:t>
      </w:r>
    </w:p>
    <w:p w14:paraId="538DBD4B" w14:textId="77777777" w:rsidR="00B84FD6" w:rsidRPr="000F7655" w:rsidRDefault="00B84FD6" w:rsidP="00D83A43">
      <w:pPr>
        <w:keepNext/>
        <w:tabs>
          <w:tab w:val="clear" w:pos="567"/>
        </w:tabs>
        <w:spacing w:line="240" w:lineRule="auto"/>
        <w:rPr>
          <w:szCs w:val="22"/>
          <w:lang w:val="el-GR"/>
        </w:rPr>
      </w:pPr>
    </w:p>
    <w:p w14:paraId="0F9C3D0B" w14:textId="77777777" w:rsidR="00394CF7" w:rsidRPr="000F7655" w:rsidRDefault="00394CF7" w:rsidP="00D83A43">
      <w:pPr>
        <w:tabs>
          <w:tab w:val="clear" w:pos="567"/>
        </w:tabs>
        <w:spacing w:line="240" w:lineRule="auto"/>
        <w:rPr>
          <w:lang w:val="el-GR"/>
        </w:rPr>
      </w:pPr>
      <w:r w:rsidRPr="000F7655">
        <w:rPr>
          <w:lang w:val="el-GR"/>
        </w:rPr>
        <w:t>Η συνιστώμενη δόση είναι ένα καψάκιο προς εισπνοή μία φορά την ημέρα.</w:t>
      </w:r>
    </w:p>
    <w:p w14:paraId="326BCD81" w14:textId="77777777" w:rsidR="00B84FD6" w:rsidRPr="000F7655" w:rsidRDefault="00B84FD6" w:rsidP="00D83A43">
      <w:pPr>
        <w:pStyle w:val="Text"/>
        <w:spacing w:before="0"/>
        <w:jc w:val="left"/>
        <w:rPr>
          <w:sz w:val="22"/>
          <w:szCs w:val="22"/>
          <w:lang w:val="el-GR"/>
        </w:rPr>
      </w:pPr>
    </w:p>
    <w:p w14:paraId="6CB7A959" w14:textId="66BCA933" w:rsidR="00B84FD6" w:rsidRPr="000F7655" w:rsidRDefault="00DD0379" w:rsidP="00D83A43">
      <w:pPr>
        <w:pStyle w:val="Text"/>
        <w:spacing w:before="0"/>
        <w:jc w:val="left"/>
        <w:rPr>
          <w:rFonts w:eastAsia="Calibri"/>
          <w:sz w:val="22"/>
          <w:szCs w:val="22"/>
          <w:lang w:val="el-GR"/>
        </w:rPr>
      </w:pPr>
      <w:r w:rsidRPr="000F7655">
        <w:rPr>
          <w:sz w:val="22"/>
          <w:szCs w:val="22"/>
          <w:lang w:val="el-GR"/>
        </w:rPr>
        <w:t>Η μέγιστη συνιστώμενη δόση είναι</w:t>
      </w:r>
      <w:r w:rsidR="00914C40" w:rsidRPr="000F7655">
        <w:rPr>
          <w:sz w:val="22"/>
          <w:szCs w:val="22"/>
          <w:lang w:val="el-GR"/>
        </w:rPr>
        <w:t xml:space="preserve"> 114</w:t>
      </w:r>
      <w:r w:rsidR="00914C40" w:rsidRPr="000F7655">
        <w:rPr>
          <w:iCs/>
          <w:sz w:val="22"/>
          <w:szCs w:val="22"/>
        </w:rPr>
        <w:t> </w:t>
      </w:r>
      <w:r w:rsidR="00914C40" w:rsidRPr="000F7655">
        <w:rPr>
          <w:sz w:val="22"/>
          <w:szCs w:val="22"/>
        </w:rPr>
        <w:t>mcg</w:t>
      </w:r>
      <w:r w:rsidR="00914C40" w:rsidRPr="000F7655">
        <w:rPr>
          <w:sz w:val="22"/>
          <w:szCs w:val="22"/>
          <w:lang w:val="el-GR"/>
        </w:rPr>
        <w:t>/46</w:t>
      </w:r>
      <w:r w:rsidR="00914C40" w:rsidRPr="000F7655">
        <w:rPr>
          <w:iCs/>
          <w:sz w:val="22"/>
          <w:szCs w:val="22"/>
        </w:rPr>
        <w:t> </w:t>
      </w:r>
      <w:r w:rsidR="00914C40" w:rsidRPr="000F7655">
        <w:rPr>
          <w:sz w:val="22"/>
          <w:szCs w:val="22"/>
        </w:rPr>
        <w:t>mcg</w:t>
      </w:r>
      <w:r w:rsidR="00914C40" w:rsidRPr="000F7655">
        <w:rPr>
          <w:sz w:val="22"/>
          <w:szCs w:val="22"/>
          <w:lang w:val="el-GR"/>
        </w:rPr>
        <w:t>/136</w:t>
      </w:r>
      <w:r w:rsidR="00914C40" w:rsidRPr="000F7655">
        <w:rPr>
          <w:iCs/>
          <w:sz w:val="22"/>
          <w:szCs w:val="22"/>
        </w:rPr>
        <w:t> mcg</w:t>
      </w:r>
      <w:r w:rsidR="00914C40" w:rsidRPr="000F7655">
        <w:rPr>
          <w:sz w:val="22"/>
          <w:szCs w:val="22"/>
          <w:lang w:val="el-GR"/>
        </w:rPr>
        <w:t xml:space="preserve"> </w:t>
      </w:r>
      <w:r w:rsidR="007A078B" w:rsidRPr="000F7655">
        <w:rPr>
          <w:sz w:val="22"/>
          <w:szCs w:val="22"/>
          <w:lang w:val="el-GR"/>
        </w:rPr>
        <w:t>μία φορά την ημέρα</w:t>
      </w:r>
      <w:r w:rsidR="00914C40" w:rsidRPr="000F7655">
        <w:rPr>
          <w:sz w:val="22"/>
          <w:szCs w:val="22"/>
          <w:lang w:val="el-GR"/>
        </w:rPr>
        <w:t>.</w:t>
      </w:r>
    </w:p>
    <w:p w14:paraId="5CE8B337" w14:textId="452DD67F" w:rsidR="00B84FD6" w:rsidRPr="000F7655" w:rsidDel="002F0DA9" w:rsidRDefault="00B84FD6" w:rsidP="00D83A43">
      <w:pPr>
        <w:tabs>
          <w:tab w:val="clear" w:pos="567"/>
        </w:tabs>
        <w:spacing w:line="240" w:lineRule="auto"/>
        <w:rPr>
          <w:szCs w:val="22"/>
          <w:lang w:val="el-GR"/>
        </w:rPr>
      </w:pPr>
    </w:p>
    <w:p w14:paraId="663036CB" w14:textId="48218F15" w:rsidR="00B84FD6" w:rsidRPr="000F7655" w:rsidDel="002F0DA9" w:rsidRDefault="008246DF" w:rsidP="00D83A43">
      <w:pPr>
        <w:tabs>
          <w:tab w:val="clear" w:pos="567"/>
        </w:tabs>
        <w:spacing w:line="240" w:lineRule="auto"/>
        <w:rPr>
          <w:szCs w:val="22"/>
          <w:lang w:val="el-GR"/>
        </w:rPr>
      </w:pPr>
      <w:r w:rsidRPr="000F7655">
        <w:rPr>
          <w:szCs w:val="22"/>
          <w:lang w:val="el-GR"/>
        </w:rPr>
        <w:t>Η θεραπεία</w:t>
      </w:r>
      <w:r w:rsidR="00914C40" w:rsidRPr="000F7655" w:rsidDel="002F0DA9">
        <w:rPr>
          <w:szCs w:val="22"/>
          <w:lang w:val="el-GR"/>
        </w:rPr>
        <w:t xml:space="preserve"> </w:t>
      </w:r>
      <w:r w:rsidR="00DD0379" w:rsidRPr="000F7655">
        <w:rPr>
          <w:szCs w:val="22"/>
          <w:lang w:val="el-GR"/>
        </w:rPr>
        <w:t xml:space="preserve">πρέπει να χορηγείται την ίδια ώρα </w:t>
      </w:r>
      <w:r w:rsidR="00182695" w:rsidRPr="000F7655">
        <w:rPr>
          <w:szCs w:val="22"/>
          <w:lang w:val="el-GR"/>
        </w:rPr>
        <w:t>της ημέρας καθημερινά</w:t>
      </w:r>
      <w:r w:rsidR="00DD0379" w:rsidRPr="000F7655">
        <w:rPr>
          <w:szCs w:val="22"/>
          <w:lang w:val="el-GR"/>
        </w:rPr>
        <w:t xml:space="preserve">. Μπορεί να χορηγείται οποιαδήποτε ώρα της ημέρας. Αν </w:t>
      </w:r>
      <w:r w:rsidR="008510FD" w:rsidRPr="000F7655">
        <w:rPr>
          <w:szCs w:val="22"/>
          <w:lang w:val="el-GR"/>
        </w:rPr>
        <w:t>μί</w:t>
      </w:r>
      <w:r w:rsidR="00DD0379" w:rsidRPr="000F7655">
        <w:rPr>
          <w:szCs w:val="22"/>
          <w:lang w:val="el-GR"/>
        </w:rPr>
        <w:t>α δόση παραληφθεί</w:t>
      </w:r>
      <w:r w:rsidR="00A7640B" w:rsidRPr="000F7655">
        <w:rPr>
          <w:szCs w:val="22"/>
          <w:lang w:val="el-GR"/>
        </w:rPr>
        <w:t>,</w:t>
      </w:r>
      <w:r w:rsidR="00DD0379" w:rsidRPr="000F7655">
        <w:rPr>
          <w:szCs w:val="22"/>
          <w:lang w:val="el-GR"/>
        </w:rPr>
        <w:t xml:space="preserve"> πρέπει να λαμβάνεται το συντομότερο δυνατό</w:t>
      </w:r>
      <w:r w:rsidR="00F42D1F" w:rsidRPr="000F7655">
        <w:rPr>
          <w:szCs w:val="22"/>
          <w:lang w:val="el-GR"/>
        </w:rPr>
        <w:t>ν</w:t>
      </w:r>
      <w:r w:rsidR="00DD0379" w:rsidRPr="000F7655">
        <w:rPr>
          <w:szCs w:val="22"/>
          <w:lang w:val="el-GR"/>
        </w:rPr>
        <w:t xml:space="preserve">. </w:t>
      </w:r>
      <w:r w:rsidR="00A7640B" w:rsidRPr="000F7655">
        <w:rPr>
          <w:szCs w:val="22"/>
          <w:lang w:val="el-GR"/>
        </w:rPr>
        <w:t xml:space="preserve">Θα πρέπει να δίνονται οδηγίες στους ασθενείς </w:t>
      </w:r>
      <w:r w:rsidR="00DD0379" w:rsidRPr="000F7655">
        <w:rPr>
          <w:szCs w:val="22"/>
          <w:lang w:val="el-GR"/>
        </w:rPr>
        <w:t xml:space="preserve">να μην λαμβάνουν πάνω από μια </w:t>
      </w:r>
      <w:r w:rsidR="008C0488" w:rsidRPr="000F7655">
        <w:rPr>
          <w:szCs w:val="22"/>
          <w:lang w:val="el-GR"/>
        </w:rPr>
        <w:t>δόση σε μί</w:t>
      </w:r>
      <w:r w:rsidR="00DD0379" w:rsidRPr="000F7655">
        <w:rPr>
          <w:szCs w:val="22"/>
          <w:lang w:val="el-GR"/>
        </w:rPr>
        <w:t>α μέρα</w:t>
      </w:r>
      <w:r w:rsidR="00914C40" w:rsidRPr="000F7655" w:rsidDel="002F0DA9">
        <w:rPr>
          <w:szCs w:val="22"/>
          <w:lang w:val="el-GR"/>
        </w:rPr>
        <w:t>.</w:t>
      </w:r>
    </w:p>
    <w:p w14:paraId="62B30693" w14:textId="77777777" w:rsidR="00B84FD6" w:rsidRPr="000F7655" w:rsidRDefault="00B84FD6" w:rsidP="00D83A43">
      <w:pPr>
        <w:tabs>
          <w:tab w:val="clear" w:pos="567"/>
        </w:tabs>
        <w:spacing w:line="240" w:lineRule="auto"/>
        <w:rPr>
          <w:szCs w:val="22"/>
          <w:lang w:val="el-GR"/>
        </w:rPr>
      </w:pPr>
    </w:p>
    <w:p w14:paraId="5E29B2C1" w14:textId="4A7AFA56" w:rsidR="00CA54B7" w:rsidRPr="000F7655" w:rsidRDefault="00DD0379" w:rsidP="00D83A43">
      <w:pPr>
        <w:keepNext/>
        <w:tabs>
          <w:tab w:val="clear" w:pos="567"/>
        </w:tabs>
        <w:spacing w:line="240" w:lineRule="auto"/>
        <w:rPr>
          <w:bCs/>
          <w:i/>
          <w:iCs/>
          <w:szCs w:val="22"/>
          <w:u w:val="single"/>
          <w:lang w:val="el-GR"/>
        </w:rPr>
      </w:pPr>
      <w:r w:rsidRPr="000F7655">
        <w:rPr>
          <w:bCs/>
          <w:i/>
          <w:iCs/>
          <w:szCs w:val="22"/>
          <w:u w:val="single"/>
          <w:lang w:val="el-GR"/>
        </w:rPr>
        <w:lastRenderedPageBreak/>
        <w:t>Ειδικοί πληθυσμοί</w:t>
      </w:r>
    </w:p>
    <w:p w14:paraId="067B396C" w14:textId="0889B4C9" w:rsidR="002F0DA9" w:rsidRPr="000F7655" w:rsidRDefault="00DD0379" w:rsidP="00D83A43">
      <w:pPr>
        <w:keepNext/>
        <w:tabs>
          <w:tab w:val="clear" w:pos="567"/>
        </w:tabs>
        <w:spacing w:line="240" w:lineRule="auto"/>
        <w:rPr>
          <w:bCs/>
          <w:iCs/>
          <w:szCs w:val="22"/>
          <w:lang w:val="el-GR"/>
        </w:rPr>
      </w:pPr>
      <w:r w:rsidRPr="000F7655">
        <w:rPr>
          <w:bCs/>
          <w:i/>
          <w:szCs w:val="22"/>
          <w:lang w:val="el-GR"/>
        </w:rPr>
        <w:t>Ηλικιωμένο</w:t>
      </w:r>
      <w:r w:rsidR="0090146F">
        <w:rPr>
          <w:bCs/>
          <w:i/>
          <w:szCs w:val="22"/>
          <w:lang w:val="el-GR"/>
        </w:rPr>
        <w:t>ι</w:t>
      </w:r>
    </w:p>
    <w:p w14:paraId="40568654" w14:textId="34BC7521" w:rsidR="002F0DA9" w:rsidRPr="000F7655" w:rsidRDefault="00DD0379" w:rsidP="00D83A43">
      <w:pPr>
        <w:tabs>
          <w:tab w:val="clear" w:pos="567"/>
        </w:tabs>
        <w:spacing w:line="240" w:lineRule="auto"/>
        <w:rPr>
          <w:szCs w:val="22"/>
          <w:lang w:val="el-GR"/>
        </w:rPr>
      </w:pPr>
      <w:r w:rsidRPr="000F7655">
        <w:rPr>
          <w:szCs w:val="22"/>
          <w:lang w:val="el-GR" w:bidi="th-TH"/>
        </w:rPr>
        <w:t xml:space="preserve">Δεν απαιτείται προσαρμογή </w:t>
      </w:r>
      <w:r w:rsidR="004A63D0" w:rsidRPr="000F7655">
        <w:rPr>
          <w:szCs w:val="22"/>
          <w:lang w:val="el-GR" w:bidi="th-TH"/>
        </w:rPr>
        <w:t xml:space="preserve">της </w:t>
      </w:r>
      <w:r w:rsidRPr="000F7655">
        <w:rPr>
          <w:szCs w:val="22"/>
          <w:lang w:val="el-GR" w:bidi="th-TH"/>
        </w:rPr>
        <w:t>δόσης στους ηλικιωμένους ασθενείς</w:t>
      </w:r>
      <w:r w:rsidRPr="000F7655">
        <w:rPr>
          <w:szCs w:val="22"/>
          <w:lang w:val="el-GR"/>
        </w:rPr>
        <w:t xml:space="preserve"> (65</w:t>
      </w:r>
      <w:r w:rsidRPr="000F7655">
        <w:rPr>
          <w:szCs w:val="22"/>
        </w:rPr>
        <w:t> </w:t>
      </w:r>
      <w:r w:rsidRPr="000F7655">
        <w:rPr>
          <w:szCs w:val="22"/>
          <w:lang w:val="el-GR"/>
        </w:rPr>
        <w:t xml:space="preserve">ετών ή </w:t>
      </w:r>
      <w:r w:rsidR="004A63D0" w:rsidRPr="000F7655">
        <w:rPr>
          <w:szCs w:val="22"/>
          <w:lang w:val="el-GR"/>
        </w:rPr>
        <w:t>μεγαλύτεροι</w:t>
      </w:r>
      <w:r w:rsidR="002F0DA9" w:rsidRPr="000F7655">
        <w:rPr>
          <w:szCs w:val="22"/>
          <w:lang w:val="el-GR"/>
        </w:rPr>
        <w:t>) (</w:t>
      </w:r>
      <w:r w:rsidRPr="000F7655">
        <w:rPr>
          <w:szCs w:val="22"/>
          <w:lang w:val="el-GR"/>
        </w:rPr>
        <w:t>βλέπε παράγραφο</w:t>
      </w:r>
      <w:r w:rsidR="002F0DA9" w:rsidRPr="000F7655">
        <w:rPr>
          <w:szCs w:val="22"/>
        </w:rPr>
        <w:t> </w:t>
      </w:r>
      <w:r w:rsidR="002F0DA9" w:rsidRPr="000F7655">
        <w:rPr>
          <w:szCs w:val="22"/>
          <w:lang w:val="el-GR"/>
        </w:rPr>
        <w:t>5.2).</w:t>
      </w:r>
    </w:p>
    <w:p w14:paraId="1A56067E" w14:textId="77777777" w:rsidR="002F0DA9" w:rsidRPr="000F7655" w:rsidRDefault="002F0DA9" w:rsidP="00D83A43">
      <w:pPr>
        <w:tabs>
          <w:tab w:val="clear" w:pos="567"/>
        </w:tabs>
        <w:spacing w:line="240" w:lineRule="auto"/>
        <w:rPr>
          <w:szCs w:val="22"/>
          <w:lang w:val="el-GR"/>
        </w:rPr>
      </w:pPr>
    </w:p>
    <w:p w14:paraId="4BAC2696" w14:textId="43778426" w:rsidR="00B84FD6" w:rsidRPr="000F7655" w:rsidRDefault="00DD0379" w:rsidP="00D83A43">
      <w:pPr>
        <w:keepNext/>
        <w:tabs>
          <w:tab w:val="clear" w:pos="567"/>
        </w:tabs>
        <w:spacing w:line="240" w:lineRule="auto"/>
        <w:rPr>
          <w:bCs/>
          <w:iCs/>
          <w:szCs w:val="22"/>
          <w:lang w:val="el-GR"/>
        </w:rPr>
      </w:pPr>
      <w:bookmarkStart w:id="0" w:name="_nth_Renal_impairment8786"/>
      <w:bookmarkEnd w:id="0"/>
      <w:r w:rsidRPr="000F7655">
        <w:rPr>
          <w:bCs/>
          <w:i/>
          <w:iCs/>
          <w:szCs w:val="22"/>
          <w:lang w:val="el-GR"/>
        </w:rPr>
        <w:t>Νεφρική δυσλειτουργία</w:t>
      </w:r>
    </w:p>
    <w:p w14:paraId="26512C39" w14:textId="71D090A1" w:rsidR="00B84FD6" w:rsidRPr="000F7655" w:rsidRDefault="00DD0379" w:rsidP="00D83A43">
      <w:pPr>
        <w:tabs>
          <w:tab w:val="clear" w:pos="567"/>
        </w:tabs>
        <w:spacing w:line="240" w:lineRule="auto"/>
        <w:rPr>
          <w:bCs/>
          <w:iCs/>
          <w:szCs w:val="22"/>
          <w:lang w:val="el-GR"/>
        </w:rPr>
      </w:pPr>
      <w:r w:rsidRPr="000F7655">
        <w:rPr>
          <w:szCs w:val="22"/>
          <w:lang w:val="el-GR"/>
        </w:rPr>
        <w:t xml:space="preserve">Δεν απαιτείται προσαρμογή </w:t>
      </w:r>
      <w:r w:rsidR="008874ED" w:rsidRPr="000F7655">
        <w:rPr>
          <w:szCs w:val="22"/>
          <w:lang w:val="el-GR"/>
        </w:rPr>
        <w:t xml:space="preserve">της </w:t>
      </w:r>
      <w:r w:rsidRPr="000F7655">
        <w:rPr>
          <w:szCs w:val="22"/>
          <w:lang w:val="el-GR"/>
        </w:rPr>
        <w:t xml:space="preserve">δόσης σε ασθενείς με ήπια ως μέτρια νεφρική δυσλειτουργία. </w:t>
      </w:r>
      <w:r w:rsidR="00DE319A" w:rsidRPr="000F7655">
        <w:rPr>
          <w:szCs w:val="22"/>
          <w:lang w:val="el-GR"/>
        </w:rPr>
        <w:t>Θα πρέπει να δίνεται προσοχή σε</w:t>
      </w:r>
      <w:r w:rsidRPr="000F7655">
        <w:rPr>
          <w:szCs w:val="22"/>
          <w:lang w:val="el-GR"/>
        </w:rPr>
        <w:t xml:space="preserve"> ασθενείς με σοβαρή νεφρική δυσλειτουργία ή νεφρική νόσο τελικού σταδίου οι οποίοι χρειάζονται αιμοκάθαρση </w:t>
      </w:r>
      <w:r w:rsidR="00914C40" w:rsidRPr="000F7655">
        <w:rPr>
          <w:szCs w:val="22"/>
          <w:lang w:val="el-GR"/>
        </w:rPr>
        <w:t>(</w:t>
      </w:r>
      <w:r w:rsidRPr="000F7655">
        <w:rPr>
          <w:szCs w:val="22"/>
          <w:lang w:val="el-GR"/>
        </w:rPr>
        <w:t>βλ</w:t>
      </w:r>
      <w:r w:rsidR="006F00E9" w:rsidRPr="000F7655">
        <w:rPr>
          <w:szCs w:val="22"/>
          <w:lang w:val="el-GR"/>
        </w:rPr>
        <w:t xml:space="preserve">. </w:t>
      </w:r>
      <w:r w:rsidRPr="000F7655">
        <w:rPr>
          <w:szCs w:val="22"/>
          <w:lang w:val="el-GR"/>
        </w:rPr>
        <w:t>παραγράφους</w:t>
      </w:r>
      <w:r w:rsidR="00914C40" w:rsidRPr="000F7655">
        <w:rPr>
          <w:szCs w:val="22"/>
        </w:rPr>
        <w:t> </w:t>
      </w:r>
      <w:r w:rsidR="00914C40" w:rsidRPr="000F7655">
        <w:rPr>
          <w:szCs w:val="22"/>
          <w:lang w:val="el-GR"/>
        </w:rPr>
        <w:t xml:space="preserve">4.4 </w:t>
      </w:r>
      <w:r w:rsidRPr="000F7655">
        <w:rPr>
          <w:szCs w:val="22"/>
          <w:lang w:val="el-GR"/>
        </w:rPr>
        <w:t>και</w:t>
      </w:r>
      <w:r w:rsidR="00914C40" w:rsidRPr="000F7655">
        <w:rPr>
          <w:szCs w:val="22"/>
          <w:lang w:val="el-GR"/>
        </w:rPr>
        <w:t xml:space="preserve"> 5.2).</w:t>
      </w:r>
    </w:p>
    <w:p w14:paraId="131A577C" w14:textId="77777777" w:rsidR="00B84FD6" w:rsidRPr="000F7655" w:rsidRDefault="00B84FD6" w:rsidP="00D83A43">
      <w:pPr>
        <w:tabs>
          <w:tab w:val="clear" w:pos="567"/>
        </w:tabs>
        <w:spacing w:line="240" w:lineRule="auto"/>
        <w:rPr>
          <w:bCs/>
          <w:iCs/>
          <w:szCs w:val="22"/>
          <w:lang w:val="el-GR"/>
        </w:rPr>
      </w:pPr>
    </w:p>
    <w:p w14:paraId="749ADC2D" w14:textId="44C4E3A2" w:rsidR="00B84FD6" w:rsidRPr="000F7655" w:rsidRDefault="00DD0379" w:rsidP="00D83A43">
      <w:pPr>
        <w:keepNext/>
        <w:tabs>
          <w:tab w:val="clear" w:pos="567"/>
        </w:tabs>
        <w:spacing w:line="240" w:lineRule="auto"/>
        <w:rPr>
          <w:bCs/>
          <w:iCs/>
          <w:szCs w:val="22"/>
          <w:lang w:val="el-GR"/>
        </w:rPr>
      </w:pPr>
      <w:bookmarkStart w:id="1" w:name="_nth_Hepatic_impairment9204"/>
      <w:bookmarkEnd w:id="1"/>
      <w:r w:rsidRPr="000F7655">
        <w:rPr>
          <w:bCs/>
          <w:i/>
          <w:iCs/>
          <w:szCs w:val="22"/>
          <w:lang w:val="el-GR"/>
        </w:rPr>
        <w:t>Ηπατική δυσλειτουργία</w:t>
      </w:r>
    </w:p>
    <w:p w14:paraId="73FDAA06" w14:textId="3188B4EA" w:rsidR="00B84FD6" w:rsidRPr="000F7655" w:rsidRDefault="00DD0379" w:rsidP="00D83A43">
      <w:pPr>
        <w:tabs>
          <w:tab w:val="clear" w:pos="567"/>
        </w:tabs>
        <w:spacing w:line="240" w:lineRule="auto"/>
        <w:rPr>
          <w:bCs/>
          <w:iCs/>
          <w:szCs w:val="22"/>
          <w:lang w:val="el-GR"/>
        </w:rPr>
      </w:pPr>
      <w:r w:rsidRPr="000F7655">
        <w:rPr>
          <w:bCs/>
          <w:szCs w:val="22"/>
          <w:lang w:val="el-GR"/>
        </w:rPr>
        <w:t xml:space="preserve">Δεν απαιτείται προσαρμογή </w:t>
      </w:r>
      <w:r w:rsidR="002951ED" w:rsidRPr="000F7655">
        <w:rPr>
          <w:bCs/>
          <w:szCs w:val="22"/>
          <w:lang w:val="el-GR"/>
        </w:rPr>
        <w:t xml:space="preserve">της </w:t>
      </w:r>
      <w:r w:rsidRPr="000F7655">
        <w:rPr>
          <w:bCs/>
          <w:szCs w:val="22"/>
          <w:lang w:val="el-GR"/>
        </w:rPr>
        <w:t>δόσης σε ασθενείς με ήπια ή μέτρια ηπατική δυσλειτουργία</w:t>
      </w:r>
      <w:r w:rsidR="00914C40" w:rsidRPr="000F7655">
        <w:rPr>
          <w:bCs/>
          <w:szCs w:val="22"/>
          <w:lang w:val="el-GR"/>
        </w:rPr>
        <w:t xml:space="preserve">. </w:t>
      </w:r>
      <w:r w:rsidRPr="000F7655">
        <w:rPr>
          <w:bCs/>
          <w:szCs w:val="22"/>
          <w:lang w:val="el-GR"/>
        </w:rPr>
        <w:t xml:space="preserve">Δεν υπάρχουν διαθέσιμα δεδομένα για τη χρήση </w:t>
      </w:r>
      <w:r w:rsidR="0064728C" w:rsidRPr="000F7655">
        <w:rPr>
          <w:bCs/>
          <w:szCs w:val="22"/>
          <w:lang w:val="el-GR"/>
        </w:rPr>
        <w:t>αυτού του φαρμακευτικού προϊόντος</w:t>
      </w:r>
      <w:r w:rsidR="00914C40" w:rsidRPr="000F7655">
        <w:rPr>
          <w:bCs/>
          <w:szCs w:val="22"/>
          <w:lang w:val="el-GR"/>
        </w:rPr>
        <w:t xml:space="preserve"> </w:t>
      </w:r>
      <w:r w:rsidRPr="000F7655">
        <w:rPr>
          <w:bCs/>
          <w:szCs w:val="22"/>
          <w:lang w:val="el-GR"/>
        </w:rPr>
        <w:t xml:space="preserve">σε ασθενείς με σοβαρή ηπατική δυσλειτουργία, επομένως </w:t>
      </w:r>
      <w:r w:rsidR="00592907" w:rsidRPr="000F7655">
        <w:rPr>
          <w:bCs/>
          <w:szCs w:val="22"/>
          <w:lang w:val="el-GR"/>
        </w:rPr>
        <w:t xml:space="preserve">θα πρέπει </w:t>
      </w:r>
      <w:r w:rsidR="00151EEC" w:rsidRPr="000F7655">
        <w:rPr>
          <w:bCs/>
          <w:szCs w:val="22"/>
          <w:lang w:val="el-GR"/>
        </w:rPr>
        <w:t xml:space="preserve">να χρησιμοποιείται σε αυτούς τους ασθενείς μόνο εάν το αναμενόμενο όφελος υπερτερεί του </w:t>
      </w:r>
      <w:r w:rsidR="003D713F" w:rsidRPr="000F7655">
        <w:rPr>
          <w:bCs/>
          <w:szCs w:val="22"/>
          <w:lang w:val="el-GR"/>
        </w:rPr>
        <w:t>δυνητικού</w:t>
      </w:r>
      <w:r w:rsidR="00151EEC" w:rsidRPr="000F7655">
        <w:rPr>
          <w:bCs/>
          <w:szCs w:val="22"/>
          <w:lang w:val="el-GR"/>
        </w:rPr>
        <w:t xml:space="preserve"> κινδύνου </w:t>
      </w:r>
      <w:r w:rsidR="00914C40" w:rsidRPr="000F7655">
        <w:rPr>
          <w:bCs/>
          <w:szCs w:val="22"/>
          <w:lang w:val="el-GR"/>
        </w:rPr>
        <w:t>(</w:t>
      </w:r>
      <w:r w:rsidRPr="000F7655">
        <w:rPr>
          <w:bCs/>
          <w:szCs w:val="22"/>
          <w:lang w:val="el-GR"/>
        </w:rPr>
        <w:t>βλ</w:t>
      </w:r>
      <w:r w:rsidR="007628B3" w:rsidRPr="000F7655">
        <w:rPr>
          <w:bCs/>
          <w:szCs w:val="22"/>
          <w:lang w:val="el-GR"/>
        </w:rPr>
        <w:t>.</w:t>
      </w:r>
      <w:r w:rsidRPr="000F7655">
        <w:rPr>
          <w:bCs/>
          <w:szCs w:val="22"/>
          <w:lang w:val="el-GR"/>
        </w:rPr>
        <w:t xml:space="preserve"> παράγραφο</w:t>
      </w:r>
      <w:r w:rsidR="00914C40" w:rsidRPr="000F7655">
        <w:rPr>
          <w:bCs/>
          <w:szCs w:val="22"/>
        </w:rPr>
        <w:t> </w:t>
      </w:r>
      <w:r w:rsidR="00914C40" w:rsidRPr="000F7655">
        <w:rPr>
          <w:bCs/>
          <w:szCs w:val="22"/>
          <w:lang w:val="el-GR"/>
        </w:rPr>
        <w:t>5.2).</w:t>
      </w:r>
    </w:p>
    <w:p w14:paraId="657095CC" w14:textId="77777777" w:rsidR="00B84FD6" w:rsidRPr="000F7655" w:rsidRDefault="00B84FD6" w:rsidP="00D83A43">
      <w:pPr>
        <w:tabs>
          <w:tab w:val="clear" w:pos="567"/>
        </w:tabs>
        <w:spacing w:line="240" w:lineRule="auto"/>
        <w:rPr>
          <w:bCs/>
          <w:iCs/>
          <w:szCs w:val="22"/>
          <w:lang w:val="el-GR"/>
        </w:rPr>
      </w:pPr>
    </w:p>
    <w:p w14:paraId="2B2FA96C" w14:textId="7E9A3900" w:rsidR="00B84FD6" w:rsidRPr="000F7655" w:rsidRDefault="00495C21" w:rsidP="00D83A43">
      <w:pPr>
        <w:keepNext/>
        <w:tabs>
          <w:tab w:val="clear" w:pos="567"/>
        </w:tabs>
        <w:spacing w:line="240" w:lineRule="auto"/>
        <w:rPr>
          <w:bCs/>
          <w:iCs/>
          <w:szCs w:val="22"/>
          <w:lang w:val="el-GR"/>
        </w:rPr>
      </w:pPr>
      <w:r w:rsidRPr="000F7655">
        <w:rPr>
          <w:bCs/>
          <w:i/>
          <w:iCs/>
          <w:szCs w:val="22"/>
          <w:lang w:val="el-GR"/>
        </w:rPr>
        <w:t>Παιδιατρικός πληθυσμός</w:t>
      </w:r>
    </w:p>
    <w:p w14:paraId="5E8366CE" w14:textId="061841E9" w:rsidR="00B84FD6" w:rsidRPr="000F7655" w:rsidRDefault="00495C21" w:rsidP="00D83A43">
      <w:pPr>
        <w:tabs>
          <w:tab w:val="clear" w:pos="567"/>
        </w:tabs>
        <w:spacing w:line="240" w:lineRule="auto"/>
        <w:rPr>
          <w:bCs/>
          <w:iCs/>
          <w:szCs w:val="22"/>
          <w:lang w:val="el-GR"/>
        </w:rPr>
      </w:pPr>
      <w:r w:rsidRPr="000F7655">
        <w:rPr>
          <w:szCs w:val="22"/>
          <w:lang w:val="el-GR"/>
        </w:rPr>
        <w:t>Η ασφάλεια και η αποτελεσματικότητα του</w:t>
      </w:r>
      <w:r w:rsidR="00914C40" w:rsidRPr="000F7655">
        <w:rPr>
          <w:szCs w:val="22"/>
          <w:lang w:val="el-GR"/>
        </w:rPr>
        <w:t xml:space="preserve"> </w:t>
      </w:r>
      <w:r w:rsidR="00914C40" w:rsidRPr="000F7655">
        <w:rPr>
          <w:szCs w:val="22"/>
          <w:lang w:bidi="th-TH"/>
        </w:rPr>
        <w:t>Enerzair</w:t>
      </w:r>
      <w:r w:rsidR="00914C40" w:rsidRPr="000F7655">
        <w:rPr>
          <w:szCs w:val="22"/>
          <w:lang w:val="el-GR" w:bidi="th-TH"/>
        </w:rPr>
        <w:t xml:space="preserve"> </w:t>
      </w:r>
      <w:r w:rsidR="00914C40" w:rsidRPr="000F7655">
        <w:rPr>
          <w:szCs w:val="22"/>
          <w:lang w:bidi="th-TH"/>
        </w:rPr>
        <w:t>Breezhaler</w:t>
      </w:r>
      <w:r w:rsidR="00914C40" w:rsidRPr="000F7655">
        <w:rPr>
          <w:szCs w:val="22"/>
          <w:lang w:val="el-GR" w:bidi="th-TH"/>
        </w:rPr>
        <w:t xml:space="preserve"> </w:t>
      </w:r>
      <w:r w:rsidR="009D70E3" w:rsidRPr="000F7655">
        <w:rPr>
          <w:szCs w:val="22"/>
          <w:lang w:val="el-GR"/>
        </w:rPr>
        <w:t>σε</w:t>
      </w:r>
      <w:r w:rsidR="00914C40" w:rsidRPr="000F7655">
        <w:rPr>
          <w:szCs w:val="22"/>
          <w:lang w:val="el-GR"/>
        </w:rPr>
        <w:t xml:space="preserve"> </w:t>
      </w:r>
      <w:r w:rsidR="009D70E3" w:rsidRPr="000F7655">
        <w:rPr>
          <w:szCs w:val="22"/>
          <w:lang w:val="el-GR"/>
        </w:rPr>
        <w:t>παιδιατρικούς ασθενείς κάτω των</w:t>
      </w:r>
      <w:r w:rsidR="00914C40" w:rsidRPr="000F7655">
        <w:rPr>
          <w:szCs w:val="22"/>
          <w:lang w:val="el-GR"/>
        </w:rPr>
        <w:t xml:space="preserve"> 18</w:t>
      </w:r>
      <w:r w:rsidR="00914C40" w:rsidRPr="000F7655">
        <w:rPr>
          <w:szCs w:val="22"/>
        </w:rPr>
        <w:t> </w:t>
      </w:r>
      <w:r w:rsidR="009D70E3" w:rsidRPr="000F7655">
        <w:rPr>
          <w:szCs w:val="22"/>
          <w:lang w:val="el-GR"/>
        </w:rPr>
        <w:t>ετών</w:t>
      </w:r>
      <w:r w:rsidR="00914C40" w:rsidRPr="000F7655">
        <w:rPr>
          <w:szCs w:val="22"/>
          <w:lang w:val="el-GR"/>
        </w:rPr>
        <w:t xml:space="preserve"> </w:t>
      </w:r>
      <w:r w:rsidR="009D70E3" w:rsidRPr="000F7655">
        <w:rPr>
          <w:szCs w:val="22"/>
          <w:lang w:val="el-GR"/>
        </w:rPr>
        <w:t>δεν έχουν ακόμα τεκμηριωθεί</w:t>
      </w:r>
      <w:r w:rsidR="00914C40" w:rsidRPr="000F7655">
        <w:rPr>
          <w:szCs w:val="22"/>
          <w:lang w:val="el-GR"/>
        </w:rPr>
        <w:t>.</w:t>
      </w:r>
      <w:r w:rsidR="00127602" w:rsidRPr="000F7655">
        <w:rPr>
          <w:bCs/>
          <w:szCs w:val="22"/>
          <w:lang w:val="el-GR"/>
        </w:rPr>
        <w:t xml:space="preserve"> </w:t>
      </w:r>
      <w:r w:rsidR="009D70E3" w:rsidRPr="000F7655">
        <w:rPr>
          <w:bCs/>
          <w:szCs w:val="22"/>
          <w:lang w:val="el-GR"/>
        </w:rPr>
        <w:t>Δεν υπάρχουν διαθέσιμα δεδομένα</w:t>
      </w:r>
      <w:r w:rsidR="00127602" w:rsidRPr="000F7655">
        <w:rPr>
          <w:bCs/>
          <w:szCs w:val="22"/>
          <w:lang w:val="el-GR"/>
        </w:rPr>
        <w:t>.</w:t>
      </w:r>
    </w:p>
    <w:p w14:paraId="720BCD1E" w14:textId="77777777" w:rsidR="00B84FD6" w:rsidRPr="000F7655" w:rsidRDefault="00B84FD6" w:rsidP="00D83A43">
      <w:pPr>
        <w:tabs>
          <w:tab w:val="clear" w:pos="567"/>
        </w:tabs>
        <w:spacing w:line="240" w:lineRule="auto"/>
        <w:rPr>
          <w:bCs/>
          <w:iCs/>
          <w:szCs w:val="22"/>
          <w:lang w:val="el-GR"/>
        </w:rPr>
      </w:pPr>
      <w:bookmarkStart w:id="2" w:name="_nth_Geriatric_patients__659667"/>
      <w:bookmarkEnd w:id="2"/>
    </w:p>
    <w:p w14:paraId="170976AC" w14:textId="2F6D9C2F" w:rsidR="00B84FD6" w:rsidRPr="000F7655" w:rsidRDefault="009D70E3" w:rsidP="00D83A43">
      <w:pPr>
        <w:keepNext/>
        <w:tabs>
          <w:tab w:val="clear" w:pos="567"/>
        </w:tabs>
        <w:spacing w:line="240" w:lineRule="auto"/>
        <w:rPr>
          <w:szCs w:val="22"/>
          <w:lang w:val="el-GR"/>
        </w:rPr>
      </w:pPr>
      <w:r w:rsidRPr="000F7655">
        <w:rPr>
          <w:szCs w:val="22"/>
          <w:u w:val="single"/>
          <w:lang w:val="el-GR"/>
        </w:rPr>
        <w:t>Τρόπος χορήγησης</w:t>
      </w:r>
    </w:p>
    <w:p w14:paraId="611A691E" w14:textId="77777777" w:rsidR="00B84FD6" w:rsidRPr="000F7655" w:rsidRDefault="00B84FD6" w:rsidP="00D83A43">
      <w:pPr>
        <w:keepNext/>
        <w:tabs>
          <w:tab w:val="clear" w:pos="567"/>
        </w:tabs>
        <w:spacing w:line="240" w:lineRule="auto"/>
        <w:rPr>
          <w:szCs w:val="22"/>
          <w:lang w:val="el-GR"/>
        </w:rPr>
      </w:pPr>
    </w:p>
    <w:p w14:paraId="2FD88C6E" w14:textId="77777777" w:rsidR="0055720A" w:rsidRPr="000F7655" w:rsidRDefault="0055720A" w:rsidP="00D83A43">
      <w:pPr>
        <w:tabs>
          <w:tab w:val="clear" w:pos="567"/>
        </w:tabs>
        <w:spacing w:line="240" w:lineRule="auto"/>
        <w:rPr>
          <w:szCs w:val="22"/>
          <w:lang w:val="el-GR"/>
        </w:rPr>
      </w:pPr>
      <w:r w:rsidRPr="000F7655">
        <w:rPr>
          <w:szCs w:val="22"/>
          <w:lang w:val="el-GR"/>
        </w:rPr>
        <w:t>Για χρήση δια εισπνοής μόνο. Τα καψάκια δεν πρέπει να καταπίνονται.</w:t>
      </w:r>
    </w:p>
    <w:p w14:paraId="19FAF3FD" w14:textId="77777777" w:rsidR="00B84FD6" w:rsidRPr="000F7655" w:rsidRDefault="00B84FD6" w:rsidP="00D83A43">
      <w:pPr>
        <w:tabs>
          <w:tab w:val="clear" w:pos="567"/>
        </w:tabs>
        <w:spacing w:line="240" w:lineRule="auto"/>
        <w:rPr>
          <w:szCs w:val="22"/>
          <w:lang w:val="el-GR"/>
        </w:rPr>
      </w:pPr>
    </w:p>
    <w:p w14:paraId="4B6EE1D7" w14:textId="6645A3BC" w:rsidR="00B84FD6" w:rsidRPr="000F7655" w:rsidRDefault="009D70E3" w:rsidP="00D83A43">
      <w:pPr>
        <w:tabs>
          <w:tab w:val="clear" w:pos="567"/>
        </w:tabs>
        <w:spacing w:line="240" w:lineRule="auto"/>
        <w:rPr>
          <w:szCs w:val="22"/>
          <w:lang w:val="el-GR"/>
        </w:rPr>
      </w:pPr>
      <w:r w:rsidRPr="000F7655">
        <w:rPr>
          <w:szCs w:val="22"/>
          <w:lang w:val="el-GR"/>
        </w:rPr>
        <w:t>Τα καψάκια πρέπει να χορηγούνται μόνο με τη χρήση της συσκευή</w:t>
      </w:r>
      <w:r w:rsidR="00AB7A1B" w:rsidRPr="000F7655">
        <w:rPr>
          <w:szCs w:val="22"/>
          <w:lang w:val="el-GR"/>
        </w:rPr>
        <w:t>ς</w:t>
      </w:r>
      <w:r w:rsidRPr="000F7655">
        <w:rPr>
          <w:szCs w:val="22"/>
          <w:lang w:val="el-GR"/>
        </w:rPr>
        <w:t xml:space="preserve"> εισπνοής που παρέχεται </w:t>
      </w:r>
      <w:r w:rsidR="00AB7A1B" w:rsidRPr="000F7655">
        <w:rPr>
          <w:szCs w:val="22"/>
          <w:lang w:val="el-GR"/>
        </w:rPr>
        <w:t>(βλ. παράγραφο</w:t>
      </w:r>
      <w:r w:rsidR="00086C67" w:rsidRPr="000F7655">
        <w:rPr>
          <w:szCs w:val="22"/>
        </w:rPr>
        <w:t> </w:t>
      </w:r>
      <w:r w:rsidR="00AB7A1B" w:rsidRPr="000F7655">
        <w:rPr>
          <w:szCs w:val="22"/>
          <w:lang w:val="el-GR"/>
        </w:rPr>
        <w:t xml:space="preserve">6.6) </w:t>
      </w:r>
      <w:r w:rsidRPr="000F7655">
        <w:rPr>
          <w:szCs w:val="22"/>
          <w:lang w:val="el-GR"/>
        </w:rPr>
        <w:t>με κάθε νέα συνταγή</w:t>
      </w:r>
      <w:r w:rsidR="00914C40" w:rsidRPr="000F7655">
        <w:rPr>
          <w:szCs w:val="22"/>
          <w:lang w:val="el-GR"/>
        </w:rPr>
        <w:t>.</w:t>
      </w:r>
    </w:p>
    <w:p w14:paraId="77DAC008" w14:textId="77777777" w:rsidR="00B84FD6" w:rsidRPr="000F7655" w:rsidRDefault="00B84FD6" w:rsidP="00D83A43">
      <w:pPr>
        <w:tabs>
          <w:tab w:val="clear" w:pos="567"/>
        </w:tabs>
        <w:spacing w:line="240" w:lineRule="auto"/>
        <w:rPr>
          <w:szCs w:val="22"/>
          <w:lang w:val="el-GR"/>
        </w:rPr>
      </w:pPr>
    </w:p>
    <w:p w14:paraId="1E05E553" w14:textId="5110F680" w:rsidR="00B84FD6" w:rsidRPr="000F7655" w:rsidRDefault="00310EFC" w:rsidP="00D83A43">
      <w:pPr>
        <w:tabs>
          <w:tab w:val="clear" w:pos="567"/>
        </w:tabs>
        <w:spacing w:line="240" w:lineRule="auto"/>
        <w:rPr>
          <w:szCs w:val="22"/>
          <w:lang w:val="el-GR"/>
        </w:rPr>
      </w:pPr>
      <w:r w:rsidRPr="000F7655">
        <w:rPr>
          <w:szCs w:val="22"/>
          <w:lang w:val="el-GR"/>
        </w:rPr>
        <w:t>Θα πρέπει να δίνονται οδηγίες στους ασθενείς</w:t>
      </w:r>
      <w:r w:rsidR="009D70E3" w:rsidRPr="000F7655">
        <w:rPr>
          <w:szCs w:val="22"/>
          <w:lang w:val="el-GR"/>
        </w:rPr>
        <w:t xml:space="preserve"> για το σωστό τρόπο χορήγησης του φαρμακευτικού προϊόντος. Ασθενείς οι οποίοι δεν εμφανίζουν βελτίωση στην αναπνοή θα πρέπει να ερωτηθούν εάν καταπίνουν το φαρμακευτικό προϊόν αντί να το εισπνέουν</w:t>
      </w:r>
      <w:r w:rsidR="00914C40" w:rsidRPr="000F7655">
        <w:rPr>
          <w:szCs w:val="22"/>
          <w:lang w:val="el-GR"/>
        </w:rPr>
        <w:t>.</w:t>
      </w:r>
    </w:p>
    <w:p w14:paraId="633B62B6" w14:textId="77777777" w:rsidR="00B84FD6" w:rsidRPr="000F7655" w:rsidRDefault="00B84FD6" w:rsidP="00D83A43">
      <w:pPr>
        <w:tabs>
          <w:tab w:val="clear" w:pos="567"/>
        </w:tabs>
        <w:spacing w:line="240" w:lineRule="auto"/>
        <w:rPr>
          <w:szCs w:val="22"/>
          <w:lang w:val="el-GR"/>
        </w:rPr>
      </w:pPr>
    </w:p>
    <w:p w14:paraId="7846DDD8" w14:textId="7D482734" w:rsidR="00B84FD6" w:rsidRPr="000F7655" w:rsidRDefault="009D70E3" w:rsidP="00D83A43">
      <w:pPr>
        <w:tabs>
          <w:tab w:val="clear" w:pos="567"/>
        </w:tabs>
        <w:spacing w:line="240" w:lineRule="auto"/>
        <w:rPr>
          <w:szCs w:val="22"/>
          <w:lang w:val="el-GR"/>
        </w:rPr>
      </w:pPr>
      <w:r w:rsidRPr="000F7655">
        <w:rPr>
          <w:szCs w:val="22"/>
          <w:lang w:val="el-GR"/>
        </w:rPr>
        <w:t xml:space="preserve">Τα καψάκια πρέπει να αφαιρούνται </w:t>
      </w:r>
      <w:r w:rsidR="00516EDD" w:rsidRPr="000F7655">
        <w:rPr>
          <w:szCs w:val="22"/>
          <w:lang w:val="el-GR"/>
        </w:rPr>
        <w:t xml:space="preserve">από την κυψέλη </w:t>
      </w:r>
      <w:r w:rsidRPr="000F7655">
        <w:rPr>
          <w:szCs w:val="22"/>
          <w:lang w:val="el-GR"/>
        </w:rPr>
        <w:t xml:space="preserve">μόνο </w:t>
      </w:r>
      <w:r w:rsidR="00560159" w:rsidRPr="000F7655">
        <w:rPr>
          <w:szCs w:val="22"/>
          <w:lang w:val="el-GR"/>
        </w:rPr>
        <w:t>αμέσως</w:t>
      </w:r>
      <w:r w:rsidRPr="000F7655">
        <w:rPr>
          <w:szCs w:val="22"/>
          <w:lang w:val="el-GR"/>
        </w:rPr>
        <w:t xml:space="preserve"> πριν από τη χρήση</w:t>
      </w:r>
      <w:r w:rsidR="00914C40" w:rsidRPr="000F7655">
        <w:rPr>
          <w:szCs w:val="22"/>
          <w:lang w:val="el-GR"/>
        </w:rPr>
        <w:t>.</w:t>
      </w:r>
    </w:p>
    <w:p w14:paraId="51B99FBA" w14:textId="77777777" w:rsidR="00B84FD6" w:rsidRPr="000F7655" w:rsidRDefault="00B84FD6" w:rsidP="00D83A43">
      <w:pPr>
        <w:tabs>
          <w:tab w:val="clear" w:pos="567"/>
        </w:tabs>
        <w:spacing w:line="240" w:lineRule="auto"/>
        <w:rPr>
          <w:szCs w:val="22"/>
          <w:lang w:val="el-GR"/>
        </w:rPr>
      </w:pPr>
    </w:p>
    <w:p w14:paraId="593190F0" w14:textId="18A75078" w:rsidR="00B84FD6" w:rsidRPr="000F7655" w:rsidRDefault="009D70E3" w:rsidP="00D83A43">
      <w:pPr>
        <w:tabs>
          <w:tab w:val="clear" w:pos="567"/>
        </w:tabs>
        <w:spacing w:line="240" w:lineRule="auto"/>
        <w:rPr>
          <w:szCs w:val="22"/>
          <w:lang w:val="el-GR"/>
        </w:rPr>
      </w:pPr>
      <w:r w:rsidRPr="000F7655">
        <w:rPr>
          <w:szCs w:val="22"/>
          <w:lang w:val="el-GR"/>
        </w:rPr>
        <w:t>Μετά την εισπνοή οι ασθενείς πρέπει να ξεπλένουν το στόμα τους με νερό χωρίς να καταπίνουν</w:t>
      </w:r>
      <w:r w:rsidR="00267416" w:rsidRPr="000F7655">
        <w:rPr>
          <w:szCs w:val="22"/>
          <w:lang w:val="el-GR"/>
        </w:rPr>
        <w:t xml:space="preserve"> (βλ. παραγράφους</w:t>
      </w:r>
      <w:r w:rsidR="00086C67" w:rsidRPr="000F7655">
        <w:rPr>
          <w:szCs w:val="22"/>
        </w:rPr>
        <w:t> </w:t>
      </w:r>
      <w:r w:rsidR="00267416" w:rsidRPr="000F7655">
        <w:rPr>
          <w:szCs w:val="22"/>
          <w:lang w:val="el-GR"/>
        </w:rPr>
        <w:t>4.4 και 6.6)</w:t>
      </w:r>
      <w:r w:rsidR="00914C40" w:rsidRPr="000F7655">
        <w:rPr>
          <w:szCs w:val="22"/>
          <w:lang w:val="el-GR"/>
        </w:rPr>
        <w:t>.</w:t>
      </w:r>
    </w:p>
    <w:p w14:paraId="5D923661" w14:textId="77777777" w:rsidR="00B84FD6" w:rsidRPr="000F7655" w:rsidRDefault="00B84FD6" w:rsidP="00D83A43">
      <w:pPr>
        <w:tabs>
          <w:tab w:val="clear" w:pos="567"/>
        </w:tabs>
        <w:spacing w:line="240" w:lineRule="auto"/>
        <w:rPr>
          <w:szCs w:val="22"/>
          <w:lang w:val="el-GR"/>
        </w:rPr>
      </w:pPr>
    </w:p>
    <w:p w14:paraId="4D3D165B" w14:textId="47AA9A8D" w:rsidR="00B84FD6" w:rsidRPr="000F7655" w:rsidRDefault="009D70E3" w:rsidP="00D83A43">
      <w:pPr>
        <w:tabs>
          <w:tab w:val="clear" w:pos="567"/>
        </w:tabs>
        <w:spacing w:line="240" w:lineRule="auto"/>
        <w:rPr>
          <w:szCs w:val="22"/>
          <w:lang w:val="el-GR"/>
        </w:rPr>
      </w:pPr>
      <w:r w:rsidRPr="000F7655">
        <w:rPr>
          <w:szCs w:val="22"/>
          <w:lang w:val="el-GR"/>
        </w:rPr>
        <w:t>Για οδηγίες σχετικά με την χρήση του φαρμακευτικού προϊόντος πριν από τη χορήγηση, βλ. παράγραφο</w:t>
      </w:r>
      <w:r w:rsidR="00914C40" w:rsidRPr="000F7655">
        <w:rPr>
          <w:szCs w:val="22"/>
        </w:rPr>
        <w:t> </w:t>
      </w:r>
      <w:r w:rsidR="00914C40" w:rsidRPr="000F7655">
        <w:rPr>
          <w:szCs w:val="22"/>
          <w:lang w:val="el-GR"/>
        </w:rPr>
        <w:t>6.6.</w:t>
      </w:r>
    </w:p>
    <w:p w14:paraId="3B8F8936" w14:textId="77777777" w:rsidR="00B84FD6" w:rsidRPr="000F7655" w:rsidRDefault="00B84FD6" w:rsidP="00D83A43">
      <w:pPr>
        <w:pStyle w:val="Text"/>
        <w:spacing w:before="0"/>
        <w:jc w:val="left"/>
        <w:rPr>
          <w:sz w:val="22"/>
          <w:szCs w:val="22"/>
          <w:lang w:val="el-GR"/>
        </w:rPr>
      </w:pPr>
    </w:p>
    <w:p w14:paraId="35647E08" w14:textId="502F1C11"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4.3</w:t>
      </w:r>
      <w:r w:rsidRPr="000F7655">
        <w:rPr>
          <w:b/>
          <w:szCs w:val="22"/>
          <w:lang w:val="el-GR"/>
        </w:rPr>
        <w:tab/>
      </w:r>
      <w:r w:rsidR="00404CC5" w:rsidRPr="000F7655">
        <w:rPr>
          <w:b/>
          <w:szCs w:val="22"/>
          <w:lang w:val="el-GR"/>
        </w:rPr>
        <w:t>Αντενδείξεις</w:t>
      </w:r>
    </w:p>
    <w:p w14:paraId="6B43D0A5" w14:textId="77777777" w:rsidR="00B84FD6" w:rsidRPr="000F7655" w:rsidRDefault="00B84FD6" w:rsidP="00D83A43">
      <w:pPr>
        <w:keepNext/>
        <w:tabs>
          <w:tab w:val="clear" w:pos="567"/>
        </w:tabs>
        <w:spacing w:line="240" w:lineRule="auto"/>
        <w:rPr>
          <w:szCs w:val="22"/>
          <w:lang w:val="el-GR"/>
        </w:rPr>
      </w:pPr>
    </w:p>
    <w:p w14:paraId="23A83EAF" w14:textId="3FC24BD0" w:rsidR="00B84FD6" w:rsidRPr="000F7655" w:rsidRDefault="00404CC5" w:rsidP="00D83A43">
      <w:pPr>
        <w:tabs>
          <w:tab w:val="clear" w:pos="567"/>
        </w:tabs>
        <w:spacing w:line="240" w:lineRule="auto"/>
        <w:rPr>
          <w:szCs w:val="22"/>
          <w:lang w:val="el-GR"/>
        </w:rPr>
      </w:pPr>
      <w:r w:rsidRPr="000F7655">
        <w:rPr>
          <w:szCs w:val="22"/>
          <w:lang w:val="el-GR"/>
        </w:rPr>
        <w:t>Υπερευαισθησία στις δραστικές ουσίες ή σε κάποιο από τα έκδοχα που αναφέρονται στην παράγραφο</w:t>
      </w:r>
      <w:r w:rsidR="00914C40" w:rsidRPr="000F7655">
        <w:rPr>
          <w:szCs w:val="22"/>
        </w:rPr>
        <w:t> </w:t>
      </w:r>
      <w:r w:rsidR="00914C40" w:rsidRPr="000F7655">
        <w:rPr>
          <w:szCs w:val="22"/>
          <w:lang w:val="el-GR"/>
        </w:rPr>
        <w:t>6.1.</w:t>
      </w:r>
    </w:p>
    <w:p w14:paraId="0879730E" w14:textId="77777777" w:rsidR="00B84FD6" w:rsidRPr="000F7655" w:rsidRDefault="00B84FD6" w:rsidP="00D83A43">
      <w:pPr>
        <w:tabs>
          <w:tab w:val="clear" w:pos="567"/>
        </w:tabs>
        <w:spacing w:line="240" w:lineRule="auto"/>
        <w:rPr>
          <w:szCs w:val="22"/>
          <w:lang w:val="el-GR"/>
        </w:rPr>
      </w:pPr>
    </w:p>
    <w:p w14:paraId="363F8B65" w14:textId="26745489"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4.4</w:t>
      </w:r>
      <w:r w:rsidRPr="000F7655">
        <w:rPr>
          <w:b/>
          <w:szCs w:val="22"/>
          <w:lang w:val="el-GR"/>
        </w:rPr>
        <w:tab/>
      </w:r>
      <w:r w:rsidR="00404CC5" w:rsidRPr="000F7655">
        <w:rPr>
          <w:b/>
          <w:szCs w:val="22"/>
          <w:lang w:val="el-GR"/>
        </w:rPr>
        <w:t>Ειδικές προειδοποιήσεις και προφυλάξεις κατά τη χρήση</w:t>
      </w:r>
    </w:p>
    <w:p w14:paraId="3ED37B15" w14:textId="77777777" w:rsidR="00B84FD6" w:rsidRPr="000F7655" w:rsidRDefault="00B84FD6" w:rsidP="00D83A43">
      <w:pPr>
        <w:pStyle w:val="Text"/>
        <w:keepNext/>
        <w:spacing w:before="0"/>
        <w:jc w:val="left"/>
        <w:rPr>
          <w:sz w:val="22"/>
          <w:szCs w:val="22"/>
          <w:lang w:val="el-GR"/>
        </w:rPr>
      </w:pPr>
    </w:p>
    <w:p w14:paraId="5225A2DA" w14:textId="506F1305" w:rsidR="00B84FD6" w:rsidRPr="000F7655" w:rsidRDefault="00404CC5" w:rsidP="00D83A43">
      <w:pPr>
        <w:pStyle w:val="Text"/>
        <w:keepNext/>
        <w:spacing w:before="0"/>
        <w:jc w:val="left"/>
        <w:rPr>
          <w:sz w:val="22"/>
          <w:szCs w:val="22"/>
          <w:lang w:val="el-GR"/>
        </w:rPr>
      </w:pPr>
      <w:r w:rsidRPr="000F7655">
        <w:rPr>
          <w:sz w:val="22"/>
          <w:szCs w:val="22"/>
          <w:u w:val="single"/>
          <w:lang w:val="el-GR"/>
        </w:rPr>
        <w:t>Επιδείνωση της νόσου</w:t>
      </w:r>
    </w:p>
    <w:p w14:paraId="08E57751" w14:textId="77777777" w:rsidR="00B84FD6" w:rsidRPr="000F7655" w:rsidRDefault="00B84FD6" w:rsidP="00D83A43">
      <w:pPr>
        <w:pStyle w:val="Text"/>
        <w:keepNext/>
        <w:spacing w:before="0"/>
        <w:jc w:val="left"/>
        <w:rPr>
          <w:sz w:val="22"/>
          <w:szCs w:val="22"/>
          <w:lang w:val="el-GR" w:bidi="th-TH"/>
        </w:rPr>
      </w:pPr>
    </w:p>
    <w:p w14:paraId="661F040A" w14:textId="0B6C2A99" w:rsidR="00B84FD6" w:rsidRPr="000F7655" w:rsidRDefault="008429B6" w:rsidP="00D83A43">
      <w:pPr>
        <w:pStyle w:val="Text"/>
        <w:spacing w:before="0"/>
        <w:jc w:val="left"/>
        <w:rPr>
          <w:sz w:val="22"/>
          <w:szCs w:val="22"/>
          <w:lang w:val="el-GR"/>
        </w:rPr>
      </w:pPr>
      <w:r w:rsidRPr="000F7655">
        <w:rPr>
          <w:sz w:val="22"/>
          <w:szCs w:val="22"/>
          <w:lang w:val="el-GR" w:bidi="th-TH"/>
        </w:rPr>
        <w:t>Αυτό το φαρμακευτικό προϊόν</w:t>
      </w:r>
      <w:r w:rsidR="00914C40" w:rsidRPr="000F7655">
        <w:rPr>
          <w:sz w:val="22"/>
          <w:szCs w:val="22"/>
          <w:lang w:val="el-GR" w:bidi="th-TH"/>
        </w:rPr>
        <w:t xml:space="preserve"> </w:t>
      </w:r>
      <w:r w:rsidR="00404CC5" w:rsidRPr="000F7655">
        <w:rPr>
          <w:sz w:val="22"/>
          <w:szCs w:val="22"/>
          <w:lang w:val="el-GR" w:bidi="th-TH"/>
        </w:rPr>
        <w:t xml:space="preserve">δεν πρέπει να χρησιμοποιείται για την αντιμετώπιση των οξέων συμπτωμάτων άσθματος, συμπεριλαμβανομένων των οξέων επεισοδίων βρογχόσπασμου, για τα οποία απαιτείται </w:t>
      </w:r>
      <w:r w:rsidR="007B1B2B" w:rsidRPr="000F7655">
        <w:rPr>
          <w:sz w:val="22"/>
          <w:szCs w:val="22"/>
          <w:lang w:val="el-GR" w:bidi="th-TH"/>
        </w:rPr>
        <w:t>βρογχοδιασταλτικό</w:t>
      </w:r>
      <w:r w:rsidR="007B1B2B" w:rsidRPr="000F7655">
        <w:rPr>
          <w:szCs w:val="22"/>
          <w:lang w:val="el-GR" w:bidi="th-TH"/>
        </w:rPr>
        <w:t xml:space="preserve"> </w:t>
      </w:r>
      <w:r w:rsidR="00404CC5" w:rsidRPr="000F7655">
        <w:rPr>
          <w:sz w:val="22"/>
          <w:szCs w:val="22"/>
          <w:lang w:val="el-GR" w:bidi="th-TH"/>
        </w:rPr>
        <w:t>βραχείας δράσης. Η αύξηση της χρήσης βρογχοδιαστ</w:t>
      </w:r>
      <w:r w:rsidR="00E72AEC" w:rsidRPr="000F7655">
        <w:rPr>
          <w:sz w:val="22"/>
          <w:szCs w:val="22"/>
          <w:lang w:val="el-GR" w:bidi="th-TH"/>
        </w:rPr>
        <w:t>αλτικών</w:t>
      </w:r>
      <w:r w:rsidR="00404CC5" w:rsidRPr="000F7655">
        <w:rPr>
          <w:sz w:val="22"/>
          <w:szCs w:val="22"/>
          <w:lang w:val="el-GR" w:bidi="th-TH"/>
        </w:rPr>
        <w:t xml:space="preserve"> βραχείας δράσης για την ανακούφιση των συμπτωμάτων υποδηλώνει επιδείνωση του ελέγχου και οι ασθενείς πρέπει να εξετάζονται από </w:t>
      </w:r>
      <w:r w:rsidR="009627BB" w:rsidRPr="000F7655">
        <w:rPr>
          <w:sz w:val="22"/>
          <w:szCs w:val="22"/>
          <w:lang w:val="el-GR" w:bidi="th-TH"/>
        </w:rPr>
        <w:t>ιατρό</w:t>
      </w:r>
      <w:r w:rsidR="00914C40" w:rsidRPr="000F7655">
        <w:rPr>
          <w:sz w:val="22"/>
          <w:szCs w:val="22"/>
          <w:lang w:val="el-GR"/>
        </w:rPr>
        <w:t>.</w:t>
      </w:r>
    </w:p>
    <w:p w14:paraId="4EEAD484" w14:textId="77777777" w:rsidR="00B84FD6" w:rsidRPr="000F7655" w:rsidRDefault="00B84FD6" w:rsidP="00D83A43">
      <w:pPr>
        <w:pStyle w:val="Text"/>
        <w:spacing w:before="0"/>
        <w:jc w:val="left"/>
        <w:rPr>
          <w:sz w:val="22"/>
          <w:szCs w:val="22"/>
          <w:lang w:val="el-GR"/>
        </w:rPr>
      </w:pPr>
    </w:p>
    <w:p w14:paraId="21E7A079" w14:textId="6EF5104C" w:rsidR="00B84FD6" w:rsidRPr="000F7655" w:rsidRDefault="00633A75" w:rsidP="00D83A43">
      <w:pPr>
        <w:pStyle w:val="Text"/>
        <w:spacing w:before="0"/>
        <w:jc w:val="left"/>
        <w:rPr>
          <w:sz w:val="22"/>
          <w:szCs w:val="22"/>
          <w:lang w:val="el-GR"/>
        </w:rPr>
      </w:pPr>
      <w:r w:rsidRPr="000F7655">
        <w:rPr>
          <w:sz w:val="22"/>
          <w:szCs w:val="22"/>
          <w:lang w:val="el-GR"/>
        </w:rPr>
        <w:t xml:space="preserve">Οι ασθενείς δεν πρέπει να σταματούν την θεραπεία χωρίς την επίβλεψη </w:t>
      </w:r>
      <w:r w:rsidR="00C309C8" w:rsidRPr="000F7655">
        <w:rPr>
          <w:sz w:val="22"/>
          <w:szCs w:val="22"/>
          <w:lang w:val="el-GR"/>
        </w:rPr>
        <w:t>ιατρού</w:t>
      </w:r>
      <w:r w:rsidRPr="000F7655">
        <w:rPr>
          <w:sz w:val="22"/>
          <w:szCs w:val="22"/>
          <w:lang w:val="el-GR"/>
        </w:rPr>
        <w:t xml:space="preserve"> καθώς τα συμπτώματα μπορεί να επανεμφανιστούν μετά τη διακοπή</w:t>
      </w:r>
      <w:r w:rsidR="00914C40" w:rsidRPr="000F7655">
        <w:rPr>
          <w:sz w:val="22"/>
          <w:szCs w:val="22"/>
          <w:lang w:val="el-GR"/>
        </w:rPr>
        <w:t>.</w:t>
      </w:r>
    </w:p>
    <w:p w14:paraId="4E041799" w14:textId="75B479B8" w:rsidR="00B84FD6" w:rsidRPr="000F7655" w:rsidRDefault="00B84FD6" w:rsidP="00D83A43">
      <w:pPr>
        <w:pStyle w:val="Text"/>
        <w:spacing w:before="0"/>
        <w:jc w:val="left"/>
        <w:rPr>
          <w:sz w:val="22"/>
          <w:szCs w:val="22"/>
          <w:lang w:val="el-GR"/>
        </w:rPr>
      </w:pPr>
    </w:p>
    <w:p w14:paraId="27AE8427" w14:textId="50CA688C" w:rsidR="00C97399" w:rsidRPr="000F7655" w:rsidRDefault="00C97399" w:rsidP="00D83A43">
      <w:pPr>
        <w:pStyle w:val="Text"/>
        <w:spacing w:before="0"/>
        <w:jc w:val="left"/>
        <w:rPr>
          <w:rFonts w:eastAsia="Times New Roman"/>
          <w:sz w:val="22"/>
          <w:szCs w:val="22"/>
          <w:lang w:val="el-GR" w:eastAsia="en-US"/>
        </w:rPr>
      </w:pPr>
      <w:r w:rsidRPr="000F7655">
        <w:rPr>
          <w:rFonts w:eastAsia="Times New Roman"/>
          <w:sz w:val="22"/>
          <w:szCs w:val="22"/>
          <w:lang w:val="el-GR" w:eastAsia="en-US"/>
        </w:rPr>
        <w:lastRenderedPageBreak/>
        <w:t>Συνιστάται η θεραπεία με αυτό το φαρμακευτικό προϊόν να μην διακόπτεται απότομα. Εάν οι ασθενείς θεωρούν ότι η θεραπεία είναι αναποτελεσματική, θα πρέπει να συνεχίσουν τη θεραπεία, αλλά πρέπει να αναζητήσουν ιατρική φροντίδα. Η αυξανόμενη χρήση των βρογχοδιασταλτικών ανακούφισης υποδηλώνει επιδείνωση της υποκείμενης κατάστασης και δικαιολογεί την επανεκτίμηση της θεραπείας. Η αιφνίδια και προοδευτική επιδείνωση των συμπτωμάτων του άσθματος είναι δυνητικά απειλητική για τη ζωή και ο ασθενής πρέπει να υποβληθεί σε επείγουσα ιατρική αξιολόγηση.</w:t>
      </w:r>
    </w:p>
    <w:p w14:paraId="3960D22B" w14:textId="12CD7FE5" w:rsidR="00B84FD6" w:rsidRPr="000F7655" w:rsidRDefault="00B84FD6" w:rsidP="00D83A43">
      <w:pPr>
        <w:pStyle w:val="Text"/>
        <w:spacing w:before="0"/>
        <w:jc w:val="left"/>
        <w:rPr>
          <w:rFonts w:eastAsia="Times New Roman"/>
          <w:sz w:val="22"/>
          <w:szCs w:val="22"/>
          <w:lang w:val="el-GR" w:eastAsia="en-US"/>
        </w:rPr>
      </w:pPr>
    </w:p>
    <w:p w14:paraId="526B9B3B" w14:textId="4B596BC8" w:rsidR="00B84FD6" w:rsidRPr="000F7655" w:rsidRDefault="00633A75" w:rsidP="00D83A43">
      <w:pPr>
        <w:pStyle w:val="Text"/>
        <w:keepNext/>
        <w:spacing w:before="0"/>
        <w:jc w:val="left"/>
        <w:rPr>
          <w:sz w:val="22"/>
          <w:szCs w:val="22"/>
          <w:lang w:val="el-GR"/>
        </w:rPr>
      </w:pPr>
      <w:r w:rsidRPr="000F7655">
        <w:rPr>
          <w:sz w:val="22"/>
          <w:szCs w:val="22"/>
          <w:u w:val="single"/>
          <w:lang w:val="el-GR"/>
        </w:rPr>
        <w:t>Υπερευαισθησία</w:t>
      </w:r>
    </w:p>
    <w:p w14:paraId="052EF796" w14:textId="77777777" w:rsidR="00B84FD6" w:rsidRPr="000F7655" w:rsidRDefault="00B84FD6" w:rsidP="00D83A43">
      <w:pPr>
        <w:pStyle w:val="Text"/>
        <w:keepNext/>
        <w:spacing w:before="0"/>
        <w:jc w:val="left"/>
        <w:rPr>
          <w:sz w:val="22"/>
          <w:szCs w:val="22"/>
          <w:lang w:val="el-GR" w:bidi="th-TH"/>
        </w:rPr>
      </w:pPr>
    </w:p>
    <w:p w14:paraId="75DCDE1A" w14:textId="260C2AA3" w:rsidR="00B84FD6" w:rsidRPr="000F7655" w:rsidRDefault="00633A75" w:rsidP="00D83A43">
      <w:pPr>
        <w:pStyle w:val="Text"/>
        <w:spacing w:before="0"/>
        <w:jc w:val="left"/>
        <w:rPr>
          <w:sz w:val="22"/>
          <w:szCs w:val="22"/>
          <w:lang w:val="el-GR" w:bidi="th-TH"/>
        </w:rPr>
      </w:pPr>
      <w:r w:rsidRPr="000F7655">
        <w:rPr>
          <w:sz w:val="22"/>
          <w:szCs w:val="22"/>
          <w:lang w:val="el-GR" w:bidi="th-TH"/>
        </w:rPr>
        <w:t xml:space="preserve">Άμεσες αντιδράσεις υπερευαισθησίας έχουν παρατηρηθεί μετά τη χορήγηση </w:t>
      </w:r>
      <w:r w:rsidR="003966C5" w:rsidRPr="000F7655">
        <w:rPr>
          <w:sz w:val="22"/>
          <w:szCs w:val="22"/>
          <w:lang w:val="el-GR"/>
        </w:rPr>
        <w:t>αυτού του φαρμακευτικού προϊόντος</w:t>
      </w:r>
      <w:r w:rsidR="00914C40" w:rsidRPr="000F7655">
        <w:rPr>
          <w:sz w:val="22"/>
          <w:szCs w:val="22"/>
          <w:lang w:val="el-GR" w:bidi="th-TH"/>
        </w:rPr>
        <w:t xml:space="preserve">. </w:t>
      </w:r>
      <w:r w:rsidR="00116661" w:rsidRPr="000F7655">
        <w:rPr>
          <w:sz w:val="22"/>
          <w:szCs w:val="22"/>
          <w:lang w:val="el-GR" w:bidi="th-TH"/>
        </w:rPr>
        <w:t>Εά</w:t>
      </w:r>
      <w:r w:rsidRPr="000F7655">
        <w:rPr>
          <w:sz w:val="22"/>
          <w:szCs w:val="22"/>
          <w:lang w:val="el-GR" w:bidi="th-TH"/>
        </w:rPr>
        <w:t xml:space="preserve">ν παρατηρηθούν σημεία που υποδηλώνουν αλλεργικές αντιδράσεις και συγκεκριμένα αγγειοοίδημα (συμπεριλαμβανομένων </w:t>
      </w:r>
      <w:r w:rsidR="00663672" w:rsidRPr="000F7655">
        <w:rPr>
          <w:sz w:val="22"/>
          <w:szCs w:val="22"/>
          <w:lang w:val="el-GR" w:bidi="th-TH"/>
        </w:rPr>
        <w:t>δυσκολιώ</w:t>
      </w:r>
      <w:r w:rsidRPr="000F7655">
        <w:rPr>
          <w:sz w:val="22"/>
          <w:szCs w:val="22"/>
          <w:lang w:val="el-GR" w:bidi="th-TH"/>
        </w:rPr>
        <w:t xml:space="preserve">ν στην αναπνοή ή την κατάποση, </w:t>
      </w:r>
      <w:r w:rsidR="00116661" w:rsidRPr="000F7655">
        <w:rPr>
          <w:sz w:val="22"/>
          <w:szCs w:val="22"/>
          <w:lang w:val="el-GR" w:bidi="th-TH"/>
        </w:rPr>
        <w:t>διόγκωση</w:t>
      </w:r>
      <w:r w:rsidRPr="000F7655">
        <w:rPr>
          <w:sz w:val="22"/>
          <w:szCs w:val="22"/>
          <w:lang w:val="el-GR" w:bidi="th-TH"/>
        </w:rPr>
        <w:t xml:space="preserve"> της γλώσσας, των χειλιών και του προσώπου), κνίδωση ή δερματικό εξάνθημα, </w:t>
      </w:r>
      <w:r w:rsidR="00BF592D" w:rsidRPr="000F7655">
        <w:rPr>
          <w:sz w:val="22"/>
          <w:szCs w:val="22"/>
          <w:lang w:val="el-GR" w:bidi="th-TH"/>
        </w:rPr>
        <w:t>η θεραπεία</w:t>
      </w:r>
      <w:r w:rsidR="00914C40" w:rsidRPr="000F7655">
        <w:rPr>
          <w:sz w:val="22"/>
          <w:szCs w:val="22"/>
          <w:lang w:val="el-GR" w:bidi="th-TH"/>
        </w:rPr>
        <w:t xml:space="preserve"> </w:t>
      </w:r>
      <w:r w:rsidRPr="000F7655">
        <w:rPr>
          <w:sz w:val="22"/>
          <w:szCs w:val="22"/>
          <w:lang w:val="el-GR" w:bidi="th-TH"/>
        </w:rPr>
        <w:t>πρέπει να διακόπτεται αμέσως και να ξεκινάει εναλλακτική θεραπεία</w:t>
      </w:r>
      <w:r w:rsidR="00914C40" w:rsidRPr="000F7655">
        <w:rPr>
          <w:sz w:val="22"/>
          <w:szCs w:val="22"/>
          <w:lang w:val="el-GR" w:bidi="th-TH"/>
        </w:rPr>
        <w:t>.</w:t>
      </w:r>
    </w:p>
    <w:p w14:paraId="35417685" w14:textId="77777777" w:rsidR="00B84FD6" w:rsidRPr="000F7655" w:rsidRDefault="00B84FD6" w:rsidP="00D83A43">
      <w:pPr>
        <w:pStyle w:val="Text"/>
        <w:spacing w:before="0"/>
        <w:jc w:val="left"/>
        <w:rPr>
          <w:sz w:val="22"/>
          <w:szCs w:val="22"/>
          <w:lang w:val="el-GR" w:bidi="th-TH"/>
        </w:rPr>
      </w:pPr>
    </w:p>
    <w:p w14:paraId="2B6C9586" w14:textId="247C92B6" w:rsidR="00B84FD6" w:rsidRPr="000F7655" w:rsidRDefault="00633A75" w:rsidP="00D83A43">
      <w:pPr>
        <w:pStyle w:val="Text"/>
        <w:keepNext/>
        <w:spacing w:before="0"/>
        <w:jc w:val="left"/>
        <w:rPr>
          <w:sz w:val="22"/>
          <w:szCs w:val="22"/>
          <w:lang w:val="el-GR"/>
        </w:rPr>
      </w:pPr>
      <w:r w:rsidRPr="000F7655">
        <w:rPr>
          <w:sz w:val="22"/>
          <w:szCs w:val="22"/>
          <w:u w:val="single"/>
          <w:lang w:val="el-GR"/>
        </w:rPr>
        <w:t>Παράδοξος βρογχόσπασμος</w:t>
      </w:r>
    </w:p>
    <w:p w14:paraId="7FB0FAE9" w14:textId="77777777" w:rsidR="00B84FD6" w:rsidRPr="000F7655" w:rsidRDefault="00B84FD6" w:rsidP="00D83A43">
      <w:pPr>
        <w:pStyle w:val="Text"/>
        <w:keepNext/>
        <w:spacing w:before="0"/>
        <w:jc w:val="left"/>
        <w:rPr>
          <w:sz w:val="22"/>
          <w:szCs w:val="22"/>
          <w:lang w:val="el-GR" w:bidi="th-TH"/>
        </w:rPr>
      </w:pPr>
    </w:p>
    <w:p w14:paraId="4396B68E" w14:textId="3CB1B77A" w:rsidR="00B84FD6" w:rsidRPr="000F7655" w:rsidRDefault="00CB18B4" w:rsidP="00D83A43">
      <w:pPr>
        <w:pStyle w:val="Text"/>
        <w:spacing w:before="0"/>
        <w:jc w:val="left"/>
        <w:rPr>
          <w:sz w:val="22"/>
          <w:szCs w:val="22"/>
          <w:lang w:val="el-GR" w:bidi="th-TH"/>
        </w:rPr>
      </w:pPr>
      <w:r w:rsidRPr="000F7655">
        <w:rPr>
          <w:sz w:val="22"/>
          <w:szCs w:val="22"/>
          <w:lang w:val="el-GR" w:bidi="th-TH"/>
        </w:rPr>
        <w:t xml:space="preserve">Όπως συμβαίνει και με άλλες </w:t>
      </w:r>
      <w:r w:rsidR="00D86CC1" w:rsidRPr="000F7655">
        <w:rPr>
          <w:sz w:val="22"/>
          <w:szCs w:val="22"/>
          <w:lang w:val="el-GR" w:bidi="th-TH"/>
        </w:rPr>
        <w:t>εισπνεόμενες θεραπείες</w:t>
      </w:r>
      <w:r w:rsidRPr="000F7655">
        <w:rPr>
          <w:sz w:val="22"/>
          <w:szCs w:val="22"/>
          <w:lang w:val="el-GR" w:bidi="th-TH"/>
        </w:rPr>
        <w:t xml:space="preserve">, η χορήγηση </w:t>
      </w:r>
      <w:r w:rsidR="0079629C" w:rsidRPr="000F7655">
        <w:rPr>
          <w:sz w:val="22"/>
          <w:szCs w:val="22"/>
          <w:lang w:val="el-GR" w:bidi="th-TH"/>
        </w:rPr>
        <w:t>αυτού του φαρμακευτικού προϊόντος</w:t>
      </w:r>
      <w:r w:rsidR="00914C40" w:rsidRPr="000F7655">
        <w:rPr>
          <w:sz w:val="22"/>
          <w:szCs w:val="22"/>
          <w:lang w:val="el-GR" w:bidi="th-TH"/>
        </w:rPr>
        <w:t xml:space="preserve"> </w:t>
      </w:r>
      <w:r w:rsidRPr="000F7655">
        <w:rPr>
          <w:sz w:val="22"/>
          <w:szCs w:val="22"/>
          <w:lang w:val="el-GR" w:bidi="th-TH"/>
        </w:rPr>
        <w:t>μπορεί να οδηγήσει σε παράδοξο βρογχόσπασμο, που μπορεί να είναι απειλητικός για τη ζωή. Αν συμβεί αυτό, η θεραπεία πρέπει να διακοπεί αμέσως και να ξεκινήσει εναλλακτική θεραπεία</w:t>
      </w:r>
      <w:r w:rsidR="00914C40" w:rsidRPr="000F7655">
        <w:rPr>
          <w:sz w:val="22"/>
          <w:szCs w:val="22"/>
          <w:lang w:val="el-GR" w:bidi="th-TH"/>
        </w:rPr>
        <w:t>.</w:t>
      </w:r>
    </w:p>
    <w:p w14:paraId="07E62D72" w14:textId="77777777" w:rsidR="00B84FD6" w:rsidRPr="000F7655" w:rsidRDefault="00B84FD6" w:rsidP="00D83A43">
      <w:pPr>
        <w:pStyle w:val="Text"/>
        <w:spacing w:before="0"/>
        <w:jc w:val="left"/>
        <w:rPr>
          <w:sz w:val="22"/>
          <w:szCs w:val="22"/>
          <w:lang w:val="el-GR" w:bidi="th-TH"/>
        </w:rPr>
      </w:pPr>
    </w:p>
    <w:p w14:paraId="246A294F" w14:textId="02BD3EA6" w:rsidR="00B84FD6" w:rsidRPr="000F7655" w:rsidRDefault="00CB18B4" w:rsidP="00D83A43">
      <w:pPr>
        <w:pStyle w:val="Text"/>
        <w:keepNext/>
        <w:spacing w:before="0"/>
        <w:jc w:val="left"/>
        <w:rPr>
          <w:sz w:val="22"/>
          <w:szCs w:val="22"/>
          <w:lang w:val="el-GR"/>
        </w:rPr>
      </w:pPr>
      <w:r w:rsidRPr="000F7655">
        <w:rPr>
          <w:sz w:val="22"/>
          <w:szCs w:val="22"/>
          <w:u w:val="single"/>
          <w:lang w:val="el-GR"/>
        </w:rPr>
        <w:t>Καρδιαγγειακές επιδράσεις</w:t>
      </w:r>
    </w:p>
    <w:p w14:paraId="17BF8CB3" w14:textId="77777777" w:rsidR="00B84FD6" w:rsidRPr="000F7655" w:rsidRDefault="00B84FD6" w:rsidP="00D83A43">
      <w:pPr>
        <w:pStyle w:val="Text"/>
        <w:keepNext/>
        <w:spacing w:before="0"/>
        <w:jc w:val="left"/>
        <w:rPr>
          <w:sz w:val="22"/>
          <w:szCs w:val="22"/>
          <w:lang w:val="el-GR" w:bidi="th-TH"/>
        </w:rPr>
      </w:pPr>
    </w:p>
    <w:p w14:paraId="2A857011" w14:textId="00A94554" w:rsidR="00B84FD6" w:rsidRPr="000F7655" w:rsidRDefault="00CB18B4" w:rsidP="00D83A43">
      <w:pPr>
        <w:pStyle w:val="Text"/>
        <w:spacing w:before="0"/>
        <w:jc w:val="left"/>
        <w:rPr>
          <w:sz w:val="22"/>
          <w:szCs w:val="22"/>
          <w:lang w:val="el-GR" w:bidi="th-TH"/>
        </w:rPr>
      </w:pPr>
      <w:r w:rsidRPr="000F7655">
        <w:rPr>
          <w:sz w:val="22"/>
          <w:szCs w:val="22"/>
          <w:lang w:val="el-GR" w:bidi="th-TH"/>
        </w:rPr>
        <w:t>Όπως συμβαίνει και με άλλα φαρμακευτικά προϊόντα που περιέχουν β</w:t>
      </w:r>
      <w:r w:rsidRPr="000F7655">
        <w:rPr>
          <w:sz w:val="22"/>
          <w:szCs w:val="22"/>
          <w:vertAlign w:val="subscript"/>
          <w:lang w:val="el-GR" w:bidi="th-TH"/>
        </w:rPr>
        <w:t>2</w:t>
      </w:r>
      <w:r w:rsidR="00663672" w:rsidRPr="000F7655">
        <w:rPr>
          <w:sz w:val="22"/>
          <w:szCs w:val="22"/>
          <w:lang w:val="el-GR" w:bidi="th-TH"/>
        </w:rPr>
        <w:t>-</w:t>
      </w:r>
      <w:r w:rsidRPr="000F7655">
        <w:rPr>
          <w:sz w:val="22"/>
          <w:szCs w:val="22"/>
          <w:lang w:val="el-GR" w:bidi="th-TH"/>
        </w:rPr>
        <w:t xml:space="preserve">αδρενεργικούς αγωνιστές, </w:t>
      </w:r>
      <w:r w:rsidR="0079629C" w:rsidRPr="000F7655">
        <w:rPr>
          <w:sz w:val="22"/>
          <w:szCs w:val="22"/>
          <w:lang w:val="el-GR" w:bidi="th-TH"/>
        </w:rPr>
        <w:t>αυτό το φαρμακευτικό προϊόν</w:t>
      </w:r>
      <w:r w:rsidR="00914C40" w:rsidRPr="000F7655">
        <w:rPr>
          <w:sz w:val="22"/>
          <w:szCs w:val="22"/>
          <w:lang w:val="el-GR" w:bidi="th-TH"/>
        </w:rPr>
        <w:t xml:space="preserve"> </w:t>
      </w:r>
      <w:r w:rsidRPr="000F7655">
        <w:rPr>
          <w:sz w:val="22"/>
          <w:szCs w:val="22"/>
          <w:lang w:val="el-GR" w:bidi="th-TH"/>
        </w:rPr>
        <w:t xml:space="preserve">μπορεί να δημιουργήσει κλινικά σημαντική καρδιαγγειακή επίδραση σε ορισμένους ασθενείς σύμφωνα με τις μετρήσεις </w:t>
      </w:r>
      <w:r w:rsidR="00663672" w:rsidRPr="000F7655">
        <w:rPr>
          <w:sz w:val="22"/>
          <w:szCs w:val="22"/>
          <w:lang w:val="el-GR" w:bidi="th-TH"/>
        </w:rPr>
        <w:t xml:space="preserve">αύξησης της </w:t>
      </w:r>
      <w:r w:rsidRPr="000F7655">
        <w:rPr>
          <w:sz w:val="22"/>
          <w:szCs w:val="22"/>
          <w:lang w:val="el-GR" w:bidi="th-TH"/>
        </w:rPr>
        <w:t>καρδιακή</w:t>
      </w:r>
      <w:r w:rsidR="009A39FF" w:rsidRPr="000F7655">
        <w:rPr>
          <w:sz w:val="22"/>
          <w:szCs w:val="22"/>
          <w:lang w:val="el-GR" w:bidi="th-TH"/>
        </w:rPr>
        <w:t>ς</w:t>
      </w:r>
      <w:r w:rsidRPr="000F7655">
        <w:rPr>
          <w:sz w:val="22"/>
          <w:szCs w:val="22"/>
          <w:lang w:val="el-GR" w:bidi="th-TH"/>
        </w:rPr>
        <w:t xml:space="preserve"> συχνότητας, </w:t>
      </w:r>
      <w:r w:rsidR="00663672" w:rsidRPr="000F7655">
        <w:rPr>
          <w:sz w:val="22"/>
          <w:szCs w:val="22"/>
          <w:lang w:val="el-GR" w:bidi="th-TH"/>
        </w:rPr>
        <w:t xml:space="preserve">της </w:t>
      </w:r>
      <w:r w:rsidRPr="000F7655">
        <w:rPr>
          <w:sz w:val="22"/>
          <w:szCs w:val="22"/>
          <w:lang w:val="el-GR" w:bidi="th-TH"/>
        </w:rPr>
        <w:t>αρτηριακής πίεσης και</w:t>
      </w:r>
      <w:r w:rsidR="003D6C65" w:rsidRPr="000F7655">
        <w:rPr>
          <w:sz w:val="22"/>
          <w:szCs w:val="22"/>
          <w:lang w:val="el-GR" w:bidi="th-TH"/>
        </w:rPr>
        <w:t>/ή</w:t>
      </w:r>
      <w:r w:rsidRPr="000F7655">
        <w:rPr>
          <w:sz w:val="22"/>
          <w:szCs w:val="22"/>
          <w:lang w:val="el-GR" w:bidi="th-TH"/>
        </w:rPr>
        <w:t xml:space="preserve"> </w:t>
      </w:r>
      <w:r w:rsidR="003F61E4" w:rsidRPr="000F7655">
        <w:rPr>
          <w:sz w:val="22"/>
          <w:szCs w:val="22"/>
          <w:lang w:val="el-GR" w:bidi="th-TH"/>
        </w:rPr>
        <w:t xml:space="preserve">των </w:t>
      </w:r>
      <w:r w:rsidRPr="000F7655">
        <w:rPr>
          <w:sz w:val="22"/>
          <w:szCs w:val="22"/>
          <w:lang w:val="el-GR" w:bidi="th-TH"/>
        </w:rPr>
        <w:t>συμπτωμάτων</w:t>
      </w:r>
      <w:r w:rsidR="00914C40" w:rsidRPr="000F7655">
        <w:rPr>
          <w:sz w:val="22"/>
          <w:szCs w:val="22"/>
          <w:lang w:val="el-GR" w:bidi="th-TH"/>
        </w:rPr>
        <w:t xml:space="preserve">. </w:t>
      </w:r>
      <w:r w:rsidRPr="000F7655">
        <w:rPr>
          <w:sz w:val="22"/>
          <w:szCs w:val="22"/>
          <w:lang w:val="el-GR" w:bidi="th-TH"/>
        </w:rPr>
        <w:t>Αν παρατηρηθούν τέτοιου είδους επιδράσεις, η θεραπεία πρέπει να διακόπτεται</w:t>
      </w:r>
      <w:r w:rsidR="00914C40" w:rsidRPr="000F7655">
        <w:rPr>
          <w:sz w:val="22"/>
          <w:szCs w:val="22"/>
          <w:lang w:val="el-GR" w:bidi="th-TH"/>
        </w:rPr>
        <w:t>.</w:t>
      </w:r>
    </w:p>
    <w:p w14:paraId="5C290920" w14:textId="77777777" w:rsidR="00B84FD6" w:rsidRPr="000F7655" w:rsidRDefault="00B84FD6" w:rsidP="00D83A43">
      <w:pPr>
        <w:pStyle w:val="Text"/>
        <w:spacing w:before="0"/>
        <w:jc w:val="left"/>
        <w:rPr>
          <w:sz w:val="22"/>
          <w:szCs w:val="22"/>
          <w:lang w:val="el-GR" w:bidi="th-TH"/>
        </w:rPr>
      </w:pPr>
    </w:p>
    <w:p w14:paraId="2D4FFF5F" w14:textId="537D209A" w:rsidR="00B84FD6" w:rsidRPr="000F7655" w:rsidRDefault="00B22E9F" w:rsidP="00D83A43">
      <w:pPr>
        <w:pStyle w:val="Text"/>
        <w:spacing w:before="0"/>
        <w:jc w:val="left"/>
        <w:rPr>
          <w:sz w:val="22"/>
          <w:szCs w:val="22"/>
          <w:lang w:val="el-GR" w:bidi="th-TH"/>
        </w:rPr>
      </w:pPr>
      <w:r w:rsidRPr="000F7655">
        <w:rPr>
          <w:sz w:val="22"/>
          <w:szCs w:val="22"/>
          <w:lang w:val="el-GR" w:bidi="th-TH"/>
        </w:rPr>
        <w:t>Αυτό το φαρμακευτικό προϊόν</w:t>
      </w:r>
      <w:r w:rsidR="00914C40" w:rsidRPr="000F7655">
        <w:rPr>
          <w:sz w:val="22"/>
          <w:szCs w:val="22"/>
          <w:lang w:val="el-GR" w:bidi="th-TH"/>
        </w:rPr>
        <w:t xml:space="preserve"> </w:t>
      </w:r>
      <w:r w:rsidR="00CB18B4" w:rsidRPr="000F7655">
        <w:rPr>
          <w:sz w:val="22"/>
          <w:szCs w:val="22"/>
          <w:lang w:val="el-GR" w:bidi="th-TH"/>
        </w:rPr>
        <w:t>πρέπει να χρησιμοποιείται με προσοχή σε ασθενείς με καρδιαγγειακές διαταραχές (στεφανιαία νόσο, οξύ έμφραγμα του μυοκαρδίου, καρδιακές αρρυθμίες, υπέρταση</w:t>
      </w:r>
      <w:r w:rsidR="00914C40" w:rsidRPr="000F7655">
        <w:rPr>
          <w:sz w:val="22"/>
          <w:szCs w:val="22"/>
          <w:lang w:val="el-GR" w:bidi="th-TH"/>
        </w:rPr>
        <w:t xml:space="preserve">), </w:t>
      </w:r>
      <w:r w:rsidR="00CB18B4" w:rsidRPr="000F7655">
        <w:rPr>
          <w:sz w:val="22"/>
          <w:szCs w:val="22"/>
          <w:lang w:val="el-GR" w:bidi="th-TH"/>
        </w:rPr>
        <w:t>διαταραχές με σπασμούς ή θυρεοτοξίκωση και σε ασθενείς που παρουσιάζουν ασυνήθιστη ανταπόκριση στους β</w:t>
      </w:r>
      <w:r w:rsidR="00CB18B4" w:rsidRPr="000F7655">
        <w:rPr>
          <w:sz w:val="22"/>
          <w:szCs w:val="22"/>
          <w:vertAlign w:val="subscript"/>
          <w:lang w:val="el-GR" w:bidi="th-TH"/>
        </w:rPr>
        <w:t>2</w:t>
      </w:r>
      <w:r w:rsidR="00663672" w:rsidRPr="000F7655">
        <w:rPr>
          <w:sz w:val="22"/>
          <w:szCs w:val="22"/>
          <w:lang w:val="el-GR" w:bidi="th-TH"/>
        </w:rPr>
        <w:t>-</w:t>
      </w:r>
      <w:r w:rsidR="00CB18B4" w:rsidRPr="000F7655">
        <w:rPr>
          <w:sz w:val="22"/>
          <w:szCs w:val="22"/>
          <w:lang w:val="el-GR" w:bidi="th-TH"/>
        </w:rPr>
        <w:t>αδρενεργικούς αγωνιστές</w:t>
      </w:r>
      <w:r w:rsidR="00914C40" w:rsidRPr="000F7655">
        <w:rPr>
          <w:sz w:val="22"/>
          <w:szCs w:val="22"/>
          <w:lang w:val="el-GR" w:bidi="th-TH"/>
        </w:rPr>
        <w:t>.</w:t>
      </w:r>
    </w:p>
    <w:p w14:paraId="7104A4D1" w14:textId="6CB78D23" w:rsidR="00B84FD6" w:rsidRPr="000F7655" w:rsidRDefault="00B84FD6" w:rsidP="00D83A43">
      <w:pPr>
        <w:pStyle w:val="Text"/>
        <w:spacing w:before="0"/>
        <w:jc w:val="left"/>
        <w:rPr>
          <w:sz w:val="22"/>
          <w:szCs w:val="22"/>
          <w:lang w:val="el-GR" w:bidi="th-TH"/>
        </w:rPr>
      </w:pPr>
    </w:p>
    <w:p w14:paraId="7C1B4A19" w14:textId="78D5627B" w:rsidR="001F1442" w:rsidRPr="000F7655" w:rsidRDefault="00CB18B4" w:rsidP="00D83A43">
      <w:pPr>
        <w:pStyle w:val="Text"/>
        <w:spacing w:before="0"/>
        <w:jc w:val="left"/>
        <w:rPr>
          <w:sz w:val="22"/>
          <w:szCs w:val="22"/>
          <w:lang w:val="el-GR" w:bidi="th-TH"/>
        </w:rPr>
      </w:pPr>
      <w:r w:rsidRPr="000F7655">
        <w:rPr>
          <w:sz w:val="22"/>
          <w:szCs w:val="22"/>
          <w:lang w:val="el-GR" w:bidi="th-TH"/>
        </w:rPr>
        <w:t>Οι ασθενείς με ασταθή ισχαιμική καρδιακή νόσο, ιστορικό εμφράγματος</w:t>
      </w:r>
      <w:r w:rsidR="00192733" w:rsidRPr="000F7655">
        <w:rPr>
          <w:sz w:val="22"/>
          <w:szCs w:val="22"/>
          <w:lang w:val="el-GR" w:bidi="th-TH"/>
        </w:rPr>
        <w:t xml:space="preserve"> του μυοκαρδίου</w:t>
      </w:r>
      <w:r w:rsidRPr="000F7655">
        <w:rPr>
          <w:sz w:val="22"/>
          <w:szCs w:val="22"/>
          <w:lang w:val="el-GR" w:bidi="th-TH"/>
        </w:rPr>
        <w:t xml:space="preserve"> κατά τους τελευταίους </w:t>
      </w:r>
      <w:r w:rsidR="001F1442" w:rsidRPr="000F7655">
        <w:rPr>
          <w:sz w:val="22"/>
          <w:szCs w:val="22"/>
          <w:lang w:val="el-GR" w:bidi="th-TH"/>
        </w:rPr>
        <w:t>12</w:t>
      </w:r>
      <w:r w:rsidR="007A2BEE" w:rsidRPr="000F7655">
        <w:rPr>
          <w:sz w:val="22"/>
          <w:szCs w:val="22"/>
          <w:lang w:bidi="th-TH"/>
        </w:rPr>
        <w:t> </w:t>
      </w:r>
      <w:r w:rsidRPr="000F7655">
        <w:rPr>
          <w:sz w:val="22"/>
          <w:szCs w:val="22"/>
          <w:lang w:val="el-GR" w:bidi="th-TH"/>
        </w:rPr>
        <w:t>μήνες</w:t>
      </w:r>
      <w:r w:rsidR="001F1442" w:rsidRPr="000F7655">
        <w:rPr>
          <w:sz w:val="22"/>
          <w:szCs w:val="22"/>
          <w:lang w:val="el-GR" w:bidi="th-TH"/>
        </w:rPr>
        <w:t>,</w:t>
      </w:r>
      <w:r w:rsidR="00663672" w:rsidRPr="000F7655">
        <w:rPr>
          <w:lang w:val="el-GR"/>
        </w:rPr>
        <w:t xml:space="preserve"> </w:t>
      </w:r>
      <w:r w:rsidR="00663672" w:rsidRPr="000F7655">
        <w:rPr>
          <w:sz w:val="22"/>
          <w:szCs w:val="22"/>
          <w:lang w:val="el-GR" w:bidi="th-TH"/>
        </w:rPr>
        <w:t>ανεπάρκεια αριστερής κοιλίας</w:t>
      </w:r>
      <w:r w:rsidR="001F1442" w:rsidRPr="000F7655">
        <w:rPr>
          <w:sz w:val="22"/>
          <w:szCs w:val="22"/>
          <w:lang w:val="el-GR" w:bidi="th-TH"/>
        </w:rPr>
        <w:t xml:space="preserve"> </w:t>
      </w:r>
      <w:r w:rsidR="00663672" w:rsidRPr="000F7655">
        <w:rPr>
          <w:sz w:val="22"/>
          <w:szCs w:val="22"/>
          <w:lang w:val="el-GR" w:bidi="th-TH"/>
        </w:rPr>
        <w:t>κατηγορίας</w:t>
      </w:r>
      <w:r w:rsidR="00663672" w:rsidRPr="000F7655">
        <w:rPr>
          <w:sz w:val="22"/>
          <w:szCs w:val="22"/>
          <w:lang w:bidi="th-TH"/>
        </w:rPr>
        <w:t> III</w:t>
      </w:r>
      <w:r w:rsidR="00663672" w:rsidRPr="000F7655">
        <w:rPr>
          <w:sz w:val="22"/>
          <w:szCs w:val="22"/>
          <w:lang w:val="el-GR" w:bidi="th-TH"/>
        </w:rPr>
        <w:t>/</w:t>
      </w:r>
      <w:r w:rsidR="00663672" w:rsidRPr="000F7655">
        <w:rPr>
          <w:sz w:val="22"/>
          <w:szCs w:val="22"/>
          <w:lang w:bidi="th-TH"/>
        </w:rPr>
        <w:t>IV</w:t>
      </w:r>
      <w:r w:rsidR="00663672" w:rsidRPr="000F7655">
        <w:rPr>
          <w:sz w:val="22"/>
          <w:szCs w:val="22"/>
          <w:lang w:val="el-GR" w:bidi="th-TH"/>
        </w:rPr>
        <w:t xml:space="preserve"> </w:t>
      </w:r>
      <w:r w:rsidR="00971FC4" w:rsidRPr="000F7655">
        <w:rPr>
          <w:sz w:val="22"/>
          <w:szCs w:val="22"/>
          <w:lang w:val="el-GR" w:bidi="th-TH"/>
        </w:rPr>
        <w:t>κατά την Καρδιολογική Εταιρεία Νέας Υόρκης</w:t>
      </w:r>
      <w:r w:rsidR="001F1442" w:rsidRPr="000F7655">
        <w:rPr>
          <w:sz w:val="22"/>
          <w:szCs w:val="22"/>
          <w:lang w:val="el-GR" w:bidi="th-TH"/>
        </w:rPr>
        <w:t xml:space="preserve"> (</w:t>
      </w:r>
      <w:r w:rsidR="001F1442" w:rsidRPr="000F7655">
        <w:rPr>
          <w:sz w:val="22"/>
          <w:szCs w:val="22"/>
          <w:lang w:bidi="th-TH"/>
        </w:rPr>
        <w:t>NYHA</w:t>
      </w:r>
      <w:r w:rsidR="001F1442" w:rsidRPr="000F7655">
        <w:rPr>
          <w:sz w:val="22"/>
          <w:szCs w:val="22"/>
          <w:lang w:val="el-GR" w:bidi="th-TH"/>
        </w:rPr>
        <w:t>)</w:t>
      </w:r>
      <w:r w:rsidR="000D41F7" w:rsidRPr="000F7655">
        <w:rPr>
          <w:sz w:val="22"/>
          <w:szCs w:val="22"/>
          <w:lang w:val="el-GR" w:bidi="th-TH"/>
        </w:rPr>
        <w:t>,</w:t>
      </w:r>
      <w:r w:rsidR="001F1442" w:rsidRPr="000F7655">
        <w:rPr>
          <w:sz w:val="22"/>
          <w:szCs w:val="22"/>
          <w:lang w:val="el-GR" w:bidi="th-TH"/>
        </w:rPr>
        <w:t xml:space="preserve"> </w:t>
      </w:r>
      <w:r w:rsidR="00663672" w:rsidRPr="000F7655">
        <w:rPr>
          <w:sz w:val="22"/>
          <w:szCs w:val="22"/>
          <w:lang w:val="el-GR" w:bidi="th-TH"/>
        </w:rPr>
        <w:t>αρρυθμία, μη</w:t>
      </w:r>
      <w:r w:rsidR="00971FC4" w:rsidRPr="000F7655">
        <w:rPr>
          <w:sz w:val="22"/>
          <w:szCs w:val="22"/>
          <w:lang w:val="el-GR" w:bidi="th-TH"/>
        </w:rPr>
        <w:t xml:space="preserve"> ελεγχόμενη υπέρταση, αγγειακή εγκεφαλική νόσο</w:t>
      </w:r>
      <w:r w:rsidR="000B417D" w:rsidRPr="000F7655">
        <w:rPr>
          <w:sz w:val="22"/>
          <w:szCs w:val="22"/>
          <w:lang w:val="el-GR" w:bidi="th-TH"/>
        </w:rPr>
        <w:t>,</w:t>
      </w:r>
      <w:r w:rsidR="00971FC4" w:rsidRPr="000F7655">
        <w:rPr>
          <w:sz w:val="22"/>
          <w:szCs w:val="22"/>
          <w:lang w:val="el-GR" w:bidi="th-TH"/>
        </w:rPr>
        <w:t xml:space="preserve"> ιστορικό συνδρόμου </w:t>
      </w:r>
      <w:r w:rsidR="00E93B3A" w:rsidRPr="000F7655">
        <w:rPr>
          <w:sz w:val="22"/>
          <w:szCs w:val="22"/>
          <w:lang w:val="el-GR" w:bidi="th-TH"/>
        </w:rPr>
        <w:t xml:space="preserve">παρατεταμένου </w:t>
      </w:r>
      <w:r w:rsidR="001F1442" w:rsidRPr="000F7655">
        <w:rPr>
          <w:sz w:val="22"/>
          <w:szCs w:val="22"/>
          <w:lang w:bidi="th-TH"/>
        </w:rPr>
        <w:t>QT</w:t>
      </w:r>
      <w:r w:rsidR="00971FC4" w:rsidRPr="000F7655">
        <w:rPr>
          <w:sz w:val="22"/>
          <w:szCs w:val="22"/>
          <w:lang w:val="el-GR" w:bidi="th-TH"/>
        </w:rPr>
        <w:t xml:space="preserve"> και οι ασθενείς που λαμβάνουν φαρμακευτικά προϊόντα που είναι γνωστό ότι παρατείνουν το</w:t>
      </w:r>
      <w:r w:rsidR="001F1442" w:rsidRPr="000F7655">
        <w:rPr>
          <w:sz w:val="22"/>
          <w:szCs w:val="22"/>
          <w:lang w:val="el-GR" w:bidi="th-TH"/>
        </w:rPr>
        <w:t xml:space="preserve"> </w:t>
      </w:r>
      <w:r w:rsidR="001F1442" w:rsidRPr="000F7655">
        <w:rPr>
          <w:sz w:val="22"/>
          <w:szCs w:val="22"/>
          <w:lang w:bidi="th-TH"/>
        </w:rPr>
        <w:t>QTc</w:t>
      </w:r>
      <w:r w:rsidR="001F1442" w:rsidRPr="000F7655">
        <w:rPr>
          <w:sz w:val="22"/>
          <w:szCs w:val="22"/>
          <w:lang w:val="el-GR" w:bidi="th-TH"/>
        </w:rPr>
        <w:t xml:space="preserve"> </w:t>
      </w:r>
      <w:r w:rsidR="00971FC4" w:rsidRPr="000F7655">
        <w:rPr>
          <w:sz w:val="22"/>
          <w:szCs w:val="22"/>
          <w:lang w:val="el-GR" w:bidi="th-TH"/>
        </w:rPr>
        <w:t xml:space="preserve">αποκλείστηκαν από τις μελέτες στο κλινικό πρόγραμμα ανάπτυξης </w:t>
      </w:r>
      <w:r w:rsidR="006D3260" w:rsidRPr="000F7655">
        <w:rPr>
          <w:sz w:val="22"/>
          <w:szCs w:val="22"/>
          <w:lang w:val="el-GR" w:bidi="th-TH"/>
        </w:rPr>
        <w:t>ινδακατερόλης/γλυκοπυρρονίου/φουροϊκής μομεταζόνης</w:t>
      </w:r>
      <w:r w:rsidR="001F1442" w:rsidRPr="000F7655">
        <w:rPr>
          <w:sz w:val="22"/>
          <w:szCs w:val="22"/>
          <w:lang w:val="el-GR" w:bidi="th-TH"/>
        </w:rPr>
        <w:t xml:space="preserve">. </w:t>
      </w:r>
      <w:r w:rsidR="00971FC4" w:rsidRPr="000F7655">
        <w:rPr>
          <w:sz w:val="22"/>
          <w:szCs w:val="22"/>
          <w:lang w:val="el-GR" w:bidi="th-TH"/>
        </w:rPr>
        <w:t xml:space="preserve">Επομένως, </w:t>
      </w:r>
      <w:r w:rsidR="000B417D" w:rsidRPr="000F7655">
        <w:rPr>
          <w:sz w:val="22"/>
          <w:szCs w:val="22"/>
          <w:lang w:val="el-GR" w:bidi="th-TH"/>
        </w:rPr>
        <w:t>τα αποτελέσματα</w:t>
      </w:r>
      <w:r w:rsidR="00971FC4" w:rsidRPr="000F7655">
        <w:rPr>
          <w:sz w:val="22"/>
          <w:szCs w:val="22"/>
          <w:lang w:val="el-GR" w:bidi="th-TH"/>
        </w:rPr>
        <w:t xml:space="preserve"> ασφάλειας σε αυτούς τους πληθυσμούς θεωρούνται άγνωστ</w:t>
      </w:r>
      <w:r w:rsidR="000B417D" w:rsidRPr="000F7655">
        <w:rPr>
          <w:sz w:val="22"/>
          <w:szCs w:val="22"/>
          <w:lang w:val="el-GR" w:bidi="th-TH"/>
        </w:rPr>
        <w:t>α</w:t>
      </w:r>
      <w:r w:rsidR="001F1442" w:rsidRPr="000F7655">
        <w:rPr>
          <w:sz w:val="22"/>
          <w:szCs w:val="22"/>
          <w:lang w:val="el-GR" w:bidi="th-TH"/>
        </w:rPr>
        <w:t>.</w:t>
      </w:r>
    </w:p>
    <w:p w14:paraId="58AE736C" w14:textId="77777777" w:rsidR="001F1442" w:rsidRPr="000F7655" w:rsidRDefault="001F1442" w:rsidP="00D83A43">
      <w:pPr>
        <w:pStyle w:val="Text"/>
        <w:spacing w:before="0"/>
        <w:jc w:val="left"/>
        <w:rPr>
          <w:sz w:val="22"/>
          <w:szCs w:val="22"/>
          <w:lang w:val="el-GR" w:bidi="th-TH"/>
        </w:rPr>
      </w:pPr>
    </w:p>
    <w:p w14:paraId="5A33E6CD" w14:textId="70B01D2D" w:rsidR="00B84FD6" w:rsidRPr="000F7655" w:rsidRDefault="00913499" w:rsidP="00D83A43">
      <w:pPr>
        <w:pStyle w:val="Text"/>
        <w:spacing w:before="0"/>
        <w:jc w:val="left"/>
        <w:rPr>
          <w:sz w:val="22"/>
          <w:szCs w:val="22"/>
          <w:lang w:val="el-GR" w:bidi="th-TH"/>
        </w:rPr>
      </w:pPr>
      <w:r w:rsidRPr="000F7655">
        <w:rPr>
          <w:sz w:val="22"/>
          <w:szCs w:val="22"/>
          <w:lang w:val="el-GR" w:bidi="th-TH"/>
        </w:rPr>
        <w:t>Ενώ οι β</w:t>
      </w:r>
      <w:r w:rsidRPr="000F7655">
        <w:rPr>
          <w:sz w:val="22"/>
          <w:szCs w:val="22"/>
          <w:vertAlign w:val="subscript"/>
          <w:lang w:val="el-GR" w:bidi="th-TH"/>
        </w:rPr>
        <w:t>2</w:t>
      </w:r>
      <w:r w:rsidR="00663672" w:rsidRPr="000F7655">
        <w:rPr>
          <w:sz w:val="22"/>
          <w:szCs w:val="22"/>
          <w:lang w:val="el-GR" w:bidi="th-TH"/>
        </w:rPr>
        <w:t>-</w:t>
      </w:r>
      <w:r w:rsidRPr="000F7655">
        <w:rPr>
          <w:sz w:val="22"/>
          <w:szCs w:val="22"/>
          <w:lang w:val="el-GR" w:bidi="th-TH"/>
        </w:rPr>
        <w:t xml:space="preserve">αδρενεργικοί αγωνιστές έχουν αναφερθεί ότι παράγουν μεταβολές στο ηλεκτροκαρδιογράφημα (ΗΚΓ), όπως </w:t>
      </w:r>
      <w:r w:rsidR="00C73A59" w:rsidRPr="000F7655">
        <w:rPr>
          <w:sz w:val="22"/>
          <w:szCs w:val="22"/>
          <w:lang w:val="el-GR" w:bidi="th-TH"/>
        </w:rPr>
        <w:t>επιπέδωση των κυμάτων</w:t>
      </w:r>
      <w:r w:rsidR="00914C40" w:rsidRPr="000F7655">
        <w:rPr>
          <w:sz w:val="22"/>
          <w:szCs w:val="22"/>
          <w:lang w:val="el-GR" w:bidi="th-TH"/>
        </w:rPr>
        <w:t xml:space="preserve"> </w:t>
      </w:r>
      <w:r w:rsidR="00914C40" w:rsidRPr="000F7655">
        <w:rPr>
          <w:sz w:val="22"/>
          <w:szCs w:val="22"/>
          <w:lang w:bidi="th-TH"/>
        </w:rPr>
        <w:t>T</w:t>
      </w:r>
      <w:r w:rsidR="00914C40" w:rsidRPr="000F7655">
        <w:rPr>
          <w:sz w:val="22"/>
          <w:szCs w:val="22"/>
          <w:lang w:val="el-GR" w:bidi="th-TH"/>
        </w:rPr>
        <w:t xml:space="preserve">, </w:t>
      </w:r>
      <w:r w:rsidRPr="000F7655">
        <w:rPr>
          <w:sz w:val="22"/>
          <w:szCs w:val="22"/>
          <w:lang w:val="el-GR" w:bidi="th-TH"/>
        </w:rPr>
        <w:t>παράταση του διαστήματος</w:t>
      </w:r>
      <w:r w:rsidR="00914C40" w:rsidRPr="000F7655">
        <w:rPr>
          <w:sz w:val="22"/>
          <w:szCs w:val="22"/>
          <w:lang w:val="el-GR" w:bidi="th-TH"/>
        </w:rPr>
        <w:t xml:space="preserve"> </w:t>
      </w:r>
      <w:r w:rsidR="00914C40" w:rsidRPr="000F7655">
        <w:rPr>
          <w:sz w:val="22"/>
          <w:szCs w:val="22"/>
          <w:lang w:bidi="th-TH"/>
        </w:rPr>
        <w:t>QT</w:t>
      </w:r>
      <w:r w:rsidRPr="000F7655">
        <w:rPr>
          <w:sz w:val="22"/>
          <w:szCs w:val="22"/>
          <w:lang w:val="el-GR" w:bidi="th-TH"/>
        </w:rPr>
        <w:t xml:space="preserve"> και κατάσπαση του διαστήματος</w:t>
      </w:r>
      <w:r w:rsidR="00914C40" w:rsidRPr="000F7655">
        <w:rPr>
          <w:sz w:val="22"/>
          <w:szCs w:val="22"/>
          <w:lang w:val="el-GR" w:bidi="th-TH"/>
        </w:rPr>
        <w:t xml:space="preserve"> </w:t>
      </w:r>
      <w:r w:rsidR="00914C40" w:rsidRPr="000F7655">
        <w:rPr>
          <w:sz w:val="22"/>
          <w:szCs w:val="22"/>
          <w:lang w:bidi="th-TH"/>
        </w:rPr>
        <w:t>ST</w:t>
      </w:r>
      <w:r w:rsidRPr="000F7655">
        <w:rPr>
          <w:sz w:val="22"/>
          <w:szCs w:val="22"/>
          <w:lang w:val="el-GR" w:bidi="th-TH"/>
        </w:rPr>
        <w:t>, η κλινική σημασία αυτών των ευρημάτων είναι άγνωστη</w:t>
      </w:r>
      <w:r w:rsidR="00914C40" w:rsidRPr="000F7655">
        <w:rPr>
          <w:sz w:val="22"/>
          <w:szCs w:val="22"/>
          <w:lang w:val="el-GR" w:bidi="th-TH"/>
        </w:rPr>
        <w:t>.</w:t>
      </w:r>
    </w:p>
    <w:p w14:paraId="142A3080" w14:textId="77777777" w:rsidR="00B84FD6" w:rsidRPr="000F7655" w:rsidRDefault="00B84FD6" w:rsidP="00D83A43">
      <w:pPr>
        <w:pStyle w:val="Text"/>
        <w:spacing w:before="0"/>
        <w:jc w:val="left"/>
        <w:rPr>
          <w:sz w:val="22"/>
          <w:szCs w:val="22"/>
          <w:lang w:val="el-GR" w:bidi="th-TH"/>
        </w:rPr>
      </w:pPr>
    </w:p>
    <w:p w14:paraId="7BDC5411" w14:textId="3CACF354" w:rsidR="00B84FD6" w:rsidRPr="000F7655" w:rsidRDefault="00305C59" w:rsidP="00D83A43">
      <w:pPr>
        <w:pStyle w:val="Text"/>
        <w:spacing w:before="0"/>
        <w:jc w:val="left"/>
        <w:rPr>
          <w:sz w:val="22"/>
          <w:szCs w:val="22"/>
          <w:lang w:val="el-GR" w:eastAsia="en-US"/>
        </w:rPr>
      </w:pPr>
      <w:r w:rsidRPr="000F7655">
        <w:rPr>
          <w:sz w:val="22"/>
          <w:szCs w:val="22"/>
          <w:lang w:val="el-GR" w:eastAsia="en-US"/>
        </w:rPr>
        <w:t>Επομένως, ο</w:t>
      </w:r>
      <w:r w:rsidRPr="000F7655">
        <w:rPr>
          <w:sz w:val="22"/>
          <w:szCs w:val="22"/>
          <w:lang w:val="el-GR" w:bidi="th-TH"/>
        </w:rPr>
        <w:t>ι β</w:t>
      </w:r>
      <w:r w:rsidRPr="000F7655">
        <w:rPr>
          <w:sz w:val="22"/>
          <w:szCs w:val="22"/>
          <w:vertAlign w:val="subscript"/>
          <w:lang w:val="el-GR" w:bidi="th-TH"/>
        </w:rPr>
        <w:t>2</w:t>
      </w:r>
      <w:r w:rsidRPr="000F7655">
        <w:rPr>
          <w:sz w:val="22"/>
          <w:szCs w:val="22"/>
          <w:lang w:val="el-GR" w:bidi="th-TH"/>
        </w:rPr>
        <w:t>-αδρενεργικοί αγωνιστές μακράς δράσης (</w:t>
      </w:r>
      <w:r w:rsidRPr="000F7655">
        <w:rPr>
          <w:sz w:val="22"/>
          <w:szCs w:val="22"/>
          <w:lang w:bidi="th-TH"/>
        </w:rPr>
        <w:t>LABA</w:t>
      </w:r>
      <w:r w:rsidRPr="000F7655">
        <w:rPr>
          <w:sz w:val="22"/>
          <w:szCs w:val="22"/>
          <w:lang w:val="el-GR" w:bidi="th-TH"/>
        </w:rPr>
        <w:t xml:space="preserve">) ή τα προϊόντα συνδυασμού που περιέχουν </w:t>
      </w:r>
      <w:r w:rsidRPr="000F7655">
        <w:rPr>
          <w:sz w:val="22"/>
          <w:szCs w:val="22"/>
          <w:lang w:bidi="th-TH"/>
        </w:rPr>
        <w:t>LABA</w:t>
      </w:r>
      <w:r w:rsidRPr="000F7655">
        <w:rPr>
          <w:sz w:val="22"/>
          <w:szCs w:val="22"/>
          <w:lang w:val="el-GR" w:bidi="th-TH"/>
        </w:rPr>
        <w:t xml:space="preserve">, όπως το </w:t>
      </w:r>
      <w:r w:rsidRPr="000F7655">
        <w:rPr>
          <w:sz w:val="22"/>
          <w:szCs w:val="22"/>
          <w:lang w:bidi="th-TH"/>
        </w:rPr>
        <w:t>Enerzair</w:t>
      </w:r>
      <w:r w:rsidRPr="000F7655">
        <w:rPr>
          <w:sz w:val="22"/>
          <w:szCs w:val="22"/>
          <w:lang w:val="el-GR" w:bidi="th-TH"/>
        </w:rPr>
        <w:t xml:space="preserve"> </w:t>
      </w:r>
      <w:r w:rsidRPr="000F7655">
        <w:rPr>
          <w:sz w:val="22"/>
          <w:szCs w:val="22"/>
          <w:lang w:bidi="th-TH"/>
        </w:rPr>
        <w:t>Breezhaler</w:t>
      </w:r>
      <w:r w:rsidRPr="000F7655">
        <w:rPr>
          <w:sz w:val="22"/>
          <w:szCs w:val="22"/>
          <w:lang w:val="el-GR" w:bidi="th-TH"/>
        </w:rPr>
        <w:t xml:space="preserve">, θα πρέπει να χρησιμοποιούνται με προσοχή σε ασθενείς με γνωστή ή εικαζόμενη παράταση του διαστήματος </w:t>
      </w:r>
      <w:r w:rsidRPr="000F7655">
        <w:rPr>
          <w:sz w:val="22"/>
          <w:szCs w:val="22"/>
          <w:lang w:bidi="th-TH"/>
        </w:rPr>
        <w:t>QT</w:t>
      </w:r>
      <w:r w:rsidRPr="000F7655">
        <w:rPr>
          <w:sz w:val="22"/>
          <w:szCs w:val="22"/>
          <w:lang w:val="el-GR" w:bidi="th-TH"/>
        </w:rPr>
        <w:t xml:space="preserve"> ή σε ασθενείς που λαμβάνουν αγωγή με φαρμακευτικά προϊόντα που επηρεάζουν το διάστημα </w:t>
      </w:r>
      <w:r w:rsidRPr="000F7655">
        <w:rPr>
          <w:sz w:val="22"/>
          <w:szCs w:val="22"/>
          <w:lang w:bidi="th-TH"/>
        </w:rPr>
        <w:t>QT</w:t>
      </w:r>
      <w:r w:rsidRPr="000F7655">
        <w:rPr>
          <w:sz w:val="22"/>
          <w:szCs w:val="22"/>
          <w:lang w:val="el-GR" w:bidi="th-TH"/>
        </w:rPr>
        <w:t>.</w:t>
      </w:r>
    </w:p>
    <w:p w14:paraId="5D413B01" w14:textId="77777777" w:rsidR="00305C59" w:rsidRPr="000F7655" w:rsidRDefault="00305C59" w:rsidP="00D83A43">
      <w:pPr>
        <w:pStyle w:val="Text"/>
        <w:spacing w:before="0"/>
        <w:jc w:val="left"/>
        <w:rPr>
          <w:sz w:val="22"/>
          <w:szCs w:val="22"/>
          <w:u w:val="single"/>
          <w:lang w:val="el-GR"/>
        </w:rPr>
      </w:pPr>
    </w:p>
    <w:p w14:paraId="4E9208F6" w14:textId="7FC9013B" w:rsidR="00B84FD6" w:rsidRPr="000F7655" w:rsidRDefault="0051423E" w:rsidP="00D83A43">
      <w:pPr>
        <w:pStyle w:val="Text"/>
        <w:keepNext/>
        <w:spacing w:before="0"/>
        <w:jc w:val="left"/>
        <w:rPr>
          <w:sz w:val="22"/>
          <w:szCs w:val="22"/>
          <w:lang w:val="el-GR"/>
        </w:rPr>
      </w:pPr>
      <w:r w:rsidRPr="000F7655">
        <w:rPr>
          <w:sz w:val="22"/>
          <w:szCs w:val="22"/>
          <w:u w:val="single"/>
          <w:lang w:val="el-GR"/>
        </w:rPr>
        <w:t>Υποκαλιαιμία με βήτα αγωνιστές</w:t>
      </w:r>
    </w:p>
    <w:p w14:paraId="536E97B6" w14:textId="77777777" w:rsidR="00B84FD6" w:rsidRPr="000F7655" w:rsidRDefault="00B84FD6" w:rsidP="00D83A43">
      <w:pPr>
        <w:pStyle w:val="Text"/>
        <w:keepNext/>
        <w:spacing w:before="0"/>
        <w:jc w:val="left"/>
        <w:rPr>
          <w:sz w:val="22"/>
          <w:szCs w:val="22"/>
          <w:lang w:val="el-GR" w:bidi="th-TH"/>
        </w:rPr>
      </w:pPr>
    </w:p>
    <w:p w14:paraId="54BF12DB" w14:textId="05623898" w:rsidR="00B84FD6" w:rsidRPr="000F7655" w:rsidRDefault="0051423E" w:rsidP="00D83A43">
      <w:pPr>
        <w:pStyle w:val="Text"/>
        <w:spacing w:before="0"/>
        <w:jc w:val="left"/>
        <w:rPr>
          <w:sz w:val="22"/>
          <w:szCs w:val="22"/>
          <w:lang w:val="el-GR" w:bidi="th-TH"/>
        </w:rPr>
      </w:pPr>
      <w:r w:rsidRPr="000F7655">
        <w:rPr>
          <w:sz w:val="22"/>
          <w:szCs w:val="22"/>
          <w:lang w:val="el-GR" w:bidi="th-TH"/>
        </w:rPr>
        <w:t>Οι β</w:t>
      </w:r>
      <w:r w:rsidRPr="000F7655">
        <w:rPr>
          <w:sz w:val="22"/>
          <w:szCs w:val="22"/>
          <w:vertAlign w:val="subscript"/>
          <w:lang w:val="el-GR" w:bidi="th-TH"/>
        </w:rPr>
        <w:t>2</w:t>
      </w:r>
      <w:r w:rsidR="002C04BD" w:rsidRPr="000F7655">
        <w:rPr>
          <w:sz w:val="22"/>
          <w:szCs w:val="22"/>
          <w:lang w:val="el-GR" w:bidi="th-TH"/>
        </w:rPr>
        <w:t>-</w:t>
      </w:r>
      <w:r w:rsidRPr="000F7655">
        <w:rPr>
          <w:sz w:val="22"/>
          <w:szCs w:val="22"/>
          <w:lang w:val="el-GR" w:bidi="th-TH"/>
        </w:rPr>
        <w:t xml:space="preserve">αδρενεργικοί αγωνιστές μπορεί να προκαλέσουν </w:t>
      </w:r>
      <w:r w:rsidR="00540E0F" w:rsidRPr="000F7655">
        <w:rPr>
          <w:sz w:val="22"/>
          <w:szCs w:val="22"/>
          <w:lang w:val="el-GR" w:bidi="th-TH"/>
        </w:rPr>
        <w:t>σημαντική</w:t>
      </w:r>
      <w:r w:rsidRPr="000F7655">
        <w:rPr>
          <w:sz w:val="22"/>
          <w:szCs w:val="22"/>
          <w:lang w:val="el-GR" w:bidi="th-TH"/>
        </w:rPr>
        <w:t xml:space="preserve"> υποκαλιαιμία σε ορισμένους ασθενείς και αυτό </w:t>
      </w:r>
      <w:r w:rsidR="004E6694" w:rsidRPr="000F7655">
        <w:rPr>
          <w:sz w:val="22"/>
          <w:szCs w:val="22"/>
          <w:lang w:val="el-GR" w:bidi="th-TH"/>
        </w:rPr>
        <w:t>είναι δυνατό</w:t>
      </w:r>
      <w:r w:rsidR="00540E0F" w:rsidRPr="000F7655">
        <w:rPr>
          <w:sz w:val="22"/>
          <w:szCs w:val="22"/>
          <w:lang w:val="el-GR" w:bidi="th-TH"/>
        </w:rPr>
        <w:t xml:space="preserve"> να προκαλέσει ανεπιθύμητες καρδιαγγειακές επιδράσεις. Η μείωση του καλίου στον ορό είναι συνήθως παροδική και δεν απαιτεί λήψη συμπληρώματος</w:t>
      </w:r>
      <w:r w:rsidR="00914C40" w:rsidRPr="000F7655">
        <w:rPr>
          <w:sz w:val="22"/>
          <w:szCs w:val="22"/>
          <w:lang w:val="el-GR" w:bidi="th-TH"/>
        </w:rPr>
        <w:t xml:space="preserve">. </w:t>
      </w:r>
      <w:r w:rsidR="00540E0F" w:rsidRPr="000F7655">
        <w:rPr>
          <w:sz w:val="22"/>
          <w:szCs w:val="22"/>
          <w:lang w:val="el-GR" w:bidi="th-TH"/>
        </w:rPr>
        <w:t xml:space="preserve">Στους ασθενείς </w:t>
      </w:r>
      <w:r w:rsidR="00540E0F" w:rsidRPr="000F7655">
        <w:rPr>
          <w:sz w:val="22"/>
          <w:szCs w:val="22"/>
          <w:lang w:val="el-GR" w:bidi="th-TH"/>
        </w:rPr>
        <w:lastRenderedPageBreak/>
        <w:t>με σοβαρό άσθμα, η υποκαλιαιμία μπορεί να ενισχύεται από την υποξία και την παράλληλη θεραπεία και αυτό μπορεί να αυξήσει την ευπάθεια απέναντι στις καρδιακές αρρυθμίες (βλ. παράγραφο</w:t>
      </w:r>
      <w:r w:rsidR="00914C40" w:rsidRPr="000F7655">
        <w:rPr>
          <w:sz w:val="22"/>
          <w:szCs w:val="22"/>
          <w:lang w:bidi="th-TH"/>
        </w:rPr>
        <w:t> </w:t>
      </w:r>
      <w:r w:rsidR="00914C40" w:rsidRPr="000F7655">
        <w:rPr>
          <w:sz w:val="22"/>
          <w:szCs w:val="22"/>
          <w:lang w:val="el-GR" w:bidi="th-TH"/>
        </w:rPr>
        <w:t>4.5).</w:t>
      </w:r>
    </w:p>
    <w:p w14:paraId="4143516C" w14:textId="77777777" w:rsidR="00B84FD6" w:rsidRPr="000F7655" w:rsidRDefault="00B84FD6" w:rsidP="00D83A43">
      <w:pPr>
        <w:pStyle w:val="Text"/>
        <w:spacing w:before="0"/>
        <w:jc w:val="left"/>
        <w:rPr>
          <w:sz w:val="22"/>
          <w:szCs w:val="22"/>
          <w:lang w:val="el-GR" w:bidi="th-TH"/>
        </w:rPr>
      </w:pPr>
    </w:p>
    <w:p w14:paraId="4E976B5C" w14:textId="0D90793C" w:rsidR="00B84FD6" w:rsidRPr="000F7655" w:rsidRDefault="00584D91" w:rsidP="00D83A43">
      <w:pPr>
        <w:pStyle w:val="Text"/>
        <w:spacing w:before="0"/>
        <w:jc w:val="left"/>
        <w:rPr>
          <w:sz w:val="22"/>
          <w:szCs w:val="22"/>
          <w:lang w:val="el-GR" w:eastAsia="en-US"/>
        </w:rPr>
      </w:pPr>
      <w:r w:rsidRPr="000F7655">
        <w:rPr>
          <w:sz w:val="22"/>
          <w:szCs w:val="22"/>
          <w:lang w:val="el-GR" w:eastAsia="en-US"/>
        </w:rPr>
        <w:t>Κ</w:t>
      </w:r>
      <w:r w:rsidR="00540E0F" w:rsidRPr="000F7655">
        <w:rPr>
          <w:sz w:val="22"/>
          <w:szCs w:val="22"/>
          <w:lang w:val="el-GR" w:eastAsia="en-US"/>
        </w:rPr>
        <w:t xml:space="preserve">λινικά σχετική υποκαλιαιμία δεν έχει παρατηρηθεί σε κλινικές μελέτες </w:t>
      </w:r>
      <w:r w:rsidR="00A92698" w:rsidRPr="000F7655">
        <w:rPr>
          <w:sz w:val="22"/>
          <w:szCs w:val="22"/>
          <w:lang w:val="el-GR" w:bidi="th-TH"/>
        </w:rPr>
        <w:t>ινδακατερόλης/γλυκοπυρρονίου/φουροϊκής μομεταζόνης</w:t>
      </w:r>
      <w:r w:rsidR="00914C40" w:rsidRPr="000F7655">
        <w:rPr>
          <w:sz w:val="22"/>
          <w:szCs w:val="22"/>
          <w:lang w:val="el-GR" w:bidi="th-TH"/>
        </w:rPr>
        <w:t xml:space="preserve"> </w:t>
      </w:r>
      <w:r w:rsidR="00540E0F" w:rsidRPr="000F7655">
        <w:rPr>
          <w:sz w:val="22"/>
          <w:szCs w:val="22"/>
          <w:lang w:val="el-GR" w:bidi="th-TH"/>
        </w:rPr>
        <w:t>στη συνιστώμενη θεραπευτική δόση</w:t>
      </w:r>
      <w:r w:rsidR="00914C40" w:rsidRPr="000F7655">
        <w:rPr>
          <w:sz w:val="22"/>
          <w:szCs w:val="22"/>
          <w:lang w:val="el-GR" w:eastAsia="en-US"/>
        </w:rPr>
        <w:t>.</w:t>
      </w:r>
    </w:p>
    <w:p w14:paraId="21FE7B12" w14:textId="77777777" w:rsidR="00B84FD6" w:rsidRPr="000F7655" w:rsidRDefault="00B84FD6" w:rsidP="00D83A43">
      <w:pPr>
        <w:pStyle w:val="Text"/>
        <w:spacing w:before="0"/>
        <w:jc w:val="left"/>
        <w:rPr>
          <w:sz w:val="22"/>
          <w:szCs w:val="22"/>
          <w:lang w:val="el-GR"/>
        </w:rPr>
      </w:pPr>
    </w:p>
    <w:p w14:paraId="3AC4226D" w14:textId="1ED4E4F8" w:rsidR="00B84FD6" w:rsidRPr="000F7655" w:rsidRDefault="00540E0F" w:rsidP="00D83A43">
      <w:pPr>
        <w:pStyle w:val="Text"/>
        <w:keepNext/>
        <w:spacing w:before="0"/>
        <w:jc w:val="left"/>
        <w:rPr>
          <w:sz w:val="22"/>
          <w:szCs w:val="22"/>
          <w:lang w:val="el-GR"/>
        </w:rPr>
      </w:pPr>
      <w:r w:rsidRPr="000F7655">
        <w:rPr>
          <w:sz w:val="22"/>
          <w:szCs w:val="22"/>
          <w:u w:val="single"/>
          <w:lang w:val="el-GR"/>
        </w:rPr>
        <w:t>Υπεργλυκαιμία</w:t>
      </w:r>
    </w:p>
    <w:p w14:paraId="116994FB" w14:textId="77777777" w:rsidR="00B84FD6" w:rsidRPr="000F7655" w:rsidRDefault="00B84FD6" w:rsidP="00D83A43">
      <w:pPr>
        <w:pStyle w:val="Text"/>
        <w:keepNext/>
        <w:spacing w:before="0"/>
        <w:jc w:val="left"/>
        <w:rPr>
          <w:sz w:val="22"/>
          <w:szCs w:val="22"/>
          <w:lang w:val="el-GR" w:bidi="th-TH"/>
        </w:rPr>
      </w:pPr>
    </w:p>
    <w:p w14:paraId="1A850B72" w14:textId="1169E953" w:rsidR="00B84FD6" w:rsidRPr="000F7655" w:rsidRDefault="00347A2F" w:rsidP="00D83A43">
      <w:pPr>
        <w:pStyle w:val="Text"/>
        <w:spacing w:before="0"/>
        <w:jc w:val="left"/>
        <w:rPr>
          <w:sz w:val="22"/>
          <w:szCs w:val="22"/>
          <w:lang w:val="el-GR" w:bidi="th-TH"/>
        </w:rPr>
      </w:pPr>
      <w:r w:rsidRPr="000F7655">
        <w:rPr>
          <w:bCs/>
          <w:sz w:val="22"/>
          <w:szCs w:val="22"/>
          <w:lang w:val="el-GR"/>
        </w:rPr>
        <w:t>Η εισπνοή υψηλών δόσεων β</w:t>
      </w:r>
      <w:r w:rsidRPr="000F7655">
        <w:rPr>
          <w:bCs/>
          <w:sz w:val="22"/>
          <w:szCs w:val="22"/>
          <w:vertAlign w:val="subscript"/>
          <w:lang w:val="el-GR"/>
        </w:rPr>
        <w:t>2</w:t>
      </w:r>
      <w:r w:rsidR="002C04BD" w:rsidRPr="000F7655">
        <w:rPr>
          <w:bCs/>
          <w:sz w:val="22"/>
          <w:szCs w:val="22"/>
          <w:lang w:val="el-GR"/>
        </w:rPr>
        <w:t>-</w:t>
      </w:r>
      <w:r w:rsidRPr="000F7655">
        <w:rPr>
          <w:bCs/>
          <w:sz w:val="22"/>
          <w:szCs w:val="22"/>
          <w:lang w:val="el-GR"/>
        </w:rPr>
        <w:t xml:space="preserve">αδρενεργικών αγωνιστών και κορτικοστεροειδών μπορεί να προκαλέσει αυξήσεις στη γλυκόζη </w:t>
      </w:r>
      <w:r w:rsidR="005915CD" w:rsidRPr="000F7655">
        <w:rPr>
          <w:bCs/>
          <w:sz w:val="22"/>
          <w:szCs w:val="22"/>
          <w:lang w:val="el-GR"/>
        </w:rPr>
        <w:t xml:space="preserve">του </w:t>
      </w:r>
      <w:r w:rsidRPr="000F7655">
        <w:rPr>
          <w:bCs/>
          <w:sz w:val="22"/>
          <w:szCs w:val="22"/>
          <w:lang w:val="el-GR"/>
        </w:rPr>
        <w:t xml:space="preserve">πλάσματος. </w:t>
      </w:r>
      <w:r w:rsidR="00C93ED3" w:rsidRPr="000F7655">
        <w:rPr>
          <w:bCs/>
          <w:sz w:val="22"/>
          <w:szCs w:val="22"/>
          <w:lang w:val="el-GR"/>
        </w:rPr>
        <w:t>Με</w:t>
      </w:r>
      <w:r w:rsidRPr="000F7655">
        <w:rPr>
          <w:bCs/>
          <w:sz w:val="22"/>
          <w:szCs w:val="22"/>
          <w:lang w:val="el-GR"/>
        </w:rPr>
        <w:t xml:space="preserve"> την έναρξη της θεραπείας η γλυκόζη πλάσματος πρέπει να παρακολουθείται πιο </w:t>
      </w:r>
      <w:r w:rsidR="00A761E3" w:rsidRPr="000F7655">
        <w:rPr>
          <w:bCs/>
          <w:sz w:val="22"/>
          <w:szCs w:val="22"/>
          <w:lang w:val="el-GR"/>
        </w:rPr>
        <w:t>τακτικά</w:t>
      </w:r>
      <w:r w:rsidRPr="000F7655">
        <w:rPr>
          <w:bCs/>
          <w:sz w:val="22"/>
          <w:szCs w:val="22"/>
          <w:lang w:val="el-GR"/>
        </w:rPr>
        <w:t xml:space="preserve"> στους διαβητικούς ασθενείς</w:t>
      </w:r>
      <w:r w:rsidR="00914C40" w:rsidRPr="000F7655">
        <w:rPr>
          <w:bCs/>
          <w:sz w:val="22"/>
          <w:szCs w:val="22"/>
          <w:lang w:val="el-GR"/>
        </w:rPr>
        <w:t>.</w:t>
      </w:r>
    </w:p>
    <w:p w14:paraId="7D14D8F8" w14:textId="5B986332" w:rsidR="00B84FD6" w:rsidRPr="000F7655" w:rsidRDefault="00B84FD6" w:rsidP="00D83A43">
      <w:pPr>
        <w:pStyle w:val="Text"/>
        <w:spacing w:before="0"/>
        <w:jc w:val="left"/>
        <w:rPr>
          <w:sz w:val="22"/>
          <w:szCs w:val="22"/>
          <w:lang w:val="el-GR" w:bidi="th-TH"/>
        </w:rPr>
      </w:pPr>
    </w:p>
    <w:p w14:paraId="6DD4DFB5" w14:textId="2B4AD497" w:rsidR="001F1442" w:rsidRPr="000F7655" w:rsidRDefault="00B17BCB" w:rsidP="00D83A43">
      <w:pPr>
        <w:pStyle w:val="Text"/>
        <w:spacing w:before="0"/>
        <w:jc w:val="left"/>
        <w:rPr>
          <w:sz w:val="22"/>
          <w:szCs w:val="22"/>
          <w:lang w:val="el-GR" w:bidi="th-TH"/>
        </w:rPr>
      </w:pPr>
      <w:r w:rsidRPr="000F7655">
        <w:rPr>
          <w:sz w:val="22"/>
          <w:szCs w:val="22"/>
          <w:lang w:val="el-GR" w:bidi="th-TH"/>
        </w:rPr>
        <w:t>Αυτό το φαρμακευτικό προϊόν</w:t>
      </w:r>
      <w:r w:rsidR="001F1442" w:rsidRPr="000F7655">
        <w:rPr>
          <w:sz w:val="22"/>
          <w:szCs w:val="22"/>
          <w:lang w:val="el-GR" w:bidi="th-TH"/>
        </w:rPr>
        <w:t xml:space="preserve"> </w:t>
      </w:r>
      <w:r w:rsidR="00347A2F" w:rsidRPr="000F7655">
        <w:rPr>
          <w:sz w:val="22"/>
          <w:szCs w:val="22"/>
          <w:lang w:val="el-GR" w:bidi="th-TH"/>
        </w:rPr>
        <w:t>δεν έχει ακόμα διερευνηθεί στους ασθενείς με σακχαρώδη διαβήτη Τύπου</w:t>
      </w:r>
      <w:r w:rsidR="007A2BEE" w:rsidRPr="000F7655">
        <w:rPr>
          <w:sz w:val="22"/>
          <w:szCs w:val="22"/>
          <w:lang w:bidi="th-TH"/>
        </w:rPr>
        <w:t> </w:t>
      </w:r>
      <w:r w:rsidR="001F1442" w:rsidRPr="000F7655">
        <w:rPr>
          <w:sz w:val="22"/>
          <w:szCs w:val="22"/>
          <w:lang w:bidi="th-TH"/>
        </w:rPr>
        <w:t>I</w:t>
      </w:r>
      <w:r w:rsidR="001F1442" w:rsidRPr="000F7655">
        <w:rPr>
          <w:sz w:val="22"/>
          <w:szCs w:val="22"/>
          <w:lang w:val="el-GR" w:bidi="th-TH"/>
        </w:rPr>
        <w:t xml:space="preserve"> </w:t>
      </w:r>
      <w:r w:rsidR="00347A2F" w:rsidRPr="000F7655">
        <w:rPr>
          <w:sz w:val="22"/>
          <w:szCs w:val="22"/>
          <w:lang w:val="el-GR" w:bidi="th-TH"/>
        </w:rPr>
        <w:t>ή μη ελεγχόμενο σακχαρώδη διαβήτη Τύπου</w:t>
      </w:r>
      <w:r w:rsidR="007A2BEE" w:rsidRPr="000F7655">
        <w:rPr>
          <w:sz w:val="22"/>
          <w:szCs w:val="22"/>
          <w:lang w:bidi="th-TH"/>
        </w:rPr>
        <w:t> </w:t>
      </w:r>
      <w:r w:rsidR="001F1442" w:rsidRPr="000F7655">
        <w:rPr>
          <w:sz w:val="22"/>
          <w:szCs w:val="22"/>
          <w:lang w:bidi="th-TH"/>
        </w:rPr>
        <w:t>II</w:t>
      </w:r>
      <w:r w:rsidR="001F1442" w:rsidRPr="000F7655">
        <w:rPr>
          <w:sz w:val="22"/>
          <w:szCs w:val="22"/>
          <w:lang w:val="el-GR" w:bidi="th-TH"/>
        </w:rPr>
        <w:t>.</w:t>
      </w:r>
    </w:p>
    <w:p w14:paraId="73A97B73" w14:textId="77777777" w:rsidR="001F1442" w:rsidRPr="000F7655" w:rsidRDefault="001F1442" w:rsidP="00D83A43">
      <w:pPr>
        <w:pStyle w:val="Text"/>
        <w:spacing w:before="0"/>
        <w:jc w:val="left"/>
        <w:rPr>
          <w:sz w:val="22"/>
          <w:szCs w:val="22"/>
          <w:lang w:val="el-GR" w:bidi="th-TH"/>
        </w:rPr>
      </w:pPr>
    </w:p>
    <w:p w14:paraId="23D4AA04" w14:textId="0032EAEA" w:rsidR="00B84FD6" w:rsidRPr="000F7655" w:rsidRDefault="00347A2F" w:rsidP="00D83A43">
      <w:pPr>
        <w:pStyle w:val="Text"/>
        <w:keepNext/>
        <w:spacing w:before="0"/>
        <w:jc w:val="left"/>
        <w:rPr>
          <w:sz w:val="22"/>
          <w:szCs w:val="22"/>
          <w:lang w:val="el-GR"/>
        </w:rPr>
      </w:pPr>
      <w:r w:rsidRPr="000F7655">
        <w:rPr>
          <w:sz w:val="22"/>
          <w:szCs w:val="22"/>
          <w:u w:val="single"/>
          <w:lang w:val="el-GR"/>
        </w:rPr>
        <w:t>Αντιχολινεργική επίδραση που σχετίζεται με το γλυκοπυρρόνιο</w:t>
      </w:r>
    </w:p>
    <w:p w14:paraId="308B221D" w14:textId="77777777" w:rsidR="00B84FD6" w:rsidRPr="000F7655" w:rsidRDefault="00B84FD6" w:rsidP="00D83A43">
      <w:pPr>
        <w:pStyle w:val="Text"/>
        <w:keepNext/>
        <w:spacing w:before="0"/>
        <w:jc w:val="left"/>
        <w:rPr>
          <w:sz w:val="22"/>
          <w:szCs w:val="22"/>
          <w:lang w:val="el-GR"/>
        </w:rPr>
      </w:pPr>
    </w:p>
    <w:p w14:paraId="64A87106" w14:textId="47C3B900" w:rsidR="00C76538" w:rsidRPr="000F7655" w:rsidRDefault="00347A2F" w:rsidP="00D83A43">
      <w:pPr>
        <w:pStyle w:val="Text"/>
        <w:spacing w:before="0"/>
        <w:jc w:val="left"/>
        <w:rPr>
          <w:sz w:val="22"/>
          <w:szCs w:val="22"/>
          <w:lang w:val="el-GR"/>
        </w:rPr>
      </w:pPr>
      <w:r w:rsidRPr="000F7655">
        <w:rPr>
          <w:sz w:val="22"/>
          <w:szCs w:val="22"/>
          <w:lang w:val="el-GR"/>
        </w:rPr>
        <w:t xml:space="preserve">Όπως συμβαίνει με άλλα αντιχολινεργικά φαρμακευτικά προϊόντα, </w:t>
      </w:r>
      <w:r w:rsidR="000164B6" w:rsidRPr="000F7655">
        <w:rPr>
          <w:sz w:val="22"/>
          <w:szCs w:val="22"/>
          <w:lang w:val="el-GR" w:bidi="th-TH"/>
        </w:rPr>
        <w:t>αυτό το φαρμακευτικό προϊόν</w:t>
      </w:r>
      <w:r w:rsidRPr="000F7655">
        <w:rPr>
          <w:sz w:val="22"/>
          <w:szCs w:val="22"/>
          <w:lang w:val="el-GR" w:bidi="th-TH"/>
        </w:rPr>
        <w:t xml:space="preserve"> </w:t>
      </w:r>
      <w:r w:rsidR="003A2789" w:rsidRPr="000F7655">
        <w:rPr>
          <w:sz w:val="22"/>
          <w:szCs w:val="22"/>
          <w:lang w:val="el-GR" w:bidi="th-TH"/>
        </w:rPr>
        <w:t xml:space="preserve">θα </w:t>
      </w:r>
      <w:r w:rsidRPr="000F7655">
        <w:rPr>
          <w:sz w:val="22"/>
          <w:szCs w:val="22"/>
          <w:lang w:val="el-GR" w:bidi="th-TH"/>
        </w:rPr>
        <w:t>πρέπει να χρησιμοποιείται με προσοχή σε ασθενείς με γλαύκωμα κλειστής γωνίας ή κατακράτηση ούρων</w:t>
      </w:r>
      <w:r w:rsidR="00914C40" w:rsidRPr="000F7655">
        <w:rPr>
          <w:sz w:val="22"/>
          <w:szCs w:val="22"/>
          <w:lang w:val="el-GR"/>
        </w:rPr>
        <w:t>.</w:t>
      </w:r>
    </w:p>
    <w:p w14:paraId="2D04DFC1" w14:textId="77777777" w:rsidR="0063160C" w:rsidRPr="000F7655" w:rsidRDefault="0063160C" w:rsidP="00D83A43">
      <w:pPr>
        <w:pStyle w:val="Text"/>
        <w:spacing w:before="0"/>
        <w:jc w:val="left"/>
        <w:rPr>
          <w:sz w:val="22"/>
          <w:szCs w:val="22"/>
          <w:lang w:val="el-GR"/>
        </w:rPr>
      </w:pPr>
    </w:p>
    <w:p w14:paraId="2F08AA28" w14:textId="336181FE" w:rsidR="00B84FD6" w:rsidRPr="000F7655" w:rsidRDefault="00347A2F" w:rsidP="00D83A43">
      <w:pPr>
        <w:pStyle w:val="Text"/>
        <w:spacing w:before="0"/>
        <w:jc w:val="left"/>
        <w:rPr>
          <w:sz w:val="22"/>
          <w:szCs w:val="22"/>
          <w:lang w:val="el-GR"/>
        </w:rPr>
      </w:pPr>
      <w:r w:rsidRPr="000F7655">
        <w:rPr>
          <w:sz w:val="22"/>
          <w:szCs w:val="22"/>
          <w:lang w:val="el-GR"/>
        </w:rPr>
        <w:t xml:space="preserve">Οι ασθενείς πρέπει να λαμβάνουν συμβουλές για τα σημεία και τα συμπτώματα του οξέος γλαυκώματος κλειστής γωνίας και πρέπει να λαμβάνουν οδηγίες να σταματούν τη </w:t>
      </w:r>
      <w:r w:rsidR="003F5222" w:rsidRPr="000F7655">
        <w:rPr>
          <w:sz w:val="22"/>
          <w:szCs w:val="22"/>
          <w:lang w:val="el-GR" w:bidi="th-TH"/>
        </w:rPr>
        <w:t>θεραπεία</w:t>
      </w:r>
      <w:r w:rsidRPr="000F7655">
        <w:rPr>
          <w:sz w:val="22"/>
          <w:szCs w:val="22"/>
          <w:lang w:val="el-GR"/>
        </w:rPr>
        <w:t xml:space="preserve"> και να επικοινωνούν με τον </w:t>
      </w:r>
      <w:r w:rsidR="003A2789" w:rsidRPr="000F7655">
        <w:rPr>
          <w:sz w:val="22"/>
          <w:szCs w:val="22"/>
          <w:lang w:val="el-GR"/>
        </w:rPr>
        <w:t>ιατρό</w:t>
      </w:r>
      <w:r w:rsidRPr="000F7655">
        <w:rPr>
          <w:sz w:val="22"/>
          <w:szCs w:val="22"/>
          <w:lang w:val="el-GR"/>
        </w:rPr>
        <w:t xml:space="preserve"> τους αμέσως </w:t>
      </w:r>
      <w:r w:rsidR="003A2789" w:rsidRPr="000F7655">
        <w:rPr>
          <w:sz w:val="22"/>
          <w:szCs w:val="22"/>
          <w:lang w:val="el-GR"/>
        </w:rPr>
        <w:t>εάν</w:t>
      </w:r>
      <w:r w:rsidRPr="000F7655">
        <w:rPr>
          <w:sz w:val="22"/>
          <w:szCs w:val="22"/>
          <w:lang w:val="el-GR"/>
        </w:rPr>
        <w:t xml:space="preserve"> εμφανιστεί κάποιο από αυτά τα σημεία ή συμπτώματα</w:t>
      </w:r>
      <w:r w:rsidR="00914C40" w:rsidRPr="000F7655">
        <w:rPr>
          <w:sz w:val="22"/>
          <w:szCs w:val="22"/>
          <w:lang w:val="el-GR"/>
        </w:rPr>
        <w:t>.</w:t>
      </w:r>
    </w:p>
    <w:p w14:paraId="7A749F76" w14:textId="77777777" w:rsidR="00B84FD6" w:rsidRPr="000F7655" w:rsidRDefault="00B84FD6" w:rsidP="00D83A43">
      <w:pPr>
        <w:pStyle w:val="Text"/>
        <w:spacing w:before="0"/>
        <w:jc w:val="left"/>
        <w:rPr>
          <w:sz w:val="22"/>
          <w:szCs w:val="22"/>
          <w:lang w:val="el-GR"/>
        </w:rPr>
      </w:pPr>
    </w:p>
    <w:p w14:paraId="67167763" w14:textId="5DD377BB" w:rsidR="00B84FD6" w:rsidRPr="000F7655" w:rsidRDefault="00347A2F" w:rsidP="00D83A43">
      <w:pPr>
        <w:pStyle w:val="Text"/>
        <w:keepNext/>
        <w:spacing w:before="0"/>
        <w:jc w:val="left"/>
        <w:rPr>
          <w:sz w:val="22"/>
          <w:szCs w:val="22"/>
          <w:lang w:val="el-GR"/>
        </w:rPr>
      </w:pPr>
      <w:r w:rsidRPr="000F7655">
        <w:rPr>
          <w:sz w:val="22"/>
          <w:szCs w:val="22"/>
          <w:u w:val="single"/>
          <w:lang w:val="el-GR"/>
        </w:rPr>
        <w:t>Ασθενείς με σοβαρή νεφρική δυσλειτουργία</w:t>
      </w:r>
    </w:p>
    <w:p w14:paraId="63EF052D" w14:textId="77777777" w:rsidR="00B84FD6" w:rsidRPr="000F7655" w:rsidRDefault="00B84FD6" w:rsidP="00D83A43">
      <w:pPr>
        <w:pStyle w:val="Text"/>
        <w:keepNext/>
        <w:spacing w:before="0"/>
        <w:jc w:val="left"/>
        <w:rPr>
          <w:sz w:val="22"/>
          <w:szCs w:val="22"/>
          <w:lang w:val="el-GR"/>
        </w:rPr>
      </w:pPr>
    </w:p>
    <w:p w14:paraId="63A684FC" w14:textId="1B7F7315" w:rsidR="00B84FD6" w:rsidRPr="000F7655" w:rsidRDefault="00347A2F" w:rsidP="00D83A43">
      <w:pPr>
        <w:pStyle w:val="Text"/>
        <w:spacing w:before="0"/>
        <w:jc w:val="left"/>
        <w:rPr>
          <w:sz w:val="22"/>
          <w:szCs w:val="22"/>
          <w:lang w:val="el-GR"/>
        </w:rPr>
      </w:pPr>
      <w:r w:rsidRPr="000F7655">
        <w:rPr>
          <w:sz w:val="22"/>
          <w:szCs w:val="22"/>
          <w:lang w:val="el-GR"/>
        </w:rPr>
        <w:t xml:space="preserve">Για τους ασθενείς με σοβαρή νεφρική δυσλειτουργία </w:t>
      </w:r>
      <w:r w:rsidR="00914C40" w:rsidRPr="000F7655">
        <w:rPr>
          <w:sz w:val="22"/>
          <w:szCs w:val="22"/>
          <w:lang w:val="el-GR"/>
        </w:rPr>
        <w:t>(</w:t>
      </w:r>
      <w:r w:rsidR="00030DE1" w:rsidRPr="000F7655">
        <w:rPr>
          <w:sz w:val="22"/>
          <w:szCs w:val="22"/>
          <w:lang w:val="el-GR"/>
        </w:rPr>
        <w:t>εκτιμώμενο ποσοστό σπειραματικής διήθησης κάτω από</w:t>
      </w:r>
      <w:r w:rsidR="00914C40" w:rsidRPr="000F7655">
        <w:rPr>
          <w:sz w:val="22"/>
          <w:szCs w:val="22"/>
          <w:lang w:val="el-GR"/>
        </w:rPr>
        <w:t xml:space="preserve"> 30</w:t>
      </w:r>
      <w:r w:rsidR="00914C40" w:rsidRPr="000F7655">
        <w:rPr>
          <w:sz w:val="22"/>
          <w:szCs w:val="22"/>
        </w:rPr>
        <w:t> ml</w:t>
      </w:r>
      <w:r w:rsidR="00914C40" w:rsidRPr="000F7655">
        <w:rPr>
          <w:sz w:val="22"/>
          <w:szCs w:val="22"/>
          <w:lang w:val="el-GR"/>
        </w:rPr>
        <w:t>/</w:t>
      </w:r>
      <w:r w:rsidR="004C7548" w:rsidRPr="000F7655">
        <w:rPr>
          <w:sz w:val="22"/>
          <w:szCs w:val="22"/>
          <w:lang w:val="el-GR"/>
        </w:rPr>
        <w:t>min</w:t>
      </w:r>
      <w:r w:rsidR="00030DE1" w:rsidRPr="000F7655">
        <w:rPr>
          <w:sz w:val="22"/>
          <w:szCs w:val="22"/>
          <w:lang w:val="el-GR"/>
        </w:rPr>
        <w:t>/1,</w:t>
      </w:r>
      <w:r w:rsidR="00914C40" w:rsidRPr="000F7655">
        <w:rPr>
          <w:sz w:val="22"/>
          <w:szCs w:val="22"/>
          <w:lang w:val="el-GR"/>
        </w:rPr>
        <w:t>73</w:t>
      </w:r>
      <w:r w:rsidR="00914C40" w:rsidRPr="000F7655">
        <w:rPr>
          <w:sz w:val="22"/>
          <w:szCs w:val="22"/>
        </w:rPr>
        <w:t> m</w:t>
      </w:r>
      <w:r w:rsidR="00914C40" w:rsidRPr="000F7655">
        <w:rPr>
          <w:sz w:val="22"/>
          <w:szCs w:val="22"/>
          <w:vertAlign w:val="superscript"/>
          <w:lang w:val="el-GR"/>
        </w:rPr>
        <w:t>2</w:t>
      </w:r>
      <w:r w:rsidR="00914C40" w:rsidRPr="000F7655">
        <w:rPr>
          <w:sz w:val="22"/>
          <w:szCs w:val="22"/>
          <w:lang w:val="el-GR"/>
        </w:rPr>
        <w:t xml:space="preserve">), </w:t>
      </w:r>
      <w:r w:rsidR="00030DE1" w:rsidRPr="000F7655">
        <w:rPr>
          <w:sz w:val="22"/>
          <w:szCs w:val="22"/>
          <w:lang w:val="el-GR"/>
        </w:rPr>
        <w:t xml:space="preserve">συμπεριλαμβανομένων των ασθενών με νεφρική νόσο τελικού σταδίου που χρειάζονται αιμοκάθαρση, </w:t>
      </w:r>
      <w:r w:rsidR="00AC5CCF" w:rsidRPr="000F7655">
        <w:rPr>
          <w:sz w:val="22"/>
          <w:szCs w:val="22"/>
          <w:lang w:val="el-GR"/>
        </w:rPr>
        <w:t xml:space="preserve">θα πρέπει να δίνεται προσοχή </w:t>
      </w:r>
      <w:r w:rsidR="00914C40" w:rsidRPr="000F7655">
        <w:rPr>
          <w:sz w:val="22"/>
          <w:szCs w:val="22"/>
          <w:lang w:val="el-GR"/>
        </w:rPr>
        <w:t>(</w:t>
      </w:r>
      <w:r w:rsidR="00030DE1" w:rsidRPr="000F7655">
        <w:rPr>
          <w:sz w:val="22"/>
          <w:szCs w:val="22"/>
          <w:lang w:val="el-GR"/>
        </w:rPr>
        <w:t xml:space="preserve">βλ. </w:t>
      </w:r>
      <w:r w:rsidR="00F7356A" w:rsidRPr="000F7655">
        <w:rPr>
          <w:sz w:val="22"/>
          <w:szCs w:val="22"/>
          <w:lang w:val="el-GR"/>
        </w:rPr>
        <w:t>παραγράφους</w:t>
      </w:r>
      <w:r w:rsidR="00F7356A" w:rsidRPr="000F7655">
        <w:rPr>
          <w:sz w:val="22"/>
          <w:szCs w:val="22"/>
        </w:rPr>
        <w:t> </w:t>
      </w:r>
      <w:r w:rsidR="005B7D65" w:rsidRPr="000F7655">
        <w:rPr>
          <w:sz w:val="22"/>
          <w:szCs w:val="22"/>
          <w:lang w:val="el-GR"/>
        </w:rPr>
        <w:t xml:space="preserve">4.2 </w:t>
      </w:r>
      <w:r w:rsidR="00030DE1" w:rsidRPr="000F7655">
        <w:rPr>
          <w:sz w:val="22"/>
          <w:szCs w:val="22"/>
          <w:lang w:val="el-GR"/>
        </w:rPr>
        <w:t>και</w:t>
      </w:r>
      <w:r w:rsidR="005B7D65" w:rsidRPr="000F7655">
        <w:rPr>
          <w:sz w:val="22"/>
          <w:szCs w:val="22"/>
          <w:lang w:val="el-GR"/>
        </w:rPr>
        <w:t xml:space="preserve"> </w:t>
      </w:r>
      <w:r w:rsidR="00914C40" w:rsidRPr="000F7655">
        <w:rPr>
          <w:sz w:val="22"/>
          <w:szCs w:val="22"/>
          <w:lang w:val="el-GR"/>
        </w:rPr>
        <w:t>5.2).</w:t>
      </w:r>
    </w:p>
    <w:p w14:paraId="151D0E19" w14:textId="657FC4B2" w:rsidR="00510704" w:rsidRPr="000F7655" w:rsidRDefault="00510704" w:rsidP="00D83A43">
      <w:pPr>
        <w:pStyle w:val="Text"/>
        <w:spacing w:before="0"/>
        <w:jc w:val="left"/>
        <w:rPr>
          <w:sz w:val="22"/>
          <w:szCs w:val="22"/>
          <w:lang w:val="el-GR"/>
        </w:rPr>
      </w:pPr>
    </w:p>
    <w:p w14:paraId="71A9C6A4" w14:textId="45B3AE98" w:rsidR="00510704" w:rsidRPr="000F7655" w:rsidRDefault="00510704" w:rsidP="00D83A43">
      <w:pPr>
        <w:pStyle w:val="Text"/>
        <w:keepNext/>
        <w:spacing w:before="0"/>
        <w:jc w:val="left"/>
        <w:rPr>
          <w:sz w:val="22"/>
          <w:szCs w:val="22"/>
          <w:u w:val="single"/>
          <w:lang w:val="el-GR"/>
        </w:rPr>
      </w:pPr>
      <w:r w:rsidRPr="000F7655">
        <w:rPr>
          <w:sz w:val="22"/>
          <w:szCs w:val="22"/>
          <w:u w:val="single"/>
          <w:lang w:val="el-GR"/>
        </w:rPr>
        <w:t>Πρόληψη των λοιμώξεων</w:t>
      </w:r>
      <w:r w:rsidR="00F876CE" w:rsidRPr="000F7655">
        <w:rPr>
          <w:sz w:val="22"/>
          <w:szCs w:val="22"/>
          <w:u w:val="single"/>
          <w:lang w:val="el-GR"/>
        </w:rPr>
        <w:t xml:space="preserve"> του στοματοφάρυγγα</w:t>
      </w:r>
    </w:p>
    <w:p w14:paraId="48514314" w14:textId="0F1B560C" w:rsidR="00510704" w:rsidRPr="000F7655" w:rsidRDefault="00510704" w:rsidP="00D83A43">
      <w:pPr>
        <w:pStyle w:val="Text"/>
        <w:keepNext/>
        <w:spacing w:before="0"/>
        <w:jc w:val="left"/>
        <w:rPr>
          <w:sz w:val="22"/>
          <w:szCs w:val="22"/>
          <w:lang w:val="el-GR"/>
        </w:rPr>
      </w:pPr>
    </w:p>
    <w:p w14:paraId="26C0BE70" w14:textId="79160660" w:rsidR="00541FEB" w:rsidRPr="000F7655" w:rsidRDefault="00541FEB" w:rsidP="00D83A43">
      <w:pPr>
        <w:pStyle w:val="Text"/>
        <w:spacing w:before="0"/>
        <w:jc w:val="left"/>
        <w:rPr>
          <w:sz w:val="22"/>
          <w:szCs w:val="22"/>
          <w:lang w:val="el-GR"/>
        </w:rPr>
      </w:pPr>
      <w:r w:rsidRPr="000F7655">
        <w:rPr>
          <w:sz w:val="22"/>
          <w:szCs w:val="22"/>
          <w:lang w:val="el-GR"/>
        </w:rPr>
        <w:t>Προκειμένου να μειωθεί ο κίνδυνος λοίμωξης του στοματοφάρυγγα από κάντιντα</w:t>
      </w:r>
      <w:r w:rsidR="00BB7F9E" w:rsidRPr="000F7655">
        <w:rPr>
          <w:sz w:val="22"/>
          <w:szCs w:val="22"/>
          <w:lang w:val="el-GR"/>
        </w:rPr>
        <w:t xml:space="preserve">, </w:t>
      </w:r>
      <w:r w:rsidR="001B2978" w:rsidRPr="000F7655">
        <w:rPr>
          <w:sz w:val="22"/>
          <w:szCs w:val="22"/>
          <w:lang w:val="el-GR"/>
        </w:rPr>
        <w:t xml:space="preserve">οι ασθενείς </w:t>
      </w:r>
      <w:r w:rsidR="00BB7F9E" w:rsidRPr="000F7655">
        <w:rPr>
          <w:sz w:val="22"/>
          <w:szCs w:val="22"/>
          <w:lang w:val="el-GR"/>
        </w:rPr>
        <w:t xml:space="preserve">πρέπει να </w:t>
      </w:r>
      <w:r w:rsidR="001B2978" w:rsidRPr="000F7655">
        <w:rPr>
          <w:sz w:val="22"/>
          <w:szCs w:val="22"/>
          <w:lang w:val="el-GR"/>
        </w:rPr>
        <w:t>λαμβάνουν</w:t>
      </w:r>
      <w:r w:rsidR="00BB7F9E" w:rsidRPr="000F7655">
        <w:rPr>
          <w:sz w:val="22"/>
          <w:szCs w:val="22"/>
          <w:lang w:val="el-GR"/>
        </w:rPr>
        <w:t xml:space="preserve"> συμβουλ</w:t>
      </w:r>
      <w:r w:rsidR="001B2978" w:rsidRPr="000F7655">
        <w:rPr>
          <w:sz w:val="22"/>
          <w:szCs w:val="22"/>
          <w:lang w:val="el-GR"/>
        </w:rPr>
        <w:t>ές</w:t>
      </w:r>
      <w:r w:rsidR="00BB7F9E" w:rsidRPr="000F7655">
        <w:rPr>
          <w:sz w:val="22"/>
          <w:szCs w:val="22"/>
          <w:lang w:val="el-GR"/>
        </w:rPr>
        <w:t xml:space="preserve"> </w:t>
      </w:r>
      <w:r w:rsidR="00F7471E" w:rsidRPr="000F7655">
        <w:rPr>
          <w:sz w:val="22"/>
          <w:szCs w:val="22"/>
          <w:lang w:val="el-GR"/>
        </w:rPr>
        <w:t xml:space="preserve">ώστε </w:t>
      </w:r>
      <w:r w:rsidR="00BB7F9E" w:rsidRPr="000F7655">
        <w:rPr>
          <w:sz w:val="22"/>
          <w:szCs w:val="22"/>
          <w:lang w:val="el-GR"/>
        </w:rPr>
        <w:t>να ξεπλένουν το στόμα τους ή να κάνουν γαργάρες με νερό χωρίς να το καταπίνουν ή να βουρτσίζουν τα δόντια τους μετά την εισπνοή της δόσης που έχει συνταγογραφηθεί.</w:t>
      </w:r>
    </w:p>
    <w:p w14:paraId="06489822" w14:textId="77777777" w:rsidR="00B84FD6" w:rsidRPr="000F7655" w:rsidRDefault="00B84FD6" w:rsidP="00D83A43">
      <w:pPr>
        <w:pStyle w:val="Text"/>
        <w:spacing w:before="0"/>
        <w:jc w:val="left"/>
        <w:rPr>
          <w:sz w:val="22"/>
          <w:szCs w:val="22"/>
          <w:lang w:val="el-GR"/>
        </w:rPr>
      </w:pPr>
    </w:p>
    <w:p w14:paraId="2A010900" w14:textId="1973A215" w:rsidR="00B84FD6" w:rsidRPr="000F7655" w:rsidRDefault="00030DE1" w:rsidP="00D83A43">
      <w:pPr>
        <w:pStyle w:val="Text"/>
        <w:keepNext/>
        <w:spacing w:before="0"/>
        <w:jc w:val="left"/>
        <w:rPr>
          <w:sz w:val="22"/>
          <w:szCs w:val="22"/>
          <w:lang w:val="el-GR"/>
        </w:rPr>
      </w:pPr>
      <w:r w:rsidRPr="000F7655">
        <w:rPr>
          <w:sz w:val="22"/>
          <w:szCs w:val="22"/>
          <w:u w:val="single"/>
          <w:lang w:val="el-GR"/>
        </w:rPr>
        <w:t>Συστηματικές επιδράσεις των κορτικοστεροειδών</w:t>
      </w:r>
    </w:p>
    <w:p w14:paraId="04C304C5" w14:textId="77777777" w:rsidR="00B84FD6" w:rsidRPr="000F7655" w:rsidRDefault="00B84FD6" w:rsidP="00D83A43">
      <w:pPr>
        <w:pStyle w:val="Text"/>
        <w:keepNext/>
        <w:spacing w:before="0"/>
        <w:jc w:val="left"/>
        <w:rPr>
          <w:sz w:val="22"/>
          <w:szCs w:val="22"/>
          <w:lang w:val="el-GR"/>
        </w:rPr>
      </w:pPr>
    </w:p>
    <w:p w14:paraId="7C20AA3A" w14:textId="4A9E6854" w:rsidR="00224C74" w:rsidRPr="000F7655" w:rsidRDefault="00834C9E" w:rsidP="00D83A43">
      <w:pPr>
        <w:pStyle w:val="Text"/>
        <w:spacing w:before="0"/>
        <w:jc w:val="left"/>
        <w:rPr>
          <w:sz w:val="22"/>
          <w:szCs w:val="22"/>
          <w:lang w:val="el-GR"/>
        </w:rPr>
      </w:pPr>
      <w:r w:rsidRPr="000F7655">
        <w:rPr>
          <w:sz w:val="22"/>
          <w:szCs w:val="22"/>
          <w:lang w:val="el-GR"/>
        </w:rPr>
        <w:t xml:space="preserve">Μπορεί να παρατηρηθούν συστηματικές επιδράσεις των εισπνεόμενων κορτικοστεροειδών </w:t>
      </w:r>
      <w:r w:rsidR="00030DE1" w:rsidRPr="000F7655">
        <w:rPr>
          <w:sz w:val="22"/>
          <w:szCs w:val="22"/>
          <w:lang w:val="el-GR"/>
        </w:rPr>
        <w:t>ιδιαιτέρως σε υψηλές δόσεις που συνταγογραφούνται για παρατεταμένες περιόδους</w:t>
      </w:r>
      <w:r w:rsidR="00914C40" w:rsidRPr="000F7655">
        <w:rPr>
          <w:sz w:val="22"/>
          <w:szCs w:val="22"/>
          <w:lang w:val="el-GR"/>
        </w:rPr>
        <w:t xml:space="preserve">. </w:t>
      </w:r>
      <w:r w:rsidR="00030DE1" w:rsidRPr="000F7655">
        <w:rPr>
          <w:sz w:val="22"/>
          <w:szCs w:val="22"/>
          <w:lang w:val="el-GR"/>
        </w:rPr>
        <w:t>Αυτές οι επιδράσεις είναι πολύ λιγότερο πιθανό να παρατηρηθούν σε σχέση με τα από στόματος κορτικοστεροειδή και μπορεί να ποικίλουν στους μεμονωμένους ασθενείς και μεταξύ διαφορετικών σκευασμάτων κορτικοστεροειδών</w:t>
      </w:r>
      <w:r w:rsidR="00914C40" w:rsidRPr="000F7655">
        <w:rPr>
          <w:sz w:val="22"/>
          <w:szCs w:val="22"/>
          <w:lang w:val="el-GR"/>
        </w:rPr>
        <w:t>.</w:t>
      </w:r>
    </w:p>
    <w:p w14:paraId="424D59EB" w14:textId="77777777" w:rsidR="00224C74" w:rsidRPr="000F7655" w:rsidRDefault="00224C74" w:rsidP="00D83A43">
      <w:pPr>
        <w:pStyle w:val="Text"/>
        <w:spacing w:before="0"/>
        <w:jc w:val="left"/>
        <w:rPr>
          <w:sz w:val="22"/>
          <w:szCs w:val="22"/>
          <w:lang w:val="el-GR"/>
        </w:rPr>
      </w:pPr>
    </w:p>
    <w:p w14:paraId="4769A1E1" w14:textId="2F7F50D9" w:rsidR="00D33C73" w:rsidRPr="000F7655" w:rsidRDefault="00D33C73" w:rsidP="00D83A43">
      <w:pPr>
        <w:pStyle w:val="Text"/>
        <w:spacing w:before="0"/>
        <w:jc w:val="left"/>
        <w:rPr>
          <w:sz w:val="22"/>
          <w:szCs w:val="22"/>
          <w:lang w:val="el-GR"/>
        </w:rPr>
      </w:pPr>
      <w:r w:rsidRPr="000F7655">
        <w:rPr>
          <w:sz w:val="22"/>
          <w:szCs w:val="22"/>
          <w:lang w:val="el-GR"/>
        </w:rPr>
        <w:t xml:space="preserve">Οι πιθανές συστηματικές επιδράσεις μπορεί να περιλαμβάνουν σύνδρομο </w:t>
      </w:r>
      <w:r w:rsidRPr="000F7655">
        <w:rPr>
          <w:sz w:val="22"/>
          <w:szCs w:val="22"/>
        </w:rPr>
        <w:t>Cushing</w:t>
      </w:r>
      <w:r w:rsidRPr="000F7655">
        <w:rPr>
          <w:sz w:val="22"/>
          <w:szCs w:val="22"/>
          <w:lang w:val="el-GR"/>
        </w:rPr>
        <w:t xml:space="preserve">, χαρακτηριστικά συνδρόμου προσομοιάζοντος με το σύνδρομο </w:t>
      </w:r>
      <w:r w:rsidRPr="000F7655">
        <w:rPr>
          <w:sz w:val="22"/>
          <w:szCs w:val="22"/>
        </w:rPr>
        <w:t>Cushing</w:t>
      </w:r>
      <w:r w:rsidRPr="000F7655">
        <w:rPr>
          <w:sz w:val="22"/>
          <w:szCs w:val="22"/>
          <w:lang w:val="el-GR"/>
        </w:rPr>
        <w:t xml:space="preserve">, καταστολή των επινεφριδίων, επιβράδυνση της ανάπτυξης σε παιδιά και εφήβους, μείωση της οστικής πυκνότητας, καταρράκτη, γλαύκωμα και, πιο σπάνια, ένα φάσμα ψυχολογικών ή συμπεριφορικών επιδράσεων που συμπεριλαμβάνουν ψυχοκινητική υπερδραστηριότητα, διαταραχές ύπνου, άγχος, κατάθλιψη ή επιθετικότητα (ιδιαίτερα στα παιδιά). </w:t>
      </w:r>
      <w:r w:rsidRPr="000F7655">
        <w:rPr>
          <w:sz w:val="22"/>
          <w:szCs w:val="22"/>
        </w:rPr>
        <w:t>E</w:t>
      </w:r>
      <w:r w:rsidRPr="000F7655">
        <w:rPr>
          <w:sz w:val="22"/>
          <w:szCs w:val="22"/>
          <w:lang w:val="el-GR"/>
        </w:rPr>
        <w:t xml:space="preserve">πομένως, είναι σημαντικό η δόση του εισπνεόμενου κορτικοστεροειδούς να τιτλοποιείται στη χαμηλότερη δόση στην οποία </w:t>
      </w:r>
      <w:r w:rsidR="0002318B" w:rsidRPr="000F7655">
        <w:rPr>
          <w:sz w:val="22"/>
          <w:szCs w:val="22"/>
          <w:lang w:val="el-GR"/>
        </w:rPr>
        <w:t>διατηρείται</w:t>
      </w:r>
      <w:r w:rsidRPr="000F7655">
        <w:rPr>
          <w:sz w:val="22"/>
          <w:szCs w:val="22"/>
          <w:lang w:val="el-GR"/>
        </w:rPr>
        <w:t xml:space="preserve"> αποτελεσματικός έλεγχος του άσθματος.</w:t>
      </w:r>
    </w:p>
    <w:p w14:paraId="3A740895" w14:textId="77777777" w:rsidR="00D33C73" w:rsidRPr="000F7655" w:rsidRDefault="00D33C73" w:rsidP="00D83A43">
      <w:pPr>
        <w:tabs>
          <w:tab w:val="clear" w:pos="567"/>
        </w:tabs>
        <w:spacing w:line="240" w:lineRule="auto"/>
        <w:rPr>
          <w:rFonts w:eastAsia="MS Mincho"/>
          <w:szCs w:val="22"/>
          <w:lang w:val="el-GR" w:eastAsia="zh-CN"/>
        </w:rPr>
      </w:pPr>
    </w:p>
    <w:p w14:paraId="6A6AD918" w14:textId="3A153223" w:rsidR="00D33C73" w:rsidRPr="000F7655" w:rsidRDefault="00D33C73" w:rsidP="00D83A43">
      <w:pPr>
        <w:tabs>
          <w:tab w:val="clear" w:pos="567"/>
        </w:tabs>
        <w:spacing w:line="240" w:lineRule="auto"/>
        <w:rPr>
          <w:rFonts w:eastAsia="MS Mincho"/>
          <w:szCs w:val="22"/>
          <w:lang w:val="el-GR" w:eastAsia="zh-CN"/>
        </w:rPr>
      </w:pPr>
      <w:r w:rsidRPr="000F7655">
        <w:rPr>
          <w:rFonts w:eastAsia="MS Mincho"/>
          <w:szCs w:val="22"/>
          <w:lang w:val="el-GR" w:eastAsia="zh-CN"/>
        </w:rPr>
        <w:t xml:space="preserve">Μπορεί να αναφερθεί οπτική διαταραχή με συστηματική και τοπική χρήση κορτικοστεροειδών (η τοπική χρήση περιλαμβάνει την ενδορρινική, την χρήση δια εισπνοής και την ενδοφθάλμια). Οι ασθενείς που παρουσιάζουν συμπτώματα όπως </w:t>
      </w:r>
      <w:r w:rsidR="00A9375E" w:rsidRPr="000F7655">
        <w:rPr>
          <w:rFonts w:eastAsia="MS Mincho"/>
          <w:szCs w:val="22"/>
          <w:lang w:val="el-GR" w:eastAsia="zh-CN"/>
        </w:rPr>
        <w:t xml:space="preserve">θαμπή </w:t>
      </w:r>
      <w:r w:rsidRPr="000F7655">
        <w:rPr>
          <w:rFonts w:eastAsia="MS Mincho"/>
          <w:szCs w:val="22"/>
          <w:lang w:val="el-GR" w:eastAsia="zh-CN"/>
        </w:rPr>
        <w:t xml:space="preserve">όραση ή άλλες οπτικές διαταραχές θα πρέπει να </w:t>
      </w:r>
      <w:r w:rsidRPr="000F7655">
        <w:rPr>
          <w:rFonts w:eastAsia="MS Mincho"/>
          <w:szCs w:val="22"/>
          <w:lang w:val="el-GR" w:eastAsia="zh-CN"/>
        </w:rPr>
        <w:lastRenderedPageBreak/>
        <w:t>παραπέμπονται σε οφθαλμίατρο ώστε να αξιολογηθούν τα πιθανά αίτια των διαταραχών της όρασης, τα οποία μπορεί να περιλαμβάνουν καταρράκτη, γλαύκωμα ή σπάνιες ασθένειες όπως η κεντρική ορώδης χοριοαμφιβληστροειδοπάθεια (</w:t>
      </w:r>
      <w:r w:rsidRPr="000F7655">
        <w:rPr>
          <w:rFonts w:eastAsia="MS Mincho"/>
          <w:szCs w:val="22"/>
          <w:lang w:val="en-US" w:eastAsia="zh-CN"/>
        </w:rPr>
        <w:t>KOXA</w:t>
      </w:r>
      <w:r w:rsidRPr="000F7655">
        <w:rPr>
          <w:rFonts w:eastAsia="MS Mincho"/>
          <w:szCs w:val="22"/>
          <w:lang w:val="el-GR" w:eastAsia="zh-CN"/>
        </w:rPr>
        <w:t>) που έχουν αναφερθεί μετά από χρήση συστηματικών και τοπικών κορτικοστεροειδών.</w:t>
      </w:r>
    </w:p>
    <w:p w14:paraId="619D9DEB" w14:textId="77777777" w:rsidR="007A2BEE" w:rsidRPr="000F7655" w:rsidRDefault="007A2BEE" w:rsidP="00D83A43">
      <w:pPr>
        <w:pStyle w:val="Text"/>
        <w:spacing w:before="0"/>
        <w:jc w:val="left"/>
        <w:rPr>
          <w:sz w:val="22"/>
          <w:szCs w:val="22"/>
          <w:lang w:val="el-GR"/>
        </w:rPr>
      </w:pPr>
    </w:p>
    <w:p w14:paraId="3AC7AEF1" w14:textId="300E1A5E" w:rsidR="00CF7799" w:rsidRPr="000F7655" w:rsidRDefault="00FC2D13" w:rsidP="00D83A43">
      <w:pPr>
        <w:tabs>
          <w:tab w:val="clear" w:pos="567"/>
        </w:tabs>
        <w:spacing w:line="240" w:lineRule="auto"/>
        <w:rPr>
          <w:szCs w:val="22"/>
          <w:lang w:val="el-GR"/>
        </w:rPr>
      </w:pPr>
      <w:r w:rsidRPr="000F7655">
        <w:rPr>
          <w:szCs w:val="22"/>
          <w:lang w:val="el-GR"/>
        </w:rPr>
        <w:t>Αυτό το φαρμακευτικό προϊόν</w:t>
      </w:r>
      <w:r w:rsidR="000D41F7" w:rsidRPr="000F7655">
        <w:rPr>
          <w:szCs w:val="22"/>
          <w:lang w:val="el-GR"/>
        </w:rPr>
        <w:t xml:space="preserve"> </w:t>
      </w:r>
      <w:r w:rsidR="00030DE1" w:rsidRPr="000F7655">
        <w:rPr>
          <w:szCs w:val="22"/>
          <w:lang w:val="el-GR"/>
        </w:rPr>
        <w:t>πρέπει να χορηγείται με προσοχή σε ασθενείς με πνευμονική φυματίωση ή σε ασθενείς με χρόνιες λοιμώξεις ή λοιμώξεις που δεν έχουν αντιμετωπισθεί</w:t>
      </w:r>
      <w:r w:rsidR="000D41F7" w:rsidRPr="000F7655">
        <w:rPr>
          <w:szCs w:val="22"/>
          <w:lang w:val="el-GR"/>
        </w:rPr>
        <w:t>.</w:t>
      </w:r>
    </w:p>
    <w:p w14:paraId="6E7D8CBB" w14:textId="77777777" w:rsidR="00B84FD6" w:rsidRPr="000F7655" w:rsidRDefault="00B84FD6" w:rsidP="00D83A43">
      <w:pPr>
        <w:pStyle w:val="Text"/>
        <w:spacing w:before="0"/>
        <w:jc w:val="left"/>
        <w:rPr>
          <w:rFonts w:eastAsia="SimSun"/>
          <w:sz w:val="22"/>
          <w:szCs w:val="22"/>
          <w:lang w:val="el-GR"/>
        </w:rPr>
      </w:pPr>
    </w:p>
    <w:p w14:paraId="618CC73C" w14:textId="39972D82" w:rsidR="00B84FD6" w:rsidRPr="000F7655" w:rsidRDefault="00030DE1" w:rsidP="00D83A43">
      <w:pPr>
        <w:pStyle w:val="Text"/>
        <w:keepNext/>
        <w:spacing w:before="0"/>
        <w:jc w:val="left"/>
        <w:rPr>
          <w:rFonts w:eastAsia="SimSun"/>
          <w:sz w:val="22"/>
          <w:szCs w:val="22"/>
          <w:u w:val="single"/>
          <w:lang w:val="el-GR"/>
        </w:rPr>
      </w:pPr>
      <w:r w:rsidRPr="000F7655">
        <w:rPr>
          <w:rFonts w:eastAsia="SimSun"/>
          <w:sz w:val="22"/>
          <w:szCs w:val="22"/>
          <w:u w:val="single"/>
          <w:lang w:val="el-GR"/>
        </w:rPr>
        <w:t>Έκδοχα</w:t>
      </w:r>
    </w:p>
    <w:p w14:paraId="70C438D0" w14:textId="77777777" w:rsidR="00B84FD6" w:rsidRPr="000F7655" w:rsidRDefault="00B84FD6" w:rsidP="00D83A43">
      <w:pPr>
        <w:keepNext/>
        <w:tabs>
          <w:tab w:val="clear" w:pos="567"/>
        </w:tabs>
        <w:autoSpaceDE w:val="0"/>
        <w:autoSpaceDN w:val="0"/>
        <w:adjustRightInd w:val="0"/>
        <w:spacing w:line="240" w:lineRule="auto"/>
        <w:rPr>
          <w:rFonts w:eastAsia="SimSun"/>
          <w:szCs w:val="22"/>
          <w:u w:val="single"/>
          <w:lang w:val="el-GR"/>
        </w:rPr>
      </w:pPr>
    </w:p>
    <w:p w14:paraId="32C4729B" w14:textId="25E93C91" w:rsidR="00B84FD6" w:rsidRPr="000F7655" w:rsidRDefault="00030DE1" w:rsidP="00D83A43">
      <w:pPr>
        <w:tabs>
          <w:tab w:val="clear" w:pos="567"/>
        </w:tabs>
        <w:autoSpaceDE w:val="0"/>
        <w:autoSpaceDN w:val="0"/>
        <w:adjustRightInd w:val="0"/>
        <w:spacing w:line="240" w:lineRule="auto"/>
        <w:rPr>
          <w:szCs w:val="22"/>
          <w:lang w:val="el-GR"/>
        </w:rPr>
      </w:pPr>
      <w:r w:rsidRPr="000F7655">
        <w:rPr>
          <w:rFonts w:eastAsia="SimSun"/>
          <w:szCs w:val="22"/>
          <w:lang w:val="el-GR"/>
        </w:rPr>
        <w:t xml:space="preserve">Αυτό το φαρμακευτικό προϊόν περιέχει λακτόζη. Οι ασθενείς με σπάνια κληρονομικά προβλήματα δυσανεξίας στη γαλακτόζη, πλήρη ανεπάρκεια λακτάσης ή κακή απορρόφηση γλυκόζης-γαλακτόζης δεν πρέπει να πάρουν αυτό το </w:t>
      </w:r>
      <w:r w:rsidR="00C82E2B">
        <w:rPr>
          <w:rFonts w:eastAsia="SimSun"/>
          <w:szCs w:val="22"/>
          <w:lang w:val="el-GR"/>
        </w:rPr>
        <w:t>φαρμακευτικό προϊόν</w:t>
      </w:r>
      <w:r w:rsidRPr="000F7655">
        <w:rPr>
          <w:rFonts w:eastAsia="SimSun"/>
          <w:szCs w:val="22"/>
          <w:lang w:val="el-GR"/>
        </w:rPr>
        <w:t>.</w:t>
      </w:r>
    </w:p>
    <w:p w14:paraId="356D85A4" w14:textId="77777777" w:rsidR="00B84FD6" w:rsidRPr="000F7655" w:rsidRDefault="00B84FD6" w:rsidP="00D83A43">
      <w:pPr>
        <w:pStyle w:val="Text"/>
        <w:spacing w:before="0"/>
        <w:jc w:val="left"/>
        <w:rPr>
          <w:sz w:val="22"/>
          <w:szCs w:val="22"/>
          <w:lang w:val="el-GR"/>
        </w:rPr>
      </w:pPr>
    </w:p>
    <w:p w14:paraId="45ACBC8B" w14:textId="2183A7D5" w:rsidR="00B84FD6" w:rsidRPr="000F7655" w:rsidRDefault="00914C40" w:rsidP="00D83A43">
      <w:pPr>
        <w:keepNext/>
        <w:tabs>
          <w:tab w:val="clear" w:pos="567"/>
        </w:tabs>
        <w:spacing w:line="240" w:lineRule="auto"/>
        <w:ind w:left="567" w:hanging="567"/>
        <w:rPr>
          <w:szCs w:val="22"/>
          <w:lang w:val="el-GR"/>
        </w:rPr>
      </w:pPr>
      <w:bookmarkStart w:id="3" w:name="_Toc260903771"/>
      <w:bookmarkEnd w:id="3"/>
      <w:r w:rsidRPr="000F7655">
        <w:rPr>
          <w:b/>
          <w:szCs w:val="22"/>
          <w:lang w:val="el-GR"/>
        </w:rPr>
        <w:t>4.5</w:t>
      </w:r>
      <w:r w:rsidRPr="000F7655">
        <w:rPr>
          <w:b/>
          <w:szCs w:val="22"/>
          <w:lang w:val="el-GR"/>
        </w:rPr>
        <w:tab/>
      </w:r>
      <w:r w:rsidR="00030DE1" w:rsidRPr="000F7655">
        <w:rPr>
          <w:b/>
          <w:szCs w:val="22"/>
          <w:lang w:val="el-GR"/>
        </w:rPr>
        <w:t>Αλληλεπιδράσεις με άλλα φαρμακευτικά προϊόντα και άλλες μορφές αλληλεπίδρασης</w:t>
      </w:r>
    </w:p>
    <w:p w14:paraId="0ECA03C8" w14:textId="77777777" w:rsidR="00B84FD6" w:rsidRPr="000F7655" w:rsidRDefault="00B84FD6" w:rsidP="00D83A43">
      <w:pPr>
        <w:pStyle w:val="Text"/>
        <w:keepNext/>
        <w:spacing w:before="0"/>
        <w:jc w:val="left"/>
        <w:rPr>
          <w:sz w:val="22"/>
          <w:szCs w:val="22"/>
          <w:lang w:val="el-GR"/>
        </w:rPr>
      </w:pPr>
    </w:p>
    <w:p w14:paraId="4E1A3424" w14:textId="1C2B97AC" w:rsidR="00B84FD6" w:rsidRPr="000F7655" w:rsidRDefault="005B586F" w:rsidP="00D83A43">
      <w:pPr>
        <w:pStyle w:val="Text"/>
        <w:spacing w:before="0"/>
        <w:jc w:val="left"/>
        <w:rPr>
          <w:sz w:val="22"/>
          <w:szCs w:val="22"/>
          <w:lang w:val="el-GR"/>
        </w:rPr>
      </w:pPr>
      <w:r w:rsidRPr="000F7655">
        <w:rPr>
          <w:sz w:val="22"/>
          <w:szCs w:val="22"/>
          <w:lang w:val="el-GR"/>
        </w:rPr>
        <w:t xml:space="preserve">Δεν έχουν διεξαχθεί ειδικές μελέτες αλληλεπίδρασης με </w:t>
      </w:r>
      <w:r w:rsidR="00556AD1" w:rsidRPr="000F7655">
        <w:rPr>
          <w:sz w:val="22"/>
          <w:szCs w:val="22"/>
          <w:lang w:val="el-GR" w:bidi="th-TH"/>
        </w:rPr>
        <w:t>ινδακατερόλη/γλυκοπυρρόνιο/φουροϊκή μομεταζόνη</w:t>
      </w:r>
      <w:r w:rsidR="00914C40" w:rsidRPr="000F7655">
        <w:rPr>
          <w:sz w:val="22"/>
          <w:szCs w:val="22"/>
          <w:lang w:val="el-GR"/>
        </w:rPr>
        <w:t xml:space="preserve">. </w:t>
      </w:r>
      <w:r w:rsidRPr="000F7655">
        <w:rPr>
          <w:sz w:val="22"/>
          <w:szCs w:val="22"/>
          <w:lang w:val="el-GR"/>
        </w:rPr>
        <w:t xml:space="preserve">Οι πληροφορίες αναφορικά με την πιθανότητα αλληλεπιδράσεων βασίζονται στην </w:t>
      </w:r>
      <w:r w:rsidR="00F01520" w:rsidRPr="000F7655">
        <w:rPr>
          <w:sz w:val="22"/>
          <w:szCs w:val="22"/>
          <w:lang w:val="el-GR"/>
        </w:rPr>
        <w:t>πιθανότητα</w:t>
      </w:r>
      <w:r w:rsidRPr="000F7655">
        <w:rPr>
          <w:sz w:val="22"/>
          <w:szCs w:val="22"/>
          <w:lang w:val="el-GR"/>
        </w:rPr>
        <w:t xml:space="preserve"> </w:t>
      </w:r>
      <w:r w:rsidR="002C04BD" w:rsidRPr="000F7655">
        <w:rPr>
          <w:sz w:val="22"/>
          <w:szCs w:val="22"/>
          <w:lang w:val="el-GR"/>
        </w:rPr>
        <w:t>των ουσιών μονοθεραπείας</w:t>
      </w:r>
      <w:r w:rsidR="00914C40" w:rsidRPr="000F7655">
        <w:rPr>
          <w:sz w:val="22"/>
          <w:szCs w:val="22"/>
          <w:lang w:val="el-GR"/>
        </w:rPr>
        <w:t>.</w:t>
      </w:r>
    </w:p>
    <w:p w14:paraId="5E4F21F1" w14:textId="77777777" w:rsidR="00B84FD6" w:rsidRPr="000F7655" w:rsidRDefault="00B84FD6" w:rsidP="00D83A43">
      <w:pPr>
        <w:pStyle w:val="Text"/>
        <w:spacing w:before="0"/>
        <w:jc w:val="left"/>
        <w:rPr>
          <w:sz w:val="22"/>
          <w:szCs w:val="22"/>
          <w:lang w:val="el-GR"/>
        </w:rPr>
      </w:pPr>
    </w:p>
    <w:p w14:paraId="1CD604BA" w14:textId="2F5C2EE6" w:rsidR="00B84FD6" w:rsidRPr="000F7655" w:rsidRDefault="005B586F" w:rsidP="00D83A43">
      <w:pPr>
        <w:pStyle w:val="Text"/>
        <w:keepNext/>
        <w:spacing w:before="0"/>
        <w:jc w:val="left"/>
        <w:rPr>
          <w:sz w:val="22"/>
          <w:szCs w:val="22"/>
          <w:lang w:val="el-GR"/>
        </w:rPr>
      </w:pPr>
      <w:bookmarkStart w:id="4" w:name="_nth_Interactions_linked_to22483"/>
      <w:bookmarkEnd w:id="4"/>
      <w:r w:rsidRPr="000F7655">
        <w:rPr>
          <w:sz w:val="22"/>
          <w:szCs w:val="22"/>
          <w:u w:val="single"/>
          <w:lang w:val="el-GR"/>
        </w:rPr>
        <w:t>Φαρμακευτικά προϊόντα που είναι γνωστό ότι παρατείνουν το διάστημα</w:t>
      </w:r>
      <w:r w:rsidR="00914C40" w:rsidRPr="000F7655">
        <w:rPr>
          <w:sz w:val="22"/>
          <w:szCs w:val="22"/>
          <w:u w:val="single"/>
          <w:lang w:val="el-GR"/>
        </w:rPr>
        <w:t xml:space="preserve"> </w:t>
      </w:r>
      <w:r w:rsidR="00914C40" w:rsidRPr="000F7655">
        <w:rPr>
          <w:sz w:val="22"/>
          <w:szCs w:val="22"/>
          <w:u w:val="single"/>
        </w:rPr>
        <w:t>QTc</w:t>
      </w:r>
    </w:p>
    <w:p w14:paraId="598015CE" w14:textId="77777777" w:rsidR="00B84FD6" w:rsidRPr="000F7655" w:rsidRDefault="00B84FD6" w:rsidP="00D83A43">
      <w:pPr>
        <w:pStyle w:val="Text"/>
        <w:keepNext/>
        <w:spacing w:before="0"/>
        <w:jc w:val="left"/>
        <w:rPr>
          <w:sz w:val="22"/>
          <w:szCs w:val="22"/>
          <w:lang w:val="el-GR" w:bidi="th-TH"/>
        </w:rPr>
      </w:pPr>
    </w:p>
    <w:p w14:paraId="21D16F8E" w14:textId="249C5298" w:rsidR="00B84FD6" w:rsidRPr="000F7655" w:rsidRDefault="00BC0C6A" w:rsidP="00D83A43">
      <w:pPr>
        <w:pStyle w:val="Text"/>
        <w:spacing w:before="0"/>
        <w:jc w:val="left"/>
        <w:rPr>
          <w:sz w:val="22"/>
          <w:szCs w:val="22"/>
          <w:lang w:val="el-GR"/>
        </w:rPr>
      </w:pPr>
      <w:r w:rsidRPr="000F7655">
        <w:rPr>
          <w:sz w:val="22"/>
          <w:szCs w:val="22"/>
          <w:lang w:val="el-GR"/>
        </w:rPr>
        <w:t>Ό</w:t>
      </w:r>
      <w:r w:rsidR="005B586F" w:rsidRPr="000F7655">
        <w:rPr>
          <w:sz w:val="22"/>
          <w:szCs w:val="22"/>
          <w:lang w:val="el-GR"/>
        </w:rPr>
        <w:t xml:space="preserve">πως άλλα φαρμακευτικά προϊόντα που περιέχουν </w:t>
      </w:r>
      <w:r w:rsidR="00340E21" w:rsidRPr="000F7655">
        <w:rPr>
          <w:sz w:val="22"/>
          <w:szCs w:val="22"/>
          <w:lang w:val="el-GR"/>
        </w:rPr>
        <w:t xml:space="preserve">ένα </w:t>
      </w:r>
      <w:r w:rsidR="005B586F" w:rsidRPr="000F7655">
        <w:rPr>
          <w:sz w:val="22"/>
          <w:szCs w:val="22"/>
          <w:lang w:val="el-GR"/>
        </w:rPr>
        <w:t>β</w:t>
      </w:r>
      <w:r w:rsidR="005B586F" w:rsidRPr="000F7655">
        <w:rPr>
          <w:sz w:val="22"/>
          <w:szCs w:val="22"/>
          <w:vertAlign w:val="subscript"/>
          <w:lang w:val="el-GR"/>
        </w:rPr>
        <w:t>2</w:t>
      </w:r>
      <w:r w:rsidR="002C04BD" w:rsidRPr="000F7655">
        <w:rPr>
          <w:sz w:val="22"/>
          <w:szCs w:val="22"/>
          <w:lang w:val="el-GR"/>
        </w:rPr>
        <w:t>-</w:t>
      </w:r>
      <w:r w:rsidR="005B586F" w:rsidRPr="000F7655">
        <w:rPr>
          <w:sz w:val="22"/>
          <w:szCs w:val="22"/>
          <w:lang w:val="el-GR"/>
        </w:rPr>
        <w:t>αδρενεργικό αγωνιστή</w:t>
      </w:r>
      <w:r w:rsidRPr="000F7655">
        <w:rPr>
          <w:sz w:val="22"/>
          <w:szCs w:val="22"/>
          <w:lang w:val="el-GR"/>
        </w:rPr>
        <w:t>, αυτό το φαρμακευτικό προϊόν</w:t>
      </w:r>
      <w:r w:rsidR="005B586F" w:rsidRPr="000F7655">
        <w:rPr>
          <w:sz w:val="22"/>
          <w:szCs w:val="22"/>
          <w:lang w:val="el-GR"/>
        </w:rPr>
        <w:t xml:space="preserve"> πρέπει να χορηγ</w:t>
      </w:r>
      <w:r w:rsidRPr="000F7655">
        <w:rPr>
          <w:sz w:val="22"/>
          <w:szCs w:val="22"/>
          <w:lang w:val="el-GR"/>
        </w:rPr>
        <w:t>είται</w:t>
      </w:r>
      <w:r w:rsidR="005B586F" w:rsidRPr="000F7655">
        <w:rPr>
          <w:sz w:val="22"/>
          <w:szCs w:val="22"/>
          <w:lang w:val="el-GR"/>
        </w:rPr>
        <w:t xml:space="preserve"> με προσοχή σε ασθενείς που λαμβάνουν</w:t>
      </w:r>
      <w:r w:rsidR="008407F4" w:rsidRPr="000F7655">
        <w:rPr>
          <w:sz w:val="22"/>
          <w:szCs w:val="22"/>
          <w:lang w:val="el-GR"/>
        </w:rPr>
        <w:t xml:space="preserve"> αναστολείς μονοαμινοξειδάσης, τρικυκλικά αντικαταθλιπτικά ή φαρμακευτικά προϊόντα που είναι γνωστό ότι παρατείνουν το διάστημα</w:t>
      </w:r>
      <w:r w:rsidR="005B586F" w:rsidRPr="000F7655">
        <w:rPr>
          <w:sz w:val="22"/>
          <w:szCs w:val="22"/>
          <w:lang w:val="el-GR"/>
        </w:rPr>
        <w:t xml:space="preserve"> </w:t>
      </w:r>
      <w:r w:rsidR="00914C40" w:rsidRPr="000F7655">
        <w:rPr>
          <w:sz w:val="22"/>
          <w:szCs w:val="22"/>
        </w:rPr>
        <w:t>QT</w:t>
      </w:r>
      <w:r w:rsidR="00914C40" w:rsidRPr="000F7655">
        <w:rPr>
          <w:sz w:val="22"/>
          <w:szCs w:val="22"/>
          <w:lang w:val="el-GR"/>
        </w:rPr>
        <w:t xml:space="preserve">, </w:t>
      </w:r>
      <w:r w:rsidR="008407F4" w:rsidRPr="000F7655">
        <w:rPr>
          <w:sz w:val="22"/>
          <w:szCs w:val="22"/>
          <w:lang w:val="el-GR"/>
        </w:rPr>
        <w:t>καθώς οποιαδήποτε επίδραση αυτών στο διάστημα</w:t>
      </w:r>
      <w:r w:rsidR="00914C40" w:rsidRPr="000F7655">
        <w:rPr>
          <w:sz w:val="22"/>
          <w:szCs w:val="22"/>
          <w:lang w:val="el-GR"/>
        </w:rPr>
        <w:t xml:space="preserve"> </w:t>
      </w:r>
      <w:r w:rsidR="00914C40" w:rsidRPr="000F7655">
        <w:rPr>
          <w:sz w:val="22"/>
          <w:szCs w:val="22"/>
        </w:rPr>
        <w:t>QT</w:t>
      </w:r>
      <w:r w:rsidR="008407F4" w:rsidRPr="000F7655">
        <w:rPr>
          <w:sz w:val="22"/>
          <w:szCs w:val="22"/>
          <w:lang w:val="el-GR"/>
        </w:rPr>
        <w:t xml:space="preserve"> μπορεί να ενισχυθεί. Τα φαρμακευτικά προϊόντα που είναι γνωστό ότι παρατείνουν το διάστημα</w:t>
      </w:r>
      <w:r w:rsidR="00914C40" w:rsidRPr="000F7655">
        <w:rPr>
          <w:sz w:val="22"/>
          <w:szCs w:val="22"/>
          <w:lang w:val="el-GR"/>
        </w:rPr>
        <w:t xml:space="preserve"> </w:t>
      </w:r>
      <w:r w:rsidR="00914C40" w:rsidRPr="000F7655">
        <w:rPr>
          <w:sz w:val="22"/>
          <w:szCs w:val="22"/>
        </w:rPr>
        <w:t>QT</w:t>
      </w:r>
      <w:r w:rsidR="008407F4" w:rsidRPr="000F7655">
        <w:rPr>
          <w:sz w:val="22"/>
          <w:szCs w:val="22"/>
          <w:lang w:val="el-GR"/>
        </w:rPr>
        <w:t xml:space="preserve"> μπορεί να αυξήσουν τον κίνδυνο κοιλιακής αρρυθμίας</w:t>
      </w:r>
      <w:r w:rsidR="00914C40" w:rsidRPr="000F7655">
        <w:rPr>
          <w:sz w:val="22"/>
          <w:szCs w:val="22"/>
          <w:lang w:val="el-GR"/>
        </w:rPr>
        <w:t xml:space="preserve"> (</w:t>
      </w:r>
      <w:r w:rsidR="008407F4" w:rsidRPr="000F7655">
        <w:rPr>
          <w:sz w:val="22"/>
          <w:szCs w:val="22"/>
          <w:lang w:val="el-GR"/>
        </w:rPr>
        <w:t>βλ. παραγράφους</w:t>
      </w:r>
      <w:r w:rsidR="00914C40" w:rsidRPr="000F7655">
        <w:rPr>
          <w:sz w:val="22"/>
          <w:szCs w:val="22"/>
        </w:rPr>
        <w:t> </w:t>
      </w:r>
      <w:r w:rsidR="00914C40" w:rsidRPr="000F7655">
        <w:rPr>
          <w:sz w:val="22"/>
          <w:szCs w:val="22"/>
          <w:lang w:val="el-GR"/>
        </w:rPr>
        <w:t xml:space="preserve">4.4 </w:t>
      </w:r>
      <w:r w:rsidR="008407F4" w:rsidRPr="000F7655">
        <w:rPr>
          <w:sz w:val="22"/>
          <w:szCs w:val="22"/>
          <w:lang w:val="el-GR"/>
        </w:rPr>
        <w:t>και</w:t>
      </w:r>
      <w:r w:rsidR="00914C40" w:rsidRPr="000F7655">
        <w:rPr>
          <w:sz w:val="22"/>
          <w:szCs w:val="22"/>
          <w:lang w:val="el-GR"/>
        </w:rPr>
        <w:t xml:space="preserve"> 5.1).</w:t>
      </w:r>
    </w:p>
    <w:p w14:paraId="7AB16DC1" w14:textId="77777777" w:rsidR="00B84FD6" w:rsidRPr="000F7655" w:rsidRDefault="00B84FD6" w:rsidP="00D83A43">
      <w:pPr>
        <w:pStyle w:val="Text"/>
        <w:spacing w:before="0"/>
        <w:jc w:val="left"/>
        <w:rPr>
          <w:sz w:val="22"/>
          <w:szCs w:val="22"/>
          <w:lang w:val="el-GR"/>
        </w:rPr>
      </w:pPr>
    </w:p>
    <w:p w14:paraId="03CC76C9" w14:textId="1B75403A" w:rsidR="00B84FD6" w:rsidRPr="000F7655" w:rsidRDefault="008407F4" w:rsidP="00D83A43">
      <w:pPr>
        <w:pStyle w:val="Text"/>
        <w:keepNext/>
        <w:spacing w:before="0"/>
        <w:jc w:val="left"/>
        <w:rPr>
          <w:bCs/>
          <w:sz w:val="22"/>
          <w:szCs w:val="22"/>
          <w:lang w:val="el-GR"/>
        </w:rPr>
      </w:pPr>
      <w:r w:rsidRPr="000F7655">
        <w:rPr>
          <w:bCs/>
          <w:sz w:val="22"/>
          <w:szCs w:val="22"/>
          <w:u w:val="single"/>
          <w:lang w:val="el-GR"/>
        </w:rPr>
        <w:t>Θεραπεία για την υποκαλιαιμία</w:t>
      </w:r>
    </w:p>
    <w:p w14:paraId="55F59F43" w14:textId="77777777" w:rsidR="00B84FD6" w:rsidRPr="000F7655" w:rsidRDefault="00B84FD6" w:rsidP="00D83A43">
      <w:pPr>
        <w:pStyle w:val="Text"/>
        <w:keepNext/>
        <w:spacing w:before="0"/>
        <w:jc w:val="left"/>
        <w:rPr>
          <w:sz w:val="22"/>
          <w:szCs w:val="22"/>
          <w:lang w:val="el-GR"/>
        </w:rPr>
      </w:pPr>
    </w:p>
    <w:p w14:paraId="4AEBA78E" w14:textId="70B9CAA9" w:rsidR="00B84FD6" w:rsidRPr="000F7655" w:rsidRDefault="008407F4" w:rsidP="00D83A43">
      <w:pPr>
        <w:pStyle w:val="Text"/>
        <w:spacing w:before="0"/>
        <w:jc w:val="left"/>
        <w:rPr>
          <w:sz w:val="22"/>
          <w:szCs w:val="22"/>
          <w:lang w:val="el-GR"/>
        </w:rPr>
      </w:pPr>
      <w:r w:rsidRPr="000F7655">
        <w:rPr>
          <w:sz w:val="22"/>
          <w:szCs w:val="22"/>
          <w:lang w:val="el-GR"/>
        </w:rPr>
        <w:t>Η παράλληλη θεραπεία για υποκαλιαιμία με παράγωγα μεθυλοξανθίνης, στεροειδή ή μη καλιοσυντηρητικά διουρητικά μπορεί να ενισχύσει την πιθανή υποκαλιαιμική δράση των β</w:t>
      </w:r>
      <w:r w:rsidRPr="000F7655">
        <w:rPr>
          <w:sz w:val="22"/>
          <w:szCs w:val="22"/>
          <w:vertAlign w:val="subscript"/>
          <w:lang w:val="el-GR"/>
        </w:rPr>
        <w:t>2</w:t>
      </w:r>
      <w:r w:rsidRPr="000F7655">
        <w:rPr>
          <w:sz w:val="22"/>
          <w:szCs w:val="22"/>
          <w:lang w:val="el-GR"/>
        </w:rPr>
        <w:t>-αδρενεργικών αγωνιστών, επομένως πρέπει να χρησιμοποιούνται με προσοχή (βλ. παράγραφο</w:t>
      </w:r>
      <w:r w:rsidR="00914C40" w:rsidRPr="000F7655">
        <w:rPr>
          <w:sz w:val="22"/>
          <w:szCs w:val="22"/>
        </w:rPr>
        <w:t> </w:t>
      </w:r>
      <w:r w:rsidR="00914C40" w:rsidRPr="000F7655">
        <w:rPr>
          <w:sz w:val="22"/>
          <w:szCs w:val="22"/>
          <w:lang w:val="el-GR"/>
        </w:rPr>
        <w:t>4.4).</w:t>
      </w:r>
    </w:p>
    <w:p w14:paraId="4D87C0BC" w14:textId="77777777" w:rsidR="00B84FD6" w:rsidRPr="000F7655" w:rsidRDefault="00B84FD6" w:rsidP="00D83A43">
      <w:pPr>
        <w:pStyle w:val="Text"/>
        <w:spacing w:before="0"/>
        <w:jc w:val="left"/>
        <w:rPr>
          <w:sz w:val="22"/>
          <w:szCs w:val="22"/>
          <w:lang w:val="el-GR"/>
        </w:rPr>
      </w:pPr>
    </w:p>
    <w:p w14:paraId="6BF9D771" w14:textId="666ADA11" w:rsidR="00B84FD6" w:rsidRPr="000F7655" w:rsidRDefault="008407F4" w:rsidP="00D83A43">
      <w:pPr>
        <w:pStyle w:val="Text"/>
        <w:keepNext/>
        <w:spacing w:before="0"/>
        <w:jc w:val="left"/>
        <w:rPr>
          <w:bCs/>
          <w:sz w:val="22"/>
          <w:szCs w:val="22"/>
          <w:lang w:val="el-GR"/>
        </w:rPr>
      </w:pPr>
      <w:r w:rsidRPr="000F7655">
        <w:rPr>
          <w:bCs/>
          <w:sz w:val="22"/>
          <w:szCs w:val="22"/>
          <w:u w:val="single"/>
          <w:lang w:val="el-GR"/>
        </w:rPr>
        <w:t>Αποκλειστές β-αδρενεργικών υποδοχέων</w:t>
      </w:r>
    </w:p>
    <w:p w14:paraId="6ACB0083" w14:textId="77777777" w:rsidR="00B84FD6" w:rsidRPr="000F7655" w:rsidRDefault="00B84FD6" w:rsidP="00D83A43">
      <w:pPr>
        <w:pStyle w:val="Text"/>
        <w:keepNext/>
        <w:spacing w:before="0"/>
        <w:jc w:val="left"/>
        <w:rPr>
          <w:sz w:val="22"/>
          <w:szCs w:val="22"/>
          <w:lang w:val="el-GR"/>
        </w:rPr>
      </w:pPr>
    </w:p>
    <w:p w14:paraId="08DF822D" w14:textId="52DF45F8" w:rsidR="00B84FD6" w:rsidRPr="000F7655" w:rsidRDefault="008407F4" w:rsidP="00D83A43">
      <w:pPr>
        <w:pStyle w:val="Text"/>
        <w:tabs>
          <w:tab w:val="left" w:pos="5670"/>
        </w:tabs>
        <w:spacing w:before="0"/>
        <w:jc w:val="left"/>
        <w:rPr>
          <w:sz w:val="22"/>
          <w:szCs w:val="22"/>
          <w:lang w:val="el-GR"/>
        </w:rPr>
      </w:pPr>
      <w:r w:rsidRPr="000F7655">
        <w:rPr>
          <w:sz w:val="22"/>
          <w:szCs w:val="22"/>
          <w:lang w:val="el-GR"/>
        </w:rPr>
        <w:t>Οι αποκλειστές β-αδρενεργικών υποδοχέων μπορεί να εξασθενίσουν ή να ανταγωνίζονται τη δράση των β</w:t>
      </w:r>
      <w:r w:rsidRPr="000F7655">
        <w:rPr>
          <w:sz w:val="22"/>
          <w:szCs w:val="22"/>
          <w:vertAlign w:val="subscript"/>
          <w:lang w:val="el-GR"/>
        </w:rPr>
        <w:t>2</w:t>
      </w:r>
      <w:r w:rsidRPr="000F7655">
        <w:rPr>
          <w:sz w:val="22"/>
          <w:szCs w:val="22"/>
          <w:lang w:val="el-GR"/>
        </w:rPr>
        <w:t xml:space="preserve">-αδρενεργικών αγωνιστών. Επομένως, </w:t>
      </w:r>
      <w:r w:rsidR="007770B2" w:rsidRPr="000F7655">
        <w:rPr>
          <w:sz w:val="22"/>
          <w:szCs w:val="22"/>
          <w:lang w:val="el-GR" w:bidi="th-TH"/>
        </w:rPr>
        <w:t>αυτό το φαρμακευτικό προϊόν</w:t>
      </w:r>
      <w:r w:rsidR="00914C40" w:rsidRPr="000F7655">
        <w:rPr>
          <w:sz w:val="22"/>
          <w:szCs w:val="22"/>
          <w:lang w:val="el-GR" w:bidi="th-TH"/>
        </w:rPr>
        <w:t xml:space="preserve"> </w:t>
      </w:r>
      <w:r w:rsidRPr="000F7655">
        <w:rPr>
          <w:sz w:val="22"/>
          <w:szCs w:val="22"/>
          <w:lang w:val="el-GR"/>
        </w:rPr>
        <w:t>δεν θα πρέπει να χορηγείται μαζί με αποκλειστές των β-αδρενεργικών υποδοχέων, εκτός εάν υπάρχουν σοβαροί λόγοι για τη χρήση τους. Όταν απαιτείται, θα πρέπει να προτιμώνται καρδιοεκλεκτικοί αποκλειστές των β-αδρενεργικών υποδοχέων, παρά το ότι θα πρέπει να χορηγούνται με προσοχή</w:t>
      </w:r>
      <w:r w:rsidR="00914C40" w:rsidRPr="000F7655">
        <w:rPr>
          <w:sz w:val="22"/>
          <w:szCs w:val="22"/>
          <w:lang w:val="el-GR"/>
        </w:rPr>
        <w:t>.</w:t>
      </w:r>
    </w:p>
    <w:p w14:paraId="0191B113" w14:textId="77777777" w:rsidR="00B84FD6" w:rsidRPr="000F7655" w:rsidRDefault="00B84FD6" w:rsidP="00D83A43">
      <w:pPr>
        <w:pStyle w:val="Text"/>
        <w:spacing w:before="0"/>
        <w:jc w:val="left"/>
        <w:rPr>
          <w:sz w:val="22"/>
          <w:szCs w:val="22"/>
          <w:lang w:val="el-GR"/>
        </w:rPr>
      </w:pPr>
    </w:p>
    <w:p w14:paraId="4D42C645" w14:textId="61288F4F" w:rsidR="00B84FD6" w:rsidRPr="000F7655" w:rsidRDefault="008407F4" w:rsidP="00D83A43">
      <w:pPr>
        <w:pStyle w:val="Text"/>
        <w:keepNext/>
        <w:spacing w:before="0"/>
        <w:jc w:val="left"/>
        <w:rPr>
          <w:bCs/>
          <w:sz w:val="22"/>
          <w:szCs w:val="22"/>
          <w:lang w:val="el-GR"/>
        </w:rPr>
      </w:pPr>
      <w:r w:rsidRPr="000F7655">
        <w:rPr>
          <w:sz w:val="22"/>
          <w:szCs w:val="22"/>
          <w:u w:val="single"/>
          <w:lang w:val="el-GR"/>
        </w:rPr>
        <w:t>Αλληλεπίδραση με αναστολείς</w:t>
      </w:r>
      <w:r w:rsidR="00914C40" w:rsidRPr="000F7655">
        <w:rPr>
          <w:sz w:val="22"/>
          <w:szCs w:val="22"/>
          <w:u w:val="single"/>
          <w:lang w:val="el-GR"/>
        </w:rPr>
        <w:t xml:space="preserve"> </w:t>
      </w:r>
      <w:r w:rsidR="00914C40" w:rsidRPr="000F7655">
        <w:rPr>
          <w:sz w:val="22"/>
          <w:szCs w:val="22"/>
          <w:u w:val="single"/>
        </w:rPr>
        <w:t>CYP</w:t>
      </w:r>
      <w:r w:rsidR="00914C40" w:rsidRPr="000F7655">
        <w:rPr>
          <w:sz w:val="22"/>
          <w:szCs w:val="22"/>
          <w:u w:val="single"/>
          <w:lang w:val="el-GR"/>
        </w:rPr>
        <w:t>3</w:t>
      </w:r>
      <w:r w:rsidR="00914C40" w:rsidRPr="000F7655">
        <w:rPr>
          <w:sz w:val="22"/>
          <w:szCs w:val="22"/>
          <w:u w:val="single"/>
        </w:rPr>
        <w:t>A</w:t>
      </w:r>
      <w:r w:rsidR="00914C40" w:rsidRPr="000F7655">
        <w:rPr>
          <w:sz w:val="22"/>
          <w:szCs w:val="22"/>
          <w:u w:val="single"/>
          <w:lang w:val="el-GR"/>
        </w:rPr>
        <w:t xml:space="preserve">4 </w:t>
      </w:r>
      <w:r w:rsidRPr="000F7655">
        <w:rPr>
          <w:sz w:val="22"/>
          <w:szCs w:val="22"/>
          <w:u w:val="single"/>
          <w:lang w:val="el-GR"/>
        </w:rPr>
        <w:t>και</w:t>
      </w:r>
      <w:r w:rsidR="00914C40" w:rsidRPr="000F7655">
        <w:rPr>
          <w:sz w:val="22"/>
          <w:szCs w:val="22"/>
          <w:u w:val="single"/>
          <w:lang w:val="el-GR"/>
        </w:rPr>
        <w:t xml:space="preserve"> </w:t>
      </w:r>
      <w:r w:rsidR="00914C40" w:rsidRPr="000F7655">
        <w:rPr>
          <w:sz w:val="22"/>
          <w:szCs w:val="22"/>
          <w:u w:val="single"/>
        </w:rPr>
        <w:t>P</w:t>
      </w:r>
      <w:r w:rsidR="00914C40" w:rsidRPr="000F7655">
        <w:rPr>
          <w:sz w:val="22"/>
          <w:szCs w:val="22"/>
          <w:u w:val="single"/>
          <w:lang w:val="el-GR"/>
        </w:rPr>
        <w:noBreakHyphen/>
      </w:r>
      <w:r w:rsidRPr="000F7655">
        <w:rPr>
          <w:sz w:val="22"/>
          <w:szCs w:val="22"/>
          <w:u w:val="single"/>
          <w:lang w:val="el-GR"/>
        </w:rPr>
        <w:t>γλυκοπρωτεΐνης</w:t>
      </w:r>
    </w:p>
    <w:p w14:paraId="15BD30E4" w14:textId="77777777" w:rsidR="00B84FD6" w:rsidRPr="000F7655" w:rsidRDefault="00B84FD6" w:rsidP="00D83A43">
      <w:pPr>
        <w:pStyle w:val="Text"/>
        <w:keepNext/>
        <w:spacing w:before="0"/>
        <w:jc w:val="left"/>
        <w:rPr>
          <w:sz w:val="22"/>
          <w:szCs w:val="22"/>
          <w:lang w:val="el-GR"/>
        </w:rPr>
      </w:pPr>
    </w:p>
    <w:p w14:paraId="16096862" w14:textId="789C944E" w:rsidR="00B84FD6" w:rsidRPr="000F7655" w:rsidDel="00CC799E" w:rsidRDefault="008407F4" w:rsidP="00D83A43">
      <w:pPr>
        <w:pStyle w:val="Text"/>
        <w:spacing w:before="0"/>
        <w:jc w:val="left"/>
        <w:rPr>
          <w:sz w:val="22"/>
          <w:szCs w:val="22"/>
          <w:lang w:val="el-GR"/>
        </w:rPr>
      </w:pPr>
      <w:r w:rsidRPr="000F7655">
        <w:rPr>
          <w:sz w:val="22"/>
          <w:szCs w:val="22"/>
          <w:lang w:val="el-GR"/>
        </w:rPr>
        <w:t>Η αναστολή του</w:t>
      </w:r>
      <w:r w:rsidR="00914C40" w:rsidRPr="000F7655" w:rsidDel="00CC799E">
        <w:rPr>
          <w:sz w:val="22"/>
          <w:szCs w:val="22"/>
          <w:lang w:val="el-GR"/>
        </w:rPr>
        <w:t xml:space="preserve"> </w:t>
      </w:r>
      <w:r w:rsidR="00914C40" w:rsidRPr="000F7655" w:rsidDel="00CC799E">
        <w:rPr>
          <w:sz w:val="22"/>
          <w:szCs w:val="22"/>
        </w:rPr>
        <w:t>CYP</w:t>
      </w:r>
      <w:r w:rsidR="00914C40" w:rsidRPr="000F7655" w:rsidDel="00CC799E">
        <w:rPr>
          <w:sz w:val="22"/>
          <w:szCs w:val="22"/>
          <w:lang w:val="el-GR"/>
        </w:rPr>
        <w:t>3</w:t>
      </w:r>
      <w:r w:rsidR="00914C40" w:rsidRPr="000F7655" w:rsidDel="00CC799E">
        <w:rPr>
          <w:sz w:val="22"/>
          <w:szCs w:val="22"/>
        </w:rPr>
        <w:t>A</w:t>
      </w:r>
      <w:r w:rsidR="00914C40" w:rsidRPr="000F7655" w:rsidDel="00CC799E">
        <w:rPr>
          <w:sz w:val="22"/>
          <w:szCs w:val="22"/>
          <w:lang w:val="el-GR"/>
        </w:rPr>
        <w:t xml:space="preserve">4 </w:t>
      </w:r>
      <w:r w:rsidRPr="000F7655">
        <w:rPr>
          <w:sz w:val="22"/>
          <w:szCs w:val="22"/>
          <w:lang w:val="el-GR"/>
        </w:rPr>
        <w:t>και της</w:t>
      </w:r>
      <w:r w:rsidR="00914C40" w:rsidRPr="000F7655" w:rsidDel="00CC799E">
        <w:rPr>
          <w:sz w:val="22"/>
          <w:szCs w:val="22"/>
          <w:lang w:val="el-GR"/>
        </w:rPr>
        <w:t xml:space="preserve"> </w:t>
      </w:r>
      <w:r w:rsidR="00914C40" w:rsidRPr="000F7655" w:rsidDel="00CC799E">
        <w:rPr>
          <w:sz w:val="22"/>
          <w:szCs w:val="22"/>
        </w:rPr>
        <w:t>P</w:t>
      </w:r>
      <w:r w:rsidR="0061635C" w:rsidRPr="000F7655" w:rsidDel="00CC799E">
        <w:rPr>
          <w:sz w:val="22"/>
          <w:szCs w:val="22"/>
          <w:lang w:val="el-GR"/>
        </w:rPr>
        <w:noBreakHyphen/>
      </w:r>
      <w:r w:rsidRPr="000F7655">
        <w:rPr>
          <w:sz w:val="22"/>
          <w:szCs w:val="22"/>
          <w:lang w:val="el-GR"/>
        </w:rPr>
        <w:t>γλυκοπρωτεΐνης</w:t>
      </w:r>
      <w:r w:rsidR="00914C40" w:rsidRPr="000F7655" w:rsidDel="00CC799E">
        <w:rPr>
          <w:sz w:val="22"/>
          <w:szCs w:val="22"/>
          <w:lang w:val="el-GR"/>
        </w:rPr>
        <w:t xml:space="preserve"> (</w:t>
      </w:r>
      <w:r w:rsidR="00914C40" w:rsidRPr="000F7655" w:rsidDel="00CC799E">
        <w:rPr>
          <w:sz w:val="22"/>
          <w:szCs w:val="22"/>
        </w:rPr>
        <w:t>P</w:t>
      </w:r>
      <w:r w:rsidR="0061635C" w:rsidRPr="000F7655" w:rsidDel="00CC799E">
        <w:rPr>
          <w:sz w:val="22"/>
          <w:szCs w:val="22"/>
          <w:lang w:val="el-GR"/>
        </w:rPr>
        <w:noBreakHyphen/>
      </w:r>
      <w:r w:rsidR="00914C40" w:rsidRPr="000F7655" w:rsidDel="00CC799E">
        <w:rPr>
          <w:sz w:val="22"/>
          <w:szCs w:val="22"/>
        </w:rPr>
        <w:t>gp</w:t>
      </w:r>
      <w:r w:rsidR="00914C40" w:rsidRPr="000F7655" w:rsidDel="00CC799E">
        <w:rPr>
          <w:sz w:val="22"/>
          <w:szCs w:val="22"/>
          <w:lang w:val="el-GR"/>
        </w:rPr>
        <w:t xml:space="preserve">) </w:t>
      </w:r>
      <w:r w:rsidRPr="000F7655">
        <w:rPr>
          <w:sz w:val="22"/>
          <w:szCs w:val="22"/>
          <w:lang w:val="el-GR"/>
        </w:rPr>
        <w:t>δεν έχει αντίκτυπο στην ασφάλεια των θεραπευτικών δόσεων του</w:t>
      </w:r>
      <w:r w:rsidR="00914C40" w:rsidRPr="000F7655" w:rsidDel="00CC799E">
        <w:rPr>
          <w:sz w:val="22"/>
          <w:szCs w:val="22"/>
          <w:lang w:val="el-GR"/>
        </w:rPr>
        <w:t xml:space="preserve"> </w:t>
      </w:r>
      <w:r w:rsidR="00914C40" w:rsidRPr="000F7655" w:rsidDel="00CC799E">
        <w:rPr>
          <w:sz w:val="22"/>
          <w:szCs w:val="22"/>
          <w:lang w:bidi="th-TH"/>
        </w:rPr>
        <w:t>Enerzair</w:t>
      </w:r>
      <w:r w:rsidR="00914C40" w:rsidRPr="000F7655" w:rsidDel="00CC799E">
        <w:rPr>
          <w:sz w:val="22"/>
          <w:szCs w:val="22"/>
          <w:lang w:val="el-GR" w:bidi="th-TH"/>
        </w:rPr>
        <w:t xml:space="preserve"> </w:t>
      </w:r>
      <w:r w:rsidR="00914C40" w:rsidRPr="000F7655" w:rsidDel="00CC799E">
        <w:rPr>
          <w:sz w:val="22"/>
          <w:szCs w:val="22"/>
          <w:lang w:bidi="th-TH"/>
        </w:rPr>
        <w:t>Breezhaler</w:t>
      </w:r>
      <w:r w:rsidR="00914C40" w:rsidRPr="000F7655" w:rsidDel="00CC799E">
        <w:rPr>
          <w:sz w:val="22"/>
          <w:szCs w:val="22"/>
          <w:lang w:val="el-GR"/>
        </w:rPr>
        <w:t>.</w:t>
      </w:r>
    </w:p>
    <w:p w14:paraId="01F62B02" w14:textId="77777777" w:rsidR="00B84FD6" w:rsidRPr="000F7655" w:rsidRDefault="00B84FD6" w:rsidP="00D83A43">
      <w:pPr>
        <w:pStyle w:val="Text"/>
        <w:spacing w:before="0"/>
        <w:jc w:val="left"/>
        <w:rPr>
          <w:sz w:val="22"/>
          <w:szCs w:val="22"/>
          <w:lang w:val="el-GR"/>
        </w:rPr>
      </w:pPr>
    </w:p>
    <w:p w14:paraId="397A67D0" w14:textId="2F3974B0" w:rsidR="00CC799E" w:rsidRPr="000F7655" w:rsidRDefault="008407F4" w:rsidP="00D83A43">
      <w:pPr>
        <w:pStyle w:val="Text"/>
        <w:spacing w:before="0"/>
        <w:jc w:val="left"/>
        <w:rPr>
          <w:sz w:val="22"/>
          <w:szCs w:val="22"/>
          <w:lang w:val="el-GR"/>
        </w:rPr>
      </w:pPr>
      <w:r w:rsidRPr="000F7655">
        <w:rPr>
          <w:sz w:val="22"/>
          <w:szCs w:val="22"/>
          <w:lang w:val="el-GR"/>
        </w:rPr>
        <w:t xml:space="preserve">Αναστολή των βασικών παραγόντων που συντελούν στην κάθαρση ινδακατερόλης </w:t>
      </w:r>
      <w:r w:rsidR="00914C40" w:rsidRPr="000F7655">
        <w:rPr>
          <w:sz w:val="22"/>
          <w:szCs w:val="22"/>
          <w:lang w:val="el-GR"/>
        </w:rPr>
        <w:t>(</w:t>
      </w:r>
      <w:r w:rsidR="00914C40" w:rsidRPr="000F7655">
        <w:rPr>
          <w:sz w:val="22"/>
          <w:szCs w:val="22"/>
        </w:rPr>
        <w:t>CYP</w:t>
      </w:r>
      <w:r w:rsidR="00914C40" w:rsidRPr="000F7655">
        <w:rPr>
          <w:sz w:val="22"/>
          <w:szCs w:val="22"/>
          <w:lang w:val="el-GR"/>
        </w:rPr>
        <w:t>3</w:t>
      </w:r>
      <w:r w:rsidR="00914C40" w:rsidRPr="000F7655">
        <w:rPr>
          <w:sz w:val="22"/>
          <w:szCs w:val="22"/>
        </w:rPr>
        <w:t>A</w:t>
      </w:r>
      <w:r w:rsidR="00914C40" w:rsidRPr="000F7655">
        <w:rPr>
          <w:sz w:val="22"/>
          <w:szCs w:val="22"/>
          <w:lang w:val="el-GR"/>
        </w:rPr>
        <w:t xml:space="preserve">4 </w:t>
      </w:r>
      <w:r w:rsidRPr="000F7655">
        <w:rPr>
          <w:sz w:val="22"/>
          <w:szCs w:val="22"/>
          <w:lang w:val="el-GR"/>
        </w:rPr>
        <w:t>και</w:t>
      </w:r>
      <w:r w:rsidR="00914C40" w:rsidRPr="000F7655">
        <w:rPr>
          <w:sz w:val="22"/>
          <w:szCs w:val="22"/>
          <w:lang w:val="el-GR"/>
        </w:rPr>
        <w:t xml:space="preserve"> </w:t>
      </w:r>
      <w:r w:rsidR="00914C40" w:rsidRPr="000F7655">
        <w:rPr>
          <w:sz w:val="22"/>
          <w:szCs w:val="22"/>
        </w:rPr>
        <w:t>P</w:t>
      </w:r>
      <w:r w:rsidR="00914C40" w:rsidRPr="000F7655">
        <w:rPr>
          <w:sz w:val="22"/>
          <w:szCs w:val="22"/>
          <w:lang w:val="el-GR"/>
        </w:rPr>
        <w:noBreakHyphen/>
      </w:r>
      <w:r w:rsidR="00914C40" w:rsidRPr="000F7655">
        <w:rPr>
          <w:sz w:val="22"/>
          <w:szCs w:val="22"/>
        </w:rPr>
        <w:t>gp</w:t>
      </w:r>
      <w:r w:rsidR="00914C40" w:rsidRPr="000F7655">
        <w:rPr>
          <w:sz w:val="22"/>
          <w:szCs w:val="22"/>
          <w:lang w:val="el-GR"/>
        </w:rPr>
        <w:t xml:space="preserve">) </w:t>
      </w:r>
      <w:r w:rsidRPr="000F7655">
        <w:rPr>
          <w:sz w:val="22"/>
          <w:szCs w:val="22"/>
          <w:lang w:val="el-GR"/>
        </w:rPr>
        <w:t>ή στην κάθαρση της φουροϊκής μομεταζόνης</w:t>
      </w:r>
      <w:r w:rsidR="00914C40" w:rsidRPr="000F7655">
        <w:rPr>
          <w:sz w:val="22"/>
          <w:szCs w:val="22"/>
          <w:lang w:val="el-GR"/>
        </w:rPr>
        <w:t xml:space="preserve"> (</w:t>
      </w:r>
      <w:r w:rsidR="00914C40" w:rsidRPr="000F7655">
        <w:rPr>
          <w:sz w:val="22"/>
          <w:szCs w:val="22"/>
        </w:rPr>
        <w:t>CYP</w:t>
      </w:r>
      <w:r w:rsidR="00914C40" w:rsidRPr="000F7655">
        <w:rPr>
          <w:sz w:val="22"/>
          <w:szCs w:val="22"/>
          <w:lang w:val="el-GR"/>
        </w:rPr>
        <w:t>3</w:t>
      </w:r>
      <w:r w:rsidR="00914C40" w:rsidRPr="000F7655">
        <w:rPr>
          <w:sz w:val="22"/>
          <w:szCs w:val="22"/>
        </w:rPr>
        <w:t>A</w:t>
      </w:r>
      <w:r w:rsidR="00914C40" w:rsidRPr="000F7655">
        <w:rPr>
          <w:sz w:val="22"/>
          <w:szCs w:val="22"/>
          <w:lang w:val="el-GR"/>
        </w:rPr>
        <w:t xml:space="preserve">4) </w:t>
      </w:r>
      <w:r w:rsidRPr="000F7655">
        <w:rPr>
          <w:sz w:val="22"/>
          <w:szCs w:val="22"/>
          <w:lang w:val="el-GR"/>
        </w:rPr>
        <w:t>αυξάνει τη συστηματική έκθεση σε ινδακατερόλη ή φουροϊκή μομεταζόνη μέχρι δύο φορές</w:t>
      </w:r>
      <w:r w:rsidR="00914C40" w:rsidRPr="000F7655">
        <w:rPr>
          <w:sz w:val="22"/>
          <w:szCs w:val="22"/>
          <w:lang w:val="el-GR"/>
        </w:rPr>
        <w:t>.</w:t>
      </w:r>
    </w:p>
    <w:p w14:paraId="378FB9B1" w14:textId="77777777" w:rsidR="00B84FD6" w:rsidRPr="000F7655" w:rsidRDefault="00B84FD6" w:rsidP="00D83A43">
      <w:pPr>
        <w:pStyle w:val="Text"/>
        <w:spacing w:before="0"/>
        <w:jc w:val="left"/>
        <w:rPr>
          <w:sz w:val="22"/>
          <w:szCs w:val="22"/>
          <w:lang w:val="el-GR"/>
        </w:rPr>
      </w:pPr>
    </w:p>
    <w:p w14:paraId="4787400C" w14:textId="129F26D3" w:rsidR="00B84FD6" w:rsidRPr="000F7655" w:rsidRDefault="001C1685" w:rsidP="00D83A43">
      <w:pPr>
        <w:pStyle w:val="Text"/>
        <w:spacing w:before="0"/>
        <w:jc w:val="left"/>
        <w:rPr>
          <w:sz w:val="22"/>
          <w:szCs w:val="22"/>
          <w:lang w:val="el-GR"/>
        </w:rPr>
      </w:pPr>
      <w:r w:rsidRPr="000F7655">
        <w:rPr>
          <w:bCs/>
          <w:sz w:val="22"/>
          <w:szCs w:val="22"/>
          <w:lang w:val="el-GR"/>
        </w:rPr>
        <w:t xml:space="preserve">Λόγω της πολύ χαμηλής συγκέντρωσης στο πλάσμα που επιτυγχάνεται μετά την εισπνοή της δόσης, οι κλινικά σημαντικές αλληλεπιδράσεις </w:t>
      </w:r>
      <w:r w:rsidR="002C04BD" w:rsidRPr="000F7655">
        <w:rPr>
          <w:bCs/>
          <w:sz w:val="22"/>
          <w:szCs w:val="22"/>
          <w:lang w:val="el-GR"/>
        </w:rPr>
        <w:t>με την φουροϊκή μομεταζόνη</w:t>
      </w:r>
      <w:r w:rsidRPr="000F7655">
        <w:rPr>
          <w:bCs/>
          <w:sz w:val="22"/>
          <w:szCs w:val="22"/>
          <w:lang w:val="el-GR"/>
        </w:rPr>
        <w:t xml:space="preserve"> δεν είναι πιθανές</w:t>
      </w:r>
      <w:r w:rsidR="00914C40" w:rsidRPr="000F7655">
        <w:rPr>
          <w:bCs/>
          <w:sz w:val="22"/>
          <w:szCs w:val="22"/>
          <w:lang w:val="el-GR"/>
        </w:rPr>
        <w:t xml:space="preserve">. </w:t>
      </w:r>
      <w:r w:rsidRPr="000F7655">
        <w:rPr>
          <w:bCs/>
          <w:sz w:val="22"/>
          <w:szCs w:val="22"/>
          <w:lang w:val="el-GR"/>
        </w:rPr>
        <w:t>Ωστόσο</w:t>
      </w:r>
      <w:r w:rsidR="00914C40" w:rsidRPr="000F7655">
        <w:rPr>
          <w:bCs/>
          <w:sz w:val="22"/>
          <w:szCs w:val="22"/>
          <w:lang w:val="el-GR"/>
        </w:rPr>
        <w:t xml:space="preserve">, </w:t>
      </w:r>
      <w:r w:rsidRPr="000F7655">
        <w:rPr>
          <w:bCs/>
          <w:sz w:val="22"/>
          <w:szCs w:val="22"/>
          <w:lang w:val="el-GR"/>
        </w:rPr>
        <w:t>μπορεί να υπάρχει πιθανότητα για αύξηση της συστηματικής έκθεσης σε φουροϊκή μομεταζόνη όταν συγχορηγούνται ισχυροί αναστολείς</w:t>
      </w:r>
      <w:r w:rsidR="00914C40" w:rsidRPr="000F7655">
        <w:rPr>
          <w:bCs/>
          <w:sz w:val="22"/>
          <w:szCs w:val="22"/>
          <w:lang w:val="el-GR"/>
        </w:rPr>
        <w:t xml:space="preserve"> </w:t>
      </w:r>
      <w:r w:rsidR="00914C40" w:rsidRPr="000F7655">
        <w:rPr>
          <w:bCs/>
          <w:sz w:val="22"/>
          <w:szCs w:val="22"/>
        </w:rPr>
        <w:t>CYP</w:t>
      </w:r>
      <w:r w:rsidR="00914C40" w:rsidRPr="000F7655">
        <w:rPr>
          <w:bCs/>
          <w:sz w:val="22"/>
          <w:szCs w:val="22"/>
          <w:lang w:val="el-GR"/>
        </w:rPr>
        <w:t>3</w:t>
      </w:r>
      <w:r w:rsidR="00914C40" w:rsidRPr="000F7655">
        <w:rPr>
          <w:bCs/>
          <w:sz w:val="22"/>
          <w:szCs w:val="22"/>
        </w:rPr>
        <w:t>A</w:t>
      </w:r>
      <w:r w:rsidR="00914C40" w:rsidRPr="000F7655">
        <w:rPr>
          <w:bCs/>
          <w:sz w:val="22"/>
          <w:szCs w:val="22"/>
          <w:lang w:val="el-GR"/>
        </w:rPr>
        <w:t>4 (</w:t>
      </w:r>
      <w:r w:rsidRPr="000F7655">
        <w:rPr>
          <w:bCs/>
          <w:sz w:val="22"/>
          <w:szCs w:val="22"/>
          <w:lang w:val="el-GR"/>
        </w:rPr>
        <w:t>π.χ</w:t>
      </w:r>
      <w:r w:rsidR="000A451C" w:rsidRPr="000F7655">
        <w:rPr>
          <w:bCs/>
          <w:sz w:val="22"/>
          <w:szCs w:val="22"/>
          <w:lang w:val="el-GR"/>
        </w:rPr>
        <w:t>.</w:t>
      </w:r>
      <w:r w:rsidRPr="000F7655">
        <w:rPr>
          <w:bCs/>
          <w:sz w:val="22"/>
          <w:szCs w:val="22"/>
          <w:lang w:val="el-GR"/>
        </w:rPr>
        <w:t xml:space="preserve"> κετοκοναζόλη, ιτρακοναζόλη, νελφιναβίρη, ριτοναβίρη, κομπισιστάτη</w:t>
      </w:r>
      <w:r w:rsidR="00914C40" w:rsidRPr="000F7655">
        <w:rPr>
          <w:bCs/>
          <w:sz w:val="22"/>
          <w:szCs w:val="22"/>
          <w:lang w:val="el-GR"/>
        </w:rPr>
        <w:t>).</w:t>
      </w:r>
    </w:p>
    <w:p w14:paraId="2AB0EB4C" w14:textId="77777777" w:rsidR="00B84FD6" w:rsidRPr="000F7655" w:rsidRDefault="00B84FD6" w:rsidP="00D83A43">
      <w:pPr>
        <w:pStyle w:val="Text"/>
        <w:spacing w:before="0"/>
        <w:jc w:val="left"/>
        <w:rPr>
          <w:sz w:val="22"/>
          <w:szCs w:val="22"/>
          <w:lang w:val="el-GR"/>
        </w:rPr>
      </w:pPr>
    </w:p>
    <w:p w14:paraId="603F7B67" w14:textId="5D7FD61E" w:rsidR="00B84FD6" w:rsidRPr="000F7655" w:rsidRDefault="004B749C" w:rsidP="00D83A43">
      <w:pPr>
        <w:pStyle w:val="Text"/>
        <w:keepNext/>
        <w:spacing w:before="0"/>
        <w:jc w:val="left"/>
        <w:rPr>
          <w:sz w:val="22"/>
          <w:szCs w:val="22"/>
          <w:lang w:val="el-GR"/>
        </w:rPr>
      </w:pPr>
      <w:bookmarkStart w:id="5" w:name="_nth_Interactions_linked_to26290"/>
      <w:bookmarkEnd w:id="5"/>
      <w:r w:rsidRPr="000F7655">
        <w:rPr>
          <w:sz w:val="22"/>
          <w:szCs w:val="22"/>
          <w:u w:val="single"/>
          <w:lang w:val="el-GR"/>
        </w:rPr>
        <w:t>Σιμετιδίνη ή άλλοι αναστολείς της μεταφοράς των οργανικών κατιόντων</w:t>
      </w:r>
    </w:p>
    <w:p w14:paraId="7E6E127A" w14:textId="77777777" w:rsidR="00B84FD6" w:rsidRPr="000F7655" w:rsidRDefault="00B84FD6" w:rsidP="00D83A43">
      <w:pPr>
        <w:pStyle w:val="Text"/>
        <w:keepNext/>
        <w:spacing w:before="0"/>
        <w:jc w:val="left"/>
        <w:rPr>
          <w:sz w:val="22"/>
          <w:szCs w:val="22"/>
          <w:lang w:val="el-GR"/>
        </w:rPr>
      </w:pPr>
    </w:p>
    <w:p w14:paraId="5FC7E062" w14:textId="6A4EE57D" w:rsidR="00B84FD6" w:rsidRPr="000F7655" w:rsidRDefault="004B749C" w:rsidP="00D83A43">
      <w:pPr>
        <w:pStyle w:val="Text"/>
        <w:spacing w:before="0"/>
        <w:jc w:val="left"/>
        <w:rPr>
          <w:sz w:val="22"/>
          <w:szCs w:val="22"/>
          <w:lang w:val="el-GR"/>
        </w:rPr>
      </w:pPr>
      <w:r w:rsidRPr="000F7655">
        <w:rPr>
          <w:sz w:val="22"/>
          <w:szCs w:val="22"/>
          <w:lang w:val="el-GR"/>
        </w:rPr>
        <w:t>Σε μία κλινική μελέτη σε υγιείς εθελοντές, η σιμετιδίνη, ένας αναστολέας της μεταφοράς οργανικών κατιόντων που θεωρείται ότι συντελεί στη νεφρική απέκκριση του γλυκοπυρρονίου, αύξησε την ολική έκθεση (</w:t>
      </w:r>
      <w:r w:rsidRPr="000F7655">
        <w:rPr>
          <w:sz w:val="22"/>
          <w:szCs w:val="22"/>
        </w:rPr>
        <w:t>AUC</w:t>
      </w:r>
      <w:r w:rsidRPr="000F7655">
        <w:rPr>
          <w:sz w:val="22"/>
          <w:szCs w:val="22"/>
          <w:lang w:val="el-GR"/>
        </w:rPr>
        <w:t>) του γλυκοπυρρονίου κατά 22% και μείωσε τη νεφρική κάθαρση κατά 23%. Με βάση το εύρος αυτών των μεταβολών, δεν αναμένεται καμία κλινικά σημαντική φαρμακευτική αλληλεπίδραση όταν το γλυκοπυρρόνιο χορηγείται παράλληλα με σιμετιδίνη ή άλλους αναστολείς της μεταφοράς των οργανικών κατιόντων</w:t>
      </w:r>
      <w:r w:rsidR="00914C40" w:rsidRPr="000F7655">
        <w:rPr>
          <w:sz w:val="22"/>
          <w:szCs w:val="22"/>
          <w:lang w:val="el-GR"/>
        </w:rPr>
        <w:t>.</w:t>
      </w:r>
    </w:p>
    <w:p w14:paraId="11F7F86E" w14:textId="77777777" w:rsidR="00B84FD6" w:rsidRPr="000F7655" w:rsidRDefault="00B84FD6" w:rsidP="00D83A43">
      <w:pPr>
        <w:pStyle w:val="Text"/>
        <w:spacing w:before="0"/>
        <w:jc w:val="left"/>
        <w:rPr>
          <w:sz w:val="22"/>
          <w:szCs w:val="22"/>
          <w:lang w:val="el-GR"/>
        </w:rPr>
      </w:pPr>
    </w:p>
    <w:p w14:paraId="71024BDB" w14:textId="180C71B6" w:rsidR="00B84FD6" w:rsidRPr="000F7655" w:rsidRDefault="004B749C" w:rsidP="00D83A43">
      <w:pPr>
        <w:pStyle w:val="Text"/>
        <w:keepNext/>
        <w:spacing w:before="0"/>
        <w:jc w:val="left"/>
        <w:rPr>
          <w:sz w:val="22"/>
          <w:szCs w:val="22"/>
          <w:lang w:val="el-GR"/>
        </w:rPr>
      </w:pPr>
      <w:r w:rsidRPr="000F7655">
        <w:rPr>
          <w:sz w:val="22"/>
          <w:szCs w:val="22"/>
          <w:u w:val="single"/>
          <w:lang w:val="el-GR"/>
        </w:rPr>
        <w:t>Άλλα αντιμουσκαρινικά μακράς δράσης και β</w:t>
      </w:r>
      <w:r w:rsidRPr="000F7655">
        <w:rPr>
          <w:sz w:val="22"/>
          <w:szCs w:val="22"/>
          <w:u w:val="single"/>
          <w:vertAlign w:val="subscript"/>
          <w:lang w:val="el-GR"/>
        </w:rPr>
        <w:t>2</w:t>
      </w:r>
      <w:r w:rsidRPr="000F7655">
        <w:rPr>
          <w:sz w:val="22"/>
          <w:szCs w:val="22"/>
          <w:u w:val="single"/>
          <w:lang w:val="el-GR"/>
        </w:rPr>
        <w:t>-αδρενεργικοί αγωνιστές</w:t>
      </w:r>
      <w:r w:rsidR="00377E07" w:rsidRPr="000F7655">
        <w:rPr>
          <w:sz w:val="22"/>
          <w:szCs w:val="22"/>
          <w:u w:val="single"/>
          <w:lang w:val="el-GR"/>
        </w:rPr>
        <w:t xml:space="preserve"> μακράς δράσης</w:t>
      </w:r>
    </w:p>
    <w:p w14:paraId="0024FDBC" w14:textId="77777777" w:rsidR="00B84FD6" w:rsidRPr="000F7655" w:rsidRDefault="00B84FD6" w:rsidP="00D83A43">
      <w:pPr>
        <w:pStyle w:val="Text"/>
        <w:keepNext/>
        <w:spacing w:before="0"/>
        <w:jc w:val="left"/>
        <w:rPr>
          <w:sz w:val="22"/>
          <w:szCs w:val="22"/>
          <w:lang w:val="el-GR"/>
        </w:rPr>
      </w:pPr>
    </w:p>
    <w:p w14:paraId="2626BB70" w14:textId="567FA369" w:rsidR="00B84FD6" w:rsidRPr="000F7655" w:rsidRDefault="004B749C" w:rsidP="00D83A43">
      <w:pPr>
        <w:pStyle w:val="Text"/>
        <w:spacing w:before="0"/>
        <w:jc w:val="left"/>
        <w:rPr>
          <w:sz w:val="22"/>
          <w:szCs w:val="22"/>
          <w:lang w:val="el-GR"/>
        </w:rPr>
      </w:pPr>
      <w:r w:rsidRPr="000F7655">
        <w:rPr>
          <w:sz w:val="22"/>
          <w:szCs w:val="22"/>
          <w:lang w:val="el-GR"/>
        </w:rPr>
        <w:t xml:space="preserve">Η συγχορήγηση </w:t>
      </w:r>
      <w:r w:rsidR="00CD1086" w:rsidRPr="000F7655">
        <w:rPr>
          <w:sz w:val="22"/>
          <w:szCs w:val="22"/>
          <w:lang w:val="el-GR" w:bidi="th-TH"/>
        </w:rPr>
        <w:t>αυτού του φαρμακευτικού προϊόντος</w:t>
      </w:r>
      <w:r w:rsidR="00914C40" w:rsidRPr="000F7655">
        <w:rPr>
          <w:sz w:val="22"/>
          <w:szCs w:val="22"/>
          <w:lang w:val="el-GR" w:bidi="th-TH"/>
        </w:rPr>
        <w:t xml:space="preserve"> </w:t>
      </w:r>
      <w:r w:rsidRPr="000F7655">
        <w:rPr>
          <w:sz w:val="22"/>
          <w:szCs w:val="22"/>
          <w:lang w:val="el-GR" w:bidi="th-TH"/>
        </w:rPr>
        <w:t xml:space="preserve">με άλλα φαρμακευτικά προϊόντα που περιέχουν μουσκαρινικούς ανταγωνιστές μακράς δράσης ή </w:t>
      </w:r>
      <w:r w:rsidRPr="000F7655">
        <w:rPr>
          <w:sz w:val="22"/>
          <w:szCs w:val="22"/>
          <w:lang w:val="el-GR"/>
        </w:rPr>
        <w:t>β</w:t>
      </w:r>
      <w:r w:rsidR="00914C40" w:rsidRPr="000F7655">
        <w:rPr>
          <w:sz w:val="22"/>
          <w:szCs w:val="22"/>
          <w:vertAlign w:val="subscript"/>
          <w:lang w:val="el-GR"/>
        </w:rPr>
        <w:t>2</w:t>
      </w:r>
      <w:r w:rsidR="00914C40" w:rsidRPr="000F7655">
        <w:rPr>
          <w:sz w:val="22"/>
          <w:szCs w:val="22"/>
          <w:lang w:val="el-GR"/>
        </w:rPr>
        <w:noBreakHyphen/>
      </w:r>
      <w:r w:rsidRPr="000F7655">
        <w:rPr>
          <w:sz w:val="22"/>
          <w:szCs w:val="22"/>
          <w:lang w:val="el-GR"/>
        </w:rPr>
        <w:t>αδρενεργικούς α</w:t>
      </w:r>
      <w:r w:rsidR="001201FF" w:rsidRPr="000F7655">
        <w:rPr>
          <w:sz w:val="22"/>
          <w:szCs w:val="22"/>
          <w:lang w:val="el-GR"/>
        </w:rPr>
        <w:t>γωνιστές μακράς δράσης δεν έχει</w:t>
      </w:r>
      <w:r w:rsidRPr="000F7655">
        <w:rPr>
          <w:sz w:val="22"/>
          <w:szCs w:val="22"/>
          <w:lang w:val="el-GR"/>
        </w:rPr>
        <w:t xml:space="preserve"> μελετηθεί και δεν συνιστάται καθώς μπορεί να ενισχύσει τις ανεπιθύμητες </w:t>
      </w:r>
      <w:r w:rsidR="00FC07B9" w:rsidRPr="000F7655">
        <w:rPr>
          <w:sz w:val="22"/>
          <w:szCs w:val="22"/>
          <w:lang w:val="el-GR"/>
        </w:rPr>
        <w:t xml:space="preserve">ενέργειες </w:t>
      </w:r>
      <w:r w:rsidR="00914C40" w:rsidRPr="000F7655">
        <w:rPr>
          <w:sz w:val="22"/>
          <w:szCs w:val="22"/>
          <w:lang w:val="el-GR"/>
        </w:rPr>
        <w:t>(</w:t>
      </w:r>
      <w:r w:rsidRPr="000F7655">
        <w:rPr>
          <w:sz w:val="22"/>
          <w:szCs w:val="22"/>
          <w:lang w:val="el-GR"/>
        </w:rPr>
        <w:t>βλ. παραγράφους</w:t>
      </w:r>
      <w:r w:rsidR="00E416B1" w:rsidRPr="000F7655">
        <w:rPr>
          <w:sz w:val="22"/>
          <w:szCs w:val="22"/>
        </w:rPr>
        <w:t> </w:t>
      </w:r>
      <w:r w:rsidR="00914C40" w:rsidRPr="000F7655">
        <w:rPr>
          <w:sz w:val="22"/>
          <w:szCs w:val="22"/>
          <w:lang w:val="el-GR"/>
        </w:rPr>
        <w:t xml:space="preserve">4.8 </w:t>
      </w:r>
      <w:r w:rsidRPr="000F7655">
        <w:rPr>
          <w:sz w:val="22"/>
          <w:szCs w:val="22"/>
          <w:lang w:val="el-GR"/>
        </w:rPr>
        <w:t>και</w:t>
      </w:r>
      <w:r w:rsidR="00914C40" w:rsidRPr="000F7655">
        <w:rPr>
          <w:sz w:val="22"/>
          <w:szCs w:val="22"/>
          <w:lang w:val="el-GR"/>
        </w:rPr>
        <w:t xml:space="preserve"> 4.9).</w:t>
      </w:r>
      <w:bookmarkStart w:id="6" w:name="_nth_Interactions_linked_to27655"/>
      <w:bookmarkEnd w:id="6"/>
    </w:p>
    <w:p w14:paraId="36F17CA0" w14:textId="77777777" w:rsidR="00B84FD6" w:rsidRPr="000F7655" w:rsidRDefault="00B84FD6" w:rsidP="00D83A43">
      <w:pPr>
        <w:tabs>
          <w:tab w:val="clear" w:pos="567"/>
        </w:tabs>
        <w:spacing w:line="240" w:lineRule="auto"/>
        <w:rPr>
          <w:szCs w:val="22"/>
          <w:lang w:val="el-GR"/>
        </w:rPr>
      </w:pPr>
    </w:p>
    <w:p w14:paraId="6946CC2E" w14:textId="2DCC30A9"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4.6</w:t>
      </w:r>
      <w:r w:rsidRPr="000F7655">
        <w:rPr>
          <w:b/>
          <w:szCs w:val="22"/>
          <w:lang w:val="el-GR"/>
        </w:rPr>
        <w:tab/>
      </w:r>
      <w:r w:rsidR="004B749C" w:rsidRPr="000F7655">
        <w:rPr>
          <w:b/>
          <w:bCs/>
          <w:szCs w:val="22"/>
          <w:lang w:val="el-GR"/>
        </w:rPr>
        <w:t>Γονιμότητα, κύηση και γαλουχία</w:t>
      </w:r>
    </w:p>
    <w:p w14:paraId="5C13FA8B" w14:textId="77777777" w:rsidR="00B84FD6" w:rsidRPr="000F7655" w:rsidRDefault="00B84FD6" w:rsidP="00D83A43">
      <w:pPr>
        <w:keepNext/>
        <w:tabs>
          <w:tab w:val="clear" w:pos="567"/>
        </w:tabs>
        <w:spacing w:line="240" w:lineRule="auto"/>
        <w:rPr>
          <w:szCs w:val="22"/>
          <w:lang w:val="el-GR"/>
        </w:rPr>
      </w:pPr>
    </w:p>
    <w:p w14:paraId="057F8DAD" w14:textId="539FFD0D" w:rsidR="00B84FD6" w:rsidRPr="000F7655" w:rsidRDefault="004B749C" w:rsidP="00D83A43">
      <w:pPr>
        <w:keepNext/>
        <w:tabs>
          <w:tab w:val="clear" w:pos="567"/>
        </w:tabs>
        <w:spacing w:line="240" w:lineRule="auto"/>
        <w:rPr>
          <w:szCs w:val="22"/>
          <w:lang w:val="el-GR"/>
        </w:rPr>
      </w:pPr>
      <w:r w:rsidRPr="000F7655">
        <w:rPr>
          <w:szCs w:val="22"/>
          <w:u w:val="single"/>
          <w:lang w:val="el-GR"/>
        </w:rPr>
        <w:t>Κύηση</w:t>
      </w:r>
    </w:p>
    <w:p w14:paraId="096ADDE6" w14:textId="77777777" w:rsidR="00B84FD6" w:rsidRPr="000F7655" w:rsidRDefault="00B84FD6" w:rsidP="00D83A43">
      <w:pPr>
        <w:keepNext/>
        <w:tabs>
          <w:tab w:val="clear" w:pos="567"/>
        </w:tabs>
        <w:spacing w:line="240" w:lineRule="auto"/>
        <w:rPr>
          <w:szCs w:val="22"/>
          <w:lang w:val="el-GR"/>
        </w:rPr>
      </w:pPr>
    </w:p>
    <w:p w14:paraId="63CF6EEF" w14:textId="24FA984C" w:rsidR="00B84FD6" w:rsidRPr="000F7655" w:rsidRDefault="004B749C" w:rsidP="00D83A43">
      <w:pPr>
        <w:tabs>
          <w:tab w:val="clear" w:pos="567"/>
        </w:tabs>
        <w:spacing w:line="240" w:lineRule="auto"/>
        <w:rPr>
          <w:szCs w:val="22"/>
          <w:lang w:val="el-GR"/>
        </w:rPr>
      </w:pPr>
      <w:r w:rsidRPr="000F7655">
        <w:rPr>
          <w:szCs w:val="22"/>
          <w:lang w:val="el-GR"/>
        </w:rPr>
        <w:t>Δεν υπάρχουν επαρκή δεδομένα από τη χρήση του</w:t>
      </w:r>
      <w:r w:rsidR="00914C40" w:rsidRPr="000F7655">
        <w:rPr>
          <w:szCs w:val="22"/>
          <w:lang w:val="el-GR"/>
        </w:rPr>
        <w:t xml:space="preserve"> </w:t>
      </w:r>
      <w:r w:rsidR="00914C40" w:rsidRPr="000F7655">
        <w:rPr>
          <w:szCs w:val="22"/>
        </w:rPr>
        <w:t>Enerzair</w:t>
      </w:r>
      <w:r w:rsidR="00914C40" w:rsidRPr="000F7655">
        <w:rPr>
          <w:szCs w:val="22"/>
          <w:lang w:val="el-GR"/>
        </w:rPr>
        <w:t xml:space="preserve"> </w:t>
      </w:r>
      <w:r w:rsidR="00914C40" w:rsidRPr="000F7655">
        <w:rPr>
          <w:szCs w:val="22"/>
        </w:rPr>
        <w:t>Breezhaler</w:t>
      </w:r>
      <w:r w:rsidR="00914C40" w:rsidRPr="000F7655">
        <w:rPr>
          <w:szCs w:val="22"/>
          <w:lang w:val="el-GR"/>
        </w:rPr>
        <w:t xml:space="preserve"> </w:t>
      </w:r>
      <w:r w:rsidRPr="000F7655">
        <w:rPr>
          <w:szCs w:val="22"/>
          <w:lang w:val="el-GR"/>
        </w:rPr>
        <w:t>ή τ</w:t>
      </w:r>
      <w:r w:rsidR="00C358B5" w:rsidRPr="000F7655">
        <w:rPr>
          <w:szCs w:val="22"/>
          <w:lang w:val="el-GR"/>
        </w:rPr>
        <w:t>ων</w:t>
      </w:r>
      <w:r w:rsidRPr="000F7655">
        <w:rPr>
          <w:szCs w:val="22"/>
          <w:lang w:val="el-GR"/>
        </w:rPr>
        <w:t xml:space="preserve"> μεμονωμέν</w:t>
      </w:r>
      <w:r w:rsidR="00C358B5" w:rsidRPr="000F7655">
        <w:rPr>
          <w:szCs w:val="22"/>
          <w:lang w:val="el-GR"/>
        </w:rPr>
        <w:t>ων</w:t>
      </w:r>
      <w:r w:rsidRPr="000F7655">
        <w:rPr>
          <w:szCs w:val="22"/>
          <w:lang w:val="el-GR"/>
        </w:rPr>
        <w:t xml:space="preserve"> συστατικ</w:t>
      </w:r>
      <w:r w:rsidR="00C358B5" w:rsidRPr="000F7655">
        <w:rPr>
          <w:szCs w:val="22"/>
          <w:lang w:val="el-GR"/>
        </w:rPr>
        <w:t>ών</w:t>
      </w:r>
      <w:r w:rsidRPr="000F7655">
        <w:rPr>
          <w:szCs w:val="22"/>
          <w:lang w:val="el-GR"/>
        </w:rPr>
        <w:t xml:space="preserve"> του (ινδακατερόλη, γλυκοπυρρόνιο και φουροϊκή μομεταζόνη) σε έγκυες γυναίκες ώστε να καθοριστεί </w:t>
      </w:r>
      <w:r w:rsidR="008F32AC" w:rsidRPr="000F7655">
        <w:rPr>
          <w:szCs w:val="22"/>
          <w:lang w:val="el-GR"/>
        </w:rPr>
        <w:t xml:space="preserve">εάν </w:t>
      </w:r>
      <w:r w:rsidR="00EE246D" w:rsidRPr="000F7655">
        <w:rPr>
          <w:szCs w:val="22"/>
          <w:lang w:val="el-GR"/>
        </w:rPr>
        <w:t>υπάρχει</w:t>
      </w:r>
      <w:r w:rsidRPr="000F7655">
        <w:rPr>
          <w:szCs w:val="22"/>
          <w:lang w:val="el-GR"/>
        </w:rPr>
        <w:t xml:space="preserve"> κίνδυνο</w:t>
      </w:r>
      <w:r w:rsidR="00EE246D" w:rsidRPr="000F7655">
        <w:rPr>
          <w:szCs w:val="22"/>
          <w:lang w:val="el-GR"/>
        </w:rPr>
        <w:t>ς</w:t>
      </w:r>
      <w:r w:rsidR="00914C40" w:rsidRPr="000F7655">
        <w:rPr>
          <w:szCs w:val="22"/>
          <w:lang w:val="el-GR"/>
        </w:rPr>
        <w:t>.</w:t>
      </w:r>
    </w:p>
    <w:p w14:paraId="27DFB160" w14:textId="77777777" w:rsidR="00B84FD6" w:rsidRPr="000F7655" w:rsidRDefault="00B84FD6" w:rsidP="00D83A43">
      <w:pPr>
        <w:tabs>
          <w:tab w:val="clear" w:pos="567"/>
        </w:tabs>
        <w:spacing w:line="240" w:lineRule="auto"/>
        <w:rPr>
          <w:szCs w:val="22"/>
          <w:lang w:val="el-GR"/>
        </w:rPr>
      </w:pPr>
    </w:p>
    <w:p w14:paraId="4BA46E97" w14:textId="6C839B17" w:rsidR="00B84FD6" w:rsidRPr="000F7655" w:rsidRDefault="00B12A03" w:rsidP="00D83A43">
      <w:pPr>
        <w:pStyle w:val="Text"/>
        <w:spacing w:before="0"/>
        <w:jc w:val="left"/>
        <w:rPr>
          <w:sz w:val="22"/>
          <w:szCs w:val="22"/>
          <w:lang w:val="el-GR"/>
        </w:rPr>
      </w:pPr>
      <w:r w:rsidRPr="000F7655">
        <w:rPr>
          <w:sz w:val="22"/>
          <w:szCs w:val="22"/>
          <w:lang w:val="el-GR"/>
        </w:rPr>
        <w:t>Η ινδακατερόλη και το γλυκοπυρρόνιο δεν ήταν τερατογόνα σε αρουραίους και κουνέλια μετά</w:t>
      </w:r>
      <w:r w:rsidR="001201FF" w:rsidRPr="000F7655">
        <w:rPr>
          <w:sz w:val="22"/>
          <w:szCs w:val="22"/>
          <w:lang w:val="el-GR"/>
        </w:rPr>
        <w:t xml:space="preserve"> από υποδόρια χορήγησ</w:t>
      </w:r>
      <w:r w:rsidRPr="000F7655">
        <w:rPr>
          <w:sz w:val="22"/>
          <w:szCs w:val="22"/>
          <w:lang w:val="el-GR"/>
        </w:rPr>
        <w:t>η ή εισπνοή, αντιστοίχως (βλ. παράγραφο</w:t>
      </w:r>
      <w:r w:rsidR="00914C40" w:rsidRPr="000F7655">
        <w:rPr>
          <w:sz w:val="22"/>
          <w:szCs w:val="22"/>
        </w:rPr>
        <w:t> </w:t>
      </w:r>
      <w:r w:rsidR="00914C40" w:rsidRPr="000F7655">
        <w:rPr>
          <w:sz w:val="22"/>
          <w:szCs w:val="22"/>
          <w:lang w:val="el-GR"/>
        </w:rPr>
        <w:t xml:space="preserve">5.3). </w:t>
      </w:r>
      <w:r w:rsidRPr="000F7655">
        <w:rPr>
          <w:sz w:val="22"/>
          <w:szCs w:val="22"/>
          <w:lang w:val="el-GR"/>
        </w:rPr>
        <w:t>Σε μελέτες αναπαραγωγής ζώων με ποντίκια, αρουραίους και κουνέλια σε κυοφορία, η φουροϊκή μομεταζόνη προκάλεσε αυξημένες δυσμορφίες του εμβρύου και μειωμένη επιβίωση και ανάπτυξη του εμβρύου</w:t>
      </w:r>
      <w:r w:rsidR="00914C40" w:rsidRPr="000F7655">
        <w:rPr>
          <w:sz w:val="22"/>
          <w:szCs w:val="22"/>
          <w:lang w:val="el-GR"/>
        </w:rPr>
        <w:t>.</w:t>
      </w:r>
    </w:p>
    <w:p w14:paraId="1451D947" w14:textId="6FA0B722" w:rsidR="00376546" w:rsidRPr="000F7655" w:rsidRDefault="00376546" w:rsidP="00D83A43">
      <w:pPr>
        <w:pStyle w:val="Text"/>
        <w:spacing w:before="0"/>
        <w:jc w:val="left"/>
        <w:rPr>
          <w:sz w:val="22"/>
          <w:szCs w:val="22"/>
          <w:lang w:val="el-GR" w:eastAsia="en-US"/>
        </w:rPr>
      </w:pPr>
    </w:p>
    <w:p w14:paraId="039E748A" w14:textId="20AC88BC" w:rsidR="00376546" w:rsidRPr="000F7655" w:rsidRDefault="00B12A03" w:rsidP="00D83A43">
      <w:pPr>
        <w:pStyle w:val="Text"/>
        <w:spacing w:before="0"/>
        <w:jc w:val="left"/>
        <w:rPr>
          <w:sz w:val="22"/>
          <w:szCs w:val="22"/>
          <w:lang w:val="el-GR" w:eastAsia="en-US"/>
        </w:rPr>
      </w:pPr>
      <w:r w:rsidRPr="000F7655">
        <w:rPr>
          <w:sz w:val="22"/>
          <w:szCs w:val="22"/>
          <w:lang w:val="el-GR" w:eastAsia="en-US"/>
        </w:rPr>
        <w:t>Όπως συμβαίνει με άλλα φαρμακευτικά προϊόντα που περιέχουν β</w:t>
      </w:r>
      <w:r w:rsidR="00376546" w:rsidRPr="000F7655">
        <w:rPr>
          <w:sz w:val="22"/>
          <w:szCs w:val="22"/>
          <w:vertAlign w:val="subscript"/>
          <w:lang w:val="el-GR" w:eastAsia="en-US"/>
        </w:rPr>
        <w:t>2</w:t>
      </w:r>
      <w:r w:rsidR="00630702" w:rsidRPr="000F7655">
        <w:rPr>
          <w:sz w:val="22"/>
          <w:szCs w:val="22"/>
          <w:lang w:val="el-GR" w:eastAsia="en-US"/>
        </w:rPr>
        <w:noBreakHyphen/>
      </w:r>
      <w:r w:rsidRPr="000F7655">
        <w:rPr>
          <w:sz w:val="22"/>
          <w:szCs w:val="22"/>
          <w:lang w:val="el-GR" w:eastAsia="en-US"/>
        </w:rPr>
        <w:t>αδρενεργικούς αγωνιστές</w:t>
      </w:r>
      <w:r w:rsidR="00376546" w:rsidRPr="000F7655">
        <w:rPr>
          <w:sz w:val="22"/>
          <w:szCs w:val="22"/>
          <w:lang w:val="el-GR" w:eastAsia="en-US"/>
        </w:rPr>
        <w:t xml:space="preserve">, </w:t>
      </w:r>
      <w:r w:rsidR="004B749C" w:rsidRPr="000F7655">
        <w:rPr>
          <w:sz w:val="22"/>
          <w:szCs w:val="22"/>
          <w:lang w:val="el-GR" w:eastAsia="en-US"/>
        </w:rPr>
        <w:t>η ινδακατερόλη μπορεί να αναστείλει τον τοκετό λόγω χαλαρωτικής δράσης στο λείο μυ της μήτρας</w:t>
      </w:r>
      <w:r w:rsidR="00376546" w:rsidRPr="000F7655">
        <w:rPr>
          <w:sz w:val="22"/>
          <w:szCs w:val="22"/>
          <w:lang w:val="el-GR" w:eastAsia="en-US"/>
        </w:rPr>
        <w:t>.</w:t>
      </w:r>
    </w:p>
    <w:p w14:paraId="7E3371F7" w14:textId="77777777" w:rsidR="00B84FD6" w:rsidRPr="000F7655" w:rsidRDefault="00B84FD6" w:rsidP="00D83A43">
      <w:pPr>
        <w:tabs>
          <w:tab w:val="clear" w:pos="567"/>
        </w:tabs>
        <w:spacing w:line="240" w:lineRule="auto"/>
        <w:rPr>
          <w:szCs w:val="22"/>
          <w:lang w:val="el-GR"/>
        </w:rPr>
      </w:pPr>
    </w:p>
    <w:p w14:paraId="16A80C24" w14:textId="1184CE03" w:rsidR="00B84FD6" w:rsidRPr="000F7655" w:rsidRDefault="00DA113D" w:rsidP="00D83A43">
      <w:pPr>
        <w:tabs>
          <w:tab w:val="clear" w:pos="567"/>
        </w:tabs>
        <w:spacing w:line="240" w:lineRule="auto"/>
        <w:rPr>
          <w:szCs w:val="22"/>
          <w:lang w:val="el-GR"/>
        </w:rPr>
      </w:pPr>
      <w:r w:rsidRPr="000F7655">
        <w:rPr>
          <w:szCs w:val="22"/>
          <w:lang w:val="el-GR"/>
        </w:rPr>
        <w:t>Αυτό το φαρμακευτικό προϊόν</w:t>
      </w:r>
      <w:r w:rsidR="00914C40" w:rsidRPr="000F7655">
        <w:rPr>
          <w:szCs w:val="22"/>
          <w:lang w:val="el-GR"/>
        </w:rPr>
        <w:t xml:space="preserve"> </w:t>
      </w:r>
      <w:r w:rsidR="00B12A03" w:rsidRPr="000F7655">
        <w:rPr>
          <w:szCs w:val="22"/>
          <w:lang w:val="el-GR"/>
        </w:rPr>
        <w:t>πρέπει να χρησιμοποιείται κατά τη διάρκεια της εγκυμοσύνης μόνο εάν το όφελος για την ασθενή υπερτερεί του δυνητικού κινδύνου για το έμβρυο</w:t>
      </w:r>
      <w:r w:rsidR="00914C40" w:rsidRPr="000F7655">
        <w:rPr>
          <w:szCs w:val="22"/>
          <w:lang w:val="el-GR"/>
        </w:rPr>
        <w:t>.</w:t>
      </w:r>
    </w:p>
    <w:p w14:paraId="47E67AD9" w14:textId="77777777" w:rsidR="00B84FD6" w:rsidRPr="000F7655" w:rsidRDefault="00B84FD6" w:rsidP="00D83A43">
      <w:pPr>
        <w:tabs>
          <w:tab w:val="clear" w:pos="567"/>
        </w:tabs>
        <w:spacing w:line="240" w:lineRule="auto"/>
        <w:rPr>
          <w:szCs w:val="22"/>
          <w:lang w:val="el-GR"/>
        </w:rPr>
      </w:pPr>
    </w:p>
    <w:p w14:paraId="7003B264" w14:textId="4810628D" w:rsidR="00B84FD6" w:rsidRPr="000F7655" w:rsidRDefault="004B749C" w:rsidP="00D83A43">
      <w:pPr>
        <w:keepNext/>
        <w:tabs>
          <w:tab w:val="clear" w:pos="567"/>
        </w:tabs>
        <w:spacing w:line="240" w:lineRule="auto"/>
        <w:rPr>
          <w:szCs w:val="22"/>
          <w:lang w:val="el-GR"/>
        </w:rPr>
      </w:pPr>
      <w:r w:rsidRPr="000F7655">
        <w:rPr>
          <w:szCs w:val="22"/>
          <w:u w:val="single"/>
          <w:lang w:val="el-GR"/>
        </w:rPr>
        <w:t>Θηλασμός</w:t>
      </w:r>
    </w:p>
    <w:p w14:paraId="58DFA52E" w14:textId="77777777" w:rsidR="00B84FD6" w:rsidRPr="000F7655" w:rsidRDefault="00B84FD6" w:rsidP="00D83A43">
      <w:pPr>
        <w:keepNext/>
        <w:tabs>
          <w:tab w:val="clear" w:pos="567"/>
        </w:tabs>
        <w:spacing w:line="240" w:lineRule="auto"/>
        <w:rPr>
          <w:szCs w:val="22"/>
          <w:lang w:val="el-GR" w:eastAsia="zh-CN"/>
        </w:rPr>
      </w:pPr>
    </w:p>
    <w:p w14:paraId="16D0C37C" w14:textId="69F4ECEE" w:rsidR="00B84FD6" w:rsidRPr="000F7655" w:rsidRDefault="00D823AA" w:rsidP="00D83A43">
      <w:pPr>
        <w:tabs>
          <w:tab w:val="clear" w:pos="567"/>
        </w:tabs>
        <w:spacing w:line="240" w:lineRule="auto"/>
        <w:rPr>
          <w:szCs w:val="22"/>
          <w:lang w:val="el-GR" w:eastAsia="zh-CN"/>
        </w:rPr>
      </w:pPr>
      <w:r w:rsidRPr="000F7655">
        <w:rPr>
          <w:szCs w:val="22"/>
          <w:lang w:val="el-GR" w:eastAsia="zh-CN"/>
        </w:rPr>
        <w:t xml:space="preserve">Δεν υπάρχουν διαθέσιμες πληροφορίες για την παρουσία της ινδακατερόλης, του </w:t>
      </w:r>
      <w:r w:rsidR="001201FF" w:rsidRPr="000F7655">
        <w:rPr>
          <w:szCs w:val="22"/>
          <w:lang w:val="el-GR" w:eastAsia="zh-CN"/>
        </w:rPr>
        <w:t>γλυκοπυρρονί</w:t>
      </w:r>
      <w:r w:rsidRPr="000F7655">
        <w:rPr>
          <w:szCs w:val="22"/>
          <w:lang w:val="el-GR" w:eastAsia="zh-CN"/>
        </w:rPr>
        <w:t>ου ή της φουροϊκής μομεταζόνης στο ανθρώπινο γάλα, για τις επιδράσεις στο θηλάζον βρέφος ή για τις επιδράσεις στην παραγωγή γάλακτος</w:t>
      </w:r>
      <w:r w:rsidR="00914C40" w:rsidRPr="000F7655">
        <w:rPr>
          <w:szCs w:val="22"/>
          <w:lang w:val="el-GR" w:eastAsia="zh-CN"/>
        </w:rPr>
        <w:t xml:space="preserve">. </w:t>
      </w:r>
      <w:r w:rsidRPr="000F7655">
        <w:rPr>
          <w:szCs w:val="22"/>
          <w:lang w:val="el-GR" w:eastAsia="zh-CN"/>
        </w:rPr>
        <w:t xml:space="preserve">Άλλα εισπνεόμενα κορτικοστεροειδή παρόμοια με την φουροϊκή μομεταζόνη μεταφέρονται στο ανθρώπινο γάλα. Η ινδακατερόλη, το γλυκοπυρρόνιο και η φουροϊκή μομεταζόνη έχουν </w:t>
      </w:r>
      <w:r w:rsidR="00670E80" w:rsidRPr="000F7655">
        <w:rPr>
          <w:szCs w:val="22"/>
          <w:lang w:val="el-GR" w:eastAsia="zh-CN"/>
        </w:rPr>
        <w:t>ανιχνευθεί</w:t>
      </w:r>
      <w:r w:rsidRPr="000F7655">
        <w:rPr>
          <w:szCs w:val="22"/>
          <w:lang w:val="el-GR" w:eastAsia="zh-CN"/>
        </w:rPr>
        <w:t xml:space="preserve"> στο γάλα των θηλαζόντων αρουραίων. Το γλυκοπυρρόνιο έφτασε μέχρι και δεκαπλάσιες συγκεντρώσεις στο γάλα των θηλαζόντων αρουραίων σε σχέση με το </w:t>
      </w:r>
      <w:r w:rsidR="00B92FB4" w:rsidRPr="000F7655">
        <w:rPr>
          <w:szCs w:val="22"/>
          <w:lang w:val="el-GR" w:eastAsia="zh-CN"/>
        </w:rPr>
        <w:t xml:space="preserve">μητρικό </w:t>
      </w:r>
      <w:r w:rsidRPr="000F7655">
        <w:rPr>
          <w:szCs w:val="22"/>
          <w:lang w:val="el-GR" w:eastAsia="zh-CN"/>
        </w:rPr>
        <w:t>αίμα μετά την ενδοφλέβια χορήγηση.</w:t>
      </w:r>
    </w:p>
    <w:p w14:paraId="61E8237E" w14:textId="77777777" w:rsidR="00B84FD6" w:rsidRPr="000F7655" w:rsidRDefault="00B84FD6" w:rsidP="00D83A43">
      <w:pPr>
        <w:tabs>
          <w:tab w:val="clear" w:pos="567"/>
        </w:tabs>
        <w:spacing w:line="240" w:lineRule="auto"/>
        <w:rPr>
          <w:szCs w:val="22"/>
          <w:lang w:val="el-GR" w:eastAsia="zh-CN"/>
        </w:rPr>
      </w:pPr>
    </w:p>
    <w:p w14:paraId="70AE62F7" w14:textId="4F349ABB" w:rsidR="00630702" w:rsidRPr="000F7655" w:rsidRDefault="00A971FD" w:rsidP="00D83A43">
      <w:pPr>
        <w:tabs>
          <w:tab w:val="clear" w:pos="567"/>
        </w:tabs>
        <w:spacing w:line="240" w:lineRule="auto"/>
        <w:rPr>
          <w:szCs w:val="22"/>
          <w:lang w:val="el-GR" w:eastAsia="zh-CN"/>
        </w:rPr>
      </w:pPr>
      <w:r w:rsidRPr="000F7655">
        <w:rPr>
          <w:szCs w:val="22"/>
          <w:lang w:val="el-GR"/>
        </w:rPr>
        <w:t>Πρέπει να αποφασιστεί εάν θα διακοπεί ο θηλασμός ή θα διακοπεί/αποφευχθεί η θεραπεία, λαμβάνοντας υπόψη το όφελος του θηλασμού για το παιδί και το όφελος της θεραπείας για την γυναίκα</w:t>
      </w:r>
      <w:r w:rsidR="00376546" w:rsidRPr="000F7655">
        <w:rPr>
          <w:szCs w:val="22"/>
          <w:lang w:val="el-GR"/>
        </w:rPr>
        <w:t>.</w:t>
      </w:r>
    </w:p>
    <w:p w14:paraId="0BE9274B" w14:textId="77777777" w:rsidR="00B84FD6" w:rsidRPr="000F7655" w:rsidRDefault="00B84FD6" w:rsidP="00D83A43">
      <w:pPr>
        <w:tabs>
          <w:tab w:val="clear" w:pos="567"/>
        </w:tabs>
        <w:spacing w:line="240" w:lineRule="auto"/>
        <w:rPr>
          <w:szCs w:val="22"/>
          <w:lang w:val="el-GR"/>
        </w:rPr>
      </w:pPr>
    </w:p>
    <w:p w14:paraId="0A9523F8" w14:textId="3F50FAF6" w:rsidR="00B84FD6" w:rsidRPr="000F7655" w:rsidRDefault="004B749C" w:rsidP="00D83A43">
      <w:pPr>
        <w:keepNext/>
        <w:tabs>
          <w:tab w:val="clear" w:pos="567"/>
        </w:tabs>
        <w:spacing w:line="240" w:lineRule="auto"/>
        <w:rPr>
          <w:szCs w:val="22"/>
          <w:lang w:val="el-GR"/>
        </w:rPr>
      </w:pPr>
      <w:r w:rsidRPr="000F7655">
        <w:rPr>
          <w:szCs w:val="22"/>
          <w:u w:val="single"/>
          <w:lang w:val="el-GR"/>
        </w:rPr>
        <w:t>Γονιμότητα</w:t>
      </w:r>
    </w:p>
    <w:p w14:paraId="16918BA8" w14:textId="77777777" w:rsidR="00B84FD6" w:rsidRPr="000F7655" w:rsidRDefault="00B84FD6" w:rsidP="00D83A43">
      <w:pPr>
        <w:keepNext/>
        <w:tabs>
          <w:tab w:val="clear" w:pos="567"/>
        </w:tabs>
        <w:spacing w:line="240" w:lineRule="auto"/>
        <w:rPr>
          <w:szCs w:val="22"/>
          <w:lang w:val="el-GR" w:eastAsia="zh-CN"/>
        </w:rPr>
      </w:pPr>
    </w:p>
    <w:p w14:paraId="68A76619" w14:textId="6CA35240" w:rsidR="00B84FD6" w:rsidRPr="000F7655" w:rsidRDefault="00B12A03" w:rsidP="00D83A43">
      <w:pPr>
        <w:tabs>
          <w:tab w:val="clear" w:pos="567"/>
        </w:tabs>
        <w:spacing w:line="240" w:lineRule="auto"/>
        <w:rPr>
          <w:szCs w:val="22"/>
          <w:lang w:val="el-GR"/>
        </w:rPr>
      </w:pPr>
      <w:r w:rsidRPr="000F7655">
        <w:rPr>
          <w:szCs w:val="22"/>
          <w:lang w:val="el-GR" w:eastAsia="zh-CN"/>
        </w:rPr>
        <w:t>Μελέτες αναπαραγωγής και άλλα δεδομένα σε ζώα δεν υποδεικνύουν ανησυχία σχετικά με τη</w:t>
      </w:r>
      <w:r w:rsidR="00F403D9" w:rsidRPr="000F7655">
        <w:rPr>
          <w:szCs w:val="22"/>
          <w:lang w:val="el-GR" w:eastAsia="zh-CN"/>
        </w:rPr>
        <w:t>ν</w:t>
      </w:r>
      <w:r w:rsidRPr="000F7655">
        <w:rPr>
          <w:szCs w:val="22"/>
          <w:lang w:val="el-GR" w:eastAsia="zh-CN"/>
        </w:rPr>
        <w:t xml:space="preserve"> γονιμότητα τόσο στους άνδρες όσο και στις γυναίκες</w:t>
      </w:r>
      <w:r w:rsidR="00914C40" w:rsidRPr="000F7655">
        <w:rPr>
          <w:szCs w:val="22"/>
          <w:lang w:val="el-GR" w:eastAsia="zh-CN"/>
        </w:rPr>
        <w:t>.</w:t>
      </w:r>
    </w:p>
    <w:p w14:paraId="7904C484" w14:textId="77777777" w:rsidR="00B84FD6" w:rsidRPr="000F7655" w:rsidRDefault="00B84FD6" w:rsidP="00D83A43">
      <w:pPr>
        <w:tabs>
          <w:tab w:val="clear" w:pos="567"/>
        </w:tabs>
        <w:spacing w:line="240" w:lineRule="auto"/>
        <w:rPr>
          <w:szCs w:val="22"/>
          <w:lang w:val="el-GR"/>
        </w:rPr>
      </w:pPr>
    </w:p>
    <w:p w14:paraId="46F3EA53" w14:textId="550BC3CA"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lastRenderedPageBreak/>
        <w:t>4.7</w:t>
      </w:r>
      <w:r w:rsidRPr="000F7655">
        <w:rPr>
          <w:b/>
          <w:szCs w:val="22"/>
          <w:lang w:val="el-GR"/>
        </w:rPr>
        <w:tab/>
      </w:r>
      <w:r w:rsidR="00A971FD" w:rsidRPr="000F7655">
        <w:rPr>
          <w:b/>
          <w:szCs w:val="22"/>
          <w:lang w:val="el-GR"/>
        </w:rPr>
        <w:t>Επιδράσεις στην ικανότητα οδήγησης και χειρισμού μηχανημάτων</w:t>
      </w:r>
    </w:p>
    <w:p w14:paraId="16713B0F" w14:textId="77777777" w:rsidR="00B84FD6" w:rsidRPr="000F7655" w:rsidRDefault="00B84FD6" w:rsidP="00D83A43">
      <w:pPr>
        <w:keepNext/>
        <w:tabs>
          <w:tab w:val="clear" w:pos="567"/>
        </w:tabs>
        <w:spacing w:line="240" w:lineRule="auto"/>
        <w:rPr>
          <w:szCs w:val="22"/>
          <w:lang w:val="el-GR"/>
        </w:rPr>
      </w:pPr>
    </w:p>
    <w:p w14:paraId="10F37E2D" w14:textId="08BBE5C6" w:rsidR="00B84FD6" w:rsidRPr="000F7655" w:rsidRDefault="00A971FD" w:rsidP="00D83A43">
      <w:pPr>
        <w:tabs>
          <w:tab w:val="clear" w:pos="567"/>
        </w:tabs>
        <w:spacing w:line="240" w:lineRule="auto"/>
        <w:rPr>
          <w:szCs w:val="22"/>
          <w:lang w:val="el-GR"/>
        </w:rPr>
      </w:pPr>
      <w:r w:rsidRPr="000F7655">
        <w:rPr>
          <w:szCs w:val="22"/>
          <w:lang w:val="el-GR"/>
        </w:rPr>
        <w:t xml:space="preserve">Το </w:t>
      </w:r>
      <w:r w:rsidR="00DD0978" w:rsidRPr="000F7655">
        <w:rPr>
          <w:szCs w:val="22"/>
          <w:lang w:val="el-GR"/>
        </w:rPr>
        <w:t xml:space="preserve">παρόν </w:t>
      </w:r>
      <w:r w:rsidRPr="000F7655">
        <w:rPr>
          <w:szCs w:val="22"/>
          <w:lang w:val="el-GR"/>
        </w:rPr>
        <w:t>φαρμακευτικό προϊόν δεν έχει καμία ή έχει ασήμαντη επίδραση στην ικανότητα οδήγησης και χειρισμού μηχανημάτων</w:t>
      </w:r>
      <w:r w:rsidR="00914C40" w:rsidRPr="000F7655">
        <w:rPr>
          <w:szCs w:val="22"/>
          <w:lang w:val="el-GR"/>
        </w:rPr>
        <w:t>.</w:t>
      </w:r>
    </w:p>
    <w:p w14:paraId="683C4203" w14:textId="77777777" w:rsidR="00B84FD6" w:rsidRPr="000F7655" w:rsidRDefault="00B84FD6" w:rsidP="00D83A43">
      <w:pPr>
        <w:tabs>
          <w:tab w:val="clear" w:pos="567"/>
        </w:tabs>
        <w:spacing w:line="240" w:lineRule="auto"/>
        <w:rPr>
          <w:szCs w:val="22"/>
          <w:lang w:val="el-GR"/>
        </w:rPr>
      </w:pPr>
    </w:p>
    <w:p w14:paraId="6ABD59BC" w14:textId="3EDA77D0" w:rsidR="00B84FD6" w:rsidRPr="000F7655" w:rsidRDefault="00914C40" w:rsidP="00D83A43">
      <w:pPr>
        <w:keepNext/>
        <w:tabs>
          <w:tab w:val="clear" w:pos="567"/>
        </w:tabs>
        <w:spacing w:line="240" w:lineRule="auto"/>
        <w:rPr>
          <w:szCs w:val="22"/>
          <w:lang w:val="el-GR"/>
        </w:rPr>
      </w:pPr>
      <w:r w:rsidRPr="000F7655">
        <w:rPr>
          <w:b/>
          <w:szCs w:val="22"/>
          <w:lang w:val="el-GR"/>
        </w:rPr>
        <w:t>4.8</w:t>
      </w:r>
      <w:r w:rsidRPr="000F7655">
        <w:rPr>
          <w:b/>
          <w:szCs w:val="22"/>
          <w:lang w:val="el-GR"/>
        </w:rPr>
        <w:tab/>
      </w:r>
      <w:r w:rsidR="00A971FD" w:rsidRPr="000F7655">
        <w:rPr>
          <w:b/>
          <w:szCs w:val="22"/>
          <w:lang w:val="el-GR"/>
        </w:rPr>
        <w:t>Ανεπιθύμητες ενέργειες</w:t>
      </w:r>
    </w:p>
    <w:p w14:paraId="7D2869AB" w14:textId="77777777" w:rsidR="00B84FD6" w:rsidRPr="000F7655" w:rsidRDefault="00B84FD6" w:rsidP="00D83A43">
      <w:pPr>
        <w:keepNext/>
        <w:tabs>
          <w:tab w:val="clear" w:pos="567"/>
        </w:tabs>
        <w:autoSpaceDE w:val="0"/>
        <w:autoSpaceDN w:val="0"/>
        <w:adjustRightInd w:val="0"/>
        <w:spacing w:line="240" w:lineRule="auto"/>
        <w:rPr>
          <w:szCs w:val="22"/>
          <w:lang w:val="el-GR"/>
        </w:rPr>
      </w:pPr>
    </w:p>
    <w:p w14:paraId="126AC64D" w14:textId="35662434" w:rsidR="00B84FD6" w:rsidRPr="000F7655" w:rsidRDefault="00A971FD" w:rsidP="00D83A43">
      <w:pPr>
        <w:keepNext/>
        <w:tabs>
          <w:tab w:val="clear" w:pos="567"/>
        </w:tabs>
        <w:autoSpaceDE w:val="0"/>
        <w:autoSpaceDN w:val="0"/>
        <w:adjustRightInd w:val="0"/>
        <w:spacing w:line="240" w:lineRule="auto"/>
        <w:rPr>
          <w:szCs w:val="22"/>
          <w:u w:val="single"/>
          <w:lang w:val="el-GR"/>
        </w:rPr>
      </w:pPr>
      <w:bookmarkStart w:id="7" w:name="_nth_Summary_of_the_safety_18962"/>
      <w:bookmarkEnd w:id="7"/>
      <w:r w:rsidRPr="000F7655">
        <w:rPr>
          <w:szCs w:val="22"/>
          <w:u w:val="single"/>
          <w:lang w:val="el-GR"/>
        </w:rPr>
        <w:t>Περίληψη του προφίλ ασφάλειας</w:t>
      </w:r>
    </w:p>
    <w:p w14:paraId="355EF237" w14:textId="1671025C" w:rsidR="00630702" w:rsidRPr="000F7655" w:rsidRDefault="00630702" w:rsidP="00D83A43">
      <w:pPr>
        <w:keepNext/>
        <w:tabs>
          <w:tab w:val="clear" w:pos="567"/>
        </w:tabs>
        <w:autoSpaceDE w:val="0"/>
        <w:autoSpaceDN w:val="0"/>
        <w:adjustRightInd w:val="0"/>
        <w:spacing w:line="240" w:lineRule="auto"/>
        <w:rPr>
          <w:szCs w:val="22"/>
          <w:lang w:val="el-GR"/>
        </w:rPr>
      </w:pPr>
      <w:bookmarkStart w:id="8" w:name="_Toc259713096"/>
    </w:p>
    <w:p w14:paraId="10D822A0" w14:textId="2269C405" w:rsidR="00B84FD6" w:rsidRPr="000F7655" w:rsidRDefault="00C70419" w:rsidP="00D83A43">
      <w:pPr>
        <w:pStyle w:val="Text"/>
        <w:spacing w:before="0"/>
        <w:jc w:val="left"/>
        <w:rPr>
          <w:sz w:val="22"/>
          <w:szCs w:val="22"/>
          <w:lang w:val="el-GR"/>
        </w:rPr>
      </w:pPr>
      <w:r w:rsidRPr="000F7655">
        <w:rPr>
          <w:bCs/>
          <w:sz w:val="22"/>
          <w:szCs w:val="22"/>
          <w:lang w:val="el-GR"/>
        </w:rPr>
        <w:t>Οι</w:t>
      </w:r>
      <w:r w:rsidR="00A971FD" w:rsidRPr="000F7655">
        <w:rPr>
          <w:bCs/>
          <w:sz w:val="22"/>
          <w:szCs w:val="22"/>
          <w:lang w:val="el-GR"/>
        </w:rPr>
        <w:t xml:space="preserve"> πιο συχν</w:t>
      </w:r>
      <w:r w:rsidR="00C94409" w:rsidRPr="000F7655">
        <w:rPr>
          <w:bCs/>
          <w:sz w:val="22"/>
          <w:szCs w:val="22"/>
          <w:lang w:val="el-GR"/>
        </w:rPr>
        <w:t>ές</w:t>
      </w:r>
      <w:r w:rsidR="00A971FD" w:rsidRPr="000F7655">
        <w:rPr>
          <w:bCs/>
          <w:sz w:val="22"/>
          <w:szCs w:val="22"/>
          <w:lang w:val="el-GR"/>
        </w:rPr>
        <w:t xml:space="preserve"> ανεπιθύμητ</w:t>
      </w:r>
      <w:r w:rsidR="00C94409" w:rsidRPr="000F7655">
        <w:rPr>
          <w:bCs/>
          <w:sz w:val="22"/>
          <w:szCs w:val="22"/>
          <w:lang w:val="el-GR"/>
        </w:rPr>
        <w:t>ες</w:t>
      </w:r>
      <w:r w:rsidR="00A971FD" w:rsidRPr="000F7655">
        <w:rPr>
          <w:bCs/>
          <w:sz w:val="22"/>
          <w:szCs w:val="22"/>
          <w:lang w:val="el-GR"/>
        </w:rPr>
        <w:t xml:space="preserve"> </w:t>
      </w:r>
      <w:r w:rsidR="000C6DF0" w:rsidRPr="000F7655">
        <w:rPr>
          <w:bCs/>
          <w:sz w:val="22"/>
          <w:szCs w:val="22"/>
          <w:lang w:val="el-GR"/>
        </w:rPr>
        <w:t>ενέργει</w:t>
      </w:r>
      <w:r w:rsidR="00C94409" w:rsidRPr="000F7655">
        <w:rPr>
          <w:bCs/>
          <w:sz w:val="22"/>
          <w:szCs w:val="22"/>
          <w:lang w:val="el-GR"/>
        </w:rPr>
        <w:t>ες σε διάστημα 52</w:t>
      </w:r>
      <w:r w:rsidR="00086C67" w:rsidRPr="000F7655">
        <w:rPr>
          <w:bCs/>
          <w:sz w:val="22"/>
          <w:szCs w:val="22"/>
          <w:lang w:val="en-GB"/>
        </w:rPr>
        <w:t> </w:t>
      </w:r>
      <w:r w:rsidR="00C94409" w:rsidRPr="000F7655">
        <w:rPr>
          <w:bCs/>
          <w:sz w:val="22"/>
          <w:szCs w:val="22"/>
          <w:lang w:val="el-GR"/>
        </w:rPr>
        <w:t xml:space="preserve">εβδομάδων ήταν το άσθμα (παρόξυνση) (41,8%), η ρινοφαρυγγίτιδα (10,9%), η λοίμωξη του ανώτερου αναπνευστικού συστήματος (5,6%) και </w:t>
      </w:r>
      <w:r w:rsidR="00A971FD" w:rsidRPr="000F7655">
        <w:rPr>
          <w:bCs/>
          <w:sz w:val="22"/>
          <w:szCs w:val="22"/>
          <w:lang w:val="el-GR"/>
        </w:rPr>
        <w:t>η κεφαλαλγία</w:t>
      </w:r>
      <w:r w:rsidR="00523DC3" w:rsidRPr="000F7655">
        <w:rPr>
          <w:bCs/>
          <w:sz w:val="22"/>
          <w:szCs w:val="22"/>
          <w:lang w:val="el-GR"/>
        </w:rPr>
        <w:t xml:space="preserve"> (</w:t>
      </w:r>
      <w:r w:rsidR="00C94409" w:rsidRPr="000F7655">
        <w:rPr>
          <w:bCs/>
          <w:sz w:val="22"/>
          <w:szCs w:val="22"/>
          <w:lang w:val="el-GR"/>
        </w:rPr>
        <w:t>4,2%</w:t>
      </w:r>
      <w:r w:rsidR="00523DC3" w:rsidRPr="000F7655">
        <w:rPr>
          <w:bCs/>
          <w:sz w:val="22"/>
          <w:szCs w:val="22"/>
          <w:lang w:val="el-GR"/>
        </w:rPr>
        <w:t>)</w:t>
      </w:r>
      <w:r w:rsidR="00914C40" w:rsidRPr="000F7655">
        <w:rPr>
          <w:bCs/>
          <w:sz w:val="22"/>
          <w:szCs w:val="22"/>
          <w:lang w:val="el-GR"/>
        </w:rPr>
        <w:t>.</w:t>
      </w:r>
    </w:p>
    <w:p w14:paraId="4EB500DB" w14:textId="77777777" w:rsidR="00B84FD6" w:rsidRPr="000F7655" w:rsidRDefault="00B84FD6" w:rsidP="00D83A43">
      <w:pPr>
        <w:pStyle w:val="Text"/>
        <w:spacing w:before="0"/>
        <w:jc w:val="left"/>
        <w:rPr>
          <w:sz w:val="22"/>
          <w:szCs w:val="22"/>
          <w:lang w:val="el-GR"/>
        </w:rPr>
      </w:pPr>
    </w:p>
    <w:p w14:paraId="10EEBC42" w14:textId="63006040" w:rsidR="00B84FD6" w:rsidRPr="000F7655" w:rsidRDefault="00511B59" w:rsidP="00D83A43">
      <w:pPr>
        <w:keepNext/>
        <w:tabs>
          <w:tab w:val="clear" w:pos="567"/>
        </w:tabs>
        <w:autoSpaceDE w:val="0"/>
        <w:autoSpaceDN w:val="0"/>
        <w:adjustRightInd w:val="0"/>
        <w:spacing w:line="240" w:lineRule="auto"/>
        <w:rPr>
          <w:szCs w:val="22"/>
          <w:u w:val="single"/>
          <w:lang w:val="el-GR"/>
        </w:rPr>
      </w:pPr>
      <w:bookmarkStart w:id="9" w:name="_nth_Adverse_drug_reactions19487"/>
      <w:bookmarkEnd w:id="8"/>
      <w:bookmarkEnd w:id="9"/>
      <w:r w:rsidRPr="000F7655">
        <w:rPr>
          <w:szCs w:val="22"/>
          <w:u w:val="single"/>
          <w:lang w:val="el-GR"/>
        </w:rPr>
        <w:t xml:space="preserve">Κατάλογος </w:t>
      </w:r>
      <w:r w:rsidR="00A971FD" w:rsidRPr="000F7655">
        <w:rPr>
          <w:szCs w:val="22"/>
          <w:u w:val="single"/>
          <w:lang w:val="el-GR"/>
        </w:rPr>
        <w:t>των ανεπιθύμητων ενεργειών</w:t>
      </w:r>
      <w:r w:rsidRPr="000F7655">
        <w:rPr>
          <w:szCs w:val="22"/>
          <w:u w:val="single"/>
          <w:lang w:val="el-GR"/>
        </w:rPr>
        <w:t xml:space="preserve"> σε μορφή πίνακα</w:t>
      </w:r>
    </w:p>
    <w:p w14:paraId="31B8FCA1" w14:textId="77777777" w:rsidR="00612BF6" w:rsidRPr="000F7655" w:rsidRDefault="00612BF6" w:rsidP="00D83A43">
      <w:pPr>
        <w:keepNext/>
        <w:tabs>
          <w:tab w:val="clear" w:pos="567"/>
        </w:tabs>
        <w:spacing w:line="240" w:lineRule="auto"/>
        <w:rPr>
          <w:szCs w:val="22"/>
          <w:lang w:val="el-GR"/>
        </w:rPr>
      </w:pPr>
    </w:p>
    <w:p w14:paraId="20C07F5C" w14:textId="706C8CA3" w:rsidR="00B84FD6" w:rsidRPr="000F7655" w:rsidRDefault="00A971FD" w:rsidP="00D83A43">
      <w:pPr>
        <w:pStyle w:val="Text"/>
        <w:spacing w:before="0"/>
        <w:jc w:val="left"/>
        <w:rPr>
          <w:sz w:val="22"/>
          <w:szCs w:val="22"/>
          <w:lang w:val="el-GR"/>
        </w:rPr>
      </w:pPr>
      <w:r w:rsidRPr="000F7655">
        <w:rPr>
          <w:sz w:val="22"/>
          <w:szCs w:val="22"/>
          <w:lang w:val="el-GR"/>
        </w:rPr>
        <w:t xml:space="preserve">Οι ανεπιθύμητες </w:t>
      </w:r>
      <w:r w:rsidR="003C0806" w:rsidRPr="000F7655">
        <w:rPr>
          <w:rFonts w:eastAsia="Times New Roman"/>
          <w:sz w:val="22"/>
          <w:szCs w:val="22"/>
          <w:lang w:val="el-GR" w:eastAsia="en-US"/>
        </w:rPr>
        <w:t>ενέργειες παρατίθενται ανά κατηγορία / οργανικό σύστημα σύμφωνα με τη βάση δεδομένων</w:t>
      </w:r>
      <w:r w:rsidR="003C0806" w:rsidRPr="000F7655">
        <w:rPr>
          <w:sz w:val="22"/>
          <w:szCs w:val="22"/>
          <w:lang w:val="el-GR"/>
        </w:rPr>
        <w:t xml:space="preserve"> </w:t>
      </w:r>
      <w:r w:rsidR="00914C40" w:rsidRPr="000F7655">
        <w:rPr>
          <w:sz w:val="22"/>
          <w:szCs w:val="22"/>
        </w:rPr>
        <w:t>MedDRA</w:t>
      </w:r>
      <w:r w:rsidR="00914C40" w:rsidRPr="000F7655">
        <w:rPr>
          <w:sz w:val="22"/>
          <w:szCs w:val="22"/>
          <w:lang w:val="el-GR"/>
        </w:rPr>
        <w:t xml:space="preserve"> (</w:t>
      </w:r>
      <w:r w:rsidRPr="000F7655">
        <w:rPr>
          <w:sz w:val="22"/>
          <w:szCs w:val="22"/>
          <w:lang w:val="el-GR"/>
        </w:rPr>
        <w:t>Πίνακας</w:t>
      </w:r>
      <w:r w:rsidR="00B231C6" w:rsidRPr="000F7655">
        <w:rPr>
          <w:sz w:val="22"/>
          <w:szCs w:val="22"/>
        </w:rPr>
        <w:t> </w:t>
      </w:r>
      <w:r w:rsidR="00914C40" w:rsidRPr="000F7655">
        <w:rPr>
          <w:sz w:val="22"/>
          <w:szCs w:val="22"/>
          <w:lang w:val="el-GR"/>
        </w:rPr>
        <w:t>1).</w:t>
      </w:r>
      <w:r w:rsidR="00807AE6" w:rsidRPr="000F7655">
        <w:rPr>
          <w:sz w:val="22"/>
          <w:szCs w:val="22"/>
          <w:lang w:val="el-GR"/>
        </w:rPr>
        <w:t xml:space="preserve"> </w:t>
      </w:r>
      <w:r w:rsidRPr="000F7655">
        <w:rPr>
          <w:sz w:val="22"/>
          <w:szCs w:val="22"/>
          <w:lang w:val="el-GR"/>
        </w:rPr>
        <w:t>Η συχνότητα των</w:t>
      </w:r>
      <w:r w:rsidR="00807AE6" w:rsidRPr="000F7655">
        <w:rPr>
          <w:sz w:val="22"/>
          <w:szCs w:val="22"/>
          <w:lang w:val="el-GR"/>
        </w:rPr>
        <w:t xml:space="preserve"> </w:t>
      </w:r>
      <w:r w:rsidR="00E92E46">
        <w:rPr>
          <w:sz w:val="22"/>
          <w:szCs w:val="22"/>
          <w:lang w:val="el-GR"/>
        </w:rPr>
        <w:t>ανεπιθύμητων ενεργειών</w:t>
      </w:r>
      <w:r w:rsidRPr="000F7655">
        <w:rPr>
          <w:sz w:val="22"/>
          <w:szCs w:val="22"/>
          <w:lang w:val="el-GR"/>
        </w:rPr>
        <w:t xml:space="preserve"> βασίζεται στη μελέτη </w:t>
      </w:r>
      <w:r w:rsidR="00807AE6" w:rsidRPr="000F7655">
        <w:rPr>
          <w:sz w:val="22"/>
          <w:szCs w:val="22"/>
        </w:rPr>
        <w:t>IRIDIUM</w:t>
      </w:r>
      <w:r w:rsidR="00807AE6" w:rsidRPr="000F7655">
        <w:rPr>
          <w:sz w:val="22"/>
          <w:szCs w:val="22"/>
          <w:lang w:val="el-GR"/>
        </w:rPr>
        <w:t>.</w:t>
      </w:r>
      <w:r w:rsidR="00914C40" w:rsidRPr="000F7655">
        <w:rPr>
          <w:sz w:val="22"/>
          <w:szCs w:val="22"/>
          <w:lang w:val="el-GR"/>
        </w:rPr>
        <w:t xml:space="preserve"> </w:t>
      </w:r>
      <w:r w:rsidR="00986745" w:rsidRPr="000F7655">
        <w:rPr>
          <w:rFonts w:eastAsia="Times New Roman"/>
          <w:sz w:val="22"/>
          <w:szCs w:val="22"/>
          <w:lang w:val="el-GR" w:eastAsia="en-US"/>
        </w:rPr>
        <w:t>Μέσα σε κάθε κατηγορία / οργανικό σύστημα, οι ανεπιθύμητες ενέργειες ταξινομούνται με βάση τη συχνότητα</w:t>
      </w:r>
      <w:r w:rsidR="006A5A6E" w:rsidRPr="000F7655">
        <w:rPr>
          <w:sz w:val="22"/>
          <w:szCs w:val="22"/>
          <w:lang w:val="el-GR"/>
        </w:rPr>
        <w:t>, με πρώτες τις συχνότερες ανεπιθύμητες ενέργειες. Εντός κάθε κατηγορίας συχνότητας εμφάνισης, οι ανεπιθύμητες ενέργειες παρατίθενται κατά φθίνουσα σειρά σοβαρότητας</w:t>
      </w:r>
      <w:r w:rsidR="00914C40" w:rsidRPr="000F7655">
        <w:rPr>
          <w:sz w:val="22"/>
          <w:szCs w:val="22"/>
          <w:lang w:val="el-GR"/>
        </w:rPr>
        <w:t xml:space="preserve">. </w:t>
      </w:r>
      <w:r w:rsidR="006A5A6E" w:rsidRPr="000F7655">
        <w:rPr>
          <w:sz w:val="22"/>
          <w:szCs w:val="22"/>
          <w:lang w:val="el-GR"/>
        </w:rPr>
        <w:t>Επιπροσθέτως, η αντίστοιχη κατηγορία συχνότητας για κάθε ανεπιθύμητη ενέργεια βασίζεται στην παρακάτω σύμβαση</w:t>
      </w:r>
      <w:r w:rsidR="00914C40" w:rsidRPr="000F7655">
        <w:rPr>
          <w:sz w:val="22"/>
          <w:szCs w:val="22"/>
          <w:lang w:val="el-GR"/>
        </w:rPr>
        <w:t xml:space="preserve"> (</w:t>
      </w:r>
      <w:r w:rsidR="00914C40" w:rsidRPr="000F7655">
        <w:rPr>
          <w:sz w:val="22"/>
          <w:szCs w:val="22"/>
        </w:rPr>
        <w:t>CIOMS</w:t>
      </w:r>
      <w:r w:rsidR="00914C40" w:rsidRPr="000F7655">
        <w:rPr>
          <w:sz w:val="22"/>
          <w:szCs w:val="22"/>
          <w:lang w:val="el-GR"/>
        </w:rPr>
        <w:t xml:space="preserve"> </w:t>
      </w:r>
      <w:r w:rsidR="00914C40" w:rsidRPr="000F7655">
        <w:rPr>
          <w:sz w:val="22"/>
          <w:szCs w:val="22"/>
        </w:rPr>
        <w:t>III</w:t>
      </w:r>
      <w:r w:rsidR="00914C40" w:rsidRPr="000F7655">
        <w:rPr>
          <w:sz w:val="22"/>
          <w:szCs w:val="22"/>
          <w:lang w:val="el-GR"/>
        </w:rPr>
        <w:t xml:space="preserve">): </w:t>
      </w:r>
      <w:r w:rsidR="006A5A6E" w:rsidRPr="000F7655">
        <w:rPr>
          <w:sz w:val="22"/>
          <w:szCs w:val="22"/>
          <w:lang w:val="el-GR"/>
        </w:rPr>
        <w:t>πολύ συχνές (≥1/10), συχνές</w:t>
      </w:r>
      <w:r w:rsidR="00914C40" w:rsidRPr="000F7655">
        <w:rPr>
          <w:sz w:val="22"/>
          <w:szCs w:val="22"/>
          <w:lang w:val="el-GR"/>
        </w:rPr>
        <w:t xml:space="preserve"> (≥1/100 </w:t>
      </w:r>
      <w:r w:rsidR="006A5A6E" w:rsidRPr="000F7655">
        <w:rPr>
          <w:sz w:val="22"/>
          <w:szCs w:val="22"/>
          <w:lang w:val="el-GR"/>
        </w:rPr>
        <w:t>έως &lt;1/10),</w:t>
      </w:r>
      <w:r w:rsidR="00914C40" w:rsidRPr="000F7655">
        <w:rPr>
          <w:sz w:val="22"/>
          <w:szCs w:val="22"/>
          <w:lang w:val="el-GR"/>
        </w:rPr>
        <w:t xml:space="preserve"> </w:t>
      </w:r>
      <w:r w:rsidR="006A5A6E" w:rsidRPr="000F7655">
        <w:rPr>
          <w:sz w:val="22"/>
          <w:szCs w:val="22"/>
          <w:lang w:val="el-GR"/>
        </w:rPr>
        <w:t>όχι συχνές (≥1/1.</w:t>
      </w:r>
      <w:r w:rsidR="00914C40" w:rsidRPr="000F7655">
        <w:rPr>
          <w:sz w:val="22"/>
          <w:szCs w:val="22"/>
          <w:lang w:val="el-GR"/>
        </w:rPr>
        <w:t xml:space="preserve">000 </w:t>
      </w:r>
      <w:r w:rsidR="006A5A6E" w:rsidRPr="000F7655">
        <w:rPr>
          <w:sz w:val="22"/>
          <w:szCs w:val="22"/>
          <w:lang w:val="el-GR"/>
        </w:rPr>
        <w:t>έως</w:t>
      </w:r>
      <w:r w:rsidR="00914C40" w:rsidRPr="000F7655">
        <w:rPr>
          <w:sz w:val="22"/>
          <w:szCs w:val="22"/>
          <w:lang w:val="el-GR"/>
        </w:rPr>
        <w:t xml:space="preserve"> &lt;1/100)</w:t>
      </w:r>
      <w:r w:rsidR="006A5A6E" w:rsidRPr="000F7655">
        <w:rPr>
          <w:sz w:val="22"/>
          <w:szCs w:val="22"/>
          <w:lang w:val="el-GR"/>
        </w:rPr>
        <w:t>, σπάνιες (≥1/10.</w:t>
      </w:r>
      <w:r w:rsidR="00914C40" w:rsidRPr="000F7655">
        <w:rPr>
          <w:sz w:val="22"/>
          <w:szCs w:val="22"/>
          <w:lang w:val="el-GR"/>
        </w:rPr>
        <w:t xml:space="preserve">000 </w:t>
      </w:r>
      <w:r w:rsidR="006A5A6E" w:rsidRPr="000F7655">
        <w:rPr>
          <w:sz w:val="22"/>
          <w:szCs w:val="22"/>
          <w:lang w:val="el-GR"/>
        </w:rPr>
        <w:t>έως &lt;1/1.</w:t>
      </w:r>
      <w:r w:rsidR="00914C40" w:rsidRPr="000F7655">
        <w:rPr>
          <w:sz w:val="22"/>
          <w:szCs w:val="22"/>
          <w:lang w:val="el-GR"/>
        </w:rPr>
        <w:t>000)</w:t>
      </w:r>
      <w:r w:rsidR="006A5A6E" w:rsidRPr="000F7655">
        <w:rPr>
          <w:sz w:val="22"/>
          <w:szCs w:val="22"/>
          <w:lang w:val="el-GR"/>
        </w:rPr>
        <w:t>, πολύ σπάνιες (&lt;1/10.</w:t>
      </w:r>
      <w:r w:rsidR="00914C40" w:rsidRPr="000F7655">
        <w:rPr>
          <w:sz w:val="22"/>
          <w:szCs w:val="22"/>
          <w:lang w:val="el-GR"/>
        </w:rPr>
        <w:t>000).</w:t>
      </w:r>
    </w:p>
    <w:p w14:paraId="13E2C238" w14:textId="77777777" w:rsidR="00B84FD6" w:rsidRPr="000F7655" w:rsidRDefault="00B84FD6" w:rsidP="00D83A43">
      <w:pPr>
        <w:pStyle w:val="Text"/>
        <w:spacing w:before="0"/>
        <w:jc w:val="left"/>
        <w:rPr>
          <w:sz w:val="22"/>
          <w:szCs w:val="22"/>
          <w:lang w:val="el-GR"/>
        </w:rPr>
      </w:pPr>
    </w:p>
    <w:p w14:paraId="7D4190FE" w14:textId="18CB501F" w:rsidR="00B84FD6" w:rsidRPr="000F7655" w:rsidRDefault="006A5A6E" w:rsidP="00D83A43">
      <w:pPr>
        <w:pStyle w:val="Text"/>
        <w:keepNext/>
        <w:keepLines/>
        <w:spacing w:before="0"/>
        <w:ind w:left="1134" w:hanging="1134"/>
        <w:jc w:val="left"/>
        <w:rPr>
          <w:b/>
          <w:sz w:val="22"/>
          <w:szCs w:val="22"/>
          <w:lang w:val="el-GR"/>
        </w:rPr>
      </w:pPr>
      <w:bookmarkStart w:id="10" w:name="_hd6_Table_7_1__Estimated_c20141"/>
      <w:bookmarkEnd w:id="10"/>
      <w:r w:rsidRPr="000F7655">
        <w:rPr>
          <w:b/>
          <w:sz w:val="22"/>
          <w:szCs w:val="22"/>
          <w:lang w:val="el-GR"/>
        </w:rPr>
        <w:lastRenderedPageBreak/>
        <w:t>Πίνακας</w:t>
      </w:r>
      <w:r w:rsidR="00B231C6" w:rsidRPr="000F7655">
        <w:rPr>
          <w:b/>
          <w:sz w:val="22"/>
          <w:szCs w:val="22"/>
        </w:rPr>
        <w:t> </w:t>
      </w:r>
      <w:r w:rsidR="00914C40" w:rsidRPr="000F7655">
        <w:rPr>
          <w:b/>
          <w:sz w:val="22"/>
          <w:szCs w:val="22"/>
        </w:rPr>
        <w:t>1</w:t>
      </w:r>
      <w:r w:rsidR="00914C40" w:rsidRPr="000F7655">
        <w:rPr>
          <w:b/>
          <w:sz w:val="22"/>
          <w:szCs w:val="22"/>
        </w:rPr>
        <w:tab/>
      </w:r>
      <w:r w:rsidRPr="000F7655">
        <w:rPr>
          <w:b/>
          <w:sz w:val="22"/>
          <w:szCs w:val="22"/>
          <w:lang w:val="el-GR"/>
        </w:rPr>
        <w:t>Ανεπιθύμητες ενέργειες</w:t>
      </w:r>
    </w:p>
    <w:p w14:paraId="57645862" w14:textId="77777777" w:rsidR="00B231C6" w:rsidRPr="000F7655" w:rsidRDefault="00B231C6" w:rsidP="00D83A43">
      <w:pPr>
        <w:pStyle w:val="Text"/>
        <w:keepNext/>
        <w:keepLines/>
        <w:spacing w:before="0"/>
        <w:jc w:val="left"/>
        <w:rPr>
          <w:sz w:val="22"/>
          <w:szCs w:val="22"/>
        </w:rPr>
      </w:pPr>
    </w:p>
    <w:tbl>
      <w:tblPr>
        <w:tblW w:w="9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44"/>
        <w:gridCol w:w="2835"/>
        <w:gridCol w:w="1700"/>
      </w:tblGrid>
      <w:tr w:rsidR="00B84FD6" w:rsidRPr="000F7655" w14:paraId="4FC99CA6" w14:textId="77777777" w:rsidTr="00B231C6">
        <w:trPr>
          <w:cantSplit/>
          <w:trHeight w:val="556"/>
        </w:trPr>
        <w:tc>
          <w:tcPr>
            <w:tcW w:w="4644" w:type="dxa"/>
          </w:tcPr>
          <w:p w14:paraId="3F9F8809" w14:textId="0F747EF8" w:rsidR="00B84FD6" w:rsidRPr="000F7655" w:rsidRDefault="006A5A6E"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b/>
                <w:sz w:val="22"/>
                <w:szCs w:val="22"/>
                <w:lang w:val="el-GR"/>
              </w:rPr>
              <w:t xml:space="preserve">Κατηγορία </w:t>
            </w:r>
            <w:r w:rsidR="001637FF" w:rsidRPr="000F7655">
              <w:rPr>
                <w:rFonts w:ascii="Times New Roman" w:hAnsi="Times New Roman" w:cs="Times New Roman"/>
                <w:b/>
                <w:sz w:val="22"/>
                <w:szCs w:val="22"/>
                <w:lang w:val="el-GR"/>
              </w:rPr>
              <w:t>/ οργανικό σύστημα</w:t>
            </w:r>
            <w:r w:rsidR="00CE7591" w:rsidRPr="000F7655">
              <w:rPr>
                <w:rFonts w:ascii="Times New Roman" w:hAnsi="Times New Roman" w:cs="Times New Roman"/>
                <w:b/>
                <w:sz w:val="22"/>
                <w:szCs w:val="22"/>
                <w:lang w:val="el-GR"/>
              </w:rPr>
              <w:t xml:space="preserve"> </w:t>
            </w:r>
          </w:p>
        </w:tc>
        <w:tc>
          <w:tcPr>
            <w:tcW w:w="2835" w:type="dxa"/>
          </w:tcPr>
          <w:p w14:paraId="66329257" w14:textId="06DDF761" w:rsidR="00B84FD6" w:rsidRPr="000F7655" w:rsidRDefault="006A5A6E" w:rsidP="00D83A43">
            <w:pPr>
              <w:pStyle w:val="Table"/>
              <w:keepNext/>
              <w:keepLines w:val="0"/>
              <w:spacing w:before="0" w:after="0"/>
              <w:rPr>
                <w:rFonts w:ascii="Times New Roman" w:hAnsi="Times New Roman" w:cs="Times New Roman"/>
                <w:b/>
                <w:sz w:val="22"/>
                <w:szCs w:val="22"/>
                <w:lang w:val="el-GR"/>
              </w:rPr>
            </w:pPr>
            <w:r w:rsidRPr="000F7655">
              <w:rPr>
                <w:rFonts w:ascii="Times New Roman" w:hAnsi="Times New Roman" w:cs="Times New Roman"/>
                <w:b/>
                <w:sz w:val="22"/>
                <w:szCs w:val="22"/>
                <w:lang w:val="el-GR"/>
              </w:rPr>
              <w:t xml:space="preserve">Ανεπιθύμητες </w:t>
            </w:r>
            <w:r w:rsidR="004152B3" w:rsidRPr="000F7655">
              <w:rPr>
                <w:rFonts w:ascii="Times New Roman" w:hAnsi="Times New Roman" w:cs="Times New Roman"/>
                <w:b/>
                <w:sz w:val="22"/>
                <w:szCs w:val="22"/>
                <w:lang w:val="el-GR"/>
              </w:rPr>
              <w:t>ενέργειες</w:t>
            </w:r>
          </w:p>
        </w:tc>
        <w:tc>
          <w:tcPr>
            <w:tcW w:w="1700" w:type="dxa"/>
          </w:tcPr>
          <w:p w14:paraId="3D2501FA" w14:textId="6BB48B8F" w:rsidR="00B84FD6" w:rsidRPr="000F7655" w:rsidRDefault="006A5A6E" w:rsidP="00D83A43">
            <w:pPr>
              <w:pStyle w:val="Table"/>
              <w:keepNext/>
              <w:keepLines w:val="0"/>
              <w:spacing w:before="0" w:after="0"/>
              <w:rPr>
                <w:rFonts w:ascii="Times New Roman" w:hAnsi="Times New Roman" w:cs="Times New Roman"/>
                <w:b/>
                <w:sz w:val="22"/>
                <w:szCs w:val="22"/>
                <w:lang w:val="el-GR"/>
              </w:rPr>
            </w:pPr>
            <w:r w:rsidRPr="000F7655">
              <w:rPr>
                <w:rFonts w:ascii="Times New Roman" w:hAnsi="Times New Roman" w:cs="Times New Roman"/>
                <w:b/>
                <w:sz w:val="22"/>
                <w:szCs w:val="22"/>
                <w:lang w:val="el-GR"/>
              </w:rPr>
              <w:t>Κατηγορία συχνότητας</w:t>
            </w:r>
          </w:p>
        </w:tc>
      </w:tr>
      <w:tr w:rsidR="009945B8" w:rsidRPr="000F7655" w14:paraId="3C02BCE8" w14:textId="77777777" w:rsidTr="00B231C6">
        <w:trPr>
          <w:cantSplit/>
          <w:trHeight w:val="136"/>
        </w:trPr>
        <w:tc>
          <w:tcPr>
            <w:tcW w:w="4644" w:type="dxa"/>
            <w:vMerge w:val="restart"/>
            <w:vAlign w:val="center"/>
          </w:tcPr>
          <w:p w14:paraId="4C294FEA" w14:textId="2866BEE2" w:rsidR="009945B8" w:rsidRPr="000F7655" w:rsidRDefault="009945B8" w:rsidP="00D83A43">
            <w:pPr>
              <w:pStyle w:val="Table"/>
              <w:keepNext/>
              <w:spacing w:before="0" w:after="0"/>
              <w:rPr>
                <w:rFonts w:ascii="Times New Roman" w:hAnsi="Times New Roman" w:cs="Times New Roman"/>
                <w:sz w:val="22"/>
                <w:szCs w:val="22"/>
              </w:rPr>
            </w:pPr>
            <w:r w:rsidRPr="000F7655">
              <w:rPr>
                <w:rFonts w:ascii="Times New Roman" w:hAnsi="Times New Roman" w:cs="Times New Roman"/>
                <w:sz w:val="22"/>
                <w:szCs w:val="22"/>
              </w:rPr>
              <w:t>Λοιμώξεις και παρασιτώσεις</w:t>
            </w:r>
          </w:p>
        </w:tc>
        <w:tc>
          <w:tcPr>
            <w:tcW w:w="2835" w:type="dxa"/>
            <w:vAlign w:val="center"/>
          </w:tcPr>
          <w:p w14:paraId="67EB989A" w14:textId="2D391BDF" w:rsidR="009945B8" w:rsidRPr="000F7655" w:rsidRDefault="009945B8" w:rsidP="00D83A43">
            <w:pPr>
              <w:pStyle w:val="Table"/>
              <w:keepNext/>
              <w:keepLines w:val="0"/>
              <w:spacing w:before="0" w:after="0"/>
              <w:rPr>
                <w:rFonts w:ascii="Times New Roman" w:hAnsi="Times New Roman" w:cs="Times New Roman"/>
                <w:color w:val="000000"/>
                <w:sz w:val="22"/>
                <w:szCs w:val="22"/>
                <w:lang w:val="el-GR"/>
              </w:rPr>
            </w:pPr>
            <w:r w:rsidRPr="000F7655">
              <w:rPr>
                <w:rFonts w:ascii="Times New Roman" w:hAnsi="Times New Roman" w:cs="Times New Roman"/>
                <w:color w:val="000000"/>
                <w:sz w:val="22"/>
                <w:szCs w:val="22"/>
                <w:lang w:val="el-GR"/>
              </w:rPr>
              <w:t>Ρινοφαρυγγίτιδα</w:t>
            </w:r>
          </w:p>
        </w:tc>
        <w:tc>
          <w:tcPr>
            <w:tcW w:w="1700" w:type="dxa"/>
          </w:tcPr>
          <w:p w14:paraId="544A288E" w14:textId="297A0051" w:rsidR="009945B8" w:rsidRPr="000F7655" w:rsidRDefault="009945B8"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Πολύ συχνές</w:t>
            </w:r>
          </w:p>
        </w:tc>
      </w:tr>
      <w:tr w:rsidR="009945B8" w:rsidRPr="000F7655" w14:paraId="2CA4B0B3" w14:textId="77777777" w:rsidTr="00B231C6">
        <w:trPr>
          <w:cantSplit/>
          <w:trHeight w:val="136"/>
        </w:trPr>
        <w:tc>
          <w:tcPr>
            <w:tcW w:w="4644" w:type="dxa"/>
            <w:vMerge/>
            <w:vAlign w:val="center"/>
          </w:tcPr>
          <w:p w14:paraId="6E7DD4BB" w14:textId="7156C23E" w:rsidR="009945B8" w:rsidRPr="000F7655" w:rsidRDefault="009945B8" w:rsidP="00D83A43">
            <w:pPr>
              <w:pStyle w:val="Table"/>
              <w:keepNext/>
              <w:spacing w:before="0" w:after="0"/>
              <w:rPr>
                <w:rFonts w:ascii="Times New Roman" w:hAnsi="Times New Roman" w:cs="Times New Roman"/>
                <w:sz w:val="22"/>
                <w:szCs w:val="22"/>
              </w:rPr>
            </w:pPr>
          </w:p>
        </w:tc>
        <w:tc>
          <w:tcPr>
            <w:tcW w:w="2835" w:type="dxa"/>
            <w:vAlign w:val="center"/>
          </w:tcPr>
          <w:p w14:paraId="6C570C02" w14:textId="4A86DB28" w:rsidR="009945B8" w:rsidRPr="000F7655" w:rsidRDefault="009047C4" w:rsidP="00D83A43">
            <w:pPr>
              <w:pStyle w:val="Table"/>
              <w:keepNext/>
              <w:keepLines w:val="0"/>
              <w:spacing w:before="0" w:after="0"/>
              <w:rPr>
                <w:rFonts w:ascii="Times New Roman" w:hAnsi="Times New Roman" w:cs="Times New Roman"/>
                <w:color w:val="000000"/>
                <w:sz w:val="22"/>
                <w:szCs w:val="22"/>
                <w:lang w:val="el-GR"/>
              </w:rPr>
            </w:pPr>
            <w:r w:rsidRPr="000F7655">
              <w:rPr>
                <w:rFonts w:ascii="Times New Roman" w:hAnsi="Times New Roman" w:cs="Times New Roman"/>
                <w:color w:val="000000"/>
                <w:sz w:val="22"/>
                <w:szCs w:val="22"/>
                <w:lang w:val="el-GR"/>
              </w:rPr>
              <w:t>Λοίμωξη του ανώτερου αναπνευστικού συστήματος</w:t>
            </w:r>
          </w:p>
        </w:tc>
        <w:tc>
          <w:tcPr>
            <w:tcW w:w="1700" w:type="dxa"/>
          </w:tcPr>
          <w:p w14:paraId="62748F27" w14:textId="31D83C93" w:rsidR="009945B8" w:rsidRPr="000F7655" w:rsidRDefault="009047C4"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Συχνές</w:t>
            </w:r>
          </w:p>
        </w:tc>
      </w:tr>
      <w:tr w:rsidR="009945B8" w:rsidRPr="000F7655" w14:paraId="69DB1BFB" w14:textId="77777777" w:rsidTr="00B231C6">
        <w:trPr>
          <w:cantSplit/>
          <w:trHeight w:val="136"/>
        </w:trPr>
        <w:tc>
          <w:tcPr>
            <w:tcW w:w="4644" w:type="dxa"/>
            <w:vMerge/>
            <w:vAlign w:val="center"/>
          </w:tcPr>
          <w:p w14:paraId="048B7B6D" w14:textId="1BE1199C" w:rsidR="009945B8" w:rsidRPr="000F7655" w:rsidRDefault="009945B8" w:rsidP="00D83A43">
            <w:pPr>
              <w:pStyle w:val="Table"/>
              <w:keepNext/>
              <w:keepLines w:val="0"/>
              <w:spacing w:before="0" w:after="0"/>
              <w:rPr>
                <w:rFonts w:ascii="Times New Roman" w:hAnsi="Times New Roman" w:cs="Times New Roman"/>
                <w:sz w:val="22"/>
                <w:szCs w:val="22"/>
                <w:lang w:val="en-GB"/>
              </w:rPr>
            </w:pPr>
          </w:p>
        </w:tc>
        <w:tc>
          <w:tcPr>
            <w:tcW w:w="2835" w:type="dxa"/>
            <w:vAlign w:val="center"/>
          </w:tcPr>
          <w:p w14:paraId="760AC662" w14:textId="56C836E9" w:rsidR="009945B8" w:rsidRPr="000F7655" w:rsidRDefault="009945B8" w:rsidP="00D83A43">
            <w:pPr>
              <w:pStyle w:val="Table"/>
              <w:keepNext/>
              <w:keepLines w:val="0"/>
              <w:spacing w:before="0" w:after="0"/>
              <w:rPr>
                <w:rFonts w:ascii="Times New Roman" w:hAnsi="Times New Roman" w:cs="Times New Roman"/>
                <w:b/>
                <w:sz w:val="22"/>
                <w:szCs w:val="22"/>
                <w:vertAlign w:val="superscript"/>
              </w:rPr>
            </w:pPr>
            <w:r w:rsidRPr="000F7655">
              <w:rPr>
                <w:rFonts w:ascii="Times New Roman" w:hAnsi="Times New Roman" w:cs="Times New Roman"/>
                <w:color w:val="000000"/>
                <w:sz w:val="22"/>
                <w:szCs w:val="22"/>
                <w:lang w:val="el-GR"/>
              </w:rPr>
              <w:t>Καντιντίαση</w:t>
            </w:r>
            <w:r w:rsidRPr="000F7655">
              <w:rPr>
                <w:rFonts w:ascii="Times New Roman" w:hAnsi="Times New Roman" w:cs="Times New Roman"/>
                <w:sz w:val="22"/>
                <w:szCs w:val="22"/>
                <w:lang w:val="en-GB"/>
              </w:rPr>
              <w:t>*</w:t>
            </w:r>
            <w:r w:rsidRPr="000F7655">
              <w:rPr>
                <w:rFonts w:ascii="Times New Roman" w:hAnsi="Times New Roman" w:cs="Times New Roman"/>
                <w:sz w:val="22"/>
                <w:szCs w:val="22"/>
                <w:vertAlign w:val="superscript"/>
                <w:lang w:val="en-GB"/>
              </w:rPr>
              <w:t>1</w:t>
            </w:r>
          </w:p>
        </w:tc>
        <w:tc>
          <w:tcPr>
            <w:tcW w:w="1700" w:type="dxa"/>
          </w:tcPr>
          <w:p w14:paraId="166989E0" w14:textId="20D326C7" w:rsidR="009945B8" w:rsidRPr="000F7655" w:rsidRDefault="009945B8" w:rsidP="00D83A43">
            <w:pPr>
              <w:pStyle w:val="Table"/>
              <w:keepNext/>
              <w:keepLines w:val="0"/>
              <w:spacing w:before="0" w:after="0"/>
              <w:rPr>
                <w:rFonts w:ascii="Times New Roman" w:hAnsi="Times New Roman" w:cs="Times New Roman"/>
                <w:sz w:val="22"/>
                <w:szCs w:val="22"/>
              </w:rPr>
            </w:pPr>
            <w:r w:rsidRPr="000F7655">
              <w:rPr>
                <w:rFonts w:ascii="Times New Roman" w:hAnsi="Times New Roman" w:cs="Times New Roman"/>
                <w:sz w:val="22"/>
                <w:szCs w:val="22"/>
              </w:rPr>
              <w:t>Συχνές</w:t>
            </w:r>
          </w:p>
        </w:tc>
      </w:tr>
      <w:tr w:rsidR="009945B8" w:rsidRPr="000F7655" w14:paraId="0969A6FA" w14:textId="77777777" w:rsidTr="00B231C6">
        <w:trPr>
          <w:cantSplit/>
        </w:trPr>
        <w:tc>
          <w:tcPr>
            <w:tcW w:w="4644" w:type="dxa"/>
            <w:vMerge/>
            <w:vAlign w:val="center"/>
          </w:tcPr>
          <w:p w14:paraId="15CD6293" w14:textId="77777777" w:rsidR="009945B8" w:rsidRPr="000F7655" w:rsidRDefault="009945B8" w:rsidP="00D83A43">
            <w:pPr>
              <w:pStyle w:val="Table"/>
              <w:keepNext/>
              <w:keepLines w:val="0"/>
              <w:spacing w:before="0" w:after="0"/>
              <w:rPr>
                <w:rFonts w:ascii="Times New Roman" w:hAnsi="Times New Roman" w:cs="Times New Roman"/>
                <w:sz w:val="22"/>
                <w:szCs w:val="22"/>
                <w:lang w:val="en-GB"/>
              </w:rPr>
            </w:pPr>
          </w:p>
        </w:tc>
        <w:tc>
          <w:tcPr>
            <w:tcW w:w="2835" w:type="dxa"/>
            <w:vAlign w:val="center"/>
          </w:tcPr>
          <w:p w14:paraId="034B5495" w14:textId="6C1314FF" w:rsidR="009945B8" w:rsidRPr="000F7655" w:rsidRDefault="009945B8" w:rsidP="00D83A43">
            <w:pPr>
              <w:pStyle w:val="Table"/>
              <w:keepNext/>
              <w:keepLines w:val="0"/>
              <w:spacing w:before="0" w:after="0"/>
              <w:rPr>
                <w:rFonts w:ascii="Times New Roman" w:hAnsi="Times New Roman" w:cs="Times New Roman"/>
                <w:color w:val="000000"/>
                <w:sz w:val="22"/>
                <w:szCs w:val="22"/>
                <w:vertAlign w:val="superscript"/>
              </w:rPr>
            </w:pPr>
            <w:r w:rsidRPr="000F7655">
              <w:rPr>
                <w:rFonts w:ascii="Times New Roman" w:hAnsi="Times New Roman" w:cs="Times New Roman"/>
                <w:color w:val="000000"/>
                <w:sz w:val="22"/>
                <w:szCs w:val="22"/>
                <w:lang w:val="el-GR"/>
              </w:rPr>
              <w:t>Ουρολοίμωξη</w:t>
            </w:r>
            <w:r w:rsidRPr="000F7655">
              <w:rPr>
                <w:rFonts w:ascii="Times New Roman" w:hAnsi="Times New Roman" w:cs="Times New Roman"/>
                <w:sz w:val="22"/>
                <w:szCs w:val="22"/>
                <w:lang w:val="en-GB"/>
              </w:rPr>
              <w:t>*</w:t>
            </w:r>
            <w:r w:rsidRPr="000F7655">
              <w:rPr>
                <w:rFonts w:ascii="Times New Roman" w:hAnsi="Times New Roman" w:cs="Times New Roman"/>
                <w:sz w:val="22"/>
                <w:szCs w:val="22"/>
                <w:vertAlign w:val="superscript"/>
                <w:lang w:val="en-GB"/>
              </w:rPr>
              <w:t>2</w:t>
            </w:r>
          </w:p>
        </w:tc>
        <w:tc>
          <w:tcPr>
            <w:tcW w:w="1700" w:type="dxa"/>
          </w:tcPr>
          <w:p w14:paraId="7BF88DED" w14:textId="7866F85F" w:rsidR="009945B8" w:rsidRPr="000F7655" w:rsidRDefault="009945B8" w:rsidP="00D83A43">
            <w:pPr>
              <w:pStyle w:val="Table"/>
              <w:keepNext/>
              <w:keepLines w:val="0"/>
              <w:spacing w:before="0" w:after="0"/>
              <w:rPr>
                <w:rFonts w:ascii="Times New Roman" w:hAnsi="Times New Roman" w:cs="Times New Roman"/>
                <w:color w:val="000000"/>
                <w:sz w:val="22"/>
                <w:szCs w:val="22"/>
              </w:rPr>
            </w:pPr>
            <w:r w:rsidRPr="000F7655">
              <w:rPr>
                <w:rFonts w:ascii="Times New Roman" w:hAnsi="Times New Roman" w:cs="Times New Roman"/>
                <w:color w:val="000000"/>
                <w:sz w:val="22"/>
                <w:szCs w:val="22"/>
              </w:rPr>
              <w:t>Συχνές</w:t>
            </w:r>
          </w:p>
        </w:tc>
      </w:tr>
      <w:tr w:rsidR="00B84FD6" w:rsidRPr="000F7655" w14:paraId="203B4FDA" w14:textId="77777777" w:rsidTr="00B231C6">
        <w:trPr>
          <w:cantSplit/>
        </w:trPr>
        <w:tc>
          <w:tcPr>
            <w:tcW w:w="4644" w:type="dxa"/>
            <w:vAlign w:val="center"/>
          </w:tcPr>
          <w:p w14:paraId="35378230" w14:textId="183D7415" w:rsidR="00B84FD6" w:rsidRPr="000F7655" w:rsidRDefault="006A5A6E" w:rsidP="00D83A43">
            <w:pPr>
              <w:pStyle w:val="Table"/>
              <w:keepNext/>
              <w:keepLines w:val="0"/>
              <w:spacing w:before="0" w:after="0"/>
              <w:rPr>
                <w:rFonts w:ascii="Times New Roman" w:hAnsi="Times New Roman" w:cs="Times New Roman"/>
                <w:sz w:val="22"/>
                <w:szCs w:val="22"/>
                <w:lang w:val="en-GB"/>
              </w:rPr>
            </w:pPr>
            <w:r w:rsidRPr="000F7655">
              <w:rPr>
                <w:rFonts w:ascii="Times New Roman" w:hAnsi="Times New Roman" w:cs="Times New Roman"/>
                <w:color w:val="000000"/>
                <w:sz w:val="22"/>
                <w:szCs w:val="22"/>
                <w:shd w:val="clear" w:color="auto" w:fill="FFFFFF"/>
              </w:rPr>
              <w:t>Διαταραχές του ανοσοποιητικού συστήματος</w:t>
            </w:r>
          </w:p>
        </w:tc>
        <w:tc>
          <w:tcPr>
            <w:tcW w:w="2835" w:type="dxa"/>
            <w:vAlign w:val="center"/>
          </w:tcPr>
          <w:p w14:paraId="2D8A3C36" w14:textId="66292A8C" w:rsidR="00B84FD6" w:rsidRPr="000F7655" w:rsidRDefault="006A5A6E" w:rsidP="00D83A43">
            <w:pPr>
              <w:pStyle w:val="Table"/>
              <w:keepNext/>
              <w:keepLines w:val="0"/>
              <w:spacing w:before="0" w:after="0"/>
              <w:rPr>
                <w:rFonts w:ascii="Times New Roman" w:hAnsi="Times New Roman" w:cs="Times New Roman"/>
                <w:b/>
                <w:color w:val="000000"/>
                <w:sz w:val="22"/>
                <w:szCs w:val="22"/>
                <w:shd w:val="clear" w:color="auto" w:fill="FFFFFF"/>
                <w:vertAlign w:val="superscript"/>
              </w:rPr>
            </w:pPr>
            <w:r w:rsidRPr="000F7655">
              <w:rPr>
                <w:rFonts w:ascii="Times New Roman" w:hAnsi="Times New Roman" w:cs="Times New Roman"/>
                <w:color w:val="000000"/>
                <w:sz w:val="22"/>
                <w:szCs w:val="22"/>
                <w:lang w:val="el-GR"/>
              </w:rPr>
              <w:t>Υπερευαισθησία</w:t>
            </w:r>
            <w:r w:rsidR="00F30116" w:rsidRPr="000F7655">
              <w:rPr>
                <w:rFonts w:ascii="Times New Roman" w:hAnsi="Times New Roman" w:cs="Times New Roman"/>
                <w:sz w:val="22"/>
                <w:szCs w:val="22"/>
                <w:lang w:val="en-GB"/>
              </w:rPr>
              <w:t>*</w:t>
            </w:r>
            <w:r w:rsidR="004A0A18" w:rsidRPr="000F7655">
              <w:rPr>
                <w:rFonts w:ascii="Times New Roman" w:hAnsi="Times New Roman" w:cs="Times New Roman"/>
                <w:sz w:val="22"/>
                <w:szCs w:val="22"/>
                <w:vertAlign w:val="superscript"/>
                <w:lang w:val="en-GB"/>
              </w:rPr>
              <w:t>3</w:t>
            </w:r>
          </w:p>
        </w:tc>
        <w:tc>
          <w:tcPr>
            <w:tcW w:w="1700" w:type="dxa"/>
          </w:tcPr>
          <w:p w14:paraId="2B34B61D" w14:textId="6C331D18" w:rsidR="00B84FD6" w:rsidRPr="000F7655" w:rsidRDefault="006A5A6E" w:rsidP="00D83A43">
            <w:pPr>
              <w:pStyle w:val="Table"/>
              <w:keepNext/>
              <w:keepLines w:val="0"/>
              <w:spacing w:before="0" w:after="0"/>
              <w:rPr>
                <w:rFonts w:ascii="Times New Roman" w:hAnsi="Times New Roman" w:cs="Times New Roman"/>
                <w:color w:val="000000"/>
                <w:sz w:val="22"/>
                <w:szCs w:val="22"/>
                <w:shd w:val="clear" w:color="auto" w:fill="FFFFFF"/>
              </w:rPr>
            </w:pPr>
            <w:r w:rsidRPr="000F7655">
              <w:rPr>
                <w:rFonts w:ascii="Times New Roman" w:hAnsi="Times New Roman" w:cs="Times New Roman"/>
                <w:color w:val="000000"/>
                <w:sz w:val="22"/>
                <w:szCs w:val="22"/>
                <w:shd w:val="clear" w:color="auto" w:fill="FFFFFF"/>
              </w:rPr>
              <w:t>Συχνές</w:t>
            </w:r>
          </w:p>
        </w:tc>
      </w:tr>
      <w:tr w:rsidR="00B84FD6" w:rsidRPr="000F7655" w14:paraId="5BB1A97D" w14:textId="77777777" w:rsidTr="00B231C6">
        <w:trPr>
          <w:cantSplit/>
        </w:trPr>
        <w:tc>
          <w:tcPr>
            <w:tcW w:w="4644" w:type="dxa"/>
            <w:vAlign w:val="center"/>
          </w:tcPr>
          <w:p w14:paraId="1E732574" w14:textId="0F5C39FC" w:rsidR="00B84FD6" w:rsidRPr="000F7655" w:rsidRDefault="004D057A" w:rsidP="00D83A43">
            <w:pPr>
              <w:pStyle w:val="Table"/>
              <w:keepNext/>
              <w:keepLines w:val="0"/>
              <w:spacing w:before="0" w:after="0"/>
              <w:rPr>
                <w:rFonts w:ascii="Times New Roman" w:hAnsi="Times New Roman" w:cs="Times New Roman"/>
                <w:sz w:val="22"/>
                <w:szCs w:val="22"/>
                <w:lang w:val="el-GR"/>
              </w:rPr>
            </w:pPr>
            <w:r>
              <w:rPr>
                <w:rFonts w:ascii="Times New Roman" w:hAnsi="Times New Roman" w:cs="Times New Roman"/>
                <w:color w:val="000000"/>
                <w:sz w:val="22"/>
                <w:szCs w:val="22"/>
                <w:shd w:val="clear" w:color="auto" w:fill="FFFFFF"/>
                <w:lang w:val="el-GR"/>
              </w:rPr>
              <w:t>Μεταβολικές και διατροφικές διαταραχές</w:t>
            </w:r>
          </w:p>
        </w:tc>
        <w:tc>
          <w:tcPr>
            <w:tcW w:w="2835" w:type="dxa"/>
          </w:tcPr>
          <w:p w14:paraId="4270A304" w14:textId="61EC97BB" w:rsidR="00B84FD6" w:rsidRPr="000F7655" w:rsidRDefault="006A5A6E" w:rsidP="00D83A43">
            <w:pPr>
              <w:pStyle w:val="Table"/>
              <w:keepNext/>
              <w:keepLines w:val="0"/>
              <w:spacing w:before="0" w:after="0"/>
              <w:rPr>
                <w:rFonts w:ascii="Times New Roman" w:hAnsi="Times New Roman" w:cs="Times New Roman"/>
                <w:b/>
                <w:color w:val="000000"/>
                <w:sz w:val="22"/>
                <w:szCs w:val="22"/>
                <w:shd w:val="clear" w:color="auto" w:fill="FFFFFF"/>
                <w:vertAlign w:val="superscript"/>
              </w:rPr>
            </w:pPr>
            <w:r w:rsidRPr="000F7655">
              <w:rPr>
                <w:rFonts w:ascii="Times New Roman" w:hAnsi="Times New Roman" w:cs="Times New Roman"/>
                <w:sz w:val="22"/>
                <w:szCs w:val="22"/>
                <w:lang w:val="el-GR"/>
              </w:rPr>
              <w:t>Υπεργλυκαιμία</w:t>
            </w:r>
            <w:r w:rsidR="00F30116" w:rsidRPr="000F7655">
              <w:rPr>
                <w:rFonts w:ascii="Times New Roman" w:hAnsi="Times New Roman" w:cs="Times New Roman"/>
                <w:sz w:val="22"/>
                <w:szCs w:val="22"/>
                <w:lang w:val="en-GB"/>
              </w:rPr>
              <w:t>*</w:t>
            </w:r>
            <w:r w:rsidR="004A0A18" w:rsidRPr="000F7655">
              <w:rPr>
                <w:rFonts w:ascii="Times New Roman" w:hAnsi="Times New Roman" w:cs="Times New Roman"/>
                <w:sz w:val="22"/>
                <w:szCs w:val="22"/>
                <w:vertAlign w:val="superscript"/>
                <w:lang w:val="en-GB"/>
              </w:rPr>
              <w:t>4</w:t>
            </w:r>
          </w:p>
        </w:tc>
        <w:tc>
          <w:tcPr>
            <w:tcW w:w="1700" w:type="dxa"/>
          </w:tcPr>
          <w:p w14:paraId="762A9C0E" w14:textId="38803245" w:rsidR="00B84FD6" w:rsidRPr="000F7655" w:rsidRDefault="006A5A6E" w:rsidP="00D83A43">
            <w:pPr>
              <w:pStyle w:val="Table"/>
              <w:keepNext/>
              <w:keepLines w:val="0"/>
              <w:spacing w:before="0" w:after="0"/>
              <w:rPr>
                <w:rFonts w:ascii="Times New Roman" w:hAnsi="Times New Roman" w:cs="Times New Roman"/>
                <w:color w:val="000000"/>
                <w:sz w:val="22"/>
                <w:szCs w:val="22"/>
                <w:shd w:val="clear" w:color="auto" w:fill="FFFFFF"/>
                <w:lang w:val="el-GR"/>
              </w:rPr>
            </w:pPr>
            <w:r w:rsidRPr="000F7655">
              <w:rPr>
                <w:rFonts w:ascii="Times New Roman" w:hAnsi="Times New Roman" w:cs="Times New Roman"/>
                <w:color w:val="000000"/>
                <w:sz w:val="22"/>
                <w:szCs w:val="22"/>
                <w:shd w:val="clear" w:color="auto" w:fill="FFFFFF"/>
                <w:lang w:val="el-GR"/>
              </w:rPr>
              <w:t>Όχι συχνές</w:t>
            </w:r>
          </w:p>
        </w:tc>
      </w:tr>
      <w:tr w:rsidR="00B84FD6" w:rsidRPr="000F7655" w14:paraId="25FF0837" w14:textId="77777777" w:rsidTr="00B231C6">
        <w:trPr>
          <w:cantSplit/>
        </w:trPr>
        <w:tc>
          <w:tcPr>
            <w:tcW w:w="4644" w:type="dxa"/>
            <w:vAlign w:val="center"/>
          </w:tcPr>
          <w:p w14:paraId="49C00989" w14:textId="4DE0AE50" w:rsidR="00B84FD6" w:rsidRPr="000F7655" w:rsidRDefault="006A5A6E" w:rsidP="00D83A43">
            <w:pPr>
              <w:pStyle w:val="Table"/>
              <w:keepNext/>
              <w:keepLines w:val="0"/>
              <w:spacing w:before="0" w:after="0"/>
              <w:rPr>
                <w:rFonts w:ascii="Times New Roman" w:hAnsi="Times New Roman" w:cs="Times New Roman"/>
                <w:sz w:val="22"/>
                <w:szCs w:val="22"/>
              </w:rPr>
            </w:pPr>
            <w:r w:rsidRPr="000F7655">
              <w:rPr>
                <w:rFonts w:ascii="Times New Roman" w:hAnsi="Times New Roman" w:cs="Times New Roman"/>
                <w:sz w:val="22"/>
                <w:szCs w:val="22"/>
              </w:rPr>
              <w:t>Διαταραχές του νευρικού συστήματος</w:t>
            </w:r>
          </w:p>
        </w:tc>
        <w:tc>
          <w:tcPr>
            <w:tcW w:w="2835" w:type="dxa"/>
          </w:tcPr>
          <w:p w14:paraId="673AA08A" w14:textId="6DF90F16" w:rsidR="00B84FD6" w:rsidRPr="000F7655" w:rsidRDefault="006A5A6E" w:rsidP="00D83A43">
            <w:pPr>
              <w:pStyle w:val="Table"/>
              <w:keepNext/>
              <w:keepLines w:val="0"/>
              <w:spacing w:before="0" w:after="0"/>
              <w:rPr>
                <w:rFonts w:ascii="Times New Roman" w:hAnsi="Times New Roman" w:cs="Times New Roman"/>
                <w:b/>
                <w:sz w:val="22"/>
                <w:szCs w:val="22"/>
                <w:vertAlign w:val="superscript"/>
              </w:rPr>
            </w:pPr>
            <w:r w:rsidRPr="000F7655">
              <w:rPr>
                <w:rFonts w:ascii="Times New Roman" w:hAnsi="Times New Roman" w:cs="Times New Roman"/>
                <w:sz w:val="22"/>
                <w:szCs w:val="22"/>
                <w:lang w:val="el-GR"/>
              </w:rPr>
              <w:t>Κεφαλαλγία</w:t>
            </w:r>
            <w:r w:rsidR="00F30116" w:rsidRPr="000F7655">
              <w:rPr>
                <w:rFonts w:ascii="Times New Roman" w:hAnsi="Times New Roman" w:cs="Times New Roman"/>
                <w:sz w:val="22"/>
                <w:szCs w:val="22"/>
                <w:lang w:val="en-GB"/>
              </w:rPr>
              <w:t>*</w:t>
            </w:r>
            <w:r w:rsidR="004A0A18" w:rsidRPr="000F7655">
              <w:rPr>
                <w:rFonts w:ascii="Times New Roman" w:hAnsi="Times New Roman" w:cs="Times New Roman"/>
                <w:sz w:val="22"/>
                <w:szCs w:val="22"/>
                <w:vertAlign w:val="superscript"/>
                <w:lang w:val="en-GB"/>
              </w:rPr>
              <w:t>5</w:t>
            </w:r>
          </w:p>
        </w:tc>
        <w:tc>
          <w:tcPr>
            <w:tcW w:w="1700" w:type="dxa"/>
          </w:tcPr>
          <w:p w14:paraId="4F2DAAD2" w14:textId="3EE49A01" w:rsidR="00B84FD6" w:rsidRPr="000F7655" w:rsidRDefault="006A5A6E" w:rsidP="00D83A43">
            <w:pPr>
              <w:pStyle w:val="Table"/>
              <w:keepNext/>
              <w:keepLines w:val="0"/>
              <w:spacing w:before="0" w:after="0"/>
              <w:rPr>
                <w:rFonts w:ascii="Times New Roman" w:hAnsi="Times New Roman" w:cs="Times New Roman"/>
                <w:sz w:val="22"/>
                <w:szCs w:val="22"/>
              </w:rPr>
            </w:pPr>
            <w:r w:rsidRPr="000F7655">
              <w:rPr>
                <w:rFonts w:ascii="Times New Roman" w:hAnsi="Times New Roman" w:cs="Times New Roman"/>
                <w:sz w:val="22"/>
                <w:szCs w:val="22"/>
              </w:rPr>
              <w:t>Συχνές</w:t>
            </w:r>
          </w:p>
        </w:tc>
      </w:tr>
      <w:tr w:rsidR="001E0E2D" w:rsidRPr="000F7655" w14:paraId="5B7C6ABF" w14:textId="77777777" w:rsidTr="00B231C6">
        <w:trPr>
          <w:cantSplit/>
        </w:trPr>
        <w:tc>
          <w:tcPr>
            <w:tcW w:w="4644" w:type="dxa"/>
            <w:vAlign w:val="center"/>
          </w:tcPr>
          <w:p w14:paraId="6529C150" w14:textId="60293A42" w:rsidR="001E0E2D" w:rsidRPr="000F7655" w:rsidRDefault="0068621B" w:rsidP="00D83A43">
            <w:pPr>
              <w:pStyle w:val="Table"/>
              <w:keepNext/>
              <w:keepLines w:val="0"/>
              <w:spacing w:before="0" w:after="0"/>
              <w:rPr>
                <w:rFonts w:ascii="Times New Roman" w:hAnsi="Times New Roman" w:cs="Times New Roman"/>
                <w:sz w:val="22"/>
                <w:szCs w:val="22"/>
              </w:rPr>
            </w:pPr>
            <w:r>
              <w:rPr>
                <w:rFonts w:ascii="Times New Roman" w:hAnsi="Times New Roman" w:cs="Times New Roman"/>
                <w:sz w:val="22"/>
                <w:szCs w:val="22"/>
                <w:lang w:val="el-GR"/>
              </w:rPr>
              <w:t>Διαταραχές του οφθαλμού</w:t>
            </w:r>
          </w:p>
        </w:tc>
        <w:tc>
          <w:tcPr>
            <w:tcW w:w="2835" w:type="dxa"/>
          </w:tcPr>
          <w:p w14:paraId="0DEA1732" w14:textId="15BFEBB0" w:rsidR="001E0E2D" w:rsidRPr="000F7655" w:rsidRDefault="001E0E2D"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Καταρράκτης</w:t>
            </w:r>
          </w:p>
        </w:tc>
        <w:tc>
          <w:tcPr>
            <w:tcW w:w="1700" w:type="dxa"/>
          </w:tcPr>
          <w:p w14:paraId="688899AD" w14:textId="417E6896" w:rsidR="001E0E2D" w:rsidRPr="000F7655" w:rsidRDefault="001E0E2D"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Όχι συχνές</w:t>
            </w:r>
          </w:p>
        </w:tc>
      </w:tr>
      <w:tr w:rsidR="00B84FD6" w:rsidRPr="000F7655" w14:paraId="556740F8" w14:textId="77777777" w:rsidTr="00B231C6">
        <w:trPr>
          <w:cantSplit/>
        </w:trPr>
        <w:tc>
          <w:tcPr>
            <w:tcW w:w="4644" w:type="dxa"/>
            <w:vAlign w:val="center"/>
          </w:tcPr>
          <w:p w14:paraId="43EAFC39" w14:textId="71A13D51" w:rsidR="00B84FD6" w:rsidRPr="000F7655" w:rsidRDefault="006A5A6E" w:rsidP="00D83A43">
            <w:pPr>
              <w:pStyle w:val="Table"/>
              <w:keepNext/>
              <w:keepLines w:val="0"/>
              <w:spacing w:before="0" w:after="0"/>
              <w:rPr>
                <w:rFonts w:ascii="Times New Roman" w:hAnsi="Times New Roman" w:cs="Times New Roman"/>
                <w:sz w:val="22"/>
                <w:szCs w:val="22"/>
              </w:rPr>
            </w:pPr>
            <w:r w:rsidRPr="000F7655">
              <w:rPr>
                <w:rFonts w:ascii="Times New Roman" w:hAnsi="Times New Roman" w:cs="Times New Roman"/>
                <w:sz w:val="22"/>
                <w:szCs w:val="22"/>
              </w:rPr>
              <w:t>Καρδιακές διαταραχές</w:t>
            </w:r>
          </w:p>
        </w:tc>
        <w:tc>
          <w:tcPr>
            <w:tcW w:w="2835" w:type="dxa"/>
          </w:tcPr>
          <w:p w14:paraId="28DAF32C" w14:textId="1C438B64" w:rsidR="00B84FD6" w:rsidRPr="000F7655" w:rsidRDefault="006A5A6E" w:rsidP="00D83A43">
            <w:pPr>
              <w:pStyle w:val="Table"/>
              <w:keepNext/>
              <w:keepLines w:val="0"/>
              <w:spacing w:before="0" w:after="0"/>
              <w:rPr>
                <w:rFonts w:ascii="Times New Roman" w:hAnsi="Times New Roman" w:cs="Times New Roman"/>
                <w:b/>
                <w:sz w:val="22"/>
                <w:szCs w:val="22"/>
                <w:vertAlign w:val="superscript"/>
              </w:rPr>
            </w:pPr>
            <w:r w:rsidRPr="000F7655">
              <w:rPr>
                <w:rFonts w:ascii="Times New Roman" w:hAnsi="Times New Roman" w:cs="Times New Roman"/>
                <w:sz w:val="22"/>
                <w:szCs w:val="22"/>
                <w:lang w:val="el-GR"/>
              </w:rPr>
              <w:t>Ταχυκαρδία</w:t>
            </w:r>
            <w:r w:rsidR="00F30116" w:rsidRPr="000F7655">
              <w:rPr>
                <w:rFonts w:ascii="Times New Roman" w:hAnsi="Times New Roman" w:cs="Times New Roman"/>
                <w:sz w:val="22"/>
                <w:szCs w:val="22"/>
                <w:lang w:val="en-GB"/>
              </w:rPr>
              <w:t>*</w:t>
            </w:r>
            <w:r w:rsidR="004A0A18" w:rsidRPr="000F7655">
              <w:rPr>
                <w:rFonts w:ascii="Times New Roman" w:hAnsi="Times New Roman" w:cs="Times New Roman"/>
                <w:sz w:val="22"/>
                <w:szCs w:val="22"/>
                <w:vertAlign w:val="superscript"/>
                <w:lang w:val="en-GB"/>
              </w:rPr>
              <w:t>6</w:t>
            </w:r>
          </w:p>
        </w:tc>
        <w:tc>
          <w:tcPr>
            <w:tcW w:w="1700" w:type="dxa"/>
          </w:tcPr>
          <w:p w14:paraId="72AF9801" w14:textId="119D0171" w:rsidR="00B84FD6" w:rsidRPr="000F7655" w:rsidRDefault="006A5A6E" w:rsidP="00D83A43">
            <w:pPr>
              <w:pStyle w:val="Table"/>
              <w:keepNext/>
              <w:keepLines w:val="0"/>
              <w:spacing w:before="0" w:after="0"/>
              <w:rPr>
                <w:rFonts w:ascii="Times New Roman" w:hAnsi="Times New Roman" w:cs="Times New Roman"/>
                <w:sz w:val="22"/>
                <w:szCs w:val="22"/>
              </w:rPr>
            </w:pPr>
            <w:r w:rsidRPr="000F7655">
              <w:rPr>
                <w:rFonts w:ascii="Times New Roman" w:hAnsi="Times New Roman" w:cs="Times New Roman"/>
                <w:sz w:val="22"/>
                <w:szCs w:val="22"/>
              </w:rPr>
              <w:t>Συχνές</w:t>
            </w:r>
          </w:p>
        </w:tc>
      </w:tr>
      <w:tr w:rsidR="00F33222" w:rsidRPr="000F7655" w14:paraId="5F8C3F9D" w14:textId="77777777" w:rsidTr="00B231C6">
        <w:trPr>
          <w:cantSplit/>
        </w:trPr>
        <w:tc>
          <w:tcPr>
            <w:tcW w:w="4644" w:type="dxa"/>
            <w:vMerge w:val="restart"/>
            <w:vAlign w:val="center"/>
          </w:tcPr>
          <w:p w14:paraId="6AC86682" w14:textId="0A6522D0" w:rsidR="00F33222" w:rsidRPr="000F7655" w:rsidRDefault="006D5094" w:rsidP="00D83A43">
            <w:pPr>
              <w:pStyle w:val="Table"/>
              <w:keepNext/>
              <w:spacing w:before="0" w:after="0"/>
              <w:rPr>
                <w:rFonts w:ascii="Times New Roman" w:hAnsi="Times New Roman" w:cs="Times New Roman"/>
                <w:sz w:val="22"/>
                <w:szCs w:val="22"/>
                <w:lang w:val="el-GR"/>
              </w:rPr>
            </w:pPr>
            <w:r>
              <w:rPr>
                <w:rFonts w:ascii="Times New Roman" w:hAnsi="Times New Roman" w:cs="Times New Roman"/>
                <w:sz w:val="22"/>
                <w:szCs w:val="22"/>
                <w:lang w:val="el-GR"/>
              </w:rPr>
              <w:t>Αναπνευστικές, θωρακικές διαταραχές και διαταραχές μεσοθωρακίου</w:t>
            </w:r>
          </w:p>
        </w:tc>
        <w:tc>
          <w:tcPr>
            <w:tcW w:w="2835" w:type="dxa"/>
            <w:vAlign w:val="center"/>
          </w:tcPr>
          <w:p w14:paraId="25116790" w14:textId="3E3FDCC2" w:rsidR="00F33222" w:rsidRPr="000F7655" w:rsidRDefault="00F33222"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Άσθμα (παρόξυνση)</w:t>
            </w:r>
          </w:p>
        </w:tc>
        <w:tc>
          <w:tcPr>
            <w:tcW w:w="1700" w:type="dxa"/>
          </w:tcPr>
          <w:p w14:paraId="27BED8B4" w14:textId="2BCEB9A4" w:rsidR="00F33222" w:rsidRPr="000F7655" w:rsidRDefault="00F33222"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Πολύ συχνές</w:t>
            </w:r>
          </w:p>
        </w:tc>
      </w:tr>
      <w:tr w:rsidR="00F33222" w:rsidRPr="000F7655" w14:paraId="693E4B23" w14:textId="77777777" w:rsidTr="00B231C6">
        <w:trPr>
          <w:cantSplit/>
        </w:trPr>
        <w:tc>
          <w:tcPr>
            <w:tcW w:w="4644" w:type="dxa"/>
            <w:vMerge/>
            <w:vAlign w:val="center"/>
          </w:tcPr>
          <w:p w14:paraId="7534456E" w14:textId="009C58FA" w:rsidR="00F33222" w:rsidRPr="000F7655" w:rsidRDefault="00F33222" w:rsidP="00D83A43">
            <w:pPr>
              <w:pStyle w:val="Table"/>
              <w:keepNext/>
              <w:keepLines w:val="0"/>
              <w:spacing w:before="0" w:after="0"/>
              <w:rPr>
                <w:rFonts w:ascii="Times New Roman" w:hAnsi="Times New Roman" w:cs="Times New Roman"/>
                <w:sz w:val="22"/>
                <w:szCs w:val="22"/>
                <w:lang w:val="el-GR"/>
              </w:rPr>
            </w:pPr>
          </w:p>
        </w:tc>
        <w:tc>
          <w:tcPr>
            <w:tcW w:w="2835" w:type="dxa"/>
            <w:vAlign w:val="center"/>
          </w:tcPr>
          <w:p w14:paraId="715876E8" w14:textId="472356E0" w:rsidR="00F33222" w:rsidRPr="000F7655" w:rsidRDefault="00F33222" w:rsidP="00D83A43">
            <w:pPr>
              <w:pStyle w:val="Table"/>
              <w:keepNext/>
              <w:keepLines w:val="0"/>
              <w:spacing w:before="0" w:after="0"/>
              <w:rPr>
                <w:rFonts w:ascii="Times New Roman" w:hAnsi="Times New Roman" w:cs="Times New Roman"/>
                <w:b/>
                <w:sz w:val="22"/>
                <w:szCs w:val="22"/>
              </w:rPr>
            </w:pPr>
            <w:r w:rsidRPr="000F7655">
              <w:rPr>
                <w:rFonts w:ascii="Times New Roman" w:hAnsi="Times New Roman" w:cs="Times New Roman"/>
                <w:sz w:val="22"/>
                <w:szCs w:val="22"/>
              </w:rPr>
              <w:t>Στοματοφαρυγγικό άλγος</w:t>
            </w:r>
            <w:r w:rsidRPr="000F7655">
              <w:rPr>
                <w:rFonts w:ascii="Times New Roman" w:hAnsi="Times New Roman" w:cs="Times New Roman"/>
                <w:sz w:val="22"/>
                <w:szCs w:val="22"/>
                <w:lang w:val="en-GB"/>
              </w:rPr>
              <w:t>*</w:t>
            </w:r>
            <w:r w:rsidRPr="000F7655">
              <w:rPr>
                <w:rFonts w:ascii="Times New Roman" w:hAnsi="Times New Roman" w:cs="Times New Roman"/>
                <w:sz w:val="22"/>
                <w:szCs w:val="22"/>
                <w:vertAlign w:val="superscript"/>
                <w:lang w:val="en-GB"/>
              </w:rPr>
              <w:t>7</w:t>
            </w:r>
          </w:p>
        </w:tc>
        <w:tc>
          <w:tcPr>
            <w:tcW w:w="1700" w:type="dxa"/>
          </w:tcPr>
          <w:p w14:paraId="69D69C7D" w14:textId="22762652" w:rsidR="00F33222" w:rsidRPr="000F7655" w:rsidRDefault="00F33222" w:rsidP="00D83A43">
            <w:pPr>
              <w:pStyle w:val="Table"/>
              <w:keepNext/>
              <w:keepLines w:val="0"/>
              <w:spacing w:before="0" w:after="0"/>
              <w:rPr>
                <w:rFonts w:ascii="Times New Roman" w:hAnsi="Times New Roman" w:cs="Times New Roman"/>
                <w:sz w:val="22"/>
                <w:szCs w:val="22"/>
              </w:rPr>
            </w:pPr>
            <w:r w:rsidRPr="000F7655">
              <w:rPr>
                <w:rFonts w:ascii="Times New Roman" w:hAnsi="Times New Roman" w:cs="Times New Roman"/>
                <w:sz w:val="22"/>
                <w:szCs w:val="22"/>
              </w:rPr>
              <w:t>Συχνές</w:t>
            </w:r>
          </w:p>
        </w:tc>
      </w:tr>
      <w:tr w:rsidR="00F33222" w:rsidRPr="000F7655" w14:paraId="4B5760A8" w14:textId="77777777" w:rsidTr="00B231C6">
        <w:trPr>
          <w:cantSplit/>
        </w:trPr>
        <w:tc>
          <w:tcPr>
            <w:tcW w:w="4644" w:type="dxa"/>
            <w:vMerge/>
            <w:vAlign w:val="center"/>
          </w:tcPr>
          <w:p w14:paraId="15D574DB" w14:textId="77777777" w:rsidR="00F33222" w:rsidRPr="000F7655" w:rsidRDefault="00F33222" w:rsidP="00D83A43">
            <w:pPr>
              <w:pStyle w:val="Table"/>
              <w:keepNext/>
              <w:keepLines w:val="0"/>
              <w:spacing w:before="0" w:after="0"/>
              <w:rPr>
                <w:rFonts w:ascii="Times New Roman" w:hAnsi="Times New Roman" w:cs="Times New Roman"/>
                <w:sz w:val="22"/>
                <w:szCs w:val="22"/>
              </w:rPr>
            </w:pPr>
          </w:p>
        </w:tc>
        <w:tc>
          <w:tcPr>
            <w:tcW w:w="2835" w:type="dxa"/>
            <w:vAlign w:val="center"/>
          </w:tcPr>
          <w:p w14:paraId="38F0A1B1" w14:textId="1D337169" w:rsidR="00F33222" w:rsidRPr="000F7655" w:rsidRDefault="00F33222"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Βήχας</w:t>
            </w:r>
          </w:p>
        </w:tc>
        <w:tc>
          <w:tcPr>
            <w:tcW w:w="1700" w:type="dxa"/>
          </w:tcPr>
          <w:p w14:paraId="0277DC9F" w14:textId="63966008" w:rsidR="00F33222" w:rsidRPr="000F7655" w:rsidRDefault="00F33222" w:rsidP="00D83A43">
            <w:pPr>
              <w:pStyle w:val="Table"/>
              <w:keepNext/>
              <w:keepLines w:val="0"/>
              <w:spacing w:before="0" w:after="0"/>
              <w:rPr>
                <w:rFonts w:ascii="Times New Roman" w:hAnsi="Times New Roman" w:cs="Times New Roman"/>
                <w:sz w:val="22"/>
                <w:szCs w:val="22"/>
              </w:rPr>
            </w:pPr>
            <w:r w:rsidRPr="000F7655">
              <w:rPr>
                <w:rFonts w:ascii="Times New Roman" w:hAnsi="Times New Roman" w:cs="Times New Roman"/>
                <w:sz w:val="22"/>
                <w:szCs w:val="22"/>
              </w:rPr>
              <w:t>Συχνές</w:t>
            </w:r>
          </w:p>
        </w:tc>
      </w:tr>
      <w:tr w:rsidR="00F33222" w:rsidRPr="000F7655" w14:paraId="62D7476B" w14:textId="77777777" w:rsidTr="00B231C6">
        <w:trPr>
          <w:cantSplit/>
        </w:trPr>
        <w:tc>
          <w:tcPr>
            <w:tcW w:w="4644" w:type="dxa"/>
            <w:vMerge/>
            <w:vAlign w:val="center"/>
          </w:tcPr>
          <w:p w14:paraId="7223DCE8" w14:textId="77777777" w:rsidR="00F33222" w:rsidRPr="000F7655" w:rsidRDefault="00F33222" w:rsidP="00D83A43">
            <w:pPr>
              <w:pStyle w:val="Table"/>
              <w:keepNext/>
              <w:keepLines w:val="0"/>
              <w:spacing w:before="0" w:after="0"/>
              <w:rPr>
                <w:rFonts w:ascii="Times New Roman" w:hAnsi="Times New Roman" w:cs="Times New Roman"/>
                <w:sz w:val="22"/>
                <w:szCs w:val="22"/>
              </w:rPr>
            </w:pPr>
          </w:p>
        </w:tc>
        <w:tc>
          <w:tcPr>
            <w:tcW w:w="2835" w:type="dxa"/>
            <w:vAlign w:val="center"/>
          </w:tcPr>
          <w:p w14:paraId="64DE92E3" w14:textId="6A38B913" w:rsidR="00F33222" w:rsidRPr="000F7655" w:rsidRDefault="00F33222" w:rsidP="00D83A43">
            <w:pPr>
              <w:pStyle w:val="Table"/>
              <w:keepNext/>
              <w:keepLines w:val="0"/>
              <w:spacing w:before="0" w:after="0"/>
              <w:rPr>
                <w:rFonts w:ascii="Times New Roman" w:hAnsi="Times New Roman" w:cs="Times New Roman"/>
                <w:sz w:val="22"/>
                <w:szCs w:val="22"/>
              </w:rPr>
            </w:pPr>
            <w:r w:rsidRPr="000F7655">
              <w:rPr>
                <w:rFonts w:ascii="Times New Roman" w:hAnsi="Times New Roman" w:cs="Times New Roman"/>
                <w:sz w:val="22"/>
                <w:szCs w:val="22"/>
              </w:rPr>
              <w:t>Δυσφωνία</w:t>
            </w:r>
          </w:p>
        </w:tc>
        <w:tc>
          <w:tcPr>
            <w:tcW w:w="1700" w:type="dxa"/>
          </w:tcPr>
          <w:p w14:paraId="49B5E9CD" w14:textId="6ECBA49A" w:rsidR="00F33222" w:rsidRPr="000F7655" w:rsidRDefault="00F33222" w:rsidP="00D83A43">
            <w:pPr>
              <w:pStyle w:val="Table"/>
              <w:keepNext/>
              <w:keepLines w:val="0"/>
              <w:spacing w:before="0" w:after="0"/>
              <w:rPr>
                <w:rFonts w:ascii="Times New Roman" w:hAnsi="Times New Roman" w:cs="Times New Roman"/>
                <w:sz w:val="22"/>
                <w:szCs w:val="22"/>
              </w:rPr>
            </w:pPr>
            <w:r w:rsidRPr="000F7655">
              <w:rPr>
                <w:rFonts w:ascii="Times New Roman" w:hAnsi="Times New Roman" w:cs="Times New Roman"/>
                <w:sz w:val="22"/>
                <w:szCs w:val="22"/>
              </w:rPr>
              <w:t>Συχνές</w:t>
            </w:r>
          </w:p>
        </w:tc>
      </w:tr>
      <w:tr w:rsidR="00F279F1" w:rsidRPr="000F7655" w14:paraId="0C5E8759" w14:textId="77777777" w:rsidTr="00B231C6">
        <w:trPr>
          <w:cantSplit/>
        </w:trPr>
        <w:tc>
          <w:tcPr>
            <w:tcW w:w="4644" w:type="dxa"/>
            <w:vMerge w:val="restart"/>
            <w:vAlign w:val="center"/>
          </w:tcPr>
          <w:p w14:paraId="77DBCDED" w14:textId="64F54E3E" w:rsidR="00F279F1" w:rsidRPr="000F7655" w:rsidRDefault="00DA62DA" w:rsidP="00D83A43">
            <w:pPr>
              <w:pStyle w:val="Table"/>
              <w:keepNext/>
              <w:keepLines w:val="0"/>
              <w:spacing w:before="0" w:after="0"/>
              <w:rPr>
                <w:rFonts w:ascii="Times New Roman" w:hAnsi="Times New Roman" w:cs="Times New Roman"/>
                <w:sz w:val="22"/>
                <w:szCs w:val="22"/>
                <w:lang w:val="en-GB"/>
              </w:rPr>
            </w:pPr>
            <w:r>
              <w:rPr>
                <w:rFonts w:ascii="Times New Roman" w:hAnsi="Times New Roman" w:cs="Times New Roman"/>
                <w:color w:val="000000"/>
                <w:sz w:val="22"/>
                <w:szCs w:val="22"/>
                <w:shd w:val="clear" w:color="auto" w:fill="FFFFFF"/>
                <w:lang w:val="el-GR"/>
              </w:rPr>
              <w:t>Γαστρεντερικές διαταραχές</w:t>
            </w:r>
            <w:r w:rsidR="006A5A6E" w:rsidRPr="000F7655">
              <w:rPr>
                <w:rFonts w:ascii="Times New Roman" w:hAnsi="Times New Roman" w:cs="Times New Roman"/>
                <w:color w:val="000000"/>
                <w:sz w:val="22"/>
                <w:szCs w:val="22"/>
                <w:shd w:val="clear" w:color="auto" w:fill="FFFFFF"/>
              </w:rPr>
              <w:t xml:space="preserve"> </w:t>
            </w:r>
          </w:p>
        </w:tc>
        <w:tc>
          <w:tcPr>
            <w:tcW w:w="2835" w:type="dxa"/>
            <w:vAlign w:val="center"/>
          </w:tcPr>
          <w:p w14:paraId="4677F92E" w14:textId="01A78675" w:rsidR="00F279F1" w:rsidRPr="000F7655" w:rsidRDefault="00F97304" w:rsidP="00D83A43">
            <w:pPr>
              <w:pStyle w:val="Table"/>
              <w:keepNext/>
              <w:keepLines w:val="0"/>
              <w:spacing w:before="0" w:after="0"/>
              <w:rPr>
                <w:rFonts w:ascii="Times New Roman" w:hAnsi="Times New Roman" w:cs="Times New Roman"/>
                <w:b/>
                <w:color w:val="000000"/>
                <w:sz w:val="22"/>
                <w:szCs w:val="22"/>
                <w:shd w:val="clear" w:color="auto" w:fill="FFFFFF"/>
                <w:vertAlign w:val="superscript"/>
              </w:rPr>
            </w:pPr>
            <w:r w:rsidRPr="000F7655">
              <w:rPr>
                <w:rFonts w:ascii="Times New Roman" w:hAnsi="Times New Roman" w:cs="Times New Roman"/>
                <w:color w:val="000000"/>
                <w:sz w:val="22"/>
                <w:szCs w:val="22"/>
              </w:rPr>
              <w:t>Γαστρεντερίτιδα</w:t>
            </w:r>
            <w:r w:rsidR="00F30116" w:rsidRPr="000F7655">
              <w:rPr>
                <w:rFonts w:ascii="Times New Roman" w:hAnsi="Times New Roman" w:cs="Times New Roman"/>
                <w:sz w:val="22"/>
                <w:szCs w:val="22"/>
                <w:lang w:val="en-GB"/>
              </w:rPr>
              <w:t>*</w:t>
            </w:r>
            <w:r w:rsidR="004A0A18" w:rsidRPr="000F7655">
              <w:rPr>
                <w:rFonts w:ascii="Times New Roman" w:hAnsi="Times New Roman" w:cs="Times New Roman"/>
                <w:sz w:val="22"/>
                <w:szCs w:val="22"/>
                <w:vertAlign w:val="superscript"/>
                <w:lang w:val="en-GB"/>
              </w:rPr>
              <w:t>8</w:t>
            </w:r>
          </w:p>
        </w:tc>
        <w:tc>
          <w:tcPr>
            <w:tcW w:w="1700" w:type="dxa"/>
          </w:tcPr>
          <w:p w14:paraId="039F2BC3" w14:textId="1C280E3A" w:rsidR="00F279F1" w:rsidRPr="000F7655" w:rsidRDefault="006A5A6E" w:rsidP="00D83A43">
            <w:pPr>
              <w:pStyle w:val="Table"/>
              <w:keepNext/>
              <w:keepLines w:val="0"/>
              <w:spacing w:before="0" w:after="0"/>
              <w:rPr>
                <w:rFonts w:ascii="Times New Roman" w:hAnsi="Times New Roman" w:cs="Times New Roman"/>
                <w:color w:val="000000"/>
                <w:sz w:val="22"/>
                <w:szCs w:val="22"/>
                <w:shd w:val="clear" w:color="auto" w:fill="FFFFFF"/>
              </w:rPr>
            </w:pPr>
            <w:r w:rsidRPr="000F7655">
              <w:rPr>
                <w:rFonts w:ascii="Times New Roman" w:hAnsi="Times New Roman" w:cs="Times New Roman"/>
                <w:color w:val="000000"/>
                <w:sz w:val="22"/>
                <w:szCs w:val="22"/>
                <w:shd w:val="clear" w:color="auto" w:fill="FFFFFF"/>
              </w:rPr>
              <w:t>Συχνές</w:t>
            </w:r>
          </w:p>
        </w:tc>
      </w:tr>
      <w:tr w:rsidR="00F279F1" w:rsidRPr="000F7655" w14:paraId="0EE50C46" w14:textId="77777777" w:rsidTr="00B231C6">
        <w:trPr>
          <w:cantSplit/>
        </w:trPr>
        <w:tc>
          <w:tcPr>
            <w:tcW w:w="4644" w:type="dxa"/>
            <w:vMerge/>
            <w:vAlign w:val="center"/>
          </w:tcPr>
          <w:p w14:paraId="217B1AF4" w14:textId="77777777" w:rsidR="00F279F1" w:rsidRPr="000F7655" w:rsidRDefault="00F279F1" w:rsidP="00D83A43">
            <w:pPr>
              <w:pStyle w:val="Table"/>
              <w:keepNext/>
              <w:keepLines w:val="0"/>
              <w:spacing w:before="0" w:after="0"/>
              <w:rPr>
                <w:rFonts w:ascii="Times New Roman" w:hAnsi="Times New Roman" w:cs="Times New Roman"/>
                <w:color w:val="000000"/>
                <w:sz w:val="22"/>
                <w:szCs w:val="22"/>
                <w:shd w:val="clear" w:color="auto" w:fill="FFFFFF"/>
              </w:rPr>
            </w:pPr>
          </w:p>
        </w:tc>
        <w:tc>
          <w:tcPr>
            <w:tcW w:w="2835" w:type="dxa"/>
            <w:vAlign w:val="center"/>
          </w:tcPr>
          <w:p w14:paraId="0AC5D045" w14:textId="45B293A5" w:rsidR="00F279F1" w:rsidRPr="000F7655" w:rsidRDefault="00F97304" w:rsidP="00D83A43">
            <w:pPr>
              <w:pStyle w:val="Table"/>
              <w:keepNext/>
              <w:keepLines w:val="0"/>
              <w:spacing w:before="0" w:after="0"/>
              <w:rPr>
                <w:rFonts w:ascii="Times New Roman" w:hAnsi="Times New Roman" w:cs="Times New Roman"/>
                <w:color w:val="000000"/>
                <w:sz w:val="22"/>
                <w:szCs w:val="22"/>
                <w:vertAlign w:val="superscript"/>
              </w:rPr>
            </w:pPr>
            <w:r w:rsidRPr="000F7655">
              <w:rPr>
                <w:rFonts w:ascii="Times New Roman" w:hAnsi="Times New Roman" w:cs="Times New Roman"/>
                <w:color w:val="000000"/>
                <w:sz w:val="22"/>
                <w:szCs w:val="22"/>
              </w:rPr>
              <w:t>Ξηροστομία</w:t>
            </w:r>
            <w:r w:rsidR="00F30116" w:rsidRPr="000F7655">
              <w:rPr>
                <w:rFonts w:ascii="Times New Roman" w:hAnsi="Times New Roman" w:cs="Times New Roman"/>
                <w:sz w:val="22"/>
                <w:szCs w:val="22"/>
                <w:lang w:val="en-GB"/>
              </w:rPr>
              <w:t>*</w:t>
            </w:r>
            <w:r w:rsidR="004A0A18" w:rsidRPr="000F7655">
              <w:rPr>
                <w:rFonts w:ascii="Times New Roman" w:hAnsi="Times New Roman" w:cs="Times New Roman"/>
                <w:sz w:val="22"/>
                <w:szCs w:val="22"/>
                <w:vertAlign w:val="superscript"/>
                <w:lang w:val="en-GB"/>
              </w:rPr>
              <w:t>9</w:t>
            </w:r>
          </w:p>
        </w:tc>
        <w:tc>
          <w:tcPr>
            <w:tcW w:w="1700" w:type="dxa"/>
          </w:tcPr>
          <w:p w14:paraId="61D3A16F" w14:textId="4E91AB1D" w:rsidR="00F279F1" w:rsidRPr="000F7655" w:rsidRDefault="001C6464" w:rsidP="00D83A43">
            <w:pPr>
              <w:pStyle w:val="Table"/>
              <w:keepNext/>
              <w:keepLines w:val="0"/>
              <w:spacing w:before="0" w:after="0"/>
              <w:rPr>
                <w:rFonts w:ascii="Times New Roman" w:hAnsi="Times New Roman" w:cs="Times New Roman"/>
                <w:color w:val="000000"/>
                <w:sz w:val="22"/>
                <w:szCs w:val="22"/>
                <w:shd w:val="clear" w:color="auto" w:fill="FFFFFF"/>
              </w:rPr>
            </w:pPr>
            <w:r w:rsidRPr="000F7655">
              <w:rPr>
                <w:rFonts w:ascii="Times New Roman" w:hAnsi="Times New Roman" w:cs="Times New Roman"/>
                <w:color w:val="000000"/>
                <w:sz w:val="22"/>
                <w:szCs w:val="22"/>
                <w:shd w:val="clear" w:color="auto" w:fill="FFFFFF"/>
                <w:lang w:val="el-GR"/>
              </w:rPr>
              <w:t>Όχι σ</w:t>
            </w:r>
            <w:r w:rsidR="006A5A6E" w:rsidRPr="000F7655">
              <w:rPr>
                <w:rFonts w:ascii="Times New Roman" w:hAnsi="Times New Roman" w:cs="Times New Roman"/>
                <w:color w:val="000000"/>
                <w:sz w:val="22"/>
                <w:szCs w:val="22"/>
                <w:shd w:val="clear" w:color="auto" w:fill="FFFFFF"/>
              </w:rPr>
              <w:t>υχνές</w:t>
            </w:r>
          </w:p>
        </w:tc>
      </w:tr>
      <w:tr w:rsidR="00B84FD6" w:rsidRPr="000F7655" w14:paraId="2DFA2715" w14:textId="77777777" w:rsidTr="00B231C6">
        <w:trPr>
          <w:cantSplit/>
        </w:trPr>
        <w:tc>
          <w:tcPr>
            <w:tcW w:w="4644" w:type="dxa"/>
            <w:vMerge w:val="restart"/>
            <w:vAlign w:val="center"/>
          </w:tcPr>
          <w:p w14:paraId="041490F5" w14:textId="13B7F9BE" w:rsidR="00B84FD6" w:rsidRPr="000F7655" w:rsidRDefault="006A5A6E"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Διαταραχές του δέρματος και του υποδόριου ιστού</w:t>
            </w:r>
          </w:p>
        </w:tc>
        <w:tc>
          <w:tcPr>
            <w:tcW w:w="2835" w:type="dxa"/>
            <w:vAlign w:val="center"/>
          </w:tcPr>
          <w:p w14:paraId="2409AAF9" w14:textId="49CAD220" w:rsidR="00B84FD6" w:rsidRPr="000F7655" w:rsidRDefault="00F97304" w:rsidP="00D83A43">
            <w:pPr>
              <w:pStyle w:val="Table"/>
              <w:keepNext/>
              <w:keepLines w:val="0"/>
              <w:spacing w:before="0" w:after="0"/>
              <w:rPr>
                <w:rFonts w:ascii="Times New Roman" w:hAnsi="Times New Roman" w:cs="Times New Roman"/>
                <w:b/>
                <w:sz w:val="22"/>
                <w:szCs w:val="22"/>
                <w:vertAlign w:val="superscript"/>
                <w:lang w:val="en-GB"/>
              </w:rPr>
            </w:pPr>
            <w:r w:rsidRPr="000F7655">
              <w:rPr>
                <w:rFonts w:ascii="Times New Roman" w:hAnsi="Times New Roman" w:cs="Times New Roman"/>
                <w:color w:val="000000"/>
                <w:sz w:val="22"/>
                <w:szCs w:val="22"/>
                <w:lang w:val="el-GR"/>
              </w:rPr>
              <w:t>Εξάνθημα</w:t>
            </w:r>
            <w:r w:rsidR="00F30116" w:rsidRPr="000F7655">
              <w:rPr>
                <w:rFonts w:ascii="Times New Roman" w:hAnsi="Times New Roman" w:cs="Times New Roman"/>
                <w:sz w:val="22"/>
                <w:szCs w:val="22"/>
                <w:lang w:val="en-GB"/>
              </w:rPr>
              <w:t>*</w:t>
            </w:r>
            <w:r w:rsidR="004A0A18" w:rsidRPr="000F7655">
              <w:rPr>
                <w:rFonts w:ascii="Times New Roman" w:hAnsi="Times New Roman" w:cs="Times New Roman"/>
                <w:sz w:val="22"/>
                <w:szCs w:val="22"/>
                <w:vertAlign w:val="superscript"/>
                <w:lang w:val="en-GB"/>
              </w:rPr>
              <w:t>10</w:t>
            </w:r>
          </w:p>
        </w:tc>
        <w:tc>
          <w:tcPr>
            <w:tcW w:w="1700" w:type="dxa"/>
          </w:tcPr>
          <w:p w14:paraId="21F0CD21" w14:textId="455E5353" w:rsidR="00B84FD6" w:rsidRPr="000F7655" w:rsidRDefault="001C6464" w:rsidP="00D83A43">
            <w:pPr>
              <w:pStyle w:val="Table"/>
              <w:keepNext/>
              <w:keepLines w:val="0"/>
              <w:spacing w:before="0" w:after="0"/>
              <w:rPr>
                <w:rFonts w:ascii="Times New Roman" w:hAnsi="Times New Roman" w:cs="Times New Roman"/>
                <w:sz w:val="22"/>
                <w:szCs w:val="22"/>
                <w:lang w:val="en-GB"/>
              </w:rPr>
            </w:pPr>
            <w:r w:rsidRPr="000F7655">
              <w:rPr>
                <w:rFonts w:ascii="Times New Roman" w:hAnsi="Times New Roman" w:cs="Times New Roman"/>
                <w:sz w:val="22"/>
                <w:szCs w:val="22"/>
                <w:lang w:val="el-GR"/>
              </w:rPr>
              <w:t>Όχι σ</w:t>
            </w:r>
            <w:r w:rsidR="006A5A6E" w:rsidRPr="000F7655">
              <w:rPr>
                <w:rFonts w:ascii="Times New Roman" w:hAnsi="Times New Roman" w:cs="Times New Roman"/>
                <w:sz w:val="22"/>
                <w:szCs w:val="22"/>
                <w:lang w:val="en-GB"/>
              </w:rPr>
              <w:t>υχνές</w:t>
            </w:r>
          </w:p>
        </w:tc>
      </w:tr>
      <w:tr w:rsidR="00B84FD6" w:rsidRPr="000F7655" w14:paraId="7869CE48" w14:textId="77777777" w:rsidTr="00B231C6">
        <w:trPr>
          <w:cantSplit/>
        </w:trPr>
        <w:tc>
          <w:tcPr>
            <w:tcW w:w="4644" w:type="dxa"/>
            <w:vMerge/>
            <w:vAlign w:val="center"/>
          </w:tcPr>
          <w:p w14:paraId="70BA1E07" w14:textId="77777777" w:rsidR="00B84FD6" w:rsidRPr="000F7655" w:rsidRDefault="00B84FD6" w:rsidP="00D83A43">
            <w:pPr>
              <w:pStyle w:val="Table"/>
              <w:keepNext/>
              <w:keepLines w:val="0"/>
              <w:spacing w:before="0" w:after="0"/>
              <w:rPr>
                <w:rFonts w:ascii="Times New Roman" w:hAnsi="Times New Roman" w:cs="Times New Roman"/>
                <w:sz w:val="22"/>
                <w:szCs w:val="22"/>
                <w:lang w:val="en-GB"/>
              </w:rPr>
            </w:pPr>
          </w:p>
        </w:tc>
        <w:tc>
          <w:tcPr>
            <w:tcW w:w="2835" w:type="dxa"/>
            <w:vAlign w:val="center"/>
          </w:tcPr>
          <w:p w14:paraId="2F1EE4BC" w14:textId="4A6311D7" w:rsidR="00B84FD6" w:rsidRPr="000F7655" w:rsidRDefault="00F97304" w:rsidP="00D83A43">
            <w:pPr>
              <w:pStyle w:val="Table"/>
              <w:keepNext/>
              <w:keepLines w:val="0"/>
              <w:spacing w:before="0" w:after="0"/>
              <w:rPr>
                <w:rFonts w:ascii="Times New Roman" w:hAnsi="Times New Roman" w:cs="Times New Roman"/>
                <w:color w:val="000000"/>
                <w:sz w:val="22"/>
                <w:szCs w:val="22"/>
                <w:vertAlign w:val="superscript"/>
              </w:rPr>
            </w:pPr>
            <w:r w:rsidRPr="000F7655">
              <w:rPr>
                <w:rFonts w:ascii="Times New Roman" w:hAnsi="Times New Roman" w:cs="Times New Roman"/>
                <w:color w:val="000000"/>
                <w:sz w:val="22"/>
                <w:szCs w:val="22"/>
                <w:lang w:val="el-GR"/>
              </w:rPr>
              <w:t>Κνησμός</w:t>
            </w:r>
            <w:r w:rsidR="00F30116" w:rsidRPr="000F7655">
              <w:rPr>
                <w:rFonts w:ascii="Times New Roman" w:hAnsi="Times New Roman" w:cs="Times New Roman"/>
                <w:sz w:val="22"/>
                <w:szCs w:val="22"/>
                <w:lang w:val="en-GB"/>
              </w:rPr>
              <w:t>*</w:t>
            </w:r>
            <w:r w:rsidR="004A0A18" w:rsidRPr="000F7655">
              <w:rPr>
                <w:rFonts w:ascii="Times New Roman" w:hAnsi="Times New Roman" w:cs="Times New Roman"/>
                <w:sz w:val="22"/>
                <w:szCs w:val="22"/>
                <w:vertAlign w:val="superscript"/>
                <w:lang w:val="en-GB"/>
              </w:rPr>
              <w:t>11</w:t>
            </w:r>
          </w:p>
        </w:tc>
        <w:tc>
          <w:tcPr>
            <w:tcW w:w="1700" w:type="dxa"/>
          </w:tcPr>
          <w:p w14:paraId="4F39D33E" w14:textId="2D8184BB" w:rsidR="00B84FD6" w:rsidRPr="000F7655" w:rsidRDefault="006A5A6E" w:rsidP="00D83A43">
            <w:pPr>
              <w:pStyle w:val="Table"/>
              <w:keepNext/>
              <w:keepLines w:val="0"/>
              <w:spacing w:before="0" w:after="0"/>
              <w:rPr>
                <w:rFonts w:ascii="Times New Roman" w:hAnsi="Times New Roman" w:cs="Times New Roman"/>
                <w:color w:val="000000"/>
                <w:sz w:val="22"/>
                <w:szCs w:val="22"/>
              </w:rPr>
            </w:pPr>
            <w:r w:rsidRPr="000F7655">
              <w:rPr>
                <w:rFonts w:ascii="Times New Roman" w:hAnsi="Times New Roman" w:cs="Times New Roman"/>
                <w:color w:val="000000"/>
                <w:sz w:val="22"/>
                <w:szCs w:val="22"/>
              </w:rPr>
              <w:t>Όχι συχνές</w:t>
            </w:r>
          </w:p>
        </w:tc>
      </w:tr>
      <w:tr w:rsidR="00B84FD6" w:rsidRPr="000F7655" w14:paraId="426CF9E8" w14:textId="77777777" w:rsidTr="00B231C6">
        <w:trPr>
          <w:cantSplit/>
        </w:trPr>
        <w:tc>
          <w:tcPr>
            <w:tcW w:w="4644" w:type="dxa"/>
            <w:vMerge w:val="restart"/>
            <w:vAlign w:val="center"/>
          </w:tcPr>
          <w:p w14:paraId="0E1B9B6B" w14:textId="1E473388" w:rsidR="00B84FD6" w:rsidRPr="000F7655" w:rsidRDefault="006A5A6E"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Διαταραχές του μυοσκελετικού συστήματος και του συνδετικού ιστού</w:t>
            </w:r>
          </w:p>
        </w:tc>
        <w:tc>
          <w:tcPr>
            <w:tcW w:w="2835" w:type="dxa"/>
            <w:vAlign w:val="center"/>
          </w:tcPr>
          <w:p w14:paraId="542603B4" w14:textId="391CDF85" w:rsidR="00B84FD6" w:rsidRPr="000F7655" w:rsidRDefault="00F97304" w:rsidP="00D83A43">
            <w:pPr>
              <w:pStyle w:val="Table"/>
              <w:keepNext/>
              <w:keepLines w:val="0"/>
              <w:spacing w:before="0" w:after="0"/>
              <w:rPr>
                <w:rFonts w:ascii="Times New Roman" w:hAnsi="Times New Roman" w:cs="Times New Roman"/>
                <w:b/>
                <w:sz w:val="22"/>
                <w:szCs w:val="22"/>
                <w:vertAlign w:val="superscript"/>
                <w:lang w:val="en-GB"/>
              </w:rPr>
            </w:pPr>
            <w:r w:rsidRPr="000F7655">
              <w:rPr>
                <w:rFonts w:ascii="Times New Roman" w:hAnsi="Times New Roman" w:cs="Times New Roman"/>
                <w:color w:val="000000"/>
                <w:sz w:val="22"/>
                <w:szCs w:val="22"/>
                <w:lang w:val="el-GR"/>
              </w:rPr>
              <w:t>Μυοσκελετικός πόνος</w:t>
            </w:r>
            <w:r w:rsidR="00F30116" w:rsidRPr="000F7655">
              <w:rPr>
                <w:rFonts w:ascii="Times New Roman" w:hAnsi="Times New Roman" w:cs="Times New Roman"/>
                <w:sz w:val="22"/>
                <w:szCs w:val="22"/>
                <w:lang w:val="en-GB"/>
              </w:rPr>
              <w:t>*</w:t>
            </w:r>
            <w:r w:rsidR="004A0A18" w:rsidRPr="000F7655">
              <w:rPr>
                <w:rFonts w:ascii="Times New Roman" w:hAnsi="Times New Roman" w:cs="Times New Roman"/>
                <w:sz w:val="22"/>
                <w:szCs w:val="22"/>
                <w:vertAlign w:val="superscript"/>
                <w:lang w:val="en-GB"/>
              </w:rPr>
              <w:t>12</w:t>
            </w:r>
          </w:p>
        </w:tc>
        <w:tc>
          <w:tcPr>
            <w:tcW w:w="1700" w:type="dxa"/>
          </w:tcPr>
          <w:p w14:paraId="5168F432" w14:textId="2193E92C" w:rsidR="00B84FD6" w:rsidRPr="000F7655" w:rsidRDefault="006A5A6E" w:rsidP="00D83A43">
            <w:pPr>
              <w:pStyle w:val="Table"/>
              <w:keepNext/>
              <w:keepLines w:val="0"/>
              <w:spacing w:before="0" w:after="0"/>
              <w:rPr>
                <w:rFonts w:ascii="Times New Roman" w:hAnsi="Times New Roman" w:cs="Times New Roman"/>
                <w:sz w:val="22"/>
                <w:szCs w:val="22"/>
                <w:lang w:val="en-GB"/>
              </w:rPr>
            </w:pPr>
            <w:r w:rsidRPr="000F7655">
              <w:rPr>
                <w:rFonts w:ascii="Times New Roman" w:hAnsi="Times New Roman" w:cs="Times New Roman"/>
                <w:sz w:val="22"/>
                <w:szCs w:val="22"/>
                <w:lang w:val="en-GB"/>
              </w:rPr>
              <w:t>Συχνές</w:t>
            </w:r>
          </w:p>
        </w:tc>
      </w:tr>
      <w:tr w:rsidR="00B84FD6" w:rsidRPr="000F7655" w14:paraId="13BAE42F" w14:textId="77777777" w:rsidTr="00B231C6">
        <w:trPr>
          <w:cantSplit/>
        </w:trPr>
        <w:tc>
          <w:tcPr>
            <w:tcW w:w="4644" w:type="dxa"/>
            <w:vMerge/>
            <w:vAlign w:val="center"/>
          </w:tcPr>
          <w:p w14:paraId="69BC07A7" w14:textId="77777777" w:rsidR="00B84FD6" w:rsidRPr="000F7655" w:rsidRDefault="00B84FD6" w:rsidP="00D83A43">
            <w:pPr>
              <w:pStyle w:val="Table"/>
              <w:keepNext/>
              <w:keepLines w:val="0"/>
              <w:spacing w:before="0" w:after="0"/>
              <w:rPr>
                <w:rFonts w:ascii="Times New Roman" w:hAnsi="Times New Roman" w:cs="Times New Roman"/>
                <w:sz w:val="22"/>
                <w:szCs w:val="22"/>
                <w:lang w:val="en-GB"/>
              </w:rPr>
            </w:pPr>
          </w:p>
        </w:tc>
        <w:tc>
          <w:tcPr>
            <w:tcW w:w="2835" w:type="dxa"/>
            <w:vAlign w:val="center"/>
          </w:tcPr>
          <w:p w14:paraId="6D7E91B8" w14:textId="01786699" w:rsidR="00B84FD6" w:rsidRPr="000F7655" w:rsidRDefault="00F97304" w:rsidP="00D83A43">
            <w:pPr>
              <w:pStyle w:val="Table"/>
              <w:keepNext/>
              <w:keepLines w:val="0"/>
              <w:spacing w:before="0" w:after="0"/>
              <w:rPr>
                <w:rFonts w:ascii="Times New Roman" w:hAnsi="Times New Roman" w:cs="Times New Roman"/>
                <w:color w:val="000000"/>
                <w:sz w:val="22"/>
                <w:szCs w:val="22"/>
              </w:rPr>
            </w:pPr>
            <w:r w:rsidRPr="000F7655">
              <w:rPr>
                <w:rFonts w:ascii="Times New Roman" w:hAnsi="Times New Roman" w:cs="Times New Roman"/>
                <w:color w:val="000000"/>
                <w:sz w:val="22"/>
                <w:szCs w:val="22"/>
                <w:lang w:val="el-GR"/>
              </w:rPr>
              <w:t>Μυϊκ</w:t>
            </w:r>
            <w:r w:rsidR="004633F0" w:rsidRPr="000F7655">
              <w:rPr>
                <w:rFonts w:ascii="Times New Roman" w:hAnsi="Times New Roman" w:cs="Times New Roman"/>
                <w:color w:val="000000"/>
                <w:sz w:val="22"/>
                <w:szCs w:val="22"/>
                <w:lang w:val="el-GR"/>
              </w:rPr>
              <w:t>οί</w:t>
            </w:r>
            <w:r w:rsidRPr="000F7655">
              <w:rPr>
                <w:rFonts w:ascii="Times New Roman" w:hAnsi="Times New Roman" w:cs="Times New Roman"/>
                <w:color w:val="000000"/>
                <w:sz w:val="22"/>
                <w:szCs w:val="22"/>
                <w:lang w:val="el-GR"/>
              </w:rPr>
              <w:t xml:space="preserve"> σπασμ</w:t>
            </w:r>
            <w:r w:rsidR="004633F0" w:rsidRPr="000F7655">
              <w:rPr>
                <w:rFonts w:ascii="Times New Roman" w:hAnsi="Times New Roman" w:cs="Times New Roman"/>
                <w:color w:val="000000"/>
                <w:sz w:val="22"/>
                <w:szCs w:val="22"/>
                <w:lang w:val="el-GR"/>
              </w:rPr>
              <w:t>οί</w:t>
            </w:r>
          </w:p>
        </w:tc>
        <w:tc>
          <w:tcPr>
            <w:tcW w:w="1700" w:type="dxa"/>
          </w:tcPr>
          <w:p w14:paraId="2BA929F2" w14:textId="5935E3B7" w:rsidR="00B84FD6" w:rsidRPr="000F7655" w:rsidRDefault="006A5A6E" w:rsidP="00D83A43">
            <w:pPr>
              <w:pStyle w:val="Table"/>
              <w:keepNext/>
              <w:keepLines w:val="0"/>
              <w:spacing w:before="0" w:after="0"/>
              <w:rPr>
                <w:rFonts w:ascii="Times New Roman" w:hAnsi="Times New Roman" w:cs="Times New Roman"/>
                <w:color w:val="000000"/>
                <w:sz w:val="22"/>
                <w:szCs w:val="22"/>
              </w:rPr>
            </w:pPr>
            <w:r w:rsidRPr="000F7655">
              <w:rPr>
                <w:rFonts w:ascii="Times New Roman" w:hAnsi="Times New Roman" w:cs="Times New Roman"/>
                <w:color w:val="000000"/>
                <w:sz w:val="22"/>
                <w:szCs w:val="22"/>
              </w:rPr>
              <w:t>Συχνές</w:t>
            </w:r>
          </w:p>
        </w:tc>
      </w:tr>
      <w:tr w:rsidR="00B84FD6" w:rsidRPr="000F7655" w14:paraId="3A65F6B7" w14:textId="77777777" w:rsidTr="00B231C6">
        <w:trPr>
          <w:cantSplit/>
        </w:trPr>
        <w:tc>
          <w:tcPr>
            <w:tcW w:w="4644" w:type="dxa"/>
            <w:vAlign w:val="center"/>
          </w:tcPr>
          <w:p w14:paraId="03D0AC8E" w14:textId="0346B73C" w:rsidR="00B84FD6" w:rsidRPr="000F7655" w:rsidRDefault="006A5A6E" w:rsidP="00D83A43">
            <w:pPr>
              <w:pStyle w:val="Table"/>
              <w:keepNext/>
              <w:keepLines w:val="0"/>
              <w:spacing w:before="0" w:after="0"/>
              <w:rPr>
                <w:rFonts w:ascii="Times New Roman" w:hAnsi="Times New Roman" w:cs="Times New Roman"/>
                <w:color w:val="000000"/>
                <w:sz w:val="22"/>
                <w:szCs w:val="22"/>
                <w:shd w:val="clear" w:color="auto" w:fill="FFFFFF"/>
                <w:lang w:val="el-GR"/>
              </w:rPr>
            </w:pPr>
            <w:r w:rsidRPr="000F7655">
              <w:rPr>
                <w:rFonts w:ascii="Times New Roman" w:hAnsi="Times New Roman" w:cs="Times New Roman"/>
                <w:sz w:val="22"/>
                <w:szCs w:val="22"/>
                <w:lang w:val="el-GR"/>
              </w:rPr>
              <w:t>Διαταραχές των νεφρών και των ουροφόρων οδών</w:t>
            </w:r>
          </w:p>
        </w:tc>
        <w:tc>
          <w:tcPr>
            <w:tcW w:w="2835" w:type="dxa"/>
          </w:tcPr>
          <w:p w14:paraId="77787004" w14:textId="3C907F31" w:rsidR="00B84FD6" w:rsidRPr="000F7655" w:rsidRDefault="00F97304" w:rsidP="00D83A43">
            <w:pPr>
              <w:pStyle w:val="Table"/>
              <w:keepNext/>
              <w:keepLines w:val="0"/>
              <w:spacing w:before="0" w:after="0"/>
              <w:rPr>
                <w:rFonts w:ascii="Times New Roman" w:hAnsi="Times New Roman" w:cs="Times New Roman"/>
                <w:b/>
                <w:sz w:val="22"/>
                <w:szCs w:val="22"/>
                <w:lang w:val="el-GR"/>
              </w:rPr>
            </w:pPr>
            <w:r w:rsidRPr="000F7655">
              <w:rPr>
                <w:rFonts w:ascii="Times New Roman" w:hAnsi="Times New Roman" w:cs="Times New Roman"/>
                <w:color w:val="000000"/>
                <w:sz w:val="22"/>
                <w:szCs w:val="22"/>
                <w:lang w:val="el-GR"/>
              </w:rPr>
              <w:t>Δυσουρία</w:t>
            </w:r>
          </w:p>
        </w:tc>
        <w:tc>
          <w:tcPr>
            <w:tcW w:w="1700" w:type="dxa"/>
          </w:tcPr>
          <w:p w14:paraId="626E3EA4" w14:textId="7F593A24" w:rsidR="00B84FD6" w:rsidRPr="000F7655" w:rsidRDefault="006A5A6E" w:rsidP="00D83A43">
            <w:pPr>
              <w:pStyle w:val="Table"/>
              <w:keepNext/>
              <w:keepLines w:val="0"/>
              <w:spacing w:before="0" w:after="0"/>
              <w:rPr>
                <w:rFonts w:ascii="Times New Roman" w:hAnsi="Times New Roman" w:cs="Times New Roman"/>
                <w:sz w:val="22"/>
                <w:szCs w:val="22"/>
                <w:lang w:val="en-GB"/>
              </w:rPr>
            </w:pPr>
            <w:r w:rsidRPr="000F7655">
              <w:rPr>
                <w:rFonts w:ascii="Times New Roman" w:hAnsi="Times New Roman" w:cs="Times New Roman"/>
                <w:sz w:val="22"/>
                <w:szCs w:val="22"/>
                <w:lang w:val="en-GB"/>
              </w:rPr>
              <w:t>Όχι συχνές</w:t>
            </w:r>
          </w:p>
        </w:tc>
      </w:tr>
      <w:tr w:rsidR="00B84FD6" w:rsidRPr="000F7655" w14:paraId="2107FA29" w14:textId="77777777" w:rsidTr="00B231C6">
        <w:trPr>
          <w:cantSplit/>
        </w:trPr>
        <w:tc>
          <w:tcPr>
            <w:tcW w:w="4644" w:type="dxa"/>
            <w:vAlign w:val="center"/>
          </w:tcPr>
          <w:p w14:paraId="74B69BDA" w14:textId="31C781B5" w:rsidR="00B84FD6" w:rsidRPr="000F7655" w:rsidRDefault="006A5A6E" w:rsidP="00D83A43">
            <w:pPr>
              <w:pStyle w:val="Table"/>
              <w:keepNext/>
              <w:keepLines w:val="0"/>
              <w:spacing w:before="0" w:after="0"/>
              <w:rPr>
                <w:rFonts w:ascii="Times New Roman" w:hAnsi="Times New Roman" w:cs="Times New Roman"/>
                <w:sz w:val="22"/>
                <w:szCs w:val="22"/>
                <w:lang w:val="el-GR"/>
              </w:rPr>
            </w:pPr>
            <w:r w:rsidRPr="000F7655">
              <w:rPr>
                <w:rFonts w:ascii="Times New Roman" w:hAnsi="Times New Roman" w:cs="Times New Roman"/>
                <w:color w:val="000000"/>
                <w:sz w:val="22"/>
                <w:szCs w:val="22"/>
                <w:shd w:val="clear" w:color="auto" w:fill="FFFFFF"/>
                <w:lang w:val="el-GR"/>
              </w:rPr>
              <w:t xml:space="preserve">Γενικές διαταραχές και καταστάσεις </w:t>
            </w:r>
            <w:r w:rsidR="00367FAD">
              <w:rPr>
                <w:rFonts w:ascii="Times New Roman" w:hAnsi="Times New Roman" w:cs="Times New Roman"/>
                <w:color w:val="000000"/>
                <w:sz w:val="22"/>
                <w:szCs w:val="22"/>
                <w:shd w:val="clear" w:color="auto" w:fill="FFFFFF"/>
                <w:lang w:val="el-GR"/>
              </w:rPr>
              <w:t>στη θέση</w:t>
            </w:r>
            <w:r w:rsidRPr="000F7655">
              <w:rPr>
                <w:rFonts w:ascii="Times New Roman" w:hAnsi="Times New Roman" w:cs="Times New Roman"/>
                <w:color w:val="000000"/>
                <w:sz w:val="22"/>
                <w:szCs w:val="22"/>
                <w:shd w:val="clear" w:color="auto" w:fill="FFFFFF"/>
                <w:lang w:val="el-GR"/>
              </w:rPr>
              <w:t xml:space="preserve"> χορήγησης</w:t>
            </w:r>
          </w:p>
        </w:tc>
        <w:tc>
          <w:tcPr>
            <w:tcW w:w="2835" w:type="dxa"/>
          </w:tcPr>
          <w:p w14:paraId="1C85DE14" w14:textId="10BB390E" w:rsidR="00B84FD6" w:rsidRPr="000F7655" w:rsidRDefault="00F97304" w:rsidP="00D83A43">
            <w:pPr>
              <w:pStyle w:val="Table"/>
              <w:keepNext/>
              <w:keepLines w:val="0"/>
              <w:spacing w:before="0" w:after="0"/>
              <w:rPr>
                <w:rFonts w:ascii="Times New Roman" w:hAnsi="Times New Roman" w:cs="Times New Roman"/>
                <w:b/>
                <w:color w:val="000000"/>
                <w:sz w:val="22"/>
                <w:szCs w:val="22"/>
                <w:shd w:val="clear" w:color="auto" w:fill="FFFFFF"/>
                <w:lang w:val="el-GR"/>
              </w:rPr>
            </w:pPr>
            <w:r w:rsidRPr="000F7655">
              <w:rPr>
                <w:rFonts w:ascii="Times New Roman" w:hAnsi="Times New Roman" w:cs="Times New Roman"/>
                <w:sz w:val="22"/>
                <w:szCs w:val="22"/>
                <w:lang w:val="el-GR"/>
              </w:rPr>
              <w:t>Πυρεξία</w:t>
            </w:r>
          </w:p>
        </w:tc>
        <w:tc>
          <w:tcPr>
            <w:tcW w:w="1700" w:type="dxa"/>
          </w:tcPr>
          <w:p w14:paraId="56A55DB0" w14:textId="18B7B928" w:rsidR="00B84FD6" w:rsidRPr="000F7655" w:rsidRDefault="006A5A6E" w:rsidP="00D83A43">
            <w:pPr>
              <w:pStyle w:val="Table"/>
              <w:keepNext/>
              <w:keepLines w:val="0"/>
              <w:spacing w:before="0" w:after="0"/>
              <w:rPr>
                <w:rFonts w:ascii="Times New Roman" w:hAnsi="Times New Roman" w:cs="Times New Roman"/>
                <w:color w:val="000000"/>
                <w:sz w:val="22"/>
                <w:szCs w:val="22"/>
                <w:shd w:val="clear" w:color="auto" w:fill="FFFFFF"/>
              </w:rPr>
            </w:pPr>
            <w:r w:rsidRPr="000F7655">
              <w:rPr>
                <w:rFonts w:ascii="Times New Roman" w:hAnsi="Times New Roman" w:cs="Times New Roman"/>
                <w:color w:val="000000"/>
                <w:sz w:val="22"/>
                <w:szCs w:val="22"/>
                <w:shd w:val="clear" w:color="auto" w:fill="FFFFFF"/>
              </w:rPr>
              <w:t>Συχνές</w:t>
            </w:r>
          </w:p>
        </w:tc>
      </w:tr>
      <w:tr w:rsidR="00C76538" w:rsidRPr="00E4037E" w14:paraId="1B0314B2" w14:textId="77777777" w:rsidTr="00B85FA6">
        <w:trPr>
          <w:cantSplit/>
          <w:trHeight w:val="2793"/>
        </w:trPr>
        <w:tc>
          <w:tcPr>
            <w:tcW w:w="9179" w:type="dxa"/>
            <w:gridSpan w:val="3"/>
            <w:vAlign w:val="center"/>
          </w:tcPr>
          <w:p w14:paraId="56DB95C6" w14:textId="6E6AE726" w:rsidR="000D41F7" w:rsidRPr="000F7655" w:rsidRDefault="00C76538"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w:t>
            </w:r>
            <w:r w:rsidR="00510F5A" w:rsidRPr="00914DDB">
              <w:rPr>
                <w:rFonts w:ascii="Times New Roman" w:hAnsi="Times New Roman" w:cs="Times New Roman"/>
                <w:szCs w:val="20"/>
                <w:lang w:val="el-GR"/>
              </w:rPr>
              <w:t xml:space="preserve"> </w:t>
            </w:r>
            <w:r w:rsidR="00F97304" w:rsidRPr="000F7655">
              <w:rPr>
                <w:rFonts w:ascii="Times New Roman" w:hAnsi="Times New Roman" w:cs="Times New Roman"/>
                <w:szCs w:val="20"/>
                <w:lang w:val="el-GR"/>
              </w:rPr>
              <w:t>Υποδηλώνει την ομαδοποίηση των προτιμώμενων όρων</w:t>
            </w:r>
            <w:r w:rsidR="000D41F7" w:rsidRPr="000F7655">
              <w:rPr>
                <w:rFonts w:ascii="Times New Roman" w:hAnsi="Times New Roman" w:cs="Times New Roman"/>
                <w:szCs w:val="20"/>
                <w:lang w:val="el-GR"/>
              </w:rPr>
              <w:t>:</w:t>
            </w:r>
          </w:p>
          <w:p w14:paraId="410DBCB9" w14:textId="772DE2DC" w:rsidR="000D41F7" w:rsidRPr="000F7655" w:rsidRDefault="000D41F7"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 xml:space="preserve">1 </w:t>
            </w:r>
            <w:r w:rsidR="00F97304" w:rsidRPr="000F7655">
              <w:rPr>
                <w:rFonts w:ascii="Times New Roman" w:hAnsi="Times New Roman" w:cs="Times New Roman"/>
                <w:szCs w:val="20"/>
                <w:lang w:val="el-GR"/>
              </w:rPr>
              <w:t>Καντιντίαση στόματος, στοματοφαρυγγική καντιντίαση</w:t>
            </w:r>
            <w:r w:rsidRPr="000F7655">
              <w:rPr>
                <w:rFonts w:ascii="Times New Roman" w:hAnsi="Times New Roman" w:cs="Times New Roman"/>
                <w:szCs w:val="20"/>
                <w:lang w:val="el-GR"/>
              </w:rPr>
              <w:t>.</w:t>
            </w:r>
          </w:p>
          <w:p w14:paraId="470DDF58" w14:textId="43D46BDE" w:rsidR="000D41F7" w:rsidRPr="000F7655" w:rsidRDefault="000D41F7"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 xml:space="preserve">2 </w:t>
            </w:r>
            <w:r w:rsidR="005B6E15" w:rsidRPr="000F7655">
              <w:rPr>
                <w:rFonts w:ascii="Times New Roman" w:hAnsi="Times New Roman" w:cs="Times New Roman"/>
                <w:szCs w:val="20"/>
                <w:lang w:val="el-GR"/>
              </w:rPr>
              <w:t>Ασυμπτωματική βακτηριουρία, βακτηριουρία, κυστίτιδα, ουρηθρίτιδα, ουρολοίμωξη, ιογενής ουρολοίμωξη</w:t>
            </w:r>
            <w:r w:rsidRPr="000F7655">
              <w:rPr>
                <w:rFonts w:ascii="Times New Roman" w:hAnsi="Times New Roman" w:cs="Times New Roman"/>
                <w:szCs w:val="20"/>
                <w:lang w:val="el-GR"/>
              </w:rPr>
              <w:t>.</w:t>
            </w:r>
          </w:p>
          <w:p w14:paraId="7A3E2083" w14:textId="2FBB6955" w:rsidR="000D41F7" w:rsidRPr="000F7655" w:rsidRDefault="000D41F7" w:rsidP="00D83A43">
            <w:pPr>
              <w:pStyle w:val="Table"/>
              <w:keepLines w:val="0"/>
              <w:spacing w:before="0" w:after="0"/>
              <w:ind w:left="164" w:hanging="164"/>
              <w:rPr>
                <w:rFonts w:ascii="Times New Roman" w:hAnsi="Times New Roman" w:cs="Times New Roman"/>
                <w:szCs w:val="20"/>
                <w:lang w:val="el-GR"/>
              </w:rPr>
            </w:pPr>
            <w:r w:rsidRPr="000F7655">
              <w:rPr>
                <w:rFonts w:ascii="Times New Roman" w:hAnsi="Times New Roman" w:cs="Times New Roman"/>
                <w:szCs w:val="20"/>
                <w:lang w:val="el-GR"/>
              </w:rPr>
              <w:t xml:space="preserve">3 </w:t>
            </w:r>
            <w:r w:rsidR="007530DF" w:rsidRPr="000F7655">
              <w:rPr>
                <w:rFonts w:ascii="Times New Roman" w:hAnsi="Times New Roman" w:cs="Times New Roman"/>
                <w:szCs w:val="20"/>
                <w:lang w:val="el-GR"/>
              </w:rPr>
              <w:t>Φαρμακευτικό εξάνθημα, υπερευαισθησία στο φάρμακο, υπερευαισθησία, εξάνθημα, κνησμώδες εξάνθημα, κνίδωση</w:t>
            </w:r>
            <w:r w:rsidRPr="000F7655">
              <w:rPr>
                <w:rFonts w:ascii="Times New Roman" w:hAnsi="Times New Roman" w:cs="Times New Roman"/>
                <w:szCs w:val="20"/>
                <w:lang w:val="el-GR"/>
              </w:rPr>
              <w:t>.</w:t>
            </w:r>
          </w:p>
          <w:p w14:paraId="3C7230DC" w14:textId="67FC9441" w:rsidR="000D41F7" w:rsidRPr="000F7655" w:rsidRDefault="000D41F7"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 xml:space="preserve">4 </w:t>
            </w:r>
            <w:r w:rsidR="007530DF" w:rsidRPr="000F7655">
              <w:rPr>
                <w:rFonts w:ascii="Times New Roman" w:hAnsi="Times New Roman" w:cs="Times New Roman"/>
                <w:szCs w:val="20"/>
                <w:lang w:val="el-GR"/>
              </w:rPr>
              <w:t>Αυξημένη γλυκόζη αίματος, υπεργλυκαιμία</w:t>
            </w:r>
            <w:r w:rsidRPr="000F7655">
              <w:rPr>
                <w:rFonts w:ascii="Times New Roman" w:hAnsi="Times New Roman" w:cs="Times New Roman"/>
                <w:szCs w:val="20"/>
                <w:lang w:val="el-GR"/>
              </w:rPr>
              <w:t>.</w:t>
            </w:r>
          </w:p>
          <w:p w14:paraId="03C937B9" w14:textId="1635734D" w:rsidR="000D41F7" w:rsidRPr="000F7655" w:rsidRDefault="000D41F7"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 xml:space="preserve">5 </w:t>
            </w:r>
            <w:r w:rsidR="007530DF" w:rsidRPr="000F7655">
              <w:rPr>
                <w:rFonts w:ascii="Times New Roman" w:hAnsi="Times New Roman" w:cs="Times New Roman"/>
                <w:szCs w:val="20"/>
                <w:lang w:val="el-GR"/>
              </w:rPr>
              <w:t>Κεφαλαλγία, κεφαλαλγία τάσης</w:t>
            </w:r>
            <w:r w:rsidRPr="000F7655">
              <w:rPr>
                <w:rFonts w:ascii="Times New Roman" w:hAnsi="Times New Roman" w:cs="Times New Roman"/>
                <w:szCs w:val="20"/>
                <w:lang w:val="el-GR"/>
              </w:rPr>
              <w:t>.</w:t>
            </w:r>
          </w:p>
          <w:p w14:paraId="596B78D7" w14:textId="5FB8E607" w:rsidR="000D41F7" w:rsidRPr="000F7655" w:rsidRDefault="000D41F7"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 xml:space="preserve">6 </w:t>
            </w:r>
            <w:r w:rsidR="00C84339" w:rsidRPr="000F7655">
              <w:rPr>
                <w:rFonts w:ascii="Times New Roman" w:hAnsi="Times New Roman" w:cs="Times New Roman"/>
                <w:szCs w:val="20"/>
                <w:lang w:val="el-GR"/>
              </w:rPr>
              <w:t>Φλεβοκομβική ταχυκαρδία</w:t>
            </w:r>
            <w:r w:rsidRPr="000F7655">
              <w:rPr>
                <w:rFonts w:ascii="Times New Roman" w:hAnsi="Times New Roman" w:cs="Times New Roman"/>
                <w:szCs w:val="20"/>
                <w:lang w:val="el-GR"/>
              </w:rPr>
              <w:t xml:space="preserve">, </w:t>
            </w:r>
            <w:r w:rsidR="00F45AEA" w:rsidRPr="000F7655">
              <w:rPr>
                <w:rFonts w:ascii="Times New Roman" w:hAnsi="Times New Roman" w:cs="Times New Roman"/>
                <w:szCs w:val="20"/>
                <w:lang w:val="el-GR"/>
              </w:rPr>
              <w:t>υπερκοιλιακή ταχυκαρδία</w:t>
            </w:r>
            <w:r w:rsidRPr="000F7655">
              <w:rPr>
                <w:rFonts w:ascii="Times New Roman" w:hAnsi="Times New Roman" w:cs="Times New Roman"/>
                <w:szCs w:val="20"/>
                <w:lang w:val="el-GR"/>
              </w:rPr>
              <w:t xml:space="preserve">, </w:t>
            </w:r>
            <w:r w:rsidR="00C84339" w:rsidRPr="000F7655">
              <w:rPr>
                <w:rFonts w:ascii="Times New Roman" w:hAnsi="Times New Roman" w:cs="Times New Roman"/>
                <w:szCs w:val="20"/>
                <w:lang w:val="el-GR"/>
              </w:rPr>
              <w:t>ταχυκαρδία</w:t>
            </w:r>
            <w:r w:rsidRPr="000F7655">
              <w:rPr>
                <w:rFonts w:ascii="Times New Roman" w:hAnsi="Times New Roman" w:cs="Times New Roman"/>
                <w:szCs w:val="20"/>
                <w:lang w:val="el-GR"/>
              </w:rPr>
              <w:t>.</w:t>
            </w:r>
          </w:p>
          <w:p w14:paraId="0B07B8A2" w14:textId="39E327C9" w:rsidR="000D41F7" w:rsidRPr="000F7655" w:rsidRDefault="000D41F7"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 xml:space="preserve">7 </w:t>
            </w:r>
            <w:r w:rsidR="00F45AEA" w:rsidRPr="000F7655">
              <w:rPr>
                <w:rFonts w:ascii="Times New Roman" w:hAnsi="Times New Roman" w:cs="Times New Roman"/>
                <w:szCs w:val="20"/>
                <w:lang w:val="el-GR"/>
              </w:rPr>
              <w:t>Οδυνοφαγία</w:t>
            </w:r>
            <w:r w:rsidRPr="000F7655">
              <w:rPr>
                <w:rFonts w:ascii="Times New Roman" w:hAnsi="Times New Roman" w:cs="Times New Roman"/>
                <w:szCs w:val="20"/>
                <w:lang w:val="el-GR"/>
              </w:rPr>
              <w:t xml:space="preserve">, </w:t>
            </w:r>
            <w:r w:rsidR="00F45AEA" w:rsidRPr="000F7655">
              <w:rPr>
                <w:rFonts w:ascii="Times New Roman" w:hAnsi="Times New Roman" w:cs="Times New Roman"/>
                <w:szCs w:val="20"/>
                <w:lang w:val="el-GR"/>
              </w:rPr>
              <w:t>στοματοφαρυγγική δυσφορία</w:t>
            </w:r>
            <w:r w:rsidRPr="000F7655">
              <w:rPr>
                <w:rFonts w:ascii="Times New Roman" w:hAnsi="Times New Roman" w:cs="Times New Roman"/>
                <w:szCs w:val="20"/>
                <w:lang w:val="el-GR"/>
              </w:rPr>
              <w:t xml:space="preserve">, </w:t>
            </w:r>
            <w:r w:rsidR="00F45AEA" w:rsidRPr="000F7655">
              <w:rPr>
                <w:rFonts w:ascii="Times New Roman" w:hAnsi="Times New Roman" w:cs="Times New Roman"/>
                <w:szCs w:val="20"/>
                <w:lang w:val="el-GR"/>
              </w:rPr>
              <w:t>στοματοφαρυγγικός πόνος</w:t>
            </w:r>
            <w:r w:rsidRPr="000F7655">
              <w:rPr>
                <w:rFonts w:ascii="Times New Roman" w:hAnsi="Times New Roman" w:cs="Times New Roman"/>
                <w:szCs w:val="20"/>
                <w:lang w:val="el-GR"/>
              </w:rPr>
              <w:t xml:space="preserve">, </w:t>
            </w:r>
            <w:r w:rsidR="00F45AEA" w:rsidRPr="000F7655">
              <w:rPr>
                <w:rFonts w:ascii="Times New Roman" w:hAnsi="Times New Roman" w:cs="Times New Roman"/>
                <w:szCs w:val="20"/>
                <w:lang w:val="el-GR"/>
              </w:rPr>
              <w:t>ερεθισμός λαιμού</w:t>
            </w:r>
            <w:r w:rsidRPr="000F7655">
              <w:rPr>
                <w:rFonts w:ascii="Times New Roman" w:hAnsi="Times New Roman" w:cs="Times New Roman"/>
                <w:szCs w:val="20"/>
                <w:lang w:val="el-GR"/>
              </w:rPr>
              <w:t>.</w:t>
            </w:r>
          </w:p>
          <w:p w14:paraId="4242E13D" w14:textId="460B5622" w:rsidR="000D41F7" w:rsidRPr="000F7655" w:rsidRDefault="000D41F7"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 xml:space="preserve">8 </w:t>
            </w:r>
            <w:r w:rsidR="00F45AEA" w:rsidRPr="000F7655">
              <w:rPr>
                <w:rFonts w:ascii="Times New Roman" w:hAnsi="Times New Roman" w:cs="Times New Roman"/>
                <w:szCs w:val="20"/>
                <w:lang w:val="el-GR"/>
              </w:rPr>
              <w:t>Χρόνια γαστρίτιδα, εντερίτιδα, γαστρίτιδα, γαστρεντερίτιδα, γαστρεντερική φλεγμονή</w:t>
            </w:r>
            <w:r w:rsidR="009C748E" w:rsidRPr="000F7655">
              <w:rPr>
                <w:rFonts w:ascii="Times New Roman" w:hAnsi="Times New Roman" w:cs="Times New Roman"/>
                <w:szCs w:val="20"/>
                <w:lang w:val="el-GR"/>
              </w:rPr>
              <w:t>.</w:t>
            </w:r>
          </w:p>
          <w:p w14:paraId="1AC7B874" w14:textId="10D67D4C" w:rsidR="000D41F7" w:rsidRPr="000F7655" w:rsidRDefault="000D41F7"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 xml:space="preserve">9 </w:t>
            </w:r>
            <w:r w:rsidR="00F45AEA" w:rsidRPr="000F7655">
              <w:rPr>
                <w:rFonts w:ascii="Times New Roman" w:hAnsi="Times New Roman" w:cs="Times New Roman"/>
                <w:szCs w:val="20"/>
                <w:lang w:val="el-GR"/>
              </w:rPr>
              <w:t>Ξηροστομία</w:t>
            </w:r>
            <w:r w:rsidRPr="000F7655">
              <w:rPr>
                <w:rFonts w:ascii="Times New Roman" w:hAnsi="Times New Roman" w:cs="Times New Roman"/>
                <w:szCs w:val="20"/>
                <w:lang w:val="el-GR"/>
              </w:rPr>
              <w:t xml:space="preserve">, </w:t>
            </w:r>
            <w:r w:rsidR="00F45AEA" w:rsidRPr="000F7655">
              <w:rPr>
                <w:rFonts w:ascii="Times New Roman" w:hAnsi="Times New Roman" w:cs="Times New Roman"/>
                <w:szCs w:val="20"/>
                <w:lang w:val="el-GR"/>
              </w:rPr>
              <w:t>ξηρότητα λαιμού</w:t>
            </w:r>
            <w:r w:rsidRPr="000F7655">
              <w:rPr>
                <w:rFonts w:ascii="Times New Roman" w:hAnsi="Times New Roman" w:cs="Times New Roman"/>
                <w:szCs w:val="20"/>
                <w:lang w:val="el-GR"/>
              </w:rPr>
              <w:t>.</w:t>
            </w:r>
          </w:p>
          <w:p w14:paraId="7AFC0511" w14:textId="0F918A94" w:rsidR="000D41F7" w:rsidRPr="000F7655" w:rsidRDefault="000D41F7"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 xml:space="preserve">10 </w:t>
            </w:r>
            <w:r w:rsidR="00F45AEA" w:rsidRPr="000F7655">
              <w:rPr>
                <w:rFonts w:ascii="Times New Roman" w:hAnsi="Times New Roman" w:cs="Times New Roman"/>
                <w:szCs w:val="20"/>
                <w:lang w:val="el-GR"/>
              </w:rPr>
              <w:t>Φαρμακευτικό εξάνθημα, εξάνθημα</w:t>
            </w:r>
            <w:r w:rsidRPr="000F7655">
              <w:rPr>
                <w:rFonts w:ascii="Times New Roman" w:hAnsi="Times New Roman" w:cs="Times New Roman"/>
                <w:szCs w:val="20"/>
                <w:lang w:val="el-GR"/>
              </w:rPr>
              <w:t xml:space="preserve">, </w:t>
            </w:r>
            <w:r w:rsidR="00F45AEA" w:rsidRPr="000F7655">
              <w:rPr>
                <w:rFonts w:ascii="Times New Roman" w:hAnsi="Times New Roman" w:cs="Times New Roman"/>
                <w:szCs w:val="20"/>
                <w:lang w:val="el-GR"/>
              </w:rPr>
              <w:t>βλατιδώδες εξάνθημα</w:t>
            </w:r>
            <w:r w:rsidRPr="000F7655">
              <w:rPr>
                <w:rFonts w:ascii="Times New Roman" w:hAnsi="Times New Roman" w:cs="Times New Roman"/>
                <w:szCs w:val="20"/>
                <w:lang w:val="el-GR"/>
              </w:rPr>
              <w:t xml:space="preserve">, </w:t>
            </w:r>
            <w:r w:rsidR="00F45AEA" w:rsidRPr="000F7655">
              <w:rPr>
                <w:rFonts w:ascii="Times New Roman" w:hAnsi="Times New Roman" w:cs="Times New Roman"/>
                <w:szCs w:val="20"/>
                <w:lang w:val="el-GR"/>
              </w:rPr>
              <w:t>κνησμώδες εξάνθημα</w:t>
            </w:r>
            <w:r w:rsidRPr="000F7655">
              <w:rPr>
                <w:rFonts w:ascii="Times New Roman" w:hAnsi="Times New Roman" w:cs="Times New Roman"/>
                <w:szCs w:val="20"/>
                <w:lang w:val="el-GR"/>
              </w:rPr>
              <w:t>.</w:t>
            </w:r>
          </w:p>
          <w:p w14:paraId="315B4F98" w14:textId="5D7E0B8F" w:rsidR="000D41F7" w:rsidRPr="000F7655" w:rsidRDefault="000D41F7" w:rsidP="00D83A43">
            <w:pPr>
              <w:pStyle w:val="Table"/>
              <w:keepLines w:val="0"/>
              <w:spacing w:before="0" w:after="0"/>
              <w:rPr>
                <w:rFonts w:ascii="Times New Roman" w:hAnsi="Times New Roman" w:cs="Times New Roman"/>
                <w:szCs w:val="20"/>
                <w:lang w:val="el-GR"/>
              </w:rPr>
            </w:pPr>
            <w:r w:rsidRPr="000F7655">
              <w:rPr>
                <w:rFonts w:ascii="Times New Roman" w:hAnsi="Times New Roman" w:cs="Times New Roman"/>
                <w:szCs w:val="20"/>
                <w:lang w:val="el-GR"/>
              </w:rPr>
              <w:t xml:space="preserve">11 </w:t>
            </w:r>
            <w:r w:rsidR="00F45AEA" w:rsidRPr="000F7655">
              <w:rPr>
                <w:rFonts w:ascii="Times New Roman" w:hAnsi="Times New Roman" w:cs="Times New Roman"/>
                <w:szCs w:val="20"/>
                <w:lang w:val="el-GR"/>
              </w:rPr>
              <w:t>Κνησμός οφθαλμού</w:t>
            </w:r>
            <w:r w:rsidRPr="000F7655">
              <w:rPr>
                <w:rFonts w:ascii="Times New Roman" w:hAnsi="Times New Roman" w:cs="Times New Roman"/>
                <w:szCs w:val="20"/>
                <w:lang w:val="el-GR"/>
              </w:rPr>
              <w:t xml:space="preserve">, </w:t>
            </w:r>
            <w:r w:rsidR="00F45AEA" w:rsidRPr="000F7655">
              <w:rPr>
                <w:rFonts w:ascii="Times New Roman" w:hAnsi="Times New Roman" w:cs="Times New Roman"/>
                <w:szCs w:val="20"/>
                <w:lang w:val="el-GR"/>
              </w:rPr>
              <w:t>κνησμός</w:t>
            </w:r>
            <w:r w:rsidRPr="000F7655">
              <w:rPr>
                <w:rFonts w:ascii="Times New Roman" w:hAnsi="Times New Roman" w:cs="Times New Roman"/>
                <w:szCs w:val="20"/>
                <w:lang w:val="el-GR"/>
              </w:rPr>
              <w:t xml:space="preserve">, </w:t>
            </w:r>
            <w:r w:rsidR="00F45AEA" w:rsidRPr="000F7655">
              <w:rPr>
                <w:rFonts w:ascii="Times New Roman" w:hAnsi="Times New Roman" w:cs="Times New Roman"/>
                <w:szCs w:val="20"/>
                <w:lang w:val="el-GR"/>
              </w:rPr>
              <w:t>κνησμός των γεννητικών οργάνων</w:t>
            </w:r>
            <w:r w:rsidRPr="000F7655">
              <w:rPr>
                <w:rFonts w:ascii="Times New Roman" w:hAnsi="Times New Roman" w:cs="Times New Roman"/>
                <w:szCs w:val="20"/>
                <w:lang w:val="el-GR"/>
              </w:rPr>
              <w:t>.</w:t>
            </w:r>
          </w:p>
          <w:p w14:paraId="4A14CCD6" w14:textId="069A1F74" w:rsidR="00493BED" w:rsidRPr="000F7655" w:rsidRDefault="000D41F7" w:rsidP="00D83A43">
            <w:pPr>
              <w:pStyle w:val="Table"/>
              <w:keepLines w:val="0"/>
              <w:tabs>
                <w:tab w:val="clear" w:pos="284"/>
              </w:tabs>
              <w:spacing w:before="0" w:after="0"/>
              <w:ind w:left="567" w:hanging="567"/>
              <w:rPr>
                <w:rFonts w:ascii="Times New Roman" w:hAnsi="Times New Roman" w:cs="Times New Roman"/>
                <w:color w:val="000000"/>
                <w:szCs w:val="20"/>
                <w:shd w:val="clear" w:color="auto" w:fill="FFFFFF"/>
                <w:lang w:val="el-GR"/>
              </w:rPr>
            </w:pPr>
            <w:r w:rsidRPr="000F7655">
              <w:rPr>
                <w:rFonts w:ascii="Times New Roman" w:hAnsi="Times New Roman" w:cs="Times New Roman"/>
                <w:szCs w:val="20"/>
                <w:lang w:val="el-GR"/>
              </w:rPr>
              <w:t xml:space="preserve">12 </w:t>
            </w:r>
            <w:r w:rsidR="00F45AEA" w:rsidRPr="000F7655">
              <w:rPr>
                <w:rFonts w:ascii="Times New Roman" w:hAnsi="Times New Roman" w:cs="Times New Roman"/>
                <w:szCs w:val="20"/>
                <w:lang w:val="el-GR"/>
              </w:rPr>
              <w:t>Ραχιαλγία, μυοσκελετικός πόνος στο στήθος, μυοσκελετικός πόνος, μυαλγία, πόνος στον αυχένα</w:t>
            </w:r>
            <w:r w:rsidRPr="000F7655">
              <w:rPr>
                <w:rFonts w:ascii="Times New Roman" w:hAnsi="Times New Roman" w:cs="Times New Roman"/>
                <w:szCs w:val="20"/>
                <w:lang w:val="el-GR"/>
              </w:rPr>
              <w:t>.</w:t>
            </w:r>
          </w:p>
        </w:tc>
      </w:tr>
    </w:tbl>
    <w:p w14:paraId="603DBA2B" w14:textId="77777777" w:rsidR="00F30116" w:rsidRPr="000F7655" w:rsidRDefault="00F30116" w:rsidP="00D83A43">
      <w:pPr>
        <w:pStyle w:val="Text"/>
        <w:spacing w:before="0"/>
        <w:jc w:val="left"/>
        <w:rPr>
          <w:sz w:val="22"/>
          <w:szCs w:val="22"/>
          <w:lang w:val="el-GR"/>
        </w:rPr>
      </w:pPr>
    </w:p>
    <w:p w14:paraId="3B1BE4BB" w14:textId="71858AD7" w:rsidR="00B231C6" w:rsidRPr="000F7655" w:rsidRDefault="00F45AEA" w:rsidP="00D83A43">
      <w:pPr>
        <w:keepNext/>
        <w:tabs>
          <w:tab w:val="clear" w:pos="567"/>
        </w:tabs>
        <w:autoSpaceDE w:val="0"/>
        <w:autoSpaceDN w:val="0"/>
        <w:adjustRightInd w:val="0"/>
        <w:spacing w:line="240" w:lineRule="auto"/>
        <w:rPr>
          <w:szCs w:val="22"/>
          <w:u w:val="single"/>
          <w:lang w:val="el-GR"/>
        </w:rPr>
      </w:pPr>
      <w:bookmarkStart w:id="11" w:name="_nth_Special_populations__d21686"/>
      <w:bookmarkEnd w:id="11"/>
      <w:r w:rsidRPr="000F7655">
        <w:rPr>
          <w:szCs w:val="22"/>
          <w:u w:val="single"/>
          <w:lang w:val="el-GR"/>
        </w:rPr>
        <w:t>Αναφορά πιθανολογούμενων ανεπιθύμητων ενεργειών</w:t>
      </w:r>
    </w:p>
    <w:p w14:paraId="38229CFF" w14:textId="77777777" w:rsidR="00B231C6" w:rsidRPr="000F7655" w:rsidRDefault="00B231C6" w:rsidP="00D83A43">
      <w:pPr>
        <w:keepNext/>
        <w:tabs>
          <w:tab w:val="clear" w:pos="567"/>
        </w:tabs>
        <w:autoSpaceDE w:val="0"/>
        <w:autoSpaceDN w:val="0"/>
        <w:adjustRightInd w:val="0"/>
        <w:spacing w:line="240" w:lineRule="auto"/>
        <w:rPr>
          <w:szCs w:val="22"/>
          <w:lang w:val="el-GR"/>
        </w:rPr>
      </w:pPr>
    </w:p>
    <w:p w14:paraId="22EDABEB" w14:textId="0421D22F" w:rsidR="00B84FD6" w:rsidRPr="000F7655" w:rsidRDefault="00F45AEA" w:rsidP="00D83A43">
      <w:pPr>
        <w:tabs>
          <w:tab w:val="clear" w:pos="567"/>
        </w:tabs>
        <w:autoSpaceDE w:val="0"/>
        <w:autoSpaceDN w:val="0"/>
        <w:adjustRightInd w:val="0"/>
        <w:spacing w:line="240" w:lineRule="auto"/>
        <w:rPr>
          <w:szCs w:val="22"/>
          <w:lang w:val="el-GR"/>
        </w:rPr>
      </w:pPr>
      <w:r w:rsidRPr="000F7655">
        <w:rPr>
          <w:szCs w:val="22"/>
          <w:lang w:val="el-GR"/>
        </w:rPr>
        <w:t xml:space="preserve">Η αναφορά πιθανολογούμενων ανεπιθύμητων ενεργειών μετά από τη χορήγηση άδειας κυκλοφορίας του φαρμακευτικού προϊόντος είναι σημαντική. Επιτρέπει τη συνεχή παρακολούθηση της σχέσης οφέλους-κινδύνου του φαρμακευτικού προϊόντος. Ζητείται από τους επαγγελματίες υγείας να αναφέρουν οποιεσδήποτε πιθανολογούμενες ανεπιθύμητες ενέργειες </w:t>
      </w:r>
      <w:r w:rsidRPr="000F7655">
        <w:rPr>
          <w:szCs w:val="22"/>
          <w:shd w:val="pct15" w:color="auto" w:fill="auto"/>
          <w:lang w:val="el-GR"/>
        </w:rPr>
        <w:t>μέσω του εθνικού συστήματος αναφοράς που αναγράφεται στο</w:t>
      </w:r>
      <w:r w:rsidR="00485B52" w:rsidRPr="00A9677B">
        <w:rPr>
          <w:rStyle w:val="Hyperlink"/>
          <w:szCs w:val="22"/>
          <w:shd w:val="pct15" w:color="auto" w:fill="auto"/>
          <w:lang w:val="el-GR"/>
        </w:rPr>
        <w:t xml:space="preserve"> </w:t>
      </w:r>
      <w:hyperlink r:id="rId10" w:history="1">
        <w:r w:rsidR="00485B52" w:rsidRPr="00A9677B">
          <w:rPr>
            <w:rStyle w:val="Hyperlink"/>
            <w:szCs w:val="22"/>
            <w:shd w:val="pct15" w:color="auto" w:fill="auto"/>
            <w:lang w:val="el-GR"/>
          </w:rPr>
          <w:t xml:space="preserve">Παράρτημα </w:t>
        </w:r>
        <w:r w:rsidR="00485B52" w:rsidRPr="00403386">
          <w:rPr>
            <w:rStyle w:val="Hyperlink"/>
            <w:szCs w:val="22"/>
            <w:shd w:val="pct15" w:color="auto" w:fill="auto"/>
          </w:rPr>
          <w:t>V</w:t>
        </w:r>
      </w:hyperlink>
      <w:r w:rsidR="00914C40" w:rsidRPr="000F7655">
        <w:rPr>
          <w:szCs w:val="22"/>
          <w:lang w:val="el-GR"/>
        </w:rPr>
        <w:t>.</w:t>
      </w:r>
    </w:p>
    <w:p w14:paraId="12E92294" w14:textId="77777777" w:rsidR="00B84FD6" w:rsidRPr="002F0BD0" w:rsidRDefault="00B84FD6" w:rsidP="00D83A43">
      <w:pPr>
        <w:tabs>
          <w:tab w:val="clear" w:pos="567"/>
        </w:tabs>
        <w:autoSpaceDE w:val="0"/>
        <w:autoSpaceDN w:val="0"/>
        <w:adjustRightInd w:val="0"/>
        <w:spacing w:line="240" w:lineRule="auto"/>
        <w:rPr>
          <w:szCs w:val="22"/>
          <w:lang w:val="el-GR"/>
        </w:rPr>
      </w:pPr>
    </w:p>
    <w:p w14:paraId="14E030D4" w14:textId="0B345FFB"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4.9</w:t>
      </w:r>
      <w:r w:rsidRPr="000F7655">
        <w:rPr>
          <w:b/>
          <w:szCs w:val="22"/>
          <w:lang w:val="el-GR"/>
        </w:rPr>
        <w:tab/>
      </w:r>
      <w:r w:rsidR="00F45AEA" w:rsidRPr="000F7655">
        <w:rPr>
          <w:b/>
          <w:szCs w:val="22"/>
          <w:lang w:val="el-GR"/>
        </w:rPr>
        <w:t>Υπερδοσολογία</w:t>
      </w:r>
    </w:p>
    <w:p w14:paraId="77BDFD2B" w14:textId="77777777" w:rsidR="00B84FD6" w:rsidRPr="000F7655" w:rsidRDefault="00B84FD6" w:rsidP="00D83A43">
      <w:pPr>
        <w:keepNext/>
        <w:tabs>
          <w:tab w:val="clear" w:pos="567"/>
        </w:tabs>
        <w:autoSpaceDE w:val="0"/>
        <w:autoSpaceDN w:val="0"/>
        <w:adjustRightInd w:val="0"/>
        <w:spacing w:line="240" w:lineRule="auto"/>
        <w:rPr>
          <w:szCs w:val="22"/>
          <w:lang w:val="el-GR"/>
        </w:rPr>
      </w:pPr>
    </w:p>
    <w:p w14:paraId="4EA657C0" w14:textId="7828A894" w:rsidR="00FA0148" w:rsidRPr="000F7655" w:rsidRDefault="00A9448C" w:rsidP="00D83A43">
      <w:pPr>
        <w:tabs>
          <w:tab w:val="clear" w:pos="567"/>
        </w:tabs>
        <w:spacing w:line="240" w:lineRule="auto"/>
        <w:rPr>
          <w:szCs w:val="22"/>
          <w:lang w:val="el-GR"/>
        </w:rPr>
      </w:pPr>
      <w:r w:rsidRPr="000F7655">
        <w:rPr>
          <w:szCs w:val="22"/>
          <w:lang w:val="el-GR"/>
        </w:rPr>
        <w:t>Πρέπει να γίνεται έναρξη γενικών υποστηρικτικών μέτρων και συμπτωματικής θεραπείας σε περιπτώσεις υποψίας υπερδοσολογίας</w:t>
      </w:r>
      <w:r w:rsidR="00FA0148" w:rsidRPr="000F7655">
        <w:rPr>
          <w:szCs w:val="22"/>
          <w:lang w:val="el-GR"/>
        </w:rPr>
        <w:t>.</w:t>
      </w:r>
    </w:p>
    <w:p w14:paraId="5E8147C6" w14:textId="77777777" w:rsidR="00FA0148" w:rsidRPr="000F7655" w:rsidRDefault="00FA0148" w:rsidP="00D83A43">
      <w:pPr>
        <w:tabs>
          <w:tab w:val="clear" w:pos="567"/>
        </w:tabs>
        <w:spacing w:line="240" w:lineRule="auto"/>
        <w:rPr>
          <w:szCs w:val="22"/>
          <w:lang w:val="el-GR"/>
        </w:rPr>
      </w:pPr>
    </w:p>
    <w:p w14:paraId="20AB6DC5" w14:textId="00B73997" w:rsidR="00FA0148" w:rsidRPr="000F7655" w:rsidRDefault="00A9448C" w:rsidP="00D83A43">
      <w:pPr>
        <w:tabs>
          <w:tab w:val="clear" w:pos="567"/>
        </w:tabs>
        <w:spacing w:line="240" w:lineRule="auto"/>
        <w:rPr>
          <w:szCs w:val="22"/>
          <w:lang w:val="el-GR"/>
        </w:rPr>
      </w:pPr>
      <w:r w:rsidRPr="000F7655">
        <w:rPr>
          <w:szCs w:val="22"/>
          <w:lang w:val="el-GR"/>
        </w:rPr>
        <w:lastRenderedPageBreak/>
        <w:t xml:space="preserve">Η υπερδοσολογία πιθανώς θα προκαλέσει σημεία, συμπτώματα ή ανεπιθύμητες ενέργειες που σχετίζονται με τις φαρμακολογικές δράσεις των μεμονωμένων συστατικών </w:t>
      </w:r>
      <w:r w:rsidR="00B231C6" w:rsidRPr="000F7655">
        <w:rPr>
          <w:szCs w:val="22"/>
          <w:lang w:val="el-GR"/>
        </w:rPr>
        <w:t>(</w:t>
      </w:r>
      <w:r w:rsidRPr="000F7655">
        <w:rPr>
          <w:szCs w:val="22"/>
          <w:lang w:val="el-GR"/>
        </w:rPr>
        <w:t>π.χ. ταχυκαρδία, τρόμος, αίσθημα παλμών, κεφαλαλγία, ναυτία, έμετος, υπνηλία, κοιλιακές αρρυθμίες, μεταβολική οξ</w:t>
      </w:r>
      <w:r w:rsidR="00894BEB" w:rsidRPr="000F7655">
        <w:rPr>
          <w:szCs w:val="22"/>
          <w:lang w:val="el-GR"/>
        </w:rPr>
        <w:t>έωση</w:t>
      </w:r>
      <w:r w:rsidRPr="000F7655">
        <w:rPr>
          <w:szCs w:val="22"/>
          <w:lang w:val="el-GR"/>
        </w:rPr>
        <w:t>, υποκαλιαιμία, υπεργλυκαιμία, αυξημένη ενδοφθάλμια πίεση [που προκαλεί πόνο, οπτικές διαταραχές ή ερυθρότητα του οφθαλμού</w:t>
      </w:r>
      <w:r w:rsidR="00B231C6" w:rsidRPr="000F7655">
        <w:rPr>
          <w:szCs w:val="22"/>
          <w:lang w:val="el-GR"/>
        </w:rPr>
        <w:t>]</w:t>
      </w:r>
      <w:r w:rsidR="00FA0148" w:rsidRPr="000F7655">
        <w:rPr>
          <w:szCs w:val="22"/>
          <w:lang w:val="el-GR"/>
        </w:rPr>
        <w:t>,</w:t>
      </w:r>
      <w:r w:rsidRPr="000F7655">
        <w:rPr>
          <w:szCs w:val="22"/>
          <w:lang w:val="el-GR"/>
        </w:rPr>
        <w:t xml:space="preserve"> δυσ</w:t>
      </w:r>
      <w:r w:rsidR="00620589" w:rsidRPr="000F7655">
        <w:rPr>
          <w:szCs w:val="22"/>
          <w:lang w:val="el-GR"/>
        </w:rPr>
        <w:t>κοιλιότητα ή δυσκολίες κένωσης</w:t>
      </w:r>
      <w:r w:rsidR="00FA0148" w:rsidRPr="000F7655">
        <w:rPr>
          <w:szCs w:val="22"/>
          <w:lang w:val="el-GR"/>
        </w:rPr>
        <w:t xml:space="preserve">, </w:t>
      </w:r>
      <w:r w:rsidRPr="000F7655">
        <w:rPr>
          <w:szCs w:val="22"/>
          <w:lang w:val="el-GR"/>
        </w:rPr>
        <w:t xml:space="preserve">καταστολή της λειτουργίας του </w:t>
      </w:r>
      <w:r w:rsidR="002040FA" w:rsidRPr="000F7655">
        <w:rPr>
          <w:szCs w:val="22"/>
          <w:lang w:val="el-GR"/>
        </w:rPr>
        <w:t xml:space="preserve">άξονα </w:t>
      </w:r>
      <w:r w:rsidRPr="000F7655">
        <w:rPr>
          <w:szCs w:val="22"/>
          <w:lang w:val="el-GR"/>
        </w:rPr>
        <w:t>υποθαλάμου</w:t>
      </w:r>
      <w:r w:rsidR="00590E83" w:rsidRPr="000F7655">
        <w:rPr>
          <w:szCs w:val="22"/>
          <w:lang w:val="el-GR"/>
        </w:rPr>
        <w:t> - </w:t>
      </w:r>
      <w:r w:rsidRPr="000F7655">
        <w:rPr>
          <w:szCs w:val="22"/>
          <w:lang w:val="el-GR"/>
        </w:rPr>
        <w:t>υπόφυσης</w:t>
      </w:r>
      <w:r w:rsidR="00590E83" w:rsidRPr="000F7655">
        <w:rPr>
          <w:szCs w:val="22"/>
          <w:lang w:val="el-GR"/>
        </w:rPr>
        <w:t> - </w:t>
      </w:r>
      <w:r w:rsidRPr="000F7655">
        <w:rPr>
          <w:szCs w:val="22"/>
          <w:lang w:val="el-GR"/>
        </w:rPr>
        <w:t>επινεφριδίων</w:t>
      </w:r>
      <w:r w:rsidR="00B231C6" w:rsidRPr="000F7655">
        <w:rPr>
          <w:szCs w:val="22"/>
          <w:lang w:val="el-GR"/>
        </w:rPr>
        <w:t>)</w:t>
      </w:r>
      <w:r w:rsidR="00FA0148" w:rsidRPr="000F7655">
        <w:rPr>
          <w:szCs w:val="22"/>
          <w:lang w:val="el-GR"/>
        </w:rPr>
        <w:t>.</w:t>
      </w:r>
    </w:p>
    <w:p w14:paraId="6B9ED530" w14:textId="77777777" w:rsidR="00FA0148" w:rsidRPr="000F7655" w:rsidRDefault="00FA0148" w:rsidP="00D83A43">
      <w:pPr>
        <w:tabs>
          <w:tab w:val="clear" w:pos="567"/>
        </w:tabs>
        <w:spacing w:line="240" w:lineRule="auto"/>
        <w:rPr>
          <w:szCs w:val="22"/>
          <w:lang w:val="el-GR"/>
        </w:rPr>
      </w:pPr>
    </w:p>
    <w:p w14:paraId="47657C3C" w14:textId="093C70B8" w:rsidR="00B84FD6" w:rsidRPr="000F7655" w:rsidRDefault="00A9448C" w:rsidP="00D83A43">
      <w:pPr>
        <w:tabs>
          <w:tab w:val="clear" w:pos="567"/>
        </w:tabs>
        <w:spacing w:line="240" w:lineRule="auto"/>
        <w:rPr>
          <w:szCs w:val="22"/>
          <w:lang w:val="el-GR"/>
        </w:rPr>
      </w:pPr>
      <w:r w:rsidRPr="000F7655">
        <w:rPr>
          <w:szCs w:val="22"/>
          <w:lang w:val="el-GR"/>
        </w:rPr>
        <w:t xml:space="preserve">Η χρήση καρδιοεκλεκτικών β-αναστολέων μπορεί να </w:t>
      </w:r>
      <w:r w:rsidR="008305CE" w:rsidRPr="000F7655">
        <w:rPr>
          <w:szCs w:val="22"/>
          <w:lang w:val="el-GR"/>
        </w:rPr>
        <w:t>εξεταστεί</w:t>
      </w:r>
      <w:r w:rsidRPr="000F7655">
        <w:rPr>
          <w:szCs w:val="22"/>
          <w:lang w:val="el-GR"/>
        </w:rPr>
        <w:t xml:space="preserve"> για την αντιμετώπιση των β</w:t>
      </w:r>
      <w:r w:rsidR="00FA0148" w:rsidRPr="000F7655">
        <w:rPr>
          <w:szCs w:val="22"/>
          <w:vertAlign w:val="subscript"/>
          <w:lang w:val="el-GR"/>
        </w:rPr>
        <w:t>2</w:t>
      </w:r>
      <w:r w:rsidR="00B231C6" w:rsidRPr="000F7655">
        <w:rPr>
          <w:szCs w:val="22"/>
          <w:lang w:val="el-GR"/>
        </w:rPr>
        <w:noBreakHyphen/>
      </w:r>
      <w:r w:rsidRPr="000F7655">
        <w:rPr>
          <w:szCs w:val="22"/>
          <w:lang w:val="el-GR"/>
        </w:rPr>
        <w:t xml:space="preserve">αδρενεργικών αντιδράσεων, αλλά μόνο υπό την επίβλεψη </w:t>
      </w:r>
      <w:r w:rsidR="008305CE" w:rsidRPr="000F7655">
        <w:rPr>
          <w:szCs w:val="22"/>
          <w:lang w:val="el-GR"/>
        </w:rPr>
        <w:t>ιατρού</w:t>
      </w:r>
      <w:r w:rsidRPr="000F7655">
        <w:rPr>
          <w:szCs w:val="22"/>
          <w:lang w:val="el-GR"/>
        </w:rPr>
        <w:t xml:space="preserve"> και με εξαιρετική προσοχή, καθώς η χρήση β</w:t>
      </w:r>
      <w:r w:rsidR="00B231C6" w:rsidRPr="000F7655">
        <w:rPr>
          <w:szCs w:val="22"/>
          <w:vertAlign w:val="subscript"/>
          <w:lang w:val="el-GR"/>
        </w:rPr>
        <w:t>2</w:t>
      </w:r>
      <w:r w:rsidR="00B231C6" w:rsidRPr="000F7655">
        <w:rPr>
          <w:szCs w:val="22"/>
          <w:lang w:val="el-GR"/>
        </w:rPr>
        <w:noBreakHyphen/>
      </w:r>
      <w:r w:rsidRPr="000F7655">
        <w:rPr>
          <w:szCs w:val="22"/>
          <w:lang w:val="el-GR"/>
        </w:rPr>
        <w:t>αδρενεργικών αναστολέων μπορεί να προκαλέσει βρογχόσπασμο</w:t>
      </w:r>
      <w:r w:rsidR="00FA0148" w:rsidRPr="000F7655">
        <w:rPr>
          <w:szCs w:val="22"/>
          <w:lang w:val="el-GR"/>
        </w:rPr>
        <w:t xml:space="preserve">. </w:t>
      </w:r>
      <w:r w:rsidRPr="000F7655">
        <w:rPr>
          <w:szCs w:val="22"/>
          <w:lang w:val="el-GR"/>
        </w:rPr>
        <w:t>Σε σοβαρές περιπτώσεις, οι ασθενείς θα πρέπει να νοσηλεύονται</w:t>
      </w:r>
      <w:r w:rsidR="00FA0148" w:rsidRPr="000F7655">
        <w:rPr>
          <w:szCs w:val="22"/>
          <w:lang w:val="el-GR"/>
        </w:rPr>
        <w:t>.</w:t>
      </w:r>
    </w:p>
    <w:p w14:paraId="1B5BF5EC" w14:textId="77777777" w:rsidR="00FA0148" w:rsidRPr="000F7655" w:rsidRDefault="00FA0148" w:rsidP="00D83A43">
      <w:pPr>
        <w:tabs>
          <w:tab w:val="clear" w:pos="567"/>
        </w:tabs>
        <w:spacing w:line="240" w:lineRule="auto"/>
        <w:rPr>
          <w:szCs w:val="22"/>
          <w:lang w:val="el-GR"/>
        </w:rPr>
      </w:pPr>
    </w:p>
    <w:p w14:paraId="31F61655" w14:textId="77777777" w:rsidR="00B231C6" w:rsidRPr="000F7655" w:rsidRDefault="00B231C6" w:rsidP="00D83A43">
      <w:pPr>
        <w:tabs>
          <w:tab w:val="clear" w:pos="567"/>
        </w:tabs>
        <w:spacing w:line="240" w:lineRule="auto"/>
        <w:rPr>
          <w:szCs w:val="22"/>
          <w:lang w:val="el-GR"/>
        </w:rPr>
      </w:pPr>
    </w:p>
    <w:p w14:paraId="48C38C2D" w14:textId="2EAFBEB3" w:rsidR="00B84FD6" w:rsidRPr="000F7655" w:rsidRDefault="00914C40" w:rsidP="00D83A43">
      <w:pPr>
        <w:keepNext/>
        <w:keepLines/>
        <w:tabs>
          <w:tab w:val="clear" w:pos="567"/>
        </w:tabs>
        <w:suppressAutoHyphens/>
        <w:spacing w:line="240" w:lineRule="auto"/>
        <w:ind w:left="567" w:hanging="567"/>
        <w:rPr>
          <w:szCs w:val="22"/>
          <w:lang w:val="el-GR"/>
        </w:rPr>
      </w:pPr>
      <w:r w:rsidRPr="000F7655">
        <w:rPr>
          <w:b/>
          <w:szCs w:val="22"/>
          <w:lang w:val="el-GR"/>
        </w:rPr>
        <w:t>5.</w:t>
      </w:r>
      <w:r w:rsidRPr="000F7655">
        <w:rPr>
          <w:b/>
          <w:szCs w:val="22"/>
          <w:lang w:val="el-GR"/>
        </w:rPr>
        <w:tab/>
      </w:r>
      <w:r w:rsidR="00EF2333" w:rsidRPr="000F7655">
        <w:rPr>
          <w:b/>
          <w:szCs w:val="22"/>
          <w:lang w:val="el-GR"/>
        </w:rPr>
        <w:t>ΦΑΡΜΑΚΟΛΟΓΙΚΕΣ ΙΔΙΟΤΗΤΕΣ</w:t>
      </w:r>
    </w:p>
    <w:p w14:paraId="10E57743" w14:textId="77777777" w:rsidR="00B84FD6" w:rsidRPr="000F7655" w:rsidRDefault="00B84FD6" w:rsidP="00D83A43">
      <w:pPr>
        <w:keepNext/>
        <w:keepLines/>
        <w:tabs>
          <w:tab w:val="clear" w:pos="567"/>
        </w:tabs>
        <w:spacing w:line="240" w:lineRule="auto"/>
        <w:rPr>
          <w:szCs w:val="22"/>
          <w:lang w:val="el-GR"/>
        </w:rPr>
      </w:pPr>
    </w:p>
    <w:p w14:paraId="4E1D01CE" w14:textId="68149F55" w:rsidR="00B84FD6" w:rsidRPr="000F7655" w:rsidRDefault="00914C40" w:rsidP="00D83A43">
      <w:pPr>
        <w:keepNext/>
        <w:keepLines/>
        <w:tabs>
          <w:tab w:val="clear" w:pos="567"/>
        </w:tabs>
        <w:spacing w:line="240" w:lineRule="auto"/>
        <w:ind w:left="567" w:hanging="567"/>
        <w:rPr>
          <w:szCs w:val="22"/>
          <w:lang w:val="el-GR"/>
        </w:rPr>
      </w:pPr>
      <w:r w:rsidRPr="000F7655">
        <w:rPr>
          <w:b/>
          <w:szCs w:val="22"/>
          <w:lang w:val="el-GR"/>
        </w:rPr>
        <w:t>5.1</w:t>
      </w:r>
      <w:r w:rsidRPr="000F7655">
        <w:rPr>
          <w:b/>
          <w:szCs w:val="22"/>
          <w:lang w:val="el-GR"/>
        </w:rPr>
        <w:tab/>
      </w:r>
      <w:r w:rsidR="00EF2333" w:rsidRPr="000F7655">
        <w:rPr>
          <w:b/>
          <w:szCs w:val="22"/>
          <w:lang w:val="el-GR"/>
        </w:rPr>
        <w:t>Φαρμακοδυναμικές ιδιότητες</w:t>
      </w:r>
    </w:p>
    <w:p w14:paraId="49DB2C14" w14:textId="77777777" w:rsidR="00B84FD6" w:rsidRPr="000F7655" w:rsidRDefault="00B84FD6" w:rsidP="00D83A43">
      <w:pPr>
        <w:keepNext/>
        <w:keepLines/>
        <w:tabs>
          <w:tab w:val="clear" w:pos="567"/>
        </w:tabs>
        <w:spacing w:line="240" w:lineRule="auto"/>
        <w:rPr>
          <w:szCs w:val="22"/>
          <w:lang w:val="el-GR"/>
        </w:rPr>
      </w:pPr>
    </w:p>
    <w:p w14:paraId="7836D8D9" w14:textId="704025EE" w:rsidR="00B84FD6" w:rsidRPr="000F7655" w:rsidRDefault="00EF2333" w:rsidP="00D83A43">
      <w:pPr>
        <w:keepNext/>
        <w:keepLines/>
        <w:tabs>
          <w:tab w:val="clear" w:pos="567"/>
        </w:tabs>
        <w:spacing w:line="240" w:lineRule="auto"/>
        <w:rPr>
          <w:szCs w:val="22"/>
          <w:lang w:val="el-GR"/>
        </w:rPr>
      </w:pPr>
      <w:r w:rsidRPr="000F7655">
        <w:rPr>
          <w:bCs/>
          <w:szCs w:val="22"/>
          <w:lang w:val="el-GR"/>
        </w:rPr>
        <w:t>Φαρμακοθεραπευτική κατηγορία</w:t>
      </w:r>
      <w:r w:rsidR="00914C40" w:rsidRPr="000F7655">
        <w:rPr>
          <w:bCs/>
          <w:szCs w:val="22"/>
          <w:lang w:val="el-GR"/>
        </w:rPr>
        <w:t xml:space="preserve">: </w:t>
      </w:r>
      <w:r w:rsidR="00CC09E4" w:rsidRPr="000F7655">
        <w:rPr>
          <w:bCs/>
          <w:szCs w:val="22"/>
          <w:lang w:val="el-GR"/>
        </w:rPr>
        <w:t>Φάρμακα για ασθένειες απόφραξης αεραγωγών</w:t>
      </w:r>
      <w:r w:rsidR="00914C40" w:rsidRPr="000F7655">
        <w:rPr>
          <w:bCs/>
          <w:szCs w:val="22"/>
          <w:lang w:val="el-GR"/>
        </w:rPr>
        <w:t>,</w:t>
      </w:r>
      <w:r w:rsidR="00AC7278" w:rsidRPr="000F7655">
        <w:rPr>
          <w:szCs w:val="24"/>
          <w:lang w:val="el-GR"/>
        </w:rPr>
        <w:t xml:space="preserve"> αδρενεργικά σε συνδυασμό με αντιχολινεργικά, συμπεριλαμβανομένων τριπλών συνδυασμών με κορτικοστεροειδή</w:t>
      </w:r>
      <w:r w:rsidR="001A2701" w:rsidRPr="00A9677B">
        <w:rPr>
          <w:szCs w:val="24"/>
          <w:lang w:val="el-GR"/>
        </w:rPr>
        <w:t>,</w:t>
      </w:r>
      <w:r w:rsidR="00914C40" w:rsidRPr="000F7655">
        <w:rPr>
          <w:bCs/>
          <w:szCs w:val="22"/>
          <w:lang w:val="el-GR"/>
        </w:rPr>
        <w:t xml:space="preserve"> </w:t>
      </w:r>
      <w:r w:rsidR="001A2701" w:rsidRPr="00684E83">
        <w:rPr>
          <w:noProof/>
          <w:szCs w:val="22"/>
          <w:lang w:val="el-GR"/>
        </w:rPr>
        <w:t xml:space="preserve">κωδικός </w:t>
      </w:r>
      <w:r w:rsidR="00161E9A" w:rsidRPr="000F7655">
        <w:rPr>
          <w:szCs w:val="22"/>
        </w:rPr>
        <w:t>ATC</w:t>
      </w:r>
      <w:r w:rsidR="00C746B9" w:rsidRPr="000F7655">
        <w:rPr>
          <w:szCs w:val="22"/>
          <w:lang w:val="el-GR"/>
        </w:rPr>
        <w:t>:</w:t>
      </w:r>
      <w:r w:rsidR="00D513E2" w:rsidRPr="000F7655">
        <w:rPr>
          <w:szCs w:val="22"/>
          <w:lang w:val="el-GR"/>
        </w:rPr>
        <w:t xml:space="preserve"> </w:t>
      </w:r>
      <w:r w:rsidR="00AC7278" w:rsidRPr="000F7655">
        <w:rPr>
          <w:szCs w:val="22"/>
          <w:lang w:val="en-US"/>
        </w:rPr>
        <w:t>R</w:t>
      </w:r>
      <w:r w:rsidR="00AC7278" w:rsidRPr="000F7655">
        <w:rPr>
          <w:szCs w:val="22"/>
          <w:lang w:val="el-GR"/>
        </w:rPr>
        <w:t>03</w:t>
      </w:r>
      <w:r w:rsidR="00AC7278" w:rsidRPr="000F7655">
        <w:rPr>
          <w:szCs w:val="22"/>
          <w:lang w:val="en-US"/>
        </w:rPr>
        <w:t>AL</w:t>
      </w:r>
      <w:r w:rsidR="00AC7278" w:rsidRPr="000F7655">
        <w:rPr>
          <w:szCs w:val="22"/>
          <w:lang w:val="el-GR"/>
        </w:rPr>
        <w:t>12</w:t>
      </w:r>
    </w:p>
    <w:p w14:paraId="6B29F803" w14:textId="77777777" w:rsidR="00B84FD6" w:rsidRPr="000F7655" w:rsidRDefault="00B84FD6" w:rsidP="00D83A43">
      <w:pPr>
        <w:keepNext/>
        <w:keepLines/>
        <w:tabs>
          <w:tab w:val="clear" w:pos="567"/>
        </w:tabs>
        <w:spacing w:line="240" w:lineRule="auto"/>
        <w:rPr>
          <w:szCs w:val="22"/>
          <w:lang w:val="el-GR"/>
        </w:rPr>
      </w:pPr>
    </w:p>
    <w:p w14:paraId="441C7C9B" w14:textId="1B29632B" w:rsidR="00B84FD6" w:rsidRPr="000F7655" w:rsidRDefault="00161E9A" w:rsidP="00D83A43">
      <w:pPr>
        <w:keepNext/>
        <w:keepLines/>
        <w:tabs>
          <w:tab w:val="clear" w:pos="567"/>
        </w:tabs>
        <w:autoSpaceDE w:val="0"/>
        <w:autoSpaceDN w:val="0"/>
        <w:adjustRightInd w:val="0"/>
        <w:spacing w:line="240" w:lineRule="auto"/>
        <w:rPr>
          <w:szCs w:val="22"/>
          <w:lang w:val="el-GR"/>
        </w:rPr>
      </w:pPr>
      <w:r w:rsidRPr="000F7655">
        <w:rPr>
          <w:szCs w:val="22"/>
          <w:u w:val="single"/>
          <w:lang w:val="el-GR"/>
        </w:rPr>
        <w:t>Μηχανισμός δράσης</w:t>
      </w:r>
    </w:p>
    <w:p w14:paraId="13E52758" w14:textId="77777777" w:rsidR="00B84FD6" w:rsidRPr="000F7655" w:rsidRDefault="00B84FD6" w:rsidP="00D83A43">
      <w:pPr>
        <w:keepNext/>
        <w:keepLines/>
        <w:tabs>
          <w:tab w:val="clear" w:pos="567"/>
        </w:tabs>
        <w:autoSpaceDE w:val="0"/>
        <w:autoSpaceDN w:val="0"/>
        <w:adjustRightInd w:val="0"/>
        <w:spacing w:line="240" w:lineRule="auto"/>
        <w:rPr>
          <w:szCs w:val="22"/>
          <w:u w:val="single"/>
          <w:lang w:val="el-GR"/>
        </w:rPr>
      </w:pPr>
    </w:p>
    <w:p w14:paraId="32388E37" w14:textId="3D683DAB" w:rsidR="00B84FD6" w:rsidRPr="000F7655" w:rsidRDefault="005D370A" w:rsidP="00D83A43">
      <w:pPr>
        <w:tabs>
          <w:tab w:val="clear" w:pos="567"/>
        </w:tabs>
        <w:autoSpaceDE w:val="0"/>
        <w:autoSpaceDN w:val="0"/>
        <w:adjustRightInd w:val="0"/>
        <w:spacing w:line="240" w:lineRule="auto"/>
        <w:rPr>
          <w:szCs w:val="22"/>
          <w:shd w:val="clear" w:color="auto" w:fill="FFFFFF"/>
          <w:lang w:val="el-GR"/>
        </w:rPr>
      </w:pPr>
      <w:r w:rsidRPr="000F7655">
        <w:rPr>
          <w:szCs w:val="22"/>
          <w:shd w:val="clear" w:color="auto" w:fill="FFFFFF"/>
          <w:lang w:val="el-GR"/>
        </w:rPr>
        <w:t>Αυτό το φαρμακευτικό προϊόν</w:t>
      </w:r>
      <w:r w:rsidR="00CC09E4" w:rsidRPr="000F7655">
        <w:rPr>
          <w:szCs w:val="22"/>
          <w:shd w:val="clear" w:color="auto" w:fill="FFFFFF"/>
          <w:lang w:val="el-GR"/>
        </w:rPr>
        <w:t xml:space="preserve"> είναι ένας συνδυασμός ινδακατερόλης, ενός β</w:t>
      </w:r>
      <w:r w:rsidR="00914C40" w:rsidRPr="000F7655">
        <w:rPr>
          <w:szCs w:val="22"/>
          <w:shd w:val="clear" w:color="auto" w:fill="FFFFFF"/>
          <w:vertAlign w:val="subscript"/>
          <w:lang w:val="el-GR"/>
        </w:rPr>
        <w:t>2</w:t>
      </w:r>
      <w:r w:rsidR="00914C40" w:rsidRPr="000F7655">
        <w:rPr>
          <w:szCs w:val="22"/>
          <w:shd w:val="clear" w:color="auto" w:fill="FFFFFF"/>
          <w:lang w:val="el-GR"/>
        </w:rPr>
        <w:noBreakHyphen/>
      </w:r>
      <w:r w:rsidR="00CC09E4" w:rsidRPr="000F7655">
        <w:rPr>
          <w:szCs w:val="22"/>
          <w:shd w:val="clear" w:color="auto" w:fill="FFFFFF"/>
          <w:lang w:val="el-GR"/>
        </w:rPr>
        <w:t>αδρενεργικού αγωνιστή μακράς δράσης</w:t>
      </w:r>
      <w:r w:rsidR="00914C40" w:rsidRPr="000F7655">
        <w:rPr>
          <w:szCs w:val="22"/>
          <w:shd w:val="clear" w:color="auto" w:fill="FFFFFF"/>
          <w:lang w:val="el-GR"/>
        </w:rPr>
        <w:t xml:space="preserve"> (</w:t>
      </w:r>
      <w:r w:rsidR="00914C40" w:rsidRPr="000F7655">
        <w:rPr>
          <w:szCs w:val="22"/>
          <w:shd w:val="clear" w:color="auto" w:fill="FFFFFF"/>
        </w:rPr>
        <w:t>LABA</w:t>
      </w:r>
      <w:r w:rsidR="00914C40" w:rsidRPr="000F7655">
        <w:rPr>
          <w:szCs w:val="22"/>
          <w:shd w:val="clear" w:color="auto" w:fill="FFFFFF"/>
          <w:lang w:val="el-GR"/>
        </w:rPr>
        <w:t>),</w:t>
      </w:r>
      <w:r w:rsidR="00CC09E4" w:rsidRPr="000F7655">
        <w:rPr>
          <w:szCs w:val="22"/>
          <w:shd w:val="clear" w:color="auto" w:fill="FFFFFF"/>
          <w:lang w:val="el-GR"/>
        </w:rPr>
        <w:t xml:space="preserve"> γλυκοπυρρονίου, ενός </w:t>
      </w:r>
      <w:r w:rsidR="00791161" w:rsidRPr="000F7655">
        <w:rPr>
          <w:szCs w:val="22"/>
          <w:shd w:val="clear" w:color="auto" w:fill="FFFFFF"/>
          <w:lang w:val="el-GR"/>
        </w:rPr>
        <w:t xml:space="preserve">ανταγωνιστή </w:t>
      </w:r>
      <w:r w:rsidR="00CC09E4" w:rsidRPr="000F7655">
        <w:rPr>
          <w:szCs w:val="22"/>
          <w:shd w:val="clear" w:color="auto" w:fill="FFFFFF"/>
          <w:lang w:val="el-GR"/>
        </w:rPr>
        <w:t>μουσκαρινικού υποδοχέα μακράς δράσης</w:t>
      </w:r>
      <w:r w:rsidR="00914C40" w:rsidRPr="000F7655">
        <w:rPr>
          <w:szCs w:val="22"/>
          <w:shd w:val="clear" w:color="auto" w:fill="FFFFFF"/>
          <w:lang w:val="el-GR"/>
        </w:rPr>
        <w:t xml:space="preserve"> (</w:t>
      </w:r>
      <w:r w:rsidR="00914C40" w:rsidRPr="000F7655">
        <w:rPr>
          <w:szCs w:val="22"/>
          <w:shd w:val="clear" w:color="auto" w:fill="FFFFFF"/>
        </w:rPr>
        <w:t>LAMA</w:t>
      </w:r>
      <w:r w:rsidR="00914C40" w:rsidRPr="000F7655">
        <w:rPr>
          <w:szCs w:val="22"/>
          <w:shd w:val="clear" w:color="auto" w:fill="FFFFFF"/>
          <w:lang w:val="el-GR"/>
        </w:rPr>
        <w:t xml:space="preserve">) </w:t>
      </w:r>
      <w:r w:rsidR="00CC09E4" w:rsidRPr="000F7655">
        <w:rPr>
          <w:szCs w:val="22"/>
          <w:shd w:val="clear" w:color="auto" w:fill="FFFFFF"/>
          <w:lang w:val="el-GR"/>
        </w:rPr>
        <w:t xml:space="preserve">και φουροϊκής μομεταζόνης, ενός </w:t>
      </w:r>
      <w:r w:rsidR="00263653" w:rsidRPr="000F7655">
        <w:rPr>
          <w:szCs w:val="22"/>
          <w:shd w:val="clear" w:color="auto" w:fill="FFFFFF"/>
          <w:lang w:val="el-GR"/>
        </w:rPr>
        <w:t xml:space="preserve">εισπνεόμενου </w:t>
      </w:r>
      <w:r w:rsidR="00CC09E4" w:rsidRPr="000F7655">
        <w:rPr>
          <w:szCs w:val="22"/>
          <w:shd w:val="clear" w:color="auto" w:fill="FFFFFF"/>
          <w:lang w:val="el-GR"/>
        </w:rPr>
        <w:t>συνθετικού κορτικοστεροειδούς</w:t>
      </w:r>
      <w:r w:rsidR="00914C40" w:rsidRPr="000F7655">
        <w:rPr>
          <w:szCs w:val="22"/>
          <w:shd w:val="clear" w:color="auto" w:fill="FFFFFF"/>
          <w:lang w:val="el-GR"/>
        </w:rPr>
        <w:t xml:space="preserve"> (</w:t>
      </w:r>
      <w:r w:rsidR="00914C40" w:rsidRPr="000F7655">
        <w:rPr>
          <w:szCs w:val="22"/>
          <w:shd w:val="clear" w:color="auto" w:fill="FFFFFF"/>
        </w:rPr>
        <w:t>ICS</w:t>
      </w:r>
      <w:r w:rsidR="00914C40" w:rsidRPr="000F7655">
        <w:rPr>
          <w:szCs w:val="22"/>
          <w:shd w:val="clear" w:color="auto" w:fill="FFFFFF"/>
          <w:lang w:val="el-GR"/>
        </w:rPr>
        <w:t>).</w:t>
      </w:r>
    </w:p>
    <w:p w14:paraId="3EB49FCF" w14:textId="77777777" w:rsidR="00B84FD6" w:rsidRPr="000F7655" w:rsidRDefault="00B84FD6" w:rsidP="00D83A43">
      <w:pPr>
        <w:tabs>
          <w:tab w:val="clear" w:pos="567"/>
        </w:tabs>
        <w:autoSpaceDE w:val="0"/>
        <w:autoSpaceDN w:val="0"/>
        <w:adjustRightInd w:val="0"/>
        <w:spacing w:line="240" w:lineRule="auto"/>
        <w:rPr>
          <w:szCs w:val="22"/>
          <w:u w:val="single"/>
          <w:lang w:val="el-GR"/>
        </w:rPr>
      </w:pPr>
    </w:p>
    <w:p w14:paraId="32639B25" w14:textId="4137456D" w:rsidR="00B84FD6" w:rsidRPr="000F7655" w:rsidRDefault="00791161" w:rsidP="00D83A43">
      <w:pPr>
        <w:keepNext/>
        <w:tabs>
          <w:tab w:val="clear" w:pos="567"/>
        </w:tabs>
        <w:autoSpaceDE w:val="0"/>
        <w:autoSpaceDN w:val="0"/>
        <w:adjustRightInd w:val="0"/>
        <w:spacing w:line="240" w:lineRule="auto"/>
        <w:rPr>
          <w:szCs w:val="22"/>
          <w:u w:val="single"/>
          <w:lang w:val="el-GR"/>
        </w:rPr>
      </w:pPr>
      <w:r w:rsidRPr="000F7655">
        <w:rPr>
          <w:i/>
          <w:szCs w:val="22"/>
          <w:u w:val="single"/>
          <w:lang w:val="el-GR"/>
        </w:rPr>
        <w:t>Ινδακατερόλη</w:t>
      </w:r>
    </w:p>
    <w:p w14:paraId="3243B734" w14:textId="4E3CC3EF" w:rsidR="00B84FD6" w:rsidRPr="000F7655" w:rsidRDefault="00791161" w:rsidP="00D83A43">
      <w:pPr>
        <w:tabs>
          <w:tab w:val="clear" w:pos="567"/>
        </w:tabs>
        <w:autoSpaceDE w:val="0"/>
        <w:autoSpaceDN w:val="0"/>
        <w:adjustRightInd w:val="0"/>
        <w:spacing w:line="240" w:lineRule="auto"/>
        <w:rPr>
          <w:szCs w:val="22"/>
          <w:shd w:val="clear" w:color="auto" w:fill="FFFFFF"/>
          <w:lang w:val="el-GR"/>
        </w:rPr>
      </w:pPr>
      <w:r w:rsidRPr="000F7655">
        <w:rPr>
          <w:szCs w:val="22"/>
          <w:shd w:val="clear" w:color="auto" w:fill="FFFFFF"/>
          <w:lang w:val="el-GR"/>
        </w:rPr>
        <w:t>Οι φαρμακολογικές δράσεις των αγωνιστών των β</w:t>
      </w:r>
      <w:r w:rsidR="00914C40" w:rsidRPr="000F7655">
        <w:rPr>
          <w:szCs w:val="22"/>
          <w:shd w:val="clear" w:color="auto" w:fill="FFFFFF"/>
          <w:vertAlign w:val="subscript"/>
          <w:lang w:val="el-GR"/>
        </w:rPr>
        <w:t>2</w:t>
      </w:r>
      <w:r w:rsidR="00914C40" w:rsidRPr="000F7655">
        <w:rPr>
          <w:szCs w:val="22"/>
          <w:shd w:val="clear" w:color="auto" w:fill="FFFFFF"/>
          <w:lang w:val="el-GR"/>
        </w:rPr>
        <w:noBreakHyphen/>
      </w:r>
      <w:r w:rsidRPr="000F7655">
        <w:rPr>
          <w:szCs w:val="22"/>
          <w:shd w:val="clear" w:color="auto" w:fill="FFFFFF"/>
          <w:lang w:val="el-GR"/>
        </w:rPr>
        <w:t>αδρενεργικών υποδοχέων, περιλαμβανομένης της ινδακατερόλης, μπορούν να αποδοθούν, τουλάχιστον εν μέρει στα αυξημένα επίπεδα κυκλικής</w:t>
      </w:r>
      <w:r w:rsidR="00914C40" w:rsidRPr="000F7655">
        <w:rPr>
          <w:szCs w:val="22"/>
          <w:shd w:val="clear" w:color="auto" w:fill="FFFFFF"/>
          <w:lang w:val="el-GR"/>
        </w:rPr>
        <w:noBreakHyphen/>
        <w:t>3’, 5’</w:t>
      </w:r>
      <w:r w:rsidR="00914C40" w:rsidRPr="000F7655">
        <w:rPr>
          <w:szCs w:val="22"/>
          <w:shd w:val="clear" w:color="auto" w:fill="FFFFFF"/>
          <w:lang w:val="el-GR"/>
        </w:rPr>
        <w:noBreakHyphen/>
      </w:r>
      <w:r w:rsidRPr="000F7655">
        <w:rPr>
          <w:szCs w:val="22"/>
          <w:shd w:val="clear" w:color="auto" w:fill="FFFFFF"/>
          <w:lang w:val="el-GR"/>
        </w:rPr>
        <w:t>μονοφωσφορικής αδενοσίνης</w:t>
      </w:r>
      <w:r w:rsidR="00914C40" w:rsidRPr="000F7655">
        <w:rPr>
          <w:szCs w:val="22"/>
          <w:shd w:val="clear" w:color="auto" w:fill="FFFFFF"/>
          <w:lang w:val="el-GR"/>
        </w:rPr>
        <w:t xml:space="preserve"> </w:t>
      </w:r>
      <w:r w:rsidR="00306D2E" w:rsidRPr="000F7655">
        <w:rPr>
          <w:szCs w:val="22"/>
          <w:shd w:val="clear" w:color="auto" w:fill="FFFFFF"/>
          <w:lang w:val="el-GR"/>
        </w:rPr>
        <w:t xml:space="preserve">(κυκλικό </w:t>
      </w:r>
      <w:r w:rsidR="00914C40" w:rsidRPr="000F7655">
        <w:rPr>
          <w:szCs w:val="22"/>
          <w:shd w:val="clear" w:color="auto" w:fill="FFFFFF"/>
        </w:rPr>
        <w:t>AMP</w:t>
      </w:r>
      <w:r w:rsidR="00306D2E" w:rsidRPr="000F7655">
        <w:rPr>
          <w:szCs w:val="22"/>
          <w:shd w:val="clear" w:color="auto" w:fill="FFFFFF"/>
          <w:lang w:val="el-GR"/>
        </w:rPr>
        <w:t>)</w:t>
      </w:r>
      <w:r w:rsidR="00033872" w:rsidRPr="000F7655">
        <w:rPr>
          <w:szCs w:val="22"/>
          <w:shd w:val="clear" w:color="auto" w:fill="FFFFFF"/>
          <w:lang w:val="el-GR"/>
        </w:rPr>
        <w:t>,</w:t>
      </w:r>
      <w:r w:rsidR="004F40E0" w:rsidRPr="000F7655">
        <w:rPr>
          <w:szCs w:val="22"/>
          <w:shd w:val="clear" w:color="auto" w:fill="FFFFFF"/>
          <w:lang w:val="el-GR"/>
        </w:rPr>
        <w:t xml:space="preserve"> </w:t>
      </w:r>
      <w:r w:rsidRPr="000F7655">
        <w:rPr>
          <w:szCs w:val="22"/>
          <w:shd w:val="clear" w:color="auto" w:fill="FFFFFF"/>
          <w:lang w:val="el-GR"/>
        </w:rPr>
        <w:t>που προκαλούν χαλάρωση του βρογχικού λείου μυός</w:t>
      </w:r>
      <w:r w:rsidR="00914C40" w:rsidRPr="000F7655">
        <w:rPr>
          <w:szCs w:val="22"/>
          <w:shd w:val="clear" w:color="auto" w:fill="FFFFFF"/>
          <w:lang w:val="el-GR"/>
        </w:rPr>
        <w:t>.</w:t>
      </w:r>
    </w:p>
    <w:p w14:paraId="6AD81AC8" w14:textId="77777777" w:rsidR="00B84FD6" w:rsidRPr="000F7655" w:rsidRDefault="00B84FD6" w:rsidP="00D83A43">
      <w:pPr>
        <w:tabs>
          <w:tab w:val="clear" w:pos="567"/>
        </w:tabs>
        <w:autoSpaceDE w:val="0"/>
        <w:autoSpaceDN w:val="0"/>
        <w:adjustRightInd w:val="0"/>
        <w:spacing w:line="240" w:lineRule="auto"/>
        <w:rPr>
          <w:szCs w:val="22"/>
          <w:shd w:val="clear" w:color="auto" w:fill="FFFFFF"/>
          <w:lang w:val="el-GR"/>
        </w:rPr>
      </w:pPr>
    </w:p>
    <w:p w14:paraId="7F886323" w14:textId="58424A8F" w:rsidR="00B84FD6" w:rsidRPr="000F7655" w:rsidRDefault="00791161" w:rsidP="00D83A43">
      <w:pPr>
        <w:tabs>
          <w:tab w:val="clear" w:pos="567"/>
        </w:tabs>
        <w:autoSpaceDE w:val="0"/>
        <w:autoSpaceDN w:val="0"/>
        <w:adjustRightInd w:val="0"/>
        <w:spacing w:line="240" w:lineRule="auto"/>
        <w:rPr>
          <w:szCs w:val="22"/>
          <w:shd w:val="clear" w:color="auto" w:fill="FFFFFF"/>
          <w:lang w:val="el-GR"/>
        </w:rPr>
      </w:pPr>
      <w:r w:rsidRPr="000F7655">
        <w:rPr>
          <w:szCs w:val="22"/>
          <w:shd w:val="clear" w:color="auto" w:fill="FFFFFF"/>
          <w:lang w:val="el-GR"/>
        </w:rPr>
        <w:t>Κατά την εισπνοή, η ινδακατερόλη δρα τοπικά στον πνεύμονα ως βρογχοδιασταλτικό</w:t>
      </w:r>
      <w:r w:rsidR="00914C40" w:rsidRPr="000F7655">
        <w:rPr>
          <w:szCs w:val="22"/>
          <w:shd w:val="clear" w:color="auto" w:fill="FFFFFF"/>
          <w:lang w:val="el-GR"/>
        </w:rPr>
        <w:t xml:space="preserve">. </w:t>
      </w:r>
      <w:r w:rsidRPr="000F7655">
        <w:rPr>
          <w:szCs w:val="22"/>
          <w:shd w:val="clear" w:color="auto" w:fill="FFFFFF"/>
          <w:lang w:val="el-GR"/>
        </w:rPr>
        <w:t>Η ινδακατερόλη είναι μερικός αγωνιστής στον ανθρώπινο</w:t>
      </w:r>
      <w:r w:rsidR="00914C40" w:rsidRPr="000F7655">
        <w:rPr>
          <w:szCs w:val="22"/>
          <w:shd w:val="clear" w:color="auto" w:fill="FFFFFF"/>
          <w:lang w:val="el-GR"/>
        </w:rPr>
        <w:t xml:space="preserve"> </w:t>
      </w:r>
      <w:r w:rsidRPr="000F7655">
        <w:rPr>
          <w:szCs w:val="22"/>
          <w:shd w:val="clear" w:color="auto" w:fill="FFFFFF"/>
          <w:lang w:val="el-GR"/>
        </w:rPr>
        <w:t>β</w:t>
      </w:r>
      <w:r w:rsidR="00914C40" w:rsidRPr="000F7655">
        <w:rPr>
          <w:szCs w:val="22"/>
          <w:shd w:val="clear" w:color="auto" w:fill="FFFFFF"/>
          <w:vertAlign w:val="subscript"/>
          <w:lang w:val="el-GR"/>
        </w:rPr>
        <w:t>2</w:t>
      </w:r>
      <w:r w:rsidR="00914C40" w:rsidRPr="000F7655">
        <w:rPr>
          <w:szCs w:val="22"/>
          <w:shd w:val="clear" w:color="auto" w:fill="FFFFFF"/>
          <w:lang w:val="el-GR"/>
        </w:rPr>
        <w:noBreakHyphen/>
      </w:r>
      <w:r w:rsidRPr="000F7655">
        <w:rPr>
          <w:szCs w:val="22"/>
          <w:shd w:val="clear" w:color="auto" w:fill="FFFFFF"/>
          <w:lang w:val="el-GR"/>
        </w:rPr>
        <w:t>αδρενεργικό υποδοχέα με νανομοριακή δραστικότητα</w:t>
      </w:r>
      <w:r w:rsidR="00914C40" w:rsidRPr="000F7655">
        <w:rPr>
          <w:szCs w:val="22"/>
          <w:shd w:val="clear" w:color="auto" w:fill="FFFFFF"/>
          <w:lang w:val="el-GR"/>
        </w:rPr>
        <w:t xml:space="preserve">. </w:t>
      </w:r>
      <w:r w:rsidRPr="000F7655">
        <w:rPr>
          <w:szCs w:val="22"/>
          <w:shd w:val="clear" w:color="auto" w:fill="FFFFFF"/>
          <w:lang w:val="el-GR"/>
        </w:rPr>
        <w:t xml:space="preserve">Στον απομονωμένο ανθρώπινο βρόγχο η ινδακατερόλη έχει ταχεία έναρξη δράσης και </w:t>
      </w:r>
      <w:r w:rsidR="00374BC2" w:rsidRPr="000F7655">
        <w:rPr>
          <w:szCs w:val="22"/>
          <w:shd w:val="clear" w:color="auto" w:fill="FFFFFF"/>
          <w:lang w:val="el-GR"/>
        </w:rPr>
        <w:t>μακρά</w:t>
      </w:r>
      <w:r w:rsidRPr="000F7655">
        <w:rPr>
          <w:szCs w:val="22"/>
          <w:shd w:val="clear" w:color="auto" w:fill="FFFFFF"/>
          <w:lang w:val="el-GR"/>
        </w:rPr>
        <w:t xml:space="preserve"> διάρκεια δράσης</w:t>
      </w:r>
      <w:r w:rsidR="00914C40" w:rsidRPr="000F7655">
        <w:rPr>
          <w:szCs w:val="22"/>
          <w:shd w:val="clear" w:color="auto" w:fill="FFFFFF"/>
          <w:lang w:val="el-GR"/>
        </w:rPr>
        <w:t>.</w:t>
      </w:r>
    </w:p>
    <w:p w14:paraId="2E5038EA" w14:textId="77777777" w:rsidR="00B231C6" w:rsidRPr="000F7655" w:rsidRDefault="00B231C6" w:rsidP="00D83A43">
      <w:pPr>
        <w:tabs>
          <w:tab w:val="clear" w:pos="567"/>
        </w:tabs>
        <w:autoSpaceDE w:val="0"/>
        <w:autoSpaceDN w:val="0"/>
        <w:adjustRightInd w:val="0"/>
        <w:spacing w:line="240" w:lineRule="auto"/>
        <w:rPr>
          <w:szCs w:val="22"/>
          <w:shd w:val="clear" w:color="auto" w:fill="FFFFFF"/>
          <w:lang w:val="el-GR"/>
        </w:rPr>
      </w:pPr>
    </w:p>
    <w:p w14:paraId="4EC1D331" w14:textId="776CB0E9" w:rsidR="00B84FD6" w:rsidRPr="000F7655" w:rsidRDefault="009A3364" w:rsidP="00D83A43">
      <w:pPr>
        <w:tabs>
          <w:tab w:val="clear" w:pos="567"/>
        </w:tabs>
        <w:autoSpaceDE w:val="0"/>
        <w:autoSpaceDN w:val="0"/>
        <w:adjustRightInd w:val="0"/>
        <w:spacing w:line="240" w:lineRule="auto"/>
        <w:rPr>
          <w:szCs w:val="22"/>
          <w:shd w:val="clear" w:color="auto" w:fill="FFFFFF"/>
          <w:lang w:val="el-GR"/>
        </w:rPr>
      </w:pPr>
      <w:r w:rsidRPr="000F7655">
        <w:rPr>
          <w:szCs w:val="22"/>
          <w:lang w:val="el-GR"/>
        </w:rPr>
        <w:t>Παρά το ότι οι β</w:t>
      </w:r>
      <w:r w:rsidRPr="000F7655">
        <w:rPr>
          <w:szCs w:val="22"/>
          <w:vertAlign w:val="subscript"/>
          <w:lang w:val="el-GR"/>
        </w:rPr>
        <w:t>2</w:t>
      </w:r>
      <w:r w:rsidRPr="000F7655">
        <w:rPr>
          <w:szCs w:val="22"/>
          <w:lang w:val="el-GR"/>
        </w:rPr>
        <w:t>-αδρενεργικοί υποδοχείς είναι οι κυρίαρχοι αδρενεργικοί υποδοχείς στον βρογχικό λείο μυ και οι β</w:t>
      </w:r>
      <w:r w:rsidRPr="000F7655">
        <w:rPr>
          <w:szCs w:val="22"/>
          <w:vertAlign w:val="subscript"/>
          <w:lang w:val="el-GR"/>
        </w:rPr>
        <w:t>1</w:t>
      </w:r>
      <w:r w:rsidRPr="000F7655">
        <w:rPr>
          <w:szCs w:val="22"/>
          <w:lang w:val="el-GR"/>
        </w:rPr>
        <w:t xml:space="preserve">-αδρενεργικοί υποδοχείς είναι οι κυρίαρχοι υποδοχείς στην ανθρώπινη καρδιά, υπάρχουν </w:t>
      </w:r>
      <w:r w:rsidR="00693046" w:rsidRPr="000F7655">
        <w:rPr>
          <w:szCs w:val="22"/>
          <w:lang w:val="el-GR"/>
        </w:rPr>
        <w:t>επίσης</w:t>
      </w:r>
      <w:r w:rsidRPr="000F7655">
        <w:rPr>
          <w:szCs w:val="22"/>
          <w:lang w:val="el-GR"/>
        </w:rPr>
        <w:t xml:space="preserve"> β</w:t>
      </w:r>
      <w:r w:rsidRPr="000F7655">
        <w:rPr>
          <w:szCs w:val="22"/>
          <w:vertAlign w:val="subscript"/>
          <w:lang w:val="el-GR"/>
        </w:rPr>
        <w:t>2</w:t>
      </w:r>
      <w:r w:rsidRPr="000F7655">
        <w:rPr>
          <w:szCs w:val="22"/>
          <w:lang w:val="el-GR"/>
        </w:rPr>
        <w:t>-αδρενεργικοί υποδοχείς στην ανθρώπινη καρδιά, οι οποίοι αποτελούν το 10</w:t>
      </w:r>
      <w:r w:rsidR="00E244DD" w:rsidRPr="000F7655">
        <w:rPr>
          <w:szCs w:val="22"/>
          <w:lang w:val="el-GR"/>
        </w:rPr>
        <w:t xml:space="preserve">% με </w:t>
      </w:r>
      <w:r w:rsidRPr="000F7655">
        <w:rPr>
          <w:szCs w:val="22"/>
          <w:lang w:val="el-GR"/>
        </w:rPr>
        <w:t>50% των συνολικών αδρενεργικών υποδοχέων</w:t>
      </w:r>
      <w:r w:rsidR="00914C40" w:rsidRPr="000F7655">
        <w:rPr>
          <w:szCs w:val="22"/>
          <w:shd w:val="clear" w:color="auto" w:fill="FFFFFF"/>
          <w:lang w:val="el-GR"/>
        </w:rPr>
        <w:t>.</w:t>
      </w:r>
    </w:p>
    <w:p w14:paraId="7CCFD796" w14:textId="77777777" w:rsidR="00B84FD6" w:rsidRPr="000F7655" w:rsidRDefault="00B84FD6" w:rsidP="00D83A43">
      <w:pPr>
        <w:tabs>
          <w:tab w:val="clear" w:pos="567"/>
        </w:tabs>
        <w:autoSpaceDE w:val="0"/>
        <w:autoSpaceDN w:val="0"/>
        <w:adjustRightInd w:val="0"/>
        <w:spacing w:line="240" w:lineRule="auto"/>
        <w:rPr>
          <w:szCs w:val="22"/>
          <w:shd w:val="clear" w:color="auto" w:fill="FFFFFF"/>
          <w:lang w:val="el-GR"/>
        </w:rPr>
      </w:pPr>
    </w:p>
    <w:p w14:paraId="4C8E9F0F" w14:textId="5F29EF35" w:rsidR="00B84FD6" w:rsidRPr="000F7655" w:rsidRDefault="009A3364" w:rsidP="00D83A43">
      <w:pPr>
        <w:keepNext/>
        <w:tabs>
          <w:tab w:val="clear" w:pos="567"/>
        </w:tabs>
        <w:autoSpaceDE w:val="0"/>
        <w:autoSpaceDN w:val="0"/>
        <w:adjustRightInd w:val="0"/>
        <w:spacing w:line="240" w:lineRule="auto"/>
        <w:rPr>
          <w:szCs w:val="22"/>
          <w:u w:val="single"/>
          <w:lang w:val="el-GR"/>
        </w:rPr>
      </w:pPr>
      <w:r w:rsidRPr="000F7655">
        <w:rPr>
          <w:i/>
          <w:szCs w:val="22"/>
          <w:u w:val="single"/>
          <w:lang w:val="el-GR"/>
        </w:rPr>
        <w:t>Γλυκοπυρρόνιο</w:t>
      </w:r>
    </w:p>
    <w:p w14:paraId="1678EF2C" w14:textId="1FCBC785" w:rsidR="00B84FD6" w:rsidRPr="000F7655" w:rsidRDefault="009A3364" w:rsidP="00D83A43">
      <w:pPr>
        <w:tabs>
          <w:tab w:val="clear" w:pos="567"/>
        </w:tabs>
        <w:autoSpaceDE w:val="0"/>
        <w:autoSpaceDN w:val="0"/>
        <w:adjustRightInd w:val="0"/>
        <w:spacing w:line="240" w:lineRule="auto"/>
        <w:rPr>
          <w:szCs w:val="22"/>
          <w:shd w:val="clear" w:color="auto" w:fill="FFFFFF"/>
          <w:lang w:val="el-GR"/>
        </w:rPr>
      </w:pPr>
      <w:r w:rsidRPr="000F7655">
        <w:rPr>
          <w:szCs w:val="22"/>
          <w:shd w:val="clear" w:color="auto" w:fill="FFFFFF"/>
          <w:lang w:val="el-GR"/>
        </w:rPr>
        <w:t>Το γλυκοπυρρόνιο δρα αναστέλλοντας τη βρογχοσυσταλτική δράση της ακετυλοχολίνης στα λεία μυϊκά κύτταρα των αεραγωγών, κι επομένως διαστέλλει τους αεραγωγούς</w:t>
      </w:r>
      <w:r w:rsidR="00914C40" w:rsidRPr="000F7655">
        <w:rPr>
          <w:szCs w:val="22"/>
          <w:shd w:val="clear" w:color="auto" w:fill="FFFFFF"/>
          <w:lang w:val="el-GR"/>
        </w:rPr>
        <w:t xml:space="preserve">. </w:t>
      </w:r>
      <w:r w:rsidRPr="000F7655">
        <w:rPr>
          <w:szCs w:val="22"/>
          <w:lang w:val="el-GR" w:eastAsia="x-none"/>
        </w:rPr>
        <w:t xml:space="preserve">Το βρωμιούχο γλυκοπυρρόνιο είναι ένας υψηλής συγγένειας ανταγωνιστής του μουσκαρινικού υποδοχέα. Η εκλεκτικότητα για τους ανθρώπινους υποδοχείς Μ3 </w:t>
      </w:r>
      <w:r w:rsidR="003B4F10" w:rsidRPr="000F7655">
        <w:rPr>
          <w:szCs w:val="22"/>
          <w:lang w:val="el-GR" w:eastAsia="x-none"/>
        </w:rPr>
        <w:t xml:space="preserve">και Μ1 </w:t>
      </w:r>
      <w:r w:rsidRPr="000F7655">
        <w:rPr>
          <w:szCs w:val="22"/>
          <w:lang w:val="el-GR" w:eastAsia="x-none"/>
        </w:rPr>
        <w:t>έχει καταδειχθεί ότι είναι τουλάχιστον 4 </w:t>
      </w:r>
      <w:r w:rsidR="0080326F" w:rsidRPr="000F7655">
        <w:rPr>
          <w:szCs w:val="22"/>
          <w:lang w:val="el-GR" w:eastAsia="x-none"/>
        </w:rPr>
        <w:t xml:space="preserve">έως 5 </w:t>
      </w:r>
      <w:r w:rsidRPr="000F7655">
        <w:rPr>
          <w:szCs w:val="22"/>
          <w:lang w:val="el-GR" w:eastAsia="x-none"/>
        </w:rPr>
        <w:t>φορές μεγαλύτερη από αυτή για τους ανθρώπινους υποδοχείς Μ2 χρησιμοποιώντας μελέτες πρόσδεσης μορίου</w:t>
      </w:r>
      <w:r w:rsidR="00914C40" w:rsidRPr="000F7655">
        <w:rPr>
          <w:szCs w:val="22"/>
          <w:shd w:val="clear" w:color="auto" w:fill="FFFFFF"/>
          <w:lang w:val="el-GR"/>
        </w:rPr>
        <w:t xml:space="preserve">. </w:t>
      </w:r>
      <w:r w:rsidR="00447EE8" w:rsidRPr="000F7655">
        <w:rPr>
          <w:szCs w:val="22"/>
          <w:shd w:val="clear" w:color="auto" w:fill="FFFFFF"/>
          <w:lang w:val="el-GR"/>
        </w:rPr>
        <w:t>Έχει ταχεία έναρξη δράσης</w:t>
      </w:r>
      <w:r w:rsidR="0006203C" w:rsidRPr="000F7655">
        <w:rPr>
          <w:szCs w:val="22"/>
          <w:shd w:val="clear" w:color="auto" w:fill="FFFFFF"/>
          <w:lang w:val="el-GR"/>
        </w:rPr>
        <w:t>,</w:t>
      </w:r>
      <w:r w:rsidR="00447EE8" w:rsidRPr="000F7655">
        <w:rPr>
          <w:szCs w:val="22"/>
          <w:shd w:val="clear" w:color="auto" w:fill="FFFFFF"/>
          <w:lang w:val="el-GR"/>
        </w:rPr>
        <w:t xml:space="preserve"> όπως αποδεικνύεται από παρατηρούμενες κινητικές παραμέτρο</w:t>
      </w:r>
      <w:r w:rsidR="003B4F10" w:rsidRPr="000F7655">
        <w:rPr>
          <w:szCs w:val="22"/>
          <w:shd w:val="clear" w:color="auto" w:fill="FFFFFF"/>
          <w:lang w:val="el-GR"/>
        </w:rPr>
        <w:t xml:space="preserve">υς </w:t>
      </w:r>
      <w:r w:rsidR="006820D8" w:rsidRPr="000F7655">
        <w:rPr>
          <w:szCs w:val="22"/>
          <w:shd w:val="clear" w:color="auto" w:fill="FFFFFF"/>
          <w:lang w:val="el-GR"/>
        </w:rPr>
        <w:t>δέσμευσης/αποδέσμευσης</w:t>
      </w:r>
      <w:r w:rsidR="003B4F10" w:rsidRPr="000F7655">
        <w:rPr>
          <w:szCs w:val="22"/>
          <w:shd w:val="clear" w:color="auto" w:fill="FFFFFF"/>
          <w:lang w:val="el-GR"/>
        </w:rPr>
        <w:t xml:space="preserve"> υποδοχέα</w:t>
      </w:r>
      <w:r w:rsidR="00447EE8" w:rsidRPr="000F7655">
        <w:rPr>
          <w:szCs w:val="22"/>
          <w:shd w:val="clear" w:color="auto" w:fill="FFFFFF"/>
          <w:lang w:val="el-GR"/>
        </w:rPr>
        <w:t xml:space="preserve"> και από την έναρξη δράσης μετά την εισπνοή σε κλινικές μελέτες. Η μακρά διάρκεια δράσης μπορεί να αποδοθεί μερικώς σε παρατεταμένες συγκεντρώσεις φαρμάκ</w:t>
      </w:r>
      <w:r w:rsidR="0065716F" w:rsidRPr="000F7655">
        <w:rPr>
          <w:szCs w:val="22"/>
          <w:shd w:val="clear" w:color="auto" w:fill="FFFFFF"/>
          <w:lang w:val="el-GR"/>
        </w:rPr>
        <w:t>ου</w:t>
      </w:r>
      <w:r w:rsidR="00447EE8" w:rsidRPr="000F7655">
        <w:rPr>
          <w:szCs w:val="22"/>
          <w:shd w:val="clear" w:color="auto" w:fill="FFFFFF"/>
          <w:lang w:val="el-GR"/>
        </w:rPr>
        <w:t xml:space="preserve"> στους πνεύμονες, όπως αντανακλάται από την παρατεταμένη τελική ημίσεια ζωή απομάκρυνσης του γλυκοπυρρονίου μετά την εισπνοή μέσω της συσκευής εισπνοής σε αντίθεση με την ημίσεια ζωή μετά την ενδοφλέβια χορήγηση (βλέπε παράγραφο</w:t>
      </w:r>
      <w:r w:rsidR="00914C40" w:rsidRPr="000F7655">
        <w:rPr>
          <w:szCs w:val="22"/>
          <w:shd w:val="clear" w:color="auto" w:fill="FFFFFF"/>
        </w:rPr>
        <w:t> </w:t>
      </w:r>
      <w:r w:rsidR="00914C40" w:rsidRPr="000F7655">
        <w:rPr>
          <w:szCs w:val="22"/>
          <w:shd w:val="clear" w:color="auto" w:fill="FFFFFF"/>
          <w:lang w:val="el-GR"/>
        </w:rPr>
        <w:t>5.2).</w:t>
      </w:r>
    </w:p>
    <w:p w14:paraId="387C33F7" w14:textId="77777777" w:rsidR="00B84FD6" w:rsidRPr="000F7655" w:rsidRDefault="00B84FD6" w:rsidP="00D83A43">
      <w:pPr>
        <w:tabs>
          <w:tab w:val="clear" w:pos="567"/>
        </w:tabs>
        <w:autoSpaceDE w:val="0"/>
        <w:autoSpaceDN w:val="0"/>
        <w:adjustRightInd w:val="0"/>
        <w:spacing w:line="240" w:lineRule="auto"/>
        <w:rPr>
          <w:szCs w:val="22"/>
          <w:shd w:val="clear" w:color="auto" w:fill="FFFFFF"/>
          <w:lang w:val="el-GR"/>
        </w:rPr>
      </w:pPr>
    </w:p>
    <w:p w14:paraId="0FE2616D" w14:textId="6C6A628B" w:rsidR="00B84FD6" w:rsidRPr="000F7655" w:rsidRDefault="00447EE8" w:rsidP="00D83A43">
      <w:pPr>
        <w:keepNext/>
        <w:tabs>
          <w:tab w:val="clear" w:pos="567"/>
        </w:tabs>
        <w:autoSpaceDE w:val="0"/>
        <w:autoSpaceDN w:val="0"/>
        <w:adjustRightInd w:val="0"/>
        <w:spacing w:line="240" w:lineRule="auto"/>
        <w:rPr>
          <w:szCs w:val="22"/>
          <w:u w:val="single"/>
          <w:lang w:val="el-GR"/>
        </w:rPr>
      </w:pPr>
      <w:r w:rsidRPr="000F7655">
        <w:rPr>
          <w:i/>
          <w:szCs w:val="22"/>
          <w:u w:val="single"/>
          <w:lang w:val="el-GR"/>
        </w:rPr>
        <w:lastRenderedPageBreak/>
        <w:t>Φουροϊκή μομεταζόνη</w:t>
      </w:r>
    </w:p>
    <w:p w14:paraId="7AC04C24" w14:textId="629A5A48" w:rsidR="00B84FD6" w:rsidRPr="000F7655" w:rsidRDefault="00986479" w:rsidP="00D83A43">
      <w:pPr>
        <w:tabs>
          <w:tab w:val="clear" w:pos="567"/>
        </w:tabs>
        <w:autoSpaceDE w:val="0"/>
        <w:autoSpaceDN w:val="0"/>
        <w:adjustRightInd w:val="0"/>
        <w:spacing w:line="240" w:lineRule="auto"/>
        <w:rPr>
          <w:szCs w:val="22"/>
          <w:lang w:val="el-GR"/>
        </w:rPr>
      </w:pPr>
      <w:r w:rsidRPr="000F7655">
        <w:rPr>
          <w:szCs w:val="22"/>
          <w:lang w:val="el-GR"/>
        </w:rPr>
        <w:t>Η φουροϊκή μομεταζόνη είναι ένα συνθετικό κορτικοστεροειδές με υψηλή συγγένεια με τους υποδοχείς γλυκοκορτικοειδών και τοπικές αντιφλεγμον</w:t>
      </w:r>
      <w:r w:rsidR="00C11C50" w:rsidRPr="000F7655">
        <w:rPr>
          <w:szCs w:val="22"/>
          <w:lang w:val="el-GR"/>
        </w:rPr>
        <w:t>ώ</w:t>
      </w:r>
      <w:r w:rsidRPr="000F7655">
        <w:rPr>
          <w:szCs w:val="22"/>
          <w:lang w:val="el-GR"/>
        </w:rPr>
        <w:t xml:space="preserve">δεις ιδιότητες. </w:t>
      </w:r>
      <w:r w:rsidR="00914C40" w:rsidRPr="000F7655">
        <w:rPr>
          <w:i/>
          <w:szCs w:val="22"/>
        </w:rPr>
        <w:t>In</w:t>
      </w:r>
      <w:r w:rsidR="00914C40" w:rsidRPr="000F7655">
        <w:rPr>
          <w:i/>
          <w:szCs w:val="22"/>
          <w:lang w:val="el-GR"/>
        </w:rPr>
        <w:t xml:space="preserve"> </w:t>
      </w:r>
      <w:r w:rsidR="00914C40" w:rsidRPr="000F7655">
        <w:rPr>
          <w:i/>
          <w:szCs w:val="22"/>
        </w:rPr>
        <w:t>vitro</w:t>
      </w:r>
      <w:r w:rsidR="00914C40" w:rsidRPr="000F7655">
        <w:rPr>
          <w:szCs w:val="22"/>
          <w:lang w:val="el-GR"/>
        </w:rPr>
        <w:t xml:space="preserve">, </w:t>
      </w:r>
      <w:r w:rsidR="002D7B21" w:rsidRPr="000F7655">
        <w:rPr>
          <w:szCs w:val="22"/>
          <w:lang w:val="el-GR"/>
        </w:rPr>
        <w:t xml:space="preserve">η φουροϊκή μομεταζόνη αναστέλλει την απελευθέρωση των λευκοτριενίων από τα λευκοκύτταρα των αλλεργικών ασθενών. Στην καλλιέργεια κυττάρων η φουροϊκή μομεταζόνη </w:t>
      </w:r>
      <w:r w:rsidR="003B4F10" w:rsidRPr="000F7655">
        <w:rPr>
          <w:szCs w:val="22"/>
          <w:lang w:val="el-GR"/>
        </w:rPr>
        <w:t>παρουσίασε</w:t>
      </w:r>
      <w:r w:rsidR="002D7B21" w:rsidRPr="000F7655">
        <w:rPr>
          <w:szCs w:val="22"/>
          <w:lang w:val="el-GR"/>
        </w:rPr>
        <w:t xml:space="preserve"> ισχυρό δυναμικό αναστολής της σύνθεσης και </w:t>
      </w:r>
      <w:r w:rsidR="00B5019F" w:rsidRPr="000F7655">
        <w:rPr>
          <w:szCs w:val="22"/>
          <w:lang w:val="el-GR"/>
        </w:rPr>
        <w:t xml:space="preserve">της </w:t>
      </w:r>
      <w:r w:rsidR="002D7B21" w:rsidRPr="000F7655">
        <w:rPr>
          <w:szCs w:val="22"/>
          <w:lang w:val="el-GR"/>
        </w:rPr>
        <w:t xml:space="preserve">απελευθέρωσης των </w:t>
      </w:r>
      <w:r w:rsidR="00914C40" w:rsidRPr="000F7655">
        <w:rPr>
          <w:szCs w:val="22"/>
        </w:rPr>
        <w:t>IL</w:t>
      </w:r>
      <w:r w:rsidR="00914C40" w:rsidRPr="000F7655">
        <w:rPr>
          <w:szCs w:val="22"/>
          <w:lang w:val="el-GR"/>
        </w:rPr>
        <w:noBreakHyphen/>
        <w:t xml:space="preserve">1, </w:t>
      </w:r>
      <w:r w:rsidR="00914C40" w:rsidRPr="000F7655">
        <w:rPr>
          <w:szCs w:val="22"/>
        </w:rPr>
        <w:t>IL</w:t>
      </w:r>
      <w:r w:rsidR="00914C40" w:rsidRPr="000F7655">
        <w:rPr>
          <w:szCs w:val="22"/>
          <w:lang w:val="el-GR"/>
        </w:rPr>
        <w:noBreakHyphen/>
        <w:t xml:space="preserve">5, </w:t>
      </w:r>
      <w:r w:rsidR="00914C40" w:rsidRPr="000F7655">
        <w:rPr>
          <w:szCs w:val="22"/>
        </w:rPr>
        <w:t>IL</w:t>
      </w:r>
      <w:r w:rsidR="00914C40" w:rsidRPr="000F7655">
        <w:rPr>
          <w:szCs w:val="22"/>
          <w:lang w:val="el-GR"/>
        </w:rPr>
        <w:noBreakHyphen/>
        <w:t xml:space="preserve">6 </w:t>
      </w:r>
      <w:r w:rsidR="002D7B21" w:rsidRPr="000F7655">
        <w:rPr>
          <w:szCs w:val="22"/>
          <w:lang w:val="el-GR"/>
        </w:rPr>
        <w:t>και</w:t>
      </w:r>
      <w:r w:rsidR="00914C40" w:rsidRPr="000F7655">
        <w:rPr>
          <w:szCs w:val="22"/>
          <w:lang w:val="el-GR"/>
        </w:rPr>
        <w:t xml:space="preserve"> </w:t>
      </w:r>
      <w:r w:rsidR="00914C40" w:rsidRPr="000F7655">
        <w:rPr>
          <w:szCs w:val="22"/>
        </w:rPr>
        <w:t>TNF</w:t>
      </w:r>
      <w:r w:rsidR="00914C40" w:rsidRPr="000F7655">
        <w:rPr>
          <w:szCs w:val="22"/>
          <w:lang w:val="el-GR"/>
        </w:rPr>
        <w:noBreakHyphen/>
      </w:r>
      <w:r w:rsidR="002D7B21" w:rsidRPr="000F7655">
        <w:rPr>
          <w:szCs w:val="22"/>
          <w:lang w:val="el-GR"/>
        </w:rPr>
        <w:t>α</w:t>
      </w:r>
      <w:r w:rsidR="00914C40" w:rsidRPr="000F7655">
        <w:rPr>
          <w:szCs w:val="22"/>
          <w:lang w:val="el-GR"/>
        </w:rPr>
        <w:t xml:space="preserve">. </w:t>
      </w:r>
      <w:r w:rsidR="002D7B21" w:rsidRPr="000F7655">
        <w:rPr>
          <w:szCs w:val="22"/>
          <w:lang w:val="el-GR"/>
        </w:rPr>
        <w:t xml:space="preserve">Επίσης, είναι ισχυρός αναστολέας της παραγωγής λευκοτριενίων και </w:t>
      </w:r>
      <w:r w:rsidR="004509FE" w:rsidRPr="000F7655">
        <w:rPr>
          <w:szCs w:val="22"/>
          <w:lang w:val="el-GR"/>
        </w:rPr>
        <w:t xml:space="preserve">της </w:t>
      </w:r>
      <w:r w:rsidR="002D7B21" w:rsidRPr="000F7655">
        <w:rPr>
          <w:szCs w:val="22"/>
          <w:lang w:val="el-GR"/>
        </w:rPr>
        <w:t xml:space="preserve">παραγωγής κυτταροκινών </w:t>
      </w:r>
      <w:r w:rsidR="00914C40" w:rsidRPr="000F7655">
        <w:rPr>
          <w:szCs w:val="22"/>
        </w:rPr>
        <w:t>Th</w:t>
      </w:r>
      <w:r w:rsidR="00914C40" w:rsidRPr="000F7655">
        <w:rPr>
          <w:szCs w:val="22"/>
          <w:lang w:val="el-GR"/>
        </w:rPr>
        <w:t xml:space="preserve">2 </w:t>
      </w:r>
      <w:r w:rsidR="00914C40" w:rsidRPr="000F7655">
        <w:rPr>
          <w:szCs w:val="22"/>
        </w:rPr>
        <w:t>IL</w:t>
      </w:r>
      <w:r w:rsidR="00914C40" w:rsidRPr="000F7655">
        <w:rPr>
          <w:szCs w:val="22"/>
          <w:lang w:val="el-GR"/>
        </w:rPr>
        <w:noBreakHyphen/>
        <w:t xml:space="preserve">4 </w:t>
      </w:r>
      <w:r w:rsidR="000829AB" w:rsidRPr="000F7655">
        <w:rPr>
          <w:szCs w:val="22"/>
          <w:lang w:val="el-GR"/>
        </w:rPr>
        <w:t>και</w:t>
      </w:r>
      <w:r w:rsidR="00914C40" w:rsidRPr="000F7655">
        <w:rPr>
          <w:szCs w:val="22"/>
          <w:lang w:val="el-GR"/>
        </w:rPr>
        <w:t xml:space="preserve"> </w:t>
      </w:r>
      <w:r w:rsidR="00914C40" w:rsidRPr="000F7655">
        <w:rPr>
          <w:szCs w:val="22"/>
        </w:rPr>
        <w:t>IL</w:t>
      </w:r>
      <w:r w:rsidR="00914C40" w:rsidRPr="000F7655">
        <w:rPr>
          <w:szCs w:val="22"/>
          <w:lang w:val="el-GR"/>
        </w:rPr>
        <w:noBreakHyphen/>
        <w:t xml:space="preserve">5 </w:t>
      </w:r>
      <w:r w:rsidR="000829AB" w:rsidRPr="000F7655">
        <w:rPr>
          <w:szCs w:val="22"/>
          <w:lang w:val="el-GR"/>
        </w:rPr>
        <w:t>από τα ανθρώπινα Τ-κύτταρα</w:t>
      </w:r>
      <w:r w:rsidR="00914C40" w:rsidRPr="000F7655">
        <w:rPr>
          <w:szCs w:val="22"/>
          <w:lang w:val="el-GR"/>
        </w:rPr>
        <w:t xml:space="preserve"> </w:t>
      </w:r>
      <w:r w:rsidR="00914C40" w:rsidRPr="000F7655">
        <w:rPr>
          <w:szCs w:val="22"/>
        </w:rPr>
        <w:t>CD</w:t>
      </w:r>
      <w:r w:rsidR="00914C40" w:rsidRPr="000F7655">
        <w:rPr>
          <w:szCs w:val="22"/>
          <w:lang w:val="el-GR"/>
        </w:rPr>
        <w:t>4+.</w:t>
      </w:r>
    </w:p>
    <w:p w14:paraId="3E35EE19" w14:textId="77777777" w:rsidR="00B84FD6" w:rsidRPr="000F7655" w:rsidRDefault="00B84FD6" w:rsidP="00D83A43">
      <w:pPr>
        <w:tabs>
          <w:tab w:val="clear" w:pos="567"/>
        </w:tabs>
        <w:autoSpaceDE w:val="0"/>
        <w:autoSpaceDN w:val="0"/>
        <w:adjustRightInd w:val="0"/>
        <w:spacing w:line="240" w:lineRule="auto"/>
        <w:rPr>
          <w:szCs w:val="22"/>
          <w:lang w:val="el-GR"/>
        </w:rPr>
      </w:pPr>
    </w:p>
    <w:p w14:paraId="35FC1A03" w14:textId="72650B33" w:rsidR="00B84FD6" w:rsidRPr="000F7655" w:rsidRDefault="00F573A1" w:rsidP="00D83A43">
      <w:pPr>
        <w:keepNext/>
        <w:tabs>
          <w:tab w:val="clear" w:pos="567"/>
        </w:tabs>
        <w:autoSpaceDE w:val="0"/>
        <w:autoSpaceDN w:val="0"/>
        <w:adjustRightInd w:val="0"/>
        <w:spacing w:line="240" w:lineRule="auto"/>
        <w:rPr>
          <w:szCs w:val="22"/>
          <w:lang w:val="el-GR"/>
        </w:rPr>
      </w:pPr>
      <w:r w:rsidRPr="000F7655">
        <w:rPr>
          <w:szCs w:val="22"/>
          <w:u w:val="single"/>
          <w:lang w:val="el-GR"/>
        </w:rPr>
        <w:t>Φαρμακοδυναμικές επιδράσεις</w:t>
      </w:r>
    </w:p>
    <w:p w14:paraId="14644439" w14:textId="77777777" w:rsidR="0046574F" w:rsidRPr="000F7655" w:rsidRDefault="0046574F" w:rsidP="00D83A43">
      <w:pPr>
        <w:keepNext/>
        <w:tabs>
          <w:tab w:val="clear" w:pos="567"/>
        </w:tabs>
        <w:autoSpaceDE w:val="0"/>
        <w:autoSpaceDN w:val="0"/>
        <w:adjustRightInd w:val="0"/>
        <w:spacing w:line="240" w:lineRule="auto"/>
        <w:rPr>
          <w:szCs w:val="22"/>
          <w:lang w:val="el-GR"/>
        </w:rPr>
      </w:pPr>
    </w:p>
    <w:p w14:paraId="362B5427" w14:textId="4D901C93" w:rsidR="00B84FD6" w:rsidRPr="000F7655" w:rsidRDefault="00F573A1" w:rsidP="00D83A43">
      <w:pPr>
        <w:pStyle w:val="Text"/>
        <w:spacing w:before="0"/>
        <w:jc w:val="left"/>
        <w:rPr>
          <w:bCs/>
          <w:sz w:val="22"/>
          <w:szCs w:val="22"/>
          <w:lang w:val="el-GR"/>
        </w:rPr>
      </w:pPr>
      <w:r w:rsidRPr="000F7655">
        <w:rPr>
          <w:bCs/>
          <w:sz w:val="22"/>
          <w:szCs w:val="22"/>
          <w:lang w:val="el-GR"/>
        </w:rPr>
        <w:t xml:space="preserve">Το προφίλ φαρμακοδυναμικής ανταπόκρισης </w:t>
      </w:r>
      <w:r w:rsidR="00223660" w:rsidRPr="000F7655">
        <w:rPr>
          <w:bCs/>
          <w:sz w:val="22"/>
          <w:szCs w:val="22"/>
          <w:lang w:val="el-GR"/>
        </w:rPr>
        <w:t>αυτού του φαρμακευτικού προϊόντος</w:t>
      </w:r>
      <w:r w:rsidRPr="000F7655">
        <w:rPr>
          <w:bCs/>
          <w:sz w:val="22"/>
          <w:szCs w:val="22"/>
          <w:lang w:val="el-GR"/>
        </w:rPr>
        <w:t xml:space="preserve"> χαρακτηρίζεται από ταχεία έναρξη δράσης εντός</w:t>
      </w:r>
      <w:r w:rsidR="00914C40" w:rsidRPr="000F7655">
        <w:rPr>
          <w:bCs/>
          <w:sz w:val="22"/>
          <w:szCs w:val="22"/>
          <w:lang w:val="el-GR"/>
        </w:rPr>
        <w:t xml:space="preserve"> 5</w:t>
      </w:r>
      <w:r w:rsidR="0046574F" w:rsidRPr="000F7655">
        <w:rPr>
          <w:bCs/>
          <w:sz w:val="22"/>
          <w:szCs w:val="22"/>
        </w:rPr>
        <w:t> </w:t>
      </w:r>
      <w:r w:rsidRPr="000F7655">
        <w:rPr>
          <w:bCs/>
          <w:sz w:val="22"/>
          <w:szCs w:val="22"/>
          <w:lang w:val="el-GR"/>
        </w:rPr>
        <w:t xml:space="preserve">λεπτών μετά τη χορήγηση δόσης και παρατεταμένη επίδραση </w:t>
      </w:r>
      <w:r w:rsidR="003B4F10" w:rsidRPr="000F7655">
        <w:rPr>
          <w:bCs/>
          <w:sz w:val="22"/>
          <w:szCs w:val="22"/>
          <w:lang w:val="el-GR"/>
        </w:rPr>
        <w:t xml:space="preserve">καθ’ όλο το </w:t>
      </w:r>
      <w:r w:rsidRPr="000F7655">
        <w:rPr>
          <w:bCs/>
          <w:sz w:val="22"/>
          <w:szCs w:val="22"/>
          <w:lang w:val="el-GR"/>
        </w:rPr>
        <w:t xml:space="preserve">μεσοδιάστημα </w:t>
      </w:r>
      <w:r w:rsidR="007E7942" w:rsidRPr="00653F9D">
        <w:rPr>
          <w:bCs/>
          <w:sz w:val="22"/>
          <w:szCs w:val="22"/>
          <w:lang w:val="el-GR"/>
        </w:rPr>
        <w:t xml:space="preserve">24 </w:t>
      </w:r>
      <w:r w:rsidR="007E7942">
        <w:rPr>
          <w:bCs/>
          <w:sz w:val="22"/>
          <w:szCs w:val="22"/>
          <w:lang w:val="el-GR"/>
        </w:rPr>
        <w:t xml:space="preserve">ωρών </w:t>
      </w:r>
      <w:r w:rsidRPr="000F7655">
        <w:rPr>
          <w:bCs/>
          <w:sz w:val="22"/>
          <w:szCs w:val="22"/>
          <w:lang w:val="el-GR"/>
        </w:rPr>
        <w:t>των δόσεων</w:t>
      </w:r>
      <w:r w:rsidR="00914C40" w:rsidRPr="000F7655">
        <w:rPr>
          <w:bCs/>
          <w:sz w:val="22"/>
          <w:szCs w:val="22"/>
          <w:lang w:val="el-GR"/>
        </w:rPr>
        <w:t>.</w:t>
      </w:r>
    </w:p>
    <w:p w14:paraId="4888543F" w14:textId="77777777" w:rsidR="00BB3023" w:rsidRPr="000F7655" w:rsidRDefault="00BB3023" w:rsidP="00D83A43">
      <w:pPr>
        <w:pStyle w:val="Text"/>
        <w:spacing w:before="0"/>
        <w:jc w:val="left"/>
        <w:rPr>
          <w:bCs/>
          <w:sz w:val="22"/>
          <w:szCs w:val="22"/>
          <w:lang w:val="el-GR"/>
        </w:rPr>
      </w:pPr>
    </w:p>
    <w:p w14:paraId="10149379" w14:textId="0E8C5FDD" w:rsidR="00B84FD6" w:rsidRPr="000F7655" w:rsidRDefault="0004620E" w:rsidP="00D83A43">
      <w:pPr>
        <w:pStyle w:val="Text"/>
        <w:spacing w:before="0"/>
        <w:jc w:val="left"/>
        <w:rPr>
          <w:sz w:val="22"/>
          <w:szCs w:val="22"/>
          <w:lang w:val="el-GR"/>
        </w:rPr>
      </w:pPr>
      <w:r w:rsidRPr="000F7655">
        <w:rPr>
          <w:bCs/>
          <w:sz w:val="22"/>
          <w:szCs w:val="22"/>
          <w:lang w:val="el-GR"/>
        </w:rPr>
        <w:t xml:space="preserve">Το προφίλ φαρμακοδυναμικής ανταπόκρισης χαρακτηρίζεται περαιτέρω από αυξημένο μέσο </w:t>
      </w:r>
      <w:r w:rsidR="00323DC4" w:rsidRPr="000F7655">
        <w:rPr>
          <w:bCs/>
          <w:sz w:val="22"/>
          <w:szCs w:val="22"/>
          <w:lang w:val="el-GR"/>
        </w:rPr>
        <w:t xml:space="preserve">μέγιστο ταχέως εκπνεόμενο όγκο αέρα </w:t>
      </w:r>
      <w:r w:rsidRPr="000F7655">
        <w:rPr>
          <w:bCs/>
          <w:sz w:val="22"/>
          <w:szCs w:val="22"/>
          <w:lang w:val="el-GR"/>
        </w:rPr>
        <w:t xml:space="preserve">στο πρώτο </w:t>
      </w:r>
      <w:r w:rsidR="00323DC4" w:rsidRPr="000F7655">
        <w:rPr>
          <w:bCs/>
          <w:sz w:val="22"/>
          <w:szCs w:val="22"/>
          <w:lang w:val="el-GR"/>
        </w:rPr>
        <w:t>δευτερόλεπτο</w:t>
      </w:r>
      <w:r w:rsidRPr="000F7655">
        <w:rPr>
          <w:bCs/>
          <w:sz w:val="22"/>
          <w:szCs w:val="22"/>
          <w:lang w:val="el-GR"/>
        </w:rPr>
        <w:t xml:space="preserve"> </w:t>
      </w:r>
      <w:r w:rsidR="00914C40" w:rsidRPr="000F7655">
        <w:rPr>
          <w:bCs/>
          <w:sz w:val="22"/>
          <w:szCs w:val="22"/>
          <w:lang w:val="el-GR"/>
        </w:rPr>
        <w:t>(</w:t>
      </w:r>
      <w:r w:rsidR="00914C40" w:rsidRPr="000F7655">
        <w:rPr>
          <w:bCs/>
          <w:sz w:val="22"/>
          <w:szCs w:val="22"/>
        </w:rPr>
        <w:t>FEV</w:t>
      </w:r>
      <w:r w:rsidR="00914C40" w:rsidRPr="000F7655">
        <w:rPr>
          <w:bCs/>
          <w:sz w:val="22"/>
          <w:szCs w:val="22"/>
          <w:vertAlign w:val="subscript"/>
          <w:lang w:val="el-GR"/>
        </w:rPr>
        <w:t>1</w:t>
      </w:r>
      <w:r w:rsidR="00914C40" w:rsidRPr="000F7655">
        <w:rPr>
          <w:bCs/>
          <w:sz w:val="22"/>
          <w:szCs w:val="22"/>
          <w:lang w:val="el-GR"/>
        </w:rPr>
        <w:t xml:space="preserve">) </w:t>
      </w:r>
      <w:r w:rsidRPr="000F7655">
        <w:rPr>
          <w:bCs/>
          <w:sz w:val="22"/>
          <w:szCs w:val="22"/>
          <w:lang w:val="el-GR"/>
        </w:rPr>
        <w:t xml:space="preserve">των </w:t>
      </w:r>
      <w:r w:rsidR="00914C40" w:rsidRPr="000F7655">
        <w:rPr>
          <w:bCs/>
          <w:sz w:val="22"/>
          <w:szCs w:val="22"/>
          <w:lang w:val="el-GR"/>
        </w:rPr>
        <w:t>172</w:t>
      </w:r>
      <w:r w:rsidR="00A03734" w:rsidRPr="000F7655">
        <w:rPr>
          <w:bCs/>
          <w:sz w:val="22"/>
          <w:szCs w:val="22"/>
        </w:rPr>
        <w:t> </w:t>
      </w:r>
      <w:r w:rsidR="00914C40" w:rsidRPr="000F7655">
        <w:rPr>
          <w:bCs/>
          <w:sz w:val="22"/>
          <w:szCs w:val="22"/>
        </w:rPr>
        <w:t>m</w:t>
      </w:r>
      <w:r w:rsidR="00A03734" w:rsidRPr="000F7655">
        <w:rPr>
          <w:bCs/>
          <w:sz w:val="22"/>
          <w:szCs w:val="22"/>
        </w:rPr>
        <w:t>l</w:t>
      </w:r>
      <w:r w:rsidR="00A03734" w:rsidRPr="000F7655">
        <w:rPr>
          <w:bCs/>
          <w:sz w:val="22"/>
          <w:szCs w:val="22"/>
          <w:lang w:val="el-GR"/>
        </w:rPr>
        <w:t xml:space="preserve"> </w:t>
      </w:r>
      <w:r w:rsidRPr="000F7655">
        <w:rPr>
          <w:bCs/>
          <w:sz w:val="22"/>
          <w:szCs w:val="22"/>
          <w:lang w:val="el-GR"/>
        </w:rPr>
        <w:t xml:space="preserve">μετά από </w:t>
      </w:r>
      <w:r w:rsidR="00115FF3" w:rsidRPr="000F7655">
        <w:rPr>
          <w:bCs/>
          <w:sz w:val="22"/>
          <w:szCs w:val="22"/>
          <w:lang w:val="el-GR"/>
        </w:rPr>
        <w:t>ινδακατερόλη/γλυκοπυρρόνιο/φουροϊκή μομεταζόνη</w:t>
      </w:r>
      <w:r w:rsidR="00914C40" w:rsidRPr="000F7655">
        <w:rPr>
          <w:bCs/>
          <w:sz w:val="22"/>
          <w:szCs w:val="22"/>
          <w:lang w:val="el-GR"/>
        </w:rPr>
        <w:t xml:space="preserve"> 114</w:t>
      </w:r>
      <w:r w:rsidR="00A03734" w:rsidRPr="000F7655">
        <w:rPr>
          <w:bCs/>
          <w:sz w:val="22"/>
          <w:szCs w:val="22"/>
        </w:rPr>
        <w:t> </w:t>
      </w:r>
      <w:r w:rsidR="00914C40" w:rsidRPr="000F7655">
        <w:rPr>
          <w:bCs/>
          <w:sz w:val="22"/>
          <w:szCs w:val="22"/>
        </w:rPr>
        <w:t>mcg</w:t>
      </w:r>
      <w:r w:rsidR="00914C40" w:rsidRPr="000F7655">
        <w:rPr>
          <w:bCs/>
          <w:sz w:val="22"/>
          <w:szCs w:val="22"/>
          <w:lang w:val="el-GR"/>
        </w:rPr>
        <w:t>/46</w:t>
      </w:r>
      <w:r w:rsidR="00A03734" w:rsidRPr="000F7655">
        <w:rPr>
          <w:bCs/>
          <w:sz w:val="22"/>
          <w:szCs w:val="22"/>
        </w:rPr>
        <w:t> </w:t>
      </w:r>
      <w:r w:rsidR="00914C40" w:rsidRPr="000F7655">
        <w:rPr>
          <w:bCs/>
          <w:sz w:val="22"/>
          <w:szCs w:val="22"/>
        </w:rPr>
        <w:t>mcg</w:t>
      </w:r>
      <w:r w:rsidR="00914C40" w:rsidRPr="000F7655">
        <w:rPr>
          <w:bCs/>
          <w:sz w:val="22"/>
          <w:szCs w:val="22"/>
          <w:lang w:val="el-GR"/>
        </w:rPr>
        <w:t>/136</w:t>
      </w:r>
      <w:r w:rsidR="00A03734" w:rsidRPr="000F7655">
        <w:rPr>
          <w:bCs/>
          <w:sz w:val="22"/>
          <w:szCs w:val="22"/>
        </w:rPr>
        <w:t> </w:t>
      </w:r>
      <w:r w:rsidR="00914C40" w:rsidRPr="000F7655">
        <w:rPr>
          <w:bCs/>
          <w:sz w:val="22"/>
          <w:szCs w:val="22"/>
        </w:rPr>
        <w:t>mcg</w:t>
      </w:r>
      <w:r w:rsidR="00914C40" w:rsidRPr="000F7655">
        <w:rPr>
          <w:bCs/>
          <w:sz w:val="22"/>
          <w:szCs w:val="22"/>
          <w:lang w:val="el-GR"/>
        </w:rPr>
        <w:t xml:space="preserve"> </w:t>
      </w:r>
      <w:r w:rsidR="0005734F" w:rsidRPr="000F7655">
        <w:rPr>
          <w:bCs/>
          <w:sz w:val="22"/>
          <w:szCs w:val="22"/>
          <w:lang w:val="el-GR"/>
        </w:rPr>
        <w:t xml:space="preserve">μία φορά την ημέρα </w:t>
      </w:r>
      <w:r w:rsidR="00CA7C7E" w:rsidRPr="000F7655">
        <w:rPr>
          <w:bCs/>
          <w:sz w:val="22"/>
          <w:szCs w:val="22"/>
          <w:lang w:val="el-GR"/>
        </w:rPr>
        <w:t>σε σύγκριση με τη σαλμετερόλη/</w:t>
      </w:r>
      <w:r w:rsidRPr="000F7655">
        <w:rPr>
          <w:bCs/>
          <w:sz w:val="22"/>
          <w:szCs w:val="22"/>
          <w:lang w:val="el-GR"/>
        </w:rPr>
        <w:t xml:space="preserve">φλουτικαζόνη </w:t>
      </w:r>
      <w:r w:rsidR="00914C40" w:rsidRPr="000F7655">
        <w:rPr>
          <w:bCs/>
          <w:sz w:val="22"/>
          <w:szCs w:val="22"/>
          <w:lang w:val="el-GR"/>
        </w:rPr>
        <w:t>50</w:t>
      </w:r>
      <w:r w:rsidR="00A03734" w:rsidRPr="000F7655">
        <w:rPr>
          <w:bCs/>
          <w:sz w:val="22"/>
          <w:szCs w:val="22"/>
        </w:rPr>
        <w:t> mcg</w:t>
      </w:r>
      <w:r w:rsidR="00914C40" w:rsidRPr="000F7655">
        <w:rPr>
          <w:bCs/>
          <w:sz w:val="22"/>
          <w:szCs w:val="22"/>
          <w:lang w:val="el-GR"/>
        </w:rPr>
        <w:t>/500</w:t>
      </w:r>
      <w:r w:rsidR="00A03734" w:rsidRPr="000F7655">
        <w:rPr>
          <w:bCs/>
          <w:sz w:val="22"/>
          <w:szCs w:val="22"/>
        </w:rPr>
        <w:t> mcg</w:t>
      </w:r>
      <w:r w:rsidR="00914C40" w:rsidRPr="000F7655">
        <w:rPr>
          <w:bCs/>
          <w:sz w:val="22"/>
          <w:szCs w:val="22"/>
          <w:lang w:val="el-GR"/>
        </w:rPr>
        <w:t xml:space="preserve"> </w:t>
      </w:r>
      <w:r w:rsidRPr="000F7655">
        <w:rPr>
          <w:bCs/>
          <w:sz w:val="22"/>
          <w:szCs w:val="22"/>
          <w:lang w:val="el-GR"/>
        </w:rPr>
        <w:t xml:space="preserve">δύο φορές </w:t>
      </w:r>
      <w:r w:rsidR="00CA7C7E" w:rsidRPr="000F7655">
        <w:rPr>
          <w:bCs/>
          <w:sz w:val="22"/>
          <w:szCs w:val="22"/>
          <w:lang w:val="el-GR"/>
        </w:rPr>
        <w:t>την ημέρα</w:t>
      </w:r>
      <w:r w:rsidR="00914C40" w:rsidRPr="000F7655">
        <w:rPr>
          <w:bCs/>
          <w:sz w:val="22"/>
          <w:szCs w:val="22"/>
          <w:lang w:val="el-GR"/>
        </w:rPr>
        <w:t>.</w:t>
      </w:r>
    </w:p>
    <w:p w14:paraId="006A395D" w14:textId="77777777" w:rsidR="00A03734" w:rsidRPr="000F7655" w:rsidRDefault="00A03734" w:rsidP="00D83A43">
      <w:pPr>
        <w:pStyle w:val="Text"/>
        <w:spacing w:before="0"/>
        <w:jc w:val="left"/>
        <w:rPr>
          <w:bCs/>
          <w:sz w:val="22"/>
          <w:szCs w:val="22"/>
          <w:lang w:val="el-GR"/>
        </w:rPr>
      </w:pPr>
    </w:p>
    <w:p w14:paraId="0627654D" w14:textId="2B56A18D" w:rsidR="00B84FD6" w:rsidRPr="000F7655" w:rsidRDefault="00497A66" w:rsidP="00D83A43">
      <w:pPr>
        <w:pStyle w:val="Text"/>
        <w:spacing w:before="0"/>
        <w:jc w:val="left"/>
        <w:rPr>
          <w:sz w:val="22"/>
          <w:szCs w:val="22"/>
          <w:lang w:val="el-GR"/>
        </w:rPr>
      </w:pPr>
      <w:r w:rsidRPr="000F7655">
        <w:rPr>
          <w:bCs/>
          <w:sz w:val="22"/>
          <w:szCs w:val="22"/>
          <w:lang w:val="el-GR"/>
        </w:rPr>
        <w:t xml:space="preserve">Δεν παρατηρήθηκε ταχυφυλαξία ως προς τα οφέλη της πνευμονικής λειτουργίας </w:t>
      </w:r>
      <w:r w:rsidR="000A6A9E" w:rsidRPr="000F7655">
        <w:rPr>
          <w:bCs/>
          <w:sz w:val="22"/>
          <w:szCs w:val="22"/>
          <w:lang w:val="el-GR"/>
        </w:rPr>
        <w:t>από το</w:t>
      </w:r>
      <w:r w:rsidRPr="000F7655">
        <w:rPr>
          <w:bCs/>
          <w:sz w:val="22"/>
          <w:szCs w:val="22"/>
          <w:lang w:val="el-GR"/>
        </w:rPr>
        <w:t xml:space="preserve"> </w:t>
      </w:r>
      <w:r w:rsidR="00B13938" w:rsidRPr="000F7655">
        <w:rPr>
          <w:bCs/>
          <w:sz w:val="22"/>
          <w:szCs w:val="22"/>
        </w:rPr>
        <w:t>Enerzair</w:t>
      </w:r>
      <w:r w:rsidR="00B13938" w:rsidRPr="000F7655">
        <w:rPr>
          <w:bCs/>
          <w:sz w:val="22"/>
          <w:szCs w:val="22"/>
          <w:lang w:val="el-GR"/>
        </w:rPr>
        <w:t xml:space="preserve"> </w:t>
      </w:r>
      <w:r w:rsidR="00B13938" w:rsidRPr="000F7655">
        <w:rPr>
          <w:bCs/>
          <w:sz w:val="22"/>
          <w:szCs w:val="22"/>
        </w:rPr>
        <w:t>Breezhaler</w:t>
      </w:r>
      <w:r w:rsidR="00B13938" w:rsidRPr="000F7655">
        <w:rPr>
          <w:bCs/>
          <w:sz w:val="22"/>
          <w:szCs w:val="22"/>
          <w:lang w:val="el-GR"/>
        </w:rPr>
        <w:t xml:space="preserve"> </w:t>
      </w:r>
      <w:r w:rsidRPr="000F7655">
        <w:rPr>
          <w:bCs/>
          <w:sz w:val="22"/>
          <w:szCs w:val="22"/>
          <w:lang w:val="el-GR"/>
        </w:rPr>
        <w:t>στην πορεία του χρόνου</w:t>
      </w:r>
      <w:r w:rsidR="00914C40" w:rsidRPr="000F7655">
        <w:rPr>
          <w:bCs/>
          <w:sz w:val="22"/>
          <w:szCs w:val="22"/>
          <w:lang w:val="el-GR"/>
        </w:rPr>
        <w:t>.</w:t>
      </w:r>
    </w:p>
    <w:p w14:paraId="3065FD83" w14:textId="77777777" w:rsidR="00B84FD6" w:rsidRPr="000F7655" w:rsidRDefault="00B84FD6" w:rsidP="00D83A43">
      <w:pPr>
        <w:pStyle w:val="Text"/>
        <w:spacing w:before="0"/>
        <w:jc w:val="left"/>
        <w:rPr>
          <w:sz w:val="22"/>
          <w:szCs w:val="22"/>
          <w:lang w:val="el-GR"/>
        </w:rPr>
      </w:pPr>
    </w:p>
    <w:p w14:paraId="53BB54F3" w14:textId="1E8CE75F" w:rsidR="00A03734" w:rsidRPr="000F7655" w:rsidRDefault="00497A66" w:rsidP="00D83A43">
      <w:pPr>
        <w:keepNext/>
        <w:tabs>
          <w:tab w:val="clear" w:pos="567"/>
        </w:tabs>
        <w:autoSpaceDE w:val="0"/>
        <w:autoSpaceDN w:val="0"/>
        <w:adjustRightInd w:val="0"/>
        <w:spacing w:line="240" w:lineRule="auto"/>
        <w:rPr>
          <w:szCs w:val="22"/>
          <w:lang w:val="el-GR"/>
        </w:rPr>
      </w:pPr>
      <w:r w:rsidRPr="000F7655">
        <w:rPr>
          <w:i/>
          <w:szCs w:val="22"/>
          <w:u w:val="single"/>
          <w:lang w:val="el-GR"/>
        </w:rPr>
        <w:t xml:space="preserve">Διάστημα </w:t>
      </w:r>
      <w:r w:rsidR="00914C40" w:rsidRPr="000F7655">
        <w:rPr>
          <w:i/>
          <w:szCs w:val="22"/>
          <w:u w:val="single"/>
        </w:rPr>
        <w:t>QTc</w:t>
      </w:r>
      <w:bookmarkStart w:id="12" w:name="_nth_Effects_on_the_QTc_int94189"/>
      <w:bookmarkStart w:id="13" w:name="_nth_Safety_assessment__QTc58562"/>
      <w:bookmarkEnd w:id="12"/>
      <w:bookmarkEnd w:id="13"/>
    </w:p>
    <w:p w14:paraId="227509FF" w14:textId="352779BD" w:rsidR="00B84FD6" w:rsidRPr="000F7655" w:rsidRDefault="00497A66" w:rsidP="00D83A43">
      <w:pPr>
        <w:tabs>
          <w:tab w:val="clear" w:pos="567"/>
        </w:tabs>
        <w:autoSpaceDE w:val="0"/>
        <w:autoSpaceDN w:val="0"/>
        <w:adjustRightInd w:val="0"/>
        <w:spacing w:line="240" w:lineRule="auto"/>
        <w:rPr>
          <w:bCs/>
          <w:szCs w:val="22"/>
          <w:lang w:val="el-GR"/>
        </w:rPr>
      </w:pPr>
      <w:r w:rsidRPr="000F7655">
        <w:rPr>
          <w:szCs w:val="22"/>
          <w:lang w:val="el-GR"/>
        </w:rPr>
        <w:t xml:space="preserve">Η επίδραση </w:t>
      </w:r>
      <w:r w:rsidR="002D3702" w:rsidRPr="000F7655">
        <w:rPr>
          <w:szCs w:val="22"/>
          <w:lang w:val="el-GR"/>
        </w:rPr>
        <w:t>αυτού του φαρμακευτικού προϊόντος</w:t>
      </w:r>
      <w:r w:rsidR="00FA0148" w:rsidRPr="000F7655">
        <w:rPr>
          <w:szCs w:val="22"/>
          <w:lang w:val="el-GR"/>
        </w:rPr>
        <w:t xml:space="preserve"> </w:t>
      </w:r>
      <w:r w:rsidRPr="000F7655">
        <w:rPr>
          <w:szCs w:val="22"/>
          <w:lang w:val="el-GR"/>
        </w:rPr>
        <w:t>στο διάστημα</w:t>
      </w:r>
      <w:r w:rsidR="00FA0148" w:rsidRPr="000F7655">
        <w:rPr>
          <w:szCs w:val="22"/>
          <w:lang w:val="el-GR"/>
        </w:rPr>
        <w:t xml:space="preserve"> </w:t>
      </w:r>
      <w:r w:rsidR="00FA0148" w:rsidRPr="000F7655">
        <w:rPr>
          <w:szCs w:val="22"/>
        </w:rPr>
        <w:t>QTc</w:t>
      </w:r>
      <w:r w:rsidR="00FA0148" w:rsidRPr="000F7655">
        <w:rPr>
          <w:szCs w:val="22"/>
          <w:lang w:val="el-GR"/>
        </w:rPr>
        <w:t xml:space="preserve"> </w:t>
      </w:r>
      <w:r w:rsidRPr="000F7655">
        <w:rPr>
          <w:szCs w:val="22"/>
          <w:lang w:val="el-GR"/>
        </w:rPr>
        <w:t xml:space="preserve">δεν έχει αξιολογηθεί σε διεξοδική μελέτη του </w:t>
      </w:r>
      <w:r w:rsidR="00FA0148" w:rsidRPr="000F7655">
        <w:rPr>
          <w:szCs w:val="22"/>
        </w:rPr>
        <w:t>QT</w:t>
      </w:r>
      <w:r w:rsidR="00FA0148" w:rsidRPr="000F7655">
        <w:rPr>
          <w:szCs w:val="22"/>
          <w:lang w:val="el-GR"/>
        </w:rPr>
        <w:t xml:space="preserve"> (</w:t>
      </w:r>
      <w:r w:rsidR="00FA0148" w:rsidRPr="000F7655">
        <w:rPr>
          <w:szCs w:val="22"/>
        </w:rPr>
        <w:t>TQT</w:t>
      </w:r>
      <w:r w:rsidRPr="000F7655">
        <w:rPr>
          <w:szCs w:val="22"/>
          <w:lang w:val="el-GR"/>
        </w:rPr>
        <w:t>)</w:t>
      </w:r>
      <w:r w:rsidR="00FA0148" w:rsidRPr="000F7655">
        <w:rPr>
          <w:szCs w:val="22"/>
          <w:lang w:val="el-GR"/>
        </w:rPr>
        <w:t>.</w:t>
      </w:r>
      <w:r w:rsidR="00FE5686" w:rsidRPr="000F7655">
        <w:rPr>
          <w:szCs w:val="22"/>
          <w:lang w:val="el-GR"/>
        </w:rPr>
        <w:t xml:space="preserve"> </w:t>
      </w:r>
      <w:r w:rsidRPr="000F7655">
        <w:rPr>
          <w:szCs w:val="22"/>
          <w:lang w:val="el-GR"/>
        </w:rPr>
        <w:t>Για την φουροϊκή μομεταζόνη δεν είναι γνωστές ιδιότητες</w:t>
      </w:r>
      <w:r w:rsidR="00EA1479" w:rsidRPr="000F7655">
        <w:rPr>
          <w:szCs w:val="22"/>
          <w:lang w:val="el-GR"/>
        </w:rPr>
        <w:t xml:space="preserve"> παράτασης του </w:t>
      </w:r>
      <w:r w:rsidR="00FA0148" w:rsidRPr="000F7655">
        <w:rPr>
          <w:szCs w:val="22"/>
        </w:rPr>
        <w:t>QTc</w:t>
      </w:r>
      <w:r w:rsidR="00FA0148" w:rsidRPr="000F7655">
        <w:rPr>
          <w:szCs w:val="22"/>
          <w:lang w:val="el-GR"/>
        </w:rPr>
        <w:t>.</w:t>
      </w:r>
    </w:p>
    <w:p w14:paraId="7F0D52ED" w14:textId="77777777" w:rsidR="00FA0148" w:rsidRPr="00156CDF" w:rsidRDefault="00FA0148" w:rsidP="00D83A43">
      <w:pPr>
        <w:tabs>
          <w:tab w:val="clear" w:pos="567"/>
        </w:tabs>
        <w:autoSpaceDE w:val="0"/>
        <w:autoSpaceDN w:val="0"/>
        <w:adjustRightInd w:val="0"/>
        <w:spacing w:line="240" w:lineRule="auto"/>
        <w:rPr>
          <w:szCs w:val="22"/>
          <w:lang w:val="el-GR"/>
        </w:rPr>
      </w:pPr>
    </w:p>
    <w:p w14:paraId="3D333F64" w14:textId="08EFB300" w:rsidR="00B84FD6" w:rsidRPr="00156CDF" w:rsidRDefault="00497A66" w:rsidP="00D83A43">
      <w:pPr>
        <w:keepNext/>
        <w:tabs>
          <w:tab w:val="clear" w:pos="567"/>
        </w:tabs>
        <w:autoSpaceDE w:val="0"/>
        <w:autoSpaceDN w:val="0"/>
        <w:adjustRightInd w:val="0"/>
        <w:spacing w:line="240" w:lineRule="auto"/>
        <w:rPr>
          <w:szCs w:val="22"/>
          <w:u w:val="single"/>
          <w:lang w:val="el-GR"/>
        </w:rPr>
      </w:pPr>
      <w:r w:rsidRPr="00156CDF">
        <w:rPr>
          <w:szCs w:val="22"/>
          <w:u w:val="single"/>
          <w:lang w:val="el-GR"/>
        </w:rPr>
        <w:t>Κλινική αποτελεσματικότητα και ασφάλεια</w:t>
      </w:r>
    </w:p>
    <w:p w14:paraId="7213AB61" w14:textId="18C0257C" w:rsidR="00386FB1" w:rsidRPr="00F35529" w:rsidRDefault="00386FB1" w:rsidP="00D83A43">
      <w:pPr>
        <w:pStyle w:val="Text"/>
        <w:keepNext/>
        <w:spacing w:before="0"/>
        <w:jc w:val="left"/>
        <w:rPr>
          <w:sz w:val="22"/>
          <w:szCs w:val="22"/>
          <w:lang w:val="el-GR"/>
        </w:rPr>
      </w:pPr>
    </w:p>
    <w:p w14:paraId="1E6ACF41" w14:textId="6DD8634A" w:rsidR="00571C19" w:rsidRPr="00156CDF" w:rsidRDefault="00571C19" w:rsidP="00D83A43">
      <w:pPr>
        <w:pStyle w:val="Text"/>
        <w:keepNext/>
        <w:spacing w:before="0"/>
        <w:jc w:val="left"/>
        <w:rPr>
          <w:i/>
          <w:sz w:val="22"/>
          <w:szCs w:val="22"/>
          <w:u w:val="single"/>
          <w:lang w:val="el-GR"/>
        </w:rPr>
      </w:pPr>
      <w:r w:rsidRPr="00156CDF">
        <w:rPr>
          <w:i/>
          <w:sz w:val="22"/>
          <w:szCs w:val="22"/>
          <w:u w:val="single"/>
          <w:lang w:val="el-GR"/>
        </w:rPr>
        <w:t xml:space="preserve">Σύγκριση του </w:t>
      </w:r>
      <w:r w:rsidRPr="00156CDF">
        <w:rPr>
          <w:i/>
          <w:sz w:val="22"/>
          <w:szCs w:val="22"/>
          <w:u w:val="single"/>
        </w:rPr>
        <w:t>Enerzair</w:t>
      </w:r>
      <w:r w:rsidRPr="00156CDF">
        <w:rPr>
          <w:i/>
          <w:sz w:val="22"/>
          <w:szCs w:val="22"/>
          <w:u w:val="single"/>
          <w:lang w:val="el-GR"/>
        </w:rPr>
        <w:t xml:space="preserve"> </w:t>
      </w:r>
      <w:r w:rsidRPr="00156CDF">
        <w:rPr>
          <w:i/>
          <w:sz w:val="22"/>
          <w:szCs w:val="22"/>
          <w:u w:val="single"/>
        </w:rPr>
        <w:t>Breezhaler</w:t>
      </w:r>
      <w:r w:rsidRPr="00156CDF">
        <w:rPr>
          <w:i/>
          <w:sz w:val="22"/>
          <w:szCs w:val="22"/>
          <w:u w:val="single"/>
          <w:lang w:val="el-GR"/>
        </w:rPr>
        <w:t xml:space="preserve"> με σταθερούς συνδυασμούς </w:t>
      </w:r>
      <w:r w:rsidRPr="00156CDF">
        <w:rPr>
          <w:i/>
          <w:sz w:val="22"/>
          <w:szCs w:val="22"/>
          <w:u w:val="single"/>
        </w:rPr>
        <w:t>LABA</w:t>
      </w:r>
      <w:r w:rsidRPr="00156CDF">
        <w:rPr>
          <w:i/>
          <w:sz w:val="22"/>
          <w:szCs w:val="22"/>
          <w:u w:val="single"/>
          <w:lang w:val="el-GR"/>
        </w:rPr>
        <w:t>/</w:t>
      </w:r>
      <w:r w:rsidRPr="00156CDF">
        <w:rPr>
          <w:i/>
          <w:sz w:val="22"/>
          <w:szCs w:val="22"/>
          <w:u w:val="single"/>
        </w:rPr>
        <w:t>ICS</w:t>
      </w:r>
    </w:p>
    <w:p w14:paraId="77A29016" w14:textId="466FB136" w:rsidR="00B84FD6" w:rsidRPr="000F7655" w:rsidRDefault="00EA1479" w:rsidP="00D83A43">
      <w:pPr>
        <w:pStyle w:val="Text"/>
        <w:spacing w:before="0"/>
        <w:jc w:val="left"/>
        <w:rPr>
          <w:sz w:val="22"/>
          <w:szCs w:val="22"/>
          <w:lang w:val="el-GR"/>
        </w:rPr>
      </w:pPr>
      <w:r w:rsidRPr="00156CDF">
        <w:rPr>
          <w:sz w:val="22"/>
          <w:szCs w:val="22"/>
          <w:lang w:val="el-GR"/>
        </w:rPr>
        <w:t>Η ασφάλεια και η αποτελεσματικότητα του</w:t>
      </w:r>
      <w:r w:rsidR="00914C40" w:rsidRPr="00156CDF">
        <w:rPr>
          <w:sz w:val="22"/>
          <w:szCs w:val="22"/>
          <w:lang w:val="el-GR"/>
        </w:rPr>
        <w:t xml:space="preserve"> </w:t>
      </w:r>
      <w:r w:rsidR="00914C40" w:rsidRPr="00156CDF">
        <w:rPr>
          <w:sz w:val="22"/>
          <w:szCs w:val="22"/>
          <w:lang w:bidi="th-TH"/>
        </w:rPr>
        <w:t>Enerzair</w:t>
      </w:r>
      <w:r w:rsidR="00914C40" w:rsidRPr="00156CDF">
        <w:rPr>
          <w:sz w:val="22"/>
          <w:szCs w:val="22"/>
          <w:lang w:val="el-GR" w:bidi="th-TH"/>
        </w:rPr>
        <w:t xml:space="preserve"> </w:t>
      </w:r>
      <w:r w:rsidR="00914C40" w:rsidRPr="00156CDF">
        <w:rPr>
          <w:sz w:val="22"/>
          <w:szCs w:val="22"/>
          <w:lang w:bidi="th-TH"/>
        </w:rPr>
        <w:t>Breezhaler</w:t>
      </w:r>
      <w:r w:rsidR="00914C40" w:rsidRPr="00156CDF">
        <w:rPr>
          <w:sz w:val="22"/>
          <w:szCs w:val="22"/>
          <w:lang w:val="el-GR" w:bidi="th-TH"/>
        </w:rPr>
        <w:t xml:space="preserve"> </w:t>
      </w:r>
      <w:r w:rsidRPr="00156CDF">
        <w:rPr>
          <w:sz w:val="22"/>
          <w:szCs w:val="22"/>
          <w:lang w:val="el-GR" w:bidi="th-TH"/>
        </w:rPr>
        <w:t>στους ενήλικ</w:t>
      </w:r>
      <w:r w:rsidR="004F125D" w:rsidRPr="00156CDF">
        <w:rPr>
          <w:sz w:val="22"/>
          <w:szCs w:val="22"/>
          <w:lang w:val="el-GR" w:bidi="th-TH"/>
        </w:rPr>
        <w:t>ους</w:t>
      </w:r>
      <w:r w:rsidRPr="00156CDF">
        <w:rPr>
          <w:sz w:val="22"/>
          <w:szCs w:val="22"/>
          <w:lang w:val="el-GR" w:bidi="th-TH"/>
        </w:rPr>
        <w:t xml:space="preserve"> ασθενείς με επ</w:t>
      </w:r>
      <w:r w:rsidR="004F125D" w:rsidRPr="00156CDF">
        <w:rPr>
          <w:sz w:val="22"/>
          <w:szCs w:val="22"/>
          <w:lang w:val="el-GR" w:bidi="th-TH"/>
        </w:rPr>
        <w:t>ί</w:t>
      </w:r>
      <w:r w:rsidRPr="00156CDF">
        <w:rPr>
          <w:sz w:val="22"/>
          <w:szCs w:val="22"/>
          <w:lang w:val="el-GR" w:bidi="th-TH"/>
        </w:rPr>
        <w:t xml:space="preserve">μονο άσθμα αξιολογήθηκε </w:t>
      </w:r>
      <w:r w:rsidRPr="000F7655">
        <w:rPr>
          <w:sz w:val="22"/>
          <w:szCs w:val="22"/>
          <w:lang w:val="el-GR" w:bidi="th-TH"/>
        </w:rPr>
        <w:t>στη φάσης</w:t>
      </w:r>
      <w:r w:rsidR="00386FB1" w:rsidRPr="000F7655">
        <w:rPr>
          <w:sz w:val="22"/>
          <w:szCs w:val="22"/>
        </w:rPr>
        <w:t> </w:t>
      </w:r>
      <w:r w:rsidR="00914C40" w:rsidRPr="000F7655">
        <w:rPr>
          <w:sz w:val="22"/>
          <w:szCs w:val="22"/>
        </w:rPr>
        <w:t>III</w:t>
      </w:r>
      <w:r w:rsidR="00914C40" w:rsidRPr="000F7655">
        <w:rPr>
          <w:sz w:val="22"/>
          <w:szCs w:val="22"/>
          <w:lang w:val="el-GR"/>
        </w:rPr>
        <w:t xml:space="preserve"> </w:t>
      </w:r>
      <w:r w:rsidRPr="000F7655">
        <w:rPr>
          <w:sz w:val="22"/>
          <w:szCs w:val="22"/>
          <w:lang w:val="el-GR"/>
        </w:rPr>
        <w:t>τυχαιοποιημένη, διπλά τυφλή μελέτη</w:t>
      </w:r>
      <w:r w:rsidR="00914C40" w:rsidRPr="000F7655">
        <w:rPr>
          <w:sz w:val="22"/>
          <w:szCs w:val="22"/>
          <w:lang w:val="el-GR"/>
        </w:rPr>
        <w:t xml:space="preserve"> </w:t>
      </w:r>
      <w:r w:rsidR="00936E64" w:rsidRPr="000F7655">
        <w:rPr>
          <w:sz w:val="22"/>
          <w:szCs w:val="22"/>
          <w:lang w:val="el-GR"/>
        </w:rPr>
        <w:t>(</w:t>
      </w:r>
      <w:r w:rsidR="00FA0148" w:rsidRPr="000F7655">
        <w:rPr>
          <w:sz w:val="22"/>
          <w:szCs w:val="22"/>
        </w:rPr>
        <w:t>IRIDIUM</w:t>
      </w:r>
      <w:r w:rsidR="00936E64" w:rsidRPr="000F7655">
        <w:rPr>
          <w:sz w:val="22"/>
          <w:szCs w:val="22"/>
          <w:lang w:val="el-GR"/>
        </w:rPr>
        <w:t>)</w:t>
      </w:r>
      <w:r w:rsidR="00914C40" w:rsidRPr="000F7655">
        <w:rPr>
          <w:sz w:val="22"/>
          <w:szCs w:val="22"/>
          <w:lang w:val="el-GR"/>
        </w:rPr>
        <w:t>.</w:t>
      </w:r>
      <w:r w:rsidR="00AD539E" w:rsidRPr="000F7655">
        <w:rPr>
          <w:sz w:val="22"/>
          <w:szCs w:val="22"/>
          <w:lang w:val="el-GR"/>
        </w:rPr>
        <w:t xml:space="preserve"> </w:t>
      </w:r>
      <w:r w:rsidRPr="000F7655">
        <w:rPr>
          <w:sz w:val="22"/>
          <w:szCs w:val="22"/>
          <w:lang w:val="el-GR"/>
        </w:rPr>
        <w:t>Η μελέτη</w:t>
      </w:r>
      <w:r w:rsidR="00914C40" w:rsidRPr="000F7655">
        <w:rPr>
          <w:sz w:val="22"/>
          <w:szCs w:val="22"/>
          <w:lang w:val="el-GR"/>
        </w:rPr>
        <w:t xml:space="preserve"> </w:t>
      </w:r>
      <w:r w:rsidR="00936E64" w:rsidRPr="000F7655">
        <w:rPr>
          <w:sz w:val="22"/>
          <w:szCs w:val="22"/>
        </w:rPr>
        <w:t>IRIDIUM</w:t>
      </w:r>
      <w:r w:rsidR="00936E64" w:rsidRPr="000F7655">
        <w:rPr>
          <w:sz w:val="22"/>
          <w:szCs w:val="22"/>
          <w:lang w:val="el-GR"/>
        </w:rPr>
        <w:t xml:space="preserve"> </w:t>
      </w:r>
      <w:r w:rsidRPr="000F7655">
        <w:rPr>
          <w:sz w:val="22"/>
          <w:szCs w:val="22"/>
          <w:lang w:val="el-GR"/>
        </w:rPr>
        <w:t xml:space="preserve">ήταν </w:t>
      </w:r>
      <w:r w:rsidR="001F5090" w:rsidRPr="000F7655">
        <w:rPr>
          <w:sz w:val="22"/>
          <w:szCs w:val="22"/>
          <w:lang w:val="el-GR"/>
        </w:rPr>
        <w:t>μία</w:t>
      </w:r>
      <w:r w:rsidRPr="000F7655">
        <w:rPr>
          <w:sz w:val="22"/>
          <w:szCs w:val="22"/>
          <w:lang w:val="el-GR"/>
        </w:rPr>
        <w:t xml:space="preserve"> μελέτη </w:t>
      </w:r>
      <w:r w:rsidR="00914C40" w:rsidRPr="000F7655">
        <w:rPr>
          <w:sz w:val="22"/>
          <w:szCs w:val="22"/>
          <w:lang w:val="el-GR"/>
        </w:rPr>
        <w:t>52</w:t>
      </w:r>
      <w:r w:rsidRPr="000F7655">
        <w:rPr>
          <w:sz w:val="22"/>
          <w:szCs w:val="22"/>
        </w:rPr>
        <w:t> </w:t>
      </w:r>
      <w:r w:rsidRPr="000F7655">
        <w:rPr>
          <w:sz w:val="22"/>
          <w:szCs w:val="22"/>
          <w:lang w:val="el-GR"/>
        </w:rPr>
        <w:t>εβδομάδων που αξιολόγησε το</w:t>
      </w:r>
      <w:r w:rsidR="00914C40" w:rsidRPr="000F7655">
        <w:rPr>
          <w:sz w:val="22"/>
          <w:szCs w:val="22"/>
          <w:lang w:val="el-GR"/>
        </w:rPr>
        <w:t xml:space="preserve"> </w:t>
      </w:r>
      <w:r w:rsidR="00914C40" w:rsidRPr="000F7655">
        <w:rPr>
          <w:sz w:val="22"/>
          <w:szCs w:val="22"/>
          <w:lang w:bidi="th-TH"/>
        </w:rPr>
        <w:t>Enerzair</w:t>
      </w:r>
      <w:r w:rsidR="00914C40" w:rsidRPr="000F7655">
        <w:rPr>
          <w:sz w:val="22"/>
          <w:szCs w:val="22"/>
          <w:lang w:val="el-GR" w:bidi="th-TH"/>
        </w:rPr>
        <w:t xml:space="preserve"> </w:t>
      </w:r>
      <w:r w:rsidR="00914C40" w:rsidRPr="000F7655">
        <w:rPr>
          <w:sz w:val="22"/>
          <w:szCs w:val="22"/>
          <w:lang w:bidi="th-TH"/>
        </w:rPr>
        <w:t>Breezhaler</w:t>
      </w:r>
      <w:r w:rsidR="00914C40" w:rsidRPr="000F7655">
        <w:rPr>
          <w:sz w:val="22"/>
          <w:szCs w:val="22"/>
          <w:lang w:val="el-GR" w:bidi="th-TH"/>
        </w:rPr>
        <w:t xml:space="preserve"> </w:t>
      </w:r>
      <w:r w:rsidR="00914C40" w:rsidRPr="000F7655">
        <w:rPr>
          <w:sz w:val="22"/>
          <w:szCs w:val="22"/>
          <w:lang w:val="el-GR"/>
        </w:rPr>
        <w:t>114</w:t>
      </w:r>
      <w:r w:rsidR="00386FB1" w:rsidRPr="000F7655">
        <w:rPr>
          <w:sz w:val="22"/>
          <w:szCs w:val="22"/>
        </w:rPr>
        <w:t> </w:t>
      </w:r>
      <w:r w:rsidR="00914C40" w:rsidRPr="000F7655">
        <w:rPr>
          <w:sz w:val="22"/>
          <w:szCs w:val="22"/>
        </w:rPr>
        <w:t>mcg</w:t>
      </w:r>
      <w:r w:rsidR="00914C40" w:rsidRPr="000F7655">
        <w:rPr>
          <w:sz w:val="22"/>
          <w:szCs w:val="22"/>
          <w:lang w:val="el-GR"/>
        </w:rPr>
        <w:t>/46</w:t>
      </w:r>
      <w:r w:rsidR="00386FB1" w:rsidRPr="000F7655">
        <w:rPr>
          <w:sz w:val="22"/>
          <w:szCs w:val="22"/>
        </w:rPr>
        <w:t> </w:t>
      </w:r>
      <w:r w:rsidR="00914C40" w:rsidRPr="000F7655">
        <w:rPr>
          <w:sz w:val="22"/>
          <w:szCs w:val="22"/>
        </w:rPr>
        <w:t>mcg</w:t>
      </w:r>
      <w:r w:rsidR="00914C40" w:rsidRPr="000F7655">
        <w:rPr>
          <w:sz w:val="22"/>
          <w:szCs w:val="22"/>
          <w:lang w:val="el-GR"/>
        </w:rPr>
        <w:t>/68</w:t>
      </w:r>
      <w:r w:rsidR="00386FB1" w:rsidRPr="000F7655">
        <w:rPr>
          <w:sz w:val="22"/>
          <w:szCs w:val="22"/>
        </w:rPr>
        <w:t> </w:t>
      </w:r>
      <w:r w:rsidR="00914C40" w:rsidRPr="000F7655">
        <w:rPr>
          <w:sz w:val="22"/>
          <w:szCs w:val="22"/>
        </w:rPr>
        <w:t>mcg</w:t>
      </w:r>
      <w:r w:rsidR="00914C40" w:rsidRPr="000F7655">
        <w:rPr>
          <w:sz w:val="22"/>
          <w:szCs w:val="22"/>
          <w:lang w:val="el-GR"/>
        </w:rPr>
        <w:t xml:space="preserve"> </w:t>
      </w:r>
      <w:r w:rsidR="002925D0" w:rsidRPr="000F7655">
        <w:rPr>
          <w:sz w:val="22"/>
          <w:szCs w:val="22"/>
          <w:lang w:val="el-GR"/>
        </w:rPr>
        <w:t>μία φορά την ημέρα</w:t>
      </w:r>
      <w:r w:rsidR="00914C40" w:rsidRPr="000F7655">
        <w:rPr>
          <w:sz w:val="22"/>
          <w:szCs w:val="22"/>
          <w:lang w:val="el-GR"/>
        </w:rPr>
        <w:t xml:space="preserve"> (</w:t>
      </w:r>
      <w:r w:rsidR="00914C40" w:rsidRPr="000F7655">
        <w:rPr>
          <w:sz w:val="22"/>
          <w:szCs w:val="22"/>
        </w:rPr>
        <w:t>N</w:t>
      </w:r>
      <w:r w:rsidR="00914C40" w:rsidRPr="000F7655">
        <w:rPr>
          <w:sz w:val="22"/>
          <w:szCs w:val="22"/>
          <w:lang w:val="el-GR"/>
        </w:rPr>
        <w:t xml:space="preserve">=620) </w:t>
      </w:r>
      <w:r w:rsidRPr="000F7655">
        <w:rPr>
          <w:sz w:val="22"/>
          <w:szCs w:val="22"/>
          <w:lang w:val="el-GR"/>
        </w:rPr>
        <w:t>και</w:t>
      </w:r>
      <w:r w:rsidR="00914C40" w:rsidRPr="000F7655">
        <w:rPr>
          <w:sz w:val="22"/>
          <w:szCs w:val="22"/>
          <w:lang w:val="el-GR"/>
        </w:rPr>
        <w:t xml:space="preserve"> 114</w:t>
      </w:r>
      <w:r w:rsidR="00386FB1" w:rsidRPr="000F7655">
        <w:rPr>
          <w:sz w:val="22"/>
          <w:szCs w:val="22"/>
        </w:rPr>
        <w:t> </w:t>
      </w:r>
      <w:r w:rsidR="00914C40" w:rsidRPr="000F7655">
        <w:rPr>
          <w:sz w:val="22"/>
          <w:szCs w:val="22"/>
        </w:rPr>
        <w:t>mcg</w:t>
      </w:r>
      <w:r w:rsidR="00914C40" w:rsidRPr="000F7655">
        <w:rPr>
          <w:sz w:val="22"/>
          <w:szCs w:val="22"/>
          <w:lang w:val="el-GR"/>
        </w:rPr>
        <w:t>/46</w:t>
      </w:r>
      <w:r w:rsidR="00386FB1" w:rsidRPr="000F7655">
        <w:rPr>
          <w:sz w:val="22"/>
          <w:szCs w:val="22"/>
        </w:rPr>
        <w:t> </w:t>
      </w:r>
      <w:r w:rsidR="00914C40" w:rsidRPr="000F7655">
        <w:rPr>
          <w:sz w:val="22"/>
          <w:szCs w:val="22"/>
        </w:rPr>
        <w:t>mcg</w:t>
      </w:r>
      <w:r w:rsidR="00914C40" w:rsidRPr="000F7655">
        <w:rPr>
          <w:sz w:val="22"/>
          <w:szCs w:val="22"/>
          <w:lang w:val="el-GR"/>
        </w:rPr>
        <w:t>/136</w:t>
      </w:r>
      <w:r w:rsidR="00386FB1" w:rsidRPr="000F7655">
        <w:rPr>
          <w:sz w:val="22"/>
          <w:szCs w:val="22"/>
        </w:rPr>
        <w:t> </w:t>
      </w:r>
      <w:r w:rsidR="00914C40" w:rsidRPr="000F7655">
        <w:rPr>
          <w:sz w:val="22"/>
          <w:szCs w:val="22"/>
        </w:rPr>
        <w:t>mcg</w:t>
      </w:r>
      <w:r w:rsidR="00914C40" w:rsidRPr="000F7655">
        <w:rPr>
          <w:sz w:val="22"/>
          <w:szCs w:val="22"/>
          <w:lang w:val="el-GR"/>
        </w:rPr>
        <w:t xml:space="preserve"> </w:t>
      </w:r>
      <w:r w:rsidR="002253D6" w:rsidRPr="000F7655">
        <w:rPr>
          <w:sz w:val="22"/>
          <w:szCs w:val="22"/>
          <w:lang w:val="el-GR"/>
        </w:rPr>
        <w:t>μία φορά την ημέρα</w:t>
      </w:r>
      <w:r w:rsidR="00914C40" w:rsidRPr="000F7655">
        <w:rPr>
          <w:sz w:val="22"/>
          <w:szCs w:val="22"/>
          <w:lang w:val="el-GR"/>
        </w:rPr>
        <w:t xml:space="preserve"> (</w:t>
      </w:r>
      <w:r w:rsidR="00914C40" w:rsidRPr="000F7655">
        <w:rPr>
          <w:sz w:val="22"/>
          <w:szCs w:val="22"/>
        </w:rPr>
        <w:t>N</w:t>
      </w:r>
      <w:r w:rsidR="00914C40" w:rsidRPr="000F7655">
        <w:rPr>
          <w:sz w:val="22"/>
          <w:szCs w:val="22"/>
          <w:lang w:val="el-GR"/>
        </w:rPr>
        <w:t xml:space="preserve">=619) </w:t>
      </w:r>
      <w:r w:rsidRPr="000F7655">
        <w:rPr>
          <w:sz w:val="22"/>
          <w:szCs w:val="22"/>
          <w:lang w:val="el-GR"/>
        </w:rPr>
        <w:t>σ</w:t>
      </w:r>
      <w:r w:rsidR="002253D6" w:rsidRPr="000F7655">
        <w:rPr>
          <w:sz w:val="22"/>
          <w:szCs w:val="22"/>
          <w:lang w:val="el-GR"/>
        </w:rPr>
        <w:t>ε σύγκριση με την ινδακατερόλη/</w:t>
      </w:r>
      <w:r w:rsidRPr="000F7655">
        <w:rPr>
          <w:sz w:val="22"/>
          <w:szCs w:val="22"/>
          <w:lang w:val="el-GR"/>
        </w:rPr>
        <w:t xml:space="preserve">φουροϊκή μομεταζόνη </w:t>
      </w:r>
      <w:r w:rsidR="00914C40" w:rsidRPr="000F7655">
        <w:rPr>
          <w:sz w:val="22"/>
          <w:szCs w:val="22"/>
          <w:lang w:val="el-GR"/>
        </w:rPr>
        <w:t>125</w:t>
      </w:r>
      <w:r w:rsidR="00386FB1" w:rsidRPr="000F7655">
        <w:rPr>
          <w:sz w:val="22"/>
          <w:szCs w:val="22"/>
        </w:rPr>
        <w:t> </w:t>
      </w:r>
      <w:r w:rsidR="00914C40" w:rsidRPr="000F7655">
        <w:rPr>
          <w:sz w:val="22"/>
          <w:szCs w:val="22"/>
        </w:rPr>
        <w:t>mcg</w:t>
      </w:r>
      <w:r w:rsidRPr="000F7655">
        <w:rPr>
          <w:sz w:val="22"/>
          <w:szCs w:val="22"/>
          <w:lang w:val="el-GR"/>
        </w:rPr>
        <w:t>/127,</w:t>
      </w:r>
      <w:r w:rsidR="00914C40" w:rsidRPr="000F7655">
        <w:rPr>
          <w:sz w:val="22"/>
          <w:szCs w:val="22"/>
          <w:lang w:val="el-GR"/>
        </w:rPr>
        <w:t>5</w:t>
      </w:r>
      <w:r w:rsidR="00386FB1" w:rsidRPr="000F7655">
        <w:rPr>
          <w:sz w:val="22"/>
          <w:szCs w:val="22"/>
        </w:rPr>
        <w:t> </w:t>
      </w:r>
      <w:r w:rsidR="00914C40" w:rsidRPr="000F7655">
        <w:rPr>
          <w:sz w:val="22"/>
          <w:szCs w:val="22"/>
        </w:rPr>
        <w:t>mcg</w:t>
      </w:r>
      <w:r w:rsidR="00914C40" w:rsidRPr="000F7655">
        <w:rPr>
          <w:sz w:val="22"/>
          <w:szCs w:val="22"/>
          <w:lang w:val="el-GR"/>
        </w:rPr>
        <w:t xml:space="preserve"> </w:t>
      </w:r>
      <w:r w:rsidR="002253D6" w:rsidRPr="000F7655">
        <w:rPr>
          <w:sz w:val="22"/>
          <w:szCs w:val="22"/>
          <w:lang w:val="el-GR"/>
        </w:rPr>
        <w:t>μία φορά την ημέρα</w:t>
      </w:r>
      <w:r w:rsidR="00914C40" w:rsidRPr="000F7655">
        <w:rPr>
          <w:sz w:val="22"/>
          <w:szCs w:val="22"/>
          <w:lang w:val="el-GR"/>
        </w:rPr>
        <w:t xml:space="preserve"> (</w:t>
      </w:r>
      <w:r w:rsidR="00914C40" w:rsidRPr="000F7655">
        <w:rPr>
          <w:sz w:val="22"/>
          <w:szCs w:val="22"/>
        </w:rPr>
        <w:t>N</w:t>
      </w:r>
      <w:r w:rsidR="00914C40" w:rsidRPr="000F7655">
        <w:rPr>
          <w:sz w:val="22"/>
          <w:szCs w:val="22"/>
          <w:lang w:val="el-GR"/>
        </w:rPr>
        <w:t xml:space="preserve">=617) </w:t>
      </w:r>
      <w:r w:rsidRPr="000F7655">
        <w:rPr>
          <w:sz w:val="22"/>
          <w:szCs w:val="22"/>
          <w:lang w:val="el-GR"/>
        </w:rPr>
        <w:t>και</w:t>
      </w:r>
      <w:r w:rsidR="00914C40" w:rsidRPr="000F7655">
        <w:rPr>
          <w:sz w:val="22"/>
          <w:szCs w:val="22"/>
          <w:lang w:val="el-GR"/>
        </w:rPr>
        <w:t xml:space="preserve"> 125</w:t>
      </w:r>
      <w:r w:rsidR="00386FB1" w:rsidRPr="000F7655">
        <w:rPr>
          <w:sz w:val="22"/>
          <w:szCs w:val="22"/>
        </w:rPr>
        <w:t> </w:t>
      </w:r>
      <w:r w:rsidR="00914C40" w:rsidRPr="000F7655">
        <w:rPr>
          <w:sz w:val="22"/>
          <w:szCs w:val="22"/>
        </w:rPr>
        <w:t>mcg</w:t>
      </w:r>
      <w:r w:rsidR="00914C40" w:rsidRPr="000F7655">
        <w:rPr>
          <w:sz w:val="22"/>
          <w:szCs w:val="22"/>
          <w:lang w:val="el-GR"/>
        </w:rPr>
        <w:t>/260</w:t>
      </w:r>
      <w:r w:rsidR="00386FB1" w:rsidRPr="000F7655">
        <w:rPr>
          <w:sz w:val="22"/>
          <w:szCs w:val="22"/>
        </w:rPr>
        <w:t> </w:t>
      </w:r>
      <w:r w:rsidR="00914C40" w:rsidRPr="000F7655">
        <w:rPr>
          <w:sz w:val="22"/>
          <w:szCs w:val="22"/>
        </w:rPr>
        <w:t>mcg</w:t>
      </w:r>
      <w:r w:rsidRPr="000F7655">
        <w:rPr>
          <w:sz w:val="22"/>
          <w:szCs w:val="22"/>
          <w:lang w:val="el-GR"/>
        </w:rPr>
        <w:t xml:space="preserve"> </w:t>
      </w:r>
      <w:r w:rsidR="00531D6E" w:rsidRPr="000F7655">
        <w:rPr>
          <w:sz w:val="22"/>
          <w:szCs w:val="22"/>
          <w:lang w:val="el-GR"/>
        </w:rPr>
        <w:t>μία φορά την ημέρα</w:t>
      </w:r>
      <w:r w:rsidR="00914C40" w:rsidRPr="000F7655">
        <w:rPr>
          <w:sz w:val="22"/>
          <w:szCs w:val="22"/>
          <w:lang w:val="el-GR"/>
        </w:rPr>
        <w:t xml:space="preserve"> (</w:t>
      </w:r>
      <w:r w:rsidR="00914C40" w:rsidRPr="000F7655">
        <w:rPr>
          <w:sz w:val="22"/>
          <w:szCs w:val="22"/>
        </w:rPr>
        <w:t>N</w:t>
      </w:r>
      <w:r w:rsidR="00914C40" w:rsidRPr="000F7655">
        <w:rPr>
          <w:sz w:val="22"/>
          <w:szCs w:val="22"/>
          <w:lang w:val="el-GR"/>
        </w:rPr>
        <w:t xml:space="preserve">=618), </w:t>
      </w:r>
      <w:r w:rsidRPr="000F7655">
        <w:rPr>
          <w:sz w:val="22"/>
          <w:szCs w:val="22"/>
          <w:lang w:val="el-GR"/>
        </w:rPr>
        <w:t>αντιστοίχως</w:t>
      </w:r>
      <w:r w:rsidR="00914C40" w:rsidRPr="000F7655">
        <w:rPr>
          <w:sz w:val="22"/>
          <w:szCs w:val="22"/>
          <w:lang w:val="el-GR"/>
        </w:rPr>
        <w:t xml:space="preserve">. </w:t>
      </w:r>
      <w:r w:rsidR="008E5B92" w:rsidRPr="000F7655">
        <w:rPr>
          <w:sz w:val="22"/>
          <w:szCs w:val="22"/>
          <w:lang w:val="el-GR"/>
        </w:rPr>
        <w:t xml:space="preserve">Ένα τρίτο σκέλος ελέγχου με δραστική ουσία συμπεριέλαβε άτομα που έλαβαν θεραπεία με σαλμετερόλη/προπιονική φλουτικαζόνη </w:t>
      </w:r>
      <w:r w:rsidR="00914C40" w:rsidRPr="000F7655">
        <w:rPr>
          <w:sz w:val="22"/>
          <w:szCs w:val="22"/>
          <w:lang w:val="el-GR"/>
        </w:rPr>
        <w:t>50</w:t>
      </w:r>
      <w:r w:rsidR="00386FB1" w:rsidRPr="000F7655">
        <w:rPr>
          <w:sz w:val="22"/>
          <w:szCs w:val="22"/>
        </w:rPr>
        <w:t> </w:t>
      </w:r>
      <w:r w:rsidR="00914C40" w:rsidRPr="000F7655">
        <w:rPr>
          <w:sz w:val="22"/>
          <w:szCs w:val="22"/>
        </w:rPr>
        <w:t>mcg</w:t>
      </w:r>
      <w:r w:rsidR="00914C40" w:rsidRPr="000F7655">
        <w:rPr>
          <w:sz w:val="22"/>
          <w:szCs w:val="22"/>
          <w:lang w:val="el-GR"/>
        </w:rPr>
        <w:t>/500</w:t>
      </w:r>
      <w:r w:rsidR="00386FB1" w:rsidRPr="000F7655">
        <w:rPr>
          <w:sz w:val="22"/>
          <w:szCs w:val="22"/>
        </w:rPr>
        <w:t> </w:t>
      </w:r>
      <w:r w:rsidR="00914C40" w:rsidRPr="000F7655">
        <w:rPr>
          <w:sz w:val="22"/>
          <w:szCs w:val="22"/>
        </w:rPr>
        <w:t>mcg</w:t>
      </w:r>
      <w:r w:rsidR="00914C40" w:rsidRPr="000F7655">
        <w:rPr>
          <w:sz w:val="22"/>
          <w:szCs w:val="22"/>
          <w:lang w:val="el-GR"/>
        </w:rPr>
        <w:t xml:space="preserve"> </w:t>
      </w:r>
      <w:r w:rsidR="008E5B92" w:rsidRPr="000F7655">
        <w:rPr>
          <w:sz w:val="22"/>
          <w:szCs w:val="22"/>
          <w:lang w:val="el-GR"/>
        </w:rPr>
        <w:t xml:space="preserve">δύο φορές </w:t>
      </w:r>
      <w:r w:rsidR="00002038" w:rsidRPr="000F7655">
        <w:rPr>
          <w:sz w:val="22"/>
          <w:szCs w:val="22"/>
          <w:lang w:val="el-GR"/>
        </w:rPr>
        <w:t>την ημέρα</w:t>
      </w:r>
      <w:r w:rsidR="00914C40" w:rsidRPr="000F7655">
        <w:rPr>
          <w:sz w:val="22"/>
          <w:szCs w:val="22"/>
          <w:lang w:val="el-GR"/>
        </w:rPr>
        <w:t xml:space="preserve"> (</w:t>
      </w:r>
      <w:r w:rsidR="00914C40" w:rsidRPr="000F7655">
        <w:rPr>
          <w:sz w:val="22"/>
          <w:szCs w:val="22"/>
        </w:rPr>
        <w:t>N</w:t>
      </w:r>
      <w:r w:rsidR="00914C40" w:rsidRPr="000F7655">
        <w:rPr>
          <w:sz w:val="22"/>
          <w:szCs w:val="22"/>
          <w:lang w:val="el-GR"/>
        </w:rPr>
        <w:t xml:space="preserve">=618). </w:t>
      </w:r>
      <w:r w:rsidR="008E5B92" w:rsidRPr="000F7655">
        <w:rPr>
          <w:sz w:val="22"/>
          <w:szCs w:val="22"/>
          <w:lang w:val="el-GR"/>
        </w:rPr>
        <w:t xml:space="preserve">Όλα τα άτομα έπρεπε να έχουν </w:t>
      </w:r>
      <w:r w:rsidR="00D33E90" w:rsidRPr="000F7655">
        <w:rPr>
          <w:sz w:val="22"/>
          <w:szCs w:val="22"/>
          <w:lang w:val="el-GR"/>
        </w:rPr>
        <w:t xml:space="preserve">συμπτωματικό άσθμα (βαθμολογία </w:t>
      </w:r>
      <w:r w:rsidR="00D33E90" w:rsidRPr="000F7655">
        <w:rPr>
          <w:sz w:val="22"/>
          <w:szCs w:val="22"/>
        </w:rPr>
        <w:t>ACQ</w:t>
      </w:r>
      <w:r w:rsidR="00D33E90" w:rsidRPr="000F7655">
        <w:rPr>
          <w:sz w:val="22"/>
          <w:szCs w:val="22"/>
          <w:lang w:val="el-GR"/>
        </w:rPr>
        <w:noBreakHyphen/>
        <w:t xml:space="preserve">7 ≥1,5) </w:t>
      </w:r>
      <w:r w:rsidR="008E5B92" w:rsidRPr="000F7655">
        <w:rPr>
          <w:sz w:val="22"/>
          <w:szCs w:val="22"/>
          <w:lang w:val="el-GR"/>
        </w:rPr>
        <w:t xml:space="preserve">και λάμβαναν θεραπεία συντήρησης του άσθματος με τη χρήση μεσαίας ή υψηλής δόσης εισπνεόμενου συνθετικού κορτικοστεροειδούς </w:t>
      </w:r>
      <w:r w:rsidR="00376546" w:rsidRPr="000F7655">
        <w:rPr>
          <w:sz w:val="22"/>
          <w:szCs w:val="22"/>
          <w:lang w:val="el-GR"/>
        </w:rPr>
        <w:t>(</w:t>
      </w:r>
      <w:r w:rsidR="00914C40" w:rsidRPr="000F7655">
        <w:rPr>
          <w:sz w:val="22"/>
          <w:szCs w:val="22"/>
        </w:rPr>
        <w:t>ICS</w:t>
      </w:r>
      <w:r w:rsidR="00376546" w:rsidRPr="000F7655">
        <w:rPr>
          <w:sz w:val="22"/>
          <w:szCs w:val="22"/>
          <w:lang w:val="el-GR"/>
        </w:rPr>
        <w:t>)</w:t>
      </w:r>
      <w:r w:rsidR="00914C40" w:rsidRPr="000F7655">
        <w:rPr>
          <w:sz w:val="22"/>
          <w:szCs w:val="22"/>
          <w:lang w:val="el-GR"/>
        </w:rPr>
        <w:t xml:space="preserve"> </w:t>
      </w:r>
      <w:r w:rsidR="008E5B92" w:rsidRPr="000F7655">
        <w:rPr>
          <w:sz w:val="22"/>
          <w:szCs w:val="22"/>
          <w:lang w:val="el-GR"/>
        </w:rPr>
        <w:t>και θεραπεία συνδυασμού</w:t>
      </w:r>
      <w:r w:rsidR="00914C40" w:rsidRPr="000F7655">
        <w:rPr>
          <w:sz w:val="22"/>
          <w:szCs w:val="22"/>
          <w:lang w:val="el-GR"/>
        </w:rPr>
        <w:t xml:space="preserve"> </w:t>
      </w:r>
      <w:r w:rsidR="00DF506E" w:rsidRPr="000F7655">
        <w:rPr>
          <w:sz w:val="22"/>
          <w:szCs w:val="22"/>
          <w:lang w:val="el-GR"/>
        </w:rPr>
        <w:t xml:space="preserve">με </w:t>
      </w:r>
      <w:r w:rsidR="00914C40" w:rsidRPr="000F7655">
        <w:rPr>
          <w:sz w:val="22"/>
          <w:szCs w:val="22"/>
        </w:rPr>
        <w:t>LABA</w:t>
      </w:r>
      <w:r w:rsidR="00914C40" w:rsidRPr="000F7655">
        <w:rPr>
          <w:sz w:val="22"/>
          <w:szCs w:val="22"/>
          <w:lang w:val="el-GR"/>
        </w:rPr>
        <w:t xml:space="preserve"> </w:t>
      </w:r>
      <w:r w:rsidR="008E5B92" w:rsidRPr="000F7655">
        <w:rPr>
          <w:sz w:val="22"/>
          <w:szCs w:val="22"/>
          <w:lang w:val="el-GR"/>
        </w:rPr>
        <w:t>για τουλάχιστον</w:t>
      </w:r>
      <w:r w:rsidR="00914C40" w:rsidRPr="000F7655">
        <w:rPr>
          <w:sz w:val="22"/>
          <w:szCs w:val="22"/>
          <w:lang w:val="el-GR"/>
        </w:rPr>
        <w:t xml:space="preserve"> 3</w:t>
      </w:r>
      <w:r w:rsidR="00386FB1" w:rsidRPr="000F7655">
        <w:rPr>
          <w:sz w:val="22"/>
          <w:szCs w:val="22"/>
        </w:rPr>
        <w:t> </w:t>
      </w:r>
      <w:r w:rsidR="008E5B92" w:rsidRPr="000F7655">
        <w:rPr>
          <w:sz w:val="22"/>
          <w:szCs w:val="22"/>
          <w:lang w:val="el-GR"/>
        </w:rPr>
        <w:t>μήνες πριν από την εισαγωγή στη μελέτη</w:t>
      </w:r>
      <w:r w:rsidR="00914C40" w:rsidRPr="000F7655">
        <w:rPr>
          <w:sz w:val="22"/>
          <w:szCs w:val="22"/>
          <w:lang w:val="el-GR"/>
        </w:rPr>
        <w:t xml:space="preserve">. </w:t>
      </w:r>
      <w:r w:rsidR="008E5B92" w:rsidRPr="000F7655">
        <w:rPr>
          <w:sz w:val="22"/>
          <w:szCs w:val="22"/>
          <w:lang w:val="el-GR"/>
        </w:rPr>
        <w:t>Η μέση ηλικία ήταν 52,</w:t>
      </w:r>
      <w:r w:rsidR="00914C40" w:rsidRPr="000F7655">
        <w:rPr>
          <w:sz w:val="22"/>
          <w:szCs w:val="22"/>
          <w:lang w:val="el-GR"/>
        </w:rPr>
        <w:t>2</w:t>
      </w:r>
      <w:r w:rsidR="00386FB1" w:rsidRPr="000F7655">
        <w:rPr>
          <w:sz w:val="22"/>
          <w:szCs w:val="22"/>
        </w:rPr>
        <w:t> </w:t>
      </w:r>
      <w:r w:rsidR="008E5B92" w:rsidRPr="000F7655">
        <w:rPr>
          <w:sz w:val="22"/>
          <w:szCs w:val="22"/>
          <w:lang w:val="el-GR"/>
        </w:rPr>
        <w:t>έτη</w:t>
      </w:r>
      <w:r w:rsidR="00914C40" w:rsidRPr="000F7655">
        <w:rPr>
          <w:sz w:val="22"/>
          <w:szCs w:val="22"/>
          <w:lang w:val="el-GR"/>
        </w:rPr>
        <w:t xml:space="preserve">. </w:t>
      </w:r>
      <w:r w:rsidR="008E5B92" w:rsidRPr="000F7655">
        <w:rPr>
          <w:sz w:val="22"/>
          <w:szCs w:val="22"/>
          <w:lang w:val="el-GR"/>
        </w:rPr>
        <w:t>Κατά τη διαλογή, το 99,</w:t>
      </w:r>
      <w:r w:rsidR="00914C40" w:rsidRPr="000F7655">
        <w:rPr>
          <w:sz w:val="22"/>
          <w:szCs w:val="22"/>
          <w:lang w:val="el-GR"/>
        </w:rPr>
        <w:t xml:space="preserve">9% </w:t>
      </w:r>
      <w:r w:rsidR="008E5B92" w:rsidRPr="000F7655">
        <w:rPr>
          <w:sz w:val="22"/>
          <w:szCs w:val="22"/>
          <w:lang w:val="el-GR"/>
        </w:rPr>
        <w:t xml:space="preserve">των ασθενών ανέφεραν ιστορικό </w:t>
      </w:r>
      <w:r w:rsidR="00DF506E" w:rsidRPr="000F7655">
        <w:rPr>
          <w:sz w:val="22"/>
          <w:szCs w:val="22"/>
          <w:lang w:val="el-GR"/>
        </w:rPr>
        <w:t>παροξύνσεων</w:t>
      </w:r>
      <w:r w:rsidR="008E5B92" w:rsidRPr="000F7655">
        <w:rPr>
          <w:sz w:val="22"/>
          <w:szCs w:val="22"/>
          <w:lang w:val="el-GR"/>
        </w:rPr>
        <w:t xml:space="preserve"> κατά το τελευταίο έτος. Κατά την εισαγωγή στη μελέτη</w:t>
      </w:r>
      <w:r w:rsidR="00934551" w:rsidRPr="000F7655">
        <w:rPr>
          <w:sz w:val="22"/>
          <w:szCs w:val="22"/>
          <w:lang w:val="el-GR"/>
        </w:rPr>
        <w:t>,</w:t>
      </w:r>
      <w:r w:rsidR="008E5B92" w:rsidRPr="000F7655">
        <w:rPr>
          <w:sz w:val="22"/>
          <w:szCs w:val="22"/>
          <w:lang w:val="el-GR"/>
        </w:rPr>
        <w:t xml:space="preserve"> τα πιο συχνά φάρμακα για το άσθμα που αναφέρθηκαν ήταν μεσαία δόση εισπνεόμενου κορτικοστεροειδούς σε συνδυασμό με</w:t>
      </w:r>
      <w:r w:rsidR="004C363B" w:rsidRPr="000F7655">
        <w:rPr>
          <w:sz w:val="22"/>
          <w:szCs w:val="22"/>
          <w:lang w:val="el-GR"/>
        </w:rPr>
        <w:t xml:space="preserve"> </w:t>
      </w:r>
      <w:r w:rsidR="004C363B" w:rsidRPr="000F7655">
        <w:rPr>
          <w:sz w:val="22"/>
          <w:szCs w:val="22"/>
        </w:rPr>
        <w:t>LABA</w:t>
      </w:r>
      <w:r w:rsidR="004C363B" w:rsidRPr="000F7655">
        <w:rPr>
          <w:sz w:val="22"/>
          <w:szCs w:val="22"/>
          <w:lang w:val="el-GR"/>
        </w:rPr>
        <w:t xml:space="preserve"> </w:t>
      </w:r>
      <w:r w:rsidR="008E5B92" w:rsidRPr="000F7655">
        <w:rPr>
          <w:sz w:val="22"/>
          <w:szCs w:val="22"/>
          <w:lang w:val="el-GR"/>
        </w:rPr>
        <w:t>(62,</w:t>
      </w:r>
      <w:r w:rsidR="00914C40" w:rsidRPr="000F7655">
        <w:rPr>
          <w:sz w:val="22"/>
          <w:szCs w:val="22"/>
          <w:lang w:val="el-GR"/>
        </w:rPr>
        <w:t xml:space="preserve">6%) </w:t>
      </w:r>
      <w:r w:rsidR="008E5B92" w:rsidRPr="000F7655">
        <w:rPr>
          <w:sz w:val="22"/>
          <w:szCs w:val="22"/>
          <w:lang w:val="el-GR"/>
        </w:rPr>
        <w:t xml:space="preserve">και υψηλή δόση εισπνεόμενου κορτικοστεροειδούς σε συνδυασμό με </w:t>
      </w:r>
      <w:r w:rsidR="004C363B" w:rsidRPr="000F7655">
        <w:rPr>
          <w:sz w:val="22"/>
          <w:szCs w:val="22"/>
        </w:rPr>
        <w:t>LABA</w:t>
      </w:r>
      <w:r w:rsidR="004C363B" w:rsidRPr="000F7655">
        <w:rPr>
          <w:sz w:val="22"/>
          <w:szCs w:val="22"/>
          <w:lang w:val="el-GR"/>
        </w:rPr>
        <w:t xml:space="preserve"> </w:t>
      </w:r>
      <w:r w:rsidR="008E5B92" w:rsidRPr="000F7655">
        <w:rPr>
          <w:sz w:val="22"/>
          <w:szCs w:val="22"/>
          <w:lang w:val="el-GR"/>
        </w:rPr>
        <w:t>(36,</w:t>
      </w:r>
      <w:r w:rsidR="00386FB1" w:rsidRPr="000F7655">
        <w:rPr>
          <w:sz w:val="22"/>
          <w:szCs w:val="22"/>
          <w:lang w:val="el-GR"/>
        </w:rPr>
        <w:t>7%).</w:t>
      </w:r>
    </w:p>
    <w:p w14:paraId="327E92E8" w14:textId="77777777" w:rsidR="00386FB1" w:rsidRPr="000F7655" w:rsidRDefault="00386FB1" w:rsidP="00D83A43">
      <w:pPr>
        <w:pStyle w:val="Text"/>
        <w:tabs>
          <w:tab w:val="left" w:pos="993"/>
        </w:tabs>
        <w:spacing w:before="0"/>
        <w:jc w:val="left"/>
        <w:rPr>
          <w:sz w:val="22"/>
          <w:szCs w:val="22"/>
          <w:lang w:val="el-GR"/>
        </w:rPr>
      </w:pPr>
    </w:p>
    <w:p w14:paraId="3CD68BF3" w14:textId="39FEDF0E" w:rsidR="00B84FD6" w:rsidRPr="000F7655" w:rsidRDefault="008E5B92" w:rsidP="00D83A43">
      <w:pPr>
        <w:pStyle w:val="Text"/>
        <w:tabs>
          <w:tab w:val="left" w:pos="993"/>
        </w:tabs>
        <w:spacing w:before="0"/>
        <w:jc w:val="left"/>
        <w:rPr>
          <w:sz w:val="22"/>
          <w:szCs w:val="22"/>
          <w:lang w:val="el-GR"/>
        </w:rPr>
      </w:pPr>
      <w:r w:rsidRPr="000F7655">
        <w:rPr>
          <w:sz w:val="22"/>
          <w:szCs w:val="22"/>
          <w:lang w:val="el-GR"/>
        </w:rPr>
        <w:t xml:space="preserve">Ο κύριος στόχος της μελέτης ήταν να αποδείξει την ανωτερότητα </w:t>
      </w:r>
      <w:r w:rsidR="00560542" w:rsidRPr="000F7655">
        <w:rPr>
          <w:sz w:val="22"/>
          <w:szCs w:val="22"/>
          <w:lang w:val="el-GR"/>
        </w:rPr>
        <w:t>είτε του</w:t>
      </w:r>
      <w:r w:rsidRPr="000F7655">
        <w:rPr>
          <w:sz w:val="22"/>
          <w:szCs w:val="22"/>
          <w:lang w:val="el-GR"/>
        </w:rPr>
        <w:t xml:space="preserve"> </w:t>
      </w:r>
      <w:r w:rsidR="00914C40" w:rsidRPr="000F7655">
        <w:rPr>
          <w:sz w:val="22"/>
          <w:szCs w:val="22"/>
        </w:rPr>
        <w:t>Enerzair</w:t>
      </w:r>
      <w:r w:rsidR="00914C40" w:rsidRPr="000F7655">
        <w:rPr>
          <w:sz w:val="22"/>
          <w:szCs w:val="22"/>
          <w:lang w:val="el-GR"/>
        </w:rPr>
        <w:t xml:space="preserve"> </w:t>
      </w:r>
      <w:r w:rsidR="00914C40" w:rsidRPr="000F7655">
        <w:rPr>
          <w:sz w:val="22"/>
          <w:szCs w:val="22"/>
        </w:rPr>
        <w:t>Breezhaler</w:t>
      </w:r>
      <w:r w:rsidR="00914C40" w:rsidRPr="000F7655">
        <w:rPr>
          <w:sz w:val="22"/>
          <w:szCs w:val="22"/>
          <w:lang w:val="el-GR"/>
        </w:rPr>
        <w:t xml:space="preserve"> 114</w:t>
      </w:r>
      <w:r w:rsidR="00D000E1" w:rsidRPr="000F7655">
        <w:rPr>
          <w:sz w:val="22"/>
          <w:szCs w:val="22"/>
        </w:rPr>
        <w:t> </w:t>
      </w:r>
      <w:r w:rsidR="00914C40" w:rsidRPr="000F7655">
        <w:rPr>
          <w:sz w:val="22"/>
          <w:szCs w:val="22"/>
        </w:rPr>
        <w:t>mcg</w:t>
      </w:r>
      <w:r w:rsidR="00914C40" w:rsidRPr="000F7655">
        <w:rPr>
          <w:sz w:val="22"/>
          <w:szCs w:val="22"/>
          <w:lang w:val="el-GR"/>
        </w:rPr>
        <w:t>/46</w:t>
      </w:r>
      <w:r w:rsidR="00D000E1" w:rsidRPr="000F7655">
        <w:rPr>
          <w:sz w:val="22"/>
          <w:szCs w:val="22"/>
        </w:rPr>
        <w:t> </w:t>
      </w:r>
      <w:r w:rsidR="00914C40" w:rsidRPr="000F7655">
        <w:rPr>
          <w:sz w:val="22"/>
          <w:szCs w:val="22"/>
        </w:rPr>
        <w:t>mcg</w:t>
      </w:r>
      <w:r w:rsidR="00914C40" w:rsidRPr="000F7655">
        <w:rPr>
          <w:sz w:val="22"/>
          <w:szCs w:val="22"/>
          <w:lang w:val="el-GR"/>
        </w:rPr>
        <w:t>/68</w:t>
      </w:r>
      <w:r w:rsidR="00D000E1" w:rsidRPr="000F7655">
        <w:rPr>
          <w:sz w:val="22"/>
          <w:szCs w:val="22"/>
        </w:rPr>
        <w:t> </w:t>
      </w:r>
      <w:r w:rsidRPr="000F7655">
        <w:rPr>
          <w:sz w:val="22"/>
          <w:szCs w:val="22"/>
        </w:rPr>
        <w:t>mcg</w:t>
      </w:r>
      <w:r w:rsidRPr="000F7655">
        <w:rPr>
          <w:sz w:val="22"/>
          <w:szCs w:val="22"/>
          <w:lang w:val="el-GR"/>
        </w:rPr>
        <w:t xml:space="preserve"> </w:t>
      </w:r>
      <w:r w:rsidR="00560542" w:rsidRPr="000F7655">
        <w:rPr>
          <w:sz w:val="22"/>
          <w:szCs w:val="22"/>
          <w:lang w:val="el-GR"/>
        </w:rPr>
        <w:t>μία φορά την ημέρα σε σχέση με την ινδακατερόλη/</w:t>
      </w:r>
      <w:r w:rsidRPr="000F7655">
        <w:rPr>
          <w:sz w:val="22"/>
          <w:szCs w:val="22"/>
          <w:lang w:val="el-GR"/>
        </w:rPr>
        <w:t xml:space="preserve">φουροϊκή μομεταζόνη </w:t>
      </w:r>
      <w:r w:rsidR="00914C40" w:rsidRPr="000F7655">
        <w:rPr>
          <w:sz w:val="22"/>
          <w:szCs w:val="22"/>
          <w:lang w:val="el-GR"/>
        </w:rPr>
        <w:t>125</w:t>
      </w:r>
      <w:r w:rsidR="00D000E1" w:rsidRPr="000F7655">
        <w:rPr>
          <w:sz w:val="22"/>
          <w:szCs w:val="22"/>
        </w:rPr>
        <w:t> </w:t>
      </w:r>
      <w:r w:rsidR="00914C40" w:rsidRPr="000F7655">
        <w:rPr>
          <w:sz w:val="22"/>
          <w:szCs w:val="22"/>
        </w:rPr>
        <w:t>mcg</w:t>
      </w:r>
      <w:r w:rsidR="00854624" w:rsidRPr="000F7655">
        <w:rPr>
          <w:sz w:val="22"/>
          <w:szCs w:val="22"/>
          <w:lang w:val="el-GR"/>
        </w:rPr>
        <w:t>/127,</w:t>
      </w:r>
      <w:r w:rsidR="00914C40" w:rsidRPr="000F7655">
        <w:rPr>
          <w:sz w:val="22"/>
          <w:szCs w:val="22"/>
          <w:lang w:val="el-GR"/>
        </w:rPr>
        <w:t>5</w:t>
      </w:r>
      <w:r w:rsidR="00D000E1" w:rsidRPr="000F7655">
        <w:rPr>
          <w:sz w:val="22"/>
          <w:szCs w:val="22"/>
        </w:rPr>
        <w:t> </w:t>
      </w:r>
      <w:r w:rsidR="00914C40" w:rsidRPr="000F7655">
        <w:rPr>
          <w:sz w:val="22"/>
          <w:szCs w:val="22"/>
        </w:rPr>
        <w:t>mcg</w:t>
      </w:r>
      <w:r w:rsidR="00914C40" w:rsidRPr="000F7655">
        <w:rPr>
          <w:sz w:val="22"/>
          <w:szCs w:val="22"/>
          <w:lang w:val="el-GR"/>
        </w:rPr>
        <w:t xml:space="preserve"> </w:t>
      </w:r>
      <w:r w:rsidR="00560542" w:rsidRPr="000F7655">
        <w:rPr>
          <w:sz w:val="22"/>
          <w:szCs w:val="22"/>
          <w:lang w:val="el-GR"/>
        </w:rPr>
        <w:t>μία φορά την ημέρα</w:t>
      </w:r>
      <w:r w:rsidR="00854624" w:rsidRPr="000F7655">
        <w:rPr>
          <w:sz w:val="22"/>
          <w:szCs w:val="22"/>
          <w:lang w:val="el-GR"/>
        </w:rPr>
        <w:t xml:space="preserve"> </w:t>
      </w:r>
      <w:r w:rsidR="00006080" w:rsidRPr="000F7655">
        <w:rPr>
          <w:sz w:val="22"/>
          <w:szCs w:val="22"/>
          <w:lang w:val="el-GR"/>
        </w:rPr>
        <w:t>είτε</w:t>
      </w:r>
      <w:r w:rsidR="00914C40" w:rsidRPr="000F7655">
        <w:rPr>
          <w:sz w:val="22"/>
          <w:szCs w:val="22"/>
          <w:lang w:val="el-GR"/>
        </w:rPr>
        <w:t xml:space="preserve"> </w:t>
      </w:r>
      <w:r w:rsidR="00560542" w:rsidRPr="000F7655">
        <w:rPr>
          <w:sz w:val="22"/>
          <w:szCs w:val="22"/>
          <w:lang w:val="el-GR"/>
        </w:rPr>
        <w:t xml:space="preserve">του </w:t>
      </w:r>
      <w:r w:rsidR="00914C40" w:rsidRPr="000F7655">
        <w:rPr>
          <w:sz w:val="22"/>
          <w:szCs w:val="22"/>
        </w:rPr>
        <w:t>Enerzair</w:t>
      </w:r>
      <w:r w:rsidR="00914C40" w:rsidRPr="000F7655">
        <w:rPr>
          <w:sz w:val="22"/>
          <w:szCs w:val="22"/>
          <w:lang w:val="el-GR"/>
        </w:rPr>
        <w:t xml:space="preserve"> </w:t>
      </w:r>
      <w:r w:rsidR="00914C40" w:rsidRPr="000F7655">
        <w:rPr>
          <w:sz w:val="22"/>
          <w:szCs w:val="22"/>
        </w:rPr>
        <w:t>Breezhaler</w:t>
      </w:r>
      <w:r w:rsidR="00914C40" w:rsidRPr="000F7655">
        <w:rPr>
          <w:sz w:val="22"/>
          <w:szCs w:val="22"/>
          <w:lang w:val="el-GR"/>
        </w:rPr>
        <w:t xml:space="preserve"> 114</w:t>
      </w:r>
      <w:r w:rsidR="00D000E1" w:rsidRPr="000F7655">
        <w:rPr>
          <w:sz w:val="22"/>
          <w:szCs w:val="22"/>
        </w:rPr>
        <w:t> </w:t>
      </w:r>
      <w:r w:rsidR="00914C40" w:rsidRPr="000F7655">
        <w:rPr>
          <w:sz w:val="22"/>
          <w:szCs w:val="22"/>
        </w:rPr>
        <w:t>mcg</w:t>
      </w:r>
      <w:r w:rsidR="00914C40" w:rsidRPr="000F7655">
        <w:rPr>
          <w:sz w:val="22"/>
          <w:szCs w:val="22"/>
          <w:lang w:val="el-GR"/>
        </w:rPr>
        <w:t>/46</w:t>
      </w:r>
      <w:r w:rsidR="00D000E1" w:rsidRPr="000F7655">
        <w:rPr>
          <w:sz w:val="22"/>
          <w:szCs w:val="22"/>
        </w:rPr>
        <w:t> </w:t>
      </w:r>
      <w:r w:rsidR="00914C40" w:rsidRPr="000F7655">
        <w:rPr>
          <w:sz w:val="22"/>
          <w:szCs w:val="22"/>
        </w:rPr>
        <w:t>mcg</w:t>
      </w:r>
      <w:r w:rsidR="00914C40" w:rsidRPr="000F7655">
        <w:rPr>
          <w:sz w:val="22"/>
          <w:szCs w:val="22"/>
          <w:lang w:val="el-GR"/>
        </w:rPr>
        <w:t>/136</w:t>
      </w:r>
      <w:r w:rsidR="00D000E1" w:rsidRPr="000F7655">
        <w:rPr>
          <w:sz w:val="22"/>
          <w:szCs w:val="22"/>
        </w:rPr>
        <w:t> </w:t>
      </w:r>
      <w:r w:rsidR="00914C40" w:rsidRPr="000F7655">
        <w:rPr>
          <w:sz w:val="22"/>
          <w:szCs w:val="22"/>
        </w:rPr>
        <w:t>mcg</w:t>
      </w:r>
      <w:r w:rsidR="00914C40" w:rsidRPr="000F7655">
        <w:rPr>
          <w:sz w:val="22"/>
          <w:szCs w:val="22"/>
          <w:lang w:val="el-GR"/>
        </w:rPr>
        <w:t xml:space="preserve"> </w:t>
      </w:r>
      <w:r w:rsidR="00963BF9" w:rsidRPr="000F7655">
        <w:rPr>
          <w:sz w:val="22"/>
          <w:szCs w:val="22"/>
          <w:lang w:val="el-GR"/>
        </w:rPr>
        <w:t>μία φορά την ημέρα</w:t>
      </w:r>
      <w:r w:rsidR="00854624" w:rsidRPr="000F7655">
        <w:rPr>
          <w:sz w:val="22"/>
          <w:szCs w:val="22"/>
          <w:lang w:val="el-GR"/>
        </w:rPr>
        <w:t xml:space="preserve"> σε σχέση με την ινδακατερόλη/φουροϊκή μομεταζόνη </w:t>
      </w:r>
      <w:r w:rsidR="00914C40" w:rsidRPr="000F7655">
        <w:rPr>
          <w:sz w:val="22"/>
          <w:szCs w:val="22"/>
          <w:lang w:val="el-GR"/>
        </w:rPr>
        <w:t>125</w:t>
      </w:r>
      <w:r w:rsidR="00D000E1" w:rsidRPr="000F7655">
        <w:rPr>
          <w:sz w:val="22"/>
          <w:szCs w:val="22"/>
        </w:rPr>
        <w:t> </w:t>
      </w:r>
      <w:r w:rsidR="00914C40" w:rsidRPr="000F7655">
        <w:rPr>
          <w:sz w:val="22"/>
          <w:szCs w:val="22"/>
        </w:rPr>
        <w:t>mcg</w:t>
      </w:r>
      <w:r w:rsidR="00914C40" w:rsidRPr="000F7655">
        <w:rPr>
          <w:sz w:val="22"/>
          <w:szCs w:val="22"/>
          <w:lang w:val="el-GR"/>
        </w:rPr>
        <w:t>/260</w:t>
      </w:r>
      <w:r w:rsidR="00D000E1" w:rsidRPr="000F7655">
        <w:rPr>
          <w:sz w:val="22"/>
          <w:szCs w:val="22"/>
        </w:rPr>
        <w:t> </w:t>
      </w:r>
      <w:r w:rsidR="00914C40" w:rsidRPr="000F7655">
        <w:rPr>
          <w:sz w:val="22"/>
          <w:szCs w:val="22"/>
        </w:rPr>
        <w:t>mcg</w:t>
      </w:r>
      <w:r w:rsidR="00914C40" w:rsidRPr="000F7655">
        <w:rPr>
          <w:sz w:val="22"/>
          <w:szCs w:val="22"/>
          <w:lang w:val="el-GR"/>
        </w:rPr>
        <w:t xml:space="preserve"> </w:t>
      </w:r>
      <w:r w:rsidR="00560542" w:rsidRPr="000F7655">
        <w:rPr>
          <w:sz w:val="22"/>
          <w:szCs w:val="22"/>
          <w:lang w:val="el-GR"/>
        </w:rPr>
        <w:t>μία φορά την ημέρα</w:t>
      </w:r>
      <w:r w:rsidR="00AC66C1" w:rsidRPr="000F7655">
        <w:rPr>
          <w:sz w:val="22"/>
          <w:szCs w:val="22"/>
          <w:lang w:val="el-GR"/>
        </w:rPr>
        <w:t>,</w:t>
      </w:r>
      <w:r w:rsidR="00854624" w:rsidRPr="000F7655">
        <w:rPr>
          <w:sz w:val="22"/>
          <w:szCs w:val="22"/>
          <w:lang w:val="el-GR"/>
        </w:rPr>
        <w:t xml:space="preserve"> όσον αφορά το</w:t>
      </w:r>
      <w:r w:rsidR="00560542" w:rsidRPr="000F7655">
        <w:rPr>
          <w:sz w:val="22"/>
          <w:szCs w:val="22"/>
          <w:lang w:val="el-GR"/>
        </w:rPr>
        <w:t>ν</w:t>
      </w:r>
      <w:r w:rsidR="00854624" w:rsidRPr="000F7655">
        <w:rPr>
          <w:sz w:val="22"/>
          <w:szCs w:val="22"/>
          <w:lang w:val="el-GR"/>
        </w:rPr>
        <w:t xml:space="preserve"> </w:t>
      </w:r>
      <w:r w:rsidR="00560542" w:rsidRPr="000F7655">
        <w:rPr>
          <w:sz w:val="22"/>
          <w:szCs w:val="22"/>
          <w:lang w:val="el-GR"/>
        </w:rPr>
        <w:t>κατώτατο</w:t>
      </w:r>
      <w:r w:rsidR="00914C40" w:rsidRPr="000F7655">
        <w:rPr>
          <w:sz w:val="22"/>
          <w:szCs w:val="22"/>
          <w:lang w:val="el-GR"/>
        </w:rPr>
        <w:t xml:space="preserve"> </w:t>
      </w:r>
      <w:r w:rsidR="00914C40" w:rsidRPr="000F7655">
        <w:rPr>
          <w:sz w:val="22"/>
          <w:szCs w:val="22"/>
        </w:rPr>
        <w:t>FEV</w:t>
      </w:r>
      <w:r w:rsidR="00914C40" w:rsidRPr="000F7655">
        <w:rPr>
          <w:sz w:val="22"/>
          <w:szCs w:val="22"/>
          <w:vertAlign w:val="subscript"/>
          <w:lang w:val="el-GR"/>
        </w:rPr>
        <w:t>1</w:t>
      </w:r>
      <w:r w:rsidR="00914C40" w:rsidRPr="000F7655">
        <w:rPr>
          <w:sz w:val="22"/>
          <w:szCs w:val="22"/>
          <w:lang w:val="el-GR"/>
        </w:rPr>
        <w:t xml:space="preserve"> </w:t>
      </w:r>
      <w:r w:rsidR="00854624" w:rsidRPr="000F7655">
        <w:rPr>
          <w:sz w:val="22"/>
          <w:szCs w:val="22"/>
          <w:lang w:val="el-GR"/>
        </w:rPr>
        <w:t>κατά την εβδομάδα</w:t>
      </w:r>
      <w:r w:rsidR="00D000E1" w:rsidRPr="000F7655">
        <w:rPr>
          <w:sz w:val="22"/>
          <w:szCs w:val="22"/>
        </w:rPr>
        <w:t> </w:t>
      </w:r>
      <w:r w:rsidR="00914C40" w:rsidRPr="000F7655">
        <w:rPr>
          <w:sz w:val="22"/>
          <w:szCs w:val="22"/>
          <w:lang w:val="el-GR"/>
        </w:rPr>
        <w:t>26.</w:t>
      </w:r>
    </w:p>
    <w:p w14:paraId="0DC3AF90" w14:textId="77777777" w:rsidR="007865C2" w:rsidRPr="000F7655" w:rsidRDefault="007865C2" w:rsidP="00D83A43">
      <w:pPr>
        <w:pStyle w:val="Text"/>
        <w:tabs>
          <w:tab w:val="left" w:pos="993"/>
        </w:tabs>
        <w:spacing w:before="0"/>
        <w:jc w:val="left"/>
        <w:rPr>
          <w:sz w:val="22"/>
          <w:szCs w:val="22"/>
          <w:lang w:val="el-GR"/>
        </w:rPr>
      </w:pPr>
    </w:p>
    <w:p w14:paraId="2732E953" w14:textId="1AF0385B" w:rsidR="00B84FD6" w:rsidRPr="000F7655" w:rsidRDefault="00CA141E" w:rsidP="00D83A43">
      <w:pPr>
        <w:pStyle w:val="Text"/>
        <w:tabs>
          <w:tab w:val="left" w:pos="993"/>
        </w:tabs>
        <w:spacing w:before="0"/>
        <w:jc w:val="left"/>
        <w:rPr>
          <w:sz w:val="22"/>
          <w:szCs w:val="22"/>
          <w:lang w:val="el-GR"/>
        </w:rPr>
      </w:pPr>
      <w:r w:rsidRPr="000F7655">
        <w:rPr>
          <w:sz w:val="22"/>
          <w:szCs w:val="22"/>
          <w:lang w:val="el-GR"/>
        </w:rPr>
        <w:t>Το</w:t>
      </w:r>
      <w:r w:rsidR="00854624" w:rsidRPr="000F7655">
        <w:rPr>
          <w:sz w:val="22"/>
          <w:szCs w:val="22"/>
          <w:lang w:val="el-GR"/>
        </w:rPr>
        <w:t xml:space="preserve"> </w:t>
      </w:r>
      <w:r w:rsidR="00914C40" w:rsidRPr="000F7655">
        <w:rPr>
          <w:sz w:val="22"/>
          <w:szCs w:val="22"/>
        </w:rPr>
        <w:t>Enerzair</w:t>
      </w:r>
      <w:r w:rsidR="00914C40" w:rsidRPr="000F7655">
        <w:rPr>
          <w:sz w:val="22"/>
          <w:szCs w:val="22"/>
          <w:lang w:val="el-GR"/>
        </w:rPr>
        <w:t xml:space="preserve"> </w:t>
      </w:r>
      <w:r w:rsidR="00914C40" w:rsidRPr="000F7655">
        <w:rPr>
          <w:sz w:val="22"/>
          <w:szCs w:val="22"/>
        </w:rPr>
        <w:t>Breezhaler</w:t>
      </w:r>
      <w:r w:rsidR="00914C40" w:rsidRPr="000F7655">
        <w:rPr>
          <w:sz w:val="22"/>
          <w:szCs w:val="22"/>
          <w:lang w:val="el-GR"/>
        </w:rPr>
        <w:t xml:space="preserve"> 114</w:t>
      </w:r>
      <w:r w:rsidR="00483700" w:rsidRPr="000F7655">
        <w:rPr>
          <w:sz w:val="22"/>
          <w:szCs w:val="22"/>
        </w:rPr>
        <w:t> </w:t>
      </w:r>
      <w:r w:rsidR="00914C40" w:rsidRPr="000F7655">
        <w:rPr>
          <w:sz w:val="22"/>
          <w:szCs w:val="22"/>
        </w:rPr>
        <w:t>mcg</w:t>
      </w:r>
      <w:r w:rsidR="00914C40" w:rsidRPr="000F7655">
        <w:rPr>
          <w:sz w:val="22"/>
          <w:szCs w:val="22"/>
          <w:lang w:val="el-GR"/>
        </w:rPr>
        <w:t>/46</w:t>
      </w:r>
      <w:r w:rsidR="00483700" w:rsidRPr="000F7655">
        <w:rPr>
          <w:sz w:val="22"/>
          <w:szCs w:val="22"/>
        </w:rPr>
        <w:t> </w:t>
      </w:r>
      <w:r w:rsidR="00914C40" w:rsidRPr="000F7655">
        <w:rPr>
          <w:sz w:val="22"/>
          <w:szCs w:val="22"/>
        </w:rPr>
        <w:t>mcg</w:t>
      </w:r>
      <w:r w:rsidR="00914C40" w:rsidRPr="000F7655">
        <w:rPr>
          <w:sz w:val="22"/>
          <w:szCs w:val="22"/>
          <w:lang w:val="el-GR"/>
        </w:rPr>
        <w:t>/136</w:t>
      </w:r>
      <w:r w:rsidR="00483700" w:rsidRPr="000F7655">
        <w:rPr>
          <w:sz w:val="22"/>
          <w:szCs w:val="22"/>
        </w:rPr>
        <w:t> </w:t>
      </w:r>
      <w:r w:rsidR="00854624" w:rsidRPr="000F7655">
        <w:rPr>
          <w:sz w:val="22"/>
          <w:szCs w:val="22"/>
        </w:rPr>
        <w:t>mcg</w:t>
      </w:r>
      <w:r w:rsidR="00854624" w:rsidRPr="000F7655">
        <w:rPr>
          <w:sz w:val="22"/>
          <w:szCs w:val="22"/>
          <w:lang w:val="el-GR"/>
        </w:rPr>
        <w:t xml:space="preserve"> </w:t>
      </w:r>
      <w:r w:rsidR="00A06A12" w:rsidRPr="000F7655">
        <w:rPr>
          <w:sz w:val="22"/>
          <w:szCs w:val="22"/>
          <w:lang w:val="el-GR"/>
        </w:rPr>
        <w:t>μία φορά την ημέρα</w:t>
      </w:r>
      <w:r w:rsidR="00854624" w:rsidRPr="000F7655">
        <w:rPr>
          <w:sz w:val="22"/>
          <w:szCs w:val="22"/>
          <w:lang w:val="el-GR"/>
        </w:rPr>
        <w:t xml:space="preserve"> επέδειξ</w:t>
      </w:r>
      <w:r w:rsidRPr="000F7655">
        <w:rPr>
          <w:sz w:val="22"/>
          <w:szCs w:val="22"/>
          <w:lang w:val="el-GR"/>
        </w:rPr>
        <w:t>ε</w:t>
      </w:r>
      <w:r w:rsidR="00854624" w:rsidRPr="000F7655">
        <w:rPr>
          <w:sz w:val="22"/>
          <w:szCs w:val="22"/>
          <w:lang w:val="el-GR"/>
        </w:rPr>
        <w:t xml:space="preserve"> στατιστικά σημαντικές βελτιώσεις στο</w:t>
      </w:r>
      <w:r w:rsidR="005067E5" w:rsidRPr="000F7655">
        <w:rPr>
          <w:sz w:val="22"/>
          <w:szCs w:val="22"/>
          <w:lang w:val="el-GR"/>
        </w:rPr>
        <w:t>ν</w:t>
      </w:r>
      <w:r w:rsidR="00854624" w:rsidRPr="000F7655">
        <w:rPr>
          <w:sz w:val="22"/>
          <w:szCs w:val="22"/>
          <w:lang w:val="el-GR"/>
        </w:rPr>
        <w:t xml:space="preserve"> κατώτ</w:t>
      </w:r>
      <w:r w:rsidR="005067E5" w:rsidRPr="000F7655">
        <w:rPr>
          <w:sz w:val="22"/>
          <w:szCs w:val="22"/>
          <w:lang w:val="el-GR"/>
        </w:rPr>
        <w:t>ατο</w:t>
      </w:r>
      <w:r w:rsidR="00854624" w:rsidRPr="000F7655">
        <w:rPr>
          <w:sz w:val="22"/>
          <w:szCs w:val="22"/>
          <w:lang w:val="el-GR"/>
        </w:rPr>
        <w:t xml:space="preserve"> </w:t>
      </w:r>
      <w:r w:rsidR="00914C40" w:rsidRPr="000F7655">
        <w:rPr>
          <w:sz w:val="22"/>
          <w:szCs w:val="22"/>
        </w:rPr>
        <w:t>FEV</w:t>
      </w:r>
      <w:r w:rsidR="00914C40" w:rsidRPr="000F7655">
        <w:rPr>
          <w:sz w:val="22"/>
          <w:szCs w:val="22"/>
          <w:vertAlign w:val="subscript"/>
          <w:lang w:val="el-GR"/>
        </w:rPr>
        <w:t>1</w:t>
      </w:r>
      <w:r w:rsidR="00914C40" w:rsidRPr="000F7655">
        <w:rPr>
          <w:sz w:val="22"/>
          <w:szCs w:val="22"/>
          <w:lang w:val="el-GR"/>
        </w:rPr>
        <w:t xml:space="preserve"> </w:t>
      </w:r>
      <w:r w:rsidR="00854624" w:rsidRPr="000F7655">
        <w:rPr>
          <w:sz w:val="22"/>
          <w:szCs w:val="22"/>
          <w:lang w:val="el-GR"/>
        </w:rPr>
        <w:t>κατά την εβδομάδα</w:t>
      </w:r>
      <w:r w:rsidR="00483700" w:rsidRPr="000F7655">
        <w:rPr>
          <w:sz w:val="22"/>
          <w:szCs w:val="22"/>
        </w:rPr>
        <w:t> </w:t>
      </w:r>
      <w:r w:rsidR="00914C40" w:rsidRPr="000F7655">
        <w:rPr>
          <w:sz w:val="22"/>
          <w:szCs w:val="22"/>
          <w:lang w:val="el-GR"/>
        </w:rPr>
        <w:t>26</w:t>
      </w:r>
      <w:r w:rsidR="00854624" w:rsidRPr="000F7655">
        <w:rPr>
          <w:sz w:val="22"/>
          <w:szCs w:val="22"/>
          <w:lang w:val="el-GR"/>
        </w:rPr>
        <w:t xml:space="preserve"> σ</w:t>
      </w:r>
      <w:r w:rsidR="005067E5" w:rsidRPr="000F7655">
        <w:rPr>
          <w:sz w:val="22"/>
          <w:szCs w:val="22"/>
          <w:lang w:val="el-GR"/>
        </w:rPr>
        <w:t>ε σύγκριση με την ινδακατερόλη/</w:t>
      </w:r>
      <w:r w:rsidR="00854624" w:rsidRPr="000F7655">
        <w:rPr>
          <w:sz w:val="22"/>
          <w:szCs w:val="22"/>
          <w:lang w:val="el-GR"/>
        </w:rPr>
        <w:t>φουροϊκή μομεταζόνη σε αντίστοιχ</w:t>
      </w:r>
      <w:r w:rsidR="00ED092B" w:rsidRPr="000F7655">
        <w:rPr>
          <w:sz w:val="22"/>
          <w:szCs w:val="22"/>
          <w:lang w:val="el-GR"/>
        </w:rPr>
        <w:t>η</w:t>
      </w:r>
      <w:r w:rsidR="00854624" w:rsidRPr="000F7655">
        <w:rPr>
          <w:sz w:val="22"/>
          <w:szCs w:val="22"/>
          <w:lang w:val="el-GR"/>
        </w:rPr>
        <w:t xml:space="preserve"> δόσ</w:t>
      </w:r>
      <w:r w:rsidR="00ED092B" w:rsidRPr="000F7655">
        <w:rPr>
          <w:sz w:val="22"/>
          <w:szCs w:val="22"/>
          <w:lang w:val="el-GR"/>
        </w:rPr>
        <w:t>η</w:t>
      </w:r>
      <w:r w:rsidR="00914C40" w:rsidRPr="000F7655">
        <w:rPr>
          <w:sz w:val="22"/>
          <w:szCs w:val="22"/>
          <w:lang w:val="el-GR"/>
        </w:rPr>
        <w:t xml:space="preserve">. </w:t>
      </w:r>
      <w:r w:rsidR="00854624" w:rsidRPr="000F7655">
        <w:rPr>
          <w:sz w:val="22"/>
          <w:szCs w:val="22"/>
          <w:lang w:val="el-GR"/>
        </w:rPr>
        <w:t xml:space="preserve">Κλινικά σημαντικές βελτιώσεις στην </w:t>
      </w:r>
      <w:r w:rsidR="00854624" w:rsidRPr="000F7655">
        <w:rPr>
          <w:sz w:val="22"/>
          <w:szCs w:val="22"/>
          <w:lang w:val="el-GR"/>
        </w:rPr>
        <w:lastRenderedPageBreak/>
        <w:t xml:space="preserve">πνευμονική λειτουργία (μεταβολή από </w:t>
      </w:r>
      <w:r w:rsidR="00482C4D" w:rsidRPr="000F7655">
        <w:rPr>
          <w:sz w:val="22"/>
          <w:szCs w:val="22"/>
          <w:lang w:val="el-GR"/>
        </w:rPr>
        <w:t>την αρχική εκτίμηση στον κατώτατο</w:t>
      </w:r>
      <w:r w:rsidR="00854624" w:rsidRPr="000F7655">
        <w:rPr>
          <w:sz w:val="22"/>
          <w:szCs w:val="22"/>
          <w:lang w:val="el-GR"/>
        </w:rPr>
        <w:t xml:space="preserve"> </w:t>
      </w:r>
      <w:r w:rsidR="00914C40" w:rsidRPr="000F7655">
        <w:rPr>
          <w:sz w:val="22"/>
          <w:szCs w:val="22"/>
        </w:rPr>
        <w:t>FEV</w:t>
      </w:r>
      <w:r w:rsidR="00914C40" w:rsidRPr="000F7655">
        <w:rPr>
          <w:sz w:val="22"/>
          <w:szCs w:val="22"/>
          <w:vertAlign w:val="subscript"/>
          <w:lang w:val="el-GR"/>
        </w:rPr>
        <w:t>1</w:t>
      </w:r>
      <w:r w:rsidR="00914C40" w:rsidRPr="000F7655">
        <w:rPr>
          <w:sz w:val="22"/>
          <w:szCs w:val="22"/>
          <w:lang w:val="el-GR"/>
        </w:rPr>
        <w:t xml:space="preserve"> </w:t>
      </w:r>
      <w:r w:rsidR="00854624" w:rsidRPr="000F7655">
        <w:rPr>
          <w:sz w:val="22"/>
          <w:szCs w:val="22"/>
          <w:lang w:val="el-GR"/>
        </w:rPr>
        <w:t>κατά την εβδομάδα</w:t>
      </w:r>
      <w:r w:rsidR="00483700" w:rsidRPr="000F7655">
        <w:rPr>
          <w:sz w:val="22"/>
          <w:szCs w:val="22"/>
        </w:rPr>
        <w:t> </w:t>
      </w:r>
      <w:r w:rsidR="00914C40" w:rsidRPr="000F7655">
        <w:rPr>
          <w:sz w:val="22"/>
          <w:szCs w:val="22"/>
          <w:lang w:val="el-GR"/>
        </w:rPr>
        <w:t>26,</w:t>
      </w:r>
      <w:r w:rsidR="00482C4D" w:rsidRPr="000F7655">
        <w:rPr>
          <w:sz w:val="22"/>
          <w:szCs w:val="22"/>
          <w:lang w:val="el-GR"/>
        </w:rPr>
        <w:t xml:space="preserve"> πρωινή και βραδινή μέγιστη εκπνευστική ροή</w:t>
      </w:r>
      <w:r w:rsidR="00914C40" w:rsidRPr="000F7655">
        <w:rPr>
          <w:sz w:val="22"/>
          <w:szCs w:val="22"/>
          <w:lang w:val="el-GR"/>
        </w:rPr>
        <w:t xml:space="preserve">) </w:t>
      </w:r>
      <w:r w:rsidR="00854624" w:rsidRPr="000F7655">
        <w:rPr>
          <w:sz w:val="22"/>
          <w:szCs w:val="22"/>
          <w:lang w:val="el-GR"/>
        </w:rPr>
        <w:t xml:space="preserve">παρατηρήθηκαν επίσης </w:t>
      </w:r>
      <w:r w:rsidR="00482C4D" w:rsidRPr="000F7655">
        <w:rPr>
          <w:sz w:val="22"/>
          <w:szCs w:val="22"/>
          <w:lang w:val="el-GR"/>
        </w:rPr>
        <w:t>σε σύγκριση με την σαλμετερόλη/</w:t>
      </w:r>
      <w:r w:rsidR="00854624" w:rsidRPr="000F7655">
        <w:rPr>
          <w:sz w:val="22"/>
          <w:szCs w:val="22"/>
          <w:lang w:val="el-GR"/>
        </w:rPr>
        <w:t xml:space="preserve">προπιονική φλουτικαζόνη </w:t>
      </w:r>
      <w:r w:rsidR="00914C40" w:rsidRPr="000F7655">
        <w:rPr>
          <w:sz w:val="22"/>
          <w:szCs w:val="22"/>
          <w:lang w:val="el-GR"/>
        </w:rPr>
        <w:t>50</w:t>
      </w:r>
      <w:r w:rsidR="00483700" w:rsidRPr="000F7655">
        <w:rPr>
          <w:sz w:val="22"/>
          <w:szCs w:val="22"/>
        </w:rPr>
        <w:t> mcg</w:t>
      </w:r>
      <w:r w:rsidR="00914C40" w:rsidRPr="000F7655">
        <w:rPr>
          <w:sz w:val="22"/>
          <w:szCs w:val="22"/>
          <w:lang w:val="el-GR"/>
        </w:rPr>
        <w:t>/500</w:t>
      </w:r>
      <w:r w:rsidR="00483700" w:rsidRPr="000F7655">
        <w:rPr>
          <w:sz w:val="22"/>
          <w:szCs w:val="22"/>
        </w:rPr>
        <w:t> </w:t>
      </w:r>
      <w:r w:rsidR="00914C40" w:rsidRPr="000F7655">
        <w:rPr>
          <w:sz w:val="22"/>
          <w:szCs w:val="22"/>
        </w:rPr>
        <w:t>mcg</w:t>
      </w:r>
      <w:r w:rsidR="00854624" w:rsidRPr="000F7655">
        <w:rPr>
          <w:sz w:val="22"/>
          <w:szCs w:val="22"/>
          <w:lang w:val="el-GR"/>
        </w:rPr>
        <w:t xml:space="preserve"> δύο φορές </w:t>
      </w:r>
      <w:r w:rsidR="00482C4D" w:rsidRPr="000F7655">
        <w:rPr>
          <w:sz w:val="22"/>
          <w:szCs w:val="22"/>
          <w:lang w:val="el-GR"/>
        </w:rPr>
        <w:t>την ημέρα</w:t>
      </w:r>
      <w:r w:rsidR="005745CE" w:rsidRPr="000F7655">
        <w:rPr>
          <w:sz w:val="22"/>
          <w:szCs w:val="22"/>
          <w:lang w:val="el-GR"/>
        </w:rPr>
        <w:t xml:space="preserve">. </w:t>
      </w:r>
      <w:r w:rsidR="00854624" w:rsidRPr="000F7655">
        <w:rPr>
          <w:sz w:val="22"/>
          <w:szCs w:val="22"/>
          <w:lang w:val="el-GR"/>
        </w:rPr>
        <w:t>Τα ευρήματα κατά την εβδομάδα</w:t>
      </w:r>
      <w:r w:rsidR="004D2A38" w:rsidRPr="000F7655">
        <w:rPr>
          <w:sz w:val="22"/>
          <w:szCs w:val="22"/>
        </w:rPr>
        <w:t> </w:t>
      </w:r>
      <w:r w:rsidR="005745CE" w:rsidRPr="000F7655">
        <w:rPr>
          <w:sz w:val="22"/>
          <w:szCs w:val="22"/>
          <w:lang w:val="el-GR"/>
        </w:rPr>
        <w:t xml:space="preserve">52 </w:t>
      </w:r>
      <w:r w:rsidR="00854624" w:rsidRPr="000F7655">
        <w:rPr>
          <w:sz w:val="22"/>
          <w:szCs w:val="22"/>
          <w:lang w:val="el-GR"/>
        </w:rPr>
        <w:t>ήταν σε συμφωνία με την εβδομάδα</w:t>
      </w:r>
      <w:r w:rsidR="004D2A38" w:rsidRPr="000F7655">
        <w:rPr>
          <w:sz w:val="22"/>
          <w:szCs w:val="22"/>
        </w:rPr>
        <w:t> </w:t>
      </w:r>
      <w:r w:rsidR="005745CE" w:rsidRPr="000F7655">
        <w:rPr>
          <w:sz w:val="22"/>
          <w:szCs w:val="22"/>
          <w:lang w:val="el-GR"/>
        </w:rPr>
        <w:t xml:space="preserve">26 </w:t>
      </w:r>
      <w:r w:rsidR="00914C40" w:rsidRPr="000F7655">
        <w:rPr>
          <w:sz w:val="22"/>
          <w:szCs w:val="22"/>
          <w:lang w:val="el-GR"/>
        </w:rPr>
        <w:t>(</w:t>
      </w:r>
      <w:r w:rsidR="00854624" w:rsidRPr="000F7655">
        <w:rPr>
          <w:sz w:val="22"/>
          <w:szCs w:val="22"/>
          <w:lang w:val="el-GR"/>
        </w:rPr>
        <w:t>βλέπε Πίνακα</w:t>
      </w:r>
      <w:r w:rsidR="00483700" w:rsidRPr="000F7655">
        <w:rPr>
          <w:sz w:val="22"/>
          <w:szCs w:val="22"/>
        </w:rPr>
        <w:t> </w:t>
      </w:r>
      <w:r w:rsidR="00914C40" w:rsidRPr="000F7655">
        <w:rPr>
          <w:sz w:val="22"/>
          <w:szCs w:val="22"/>
          <w:lang w:val="el-GR"/>
        </w:rPr>
        <w:t>2).</w:t>
      </w:r>
    </w:p>
    <w:p w14:paraId="59A91F1F" w14:textId="77777777" w:rsidR="00952293" w:rsidRPr="000F7655" w:rsidRDefault="00952293" w:rsidP="00D83A43">
      <w:pPr>
        <w:pStyle w:val="Text"/>
        <w:tabs>
          <w:tab w:val="left" w:pos="993"/>
        </w:tabs>
        <w:spacing w:before="0"/>
        <w:jc w:val="left"/>
        <w:rPr>
          <w:sz w:val="22"/>
          <w:szCs w:val="22"/>
          <w:lang w:val="el-GR"/>
        </w:rPr>
      </w:pPr>
    </w:p>
    <w:p w14:paraId="00FEA7FE" w14:textId="06F230F0" w:rsidR="00952293" w:rsidRPr="000F7655" w:rsidRDefault="00854624" w:rsidP="00D83A43">
      <w:pPr>
        <w:pStyle w:val="Text"/>
        <w:tabs>
          <w:tab w:val="left" w:pos="993"/>
        </w:tabs>
        <w:spacing w:before="0"/>
        <w:jc w:val="left"/>
        <w:rPr>
          <w:sz w:val="22"/>
          <w:szCs w:val="22"/>
          <w:lang w:val="el-GR"/>
        </w:rPr>
      </w:pPr>
      <w:r w:rsidRPr="000F7655">
        <w:rPr>
          <w:sz w:val="22"/>
          <w:szCs w:val="22"/>
          <w:lang w:val="el-GR"/>
        </w:rPr>
        <w:t xml:space="preserve">Όλες οι θεραπευτικές ομάδες έδειξαν κλινικά σημαντικές βελτιώσεις από </w:t>
      </w:r>
      <w:r w:rsidR="00A151F5" w:rsidRPr="000F7655">
        <w:rPr>
          <w:sz w:val="22"/>
          <w:szCs w:val="22"/>
          <w:lang w:val="el-GR"/>
        </w:rPr>
        <w:t>την αρχική εκτίμηση στο</w:t>
      </w:r>
      <w:r w:rsidRPr="000F7655">
        <w:rPr>
          <w:sz w:val="22"/>
          <w:szCs w:val="22"/>
          <w:lang w:val="el-GR"/>
        </w:rPr>
        <w:t xml:space="preserve"> </w:t>
      </w:r>
      <w:r w:rsidR="00952293" w:rsidRPr="000F7655">
        <w:rPr>
          <w:sz w:val="22"/>
          <w:szCs w:val="22"/>
        </w:rPr>
        <w:t>ACQ</w:t>
      </w:r>
      <w:r w:rsidR="004D2A38" w:rsidRPr="000F7655">
        <w:rPr>
          <w:sz w:val="22"/>
          <w:szCs w:val="22"/>
          <w:lang w:val="el-GR"/>
        </w:rPr>
        <w:noBreakHyphen/>
      </w:r>
      <w:r w:rsidR="00952293" w:rsidRPr="000F7655">
        <w:rPr>
          <w:sz w:val="22"/>
          <w:szCs w:val="22"/>
          <w:lang w:val="el-GR"/>
        </w:rPr>
        <w:t xml:space="preserve">7 </w:t>
      </w:r>
      <w:r w:rsidRPr="000F7655">
        <w:rPr>
          <w:sz w:val="22"/>
          <w:szCs w:val="22"/>
          <w:lang w:val="el-GR"/>
        </w:rPr>
        <w:t>κατά την εβδομάδα</w:t>
      </w:r>
      <w:r w:rsidR="004D2A38" w:rsidRPr="000F7655">
        <w:rPr>
          <w:sz w:val="22"/>
          <w:szCs w:val="22"/>
        </w:rPr>
        <w:t> </w:t>
      </w:r>
      <w:r w:rsidR="00952293" w:rsidRPr="000F7655">
        <w:rPr>
          <w:sz w:val="22"/>
          <w:szCs w:val="22"/>
          <w:lang w:val="el-GR"/>
        </w:rPr>
        <w:t xml:space="preserve">26, </w:t>
      </w:r>
      <w:r w:rsidRPr="000F7655">
        <w:rPr>
          <w:sz w:val="22"/>
          <w:szCs w:val="22"/>
          <w:lang w:val="el-GR"/>
        </w:rPr>
        <w:t>ωστόσο δεν παρατηρήθηκαν στατιστικά σημαντικές διαφορές μεταξύ των ομάδων</w:t>
      </w:r>
      <w:r w:rsidR="00952293" w:rsidRPr="000F7655">
        <w:rPr>
          <w:sz w:val="22"/>
          <w:szCs w:val="22"/>
          <w:lang w:val="el-GR"/>
        </w:rPr>
        <w:t>.</w:t>
      </w:r>
      <w:r w:rsidR="0011359E" w:rsidRPr="000F7655">
        <w:rPr>
          <w:sz w:val="22"/>
          <w:szCs w:val="22"/>
          <w:lang w:val="el-GR"/>
        </w:rPr>
        <w:t xml:space="preserve"> </w:t>
      </w:r>
      <w:r w:rsidRPr="000F7655">
        <w:rPr>
          <w:sz w:val="22"/>
          <w:szCs w:val="22"/>
          <w:lang w:val="el-GR"/>
        </w:rPr>
        <w:t xml:space="preserve">Η μέση μεταβολή από </w:t>
      </w:r>
      <w:r w:rsidR="00A151F5" w:rsidRPr="000F7655">
        <w:rPr>
          <w:sz w:val="22"/>
          <w:szCs w:val="22"/>
          <w:lang w:val="el-GR"/>
        </w:rPr>
        <w:t>την αρχική εκτίμηση στο</w:t>
      </w:r>
      <w:r w:rsidR="0011359E" w:rsidRPr="000F7655">
        <w:rPr>
          <w:sz w:val="22"/>
          <w:szCs w:val="22"/>
          <w:lang w:val="el-GR"/>
        </w:rPr>
        <w:t xml:space="preserve"> </w:t>
      </w:r>
      <w:r w:rsidR="0011359E" w:rsidRPr="000F7655">
        <w:rPr>
          <w:sz w:val="22"/>
          <w:szCs w:val="22"/>
        </w:rPr>
        <w:t>ACQ</w:t>
      </w:r>
      <w:r w:rsidR="0011359E" w:rsidRPr="000F7655">
        <w:rPr>
          <w:sz w:val="22"/>
          <w:szCs w:val="22"/>
          <w:lang w:val="el-GR"/>
        </w:rPr>
        <w:noBreakHyphen/>
        <w:t xml:space="preserve">7 </w:t>
      </w:r>
      <w:r w:rsidRPr="000F7655">
        <w:rPr>
          <w:sz w:val="22"/>
          <w:szCs w:val="22"/>
          <w:lang w:val="el-GR"/>
        </w:rPr>
        <w:t>κατά την εβδομάδα</w:t>
      </w:r>
      <w:r w:rsidR="0011359E" w:rsidRPr="000F7655">
        <w:rPr>
          <w:sz w:val="22"/>
          <w:szCs w:val="22"/>
        </w:rPr>
        <w:t> </w:t>
      </w:r>
      <w:r w:rsidR="0011359E" w:rsidRPr="000F7655">
        <w:rPr>
          <w:sz w:val="22"/>
          <w:szCs w:val="22"/>
          <w:lang w:val="el-GR"/>
        </w:rPr>
        <w:t>26 (</w:t>
      </w:r>
      <w:r w:rsidRPr="000F7655">
        <w:rPr>
          <w:sz w:val="22"/>
          <w:szCs w:val="22"/>
          <w:lang w:val="el-GR"/>
        </w:rPr>
        <w:t>βασικό δευτερεύον καταληκτικό σημείο</w:t>
      </w:r>
      <w:r w:rsidR="0011359E" w:rsidRPr="000F7655">
        <w:rPr>
          <w:sz w:val="22"/>
          <w:szCs w:val="22"/>
          <w:lang w:val="el-GR"/>
        </w:rPr>
        <w:t xml:space="preserve">) </w:t>
      </w:r>
      <w:r w:rsidR="008B26C0" w:rsidRPr="000F7655">
        <w:rPr>
          <w:sz w:val="22"/>
          <w:szCs w:val="22"/>
          <w:lang w:val="el-GR"/>
        </w:rPr>
        <w:t>και την εβδομάδα</w:t>
      </w:r>
      <w:r w:rsidR="004D2A38" w:rsidRPr="000F7655">
        <w:rPr>
          <w:sz w:val="22"/>
          <w:szCs w:val="22"/>
        </w:rPr>
        <w:t> </w:t>
      </w:r>
      <w:r w:rsidR="0011359E" w:rsidRPr="000F7655">
        <w:rPr>
          <w:sz w:val="22"/>
          <w:szCs w:val="22"/>
          <w:lang w:val="el-GR"/>
        </w:rPr>
        <w:t xml:space="preserve">52 </w:t>
      </w:r>
      <w:r w:rsidR="008B26C0" w:rsidRPr="000F7655">
        <w:rPr>
          <w:sz w:val="22"/>
          <w:szCs w:val="22"/>
          <w:lang w:val="el-GR"/>
        </w:rPr>
        <w:t>ήταν περίπου</w:t>
      </w:r>
      <w:r w:rsidR="0011359E" w:rsidRPr="000F7655">
        <w:rPr>
          <w:sz w:val="22"/>
          <w:szCs w:val="22"/>
          <w:lang w:val="el-GR"/>
        </w:rPr>
        <w:t xml:space="preserve"> </w:t>
      </w:r>
      <w:r w:rsidR="0011359E" w:rsidRPr="000F7655">
        <w:rPr>
          <w:sz w:val="22"/>
          <w:szCs w:val="22"/>
          <w:lang w:val="el-GR"/>
        </w:rPr>
        <w:noBreakHyphen/>
        <w:t xml:space="preserve">1 </w:t>
      </w:r>
      <w:r w:rsidR="008B26C0" w:rsidRPr="000F7655">
        <w:rPr>
          <w:sz w:val="22"/>
          <w:szCs w:val="22"/>
          <w:lang w:val="el-GR"/>
        </w:rPr>
        <w:t>για όλες τις θεραπευτικές ομάδες</w:t>
      </w:r>
      <w:r w:rsidR="0011359E" w:rsidRPr="000F7655">
        <w:rPr>
          <w:sz w:val="22"/>
          <w:szCs w:val="22"/>
          <w:lang w:val="el-GR"/>
        </w:rPr>
        <w:t xml:space="preserve">. </w:t>
      </w:r>
      <w:r w:rsidR="008B26C0" w:rsidRPr="000F7655">
        <w:rPr>
          <w:sz w:val="22"/>
          <w:szCs w:val="22"/>
          <w:lang w:val="el-GR"/>
        </w:rPr>
        <w:t>Τα ποσοστά ανταπόκρισης</w:t>
      </w:r>
      <w:r w:rsidR="0011359E" w:rsidRPr="000F7655">
        <w:rPr>
          <w:sz w:val="22"/>
          <w:szCs w:val="22"/>
          <w:lang w:val="el-GR"/>
        </w:rPr>
        <w:t xml:space="preserve"> </w:t>
      </w:r>
      <w:r w:rsidR="0011359E" w:rsidRPr="000F7655">
        <w:rPr>
          <w:sz w:val="22"/>
          <w:szCs w:val="22"/>
        </w:rPr>
        <w:t>ACQ</w:t>
      </w:r>
      <w:r w:rsidR="0011359E" w:rsidRPr="000F7655">
        <w:rPr>
          <w:sz w:val="22"/>
          <w:szCs w:val="22"/>
          <w:lang w:val="el-GR"/>
        </w:rPr>
        <w:noBreakHyphen/>
        <w:t xml:space="preserve">7 </w:t>
      </w:r>
      <w:r w:rsidR="008B26C0" w:rsidRPr="000F7655">
        <w:rPr>
          <w:sz w:val="22"/>
          <w:szCs w:val="22"/>
          <w:lang w:val="el-GR"/>
        </w:rPr>
        <w:t xml:space="preserve">(ορίζονται ως </w:t>
      </w:r>
      <w:r w:rsidR="00143AC8" w:rsidRPr="000F7655">
        <w:rPr>
          <w:sz w:val="22"/>
          <w:szCs w:val="22"/>
          <w:lang w:val="el-GR"/>
        </w:rPr>
        <w:t>μεταβολή μείωσης</w:t>
      </w:r>
      <w:r w:rsidR="008B26C0" w:rsidRPr="000F7655">
        <w:rPr>
          <w:sz w:val="22"/>
          <w:szCs w:val="22"/>
          <w:lang w:val="el-GR"/>
        </w:rPr>
        <w:t xml:space="preserve"> στη βαθμολογία ≥0,</w:t>
      </w:r>
      <w:r w:rsidR="0011359E" w:rsidRPr="000F7655">
        <w:rPr>
          <w:sz w:val="22"/>
          <w:szCs w:val="22"/>
          <w:lang w:val="el-GR"/>
        </w:rPr>
        <w:t>5)</w:t>
      </w:r>
      <w:r w:rsidR="008B26C0" w:rsidRPr="000F7655">
        <w:rPr>
          <w:sz w:val="22"/>
          <w:szCs w:val="22"/>
          <w:lang w:val="el-GR"/>
        </w:rPr>
        <w:t xml:space="preserve"> σε διαφορετικά χρονικά σημεία περιγράφονται στον Πίνακα</w:t>
      </w:r>
      <w:r w:rsidR="004D2A38" w:rsidRPr="000F7655">
        <w:rPr>
          <w:sz w:val="22"/>
          <w:szCs w:val="22"/>
        </w:rPr>
        <w:t> </w:t>
      </w:r>
      <w:r w:rsidR="0011359E" w:rsidRPr="000F7655">
        <w:rPr>
          <w:sz w:val="22"/>
          <w:szCs w:val="22"/>
          <w:lang w:val="el-GR"/>
        </w:rPr>
        <w:t>2.</w:t>
      </w:r>
    </w:p>
    <w:p w14:paraId="672DEFF7" w14:textId="56F816DD" w:rsidR="00483700" w:rsidRPr="000F7655" w:rsidRDefault="00483700" w:rsidP="00D83A43">
      <w:pPr>
        <w:pStyle w:val="Text"/>
        <w:tabs>
          <w:tab w:val="left" w:pos="993"/>
        </w:tabs>
        <w:spacing w:before="0"/>
        <w:jc w:val="left"/>
        <w:rPr>
          <w:sz w:val="22"/>
          <w:szCs w:val="22"/>
          <w:lang w:val="el-GR"/>
        </w:rPr>
      </w:pPr>
    </w:p>
    <w:p w14:paraId="79FE4377" w14:textId="3EA8BA51" w:rsidR="00952293" w:rsidRPr="000F7655" w:rsidRDefault="00544B56" w:rsidP="00D83A43">
      <w:pPr>
        <w:pStyle w:val="Text"/>
        <w:tabs>
          <w:tab w:val="left" w:pos="993"/>
        </w:tabs>
        <w:spacing w:before="0"/>
        <w:jc w:val="left"/>
        <w:rPr>
          <w:sz w:val="22"/>
          <w:szCs w:val="22"/>
          <w:lang w:val="el-GR"/>
        </w:rPr>
      </w:pPr>
      <w:r w:rsidRPr="000F7655">
        <w:rPr>
          <w:sz w:val="22"/>
          <w:szCs w:val="22"/>
          <w:lang w:val="el-GR"/>
        </w:rPr>
        <w:t>Οι παροξύνσεις ήταν ένα δευτερεύον καταληκτικό σημείο (δεν ήταν μέρος της στρατηγικής του επιβεβαιωτικού ελέγχου).</w:t>
      </w:r>
      <w:r w:rsidR="00E71775" w:rsidRPr="000F7655">
        <w:rPr>
          <w:sz w:val="22"/>
          <w:szCs w:val="22"/>
          <w:lang w:val="el-GR"/>
        </w:rPr>
        <w:t xml:space="preserve"> </w:t>
      </w:r>
      <w:r w:rsidR="008B26C0" w:rsidRPr="000F7655">
        <w:rPr>
          <w:sz w:val="22"/>
          <w:szCs w:val="22"/>
          <w:lang w:val="el-GR"/>
        </w:rPr>
        <w:t xml:space="preserve">Το </w:t>
      </w:r>
      <w:r w:rsidR="00952293" w:rsidRPr="000F7655">
        <w:rPr>
          <w:sz w:val="22"/>
          <w:szCs w:val="22"/>
        </w:rPr>
        <w:t>Enerzair</w:t>
      </w:r>
      <w:r w:rsidR="00952293" w:rsidRPr="000F7655">
        <w:rPr>
          <w:sz w:val="22"/>
          <w:szCs w:val="22"/>
          <w:lang w:val="el-GR"/>
        </w:rPr>
        <w:t xml:space="preserve"> </w:t>
      </w:r>
      <w:r w:rsidR="00952293" w:rsidRPr="000F7655">
        <w:rPr>
          <w:sz w:val="22"/>
          <w:szCs w:val="22"/>
        </w:rPr>
        <w:t>Breezhaler</w:t>
      </w:r>
      <w:r w:rsidR="00EB2018" w:rsidRPr="000F7655">
        <w:rPr>
          <w:sz w:val="22"/>
          <w:szCs w:val="22"/>
          <w:lang w:val="el-GR"/>
        </w:rPr>
        <w:t xml:space="preserve"> 114</w:t>
      </w:r>
      <w:r w:rsidR="004D2A38" w:rsidRPr="000F7655">
        <w:rPr>
          <w:sz w:val="22"/>
          <w:szCs w:val="22"/>
        </w:rPr>
        <w:t> </w:t>
      </w:r>
      <w:r w:rsidR="00EB2018" w:rsidRPr="000F7655">
        <w:rPr>
          <w:sz w:val="22"/>
          <w:szCs w:val="22"/>
        </w:rPr>
        <w:t>mcg</w:t>
      </w:r>
      <w:r w:rsidR="00EB2018" w:rsidRPr="000F7655">
        <w:rPr>
          <w:sz w:val="22"/>
          <w:szCs w:val="22"/>
          <w:lang w:val="el-GR"/>
        </w:rPr>
        <w:t>/46</w:t>
      </w:r>
      <w:r w:rsidR="004D2A38" w:rsidRPr="000F7655">
        <w:rPr>
          <w:sz w:val="22"/>
          <w:szCs w:val="22"/>
        </w:rPr>
        <w:t> </w:t>
      </w:r>
      <w:r w:rsidR="00EB2018" w:rsidRPr="000F7655">
        <w:rPr>
          <w:sz w:val="22"/>
          <w:szCs w:val="22"/>
        </w:rPr>
        <w:t>mcg</w:t>
      </w:r>
      <w:r w:rsidR="00EB2018" w:rsidRPr="000F7655">
        <w:rPr>
          <w:sz w:val="22"/>
          <w:szCs w:val="22"/>
          <w:lang w:val="el-GR"/>
        </w:rPr>
        <w:t>/136</w:t>
      </w:r>
      <w:r w:rsidR="004D2A38" w:rsidRPr="000F7655">
        <w:rPr>
          <w:sz w:val="22"/>
          <w:szCs w:val="22"/>
        </w:rPr>
        <w:t> </w:t>
      </w:r>
      <w:r w:rsidR="00EB2018" w:rsidRPr="000F7655">
        <w:rPr>
          <w:sz w:val="22"/>
          <w:szCs w:val="22"/>
        </w:rPr>
        <w:t>mcg</w:t>
      </w:r>
      <w:r w:rsidR="00EB2018" w:rsidRPr="000F7655">
        <w:rPr>
          <w:sz w:val="22"/>
          <w:szCs w:val="22"/>
          <w:lang w:val="el-GR"/>
        </w:rPr>
        <w:t xml:space="preserve"> </w:t>
      </w:r>
      <w:r w:rsidR="0098505E" w:rsidRPr="000F7655">
        <w:rPr>
          <w:sz w:val="22"/>
          <w:szCs w:val="22"/>
          <w:lang w:val="el-GR"/>
        </w:rPr>
        <w:t>μία φορά την ημέρα</w:t>
      </w:r>
      <w:r w:rsidR="008B26C0" w:rsidRPr="000F7655">
        <w:rPr>
          <w:sz w:val="22"/>
          <w:szCs w:val="22"/>
          <w:lang w:val="el-GR"/>
        </w:rPr>
        <w:t xml:space="preserve"> επέδειξε μείωση στο</w:t>
      </w:r>
      <w:r w:rsidR="00253D99" w:rsidRPr="000F7655">
        <w:rPr>
          <w:sz w:val="22"/>
          <w:szCs w:val="22"/>
          <w:lang w:val="el-GR"/>
        </w:rPr>
        <w:t>ν</w:t>
      </w:r>
      <w:r w:rsidR="008B26C0" w:rsidRPr="000F7655">
        <w:rPr>
          <w:sz w:val="22"/>
          <w:szCs w:val="22"/>
          <w:lang w:val="el-GR"/>
        </w:rPr>
        <w:t xml:space="preserve"> ετήσιο </w:t>
      </w:r>
      <w:r w:rsidR="00253D99" w:rsidRPr="000F7655">
        <w:rPr>
          <w:sz w:val="22"/>
          <w:szCs w:val="22"/>
          <w:lang w:val="el-GR"/>
        </w:rPr>
        <w:t>ρυθμό</w:t>
      </w:r>
      <w:r w:rsidR="008B26C0" w:rsidRPr="000F7655">
        <w:rPr>
          <w:sz w:val="22"/>
          <w:szCs w:val="22"/>
          <w:lang w:val="el-GR"/>
        </w:rPr>
        <w:t xml:space="preserve"> </w:t>
      </w:r>
      <w:r w:rsidR="009046D3" w:rsidRPr="000F7655">
        <w:rPr>
          <w:sz w:val="22"/>
          <w:szCs w:val="22"/>
          <w:lang w:val="el-GR"/>
        </w:rPr>
        <w:t>παροξύνσεων</w:t>
      </w:r>
      <w:r w:rsidR="008B26C0" w:rsidRPr="000F7655">
        <w:rPr>
          <w:sz w:val="22"/>
          <w:szCs w:val="22"/>
          <w:lang w:val="el-GR"/>
        </w:rPr>
        <w:t xml:space="preserve"> σε σύγκριση με τη σαλμετερόλη/προπιονική φλουτικαζόνη </w:t>
      </w:r>
      <w:r w:rsidR="00952293" w:rsidRPr="000F7655">
        <w:rPr>
          <w:sz w:val="22"/>
          <w:szCs w:val="22"/>
          <w:lang w:val="el-GR"/>
        </w:rPr>
        <w:t>50</w:t>
      </w:r>
      <w:r w:rsidR="004D2A38" w:rsidRPr="000F7655">
        <w:rPr>
          <w:sz w:val="22"/>
          <w:szCs w:val="22"/>
        </w:rPr>
        <w:t> </w:t>
      </w:r>
      <w:r w:rsidR="00952293" w:rsidRPr="000F7655">
        <w:rPr>
          <w:sz w:val="22"/>
          <w:szCs w:val="22"/>
        </w:rPr>
        <w:t>mcg</w:t>
      </w:r>
      <w:r w:rsidR="00952293" w:rsidRPr="000F7655">
        <w:rPr>
          <w:sz w:val="22"/>
          <w:szCs w:val="22"/>
          <w:lang w:val="el-GR"/>
        </w:rPr>
        <w:t>/500</w:t>
      </w:r>
      <w:r w:rsidR="004D2A38" w:rsidRPr="000F7655">
        <w:rPr>
          <w:sz w:val="22"/>
          <w:szCs w:val="22"/>
        </w:rPr>
        <w:t> </w:t>
      </w:r>
      <w:r w:rsidR="00952293" w:rsidRPr="000F7655">
        <w:rPr>
          <w:sz w:val="22"/>
          <w:szCs w:val="22"/>
        </w:rPr>
        <w:t>mcg</w:t>
      </w:r>
      <w:r w:rsidR="00952293" w:rsidRPr="000F7655">
        <w:rPr>
          <w:sz w:val="22"/>
          <w:szCs w:val="22"/>
          <w:lang w:val="el-GR"/>
        </w:rPr>
        <w:t xml:space="preserve"> </w:t>
      </w:r>
      <w:r w:rsidR="008B26C0" w:rsidRPr="000F7655">
        <w:rPr>
          <w:sz w:val="22"/>
          <w:szCs w:val="22"/>
          <w:lang w:val="el-GR"/>
        </w:rPr>
        <w:t xml:space="preserve">δύο φορές </w:t>
      </w:r>
      <w:r w:rsidR="0098505E" w:rsidRPr="000F7655">
        <w:rPr>
          <w:sz w:val="22"/>
          <w:szCs w:val="22"/>
          <w:lang w:val="el-GR"/>
        </w:rPr>
        <w:t>την ημέρα</w:t>
      </w:r>
      <w:r w:rsidR="008B26C0" w:rsidRPr="000F7655">
        <w:rPr>
          <w:sz w:val="22"/>
          <w:szCs w:val="22"/>
          <w:lang w:val="el-GR"/>
        </w:rPr>
        <w:t xml:space="preserve"> και την ινδακατερόλη/φουροϊκή μομεταζόνη </w:t>
      </w:r>
      <w:r w:rsidR="00952293" w:rsidRPr="000F7655">
        <w:rPr>
          <w:sz w:val="22"/>
          <w:szCs w:val="22"/>
          <w:lang w:val="el-GR"/>
        </w:rPr>
        <w:t>125</w:t>
      </w:r>
      <w:r w:rsidR="004D2A38" w:rsidRPr="000F7655">
        <w:rPr>
          <w:sz w:val="22"/>
          <w:szCs w:val="22"/>
        </w:rPr>
        <w:t> </w:t>
      </w:r>
      <w:r w:rsidR="00952293" w:rsidRPr="000F7655">
        <w:rPr>
          <w:sz w:val="22"/>
          <w:szCs w:val="22"/>
        </w:rPr>
        <w:t>mcg</w:t>
      </w:r>
      <w:r w:rsidR="00952293" w:rsidRPr="000F7655">
        <w:rPr>
          <w:sz w:val="22"/>
          <w:szCs w:val="22"/>
          <w:lang w:val="el-GR"/>
        </w:rPr>
        <w:t>/260</w:t>
      </w:r>
      <w:r w:rsidR="004D2A38" w:rsidRPr="000F7655">
        <w:rPr>
          <w:sz w:val="22"/>
          <w:szCs w:val="22"/>
        </w:rPr>
        <w:t> </w:t>
      </w:r>
      <w:r w:rsidR="00952293" w:rsidRPr="000F7655">
        <w:rPr>
          <w:sz w:val="22"/>
          <w:szCs w:val="22"/>
        </w:rPr>
        <w:t>mcg</w:t>
      </w:r>
      <w:r w:rsidR="00952293" w:rsidRPr="000F7655">
        <w:rPr>
          <w:sz w:val="22"/>
          <w:szCs w:val="22"/>
          <w:lang w:val="el-GR"/>
        </w:rPr>
        <w:t xml:space="preserve"> </w:t>
      </w:r>
      <w:r w:rsidR="0098505E" w:rsidRPr="000F7655">
        <w:rPr>
          <w:sz w:val="22"/>
          <w:szCs w:val="22"/>
          <w:lang w:val="el-GR"/>
        </w:rPr>
        <w:t>μία φορά την ημέρα</w:t>
      </w:r>
      <w:r w:rsidR="00952293" w:rsidRPr="000F7655">
        <w:rPr>
          <w:sz w:val="22"/>
          <w:szCs w:val="22"/>
          <w:lang w:val="el-GR"/>
        </w:rPr>
        <w:t xml:space="preserve"> (</w:t>
      </w:r>
      <w:r w:rsidR="008B26C0" w:rsidRPr="000F7655">
        <w:rPr>
          <w:sz w:val="22"/>
          <w:szCs w:val="22"/>
          <w:lang w:val="el-GR"/>
        </w:rPr>
        <w:t>βλέπε Πίνακα</w:t>
      </w:r>
      <w:r w:rsidR="004D2A38" w:rsidRPr="000F7655">
        <w:rPr>
          <w:sz w:val="22"/>
          <w:szCs w:val="22"/>
        </w:rPr>
        <w:t> </w:t>
      </w:r>
      <w:r w:rsidR="00952293" w:rsidRPr="000F7655">
        <w:rPr>
          <w:sz w:val="22"/>
          <w:szCs w:val="22"/>
          <w:lang w:val="el-GR"/>
        </w:rPr>
        <w:t>2).</w:t>
      </w:r>
    </w:p>
    <w:p w14:paraId="782E82E6" w14:textId="1ED1D007" w:rsidR="00952293" w:rsidRPr="000F7655" w:rsidRDefault="00952293" w:rsidP="00D83A43">
      <w:pPr>
        <w:pStyle w:val="Text"/>
        <w:tabs>
          <w:tab w:val="left" w:pos="993"/>
        </w:tabs>
        <w:spacing w:before="0"/>
        <w:jc w:val="left"/>
        <w:rPr>
          <w:sz w:val="22"/>
          <w:szCs w:val="22"/>
          <w:lang w:val="el-GR"/>
        </w:rPr>
      </w:pPr>
    </w:p>
    <w:p w14:paraId="722666A5" w14:textId="0C926DCE" w:rsidR="00952293" w:rsidRPr="000F7655" w:rsidRDefault="008B26C0" w:rsidP="00D83A43">
      <w:pPr>
        <w:pStyle w:val="Text"/>
        <w:tabs>
          <w:tab w:val="left" w:pos="993"/>
        </w:tabs>
        <w:spacing w:before="0"/>
        <w:jc w:val="left"/>
        <w:rPr>
          <w:sz w:val="22"/>
          <w:szCs w:val="22"/>
          <w:lang w:val="el-GR"/>
        </w:rPr>
      </w:pPr>
      <w:r w:rsidRPr="000F7655">
        <w:rPr>
          <w:bCs/>
          <w:sz w:val="22"/>
          <w:szCs w:val="22"/>
          <w:lang w:val="el-GR"/>
        </w:rPr>
        <w:t>Τα αποτελέσματα για τα πιο κλινικά σημαντικά καταληκτικά σημεία περιγράφονται στο</w:t>
      </w:r>
      <w:r w:rsidR="003354FD" w:rsidRPr="000F7655">
        <w:rPr>
          <w:bCs/>
          <w:sz w:val="22"/>
          <w:szCs w:val="22"/>
          <w:lang w:val="el-GR"/>
        </w:rPr>
        <w:t>ν</w:t>
      </w:r>
      <w:r w:rsidRPr="000F7655">
        <w:rPr>
          <w:bCs/>
          <w:sz w:val="22"/>
          <w:szCs w:val="22"/>
          <w:lang w:val="el-GR"/>
        </w:rPr>
        <w:t xml:space="preserve"> Πίνακ</w:t>
      </w:r>
      <w:r w:rsidR="003354FD" w:rsidRPr="000F7655">
        <w:rPr>
          <w:bCs/>
          <w:sz w:val="22"/>
          <w:szCs w:val="22"/>
          <w:lang w:val="el-GR"/>
        </w:rPr>
        <w:t>α</w:t>
      </w:r>
      <w:r w:rsidR="004D2A38" w:rsidRPr="000F7655">
        <w:rPr>
          <w:bCs/>
          <w:sz w:val="22"/>
          <w:szCs w:val="22"/>
        </w:rPr>
        <w:t> </w:t>
      </w:r>
      <w:r w:rsidR="00952293" w:rsidRPr="000F7655">
        <w:rPr>
          <w:bCs/>
          <w:sz w:val="22"/>
          <w:szCs w:val="22"/>
          <w:lang w:val="el-GR"/>
        </w:rPr>
        <w:t>2.</w:t>
      </w:r>
    </w:p>
    <w:p w14:paraId="216C18E2" w14:textId="77777777" w:rsidR="00C7593E" w:rsidRPr="000F7655" w:rsidRDefault="00C7593E" w:rsidP="00D83A43">
      <w:pPr>
        <w:pStyle w:val="Text"/>
        <w:tabs>
          <w:tab w:val="left" w:pos="993"/>
        </w:tabs>
        <w:spacing w:before="0"/>
        <w:jc w:val="left"/>
        <w:rPr>
          <w:sz w:val="22"/>
          <w:szCs w:val="22"/>
          <w:lang w:val="el-GR"/>
        </w:rPr>
      </w:pPr>
    </w:p>
    <w:p w14:paraId="4B036932" w14:textId="6A0096C1" w:rsidR="00B84FD6" w:rsidRPr="000F7655" w:rsidRDefault="008B26C0" w:rsidP="00D83A43">
      <w:pPr>
        <w:pStyle w:val="Text"/>
        <w:keepNext/>
        <w:keepLines/>
        <w:spacing w:before="0"/>
        <w:ind w:left="1134" w:hanging="1134"/>
        <w:jc w:val="left"/>
        <w:rPr>
          <w:b/>
          <w:sz w:val="22"/>
          <w:szCs w:val="22"/>
          <w:lang w:val="el-GR"/>
        </w:rPr>
      </w:pPr>
      <w:r w:rsidRPr="000F7655">
        <w:rPr>
          <w:b/>
          <w:sz w:val="22"/>
          <w:szCs w:val="22"/>
          <w:lang w:val="el-GR"/>
        </w:rPr>
        <w:t>Πίνακας</w:t>
      </w:r>
      <w:r w:rsidR="00C7593E" w:rsidRPr="000F7655">
        <w:rPr>
          <w:b/>
          <w:sz w:val="22"/>
          <w:szCs w:val="22"/>
        </w:rPr>
        <w:t> </w:t>
      </w:r>
      <w:r w:rsidR="00D340F4" w:rsidRPr="000F7655">
        <w:rPr>
          <w:b/>
          <w:sz w:val="22"/>
          <w:szCs w:val="22"/>
          <w:lang w:val="el-GR"/>
        </w:rPr>
        <w:t>2</w:t>
      </w:r>
      <w:r w:rsidR="00914C40" w:rsidRPr="000F7655">
        <w:rPr>
          <w:b/>
          <w:sz w:val="22"/>
          <w:szCs w:val="22"/>
          <w:lang w:val="el-GR"/>
        </w:rPr>
        <w:tab/>
      </w:r>
      <w:r w:rsidRPr="000F7655">
        <w:rPr>
          <w:b/>
          <w:sz w:val="22"/>
          <w:szCs w:val="22"/>
          <w:lang w:val="el-GR"/>
        </w:rPr>
        <w:t>Αποτελέσματα κύριων και δευτερευόντων καταληκτικών σημείων</w:t>
      </w:r>
      <w:r w:rsidR="00D30067" w:rsidRPr="000F7655">
        <w:rPr>
          <w:b/>
          <w:sz w:val="22"/>
          <w:szCs w:val="22"/>
          <w:lang w:val="el-GR"/>
        </w:rPr>
        <w:t xml:space="preserve"> στη μελέτη </w:t>
      </w:r>
      <w:r w:rsidR="00D30067" w:rsidRPr="000F7655">
        <w:rPr>
          <w:b/>
          <w:sz w:val="22"/>
          <w:szCs w:val="22"/>
        </w:rPr>
        <w:t>IRIDIUM</w:t>
      </w:r>
      <w:r w:rsidR="00D30067" w:rsidRPr="000F7655">
        <w:rPr>
          <w:b/>
          <w:sz w:val="22"/>
          <w:szCs w:val="22"/>
          <w:lang w:val="el-GR"/>
        </w:rPr>
        <w:t xml:space="preserve"> στις εβδομάδες</w:t>
      </w:r>
      <w:r w:rsidR="00086C67" w:rsidRPr="000F7655">
        <w:rPr>
          <w:b/>
          <w:sz w:val="22"/>
          <w:szCs w:val="22"/>
          <w:lang w:val="en-GB"/>
        </w:rPr>
        <w:t> </w:t>
      </w:r>
      <w:r w:rsidR="00D30067" w:rsidRPr="000F7655">
        <w:rPr>
          <w:b/>
          <w:sz w:val="22"/>
          <w:szCs w:val="22"/>
          <w:lang w:val="el-GR"/>
        </w:rPr>
        <w:t>26 και 52</w:t>
      </w:r>
    </w:p>
    <w:p w14:paraId="28D931D9" w14:textId="122172FC" w:rsidR="003734E7" w:rsidRPr="000F7655" w:rsidRDefault="003734E7" w:rsidP="00D83A43">
      <w:pPr>
        <w:pStyle w:val="Text"/>
        <w:keepNext/>
        <w:keepLines/>
        <w:tabs>
          <w:tab w:val="left" w:pos="993"/>
        </w:tabs>
        <w:spacing w:before="0"/>
        <w:jc w:val="left"/>
        <w:rPr>
          <w:sz w:val="22"/>
          <w:szCs w:val="22"/>
          <w:lang w:val="el-GR"/>
        </w:rPr>
      </w:pPr>
    </w:p>
    <w:tbl>
      <w:tblPr>
        <w:tblStyle w:val="TableGrid"/>
        <w:tblW w:w="0" w:type="auto"/>
        <w:tblLook w:val="04A0" w:firstRow="1" w:lastRow="0" w:firstColumn="1" w:lastColumn="0" w:noHBand="0" w:noVBand="1"/>
      </w:tblPr>
      <w:tblGrid>
        <w:gridCol w:w="1510"/>
        <w:gridCol w:w="1510"/>
        <w:gridCol w:w="3020"/>
        <w:gridCol w:w="3021"/>
      </w:tblGrid>
      <w:tr w:rsidR="000B09FA" w:rsidRPr="00C65441" w14:paraId="4C93F6FD" w14:textId="77777777" w:rsidTr="001725D9">
        <w:trPr>
          <w:cantSplit/>
        </w:trPr>
        <w:tc>
          <w:tcPr>
            <w:tcW w:w="1510" w:type="dxa"/>
          </w:tcPr>
          <w:p w14:paraId="643FD976" w14:textId="278F5621" w:rsidR="000B09FA" w:rsidRPr="000F7655" w:rsidRDefault="008B26C0" w:rsidP="00D83A43">
            <w:pPr>
              <w:pStyle w:val="Text"/>
              <w:keepNext/>
              <w:tabs>
                <w:tab w:val="left" w:pos="993"/>
              </w:tabs>
              <w:spacing w:before="0"/>
              <w:jc w:val="center"/>
              <w:rPr>
                <w:b/>
                <w:sz w:val="20"/>
                <w:lang w:val="el-GR"/>
              </w:rPr>
            </w:pPr>
            <w:r w:rsidRPr="000F7655">
              <w:rPr>
                <w:b/>
                <w:sz w:val="20"/>
                <w:lang w:val="el-GR"/>
              </w:rPr>
              <w:t>Καταληκτικό σημείο</w:t>
            </w:r>
          </w:p>
        </w:tc>
        <w:tc>
          <w:tcPr>
            <w:tcW w:w="1510" w:type="dxa"/>
          </w:tcPr>
          <w:p w14:paraId="00867713" w14:textId="72019BBD" w:rsidR="000B09FA" w:rsidRPr="000F7655" w:rsidRDefault="008B26C0" w:rsidP="00D83A43">
            <w:pPr>
              <w:pStyle w:val="Text"/>
              <w:keepNext/>
              <w:tabs>
                <w:tab w:val="left" w:pos="993"/>
              </w:tabs>
              <w:spacing w:before="0"/>
              <w:jc w:val="center"/>
              <w:rPr>
                <w:b/>
                <w:sz w:val="20"/>
                <w:lang w:val="el-GR"/>
              </w:rPr>
            </w:pPr>
            <w:r w:rsidRPr="000F7655">
              <w:rPr>
                <w:b/>
                <w:sz w:val="20"/>
                <w:lang w:val="el-GR"/>
              </w:rPr>
              <w:t>Χρονικό σημείο</w:t>
            </w:r>
            <w:r w:rsidR="000B09FA" w:rsidRPr="000F7655">
              <w:rPr>
                <w:b/>
                <w:sz w:val="20"/>
              </w:rPr>
              <w:t>/</w:t>
            </w:r>
            <w:r w:rsidR="000B09FA" w:rsidRPr="000F7655">
              <w:rPr>
                <w:b/>
                <w:sz w:val="20"/>
              </w:rPr>
              <w:br/>
            </w:r>
            <w:r w:rsidRPr="000F7655">
              <w:rPr>
                <w:b/>
                <w:sz w:val="20"/>
                <w:lang w:val="el-GR"/>
              </w:rPr>
              <w:t>Διάρκεια</w:t>
            </w:r>
          </w:p>
        </w:tc>
        <w:tc>
          <w:tcPr>
            <w:tcW w:w="3020" w:type="dxa"/>
          </w:tcPr>
          <w:p w14:paraId="35A7550B" w14:textId="621399A3" w:rsidR="000B09FA" w:rsidRPr="00914DDB" w:rsidRDefault="000B09FA" w:rsidP="00D83A43">
            <w:pPr>
              <w:pStyle w:val="Text"/>
              <w:keepNext/>
              <w:tabs>
                <w:tab w:val="left" w:pos="993"/>
              </w:tabs>
              <w:spacing w:before="0"/>
              <w:jc w:val="center"/>
              <w:rPr>
                <w:b/>
                <w:sz w:val="20"/>
                <w:lang w:val="de-AT"/>
              </w:rPr>
            </w:pPr>
            <w:r w:rsidRPr="000F7655">
              <w:rPr>
                <w:b/>
                <w:sz w:val="20"/>
                <w:lang w:val="da-DK"/>
              </w:rPr>
              <w:t>Enerzair</w:t>
            </w:r>
            <w:r w:rsidRPr="00914DDB">
              <w:rPr>
                <w:b/>
                <w:sz w:val="20"/>
                <w:lang w:val="de-AT"/>
              </w:rPr>
              <w:t xml:space="preserve"> </w:t>
            </w:r>
            <w:r w:rsidRPr="000F7655">
              <w:rPr>
                <w:b/>
                <w:sz w:val="20"/>
                <w:lang w:val="da-DK"/>
              </w:rPr>
              <w:t>Breezhaler</w:t>
            </w:r>
            <w:r w:rsidRPr="00914DDB">
              <w:rPr>
                <w:b/>
                <w:sz w:val="20"/>
                <w:vertAlign w:val="superscript"/>
                <w:lang w:val="de-AT"/>
              </w:rPr>
              <w:t>1</w:t>
            </w:r>
            <w:r w:rsidRPr="00914DDB">
              <w:rPr>
                <w:b/>
                <w:sz w:val="20"/>
                <w:lang w:val="de-AT"/>
              </w:rPr>
              <w:t xml:space="preserve"> </w:t>
            </w:r>
            <w:r w:rsidR="008B26C0" w:rsidRPr="000F7655">
              <w:rPr>
                <w:b/>
                <w:sz w:val="20"/>
                <w:lang w:val="el-GR"/>
              </w:rPr>
              <w:t>έναντι</w:t>
            </w:r>
            <w:r w:rsidRPr="00914DDB">
              <w:rPr>
                <w:b/>
                <w:sz w:val="20"/>
                <w:lang w:val="de-AT"/>
              </w:rPr>
              <w:t xml:space="preserve"> </w:t>
            </w:r>
            <w:r w:rsidRPr="000F7655">
              <w:rPr>
                <w:b/>
                <w:sz w:val="20"/>
                <w:lang w:val="da-DK"/>
              </w:rPr>
              <w:t>IND</w:t>
            </w:r>
            <w:r w:rsidRPr="00914DDB">
              <w:rPr>
                <w:b/>
                <w:sz w:val="20"/>
                <w:lang w:val="de-AT"/>
              </w:rPr>
              <w:t>/</w:t>
            </w:r>
            <w:r w:rsidRPr="000F7655">
              <w:rPr>
                <w:b/>
                <w:sz w:val="20"/>
                <w:lang w:val="da-DK"/>
              </w:rPr>
              <w:t>MF</w:t>
            </w:r>
            <w:r w:rsidRPr="00914DDB">
              <w:rPr>
                <w:b/>
                <w:sz w:val="20"/>
                <w:vertAlign w:val="superscript"/>
                <w:lang w:val="de-AT"/>
              </w:rPr>
              <w:t>2</w:t>
            </w:r>
          </w:p>
        </w:tc>
        <w:tc>
          <w:tcPr>
            <w:tcW w:w="3021" w:type="dxa"/>
          </w:tcPr>
          <w:p w14:paraId="2A990CFC" w14:textId="3A4FAD71" w:rsidR="000B09FA" w:rsidRPr="001E0FE3" w:rsidRDefault="000B09FA" w:rsidP="00D83A43">
            <w:pPr>
              <w:pStyle w:val="Text"/>
              <w:keepNext/>
              <w:tabs>
                <w:tab w:val="left" w:pos="993"/>
              </w:tabs>
              <w:spacing w:before="0"/>
              <w:jc w:val="center"/>
              <w:rPr>
                <w:b/>
                <w:sz w:val="20"/>
              </w:rPr>
            </w:pPr>
            <w:r w:rsidRPr="000F7655">
              <w:rPr>
                <w:b/>
                <w:sz w:val="20"/>
                <w:lang w:val="da-DK"/>
              </w:rPr>
              <w:t>Enerzair</w:t>
            </w:r>
            <w:r w:rsidRPr="001E0FE3">
              <w:rPr>
                <w:b/>
                <w:sz w:val="20"/>
              </w:rPr>
              <w:t xml:space="preserve"> </w:t>
            </w:r>
            <w:r w:rsidRPr="000F7655">
              <w:rPr>
                <w:b/>
                <w:sz w:val="20"/>
                <w:lang w:val="da-DK"/>
              </w:rPr>
              <w:t>Breezhaler</w:t>
            </w:r>
            <w:r w:rsidRPr="001E0FE3">
              <w:rPr>
                <w:b/>
                <w:sz w:val="20"/>
                <w:vertAlign w:val="superscript"/>
              </w:rPr>
              <w:t>1</w:t>
            </w:r>
            <w:r w:rsidR="008B26C0" w:rsidRPr="001E0FE3">
              <w:rPr>
                <w:b/>
                <w:sz w:val="20"/>
              </w:rPr>
              <w:t xml:space="preserve"> </w:t>
            </w:r>
            <w:r w:rsidR="008B26C0" w:rsidRPr="000F7655">
              <w:rPr>
                <w:b/>
                <w:sz w:val="20"/>
                <w:lang w:val="el-GR"/>
              </w:rPr>
              <w:t>έναντι</w:t>
            </w:r>
            <w:r w:rsidRPr="001E0FE3">
              <w:rPr>
                <w:b/>
                <w:sz w:val="20"/>
              </w:rPr>
              <w:t xml:space="preserve"> </w:t>
            </w:r>
            <w:r w:rsidRPr="000F7655">
              <w:rPr>
                <w:b/>
                <w:sz w:val="20"/>
                <w:lang w:val="da-DK"/>
              </w:rPr>
              <w:t>SAL</w:t>
            </w:r>
            <w:r w:rsidRPr="001E0FE3">
              <w:rPr>
                <w:b/>
                <w:sz w:val="20"/>
              </w:rPr>
              <w:t>/</w:t>
            </w:r>
            <w:r w:rsidRPr="000F7655">
              <w:rPr>
                <w:b/>
                <w:sz w:val="20"/>
                <w:lang w:val="da-DK"/>
              </w:rPr>
              <w:t>FP</w:t>
            </w:r>
            <w:r w:rsidRPr="001E0FE3">
              <w:rPr>
                <w:b/>
                <w:sz w:val="20"/>
                <w:vertAlign w:val="superscript"/>
              </w:rPr>
              <w:t>3</w:t>
            </w:r>
          </w:p>
        </w:tc>
      </w:tr>
      <w:tr w:rsidR="000B09FA" w:rsidRPr="000F7655" w14:paraId="294ED559" w14:textId="77777777" w:rsidTr="001725D9">
        <w:trPr>
          <w:cantSplit/>
        </w:trPr>
        <w:tc>
          <w:tcPr>
            <w:tcW w:w="9061" w:type="dxa"/>
            <w:gridSpan w:val="4"/>
          </w:tcPr>
          <w:p w14:paraId="02DE682A" w14:textId="3244F7DD" w:rsidR="000B09FA" w:rsidRPr="000F7655" w:rsidRDefault="008B26C0" w:rsidP="00D83A43">
            <w:pPr>
              <w:pStyle w:val="Text"/>
              <w:keepNext/>
              <w:tabs>
                <w:tab w:val="left" w:pos="993"/>
              </w:tabs>
              <w:spacing w:before="0"/>
              <w:jc w:val="left"/>
              <w:rPr>
                <w:b/>
                <w:sz w:val="20"/>
                <w:lang w:val="el-GR"/>
              </w:rPr>
            </w:pPr>
            <w:r w:rsidRPr="000F7655">
              <w:rPr>
                <w:b/>
                <w:sz w:val="20"/>
                <w:lang w:val="el-GR"/>
              </w:rPr>
              <w:t>Πνευμονική λειτουργία</w:t>
            </w:r>
          </w:p>
        </w:tc>
      </w:tr>
      <w:tr w:rsidR="000B09FA" w:rsidRPr="000F7655" w14:paraId="064D731D" w14:textId="77777777" w:rsidTr="001725D9">
        <w:trPr>
          <w:cantSplit/>
        </w:trPr>
        <w:tc>
          <w:tcPr>
            <w:tcW w:w="9061" w:type="dxa"/>
            <w:gridSpan w:val="4"/>
          </w:tcPr>
          <w:p w14:paraId="7959D501" w14:textId="03FCFDDB" w:rsidR="000B09FA" w:rsidRPr="000F7655" w:rsidRDefault="008B26C0" w:rsidP="00D83A43">
            <w:pPr>
              <w:pStyle w:val="Text"/>
              <w:keepNext/>
              <w:tabs>
                <w:tab w:val="left" w:pos="993"/>
              </w:tabs>
              <w:spacing w:before="0"/>
              <w:jc w:val="left"/>
              <w:rPr>
                <w:i/>
                <w:sz w:val="20"/>
              </w:rPr>
            </w:pPr>
            <w:r w:rsidRPr="000F7655">
              <w:rPr>
                <w:i/>
                <w:sz w:val="20"/>
                <w:lang w:val="el-GR"/>
              </w:rPr>
              <w:t>Κατώτ</w:t>
            </w:r>
            <w:r w:rsidR="00D8354C" w:rsidRPr="000F7655">
              <w:rPr>
                <w:i/>
                <w:sz w:val="20"/>
                <w:lang w:val="el-GR"/>
              </w:rPr>
              <w:t>ατος</w:t>
            </w:r>
            <w:r w:rsidRPr="000F7655">
              <w:rPr>
                <w:i/>
                <w:sz w:val="20"/>
                <w:lang w:val="el-GR"/>
              </w:rPr>
              <w:t xml:space="preserve"> </w:t>
            </w:r>
            <w:r w:rsidR="000B09FA" w:rsidRPr="000F7655">
              <w:rPr>
                <w:i/>
                <w:sz w:val="20"/>
              </w:rPr>
              <w:t>FEV</w:t>
            </w:r>
            <w:r w:rsidR="000B09FA" w:rsidRPr="000F7655">
              <w:rPr>
                <w:i/>
                <w:sz w:val="20"/>
                <w:vertAlign w:val="subscript"/>
              </w:rPr>
              <w:t>1</w:t>
            </w:r>
            <w:r w:rsidR="000B09FA" w:rsidRPr="000F7655">
              <w:rPr>
                <w:i/>
                <w:sz w:val="20"/>
                <w:vertAlign w:val="superscript"/>
              </w:rPr>
              <w:t>4</w:t>
            </w:r>
          </w:p>
        </w:tc>
      </w:tr>
      <w:tr w:rsidR="00687435" w:rsidRPr="000F7655" w14:paraId="371423C1" w14:textId="77777777" w:rsidTr="00155A44">
        <w:trPr>
          <w:cantSplit/>
        </w:trPr>
        <w:tc>
          <w:tcPr>
            <w:tcW w:w="1510" w:type="dxa"/>
            <w:vMerge w:val="restart"/>
            <w:vAlign w:val="center"/>
          </w:tcPr>
          <w:p w14:paraId="239D25F4" w14:textId="5E004846" w:rsidR="00687435" w:rsidRPr="000F7655" w:rsidRDefault="00687435" w:rsidP="00D83A43">
            <w:pPr>
              <w:pStyle w:val="Text"/>
              <w:keepNext/>
              <w:tabs>
                <w:tab w:val="left" w:pos="993"/>
              </w:tabs>
              <w:spacing w:before="0"/>
              <w:jc w:val="left"/>
              <w:rPr>
                <w:sz w:val="20"/>
                <w:lang w:val="el-GR"/>
              </w:rPr>
            </w:pPr>
            <w:r w:rsidRPr="000F7655">
              <w:rPr>
                <w:sz w:val="20"/>
                <w:lang w:val="el-GR"/>
              </w:rPr>
              <w:t>Διαφορά θεραπείας</w:t>
            </w:r>
          </w:p>
          <w:p w14:paraId="334613ED" w14:textId="4BE18005" w:rsidR="00687435" w:rsidRPr="000F7655" w:rsidRDefault="00687435" w:rsidP="00D83A43">
            <w:pPr>
              <w:pStyle w:val="Text"/>
              <w:keepNext/>
              <w:tabs>
                <w:tab w:val="left" w:pos="993"/>
              </w:tabs>
              <w:spacing w:before="0"/>
              <w:jc w:val="left"/>
              <w:rPr>
                <w:sz w:val="20"/>
                <w:lang w:val="el-GR"/>
              </w:rPr>
            </w:pPr>
            <w:r w:rsidRPr="000F7655">
              <w:rPr>
                <w:sz w:val="20"/>
                <w:lang w:val="el-GR"/>
              </w:rPr>
              <w:t xml:space="preserve">τιμή </w:t>
            </w:r>
            <w:r w:rsidRPr="000F7655">
              <w:rPr>
                <w:sz w:val="20"/>
              </w:rPr>
              <w:t>P</w:t>
            </w:r>
          </w:p>
          <w:p w14:paraId="6445DACD" w14:textId="57B0C36D" w:rsidR="00687435" w:rsidRPr="000F7655" w:rsidRDefault="00687435" w:rsidP="00D83A43">
            <w:pPr>
              <w:pStyle w:val="Text"/>
              <w:keepNext/>
              <w:tabs>
                <w:tab w:val="left" w:pos="993"/>
              </w:tabs>
              <w:spacing w:before="0"/>
              <w:jc w:val="left"/>
              <w:rPr>
                <w:sz w:val="20"/>
                <w:lang w:val="el-GR"/>
              </w:rPr>
            </w:pPr>
            <w:r w:rsidRPr="000F7655">
              <w:rPr>
                <w:sz w:val="20"/>
                <w:lang w:val="el-GR"/>
              </w:rPr>
              <w:t xml:space="preserve">(95% </w:t>
            </w:r>
            <w:r w:rsidRPr="000F7655">
              <w:rPr>
                <w:sz w:val="20"/>
              </w:rPr>
              <w:t>CI</w:t>
            </w:r>
            <w:r w:rsidRPr="000F7655">
              <w:rPr>
                <w:sz w:val="20"/>
                <w:lang w:val="el-GR"/>
              </w:rPr>
              <w:t>)</w:t>
            </w:r>
          </w:p>
        </w:tc>
        <w:tc>
          <w:tcPr>
            <w:tcW w:w="1510" w:type="dxa"/>
            <w:vAlign w:val="center"/>
          </w:tcPr>
          <w:p w14:paraId="317B8CA8" w14:textId="271AF7BB" w:rsidR="00687435" w:rsidRPr="000F7655" w:rsidRDefault="00687435" w:rsidP="00D83A43">
            <w:pPr>
              <w:pStyle w:val="Text"/>
              <w:keepNext/>
              <w:tabs>
                <w:tab w:val="left" w:pos="993"/>
              </w:tabs>
              <w:spacing w:before="0"/>
              <w:jc w:val="left"/>
              <w:rPr>
                <w:sz w:val="20"/>
              </w:rPr>
            </w:pPr>
            <w:r w:rsidRPr="000F7655">
              <w:rPr>
                <w:sz w:val="20"/>
                <w:lang w:val="el-GR"/>
              </w:rPr>
              <w:t>Εβδομάδα</w:t>
            </w:r>
            <w:r w:rsidRPr="000F7655">
              <w:rPr>
                <w:sz w:val="20"/>
              </w:rPr>
              <w:t> 26</w:t>
            </w:r>
          </w:p>
          <w:p w14:paraId="66E7DE4F" w14:textId="680A12B5" w:rsidR="00687435" w:rsidRPr="000F7655" w:rsidRDefault="00687435" w:rsidP="00D83A43">
            <w:pPr>
              <w:pStyle w:val="Text"/>
              <w:keepNext/>
              <w:tabs>
                <w:tab w:val="left" w:pos="993"/>
              </w:tabs>
              <w:spacing w:before="0"/>
              <w:jc w:val="left"/>
              <w:rPr>
                <w:sz w:val="20"/>
              </w:rPr>
            </w:pPr>
            <w:r w:rsidRPr="000F7655">
              <w:rPr>
                <w:sz w:val="20"/>
              </w:rPr>
              <w:t>(</w:t>
            </w:r>
            <w:r w:rsidRPr="000F7655">
              <w:rPr>
                <w:sz w:val="20"/>
                <w:lang w:val="el-GR"/>
              </w:rPr>
              <w:t>κύριο καταληκτικό σημείο</w:t>
            </w:r>
            <w:r w:rsidRPr="000F7655">
              <w:rPr>
                <w:sz w:val="20"/>
              </w:rPr>
              <w:t>)</w:t>
            </w:r>
          </w:p>
        </w:tc>
        <w:tc>
          <w:tcPr>
            <w:tcW w:w="3020" w:type="dxa"/>
            <w:vAlign w:val="center"/>
          </w:tcPr>
          <w:p w14:paraId="3F9D77B9" w14:textId="32CBCA2B" w:rsidR="00687435" w:rsidRPr="000F7655" w:rsidRDefault="00687435" w:rsidP="00D83A43">
            <w:pPr>
              <w:pStyle w:val="Text"/>
              <w:keepNext/>
              <w:tabs>
                <w:tab w:val="left" w:pos="993"/>
              </w:tabs>
              <w:spacing w:before="0"/>
              <w:jc w:val="center"/>
              <w:rPr>
                <w:sz w:val="20"/>
              </w:rPr>
            </w:pPr>
            <w:r w:rsidRPr="000F7655">
              <w:rPr>
                <w:sz w:val="20"/>
              </w:rPr>
              <w:t>65 ml</w:t>
            </w:r>
          </w:p>
          <w:p w14:paraId="64417963" w14:textId="5E217608" w:rsidR="00687435" w:rsidRPr="000F7655" w:rsidRDefault="00687435" w:rsidP="00D83A43">
            <w:pPr>
              <w:pStyle w:val="Text"/>
              <w:keepNext/>
              <w:tabs>
                <w:tab w:val="left" w:pos="993"/>
              </w:tabs>
              <w:spacing w:before="0"/>
              <w:jc w:val="center"/>
              <w:rPr>
                <w:sz w:val="20"/>
              </w:rPr>
            </w:pPr>
            <w:r w:rsidRPr="000F7655">
              <w:rPr>
                <w:sz w:val="20"/>
              </w:rPr>
              <w:t>&lt;0</w:t>
            </w:r>
            <w:r w:rsidRPr="000F7655">
              <w:rPr>
                <w:sz w:val="20"/>
                <w:lang w:val="el-GR"/>
              </w:rPr>
              <w:t>,</w:t>
            </w:r>
            <w:r w:rsidRPr="000F7655">
              <w:rPr>
                <w:sz w:val="20"/>
              </w:rPr>
              <w:t>001</w:t>
            </w:r>
          </w:p>
          <w:p w14:paraId="3EDE47BF" w14:textId="684503D3" w:rsidR="00687435" w:rsidRPr="000F7655" w:rsidRDefault="00687435" w:rsidP="00D83A43">
            <w:pPr>
              <w:pStyle w:val="Text"/>
              <w:keepNext/>
              <w:tabs>
                <w:tab w:val="left" w:pos="993"/>
              </w:tabs>
              <w:spacing w:before="0"/>
              <w:jc w:val="center"/>
              <w:rPr>
                <w:sz w:val="20"/>
              </w:rPr>
            </w:pPr>
            <w:r w:rsidRPr="000F7655">
              <w:rPr>
                <w:sz w:val="20"/>
              </w:rPr>
              <w:t>(31, 99)</w:t>
            </w:r>
          </w:p>
        </w:tc>
        <w:tc>
          <w:tcPr>
            <w:tcW w:w="3021" w:type="dxa"/>
            <w:vAlign w:val="center"/>
          </w:tcPr>
          <w:p w14:paraId="236ABE40" w14:textId="3C1EA914" w:rsidR="00687435" w:rsidRPr="000F7655" w:rsidRDefault="00687435" w:rsidP="00D83A43">
            <w:pPr>
              <w:pStyle w:val="Text"/>
              <w:keepNext/>
              <w:tabs>
                <w:tab w:val="left" w:pos="993"/>
              </w:tabs>
              <w:spacing w:before="0"/>
              <w:jc w:val="center"/>
              <w:rPr>
                <w:sz w:val="20"/>
              </w:rPr>
            </w:pPr>
            <w:r w:rsidRPr="000F7655">
              <w:rPr>
                <w:sz w:val="20"/>
              </w:rPr>
              <w:t>119 ml</w:t>
            </w:r>
          </w:p>
          <w:p w14:paraId="13F74D9B" w14:textId="17E4B77D" w:rsidR="00687435" w:rsidRPr="000F7655" w:rsidRDefault="00687435" w:rsidP="00D83A43">
            <w:pPr>
              <w:pStyle w:val="Text"/>
              <w:keepNext/>
              <w:tabs>
                <w:tab w:val="left" w:pos="993"/>
              </w:tabs>
              <w:spacing w:before="0"/>
              <w:jc w:val="center"/>
              <w:rPr>
                <w:sz w:val="20"/>
              </w:rPr>
            </w:pPr>
            <w:r w:rsidRPr="000F7655">
              <w:rPr>
                <w:sz w:val="20"/>
              </w:rPr>
              <w:t>&lt;0</w:t>
            </w:r>
            <w:r w:rsidRPr="000F7655">
              <w:rPr>
                <w:sz w:val="20"/>
                <w:lang w:val="el-GR"/>
              </w:rPr>
              <w:t>,</w:t>
            </w:r>
            <w:r w:rsidRPr="000F7655">
              <w:rPr>
                <w:sz w:val="20"/>
              </w:rPr>
              <w:t>001</w:t>
            </w:r>
          </w:p>
          <w:p w14:paraId="118BB10E" w14:textId="528F50EA" w:rsidR="00687435" w:rsidRPr="000F7655" w:rsidRDefault="00687435" w:rsidP="00D83A43">
            <w:pPr>
              <w:pStyle w:val="Text"/>
              <w:keepNext/>
              <w:tabs>
                <w:tab w:val="left" w:pos="993"/>
              </w:tabs>
              <w:spacing w:before="0"/>
              <w:jc w:val="center"/>
              <w:rPr>
                <w:sz w:val="20"/>
              </w:rPr>
            </w:pPr>
            <w:r w:rsidRPr="000F7655">
              <w:rPr>
                <w:sz w:val="20"/>
              </w:rPr>
              <w:t>(85, 154)</w:t>
            </w:r>
          </w:p>
        </w:tc>
      </w:tr>
      <w:tr w:rsidR="00A97E27" w:rsidRPr="000F7655" w14:paraId="4ACD93C3" w14:textId="77777777" w:rsidTr="00155A44">
        <w:trPr>
          <w:cantSplit/>
        </w:trPr>
        <w:tc>
          <w:tcPr>
            <w:tcW w:w="1510" w:type="dxa"/>
            <w:vMerge/>
            <w:vAlign w:val="center"/>
          </w:tcPr>
          <w:p w14:paraId="1AAC6966" w14:textId="77777777" w:rsidR="00A97E27" w:rsidRPr="000F7655" w:rsidRDefault="00A97E27" w:rsidP="00D83A43">
            <w:pPr>
              <w:pStyle w:val="Text"/>
              <w:keepNext/>
              <w:tabs>
                <w:tab w:val="left" w:pos="993"/>
              </w:tabs>
              <w:spacing w:before="0"/>
              <w:jc w:val="left"/>
              <w:rPr>
                <w:sz w:val="20"/>
              </w:rPr>
            </w:pPr>
          </w:p>
        </w:tc>
        <w:tc>
          <w:tcPr>
            <w:tcW w:w="1510" w:type="dxa"/>
            <w:vAlign w:val="center"/>
          </w:tcPr>
          <w:p w14:paraId="63543011" w14:textId="3D0B9574" w:rsidR="00A97E27" w:rsidRPr="000F7655" w:rsidRDefault="00A97E27" w:rsidP="00D83A43">
            <w:pPr>
              <w:pStyle w:val="Text"/>
              <w:keepNext/>
              <w:tabs>
                <w:tab w:val="left" w:pos="993"/>
              </w:tabs>
              <w:spacing w:before="0"/>
              <w:jc w:val="left"/>
              <w:rPr>
                <w:sz w:val="20"/>
              </w:rPr>
            </w:pPr>
            <w:r w:rsidRPr="000F7655">
              <w:rPr>
                <w:sz w:val="20"/>
              </w:rPr>
              <w:t>Εβδομάδα 52</w:t>
            </w:r>
          </w:p>
        </w:tc>
        <w:tc>
          <w:tcPr>
            <w:tcW w:w="3020" w:type="dxa"/>
            <w:vAlign w:val="center"/>
          </w:tcPr>
          <w:p w14:paraId="06175554" w14:textId="101241F6" w:rsidR="00A97E27" w:rsidRPr="000F7655" w:rsidRDefault="00A97E27" w:rsidP="00D83A43">
            <w:pPr>
              <w:pStyle w:val="Text"/>
              <w:keepNext/>
              <w:tabs>
                <w:tab w:val="left" w:pos="993"/>
              </w:tabs>
              <w:spacing w:before="0"/>
              <w:jc w:val="center"/>
              <w:rPr>
                <w:sz w:val="20"/>
              </w:rPr>
            </w:pPr>
            <w:r w:rsidRPr="000F7655">
              <w:rPr>
                <w:sz w:val="20"/>
              </w:rPr>
              <w:t>86 ml</w:t>
            </w:r>
          </w:p>
          <w:p w14:paraId="2779254E" w14:textId="0EDD58F9" w:rsidR="00A97E27" w:rsidRPr="000F7655" w:rsidRDefault="00A97E27" w:rsidP="00D83A43">
            <w:pPr>
              <w:pStyle w:val="Text"/>
              <w:keepNext/>
              <w:tabs>
                <w:tab w:val="left" w:pos="993"/>
              </w:tabs>
              <w:spacing w:before="0"/>
              <w:jc w:val="center"/>
              <w:rPr>
                <w:sz w:val="20"/>
                <w:lang w:val="el-GR"/>
              </w:rPr>
            </w:pPr>
            <w:r w:rsidRPr="000F7655">
              <w:rPr>
                <w:sz w:val="20"/>
                <w:lang w:val="el-GR"/>
              </w:rPr>
              <w:t>&lt;0,001</w:t>
            </w:r>
          </w:p>
          <w:p w14:paraId="2D788772" w14:textId="58BBD61B" w:rsidR="00A97E27" w:rsidRPr="000F7655" w:rsidRDefault="00A97E27" w:rsidP="00D83A43">
            <w:pPr>
              <w:pStyle w:val="Text"/>
              <w:keepNext/>
              <w:tabs>
                <w:tab w:val="left" w:pos="993"/>
              </w:tabs>
              <w:spacing w:before="0"/>
              <w:jc w:val="center"/>
              <w:rPr>
                <w:sz w:val="20"/>
              </w:rPr>
            </w:pPr>
            <w:r w:rsidRPr="000F7655">
              <w:rPr>
                <w:sz w:val="20"/>
              </w:rPr>
              <w:t>(51, 120)</w:t>
            </w:r>
          </w:p>
        </w:tc>
        <w:tc>
          <w:tcPr>
            <w:tcW w:w="3021" w:type="dxa"/>
            <w:vAlign w:val="center"/>
          </w:tcPr>
          <w:p w14:paraId="73BD5627" w14:textId="5944C1F8" w:rsidR="00A97E27" w:rsidRPr="000F7655" w:rsidRDefault="00A97E27" w:rsidP="00D83A43">
            <w:pPr>
              <w:pStyle w:val="Text"/>
              <w:keepNext/>
              <w:tabs>
                <w:tab w:val="left" w:pos="993"/>
              </w:tabs>
              <w:spacing w:before="0"/>
              <w:jc w:val="center"/>
              <w:rPr>
                <w:sz w:val="20"/>
              </w:rPr>
            </w:pPr>
            <w:r w:rsidRPr="000F7655">
              <w:rPr>
                <w:sz w:val="20"/>
              </w:rPr>
              <w:t>145 ml</w:t>
            </w:r>
          </w:p>
          <w:p w14:paraId="3DD226DA" w14:textId="2330580A" w:rsidR="00A97E27" w:rsidRPr="000F7655" w:rsidRDefault="00A97E27" w:rsidP="00D83A43">
            <w:pPr>
              <w:pStyle w:val="Text"/>
              <w:keepNext/>
              <w:tabs>
                <w:tab w:val="left" w:pos="993"/>
              </w:tabs>
              <w:spacing w:before="0"/>
              <w:jc w:val="center"/>
              <w:rPr>
                <w:sz w:val="20"/>
                <w:lang w:val="el-GR"/>
              </w:rPr>
            </w:pPr>
            <w:r w:rsidRPr="000F7655">
              <w:rPr>
                <w:sz w:val="20"/>
                <w:lang w:val="el-GR"/>
              </w:rPr>
              <w:t>&lt;0,001</w:t>
            </w:r>
          </w:p>
          <w:p w14:paraId="4C649C50" w14:textId="57F9421E" w:rsidR="00A97E27" w:rsidRPr="000F7655" w:rsidRDefault="00A97E27" w:rsidP="00D83A43">
            <w:pPr>
              <w:pStyle w:val="Text"/>
              <w:keepNext/>
              <w:tabs>
                <w:tab w:val="left" w:pos="993"/>
              </w:tabs>
              <w:spacing w:before="0"/>
              <w:jc w:val="center"/>
              <w:rPr>
                <w:sz w:val="20"/>
              </w:rPr>
            </w:pPr>
            <w:r w:rsidRPr="000F7655">
              <w:rPr>
                <w:sz w:val="20"/>
              </w:rPr>
              <w:t>(111, 180)</w:t>
            </w:r>
          </w:p>
        </w:tc>
      </w:tr>
      <w:tr w:rsidR="00DC7B13" w:rsidRPr="003D22BB" w14:paraId="53782F0D" w14:textId="77777777" w:rsidTr="001725D9">
        <w:trPr>
          <w:cantSplit/>
        </w:trPr>
        <w:tc>
          <w:tcPr>
            <w:tcW w:w="9061" w:type="dxa"/>
            <w:gridSpan w:val="4"/>
          </w:tcPr>
          <w:p w14:paraId="3780638F" w14:textId="486270C8" w:rsidR="00DC7B13" w:rsidRPr="000F7655" w:rsidRDefault="00EB7F6C" w:rsidP="00D83A43">
            <w:pPr>
              <w:pStyle w:val="Text"/>
              <w:keepNext/>
              <w:tabs>
                <w:tab w:val="left" w:pos="993"/>
              </w:tabs>
              <w:spacing w:before="0"/>
              <w:jc w:val="left"/>
              <w:rPr>
                <w:i/>
                <w:sz w:val="20"/>
                <w:lang w:val="el-GR"/>
              </w:rPr>
            </w:pPr>
            <w:r w:rsidRPr="000F7655">
              <w:rPr>
                <w:i/>
                <w:sz w:val="20"/>
                <w:lang w:val="el-GR"/>
              </w:rPr>
              <w:t xml:space="preserve">Μέση </w:t>
            </w:r>
            <w:r w:rsidR="004A2F87" w:rsidRPr="000F7655">
              <w:rPr>
                <w:bCs/>
                <w:i/>
                <w:sz w:val="20"/>
                <w:lang w:val="el-GR"/>
              </w:rPr>
              <w:t xml:space="preserve">πρωινή μέγιστη εκπνευστική ροή </w:t>
            </w:r>
            <w:r w:rsidR="00DC7B13" w:rsidRPr="000F7655">
              <w:rPr>
                <w:i/>
                <w:sz w:val="20"/>
                <w:lang w:val="el-GR"/>
              </w:rPr>
              <w:t>(</w:t>
            </w:r>
            <w:r w:rsidR="00DC7B13" w:rsidRPr="000F7655">
              <w:rPr>
                <w:i/>
                <w:sz w:val="20"/>
              </w:rPr>
              <w:t>PEF</w:t>
            </w:r>
            <w:r w:rsidR="00DC7B13" w:rsidRPr="000F7655">
              <w:rPr>
                <w:i/>
                <w:sz w:val="20"/>
                <w:lang w:val="el-GR"/>
              </w:rPr>
              <w:t>)</w:t>
            </w:r>
          </w:p>
        </w:tc>
      </w:tr>
      <w:tr w:rsidR="00E74391" w:rsidRPr="000F7655" w14:paraId="1B2A1D50" w14:textId="77777777" w:rsidTr="00155A44">
        <w:trPr>
          <w:cantSplit/>
        </w:trPr>
        <w:tc>
          <w:tcPr>
            <w:tcW w:w="1510" w:type="dxa"/>
            <w:vAlign w:val="center"/>
          </w:tcPr>
          <w:p w14:paraId="70D5B0E2" w14:textId="6C7CBB87" w:rsidR="00E74391" w:rsidRPr="000F7655" w:rsidRDefault="00E74391" w:rsidP="00D83A43">
            <w:pPr>
              <w:pStyle w:val="Text"/>
              <w:keepNext/>
              <w:tabs>
                <w:tab w:val="left" w:pos="993"/>
              </w:tabs>
              <w:spacing w:before="0"/>
              <w:jc w:val="left"/>
              <w:rPr>
                <w:sz w:val="20"/>
                <w:lang w:val="el-GR"/>
              </w:rPr>
            </w:pPr>
            <w:r w:rsidRPr="000F7655">
              <w:rPr>
                <w:sz w:val="20"/>
                <w:lang w:val="el-GR"/>
              </w:rPr>
              <w:t>Διαφορά θεραπείας</w:t>
            </w:r>
          </w:p>
          <w:p w14:paraId="0F286006" w14:textId="23BEFBFC" w:rsidR="00E74391" w:rsidRPr="000F7655" w:rsidRDefault="00E74391" w:rsidP="00D83A43">
            <w:pPr>
              <w:pStyle w:val="Text"/>
              <w:keepNext/>
              <w:tabs>
                <w:tab w:val="left" w:pos="993"/>
              </w:tabs>
              <w:spacing w:before="0"/>
              <w:jc w:val="left"/>
              <w:rPr>
                <w:sz w:val="20"/>
                <w:lang w:val="el-GR"/>
              </w:rPr>
            </w:pPr>
            <w:r w:rsidRPr="000F7655">
              <w:rPr>
                <w:sz w:val="20"/>
                <w:lang w:val="el-GR"/>
              </w:rPr>
              <w:t xml:space="preserve">(95% </w:t>
            </w:r>
            <w:r w:rsidRPr="000F7655">
              <w:rPr>
                <w:sz w:val="20"/>
              </w:rPr>
              <w:t>CI</w:t>
            </w:r>
            <w:r w:rsidRPr="000F7655">
              <w:rPr>
                <w:sz w:val="20"/>
                <w:lang w:val="el-GR"/>
              </w:rPr>
              <w:t>)</w:t>
            </w:r>
          </w:p>
        </w:tc>
        <w:tc>
          <w:tcPr>
            <w:tcW w:w="1510" w:type="dxa"/>
            <w:vAlign w:val="center"/>
          </w:tcPr>
          <w:p w14:paraId="1AF890F6" w14:textId="27F1D73E" w:rsidR="00E74391" w:rsidRPr="000F7655" w:rsidRDefault="00E74391" w:rsidP="00D83A43">
            <w:pPr>
              <w:pStyle w:val="Text"/>
              <w:keepNext/>
              <w:tabs>
                <w:tab w:val="left" w:pos="993"/>
              </w:tabs>
              <w:spacing w:before="0"/>
              <w:jc w:val="left"/>
              <w:rPr>
                <w:sz w:val="20"/>
              </w:rPr>
            </w:pPr>
            <w:r w:rsidRPr="000F7655">
              <w:rPr>
                <w:sz w:val="20"/>
              </w:rPr>
              <w:t>Εβδομάδα 52*</w:t>
            </w:r>
          </w:p>
        </w:tc>
        <w:tc>
          <w:tcPr>
            <w:tcW w:w="3020" w:type="dxa"/>
            <w:vAlign w:val="center"/>
          </w:tcPr>
          <w:p w14:paraId="1A200847" w14:textId="7464E55E" w:rsidR="00E74391" w:rsidRPr="000F7655" w:rsidRDefault="00E74391" w:rsidP="00D83A43">
            <w:pPr>
              <w:pStyle w:val="Text"/>
              <w:keepNext/>
              <w:tabs>
                <w:tab w:val="left" w:pos="993"/>
              </w:tabs>
              <w:spacing w:before="0"/>
              <w:jc w:val="center"/>
              <w:rPr>
                <w:sz w:val="20"/>
              </w:rPr>
            </w:pPr>
            <w:r w:rsidRPr="000F7655">
              <w:rPr>
                <w:sz w:val="20"/>
              </w:rPr>
              <w:t>18</w:t>
            </w:r>
            <w:r w:rsidRPr="000F7655">
              <w:rPr>
                <w:sz w:val="20"/>
                <w:lang w:val="el-GR"/>
              </w:rPr>
              <w:t>,</w:t>
            </w:r>
            <w:r w:rsidRPr="000F7655">
              <w:rPr>
                <w:sz w:val="20"/>
              </w:rPr>
              <w:t>7 l/</w:t>
            </w:r>
            <w:r w:rsidR="00887D76" w:rsidRPr="000F7655">
              <w:rPr>
                <w:sz w:val="20"/>
              </w:rPr>
              <w:t>min</w:t>
            </w:r>
          </w:p>
          <w:p w14:paraId="789FBDC6" w14:textId="6A932FAF" w:rsidR="00E74391" w:rsidRPr="000F7655" w:rsidRDefault="00E74391" w:rsidP="00D83A43">
            <w:pPr>
              <w:pStyle w:val="Text"/>
              <w:keepNext/>
              <w:tabs>
                <w:tab w:val="left" w:pos="993"/>
              </w:tabs>
              <w:spacing w:before="0"/>
              <w:jc w:val="center"/>
              <w:rPr>
                <w:sz w:val="20"/>
              </w:rPr>
            </w:pPr>
            <w:r w:rsidRPr="000F7655">
              <w:rPr>
                <w:sz w:val="20"/>
              </w:rPr>
              <w:t>(13</w:t>
            </w:r>
            <w:r w:rsidRPr="000F7655">
              <w:rPr>
                <w:sz w:val="20"/>
                <w:lang w:val="el-GR"/>
              </w:rPr>
              <w:t>,</w:t>
            </w:r>
            <w:r w:rsidRPr="000F7655">
              <w:rPr>
                <w:sz w:val="20"/>
              </w:rPr>
              <w:t>4, 24</w:t>
            </w:r>
            <w:r w:rsidRPr="000F7655">
              <w:rPr>
                <w:sz w:val="20"/>
                <w:lang w:val="el-GR"/>
              </w:rPr>
              <w:t>,</w:t>
            </w:r>
            <w:r w:rsidRPr="000F7655">
              <w:rPr>
                <w:sz w:val="20"/>
              </w:rPr>
              <w:t>1)</w:t>
            </w:r>
          </w:p>
        </w:tc>
        <w:tc>
          <w:tcPr>
            <w:tcW w:w="3021" w:type="dxa"/>
            <w:vAlign w:val="center"/>
          </w:tcPr>
          <w:p w14:paraId="1DCEE912" w14:textId="322F4CEE" w:rsidR="00E74391" w:rsidRPr="000F7655" w:rsidRDefault="00E74391" w:rsidP="00D83A43">
            <w:pPr>
              <w:pStyle w:val="Text"/>
              <w:keepNext/>
              <w:tabs>
                <w:tab w:val="left" w:pos="993"/>
              </w:tabs>
              <w:spacing w:before="0"/>
              <w:jc w:val="center"/>
              <w:rPr>
                <w:sz w:val="20"/>
              </w:rPr>
            </w:pPr>
            <w:r w:rsidRPr="000F7655">
              <w:rPr>
                <w:sz w:val="20"/>
              </w:rPr>
              <w:t>34</w:t>
            </w:r>
            <w:r w:rsidRPr="000F7655">
              <w:rPr>
                <w:sz w:val="20"/>
                <w:lang w:val="el-GR"/>
              </w:rPr>
              <w:t>,</w:t>
            </w:r>
            <w:r w:rsidRPr="000F7655">
              <w:rPr>
                <w:sz w:val="20"/>
              </w:rPr>
              <w:t>8 l/</w:t>
            </w:r>
            <w:r w:rsidR="00887D76" w:rsidRPr="000F7655">
              <w:rPr>
                <w:sz w:val="20"/>
              </w:rPr>
              <w:t>min</w:t>
            </w:r>
          </w:p>
          <w:p w14:paraId="7487DCAF" w14:textId="18F9FC8F" w:rsidR="00E74391" w:rsidRPr="000F7655" w:rsidRDefault="00E74391" w:rsidP="00D83A43">
            <w:pPr>
              <w:pStyle w:val="Text"/>
              <w:keepNext/>
              <w:tabs>
                <w:tab w:val="left" w:pos="993"/>
              </w:tabs>
              <w:spacing w:before="0"/>
              <w:jc w:val="center"/>
              <w:rPr>
                <w:sz w:val="20"/>
              </w:rPr>
            </w:pPr>
            <w:r w:rsidRPr="000F7655">
              <w:rPr>
                <w:sz w:val="20"/>
              </w:rPr>
              <w:t>(29</w:t>
            </w:r>
            <w:r w:rsidRPr="000F7655">
              <w:rPr>
                <w:sz w:val="20"/>
                <w:lang w:val="el-GR"/>
              </w:rPr>
              <w:t>,</w:t>
            </w:r>
            <w:r w:rsidRPr="000F7655">
              <w:rPr>
                <w:sz w:val="20"/>
              </w:rPr>
              <w:t>5, 40</w:t>
            </w:r>
            <w:r w:rsidRPr="000F7655">
              <w:rPr>
                <w:sz w:val="20"/>
                <w:lang w:val="el-GR"/>
              </w:rPr>
              <w:t>,</w:t>
            </w:r>
            <w:r w:rsidRPr="000F7655">
              <w:rPr>
                <w:sz w:val="20"/>
              </w:rPr>
              <w:t>1)</w:t>
            </w:r>
          </w:p>
        </w:tc>
      </w:tr>
      <w:tr w:rsidR="00DC7B13" w:rsidRPr="003D22BB" w14:paraId="2CCBDBBB" w14:textId="77777777" w:rsidTr="001725D9">
        <w:trPr>
          <w:cantSplit/>
        </w:trPr>
        <w:tc>
          <w:tcPr>
            <w:tcW w:w="9061" w:type="dxa"/>
            <w:gridSpan w:val="4"/>
          </w:tcPr>
          <w:p w14:paraId="02A91D0B" w14:textId="00AE9357" w:rsidR="00DC7B13" w:rsidRPr="000F7655" w:rsidRDefault="00EB7F6C" w:rsidP="00D83A43">
            <w:pPr>
              <w:pStyle w:val="Text"/>
              <w:keepNext/>
              <w:tabs>
                <w:tab w:val="left" w:pos="993"/>
              </w:tabs>
              <w:spacing w:before="0"/>
              <w:jc w:val="left"/>
              <w:rPr>
                <w:i/>
                <w:sz w:val="20"/>
                <w:lang w:val="el-GR"/>
              </w:rPr>
            </w:pPr>
            <w:r w:rsidRPr="000F7655">
              <w:rPr>
                <w:i/>
                <w:sz w:val="20"/>
                <w:lang w:val="el-GR"/>
              </w:rPr>
              <w:t xml:space="preserve">Μέση </w:t>
            </w:r>
            <w:r w:rsidR="001B723A" w:rsidRPr="000F7655">
              <w:rPr>
                <w:bCs/>
                <w:i/>
                <w:sz w:val="20"/>
                <w:lang w:val="el-GR"/>
              </w:rPr>
              <w:t xml:space="preserve">βραδινή μέγιστη εκπνευστική ροή </w:t>
            </w:r>
            <w:r w:rsidR="00DC7B13" w:rsidRPr="000F7655">
              <w:rPr>
                <w:i/>
                <w:sz w:val="20"/>
                <w:lang w:val="el-GR"/>
              </w:rPr>
              <w:t>(</w:t>
            </w:r>
            <w:r w:rsidR="00DC7B13" w:rsidRPr="000F7655">
              <w:rPr>
                <w:i/>
                <w:sz w:val="20"/>
              </w:rPr>
              <w:t>PEF</w:t>
            </w:r>
            <w:r w:rsidR="00DC7B13" w:rsidRPr="000F7655">
              <w:rPr>
                <w:i/>
                <w:sz w:val="20"/>
                <w:lang w:val="el-GR"/>
              </w:rPr>
              <w:t>)</w:t>
            </w:r>
          </w:p>
        </w:tc>
      </w:tr>
      <w:tr w:rsidR="00DF1525" w:rsidRPr="000F7655" w14:paraId="7E2C8987" w14:textId="77777777" w:rsidTr="00155A44">
        <w:trPr>
          <w:cantSplit/>
        </w:trPr>
        <w:tc>
          <w:tcPr>
            <w:tcW w:w="1510" w:type="dxa"/>
            <w:vAlign w:val="center"/>
          </w:tcPr>
          <w:p w14:paraId="6DEF107C" w14:textId="5703FF1C" w:rsidR="00DF1525" w:rsidRPr="000F7655" w:rsidRDefault="00DF1525" w:rsidP="00D83A43">
            <w:pPr>
              <w:pStyle w:val="Text"/>
              <w:tabs>
                <w:tab w:val="left" w:pos="993"/>
              </w:tabs>
              <w:spacing w:before="0"/>
              <w:jc w:val="left"/>
              <w:rPr>
                <w:sz w:val="20"/>
                <w:lang w:val="el-GR"/>
              </w:rPr>
            </w:pPr>
            <w:r w:rsidRPr="000F7655">
              <w:rPr>
                <w:sz w:val="20"/>
                <w:lang w:val="el-GR"/>
              </w:rPr>
              <w:t>Διαφορά θεραπείας</w:t>
            </w:r>
          </w:p>
          <w:p w14:paraId="23B95946" w14:textId="1ACFE707" w:rsidR="00DF1525" w:rsidRPr="000F7655" w:rsidRDefault="00DF1525" w:rsidP="00D83A43">
            <w:pPr>
              <w:pStyle w:val="Text"/>
              <w:tabs>
                <w:tab w:val="left" w:pos="993"/>
              </w:tabs>
              <w:spacing w:before="0"/>
              <w:jc w:val="left"/>
              <w:rPr>
                <w:sz w:val="20"/>
                <w:lang w:val="el-GR"/>
              </w:rPr>
            </w:pPr>
            <w:r w:rsidRPr="000F7655">
              <w:rPr>
                <w:sz w:val="20"/>
                <w:lang w:val="el-GR"/>
              </w:rPr>
              <w:t xml:space="preserve">(95% </w:t>
            </w:r>
            <w:r w:rsidRPr="000F7655">
              <w:rPr>
                <w:sz w:val="20"/>
              </w:rPr>
              <w:t>CI</w:t>
            </w:r>
            <w:r w:rsidRPr="000F7655">
              <w:rPr>
                <w:sz w:val="20"/>
                <w:lang w:val="el-GR"/>
              </w:rPr>
              <w:t>)</w:t>
            </w:r>
          </w:p>
        </w:tc>
        <w:tc>
          <w:tcPr>
            <w:tcW w:w="1510" w:type="dxa"/>
            <w:vAlign w:val="center"/>
          </w:tcPr>
          <w:p w14:paraId="18A28FB9" w14:textId="6D05E079" w:rsidR="00DF1525" w:rsidRPr="000F7655" w:rsidRDefault="00DF1525" w:rsidP="00D83A43">
            <w:pPr>
              <w:pStyle w:val="Text"/>
              <w:tabs>
                <w:tab w:val="left" w:pos="993"/>
              </w:tabs>
              <w:spacing w:before="0"/>
              <w:jc w:val="left"/>
              <w:rPr>
                <w:sz w:val="20"/>
              </w:rPr>
            </w:pPr>
            <w:r w:rsidRPr="000F7655">
              <w:rPr>
                <w:sz w:val="20"/>
              </w:rPr>
              <w:t>Εβδομάδα 52*</w:t>
            </w:r>
          </w:p>
        </w:tc>
        <w:tc>
          <w:tcPr>
            <w:tcW w:w="3020" w:type="dxa"/>
            <w:vAlign w:val="center"/>
          </w:tcPr>
          <w:p w14:paraId="5B54960F" w14:textId="558E1A18" w:rsidR="00DF1525" w:rsidRPr="000F7655" w:rsidRDefault="00DF1525" w:rsidP="00D83A43">
            <w:pPr>
              <w:pStyle w:val="Text"/>
              <w:tabs>
                <w:tab w:val="left" w:pos="993"/>
              </w:tabs>
              <w:spacing w:before="0"/>
              <w:jc w:val="center"/>
              <w:rPr>
                <w:sz w:val="20"/>
              </w:rPr>
            </w:pPr>
            <w:r w:rsidRPr="000F7655">
              <w:rPr>
                <w:sz w:val="20"/>
              </w:rPr>
              <w:t>17</w:t>
            </w:r>
            <w:r w:rsidRPr="000F7655">
              <w:rPr>
                <w:sz w:val="20"/>
                <w:lang w:val="el-GR"/>
              </w:rPr>
              <w:t>,</w:t>
            </w:r>
            <w:r w:rsidRPr="000F7655">
              <w:rPr>
                <w:sz w:val="20"/>
              </w:rPr>
              <w:t>5 l/</w:t>
            </w:r>
            <w:r w:rsidR="001037B1" w:rsidRPr="000F7655">
              <w:rPr>
                <w:sz w:val="20"/>
              </w:rPr>
              <w:t>min</w:t>
            </w:r>
          </w:p>
          <w:p w14:paraId="086C27B6" w14:textId="4558B7FD" w:rsidR="00DF1525" w:rsidRPr="000F7655" w:rsidRDefault="00DF1525" w:rsidP="00D83A43">
            <w:pPr>
              <w:pStyle w:val="Text"/>
              <w:tabs>
                <w:tab w:val="left" w:pos="993"/>
              </w:tabs>
              <w:spacing w:before="0"/>
              <w:jc w:val="center"/>
              <w:rPr>
                <w:sz w:val="20"/>
              </w:rPr>
            </w:pPr>
            <w:r w:rsidRPr="000F7655">
              <w:rPr>
                <w:sz w:val="20"/>
              </w:rPr>
              <w:t>(12</w:t>
            </w:r>
            <w:r w:rsidRPr="000F7655">
              <w:rPr>
                <w:sz w:val="20"/>
                <w:lang w:val="el-GR"/>
              </w:rPr>
              <w:t>,</w:t>
            </w:r>
            <w:r w:rsidRPr="000F7655">
              <w:rPr>
                <w:sz w:val="20"/>
              </w:rPr>
              <w:t>3, 22</w:t>
            </w:r>
            <w:r w:rsidRPr="000F7655">
              <w:rPr>
                <w:sz w:val="20"/>
                <w:lang w:val="el-GR"/>
              </w:rPr>
              <w:t>,</w:t>
            </w:r>
            <w:r w:rsidRPr="000F7655">
              <w:rPr>
                <w:sz w:val="20"/>
              </w:rPr>
              <w:t>8)</w:t>
            </w:r>
          </w:p>
        </w:tc>
        <w:tc>
          <w:tcPr>
            <w:tcW w:w="3021" w:type="dxa"/>
            <w:vAlign w:val="center"/>
          </w:tcPr>
          <w:p w14:paraId="721A0648" w14:textId="35E7D7C3" w:rsidR="00DF1525" w:rsidRPr="000F7655" w:rsidRDefault="00DF1525" w:rsidP="00D83A43">
            <w:pPr>
              <w:pStyle w:val="Text"/>
              <w:tabs>
                <w:tab w:val="left" w:pos="993"/>
              </w:tabs>
              <w:spacing w:before="0"/>
              <w:jc w:val="center"/>
              <w:rPr>
                <w:sz w:val="20"/>
              </w:rPr>
            </w:pPr>
            <w:r w:rsidRPr="000F7655">
              <w:rPr>
                <w:sz w:val="20"/>
              </w:rPr>
              <w:t>29</w:t>
            </w:r>
            <w:r w:rsidRPr="000F7655">
              <w:rPr>
                <w:sz w:val="20"/>
                <w:lang w:val="el-GR"/>
              </w:rPr>
              <w:t>,</w:t>
            </w:r>
            <w:r w:rsidRPr="000F7655">
              <w:rPr>
                <w:sz w:val="20"/>
              </w:rPr>
              <w:t>5 l/</w:t>
            </w:r>
            <w:r w:rsidR="00ED0E92" w:rsidRPr="000F7655">
              <w:rPr>
                <w:sz w:val="20"/>
              </w:rPr>
              <w:t>min</w:t>
            </w:r>
          </w:p>
          <w:p w14:paraId="76322E71" w14:textId="0AEF3A4A" w:rsidR="00DF1525" w:rsidRPr="000F7655" w:rsidRDefault="00DF1525" w:rsidP="00D83A43">
            <w:pPr>
              <w:pStyle w:val="Text"/>
              <w:tabs>
                <w:tab w:val="left" w:pos="993"/>
              </w:tabs>
              <w:spacing w:before="0"/>
              <w:jc w:val="center"/>
              <w:rPr>
                <w:sz w:val="20"/>
              </w:rPr>
            </w:pPr>
            <w:r w:rsidRPr="000F7655">
              <w:rPr>
                <w:sz w:val="20"/>
              </w:rPr>
              <w:t>(24</w:t>
            </w:r>
            <w:r w:rsidRPr="000F7655">
              <w:rPr>
                <w:sz w:val="20"/>
                <w:lang w:val="el-GR"/>
              </w:rPr>
              <w:t>,</w:t>
            </w:r>
            <w:r w:rsidRPr="000F7655">
              <w:rPr>
                <w:sz w:val="20"/>
              </w:rPr>
              <w:t>2, 34</w:t>
            </w:r>
            <w:r w:rsidRPr="000F7655">
              <w:rPr>
                <w:sz w:val="20"/>
                <w:lang w:val="el-GR"/>
              </w:rPr>
              <w:t>,</w:t>
            </w:r>
            <w:r w:rsidRPr="000F7655">
              <w:rPr>
                <w:sz w:val="20"/>
              </w:rPr>
              <w:t>7)</w:t>
            </w:r>
          </w:p>
        </w:tc>
      </w:tr>
      <w:tr w:rsidR="00790596" w:rsidRPr="000F7655" w14:paraId="284D5882" w14:textId="77777777" w:rsidTr="001725D9">
        <w:trPr>
          <w:cantSplit/>
        </w:trPr>
        <w:tc>
          <w:tcPr>
            <w:tcW w:w="9061" w:type="dxa"/>
            <w:gridSpan w:val="4"/>
            <w:vAlign w:val="center"/>
          </w:tcPr>
          <w:p w14:paraId="010141FE" w14:textId="40EBFCFA" w:rsidR="00790596" w:rsidRPr="000F7655" w:rsidRDefault="00EB7F6C" w:rsidP="00D83A43">
            <w:pPr>
              <w:pStyle w:val="Text"/>
              <w:keepNext/>
              <w:tabs>
                <w:tab w:val="left" w:pos="993"/>
              </w:tabs>
              <w:spacing w:before="0"/>
              <w:jc w:val="left"/>
              <w:rPr>
                <w:b/>
                <w:sz w:val="20"/>
                <w:lang w:val="el-GR"/>
              </w:rPr>
            </w:pPr>
            <w:r w:rsidRPr="000F7655">
              <w:rPr>
                <w:b/>
                <w:sz w:val="20"/>
                <w:lang w:val="el-GR"/>
              </w:rPr>
              <w:lastRenderedPageBreak/>
              <w:t>Συμπτώματα</w:t>
            </w:r>
          </w:p>
        </w:tc>
      </w:tr>
      <w:tr w:rsidR="00DC7B13" w:rsidRPr="003D22BB" w14:paraId="6F30DA6B" w14:textId="77777777" w:rsidTr="001725D9">
        <w:trPr>
          <w:cantSplit/>
        </w:trPr>
        <w:tc>
          <w:tcPr>
            <w:tcW w:w="9061" w:type="dxa"/>
            <w:gridSpan w:val="4"/>
            <w:vAlign w:val="center"/>
          </w:tcPr>
          <w:p w14:paraId="02115D31" w14:textId="70ECF897" w:rsidR="00DC7B13" w:rsidRPr="000F7655" w:rsidRDefault="00EB7F6C" w:rsidP="00D83A43">
            <w:pPr>
              <w:pStyle w:val="Text"/>
              <w:keepNext/>
              <w:tabs>
                <w:tab w:val="left" w:pos="993"/>
              </w:tabs>
              <w:spacing w:before="0"/>
              <w:jc w:val="left"/>
              <w:rPr>
                <w:i/>
                <w:sz w:val="20"/>
                <w:lang w:val="el-GR"/>
              </w:rPr>
            </w:pPr>
            <w:r w:rsidRPr="000F7655">
              <w:rPr>
                <w:i/>
                <w:sz w:val="20"/>
                <w:lang w:val="el-GR"/>
              </w:rPr>
              <w:t>Άτομα που παρουσίασαν ανταπόκριση</w:t>
            </w:r>
            <w:r w:rsidR="0042100A" w:rsidRPr="000F7655">
              <w:rPr>
                <w:i/>
                <w:sz w:val="20"/>
                <w:lang w:val="el-GR"/>
              </w:rPr>
              <w:t xml:space="preserve"> στο</w:t>
            </w:r>
            <w:r w:rsidRPr="000F7655">
              <w:rPr>
                <w:i/>
                <w:sz w:val="20"/>
                <w:lang w:val="el-GR"/>
              </w:rPr>
              <w:t xml:space="preserve"> </w:t>
            </w:r>
            <w:r w:rsidR="00DC7B13" w:rsidRPr="000F7655">
              <w:rPr>
                <w:i/>
                <w:sz w:val="20"/>
              </w:rPr>
              <w:t>ACQ</w:t>
            </w:r>
            <w:r w:rsidR="00DC7B13" w:rsidRPr="000F7655">
              <w:rPr>
                <w:i/>
                <w:sz w:val="20"/>
                <w:lang w:val="el-GR"/>
              </w:rPr>
              <w:t xml:space="preserve"> (</w:t>
            </w:r>
            <w:r w:rsidRPr="000F7655">
              <w:rPr>
                <w:i/>
                <w:sz w:val="20"/>
                <w:lang w:val="el-GR"/>
              </w:rPr>
              <w:t xml:space="preserve">ποσοστό ασθενών που πέτυχαν την ελάχιστη </w:t>
            </w:r>
            <w:r w:rsidR="0026604E" w:rsidRPr="000F7655">
              <w:rPr>
                <w:i/>
                <w:sz w:val="20"/>
                <w:lang w:val="el-GR"/>
              </w:rPr>
              <w:t xml:space="preserve">κλινικά </w:t>
            </w:r>
            <w:r w:rsidRPr="000F7655">
              <w:rPr>
                <w:i/>
                <w:sz w:val="20"/>
                <w:lang w:val="el-GR"/>
              </w:rPr>
              <w:t xml:space="preserve">σημαντική διαφορά </w:t>
            </w:r>
            <w:r w:rsidR="00DC7B13" w:rsidRPr="000F7655">
              <w:rPr>
                <w:i/>
                <w:sz w:val="20"/>
                <w:lang w:val="el-GR"/>
              </w:rPr>
              <w:t>(</w:t>
            </w:r>
            <w:r w:rsidR="00DC7B13" w:rsidRPr="000F7655">
              <w:rPr>
                <w:i/>
                <w:sz w:val="20"/>
              </w:rPr>
              <w:t>MCID</w:t>
            </w:r>
            <w:r w:rsidR="00DC7B13" w:rsidRPr="000F7655">
              <w:rPr>
                <w:i/>
                <w:sz w:val="20"/>
                <w:lang w:val="el-GR"/>
              </w:rPr>
              <w:t>)</w:t>
            </w:r>
            <w:r w:rsidRPr="000F7655">
              <w:rPr>
                <w:i/>
                <w:sz w:val="20"/>
                <w:lang w:val="el-GR"/>
              </w:rPr>
              <w:t xml:space="preserve"> από </w:t>
            </w:r>
            <w:r w:rsidR="0026604E" w:rsidRPr="000F7655">
              <w:rPr>
                <w:i/>
                <w:sz w:val="20"/>
                <w:lang w:val="el-GR"/>
              </w:rPr>
              <w:t>την αρχική εκτίμηση</w:t>
            </w:r>
            <w:r w:rsidRPr="000F7655">
              <w:rPr>
                <w:i/>
                <w:sz w:val="20"/>
                <w:lang w:val="el-GR"/>
              </w:rPr>
              <w:t xml:space="preserve"> με</w:t>
            </w:r>
            <w:r w:rsidR="0026604E" w:rsidRPr="000F7655">
              <w:rPr>
                <w:i/>
                <w:sz w:val="20"/>
                <w:lang w:val="el-GR"/>
              </w:rPr>
              <w:t xml:space="preserve"> το</w:t>
            </w:r>
            <w:r w:rsidR="00DC7B13" w:rsidRPr="000F7655">
              <w:rPr>
                <w:i/>
                <w:sz w:val="20"/>
                <w:lang w:val="el-GR"/>
              </w:rPr>
              <w:t xml:space="preserve"> </w:t>
            </w:r>
            <w:r w:rsidR="00DC7B13" w:rsidRPr="000F7655">
              <w:rPr>
                <w:i/>
                <w:sz w:val="20"/>
              </w:rPr>
              <w:t>ACQ</w:t>
            </w:r>
            <w:r w:rsidR="00E56474" w:rsidRPr="000F7655">
              <w:rPr>
                <w:i/>
                <w:sz w:val="20"/>
                <w:lang w:val="el-GR"/>
              </w:rPr>
              <w:t xml:space="preserve"> ≥0,</w:t>
            </w:r>
            <w:r w:rsidR="00DC7B13" w:rsidRPr="000F7655">
              <w:rPr>
                <w:i/>
                <w:sz w:val="20"/>
                <w:lang w:val="el-GR"/>
              </w:rPr>
              <w:t>5)</w:t>
            </w:r>
          </w:p>
        </w:tc>
      </w:tr>
      <w:tr w:rsidR="004E31B7" w:rsidRPr="000F7655" w14:paraId="1C45A71B" w14:textId="77777777" w:rsidTr="00155A44">
        <w:trPr>
          <w:cantSplit/>
        </w:trPr>
        <w:tc>
          <w:tcPr>
            <w:tcW w:w="1510" w:type="dxa"/>
            <w:vAlign w:val="center"/>
          </w:tcPr>
          <w:p w14:paraId="74FFC074" w14:textId="7DE45558" w:rsidR="004E31B7" w:rsidRPr="000F7655" w:rsidRDefault="004E31B7" w:rsidP="00D83A43">
            <w:pPr>
              <w:pStyle w:val="Text"/>
              <w:keepNext/>
              <w:tabs>
                <w:tab w:val="left" w:pos="993"/>
              </w:tabs>
              <w:spacing w:before="0"/>
              <w:jc w:val="left"/>
              <w:rPr>
                <w:sz w:val="20"/>
                <w:lang w:val="el-GR"/>
              </w:rPr>
            </w:pPr>
            <w:r w:rsidRPr="000F7655">
              <w:rPr>
                <w:sz w:val="20"/>
                <w:lang w:val="el-GR"/>
              </w:rPr>
              <w:t>Ποσοστό</w:t>
            </w:r>
          </w:p>
        </w:tc>
        <w:tc>
          <w:tcPr>
            <w:tcW w:w="1510" w:type="dxa"/>
            <w:vMerge w:val="restart"/>
          </w:tcPr>
          <w:p w14:paraId="12870E1E" w14:textId="695ED6E3" w:rsidR="004E31B7" w:rsidRPr="000F7655" w:rsidRDefault="004E31B7" w:rsidP="00D83A43">
            <w:pPr>
              <w:pStyle w:val="Text"/>
              <w:keepNext/>
              <w:tabs>
                <w:tab w:val="left" w:pos="993"/>
              </w:tabs>
              <w:spacing w:before="0"/>
              <w:jc w:val="left"/>
              <w:rPr>
                <w:sz w:val="20"/>
              </w:rPr>
            </w:pPr>
            <w:r w:rsidRPr="000F7655">
              <w:rPr>
                <w:sz w:val="20"/>
              </w:rPr>
              <w:t>Εβδομάδα 4</w:t>
            </w:r>
          </w:p>
        </w:tc>
        <w:tc>
          <w:tcPr>
            <w:tcW w:w="3020" w:type="dxa"/>
            <w:vAlign w:val="center"/>
          </w:tcPr>
          <w:p w14:paraId="2FB0AD5C" w14:textId="31167FB0" w:rsidR="004E31B7" w:rsidRPr="000F7655" w:rsidRDefault="004E31B7" w:rsidP="00D83A43">
            <w:pPr>
              <w:pStyle w:val="Text"/>
              <w:keepNext/>
              <w:tabs>
                <w:tab w:val="left" w:pos="993"/>
              </w:tabs>
              <w:spacing w:before="0"/>
              <w:jc w:val="center"/>
              <w:rPr>
                <w:sz w:val="20"/>
              </w:rPr>
            </w:pPr>
            <w:r w:rsidRPr="000F7655">
              <w:rPr>
                <w:sz w:val="20"/>
              </w:rPr>
              <w:t>66% έναντι 63%</w:t>
            </w:r>
          </w:p>
        </w:tc>
        <w:tc>
          <w:tcPr>
            <w:tcW w:w="3021" w:type="dxa"/>
            <w:vAlign w:val="center"/>
          </w:tcPr>
          <w:p w14:paraId="5C21EB1D" w14:textId="2F4CBF30" w:rsidR="004E31B7" w:rsidRPr="000F7655" w:rsidRDefault="004E31B7" w:rsidP="00D83A43">
            <w:pPr>
              <w:pStyle w:val="Text"/>
              <w:keepNext/>
              <w:tabs>
                <w:tab w:val="left" w:pos="993"/>
              </w:tabs>
              <w:spacing w:before="0"/>
              <w:jc w:val="center"/>
              <w:rPr>
                <w:sz w:val="20"/>
              </w:rPr>
            </w:pPr>
            <w:r w:rsidRPr="000F7655">
              <w:rPr>
                <w:sz w:val="20"/>
              </w:rPr>
              <w:t>66% έναντι 53%</w:t>
            </w:r>
          </w:p>
        </w:tc>
      </w:tr>
      <w:tr w:rsidR="00A56846" w:rsidRPr="000F7655" w14:paraId="3B439DFB" w14:textId="77777777" w:rsidTr="00155A44">
        <w:trPr>
          <w:cantSplit/>
        </w:trPr>
        <w:tc>
          <w:tcPr>
            <w:tcW w:w="1510" w:type="dxa"/>
            <w:vAlign w:val="center"/>
          </w:tcPr>
          <w:p w14:paraId="415B4727" w14:textId="1A959D75" w:rsidR="00A56846" w:rsidRPr="000F7655" w:rsidRDefault="00A56846" w:rsidP="00D83A43">
            <w:pPr>
              <w:pStyle w:val="Text"/>
              <w:keepNext/>
              <w:tabs>
                <w:tab w:val="left" w:pos="993"/>
              </w:tabs>
              <w:spacing w:before="0"/>
              <w:jc w:val="left"/>
              <w:rPr>
                <w:sz w:val="20"/>
                <w:lang w:val="el-GR"/>
              </w:rPr>
            </w:pPr>
            <w:r w:rsidRPr="000F7655">
              <w:rPr>
                <w:sz w:val="20"/>
                <w:lang w:val="el-GR"/>
              </w:rPr>
              <w:t>Αναλογία πιθανοτήτων</w:t>
            </w:r>
          </w:p>
          <w:p w14:paraId="37287C0B" w14:textId="3334AA15" w:rsidR="00A56846" w:rsidRPr="000F7655" w:rsidRDefault="00A56846" w:rsidP="00D83A43">
            <w:pPr>
              <w:pStyle w:val="Text"/>
              <w:keepNext/>
              <w:tabs>
                <w:tab w:val="left" w:pos="993"/>
              </w:tabs>
              <w:spacing w:before="0"/>
              <w:jc w:val="left"/>
              <w:rPr>
                <w:sz w:val="20"/>
                <w:lang w:val="el-GR"/>
              </w:rPr>
            </w:pPr>
            <w:r w:rsidRPr="000F7655">
              <w:rPr>
                <w:sz w:val="20"/>
                <w:lang w:val="el-GR"/>
              </w:rPr>
              <w:t xml:space="preserve">(95% </w:t>
            </w:r>
            <w:r w:rsidRPr="000F7655">
              <w:rPr>
                <w:sz w:val="20"/>
              </w:rPr>
              <w:t>CI</w:t>
            </w:r>
            <w:r w:rsidRPr="000F7655">
              <w:rPr>
                <w:sz w:val="20"/>
                <w:lang w:val="el-GR"/>
              </w:rPr>
              <w:t>)</w:t>
            </w:r>
          </w:p>
        </w:tc>
        <w:tc>
          <w:tcPr>
            <w:tcW w:w="1510" w:type="dxa"/>
            <w:vMerge/>
          </w:tcPr>
          <w:p w14:paraId="272B858B" w14:textId="77777777" w:rsidR="00A56846" w:rsidRPr="000F7655" w:rsidRDefault="00A56846" w:rsidP="00D83A43">
            <w:pPr>
              <w:pStyle w:val="Text"/>
              <w:keepNext/>
              <w:tabs>
                <w:tab w:val="left" w:pos="993"/>
              </w:tabs>
              <w:spacing w:before="0"/>
              <w:jc w:val="left"/>
              <w:rPr>
                <w:sz w:val="20"/>
                <w:lang w:val="el-GR"/>
              </w:rPr>
            </w:pPr>
          </w:p>
        </w:tc>
        <w:tc>
          <w:tcPr>
            <w:tcW w:w="3020" w:type="dxa"/>
            <w:vAlign w:val="center"/>
          </w:tcPr>
          <w:p w14:paraId="39A76C19" w14:textId="3A436AB5" w:rsidR="00A56846" w:rsidRPr="000F7655" w:rsidRDefault="00A56846" w:rsidP="00D83A43">
            <w:pPr>
              <w:pStyle w:val="Text"/>
              <w:keepNext/>
              <w:tabs>
                <w:tab w:val="left" w:pos="993"/>
              </w:tabs>
              <w:spacing w:before="0"/>
              <w:jc w:val="center"/>
              <w:rPr>
                <w:sz w:val="20"/>
              </w:rPr>
            </w:pPr>
            <w:r w:rsidRPr="000F7655">
              <w:rPr>
                <w:sz w:val="20"/>
              </w:rPr>
              <w:t>1</w:t>
            </w:r>
            <w:r w:rsidRPr="000F7655">
              <w:rPr>
                <w:sz w:val="20"/>
                <w:lang w:val="el-GR"/>
              </w:rPr>
              <w:t>,</w:t>
            </w:r>
            <w:r w:rsidRPr="000F7655">
              <w:rPr>
                <w:sz w:val="20"/>
              </w:rPr>
              <w:t>21</w:t>
            </w:r>
          </w:p>
          <w:p w14:paraId="10D19716" w14:textId="615691B6" w:rsidR="00A56846" w:rsidRPr="000F7655" w:rsidRDefault="00A56846"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94, 1</w:t>
            </w:r>
            <w:r w:rsidRPr="000F7655">
              <w:rPr>
                <w:sz w:val="20"/>
                <w:lang w:val="el-GR"/>
              </w:rPr>
              <w:t>,</w:t>
            </w:r>
            <w:r w:rsidRPr="000F7655">
              <w:rPr>
                <w:sz w:val="20"/>
              </w:rPr>
              <w:t>54)</w:t>
            </w:r>
          </w:p>
        </w:tc>
        <w:tc>
          <w:tcPr>
            <w:tcW w:w="3021" w:type="dxa"/>
            <w:vAlign w:val="center"/>
          </w:tcPr>
          <w:p w14:paraId="19500C81" w14:textId="3B7A03EC" w:rsidR="00A56846" w:rsidRPr="000F7655" w:rsidRDefault="00A56846" w:rsidP="00D83A43">
            <w:pPr>
              <w:pStyle w:val="Text"/>
              <w:keepNext/>
              <w:tabs>
                <w:tab w:val="left" w:pos="993"/>
              </w:tabs>
              <w:spacing w:before="0"/>
              <w:jc w:val="center"/>
              <w:rPr>
                <w:sz w:val="20"/>
              </w:rPr>
            </w:pPr>
            <w:r w:rsidRPr="000F7655">
              <w:rPr>
                <w:sz w:val="20"/>
              </w:rPr>
              <w:t>1</w:t>
            </w:r>
            <w:r w:rsidRPr="000F7655">
              <w:rPr>
                <w:sz w:val="20"/>
                <w:lang w:val="el-GR"/>
              </w:rPr>
              <w:t>,</w:t>
            </w:r>
            <w:r w:rsidRPr="000F7655">
              <w:rPr>
                <w:sz w:val="20"/>
              </w:rPr>
              <w:t>72</w:t>
            </w:r>
          </w:p>
          <w:p w14:paraId="691DE769" w14:textId="6B9DA5B3" w:rsidR="00A56846" w:rsidRPr="000F7655" w:rsidRDefault="00A56846" w:rsidP="00D83A43">
            <w:pPr>
              <w:pStyle w:val="Text"/>
              <w:keepNext/>
              <w:tabs>
                <w:tab w:val="left" w:pos="993"/>
              </w:tabs>
              <w:spacing w:before="0"/>
              <w:jc w:val="center"/>
              <w:rPr>
                <w:sz w:val="20"/>
              </w:rPr>
            </w:pPr>
            <w:r w:rsidRPr="000F7655">
              <w:rPr>
                <w:sz w:val="20"/>
              </w:rPr>
              <w:t>(1</w:t>
            </w:r>
            <w:r w:rsidRPr="000F7655">
              <w:rPr>
                <w:sz w:val="20"/>
                <w:lang w:val="el-GR"/>
              </w:rPr>
              <w:t>,</w:t>
            </w:r>
            <w:r w:rsidRPr="000F7655">
              <w:rPr>
                <w:sz w:val="20"/>
              </w:rPr>
              <w:t>35, 2</w:t>
            </w:r>
            <w:r w:rsidRPr="000F7655">
              <w:rPr>
                <w:sz w:val="20"/>
                <w:lang w:val="el-GR"/>
              </w:rPr>
              <w:t>,</w:t>
            </w:r>
            <w:r w:rsidRPr="000F7655">
              <w:rPr>
                <w:sz w:val="20"/>
              </w:rPr>
              <w:t>20)</w:t>
            </w:r>
          </w:p>
        </w:tc>
      </w:tr>
      <w:tr w:rsidR="00B16CE6" w:rsidRPr="000F7655" w14:paraId="5DFCCF30" w14:textId="77777777" w:rsidTr="00155A44">
        <w:trPr>
          <w:cantSplit/>
        </w:trPr>
        <w:tc>
          <w:tcPr>
            <w:tcW w:w="1510" w:type="dxa"/>
            <w:vAlign w:val="center"/>
          </w:tcPr>
          <w:p w14:paraId="2C10832C" w14:textId="3F49831D" w:rsidR="00B16CE6" w:rsidRPr="000F7655" w:rsidRDefault="00B16CE6" w:rsidP="00D83A43">
            <w:pPr>
              <w:pStyle w:val="Text"/>
              <w:keepNext/>
              <w:tabs>
                <w:tab w:val="left" w:pos="993"/>
              </w:tabs>
              <w:spacing w:before="0"/>
              <w:jc w:val="left"/>
              <w:rPr>
                <w:sz w:val="20"/>
              </w:rPr>
            </w:pPr>
            <w:r w:rsidRPr="000F7655">
              <w:rPr>
                <w:sz w:val="20"/>
              </w:rPr>
              <w:t>Ποσοστό</w:t>
            </w:r>
          </w:p>
        </w:tc>
        <w:tc>
          <w:tcPr>
            <w:tcW w:w="1510" w:type="dxa"/>
            <w:vMerge w:val="restart"/>
          </w:tcPr>
          <w:p w14:paraId="1084F26C" w14:textId="3B63E2DD" w:rsidR="00B16CE6" w:rsidRPr="000F7655" w:rsidRDefault="00B16CE6" w:rsidP="00D83A43">
            <w:pPr>
              <w:pStyle w:val="Text"/>
              <w:keepNext/>
              <w:tabs>
                <w:tab w:val="left" w:pos="993"/>
              </w:tabs>
              <w:spacing w:before="0"/>
              <w:jc w:val="left"/>
              <w:rPr>
                <w:sz w:val="20"/>
              </w:rPr>
            </w:pPr>
            <w:r w:rsidRPr="000F7655">
              <w:rPr>
                <w:sz w:val="20"/>
              </w:rPr>
              <w:t>Εβδομάδα 12</w:t>
            </w:r>
          </w:p>
        </w:tc>
        <w:tc>
          <w:tcPr>
            <w:tcW w:w="3020" w:type="dxa"/>
            <w:vAlign w:val="center"/>
          </w:tcPr>
          <w:p w14:paraId="6DFB943B" w14:textId="01458280" w:rsidR="00B16CE6" w:rsidRPr="000F7655" w:rsidRDefault="00B16CE6" w:rsidP="00D83A43">
            <w:pPr>
              <w:pStyle w:val="Text"/>
              <w:keepNext/>
              <w:tabs>
                <w:tab w:val="left" w:pos="993"/>
              </w:tabs>
              <w:spacing w:before="0"/>
              <w:jc w:val="center"/>
              <w:rPr>
                <w:sz w:val="20"/>
              </w:rPr>
            </w:pPr>
            <w:r w:rsidRPr="000F7655">
              <w:rPr>
                <w:sz w:val="20"/>
              </w:rPr>
              <w:t>68% έναντι 67%</w:t>
            </w:r>
          </w:p>
        </w:tc>
        <w:tc>
          <w:tcPr>
            <w:tcW w:w="3021" w:type="dxa"/>
            <w:vAlign w:val="center"/>
          </w:tcPr>
          <w:p w14:paraId="3181DCB5" w14:textId="3655DD32" w:rsidR="00B16CE6" w:rsidRPr="000F7655" w:rsidRDefault="00B16CE6" w:rsidP="00D83A43">
            <w:pPr>
              <w:pStyle w:val="Text"/>
              <w:keepNext/>
              <w:tabs>
                <w:tab w:val="left" w:pos="993"/>
              </w:tabs>
              <w:spacing w:before="0"/>
              <w:jc w:val="center"/>
              <w:rPr>
                <w:sz w:val="20"/>
              </w:rPr>
            </w:pPr>
            <w:r w:rsidRPr="000F7655">
              <w:rPr>
                <w:sz w:val="20"/>
              </w:rPr>
              <w:t>68% έναντι 61%</w:t>
            </w:r>
          </w:p>
        </w:tc>
      </w:tr>
      <w:tr w:rsidR="00B16CE6" w:rsidRPr="000F7655" w14:paraId="1339F2DF" w14:textId="77777777" w:rsidTr="00155A44">
        <w:trPr>
          <w:cantSplit/>
        </w:trPr>
        <w:tc>
          <w:tcPr>
            <w:tcW w:w="1510" w:type="dxa"/>
            <w:vAlign w:val="center"/>
          </w:tcPr>
          <w:p w14:paraId="082AB1FD" w14:textId="09D24F07" w:rsidR="00B16CE6" w:rsidRPr="000F7655" w:rsidRDefault="00B16CE6" w:rsidP="00D83A43">
            <w:pPr>
              <w:pStyle w:val="Text"/>
              <w:keepNext/>
              <w:tabs>
                <w:tab w:val="left" w:pos="993"/>
              </w:tabs>
              <w:spacing w:before="0"/>
              <w:jc w:val="left"/>
              <w:rPr>
                <w:sz w:val="20"/>
                <w:lang w:val="el-GR"/>
              </w:rPr>
            </w:pPr>
            <w:r w:rsidRPr="000F7655">
              <w:rPr>
                <w:sz w:val="20"/>
                <w:lang w:val="el-GR"/>
              </w:rPr>
              <w:t>Αναλογία πιθανοτήτων</w:t>
            </w:r>
          </w:p>
          <w:p w14:paraId="46A5508F" w14:textId="0C8FEAAD" w:rsidR="00B16CE6" w:rsidRPr="000F7655" w:rsidRDefault="00B16CE6" w:rsidP="00D83A43">
            <w:pPr>
              <w:pStyle w:val="Text"/>
              <w:keepNext/>
              <w:tabs>
                <w:tab w:val="left" w:pos="993"/>
              </w:tabs>
              <w:spacing w:before="0"/>
              <w:jc w:val="left"/>
              <w:rPr>
                <w:sz w:val="20"/>
                <w:lang w:val="el-GR"/>
              </w:rPr>
            </w:pPr>
            <w:r w:rsidRPr="000F7655">
              <w:rPr>
                <w:sz w:val="20"/>
                <w:lang w:val="el-GR"/>
              </w:rPr>
              <w:t xml:space="preserve">(95% </w:t>
            </w:r>
            <w:r w:rsidRPr="000F7655">
              <w:rPr>
                <w:sz w:val="20"/>
              </w:rPr>
              <w:t>CI</w:t>
            </w:r>
            <w:r w:rsidRPr="000F7655">
              <w:rPr>
                <w:sz w:val="20"/>
                <w:lang w:val="el-GR"/>
              </w:rPr>
              <w:t>)</w:t>
            </w:r>
          </w:p>
        </w:tc>
        <w:tc>
          <w:tcPr>
            <w:tcW w:w="1510" w:type="dxa"/>
            <w:vMerge/>
          </w:tcPr>
          <w:p w14:paraId="4F105BE9" w14:textId="77777777" w:rsidR="00B16CE6" w:rsidRPr="000F7655" w:rsidRDefault="00B16CE6" w:rsidP="00D83A43">
            <w:pPr>
              <w:pStyle w:val="Text"/>
              <w:keepNext/>
              <w:tabs>
                <w:tab w:val="left" w:pos="993"/>
              </w:tabs>
              <w:spacing w:before="0"/>
              <w:jc w:val="left"/>
              <w:rPr>
                <w:sz w:val="20"/>
                <w:lang w:val="el-GR"/>
              </w:rPr>
            </w:pPr>
          </w:p>
        </w:tc>
        <w:tc>
          <w:tcPr>
            <w:tcW w:w="3020" w:type="dxa"/>
            <w:vAlign w:val="center"/>
          </w:tcPr>
          <w:p w14:paraId="01493654" w14:textId="55A948CD" w:rsidR="00B16CE6" w:rsidRPr="000F7655" w:rsidRDefault="00B16CE6" w:rsidP="00D83A43">
            <w:pPr>
              <w:pStyle w:val="Text"/>
              <w:keepNext/>
              <w:tabs>
                <w:tab w:val="left" w:pos="993"/>
              </w:tabs>
              <w:spacing w:before="0"/>
              <w:jc w:val="center"/>
              <w:rPr>
                <w:sz w:val="20"/>
              </w:rPr>
            </w:pPr>
            <w:r w:rsidRPr="000F7655">
              <w:rPr>
                <w:sz w:val="20"/>
              </w:rPr>
              <w:t>1</w:t>
            </w:r>
            <w:r w:rsidRPr="000F7655">
              <w:rPr>
                <w:sz w:val="20"/>
                <w:lang w:val="el-GR"/>
              </w:rPr>
              <w:t>,</w:t>
            </w:r>
            <w:r w:rsidRPr="000F7655">
              <w:rPr>
                <w:sz w:val="20"/>
              </w:rPr>
              <w:t>11</w:t>
            </w:r>
          </w:p>
          <w:p w14:paraId="1D505C77" w14:textId="183285A9" w:rsidR="00B16CE6" w:rsidRPr="000F7655" w:rsidRDefault="00B16CE6"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86, 1</w:t>
            </w:r>
            <w:r w:rsidRPr="000F7655">
              <w:rPr>
                <w:sz w:val="20"/>
                <w:lang w:val="el-GR"/>
              </w:rPr>
              <w:t>,</w:t>
            </w:r>
            <w:r w:rsidRPr="000F7655">
              <w:rPr>
                <w:sz w:val="20"/>
              </w:rPr>
              <w:t>42)</w:t>
            </w:r>
          </w:p>
        </w:tc>
        <w:tc>
          <w:tcPr>
            <w:tcW w:w="3021" w:type="dxa"/>
            <w:vAlign w:val="center"/>
          </w:tcPr>
          <w:p w14:paraId="14F43424" w14:textId="402DD004" w:rsidR="00B16CE6" w:rsidRPr="000F7655" w:rsidRDefault="00B16CE6" w:rsidP="00D83A43">
            <w:pPr>
              <w:pStyle w:val="Text"/>
              <w:keepNext/>
              <w:tabs>
                <w:tab w:val="left" w:pos="993"/>
              </w:tabs>
              <w:spacing w:before="0"/>
              <w:jc w:val="center"/>
              <w:rPr>
                <w:sz w:val="20"/>
              </w:rPr>
            </w:pPr>
            <w:r w:rsidRPr="000F7655">
              <w:rPr>
                <w:sz w:val="20"/>
              </w:rPr>
              <w:t>1</w:t>
            </w:r>
            <w:r w:rsidRPr="000F7655">
              <w:rPr>
                <w:sz w:val="20"/>
                <w:lang w:val="el-GR"/>
              </w:rPr>
              <w:t>,</w:t>
            </w:r>
            <w:r w:rsidRPr="000F7655">
              <w:rPr>
                <w:sz w:val="20"/>
              </w:rPr>
              <w:t>35</w:t>
            </w:r>
          </w:p>
          <w:p w14:paraId="7ACC85E7" w14:textId="23E5CF06" w:rsidR="00B16CE6" w:rsidRPr="000F7655" w:rsidRDefault="00B16CE6" w:rsidP="00D83A43">
            <w:pPr>
              <w:pStyle w:val="Text"/>
              <w:keepNext/>
              <w:tabs>
                <w:tab w:val="left" w:pos="993"/>
              </w:tabs>
              <w:spacing w:before="0"/>
              <w:jc w:val="center"/>
              <w:rPr>
                <w:sz w:val="20"/>
              </w:rPr>
            </w:pPr>
            <w:r w:rsidRPr="000F7655">
              <w:rPr>
                <w:sz w:val="20"/>
              </w:rPr>
              <w:t>(1</w:t>
            </w:r>
            <w:r w:rsidRPr="000F7655">
              <w:rPr>
                <w:sz w:val="20"/>
                <w:lang w:val="el-GR"/>
              </w:rPr>
              <w:t>,</w:t>
            </w:r>
            <w:r w:rsidRPr="000F7655">
              <w:rPr>
                <w:sz w:val="20"/>
              </w:rPr>
              <w:t>05, 1</w:t>
            </w:r>
            <w:r w:rsidRPr="000F7655">
              <w:rPr>
                <w:sz w:val="20"/>
                <w:lang w:val="el-GR"/>
              </w:rPr>
              <w:t>,</w:t>
            </w:r>
            <w:r w:rsidRPr="000F7655">
              <w:rPr>
                <w:sz w:val="20"/>
              </w:rPr>
              <w:t>73)</w:t>
            </w:r>
          </w:p>
        </w:tc>
      </w:tr>
      <w:tr w:rsidR="00ED4968" w:rsidRPr="000F7655" w14:paraId="791FE241" w14:textId="77777777" w:rsidTr="00155A44">
        <w:trPr>
          <w:cantSplit/>
        </w:trPr>
        <w:tc>
          <w:tcPr>
            <w:tcW w:w="1510" w:type="dxa"/>
            <w:vAlign w:val="center"/>
          </w:tcPr>
          <w:p w14:paraId="3127038B" w14:textId="48A05602" w:rsidR="00ED4968" w:rsidRPr="000F7655" w:rsidRDefault="00ED4968" w:rsidP="00D83A43">
            <w:pPr>
              <w:pStyle w:val="Text"/>
              <w:keepNext/>
              <w:tabs>
                <w:tab w:val="left" w:pos="993"/>
              </w:tabs>
              <w:spacing w:before="0"/>
              <w:jc w:val="left"/>
              <w:rPr>
                <w:sz w:val="20"/>
              </w:rPr>
            </w:pPr>
            <w:r w:rsidRPr="000F7655">
              <w:rPr>
                <w:sz w:val="20"/>
              </w:rPr>
              <w:t>Ποσοστό</w:t>
            </w:r>
          </w:p>
        </w:tc>
        <w:tc>
          <w:tcPr>
            <w:tcW w:w="1510" w:type="dxa"/>
            <w:vMerge w:val="restart"/>
          </w:tcPr>
          <w:p w14:paraId="40BFBD9E" w14:textId="050E6C25" w:rsidR="00ED4968" w:rsidRPr="000F7655" w:rsidRDefault="00ED4968" w:rsidP="00D83A43">
            <w:pPr>
              <w:pStyle w:val="Text"/>
              <w:keepNext/>
              <w:tabs>
                <w:tab w:val="left" w:pos="993"/>
              </w:tabs>
              <w:spacing w:before="0"/>
              <w:jc w:val="left"/>
              <w:rPr>
                <w:sz w:val="20"/>
              </w:rPr>
            </w:pPr>
            <w:r w:rsidRPr="000F7655">
              <w:rPr>
                <w:sz w:val="20"/>
              </w:rPr>
              <w:t>Εβδομάδα 26</w:t>
            </w:r>
          </w:p>
        </w:tc>
        <w:tc>
          <w:tcPr>
            <w:tcW w:w="3020" w:type="dxa"/>
            <w:vAlign w:val="center"/>
          </w:tcPr>
          <w:p w14:paraId="4BEC60A9" w14:textId="0D8BDA9E" w:rsidR="00ED4968" w:rsidRPr="000F7655" w:rsidRDefault="00ED4968" w:rsidP="00D83A43">
            <w:pPr>
              <w:pStyle w:val="Text"/>
              <w:keepNext/>
              <w:tabs>
                <w:tab w:val="left" w:pos="993"/>
              </w:tabs>
              <w:spacing w:before="0"/>
              <w:jc w:val="center"/>
              <w:rPr>
                <w:sz w:val="20"/>
              </w:rPr>
            </w:pPr>
            <w:r w:rsidRPr="000F7655">
              <w:rPr>
                <w:sz w:val="20"/>
              </w:rPr>
              <w:t>71% έναντι 74%</w:t>
            </w:r>
          </w:p>
        </w:tc>
        <w:tc>
          <w:tcPr>
            <w:tcW w:w="3021" w:type="dxa"/>
            <w:vAlign w:val="center"/>
          </w:tcPr>
          <w:p w14:paraId="60535CE7" w14:textId="22423943" w:rsidR="00ED4968" w:rsidRPr="000F7655" w:rsidRDefault="00ED4968" w:rsidP="00D83A43">
            <w:pPr>
              <w:pStyle w:val="Text"/>
              <w:keepNext/>
              <w:tabs>
                <w:tab w:val="left" w:pos="993"/>
              </w:tabs>
              <w:spacing w:before="0"/>
              <w:jc w:val="center"/>
              <w:rPr>
                <w:sz w:val="20"/>
              </w:rPr>
            </w:pPr>
            <w:r w:rsidRPr="000F7655">
              <w:rPr>
                <w:sz w:val="20"/>
              </w:rPr>
              <w:t>71% έναντι 67%</w:t>
            </w:r>
          </w:p>
        </w:tc>
      </w:tr>
      <w:tr w:rsidR="00ED4968" w:rsidRPr="000F7655" w14:paraId="110614A1" w14:textId="77777777" w:rsidTr="00B20CD5">
        <w:trPr>
          <w:cantSplit/>
        </w:trPr>
        <w:tc>
          <w:tcPr>
            <w:tcW w:w="1510" w:type="dxa"/>
          </w:tcPr>
          <w:p w14:paraId="010380B0" w14:textId="1C21E326" w:rsidR="00ED4968" w:rsidRPr="000F7655" w:rsidRDefault="00ED4968" w:rsidP="00D83A43">
            <w:pPr>
              <w:pStyle w:val="Text"/>
              <w:keepNext/>
              <w:tabs>
                <w:tab w:val="left" w:pos="993"/>
              </w:tabs>
              <w:spacing w:before="0"/>
              <w:jc w:val="left"/>
              <w:rPr>
                <w:sz w:val="20"/>
                <w:lang w:val="el-GR"/>
              </w:rPr>
            </w:pPr>
            <w:r w:rsidRPr="000F7655">
              <w:rPr>
                <w:sz w:val="20"/>
                <w:lang w:val="el-GR"/>
              </w:rPr>
              <w:t>Αναλογία πιθανοτήτων</w:t>
            </w:r>
          </w:p>
          <w:p w14:paraId="7F389D68" w14:textId="5C09DA2B" w:rsidR="00ED4968" w:rsidRPr="000F7655" w:rsidRDefault="00ED4968" w:rsidP="00D83A43">
            <w:pPr>
              <w:pStyle w:val="Text"/>
              <w:keepNext/>
              <w:tabs>
                <w:tab w:val="left" w:pos="993"/>
              </w:tabs>
              <w:spacing w:before="0"/>
              <w:jc w:val="left"/>
              <w:rPr>
                <w:sz w:val="20"/>
                <w:lang w:val="el-GR"/>
              </w:rPr>
            </w:pPr>
            <w:r w:rsidRPr="000F7655">
              <w:rPr>
                <w:sz w:val="20"/>
                <w:lang w:val="el-GR"/>
              </w:rPr>
              <w:t xml:space="preserve">(95% </w:t>
            </w:r>
            <w:r w:rsidRPr="000F7655">
              <w:rPr>
                <w:sz w:val="20"/>
              </w:rPr>
              <w:t>CI</w:t>
            </w:r>
            <w:r w:rsidRPr="000F7655">
              <w:rPr>
                <w:sz w:val="20"/>
                <w:lang w:val="el-GR"/>
              </w:rPr>
              <w:t>)</w:t>
            </w:r>
          </w:p>
        </w:tc>
        <w:tc>
          <w:tcPr>
            <w:tcW w:w="1510" w:type="dxa"/>
            <w:vMerge/>
          </w:tcPr>
          <w:p w14:paraId="39FB9B50" w14:textId="77777777" w:rsidR="00ED4968" w:rsidRPr="000F7655" w:rsidRDefault="00ED4968" w:rsidP="00D83A43">
            <w:pPr>
              <w:pStyle w:val="Text"/>
              <w:keepNext/>
              <w:tabs>
                <w:tab w:val="left" w:pos="993"/>
              </w:tabs>
              <w:spacing w:before="0"/>
              <w:jc w:val="left"/>
              <w:rPr>
                <w:sz w:val="20"/>
                <w:lang w:val="el-GR"/>
              </w:rPr>
            </w:pPr>
          </w:p>
        </w:tc>
        <w:tc>
          <w:tcPr>
            <w:tcW w:w="3020" w:type="dxa"/>
            <w:vAlign w:val="center"/>
          </w:tcPr>
          <w:p w14:paraId="1D083F23" w14:textId="2D64B58B" w:rsidR="00ED4968" w:rsidRPr="000F7655" w:rsidRDefault="00ED4968"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92</w:t>
            </w:r>
          </w:p>
          <w:p w14:paraId="0F53E7D6" w14:textId="1C36C381" w:rsidR="00ED4968" w:rsidRPr="000F7655" w:rsidRDefault="00ED4968"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70, 1</w:t>
            </w:r>
            <w:r w:rsidRPr="000F7655">
              <w:rPr>
                <w:sz w:val="20"/>
                <w:lang w:val="el-GR"/>
              </w:rPr>
              <w:t>,</w:t>
            </w:r>
            <w:r w:rsidRPr="000F7655">
              <w:rPr>
                <w:sz w:val="20"/>
              </w:rPr>
              <w:t>20)</w:t>
            </w:r>
          </w:p>
        </w:tc>
        <w:tc>
          <w:tcPr>
            <w:tcW w:w="3021" w:type="dxa"/>
            <w:vAlign w:val="center"/>
          </w:tcPr>
          <w:p w14:paraId="0A919EA9" w14:textId="3D45477D" w:rsidR="00ED4968" w:rsidRPr="000F7655" w:rsidRDefault="00ED4968" w:rsidP="00D83A43">
            <w:pPr>
              <w:pStyle w:val="Text"/>
              <w:keepNext/>
              <w:tabs>
                <w:tab w:val="left" w:pos="993"/>
              </w:tabs>
              <w:spacing w:before="0"/>
              <w:jc w:val="center"/>
              <w:rPr>
                <w:sz w:val="20"/>
              </w:rPr>
            </w:pPr>
            <w:r w:rsidRPr="000F7655">
              <w:rPr>
                <w:sz w:val="20"/>
              </w:rPr>
              <w:t>1</w:t>
            </w:r>
            <w:r w:rsidRPr="000F7655">
              <w:rPr>
                <w:sz w:val="20"/>
                <w:lang w:val="el-GR"/>
              </w:rPr>
              <w:t>,</w:t>
            </w:r>
            <w:r w:rsidRPr="000F7655">
              <w:rPr>
                <w:sz w:val="20"/>
              </w:rPr>
              <w:t>21</w:t>
            </w:r>
          </w:p>
          <w:p w14:paraId="7307E5C1" w14:textId="1BD02996" w:rsidR="00ED4968" w:rsidRPr="000F7655" w:rsidRDefault="00ED4968"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93, 1</w:t>
            </w:r>
            <w:r w:rsidRPr="000F7655">
              <w:rPr>
                <w:sz w:val="20"/>
                <w:lang w:val="el-GR"/>
              </w:rPr>
              <w:t>,</w:t>
            </w:r>
            <w:r w:rsidRPr="000F7655">
              <w:rPr>
                <w:sz w:val="20"/>
              </w:rPr>
              <w:t>57)</w:t>
            </w:r>
          </w:p>
        </w:tc>
      </w:tr>
      <w:tr w:rsidR="00F44A00" w:rsidRPr="000F7655" w14:paraId="3BF6F920" w14:textId="77777777" w:rsidTr="00155A44">
        <w:trPr>
          <w:cantSplit/>
        </w:trPr>
        <w:tc>
          <w:tcPr>
            <w:tcW w:w="1510" w:type="dxa"/>
          </w:tcPr>
          <w:p w14:paraId="31520D2D" w14:textId="315EED46" w:rsidR="00F44A00" w:rsidRPr="000F7655" w:rsidRDefault="00F44A00" w:rsidP="00D83A43">
            <w:pPr>
              <w:pStyle w:val="Text"/>
              <w:keepNext/>
              <w:tabs>
                <w:tab w:val="left" w:pos="993"/>
              </w:tabs>
              <w:spacing w:before="0"/>
              <w:jc w:val="left"/>
              <w:rPr>
                <w:sz w:val="20"/>
              </w:rPr>
            </w:pPr>
            <w:r w:rsidRPr="000F7655">
              <w:rPr>
                <w:sz w:val="20"/>
              </w:rPr>
              <w:t>Ποσοστό</w:t>
            </w:r>
          </w:p>
        </w:tc>
        <w:tc>
          <w:tcPr>
            <w:tcW w:w="1510" w:type="dxa"/>
            <w:vMerge w:val="restart"/>
          </w:tcPr>
          <w:p w14:paraId="33D04307" w14:textId="153D5565" w:rsidR="00F44A00" w:rsidRPr="000F7655" w:rsidRDefault="00F44A00" w:rsidP="00D83A43">
            <w:pPr>
              <w:pStyle w:val="Text"/>
              <w:keepNext/>
              <w:tabs>
                <w:tab w:val="left" w:pos="993"/>
              </w:tabs>
              <w:spacing w:before="0"/>
              <w:jc w:val="left"/>
              <w:rPr>
                <w:sz w:val="20"/>
              </w:rPr>
            </w:pPr>
            <w:r w:rsidRPr="000F7655">
              <w:rPr>
                <w:sz w:val="20"/>
              </w:rPr>
              <w:t>Εβδομάδα 52</w:t>
            </w:r>
          </w:p>
        </w:tc>
        <w:tc>
          <w:tcPr>
            <w:tcW w:w="3020" w:type="dxa"/>
          </w:tcPr>
          <w:p w14:paraId="69288E39" w14:textId="4697D777" w:rsidR="00F44A00" w:rsidRPr="000F7655" w:rsidRDefault="00F44A00" w:rsidP="00D83A43">
            <w:pPr>
              <w:pStyle w:val="Text"/>
              <w:keepNext/>
              <w:tabs>
                <w:tab w:val="left" w:pos="993"/>
              </w:tabs>
              <w:spacing w:before="0"/>
              <w:jc w:val="center"/>
              <w:rPr>
                <w:sz w:val="20"/>
              </w:rPr>
            </w:pPr>
            <w:r w:rsidRPr="000F7655">
              <w:rPr>
                <w:sz w:val="20"/>
              </w:rPr>
              <w:t>79% έναντι 78%</w:t>
            </w:r>
          </w:p>
        </w:tc>
        <w:tc>
          <w:tcPr>
            <w:tcW w:w="3021" w:type="dxa"/>
          </w:tcPr>
          <w:p w14:paraId="1751E626" w14:textId="4C52A19F" w:rsidR="00F44A00" w:rsidRPr="000F7655" w:rsidRDefault="00F44A00" w:rsidP="00D83A43">
            <w:pPr>
              <w:pStyle w:val="Text"/>
              <w:keepNext/>
              <w:tabs>
                <w:tab w:val="left" w:pos="993"/>
              </w:tabs>
              <w:spacing w:before="0"/>
              <w:jc w:val="center"/>
              <w:rPr>
                <w:sz w:val="20"/>
              </w:rPr>
            </w:pPr>
            <w:r w:rsidRPr="000F7655">
              <w:rPr>
                <w:sz w:val="20"/>
              </w:rPr>
              <w:t>79% έναντι 73%</w:t>
            </w:r>
          </w:p>
        </w:tc>
      </w:tr>
      <w:tr w:rsidR="00E35B15" w:rsidRPr="000F7655" w14:paraId="050C0A65" w14:textId="77777777" w:rsidTr="00B20CD5">
        <w:trPr>
          <w:cantSplit/>
        </w:trPr>
        <w:tc>
          <w:tcPr>
            <w:tcW w:w="1510" w:type="dxa"/>
          </w:tcPr>
          <w:p w14:paraId="4D332FE7" w14:textId="7A0CB9B6" w:rsidR="00E35B15" w:rsidRPr="000F7655" w:rsidRDefault="00E35B15" w:rsidP="00D83A43">
            <w:pPr>
              <w:pStyle w:val="Text"/>
              <w:tabs>
                <w:tab w:val="left" w:pos="993"/>
              </w:tabs>
              <w:spacing w:before="0"/>
              <w:jc w:val="left"/>
              <w:rPr>
                <w:sz w:val="20"/>
                <w:lang w:val="el-GR"/>
              </w:rPr>
            </w:pPr>
            <w:r w:rsidRPr="000F7655">
              <w:rPr>
                <w:sz w:val="20"/>
                <w:lang w:val="el-GR"/>
              </w:rPr>
              <w:t>Αναλογία πιθανοτήτων</w:t>
            </w:r>
          </w:p>
          <w:p w14:paraId="0CC018BE" w14:textId="3FC1965F" w:rsidR="00E35B15" w:rsidRPr="000F7655" w:rsidRDefault="00E35B15" w:rsidP="00D83A43">
            <w:pPr>
              <w:pStyle w:val="Text"/>
              <w:tabs>
                <w:tab w:val="left" w:pos="993"/>
              </w:tabs>
              <w:spacing w:before="0"/>
              <w:jc w:val="left"/>
              <w:rPr>
                <w:sz w:val="20"/>
                <w:lang w:val="el-GR"/>
              </w:rPr>
            </w:pPr>
            <w:r w:rsidRPr="000F7655">
              <w:rPr>
                <w:sz w:val="20"/>
                <w:lang w:val="el-GR"/>
              </w:rPr>
              <w:t xml:space="preserve">(95% </w:t>
            </w:r>
            <w:r w:rsidRPr="000F7655">
              <w:rPr>
                <w:sz w:val="20"/>
              </w:rPr>
              <w:t>CI</w:t>
            </w:r>
            <w:r w:rsidRPr="000F7655">
              <w:rPr>
                <w:sz w:val="20"/>
                <w:lang w:val="el-GR"/>
              </w:rPr>
              <w:t>)</w:t>
            </w:r>
          </w:p>
        </w:tc>
        <w:tc>
          <w:tcPr>
            <w:tcW w:w="1510" w:type="dxa"/>
            <w:vMerge/>
          </w:tcPr>
          <w:p w14:paraId="4081FBE1" w14:textId="77777777" w:rsidR="00E35B15" w:rsidRPr="000F7655" w:rsidRDefault="00E35B15" w:rsidP="00D83A43">
            <w:pPr>
              <w:pStyle w:val="Text"/>
              <w:tabs>
                <w:tab w:val="left" w:pos="993"/>
              </w:tabs>
              <w:spacing w:before="0"/>
              <w:jc w:val="left"/>
              <w:rPr>
                <w:sz w:val="20"/>
                <w:lang w:val="el-GR"/>
              </w:rPr>
            </w:pPr>
          </w:p>
        </w:tc>
        <w:tc>
          <w:tcPr>
            <w:tcW w:w="3020" w:type="dxa"/>
            <w:vAlign w:val="center"/>
          </w:tcPr>
          <w:p w14:paraId="02097CBD" w14:textId="120EBFEE" w:rsidR="00E35B15" w:rsidRPr="000F7655" w:rsidRDefault="00E35B15" w:rsidP="00D83A43">
            <w:pPr>
              <w:pStyle w:val="Text"/>
              <w:tabs>
                <w:tab w:val="left" w:pos="993"/>
              </w:tabs>
              <w:spacing w:before="0"/>
              <w:jc w:val="center"/>
              <w:rPr>
                <w:sz w:val="20"/>
              </w:rPr>
            </w:pPr>
            <w:r w:rsidRPr="000F7655">
              <w:rPr>
                <w:sz w:val="20"/>
              </w:rPr>
              <w:t>1</w:t>
            </w:r>
            <w:r w:rsidRPr="000F7655">
              <w:rPr>
                <w:sz w:val="20"/>
                <w:lang w:val="el-GR"/>
              </w:rPr>
              <w:t>,</w:t>
            </w:r>
            <w:r w:rsidRPr="000F7655">
              <w:rPr>
                <w:sz w:val="20"/>
              </w:rPr>
              <w:t>10</w:t>
            </w:r>
          </w:p>
          <w:p w14:paraId="42D48343" w14:textId="31B116F2" w:rsidR="00E35B15" w:rsidRPr="000F7655" w:rsidRDefault="00E35B15" w:rsidP="00D83A43">
            <w:pPr>
              <w:pStyle w:val="Text"/>
              <w:tabs>
                <w:tab w:val="left" w:pos="993"/>
              </w:tabs>
              <w:spacing w:before="0"/>
              <w:jc w:val="center"/>
              <w:rPr>
                <w:sz w:val="20"/>
              </w:rPr>
            </w:pPr>
            <w:r w:rsidRPr="000F7655">
              <w:rPr>
                <w:sz w:val="20"/>
              </w:rPr>
              <w:t>(0</w:t>
            </w:r>
            <w:r w:rsidRPr="000F7655">
              <w:rPr>
                <w:sz w:val="20"/>
                <w:lang w:val="el-GR"/>
              </w:rPr>
              <w:t>,</w:t>
            </w:r>
            <w:r w:rsidRPr="000F7655">
              <w:rPr>
                <w:sz w:val="20"/>
              </w:rPr>
              <w:t>83, 1</w:t>
            </w:r>
            <w:r w:rsidRPr="000F7655">
              <w:rPr>
                <w:sz w:val="20"/>
                <w:lang w:val="el-GR"/>
              </w:rPr>
              <w:t>,</w:t>
            </w:r>
            <w:r w:rsidRPr="000F7655">
              <w:rPr>
                <w:sz w:val="20"/>
              </w:rPr>
              <w:t>47)</w:t>
            </w:r>
          </w:p>
        </w:tc>
        <w:tc>
          <w:tcPr>
            <w:tcW w:w="3021" w:type="dxa"/>
            <w:vAlign w:val="center"/>
          </w:tcPr>
          <w:p w14:paraId="378D7C02" w14:textId="5EF2A45B" w:rsidR="00E35B15" w:rsidRPr="000F7655" w:rsidRDefault="00E35B15" w:rsidP="00D83A43">
            <w:pPr>
              <w:pStyle w:val="Text"/>
              <w:tabs>
                <w:tab w:val="left" w:pos="993"/>
              </w:tabs>
              <w:spacing w:before="0"/>
              <w:jc w:val="center"/>
              <w:rPr>
                <w:sz w:val="20"/>
              </w:rPr>
            </w:pPr>
            <w:r w:rsidRPr="000F7655">
              <w:rPr>
                <w:sz w:val="20"/>
              </w:rPr>
              <w:t>1</w:t>
            </w:r>
            <w:r w:rsidRPr="000F7655">
              <w:rPr>
                <w:sz w:val="20"/>
                <w:lang w:val="el-GR"/>
              </w:rPr>
              <w:t>,</w:t>
            </w:r>
            <w:r w:rsidRPr="000F7655">
              <w:rPr>
                <w:sz w:val="20"/>
              </w:rPr>
              <w:t>41</w:t>
            </w:r>
          </w:p>
          <w:p w14:paraId="7155D652" w14:textId="190972F1" w:rsidR="00E35B15" w:rsidRPr="000F7655" w:rsidRDefault="00E35B15" w:rsidP="00D83A43">
            <w:pPr>
              <w:pStyle w:val="Text"/>
              <w:tabs>
                <w:tab w:val="left" w:pos="993"/>
              </w:tabs>
              <w:spacing w:before="0"/>
              <w:jc w:val="center"/>
              <w:rPr>
                <w:sz w:val="20"/>
              </w:rPr>
            </w:pPr>
            <w:r w:rsidRPr="000F7655">
              <w:rPr>
                <w:sz w:val="20"/>
              </w:rPr>
              <w:t>(1</w:t>
            </w:r>
            <w:r w:rsidRPr="000F7655">
              <w:rPr>
                <w:sz w:val="20"/>
                <w:lang w:val="el-GR"/>
              </w:rPr>
              <w:t>,</w:t>
            </w:r>
            <w:r w:rsidRPr="000F7655">
              <w:rPr>
                <w:sz w:val="20"/>
              </w:rPr>
              <w:t>06, 1</w:t>
            </w:r>
            <w:r w:rsidRPr="000F7655">
              <w:rPr>
                <w:sz w:val="20"/>
                <w:lang w:val="el-GR"/>
              </w:rPr>
              <w:t>,</w:t>
            </w:r>
            <w:r w:rsidRPr="000F7655">
              <w:rPr>
                <w:sz w:val="20"/>
              </w:rPr>
              <w:t>86)</w:t>
            </w:r>
          </w:p>
        </w:tc>
      </w:tr>
      <w:tr w:rsidR="00D90931" w:rsidRPr="000F7655" w14:paraId="2460B22B" w14:textId="77777777" w:rsidTr="001725D9">
        <w:trPr>
          <w:cantSplit/>
        </w:trPr>
        <w:tc>
          <w:tcPr>
            <w:tcW w:w="9061" w:type="dxa"/>
            <w:gridSpan w:val="4"/>
          </w:tcPr>
          <w:p w14:paraId="32B35215" w14:textId="27A98801" w:rsidR="00D90931" w:rsidRPr="000F7655" w:rsidRDefault="00BF4E4E" w:rsidP="00D83A43">
            <w:pPr>
              <w:pStyle w:val="Text"/>
              <w:keepNext/>
              <w:tabs>
                <w:tab w:val="left" w:pos="993"/>
              </w:tabs>
              <w:spacing w:before="0"/>
              <w:jc w:val="left"/>
              <w:rPr>
                <w:b/>
                <w:sz w:val="20"/>
              </w:rPr>
            </w:pPr>
            <w:r w:rsidRPr="000F7655">
              <w:rPr>
                <w:b/>
                <w:sz w:val="20"/>
                <w:lang w:val="el-GR"/>
              </w:rPr>
              <w:t>Ετησιοποιημένο</w:t>
            </w:r>
            <w:r w:rsidRPr="000F7655">
              <w:rPr>
                <w:b/>
                <w:sz w:val="20"/>
              </w:rPr>
              <w:t xml:space="preserve"> </w:t>
            </w:r>
            <w:r w:rsidRPr="000F7655">
              <w:rPr>
                <w:b/>
                <w:sz w:val="20"/>
                <w:lang w:val="el-GR"/>
              </w:rPr>
              <w:t>ποσοστό</w:t>
            </w:r>
            <w:r w:rsidRPr="000F7655">
              <w:rPr>
                <w:b/>
                <w:sz w:val="20"/>
              </w:rPr>
              <w:t xml:space="preserve"> </w:t>
            </w:r>
            <w:r w:rsidR="009D2B44" w:rsidRPr="000F7655">
              <w:rPr>
                <w:b/>
                <w:sz w:val="20"/>
                <w:lang w:val="el-GR"/>
              </w:rPr>
              <w:t>παροξύνσεων</w:t>
            </w:r>
            <w:r w:rsidRPr="000F7655">
              <w:rPr>
                <w:b/>
                <w:sz w:val="20"/>
              </w:rPr>
              <w:t xml:space="preserve"> </w:t>
            </w:r>
            <w:r w:rsidRPr="000F7655">
              <w:rPr>
                <w:b/>
                <w:sz w:val="20"/>
                <w:lang w:val="el-GR"/>
              </w:rPr>
              <w:t>άσθματος</w:t>
            </w:r>
          </w:p>
        </w:tc>
      </w:tr>
      <w:tr w:rsidR="00D90931" w:rsidRPr="000F7655" w14:paraId="7801A929" w14:textId="77777777" w:rsidTr="001725D9">
        <w:trPr>
          <w:cantSplit/>
        </w:trPr>
        <w:tc>
          <w:tcPr>
            <w:tcW w:w="9061" w:type="dxa"/>
            <w:gridSpan w:val="4"/>
          </w:tcPr>
          <w:p w14:paraId="221AC4EE" w14:textId="0F15183F" w:rsidR="00D90931" w:rsidRPr="000F7655" w:rsidRDefault="00BF4E4E" w:rsidP="00D83A43">
            <w:pPr>
              <w:pStyle w:val="Text"/>
              <w:keepNext/>
              <w:tabs>
                <w:tab w:val="left" w:pos="993"/>
              </w:tabs>
              <w:spacing w:before="0"/>
              <w:jc w:val="left"/>
              <w:rPr>
                <w:i/>
                <w:sz w:val="20"/>
              </w:rPr>
            </w:pPr>
            <w:r w:rsidRPr="000F7655">
              <w:rPr>
                <w:i/>
                <w:sz w:val="20"/>
                <w:lang w:val="el-GR"/>
              </w:rPr>
              <w:t xml:space="preserve">Μέτριες ή σοβαρές </w:t>
            </w:r>
            <w:r w:rsidR="00CC0A24" w:rsidRPr="000F7655">
              <w:rPr>
                <w:i/>
                <w:sz w:val="20"/>
                <w:lang w:val="el-GR"/>
              </w:rPr>
              <w:t>παροξύνσεις</w:t>
            </w:r>
          </w:p>
        </w:tc>
      </w:tr>
      <w:tr w:rsidR="009A55B0" w:rsidRPr="000F7655" w14:paraId="5E462746" w14:textId="77777777" w:rsidTr="00155A44">
        <w:trPr>
          <w:cantSplit/>
        </w:trPr>
        <w:tc>
          <w:tcPr>
            <w:tcW w:w="1510" w:type="dxa"/>
          </w:tcPr>
          <w:p w14:paraId="72C38DC4" w14:textId="319EA6A7" w:rsidR="009A55B0" w:rsidRPr="000F7655" w:rsidRDefault="009A55B0" w:rsidP="00D83A43">
            <w:pPr>
              <w:pStyle w:val="Text"/>
              <w:keepNext/>
              <w:tabs>
                <w:tab w:val="left" w:pos="993"/>
              </w:tabs>
              <w:spacing w:before="0"/>
              <w:jc w:val="left"/>
              <w:rPr>
                <w:sz w:val="20"/>
              </w:rPr>
            </w:pPr>
            <w:r w:rsidRPr="000F7655">
              <w:rPr>
                <w:sz w:val="20"/>
              </w:rPr>
              <w:t>AR</w:t>
            </w:r>
          </w:p>
        </w:tc>
        <w:tc>
          <w:tcPr>
            <w:tcW w:w="1510" w:type="dxa"/>
          </w:tcPr>
          <w:p w14:paraId="53228C6B" w14:textId="3BD80BA9" w:rsidR="009A55B0" w:rsidRPr="000F7655" w:rsidRDefault="009A55B0" w:rsidP="00D83A43">
            <w:pPr>
              <w:pStyle w:val="Text"/>
              <w:keepNext/>
              <w:tabs>
                <w:tab w:val="left" w:pos="993"/>
              </w:tabs>
              <w:spacing w:before="0"/>
              <w:jc w:val="left"/>
              <w:rPr>
                <w:sz w:val="20"/>
              </w:rPr>
            </w:pPr>
            <w:r w:rsidRPr="000F7655">
              <w:rPr>
                <w:sz w:val="20"/>
              </w:rPr>
              <w:t>Εβδομάδα 52</w:t>
            </w:r>
          </w:p>
        </w:tc>
        <w:tc>
          <w:tcPr>
            <w:tcW w:w="3020" w:type="dxa"/>
          </w:tcPr>
          <w:p w14:paraId="781BAFE4" w14:textId="32D1C7CD" w:rsidR="009A55B0" w:rsidRPr="000F7655" w:rsidRDefault="009A55B0"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46 έναντι 0</w:t>
            </w:r>
            <w:r w:rsidRPr="000F7655">
              <w:rPr>
                <w:sz w:val="20"/>
                <w:lang w:val="el-GR"/>
              </w:rPr>
              <w:t>,</w:t>
            </w:r>
            <w:r w:rsidRPr="000F7655">
              <w:rPr>
                <w:sz w:val="20"/>
              </w:rPr>
              <w:t>54</w:t>
            </w:r>
          </w:p>
        </w:tc>
        <w:tc>
          <w:tcPr>
            <w:tcW w:w="3021" w:type="dxa"/>
          </w:tcPr>
          <w:p w14:paraId="4AB00895" w14:textId="18225F65" w:rsidR="009A55B0" w:rsidRPr="000F7655" w:rsidRDefault="009A55B0"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46 έναντι 0</w:t>
            </w:r>
            <w:r w:rsidRPr="000F7655">
              <w:rPr>
                <w:sz w:val="20"/>
                <w:lang w:val="el-GR"/>
              </w:rPr>
              <w:t>,</w:t>
            </w:r>
            <w:r w:rsidRPr="000F7655">
              <w:rPr>
                <w:sz w:val="20"/>
              </w:rPr>
              <w:t>72</w:t>
            </w:r>
          </w:p>
        </w:tc>
      </w:tr>
      <w:tr w:rsidR="0063371A" w:rsidRPr="000F7655" w14:paraId="1C5AA9C0" w14:textId="77777777" w:rsidTr="00155A44">
        <w:trPr>
          <w:cantSplit/>
        </w:trPr>
        <w:tc>
          <w:tcPr>
            <w:tcW w:w="1510" w:type="dxa"/>
          </w:tcPr>
          <w:p w14:paraId="48DC82DB" w14:textId="217720FB" w:rsidR="0063371A" w:rsidRPr="000F7655" w:rsidRDefault="0063371A" w:rsidP="00D83A43">
            <w:pPr>
              <w:pStyle w:val="Text"/>
              <w:keepNext/>
              <w:tabs>
                <w:tab w:val="left" w:pos="993"/>
              </w:tabs>
              <w:spacing w:before="0"/>
              <w:jc w:val="left"/>
              <w:rPr>
                <w:sz w:val="20"/>
                <w:vertAlign w:val="superscript"/>
              </w:rPr>
            </w:pPr>
            <w:r w:rsidRPr="000F7655">
              <w:rPr>
                <w:sz w:val="20"/>
              </w:rPr>
              <w:t>RR**</w:t>
            </w:r>
          </w:p>
          <w:p w14:paraId="57886FB0" w14:textId="0A6728E5" w:rsidR="0063371A" w:rsidRPr="000F7655" w:rsidRDefault="0063371A" w:rsidP="00D83A43">
            <w:pPr>
              <w:pStyle w:val="Text"/>
              <w:keepNext/>
              <w:tabs>
                <w:tab w:val="left" w:pos="993"/>
              </w:tabs>
              <w:spacing w:before="0"/>
              <w:jc w:val="left"/>
              <w:rPr>
                <w:sz w:val="20"/>
              </w:rPr>
            </w:pPr>
            <w:r w:rsidRPr="000F7655">
              <w:rPr>
                <w:sz w:val="20"/>
              </w:rPr>
              <w:t>(95% CI)</w:t>
            </w:r>
          </w:p>
        </w:tc>
        <w:tc>
          <w:tcPr>
            <w:tcW w:w="1510" w:type="dxa"/>
          </w:tcPr>
          <w:p w14:paraId="28319D30" w14:textId="637269F8" w:rsidR="0063371A" w:rsidRPr="000F7655" w:rsidRDefault="0063371A" w:rsidP="00D83A43">
            <w:pPr>
              <w:pStyle w:val="Text"/>
              <w:keepNext/>
              <w:tabs>
                <w:tab w:val="left" w:pos="993"/>
              </w:tabs>
              <w:spacing w:before="0"/>
              <w:jc w:val="left"/>
              <w:rPr>
                <w:sz w:val="20"/>
              </w:rPr>
            </w:pPr>
            <w:r w:rsidRPr="000F7655">
              <w:rPr>
                <w:sz w:val="20"/>
              </w:rPr>
              <w:t>Εβδομάδα 52</w:t>
            </w:r>
          </w:p>
        </w:tc>
        <w:tc>
          <w:tcPr>
            <w:tcW w:w="3020" w:type="dxa"/>
          </w:tcPr>
          <w:p w14:paraId="24B264E8" w14:textId="6346086E" w:rsidR="0063371A" w:rsidRPr="000F7655" w:rsidRDefault="0063371A"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85</w:t>
            </w:r>
          </w:p>
          <w:p w14:paraId="3B60962D" w14:textId="3256FEB4" w:rsidR="0063371A" w:rsidRPr="000F7655" w:rsidRDefault="0063371A"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68, 1</w:t>
            </w:r>
            <w:r w:rsidRPr="000F7655">
              <w:rPr>
                <w:sz w:val="20"/>
                <w:lang w:val="el-GR"/>
              </w:rPr>
              <w:t>,</w:t>
            </w:r>
            <w:r w:rsidRPr="000F7655">
              <w:rPr>
                <w:sz w:val="20"/>
              </w:rPr>
              <w:t>04)</w:t>
            </w:r>
          </w:p>
        </w:tc>
        <w:tc>
          <w:tcPr>
            <w:tcW w:w="3021" w:type="dxa"/>
          </w:tcPr>
          <w:p w14:paraId="4579D5C3" w14:textId="26C98FE6" w:rsidR="0063371A" w:rsidRPr="000F7655" w:rsidRDefault="0063371A"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64</w:t>
            </w:r>
          </w:p>
          <w:p w14:paraId="30648BF9" w14:textId="70D8373A" w:rsidR="0063371A" w:rsidRPr="000F7655" w:rsidRDefault="0063371A"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52, 0</w:t>
            </w:r>
            <w:r w:rsidRPr="000F7655">
              <w:rPr>
                <w:sz w:val="20"/>
                <w:lang w:val="el-GR"/>
              </w:rPr>
              <w:t>,</w:t>
            </w:r>
            <w:r w:rsidRPr="000F7655">
              <w:rPr>
                <w:sz w:val="20"/>
              </w:rPr>
              <w:t>78)</w:t>
            </w:r>
          </w:p>
        </w:tc>
      </w:tr>
      <w:tr w:rsidR="001272FC" w:rsidRPr="000F7655" w14:paraId="3BFC922E" w14:textId="77777777" w:rsidTr="001725D9">
        <w:trPr>
          <w:cantSplit/>
        </w:trPr>
        <w:tc>
          <w:tcPr>
            <w:tcW w:w="9061" w:type="dxa"/>
            <w:gridSpan w:val="4"/>
          </w:tcPr>
          <w:p w14:paraId="0133D199" w14:textId="1368A4D8" w:rsidR="001272FC" w:rsidRPr="000F7655" w:rsidRDefault="00BF4E4E" w:rsidP="00D83A43">
            <w:pPr>
              <w:pStyle w:val="Text"/>
              <w:keepNext/>
              <w:tabs>
                <w:tab w:val="left" w:pos="993"/>
              </w:tabs>
              <w:spacing w:before="0"/>
              <w:jc w:val="left"/>
              <w:rPr>
                <w:i/>
                <w:sz w:val="20"/>
                <w:lang w:val="el-GR"/>
              </w:rPr>
            </w:pPr>
            <w:r w:rsidRPr="000F7655">
              <w:rPr>
                <w:i/>
                <w:sz w:val="20"/>
                <w:lang w:val="el-GR"/>
              </w:rPr>
              <w:t xml:space="preserve">Σοβαρές </w:t>
            </w:r>
            <w:r w:rsidR="00CC0A24" w:rsidRPr="000F7655">
              <w:rPr>
                <w:i/>
                <w:sz w:val="20"/>
                <w:lang w:val="el-GR"/>
              </w:rPr>
              <w:t>παροξύνσεις</w:t>
            </w:r>
          </w:p>
        </w:tc>
      </w:tr>
      <w:tr w:rsidR="00273FAB" w:rsidRPr="000F7655" w14:paraId="097A9919" w14:textId="77777777" w:rsidTr="00155A44">
        <w:trPr>
          <w:cantSplit/>
        </w:trPr>
        <w:tc>
          <w:tcPr>
            <w:tcW w:w="1510" w:type="dxa"/>
          </w:tcPr>
          <w:p w14:paraId="6380C002" w14:textId="2BF39D88" w:rsidR="00273FAB" w:rsidRPr="000F7655" w:rsidRDefault="00273FAB" w:rsidP="00D83A43">
            <w:pPr>
              <w:pStyle w:val="Text"/>
              <w:keepNext/>
              <w:tabs>
                <w:tab w:val="left" w:pos="993"/>
              </w:tabs>
              <w:spacing w:before="0"/>
              <w:jc w:val="left"/>
              <w:rPr>
                <w:sz w:val="20"/>
              </w:rPr>
            </w:pPr>
            <w:r w:rsidRPr="000F7655">
              <w:rPr>
                <w:sz w:val="20"/>
              </w:rPr>
              <w:t>AR</w:t>
            </w:r>
          </w:p>
        </w:tc>
        <w:tc>
          <w:tcPr>
            <w:tcW w:w="1510" w:type="dxa"/>
          </w:tcPr>
          <w:p w14:paraId="5D52F51A" w14:textId="2D65B4D9" w:rsidR="00273FAB" w:rsidRPr="000F7655" w:rsidRDefault="00273FAB" w:rsidP="00D83A43">
            <w:pPr>
              <w:pStyle w:val="Text"/>
              <w:keepNext/>
              <w:tabs>
                <w:tab w:val="left" w:pos="993"/>
              </w:tabs>
              <w:spacing w:before="0"/>
              <w:jc w:val="left"/>
              <w:rPr>
                <w:sz w:val="20"/>
              </w:rPr>
            </w:pPr>
            <w:r w:rsidRPr="000F7655">
              <w:rPr>
                <w:sz w:val="20"/>
              </w:rPr>
              <w:t>Εβδομάδα 52</w:t>
            </w:r>
          </w:p>
        </w:tc>
        <w:tc>
          <w:tcPr>
            <w:tcW w:w="3020" w:type="dxa"/>
          </w:tcPr>
          <w:p w14:paraId="3CAFE083" w14:textId="18949E7C" w:rsidR="00273FAB" w:rsidRPr="000F7655" w:rsidRDefault="00273FAB"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26 έναντι 0</w:t>
            </w:r>
            <w:r w:rsidRPr="000F7655">
              <w:rPr>
                <w:sz w:val="20"/>
                <w:lang w:val="el-GR"/>
              </w:rPr>
              <w:t>,</w:t>
            </w:r>
            <w:r w:rsidRPr="000F7655">
              <w:rPr>
                <w:sz w:val="20"/>
              </w:rPr>
              <w:t>33</w:t>
            </w:r>
          </w:p>
        </w:tc>
        <w:tc>
          <w:tcPr>
            <w:tcW w:w="3021" w:type="dxa"/>
          </w:tcPr>
          <w:p w14:paraId="644A17A9" w14:textId="1C8FDCEE" w:rsidR="00273FAB" w:rsidRPr="000F7655" w:rsidRDefault="00273FAB"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26 έναντι 0</w:t>
            </w:r>
            <w:r w:rsidRPr="000F7655">
              <w:rPr>
                <w:sz w:val="20"/>
                <w:lang w:val="el-GR"/>
              </w:rPr>
              <w:t>,</w:t>
            </w:r>
            <w:r w:rsidRPr="000F7655">
              <w:rPr>
                <w:sz w:val="20"/>
              </w:rPr>
              <w:t>45</w:t>
            </w:r>
          </w:p>
        </w:tc>
      </w:tr>
      <w:tr w:rsidR="00273FAB" w:rsidRPr="000F7655" w14:paraId="0DF2C55E" w14:textId="77777777" w:rsidTr="00155A44">
        <w:trPr>
          <w:cantSplit/>
        </w:trPr>
        <w:tc>
          <w:tcPr>
            <w:tcW w:w="1510" w:type="dxa"/>
          </w:tcPr>
          <w:p w14:paraId="6E456F0B" w14:textId="7ABED2B7" w:rsidR="00273FAB" w:rsidRPr="000F7655" w:rsidRDefault="00273FAB" w:rsidP="00D83A43">
            <w:pPr>
              <w:pStyle w:val="Text"/>
              <w:keepNext/>
              <w:tabs>
                <w:tab w:val="left" w:pos="993"/>
              </w:tabs>
              <w:spacing w:before="0"/>
              <w:jc w:val="left"/>
              <w:rPr>
                <w:sz w:val="20"/>
                <w:lang w:val="el-GR"/>
              </w:rPr>
            </w:pPr>
            <w:r w:rsidRPr="000F7655">
              <w:rPr>
                <w:sz w:val="20"/>
              </w:rPr>
              <w:t>RR**</w:t>
            </w:r>
          </w:p>
          <w:p w14:paraId="71BAD085" w14:textId="78C1EA0F" w:rsidR="00273FAB" w:rsidRPr="000F7655" w:rsidRDefault="00273FAB" w:rsidP="00D83A43">
            <w:pPr>
              <w:pStyle w:val="Text"/>
              <w:keepNext/>
              <w:tabs>
                <w:tab w:val="left" w:pos="993"/>
              </w:tabs>
              <w:spacing w:before="0"/>
              <w:jc w:val="left"/>
              <w:rPr>
                <w:sz w:val="20"/>
              </w:rPr>
            </w:pPr>
            <w:r w:rsidRPr="000F7655">
              <w:rPr>
                <w:sz w:val="20"/>
              </w:rPr>
              <w:t>(95% CI)</w:t>
            </w:r>
          </w:p>
        </w:tc>
        <w:tc>
          <w:tcPr>
            <w:tcW w:w="1510" w:type="dxa"/>
          </w:tcPr>
          <w:p w14:paraId="26DE7694" w14:textId="52C15CE9" w:rsidR="00273FAB" w:rsidRPr="000F7655" w:rsidRDefault="00273FAB" w:rsidP="00D83A43">
            <w:pPr>
              <w:pStyle w:val="Text"/>
              <w:keepNext/>
              <w:tabs>
                <w:tab w:val="left" w:pos="993"/>
              </w:tabs>
              <w:spacing w:before="0"/>
              <w:jc w:val="left"/>
              <w:rPr>
                <w:sz w:val="20"/>
              </w:rPr>
            </w:pPr>
            <w:r w:rsidRPr="000F7655">
              <w:rPr>
                <w:sz w:val="20"/>
              </w:rPr>
              <w:t>Εβδομάδα 52</w:t>
            </w:r>
          </w:p>
        </w:tc>
        <w:tc>
          <w:tcPr>
            <w:tcW w:w="3020" w:type="dxa"/>
          </w:tcPr>
          <w:p w14:paraId="4B7D8195" w14:textId="08C62615" w:rsidR="00273FAB" w:rsidRPr="000F7655" w:rsidRDefault="00273FAB"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78</w:t>
            </w:r>
          </w:p>
          <w:p w14:paraId="73041BC2" w14:textId="77AC6A52" w:rsidR="00273FAB" w:rsidRPr="000F7655" w:rsidRDefault="00273FAB"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61, 1</w:t>
            </w:r>
            <w:r w:rsidRPr="000F7655">
              <w:rPr>
                <w:sz w:val="20"/>
                <w:lang w:val="el-GR"/>
              </w:rPr>
              <w:t>,</w:t>
            </w:r>
            <w:r w:rsidRPr="000F7655">
              <w:rPr>
                <w:sz w:val="20"/>
              </w:rPr>
              <w:t>00)</w:t>
            </w:r>
          </w:p>
        </w:tc>
        <w:tc>
          <w:tcPr>
            <w:tcW w:w="3021" w:type="dxa"/>
          </w:tcPr>
          <w:p w14:paraId="4F80976E" w14:textId="49CE45A4" w:rsidR="00273FAB" w:rsidRPr="000F7655" w:rsidRDefault="00273FAB"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58</w:t>
            </w:r>
          </w:p>
          <w:p w14:paraId="30B43F72" w14:textId="22A4B322" w:rsidR="00273FAB" w:rsidRPr="000F7655" w:rsidRDefault="00273FAB" w:rsidP="00D83A43">
            <w:pPr>
              <w:pStyle w:val="Text"/>
              <w:keepNext/>
              <w:tabs>
                <w:tab w:val="left" w:pos="993"/>
              </w:tabs>
              <w:spacing w:before="0"/>
              <w:jc w:val="center"/>
              <w:rPr>
                <w:sz w:val="20"/>
              </w:rPr>
            </w:pPr>
            <w:r w:rsidRPr="000F7655">
              <w:rPr>
                <w:sz w:val="20"/>
              </w:rPr>
              <w:t>(0</w:t>
            </w:r>
            <w:r w:rsidRPr="000F7655">
              <w:rPr>
                <w:sz w:val="20"/>
                <w:lang w:val="el-GR"/>
              </w:rPr>
              <w:t>,</w:t>
            </w:r>
            <w:r w:rsidRPr="000F7655">
              <w:rPr>
                <w:sz w:val="20"/>
              </w:rPr>
              <w:t>45, 0</w:t>
            </w:r>
            <w:r w:rsidRPr="000F7655">
              <w:rPr>
                <w:sz w:val="20"/>
                <w:lang w:val="el-GR"/>
              </w:rPr>
              <w:t>,</w:t>
            </w:r>
            <w:r w:rsidRPr="000F7655">
              <w:rPr>
                <w:sz w:val="20"/>
              </w:rPr>
              <w:t>73)</w:t>
            </w:r>
          </w:p>
        </w:tc>
      </w:tr>
      <w:tr w:rsidR="001725D9" w:rsidRPr="00485B52" w14:paraId="2A04BDFF" w14:textId="77777777" w:rsidTr="001725D9">
        <w:trPr>
          <w:cantSplit/>
        </w:trPr>
        <w:tc>
          <w:tcPr>
            <w:tcW w:w="9061" w:type="dxa"/>
            <w:gridSpan w:val="4"/>
          </w:tcPr>
          <w:p w14:paraId="226B1D51" w14:textId="268CDE5E" w:rsidR="001725D9" w:rsidRPr="000F7655" w:rsidRDefault="001725D9" w:rsidP="00D83A43">
            <w:pPr>
              <w:spacing w:line="240" w:lineRule="auto"/>
              <w:ind w:left="567" w:hanging="567"/>
              <w:rPr>
                <w:sz w:val="20"/>
                <w:lang w:val="el-GR"/>
              </w:rPr>
            </w:pPr>
            <w:r w:rsidRPr="000F7655">
              <w:rPr>
                <w:sz w:val="20"/>
                <w:lang w:val="el-GR"/>
              </w:rPr>
              <w:t>*</w:t>
            </w:r>
            <w:r w:rsidRPr="000F7655">
              <w:rPr>
                <w:sz w:val="20"/>
                <w:lang w:val="el-GR"/>
              </w:rPr>
              <w:tab/>
            </w:r>
            <w:r w:rsidR="00956630" w:rsidRPr="000F7655">
              <w:rPr>
                <w:sz w:val="20"/>
                <w:lang w:val="el-GR"/>
              </w:rPr>
              <w:t xml:space="preserve">Μέση </w:t>
            </w:r>
            <w:r w:rsidR="00356178" w:rsidRPr="000F7655">
              <w:rPr>
                <w:sz w:val="20"/>
                <w:lang w:val="el-GR"/>
              </w:rPr>
              <w:t>τιμή</w:t>
            </w:r>
            <w:r w:rsidR="00956630" w:rsidRPr="000F7655">
              <w:rPr>
                <w:sz w:val="20"/>
                <w:lang w:val="el-GR"/>
              </w:rPr>
              <w:t xml:space="preserve"> για τη διάρκεια της θεραπείας</w:t>
            </w:r>
            <w:r w:rsidR="006518FC" w:rsidRPr="000F7655">
              <w:rPr>
                <w:sz w:val="20"/>
                <w:lang w:val="el-GR"/>
              </w:rPr>
              <w:t>.</w:t>
            </w:r>
          </w:p>
          <w:p w14:paraId="053B855B" w14:textId="690553A6" w:rsidR="005E38FF" w:rsidRPr="000F7655" w:rsidRDefault="005E38FF" w:rsidP="00D83A43">
            <w:pPr>
              <w:tabs>
                <w:tab w:val="clear" w:pos="567"/>
              </w:tabs>
              <w:spacing w:line="240" w:lineRule="auto"/>
              <w:rPr>
                <w:rFonts w:eastAsiaTheme="minorHAnsi"/>
                <w:sz w:val="20"/>
                <w:lang w:val="el-GR"/>
              </w:rPr>
            </w:pPr>
            <w:r w:rsidRPr="000F7655">
              <w:rPr>
                <w:rFonts w:eastAsiaTheme="minorHAnsi"/>
                <w:sz w:val="20"/>
                <w:lang w:val="el-GR"/>
              </w:rPr>
              <w:t>**</w:t>
            </w:r>
            <w:r w:rsidRPr="000F7655">
              <w:rPr>
                <w:rFonts w:eastAsiaTheme="minorHAnsi"/>
                <w:sz w:val="20"/>
                <w:lang w:val="el-GR"/>
              </w:rPr>
              <w:tab/>
            </w:r>
            <w:r w:rsidRPr="000F7655">
              <w:rPr>
                <w:rFonts w:eastAsiaTheme="minorHAnsi"/>
                <w:sz w:val="20"/>
                <w:lang w:val="en-US"/>
              </w:rPr>
              <w:t>RR</w:t>
            </w:r>
            <w:r w:rsidRPr="000F7655">
              <w:rPr>
                <w:rFonts w:eastAsiaTheme="minorHAnsi"/>
                <w:sz w:val="20"/>
                <w:lang w:val="el-GR"/>
              </w:rPr>
              <w:t xml:space="preserve"> &lt;1,00 ευνοεί την ινδακατερόλη/γλυκοπυρρόνιο/φουροϊκή μομεταζόνη.</w:t>
            </w:r>
          </w:p>
          <w:p w14:paraId="6580D8C7" w14:textId="35BA8985" w:rsidR="001725D9" w:rsidRPr="00914DDB" w:rsidRDefault="001725D9" w:rsidP="00D83A43">
            <w:pPr>
              <w:pStyle w:val="Text"/>
              <w:spacing w:before="0"/>
              <w:ind w:left="567" w:hanging="567"/>
              <w:jc w:val="left"/>
              <w:rPr>
                <w:sz w:val="20"/>
                <w:lang w:val="de-AT"/>
              </w:rPr>
            </w:pPr>
            <w:r w:rsidRPr="00914DDB">
              <w:rPr>
                <w:bCs/>
                <w:sz w:val="20"/>
                <w:vertAlign w:val="superscript"/>
                <w:lang w:val="de-AT"/>
              </w:rPr>
              <w:t>1</w:t>
            </w:r>
            <w:r w:rsidRPr="00914DDB">
              <w:rPr>
                <w:sz w:val="20"/>
                <w:lang w:val="de-AT"/>
              </w:rPr>
              <w:tab/>
            </w:r>
            <w:r w:rsidRPr="004963E0">
              <w:rPr>
                <w:sz w:val="20"/>
                <w:lang w:val="de-CH"/>
              </w:rPr>
              <w:t>Enerzair</w:t>
            </w:r>
            <w:r w:rsidRPr="00914DDB">
              <w:rPr>
                <w:sz w:val="20"/>
                <w:lang w:val="de-AT"/>
              </w:rPr>
              <w:t xml:space="preserve"> </w:t>
            </w:r>
            <w:r w:rsidRPr="004963E0">
              <w:rPr>
                <w:sz w:val="20"/>
                <w:lang w:val="de-CH"/>
              </w:rPr>
              <w:t>Breezhaler</w:t>
            </w:r>
            <w:r w:rsidRPr="00914DDB">
              <w:rPr>
                <w:sz w:val="20"/>
                <w:lang w:val="de-AT"/>
              </w:rPr>
              <w:t xml:space="preserve"> 114</w:t>
            </w:r>
            <w:r w:rsidRPr="004963E0">
              <w:rPr>
                <w:sz w:val="20"/>
                <w:lang w:val="de-CH"/>
              </w:rPr>
              <w:t> mcg</w:t>
            </w:r>
            <w:r w:rsidRPr="00914DDB">
              <w:rPr>
                <w:sz w:val="20"/>
                <w:lang w:val="de-AT"/>
              </w:rPr>
              <w:t>/46</w:t>
            </w:r>
            <w:r w:rsidRPr="004963E0">
              <w:rPr>
                <w:sz w:val="20"/>
                <w:lang w:val="de-CH"/>
              </w:rPr>
              <w:t> mcg</w:t>
            </w:r>
            <w:r w:rsidRPr="00914DDB">
              <w:rPr>
                <w:sz w:val="20"/>
                <w:lang w:val="de-AT"/>
              </w:rPr>
              <w:t>/136</w:t>
            </w:r>
            <w:r w:rsidRPr="004963E0">
              <w:rPr>
                <w:sz w:val="20"/>
                <w:lang w:val="de-CH"/>
              </w:rPr>
              <w:t> mcg</w:t>
            </w:r>
            <w:r w:rsidRPr="00914DDB">
              <w:rPr>
                <w:sz w:val="20"/>
                <w:lang w:val="de-AT"/>
              </w:rPr>
              <w:t xml:space="preserve"> </w:t>
            </w:r>
            <w:r w:rsidR="00CF17DB" w:rsidRPr="004963E0">
              <w:rPr>
                <w:sz w:val="20"/>
                <w:lang w:val="de-CH"/>
              </w:rPr>
              <w:t>od</w:t>
            </w:r>
            <w:r w:rsidRPr="00914DDB">
              <w:rPr>
                <w:sz w:val="20"/>
                <w:lang w:val="de-AT"/>
              </w:rPr>
              <w:t>.</w:t>
            </w:r>
          </w:p>
          <w:p w14:paraId="1B094960" w14:textId="1B53B0F9" w:rsidR="001725D9" w:rsidRPr="00914DDB" w:rsidRDefault="001725D9" w:rsidP="00D83A43">
            <w:pPr>
              <w:pStyle w:val="Text"/>
              <w:spacing w:before="0"/>
              <w:ind w:left="567" w:hanging="567"/>
              <w:jc w:val="left"/>
              <w:rPr>
                <w:sz w:val="20"/>
                <w:lang w:val="de-AT"/>
              </w:rPr>
            </w:pPr>
            <w:r w:rsidRPr="00914DDB">
              <w:rPr>
                <w:bCs/>
                <w:sz w:val="20"/>
                <w:vertAlign w:val="superscript"/>
                <w:lang w:val="de-AT"/>
              </w:rPr>
              <w:t>2</w:t>
            </w:r>
            <w:r w:rsidRPr="00914DDB">
              <w:rPr>
                <w:sz w:val="20"/>
                <w:lang w:val="de-AT"/>
              </w:rPr>
              <w:tab/>
              <w:t xml:space="preserve">IND/MF: </w:t>
            </w:r>
            <w:r w:rsidR="00956630" w:rsidRPr="000F7655">
              <w:rPr>
                <w:sz w:val="20"/>
                <w:lang w:val="el-GR"/>
              </w:rPr>
              <w:t>ινδακατερόλη</w:t>
            </w:r>
            <w:r w:rsidR="001B4522" w:rsidRPr="00914DDB">
              <w:rPr>
                <w:sz w:val="20"/>
                <w:lang w:val="de-AT"/>
              </w:rPr>
              <w:t>/</w:t>
            </w:r>
            <w:r w:rsidR="00956630" w:rsidRPr="000F7655">
              <w:rPr>
                <w:sz w:val="20"/>
                <w:lang w:val="el-GR"/>
              </w:rPr>
              <w:t>φουροϊκή</w:t>
            </w:r>
            <w:r w:rsidR="00956630" w:rsidRPr="00914DDB">
              <w:rPr>
                <w:sz w:val="20"/>
                <w:lang w:val="de-AT"/>
              </w:rPr>
              <w:t xml:space="preserve"> </w:t>
            </w:r>
            <w:r w:rsidR="00956630" w:rsidRPr="000F7655">
              <w:rPr>
                <w:sz w:val="20"/>
                <w:lang w:val="el-GR"/>
              </w:rPr>
              <w:t>μομεταζόνη</w:t>
            </w:r>
            <w:r w:rsidR="00956630" w:rsidRPr="00914DDB">
              <w:rPr>
                <w:sz w:val="20"/>
                <w:lang w:val="de-AT"/>
              </w:rPr>
              <w:t xml:space="preserve"> </w:t>
            </w:r>
            <w:r w:rsidR="00956630" w:rsidRPr="000F7655">
              <w:rPr>
                <w:sz w:val="20"/>
                <w:lang w:val="el-GR"/>
              </w:rPr>
              <w:t>υψηλή</w:t>
            </w:r>
            <w:r w:rsidR="00956630" w:rsidRPr="00914DDB">
              <w:rPr>
                <w:sz w:val="20"/>
                <w:lang w:val="de-AT"/>
              </w:rPr>
              <w:t xml:space="preserve"> </w:t>
            </w:r>
            <w:r w:rsidR="00956630" w:rsidRPr="000F7655">
              <w:rPr>
                <w:sz w:val="20"/>
                <w:lang w:val="el-GR"/>
              </w:rPr>
              <w:t>δόση</w:t>
            </w:r>
            <w:r w:rsidRPr="00914DDB">
              <w:rPr>
                <w:sz w:val="20"/>
                <w:lang w:val="de-AT"/>
              </w:rPr>
              <w:t xml:space="preserve">: 125 mcg/260 mcg </w:t>
            </w:r>
            <w:r w:rsidR="002D450C" w:rsidRPr="00914DDB">
              <w:rPr>
                <w:sz w:val="20"/>
                <w:lang w:val="de-AT"/>
              </w:rPr>
              <w:t>od</w:t>
            </w:r>
            <w:r w:rsidRPr="00914DDB">
              <w:rPr>
                <w:sz w:val="20"/>
                <w:lang w:val="de-AT"/>
              </w:rPr>
              <w:t>.</w:t>
            </w:r>
          </w:p>
          <w:p w14:paraId="4E50B4C0" w14:textId="24569739" w:rsidR="001725D9" w:rsidRPr="00914DDB" w:rsidRDefault="00CC3EA8" w:rsidP="00D83A43">
            <w:pPr>
              <w:pStyle w:val="Text"/>
              <w:spacing w:before="0"/>
              <w:ind w:left="567"/>
              <w:jc w:val="left"/>
              <w:rPr>
                <w:sz w:val="20"/>
                <w:lang w:val="de-AT"/>
              </w:rPr>
            </w:pPr>
            <w:r w:rsidRPr="000F7655">
              <w:rPr>
                <w:sz w:val="20"/>
                <w:lang w:val="el-GR"/>
              </w:rPr>
              <w:t>Η</w:t>
            </w:r>
            <w:r w:rsidRPr="00914DDB">
              <w:rPr>
                <w:sz w:val="20"/>
                <w:lang w:val="de-AT"/>
              </w:rPr>
              <w:t xml:space="preserve"> </w:t>
            </w:r>
            <w:r w:rsidRPr="000F7655">
              <w:rPr>
                <w:sz w:val="20"/>
                <w:lang w:val="el-GR"/>
              </w:rPr>
              <w:t>φ</w:t>
            </w:r>
            <w:r w:rsidR="00956630" w:rsidRPr="000F7655">
              <w:rPr>
                <w:sz w:val="20"/>
                <w:lang w:val="el-GR"/>
              </w:rPr>
              <w:t>ουροϊκή</w:t>
            </w:r>
            <w:r w:rsidR="00956630" w:rsidRPr="00914DDB">
              <w:rPr>
                <w:sz w:val="20"/>
                <w:lang w:val="de-AT"/>
              </w:rPr>
              <w:t xml:space="preserve"> </w:t>
            </w:r>
            <w:r w:rsidR="00956630" w:rsidRPr="000F7655">
              <w:rPr>
                <w:sz w:val="20"/>
                <w:lang w:val="el-GR"/>
              </w:rPr>
              <w:t>μομεταζόνη</w:t>
            </w:r>
            <w:r w:rsidR="001725D9" w:rsidRPr="00914DDB">
              <w:rPr>
                <w:sz w:val="20"/>
                <w:lang w:val="de-AT"/>
              </w:rPr>
              <w:t xml:space="preserve"> </w:t>
            </w:r>
            <w:r w:rsidR="00956630" w:rsidRPr="00914DDB">
              <w:rPr>
                <w:sz w:val="20"/>
                <w:lang w:val="de-AT"/>
              </w:rPr>
              <w:t xml:space="preserve">136 mcg </w:t>
            </w:r>
            <w:r w:rsidR="00956630" w:rsidRPr="000F7655">
              <w:rPr>
                <w:sz w:val="20"/>
                <w:lang w:val="el-GR"/>
              </w:rPr>
              <w:t>στο</w:t>
            </w:r>
            <w:r w:rsidR="001725D9" w:rsidRPr="00914DDB">
              <w:rPr>
                <w:sz w:val="20"/>
                <w:lang w:val="de-AT"/>
              </w:rPr>
              <w:t xml:space="preserve"> Enerzair Breezhaler </w:t>
            </w:r>
            <w:r w:rsidR="00956630" w:rsidRPr="000F7655">
              <w:rPr>
                <w:sz w:val="20"/>
                <w:lang w:val="el-GR"/>
              </w:rPr>
              <w:t>είναι</w:t>
            </w:r>
            <w:r w:rsidR="00956630" w:rsidRPr="00914DDB">
              <w:rPr>
                <w:sz w:val="20"/>
                <w:lang w:val="de-AT"/>
              </w:rPr>
              <w:t xml:space="preserve"> </w:t>
            </w:r>
            <w:r w:rsidRPr="000F7655">
              <w:rPr>
                <w:sz w:val="20"/>
                <w:lang w:val="el-GR"/>
              </w:rPr>
              <w:t>συγκρίσιμη</w:t>
            </w:r>
            <w:r w:rsidR="00956630" w:rsidRPr="00914DDB">
              <w:rPr>
                <w:sz w:val="20"/>
                <w:lang w:val="de-AT"/>
              </w:rPr>
              <w:t xml:space="preserve"> </w:t>
            </w:r>
            <w:r w:rsidR="00956630" w:rsidRPr="000F7655">
              <w:rPr>
                <w:sz w:val="20"/>
                <w:lang w:val="el-GR"/>
              </w:rPr>
              <w:t>με</w:t>
            </w:r>
            <w:r w:rsidR="00956630" w:rsidRPr="00914DDB">
              <w:rPr>
                <w:sz w:val="20"/>
                <w:lang w:val="de-AT"/>
              </w:rPr>
              <w:t xml:space="preserve"> </w:t>
            </w:r>
            <w:r w:rsidR="00956630" w:rsidRPr="000F7655">
              <w:rPr>
                <w:sz w:val="20"/>
                <w:lang w:val="el-GR"/>
              </w:rPr>
              <w:t>την</w:t>
            </w:r>
            <w:r w:rsidR="00956630" w:rsidRPr="00914DDB">
              <w:rPr>
                <w:sz w:val="20"/>
                <w:lang w:val="de-AT"/>
              </w:rPr>
              <w:t xml:space="preserve"> </w:t>
            </w:r>
            <w:r w:rsidR="00956630" w:rsidRPr="000F7655">
              <w:rPr>
                <w:sz w:val="20"/>
                <w:lang w:val="el-GR"/>
              </w:rPr>
              <w:t>φουροϊκή</w:t>
            </w:r>
            <w:r w:rsidR="00956630" w:rsidRPr="00914DDB">
              <w:rPr>
                <w:sz w:val="20"/>
                <w:lang w:val="de-AT"/>
              </w:rPr>
              <w:t xml:space="preserve"> </w:t>
            </w:r>
            <w:r w:rsidR="00956630" w:rsidRPr="000F7655">
              <w:rPr>
                <w:sz w:val="20"/>
                <w:lang w:val="el-GR"/>
              </w:rPr>
              <w:t>μομεταζόνη</w:t>
            </w:r>
            <w:r w:rsidR="00956630" w:rsidRPr="00914DDB">
              <w:rPr>
                <w:sz w:val="20"/>
                <w:lang w:val="de-AT"/>
              </w:rPr>
              <w:t xml:space="preserve"> </w:t>
            </w:r>
            <w:r w:rsidR="001725D9" w:rsidRPr="00914DDB">
              <w:rPr>
                <w:sz w:val="20"/>
                <w:lang w:val="de-AT"/>
              </w:rPr>
              <w:t xml:space="preserve">260 mcg </w:t>
            </w:r>
            <w:r w:rsidR="00075DD4" w:rsidRPr="000F7655">
              <w:rPr>
                <w:sz w:val="20"/>
                <w:lang w:val="el-GR"/>
              </w:rPr>
              <w:t>στην</w:t>
            </w:r>
            <w:r w:rsidR="00075DD4" w:rsidRPr="00914DDB">
              <w:rPr>
                <w:sz w:val="20"/>
                <w:lang w:val="de-AT"/>
              </w:rPr>
              <w:t xml:space="preserve"> </w:t>
            </w:r>
            <w:r w:rsidR="00075DD4" w:rsidRPr="000F7655">
              <w:rPr>
                <w:sz w:val="20"/>
                <w:lang w:val="el-GR"/>
              </w:rPr>
              <w:t>ινδακατερόλη</w:t>
            </w:r>
            <w:r w:rsidR="00075DD4" w:rsidRPr="00914DDB">
              <w:rPr>
                <w:sz w:val="20"/>
                <w:lang w:val="de-AT"/>
              </w:rPr>
              <w:t>/</w:t>
            </w:r>
            <w:r w:rsidR="00956630" w:rsidRPr="000F7655">
              <w:rPr>
                <w:sz w:val="20"/>
                <w:lang w:val="el-GR"/>
              </w:rPr>
              <w:t>φουροϊκή</w:t>
            </w:r>
            <w:r w:rsidR="00956630" w:rsidRPr="00914DDB">
              <w:rPr>
                <w:sz w:val="20"/>
                <w:lang w:val="de-AT"/>
              </w:rPr>
              <w:t xml:space="preserve"> </w:t>
            </w:r>
            <w:r w:rsidR="00956630" w:rsidRPr="000F7655">
              <w:rPr>
                <w:sz w:val="20"/>
                <w:lang w:val="el-GR"/>
              </w:rPr>
              <w:t>μομεταζόνη</w:t>
            </w:r>
            <w:r w:rsidR="001725D9" w:rsidRPr="00914DDB">
              <w:rPr>
                <w:sz w:val="20"/>
                <w:lang w:val="de-AT"/>
              </w:rPr>
              <w:t>.</w:t>
            </w:r>
          </w:p>
          <w:p w14:paraId="09331188" w14:textId="1A1183B9" w:rsidR="001725D9" w:rsidRPr="00914DDB" w:rsidRDefault="001725D9" w:rsidP="00D83A43">
            <w:pPr>
              <w:pStyle w:val="Text"/>
              <w:spacing w:before="0"/>
              <w:ind w:left="567" w:hanging="567"/>
              <w:jc w:val="left"/>
              <w:rPr>
                <w:sz w:val="20"/>
                <w:lang w:val="el-GR"/>
              </w:rPr>
            </w:pPr>
            <w:r w:rsidRPr="00914DDB">
              <w:rPr>
                <w:bCs/>
                <w:sz w:val="20"/>
                <w:vertAlign w:val="superscript"/>
                <w:lang w:val="el-GR"/>
              </w:rPr>
              <w:t>3</w:t>
            </w:r>
            <w:r w:rsidRPr="00914DDB">
              <w:rPr>
                <w:bCs/>
                <w:sz w:val="20"/>
                <w:lang w:val="el-GR"/>
              </w:rPr>
              <w:tab/>
            </w:r>
            <w:r w:rsidRPr="00A9677B">
              <w:rPr>
                <w:sz w:val="20"/>
              </w:rPr>
              <w:t>SAL</w:t>
            </w:r>
            <w:r w:rsidRPr="00914DDB">
              <w:rPr>
                <w:sz w:val="20"/>
                <w:lang w:val="el-GR"/>
              </w:rPr>
              <w:t>/</w:t>
            </w:r>
            <w:r w:rsidRPr="00A9677B">
              <w:rPr>
                <w:sz w:val="20"/>
              </w:rPr>
              <w:t>FP</w:t>
            </w:r>
            <w:r w:rsidRPr="00914DDB">
              <w:rPr>
                <w:sz w:val="20"/>
                <w:lang w:val="el-GR"/>
              </w:rPr>
              <w:t xml:space="preserve">: </w:t>
            </w:r>
            <w:r w:rsidR="00CC3EA8" w:rsidRPr="000F7655">
              <w:rPr>
                <w:sz w:val="20"/>
                <w:lang w:val="el-GR"/>
              </w:rPr>
              <w:t>σαλμετερόλη</w:t>
            </w:r>
            <w:r w:rsidRPr="00914DDB">
              <w:rPr>
                <w:sz w:val="20"/>
                <w:lang w:val="el-GR"/>
              </w:rPr>
              <w:t>/</w:t>
            </w:r>
            <w:r w:rsidR="00CC3EA8" w:rsidRPr="000F7655">
              <w:rPr>
                <w:sz w:val="20"/>
                <w:lang w:val="el-GR"/>
              </w:rPr>
              <w:t>προπιονική</w:t>
            </w:r>
            <w:r w:rsidR="00CC3EA8" w:rsidRPr="00914DDB">
              <w:rPr>
                <w:sz w:val="20"/>
                <w:lang w:val="el-GR"/>
              </w:rPr>
              <w:t xml:space="preserve"> </w:t>
            </w:r>
            <w:r w:rsidR="00CC3EA8" w:rsidRPr="000F7655">
              <w:rPr>
                <w:sz w:val="20"/>
                <w:lang w:val="el-GR"/>
              </w:rPr>
              <w:t>φλουτικαζόνη</w:t>
            </w:r>
            <w:r w:rsidR="00CC3EA8" w:rsidRPr="00914DDB">
              <w:rPr>
                <w:sz w:val="20"/>
                <w:lang w:val="el-GR"/>
              </w:rPr>
              <w:t xml:space="preserve"> </w:t>
            </w:r>
            <w:r w:rsidR="00CC3EA8" w:rsidRPr="000F7655">
              <w:rPr>
                <w:sz w:val="20"/>
                <w:lang w:val="el-GR"/>
              </w:rPr>
              <w:t>υψηλή</w:t>
            </w:r>
            <w:r w:rsidR="00CC3EA8" w:rsidRPr="00914DDB">
              <w:rPr>
                <w:sz w:val="20"/>
                <w:lang w:val="el-GR"/>
              </w:rPr>
              <w:t xml:space="preserve"> </w:t>
            </w:r>
            <w:r w:rsidR="00CC3EA8" w:rsidRPr="000F7655">
              <w:rPr>
                <w:sz w:val="20"/>
                <w:lang w:val="el-GR"/>
              </w:rPr>
              <w:t>δόση</w:t>
            </w:r>
            <w:r w:rsidRPr="00914DDB">
              <w:rPr>
                <w:sz w:val="20"/>
                <w:lang w:val="el-GR"/>
              </w:rPr>
              <w:t>: 50</w:t>
            </w:r>
            <w:r w:rsidRPr="00A9677B">
              <w:rPr>
                <w:sz w:val="20"/>
              </w:rPr>
              <w:t> mcg</w:t>
            </w:r>
            <w:r w:rsidRPr="00914DDB">
              <w:rPr>
                <w:sz w:val="20"/>
                <w:lang w:val="el-GR"/>
              </w:rPr>
              <w:t>/500</w:t>
            </w:r>
            <w:r w:rsidRPr="00A9677B">
              <w:rPr>
                <w:sz w:val="20"/>
              </w:rPr>
              <w:t> mcg</w:t>
            </w:r>
            <w:r w:rsidRPr="00914DDB">
              <w:rPr>
                <w:sz w:val="20"/>
                <w:lang w:val="el-GR"/>
              </w:rPr>
              <w:t xml:space="preserve"> </w:t>
            </w:r>
            <w:r w:rsidR="00F53BD5" w:rsidRPr="00A9677B">
              <w:rPr>
                <w:sz w:val="20"/>
              </w:rPr>
              <w:t>bid</w:t>
            </w:r>
            <w:r w:rsidRPr="00914DDB">
              <w:rPr>
                <w:sz w:val="20"/>
                <w:lang w:val="el-GR"/>
              </w:rPr>
              <w:t xml:space="preserve"> (</w:t>
            </w:r>
            <w:r w:rsidR="00CC3EA8" w:rsidRPr="000F7655">
              <w:rPr>
                <w:sz w:val="20"/>
                <w:lang w:val="el-GR"/>
              </w:rPr>
              <w:t>δόση</w:t>
            </w:r>
            <w:r w:rsidR="00CC3EA8" w:rsidRPr="00914DDB">
              <w:rPr>
                <w:sz w:val="20"/>
                <w:lang w:val="el-GR"/>
              </w:rPr>
              <w:t xml:space="preserve"> </w:t>
            </w:r>
            <w:r w:rsidR="00CC3EA8" w:rsidRPr="000F7655">
              <w:rPr>
                <w:sz w:val="20"/>
                <w:lang w:val="el-GR"/>
              </w:rPr>
              <w:t>περιεχομένου</w:t>
            </w:r>
            <w:r w:rsidRPr="00914DDB">
              <w:rPr>
                <w:sz w:val="20"/>
                <w:lang w:val="el-GR"/>
              </w:rPr>
              <w:t>).</w:t>
            </w:r>
          </w:p>
          <w:p w14:paraId="0734317A" w14:textId="2C4252AC" w:rsidR="001725D9" w:rsidRPr="000F7655" w:rsidRDefault="001725D9" w:rsidP="00D83A43">
            <w:pPr>
              <w:pStyle w:val="Text"/>
              <w:spacing w:before="0"/>
              <w:ind w:left="567" w:hanging="567"/>
              <w:jc w:val="left"/>
              <w:rPr>
                <w:sz w:val="20"/>
                <w:lang w:val="el-GR"/>
              </w:rPr>
            </w:pPr>
            <w:r w:rsidRPr="000F7655">
              <w:rPr>
                <w:sz w:val="20"/>
                <w:vertAlign w:val="superscript"/>
                <w:lang w:val="el-GR"/>
              </w:rPr>
              <w:t>4</w:t>
            </w:r>
            <w:r w:rsidRPr="000F7655">
              <w:rPr>
                <w:sz w:val="20"/>
                <w:lang w:val="el-GR"/>
              </w:rPr>
              <w:tab/>
            </w:r>
            <w:r w:rsidR="00A97935" w:rsidRPr="000F7655">
              <w:rPr>
                <w:sz w:val="20"/>
                <w:lang w:val="el-GR"/>
              </w:rPr>
              <w:t>Κατώτ</w:t>
            </w:r>
            <w:r w:rsidR="00CC0A24" w:rsidRPr="000F7655">
              <w:rPr>
                <w:sz w:val="20"/>
                <w:lang w:val="el-GR"/>
              </w:rPr>
              <w:t>ατος</w:t>
            </w:r>
            <w:r w:rsidRPr="000F7655">
              <w:rPr>
                <w:sz w:val="20"/>
                <w:lang w:val="el-GR"/>
              </w:rPr>
              <w:t xml:space="preserve"> </w:t>
            </w:r>
            <w:r w:rsidRPr="000F7655">
              <w:rPr>
                <w:sz w:val="20"/>
              </w:rPr>
              <w:t>FEV</w:t>
            </w:r>
            <w:r w:rsidRPr="000F7655">
              <w:rPr>
                <w:sz w:val="20"/>
                <w:vertAlign w:val="subscript"/>
                <w:lang w:val="el-GR"/>
              </w:rPr>
              <w:t>1</w:t>
            </w:r>
            <w:r w:rsidRPr="000F7655">
              <w:rPr>
                <w:sz w:val="20"/>
                <w:lang w:val="el-GR"/>
              </w:rPr>
              <w:t xml:space="preserve">: </w:t>
            </w:r>
            <w:r w:rsidR="00262E66" w:rsidRPr="000F7655">
              <w:rPr>
                <w:sz w:val="20"/>
                <w:lang w:val="el-GR"/>
              </w:rPr>
              <w:t xml:space="preserve">η μέση από τις δύο τιμές </w:t>
            </w:r>
            <w:r w:rsidRPr="000F7655">
              <w:rPr>
                <w:sz w:val="20"/>
              </w:rPr>
              <w:t>FEV</w:t>
            </w:r>
            <w:r w:rsidRPr="000F7655">
              <w:rPr>
                <w:sz w:val="20"/>
                <w:vertAlign w:val="subscript"/>
                <w:lang w:val="el-GR"/>
              </w:rPr>
              <w:t>1</w:t>
            </w:r>
            <w:r w:rsidRPr="000F7655">
              <w:rPr>
                <w:sz w:val="20"/>
                <w:lang w:val="el-GR"/>
              </w:rPr>
              <w:t xml:space="preserve"> </w:t>
            </w:r>
            <w:r w:rsidR="00262E66" w:rsidRPr="000F7655">
              <w:rPr>
                <w:sz w:val="20"/>
                <w:lang w:val="el-GR"/>
              </w:rPr>
              <w:t>μετρήθηκε στις</w:t>
            </w:r>
            <w:r w:rsidRPr="000F7655">
              <w:rPr>
                <w:sz w:val="20"/>
                <w:lang w:val="el-GR"/>
              </w:rPr>
              <w:t xml:space="preserve"> 23</w:t>
            </w:r>
            <w:r w:rsidRPr="000F7655">
              <w:rPr>
                <w:sz w:val="20"/>
              </w:rPr>
              <w:t> </w:t>
            </w:r>
            <w:r w:rsidR="00262E66" w:rsidRPr="000F7655">
              <w:rPr>
                <w:sz w:val="20"/>
                <w:lang w:val="el-GR"/>
              </w:rPr>
              <w:t>ώρες και</w:t>
            </w:r>
            <w:r w:rsidRPr="000F7655">
              <w:rPr>
                <w:sz w:val="20"/>
                <w:lang w:val="el-GR"/>
              </w:rPr>
              <w:t xml:space="preserve"> 15</w:t>
            </w:r>
            <w:r w:rsidRPr="000F7655">
              <w:rPr>
                <w:sz w:val="20"/>
              </w:rPr>
              <w:t> </w:t>
            </w:r>
            <w:r w:rsidR="00262E66" w:rsidRPr="000F7655">
              <w:rPr>
                <w:sz w:val="20"/>
                <w:lang w:val="el-GR"/>
              </w:rPr>
              <w:t xml:space="preserve">λεπτά και στις </w:t>
            </w:r>
            <w:r w:rsidRPr="000F7655">
              <w:rPr>
                <w:sz w:val="20"/>
                <w:lang w:val="el-GR"/>
              </w:rPr>
              <w:t>23</w:t>
            </w:r>
            <w:r w:rsidRPr="000F7655">
              <w:rPr>
                <w:sz w:val="20"/>
              </w:rPr>
              <w:t> </w:t>
            </w:r>
            <w:r w:rsidR="00262E66" w:rsidRPr="000F7655">
              <w:rPr>
                <w:sz w:val="20"/>
                <w:lang w:val="el-GR"/>
              </w:rPr>
              <w:t>ώρες και</w:t>
            </w:r>
            <w:r w:rsidRPr="000F7655">
              <w:rPr>
                <w:sz w:val="20"/>
                <w:lang w:val="el-GR"/>
              </w:rPr>
              <w:t xml:space="preserve"> 45</w:t>
            </w:r>
            <w:r w:rsidRPr="000F7655">
              <w:rPr>
                <w:sz w:val="20"/>
              </w:rPr>
              <w:t> </w:t>
            </w:r>
            <w:r w:rsidR="00262E66" w:rsidRPr="000F7655">
              <w:rPr>
                <w:sz w:val="20"/>
                <w:lang w:val="el-GR"/>
              </w:rPr>
              <w:t>λεπτά μετά τη βραδινή δόση</w:t>
            </w:r>
            <w:r w:rsidRPr="000F7655">
              <w:rPr>
                <w:sz w:val="20"/>
                <w:lang w:val="el-GR"/>
              </w:rPr>
              <w:t>.</w:t>
            </w:r>
          </w:p>
          <w:p w14:paraId="076A59D8" w14:textId="155CA1F0" w:rsidR="00292A5A" w:rsidRPr="000F7655" w:rsidRDefault="00292A5A" w:rsidP="00D83A43">
            <w:pPr>
              <w:pStyle w:val="Text"/>
              <w:spacing w:before="0"/>
              <w:jc w:val="left"/>
              <w:rPr>
                <w:sz w:val="20"/>
                <w:lang w:val="el-GR"/>
              </w:rPr>
            </w:pPr>
            <w:r w:rsidRPr="000F7655">
              <w:rPr>
                <w:sz w:val="20"/>
                <w:lang w:val="el-GR"/>
              </w:rPr>
              <w:t xml:space="preserve">Κύριο καταληκτικό σημείο (κατώτατος </w:t>
            </w:r>
            <w:r w:rsidRPr="000F7655">
              <w:rPr>
                <w:sz w:val="20"/>
              </w:rPr>
              <w:t>FEV</w:t>
            </w:r>
            <w:r w:rsidRPr="000F7655">
              <w:rPr>
                <w:sz w:val="20"/>
                <w:vertAlign w:val="subscript"/>
                <w:lang w:val="el-GR"/>
              </w:rPr>
              <w:t>1</w:t>
            </w:r>
            <w:r w:rsidRPr="000F7655">
              <w:rPr>
                <w:sz w:val="20"/>
                <w:lang w:val="el-GR"/>
              </w:rPr>
              <w:t xml:space="preserve"> την εβδομάδα</w:t>
            </w:r>
            <w:r w:rsidRPr="000F7655">
              <w:rPr>
                <w:sz w:val="20"/>
              </w:rPr>
              <w:t> </w:t>
            </w:r>
            <w:r w:rsidRPr="000F7655">
              <w:rPr>
                <w:sz w:val="20"/>
                <w:lang w:val="el-GR"/>
              </w:rPr>
              <w:t>26) και βασικό δευτερεύον καταληκτικό σημείο (βαθμολογία ACQ</w:t>
            </w:r>
            <w:r w:rsidRPr="000F7655">
              <w:rPr>
                <w:sz w:val="20"/>
                <w:lang w:val="el-GR"/>
              </w:rPr>
              <w:noBreakHyphen/>
              <w:t>7 την εβδομάδα 26) ήταν μέρος της στρατηγικής του επιβεβαιωτικού ελέγχου και ως εκ τούτου ελέγχονται για πολλαπλότητα. Όλα τα άλλα καταληκτικά σημεία δεν ήταν μέρος της στρατηγικής του επιβεβαιωτικού ελέγχου.</w:t>
            </w:r>
          </w:p>
          <w:p w14:paraId="764E69D4" w14:textId="55D2C18D" w:rsidR="001725D9" w:rsidRPr="000F7655" w:rsidRDefault="001725D9" w:rsidP="00D83A43">
            <w:pPr>
              <w:spacing w:line="240" w:lineRule="auto"/>
              <w:rPr>
                <w:sz w:val="20"/>
                <w:lang w:val="el-GR"/>
              </w:rPr>
            </w:pPr>
            <w:r w:rsidRPr="000F7655">
              <w:rPr>
                <w:sz w:val="20"/>
              </w:rPr>
              <w:t>RR</w:t>
            </w:r>
            <w:r w:rsidRPr="000F7655">
              <w:rPr>
                <w:sz w:val="20"/>
                <w:lang w:val="el-GR"/>
              </w:rPr>
              <w:t xml:space="preserve"> = </w:t>
            </w:r>
            <w:r w:rsidR="00CC3EA8" w:rsidRPr="000F7655">
              <w:rPr>
                <w:sz w:val="20"/>
                <w:lang w:val="el-GR"/>
              </w:rPr>
              <w:t>αναλογία ποσοστού</w:t>
            </w:r>
            <w:r w:rsidRPr="000F7655">
              <w:rPr>
                <w:sz w:val="20"/>
                <w:lang w:val="el-GR"/>
              </w:rPr>
              <w:t xml:space="preserve">, </w:t>
            </w:r>
            <w:r w:rsidRPr="000F7655">
              <w:rPr>
                <w:sz w:val="20"/>
              </w:rPr>
              <w:t>AR</w:t>
            </w:r>
            <w:r w:rsidRPr="000F7655">
              <w:rPr>
                <w:sz w:val="20"/>
                <w:lang w:val="el-GR"/>
              </w:rPr>
              <w:t xml:space="preserve"> = </w:t>
            </w:r>
            <w:r w:rsidR="00262E66" w:rsidRPr="000F7655">
              <w:rPr>
                <w:sz w:val="20"/>
                <w:lang w:val="el-GR"/>
              </w:rPr>
              <w:t>ετησιοποιημένο ποσοστό</w:t>
            </w:r>
          </w:p>
          <w:p w14:paraId="069C01FB" w14:textId="4A8AFBBC" w:rsidR="001725D9" w:rsidRPr="000F7655" w:rsidRDefault="001725D9" w:rsidP="00D83A43">
            <w:pPr>
              <w:spacing w:line="240" w:lineRule="auto"/>
              <w:rPr>
                <w:sz w:val="20"/>
                <w:lang w:val="el-GR"/>
              </w:rPr>
            </w:pPr>
            <w:r w:rsidRPr="000F7655">
              <w:rPr>
                <w:sz w:val="20"/>
              </w:rPr>
              <w:t>od</w:t>
            </w:r>
            <w:r w:rsidRPr="000F7655">
              <w:rPr>
                <w:sz w:val="20"/>
                <w:lang w:val="el-GR"/>
              </w:rPr>
              <w:t xml:space="preserve"> = </w:t>
            </w:r>
            <w:r w:rsidR="008F65B5" w:rsidRPr="000F7655">
              <w:rPr>
                <w:sz w:val="20"/>
                <w:lang w:val="el-GR"/>
              </w:rPr>
              <w:t>μία φορά την ημέρα</w:t>
            </w:r>
            <w:r w:rsidRPr="000F7655">
              <w:rPr>
                <w:sz w:val="20"/>
                <w:lang w:val="el-GR"/>
              </w:rPr>
              <w:t xml:space="preserve">, </w:t>
            </w:r>
            <w:r w:rsidRPr="000F7655">
              <w:rPr>
                <w:sz w:val="20"/>
              </w:rPr>
              <w:t>bid</w:t>
            </w:r>
            <w:r w:rsidRPr="000F7655">
              <w:rPr>
                <w:sz w:val="20"/>
                <w:lang w:val="el-GR"/>
              </w:rPr>
              <w:t xml:space="preserve"> = </w:t>
            </w:r>
            <w:r w:rsidR="008F65B5" w:rsidRPr="000F7655">
              <w:rPr>
                <w:sz w:val="20"/>
                <w:lang w:val="el-GR"/>
              </w:rPr>
              <w:t>δύο φορές την ημέρα</w:t>
            </w:r>
          </w:p>
        </w:tc>
      </w:tr>
    </w:tbl>
    <w:p w14:paraId="15B3A8BA" w14:textId="131F9D7C" w:rsidR="00B84FD6" w:rsidRPr="00156CDF" w:rsidRDefault="00B84FD6" w:rsidP="00D83A43">
      <w:pPr>
        <w:tabs>
          <w:tab w:val="clear" w:pos="567"/>
        </w:tabs>
        <w:autoSpaceDE w:val="0"/>
        <w:autoSpaceDN w:val="0"/>
        <w:adjustRightInd w:val="0"/>
        <w:spacing w:line="240" w:lineRule="auto"/>
        <w:rPr>
          <w:szCs w:val="22"/>
          <w:lang w:val="el-GR"/>
        </w:rPr>
      </w:pPr>
    </w:p>
    <w:p w14:paraId="3EE95EA3" w14:textId="3AB6F872" w:rsidR="00785D1E" w:rsidRPr="00156CDF" w:rsidRDefault="00155A44" w:rsidP="00D83A43">
      <w:pPr>
        <w:keepNext/>
        <w:tabs>
          <w:tab w:val="clear" w:pos="567"/>
        </w:tabs>
        <w:autoSpaceDE w:val="0"/>
        <w:autoSpaceDN w:val="0"/>
        <w:adjustRightInd w:val="0"/>
        <w:spacing w:line="240" w:lineRule="auto"/>
        <w:rPr>
          <w:i/>
          <w:szCs w:val="22"/>
          <w:u w:val="single"/>
          <w:lang w:val="el-GR"/>
        </w:rPr>
      </w:pPr>
      <w:r w:rsidRPr="00156CDF">
        <w:rPr>
          <w:i/>
          <w:szCs w:val="22"/>
          <w:u w:val="single"/>
          <w:lang w:val="el-GR"/>
        </w:rPr>
        <w:t xml:space="preserve">Σύγκριση του </w:t>
      </w:r>
      <w:r w:rsidRPr="00156CDF">
        <w:rPr>
          <w:i/>
          <w:szCs w:val="22"/>
          <w:u w:val="single"/>
          <w:lang w:val="en-US"/>
        </w:rPr>
        <w:t>Enerzair</w:t>
      </w:r>
      <w:r w:rsidRPr="00156CDF">
        <w:rPr>
          <w:i/>
          <w:szCs w:val="22"/>
          <w:u w:val="single"/>
          <w:lang w:val="el-GR"/>
        </w:rPr>
        <w:t xml:space="preserve"> </w:t>
      </w:r>
      <w:r w:rsidRPr="00156CDF">
        <w:rPr>
          <w:i/>
          <w:szCs w:val="22"/>
          <w:u w:val="single"/>
          <w:lang w:val="en-US"/>
        </w:rPr>
        <w:t>Breezhaler</w:t>
      </w:r>
      <w:r w:rsidRPr="00156CDF">
        <w:rPr>
          <w:i/>
          <w:szCs w:val="22"/>
          <w:u w:val="single"/>
          <w:lang w:val="el-GR"/>
        </w:rPr>
        <w:t xml:space="preserve"> με την ταυτόχρονη</w:t>
      </w:r>
      <w:r w:rsidR="007C15F0" w:rsidRPr="00156CDF">
        <w:rPr>
          <w:i/>
          <w:szCs w:val="22"/>
          <w:u w:val="single"/>
          <w:lang w:val="el-GR"/>
        </w:rPr>
        <w:t>, ανοικτής επισήμανσης</w:t>
      </w:r>
      <w:r w:rsidRPr="00156CDF">
        <w:rPr>
          <w:i/>
          <w:szCs w:val="22"/>
          <w:u w:val="single"/>
          <w:lang w:val="el-GR"/>
        </w:rPr>
        <w:t xml:space="preserve"> χορ</w:t>
      </w:r>
      <w:r w:rsidR="007C15F0" w:rsidRPr="00156CDF">
        <w:rPr>
          <w:i/>
          <w:szCs w:val="22"/>
          <w:u w:val="single"/>
          <w:lang w:val="el-GR"/>
        </w:rPr>
        <w:t xml:space="preserve">ήγηση </w:t>
      </w:r>
      <w:r w:rsidR="006A69A9" w:rsidRPr="00156CDF">
        <w:rPr>
          <w:i/>
          <w:szCs w:val="22"/>
          <w:u w:val="single"/>
          <w:lang w:val="el-GR"/>
        </w:rPr>
        <w:t>σαλμετερόλης/φλουτικαζόνης</w:t>
      </w:r>
      <w:r w:rsidR="005A40CA" w:rsidRPr="00156CDF">
        <w:rPr>
          <w:i/>
          <w:szCs w:val="22"/>
          <w:u w:val="single"/>
          <w:lang w:val="el-GR"/>
        </w:rPr>
        <w:t xml:space="preserve"> </w:t>
      </w:r>
      <w:r w:rsidR="006A69A9" w:rsidRPr="00156CDF">
        <w:rPr>
          <w:i/>
          <w:szCs w:val="22"/>
          <w:u w:val="single"/>
          <w:lang w:val="el-GR"/>
        </w:rPr>
        <w:t>+</w:t>
      </w:r>
      <w:r w:rsidR="005A40CA" w:rsidRPr="00156CDF">
        <w:rPr>
          <w:i/>
          <w:szCs w:val="22"/>
          <w:u w:val="single"/>
          <w:lang w:val="el-GR"/>
        </w:rPr>
        <w:t xml:space="preserve"> </w:t>
      </w:r>
      <w:r w:rsidR="006A69A9" w:rsidRPr="00156CDF">
        <w:rPr>
          <w:i/>
          <w:szCs w:val="22"/>
          <w:u w:val="single"/>
          <w:lang w:val="el-GR"/>
        </w:rPr>
        <w:t>τιοτροπίου</w:t>
      </w:r>
    </w:p>
    <w:p w14:paraId="56B0DED0" w14:textId="02E6484B" w:rsidR="00785D1E" w:rsidRPr="00156CDF" w:rsidRDefault="00497A50" w:rsidP="00D83A43">
      <w:pPr>
        <w:tabs>
          <w:tab w:val="clear" w:pos="567"/>
        </w:tabs>
        <w:autoSpaceDE w:val="0"/>
        <w:autoSpaceDN w:val="0"/>
        <w:adjustRightInd w:val="0"/>
        <w:spacing w:line="240" w:lineRule="auto"/>
        <w:rPr>
          <w:szCs w:val="22"/>
          <w:lang w:val="el-GR"/>
        </w:rPr>
      </w:pPr>
      <w:r w:rsidRPr="00156CDF">
        <w:rPr>
          <w:szCs w:val="22"/>
          <w:lang w:val="el-GR"/>
        </w:rPr>
        <w:t>Διεξήχθ</w:t>
      </w:r>
      <w:r w:rsidR="00A45A87" w:rsidRPr="00156CDF">
        <w:rPr>
          <w:szCs w:val="22"/>
          <w:lang w:val="el-GR"/>
        </w:rPr>
        <w:t>η</w:t>
      </w:r>
      <w:r w:rsidRPr="00156CDF">
        <w:rPr>
          <w:szCs w:val="22"/>
          <w:lang w:val="el-GR"/>
        </w:rPr>
        <w:t xml:space="preserve"> μί</w:t>
      </w:r>
      <w:r w:rsidR="002F0466" w:rsidRPr="00156CDF">
        <w:rPr>
          <w:szCs w:val="22"/>
          <w:lang w:val="el-GR"/>
        </w:rPr>
        <w:t xml:space="preserve">α τυχαιοποιημένη, μερικώς τυφλή, </w:t>
      </w:r>
      <w:r w:rsidR="00263E31" w:rsidRPr="00156CDF">
        <w:rPr>
          <w:szCs w:val="22"/>
          <w:lang w:val="el-GR"/>
        </w:rPr>
        <w:t>ελεγχόμενη με ενεργό θεραπεία μελέτη</w:t>
      </w:r>
      <w:r w:rsidR="00DC73F5" w:rsidRPr="00156CDF">
        <w:rPr>
          <w:szCs w:val="22"/>
          <w:lang w:val="el-GR"/>
        </w:rPr>
        <w:t>,</w:t>
      </w:r>
      <w:r w:rsidR="00263E31" w:rsidRPr="00156CDF">
        <w:rPr>
          <w:szCs w:val="22"/>
          <w:lang w:val="el-GR"/>
        </w:rPr>
        <w:t xml:space="preserve"> μη-κατωτερότητας (</w:t>
      </w:r>
      <w:r w:rsidR="00263E31" w:rsidRPr="00156CDF">
        <w:rPr>
          <w:szCs w:val="22"/>
          <w:lang w:val="en-US"/>
        </w:rPr>
        <w:t>ARGON</w:t>
      </w:r>
      <w:r w:rsidR="00263E31" w:rsidRPr="00156CDF">
        <w:rPr>
          <w:szCs w:val="22"/>
          <w:lang w:val="el-GR"/>
        </w:rPr>
        <w:t>)</w:t>
      </w:r>
      <w:r w:rsidR="00DC73F5" w:rsidRPr="00156CDF">
        <w:rPr>
          <w:szCs w:val="22"/>
          <w:lang w:val="el-GR"/>
        </w:rPr>
        <w:t>,</w:t>
      </w:r>
      <w:r w:rsidR="00263E31" w:rsidRPr="00156CDF">
        <w:rPr>
          <w:szCs w:val="22"/>
          <w:lang w:val="el-GR"/>
        </w:rPr>
        <w:t xml:space="preserve"> </w:t>
      </w:r>
      <w:r w:rsidR="00133722" w:rsidRPr="00156CDF">
        <w:rPr>
          <w:szCs w:val="22"/>
          <w:lang w:val="el-GR"/>
        </w:rPr>
        <w:t xml:space="preserve">η οποία συνέκρινε το </w:t>
      </w:r>
      <w:r w:rsidR="00133722" w:rsidRPr="00156CDF">
        <w:rPr>
          <w:szCs w:val="22"/>
          <w:lang w:val="en-US"/>
        </w:rPr>
        <w:t>Enerzair</w:t>
      </w:r>
      <w:r w:rsidR="00133722" w:rsidRPr="00156CDF">
        <w:rPr>
          <w:szCs w:val="22"/>
          <w:lang w:val="el-GR"/>
        </w:rPr>
        <w:t xml:space="preserve"> </w:t>
      </w:r>
      <w:r w:rsidR="00133722" w:rsidRPr="00156CDF">
        <w:rPr>
          <w:szCs w:val="22"/>
          <w:lang w:val="en-US"/>
        </w:rPr>
        <w:t>Breezhaler</w:t>
      </w:r>
      <w:r w:rsidR="00133722" w:rsidRPr="00156CDF">
        <w:rPr>
          <w:szCs w:val="22"/>
          <w:lang w:val="el-GR"/>
        </w:rPr>
        <w:t xml:space="preserve"> 114</w:t>
      </w:r>
      <w:r w:rsidR="00133722" w:rsidRPr="00156CDF">
        <w:rPr>
          <w:szCs w:val="22"/>
        </w:rPr>
        <w:t> mcg</w:t>
      </w:r>
      <w:r w:rsidR="00133722" w:rsidRPr="00156CDF">
        <w:rPr>
          <w:szCs w:val="22"/>
          <w:lang w:val="el-GR"/>
        </w:rPr>
        <w:t>/46</w:t>
      </w:r>
      <w:r w:rsidR="00133722" w:rsidRPr="00156CDF">
        <w:rPr>
          <w:szCs w:val="22"/>
        </w:rPr>
        <w:t> mcg</w:t>
      </w:r>
      <w:r w:rsidR="00133722" w:rsidRPr="00156CDF">
        <w:rPr>
          <w:szCs w:val="22"/>
          <w:lang w:val="el-GR"/>
        </w:rPr>
        <w:t>/136</w:t>
      </w:r>
      <w:r w:rsidR="00133722" w:rsidRPr="00156CDF">
        <w:rPr>
          <w:szCs w:val="22"/>
        </w:rPr>
        <w:t> mcg</w:t>
      </w:r>
      <w:r w:rsidR="00133722" w:rsidRPr="00156CDF">
        <w:rPr>
          <w:szCs w:val="22"/>
          <w:lang w:val="el-GR"/>
        </w:rPr>
        <w:t xml:space="preserve"> μία φορά ημερησίως (Ν=476) και 114</w:t>
      </w:r>
      <w:r w:rsidR="00133722" w:rsidRPr="00156CDF">
        <w:rPr>
          <w:szCs w:val="22"/>
        </w:rPr>
        <w:t> mcg</w:t>
      </w:r>
      <w:r w:rsidR="00133722" w:rsidRPr="00156CDF">
        <w:rPr>
          <w:szCs w:val="22"/>
          <w:lang w:val="el-GR"/>
        </w:rPr>
        <w:t>/46</w:t>
      </w:r>
      <w:r w:rsidR="00133722" w:rsidRPr="00156CDF">
        <w:rPr>
          <w:szCs w:val="22"/>
        </w:rPr>
        <w:t> mcg</w:t>
      </w:r>
      <w:r w:rsidR="00133722" w:rsidRPr="00156CDF">
        <w:rPr>
          <w:szCs w:val="22"/>
          <w:lang w:val="el-GR"/>
        </w:rPr>
        <w:t>/68</w:t>
      </w:r>
      <w:r w:rsidR="00133722" w:rsidRPr="00156CDF">
        <w:rPr>
          <w:szCs w:val="22"/>
        </w:rPr>
        <w:t> mcg</w:t>
      </w:r>
      <w:r w:rsidR="00133722" w:rsidRPr="00156CDF">
        <w:rPr>
          <w:szCs w:val="22"/>
          <w:lang w:val="el-GR"/>
        </w:rPr>
        <w:t xml:space="preserve"> </w:t>
      </w:r>
      <w:r w:rsidR="00A6535D" w:rsidRPr="00156CDF">
        <w:rPr>
          <w:szCs w:val="22"/>
          <w:lang w:val="el-GR"/>
        </w:rPr>
        <w:t xml:space="preserve">μία φορά ημερησίως </w:t>
      </w:r>
      <w:r w:rsidR="00133722" w:rsidRPr="00156CDF">
        <w:rPr>
          <w:szCs w:val="22"/>
          <w:lang w:val="el-GR"/>
        </w:rPr>
        <w:t xml:space="preserve">(Ν=474) </w:t>
      </w:r>
      <w:r w:rsidR="001C733B" w:rsidRPr="00156CDF">
        <w:rPr>
          <w:szCs w:val="22"/>
          <w:lang w:val="el-GR"/>
        </w:rPr>
        <w:t>με την ταυτόχρονη χορήγηση σαλμετερόλης/προπιονικής φλουτικαζόνης 50</w:t>
      </w:r>
      <w:r w:rsidR="001C733B" w:rsidRPr="00156CDF">
        <w:rPr>
          <w:szCs w:val="22"/>
        </w:rPr>
        <w:t> mcg</w:t>
      </w:r>
      <w:r w:rsidR="001C733B" w:rsidRPr="00156CDF">
        <w:rPr>
          <w:szCs w:val="22"/>
          <w:lang w:val="el-GR"/>
        </w:rPr>
        <w:t>/500</w:t>
      </w:r>
      <w:r w:rsidR="001C733B" w:rsidRPr="00156CDF">
        <w:rPr>
          <w:szCs w:val="22"/>
        </w:rPr>
        <w:t> mcg</w:t>
      </w:r>
      <w:r w:rsidR="008737ED" w:rsidRPr="00156CDF">
        <w:rPr>
          <w:szCs w:val="22"/>
          <w:lang w:val="el-GR"/>
        </w:rPr>
        <w:t xml:space="preserve"> δύο φορές ημερησίως + τιοτροπίου 5</w:t>
      </w:r>
      <w:r w:rsidR="008737ED" w:rsidRPr="00156CDF">
        <w:rPr>
          <w:szCs w:val="22"/>
        </w:rPr>
        <w:t> mcg</w:t>
      </w:r>
      <w:r w:rsidR="008737ED" w:rsidRPr="00156CDF">
        <w:rPr>
          <w:szCs w:val="22"/>
          <w:lang w:val="el-GR"/>
        </w:rPr>
        <w:t xml:space="preserve"> μία φορά ημερησίως (Ν=475)</w:t>
      </w:r>
      <w:r w:rsidR="00496617" w:rsidRPr="00156CDF">
        <w:rPr>
          <w:szCs w:val="22"/>
          <w:lang w:val="el-GR"/>
        </w:rPr>
        <w:t xml:space="preserve"> για πάνω από 24 εβδομάδες θεραπείας.</w:t>
      </w:r>
    </w:p>
    <w:p w14:paraId="2BD56405" w14:textId="3FD0DC74" w:rsidR="00EE4127" w:rsidRPr="00156CDF" w:rsidRDefault="00EE4127" w:rsidP="00D83A43">
      <w:pPr>
        <w:tabs>
          <w:tab w:val="clear" w:pos="567"/>
        </w:tabs>
        <w:autoSpaceDE w:val="0"/>
        <w:autoSpaceDN w:val="0"/>
        <w:adjustRightInd w:val="0"/>
        <w:spacing w:line="240" w:lineRule="auto"/>
        <w:rPr>
          <w:szCs w:val="22"/>
          <w:lang w:val="el-GR"/>
        </w:rPr>
      </w:pPr>
    </w:p>
    <w:p w14:paraId="4191492F" w14:textId="56E9B465" w:rsidR="00B16A8D" w:rsidRPr="00156CDF" w:rsidRDefault="00EE4127" w:rsidP="00D83A43">
      <w:pPr>
        <w:tabs>
          <w:tab w:val="clear" w:pos="567"/>
        </w:tabs>
        <w:autoSpaceDE w:val="0"/>
        <w:autoSpaceDN w:val="0"/>
        <w:adjustRightInd w:val="0"/>
        <w:spacing w:line="240" w:lineRule="auto"/>
        <w:rPr>
          <w:szCs w:val="22"/>
          <w:lang w:val="el-GR"/>
        </w:rPr>
      </w:pPr>
      <w:r w:rsidRPr="00156CDF">
        <w:rPr>
          <w:szCs w:val="22"/>
          <w:lang w:val="el-GR"/>
        </w:rPr>
        <w:t xml:space="preserve">Το </w:t>
      </w:r>
      <w:r w:rsidRPr="00156CDF">
        <w:rPr>
          <w:szCs w:val="22"/>
          <w:lang w:val="en-US"/>
        </w:rPr>
        <w:t>Enerzair</w:t>
      </w:r>
      <w:r w:rsidRPr="00156CDF">
        <w:rPr>
          <w:szCs w:val="22"/>
          <w:lang w:val="el-GR"/>
        </w:rPr>
        <w:t xml:space="preserve"> </w:t>
      </w:r>
      <w:r w:rsidRPr="00156CDF">
        <w:rPr>
          <w:szCs w:val="22"/>
          <w:lang w:val="en-US"/>
        </w:rPr>
        <w:t>Breezhaler</w:t>
      </w:r>
      <w:r w:rsidRPr="00156CDF">
        <w:rPr>
          <w:szCs w:val="22"/>
          <w:lang w:val="el-GR"/>
        </w:rPr>
        <w:t xml:space="preserve"> κατέδειξε μη-κατωτερότητα ως προς τη σαλμετερόλη/φλουτικαζόνη + τιοτρόπιο για το πρωτεύον καταληκτικό σημείο (</w:t>
      </w:r>
      <w:r w:rsidR="0088389A" w:rsidRPr="00156CDF">
        <w:rPr>
          <w:szCs w:val="22"/>
          <w:lang w:val="el-GR"/>
        </w:rPr>
        <w:t xml:space="preserve">μεταβολή από την αρχική εκτίμηση </w:t>
      </w:r>
      <w:r w:rsidR="00C80E37" w:rsidRPr="00156CDF">
        <w:rPr>
          <w:szCs w:val="22"/>
          <w:lang w:val="el-GR"/>
        </w:rPr>
        <w:t>σ</w:t>
      </w:r>
      <w:r w:rsidR="0088389A" w:rsidRPr="00156CDF">
        <w:rPr>
          <w:szCs w:val="22"/>
          <w:lang w:val="el-GR"/>
        </w:rPr>
        <w:t xml:space="preserve">το Ερωτηματολόγιο </w:t>
      </w:r>
      <w:r w:rsidR="004A1744" w:rsidRPr="00156CDF">
        <w:rPr>
          <w:szCs w:val="22"/>
          <w:lang w:val="el-GR"/>
        </w:rPr>
        <w:t>Ποιότητας Ζωής με Άσθμα [</w:t>
      </w:r>
      <w:r w:rsidR="004A1744" w:rsidRPr="00156CDF">
        <w:rPr>
          <w:szCs w:val="22"/>
          <w:lang w:val="en-US"/>
        </w:rPr>
        <w:t>AQLQ</w:t>
      </w:r>
      <w:r w:rsidR="004A1744" w:rsidRPr="00156CDF">
        <w:rPr>
          <w:szCs w:val="22"/>
          <w:lang w:val="el-GR"/>
        </w:rPr>
        <w:t>-</w:t>
      </w:r>
      <w:r w:rsidR="004A1744" w:rsidRPr="00156CDF">
        <w:rPr>
          <w:szCs w:val="22"/>
          <w:lang w:val="en-US"/>
        </w:rPr>
        <w:t>S</w:t>
      </w:r>
      <w:r w:rsidR="004A1744" w:rsidRPr="00156CDF">
        <w:rPr>
          <w:szCs w:val="22"/>
          <w:lang w:val="el-GR"/>
        </w:rPr>
        <w:t>])</w:t>
      </w:r>
      <w:r w:rsidR="00C80E37" w:rsidRPr="00156CDF">
        <w:rPr>
          <w:szCs w:val="22"/>
          <w:lang w:val="el-GR"/>
        </w:rPr>
        <w:t xml:space="preserve">, σε προηγουμένως συμπτωματικούς ασθενείς υπό θεραπεία με </w:t>
      </w:r>
      <w:r w:rsidR="00C80E37" w:rsidRPr="00156CDF">
        <w:rPr>
          <w:szCs w:val="22"/>
          <w:lang w:val="en-US"/>
        </w:rPr>
        <w:t>ICS</w:t>
      </w:r>
      <w:r w:rsidR="00C80E37" w:rsidRPr="00156CDF">
        <w:rPr>
          <w:szCs w:val="22"/>
          <w:lang w:val="el-GR"/>
        </w:rPr>
        <w:t xml:space="preserve"> και </w:t>
      </w:r>
      <w:r w:rsidR="00C80E37" w:rsidRPr="00156CDF">
        <w:rPr>
          <w:szCs w:val="22"/>
          <w:lang w:val="en-US"/>
        </w:rPr>
        <w:t>LABA</w:t>
      </w:r>
      <w:r w:rsidR="00C80E37" w:rsidRPr="00156CDF">
        <w:rPr>
          <w:szCs w:val="22"/>
          <w:lang w:val="el-GR"/>
        </w:rPr>
        <w:t xml:space="preserve"> με διαφορά 0,073 (</w:t>
      </w:r>
      <w:r w:rsidR="007518EF" w:rsidRPr="00156CDF">
        <w:rPr>
          <w:szCs w:val="22"/>
          <w:lang w:val="el-GR"/>
        </w:rPr>
        <w:t xml:space="preserve">μονόπλευρο χαμηλότερο όριο </w:t>
      </w:r>
      <w:r w:rsidR="00872C07" w:rsidRPr="00156CDF">
        <w:rPr>
          <w:szCs w:val="22"/>
          <w:lang w:val="el-GR"/>
        </w:rPr>
        <w:t>εμπιστοσύνης</w:t>
      </w:r>
      <w:r w:rsidR="00336AEE" w:rsidRPr="00156CDF">
        <w:rPr>
          <w:szCs w:val="22"/>
          <w:lang w:val="el-GR"/>
        </w:rPr>
        <w:t xml:space="preserve"> [CL]</w:t>
      </w:r>
      <w:r w:rsidR="00B73B86" w:rsidRPr="00156CDF">
        <w:rPr>
          <w:szCs w:val="22"/>
          <w:lang w:val="el-GR"/>
        </w:rPr>
        <w:t xml:space="preserve"> 97,5</w:t>
      </w:r>
      <w:r w:rsidR="00F140F4" w:rsidRPr="00156CDF">
        <w:rPr>
          <w:szCs w:val="22"/>
          <w:lang w:val="el-GR"/>
        </w:rPr>
        <w:t>%: -0,027).</w:t>
      </w:r>
    </w:p>
    <w:p w14:paraId="47FCA810" w14:textId="77777777" w:rsidR="0047145F" w:rsidRPr="00156CDF" w:rsidRDefault="0047145F" w:rsidP="00D83A43">
      <w:pPr>
        <w:tabs>
          <w:tab w:val="clear" w:pos="567"/>
        </w:tabs>
        <w:autoSpaceDE w:val="0"/>
        <w:autoSpaceDN w:val="0"/>
        <w:adjustRightInd w:val="0"/>
        <w:spacing w:line="240" w:lineRule="auto"/>
        <w:rPr>
          <w:szCs w:val="22"/>
          <w:lang w:val="el-GR"/>
        </w:rPr>
      </w:pPr>
    </w:p>
    <w:p w14:paraId="1F3A62A6" w14:textId="30D700CD" w:rsidR="00B84FD6" w:rsidRPr="000F7655" w:rsidRDefault="00B52ECD" w:rsidP="00D83A43">
      <w:pPr>
        <w:keepNext/>
        <w:tabs>
          <w:tab w:val="clear" w:pos="567"/>
        </w:tabs>
        <w:spacing w:line="240" w:lineRule="auto"/>
        <w:rPr>
          <w:bCs/>
          <w:iCs/>
          <w:szCs w:val="22"/>
          <w:lang w:val="el-GR"/>
        </w:rPr>
      </w:pPr>
      <w:bookmarkStart w:id="14" w:name="_hd6_Table_12_2_Results_of_61431"/>
      <w:bookmarkStart w:id="15" w:name="_hd6_Table_12_4_Results_of_66279"/>
      <w:bookmarkEnd w:id="14"/>
      <w:bookmarkEnd w:id="15"/>
      <w:r w:rsidRPr="000F7655">
        <w:rPr>
          <w:bCs/>
          <w:iCs/>
          <w:szCs w:val="22"/>
          <w:u w:val="single"/>
          <w:lang w:val="el-GR"/>
        </w:rPr>
        <w:lastRenderedPageBreak/>
        <w:t>Παιδιατρικός πληθυσμός</w:t>
      </w:r>
    </w:p>
    <w:p w14:paraId="1DE742EA" w14:textId="77777777" w:rsidR="00B84FD6" w:rsidRPr="000F7655" w:rsidRDefault="00B84FD6" w:rsidP="00D83A43">
      <w:pPr>
        <w:keepNext/>
        <w:tabs>
          <w:tab w:val="clear" w:pos="567"/>
        </w:tabs>
        <w:spacing w:line="240" w:lineRule="auto"/>
        <w:rPr>
          <w:bCs/>
          <w:iCs/>
          <w:szCs w:val="22"/>
          <w:lang w:val="el-GR"/>
        </w:rPr>
      </w:pPr>
    </w:p>
    <w:p w14:paraId="4BFEBEDC" w14:textId="59337C0D" w:rsidR="00B84FD6" w:rsidRPr="000F7655" w:rsidRDefault="00B52ECD" w:rsidP="00D83A43">
      <w:pPr>
        <w:tabs>
          <w:tab w:val="clear" w:pos="567"/>
        </w:tabs>
        <w:spacing w:line="240" w:lineRule="auto"/>
        <w:rPr>
          <w:szCs w:val="22"/>
          <w:lang w:val="el-GR"/>
        </w:rPr>
      </w:pPr>
      <w:r w:rsidRPr="000F7655">
        <w:rPr>
          <w:szCs w:val="22"/>
          <w:lang w:val="el-GR"/>
        </w:rPr>
        <w:t xml:space="preserve">Ο Ευρωπαϊκός Οργανισμός Φαρμάκων έχει δώσει αναβολή από την υποχρέωση υποβολής των αποτελεσμάτων των μελετών με </w:t>
      </w:r>
      <w:r w:rsidR="00A65587" w:rsidRPr="000F7655">
        <w:rPr>
          <w:rFonts w:eastAsia="SimSun"/>
          <w:szCs w:val="22"/>
          <w:lang w:val="el-GR" w:eastAsia="zh-CN"/>
        </w:rPr>
        <w:t xml:space="preserve">ινδακατερόλη/γλυκοπυρρόνιο/φουροϊκή μομεταζόνη </w:t>
      </w:r>
      <w:r w:rsidRPr="000F7655">
        <w:rPr>
          <w:szCs w:val="22"/>
          <w:lang w:val="el-GR"/>
        </w:rPr>
        <w:t xml:space="preserve">σε μία ή περισσότερες υποκατηγορίες του παιδιατρικού πληθυσμού στο άσθμα </w:t>
      </w:r>
      <w:r w:rsidR="00914C40" w:rsidRPr="000F7655">
        <w:rPr>
          <w:szCs w:val="22"/>
          <w:lang w:val="el-GR"/>
        </w:rPr>
        <w:t>(</w:t>
      </w:r>
      <w:r w:rsidRPr="000F7655">
        <w:rPr>
          <w:szCs w:val="22"/>
          <w:lang w:val="el-GR"/>
        </w:rPr>
        <w:t>βλέπε παράγραφο</w:t>
      </w:r>
      <w:r w:rsidR="00914C40" w:rsidRPr="000F7655">
        <w:t> </w:t>
      </w:r>
      <w:r w:rsidR="00914C40" w:rsidRPr="000F7655">
        <w:rPr>
          <w:lang w:val="el-GR"/>
        </w:rPr>
        <w:t>4</w:t>
      </w:r>
      <w:r w:rsidR="00914C40" w:rsidRPr="000F7655">
        <w:rPr>
          <w:szCs w:val="22"/>
          <w:lang w:val="el-GR"/>
        </w:rPr>
        <w:t xml:space="preserve">.2 </w:t>
      </w:r>
      <w:r w:rsidRPr="000F7655">
        <w:rPr>
          <w:szCs w:val="22"/>
          <w:lang w:val="el-GR"/>
        </w:rPr>
        <w:t>για πληροφορίες σχετικά με την παιδιατρική χρήση</w:t>
      </w:r>
      <w:r w:rsidR="00914C40" w:rsidRPr="000F7655">
        <w:rPr>
          <w:szCs w:val="22"/>
          <w:lang w:val="el-GR"/>
        </w:rPr>
        <w:t>).</w:t>
      </w:r>
    </w:p>
    <w:p w14:paraId="06ECCC13" w14:textId="77777777" w:rsidR="00B84FD6" w:rsidRPr="000F7655" w:rsidRDefault="00B84FD6" w:rsidP="00D83A43">
      <w:pPr>
        <w:tabs>
          <w:tab w:val="clear" w:pos="567"/>
        </w:tabs>
        <w:spacing w:line="240" w:lineRule="auto"/>
        <w:rPr>
          <w:szCs w:val="22"/>
          <w:lang w:val="el-GR"/>
        </w:rPr>
      </w:pPr>
    </w:p>
    <w:p w14:paraId="455DB9B0" w14:textId="39A62E1E"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5.2</w:t>
      </w:r>
      <w:r w:rsidRPr="000F7655">
        <w:rPr>
          <w:b/>
          <w:szCs w:val="22"/>
          <w:lang w:val="el-GR"/>
        </w:rPr>
        <w:tab/>
      </w:r>
      <w:r w:rsidR="00B52ECD" w:rsidRPr="000F7655">
        <w:rPr>
          <w:b/>
          <w:noProof/>
          <w:szCs w:val="22"/>
          <w:lang w:val="el-GR"/>
        </w:rPr>
        <w:t>Φαρμακοκινητικές ιδιότητες</w:t>
      </w:r>
    </w:p>
    <w:p w14:paraId="37A96509" w14:textId="77777777" w:rsidR="00B84FD6" w:rsidRPr="000F7655" w:rsidRDefault="00B84FD6" w:rsidP="00D83A43">
      <w:pPr>
        <w:keepNext/>
        <w:tabs>
          <w:tab w:val="clear" w:pos="567"/>
        </w:tabs>
        <w:spacing w:line="240" w:lineRule="auto"/>
        <w:ind w:left="567" w:hanging="567"/>
        <w:rPr>
          <w:szCs w:val="22"/>
          <w:lang w:val="el-GR"/>
        </w:rPr>
      </w:pPr>
    </w:p>
    <w:p w14:paraId="7895EAC6" w14:textId="3719EDB9" w:rsidR="00B84FD6" w:rsidRPr="000F7655" w:rsidRDefault="00B52ECD" w:rsidP="00D83A43">
      <w:pPr>
        <w:keepNext/>
        <w:numPr>
          <w:ilvl w:val="12"/>
          <w:numId w:val="0"/>
        </w:numPr>
        <w:tabs>
          <w:tab w:val="clear" w:pos="567"/>
        </w:tabs>
        <w:spacing w:line="240" w:lineRule="auto"/>
        <w:ind w:right="-2"/>
        <w:rPr>
          <w:szCs w:val="22"/>
          <w:lang w:val="el-GR"/>
        </w:rPr>
      </w:pPr>
      <w:r w:rsidRPr="000F7655">
        <w:rPr>
          <w:szCs w:val="22"/>
          <w:u w:val="single"/>
          <w:lang w:val="el-GR"/>
        </w:rPr>
        <w:t>Απορρόφηση</w:t>
      </w:r>
    </w:p>
    <w:p w14:paraId="2A5CAC56" w14:textId="77777777" w:rsidR="00B84FD6" w:rsidRPr="000F7655" w:rsidRDefault="00B84FD6" w:rsidP="00D83A43">
      <w:pPr>
        <w:keepNext/>
        <w:numPr>
          <w:ilvl w:val="12"/>
          <w:numId w:val="0"/>
        </w:numPr>
        <w:tabs>
          <w:tab w:val="clear" w:pos="567"/>
        </w:tabs>
        <w:spacing w:line="240" w:lineRule="auto"/>
        <w:ind w:right="-2"/>
        <w:rPr>
          <w:szCs w:val="22"/>
          <w:lang w:val="el-GR"/>
        </w:rPr>
      </w:pPr>
    </w:p>
    <w:p w14:paraId="43EF5210" w14:textId="49EACA37" w:rsidR="00B84FD6" w:rsidRPr="000F7655" w:rsidRDefault="00A82CE4" w:rsidP="00D83A43">
      <w:pPr>
        <w:numPr>
          <w:ilvl w:val="12"/>
          <w:numId w:val="0"/>
        </w:numPr>
        <w:tabs>
          <w:tab w:val="clear" w:pos="567"/>
        </w:tabs>
        <w:spacing w:line="240" w:lineRule="auto"/>
        <w:ind w:right="-2"/>
        <w:rPr>
          <w:bCs/>
          <w:iCs/>
          <w:szCs w:val="22"/>
          <w:lang w:val="el-GR"/>
        </w:rPr>
      </w:pPr>
      <w:r w:rsidRPr="000F7655">
        <w:rPr>
          <w:szCs w:val="22"/>
          <w:lang w:val="el-GR"/>
        </w:rPr>
        <w:t xml:space="preserve">Μετά από την εισπνοή του </w:t>
      </w:r>
      <w:r w:rsidR="00914C40" w:rsidRPr="000F7655">
        <w:rPr>
          <w:szCs w:val="22"/>
          <w:lang w:bidi="th-TH"/>
        </w:rPr>
        <w:t>Enerzair</w:t>
      </w:r>
      <w:r w:rsidR="00914C40" w:rsidRPr="000F7655">
        <w:rPr>
          <w:szCs w:val="22"/>
          <w:lang w:val="el-GR" w:bidi="th-TH"/>
        </w:rPr>
        <w:t xml:space="preserve"> </w:t>
      </w:r>
      <w:r w:rsidR="00914C40" w:rsidRPr="000F7655">
        <w:rPr>
          <w:szCs w:val="22"/>
          <w:lang w:bidi="th-TH"/>
        </w:rPr>
        <w:t>Breezhaler</w:t>
      </w:r>
      <w:r w:rsidR="00914C40" w:rsidRPr="000F7655">
        <w:rPr>
          <w:bCs/>
          <w:iCs/>
          <w:szCs w:val="22"/>
          <w:lang w:val="el-GR"/>
        </w:rPr>
        <w:t xml:space="preserve">, </w:t>
      </w:r>
      <w:r w:rsidRPr="000F7655">
        <w:rPr>
          <w:bCs/>
          <w:iCs/>
          <w:szCs w:val="22"/>
          <w:lang w:val="el-GR"/>
        </w:rPr>
        <w:t xml:space="preserve">ο διάμεσος χρόνος έως την επίτευξη των μέγιστων συγκεντρώσεων της ινδακατερόλης, του γλυκοπυρρονίου και της φουροϊκής μομεταζόνης </w:t>
      </w:r>
      <w:r w:rsidR="00D25CA6" w:rsidRPr="000F7655">
        <w:rPr>
          <w:bCs/>
          <w:iCs/>
          <w:szCs w:val="22"/>
          <w:lang w:val="el-GR"/>
        </w:rPr>
        <w:t xml:space="preserve">στο πλάσμα </w:t>
      </w:r>
      <w:r w:rsidRPr="000F7655">
        <w:rPr>
          <w:bCs/>
          <w:iCs/>
          <w:szCs w:val="22"/>
          <w:lang w:val="el-GR"/>
        </w:rPr>
        <w:t>ήταν περίπου</w:t>
      </w:r>
      <w:r w:rsidR="00914C40" w:rsidRPr="000F7655">
        <w:rPr>
          <w:bCs/>
          <w:iCs/>
          <w:szCs w:val="22"/>
          <w:lang w:val="el-GR"/>
        </w:rPr>
        <w:t xml:space="preserve"> 15</w:t>
      </w:r>
      <w:r w:rsidR="00914C40" w:rsidRPr="000F7655">
        <w:rPr>
          <w:bCs/>
          <w:iCs/>
          <w:szCs w:val="22"/>
        </w:rPr>
        <w:t> </w:t>
      </w:r>
      <w:r w:rsidRPr="000F7655">
        <w:rPr>
          <w:bCs/>
          <w:iCs/>
          <w:szCs w:val="22"/>
          <w:lang w:val="el-GR"/>
        </w:rPr>
        <w:t>λεπτά</w:t>
      </w:r>
      <w:r w:rsidR="00914C40" w:rsidRPr="000F7655">
        <w:rPr>
          <w:bCs/>
          <w:iCs/>
          <w:szCs w:val="22"/>
          <w:lang w:val="el-GR"/>
        </w:rPr>
        <w:t>, 5</w:t>
      </w:r>
      <w:r w:rsidR="00914C40" w:rsidRPr="000F7655">
        <w:rPr>
          <w:bCs/>
          <w:iCs/>
          <w:szCs w:val="22"/>
        </w:rPr>
        <w:t> </w:t>
      </w:r>
      <w:r w:rsidRPr="000F7655">
        <w:rPr>
          <w:bCs/>
          <w:iCs/>
          <w:szCs w:val="22"/>
          <w:lang w:val="el-GR"/>
        </w:rPr>
        <w:t>λεπτά και</w:t>
      </w:r>
      <w:r w:rsidR="00914C40" w:rsidRPr="000F7655">
        <w:rPr>
          <w:bCs/>
          <w:iCs/>
          <w:szCs w:val="22"/>
          <w:lang w:val="el-GR"/>
        </w:rPr>
        <w:t xml:space="preserve"> 1</w:t>
      </w:r>
      <w:r w:rsidR="00914C40" w:rsidRPr="000F7655">
        <w:rPr>
          <w:bCs/>
          <w:iCs/>
          <w:szCs w:val="22"/>
        </w:rPr>
        <w:t> </w:t>
      </w:r>
      <w:r w:rsidR="00436CCA" w:rsidRPr="000F7655">
        <w:rPr>
          <w:bCs/>
          <w:iCs/>
          <w:szCs w:val="22"/>
          <w:lang w:val="el-GR"/>
        </w:rPr>
        <w:t>ώρα, αντιστοί</w:t>
      </w:r>
      <w:r w:rsidRPr="000F7655">
        <w:rPr>
          <w:bCs/>
          <w:iCs/>
          <w:szCs w:val="22"/>
          <w:lang w:val="el-GR"/>
        </w:rPr>
        <w:t>χως</w:t>
      </w:r>
      <w:r w:rsidR="00914C40" w:rsidRPr="000F7655">
        <w:rPr>
          <w:bCs/>
          <w:iCs/>
          <w:szCs w:val="22"/>
          <w:lang w:val="el-GR"/>
        </w:rPr>
        <w:t>.</w:t>
      </w:r>
    </w:p>
    <w:p w14:paraId="4F2C174A" w14:textId="77777777" w:rsidR="00B84FD6" w:rsidRPr="000F7655" w:rsidRDefault="00B84FD6" w:rsidP="00D83A43">
      <w:pPr>
        <w:numPr>
          <w:ilvl w:val="12"/>
          <w:numId w:val="0"/>
        </w:numPr>
        <w:tabs>
          <w:tab w:val="clear" w:pos="567"/>
        </w:tabs>
        <w:spacing w:line="240" w:lineRule="auto"/>
        <w:ind w:right="-2"/>
        <w:rPr>
          <w:bCs/>
          <w:iCs/>
          <w:szCs w:val="22"/>
          <w:lang w:val="el-GR"/>
        </w:rPr>
      </w:pPr>
    </w:p>
    <w:p w14:paraId="698645CD" w14:textId="2254C96D" w:rsidR="00B84FD6" w:rsidRPr="000F7655" w:rsidRDefault="00A82CE4" w:rsidP="00D83A43">
      <w:pPr>
        <w:pStyle w:val="Text"/>
        <w:spacing w:before="0"/>
        <w:jc w:val="left"/>
        <w:rPr>
          <w:bCs/>
          <w:iCs/>
          <w:sz w:val="22"/>
          <w:szCs w:val="22"/>
          <w:lang w:val="el-GR"/>
        </w:rPr>
      </w:pPr>
      <w:r w:rsidRPr="000F7655">
        <w:rPr>
          <w:bCs/>
          <w:iCs/>
          <w:sz w:val="22"/>
          <w:szCs w:val="22"/>
          <w:lang w:val="el-GR"/>
        </w:rPr>
        <w:t xml:space="preserve">Με βάση τα </w:t>
      </w:r>
      <w:r w:rsidRPr="000F7655">
        <w:rPr>
          <w:bCs/>
          <w:i/>
          <w:iCs/>
          <w:sz w:val="22"/>
          <w:szCs w:val="22"/>
        </w:rPr>
        <w:t>in</w:t>
      </w:r>
      <w:r w:rsidRPr="000F7655">
        <w:rPr>
          <w:bCs/>
          <w:i/>
          <w:iCs/>
          <w:sz w:val="22"/>
          <w:szCs w:val="22"/>
          <w:lang w:val="el-GR"/>
        </w:rPr>
        <w:t xml:space="preserve"> </w:t>
      </w:r>
      <w:r w:rsidRPr="000F7655">
        <w:rPr>
          <w:bCs/>
          <w:i/>
          <w:iCs/>
          <w:sz w:val="22"/>
          <w:szCs w:val="22"/>
        </w:rPr>
        <w:t>vitro</w:t>
      </w:r>
      <w:r w:rsidRPr="000F7655">
        <w:rPr>
          <w:bCs/>
          <w:iCs/>
          <w:sz w:val="22"/>
          <w:szCs w:val="22"/>
          <w:lang w:val="el-GR"/>
        </w:rPr>
        <w:t xml:space="preserve"> δεδομένα απόδοσης, η δόση κάθε συστατικού της μονοθεραπείας που παρέχεται στον πνεύμονα αναμένεται να είναι παρόμοια για </w:t>
      </w:r>
      <w:r w:rsidR="001C1779" w:rsidRPr="000F7655">
        <w:rPr>
          <w:bCs/>
          <w:iCs/>
          <w:sz w:val="22"/>
          <w:szCs w:val="22"/>
          <w:lang w:val="el-GR"/>
        </w:rPr>
        <w:t xml:space="preserve">τον συνδυασμό ινδακατερόλης/γλυκοπυρρονίου/φουροϊκής μομεταζόνης </w:t>
      </w:r>
      <w:r w:rsidRPr="000F7655">
        <w:rPr>
          <w:bCs/>
          <w:iCs/>
          <w:sz w:val="22"/>
          <w:szCs w:val="22"/>
          <w:lang w:val="el-GR"/>
        </w:rPr>
        <w:t>και τα προϊόντα μονοθεραπείας. Η έκθεση πλάσματος σε ινδακατερόλη, γλυκοπυρρόνιο και</w:t>
      </w:r>
      <w:r w:rsidR="002E1730" w:rsidRPr="000F7655">
        <w:rPr>
          <w:bCs/>
          <w:iCs/>
          <w:sz w:val="22"/>
          <w:szCs w:val="22"/>
          <w:lang w:val="el-GR"/>
        </w:rPr>
        <w:t xml:space="preserve"> φουροϊκή μομεταζόνη</w:t>
      </w:r>
      <w:r w:rsidRPr="000F7655">
        <w:rPr>
          <w:bCs/>
          <w:iCs/>
          <w:sz w:val="22"/>
          <w:szCs w:val="22"/>
          <w:lang w:val="el-GR"/>
        </w:rPr>
        <w:t xml:space="preserve"> σε </w:t>
      </w:r>
      <w:r w:rsidR="0089284D" w:rsidRPr="000F7655">
        <w:rPr>
          <w:bCs/>
          <w:iCs/>
          <w:sz w:val="22"/>
          <w:szCs w:val="22"/>
          <w:lang w:val="el-GR"/>
        </w:rPr>
        <w:t>σταθεροποιημένη</w:t>
      </w:r>
      <w:r w:rsidRPr="000F7655">
        <w:rPr>
          <w:bCs/>
          <w:iCs/>
          <w:sz w:val="22"/>
          <w:szCs w:val="22"/>
          <w:lang w:val="el-GR"/>
        </w:rPr>
        <w:t xml:space="preserve"> κατάσταση μετά από εισπνοή του </w:t>
      </w:r>
      <w:r w:rsidR="009F0921" w:rsidRPr="000F7655">
        <w:rPr>
          <w:bCs/>
          <w:iCs/>
          <w:sz w:val="22"/>
          <w:szCs w:val="22"/>
          <w:lang w:val="el-GR"/>
        </w:rPr>
        <w:t xml:space="preserve">συνδυασμού </w:t>
      </w:r>
      <w:r w:rsidRPr="000F7655">
        <w:rPr>
          <w:bCs/>
          <w:iCs/>
          <w:sz w:val="22"/>
          <w:szCs w:val="22"/>
          <w:lang w:val="el-GR"/>
        </w:rPr>
        <w:t xml:space="preserve">ήταν παρόμοια </w:t>
      </w:r>
      <w:r w:rsidR="002E1730" w:rsidRPr="000F7655">
        <w:rPr>
          <w:bCs/>
          <w:iCs/>
          <w:sz w:val="22"/>
          <w:szCs w:val="22"/>
          <w:lang w:val="el-GR"/>
        </w:rPr>
        <w:t>με</w:t>
      </w:r>
      <w:r w:rsidRPr="000F7655">
        <w:rPr>
          <w:bCs/>
          <w:iCs/>
          <w:sz w:val="22"/>
          <w:szCs w:val="22"/>
          <w:lang w:val="el-GR"/>
        </w:rPr>
        <w:t xml:space="preserve"> τη συστηματική έκθεση μετά από την εισπνοή προϊόντος μονοθεραπείας με </w:t>
      </w:r>
      <w:r w:rsidR="002E1730" w:rsidRPr="000F7655">
        <w:rPr>
          <w:bCs/>
          <w:iCs/>
          <w:sz w:val="22"/>
          <w:szCs w:val="22"/>
          <w:lang w:val="el-GR"/>
        </w:rPr>
        <w:t xml:space="preserve">μηλεϊνική </w:t>
      </w:r>
      <w:r w:rsidRPr="000F7655">
        <w:rPr>
          <w:bCs/>
          <w:iCs/>
          <w:sz w:val="22"/>
          <w:szCs w:val="22"/>
          <w:lang w:val="el-GR"/>
        </w:rPr>
        <w:t>ινδακατερόλη</w:t>
      </w:r>
      <w:r w:rsidR="002E1730" w:rsidRPr="000F7655">
        <w:rPr>
          <w:bCs/>
          <w:iCs/>
          <w:sz w:val="22"/>
          <w:szCs w:val="22"/>
          <w:lang w:val="el-GR"/>
        </w:rPr>
        <w:t>, γλυκοπυρρόνιο ή φουροϊκή μομεταζόνη</w:t>
      </w:r>
      <w:r w:rsidR="00914C40" w:rsidRPr="000F7655">
        <w:rPr>
          <w:bCs/>
          <w:iCs/>
          <w:sz w:val="22"/>
          <w:szCs w:val="22"/>
          <w:lang w:val="el-GR"/>
        </w:rPr>
        <w:t>.</w:t>
      </w:r>
    </w:p>
    <w:p w14:paraId="5F30B418" w14:textId="77777777" w:rsidR="00B84FD6" w:rsidRPr="000F7655" w:rsidRDefault="00B84FD6" w:rsidP="00D83A43">
      <w:pPr>
        <w:pStyle w:val="Text"/>
        <w:spacing w:before="0"/>
        <w:jc w:val="left"/>
        <w:rPr>
          <w:bCs/>
          <w:iCs/>
          <w:sz w:val="22"/>
          <w:szCs w:val="22"/>
          <w:lang w:val="el-GR"/>
        </w:rPr>
      </w:pPr>
    </w:p>
    <w:p w14:paraId="6A79E8C3" w14:textId="0B22AF15" w:rsidR="00B84FD6" w:rsidRPr="000F7655" w:rsidRDefault="002E1730" w:rsidP="00D83A43">
      <w:pPr>
        <w:pStyle w:val="Text"/>
        <w:spacing w:before="0"/>
        <w:jc w:val="left"/>
        <w:rPr>
          <w:sz w:val="22"/>
          <w:szCs w:val="22"/>
          <w:lang w:val="el-GR"/>
        </w:rPr>
      </w:pPr>
      <w:r w:rsidRPr="000F7655">
        <w:rPr>
          <w:sz w:val="22"/>
          <w:szCs w:val="22"/>
          <w:lang w:val="el-GR"/>
        </w:rPr>
        <w:t xml:space="preserve">Μετά από εισπνοή </w:t>
      </w:r>
      <w:r w:rsidR="0038355D" w:rsidRPr="000F7655">
        <w:rPr>
          <w:sz w:val="22"/>
          <w:szCs w:val="22"/>
          <w:lang w:val="el-GR"/>
        </w:rPr>
        <w:t>του συνδυασμού</w:t>
      </w:r>
      <w:r w:rsidRPr="000F7655">
        <w:rPr>
          <w:sz w:val="22"/>
          <w:szCs w:val="22"/>
          <w:lang w:val="el-GR"/>
        </w:rPr>
        <w:t xml:space="preserve">, η απόλυτη βιοδιαθεσιμότητα έχει υπολογισθεί ότι είναι περίπου </w:t>
      </w:r>
      <w:r w:rsidR="00914C40" w:rsidRPr="000F7655">
        <w:rPr>
          <w:sz w:val="22"/>
          <w:szCs w:val="22"/>
          <w:lang w:val="el-GR"/>
        </w:rPr>
        <w:t xml:space="preserve">45% </w:t>
      </w:r>
      <w:r w:rsidRPr="000F7655">
        <w:rPr>
          <w:sz w:val="22"/>
          <w:szCs w:val="22"/>
          <w:lang w:val="el-GR"/>
        </w:rPr>
        <w:t>για την ινδακατερόλη,</w:t>
      </w:r>
      <w:r w:rsidR="00914C40" w:rsidRPr="000F7655">
        <w:rPr>
          <w:sz w:val="22"/>
          <w:szCs w:val="22"/>
          <w:lang w:val="el-GR"/>
        </w:rPr>
        <w:t xml:space="preserve"> 40% </w:t>
      </w:r>
      <w:r w:rsidRPr="000F7655">
        <w:rPr>
          <w:sz w:val="22"/>
          <w:szCs w:val="22"/>
          <w:lang w:val="el-GR"/>
        </w:rPr>
        <w:t xml:space="preserve">για το γλυκοπυρρόνιο και λιγότερο από </w:t>
      </w:r>
      <w:r w:rsidR="00914C40" w:rsidRPr="000F7655">
        <w:rPr>
          <w:sz w:val="22"/>
          <w:szCs w:val="22"/>
          <w:lang w:val="el-GR"/>
        </w:rPr>
        <w:t xml:space="preserve">10% </w:t>
      </w:r>
      <w:r w:rsidRPr="000F7655">
        <w:rPr>
          <w:sz w:val="22"/>
          <w:szCs w:val="22"/>
          <w:lang w:val="el-GR"/>
        </w:rPr>
        <w:t>για τη φουροϊκή μομεταζόνη</w:t>
      </w:r>
      <w:r w:rsidR="00914C40" w:rsidRPr="000F7655">
        <w:rPr>
          <w:sz w:val="22"/>
          <w:szCs w:val="22"/>
          <w:lang w:val="el-GR"/>
        </w:rPr>
        <w:t>.</w:t>
      </w:r>
    </w:p>
    <w:p w14:paraId="61E37E31" w14:textId="77777777" w:rsidR="00B84FD6" w:rsidRPr="000F7655" w:rsidRDefault="00B84FD6" w:rsidP="00D83A43">
      <w:pPr>
        <w:pStyle w:val="Text"/>
        <w:spacing w:before="0"/>
        <w:jc w:val="left"/>
        <w:rPr>
          <w:sz w:val="22"/>
          <w:szCs w:val="22"/>
          <w:lang w:val="el-GR"/>
        </w:rPr>
      </w:pPr>
    </w:p>
    <w:p w14:paraId="6F6D1994" w14:textId="4B341A58" w:rsidR="00B84FD6" w:rsidRPr="000F7655" w:rsidRDefault="002E1730" w:rsidP="00D83A43">
      <w:pPr>
        <w:keepNext/>
        <w:numPr>
          <w:ilvl w:val="12"/>
          <w:numId w:val="0"/>
        </w:numPr>
        <w:tabs>
          <w:tab w:val="clear" w:pos="567"/>
        </w:tabs>
        <w:spacing w:line="240" w:lineRule="auto"/>
        <w:rPr>
          <w:szCs w:val="22"/>
          <w:u w:val="single"/>
          <w:lang w:val="el-GR"/>
        </w:rPr>
      </w:pPr>
      <w:bookmarkStart w:id="16" w:name="_4633565Indacaterol_"/>
      <w:bookmarkEnd w:id="16"/>
      <w:r w:rsidRPr="000F7655">
        <w:rPr>
          <w:i/>
          <w:szCs w:val="22"/>
          <w:u w:val="single"/>
          <w:lang w:val="el-GR"/>
        </w:rPr>
        <w:t>Ινδακατερόλη</w:t>
      </w:r>
    </w:p>
    <w:p w14:paraId="477B45AA" w14:textId="493474E9" w:rsidR="00B84FD6" w:rsidRPr="000F7655" w:rsidRDefault="002E1730" w:rsidP="00D83A43">
      <w:pPr>
        <w:numPr>
          <w:ilvl w:val="12"/>
          <w:numId w:val="0"/>
        </w:numPr>
        <w:tabs>
          <w:tab w:val="clear" w:pos="567"/>
        </w:tabs>
        <w:spacing w:line="240" w:lineRule="auto"/>
        <w:ind w:right="-2"/>
        <w:rPr>
          <w:szCs w:val="22"/>
          <w:lang w:val="el-GR"/>
        </w:rPr>
      </w:pPr>
      <w:r w:rsidRPr="000F7655">
        <w:rPr>
          <w:szCs w:val="22"/>
          <w:lang w:val="el-GR"/>
        </w:rPr>
        <w:t xml:space="preserve">Οι συγκεντρώσεις ινδακατερόλης αυξήθηκαν με την επαναλαμβανόμενη χορήγηση </w:t>
      </w:r>
      <w:r w:rsidR="00A66EB6" w:rsidRPr="000F7655">
        <w:rPr>
          <w:szCs w:val="22"/>
          <w:lang w:val="el-GR"/>
        </w:rPr>
        <w:t>μία φορά την ημέρα</w:t>
      </w:r>
      <w:r w:rsidR="00914C40" w:rsidRPr="000F7655">
        <w:rPr>
          <w:szCs w:val="22"/>
          <w:lang w:val="el-GR"/>
        </w:rPr>
        <w:t xml:space="preserve">. </w:t>
      </w:r>
      <w:r w:rsidR="002C040D" w:rsidRPr="000F7655">
        <w:rPr>
          <w:szCs w:val="22"/>
          <w:lang w:val="el-GR"/>
        </w:rPr>
        <w:t>Σταθεροποιημένη</w:t>
      </w:r>
      <w:r w:rsidRPr="000F7655">
        <w:rPr>
          <w:szCs w:val="22"/>
          <w:lang w:val="el-GR"/>
        </w:rPr>
        <w:t xml:space="preserve"> κατάσταση επιτεύχθηκε μέσα σε 12 έως 1</w:t>
      </w:r>
      <w:r w:rsidR="00D25CA6" w:rsidRPr="000F7655">
        <w:rPr>
          <w:szCs w:val="22"/>
          <w:lang w:val="el-GR"/>
        </w:rPr>
        <w:t>4</w:t>
      </w:r>
      <w:r w:rsidRPr="000F7655">
        <w:rPr>
          <w:szCs w:val="22"/>
          <w:lang w:val="el-GR"/>
        </w:rPr>
        <w:t> ημέρες. Η μέση αναλογία συσσώρευσης της ινδακατερόλης, δηλ</w:t>
      </w:r>
      <w:r w:rsidR="00E86C1F" w:rsidRPr="000F7655">
        <w:rPr>
          <w:szCs w:val="22"/>
          <w:lang w:val="el-GR"/>
        </w:rPr>
        <w:t>αδή</w:t>
      </w:r>
      <w:r w:rsidRPr="000F7655">
        <w:rPr>
          <w:szCs w:val="22"/>
          <w:lang w:val="el-GR"/>
        </w:rPr>
        <w:t xml:space="preserve"> AUC μέσα στο διάστημα χορήγησης της δόσης των 24 ωρών την ημέρα</w:t>
      </w:r>
      <w:r w:rsidRPr="000F7655">
        <w:rPr>
          <w:szCs w:val="22"/>
          <w:lang w:val="de-CH"/>
        </w:rPr>
        <w:t> </w:t>
      </w:r>
      <w:r w:rsidRPr="000F7655">
        <w:rPr>
          <w:szCs w:val="22"/>
          <w:lang w:val="el-GR"/>
        </w:rPr>
        <w:t xml:space="preserve">14 σε σχέση με την </w:t>
      </w:r>
      <w:r w:rsidR="007B5D88" w:rsidRPr="000F7655">
        <w:rPr>
          <w:szCs w:val="22"/>
          <w:lang w:val="el-GR"/>
        </w:rPr>
        <w:t>η</w:t>
      </w:r>
      <w:r w:rsidRPr="000F7655">
        <w:rPr>
          <w:szCs w:val="22"/>
          <w:lang w:val="el-GR"/>
        </w:rPr>
        <w:t>μέρα</w:t>
      </w:r>
      <w:r w:rsidRPr="000F7655">
        <w:rPr>
          <w:szCs w:val="22"/>
          <w:lang w:val="de-CH"/>
        </w:rPr>
        <w:t> </w:t>
      </w:r>
      <w:r w:rsidRPr="000F7655">
        <w:rPr>
          <w:szCs w:val="22"/>
          <w:lang w:val="el-GR"/>
        </w:rPr>
        <w:t>1, βρισκόταν στο εύρος από 2,9 έως 3,8</w:t>
      </w:r>
      <w:r w:rsidRPr="000F7655">
        <w:rPr>
          <w:szCs w:val="22"/>
          <w:lang w:val="de-CH"/>
        </w:rPr>
        <w:t> </w:t>
      </w:r>
      <w:r w:rsidRPr="000F7655">
        <w:rPr>
          <w:szCs w:val="22"/>
          <w:lang w:val="el-GR"/>
        </w:rPr>
        <w:t xml:space="preserve">για εισπνεόμενες δόσεις </w:t>
      </w:r>
      <w:r w:rsidR="00FD5E68" w:rsidRPr="000F7655">
        <w:rPr>
          <w:szCs w:val="22"/>
          <w:lang w:val="el-GR"/>
        </w:rPr>
        <w:t xml:space="preserve">μία φορά την ημέρα </w:t>
      </w:r>
      <w:r w:rsidRPr="000F7655">
        <w:rPr>
          <w:szCs w:val="22"/>
          <w:lang w:val="el-GR"/>
        </w:rPr>
        <w:t>μεταξύ 60</w:t>
      </w:r>
      <w:r w:rsidRPr="000F7655">
        <w:rPr>
          <w:iCs/>
          <w:noProof/>
          <w:szCs w:val="22"/>
          <w:lang w:val="de-CH"/>
        </w:rPr>
        <w:t> </w:t>
      </w:r>
      <w:r w:rsidR="004762DA" w:rsidRPr="000F7655">
        <w:rPr>
          <w:iCs/>
          <w:noProof/>
          <w:szCs w:val="22"/>
          <w:lang w:val="el-GR"/>
        </w:rPr>
        <w:t xml:space="preserve">και </w:t>
      </w:r>
      <w:r w:rsidRPr="000F7655">
        <w:rPr>
          <w:szCs w:val="22"/>
          <w:lang w:val="el-GR"/>
        </w:rPr>
        <w:t>480</w:t>
      </w:r>
      <w:r w:rsidRPr="000F7655">
        <w:rPr>
          <w:iCs/>
          <w:noProof/>
          <w:szCs w:val="22"/>
          <w:lang w:val="de-CH"/>
        </w:rPr>
        <w:t> </w:t>
      </w:r>
      <w:r w:rsidR="00031F2F" w:rsidRPr="000F7655">
        <w:rPr>
          <w:iCs/>
          <w:noProof/>
          <w:szCs w:val="22"/>
          <w:lang w:val="en-US"/>
        </w:rPr>
        <w:t>mcg</w:t>
      </w:r>
      <w:r w:rsidRPr="000F7655">
        <w:rPr>
          <w:iCs/>
          <w:noProof/>
          <w:szCs w:val="22"/>
          <w:lang w:val="el-GR"/>
        </w:rPr>
        <w:t> (παρεχόμενη δόση</w:t>
      </w:r>
      <w:r w:rsidR="00914C40" w:rsidRPr="000F7655">
        <w:rPr>
          <w:szCs w:val="22"/>
          <w:lang w:val="el-GR"/>
        </w:rPr>
        <w:t xml:space="preserve">). </w:t>
      </w:r>
      <w:r w:rsidRPr="000F7655">
        <w:rPr>
          <w:szCs w:val="22"/>
          <w:lang w:val="el-GR"/>
        </w:rPr>
        <w:t xml:space="preserve">Η συστηματική έκθεση προκαλείται από σύνθετη πνευμονική και γαστρεντερική απορρόφηση, περίπου το </w:t>
      </w:r>
      <w:r w:rsidR="00914C40" w:rsidRPr="000F7655">
        <w:rPr>
          <w:bCs/>
          <w:szCs w:val="24"/>
          <w:lang w:val="el-GR"/>
        </w:rPr>
        <w:t xml:space="preserve">75% </w:t>
      </w:r>
      <w:r w:rsidRPr="000F7655">
        <w:rPr>
          <w:bCs/>
          <w:szCs w:val="24"/>
          <w:lang w:val="el-GR"/>
        </w:rPr>
        <w:t>της συστηματικής έκθεσης ήταν από την πνευμονική απορρόφηση και περίπου το</w:t>
      </w:r>
      <w:r w:rsidR="00914C40" w:rsidRPr="000F7655">
        <w:rPr>
          <w:bCs/>
          <w:szCs w:val="24"/>
          <w:lang w:val="el-GR"/>
        </w:rPr>
        <w:t xml:space="preserve"> 25% </w:t>
      </w:r>
      <w:r w:rsidRPr="000F7655">
        <w:rPr>
          <w:bCs/>
          <w:szCs w:val="24"/>
          <w:lang w:val="el-GR"/>
        </w:rPr>
        <w:t>από την γαστρεντερική απορρόφηση</w:t>
      </w:r>
      <w:r w:rsidR="00914C40" w:rsidRPr="000F7655">
        <w:rPr>
          <w:bCs/>
          <w:szCs w:val="24"/>
          <w:lang w:val="el-GR"/>
        </w:rPr>
        <w:t>.</w:t>
      </w:r>
    </w:p>
    <w:p w14:paraId="5F2C712F" w14:textId="77777777" w:rsidR="00B84FD6" w:rsidRPr="000F7655" w:rsidRDefault="00B84FD6" w:rsidP="00D83A43">
      <w:pPr>
        <w:numPr>
          <w:ilvl w:val="12"/>
          <w:numId w:val="0"/>
        </w:numPr>
        <w:tabs>
          <w:tab w:val="clear" w:pos="567"/>
        </w:tabs>
        <w:spacing w:line="240" w:lineRule="auto"/>
        <w:ind w:right="-2"/>
        <w:rPr>
          <w:szCs w:val="22"/>
          <w:lang w:val="el-GR"/>
        </w:rPr>
      </w:pPr>
    </w:p>
    <w:p w14:paraId="46FEFD87" w14:textId="25C2A2A9" w:rsidR="00B84FD6" w:rsidRPr="000F7655" w:rsidRDefault="002E1730" w:rsidP="00D83A43">
      <w:pPr>
        <w:keepNext/>
        <w:numPr>
          <w:ilvl w:val="12"/>
          <w:numId w:val="0"/>
        </w:numPr>
        <w:tabs>
          <w:tab w:val="clear" w:pos="567"/>
        </w:tabs>
        <w:spacing w:line="240" w:lineRule="auto"/>
        <w:rPr>
          <w:szCs w:val="22"/>
          <w:u w:val="single"/>
          <w:lang w:val="el-GR"/>
        </w:rPr>
      </w:pPr>
      <w:r w:rsidRPr="000F7655">
        <w:rPr>
          <w:i/>
          <w:szCs w:val="22"/>
          <w:u w:val="single"/>
          <w:lang w:val="el-GR"/>
        </w:rPr>
        <w:t>Γλυκοπυρρόνιο</w:t>
      </w:r>
      <w:bookmarkStart w:id="17" w:name="_4734359Glycopyrronium_"/>
      <w:bookmarkEnd w:id="17"/>
    </w:p>
    <w:p w14:paraId="3F50FBA2" w14:textId="4EECD78C" w:rsidR="00B84FD6" w:rsidRPr="000F7655" w:rsidRDefault="002E1730" w:rsidP="00D83A43">
      <w:pPr>
        <w:numPr>
          <w:ilvl w:val="12"/>
          <w:numId w:val="0"/>
        </w:numPr>
        <w:tabs>
          <w:tab w:val="clear" w:pos="567"/>
        </w:tabs>
        <w:spacing w:line="240" w:lineRule="auto"/>
        <w:ind w:right="-2"/>
        <w:rPr>
          <w:szCs w:val="22"/>
          <w:lang w:val="el-GR"/>
        </w:rPr>
      </w:pPr>
      <w:r w:rsidRPr="000F7655">
        <w:rPr>
          <w:szCs w:val="22"/>
          <w:lang w:val="el-GR"/>
        </w:rPr>
        <w:t>Περίπου το</w:t>
      </w:r>
      <w:r w:rsidR="00914C40" w:rsidRPr="000F7655">
        <w:rPr>
          <w:szCs w:val="22"/>
          <w:lang w:val="el-GR"/>
        </w:rPr>
        <w:t xml:space="preserve"> 90% </w:t>
      </w:r>
      <w:r w:rsidRPr="000F7655">
        <w:rPr>
          <w:szCs w:val="22"/>
          <w:lang w:val="el-GR"/>
        </w:rPr>
        <w:t>της συστηματικής έκθεσης μετά από εισπνοή οφείλεται σε απορρόφηση από τους πνεύμονες και το</w:t>
      </w:r>
      <w:r w:rsidR="00914C40" w:rsidRPr="000F7655">
        <w:rPr>
          <w:szCs w:val="22"/>
          <w:lang w:val="el-GR"/>
        </w:rPr>
        <w:t xml:space="preserve"> 10% </w:t>
      </w:r>
      <w:r w:rsidRPr="000F7655">
        <w:rPr>
          <w:szCs w:val="22"/>
          <w:lang w:val="el-GR"/>
        </w:rPr>
        <w:t>οφείλεται σε γαστρεντερική απορρόφηση. Η απόλυτη βιοδιαθεσιμότητα του από στ</w:t>
      </w:r>
      <w:r w:rsidR="00282A06" w:rsidRPr="000F7655">
        <w:rPr>
          <w:szCs w:val="22"/>
          <w:lang w:val="el-GR"/>
        </w:rPr>
        <w:t>όματος χορηγούμενου γλυκοπυρρονί</w:t>
      </w:r>
      <w:r w:rsidRPr="000F7655">
        <w:rPr>
          <w:szCs w:val="22"/>
          <w:lang w:val="el-GR"/>
        </w:rPr>
        <w:t xml:space="preserve">ου εκτιμάται ότι είναι περίπου </w:t>
      </w:r>
      <w:r w:rsidR="00914C40" w:rsidRPr="000F7655">
        <w:rPr>
          <w:szCs w:val="22"/>
          <w:lang w:val="el-GR"/>
        </w:rPr>
        <w:t>5%.</w:t>
      </w:r>
    </w:p>
    <w:p w14:paraId="20D25CA8" w14:textId="77777777" w:rsidR="00B84FD6" w:rsidRPr="000F7655" w:rsidRDefault="00B84FD6" w:rsidP="00D83A43">
      <w:pPr>
        <w:numPr>
          <w:ilvl w:val="12"/>
          <w:numId w:val="0"/>
        </w:numPr>
        <w:tabs>
          <w:tab w:val="clear" w:pos="567"/>
        </w:tabs>
        <w:spacing w:line="240" w:lineRule="auto"/>
        <w:ind w:right="-2"/>
        <w:rPr>
          <w:szCs w:val="22"/>
          <w:lang w:val="el-GR"/>
        </w:rPr>
      </w:pPr>
    </w:p>
    <w:p w14:paraId="41395499" w14:textId="4427970E" w:rsidR="00B84FD6" w:rsidRPr="000F7655" w:rsidRDefault="00526985" w:rsidP="00D83A43">
      <w:pPr>
        <w:keepNext/>
        <w:numPr>
          <w:ilvl w:val="12"/>
          <w:numId w:val="0"/>
        </w:numPr>
        <w:tabs>
          <w:tab w:val="clear" w:pos="567"/>
        </w:tabs>
        <w:spacing w:line="240" w:lineRule="auto"/>
        <w:rPr>
          <w:szCs w:val="22"/>
          <w:u w:val="single"/>
          <w:lang w:val="el-GR"/>
        </w:rPr>
      </w:pPr>
      <w:r w:rsidRPr="000F7655">
        <w:rPr>
          <w:i/>
          <w:szCs w:val="22"/>
          <w:u w:val="single"/>
          <w:lang w:val="el-GR"/>
        </w:rPr>
        <w:t>Φουροϊκή μομεταζόνη</w:t>
      </w:r>
    </w:p>
    <w:p w14:paraId="4F6F5AEE" w14:textId="47BDCEE4" w:rsidR="00B84FD6" w:rsidRPr="000F7655" w:rsidRDefault="00526985" w:rsidP="00D83A43">
      <w:pPr>
        <w:numPr>
          <w:ilvl w:val="12"/>
          <w:numId w:val="0"/>
        </w:numPr>
        <w:tabs>
          <w:tab w:val="clear" w:pos="567"/>
        </w:tabs>
        <w:spacing w:line="240" w:lineRule="auto"/>
        <w:ind w:right="-2"/>
        <w:rPr>
          <w:szCs w:val="22"/>
          <w:lang w:val="el-GR"/>
        </w:rPr>
      </w:pPr>
      <w:r w:rsidRPr="000F7655">
        <w:rPr>
          <w:szCs w:val="22"/>
          <w:lang w:val="el-GR"/>
        </w:rPr>
        <w:t xml:space="preserve">Οι συγκεντρώσεις φουροϊκής μομεταζόνης αυξήθηκαν με την επαναλαμβανόμενη χορήγηση </w:t>
      </w:r>
      <w:r w:rsidR="00EE554A" w:rsidRPr="000F7655">
        <w:rPr>
          <w:szCs w:val="22"/>
          <w:lang w:val="el-GR"/>
        </w:rPr>
        <w:t>μία φορά την ημέρα</w:t>
      </w:r>
      <w:r w:rsidRPr="000F7655">
        <w:rPr>
          <w:szCs w:val="22"/>
          <w:lang w:val="el-GR"/>
        </w:rPr>
        <w:t xml:space="preserve"> μέσω της συσκευής εισπνοής </w:t>
      </w:r>
      <w:r w:rsidRPr="000F7655">
        <w:rPr>
          <w:szCs w:val="22"/>
        </w:rPr>
        <w:t>Breezhaler</w:t>
      </w:r>
      <w:r w:rsidR="00914C40" w:rsidRPr="000F7655">
        <w:rPr>
          <w:szCs w:val="22"/>
          <w:lang w:val="el-GR"/>
        </w:rPr>
        <w:t xml:space="preserve">. </w:t>
      </w:r>
      <w:r w:rsidRPr="000F7655">
        <w:rPr>
          <w:szCs w:val="22"/>
          <w:lang w:val="el-GR"/>
        </w:rPr>
        <w:t xml:space="preserve">Η </w:t>
      </w:r>
      <w:r w:rsidR="00746A65" w:rsidRPr="000F7655">
        <w:rPr>
          <w:szCs w:val="22"/>
          <w:lang w:val="el-GR"/>
        </w:rPr>
        <w:t>σταθεροποιημένη</w:t>
      </w:r>
      <w:r w:rsidRPr="000F7655">
        <w:rPr>
          <w:szCs w:val="22"/>
          <w:lang w:val="el-GR"/>
        </w:rPr>
        <w:t xml:space="preserve"> κατάσταση επιτεύχθηκε μετά από </w:t>
      </w:r>
      <w:r w:rsidR="00914C40" w:rsidRPr="000F7655">
        <w:rPr>
          <w:szCs w:val="22"/>
          <w:lang w:val="el-GR"/>
        </w:rPr>
        <w:t>12</w:t>
      </w:r>
      <w:r w:rsidR="00914C40" w:rsidRPr="000F7655">
        <w:rPr>
          <w:szCs w:val="22"/>
        </w:rPr>
        <w:t> </w:t>
      </w:r>
      <w:r w:rsidRPr="000F7655">
        <w:rPr>
          <w:szCs w:val="22"/>
          <w:lang w:val="el-GR"/>
        </w:rPr>
        <w:t>ημέρες</w:t>
      </w:r>
      <w:r w:rsidR="00914C40" w:rsidRPr="000F7655">
        <w:rPr>
          <w:szCs w:val="22"/>
          <w:lang w:val="el-GR"/>
        </w:rPr>
        <w:t xml:space="preserve">. </w:t>
      </w:r>
      <w:r w:rsidRPr="000F7655">
        <w:rPr>
          <w:szCs w:val="22"/>
          <w:lang w:val="el-GR"/>
        </w:rPr>
        <w:t>Η αναλογία μέσης συσσώρευσης της φουροϊκής μομεταζόνης</w:t>
      </w:r>
      <w:r w:rsidR="00F47132" w:rsidRPr="000F7655">
        <w:rPr>
          <w:szCs w:val="22"/>
          <w:lang w:val="el-GR"/>
        </w:rPr>
        <w:t>,</w:t>
      </w:r>
      <w:r w:rsidRPr="000F7655">
        <w:rPr>
          <w:szCs w:val="22"/>
          <w:lang w:val="el-GR"/>
        </w:rPr>
        <w:t xml:space="preserve"> δηλαδή </w:t>
      </w:r>
      <w:r w:rsidR="00914C40" w:rsidRPr="000F7655">
        <w:rPr>
          <w:szCs w:val="22"/>
        </w:rPr>
        <w:t>AUC</w:t>
      </w:r>
      <w:r w:rsidR="00914C40" w:rsidRPr="000F7655">
        <w:rPr>
          <w:szCs w:val="22"/>
          <w:lang w:val="el-GR"/>
        </w:rPr>
        <w:t xml:space="preserve"> </w:t>
      </w:r>
      <w:r w:rsidRPr="000F7655">
        <w:rPr>
          <w:szCs w:val="22"/>
          <w:lang w:val="el-GR"/>
        </w:rPr>
        <w:t>κατά τη διάρκεια του δοσολογικού μεσοδιαστήματος 24</w:t>
      </w:r>
      <w:r w:rsidRPr="000F7655">
        <w:rPr>
          <w:szCs w:val="22"/>
          <w:lang w:val="en-US"/>
        </w:rPr>
        <w:t> </w:t>
      </w:r>
      <w:r w:rsidRPr="000F7655">
        <w:rPr>
          <w:szCs w:val="22"/>
          <w:lang w:val="el-GR"/>
        </w:rPr>
        <w:t>ωρών την ημέρα</w:t>
      </w:r>
      <w:r w:rsidR="00914C40" w:rsidRPr="000F7655">
        <w:rPr>
          <w:szCs w:val="22"/>
        </w:rPr>
        <w:t> </w:t>
      </w:r>
      <w:r w:rsidR="00914C40" w:rsidRPr="000F7655">
        <w:rPr>
          <w:szCs w:val="22"/>
          <w:lang w:val="el-GR"/>
        </w:rPr>
        <w:t xml:space="preserve">14 </w:t>
      </w:r>
      <w:r w:rsidRPr="000F7655">
        <w:rPr>
          <w:szCs w:val="22"/>
          <w:lang w:val="el-GR"/>
        </w:rPr>
        <w:t>σε σύγκριση με την ημέρα</w:t>
      </w:r>
      <w:r w:rsidR="00914C40" w:rsidRPr="000F7655">
        <w:rPr>
          <w:szCs w:val="22"/>
        </w:rPr>
        <w:t> </w:t>
      </w:r>
      <w:r w:rsidR="00914C40" w:rsidRPr="000F7655">
        <w:rPr>
          <w:szCs w:val="22"/>
          <w:lang w:val="el-GR"/>
        </w:rPr>
        <w:t xml:space="preserve">1, </w:t>
      </w:r>
      <w:r w:rsidRPr="000F7655">
        <w:rPr>
          <w:szCs w:val="22"/>
          <w:lang w:val="el-GR"/>
        </w:rPr>
        <w:t>ήταν εντός του εύρου</w:t>
      </w:r>
      <w:r w:rsidR="00A3405E" w:rsidRPr="000F7655">
        <w:rPr>
          <w:szCs w:val="22"/>
          <w:lang w:val="el-GR"/>
        </w:rPr>
        <w:t>ς</w:t>
      </w:r>
      <w:r w:rsidR="00914C40" w:rsidRPr="000F7655">
        <w:rPr>
          <w:szCs w:val="22"/>
          <w:lang w:val="el-GR"/>
        </w:rPr>
        <w:t xml:space="preserve"> </w:t>
      </w:r>
      <w:r w:rsidRPr="000F7655">
        <w:rPr>
          <w:szCs w:val="22"/>
          <w:lang w:val="el-GR"/>
        </w:rPr>
        <w:t>1,</w:t>
      </w:r>
      <w:r w:rsidR="00914C40" w:rsidRPr="000F7655">
        <w:rPr>
          <w:szCs w:val="22"/>
          <w:lang w:val="el-GR"/>
        </w:rPr>
        <w:t xml:space="preserve">28 </w:t>
      </w:r>
      <w:r w:rsidRPr="000F7655">
        <w:rPr>
          <w:szCs w:val="22"/>
          <w:lang w:val="el-GR"/>
        </w:rPr>
        <w:t>ως 1,</w:t>
      </w:r>
      <w:r w:rsidR="00914C40" w:rsidRPr="000F7655">
        <w:rPr>
          <w:szCs w:val="22"/>
          <w:lang w:val="el-GR"/>
        </w:rPr>
        <w:t xml:space="preserve">40 </w:t>
      </w:r>
      <w:r w:rsidRPr="000F7655">
        <w:rPr>
          <w:szCs w:val="22"/>
          <w:lang w:val="el-GR"/>
        </w:rPr>
        <w:t xml:space="preserve">για εισπνεόμενες δόσεις </w:t>
      </w:r>
      <w:r w:rsidR="003F3593" w:rsidRPr="000F7655">
        <w:rPr>
          <w:szCs w:val="22"/>
          <w:lang w:val="el-GR"/>
        </w:rPr>
        <w:t xml:space="preserve">μία φορά την ημέρα </w:t>
      </w:r>
      <w:r w:rsidRPr="000F7655">
        <w:rPr>
          <w:szCs w:val="22"/>
          <w:lang w:val="el-GR"/>
        </w:rPr>
        <w:t xml:space="preserve">μεταξύ </w:t>
      </w:r>
      <w:r w:rsidR="00914C40" w:rsidRPr="000F7655">
        <w:rPr>
          <w:szCs w:val="22"/>
          <w:lang w:val="el-GR"/>
        </w:rPr>
        <w:t xml:space="preserve">68 </w:t>
      </w:r>
      <w:r w:rsidRPr="000F7655">
        <w:rPr>
          <w:szCs w:val="22"/>
          <w:lang w:val="el-GR"/>
        </w:rPr>
        <w:t>και</w:t>
      </w:r>
      <w:r w:rsidR="00914C40" w:rsidRPr="000F7655">
        <w:rPr>
          <w:szCs w:val="22"/>
          <w:lang w:val="el-GR"/>
        </w:rPr>
        <w:t xml:space="preserve"> 136</w:t>
      </w:r>
      <w:r w:rsidR="00914C40" w:rsidRPr="000F7655">
        <w:rPr>
          <w:szCs w:val="22"/>
        </w:rPr>
        <w:t> mcg</w:t>
      </w:r>
      <w:r w:rsidR="00914C40" w:rsidRPr="000F7655">
        <w:rPr>
          <w:szCs w:val="22"/>
          <w:lang w:val="el-GR"/>
        </w:rPr>
        <w:t xml:space="preserve"> </w:t>
      </w:r>
      <w:r w:rsidRPr="000F7655">
        <w:rPr>
          <w:szCs w:val="22"/>
          <w:lang w:val="el-GR"/>
        </w:rPr>
        <w:t>ως μέρος του</w:t>
      </w:r>
      <w:r w:rsidR="00255C75" w:rsidRPr="000F7655">
        <w:rPr>
          <w:szCs w:val="22"/>
          <w:lang w:val="el-GR"/>
        </w:rPr>
        <w:t xml:space="preserve"> </w:t>
      </w:r>
      <w:r w:rsidR="00F0197F" w:rsidRPr="000F7655">
        <w:rPr>
          <w:szCs w:val="22"/>
          <w:lang w:val="el-GR"/>
        </w:rPr>
        <w:t>συνδυασμού ινδακατερόλης/γλυκοπυρρονίου/φουροϊκής μομεταζόνης</w:t>
      </w:r>
      <w:r w:rsidR="00914C40" w:rsidRPr="000F7655">
        <w:rPr>
          <w:szCs w:val="22"/>
          <w:lang w:val="el-GR"/>
        </w:rPr>
        <w:t>.</w:t>
      </w:r>
    </w:p>
    <w:p w14:paraId="7E004522" w14:textId="77777777" w:rsidR="00B84FD6" w:rsidRPr="000F7655" w:rsidRDefault="00B84FD6" w:rsidP="00D83A43">
      <w:pPr>
        <w:numPr>
          <w:ilvl w:val="12"/>
          <w:numId w:val="0"/>
        </w:numPr>
        <w:tabs>
          <w:tab w:val="clear" w:pos="567"/>
        </w:tabs>
        <w:spacing w:line="240" w:lineRule="auto"/>
        <w:ind w:right="-2"/>
        <w:rPr>
          <w:szCs w:val="22"/>
          <w:lang w:val="el-GR"/>
        </w:rPr>
      </w:pPr>
    </w:p>
    <w:p w14:paraId="6B692009" w14:textId="160A664F" w:rsidR="00B84FD6" w:rsidRPr="000F7655" w:rsidRDefault="00526985" w:rsidP="00D83A43">
      <w:pPr>
        <w:tabs>
          <w:tab w:val="clear" w:pos="567"/>
        </w:tabs>
        <w:spacing w:line="240" w:lineRule="auto"/>
        <w:rPr>
          <w:szCs w:val="22"/>
          <w:lang w:val="el-GR"/>
        </w:rPr>
      </w:pPr>
      <w:r w:rsidRPr="000F7655">
        <w:rPr>
          <w:szCs w:val="22"/>
          <w:lang w:val="el-GR"/>
        </w:rPr>
        <w:t>Μετά από την από στόματος χορήγηση της φουροϊκής μομεταζόνης, η απόλυτη από στόματος συστηματική βιοδιαθεσιμότητα φουροϊκής μομεταζόνης εκτιμήθηκε ότι ήταν πολύ χαμηλή</w:t>
      </w:r>
      <w:r w:rsidR="00914C40" w:rsidRPr="000F7655">
        <w:rPr>
          <w:szCs w:val="22"/>
          <w:lang w:val="el-GR"/>
        </w:rPr>
        <w:t xml:space="preserve"> (&lt;2%).</w:t>
      </w:r>
    </w:p>
    <w:p w14:paraId="3AFEEEAF" w14:textId="77777777" w:rsidR="00B84FD6" w:rsidRPr="000F7655" w:rsidRDefault="00B84FD6" w:rsidP="00D83A43">
      <w:pPr>
        <w:numPr>
          <w:ilvl w:val="12"/>
          <w:numId w:val="0"/>
        </w:numPr>
        <w:tabs>
          <w:tab w:val="clear" w:pos="567"/>
        </w:tabs>
        <w:spacing w:line="240" w:lineRule="auto"/>
        <w:ind w:right="-2"/>
        <w:rPr>
          <w:szCs w:val="22"/>
          <w:lang w:val="el-GR"/>
        </w:rPr>
      </w:pPr>
    </w:p>
    <w:p w14:paraId="61177B53" w14:textId="30C51A69" w:rsidR="00B84FD6" w:rsidRPr="000F7655" w:rsidRDefault="00B52ECD" w:rsidP="00D83A43">
      <w:pPr>
        <w:keepNext/>
        <w:numPr>
          <w:ilvl w:val="12"/>
          <w:numId w:val="0"/>
        </w:numPr>
        <w:tabs>
          <w:tab w:val="clear" w:pos="567"/>
        </w:tabs>
        <w:spacing w:line="240" w:lineRule="auto"/>
        <w:rPr>
          <w:szCs w:val="22"/>
          <w:lang w:val="el-GR"/>
        </w:rPr>
      </w:pPr>
      <w:r w:rsidRPr="000F7655">
        <w:rPr>
          <w:szCs w:val="22"/>
          <w:u w:val="single"/>
          <w:lang w:val="el-GR"/>
        </w:rPr>
        <w:lastRenderedPageBreak/>
        <w:t>Κατανομή</w:t>
      </w:r>
    </w:p>
    <w:p w14:paraId="5CE3117E" w14:textId="77777777" w:rsidR="00B84FD6" w:rsidRPr="000F7655" w:rsidRDefault="00B84FD6" w:rsidP="00D83A43">
      <w:pPr>
        <w:keepNext/>
        <w:numPr>
          <w:ilvl w:val="12"/>
          <w:numId w:val="0"/>
        </w:numPr>
        <w:tabs>
          <w:tab w:val="clear" w:pos="567"/>
        </w:tabs>
        <w:spacing w:line="240" w:lineRule="auto"/>
        <w:rPr>
          <w:szCs w:val="22"/>
          <w:lang w:val="el-GR"/>
        </w:rPr>
      </w:pPr>
    </w:p>
    <w:p w14:paraId="0E22EFA9" w14:textId="56185830" w:rsidR="00B84FD6" w:rsidRPr="000F7655" w:rsidRDefault="00526985" w:rsidP="00D83A43">
      <w:pPr>
        <w:keepNext/>
        <w:numPr>
          <w:ilvl w:val="12"/>
          <w:numId w:val="0"/>
        </w:numPr>
        <w:tabs>
          <w:tab w:val="clear" w:pos="567"/>
        </w:tabs>
        <w:spacing w:line="240" w:lineRule="auto"/>
        <w:rPr>
          <w:szCs w:val="22"/>
          <w:u w:val="single"/>
          <w:lang w:val="el-GR"/>
        </w:rPr>
      </w:pPr>
      <w:bookmarkStart w:id="18" w:name="_4935512Indacaterol_"/>
      <w:bookmarkEnd w:id="18"/>
      <w:r w:rsidRPr="000F7655">
        <w:rPr>
          <w:i/>
          <w:szCs w:val="22"/>
          <w:u w:val="single"/>
          <w:lang w:val="el-GR"/>
        </w:rPr>
        <w:t>Ινδακατερόλη</w:t>
      </w:r>
    </w:p>
    <w:p w14:paraId="6D50D48C" w14:textId="427F77AF" w:rsidR="00B84FD6" w:rsidRPr="000F7655" w:rsidRDefault="00526985" w:rsidP="00D83A43">
      <w:pPr>
        <w:numPr>
          <w:ilvl w:val="12"/>
          <w:numId w:val="0"/>
        </w:numPr>
        <w:tabs>
          <w:tab w:val="clear" w:pos="567"/>
        </w:tabs>
        <w:spacing w:line="240" w:lineRule="auto"/>
        <w:ind w:right="-2"/>
        <w:rPr>
          <w:szCs w:val="22"/>
          <w:lang w:val="el-GR"/>
        </w:rPr>
      </w:pPr>
      <w:r w:rsidRPr="000F7655">
        <w:rPr>
          <w:szCs w:val="22"/>
          <w:lang w:val="el-GR"/>
        </w:rPr>
        <w:t>Μετά από ενδοφλέβια έγχυση, ο όγκος κατανομής</w:t>
      </w:r>
      <w:r w:rsidR="00914C40" w:rsidRPr="000F7655">
        <w:rPr>
          <w:szCs w:val="22"/>
          <w:lang w:val="el-GR"/>
        </w:rPr>
        <w:t xml:space="preserve"> (</w:t>
      </w:r>
      <w:r w:rsidR="00914C40" w:rsidRPr="000F7655">
        <w:rPr>
          <w:szCs w:val="22"/>
        </w:rPr>
        <w:t>V</w:t>
      </w:r>
      <w:r w:rsidR="00914C40" w:rsidRPr="000F7655">
        <w:rPr>
          <w:szCs w:val="22"/>
          <w:vertAlign w:val="subscript"/>
        </w:rPr>
        <w:t>z</w:t>
      </w:r>
      <w:r w:rsidR="00914C40" w:rsidRPr="000F7655">
        <w:rPr>
          <w:szCs w:val="22"/>
          <w:lang w:val="el-GR"/>
        </w:rPr>
        <w:t xml:space="preserve">) </w:t>
      </w:r>
      <w:r w:rsidRPr="000F7655">
        <w:rPr>
          <w:szCs w:val="22"/>
          <w:lang w:val="el-GR"/>
        </w:rPr>
        <w:t>της ινδακατερόλης ήταν</w:t>
      </w:r>
      <w:r w:rsidR="00914C40" w:rsidRPr="000F7655">
        <w:rPr>
          <w:szCs w:val="22"/>
          <w:lang w:val="el-GR"/>
        </w:rPr>
        <w:t xml:space="preserve"> 2</w:t>
      </w:r>
      <w:r w:rsidRPr="000F7655">
        <w:rPr>
          <w:szCs w:val="22"/>
          <w:lang w:val="el-GR"/>
        </w:rPr>
        <w:t>.</w:t>
      </w:r>
      <w:r w:rsidR="00914C40" w:rsidRPr="000F7655">
        <w:rPr>
          <w:szCs w:val="22"/>
          <w:lang w:val="el-GR"/>
        </w:rPr>
        <w:t xml:space="preserve">361 </w:t>
      </w:r>
      <w:r w:rsidRPr="000F7655">
        <w:rPr>
          <w:szCs w:val="22"/>
          <w:lang w:val="el-GR"/>
        </w:rPr>
        <w:t>ως</w:t>
      </w:r>
      <w:r w:rsidR="00914C40" w:rsidRPr="000F7655">
        <w:rPr>
          <w:szCs w:val="22"/>
          <w:lang w:val="el-GR"/>
        </w:rPr>
        <w:t xml:space="preserve"> 2</w:t>
      </w:r>
      <w:r w:rsidRPr="000F7655">
        <w:rPr>
          <w:szCs w:val="22"/>
          <w:lang w:val="el-GR"/>
        </w:rPr>
        <w:t>.</w:t>
      </w:r>
      <w:r w:rsidR="00914C40" w:rsidRPr="000F7655">
        <w:rPr>
          <w:szCs w:val="22"/>
          <w:lang w:val="el-GR"/>
        </w:rPr>
        <w:t>557</w:t>
      </w:r>
      <w:r w:rsidR="00914C40" w:rsidRPr="000F7655">
        <w:rPr>
          <w:szCs w:val="22"/>
        </w:rPr>
        <w:t> </w:t>
      </w:r>
      <w:r w:rsidRPr="000F7655">
        <w:rPr>
          <w:szCs w:val="22"/>
          <w:lang w:val="el-GR"/>
        </w:rPr>
        <w:t>λίτρα, καταδεικνύοντας εκτεταμένη κατανομή</w:t>
      </w:r>
      <w:r w:rsidR="00914C40" w:rsidRPr="000F7655">
        <w:rPr>
          <w:szCs w:val="22"/>
          <w:lang w:val="el-GR"/>
        </w:rPr>
        <w:t xml:space="preserve">. </w:t>
      </w:r>
      <w:r w:rsidRPr="000F7655">
        <w:rPr>
          <w:szCs w:val="22"/>
          <w:lang w:val="el-GR"/>
        </w:rPr>
        <w:t>Η</w:t>
      </w:r>
      <w:r w:rsidR="00914C40" w:rsidRPr="000F7655">
        <w:rPr>
          <w:szCs w:val="22"/>
          <w:lang w:val="el-GR"/>
        </w:rPr>
        <w:t xml:space="preserve"> </w:t>
      </w:r>
      <w:r w:rsidR="00914C40" w:rsidRPr="000F7655">
        <w:rPr>
          <w:i/>
          <w:iCs/>
          <w:szCs w:val="22"/>
        </w:rPr>
        <w:t>in</w:t>
      </w:r>
      <w:r w:rsidR="00914C40" w:rsidRPr="000F7655">
        <w:rPr>
          <w:i/>
          <w:iCs/>
          <w:szCs w:val="22"/>
          <w:lang w:val="el-GR"/>
        </w:rPr>
        <w:t xml:space="preserve"> </w:t>
      </w:r>
      <w:r w:rsidR="00914C40" w:rsidRPr="000F7655">
        <w:rPr>
          <w:i/>
          <w:iCs/>
          <w:szCs w:val="22"/>
        </w:rPr>
        <w:t>vitro</w:t>
      </w:r>
      <w:r w:rsidR="00914C40" w:rsidRPr="000F7655">
        <w:rPr>
          <w:szCs w:val="22"/>
          <w:lang w:val="el-GR"/>
        </w:rPr>
        <w:t xml:space="preserve"> </w:t>
      </w:r>
      <w:r w:rsidRPr="000F7655">
        <w:rPr>
          <w:szCs w:val="22"/>
          <w:lang w:val="el-GR"/>
        </w:rPr>
        <w:t>σύνδεση με πρωτεΐνη στον ανθρώπινο ορό και στο πλάσμα ήταν 94,</w:t>
      </w:r>
      <w:r w:rsidR="00914C40" w:rsidRPr="000F7655">
        <w:rPr>
          <w:szCs w:val="22"/>
          <w:lang w:val="el-GR"/>
        </w:rPr>
        <w:t xml:space="preserve">1 </w:t>
      </w:r>
      <w:r w:rsidRPr="000F7655">
        <w:rPr>
          <w:szCs w:val="22"/>
          <w:lang w:val="el-GR"/>
        </w:rPr>
        <w:t>ως 95,</w:t>
      </w:r>
      <w:r w:rsidR="00914C40" w:rsidRPr="000F7655">
        <w:rPr>
          <w:szCs w:val="22"/>
          <w:lang w:val="el-GR"/>
        </w:rPr>
        <w:t xml:space="preserve">3% </w:t>
      </w:r>
      <w:r w:rsidRPr="000F7655">
        <w:rPr>
          <w:szCs w:val="22"/>
          <w:lang w:val="el-GR"/>
        </w:rPr>
        <w:t>και 95,</w:t>
      </w:r>
      <w:r w:rsidR="00914C40" w:rsidRPr="000F7655">
        <w:rPr>
          <w:szCs w:val="22"/>
          <w:lang w:val="el-GR"/>
        </w:rPr>
        <w:t xml:space="preserve">1 </w:t>
      </w:r>
      <w:r w:rsidRPr="000F7655">
        <w:rPr>
          <w:szCs w:val="22"/>
          <w:lang w:val="el-GR"/>
        </w:rPr>
        <w:t>ως 96,</w:t>
      </w:r>
      <w:r w:rsidR="00914C40" w:rsidRPr="000F7655">
        <w:rPr>
          <w:szCs w:val="22"/>
          <w:lang w:val="el-GR"/>
        </w:rPr>
        <w:t xml:space="preserve">2%, </w:t>
      </w:r>
      <w:r w:rsidRPr="000F7655">
        <w:rPr>
          <w:szCs w:val="22"/>
          <w:lang w:val="el-GR"/>
        </w:rPr>
        <w:t>αντιστοίχως</w:t>
      </w:r>
      <w:r w:rsidR="00914C40" w:rsidRPr="000F7655">
        <w:rPr>
          <w:szCs w:val="22"/>
          <w:lang w:val="el-GR"/>
        </w:rPr>
        <w:t>.</w:t>
      </w:r>
    </w:p>
    <w:p w14:paraId="50F6FADD" w14:textId="77777777" w:rsidR="00B84FD6" w:rsidRPr="000F7655" w:rsidRDefault="00B84FD6" w:rsidP="00D83A43">
      <w:pPr>
        <w:numPr>
          <w:ilvl w:val="12"/>
          <w:numId w:val="0"/>
        </w:numPr>
        <w:tabs>
          <w:tab w:val="clear" w:pos="567"/>
        </w:tabs>
        <w:spacing w:line="240" w:lineRule="auto"/>
        <w:ind w:right="-2"/>
        <w:rPr>
          <w:szCs w:val="22"/>
          <w:lang w:val="el-GR"/>
        </w:rPr>
      </w:pPr>
    </w:p>
    <w:p w14:paraId="2E02E1CE" w14:textId="5E870D29" w:rsidR="00B84FD6" w:rsidRPr="000F7655" w:rsidRDefault="00526985" w:rsidP="00D83A43">
      <w:pPr>
        <w:keepNext/>
        <w:numPr>
          <w:ilvl w:val="12"/>
          <w:numId w:val="0"/>
        </w:numPr>
        <w:tabs>
          <w:tab w:val="clear" w:pos="567"/>
        </w:tabs>
        <w:spacing w:line="240" w:lineRule="auto"/>
        <w:rPr>
          <w:szCs w:val="22"/>
          <w:u w:val="single"/>
          <w:lang w:val="el-GR"/>
        </w:rPr>
      </w:pPr>
      <w:bookmarkStart w:id="19" w:name="_5035757Glycopyrronium_"/>
      <w:bookmarkEnd w:id="19"/>
      <w:r w:rsidRPr="000F7655">
        <w:rPr>
          <w:i/>
          <w:szCs w:val="22"/>
          <w:u w:val="single"/>
          <w:lang w:val="el-GR"/>
        </w:rPr>
        <w:t>Γλυκοπυρρόνιο</w:t>
      </w:r>
    </w:p>
    <w:p w14:paraId="3F9D566E" w14:textId="4725D7B2" w:rsidR="00B84FD6" w:rsidRPr="000F7655" w:rsidRDefault="00526985" w:rsidP="00D83A43">
      <w:pPr>
        <w:numPr>
          <w:ilvl w:val="12"/>
          <w:numId w:val="0"/>
        </w:numPr>
        <w:tabs>
          <w:tab w:val="clear" w:pos="567"/>
        </w:tabs>
        <w:spacing w:line="240" w:lineRule="auto"/>
        <w:ind w:right="-2"/>
        <w:rPr>
          <w:szCs w:val="22"/>
          <w:lang w:val="el-GR"/>
        </w:rPr>
      </w:pPr>
      <w:r w:rsidRPr="000F7655">
        <w:rPr>
          <w:szCs w:val="22"/>
          <w:lang w:val="el-GR"/>
        </w:rPr>
        <w:t>Μετά από ενδοφλέβια χορήγηση, ο όγκος κατανομής</w:t>
      </w:r>
      <w:r w:rsidR="00914C40" w:rsidRPr="000F7655">
        <w:rPr>
          <w:szCs w:val="22"/>
          <w:lang w:val="el-GR"/>
        </w:rPr>
        <w:t xml:space="preserve"> (</w:t>
      </w:r>
      <w:r w:rsidR="00914C40" w:rsidRPr="000F7655">
        <w:rPr>
          <w:szCs w:val="22"/>
        </w:rPr>
        <w:t>V</w:t>
      </w:r>
      <w:r w:rsidR="00914C40" w:rsidRPr="000F7655">
        <w:rPr>
          <w:szCs w:val="22"/>
          <w:vertAlign w:val="subscript"/>
        </w:rPr>
        <w:t>ss</w:t>
      </w:r>
      <w:r w:rsidR="00914C40" w:rsidRPr="000F7655">
        <w:rPr>
          <w:szCs w:val="22"/>
          <w:lang w:val="el-GR"/>
        </w:rPr>
        <w:t xml:space="preserve">) </w:t>
      </w:r>
      <w:r w:rsidRPr="000F7655">
        <w:rPr>
          <w:szCs w:val="22"/>
          <w:lang w:val="el-GR"/>
        </w:rPr>
        <w:t xml:space="preserve">του γλυκοπυρρονίου σε </w:t>
      </w:r>
      <w:r w:rsidR="004862DA" w:rsidRPr="000F7655">
        <w:rPr>
          <w:szCs w:val="22"/>
          <w:lang w:val="el-GR"/>
        </w:rPr>
        <w:t>σταθεροποιημένη</w:t>
      </w:r>
      <w:r w:rsidRPr="000F7655">
        <w:rPr>
          <w:szCs w:val="22"/>
          <w:lang w:val="el-GR"/>
        </w:rPr>
        <w:t xml:space="preserve"> κατάσταση ήταν 83 λίτρα και ο όγκος κατανομής στην τελική φάση</w:t>
      </w:r>
      <w:r w:rsidR="00914C40" w:rsidRPr="000F7655">
        <w:rPr>
          <w:szCs w:val="22"/>
          <w:lang w:val="el-GR"/>
        </w:rPr>
        <w:t xml:space="preserve"> (</w:t>
      </w:r>
      <w:r w:rsidR="00914C40" w:rsidRPr="000F7655">
        <w:rPr>
          <w:szCs w:val="22"/>
        </w:rPr>
        <w:t>V</w:t>
      </w:r>
      <w:r w:rsidR="00914C40" w:rsidRPr="000F7655">
        <w:rPr>
          <w:szCs w:val="22"/>
          <w:vertAlign w:val="subscript"/>
        </w:rPr>
        <w:t>z</w:t>
      </w:r>
      <w:r w:rsidR="00914C40" w:rsidRPr="000F7655">
        <w:rPr>
          <w:szCs w:val="22"/>
          <w:lang w:val="el-GR"/>
        </w:rPr>
        <w:t xml:space="preserve">) </w:t>
      </w:r>
      <w:r w:rsidRPr="000F7655">
        <w:rPr>
          <w:szCs w:val="22"/>
          <w:lang w:val="el-GR"/>
        </w:rPr>
        <w:t>ήταν</w:t>
      </w:r>
      <w:r w:rsidR="00914C40" w:rsidRPr="000F7655">
        <w:rPr>
          <w:szCs w:val="22"/>
          <w:lang w:val="el-GR"/>
        </w:rPr>
        <w:t xml:space="preserve"> 376</w:t>
      </w:r>
      <w:r w:rsidR="00914C40" w:rsidRPr="000F7655">
        <w:rPr>
          <w:szCs w:val="22"/>
        </w:rPr>
        <w:t> </w:t>
      </w:r>
      <w:r w:rsidRPr="000F7655">
        <w:rPr>
          <w:szCs w:val="22"/>
          <w:lang w:val="el-GR"/>
        </w:rPr>
        <w:t>λίτρα</w:t>
      </w:r>
      <w:r w:rsidR="00914C40" w:rsidRPr="000F7655">
        <w:rPr>
          <w:szCs w:val="22"/>
          <w:lang w:val="el-GR"/>
        </w:rPr>
        <w:t xml:space="preserve">. </w:t>
      </w:r>
      <w:r w:rsidRPr="000F7655">
        <w:rPr>
          <w:szCs w:val="22"/>
          <w:lang w:val="el-GR"/>
        </w:rPr>
        <w:t>Ο φαινόμενος όγκος κατανομής στην τελική φάση μετά από εισπνοή</w:t>
      </w:r>
      <w:r w:rsidR="00914C40" w:rsidRPr="000F7655">
        <w:rPr>
          <w:szCs w:val="22"/>
          <w:lang w:val="el-GR"/>
        </w:rPr>
        <w:t xml:space="preserve"> (</w:t>
      </w:r>
      <w:r w:rsidR="00914C40" w:rsidRPr="000F7655">
        <w:rPr>
          <w:szCs w:val="22"/>
        </w:rPr>
        <w:t>V</w:t>
      </w:r>
      <w:r w:rsidR="00914C40" w:rsidRPr="000F7655">
        <w:rPr>
          <w:szCs w:val="22"/>
          <w:vertAlign w:val="subscript"/>
        </w:rPr>
        <w:t>z</w:t>
      </w:r>
      <w:r w:rsidR="00914C40" w:rsidRPr="000F7655">
        <w:rPr>
          <w:szCs w:val="22"/>
          <w:vertAlign w:val="subscript"/>
          <w:lang w:val="el-GR"/>
        </w:rPr>
        <w:t>/</w:t>
      </w:r>
      <w:r w:rsidR="00914C40" w:rsidRPr="000F7655">
        <w:rPr>
          <w:szCs w:val="22"/>
          <w:vertAlign w:val="subscript"/>
        </w:rPr>
        <w:t>F</w:t>
      </w:r>
      <w:r w:rsidR="00914C40" w:rsidRPr="000F7655">
        <w:rPr>
          <w:szCs w:val="22"/>
          <w:lang w:val="el-GR"/>
        </w:rPr>
        <w:t xml:space="preserve">) </w:t>
      </w:r>
      <w:r w:rsidRPr="000F7655">
        <w:rPr>
          <w:szCs w:val="22"/>
          <w:lang w:val="el-GR"/>
        </w:rPr>
        <w:t>ήταν</w:t>
      </w:r>
      <w:r w:rsidR="00914C40" w:rsidRPr="000F7655">
        <w:rPr>
          <w:szCs w:val="22"/>
          <w:lang w:val="el-GR"/>
        </w:rPr>
        <w:t xml:space="preserve"> 7</w:t>
      </w:r>
      <w:r w:rsidRPr="000F7655">
        <w:rPr>
          <w:szCs w:val="22"/>
          <w:lang w:val="el-GR"/>
        </w:rPr>
        <w:t>.</w:t>
      </w:r>
      <w:r w:rsidR="00914C40" w:rsidRPr="000F7655">
        <w:rPr>
          <w:szCs w:val="22"/>
          <w:lang w:val="el-GR"/>
        </w:rPr>
        <w:t>310</w:t>
      </w:r>
      <w:r w:rsidR="00914C40" w:rsidRPr="000F7655">
        <w:rPr>
          <w:szCs w:val="22"/>
        </w:rPr>
        <w:t> </w:t>
      </w:r>
      <w:r w:rsidRPr="000F7655">
        <w:rPr>
          <w:szCs w:val="22"/>
          <w:lang w:val="el-GR"/>
        </w:rPr>
        <w:t>λίτρα</w:t>
      </w:r>
      <w:r w:rsidR="00914C40" w:rsidRPr="000F7655">
        <w:rPr>
          <w:szCs w:val="22"/>
          <w:lang w:val="el-GR"/>
        </w:rPr>
        <w:t xml:space="preserve">, </w:t>
      </w:r>
      <w:r w:rsidR="005B49FA" w:rsidRPr="000F7655">
        <w:rPr>
          <w:szCs w:val="22"/>
          <w:lang w:val="el-GR"/>
        </w:rPr>
        <w:t>που αντανακλά την πιο αργή απομάκρυνση μετά την εισπνοή</w:t>
      </w:r>
      <w:r w:rsidR="00914C40" w:rsidRPr="000F7655">
        <w:rPr>
          <w:szCs w:val="22"/>
          <w:lang w:val="el-GR"/>
        </w:rPr>
        <w:t xml:space="preserve">. </w:t>
      </w:r>
      <w:r w:rsidR="005B49FA" w:rsidRPr="000F7655">
        <w:rPr>
          <w:szCs w:val="22"/>
          <w:lang w:val="el-GR"/>
        </w:rPr>
        <w:t>Η</w:t>
      </w:r>
      <w:r w:rsidR="00914C40" w:rsidRPr="000F7655">
        <w:rPr>
          <w:szCs w:val="22"/>
          <w:lang w:val="el-GR"/>
        </w:rPr>
        <w:t xml:space="preserve"> </w:t>
      </w:r>
      <w:r w:rsidR="00914C40" w:rsidRPr="000F7655">
        <w:rPr>
          <w:i/>
          <w:iCs/>
          <w:szCs w:val="22"/>
        </w:rPr>
        <w:t>in</w:t>
      </w:r>
      <w:r w:rsidR="00914C40" w:rsidRPr="000F7655">
        <w:rPr>
          <w:i/>
          <w:iCs/>
          <w:szCs w:val="22"/>
          <w:lang w:val="el-GR"/>
        </w:rPr>
        <w:t xml:space="preserve"> </w:t>
      </w:r>
      <w:r w:rsidR="00914C40" w:rsidRPr="000F7655">
        <w:rPr>
          <w:i/>
          <w:iCs/>
          <w:szCs w:val="22"/>
        </w:rPr>
        <w:t>vitro</w:t>
      </w:r>
      <w:r w:rsidR="00914C40" w:rsidRPr="000F7655">
        <w:rPr>
          <w:szCs w:val="22"/>
          <w:lang w:val="el-GR"/>
        </w:rPr>
        <w:t xml:space="preserve"> </w:t>
      </w:r>
      <w:r w:rsidR="005B49FA" w:rsidRPr="000F7655">
        <w:rPr>
          <w:szCs w:val="22"/>
          <w:lang w:val="el-GR"/>
        </w:rPr>
        <w:t>σύνδεση του γλυκοπυρρονίου με πρωτεΐνη στο ανθρώπινο πλάσμα ήταν</w:t>
      </w:r>
      <w:r w:rsidR="00914C40" w:rsidRPr="000F7655">
        <w:rPr>
          <w:szCs w:val="22"/>
          <w:lang w:val="el-GR"/>
        </w:rPr>
        <w:t xml:space="preserve"> 38% </w:t>
      </w:r>
      <w:r w:rsidR="009751B9" w:rsidRPr="000F7655">
        <w:rPr>
          <w:szCs w:val="22"/>
          <w:lang w:val="el-GR"/>
        </w:rPr>
        <w:t>ως</w:t>
      </w:r>
      <w:r w:rsidR="00914C40" w:rsidRPr="000F7655">
        <w:rPr>
          <w:szCs w:val="22"/>
          <w:lang w:val="el-GR"/>
        </w:rPr>
        <w:t xml:space="preserve"> 41% </w:t>
      </w:r>
      <w:r w:rsidR="005B49FA" w:rsidRPr="000F7655">
        <w:rPr>
          <w:szCs w:val="22"/>
          <w:lang w:val="el-GR"/>
        </w:rPr>
        <w:t>σε συγκεντρώσεις από</w:t>
      </w:r>
      <w:r w:rsidR="00914C40" w:rsidRPr="000F7655">
        <w:rPr>
          <w:szCs w:val="22"/>
          <w:lang w:val="el-GR"/>
        </w:rPr>
        <w:t xml:space="preserve"> 1 </w:t>
      </w:r>
      <w:r w:rsidR="005B49FA" w:rsidRPr="000F7655">
        <w:rPr>
          <w:szCs w:val="22"/>
          <w:lang w:val="el-GR"/>
        </w:rPr>
        <w:t>έως</w:t>
      </w:r>
      <w:r w:rsidR="00914C40" w:rsidRPr="000F7655">
        <w:rPr>
          <w:szCs w:val="22"/>
          <w:lang w:val="el-GR"/>
        </w:rPr>
        <w:t xml:space="preserve"> 10</w:t>
      </w:r>
      <w:r w:rsidR="00914C40" w:rsidRPr="000F7655">
        <w:rPr>
          <w:szCs w:val="22"/>
        </w:rPr>
        <w:t> ng</w:t>
      </w:r>
      <w:r w:rsidR="00914C40" w:rsidRPr="000F7655">
        <w:rPr>
          <w:szCs w:val="22"/>
          <w:lang w:val="el-GR"/>
        </w:rPr>
        <w:t>/</w:t>
      </w:r>
      <w:r w:rsidR="00914C40" w:rsidRPr="000F7655">
        <w:rPr>
          <w:szCs w:val="22"/>
        </w:rPr>
        <w:t>ml</w:t>
      </w:r>
      <w:r w:rsidR="00914C40" w:rsidRPr="000F7655">
        <w:rPr>
          <w:szCs w:val="22"/>
          <w:lang w:val="el-GR"/>
        </w:rPr>
        <w:t xml:space="preserve">. </w:t>
      </w:r>
      <w:r w:rsidR="005B49FA" w:rsidRPr="000F7655">
        <w:rPr>
          <w:szCs w:val="22"/>
          <w:lang w:val="el-GR"/>
        </w:rPr>
        <w:t>Αυτές οι συγκεντρώσεις ήταν τουλάχιστον 6</w:t>
      </w:r>
      <w:r w:rsidR="005B49FA" w:rsidRPr="000F7655">
        <w:rPr>
          <w:szCs w:val="22"/>
          <w:lang w:val="en-US"/>
        </w:rPr>
        <w:t> </w:t>
      </w:r>
      <w:r w:rsidR="005B49FA" w:rsidRPr="000F7655">
        <w:rPr>
          <w:szCs w:val="22"/>
          <w:lang w:val="el-GR"/>
        </w:rPr>
        <w:t xml:space="preserve">φορές υψηλότερες από ότι τα μέσα κορυφαία επίπεδα </w:t>
      </w:r>
      <w:r w:rsidR="004862DA" w:rsidRPr="000F7655">
        <w:rPr>
          <w:szCs w:val="22"/>
          <w:lang w:val="el-GR"/>
        </w:rPr>
        <w:t>σταθεροποιημένης</w:t>
      </w:r>
      <w:r w:rsidR="005B49FA" w:rsidRPr="000F7655">
        <w:rPr>
          <w:szCs w:val="22"/>
          <w:lang w:val="el-GR"/>
        </w:rPr>
        <w:t xml:space="preserve"> κατάστασης που επιτεύχθηκαν στο πλάσμα για δοσολογικό σχήμα </w:t>
      </w:r>
      <w:r w:rsidR="00914C40" w:rsidRPr="000F7655">
        <w:rPr>
          <w:szCs w:val="22"/>
          <w:lang w:val="el-GR"/>
        </w:rPr>
        <w:t>44</w:t>
      </w:r>
      <w:r w:rsidR="00914C40" w:rsidRPr="000F7655">
        <w:rPr>
          <w:szCs w:val="22"/>
        </w:rPr>
        <w:t> mcg</w:t>
      </w:r>
      <w:r w:rsidR="00914C40" w:rsidRPr="000F7655">
        <w:rPr>
          <w:szCs w:val="22"/>
          <w:lang w:val="el-GR"/>
        </w:rPr>
        <w:t xml:space="preserve"> </w:t>
      </w:r>
      <w:r w:rsidR="00B13857" w:rsidRPr="000F7655">
        <w:rPr>
          <w:szCs w:val="22"/>
          <w:lang w:val="el-GR"/>
        </w:rPr>
        <w:t>μία φορά την ημέρα</w:t>
      </w:r>
      <w:r w:rsidR="00914C40" w:rsidRPr="000F7655">
        <w:rPr>
          <w:szCs w:val="22"/>
          <w:lang w:val="el-GR"/>
        </w:rPr>
        <w:t>.</w:t>
      </w:r>
    </w:p>
    <w:p w14:paraId="12099574" w14:textId="77777777" w:rsidR="00B84FD6" w:rsidRPr="000F7655" w:rsidRDefault="00B84FD6" w:rsidP="00D83A43">
      <w:pPr>
        <w:numPr>
          <w:ilvl w:val="12"/>
          <w:numId w:val="0"/>
        </w:numPr>
        <w:tabs>
          <w:tab w:val="clear" w:pos="567"/>
        </w:tabs>
        <w:spacing w:line="240" w:lineRule="auto"/>
        <w:ind w:right="-2"/>
        <w:rPr>
          <w:szCs w:val="22"/>
          <w:lang w:val="el-GR"/>
        </w:rPr>
      </w:pPr>
    </w:p>
    <w:p w14:paraId="14B72E4D" w14:textId="10B4026A" w:rsidR="00B84FD6" w:rsidRPr="000F7655" w:rsidRDefault="005B49FA" w:rsidP="00D83A43">
      <w:pPr>
        <w:keepNext/>
        <w:numPr>
          <w:ilvl w:val="12"/>
          <w:numId w:val="0"/>
        </w:numPr>
        <w:tabs>
          <w:tab w:val="clear" w:pos="567"/>
        </w:tabs>
        <w:spacing w:line="240" w:lineRule="auto"/>
        <w:rPr>
          <w:szCs w:val="22"/>
          <w:u w:val="single"/>
          <w:lang w:val="el-GR"/>
        </w:rPr>
      </w:pPr>
      <w:r w:rsidRPr="000F7655">
        <w:rPr>
          <w:i/>
          <w:szCs w:val="22"/>
          <w:u w:val="single"/>
          <w:lang w:val="el-GR"/>
        </w:rPr>
        <w:t>Φουροϊκή μομεταζόνη</w:t>
      </w:r>
    </w:p>
    <w:p w14:paraId="52780B6D" w14:textId="7FDE78DC" w:rsidR="00B84FD6" w:rsidRPr="000F7655" w:rsidRDefault="005B49FA" w:rsidP="00D83A43">
      <w:pPr>
        <w:numPr>
          <w:ilvl w:val="12"/>
          <w:numId w:val="0"/>
        </w:numPr>
        <w:tabs>
          <w:tab w:val="clear" w:pos="567"/>
        </w:tabs>
        <w:spacing w:line="240" w:lineRule="auto"/>
        <w:ind w:right="-2"/>
        <w:rPr>
          <w:szCs w:val="22"/>
          <w:lang w:val="el-GR"/>
        </w:rPr>
      </w:pPr>
      <w:r w:rsidRPr="000F7655">
        <w:rPr>
          <w:szCs w:val="22"/>
          <w:lang w:val="el-GR"/>
        </w:rPr>
        <w:t>Μετά από την ενδοφλέβια χορήγηση δόσης εφόδου το</w:t>
      </w:r>
      <w:r w:rsidR="00914C40" w:rsidRPr="000F7655">
        <w:rPr>
          <w:szCs w:val="22"/>
          <w:lang w:val="el-GR"/>
        </w:rPr>
        <w:t xml:space="preserve"> </w:t>
      </w:r>
      <w:r w:rsidR="00914C40" w:rsidRPr="000F7655">
        <w:rPr>
          <w:szCs w:val="22"/>
        </w:rPr>
        <w:t>V</w:t>
      </w:r>
      <w:r w:rsidR="00914C40" w:rsidRPr="000F7655">
        <w:rPr>
          <w:szCs w:val="22"/>
          <w:vertAlign w:val="subscript"/>
        </w:rPr>
        <w:t>d</w:t>
      </w:r>
      <w:r w:rsidR="00914C40" w:rsidRPr="000F7655">
        <w:rPr>
          <w:szCs w:val="22"/>
          <w:lang w:val="el-GR"/>
        </w:rPr>
        <w:t xml:space="preserve"> </w:t>
      </w:r>
      <w:r w:rsidRPr="000F7655">
        <w:rPr>
          <w:szCs w:val="22"/>
          <w:lang w:val="el-GR"/>
        </w:rPr>
        <w:t>είναι</w:t>
      </w:r>
      <w:r w:rsidR="00914C40" w:rsidRPr="000F7655">
        <w:rPr>
          <w:szCs w:val="22"/>
          <w:lang w:val="el-GR"/>
        </w:rPr>
        <w:t xml:space="preserve"> 332</w:t>
      </w:r>
      <w:r w:rsidR="00914C40" w:rsidRPr="000F7655">
        <w:rPr>
          <w:szCs w:val="22"/>
        </w:rPr>
        <w:t> </w:t>
      </w:r>
      <w:r w:rsidRPr="000F7655">
        <w:rPr>
          <w:szCs w:val="22"/>
          <w:lang w:val="el-GR"/>
        </w:rPr>
        <w:t>λίτρα. Η</w:t>
      </w:r>
      <w:r w:rsidR="00914C40" w:rsidRPr="000F7655">
        <w:rPr>
          <w:szCs w:val="22"/>
          <w:lang w:val="el-GR"/>
        </w:rPr>
        <w:t xml:space="preserve"> </w:t>
      </w:r>
      <w:r w:rsidR="00914C40" w:rsidRPr="000F7655">
        <w:rPr>
          <w:i/>
          <w:szCs w:val="22"/>
        </w:rPr>
        <w:t>in</w:t>
      </w:r>
      <w:r w:rsidR="00914C40" w:rsidRPr="000F7655">
        <w:rPr>
          <w:i/>
          <w:szCs w:val="22"/>
          <w:lang w:val="el-GR"/>
        </w:rPr>
        <w:t xml:space="preserve"> </w:t>
      </w:r>
      <w:r w:rsidR="00914C40" w:rsidRPr="000F7655">
        <w:rPr>
          <w:i/>
          <w:szCs w:val="22"/>
        </w:rPr>
        <w:t>vitro</w:t>
      </w:r>
      <w:r w:rsidR="00914C40" w:rsidRPr="000F7655">
        <w:rPr>
          <w:szCs w:val="22"/>
          <w:lang w:val="el-GR"/>
        </w:rPr>
        <w:t xml:space="preserve"> </w:t>
      </w:r>
      <w:r w:rsidRPr="000F7655">
        <w:rPr>
          <w:szCs w:val="22"/>
          <w:lang w:val="el-GR"/>
        </w:rPr>
        <w:t xml:space="preserve">σύνδεση με πρωτεΐνη για τη φουροϊκή μομεταζόνη είναι υψηλή, </w:t>
      </w:r>
      <w:r w:rsidR="00914C40" w:rsidRPr="000F7655">
        <w:rPr>
          <w:szCs w:val="22"/>
          <w:lang w:val="el-GR"/>
        </w:rPr>
        <w:t xml:space="preserve">98% </w:t>
      </w:r>
      <w:r w:rsidRPr="000F7655">
        <w:rPr>
          <w:szCs w:val="22"/>
          <w:lang w:val="el-GR"/>
        </w:rPr>
        <w:t>έως</w:t>
      </w:r>
      <w:r w:rsidR="00914C40" w:rsidRPr="000F7655">
        <w:rPr>
          <w:szCs w:val="22"/>
          <w:lang w:val="el-GR"/>
        </w:rPr>
        <w:t xml:space="preserve"> 99% </w:t>
      </w:r>
      <w:r w:rsidRPr="000F7655">
        <w:rPr>
          <w:szCs w:val="22"/>
          <w:lang w:val="el-GR"/>
        </w:rPr>
        <w:t>σε συγκεντρώσεις που κυμαίνονται από</w:t>
      </w:r>
      <w:r w:rsidR="00914C40" w:rsidRPr="000F7655">
        <w:rPr>
          <w:szCs w:val="22"/>
          <w:lang w:val="el-GR"/>
        </w:rPr>
        <w:t xml:space="preserve"> 5 </w:t>
      </w:r>
      <w:r w:rsidRPr="000F7655">
        <w:rPr>
          <w:szCs w:val="22"/>
          <w:lang w:val="el-GR"/>
        </w:rPr>
        <w:t>έως</w:t>
      </w:r>
      <w:r w:rsidR="00914C40" w:rsidRPr="000F7655">
        <w:rPr>
          <w:szCs w:val="22"/>
          <w:lang w:val="el-GR"/>
        </w:rPr>
        <w:t xml:space="preserve"> 500</w:t>
      </w:r>
      <w:r w:rsidR="00914C40" w:rsidRPr="000F7655">
        <w:rPr>
          <w:szCs w:val="22"/>
        </w:rPr>
        <w:t> ng</w:t>
      </w:r>
      <w:r w:rsidR="00914C40" w:rsidRPr="000F7655">
        <w:rPr>
          <w:szCs w:val="22"/>
          <w:lang w:val="el-GR"/>
        </w:rPr>
        <w:t>/</w:t>
      </w:r>
      <w:r w:rsidR="00914C40" w:rsidRPr="000F7655">
        <w:rPr>
          <w:szCs w:val="22"/>
        </w:rPr>
        <w:t>ml</w:t>
      </w:r>
      <w:r w:rsidR="00914C40" w:rsidRPr="000F7655">
        <w:rPr>
          <w:szCs w:val="22"/>
          <w:lang w:val="el-GR"/>
        </w:rPr>
        <w:t>.</w:t>
      </w:r>
    </w:p>
    <w:p w14:paraId="625B2B10" w14:textId="77777777" w:rsidR="00B84FD6" w:rsidRPr="000F7655" w:rsidRDefault="00B84FD6" w:rsidP="00D83A43">
      <w:pPr>
        <w:numPr>
          <w:ilvl w:val="12"/>
          <w:numId w:val="0"/>
        </w:numPr>
        <w:tabs>
          <w:tab w:val="clear" w:pos="567"/>
        </w:tabs>
        <w:spacing w:line="240" w:lineRule="auto"/>
        <w:ind w:right="-2"/>
        <w:rPr>
          <w:szCs w:val="22"/>
          <w:lang w:val="el-GR"/>
        </w:rPr>
      </w:pPr>
    </w:p>
    <w:p w14:paraId="5E8FF62D" w14:textId="52F7757D" w:rsidR="00B84FD6" w:rsidRPr="000F7655" w:rsidRDefault="00B52ECD" w:rsidP="00D83A43">
      <w:pPr>
        <w:keepNext/>
        <w:numPr>
          <w:ilvl w:val="12"/>
          <w:numId w:val="0"/>
        </w:numPr>
        <w:tabs>
          <w:tab w:val="clear" w:pos="567"/>
        </w:tabs>
        <w:spacing w:line="240" w:lineRule="auto"/>
        <w:ind w:right="-2"/>
        <w:rPr>
          <w:szCs w:val="22"/>
          <w:lang w:val="el-GR"/>
        </w:rPr>
      </w:pPr>
      <w:r w:rsidRPr="000F7655">
        <w:rPr>
          <w:szCs w:val="22"/>
          <w:u w:val="single"/>
          <w:lang w:val="el-GR"/>
        </w:rPr>
        <w:t>Βιομετασχηματισμός</w:t>
      </w:r>
    </w:p>
    <w:p w14:paraId="53E415BB" w14:textId="77777777" w:rsidR="00B84FD6" w:rsidRPr="000F7655" w:rsidRDefault="00B84FD6" w:rsidP="00D83A43">
      <w:pPr>
        <w:pStyle w:val="Text"/>
        <w:keepNext/>
        <w:spacing w:before="0"/>
        <w:jc w:val="left"/>
        <w:rPr>
          <w:bCs/>
          <w:iCs/>
          <w:sz w:val="22"/>
          <w:szCs w:val="22"/>
          <w:lang w:val="el-GR"/>
        </w:rPr>
      </w:pPr>
    </w:p>
    <w:p w14:paraId="70228AA9" w14:textId="71CFD40E" w:rsidR="00B84FD6" w:rsidRPr="000F7655" w:rsidRDefault="005B49FA" w:rsidP="00D83A43">
      <w:pPr>
        <w:pStyle w:val="Text"/>
        <w:keepNext/>
        <w:spacing w:before="0"/>
        <w:jc w:val="left"/>
        <w:rPr>
          <w:sz w:val="22"/>
          <w:szCs w:val="22"/>
          <w:u w:val="single"/>
          <w:lang w:val="el-GR"/>
        </w:rPr>
      </w:pPr>
      <w:bookmarkStart w:id="20" w:name="_5236381Indacaterol_"/>
      <w:bookmarkEnd w:id="20"/>
      <w:r w:rsidRPr="000F7655">
        <w:rPr>
          <w:bCs/>
          <w:i/>
          <w:iCs/>
          <w:sz w:val="22"/>
          <w:szCs w:val="22"/>
          <w:u w:val="single"/>
          <w:lang w:val="el-GR"/>
        </w:rPr>
        <w:t>Ινδακατερόλη</w:t>
      </w:r>
    </w:p>
    <w:p w14:paraId="782E6C87" w14:textId="2B94B298" w:rsidR="00B84FD6" w:rsidRPr="000F7655" w:rsidRDefault="005B49FA" w:rsidP="00D83A43">
      <w:pPr>
        <w:pStyle w:val="Text"/>
        <w:spacing w:before="0"/>
        <w:jc w:val="left"/>
        <w:rPr>
          <w:sz w:val="22"/>
          <w:szCs w:val="22"/>
          <w:lang w:val="el-GR"/>
        </w:rPr>
      </w:pPr>
      <w:r w:rsidRPr="000F7655">
        <w:rPr>
          <w:rFonts w:eastAsia="Times New Roman"/>
          <w:sz w:val="22"/>
          <w:szCs w:val="22"/>
          <w:lang w:val="el-GR" w:eastAsia="en-US"/>
        </w:rPr>
        <w:t>Μετά από στόμα</w:t>
      </w:r>
      <w:r w:rsidR="00943C55" w:rsidRPr="000F7655">
        <w:rPr>
          <w:rFonts w:eastAsia="Times New Roman"/>
          <w:sz w:val="22"/>
          <w:szCs w:val="22"/>
          <w:lang w:val="el-GR" w:eastAsia="en-US"/>
        </w:rPr>
        <w:t>τος χορήγηση</w:t>
      </w:r>
      <w:r w:rsidRPr="000F7655">
        <w:rPr>
          <w:rFonts w:eastAsia="Times New Roman"/>
          <w:sz w:val="22"/>
          <w:szCs w:val="22"/>
          <w:lang w:val="el-GR" w:eastAsia="en-US"/>
        </w:rPr>
        <w:t xml:space="preserve"> ραδιοσημασμένης ινδακατερόλης σε μελέτη ADME (απορρόφηση, κατανομή, μεταβολισμός, αποβολή) στον άνθρωπο, η αμετάβλητη ινδακατερόλη ήταν το κύριο συστατικό στον ορό και ευθυνόταν για περίπου το ένα τρίτο της συνολικής σχετιζόμενης με το φάρμακο AUC μέσα σε 24 ώρες. Ένα υδροξυλιωμένο παράγωγο ήταν ο κυρίαρχος μεταβολίτης στον ορό. Φαινολικό O-γλυκουρονίδιο της ινδακατερόλης και υδροξυλιωμένη ινδακατερόλη ήταν άλλοι κυρίαρχοι μεταβολίτες. Ένα διαστερεομερές του υδροξυλιωμένου παραγώγου, ένα N-γλυκουρονίδιο της ινδακατερόλης και τα C- και N-αποαλκυλιωμένα παράγωγα ήταν άλλοι μεταβολίτες που αναγνωρίστηκαν</w:t>
      </w:r>
      <w:r w:rsidR="00914C40" w:rsidRPr="000F7655">
        <w:rPr>
          <w:sz w:val="22"/>
          <w:szCs w:val="22"/>
          <w:lang w:val="el-GR"/>
        </w:rPr>
        <w:t>.</w:t>
      </w:r>
    </w:p>
    <w:p w14:paraId="2806700E" w14:textId="77777777" w:rsidR="00B84FD6" w:rsidRPr="000F7655" w:rsidRDefault="00B84FD6" w:rsidP="00D83A43">
      <w:pPr>
        <w:pStyle w:val="Text"/>
        <w:spacing w:before="0"/>
        <w:jc w:val="left"/>
        <w:rPr>
          <w:bCs/>
          <w:iCs/>
          <w:sz w:val="22"/>
          <w:szCs w:val="22"/>
          <w:lang w:val="el-GR"/>
        </w:rPr>
      </w:pPr>
    </w:p>
    <w:p w14:paraId="1A058A0D" w14:textId="1124B7C2" w:rsidR="00B84FD6" w:rsidRPr="000F7655" w:rsidRDefault="00914C40" w:rsidP="00D83A43">
      <w:pPr>
        <w:pStyle w:val="Text"/>
        <w:spacing w:before="0"/>
        <w:jc w:val="left"/>
        <w:rPr>
          <w:sz w:val="22"/>
          <w:szCs w:val="22"/>
          <w:lang w:val="el-GR"/>
        </w:rPr>
      </w:pPr>
      <w:r w:rsidRPr="000F7655">
        <w:rPr>
          <w:i/>
          <w:iCs/>
          <w:sz w:val="22"/>
          <w:szCs w:val="22"/>
        </w:rPr>
        <w:t>In</w:t>
      </w:r>
      <w:r w:rsidRPr="000F7655">
        <w:rPr>
          <w:i/>
          <w:iCs/>
          <w:sz w:val="22"/>
          <w:szCs w:val="22"/>
          <w:lang w:val="el-GR"/>
        </w:rPr>
        <w:t xml:space="preserve"> </w:t>
      </w:r>
      <w:r w:rsidRPr="000F7655">
        <w:rPr>
          <w:i/>
          <w:iCs/>
          <w:sz w:val="22"/>
          <w:szCs w:val="22"/>
        </w:rPr>
        <w:t>vitro</w:t>
      </w:r>
      <w:r w:rsidRPr="000F7655">
        <w:rPr>
          <w:sz w:val="22"/>
          <w:szCs w:val="22"/>
          <w:lang w:val="el-GR"/>
        </w:rPr>
        <w:t xml:space="preserve"> </w:t>
      </w:r>
      <w:r w:rsidR="005B49FA" w:rsidRPr="000F7655">
        <w:rPr>
          <w:sz w:val="22"/>
          <w:szCs w:val="22"/>
          <w:lang w:val="el-GR"/>
        </w:rPr>
        <w:t>έρευνες έδειξαν ότι το</w:t>
      </w:r>
      <w:r w:rsidRPr="000F7655">
        <w:rPr>
          <w:sz w:val="22"/>
          <w:szCs w:val="22"/>
          <w:lang w:val="el-GR"/>
        </w:rPr>
        <w:t xml:space="preserve"> </w:t>
      </w:r>
      <w:r w:rsidRPr="000F7655">
        <w:rPr>
          <w:sz w:val="22"/>
          <w:szCs w:val="22"/>
        </w:rPr>
        <w:t>UGT</w:t>
      </w:r>
      <w:r w:rsidRPr="000F7655">
        <w:rPr>
          <w:sz w:val="22"/>
          <w:szCs w:val="22"/>
          <w:lang w:val="el-GR"/>
        </w:rPr>
        <w:t>1</w:t>
      </w:r>
      <w:r w:rsidRPr="000F7655">
        <w:rPr>
          <w:sz w:val="22"/>
          <w:szCs w:val="22"/>
        </w:rPr>
        <w:t>A</w:t>
      </w:r>
      <w:r w:rsidRPr="000F7655">
        <w:rPr>
          <w:sz w:val="22"/>
          <w:szCs w:val="22"/>
          <w:lang w:val="el-GR"/>
        </w:rPr>
        <w:t xml:space="preserve">1 </w:t>
      </w:r>
      <w:r w:rsidR="005B49FA" w:rsidRPr="000F7655">
        <w:rPr>
          <w:sz w:val="22"/>
          <w:szCs w:val="22"/>
          <w:lang w:val="el-GR"/>
        </w:rPr>
        <w:t>ήταν η μόνη ισομορφή</w:t>
      </w:r>
      <w:r w:rsidRPr="000F7655">
        <w:rPr>
          <w:sz w:val="22"/>
          <w:szCs w:val="22"/>
          <w:lang w:val="el-GR"/>
        </w:rPr>
        <w:t xml:space="preserve"> </w:t>
      </w:r>
      <w:r w:rsidRPr="000F7655">
        <w:rPr>
          <w:sz w:val="22"/>
          <w:szCs w:val="22"/>
        </w:rPr>
        <w:t>UGT</w:t>
      </w:r>
      <w:r w:rsidRPr="000F7655">
        <w:rPr>
          <w:sz w:val="22"/>
          <w:szCs w:val="22"/>
          <w:lang w:val="el-GR"/>
        </w:rPr>
        <w:t xml:space="preserve"> </w:t>
      </w:r>
      <w:r w:rsidR="005B49FA" w:rsidRPr="000F7655">
        <w:rPr>
          <w:sz w:val="22"/>
          <w:szCs w:val="22"/>
          <w:lang w:val="el-GR"/>
        </w:rPr>
        <w:t>που μεταβόλιζε την ινδακατερόλη σε φαινολικό Ο-γλυκουρονίδιο</w:t>
      </w:r>
      <w:r w:rsidRPr="000F7655">
        <w:rPr>
          <w:sz w:val="22"/>
          <w:szCs w:val="22"/>
          <w:lang w:val="el-GR"/>
        </w:rPr>
        <w:t xml:space="preserve">. </w:t>
      </w:r>
      <w:r w:rsidR="005B49FA" w:rsidRPr="000F7655">
        <w:rPr>
          <w:color w:val="000000"/>
          <w:sz w:val="22"/>
          <w:szCs w:val="22"/>
          <w:lang w:val="el-GR" w:eastAsia="en-US"/>
        </w:rPr>
        <w:t xml:space="preserve">Οξειδωτικοί μεταβολίτες ανιχνεύθηκαν σε επωάσεις με ανασυνδυασμένο CYP1A1, CYP2D6 και CYP3A4. Συμπεραίνεται ότι το CYP3A4 είναι το επικρατές ισοένζυμο που ευθύνεται για την υδροξυλίωση της ινδακατερόλης. </w:t>
      </w:r>
      <w:r w:rsidR="005B49FA" w:rsidRPr="000F7655">
        <w:rPr>
          <w:i/>
          <w:color w:val="000000"/>
          <w:sz w:val="22"/>
          <w:szCs w:val="22"/>
          <w:lang w:val="el-GR" w:eastAsia="en-US"/>
        </w:rPr>
        <w:t>In vitro</w:t>
      </w:r>
      <w:r w:rsidR="005B49FA" w:rsidRPr="000F7655">
        <w:rPr>
          <w:color w:val="000000"/>
          <w:sz w:val="22"/>
          <w:szCs w:val="22"/>
          <w:lang w:val="el-GR" w:eastAsia="en-US"/>
        </w:rPr>
        <w:t xml:space="preserve"> έρευνες έδειξαν περαιτέρω ότι η ινδακατερόλη είναι υπόστρωμα με χαμηλή συγγένεια για την αντλία εκροής P-gp</w:t>
      </w:r>
      <w:r w:rsidRPr="000F7655">
        <w:rPr>
          <w:sz w:val="22"/>
          <w:szCs w:val="22"/>
          <w:lang w:val="el-GR"/>
        </w:rPr>
        <w:t>.</w:t>
      </w:r>
    </w:p>
    <w:p w14:paraId="618DDAB4" w14:textId="77777777" w:rsidR="00B84FD6" w:rsidRPr="000F7655" w:rsidRDefault="00B84FD6" w:rsidP="00D83A43">
      <w:pPr>
        <w:pStyle w:val="Text"/>
        <w:spacing w:before="0"/>
        <w:jc w:val="left"/>
        <w:rPr>
          <w:sz w:val="22"/>
          <w:szCs w:val="22"/>
          <w:lang w:val="el-GR"/>
        </w:rPr>
      </w:pPr>
    </w:p>
    <w:p w14:paraId="1A0C1E42" w14:textId="4F654DCD" w:rsidR="00B84FD6" w:rsidRPr="000F7655" w:rsidRDefault="005B49FA" w:rsidP="00D83A43">
      <w:pPr>
        <w:pStyle w:val="Text"/>
        <w:spacing w:before="0"/>
        <w:jc w:val="left"/>
        <w:rPr>
          <w:sz w:val="22"/>
          <w:szCs w:val="22"/>
          <w:lang w:val="el-GR"/>
        </w:rPr>
      </w:pPr>
      <w:r w:rsidRPr="000F7655">
        <w:rPr>
          <w:rFonts w:eastAsia="Times New Roman"/>
          <w:i/>
          <w:sz w:val="22"/>
          <w:lang w:val="en-GB" w:eastAsia="en-US"/>
        </w:rPr>
        <w:t>In</w:t>
      </w:r>
      <w:r w:rsidRPr="000F7655">
        <w:rPr>
          <w:rFonts w:eastAsia="Times New Roman"/>
          <w:i/>
          <w:sz w:val="22"/>
          <w:lang w:val="el-GR" w:eastAsia="en-US"/>
        </w:rPr>
        <w:t xml:space="preserve"> </w:t>
      </w:r>
      <w:r w:rsidRPr="000F7655">
        <w:rPr>
          <w:rFonts w:eastAsia="Times New Roman"/>
          <w:i/>
          <w:sz w:val="22"/>
          <w:lang w:val="en-GB" w:eastAsia="en-US"/>
        </w:rPr>
        <w:t>vitro</w:t>
      </w:r>
      <w:r w:rsidRPr="000F7655">
        <w:rPr>
          <w:rFonts w:eastAsia="Times New Roman"/>
          <w:i/>
          <w:sz w:val="22"/>
          <w:lang w:val="el-GR" w:eastAsia="en-US"/>
        </w:rPr>
        <w:t>,</w:t>
      </w:r>
      <w:r w:rsidRPr="000F7655">
        <w:rPr>
          <w:rFonts w:eastAsia="Times New Roman"/>
          <w:sz w:val="22"/>
          <w:lang w:val="el-GR" w:eastAsia="en-US"/>
        </w:rPr>
        <w:t xml:space="preserve"> η ισομορφή </w:t>
      </w:r>
      <w:r w:rsidRPr="000F7655">
        <w:rPr>
          <w:rFonts w:eastAsia="Times New Roman"/>
          <w:sz w:val="22"/>
          <w:lang w:val="en-GB" w:eastAsia="en-US"/>
        </w:rPr>
        <w:t>UGT</w:t>
      </w:r>
      <w:r w:rsidRPr="000F7655">
        <w:rPr>
          <w:rFonts w:eastAsia="Times New Roman"/>
          <w:sz w:val="22"/>
          <w:lang w:val="el-GR" w:eastAsia="en-US"/>
        </w:rPr>
        <w:t>1</w:t>
      </w:r>
      <w:r w:rsidRPr="000F7655">
        <w:rPr>
          <w:rFonts w:eastAsia="Times New Roman"/>
          <w:sz w:val="22"/>
          <w:lang w:val="en-GB" w:eastAsia="en-US"/>
        </w:rPr>
        <w:t>A</w:t>
      </w:r>
      <w:r w:rsidRPr="000F7655">
        <w:rPr>
          <w:rFonts w:eastAsia="Times New Roman"/>
          <w:sz w:val="22"/>
          <w:lang w:val="el-GR" w:eastAsia="en-US"/>
        </w:rPr>
        <w:t xml:space="preserve">1 έχει μεγάλη συνεισφορά στην μεταβολική κάθαρση της ινδακατερόλης. Παρόλα αυτά, όπως διαφάνηκε σε </w:t>
      </w:r>
      <w:r w:rsidR="005F39D5" w:rsidRPr="000F7655">
        <w:rPr>
          <w:rFonts w:eastAsia="Times New Roman"/>
          <w:sz w:val="22"/>
          <w:lang w:val="el-GR" w:eastAsia="en-US"/>
        </w:rPr>
        <w:t>μία</w:t>
      </w:r>
      <w:r w:rsidRPr="000F7655">
        <w:rPr>
          <w:rFonts w:eastAsia="Times New Roman"/>
          <w:sz w:val="22"/>
          <w:lang w:val="el-GR" w:eastAsia="en-US"/>
        </w:rPr>
        <w:t xml:space="preserve"> κλινική μελέτη σε πληθυσμούς με διαφορετικούς γονότυπους </w:t>
      </w:r>
      <w:r w:rsidRPr="000F7655">
        <w:rPr>
          <w:rFonts w:eastAsia="Times New Roman"/>
          <w:sz w:val="22"/>
          <w:lang w:val="en-GB" w:eastAsia="en-US"/>
        </w:rPr>
        <w:t>UGT</w:t>
      </w:r>
      <w:r w:rsidRPr="000F7655">
        <w:rPr>
          <w:rFonts w:eastAsia="Times New Roman"/>
          <w:sz w:val="22"/>
          <w:lang w:val="el-GR" w:eastAsia="en-US"/>
        </w:rPr>
        <w:t>1</w:t>
      </w:r>
      <w:r w:rsidRPr="000F7655">
        <w:rPr>
          <w:rFonts w:eastAsia="Times New Roman"/>
          <w:sz w:val="22"/>
          <w:lang w:val="en-GB" w:eastAsia="en-US"/>
        </w:rPr>
        <w:t>A</w:t>
      </w:r>
      <w:r w:rsidRPr="000F7655">
        <w:rPr>
          <w:rFonts w:eastAsia="Times New Roman"/>
          <w:sz w:val="22"/>
          <w:lang w:val="el-GR" w:eastAsia="en-US"/>
        </w:rPr>
        <w:t xml:space="preserve">1, η συστηματική έκθεση στην ινδακατερόλη δεν επηρεάζεται σημαντικά από τον γονότυπο </w:t>
      </w:r>
      <w:r w:rsidRPr="000F7655">
        <w:rPr>
          <w:rFonts w:eastAsia="Times New Roman"/>
          <w:sz w:val="22"/>
          <w:lang w:val="en-GB" w:eastAsia="en-US"/>
        </w:rPr>
        <w:t>UGT</w:t>
      </w:r>
      <w:r w:rsidRPr="000F7655">
        <w:rPr>
          <w:rFonts w:eastAsia="Times New Roman"/>
          <w:sz w:val="22"/>
          <w:lang w:val="el-GR" w:eastAsia="en-US"/>
        </w:rPr>
        <w:t>1</w:t>
      </w:r>
      <w:r w:rsidRPr="000F7655">
        <w:rPr>
          <w:rFonts w:eastAsia="Times New Roman"/>
          <w:sz w:val="22"/>
          <w:lang w:val="en-GB" w:eastAsia="en-US"/>
        </w:rPr>
        <w:t>A</w:t>
      </w:r>
      <w:r w:rsidRPr="000F7655">
        <w:rPr>
          <w:rFonts w:eastAsia="Times New Roman"/>
          <w:sz w:val="22"/>
          <w:lang w:val="el-GR" w:eastAsia="en-US"/>
        </w:rPr>
        <w:t>1</w:t>
      </w:r>
      <w:r w:rsidR="00914C40" w:rsidRPr="000F7655">
        <w:rPr>
          <w:sz w:val="22"/>
          <w:szCs w:val="22"/>
          <w:lang w:val="el-GR"/>
        </w:rPr>
        <w:t>.</w:t>
      </w:r>
    </w:p>
    <w:p w14:paraId="5DF18EE9" w14:textId="77777777" w:rsidR="00B84FD6" w:rsidRPr="000F7655" w:rsidRDefault="00B84FD6" w:rsidP="00D83A43">
      <w:pPr>
        <w:pStyle w:val="Text"/>
        <w:spacing w:before="0"/>
        <w:jc w:val="left"/>
        <w:rPr>
          <w:sz w:val="22"/>
          <w:szCs w:val="22"/>
          <w:lang w:val="el-GR"/>
        </w:rPr>
      </w:pPr>
    </w:p>
    <w:p w14:paraId="17045EAF" w14:textId="69665559" w:rsidR="00B84FD6" w:rsidRPr="000F7655" w:rsidRDefault="005B49FA" w:rsidP="00D83A43">
      <w:pPr>
        <w:pStyle w:val="Text"/>
        <w:keepNext/>
        <w:spacing w:before="0"/>
        <w:jc w:val="left"/>
        <w:rPr>
          <w:bCs/>
          <w:iCs/>
          <w:sz w:val="22"/>
          <w:szCs w:val="22"/>
          <w:u w:val="single"/>
          <w:lang w:val="el-GR"/>
        </w:rPr>
      </w:pPr>
      <w:r w:rsidRPr="000F7655">
        <w:rPr>
          <w:bCs/>
          <w:i/>
          <w:iCs/>
          <w:sz w:val="22"/>
          <w:szCs w:val="22"/>
          <w:u w:val="single"/>
          <w:lang w:val="el-GR"/>
        </w:rPr>
        <w:t>Γλυκοπυρρόνιο</w:t>
      </w:r>
    </w:p>
    <w:p w14:paraId="1DB1117B" w14:textId="0A028864" w:rsidR="00B84FD6" w:rsidRPr="000F7655" w:rsidRDefault="005B49FA" w:rsidP="00D83A43">
      <w:pPr>
        <w:pStyle w:val="Text"/>
        <w:spacing w:before="0"/>
        <w:jc w:val="left"/>
        <w:rPr>
          <w:sz w:val="22"/>
          <w:szCs w:val="22"/>
          <w:lang w:val="el-GR"/>
        </w:rPr>
      </w:pPr>
      <w:r w:rsidRPr="000F7655">
        <w:rPr>
          <w:rFonts w:eastAsia="Times New Roman"/>
          <w:sz w:val="22"/>
          <w:szCs w:val="22"/>
          <w:lang w:val="el-GR" w:eastAsia="en-US"/>
        </w:rPr>
        <w:t xml:space="preserve">Μελέτες μεταβολισμού </w:t>
      </w:r>
      <w:r w:rsidRPr="000F7655">
        <w:rPr>
          <w:rFonts w:eastAsia="Times New Roman"/>
          <w:i/>
          <w:sz w:val="22"/>
          <w:szCs w:val="22"/>
          <w:lang w:val="el-GR" w:eastAsia="en-US"/>
        </w:rPr>
        <w:t>in vitro</w:t>
      </w:r>
      <w:r w:rsidRPr="000F7655">
        <w:rPr>
          <w:rFonts w:eastAsia="Times New Roman"/>
          <w:sz w:val="22"/>
          <w:szCs w:val="22"/>
          <w:lang w:val="el-GR" w:eastAsia="en-US"/>
        </w:rPr>
        <w:t xml:space="preserve"> έδειξαν σταθερές μεταβολικές οδούς για το βρωμιούχο γλυκοπυρρόνιο μεταξύ ζώων και ανθρώπων</w:t>
      </w:r>
      <w:r w:rsidR="00914C40" w:rsidRPr="000F7655">
        <w:rPr>
          <w:sz w:val="22"/>
          <w:szCs w:val="22"/>
          <w:lang w:val="el-GR"/>
        </w:rPr>
        <w:t xml:space="preserve">. </w:t>
      </w:r>
      <w:r w:rsidRPr="000F7655">
        <w:rPr>
          <w:sz w:val="22"/>
          <w:szCs w:val="22"/>
          <w:lang w:val="el-GR"/>
        </w:rPr>
        <w:t>Δεν βρέθηκαν ειδικοί για ανθρώπους μεταβολίτες</w:t>
      </w:r>
      <w:r w:rsidR="00914C40" w:rsidRPr="000F7655">
        <w:rPr>
          <w:sz w:val="22"/>
          <w:szCs w:val="22"/>
          <w:lang w:val="el-GR"/>
        </w:rPr>
        <w:t xml:space="preserve">. </w:t>
      </w:r>
      <w:r w:rsidRPr="000F7655">
        <w:rPr>
          <w:rFonts w:eastAsia="Times New Roman"/>
          <w:sz w:val="22"/>
          <w:szCs w:val="22"/>
          <w:lang w:val="el-GR" w:eastAsia="en-US"/>
        </w:rPr>
        <w:t>Παρατηρήθηκε υδροξυλίωση μέσω της οποίας παράγονται διάφοροι μόνο</w:t>
      </w:r>
      <w:r w:rsidRPr="000F7655">
        <w:rPr>
          <w:rFonts w:eastAsia="Times New Roman"/>
          <w:sz w:val="22"/>
          <w:szCs w:val="22"/>
          <w:lang w:val="el-GR" w:eastAsia="en-US"/>
        </w:rPr>
        <w:noBreakHyphen/>
        <w:t xml:space="preserve"> και δι</w:t>
      </w:r>
      <w:r w:rsidRPr="000F7655">
        <w:rPr>
          <w:rFonts w:eastAsia="Times New Roman"/>
          <w:sz w:val="22"/>
          <w:szCs w:val="22"/>
          <w:lang w:val="el-GR" w:eastAsia="en-US"/>
        </w:rPr>
        <w:noBreakHyphen/>
        <w:t>υδροξυλιωμένοι μεταβολίτες, καθώς και άμεση υδρόλυση που οδηγεί στο σχηματισμό ενός παραγώγου του καρβοξυλικού οξέος (Μ9)</w:t>
      </w:r>
      <w:r w:rsidR="00914C40" w:rsidRPr="000F7655">
        <w:rPr>
          <w:sz w:val="22"/>
          <w:szCs w:val="22"/>
          <w:lang w:val="el-GR"/>
        </w:rPr>
        <w:t>.</w:t>
      </w:r>
    </w:p>
    <w:p w14:paraId="2CF84E1D" w14:textId="77777777" w:rsidR="00B84FD6" w:rsidRPr="000F7655" w:rsidRDefault="00B84FD6" w:rsidP="00D83A43">
      <w:pPr>
        <w:pStyle w:val="Text"/>
        <w:spacing w:before="0"/>
        <w:jc w:val="left"/>
        <w:rPr>
          <w:sz w:val="22"/>
          <w:szCs w:val="22"/>
          <w:lang w:val="el-GR"/>
        </w:rPr>
      </w:pPr>
    </w:p>
    <w:p w14:paraId="4CD96B60" w14:textId="797EFCE9" w:rsidR="00B84FD6" w:rsidRPr="000F7655" w:rsidRDefault="00914C40" w:rsidP="00D83A43">
      <w:pPr>
        <w:pStyle w:val="Text"/>
        <w:spacing w:before="0"/>
        <w:jc w:val="left"/>
        <w:rPr>
          <w:sz w:val="22"/>
          <w:szCs w:val="22"/>
          <w:lang w:val="el-GR"/>
        </w:rPr>
      </w:pPr>
      <w:r w:rsidRPr="000F7655">
        <w:rPr>
          <w:i/>
          <w:iCs/>
          <w:sz w:val="22"/>
          <w:szCs w:val="22"/>
        </w:rPr>
        <w:t>In</w:t>
      </w:r>
      <w:r w:rsidRPr="000F7655">
        <w:rPr>
          <w:i/>
          <w:iCs/>
          <w:sz w:val="22"/>
          <w:szCs w:val="22"/>
          <w:lang w:val="el-GR"/>
        </w:rPr>
        <w:t xml:space="preserve"> </w:t>
      </w:r>
      <w:r w:rsidRPr="000F7655">
        <w:rPr>
          <w:i/>
          <w:iCs/>
          <w:sz w:val="22"/>
          <w:szCs w:val="22"/>
        </w:rPr>
        <w:t>vitro</w:t>
      </w:r>
      <w:r w:rsidRPr="000F7655">
        <w:rPr>
          <w:sz w:val="22"/>
          <w:szCs w:val="22"/>
          <w:lang w:val="el-GR"/>
        </w:rPr>
        <w:t xml:space="preserve"> </w:t>
      </w:r>
      <w:r w:rsidR="00555FD5" w:rsidRPr="000F7655">
        <w:rPr>
          <w:sz w:val="22"/>
          <w:szCs w:val="22"/>
          <w:lang w:val="el-GR"/>
        </w:rPr>
        <w:t>έρευνες έδειξαν ότι πολλαπλά ισοένζυμα</w:t>
      </w:r>
      <w:r w:rsidRPr="000F7655">
        <w:rPr>
          <w:sz w:val="22"/>
          <w:szCs w:val="22"/>
          <w:lang w:val="el-GR"/>
        </w:rPr>
        <w:t xml:space="preserve"> </w:t>
      </w:r>
      <w:r w:rsidRPr="000F7655">
        <w:rPr>
          <w:sz w:val="22"/>
          <w:szCs w:val="22"/>
        </w:rPr>
        <w:t>CYP</w:t>
      </w:r>
      <w:r w:rsidRPr="000F7655">
        <w:rPr>
          <w:sz w:val="22"/>
          <w:szCs w:val="22"/>
          <w:lang w:val="el-GR"/>
        </w:rPr>
        <w:t xml:space="preserve"> </w:t>
      </w:r>
      <w:r w:rsidR="00555FD5" w:rsidRPr="000F7655">
        <w:rPr>
          <w:sz w:val="22"/>
          <w:szCs w:val="22"/>
          <w:lang w:val="el-GR"/>
        </w:rPr>
        <w:t xml:space="preserve">συμβάλλουν στον οξειδωτικό βιομετασχηματισμό του γλυκοπυρρονίου. Η υδρόλυση σε </w:t>
      </w:r>
      <w:r w:rsidRPr="000F7655">
        <w:rPr>
          <w:sz w:val="22"/>
          <w:szCs w:val="22"/>
        </w:rPr>
        <w:t>M</w:t>
      </w:r>
      <w:r w:rsidRPr="000F7655">
        <w:rPr>
          <w:sz w:val="22"/>
          <w:szCs w:val="22"/>
          <w:lang w:val="el-GR"/>
        </w:rPr>
        <w:t xml:space="preserve">9 </w:t>
      </w:r>
      <w:r w:rsidR="00555FD5" w:rsidRPr="000F7655">
        <w:rPr>
          <w:sz w:val="22"/>
          <w:szCs w:val="22"/>
          <w:lang w:val="el-GR"/>
        </w:rPr>
        <w:t>πιθανότ</w:t>
      </w:r>
      <w:r w:rsidR="00C159A0" w:rsidRPr="000F7655">
        <w:rPr>
          <w:sz w:val="22"/>
          <w:szCs w:val="22"/>
          <w:lang w:val="el-GR"/>
        </w:rPr>
        <w:t>α</w:t>
      </w:r>
      <w:r w:rsidR="00555FD5" w:rsidRPr="000F7655">
        <w:rPr>
          <w:sz w:val="22"/>
          <w:szCs w:val="22"/>
          <w:lang w:val="el-GR"/>
        </w:rPr>
        <w:t>τα καταλύεται από μέλη της οικογένειας της χολινεστεράσης</w:t>
      </w:r>
      <w:r w:rsidRPr="000F7655">
        <w:rPr>
          <w:sz w:val="22"/>
          <w:szCs w:val="22"/>
          <w:lang w:val="el-GR"/>
        </w:rPr>
        <w:t>.</w:t>
      </w:r>
    </w:p>
    <w:p w14:paraId="4BF92E98" w14:textId="77777777" w:rsidR="00B84FD6" w:rsidRPr="000F7655" w:rsidRDefault="00B84FD6" w:rsidP="00D83A43">
      <w:pPr>
        <w:pStyle w:val="Text"/>
        <w:spacing w:before="0"/>
        <w:jc w:val="left"/>
        <w:rPr>
          <w:sz w:val="22"/>
          <w:szCs w:val="22"/>
          <w:lang w:val="el-GR"/>
        </w:rPr>
      </w:pPr>
    </w:p>
    <w:p w14:paraId="317D6C90" w14:textId="7897E041" w:rsidR="00B84FD6" w:rsidRPr="000F7655" w:rsidRDefault="00555FD5" w:rsidP="00D83A43">
      <w:pPr>
        <w:pStyle w:val="Text"/>
        <w:spacing w:before="0"/>
        <w:jc w:val="left"/>
        <w:rPr>
          <w:sz w:val="22"/>
          <w:szCs w:val="22"/>
          <w:lang w:val="el-GR"/>
        </w:rPr>
      </w:pPr>
      <w:r w:rsidRPr="000F7655">
        <w:rPr>
          <w:sz w:val="22"/>
          <w:szCs w:val="22"/>
          <w:lang w:val="el-GR"/>
        </w:rPr>
        <w:lastRenderedPageBreak/>
        <w:t>Μετά την εισπνοή η συστηματική έκθεση στο</w:t>
      </w:r>
      <w:r w:rsidR="00914C40" w:rsidRPr="000F7655">
        <w:rPr>
          <w:sz w:val="22"/>
          <w:szCs w:val="22"/>
          <w:lang w:val="el-GR"/>
        </w:rPr>
        <w:t xml:space="preserve"> </w:t>
      </w:r>
      <w:r w:rsidR="00914C40" w:rsidRPr="000F7655">
        <w:rPr>
          <w:sz w:val="22"/>
          <w:szCs w:val="22"/>
        </w:rPr>
        <w:t>M</w:t>
      </w:r>
      <w:r w:rsidR="00914C40" w:rsidRPr="000F7655">
        <w:rPr>
          <w:sz w:val="22"/>
          <w:szCs w:val="22"/>
          <w:lang w:val="el-GR"/>
        </w:rPr>
        <w:t>9</w:t>
      </w:r>
      <w:r w:rsidRPr="000F7655">
        <w:rPr>
          <w:sz w:val="22"/>
          <w:szCs w:val="22"/>
          <w:lang w:val="el-GR"/>
        </w:rPr>
        <w:t xml:space="preserve"> ήταν κατά μέσο όρο στην ίδια τάξη μεγέθους με την έκθεση στο μητρικό φάρμ</w:t>
      </w:r>
      <w:r w:rsidR="0025412B" w:rsidRPr="000F7655">
        <w:rPr>
          <w:sz w:val="22"/>
          <w:szCs w:val="22"/>
          <w:lang w:val="el-GR"/>
        </w:rPr>
        <w:t>α</w:t>
      </w:r>
      <w:r w:rsidRPr="000F7655">
        <w:rPr>
          <w:sz w:val="22"/>
          <w:szCs w:val="22"/>
          <w:lang w:val="el-GR"/>
        </w:rPr>
        <w:t xml:space="preserve">κο. Καθώς οι </w:t>
      </w:r>
      <w:r w:rsidR="00914C40" w:rsidRPr="000F7655">
        <w:rPr>
          <w:i/>
          <w:iCs/>
          <w:sz w:val="22"/>
          <w:szCs w:val="22"/>
        </w:rPr>
        <w:t>in</w:t>
      </w:r>
      <w:r w:rsidR="00914C40" w:rsidRPr="000F7655">
        <w:rPr>
          <w:i/>
          <w:iCs/>
          <w:sz w:val="22"/>
          <w:szCs w:val="22"/>
          <w:lang w:val="el-GR"/>
        </w:rPr>
        <w:t xml:space="preserve"> </w:t>
      </w:r>
      <w:r w:rsidR="00914C40" w:rsidRPr="000F7655">
        <w:rPr>
          <w:i/>
          <w:iCs/>
          <w:sz w:val="22"/>
          <w:szCs w:val="22"/>
        </w:rPr>
        <w:t>vitro</w:t>
      </w:r>
      <w:r w:rsidR="00914C40" w:rsidRPr="000F7655">
        <w:rPr>
          <w:sz w:val="22"/>
          <w:szCs w:val="22"/>
          <w:lang w:val="el-GR"/>
        </w:rPr>
        <w:t xml:space="preserve"> </w:t>
      </w:r>
      <w:r w:rsidRPr="000F7655">
        <w:rPr>
          <w:sz w:val="22"/>
          <w:szCs w:val="22"/>
          <w:lang w:val="el-GR"/>
        </w:rPr>
        <w:t xml:space="preserve">μελέτες δεν έδειξαν μεταβολισμό </w:t>
      </w:r>
      <w:r w:rsidR="00A72E83" w:rsidRPr="000F7655">
        <w:rPr>
          <w:sz w:val="22"/>
          <w:szCs w:val="22"/>
          <w:lang w:val="el-GR"/>
        </w:rPr>
        <w:t>στον</w:t>
      </w:r>
      <w:r w:rsidRPr="000F7655">
        <w:rPr>
          <w:sz w:val="22"/>
          <w:szCs w:val="22"/>
          <w:lang w:val="el-GR"/>
        </w:rPr>
        <w:t xml:space="preserve"> πνεύμονα και το </w:t>
      </w:r>
      <w:r w:rsidRPr="000F7655">
        <w:rPr>
          <w:sz w:val="22"/>
          <w:szCs w:val="22"/>
        </w:rPr>
        <w:t>M</w:t>
      </w:r>
      <w:r w:rsidRPr="000F7655">
        <w:rPr>
          <w:sz w:val="22"/>
          <w:szCs w:val="22"/>
          <w:lang w:val="el-GR"/>
        </w:rPr>
        <w:t>9 ήταν μικρής σημασίας στην κυκλοφορία</w:t>
      </w:r>
      <w:r w:rsidR="00914C40" w:rsidRPr="000F7655">
        <w:rPr>
          <w:sz w:val="22"/>
          <w:szCs w:val="22"/>
          <w:lang w:val="el-GR"/>
        </w:rPr>
        <w:t xml:space="preserve"> (</w:t>
      </w:r>
      <w:r w:rsidRPr="000F7655">
        <w:rPr>
          <w:sz w:val="22"/>
          <w:szCs w:val="22"/>
          <w:lang w:val="el-GR"/>
        </w:rPr>
        <w:t>περίπου το</w:t>
      </w:r>
      <w:r w:rsidR="00914C40" w:rsidRPr="000F7655">
        <w:rPr>
          <w:sz w:val="22"/>
          <w:szCs w:val="22"/>
          <w:lang w:val="el-GR"/>
        </w:rPr>
        <w:t xml:space="preserve"> 4% </w:t>
      </w:r>
      <w:r w:rsidRPr="000F7655">
        <w:rPr>
          <w:sz w:val="22"/>
          <w:szCs w:val="22"/>
          <w:lang w:val="el-GR"/>
        </w:rPr>
        <w:t>των</w:t>
      </w:r>
      <w:r w:rsidR="00914C40" w:rsidRPr="000F7655">
        <w:rPr>
          <w:sz w:val="22"/>
          <w:szCs w:val="22"/>
          <w:lang w:val="el-GR"/>
        </w:rPr>
        <w:t xml:space="preserve"> </w:t>
      </w:r>
      <w:r w:rsidR="00914C40" w:rsidRPr="000F7655">
        <w:rPr>
          <w:sz w:val="22"/>
          <w:szCs w:val="22"/>
        </w:rPr>
        <w:t>C</w:t>
      </w:r>
      <w:r w:rsidR="00914C40" w:rsidRPr="000F7655">
        <w:rPr>
          <w:sz w:val="22"/>
          <w:szCs w:val="22"/>
          <w:vertAlign w:val="subscript"/>
        </w:rPr>
        <w:t>max</w:t>
      </w:r>
      <w:r w:rsidR="00914C40" w:rsidRPr="000F7655">
        <w:rPr>
          <w:sz w:val="22"/>
          <w:szCs w:val="22"/>
          <w:lang w:val="el-GR"/>
        </w:rPr>
        <w:t xml:space="preserve"> </w:t>
      </w:r>
      <w:r w:rsidR="00914C40" w:rsidRPr="000F7655">
        <w:rPr>
          <w:sz w:val="22"/>
          <w:szCs w:val="22"/>
        </w:rPr>
        <w:t>and</w:t>
      </w:r>
      <w:r w:rsidR="00914C40" w:rsidRPr="000F7655">
        <w:rPr>
          <w:sz w:val="22"/>
          <w:szCs w:val="22"/>
          <w:lang w:val="el-GR"/>
        </w:rPr>
        <w:t xml:space="preserve"> </w:t>
      </w:r>
      <w:r w:rsidR="00914C40" w:rsidRPr="000F7655">
        <w:rPr>
          <w:sz w:val="22"/>
          <w:szCs w:val="22"/>
        </w:rPr>
        <w:t>AUC</w:t>
      </w:r>
      <w:r w:rsidRPr="000F7655">
        <w:rPr>
          <w:sz w:val="22"/>
          <w:szCs w:val="22"/>
          <w:lang w:val="el-GR"/>
        </w:rPr>
        <w:t xml:space="preserve"> του μητρικού φαρμάκου</w:t>
      </w:r>
      <w:r w:rsidR="00914C40" w:rsidRPr="000F7655">
        <w:rPr>
          <w:sz w:val="22"/>
          <w:szCs w:val="22"/>
          <w:lang w:val="el-GR"/>
        </w:rPr>
        <w:t xml:space="preserve">) </w:t>
      </w:r>
      <w:r w:rsidRPr="000F7655">
        <w:rPr>
          <w:sz w:val="22"/>
          <w:szCs w:val="22"/>
          <w:lang w:val="el-GR"/>
        </w:rPr>
        <w:t xml:space="preserve">μετά την ενδοφλέβια χορήγηση, θεωρείται ότι το </w:t>
      </w:r>
      <w:r w:rsidR="00914C40" w:rsidRPr="000F7655">
        <w:rPr>
          <w:sz w:val="22"/>
          <w:szCs w:val="22"/>
        </w:rPr>
        <w:t>M</w:t>
      </w:r>
      <w:r w:rsidR="00914C40" w:rsidRPr="000F7655">
        <w:rPr>
          <w:sz w:val="22"/>
          <w:szCs w:val="22"/>
          <w:lang w:val="el-GR"/>
        </w:rPr>
        <w:t>9</w:t>
      </w:r>
      <w:r w:rsidRPr="000F7655">
        <w:rPr>
          <w:sz w:val="22"/>
          <w:szCs w:val="22"/>
          <w:lang w:val="el-GR"/>
        </w:rPr>
        <w:t xml:space="preserve"> δημιουργείται από το τμήμα της δόσης που καταπίνεται από το από στόματος εισπνεόμενο βρωμιούχο γλυκοπυρρόνιο μέσω προ-συστηματικής υδρόλυσης και</w:t>
      </w:r>
      <w:r w:rsidR="00A77D67" w:rsidRPr="000F7655">
        <w:rPr>
          <w:sz w:val="22"/>
          <w:szCs w:val="22"/>
          <w:lang w:val="el-GR"/>
        </w:rPr>
        <w:t>/ή</w:t>
      </w:r>
      <w:r w:rsidRPr="000F7655">
        <w:rPr>
          <w:sz w:val="22"/>
          <w:szCs w:val="22"/>
          <w:lang w:val="el-GR"/>
        </w:rPr>
        <w:t xml:space="preserve"> μέσω μεταβολισμού </w:t>
      </w:r>
      <w:r w:rsidR="00A77D67" w:rsidRPr="000F7655">
        <w:rPr>
          <w:sz w:val="22"/>
          <w:szCs w:val="22"/>
          <w:lang w:val="el-GR"/>
        </w:rPr>
        <w:t>πρώτης διόδου</w:t>
      </w:r>
      <w:r w:rsidRPr="000F7655">
        <w:rPr>
          <w:sz w:val="22"/>
          <w:szCs w:val="22"/>
          <w:lang w:val="el-GR"/>
        </w:rPr>
        <w:t>. Μετά από την εισπνοή και μετά από την ενδοφλέβια χορήγηση, μόνο ελάχιστες ποσότητες</w:t>
      </w:r>
      <w:r w:rsidR="00914C40" w:rsidRPr="000F7655">
        <w:rPr>
          <w:sz w:val="22"/>
          <w:szCs w:val="22"/>
          <w:lang w:val="el-GR"/>
        </w:rPr>
        <w:t xml:space="preserve"> </w:t>
      </w:r>
      <w:r w:rsidR="00914C40" w:rsidRPr="000F7655">
        <w:rPr>
          <w:sz w:val="22"/>
          <w:szCs w:val="22"/>
        </w:rPr>
        <w:t>M</w:t>
      </w:r>
      <w:r w:rsidR="00914C40" w:rsidRPr="000F7655">
        <w:rPr>
          <w:sz w:val="22"/>
          <w:szCs w:val="22"/>
          <w:lang w:val="el-GR"/>
        </w:rPr>
        <w:t xml:space="preserve">9 </w:t>
      </w:r>
      <w:r w:rsidRPr="000F7655">
        <w:rPr>
          <w:sz w:val="22"/>
          <w:szCs w:val="22"/>
          <w:lang w:val="el-GR"/>
        </w:rPr>
        <w:t>βρέθηκαν στα ούρα (δηλαδή ≤0,</w:t>
      </w:r>
      <w:r w:rsidR="00914C40" w:rsidRPr="000F7655">
        <w:rPr>
          <w:sz w:val="22"/>
          <w:szCs w:val="22"/>
          <w:lang w:val="el-GR"/>
        </w:rPr>
        <w:t xml:space="preserve">5% </w:t>
      </w:r>
      <w:r w:rsidRPr="000F7655">
        <w:rPr>
          <w:sz w:val="22"/>
          <w:szCs w:val="22"/>
          <w:lang w:val="el-GR"/>
        </w:rPr>
        <w:t>της δόσης</w:t>
      </w:r>
      <w:r w:rsidR="00914C40" w:rsidRPr="000F7655">
        <w:rPr>
          <w:sz w:val="22"/>
          <w:szCs w:val="22"/>
          <w:lang w:val="el-GR"/>
        </w:rPr>
        <w:t xml:space="preserve">). </w:t>
      </w:r>
      <w:r w:rsidR="00DD5738" w:rsidRPr="000F7655">
        <w:rPr>
          <w:sz w:val="22"/>
          <w:szCs w:val="22"/>
          <w:lang w:val="el-GR"/>
        </w:rPr>
        <w:t>Γ</w:t>
      </w:r>
      <w:r w:rsidR="004C6357" w:rsidRPr="000F7655">
        <w:rPr>
          <w:sz w:val="22"/>
          <w:szCs w:val="22"/>
          <w:lang w:val="el-GR"/>
        </w:rPr>
        <w:t>λυκουρον</w:t>
      </w:r>
      <w:r w:rsidR="00DD5738" w:rsidRPr="000F7655">
        <w:rPr>
          <w:sz w:val="22"/>
          <w:szCs w:val="22"/>
          <w:lang w:val="el-GR"/>
        </w:rPr>
        <w:t>ίδιο και/</w:t>
      </w:r>
      <w:r w:rsidR="004C6357" w:rsidRPr="000F7655">
        <w:rPr>
          <w:sz w:val="22"/>
          <w:szCs w:val="22"/>
          <w:lang w:val="el-GR"/>
        </w:rPr>
        <w:t>ή</w:t>
      </w:r>
      <w:r w:rsidR="00DD5738" w:rsidRPr="000F7655">
        <w:rPr>
          <w:sz w:val="22"/>
          <w:szCs w:val="22"/>
          <w:lang w:val="el-GR"/>
        </w:rPr>
        <w:t xml:space="preserve"> συζεύγματα </w:t>
      </w:r>
      <w:r w:rsidR="004C6357" w:rsidRPr="000F7655">
        <w:rPr>
          <w:sz w:val="22"/>
          <w:szCs w:val="22"/>
          <w:lang w:val="el-GR"/>
        </w:rPr>
        <w:t xml:space="preserve">θειικού </w:t>
      </w:r>
      <w:r w:rsidR="00DD5738" w:rsidRPr="000F7655">
        <w:rPr>
          <w:sz w:val="22"/>
          <w:szCs w:val="22"/>
          <w:lang w:val="el-GR"/>
        </w:rPr>
        <w:t>άλατος του γλυκοπυρρονίου</w:t>
      </w:r>
      <w:r w:rsidR="004C6357" w:rsidRPr="000F7655">
        <w:rPr>
          <w:sz w:val="22"/>
          <w:szCs w:val="22"/>
          <w:lang w:val="el-GR"/>
        </w:rPr>
        <w:t xml:space="preserve"> </w:t>
      </w:r>
      <w:r w:rsidRPr="000F7655">
        <w:rPr>
          <w:sz w:val="22"/>
          <w:szCs w:val="22"/>
          <w:lang w:val="el-GR"/>
        </w:rPr>
        <w:t>βρέθηκαν στα ούρα</w:t>
      </w:r>
      <w:r w:rsidR="004C6357" w:rsidRPr="000F7655">
        <w:rPr>
          <w:sz w:val="22"/>
          <w:szCs w:val="22"/>
          <w:lang w:val="el-GR"/>
        </w:rPr>
        <w:t xml:space="preserve"> των ανθρώπων μετά από επαναλαμβανόμενη εισπνοή και αυτό αντιστοιχεί στο περίπου </w:t>
      </w:r>
      <w:r w:rsidR="00914C40" w:rsidRPr="000F7655">
        <w:rPr>
          <w:sz w:val="22"/>
          <w:szCs w:val="22"/>
          <w:lang w:val="el-GR"/>
        </w:rPr>
        <w:t xml:space="preserve">3% </w:t>
      </w:r>
      <w:r w:rsidR="004C6357" w:rsidRPr="000F7655">
        <w:rPr>
          <w:sz w:val="22"/>
          <w:szCs w:val="22"/>
          <w:lang w:val="el-GR"/>
        </w:rPr>
        <w:t>της δόσης</w:t>
      </w:r>
      <w:r w:rsidR="00914C40" w:rsidRPr="000F7655">
        <w:rPr>
          <w:sz w:val="22"/>
          <w:szCs w:val="22"/>
          <w:lang w:val="el-GR"/>
        </w:rPr>
        <w:t>.</w:t>
      </w:r>
    </w:p>
    <w:p w14:paraId="33BAA701" w14:textId="77777777" w:rsidR="00B84FD6" w:rsidRPr="000F7655" w:rsidRDefault="00B84FD6" w:rsidP="00D83A43">
      <w:pPr>
        <w:pStyle w:val="Text"/>
        <w:spacing w:before="0"/>
        <w:jc w:val="left"/>
        <w:rPr>
          <w:sz w:val="22"/>
          <w:szCs w:val="22"/>
          <w:lang w:val="el-GR"/>
        </w:rPr>
      </w:pPr>
    </w:p>
    <w:p w14:paraId="1AA5B146" w14:textId="40C40EBD" w:rsidR="00B84FD6" w:rsidRPr="000F7655" w:rsidRDefault="00B55573" w:rsidP="00D83A43">
      <w:pPr>
        <w:pStyle w:val="Text"/>
        <w:spacing w:before="0"/>
        <w:jc w:val="left"/>
        <w:rPr>
          <w:sz w:val="22"/>
          <w:szCs w:val="22"/>
          <w:lang w:val="el-GR"/>
        </w:rPr>
      </w:pPr>
      <w:r w:rsidRPr="000F7655">
        <w:rPr>
          <w:rFonts w:eastAsia="Times New Roman"/>
          <w:i/>
          <w:iCs/>
          <w:sz w:val="22"/>
          <w:szCs w:val="22"/>
          <w:lang w:val="el-GR" w:eastAsia="en-US"/>
        </w:rPr>
        <w:t>In vitro</w:t>
      </w:r>
      <w:r w:rsidRPr="000F7655">
        <w:rPr>
          <w:rFonts w:eastAsia="Times New Roman"/>
          <w:sz w:val="22"/>
          <w:szCs w:val="22"/>
          <w:lang w:val="el-GR" w:eastAsia="en-US"/>
        </w:rPr>
        <w:t xml:space="preserve"> μελέτες αναστολής κατέδειξαν ότι το βρωμιούχο γλυκοπυρρόνιο δε διαθέτει σημαντική δυνατότητα αναστολής των </w:t>
      </w:r>
      <w:r w:rsidRPr="000F7655">
        <w:rPr>
          <w:rFonts w:eastAsia="Times New Roman"/>
          <w:sz w:val="22"/>
          <w:szCs w:val="22"/>
          <w:lang w:val="en-GB" w:eastAsia="en-US"/>
        </w:rPr>
        <w:t>CYP</w:t>
      </w:r>
      <w:r w:rsidRPr="000F7655">
        <w:rPr>
          <w:rFonts w:eastAsia="Times New Roman"/>
          <w:sz w:val="22"/>
          <w:szCs w:val="22"/>
          <w:lang w:val="el-GR" w:eastAsia="en-US"/>
        </w:rPr>
        <w:t>1</w:t>
      </w:r>
      <w:r w:rsidRPr="000F7655">
        <w:rPr>
          <w:rFonts w:eastAsia="Times New Roman"/>
          <w:sz w:val="22"/>
          <w:szCs w:val="22"/>
          <w:lang w:val="en-GB" w:eastAsia="en-US"/>
        </w:rPr>
        <w:t>A</w:t>
      </w:r>
      <w:r w:rsidRPr="000F7655">
        <w:rPr>
          <w:rFonts w:eastAsia="Times New Roman"/>
          <w:sz w:val="22"/>
          <w:szCs w:val="22"/>
          <w:lang w:val="el-GR" w:eastAsia="en-US"/>
        </w:rPr>
        <w:t xml:space="preserve">2, CYP2A6, CYP2C8, CYP2C9, CYP2C19, CYP2D6, CYP2E1 ή CYP3A4/5, των μεταφορέων εκροής MDR1, MRP2 ή MXR, και των μεταφορέων πρόσληψης </w:t>
      </w:r>
      <w:r w:rsidRPr="000F7655">
        <w:rPr>
          <w:sz w:val="22"/>
          <w:szCs w:val="22"/>
        </w:rPr>
        <w:t>OATP</w:t>
      </w:r>
      <w:r w:rsidRPr="000F7655">
        <w:rPr>
          <w:sz w:val="22"/>
          <w:szCs w:val="22"/>
          <w:lang w:val="el-GR"/>
        </w:rPr>
        <w:t>1</w:t>
      </w:r>
      <w:r w:rsidRPr="000F7655">
        <w:rPr>
          <w:sz w:val="22"/>
          <w:szCs w:val="22"/>
        </w:rPr>
        <w:t>B</w:t>
      </w:r>
      <w:r w:rsidRPr="000F7655">
        <w:rPr>
          <w:sz w:val="22"/>
          <w:szCs w:val="22"/>
          <w:lang w:val="el-GR"/>
        </w:rPr>
        <w:t xml:space="preserve">1, </w:t>
      </w:r>
      <w:r w:rsidRPr="000F7655">
        <w:rPr>
          <w:sz w:val="22"/>
          <w:szCs w:val="22"/>
        </w:rPr>
        <w:t>OATP</w:t>
      </w:r>
      <w:r w:rsidRPr="000F7655">
        <w:rPr>
          <w:sz w:val="22"/>
          <w:szCs w:val="22"/>
          <w:lang w:val="el-GR"/>
        </w:rPr>
        <w:t>1</w:t>
      </w:r>
      <w:r w:rsidRPr="000F7655">
        <w:rPr>
          <w:sz w:val="22"/>
          <w:szCs w:val="22"/>
        </w:rPr>
        <w:t>B</w:t>
      </w:r>
      <w:r w:rsidRPr="000F7655">
        <w:rPr>
          <w:sz w:val="22"/>
          <w:szCs w:val="22"/>
          <w:lang w:val="el-GR"/>
        </w:rPr>
        <w:t xml:space="preserve">3, </w:t>
      </w:r>
      <w:r w:rsidRPr="000F7655">
        <w:rPr>
          <w:sz w:val="22"/>
          <w:szCs w:val="22"/>
        </w:rPr>
        <w:t>OAT</w:t>
      </w:r>
      <w:r w:rsidRPr="000F7655">
        <w:rPr>
          <w:sz w:val="22"/>
          <w:szCs w:val="22"/>
          <w:lang w:val="el-GR"/>
        </w:rPr>
        <w:t xml:space="preserve">1, </w:t>
      </w:r>
      <w:r w:rsidRPr="000F7655">
        <w:rPr>
          <w:sz w:val="22"/>
          <w:szCs w:val="22"/>
        </w:rPr>
        <w:t>OAT</w:t>
      </w:r>
      <w:r w:rsidRPr="000F7655">
        <w:rPr>
          <w:sz w:val="22"/>
          <w:szCs w:val="22"/>
          <w:lang w:val="el-GR"/>
        </w:rPr>
        <w:t xml:space="preserve">3, </w:t>
      </w:r>
      <w:r w:rsidRPr="000F7655">
        <w:rPr>
          <w:rFonts w:eastAsia="Times New Roman"/>
          <w:sz w:val="22"/>
          <w:szCs w:val="22"/>
          <w:lang w:val="el-GR" w:eastAsia="en-US"/>
        </w:rPr>
        <w:t xml:space="preserve">OCT1 ή OCT2. </w:t>
      </w:r>
      <w:r w:rsidRPr="000F7655">
        <w:rPr>
          <w:rFonts w:eastAsia="Times New Roman"/>
          <w:i/>
          <w:iCs/>
          <w:sz w:val="22"/>
          <w:szCs w:val="22"/>
          <w:lang w:val="el-GR" w:eastAsia="en-US"/>
        </w:rPr>
        <w:t>In vitro</w:t>
      </w:r>
      <w:r w:rsidRPr="000F7655">
        <w:rPr>
          <w:rFonts w:eastAsia="Times New Roman"/>
          <w:sz w:val="22"/>
          <w:szCs w:val="22"/>
          <w:lang w:val="el-GR" w:eastAsia="en-US"/>
        </w:rPr>
        <w:t xml:space="preserve"> μελέτες επαγωγής ενζύμων δεν κατέδειξαν κλινικά σ</w:t>
      </w:r>
      <w:r w:rsidR="0025412B" w:rsidRPr="000F7655">
        <w:rPr>
          <w:rFonts w:eastAsia="Times New Roman"/>
          <w:sz w:val="22"/>
          <w:szCs w:val="22"/>
          <w:lang w:val="el-GR" w:eastAsia="en-US"/>
        </w:rPr>
        <w:t>χετ</w:t>
      </w:r>
      <w:r w:rsidRPr="000F7655">
        <w:rPr>
          <w:rFonts w:eastAsia="Times New Roman"/>
          <w:sz w:val="22"/>
          <w:szCs w:val="22"/>
          <w:lang w:val="el-GR" w:eastAsia="en-US"/>
        </w:rPr>
        <w:t xml:space="preserve">ική επαγωγή με βρωμιούχο γλυκοπυρρόνιο για </w:t>
      </w:r>
      <w:r w:rsidR="0025412B" w:rsidRPr="000F7655">
        <w:rPr>
          <w:rFonts w:eastAsia="Times New Roman"/>
          <w:sz w:val="22"/>
          <w:szCs w:val="22"/>
          <w:lang w:val="el-GR" w:eastAsia="en-US"/>
        </w:rPr>
        <w:t xml:space="preserve">οποιοδήποτε από </w:t>
      </w:r>
      <w:r w:rsidRPr="000F7655">
        <w:rPr>
          <w:rFonts w:eastAsia="Times New Roman"/>
          <w:sz w:val="22"/>
          <w:szCs w:val="22"/>
          <w:lang w:val="el-GR" w:eastAsia="en-US"/>
        </w:rPr>
        <w:t xml:space="preserve">τα ισοένζυμα του κυτοχρώματος P450 που δοκιμάσθηκαν, </w:t>
      </w:r>
      <w:r w:rsidR="005709FE" w:rsidRPr="000F7655">
        <w:rPr>
          <w:rFonts w:eastAsia="Times New Roman"/>
          <w:sz w:val="22"/>
          <w:szCs w:val="22"/>
          <w:lang w:val="el-GR" w:eastAsia="en-US"/>
        </w:rPr>
        <w:t>καθώς και</w:t>
      </w:r>
      <w:r w:rsidRPr="000F7655">
        <w:rPr>
          <w:rFonts w:eastAsia="Times New Roman"/>
          <w:sz w:val="22"/>
          <w:szCs w:val="22"/>
          <w:lang w:val="el-GR" w:eastAsia="en-US"/>
        </w:rPr>
        <w:t xml:space="preserve"> για το UGT1A1 και τους μεταφορείς MDR1 και MRP2</w:t>
      </w:r>
      <w:r w:rsidR="00914C40" w:rsidRPr="000F7655">
        <w:rPr>
          <w:sz w:val="22"/>
          <w:szCs w:val="22"/>
          <w:lang w:val="el-GR"/>
        </w:rPr>
        <w:t>.</w:t>
      </w:r>
    </w:p>
    <w:p w14:paraId="618E9116" w14:textId="77777777" w:rsidR="00B84FD6" w:rsidRPr="000F7655" w:rsidRDefault="00B84FD6" w:rsidP="00D83A43">
      <w:pPr>
        <w:pStyle w:val="Text"/>
        <w:spacing w:before="0"/>
        <w:jc w:val="left"/>
        <w:rPr>
          <w:sz w:val="22"/>
          <w:szCs w:val="22"/>
          <w:lang w:val="el-GR"/>
        </w:rPr>
      </w:pPr>
    </w:p>
    <w:p w14:paraId="3560DDD9" w14:textId="4AC33B8F" w:rsidR="00B84FD6" w:rsidRPr="000F7655" w:rsidRDefault="00B55573" w:rsidP="00D83A43">
      <w:pPr>
        <w:pStyle w:val="Text"/>
        <w:keepNext/>
        <w:spacing w:before="0"/>
        <w:jc w:val="left"/>
        <w:rPr>
          <w:sz w:val="22"/>
          <w:szCs w:val="22"/>
          <w:u w:val="single"/>
          <w:lang w:val="el-GR"/>
        </w:rPr>
      </w:pPr>
      <w:r w:rsidRPr="000F7655">
        <w:rPr>
          <w:bCs/>
          <w:i/>
          <w:iCs/>
          <w:sz w:val="22"/>
          <w:szCs w:val="22"/>
          <w:u w:val="single"/>
          <w:lang w:val="el-GR"/>
        </w:rPr>
        <w:t>Φουροϊκή μομεταζόνη</w:t>
      </w:r>
    </w:p>
    <w:p w14:paraId="602B940A" w14:textId="2CAF312B" w:rsidR="00B84FD6" w:rsidRPr="000F7655" w:rsidRDefault="00B55573" w:rsidP="00D83A43">
      <w:pPr>
        <w:pStyle w:val="Text"/>
        <w:spacing w:before="0"/>
        <w:jc w:val="left"/>
        <w:rPr>
          <w:sz w:val="22"/>
          <w:szCs w:val="22"/>
          <w:lang w:val="el-GR"/>
        </w:rPr>
      </w:pPr>
      <w:r w:rsidRPr="000F7655">
        <w:rPr>
          <w:sz w:val="22"/>
          <w:szCs w:val="22"/>
          <w:lang w:val="el-GR"/>
        </w:rPr>
        <w:t xml:space="preserve">Το μέρος της εισπνεόμενης δόσης φουροϊκής μομεταζόνης που καταπίνεται και απορροφάται στο γαστρεντερικό σύστημα υποβάλλεται σε εκτενή μεταβολισμό </w:t>
      </w:r>
      <w:r w:rsidR="00BE2E90" w:rsidRPr="000F7655">
        <w:rPr>
          <w:sz w:val="22"/>
          <w:szCs w:val="22"/>
          <w:lang w:val="el-GR"/>
        </w:rPr>
        <w:t>σε</w:t>
      </w:r>
      <w:r w:rsidRPr="000F7655">
        <w:rPr>
          <w:sz w:val="22"/>
          <w:szCs w:val="22"/>
          <w:lang w:val="el-GR"/>
        </w:rPr>
        <w:t xml:space="preserve"> πολλαπλούς μεταβολίτες. Δεν υπάρχουν σημαντικοί μεταβολίτες ανιχνεύσιμοι στο πλάσμα</w:t>
      </w:r>
      <w:r w:rsidR="00914C40" w:rsidRPr="000F7655">
        <w:rPr>
          <w:sz w:val="22"/>
          <w:szCs w:val="22"/>
          <w:lang w:val="el-GR"/>
        </w:rPr>
        <w:t xml:space="preserve">. </w:t>
      </w:r>
      <w:r w:rsidRPr="000F7655">
        <w:rPr>
          <w:sz w:val="22"/>
          <w:szCs w:val="22"/>
          <w:lang w:val="el-GR"/>
        </w:rPr>
        <w:t xml:space="preserve">Στα μικροσώματα του ανθρώπινου ήπατος η φουροϊκή μομεταζόνη μεταβολίζεται από το </w:t>
      </w:r>
      <w:r w:rsidR="00914C40" w:rsidRPr="000F7655">
        <w:rPr>
          <w:sz w:val="22"/>
          <w:szCs w:val="22"/>
        </w:rPr>
        <w:t>CYP</w:t>
      </w:r>
      <w:r w:rsidR="00914C40" w:rsidRPr="000F7655">
        <w:rPr>
          <w:sz w:val="22"/>
          <w:szCs w:val="22"/>
          <w:lang w:val="el-GR"/>
        </w:rPr>
        <w:t>3</w:t>
      </w:r>
      <w:r w:rsidR="00914C40" w:rsidRPr="000F7655">
        <w:rPr>
          <w:sz w:val="22"/>
          <w:szCs w:val="22"/>
        </w:rPr>
        <w:t>A</w:t>
      </w:r>
      <w:r w:rsidR="00914C40" w:rsidRPr="000F7655">
        <w:rPr>
          <w:sz w:val="22"/>
          <w:szCs w:val="22"/>
          <w:lang w:val="el-GR"/>
        </w:rPr>
        <w:t>4.</w:t>
      </w:r>
    </w:p>
    <w:p w14:paraId="02DB250B" w14:textId="77777777" w:rsidR="00B84FD6" w:rsidRPr="000F7655" w:rsidRDefault="00B84FD6" w:rsidP="00D83A43">
      <w:pPr>
        <w:numPr>
          <w:ilvl w:val="12"/>
          <w:numId w:val="0"/>
        </w:numPr>
        <w:tabs>
          <w:tab w:val="clear" w:pos="567"/>
        </w:tabs>
        <w:spacing w:line="240" w:lineRule="auto"/>
        <w:ind w:right="-2"/>
        <w:rPr>
          <w:szCs w:val="22"/>
          <w:lang w:val="el-GR"/>
        </w:rPr>
      </w:pPr>
    </w:p>
    <w:p w14:paraId="2C28CF92" w14:textId="2CDA2822" w:rsidR="00B84FD6" w:rsidRPr="000F7655" w:rsidRDefault="00B52ECD" w:rsidP="00D83A43">
      <w:pPr>
        <w:keepNext/>
        <w:numPr>
          <w:ilvl w:val="12"/>
          <w:numId w:val="0"/>
        </w:numPr>
        <w:tabs>
          <w:tab w:val="clear" w:pos="567"/>
        </w:tabs>
        <w:spacing w:line="240" w:lineRule="auto"/>
        <w:ind w:right="-2"/>
        <w:rPr>
          <w:szCs w:val="22"/>
          <w:lang w:val="el-GR"/>
        </w:rPr>
      </w:pPr>
      <w:r w:rsidRPr="000F7655">
        <w:rPr>
          <w:szCs w:val="22"/>
          <w:u w:val="single"/>
          <w:lang w:val="el-GR"/>
        </w:rPr>
        <w:t>Αποβολή</w:t>
      </w:r>
    </w:p>
    <w:p w14:paraId="34AFCCD7" w14:textId="77777777" w:rsidR="00B84FD6" w:rsidRPr="000F7655" w:rsidRDefault="00B84FD6" w:rsidP="00D83A43">
      <w:pPr>
        <w:pStyle w:val="Text"/>
        <w:keepNext/>
        <w:spacing w:before="0"/>
        <w:jc w:val="left"/>
        <w:rPr>
          <w:bCs/>
          <w:iCs/>
          <w:sz w:val="22"/>
          <w:szCs w:val="22"/>
          <w:lang w:val="el-GR"/>
        </w:rPr>
      </w:pPr>
      <w:bookmarkStart w:id="21" w:name="_Toc259713128"/>
    </w:p>
    <w:p w14:paraId="57521272" w14:textId="03845C59" w:rsidR="00B84FD6" w:rsidRPr="000F7655" w:rsidRDefault="00B55573" w:rsidP="00D83A43">
      <w:pPr>
        <w:pStyle w:val="Text"/>
        <w:keepNext/>
        <w:spacing w:before="0"/>
        <w:jc w:val="left"/>
        <w:rPr>
          <w:bCs/>
          <w:iCs/>
          <w:sz w:val="22"/>
          <w:szCs w:val="22"/>
          <w:u w:val="single"/>
          <w:lang w:val="el-GR"/>
        </w:rPr>
      </w:pPr>
      <w:bookmarkStart w:id="22" w:name="_5539216Indacaterol_maleate"/>
      <w:bookmarkEnd w:id="22"/>
      <w:r w:rsidRPr="000F7655">
        <w:rPr>
          <w:bCs/>
          <w:i/>
          <w:iCs/>
          <w:sz w:val="22"/>
          <w:szCs w:val="22"/>
          <w:u w:val="single"/>
          <w:lang w:val="el-GR"/>
        </w:rPr>
        <w:t>Ινδακατερόλη</w:t>
      </w:r>
    </w:p>
    <w:p w14:paraId="029A7E0D" w14:textId="155C6E6D" w:rsidR="00B84FD6" w:rsidRPr="000F7655" w:rsidRDefault="005F4724" w:rsidP="00D83A43">
      <w:pPr>
        <w:pStyle w:val="Text"/>
        <w:spacing w:before="0"/>
        <w:jc w:val="left"/>
        <w:rPr>
          <w:sz w:val="22"/>
          <w:szCs w:val="22"/>
          <w:lang w:val="el-GR"/>
        </w:rPr>
      </w:pPr>
      <w:r w:rsidRPr="000F7655">
        <w:rPr>
          <w:sz w:val="22"/>
          <w:szCs w:val="22"/>
          <w:lang w:val="el-GR"/>
        </w:rPr>
        <w:t xml:space="preserve">Σε κλινικές μελέτες που περιλάμβαναν τη συλλογή ούρων </w:t>
      </w:r>
      <w:r w:rsidR="00021445" w:rsidRPr="000F7655">
        <w:rPr>
          <w:sz w:val="22"/>
          <w:szCs w:val="22"/>
          <w:lang w:val="el-GR"/>
        </w:rPr>
        <w:t xml:space="preserve">η ποσότητα της ινδακατερόλης που αποβαλλόταν αμετάβλητη μέσω των ούρων ήταν γενικώς χαμηλότερη του </w:t>
      </w:r>
      <w:r w:rsidR="00914C40" w:rsidRPr="000F7655">
        <w:rPr>
          <w:sz w:val="22"/>
          <w:szCs w:val="22"/>
          <w:lang w:val="el-GR"/>
        </w:rPr>
        <w:t xml:space="preserve">2% </w:t>
      </w:r>
      <w:r w:rsidR="00021445" w:rsidRPr="000F7655">
        <w:rPr>
          <w:sz w:val="22"/>
          <w:szCs w:val="22"/>
          <w:lang w:val="el-GR"/>
        </w:rPr>
        <w:t>της δόσης</w:t>
      </w:r>
      <w:r w:rsidR="00914C40" w:rsidRPr="000F7655">
        <w:rPr>
          <w:sz w:val="22"/>
          <w:szCs w:val="22"/>
          <w:lang w:val="el-GR"/>
        </w:rPr>
        <w:t xml:space="preserve">. </w:t>
      </w:r>
      <w:r w:rsidR="00021445" w:rsidRPr="000F7655">
        <w:rPr>
          <w:rFonts w:eastAsia="Times New Roman"/>
          <w:sz w:val="22"/>
          <w:szCs w:val="22"/>
          <w:lang w:val="el-GR" w:eastAsia="en-US"/>
        </w:rPr>
        <w:t xml:space="preserve">Η νεφρική κάθαρση της ινδακατερόλης ήταν, κατά μέσο όρο, </w:t>
      </w:r>
      <w:r w:rsidR="0025412B" w:rsidRPr="000F7655">
        <w:rPr>
          <w:rFonts w:eastAsia="Times New Roman"/>
          <w:sz w:val="22"/>
          <w:szCs w:val="22"/>
          <w:lang w:val="el-GR" w:eastAsia="en-US"/>
        </w:rPr>
        <w:t>μεταξύ</w:t>
      </w:r>
      <w:r w:rsidR="00021445" w:rsidRPr="000F7655">
        <w:rPr>
          <w:rFonts w:eastAsia="Times New Roman"/>
          <w:sz w:val="22"/>
          <w:szCs w:val="22"/>
          <w:lang w:val="el-GR" w:eastAsia="en-US"/>
        </w:rPr>
        <w:t xml:space="preserve"> 0,46 και 1,2 λίτρα/ώρα. Σε σχέση με την κάθαρση της ινδακατερόλης στον ορό της τάξεως των</w:t>
      </w:r>
      <w:r w:rsidR="00021445" w:rsidRPr="000F7655">
        <w:rPr>
          <w:sz w:val="22"/>
          <w:szCs w:val="22"/>
          <w:lang w:val="el-GR"/>
        </w:rPr>
        <w:t xml:space="preserve"> 18,8 ως 23,</w:t>
      </w:r>
      <w:r w:rsidR="00914C40" w:rsidRPr="000F7655">
        <w:rPr>
          <w:sz w:val="22"/>
          <w:szCs w:val="22"/>
          <w:lang w:val="el-GR"/>
        </w:rPr>
        <w:t>3</w:t>
      </w:r>
      <w:r w:rsidR="00914C40" w:rsidRPr="000F7655">
        <w:rPr>
          <w:sz w:val="22"/>
          <w:szCs w:val="22"/>
        </w:rPr>
        <w:t> </w:t>
      </w:r>
      <w:r w:rsidR="00021445" w:rsidRPr="000F7655">
        <w:rPr>
          <w:sz w:val="22"/>
          <w:szCs w:val="22"/>
          <w:lang w:val="el-GR"/>
        </w:rPr>
        <w:t>λίτρα/ώρα</w:t>
      </w:r>
      <w:r w:rsidR="00914C40" w:rsidRPr="000F7655">
        <w:rPr>
          <w:sz w:val="22"/>
          <w:szCs w:val="22"/>
          <w:lang w:val="el-GR"/>
        </w:rPr>
        <w:t xml:space="preserve">, </w:t>
      </w:r>
      <w:r w:rsidR="00021445" w:rsidRPr="000F7655">
        <w:rPr>
          <w:rFonts w:eastAsia="Times New Roman"/>
          <w:sz w:val="22"/>
          <w:szCs w:val="22"/>
          <w:lang w:val="el-GR" w:eastAsia="en-US"/>
        </w:rPr>
        <w:t>είναι εμφανές ότι η νεφρική κάθαρση διαδραματίζει ήσσονα ρόλο (περίπου</w:t>
      </w:r>
      <w:r w:rsidR="00914C40" w:rsidRPr="000F7655">
        <w:rPr>
          <w:sz w:val="22"/>
          <w:szCs w:val="22"/>
          <w:lang w:val="el-GR"/>
        </w:rPr>
        <w:t xml:space="preserve"> 2 </w:t>
      </w:r>
      <w:r w:rsidR="00021445" w:rsidRPr="000F7655">
        <w:rPr>
          <w:sz w:val="22"/>
          <w:szCs w:val="22"/>
          <w:lang w:val="el-GR"/>
        </w:rPr>
        <w:t>έως</w:t>
      </w:r>
      <w:r w:rsidR="00914C40" w:rsidRPr="000F7655">
        <w:rPr>
          <w:sz w:val="22"/>
          <w:szCs w:val="22"/>
          <w:lang w:val="el-GR"/>
        </w:rPr>
        <w:t xml:space="preserve"> 6% </w:t>
      </w:r>
      <w:r w:rsidR="00021445" w:rsidRPr="000F7655">
        <w:rPr>
          <w:rFonts w:eastAsia="Times New Roman"/>
          <w:sz w:val="22"/>
          <w:szCs w:val="22"/>
          <w:lang w:val="el-GR" w:eastAsia="en-US"/>
        </w:rPr>
        <w:t>της συστηματικής κάθαρσης) στην αποβολή της συστηματικά διαθέσιμης ινδακατερόλης</w:t>
      </w:r>
      <w:r w:rsidR="00914C40" w:rsidRPr="000F7655">
        <w:rPr>
          <w:sz w:val="22"/>
          <w:szCs w:val="22"/>
          <w:lang w:val="el-GR"/>
        </w:rPr>
        <w:t>.</w:t>
      </w:r>
    </w:p>
    <w:p w14:paraId="7BE27C01" w14:textId="77777777" w:rsidR="00B84FD6" w:rsidRPr="000F7655" w:rsidRDefault="00B84FD6" w:rsidP="00D83A43">
      <w:pPr>
        <w:pStyle w:val="Text"/>
        <w:spacing w:before="0"/>
        <w:jc w:val="left"/>
        <w:rPr>
          <w:sz w:val="22"/>
          <w:szCs w:val="22"/>
          <w:lang w:val="el-GR"/>
        </w:rPr>
      </w:pPr>
    </w:p>
    <w:p w14:paraId="3ABC36EA" w14:textId="271C179E" w:rsidR="00B84FD6" w:rsidRPr="000F7655" w:rsidRDefault="00021445" w:rsidP="00D83A43">
      <w:pPr>
        <w:pStyle w:val="Text"/>
        <w:spacing w:before="0"/>
        <w:jc w:val="left"/>
        <w:rPr>
          <w:sz w:val="22"/>
          <w:szCs w:val="22"/>
          <w:lang w:val="el-GR"/>
        </w:rPr>
      </w:pPr>
      <w:r w:rsidRPr="000F7655">
        <w:rPr>
          <w:sz w:val="22"/>
          <w:szCs w:val="22"/>
          <w:lang w:val="el-GR"/>
        </w:rPr>
        <w:t xml:space="preserve">Σε </w:t>
      </w:r>
      <w:r w:rsidR="0039617D" w:rsidRPr="000F7655">
        <w:rPr>
          <w:sz w:val="22"/>
          <w:szCs w:val="22"/>
          <w:lang w:val="el-GR"/>
        </w:rPr>
        <w:t>μία</w:t>
      </w:r>
      <w:r w:rsidRPr="000F7655">
        <w:rPr>
          <w:sz w:val="22"/>
          <w:szCs w:val="22"/>
          <w:lang w:val="el-GR"/>
        </w:rPr>
        <w:t xml:space="preserve"> μελέτη</w:t>
      </w:r>
      <w:r w:rsidR="00914C40" w:rsidRPr="000F7655">
        <w:rPr>
          <w:sz w:val="22"/>
          <w:szCs w:val="22"/>
          <w:lang w:val="el-GR"/>
        </w:rPr>
        <w:t xml:space="preserve"> </w:t>
      </w:r>
      <w:r w:rsidR="00914C40" w:rsidRPr="000F7655">
        <w:rPr>
          <w:sz w:val="22"/>
          <w:szCs w:val="22"/>
        </w:rPr>
        <w:t>ADME</w:t>
      </w:r>
      <w:r w:rsidRPr="000F7655">
        <w:rPr>
          <w:sz w:val="22"/>
          <w:szCs w:val="22"/>
          <w:lang w:val="el-GR"/>
        </w:rPr>
        <w:t xml:space="preserve"> στον άνθρωπο όπου η ινδακατερόλη χορηγούνταν από το στόμα, η αποβολή στα κόπρανα κυριαρχούσε της αποβολής στα ούρα</w:t>
      </w:r>
      <w:r w:rsidR="00914C40" w:rsidRPr="000F7655">
        <w:rPr>
          <w:sz w:val="22"/>
          <w:szCs w:val="22"/>
          <w:lang w:val="el-GR"/>
        </w:rPr>
        <w:t xml:space="preserve">. </w:t>
      </w:r>
      <w:r w:rsidRPr="000F7655">
        <w:rPr>
          <w:sz w:val="22"/>
          <w:szCs w:val="22"/>
          <w:lang w:val="el-GR"/>
        </w:rPr>
        <w:t>Η ινδακατερόλη</w:t>
      </w:r>
      <w:r w:rsidR="00914C40" w:rsidRPr="000F7655">
        <w:rPr>
          <w:sz w:val="22"/>
          <w:szCs w:val="22"/>
          <w:lang w:val="el-GR"/>
        </w:rPr>
        <w:t xml:space="preserve"> </w:t>
      </w:r>
      <w:r w:rsidRPr="000F7655">
        <w:rPr>
          <w:sz w:val="22"/>
          <w:szCs w:val="22"/>
          <w:lang w:val="el-GR" w:eastAsia="en-US"/>
        </w:rPr>
        <w:t>αποβαλλόταν στα ανθρώπινα κόπρανα κυρίως ως αμετάβλητη μητρική ουσία (54% της δόσης) και, σε μικρότερο βαθμό</w:t>
      </w:r>
      <w:r w:rsidR="00914C40" w:rsidRPr="000F7655">
        <w:rPr>
          <w:sz w:val="22"/>
          <w:szCs w:val="22"/>
          <w:lang w:val="el-GR"/>
        </w:rPr>
        <w:t xml:space="preserve">, </w:t>
      </w:r>
      <w:r w:rsidR="00886790" w:rsidRPr="000F7655">
        <w:rPr>
          <w:sz w:val="22"/>
          <w:szCs w:val="22"/>
          <w:lang w:val="el-GR" w:eastAsia="en-US"/>
        </w:rPr>
        <w:t>ως</w:t>
      </w:r>
      <w:r w:rsidRPr="000F7655">
        <w:rPr>
          <w:sz w:val="22"/>
          <w:szCs w:val="22"/>
          <w:lang w:val="el-GR" w:eastAsia="en-US"/>
        </w:rPr>
        <w:t xml:space="preserve"> υδροξυλιωμένοι μεταβολίτες ινδακατερόλης (23% της δόσης</w:t>
      </w:r>
      <w:r w:rsidR="00914C40" w:rsidRPr="000F7655">
        <w:rPr>
          <w:sz w:val="22"/>
          <w:szCs w:val="22"/>
          <w:lang w:val="el-GR"/>
        </w:rPr>
        <w:t xml:space="preserve">). </w:t>
      </w:r>
      <w:r w:rsidR="006C4B7C" w:rsidRPr="000F7655">
        <w:rPr>
          <w:sz w:val="22"/>
          <w:szCs w:val="22"/>
          <w:lang w:val="el-GR"/>
        </w:rPr>
        <w:t>Η ισορροπία μάζας ήταν πλήρης με το</w:t>
      </w:r>
      <w:r w:rsidR="00914C40" w:rsidRPr="000F7655">
        <w:rPr>
          <w:sz w:val="22"/>
          <w:szCs w:val="22"/>
          <w:lang w:val="el-GR"/>
        </w:rPr>
        <w:t xml:space="preserve"> ≥90% </w:t>
      </w:r>
      <w:r w:rsidR="006C4B7C" w:rsidRPr="000F7655">
        <w:rPr>
          <w:sz w:val="22"/>
          <w:szCs w:val="22"/>
          <w:lang w:val="el-GR"/>
        </w:rPr>
        <w:t>της δόσης να εντοπίζεται στις απεκκρίσεις</w:t>
      </w:r>
      <w:r w:rsidR="00914C40" w:rsidRPr="000F7655">
        <w:rPr>
          <w:sz w:val="22"/>
          <w:szCs w:val="22"/>
          <w:lang w:val="el-GR"/>
        </w:rPr>
        <w:t>.</w:t>
      </w:r>
    </w:p>
    <w:p w14:paraId="619385D9" w14:textId="77777777" w:rsidR="00B84FD6" w:rsidRPr="000F7655" w:rsidRDefault="00B84FD6" w:rsidP="00D83A43">
      <w:pPr>
        <w:pStyle w:val="Text"/>
        <w:spacing w:before="0"/>
        <w:jc w:val="left"/>
        <w:rPr>
          <w:sz w:val="22"/>
          <w:szCs w:val="22"/>
          <w:lang w:val="el-GR"/>
        </w:rPr>
      </w:pPr>
    </w:p>
    <w:p w14:paraId="7382C3AD" w14:textId="57B6EB60" w:rsidR="00B84FD6" w:rsidRPr="000F7655" w:rsidRDefault="006C4B7C" w:rsidP="00D83A43">
      <w:pPr>
        <w:pStyle w:val="Text"/>
        <w:spacing w:before="0"/>
        <w:jc w:val="left"/>
        <w:rPr>
          <w:sz w:val="22"/>
          <w:szCs w:val="22"/>
          <w:lang w:val="el-GR"/>
        </w:rPr>
      </w:pPr>
      <w:r w:rsidRPr="000F7655">
        <w:rPr>
          <w:sz w:val="22"/>
          <w:szCs w:val="22"/>
          <w:lang w:val="el-GR" w:eastAsia="en-US"/>
        </w:rPr>
        <w:t xml:space="preserve">Οι συγκεντρώσεις της ινδακατερόλης στον ορό μειώθηκαν κατά πολυφασικό τρόπο με τη μέση τελική ημιζωή να κυμαίνεται από 45,5 έως 126 ώρες. </w:t>
      </w:r>
      <w:r w:rsidR="006C4320" w:rsidRPr="000F7655">
        <w:rPr>
          <w:rFonts w:eastAsia="Times New Roman"/>
          <w:sz w:val="22"/>
          <w:szCs w:val="22"/>
          <w:lang w:val="el-GR" w:eastAsia="en-US"/>
        </w:rPr>
        <w:t>Ο αποτελεσματικός χρόνος ημίσειας ζωής, ο οποίος</w:t>
      </w:r>
      <w:r w:rsidR="006C4320" w:rsidRPr="000F7655">
        <w:rPr>
          <w:sz w:val="22"/>
          <w:szCs w:val="22"/>
          <w:lang w:val="el-GR" w:eastAsia="en-US"/>
        </w:rPr>
        <w:t xml:space="preserve"> </w:t>
      </w:r>
      <w:r w:rsidRPr="000F7655">
        <w:rPr>
          <w:sz w:val="22"/>
          <w:szCs w:val="22"/>
          <w:lang w:val="el-GR" w:eastAsia="en-US"/>
        </w:rPr>
        <w:t xml:space="preserve">υπολογίζεται από τη συσσώρευση της ινδακατερόλης μετά από επαναλαμβανόμενη χορήγηση της δόσης, κυμάνθηκε από 40 έως 52 ώρες, </w:t>
      </w:r>
      <w:r w:rsidR="00841815" w:rsidRPr="000F7655">
        <w:rPr>
          <w:rFonts w:eastAsia="Times New Roman"/>
          <w:sz w:val="22"/>
          <w:szCs w:val="22"/>
          <w:lang w:val="el-GR" w:eastAsia="en-US"/>
        </w:rPr>
        <w:t xml:space="preserve">στοιχείο το οποίο συμφωνεί </w:t>
      </w:r>
      <w:r w:rsidRPr="000F7655">
        <w:rPr>
          <w:sz w:val="22"/>
          <w:szCs w:val="22"/>
          <w:lang w:val="el-GR" w:eastAsia="en-US"/>
        </w:rPr>
        <w:t xml:space="preserve">με τον παρατηρούμενο χρόνο έως τη </w:t>
      </w:r>
      <w:r w:rsidR="00407EB3" w:rsidRPr="000F7655">
        <w:rPr>
          <w:sz w:val="22"/>
          <w:szCs w:val="22"/>
          <w:lang w:val="el-GR" w:eastAsia="en-US"/>
        </w:rPr>
        <w:t>σταθεροποιημένη</w:t>
      </w:r>
      <w:r w:rsidRPr="000F7655">
        <w:rPr>
          <w:sz w:val="22"/>
          <w:szCs w:val="22"/>
          <w:lang w:val="el-GR" w:eastAsia="en-US"/>
        </w:rPr>
        <w:t xml:space="preserve"> κατάσταση που είναι περίπου 12</w:t>
      </w:r>
      <w:r w:rsidR="00A15A27" w:rsidRPr="000F7655">
        <w:rPr>
          <w:sz w:val="22"/>
          <w:szCs w:val="22"/>
          <w:lang w:val="el-GR" w:eastAsia="en-US"/>
        </w:rPr>
        <w:t xml:space="preserve"> με </w:t>
      </w:r>
      <w:r w:rsidRPr="000F7655">
        <w:rPr>
          <w:sz w:val="22"/>
          <w:szCs w:val="22"/>
          <w:lang w:val="el-GR" w:eastAsia="en-US"/>
        </w:rPr>
        <w:t>14 ημέρες</w:t>
      </w:r>
      <w:r w:rsidR="00914C40" w:rsidRPr="000F7655">
        <w:rPr>
          <w:sz w:val="22"/>
          <w:szCs w:val="22"/>
          <w:lang w:val="el-GR"/>
        </w:rPr>
        <w:t>.</w:t>
      </w:r>
    </w:p>
    <w:p w14:paraId="7A99A89F" w14:textId="77777777" w:rsidR="00B84FD6" w:rsidRPr="000F7655" w:rsidRDefault="00B84FD6" w:rsidP="00D83A43">
      <w:pPr>
        <w:pStyle w:val="Text"/>
        <w:spacing w:before="0"/>
        <w:jc w:val="left"/>
        <w:rPr>
          <w:sz w:val="22"/>
          <w:szCs w:val="22"/>
          <w:lang w:val="el-GR"/>
        </w:rPr>
      </w:pPr>
    </w:p>
    <w:p w14:paraId="73E6E7CD" w14:textId="4E35F84A" w:rsidR="00B84FD6" w:rsidRPr="000F7655" w:rsidRDefault="006C4B7C" w:rsidP="00D83A43">
      <w:pPr>
        <w:pStyle w:val="Nottoc-headings"/>
        <w:keepLines w:val="0"/>
        <w:spacing w:before="0" w:after="0"/>
        <w:rPr>
          <w:rFonts w:ascii="Times New Roman" w:hAnsi="Times New Roman" w:cs="Times New Roman"/>
          <w:b w:val="0"/>
          <w:sz w:val="22"/>
          <w:szCs w:val="22"/>
          <w:u w:val="single"/>
          <w:lang w:val="el-GR"/>
        </w:rPr>
      </w:pPr>
      <w:bookmarkStart w:id="23" w:name="_5640420Glycopyrronium_"/>
      <w:bookmarkEnd w:id="23"/>
      <w:r w:rsidRPr="000F7655">
        <w:rPr>
          <w:rFonts w:ascii="Times New Roman" w:hAnsi="Times New Roman" w:cs="Times New Roman"/>
          <w:b w:val="0"/>
          <w:i/>
          <w:sz w:val="22"/>
          <w:szCs w:val="22"/>
          <w:u w:val="single"/>
          <w:lang w:val="el-GR"/>
        </w:rPr>
        <w:t>Γλυκοπυρρόνιο</w:t>
      </w:r>
    </w:p>
    <w:p w14:paraId="7C57900A" w14:textId="172EA961" w:rsidR="00B84FD6" w:rsidRPr="000F7655" w:rsidRDefault="006C4B7C" w:rsidP="00D83A43">
      <w:pPr>
        <w:pStyle w:val="Nottoc-headings"/>
        <w:keepNext w:val="0"/>
        <w:keepLines w:val="0"/>
        <w:spacing w:before="0" w:after="0"/>
        <w:rPr>
          <w:rFonts w:ascii="Times New Roman" w:hAnsi="Times New Roman" w:cs="Times New Roman"/>
          <w:b w:val="0"/>
          <w:sz w:val="22"/>
          <w:szCs w:val="22"/>
          <w:lang w:val="el-GR"/>
        </w:rPr>
      </w:pPr>
      <w:r w:rsidRPr="000F7655">
        <w:rPr>
          <w:rFonts w:ascii="Times New Roman" w:eastAsia="Times New Roman" w:hAnsi="Times New Roman" w:cs="Times New Roman"/>
          <w:b w:val="0"/>
          <w:sz w:val="22"/>
          <w:szCs w:val="22"/>
          <w:lang w:val="el-GR" w:eastAsia="x-none"/>
        </w:rPr>
        <w:t>Μετά από ενδοφλέβια χορήγηση [</w:t>
      </w:r>
      <w:r w:rsidRPr="000F7655">
        <w:rPr>
          <w:rFonts w:ascii="Times New Roman" w:eastAsia="Times New Roman" w:hAnsi="Times New Roman" w:cs="Times New Roman"/>
          <w:b w:val="0"/>
          <w:sz w:val="22"/>
          <w:szCs w:val="22"/>
          <w:vertAlign w:val="superscript"/>
          <w:lang w:val="el-GR" w:eastAsia="x-none"/>
        </w:rPr>
        <w:t>3</w:t>
      </w:r>
      <w:r w:rsidRPr="000F7655">
        <w:rPr>
          <w:rFonts w:ascii="Times New Roman" w:eastAsia="Times New Roman" w:hAnsi="Times New Roman" w:cs="Times New Roman"/>
          <w:b w:val="0"/>
          <w:sz w:val="22"/>
          <w:szCs w:val="22"/>
          <w:lang w:val="el-GR" w:eastAsia="x-none"/>
        </w:rPr>
        <w:t>H]</w:t>
      </w:r>
      <w:r w:rsidRPr="000F7655">
        <w:rPr>
          <w:rFonts w:ascii="Times New Roman" w:eastAsia="Times New Roman" w:hAnsi="Times New Roman" w:cs="Times New Roman"/>
          <w:b w:val="0"/>
          <w:sz w:val="22"/>
          <w:szCs w:val="22"/>
          <w:lang w:val="el-GR" w:eastAsia="x-none"/>
        </w:rPr>
        <w:noBreakHyphen/>
        <w:t>σημασμένου βρωμιούχου γλυκοπυρρονίου</w:t>
      </w:r>
      <w:r w:rsidR="003246CB" w:rsidRPr="000F7655">
        <w:rPr>
          <w:rFonts w:ascii="Times New Roman" w:eastAsia="Times New Roman" w:hAnsi="Times New Roman" w:cs="Times New Roman"/>
          <w:b w:val="0"/>
          <w:sz w:val="22"/>
          <w:szCs w:val="22"/>
          <w:lang w:val="el-GR" w:eastAsia="x-none"/>
        </w:rPr>
        <w:t xml:space="preserve"> σε ανθρώπους</w:t>
      </w:r>
      <w:r w:rsidRPr="000F7655">
        <w:rPr>
          <w:rFonts w:ascii="Times New Roman" w:eastAsia="Times New Roman" w:hAnsi="Times New Roman" w:cs="Times New Roman"/>
          <w:b w:val="0"/>
          <w:sz w:val="22"/>
          <w:szCs w:val="22"/>
          <w:lang w:val="el-GR" w:eastAsia="x-none"/>
        </w:rPr>
        <w:t>, η μέση απέκκριση στα ούρα της ραδιενέργειας σε 48 ώρες ανήλθε σε 85% της δόσης. Ένα επιπλέον 5% της δόσης βρέθηκε στη χολή</w:t>
      </w:r>
      <w:r w:rsidR="00914C40" w:rsidRPr="000F7655">
        <w:rPr>
          <w:rFonts w:ascii="Times New Roman" w:hAnsi="Times New Roman" w:cs="Times New Roman"/>
          <w:b w:val="0"/>
          <w:sz w:val="22"/>
          <w:szCs w:val="22"/>
          <w:lang w:val="el-GR"/>
        </w:rPr>
        <w:t xml:space="preserve">. </w:t>
      </w:r>
      <w:r w:rsidRPr="000F7655">
        <w:rPr>
          <w:rFonts w:ascii="Times New Roman" w:hAnsi="Times New Roman" w:cs="Times New Roman"/>
          <w:b w:val="0"/>
          <w:sz w:val="22"/>
          <w:szCs w:val="22"/>
          <w:lang w:val="el-GR"/>
        </w:rPr>
        <w:t>Επομένως, η ισορροπία μάζας ήταν σχεδόν πλήρης</w:t>
      </w:r>
      <w:r w:rsidR="00914C40" w:rsidRPr="000F7655">
        <w:rPr>
          <w:rFonts w:ascii="Times New Roman" w:hAnsi="Times New Roman" w:cs="Times New Roman"/>
          <w:b w:val="0"/>
          <w:sz w:val="22"/>
          <w:szCs w:val="22"/>
          <w:lang w:val="el-GR"/>
        </w:rPr>
        <w:t>.</w:t>
      </w:r>
    </w:p>
    <w:p w14:paraId="463DD77A" w14:textId="77777777" w:rsidR="00B84FD6" w:rsidRPr="000F7655" w:rsidRDefault="00B84FD6" w:rsidP="00D83A43">
      <w:pPr>
        <w:pStyle w:val="Text"/>
        <w:spacing w:before="0"/>
        <w:jc w:val="left"/>
        <w:rPr>
          <w:sz w:val="22"/>
          <w:szCs w:val="22"/>
          <w:lang w:val="el-GR"/>
        </w:rPr>
      </w:pPr>
    </w:p>
    <w:p w14:paraId="4D80494C" w14:textId="1FB668A8" w:rsidR="00B84FD6" w:rsidRPr="000F7655" w:rsidRDefault="006C4B7C" w:rsidP="00D83A43">
      <w:pPr>
        <w:pStyle w:val="Text"/>
        <w:spacing w:before="0"/>
        <w:jc w:val="left"/>
        <w:rPr>
          <w:sz w:val="22"/>
          <w:szCs w:val="22"/>
          <w:lang w:val="el-GR"/>
        </w:rPr>
      </w:pPr>
      <w:r w:rsidRPr="000F7655">
        <w:rPr>
          <w:rFonts w:eastAsia="Times New Roman"/>
          <w:sz w:val="22"/>
          <w:szCs w:val="22"/>
          <w:lang w:val="el-GR" w:eastAsia="x-none"/>
        </w:rPr>
        <w:t>Η νεφρική αποβολή του αρχικού φαρμάκου ανέρχεται σε περίπου 60 έως 70% της ολικής κάθαρσης του συστηματικά διαθέσιμου γλυκοπυρρονίου, ενώ οι διαδικασίες μη</w:t>
      </w:r>
      <w:r w:rsidRPr="000F7655">
        <w:rPr>
          <w:rFonts w:eastAsia="Times New Roman"/>
          <w:sz w:val="22"/>
          <w:szCs w:val="22"/>
          <w:lang w:val="el-GR" w:eastAsia="x-none"/>
        </w:rPr>
        <w:noBreakHyphen/>
        <w:t>νεφρικής κάθαρσης αντιστοιχούν περίπου στο 30 έως 40%. Η κάθαρση μέσω των χοληφόρων συμβάλ</w:t>
      </w:r>
      <w:r w:rsidR="0025412B" w:rsidRPr="000F7655">
        <w:rPr>
          <w:rFonts w:eastAsia="Times New Roman"/>
          <w:sz w:val="22"/>
          <w:szCs w:val="22"/>
          <w:lang w:val="el-GR" w:eastAsia="x-none"/>
        </w:rPr>
        <w:t>λ</w:t>
      </w:r>
      <w:r w:rsidRPr="000F7655">
        <w:rPr>
          <w:rFonts w:eastAsia="Times New Roman"/>
          <w:sz w:val="22"/>
          <w:szCs w:val="22"/>
          <w:lang w:val="el-GR" w:eastAsia="x-none"/>
        </w:rPr>
        <w:t>ει στη μη</w:t>
      </w:r>
      <w:r w:rsidRPr="000F7655">
        <w:rPr>
          <w:rFonts w:eastAsia="Times New Roman"/>
          <w:sz w:val="22"/>
          <w:szCs w:val="22"/>
          <w:lang w:val="el-GR" w:eastAsia="x-none"/>
        </w:rPr>
        <w:noBreakHyphen/>
        <w:t>νεφρική κάθαρση, αλλά η πλειονότητα της μη</w:t>
      </w:r>
      <w:r w:rsidRPr="000F7655">
        <w:rPr>
          <w:rFonts w:eastAsia="Times New Roman"/>
          <w:sz w:val="22"/>
          <w:szCs w:val="22"/>
          <w:lang w:val="el-GR" w:eastAsia="x-none"/>
        </w:rPr>
        <w:noBreakHyphen/>
        <w:t>νεφρικής κάθαρσης θεωρείται ότι οφείλεται στο μεταβολισμό</w:t>
      </w:r>
      <w:r w:rsidR="00914C40" w:rsidRPr="000F7655">
        <w:rPr>
          <w:sz w:val="22"/>
          <w:szCs w:val="22"/>
          <w:lang w:val="el-GR"/>
        </w:rPr>
        <w:t>.</w:t>
      </w:r>
    </w:p>
    <w:p w14:paraId="4D88CA9D" w14:textId="77777777" w:rsidR="00B84FD6" w:rsidRPr="000F7655" w:rsidRDefault="00B84FD6" w:rsidP="00D83A43">
      <w:pPr>
        <w:pStyle w:val="Text"/>
        <w:spacing w:before="0"/>
        <w:jc w:val="left"/>
        <w:rPr>
          <w:sz w:val="22"/>
          <w:szCs w:val="22"/>
          <w:lang w:val="el-GR"/>
        </w:rPr>
      </w:pPr>
    </w:p>
    <w:p w14:paraId="13D1D95B" w14:textId="76170601" w:rsidR="00B84FD6" w:rsidRPr="000F7655" w:rsidRDefault="006C4B7C" w:rsidP="00D83A43">
      <w:pPr>
        <w:pStyle w:val="Text"/>
        <w:spacing w:before="0"/>
        <w:jc w:val="left"/>
        <w:rPr>
          <w:sz w:val="22"/>
          <w:szCs w:val="22"/>
          <w:lang w:val="el-GR"/>
        </w:rPr>
      </w:pPr>
      <w:r w:rsidRPr="000F7655">
        <w:rPr>
          <w:rFonts w:eastAsia="Times New Roman"/>
          <w:sz w:val="22"/>
          <w:szCs w:val="22"/>
          <w:lang w:val="el-GR" w:eastAsia="x-none"/>
        </w:rPr>
        <w:lastRenderedPageBreak/>
        <w:t>Η μέση νεφρική κάθαρση του γλυκοπυρρονίου κυμαίνεται από 17,4 μέχρι 24,4 λίτρα/ώρα. Η ενεργ</w:t>
      </w:r>
      <w:r w:rsidR="007B3BC0" w:rsidRPr="000F7655">
        <w:rPr>
          <w:rFonts w:eastAsia="Times New Roman"/>
          <w:sz w:val="22"/>
          <w:szCs w:val="22"/>
          <w:lang w:val="el-GR" w:eastAsia="x-none"/>
        </w:rPr>
        <w:t xml:space="preserve">ή </w:t>
      </w:r>
      <w:r w:rsidRPr="000F7655">
        <w:rPr>
          <w:rFonts w:eastAsia="Times New Roman"/>
          <w:sz w:val="22"/>
          <w:szCs w:val="22"/>
          <w:lang w:val="el-GR" w:eastAsia="x-none"/>
        </w:rPr>
        <w:t xml:space="preserve">σωληναριακή έκκριση συμβάλλει στη νεφρική </w:t>
      </w:r>
      <w:r w:rsidR="007B3BC0" w:rsidRPr="000F7655">
        <w:rPr>
          <w:rFonts w:eastAsia="Times New Roman"/>
          <w:sz w:val="22"/>
          <w:szCs w:val="22"/>
          <w:lang w:val="el-GR" w:eastAsia="x-none"/>
        </w:rPr>
        <w:t xml:space="preserve">αποβολή </w:t>
      </w:r>
      <w:r w:rsidRPr="000F7655">
        <w:rPr>
          <w:rFonts w:eastAsia="Times New Roman"/>
          <w:sz w:val="22"/>
          <w:szCs w:val="22"/>
          <w:lang w:val="el-GR" w:eastAsia="x-none"/>
        </w:rPr>
        <w:t>του γλυκοπυρρονίου. Έως και 20% της παρεχόμενης δόσης βρέθηκε στα ούρα ως αρχικό</w:t>
      </w:r>
      <w:r w:rsidR="001A607F" w:rsidRPr="000F7655">
        <w:rPr>
          <w:rFonts w:eastAsia="Times New Roman"/>
          <w:sz w:val="22"/>
          <w:szCs w:val="22"/>
          <w:lang w:val="el-GR" w:eastAsia="x-none"/>
        </w:rPr>
        <w:t xml:space="preserve"> </w:t>
      </w:r>
      <w:r w:rsidRPr="000F7655">
        <w:rPr>
          <w:rFonts w:eastAsia="Times New Roman"/>
          <w:sz w:val="22"/>
          <w:szCs w:val="22"/>
          <w:lang w:val="el-GR" w:eastAsia="x-none"/>
        </w:rPr>
        <w:t>φάρμακο.</w:t>
      </w:r>
    </w:p>
    <w:p w14:paraId="748C363F" w14:textId="77777777" w:rsidR="00B84FD6" w:rsidRPr="000F7655" w:rsidRDefault="00B84FD6" w:rsidP="00D83A43">
      <w:pPr>
        <w:pStyle w:val="Text"/>
        <w:spacing w:before="0"/>
        <w:jc w:val="left"/>
        <w:rPr>
          <w:sz w:val="22"/>
          <w:szCs w:val="22"/>
          <w:lang w:val="el-GR"/>
        </w:rPr>
      </w:pPr>
    </w:p>
    <w:p w14:paraId="420A05F3" w14:textId="1B59B72B" w:rsidR="00B84FD6" w:rsidRPr="000F7655" w:rsidRDefault="00CC294C" w:rsidP="00D83A43">
      <w:pPr>
        <w:pStyle w:val="Text"/>
        <w:spacing w:before="0"/>
        <w:jc w:val="left"/>
        <w:rPr>
          <w:sz w:val="22"/>
          <w:szCs w:val="22"/>
          <w:lang w:val="el-GR"/>
        </w:rPr>
      </w:pPr>
      <w:r w:rsidRPr="000F7655">
        <w:rPr>
          <w:rFonts w:eastAsia="Times New Roman"/>
          <w:sz w:val="22"/>
          <w:szCs w:val="22"/>
          <w:lang w:val="el-GR" w:eastAsia="x-none"/>
        </w:rPr>
        <w:t xml:space="preserve">Οι συγκεντρώσεις του γλυκοπυρρονίου στο πλάσμα μειώθηκαν κατά πολυφασικό τρόπο. Ο μέσος τελικός χρόνος </w:t>
      </w:r>
      <w:r w:rsidR="0074174C" w:rsidRPr="000F7655">
        <w:rPr>
          <w:rFonts w:eastAsia="Times New Roman"/>
          <w:sz w:val="22"/>
          <w:szCs w:val="22"/>
          <w:lang w:val="el-GR" w:eastAsia="x-none"/>
        </w:rPr>
        <w:t>ημίσσειας ζωής</w:t>
      </w:r>
      <w:r w:rsidRPr="000F7655">
        <w:rPr>
          <w:rFonts w:eastAsia="Times New Roman"/>
          <w:sz w:val="22"/>
          <w:szCs w:val="22"/>
          <w:lang w:val="el-GR" w:eastAsia="x-none"/>
        </w:rPr>
        <w:t xml:space="preserve"> της αποβολής ήταν πολύ μεγαλύτερος μετά την εισπνοή (33 έως 57 ώρες) σε σύγκριση με την ενδοφλέβια (6,2 ώρες) και την από στόματος (2,8 ώρες) χορήγηση. Το μοντέλο αποβολής υποδηλώνει παρατεταμένη πνευμονική απορρόφηση </w:t>
      </w:r>
      <w:r w:rsidR="00B95CDF" w:rsidRPr="000F7655">
        <w:rPr>
          <w:rFonts w:eastAsia="Times New Roman"/>
          <w:sz w:val="22"/>
          <w:szCs w:val="22"/>
          <w:lang w:val="el-GR" w:eastAsia="x-none"/>
        </w:rPr>
        <w:t>και</w:t>
      </w:r>
      <w:r w:rsidR="005C68DC" w:rsidRPr="000F7655">
        <w:rPr>
          <w:rFonts w:eastAsia="Times New Roman"/>
          <w:sz w:val="22"/>
          <w:szCs w:val="22"/>
          <w:lang w:val="el-GR" w:eastAsia="x-none"/>
        </w:rPr>
        <w:t>/ή</w:t>
      </w:r>
      <w:r w:rsidRPr="000F7655">
        <w:rPr>
          <w:rFonts w:eastAsia="Times New Roman"/>
          <w:sz w:val="22"/>
          <w:szCs w:val="22"/>
          <w:lang w:val="el-GR" w:eastAsia="x-none"/>
        </w:rPr>
        <w:t xml:space="preserve"> μεταφορά του γλυκοπυρρονίου στη συστηματική κυκλοφορία στις 24 ώρες ή και περισσότερο μετά από εισπνοή.</w:t>
      </w:r>
    </w:p>
    <w:p w14:paraId="159306E2" w14:textId="77777777" w:rsidR="00B84FD6" w:rsidRPr="000F7655" w:rsidRDefault="00B84FD6" w:rsidP="00D83A43">
      <w:pPr>
        <w:pStyle w:val="Text"/>
        <w:spacing w:before="0"/>
        <w:jc w:val="left"/>
        <w:rPr>
          <w:sz w:val="22"/>
          <w:szCs w:val="22"/>
          <w:lang w:val="el-GR"/>
        </w:rPr>
      </w:pPr>
    </w:p>
    <w:bookmarkEnd w:id="21"/>
    <w:p w14:paraId="447BCA24" w14:textId="5B7CEAEC" w:rsidR="00B84FD6" w:rsidRPr="000F7655" w:rsidRDefault="00CC294C" w:rsidP="00D83A43">
      <w:pPr>
        <w:pStyle w:val="Text"/>
        <w:keepNext/>
        <w:spacing w:before="0"/>
        <w:jc w:val="left"/>
        <w:rPr>
          <w:bCs/>
          <w:iCs/>
          <w:sz w:val="22"/>
          <w:szCs w:val="22"/>
          <w:u w:val="single"/>
          <w:lang w:val="el-GR"/>
        </w:rPr>
      </w:pPr>
      <w:r w:rsidRPr="000F7655">
        <w:rPr>
          <w:bCs/>
          <w:i/>
          <w:iCs/>
          <w:sz w:val="22"/>
          <w:szCs w:val="22"/>
          <w:u w:val="single"/>
          <w:lang w:val="el-GR"/>
        </w:rPr>
        <w:t>Φουροϊκή μομεταζόνη</w:t>
      </w:r>
    </w:p>
    <w:p w14:paraId="5C06B033" w14:textId="27A4812F" w:rsidR="00B84FD6" w:rsidRPr="000F7655" w:rsidRDefault="00CC294C" w:rsidP="00D83A43">
      <w:pPr>
        <w:pStyle w:val="Text"/>
        <w:spacing w:before="0"/>
        <w:jc w:val="left"/>
        <w:rPr>
          <w:sz w:val="22"/>
          <w:szCs w:val="22"/>
          <w:lang w:val="el-GR"/>
        </w:rPr>
      </w:pPr>
      <w:r w:rsidRPr="000F7655">
        <w:rPr>
          <w:sz w:val="22"/>
          <w:szCs w:val="22"/>
          <w:lang w:val="el-GR"/>
        </w:rPr>
        <w:t xml:space="preserve">Μετά από ενδοφλέβια χορήγηση δόσης εφόδου η φουροϊκή μομεταζόνη έχει τελική απομάκρυνση </w:t>
      </w:r>
      <w:r w:rsidR="00914C40" w:rsidRPr="000F7655">
        <w:rPr>
          <w:sz w:val="22"/>
          <w:szCs w:val="22"/>
        </w:rPr>
        <w:t>T</w:t>
      </w:r>
      <w:r w:rsidR="00914C40" w:rsidRPr="000F7655">
        <w:rPr>
          <w:sz w:val="22"/>
          <w:szCs w:val="22"/>
          <w:vertAlign w:val="subscript"/>
          <w:lang w:val="el-GR"/>
        </w:rPr>
        <w:t>½</w:t>
      </w:r>
      <w:r w:rsidR="00914C40" w:rsidRPr="000F7655">
        <w:rPr>
          <w:sz w:val="22"/>
          <w:szCs w:val="22"/>
          <w:lang w:val="el-GR"/>
        </w:rPr>
        <w:t xml:space="preserve"> </w:t>
      </w:r>
      <w:r w:rsidRPr="000F7655">
        <w:rPr>
          <w:sz w:val="22"/>
          <w:szCs w:val="22"/>
          <w:lang w:val="el-GR"/>
        </w:rPr>
        <w:t>περίπου 4,</w:t>
      </w:r>
      <w:r w:rsidR="00914C40" w:rsidRPr="000F7655">
        <w:rPr>
          <w:sz w:val="22"/>
          <w:szCs w:val="22"/>
          <w:lang w:val="el-GR"/>
        </w:rPr>
        <w:t>5</w:t>
      </w:r>
      <w:r w:rsidR="00914C40" w:rsidRPr="000F7655">
        <w:rPr>
          <w:sz w:val="22"/>
          <w:szCs w:val="22"/>
        </w:rPr>
        <w:t> </w:t>
      </w:r>
      <w:r w:rsidRPr="000F7655">
        <w:rPr>
          <w:sz w:val="22"/>
          <w:szCs w:val="22"/>
          <w:lang w:val="el-GR"/>
        </w:rPr>
        <w:t>ώρες</w:t>
      </w:r>
      <w:r w:rsidR="00914C40" w:rsidRPr="000F7655">
        <w:rPr>
          <w:sz w:val="22"/>
          <w:szCs w:val="22"/>
          <w:lang w:val="el-GR"/>
        </w:rPr>
        <w:t xml:space="preserve">. </w:t>
      </w:r>
      <w:r w:rsidR="008F3D05" w:rsidRPr="000F7655">
        <w:rPr>
          <w:sz w:val="22"/>
          <w:szCs w:val="22"/>
          <w:lang w:val="el-GR"/>
        </w:rPr>
        <w:t>Μί</w:t>
      </w:r>
      <w:r w:rsidRPr="000F7655">
        <w:rPr>
          <w:sz w:val="22"/>
          <w:szCs w:val="22"/>
          <w:lang w:val="el-GR"/>
        </w:rPr>
        <w:t>α ραδιοσημασμένη</w:t>
      </w:r>
      <w:r w:rsidR="005C68DC" w:rsidRPr="000F7655">
        <w:rPr>
          <w:sz w:val="22"/>
          <w:szCs w:val="22"/>
          <w:lang w:val="el-GR"/>
        </w:rPr>
        <w:t>,</w:t>
      </w:r>
      <w:r w:rsidRPr="000F7655">
        <w:rPr>
          <w:sz w:val="22"/>
          <w:szCs w:val="22"/>
          <w:lang w:val="el-GR"/>
        </w:rPr>
        <w:t xml:space="preserve"> από στόματος εισπνεόμενη δόση απεκκρίνεται κυρίως στα κόπρανα </w:t>
      </w:r>
      <w:r w:rsidR="00914C40" w:rsidRPr="000F7655">
        <w:rPr>
          <w:sz w:val="22"/>
          <w:szCs w:val="22"/>
          <w:lang w:val="el-GR"/>
        </w:rPr>
        <w:t xml:space="preserve">(74%) </w:t>
      </w:r>
      <w:r w:rsidRPr="000F7655">
        <w:rPr>
          <w:sz w:val="22"/>
          <w:szCs w:val="22"/>
          <w:lang w:val="el-GR"/>
        </w:rPr>
        <w:t>και σε μικρότερο βαθμό στα ούρα</w:t>
      </w:r>
      <w:r w:rsidR="00914C40" w:rsidRPr="000F7655">
        <w:rPr>
          <w:sz w:val="22"/>
          <w:szCs w:val="22"/>
          <w:lang w:val="el-GR"/>
        </w:rPr>
        <w:t xml:space="preserve"> (8%).</w:t>
      </w:r>
    </w:p>
    <w:p w14:paraId="2BC64B1C" w14:textId="77777777" w:rsidR="00842281" w:rsidRPr="000F7655" w:rsidRDefault="00842281" w:rsidP="00D83A43">
      <w:pPr>
        <w:numPr>
          <w:ilvl w:val="12"/>
          <w:numId w:val="0"/>
        </w:numPr>
        <w:tabs>
          <w:tab w:val="clear" w:pos="567"/>
        </w:tabs>
        <w:spacing w:line="240" w:lineRule="auto"/>
        <w:ind w:right="-2"/>
        <w:rPr>
          <w:szCs w:val="22"/>
          <w:lang w:val="el-GR"/>
        </w:rPr>
      </w:pPr>
    </w:p>
    <w:p w14:paraId="29E2EA7B" w14:textId="286E5819" w:rsidR="00B84FD6" w:rsidRPr="000F7655" w:rsidRDefault="002D0530" w:rsidP="00D83A43">
      <w:pPr>
        <w:pStyle w:val="Text"/>
        <w:keepNext/>
        <w:spacing w:before="0"/>
        <w:jc w:val="left"/>
        <w:rPr>
          <w:iCs/>
          <w:sz w:val="22"/>
          <w:szCs w:val="22"/>
          <w:u w:val="single"/>
          <w:lang w:val="el-GR"/>
        </w:rPr>
      </w:pPr>
      <w:r w:rsidRPr="000F7655">
        <w:rPr>
          <w:iCs/>
          <w:sz w:val="22"/>
          <w:szCs w:val="22"/>
          <w:u w:val="single"/>
          <w:lang w:val="el-GR"/>
        </w:rPr>
        <w:t>Αλληλεπιδράσεις</w:t>
      </w:r>
    </w:p>
    <w:p w14:paraId="2C36750D" w14:textId="4F1EC408" w:rsidR="002D0530" w:rsidRPr="000F7655" w:rsidRDefault="002D0530" w:rsidP="00D83A43">
      <w:pPr>
        <w:pStyle w:val="Text"/>
        <w:keepNext/>
        <w:spacing w:before="0"/>
        <w:jc w:val="left"/>
        <w:rPr>
          <w:iCs/>
          <w:sz w:val="22"/>
          <w:szCs w:val="22"/>
          <w:lang w:val="el-GR"/>
        </w:rPr>
      </w:pPr>
    </w:p>
    <w:p w14:paraId="6A53416B" w14:textId="7D6ECC12" w:rsidR="002D0530" w:rsidRPr="000F7655" w:rsidRDefault="002D0530" w:rsidP="00D83A43">
      <w:pPr>
        <w:pStyle w:val="Text"/>
        <w:spacing w:before="0"/>
        <w:jc w:val="left"/>
        <w:rPr>
          <w:iCs/>
          <w:sz w:val="22"/>
          <w:szCs w:val="22"/>
          <w:lang w:val="el-GR"/>
        </w:rPr>
      </w:pPr>
      <w:r w:rsidRPr="000F7655">
        <w:rPr>
          <w:iCs/>
          <w:sz w:val="22"/>
          <w:szCs w:val="22"/>
          <w:lang w:val="el-GR"/>
        </w:rPr>
        <w:t>Η ταυτόχρονη χορήγηση από στόματος εισπνεόμεν</w:t>
      </w:r>
      <w:r w:rsidR="009462B4" w:rsidRPr="000F7655">
        <w:rPr>
          <w:iCs/>
          <w:sz w:val="22"/>
          <w:szCs w:val="22"/>
          <w:lang w:val="el-GR"/>
        </w:rPr>
        <w:t>ων</w:t>
      </w:r>
      <w:r w:rsidRPr="000F7655">
        <w:rPr>
          <w:iCs/>
          <w:sz w:val="22"/>
          <w:szCs w:val="22"/>
          <w:lang w:val="el-GR"/>
        </w:rPr>
        <w:t xml:space="preserve"> ινδακατερόλης, γλυκοπυρρονίου και φουροϊκής μομεταζόνης σε συνθήκες σταθεροποιημένης κατάστασης δεν επηρέασε τη φαρμακοκινητική οποιασδήποτε από τις δραστικές ουσίες.</w:t>
      </w:r>
    </w:p>
    <w:p w14:paraId="13E8B394" w14:textId="77777777" w:rsidR="002D0530" w:rsidRPr="000F7655" w:rsidRDefault="002D0530" w:rsidP="00D83A43">
      <w:pPr>
        <w:pStyle w:val="Text"/>
        <w:spacing w:before="0"/>
        <w:jc w:val="left"/>
        <w:rPr>
          <w:iCs/>
          <w:sz w:val="22"/>
          <w:szCs w:val="22"/>
          <w:lang w:val="el-GR"/>
        </w:rPr>
      </w:pPr>
    </w:p>
    <w:p w14:paraId="7FE8C1E6" w14:textId="795F116A" w:rsidR="00B84FD6" w:rsidRPr="000F7655" w:rsidRDefault="00CC294C" w:rsidP="00D83A43">
      <w:pPr>
        <w:keepNext/>
        <w:tabs>
          <w:tab w:val="clear" w:pos="567"/>
        </w:tabs>
        <w:spacing w:line="240" w:lineRule="auto"/>
        <w:rPr>
          <w:iCs/>
          <w:szCs w:val="22"/>
          <w:lang w:val="el-GR"/>
        </w:rPr>
      </w:pPr>
      <w:r w:rsidRPr="000F7655">
        <w:rPr>
          <w:iCs/>
          <w:szCs w:val="22"/>
          <w:u w:val="single"/>
          <w:lang w:val="el-GR"/>
        </w:rPr>
        <w:t>Ειδικοί πληθυσμοί</w:t>
      </w:r>
    </w:p>
    <w:p w14:paraId="1F6390AD" w14:textId="77777777" w:rsidR="001D0D33" w:rsidRPr="000F7655" w:rsidRDefault="001D0D33" w:rsidP="00D83A43">
      <w:pPr>
        <w:pStyle w:val="Text"/>
        <w:keepNext/>
        <w:spacing w:before="0"/>
        <w:jc w:val="left"/>
        <w:rPr>
          <w:iCs/>
          <w:sz w:val="22"/>
          <w:szCs w:val="22"/>
          <w:lang w:val="el-GR"/>
        </w:rPr>
      </w:pPr>
    </w:p>
    <w:p w14:paraId="49B20DB2" w14:textId="66A8515F" w:rsidR="00B84FD6" w:rsidRPr="000F7655" w:rsidRDefault="00ED43F6" w:rsidP="00D83A43">
      <w:pPr>
        <w:pStyle w:val="Text"/>
        <w:spacing w:before="0"/>
        <w:jc w:val="left"/>
        <w:rPr>
          <w:sz w:val="22"/>
          <w:szCs w:val="22"/>
          <w:lang w:val="el-GR"/>
        </w:rPr>
      </w:pPr>
      <w:r w:rsidRPr="000F7655">
        <w:rPr>
          <w:rFonts w:eastAsia="Times New Roman"/>
          <w:sz w:val="22"/>
          <w:szCs w:val="22"/>
          <w:lang w:val="el-GR" w:eastAsia="en-US"/>
        </w:rPr>
        <w:t>Μία ανάλυση δεδομένων φαρμακοκινητικής πληθυσμού σε ασθενείς με</w:t>
      </w:r>
      <w:r w:rsidR="00914C40" w:rsidRPr="000F7655">
        <w:rPr>
          <w:sz w:val="22"/>
          <w:szCs w:val="22"/>
          <w:lang w:val="el-GR"/>
        </w:rPr>
        <w:t xml:space="preserve"> </w:t>
      </w:r>
      <w:r w:rsidRPr="000F7655">
        <w:rPr>
          <w:sz w:val="22"/>
          <w:szCs w:val="22"/>
          <w:lang w:val="el-GR"/>
        </w:rPr>
        <w:t xml:space="preserve">άσθμα μετά από εισπνοή </w:t>
      </w:r>
      <w:r w:rsidR="00914C40" w:rsidRPr="000F7655">
        <w:rPr>
          <w:sz w:val="22"/>
          <w:szCs w:val="22"/>
        </w:rPr>
        <w:t>Enerzair</w:t>
      </w:r>
      <w:r w:rsidR="00914C40" w:rsidRPr="000F7655">
        <w:rPr>
          <w:sz w:val="22"/>
          <w:szCs w:val="22"/>
          <w:lang w:val="el-GR"/>
        </w:rPr>
        <w:t xml:space="preserve"> </w:t>
      </w:r>
      <w:r w:rsidR="00914C40" w:rsidRPr="000F7655">
        <w:rPr>
          <w:sz w:val="22"/>
          <w:szCs w:val="22"/>
        </w:rPr>
        <w:t>Breezhaler</w:t>
      </w:r>
      <w:r w:rsidR="00914C40" w:rsidRPr="000F7655">
        <w:rPr>
          <w:sz w:val="22"/>
          <w:szCs w:val="22"/>
          <w:lang w:val="el-GR"/>
        </w:rPr>
        <w:t xml:space="preserve"> </w:t>
      </w:r>
      <w:r w:rsidRPr="000F7655">
        <w:rPr>
          <w:rFonts w:eastAsia="Times New Roman"/>
          <w:sz w:val="22"/>
          <w:szCs w:val="22"/>
          <w:lang w:val="el-GR" w:eastAsia="en-US"/>
        </w:rPr>
        <w:t>δεν κατέδειξε σημαντική επίδραση της ηλικίας, του φύλου, του σωματικού βάρους</w:t>
      </w:r>
      <w:r w:rsidR="00914C40" w:rsidRPr="000F7655">
        <w:rPr>
          <w:sz w:val="22"/>
          <w:szCs w:val="22"/>
          <w:lang w:val="el-GR"/>
        </w:rPr>
        <w:t xml:space="preserve">, </w:t>
      </w:r>
      <w:r w:rsidRPr="000F7655">
        <w:rPr>
          <w:sz w:val="22"/>
          <w:szCs w:val="22"/>
          <w:lang w:val="el-GR"/>
        </w:rPr>
        <w:t>του καπνίσματος, του εκτιμώμενου ρυθμού σπειραματικής διήθησης</w:t>
      </w:r>
      <w:r w:rsidR="00914C40" w:rsidRPr="000F7655">
        <w:rPr>
          <w:sz w:val="22"/>
          <w:szCs w:val="22"/>
          <w:lang w:val="el-GR"/>
        </w:rPr>
        <w:t xml:space="preserve"> (</w:t>
      </w:r>
      <w:r w:rsidR="00914C40" w:rsidRPr="000F7655">
        <w:rPr>
          <w:sz w:val="22"/>
          <w:szCs w:val="22"/>
        </w:rPr>
        <w:t>eGFR</w:t>
      </w:r>
      <w:r w:rsidR="00914C40" w:rsidRPr="000F7655">
        <w:rPr>
          <w:sz w:val="22"/>
          <w:szCs w:val="22"/>
          <w:lang w:val="el-GR"/>
        </w:rPr>
        <w:t xml:space="preserve">) </w:t>
      </w:r>
      <w:r w:rsidRPr="000F7655">
        <w:rPr>
          <w:sz w:val="22"/>
          <w:szCs w:val="22"/>
          <w:lang w:val="el-GR"/>
        </w:rPr>
        <w:t>και του</w:t>
      </w:r>
      <w:r w:rsidR="00914C40" w:rsidRPr="000F7655">
        <w:rPr>
          <w:sz w:val="22"/>
          <w:szCs w:val="22"/>
          <w:lang w:val="el-GR"/>
        </w:rPr>
        <w:t xml:space="preserve"> </w:t>
      </w:r>
      <w:r w:rsidR="00914C40" w:rsidRPr="000F7655">
        <w:rPr>
          <w:sz w:val="22"/>
          <w:szCs w:val="22"/>
        </w:rPr>
        <w:t>FEV</w:t>
      </w:r>
      <w:r w:rsidR="00914C40" w:rsidRPr="000F7655">
        <w:rPr>
          <w:sz w:val="22"/>
          <w:szCs w:val="22"/>
          <w:vertAlign w:val="subscript"/>
          <w:lang w:val="el-GR"/>
        </w:rPr>
        <w:t>1</w:t>
      </w:r>
      <w:r w:rsidR="00914C40" w:rsidRPr="000F7655">
        <w:rPr>
          <w:sz w:val="22"/>
          <w:szCs w:val="22"/>
          <w:lang w:val="el-GR"/>
        </w:rPr>
        <w:t xml:space="preserve"> </w:t>
      </w:r>
      <w:r w:rsidRPr="000F7655">
        <w:rPr>
          <w:sz w:val="22"/>
          <w:szCs w:val="22"/>
          <w:lang w:val="el-GR"/>
        </w:rPr>
        <w:t>κατά το σημείο αναφοράς</w:t>
      </w:r>
      <w:r w:rsidR="00914C40" w:rsidRPr="000F7655">
        <w:rPr>
          <w:sz w:val="22"/>
          <w:szCs w:val="22"/>
          <w:lang w:val="el-GR"/>
        </w:rPr>
        <w:t xml:space="preserve"> </w:t>
      </w:r>
      <w:r w:rsidRPr="000F7655">
        <w:rPr>
          <w:sz w:val="22"/>
          <w:szCs w:val="22"/>
          <w:lang w:val="el-GR"/>
        </w:rPr>
        <w:t>στη συστηματική έκθεση στην ινδακατερόλη, το γλυκοπυρρόνιο ή την φουροϊκή μομεταζόνη</w:t>
      </w:r>
      <w:r w:rsidR="00914C40" w:rsidRPr="000F7655">
        <w:rPr>
          <w:sz w:val="22"/>
          <w:szCs w:val="22"/>
          <w:lang w:val="el-GR"/>
        </w:rPr>
        <w:t>.</w:t>
      </w:r>
    </w:p>
    <w:p w14:paraId="4EC43F21" w14:textId="77777777" w:rsidR="00B84FD6" w:rsidRPr="000F7655" w:rsidRDefault="00B84FD6" w:rsidP="00D83A43">
      <w:pPr>
        <w:pStyle w:val="Text"/>
        <w:spacing w:before="0"/>
        <w:jc w:val="left"/>
        <w:rPr>
          <w:sz w:val="22"/>
          <w:szCs w:val="22"/>
          <w:lang w:val="el-GR"/>
        </w:rPr>
      </w:pPr>
    </w:p>
    <w:p w14:paraId="59B6AA2E" w14:textId="2841030C" w:rsidR="00B84FD6" w:rsidRPr="000F7655" w:rsidRDefault="00ED43F6" w:rsidP="00D83A43">
      <w:pPr>
        <w:pStyle w:val="Text"/>
        <w:keepNext/>
        <w:spacing w:before="0"/>
        <w:jc w:val="left"/>
        <w:rPr>
          <w:sz w:val="22"/>
          <w:szCs w:val="22"/>
          <w:lang w:val="el-GR"/>
        </w:rPr>
      </w:pPr>
      <w:r w:rsidRPr="000F7655">
        <w:rPr>
          <w:i/>
          <w:sz w:val="22"/>
          <w:szCs w:val="22"/>
          <w:u w:val="single"/>
          <w:lang w:val="el-GR"/>
        </w:rPr>
        <w:t>Ασθενείς με νεφρική δυσλειτουργία</w:t>
      </w:r>
    </w:p>
    <w:p w14:paraId="4FAB94B4" w14:textId="7C23A86F" w:rsidR="001D0D33" w:rsidRPr="000F7655" w:rsidRDefault="003B4D89" w:rsidP="00D83A43">
      <w:pPr>
        <w:pStyle w:val="Text"/>
        <w:spacing w:before="0"/>
        <w:jc w:val="left"/>
        <w:rPr>
          <w:iCs/>
          <w:sz w:val="22"/>
          <w:szCs w:val="22"/>
          <w:lang w:val="el-GR"/>
        </w:rPr>
      </w:pPr>
      <w:r w:rsidRPr="000F7655">
        <w:rPr>
          <w:iCs/>
          <w:sz w:val="22"/>
          <w:szCs w:val="22"/>
          <w:lang w:val="el-GR"/>
        </w:rPr>
        <w:t xml:space="preserve">Η επίδραση της νεφρικής δυσλειτουργίας στην φαρμακοκινητική της ινδακατερόλης, του γλυκοπυρρονίου και της φουροϊκής μομεταζόνης δεν έχει αξιολογηθεί σε μελέτες αφιερωμένες στο </w:t>
      </w:r>
      <w:r w:rsidR="00914C40" w:rsidRPr="000F7655">
        <w:rPr>
          <w:iCs/>
          <w:sz w:val="22"/>
          <w:szCs w:val="22"/>
        </w:rPr>
        <w:t>Enerzair</w:t>
      </w:r>
      <w:r w:rsidR="00914C40" w:rsidRPr="000F7655">
        <w:rPr>
          <w:iCs/>
          <w:sz w:val="22"/>
          <w:szCs w:val="22"/>
          <w:lang w:val="el-GR"/>
        </w:rPr>
        <w:t xml:space="preserve"> </w:t>
      </w:r>
      <w:r w:rsidR="00914C40" w:rsidRPr="000F7655">
        <w:rPr>
          <w:iCs/>
          <w:sz w:val="22"/>
          <w:szCs w:val="22"/>
        </w:rPr>
        <w:t>Breezhaler</w:t>
      </w:r>
      <w:r w:rsidR="00914C40" w:rsidRPr="000F7655">
        <w:rPr>
          <w:iCs/>
          <w:sz w:val="22"/>
          <w:szCs w:val="22"/>
          <w:lang w:val="el-GR"/>
        </w:rPr>
        <w:t xml:space="preserve">. </w:t>
      </w:r>
      <w:r w:rsidRPr="000F7655">
        <w:rPr>
          <w:iCs/>
          <w:sz w:val="22"/>
          <w:szCs w:val="22"/>
          <w:lang w:val="el-GR"/>
        </w:rPr>
        <w:t xml:space="preserve">Σε φαρμακοκινητική ανάλυση πληθυσμού, ο εκτιμώμενος ρυθμός σπειραματικής διήθησης </w:t>
      </w:r>
      <w:r w:rsidR="00914C40" w:rsidRPr="000F7655">
        <w:rPr>
          <w:iCs/>
          <w:sz w:val="22"/>
          <w:szCs w:val="22"/>
          <w:lang w:val="el-GR"/>
        </w:rPr>
        <w:t>(</w:t>
      </w:r>
      <w:r w:rsidR="00914C40" w:rsidRPr="000F7655">
        <w:rPr>
          <w:iCs/>
          <w:sz w:val="22"/>
          <w:szCs w:val="22"/>
        </w:rPr>
        <w:t>eGFR</w:t>
      </w:r>
      <w:r w:rsidR="00914C40" w:rsidRPr="000F7655">
        <w:rPr>
          <w:iCs/>
          <w:sz w:val="22"/>
          <w:szCs w:val="22"/>
          <w:lang w:val="el-GR"/>
        </w:rPr>
        <w:t xml:space="preserve">) </w:t>
      </w:r>
      <w:r w:rsidRPr="000F7655">
        <w:rPr>
          <w:iCs/>
          <w:sz w:val="22"/>
          <w:szCs w:val="22"/>
          <w:lang w:val="el-GR"/>
        </w:rPr>
        <w:t xml:space="preserve">δεν ήταν </w:t>
      </w:r>
      <w:r w:rsidR="006942CA" w:rsidRPr="000F7655">
        <w:rPr>
          <w:iCs/>
          <w:sz w:val="22"/>
          <w:szCs w:val="22"/>
          <w:lang w:val="el-GR"/>
        </w:rPr>
        <w:t>στατιστικά σημαντική</w:t>
      </w:r>
      <w:r w:rsidRPr="000F7655">
        <w:rPr>
          <w:iCs/>
          <w:sz w:val="22"/>
          <w:szCs w:val="22"/>
          <w:lang w:val="el-GR"/>
        </w:rPr>
        <w:t xml:space="preserve"> συμμ</w:t>
      </w:r>
      <w:r w:rsidR="006942CA" w:rsidRPr="000F7655">
        <w:rPr>
          <w:iCs/>
          <w:sz w:val="22"/>
          <w:szCs w:val="22"/>
          <w:lang w:val="el-GR"/>
        </w:rPr>
        <w:t>εταβλητή για τη συστηματική έκθε</w:t>
      </w:r>
      <w:r w:rsidRPr="000F7655">
        <w:rPr>
          <w:iCs/>
          <w:sz w:val="22"/>
          <w:szCs w:val="22"/>
          <w:lang w:val="el-GR"/>
        </w:rPr>
        <w:t xml:space="preserve">ση της ινδακατερόλης, του γλυκοπυρρονίου και της φουροϊκής μομεταζόνης μετά από χορήγηση του </w:t>
      </w:r>
      <w:r w:rsidR="00914C40" w:rsidRPr="000F7655">
        <w:rPr>
          <w:iCs/>
          <w:sz w:val="22"/>
          <w:szCs w:val="22"/>
        </w:rPr>
        <w:t>Enerzair</w:t>
      </w:r>
      <w:r w:rsidR="00914C40" w:rsidRPr="000F7655">
        <w:rPr>
          <w:iCs/>
          <w:sz w:val="22"/>
          <w:szCs w:val="22"/>
          <w:lang w:val="el-GR"/>
        </w:rPr>
        <w:t xml:space="preserve"> </w:t>
      </w:r>
      <w:r w:rsidR="00914C40" w:rsidRPr="000F7655">
        <w:rPr>
          <w:iCs/>
          <w:sz w:val="22"/>
          <w:szCs w:val="22"/>
        </w:rPr>
        <w:t>Breezhaler</w:t>
      </w:r>
      <w:r w:rsidR="00914C40" w:rsidRPr="000F7655">
        <w:rPr>
          <w:iCs/>
          <w:sz w:val="22"/>
          <w:szCs w:val="22"/>
          <w:lang w:val="el-GR"/>
        </w:rPr>
        <w:t xml:space="preserve"> </w:t>
      </w:r>
      <w:r w:rsidRPr="000F7655">
        <w:rPr>
          <w:iCs/>
          <w:sz w:val="22"/>
          <w:szCs w:val="22"/>
          <w:lang w:val="el-GR"/>
        </w:rPr>
        <w:t>σε ασθενείς με άσθμα</w:t>
      </w:r>
      <w:r w:rsidR="00914C40" w:rsidRPr="000F7655">
        <w:rPr>
          <w:iCs/>
          <w:sz w:val="22"/>
          <w:szCs w:val="22"/>
          <w:lang w:val="el-GR"/>
        </w:rPr>
        <w:t>.</w:t>
      </w:r>
    </w:p>
    <w:p w14:paraId="0474B01C" w14:textId="77777777" w:rsidR="00B84FD6" w:rsidRPr="000F7655" w:rsidRDefault="00B84FD6" w:rsidP="00D83A43">
      <w:pPr>
        <w:pStyle w:val="Text"/>
        <w:spacing w:before="0"/>
        <w:jc w:val="left"/>
        <w:rPr>
          <w:sz w:val="22"/>
          <w:szCs w:val="22"/>
          <w:lang w:val="el-GR"/>
        </w:rPr>
      </w:pPr>
    </w:p>
    <w:p w14:paraId="0B94D92C" w14:textId="4300409D" w:rsidR="001D0D33" w:rsidRPr="000F7655" w:rsidRDefault="00ED43F6" w:rsidP="00D83A43">
      <w:pPr>
        <w:pStyle w:val="Text"/>
        <w:spacing w:before="0"/>
        <w:jc w:val="left"/>
        <w:rPr>
          <w:sz w:val="22"/>
          <w:szCs w:val="22"/>
          <w:lang w:val="el-GR"/>
        </w:rPr>
      </w:pPr>
      <w:r w:rsidRPr="000F7655">
        <w:rPr>
          <w:sz w:val="22"/>
          <w:szCs w:val="22"/>
          <w:lang w:val="el-GR"/>
        </w:rPr>
        <w:t xml:space="preserve">Λόγω της πολύ χαμηλής συμβολής της </w:t>
      </w:r>
      <w:r w:rsidR="006A103C" w:rsidRPr="000F7655">
        <w:rPr>
          <w:sz w:val="22"/>
          <w:szCs w:val="22"/>
          <w:lang w:val="el-GR"/>
        </w:rPr>
        <w:t>ουροποιητικής</w:t>
      </w:r>
      <w:r w:rsidRPr="000F7655">
        <w:rPr>
          <w:sz w:val="22"/>
          <w:szCs w:val="22"/>
          <w:lang w:val="el-GR"/>
        </w:rPr>
        <w:t xml:space="preserve"> οδού στην ολική αποβολή της ινδακατερόλης και της φουροϊκής μομεταζόνης από τον οργανισμό</w:t>
      </w:r>
      <w:r w:rsidR="00914C40" w:rsidRPr="000F7655">
        <w:rPr>
          <w:sz w:val="22"/>
          <w:szCs w:val="22"/>
          <w:lang w:val="el-GR"/>
        </w:rPr>
        <w:t xml:space="preserve">, </w:t>
      </w:r>
      <w:r w:rsidR="003B4D89" w:rsidRPr="000F7655">
        <w:rPr>
          <w:sz w:val="22"/>
          <w:szCs w:val="22"/>
          <w:lang w:val="el-GR"/>
        </w:rPr>
        <w:t xml:space="preserve">οι επιπτώσεις της νεφρικής δυσλειτουργίας στη συστηματική έκθεσή τους δεν έχουν διερευνηθεί </w:t>
      </w:r>
      <w:r w:rsidR="005B7D65" w:rsidRPr="000F7655">
        <w:rPr>
          <w:sz w:val="22"/>
          <w:szCs w:val="22"/>
          <w:lang w:val="el-GR"/>
        </w:rPr>
        <w:t>(</w:t>
      </w:r>
      <w:r w:rsidR="003B4D89" w:rsidRPr="000F7655">
        <w:rPr>
          <w:sz w:val="22"/>
          <w:szCs w:val="22"/>
          <w:lang w:val="el-GR"/>
        </w:rPr>
        <w:t>βλέπε παραγράφους</w:t>
      </w:r>
      <w:r w:rsidR="006518FC" w:rsidRPr="000F7655">
        <w:rPr>
          <w:sz w:val="22"/>
          <w:szCs w:val="22"/>
        </w:rPr>
        <w:t> </w:t>
      </w:r>
      <w:r w:rsidR="005B7D65" w:rsidRPr="000F7655">
        <w:rPr>
          <w:sz w:val="22"/>
          <w:szCs w:val="22"/>
          <w:lang w:val="el-GR"/>
        </w:rPr>
        <w:t xml:space="preserve">4.2 </w:t>
      </w:r>
      <w:r w:rsidR="003B4D89" w:rsidRPr="000F7655">
        <w:rPr>
          <w:sz w:val="22"/>
          <w:szCs w:val="22"/>
          <w:lang w:val="el-GR"/>
        </w:rPr>
        <w:t>και</w:t>
      </w:r>
      <w:r w:rsidR="005B7D65" w:rsidRPr="000F7655">
        <w:rPr>
          <w:sz w:val="22"/>
          <w:szCs w:val="22"/>
          <w:lang w:val="el-GR"/>
        </w:rPr>
        <w:t xml:space="preserve"> 4.4)</w:t>
      </w:r>
      <w:r w:rsidR="00914C40" w:rsidRPr="000F7655">
        <w:rPr>
          <w:sz w:val="22"/>
          <w:szCs w:val="22"/>
          <w:lang w:val="el-GR"/>
        </w:rPr>
        <w:t>.</w:t>
      </w:r>
    </w:p>
    <w:p w14:paraId="685C2CE5" w14:textId="77777777" w:rsidR="00B84FD6" w:rsidRPr="000F7655" w:rsidRDefault="00B84FD6" w:rsidP="00D83A43">
      <w:pPr>
        <w:pStyle w:val="Text"/>
        <w:spacing w:before="0"/>
        <w:jc w:val="left"/>
        <w:rPr>
          <w:sz w:val="22"/>
          <w:szCs w:val="22"/>
          <w:lang w:val="el-GR"/>
        </w:rPr>
      </w:pPr>
    </w:p>
    <w:p w14:paraId="33334B12" w14:textId="7618BF22" w:rsidR="00B84FD6" w:rsidRPr="000F7655" w:rsidRDefault="003B4D89" w:rsidP="00D83A43">
      <w:pPr>
        <w:pStyle w:val="Text"/>
        <w:tabs>
          <w:tab w:val="left" w:pos="8505"/>
        </w:tabs>
        <w:spacing w:before="0"/>
        <w:jc w:val="left"/>
        <w:rPr>
          <w:bCs/>
          <w:sz w:val="22"/>
          <w:szCs w:val="22"/>
          <w:lang w:val="el-GR"/>
        </w:rPr>
      </w:pPr>
      <w:r w:rsidRPr="000F7655">
        <w:rPr>
          <w:bCs/>
          <w:sz w:val="22"/>
          <w:szCs w:val="22"/>
          <w:lang w:val="el-GR"/>
        </w:rPr>
        <w:t>Η νεφρική δυσλειτουργία έχει αντίκτυπο στην συστηματική έκθεση στο γλυκοπυρρόνιο πο</w:t>
      </w:r>
      <w:r w:rsidR="0046525F" w:rsidRPr="000F7655">
        <w:rPr>
          <w:bCs/>
          <w:sz w:val="22"/>
          <w:szCs w:val="22"/>
          <w:lang w:val="el-GR"/>
        </w:rPr>
        <w:t>υ χορηγείται ως μονοθεραπεία. Μί</w:t>
      </w:r>
      <w:r w:rsidRPr="000F7655">
        <w:rPr>
          <w:bCs/>
          <w:sz w:val="22"/>
          <w:szCs w:val="22"/>
          <w:lang w:val="el-GR"/>
        </w:rPr>
        <w:t xml:space="preserve">α μέτρια μέση αύξηση στη συνολική συστηματική έκθεση </w:t>
      </w:r>
      <w:r w:rsidR="00914C40" w:rsidRPr="000F7655">
        <w:rPr>
          <w:bCs/>
          <w:sz w:val="22"/>
          <w:szCs w:val="22"/>
          <w:lang w:val="el-GR"/>
        </w:rPr>
        <w:t>(</w:t>
      </w:r>
      <w:r w:rsidR="00914C40" w:rsidRPr="000F7655">
        <w:rPr>
          <w:bCs/>
          <w:sz w:val="22"/>
          <w:szCs w:val="22"/>
        </w:rPr>
        <w:t>AUC</w:t>
      </w:r>
      <w:r w:rsidR="00914C40" w:rsidRPr="000F7655">
        <w:rPr>
          <w:bCs/>
          <w:sz w:val="22"/>
          <w:szCs w:val="22"/>
          <w:vertAlign w:val="subscript"/>
        </w:rPr>
        <w:t>last</w:t>
      </w:r>
      <w:r w:rsidR="00914C40" w:rsidRPr="000F7655">
        <w:rPr>
          <w:bCs/>
          <w:sz w:val="22"/>
          <w:szCs w:val="22"/>
          <w:lang w:val="el-GR"/>
        </w:rPr>
        <w:t>)</w:t>
      </w:r>
      <w:r w:rsidR="000C0CC3" w:rsidRPr="000F7655">
        <w:rPr>
          <w:bCs/>
          <w:sz w:val="22"/>
          <w:szCs w:val="22"/>
          <w:lang w:val="el-GR"/>
        </w:rPr>
        <w:t xml:space="preserve"> έως και 1,</w:t>
      </w:r>
      <w:r w:rsidR="00914C40" w:rsidRPr="000F7655">
        <w:rPr>
          <w:bCs/>
          <w:sz w:val="22"/>
          <w:szCs w:val="22"/>
          <w:lang w:val="el-GR"/>
        </w:rPr>
        <w:t>4</w:t>
      </w:r>
      <w:r w:rsidR="000C0CC3" w:rsidRPr="000F7655">
        <w:rPr>
          <w:bCs/>
          <w:sz w:val="22"/>
          <w:szCs w:val="22"/>
        </w:rPr>
        <w:t> </w:t>
      </w:r>
      <w:r w:rsidR="000C0CC3" w:rsidRPr="000F7655">
        <w:rPr>
          <w:bCs/>
          <w:sz w:val="22"/>
          <w:szCs w:val="22"/>
          <w:lang w:val="el-GR"/>
        </w:rPr>
        <w:t>φορές έχει παρατηρηθεί σε άτομα με ήπια και μέτρια νεφρική ανεπάρκεια και έως και 2,</w:t>
      </w:r>
      <w:r w:rsidR="00914C40" w:rsidRPr="000F7655">
        <w:rPr>
          <w:bCs/>
          <w:sz w:val="22"/>
          <w:szCs w:val="22"/>
          <w:lang w:val="el-GR"/>
        </w:rPr>
        <w:t>2</w:t>
      </w:r>
      <w:r w:rsidR="000C0CC3" w:rsidRPr="000F7655">
        <w:rPr>
          <w:bCs/>
          <w:sz w:val="22"/>
          <w:szCs w:val="22"/>
          <w:lang w:val="el-GR"/>
        </w:rPr>
        <w:t xml:space="preserve"> φορές σε άτομα με σοβαρή νεφρική δυσλειτουργία και τελικού σταδίου νεφρική νόσο. Με βάση φαρμακοκινητική ανάλυση </w:t>
      </w:r>
      <w:r w:rsidR="006942CA" w:rsidRPr="000F7655">
        <w:rPr>
          <w:bCs/>
          <w:sz w:val="22"/>
          <w:szCs w:val="22"/>
          <w:lang w:val="el-GR"/>
        </w:rPr>
        <w:t xml:space="preserve">πληθυσμού του </w:t>
      </w:r>
      <w:r w:rsidR="000C0CC3" w:rsidRPr="000F7655">
        <w:rPr>
          <w:bCs/>
          <w:sz w:val="22"/>
          <w:szCs w:val="22"/>
          <w:lang w:val="el-GR"/>
        </w:rPr>
        <w:t>γλυκοπυρρονίου σε ασθενείς με άσθμα μετά από χορήγηση</w:t>
      </w:r>
      <w:r w:rsidR="005E02BB" w:rsidRPr="000F7655">
        <w:rPr>
          <w:sz w:val="22"/>
          <w:szCs w:val="22"/>
          <w:lang w:val="el-GR"/>
        </w:rPr>
        <w:t xml:space="preserve"> </w:t>
      </w:r>
      <w:r w:rsidR="005E02BB" w:rsidRPr="000F7655">
        <w:rPr>
          <w:sz w:val="22"/>
          <w:szCs w:val="22"/>
        </w:rPr>
        <w:t>En</w:t>
      </w:r>
      <w:r w:rsidR="000C0CC3" w:rsidRPr="000F7655">
        <w:rPr>
          <w:sz w:val="22"/>
          <w:szCs w:val="22"/>
        </w:rPr>
        <w:t>erzair</w:t>
      </w:r>
      <w:r w:rsidR="000C0CC3" w:rsidRPr="000F7655">
        <w:rPr>
          <w:sz w:val="22"/>
          <w:szCs w:val="22"/>
          <w:lang w:val="el-GR"/>
        </w:rPr>
        <w:t xml:space="preserve"> </w:t>
      </w:r>
      <w:r w:rsidR="000C0CC3" w:rsidRPr="000F7655">
        <w:rPr>
          <w:sz w:val="22"/>
          <w:szCs w:val="22"/>
        </w:rPr>
        <w:t>Breezhaler</w:t>
      </w:r>
      <w:r w:rsidR="005E02BB" w:rsidRPr="000F7655">
        <w:rPr>
          <w:sz w:val="22"/>
          <w:szCs w:val="22"/>
          <w:lang w:val="el-GR"/>
        </w:rPr>
        <w:t>,</w:t>
      </w:r>
      <w:r w:rsidR="000C0CC3" w:rsidRPr="000F7655">
        <w:rPr>
          <w:sz w:val="22"/>
          <w:szCs w:val="22"/>
          <w:lang w:val="el-GR"/>
        </w:rPr>
        <w:t xml:space="preserve"> η</w:t>
      </w:r>
      <w:r w:rsidR="005E02BB" w:rsidRPr="000F7655">
        <w:rPr>
          <w:sz w:val="22"/>
          <w:szCs w:val="22"/>
          <w:lang w:val="el-GR"/>
        </w:rPr>
        <w:t xml:space="preserve"> </w:t>
      </w:r>
      <w:r w:rsidR="005E02BB" w:rsidRPr="000F7655">
        <w:rPr>
          <w:sz w:val="22"/>
          <w:szCs w:val="22"/>
        </w:rPr>
        <w:t>AUC</w:t>
      </w:r>
      <w:r w:rsidR="005E02BB" w:rsidRPr="000F7655">
        <w:rPr>
          <w:sz w:val="22"/>
          <w:szCs w:val="22"/>
          <w:vertAlign w:val="subscript"/>
          <w:lang w:val="el-GR"/>
        </w:rPr>
        <w:t>0</w:t>
      </w:r>
      <w:r w:rsidR="005E02BB" w:rsidRPr="000F7655">
        <w:rPr>
          <w:sz w:val="22"/>
          <w:szCs w:val="22"/>
          <w:vertAlign w:val="subscript"/>
          <w:lang w:val="el-GR"/>
        </w:rPr>
        <w:noBreakHyphen/>
        <w:t>24</w:t>
      </w:r>
      <w:r w:rsidR="005E02BB" w:rsidRPr="000F7655">
        <w:rPr>
          <w:sz w:val="22"/>
          <w:szCs w:val="22"/>
          <w:vertAlign w:val="subscript"/>
        </w:rPr>
        <w:t>h</w:t>
      </w:r>
      <w:r w:rsidR="005E02BB" w:rsidRPr="000F7655">
        <w:rPr>
          <w:sz w:val="22"/>
          <w:szCs w:val="22"/>
          <w:lang w:val="el-GR"/>
        </w:rPr>
        <w:t xml:space="preserve"> </w:t>
      </w:r>
      <w:r w:rsidR="000C0CC3" w:rsidRPr="000F7655">
        <w:rPr>
          <w:sz w:val="22"/>
          <w:szCs w:val="22"/>
          <w:lang w:val="el-GR"/>
        </w:rPr>
        <w:t>αυξήθηκε κατά 27% ή μειώθηκε κατά</w:t>
      </w:r>
      <w:r w:rsidR="005E02BB" w:rsidRPr="000F7655">
        <w:rPr>
          <w:sz w:val="22"/>
          <w:szCs w:val="22"/>
          <w:lang w:val="el-GR"/>
        </w:rPr>
        <w:t xml:space="preserve"> 19% </w:t>
      </w:r>
      <w:r w:rsidR="000C0CC3" w:rsidRPr="000F7655">
        <w:rPr>
          <w:sz w:val="22"/>
          <w:szCs w:val="22"/>
          <w:lang w:val="el-GR"/>
        </w:rPr>
        <w:t xml:space="preserve">για τους ασθενείς με απόλυτο </w:t>
      </w:r>
      <w:r w:rsidR="005E02BB" w:rsidRPr="000F7655">
        <w:rPr>
          <w:sz w:val="22"/>
          <w:szCs w:val="22"/>
        </w:rPr>
        <w:t>GFR</w:t>
      </w:r>
      <w:r w:rsidR="000C0CC3" w:rsidRPr="000F7655">
        <w:rPr>
          <w:sz w:val="22"/>
          <w:szCs w:val="22"/>
          <w:lang w:val="el-GR"/>
        </w:rPr>
        <w:t xml:space="preserve"> </w:t>
      </w:r>
      <w:r w:rsidR="003E610A" w:rsidRPr="000F7655">
        <w:rPr>
          <w:sz w:val="22"/>
          <w:szCs w:val="22"/>
          <w:lang w:val="el-GR"/>
        </w:rPr>
        <w:t xml:space="preserve">58 ή 143 </w:t>
      </w:r>
      <w:r w:rsidR="003E610A" w:rsidRPr="000F7655">
        <w:rPr>
          <w:sz w:val="22"/>
          <w:szCs w:val="22"/>
        </w:rPr>
        <w:t>ml</w:t>
      </w:r>
      <w:r w:rsidR="003E610A" w:rsidRPr="000F7655">
        <w:rPr>
          <w:sz w:val="22"/>
          <w:szCs w:val="22"/>
          <w:lang w:val="el-GR"/>
        </w:rPr>
        <w:t>/</w:t>
      </w:r>
      <w:r w:rsidR="003E610A" w:rsidRPr="000F7655">
        <w:rPr>
          <w:sz w:val="22"/>
          <w:szCs w:val="22"/>
        </w:rPr>
        <w:t>min</w:t>
      </w:r>
      <w:r w:rsidR="003E610A" w:rsidRPr="000F7655">
        <w:rPr>
          <w:sz w:val="22"/>
          <w:szCs w:val="22"/>
          <w:lang w:val="el-GR"/>
        </w:rPr>
        <w:t xml:space="preserve"> αντιστοίχως, συγκριτικά με ασθενή με απόλυτο </w:t>
      </w:r>
      <w:r w:rsidR="003E610A" w:rsidRPr="000F7655">
        <w:rPr>
          <w:sz w:val="22"/>
          <w:szCs w:val="22"/>
        </w:rPr>
        <w:t>GFR</w:t>
      </w:r>
      <w:r w:rsidR="003E610A" w:rsidRPr="000F7655">
        <w:rPr>
          <w:sz w:val="22"/>
          <w:szCs w:val="22"/>
          <w:lang w:val="el-GR"/>
        </w:rPr>
        <w:t xml:space="preserve"> </w:t>
      </w:r>
      <w:r w:rsidR="005E02BB" w:rsidRPr="000F7655">
        <w:rPr>
          <w:sz w:val="22"/>
          <w:szCs w:val="22"/>
          <w:lang w:val="el-GR"/>
        </w:rPr>
        <w:t>93</w:t>
      </w:r>
      <w:r w:rsidR="005E02BB" w:rsidRPr="000F7655">
        <w:rPr>
          <w:sz w:val="22"/>
          <w:szCs w:val="22"/>
        </w:rPr>
        <w:t> ml</w:t>
      </w:r>
      <w:r w:rsidR="005E02BB" w:rsidRPr="000F7655">
        <w:rPr>
          <w:sz w:val="22"/>
          <w:szCs w:val="22"/>
          <w:lang w:val="el-GR"/>
        </w:rPr>
        <w:t>/</w:t>
      </w:r>
      <w:r w:rsidR="005E02BB" w:rsidRPr="000F7655">
        <w:rPr>
          <w:sz w:val="22"/>
          <w:szCs w:val="22"/>
        </w:rPr>
        <w:t>min</w:t>
      </w:r>
      <w:r w:rsidR="005E02BB" w:rsidRPr="000F7655">
        <w:rPr>
          <w:sz w:val="22"/>
          <w:szCs w:val="22"/>
          <w:lang w:val="el-GR"/>
        </w:rPr>
        <w:t xml:space="preserve">. </w:t>
      </w:r>
      <w:r w:rsidR="000C0CC3" w:rsidRPr="000F7655">
        <w:rPr>
          <w:sz w:val="22"/>
          <w:szCs w:val="22"/>
          <w:lang w:val="el-GR"/>
        </w:rPr>
        <w:t xml:space="preserve">Με βάση φαρμακοκινητική ανάλυση πληθυσμού του γλυκοπυρρονίου σε ασθενείς με χρόνια αποφρακτική πνευμονοπάθεια με ήπια και μέτρια νεφρική δυσλειτουργία </w:t>
      </w:r>
      <w:r w:rsidR="00914C40" w:rsidRPr="000F7655">
        <w:rPr>
          <w:bCs/>
          <w:sz w:val="22"/>
          <w:szCs w:val="22"/>
          <w:lang w:val="el-GR"/>
        </w:rPr>
        <w:t>(</w:t>
      </w:r>
      <w:r w:rsidR="00914C40" w:rsidRPr="000F7655">
        <w:rPr>
          <w:bCs/>
          <w:sz w:val="22"/>
          <w:szCs w:val="22"/>
        </w:rPr>
        <w:t>eGFR</w:t>
      </w:r>
      <w:r w:rsidR="00914C40" w:rsidRPr="000F7655">
        <w:rPr>
          <w:bCs/>
          <w:sz w:val="22"/>
          <w:szCs w:val="22"/>
          <w:lang w:val="el-GR"/>
        </w:rPr>
        <w:t xml:space="preserve"> ≥30</w:t>
      </w:r>
      <w:r w:rsidR="001D0D33" w:rsidRPr="000F7655">
        <w:rPr>
          <w:bCs/>
          <w:sz w:val="22"/>
          <w:szCs w:val="22"/>
        </w:rPr>
        <w:t> </w:t>
      </w:r>
      <w:r w:rsidR="00914C40" w:rsidRPr="000F7655">
        <w:rPr>
          <w:bCs/>
          <w:sz w:val="22"/>
          <w:szCs w:val="22"/>
        </w:rPr>
        <w:t>m</w:t>
      </w:r>
      <w:r w:rsidR="001D0D33" w:rsidRPr="000F7655">
        <w:rPr>
          <w:bCs/>
          <w:sz w:val="22"/>
          <w:szCs w:val="22"/>
        </w:rPr>
        <w:t>l</w:t>
      </w:r>
      <w:r w:rsidR="00914C40" w:rsidRPr="000F7655">
        <w:rPr>
          <w:bCs/>
          <w:sz w:val="22"/>
          <w:szCs w:val="22"/>
          <w:lang w:val="el-GR"/>
        </w:rPr>
        <w:t>/</w:t>
      </w:r>
      <w:r w:rsidR="00FC2FC8" w:rsidRPr="000F7655">
        <w:rPr>
          <w:bCs/>
          <w:sz w:val="22"/>
          <w:szCs w:val="22"/>
        </w:rPr>
        <w:t>min</w:t>
      </w:r>
      <w:r w:rsidR="000C0CC3" w:rsidRPr="000F7655">
        <w:rPr>
          <w:bCs/>
          <w:sz w:val="22"/>
          <w:szCs w:val="22"/>
          <w:lang w:val="el-GR"/>
        </w:rPr>
        <w:t>/1,</w:t>
      </w:r>
      <w:r w:rsidR="00914C40" w:rsidRPr="000F7655">
        <w:rPr>
          <w:bCs/>
          <w:sz w:val="22"/>
          <w:szCs w:val="22"/>
          <w:lang w:val="el-GR"/>
        </w:rPr>
        <w:t>73</w:t>
      </w:r>
      <w:r w:rsidR="00914C40" w:rsidRPr="000F7655">
        <w:rPr>
          <w:bCs/>
          <w:sz w:val="22"/>
          <w:szCs w:val="22"/>
        </w:rPr>
        <w:t> m</w:t>
      </w:r>
      <w:r w:rsidR="00914C40" w:rsidRPr="000F7655">
        <w:rPr>
          <w:bCs/>
          <w:sz w:val="22"/>
          <w:szCs w:val="22"/>
          <w:vertAlign w:val="superscript"/>
          <w:lang w:val="el-GR"/>
        </w:rPr>
        <w:t>2</w:t>
      </w:r>
      <w:r w:rsidR="00914C40" w:rsidRPr="000F7655">
        <w:rPr>
          <w:bCs/>
          <w:sz w:val="22"/>
          <w:szCs w:val="22"/>
          <w:lang w:val="el-GR"/>
        </w:rPr>
        <w:t xml:space="preserve">), </w:t>
      </w:r>
      <w:r w:rsidR="000C0CC3" w:rsidRPr="000F7655">
        <w:rPr>
          <w:bCs/>
          <w:sz w:val="22"/>
          <w:szCs w:val="22"/>
          <w:lang w:val="el-GR"/>
        </w:rPr>
        <w:t>το γλυκοπυρρόνιο μπορεί να χρησιμοποιείται στη συνιστώμενη δόση</w:t>
      </w:r>
      <w:r w:rsidR="00914C40" w:rsidRPr="000F7655">
        <w:rPr>
          <w:bCs/>
          <w:sz w:val="22"/>
          <w:szCs w:val="22"/>
          <w:lang w:val="el-GR"/>
        </w:rPr>
        <w:t>.</w:t>
      </w:r>
    </w:p>
    <w:p w14:paraId="7264E75B" w14:textId="035B77FA" w:rsidR="00661B37" w:rsidRPr="000F7655" w:rsidRDefault="00661B37" w:rsidP="00D83A43">
      <w:pPr>
        <w:pStyle w:val="Text"/>
        <w:tabs>
          <w:tab w:val="left" w:pos="8505"/>
        </w:tabs>
        <w:spacing w:before="0"/>
        <w:jc w:val="left"/>
        <w:rPr>
          <w:sz w:val="22"/>
          <w:szCs w:val="22"/>
          <w:lang w:val="el-GR"/>
        </w:rPr>
      </w:pPr>
    </w:p>
    <w:p w14:paraId="46140F90" w14:textId="1AD01725" w:rsidR="00B84FD6" w:rsidRPr="000F7655" w:rsidRDefault="0043589B" w:rsidP="00D83A43">
      <w:pPr>
        <w:pStyle w:val="Nottoc-headings"/>
        <w:keepLines w:val="0"/>
        <w:spacing w:before="0" w:after="0"/>
        <w:rPr>
          <w:rFonts w:ascii="Times New Roman" w:hAnsi="Times New Roman" w:cs="Times New Roman"/>
          <w:b w:val="0"/>
          <w:sz w:val="22"/>
          <w:szCs w:val="22"/>
          <w:lang w:val="el-GR"/>
        </w:rPr>
      </w:pPr>
      <w:bookmarkStart w:id="24" w:name="_5942169Indacaterol_"/>
      <w:bookmarkStart w:id="25" w:name="_6043455Glycopyrronium_"/>
      <w:bookmarkStart w:id="26" w:name="_nth_Hepatic_impairment55977"/>
      <w:bookmarkEnd w:id="24"/>
      <w:bookmarkEnd w:id="25"/>
      <w:bookmarkEnd w:id="26"/>
      <w:r w:rsidRPr="000F7655">
        <w:rPr>
          <w:rFonts w:ascii="Times New Roman" w:hAnsi="Times New Roman" w:cs="Times New Roman"/>
          <w:b w:val="0"/>
          <w:i/>
          <w:sz w:val="22"/>
          <w:szCs w:val="22"/>
          <w:u w:val="single"/>
          <w:lang w:val="el-GR"/>
        </w:rPr>
        <w:t>Ασθενείς με ηπατική δυσλειτουργία</w:t>
      </w:r>
    </w:p>
    <w:p w14:paraId="0AA5F04A" w14:textId="18C06C58" w:rsidR="00B84FD6" w:rsidRPr="000F7655" w:rsidRDefault="0043589B" w:rsidP="00D83A43">
      <w:pPr>
        <w:pStyle w:val="Text"/>
        <w:spacing w:before="0"/>
        <w:jc w:val="left"/>
        <w:rPr>
          <w:sz w:val="22"/>
          <w:szCs w:val="22"/>
          <w:lang w:val="el-GR"/>
        </w:rPr>
      </w:pPr>
      <w:bookmarkStart w:id="27" w:name="_Toc259713130"/>
      <w:r w:rsidRPr="000F7655">
        <w:rPr>
          <w:bCs/>
          <w:sz w:val="22"/>
          <w:szCs w:val="22"/>
          <w:lang w:val="el-GR"/>
        </w:rPr>
        <w:t xml:space="preserve">Η επίδραση της ηπατικής δυσλειτουργίας στη φαρμακοκινητική της ινδακατερόλης, του γλυκοπυρρονίου και της φουροϊκής μομεταζόνης δεν έχει αξιολογηθεί σε άτομα με ηπατική δυσλειτουργία μετά από χορήγηση του </w:t>
      </w:r>
      <w:r w:rsidR="00914C40" w:rsidRPr="000F7655">
        <w:rPr>
          <w:bCs/>
          <w:sz w:val="22"/>
          <w:szCs w:val="22"/>
        </w:rPr>
        <w:t>Enerzair</w:t>
      </w:r>
      <w:r w:rsidR="00914C40" w:rsidRPr="000F7655">
        <w:rPr>
          <w:bCs/>
          <w:sz w:val="22"/>
          <w:szCs w:val="22"/>
          <w:lang w:val="el-GR"/>
        </w:rPr>
        <w:t xml:space="preserve"> </w:t>
      </w:r>
      <w:r w:rsidR="00914C40" w:rsidRPr="000F7655">
        <w:rPr>
          <w:bCs/>
          <w:sz w:val="22"/>
          <w:szCs w:val="22"/>
        </w:rPr>
        <w:t>Breezhaler</w:t>
      </w:r>
      <w:r w:rsidR="00914C40" w:rsidRPr="000F7655">
        <w:rPr>
          <w:bCs/>
          <w:sz w:val="22"/>
          <w:szCs w:val="22"/>
          <w:lang w:val="el-GR"/>
        </w:rPr>
        <w:t xml:space="preserve">. </w:t>
      </w:r>
      <w:r w:rsidRPr="000F7655">
        <w:rPr>
          <w:bCs/>
          <w:sz w:val="22"/>
          <w:szCs w:val="22"/>
          <w:lang w:val="el-GR"/>
        </w:rPr>
        <w:t xml:space="preserve">Ωστόσο, έχουν διεξαχθεί </w:t>
      </w:r>
      <w:r w:rsidR="00333F6C" w:rsidRPr="000F7655">
        <w:rPr>
          <w:bCs/>
          <w:sz w:val="22"/>
          <w:szCs w:val="22"/>
          <w:lang w:val="el-GR"/>
        </w:rPr>
        <w:t xml:space="preserve">μελέτες </w:t>
      </w:r>
      <w:r w:rsidRPr="000F7655">
        <w:rPr>
          <w:bCs/>
          <w:sz w:val="22"/>
          <w:szCs w:val="22"/>
          <w:lang w:val="el-GR"/>
        </w:rPr>
        <w:t>με τα συστατικά ινδακατερόλη και φουροϊκή μομεταζόνη</w:t>
      </w:r>
      <w:r w:rsidR="00E41237" w:rsidRPr="000F7655">
        <w:rPr>
          <w:bCs/>
          <w:sz w:val="22"/>
          <w:szCs w:val="22"/>
          <w:lang w:val="el-GR"/>
        </w:rPr>
        <w:t xml:space="preserve"> σε μονοθεραπεία</w:t>
      </w:r>
      <w:r w:rsidRPr="000F7655">
        <w:rPr>
          <w:bCs/>
          <w:sz w:val="22"/>
          <w:szCs w:val="22"/>
          <w:lang w:val="el-GR"/>
        </w:rPr>
        <w:t xml:space="preserve"> </w:t>
      </w:r>
      <w:r w:rsidR="00DB422B" w:rsidRPr="000F7655">
        <w:rPr>
          <w:bCs/>
          <w:sz w:val="22"/>
          <w:szCs w:val="22"/>
          <w:lang w:val="el-GR"/>
        </w:rPr>
        <w:t>(</w:t>
      </w:r>
      <w:r w:rsidRPr="000F7655">
        <w:rPr>
          <w:bCs/>
          <w:sz w:val="22"/>
          <w:szCs w:val="22"/>
          <w:lang w:val="el-GR"/>
        </w:rPr>
        <w:t>βλέπε παράγραφο</w:t>
      </w:r>
      <w:r w:rsidR="006518FC" w:rsidRPr="000F7655">
        <w:rPr>
          <w:bCs/>
          <w:sz w:val="22"/>
          <w:szCs w:val="22"/>
        </w:rPr>
        <w:t> </w:t>
      </w:r>
      <w:r w:rsidR="00DB422B" w:rsidRPr="000F7655">
        <w:rPr>
          <w:bCs/>
          <w:sz w:val="22"/>
          <w:szCs w:val="22"/>
          <w:lang w:val="el-GR"/>
        </w:rPr>
        <w:t>4.2)</w:t>
      </w:r>
      <w:r w:rsidR="00914C40" w:rsidRPr="000F7655">
        <w:rPr>
          <w:bCs/>
          <w:sz w:val="22"/>
          <w:szCs w:val="22"/>
          <w:lang w:val="el-GR"/>
        </w:rPr>
        <w:t>.</w:t>
      </w:r>
    </w:p>
    <w:p w14:paraId="1B000CB8" w14:textId="77777777" w:rsidR="00B84FD6" w:rsidRPr="000F7655" w:rsidRDefault="00B84FD6" w:rsidP="00D83A43">
      <w:pPr>
        <w:pStyle w:val="Text"/>
        <w:spacing w:before="0"/>
        <w:jc w:val="left"/>
        <w:rPr>
          <w:iCs/>
          <w:sz w:val="22"/>
          <w:szCs w:val="22"/>
          <w:lang w:val="el-GR"/>
        </w:rPr>
      </w:pPr>
    </w:p>
    <w:p w14:paraId="6BF4AD68" w14:textId="4308BEBB" w:rsidR="00B84FD6" w:rsidRPr="000F7655" w:rsidRDefault="0043589B" w:rsidP="00D83A43">
      <w:pPr>
        <w:pStyle w:val="Text"/>
        <w:keepNext/>
        <w:spacing w:before="0"/>
        <w:jc w:val="left"/>
        <w:rPr>
          <w:sz w:val="22"/>
          <w:szCs w:val="22"/>
          <w:lang w:val="el-GR"/>
        </w:rPr>
      </w:pPr>
      <w:r w:rsidRPr="000F7655">
        <w:rPr>
          <w:bCs/>
          <w:i/>
          <w:sz w:val="22"/>
          <w:szCs w:val="22"/>
          <w:lang w:val="el-GR"/>
        </w:rPr>
        <w:t>Ινδακατερόλη</w:t>
      </w:r>
    </w:p>
    <w:p w14:paraId="24AD6253" w14:textId="543BDE7F" w:rsidR="00B84FD6" w:rsidRPr="000F7655" w:rsidRDefault="0043589B" w:rsidP="00D83A43">
      <w:pPr>
        <w:pStyle w:val="Text"/>
        <w:spacing w:before="0"/>
        <w:jc w:val="left"/>
        <w:rPr>
          <w:sz w:val="22"/>
          <w:szCs w:val="22"/>
          <w:lang w:val="el-GR"/>
        </w:rPr>
      </w:pPr>
      <w:r w:rsidRPr="000F7655">
        <w:rPr>
          <w:sz w:val="22"/>
          <w:szCs w:val="22"/>
          <w:lang w:val="el-GR" w:eastAsia="en-US"/>
        </w:rPr>
        <w:t>Ασθενείς με ήπια και μέτρια ηπατική δυσλειτουργία δεν παρουσίασαν σχετικές μεταβολές της C</w:t>
      </w:r>
      <w:r w:rsidRPr="000F7655">
        <w:rPr>
          <w:sz w:val="22"/>
          <w:szCs w:val="22"/>
          <w:vertAlign w:val="subscript"/>
          <w:lang w:val="el-GR" w:eastAsia="en-US"/>
        </w:rPr>
        <w:t>max</w:t>
      </w:r>
      <w:r w:rsidRPr="000F7655">
        <w:rPr>
          <w:sz w:val="22"/>
          <w:szCs w:val="22"/>
          <w:lang w:val="el-GR" w:eastAsia="en-US"/>
        </w:rPr>
        <w:t xml:space="preserve"> ή της AUC της ινδακατερόλης, ούτε διέφερε η σύνδεση με πρωτεΐνες ανάμεσα σε ασθενείς με ήπια και μέτρια ηπατική δυσλειτουργία και τις υγιείς ομάδες ελέγχου. Δεν πραγματοποιήθηκαν μελέτες σε ασθενείς με σοβαρή ηπατική δυσλειτουργία.</w:t>
      </w:r>
    </w:p>
    <w:p w14:paraId="2AA1C13A" w14:textId="77777777" w:rsidR="00B84FD6" w:rsidRPr="000F7655" w:rsidRDefault="00B84FD6" w:rsidP="00D83A43">
      <w:pPr>
        <w:pStyle w:val="Text"/>
        <w:spacing w:before="0"/>
        <w:jc w:val="left"/>
        <w:rPr>
          <w:sz w:val="22"/>
          <w:szCs w:val="22"/>
          <w:lang w:val="el-GR"/>
        </w:rPr>
      </w:pPr>
    </w:p>
    <w:p w14:paraId="1A7E94F5" w14:textId="1D59E81D" w:rsidR="00B84FD6" w:rsidRPr="000F7655" w:rsidRDefault="0043589B" w:rsidP="00D83A43">
      <w:pPr>
        <w:pStyle w:val="Text"/>
        <w:keepNext/>
        <w:spacing w:before="0"/>
        <w:jc w:val="left"/>
        <w:rPr>
          <w:bCs/>
          <w:sz w:val="22"/>
          <w:szCs w:val="22"/>
          <w:lang w:val="el-GR"/>
        </w:rPr>
      </w:pPr>
      <w:r w:rsidRPr="000F7655">
        <w:rPr>
          <w:bCs/>
          <w:i/>
          <w:sz w:val="22"/>
          <w:szCs w:val="22"/>
          <w:lang w:val="el-GR"/>
        </w:rPr>
        <w:t>Γλυκοπυρρόνιο</w:t>
      </w:r>
    </w:p>
    <w:p w14:paraId="0525280A" w14:textId="74DD7820" w:rsidR="00B84FD6" w:rsidRPr="000F7655" w:rsidRDefault="002A7C0A" w:rsidP="00D83A43">
      <w:pPr>
        <w:pStyle w:val="Text"/>
        <w:spacing w:before="0"/>
        <w:jc w:val="left"/>
        <w:rPr>
          <w:sz w:val="22"/>
          <w:szCs w:val="22"/>
          <w:lang w:val="el-GR"/>
        </w:rPr>
      </w:pPr>
      <w:r w:rsidRPr="000F7655">
        <w:rPr>
          <w:bCs/>
          <w:sz w:val="22"/>
          <w:szCs w:val="22"/>
          <w:lang w:val="el-GR"/>
        </w:rPr>
        <w:t>Δεν έχουν διεξαχθεί κλινικές μελέτες σε ασθενείς με ηπατική δυσλειτουργία. Το γλυκοπυρρόνιο αποβάλλεται κυρίως από τη συστηματική κυκλοφορία μέσω της νεφρικής απέκκρισης. Η μείωση του ηπατικού μεταβολισμού του γλυκοπυρρονίου δε</w:t>
      </w:r>
      <w:r w:rsidR="00E72EFC" w:rsidRPr="000F7655">
        <w:rPr>
          <w:bCs/>
          <w:sz w:val="22"/>
          <w:szCs w:val="22"/>
          <w:lang w:val="el-GR"/>
        </w:rPr>
        <w:t>ν</w:t>
      </w:r>
      <w:r w:rsidRPr="000F7655">
        <w:rPr>
          <w:bCs/>
          <w:sz w:val="22"/>
          <w:szCs w:val="22"/>
          <w:lang w:val="el-GR"/>
        </w:rPr>
        <w:t xml:space="preserve"> θεωρείται ότι οδηγεί σε κλινικά σημαντική αύξηση της συστηματικής έκθεσης</w:t>
      </w:r>
      <w:r w:rsidR="00914C40" w:rsidRPr="000F7655">
        <w:rPr>
          <w:bCs/>
          <w:sz w:val="22"/>
          <w:szCs w:val="22"/>
          <w:lang w:val="el-GR"/>
        </w:rPr>
        <w:t>.</w:t>
      </w:r>
    </w:p>
    <w:p w14:paraId="7D7DC179" w14:textId="77777777" w:rsidR="00B84FD6" w:rsidRPr="000F7655" w:rsidRDefault="00B84FD6" w:rsidP="00D83A43">
      <w:pPr>
        <w:pStyle w:val="Text"/>
        <w:spacing w:before="0"/>
        <w:jc w:val="left"/>
        <w:rPr>
          <w:sz w:val="22"/>
          <w:szCs w:val="22"/>
          <w:lang w:val="el-GR"/>
        </w:rPr>
      </w:pPr>
    </w:p>
    <w:p w14:paraId="5C7447DA" w14:textId="3328F3A7" w:rsidR="00B84FD6" w:rsidRPr="000F7655" w:rsidRDefault="002A7C0A" w:rsidP="00D83A43">
      <w:pPr>
        <w:pStyle w:val="Text"/>
        <w:keepNext/>
        <w:spacing w:before="0"/>
        <w:jc w:val="left"/>
        <w:rPr>
          <w:sz w:val="22"/>
          <w:szCs w:val="22"/>
          <w:lang w:val="el-GR"/>
        </w:rPr>
      </w:pPr>
      <w:r w:rsidRPr="000F7655">
        <w:rPr>
          <w:i/>
          <w:sz w:val="22"/>
          <w:szCs w:val="22"/>
          <w:lang w:val="el-GR"/>
        </w:rPr>
        <w:t>Φουροϊκή μομεταζόνη</w:t>
      </w:r>
    </w:p>
    <w:p w14:paraId="73F54AA3" w14:textId="01BD929B" w:rsidR="00B84FD6" w:rsidRPr="000F7655" w:rsidRDefault="00725255" w:rsidP="00D83A43">
      <w:pPr>
        <w:pStyle w:val="Text"/>
        <w:spacing w:before="0"/>
        <w:jc w:val="left"/>
        <w:rPr>
          <w:sz w:val="22"/>
          <w:szCs w:val="22"/>
          <w:lang w:val="el-GR"/>
        </w:rPr>
      </w:pPr>
      <w:r w:rsidRPr="000F7655">
        <w:rPr>
          <w:sz w:val="22"/>
          <w:szCs w:val="22"/>
          <w:lang w:val="el-GR"/>
        </w:rPr>
        <w:t>Μί</w:t>
      </w:r>
      <w:r w:rsidR="002A7C0A" w:rsidRPr="000F7655">
        <w:rPr>
          <w:sz w:val="22"/>
          <w:szCs w:val="22"/>
          <w:lang w:val="el-GR"/>
        </w:rPr>
        <w:t xml:space="preserve">α μελέτη που αξιολόγησε τη χορήγηση μονής εισπνεόμενης δόσης </w:t>
      </w:r>
      <w:r w:rsidR="00914C40" w:rsidRPr="000F7655">
        <w:rPr>
          <w:sz w:val="22"/>
          <w:szCs w:val="22"/>
          <w:lang w:val="el-GR"/>
        </w:rPr>
        <w:t>400</w:t>
      </w:r>
      <w:r w:rsidR="00914C40" w:rsidRPr="000F7655">
        <w:rPr>
          <w:sz w:val="22"/>
          <w:szCs w:val="22"/>
        </w:rPr>
        <w:t> mcg</w:t>
      </w:r>
      <w:r w:rsidR="00914C40" w:rsidRPr="000F7655">
        <w:rPr>
          <w:sz w:val="22"/>
          <w:szCs w:val="22"/>
          <w:lang w:val="el-GR"/>
        </w:rPr>
        <w:t xml:space="preserve"> </w:t>
      </w:r>
      <w:r w:rsidR="002A7C0A" w:rsidRPr="000F7655">
        <w:rPr>
          <w:sz w:val="22"/>
          <w:szCs w:val="22"/>
          <w:lang w:val="el-GR"/>
        </w:rPr>
        <w:t xml:space="preserve">φουροϊκής μομεταζόνης μέσω συσκευής εισπνοής ξηρής σκόνης σε άτομα με ήπια </w:t>
      </w:r>
      <w:r w:rsidR="00914C40" w:rsidRPr="000F7655">
        <w:rPr>
          <w:sz w:val="22"/>
          <w:szCs w:val="22"/>
          <w:lang w:val="el-GR"/>
        </w:rPr>
        <w:t>(</w:t>
      </w:r>
      <w:r w:rsidR="00914C40" w:rsidRPr="000F7655">
        <w:rPr>
          <w:sz w:val="22"/>
          <w:szCs w:val="22"/>
        </w:rPr>
        <w:t>n</w:t>
      </w:r>
      <w:r w:rsidR="00914C40" w:rsidRPr="000F7655">
        <w:rPr>
          <w:sz w:val="22"/>
          <w:szCs w:val="22"/>
          <w:lang w:val="el-GR"/>
        </w:rPr>
        <w:t xml:space="preserve">=4), </w:t>
      </w:r>
      <w:r w:rsidR="002A7C0A" w:rsidRPr="000F7655">
        <w:rPr>
          <w:sz w:val="22"/>
          <w:szCs w:val="22"/>
          <w:lang w:val="el-GR"/>
        </w:rPr>
        <w:t>μέτρια</w:t>
      </w:r>
      <w:r w:rsidR="00914C40" w:rsidRPr="000F7655">
        <w:rPr>
          <w:sz w:val="22"/>
          <w:szCs w:val="22"/>
          <w:lang w:val="el-GR"/>
        </w:rPr>
        <w:t xml:space="preserve"> (</w:t>
      </w:r>
      <w:r w:rsidR="00914C40" w:rsidRPr="000F7655">
        <w:rPr>
          <w:sz w:val="22"/>
          <w:szCs w:val="22"/>
        </w:rPr>
        <w:t>n</w:t>
      </w:r>
      <w:r w:rsidR="00914C40" w:rsidRPr="000F7655">
        <w:rPr>
          <w:sz w:val="22"/>
          <w:szCs w:val="22"/>
          <w:lang w:val="el-GR"/>
        </w:rPr>
        <w:t>=4)</w:t>
      </w:r>
      <w:r w:rsidR="002A7C0A" w:rsidRPr="000F7655">
        <w:rPr>
          <w:sz w:val="22"/>
          <w:szCs w:val="22"/>
          <w:lang w:val="el-GR"/>
        </w:rPr>
        <w:t xml:space="preserve"> και σοβαρή</w:t>
      </w:r>
      <w:r w:rsidR="00914C40" w:rsidRPr="000F7655">
        <w:rPr>
          <w:sz w:val="22"/>
          <w:szCs w:val="22"/>
          <w:lang w:val="el-GR"/>
        </w:rPr>
        <w:t xml:space="preserve"> (</w:t>
      </w:r>
      <w:r w:rsidR="00914C40" w:rsidRPr="000F7655">
        <w:rPr>
          <w:sz w:val="22"/>
          <w:szCs w:val="22"/>
        </w:rPr>
        <w:t>n</w:t>
      </w:r>
      <w:r w:rsidR="00914C40" w:rsidRPr="000F7655">
        <w:rPr>
          <w:sz w:val="22"/>
          <w:szCs w:val="22"/>
          <w:lang w:val="el-GR"/>
        </w:rPr>
        <w:t xml:space="preserve">=4) </w:t>
      </w:r>
      <w:r w:rsidR="002A7C0A" w:rsidRPr="000F7655">
        <w:rPr>
          <w:sz w:val="22"/>
          <w:szCs w:val="22"/>
          <w:lang w:val="el-GR"/>
        </w:rPr>
        <w:t xml:space="preserve">ηπατική δυσλειτουργία </w:t>
      </w:r>
      <w:r w:rsidR="00C210C8" w:rsidRPr="000F7655">
        <w:rPr>
          <w:sz w:val="22"/>
          <w:szCs w:val="22"/>
          <w:lang w:val="el-GR"/>
        </w:rPr>
        <w:t>είχε ως αποτέλεσμα</w:t>
      </w:r>
      <w:r w:rsidR="002A7C0A" w:rsidRPr="000F7655">
        <w:rPr>
          <w:sz w:val="22"/>
          <w:szCs w:val="22"/>
          <w:lang w:val="el-GR"/>
        </w:rPr>
        <w:t xml:space="preserve"> μόνο</w:t>
      </w:r>
      <w:r w:rsidR="00914C40" w:rsidRPr="000F7655">
        <w:rPr>
          <w:sz w:val="22"/>
          <w:szCs w:val="22"/>
          <w:lang w:val="el-GR"/>
        </w:rPr>
        <w:t xml:space="preserve"> 1 </w:t>
      </w:r>
      <w:r w:rsidR="002A7C0A" w:rsidRPr="000F7655">
        <w:rPr>
          <w:sz w:val="22"/>
          <w:szCs w:val="22"/>
          <w:lang w:val="el-GR"/>
        </w:rPr>
        <w:t>ή</w:t>
      </w:r>
      <w:r w:rsidR="00914C40" w:rsidRPr="000F7655">
        <w:rPr>
          <w:sz w:val="22"/>
          <w:szCs w:val="22"/>
          <w:lang w:val="el-GR"/>
        </w:rPr>
        <w:t xml:space="preserve"> 2</w:t>
      </w:r>
      <w:r w:rsidR="00914C40" w:rsidRPr="000F7655">
        <w:rPr>
          <w:sz w:val="22"/>
          <w:szCs w:val="22"/>
        </w:rPr>
        <w:t> </w:t>
      </w:r>
      <w:r w:rsidR="002A7C0A" w:rsidRPr="000F7655">
        <w:rPr>
          <w:sz w:val="22"/>
          <w:szCs w:val="22"/>
          <w:lang w:val="el-GR"/>
        </w:rPr>
        <w:t xml:space="preserve">άτομα σε κάθε ομάδα </w:t>
      </w:r>
      <w:r w:rsidR="00C90751" w:rsidRPr="000F7655">
        <w:rPr>
          <w:sz w:val="22"/>
          <w:szCs w:val="22"/>
          <w:lang w:val="el-GR"/>
        </w:rPr>
        <w:t>να</w:t>
      </w:r>
      <w:r w:rsidR="002A7C0A" w:rsidRPr="000F7655">
        <w:rPr>
          <w:sz w:val="22"/>
          <w:szCs w:val="22"/>
          <w:lang w:val="el-GR"/>
        </w:rPr>
        <w:t xml:space="preserve"> παρουσ</w:t>
      </w:r>
      <w:r w:rsidR="00C90751" w:rsidRPr="000F7655">
        <w:rPr>
          <w:sz w:val="22"/>
          <w:szCs w:val="22"/>
          <w:lang w:val="el-GR"/>
        </w:rPr>
        <w:t>ιάσουν</w:t>
      </w:r>
      <w:r w:rsidR="002A7C0A" w:rsidRPr="000F7655">
        <w:rPr>
          <w:sz w:val="22"/>
          <w:szCs w:val="22"/>
          <w:lang w:val="el-GR"/>
        </w:rPr>
        <w:t xml:space="preserve"> ανιχνεύσιμες συγκεντρώσεις φουροϊκής μομεταζόνης στο πλάσμα </w:t>
      </w:r>
      <w:r w:rsidR="00914C40" w:rsidRPr="000F7655">
        <w:rPr>
          <w:sz w:val="22"/>
          <w:szCs w:val="22"/>
          <w:lang w:val="el-GR"/>
        </w:rPr>
        <w:t>(</w:t>
      </w:r>
      <w:r w:rsidR="002A7C0A" w:rsidRPr="000F7655">
        <w:rPr>
          <w:sz w:val="22"/>
          <w:szCs w:val="22"/>
          <w:lang w:val="el-GR"/>
        </w:rPr>
        <w:t>κυμαίνονταν από</w:t>
      </w:r>
      <w:r w:rsidR="00914C40" w:rsidRPr="000F7655">
        <w:rPr>
          <w:sz w:val="22"/>
          <w:szCs w:val="22"/>
          <w:lang w:val="el-GR"/>
        </w:rPr>
        <w:t xml:space="preserve"> 50 </w:t>
      </w:r>
      <w:r w:rsidR="002A7C0A" w:rsidRPr="000F7655">
        <w:rPr>
          <w:sz w:val="22"/>
          <w:szCs w:val="22"/>
          <w:lang w:val="el-GR"/>
        </w:rPr>
        <w:t>έως</w:t>
      </w:r>
      <w:r w:rsidR="00914C40" w:rsidRPr="000F7655">
        <w:rPr>
          <w:sz w:val="22"/>
          <w:szCs w:val="22"/>
          <w:lang w:val="el-GR"/>
        </w:rPr>
        <w:t xml:space="preserve"> 105</w:t>
      </w:r>
      <w:r w:rsidR="00914C40" w:rsidRPr="000F7655">
        <w:rPr>
          <w:sz w:val="22"/>
          <w:szCs w:val="22"/>
        </w:rPr>
        <w:t> pcg</w:t>
      </w:r>
      <w:r w:rsidR="00914C40" w:rsidRPr="000F7655">
        <w:rPr>
          <w:sz w:val="22"/>
          <w:szCs w:val="22"/>
          <w:lang w:val="el-GR"/>
        </w:rPr>
        <w:t>/</w:t>
      </w:r>
      <w:r w:rsidR="00914C40" w:rsidRPr="000F7655">
        <w:rPr>
          <w:sz w:val="22"/>
          <w:szCs w:val="22"/>
        </w:rPr>
        <w:t>ml</w:t>
      </w:r>
      <w:r w:rsidR="00914C40" w:rsidRPr="000F7655">
        <w:rPr>
          <w:sz w:val="22"/>
          <w:szCs w:val="22"/>
          <w:lang w:val="el-GR"/>
        </w:rPr>
        <w:t xml:space="preserve">). </w:t>
      </w:r>
      <w:r w:rsidR="002A7C0A" w:rsidRPr="000F7655">
        <w:rPr>
          <w:sz w:val="22"/>
          <w:szCs w:val="22"/>
          <w:lang w:val="el-GR"/>
        </w:rPr>
        <w:t xml:space="preserve">Οι παρατηρούμενες συγκεντρώσεις στο πλάσμα φαίνεται ότι αυξάνουν με τη σοβαρότητα της ηπατικής δυσλειτουργίας. Ωστόσο, </w:t>
      </w:r>
      <w:r w:rsidR="00887C7A" w:rsidRPr="000F7655">
        <w:rPr>
          <w:sz w:val="22"/>
          <w:szCs w:val="22"/>
          <w:lang w:val="el-GR"/>
        </w:rPr>
        <w:t>οι αριθμοί</w:t>
      </w:r>
      <w:r w:rsidR="002A7C0A" w:rsidRPr="000F7655">
        <w:rPr>
          <w:sz w:val="22"/>
          <w:szCs w:val="22"/>
          <w:lang w:val="el-GR"/>
        </w:rPr>
        <w:t xml:space="preserve"> των ανιχνεύσιμων επιπέδων (το κατώτερο όριο ανάλυσης της ποσοτικοποίησης ήταν </w:t>
      </w:r>
      <w:r w:rsidR="00914C40" w:rsidRPr="000F7655">
        <w:rPr>
          <w:sz w:val="22"/>
          <w:szCs w:val="22"/>
          <w:lang w:val="el-GR"/>
        </w:rPr>
        <w:t>50</w:t>
      </w:r>
      <w:r w:rsidR="00914C40" w:rsidRPr="000F7655">
        <w:rPr>
          <w:sz w:val="22"/>
          <w:szCs w:val="22"/>
        </w:rPr>
        <w:t> pcg</w:t>
      </w:r>
      <w:r w:rsidR="00914C40" w:rsidRPr="000F7655">
        <w:rPr>
          <w:sz w:val="22"/>
          <w:szCs w:val="22"/>
          <w:lang w:val="el-GR"/>
        </w:rPr>
        <w:t>/</w:t>
      </w:r>
      <w:r w:rsidR="00914C40" w:rsidRPr="000F7655">
        <w:rPr>
          <w:sz w:val="22"/>
          <w:szCs w:val="22"/>
        </w:rPr>
        <w:t>ml</w:t>
      </w:r>
      <w:r w:rsidR="00914C40" w:rsidRPr="000F7655">
        <w:rPr>
          <w:sz w:val="22"/>
          <w:szCs w:val="22"/>
          <w:lang w:val="el-GR"/>
        </w:rPr>
        <w:t xml:space="preserve">) </w:t>
      </w:r>
      <w:r w:rsidR="002A7C0A" w:rsidRPr="000F7655">
        <w:rPr>
          <w:sz w:val="22"/>
          <w:szCs w:val="22"/>
          <w:lang w:val="el-GR"/>
        </w:rPr>
        <w:t>ήταν λίγ</w:t>
      </w:r>
      <w:r w:rsidR="00887C7A" w:rsidRPr="000F7655">
        <w:rPr>
          <w:sz w:val="22"/>
          <w:szCs w:val="22"/>
          <w:lang w:val="el-GR"/>
        </w:rPr>
        <w:t>οι</w:t>
      </w:r>
      <w:r w:rsidR="00914C40" w:rsidRPr="000F7655">
        <w:rPr>
          <w:sz w:val="22"/>
          <w:szCs w:val="22"/>
          <w:lang w:val="el-GR"/>
        </w:rPr>
        <w:t>.</w:t>
      </w:r>
    </w:p>
    <w:p w14:paraId="243D4441" w14:textId="77777777" w:rsidR="00B84FD6" w:rsidRPr="000F7655" w:rsidRDefault="00B84FD6" w:rsidP="00D83A43">
      <w:pPr>
        <w:pStyle w:val="Text"/>
        <w:spacing w:before="0"/>
        <w:jc w:val="left"/>
        <w:rPr>
          <w:sz w:val="22"/>
          <w:szCs w:val="22"/>
          <w:lang w:val="el-GR"/>
        </w:rPr>
      </w:pPr>
      <w:bookmarkStart w:id="28" w:name="_nth_Renal_impairment54843"/>
      <w:bookmarkEnd w:id="27"/>
      <w:bookmarkEnd w:id="28"/>
    </w:p>
    <w:p w14:paraId="5D7040F6" w14:textId="2BD57FD6" w:rsidR="00B84FD6" w:rsidRPr="000F7655" w:rsidRDefault="002A7C0A" w:rsidP="00D83A43">
      <w:pPr>
        <w:pStyle w:val="Nottoc-headings"/>
        <w:keepLines w:val="0"/>
        <w:spacing w:before="0" w:after="0"/>
        <w:rPr>
          <w:rFonts w:ascii="Times New Roman" w:hAnsi="Times New Roman" w:cs="Times New Roman"/>
          <w:b w:val="0"/>
          <w:i/>
          <w:sz w:val="22"/>
          <w:szCs w:val="22"/>
          <w:u w:val="single"/>
          <w:lang w:val="el-GR"/>
        </w:rPr>
      </w:pPr>
      <w:bookmarkStart w:id="29" w:name="_5423953114615Ethnicity"/>
      <w:bookmarkStart w:id="30" w:name="_3626207Ethnicity"/>
      <w:bookmarkStart w:id="31" w:name="_3626261Ethnicity"/>
      <w:bookmarkStart w:id="32" w:name="_3626315Ethnicity"/>
      <w:bookmarkStart w:id="33" w:name="_3626314Ethnicity"/>
      <w:bookmarkStart w:id="34" w:name="_3626413Ethnicity"/>
      <w:bookmarkStart w:id="35" w:name="_3626525Ethnicity"/>
      <w:bookmarkStart w:id="36" w:name="_3626581Ethnicity"/>
      <w:bookmarkStart w:id="37" w:name="_6344755Ethnicity"/>
      <w:bookmarkEnd w:id="29"/>
      <w:bookmarkEnd w:id="30"/>
      <w:bookmarkEnd w:id="31"/>
      <w:bookmarkEnd w:id="32"/>
      <w:bookmarkEnd w:id="33"/>
      <w:bookmarkEnd w:id="34"/>
      <w:bookmarkEnd w:id="35"/>
      <w:bookmarkEnd w:id="36"/>
      <w:bookmarkEnd w:id="37"/>
      <w:r w:rsidRPr="000F7655">
        <w:rPr>
          <w:rFonts w:ascii="Times New Roman" w:hAnsi="Times New Roman" w:cs="Times New Roman"/>
          <w:b w:val="0"/>
          <w:i/>
          <w:sz w:val="22"/>
          <w:szCs w:val="22"/>
          <w:u w:val="single"/>
          <w:lang w:val="el-GR"/>
        </w:rPr>
        <w:t>Άλλοι ειδικοί πληθυσμοί</w:t>
      </w:r>
    </w:p>
    <w:p w14:paraId="367904EB" w14:textId="1DAC86BE" w:rsidR="00B84FD6" w:rsidRPr="000F7655" w:rsidRDefault="002A7C0A" w:rsidP="00D83A43">
      <w:pPr>
        <w:pStyle w:val="Text"/>
        <w:spacing w:before="0"/>
        <w:jc w:val="left"/>
        <w:rPr>
          <w:sz w:val="22"/>
          <w:szCs w:val="22"/>
          <w:lang w:val="el-GR"/>
        </w:rPr>
      </w:pPr>
      <w:r w:rsidRPr="000F7655">
        <w:rPr>
          <w:sz w:val="22"/>
          <w:szCs w:val="22"/>
          <w:lang w:val="el-GR"/>
        </w:rPr>
        <w:t>Δεν παρατηρήθηκαν μείζονες διαφορές στη συνολική συστηματική έκθεση</w:t>
      </w:r>
      <w:r w:rsidR="00914C40" w:rsidRPr="000F7655">
        <w:rPr>
          <w:sz w:val="22"/>
          <w:szCs w:val="22"/>
          <w:lang w:val="el-GR"/>
        </w:rPr>
        <w:t xml:space="preserve"> (</w:t>
      </w:r>
      <w:r w:rsidR="00914C40" w:rsidRPr="000F7655">
        <w:rPr>
          <w:sz w:val="22"/>
          <w:szCs w:val="22"/>
          <w:lang w:val="en-GB"/>
        </w:rPr>
        <w:t>AUC</w:t>
      </w:r>
      <w:r w:rsidR="00914C40" w:rsidRPr="000F7655">
        <w:rPr>
          <w:sz w:val="22"/>
          <w:szCs w:val="22"/>
          <w:lang w:val="el-GR"/>
        </w:rPr>
        <w:t xml:space="preserve">) </w:t>
      </w:r>
      <w:r w:rsidRPr="000F7655">
        <w:rPr>
          <w:sz w:val="22"/>
          <w:szCs w:val="22"/>
          <w:lang w:val="el-GR"/>
        </w:rPr>
        <w:t>για την ινδακατερόλη, το γλυκοπυρρόνιο ή τη φουροϊκή μομεταζόνη</w:t>
      </w:r>
      <w:r w:rsidR="00914C40" w:rsidRPr="000F7655">
        <w:rPr>
          <w:sz w:val="22"/>
          <w:szCs w:val="22"/>
          <w:lang w:val="el-GR"/>
        </w:rPr>
        <w:t xml:space="preserve"> </w:t>
      </w:r>
      <w:r w:rsidRPr="000F7655">
        <w:rPr>
          <w:sz w:val="22"/>
          <w:szCs w:val="22"/>
          <w:lang w:val="el-GR"/>
        </w:rPr>
        <w:t xml:space="preserve">μεταξύ των Ιαπώνων και </w:t>
      </w:r>
      <w:r w:rsidR="00C40083" w:rsidRPr="000F7655">
        <w:rPr>
          <w:sz w:val="22"/>
          <w:szCs w:val="22"/>
          <w:lang w:val="el-GR"/>
        </w:rPr>
        <w:t xml:space="preserve">των </w:t>
      </w:r>
      <w:r w:rsidRPr="000F7655">
        <w:rPr>
          <w:sz w:val="22"/>
          <w:szCs w:val="22"/>
          <w:lang w:val="el-GR"/>
        </w:rPr>
        <w:t xml:space="preserve">Καυκάσιων </w:t>
      </w:r>
      <w:r w:rsidR="00E11DF5" w:rsidRPr="000F7655">
        <w:rPr>
          <w:sz w:val="22"/>
          <w:szCs w:val="22"/>
          <w:lang w:val="el-GR"/>
        </w:rPr>
        <w:t>ατόμων</w:t>
      </w:r>
      <w:r w:rsidRPr="000F7655">
        <w:rPr>
          <w:sz w:val="22"/>
          <w:szCs w:val="22"/>
          <w:lang w:val="el-GR"/>
        </w:rPr>
        <w:t>. Διατίθενται ανεπαρκή φαρμακοκινητικά δεδομένα για άλλες εθνικότητες ή φυλές</w:t>
      </w:r>
      <w:r w:rsidR="00914C40" w:rsidRPr="000F7655">
        <w:rPr>
          <w:sz w:val="22"/>
          <w:szCs w:val="22"/>
          <w:lang w:val="el-GR"/>
        </w:rPr>
        <w:t>.</w:t>
      </w:r>
      <w:r w:rsidR="004C7548" w:rsidRPr="000F7655">
        <w:rPr>
          <w:sz w:val="22"/>
          <w:szCs w:val="22"/>
          <w:lang w:val="el-GR"/>
        </w:rPr>
        <w:t xml:space="preserve"> Η συνολική συστηματική έκθεση (AUC) για το γλυκοπυρρόνιο μπορεί να είναι μέχρι 1,8</w:t>
      </w:r>
      <w:r w:rsidR="00FE5686" w:rsidRPr="000F7655">
        <w:rPr>
          <w:sz w:val="22"/>
          <w:szCs w:val="22"/>
        </w:rPr>
        <w:t> </w:t>
      </w:r>
      <w:r w:rsidR="004C7548" w:rsidRPr="000F7655">
        <w:rPr>
          <w:sz w:val="22"/>
          <w:szCs w:val="22"/>
          <w:lang w:val="el-GR"/>
        </w:rPr>
        <w:t>φορές υψηλότερη σε ασθματικούς ασθενείς με χαμηλό σωματικό βάρος (35</w:t>
      </w:r>
      <w:r w:rsidR="00FE5686" w:rsidRPr="000F7655">
        <w:rPr>
          <w:sz w:val="22"/>
          <w:szCs w:val="22"/>
        </w:rPr>
        <w:t> </w:t>
      </w:r>
      <w:r w:rsidR="004C7548" w:rsidRPr="000F7655">
        <w:rPr>
          <w:sz w:val="22"/>
          <w:szCs w:val="22"/>
          <w:lang w:val="el-GR"/>
        </w:rPr>
        <w:t>kg) και έως 2,5</w:t>
      </w:r>
      <w:r w:rsidR="00FE5686" w:rsidRPr="000F7655">
        <w:rPr>
          <w:sz w:val="22"/>
          <w:szCs w:val="22"/>
        </w:rPr>
        <w:t> </w:t>
      </w:r>
      <w:r w:rsidR="004C7548" w:rsidRPr="000F7655">
        <w:rPr>
          <w:sz w:val="22"/>
          <w:szCs w:val="22"/>
          <w:lang w:val="el-GR"/>
        </w:rPr>
        <w:t>φορές υψηλότερ</w:t>
      </w:r>
      <w:r w:rsidR="00DD4929" w:rsidRPr="000F7655">
        <w:rPr>
          <w:sz w:val="22"/>
          <w:szCs w:val="22"/>
          <w:lang w:val="el-GR"/>
        </w:rPr>
        <w:t>η</w:t>
      </w:r>
      <w:r w:rsidR="004C7548" w:rsidRPr="000F7655">
        <w:rPr>
          <w:sz w:val="22"/>
          <w:szCs w:val="22"/>
          <w:lang w:val="el-GR"/>
        </w:rPr>
        <w:t xml:space="preserve"> σε ασθματικούς ασθενείς με χαμηλό σωματικό βάρος (35</w:t>
      </w:r>
      <w:r w:rsidR="00FE5686" w:rsidRPr="000F7655">
        <w:rPr>
          <w:sz w:val="22"/>
          <w:szCs w:val="22"/>
        </w:rPr>
        <w:t> </w:t>
      </w:r>
      <w:r w:rsidR="004C7548" w:rsidRPr="000F7655">
        <w:rPr>
          <w:sz w:val="22"/>
          <w:szCs w:val="22"/>
          <w:lang w:val="el-GR"/>
        </w:rPr>
        <w:t>kg) και χαμηλό απόλυτο GFR (45</w:t>
      </w:r>
      <w:r w:rsidR="00FE5686" w:rsidRPr="000F7655">
        <w:rPr>
          <w:sz w:val="22"/>
          <w:szCs w:val="22"/>
        </w:rPr>
        <w:t> </w:t>
      </w:r>
      <w:r w:rsidR="004C7548" w:rsidRPr="000F7655">
        <w:rPr>
          <w:sz w:val="22"/>
          <w:szCs w:val="22"/>
        </w:rPr>
        <w:t>ml</w:t>
      </w:r>
      <w:r w:rsidR="004C7548" w:rsidRPr="000F7655">
        <w:rPr>
          <w:sz w:val="22"/>
          <w:szCs w:val="22"/>
          <w:lang w:val="el-GR"/>
        </w:rPr>
        <w:t>/</w:t>
      </w:r>
      <w:r w:rsidR="004C7548" w:rsidRPr="000F7655">
        <w:rPr>
          <w:sz w:val="22"/>
          <w:szCs w:val="22"/>
        </w:rPr>
        <w:t>min</w:t>
      </w:r>
      <w:r w:rsidR="004C7548" w:rsidRPr="000F7655">
        <w:rPr>
          <w:sz w:val="22"/>
          <w:szCs w:val="22"/>
          <w:lang w:val="el-GR"/>
        </w:rPr>
        <w:t>).</w:t>
      </w:r>
    </w:p>
    <w:p w14:paraId="5BBE8642" w14:textId="77777777" w:rsidR="00B84FD6" w:rsidRPr="000F7655" w:rsidRDefault="00B84FD6" w:rsidP="00D83A43">
      <w:pPr>
        <w:numPr>
          <w:ilvl w:val="12"/>
          <w:numId w:val="0"/>
        </w:numPr>
        <w:tabs>
          <w:tab w:val="clear" w:pos="567"/>
        </w:tabs>
        <w:spacing w:line="240" w:lineRule="auto"/>
        <w:ind w:right="-2"/>
        <w:rPr>
          <w:iCs/>
          <w:szCs w:val="22"/>
          <w:lang w:val="el-GR"/>
        </w:rPr>
      </w:pPr>
    </w:p>
    <w:p w14:paraId="3731787B" w14:textId="7A3CDC19"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5.3</w:t>
      </w:r>
      <w:r w:rsidRPr="000F7655">
        <w:rPr>
          <w:b/>
          <w:szCs w:val="22"/>
          <w:lang w:val="el-GR"/>
        </w:rPr>
        <w:tab/>
      </w:r>
      <w:r w:rsidR="00B52ECD" w:rsidRPr="000F7655">
        <w:rPr>
          <w:b/>
          <w:noProof/>
          <w:szCs w:val="22"/>
          <w:lang w:val="el-GR"/>
        </w:rPr>
        <w:t>Προκλινικά δεδομένα για την ασφάλεια</w:t>
      </w:r>
    </w:p>
    <w:p w14:paraId="7FE7CCBD" w14:textId="77777777" w:rsidR="00B84FD6" w:rsidRPr="000F7655" w:rsidRDefault="00B84FD6" w:rsidP="00D83A43">
      <w:pPr>
        <w:pStyle w:val="Text"/>
        <w:keepNext/>
        <w:spacing w:before="0"/>
        <w:jc w:val="left"/>
        <w:rPr>
          <w:sz w:val="22"/>
          <w:szCs w:val="22"/>
          <w:lang w:val="el-GR"/>
        </w:rPr>
      </w:pPr>
    </w:p>
    <w:p w14:paraId="7AA6687E" w14:textId="6FFE3382" w:rsidR="00B84FD6" w:rsidRPr="000F7655" w:rsidRDefault="001108A6" w:rsidP="00D83A43">
      <w:pPr>
        <w:pStyle w:val="Text"/>
        <w:keepNext/>
        <w:spacing w:before="0"/>
        <w:jc w:val="left"/>
        <w:rPr>
          <w:sz w:val="22"/>
          <w:szCs w:val="22"/>
          <w:lang w:val="el-GR"/>
        </w:rPr>
      </w:pPr>
      <w:r w:rsidRPr="000F7655">
        <w:rPr>
          <w:sz w:val="22"/>
          <w:szCs w:val="22"/>
          <w:lang w:val="el-GR"/>
        </w:rPr>
        <w:t xml:space="preserve">Δεν διενεργήθηκαν μελέτες σε ζώα με το συνδυασμό ινδακατερόλης, γλυκοπυρρονίου και φουροϊκής μομεταζόνης. </w:t>
      </w:r>
      <w:r w:rsidR="004F1274" w:rsidRPr="000F7655">
        <w:rPr>
          <w:sz w:val="22"/>
          <w:szCs w:val="22"/>
          <w:lang w:val="el-GR"/>
        </w:rPr>
        <w:t>Οι</w:t>
      </w:r>
      <w:r w:rsidRPr="000F7655">
        <w:rPr>
          <w:sz w:val="22"/>
          <w:szCs w:val="22"/>
          <w:lang w:val="el-GR"/>
        </w:rPr>
        <w:t xml:space="preserve"> μη κλινικές αξιολογήσεις κάθε μονοθεραπείας και των προϊ</w:t>
      </w:r>
      <w:r w:rsidR="004F1274" w:rsidRPr="000F7655">
        <w:rPr>
          <w:sz w:val="22"/>
          <w:szCs w:val="22"/>
          <w:lang w:val="el-GR"/>
        </w:rPr>
        <w:t>όντων συνδυασμού ινδακατερόλης/μομεταζόνης και ινδακατερόλης/</w:t>
      </w:r>
      <w:r w:rsidRPr="000F7655">
        <w:rPr>
          <w:sz w:val="22"/>
          <w:szCs w:val="22"/>
          <w:lang w:val="el-GR"/>
        </w:rPr>
        <w:t>γλυκοπυρρονίου παρουσιάζονται παρακάτω</w:t>
      </w:r>
      <w:r w:rsidR="00914C40" w:rsidRPr="000F7655">
        <w:rPr>
          <w:sz w:val="22"/>
          <w:szCs w:val="22"/>
          <w:lang w:val="el-GR"/>
        </w:rPr>
        <w:t>:</w:t>
      </w:r>
    </w:p>
    <w:p w14:paraId="5D039119" w14:textId="77777777" w:rsidR="00B84FD6" w:rsidRPr="000F7655" w:rsidRDefault="00B84FD6" w:rsidP="00D83A43">
      <w:pPr>
        <w:pStyle w:val="Text"/>
        <w:keepNext/>
        <w:spacing w:before="0"/>
        <w:jc w:val="left"/>
        <w:rPr>
          <w:sz w:val="22"/>
          <w:szCs w:val="22"/>
          <w:lang w:val="el-GR"/>
        </w:rPr>
      </w:pPr>
    </w:p>
    <w:p w14:paraId="6CE25880" w14:textId="61ECEBB1" w:rsidR="00B84FD6" w:rsidRPr="000F7655" w:rsidRDefault="001108A6" w:rsidP="00D83A43">
      <w:pPr>
        <w:pStyle w:val="Nottoc-headings"/>
        <w:keepLines w:val="0"/>
        <w:spacing w:before="0" w:after="0"/>
        <w:rPr>
          <w:rFonts w:ascii="Times New Roman" w:hAnsi="Times New Roman" w:cs="Times New Roman"/>
          <w:b w:val="0"/>
          <w:sz w:val="22"/>
          <w:szCs w:val="22"/>
          <w:lang w:val="el-GR"/>
        </w:rPr>
      </w:pPr>
      <w:bookmarkStart w:id="38" w:name="_nth_Indacaterol68878"/>
      <w:bookmarkEnd w:id="38"/>
      <w:r w:rsidRPr="000F7655">
        <w:rPr>
          <w:rFonts w:ascii="Times New Roman" w:hAnsi="Times New Roman" w:cs="Times New Roman"/>
          <w:b w:val="0"/>
          <w:sz w:val="22"/>
          <w:szCs w:val="22"/>
          <w:u w:val="single"/>
          <w:lang w:val="el-GR"/>
        </w:rPr>
        <w:t>Ινδακατερόλη</w:t>
      </w:r>
    </w:p>
    <w:p w14:paraId="426A2055" w14:textId="77777777" w:rsidR="006E09D4" w:rsidRPr="000F7655" w:rsidRDefault="006E09D4" w:rsidP="00D83A43">
      <w:pPr>
        <w:pStyle w:val="Text"/>
        <w:keepNext/>
        <w:spacing w:before="0"/>
        <w:jc w:val="left"/>
        <w:rPr>
          <w:sz w:val="22"/>
          <w:szCs w:val="22"/>
          <w:lang w:val="el-GR"/>
        </w:rPr>
      </w:pPr>
    </w:p>
    <w:p w14:paraId="7C674434" w14:textId="746B9431" w:rsidR="001D0D33" w:rsidRPr="000F7655" w:rsidRDefault="001108A6" w:rsidP="00D83A43">
      <w:pPr>
        <w:pStyle w:val="Text"/>
        <w:spacing w:before="0"/>
        <w:jc w:val="left"/>
        <w:rPr>
          <w:sz w:val="22"/>
          <w:szCs w:val="22"/>
          <w:lang w:val="el-GR"/>
        </w:rPr>
      </w:pPr>
      <w:r w:rsidRPr="000F7655">
        <w:rPr>
          <w:rFonts w:eastAsia="Times New Roman"/>
          <w:sz w:val="22"/>
          <w:szCs w:val="22"/>
          <w:lang w:val="el-GR" w:eastAsia="en-US"/>
        </w:rPr>
        <w:t>Στις επιδράσεις στο καρδιαγγειακό σύστημα που μπορούν να αποδοθούν στις β</w:t>
      </w:r>
      <w:r w:rsidRPr="000F7655">
        <w:rPr>
          <w:rFonts w:eastAsia="Times New Roman"/>
          <w:sz w:val="22"/>
          <w:szCs w:val="22"/>
          <w:vertAlign w:val="subscript"/>
          <w:lang w:val="el-GR" w:eastAsia="en-US"/>
        </w:rPr>
        <w:t>2</w:t>
      </w:r>
      <w:r w:rsidRPr="000F7655">
        <w:rPr>
          <w:rFonts w:eastAsia="Times New Roman"/>
          <w:sz w:val="22"/>
          <w:szCs w:val="22"/>
          <w:lang w:val="el-GR" w:eastAsia="en-US"/>
        </w:rPr>
        <w:t xml:space="preserve">-αγωνιστικές ιδιότητες της ινδακατερόλης συμπεριλαμβανόταν </w:t>
      </w:r>
      <w:r w:rsidR="00FB147B" w:rsidRPr="000F7655">
        <w:rPr>
          <w:rFonts w:eastAsia="Times New Roman"/>
          <w:sz w:val="22"/>
          <w:szCs w:val="22"/>
          <w:lang w:val="el-GR" w:eastAsia="en-US"/>
        </w:rPr>
        <w:t xml:space="preserve">η </w:t>
      </w:r>
      <w:r w:rsidR="00183A40" w:rsidRPr="000F7655">
        <w:rPr>
          <w:rFonts w:eastAsia="Times New Roman"/>
          <w:sz w:val="22"/>
          <w:szCs w:val="22"/>
          <w:lang w:val="el-GR" w:eastAsia="en-US"/>
        </w:rPr>
        <w:t>τ</w:t>
      </w:r>
      <w:r w:rsidRPr="000F7655">
        <w:rPr>
          <w:rFonts w:eastAsia="Times New Roman"/>
          <w:sz w:val="22"/>
          <w:szCs w:val="22"/>
          <w:lang w:val="el-GR" w:eastAsia="en-US"/>
        </w:rPr>
        <w:t xml:space="preserve">αχυκαρδία, </w:t>
      </w:r>
      <w:r w:rsidR="00FB147B" w:rsidRPr="000F7655">
        <w:rPr>
          <w:rFonts w:eastAsia="Times New Roman"/>
          <w:sz w:val="22"/>
          <w:szCs w:val="22"/>
          <w:lang w:val="el-GR" w:eastAsia="en-US"/>
        </w:rPr>
        <w:t xml:space="preserve">οι </w:t>
      </w:r>
      <w:r w:rsidRPr="000F7655">
        <w:rPr>
          <w:rFonts w:eastAsia="Times New Roman"/>
          <w:sz w:val="22"/>
          <w:szCs w:val="22"/>
          <w:lang w:val="el-GR" w:eastAsia="en-US"/>
        </w:rPr>
        <w:t xml:space="preserve">αρρυθμίες και </w:t>
      </w:r>
      <w:r w:rsidR="00FB147B" w:rsidRPr="000F7655">
        <w:rPr>
          <w:rFonts w:eastAsia="Times New Roman"/>
          <w:sz w:val="22"/>
          <w:szCs w:val="22"/>
          <w:lang w:val="el-GR" w:eastAsia="en-US"/>
        </w:rPr>
        <w:t xml:space="preserve">οι </w:t>
      </w:r>
      <w:r w:rsidRPr="000F7655">
        <w:rPr>
          <w:rFonts w:eastAsia="Times New Roman"/>
          <w:sz w:val="22"/>
          <w:szCs w:val="22"/>
          <w:lang w:val="el-GR" w:eastAsia="en-US"/>
        </w:rPr>
        <w:t>μυοκαρδιακές αλλοιώσεις στο σκύλο. Ήπια ευερεθιστότητα της ρινικής κοιλότητας και του λάρυγγα διαπιστώθηκε σε τρωκτικά</w:t>
      </w:r>
      <w:r w:rsidR="00914C40" w:rsidRPr="000F7655">
        <w:rPr>
          <w:sz w:val="22"/>
          <w:szCs w:val="22"/>
          <w:lang w:val="el-GR"/>
        </w:rPr>
        <w:t>.</w:t>
      </w:r>
    </w:p>
    <w:p w14:paraId="20B06B3D" w14:textId="77777777" w:rsidR="00B84FD6" w:rsidRPr="000F7655" w:rsidRDefault="00B84FD6" w:rsidP="00D83A43">
      <w:pPr>
        <w:pStyle w:val="Text"/>
        <w:spacing w:before="0"/>
        <w:jc w:val="left"/>
        <w:rPr>
          <w:sz w:val="22"/>
          <w:szCs w:val="22"/>
          <w:lang w:val="el-GR"/>
        </w:rPr>
      </w:pPr>
    </w:p>
    <w:p w14:paraId="2B0ECFD0" w14:textId="42044001" w:rsidR="00B84FD6" w:rsidRPr="000F7655" w:rsidRDefault="00183A40" w:rsidP="00D83A43">
      <w:pPr>
        <w:pStyle w:val="Text"/>
        <w:spacing w:before="0"/>
        <w:jc w:val="left"/>
        <w:rPr>
          <w:sz w:val="22"/>
          <w:szCs w:val="22"/>
          <w:lang w:val="el-GR"/>
        </w:rPr>
      </w:pPr>
      <w:r w:rsidRPr="000F7655">
        <w:rPr>
          <w:sz w:val="22"/>
          <w:szCs w:val="22"/>
          <w:lang w:val="el-GR"/>
        </w:rPr>
        <w:t>Μελέτες γον</w:t>
      </w:r>
      <w:r w:rsidR="001108A6" w:rsidRPr="000F7655">
        <w:rPr>
          <w:sz w:val="22"/>
          <w:szCs w:val="22"/>
          <w:lang w:val="el-GR"/>
        </w:rPr>
        <w:t>οτοξικότητας δεν αποκάλυψαν μεταλλαξιογόνο ή κλαστογόνο δράση</w:t>
      </w:r>
      <w:r w:rsidR="00914C40" w:rsidRPr="000F7655">
        <w:rPr>
          <w:sz w:val="22"/>
          <w:szCs w:val="22"/>
          <w:lang w:val="el-GR"/>
        </w:rPr>
        <w:t>.</w:t>
      </w:r>
    </w:p>
    <w:p w14:paraId="7247316E" w14:textId="77777777" w:rsidR="001D0D33" w:rsidRPr="000F7655" w:rsidRDefault="001D0D33" w:rsidP="00D83A43">
      <w:pPr>
        <w:pStyle w:val="Text"/>
        <w:spacing w:before="0"/>
        <w:jc w:val="left"/>
        <w:rPr>
          <w:sz w:val="22"/>
          <w:szCs w:val="22"/>
          <w:lang w:val="el-GR"/>
        </w:rPr>
      </w:pPr>
    </w:p>
    <w:p w14:paraId="3040451E" w14:textId="63A643DB" w:rsidR="00B84FD6" w:rsidRPr="000F7655" w:rsidRDefault="001108A6" w:rsidP="00D83A43">
      <w:pPr>
        <w:pStyle w:val="Text"/>
        <w:spacing w:before="0"/>
        <w:jc w:val="left"/>
        <w:rPr>
          <w:sz w:val="22"/>
          <w:szCs w:val="22"/>
          <w:lang w:val="el-GR"/>
        </w:rPr>
      </w:pPr>
      <w:r w:rsidRPr="000F7655">
        <w:rPr>
          <w:rFonts w:eastAsia="Times New Roman"/>
          <w:sz w:val="22"/>
          <w:szCs w:val="22"/>
          <w:lang w:val="el-GR" w:eastAsia="en-US"/>
        </w:rPr>
        <w:t>Η καρκινογένεση εκτιμήθηκε σε μία μελέτη διάρκειας δύο ετών με αρουραίους καθώς και σε μία μελέτη διάρκειας έξι μηνών με διαγονιδιακούς ποντικούς. Αυξημένες επιπτώσεις καλοήθους λειομυώματος της ωοθήκης και εστιακής υπερπλασίας του λείου μυός της ωοθήκης στ</w:t>
      </w:r>
      <w:r w:rsidR="00EB0D81" w:rsidRPr="000F7655">
        <w:rPr>
          <w:rFonts w:eastAsia="Times New Roman"/>
          <w:sz w:val="22"/>
          <w:szCs w:val="22"/>
          <w:lang w:val="el-GR" w:eastAsia="en-US"/>
        </w:rPr>
        <w:t>ους</w:t>
      </w:r>
      <w:r w:rsidRPr="000F7655">
        <w:rPr>
          <w:rFonts w:eastAsia="Times New Roman"/>
          <w:sz w:val="22"/>
          <w:szCs w:val="22"/>
          <w:lang w:val="el-GR" w:eastAsia="en-US"/>
        </w:rPr>
        <w:t xml:space="preserve"> αρουραίο</w:t>
      </w:r>
      <w:r w:rsidR="00EB0D81" w:rsidRPr="000F7655">
        <w:rPr>
          <w:rFonts w:eastAsia="Times New Roman"/>
          <w:sz w:val="22"/>
          <w:szCs w:val="22"/>
          <w:lang w:val="el-GR" w:eastAsia="en-US"/>
        </w:rPr>
        <w:t>υς</w:t>
      </w:r>
      <w:r w:rsidRPr="000F7655">
        <w:rPr>
          <w:rFonts w:eastAsia="Times New Roman"/>
          <w:sz w:val="22"/>
          <w:szCs w:val="22"/>
          <w:lang w:val="el-GR" w:eastAsia="en-US"/>
        </w:rPr>
        <w:t xml:space="preserve"> ήταν </w:t>
      </w:r>
      <w:r w:rsidR="00EB0D81" w:rsidRPr="000F7655">
        <w:rPr>
          <w:rFonts w:eastAsia="Times New Roman"/>
          <w:sz w:val="22"/>
          <w:szCs w:val="22"/>
          <w:lang w:val="el-GR" w:eastAsia="en-US"/>
        </w:rPr>
        <w:t>σε συμφωνία</w:t>
      </w:r>
      <w:r w:rsidRPr="000F7655">
        <w:rPr>
          <w:rFonts w:eastAsia="Times New Roman"/>
          <w:sz w:val="22"/>
          <w:szCs w:val="22"/>
          <w:lang w:val="el-GR" w:eastAsia="en-US"/>
        </w:rPr>
        <w:t xml:space="preserve"> με παρόμοια ευρήματα που αναφέρονται για άλλους β</w:t>
      </w:r>
      <w:r w:rsidRPr="000F7655">
        <w:rPr>
          <w:rFonts w:eastAsia="Times New Roman"/>
          <w:sz w:val="22"/>
          <w:szCs w:val="22"/>
          <w:vertAlign w:val="subscript"/>
          <w:lang w:val="el-GR" w:eastAsia="en-US"/>
        </w:rPr>
        <w:t>2</w:t>
      </w:r>
      <w:r w:rsidRPr="000F7655">
        <w:rPr>
          <w:rFonts w:eastAsia="Times New Roman"/>
          <w:sz w:val="22"/>
          <w:szCs w:val="22"/>
          <w:lang w:val="el-GR" w:eastAsia="en-US"/>
        </w:rPr>
        <w:t>-αδρενεργικούς αγωνιστές. Δεν διαπιστώθηκαν στοιχεία καρκινογένεσης στο</w:t>
      </w:r>
      <w:r w:rsidR="00EB0D81" w:rsidRPr="000F7655">
        <w:rPr>
          <w:rFonts w:eastAsia="Times New Roman"/>
          <w:sz w:val="22"/>
          <w:szCs w:val="22"/>
          <w:lang w:val="el-GR" w:eastAsia="en-US"/>
        </w:rPr>
        <w:t>υς</w:t>
      </w:r>
      <w:r w:rsidRPr="000F7655">
        <w:rPr>
          <w:rFonts w:eastAsia="Times New Roman"/>
          <w:sz w:val="22"/>
          <w:szCs w:val="22"/>
          <w:lang w:val="el-GR" w:eastAsia="en-US"/>
        </w:rPr>
        <w:t xml:space="preserve"> ποντικ</w:t>
      </w:r>
      <w:r w:rsidR="00EB0D81" w:rsidRPr="000F7655">
        <w:rPr>
          <w:rFonts w:eastAsia="Times New Roman"/>
          <w:sz w:val="22"/>
          <w:szCs w:val="22"/>
          <w:lang w:val="el-GR" w:eastAsia="en-US"/>
        </w:rPr>
        <w:t>ούς</w:t>
      </w:r>
      <w:r w:rsidR="00914C40" w:rsidRPr="000F7655">
        <w:rPr>
          <w:sz w:val="22"/>
          <w:szCs w:val="22"/>
          <w:lang w:val="el-GR"/>
        </w:rPr>
        <w:t>.</w:t>
      </w:r>
    </w:p>
    <w:p w14:paraId="2CA868FD" w14:textId="77777777" w:rsidR="001D0D33" w:rsidRPr="000F7655" w:rsidRDefault="001D0D33" w:rsidP="00D83A43">
      <w:pPr>
        <w:pStyle w:val="Text"/>
        <w:spacing w:before="0"/>
        <w:jc w:val="left"/>
        <w:rPr>
          <w:sz w:val="22"/>
          <w:szCs w:val="22"/>
          <w:lang w:val="el-GR"/>
        </w:rPr>
      </w:pPr>
    </w:p>
    <w:p w14:paraId="53D08AA0" w14:textId="69F6B350" w:rsidR="001D0D33" w:rsidRPr="000F7655" w:rsidRDefault="00710023" w:rsidP="00D83A43">
      <w:pPr>
        <w:pStyle w:val="Text"/>
        <w:spacing w:before="0"/>
        <w:jc w:val="left"/>
        <w:rPr>
          <w:sz w:val="22"/>
          <w:szCs w:val="22"/>
          <w:lang w:val="el-GR"/>
        </w:rPr>
      </w:pPr>
      <w:r w:rsidRPr="000F7655">
        <w:rPr>
          <w:sz w:val="22"/>
          <w:szCs w:val="22"/>
          <w:lang w:val="el-GR"/>
        </w:rPr>
        <w:t xml:space="preserve">Όλα αυτά τα ευρήματα παρατηρήθηκαν σε εκθέσεις </w:t>
      </w:r>
      <w:r w:rsidR="003B4E50" w:rsidRPr="000F7655">
        <w:rPr>
          <w:sz w:val="22"/>
          <w:szCs w:val="22"/>
          <w:lang w:val="el-GR"/>
        </w:rPr>
        <w:t xml:space="preserve">επαρκούς περίσσειας </w:t>
      </w:r>
      <w:r w:rsidRPr="000F7655">
        <w:rPr>
          <w:sz w:val="22"/>
          <w:szCs w:val="22"/>
          <w:lang w:val="el-GR"/>
        </w:rPr>
        <w:t>σε σχέση με εκείνες που αναμένονται στους ανθρώπους</w:t>
      </w:r>
      <w:r w:rsidR="00914C40" w:rsidRPr="000F7655">
        <w:rPr>
          <w:sz w:val="22"/>
          <w:szCs w:val="22"/>
          <w:lang w:val="el-GR"/>
        </w:rPr>
        <w:t>.</w:t>
      </w:r>
    </w:p>
    <w:p w14:paraId="0262F85E" w14:textId="77777777" w:rsidR="00B84FD6" w:rsidRPr="000F7655" w:rsidRDefault="00B84FD6" w:rsidP="00D83A43">
      <w:pPr>
        <w:pStyle w:val="Text"/>
        <w:spacing w:before="0"/>
        <w:jc w:val="left"/>
        <w:rPr>
          <w:sz w:val="22"/>
          <w:szCs w:val="22"/>
          <w:lang w:val="el-GR"/>
        </w:rPr>
      </w:pPr>
    </w:p>
    <w:p w14:paraId="29DED244" w14:textId="4B3BFFC3" w:rsidR="00B84FD6" w:rsidRPr="000F7655" w:rsidRDefault="00710023" w:rsidP="00D83A43">
      <w:pPr>
        <w:pStyle w:val="Text"/>
        <w:spacing w:before="0"/>
        <w:jc w:val="left"/>
        <w:rPr>
          <w:sz w:val="22"/>
          <w:szCs w:val="22"/>
          <w:lang w:val="el-GR"/>
        </w:rPr>
      </w:pPr>
      <w:r w:rsidRPr="000F7655">
        <w:rPr>
          <w:sz w:val="22"/>
          <w:szCs w:val="22"/>
          <w:lang w:val="el-GR"/>
        </w:rPr>
        <w:t xml:space="preserve">Μετά την υποδόρια χορήγηση σε μελέτη με κουνέλια οι ανεπιθύμητες ενέργειες της ινδακατερόλης όσον αφορά την εγκυμοσύνη και την </w:t>
      </w:r>
      <w:r w:rsidR="00522066" w:rsidRPr="000F7655">
        <w:rPr>
          <w:sz w:val="22"/>
          <w:szCs w:val="22"/>
          <w:lang w:val="el-GR"/>
        </w:rPr>
        <w:t xml:space="preserve">εμβρυϊκή </w:t>
      </w:r>
      <w:r w:rsidRPr="000F7655">
        <w:rPr>
          <w:sz w:val="22"/>
          <w:szCs w:val="22"/>
          <w:lang w:val="el-GR"/>
        </w:rPr>
        <w:t xml:space="preserve">ανάπτυξη μπορούσαν να παρατηρηθούν μόνο σε </w:t>
      </w:r>
      <w:r w:rsidRPr="000F7655">
        <w:rPr>
          <w:sz w:val="22"/>
          <w:szCs w:val="22"/>
          <w:lang w:val="el-GR"/>
        </w:rPr>
        <w:lastRenderedPageBreak/>
        <w:t xml:space="preserve">δόσεις </w:t>
      </w:r>
      <w:r w:rsidR="00914C40" w:rsidRPr="000F7655">
        <w:rPr>
          <w:sz w:val="22"/>
          <w:szCs w:val="22"/>
          <w:lang w:val="el-GR"/>
        </w:rPr>
        <w:t>500</w:t>
      </w:r>
      <w:r w:rsidRPr="000F7655">
        <w:rPr>
          <w:sz w:val="22"/>
          <w:szCs w:val="22"/>
          <w:lang w:val="el-GR"/>
        </w:rPr>
        <w:t xml:space="preserve"> φορές </w:t>
      </w:r>
      <w:r w:rsidR="00DB0063" w:rsidRPr="000F7655">
        <w:rPr>
          <w:sz w:val="22"/>
          <w:szCs w:val="22"/>
          <w:lang w:val="el-GR"/>
        </w:rPr>
        <w:t xml:space="preserve">μεγαλύτερες από </w:t>
      </w:r>
      <w:r w:rsidRPr="000F7655">
        <w:rPr>
          <w:sz w:val="22"/>
          <w:szCs w:val="22"/>
          <w:lang w:val="el-GR"/>
        </w:rPr>
        <w:t xml:space="preserve">τις δόσεις που επιτεύχθηκαν μετά την ημερήσια εισπνοή </w:t>
      </w:r>
      <w:r w:rsidR="00914C40" w:rsidRPr="000F7655">
        <w:rPr>
          <w:sz w:val="22"/>
          <w:szCs w:val="22"/>
          <w:lang w:val="el-GR"/>
        </w:rPr>
        <w:t>150</w:t>
      </w:r>
      <w:r w:rsidR="00E91DA3" w:rsidRPr="000F7655">
        <w:rPr>
          <w:sz w:val="22"/>
          <w:szCs w:val="22"/>
        </w:rPr>
        <w:t> mcg</w:t>
      </w:r>
      <w:r w:rsidR="00914C40" w:rsidRPr="000F7655">
        <w:rPr>
          <w:sz w:val="22"/>
          <w:szCs w:val="22"/>
          <w:lang w:val="el-GR"/>
        </w:rPr>
        <w:t xml:space="preserve"> </w:t>
      </w:r>
      <w:r w:rsidRPr="000F7655">
        <w:rPr>
          <w:sz w:val="22"/>
          <w:szCs w:val="22"/>
          <w:lang w:val="el-GR"/>
        </w:rPr>
        <w:t>στους ανθρώπους</w:t>
      </w:r>
      <w:r w:rsidR="00914C40" w:rsidRPr="000F7655">
        <w:rPr>
          <w:sz w:val="22"/>
          <w:szCs w:val="22"/>
          <w:lang w:val="el-GR"/>
        </w:rPr>
        <w:t xml:space="preserve"> (</w:t>
      </w:r>
      <w:r w:rsidRPr="000F7655">
        <w:rPr>
          <w:sz w:val="22"/>
          <w:szCs w:val="22"/>
          <w:lang w:val="el-GR"/>
        </w:rPr>
        <w:t>με βάση την</w:t>
      </w:r>
      <w:r w:rsidR="00914C40" w:rsidRPr="000F7655">
        <w:rPr>
          <w:sz w:val="22"/>
          <w:szCs w:val="22"/>
          <w:lang w:val="el-GR"/>
        </w:rPr>
        <w:t xml:space="preserve"> </w:t>
      </w:r>
      <w:r w:rsidR="00914C40" w:rsidRPr="000F7655">
        <w:rPr>
          <w:sz w:val="22"/>
          <w:szCs w:val="22"/>
        </w:rPr>
        <w:t>AUC</w:t>
      </w:r>
      <w:r w:rsidR="00914C40" w:rsidRPr="000F7655">
        <w:rPr>
          <w:sz w:val="22"/>
          <w:szCs w:val="22"/>
          <w:vertAlign w:val="subscript"/>
          <w:lang w:val="el-GR"/>
        </w:rPr>
        <w:t>0</w:t>
      </w:r>
      <w:r w:rsidR="00E91DA3" w:rsidRPr="000F7655">
        <w:rPr>
          <w:sz w:val="22"/>
          <w:szCs w:val="22"/>
          <w:vertAlign w:val="subscript"/>
          <w:lang w:val="el-GR"/>
        </w:rPr>
        <w:noBreakHyphen/>
      </w:r>
      <w:r w:rsidR="00914C40" w:rsidRPr="000F7655">
        <w:rPr>
          <w:sz w:val="22"/>
          <w:szCs w:val="22"/>
          <w:vertAlign w:val="subscript"/>
          <w:lang w:val="el-GR"/>
        </w:rPr>
        <w:t>24</w:t>
      </w:r>
      <w:r w:rsidR="00E91DA3" w:rsidRPr="000F7655">
        <w:rPr>
          <w:sz w:val="22"/>
          <w:szCs w:val="22"/>
          <w:vertAlign w:val="subscript"/>
        </w:rPr>
        <w:t> </w:t>
      </w:r>
      <w:r w:rsidR="00914C40" w:rsidRPr="000F7655">
        <w:rPr>
          <w:sz w:val="22"/>
          <w:szCs w:val="22"/>
          <w:vertAlign w:val="subscript"/>
        </w:rPr>
        <w:t>h</w:t>
      </w:r>
      <w:r w:rsidR="00914C40" w:rsidRPr="000F7655">
        <w:rPr>
          <w:sz w:val="22"/>
          <w:szCs w:val="22"/>
          <w:lang w:val="el-GR"/>
        </w:rPr>
        <w:t>).</w:t>
      </w:r>
    </w:p>
    <w:p w14:paraId="6435434F" w14:textId="77777777" w:rsidR="00487F0B" w:rsidRPr="000F7655" w:rsidRDefault="00487F0B" w:rsidP="00D83A43">
      <w:pPr>
        <w:pStyle w:val="Text"/>
        <w:spacing w:before="0"/>
        <w:jc w:val="left"/>
        <w:rPr>
          <w:sz w:val="22"/>
          <w:szCs w:val="22"/>
          <w:lang w:val="el-GR"/>
        </w:rPr>
      </w:pPr>
    </w:p>
    <w:p w14:paraId="6A641EEA" w14:textId="59AB2FE2" w:rsidR="00B84FD6" w:rsidRPr="000F7655" w:rsidRDefault="00710023" w:rsidP="00D83A43">
      <w:pPr>
        <w:pStyle w:val="Text"/>
        <w:spacing w:before="0"/>
        <w:jc w:val="left"/>
        <w:rPr>
          <w:sz w:val="22"/>
          <w:szCs w:val="22"/>
          <w:lang w:val="el-GR"/>
        </w:rPr>
      </w:pPr>
      <w:r w:rsidRPr="000F7655">
        <w:rPr>
          <w:sz w:val="22"/>
          <w:szCs w:val="22"/>
          <w:lang w:val="el-GR"/>
        </w:rPr>
        <w:t>Παρόλο που η ινδακατερόλη δεν επηρέασε την γενική αναπαραγωγική απόδοση σε μελέτη γονιμότητα</w:t>
      </w:r>
      <w:r w:rsidR="00901D7C" w:rsidRPr="000F7655">
        <w:rPr>
          <w:sz w:val="22"/>
          <w:szCs w:val="22"/>
          <w:lang w:val="el-GR"/>
        </w:rPr>
        <w:t>ς</w:t>
      </w:r>
      <w:r w:rsidRPr="000F7655">
        <w:rPr>
          <w:sz w:val="22"/>
          <w:szCs w:val="22"/>
          <w:lang w:val="el-GR"/>
        </w:rPr>
        <w:t xml:space="preserve"> αρουραίων</w:t>
      </w:r>
      <w:r w:rsidR="00BE3C82" w:rsidRPr="000F7655">
        <w:rPr>
          <w:sz w:val="22"/>
          <w:szCs w:val="22"/>
          <w:lang w:val="el-GR"/>
        </w:rPr>
        <w:t>,</w:t>
      </w:r>
      <w:r w:rsidRPr="000F7655">
        <w:rPr>
          <w:sz w:val="22"/>
          <w:szCs w:val="22"/>
          <w:lang w:val="el-GR"/>
        </w:rPr>
        <w:t xml:space="preserve"> </w:t>
      </w:r>
      <w:r w:rsidR="00BE3C82" w:rsidRPr="000F7655">
        <w:rPr>
          <w:sz w:val="22"/>
          <w:szCs w:val="22"/>
          <w:lang w:val="el-GR"/>
        </w:rPr>
        <w:t>μί</w:t>
      </w:r>
      <w:r w:rsidRPr="000F7655">
        <w:rPr>
          <w:sz w:val="22"/>
          <w:szCs w:val="22"/>
          <w:lang w:val="el-GR"/>
        </w:rPr>
        <w:t>α μείωση στον αριθμ</w:t>
      </w:r>
      <w:r w:rsidR="00574516" w:rsidRPr="000F7655">
        <w:rPr>
          <w:sz w:val="22"/>
          <w:szCs w:val="22"/>
          <w:lang w:val="el-GR"/>
        </w:rPr>
        <w:t>ό</w:t>
      </w:r>
      <w:r w:rsidRPr="000F7655">
        <w:rPr>
          <w:sz w:val="22"/>
          <w:szCs w:val="22"/>
          <w:lang w:val="el-GR"/>
        </w:rPr>
        <w:t xml:space="preserve"> εγκύων </w:t>
      </w:r>
      <w:r w:rsidR="00914C40" w:rsidRPr="000F7655">
        <w:rPr>
          <w:sz w:val="22"/>
          <w:szCs w:val="22"/>
          <w:lang w:val="en-GB"/>
        </w:rPr>
        <w:t>F</w:t>
      </w:r>
      <w:r w:rsidR="00914C40" w:rsidRPr="000F7655">
        <w:rPr>
          <w:sz w:val="22"/>
          <w:szCs w:val="22"/>
          <w:lang w:val="el-GR"/>
        </w:rPr>
        <w:t xml:space="preserve">1 </w:t>
      </w:r>
      <w:r w:rsidRPr="000F7655">
        <w:rPr>
          <w:sz w:val="22"/>
          <w:szCs w:val="22"/>
          <w:lang w:val="el-GR"/>
        </w:rPr>
        <w:t>απογόνων παρατ</w:t>
      </w:r>
      <w:r w:rsidR="00901D7C" w:rsidRPr="000F7655">
        <w:rPr>
          <w:sz w:val="22"/>
          <w:szCs w:val="22"/>
          <w:lang w:val="el-GR"/>
        </w:rPr>
        <w:t>ηρήθηκε στην μελέτη περι-και μετα</w:t>
      </w:r>
      <w:r w:rsidRPr="000F7655">
        <w:rPr>
          <w:sz w:val="22"/>
          <w:szCs w:val="22"/>
          <w:lang w:val="el-GR"/>
        </w:rPr>
        <w:t xml:space="preserve">-γεννητικής ανάπτυξης των αρουραίων σε έκθεση </w:t>
      </w:r>
      <w:r w:rsidR="00AA5C52" w:rsidRPr="000F7655">
        <w:rPr>
          <w:sz w:val="22"/>
          <w:szCs w:val="22"/>
          <w:lang w:val="el-GR"/>
        </w:rPr>
        <w:t>14</w:t>
      </w:r>
      <w:r w:rsidRPr="000F7655">
        <w:rPr>
          <w:sz w:val="22"/>
          <w:szCs w:val="22"/>
          <w:lang w:val="el-GR"/>
        </w:rPr>
        <w:t> φορές υψηλότερη από την έκθεση στους ανθρώπους που λαμβάνουν ινδακατερόλη. Η ινδακατερόλη δεν ήταν εμβρυοτοξική ή τερατογόνος στους αρουραίους ή τα κουνέλια</w:t>
      </w:r>
      <w:r w:rsidR="00AA5C52" w:rsidRPr="000F7655">
        <w:rPr>
          <w:sz w:val="22"/>
          <w:szCs w:val="22"/>
          <w:lang w:val="el-GR"/>
        </w:rPr>
        <w:t>.</w:t>
      </w:r>
    </w:p>
    <w:p w14:paraId="1E02E275" w14:textId="77777777" w:rsidR="00B84FD6" w:rsidRPr="000F7655" w:rsidRDefault="00B84FD6" w:rsidP="00D83A43">
      <w:pPr>
        <w:pStyle w:val="Text"/>
        <w:spacing w:before="0"/>
        <w:jc w:val="left"/>
        <w:rPr>
          <w:sz w:val="22"/>
          <w:szCs w:val="22"/>
          <w:lang w:val="el-GR"/>
        </w:rPr>
      </w:pPr>
    </w:p>
    <w:p w14:paraId="6FB6681C" w14:textId="1B4A712C" w:rsidR="00B84FD6" w:rsidRPr="000F7655" w:rsidRDefault="00710023" w:rsidP="00D83A43">
      <w:pPr>
        <w:pStyle w:val="Nottoc-headings"/>
        <w:keepLines w:val="0"/>
        <w:spacing w:before="0" w:after="0"/>
        <w:rPr>
          <w:rFonts w:ascii="Times New Roman" w:hAnsi="Times New Roman" w:cs="Times New Roman"/>
          <w:b w:val="0"/>
          <w:sz w:val="22"/>
          <w:szCs w:val="22"/>
          <w:lang w:val="el-GR"/>
        </w:rPr>
      </w:pPr>
      <w:bookmarkStart w:id="39" w:name="_nth_Glycopyrronium70399"/>
      <w:bookmarkEnd w:id="39"/>
      <w:r w:rsidRPr="000F7655">
        <w:rPr>
          <w:rFonts w:ascii="Times New Roman" w:hAnsi="Times New Roman" w:cs="Times New Roman"/>
          <w:b w:val="0"/>
          <w:sz w:val="22"/>
          <w:szCs w:val="22"/>
          <w:u w:val="single"/>
          <w:lang w:val="el-GR"/>
        </w:rPr>
        <w:t>Γλυκοπυρρόνιο</w:t>
      </w:r>
    </w:p>
    <w:p w14:paraId="43C4F08F" w14:textId="77777777" w:rsidR="00E91DA3" w:rsidRPr="000F7655" w:rsidRDefault="00E91DA3" w:rsidP="00D83A43">
      <w:pPr>
        <w:pStyle w:val="Text"/>
        <w:keepNext/>
        <w:spacing w:before="0"/>
        <w:jc w:val="left"/>
        <w:rPr>
          <w:sz w:val="22"/>
          <w:szCs w:val="22"/>
          <w:lang w:val="el-GR"/>
        </w:rPr>
      </w:pPr>
    </w:p>
    <w:p w14:paraId="754D777C" w14:textId="0BB4D624" w:rsidR="00B84FD6" w:rsidRPr="000F7655" w:rsidRDefault="001F1E4B" w:rsidP="00D83A43">
      <w:pPr>
        <w:pStyle w:val="Text"/>
        <w:spacing w:before="0"/>
        <w:jc w:val="left"/>
        <w:rPr>
          <w:sz w:val="22"/>
          <w:szCs w:val="22"/>
          <w:lang w:val="el-GR"/>
        </w:rPr>
      </w:pPr>
      <w:r w:rsidRPr="000F7655">
        <w:rPr>
          <w:sz w:val="22"/>
          <w:szCs w:val="22"/>
          <w:lang w:val="el-GR"/>
        </w:rPr>
        <w:t>Στις ανεπιθύμητες ενέργειες που αποδίδονται στις ιδιότητες του γλυκοπυρρονίου ως ανταγωνιστή του μουσκαρινικού υποδοχέα συμπεριλαμβάνονται η ήπια έως μέτρια αύξηση της καρδιακής συχνότητας σε σκύλους, η θολερότητα του φακού σε αρουραίους και οι αναστρέψιμες μεταβολές που σχετίζονται με μειωμένες αδενικές εκκρίσεις σε αρουραίους και σκύλους. Ήπια ευερεθιστότητα ή μεταβολές προσαρμογής στην αναπνευστική οδό παρατηρήθηκαν σε αρουραίους. Όλα αυτά τα ευρήματα παρουσιάστηκαν σε εκθέσεις επαρκώς μεγαλύτερες από εκείνες που αναμένονται στον άνθρωπο.</w:t>
      </w:r>
    </w:p>
    <w:p w14:paraId="37EDD293" w14:textId="77777777" w:rsidR="00E91DA3" w:rsidRPr="000F7655" w:rsidRDefault="00E91DA3" w:rsidP="00D83A43">
      <w:pPr>
        <w:pStyle w:val="Text"/>
        <w:spacing w:before="0"/>
        <w:jc w:val="left"/>
        <w:rPr>
          <w:sz w:val="22"/>
          <w:szCs w:val="22"/>
          <w:lang w:val="el-GR"/>
        </w:rPr>
      </w:pPr>
    </w:p>
    <w:p w14:paraId="39B41510" w14:textId="6EEF6830" w:rsidR="00E91DA3" w:rsidRPr="000F7655" w:rsidRDefault="0003382E" w:rsidP="00D83A43">
      <w:pPr>
        <w:pStyle w:val="Text"/>
        <w:spacing w:before="0"/>
        <w:jc w:val="left"/>
        <w:rPr>
          <w:sz w:val="22"/>
          <w:szCs w:val="22"/>
          <w:lang w:val="el-GR"/>
        </w:rPr>
      </w:pPr>
      <w:r w:rsidRPr="000F7655">
        <w:rPr>
          <w:sz w:val="22"/>
          <w:szCs w:val="22"/>
          <w:lang w:val="el-GR"/>
        </w:rPr>
        <w:t>Μελέτες γονοτοξικότητας δεν αποκάλυψαν μεταλλαξιογόνο ή κλαστογόνο δράση για το γλυκοπυρρόνιο. Μελέτες καρκινογένεσης σε διαγονιδιακά ποντίκια με από στόματος χορήγηση και σε αρουραίους με χορήγηση διά εισπνοής δεν κατέδειξαν καρκινογένεση</w:t>
      </w:r>
      <w:r w:rsidR="00914C40" w:rsidRPr="000F7655">
        <w:rPr>
          <w:sz w:val="22"/>
          <w:szCs w:val="22"/>
          <w:lang w:val="el-GR"/>
        </w:rPr>
        <w:t>.</w:t>
      </w:r>
    </w:p>
    <w:p w14:paraId="4C98E17A" w14:textId="77777777" w:rsidR="00B84FD6" w:rsidRPr="000F7655" w:rsidRDefault="00B84FD6" w:rsidP="00D83A43">
      <w:pPr>
        <w:pStyle w:val="Text"/>
        <w:spacing w:before="0"/>
        <w:jc w:val="left"/>
        <w:rPr>
          <w:sz w:val="22"/>
          <w:szCs w:val="22"/>
          <w:lang w:val="el-GR"/>
        </w:rPr>
      </w:pPr>
    </w:p>
    <w:p w14:paraId="200ED6EB" w14:textId="68D95C33" w:rsidR="00B84FD6" w:rsidRPr="000F7655" w:rsidRDefault="0003382E" w:rsidP="00D83A43">
      <w:pPr>
        <w:pStyle w:val="Text"/>
        <w:spacing w:before="0"/>
        <w:jc w:val="left"/>
        <w:rPr>
          <w:sz w:val="22"/>
          <w:szCs w:val="22"/>
          <w:lang w:val="el-GR"/>
        </w:rPr>
      </w:pPr>
      <w:r w:rsidRPr="000F7655">
        <w:rPr>
          <w:sz w:val="22"/>
          <w:szCs w:val="22"/>
          <w:lang w:val="el-GR"/>
        </w:rPr>
        <w:t>Το γλυκοπυρρόνιο δεν είχε τερατογόνο δράση σε αρουραίους ή σε κουνέλια μετά τη χορήγηση διά εισπνοής</w:t>
      </w:r>
      <w:r w:rsidR="00914C40" w:rsidRPr="000F7655">
        <w:rPr>
          <w:sz w:val="22"/>
          <w:szCs w:val="22"/>
          <w:lang w:val="el-GR"/>
        </w:rPr>
        <w:t xml:space="preserve">. </w:t>
      </w:r>
      <w:r w:rsidRPr="000F7655">
        <w:rPr>
          <w:sz w:val="22"/>
          <w:szCs w:val="22"/>
          <w:lang w:val="el-GR"/>
        </w:rPr>
        <w:t>Το γλυκοπυρρόνιο και οι μεταβολίτες του, δε</w:t>
      </w:r>
      <w:r w:rsidR="00695CB8" w:rsidRPr="000F7655">
        <w:rPr>
          <w:sz w:val="22"/>
          <w:szCs w:val="22"/>
          <w:lang w:val="el-GR"/>
        </w:rPr>
        <w:t>ν</w:t>
      </w:r>
      <w:r w:rsidRPr="000F7655">
        <w:rPr>
          <w:sz w:val="22"/>
          <w:szCs w:val="22"/>
          <w:lang w:val="el-GR"/>
        </w:rPr>
        <w:t xml:space="preserve"> </w:t>
      </w:r>
      <w:r w:rsidR="00A71A3E" w:rsidRPr="000F7655">
        <w:rPr>
          <w:sz w:val="22"/>
          <w:szCs w:val="22"/>
          <w:lang w:val="el-GR"/>
        </w:rPr>
        <w:t>διαπέρασαν</w:t>
      </w:r>
      <w:r w:rsidRPr="000F7655">
        <w:rPr>
          <w:sz w:val="22"/>
          <w:szCs w:val="22"/>
          <w:lang w:val="el-GR"/>
        </w:rPr>
        <w:t xml:space="preserve"> σημαντικά το φραγμό του πλακούντα σε ποντίκια, κουνέλια και σκύλους σε κατάσταση εγκυμοσύνης</w:t>
      </w:r>
      <w:r w:rsidR="00914C40" w:rsidRPr="000F7655">
        <w:rPr>
          <w:sz w:val="22"/>
          <w:szCs w:val="22"/>
          <w:lang w:val="el-GR"/>
        </w:rPr>
        <w:t xml:space="preserve">. </w:t>
      </w:r>
      <w:r w:rsidRPr="000F7655">
        <w:rPr>
          <w:sz w:val="22"/>
          <w:szCs w:val="22"/>
          <w:lang w:val="el-GR"/>
        </w:rPr>
        <w:t>Τα δημοσιευμένα δεδομένα για το γλυ</w:t>
      </w:r>
      <w:r w:rsidR="00901D7C" w:rsidRPr="000F7655">
        <w:rPr>
          <w:sz w:val="22"/>
          <w:szCs w:val="22"/>
          <w:lang w:val="el-GR"/>
        </w:rPr>
        <w:t>κοπυρρόνιο σε ζώα δεν υποδηλώνουν</w:t>
      </w:r>
      <w:r w:rsidRPr="000F7655">
        <w:rPr>
          <w:sz w:val="22"/>
          <w:szCs w:val="22"/>
          <w:lang w:val="el-GR"/>
        </w:rPr>
        <w:t xml:space="preserve"> κανένα πρόβλημα αναπαραγωγικής τοξικότητας</w:t>
      </w:r>
      <w:r w:rsidR="00914C40" w:rsidRPr="000F7655">
        <w:rPr>
          <w:sz w:val="22"/>
          <w:szCs w:val="22"/>
          <w:lang w:val="el-GR"/>
        </w:rPr>
        <w:t xml:space="preserve">. </w:t>
      </w:r>
      <w:r w:rsidRPr="000F7655">
        <w:rPr>
          <w:sz w:val="22"/>
          <w:szCs w:val="22"/>
          <w:lang w:val="el-GR"/>
        </w:rPr>
        <w:t>Η γονιμότητα και η προγεννητική και μεταγεννητική ανάπτυξη δεν επηρεάστηκαν σε αρουραίους</w:t>
      </w:r>
      <w:r w:rsidR="00914C40" w:rsidRPr="000F7655">
        <w:rPr>
          <w:sz w:val="22"/>
          <w:szCs w:val="22"/>
          <w:lang w:val="el-GR"/>
        </w:rPr>
        <w:t>.</w:t>
      </w:r>
    </w:p>
    <w:p w14:paraId="7457C7CA" w14:textId="77777777" w:rsidR="00B84FD6" w:rsidRPr="000F7655" w:rsidRDefault="00B84FD6" w:rsidP="00D83A43">
      <w:pPr>
        <w:pStyle w:val="Text"/>
        <w:spacing w:before="0"/>
        <w:jc w:val="left"/>
        <w:rPr>
          <w:sz w:val="22"/>
          <w:szCs w:val="22"/>
          <w:lang w:val="el-GR"/>
        </w:rPr>
      </w:pPr>
    </w:p>
    <w:p w14:paraId="66988917" w14:textId="577AAA6F" w:rsidR="00B84FD6" w:rsidRPr="000F7655" w:rsidRDefault="0003382E" w:rsidP="00D83A43">
      <w:pPr>
        <w:pStyle w:val="Nottoc-headings"/>
        <w:keepLines w:val="0"/>
        <w:spacing w:before="0" w:after="0"/>
        <w:rPr>
          <w:rFonts w:ascii="Times New Roman" w:hAnsi="Times New Roman" w:cs="Times New Roman"/>
          <w:b w:val="0"/>
          <w:sz w:val="22"/>
          <w:szCs w:val="22"/>
          <w:lang w:val="el-GR"/>
        </w:rPr>
      </w:pPr>
      <w:r w:rsidRPr="000F7655">
        <w:rPr>
          <w:rFonts w:ascii="Times New Roman" w:hAnsi="Times New Roman" w:cs="Times New Roman"/>
          <w:b w:val="0"/>
          <w:sz w:val="22"/>
          <w:szCs w:val="22"/>
          <w:u w:val="single"/>
          <w:lang w:val="el-GR"/>
        </w:rPr>
        <w:t>Φουροϊκή μομεταζόνη</w:t>
      </w:r>
      <w:bookmarkStart w:id="40" w:name="_nth_Mometasone71956"/>
      <w:bookmarkEnd w:id="40"/>
    </w:p>
    <w:p w14:paraId="04D0292D" w14:textId="77777777" w:rsidR="00E91DA3" w:rsidRPr="000F7655" w:rsidRDefault="00E91DA3" w:rsidP="00D83A43">
      <w:pPr>
        <w:pStyle w:val="Text"/>
        <w:keepNext/>
        <w:spacing w:before="0"/>
        <w:jc w:val="left"/>
        <w:rPr>
          <w:sz w:val="22"/>
          <w:szCs w:val="22"/>
          <w:lang w:val="el-GR"/>
        </w:rPr>
      </w:pPr>
    </w:p>
    <w:p w14:paraId="40C85374" w14:textId="5FDF7E6A" w:rsidR="00B84FD6" w:rsidRPr="000F7655" w:rsidRDefault="0003382E" w:rsidP="00D83A43">
      <w:pPr>
        <w:pStyle w:val="Text"/>
        <w:spacing w:before="0"/>
        <w:jc w:val="left"/>
        <w:rPr>
          <w:sz w:val="22"/>
          <w:szCs w:val="22"/>
          <w:lang w:val="el-GR"/>
        </w:rPr>
      </w:pPr>
      <w:r w:rsidRPr="000F7655">
        <w:rPr>
          <w:sz w:val="22"/>
          <w:szCs w:val="22"/>
          <w:lang w:val="el-GR"/>
        </w:rPr>
        <w:t xml:space="preserve">Όλες οι παρατηρούμενες επιδράσεις είναι τυπικές για την κατηγορία σκευασμάτων γλυκοκορτικοειδών και σχετίζονται με </w:t>
      </w:r>
      <w:r w:rsidR="00F67ADB" w:rsidRPr="000F7655">
        <w:rPr>
          <w:sz w:val="22"/>
          <w:szCs w:val="22"/>
          <w:lang w:val="el-GR"/>
        </w:rPr>
        <w:t>τη μεγιστοποίηση</w:t>
      </w:r>
      <w:r w:rsidRPr="000F7655">
        <w:rPr>
          <w:sz w:val="22"/>
          <w:szCs w:val="22"/>
          <w:lang w:val="el-GR"/>
        </w:rPr>
        <w:t xml:space="preserve"> των επιπτώσεων των </w:t>
      </w:r>
      <w:r w:rsidR="00D24A81" w:rsidRPr="000F7655">
        <w:rPr>
          <w:sz w:val="22"/>
          <w:szCs w:val="22"/>
          <w:lang w:val="el-GR"/>
        </w:rPr>
        <w:t>γλυκοκορτικοειδών</w:t>
      </w:r>
      <w:r w:rsidR="00E91DA3" w:rsidRPr="000F7655">
        <w:rPr>
          <w:sz w:val="22"/>
          <w:szCs w:val="22"/>
          <w:lang w:val="el-GR"/>
        </w:rPr>
        <w:t>.</w:t>
      </w:r>
    </w:p>
    <w:p w14:paraId="60365424" w14:textId="77777777" w:rsidR="00E91DA3" w:rsidRPr="000F7655" w:rsidRDefault="00E91DA3" w:rsidP="00D83A43">
      <w:pPr>
        <w:pStyle w:val="Text"/>
        <w:spacing w:before="0"/>
        <w:jc w:val="left"/>
        <w:rPr>
          <w:sz w:val="22"/>
          <w:szCs w:val="22"/>
          <w:lang w:val="el-GR"/>
        </w:rPr>
      </w:pPr>
    </w:p>
    <w:p w14:paraId="1F46E277" w14:textId="6D59A7F8" w:rsidR="00B84FD6" w:rsidRPr="000F7655" w:rsidRDefault="0003382E" w:rsidP="00D83A43">
      <w:pPr>
        <w:pStyle w:val="Text"/>
        <w:spacing w:before="0"/>
        <w:jc w:val="left"/>
        <w:rPr>
          <w:sz w:val="22"/>
          <w:szCs w:val="22"/>
          <w:lang w:val="el-GR"/>
        </w:rPr>
      </w:pPr>
      <w:r w:rsidRPr="000F7655">
        <w:rPr>
          <w:sz w:val="22"/>
          <w:szCs w:val="22"/>
          <w:lang w:val="el-GR"/>
        </w:rPr>
        <w:t xml:space="preserve">Η φουροϊκή μομεταζόνη δεν έδειξε γονοτοξική δραστηριότητα σε καθιερωμένη σειρά εξετάσεων </w:t>
      </w:r>
      <w:r w:rsidR="00914C40" w:rsidRPr="000F7655">
        <w:rPr>
          <w:i/>
          <w:sz w:val="22"/>
          <w:szCs w:val="22"/>
        </w:rPr>
        <w:t>in</w:t>
      </w:r>
      <w:r w:rsidR="00914C40" w:rsidRPr="000F7655">
        <w:rPr>
          <w:i/>
          <w:sz w:val="22"/>
          <w:szCs w:val="22"/>
          <w:lang w:val="el-GR"/>
        </w:rPr>
        <w:t xml:space="preserve"> </w:t>
      </w:r>
      <w:r w:rsidR="00914C40" w:rsidRPr="000F7655">
        <w:rPr>
          <w:i/>
          <w:sz w:val="22"/>
          <w:szCs w:val="22"/>
        </w:rPr>
        <w:t>vitro</w:t>
      </w:r>
      <w:r w:rsidR="00914C40" w:rsidRPr="000F7655">
        <w:rPr>
          <w:sz w:val="22"/>
          <w:szCs w:val="22"/>
          <w:lang w:val="el-GR"/>
        </w:rPr>
        <w:t xml:space="preserve"> </w:t>
      </w:r>
      <w:r w:rsidRPr="000F7655">
        <w:rPr>
          <w:sz w:val="22"/>
          <w:szCs w:val="22"/>
          <w:lang w:val="el-GR"/>
        </w:rPr>
        <w:t>και</w:t>
      </w:r>
      <w:r w:rsidR="00914C40" w:rsidRPr="000F7655">
        <w:rPr>
          <w:sz w:val="22"/>
          <w:szCs w:val="22"/>
          <w:lang w:val="el-GR"/>
        </w:rPr>
        <w:t xml:space="preserve"> </w:t>
      </w:r>
      <w:r w:rsidR="00914C40" w:rsidRPr="000F7655">
        <w:rPr>
          <w:i/>
          <w:sz w:val="22"/>
          <w:szCs w:val="22"/>
        </w:rPr>
        <w:t>in</w:t>
      </w:r>
      <w:r w:rsidR="00914C40" w:rsidRPr="000F7655">
        <w:rPr>
          <w:i/>
          <w:sz w:val="22"/>
          <w:szCs w:val="22"/>
          <w:lang w:val="el-GR"/>
        </w:rPr>
        <w:t xml:space="preserve"> </w:t>
      </w:r>
      <w:r w:rsidR="00914C40" w:rsidRPr="000F7655">
        <w:rPr>
          <w:i/>
          <w:sz w:val="22"/>
          <w:szCs w:val="22"/>
        </w:rPr>
        <w:t>vivo</w:t>
      </w:r>
      <w:r w:rsidR="00914C40" w:rsidRPr="000F7655">
        <w:rPr>
          <w:sz w:val="22"/>
          <w:szCs w:val="22"/>
          <w:lang w:val="el-GR"/>
        </w:rPr>
        <w:t>.</w:t>
      </w:r>
    </w:p>
    <w:p w14:paraId="7D6AAC98" w14:textId="77777777" w:rsidR="00E91DA3" w:rsidRPr="000F7655" w:rsidRDefault="00E91DA3" w:rsidP="00D83A43">
      <w:pPr>
        <w:pStyle w:val="Text"/>
        <w:spacing w:before="0"/>
        <w:jc w:val="left"/>
        <w:rPr>
          <w:sz w:val="22"/>
          <w:szCs w:val="22"/>
          <w:lang w:val="el-GR"/>
        </w:rPr>
      </w:pPr>
    </w:p>
    <w:p w14:paraId="006C3A5C" w14:textId="20149B4D" w:rsidR="00E91DA3" w:rsidRPr="000F7655" w:rsidRDefault="0003382E" w:rsidP="00D83A43">
      <w:pPr>
        <w:pStyle w:val="Text"/>
        <w:spacing w:before="0"/>
        <w:jc w:val="left"/>
        <w:rPr>
          <w:sz w:val="22"/>
          <w:szCs w:val="22"/>
          <w:lang w:val="el-GR"/>
        </w:rPr>
      </w:pPr>
      <w:r w:rsidRPr="000F7655">
        <w:rPr>
          <w:sz w:val="22"/>
          <w:szCs w:val="22"/>
          <w:lang w:val="el-GR"/>
        </w:rPr>
        <w:t>Σε μελέτες καρκινογένεσης σε ποντίκια και αρουραίους η εισπνεόμενη φουροϊκή μομεταζόνη δεν εμφάνισε στατιστικά σημαντική αύξηση στην επίπτωση των όγκων</w:t>
      </w:r>
      <w:r w:rsidR="00914C40" w:rsidRPr="000F7655">
        <w:rPr>
          <w:sz w:val="22"/>
          <w:szCs w:val="22"/>
          <w:lang w:val="el-GR"/>
        </w:rPr>
        <w:t>.</w:t>
      </w:r>
    </w:p>
    <w:p w14:paraId="530787B4" w14:textId="77777777" w:rsidR="00B84FD6" w:rsidRPr="000F7655" w:rsidRDefault="00B84FD6" w:rsidP="00D83A43">
      <w:pPr>
        <w:pStyle w:val="Text"/>
        <w:spacing w:before="0"/>
        <w:jc w:val="left"/>
        <w:rPr>
          <w:sz w:val="22"/>
          <w:szCs w:val="22"/>
          <w:lang w:val="el-GR"/>
        </w:rPr>
      </w:pPr>
    </w:p>
    <w:p w14:paraId="62EDEBA4" w14:textId="18B7565C" w:rsidR="00B84FD6" w:rsidRPr="000F7655" w:rsidRDefault="0003382E" w:rsidP="00D83A43">
      <w:pPr>
        <w:pStyle w:val="Text"/>
        <w:spacing w:before="0"/>
        <w:jc w:val="left"/>
        <w:rPr>
          <w:sz w:val="22"/>
          <w:szCs w:val="22"/>
          <w:lang w:val="el-GR"/>
        </w:rPr>
      </w:pPr>
      <w:r w:rsidRPr="000F7655">
        <w:rPr>
          <w:sz w:val="22"/>
          <w:szCs w:val="22"/>
          <w:lang w:val="el-GR"/>
        </w:rPr>
        <w:t>Όπως και άλλα γλυκοκορτικοειδή η φουροϊκή μομεταζόνη είναι τερατογόνος στα τρωκτικά και τα κουν</w:t>
      </w:r>
      <w:r w:rsidR="00CB7B84" w:rsidRPr="000F7655">
        <w:rPr>
          <w:sz w:val="22"/>
          <w:szCs w:val="22"/>
          <w:lang w:val="el-GR"/>
        </w:rPr>
        <w:t xml:space="preserve">έλια. </w:t>
      </w:r>
      <w:r w:rsidR="0090365C" w:rsidRPr="000F7655">
        <w:rPr>
          <w:sz w:val="22"/>
          <w:szCs w:val="22"/>
          <w:lang w:val="el-GR"/>
        </w:rPr>
        <w:t xml:space="preserve">Οι επιδράσεις που παρατηρήθηκαν ήταν ομφαλοκήλη στους αρουραίους, υπερωιοσχιστία στα ποντίκια και αγενεσία χοληδόχου κύστης, ομφαλοκήλη και </w:t>
      </w:r>
      <w:r w:rsidR="00901D7C" w:rsidRPr="000F7655">
        <w:rPr>
          <w:sz w:val="22"/>
          <w:szCs w:val="22"/>
          <w:lang w:val="el-GR"/>
        </w:rPr>
        <w:t>παραμόρφωση των μπροστιν</w:t>
      </w:r>
      <w:r w:rsidR="0090365C" w:rsidRPr="000F7655">
        <w:rPr>
          <w:sz w:val="22"/>
          <w:szCs w:val="22"/>
          <w:lang w:val="el-GR"/>
        </w:rPr>
        <w:t>ών ποδιών στα κουνέλια. Επίσης, υπήρχαν μειώσεις στην αύξηση σωματικού βάρους</w:t>
      </w:r>
      <w:r w:rsidR="00371A62" w:rsidRPr="000F7655">
        <w:rPr>
          <w:sz w:val="22"/>
          <w:szCs w:val="22"/>
          <w:lang w:val="el-GR"/>
        </w:rPr>
        <w:t xml:space="preserve"> της μητέρας</w:t>
      </w:r>
      <w:r w:rsidR="0090365C" w:rsidRPr="000F7655">
        <w:rPr>
          <w:sz w:val="22"/>
          <w:szCs w:val="22"/>
          <w:lang w:val="el-GR"/>
        </w:rPr>
        <w:t xml:space="preserve">, επιδράσεις στην εμβρυϊκή ανάπτυξη (χαμηλότερο εμβρυϊκό σωματικό βάρος </w:t>
      </w:r>
      <w:r w:rsidR="008E5B01" w:rsidRPr="000F7655">
        <w:rPr>
          <w:sz w:val="22"/>
          <w:szCs w:val="22"/>
          <w:lang w:val="el-GR"/>
        </w:rPr>
        <w:t>και/ή</w:t>
      </w:r>
      <w:r w:rsidR="0090365C" w:rsidRPr="000F7655">
        <w:rPr>
          <w:sz w:val="22"/>
          <w:szCs w:val="22"/>
          <w:lang w:val="el-GR"/>
        </w:rPr>
        <w:t xml:space="preserve"> καθυστέρηση της οστεοποίησης</w:t>
      </w:r>
      <w:r w:rsidR="00914C40" w:rsidRPr="000F7655">
        <w:rPr>
          <w:sz w:val="22"/>
          <w:szCs w:val="22"/>
          <w:lang w:val="el-GR"/>
        </w:rPr>
        <w:t>)</w:t>
      </w:r>
      <w:r w:rsidR="0090365C" w:rsidRPr="000F7655">
        <w:rPr>
          <w:sz w:val="22"/>
          <w:szCs w:val="22"/>
          <w:lang w:val="el-GR"/>
        </w:rPr>
        <w:t xml:space="preserve"> στους αρουραίους, τα κουνέλια και τα ποντίκια και μειωμένη επιβίωση απογόνων στα ποντίκια. Σε μελέτες αναπαραγωγικής λειτουργίας</w:t>
      </w:r>
      <w:r w:rsidR="001204F9" w:rsidRPr="000F7655">
        <w:rPr>
          <w:sz w:val="22"/>
          <w:szCs w:val="22"/>
          <w:lang w:val="el-GR"/>
        </w:rPr>
        <w:t>,</w:t>
      </w:r>
      <w:r w:rsidR="0090365C" w:rsidRPr="000F7655">
        <w:rPr>
          <w:sz w:val="22"/>
          <w:szCs w:val="22"/>
          <w:lang w:val="el-GR"/>
        </w:rPr>
        <w:t xml:space="preserve"> η υποδόρια φουροϊκή μομεταζόνη στα</w:t>
      </w:r>
      <w:r w:rsidR="00914C40" w:rsidRPr="000F7655">
        <w:rPr>
          <w:sz w:val="22"/>
          <w:szCs w:val="22"/>
          <w:lang w:val="el-GR"/>
        </w:rPr>
        <w:t xml:space="preserve"> 15</w:t>
      </w:r>
      <w:r w:rsidR="00E91DA3" w:rsidRPr="000F7655">
        <w:rPr>
          <w:sz w:val="22"/>
          <w:szCs w:val="22"/>
        </w:rPr>
        <w:t> mcg</w:t>
      </w:r>
      <w:r w:rsidR="00914C40" w:rsidRPr="000F7655">
        <w:rPr>
          <w:sz w:val="22"/>
          <w:szCs w:val="22"/>
          <w:lang w:val="el-GR"/>
        </w:rPr>
        <w:t>/</w:t>
      </w:r>
      <w:r w:rsidR="00914C40" w:rsidRPr="000F7655">
        <w:rPr>
          <w:sz w:val="22"/>
          <w:szCs w:val="22"/>
        </w:rPr>
        <w:t>kg</w:t>
      </w:r>
      <w:r w:rsidR="00914C40" w:rsidRPr="000F7655">
        <w:rPr>
          <w:sz w:val="22"/>
          <w:szCs w:val="22"/>
          <w:lang w:val="el-GR"/>
        </w:rPr>
        <w:t xml:space="preserve"> </w:t>
      </w:r>
      <w:r w:rsidR="00901D7C" w:rsidRPr="000F7655">
        <w:rPr>
          <w:sz w:val="22"/>
          <w:szCs w:val="22"/>
          <w:lang w:val="el-GR"/>
        </w:rPr>
        <w:t>παρέτεινε</w:t>
      </w:r>
      <w:r w:rsidR="0090365C" w:rsidRPr="000F7655">
        <w:rPr>
          <w:sz w:val="22"/>
          <w:szCs w:val="22"/>
          <w:lang w:val="el-GR"/>
        </w:rPr>
        <w:t xml:space="preserve"> την κύηση και παρατηρήθηκε δυσκολία στον τοκετό με μείωση της επιβίωσης των απογόνων και του σωματικού βάρους</w:t>
      </w:r>
      <w:r w:rsidR="00914C40" w:rsidRPr="000F7655">
        <w:rPr>
          <w:sz w:val="22"/>
          <w:szCs w:val="22"/>
          <w:lang w:val="el-GR"/>
        </w:rPr>
        <w:t>.</w:t>
      </w:r>
    </w:p>
    <w:p w14:paraId="568CEA4A" w14:textId="77777777" w:rsidR="007708A7" w:rsidRDefault="007708A7" w:rsidP="00D83A43">
      <w:pPr>
        <w:pStyle w:val="Text"/>
        <w:spacing w:before="0"/>
        <w:jc w:val="left"/>
        <w:rPr>
          <w:sz w:val="22"/>
          <w:szCs w:val="22"/>
          <w:lang w:val="el-GR"/>
        </w:rPr>
      </w:pPr>
    </w:p>
    <w:p w14:paraId="7B10EF22" w14:textId="7E8B15F9" w:rsidR="009B3A5F" w:rsidRPr="00953EB9" w:rsidRDefault="009B3A5F" w:rsidP="00D83A43">
      <w:pPr>
        <w:pStyle w:val="Text"/>
        <w:keepNext/>
        <w:spacing w:before="0"/>
        <w:jc w:val="left"/>
        <w:rPr>
          <w:i/>
          <w:iCs/>
          <w:sz w:val="22"/>
          <w:szCs w:val="22"/>
          <w:u w:val="single"/>
          <w:lang w:val="el-GR"/>
        </w:rPr>
      </w:pPr>
      <w:r w:rsidRPr="00953EB9">
        <w:rPr>
          <w:i/>
          <w:iCs/>
          <w:sz w:val="22"/>
          <w:szCs w:val="22"/>
          <w:u w:val="single"/>
          <w:lang w:val="el-GR"/>
        </w:rPr>
        <w:t>Αξιολόγηση περιβαλλοντικού κινδύνου</w:t>
      </w:r>
    </w:p>
    <w:p w14:paraId="7704F21F" w14:textId="2CA508F9" w:rsidR="007708A7" w:rsidRPr="00863152" w:rsidRDefault="007708A7" w:rsidP="00D83A43">
      <w:pPr>
        <w:pStyle w:val="Text"/>
        <w:spacing w:before="0"/>
        <w:jc w:val="left"/>
        <w:rPr>
          <w:bCs/>
          <w:sz w:val="22"/>
          <w:szCs w:val="22"/>
          <w:lang w:val="el-GR"/>
        </w:rPr>
      </w:pPr>
      <w:r>
        <w:rPr>
          <w:bCs/>
          <w:sz w:val="22"/>
          <w:szCs w:val="22"/>
          <w:lang w:val="el-GR"/>
        </w:rPr>
        <w:t xml:space="preserve">Μελέτες </w:t>
      </w:r>
      <w:r w:rsidR="00865A8A">
        <w:rPr>
          <w:bCs/>
          <w:sz w:val="22"/>
          <w:szCs w:val="22"/>
          <w:lang w:val="el-GR"/>
        </w:rPr>
        <w:t xml:space="preserve">αξιολόγησης </w:t>
      </w:r>
      <w:r>
        <w:rPr>
          <w:bCs/>
          <w:sz w:val="22"/>
          <w:szCs w:val="22"/>
          <w:lang w:val="el-GR"/>
        </w:rPr>
        <w:t xml:space="preserve">περιβαλλοντικού κινδύνου έχουν δείξει ότι η μομεταζόνη μπορεί να ενέχει κίνδυνο για τα επιφανειακά ύδατα (βλ. </w:t>
      </w:r>
      <w:r>
        <w:rPr>
          <w:szCs w:val="22"/>
          <w:lang w:val="el-GR"/>
        </w:rPr>
        <w:t>π</w:t>
      </w:r>
      <w:r>
        <w:rPr>
          <w:bCs/>
          <w:sz w:val="22"/>
          <w:szCs w:val="22"/>
          <w:lang w:val="el-GR"/>
        </w:rPr>
        <w:t>αράγραφο</w:t>
      </w:r>
      <w:r>
        <w:rPr>
          <w:bCs/>
          <w:sz w:val="22"/>
          <w:szCs w:val="22"/>
          <w:lang w:val="de-CH"/>
        </w:rPr>
        <w:t> </w:t>
      </w:r>
      <w:r>
        <w:rPr>
          <w:bCs/>
          <w:sz w:val="22"/>
          <w:szCs w:val="22"/>
          <w:lang w:val="el-GR"/>
        </w:rPr>
        <w:t>6.6).</w:t>
      </w:r>
    </w:p>
    <w:p w14:paraId="71FBDD7B" w14:textId="77777777" w:rsidR="007708A7" w:rsidRPr="000F7655" w:rsidRDefault="007708A7" w:rsidP="00D83A43">
      <w:pPr>
        <w:pStyle w:val="Text"/>
        <w:spacing w:before="0"/>
        <w:jc w:val="left"/>
        <w:rPr>
          <w:sz w:val="22"/>
          <w:szCs w:val="22"/>
          <w:lang w:val="el-GR"/>
        </w:rPr>
      </w:pPr>
    </w:p>
    <w:p w14:paraId="31A26ED7" w14:textId="2D6825F6" w:rsidR="00B84FD6" w:rsidRPr="000F7655" w:rsidRDefault="006D7372" w:rsidP="00D83A43">
      <w:pPr>
        <w:pStyle w:val="Text"/>
        <w:keepNext/>
        <w:spacing w:before="0"/>
        <w:jc w:val="left"/>
        <w:rPr>
          <w:sz w:val="22"/>
          <w:szCs w:val="22"/>
          <w:lang w:val="el-GR"/>
        </w:rPr>
      </w:pPr>
      <w:r w:rsidRPr="000F7655">
        <w:rPr>
          <w:bCs/>
          <w:sz w:val="22"/>
          <w:szCs w:val="22"/>
          <w:u w:val="single"/>
          <w:lang w:val="el-GR"/>
        </w:rPr>
        <w:lastRenderedPageBreak/>
        <w:t>Συνδυασμός ινδακατερόλης και γλυκοπυρρονίου</w:t>
      </w:r>
    </w:p>
    <w:p w14:paraId="3F830852" w14:textId="77777777" w:rsidR="00E91DA3" w:rsidRPr="000F7655" w:rsidRDefault="00E91DA3" w:rsidP="00D83A43">
      <w:pPr>
        <w:pStyle w:val="Text"/>
        <w:keepNext/>
        <w:spacing w:before="0"/>
        <w:jc w:val="left"/>
        <w:rPr>
          <w:sz w:val="22"/>
          <w:szCs w:val="22"/>
          <w:lang w:val="el-GR"/>
        </w:rPr>
      </w:pPr>
    </w:p>
    <w:p w14:paraId="20E2FFF1" w14:textId="35323B15" w:rsidR="00B84FD6" w:rsidRPr="000F7655" w:rsidRDefault="00C8429A" w:rsidP="00D83A43">
      <w:pPr>
        <w:pStyle w:val="Text"/>
        <w:spacing w:before="0"/>
        <w:jc w:val="left"/>
        <w:rPr>
          <w:sz w:val="22"/>
          <w:szCs w:val="22"/>
          <w:lang w:val="el-GR"/>
        </w:rPr>
      </w:pPr>
      <w:r w:rsidRPr="000F7655">
        <w:rPr>
          <w:sz w:val="22"/>
          <w:szCs w:val="22"/>
          <w:lang w:val="el-GR"/>
        </w:rPr>
        <w:t>Τα ευρήματα κατά τη διάρκεια μη κλινικών μελετώ</w:t>
      </w:r>
      <w:r w:rsidR="00901D7C" w:rsidRPr="000F7655">
        <w:rPr>
          <w:sz w:val="22"/>
          <w:szCs w:val="22"/>
          <w:lang w:val="el-GR"/>
        </w:rPr>
        <w:t>ν</w:t>
      </w:r>
      <w:r w:rsidRPr="000F7655">
        <w:rPr>
          <w:sz w:val="22"/>
          <w:szCs w:val="22"/>
          <w:lang w:val="el-GR"/>
        </w:rPr>
        <w:t xml:space="preserve"> για την ασφάλεια της ινδακατερόλης/γλυκοπυρρονίου παρουσίασαν συνέπεια με τις γνωστές φαρμακολογικές επιδράσεις των συστατικών μονοθεραπείας με ινδακατερόλη ή γλυκοπυρρόνιο</w:t>
      </w:r>
      <w:r w:rsidR="00E91DA3" w:rsidRPr="000F7655">
        <w:rPr>
          <w:sz w:val="22"/>
          <w:szCs w:val="22"/>
          <w:lang w:val="el-GR"/>
        </w:rPr>
        <w:t>.</w:t>
      </w:r>
    </w:p>
    <w:p w14:paraId="3F818556" w14:textId="77777777" w:rsidR="00E91DA3" w:rsidRPr="000F7655" w:rsidRDefault="00E91DA3" w:rsidP="00D83A43">
      <w:pPr>
        <w:pStyle w:val="Text"/>
        <w:spacing w:before="0"/>
        <w:jc w:val="left"/>
        <w:rPr>
          <w:sz w:val="22"/>
          <w:szCs w:val="22"/>
          <w:lang w:val="el-GR"/>
        </w:rPr>
      </w:pPr>
    </w:p>
    <w:p w14:paraId="66E50457" w14:textId="20B203B7" w:rsidR="00B84FD6" w:rsidRPr="000F7655" w:rsidRDefault="00C8429A" w:rsidP="00D83A43">
      <w:pPr>
        <w:pStyle w:val="Text"/>
        <w:spacing w:before="0"/>
        <w:jc w:val="left"/>
        <w:rPr>
          <w:sz w:val="22"/>
          <w:szCs w:val="22"/>
          <w:lang w:val="el-GR"/>
        </w:rPr>
      </w:pPr>
      <w:r w:rsidRPr="000F7655">
        <w:rPr>
          <w:sz w:val="22"/>
          <w:szCs w:val="22"/>
          <w:lang w:val="el-GR"/>
        </w:rPr>
        <w:t>Η επίδραση στην καρδιακή συχνότητα για την ινδακατερόλη</w:t>
      </w:r>
      <w:r w:rsidR="003D0784" w:rsidRPr="000F7655">
        <w:rPr>
          <w:sz w:val="22"/>
          <w:szCs w:val="22"/>
          <w:lang w:val="el-GR"/>
        </w:rPr>
        <w:t>/</w:t>
      </w:r>
      <w:r w:rsidRPr="000F7655">
        <w:rPr>
          <w:sz w:val="22"/>
          <w:szCs w:val="22"/>
          <w:lang w:val="el-GR"/>
        </w:rPr>
        <w:t>γλυκοπυρρόνιο ήταν αυξημένη σε μέγεθος και διάρκεια</w:t>
      </w:r>
      <w:r w:rsidR="00C1799A" w:rsidRPr="000F7655">
        <w:rPr>
          <w:sz w:val="22"/>
          <w:szCs w:val="22"/>
          <w:lang w:val="el-GR"/>
        </w:rPr>
        <w:t>,</w:t>
      </w:r>
      <w:r w:rsidRPr="000F7655">
        <w:rPr>
          <w:sz w:val="22"/>
          <w:szCs w:val="22"/>
          <w:lang w:val="el-GR"/>
        </w:rPr>
        <w:t xml:space="preserve"> σε σύγκριση με τις μεταβολές που παρατηρήθηκαν για κάθε συστατικό μονοθεραπείας μεμονωμένα</w:t>
      </w:r>
      <w:r w:rsidR="00914C40" w:rsidRPr="000F7655">
        <w:rPr>
          <w:sz w:val="22"/>
          <w:szCs w:val="22"/>
          <w:lang w:val="el-GR"/>
        </w:rPr>
        <w:t>.</w:t>
      </w:r>
    </w:p>
    <w:p w14:paraId="15C8CD45" w14:textId="7232D1B6" w:rsidR="002A0239" w:rsidRPr="000F7655" w:rsidRDefault="002A0239" w:rsidP="00D83A43">
      <w:pPr>
        <w:pStyle w:val="Text"/>
        <w:spacing w:before="0"/>
        <w:jc w:val="left"/>
        <w:rPr>
          <w:sz w:val="22"/>
          <w:szCs w:val="22"/>
          <w:lang w:val="el-GR"/>
        </w:rPr>
      </w:pPr>
    </w:p>
    <w:p w14:paraId="22A4321F" w14:textId="23EB82AA" w:rsidR="002A0239" w:rsidRPr="000F7655" w:rsidRDefault="00DD2799" w:rsidP="00D83A43">
      <w:pPr>
        <w:pStyle w:val="Text"/>
        <w:spacing w:before="0"/>
        <w:jc w:val="left"/>
        <w:rPr>
          <w:sz w:val="22"/>
          <w:szCs w:val="22"/>
          <w:lang w:val="el-GR"/>
        </w:rPr>
      </w:pPr>
      <w:r w:rsidRPr="000F7655">
        <w:rPr>
          <w:sz w:val="22"/>
          <w:szCs w:val="22"/>
          <w:lang w:val="el-GR"/>
        </w:rPr>
        <w:t xml:space="preserve">Η ελάττωση των μεσοδιαστημάτων </w:t>
      </w:r>
      <w:r w:rsidR="00961BE8" w:rsidRPr="000F7655">
        <w:rPr>
          <w:sz w:val="22"/>
          <w:szCs w:val="22"/>
          <w:lang w:val="el-GR"/>
        </w:rPr>
        <w:t xml:space="preserve">του </w:t>
      </w:r>
      <w:r w:rsidRPr="000F7655">
        <w:rPr>
          <w:sz w:val="22"/>
          <w:szCs w:val="22"/>
          <w:lang w:val="el-GR"/>
        </w:rPr>
        <w:t>ηλεκτροκαρδιογραφ</w:t>
      </w:r>
      <w:r w:rsidR="00961BE8" w:rsidRPr="000F7655">
        <w:rPr>
          <w:sz w:val="22"/>
          <w:szCs w:val="22"/>
          <w:lang w:val="el-GR"/>
        </w:rPr>
        <w:t>ήματος</w:t>
      </w:r>
      <w:r w:rsidRPr="000F7655">
        <w:rPr>
          <w:sz w:val="22"/>
          <w:szCs w:val="22"/>
          <w:lang w:val="el-GR"/>
        </w:rPr>
        <w:t xml:space="preserve"> και η μειωμένη συστολική και διαστολική αρτηριακή πίεση ήταν επίσης εμφανείς. Η ινδακατερόλη χορηγούμενη ως μονοθεραπεία σε σκύλους ή σε συνδυασμό ινδακατερόλης/γλυκοπυρρονίου συσχετίστηκε με παρόμοια επίπτωση μυοκαρδιακών βλαβών</w:t>
      </w:r>
      <w:r w:rsidR="002A0239" w:rsidRPr="000F7655">
        <w:rPr>
          <w:sz w:val="22"/>
          <w:szCs w:val="22"/>
          <w:lang w:val="el-GR"/>
        </w:rPr>
        <w:t>.</w:t>
      </w:r>
    </w:p>
    <w:p w14:paraId="51544541" w14:textId="77777777" w:rsidR="002424D5" w:rsidRPr="000F7655" w:rsidRDefault="002424D5" w:rsidP="00D83A43">
      <w:pPr>
        <w:pStyle w:val="Text"/>
        <w:spacing w:before="0"/>
        <w:jc w:val="left"/>
        <w:rPr>
          <w:sz w:val="22"/>
          <w:szCs w:val="22"/>
          <w:lang w:val="el-GR"/>
        </w:rPr>
      </w:pPr>
    </w:p>
    <w:p w14:paraId="25FB5694" w14:textId="4245A45B" w:rsidR="00B84FD6" w:rsidRPr="000F7655" w:rsidRDefault="00DD2799" w:rsidP="00D83A43">
      <w:pPr>
        <w:pStyle w:val="Text"/>
        <w:keepNext/>
        <w:spacing w:before="0"/>
        <w:jc w:val="left"/>
        <w:rPr>
          <w:bCs/>
          <w:sz w:val="22"/>
          <w:szCs w:val="22"/>
          <w:lang w:val="el-GR"/>
        </w:rPr>
      </w:pPr>
      <w:r w:rsidRPr="000F7655">
        <w:rPr>
          <w:bCs/>
          <w:sz w:val="22"/>
          <w:szCs w:val="22"/>
          <w:u w:val="single"/>
          <w:lang w:val="el-GR"/>
        </w:rPr>
        <w:t>Συνδυασμός ινδακατερόλης και φουροϊκής μομεταζόνης</w:t>
      </w:r>
    </w:p>
    <w:p w14:paraId="36352FBA" w14:textId="77777777" w:rsidR="00B84FD6" w:rsidRPr="000F7655" w:rsidRDefault="00B84FD6" w:rsidP="00D83A43">
      <w:pPr>
        <w:pStyle w:val="Text"/>
        <w:keepNext/>
        <w:spacing w:before="0"/>
        <w:jc w:val="left"/>
        <w:rPr>
          <w:bCs/>
          <w:sz w:val="22"/>
          <w:szCs w:val="22"/>
          <w:lang w:val="el-GR"/>
        </w:rPr>
      </w:pPr>
    </w:p>
    <w:p w14:paraId="3174C2BF" w14:textId="47C724C9" w:rsidR="00B84FD6" w:rsidRPr="000F7655" w:rsidRDefault="00DD2799" w:rsidP="00D83A43">
      <w:pPr>
        <w:pStyle w:val="Text"/>
        <w:spacing w:before="0"/>
        <w:jc w:val="left"/>
        <w:rPr>
          <w:sz w:val="22"/>
          <w:szCs w:val="22"/>
          <w:lang w:val="el-GR"/>
        </w:rPr>
      </w:pPr>
      <w:r w:rsidRPr="000F7655">
        <w:rPr>
          <w:sz w:val="22"/>
          <w:szCs w:val="22"/>
          <w:lang w:val="el-GR"/>
        </w:rPr>
        <w:t xml:space="preserve">Τα ευρήματα </w:t>
      </w:r>
      <w:r w:rsidR="000025BA" w:rsidRPr="000F7655">
        <w:rPr>
          <w:sz w:val="22"/>
          <w:szCs w:val="22"/>
          <w:lang w:val="el-GR"/>
        </w:rPr>
        <w:t>σ</w:t>
      </w:r>
      <w:r w:rsidRPr="000F7655">
        <w:rPr>
          <w:sz w:val="22"/>
          <w:szCs w:val="22"/>
          <w:lang w:val="el-GR"/>
        </w:rPr>
        <w:t xml:space="preserve">τη διάρκεια </w:t>
      </w:r>
      <w:r w:rsidR="00C47569" w:rsidRPr="000F7655">
        <w:rPr>
          <w:rFonts w:eastAsia="Times New Roman"/>
          <w:sz w:val="22"/>
          <w:szCs w:val="22"/>
          <w:lang w:val="el-GR" w:eastAsia="en-US"/>
        </w:rPr>
        <w:t xml:space="preserve">των </w:t>
      </w:r>
      <w:r w:rsidR="00953EB9" w:rsidRPr="000F7655">
        <w:rPr>
          <w:rFonts w:eastAsia="Times New Roman"/>
          <w:sz w:val="22"/>
          <w:szCs w:val="22"/>
          <w:lang w:val="el-GR" w:eastAsia="en-US"/>
        </w:rPr>
        <w:t>13</w:t>
      </w:r>
      <w:r w:rsidR="00953EB9">
        <w:rPr>
          <w:rFonts w:eastAsia="Times New Roman"/>
          <w:sz w:val="22"/>
          <w:szCs w:val="22"/>
          <w:lang w:val="en-GB" w:eastAsia="en-US"/>
        </w:rPr>
        <w:t> </w:t>
      </w:r>
      <w:r w:rsidR="00C47569" w:rsidRPr="000F7655">
        <w:rPr>
          <w:rFonts w:eastAsia="Times New Roman"/>
          <w:sz w:val="22"/>
          <w:szCs w:val="22"/>
          <w:lang w:val="el-GR" w:eastAsia="en-US"/>
        </w:rPr>
        <w:t xml:space="preserve">εβδομάδων μελετών τοξικότητας κατά την εισπνοή </w:t>
      </w:r>
      <w:r w:rsidRPr="000F7655">
        <w:rPr>
          <w:sz w:val="22"/>
          <w:szCs w:val="22"/>
          <w:lang w:val="el-GR"/>
        </w:rPr>
        <w:t>αποδόθηκαν κατά κύριο λόγο στο συστατικό φουροϊκής μομεταζόνης και ήταν τυπικές φαρμακολογικές επιδράσεις των γλυκοκορτικοειδών. Οι αυξημένοι καρδιακοί ρυθμοί που συσχετίζονταν με την ινδακατερόλη ήταν προφανείς στους σκύλους μετά τη χορήγηση</w:t>
      </w:r>
      <w:r w:rsidR="00935A7D" w:rsidRPr="000F7655">
        <w:rPr>
          <w:sz w:val="22"/>
          <w:szCs w:val="22"/>
          <w:lang w:val="el-GR"/>
        </w:rPr>
        <w:t xml:space="preserve"> ινδακατερόλης/φουροϊκής μομεταζόνης ή ινδακατερόλης σε μονοθεραπεία</w:t>
      </w:r>
      <w:r w:rsidR="00E91DA3" w:rsidRPr="000F7655">
        <w:rPr>
          <w:sz w:val="22"/>
          <w:szCs w:val="22"/>
          <w:lang w:val="el-GR"/>
        </w:rPr>
        <w:t>.</w:t>
      </w:r>
    </w:p>
    <w:p w14:paraId="765DE33D" w14:textId="77777777" w:rsidR="008F7CBF" w:rsidRPr="000F7655" w:rsidRDefault="008F7CBF" w:rsidP="00D83A43">
      <w:pPr>
        <w:pStyle w:val="Text"/>
        <w:spacing w:before="0"/>
        <w:jc w:val="left"/>
        <w:rPr>
          <w:sz w:val="22"/>
          <w:szCs w:val="22"/>
          <w:lang w:val="el-GR"/>
        </w:rPr>
      </w:pPr>
    </w:p>
    <w:p w14:paraId="634E346B" w14:textId="77777777" w:rsidR="00B84FD6" w:rsidRPr="000F7655" w:rsidRDefault="00B84FD6" w:rsidP="00D83A43">
      <w:pPr>
        <w:tabs>
          <w:tab w:val="clear" w:pos="567"/>
        </w:tabs>
        <w:spacing w:line="240" w:lineRule="auto"/>
        <w:rPr>
          <w:szCs w:val="22"/>
          <w:lang w:val="el-GR"/>
        </w:rPr>
      </w:pPr>
    </w:p>
    <w:p w14:paraId="4A3DD77E" w14:textId="3A94A152" w:rsidR="00B84FD6" w:rsidRPr="000F7655" w:rsidRDefault="00914C40" w:rsidP="00D83A43">
      <w:pPr>
        <w:keepNext/>
        <w:tabs>
          <w:tab w:val="clear" w:pos="567"/>
        </w:tabs>
        <w:suppressAutoHyphens/>
        <w:spacing w:line="240" w:lineRule="auto"/>
        <w:ind w:left="567" w:hanging="567"/>
        <w:rPr>
          <w:szCs w:val="22"/>
          <w:lang w:val="el-GR"/>
        </w:rPr>
      </w:pPr>
      <w:r w:rsidRPr="000F7655">
        <w:rPr>
          <w:b/>
          <w:szCs w:val="22"/>
          <w:lang w:val="el-GR"/>
        </w:rPr>
        <w:t>6.</w:t>
      </w:r>
      <w:r w:rsidRPr="000F7655">
        <w:rPr>
          <w:b/>
          <w:szCs w:val="22"/>
          <w:lang w:val="el-GR"/>
        </w:rPr>
        <w:tab/>
      </w:r>
      <w:r w:rsidR="00B52ECD" w:rsidRPr="000F7655">
        <w:rPr>
          <w:b/>
          <w:noProof/>
          <w:szCs w:val="22"/>
          <w:lang w:val="el-GR"/>
        </w:rPr>
        <w:t>ΦΑΡΜΑΚΕΥΤΙΚΕΣ ΠΛΗΡΟΦΟΡΙΕΣ</w:t>
      </w:r>
    </w:p>
    <w:p w14:paraId="4180E8D2" w14:textId="77777777" w:rsidR="00B84FD6" w:rsidRPr="000F7655" w:rsidRDefault="00B84FD6" w:rsidP="00D83A43">
      <w:pPr>
        <w:keepNext/>
        <w:tabs>
          <w:tab w:val="clear" w:pos="567"/>
        </w:tabs>
        <w:spacing w:line="240" w:lineRule="auto"/>
        <w:rPr>
          <w:szCs w:val="22"/>
          <w:lang w:val="el-GR"/>
        </w:rPr>
      </w:pPr>
    </w:p>
    <w:p w14:paraId="09709749" w14:textId="48358800"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6.1</w:t>
      </w:r>
      <w:r w:rsidRPr="000F7655">
        <w:rPr>
          <w:b/>
          <w:szCs w:val="22"/>
          <w:lang w:val="el-GR"/>
        </w:rPr>
        <w:tab/>
      </w:r>
      <w:r w:rsidR="00B52ECD" w:rsidRPr="000F7655">
        <w:rPr>
          <w:b/>
          <w:noProof/>
          <w:szCs w:val="22"/>
          <w:lang w:val="el-GR"/>
        </w:rPr>
        <w:t>Κατάλογος εκδόχων</w:t>
      </w:r>
    </w:p>
    <w:p w14:paraId="3F687A93" w14:textId="77777777" w:rsidR="00B84FD6" w:rsidRPr="000F7655" w:rsidRDefault="00B84FD6" w:rsidP="00D83A43">
      <w:pPr>
        <w:keepNext/>
        <w:tabs>
          <w:tab w:val="clear" w:pos="567"/>
        </w:tabs>
        <w:spacing w:line="240" w:lineRule="auto"/>
        <w:rPr>
          <w:szCs w:val="22"/>
          <w:lang w:val="el-GR"/>
        </w:rPr>
      </w:pPr>
    </w:p>
    <w:p w14:paraId="263335F1" w14:textId="3DDB1241" w:rsidR="00B84FD6" w:rsidRPr="000F7655" w:rsidRDefault="00C123C0" w:rsidP="00D83A43">
      <w:pPr>
        <w:keepNext/>
        <w:tabs>
          <w:tab w:val="clear" w:pos="567"/>
        </w:tabs>
        <w:spacing w:line="240" w:lineRule="auto"/>
        <w:rPr>
          <w:szCs w:val="22"/>
          <w:lang w:val="el-GR"/>
        </w:rPr>
      </w:pPr>
      <w:r w:rsidRPr="000F7655">
        <w:rPr>
          <w:szCs w:val="22"/>
          <w:u w:val="single"/>
          <w:lang w:val="el-GR"/>
        </w:rPr>
        <w:t>Περιεχόμεν</w:t>
      </w:r>
      <w:r w:rsidR="00A776F7">
        <w:rPr>
          <w:szCs w:val="22"/>
          <w:u w:val="single"/>
          <w:lang w:val="el-GR"/>
        </w:rPr>
        <w:t>α</w:t>
      </w:r>
      <w:r w:rsidRPr="000F7655">
        <w:rPr>
          <w:szCs w:val="22"/>
          <w:u w:val="single"/>
          <w:lang w:val="el-GR"/>
        </w:rPr>
        <w:t xml:space="preserve"> του καψακίου</w:t>
      </w:r>
    </w:p>
    <w:p w14:paraId="15A91E8B" w14:textId="77777777" w:rsidR="00B84FD6" w:rsidRPr="000F7655" w:rsidRDefault="00B84FD6" w:rsidP="00D83A43">
      <w:pPr>
        <w:keepNext/>
        <w:tabs>
          <w:tab w:val="clear" w:pos="567"/>
        </w:tabs>
        <w:spacing w:line="240" w:lineRule="auto"/>
        <w:rPr>
          <w:szCs w:val="22"/>
          <w:lang w:val="el-GR"/>
        </w:rPr>
      </w:pPr>
    </w:p>
    <w:p w14:paraId="6A1F11AF" w14:textId="60CC420E" w:rsidR="00C123C0" w:rsidRPr="000F7655" w:rsidRDefault="00C123C0" w:rsidP="00D83A43">
      <w:pPr>
        <w:keepNext/>
        <w:keepLines/>
        <w:tabs>
          <w:tab w:val="clear" w:pos="567"/>
        </w:tabs>
        <w:spacing w:line="240" w:lineRule="auto"/>
        <w:rPr>
          <w:szCs w:val="22"/>
          <w:lang w:val="el-GR"/>
        </w:rPr>
      </w:pPr>
      <w:r w:rsidRPr="000F7655">
        <w:rPr>
          <w:szCs w:val="22"/>
          <w:lang w:val="el-GR"/>
        </w:rPr>
        <w:t>Λακτόζη μονοϋδρική</w:t>
      </w:r>
    </w:p>
    <w:p w14:paraId="300AF31D" w14:textId="5FCB2E4D" w:rsidR="00B84FD6" w:rsidRPr="000F7655" w:rsidRDefault="00C123C0" w:rsidP="00D83A43">
      <w:pPr>
        <w:tabs>
          <w:tab w:val="clear" w:pos="567"/>
        </w:tabs>
        <w:spacing w:line="240" w:lineRule="auto"/>
        <w:rPr>
          <w:szCs w:val="22"/>
          <w:lang w:val="el-GR"/>
        </w:rPr>
      </w:pPr>
      <w:r w:rsidRPr="000F7655">
        <w:rPr>
          <w:szCs w:val="22"/>
          <w:lang w:val="el-GR"/>
        </w:rPr>
        <w:t>Μαγνήσιο στεατικό</w:t>
      </w:r>
    </w:p>
    <w:p w14:paraId="10BC3A1C" w14:textId="77777777" w:rsidR="00987CF7" w:rsidRPr="000F7655" w:rsidRDefault="00987CF7" w:rsidP="00D83A43">
      <w:pPr>
        <w:tabs>
          <w:tab w:val="clear" w:pos="567"/>
        </w:tabs>
        <w:spacing w:line="240" w:lineRule="auto"/>
        <w:rPr>
          <w:szCs w:val="22"/>
          <w:lang w:val="el-GR"/>
        </w:rPr>
      </w:pPr>
    </w:p>
    <w:p w14:paraId="1E661071" w14:textId="77777777" w:rsidR="00987CF7" w:rsidRPr="000F7655" w:rsidRDefault="00987CF7" w:rsidP="00D83A43">
      <w:pPr>
        <w:keepNext/>
        <w:tabs>
          <w:tab w:val="clear" w:pos="567"/>
        </w:tabs>
        <w:spacing w:line="240" w:lineRule="auto"/>
        <w:rPr>
          <w:szCs w:val="22"/>
          <w:u w:val="single"/>
          <w:lang w:val="el-GR"/>
        </w:rPr>
      </w:pPr>
      <w:r w:rsidRPr="000F7655">
        <w:rPr>
          <w:szCs w:val="22"/>
          <w:u w:val="single"/>
          <w:lang w:val="el-GR"/>
        </w:rPr>
        <w:t>Περίβλημα του καψακίου</w:t>
      </w:r>
    </w:p>
    <w:p w14:paraId="4C917719" w14:textId="77777777" w:rsidR="00987CF7" w:rsidRPr="000F7655" w:rsidRDefault="00987CF7" w:rsidP="00D83A43">
      <w:pPr>
        <w:keepNext/>
        <w:tabs>
          <w:tab w:val="clear" w:pos="567"/>
        </w:tabs>
        <w:spacing w:line="240" w:lineRule="auto"/>
        <w:rPr>
          <w:szCs w:val="22"/>
          <w:lang w:val="el-GR"/>
        </w:rPr>
      </w:pPr>
    </w:p>
    <w:p w14:paraId="0392CED4" w14:textId="13622AED" w:rsidR="00987CF7" w:rsidRDefault="00987CF7" w:rsidP="00D83A43">
      <w:pPr>
        <w:keepNext/>
        <w:tabs>
          <w:tab w:val="clear" w:pos="567"/>
        </w:tabs>
        <w:spacing w:line="240" w:lineRule="auto"/>
        <w:rPr>
          <w:szCs w:val="22"/>
          <w:lang w:val="el-GR"/>
        </w:rPr>
      </w:pPr>
      <w:r w:rsidRPr="000F7655">
        <w:rPr>
          <w:szCs w:val="22"/>
          <w:lang w:val="el-GR"/>
        </w:rPr>
        <w:t>Υπρομελλόζη</w:t>
      </w:r>
    </w:p>
    <w:p w14:paraId="7638B3CF" w14:textId="29E76D2D" w:rsidR="00A776F7" w:rsidRPr="00953EB9" w:rsidRDefault="005B5EE9" w:rsidP="00D83A43">
      <w:pPr>
        <w:keepNext/>
        <w:keepLines/>
        <w:tabs>
          <w:tab w:val="clear" w:pos="567"/>
        </w:tabs>
        <w:spacing w:line="240" w:lineRule="auto"/>
        <w:rPr>
          <w:szCs w:val="22"/>
          <w:lang w:val="el-GR"/>
        </w:rPr>
      </w:pPr>
      <w:r>
        <w:rPr>
          <w:szCs w:val="22"/>
          <w:lang w:val="el-GR"/>
        </w:rPr>
        <w:t>Καραγενάνη</w:t>
      </w:r>
    </w:p>
    <w:p w14:paraId="78570F65" w14:textId="406861CC" w:rsidR="00A776F7" w:rsidRPr="00953EB9" w:rsidRDefault="005B5EE9" w:rsidP="00D83A43">
      <w:pPr>
        <w:keepNext/>
        <w:keepLines/>
        <w:tabs>
          <w:tab w:val="clear" w:pos="567"/>
        </w:tabs>
        <w:spacing w:line="240" w:lineRule="auto"/>
        <w:rPr>
          <w:szCs w:val="22"/>
          <w:lang w:val="el-GR"/>
        </w:rPr>
      </w:pPr>
      <w:r>
        <w:rPr>
          <w:szCs w:val="22"/>
          <w:lang w:val="el-GR"/>
        </w:rPr>
        <w:t>Κάλιο</w:t>
      </w:r>
      <w:r w:rsidRPr="006F71E2">
        <w:rPr>
          <w:szCs w:val="22"/>
          <w:lang w:val="el-GR"/>
        </w:rPr>
        <w:t xml:space="preserve"> </w:t>
      </w:r>
      <w:r>
        <w:rPr>
          <w:szCs w:val="22"/>
          <w:lang w:val="el-GR"/>
        </w:rPr>
        <w:t>χλωριούχο</w:t>
      </w:r>
    </w:p>
    <w:p w14:paraId="3EF697FE" w14:textId="73A524B7" w:rsidR="00A776F7" w:rsidRPr="00B21375" w:rsidRDefault="006D3996" w:rsidP="00D83A43">
      <w:pPr>
        <w:keepNext/>
        <w:keepLines/>
        <w:tabs>
          <w:tab w:val="clear" w:pos="567"/>
        </w:tabs>
        <w:spacing w:line="240" w:lineRule="auto"/>
        <w:rPr>
          <w:szCs w:val="22"/>
          <w:lang w:val="pt-BR"/>
        </w:rPr>
      </w:pPr>
      <w:r>
        <w:rPr>
          <w:szCs w:val="22"/>
          <w:lang w:val="el-GR"/>
        </w:rPr>
        <w:t>Σιδήρου οξείδιο, κίτρινο</w:t>
      </w:r>
      <w:r w:rsidR="00A776F7" w:rsidRPr="00B21375">
        <w:rPr>
          <w:szCs w:val="22"/>
          <w:lang w:val="pt-BR"/>
        </w:rPr>
        <w:t xml:space="preserve"> (E172)</w:t>
      </w:r>
    </w:p>
    <w:p w14:paraId="1531C052" w14:textId="0EB0BE20" w:rsidR="00A776F7" w:rsidRPr="00B21375" w:rsidRDefault="006F71E2" w:rsidP="00D83A43">
      <w:pPr>
        <w:keepNext/>
        <w:keepLines/>
        <w:tabs>
          <w:tab w:val="clear" w:pos="567"/>
        </w:tabs>
        <w:spacing w:line="240" w:lineRule="auto"/>
        <w:rPr>
          <w:szCs w:val="22"/>
          <w:lang w:val="pt-BR"/>
        </w:rPr>
      </w:pPr>
      <w:r>
        <w:rPr>
          <w:szCs w:val="22"/>
          <w:lang w:val="el-GR"/>
        </w:rPr>
        <w:t>Ινδικοκαρμίνιο</w:t>
      </w:r>
      <w:r w:rsidR="00A776F7" w:rsidRPr="00B21375">
        <w:rPr>
          <w:szCs w:val="22"/>
          <w:lang w:val="pt-BR"/>
        </w:rPr>
        <w:t xml:space="preserve"> (E132)</w:t>
      </w:r>
    </w:p>
    <w:p w14:paraId="30ABC37C" w14:textId="21B0671E" w:rsidR="00A776F7" w:rsidRPr="00953EB9" w:rsidRDefault="00A12717" w:rsidP="00D83A43">
      <w:pPr>
        <w:tabs>
          <w:tab w:val="clear" w:pos="567"/>
        </w:tabs>
        <w:spacing w:line="240" w:lineRule="auto"/>
        <w:rPr>
          <w:szCs w:val="22"/>
          <w:lang w:val="el-GR"/>
        </w:rPr>
      </w:pPr>
      <w:r>
        <w:rPr>
          <w:szCs w:val="22"/>
          <w:lang w:val="el-GR"/>
        </w:rPr>
        <w:t>Ύδωρ κεκαθαρμένο</w:t>
      </w:r>
    </w:p>
    <w:p w14:paraId="3669F01F" w14:textId="77777777" w:rsidR="00A776F7" w:rsidRPr="000F7655" w:rsidRDefault="00A776F7" w:rsidP="00D83A43">
      <w:pPr>
        <w:tabs>
          <w:tab w:val="clear" w:pos="567"/>
        </w:tabs>
        <w:spacing w:line="240" w:lineRule="auto"/>
        <w:rPr>
          <w:szCs w:val="22"/>
          <w:lang w:val="el-GR"/>
        </w:rPr>
      </w:pPr>
    </w:p>
    <w:p w14:paraId="32155F34" w14:textId="77777777" w:rsidR="00987CF7" w:rsidRDefault="00987CF7" w:rsidP="00D83A43">
      <w:pPr>
        <w:keepNext/>
        <w:tabs>
          <w:tab w:val="clear" w:pos="567"/>
        </w:tabs>
        <w:spacing w:line="240" w:lineRule="auto"/>
        <w:rPr>
          <w:szCs w:val="22"/>
          <w:u w:val="single"/>
          <w:lang w:val="el-GR"/>
        </w:rPr>
      </w:pPr>
      <w:r w:rsidRPr="00097D66">
        <w:rPr>
          <w:szCs w:val="22"/>
          <w:u w:val="single"/>
          <w:lang w:val="el-GR"/>
        </w:rPr>
        <w:t>Μελάνι εκτύπωσης</w:t>
      </w:r>
    </w:p>
    <w:p w14:paraId="5063975E" w14:textId="77777777" w:rsidR="00060AD8" w:rsidRPr="00953EB9" w:rsidRDefault="00060AD8" w:rsidP="00D83A43">
      <w:pPr>
        <w:keepNext/>
        <w:tabs>
          <w:tab w:val="clear" w:pos="567"/>
        </w:tabs>
        <w:spacing w:line="240" w:lineRule="auto"/>
        <w:rPr>
          <w:szCs w:val="22"/>
          <w:lang w:val="el-GR"/>
        </w:rPr>
      </w:pPr>
    </w:p>
    <w:p w14:paraId="156B39BF" w14:textId="77777777" w:rsidR="00060AD8" w:rsidRDefault="00060AD8" w:rsidP="00D83A43">
      <w:pPr>
        <w:keepNext/>
        <w:tabs>
          <w:tab w:val="clear" w:pos="567"/>
        </w:tabs>
        <w:spacing w:line="240" w:lineRule="auto"/>
        <w:rPr>
          <w:szCs w:val="22"/>
          <w:lang w:val="el-GR"/>
        </w:rPr>
      </w:pPr>
      <w:r>
        <w:rPr>
          <w:szCs w:val="22"/>
          <w:lang w:val="el-GR"/>
        </w:rPr>
        <w:t>Ύδωρ κεκαθαρμένο</w:t>
      </w:r>
    </w:p>
    <w:p w14:paraId="2AEEDD15" w14:textId="3315CCD4" w:rsidR="00541827" w:rsidRPr="00953EB9" w:rsidRDefault="00541827" w:rsidP="00D83A43">
      <w:pPr>
        <w:keepNext/>
        <w:keepLines/>
        <w:tabs>
          <w:tab w:val="clear" w:pos="567"/>
        </w:tabs>
        <w:spacing w:line="240" w:lineRule="auto"/>
        <w:rPr>
          <w:szCs w:val="22"/>
          <w:lang w:val="el-GR"/>
        </w:rPr>
      </w:pPr>
      <w:r>
        <w:rPr>
          <w:szCs w:val="22"/>
          <w:lang w:val="el-GR"/>
        </w:rPr>
        <w:t>Σιδήρου οξείδιο, μέλαν</w:t>
      </w:r>
      <w:r w:rsidRPr="00953EB9">
        <w:rPr>
          <w:szCs w:val="22"/>
          <w:lang w:val="el-GR"/>
        </w:rPr>
        <w:t xml:space="preserve"> (</w:t>
      </w:r>
      <w:r w:rsidRPr="00E737F2">
        <w:rPr>
          <w:szCs w:val="22"/>
        </w:rPr>
        <w:t>E</w:t>
      </w:r>
      <w:r w:rsidRPr="00953EB9">
        <w:rPr>
          <w:szCs w:val="22"/>
          <w:lang w:val="el-GR"/>
        </w:rPr>
        <w:t>172)</w:t>
      </w:r>
    </w:p>
    <w:p w14:paraId="28A448FF" w14:textId="1ECEDF88" w:rsidR="00541827" w:rsidRPr="00953EB9" w:rsidRDefault="00541827" w:rsidP="00D83A43">
      <w:pPr>
        <w:keepNext/>
        <w:keepLines/>
        <w:tabs>
          <w:tab w:val="clear" w:pos="567"/>
        </w:tabs>
        <w:spacing w:line="240" w:lineRule="auto"/>
        <w:rPr>
          <w:szCs w:val="22"/>
          <w:lang w:val="el-GR"/>
        </w:rPr>
      </w:pPr>
      <w:r>
        <w:rPr>
          <w:szCs w:val="22"/>
          <w:lang w:val="el-GR"/>
        </w:rPr>
        <w:t>Ισοπροπυλική αλκοόλη</w:t>
      </w:r>
    </w:p>
    <w:p w14:paraId="4191145C" w14:textId="0236DB07" w:rsidR="00541827" w:rsidRPr="00E737F2" w:rsidRDefault="004A1331" w:rsidP="00D83A43">
      <w:pPr>
        <w:keepNext/>
        <w:keepLines/>
        <w:tabs>
          <w:tab w:val="clear" w:pos="567"/>
        </w:tabs>
        <w:spacing w:line="240" w:lineRule="auto"/>
        <w:rPr>
          <w:szCs w:val="22"/>
          <w:lang w:val="pt-BR"/>
        </w:rPr>
      </w:pPr>
      <w:r>
        <w:rPr>
          <w:szCs w:val="22"/>
          <w:lang w:val="el-GR"/>
        </w:rPr>
        <w:t>Προπυλενογλυκόλη</w:t>
      </w:r>
      <w:r w:rsidR="00541827" w:rsidRPr="00E737F2">
        <w:rPr>
          <w:szCs w:val="22"/>
          <w:lang w:val="pt-BR"/>
        </w:rPr>
        <w:t xml:space="preserve"> (E1520)</w:t>
      </w:r>
    </w:p>
    <w:p w14:paraId="23C0E0A4" w14:textId="49A0F181" w:rsidR="00541827" w:rsidRPr="005C439B" w:rsidRDefault="002C73E3" w:rsidP="00D83A43">
      <w:pPr>
        <w:tabs>
          <w:tab w:val="clear" w:pos="567"/>
        </w:tabs>
        <w:spacing w:line="240" w:lineRule="auto"/>
        <w:rPr>
          <w:szCs w:val="22"/>
          <w:lang w:val="el-GR"/>
        </w:rPr>
      </w:pPr>
      <w:r>
        <w:rPr>
          <w:szCs w:val="22"/>
          <w:lang w:val="el-GR"/>
        </w:rPr>
        <w:t>Υπρομελλόζη</w:t>
      </w:r>
      <w:r w:rsidR="00541827" w:rsidRPr="00953EB9">
        <w:rPr>
          <w:szCs w:val="22"/>
          <w:lang w:val="el-GR"/>
        </w:rPr>
        <w:t xml:space="preserve"> (</w:t>
      </w:r>
      <w:r w:rsidR="00541827" w:rsidRPr="00F733CC">
        <w:rPr>
          <w:szCs w:val="22"/>
        </w:rPr>
        <w:t>E</w:t>
      </w:r>
      <w:r w:rsidR="00541827" w:rsidRPr="00953EB9">
        <w:rPr>
          <w:szCs w:val="22"/>
          <w:lang w:val="el-GR"/>
        </w:rPr>
        <w:t>464)</w:t>
      </w:r>
    </w:p>
    <w:p w14:paraId="2F1D5F9A" w14:textId="77777777" w:rsidR="00B84FD6" w:rsidRPr="005C439B" w:rsidRDefault="00B84FD6" w:rsidP="00D83A43">
      <w:pPr>
        <w:tabs>
          <w:tab w:val="clear" w:pos="567"/>
        </w:tabs>
        <w:spacing w:line="240" w:lineRule="auto"/>
        <w:rPr>
          <w:szCs w:val="22"/>
          <w:lang w:val="el-GR"/>
        </w:rPr>
      </w:pPr>
    </w:p>
    <w:p w14:paraId="14E9560A" w14:textId="12F010B7"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6.2</w:t>
      </w:r>
      <w:r w:rsidRPr="000F7655">
        <w:rPr>
          <w:b/>
          <w:szCs w:val="22"/>
          <w:lang w:val="el-GR"/>
        </w:rPr>
        <w:tab/>
      </w:r>
      <w:r w:rsidR="00B52ECD" w:rsidRPr="000F7655">
        <w:rPr>
          <w:b/>
          <w:noProof/>
          <w:szCs w:val="22"/>
          <w:lang w:val="el-GR"/>
        </w:rPr>
        <w:t>Ασυμβατότητες</w:t>
      </w:r>
    </w:p>
    <w:p w14:paraId="56966EDC" w14:textId="77777777" w:rsidR="00B84FD6" w:rsidRPr="000F7655" w:rsidRDefault="00B84FD6" w:rsidP="00D83A43">
      <w:pPr>
        <w:keepNext/>
        <w:tabs>
          <w:tab w:val="clear" w:pos="567"/>
        </w:tabs>
        <w:spacing w:line="240" w:lineRule="auto"/>
        <w:rPr>
          <w:szCs w:val="22"/>
          <w:lang w:val="el-GR"/>
        </w:rPr>
      </w:pPr>
    </w:p>
    <w:p w14:paraId="6427D4B9" w14:textId="1F8F2451" w:rsidR="00B84FD6" w:rsidRPr="000F7655" w:rsidRDefault="00B52ECD" w:rsidP="00D83A43">
      <w:pPr>
        <w:tabs>
          <w:tab w:val="clear" w:pos="567"/>
        </w:tabs>
        <w:spacing w:line="240" w:lineRule="auto"/>
        <w:rPr>
          <w:szCs w:val="22"/>
          <w:lang w:val="el-GR"/>
        </w:rPr>
      </w:pPr>
      <w:r w:rsidRPr="000F7655">
        <w:rPr>
          <w:szCs w:val="22"/>
          <w:lang w:val="el-GR"/>
        </w:rPr>
        <w:t>Δεν εφαρμόζεται</w:t>
      </w:r>
      <w:r w:rsidR="00914C40" w:rsidRPr="000F7655">
        <w:rPr>
          <w:szCs w:val="22"/>
          <w:lang w:val="el-GR"/>
        </w:rPr>
        <w:t>.</w:t>
      </w:r>
    </w:p>
    <w:p w14:paraId="67189F23" w14:textId="77777777" w:rsidR="00B84FD6" w:rsidRPr="000F7655" w:rsidRDefault="00B84FD6" w:rsidP="00D83A43">
      <w:pPr>
        <w:tabs>
          <w:tab w:val="clear" w:pos="567"/>
        </w:tabs>
        <w:spacing w:line="240" w:lineRule="auto"/>
        <w:rPr>
          <w:szCs w:val="22"/>
          <w:lang w:val="el-GR"/>
        </w:rPr>
      </w:pPr>
    </w:p>
    <w:p w14:paraId="369DEB11" w14:textId="5DAEF5FC"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6.3</w:t>
      </w:r>
      <w:r w:rsidRPr="000F7655">
        <w:rPr>
          <w:b/>
          <w:szCs w:val="22"/>
          <w:lang w:val="el-GR"/>
        </w:rPr>
        <w:tab/>
      </w:r>
      <w:r w:rsidR="00B52ECD" w:rsidRPr="000F7655">
        <w:rPr>
          <w:b/>
          <w:noProof/>
          <w:szCs w:val="22"/>
          <w:lang w:val="el-GR"/>
        </w:rPr>
        <w:t>Διάρκεια ζωής</w:t>
      </w:r>
    </w:p>
    <w:p w14:paraId="634FAD7C" w14:textId="77777777" w:rsidR="00671575" w:rsidRPr="000F7655" w:rsidRDefault="00671575" w:rsidP="00D83A43">
      <w:pPr>
        <w:keepNext/>
        <w:tabs>
          <w:tab w:val="clear" w:pos="567"/>
        </w:tabs>
        <w:spacing w:line="240" w:lineRule="auto"/>
        <w:rPr>
          <w:szCs w:val="22"/>
          <w:lang w:val="el-GR"/>
        </w:rPr>
      </w:pPr>
    </w:p>
    <w:p w14:paraId="02BF64BD" w14:textId="729067DF" w:rsidR="00671575" w:rsidRPr="000F7655" w:rsidRDefault="000147E7" w:rsidP="00D83A43">
      <w:pPr>
        <w:tabs>
          <w:tab w:val="clear" w:pos="567"/>
        </w:tabs>
        <w:spacing w:line="240" w:lineRule="auto"/>
        <w:rPr>
          <w:szCs w:val="22"/>
          <w:lang w:val="el-GR"/>
        </w:rPr>
      </w:pPr>
      <w:r w:rsidRPr="000F7655">
        <w:rPr>
          <w:szCs w:val="22"/>
          <w:lang w:val="el-GR"/>
        </w:rPr>
        <w:t>3</w:t>
      </w:r>
      <w:r w:rsidR="000F488F" w:rsidRPr="000F7655">
        <w:rPr>
          <w:szCs w:val="22"/>
        </w:rPr>
        <w:t> </w:t>
      </w:r>
      <w:r w:rsidR="003B0241" w:rsidRPr="00684E83">
        <w:rPr>
          <w:noProof/>
          <w:szCs w:val="22"/>
          <w:lang w:val="el-GR"/>
        </w:rPr>
        <w:t>χρόνια</w:t>
      </w:r>
      <w:r w:rsidR="00343F06" w:rsidRPr="000F7655">
        <w:rPr>
          <w:szCs w:val="22"/>
          <w:lang w:val="el-GR"/>
        </w:rPr>
        <w:t>.</w:t>
      </w:r>
    </w:p>
    <w:p w14:paraId="03884F5A" w14:textId="77777777" w:rsidR="00671575" w:rsidRPr="000F7655" w:rsidRDefault="00671575" w:rsidP="00D83A43">
      <w:pPr>
        <w:tabs>
          <w:tab w:val="clear" w:pos="567"/>
        </w:tabs>
        <w:spacing w:line="240" w:lineRule="auto"/>
        <w:rPr>
          <w:szCs w:val="22"/>
          <w:lang w:val="el-GR"/>
        </w:rPr>
      </w:pPr>
    </w:p>
    <w:p w14:paraId="1F58D504" w14:textId="668C6EFC"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6.4</w:t>
      </w:r>
      <w:r w:rsidRPr="000F7655">
        <w:rPr>
          <w:b/>
          <w:szCs w:val="22"/>
          <w:lang w:val="el-GR"/>
        </w:rPr>
        <w:tab/>
      </w:r>
      <w:r w:rsidR="00B52ECD" w:rsidRPr="000F7655">
        <w:rPr>
          <w:b/>
          <w:noProof/>
          <w:szCs w:val="22"/>
          <w:lang w:val="el-GR"/>
        </w:rPr>
        <w:t>Ιδιαίτερες προφυλάξεις κατά τη φύλαξη του προϊόντος</w:t>
      </w:r>
    </w:p>
    <w:p w14:paraId="2DF0B018" w14:textId="77777777" w:rsidR="00B84FD6" w:rsidRPr="000F7655" w:rsidRDefault="00B84FD6" w:rsidP="00D83A43">
      <w:pPr>
        <w:pStyle w:val="Text"/>
        <w:keepNext/>
        <w:spacing w:before="0"/>
        <w:jc w:val="left"/>
        <w:rPr>
          <w:sz w:val="22"/>
          <w:szCs w:val="22"/>
          <w:lang w:val="el-GR"/>
        </w:rPr>
      </w:pPr>
    </w:p>
    <w:p w14:paraId="6FEBCFF4" w14:textId="6BD3392D" w:rsidR="00230655" w:rsidRDefault="00230655" w:rsidP="00D83A43">
      <w:pPr>
        <w:tabs>
          <w:tab w:val="clear" w:pos="567"/>
        </w:tabs>
        <w:spacing w:line="240" w:lineRule="auto"/>
        <w:rPr>
          <w:szCs w:val="22"/>
          <w:lang w:val="el-GR"/>
        </w:rPr>
      </w:pPr>
      <w:r w:rsidRPr="00230655">
        <w:rPr>
          <w:szCs w:val="22"/>
          <w:lang w:val="el-GR"/>
        </w:rPr>
        <w:t>Μη φυλάσσετε σε θερ</w:t>
      </w:r>
      <w:r>
        <w:rPr>
          <w:szCs w:val="22"/>
          <w:lang w:val="el-GR"/>
        </w:rPr>
        <w:t xml:space="preserve">μοκρασία μεγαλύτερη των </w:t>
      </w:r>
      <w:r w:rsidRPr="00230655">
        <w:rPr>
          <w:szCs w:val="22"/>
          <w:lang w:val="el-GR"/>
        </w:rPr>
        <w:t>30°C</w:t>
      </w:r>
      <w:r>
        <w:rPr>
          <w:szCs w:val="22"/>
          <w:lang w:val="el-GR"/>
        </w:rPr>
        <w:t>.</w:t>
      </w:r>
    </w:p>
    <w:p w14:paraId="214551C2" w14:textId="77777777" w:rsidR="00230655" w:rsidRDefault="00230655" w:rsidP="00D83A43">
      <w:pPr>
        <w:tabs>
          <w:tab w:val="clear" w:pos="567"/>
        </w:tabs>
        <w:spacing w:line="240" w:lineRule="auto"/>
        <w:rPr>
          <w:szCs w:val="22"/>
          <w:lang w:val="el-GR"/>
        </w:rPr>
      </w:pPr>
    </w:p>
    <w:p w14:paraId="72F96051" w14:textId="46B6DA91" w:rsidR="00B84FD6" w:rsidRPr="000F7655" w:rsidRDefault="00FF6122" w:rsidP="00D83A43">
      <w:pPr>
        <w:tabs>
          <w:tab w:val="clear" w:pos="567"/>
        </w:tabs>
        <w:spacing w:line="240" w:lineRule="auto"/>
        <w:rPr>
          <w:szCs w:val="22"/>
          <w:lang w:val="el-GR"/>
        </w:rPr>
      </w:pPr>
      <w:r w:rsidRPr="000F7655">
        <w:rPr>
          <w:szCs w:val="22"/>
          <w:lang w:val="el-GR"/>
        </w:rPr>
        <w:t>Φυλάσσετε στην αρχική συσκε</w:t>
      </w:r>
      <w:r w:rsidR="00C123C0" w:rsidRPr="000F7655">
        <w:rPr>
          <w:szCs w:val="22"/>
          <w:lang w:val="el-GR"/>
        </w:rPr>
        <w:t xml:space="preserve">υασία για να προστατεύεται από το φως και </w:t>
      </w:r>
      <w:r w:rsidRPr="000F7655">
        <w:rPr>
          <w:szCs w:val="22"/>
          <w:lang w:val="el-GR"/>
        </w:rPr>
        <w:t>την υγρασία</w:t>
      </w:r>
      <w:r w:rsidR="00914C40" w:rsidRPr="000F7655">
        <w:rPr>
          <w:szCs w:val="22"/>
          <w:lang w:val="el-GR"/>
        </w:rPr>
        <w:t>.</w:t>
      </w:r>
    </w:p>
    <w:p w14:paraId="63F0EA57" w14:textId="77777777" w:rsidR="00B84FD6" w:rsidRPr="000F7655" w:rsidRDefault="00B84FD6" w:rsidP="00D83A43">
      <w:pPr>
        <w:tabs>
          <w:tab w:val="clear" w:pos="567"/>
        </w:tabs>
        <w:spacing w:line="240" w:lineRule="auto"/>
        <w:ind w:left="567" w:hanging="567"/>
        <w:rPr>
          <w:szCs w:val="22"/>
          <w:lang w:val="el-GR"/>
        </w:rPr>
      </w:pPr>
    </w:p>
    <w:p w14:paraId="2C5AE4D9" w14:textId="5A273A00"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6.5</w:t>
      </w:r>
      <w:r w:rsidRPr="000F7655">
        <w:rPr>
          <w:b/>
          <w:szCs w:val="22"/>
          <w:lang w:val="el-GR"/>
        </w:rPr>
        <w:tab/>
      </w:r>
      <w:r w:rsidR="00FF6122" w:rsidRPr="000F7655">
        <w:rPr>
          <w:b/>
          <w:noProof/>
          <w:szCs w:val="22"/>
          <w:lang w:val="el-GR"/>
        </w:rPr>
        <w:t>Φύση και συστατικά του περιέκτη</w:t>
      </w:r>
    </w:p>
    <w:p w14:paraId="360A191F" w14:textId="77777777" w:rsidR="00B84FD6" w:rsidRPr="000F7655" w:rsidRDefault="00B84FD6" w:rsidP="00D83A43">
      <w:pPr>
        <w:keepNext/>
        <w:tabs>
          <w:tab w:val="clear" w:pos="567"/>
        </w:tabs>
        <w:spacing w:line="240" w:lineRule="auto"/>
        <w:rPr>
          <w:szCs w:val="22"/>
          <w:lang w:val="el-GR"/>
        </w:rPr>
      </w:pPr>
    </w:p>
    <w:p w14:paraId="3C728E42" w14:textId="02EE11D8" w:rsidR="00B84FD6" w:rsidRPr="000F7655" w:rsidRDefault="00C123C0" w:rsidP="00D83A43">
      <w:pPr>
        <w:tabs>
          <w:tab w:val="clear" w:pos="567"/>
        </w:tabs>
        <w:spacing w:line="240" w:lineRule="auto"/>
        <w:rPr>
          <w:szCs w:val="22"/>
          <w:lang w:val="el-GR"/>
        </w:rPr>
      </w:pPr>
      <w:r w:rsidRPr="000F7655">
        <w:rPr>
          <w:szCs w:val="22"/>
          <w:lang w:val="el-GR"/>
        </w:rPr>
        <w:t>Το στέλεχος και το πώμα της συσκευής εισπνοής κατασκευάζονται από ακρυλονιτρικό βουταδιενικό στυρένιο, τα πλήκτρα εξώθησης κατασκευάζονται από μεθυλικό μεθακρυλικό ακρυλονιτρικό βουταδιενικό στυρένιο. Οι βελόνες και τα ελατήρια κατασκευάζονται από ανοξείδωτο χάλυβα</w:t>
      </w:r>
      <w:r w:rsidR="00914C40" w:rsidRPr="000F7655">
        <w:rPr>
          <w:szCs w:val="22"/>
          <w:lang w:val="el-GR"/>
        </w:rPr>
        <w:t>.</w:t>
      </w:r>
    </w:p>
    <w:p w14:paraId="11C84535" w14:textId="77777777" w:rsidR="00B84FD6" w:rsidRPr="000F7655" w:rsidRDefault="00B84FD6" w:rsidP="00D83A43">
      <w:pPr>
        <w:tabs>
          <w:tab w:val="clear" w:pos="567"/>
        </w:tabs>
        <w:spacing w:line="240" w:lineRule="auto"/>
        <w:rPr>
          <w:szCs w:val="22"/>
          <w:lang w:val="el-GR"/>
        </w:rPr>
      </w:pPr>
    </w:p>
    <w:p w14:paraId="4B13C3D1" w14:textId="18581C49" w:rsidR="00B84FD6" w:rsidRPr="000F7655" w:rsidRDefault="00C123C0" w:rsidP="00D83A43">
      <w:pPr>
        <w:tabs>
          <w:tab w:val="clear" w:pos="567"/>
        </w:tabs>
        <w:spacing w:line="240" w:lineRule="auto"/>
        <w:rPr>
          <w:szCs w:val="22"/>
          <w:lang w:val="el-GR"/>
        </w:rPr>
      </w:pPr>
      <w:r w:rsidRPr="000F7655">
        <w:rPr>
          <w:szCs w:val="22"/>
          <w:lang w:val="el-GR"/>
        </w:rPr>
        <w:t xml:space="preserve">Διάτρητη κυψέλη μονάδας δόσης από </w:t>
      </w:r>
      <w:r w:rsidR="00914C40" w:rsidRPr="000F7655">
        <w:rPr>
          <w:szCs w:val="22"/>
        </w:rPr>
        <w:t>PA</w:t>
      </w:r>
      <w:r w:rsidR="00914C40" w:rsidRPr="000F7655">
        <w:rPr>
          <w:szCs w:val="22"/>
          <w:lang w:val="el-GR"/>
        </w:rPr>
        <w:t>/</w:t>
      </w:r>
      <w:r w:rsidR="00914C40" w:rsidRPr="000F7655">
        <w:rPr>
          <w:szCs w:val="22"/>
        </w:rPr>
        <w:t>Alu</w:t>
      </w:r>
      <w:r w:rsidR="00914C40" w:rsidRPr="000F7655">
        <w:rPr>
          <w:szCs w:val="22"/>
          <w:lang w:val="el-GR"/>
        </w:rPr>
        <w:t>/</w:t>
      </w:r>
      <w:r w:rsidR="00914C40" w:rsidRPr="000F7655">
        <w:rPr>
          <w:szCs w:val="22"/>
        </w:rPr>
        <w:t>PVC</w:t>
      </w:r>
      <w:r w:rsidR="0024011F">
        <w:rPr>
          <w:szCs w:val="22"/>
          <w:lang w:val="el-GR"/>
        </w:rPr>
        <w:t>//</w:t>
      </w:r>
      <w:r w:rsidR="00914C40" w:rsidRPr="000F7655">
        <w:rPr>
          <w:szCs w:val="22"/>
        </w:rPr>
        <w:t>Alu</w:t>
      </w:r>
      <w:r w:rsidR="00914C40" w:rsidRPr="000F7655">
        <w:rPr>
          <w:szCs w:val="22"/>
          <w:lang w:val="el-GR"/>
        </w:rPr>
        <w:t xml:space="preserve">. </w:t>
      </w:r>
      <w:r w:rsidRPr="000F7655">
        <w:rPr>
          <w:szCs w:val="22"/>
          <w:lang w:val="el-GR"/>
        </w:rPr>
        <w:t>Κάθε κυψέλη περιέχει</w:t>
      </w:r>
      <w:r w:rsidR="00914C40" w:rsidRPr="000F7655">
        <w:rPr>
          <w:szCs w:val="22"/>
          <w:lang w:val="el-GR"/>
        </w:rPr>
        <w:t xml:space="preserve"> 10</w:t>
      </w:r>
      <w:r w:rsidR="00914C40" w:rsidRPr="000F7655">
        <w:rPr>
          <w:szCs w:val="22"/>
        </w:rPr>
        <w:t> </w:t>
      </w:r>
      <w:r w:rsidRPr="000F7655">
        <w:rPr>
          <w:szCs w:val="22"/>
          <w:lang w:val="el-GR"/>
        </w:rPr>
        <w:t>σκληρά καψάκια</w:t>
      </w:r>
      <w:r w:rsidR="00914C40" w:rsidRPr="000F7655">
        <w:rPr>
          <w:szCs w:val="22"/>
          <w:lang w:val="el-GR"/>
        </w:rPr>
        <w:t>.</w:t>
      </w:r>
    </w:p>
    <w:p w14:paraId="7A7A5331" w14:textId="77777777" w:rsidR="00291D16" w:rsidRPr="000F7655" w:rsidRDefault="00291D16" w:rsidP="00D83A43">
      <w:pPr>
        <w:tabs>
          <w:tab w:val="clear" w:pos="567"/>
        </w:tabs>
        <w:spacing w:line="240" w:lineRule="auto"/>
        <w:rPr>
          <w:szCs w:val="22"/>
          <w:lang w:val="el-GR"/>
        </w:rPr>
      </w:pPr>
    </w:p>
    <w:p w14:paraId="41D67078" w14:textId="77777777" w:rsidR="00291D16" w:rsidRPr="000F7655" w:rsidRDefault="00291D16" w:rsidP="00042244">
      <w:pPr>
        <w:keepNext/>
        <w:tabs>
          <w:tab w:val="clear" w:pos="567"/>
        </w:tabs>
        <w:spacing w:line="240" w:lineRule="auto"/>
        <w:rPr>
          <w:szCs w:val="22"/>
          <w:lang w:val="el-GR"/>
        </w:rPr>
      </w:pPr>
      <w:r w:rsidRPr="000F7655">
        <w:rPr>
          <w:szCs w:val="22"/>
          <w:lang w:val="el-GR"/>
        </w:rPr>
        <w:t>Μονή συσκευασία που περιέχει 10</w:t>
      </w:r>
      <w:r w:rsidRPr="000F7655">
        <w:rPr>
          <w:szCs w:val="22"/>
        </w:rPr>
        <w:t> x </w:t>
      </w:r>
      <w:r w:rsidRPr="000F7655">
        <w:rPr>
          <w:szCs w:val="22"/>
          <w:lang w:val="el-GR"/>
        </w:rPr>
        <w:t>1, 30</w:t>
      </w:r>
      <w:r w:rsidRPr="000F7655">
        <w:rPr>
          <w:szCs w:val="22"/>
        </w:rPr>
        <w:t> x </w:t>
      </w:r>
      <w:r w:rsidRPr="000F7655">
        <w:rPr>
          <w:szCs w:val="22"/>
          <w:lang w:val="el-GR"/>
        </w:rPr>
        <w:t>1 ή 90</w:t>
      </w:r>
      <w:r w:rsidRPr="000F7655">
        <w:rPr>
          <w:szCs w:val="22"/>
        </w:rPr>
        <w:t> x </w:t>
      </w:r>
      <w:r w:rsidRPr="000F7655">
        <w:rPr>
          <w:szCs w:val="22"/>
          <w:lang w:val="el-GR"/>
        </w:rPr>
        <w:t>1</w:t>
      </w:r>
      <w:r w:rsidRPr="000F7655">
        <w:rPr>
          <w:szCs w:val="22"/>
        </w:rPr>
        <w:t> </w:t>
      </w:r>
      <w:r w:rsidRPr="000F7655">
        <w:rPr>
          <w:szCs w:val="22"/>
          <w:lang w:val="el-GR"/>
        </w:rPr>
        <w:t>σκληρά καψάκια, μαζί με 1</w:t>
      </w:r>
      <w:r w:rsidRPr="000F7655">
        <w:rPr>
          <w:szCs w:val="22"/>
        </w:rPr>
        <w:t> </w:t>
      </w:r>
      <w:r w:rsidRPr="000F7655">
        <w:rPr>
          <w:szCs w:val="22"/>
          <w:lang w:val="el-GR"/>
        </w:rPr>
        <w:t>συσκευή εισπνοής.</w:t>
      </w:r>
    </w:p>
    <w:p w14:paraId="1867A2BE" w14:textId="77777777" w:rsidR="00291D16" w:rsidRPr="000F7655" w:rsidRDefault="00291D16" w:rsidP="00D83A43">
      <w:pPr>
        <w:tabs>
          <w:tab w:val="clear" w:pos="567"/>
        </w:tabs>
        <w:spacing w:line="240" w:lineRule="auto"/>
        <w:rPr>
          <w:szCs w:val="22"/>
          <w:lang w:val="el-GR"/>
        </w:rPr>
      </w:pPr>
      <w:r w:rsidRPr="000F7655">
        <w:rPr>
          <w:szCs w:val="22"/>
          <w:lang w:val="el-GR"/>
        </w:rPr>
        <w:t>Πολυσυσκευασίες που περιέχουν 150</w:t>
      </w:r>
      <w:r w:rsidRPr="000F7655">
        <w:rPr>
          <w:szCs w:val="22"/>
        </w:rPr>
        <w:t> </w:t>
      </w:r>
      <w:r w:rsidRPr="000F7655">
        <w:rPr>
          <w:szCs w:val="22"/>
          <w:lang w:val="el-GR"/>
        </w:rPr>
        <w:t>(15</w:t>
      </w:r>
      <w:r w:rsidRPr="000F7655">
        <w:rPr>
          <w:szCs w:val="22"/>
        </w:rPr>
        <w:t> </w:t>
      </w:r>
      <w:r w:rsidRPr="000F7655">
        <w:rPr>
          <w:szCs w:val="22"/>
          <w:lang w:val="el-GR"/>
        </w:rPr>
        <w:t>συσκευασίες των 10</w:t>
      </w:r>
      <w:r w:rsidRPr="000F7655">
        <w:rPr>
          <w:szCs w:val="22"/>
        </w:rPr>
        <w:t> x </w:t>
      </w:r>
      <w:r w:rsidRPr="000F7655">
        <w:rPr>
          <w:szCs w:val="22"/>
          <w:lang w:val="el-GR"/>
        </w:rPr>
        <w:t>1)</w:t>
      </w:r>
      <w:r w:rsidRPr="000F7655">
        <w:rPr>
          <w:szCs w:val="22"/>
        </w:rPr>
        <w:t> </w:t>
      </w:r>
      <w:r w:rsidRPr="000F7655">
        <w:rPr>
          <w:szCs w:val="22"/>
          <w:lang w:val="el-GR"/>
        </w:rPr>
        <w:t>σκληρά καψάκια και 15</w:t>
      </w:r>
      <w:r w:rsidRPr="000F7655">
        <w:rPr>
          <w:szCs w:val="22"/>
        </w:rPr>
        <w:t> </w:t>
      </w:r>
      <w:r w:rsidRPr="000F7655">
        <w:rPr>
          <w:szCs w:val="22"/>
          <w:lang w:val="el-GR"/>
        </w:rPr>
        <w:t>συσκευές εισπνοής.</w:t>
      </w:r>
    </w:p>
    <w:p w14:paraId="269FFAEE" w14:textId="77777777" w:rsidR="00291D16" w:rsidRPr="000F7655" w:rsidRDefault="00291D16" w:rsidP="00D83A43">
      <w:pPr>
        <w:tabs>
          <w:tab w:val="clear" w:pos="567"/>
        </w:tabs>
        <w:spacing w:line="240" w:lineRule="auto"/>
        <w:rPr>
          <w:szCs w:val="22"/>
          <w:lang w:val="el-GR"/>
        </w:rPr>
      </w:pPr>
    </w:p>
    <w:p w14:paraId="55CBD48B" w14:textId="14EC935E" w:rsidR="00B84FD6" w:rsidRPr="000F7655" w:rsidRDefault="00FF6122" w:rsidP="00D83A43">
      <w:pPr>
        <w:tabs>
          <w:tab w:val="clear" w:pos="567"/>
        </w:tabs>
        <w:spacing w:line="240" w:lineRule="auto"/>
        <w:rPr>
          <w:szCs w:val="22"/>
          <w:lang w:val="el-GR"/>
        </w:rPr>
      </w:pPr>
      <w:r w:rsidRPr="000F7655">
        <w:rPr>
          <w:szCs w:val="22"/>
          <w:lang w:val="el-GR"/>
        </w:rPr>
        <w:t>Μπορεί να μην κυκλοφορούν όλες οι συσκευασίες</w:t>
      </w:r>
      <w:r w:rsidR="00914C40" w:rsidRPr="000F7655">
        <w:rPr>
          <w:szCs w:val="22"/>
          <w:lang w:val="el-GR"/>
        </w:rPr>
        <w:t>.</w:t>
      </w:r>
    </w:p>
    <w:p w14:paraId="07A5C84C" w14:textId="77777777" w:rsidR="00B84FD6" w:rsidRPr="000F7655" w:rsidRDefault="00B84FD6" w:rsidP="00D83A43">
      <w:pPr>
        <w:tabs>
          <w:tab w:val="clear" w:pos="567"/>
        </w:tabs>
        <w:spacing w:line="240" w:lineRule="auto"/>
        <w:rPr>
          <w:szCs w:val="22"/>
          <w:lang w:val="el-GR"/>
        </w:rPr>
      </w:pPr>
    </w:p>
    <w:p w14:paraId="7E01B005" w14:textId="2EBF5998" w:rsidR="00B84FD6" w:rsidRPr="000F7655" w:rsidRDefault="00914C40" w:rsidP="00D83A43">
      <w:pPr>
        <w:keepNext/>
        <w:tabs>
          <w:tab w:val="clear" w:pos="567"/>
        </w:tabs>
        <w:spacing w:line="240" w:lineRule="auto"/>
        <w:ind w:left="567" w:hanging="567"/>
        <w:rPr>
          <w:szCs w:val="22"/>
          <w:lang w:val="el-GR"/>
        </w:rPr>
      </w:pPr>
      <w:bookmarkStart w:id="41" w:name="OLE_LINK1"/>
      <w:r w:rsidRPr="000F7655">
        <w:rPr>
          <w:b/>
          <w:szCs w:val="22"/>
          <w:lang w:val="el-GR"/>
        </w:rPr>
        <w:t>6.6</w:t>
      </w:r>
      <w:r w:rsidRPr="000F7655">
        <w:rPr>
          <w:b/>
          <w:szCs w:val="22"/>
          <w:lang w:val="el-GR"/>
        </w:rPr>
        <w:tab/>
      </w:r>
      <w:r w:rsidR="00FF6122" w:rsidRPr="000F7655">
        <w:rPr>
          <w:b/>
          <w:noProof/>
          <w:szCs w:val="22"/>
          <w:lang w:val="el-GR"/>
        </w:rPr>
        <w:t>Ιδιαίτερες προφυλάξεις απόρριψης και άλλος χειρισμός</w:t>
      </w:r>
    </w:p>
    <w:p w14:paraId="21CABAA9" w14:textId="77777777" w:rsidR="00B84FD6" w:rsidRPr="000F7655" w:rsidRDefault="00B84FD6" w:rsidP="00D83A43">
      <w:pPr>
        <w:pStyle w:val="Text"/>
        <w:keepNext/>
        <w:spacing w:before="0"/>
        <w:jc w:val="left"/>
        <w:rPr>
          <w:sz w:val="22"/>
          <w:szCs w:val="22"/>
          <w:lang w:val="el-GR"/>
        </w:rPr>
      </w:pPr>
    </w:p>
    <w:p w14:paraId="7967AF32" w14:textId="61414E73" w:rsidR="00B84FD6" w:rsidRPr="000F7655" w:rsidRDefault="00C123C0" w:rsidP="00D83A43">
      <w:pPr>
        <w:pStyle w:val="Text"/>
        <w:spacing w:before="0"/>
        <w:jc w:val="left"/>
        <w:rPr>
          <w:sz w:val="22"/>
          <w:szCs w:val="22"/>
          <w:lang w:val="el-GR"/>
        </w:rPr>
      </w:pPr>
      <w:r w:rsidRPr="000F7655">
        <w:rPr>
          <w:sz w:val="22"/>
          <w:szCs w:val="22"/>
          <w:lang w:val="el-GR"/>
        </w:rPr>
        <w:t>Θα πρέπει να χρησιμοποιείται η συσκευή εισπνοής που παρέχεται με κάθε νέα συνταγή. Η συσκευή εισπνοής σε κάθε συσκευασία πρέπει να απορρίπτεται αφότου έχουν χρησιμοποιηθεί όλα τα καψάκια της συσκευασίας</w:t>
      </w:r>
      <w:r w:rsidR="00914C40" w:rsidRPr="000F7655">
        <w:rPr>
          <w:sz w:val="22"/>
          <w:szCs w:val="22"/>
          <w:lang w:val="el-GR"/>
        </w:rPr>
        <w:t>.</w:t>
      </w:r>
    </w:p>
    <w:p w14:paraId="19B90E26" w14:textId="77777777" w:rsidR="00B84FD6" w:rsidRDefault="00B84FD6" w:rsidP="00D83A43">
      <w:pPr>
        <w:pStyle w:val="Text"/>
        <w:spacing w:before="0"/>
        <w:jc w:val="left"/>
        <w:rPr>
          <w:sz w:val="22"/>
          <w:szCs w:val="22"/>
          <w:lang w:val="el-GR"/>
        </w:rPr>
      </w:pPr>
    </w:p>
    <w:p w14:paraId="2E6CCAD3" w14:textId="77777777" w:rsidR="00863152" w:rsidRPr="005A2039" w:rsidRDefault="00863152" w:rsidP="00D83A43">
      <w:pPr>
        <w:tabs>
          <w:tab w:val="clear" w:pos="567"/>
        </w:tabs>
        <w:spacing w:line="240" w:lineRule="auto"/>
        <w:rPr>
          <w:rFonts w:eastAsia="MS Mincho"/>
          <w:szCs w:val="22"/>
          <w:lang w:val="el-GR" w:eastAsia="zh-CN"/>
        </w:rPr>
      </w:pPr>
      <w:r>
        <w:rPr>
          <w:rFonts w:eastAsia="MS Mincho"/>
          <w:szCs w:val="22"/>
          <w:lang w:val="el-GR" w:eastAsia="zh-CN"/>
        </w:rPr>
        <w:t>Αυτό το φαρμακευτικό προϊόν μπορεί να ενέχει κίνδυνο για το περιβάλλον (βλ. παράγραφο</w:t>
      </w:r>
      <w:r>
        <w:rPr>
          <w:rFonts w:eastAsia="MS Mincho"/>
          <w:szCs w:val="22"/>
          <w:lang w:val="de-CH" w:eastAsia="zh-CN"/>
        </w:rPr>
        <w:t> </w:t>
      </w:r>
      <w:r>
        <w:rPr>
          <w:rFonts w:eastAsia="MS Mincho"/>
          <w:szCs w:val="22"/>
          <w:lang w:val="el-GR" w:eastAsia="zh-CN"/>
        </w:rPr>
        <w:t>5.3).</w:t>
      </w:r>
    </w:p>
    <w:p w14:paraId="5CD15177" w14:textId="77777777" w:rsidR="00863152" w:rsidRPr="000F7655" w:rsidRDefault="00863152" w:rsidP="00D83A43">
      <w:pPr>
        <w:pStyle w:val="Text"/>
        <w:spacing w:before="0"/>
        <w:jc w:val="left"/>
        <w:rPr>
          <w:sz w:val="22"/>
          <w:szCs w:val="22"/>
          <w:lang w:val="el-GR"/>
        </w:rPr>
      </w:pPr>
    </w:p>
    <w:p w14:paraId="6B607A61" w14:textId="48744A46" w:rsidR="00B84FD6" w:rsidRPr="000F7655" w:rsidRDefault="00FF6122" w:rsidP="00D83A43">
      <w:pPr>
        <w:pStyle w:val="Text"/>
        <w:spacing w:before="0"/>
        <w:jc w:val="left"/>
        <w:rPr>
          <w:sz w:val="22"/>
          <w:szCs w:val="22"/>
          <w:lang w:val="el-GR"/>
        </w:rPr>
      </w:pPr>
      <w:r w:rsidRPr="000F7655">
        <w:rPr>
          <w:sz w:val="22"/>
          <w:szCs w:val="22"/>
          <w:lang w:val="el-GR"/>
        </w:rPr>
        <w:t>Κάθε αχρησιμοποίητο φαρμακευτικό προϊόν ή υπόλειμμα πρέπει να απορρίπτεται σύμφωνα με τις κατά τόπους ισχύουσες σχετικές διατάξεις</w:t>
      </w:r>
      <w:r w:rsidR="00914C40" w:rsidRPr="000F7655">
        <w:rPr>
          <w:sz w:val="22"/>
          <w:szCs w:val="22"/>
          <w:lang w:val="el-GR"/>
        </w:rPr>
        <w:t>.</w:t>
      </w:r>
    </w:p>
    <w:p w14:paraId="6F43CC61" w14:textId="77777777" w:rsidR="00B84FD6" w:rsidRPr="000F7655" w:rsidRDefault="00B84FD6" w:rsidP="00D83A43">
      <w:pPr>
        <w:tabs>
          <w:tab w:val="clear" w:pos="567"/>
        </w:tabs>
        <w:spacing w:line="240" w:lineRule="auto"/>
        <w:rPr>
          <w:szCs w:val="22"/>
          <w:lang w:val="el-GR"/>
        </w:rPr>
      </w:pPr>
    </w:p>
    <w:p w14:paraId="170489DF" w14:textId="610B7297" w:rsidR="00B84FD6" w:rsidRPr="000F7655" w:rsidRDefault="00C123C0" w:rsidP="00D83A43">
      <w:pPr>
        <w:keepNext/>
        <w:keepLines/>
        <w:tabs>
          <w:tab w:val="clear" w:pos="567"/>
        </w:tabs>
        <w:spacing w:line="240" w:lineRule="auto"/>
        <w:rPr>
          <w:szCs w:val="22"/>
          <w:u w:val="single"/>
          <w:lang w:val="el-GR"/>
        </w:rPr>
      </w:pPr>
      <w:r w:rsidRPr="000F7655">
        <w:rPr>
          <w:szCs w:val="22"/>
          <w:u w:val="single"/>
          <w:lang w:val="el-GR"/>
        </w:rPr>
        <w:t>Οδηγίες χρήσης και χειρισμού</w:t>
      </w:r>
    </w:p>
    <w:p w14:paraId="2429E164" w14:textId="77777777" w:rsidR="00B84FD6" w:rsidRPr="000F7655" w:rsidRDefault="00B84FD6" w:rsidP="00D83A43">
      <w:pPr>
        <w:keepNext/>
        <w:keepLines/>
        <w:tabs>
          <w:tab w:val="clear" w:pos="567"/>
        </w:tabs>
        <w:spacing w:line="240" w:lineRule="auto"/>
        <w:rPr>
          <w:szCs w:val="22"/>
          <w:u w:val="single"/>
          <w:lang w:val="el-GR"/>
        </w:rPr>
      </w:pPr>
    </w:p>
    <w:p w14:paraId="75B887B3" w14:textId="3952AC21" w:rsidR="00B84FD6" w:rsidRPr="000F7655" w:rsidRDefault="00C123C0" w:rsidP="00D83A43">
      <w:pPr>
        <w:keepNext/>
        <w:keepLines/>
        <w:tabs>
          <w:tab w:val="clear" w:pos="567"/>
        </w:tabs>
        <w:spacing w:line="240" w:lineRule="auto"/>
        <w:rPr>
          <w:szCs w:val="22"/>
          <w:lang w:val="el-GR"/>
        </w:rPr>
      </w:pPr>
      <w:r w:rsidRPr="000F7655">
        <w:rPr>
          <w:szCs w:val="22"/>
          <w:lang w:val="el-GR"/>
        </w:rPr>
        <w:t xml:space="preserve">Διαβάστε τις πλήρεις </w:t>
      </w:r>
      <w:r w:rsidRPr="000F7655">
        <w:rPr>
          <w:b/>
          <w:szCs w:val="22"/>
          <w:lang w:val="el-GR"/>
        </w:rPr>
        <w:t>Οδηγίες Χρήσης</w:t>
      </w:r>
      <w:r w:rsidRPr="000F7655">
        <w:rPr>
          <w:szCs w:val="22"/>
          <w:lang w:val="el-GR"/>
        </w:rPr>
        <w:t xml:space="preserve"> πριν να χρησιμοποιήσετε το </w:t>
      </w:r>
      <w:r w:rsidR="00914C40" w:rsidRPr="000F7655">
        <w:rPr>
          <w:szCs w:val="22"/>
          <w:lang w:val="en-US"/>
        </w:rPr>
        <w:t>Enerzair</w:t>
      </w:r>
      <w:r w:rsidR="00914C40" w:rsidRPr="000F7655">
        <w:rPr>
          <w:szCs w:val="22"/>
          <w:lang w:val="el-GR"/>
        </w:rPr>
        <w:t xml:space="preserve"> </w:t>
      </w:r>
      <w:r w:rsidR="00914C40" w:rsidRPr="000F7655">
        <w:rPr>
          <w:szCs w:val="22"/>
          <w:lang w:val="en-US"/>
        </w:rPr>
        <w:t>Breezhaler</w:t>
      </w:r>
      <w:r w:rsidR="00914C40" w:rsidRPr="000F7655">
        <w:rPr>
          <w:szCs w:val="22"/>
          <w:lang w:val="el-GR"/>
        </w:rPr>
        <w:t>.</w:t>
      </w:r>
    </w:p>
    <w:p w14:paraId="433ADE14" w14:textId="77777777" w:rsidR="00B84FD6" w:rsidRPr="000F7655" w:rsidRDefault="00B84FD6" w:rsidP="00D83A43">
      <w:pPr>
        <w:keepNext/>
        <w:keepLines/>
        <w:tabs>
          <w:tab w:val="clear" w:pos="567"/>
        </w:tabs>
        <w:spacing w:line="240" w:lineRule="auto"/>
        <w:rPr>
          <w:szCs w:val="22"/>
          <w:u w:val="single"/>
          <w:lang w:val="el-GR"/>
        </w:rPr>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B84FD6" w:rsidRPr="000F7655" w14:paraId="52FD5755" w14:textId="77777777" w:rsidTr="0007219C">
        <w:trPr>
          <w:cantSplit/>
          <w:trHeight w:val="1919"/>
        </w:trPr>
        <w:tc>
          <w:tcPr>
            <w:tcW w:w="2376" w:type="dxa"/>
            <w:tcBorders>
              <w:top w:val="nil"/>
              <w:left w:val="nil"/>
              <w:bottom w:val="nil"/>
              <w:right w:val="nil"/>
            </w:tcBorders>
            <w:vAlign w:val="center"/>
            <w:hideMark/>
          </w:tcPr>
          <w:bookmarkEnd w:id="41"/>
          <w:p w14:paraId="44668F70" w14:textId="77777777" w:rsidR="00B84FD6" w:rsidRPr="000F7655" w:rsidRDefault="00CF56C5" w:rsidP="00D83A43">
            <w:pPr>
              <w:pStyle w:val="Table"/>
              <w:keepNext/>
              <w:spacing w:before="0" w:after="0"/>
              <w:jc w:val="center"/>
              <w:rPr>
                <w:rFonts w:ascii="Times New Roman" w:eastAsia="Arial" w:hAnsi="Times New Roman"/>
                <w:b/>
                <w:sz w:val="22"/>
                <w:szCs w:val="22"/>
              </w:rPr>
            </w:pPr>
            <w:r w:rsidRPr="000F7655">
              <w:rPr>
                <w:noProof/>
                <w:lang w:eastAsia="en-US"/>
              </w:rPr>
              <w:drawing>
                <wp:inline distT="0" distB="0" distL="0" distR="0" wp14:anchorId="7E031358" wp14:editId="225B1D31">
                  <wp:extent cx="1173480" cy="848360"/>
                  <wp:effectExtent l="0" t="0" r="0" b="0"/>
                  <wp:docPr id="1"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2D99A44A" w14:textId="77777777" w:rsidR="00B84FD6" w:rsidRPr="000F7655" w:rsidRDefault="00CF56C5" w:rsidP="00D83A43">
            <w:pPr>
              <w:pStyle w:val="Text"/>
              <w:keepNext/>
              <w:keepLines/>
              <w:spacing w:before="0"/>
              <w:jc w:val="center"/>
              <w:rPr>
                <w:b/>
                <w:sz w:val="22"/>
                <w:szCs w:val="22"/>
              </w:rPr>
            </w:pPr>
            <w:r w:rsidRPr="000F7655">
              <w:rPr>
                <w:noProof/>
                <w:lang w:eastAsia="en-US"/>
              </w:rPr>
              <w:drawing>
                <wp:inline distT="0" distB="0" distL="0" distR="0" wp14:anchorId="3786F78F" wp14:editId="4FD40004">
                  <wp:extent cx="1310640" cy="1005840"/>
                  <wp:effectExtent l="0" t="0" r="0" b="0"/>
                  <wp:docPr id="2"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7A40743C" w14:textId="77777777" w:rsidR="00B84FD6" w:rsidRPr="000F7655" w:rsidRDefault="00CF56C5" w:rsidP="00D83A43">
            <w:pPr>
              <w:pStyle w:val="Text"/>
              <w:keepNext/>
              <w:keepLines/>
              <w:spacing w:before="0"/>
              <w:jc w:val="center"/>
              <w:rPr>
                <w:b/>
                <w:sz w:val="22"/>
                <w:szCs w:val="22"/>
              </w:rPr>
            </w:pPr>
            <w:r w:rsidRPr="000F7655">
              <w:rPr>
                <w:noProof/>
                <w:lang w:eastAsia="en-US"/>
              </w:rPr>
              <w:drawing>
                <wp:inline distT="0" distB="0" distL="0" distR="0" wp14:anchorId="131175D8" wp14:editId="52084565">
                  <wp:extent cx="1153160" cy="1005840"/>
                  <wp:effectExtent l="0" t="0" r="0" b="0"/>
                  <wp:docPr id="3"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15B81B55" w14:textId="56C02293" w:rsidR="00B84FD6" w:rsidRPr="000F7655" w:rsidRDefault="00CF56C5" w:rsidP="00D83A43">
            <w:pPr>
              <w:pStyle w:val="Text"/>
              <w:keepNext/>
              <w:keepLines/>
              <w:spacing w:before="0"/>
              <w:jc w:val="center"/>
              <w:rPr>
                <w:b/>
                <w:sz w:val="20"/>
              </w:rPr>
            </w:pPr>
            <w:r w:rsidRPr="000F7655">
              <w:rPr>
                <w:noProof/>
                <w:lang w:eastAsia="en-US"/>
              </w:rPr>
              <w:drawing>
                <wp:inline distT="0" distB="0" distL="0" distR="0" wp14:anchorId="51F5820B" wp14:editId="528ABAF5">
                  <wp:extent cx="990600" cy="1270000"/>
                  <wp:effectExtent l="0" t="0" r="0" b="0"/>
                  <wp:docPr id="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B84FD6" w:rsidRPr="003D22BB" w14:paraId="57041250" w14:textId="77777777" w:rsidTr="0007219C">
        <w:trPr>
          <w:cantSplit/>
        </w:trPr>
        <w:tc>
          <w:tcPr>
            <w:tcW w:w="2376" w:type="dxa"/>
            <w:tcBorders>
              <w:top w:val="nil"/>
              <w:left w:val="nil"/>
              <w:bottom w:val="nil"/>
              <w:right w:val="nil"/>
            </w:tcBorders>
            <w:hideMark/>
          </w:tcPr>
          <w:p w14:paraId="5C0C2E58" w14:textId="4120ACE1" w:rsidR="00B84FD6" w:rsidRPr="000F7655" w:rsidRDefault="00572256" w:rsidP="00D83A43">
            <w:pPr>
              <w:pStyle w:val="Table"/>
              <w:keepNext/>
              <w:spacing w:before="0" w:after="0"/>
              <w:jc w:val="center"/>
              <w:rPr>
                <w:rFonts w:ascii="Times New Roman" w:eastAsia="Arial" w:hAnsi="Times New Roman"/>
                <w:b/>
                <w:sz w:val="22"/>
                <w:szCs w:val="22"/>
                <w:lang w:val="el-GR"/>
              </w:rPr>
            </w:pPr>
            <w:r w:rsidRPr="000F7655">
              <w:rPr>
                <w:rFonts w:ascii="Times New Roman" w:hAnsi="Times New Roman"/>
                <w:b/>
                <w:sz w:val="22"/>
                <w:szCs w:val="22"/>
                <w:lang w:val="el-GR"/>
              </w:rPr>
              <w:t>Εισάγετε</w:t>
            </w:r>
          </w:p>
        </w:tc>
        <w:tc>
          <w:tcPr>
            <w:tcW w:w="2268" w:type="dxa"/>
            <w:tcBorders>
              <w:top w:val="nil"/>
              <w:left w:val="nil"/>
              <w:bottom w:val="nil"/>
              <w:right w:val="nil"/>
            </w:tcBorders>
            <w:hideMark/>
          </w:tcPr>
          <w:p w14:paraId="5A5AD755" w14:textId="4194E949" w:rsidR="00B84FD6" w:rsidRPr="000F7655" w:rsidRDefault="00572256" w:rsidP="00D83A43">
            <w:pPr>
              <w:pStyle w:val="Table"/>
              <w:keepNext/>
              <w:spacing w:before="0" w:after="0"/>
              <w:jc w:val="center"/>
              <w:rPr>
                <w:rFonts w:ascii="Times New Roman" w:hAnsi="Times New Roman"/>
                <w:b/>
                <w:sz w:val="22"/>
                <w:szCs w:val="22"/>
              </w:rPr>
            </w:pPr>
            <w:r w:rsidRPr="000F7655">
              <w:rPr>
                <w:rFonts w:ascii="Times New Roman" w:hAnsi="Times New Roman"/>
                <w:b/>
                <w:sz w:val="22"/>
                <w:szCs w:val="22"/>
                <w:lang w:val="el-GR"/>
              </w:rPr>
              <w:t>Τρυπήστε και αφήστε</w:t>
            </w:r>
          </w:p>
        </w:tc>
        <w:tc>
          <w:tcPr>
            <w:tcW w:w="2268" w:type="dxa"/>
            <w:tcBorders>
              <w:top w:val="nil"/>
              <w:left w:val="nil"/>
              <w:bottom w:val="nil"/>
              <w:right w:val="nil"/>
            </w:tcBorders>
            <w:hideMark/>
          </w:tcPr>
          <w:p w14:paraId="6A03D143" w14:textId="4A53544B" w:rsidR="00B84FD6" w:rsidRPr="000F7655" w:rsidRDefault="00572256" w:rsidP="00D83A43">
            <w:pPr>
              <w:pStyle w:val="Table"/>
              <w:keepNext/>
              <w:spacing w:before="0" w:after="0"/>
              <w:jc w:val="center"/>
              <w:rPr>
                <w:rFonts w:ascii="Times New Roman" w:hAnsi="Times New Roman"/>
                <w:b/>
                <w:sz w:val="22"/>
                <w:szCs w:val="22"/>
              </w:rPr>
            </w:pPr>
            <w:r w:rsidRPr="000F7655">
              <w:rPr>
                <w:rFonts w:ascii="Times New Roman" w:hAnsi="Times New Roman"/>
                <w:b/>
                <w:sz w:val="22"/>
                <w:szCs w:val="22"/>
                <w:lang w:val="el-GR"/>
              </w:rPr>
              <w:t>Εισπνεύστε βαθιά</w:t>
            </w:r>
          </w:p>
        </w:tc>
        <w:tc>
          <w:tcPr>
            <w:tcW w:w="2415" w:type="dxa"/>
            <w:tcBorders>
              <w:top w:val="nil"/>
              <w:left w:val="nil"/>
              <w:bottom w:val="nil"/>
              <w:right w:val="nil"/>
            </w:tcBorders>
            <w:hideMark/>
          </w:tcPr>
          <w:p w14:paraId="2F7FDB12" w14:textId="1B499759" w:rsidR="00B84FD6" w:rsidRPr="000F7655" w:rsidRDefault="00572256" w:rsidP="00D83A43">
            <w:pPr>
              <w:pStyle w:val="Table"/>
              <w:keepNext/>
              <w:spacing w:before="0" w:after="0"/>
              <w:jc w:val="center"/>
              <w:rPr>
                <w:rFonts w:ascii="Times New Roman" w:hAnsi="Times New Roman"/>
                <w:b/>
                <w:sz w:val="22"/>
                <w:szCs w:val="22"/>
                <w:lang w:val="el-GR"/>
              </w:rPr>
            </w:pPr>
            <w:r w:rsidRPr="000F7655">
              <w:rPr>
                <w:rFonts w:ascii="Times New Roman" w:hAnsi="Times New Roman"/>
                <w:b/>
                <w:sz w:val="22"/>
                <w:szCs w:val="22"/>
                <w:lang w:val="el-GR"/>
              </w:rPr>
              <w:t>Ελέγξτε ότι το καψάκιο είναι άδειο</w:t>
            </w:r>
          </w:p>
        </w:tc>
      </w:tr>
      <w:tr w:rsidR="0007219C" w:rsidRPr="003D22BB" w14:paraId="3084A226" w14:textId="77777777" w:rsidTr="0007219C">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07219C" w:rsidRPr="003D22BB" w14:paraId="41A54178" w14:textId="77777777" w:rsidTr="000C38C2">
              <w:trPr>
                <w:cantSplit/>
              </w:trPr>
              <w:tc>
                <w:tcPr>
                  <w:tcW w:w="2376" w:type="dxa"/>
                  <w:tcBorders>
                    <w:top w:val="nil"/>
                    <w:left w:val="nil"/>
                    <w:bottom w:val="nil"/>
                    <w:right w:val="nil"/>
                  </w:tcBorders>
                </w:tcPr>
                <w:p w14:paraId="0057D8D0" w14:textId="77777777" w:rsidR="0007219C" w:rsidRPr="000F7655" w:rsidRDefault="0007219C" w:rsidP="00D83A43">
                  <w:pPr>
                    <w:pStyle w:val="Text"/>
                    <w:jc w:val="left"/>
                    <w:rPr>
                      <w:b/>
                      <w:sz w:val="22"/>
                      <w:szCs w:val="22"/>
                      <w:lang w:val="el-GR"/>
                    </w:rPr>
                  </w:pPr>
                  <w:r w:rsidRPr="000F7655">
                    <w:rPr>
                      <w:noProof/>
                      <w:lang w:eastAsia="en-US"/>
                    </w:rPr>
                    <mc:AlternateContent>
                      <mc:Choice Requires="wps">
                        <w:drawing>
                          <wp:anchor distT="0" distB="0" distL="114300" distR="114300" simplePos="0" relativeHeight="251688448" behindDoc="0" locked="0" layoutInCell="1" allowOverlap="1" wp14:anchorId="6B4D50D0" wp14:editId="10222092">
                            <wp:simplePos x="0" y="0"/>
                            <wp:positionH relativeFrom="column">
                              <wp:posOffset>97155</wp:posOffset>
                            </wp:positionH>
                            <wp:positionV relativeFrom="paragraph">
                              <wp:posOffset>93345</wp:posOffset>
                            </wp:positionV>
                            <wp:extent cx="1276350" cy="852805"/>
                            <wp:effectExtent l="0" t="0" r="0" b="0"/>
                            <wp:wrapNone/>
                            <wp:docPr id="19" name="Down Arrow 1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3A97D31A" w14:textId="77777777" w:rsidR="007518EF" w:rsidRPr="00F52A44" w:rsidRDefault="007518EF" w:rsidP="0007219C">
                                        <w:pPr>
                                          <w:jc w:val="center"/>
                                          <w:rPr>
                                            <w:b/>
                                            <w:color w:val="FFFFFF"/>
                                            <w:sz w:val="28"/>
                                          </w:rPr>
                                        </w:pPr>
                                        <w:r w:rsidRPr="00F52A44">
                                          <w:rPr>
                                            <w:b/>
                                            <w:color w:val="FFFFFF"/>
                                            <w:sz w:val="28"/>
                                          </w:rPr>
                                          <w:t>1</w:t>
                                        </w:r>
                                      </w:p>
                                      <w:p w14:paraId="6D8A714C" w14:textId="77777777" w:rsidR="007518EF" w:rsidRPr="00F52A44" w:rsidRDefault="007518EF" w:rsidP="0007219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B4D50D0"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19" o:spid="_x0000_s1026" type="#_x0000_t67" style="position:absolute;margin-left:7.65pt;margin-top:7.35pt;width:100.5pt;height:67.15pt;z-index:2516884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3A97D31A" w14:textId="77777777" w:rsidR="007518EF" w:rsidRPr="00F52A44" w:rsidRDefault="007518EF" w:rsidP="0007219C">
                                  <w:pPr>
                                    <w:jc w:val="center"/>
                                    <w:rPr>
                                      <w:b/>
                                      <w:color w:val="FFFFFF"/>
                                      <w:sz w:val="28"/>
                                    </w:rPr>
                                  </w:pPr>
                                  <w:r w:rsidRPr="00F52A44">
                                    <w:rPr>
                                      <w:b/>
                                      <w:color w:val="FFFFFF"/>
                                      <w:sz w:val="28"/>
                                    </w:rPr>
                                    <w:t>1</w:t>
                                  </w:r>
                                </w:p>
                                <w:p w14:paraId="6D8A714C" w14:textId="77777777" w:rsidR="007518EF" w:rsidRPr="00F52A44" w:rsidRDefault="007518EF" w:rsidP="0007219C">
                                  <w:pPr>
                                    <w:rPr>
                                      <w:b/>
                                      <w:color w:val="FFFFFF"/>
                                      <w:sz w:val="28"/>
                                    </w:rPr>
                                  </w:pPr>
                                </w:p>
                              </w:txbxContent>
                            </v:textbox>
                          </v:shape>
                        </w:pict>
                      </mc:Fallback>
                    </mc:AlternateContent>
                  </w:r>
                </w:p>
              </w:tc>
              <w:tc>
                <w:tcPr>
                  <w:tcW w:w="2268" w:type="dxa"/>
                  <w:tcBorders>
                    <w:top w:val="nil"/>
                    <w:left w:val="nil"/>
                    <w:bottom w:val="nil"/>
                    <w:right w:val="nil"/>
                  </w:tcBorders>
                </w:tcPr>
                <w:p w14:paraId="4525498D" w14:textId="77777777" w:rsidR="0007219C" w:rsidRPr="000F7655" w:rsidRDefault="0007219C" w:rsidP="00D83A43">
                  <w:pPr>
                    <w:pStyle w:val="Text"/>
                    <w:spacing w:before="0"/>
                    <w:jc w:val="left"/>
                    <w:rPr>
                      <w:b/>
                      <w:sz w:val="22"/>
                      <w:szCs w:val="22"/>
                      <w:lang w:val="el-GR"/>
                    </w:rPr>
                  </w:pPr>
                  <w:r w:rsidRPr="000F7655">
                    <w:rPr>
                      <w:noProof/>
                      <w:lang w:eastAsia="en-US"/>
                    </w:rPr>
                    <mc:AlternateContent>
                      <mc:Choice Requires="wps">
                        <w:drawing>
                          <wp:anchor distT="0" distB="0" distL="114300" distR="114300" simplePos="0" relativeHeight="251689472" behindDoc="0" locked="0" layoutInCell="1" allowOverlap="1" wp14:anchorId="08482ED3" wp14:editId="54390774">
                            <wp:simplePos x="0" y="0"/>
                            <wp:positionH relativeFrom="column">
                              <wp:posOffset>27940</wp:posOffset>
                            </wp:positionH>
                            <wp:positionV relativeFrom="paragraph">
                              <wp:posOffset>93345</wp:posOffset>
                            </wp:positionV>
                            <wp:extent cx="1332230" cy="824230"/>
                            <wp:effectExtent l="0" t="0" r="0" b="0"/>
                            <wp:wrapNone/>
                            <wp:docPr id="20" name="Down Arrow 2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14E88F32" w14:textId="77777777" w:rsidR="007518EF" w:rsidRPr="00F52A44" w:rsidRDefault="007518EF" w:rsidP="0007219C">
                                        <w:pPr>
                                          <w:jc w:val="center"/>
                                          <w:rPr>
                                            <w:b/>
                                            <w:color w:val="FFFFFF"/>
                                            <w:sz w:val="28"/>
                                          </w:rPr>
                                        </w:pPr>
                                        <w:r w:rsidRPr="00F52A44">
                                          <w:rPr>
                                            <w:b/>
                                            <w:color w:val="FFFFFF"/>
                                            <w:sz w:val="28"/>
                                          </w:rPr>
                                          <w:t>2</w:t>
                                        </w:r>
                                      </w:p>
                                      <w:p w14:paraId="38CA30C7" w14:textId="77777777" w:rsidR="007518EF" w:rsidRPr="00F52A44" w:rsidRDefault="007518EF" w:rsidP="0007219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8482ED3" id="Down Arrow 20" o:spid="_x0000_s1027" type="#_x0000_t67" style="position:absolute;margin-left:2.2pt;margin-top:7.35pt;width:104.9pt;height:64.9pt;z-index:2516894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14E88F32" w14:textId="77777777" w:rsidR="007518EF" w:rsidRPr="00F52A44" w:rsidRDefault="007518EF" w:rsidP="0007219C">
                                  <w:pPr>
                                    <w:jc w:val="center"/>
                                    <w:rPr>
                                      <w:b/>
                                      <w:color w:val="FFFFFF"/>
                                      <w:sz w:val="28"/>
                                    </w:rPr>
                                  </w:pPr>
                                  <w:r w:rsidRPr="00F52A44">
                                    <w:rPr>
                                      <w:b/>
                                      <w:color w:val="FFFFFF"/>
                                      <w:sz w:val="28"/>
                                    </w:rPr>
                                    <w:t>2</w:t>
                                  </w:r>
                                </w:p>
                                <w:p w14:paraId="38CA30C7" w14:textId="77777777" w:rsidR="007518EF" w:rsidRPr="00F52A44" w:rsidRDefault="007518EF" w:rsidP="0007219C">
                                  <w:pPr>
                                    <w:rPr>
                                      <w:b/>
                                      <w:color w:val="FFFFFF"/>
                                      <w:sz w:val="28"/>
                                    </w:rPr>
                                  </w:pPr>
                                </w:p>
                              </w:txbxContent>
                            </v:textbox>
                          </v:shape>
                        </w:pict>
                      </mc:Fallback>
                    </mc:AlternateContent>
                  </w:r>
                </w:p>
              </w:tc>
              <w:tc>
                <w:tcPr>
                  <w:tcW w:w="2268" w:type="dxa"/>
                  <w:tcBorders>
                    <w:top w:val="nil"/>
                    <w:left w:val="nil"/>
                    <w:bottom w:val="nil"/>
                    <w:right w:val="nil"/>
                  </w:tcBorders>
                </w:tcPr>
                <w:p w14:paraId="42838396" w14:textId="77777777" w:rsidR="0007219C" w:rsidRPr="000F7655" w:rsidRDefault="0007219C" w:rsidP="00D83A43">
                  <w:pPr>
                    <w:pStyle w:val="Text"/>
                    <w:spacing w:before="0"/>
                    <w:jc w:val="left"/>
                    <w:rPr>
                      <w:b/>
                      <w:sz w:val="22"/>
                      <w:szCs w:val="22"/>
                      <w:lang w:val="el-GR"/>
                    </w:rPr>
                  </w:pPr>
                  <w:r w:rsidRPr="000F7655">
                    <w:rPr>
                      <w:noProof/>
                      <w:lang w:eastAsia="en-US"/>
                    </w:rPr>
                    <mc:AlternateContent>
                      <mc:Choice Requires="wps">
                        <w:drawing>
                          <wp:anchor distT="0" distB="0" distL="114300" distR="114300" simplePos="0" relativeHeight="251690496" behindDoc="0" locked="0" layoutInCell="1" allowOverlap="1" wp14:anchorId="2ADFCCD3" wp14:editId="66C192C4">
                            <wp:simplePos x="0" y="0"/>
                            <wp:positionH relativeFrom="column">
                              <wp:posOffset>38100</wp:posOffset>
                            </wp:positionH>
                            <wp:positionV relativeFrom="paragraph">
                              <wp:posOffset>93345</wp:posOffset>
                            </wp:positionV>
                            <wp:extent cx="1266825" cy="861695"/>
                            <wp:effectExtent l="0" t="0" r="0" b="0"/>
                            <wp:wrapNone/>
                            <wp:docPr id="21" name="Down Arrow 2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7C8367EC" w14:textId="77777777" w:rsidR="007518EF" w:rsidRPr="00F52A44" w:rsidRDefault="007518EF" w:rsidP="0007219C">
                                        <w:pPr>
                                          <w:jc w:val="center"/>
                                          <w:rPr>
                                            <w:b/>
                                            <w:color w:val="FFFFFF"/>
                                            <w:sz w:val="28"/>
                                          </w:rPr>
                                        </w:pPr>
                                        <w:r w:rsidRPr="00F52A44">
                                          <w:rPr>
                                            <w:b/>
                                            <w:color w:val="FFFFFF"/>
                                            <w:sz w:val="28"/>
                                          </w:rPr>
                                          <w:t>3</w:t>
                                        </w:r>
                                      </w:p>
                                      <w:p w14:paraId="5836D3A6" w14:textId="77777777" w:rsidR="007518EF" w:rsidRPr="00F52A44" w:rsidRDefault="007518EF" w:rsidP="0007219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ADFCCD3" id="Down Arrow 21" o:spid="_x0000_s1028" type="#_x0000_t67" style="position:absolute;margin-left:3pt;margin-top:7.35pt;width:99.75pt;height:67.85pt;z-index:2516904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7C8367EC" w14:textId="77777777" w:rsidR="007518EF" w:rsidRPr="00F52A44" w:rsidRDefault="007518EF" w:rsidP="0007219C">
                                  <w:pPr>
                                    <w:jc w:val="center"/>
                                    <w:rPr>
                                      <w:b/>
                                      <w:color w:val="FFFFFF"/>
                                      <w:sz w:val="28"/>
                                    </w:rPr>
                                  </w:pPr>
                                  <w:r w:rsidRPr="00F52A44">
                                    <w:rPr>
                                      <w:b/>
                                      <w:color w:val="FFFFFF"/>
                                      <w:sz w:val="28"/>
                                    </w:rPr>
                                    <w:t>3</w:t>
                                  </w:r>
                                </w:p>
                                <w:p w14:paraId="5836D3A6" w14:textId="77777777" w:rsidR="007518EF" w:rsidRPr="00F52A44" w:rsidRDefault="007518EF" w:rsidP="0007219C">
                                  <w:pPr>
                                    <w:rPr>
                                      <w:b/>
                                      <w:color w:val="FFFFFF"/>
                                      <w:sz w:val="28"/>
                                    </w:rPr>
                                  </w:pPr>
                                </w:p>
                              </w:txbxContent>
                            </v:textbox>
                          </v:shape>
                        </w:pict>
                      </mc:Fallback>
                    </mc:AlternateContent>
                  </w:r>
                </w:p>
              </w:tc>
              <w:tc>
                <w:tcPr>
                  <w:tcW w:w="2415" w:type="dxa"/>
                  <w:tcBorders>
                    <w:top w:val="nil"/>
                    <w:left w:val="nil"/>
                    <w:bottom w:val="nil"/>
                    <w:right w:val="nil"/>
                  </w:tcBorders>
                  <w:hideMark/>
                </w:tcPr>
                <w:p w14:paraId="4A5BDFCB" w14:textId="77777777" w:rsidR="0007219C" w:rsidRPr="000F7655" w:rsidRDefault="0007219C" w:rsidP="00D83A43">
                  <w:pPr>
                    <w:pStyle w:val="Text"/>
                    <w:spacing w:before="0"/>
                    <w:jc w:val="left"/>
                    <w:rPr>
                      <w:b/>
                      <w:sz w:val="22"/>
                      <w:szCs w:val="22"/>
                      <w:lang w:val="el-GR"/>
                    </w:rPr>
                  </w:pPr>
                  <w:r w:rsidRPr="000F7655">
                    <w:rPr>
                      <w:noProof/>
                      <w:lang w:eastAsia="en-US"/>
                    </w:rPr>
                    <mc:AlternateContent>
                      <mc:Choice Requires="wps">
                        <w:drawing>
                          <wp:anchor distT="0" distB="0" distL="114300" distR="114300" simplePos="0" relativeHeight="251691520" behindDoc="0" locked="0" layoutInCell="1" allowOverlap="1" wp14:anchorId="2B285A6C" wp14:editId="4621A651">
                            <wp:simplePos x="0" y="0"/>
                            <wp:positionH relativeFrom="column">
                              <wp:posOffset>-58843</wp:posOffset>
                            </wp:positionH>
                            <wp:positionV relativeFrom="paragraph">
                              <wp:posOffset>94192</wp:posOffset>
                            </wp:positionV>
                            <wp:extent cx="1562100" cy="812165"/>
                            <wp:effectExtent l="0" t="0" r="0" b="6985"/>
                            <wp:wrapNone/>
                            <wp:docPr id="22" name="Down Arrow 2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3F9C676B" w14:textId="0071C17F" w:rsidR="007518EF" w:rsidRPr="0007219C" w:rsidRDefault="007518EF" w:rsidP="0007219C">
                                        <w:pPr>
                                          <w:jc w:val="center"/>
                                          <w:rPr>
                                            <w:b/>
                                            <w:color w:val="FFFFFF"/>
                                            <w:sz w:val="24"/>
                                            <w:szCs w:val="24"/>
                                          </w:rPr>
                                        </w:pPr>
                                        <w:r w:rsidRPr="0007219C">
                                          <w:rPr>
                                            <w:b/>
                                            <w:color w:val="FFFFFF"/>
                                            <w:sz w:val="24"/>
                                            <w:szCs w:val="24"/>
                                          </w:rPr>
                                          <w:t>Έλεγχος</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B285A6C" id="Down Arrow 22" o:spid="_x0000_s1029" type="#_x0000_t67" style="position:absolute;margin-left:-4.65pt;margin-top:7.4pt;width:123pt;height:63.95pt;z-index:2516915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KsGsqgIAAFQFAAAOAAAAZHJzL2Uyb0RvYy54bWysVFFv2yAQfp+0/4B4Xx17SdpadaqoVaZJ&#10;WVupnfpMMMTegGNAYme/fgd20mjb0zQ/II47f3f38R03t71WZC+cb8FUNL+YUCIMh7o124p+fVl9&#10;uKLEB2ZqpsCIih6Ep7eL9+9uOluKAhpQtXAEQYwvO1vRJgRbZpnnjdDMX4AVBp0SnGYBTbfNasc6&#10;RNcqKyaTedaBq60DLrzH0/vBSRcJX0rBw6OUXgSiKoq1hbS6tG7imi1uWLl1zDYtH8tg/1CFZq3B&#10;pCeoexYY2bn2DyjdcgceZLjgoDOQsuUi9YDd5JPfunlumBWpFyTH2xNN/v/B8of9s31ysXRv18C/&#10;e2Qk66wvT55o+DGml07HWCyc9InFw4lF0QfC8TCfzYt8gmRz9F3lRT6fRZozVh7/ts6HTwI0iZuK&#10;1tCZpXPQJQbZfu1DorImhmnUDKu/5ZRIrfBm9kyR2QS/8ebOYorzmOn8en49ph0RsYBj4tQuqLZe&#10;tUol4+DvlCOIXlFUF1ZEiWI+4GFFV+lLxamd/gL1EHcqA4F9+j816c9xlSEdMlJcJj4YClwqFpAa&#10;beuKerOlhKktTg4PLiUwEEtKqozF3jPfDNkS7NC0bgPOjGo10hupSFxgEcrEVkRSPXJ4vMjh7uIt&#10;hn7TkxYTf4xA8WQD9eHJEQfDYHjLVy2mXWPrT8wh33iNON3hERepAHuBcUdJA+7n385jPAoUvZR0&#10;OFnY548dcwIZ/WxQutf5dBpHMRnT2WWBhjv3bM49ZqfvAG8FFYDVpW2MD+q4lQ70Kz4Cy5gVXcxw&#10;zD0wOhp3YZh4fEa4WC5TGI6fZWFtni2P4JG5SPhL/8qcHYUZUNIPcJxCViYhDVJ+i41/GljuAsj2&#10;xPnA6zhJOLpJGeMzE9+GcztFvT2Gi18A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uSrBrKoCAABUBQAADgAAAAAA&#10;AAAAAAAAAAAuAgAAZHJzL2Uyb0RvYy54bWxQSwECLQAUAAYACAAAACEAbBtK0+EAAAAJAQAADwAA&#10;AAAAAAAAAAAAAAAEBQAAZHJzL2Rvd25yZXYueG1sUEsFBgAAAAAEAAQA8wAAABIGAAAAAA==&#10;" adj="11455" fillcolor="#7f7f7f" stroked="f" strokeweight="1pt">
                            <v:textbox>
                              <w:txbxContent>
                                <w:p w14:paraId="3F9C676B" w14:textId="0071C17F" w:rsidR="007518EF" w:rsidRPr="0007219C" w:rsidRDefault="007518EF" w:rsidP="0007219C">
                                  <w:pPr>
                                    <w:jc w:val="center"/>
                                    <w:rPr>
                                      <w:b/>
                                      <w:color w:val="FFFFFF"/>
                                      <w:sz w:val="24"/>
                                      <w:szCs w:val="24"/>
                                    </w:rPr>
                                  </w:pPr>
                                  <w:r w:rsidRPr="0007219C">
                                    <w:rPr>
                                      <w:b/>
                                      <w:color w:val="FFFFFF"/>
                                      <w:sz w:val="24"/>
                                      <w:szCs w:val="24"/>
                                    </w:rPr>
                                    <w:t>Έλεγχος</w:t>
                                  </w:r>
                                </w:p>
                              </w:txbxContent>
                            </v:textbox>
                          </v:shape>
                        </w:pict>
                      </mc:Fallback>
                    </mc:AlternateContent>
                  </w:r>
                </w:p>
              </w:tc>
            </w:tr>
            <w:tr w:rsidR="0007219C" w:rsidRPr="003D22BB" w14:paraId="6F3C4F8A" w14:textId="77777777" w:rsidTr="000C38C2">
              <w:trPr>
                <w:cantSplit/>
              </w:trPr>
              <w:tc>
                <w:tcPr>
                  <w:tcW w:w="2376" w:type="dxa"/>
                  <w:tcBorders>
                    <w:top w:val="nil"/>
                    <w:left w:val="nil"/>
                    <w:bottom w:val="nil"/>
                    <w:right w:val="nil"/>
                  </w:tcBorders>
                </w:tcPr>
                <w:p w14:paraId="7BCD6072" w14:textId="77777777" w:rsidR="0007219C" w:rsidRPr="000F7655" w:rsidRDefault="0007219C" w:rsidP="00D83A43">
                  <w:pPr>
                    <w:pStyle w:val="Text"/>
                    <w:jc w:val="left"/>
                    <w:rPr>
                      <w:b/>
                      <w:sz w:val="22"/>
                      <w:szCs w:val="22"/>
                      <w:lang w:val="el-GR"/>
                    </w:rPr>
                  </w:pPr>
                </w:p>
              </w:tc>
              <w:tc>
                <w:tcPr>
                  <w:tcW w:w="2268" w:type="dxa"/>
                  <w:tcBorders>
                    <w:top w:val="nil"/>
                    <w:left w:val="nil"/>
                    <w:bottom w:val="nil"/>
                    <w:right w:val="nil"/>
                  </w:tcBorders>
                </w:tcPr>
                <w:p w14:paraId="10F9FD0A" w14:textId="77777777" w:rsidR="0007219C" w:rsidRPr="000F7655" w:rsidRDefault="0007219C" w:rsidP="00D83A43">
                  <w:pPr>
                    <w:pStyle w:val="Text"/>
                    <w:spacing w:before="0"/>
                    <w:jc w:val="left"/>
                    <w:rPr>
                      <w:b/>
                      <w:sz w:val="22"/>
                      <w:szCs w:val="22"/>
                      <w:lang w:val="el-GR"/>
                    </w:rPr>
                  </w:pPr>
                </w:p>
              </w:tc>
              <w:tc>
                <w:tcPr>
                  <w:tcW w:w="2268" w:type="dxa"/>
                  <w:tcBorders>
                    <w:top w:val="nil"/>
                    <w:left w:val="nil"/>
                    <w:bottom w:val="nil"/>
                    <w:right w:val="nil"/>
                  </w:tcBorders>
                </w:tcPr>
                <w:p w14:paraId="616D136A" w14:textId="77777777" w:rsidR="0007219C" w:rsidRPr="000F7655" w:rsidRDefault="0007219C" w:rsidP="00D83A43">
                  <w:pPr>
                    <w:pStyle w:val="Text"/>
                    <w:spacing w:before="0"/>
                    <w:jc w:val="left"/>
                    <w:rPr>
                      <w:b/>
                      <w:sz w:val="22"/>
                      <w:szCs w:val="22"/>
                      <w:lang w:val="el-GR"/>
                    </w:rPr>
                  </w:pPr>
                </w:p>
              </w:tc>
              <w:tc>
                <w:tcPr>
                  <w:tcW w:w="2415" w:type="dxa"/>
                  <w:tcBorders>
                    <w:top w:val="nil"/>
                    <w:left w:val="nil"/>
                    <w:bottom w:val="nil"/>
                    <w:right w:val="nil"/>
                  </w:tcBorders>
                </w:tcPr>
                <w:p w14:paraId="308EBED9" w14:textId="77777777" w:rsidR="0007219C" w:rsidRPr="000F7655" w:rsidRDefault="0007219C" w:rsidP="00D83A43">
                  <w:pPr>
                    <w:pStyle w:val="Text"/>
                    <w:spacing w:before="0"/>
                    <w:jc w:val="left"/>
                    <w:rPr>
                      <w:b/>
                      <w:sz w:val="22"/>
                      <w:szCs w:val="22"/>
                      <w:lang w:val="el-GR"/>
                    </w:rPr>
                  </w:pPr>
                </w:p>
              </w:tc>
            </w:tr>
            <w:tr w:rsidR="0007219C" w:rsidRPr="003D22BB" w14:paraId="78BC2E83" w14:textId="77777777" w:rsidTr="000C38C2">
              <w:trPr>
                <w:cantSplit/>
              </w:trPr>
              <w:tc>
                <w:tcPr>
                  <w:tcW w:w="2376" w:type="dxa"/>
                  <w:tcBorders>
                    <w:top w:val="nil"/>
                    <w:left w:val="nil"/>
                    <w:bottom w:val="nil"/>
                    <w:right w:val="nil"/>
                  </w:tcBorders>
                </w:tcPr>
                <w:p w14:paraId="77C4509F" w14:textId="77777777" w:rsidR="0007219C" w:rsidRPr="000F7655" w:rsidRDefault="0007219C" w:rsidP="00D83A43">
                  <w:pPr>
                    <w:pStyle w:val="Text"/>
                    <w:jc w:val="left"/>
                    <w:rPr>
                      <w:b/>
                      <w:sz w:val="22"/>
                      <w:szCs w:val="22"/>
                      <w:lang w:val="el-GR"/>
                    </w:rPr>
                  </w:pPr>
                </w:p>
              </w:tc>
              <w:tc>
                <w:tcPr>
                  <w:tcW w:w="2268" w:type="dxa"/>
                  <w:tcBorders>
                    <w:top w:val="nil"/>
                    <w:left w:val="nil"/>
                    <w:bottom w:val="single" w:sz="24" w:space="0" w:color="808080"/>
                    <w:right w:val="nil"/>
                  </w:tcBorders>
                </w:tcPr>
                <w:p w14:paraId="4155EEC1" w14:textId="77777777" w:rsidR="0007219C" w:rsidRPr="000F7655" w:rsidRDefault="0007219C" w:rsidP="00D83A43">
                  <w:pPr>
                    <w:pStyle w:val="Text"/>
                    <w:spacing w:before="0"/>
                    <w:jc w:val="left"/>
                    <w:rPr>
                      <w:b/>
                      <w:sz w:val="22"/>
                      <w:szCs w:val="22"/>
                      <w:lang w:val="el-GR"/>
                    </w:rPr>
                  </w:pPr>
                </w:p>
              </w:tc>
              <w:tc>
                <w:tcPr>
                  <w:tcW w:w="2268" w:type="dxa"/>
                  <w:tcBorders>
                    <w:top w:val="nil"/>
                    <w:left w:val="nil"/>
                    <w:bottom w:val="single" w:sz="24" w:space="0" w:color="808080"/>
                    <w:right w:val="nil"/>
                  </w:tcBorders>
                </w:tcPr>
                <w:p w14:paraId="18B539DB" w14:textId="77777777" w:rsidR="0007219C" w:rsidRPr="000F7655" w:rsidRDefault="0007219C" w:rsidP="00D83A43">
                  <w:pPr>
                    <w:pStyle w:val="Text"/>
                    <w:spacing w:before="0"/>
                    <w:jc w:val="left"/>
                    <w:rPr>
                      <w:b/>
                      <w:sz w:val="22"/>
                      <w:szCs w:val="22"/>
                      <w:lang w:val="el-GR"/>
                    </w:rPr>
                  </w:pPr>
                </w:p>
              </w:tc>
              <w:tc>
                <w:tcPr>
                  <w:tcW w:w="2415" w:type="dxa"/>
                  <w:tcBorders>
                    <w:top w:val="nil"/>
                    <w:left w:val="nil"/>
                    <w:bottom w:val="single" w:sz="24" w:space="0" w:color="808080"/>
                    <w:right w:val="nil"/>
                  </w:tcBorders>
                </w:tcPr>
                <w:p w14:paraId="7B7954EE" w14:textId="77777777" w:rsidR="0007219C" w:rsidRPr="000F7655" w:rsidRDefault="0007219C" w:rsidP="00D83A43">
                  <w:pPr>
                    <w:pStyle w:val="Text"/>
                    <w:spacing w:before="0"/>
                    <w:jc w:val="left"/>
                    <w:rPr>
                      <w:b/>
                      <w:sz w:val="22"/>
                      <w:szCs w:val="22"/>
                      <w:lang w:val="el-GR"/>
                    </w:rPr>
                  </w:pPr>
                </w:p>
              </w:tc>
            </w:tr>
          </w:tbl>
          <w:p w14:paraId="665141C3" w14:textId="77777777" w:rsidR="0007219C" w:rsidRPr="000F7655" w:rsidRDefault="0007219C" w:rsidP="00D83A43">
            <w:pPr>
              <w:pStyle w:val="Text"/>
              <w:spacing w:before="0"/>
              <w:jc w:val="left"/>
              <w:rPr>
                <w:b/>
                <w:sz w:val="22"/>
                <w:szCs w:val="22"/>
                <w:lang w:val="el-GR"/>
              </w:rPr>
            </w:pPr>
          </w:p>
        </w:tc>
        <w:tc>
          <w:tcPr>
            <w:tcW w:w="2268" w:type="dxa"/>
            <w:tcBorders>
              <w:top w:val="nil"/>
              <w:left w:val="nil"/>
              <w:bottom w:val="nil"/>
              <w:right w:val="nil"/>
            </w:tcBorders>
          </w:tcPr>
          <w:p w14:paraId="5654BE83" w14:textId="77777777" w:rsidR="0007219C" w:rsidRPr="000F7655" w:rsidRDefault="0007219C" w:rsidP="00D83A43">
            <w:pPr>
              <w:pStyle w:val="Text"/>
              <w:spacing w:before="0"/>
              <w:jc w:val="left"/>
              <w:rPr>
                <w:b/>
                <w:sz w:val="22"/>
                <w:szCs w:val="22"/>
                <w:lang w:val="el-GR"/>
              </w:rPr>
            </w:pPr>
          </w:p>
        </w:tc>
        <w:tc>
          <w:tcPr>
            <w:tcW w:w="2268" w:type="dxa"/>
            <w:tcBorders>
              <w:top w:val="nil"/>
              <w:left w:val="nil"/>
              <w:bottom w:val="nil"/>
              <w:right w:val="nil"/>
            </w:tcBorders>
          </w:tcPr>
          <w:p w14:paraId="0C1D9E48" w14:textId="77777777" w:rsidR="0007219C" w:rsidRPr="000F7655" w:rsidRDefault="0007219C" w:rsidP="00D83A43">
            <w:pPr>
              <w:pStyle w:val="Text"/>
              <w:spacing w:before="0"/>
              <w:jc w:val="left"/>
              <w:rPr>
                <w:b/>
                <w:sz w:val="22"/>
                <w:szCs w:val="22"/>
                <w:lang w:val="el-GR"/>
              </w:rPr>
            </w:pPr>
          </w:p>
        </w:tc>
        <w:tc>
          <w:tcPr>
            <w:tcW w:w="2415" w:type="dxa"/>
            <w:tcBorders>
              <w:top w:val="nil"/>
              <w:left w:val="nil"/>
              <w:bottom w:val="nil"/>
              <w:right w:val="nil"/>
            </w:tcBorders>
            <w:hideMark/>
          </w:tcPr>
          <w:p w14:paraId="674DD8D7" w14:textId="77777777" w:rsidR="0007219C" w:rsidRPr="000F7655" w:rsidRDefault="0007219C" w:rsidP="00D83A43">
            <w:pPr>
              <w:pStyle w:val="Text"/>
              <w:spacing w:before="0"/>
              <w:jc w:val="left"/>
              <w:rPr>
                <w:b/>
                <w:sz w:val="22"/>
                <w:szCs w:val="22"/>
                <w:lang w:val="el-GR"/>
              </w:rPr>
            </w:pPr>
          </w:p>
        </w:tc>
      </w:tr>
      <w:tr w:rsidR="00B84FD6" w:rsidRPr="000F7655" w14:paraId="6DA6E4A9" w14:textId="77777777" w:rsidTr="0007219C">
        <w:trPr>
          <w:cantSplit/>
        </w:trPr>
        <w:tc>
          <w:tcPr>
            <w:tcW w:w="2376" w:type="dxa"/>
            <w:tcBorders>
              <w:top w:val="single" w:sz="24" w:space="0" w:color="808080"/>
              <w:left w:val="single" w:sz="24" w:space="0" w:color="808080"/>
              <w:bottom w:val="nil"/>
              <w:right w:val="single" w:sz="24" w:space="0" w:color="808080"/>
            </w:tcBorders>
            <w:hideMark/>
          </w:tcPr>
          <w:p w14:paraId="24591020" w14:textId="77777777" w:rsidR="00B84FD6" w:rsidRPr="000F7655" w:rsidRDefault="00CF56C5" w:rsidP="00D83A43">
            <w:pPr>
              <w:pStyle w:val="Text"/>
              <w:spacing w:before="0"/>
              <w:jc w:val="center"/>
              <w:rPr>
                <w:b/>
                <w:sz w:val="20"/>
              </w:rPr>
            </w:pPr>
            <w:r w:rsidRPr="000F7655">
              <w:rPr>
                <w:noProof/>
                <w:lang w:eastAsia="en-US"/>
              </w:rPr>
              <w:lastRenderedPageBreak/>
              <w:drawing>
                <wp:inline distT="0" distB="0" distL="0" distR="0" wp14:anchorId="7A116D80" wp14:editId="09A2B413">
                  <wp:extent cx="797560" cy="1005840"/>
                  <wp:effectExtent l="0" t="0" r="0" b="0"/>
                  <wp:docPr id="5"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7CC6F8C" w14:textId="77777777" w:rsidR="00B84FD6" w:rsidRPr="000F7655" w:rsidRDefault="00B84FD6" w:rsidP="00D83A43">
            <w:pPr>
              <w:pStyle w:val="Text"/>
              <w:spacing w:before="0"/>
              <w:jc w:val="center"/>
              <w:rPr>
                <w:lang w:eastAsia="en-US"/>
              </w:rPr>
            </w:pPr>
          </w:p>
          <w:p w14:paraId="48E0121E" w14:textId="77777777" w:rsidR="00B84FD6" w:rsidRPr="000F7655" w:rsidRDefault="00CF56C5" w:rsidP="00D83A43">
            <w:pPr>
              <w:pStyle w:val="Text"/>
              <w:spacing w:before="0"/>
              <w:jc w:val="center"/>
              <w:rPr>
                <w:b/>
                <w:sz w:val="20"/>
              </w:rPr>
            </w:pPr>
            <w:r w:rsidRPr="000F7655">
              <w:rPr>
                <w:noProof/>
                <w:lang w:eastAsia="en-US"/>
              </w:rPr>
              <w:drawing>
                <wp:inline distT="0" distB="0" distL="0" distR="0" wp14:anchorId="41E2F805" wp14:editId="3B51BDB8">
                  <wp:extent cx="1244600" cy="1041400"/>
                  <wp:effectExtent l="0" t="0" r="0" b="0"/>
                  <wp:docPr id="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5723F4F2" w14:textId="77777777" w:rsidR="00B84FD6" w:rsidRPr="000F7655" w:rsidRDefault="00B84FD6" w:rsidP="00D83A43">
            <w:pPr>
              <w:pStyle w:val="Text"/>
              <w:spacing w:before="0"/>
              <w:jc w:val="center"/>
              <w:rPr>
                <w:lang w:eastAsia="en-US"/>
              </w:rPr>
            </w:pPr>
          </w:p>
          <w:p w14:paraId="1978BEE9" w14:textId="77777777" w:rsidR="00B84FD6" w:rsidRPr="000F7655" w:rsidRDefault="00CF56C5" w:rsidP="00D83A43">
            <w:pPr>
              <w:pStyle w:val="Text"/>
              <w:spacing w:before="0"/>
              <w:jc w:val="center"/>
              <w:rPr>
                <w:b/>
                <w:sz w:val="20"/>
              </w:rPr>
            </w:pPr>
            <w:r w:rsidRPr="000F7655">
              <w:rPr>
                <w:noProof/>
                <w:lang w:eastAsia="en-US"/>
              </w:rPr>
              <w:drawing>
                <wp:inline distT="0" distB="0" distL="0" distR="0" wp14:anchorId="49E816E2" wp14:editId="67C2AA2D">
                  <wp:extent cx="1371600" cy="894080"/>
                  <wp:effectExtent l="0" t="0" r="0" b="0"/>
                  <wp:docPr id="7"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48409FB3" w14:textId="77777777" w:rsidR="00B84FD6" w:rsidRPr="000F7655" w:rsidRDefault="00B84FD6" w:rsidP="00D83A43">
            <w:pPr>
              <w:pStyle w:val="Text"/>
              <w:spacing w:before="0"/>
              <w:jc w:val="center"/>
              <w:rPr>
                <w:lang w:eastAsia="en-US"/>
              </w:rPr>
            </w:pPr>
          </w:p>
          <w:p w14:paraId="723B7290" w14:textId="170EF95E" w:rsidR="00B84FD6" w:rsidRPr="000F7655" w:rsidRDefault="00CF56C5" w:rsidP="00D83A43">
            <w:pPr>
              <w:pStyle w:val="Text"/>
              <w:spacing w:before="0"/>
              <w:jc w:val="center"/>
              <w:rPr>
                <w:b/>
                <w:sz w:val="20"/>
              </w:rPr>
            </w:pPr>
            <w:r w:rsidRPr="000F7655">
              <w:rPr>
                <w:noProof/>
                <w:lang w:eastAsia="en-US"/>
              </w:rPr>
              <w:drawing>
                <wp:inline distT="0" distB="0" distL="0" distR="0" wp14:anchorId="32076487" wp14:editId="6A5ECDC1">
                  <wp:extent cx="944880" cy="12192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572256" w:rsidRPr="00485B52" w14:paraId="1EEC04C7" w14:textId="77777777" w:rsidTr="0007219C">
        <w:trPr>
          <w:cantSplit/>
        </w:trPr>
        <w:tc>
          <w:tcPr>
            <w:tcW w:w="2376" w:type="dxa"/>
            <w:tcBorders>
              <w:top w:val="nil"/>
              <w:left w:val="single" w:sz="24" w:space="0" w:color="808080"/>
              <w:bottom w:val="nil"/>
              <w:right w:val="single" w:sz="24" w:space="0" w:color="808080"/>
            </w:tcBorders>
            <w:hideMark/>
          </w:tcPr>
          <w:p w14:paraId="36275540" w14:textId="044AEA80" w:rsidR="00572256" w:rsidRPr="000F7655" w:rsidRDefault="00572256"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sidR="00B04CA0">
              <w:rPr>
                <w:rFonts w:eastAsia="MS Mincho"/>
                <w:sz w:val="20"/>
              </w:rPr>
              <w:t> </w:t>
            </w:r>
            <w:r w:rsidRPr="000F7655">
              <w:rPr>
                <w:rFonts w:eastAsia="MS Mincho"/>
                <w:sz w:val="20"/>
                <w:lang w:val="el-GR"/>
              </w:rPr>
              <w:t>1α:</w:t>
            </w:r>
          </w:p>
          <w:p w14:paraId="1376E20E" w14:textId="1DFE57A3" w:rsidR="00572256" w:rsidRPr="000F7655" w:rsidRDefault="00572256" w:rsidP="00D83A43">
            <w:pPr>
              <w:pStyle w:val="Table"/>
              <w:spacing w:before="0" w:after="0"/>
              <w:rPr>
                <w:rFonts w:ascii="Times New Roman" w:hAnsi="Times New Roman"/>
                <w:b/>
                <w:szCs w:val="20"/>
                <w:lang w:val="el-GR"/>
              </w:rPr>
            </w:pPr>
            <w:r w:rsidRPr="000F7655">
              <w:rPr>
                <w:rFonts w:ascii="Times New Roman" w:eastAsia="Times New Roman" w:hAnsi="Times New Roman" w:cs="Times New Roman"/>
                <w:b/>
                <w:szCs w:val="20"/>
                <w:lang w:val="el-GR" w:eastAsia="en-US"/>
              </w:rPr>
              <w:t>Αφαιρέστε το πώμα</w:t>
            </w:r>
          </w:p>
        </w:tc>
        <w:tc>
          <w:tcPr>
            <w:tcW w:w="2268" w:type="dxa"/>
            <w:tcBorders>
              <w:top w:val="nil"/>
              <w:left w:val="single" w:sz="24" w:space="0" w:color="808080"/>
              <w:bottom w:val="nil"/>
              <w:right w:val="single" w:sz="24" w:space="0" w:color="808080"/>
            </w:tcBorders>
            <w:hideMark/>
          </w:tcPr>
          <w:p w14:paraId="2CD21B29" w14:textId="4912E4E0" w:rsidR="00572256" w:rsidRPr="000F7655" w:rsidRDefault="00572256" w:rsidP="00D83A43">
            <w:pPr>
              <w:pStyle w:val="Table"/>
              <w:spacing w:before="0" w:after="0"/>
              <w:rPr>
                <w:rFonts w:ascii="Times New Roman" w:hAnsi="Times New Roman"/>
                <w:szCs w:val="20"/>
                <w:lang w:val="el-GR"/>
              </w:rPr>
            </w:pPr>
            <w:r w:rsidRPr="000F7655">
              <w:rPr>
                <w:rFonts w:ascii="Times New Roman" w:hAnsi="Times New Roman"/>
                <w:szCs w:val="20"/>
                <w:lang w:val="el-GR"/>
              </w:rPr>
              <w:t>Βήμα</w:t>
            </w:r>
            <w:r w:rsidR="00B04CA0">
              <w:rPr>
                <w:rFonts w:ascii="Times New Roman" w:hAnsi="Times New Roman"/>
                <w:szCs w:val="20"/>
                <w:lang w:val="en-GB"/>
              </w:rPr>
              <w:t> </w:t>
            </w:r>
            <w:r w:rsidRPr="000F7655">
              <w:rPr>
                <w:rFonts w:ascii="Times New Roman" w:hAnsi="Times New Roman"/>
                <w:szCs w:val="20"/>
                <w:lang w:val="el-GR"/>
              </w:rPr>
              <w:t>2α:</w:t>
            </w:r>
          </w:p>
          <w:p w14:paraId="1368BADB" w14:textId="584480D6" w:rsidR="00572256" w:rsidRPr="000F7655" w:rsidRDefault="00572256" w:rsidP="00D83A43">
            <w:pPr>
              <w:pStyle w:val="Table"/>
              <w:spacing w:before="0" w:after="0"/>
              <w:rPr>
                <w:rFonts w:ascii="Times New Roman" w:hAnsi="Times New Roman"/>
                <w:b/>
                <w:szCs w:val="20"/>
                <w:lang w:val="el-GR"/>
              </w:rPr>
            </w:pPr>
            <w:r w:rsidRPr="000F7655">
              <w:rPr>
                <w:rFonts w:ascii="Times New Roman" w:hAnsi="Times New Roman"/>
                <w:b/>
                <w:szCs w:val="20"/>
                <w:lang w:val="el-GR"/>
              </w:rPr>
              <w:t>Τρυπήστε το καψάκιο μ</w:t>
            </w:r>
            <w:r w:rsidR="00087122" w:rsidRPr="000F7655">
              <w:rPr>
                <w:rFonts w:ascii="Times New Roman" w:hAnsi="Times New Roman"/>
                <w:b/>
                <w:szCs w:val="20"/>
                <w:lang w:val="el-GR"/>
              </w:rPr>
              <w:t>ί</w:t>
            </w:r>
            <w:r w:rsidRPr="000F7655">
              <w:rPr>
                <w:rFonts w:ascii="Times New Roman" w:hAnsi="Times New Roman"/>
                <w:b/>
                <w:szCs w:val="20"/>
                <w:lang w:val="el-GR"/>
              </w:rPr>
              <w:t>α φορά</w:t>
            </w:r>
          </w:p>
          <w:p w14:paraId="33D5178F" w14:textId="77777777" w:rsidR="00572256" w:rsidRPr="000F7655" w:rsidRDefault="00572256" w:rsidP="00D83A43">
            <w:pPr>
              <w:pStyle w:val="Table"/>
              <w:spacing w:before="0" w:after="0"/>
              <w:rPr>
                <w:rFonts w:ascii="Times New Roman" w:hAnsi="Times New Roman"/>
                <w:szCs w:val="20"/>
                <w:lang w:val="el-GR"/>
              </w:rPr>
            </w:pPr>
            <w:r w:rsidRPr="000F7655">
              <w:rPr>
                <w:rFonts w:ascii="Times New Roman" w:hAnsi="Times New Roman"/>
                <w:szCs w:val="20"/>
                <w:lang w:val="el-GR"/>
              </w:rPr>
              <w:t>Κρατήστε τη συσκευή εισπνοής σε όρθια θέση.</w:t>
            </w:r>
          </w:p>
          <w:p w14:paraId="32F78B08" w14:textId="10F5A50A" w:rsidR="00572256" w:rsidRPr="000F7655" w:rsidRDefault="00572256" w:rsidP="00D83A43">
            <w:pPr>
              <w:pStyle w:val="Table"/>
              <w:spacing w:before="0" w:after="0"/>
              <w:rPr>
                <w:rFonts w:ascii="Times New Roman" w:hAnsi="Times New Roman"/>
                <w:szCs w:val="20"/>
                <w:lang w:val="el-GR"/>
              </w:rPr>
            </w:pPr>
            <w:r w:rsidRPr="000F7655">
              <w:rPr>
                <w:rFonts w:ascii="Times New Roman" w:hAnsi="Times New Roman"/>
                <w:szCs w:val="20"/>
                <w:lang w:val="el-GR"/>
              </w:rPr>
              <w:t xml:space="preserve">Τρυπήστε το καψάκιο πιέζοντας σταθερά τα δύο πλευρικά πλήκτρα συγχρόνως. </w:t>
            </w:r>
          </w:p>
        </w:tc>
        <w:tc>
          <w:tcPr>
            <w:tcW w:w="2268" w:type="dxa"/>
            <w:tcBorders>
              <w:top w:val="nil"/>
              <w:left w:val="single" w:sz="24" w:space="0" w:color="808080"/>
              <w:bottom w:val="nil"/>
              <w:right w:val="single" w:sz="24" w:space="0" w:color="808080"/>
            </w:tcBorders>
            <w:hideMark/>
          </w:tcPr>
          <w:p w14:paraId="37387E4F" w14:textId="74E33DF0" w:rsidR="00691B0A" w:rsidRPr="000F7655" w:rsidRDefault="00691B0A"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sidR="00B04CA0">
              <w:rPr>
                <w:rFonts w:eastAsia="MS Mincho"/>
                <w:sz w:val="20"/>
              </w:rPr>
              <w:t> </w:t>
            </w:r>
            <w:r w:rsidRPr="000F7655">
              <w:rPr>
                <w:rFonts w:eastAsia="MS Mincho"/>
                <w:sz w:val="20"/>
                <w:lang w:val="el-GR"/>
              </w:rPr>
              <w:t>3α:</w:t>
            </w:r>
          </w:p>
          <w:p w14:paraId="0D527857" w14:textId="570F8595" w:rsidR="00691B0A" w:rsidRPr="000F7655" w:rsidRDefault="00691B0A"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Εκπνεύστε εντελώς</w:t>
            </w:r>
          </w:p>
          <w:p w14:paraId="3F05E3A2" w14:textId="4EE89A0D" w:rsidR="00572256" w:rsidRPr="000F7655" w:rsidRDefault="00691B0A" w:rsidP="00D83A43">
            <w:pPr>
              <w:pStyle w:val="Table"/>
              <w:spacing w:before="0" w:after="0"/>
              <w:rPr>
                <w:rFonts w:ascii="Times New Roman" w:hAnsi="Times New Roman"/>
                <w:szCs w:val="20"/>
                <w:u w:val="single"/>
                <w:lang w:val="el-GR"/>
              </w:rPr>
            </w:pPr>
            <w:r w:rsidRPr="000F7655">
              <w:rPr>
                <w:rFonts w:ascii="Times New Roman" w:eastAsia="Times New Roman" w:hAnsi="Times New Roman" w:cs="Times New Roman"/>
                <w:szCs w:val="20"/>
                <w:u w:val="single"/>
                <w:lang w:val="el-GR" w:eastAsia="en-US"/>
              </w:rPr>
              <w:t>Μη φυσήξετε στο επιστόμιο.</w:t>
            </w:r>
          </w:p>
        </w:tc>
        <w:tc>
          <w:tcPr>
            <w:tcW w:w="2415" w:type="dxa"/>
            <w:tcBorders>
              <w:top w:val="nil"/>
              <w:left w:val="single" w:sz="24" w:space="0" w:color="808080"/>
              <w:bottom w:val="nil"/>
              <w:right w:val="single" w:sz="24" w:space="0" w:color="808080"/>
            </w:tcBorders>
            <w:hideMark/>
          </w:tcPr>
          <w:p w14:paraId="35097867" w14:textId="2617D805" w:rsidR="00691B0A" w:rsidRPr="000F7655" w:rsidRDefault="00C57694"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 xml:space="preserve">Ελέγξτε ότι </w:t>
            </w:r>
            <w:r w:rsidR="0051384D" w:rsidRPr="000F7655">
              <w:rPr>
                <w:rFonts w:eastAsia="MS Mincho"/>
                <w:b/>
                <w:sz w:val="20"/>
                <w:lang w:val="el-GR"/>
              </w:rPr>
              <w:t xml:space="preserve">το καψάκιο </w:t>
            </w:r>
            <w:r w:rsidR="00691B0A" w:rsidRPr="000F7655">
              <w:rPr>
                <w:rFonts w:eastAsia="MS Mincho"/>
                <w:b/>
                <w:sz w:val="20"/>
                <w:lang w:val="el-GR"/>
              </w:rPr>
              <w:t>είναι άδει</w:t>
            </w:r>
            <w:r w:rsidR="0051384D" w:rsidRPr="000F7655">
              <w:rPr>
                <w:rFonts w:eastAsia="MS Mincho"/>
                <w:b/>
                <w:sz w:val="20"/>
                <w:lang w:val="el-GR"/>
              </w:rPr>
              <w:t>ο</w:t>
            </w:r>
          </w:p>
          <w:p w14:paraId="06807B21" w14:textId="77777777" w:rsidR="00572256" w:rsidRDefault="00C57694" w:rsidP="00D83A43">
            <w:pPr>
              <w:pStyle w:val="Table"/>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Α</w:t>
            </w:r>
            <w:r w:rsidR="00691B0A" w:rsidRPr="000F7655">
              <w:rPr>
                <w:rFonts w:ascii="Times New Roman" w:eastAsia="Times New Roman" w:hAnsi="Times New Roman" w:cs="Times New Roman"/>
                <w:szCs w:val="20"/>
                <w:lang w:val="el-GR" w:eastAsia="en-US"/>
              </w:rPr>
              <w:t>νοίξτε τη συσκευή εισπνοής για να δείτε εάν έχει απομείνει τυχόν κόνις στο καψάκιο</w:t>
            </w:r>
            <w:r w:rsidR="00691B0A" w:rsidRPr="000F7655">
              <w:rPr>
                <w:rFonts w:ascii="Times New Roman" w:hAnsi="Times New Roman"/>
                <w:szCs w:val="20"/>
                <w:lang w:val="el-GR"/>
              </w:rPr>
              <w:t>.</w:t>
            </w:r>
          </w:p>
          <w:p w14:paraId="66885253" w14:textId="77777777" w:rsidR="00612A2D" w:rsidRDefault="00612A2D" w:rsidP="00D83A43">
            <w:pPr>
              <w:pStyle w:val="Table"/>
              <w:spacing w:before="0" w:after="0"/>
              <w:rPr>
                <w:rFonts w:ascii="Times New Roman" w:hAnsi="Times New Roman"/>
                <w:szCs w:val="20"/>
                <w:lang w:val="el-GR"/>
              </w:rPr>
            </w:pPr>
          </w:p>
          <w:p w14:paraId="4371F72E" w14:textId="77777777" w:rsidR="00612A2D" w:rsidRPr="000F7655" w:rsidRDefault="00612A2D" w:rsidP="00D83A43">
            <w:pPr>
              <w:pStyle w:val="Table"/>
              <w:spacing w:before="0" w:after="0"/>
              <w:rPr>
                <w:rFonts w:ascii="Times New Roman" w:hAnsi="Times New Roman"/>
                <w:szCs w:val="20"/>
                <w:lang w:val="el-GR"/>
              </w:rPr>
            </w:pPr>
            <w:r w:rsidRPr="000F7655">
              <w:rPr>
                <w:rFonts w:ascii="Times New Roman" w:hAnsi="Times New Roman"/>
                <w:szCs w:val="20"/>
                <w:lang w:val="el-GR"/>
              </w:rPr>
              <w:t>Εάν έχει απομείνει κόνις στο καψάκιο:</w:t>
            </w:r>
          </w:p>
          <w:p w14:paraId="06246C5E" w14:textId="77777777" w:rsidR="00612A2D" w:rsidRPr="000F7655" w:rsidRDefault="00612A2D" w:rsidP="00D83A43">
            <w:pPr>
              <w:pStyle w:val="Table"/>
              <w:numPr>
                <w:ilvl w:val="0"/>
                <w:numId w:val="8"/>
              </w:numPr>
              <w:tabs>
                <w:tab w:val="clear" w:pos="284"/>
                <w:tab w:val="left" w:pos="351"/>
              </w:tabs>
              <w:spacing w:before="0" w:after="0"/>
              <w:ind w:left="210" w:hanging="210"/>
              <w:rPr>
                <w:rFonts w:ascii="Times New Roman" w:hAnsi="Times New Roman"/>
                <w:szCs w:val="20"/>
                <w:lang w:val="el-GR"/>
              </w:rPr>
            </w:pPr>
            <w:r w:rsidRPr="000F7655">
              <w:rPr>
                <w:rFonts w:ascii="Times New Roman" w:hAnsi="Times New Roman"/>
                <w:szCs w:val="20"/>
                <w:lang w:val="el-GR"/>
              </w:rPr>
              <w:t>Κλείστε τη συσκευή εισπνοής.</w:t>
            </w:r>
          </w:p>
          <w:p w14:paraId="290AD076" w14:textId="4CCC14DA" w:rsidR="00612A2D" w:rsidRPr="000F7655" w:rsidRDefault="00612A2D" w:rsidP="00D83A43">
            <w:pPr>
              <w:pStyle w:val="Table"/>
              <w:numPr>
                <w:ilvl w:val="0"/>
                <w:numId w:val="8"/>
              </w:numPr>
              <w:tabs>
                <w:tab w:val="clear" w:pos="284"/>
              </w:tabs>
              <w:spacing w:before="0" w:after="0"/>
              <w:ind w:left="205" w:hanging="205"/>
              <w:rPr>
                <w:rFonts w:ascii="Times New Roman" w:hAnsi="Times New Roman"/>
                <w:szCs w:val="20"/>
                <w:lang w:val="el-GR"/>
              </w:rPr>
            </w:pPr>
            <w:r w:rsidRPr="000F7655">
              <w:rPr>
                <w:rFonts w:ascii="Times New Roman" w:hAnsi="Times New Roman"/>
                <w:szCs w:val="20"/>
                <w:lang w:val="el-GR"/>
              </w:rPr>
              <w:t>Επαναλάβετε τα βήματα</w:t>
            </w:r>
            <w:r w:rsidR="00B04CA0">
              <w:rPr>
                <w:rFonts w:ascii="Times New Roman" w:hAnsi="Times New Roman"/>
                <w:szCs w:val="20"/>
                <w:lang w:val="en-GB"/>
              </w:rPr>
              <w:t> </w:t>
            </w:r>
            <w:r w:rsidRPr="000F7655">
              <w:rPr>
                <w:rFonts w:ascii="Times New Roman" w:hAnsi="Times New Roman"/>
                <w:szCs w:val="20"/>
                <w:lang w:val="el-GR"/>
              </w:rPr>
              <w:t>3α έως 3δ.</w:t>
            </w:r>
          </w:p>
        </w:tc>
      </w:tr>
      <w:tr w:rsidR="00572256" w:rsidRPr="00C65441" w14:paraId="46C54009" w14:textId="77777777" w:rsidTr="0007219C">
        <w:trPr>
          <w:cantSplit/>
        </w:trPr>
        <w:tc>
          <w:tcPr>
            <w:tcW w:w="2376" w:type="dxa"/>
            <w:tcBorders>
              <w:top w:val="nil"/>
              <w:left w:val="single" w:sz="24" w:space="0" w:color="808080"/>
              <w:bottom w:val="nil"/>
              <w:right w:val="single" w:sz="24" w:space="0" w:color="808080"/>
            </w:tcBorders>
            <w:hideMark/>
          </w:tcPr>
          <w:p w14:paraId="5F800BD3" w14:textId="34813C4D" w:rsidR="00572256" w:rsidRPr="000F7655" w:rsidRDefault="00572256" w:rsidP="00D83A43">
            <w:pPr>
              <w:pStyle w:val="Table"/>
              <w:keepNext/>
              <w:keepLines w:val="0"/>
              <w:spacing w:before="0" w:after="0"/>
              <w:rPr>
                <w:rFonts w:ascii="Times New Roman" w:hAnsi="Times New Roman"/>
                <w:szCs w:val="20"/>
              </w:rPr>
            </w:pPr>
            <w:r w:rsidRPr="000F7655">
              <w:rPr>
                <w:noProof/>
                <w:lang w:eastAsia="en-US"/>
              </w:rPr>
              <w:drawing>
                <wp:inline distT="0" distB="0" distL="0" distR="0" wp14:anchorId="36F4E179" wp14:editId="6B7ABA84">
                  <wp:extent cx="1168400" cy="1107440"/>
                  <wp:effectExtent l="0" t="0" r="0" b="0"/>
                  <wp:docPr id="9"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4FFAC933" w14:textId="39E10B89" w:rsidR="00572256" w:rsidRPr="000F7655" w:rsidRDefault="00572256" w:rsidP="00D83A43">
            <w:pPr>
              <w:pStyle w:val="Table"/>
              <w:spacing w:before="0" w:after="0"/>
              <w:rPr>
                <w:rFonts w:ascii="Times New Roman" w:hAnsi="Times New Roman"/>
                <w:szCs w:val="20"/>
                <w:lang w:val="el-GR"/>
              </w:rPr>
            </w:pPr>
            <w:r w:rsidRPr="000F7655">
              <w:rPr>
                <w:rFonts w:ascii="Times New Roman" w:hAnsi="Times New Roman"/>
                <w:szCs w:val="20"/>
                <w:lang w:val="el-GR"/>
              </w:rPr>
              <w:t xml:space="preserve">Θα πρέπει να ακούσετε </w:t>
            </w:r>
            <w:r w:rsidR="00C57694" w:rsidRPr="000F7655">
              <w:rPr>
                <w:rFonts w:ascii="Times New Roman" w:hAnsi="Times New Roman"/>
                <w:szCs w:val="20"/>
                <w:lang w:val="el-GR"/>
              </w:rPr>
              <w:t>ένα</w:t>
            </w:r>
            <w:r w:rsidRPr="000F7655">
              <w:rPr>
                <w:rFonts w:ascii="Times New Roman" w:hAnsi="Times New Roman"/>
                <w:szCs w:val="20"/>
                <w:lang w:val="el-GR"/>
              </w:rPr>
              <w:t xml:space="preserve"> θόρυβο καθώς διατρυπάται το καψάκιο.</w:t>
            </w:r>
            <w:r w:rsidR="00087122" w:rsidRPr="000F7655">
              <w:rPr>
                <w:rFonts w:ascii="Times New Roman" w:hAnsi="Times New Roman"/>
                <w:szCs w:val="20"/>
                <w:lang w:val="el-GR"/>
              </w:rPr>
              <w:t xml:space="preserve"> </w:t>
            </w:r>
            <w:r w:rsidR="00087122" w:rsidRPr="000F7655">
              <w:rPr>
                <w:rFonts w:ascii="Times New Roman" w:hAnsi="Times New Roman"/>
                <w:szCs w:val="20"/>
                <w:u w:val="single"/>
                <w:lang w:val="el-GR"/>
              </w:rPr>
              <w:t>Τρυπήστε το καψάκιο μόνο μί</w:t>
            </w:r>
            <w:r w:rsidRPr="000F7655">
              <w:rPr>
                <w:rFonts w:ascii="Times New Roman" w:hAnsi="Times New Roman"/>
                <w:szCs w:val="20"/>
                <w:u w:val="single"/>
                <w:lang w:val="el-GR"/>
              </w:rPr>
              <w:t>α φορά</w:t>
            </w:r>
            <w:r w:rsidR="001E4017" w:rsidRPr="000F7655">
              <w:rPr>
                <w:rFonts w:ascii="Times New Roman" w:hAnsi="Times New Roman"/>
                <w:szCs w:val="20"/>
                <w:u w:val="single"/>
                <w:lang w:val="el-GR"/>
              </w:rPr>
              <w:t>.</w:t>
            </w:r>
          </w:p>
        </w:tc>
        <w:tc>
          <w:tcPr>
            <w:tcW w:w="2268" w:type="dxa"/>
            <w:tcBorders>
              <w:top w:val="nil"/>
              <w:left w:val="single" w:sz="24" w:space="0" w:color="808080"/>
              <w:bottom w:val="nil"/>
              <w:right w:val="single" w:sz="24" w:space="0" w:color="808080"/>
            </w:tcBorders>
            <w:hideMark/>
          </w:tcPr>
          <w:p w14:paraId="63058550" w14:textId="77777777" w:rsidR="00572256" w:rsidRPr="000F7655" w:rsidRDefault="00572256" w:rsidP="00D83A43">
            <w:pPr>
              <w:pStyle w:val="Table"/>
              <w:keepNext/>
              <w:keepLines w:val="0"/>
              <w:spacing w:before="0" w:after="0"/>
              <w:rPr>
                <w:rFonts w:ascii="Times New Roman" w:hAnsi="Times New Roman"/>
                <w:szCs w:val="20"/>
              </w:rPr>
            </w:pPr>
            <w:r w:rsidRPr="000F7655">
              <w:rPr>
                <w:noProof/>
                <w:lang w:eastAsia="en-US"/>
              </w:rPr>
              <w:drawing>
                <wp:inline distT="0" distB="0" distL="0" distR="0" wp14:anchorId="5E5258CE" wp14:editId="1825C49C">
                  <wp:extent cx="1295400" cy="904240"/>
                  <wp:effectExtent l="0" t="0" r="0" b="0"/>
                  <wp:docPr id="10"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3970D57B" w14:textId="77777777" w:rsidR="00612A2D" w:rsidRPr="000F7655" w:rsidRDefault="00612A2D" w:rsidP="00D83A43">
            <w:pPr>
              <w:pStyle w:val="Table"/>
              <w:spacing w:before="0" w:after="0"/>
              <w:jc w:val="center"/>
              <w:rPr>
                <w:rFonts w:ascii="Times New Roman" w:hAnsi="Times New Roman"/>
                <w:szCs w:val="20"/>
              </w:rPr>
            </w:pPr>
            <w:r w:rsidRPr="000F7655">
              <w:rPr>
                <w:noProof/>
                <w:lang w:eastAsia="en-US"/>
              </w:rPr>
              <w:drawing>
                <wp:inline distT="0" distB="0" distL="0" distR="0" wp14:anchorId="21A1F810" wp14:editId="5DB6357C">
                  <wp:extent cx="1346200" cy="254000"/>
                  <wp:effectExtent l="0" t="0" r="0" b="0"/>
                  <wp:docPr id="2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38BA95AB" w14:textId="77777777" w:rsidR="00612A2D" w:rsidRPr="000F7655" w:rsidRDefault="00612A2D" w:rsidP="00D83A43">
            <w:pPr>
              <w:pStyle w:val="Table"/>
              <w:tabs>
                <w:tab w:val="clear" w:pos="284"/>
                <w:tab w:val="right" w:pos="1911"/>
              </w:tabs>
              <w:spacing w:before="0" w:after="0"/>
              <w:rPr>
                <w:rFonts w:ascii="Times New Roman" w:hAnsi="Times New Roman"/>
                <w:b/>
                <w:szCs w:val="20"/>
                <w:lang w:val="el-GR"/>
              </w:rPr>
            </w:pPr>
            <w:r w:rsidRPr="000F7655">
              <w:rPr>
                <w:rFonts w:ascii="Times New Roman" w:hAnsi="Times New Roman"/>
                <w:b/>
                <w:szCs w:val="20"/>
                <w:lang w:val="el-GR"/>
              </w:rPr>
              <w:t>Κόνις που</w:t>
            </w:r>
            <w:r w:rsidRPr="000F7655">
              <w:rPr>
                <w:rFonts w:ascii="Times New Roman" w:hAnsi="Times New Roman"/>
                <w:b/>
                <w:szCs w:val="20"/>
                <w:lang w:val="el-GR"/>
              </w:rPr>
              <w:tab/>
              <w:t>Άδειο</w:t>
            </w:r>
          </w:p>
          <w:p w14:paraId="182461B6" w14:textId="7895EA9F" w:rsidR="00572256" w:rsidRPr="000F7655" w:rsidRDefault="00612A2D" w:rsidP="00D83A43">
            <w:pPr>
              <w:pStyle w:val="Table"/>
              <w:tabs>
                <w:tab w:val="clear" w:pos="284"/>
                <w:tab w:val="left" w:pos="351"/>
              </w:tabs>
              <w:spacing w:before="0" w:after="0"/>
              <w:rPr>
                <w:rFonts w:ascii="Times New Roman" w:hAnsi="Times New Roman"/>
                <w:szCs w:val="20"/>
                <w:lang w:val="el-GR"/>
              </w:rPr>
            </w:pPr>
            <w:r w:rsidRPr="000F7655">
              <w:rPr>
                <w:rFonts w:ascii="Times New Roman" w:hAnsi="Times New Roman"/>
                <w:b/>
                <w:szCs w:val="20"/>
                <w:lang w:val="el-GR"/>
              </w:rPr>
              <w:t>απομένει</w:t>
            </w:r>
            <w:r w:rsidRPr="000F7655" w:rsidDel="00612A2D">
              <w:rPr>
                <w:rFonts w:ascii="Times New Roman" w:hAnsi="Times New Roman"/>
                <w:szCs w:val="20"/>
                <w:lang w:val="el-GR"/>
              </w:rPr>
              <w:t xml:space="preserve"> </w:t>
            </w:r>
          </w:p>
        </w:tc>
      </w:tr>
      <w:tr w:rsidR="00691B0A" w:rsidRPr="00485B52" w14:paraId="594AF9BA" w14:textId="77777777" w:rsidTr="0007219C">
        <w:trPr>
          <w:cantSplit/>
        </w:trPr>
        <w:tc>
          <w:tcPr>
            <w:tcW w:w="2376" w:type="dxa"/>
            <w:tcBorders>
              <w:top w:val="nil"/>
              <w:left w:val="single" w:sz="24" w:space="0" w:color="808080"/>
              <w:bottom w:val="nil"/>
              <w:right w:val="single" w:sz="24" w:space="0" w:color="808080"/>
            </w:tcBorders>
            <w:hideMark/>
          </w:tcPr>
          <w:p w14:paraId="3810F35F" w14:textId="4C48C1FE" w:rsidR="00691B0A" w:rsidRPr="000F7655" w:rsidRDefault="00B04CA0" w:rsidP="00D83A43">
            <w:pPr>
              <w:keepLines/>
              <w:tabs>
                <w:tab w:val="clear" w:pos="567"/>
                <w:tab w:val="left" w:pos="284"/>
              </w:tabs>
              <w:spacing w:line="240" w:lineRule="auto"/>
              <w:rPr>
                <w:rFonts w:eastAsia="Calibri"/>
                <w:sz w:val="20"/>
                <w:lang w:val="el-GR"/>
              </w:rPr>
            </w:pPr>
            <w:r w:rsidRPr="000F7655">
              <w:rPr>
                <w:rFonts w:eastAsia="MS Mincho"/>
                <w:sz w:val="20"/>
                <w:lang w:val="el-GR"/>
              </w:rPr>
              <w:t>Βήμα</w:t>
            </w:r>
            <w:r>
              <w:rPr>
                <w:rFonts w:eastAsia="MS Mincho"/>
                <w:sz w:val="20"/>
              </w:rPr>
              <w:t> </w:t>
            </w:r>
            <w:r w:rsidR="00691B0A" w:rsidRPr="000F7655">
              <w:rPr>
                <w:rFonts w:eastAsia="MS Mincho"/>
                <w:sz w:val="20"/>
                <w:lang w:val="el-GR"/>
              </w:rPr>
              <w:t>1β:</w:t>
            </w:r>
          </w:p>
          <w:p w14:paraId="7A0AC070" w14:textId="7D554479" w:rsidR="00691B0A" w:rsidRPr="000F7655" w:rsidRDefault="00691B0A" w:rsidP="00D83A43">
            <w:pPr>
              <w:pStyle w:val="Table"/>
              <w:spacing w:before="0" w:after="0"/>
              <w:rPr>
                <w:rFonts w:ascii="Times New Roman" w:hAnsi="Times New Roman"/>
                <w:szCs w:val="20"/>
                <w:lang w:val="el-GR"/>
              </w:rPr>
            </w:pPr>
            <w:r w:rsidRPr="000F7655">
              <w:rPr>
                <w:rFonts w:ascii="Times New Roman" w:eastAsia="Times New Roman" w:hAnsi="Times New Roman" w:cs="Times New Roman"/>
                <w:b/>
                <w:szCs w:val="20"/>
                <w:lang w:val="el-GR" w:eastAsia="en-US"/>
              </w:rPr>
              <w:t>Ανοίξτε τη συσκευή εισπνοής</w:t>
            </w:r>
          </w:p>
        </w:tc>
        <w:tc>
          <w:tcPr>
            <w:tcW w:w="2268" w:type="dxa"/>
            <w:tcBorders>
              <w:top w:val="nil"/>
              <w:left w:val="single" w:sz="24" w:space="0" w:color="808080"/>
              <w:bottom w:val="nil"/>
              <w:right w:val="single" w:sz="24" w:space="0" w:color="808080"/>
            </w:tcBorders>
            <w:hideMark/>
          </w:tcPr>
          <w:p w14:paraId="0985861F" w14:textId="77777777" w:rsidR="00691B0A" w:rsidRPr="000F7655" w:rsidRDefault="00691B0A" w:rsidP="00D83A43">
            <w:pPr>
              <w:pStyle w:val="Table"/>
              <w:spacing w:before="0" w:after="0"/>
              <w:rPr>
                <w:rFonts w:ascii="Times New Roman" w:hAnsi="Times New Roman"/>
                <w:szCs w:val="20"/>
              </w:rPr>
            </w:pPr>
            <w:r w:rsidRPr="000F7655">
              <w:rPr>
                <w:noProof/>
                <w:lang w:eastAsia="en-US"/>
              </w:rPr>
              <w:drawing>
                <wp:inline distT="0" distB="0" distL="0" distR="0" wp14:anchorId="7BF44C1E" wp14:editId="6619049F">
                  <wp:extent cx="1300480" cy="1163320"/>
                  <wp:effectExtent l="0" t="0" r="0" b="0"/>
                  <wp:docPr id="11"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78C5C164" w14:textId="1E46FC1A" w:rsidR="00691B0A" w:rsidRPr="000F7655" w:rsidRDefault="00B04CA0"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Pr>
                <w:rFonts w:eastAsia="MS Mincho"/>
                <w:sz w:val="20"/>
              </w:rPr>
              <w:t> </w:t>
            </w:r>
            <w:r w:rsidR="00691B0A" w:rsidRPr="000F7655">
              <w:rPr>
                <w:rFonts w:eastAsia="MS Mincho"/>
                <w:sz w:val="20"/>
                <w:lang w:val="el-GR"/>
              </w:rPr>
              <w:t>2β:</w:t>
            </w:r>
          </w:p>
          <w:p w14:paraId="0BB1CDAE" w14:textId="39F98DEC" w:rsidR="00691B0A" w:rsidRPr="000F7655" w:rsidRDefault="00691B0A" w:rsidP="00D83A43">
            <w:pPr>
              <w:pStyle w:val="Table"/>
              <w:spacing w:before="0" w:after="0"/>
              <w:rPr>
                <w:rFonts w:ascii="Times New Roman" w:hAnsi="Times New Roman"/>
                <w:szCs w:val="20"/>
                <w:lang w:val="el-GR"/>
              </w:rPr>
            </w:pPr>
            <w:r w:rsidRPr="000F7655">
              <w:rPr>
                <w:rFonts w:ascii="Times New Roman" w:eastAsia="Times New Roman" w:hAnsi="Times New Roman" w:cs="Times New Roman"/>
                <w:b/>
                <w:szCs w:val="20"/>
                <w:lang w:val="el-GR" w:eastAsia="en-US"/>
              </w:rPr>
              <w:t>Αφήστε τα πλευρικά πλήκτρα</w:t>
            </w:r>
          </w:p>
        </w:tc>
        <w:tc>
          <w:tcPr>
            <w:tcW w:w="2268" w:type="dxa"/>
            <w:tcBorders>
              <w:top w:val="nil"/>
              <w:left w:val="single" w:sz="24" w:space="0" w:color="808080"/>
              <w:bottom w:val="nil"/>
              <w:right w:val="single" w:sz="24" w:space="0" w:color="808080"/>
            </w:tcBorders>
            <w:hideMark/>
          </w:tcPr>
          <w:p w14:paraId="448BD42B" w14:textId="24422838" w:rsidR="00691B0A" w:rsidRPr="000F7655" w:rsidRDefault="00B04CA0" w:rsidP="00D83A43">
            <w:pPr>
              <w:pStyle w:val="Table"/>
              <w:spacing w:before="0" w:after="0"/>
              <w:rPr>
                <w:rFonts w:ascii="Times New Roman" w:hAnsi="Times New Roman"/>
                <w:szCs w:val="20"/>
                <w:lang w:val="el-GR"/>
              </w:rPr>
            </w:pPr>
            <w:r w:rsidRPr="000F7655">
              <w:rPr>
                <w:rFonts w:ascii="Times New Roman" w:hAnsi="Times New Roman"/>
                <w:szCs w:val="20"/>
                <w:lang w:val="el-GR"/>
              </w:rPr>
              <w:t>Βήμα</w:t>
            </w:r>
            <w:r>
              <w:rPr>
                <w:rFonts w:ascii="Times New Roman" w:hAnsi="Times New Roman"/>
                <w:szCs w:val="20"/>
                <w:lang w:val="en-GB"/>
              </w:rPr>
              <w:t> </w:t>
            </w:r>
            <w:r w:rsidR="00691B0A" w:rsidRPr="000F7655">
              <w:rPr>
                <w:rFonts w:ascii="Times New Roman" w:hAnsi="Times New Roman"/>
                <w:szCs w:val="20"/>
                <w:lang w:val="el-GR"/>
              </w:rPr>
              <w:t>3β:</w:t>
            </w:r>
          </w:p>
          <w:p w14:paraId="43574F16" w14:textId="5CF335CE" w:rsidR="00691B0A" w:rsidRPr="000F7655" w:rsidRDefault="00691B0A" w:rsidP="00D83A43">
            <w:pPr>
              <w:pStyle w:val="Table"/>
              <w:spacing w:before="0" w:after="0"/>
              <w:rPr>
                <w:rFonts w:ascii="Times New Roman" w:hAnsi="Times New Roman"/>
                <w:b/>
                <w:szCs w:val="20"/>
                <w:lang w:val="el-GR"/>
              </w:rPr>
            </w:pPr>
            <w:r w:rsidRPr="000F7655">
              <w:rPr>
                <w:rFonts w:ascii="Times New Roman" w:hAnsi="Times New Roman"/>
                <w:b/>
                <w:szCs w:val="20"/>
                <w:lang w:val="el-GR"/>
              </w:rPr>
              <w:t>Εισπνεύστε το φάρμακο βαθιά</w:t>
            </w:r>
          </w:p>
          <w:p w14:paraId="0781D430" w14:textId="77777777" w:rsidR="00691B0A" w:rsidRPr="000F7655" w:rsidRDefault="00691B0A" w:rsidP="00D83A43">
            <w:pPr>
              <w:pStyle w:val="Text"/>
              <w:spacing w:before="0"/>
              <w:jc w:val="left"/>
              <w:rPr>
                <w:sz w:val="20"/>
                <w:lang w:val="el-GR"/>
              </w:rPr>
            </w:pPr>
            <w:r w:rsidRPr="000F7655">
              <w:rPr>
                <w:sz w:val="20"/>
                <w:lang w:val="el-GR" w:eastAsia="en-US"/>
              </w:rPr>
              <w:t xml:space="preserve">Κρατήστε τη συσκευή εισπνοής, όπως φαίνεται στην εικόνα. </w:t>
            </w:r>
            <w:r w:rsidRPr="000F7655">
              <w:rPr>
                <w:sz w:val="20"/>
                <w:lang w:val="el-GR"/>
              </w:rPr>
              <w:t>Τοποθετήστε το επιστόμιο στο στόμα σας και κλείστε σφιχτά τα χείλη σας γύρω του.</w:t>
            </w:r>
          </w:p>
          <w:p w14:paraId="6A084643" w14:textId="1AB5FD12" w:rsidR="00691B0A" w:rsidRPr="000F7655" w:rsidRDefault="00691B0A" w:rsidP="00D83A43">
            <w:pPr>
              <w:pStyle w:val="Table"/>
              <w:spacing w:before="0" w:after="0"/>
              <w:rPr>
                <w:rFonts w:ascii="Times New Roman" w:hAnsi="Times New Roman"/>
                <w:szCs w:val="20"/>
                <w:lang w:val="el-GR"/>
              </w:rPr>
            </w:pPr>
            <w:r w:rsidRPr="000F7655">
              <w:rPr>
                <w:rFonts w:ascii="Times New Roman" w:hAnsi="Times New Roman"/>
                <w:szCs w:val="20"/>
                <w:u w:val="single"/>
                <w:lang w:val="el-GR"/>
              </w:rPr>
              <w:t>Μην πιέζετε τα πλευρικά πλήκτρα.</w:t>
            </w:r>
          </w:p>
        </w:tc>
        <w:tc>
          <w:tcPr>
            <w:tcW w:w="2415" w:type="dxa"/>
            <w:tcBorders>
              <w:top w:val="nil"/>
              <w:left w:val="single" w:sz="24" w:space="0" w:color="808080"/>
              <w:bottom w:val="nil"/>
              <w:right w:val="single" w:sz="24" w:space="0" w:color="808080"/>
            </w:tcBorders>
            <w:hideMark/>
          </w:tcPr>
          <w:p w14:paraId="66049813" w14:textId="6D021F8E" w:rsidR="00691B0A" w:rsidRPr="000F7655" w:rsidRDefault="00691B0A" w:rsidP="00D83A43">
            <w:pPr>
              <w:pStyle w:val="Table"/>
              <w:tabs>
                <w:tab w:val="clear" w:pos="284"/>
                <w:tab w:val="left" w:pos="1449"/>
              </w:tabs>
              <w:spacing w:before="0" w:after="0"/>
              <w:rPr>
                <w:rFonts w:ascii="Times New Roman" w:hAnsi="Times New Roman"/>
                <w:b/>
                <w:szCs w:val="20"/>
                <w:lang w:val="el-GR"/>
              </w:rPr>
            </w:pPr>
          </w:p>
        </w:tc>
      </w:tr>
      <w:tr w:rsidR="00691B0A" w:rsidRPr="000F7655" w14:paraId="72DA3D7B" w14:textId="77777777" w:rsidTr="0007219C">
        <w:trPr>
          <w:cantSplit/>
        </w:trPr>
        <w:tc>
          <w:tcPr>
            <w:tcW w:w="2376" w:type="dxa"/>
            <w:tcBorders>
              <w:top w:val="nil"/>
              <w:left w:val="single" w:sz="24" w:space="0" w:color="808080"/>
              <w:bottom w:val="nil"/>
              <w:right w:val="single" w:sz="24" w:space="0" w:color="808080"/>
            </w:tcBorders>
            <w:hideMark/>
          </w:tcPr>
          <w:p w14:paraId="2C5B32D5" w14:textId="77777777" w:rsidR="00691B0A" w:rsidRPr="000F7655" w:rsidRDefault="00691B0A" w:rsidP="00D83A43">
            <w:pPr>
              <w:pStyle w:val="Text"/>
              <w:keepNext/>
              <w:spacing w:before="0"/>
              <w:jc w:val="center"/>
              <w:rPr>
                <w:sz w:val="20"/>
                <w:lang w:val="el-GR" w:eastAsia="en-US"/>
              </w:rPr>
            </w:pPr>
          </w:p>
          <w:p w14:paraId="41B9DC30" w14:textId="77777777" w:rsidR="00691B0A" w:rsidRPr="000F7655" w:rsidRDefault="00691B0A" w:rsidP="00D83A43">
            <w:pPr>
              <w:pStyle w:val="Text"/>
              <w:keepNext/>
              <w:spacing w:before="0"/>
              <w:jc w:val="center"/>
              <w:rPr>
                <w:sz w:val="20"/>
                <w:lang w:val="el-GR"/>
              </w:rPr>
            </w:pPr>
            <w:r w:rsidRPr="000F7655">
              <w:rPr>
                <w:noProof/>
                <w:lang w:eastAsia="en-US"/>
              </w:rPr>
              <w:drawing>
                <wp:inline distT="0" distB="0" distL="0" distR="0" wp14:anchorId="111D802C" wp14:editId="33CAD26E">
                  <wp:extent cx="1178560" cy="1656080"/>
                  <wp:effectExtent l="0" t="0" r="0" b="0"/>
                  <wp:docPr id="13"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1240E9DE" w14:textId="77777777" w:rsidR="00691B0A" w:rsidRPr="000F7655" w:rsidRDefault="00691B0A" w:rsidP="00D83A43">
            <w:pPr>
              <w:pStyle w:val="Table"/>
              <w:keepNext/>
              <w:keepLines w:val="0"/>
              <w:spacing w:before="0" w:after="0"/>
              <w:rPr>
                <w:rFonts w:ascii="Times New Roman" w:hAnsi="Times New Roman"/>
                <w:szCs w:val="20"/>
                <w:lang w:val="el-GR"/>
              </w:rPr>
            </w:pPr>
          </w:p>
        </w:tc>
        <w:tc>
          <w:tcPr>
            <w:tcW w:w="2268" w:type="dxa"/>
            <w:tcBorders>
              <w:top w:val="nil"/>
              <w:left w:val="single" w:sz="24" w:space="0" w:color="808080"/>
              <w:bottom w:val="nil"/>
              <w:right w:val="single" w:sz="24" w:space="0" w:color="808080"/>
            </w:tcBorders>
            <w:hideMark/>
          </w:tcPr>
          <w:p w14:paraId="47CA73B1" w14:textId="5490BAF5" w:rsidR="00691B0A" w:rsidRPr="000F7655" w:rsidRDefault="00691B0A" w:rsidP="00D83A43">
            <w:pPr>
              <w:pStyle w:val="Table"/>
              <w:keepNext/>
              <w:keepLines w:val="0"/>
              <w:spacing w:before="0" w:after="0"/>
              <w:rPr>
                <w:rFonts w:ascii="Times New Roman" w:hAnsi="Times New Roman" w:cs="Times New Roman"/>
                <w:szCs w:val="20"/>
              </w:rPr>
            </w:pPr>
            <w:r w:rsidRPr="000F7655">
              <w:rPr>
                <w:rFonts w:ascii="Times New Roman" w:hAnsi="Times New Roman" w:cs="Times New Roman"/>
                <w:lang w:val="el-GR" w:eastAsia="en-US"/>
              </w:rPr>
              <w:t>Εισπνεύστε γρήγορα και όσο βαθιά μπορείτε. Καθώς εισπνέετε θα ακούτε ένα θόρυβο στροβιλισμού. Μπορεί να αισθανθείτε τη γεύση του φαρμάκου καθώς εισπνέετε.</w:t>
            </w:r>
          </w:p>
        </w:tc>
        <w:tc>
          <w:tcPr>
            <w:tcW w:w="2415" w:type="dxa"/>
            <w:tcBorders>
              <w:top w:val="nil"/>
              <w:left w:val="single" w:sz="24" w:space="0" w:color="808080"/>
              <w:bottom w:val="nil"/>
              <w:right w:val="single" w:sz="24" w:space="0" w:color="808080"/>
            </w:tcBorders>
            <w:hideMark/>
          </w:tcPr>
          <w:p w14:paraId="3CC5299D" w14:textId="77777777" w:rsidR="00691B0A" w:rsidRPr="000F7655" w:rsidRDefault="00691B0A" w:rsidP="00D83A43">
            <w:pPr>
              <w:pStyle w:val="Table"/>
              <w:keepNext/>
              <w:keepLines w:val="0"/>
              <w:spacing w:before="0" w:after="0"/>
              <w:rPr>
                <w:rFonts w:ascii="Times New Roman" w:hAnsi="Times New Roman"/>
                <w:szCs w:val="20"/>
              </w:rPr>
            </w:pPr>
            <w:r w:rsidRPr="000F7655">
              <w:rPr>
                <w:noProof/>
                <w:lang w:eastAsia="en-US"/>
              </w:rPr>
              <w:drawing>
                <wp:inline distT="0" distB="0" distL="0" distR="0" wp14:anchorId="06F79384" wp14:editId="62E2E25A">
                  <wp:extent cx="1071880" cy="1386840"/>
                  <wp:effectExtent l="0" t="0" r="0" b="0"/>
                  <wp:docPr id="14"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B84FD6" w:rsidRPr="00485B52" w14:paraId="2D670D23" w14:textId="77777777" w:rsidTr="0007219C">
        <w:tc>
          <w:tcPr>
            <w:tcW w:w="2376" w:type="dxa"/>
            <w:tcBorders>
              <w:top w:val="nil"/>
              <w:left w:val="single" w:sz="24" w:space="0" w:color="808080"/>
              <w:bottom w:val="nil"/>
              <w:right w:val="single" w:sz="24" w:space="0" w:color="808080"/>
            </w:tcBorders>
            <w:hideMark/>
          </w:tcPr>
          <w:p w14:paraId="4F4F7C96" w14:textId="190DBDB8" w:rsidR="00691B0A" w:rsidRPr="000F7655" w:rsidRDefault="00B04CA0"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Pr>
                <w:rFonts w:eastAsia="MS Mincho"/>
                <w:sz w:val="20"/>
              </w:rPr>
              <w:t> </w:t>
            </w:r>
            <w:r w:rsidR="00691B0A" w:rsidRPr="000F7655">
              <w:rPr>
                <w:rFonts w:eastAsia="MS Mincho"/>
                <w:sz w:val="20"/>
                <w:lang w:val="el-GR"/>
              </w:rPr>
              <w:t>1γ:</w:t>
            </w:r>
          </w:p>
          <w:p w14:paraId="376B5AA3" w14:textId="35C673DF" w:rsidR="00691B0A" w:rsidRPr="000F7655" w:rsidRDefault="00691B0A"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Αφαιρέστε το καψάκιο</w:t>
            </w:r>
          </w:p>
          <w:p w14:paraId="2C80F862" w14:textId="77777777" w:rsidR="00691B0A" w:rsidRPr="000F7655" w:rsidRDefault="00691B0A" w:rsidP="00D83A43">
            <w:pPr>
              <w:keepLines/>
              <w:tabs>
                <w:tab w:val="clear" w:pos="567"/>
                <w:tab w:val="left" w:pos="284"/>
              </w:tabs>
              <w:spacing w:line="240" w:lineRule="auto"/>
              <w:rPr>
                <w:rFonts w:eastAsia="MS Mincho"/>
                <w:sz w:val="20"/>
                <w:lang w:val="el-GR"/>
              </w:rPr>
            </w:pPr>
            <w:r w:rsidRPr="000F7655">
              <w:rPr>
                <w:rFonts w:eastAsia="MS Mincho"/>
                <w:sz w:val="20"/>
                <w:lang w:val="el-GR"/>
              </w:rPr>
              <w:t>Αφαιρέστε μία από τις κυψέλες από την κάρτα κυψελών.</w:t>
            </w:r>
          </w:p>
          <w:p w14:paraId="6AC580EB" w14:textId="77777777" w:rsidR="00691B0A" w:rsidRPr="000F7655" w:rsidRDefault="00691B0A" w:rsidP="00D83A43">
            <w:pPr>
              <w:keepLines/>
              <w:tabs>
                <w:tab w:val="clear" w:pos="567"/>
                <w:tab w:val="left" w:pos="284"/>
              </w:tabs>
              <w:spacing w:line="240" w:lineRule="auto"/>
              <w:rPr>
                <w:rFonts w:eastAsia="MS Mincho"/>
                <w:sz w:val="20"/>
                <w:lang w:val="el-GR"/>
              </w:rPr>
            </w:pPr>
            <w:r w:rsidRPr="000F7655">
              <w:rPr>
                <w:rFonts w:eastAsia="MS Mincho"/>
                <w:sz w:val="20"/>
                <w:lang w:val="el-GR"/>
              </w:rPr>
              <w:lastRenderedPageBreak/>
              <w:t>Αποκολλήστε την προστατευτική επένδυση και αφαιρέστε το καψάκιο.</w:t>
            </w:r>
          </w:p>
          <w:p w14:paraId="67494EAB" w14:textId="77777777" w:rsidR="00B20CD5" w:rsidRPr="000F7655" w:rsidRDefault="00691B0A" w:rsidP="00D83A43">
            <w:pPr>
              <w:pStyle w:val="Text"/>
              <w:spacing w:before="0"/>
              <w:jc w:val="left"/>
              <w:rPr>
                <w:rFonts w:eastAsia="Times New Roman"/>
                <w:sz w:val="20"/>
                <w:u w:val="single"/>
                <w:lang w:val="el-GR" w:eastAsia="en-US"/>
              </w:rPr>
            </w:pPr>
            <w:r w:rsidRPr="000F7655">
              <w:rPr>
                <w:rFonts w:eastAsia="Times New Roman"/>
                <w:sz w:val="20"/>
                <w:u w:val="single"/>
                <w:lang w:val="el-GR" w:eastAsia="en-US"/>
              </w:rPr>
              <w:t>Μη σπρώχνετε το καψά</w:t>
            </w:r>
            <w:r w:rsidR="00B20CD5" w:rsidRPr="000F7655">
              <w:rPr>
                <w:rFonts w:eastAsia="Times New Roman"/>
                <w:sz w:val="20"/>
                <w:u w:val="single"/>
                <w:lang w:val="el-GR" w:eastAsia="en-US"/>
              </w:rPr>
              <w:t>κιο μέσω του φύλλου αλουμινίου.</w:t>
            </w:r>
          </w:p>
          <w:p w14:paraId="1A044C58" w14:textId="71ABCFA1" w:rsidR="00B84FD6" w:rsidRPr="000F7655" w:rsidRDefault="00691B0A" w:rsidP="00D83A43">
            <w:pPr>
              <w:pStyle w:val="Text"/>
              <w:spacing w:before="0"/>
              <w:jc w:val="left"/>
              <w:rPr>
                <w:sz w:val="20"/>
                <w:u w:val="single"/>
              </w:rPr>
            </w:pPr>
            <w:r w:rsidRPr="000F7655">
              <w:rPr>
                <w:rFonts w:eastAsia="Times New Roman"/>
                <w:sz w:val="20"/>
                <w:u w:val="single"/>
                <w:lang w:val="el-GR" w:eastAsia="en-US"/>
              </w:rPr>
              <w:t>Μην καταπίνετε το καψάκιο</w:t>
            </w:r>
            <w:r w:rsidR="00914C40" w:rsidRPr="000F7655">
              <w:rPr>
                <w:rFonts w:eastAsia="Calibri"/>
                <w:sz w:val="20"/>
                <w:u w:val="single"/>
              </w:rPr>
              <w:t>.</w:t>
            </w:r>
          </w:p>
        </w:tc>
        <w:tc>
          <w:tcPr>
            <w:tcW w:w="2268" w:type="dxa"/>
            <w:tcBorders>
              <w:top w:val="nil"/>
              <w:left w:val="single" w:sz="24" w:space="0" w:color="808080"/>
              <w:bottom w:val="nil"/>
              <w:right w:val="single" w:sz="24" w:space="0" w:color="808080"/>
            </w:tcBorders>
          </w:tcPr>
          <w:p w14:paraId="31F1879D" w14:textId="77777777" w:rsidR="00B84FD6" w:rsidRPr="000F7655" w:rsidRDefault="00B84FD6" w:rsidP="00D83A43">
            <w:pPr>
              <w:pStyle w:val="Table"/>
              <w:spacing w:before="0" w:after="0"/>
              <w:rPr>
                <w:b/>
                <w:szCs w:val="20"/>
              </w:rPr>
            </w:pPr>
          </w:p>
        </w:tc>
        <w:tc>
          <w:tcPr>
            <w:tcW w:w="2268" w:type="dxa"/>
            <w:tcBorders>
              <w:top w:val="nil"/>
              <w:left w:val="single" w:sz="24" w:space="0" w:color="808080"/>
              <w:bottom w:val="nil"/>
              <w:right w:val="single" w:sz="24" w:space="0" w:color="808080"/>
            </w:tcBorders>
            <w:hideMark/>
          </w:tcPr>
          <w:p w14:paraId="19EC5BFE" w14:textId="77777777" w:rsidR="00B84FD6" w:rsidRPr="000F7655" w:rsidRDefault="00CF56C5" w:rsidP="00D83A43">
            <w:pPr>
              <w:pStyle w:val="Text"/>
              <w:spacing w:before="0"/>
              <w:jc w:val="left"/>
              <w:rPr>
                <w:sz w:val="20"/>
                <w:lang w:eastAsia="en-US"/>
              </w:rPr>
            </w:pPr>
            <w:r w:rsidRPr="000F7655">
              <w:rPr>
                <w:noProof/>
                <w:sz w:val="20"/>
                <w:lang w:eastAsia="en-US"/>
              </w:rPr>
              <w:drawing>
                <wp:inline distT="0" distB="0" distL="0" distR="0" wp14:anchorId="351287C3" wp14:editId="22EF215A">
                  <wp:extent cx="1361440" cy="1107440"/>
                  <wp:effectExtent l="0" t="0" r="0" b="0"/>
                  <wp:docPr id="1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15E11FFE" w14:textId="3F33F95C" w:rsidR="00691B0A" w:rsidRPr="000F7655" w:rsidRDefault="00691B0A" w:rsidP="00D83A43">
            <w:pPr>
              <w:keepLines/>
              <w:tabs>
                <w:tab w:val="clear" w:pos="567"/>
                <w:tab w:val="left" w:pos="284"/>
              </w:tabs>
              <w:spacing w:line="240" w:lineRule="auto"/>
              <w:rPr>
                <w:rFonts w:eastAsia="MS Mincho"/>
                <w:sz w:val="20"/>
                <w:lang w:val="el-GR"/>
              </w:rPr>
            </w:pPr>
            <w:r w:rsidRPr="000F7655">
              <w:rPr>
                <w:rFonts w:eastAsia="MS Mincho"/>
                <w:sz w:val="20"/>
                <w:lang w:val="el-GR"/>
              </w:rPr>
              <w:lastRenderedPageBreak/>
              <w:t>Βήμα</w:t>
            </w:r>
            <w:r w:rsidR="00B04CA0">
              <w:rPr>
                <w:rFonts w:eastAsia="MS Mincho"/>
                <w:sz w:val="20"/>
              </w:rPr>
              <w:t> </w:t>
            </w:r>
            <w:r w:rsidRPr="000F7655">
              <w:rPr>
                <w:rFonts w:eastAsia="MS Mincho"/>
                <w:sz w:val="20"/>
                <w:lang w:val="el-GR"/>
              </w:rPr>
              <w:t>3γ:</w:t>
            </w:r>
          </w:p>
          <w:p w14:paraId="7895064C" w14:textId="77777777" w:rsidR="00691B0A" w:rsidRPr="000F7655" w:rsidRDefault="00691B0A"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Κρατήστε την αναπνοή</w:t>
            </w:r>
          </w:p>
          <w:p w14:paraId="3A7FEBFD" w14:textId="1AD27C23" w:rsidR="00B84FD6" w:rsidRPr="000F7655" w:rsidRDefault="00691B0A" w:rsidP="00D83A43">
            <w:pPr>
              <w:pStyle w:val="Text"/>
              <w:spacing w:before="0"/>
              <w:jc w:val="left"/>
              <w:rPr>
                <w:sz w:val="20"/>
                <w:lang w:val="el-GR"/>
              </w:rPr>
            </w:pPr>
            <w:r w:rsidRPr="000F7655">
              <w:rPr>
                <w:rFonts w:eastAsia="Times New Roman"/>
                <w:sz w:val="20"/>
                <w:lang w:val="el-GR" w:eastAsia="en-US"/>
              </w:rPr>
              <w:t>Κρατήστε την αναπνοή σας για 5</w:t>
            </w:r>
            <w:r w:rsidRPr="004963E0">
              <w:rPr>
                <w:rFonts w:eastAsia="Times New Roman"/>
                <w:sz w:val="20"/>
                <w:lang w:eastAsia="en-US"/>
              </w:rPr>
              <w:t> </w:t>
            </w:r>
            <w:r w:rsidRPr="000F7655">
              <w:rPr>
                <w:rFonts w:eastAsia="Times New Roman"/>
                <w:sz w:val="20"/>
                <w:lang w:val="el-GR" w:eastAsia="en-US"/>
              </w:rPr>
              <w:t>δευτερόλεπτα.</w:t>
            </w:r>
          </w:p>
          <w:p w14:paraId="588D2658" w14:textId="77777777" w:rsidR="00B84FD6" w:rsidRPr="000F7655" w:rsidRDefault="00B84FD6" w:rsidP="00D83A43">
            <w:pPr>
              <w:pStyle w:val="Text"/>
              <w:spacing w:before="0"/>
              <w:jc w:val="left"/>
              <w:rPr>
                <w:sz w:val="20"/>
                <w:lang w:val="el-GR"/>
              </w:rPr>
            </w:pPr>
          </w:p>
          <w:p w14:paraId="3A04EB37" w14:textId="77777777" w:rsidR="00B84FD6" w:rsidRPr="000F7655" w:rsidRDefault="00B84FD6" w:rsidP="00D83A43">
            <w:pPr>
              <w:pStyle w:val="Text"/>
              <w:spacing w:before="0"/>
              <w:jc w:val="left"/>
              <w:rPr>
                <w:sz w:val="20"/>
                <w:lang w:val="el-GR"/>
              </w:rPr>
            </w:pPr>
          </w:p>
          <w:p w14:paraId="69C07060" w14:textId="47F21D22" w:rsidR="00B84FD6" w:rsidRPr="000F7655" w:rsidRDefault="005F1DE5" w:rsidP="00D83A43">
            <w:pPr>
              <w:pStyle w:val="Pa0"/>
              <w:spacing w:line="240" w:lineRule="auto"/>
              <w:rPr>
                <w:rFonts w:ascii="Times New Roman" w:eastAsia="MS Mincho" w:hAnsi="Times New Roman" w:cs="Times New Roman"/>
                <w:sz w:val="20"/>
                <w:szCs w:val="20"/>
                <w:lang w:val="el-GR"/>
              </w:rPr>
            </w:pPr>
            <w:r w:rsidRPr="000F7655">
              <w:rPr>
                <w:rFonts w:ascii="Times New Roman" w:eastAsia="MS Mincho" w:hAnsi="Times New Roman" w:cs="Times New Roman"/>
                <w:sz w:val="20"/>
                <w:szCs w:val="20"/>
                <w:lang w:val="el-GR"/>
              </w:rPr>
              <w:t>Βήμα</w:t>
            </w:r>
            <w:r w:rsidR="00B04CA0">
              <w:rPr>
                <w:rFonts w:ascii="Times New Roman" w:eastAsia="MS Mincho" w:hAnsi="Times New Roman" w:cs="Times New Roman"/>
                <w:sz w:val="20"/>
                <w:szCs w:val="20"/>
                <w:lang w:val="en-GB"/>
              </w:rPr>
              <w:t> </w:t>
            </w:r>
            <w:r w:rsidR="00C57694" w:rsidRPr="000F7655">
              <w:rPr>
                <w:rFonts w:ascii="Times New Roman" w:eastAsia="MS Mincho" w:hAnsi="Times New Roman" w:cs="Times New Roman"/>
                <w:sz w:val="20"/>
                <w:szCs w:val="20"/>
                <w:lang w:val="el-GR"/>
              </w:rPr>
              <w:t>3</w:t>
            </w:r>
            <w:r w:rsidRPr="000F7655">
              <w:rPr>
                <w:rFonts w:ascii="Times New Roman" w:eastAsia="MS Mincho" w:hAnsi="Times New Roman" w:cs="Times New Roman"/>
                <w:sz w:val="20"/>
                <w:szCs w:val="20"/>
                <w:lang w:val="el-GR"/>
              </w:rPr>
              <w:t>δ</w:t>
            </w:r>
            <w:r w:rsidR="00914C40" w:rsidRPr="000F7655">
              <w:rPr>
                <w:rFonts w:ascii="Times New Roman" w:eastAsia="MS Mincho" w:hAnsi="Times New Roman" w:cs="Times New Roman"/>
                <w:sz w:val="20"/>
                <w:szCs w:val="20"/>
                <w:lang w:val="el-GR"/>
              </w:rPr>
              <w:t>:</w:t>
            </w:r>
          </w:p>
          <w:p w14:paraId="16A3F316" w14:textId="5F374AF9" w:rsidR="00B84FD6" w:rsidRPr="000F7655" w:rsidRDefault="005F1DE5" w:rsidP="00D83A43">
            <w:pPr>
              <w:pStyle w:val="Pa0"/>
              <w:spacing w:line="240" w:lineRule="auto"/>
              <w:rPr>
                <w:rFonts w:ascii="Times New Roman" w:eastAsia="MS Mincho" w:hAnsi="Times New Roman" w:cs="Times New Roman"/>
                <w:b/>
                <w:sz w:val="20"/>
                <w:szCs w:val="20"/>
                <w:lang w:val="el-GR"/>
              </w:rPr>
            </w:pPr>
            <w:r w:rsidRPr="000F7655">
              <w:rPr>
                <w:rFonts w:ascii="Times New Roman" w:eastAsia="MS Mincho" w:hAnsi="Times New Roman" w:cs="Times New Roman"/>
                <w:b/>
                <w:sz w:val="20"/>
                <w:szCs w:val="20"/>
                <w:lang w:val="el-GR"/>
              </w:rPr>
              <w:t>Ξεπλύνετε το στόμα</w:t>
            </w:r>
          </w:p>
          <w:p w14:paraId="2AB14F29" w14:textId="58311014" w:rsidR="00B84FD6" w:rsidRPr="000F7655" w:rsidRDefault="005F1DE5" w:rsidP="00D83A43">
            <w:pPr>
              <w:pStyle w:val="Text"/>
              <w:spacing w:before="0"/>
              <w:jc w:val="left"/>
              <w:rPr>
                <w:b/>
                <w:sz w:val="20"/>
                <w:lang w:val="el-GR"/>
              </w:rPr>
            </w:pPr>
            <w:r w:rsidRPr="000F7655">
              <w:rPr>
                <w:sz w:val="20"/>
                <w:lang w:val="el-GR"/>
              </w:rPr>
              <w:t>Ξεπλύνετε το στόμα σας με νερό μετά από κάθε δόση και φτύστε το</w:t>
            </w:r>
            <w:r w:rsidR="00914C40" w:rsidRPr="000F7655">
              <w:rPr>
                <w:sz w:val="20"/>
                <w:lang w:val="el-GR"/>
              </w:rPr>
              <w:t>.</w:t>
            </w:r>
          </w:p>
        </w:tc>
        <w:tc>
          <w:tcPr>
            <w:tcW w:w="2415" w:type="dxa"/>
            <w:tcBorders>
              <w:top w:val="nil"/>
              <w:left w:val="single" w:sz="24" w:space="0" w:color="808080"/>
              <w:bottom w:val="single" w:sz="36" w:space="0" w:color="000000"/>
              <w:right w:val="single" w:sz="24" w:space="0" w:color="808080"/>
            </w:tcBorders>
          </w:tcPr>
          <w:p w14:paraId="64983DE4" w14:textId="77777777" w:rsidR="007F74F2" w:rsidRPr="000F7655" w:rsidRDefault="007F74F2" w:rsidP="00D83A43">
            <w:pPr>
              <w:keepLines/>
              <w:tabs>
                <w:tab w:val="clear" w:pos="567"/>
                <w:tab w:val="left" w:pos="284"/>
              </w:tabs>
              <w:spacing w:line="240" w:lineRule="auto"/>
              <w:rPr>
                <w:rFonts w:eastAsia="MS Mincho"/>
                <w:b/>
                <w:sz w:val="20"/>
                <w:lang w:val="el-GR"/>
              </w:rPr>
            </w:pPr>
            <w:r w:rsidRPr="000F7655">
              <w:rPr>
                <w:rFonts w:eastAsia="MS Mincho"/>
                <w:b/>
                <w:sz w:val="20"/>
                <w:lang w:val="el-GR"/>
              </w:rPr>
              <w:lastRenderedPageBreak/>
              <w:t>Αφαιρέστε το άδειο καψάκιο</w:t>
            </w:r>
          </w:p>
          <w:p w14:paraId="1F7B7469" w14:textId="1A30E3D9" w:rsidR="00B84FD6" w:rsidRPr="000F7655" w:rsidRDefault="007F74F2" w:rsidP="00D83A43">
            <w:pPr>
              <w:pStyle w:val="Table"/>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Τοποθετήστε το άδειο καψάκιο στα οικιακά απορρίμματα.</w:t>
            </w:r>
          </w:p>
          <w:p w14:paraId="1A4D9558" w14:textId="4D8392EE" w:rsidR="00B84FD6" w:rsidRPr="000F7655" w:rsidRDefault="005F1DE5" w:rsidP="00D83A43">
            <w:pPr>
              <w:pStyle w:val="Table"/>
              <w:spacing w:before="0" w:after="0"/>
              <w:rPr>
                <w:szCs w:val="20"/>
                <w:lang w:val="el-GR"/>
              </w:rPr>
            </w:pPr>
            <w:r w:rsidRPr="000F7655">
              <w:rPr>
                <w:rFonts w:ascii="Times New Roman" w:hAnsi="Times New Roman"/>
                <w:szCs w:val="20"/>
                <w:lang w:val="el-GR"/>
              </w:rPr>
              <w:lastRenderedPageBreak/>
              <w:t>Κλείστε τη συσκευή εισπνοής και επανατοποθετήστε το πώμα.</w:t>
            </w:r>
          </w:p>
        </w:tc>
      </w:tr>
      <w:tr w:rsidR="00B84FD6" w:rsidRPr="00485B52" w14:paraId="7C124E37" w14:textId="77777777" w:rsidTr="0007219C">
        <w:trPr>
          <w:cantSplit/>
          <w:trHeight w:val="617"/>
        </w:trPr>
        <w:tc>
          <w:tcPr>
            <w:tcW w:w="2376" w:type="dxa"/>
            <w:tcBorders>
              <w:top w:val="nil"/>
              <w:left w:val="single" w:sz="24" w:space="0" w:color="808080"/>
              <w:bottom w:val="nil"/>
              <w:right w:val="single" w:sz="24" w:space="0" w:color="808080"/>
            </w:tcBorders>
          </w:tcPr>
          <w:p w14:paraId="656FCC15" w14:textId="77777777" w:rsidR="00B84FD6" w:rsidRPr="000F7655" w:rsidRDefault="00CF56C5" w:rsidP="00D83A43">
            <w:pPr>
              <w:pStyle w:val="Table"/>
              <w:keepNext/>
              <w:keepLines w:val="0"/>
              <w:spacing w:before="0" w:after="0"/>
              <w:rPr>
                <w:rFonts w:ascii="Times New Roman" w:hAnsi="Times New Roman"/>
                <w:szCs w:val="20"/>
              </w:rPr>
            </w:pPr>
            <w:r w:rsidRPr="000F7655">
              <w:rPr>
                <w:noProof/>
                <w:lang w:eastAsia="en-US"/>
              </w:rPr>
              <w:lastRenderedPageBreak/>
              <w:drawing>
                <wp:inline distT="0" distB="0" distL="0" distR="0" wp14:anchorId="4ADF478C" wp14:editId="72C89521">
                  <wp:extent cx="1117600" cy="797560"/>
                  <wp:effectExtent l="0" t="0" r="0" b="0"/>
                  <wp:docPr id="16"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7868EB13" w14:textId="2E546B9B" w:rsidR="0069509B" w:rsidRPr="000F7655" w:rsidRDefault="00B04CA0" w:rsidP="00D83A43">
            <w:pPr>
              <w:keepNext/>
              <w:tabs>
                <w:tab w:val="clear" w:pos="567"/>
                <w:tab w:val="left" w:pos="284"/>
              </w:tabs>
              <w:spacing w:line="240" w:lineRule="auto"/>
              <w:rPr>
                <w:rFonts w:eastAsia="MS Mincho"/>
                <w:noProof/>
                <w:sz w:val="20"/>
                <w:lang w:val="el-GR"/>
              </w:rPr>
            </w:pPr>
            <w:r w:rsidRPr="000F7655">
              <w:rPr>
                <w:rFonts w:eastAsia="MS Mincho"/>
                <w:noProof/>
                <w:sz w:val="20"/>
                <w:lang w:val="el-GR"/>
              </w:rPr>
              <w:t>Βήμα</w:t>
            </w:r>
            <w:r>
              <w:rPr>
                <w:rFonts w:eastAsia="MS Mincho"/>
                <w:noProof/>
                <w:sz w:val="20"/>
              </w:rPr>
              <w:t> </w:t>
            </w:r>
            <w:r w:rsidR="0069509B" w:rsidRPr="000F7655">
              <w:rPr>
                <w:rFonts w:eastAsia="MS Mincho"/>
                <w:noProof/>
                <w:sz w:val="20"/>
                <w:lang w:val="el-GR"/>
              </w:rPr>
              <w:t>1δ:</w:t>
            </w:r>
          </w:p>
          <w:p w14:paraId="6C0F35EE" w14:textId="19580363" w:rsidR="0069509B" w:rsidRPr="000F7655" w:rsidRDefault="0069509B" w:rsidP="00D83A43">
            <w:pPr>
              <w:keepNext/>
              <w:keepLines/>
              <w:tabs>
                <w:tab w:val="clear" w:pos="567"/>
                <w:tab w:val="left" w:pos="284"/>
              </w:tabs>
              <w:spacing w:line="240" w:lineRule="auto"/>
              <w:rPr>
                <w:rFonts w:eastAsia="MS Mincho"/>
                <w:b/>
                <w:sz w:val="20"/>
                <w:lang w:val="el-GR"/>
              </w:rPr>
            </w:pPr>
            <w:r w:rsidRPr="000F7655">
              <w:rPr>
                <w:rFonts w:eastAsia="MS Mincho"/>
                <w:b/>
                <w:sz w:val="20"/>
                <w:lang w:val="el-GR"/>
              </w:rPr>
              <w:t>Εισάγετε το καψάκιο</w:t>
            </w:r>
          </w:p>
          <w:p w14:paraId="1C5A6493" w14:textId="7FE632A5" w:rsidR="00B84FD6" w:rsidRPr="000F7655" w:rsidRDefault="0069509B" w:rsidP="00D83A43">
            <w:pPr>
              <w:pStyle w:val="Table"/>
              <w:keepNext/>
              <w:keepLines w:val="0"/>
              <w:spacing w:before="0" w:after="0"/>
              <w:rPr>
                <w:rFonts w:ascii="Times New Roman" w:hAnsi="Times New Roman"/>
                <w:szCs w:val="20"/>
                <w:u w:val="single"/>
                <w:lang w:val="el-GR"/>
              </w:rPr>
            </w:pPr>
            <w:r w:rsidRPr="000F7655">
              <w:rPr>
                <w:rFonts w:ascii="Times New Roman" w:eastAsia="Times New Roman" w:hAnsi="Times New Roman" w:cs="Times New Roman"/>
                <w:szCs w:val="20"/>
                <w:u w:val="single"/>
                <w:lang w:val="el-GR" w:eastAsia="en-US"/>
              </w:rPr>
              <w:t>Μην τοποθετείτε ποτέ ένα καψάκιο απευθείας στο επιστόμιο.</w:t>
            </w:r>
          </w:p>
          <w:p w14:paraId="52D11BB1" w14:textId="77777777" w:rsidR="00B84FD6" w:rsidRPr="000F7655" w:rsidRDefault="00B84FD6" w:rsidP="00D83A43">
            <w:pPr>
              <w:pStyle w:val="Table"/>
              <w:keepNext/>
              <w:keepLines w:val="0"/>
              <w:spacing w:before="0" w:after="0"/>
              <w:rPr>
                <w:rFonts w:ascii="Times New Roman" w:hAnsi="Times New Roman"/>
                <w:szCs w:val="20"/>
                <w:lang w:val="el-GR"/>
              </w:rPr>
            </w:pPr>
          </w:p>
        </w:tc>
        <w:tc>
          <w:tcPr>
            <w:tcW w:w="2268" w:type="dxa"/>
            <w:vMerge w:val="restart"/>
            <w:tcBorders>
              <w:top w:val="nil"/>
              <w:left w:val="single" w:sz="24" w:space="0" w:color="808080"/>
              <w:bottom w:val="single" w:sz="36" w:space="0" w:color="808080"/>
              <w:right w:val="single" w:sz="24" w:space="0" w:color="808080"/>
            </w:tcBorders>
          </w:tcPr>
          <w:p w14:paraId="3B20294C" w14:textId="77777777" w:rsidR="00B84FD6" w:rsidRPr="000F7655" w:rsidRDefault="00B84FD6" w:rsidP="00D83A43">
            <w:pPr>
              <w:pStyle w:val="Text"/>
              <w:keepNext/>
              <w:spacing w:before="0"/>
              <w:jc w:val="left"/>
              <w:rPr>
                <w:b/>
                <w:sz w:val="20"/>
                <w:lang w:val="el-GR"/>
              </w:rPr>
            </w:pPr>
          </w:p>
        </w:tc>
        <w:tc>
          <w:tcPr>
            <w:tcW w:w="2268" w:type="dxa"/>
            <w:vMerge w:val="restart"/>
            <w:tcBorders>
              <w:top w:val="nil"/>
              <w:left w:val="single" w:sz="24" w:space="0" w:color="808080"/>
              <w:bottom w:val="single" w:sz="36" w:space="0" w:color="808080"/>
              <w:right w:val="single" w:sz="48" w:space="0" w:color="009999"/>
            </w:tcBorders>
          </w:tcPr>
          <w:p w14:paraId="5BDD13D6" w14:textId="77777777" w:rsidR="00B84FD6" w:rsidRPr="000F7655" w:rsidRDefault="00B84FD6" w:rsidP="00D83A43">
            <w:pPr>
              <w:pStyle w:val="Text"/>
              <w:keepNext/>
              <w:spacing w:before="0"/>
              <w:jc w:val="left"/>
              <w:rPr>
                <w:b/>
                <w:sz w:val="20"/>
                <w:lang w:val="el-GR"/>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00036656" w14:textId="77777777" w:rsidR="0069509B" w:rsidRPr="000F7655" w:rsidRDefault="0069509B" w:rsidP="00D83A43">
            <w:pPr>
              <w:pStyle w:val="Table"/>
              <w:tabs>
                <w:tab w:val="left" w:pos="170"/>
              </w:tabs>
              <w:spacing w:before="0" w:after="0"/>
              <w:rPr>
                <w:rFonts w:ascii="Times New Roman" w:hAnsi="Times New Roman"/>
                <w:b/>
                <w:szCs w:val="20"/>
                <w:lang w:val="el-GR"/>
              </w:rPr>
            </w:pPr>
            <w:r w:rsidRPr="000F7655">
              <w:rPr>
                <w:rFonts w:ascii="Times New Roman" w:hAnsi="Times New Roman"/>
                <w:b/>
                <w:szCs w:val="20"/>
                <w:lang w:val="el-GR"/>
              </w:rPr>
              <w:t>Σημαντικές Πληροφορίες</w:t>
            </w:r>
          </w:p>
          <w:p w14:paraId="1D799AC2" w14:textId="0689CD0A" w:rsidR="0069509B" w:rsidRPr="000F7655" w:rsidRDefault="0069509B" w:rsidP="00D83A43">
            <w:pPr>
              <w:pStyle w:val="Table"/>
              <w:numPr>
                <w:ilvl w:val="0"/>
                <w:numId w:val="7"/>
              </w:numPr>
              <w:tabs>
                <w:tab w:val="left" w:pos="170"/>
              </w:tabs>
              <w:spacing w:before="0" w:after="0"/>
              <w:ind w:left="170" w:hanging="170"/>
              <w:rPr>
                <w:rFonts w:ascii="Times New Roman" w:eastAsia="MS Gothic" w:hAnsi="Times New Roman"/>
                <w:szCs w:val="20"/>
                <w:lang w:val="el-GR"/>
              </w:rPr>
            </w:pPr>
            <w:r w:rsidRPr="000F7655">
              <w:rPr>
                <w:rFonts w:ascii="Times New Roman" w:eastAsia="MS Gothic" w:hAnsi="Times New Roman"/>
                <w:szCs w:val="20"/>
                <w:lang w:val="el-GR"/>
              </w:rPr>
              <w:t xml:space="preserve">Τα καψάκια </w:t>
            </w:r>
            <w:r w:rsidR="002275BE" w:rsidRPr="000F7655">
              <w:rPr>
                <w:rFonts w:ascii="Times New Roman" w:hAnsi="Times New Roman"/>
                <w:szCs w:val="20"/>
              </w:rPr>
              <w:t>Enerzair</w:t>
            </w:r>
            <w:r w:rsidRPr="000F7655">
              <w:rPr>
                <w:rFonts w:ascii="Times New Roman" w:hAnsi="Times New Roman"/>
                <w:szCs w:val="20"/>
                <w:lang w:val="el-GR"/>
              </w:rPr>
              <w:t xml:space="preserve"> </w:t>
            </w:r>
            <w:r w:rsidRPr="000F7655">
              <w:rPr>
                <w:rFonts w:ascii="Times New Roman" w:hAnsi="Times New Roman"/>
                <w:szCs w:val="20"/>
              </w:rPr>
              <w:t>Breezhaler</w:t>
            </w:r>
            <w:r w:rsidRPr="000F7655">
              <w:rPr>
                <w:rFonts w:ascii="Times New Roman" w:hAnsi="Times New Roman"/>
                <w:szCs w:val="20"/>
                <w:lang w:val="el-GR"/>
              </w:rPr>
              <w:t xml:space="preserve"> </w:t>
            </w:r>
            <w:r w:rsidRPr="000F7655">
              <w:rPr>
                <w:rFonts w:ascii="Times New Roman" w:eastAsia="MS Gothic" w:hAnsi="Times New Roman"/>
                <w:szCs w:val="20"/>
                <w:lang w:val="el-GR"/>
              </w:rPr>
              <w:t>πρέπει πάντοτε να φυλάσσονται στην κυψέλη και να αφαιρούνται μόνο αμέσως πριν από τη χρήση.</w:t>
            </w:r>
          </w:p>
          <w:p w14:paraId="5D32B75F" w14:textId="77777777" w:rsidR="0069509B" w:rsidRPr="000F7655" w:rsidRDefault="0069509B"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σπρώχνετε το καψάκιο μέσω του φύλλου αλουμινίου για να το αφαιρέσετε από την κυψέλη.</w:t>
            </w:r>
          </w:p>
          <w:p w14:paraId="7DB1922C" w14:textId="77777777" w:rsidR="0069509B" w:rsidRPr="000F7655" w:rsidRDefault="0069509B"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καταπίνετε το καψάκιο.</w:t>
            </w:r>
          </w:p>
          <w:p w14:paraId="204199F2" w14:textId="1E832E96" w:rsidR="0069509B" w:rsidRPr="000F7655" w:rsidRDefault="0069509B"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 xml:space="preserve">Μη χρησιμοποιείτε καψάκια </w:t>
            </w:r>
            <w:r w:rsidR="002275BE" w:rsidRPr="000F7655">
              <w:rPr>
                <w:rFonts w:ascii="Times New Roman" w:hAnsi="Times New Roman"/>
                <w:szCs w:val="20"/>
                <w:lang w:val="en-GB"/>
              </w:rPr>
              <w:t>Enerzair</w:t>
            </w:r>
            <w:r w:rsidRPr="000F7655">
              <w:rPr>
                <w:rFonts w:ascii="Times New Roman" w:hAnsi="Times New Roman"/>
                <w:szCs w:val="20"/>
                <w:lang w:val="el-GR"/>
              </w:rPr>
              <w:t xml:space="preserve"> Breezhaler με οποιαδήποτε άλλη συσκευή εισπνοής.</w:t>
            </w:r>
          </w:p>
          <w:p w14:paraId="0FBBAB6A" w14:textId="02D83946" w:rsidR="0069509B" w:rsidRPr="000F7655" w:rsidRDefault="0069509B"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 xml:space="preserve">Μη χρησιμοποιείτε τη συσκευή εισπνοής </w:t>
            </w:r>
            <w:r w:rsidR="002275BE" w:rsidRPr="000F7655">
              <w:rPr>
                <w:rFonts w:ascii="Times New Roman" w:hAnsi="Times New Roman"/>
                <w:szCs w:val="20"/>
                <w:lang w:val="en-GB"/>
              </w:rPr>
              <w:t>Enerzair</w:t>
            </w:r>
            <w:r w:rsidRPr="000F7655">
              <w:rPr>
                <w:rFonts w:ascii="Times New Roman" w:hAnsi="Times New Roman"/>
                <w:szCs w:val="20"/>
                <w:lang w:val="el-GR"/>
              </w:rPr>
              <w:t xml:space="preserve"> Breezhaler για να πάρετε οποιοδήποτε άλλο φάρμακο σε καψάκιο.</w:t>
            </w:r>
          </w:p>
          <w:p w14:paraId="2DABB476" w14:textId="77777777" w:rsidR="0069509B" w:rsidRPr="000F7655" w:rsidRDefault="0069509B"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τοποθετείτε ποτέ ένα καψάκιο απευθείας στο στόμα σας ή στο επιστόμιο της συσκευής εισπνοής.</w:t>
            </w:r>
          </w:p>
          <w:p w14:paraId="2F36DA20" w14:textId="625166E4" w:rsidR="0069509B" w:rsidRPr="000F7655" w:rsidRDefault="0069509B"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πιέζετε τα πλευρικά πλήκτ</w:t>
            </w:r>
            <w:r w:rsidR="002275BE" w:rsidRPr="000F7655">
              <w:rPr>
                <w:rFonts w:ascii="Times New Roman" w:hAnsi="Times New Roman"/>
                <w:szCs w:val="20"/>
                <w:lang w:val="el-GR"/>
              </w:rPr>
              <w:t>ρα για περισσότερες απο μία φορές</w:t>
            </w:r>
            <w:r w:rsidRPr="000F7655">
              <w:rPr>
                <w:rFonts w:ascii="Times New Roman" w:hAnsi="Times New Roman"/>
                <w:szCs w:val="20"/>
                <w:lang w:val="el-GR"/>
              </w:rPr>
              <w:t>.</w:t>
            </w:r>
          </w:p>
          <w:p w14:paraId="665ACD7F" w14:textId="77777777" w:rsidR="0069509B" w:rsidRPr="000F7655" w:rsidRDefault="0069509B"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φυσήξετε στο επιστόμιο.</w:t>
            </w:r>
          </w:p>
          <w:p w14:paraId="448A731A" w14:textId="77777777" w:rsidR="0069509B" w:rsidRPr="000F7655" w:rsidRDefault="0069509B"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πιέζετε τα πλευρικά πλήκτρα καθώς εισπνέετε από το επιστόμιο.</w:t>
            </w:r>
          </w:p>
          <w:p w14:paraId="0E6E90DA" w14:textId="4B35E408" w:rsidR="0069509B" w:rsidRPr="000F7655" w:rsidRDefault="0069509B"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χειρίζε</w:t>
            </w:r>
            <w:r w:rsidR="00942788" w:rsidRPr="000F7655">
              <w:rPr>
                <w:rFonts w:ascii="Times New Roman" w:hAnsi="Times New Roman"/>
                <w:szCs w:val="20"/>
                <w:lang w:val="el-GR"/>
              </w:rPr>
              <w:t>σ</w:t>
            </w:r>
            <w:r w:rsidRPr="000F7655">
              <w:rPr>
                <w:rFonts w:ascii="Times New Roman" w:hAnsi="Times New Roman"/>
                <w:szCs w:val="20"/>
                <w:lang w:val="el-GR"/>
              </w:rPr>
              <w:t>τε τα καψάκια με υγρά χέρια.</w:t>
            </w:r>
          </w:p>
          <w:p w14:paraId="4AAD7946" w14:textId="42B7BDF5" w:rsidR="00B84FD6" w:rsidRPr="000F7655" w:rsidRDefault="0069509B" w:rsidP="00D83A43">
            <w:pPr>
              <w:pStyle w:val="Table"/>
              <w:numPr>
                <w:ilvl w:val="0"/>
                <w:numId w:val="3"/>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Ποτέ μην πλένετε τη συσκευή εισπνοής με νερό.</w:t>
            </w:r>
          </w:p>
        </w:tc>
      </w:tr>
      <w:tr w:rsidR="00B84FD6" w:rsidRPr="003D22BB" w14:paraId="6A57B3F5" w14:textId="77777777" w:rsidTr="0007219C">
        <w:trPr>
          <w:cantSplit/>
          <w:trHeight w:val="2271"/>
        </w:trPr>
        <w:tc>
          <w:tcPr>
            <w:tcW w:w="2376" w:type="dxa"/>
            <w:tcBorders>
              <w:top w:val="nil"/>
              <w:left w:val="single" w:sz="24" w:space="0" w:color="808080"/>
              <w:bottom w:val="single" w:sz="36" w:space="0" w:color="808080"/>
              <w:right w:val="single" w:sz="24" w:space="0" w:color="808080"/>
            </w:tcBorders>
            <w:hideMark/>
          </w:tcPr>
          <w:p w14:paraId="654F8160" w14:textId="77777777" w:rsidR="00B84FD6" w:rsidRPr="000F7655" w:rsidRDefault="00CF56C5" w:rsidP="00D83A43">
            <w:pPr>
              <w:pStyle w:val="Table"/>
              <w:spacing w:before="0" w:after="0"/>
              <w:jc w:val="center"/>
              <w:rPr>
                <w:rFonts w:ascii="Times New Roman" w:hAnsi="Times New Roman"/>
                <w:szCs w:val="20"/>
              </w:rPr>
            </w:pPr>
            <w:r w:rsidRPr="000F7655">
              <w:rPr>
                <w:noProof/>
                <w:lang w:eastAsia="en-US"/>
              </w:rPr>
              <w:drawing>
                <wp:inline distT="0" distB="0" distL="0" distR="0" wp14:anchorId="140E19F0" wp14:editId="7C05C4E8">
                  <wp:extent cx="949960" cy="924560"/>
                  <wp:effectExtent l="0" t="0" r="0" b="0"/>
                  <wp:docPr id="17"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7B95A744" w14:textId="77B0F35F" w:rsidR="00074668" w:rsidRPr="000F7655" w:rsidRDefault="00B04CA0"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Pr>
                <w:rFonts w:eastAsia="MS Mincho"/>
                <w:sz w:val="20"/>
              </w:rPr>
              <w:t> </w:t>
            </w:r>
            <w:r w:rsidR="00074668" w:rsidRPr="000F7655">
              <w:rPr>
                <w:rFonts w:eastAsia="MS Mincho"/>
                <w:sz w:val="20"/>
                <w:lang w:val="el-GR"/>
              </w:rPr>
              <w:t>1ε:</w:t>
            </w:r>
          </w:p>
          <w:p w14:paraId="7CBDC637" w14:textId="373EC953" w:rsidR="00B84FD6" w:rsidRPr="000F7655" w:rsidRDefault="00074668" w:rsidP="00D83A43">
            <w:pPr>
              <w:pStyle w:val="Table"/>
              <w:spacing w:before="0" w:after="0"/>
              <w:rPr>
                <w:b/>
                <w:szCs w:val="20"/>
                <w:lang w:val="el-GR"/>
              </w:rPr>
            </w:pPr>
            <w:r w:rsidRPr="000F7655">
              <w:rPr>
                <w:rFonts w:ascii="Times New Roman" w:eastAsia="Times New Roman" w:hAnsi="Times New Roman" w:cs="Times New Roman"/>
                <w:b/>
                <w:szCs w:val="20"/>
                <w:lang w:val="el-GR" w:eastAsia="en-US"/>
              </w:rPr>
              <w:t>Κλείστε τη συσκευή εισπνοής</w:t>
            </w:r>
          </w:p>
        </w:tc>
        <w:tc>
          <w:tcPr>
            <w:tcW w:w="2268" w:type="dxa"/>
            <w:vMerge/>
            <w:tcBorders>
              <w:top w:val="nil"/>
              <w:left w:val="single" w:sz="24" w:space="0" w:color="808080"/>
              <w:bottom w:val="single" w:sz="36" w:space="0" w:color="808080"/>
              <w:right w:val="single" w:sz="24" w:space="0" w:color="808080"/>
            </w:tcBorders>
            <w:vAlign w:val="center"/>
            <w:hideMark/>
          </w:tcPr>
          <w:p w14:paraId="176A35A0" w14:textId="77777777" w:rsidR="00B84FD6" w:rsidRPr="000F7655" w:rsidRDefault="00B84FD6" w:rsidP="00D83A43">
            <w:pPr>
              <w:tabs>
                <w:tab w:val="clear" w:pos="567"/>
              </w:tabs>
              <w:spacing w:line="240" w:lineRule="auto"/>
              <w:rPr>
                <w:rFonts w:eastAsia="MS Mincho"/>
                <w:b/>
                <w:sz w:val="20"/>
                <w:lang w:val="el-GR"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60980886" w14:textId="77777777" w:rsidR="00B84FD6" w:rsidRPr="000F7655" w:rsidRDefault="00B84FD6" w:rsidP="00D83A43">
            <w:pPr>
              <w:tabs>
                <w:tab w:val="clear" w:pos="567"/>
              </w:tabs>
              <w:spacing w:line="240" w:lineRule="auto"/>
              <w:rPr>
                <w:rFonts w:eastAsia="MS Mincho"/>
                <w:b/>
                <w:sz w:val="20"/>
                <w:lang w:val="el-GR" w:eastAsia="ja-JP"/>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438BEEDF" w14:textId="77777777" w:rsidR="00B84FD6" w:rsidRPr="000F7655" w:rsidRDefault="00B84FD6" w:rsidP="00D83A43">
            <w:pPr>
              <w:tabs>
                <w:tab w:val="clear" w:pos="567"/>
              </w:tabs>
              <w:spacing w:line="240" w:lineRule="auto"/>
              <w:rPr>
                <w:rFonts w:eastAsia="MS Mincho"/>
                <w:sz w:val="20"/>
                <w:lang w:val="el-GR"/>
              </w:rPr>
            </w:pPr>
          </w:p>
        </w:tc>
      </w:tr>
    </w:tbl>
    <w:p w14:paraId="419F9AC4" w14:textId="50BFED4D" w:rsidR="00B84FD6" w:rsidRPr="000F7655" w:rsidRDefault="00CF56C5" w:rsidP="00D83A43">
      <w:pPr>
        <w:spacing w:line="240" w:lineRule="auto"/>
        <w:rPr>
          <w:lang w:val="el-GR"/>
        </w:rPr>
      </w:pPr>
      <w:r w:rsidRPr="000F7655">
        <w:rPr>
          <w:noProof/>
          <w:lang w:val="en-US"/>
        </w:rPr>
        <mc:AlternateContent>
          <mc:Choice Requires="wps">
            <w:drawing>
              <wp:anchor distT="45720" distB="45720" distL="114300" distR="114300" simplePos="0" relativeHeight="251640320" behindDoc="0" locked="0" layoutInCell="1" allowOverlap="1" wp14:anchorId="045FE561" wp14:editId="008463A6">
                <wp:simplePos x="0" y="0"/>
                <wp:positionH relativeFrom="column">
                  <wp:posOffset>1549400</wp:posOffset>
                </wp:positionH>
                <wp:positionV relativeFrom="paragraph">
                  <wp:posOffset>4739005</wp:posOffset>
                </wp:positionV>
                <wp:extent cx="614045" cy="243205"/>
                <wp:effectExtent l="0" t="0" r="0" b="0"/>
                <wp:wrapNone/>
                <wp:docPr id="209"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A6F84F" w14:textId="77777777" w:rsidR="007518EF" w:rsidRDefault="007518EF">
                            <w:pPr>
                              <w:rPr>
                                <w:sz w:val="12"/>
                                <w:szCs w:val="12"/>
                                <w:lang w:val="de-CH"/>
                              </w:rPr>
                            </w:pPr>
                            <w:r>
                              <w:rPr>
                                <w:sz w:val="12"/>
                                <w:szCs w:val="12"/>
                                <w:lang w:val="de-CH"/>
                              </w:rPr>
                              <w:t>Mouthpiece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45FE561" id="_x0000_t202" coordsize="21600,21600" o:spt="202" path="m,l,21600r21600,l21600,xe">
                <v:stroke joinstyle="miter"/>
                <v:path gradientshapeok="t" o:connecttype="rect"/>
              </v:shapetype>
              <v:shape id="Text Box 29" o:spid="_x0000_s1030" type="#_x0000_t202" style="position:absolute;margin-left:122pt;margin-top:373.15pt;width:48.35pt;height:19.15pt;z-index:2516403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OzK5AEAAKcDAAAOAAAAZHJzL2Uyb0RvYy54bWysU9tu1DAQfUfiHyy/s7mQLRBttiqtipBK&#10;QWr5AMdxEovEY8beTZavZ+xstwt9Q7xYnhnnzDlnJpvLeRzYXqHTYCqerVLOlJHQaNNV/Pvj7Zv3&#10;nDkvTCMGMKriB+X45fb1q81kS5VDD0OjkBGIceVkK957b8skcbJXo3ArsMpQsQUchacQu6RBMRH6&#10;OCR5ml4kE2BjEaRyjrI3S5FvI37bKum/tq1Tng0VJ24+nhjPOpzJdiPKDoXttTzSEP/AYhTaUNMT&#10;1I3wgu1Qv4AatURw0PqVhDGBttVSRQ2kJkv/UvPQC6uiFjLH2ZNN7v/Byvv9g/2GzM8fYaYBRhHO&#10;3oH84ZiB616YTl0hwtQr0VDjLFiWTNaVx0+D1a50AaSevkBDQxY7DxFobnEMrpBORug0gMPJdDV7&#10;Jil5kRVpseZMUikv3ubpOnYQ5dPHFp3/pGBk4VJxpJlGcLG/cz6QEeXTk9DLwK0ehjjXwfyRoIch&#10;E8kHvgtzP9cz003Fi9A3aKmhOZAahGVbaLvp0gP+4myiTam4+7kTqDgbPhty5ENWFGG1YlCs3+UU&#10;4HmlPq8IIwmq4p6z5Xrtl3XcWdRdT52WGRi4IhdbHRU+szrSp22Iwo+bG9btPI6vnv+v7W8A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Dk47MrkAQAApwMAAA4AAAAAAAAAAAAAAAAALgIAAGRycy9lMm9Eb2MueG1sUEsB&#10;Ai0AFAAGAAgAAAAhAOCqox/fAAAACwEAAA8AAAAAAAAAAAAAAAAAPgQAAGRycy9kb3ducmV2Lnht&#10;bFBLBQYAAAAABAAEAPMAAABKBQAAAAA=&#10;" filled="f" stroked="f">
                <v:textbox>
                  <w:txbxContent>
                    <w:p w14:paraId="4AA6F84F" w14:textId="77777777" w:rsidR="007518EF" w:rsidRDefault="007518EF">
                      <w:pPr>
                        <w:rPr>
                          <w:sz w:val="12"/>
                          <w:szCs w:val="12"/>
                          <w:lang w:val="de-CH"/>
                        </w:rPr>
                      </w:pPr>
                      <w:r>
                        <w:rPr>
                          <w:sz w:val="12"/>
                          <w:szCs w:val="12"/>
                          <w:lang w:val="de-CH"/>
                        </w:rPr>
                        <w:t>Mouthpiece</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B84FD6" w:rsidRPr="00485B52" w14:paraId="3EC1ADB7"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75B9812A" w14:textId="346FAB0C" w:rsidR="0069509B" w:rsidRPr="000F7655" w:rsidRDefault="0069509B" w:rsidP="00D83A43">
            <w:pPr>
              <w:pStyle w:val="SynopsisList"/>
              <w:keepNext/>
              <w:tabs>
                <w:tab w:val="left" w:pos="357"/>
              </w:tabs>
              <w:spacing w:before="0"/>
              <w:ind w:left="0" w:firstLine="0"/>
              <w:rPr>
                <w:rFonts w:ascii="Times New Roman" w:eastAsia="MS Mincho" w:hAnsi="Times New Roman"/>
                <w:lang w:val="el-GR" w:eastAsia="en-US"/>
              </w:rPr>
            </w:pPr>
            <w:r w:rsidRPr="000F7655">
              <w:rPr>
                <w:rFonts w:ascii="Times New Roman" w:eastAsia="MS Mincho" w:hAnsi="Times New Roman"/>
                <w:lang w:val="el-GR" w:eastAsia="en-US"/>
              </w:rPr>
              <w:lastRenderedPageBreak/>
              <w:t xml:space="preserve">Η </w:t>
            </w:r>
            <w:r w:rsidR="00074668" w:rsidRPr="000F7655">
              <w:rPr>
                <w:rFonts w:ascii="Times New Roman" w:eastAsia="MS Mincho" w:hAnsi="Times New Roman"/>
                <w:lang w:val="el-GR" w:eastAsia="en-US"/>
              </w:rPr>
              <w:t>συσκευασί</w:t>
            </w:r>
            <w:r w:rsidRPr="000F7655">
              <w:rPr>
                <w:rFonts w:ascii="Times New Roman" w:eastAsia="MS Mincho" w:hAnsi="Times New Roman"/>
                <w:lang w:val="el-GR" w:eastAsia="en-US"/>
              </w:rPr>
              <w:t xml:space="preserve">α σας </w:t>
            </w:r>
            <w:r w:rsidR="002275BE" w:rsidRPr="000F7655">
              <w:rPr>
                <w:rFonts w:ascii="Times New Roman" w:eastAsia="MS Mincho" w:hAnsi="Times New Roman"/>
                <w:lang w:eastAsia="en-US"/>
              </w:rPr>
              <w:t>Enerzair</w:t>
            </w:r>
            <w:r w:rsidRPr="000F7655">
              <w:rPr>
                <w:rFonts w:ascii="Times New Roman" w:eastAsia="MS Mincho" w:hAnsi="Times New Roman"/>
                <w:lang w:val="el-GR" w:eastAsia="en-US"/>
              </w:rPr>
              <w:t xml:space="preserve"> </w:t>
            </w:r>
            <w:r w:rsidRPr="000F7655">
              <w:rPr>
                <w:rFonts w:ascii="Times New Roman" w:eastAsia="MS Mincho" w:hAnsi="Times New Roman"/>
                <w:lang w:eastAsia="en-US"/>
              </w:rPr>
              <w:t>Breezhaler</w:t>
            </w:r>
            <w:r w:rsidRPr="000F7655">
              <w:rPr>
                <w:rFonts w:ascii="Times New Roman" w:eastAsia="MS Mincho" w:hAnsi="Times New Roman"/>
                <w:lang w:val="el-GR" w:eastAsia="en-US"/>
              </w:rPr>
              <w:t xml:space="preserve"> </w:t>
            </w:r>
            <w:r w:rsidRPr="000F7655">
              <w:rPr>
                <w:rFonts w:ascii="Times New Roman" w:eastAsia="MS Mincho" w:hAnsi="Times New Roman"/>
                <w:lang w:eastAsia="en-US"/>
              </w:rPr>
              <w:t>Inhaler</w:t>
            </w:r>
            <w:r w:rsidRPr="000F7655">
              <w:rPr>
                <w:rFonts w:ascii="Times New Roman" w:eastAsia="MS Mincho" w:hAnsi="Times New Roman"/>
                <w:lang w:val="el-GR" w:eastAsia="en-US"/>
              </w:rPr>
              <w:t xml:space="preserve"> περιέχει:</w:t>
            </w:r>
          </w:p>
          <w:p w14:paraId="689D26F6" w14:textId="0F3C79D3" w:rsidR="0069509B" w:rsidRPr="000F7655" w:rsidRDefault="0069509B" w:rsidP="00D83A43">
            <w:pPr>
              <w:pStyle w:val="SynopsisList"/>
              <w:keepNext/>
              <w:numPr>
                <w:ilvl w:val="0"/>
                <w:numId w:val="4"/>
              </w:numPr>
              <w:spacing w:before="0"/>
              <w:rPr>
                <w:rFonts w:ascii="Times New Roman" w:eastAsia="MS Mincho" w:hAnsi="Times New Roman"/>
                <w:lang w:val="el-GR" w:eastAsia="en-US"/>
              </w:rPr>
            </w:pPr>
            <w:r w:rsidRPr="000F7655">
              <w:rPr>
                <w:rFonts w:ascii="Times New Roman" w:eastAsia="MS Mincho" w:hAnsi="Times New Roman"/>
                <w:lang w:val="el-GR" w:eastAsia="en-US"/>
              </w:rPr>
              <w:t xml:space="preserve">Μία συσκευή εισπνοής </w:t>
            </w:r>
            <w:r w:rsidR="002275BE" w:rsidRPr="000F7655">
              <w:rPr>
                <w:rFonts w:ascii="Times New Roman" w:eastAsia="MS Mincho" w:hAnsi="Times New Roman"/>
                <w:lang w:eastAsia="en-US"/>
              </w:rPr>
              <w:t>Enerzair</w:t>
            </w:r>
            <w:r w:rsidRPr="000F7655">
              <w:rPr>
                <w:rFonts w:ascii="Times New Roman" w:eastAsia="MS Mincho" w:hAnsi="Times New Roman"/>
                <w:lang w:val="el-GR" w:eastAsia="en-US"/>
              </w:rPr>
              <w:t xml:space="preserve"> </w:t>
            </w:r>
            <w:r w:rsidRPr="000F7655">
              <w:rPr>
                <w:rFonts w:ascii="Times New Roman" w:eastAsia="MS Mincho" w:hAnsi="Times New Roman"/>
                <w:lang w:eastAsia="en-US"/>
              </w:rPr>
              <w:t>Breezhaler</w:t>
            </w:r>
          </w:p>
          <w:p w14:paraId="14942ABB" w14:textId="01EE225A" w:rsidR="00B84FD6" w:rsidRPr="000F7655" w:rsidRDefault="0069509B" w:rsidP="00D83A43">
            <w:pPr>
              <w:pStyle w:val="SynopsisList"/>
              <w:keepNext/>
              <w:keepLines/>
              <w:numPr>
                <w:ilvl w:val="0"/>
                <w:numId w:val="4"/>
              </w:numPr>
              <w:spacing w:before="0"/>
              <w:rPr>
                <w:rFonts w:ascii="Times New Roman" w:hAnsi="Times New Roman"/>
                <w:lang w:val="el-GR" w:eastAsia="en-US"/>
              </w:rPr>
            </w:pPr>
            <w:r w:rsidRPr="000F7655">
              <w:rPr>
                <w:rFonts w:ascii="Times New Roman" w:hAnsi="Times New Roman"/>
                <w:lang w:val="el-GR" w:eastAsia="en-US"/>
              </w:rPr>
              <w:t xml:space="preserve">Μία ή περισσότερες κυψέλες, όπου η καθεμία περιέχει 10 καψάκια </w:t>
            </w:r>
            <w:r w:rsidR="002275BE" w:rsidRPr="000F7655">
              <w:rPr>
                <w:rFonts w:ascii="Times New Roman" w:hAnsi="Times New Roman"/>
                <w:lang w:eastAsia="en-US"/>
              </w:rPr>
              <w:t>Enerzair</w:t>
            </w:r>
            <w:r w:rsidRPr="000F7655">
              <w:rPr>
                <w:rFonts w:ascii="Times New Roman" w:hAnsi="Times New Roman"/>
                <w:lang w:val="el-GR" w:eastAsia="en-US"/>
              </w:rPr>
              <w:t xml:space="preserve"> </w:t>
            </w:r>
            <w:r w:rsidRPr="000F7655">
              <w:rPr>
                <w:rFonts w:ascii="Times New Roman" w:hAnsi="Times New Roman"/>
                <w:lang w:eastAsia="en-US"/>
              </w:rPr>
              <w:t>Breezhaler</w:t>
            </w:r>
            <w:r w:rsidRPr="000F7655">
              <w:rPr>
                <w:rFonts w:ascii="Times New Roman" w:hAnsi="Times New Roman"/>
                <w:lang w:val="el-GR" w:eastAsia="en-US"/>
              </w:rPr>
              <w:t xml:space="preserve"> προς χρήση στη συσκευή εισπνοής</w:t>
            </w:r>
          </w:p>
          <w:p w14:paraId="1337FD83" w14:textId="77777777" w:rsidR="00B84FD6" w:rsidRPr="000F7655" w:rsidRDefault="00CF56C5" w:rsidP="00D83A43">
            <w:pPr>
              <w:pStyle w:val="SynopsisList"/>
              <w:keepNext/>
              <w:keepLines/>
              <w:spacing w:before="0"/>
              <w:rPr>
                <w:rFonts w:ascii="Times New Roman" w:hAnsi="Times New Roman"/>
                <w:lang w:val="el-GR" w:eastAsia="en-US"/>
              </w:rPr>
            </w:pPr>
            <w:r w:rsidRPr="000F7655">
              <w:rPr>
                <w:noProof/>
                <w:lang w:eastAsia="en-US"/>
              </w:rPr>
              <mc:AlternateContent>
                <mc:Choice Requires="wps">
                  <w:drawing>
                    <wp:anchor distT="45720" distB="45720" distL="114300" distR="114300" simplePos="0" relativeHeight="251655680" behindDoc="0" locked="0" layoutInCell="1" allowOverlap="1" wp14:anchorId="7BAC3666" wp14:editId="18AFDE91">
                      <wp:simplePos x="0" y="0"/>
                      <wp:positionH relativeFrom="column">
                        <wp:posOffset>1258570</wp:posOffset>
                      </wp:positionH>
                      <wp:positionV relativeFrom="paragraph">
                        <wp:posOffset>34290</wp:posOffset>
                      </wp:positionV>
                      <wp:extent cx="605790" cy="26352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6D4AE89" w14:textId="723450AD" w:rsidR="007518EF" w:rsidRPr="0069509B" w:rsidRDefault="007518EF">
                                  <w:pPr>
                                    <w:rPr>
                                      <w:sz w:val="12"/>
                                      <w:szCs w:val="12"/>
                                      <w:lang w:val="el-GR"/>
                                    </w:rPr>
                                  </w:pPr>
                                  <w:r>
                                    <w:rPr>
                                      <w:sz w:val="12"/>
                                      <w:szCs w:val="12"/>
                                      <w:lang w:val="el-GR"/>
                                    </w:rPr>
                                    <w:t>Επιστόμιο</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BAC3666" id="Text Box 2" o:spid="_x0000_s1031" type="#_x0000_t202" style="position:absolute;left:0;text-align:left;margin-left:99.1pt;margin-top:2.7pt;width:47.7pt;height:20.75pt;z-index:251655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F2+AEAANMDAAAOAAAAZHJzL2Uyb0RvYy54bWysU11v2yAUfZ+0/4B4X+xkSdpYIVXXrtOk&#10;7kNq9wMIxjEacBmQ2Nmv7wW7adS+TfMDunDNufece1hf9UaTg/RBgWV0OikpkVZAreyO0V+Pdx8u&#10;KQmR25prsJLRowz0avP+3bpzlZxBC7qWniCIDVXnGG1jdFVRBNFKw8MEnLSYbMAbHnHrd0XteYfo&#10;RhezslwWHfjaeRAyBDy9HZJ0k/GbRor4o2mCjEQzir3FvPq8btNabNa82nnuWiXGNvg/dGG4slj0&#10;BHXLIyd7r95AGSU8BGjiRIApoGmUkJkDspmWr9g8tNzJzAXFCe4kU/h/sOL74cH99CT2n6DHAWYS&#10;wd2D+B2IhZuW25289h66VvIaC0+TZEXnQjVeTVKHKiSQbfcNahwy30fIQH3jTVIFeRJExwEcT6LL&#10;PhKBh8tycbHCjMDUbPlxMVvkCrx6vux8iF8kGJICRj3ONIPzw32IqRlePf+Salm4U1rnuWpLOkZX&#10;CfJVxqiIttPKMHpZpm8wQuL42db5cuRKDzEW0HYknXgOjGO/7YmqGc39Jg22UB9RBQ+Dy/BVYNCC&#10;/0tJhw5jNPzZcy8p0V8tKrmazufJknkzX1zMcOPPM9vzDLcCoRiNlAzhTcw2Hohdo+KNymq8dDK2&#10;jM7JIo0uT9Y83+e/Xt7i5gkAAP//AwBQSwMEFAAGAAgAAAAhAGynjxfdAAAACAEAAA8AAABkcnMv&#10;ZG93bnJldi54bWxMj81OwzAQhO9IfQdrK3GjdkMaNSFOVYG4gig/Ejc33iYR8TqK3Sa8PcsJjqMZ&#10;zXxT7mbXiwuOofOkYb1SIJBqbztqNLy9Pt5sQYRoyJreE2r4xgC7anFVmsL6iV7wcoiN4BIKhdHQ&#10;xjgUUoa6RWfCyg9I7J386ExkOTbSjmbictfLRKlMOtMRL7RmwPsW66/D2Wl4fzp9fqTquXlwm2Hy&#10;s5Lkcqn19XLe34GIOMe/MPziMzpUzHT0Z7JB9KzzbcJRDZsUBPtJfpuBOGpIsxxkVcr/B6ofAAAA&#10;//8DAFBLAQItABQABgAIAAAAIQC2gziS/gAAAOEBAAATAAAAAAAAAAAAAAAAAAAAAABbQ29udGVu&#10;dF9UeXBlc10ueG1sUEsBAi0AFAAGAAgAAAAhADj9If/WAAAAlAEAAAsAAAAAAAAAAAAAAAAALwEA&#10;AF9yZWxzLy5yZWxzUEsBAi0AFAAGAAgAAAAhAMH4wXb4AQAA0wMAAA4AAAAAAAAAAAAAAAAALgIA&#10;AGRycy9lMm9Eb2MueG1sUEsBAi0AFAAGAAgAAAAhAGynjxfdAAAACAEAAA8AAAAAAAAAAAAAAAAA&#10;UgQAAGRycy9kb3ducmV2LnhtbFBLBQYAAAAABAAEAPMAAABcBQAAAAA=&#10;" filled="f" stroked="f">
                      <v:textbox>
                        <w:txbxContent>
                          <w:p w14:paraId="06D4AE89" w14:textId="723450AD" w:rsidR="007518EF" w:rsidRPr="0069509B" w:rsidRDefault="007518EF">
                            <w:pPr>
                              <w:rPr>
                                <w:sz w:val="12"/>
                                <w:szCs w:val="12"/>
                                <w:lang w:val="el-GR"/>
                              </w:rPr>
                            </w:pPr>
                            <w:r>
                              <w:rPr>
                                <w:sz w:val="12"/>
                                <w:szCs w:val="12"/>
                                <w:lang w:val="el-GR"/>
                              </w:rPr>
                              <w:t>Επιστόμιο</w:t>
                            </w:r>
                          </w:p>
                        </w:txbxContent>
                      </v:textbox>
                    </v:shape>
                  </w:pict>
                </mc:Fallback>
              </mc:AlternateContent>
            </w:r>
            <w:r w:rsidRPr="000F7655">
              <w:rPr>
                <w:noProof/>
                <w:lang w:eastAsia="en-US"/>
              </w:rPr>
              <mc:AlternateContent>
                <mc:Choice Requires="wps">
                  <w:drawing>
                    <wp:anchor distT="45720" distB="45720" distL="114300" distR="114300" simplePos="0" relativeHeight="251647488" behindDoc="0" locked="0" layoutInCell="1" allowOverlap="1" wp14:anchorId="2DFA2FBA" wp14:editId="7205BE3F">
                      <wp:simplePos x="0" y="0"/>
                      <wp:positionH relativeFrom="column">
                        <wp:posOffset>932815</wp:posOffset>
                      </wp:positionH>
                      <wp:positionV relativeFrom="paragraph">
                        <wp:posOffset>131445</wp:posOffset>
                      </wp:positionV>
                      <wp:extent cx="528320" cy="381635"/>
                      <wp:effectExtent l="0" t="0" r="0" b="0"/>
                      <wp:wrapNone/>
                      <wp:docPr id="208"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EAC2C0" w14:textId="41C1A228" w:rsidR="007518EF" w:rsidRDefault="007518EF">
                                  <w:pPr>
                                    <w:spacing w:line="140" w:lineRule="exact"/>
                                    <w:rPr>
                                      <w:sz w:val="12"/>
                                      <w:szCs w:val="12"/>
                                      <w:lang w:val="de-CH"/>
                                    </w:rPr>
                                  </w:pPr>
                                  <w:r w:rsidRPr="0069509B">
                                    <w:rPr>
                                      <w:sz w:val="12"/>
                                      <w:szCs w:val="12"/>
                                      <w:lang w:val="el-GR"/>
                                    </w:rPr>
                                    <w:t>Θάλαμος</w:t>
                                  </w:r>
                                  <w:r>
                                    <w:rPr>
                                      <w:sz w:val="12"/>
                                      <w:szCs w:val="12"/>
                                      <w:lang w:val="el-GR"/>
                                    </w:rPr>
                                    <w:t xml:space="preserve"> καψακίου</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DFA2FBA" id="Text Box 20" o:spid="_x0000_s1032" type="#_x0000_t202" style="position:absolute;left:0;text-align:left;margin-left:73.45pt;margin-top:10.35pt;width:41.6pt;height:30.05pt;z-index:251647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itTq4wEAAKcDAAAOAAAAZHJzL2Uyb0RvYy54bWysU11v0zAUfUfiP1h+p2n6RYmaTmPTENIY&#10;SGM/wHHsxiLxNdduk/LruXa6rrA3xItl+zrnnnPuyeZq6Fp2UOgN2JLnkylnykqojd2V/On73bs1&#10;Zz4IW4sWrCr5UXl+tX37ZtO7Qs2ggbZWyAjE+qJ3JW9CcEWWedmoTvgJOGWpqAE7EeiIu6xG0RN6&#10;12az6XSV9YC1Q5DKe7q9HYt8m/C1VjJ81dqrwNqSE7eQVkxrFddsuxHFDoVrjDzREP/AohPGUtMz&#10;1K0Igu3RvILqjETwoMNEQpeB1kaqpIHU5NO/1Dw2wqmkhczx7myT/3+w8uHw6L4hC8NHGGiASYR3&#10;9yB/eGbhphF2p64RoW+UqKlxHi3LeueL06fRal/4CFL1X6CmIYt9gAQ0aOyiK6STEToN4Hg2XQ2B&#10;SbpcztbzGVUklebrfDVfpg6ieP7YoQ+fFHQsbkqONNMELg73PkQyonh+EntZuDNtm+ba2j8u6GG8&#10;SeQj35F5GKqBmbrkq9g3aqmgPpIahDEtlG7aNIC/OOspKSX3P/cCFWftZ0uOfMgXixitdFgs30cx&#10;eFmpLivCSoIqeeBs3N6EMY57h2bXUKdxBhauyUVtksIXVif6lIYk/JTcGLfLc3r18n9tfwMAAP//&#10;AwBQSwMEFAAGAAgAAAAhAAot11ndAAAACQEAAA8AAABkcnMvZG93bnJldi54bWxMj0FPwkAQhe8m&#10;/IfNkHiTXSpiqd0SovGqAYXE29Id2obubNNdaP33jic9vsyX977J16NrxRX70HjSMJ8pEEiltw1V&#10;Gj4/Xu9SECEasqb1hBq+McC6mNzkJrN+oC1ed7ESXEIhMxrqGLtMylDW6EyY+Q6JbyffOxM59pW0&#10;vRm43LUyUWopnWmIF2rT4XON5Xl3cRr2b6evw0K9Vy/uoRv8qCS5ldT6djpunkBEHOMfDL/6rA4F&#10;Ox39hWwQLefFcsWohkQ9gmAguVdzEEcNqUpBFrn8/0HxAwAA//8DAFBLAQItABQABgAIAAAAIQC2&#10;gziS/gAAAOEBAAATAAAAAAAAAAAAAAAAAAAAAABbQ29udGVudF9UeXBlc10ueG1sUEsBAi0AFAAG&#10;AAgAAAAhADj9If/WAAAAlAEAAAsAAAAAAAAAAAAAAAAALwEAAF9yZWxzLy5yZWxzUEsBAi0AFAAG&#10;AAgAAAAhACCK1OrjAQAApwMAAA4AAAAAAAAAAAAAAAAALgIAAGRycy9lMm9Eb2MueG1sUEsBAi0A&#10;FAAGAAgAAAAhAAot11ndAAAACQEAAA8AAAAAAAAAAAAAAAAAPQQAAGRycy9kb3ducmV2LnhtbFBL&#10;BQYAAAAABAAEAPMAAABHBQAAAAA=&#10;" filled="f" stroked="f">
                      <v:textbox>
                        <w:txbxContent>
                          <w:p w14:paraId="15EAC2C0" w14:textId="41C1A228" w:rsidR="007518EF" w:rsidRDefault="007518EF">
                            <w:pPr>
                              <w:spacing w:line="140" w:lineRule="exact"/>
                              <w:rPr>
                                <w:sz w:val="12"/>
                                <w:szCs w:val="12"/>
                                <w:lang w:val="de-CH"/>
                              </w:rPr>
                            </w:pPr>
                            <w:r w:rsidRPr="0069509B">
                              <w:rPr>
                                <w:sz w:val="12"/>
                                <w:szCs w:val="12"/>
                                <w:lang w:val="el-GR"/>
                              </w:rPr>
                              <w:t>Θάλαμος</w:t>
                            </w:r>
                            <w:r>
                              <w:rPr>
                                <w:sz w:val="12"/>
                                <w:szCs w:val="12"/>
                                <w:lang w:val="el-GR"/>
                              </w:rPr>
                              <w:t xml:space="preserve"> καψακίου</w:t>
                            </w:r>
                          </w:p>
                        </w:txbxContent>
                      </v:textbox>
                    </v:shape>
                  </w:pict>
                </mc:Fallback>
              </mc:AlternateContent>
            </w:r>
          </w:p>
          <w:p w14:paraId="66053931" w14:textId="6DFF8AF8" w:rsidR="00B84FD6" w:rsidRPr="000F7655" w:rsidRDefault="0074525B" w:rsidP="00D83A43">
            <w:pPr>
              <w:pStyle w:val="Table"/>
              <w:keepNext/>
              <w:spacing w:before="0" w:after="0"/>
              <w:rPr>
                <w:rFonts w:ascii="Times New Roman" w:hAnsi="Times New Roman"/>
                <w:sz w:val="22"/>
                <w:szCs w:val="22"/>
              </w:rPr>
            </w:pPr>
            <w:r w:rsidRPr="000F7655">
              <w:rPr>
                <w:noProof/>
                <w:lang w:eastAsia="en-US"/>
              </w:rPr>
              <mc:AlternateContent>
                <mc:Choice Requires="wps">
                  <w:drawing>
                    <wp:anchor distT="45720" distB="45720" distL="114300" distR="114300" simplePos="0" relativeHeight="251649536" behindDoc="0" locked="0" layoutInCell="1" allowOverlap="1" wp14:anchorId="6519575F" wp14:editId="33FAB800">
                      <wp:simplePos x="0" y="0"/>
                      <wp:positionH relativeFrom="column">
                        <wp:posOffset>0</wp:posOffset>
                      </wp:positionH>
                      <wp:positionV relativeFrom="paragraph">
                        <wp:posOffset>807267</wp:posOffset>
                      </wp:positionV>
                      <wp:extent cx="972000" cy="457200"/>
                      <wp:effectExtent l="0" t="0" r="0" b="0"/>
                      <wp:wrapNone/>
                      <wp:docPr id="19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72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434B59C" w14:textId="5DB2B3DB" w:rsidR="007518EF" w:rsidRPr="00DA01DC" w:rsidRDefault="007518EF">
                                  <w:pPr>
                                    <w:rPr>
                                      <w:b/>
                                      <w:sz w:val="12"/>
                                      <w:szCs w:val="12"/>
                                      <w:lang w:val="el-GR"/>
                                    </w:rPr>
                                  </w:pPr>
                                  <w:r>
                                    <w:rPr>
                                      <w:b/>
                                      <w:sz w:val="12"/>
                                      <w:szCs w:val="12"/>
                                      <w:lang w:val="el-GR"/>
                                    </w:rPr>
                                    <w:t>Συσκευή εισπνοής</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19575F" id="Text Box 28" o:spid="_x0000_s1033" type="#_x0000_t202" style="position:absolute;margin-left:0;margin-top:63.55pt;width:76.55pt;height:36pt;z-index:2516495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SeVZ3gEAAKcDAAAOAAAAZHJzL2Uyb0RvYy54bWysU9tu2zAMfR+wfxD0vjgpsnU14hRdiw4D&#10;ugvQ7QNoWbKF2aJGKbGzrx8lp2m2vQ17EURSPjznkN5cT0Mv9pqCRVfJ1WIphXYKG+vaSn77ev/q&#10;rRQhgmugR6credBBXm9fvtiMvtQX2GHfaBIM4kI5+kp2MfqyKILq9ABhgV47LhqkASKH1BYNwcjo&#10;Q19cLJdvihGp8YRKh8DZu7kotxnfGK3iZ2OCjqKvJHOL+aR81uksthsoWwLfWXWkAf/AYgDruOkJ&#10;6g4iiB3Zv6AGqwgDmrhQOBRojFU6a2A1q+Ufah478DprYXOCP9kU/h+s+rR/9F9IxOkdTjzALCL4&#10;B1Tfg3B424Fr9Q0Rjp2GhhuvkmXF6EN5/DRZHcqQQOrxIzY8ZNhFzECToSG5wjoFo/MADifT9RSF&#10;4uTVJc+RK4pL69cpyB2gfPrYU4jvNQ4iXSpJPNMMDvuHEBMZKJ+epF4O723f57n27rcEP0yZTD7x&#10;nZnHqZ6EbSp5mfomLTU2B1ZDOG8LbzdfOqSfUoy8KZUMP3ZAWor+g2NHrlbrdVqtHGQFUtB5pT6v&#10;gFMMVckoxXy9jfM67jzZtuNO8wwc3rCLxmaFz6yO9HkbsvDj5qZ1O4/zq+f/a/sLAAD//wMAUEsD&#10;BBQABgAIAAAAIQDc/mII2wAAAAgBAAAPAAAAZHJzL2Rvd25yZXYueG1sTI9PT8MwDMXvSHyHyEjc&#10;WNLBgJamEwJxBTH+SNy8xmsrGqdqsrV8e7wT3J79rOffK9ez79WBxtgFtpAtDCjiOriOGwvvb08X&#10;t6BiQnbYByYLPxRhXZ2elFi4MPErHTapURLCsUALbUpDoXWsW/IYF2EgFm8XRo9JxrHRbsRJwn2v&#10;l8Zca48dy4cWB3poqf7e7L2Fj+fd1+eVeWke/WqYwmw0+1xbe34239+BSjSnv2M44gs6VMK0DXt2&#10;UfUWpEiS7fImA3W0V5citiLyPANdlfp/geoXAAD//wMAUEsBAi0AFAAGAAgAAAAhALaDOJL+AAAA&#10;4QEAABMAAAAAAAAAAAAAAAAAAAAAAFtDb250ZW50X1R5cGVzXS54bWxQSwECLQAUAAYACAAAACEA&#10;OP0h/9YAAACUAQAACwAAAAAAAAAAAAAAAAAvAQAAX3JlbHMvLnJlbHNQSwECLQAUAAYACAAAACEA&#10;OUnlWd4BAACnAwAADgAAAAAAAAAAAAAAAAAuAgAAZHJzL2Uyb0RvYy54bWxQSwECLQAUAAYACAAA&#10;ACEA3P5iCNsAAAAIAQAADwAAAAAAAAAAAAAAAAA4BAAAZHJzL2Rvd25yZXYueG1sUEsFBgAAAAAE&#10;AAQA8wAAAEAFAAAAAA==&#10;" filled="f" stroked="f">
                      <v:textbox>
                        <w:txbxContent>
                          <w:p w14:paraId="1434B59C" w14:textId="5DB2B3DB" w:rsidR="007518EF" w:rsidRPr="00DA01DC" w:rsidRDefault="007518EF">
                            <w:pPr>
                              <w:rPr>
                                <w:b/>
                                <w:sz w:val="12"/>
                                <w:szCs w:val="12"/>
                                <w:lang w:val="el-GR"/>
                              </w:rPr>
                            </w:pPr>
                            <w:r>
                              <w:rPr>
                                <w:b/>
                                <w:sz w:val="12"/>
                                <w:szCs w:val="12"/>
                                <w:lang w:val="el-GR"/>
                              </w:rPr>
                              <w:t>Συσκευή εισπνοής</w:t>
                            </w:r>
                          </w:p>
                        </w:txbxContent>
                      </v:textbox>
                    </v:shape>
                  </w:pict>
                </mc:Fallback>
              </mc:AlternateContent>
            </w:r>
            <w:r w:rsidR="00DA01DC" w:rsidRPr="000F7655">
              <w:rPr>
                <w:noProof/>
                <w:lang w:eastAsia="en-US"/>
              </w:rPr>
              <mc:AlternateContent>
                <mc:Choice Requires="wps">
                  <w:drawing>
                    <wp:anchor distT="45720" distB="45720" distL="114300" distR="114300" simplePos="0" relativeHeight="251653632" behindDoc="0" locked="0" layoutInCell="1" allowOverlap="1" wp14:anchorId="56B21D26" wp14:editId="40240BB1">
                      <wp:simplePos x="0" y="0"/>
                      <wp:positionH relativeFrom="column">
                        <wp:posOffset>1982470</wp:posOffset>
                      </wp:positionH>
                      <wp:positionV relativeFrom="paragraph">
                        <wp:posOffset>720090</wp:posOffset>
                      </wp:positionV>
                      <wp:extent cx="741600" cy="244800"/>
                      <wp:effectExtent l="0" t="0" r="0" b="3175"/>
                      <wp:wrapNone/>
                      <wp:docPr id="19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2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6F1C6C" w14:textId="45739FAD" w:rsidR="007518EF" w:rsidRPr="00DA01DC" w:rsidRDefault="007518EF">
                                  <w:pPr>
                                    <w:rPr>
                                      <w:b/>
                                      <w:sz w:val="12"/>
                                      <w:szCs w:val="12"/>
                                      <w:lang w:val="el-GR"/>
                                    </w:rPr>
                                  </w:pPr>
                                  <w:r>
                                    <w:rPr>
                                      <w:b/>
                                      <w:sz w:val="12"/>
                                      <w:szCs w:val="12"/>
                                      <w:lang w:val="el-GR"/>
                                    </w:rPr>
                                    <w:t>Κάρτα κυψελών</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6B21D26" id="Text Box 27" o:spid="_x0000_s1034" type="#_x0000_t202" style="position:absolute;margin-left:156.1pt;margin-top:56.7pt;width:58.4pt;height:19.3pt;z-index:251653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aa7c4QEAAKcDAAAOAAAAZHJzL2Uyb0RvYy54bWysU8Fu2zAMvQ/YPwi6L44Dr82MOEXXosOA&#10;bh3Q7QNkWbKF2aJGKbGzrx8lp2m23opdBIqUH997pDdX09CzvUJvwFY8Xyw5U1ZCY2xb8R/f796t&#10;OfNB2Eb0YFXFD8rzq+3bN5vRlWoFHfSNQkYg1pejq3gXgiuzzMtODcIvwClLRQ04iEBXbLMGxUjo&#10;Q5+tlsuLbARsHIJU3lP2di7ybcLXWsnwoLVXgfUVJ24hnZjOOp7ZdiPKFoXrjDzSEK9gMQhjqekJ&#10;6lYEwXZoXkANRiJ40GEhYchAayNV0kBq8uU/ah474VTSQuZ4d7LJ/z9Y+XX/6L4hC9NHmGiASYR3&#10;9yB/embhphO2VdeIMHZKNNQ4j5Zlo/Pl8dNotS99BKnHL9DQkMUuQAKaNA7RFdLJCJ0GcDiZrqbA&#10;JCUvi/xiSRVJpVVRrCmOHUT59LFDHz4pGFgMKo400wQu9vc+zE+fnsReFu5M36e59vavBGHGTCIf&#10;+c7Mw1RPzDQVX8e+UUsNzYHUIMzbQttNQQf4m7ORNqXi/tdOoOKs/2zJkQ95UcTVSpfi/eWKLnhe&#10;qc8rwkqCqnjgbA5vwryOO4em7ajTPAML1+SiNknhM6sjfdqG5NFxc+O6nd/Tq+f/a/sHAAD//wMA&#10;UEsDBBQABgAIAAAAIQCLhi673gAAAAsBAAAPAAAAZHJzL2Rvd25yZXYueG1sTI/BTsMwEETvSPyD&#10;tUjcqB03RTTEqRCIK4gClXpz420SEa+j2G3C37Oc4LgzT7Mz5Wb2vTjjGLtABrKFAoFUB9dRY+Dj&#10;/fnmDkRMlpztA6GBb4ywqS4vSlu4MNEbnrepERxCsbAG2pSGQspYt+htXIQBib1jGL1NfI6NdKOd&#10;ONz3Uit1K73tiD+0dsDHFuuv7ckb+Hw57ne5em2e/GqYwqwk+bU05vpqfrgHkXBOfzD81ufqUHGn&#10;QziRi6I3sMy0ZpSNbJmDYCLXa153YGWlFciqlP83VD8AAAD//wMAUEsBAi0AFAAGAAgAAAAhALaD&#10;OJL+AAAA4QEAABMAAAAAAAAAAAAAAAAAAAAAAFtDb250ZW50X1R5cGVzXS54bWxQSwECLQAUAAYA&#10;CAAAACEAOP0h/9YAAACUAQAACwAAAAAAAAAAAAAAAAAvAQAAX3JlbHMvLnJlbHNQSwECLQAUAAYA&#10;CAAAACEAJWmu3OEBAACnAwAADgAAAAAAAAAAAAAAAAAuAgAAZHJzL2Uyb0RvYy54bWxQSwECLQAU&#10;AAYACAAAACEAi4Yuu94AAAALAQAADwAAAAAAAAAAAAAAAAA7BAAAZHJzL2Rvd25yZXYueG1sUEsF&#10;BgAAAAAEAAQA8wAAAEYFAAAAAA==&#10;" filled="f" stroked="f">
                      <v:textbox>
                        <w:txbxContent>
                          <w:p w14:paraId="096F1C6C" w14:textId="45739FAD" w:rsidR="007518EF" w:rsidRPr="00DA01DC" w:rsidRDefault="007518EF">
                            <w:pPr>
                              <w:rPr>
                                <w:b/>
                                <w:sz w:val="12"/>
                                <w:szCs w:val="12"/>
                                <w:lang w:val="el-GR"/>
                              </w:rPr>
                            </w:pPr>
                            <w:r>
                              <w:rPr>
                                <w:b/>
                                <w:sz w:val="12"/>
                                <w:szCs w:val="12"/>
                                <w:lang w:val="el-GR"/>
                              </w:rPr>
                              <w:t>Κάρτα κυψελών</w:t>
                            </w:r>
                          </w:p>
                        </w:txbxContent>
                      </v:textbox>
                    </v:shape>
                  </w:pict>
                </mc:Fallback>
              </mc:AlternateContent>
            </w:r>
            <w:r w:rsidR="00DA01DC" w:rsidRPr="000F7655">
              <w:rPr>
                <w:noProof/>
                <w:lang w:eastAsia="en-US"/>
              </w:rPr>
              <mc:AlternateContent>
                <mc:Choice Requires="wps">
                  <w:drawing>
                    <wp:anchor distT="45720" distB="45720" distL="114300" distR="114300" simplePos="0" relativeHeight="251642368" behindDoc="0" locked="0" layoutInCell="1" allowOverlap="1" wp14:anchorId="165E3305" wp14:editId="305ECB57">
                      <wp:simplePos x="0" y="0"/>
                      <wp:positionH relativeFrom="column">
                        <wp:posOffset>1864360</wp:posOffset>
                      </wp:positionH>
                      <wp:positionV relativeFrom="paragraph">
                        <wp:posOffset>601345</wp:posOffset>
                      </wp:positionV>
                      <wp:extent cx="489585" cy="243205"/>
                      <wp:effectExtent l="0" t="0" r="0" b="4445"/>
                      <wp:wrapNone/>
                      <wp:docPr id="20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958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72EE052" w14:textId="74284EC9" w:rsidR="007518EF" w:rsidRDefault="007518EF">
                                  <w:pPr>
                                    <w:rPr>
                                      <w:sz w:val="12"/>
                                      <w:szCs w:val="12"/>
                                      <w:lang w:val="de-CH"/>
                                    </w:rPr>
                                  </w:pPr>
                                  <w:r w:rsidRPr="00DA01DC">
                                    <w:rPr>
                                      <w:sz w:val="12"/>
                                      <w:szCs w:val="12"/>
                                      <w:lang w:val="el-GR"/>
                                    </w:rPr>
                                    <w:t>Κυψέλ</w:t>
                                  </w:r>
                                  <w:r>
                                    <w:rPr>
                                      <w:sz w:val="12"/>
                                      <w:szCs w:val="12"/>
                                      <w:lang w:val="el-GR"/>
                                    </w:rPr>
                                    <w:t>ες</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65E3305" id="Text Box 25" o:spid="_x0000_s1035" type="#_x0000_t202" style="position:absolute;margin-left:146.8pt;margin-top:47.35pt;width:38.55pt;height:19.15pt;z-index:2516423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Sb2n5QEAAKcDAAAOAAAAZHJzL2Uyb0RvYy54bWysU9tu2zAMfR+wfxD0vtjxnC0x4hRdiw4D&#10;ugvQ9QNkWbaF2aJGKbGzrx8lp2m2vg17EURSPjznkN5eTUPPDgqdBlPy5SLlTBkJtTZtyR+/371Z&#10;c+a8MLXowaiSH5XjV7vXr7ajLVQGHfS1QkYgxhWjLXnnvS2SxMlODcItwCpDxQZwEJ5CbJMaxUjo&#10;Q59kafouGQFriyCVc5S9nYt8F/GbRkn/tWmc8qwvOXHz8cR4VuFMdltRtChsp+WJhvgHFoPQhpqe&#10;oW6FF2yP+gXUoCWCg8YvJAwJNI2WKmogNcv0LzUPnbAqaiFznD3b5P4frPxyeLDfkPnpA0w0wCjC&#10;2XuQPxwzcNMJ06prRBg7JWpqvAyWJaN1xenTYLUrXACpxs9Q05DF3kMEmhocgiukkxE6DeB4Nl1N&#10;nklK5uvNar3iTFIpy99m6Sp2EMXTxxad/6hgYOFScqSZRnBxuHc+kBHF05PQy8Cd7vs41978kaCH&#10;IRPJB74zcz9VE9N1yTehb9BSQX0kNQjzttB206UD/MXZSJtScvdzL1Bx1n8y5MhmmedhtWKQr95n&#10;FOBlpbqsCCMJquSes/l64+d13FvUbUed5hkYuCYXGx0VPrM60adtiMJPmxvW7TKOr57/r91vAAAA&#10;//8DAFBLAwQUAAYACAAAACEAT36QQ94AAAAKAQAADwAAAGRycy9kb3ducmV2LnhtbEyPwU7DMAyG&#10;70h7h8hI3FjCOra1azohEFfQBkzaLWu8tlrjVE22lrfHnOBmy59+f3++GV0rrtiHxpOGh6kCgVR6&#10;21Cl4fPj9X4FIkRD1rSeUMM3BtgUk5vcZNYPtMXrLlaCQyhkRkMdY5dJGcoanQlT3yHx7eR7ZyKv&#10;fSVtbwYOd62cKbWQzjTEH2rT4XON5Xl3cRq+3k6H/Vy9Vy/usRv8qCS5VGp9dzs+rUFEHOMfDL/6&#10;rA4FOx39hWwQrYZZmiwY1ZDOlyAYSJaKhyOTSaJAFrn8X6H4AQAA//8DAFBLAQItABQABgAIAAAA&#10;IQC2gziS/gAAAOEBAAATAAAAAAAAAAAAAAAAAAAAAABbQ29udGVudF9UeXBlc10ueG1sUEsBAi0A&#10;FAAGAAgAAAAhADj9If/WAAAAlAEAAAsAAAAAAAAAAAAAAAAALwEAAF9yZWxzLy5yZWxzUEsBAi0A&#10;FAAGAAgAAAAhABxJvaflAQAApwMAAA4AAAAAAAAAAAAAAAAALgIAAGRycy9lMm9Eb2MueG1sUEsB&#10;Ai0AFAAGAAgAAAAhAE9+kEPeAAAACgEAAA8AAAAAAAAAAAAAAAAAPwQAAGRycy9kb3ducmV2Lnht&#10;bFBLBQYAAAAABAAEAPMAAABKBQAAAAA=&#10;" filled="f" stroked="f">
                      <v:textbox>
                        <w:txbxContent>
                          <w:p w14:paraId="672EE052" w14:textId="74284EC9" w:rsidR="007518EF" w:rsidRDefault="007518EF">
                            <w:pPr>
                              <w:rPr>
                                <w:sz w:val="12"/>
                                <w:szCs w:val="12"/>
                                <w:lang w:val="de-CH"/>
                              </w:rPr>
                            </w:pPr>
                            <w:r w:rsidRPr="00DA01DC">
                              <w:rPr>
                                <w:sz w:val="12"/>
                                <w:szCs w:val="12"/>
                                <w:lang w:val="el-GR"/>
                              </w:rPr>
                              <w:t>Κυψέλ</w:t>
                            </w:r>
                            <w:r>
                              <w:rPr>
                                <w:sz w:val="12"/>
                                <w:szCs w:val="12"/>
                                <w:lang w:val="el-GR"/>
                              </w:rPr>
                              <w:t>ες</w:t>
                            </w:r>
                          </w:p>
                        </w:txbxContent>
                      </v:textbox>
                    </v:shape>
                  </w:pict>
                </mc:Fallback>
              </mc:AlternateContent>
            </w:r>
            <w:r w:rsidR="00DA01DC" w:rsidRPr="000F7655">
              <w:rPr>
                <w:noProof/>
                <w:lang w:eastAsia="en-US"/>
              </w:rPr>
              <mc:AlternateContent>
                <mc:Choice Requires="wps">
                  <w:drawing>
                    <wp:anchor distT="45720" distB="45720" distL="114300" distR="114300" simplePos="0" relativeHeight="251651584" behindDoc="0" locked="0" layoutInCell="1" allowOverlap="1" wp14:anchorId="17001D0A" wp14:editId="350651F0">
                      <wp:simplePos x="0" y="0"/>
                      <wp:positionH relativeFrom="column">
                        <wp:posOffset>896620</wp:posOffset>
                      </wp:positionH>
                      <wp:positionV relativeFrom="paragraph">
                        <wp:posOffset>720090</wp:posOffset>
                      </wp:positionV>
                      <wp:extent cx="1087200" cy="244800"/>
                      <wp:effectExtent l="0" t="0" r="0" b="3175"/>
                      <wp:wrapNone/>
                      <wp:docPr id="201"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7200" cy="2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5507B8" w14:textId="1178ACB6" w:rsidR="007518EF" w:rsidRPr="00DA01DC" w:rsidRDefault="007518EF">
                                  <w:pPr>
                                    <w:rPr>
                                      <w:b/>
                                      <w:sz w:val="12"/>
                                      <w:szCs w:val="12"/>
                                      <w:lang w:val="el-GR"/>
                                    </w:rPr>
                                  </w:pPr>
                                  <w:r>
                                    <w:rPr>
                                      <w:b/>
                                      <w:sz w:val="12"/>
                                      <w:szCs w:val="12"/>
                                      <w:lang w:val="el-GR"/>
                                    </w:rPr>
                                    <w:t>Βάση συσκευής εισπνοής</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7001D0A" id="Text Box 26" o:spid="_x0000_s1036" type="#_x0000_t202" style="position:absolute;margin-left:70.6pt;margin-top:56.7pt;width:85.6pt;height:19.3pt;z-index:251651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Z/qX4AEAAKkDAAAOAAAAZHJzL2Uyb0RvYy54bWysU9GO0zAQfEfiHyy/07RVgBI1PR13OoR0&#10;cEgHH+A4TmKReM2u26R8PWun1yvwhnixbK8zOzM72V5NQy8OBsmCK+VqsZTCOA21dW0pv329e7WR&#10;goJyterBmVIeDcmr3csX29EXZg0d9LVBwSCOitGXsgvBF1lGujODogV447jYAA4q8BHbrEY1MvrQ&#10;Z+vl8k02AtYeQRsivr2di3KX8JvG6PDQNGSC6EvJ3EJaMa1VXLPdVhUtKt9ZfaKh/oHFoKzjpmeo&#10;WxWU2KP9C2qwGoGgCQsNQwZNY7VJGljNavmHmsdOeZO0sDnkzzbR/4PVnw+P/guKML2HiQeYRJC/&#10;B/2dhIObTrnWXCPC2BlVc+NVtCwbPRWnT6PVVFAEqcZPUPOQ1T5AApoaHKIrrFMwOg/geDbdTEHo&#10;2HK5ecuTlEJzbZ3nG97HFqp4+tojhQ8GBhE3pUQeakJXh3sK89OnJ7GZgzvb92mwvfvtgjHjTWIf&#10;Cc/Uw1RNwtaRSWwc1VRQH1kPwpwXzjdvOsCfUoyclVLSj71CI0X/0bEn71Z5HsOVDvlrliMFXlaq&#10;y4pymqFKGaSYtzdhDuTeo2077jRPwcE1+9jYJPGZ1Yk/5yGZdMpuDNzlOb16/sN2vwAAAP//AwBQ&#10;SwMEFAAGAAgAAAAhAHp5B2/eAAAACwEAAA8AAABkcnMvZG93bnJldi54bWxMj0FPwzAMhe9I+w+R&#10;J3FjSbsOjdJ0moa4ghgwiVvWeG1F41RNtpZ/jzmx23v20/PnYjO5TlxwCK0nDclCgUCqvG2p1vDx&#10;/ny3BhGiIWs6T6jhBwNsytlNYXLrR3rDyz7Wgkso5EZDE2OfSxmqBp0JC98j8e7kB2ci26GWdjAj&#10;l7tOpkrdS2da4guN6XHXYPW9PzsNny+nr0OmXusnt+pHPylJ7kFqfTufto8gIk7xPwx/+IwOJTMd&#10;/ZlsEB37LEk5yiJZZiA4sUxSFkeerFIFsizk9Q/lLwAAAP//AwBQSwECLQAUAAYACAAAACEAtoM4&#10;kv4AAADhAQAAEwAAAAAAAAAAAAAAAAAAAAAAW0NvbnRlbnRfVHlwZXNdLnhtbFBLAQItABQABgAI&#10;AAAAIQA4/SH/1gAAAJQBAAALAAAAAAAAAAAAAAAAAC8BAABfcmVscy8ucmVsc1BLAQItABQABgAI&#10;AAAAIQBOZ/qX4AEAAKkDAAAOAAAAAAAAAAAAAAAAAC4CAABkcnMvZTJvRG9jLnhtbFBLAQItABQA&#10;BgAIAAAAIQB6eQdv3gAAAAsBAAAPAAAAAAAAAAAAAAAAADoEAABkcnMvZG93bnJldi54bWxQSwUG&#10;AAAAAAQABADzAAAARQUAAAAA&#10;" filled="f" stroked="f">
                      <v:textbox>
                        <w:txbxContent>
                          <w:p w14:paraId="735507B8" w14:textId="1178ACB6" w:rsidR="007518EF" w:rsidRPr="00DA01DC" w:rsidRDefault="007518EF">
                            <w:pPr>
                              <w:rPr>
                                <w:b/>
                                <w:sz w:val="12"/>
                                <w:szCs w:val="12"/>
                                <w:lang w:val="el-GR"/>
                              </w:rPr>
                            </w:pPr>
                            <w:r>
                              <w:rPr>
                                <w:b/>
                                <w:sz w:val="12"/>
                                <w:szCs w:val="12"/>
                                <w:lang w:val="el-GR"/>
                              </w:rPr>
                              <w:t>Βάση συσκευής εισπνοής</w:t>
                            </w:r>
                          </w:p>
                        </w:txbxContent>
                      </v:textbox>
                    </v:shape>
                  </w:pict>
                </mc:Fallback>
              </mc:AlternateContent>
            </w:r>
            <w:r w:rsidR="00DA01DC" w:rsidRPr="000F7655">
              <w:rPr>
                <w:noProof/>
                <w:lang w:eastAsia="en-US"/>
              </w:rPr>
              <mc:AlternateContent>
                <mc:Choice Requires="wps">
                  <w:drawing>
                    <wp:anchor distT="45720" distB="45720" distL="114300" distR="114300" simplePos="0" relativeHeight="251638272" behindDoc="0" locked="0" layoutInCell="1" allowOverlap="1" wp14:anchorId="57023919" wp14:editId="201A3D01">
                      <wp:simplePos x="0" y="0"/>
                      <wp:positionH relativeFrom="column">
                        <wp:posOffset>573405</wp:posOffset>
                      </wp:positionH>
                      <wp:positionV relativeFrom="paragraph">
                        <wp:posOffset>410845</wp:posOffset>
                      </wp:positionV>
                      <wp:extent cx="485775" cy="408305"/>
                      <wp:effectExtent l="0" t="0" r="0" b="0"/>
                      <wp:wrapNone/>
                      <wp:docPr id="20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E911F00" w14:textId="4619CC4A" w:rsidR="007518EF" w:rsidRPr="00DA01DC" w:rsidRDefault="007518EF">
                                  <w:pPr>
                                    <w:spacing w:line="160" w:lineRule="exact"/>
                                    <w:rPr>
                                      <w:sz w:val="12"/>
                                      <w:szCs w:val="12"/>
                                      <w:lang w:val="el-GR"/>
                                    </w:rPr>
                                  </w:pPr>
                                  <w:r>
                                    <w:rPr>
                                      <w:sz w:val="12"/>
                                      <w:szCs w:val="12"/>
                                      <w:lang w:val="el-GR"/>
                                    </w:rPr>
                                    <w:t>Πλευρικά πλήκτρα</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7023919" id="Text Box 21" o:spid="_x0000_s1037" type="#_x0000_t202" style="position:absolute;margin-left:45.15pt;margin-top:32.35pt;width:38.25pt;height:32.15pt;z-index:2516382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ClG5AEAAKgDAAAOAAAAZHJzL2Uyb0RvYy54bWysU9tu2zAMfR+wfxD0vtjJkiUz4hRdiw4D&#10;ugvQ7gNkWbKF2aJGKbGzrx8lp2m2vg17EURSPjznkN5ejX3HDgq9AVvy+SznTFkJtbFNyb8/3r3Z&#10;cOaDsLXowKqSH5XnV7vXr7aDK9QCWuhqhYxArC8GV/I2BFdkmZet6oWfgVOWihqwF4FCbLIaxUDo&#10;fZct8vxdNgDWDkEq7yl7OxX5LuFrrWT4qrVXgXUlJ24hnZjOKp7ZbiuKBoVrjTzREP/AohfGUtMz&#10;1K0Igu3RvIDqjUTwoMNMQp+B1kaqpIHUzPO/1Dy0wqmkhczx7myT/3+w8svhwX1DFsYPMNIAkwjv&#10;7kH+8MzCTStso64RYWiVqKnxPFqWDc4Xp0+j1b7wEaQaPkNNQxb7AAlo1NhHV0gnI3QawPFsuhoD&#10;k5Rcblbr9YozSaVlvnmbr1IHUTx97NCHjwp6Fi8lR5ppAheHex8iGVE8PYm9LNyZrktz7ewfCXoY&#10;M4l85DsxD2M1MlOTsiQtiqmgPpIchGldaL3p0gL+4mygVSm5/7kXqDjrPlmy5P18uYy7lYLlar2g&#10;AC8r1WVFWElQJQ+cTdebMO3j3qFpWuo0DcHCNdmoTZL4zOrEn9YhKT+tbty3yzi9ev7Bdr8BAAD/&#10;/wMAUEsDBBQABgAIAAAAIQA2KY693QAAAAkBAAAPAAAAZHJzL2Rvd25yZXYueG1sTI/NTsMwEITv&#10;SLyDtUjcqE0pgYRsKgTiCqL8SNzceJtExOsodpvw9mxPcNvRjGa/Kdez79WBxtgFRrhcGFDEdXAd&#10;Nwjvb08Xt6BisuxsH5gQfijCujo9KW3hwsSvdNikRkkJx8IitCkNhdaxbsnbuAgDsXi7MHqbRI6N&#10;dqOdpNz3emlMpr3tWD60dqCHlurvzd4jfDzvvj5X5qV59NfDFGaj2eca8fxsvr8DlWhOf2E44gs6&#10;VMK0DXt2UfUIubmSJEK2ugF19LNMpmzlWOYGdFXq/wuqXwAAAP//AwBQSwECLQAUAAYACAAAACEA&#10;toM4kv4AAADhAQAAEwAAAAAAAAAAAAAAAAAAAAAAW0NvbnRlbnRfVHlwZXNdLnhtbFBLAQItABQA&#10;BgAIAAAAIQA4/SH/1gAAAJQBAAALAAAAAAAAAAAAAAAAAC8BAABfcmVscy8ucmVsc1BLAQItABQA&#10;BgAIAAAAIQA+mClG5AEAAKgDAAAOAAAAAAAAAAAAAAAAAC4CAABkcnMvZTJvRG9jLnhtbFBLAQIt&#10;ABQABgAIAAAAIQA2KY693QAAAAkBAAAPAAAAAAAAAAAAAAAAAD4EAABkcnMvZG93bnJldi54bWxQ&#10;SwUGAAAAAAQABADzAAAASAUAAAAA&#10;" filled="f" stroked="f">
                      <v:textbox>
                        <w:txbxContent>
                          <w:p w14:paraId="0E911F00" w14:textId="4619CC4A" w:rsidR="007518EF" w:rsidRPr="00DA01DC" w:rsidRDefault="007518EF">
                            <w:pPr>
                              <w:spacing w:line="160" w:lineRule="exact"/>
                              <w:rPr>
                                <w:sz w:val="12"/>
                                <w:szCs w:val="12"/>
                                <w:lang w:val="el-GR"/>
                              </w:rPr>
                            </w:pPr>
                            <w:r>
                              <w:rPr>
                                <w:sz w:val="12"/>
                                <w:szCs w:val="12"/>
                                <w:lang w:val="el-GR"/>
                              </w:rPr>
                              <w:t>Πλευρικά πλήκτρα</w:t>
                            </w:r>
                          </w:p>
                        </w:txbxContent>
                      </v:textbox>
                    </v:shape>
                  </w:pict>
                </mc:Fallback>
              </mc:AlternateContent>
            </w:r>
            <w:r w:rsidR="0069509B" w:rsidRPr="000F7655">
              <w:rPr>
                <w:noProof/>
                <w:lang w:eastAsia="en-US"/>
              </w:rPr>
              <mc:AlternateContent>
                <mc:Choice Requires="wps">
                  <w:drawing>
                    <wp:anchor distT="45720" distB="45720" distL="114300" distR="114300" simplePos="0" relativeHeight="251636224" behindDoc="0" locked="0" layoutInCell="1" allowOverlap="1" wp14:anchorId="0F32EB34" wp14:editId="0F7DAB39">
                      <wp:simplePos x="0" y="0"/>
                      <wp:positionH relativeFrom="column">
                        <wp:posOffset>414020</wp:posOffset>
                      </wp:positionH>
                      <wp:positionV relativeFrom="paragraph">
                        <wp:posOffset>144145</wp:posOffset>
                      </wp:positionV>
                      <wp:extent cx="520700" cy="243205"/>
                      <wp:effectExtent l="0" t="0" r="0" b="4445"/>
                      <wp:wrapNone/>
                      <wp:docPr id="206"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0700"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FFA5C2D" w14:textId="5E070AC2" w:rsidR="007518EF" w:rsidRPr="0069509B" w:rsidRDefault="007518EF">
                                  <w:pPr>
                                    <w:rPr>
                                      <w:sz w:val="12"/>
                                      <w:szCs w:val="12"/>
                                      <w:lang w:val="el-GR"/>
                                    </w:rPr>
                                  </w:pPr>
                                  <w:r>
                                    <w:rPr>
                                      <w:sz w:val="12"/>
                                      <w:szCs w:val="12"/>
                                      <w:lang w:val="el-GR"/>
                                    </w:rPr>
                                    <w:t>Πώμα</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F32EB34" id="Text Box 22" o:spid="_x0000_s1038" type="#_x0000_t202" style="position:absolute;margin-left:32.6pt;margin-top:11.35pt;width:41pt;height:19.15pt;z-index:2516362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K09b4wEAAKgDAAAOAAAAZHJzL2Uyb0RvYy54bWysU1Fv0zAQfkfiP1h+p0lDyyBqOo1NQ0hj&#10;IG38AMexE4vEZ85uk/LrOTtdV9gb4sXy3Tnffd93l83lNPRsr9AbsBVfLnLOlJXQGNtW/Pvj7Zv3&#10;nPkgbCN6sKriB+X55fb1q83oSlVAB32jkBGI9eXoKt6F4Mos87JTg/ALcMpSUQMOIlCIbdagGAl9&#10;6LMiz99lI2DjEKTynrI3c5FvE77WSoavWnsVWF9x4hbSiems45ltN6JsUbjOyCMN8Q8sBmEsNT1B&#10;3Ygg2A7NC6jBSAQPOiwkDBlobaRKGkjNMv9LzUMnnEpayBzvTjb5/wcr7/cP7huyMH2EiQaYRHh3&#10;B/KHZxauO2FbdYUIY6dEQ42X0bJsdL48fhqt9qWPIPX4BRoastgFSECTxiG6QjoZodMADifT1RSY&#10;pOS6yC9yqkgqFau3Rb5OHUT59LFDHz4pGFi8VBxppglc7O98iGRE+fQk9rJwa/o+zbW3fyToYcwk&#10;8pHvzDxM9cRMQ8qK2DiKqaE5kByEeV1ovenSAf7ibKRVqbj/uROoOOs/W7Lkw3K1iruVgtX6oqAA&#10;zyv1eUVYSVAVD5zN1+sw7+POoWk76jQPwcIV2ahNkvjM6sif1iEpP65u3LfzOL16/sG2vwEAAP//&#10;AwBQSwMEFAAGAAgAAAAhAMEK53LbAAAACAEAAA8AAABkcnMvZG93bnJldi54bWxMj01PwzAMhu9I&#10;/IfISNxYsmofUOpOCMQVxPiQuGWN11Y0TtVka/n3eCd2tJ9Xrx8Xm8l36khDbAMjzGcGFHEVXMs1&#10;wsf7880tqJgsO9sFJoRfirApLy8Km7sw8hsdt6lWUsIxtwhNSn2udawa8jbOQk8sbB8Gb5OMQ63d&#10;YEcp953OjFlpb1uWC43t6bGh6md78AifL/vvr4V5rZ/8sh/DZDT7O414fTU93INKNKX/MJz0RR1K&#10;cdqFA7uoOoTVMpMkQpatQZ34Yi2LnYC5AV0W+vyB8g8AAP//AwBQSwECLQAUAAYACAAAACEAtoM4&#10;kv4AAADhAQAAEwAAAAAAAAAAAAAAAAAAAAAAW0NvbnRlbnRfVHlwZXNdLnhtbFBLAQItABQABgAI&#10;AAAAIQA4/SH/1gAAAJQBAAALAAAAAAAAAAAAAAAAAC8BAABfcmVscy8ucmVsc1BLAQItABQABgAI&#10;AAAAIQBKK09b4wEAAKgDAAAOAAAAAAAAAAAAAAAAAC4CAABkcnMvZTJvRG9jLnhtbFBLAQItABQA&#10;BgAIAAAAIQDBCudy2wAAAAgBAAAPAAAAAAAAAAAAAAAAAD0EAABkcnMvZG93bnJldi54bWxQSwUG&#10;AAAAAAQABADzAAAARQUAAAAA&#10;" filled="f" stroked="f">
                      <v:textbox>
                        <w:txbxContent>
                          <w:p w14:paraId="3FFA5C2D" w14:textId="5E070AC2" w:rsidR="007518EF" w:rsidRPr="0069509B" w:rsidRDefault="007518EF">
                            <w:pPr>
                              <w:rPr>
                                <w:sz w:val="12"/>
                                <w:szCs w:val="12"/>
                                <w:lang w:val="el-GR"/>
                              </w:rPr>
                            </w:pPr>
                            <w:r>
                              <w:rPr>
                                <w:sz w:val="12"/>
                                <w:szCs w:val="12"/>
                                <w:lang w:val="el-GR"/>
                              </w:rPr>
                              <w:t>Πώμα</w:t>
                            </w:r>
                          </w:p>
                        </w:txbxContent>
                      </v:textbox>
                    </v:shape>
                  </w:pict>
                </mc:Fallback>
              </mc:AlternateContent>
            </w:r>
            <w:r w:rsidR="00CF56C5" w:rsidRPr="000F7655">
              <w:rPr>
                <w:noProof/>
                <w:lang w:eastAsia="en-US"/>
              </w:rPr>
              <mc:AlternateContent>
                <mc:Choice Requires="wps">
                  <w:drawing>
                    <wp:anchor distT="45720" distB="45720" distL="114300" distR="114300" simplePos="0" relativeHeight="251644416" behindDoc="0" locked="0" layoutInCell="1" allowOverlap="1" wp14:anchorId="61606242" wp14:editId="5F410B92">
                      <wp:simplePos x="0" y="0"/>
                      <wp:positionH relativeFrom="column">
                        <wp:posOffset>1487805</wp:posOffset>
                      </wp:positionH>
                      <wp:positionV relativeFrom="paragraph">
                        <wp:posOffset>283210</wp:posOffset>
                      </wp:positionV>
                      <wp:extent cx="466725" cy="243205"/>
                      <wp:effectExtent l="0" t="0" r="0" b="0"/>
                      <wp:wrapNone/>
                      <wp:docPr id="20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59E8CF" w14:textId="726CABB1" w:rsidR="007518EF" w:rsidRPr="0069509B" w:rsidRDefault="007518EF">
                                  <w:pPr>
                                    <w:rPr>
                                      <w:sz w:val="12"/>
                                      <w:szCs w:val="12"/>
                                      <w:lang w:val="el-GR"/>
                                    </w:rPr>
                                  </w:pPr>
                                  <w:r>
                                    <w:rPr>
                                      <w:sz w:val="12"/>
                                      <w:szCs w:val="12"/>
                                      <w:lang w:val="el-GR"/>
                                    </w:rPr>
                                    <w:t>Φίλτρο</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606242" id="Text Box 24" o:spid="_x0000_s1039" type="#_x0000_t202" style="position:absolute;margin-left:117.15pt;margin-top:22.3pt;width:36.75pt;height:19.15pt;z-index:2516444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Kqw65QEAAKgDAAAOAAAAZHJzL2Uyb0RvYy54bWysU8Fu2zAMvQ/YPwi6L3ZcJ92MOEXXosOA&#10;rhvQ7gNkWbaF2aJGKbGzrx8lp2m23oZdBJGUH997pDdX09CzvUKnwZR8uUg5U0ZCrU1b8u9Pd+/e&#10;c+a8MLXowaiSH5TjV9u3bzajLVQGHfS1QkYgxhWjLXnnvS2SxMlODcItwCpDxQZwEJ5CbJMaxUjo&#10;Q59kabpORsDaIkjlHGVv5yLfRvymUdJ/bRqnPOtLTtx8PDGeVTiT7UYULQrbaXmkIf6BxSC0oaYn&#10;qFvhBduhfgU1aIngoPELCUMCTaOlihpIzTL9S81jJ6yKWsgcZ082uf8HKx/2j/YbMj99hIkGGEU4&#10;ew/yh2MGbjphWnWNCGOnRE2Nl8GyZLSuOH4arHaFCyDV+AVqGrLYeYhAU4NDcIV0MkKnARxOpqvJ&#10;M0nJfL2+zFacSSpl+UWWrmIHUTx/bNH5TwoGFi4lR5ppBBf7e+cDGVE8Pwm9DNzpvo9z7c0fCXoY&#10;MpF84Dsz91M1MV2TsovQOIipoD6QHIR5XWi96dIB/uJspFUpufu5E6g46z8bsuTDMs/DbsUgX11m&#10;FOB5pTqvCCMJquSes/l64+d93FnUbUed5iEYuCYbGx0lvrA68qd1iMqPqxv27TyOr15+sO1vAAAA&#10;//8DAFBLAwQUAAYACAAAACEAndXcSN4AAAAJAQAADwAAAGRycy9kb3ducmV2LnhtbEyPy07DMBBF&#10;90j8gzVI7KhNEkobMqkQiC2o5SGxc5NpEhGPo9htwt8zrGA5mqN7zy02s+vVicbQeUa4XhhQxJWv&#10;O24Q3l6frlagQrRc294zIXxTgE15flbYvPYTb+m0i42SEA65RWhjHHKtQ9WSs2HhB2L5HfzobJRz&#10;bHQ92knCXa8TY5ba2Y6lobUDPbRUfe2ODuH9+fD5kZmX5tHdDJOfjWa31oiXF/P9HahIc/yD4Vdf&#10;1KEUp70/ch1Uj5CkWSooQpYtQQmQmlvZskdYJWvQZaH/Lyh/AAAA//8DAFBLAQItABQABgAIAAAA&#10;IQC2gziS/gAAAOEBAAATAAAAAAAAAAAAAAAAAAAAAABbQ29udGVudF9UeXBlc10ueG1sUEsBAi0A&#10;FAAGAAgAAAAhADj9If/WAAAAlAEAAAsAAAAAAAAAAAAAAAAALwEAAF9yZWxzLy5yZWxzUEsBAi0A&#10;FAAGAAgAAAAhACQqrDrlAQAAqAMAAA4AAAAAAAAAAAAAAAAALgIAAGRycy9lMm9Eb2MueG1sUEsB&#10;Ai0AFAAGAAgAAAAhAJ3V3EjeAAAACQEAAA8AAAAAAAAAAAAAAAAAPwQAAGRycy9kb3ducmV2Lnht&#10;bFBLBQYAAAAABAAEAPMAAABKBQAAAAA=&#10;" filled="f" stroked="f">
                      <v:textbox>
                        <w:txbxContent>
                          <w:p w14:paraId="6459E8CF" w14:textId="726CABB1" w:rsidR="007518EF" w:rsidRPr="0069509B" w:rsidRDefault="007518EF">
                            <w:pPr>
                              <w:rPr>
                                <w:sz w:val="12"/>
                                <w:szCs w:val="12"/>
                                <w:lang w:val="el-GR"/>
                              </w:rPr>
                            </w:pPr>
                            <w:r>
                              <w:rPr>
                                <w:sz w:val="12"/>
                                <w:szCs w:val="12"/>
                                <w:lang w:val="el-GR"/>
                              </w:rPr>
                              <w:t>Φίλτρο</w:t>
                            </w:r>
                          </w:p>
                        </w:txbxContent>
                      </v:textbox>
                    </v:shape>
                  </w:pict>
                </mc:Fallback>
              </mc:AlternateContent>
            </w:r>
            <w:r w:rsidR="00CF56C5" w:rsidRPr="000F7655">
              <w:rPr>
                <w:noProof/>
                <w:lang w:eastAsia="en-US"/>
              </w:rPr>
              <mc:AlternateContent>
                <mc:Choice Requires="wps">
                  <w:drawing>
                    <wp:anchor distT="45720" distB="45720" distL="114300" distR="114300" simplePos="0" relativeHeight="251634176" behindDoc="0" locked="0" layoutInCell="1" allowOverlap="1" wp14:anchorId="61D1F175" wp14:editId="2E27EAB2">
                      <wp:simplePos x="0" y="0"/>
                      <wp:positionH relativeFrom="column">
                        <wp:posOffset>314325</wp:posOffset>
                      </wp:positionH>
                      <wp:positionV relativeFrom="paragraph">
                        <wp:posOffset>634365</wp:posOffset>
                      </wp:positionV>
                      <wp:extent cx="390525" cy="243205"/>
                      <wp:effectExtent l="0" t="0" r="0" b="0"/>
                      <wp:wrapNone/>
                      <wp:docPr id="204"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3ECB2D" w14:textId="35022DB4" w:rsidR="007518EF" w:rsidRPr="00DA01DC" w:rsidRDefault="007518EF">
                                  <w:pPr>
                                    <w:rPr>
                                      <w:sz w:val="12"/>
                                      <w:szCs w:val="12"/>
                                      <w:lang w:val="el-GR"/>
                                    </w:rPr>
                                  </w:pPr>
                                  <w:r>
                                    <w:rPr>
                                      <w:sz w:val="12"/>
                                      <w:szCs w:val="12"/>
                                      <w:lang w:val="el-GR"/>
                                    </w:rPr>
                                    <w:t>Βάση</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D1F175" id="Text Box 23" o:spid="_x0000_s1040" type="#_x0000_t202" style="position:absolute;margin-left:24.75pt;margin-top:49.95pt;width:30.75pt;height:19.15pt;z-index:2516341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mREP5QEAAKgDAAAOAAAAZHJzL2Uyb0RvYy54bWysU9tu2zAMfR+wfxD0vthxk2014hRdiw4D&#10;ugvQ9QNkWbKF2aJGKbGzrx8lp2m2vRV7EURSPjznkN5cTUPP9gq9AVvx5SLnTFkJjbFtxR+/3715&#10;z5kPwjaiB6sqflCeX21fv9qMrlQFdNA3ChmBWF+OruJdCK7MMi87NQi/AKcsFTXgIAKF2GYNipHQ&#10;hz4r8vxtNgI2DkEq7yl7Oxf5NuFrrWT4qrVXgfUVJ24hnZjOOp7ZdiPKFoXrjDzSEC9gMQhjqekJ&#10;6lYEwXZo/oEajETwoMNCwpCB1kaqpIHULPO/1Dx0wqmkhczx7mST/3+w8sv+wX1DFqYPMNEAkwjv&#10;7kH+8MzCTSdsq64RYeyUaKjxMlqWjc6Xx0+j1b70EaQeP0NDQxa7AAlo0jhEV0gnI3QawOFkupoC&#10;k5S8uMzXxZozSaVidVHk69RBlE8fO/Tho4KBxUvFkWaawMX+3odIRpRPT2IvC3em79Nce/tHgh7G&#10;TCIf+c7Mw1RPzDSkbBUbRzE1NAeSgzCvC603XTrAX5yNtCoV9z93AhVn/SdLllwuV6u4WylYrd8V&#10;FOB5pT6vCCsJquKBs/l6E+Z93Dk0bUed5iFYuCYbtUkSn1kd+dM6JOXH1Y37dh6nV88/2PY3AAAA&#10;//8DAFBLAwQUAAYACAAAACEA31Rz+d0AAAAJAQAADwAAAGRycy9kb3ducmV2LnhtbEyPwU7DMBBE&#10;70j8g7VI3Kid0qI6xKkQiCuIApV6c+NtEhGvo9htwt+zPdHbjmY0+6ZYT74TJxxiG8hANlMgkKrg&#10;WqoNfH2+3q1AxGTJ2S4QGvjFCOvy+qqwuQsjfeBpk2rBJRRza6BJqc+ljFWD3sZZ6JHYO4TB28Ry&#10;qKUb7MjlvpNzpR6kty3xh8b2+Nxg9bM5egPfb4fddqHe6xe/7McwKUleS2Nub6anRxAJp/QfhjM+&#10;o0PJTPtwJBdFZ2Chl5w0oLUGcfazjLft+bhfzUGWhbxcUP4BAAD//wMAUEsBAi0AFAAGAAgAAAAh&#10;ALaDOJL+AAAA4QEAABMAAAAAAAAAAAAAAAAAAAAAAFtDb250ZW50X1R5cGVzXS54bWxQSwECLQAU&#10;AAYACAAAACEAOP0h/9YAAACUAQAACwAAAAAAAAAAAAAAAAAvAQAAX3JlbHMvLnJlbHNQSwECLQAU&#10;AAYACAAAACEALZkRD+UBAACoAwAADgAAAAAAAAAAAAAAAAAuAgAAZHJzL2Uyb0RvYy54bWxQSwEC&#10;LQAUAAYACAAAACEA31Rz+d0AAAAJAQAADwAAAAAAAAAAAAAAAAA/BAAAZHJzL2Rvd25yZXYueG1s&#10;UEsFBgAAAAAEAAQA8wAAAEkFAAAAAA==&#10;" filled="f" stroked="f">
                      <v:textbox>
                        <w:txbxContent>
                          <w:p w14:paraId="093ECB2D" w14:textId="35022DB4" w:rsidR="007518EF" w:rsidRPr="00DA01DC" w:rsidRDefault="007518EF">
                            <w:pPr>
                              <w:rPr>
                                <w:sz w:val="12"/>
                                <w:szCs w:val="12"/>
                                <w:lang w:val="el-GR"/>
                              </w:rPr>
                            </w:pPr>
                            <w:r>
                              <w:rPr>
                                <w:sz w:val="12"/>
                                <w:szCs w:val="12"/>
                                <w:lang w:val="el-GR"/>
                              </w:rPr>
                              <w:t>Βάση</w:t>
                            </w:r>
                          </w:p>
                        </w:txbxContent>
                      </v:textbox>
                    </v:shape>
                  </w:pict>
                </mc:Fallback>
              </mc:AlternateContent>
            </w:r>
            <w:r w:rsidR="00CF56C5" w:rsidRPr="000F7655">
              <w:rPr>
                <w:noProof/>
                <w:lang w:eastAsia="en-US"/>
              </w:rPr>
              <w:drawing>
                <wp:inline distT="0" distB="0" distL="0" distR="0" wp14:anchorId="7AD3BEA7" wp14:editId="28461244">
                  <wp:extent cx="2722880" cy="878840"/>
                  <wp:effectExtent l="0" t="0" r="0" b="0"/>
                  <wp:docPr id="18"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71700C40" w14:textId="09FADE94" w:rsidR="00B84FD6" w:rsidRPr="000F7655" w:rsidRDefault="0069509B" w:rsidP="00D83A43">
            <w:pPr>
              <w:pStyle w:val="Table"/>
              <w:keepNext/>
              <w:spacing w:before="0" w:after="0"/>
              <w:rPr>
                <w:rFonts w:ascii="Times New Roman" w:hAnsi="Times New Roman"/>
                <w:b/>
                <w:szCs w:val="20"/>
                <w:lang w:val="el-GR"/>
              </w:rPr>
            </w:pPr>
            <w:r w:rsidRPr="000F7655">
              <w:rPr>
                <w:rFonts w:ascii="Times New Roman" w:hAnsi="Times New Roman"/>
                <w:b/>
                <w:szCs w:val="20"/>
                <w:lang w:val="el-GR"/>
              </w:rPr>
              <w:t>Συνήθεις Ερωτήσεις</w:t>
            </w:r>
          </w:p>
          <w:p w14:paraId="7292F253" w14:textId="77777777" w:rsidR="00B84FD6" w:rsidRPr="000F7655" w:rsidRDefault="00B84FD6" w:rsidP="00D83A43">
            <w:pPr>
              <w:pStyle w:val="Table"/>
              <w:keepNext/>
              <w:spacing w:before="0" w:after="0"/>
              <w:rPr>
                <w:rFonts w:ascii="Times New Roman" w:hAnsi="Times New Roman"/>
                <w:szCs w:val="20"/>
                <w:lang w:val="el-GR"/>
              </w:rPr>
            </w:pPr>
          </w:p>
          <w:p w14:paraId="0A675CC2" w14:textId="1D10EF1E" w:rsidR="00B84FD6" w:rsidRPr="000F7655" w:rsidRDefault="0069509B" w:rsidP="00D83A43">
            <w:pPr>
              <w:pStyle w:val="Table"/>
              <w:keepNext/>
              <w:spacing w:before="0" w:after="0"/>
              <w:rPr>
                <w:rFonts w:ascii="Times New Roman" w:hAnsi="Times New Roman"/>
                <w:b/>
                <w:szCs w:val="20"/>
                <w:lang w:val="el-GR"/>
              </w:rPr>
            </w:pPr>
            <w:r w:rsidRPr="000F7655">
              <w:rPr>
                <w:rFonts w:ascii="Times New Roman" w:hAnsi="Times New Roman"/>
                <w:b/>
                <w:szCs w:val="20"/>
                <w:lang w:val="el-GR"/>
              </w:rPr>
              <w:t>Γιατί η συσκευή εισπνοής δεν έκανε κάποιο θόρυβο κατά την εισπνοή;</w:t>
            </w:r>
          </w:p>
          <w:p w14:paraId="3A5E22AB" w14:textId="47281ABB" w:rsidR="00B84FD6" w:rsidRPr="000F7655" w:rsidRDefault="0069509B" w:rsidP="00D83A43">
            <w:pPr>
              <w:pStyle w:val="Table"/>
              <w:keepNext/>
              <w:spacing w:before="0" w:after="0"/>
              <w:rPr>
                <w:rFonts w:ascii="Times New Roman" w:hAnsi="Times New Roman"/>
                <w:szCs w:val="20"/>
                <w:lang w:val="el-GR"/>
              </w:rPr>
            </w:pPr>
            <w:r w:rsidRPr="000F7655">
              <w:rPr>
                <w:rFonts w:ascii="Times New Roman" w:hAnsi="Times New Roman"/>
                <w:szCs w:val="20"/>
                <w:lang w:val="el-GR"/>
              </w:rPr>
              <w:t>Το καψάκιο ενδέχεται να έχει κολλήσει στο θάλαμο του καψακίου. Εάν συμβεί αυτό χαλαρώστε προσεκτικά το καψάκιο χτυπώντας απαλά τη βάση της συσκευής εισπνοής.</w:t>
            </w:r>
            <w:r w:rsidR="00C57694" w:rsidRPr="000F7655">
              <w:rPr>
                <w:rFonts w:ascii="Times New Roman" w:hAnsi="Times New Roman"/>
                <w:szCs w:val="20"/>
                <w:lang w:val="el-GR"/>
              </w:rPr>
              <w:t xml:space="preserve"> Εισπνεύστε </w:t>
            </w:r>
            <w:r w:rsidR="002275BE" w:rsidRPr="000F7655">
              <w:rPr>
                <w:rFonts w:ascii="Times New Roman" w:hAnsi="Times New Roman"/>
                <w:szCs w:val="20"/>
                <w:lang w:val="el-GR"/>
              </w:rPr>
              <w:t xml:space="preserve">ξανά </w:t>
            </w:r>
            <w:r w:rsidR="00C57694" w:rsidRPr="000F7655">
              <w:rPr>
                <w:rFonts w:ascii="Times New Roman" w:hAnsi="Times New Roman"/>
                <w:szCs w:val="20"/>
                <w:lang w:val="el-GR"/>
              </w:rPr>
              <w:t>το φ</w:t>
            </w:r>
            <w:r w:rsidR="002275BE" w:rsidRPr="000F7655">
              <w:rPr>
                <w:rFonts w:ascii="Times New Roman" w:hAnsi="Times New Roman"/>
                <w:szCs w:val="20"/>
                <w:lang w:val="el-GR"/>
              </w:rPr>
              <w:t xml:space="preserve">άρμακο </w:t>
            </w:r>
            <w:r w:rsidR="00C57694" w:rsidRPr="000F7655">
              <w:rPr>
                <w:rFonts w:ascii="Times New Roman" w:hAnsi="Times New Roman"/>
                <w:szCs w:val="20"/>
                <w:lang w:val="el-GR"/>
              </w:rPr>
              <w:t>επαναλαμβάνοντας τα βήματα 3α ως 3δ.</w:t>
            </w:r>
          </w:p>
          <w:p w14:paraId="4864C9B2" w14:textId="77777777" w:rsidR="00B84FD6" w:rsidRPr="000F7655" w:rsidRDefault="00B84FD6" w:rsidP="00D83A43">
            <w:pPr>
              <w:pStyle w:val="Table"/>
              <w:keepNext/>
              <w:spacing w:before="0" w:after="0"/>
              <w:rPr>
                <w:rFonts w:ascii="Times New Roman" w:hAnsi="Times New Roman"/>
                <w:szCs w:val="20"/>
                <w:lang w:val="el-GR"/>
              </w:rPr>
            </w:pPr>
          </w:p>
          <w:p w14:paraId="65854B0B" w14:textId="77777777" w:rsidR="00DA01DC" w:rsidRPr="000F7655" w:rsidRDefault="00DA01DC" w:rsidP="00D83A43">
            <w:pPr>
              <w:keepNext/>
              <w:keepLines/>
              <w:tabs>
                <w:tab w:val="clear" w:pos="567"/>
                <w:tab w:val="left" w:pos="284"/>
              </w:tabs>
              <w:spacing w:line="240" w:lineRule="auto"/>
              <w:rPr>
                <w:rFonts w:eastAsia="MS Mincho"/>
                <w:b/>
                <w:sz w:val="20"/>
                <w:lang w:val="el-GR"/>
              </w:rPr>
            </w:pPr>
            <w:r w:rsidRPr="000F7655">
              <w:rPr>
                <w:rFonts w:eastAsia="MS Mincho"/>
                <w:b/>
                <w:sz w:val="20"/>
                <w:lang w:val="el-GR"/>
              </w:rPr>
              <w:t>Τι να κάνω εάν έχει απομείνει κόνις στο καψάκιο;</w:t>
            </w:r>
          </w:p>
          <w:p w14:paraId="0C56EC01" w14:textId="6D25E509" w:rsidR="00B84FD6" w:rsidRPr="000F7655" w:rsidRDefault="00DA01DC" w:rsidP="00D83A43">
            <w:pPr>
              <w:pStyle w:val="Table"/>
              <w:keepNext/>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Δεν έχετε λάβει αρκετό από το φάρμακο σας. Κλείστε τη συσκευή εισπνοής και επαναλάβετε τα βήματα 3α έως 3</w:t>
            </w:r>
            <w:r w:rsidR="00C57694" w:rsidRPr="000F7655">
              <w:rPr>
                <w:rFonts w:ascii="Times New Roman" w:eastAsia="Times New Roman" w:hAnsi="Times New Roman" w:cs="Times New Roman"/>
                <w:szCs w:val="20"/>
                <w:lang w:val="el-GR" w:eastAsia="en-US"/>
              </w:rPr>
              <w:t>δ</w:t>
            </w:r>
            <w:r w:rsidRPr="000F7655">
              <w:rPr>
                <w:rFonts w:ascii="Times New Roman" w:eastAsia="Times New Roman" w:hAnsi="Times New Roman" w:cs="Times New Roman"/>
                <w:szCs w:val="20"/>
                <w:lang w:val="el-GR" w:eastAsia="en-US"/>
              </w:rPr>
              <w:t>.</w:t>
            </w:r>
          </w:p>
          <w:p w14:paraId="7DA8A39F" w14:textId="77777777" w:rsidR="00B84FD6" w:rsidRPr="000F7655" w:rsidRDefault="00B84FD6" w:rsidP="00D83A43">
            <w:pPr>
              <w:pStyle w:val="Table"/>
              <w:keepNext/>
              <w:spacing w:before="0" w:after="0"/>
              <w:rPr>
                <w:rFonts w:ascii="Times New Roman" w:hAnsi="Times New Roman"/>
                <w:szCs w:val="20"/>
                <w:lang w:val="el-GR"/>
              </w:rPr>
            </w:pPr>
          </w:p>
          <w:p w14:paraId="4CA08CBF" w14:textId="1588514B" w:rsidR="00DA01DC" w:rsidRPr="000F7655" w:rsidRDefault="00DA01DC" w:rsidP="00D83A43">
            <w:pPr>
              <w:keepNext/>
              <w:keepLines/>
              <w:tabs>
                <w:tab w:val="clear" w:pos="567"/>
                <w:tab w:val="left" w:pos="284"/>
              </w:tabs>
              <w:spacing w:line="240" w:lineRule="auto"/>
              <w:rPr>
                <w:rFonts w:eastAsia="MS Mincho"/>
                <w:b/>
                <w:sz w:val="20"/>
                <w:lang w:val="el-GR"/>
              </w:rPr>
            </w:pPr>
            <w:r w:rsidRPr="000F7655">
              <w:rPr>
                <w:rFonts w:eastAsia="MS Mincho"/>
                <w:b/>
                <w:sz w:val="20"/>
                <w:lang w:val="el-GR"/>
              </w:rPr>
              <w:t>Έχω βήξει μετά την εισπνοή – έχει σημασία αυτό;</w:t>
            </w:r>
          </w:p>
          <w:p w14:paraId="46444724" w14:textId="77777777" w:rsidR="00DA01DC" w:rsidRPr="000F7655" w:rsidRDefault="00DA01DC" w:rsidP="00D83A43">
            <w:pPr>
              <w:keepNext/>
              <w:keepLines/>
              <w:tabs>
                <w:tab w:val="clear" w:pos="567"/>
                <w:tab w:val="left" w:pos="284"/>
              </w:tabs>
              <w:spacing w:line="240" w:lineRule="auto"/>
              <w:rPr>
                <w:rFonts w:eastAsia="MS Mincho"/>
                <w:sz w:val="20"/>
                <w:lang w:val="el-GR"/>
              </w:rPr>
            </w:pPr>
            <w:r w:rsidRPr="000F7655">
              <w:rPr>
                <w:rFonts w:eastAsia="MS Mincho"/>
                <w:sz w:val="20"/>
                <w:lang w:val="el-GR"/>
              </w:rPr>
              <w:t>Αυτό μπορεί να συμβεί. Εφόσον το καψάκιο είναι άδειο έχετε λάβει αρκετό φάρμακο.</w:t>
            </w:r>
          </w:p>
          <w:p w14:paraId="4469FC0E" w14:textId="77777777" w:rsidR="00DA01DC" w:rsidRPr="000F7655" w:rsidRDefault="00DA01DC" w:rsidP="00D83A43">
            <w:pPr>
              <w:keepNext/>
              <w:keepLines/>
              <w:tabs>
                <w:tab w:val="clear" w:pos="567"/>
                <w:tab w:val="left" w:pos="284"/>
              </w:tabs>
              <w:spacing w:line="240" w:lineRule="auto"/>
              <w:rPr>
                <w:rFonts w:eastAsia="MS Mincho"/>
                <w:sz w:val="20"/>
                <w:lang w:val="el-GR"/>
              </w:rPr>
            </w:pPr>
          </w:p>
          <w:p w14:paraId="30F785F8" w14:textId="7B55139E" w:rsidR="00DA01DC" w:rsidRPr="000F7655" w:rsidRDefault="00DA01DC" w:rsidP="00D83A43">
            <w:pPr>
              <w:keepNext/>
              <w:keepLines/>
              <w:tabs>
                <w:tab w:val="clear" w:pos="567"/>
                <w:tab w:val="left" w:pos="284"/>
              </w:tabs>
              <w:spacing w:line="240" w:lineRule="auto"/>
              <w:rPr>
                <w:rFonts w:eastAsia="MS Mincho"/>
                <w:b/>
                <w:sz w:val="20"/>
                <w:lang w:val="el-GR"/>
              </w:rPr>
            </w:pPr>
            <w:r w:rsidRPr="000F7655">
              <w:rPr>
                <w:rFonts w:eastAsia="MS Mincho"/>
                <w:b/>
                <w:sz w:val="20"/>
                <w:lang w:val="el-GR"/>
              </w:rPr>
              <w:t>Αισθάνθηκα μικρά τεμάχια πάνω στη γλώσσα μου – έχει σημασία αυτό;</w:t>
            </w:r>
          </w:p>
          <w:p w14:paraId="7FB3484F" w14:textId="488325CC" w:rsidR="00B84FD6" w:rsidRPr="000F7655" w:rsidRDefault="00DA01DC" w:rsidP="00D83A43">
            <w:pPr>
              <w:pStyle w:val="Table"/>
              <w:keepNext/>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Αυτό μπορεί να συμβεί. Δεν είναι επιβλαβές. Οι πιθανότητες θρυματισμού του καψακίου θα είναι αυξημένες εάν το καψάκιο τρυπηθεί περισσότερες από μία φορά.</w:t>
            </w:r>
          </w:p>
        </w:tc>
        <w:tc>
          <w:tcPr>
            <w:tcW w:w="2410" w:type="dxa"/>
            <w:tcBorders>
              <w:top w:val="single" w:sz="24" w:space="0" w:color="808080"/>
              <w:left w:val="single" w:sz="24" w:space="0" w:color="808080"/>
              <w:bottom w:val="single" w:sz="24" w:space="0" w:color="808080"/>
              <w:right w:val="single" w:sz="24" w:space="0" w:color="808080"/>
            </w:tcBorders>
            <w:hideMark/>
          </w:tcPr>
          <w:p w14:paraId="03CABC3A" w14:textId="6744101E" w:rsidR="00DA01DC" w:rsidRPr="000F7655" w:rsidRDefault="00DA01DC" w:rsidP="00D83A43">
            <w:pPr>
              <w:keepNext/>
              <w:keepLines/>
              <w:tabs>
                <w:tab w:val="clear" w:pos="567"/>
                <w:tab w:val="left" w:pos="284"/>
              </w:tabs>
              <w:spacing w:line="240" w:lineRule="auto"/>
              <w:rPr>
                <w:rFonts w:eastAsia="MS Mincho"/>
                <w:b/>
                <w:sz w:val="20"/>
                <w:lang w:val="el-GR"/>
              </w:rPr>
            </w:pPr>
            <w:r w:rsidRPr="000F7655">
              <w:rPr>
                <w:rFonts w:eastAsia="MS Mincho"/>
                <w:b/>
                <w:sz w:val="20"/>
                <w:lang w:val="el-GR"/>
              </w:rPr>
              <w:t>Καθαρισμός της συσκευής εισπνοής</w:t>
            </w:r>
          </w:p>
          <w:p w14:paraId="7BDBEA8A" w14:textId="13A3B160" w:rsidR="00B84FD6" w:rsidRPr="000F7655" w:rsidRDefault="00DA01DC" w:rsidP="00D83A43">
            <w:pPr>
              <w:pStyle w:val="Table"/>
              <w:keepNext/>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Σκουπίστε το επιστόμιο μέσα και έξω με ένα καθαρό, στεγνό πανί χωρίς χνούδια, ώστε να αφαιρέσετε τυχόν κατάλοιπα κόνεως. Διατηρείτε τη συσκευή εισπνοής στεγνή. Ποτέ μην πλένετε τη συσκευή εισπνοής με νερό</w:t>
            </w:r>
            <w:r w:rsidR="00914C40" w:rsidRPr="000F7655">
              <w:rPr>
                <w:rFonts w:ascii="Times New Roman" w:hAnsi="Times New Roman"/>
                <w:szCs w:val="20"/>
                <w:lang w:val="el-GR"/>
              </w:rPr>
              <w:t>.</w:t>
            </w:r>
          </w:p>
        </w:tc>
      </w:tr>
      <w:tr w:rsidR="00B84FD6" w:rsidRPr="00485B52" w14:paraId="7EA436E5"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27320971" w14:textId="77777777" w:rsidR="00B84FD6" w:rsidRPr="000F7655" w:rsidRDefault="00B84FD6" w:rsidP="00D83A43">
            <w:pPr>
              <w:tabs>
                <w:tab w:val="clear" w:pos="567"/>
              </w:tabs>
              <w:spacing w:line="240" w:lineRule="auto"/>
              <w:rPr>
                <w:rFonts w:eastAsia="MS Mincho"/>
                <w:szCs w:val="22"/>
                <w:lang w:val="el-GR"/>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45A10439" w14:textId="77777777" w:rsidR="00B84FD6" w:rsidRPr="000F7655" w:rsidRDefault="00B84FD6" w:rsidP="00D83A43">
            <w:pPr>
              <w:tabs>
                <w:tab w:val="clear" w:pos="567"/>
              </w:tabs>
              <w:spacing w:line="240" w:lineRule="auto"/>
              <w:rPr>
                <w:rFonts w:eastAsia="MS Mincho"/>
                <w:sz w:val="20"/>
                <w:lang w:val="el-GR"/>
              </w:rPr>
            </w:pPr>
          </w:p>
        </w:tc>
        <w:tc>
          <w:tcPr>
            <w:tcW w:w="2410" w:type="dxa"/>
            <w:tcBorders>
              <w:top w:val="single" w:sz="24" w:space="0" w:color="808080"/>
              <w:left w:val="single" w:sz="24" w:space="0" w:color="808080"/>
              <w:bottom w:val="single" w:sz="24" w:space="0" w:color="808080"/>
              <w:right w:val="single" w:sz="24" w:space="0" w:color="808080"/>
            </w:tcBorders>
            <w:hideMark/>
          </w:tcPr>
          <w:p w14:paraId="4CA4DC78" w14:textId="77777777" w:rsidR="00DA01DC" w:rsidRPr="000F7655" w:rsidRDefault="00DA01DC"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Απόρριψη της συσκευής εισπνοής μετά τη χρήση</w:t>
            </w:r>
          </w:p>
          <w:p w14:paraId="282A6CFF" w14:textId="21940540" w:rsidR="00B84FD6" w:rsidRPr="000F7655" w:rsidRDefault="00DA01DC" w:rsidP="00D83A43">
            <w:pPr>
              <w:pStyle w:val="Table"/>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Η συσκευή εισπνοής σε κάθε συσκευασία πρέπει να απορρίπτεται αφότου έχουν χρησιμοποιηθεί όλα τα καψάκια της συσκευασίας. Ρωτήστε το φαρμακοποιό σας πώς να απορρίψετε τα φάρμακα και τις συσκευές εισπνοής που δε χρειάζονται πια.</w:t>
            </w:r>
          </w:p>
        </w:tc>
      </w:tr>
    </w:tbl>
    <w:p w14:paraId="35DB8F67" w14:textId="77777777" w:rsidR="00B84FD6" w:rsidRPr="000F7655" w:rsidRDefault="00B84FD6" w:rsidP="00D83A43">
      <w:pPr>
        <w:tabs>
          <w:tab w:val="clear" w:pos="567"/>
        </w:tabs>
        <w:spacing w:line="240" w:lineRule="auto"/>
        <w:rPr>
          <w:szCs w:val="22"/>
          <w:lang w:val="el-GR"/>
        </w:rPr>
      </w:pPr>
    </w:p>
    <w:p w14:paraId="43193DC1" w14:textId="77777777" w:rsidR="004A77E0" w:rsidRPr="000F7655" w:rsidRDefault="004A77E0" w:rsidP="00D83A43">
      <w:pPr>
        <w:tabs>
          <w:tab w:val="clear" w:pos="567"/>
        </w:tabs>
        <w:spacing w:line="240" w:lineRule="auto"/>
        <w:rPr>
          <w:szCs w:val="22"/>
          <w:lang w:val="el-GR"/>
        </w:rPr>
      </w:pPr>
    </w:p>
    <w:p w14:paraId="3A62FF10" w14:textId="547F5712" w:rsidR="00B84FD6" w:rsidRPr="00914DDB" w:rsidRDefault="00914C40" w:rsidP="00D83A43">
      <w:pPr>
        <w:keepNext/>
        <w:tabs>
          <w:tab w:val="clear" w:pos="567"/>
        </w:tabs>
        <w:spacing w:line="240" w:lineRule="auto"/>
        <w:ind w:left="567" w:hanging="567"/>
        <w:rPr>
          <w:szCs w:val="22"/>
          <w:lang w:val="el-GR"/>
        </w:rPr>
      </w:pPr>
      <w:r w:rsidRPr="00914DDB">
        <w:rPr>
          <w:b/>
          <w:szCs w:val="22"/>
          <w:lang w:val="el-GR"/>
        </w:rPr>
        <w:t>7.</w:t>
      </w:r>
      <w:r w:rsidRPr="00914DDB">
        <w:rPr>
          <w:b/>
          <w:szCs w:val="22"/>
          <w:lang w:val="el-GR"/>
        </w:rPr>
        <w:tab/>
      </w:r>
      <w:r w:rsidR="00FF6122" w:rsidRPr="000F7655">
        <w:rPr>
          <w:b/>
          <w:noProof/>
          <w:szCs w:val="22"/>
          <w:lang w:val="el-GR"/>
        </w:rPr>
        <w:t>ΚΑΤΟΧΟΣ</w:t>
      </w:r>
      <w:r w:rsidR="00FF6122" w:rsidRPr="00914DDB">
        <w:rPr>
          <w:b/>
          <w:noProof/>
          <w:szCs w:val="22"/>
          <w:lang w:val="el-GR"/>
        </w:rPr>
        <w:t xml:space="preserve"> </w:t>
      </w:r>
      <w:r w:rsidR="00FF6122" w:rsidRPr="000F7655">
        <w:rPr>
          <w:b/>
          <w:noProof/>
          <w:szCs w:val="22"/>
          <w:lang w:val="el-GR"/>
        </w:rPr>
        <w:t>ΤΗΣ</w:t>
      </w:r>
      <w:r w:rsidR="00FF6122" w:rsidRPr="00914DDB">
        <w:rPr>
          <w:b/>
          <w:noProof/>
          <w:szCs w:val="22"/>
          <w:lang w:val="el-GR"/>
        </w:rPr>
        <w:t xml:space="preserve"> </w:t>
      </w:r>
      <w:r w:rsidR="00FF6122" w:rsidRPr="000F7655">
        <w:rPr>
          <w:b/>
          <w:noProof/>
          <w:szCs w:val="22"/>
          <w:lang w:val="el-GR"/>
        </w:rPr>
        <w:t>ΑΔΕΙΑΣ</w:t>
      </w:r>
      <w:r w:rsidR="00FF6122" w:rsidRPr="00914DDB">
        <w:rPr>
          <w:b/>
          <w:noProof/>
          <w:szCs w:val="22"/>
          <w:lang w:val="el-GR"/>
        </w:rPr>
        <w:t xml:space="preserve"> </w:t>
      </w:r>
      <w:r w:rsidR="00FF6122" w:rsidRPr="000F7655">
        <w:rPr>
          <w:b/>
          <w:noProof/>
          <w:szCs w:val="22"/>
          <w:lang w:val="el-GR"/>
        </w:rPr>
        <w:t>ΚΥΚΛΟΦΟΡΙΑΣ</w:t>
      </w:r>
    </w:p>
    <w:p w14:paraId="02DFDC83" w14:textId="77777777" w:rsidR="00B84FD6" w:rsidRPr="00914DDB" w:rsidRDefault="00B84FD6" w:rsidP="00D83A43">
      <w:pPr>
        <w:keepNext/>
        <w:tabs>
          <w:tab w:val="clear" w:pos="567"/>
        </w:tabs>
        <w:spacing w:line="240" w:lineRule="auto"/>
        <w:rPr>
          <w:szCs w:val="22"/>
          <w:lang w:val="el-GR"/>
        </w:rPr>
      </w:pPr>
    </w:p>
    <w:p w14:paraId="611B3CF1" w14:textId="77777777" w:rsidR="00B84FD6" w:rsidRPr="00914DDB" w:rsidRDefault="00914C40" w:rsidP="00D83A43">
      <w:pPr>
        <w:keepNext/>
        <w:tabs>
          <w:tab w:val="clear" w:pos="567"/>
        </w:tabs>
        <w:spacing w:line="240" w:lineRule="auto"/>
        <w:rPr>
          <w:szCs w:val="22"/>
          <w:lang w:val="el-GR"/>
        </w:rPr>
      </w:pPr>
      <w:r w:rsidRPr="000F7655">
        <w:rPr>
          <w:szCs w:val="22"/>
        </w:rPr>
        <w:t>Novartis</w:t>
      </w:r>
      <w:r w:rsidRPr="00914DDB">
        <w:rPr>
          <w:szCs w:val="22"/>
          <w:lang w:val="el-GR"/>
        </w:rPr>
        <w:t xml:space="preserve"> </w:t>
      </w:r>
      <w:r w:rsidRPr="000F7655">
        <w:rPr>
          <w:szCs w:val="22"/>
        </w:rPr>
        <w:t>Europharm</w:t>
      </w:r>
      <w:r w:rsidRPr="00914DDB">
        <w:rPr>
          <w:szCs w:val="22"/>
          <w:lang w:val="el-GR"/>
        </w:rPr>
        <w:t xml:space="preserve"> </w:t>
      </w:r>
      <w:r w:rsidRPr="000F7655">
        <w:rPr>
          <w:szCs w:val="22"/>
        </w:rPr>
        <w:t>Limited</w:t>
      </w:r>
    </w:p>
    <w:p w14:paraId="6CFDE1F6" w14:textId="77777777" w:rsidR="00B84FD6" w:rsidRPr="001E0FE3" w:rsidRDefault="00914C40" w:rsidP="00D83A43">
      <w:pPr>
        <w:keepNext/>
        <w:tabs>
          <w:tab w:val="clear" w:pos="567"/>
        </w:tabs>
        <w:spacing w:line="240" w:lineRule="auto"/>
        <w:rPr>
          <w:szCs w:val="22"/>
          <w:lang w:val="en-US"/>
        </w:rPr>
      </w:pPr>
      <w:r w:rsidRPr="000F7655">
        <w:rPr>
          <w:szCs w:val="22"/>
        </w:rPr>
        <w:t>Vista</w:t>
      </w:r>
      <w:r w:rsidRPr="001E0FE3">
        <w:rPr>
          <w:szCs w:val="22"/>
          <w:lang w:val="en-US"/>
        </w:rPr>
        <w:t xml:space="preserve"> </w:t>
      </w:r>
      <w:r w:rsidRPr="000F7655">
        <w:rPr>
          <w:szCs w:val="22"/>
        </w:rPr>
        <w:t>Building</w:t>
      </w:r>
    </w:p>
    <w:p w14:paraId="62D2873C" w14:textId="77777777" w:rsidR="00B84FD6" w:rsidRPr="000F7655" w:rsidRDefault="00914C40" w:rsidP="00D83A43">
      <w:pPr>
        <w:keepNext/>
        <w:tabs>
          <w:tab w:val="clear" w:pos="567"/>
        </w:tabs>
        <w:spacing w:line="240" w:lineRule="auto"/>
        <w:rPr>
          <w:szCs w:val="22"/>
        </w:rPr>
      </w:pPr>
      <w:r w:rsidRPr="000F7655">
        <w:rPr>
          <w:szCs w:val="22"/>
        </w:rPr>
        <w:t>Elm Park, Merrion Road</w:t>
      </w:r>
    </w:p>
    <w:p w14:paraId="419B0627" w14:textId="77777777" w:rsidR="00B84FD6" w:rsidRPr="00914DDB" w:rsidRDefault="00914C40" w:rsidP="00D83A43">
      <w:pPr>
        <w:keepNext/>
        <w:tabs>
          <w:tab w:val="clear" w:pos="567"/>
        </w:tabs>
        <w:spacing w:line="240" w:lineRule="auto"/>
        <w:rPr>
          <w:szCs w:val="22"/>
          <w:lang w:val="el-GR"/>
        </w:rPr>
      </w:pPr>
      <w:r w:rsidRPr="000F7655">
        <w:rPr>
          <w:szCs w:val="22"/>
        </w:rPr>
        <w:t>Dublin</w:t>
      </w:r>
      <w:r w:rsidRPr="00914DDB">
        <w:rPr>
          <w:szCs w:val="22"/>
          <w:lang w:val="el-GR"/>
        </w:rPr>
        <w:t xml:space="preserve"> 4</w:t>
      </w:r>
    </w:p>
    <w:p w14:paraId="7347DB95" w14:textId="11EF87EE" w:rsidR="00B84FD6" w:rsidRPr="000F7655" w:rsidRDefault="00FF6122" w:rsidP="00D83A43">
      <w:pPr>
        <w:tabs>
          <w:tab w:val="clear" w:pos="567"/>
        </w:tabs>
        <w:spacing w:line="240" w:lineRule="auto"/>
        <w:rPr>
          <w:szCs w:val="22"/>
          <w:lang w:val="el-GR"/>
        </w:rPr>
      </w:pPr>
      <w:r w:rsidRPr="000F7655">
        <w:rPr>
          <w:szCs w:val="22"/>
          <w:lang w:val="el-GR"/>
        </w:rPr>
        <w:t>Ιρλανδία</w:t>
      </w:r>
    </w:p>
    <w:p w14:paraId="26BFE608" w14:textId="77777777" w:rsidR="00B84FD6" w:rsidRPr="000F7655" w:rsidRDefault="00B84FD6" w:rsidP="00D83A43">
      <w:pPr>
        <w:tabs>
          <w:tab w:val="clear" w:pos="567"/>
        </w:tabs>
        <w:spacing w:line="240" w:lineRule="auto"/>
        <w:rPr>
          <w:szCs w:val="22"/>
          <w:lang w:val="el-GR"/>
        </w:rPr>
      </w:pPr>
    </w:p>
    <w:p w14:paraId="2AE880F9" w14:textId="77777777" w:rsidR="00B84FD6" w:rsidRPr="000F7655" w:rsidRDefault="00B84FD6" w:rsidP="00D83A43">
      <w:pPr>
        <w:tabs>
          <w:tab w:val="clear" w:pos="567"/>
        </w:tabs>
        <w:spacing w:line="240" w:lineRule="auto"/>
        <w:rPr>
          <w:szCs w:val="22"/>
          <w:lang w:val="el-GR"/>
        </w:rPr>
      </w:pPr>
    </w:p>
    <w:p w14:paraId="34A88F8C" w14:textId="1BE348E0" w:rsidR="00B84FD6" w:rsidRPr="000F7655" w:rsidRDefault="00914C40" w:rsidP="00D83A43">
      <w:pPr>
        <w:keepNext/>
        <w:tabs>
          <w:tab w:val="clear" w:pos="567"/>
        </w:tabs>
        <w:spacing w:line="240" w:lineRule="auto"/>
        <w:ind w:left="567" w:hanging="567"/>
        <w:rPr>
          <w:b/>
          <w:noProof/>
          <w:szCs w:val="22"/>
          <w:lang w:val="el-GR"/>
        </w:rPr>
      </w:pPr>
      <w:r w:rsidRPr="000F7655">
        <w:rPr>
          <w:b/>
          <w:szCs w:val="22"/>
          <w:lang w:val="el-GR"/>
        </w:rPr>
        <w:lastRenderedPageBreak/>
        <w:t>8.</w:t>
      </w:r>
      <w:r w:rsidRPr="000F7655">
        <w:rPr>
          <w:b/>
          <w:szCs w:val="22"/>
          <w:lang w:val="el-GR"/>
        </w:rPr>
        <w:tab/>
      </w:r>
      <w:r w:rsidR="00FF6122" w:rsidRPr="000F7655">
        <w:rPr>
          <w:b/>
          <w:noProof/>
          <w:szCs w:val="22"/>
          <w:lang w:val="el-GR"/>
        </w:rPr>
        <w:t>ΑΡΙΘΜΟΣ(ΟΙ) ΑΔΕΙΑΣ ΚΥΚΛΟΦΟΡΙΑΣ</w:t>
      </w:r>
    </w:p>
    <w:p w14:paraId="796F6E45" w14:textId="77777777" w:rsidR="00347E88" w:rsidRPr="000F7655" w:rsidRDefault="00347E88" w:rsidP="00D83A43">
      <w:pPr>
        <w:keepNext/>
        <w:tabs>
          <w:tab w:val="clear" w:pos="567"/>
        </w:tabs>
        <w:spacing w:line="240" w:lineRule="auto"/>
        <w:ind w:left="567" w:hanging="567"/>
        <w:rPr>
          <w:szCs w:val="22"/>
          <w:lang w:val="el-GR"/>
        </w:rPr>
      </w:pPr>
    </w:p>
    <w:p w14:paraId="68CB0768" w14:textId="56128F3D" w:rsidR="00347E88" w:rsidRPr="000F7655" w:rsidRDefault="00347E88" w:rsidP="00042244">
      <w:pPr>
        <w:keepNext/>
        <w:tabs>
          <w:tab w:val="clear" w:pos="567"/>
        </w:tabs>
        <w:spacing w:line="240" w:lineRule="auto"/>
        <w:rPr>
          <w:szCs w:val="22"/>
          <w:lang w:val="el-GR"/>
        </w:rPr>
      </w:pPr>
      <w:r w:rsidRPr="000F7655">
        <w:rPr>
          <w:szCs w:val="22"/>
        </w:rPr>
        <w:t>EU</w:t>
      </w:r>
      <w:r w:rsidRPr="000F7655">
        <w:rPr>
          <w:szCs w:val="22"/>
          <w:lang w:val="el-GR"/>
        </w:rPr>
        <w:t>/1/20/1438/001</w:t>
      </w:r>
    </w:p>
    <w:p w14:paraId="36528EB8" w14:textId="3D552702" w:rsidR="00D83A43" w:rsidRPr="000F7655" w:rsidRDefault="00D83A43" w:rsidP="00042244">
      <w:pPr>
        <w:keepNext/>
        <w:tabs>
          <w:tab w:val="clear" w:pos="567"/>
        </w:tabs>
        <w:spacing w:line="240" w:lineRule="auto"/>
        <w:rPr>
          <w:szCs w:val="22"/>
          <w:lang w:val="el-GR"/>
        </w:rPr>
      </w:pPr>
      <w:r w:rsidRPr="000F7655">
        <w:rPr>
          <w:szCs w:val="22"/>
        </w:rPr>
        <w:t>EU</w:t>
      </w:r>
      <w:r w:rsidRPr="000F7655">
        <w:rPr>
          <w:szCs w:val="22"/>
          <w:lang w:val="el-GR"/>
        </w:rPr>
        <w:t>/1/20/1438/00</w:t>
      </w:r>
      <w:r>
        <w:rPr>
          <w:szCs w:val="22"/>
          <w:lang w:val="de-CH"/>
        </w:rPr>
        <w:t>2</w:t>
      </w:r>
    </w:p>
    <w:p w14:paraId="39F542E8" w14:textId="6B730B44" w:rsidR="00D83A43" w:rsidRPr="000F7655" w:rsidRDefault="00D83A43" w:rsidP="00042244">
      <w:pPr>
        <w:keepNext/>
        <w:tabs>
          <w:tab w:val="clear" w:pos="567"/>
        </w:tabs>
        <w:spacing w:line="240" w:lineRule="auto"/>
        <w:rPr>
          <w:szCs w:val="22"/>
          <w:lang w:val="el-GR"/>
        </w:rPr>
      </w:pPr>
      <w:r w:rsidRPr="000F7655">
        <w:rPr>
          <w:szCs w:val="22"/>
        </w:rPr>
        <w:t>EU</w:t>
      </w:r>
      <w:r w:rsidRPr="000F7655">
        <w:rPr>
          <w:szCs w:val="22"/>
          <w:lang w:val="el-GR"/>
        </w:rPr>
        <w:t>/1/20/1438/00</w:t>
      </w:r>
      <w:r>
        <w:rPr>
          <w:szCs w:val="22"/>
          <w:lang w:val="de-CH"/>
        </w:rPr>
        <w:t>4</w:t>
      </w:r>
    </w:p>
    <w:p w14:paraId="0654084C" w14:textId="5AE2CE36" w:rsidR="00D83A43" w:rsidRPr="000F7655" w:rsidRDefault="00D83A43" w:rsidP="00D83A43">
      <w:pPr>
        <w:tabs>
          <w:tab w:val="clear" w:pos="567"/>
        </w:tabs>
        <w:spacing w:line="240" w:lineRule="auto"/>
        <w:rPr>
          <w:szCs w:val="22"/>
          <w:lang w:val="el-GR"/>
        </w:rPr>
      </w:pPr>
      <w:r w:rsidRPr="000F7655">
        <w:rPr>
          <w:szCs w:val="22"/>
        </w:rPr>
        <w:t>EU</w:t>
      </w:r>
      <w:r w:rsidRPr="000F7655">
        <w:rPr>
          <w:szCs w:val="22"/>
          <w:lang w:val="el-GR"/>
        </w:rPr>
        <w:t>/1/20/1438/005</w:t>
      </w:r>
    </w:p>
    <w:p w14:paraId="4197C573" w14:textId="77777777" w:rsidR="00B84FD6" w:rsidRPr="000F7655" w:rsidRDefault="00B84FD6" w:rsidP="00D83A43">
      <w:pPr>
        <w:tabs>
          <w:tab w:val="clear" w:pos="567"/>
        </w:tabs>
        <w:spacing w:line="240" w:lineRule="auto"/>
        <w:rPr>
          <w:szCs w:val="22"/>
          <w:lang w:val="el-GR"/>
        </w:rPr>
      </w:pPr>
    </w:p>
    <w:p w14:paraId="767EB393" w14:textId="77777777" w:rsidR="00B84FD6" w:rsidRPr="000F7655" w:rsidRDefault="00B84FD6" w:rsidP="00D83A43">
      <w:pPr>
        <w:tabs>
          <w:tab w:val="clear" w:pos="567"/>
        </w:tabs>
        <w:spacing w:line="240" w:lineRule="auto"/>
        <w:rPr>
          <w:szCs w:val="22"/>
          <w:lang w:val="el-GR"/>
        </w:rPr>
      </w:pPr>
    </w:p>
    <w:p w14:paraId="75BC16B2" w14:textId="48636571" w:rsidR="00B84FD6" w:rsidRPr="000F7655" w:rsidRDefault="00914C40" w:rsidP="00D83A43">
      <w:pPr>
        <w:keepNext/>
        <w:tabs>
          <w:tab w:val="clear" w:pos="567"/>
        </w:tabs>
        <w:spacing w:line="240" w:lineRule="auto"/>
        <w:ind w:left="567" w:hanging="567"/>
        <w:rPr>
          <w:szCs w:val="22"/>
          <w:lang w:val="el-GR"/>
        </w:rPr>
      </w:pPr>
      <w:r w:rsidRPr="000F7655">
        <w:rPr>
          <w:b/>
          <w:szCs w:val="22"/>
          <w:lang w:val="el-GR"/>
        </w:rPr>
        <w:t>9.</w:t>
      </w:r>
      <w:r w:rsidRPr="000F7655">
        <w:rPr>
          <w:b/>
          <w:szCs w:val="22"/>
          <w:lang w:val="el-GR"/>
        </w:rPr>
        <w:tab/>
      </w:r>
      <w:r w:rsidR="00FF6122" w:rsidRPr="000F7655">
        <w:rPr>
          <w:b/>
          <w:noProof/>
          <w:szCs w:val="22"/>
          <w:lang w:val="el-GR"/>
        </w:rPr>
        <w:t>ΗΜΕΡΟΜΗΝΙΑ ΠΡΩΤΗΣ ΕΓΚΡΙΣΗΣ/ΑΝΑΝΕΩΣΗΣ ΤΗΣ ΑΔΕΙΑΣ</w:t>
      </w:r>
    </w:p>
    <w:p w14:paraId="4BBF9416" w14:textId="768AA803" w:rsidR="00B84FD6" w:rsidRDefault="00B84FD6" w:rsidP="00D83A43">
      <w:pPr>
        <w:keepNext/>
        <w:tabs>
          <w:tab w:val="clear" w:pos="567"/>
        </w:tabs>
        <w:spacing w:line="240" w:lineRule="auto"/>
        <w:rPr>
          <w:szCs w:val="22"/>
          <w:lang w:val="el-GR"/>
        </w:rPr>
      </w:pPr>
    </w:p>
    <w:p w14:paraId="405C67BC" w14:textId="308F8000" w:rsidR="005A6C30" w:rsidRDefault="00462B01" w:rsidP="00D83A43">
      <w:pPr>
        <w:keepNext/>
        <w:tabs>
          <w:tab w:val="clear" w:pos="567"/>
        </w:tabs>
        <w:spacing w:line="240" w:lineRule="auto"/>
        <w:rPr>
          <w:lang w:val="el-GR"/>
        </w:rPr>
      </w:pPr>
      <w:r>
        <w:rPr>
          <w:lang w:val="el-GR"/>
        </w:rPr>
        <w:t xml:space="preserve">Ημερομηνία πρώτης έγκρισης: </w:t>
      </w:r>
      <w:r w:rsidR="005A6C30" w:rsidRPr="004963E0">
        <w:rPr>
          <w:lang w:val="el-GR"/>
        </w:rPr>
        <w:t xml:space="preserve">03 </w:t>
      </w:r>
      <w:r w:rsidR="005A6C30">
        <w:rPr>
          <w:lang w:val="el-GR"/>
        </w:rPr>
        <w:t>Ιουλίου</w:t>
      </w:r>
      <w:r w:rsidR="005A6C30" w:rsidRPr="004963E0">
        <w:rPr>
          <w:lang w:val="el-GR"/>
        </w:rPr>
        <w:t xml:space="preserve"> 2020</w:t>
      </w:r>
    </w:p>
    <w:p w14:paraId="11897824" w14:textId="77777777" w:rsidR="008D7801" w:rsidRPr="003562DA" w:rsidRDefault="008D7801" w:rsidP="00D83A43">
      <w:pPr>
        <w:tabs>
          <w:tab w:val="clear" w:pos="567"/>
        </w:tabs>
        <w:spacing w:line="240" w:lineRule="auto"/>
        <w:rPr>
          <w:lang w:val="de-CH"/>
        </w:rPr>
      </w:pPr>
      <w:r>
        <w:rPr>
          <w:lang w:val="el-GR"/>
        </w:rPr>
        <w:t>Ημερομηνία τελευταίας ανανέωσης:</w:t>
      </w:r>
      <w:r>
        <w:rPr>
          <w:lang w:val="de-CH"/>
        </w:rPr>
        <w:t xml:space="preserve"> </w:t>
      </w:r>
      <w:r w:rsidRPr="003562DA">
        <w:rPr>
          <w:rFonts w:eastAsia="Calibri"/>
          <w:szCs w:val="22"/>
          <w:lang w:val="en-US"/>
        </w:rPr>
        <w:t xml:space="preserve">14 </w:t>
      </w:r>
      <w:r w:rsidRPr="003562DA">
        <w:rPr>
          <w:rFonts w:eastAsia="Calibri"/>
          <w:szCs w:val="22"/>
          <w:lang w:val="el-GR"/>
        </w:rPr>
        <w:t>Φεβρουαρίου</w:t>
      </w:r>
      <w:r w:rsidRPr="003562DA">
        <w:rPr>
          <w:rFonts w:eastAsia="Calibri"/>
          <w:szCs w:val="22"/>
          <w:lang w:val="en-US"/>
        </w:rPr>
        <w:t xml:space="preserve"> 20</w:t>
      </w:r>
      <w:r>
        <w:rPr>
          <w:rFonts w:eastAsia="Calibri"/>
          <w:szCs w:val="22"/>
          <w:lang w:val="en-US"/>
        </w:rPr>
        <w:t>25</w:t>
      </w:r>
    </w:p>
    <w:p w14:paraId="6A393A11" w14:textId="77777777" w:rsidR="005A6C30" w:rsidRPr="000F7655" w:rsidRDefault="005A6C30" w:rsidP="00D83A43">
      <w:pPr>
        <w:tabs>
          <w:tab w:val="clear" w:pos="567"/>
        </w:tabs>
        <w:spacing w:line="240" w:lineRule="auto"/>
        <w:rPr>
          <w:szCs w:val="22"/>
          <w:lang w:val="el-GR"/>
        </w:rPr>
      </w:pPr>
    </w:p>
    <w:p w14:paraId="0FA0FFB7" w14:textId="77777777" w:rsidR="00B84FD6" w:rsidRPr="000F7655" w:rsidRDefault="00B84FD6" w:rsidP="00D83A43">
      <w:pPr>
        <w:tabs>
          <w:tab w:val="clear" w:pos="567"/>
        </w:tabs>
        <w:spacing w:line="240" w:lineRule="auto"/>
        <w:rPr>
          <w:szCs w:val="22"/>
          <w:lang w:val="el-GR"/>
        </w:rPr>
      </w:pPr>
    </w:p>
    <w:p w14:paraId="2E7EBC4A" w14:textId="00FA5B0C" w:rsidR="00B84FD6" w:rsidRPr="000F7655" w:rsidRDefault="00914C40" w:rsidP="00D83A43">
      <w:pPr>
        <w:tabs>
          <w:tab w:val="clear" w:pos="567"/>
        </w:tabs>
        <w:spacing w:line="240" w:lineRule="auto"/>
        <w:ind w:left="567" w:hanging="567"/>
        <w:rPr>
          <w:szCs w:val="22"/>
          <w:lang w:val="el-GR"/>
        </w:rPr>
      </w:pPr>
      <w:r w:rsidRPr="000F7655">
        <w:rPr>
          <w:b/>
          <w:szCs w:val="22"/>
          <w:lang w:val="el-GR"/>
        </w:rPr>
        <w:t>10.</w:t>
      </w:r>
      <w:r w:rsidRPr="000F7655">
        <w:rPr>
          <w:b/>
          <w:szCs w:val="22"/>
          <w:lang w:val="el-GR"/>
        </w:rPr>
        <w:tab/>
      </w:r>
      <w:r w:rsidR="00FF6122" w:rsidRPr="000F7655">
        <w:rPr>
          <w:b/>
          <w:noProof/>
          <w:szCs w:val="22"/>
          <w:lang w:val="el-GR"/>
        </w:rPr>
        <w:t>ΗΜΕΡΟΜΗΝΙΑ ΑΝΑΘΕΩΡΗΣΗΣ ΤΟΥ ΚΕΙΜΕΝΟΥ</w:t>
      </w:r>
    </w:p>
    <w:p w14:paraId="4F0A2E2F" w14:textId="77777777" w:rsidR="00B84FD6" w:rsidRPr="000F7655" w:rsidRDefault="00B84FD6" w:rsidP="00D83A43">
      <w:pPr>
        <w:tabs>
          <w:tab w:val="clear" w:pos="567"/>
        </w:tabs>
        <w:spacing w:line="240" w:lineRule="auto"/>
        <w:rPr>
          <w:szCs w:val="22"/>
          <w:lang w:val="el-GR"/>
        </w:rPr>
      </w:pPr>
    </w:p>
    <w:p w14:paraId="549AAFF8" w14:textId="77777777" w:rsidR="00B84FD6" w:rsidRPr="000F7655" w:rsidRDefault="00B84FD6" w:rsidP="00D83A43">
      <w:pPr>
        <w:tabs>
          <w:tab w:val="clear" w:pos="567"/>
        </w:tabs>
        <w:spacing w:line="240" w:lineRule="auto"/>
        <w:rPr>
          <w:szCs w:val="22"/>
          <w:lang w:val="el-GR"/>
        </w:rPr>
      </w:pPr>
    </w:p>
    <w:p w14:paraId="181B49BD" w14:textId="18B9A797" w:rsidR="00FE5686" w:rsidRPr="000F7655" w:rsidRDefault="00FF6122" w:rsidP="00D83A43">
      <w:pPr>
        <w:numPr>
          <w:ilvl w:val="12"/>
          <w:numId w:val="0"/>
        </w:numPr>
        <w:tabs>
          <w:tab w:val="clear" w:pos="567"/>
        </w:tabs>
        <w:spacing w:line="240" w:lineRule="auto"/>
        <w:rPr>
          <w:szCs w:val="22"/>
          <w:lang w:val="el-GR"/>
        </w:rPr>
      </w:pPr>
      <w:r w:rsidRPr="000F7655">
        <w:rPr>
          <w:szCs w:val="22"/>
          <w:lang w:val="el-GR"/>
        </w:rPr>
        <w:t xml:space="preserve">Λεπτομερείς πληροφορίες για το παρόν φαρμακευτικό προϊόν είναι διαθέσιμες στον δικτυακό τόπο του Ευρωπαϊκού Οργανισμού Φαρμάκων: </w:t>
      </w:r>
      <w:hyperlink r:id="rId29" w:history="1">
        <w:r w:rsidR="00812A10" w:rsidRPr="00812A10">
          <w:rPr>
            <w:rStyle w:val="Hyperlink"/>
            <w:szCs w:val="22"/>
          </w:rPr>
          <w:t>http</w:t>
        </w:r>
        <w:r w:rsidR="00812A10" w:rsidRPr="00812A10">
          <w:rPr>
            <w:rStyle w:val="Hyperlink"/>
            <w:szCs w:val="22"/>
            <w:lang w:val="en-US"/>
          </w:rPr>
          <w:t>s</w:t>
        </w:r>
        <w:r w:rsidR="00812A10" w:rsidRPr="00812A10">
          <w:rPr>
            <w:rStyle w:val="Hyperlink"/>
            <w:szCs w:val="22"/>
            <w:lang w:val="el-GR"/>
          </w:rPr>
          <w:t>://</w:t>
        </w:r>
        <w:r w:rsidR="00812A10" w:rsidRPr="00812A10">
          <w:rPr>
            <w:rStyle w:val="Hyperlink"/>
            <w:szCs w:val="22"/>
          </w:rPr>
          <w:t>www</w:t>
        </w:r>
        <w:r w:rsidR="00812A10" w:rsidRPr="00812A10">
          <w:rPr>
            <w:rStyle w:val="Hyperlink"/>
            <w:szCs w:val="22"/>
            <w:lang w:val="el-GR"/>
          </w:rPr>
          <w:t>.</w:t>
        </w:r>
        <w:r w:rsidR="00812A10" w:rsidRPr="00812A10">
          <w:rPr>
            <w:rStyle w:val="Hyperlink"/>
            <w:szCs w:val="22"/>
          </w:rPr>
          <w:t>ema</w:t>
        </w:r>
        <w:r w:rsidR="00812A10" w:rsidRPr="00812A10">
          <w:rPr>
            <w:rStyle w:val="Hyperlink"/>
            <w:szCs w:val="22"/>
            <w:lang w:val="el-GR"/>
          </w:rPr>
          <w:t>.</w:t>
        </w:r>
        <w:r w:rsidR="00812A10" w:rsidRPr="00812A10">
          <w:rPr>
            <w:rStyle w:val="Hyperlink"/>
            <w:szCs w:val="22"/>
          </w:rPr>
          <w:t>europa</w:t>
        </w:r>
        <w:r w:rsidR="00812A10" w:rsidRPr="00812A10">
          <w:rPr>
            <w:rStyle w:val="Hyperlink"/>
            <w:szCs w:val="22"/>
            <w:lang w:val="el-GR"/>
          </w:rPr>
          <w:t>.</w:t>
        </w:r>
        <w:r w:rsidR="00812A10" w:rsidRPr="00812A10">
          <w:rPr>
            <w:rStyle w:val="Hyperlink"/>
            <w:szCs w:val="22"/>
          </w:rPr>
          <w:t>eu</w:t>
        </w:r>
      </w:hyperlink>
      <w:r w:rsidR="00914C40" w:rsidRPr="000F7655">
        <w:rPr>
          <w:color w:val="0000FF"/>
          <w:szCs w:val="22"/>
          <w:lang w:val="el-GR"/>
        </w:rPr>
        <w:t>.</w:t>
      </w:r>
    </w:p>
    <w:p w14:paraId="19772BE1" w14:textId="77777777" w:rsidR="00FD08DE" w:rsidRPr="000F7655" w:rsidRDefault="00FD08DE" w:rsidP="00D83A43">
      <w:pPr>
        <w:tabs>
          <w:tab w:val="clear" w:pos="567"/>
        </w:tabs>
        <w:spacing w:line="240" w:lineRule="auto"/>
        <w:ind w:right="566"/>
        <w:rPr>
          <w:noProof/>
          <w:szCs w:val="22"/>
          <w:lang w:val="el-GR"/>
        </w:rPr>
      </w:pPr>
      <w:r w:rsidRPr="000F7655">
        <w:rPr>
          <w:szCs w:val="22"/>
          <w:lang w:val="el-GR"/>
        </w:rPr>
        <w:br w:type="page"/>
      </w:r>
    </w:p>
    <w:p w14:paraId="0BDB1B27" w14:textId="77777777" w:rsidR="004875DB" w:rsidRPr="000F7655" w:rsidRDefault="004875DB" w:rsidP="00D83A43">
      <w:pPr>
        <w:numPr>
          <w:ilvl w:val="12"/>
          <w:numId w:val="0"/>
        </w:numPr>
        <w:spacing w:line="240" w:lineRule="auto"/>
        <w:ind w:right="-2"/>
        <w:rPr>
          <w:noProof/>
          <w:szCs w:val="22"/>
          <w:lang w:val="el-GR"/>
        </w:rPr>
      </w:pPr>
    </w:p>
    <w:p w14:paraId="6FAD546C" w14:textId="77777777" w:rsidR="004875DB" w:rsidRPr="000F7655" w:rsidRDefault="004875DB" w:rsidP="00D83A43">
      <w:pPr>
        <w:spacing w:line="240" w:lineRule="auto"/>
        <w:rPr>
          <w:noProof/>
          <w:szCs w:val="22"/>
          <w:lang w:val="el-GR"/>
        </w:rPr>
      </w:pPr>
    </w:p>
    <w:p w14:paraId="678CA858" w14:textId="77777777" w:rsidR="004875DB" w:rsidRPr="000F7655" w:rsidRDefault="004875DB" w:rsidP="00D83A43">
      <w:pPr>
        <w:spacing w:line="240" w:lineRule="auto"/>
        <w:rPr>
          <w:noProof/>
          <w:szCs w:val="22"/>
          <w:lang w:val="el-GR"/>
        </w:rPr>
      </w:pPr>
    </w:p>
    <w:p w14:paraId="1A233494" w14:textId="77777777" w:rsidR="004875DB" w:rsidRPr="000F7655" w:rsidRDefault="004875DB" w:rsidP="00D83A43">
      <w:pPr>
        <w:spacing w:line="240" w:lineRule="auto"/>
        <w:rPr>
          <w:noProof/>
          <w:szCs w:val="22"/>
          <w:lang w:val="el-GR"/>
        </w:rPr>
      </w:pPr>
    </w:p>
    <w:p w14:paraId="53A4C7DD" w14:textId="77777777" w:rsidR="004875DB" w:rsidRPr="000F7655" w:rsidRDefault="004875DB" w:rsidP="00D83A43">
      <w:pPr>
        <w:spacing w:line="240" w:lineRule="auto"/>
        <w:rPr>
          <w:noProof/>
          <w:szCs w:val="22"/>
          <w:lang w:val="el-GR"/>
        </w:rPr>
      </w:pPr>
    </w:p>
    <w:p w14:paraId="739448AB" w14:textId="77777777" w:rsidR="004875DB" w:rsidRPr="000F7655" w:rsidRDefault="004875DB" w:rsidP="00D83A43">
      <w:pPr>
        <w:spacing w:line="240" w:lineRule="auto"/>
        <w:rPr>
          <w:noProof/>
          <w:szCs w:val="22"/>
          <w:lang w:val="el-GR"/>
        </w:rPr>
      </w:pPr>
    </w:p>
    <w:p w14:paraId="1AB4AABB" w14:textId="77777777" w:rsidR="004875DB" w:rsidRPr="000F7655" w:rsidRDefault="004875DB" w:rsidP="00D83A43">
      <w:pPr>
        <w:spacing w:line="240" w:lineRule="auto"/>
        <w:rPr>
          <w:noProof/>
          <w:szCs w:val="22"/>
          <w:lang w:val="el-GR"/>
        </w:rPr>
      </w:pPr>
    </w:p>
    <w:p w14:paraId="20067CE9" w14:textId="77777777" w:rsidR="004875DB" w:rsidRPr="000F7655" w:rsidRDefault="004875DB" w:rsidP="00D83A43">
      <w:pPr>
        <w:spacing w:line="240" w:lineRule="auto"/>
        <w:rPr>
          <w:noProof/>
          <w:szCs w:val="22"/>
          <w:lang w:val="el-GR"/>
        </w:rPr>
      </w:pPr>
    </w:p>
    <w:p w14:paraId="33F2BA3B" w14:textId="77777777" w:rsidR="004875DB" w:rsidRPr="000F7655" w:rsidRDefault="004875DB" w:rsidP="00D83A43">
      <w:pPr>
        <w:spacing w:line="240" w:lineRule="auto"/>
        <w:rPr>
          <w:noProof/>
          <w:szCs w:val="22"/>
          <w:lang w:val="el-GR"/>
        </w:rPr>
      </w:pPr>
    </w:p>
    <w:p w14:paraId="01DF3D22" w14:textId="77777777" w:rsidR="004875DB" w:rsidRPr="000F7655" w:rsidRDefault="004875DB" w:rsidP="00D83A43">
      <w:pPr>
        <w:spacing w:line="240" w:lineRule="auto"/>
        <w:rPr>
          <w:noProof/>
          <w:szCs w:val="22"/>
          <w:lang w:val="el-GR"/>
        </w:rPr>
      </w:pPr>
    </w:p>
    <w:p w14:paraId="6C38F0B4" w14:textId="77777777" w:rsidR="004875DB" w:rsidRPr="000F7655" w:rsidRDefault="004875DB" w:rsidP="00D83A43">
      <w:pPr>
        <w:spacing w:line="240" w:lineRule="auto"/>
        <w:rPr>
          <w:noProof/>
          <w:szCs w:val="22"/>
          <w:lang w:val="el-GR"/>
        </w:rPr>
      </w:pPr>
    </w:p>
    <w:p w14:paraId="5F7721CD" w14:textId="77777777" w:rsidR="004875DB" w:rsidRPr="000F7655" w:rsidRDefault="004875DB" w:rsidP="00D83A43">
      <w:pPr>
        <w:spacing w:line="240" w:lineRule="auto"/>
        <w:rPr>
          <w:noProof/>
          <w:szCs w:val="22"/>
          <w:lang w:val="el-GR"/>
        </w:rPr>
      </w:pPr>
    </w:p>
    <w:p w14:paraId="7858A257" w14:textId="77777777" w:rsidR="004875DB" w:rsidRPr="000F7655" w:rsidRDefault="004875DB" w:rsidP="00D83A43">
      <w:pPr>
        <w:spacing w:line="240" w:lineRule="auto"/>
        <w:rPr>
          <w:noProof/>
          <w:szCs w:val="22"/>
          <w:lang w:val="el-GR"/>
        </w:rPr>
      </w:pPr>
    </w:p>
    <w:p w14:paraId="7B58E0E2" w14:textId="77777777" w:rsidR="004875DB" w:rsidRPr="000F7655" w:rsidRDefault="004875DB" w:rsidP="00D83A43">
      <w:pPr>
        <w:spacing w:line="240" w:lineRule="auto"/>
        <w:rPr>
          <w:noProof/>
          <w:szCs w:val="22"/>
          <w:lang w:val="el-GR"/>
        </w:rPr>
      </w:pPr>
    </w:p>
    <w:p w14:paraId="1BB832EB" w14:textId="77777777" w:rsidR="004875DB" w:rsidRPr="000F7655" w:rsidRDefault="004875DB" w:rsidP="00D83A43">
      <w:pPr>
        <w:spacing w:line="240" w:lineRule="auto"/>
        <w:rPr>
          <w:noProof/>
          <w:szCs w:val="22"/>
          <w:lang w:val="el-GR"/>
        </w:rPr>
      </w:pPr>
    </w:p>
    <w:p w14:paraId="04861BBF" w14:textId="77777777" w:rsidR="004875DB" w:rsidRPr="000F7655" w:rsidRDefault="004875DB" w:rsidP="00D83A43">
      <w:pPr>
        <w:spacing w:line="240" w:lineRule="auto"/>
        <w:rPr>
          <w:noProof/>
          <w:szCs w:val="22"/>
          <w:lang w:val="el-GR"/>
        </w:rPr>
      </w:pPr>
    </w:p>
    <w:p w14:paraId="27E30E9C" w14:textId="77777777" w:rsidR="004875DB" w:rsidRPr="000F7655" w:rsidRDefault="004875DB" w:rsidP="00D83A43">
      <w:pPr>
        <w:spacing w:line="240" w:lineRule="auto"/>
        <w:rPr>
          <w:noProof/>
          <w:szCs w:val="22"/>
          <w:lang w:val="el-GR"/>
        </w:rPr>
      </w:pPr>
    </w:p>
    <w:p w14:paraId="4CB42E31" w14:textId="77777777" w:rsidR="004875DB" w:rsidRPr="000F7655" w:rsidRDefault="004875DB" w:rsidP="00D83A43">
      <w:pPr>
        <w:spacing w:line="240" w:lineRule="auto"/>
        <w:rPr>
          <w:noProof/>
          <w:szCs w:val="22"/>
          <w:lang w:val="el-GR"/>
        </w:rPr>
      </w:pPr>
    </w:p>
    <w:p w14:paraId="375CFE7E" w14:textId="77777777" w:rsidR="004875DB" w:rsidRPr="000F7655" w:rsidRDefault="004875DB" w:rsidP="00D83A43">
      <w:pPr>
        <w:spacing w:line="240" w:lineRule="auto"/>
        <w:rPr>
          <w:noProof/>
          <w:szCs w:val="22"/>
          <w:lang w:val="el-GR"/>
        </w:rPr>
      </w:pPr>
    </w:p>
    <w:p w14:paraId="059C08CF" w14:textId="77777777" w:rsidR="004875DB" w:rsidRPr="000F7655" w:rsidRDefault="004875DB" w:rsidP="00D83A43">
      <w:pPr>
        <w:spacing w:line="240" w:lineRule="auto"/>
        <w:rPr>
          <w:noProof/>
          <w:szCs w:val="22"/>
          <w:lang w:val="el-GR"/>
        </w:rPr>
      </w:pPr>
    </w:p>
    <w:p w14:paraId="4E0AA94B" w14:textId="77777777" w:rsidR="004875DB" w:rsidRPr="000F7655" w:rsidRDefault="004875DB" w:rsidP="00D83A43">
      <w:pPr>
        <w:spacing w:line="240" w:lineRule="auto"/>
        <w:rPr>
          <w:noProof/>
          <w:szCs w:val="22"/>
          <w:lang w:val="el-GR"/>
        </w:rPr>
      </w:pPr>
    </w:p>
    <w:p w14:paraId="0A0D6FA7" w14:textId="77777777" w:rsidR="004875DB" w:rsidRPr="000F7655" w:rsidRDefault="004875DB" w:rsidP="00D83A43">
      <w:pPr>
        <w:spacing w:line="240" w:lineRule="auto"/>
        <w:rPr>
          <w:noProof/>
          <w:szCs w:val="22"/>
          <w:lang w:val="el-GR"/>
        </w:rPr>
      </w:pPr>
    </w:p>
    <w:p w14:paraId="4080FF22" w14:textId="77777777" w:rsidR="004875DB" w:rsidRPr="000F7655" w:rsidRDefault="004875DB" w:rsidP="00D83A43">
      <w:pPr>
        <w:spacing w:line="240" w:lineRule="auto"/>
        <w:rPr>
          <w:noProof/>
          <w:szCs w:val="22"/>
          <w:lang w:val="el-GR"/>
        </w:rPr>
      </w:pPr>
    </w:p>
    <w:p w14:paraId="2FC88E4C" w14:textId="37907F60" w:rsidR="004875DB" w:rsidRPr="000F7655" w:rsidRDefault="001B0170" w:rsidP="00D83A43">
      <w:pPr>
        <w:spacing w:line="240" w:lineRule="auto"/>
        <w:jc w:val="center"/>
        <w:rPr>
          <w:noProof/>
          <w:szCs w:val="22"/>
          <w:lang w:val="el-GR"/>
        </w:rPr>
      </w:pPr>
      <w:r w:rsidRPr="000F7655">
        <w:rPr>
          <w:b/>
          <w:noProof/>
          <w:szCs w:val="22"/>
          <w:lang w:val="el-GR"/>
        </w:rPr>
        <w:t>ΠΑΡΑΡΤΗΜΑ</w:t>
      </w:r>
      <w:r w:rsidR="004875DB" w:rsidRPr="000F7655">
        <w:rPr>
          <w:b/>
          <w:noProof/>
          <w:szCs w:val="22"/>
          <w:lang w:val="el-GR"/>
        </w:rPr>
        <w:t xml:space="preserve"> </w:t>
      </w:r>
      <w:r w:rsidR="004875DB" w:rsidRPr="000F7655">
        <w:rPr>
          <w:b/>
          <w:noProof/>
          <w:szCs w:val="22"/>
        </w:rPr>
        <w:t>II</w:t>
      </w:r>
    </w:p>
    <w:p w14:paraId="3C07D65F" w14:textId="77777777" w:rsidR="004875DB" w:rsidRPr="000F7655" w:rsidRDefault="004875DB" w:rsidP="00D83A43">
      <w:pPr>
        <w:spacing w:line="240" w:lineRule="auto"/>
        <w:ind w:right="1416"/>
        <w:rPr>
          <w:noProof/>
          <w:szCs w:val="22"/>
          <w:lang w:val="el-GR"/>
        </w:rPr>
      </w:pPr>
    </w:p>
    <w:p w14:paraId="13B7CF69" w14:textId="2CA7FBE3" w:rsidR="004875DB" w:rsidRPr="000F7655" w:rsidRDefault="004875DB" w:rsidP="00D83A43">
      <w:pPr>
        <w:spacing w:line="240" w:lineRule="auto"/>
        <w:ind w:left="1701" w:right="1416" w:hanging="708"/>
        <w:rPr>
          <w:b/>
          <w:noProof/>
          <w:szCs w:val="22"/>
          <w:lang w:val="el-GR"/>
        </w:rPr>
      </w:pPr>
      <w:r w:rsidRPr="000F7655">
        <w:rPr>
          <w:b/>
          <w:noProof/>
          <w:szCs w:val="22"/>
        </w:rPr>
        <w:t>A</w:t>
      </w:r>
      <w:r w:rsidRPr="000F7655">
        <w:rPr>
          <w:b/>
          <w:noProof/>
          <w:szCs w:val="22"/>
          <w:lang w:val="el-GR"/>
        </w:rPr>
        <w:t>.</w:t>
      </w:r>
      <w:r w:rsidRPr="000F7655">
        <w:rPr>
          <w:b/>
          <w:noProof/>
          <w:szCs w:val="22"/>
          <w:lang w:val="el-GR"/>
        </w:rPr>
        <w:tab/>
      </w:r>
      <w:r w:rsidR="001B0170" w:rsidRPr="000F7655">
        <w:rPr>
          <w:b/>
          <w:noProof/>
          <w:szCs w:val="22"/>
          <w:lang w:val="el-GR"/>
        </w:rPr>
        <w:t>ΠΑΡΑΣΚΕΥΑΣΤΕΣ ΥΠΕΥΘΥΝΟΙ ΓΙΑ ΤΗΝ ΑΠΟΔΕΣΜΕΥΣΗ ΤΩΝ ΠΑΡΤΙΔΩΝ</w:t>
      </w:r>
    </w:p>
    <w:p w14:paraId="0D9C9AE8" w14:textId="77777777" w:rsidR="004875DB" w:rsidRPr="000F7655" w:rsidRDefault="004875DB" w:rsidP="00D83A43">
      <w:pPr>
        <w:spacing w:line="240" w:lineRule="auto"/>
        <w:rPr>
          <w:noProof/>
          <w:szCs w:val="22"/>
          <w:lang w:val="el-GR"/>
        </w:rPr>
      </w:pPr>
    </w:p>
    <w:p w14:paraId="4BEF6CC1" w14:textId="3DCBF3C6" w:rsidR="004875DB" w:rsidRPr="000F7655" w:rsidRDefault="004875DB" w:rsidP="00D83A43">
      <w:pPr>
        <w:spacing w:line="240" w:lineRule="auto"/>
        <w:ind w:left="1701" w:right="1418" w:hanging="709"/>
        <w:rPr>
          <w:b/>
          <w:noProof/>
          <w:szCs w:val="22"/>
          <w:lang w:val="el-GR"/>
        </w:rPr>
      </w:pPr>
      <w:r w:rsidRPr="000F7655">
        <w:rPr>
          <w:b/>
          <w:noProof/>
          <w:szCs w:val="22"/>
        </w:rPr>
        <w:t>B</w:t>
      </w:r>
      <w:r w:rsidRPr="000F7655">
        <w:rPr>
          <w:b/>
          <w:noProof/>
          <w:szCs w:val="22"/>
          <w:lang w:val="el-GR"/>
        </w:rPr>
        <w:t>.</w:t>
      </w:r>
      <w:r w:rsidRPr="000F7655">
        <w:rPr>
          <w:b/>
          <w:noProof/>
          <w:szCs w:val="22"/>
          <w:lang w:val="el-GR"/>
        </w:rPr>
        <w:tab/>
      </w:r>
      <w:r w:rsidR="001B0170" w:rsidRPr="000F7655">
        <w:rPr>
          <w:b/>
          <w:noProof/>
          <w:szCs w:val="22"/>
          <w:lang w:val="el-GR"/>
        </w:rPr>
        <w:t>ΟΡΟΙ Ή ΠΕΡΙΟΡΙΣΜΟΙ ΣΧΕΤΙΚΑ ΜΕ ΤΗ ΔΙΑΘΕΣΗ ΚΑΙ ΤΗ ΧΡΗΣΗ</w:t>
      </w:r>
    </w:p>
    <w:p w14:paraId="3B2C03FA" w14:textId="77777777" w:rsidR="004875DB" w:rsidRPr="000F7655" w:rsidRDefault="004875DB" w:rsidP="00D83A43">
      <w:pPr>
        <w:spacing w:line="240" w:lineRule="auto"/>
        <w:rPr>
          <w:noProof/>
          <w:szCs w:val="22"/>
          <w:lang w:val="el-GR"/>
        </w:rPr>
      </w:pPr>
    </w:p>
    <w:p w14:paraId="22A15BD3" w14:textId="580A1A37" w:rsidR="004875DB" w:rsidRPr="000F7655" w:rsidRDefault="001B0170" w:rsidP="00D83A43">
      <w:pPr>
        <w:spacing w:line="240" w:lineRule="auto"/>
        <w:ind w:left="1701" w:right="1559" w:hanging="709"/>
        <w:rPr>
          <w:b/>
          <w:noProof/>
          <w:szCs w:val="22"/>
          <w:lang w:val="el-GR"/>
        </w:rPr>
      </w:pPr>
      <w:r w:rsidRPr="000F7655">
        <w:rPr>
          <w:b/>
          <w:noProof/>
          <w:szCs w:val="22"/>
          <w:lang w:val="el-GR"/>
        </w:rPr>
        <w:t>Γ</w:t>
      </w:r>
      <w:r w:rsidR="004875DB" w:rsidRPr="000F7655">
        <w:rPr>
          <w:b/>
          <w:noProof/>
          <w:szCs w:val="22"/>
          <w:lang w:val="el-GR"/>
        </w:rPr>
        <w:t>.</w:t>
      </w:r>
      <w:r w:rsidR="004875DB" w:rsidRPr="000F7655">
        <w:rPr>
          <w:b/>
          <w:noProof/>
          <w:szCs w:val="22"/>
          <w:lang w:val="el-GR"/>
        </w:rPr>
        <w:tab/>
      </w:r>
      <w:r w:rsidRPr="000F7655">
        <w:rPr>
          <w:b/>
          <w:noProof/>
          <w:szCs w:val="22"/>
          <w:lang w:val="el-GR"/>
        </w:rPr>
        <w:t>ΑΛΛΟΙ ΟΡΟΙ ΚΑΙ ΑΠΑΙΤΗΣΕΙΣ ΤΗΣ ΑΔΕΙΑΣ ΚΥΚΛΟΦΟΡΙΑΣ</w:t>
      </w:r>
    </w:p>
    <w:p w14:paraId="234C6480" w14:textId="77777777" w:rsidR="004875DB" w:rsidRPr="000F7655" w:rsidRDefault="004875DB" w:rsidP="00D83A43">
      <w:pPr>
        <w:spacing w:line="240" w:lineRule="auto"/>
        <w:rPr>
          <w:noProof/>
          <w:szCs w:val="22"/>
          <w:lang w:val="el-GR"/>
        </w:rPr>
      </w:pPr>
    </w:p>
    <w:p w14:paraId="44B85AD7" w14:textId="0D3B833D" w:rsidR="004875DB" w:rsidRPr="000F7655" w:rsidRDefault="001B0170" w:rsidP="00D83A43">
      <w:pPr>
        <w:spacing w:line="240" w:lineRule="auto"/>
        <w:ind w:left="1701" w:right="1416" w:hanging="708"/>
        <w:rPr>
          <w:b/>
          <w:lang w:val="el-GR"/>
        </w:rPr>
      </w:pPr>
      <w:r w:rsidRPr="000F7655">
        <w:rPr>
          <w:b/>
          <w:lang w:val="el-GR"/>
        </w:rPr>
        <w:t>Δ</w:t>
      </w:r>
      <w:r w:rsidR="004875DB" w:rsidRPr="000F7655">
        <w:rPr>
          <w:b/>
          <w:lang w:val="el-GR"/>
        </w:rPr>
        <w:t>.</w:t>
      </w:r>
      <w:r w:rsidR="004875DB" w:rsidRPr="000F7655">
        <w:rPr>
          <w:b/>
          <w:lang w:val="el-GR"/>
        </w:rPr>
        <w:tab/>
      </w:r>
      <w:r w:rsidRPr="000F7655">
        <w:rPr>
          <w:b/>
          <w:caps/>
          <w:lang w:val="el-GR"/>
        </w:rPr>
        <w:t>ΟΡΟΙ Ή ΠΕΡΙΟΡΙΣΜΟΙ ΣΧΕΤΙΚΑ ΜΕ ΤΗΝ ΑΣΦΑΛΗ ΚΑΙ ΑΠΟΤΕΛΕΣΜΑΤΙΚΗ ΧΡΗΣΗ ΤΟΥ ΦΑΡΜΑΚΕΥΤΙΚΟΥ ΠΡΟΪΟΝΤΟΣ</w:t>
      </w:r>
    </w:p>
    <w:p w14:paraId="6F81C9DC" w14:textId="77777777" w:rsidR="004875DB" w:rsidRPr="000F7655" w:rsidRDefault="004875DB" w:rsidP="00D83A43">
      <w:pPr>
        <w:spacing w:line="240" w:lineRule="auto"/>
        <w:rPr>
          <w:noProof/>
          <w:szCs w:val="22"/>
          <w:lang w:val="el-GR"/>
        </w:rPr>
      </w:pPr>
    </w:p>
    <w:p w14:paraId="23A9BD52" w14:textId="4FC80E87" w:rsidR="004875DB" w:rsidRPr="000F7655" w:rsidRDefault="004875DB" w:rsidP="00D83A43">
      <w:pPr>
        <w:tabs>
          <w:tab w:val="clear" w:pos="567"/>
        </w:tabs>
        <w:spacing w:line="240" w:lineRule="auto"/>
        <w:outlineLvl w:val="0"/>
        <w:rPr>
          <w:noProof/>
          <w:szCs w:val="22"/>
          <w:lang w:val="el-GR"/>
        </w:rPr>
      </w:pPr>
      <w:r w:rsidRPr="000F7655">
        <w:rPr>
          <w:noProof/>
          <w:szCs w:val="22"/>
          <w:lang w:val="el-GR"/>
        </w:rPr>
        <w:br w:type="page"/>
      </w:r>
      <w:r w:rsidRPr="000F7655">
        <w:rPr>
          <w:b/>
          <w:noProof/>
          <w:szCs w:val="22"/>
        </w:rPr>
        <w:lastRenderedPageBreak/>
        <w:t>A</w:t>
      </w:r>
      <w:r w:rsidRPr="000F7655">
        <w:rPr>
          <w:b/>
          <w:noProof/>
          <w:szCs w:val="22"/>
          <w:lang w:val="el-GR"/>
        </w:rPr>
        <w:t>.</w:t>
      </w:r>
      <w:r w:rsidRPr="000F7655">
        <w:rPr>
          <w:b/>
          <w:noProof/>
          <w:szCs w:val="22"/>
          <w:lang w:val="el-GR"/>
        </w:rPr>
        <w:tab/>
      </w:r>
      <w:r w:rsidR="001B0170" w:rsidRPr="000F7655">
        <w:rPr>
          <w:b/>
          <w:noProof/>
          <w:szCs w:val="22"/>
          <w:lang w:val="el-GR"/>
        </w:rPr>
        <w:t>ΠΑΡΑΣΚΕΥΑΣΤΕΣ ΥΠΕΥΘΥΝΟΙ ΓΙΑ ΤΗΝ ΑΠΟΔΕΣΜΕΥΣΗ ΤΩΝ ΠΑΡΤΙΔΩΝ</w:t>
      </w:r>
    </w:p>
    <w:p w14:paraId="41D0BF37" w14:textId="77777777" w:rsidR="004875DB" w:rsidRPr="000F7655" w:rsidRDefault="004875DB" w:rsidP="00D83A43">
      <w:pPr>
        <w:tabs>
          <w:tab w:val="clear" w:pos="567"/>
        </w:tabs>
        <w:spacing w:line="240" w:lineRule="auto"/>
        <w:ind w:right="1416"/>
        <w:rPr>
          <w:noProof/>
          <w:szCs w:val="22"/>
          <w:lang w:val="el-GR"/>
        </w:rPr>
      </w:pPr>
    </w:p>
    <w:p w14:paraId="7B04C0F8" w14:textId="5371B81E" w:rsidR="004875DB" w:rsidRPr="000F7655" w:rsidRDefault="001B0170" w:rsidP="00D83A43">
      <w:pPr>
        <w:tabs>
          <w:tab w:val="clear" w:pos="567"/>
        </w:tabs>
        <w:spacing w:line="240" w:lineRule="auto"/>
        <w:rPr>
          <w:noProof/>
          <w:szCs w:val="22"/>
          <w:lang w:val="el-GR"/>
        </w:rPr>
      </w:pPr>
      <w:r w:rsidRPr="000F7655">
        <w:rPr>
          <w:noProof/>
          <w:szCs w:val="22"/>
          <w:u w:val="single"/>
          <w:lang w:val="el-GR"/>
        </w:rPr>
        <w:t>Όνομα και διεύθυνση των παρασκευαστών που είναι υπεύθυνοι για την αποδέσμευση των παρτίδων</w:t>
      </w:r>
    </w:p>
    <w:p w14:paraId="006BE355" w14:textId="77777777" w:rsidR="004875DB" w:rsidRPr="000F7655" w:rsidRDefault="004875DB" w:rsidP="00D83A43">
      <w:pPr>
        <w:tabs>
          <w:tab w:val="clear" w:pos="567"/>
        </w:tabs>
        <w:spacing w:line="240" w:lineRule="auto"/>
        <w:rPr>
          <w:noProof/>
          <w:szCs w:val="22"/>
          <w:lang w:val="el-GR"/>
        </w:rPr>
      </w:pPr>
    </w:p>
    <w:p w14:paraId="01F12901" w14:textId="77777777" w:rsidR="00612A2D" w:rsidRPr="002F0BD0" w:rsidRDefault="00612A2D" w:rsidP="00D83A43">
      <w:pPr>
        <w:numPr>
          <w:ilvl w:val="12"/>
          <w:numId w:val="0"/>
        </w:numPr>
        <w:tabs>
          <w:tab w:val="clear" w:pos="567"/>
        </w:tabs>
        <w:spacing w:line="240" w:lineRule="auto"/>
        <w:rPr>
          <w:szCs w:val="22"/>
          <w:lang w:val="es-ES"/>
        </w:rPr>
      </w:pPr>
      <w:r w:rsidRPr="002F0BD0">
        <w:rPr>
          <w:szCs w:val="22"/>
          <w:lang w:val="es-ES"/>
        </w:rPr>
        <w:t>Novartis Farmacéutica, S.A.</w:t>
      </w:r>
    </w:p>
    <w:p w14:paraId="1BBEB2EE" w14:textId="77777777" w:rsidR="00612A2D" w:rsidRPr="002F0BD0" w:rsidRDefault="00612A2D" w:rsidP="00D83A43">
      <w:pPr>
        <w:numPr>
          <w:ilvl w:val="12"/>
          <w:numId w:val="0"/>
        </w:numPr>
        <w:tabs>
          <w:tab w:val="clear" w:pos="567"/>
        </w:tabs>
        <w:spacing w:line="240" w:lineRule="auto"/>
        <w:ind w:right="-2"/>
        <w:rPr>
          <w:szCs w:val="22"/>
          <w:lang w:val="es-ES"/>
        </w:rPr>
      </w:pPr>
      <w:r w:rsidRPr="002F0BD0">
        <w:rPr>
          <w:szCs w:val="22"/>
          <w:lang w:val="es-ES"/>
        </w:rPr>
        <w:t>Gran Via de les Corts Catalanes, 764</w:t>
      </w:r>
    </w:p>
    <w:p w14:paraId="7DE30457" w14:textId="77777777" w:rsidR="00612A2D" w:rsidRPr="002F0BD0" w:rsidRDefault="00612A2D" w:rsidP="00D83A43">
      <w:pPr>
        <w:numPr>
          <w:ilvl w:val="12"/>
          <w:numId w:val="0"/>
        </w:numPr>
        <w:tabs>
          <w:tab w:val="clear" w:pos="567"/>
        </w:tabs>
        <w:spacing w:line="240" w:lineRule="auto"/>
        <w:ind w:right="-2"/>
        <w:rPr>
          <w:szCs w:val="22"/>
          <w:lang w:val="es-ES"/>
        </w:rPr>
      </w:pPr>
      <w:r w:rsidRPr="002F0BD0">
        <w:rPr>
          <w:szCs w:val="22"/>
          <w:lang w:val="es-ES"/>
        </w:rPr>
        <w:t>08013 Barcelona</w:t>
      </w:r>
    </w:p>
    <w:p w14:paraId="3F3F4C98" w14:textId="77777777" w:rsidR="00612A2D" w:rsidRPr="001E0FE3" w:rsidRDefault="00612A2D" w:rsidP="00D83A43">
      <w:pPr>
        <w:numPr>
          <w:ilvl w:val="12"/>
          <w:numId w:val="0"/>
        </w:numPr>
        <w:tabs>
          <w:tab w:val="clear" w:pos="567"/>
        </w:tabs>
        <w:spacing w:line="240" w:lineRule="auto"/>
        <w:ind w:right="-2"/>
        <w:rPr>
          <w:szCs w:val="22"/>
          <w:lang w:val="es-ES"/>
        </w:rPr>
      </w:pPr>
      <w:r w:rsidRPr="000F7655">
        <w:rPr>
          <w:szCs w:val="22"/>
          <w:lang w:val="el-GR"/>
        </w:rPr>
        <w:t>Ισπανία</w:t>
      </w:r>
    </w:p>
    <w:p w14:paraId="3C4095EF" w14:textId="77777777" w:rsidR="00612A2D" w:rsidRPr="002F0BD0" w:rsidRDefault="00612A2D" w:rsidP="00D83A43">
      <w:pPr>
        <w:numPr>
          <w:ilvl w:val="12"/>
          <w:numId w:val="0"/>
        </w:numPr>
        <w:tabs>
          <w:tab w:val="clear" w:pos="567"/>
        </w:tabs>
        <w:spacing w:line="240" w:lineRule="auto"/>
        <w:ind w:right="-2"/>
        <w:rPr>
          <w:szCs w:val="22"/>
          <w:lang w:val="es-ES"/>
        </w:rPr>
      </w:pPr>
    </w:p>
    <w:p w14:paraId="3D67AE93" w14:textId="77777777" w:rsidR="00937858" w:rsidRPr="00914DDB" w:rsidRDefault="00937858" w:rsidP="00D83A43">
      <w:pPr>
        <w:keepNext/>
        <w:rPr>
          <w:rFonts w:eastAsia="Aptos"/>
          <w:szCs w:val="22"/>
          <w:lang w:val="de-AT" w:eastAsia="de-CH"/>
        </w:rPr>
      </w:pPr>
      <w:r w:rsidRPr="00914DDB">
        <w:rPr>
          <w:rFonts w:eastAsia="Aptos"/>
          <w:szCs w:val="22"/>
          <w:lang w:val="de-AT" w:eastAsia="de-CH"/>
        </w:rPr>
        <w:t>Novartis Pharma GmbH</w:t>
      </w:r>
    </w:p>
    <w:p w14:paraId="4DA11EE2" w14:textId="77777777" w:rsidR="00937858" w:rsidRPr="00914DDB" w:rsidRDefault="00937858" w:rsidP="00D83A43">
      <w:pPr>
        <w:keepNext/>
        <w:rPr>
          <w:rFonts w:eastAsia="Aptos"/>
          <w:szCs w:val="22"/>
          <w:lang w:val="el-GR" w:eastAsia="de-CH"/>
        </w:rPr>
      </w:pPr>
      <w:r w:rsidRPr="00A9677B">
        <w:rPr>
          <w:rFonts w:eastAsia="Aptos"/>
          <w:szCs w:val="22"/>
          <w:lang w:val="en-US" w:eastAsia="de-CH"/>
        </w:rPr>
        <w:t>Sophie</w:t>
      </w:r>
      <w:r w:rsidRPr="00914DDB">
        <w:rPr>
          <w:rFonts w:eastAsia="Aptos"/>
          <w:szCs w:val="22"/>
          <w:lang w:val="el-GR" w:eastAsia="de-CH"/>
        </w:rPr>
        <w:t>-</w:t>
      </w:r>
      <w:r w:rsidRPr="00A9677B">
        <w:rPr>
          <w:rFonts w:eastAsia="Aptos"/>
          <w:szCs w:val="22"/>
          <w:lang w:val="en-US" w:eastAsia="de-CH"/>
        </w:rPr>
        <w:t>Germain</w:t>
      </w:r>
      <w:r w:rsidRPr="00914DDB">
        <w:rPr>
          <w:rFonts w:eastAsia="Aptos"/>
          <w:szCs w:val="22"/>
          <w:lang w:val="el-GR" w:eastAsia="de-CH"/>
        </w:rPr>
        <w:t>-</w:t>
      </w:r>
      <w:r w:rsidRPr="00A9677B">
        <w:rPr>
          <w:rFonts w:eastAsia="Aptos"/>
          <w:szCs w:val="22"/>
          <w:lang w:val="en-US" w:eastAsia="de-CH"/>
        </w:rPr>
        <w:t>Strasse</w:t>
      </w:r>
      <w:r w:rsidRPr="00914DDB">
        <w:rPr>
          <w:rFonts w:eastAsia="Aptos"/>
          <w:szCs w:val="22"/>
          <w:lang w:val="el-GR" w:eastAsia="de-CH"/>
        </w:rPr>
        <w:t xml:space="preserve"> 10</w:t>
      </w:r>
    </w:p>
    <w:p w14:paraId="392AAA01" w14:textId="6573C174" w:rsidR="00937858" w:rsidRPr="00914DDB" w:rsidRDefault="00937858" w:rsidP="00D83A43">
      <w:pPr>
        <w:keepNext/>
        <w:rPr>
          <w:rFonts w:eastAsia="Aptos"/>
          <w:szCs w:val="22"/>
          <w:lang w:val="el-GR" w:eastAsia="de-CH"/>
        </w:rPr>
      </w:pPr>
      <w:r w:rsidRPr="00914DDB">
        <w:rPr>
          <w:rFonts w:eastAsia="Aptos"/>
          <w:szCs w:val="22"/>
          <w:lang w:val="el-GR" w:eastAsia="de-CH"/>
        </w:rPr>
        <w:t xml:space="preserve">90443 </w:t>
      </w:r>
      <w:r w:rsidR="00812A10" w:rsidRPr="00A9677B">
        <w:rPr>
          <w:szCs w:val="22"/>
          <w:lang w:val="en-US"/>
        </w:rPr>
        <w:t>Nuremberg</w:t>
      </w:r>
    </w:p>
    <w:p w14:paraId="55C7EE92" w14:textId="34C8C367" w:rsidR="00937858" w:rsidRPr="00914DDB" w:rsidRDefault="00937858" w:rsidP="00D83A43">
      <w:pPr>
        <w:numPr>
          <w:ilvl w:val="12"/>
          <w:numId w:val="0"/>
        </w:numPr>
        <w:tabs>
          <w:tab w:val="clear" w:pos="567"/>
        </w:tabs>
        <w:spacing w:line="240" w:lineRule="auto"/>
        <w:ind w:right="-2"/>
        <w:rPr>
          <w:szCs w:val="22"/>
          <w:lang w:val="el-GR"/>
        </w:rPr>
      </w:pPr>
      <w:r w:rsidRPr="00914DDB">
        <w:rPr>
          <w:szCs w:val="22"/>
          <w:lang w:val="el-GR"/>
        </w:rPr>
        <w:t>Γερμανία</w:t>
      </w:r>
    </w:p>
    <w:p w14:paraId="57581887" w14:textId="77777777" w:rsidR="00937858" w:rsidRPr="002F0BD0" w:rsidRDefault="00937858" w:rsidP="00D83A43">
      <w:pPr>
        <w:numPr>
          <w:ilvl w:val="12"/>
          <w:numId w:val="0"/>
        </w:numPr>
        <w:tabs>
          <w:tab w:val="clear" w:pos="567"/>
        </w:tabs>
        <w:spacing w:line="240" w:lineRule="auto"/>
        <w:ind w:right="-2"/>
        <w:rPr>
          <w:szCs w:val="22"/>
          <w:lang w:val="es-ES"/>
        </w:rPr>
      </w:pPr>
    </w:p>
    <w:p w14:paraId="7DCBEB78" w14:textId="57CECA12" w:rsidR="004875DB" w:rsidRPr="000F7655" w:rsidRDefault="00E566B8" w:rsidP="00D83A43">
      <w:pPr>
        <w:tabs>
          <w:tab w:val="clear" w:pos="567"/>
        </w:tabs>
        <w:spacing w:line="240" w:lineRule="auto"/>
        <w:rPr>
          <w:noProof/>
          <w:szCs w:val="22"/>
          <w:lang w:val="el-GR"/>
        </w:rPr>
      </w:pPr>
      <w:r w:rsidRPr="000F7655">
        <w:rPr>
          <w:noProof/>
          <w:szCs w:val="22"/>
          <w:lang w:val="el-GR"/>
        </w:rPr>
        <w:t>Στο έντυπο φύλλο οδηγιών χρήσης του φαρμακευτικού προϊόντος πρέπει να αναγράφεται το όνομα και η διεύθυνση του παρασκευαστή που είναι υπεύθυνος για την αποδέσμευση της σχετικής παρτίδας.</w:t>
      </w:r>
    </w:p>
    <w:p w14:paraId="13155A0D" w14:textId="11632D85" w:rsidR="004875DB" w:rsidRPr="000F7655" w:rsidRDefault="004875DB" w:rsidP="00D83A43">
      <w:pPr>
        <w:tabs>
          <w:tab w:val="clear" w:pos="567"/>
        </w:tabs>
        <w:spacing w:line="240" w:lineRule="auto"/>
        <w:rPr>
          <w:noProof/>
          <w:szCs w:val="22"/>
          <w:lang w:val="el-GR"/>
        </w:rPr>
      </w:pPr>
    </w:p>
    <w:p w14:paraId="352C5726" w14:textId="77777777" w:rsidR="004875DB" w:rsidRPr="000F7655" w:rsidRDefault="004875DB" w:rsidP="00D83A43">
      <w:pPr>
        <w:tabs>
          <w:tab w:val="clear" w:pos="567"/>
        </w:tabs>
        <w:spacing w:line="240" w:lineRule="auto"/>
        <w:rPr>
          <w:noProof/>
          <w:szCs w:val="22"/>
          <w:lang w:val="el-GR"/>
        </w:rPr>
      </w:pPr>
    </w:p>
    <w:p w14:paraId="01183004" w14:textId="422A6E2D" w:rsidR="004875DB" w:rsidRPr="000F7655" w:rsidRDefault="004875DB" w:rsidP="00D83A43">
      <w:pPr>
        <w:keepNext/>
        <w:tabs>
          <w:tab w:val="clear" w:pos="567"/>
        </w:tabs>
        <w:spacing w:line="240" w:lineRule="auto"/>
        <w:ind w:left="567" w:hanging="567"/>
        <w:outlineLvl w:val="0"/>
        <w:rPr>
          <w:b/>
          <w:noProof/>
          <w:szCs w:val="22"/>
          <w:lang w:val="el-GR"/>
        </w:rPr>
      </w:pPr>
      <w:bookmarkStart w:id="42" w:name="OLE_LINK2"/>
      <w:r w:rsidRPr="000F7655">
        <w:rPr>
          <w:b/>
          <w:noProof/>
          <w:szCs w:val="22"/>
        </w:rPr>
        <w:t>B</w:t>
      </w:r>
      <w:r w:rsidRPr="000F7655">
        <w:rPr>
          <w:b/>
          <w:noProof/>
          <w:szCs w:val="22"/>
          <w:lang w:val="el-GR"/>
        </w:rPr>
        <w:t>.</w:t>
      </w:r>
      <w:bookmarkEnd w:id="42"/>
      <w:r w:rsidRPr="000F7655">
        <w:rPr>
          <w:b/>
          <w:noProof/>
          <w:szCs w:val="22"/>
          <w:lang w:val="el-GR"/>
        </w:rPr>
        <w:tab/>
      </w:r>
      <w:r w:rsidR="00E566B8" w:rsidRPr="000F7655">
        <w:rPr>
          <w:b/>
          <w:noProof/>
          <w:szCs w:val="22"/>
          <w:lang w:val="el-GR"/>
        </w:rPr>
        <w:t>ΟΡΟΙ Ή ΠΕΡΙΟΡΙΣΜΟΙ ΣΧΕΤΙΚΑ ΜΕ ΤΗ ΔΙΑΘΕΣΗ ΚΑΙ ΤΗ ΧΡΗΣΗ</w:t>
      </w:r>
    </w:p>
    <w:p w14:paraId="17F6A973" w14:textId="77777777" w:rsidR="004875DB" w:rsidRPr="000F7655" w:rsidRDefault="004875DB" w:rsidP="00D83A43">
      <w:pPr>
        <w:keepNext/>
        <w:tabs>
          <w:tab w:val="clear" w:pos="567"/>
        </w:tabs>
        <w:spacing w:line="240" w:lineRule="auto"/>
        <w:rPr>
          <w:noProof/>
          <w:szCs w:val="22"/>
          <w:lang w:val="el-GR"/>
        </w:rPr>
      </w:pPr>
    </w:p>
    <w:p w14:paraId="6CCF69C2" w14:textId="65180890" w:rsidR="004875DB" w:rsidRPr="000F7655" w:rsidRDefault="00E566B8" w:rsidP="00D83A43">
      <w:pPr>
        <w:numPr>
          <w:ilvl w:val="12"/>
          <w:numId w:val="0"/>
        </w:numPr>
        <w:tabs>
          <w:tab w:val="clear" w:pos="567"/>
        </w:tabs>
        <w:spacing w:line="240" w:lineRule="auto"/>
        <w:rPr>
          <w:noProof/>
          <w:szCs w:val="22"/>
          <w:lang w:val="el-GR"/>
        </w:rPr>
      </w:pPr>
      <w:r w:rsidRPr="000F7655">
        <w:rPr>
          <w:noProof/>
          <w:szCs w:val="22"/>
          <w:lang w:val="el-GR"/>
        </w:rPr>
        <w:t>Φαρμακευτικό προϊόν για το οποίο απαιτείται ιατρική συνταγή</w:t>
      </w:r>
      <w:r w:rsidR="004875DB" w:rsidRPr="000F7655">
        <w:rPr>
          <w:noProof/>
          <w:szCs w:val="22"/>
          <w:lang w:val="el-GR"/>
        </w:rPr>
        <w:t>.</w:t>
      </w:r>
    </w:p>
    <w:p w14:paraId="77A9B8A9" w14:textId="77777777" w:rsidR="004875DB" w:rsidRPr="000F7655" w:rsidRDefault="004875DB" w:rsidP="00D83A43">
      <w:pPr>
        <w:numPr>
          <w:ilvl w:val="12"/>
          <w:numId w:val="0"/>
        </w:numPr>
        <w:tabs>
          <w:tab w:val="clear" w:pos="567"/>
        </w:tabs>
        <w:spacing w:line="240" w:lineRule="auto"/>
        <w:rPr>
          <w:noProof/>
          <w:szCs w:val="22"/>
          <w:lang w:val="el-GR"/>
        </w:rPr>
      </w:pPr>
    </w:p>
    <w:p w14:paraId="74A29D80" w14:textId="77777777" w:rsidR="004875DB" w:rsidRPr="000F7655" w:rsidRDefault="004875DB" w:rsidP="00D83A43">
      <w:pPr>
        <w:numPr>
          <w:ilvl w:val="12"/>
          <w:numId w:val="0"/>
        </w:numPr>
        <w:tabs>
          <w:tab w:val="clear" w:pos="567"/>
        </w:tabs>
        <w:spacing w:line="240" w:lineRule="auto"/>
        <w:rPr>
          <w:noProof/>
          <w:szCs w:val="22"/>
          <w:lang w:val="el-GR"/>
        </w:rPr>
      </w:pPr>
    </w:p>
    <w:p w14:paraId="1D811EE7" w14:textId="0A514499" w:rsidR="004875DB" w:rsidRPr="000F7655" w:rsidRDefault="00E566B8" w:rsidP="00D83A43">
      <w:pPr>
        <w:keepNext/>
        <w:keepLines/>
        <w:tabs>
          <w:tab w:val="clear" w:pos="567"/>
        </w:tabs>
        <w:spacing w:line="240" w:lineRule="auto"/>
        <w:ind w:left="567" w:hanging="567"/>
        <w:outlineLvl w:val="0"/>
        <w:rPr>
          <w:b/>
          <w:bCs/>
          <w:noProof/>
          <w:szCs w:val="22"/>
          <w:lang w:val="el-GR"/>
        </w:rPr>
      </w:pPr>
      <w:r w:rsidRPr="000F7655">
        <w:rPr>
          <w:b/>
          <w:bCs/>
          <w:noProof/>
          <w:szCs w:val="22"/>
          <w:lang w:val="el-GR"/>
        </w:rPr>
        <w:t>Γ</w:t>
      </w:r>
      <w:r w:rsidR="004875DB" w:rsidRPr="000F7655">
        <w:rPr>
          <w:b/>
          <w:bCs/>
          <w:noProof/>
          <w:szCs w:val="22"/>
          <w:lang w:val="el-GR"/>
        </w:rPr>
        <w:t>.</w:t>
      </w:r>
      <w:r w:rsidR="004875DB" w:rsidRPr="000F7655">
        <w:rPr>
          <w:b/>
          <w:bCs/>
          <w:noProof/>
          <w:szCs w:val="22"/>
          <w:lang w:val="el-GR"/>
        </w:rPr>
        <w:tab/>
      </w:r>
      <w:r w:rsidRPr="000F7655">
        <w:rPr>
          <w:b/>
          <w:bCs/>
          <w:noProof/>
          <w:szCs w:val="22"/>
          <w:lang w:val="el-GR"/>
        </w:rPr>
        <w:t>ΑΛΛΟΙ ΟΡΟΙ ΚΑΙ ΑΠΑΙΤΗΣΕΙΣ ΤΗΣ ΑΔΕΙΑΣ ΚΥΚΛΟΦΟΡΙΑΣ</w:t>
      </w:r>
    </w:p>
    <w:p w14:paraId="7D8B50DE" w14:textId="77777777" w:rsidR="004875DB" w:rsidRPr="000F7655" w:rsidRDefault="004875DB" w:rsidP="00D83A43">
      <w:pPr>
        <w:keepNext/>
        <w:tabs>
          <w:tab w:val="clear" w:pos="567"/>
        </w:tabs>
        <w:spacing w:line="240" w:lineRule="auto"/>
        <w:ind w:right="-1"/>
        <w:rPr>
          <w:iCs/>
          <w:noProof/>
          <w:szCs w:val="22"/>
          <w:lang w:val="el-GR"/>
        </w:rPr>
      </w:pPr>
    </w:p>
    <w:p w14:paraId="64AA4364" w14:textId="153FBA03" w:rsidR="004875DB" w:rsidRPr="000F7655" w:rsidRDefault="00E566B8" w:rsidP="00D83A43">
      <w:pPr>
        <w:keepNext/>
        <w:numPr>
          <w:ilvl w:val="0"/>
          <w:numId w:val="2"/>
        </w:numPr>
        <w:tabs>
          <w:tab w:val="clear" w:pos="567"/>
          <w:tab w:val="clear" w:pos="720"/>
        </w:tabs>
        <w:spacing w:line="240" w:lineRule="auto"/>
        <w:ind w:left="567" w:right="-1" w:hanging="567"/>
        <w:rPr>
          <w:b/>
          <w:szCs w:val="22"/>
          <w:lang w:val="el-GR"/>
        </w:rPr>
      </w:pPr>
      <w:r w:rsidRPr="000F7655">
        <w:rPr>
          <w:b/>
          <w:lang w:val="el-GR"/>
        </w:rPr>
        <w:t>Εκθέσεις περιοδικής παρακολούθησης της ασφάλειας</w:t>
      </w:r>
      <w:r w:rsidR="004875DB" w:rsidRPr="000F7655">
        <w:rPr>
          <w:b/>
          <w:szCs w:val="22"/>
          <w:lang w:val="el-GR"/>
        </w:rPr>
        <w:t xml:space="preserve"> (</w:t>
      </w:r>
      <w:r w:rsidR="004875DB" w:rsidRPr="000F7655">
        <w:rPr>
          <w:b/>
          <w:szCs w:val="22"/>
        </w:rPr>
        <w:t>PSURs</w:t>
      </w:r>
      <w:r w:rsidR="004875DB" w:rsidRPr="000F7655">
        <w:rPr>
          <w:b/>
          <w:szCs w:val="22"/>
          <w:lang w:val="el-GR"/>
        </w:rPr>
        <w:t>)</w:t>
      </w:r>
    </w:p>
    <w:p w14:paraId="72E83F26" w14:textId="77777777" w:rsidR="004875DB" w:rsidRPr="000F7655" w:rsidRDefault="004875DB" w:rsidP="00D83A43">
      <w:pPr>
        <w:keepNext/>
        <w:tabs>
          <w:tab w:val="clear" w:pos="567"/>
        </w:tabs>
        <w:spacing w:line="240" w:lineRule="auto"/>
        <w:ind w:right="567"/>
        <w:rPr>
          <w:lang w:val="el-GR"/>
        </w:rPr>
      </w:pPr>
    </w:p>
    <w:p w14:paraId="52CB7D41" w14:textId="0E9F84A5" w:rsidR="004875DB" w:rsidRPr="000F7655" w:rsidRDefault="00E566B8" w:rsidP="00D83A43">
      <w:pPr>
        <w:tabs>
          <w:tab w:val="clear" w:pos="567"/>
        </w:tabs>
        <w:spacing w:line="240" w:lineRule="auto"/>
        <w:ind w:right="567"/>
        <w:rPr>
          <w:iCs/>
          <w:szCs w:val="22"/>
          <w:lang w:val="el-GR"/>
        </w:rPr>
      </w:pPr>
      <w:r w:rsidRPr="000F7655">
        <w:rPr>
          <w:iCs/>
          <w:szCs w:val="22"/>
          <w:lang w:val="el-GR"/>
        </w:rPr>
        <w:t xml:space="preserve">Οι απαιτήσεις για την υποβολή των </w:t>
      </w:r>
      <w:r w:rsidRPr="000F7655">
        <w:rPr>
          <w:iCs/>
          <w:szCs w:val="22"/>
        </w:rPr>
        <w:t>PSURs</w:t>
      </w:r>
      <w:r w:rsidRPr="000F7655">
        <w:rPr>
          <w:iCs/>
          <w:szCs w:val="22"/>
          <w:lang w:val="el-GR"/>
        </w:rPr>
        <w:t xml:space="preserve"> για το εν λόγω φαρμακευτικό προϊόν ορίζονται στον κατάλογο με τις ημερομηνίες αναφοράς της Ένωσης (κατάλογος </w:t>
      </w:r>
      <w:r w:rsidRPr="000F7655">
        <w:rPr>
          <w:iCs/>
          <w:szCs w:val="22"/>
        </w:rPr>
        <w:t>EURD</w:t>
      </w:r>
      <w:r w:rsidRPr="000F7655">
        <w:rPr>
          <w:iCs/>
          <w:szCs w:val="22"/>
          <w:lang w:val="el-GR"/>
        </w:rPr>
        <w:t>) που παρατίθεται στην παράγραφο 7, του άρθρου 107γ, της οδηγίας 2001/83/ΕΚ και κάθε επακόλουθης επικαιροποίησης όπως δημοσιεύεται στην ευρωπαϊκή δικτυακή πύλη για τα φάρμακα.</w:t>
      </w:r>
    </w:p>
    <w:p w14:paraId="30443825" w14:textId="77777777" w:rsidR="004875DB" w:rsidRPr="000F7655" w:rsidRDefault="004875DB" w:rsidP="00D83A43">
      <w:pPr>
        <w:tabs>
          <w:tab w:val="clear" w:pos="567"/>
        </w:tabs>
        <w:spacing w:line="240" w:lineRule="auto"/>
        <w:ind w:right="-1"/>
        <w:rPr>
          <w:iCs/>
          <w:noProof/>
          <w:szCs w:val="22"/>
          <w:lang w:val="el-GR"/>
        </w:rPr>
      </w:pPr>
    </w:p>
    <w:p w14:paraId="442AB3C4" w14:textId="77777777" w:rsidR="004875DB" w:rsidRPr="000F7655" w:rsidRDefault="004875DB" w:rsidP="00D83A43">
      <w:pPr>
        <w:tabs>
          <w:tab w:val="clear" w:pos="567"/>
        </w:tabs>
        <w:spacing w:line="240" w:lineRule="auto"/>
        <w:ind w:right="-1"/>
        <w:rPr>
          <w:lang w:val="el-GR"/>
        </w:rPr>
      </w:pPr>
    </w:p>
    <w:p w14:paraId="353F3541" w14:textId="481168F8" w:rsidR="004875DB" w:rsidRPr="000F7655" w:rsidRDefault="00E566B8" w:rsidP="00D83A43">
      <w:pPr>
        <w:keepNext/>
        <w:keepLines/>
        <w:tabs>
          <w:tab w:val="clear" w:pos="567"/>
        </w:tabs>
        <w:spacing w:line="240" w:lineRule="auto"/>
        <w:ind w:left="567" w:hanging="567"/>
        <w:outlineLvl w:val="0"/>
        <w:rPr>
          <w:b/>
          <w:lang w:val="el-GR"/>
        </w:rPr>
      </w:pPr>
      <w:r w:rsidRPr="000F7655">
        <w:rPr>
          <w:b/>
          <w:lang w:val="el-GR"/>
        </w:rPr>
        <w:t>Δ</w:t>
      </w:r>
      <w:r w:rsidR="004875DB" w:rsidRPr="000F7655">
        <w:rPr>
          <w:b/>
          <w:lang w:val="el-GR"/>
        </w:rPr>
        <w:t>.</w:t>
      </w:r>
      <w:r w:rsidR="004875DB" w:rsidRPr="000F7655">
        <w:rPr>
          <w:b/>
          <w:lang w:val="el-GR"/>
        </w:rPr>
        <w:tab/>
      </w:r>
      <w:r w:rsidRPr="000F7655">
        <w:rPr>
          <w:b/>
          <w:lang w:val="el-GR"/>
        </w:rPr>
        <w:t>ΟΡΟΙ Ή ΠΕΡΙΟΡΙΣΜΟΙ ΣΧΕΤΙΚΑ ΜΕ ΤΗΝ ΑΣΦΑΛΗ ΚΑΙ ΑΠΟΤΕΛΕΣΜΑΤΙΚΗ ΧΡΗΣΗ ΤΟΥ ΦΑΡΜΑΚΕΥΤΙΚΟΥ ΠΡΟΪΟΝΤΟΣ</w:t>
      </w:r>
    </w:p>
    <w:p w14:paraId="54EACA4A" w14:textId="77777777" w:rsidR="004875DB" w:rsidRPr="000F7655" w:rsidRDefault="004875DB" w:rsidP="00D83A43">
      <w:pPr>
        <w:keepNext/>
        <w:tabs>
          <w:tab w:val="clear" w:pos="567"/>
        </w:tabs>
        <w:spacing w:line="240" w:lineRule="auto"/>
        <w:ind w:right="-1"/>
        <w:rPr>
          <w:lang w:val="el-GR"/>
        </w:rPr>
      </w:pPr>
    </w:p>
    <w:p w14:paraId="4E5F6441" w14:textId="4FA98AF6" w:rsidR="004875DB" w:rsidRPr="000F7655" w:rsidRDefault="00E566B8" w:rsidP="00D83A43">
      <w:pPr>
        <w:keepNext/>
        <w:numPr>
          <w:ilvl w:val="0"/>
          <w:numId w:val="2"/>
        </w:numPr>
        <w:tabs>
          <w:tab w:val="clear" w:pos="567"/>
          <w:tab w:val="clear" w:pos="720"/>
        </w:tabs>
        <w:spacing w:line="240" w:lineRule="auto"/>
        <w:ind w:left="567" w:right="-1" w:hanging="567"/>
        <w:rPr>
          <w:b/>
        </w:rPr>
      </w:pPr>
      <w:r w:rsidRPr="000F7655">
        <w:rPr>
          <w:b/>
          <w:noProof/>
          <w:szCs w:val="22"/>
        </w:rPr>
        <w:t xml:space="preserve">Σχέδιο </w:t>
      </w:r>
      <w:r w:rsidRPr="000F7655">
        <w:rPr>
          <w:b/>
          <w:noProof/>
          <w:szCs w:val="22"/>
          <w:lang w:val="el-GR"/>
        </w:rPr>
        <w:t>δ</w:t>
      </w:r>
      <w:r w:rsidRPr="000F7655">
        <w:rPr>
          <w:b/>
          <w:noProof/>
          <w:szCs w:val="22"/>
        </w:rPr>
        <w:t xml:space="preserve">ιαχείρισης </w:t>
      </w:r>
      <w:r w:rsidRPr="000F7655">
        <w:rPr>
          <w:b/>
          <w:noProof/>
          <w:szCs w:val="22"/>
          <w:lang w:val="el-GR"/>
        </w:rPr>
        <w:t>κ</w:t>
      </w:r>
      <w:r w:rsidRPr="000F7655">
        <w:rPr>
          <w:b/>
          <w:noProof/>
          <w:szCs w:val="22"/>
        </w:rPr>
        <w:t>ινδύνου (ΣΔΚ</w:t>
      </w:r>
      <w:r w:rsidR="004875DB" w:rsidRPr="000F7655">
        <w:rPr>
          <w:b/>
        </w:rPr>
        <w:t>)</w:t>
      </w:r>
    </w:p>
    <w:p w14:paraId="3C95F69E" w14:textId="77777777" w:rsidR="004875DB" w:rsidRPr="000F7655" w:rsidRDefault="004875DB" w:rsidP="00D83A43">
      <w:pPr>
        <w:keepNext/>
        <w:tabs>
          <w:tab w:val="clear" w:pos="567"/>
        </w:tabs>
        <w:spacing w:line="240" w:lineRule="auto"/>
        <w:ind w:right="-1"/>
      </w:pPr>
    </w:p>
    <w:p w14:paraId="6022DF8B" w14:textId="11A8811A" w:rsidR="004875DB" w:rsidRPr="000F7655" w:rsidRDefault="00E566B8" w:rsidP="00D83A43">
      <w:pPr>
        <w:tabs>
          <w:tab w:val="clear" w:pos="567"/>
        </w:tabs>
        <w:spacing w:line="240" w:lineRule="auto"/>
        <w:ind w:right="567"/>
        <w:rPr>
          <w:noProof/>
          <w:szCs w:val="22"/>
          <w:lang w:val="el-GR"/>
        </w:rPr>
      </w:pPr>
      <w:r w:rsidRPr="000F7655">
        <w:rPr>
          <w:noProof/>
          <w:szCs w:val="22"/>
          <w:lang w:val="el-GR"/>
        </w:rPr>
        <w:t>Ο Κάτοχος Άδειας Κυκλοφορίας (ΚΑΚ) θα διεξαγάγει τις απαιτούμενες δραστηριότητες και παρεμβάσεις φαρμακοεπαγρύπνησης όπως παρουσιάζονται στο συμφωνηθέν ΣΔΚ που παρουσιάζεται στην ενότητα 1.8.2 της άδειας κυκλοφορίας και οποιεσδήποτε επακόλουθες εγκεκριμένες αναθεωρήσεις του ΣΔΚ</w:t>
      </w:r>
      <w:r w:rsidR="004875DB" w:rsidRPr="000F7655">
        <w:rPr>
          <w:noProof/>
          <w:szCs w:val="22"/>
          <w:lang w:val="el-GR"/>
        </w:rPr>
        <w:t>.</w:t>
      </w:r>
    </w:p>
    <w:p w14:paraId="34E6B0A9" w14:textId="77777777" w:rsidR="004875DB" w:rsidRPr="000F7655" w:rsidRDefault="004875DB" w:rsidP="00D83A43">
      <w:pPr>
        <w:tabs>
          <w:tab w:val="clear" w:pos="567"/>
        </w:tabs>
        <w:spacing w:line="240" w:lineRule="auto"/>
        <w:ind w:right="-1"/>
        <w:rPr>
          <w:iCs/>
          <w:noProof/>
          <w:szCs w:val="22"/>
          <w:lang w:val="el-GR"/>
        </w:rPr>
      </w:pPr>
    </w:p>
    <w:p w14:paraId="11142315" w14:textId="13B8F79F" w:rsidR="004875DB" w:rsidRPr="000F7655" w:rsidRDefault="00DE3C85" w:rsidP="00D83A43">
      <w:pPr>
        <w:keepNext/>
        <w:tabs>
          <w:tab w:val="clear" w:pos="567"/>
        </w:tabs>
        <w:spacing w:line="240" w:lineRule="auto"/>
        <w:rPr>
          <w:iCs/>
          <w:noProof/>
          <w:szCs w:val="22"/>
          <w:lang w:val="el-GR"/>
        </w:rPr>
      </w:pPr>
      <w:r w:rsidRPr="000F7655">
        <w:rPr>
          <w:iCs/>
          <w:noProof/>
          <w:szCs w:val="22"/>
          <w:lang w:val="el-GR"/>
        </w:rPr>
        <w:t>Ένα επικαιροποιημένο ΣΔΚ θα πρέπει να κατατεθεί</w:t>
      </w:r>
      <w:r w:rsidR="004875DB" w:rsidRPr="000F7655">
        <w:rPr>
          <w:iCs/>
          <w:noProof/>
          <w:szCs w:val="22"/>
          <w:lang w:val="el-GR"/>
        </w:rPr>
        <w:t>:</w:t>
      </w:r>
    </w:p>
    <w:p w14:paraId="4C928E61" w14:textId="4529F092" w:rsidR="004875DB" w:rsidRPr="000F7655" w:rsidRDefault="00184330" w:rsidP="00D83A43">
      <w:pPr>
        <w:numPr>
          <w:ilvl w:val="0"/>
          <w:numId w:val="1"/>
        </w:numPr>
        <w:tabs>
          <w:tab w:val="clear" w:pos="567"/>
          <w:tab w:val="clear" w:pos="720"/>
        </w:tabs>
        <w:spacing w:line="240" w:lineRule="auto"/>
        <w:ind w:left="567" w:right="-1" w:hanging="567"/>
        <w:rPr>
          <w:iCs/>
          <w:noProof/>
          <w:szCs w:val="22"/>
          <w:lang w:val="el-GR"/>
        </w:rPr>
      </w:pPr>
      <w:r w:rsidRPr="000F7655">
        <w:rPr>
          <w:lang w:val="el-GR"/>
        </w:rPr>
        <w:t>Μετά από αίτημα του Ευρωπαϊκού Οργανισμού Φαρμάκων,</w:t>
      </w:r>
    </w:p>
    <w:p w14:paraId="23D8713A" w14:textId="5BF25FA7" w:rsidR="002C0DF1" w:rsidRPr="00937858" w:rsidRDefault="00184330" w:rsidP="00D83A43">
      <w:pPr>
        <w:numPr>
          <w:ilvl w:val="0"/>
          <w:numId w:val="1"/>
        </w:numPr>
        <w:tabs>
          <w:tab w:val="clear" w:pos="567"/>
          <w:tab w:val="clear" w:pos="720"/>
        </w:tabs>
        <w:spacing w:line="240" w:lineRule="auto"/>
        <w:ind w:left="567" w:right="-1" w:hanging="567"/>
        <w:rPr>
          <w:iCs/>
          <w:szCs w:val="22"/>
          <w:lang w:val="el-GR"/>
        </w:rPr>
      </w:pPr>
      <w:r w:rsidRPr="00937858">
        <w:rPr>
          <w:lang w:val="el-GR"/>
        </w:rPr>
        <w:t>Οποτεδήποτε τροποποιείται το σύστημα διαχείρισης κινδύνου, ειδικά ως αποτέλεσμα λήψης νέων πληροφοριών που μπορούν να επιφέρουν σημαντική αλλαγή στη σχέση οφέλους-κινδύνου ή ως αποτέλεσμα της επίτευξης ενός σημαντικού οροσήμου (φαρμακοεπαγρύπνηση ή ελαχιστοποίηση κινδύνου)</w:t>
      </w:r>
      <w:r w:rsidR="004875DB" w:rsidRPr="00937858">
        <w:rPr>
          <w:iCs/>
          <w:noProof/>
          <w:szCs w:val="22"/>
          <w:lang w:val="el-GR"/>
        </w:rPr>
        <w:t>.</w:t>
      </w:r>
      <w:r w:rsidR="002C0DF1" w:rsidRPr="00937858">
        <w:rPr>
          <w:iCs/>
          <w:szCs w:val="22"/>
          <w:lang w:val="el-GR"/>
        </w:rPr>
        <w:br w:type="page"/>
      </w:r>
    </w:p>
    <w:p w14:paraId="6B07BA3B" w14:textId="77777777" w:rsidR="00FD08DE" w:rsidRPr="000F7655" w:rsidRDefault="00FD08DE" w:rsidP="00D83A43">
      <w:pPr>
        <w:tabs>
          <w:tab w:val="clear" w:pos="567"/>
        </w:tabs>
        <w:spacing w:line="240" w:lineRule="auto"/>
        <w:rPr>
          <w:noProof/>
          <w:szCs w:val="22"/>
          <w:lang w:val="el-GR"/>
        </w:rPr>
      </w:pPr>
    </w:p>
    <w:p w14:paraId="417C9164" w14:textId="77777777" w:rsidR="00FD08DE" w:rsidRPr="000F7655" w:rsidRDefault="00FD08DE" w:rsidP="00D83A43">
      <w:pPr>
        <w:tabs>
          <w:tab w:val="clear" w:pos="567"/>
        </w:tabs>
        <w:spacing w:line="240" w:lineRule="auto"/>
        <w:rPr>
          <w:noProof/>
          <w:szCs w:val="22"/>
          <w:lang w:val="el-GR"/>
        </w:rPr>
      </w:pPr>
    </w:p>
    <w:p w14:paraId="62E28291" w14:textId="77777777" w:rsidR="00FD08DE" w:rsidRPr="000F7655" w:rsidRDefault="00FD08DE" w:rsidP="00D83A43">
      <w:pPr>
        <w:tabs>
          <w:tab w:val="clear" w:pos="567"/>
        </w:tabs>
        <w:spacing w:line="240" w:lineRule="auto"/>
        <w:rPr>
          <w:noProof/>
          <w:szCs w:val="22"/>
          <w:lang w:val="el-GR"/>
        </w:rPr>
      </w:pPr>
    </w:p>
    <w:p w14:paraId="26B7DB54" w14:textId="77777777" w:rsidR="00FD08DE" w:rsidRPr="000F7655" w:rsidRDefault="00FD08DE" w:rsidP="00D83A43">
      <w:pPr>
        <w:tabs>
          <w:tab w:val="clear" w:pos="567"/>
        </w:tabs>
        <w:spacing w:line="240" w:lineRule="auto"/>
        <w:rPr>
          <w:noProof/>
          <w:szCs w:val="22"/>
          <w:lang w:val="el-GR"/>
        </w:rPr>
      </w:pPr>
    </w:p>
    <w:p w14:paraId="7665F982" w14:textId="77777777" w:rsidR="00FD08DE" w:rsidRPr="000F7655" w:rsidRDefault="00FD08DE" w:rsidP="00D83A43">
      <w:pPr>
        <w:tabs>
          <w:tab w:val="clear" w:pos="567"/>
        </w:tabs>
        <w:spacing w:line="240" w:lineRule="auto"/>
        <w:rPr>
          <w:lang w:val="el-GR"/>
        </w:rPr>
      </w:pPr>
    </w:p>
    <w:p w14:paraId="4121E1D1" w14:textId="77777777" w:rsidR="00FD08DE" w:rsidRPr="000F7655" w:rsidRDefault="00FD08DE" w:rsidP="00D83A43">
      <w:pPr>
        <w:tabs>
          <w:tab w:val="clear" w:pos="567"/>
        </w:tabs>
        <w:spacing w:line="240" w:lineRule="auto"/>
        <w:rPr>
          <w:lang w:val="el-GR"/>
        </w:rPr>
      </w:pPr>
    </w:p>
    <w:p w14:paraId="4BE0F6DA" w14:textId="77777777" w:rsidR="00FD08DE" w:rsidRPr="000F7655" w:rsidRDefault="00FD08DE" w:rsidP="00D83A43">
      <w:pPr>
        <w:tabs>
          <w:tab w:val="clear" w:pos="567"/>
        </w:tabs>
        <w:spacing w:line="240" w:lineRule="auto"/>
        <w:rPr>
          <w:lang w:val="el-GR"/>
        </w:rPr>
      </w:pPr>
    </w:p>
    <w:p w14:paraId="106AE091" w14:textId="77777777" w:rsidR="00FD08DE" w:rsidRPr="000F7655" w:rsidRDefault="00FD08DE" w:rsidP="00D83A43">
      <w:pPr>
        <w:tabs>
          <w:tab w:val="clear" w:pos="567"/>
        </w:tabs>
        <w:spacing w:line="240" w:lineRule="auto"/>
        <w:rPr>
          <w:lang w:val="el-GR"/>
        </w:rPr>
      </w:pPr>
    </w:p>
    <w:p w14:paraId="6F35C635" w14:textId="77777777" w:rsidR="00FD08DE" w:rsidRPr="000F7655" w:rsidRDefault="00FD08DE" w:rsidP="00D83A43">
      <w:pPr>
        <w:tabs>
          <w:tab w:val="clear" w:pos="567"/>
        </w:tabs>
        <w:spacing w:line="240" w:lineRule="auto"/>
        <w:rPr>
          <w:lang w:val="el-GR"/>
        </w:rPr>
      </w:pPr>
    </w:p>
    <w:p w14:paraId="7D01CD8C" w14:textId="77777777" w:rsidR="00FD08DE" w:rsidRPr="000F7655" w:rsidRDefault="00FD08DE" w:rsidP="00D83A43">
      <w:pPr>
        <w:tabs>
          <w:tab w:val="clear" w:pos="567"/>
        </w:tabs>
        <w:spacing w:line="240" w:lineRule="auto"/>
        <w:rPr>
          <w:noProof/>
          <w:szCs w:val="22"/>
          <w:lang w:val="el-GR"/>
        </w:rPr>
      </w:pPr>
    </w:p>
    <w:p w14:paraId="49375C16" w14:textId="77777777" w:rsidR="00FD08DE" w:rsidRPr="000F7655" w:rsidRDefault="00FD08DE" w:rsidP="00D83A43">
      <w:pPr>
        <w:tabs>
          <w:tab w:val="clear" w:pos="567"/>
        </w:tabs>
        <w:spacing w:line="240" w:lineRule="auto"/>
        <w:rPr>
          <w:noProof/>
          <w:szCs w:val="22"/>
          <w:lang w:val="el-GR"/>
        </w:rPr>
      </w:pPr>
    </w:p>
    <w:p w14:paraId="6BD484F1" w14:textId="77777777" w:rsidR="00FD08DE" w:rsidRPr="000F7655" w:rsidRDefault="00FD08DE" w:rsidP="00D83A43">
      <w:pPr>
        <w:tabs>
          <w:tab w:val="clear" w:pos="567"/>
        </w:tabs>
        <w:spacing w:line="240" w:lineRule="auto"/>
        <w:rPr>
          <w:noProof/>
          <w:szCs w:val="22"/>
          <w:lang w:val="el-GR"/>
        </w:rPr>
      </w:pPr>
    </w:p>
    <w:p w14:paraId="52FD004B" w14:textId="77777777" w:rsidR="00FD08DE" w:rsidRPr="000F7655" w:rsidRDefault="00FD08DE" w:rsidP="00D83A43">
      <w:pPr>
        <w:tabs>
          <w:tab w:val="clear" w:pos="567"/>
        </w:tabs>
        <w:spacing w:line="240" w:lineRule="auto"/>
        <w:rPr>
          <w:noProof/>
          <w:szCs w:val="22"/>
          <w:lang w:val="el-GR"/>
        </w:rPr>
      </w:pPr>
    </w:p>
    <w:p w14:paraId="4F012911" w14:textId="77777777" w:rsidR="00FD08DE" w:rsidRPr="000F7655" w:rsidRDefault="00FD08DE" w:rsidP="00D83A43">
      <w:pPr>
        <w:tabs>
          <w:tab w:val="clear" w:pos="567"/>
        </w:tabs>
        <w:spacing w:line="240" w:lineRule="auto"/>
        <w:rPr>
          <w:noProof/>
          <w:szCs w:val="22"/>
          <w:lang w:val="el-GR"/>
        </w:rPr>
      </w:pPr>
    </w:p>
    <w:p w14:paraId="7A91599F" w14:textId="77777777" w:rsidR="00FD08DE" w:rsidRPr="000F7655" w:rsidRDefault="00FD08DE" w:rsidP="00D83A43">
      <w:pPr>
        <w:tabs>
          <w:tab w:val="clear" w:pos="567"/>
        </w:tabs>
        <w:spacing w:line="240" w:lineRule="auto"/>
        <w:rPr>
          <w:noProof/>
          <w:szCs w:val="22"/>
          <w:lang w:val="el-GR"/>
        </w:rPr>
      </w:pPr>
    </w:p>
    <w:p w14:paraId="352830E8" w14:textId="77777777" w:rsidR="00FD08DE" w:rsidRPr="000F7655" w:rsidRDefault="00FD08DE" w:rsidP="00D83A43">
      <w:pPr>
        <w:tabs>
          <w:tab w:val="clear" w:pos="567"/>
        </w:tabs>
        <w:spacing w:line="240" w:lineRule="auto"/>
        <w:rPr>
          <w:noProof/>
          <w:szCs w:val="22"/>
          <w:lang w:val="el-GR"/>
        </w:rPr>
      </w:pPr>
    </w:p>
    <w:p w14:paraId="61E90FC4" w14:textId="77777777" w:rsidR="00FD08DE" w:rsidRPr="000F7655" w:rsidRDefault="00FD08DE" w:rsidP="00D83A43">
      <w:pPr>
        <w:tabs>
          <w:tab w:val="clear" w:pos="567"/>
        </w:tabs>
        <w:spacing w:line="240" w:lineRule="auto"/>
        <w:rPr>
          <w:noProof/>
          <w:szCs w:val="22"/>
          <w:lang w:val="el-GR"/>
        </w:rPr>
      </w:pPr>
    </w:p>
    <w:p w14:paraId="450ECA17" w14:textId="77777777" w:rsidR="00FD08DE" w:rsidRPr="000F7655" w:rsidRDefault="00FD08DE" w:rsidP="00D83A43">
      <w:pPr>
        <w:tabs>
          <w:tab w:val="clear" w:pos="567"/>
        </w:tabs>
        <w:spacing w:line="240" w:lineRule="auto"/>
        <w:rPr>
          <w:noProof/>
          <w:szCs w:val="22"/>
          <w:lang w:val="el-GR"/>
        </w:rPr>
      </w:pPr>
    </w:p>
    <w:p w14:paraId="636B9FCE" w14:textId="77777777" w:rsidR="00FD08DE" w:rsidRPr="000F7655" w:rsidRDefault="00FD08DE" w:rsidP="00D83A43">
      <w:pPr>
        <w:tabs>
          <w:tab w:val="clear" w:pos="567"/>
        </w:tabs>
        <w:spacing w:line="240" w:lineRule="auto"/>
        <w:rPr>
          <w:noProof/>
          <w:szCs w:val="22"/>
          <w:lang w:val="el-GR"/>
        </w:rPr>
      </w:pPr>
    </w:p>
    <w:p w14:paraId="32DE9EAB" w14:textId="77777777" w:rsidR="004875DB" w:rsidRPr="000F7655" w:rsidRDefault="004875DB" w:rsidP="00D83A43">
      <w:pPr>
        <w:tabs>
          <w:tab w:val="clear" w:pos="567"/>
        </w:tabs>
        <w:spacing w:line="240" w:lineRule="auto"/>
        <w:rPr>
          <w:noProof/>
          <w:szCs w:val="22"/>
          <w:lang w:val="el-GR"/>
        </w:rPr>
      </w:pPr>
    </w:p>
    <w:p w14:paraId="2179D120" w14:textId="77777777" w:rsidR="00FD08DE" w:rsidRPr="000F7655" w:rsidRDefault="00FD08DE" w:rsidP="00D83A43">
      <w:pPr>
        <w:tabs>
          <w:tab w:val="clear" w:pos="567"/>
        </w:tabs>
        <w:spacing w:line="240" w:lineRule="auto"/>
        <w:rPr>
          <w:noProof/>
          <w:szCs w:val="22"/>
          <w:lang w:val="el-GR"/>
        </w:rPr>
      </w:pPr>
    </w:p>
    <w:p w14:paraId="59588BA5" w14:textId="77777777" w:rsidR="00FD08DE" w:rsidRPr="00A9677B" w:rsidRDefault="00FD08DE" w:rsidP="00D83A43">
      <w:pPr>
        <w:tabs>
          <w:tab w:val="clear" w:pos="567"/>
        </w:tabs>
        <w:spacing w:line="240" w:lineRule="auto"/>
        <w:rPr>
          <w:noProof/>
          <w:szCs w:val="22"/>
          <w:lang w:val="el-GR"/>
        </w:rPr>
      </w:pPr>
    </w:p>
    <w:p w14:paraId="47B09D81" w14:textId="77777777" w:rsidR="00B04CA0" w:rsidRPr="00092D7A" w:rsidRDefault="00B04CA0" w:rsidP="00D83A43">
      <w:pPr>
        <w:tabs>
          <w:tab w:val="clear" w:pos="567"/>
        </w:tabs>
        <w:spacing w:line="240" w:lineRule="auto"/>
        <w:rPr>
          <w:noProof/>
          <w:szCs w:val="22"/>
          <w:lang w:val="el-GR"/>
        </w:rPr>
      </w:pPr>
    </w:p>
    <w:p w14:paraId="4742C342" w14:textId="1E626558" w:rsidR="00FD08DE" w:rsidRPr="000F7655" w:rsidRDefault="00184330" w:rsidP="00D83A43">
      <w:pPr>
        <w:tabs>
          <w:tab w:val="clear" w:pos="567"/>
        </w:tabs>
        <w:spacing w:line="240" w:lineRule="auto"/>
        <w:jc w:val="center"/>
        <w:rPr>
          <w:b/>
          <w:noProof/>
          <w:szCs w:val="22"/>
          <w:lang w:val="el-GR"/>
        </w:rPr>
      </w:pPr>
      <w:r w:rsidRPr="000F7655">
        <w:rPr>
          <w:b/>
          <w:noProof/>
          <w:szCs w:val="22"/>
          <w:lang w:val="el-GR"/>
        </w:rPr>
        <w:t>ΠΑΡΑΡΤΗΜΑ</w:t>
      </w:r>
      <w:r w:rsidR="00FD08DE" w:rsidRPr="000F7655">
        <w:rPr>
          <w:b/>
          <w:noProof/>
          <w:szCs w:val="22"/>
          <w:lang w:val="el-GR"/>
        </w:rPr>
        <w:t xml:space="preserve"> </w:t>
      </w:r>
      <w:r w:rsidR="00FD08DE" w:rsidRPr="000F7655">
        <w:rPr>
          <w:b/>
          <w:noProof/>
          <w:szCs w:val="22"/>
        </w:rPr>
        <w:t>III</w:t>
      </w:r>
    </w:p>
    <w:p w14:paraId="67498D78" w14:textId="77777777" w:rsidR="00FD08DE" w:rsidRPr="000F7655" w:rsidRDefault="00FD08DE" w:rsidP="00D83A43">
      <w:pPr>
        <w:tabs>
          <w:tab w:val="clear" w:pos="567"/>
        </w:tabs>
        <w:spacing w:line="240" w:lineRule="auto"/>
        <w:jc w:val="center"/>
        <w:rPr>
          <w:noProof/>
          <w:szCs w:val="22"/>
          <w:lang w:val="el-GR"/>
        </w:rPr>
      </w:pPr>
    </w:p>
    <w:p w14:paraId="0BC53446" w14:textId="039CDF64" w:rsidR="00FD08DE" w:rsidRPr="000F7655" w:rsidRDefault="00184330" w:rsidP="00D83A43">
      <w:pPr>
        <w:tabs>
          <w:tab w:val="clear" w:pos="567"/>
        </w:tabs>
        <w:spacing w:line="240" w:lineRule="auto"/>
        <w:jc w:val="center"/>
        <w:rPr>
          <w:b/>
          <w:noProof/>
          <w:szCs w:val="22"/>
          <w:lang w:val="el-GR"/>
        </w:rPr>
      </w:pPr>
      <w:r w:rsidRPr="000F7655">
        <w:rPr>
          <w:b/>
          <w:noProof/>
          <w:szCs w:val="22"/>
          <w:lang w:val="el-GR"/>
        </w:rPr>
        <w:t>ΕΠΙΣΗΜΑΝΣΗ ΚΑΙ ΦΥΛΛΟ ΟΔΗΓΙΩΝ ΧΡΗΣ</w:t>
      </w:r>
      <w:r w:rsidRPr="000F7655">
        <w:rPr>
          <w:b/>
          <w:noProof/>
          <w:szCs w:val="22"/>
        </w:rPr>
        <w:t>H</w:t>
      </w:r>
      <w:r w:rsidRPr="000F7655">
        <w:rPr>
          <w:b/>
          <w:noProof/>
          <w:szCs w:val="22"/>
          <w:lang w:val="el-GR"/>
        </w:rPr>
        <w:t>Σ</w:t>
      </w:r>
    </w:p>
    <w:p w14:paraId="277328B0" w14:textId="77777777" w:rsidR="00FD08DE" w:rsidRPr="000F7655" w:rsidRDefault="00FD08DE" w:rsidP="00D83A43">
      <w:pPr>
        <w:tabs>
          <w:tab w:val="clear" w:pos="567"/>
        </w:tabs>
        <w:spacing w:line="240" w:lineRule="auto"/>
        <w:rPr>
          <w:noProof/>
          <w:szCs w:val="22"/>
          <w:lang w:val="el-GR"/>
        </w:rPr>
      </w:pPr>
      <w:r w:rsidRPr="000F7655">
        <w:rPr>
          <w:b/>
          <w:noProof/>
          <w:szCs w:val="22"/>
          <w:lang w:val="el-GR"/>
        </w:rPr>
        <w:br w:type="page"/>
      </w:r>
    </w:p>
    <w:p w14:paraId="07ECB7D1" w14:textId="77777777" w:rsidR="00FD08DE" w:rsidRPr="000F7655" w:rsidRDefault="00FD08DE" w:rsidP="00D83A43">
      <w:pPr>
        <w:tabs>
          <w:tab w:val="clear" w:pos="567"/>
        </w:tabs>
        <w:spacing w:line="240" w:lineRule="auto"/>
        <w:rPr>
          <w:noProof/>
          <w:szCs w:val="22"/>
          <w:lang w:val="el-GR"/>
        </w:rPr>
      </w:pPr>
    </w:p>
    <w:p w14:paraId="1F54722B" w14:textId="77777777" w:rsidR="00FD08DE" w:rsidRPr="000F7655" w:rsidRDefault="00FD08DE" w:rsidP="00D83A43">
      <w:pPr>
        <w:tabs>
          <w:tab w:val="clear" w:pos="567"/>
        </w:tabs>
        <w:spacing w:line="240" w:lineRule="auto"/>
        <w:rPr>
          <w:noProof/>
          <w:szCs w:val="22"/>
          <w:lang w:val="el-GR"/>
        </w:rPr>
      </w:pPr>
    </w:p>
    <w:p w14:paraId="05AC99AA" w14:textId="77777777" w:rsidR="00FD08DE" w:rsidRPr="000F7655" w:rsidRDefault="00FD08DE" w:rsidP="00D83A43">
      <w:pPr>
        <w:tabs>
          <w:tab w:val="clear" w:pos="567"/>
        </w:tabs>
        <w:spacing w:line="240" w:lineRule="auto"/>
        <w:rPr>
          <w:noProof/>
          <w:szCs w:val="22"/>
          <w:lang w:val="el-GR"/>
        </w:rPr>
      </w:pPr>
    </w:p>
    <w:p w14:paraId="498FD185" w14:textId="77777777" w:rsidR="00FD08DE" w:rsidRPr="000F7655" w:rsidRDefault="00FD08DE" w:rsidP="00D83A43">
      <w:pPr>
        <w:tabs>
          <w:tab w:val="clear" w:pos="567"/>
        </w:tabs>
        <w:spacing w:line="240" w:lineRule="auto"/>
        <w:rPr>
          <w:noProof/>
          <w:szCs w:val="22"/>
          <w:lang w:val="el-GR"/>
        </w:rPr>
      </w:pPr>
    </w:p>
    <w:p w14:paraId="2D65AF16" w14:textId="77777777" w:rsidR="00FD08DE" w:rsidRPr="000F7655" w:rsidRDefault="00FD08DE" w:rsidP="00D83A43">
      <w:pPr>
        <w:tabs>
          <w:tab w:val="clear" w:pos="567"/>
        </w:tabs>
        <w:spacing w:line="240" w:lineRule="auto"/>
        <w:rPr>
          <w:noProof/>
          <w:szCs w:val="22"/>
          <w:lang w:val="el-GR"/>
        </w:rPr>
      </w:pPr>
    </w:p>
    <w:p w14:paraId="30FABBAE" w14:textId="77777777" w:rsidR="00FD08DE" w:rsidRPr="000F7655" w:rsidRDefault="00FD08DE" w:rsidP="00D83A43">
      <w:pPr>
        <w:tabs>
          <w:tab w:val="clear" w:pos="567"/>
        </w:tabs>
        <w:spacing w:line="240" w:lineRule="auto"/>
        <w:rPr>
          <w:noProof/>
          <w:szCs w:val="22"/>
          <w:lang w:val="el-GR"/>
        </w:rPr>
      </w:pPr>
    </w:p>
    <w:p w14:paraId="1DFED024" w14:textId="77777777" w:rsidR="00FD08DE" w:rsidRPr="000F7655" w:rsidRDefault="00FD08DE" w:rsidP="00D83A43">
      <w:pPr>
        <w:tabs>
          <w:tab w:val="clear" w:pos="567"/>
        </w:tabs>
        <w:spacing w:line="240" w:lineRule="auto"/>
        <w:rPr>
          <w:noProof/>
          <w:szCs w:val="22"/>
          <w:lang w:val="el-GR"/>
        </w:rPr>
      </w:pPr>
    </w:p>
    <w:p w14:paraId="5383A4F5" w14:textId="77777777" w:rsidR="00FD08DE" w:rsidRPr="000F7655" w:rsidRDefault="00FD08DE" w:rsidP="00D83A43">
      <w:pPr>
        <w:tabs>
          <w:tab w:val="clear" w:pos="567"/>
        </w:tabs>
        <w:spacing w:line="240" w:lineRule="auto"/>
        <w:rPr>
          <w:noProof/>
          <w:szCs w:val="22"/>
          <w:lang w:val="el-GR"/>
        </w:rPr>
      </w:pPr>
    </w:p>
    <w:p w14:paraId="7C5C2776" w14:textId="77777777" w:rsidR="00FD08DE" w:rsidRPr="000F7655" w:rsidRDefault="00FD08DE" w:rsidP="00D83A43">
      <w:pPr>
        <w:tabs>
          <w:tab w:val="clear" w:pos="567"/>
        </w:tabs>
        <w:spacing w:line="240" w:lineRule="auto"/>
        <w:rPr>
          <w:noProof/>
          <w:szCs w:val="22"/>
          <w:lang w:val="el-GR"/>
        </w:rPr>
      </w:pPr>
    </w:p>
    <w:p w14:paraId="7662DF9C" w14:textId="77777777" w:rsidR="00FD08DE" w:rsidRPr="000F7655" w:rsidRDefault="00FD08DE" w:rsidP="00D83A43">
      <w:pPr>
        <w:tabs>
          <w:tab w:val="clear" w:pos="567"/>
        </w:tabs>
        <w:spacing w:line="240" w:lineRule="auto"/>
        <w:rPr>
          <w:noProof/>
          <w:szCs w:val="22"/>
          <w:lang w:val="el-GR"/>
        </w:rPr>
      </w:pPr>
    </w:p>
    <w:p w14:paraId="4A296CB7" w14:textId="77777777" w:rsidR="00FD08DE" w:rsidRPr="000F7655" w:rsidRDefault="00FD08DE" w:rsidP="00D83A43">
      <w:pPr>
        <w:tabs>
          <w:tab w:val="clear" w:pos="567"/>
        </w:tabs>
        <w:spacing w:line="240" w:lineRule="auto"/>
        <w:rPr>
          <w:noProof/>
          <w:szCs w:val="22"/>
          <w:lang w:val="el-GR"/>
        </w:rPr>
      </w:pPr>
    </w:p>
    <w:p w14:paraId="323C8ADD" w14:textId="77777777" w:rsidR="00FD08DE" w:rsidRPr="000F7655" w:rsidRDefault="00FD08DE" w:rsidP="00D83A43">
      <w:pPr>
        <w:tabs>
          <w:tab w:val="clear" w:pos="567"/>
        </w:tabs>
        <w:spacing w:line="240" w:lineRule="auto"/>
        <w:rPr>
          <w:noProof/>
          <w:szCs w:val="22"/>
          <w:lang w:val="el-GR"/>
        </w:rPr>
      </w:pPr>
    </w:p>
    <w:p w14:paraId="57A806B7" w14:textId="77777777" w:rsidR="00FD08DE" w:rsidRPr="000F7655" w:rsidRDefault="00FD08DE" w:rsidP="00D83A43">
      <w:pPr>
        <w:tabs>
          <w:tab w:val="clear" w:pos="567"/>
        </w:tabs>
        <w:spacing w:line="240" w:lineRule="auto"/>
        <w:rPr>
          <w:noProof/>
          <w:szCs w:val="22"/>
          <w:lang w:val="el-GR"/>
        </w:rPr>
      </w:pPr>
    </w:p>
    <w:p w14:paraId="641690CA" w14:textId="77777777" w:rsidR="00FD08DE" w:rsidRPr="000F7655" w:rsidRDefault="00FD08DE" w:rsidP="00D83A43">
      <w:pPr>
        <w:tabs>
          <w:tab w:val="clear" w:pos="567"/>
        </w:tabs>
        <w:spacing w:line="240" w:lineRule="auto"/>
        <w:rPr>
          <w:noProof/>
          <w:szCs w:val="22"/>
          <w:lang w:val="el-GR"/>
        </w:rPr>
      </w:pPr>
    </w:p>
    <w:p w14:paraId="50BD8E51" w14:textId="77777777" w:rsidR="00FD08DE" w:rsidRPr="000F7655" w:rsidRDefault="00FD08DE" w:rsidP="00D83A43">
      <w:pPr>
        <w:tabs>
          <w:tab w:val="clear" w:pos="567"/>
        </w:tabs>
        <w:spacing w:line="240" w:lineRule="auto"/>
        <w:rPr>
          <w:noProof/>
          <w:szCs w:val="22"/>
          <w:lang w:val="el-GR"/>
        </w:rPr>
      </w:pPr>
    </w:p>
    <w:p w14:paraId="130999B6" w14:textId="77777777" w:rsidR="00FD08DE" w:rsidRPr="000F7655" w:rsidRDefault="00FD08DE" w:rsidP="00D83A43">
      <w:pPr>
        <w:tabs>
          <w:tab w:val="clear" w:pos="567"/>
        </w:tabs>
        <w:spacing w:line="240" w:lineRule="auto"/>
        <w:rPr>
          <w:noProof/>
          <w:szCs w:val="22"/>
          <w:lang w:val="el-GR"/>
        </w:rPr>
      </w:pPr>
    </w:p>
    <w:p w14:paraId="725A9E40" w14:textId="77777777" w:rsidR="00FD08DE" w:rsidRPr="000F7655" w:rsidRDefault="00FD08DE" w:rsidP="00D83A43">
      <w:pPr>
        <w:tabs>
          <w:tab w:val="clear" w:pos="567"/>
        </w:tabs>
        <w:spacing w:line="240" w:lineRule="auto"/>
        <w:rPr>
          <w:noProof/>
          <w:szCs w:val="22"/>
          <w:lang w:val="el-GR"/>
        </w:rPr>
      </w:pPr>
    </w:p>
    <w:p w14:paraId="1975F3DD" w14:textId="77777777" w:rsidR="00FD08DE" w:rsidRPr="000F7655" w:rsidRDefault="00FD08DE" w:rsidP="00D83A43">
      <w:pPr>
        <w:tabs>
          <w:tab w:val="clear" w:pos="567"/>
        </w:tabs>
        <w:spacing w:line="240" w:lineRule="auto"/>
        <w:rPr>
          <w:noProof/>
          <w:szCs w:val="22"/>
          <w:lang w:val="el-GR"/>
        </w:rPr>
      </w:pPr>
    </w:p>
    <w:p w14:paraId="5D192D71" w14:textId="77777777" w:rsidR="00FD08DE" w:rsidRPr="000F7655" w:rsidRDefault="00FD08DE" w:rsidP="00D83A43">
      <w:pPr>
        <w:tabs>
          <w:tab w:val="clear" w:pos="567"/>
        </w:tabs>
        <w:spacing w:line="240" w:lineRule="auto"/>
        <w:rPr>
          <w:noProof/>
          <w:szCs w:val="22"/>
          <w:lang w:val="el-GR"/>
        </w:rPr>
      </w:pPr>
    </w:p>
    <w:p w14:paraId="29F11ED2" w14:textId="77777777" w:rsidR="00FD08DE" w:rsidRPr="000F7655" w:rsidRDefault="00FD08DE" w:rsidP="00D83A43">
      <w:pPr>
        <w:tabs>
          <w:tab w:val="clear" w:pos="567"/>
        </w:tabs>
        <w:spacing w:line="240" w:lineRule="auto"/>
        <w:rPr>
          <w:noProof/>
          <w:szCs w:val="22"/>
          <w:lang w:val="el-GR"/>
        </w:rPr>
      </w:pPr>
    </w:p>
    <w:p w14:paraId="22381ECE" w14:textId="77777777" w:rsidR="00FD08DE" w:rsidRPr="00A9677B" w:rsidRDefault="00FD08DE" w:rsidP="00D83A43">
      <w:pPr>
        <w:tabs>
          <w:tab w:val="clear" w:pos="567"/>
        </w:tabs>
        <w:spacing w:line="240" w:lineRule="auto"/>
        <w:rPr>
          <w:noProof/>
          <w:szCs w:val="22"/>
          <w:lang w:val="el-GR"/>
        </w:rPr>
      </w:pPr>
    </w:p>
    <w:p w14:paraId="610BE4AF" w14:textId="77777777" w:rsidR="00B04CA0" w:rsidRPr="00092D7A" w:rsidRDefault="00B04CA0" w:rsidP="00D83A43">
      <w:pPr>
        <w:tabs>
          <w:tab w:val="clear" w:pos="567"/>
        </w:tabs>
        <w:spacing w:line="240" w:lineRule="auto"/>
        <w:rPr>
          <w:noProof/>
          <w:szCs w:val="22"/>
          <w:lang w:val="el-GR"/>
        </w:rPr>
      </w:pPr>
    </w:p>
    <w:p w14:paraId="5E02875F" w14:textId="77777777" w:rsidR="00FD08DE" w:rsidRPr="000F7655" w:rsidRDefault="00FD08DE" w:rsidP="00D83A43">
      <w:pPr>
        <w:tabs>
          <w:tab w:val="clear" w:pos="567"/>
        </w:tabs>
        <w:spacing w:line="240" w:lineRule="auto"/>
        <w:rPr>
          <w:noProof/>
          <w:szCs w:val="22"/>
          <w:lang w:val="el-GR"/>
        </w:rPr>
      </w:pPr>
    </w:p>
    <w:p w14:paraId="619137B5" w14:textId="62F6D008" w:rsidR="00FD08DE" w:rsidRPr="000F7655" w:rsidRDefault="00FD08DE" w:rsidP="00D83A43">
      <w:pPr>
        <w:tabs>
          <w:tab w:val="clear" w:pos="567"/>
        </w:tabs>
        <w:spacing w:line="240" w:lineRule="auto"/>
        <w:jc w:val="center"/>
        <w:outlineLvl w:val="0"/>
        <w:rPr>
          <w:noProof/>
          <w:szCs w:val="22"/>
          <w:lang w:val="el-GR"/>
        </w:rPr>
      </w:pPr>
      <w:r w:rsidRPr="000F7655">
        <w:rPr>
          <w:b/>
          <w:noProof/>
          <w:szCs w:val="22"/>
        </w:rPr>
        <w:t>A</w:t>
      </w:r>
      <w:r w:rsidRPr="000F7655">
        <w:rPr>
          <w:b/>
          <w:noProof/>
          <w:szCs w:val="22"/>
          <w:lang w:val="el-GR"/>
        </w:rPr>
        <w:t xml:space="preserve">. </w:t>
      </w:r>
      <w:r w:rsidR="00184330" w:rsidRPr="000F7655">
        <w:rPr>
          <w:b/>
          <w:noProof/>
          <w:szCs w:val="22"/>
          <w:lang w:val="el-GR"/>
        </w:rPr>
        <w:t>ΕΠΙΣΗΜΑΝΣΗ</w:t>
      </w:r>
    </w:p>
    <w:p w14:paraId="1B130DEC" w14:textId="77777777" w:rsidR="00FD08DE" w:rsidRPr="000F7655" w:rsidRDefault="00FD08DE" w:rsidP="00D83A43">
      <w:pPr>
        <w:shd w:val="clear" w:color="auto" w:fill="FFFFFF"/>
        <w:tabs>
          <w:tab w:val="clear" w:pos="567"/>
        </w:tabs>
        <w:spacing w:line="240" w:lineRule="auto"/>
        <w:rPr>
          <w:noProof/>
          <w:szCs w:val="22"/>
          <w:lang w:val="el-GR"/>
        </w:rPr>
      </w:pPr>
      <w:r w:rsidRPr="000F7655">
        <w:rPr>
          <w:noProof/>
          <w:szCs w:val="22"/>
          <w:lang w:val="el-GR"/>
        </w:rPr>
        <w:br w:type="page"/>
      </w:r>
    </w:p>
    <w:p w14:paraId="6E399E87" w14:textId="6A55A473" w:rsidR="00FD08DE" w:rsidRPr="00450A3A" w:rsidRDefault="00FD08DE" w:rsidP="00D83A43">
      <w:pPr>
        <w:tabs>
          <w:tab w:val="clear" w:pos="567"/>
        </w:tabs>
        <w:spacing w:line="240" w:lineRule="auto"/>
        <w:rPr>
          <w:noProof/>
          <w:szCs w:val="22"/>
          <w:lang w:val="el-GR"/>
        </w:rPr>
      </w:pPr>
    </w:p>
    <w:p w14:paraId="2E6CAA9C" w14:textId="7C49F208" w:rsidR="00F101D8" w:rsidRPr="000F7655" w:rsidRDefault="00184330" w:rsidP="00D83A4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bookmarkStart w:id="43" w:name="_Toc68076498"/>
      <w:r w:rsidRPr="000F7655">
        <w:rPr>
          <w:b/>
          <w:noProof/>
          <w:szCs w:val="22"/>
          <w:lang w:val="el-GR"/>
        </w:rPr>
        <w:t>ΕΝΔΕΙΞΕΙΣ ΠΟΥ ΠΡΕΠΕΙ ΝΑ ΑΝΑΓΡΑΦΟΝΤΑΙ ΣΤΗΝ ΕΞΩΤΕΡΙΚΗ ΣΥΣΚΕΥΑΣΙΑ</w:t>
      </w:r>
    </w:p>
    <w:p w14:paraId="19D9F339" w14:textId="77777777"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el-GR"/>
        </w:rPr>
      </w:pPr>
    </w:p>
    <w:p w14:paraId="59548F4C" w14:textId="139FAB08" w:rsidR="00F101D8" w:rsidRPr="000F7655" w:rsidRDefault="00EC3090" w:rsidP="00D83A43">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el-GR"/>
        </w:rPr>
      </w:pPr>
      <w:r w:rsidRPr="000F7655">
        <w:rPr>
          <w:b/>
          <w:noProof/>
          <w:szCs w:val="22"/>
          <w:lang w:val="el-GR"/>
        </w:rPr>
        <w:t>ΕΞΩΤΕΡΙΚΟΣ ΧΑΡΤΙΝΟΣ ΠΕΡΙΕΚΤΗΣ ΓΙΑ ΣΥΣΚΕΥΑΣΙΑ ΜΟΝΑΔΩΝ</w:t>
      </w:r>
    </w:p>
    <w:p w14:paraId="1C0A3C4A" w14:textId="77777777" w:rsidR="00F101D8" w:rsidRPr="000F7655" w:rsidRDefault="00F101D8" w:rsidP="00D83A43">
      <w:pPr>
        <w:tabs>
          <w:tab w:val="clear" w:pos="567"/>
        </w:tabs>
        <w:spacing w:line="240" w:lineRule="auto"/>
        <w:rPr>
          <w:noProof/>
          <w:szCs w:val="22"/>
          <w:lang w:val="el-GR"/>
        </w:rPr>
      </w:pPr>
    </w:p>
    <w:p w14:paraId="4FB7A904" w14:textId="77777777" w:rsidR="00F101D8" w:rsidRPr="000F7655" w:rsidRDefault="00F101D8" w:rsidP="00D83A43">
      <w:pPr>
        <w:tabs>
          <w:tab w:val="clear" w:pos="567"/>
        </w:tabs>
        <w:spacing w:line="240" w:lineRule="auto"/>
        <w:rPr>
          <w:noProof/>
          <w:szCs w:val="22"/>
          <w:lang w:val="el-GR"/>
        </w:rPr>
      </w:pPr>
    </w:p>
    <w:p w14:paraId="53DBD8E4" w14:textId="71A82AA3"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1.</w:t>
      </w:r>
      <w:r w:rsidRPr="000F7655">
        <w:rPr>
          <w:b/>
          <w:noProof/>
          <w:szCs w:val="22"/>
          <w:lang w:val="el-GR"/>
        </w:rPr>
        <w:tab/>
      </w:r>
      <w:r w:rsidR="00814C9D" w:rsidRPr="000F7655">
        <w:rPr>
          <w:b/>
          <w:noProof/>
          <w:szCs w:val="22"/>
          <w:lang w:val="el-GR"/>
        </w:rPr>
        <w:t>ΟΝΟΜΑΣΙΑ ΤΟΥ ΦΑΡΜΑΚΕΥΤΙΚΟΥ ΠΡΟΪΟΝΤΟΣ</w:t>
      </w:r>
    </w:p>
    <w:p w14:paraId="341C85E2" w14:textId="77777777" w:rsidR="00F101D8" w:rsidRPr="000F7655" w:rsidRDefault="00F101D8" w:rsidP="00D83A43">
      <w:pPr>
        <w:keepNext/>
        <w:tabs>
          <w:tab w:val="clear" w:pos="567"/>
        </w:tabs>
        <w:spacing w:line="240" w:lineRule="auto"/>
        <w:rPr>
          <w:noProof/>
          <w:szCs w:val="22"/>
          <w:lang w:val="el-GR"/>
        </w:rPr>
      </w:pPr>
    </w:p>
    <w:p w14:paraId="29190AFB" w14:textId="7DDDBD9D" w:rsidR="00590FA3" w:rsidRPr="000F7655" w:rsidRDefault="00F101D8" w:rsidP="00D83A43">
      <w:pPr>
        <w:tabs>
          <w:tab w:val="clear" w:pos="567"/>
        </w:tabs>
        <w:spacing w:line="240" w:lineRule="auto"/>
        <w:rPr>
          <w:rFonts w:eastAsia="MS Mincho"/>
          <w:szCs w:val="22"/>
          <w:lang w:val="el-GR" w:eastAsia="ja-JP"/>
        </w:rPr>
      </w:pPr>
      <w:r w:rsidRPr="000F7655">
        <w:rPr>
          <w:rFonts w:eastAsia="MS Mincho"/>
          <w:szCs w:val="22"/>
          <w:lang w:eastAsia="ja-JP"/>
        </w:rPr>
        <w:t>Enerzair</w:t>
      </w:r>
      <w:r w:rsidRPr="000F7655">
        <w:rPr>
          <w:rFonts w:eastAsia="MS Mincho"/>
          <w:szCs w:val="22"/>
          <w:lang w:val="el-GR" w:eastAsia="ja-JP"/>
        </w:rPr>
        <w:t xml:space="preserve"> </w:t>
      </w:r>
      <w:r w:rsidRPr="000F7655">
        <w:rPr>
          <w:rFonts w:eastAsia="MS Mincho"/>
          <w:szCs w:val="22"/>
          <w:lang w:eastAsia="ja-JP"/>
        </w:rPr>
        <w:t>Breezhaler</w:t>
      </w:r>
      <w:r w:rsidRPr="000F7655">
        <w:rPr>
          <w:rFonts w:eastAsia="MS Mincho"/>
          <w:szCs w:val="22"/>
          <w:lang w:val="el-GR" w:eastAsia="ja-JP"/>
        </w:rPr>
        <w:t xml:space="preserve"> 114</w:t>
      </w:r>
      <w:r w:rsidRPr="000F7655">
        <w:rPr>
          <w:rFonts w:eastAsia="MS Mincho"/>
          <w:szCs w:val="22"/>
          <w:lang w:eastAsia="ja-JP"/>
        </w:rPr>
        <w:t> </w:t>
      </w:r>
      <w:r w:rsidR="00814C9D" w:rsidRPr="000F7655">
        <w:rPr>
          <w:rFonts w:eastAsia="MS Mincho"/>
          <w:szCs w:val="22"/>
          <w:lang w:val="el-GR" w:eastAsia="ja-JP"/>
        </w:rPr>
        <w:t>μικρογραμμάρια</w:t>
      </w:r>
      <w:r w:rsidRPr="000F7655">
        <w:rPr>
          <w:rFonts w:eastAsia="MS Mincho"/>
          <w:szCs w:val="22"/>
          <w:lang w:val="el-GR" w:eastAsia="ja-JP"/>
        </w:rPr>
        <w:t>/46</w:t>
      </w:r>
      <w:r w:rsidRPr="000F7655">
        <w:rPr>
          <w:rFonts w:eastAsia="MS Mincho"/>
          <w:szCs w:val="22"/>
          <w:lang w:eastAsia="ja-JP"/>
        </w:rPr>
        <w:t> </w:t>
      </w:r>
      <w:r w:rsidR="00814C9D" w:rsidRPr="000F7655">
        <w:rPr>
          <w:rFonts w:eastAsia="MS Mincho"/>
          <w:szCs w:val="22"/>
          <w:lang w:val="el-GR" w:eastAsia="ja-JP"/>
        </w:rPr>
        <w:t>μικρογραμμάρια</w:t>
      </w:r>
      <w:r w:rsidRPr="000F7655">
        <w:rPr>
          <w:rFonts w:eastAsia="MS Mincho"/>
          <w:szCs w:val="22"/>
          <w:lang w:val="el-GR" w:eastAsia="ja-JP"/>
        </w:rPr>
        <w:t>/136</w:t>
      </w:r>
      <w:r w:rsidRPr="000F7655">
        <w:rPr>
          <w:rFonts w:eastAsia="MS Mincho"/>
          <w:szCs w:val="22"/>
          <w:lang w:eastAsia="ja-JP"/>
        </w:rPr>
        <w:t> </w:t>
      </w:r>
      <w:r w:rsidR="00814C9D" w:rsidRPr="000F7655">
        <w:rPr>
          <w:rFonts w:eastAsia="MS Mincho"/>
          <w:szCs w:val="22"/>
          <w:lang w:val="el-GR" w:eastAsia="ja-JP"/>
        </w:rPr>
        <w:t>μικρογραμμάρια</w:t>
      </w:r>
      <w:r w:rsidRPr="000F7655">
        <w:rPr>
          <w:rFonts w:eastAsia="MS Mincho"/>
          <w:szCs w:val="22"/>
          <w:lang w:val="el-GR" w:eastAsia="ja-JP"/>
        </w:rPr>
        <w:t xml:space="preserve"> </w:t>
      </w:r>
      <w:r w:rsidR="00814C9D" w:rsidRPr="000F7655">
        <w:rPr>
          <w:rFonts w:eastAsia="MS Mincho"/>
          <w:szCs w:val="22"/>
          <w:lang w:val="el-GR" w:eastAsia="ja-JP"/>
        </w:rPr>
        <w:t>κόνις για εισπνοή</w:t>
      </w:r>
      <w:r w:rsidR="009A7DB1">
        <w:rPr>
          <w:rFonts w:eastAsia="MS Mincho"/>
          <w:szCs w:val="22"/>
          <w:lang w:val="el-GR" w:eastAsia="ja-JP"/>
        </w:rPr>
        <w:t>,</w:t>
      </w:r>
      <w:r w:rsidR="00590FA3" w:rsidRPr="000F7655">
        <w:rPr>
          <w:rFonts w:eastAsia="MS Mincho"/>
          <w:szCs w:val="22"/>
          <w:lang w:val="el-GR" w:eastAsia="ja-JP"/>
        </w:rPr>
        <w:t xml:space="preserve"> </w:t>
      </w:r>
      <w:r w:rsidR="00814C9D" w:rsidRPr="000F7655">
        <w:rPr>
          <w:rFonts w:eastAsia="MS Mincho"/>
          <w:szCs w:val="22"/>
          <w:lang w:val="el-GR" w:eastAsia="ja-JP"/>
        </w:rPr>
        <w:t>σκληρά καψάκια</w:t>
      </w:r>
    </w:p>
    <w:p w14:paraId="76BCCBE1" w14:textId="1A53A38E" w:rsidR="00F101D8" w:rsidRPr="000F7655" w:rsidRDefault="00814C9D" w:rsidP="00D83A43">
      <w:pPr>
        <w:tabs>
          <w:tab w:val="clear" w:pos="567"/>
        </w:tabs>
        <w:spacing w:line="240" w:lineRule="auto"/>
        <w:rPr>
          <w:rFonts w:eastAsia="MS Mincho"/>
          <w:szCs w:val="22"/>
          <w:lang w:val="el-GR" w:eastAsia="ja-JP"/>
        </w:rPr>
      </w:pPr>
      <w:r w:rsidRPr="000F7655">
        <w:rPr>
          <w:szCs w:val="22"/>
          <w:lang w:val="el-GR"/>
        </w:rPr>
        <w:t>ινδακατερόλη</w:t>
      </w:r>
      <w:r w:rsidR="00F101D8" w:rsidRPr="000F7655">
        <w:rPr>
          <w:szCs w:val="22"/>
          <w:lang w:val="el-GR"/>
        </w:rPr>
        <w:t>/</w:t>
      </w:r>
      <w:r w:rsidRPr="000F7655">
        <w:rPr>
          <w:szCs w:val="22"/>
          <w:lang w:val="el-GR"/>
        </w:rPr>
        <w:t>γλυκοπυ</w:t>
      </w:r>
      <w:r w:rsidR="00590FA3" w:rsidRPr="000F7655">
        <w:rPr>
          <w:szCs w:val="22"/>
          <w:lang w:val="el-GR"/>
        </w:rPr>
        <w:t>ρρόνιο</w:t>
      </w:r>
      <w:r w:rsidR="00F101D8" w:rsidRPr="000F7655">
        <w:rPr>
          <w:szCs w:val="22"/>
          <w:lang w:val="el-GR"/>
        </w:rPr>
        <w:t>/</w:t>
      </w:r>
      <w:r w:rsidR="00174389" w:rsidRPr="000F7655">
        <w:rPr>
          <w:szCs w:val="22"/>
          <w:lang w:val="el-GR"/>
        </w:rPr>
        <w:t>φουροϊκή μομεταζόνη</w:t>
      </w:r>
    </w:p>
    <w:p w14:paraId="43E65DB1" w14:textId="77777777" w:rsidR="00F101D8" w:rsidRPr="000F7655" w:rsidRDefault="00F101D8" w:rsidP="00D83A43">
      <w:pPr>
        <w:tabs>
          <w:tab w:val="clear" w:pos="567"/>
        </w:tabs>
        <w:spacing w:line="240" w:lineRule="auto"/>
        <w:rPr>
          <w:noProof/>
          <w:szCs w:val="22"/>
          <w:lang w:val="el-GR"/>
        </w:rPr>
      </w:pPr>
    </w:p>
    <w:p w14:paraId="77A518F4" w14:textId="77777777" w:rsidR="00F101D8" w:rsidRPr="000F7655" w:rsidRDefault="00F101D8" w:rsidP="00D83A43">
      <w:pPr>
        <w:tabs>
          <w:tab w:val="clear" w:pos="567"/>
        </w:tabs>
        <w:spacing w:line="240" w:lineRule="auto"/>
        <w:rPr>
          <w:noProof/>
          <w:szCs w:val="22"/>
          <w:lang w:val="el-GR"/>
        </w:rPr>
      </w:pPr>
    </w:p>
    <w:p w14:paraId="13BB37B0" w14:textId="27FB913D"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el-GR"/>
        </w:rPr>
      </w:pPr>
      <w:r w:rsidRPr="000F7655">
        <w:rPr>
          <w:b/>
          <w:noProof/>
          <w:szCs w:val="22"/>
          <w:lang w:val="el-GR"/>
        </w:rPr>
        <w:t>2.</w:t>
      </w:r>
      <w:r w:rsidRPr="000F7655">
        <w:rPr>
          <w:b/>
          <w:noProof/>
          <w:szCs w:val="22"/>
          <w:lang w:val="el-GR"/>
        </w:rPr>
        <w:tab/>
      </w:r>
      <w:r w:rsidR="000722E3" w:rsidRPr="000F7655">
        <w:rPr>
          <w:b/>
          <w:noProof/>
          <w:szCs w:val="22"/>
          <w:lang w:val="el-GR"/>
        </w:rPr>
        <w:t>ΣΥΝΘΕΣΗ ΣΕ ΔΡΑΣΤΙΚΗ(ΕΣ) ΟΥΣΙΑ(ΕΣ)</w:t>
      </w:r>
    </w:p>
    <w:p w14:paraId="105415E9" w14:textId="77777777" w:rsidR="00F101D8" w:rsidRPr="000F7655" w:rsidRDefault="00F101D8" w:rsidP="00D83A43">
      <w:pPr>
        <w:keepNext/>
        <w:tabs>
          <w:tab w:val="clear" w:pos="567"/>
        </w:tabs>
        <w:spacing w:line="240" w:lineRule="auto"/>
        <w:rPr>
          <w:noProof/>
          <w:szCs w:val="22"/>
          <w:lang w:val="el-GR"/>
        </w:rPr>
      </w:pPr>
    </w:p>
    <w:p w14:paraId="1D0F7D2B" w14:textId="1508C031" w:rsidR="00F101D8" w:rsidRPr="000F7655" w:rsidRDefault="000722E3" w:rsidP="00D83A43">
      <w:pPr>
        <w:tabs>
          <w:tab w:val="clear" w:pos="567"/>
        </w:tabs>
        <w:spacing w:line="240" w:lineRule="auto"/>
        <w:rPr>
          <w:szCs w:val="22"/>
          <w:lang w:val="el-GR"/>
        </w:rPr>
      </w:pPr>
      <w:r w:rsidRPr="000F7655">
        <w:rPr>
          <w:szCs w:val="22"/>
          <w:lang w:val="el-GR"/>
        </w:rPr>
        <w:t>Κάθε παρεχόμενη δόση περιέχει</w:t>
      </w:r>
      <w:r w:rsidR="00F101D8" w:rsidRPr="000F7655">
        <w:rPr>
          <w:szCs w:val="22"/>
          <w:lang w:val="el-GR"/>
        </w:rPr>
        <w:t xml:space="preserve"> 114</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00814C9D" w:rsidRPr="000F7655">
        <w:rPr>
          <w:szCs w:val="22"/>
          <w:lang w:val="el-GR"/>
        </w:rPr>
        <w:t>ινδακατερόλης</w:t>
      </w:r>
      <w:r w:rsidR="00F101D8" w:rsidRPr="000F7655">
        <w:rPr>
          <w:szCs w:val="22"/>
          <w:lang w:val="el-GR"/>
        </w:rPr>
        <w:t xml:space="preserve"> (</w:t>
      </w:r>
      <w:r w:rsidR="005006D0" w:rsidRPr="000F7655">
        <w:rPr>
          <w:szCs w:val="22"/>
          <w:lang w:val="el-GR"/>
        </w:rPr>
        <w:t xml:space="preserve">ως </w:t>
      </w:r>
      <w:r w:rsidRPr="000F7655">
        <w:rPr>
          <w:szCs w:val="22"/>
          <w:lang w:val="el-GR"/>
        </w:rPr>
        <w:t>οξική</w:t>
      </w:r>
      <w:r w:rsidR="00F101D8" w:rsidRPr="000F7655">
        <w:rPr>
          <w:szCs w:val="22"/>
          <w:lang w:val="el-GR"/>
        </w:rPr>
        <w:t>), 46</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00814C9D" w:rsidRPr="000F7655">
        <w:rPr>
          <w:szCs w:val="22"/>
          <w:lang w:val="el-GR"/>
        </w:rPr>
        <w:t>γλυκοπυρρονίου</w:t>
      </w:r>
      <w:r w:rsidR="00F101D8" w:rsidRPr="000F7655">
        <w:rPr>
          <w:szCs w:val="22"/>
          <w:lang w:val="el-GR"/>
        </w:rPr>
        <w:t xml:space="preserve"> (</w:t>
      </w:r>
      <w:r w:rsidRPr="000F7655">
        <w:rPr>
          <w:szCs w:val="22"/>
          <w:lang w:val="el-GR"/>
        </w:rPr>
        <w:t>ισοδύναμο με</w:t>
      </w:r>
      <w:r w:rsidR="00F101D8" w:rsidRPr="000F7655">
        <w:rPr>
          <w:szCs w:val="22"/>
          <w:lang w:val="el-GR"/>
        </w:rPr>
        <w:t xml:space="preserve"> 58</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Pr="000F7655">
        <w:rPr>
          <w:szCs w:val="22"/>
          <w:lang w:val="el-GR"/>
        </w:rPr>
        <w:t>βρωμιούχου γλυκοπυρρονίου</w:t>
      </w:r>
      <w:r w:rsidR="00F101D8" w:rsidRPr="000F7655">
        <w:rPr>
          <w:szCs w:val="22"/>
          <w:lang w:val="el-GR"/>
        </w:rPr>
        <w:t xml:space="preserve">) </w:t>
      </w:r>
      <w:r w:rsidR="007D1259" w:rsidRPr="000F7655">
        <w:rPr>
          <w:szCs w:val="22"/>
          <w:lang w:val="el-GR"/>
        </w:rPr>
        <w:t>και</w:t>
      </w:r>
      <w:r w:rsidR="00F101D8" w:rsidRPr="000F7655">
        <w:rPr>
          <w:szCs w:val="22"/>
          <w:lang w:val="el-GR"/>
        </w:rPr>
        <w:t xml:space="preserve"> 136</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00174389" w:rsidRPr="000F7655">
        <w:rPr>
          <w:szCs w:val="22"/>
          <w:lang w:val="el-GR"/>
        </w:rPr>
        <w:t>φουροϊκής μομεταζόνης</w:t>
      </w:r>
      <w:r w:rsidR="00F101D8" w:rsidRPr="000F7655">
        <w:rPr>
          <w:szCs w:val="22"/>
          <w:lang w:val="el-GR"/>
        </w:rPr>
        <w:t>.</w:t>
      </w:r>
    </w:p>
    <w:p w14:paraId="7641A7F2" w14:textId="77777777" w:rsidR="00F101D8" w:rsidRPr="000F7655" w:rsidRDefault="00F101D8" w:rsidP="00D83A43">
      <w:pPr>
        <w:tabs>
          <w:tab w:val="clear" w:pos="567"/>
        </w:tabs>
        <w:spacing w:line="240" w:lineRule="auto"/>
        <w:rPr>
          <w:noProof/>
          <w:szCs w:val="22"/>
          <w:lang w:val="el-GR"/>
        </w:rPr>
      </w:pPr>
    </w:p>
    <w:p w14:paraId="4FD4DA23" w14:textId="77777777" w:rsidR="00F101D8" w:rsidRPr="000F7655" w:rsidRDefault="00F101D8" w:rsidP="00D83A43">
      <w:pPr>
        <w:tabs>
          <w:tab w:val="clear" w:pos="567"/>
        </w:tabs>
        <w:spacing w:line="240" w:lineRule="auto"/>
        <w:rPr>
          <w:noProof/>
          <w:szCs w:val="22"/>
          <w:lang w:val="el-GR"/>
        </w:rPr>
      </w:pPr>
    </w:p>
    <w:p w14:paraId="33C147DC" w14:textId="61ECEE26"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3.</w:t>
      </w:r>
      <w:r w:rsidRPr="000F7655">
        <w:rPr>
          <w:b/>
          <w:noProof/>
          <w:szCs w:val="22"/>
          <w:lang w:val="el-GR"/>
        </w:rPr>
        <w:tab/>
      </w:r>
      <w:r w:rsidR="000722E3" w:rsidRPr="000F7655">
        <w:rPr>
          <w:b/>
          <w:noProof/>
          <w:szCs w:val="22"/>
          <w:lang w:val="el-GR"/>
        </w:rPr>
        <w:t>ΚΑΤΑΛΟΓΟΣ ΕΚΔΟΧΩΝ</w:t>
      </w:r>
    </w:p>
    <w:p w14:paraId="18EE7FEB" w14:textId="77777777" w:rsidR="00F101D8" w:rsidRPr="000F7655" w:rsidRDefault="00F101D8" w:rsidP="00D83A43">
      <w:pPr>
        <w:keepNext/>
        <w:tabs>
          <w:tab w:val="clear" w:pos="567"/>
        </w:tabs>
        <w:spacing w:line="240" w:lineRule="auto"/>
        <w:rPr>
          <w:noProof/>
          <w:szCs w:val="22"/>
          <w:lang w:val="el-GR"/>
        </w:rPr>
      </w:pPr>
    </w:p>
    <w:p w14:paraId="10AE084E" w14:textId="19DDA968" w:rsidR="00F101D8" w:rsidRPr="000F7655" w:rsidRDefault="000722E3" w:rsidP="00D83A43">
      <w:pPr>
        <w:tabs>
          <w:tab w:val="clear" w:pos="567"/>
        </w:tabs>
        <w:spacing w:line="240" w:lineRule="auto"/>
        <w:rPr>
          <w:szCs w:val="22"/>
          <w:shd w:val="pct15" w:color="auto" w:fill="auto"/>
          <w:lang w:val="el-GR"/>
        </w:rPr>
      </w:pPr>
      <w:r w:rsidRPr="000F7655">
        <w:rPr>
          <w:noProof/>
          <w:szCs w:val="22"/>
          <w:lang w:val="el-GR"/>
        </w:rPr>
        <w:t>Επίσης</w:t>
      </w:r>
      <w:r w:rsidR="007F4683" w:rsidRPr="000F7655">
        <w:rPr>
          <w:noProof/>
          <w:szCs w:val="22"/>
          <w:lang w:val="el-GR"/>
        </w:rPr>
        <w:t>,</w:t>
      </w:r>
      <w:r w:rsidRPr="000F7655">
        <w:rPr>
          <w:noProof/>
          <w:szCs w:val="22"/>
          <w:lang w:val="el-GR"/>
        </w:rPr>
        <w:t xml:space="preserve"> περιέχει λακτόζη </w:t>
      </w:r>
      <w:r w:rsidR="00812D69">
        <w:rPr>
          <w:noProof/>
          <w:szCs w:val="22"/>
          <w:lang w:val="el-GR"/>
        </w:rPr>
        <w:t xml:space="preserve">μονοϋδρική </w:t>
      </w:r>
      <w:r w:rsidRPr="000F7655">
        <w:rPr>
          <w:noProof/>
          <w:szCs w:val="22"/>
          <w:lang w:val="el-GR"/>
        </w:rPr>
        <w:t>και μαγνήσιο</w:t>
      </w:r>
      <w:r w:rsidR="007F4683" w:rsidRPr="000F7655">
        <w:rPr>
          <w:noProof/>
          <w:szCs w:val="22"/>
          <w:lang w:val="el-GR"/>
        </w:rPr>
        <w:t xml:space="preserve"> στεατικό</w:t>
      </w:r>
      <w:r w:rsidRPr="000F7655">
        <w:rPr>
          <w:noProof/>
          <w:szCs w:val="22"/>
          <w:lang w:val="el-GR"/>
        </w:rPr>
        <w:t xml:space="preserve">. </w:t>
      </w:r>
      <w:r w:rsidRPr="000F7655">
        <w:rPr>
          <w:szCs w:val="22"/>
          <w:shd w:val="pct15" w:color="auto" w:fill="auto"/>
          <w:lang w:val="el-GR"/>
        </w:rPr>
        <w:t>Βλέπε φύλλο οδηγιών χρήσης για περαιτέρω πληροφορίες</w:t>
      </w:r>
      <w:r w:rsidR="00F101D8" w:rsidRPr="000F7655">
        <w:rPr>
          <w:szCs w:val="22"/>
          <w:shd w:val="pct15" w:color="auto" w:fill="auto"/>
          <w:lang w:val="el-GR"/>
        </w:rPr>
        <w:t>.</w:t>
      </w:r>
    </w:p>
    <w:p w14:paraId="7F815912" w14:textId="77777777" w:rsidR="00F101D8" w:rsidRPr="000F7655" w:rsidRDefault="00F101D8" w:rsidP="00D83A43">
      <w:pPr>
        <w:tabs>
          <w:tab w:val="clear" w:pos="567"/>
        </w:tabs>
        <w:spacing w:line="240" w:lineRule="auto"/>
        <w:rPr>
          <w:szCs w:val="22"/>
          <w:lang w:val="el-GR"/>
        </w:rPr>
      </w:pPr>
    </w:p>
    <w:p w14:paraId="20430559" w14:textId="77777777" w:rsidR="00F101D8" w:rsidRPr="000F7655" w:rsidRDefault="00F101D8" w:rsidP="00D83A43">
      <w:pPr>
        <w:tabs>
          <w:tab w:val="clear" w:pos="567"/>
        </w:tabs>
        <w:spacing w:line="240" w:lineRule="auto"/>
        <w:rPr>
          <w:noProof/>
          <w:szCs w:val="22"/>
          <w:lang w:val="el-GR"/>
        </w:rPr>
      </w:pPr>
    </w:p>
    <w:p w14:paraId="4630D9E9" w14:textId="701FB49C"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4.</w:t>
      </w:r>
      <w:r w:rsidRPr="000F7655">
        <w:rPr>
          <w:b/>
          <w:noProof/>
          <w:szCs w:val="22"/>
          <w:lang w:val="el-GR"/>
        </w:rPr>
        <w:tab/>
      </w:r>
      <w:r w:rsidR="000722E3" w:rsidRPr="000F7655">
        <w:rPr>
          <w:b/>
          <w:noProof/>
          <w:szCs w:val="22"/>
          <w:lang w:val="el-GR"/>
        </w:rPr>
        <w:t>ΦΑΡΜΑΚΟΤΕΧΝΙΚΗ ΜΟΡΦΗ ΚΑΙ ΠΕΡΙΕΧΟΜΕΝΟ</w:t>
      </w:r>
    </w:p>
    <w:p w14:paraId="280CED34" w14:textId="77777777" w:rsidR="007129A9" w:rsidRPr="000F7655" w:rsidRDefault="007129A9" w:rsidP="00D83A43">
      <w:pPr>
        <w:keepNext/>
        <w:tabs>
          <w:tab w:val="clear" w:pos="567"/>
        </w:tabs>
        <w:spacing w:line="240" w:lineRule="auto"/>
        <w:rPr>
          <w:noProof/>
          <w:szCs w:val="22"/>
          <w:lang w:val="el-GR"/>
        </w:rPr>
      </w:pPr>
    </w:p>
    <w:p w14:paraId="12F4B929" w14:textId="6E5DA206" w:rsidR="007129A9" w:rsidRPr="000F7655" w:rsidRDefault="000722E3" w:rsidP="00D83A43">
      <w:pPr>
        <w:tabs>
          <w:tab w:val="clear" w:pos="567"/>
        </w:tabs>
        <w:spacing w:line="240" w:lineRule="auto"/>
        <w:rPr>
          <w:noProof/>
          <w:szCs w:val="22"/>
          <w:lang w:val="el-GR"/>
        </w:rPr>
      </w:pPr>
      <w:r w:rsidRPr="000F7655">
        <w:rPr>
          <w:szCs w:val="22"/>
          <w:shd w:val="pct15" w:color="auto" w:fill="auto"/>
          <w:lang w:val="el-GR"/>
        </w:rPr>
        <w:t>Κόνις για εισπνοή</w:t>
      </w:r>
      <w:r w:rsidR="009A7DB1">
        <w:rPr>
          <w:szCs w:val="22"/>
          <w:shd w:val="pct15" w:color="auto" w:fill="auto"/>
          <w:lang w:val="el-GR"/>
        </w:rPr>
        <w:t>,</w:t>
      </w:r>
      <w:r w:rsidR="00E64EB2" w:rsidRPr="000F7655">
        <w:rPr>
          <w:szCs w:val="22"/>
          <w:shd w:val="pct15" w:color="auto" w:fill="auto"/>
          <w:lang w:val="el-GR"/>
        </w:rPr>
        <w:t xml:space="preserve"> </w:t>
      </w:r>
      <w:r w:rsidRPr="000F7655">
        <w:rPr>
          <w:szCs w:val="22"/>
          <w:shd w:val="pct15" w:color="auto" w:fill="auto"/>
          <w:lang w:val="el-GR"/>
        </w:rPr>
        <w:t>σκληρό καψάκιο</w:t>
      </w:r>
    </w:p>
    <w:p w14:paraId="451C7736" w14:textId="77777777" w:rsidR="00F101D8" w:rsidRPr="000F7655" w:rsidRDefault="00F101D8" w:rsidP="00D83A43">
      <w:pPr>
        <w:tabs>
          <w:tab w:val="clear" w:pos="567"/>
        </w:tabs>
        <w:spacing w:line="240" w:lineRule="auto"/>
        <w:rPr>
          <w:noProof/>
          <w:szCs w:val="22"/>
          <w:lang w:val="el-GR"/>
        </w:rPr>
      </w:pPr>
    </w:p>
    <w:p w14:paraId="70162243" w14:textId="41BB4642" w:rsidR="00F101D8" w:rsidRPr="000F7655" w:rsidRDefault="00F101D8" w:rsidP="00D83A43">
      <w:pPr>
        <w:tabs>
          <w:tab w:val="clear" w:pos="567"/>
        </w:tabs>
        <w:spacing w:line="240" w:lineRule="auto"/>
        <w:rPr>
          <w:lang w:val="el-GR"/>
        </w:rPr>
      </w:pPr>
      <w:r w:rsidRPr="000F7655">
        <w:rPr>
          <w:lang w:val="el-GR"/>
        </w:rPr>
        <w:t>10</w:t>
      </w:r>
      <w:r w:rsidRPr="000F7655">
        <w:rPr>
          <w:lang w:val="en-US"/>
        </w:rPr>
        <w:t> x </w:t>
      </w:r>
      <w:r w:rsidRPr="000F7655">
        <w:rPr>
          <w:lang w:val="el-GR"/>
        </w:rPr>
        <w:t>1</w:t>
      </w:r>
      <w:r w:rsidRPr="000F7655">
        <w:rPr>
          <w:lang w:val="en-US"/>
        </w:rPr>
        <w:t> </w:t>
      </w:r>
      <w:r w:rsidR="007D1259" w:rsidRPr="000F7655">
        <w:rPr>
          <w:lang w:val="el-GR"/>
        </w:rPr>
        <w:t>καψάκια</w:t>
      </w:r>
      <w:r w:rsidRPr="000F7655">
        <w:rPr>
          <w:lang w:val="el-GR"/>
        </w:rPr>
        <w:t xml:space="preserve"> + 1</w:t>
      </w:r>
      <w:r w:rsidRPr="000F7655">
        <w:rPr>
          <w:lang w:val="en-US"/>
        </w:rPr>
        <w:t> </w:t>
      </w:r>
      <w:r w:rsidR="007D1259" w:rsidRPr="000F7655">
        <w:rPr>
          <w:lang w:val="el-GR"/>
        </w:rPr>
        <w:t>συσκευή εισπνοής</w:t>
      </w:r>
    </w:p>
    <w:p w14:paraId="1C2D67C4" w14:textId="38E4EB3F" w:rsidR="00F101D8" w:rsidRPr="000F7655" w:rsidRDefault="00F101D8" w:rsidP="00D83A43">
      <w:pPr>
        <w:tabs>
          <w:tab w:val="clear" w:pos="567"/>
        </w:tabs>
        <w:spacing w:line="240" w:lineRule="auto"/>
        <w:rPr>
          <w:shd w:val="pct15" w:color="auto" w:fill="auto"/>
          <w:lang w:val="el-GR"/>
        </w:rPr>
      </w:pPr>
      <w:r w:rsidRPr="000F7655">
        <w:rPr>
          <w:shd w:val="pct15" w:color="auto" w:fill="auto"/>
          <w:lang w:val="el-GR"/>
        </w:rPr>
        <w:t>30</w:t>
      </w:r>
      <w:r w:rsidRPr="000F7655">
        <w:rPr>
          <w:shd w:val="pct15" w:color="auto" w:fill="auto"/>
          <w:lang w:val="en-US"/>
        </w:rPr>
        <w:t> x </w:t>
      </w:r>
      <w:r w:rsidRPr="000F7655">
        <w:rPr>
          <w:shd w:val="pct15" w:color="auto" w:fill="auto"/>
          <w:lang w:val="el-GR"/>
        </w:rPr>
        <w:t>1</w:t>
      </w:r>
      <w:r w:rsidRPr="000F7655">
        <w:rPr>
          <w:shd w:val="pct15" w:color="auto" w:fill="auto"/>
          <w:lang w:val="en-US"/>
        </w:rPr>
        <w:t> </w:t>
      </w:r>
      <w:r w:rsidR="007D1259" w:rsidRPr="000F7655">
        <w:rPr>
          <w:shd w:val="pct15" w:color="auto" w:fill="auto"/>
          <w:lang w:val="el-GR"/>
        </w:rPr>
        <w:t>καψάκια</w:t>
      </w:r>
      <w:r w:rsidRPr="000F7655">
        <w:rPr>
          <w:shd w:val="pct15" w:color="auto" w:fill="auto"/>
          <w:lang w:val="el-GR"/>
        </w:rPr>
        <w:t xml:space="preserve"> + 1</w:t>
      </w:r>
      <w:r w:rsidRPr="000F7655">
        <w:rPr>
          <w:shd w:val="pct15" w:color="auto" w:fill="auto"/>
          <w:lang w:val="en-US"/>
        </w:rPr>
        <w:t> </w:t>
      </w:r>
      <w:r w:rsidR="007D1259" w:rsidRPr="000F7655">
        <w:rPr>
          <w:shd w:val="pct15" w:color="auto" w:fill="auto"/>
          <w:lang w:val="el-GR"/>
        </w:rPr>
        <w:t>συσκευή εισπνοής</w:t>
      </w:r>
    </w:p>
    <w:p w14:paraId="14F294C2" w14:textId="1ECDDEC2" w:rsidR="00F101D8" w:rsidRPr="000F7655" w:rsidRDefault="00F101D8" w:rsidP="00D83A43">
      <w:pPr>
        <w:tabs>
          <w:tab w:val="clear" w:pos="567"/>
        </w:tabs>
        <w:spacing w:line="240" w:lineRule="auto"/>
        <w:rPr>
          <w:shd w:val="pct15" w:color="auto" w:fill="auto"/>
          <w:lang w:val="el-GR"/>
        </w:rPr>
      </w:pPr>
      <w:r w:rsidRPr="000F7655">
        <w:rPr>
          <w:shd w:val="pct15" w:color="auto" w:fill="auto"/>
          <w:lang w:val="el-GR"/>
        </w:rPr>
        <w:t>90</w:t>
      </w:r>
      <w:r w:rsidRPr="000F7655">
        <w:rPr>
          <w:shd w:val="pct15" w:color="auto" w:fill="auto"/>
          <w:lang w:val="en-US"/>
        </w:rPr>
        <w:t> x </w:t>
      </w:r>
      <w:r w:rsidRPr="000F7655">
        <w:rPr>
          <w:shd w:val="pct15" w:color="auto" w:fill="auto"/>
          <w:lang w:val="el-GR"/>
        </w:rPr>
        <w:t>1</w:t>
      </w:r>
      <w:r w:rsidRPr="000F7655">
        <w:rPr>
          <w:shd w:val="pct15" w:color="auto" w:fill="auto"/>
          <w:lang w:val="en-US"/>
        </w:rPr>
        <w:t> </w:t>
      </w:r>
      <w:r w:rsidR="007D1259" w:rsidRPr="000F7655">
        <w:rPr>
          <w:shd w:val="pct15" w:color="auto" w:fill="auto"/>
          <w:lang w:val="el-GR"/>
        </w:rPr>
        <w:t>καψάκια</w:t>
      </w:r>
      <w:r w:rsidRPr="000F7655">
        <w:rPr>
          <w:shd w:val="pct15" w:color="auto" w:fill="auto"/>
          <w:lang w:val="el-GR"/>
        </w:rPr>
        <w:t xml:space="preserve"> + 1</w:t>
      </w:r>
      <w:r w:rsidRPr="000F7655">
        <w:rPr>
          <w:shd w:val="pct15" w:color="auto" w:fill="auto"/>
          <w:lang w:val="en-US"/>
        </w:rPr>
        <w:t> </w:t>
      </w:r>
      <w:r w:rsidR="007D1259" w:rsidRPr="000F7655">
        <w:rPr>
          <w:shd w:val="pct15" w:color="auto" w:fill="auto"/>
          <w:lang w:val="el-GR"/>
        </w:rPr>
        <w:t>συσκευή εισπνοής</w:t>
      </w:r>
    </w:p>
    <w:p w14:paraId="3941A60D" w14:textId="77777777" w:rsidR="00F101D8" w:rsidRPr="000F7655" w:rsidRDefault="00F101D8" w:rsidP="00D83A43">
      <w:pPr>
        <w:tabs>
          <w:tab w:val="clear" w:pos="567"/>
        </w:tabs>
        <w:spacing w:line="240" w:lineRule="auto"/>
        <w:rPr>
          <w:shd w:val="pct15" w:color="auto" w:fill="auto"/>
          <w:lang w:val="el-GR"/>
        </w:rPr>
      </w:pPr>
    </w:p>
    <w:p w14:paraId="268C16D1" w14:textId="77777777" w:rsidR="00F101D8" w:rsidRPr="000F7655" w:rsidRDefault="00F101D8" w:rsidP="00D83A43">
      <w:pPr>
        <w:tabs>
          <w:tab w:val="clear" w:pos="567"/>
        </w:tabs>
        <w:spacing w:line="240" w:lineRule="auto"/>
        <w:rPr>
          <w:lang w:val="el-GR"/>
        </w:rPr>
      </w:pPr>
    </w:p>
    <w:p w14:paraId="67541E73" w14:textId="7F4E18A8"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5.</w:t>
      </w:r>
      <w:r w:rsidRPr="000F7655">
        <w:rPr>
          <w:b/>
          <w:noProof/>
          <w:szCs w:val="22"/>
          <w:lang w:val="el-GR"/>
        </w:rPr>
        <w:tab/>
      </w:r>
      <w:r w:rsidR="00806151" w:rsidRPr="000F7655">
        <w:rPr>
          <w:b/>
          <w:noProof/>
          <w:szCs w:val="22"/>
          <w:lang w:val="el-GR"/>
        </w:rPr>
        <w:t>ΤΡΟΠΟΣ ΚΑΙ ΟΔΟΣ(ΟΙ) ΧΟΡΗΓΗΣΗΣ</w:t>
      </w:r>
    </w:p>
    <w:p w14:paraId="21210968" w14:textId="11C8F643" w:rsidR="00F101D8" w:rsidRPr="000F7655" w:rsidRDefault="00F101D8" w:rsidP="00D83A43">
      <w:pPr>
        <w:keepNext/>
        <w:tabs>
          <w:tab w:val="clear" w:pos="567"/>
        </w:tabs>
        <w:spacing w:line="240" w:lineRule="auto"/>
        <w:rPr>
          <w:noProof/>
          <w:szCs w:val="22"/>
          <w:lang w:val="el-GR"/>
        </w:rPr>
      </w:pPr>
    </w:p>
    <w:p w14:paraId="659C29C0" w14:textId="6CCF6F4A" w:rsidR="008D3379" w:rsidRPr="000F7655" w:rsidRDefault="008D3379" w:rsidP="00D83A43">
      <w:pPr>
        <w:tabs>
          <w:tab w:val="clear" w:pos="567"/>
        </w:tabs>
        <w:spacing w:line="240" w:lineRule="auto"/>
        <w:rPr>
          <w:noProof/>
          <w:szCs w:val="22"/>
          <w:lang w:val="el-GR"/>
        </w:rPr>
      </w:pPr>
      <w:r w:rsidRPr="000F7655">
        <w:rPr>
          <w:noProof/>
          <w:szCs w:val="22"/>
          <w:lang w:val="el-GR"/>
        </w:rPr>
        <w:t>Διαβάστε το φύλλο οδηγιών χρήσης πριν από τη χρήση.</w:t>
      </w:r>
    </w:p>
    <w:p w14:paraId="0925B218" w14:textId="77777777" w:rsidR="00443088" w:rsidRPr="000F7655" w:rsidRDefault="00443088" w:rsidP="00D83A43">
      <w:pPr>
        <w:tabs>
          <w:tab w:val="clear" w:pos="567"/>
        </w:tabs>
        <w:spacing w:line="240" w:lineRule="auto"/>
        <w:rPr>
          <w:noProof/>
          <w:szCs w:val="22"/>
          <w:lang w:val="el-GR"/>
        </w:rPr>
      </w:pPr>
      <w:r w:rsidRPr="000F7655">
        <w:rPr>
          <w:noProof/>
          <w:szCs w:val="22"/>
          <w:lang w:val="el-GR"/>
        </w:rPr>
        <w:t>Προς χρήση μόνο με τη συσκευή εισπνοής που παρέχεται στη συσκευασία.</w:t>
      </w:r>
    </w:p>
    <w:p w14:paraId="45FBDDCF" w14:textId="062E0110" w:rsidR="00F101D8" w:rsidRPr="000F7655" w:rsidRDefault="00443088" w:rsidP="00D83A43">
      <w:pPr>
        <w:tabs>
          <w:tab w:val="clear" w:pos="567"/>
        </w:tabs>
        <w:spacing w:line="240" w:lineRule="auto"/>
        <w:rPr>
          <w:noProof/>
          <w:szCs w:val="22"/>
          <w:lang w:val="el-GR"/>
        </w:rPr>
      </w:pPr>
      <w:r w:rsidRPr="000F7655">
        <w:rPr>
          <w:noProof/>
          <w:szCs w:val="22"/>
          <w:lang w:val="el-GR"/>
        </w:rPr>
        <w:t>Μην καταπίνετε τα καψάκια</w:t>
      </w:r>
      <w:r w:rsidR="00F101D8" w:rsidRPr="000F7655">
        <w:rPr>
          <w:noProof/>
          <w:szCs w:val="22"/>
          <w:lang w:val="el-GR"/>
        </w:rPr>
        <w:t>.</w:t>
      </w:r>
    </w:p>
    <w:p w14:paraId="47D91896" w14:textId="7C8D2C24" w:rsidR="00F101D8" w:rsidRPr="000F7655" w:rsidRDefault="007D1259" w:rsidP="00D83A43">
      <w:pPr>
        <w:tabs>
          <w:tab w:val="clear" w:pos="567"/>
        </w:tabs>
        <w:spacing w:line="240" w:lineRule="auto"/>
        <w:rPr>
          <w:noProof/>
          <w:szCs w:val="22"/>
          <w:lang w:val="el-GR"/>
        </w:rPr>
      </w:pPr>
      <w:r w:rsidRPr="000F7655">
        <w:rPr>
          <w:noProof/>
          <w:szCs w:val="22"/>
          <w:lang w:val="el-GR"/>
        </w:rPr>
        <w:t>Χρήση διά εισπνοής</w:t>
      </w:r>
    </w:p>
    <w:p w14:paraId="6E910510" w14:textId="75D9DFD5" w:rsidR="00F101D8" w:rsidRPr="000F7655" w:rsidRDefault="005C4F3C" w:rsidP="00D83A43">
      <w:pPr>
        <w:tabs>
          <w:tab w:val="clear" w:pos="567"/>
        </w:tabs>
        <w:spacing w:line="240" w:lineRule="auto"/>
        <w:rPr>
          <w:noProof/>
          <w:szCs w:val="22"/>
          <w:lang w:val="el-GR"/>
        </w:rPr>
      </w:pPr>
      <w:r w:rsidRPr="000F7655">
        <w:rPr>
          <w:noProof/>
          <w:szCs w:val="22"/>
          <w:shd w:val="pct15" w:color="auto" w:fill="auto"/>
          <w:lang w:val="el-GR"/>
        </w:rPr>
        <w:t>Θεραπεία για</w:t>
      </w:r>
      <w:r w:rsidR="00F101D8" w:rsidRPr="000F7655">
        <w:rPr>
          <w:noProof/>
          <w:szCs w:val="22"/>
          <w:shd w:val="pct15" w:color="auto" w:fill="auto"/>
          <w:lang w:val="el-GR"/>
        </w:rPr>
        <w:t xml:space="preserve"> 90</w:t>
      </w:r>
      <w:r w:rsidR="00F101D8" w:rsidRPr="000F7655">
        <w:rPr>
          <w:noProof/>
          <w:szCs w:val="22"/>
          <w:shd w:val="pct15" w:color="auto" w:fill="auto"/>
        </w:rPr>
        <w:t> </w:t>
      </w:r>
      <w:r w:rsidRPr="000F7655">
        <w:rPr>
          <w:noProof/>
          <w:szCs w:val="22"/>
          <w:shd w:val="pct15" w:color="auto" w:fill="auto"/>
          <w:lang w:val="el-GR"/>
        </w:rPr>
        <w:t>ημέρες</w:t>
      </w:r>
      <w:r w:rsidR="00F101D8" w:rsidRPr="000F7655">
        <w:rPr>
          <w:noProof/>
          <w:szCs w:val="22"/>
          <w:shd w:val="pct15" w:color="auto" w:fill="auto"/>
          <w:lang w:val="el-GR"/>
        </w:rPr>
        <w:t>.</w:t>
      </w:r>
    </w:p>
    <w:p w14:paraId="4C7C1718" w14:textId="7D79C1FD" w:rsidR="00F101D8" w:rsidRPr="000F7655" w:rsidDel="005D7357" w:rsidRDefault="00F101D8" w:rsidP="00D83A43">
      <w:pPr>
        <w:tabs>
          <w:tab w:val="clear" w:pos="567"/>
        </w:tabs>
        <w:spacing w:line="240" w:lineRule="auto"/>
        <w:rPr>
          <w:del w:id="44" w:author="Author"/>
          <w:noProof/>
          <w:szCs w:val="22"/>
          <w:lang w:val="el-GR"/>
        </w:rPr>
      </w:pPr>
    </w:p>
    <w:p w14:paraId="145D470D" w14:textId="0661767E" w:rsidR="00CB2C97" w:rsidRPr="000F7655" w:rsidDel="005D7357" w:rsidRDefault="00CB2C97" w:rsidP="00D83A43">
      <w:pPr>
        <w:tabs>
          <w:tab w:val="clear" w:pos="567"/>
        </w:tabs>
        <w:spacing w:line="240" w:lineRule="auto"/>
        <w:rPr>
          <w:del w:id="45" w:author="Author"/>
          <w:noProof/>
          <w:szCs w:val="22"/>
          <w:lang w:val="el-GR"/>
        </w:rPr>
      </w:pPr>
      <w:del w:id="46" w:author="Author">
        <w:r w:rsidRPr="00097D66" w:rsidDel="005D7357">
          <w:rPr>
            <w:noProof/>
            <w:szCs w:val="22"/>
            <w:shd w:val="pct15" w:color="auto" w:fill="auto"/>
            <w:lang w:val="el-GR"/>
          </w:rPr>
          <w:delText>‘Περιλαμβάνεται κωδικός QR’</w:delText>
        </w:r>
        <w:r w:rsidRPr="000F7655" w:rsidDel="005D7357">
          <w:rPr>
            <w:noProof/>
            <w:szCs w:val="22"/>
            <w:lang w:val="el-GR"/>
          </w:rPr>
          <w:delText xml:space="preserve"> </w:delText>
        </w:r>
      </w:del>
    </w:p>
    <w:p w14:paraId="6598564A" w14:textId="34D062D6" w:rsidR="00CB2C97" w:rsidRPr="000F7655" w:rsidDel="005D7357" w:rsidRDefault="00CB2C97" w:rsidP="00D83A43">
      <w:pPr>
        <w:tabs>
          <w:tab w:val="clear" w:pos="567"/>
        </w:tabs>
        <w:spacing w:line="240" w:lineRule="auto"/>
        <w:rPr>
          <w:del w:id="47" w:author="Author"/>
          <w:noProof/>
          <w:szCs w:val="22"/>
          <w:lang w:val="el-GR"/>
        </w:rPr>
      </w:pPr>
      <w:del w:id="48" w:author="Author">
        <w:r w:rsidRPr="000F7655" w:rsidDel="005D7357">
          <w:rPr>
            <w:noProof/>
            <w:szCs w:val="22"/>
            <w:lang w:val="el-GR"/>
          </w:rPr>
          <w:delText xml:space="preserve">Σκανάρετε για περισσότερες πληροφορίες ή επισκεφτείτε: </w:delText>
        </w:r>
        <w:r w:rsidRPr="000F7655" w:rsidDel="005D7357">
          <w:rPr>
            <w:noProof/>
            <w:szCs w:val="22"/>
          </w:rPr>
          <w:delText>www</w:delText>
        </w:r>
        <w:r w:rsidRPr="000F7655" w:rsidDel="005D7357">
          <w:rPr>
            <w:noProof/>
            <w:szCs w:val="22"/>
            <w:lang w:val="el-GR"/>
          </w:rPr>
          <w:delText>.</w:delText>
        </w:r>
        <w:r w:rsidRPr="000F7655" w:rsidDel="005D7357">
          <w:rPr>
            <w:noProof/>
            <w:szCs w:val="22"/>
          </w:rPr>
          <w:delText>breezhaler</w:delText>
        </w:r>
        <w:r w:rsidRPr="000F7655" w:rsidDel="005D7357">
          <w:rPr>
            <w:noProof/>
            <w:szCs w:val="22"/>
            <w:lang w:val="el-GR"/>
          </w:rPr>
          <w:delText>-</w:delText>
        </w:r>
        <w:r w:rsidRPr="000F7655" w:rsidDel="005D7357">
          <w:rPr>
            <w:noProof/>
            <w:szCs w:val="22"/>
          </w:rPr>
          <w:delText>asthma</w:delText>
        </w:r>
        <w:r w:rsidRPr="000F7655" w:rsidDel="005D7357">
          <w:rPr>
            <w:noProof/>
            <w:szCs w:val="22"/>
            <w:lang w:val="el-GR"/>
          </w:rPr>
          <w:delText>.</w:delText>
        </w:r>
        <w:r w:rsidRPr="000F7655" w:rsidDel="005D7357">
          <w:rPr>
            <w:noProof/>
            <w:szCs w:val="22"/>
          </w:rPr>
          <w:delText>eu</w:delText>
        </w:r>
        <w:r w:rsidRPr="000F7655" w:rsidDel="005D7357">
          <w:rPr>
            <w:noProof/>
            <w:szCs w:val="22"/>
            <w:lang w:val="el-GR"/>
          </w:rPr>
          <w:delText>/</w:delText>
        </w:r>
        <w:r w:rsidRPr="000F7655" w:rsidDel="005D7357">
          <w:rPr>
            <w:noProof/>
            <w:szCs w:val="22"/>
          </w:rPr>
          <w:delText>enerzair</w:delText>
        </w:r>
      </w:del>
    </w:p>
    <w:p w14:paraId="042D6237" w14:textId="77777777" w:rsidR="00CB2C97" w:rsidRPr="000F7655" w:rsidRDefault="00CB2C97" w:rsidP="00D83A43">
      <w:pPr>
        <w:tabs>
          <w:tab w:val="clear" w:pos="567"/>
        </w:tabs>
        <w:spacing w:line="240" w:lineRule="auto"/>
        <w:rPr>
          <w:noProof/>
          <w:szCs w:val="22"/>
          <w:lang w:val="el-GR"/>
        </w:rPr>
      </w:pPr>
    </w:p>
    <w:p w14:paraId="4F8EDD4B" w14:textId="77777777" w:rsidR="00F101D8" w:rsidRPr="000F7655" w:rsidRDefault="00F101D8" w:rsidP="00D83A43">
      <w:pPr>
        <w:tabs>
          <w:tab w:val="clear" w:pos="567"/>
        </w:tabs>
        <w:spacing w:line="240" w:lineRule="auto"/>
        <w:rPr>
          <w:noProof/>
          <w:szCs w:val="22"/>
          <w:lang w:val="el-GR"/>
        </w:rPr>
      </w:pPr>
    </w:p>
    <w:p w14:paraId="36CC5D77" w14:textId="727CC742"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6.</w:t>
      </w:r>
      <w:r w:rsidRPr="000F7655">
        <w:rPr>
          <w:b/>
          <w:noProof/>
          <w:szCs w:val="22"/>
          <w:lang w:val="el-GR"/>
        </w:rPr>
        <w:tab/>
      </w:r>
      <w:r w:rsidR="00443088" w:rsidRPr="000F7655">
        <w:rPr>
          <w:b/>
          <w:noProof/>
          <w:szCs w:val="22"/>
          <w:lang w:val="el-GR"/>
        </w:rPr>
        <w:t>ΕΙΔΙΚΗ ΠΡΟΕΙΔΟΠΟΙΗΣΗ ΣΥΜΦΩΝΑ ΜΕ ΤΗΝ ΟΠΟΙΑ ΤΟ ΦΑΡΜΑΚΕΥΤΙΚΟ ΠΡΟΪΟΝ ΠΡΕΠΕΙ ΝΑ ΦΥΛΑΣΣΕΤΑΙ ΣΕ ΘΕΣΗ ΤΗΝ ΟΠΟΙΑ ΔΕΝ ΒΛΕΠΟΥΝ ΚΑΙ ΔΕΝ ΠΡΟΣΕΓΓΙΖΟΥΝ ΤΑ ΠΑΙΔΙΑ</w:t>
      </w:r>
    </w:p>
    <w:p w14:paraId="592A6230" w14:textId="77777777" w:rsidR="00F101D8" w:rsidRPr="000F7655" w:rsidRDefault="00F101D8" w:rsidP="00D83A43">
      <w:pPr>
        <w:keepNext/>
        <w:tabs>
          <w:tab w:val="clear" w:pos="567"/>
        </w:tabs>
        <w:spacing w:line="240" w:lineRule="auto"/>
        <w:rPr>
          <w:noProof/>
          <w:szCs w:val="22"/>
          <w:lang w:val="el-GR"/>
        </w:rPr>
      </w:pPr>
    </w:p>
    <w:p w14:paraId="4A05C1F9" w14:textId="4DB7C401" w:rsidR="00F101D8" w:rsidRPr="000F7655" w:rsidRDefault="00443088" w:rsidP="00D83A43">
      <w:pPr>
        <w:tabs>
          <w:tab w:val="clear" w:pos="567"/>
        </w:tabs>
        <w:spacing w:line="240" w:lineRule="auto"/>
        <w:rPr>
          <w:noProof/>
          <w:szCs w:val="22"/>
          <w:lang w:val="el-GR"/>
        </w:rPr>
      </w:pPr>
      <w:r w:rsidRPr="000F7655">
        <w:rPr>
          <w:noProof/>
          <w:szCs w:val="22"/>
          <w:lang w:val="el-GR"/>
        </w:rPr>
        <w:t>Να φυλάσσεται σε θέση, την οποία δεν βλέπουν και δεν προσεγγίζουν τα παιδιά</w:t>
      </w:r>
      <w:r w:rsidR="00F101D8" w:rsidRPr="000F7655">
        <w:rPr>
          <w:noProof/>
          <w:szCs w:val="22"/>
          <w:lang w:val="el-GR"/>
        </w:rPr>
        <w:t>.</w:t>
      </w:r>
    </w:p>
    <w:p w14:paraId="59EF54EF" w14:textId="77777777" w:rsidR="00F101D8" w:rsidRPr="000F7655" w:rsidRDefault="00F101D8" w:rsidP="00D83A43">
      <w:pPr>
        <w:tabs>
          <w:tab w:val="clear" w:pos="567"/>
        </w:tabs>
        <w:spacing w:line="240" w:lineRule="auto"/>
        <w:rPr>
          <w:noProof/>
          <w:szCs w:val="22"/>
          <w:lang w:val="el-GR"/>
        </w:rPr>
      </w:pPr>
    </w:p>
    <w:p w14:paraId="4D9A28BE" w14:textId="77777777" w:rsidR="00F101D8" w:rsidRPr="000F7655" w:rsidRDefault="00F101D8" w:rsidP="00D83A43">
      <w:pPr>
        <w:tabs>
          <w:tab w:val="clear" w:pos="567"/>
        </w:tabs>
        <w:spacing w:line="240" w:lineRule="auto"/>
        <w:rPr>
          <w:noProof/>
          <w:szCs w:val="22"/>
          <w:lang w:val="el-GR"/>
        </w:rPr>
      </w:pPr>
    </w:p>
    <w:p w14:paraId="2E19EBA6" w14:textId="526564E1"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7.</w:t>
      </w:r>
      <w:r w:rsidRPr="000F7655">
        <w:rPr>
          <w:b/>
          <w:noProof/>
          <w:szCs w:val="22"/>
          <w:lang w:val="el-GR"/>
        </w:rPr>
        <w:tab/>
      </w:r>
      <w:r w:rsidR="00443088" w:rsidRPr="000F7655">
        <w:rPr>
          <w:b/>
          <w:noProof/>
          <w:szCs w:val="22"/>
          <w:lang w:val="el-GR"/>
        </w:rPr>
        <w:t>ΑΛΛΗ(ΕΣ) ΕΙΔΙΚΗ(ΕΣ) ΠΡΟΕΙΔΟΠΟΙΗΣΗ(ΕΙΣ), ΕΑΝ ΕΙΝΑΙ ΑΠΑΡΑΙΤΗΤΗ(ΕΣ)</w:t>
      </w:r>
    </w:p>
    <w:p w14:paraId="337204FD" w14:textId="77777777" w:rsidR="00F101D8" w:rsidRPr="000F7655" w:rsidRDefault="00F101D8" w:rsidP="00D83A43">
      <w:pPr>
        <w:keepNext/>
        <w:tabs>
          <w:tab w:val="clear" w:pos="567"/>
        </w:tabs>
        <w:spacing w:line="240" w:lineRule="auto"/>
        <w:rPr>
          <w:noProof/>
          <w:szCs w:val="22"/>
          <w:lang w:val="el-GR"/>
        </w:rPr>
      </w:pPr>
    </w:p>
    <w:p w14:paraId="383634E7" w14:textId="77777777" w:rsidR="00F101D8" w:rsidRPr="000F7655" w:rsidRDefault="00F101D8" w:rsidP="00D83A43">
      <w:pPr>
        <w:tabs>
          <w:tab w:val="clear" w:pos="567"/>
        </w:tabs>
        <w:spacing w:line="240" w:lineRule="auto"/>
        <w:rPr>
          <w:noProof/>
          <w:szCs w:val="22"/>
          <w:lang w:val="el-GR"/>
        </w:rPr>
      </w:pPr>
    </w:p>
    <w:p w14:paraId="12985757" w14:textId="36FCEA34"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lastRenderedPageBreak/>
        <w:t>8.</w:t>
      </w:r>
      <w:r w:rsidRPr="000F7655">
        <w:rPr>
          <w:b/>
          <w:noProof/>
          <w:szCs w:val="22"/>
          <w:lang w:val="el-GR"/>
        </w:rPr>
        <w:tab/>
      </w:r>
      <w:r w:rsidR="00443088" w:rsidRPr="000F7655">
        <w:rPr>
          <w:b/>
          <w:noProof/>
          <w:szCs w:val="22"/>
          <w:lang w:val="el-GR"/>
        </w:rPr>
        <w:t>ΗΜΕΡΟΜΗΝΙΑ ΛΗΞΗΣ</w:t>
      </w:r>
    </w:p>
    <w:p w14:paraId="795B5AC7" w14:textId="2DF4DBDB" w:rsidR="00F101D8" w:rsidRPr="000F7655" w:rsidRDefault="00F101D8" w:rsidP="00D83A43">
      <w:pPr>
        <w:keepNext/>
        <w:tabs>
          <w:tab w:val="clear" w:pos="567"/>
        </w:tabs>
        <w:spacing w:line="240" w:lineRule="auto"/>
        <w:rPr>
          <w:noProof/>
          <w:szCs w:val="22"/>
          <w:lang w:val="el-GR"/>
        </w:rPr>
      </w:pPr>
    </w:p>
    <w:p w14:paraId="40B66AA5" w14:textId="77777777" w:rsidR="00F101D8" w:rsidRPr="000F7655" w:rsidRDefault="00F101D8" w:rsidP="00D83A43">
      <w:pPr>
        <w:keepNext/>
        <w:tabs>
          <w:tab w:val="clear" w:pos="567"/>
        </w:tabs>
        <w:spacing w:line="240" w:lineRule="auto"/>
        <w:rPr>
          <w:noProof/>
          <w:color w:val="000000"/>
          <w:szCs w:val="22"/>
          <w:lang w:val="el-GR"/>
        </w:rPr>
      </w:pPr>
      <w:r w:rsidRPr="000F7655">
        <w:rPr>
          <w:noProof/>
          <w:color w:val="000000"/>
          <w:szCs w:val="22"/>
        </w:rPr>
        <w:t>EXP</w:t>
      </w:r>
    </w:p>
    <w:p w14:paraId="31261A94" w14:textId="2E972D54" w:rsidR="00F101D8" w:rsidRPr="000F7655" w:rsidRDefault="009474EA" w:rsidP="00D83A43">
      <w:pPr>
        <w:keepLines/>
        <w:tabs>
          <w:tab w:val="clear" w:pos="567"/>
        </w:tabs>
        <w:spacing w:line="240" w:lineRule="auto"/>
        <w:rPr>
          <w:noProof/>
          <w:color w:val="000000"/>
          <w:szCs w:val="22"/>
          <w:lang w:val="el-GR"/>
        </w:rPr>
      </w:pPr>
      <w:r w:rsidRPr="000F7655">
        <w:rPr>
          <w:noProof/>
          <w:szCs w:val="22"/>
          <w:lang w:val="el-GR"/>
        </w:rPr>
        <w:t>Η συσκευή εισπνοής κάθε συσκευασία</w:t>
      </w:r>
      <w:r w:rsidR="00033B8D" w:rsidRPr="000F7655">
        <w:rPr>
          <w:noProof/>
          <w:szCs w:val="22"/>
          <w:lang w:val="el-GR"/>
        </w:rPr>
        <w:t>ς</w:t>
      </w:r>
      <w:r w:rsidRPr="000F7655">
        <w:rPr>
          <w:noProof/>
          <w:szCs w:val="22"/>
          <w:lang w:val="el-GR"/>
        </w:rPr>
        <w:t xml:space="preserve"> πρέπει να απορρίπτεται αφότου έχουν χρησιμοποιηθεί όλα τα καψάκια της συσκευασίας</w:t>
      </w:r>
      <w:r w:rsidR="00F101D8" w:rsidRPr="000F7655">
        <w:rPr>
          <w:szCs w:val="22"/>
          <w:lang w:val="el-GR"/>
        </w:rPr>
        <w:t>.</w:t>
      </w:r>
    </w:p>
    <w:p w14:paraId="1DD6630E" w14:textId="77777777" w:rsidR="00F101D8" w:rsidRPr="000F7655" w:rsidRDefault="00F101D8" w:rsidP="00D83A43">
      <w:pPr>
        <w:tabs>
          <w:tab w:val="clear" w:pos="567"/>
        </w:tabs>
        <w:spacing w:line="240" w:lineRule="auto"/>
        <w:rPr>
          <w:noProof/>
          <w:szCs w:val="22"/>
          <w:lang w:val="el-GR"/>
        </w:rPr>
      </w:pPr>
    </w:p>
    <w:p w14:paraId="44A2C7E8" w14:textId="77777777" w:rsidR="00F101D8" w:rsidRPr="000F7655" w:rsidRDefault="00F101D8" w:rsidP="00D83A43">
      <w:pPr>
        <w:tabs>
          <w:tab w:val="clear" w:pos="567"/>
        </w:tabs>
        <w:spacing w:line="240" w:lineRule="auto"/>
        <w:rPr>
          <w:noProof/>
          <w:szCs w:val="22"/>
          <w:lang w:val="el-GR"/>
        </w:rPr>
      </w:pPr>
    </w:p>
    <w:p w14:paraId="33DBF57C" w14:textId="0F2EDC17"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9.</w:t>
      </w:r>
      <w:r w:rsidRPr="000F7655">
        <w:rPr>
          <w:b/>
          <w:noProof/>
          <w:szCs w:val="22"/>
          <w:lang w:val="el-GR"/>
        </w:rPr>
        <w:tab/>
      </w:r>
      <w:r w:rsidR="009474EA" w:rsidRPr="000F7655">
        <w:rPr>
          <w:b/>
          <w:noProof/>
          <w:szCs w:val="22"/>
          <w:lang w:val="el-GR"/>
        </w:rPr>
        <w:t>ΕΙΔΙΚΕΣ ΣΥΝΘΗΚΕΣ ΦΥΛΑΞΗΣ</w:t>
      </w:r>
    </w:p>
    <w:p w14:paraId="18656699" w14:textId="77777777" w:rsidR="00F101D8" w:rsidRPr="000F7655" w:rsidRDefault="00F101D8" w:rsidP="00D83A43">
      <w:pPr>
        <w:keepNext/>
        <w:tabs>
          <w:tab w:val="clear" w:pos="567"/>
        </w:tabs>
        <w:spacing w:line="240" w:lineRule="auto"/>
        <w:rPr>
          <w:noProof/>
          <w:szCs w:val="22"/>
          <w:lang w:val="el-GR"/>
        </w:rPr>
      </w:pPr>
    </w:p>
    <w:p w14:paraId="34EBBDEB" w14:textId="77777777" w:rsidR="00230655" w:rsidRDefault="00230655" w:rsidP="00D83A43">
      <w:pPr>
        <w:keepNext/>
        <w:tabs>
          <w:tab w:val="clear" w:pos="567"/>
        </w:tabs>
        <w:spacing w:line="240" w:lineRule="auto"/>
        <w:rPr>
          <w:szCs w:val="22"/>
          <w:lang w:val="el-GR"/>
        </w:rPr>
      </w:pPr>
      <w:r w:rsidRPr="00230655">
        <w:rPr>
          <w:szCs w:val="22"/>
          <w:lang w:val="el-GR"/>
        </w:rPr>
        <w:t>Μη φυλάσσετε σε θερ</w:t>
      </w:r>
      <w:r>
        <w:rPr>
          <w:szCs w:val="22"/>
          <w:lang w:val="el-GR"/>
        </w:rPr>
        <w:t xml:space="preserve">μοκρασία μεγαλύτερη των </w:t>
      </w:r>
      <w:r w:rsidRPr="00230655">
        <w:rPr>
          <w:szCs w:val="22"/>
          <w:lang w:val="el-GR"/>
        </w:rPr>
        <w:t>30°C</w:t>
      </w:r>
      <w:r>
        <w:rPr>
          <w:szCs w:val="22"/>
          <w:lang w:val="el-GR"/>
        </w:rPr>
        <w:t>.</w:t>
      </w:r>
    </w:p>
    <w:p w14:paraId="051DB92D" w14:textId="00AFC977" w:rsidR="00F101D8" w:rsidRPr="000F7655" w:rsidRDefault="009474EA" w:rsidP="00D83A43">
      <w:pPr>
        <w:tabs>
          <w:tab w:val="clear" w:pos="567"/>
        </w:tabs>
        <w:spacing w:line="240" w:lineRule="auto"/>
        <w:rPr>
          <w:noProof/>
          <w:color w:val="000000"/>
          <w:szCs w:val="22"/>
          <w:lang w:val="el-GR"/>
        </w:rPr>
      </w:pPr>
      <w:r w:rsidRPr="000F7655">
        <w:rPr>
          <w:noProof/>
          <w:color w:val="000000"/>
          <w:szCs w:val="22"/>
          <w:lang w:val="el-GR"/>
        </w:rPr>
        <w:t>Φυλάσσετε στην αρχική συσκευασία για να προστατεύεται από το φως και την υγρασία</w:t>
      </w:r>
      <w:r w:rsidR="00F101D8" w:rsidRPr="000F7655">
        <w:rPr>
          <w:noProof/>
          <w:color w:val="000000"/>
          <w:szCs w:val="22"/>
          <w:lang w:val="el-GR"/>
        </w:rPr>
        <w:t>.</w:t>
      </w:r>
    </w:p>
    <w:p w14:paraId="6055B2A9" w14:textId="77777777" w:rsidR="00F101D8" w:rsidRPr="000F7655" w:rsidRDefault="00F101D8" w:rsidP="00D83A43">
      <w:pPr>
        <w:tabs>
          <w:tab w:val="clear" w:pos="567"/>
        </w:tabs>
        <w:spacing w:line="240" w:lineRule="auto"/>
        <w:ind w:left="567" w:hanging="567"/>
        <w:rPr>
          <w:noProof/>
          <w:szCs w:val="22"/>
          <w:lang w:val="el-GR"/>
        </w:rPr>
      </w:pPr>
    </w:p>
    <w:p w14:paraId="52B3E9E4" w14:textId="77777777" w:rsidR="00F101D8" w:rsidRPr="000F7655" w:rsidRDefault="00F101D8" w:rsidP="00D83A43">
      <w:pPr>
        <w:tabs>
          <w:tab w:val="clear" w:pos="567"/>
        </w:tabs>
        <w:spacing w:line="240" w:lineRule="auto"/>
        <w:ind w:left="567" w:hanging="567"/>
        <w:rPr>
          <w:noProof/>
          <w:szCs w:val="22"/>
          <w:lang w:val="el-GR"/>
        </w:rPr>
      </w:pPr>
    </w:p>
    <w:p w14:paraId="5B20AA44" w14:textId="1A811435"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el-GR"/>
        </w:rPr>
      </w:pPr>
      <w:r w:rsidRPr="000F7655">
        <w:rPr>
          <w:b/>
          <w:noProof/>
          <w:szCs w:val="22"/>
          <w:lang w:val="el-GR"/>
        </w:rPr>
        <w:t>10.</w:t>
      </w:r>
      <w:r w:rsidRPr="000F7655">
        <w:rPr>
          <w:b/>
          <w:noProof/>
          <w:szCs w:val="22"/>
          <w:lang w:val="el-GR"/>
        </w:rPr>
        <w:tab/>
      </w:r>
      <w:r w:rsidR="009474EA" w:rsidRPr="000F7655">
        <w:rPr>
          <w:b/>
          <w:noProof/>
          <w:szCs w:val="22"/>
          <w:lang w:val="el-GR"/>
        </w:rPr>
        <w:t>ΙΔΙΑΙΤΕΡΕΣ ΠΡΟΦΥΛΑΞΕΙΣ ΓΙΑ ΤΗΝ ΑΠΟΡΡΙΨΗ ΤΩΝ ΜΗ ΧΡΗΣΙΜΟΠΟΙΗΘΕΝΤΩΝ ΦΑΡΜΑΚΕΥΤΙΚΩΝ ΠΡΟΪΟΝΤΩΝ Ή ΤΩΝ ΥΠΟΛΕΙΜΜΑΤΩΝ ΠΟΥ ΠΡΟΕΡΧΟΝΤΑΙ ΑΠΟ ΑΥΤΑ, ΕΦΟΣΟΝ ΑΠΑΙΤΕΙΤΑΙ</w:t>
      </w:r>
    </w:p>
    <w:p w14:paraId="0F30D5C3" w14:textId="77777777" w:rsidR="00F101D8" w:rsidRPr="000F7655" w:rsidRDefault="00F101D8" w:rsidP="00D83A43">
      <w:pPr>
        <w:tabs>
          <w:tab w:val="clear" w:pos="567"/>
        </w:tabs>
        <w:spacing w:line="240" w:lineRule="auto"/>
        <w:rPr>
          <w:noProof/>
          <w:szCs w:val="22"/>
          <w:lang w:val="el-GR"/>
        </w:rPr>
      </w:pPr>
    </w:p>
    <w:p w14:paraId="5F855242" w14:textId="77777777" w:rsidR="00F101D8" w:rsidRPr="000F7655" w:rsidRDefault="00F101D8" w:rsidP="00D83A43">
      <w:pPr>
        <w:tabs>
          <w:tab w:val="clear" w:pos="567"/>
        </w:tabs>
        <w:spacing w:line="240" w:lineRule="auto"/>
        <w:rPr>
          <w:noProof/>
          <w:szCs w:val="22"/>
          <w:lang w:val="el-GR"/>
        </w:rPr>
      </w:pPr>
    </w:p>
    <w:p w14:paraId="18B1A591" w14:textId="36B0D10C"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11.</w:t>
      </w:r>
      <w:r w:rsidRPr="000F7655">
        <w:rPr>
          <w:b/>
          <w:noProof/>
          <w:szCs w:val="22"/>
          <w:lang w:val="el-GR"/>
        </w:rPr>
        <w:tab/>
      </w:r>
      <w:r w:rsidR="001846E4" w:rsidRPr="000F7655">
        <w:rPr>
          <w:b/>
          <w:noProof/>
          <w:szCs w:val="22"/>
          <w:lang w:val="el-GR"/>
        </w:rPr>
        <w:t>ΟΝΟΜΑ ΚΑΙ ΔΙΕΥΘΥΝΣΗ ΚΑΤΟΧΟΥ ΤΗΣ ΑΔΕΙΑΣ ΚΥΚΛΟΦΟΡΙΑΣ</w:t>
      </w:r>
    </w:p>
    <w:p w14:paraId="72295B41" w14:textId="77777777" w:rsidR="00F101D8" w:rsidRPr="000F7655" w:rsidRDefault="00F101D8" w:rsidP="00D83A43">
      <w:pPr>
        <w:keepNext/>
        <w:tabs>
          <w:tab w:val="clear" w:pos="567"/>
        </w:tabs>
        <w:spacing w:line="240" w:lineRule="auto"/>
        <w:rPr>
          <w:noProof/>
          <w:szCs w:val="22"/>
          <w:lang w:val="el-GR"/>
        </w:rPr>
      </w:pPr>
    </w:p>
    <w:p w14:paraId="379EB391" w14:textId="77777777" w:rsidR="00F101D8" w:rsidRPr="000F7655" w:rsidRDefault="00F101D8" w:rsidP="00D83A43">
      <w:pPr>
        <w:keepNext/>
        <w:tabs>
          <w:tab w:val="clear" w:pos="567"/>
        </w:tabs>
        <w:autoSpaceDE w:val="0"/>
        <w:autoSpaceDN w:val="0"/>
        <w:adjustRightInd w:val="0"/>
        <w:spacing w:line="240" w:lineRule="auto"/>
        <w:rPr>
          <w:rFonts w:eastAsia="SimSun"/>
          <w:szCs w:val="22"/>
          <w:lang w:val="en-US"/>
        </w:rPr>
      </w:pPr>
      <w:r w:rsidRPr="000F7655">
        <w:rPr>
          <w:rFonts w:eastAsia="SimSun"/>
          <w:szCs w:val="22"/>
          <w:lang w:val="en-US"/>
        </w:rPr>
        <w:t>Novartis Europharm Limited</w:t>
      </w:r>
    </w:p>
    <w:p w14:paraId="5E5B8B54" w14:textId="77777777" w:rsidR="00F101D8" w:rsidRPr="000F7655" w:rsidRDefault="00F101D8" w:rsidP="00D83A43">
      <w:pPr>
        <w:keepNext/>
        <w:spacing w:line="240" w:lineRule="auto"/>
        <w:rPr>
          <w:szCs w:val="22"/>
        </w:rPr>
      </w:pPr>
      <w:r w:rsidRPr="000F7655">
        <w:rPr>
          <w:szCs w:val="22"/>
        </w:rPr>
        <w:t>Vista Building</w:t>
      </w:r>
    </w:p>
    <w:p w14:paraId="78FD048E" w14:textId="77777777" w:rsidR="00F101D8" w:rsidRPr="000F7655" w:rsidRDefault="00F101D8" w:rsidP="00D83A43">
      <w:pPr>
        <w:keepNext/>
        <w:spacing w:line="240" w:lineRule="auto"/>
        <w:rPr>
          <w:szCs w:val="22"/>
        </w:rPr>
      </w:pPr>
      <w:r w:rsidRPr="000F7655">
        <w:rPr>
          <w:szCs w:val="22"/>
        </w:rPr>
        <w:t>Elm Park, Merrion Road</w:t>
      </w:r>
    </w:p>
    <w:p w14:paraId="1DA4C322" w14:textId="77777777" w:rsidR="00F101D8" w:rsidRPr="000F7655" w:rsidRDefault="00F101D8" w:rsidP="00D83A43">
      <w:pPr>
        <w:keepNext/>
        <w:spacing w:line="240" w:lineRule="auto"/>
        <w:rPr>
          <w:szCs w:val="22"/>
          <w:lang w:val="el-GR"/>
        </w:rPr>
      </w:pPr>
      <w:r w:rsidRPr="000F7655">
        <w:rPr>
          <w:szCs w:val="22"/>
        </w:rPr>
        <w:t>Dublin</w:t>
      </w:r>
      <w:r w:rsidRPr="000F7655">
        <w:rPr>
          <w:szCs w:val="22"/>
          <w:lang w:val="el-GR"/>
        </w:rPr>
        <w:t xml:space="preserve"> 4</w:t>
      </w:r>
    </w:p>
    <w:p w14:paraId="54DEB974" w14:textId="07461EDB" w:rsidR="00F101D8" w:rsidRPr="000F7655" w:rsidRDefault="001846E4" w:rsidP="00D83A43">
      <w:pPr>
        <w:spacing w:line="240" w:lineRule="auto"/>
        <w:rPr>
          <w:szCs w:val="22"/>
          <w:lang w:val="el-GR"/>
        </w:rPr>
      </w:pPr>
      <w:r w:rsidRPr="000F7655">
        <w:rPr>
          <w:szCs w:val="22"/>
          <w:lang w:val="el-GR"/>
        </w:rPr>
        <w:t>Ιρλανδία</w:t>
      </w:r>
    </w:p>
    <w:p w14:paraId="7F7D89A1" w14:textId="77777777" w:rsidR="00F101D8" w:rsidRPr="000F7655" w:rsidRDefault="00F101D8" w:rsidP="00D83A43">
      <w:pPr>
        <w:tabs>
          <w:tab w:val="clear" w:pos="567"/>
        </w:tabs>
        <w:spacing w:line="240" w:lineRule="auto"/>
        <w:rPr>
          <w:noProof/>
          <w:szCs w:val="22"/>
          <w:lang w:val="el-GR"/>
        </w:rPr>
      </w:pPr>
    </w:p>
    <w:p w14:paraId="0E15D450" w14:textId="77777777" w:rsidR="00F101D8" w:rsidRPr="000F7655" w:rsidRDefault="00F101D8" w:rsidP="00D83A43">
      <w:pPr>
        <w:tabs>
          <w:tab w:val="clear" w:pos="567"/>
        </w:tabs>
        <w:spacing w:line="240" w:lineRule="auto"/>
        <w:rPr>
          <w:noProof/>
          <w:szCs w:val="22"/>
          <w:lang w:val="el-GR"/>
        </w:rPr>
      </w:pPr>
    </w:p>
    <w:p w14:paraId="767EA70C" w14:textId="4BB62BA6"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12.</w:t>
      </w:r>
      <w:r w:rsidRPr="000F7655">
        <w:rPr>
          <w:b/>
          <w:noProof/>
          <w:szCs w:val="22"/>
          <w:lang w:val="el-GR"/>
        </w:rPr>
        <w:tab/>
      </w:r>
      <w:r w:rsidR="001846E4" w:rsidRPr="000F7655">
        <w:rPr>
          <w:b/>
          <w:noProof/>
          <w:szCs w:val="22"/>
          <w:lang w:val="el-GR"/>
        </w:rPr>
        <w:t>ΑΡΙΘΜΟΣ(ΟΙ) ΑΔΕΙΑΣ ΚΥΚΛΟΦΟΡΙΑΣ</w:t>
      </w:r>
    </w:p>
    <w:p w14:paraId="73DB7B15" w14:textId="77777777" w:rsidR="00F101D8" w:rsidRPr="000F7655" w:rsidRDefault="00F101D8" w:rsidP="00D83A43">
      <w:pPr>
        <w:keepNext/>
        <w:tabs>
          <w:tab w:val="clear" w:pos="567"/>
        </w:tabs>
        <w:spacing w:line="240" w:lineRule="auto"/>
        <w:rPr>
          <w:noProof/>
          <w:szCs w:val="22"/>
          <w:lang w:val="el-GR"/>
        </w:rPr>
      </w:pPr>
    </w:p>
    <w:tbl>
      <w:tblPr>
        <w:tblW w:w="9322" w:type="dxa"/>
        <w:tblLook w:val="04A0" w:firstRow="1" w:lastRow="0" w:firstColumn="1" w:lastColumn="0" w:noHBand="0" w:noVBand="1"/>
      </w:tblPr>
      <w:tblGrid>
        <w:gridCol w:w="2943"/>
        <w:gridCol w:w="6379"/>
      </w:tblGrid>
      <w:tr w:rsidR="00F101D8" w:rsidRPr="000F7655" w14:paraId="52FF647B" w14:textId="77777777" w:rsidTr="00127602">
        <w:tc>
          <w:tcPr>
            <w:tcW w:w="2943" w:type="dxa"/>
          </w:tcPr>
          <w:p w14:paraId="3778EAE2" w14:textId="6643704F" w:rsidR="00F101D8" w:rsidRPr="000F7655" w:rsidRDefault="00F101D8" w:rsidP="00D83A43">
            <w:pPr>
              <w:tabs>
                <w:tab w:val="clear" w:pos="567"/>
              </w:tabs>
              <w:autoSpaceDE w:val="0"/>
              <w:autoSpaceDN w:val="0"/>
              <w:adjustRightInd w:val="0"/>
              <w:spacing w:line="240" w:lineRule="auto"/>
              <w:rPr>
                <w:rFonts w:eastAsia="SimSun"/>
                <w:szCs w:val="22"/>
                <w:lang w:val="en-US"/>
              </w:rPr>
            </w:pPr>
            <w:r w:rsidRPr="000F7655">
              <w:rPr>
                <w:rFonts w:eastAsia="SimSun"/>
                <w:szCs w:val="22"/>
                <w:lang w:val="en-US"/>
              </w:rPr>
              <w:t>EU/</w:t>
            </w:r>
            <w:r w:rsidR="0030607A" w:rsidRPr="000F7655">
              <w:rPr>
                <w:rFonts w:eastAsia="SimSun"/>
                <w:szCs w:val="22"/>
                <w:lang w:val="el-GR"/>
              </w:rPr>
              <w:t>1/20/1438/001</w:t>
            </w:r>
          </w:p>
        </w:tc>
        <w:tc>
          <w:tcPr>
            <w:tcW w:w="6379" w:type="dxa"/>
          </w:tcPr>
          <w:p w14:paraId="34D7B9CB" w14:textId="5132E4D0" w:rsidR="00F101D8" w:rsidRPr="000F7655" w:rsidRDefault="00F101D8" w:rsidP="00D83A43">
            <w:pPr>
              <w:tabs>
                <w:tab w:val="clear" w:pos="567"/>
              </w:tabs>
              <w:autoSpaceDE w:val="0"/>
              <w:autoSpaceDN w:val="0"/>
              <w:adjustRightInd w:val="0"/>
              <w:spacing w:line="240" w:lineRule="auto"/>
              <w:rPr>
                <w:rFonts w:eastAsia="SimSun"/>
                <w:szCs w:val="22"/>
                <w:lang w:val="en-US"/>
              </w:rPr>
            </w:pPr>
            <w:r w:rsidRPr="000F7655">
              <w:rPr>
                <w:rFonts w:eastAsia="SimSun"/>
                <w:szCs w:val="22"/>
                <w:shd w:val="pct15" w:color="auto" w:fill="auto"/>
                <w:lang w:val="en-US"/>
              </w:rPr>
              <w:t>10 x 1 </w:t>
            </w:r>
            <w:r w:rsidR="005C4F3C" w:rsidRPr="000F7655">
              <w:rPr>
                <w:rFonts w:eastAsia="SimSun"/>
                <w:szCs w:val="22"/>
                <w:shd w:val="pct15" w:color="auto" w:fill="auto"/>
                <w:lang w:val="el-GR"/>
              </w:rPr>
              <w:t>καψάκια</w:t>
            </w:r>
            <w:r w:rsidRPr="000F7655">
              <w:rPr>
                <w:rFonts w:eastAsia="SimSun"/>
                <w:szCs w:val="22"/>
                <w:shd w:val="pct15" w:color="auto" w:fill="auto"/>
                <w:lang w:val="en-US"/>
              </w:rPr>
              <w:t xml:space="preserve"> + 1 </w:t>
            </w:r>
            <w:r w:rsidR="005C4F3C" w:rsidRPr="000F7655">
              <w:rPr>
                <w:rFonts w:eastAsia="SimSun"/>
                <w:szCs w:val="22"/>
                <w:shd w:val="pct15" w:color="auto" w:fill="auto"/>
                <w:lang w:val="en-US"/>
              </w:rPr>
              <w:t>συσκευή εισπνοής</w:t>
            </w:r>
          </w:p>
        </w:tc>
      </w:tr>
      <w:tr w:rsidR="00F101D8" w:rsidRPr="000F7655" w14:paraId="51A164B7" w14:textId="77777777" w:rsidTr="00127602">
        <w:tc>
          <w:tcPr>
            <w:tcW w:w="2943" w:type="dxa"/>
          </w:tcPr>
          <w:p w14:paraId="2ABEA451" w14:textId="44386602" w:rsidR="00F101D8" w:rsidRPr="000F7655" w:rsidRDefault="00F101D8" w:rsidP="00D83A43">
            <w:pPr>
              <w:tabs>
                <w:tab w:val="clear" w:pos="567"/>
              </w:tabs>
              <w:autoSpaceDE w:val="0"/>
              <w:autoSpaceDN w:val="0"/>
              <w:adjustRightInd w:val="0"/>
              <w:spacing w:line="240" w:lineRule="auto"/>
              <w:rPr>
                <w:rFonts w:eastAsia="SimSun"/>
                <w:szCs w:val="22"/>
                <w:shd w:val="pct15" w:color="auto" w:fill="auto"/>
                <w:lang w:val="en-US"/>
              </w:rPr>
            </w:pPr>
            <w:r w:rsidRPr="000F7655">
              <w:rPr>
                <w:rFonts w:eastAsia="SimSun"/>
                <w:szCs w:val="22"/>
                <w:shd w:val="pct15" w:color="auto" w:fill="auto"/>
                <w:lang w:val="en-US"/>
              </w:rPr>
              <w:t>EU/</w:t>
            </w:r>
            <w:r w:rsidR="000367E7" w:rsidRPr="000F7655">
              <w:rPr>
                <w:rFonts w:eastAsia="SimSun"/>
                <w:szCs w:val="22"/>
                <w:shd w:val="pct15" w:color="auto" w:fill="auto"/>
                <w:lang w:val="el-GR"/>
              </w:rPr>
              <w:t>1/20/1438/002</w:t>
            </w:r>
          </w:p>
        </w:tc>
        <w:tc>
          <w:tcPr>
            <w:tcW w:w="6379" w:type="dxa"/>
          </w:tcPr>
          <w:p w14:paraId="6EB284E6" w14:textId="114049CB" w:rsidR="00F101D8" w:rsidRPr="000F7655" w:rsidRDefault="00F101D8" w:rsidP="00D83A43">
            <w:pPr>
              <w:tabs>
                <w:tab w:val="clear" w:pos="567"/>
              </w:tabs>
              <w:autoSpaceDE w:val="0"/>
              <w:autoSpaceDN w:val="0"/>
              <w:adjustRightInd w:val="0"/>
              <w:spacing w:line="240" w:lineRule="auto"/>
              <w:rPr>
                <w:rFonts w:eastAsia="SimSun"/>
                <w:szCs w:val="22"/>
                <w:shd w:val="pct15" w:color="auto" w:fill="auto"/>
                <w:lang w:val="en-US"/>
              </w:rPr>
            </w:pPr>
            <w:r w:rsidRPr="000F7655">
              <w:rPr>
                <w:rFonts w:eastAsia="SimSun"/>
                <w:szCs w:val="22"/>
                <w:shd w:val="pct15" w:color="auto" w:fill="auto"/>
                <w:lang w:val="en-US"/>
              </w:rPr>
              <w:t>30 x 1 </w:t>
            </w:r>
            <w:r w:rsidR="005C4F3C" w:rsidRPr="000F7655">
              <w:rPr>
                <w:rFonts w:eastAsia="SimSun"/>
                <w:szCs w:val="22"/>
                <w:shd w:val="pct15" w:color="auto" w:fill="auto"/>
                <w:lang w:val="en-US"/>
              </w:rPr>
              <w:t>καψάκια</w:t>
            </w:r>
            <w:r w:rsidRPr="000F7655">
              <w:rPr>
                <w:rFonts w:eastAsia="SimSun"/>
                <w:szCs w:val="22"/>
                <w:shd w:val="pct15" w:color="auto" w:fill="auto"/>
                <w:lang w:val="en-US"/>
              </w:rPr>
              <w:t xml:space="preserve"> + 1 </w:t>
            </w:r>
            <w:r w:rsidR="005C4F3C" w:rsidRPr="000F7655">
              <w:rPr>
                <w:rFonts w:eastAsia="SimSun"/>
                <w:szCs w:val="22"/>
                <w:shd w:val="pct15" w:color="auto" w:fill="auto"/>
                <w:lang w:val="en-US"/>
              </w:rPr>
              <w:t>συσκευή εισπνοής</w:t>
            </w:r>
          </w:p>
        </w:tc>
      </w:tr>
      <w:tr w:rsidR="00F101D8" w:rsidRPr="000F7655" w14:paraId="2BAADD39" w14:textId="77777777" w:rsidTr="00127602">
        <w:tc>
          <w:tcPr>
            <w:tcW w:w="2943" w:type="dxa"/>
          </w:tcPr>
          <w:p w14:paraId="37A18F61" w14:textId="42AE365D" w:rsidR="00F101D8" w:rsidRPr="000F7655" w:rsidRDefault="00F101D8" w:rsidP="00D83A43">
            <w:pPr>
              <w:tabs>
                <w:tab w:val="clear" w:pos="567"/>
              </w:tabs>
              <w:autoSpaceDE w:val="0"/>
              <w:autoSpaceDN w:val="0"/>
              <w:adjustRightInd w:val="0"/>
              <w:spacing w:line="240" w:lineRule="auto"/>
              <w:rPr>
                <w:rFonts w:eastAsia="SimSun"/>
                <w:szCs w:val="22"/>
                <w:shd w:val="pct15" w:color="auto" w:fill="auto"/>
                <w:lang w:val="en-US"/>
              </w:rPr>
            </w:pPr>
            <w:r w:rsidRPr="000F7655">
              <w:rPr>
                <w:rFonts w:eastAsia="SimSun"/>
                <w:szCs w:val="22"/>
                <w:shd w:val="pct15" w:color="auto" w:fill="auto"/>
                <w:lang w:val="en-US"/>
              </w:rPr>
              <w:t>EU/</w:t>
            </w:r>
            <w:r w:rsidR="000367E7" w:rsidRPr="000F7655">
              <w:rPr>
                <w:rFonts w:eastAsia="SimSun"/>
                <w:szCs w:val="22"/>
                <w:shd w:val="pct15" w:color="auto" w:fill="auto"/>
                <w:lang w:val="el-GR"/>
              </w:rPr>
              <w:t>1/20/1438/004</w:t>
            </w:r>
          </w:p>
        </w:tc>
        <w:tc>
          <w:tcPr>
            <w:tcW w:w="6379" w:type="dxa"/>
          </w:tcPr>
          <w:p w14:paraId="4C066058" w14:textId="36D2C679" w:rsidR="00F101D8" w:rsidRPr="000F7655" w:rsidRDefault="00F101D8" w:rsidP="00D83A43">
            <w:pPr>
              <w:tabs>
                <w:tab w:val="clear" w:pos="567"/>
              </w:tabs>
              <w:autoSpaceDE w:val="0"/>
              <w:autoSpaceDN w:val="0"/>
              <w:adjustRightInd w:val="0"/>
              <w:spacing w:line="240" w:lineRule="auto"/>
              <w:rPr>
                <w:rFonts w:eastAsia="SimSun"/>
                <w:szCs w:val="22"/>
                <w:shd w:val="pct15" w:color="auto" w:fill="auto"/>
                <w:lang w:val="en-US"/>
              </w:rPr>
            </w:pPr>
            <w:r w:rsidRPr="000F7655">
              <w:rPr>
                <w:rFonts w:eastAsia="SimSun"/>
                <w:szCs w:val="22"/>
                <w:shd w:val="pct15" w:color="auto" w:fill="auto"/>
                <w:lang w:val="en-US"/>
              </w:rPr>
              <w:t>90 x 1 </w:t>
            </w:r>
            <w:r w:rsidR="005C4F3C" w:rsidRPr="000F7655">
              <w:rPr>
                <w:rFonts w:eastAsia="SimSun"/>
                <w:szCs w:val="22"/>
                <w:shd w:val="pct15" w:color="auto" w:fill="auto"/>
                <w:lang w:val="en-US"/>
              </w:rPr>
              <w:t>καψάκια</w:t>
            </w:r>
            <w:r w:rsidRPr="000F7655">
              <w:rPr>
                <w:rFonts w:eastAsia="SimSun"/>
                <w:szCs w:val="22"/>
                <w:shd w:val="pct15" w:color="auto" w:fill="auto"/>
                <w:lang w:val="en-US"/>
              </w:rPr>
              <w:t xml:space="preserve"> + 1 </w:t>
            </w:r>
            <w:r w:rsidR="005C4F3C" w:rsidRPr="000F7655">
              <w:rPr>
                <w:rFonts w:eastAsia="SimSun"/>
                <w:szCs w:val="22"/>
                <w:shd w:val="pct15" w:color="auto" w:fill="auto"/>
                <w:lang w:val="en-US"/>
              </w:rPr>
              <w:t>συσκευή εισπνοής</w:t>
            </w:r>
          </w:p>
        </w:tc>
      </w:tr>
    </w:tbl>
    <w:p w14:paraId="54F59199" w14:textId="77777777" w:rsidR="00F101D8" w:rsidRPr="000F7655" w:rsidRDefault="00F101D8" w:rsidP="00D83A43">
      <w:pPr>
        <w:tabs>
          <w:tab w:val="clear" w:pos="567"/>
        </w:tabs>
        <w:spacing w:line="240" w:lineRule="auto"/>
        <w:rPr>
          <w:noProof/>
          <w:szCs w:val="22"/>
        </w:rPr>
      </w:pPr>
    </w:p>
    <w:p w14:paraId="6BDF75C4" w14:textId="77777777" w:rsidR="00F101D8" w:rsidRPr="000F7655" w:rsidRDefault="00F101D8" w:rsidP="00D83A43">
      <w:pPr>
        <w:tabs>
          <w:tab w:val="clear" w:pos="567"/>
        </w:tabs>
        <w:spacing w:line="240" w:lineRule="auto"/>
        <w:rPr>
          <w:noProof/>
          <w:szCs w:val="22"/>
        </w:rPr>
      </w:pPr>
    </w:p>
    <w:p w14:paraId="76B5E293" w14:textId="7104B928"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0F7655">
        <w:rPr>
          <w:b/>
          <w:noProof/>
          <w:szCs w:val="22"/>
        </w:rPr>
        <w:t>13.</w:t>
      </w:r>
      <w:r w:rsidRPr="000F7655">
        <w:rPr>
          <w:b/>
          <w:noProof/>
          <w:szCs w:val="22"/>
        </w:rPr>
        <w:tab/>
      </w:r>
      <w:r w:rsidR="001846E4" w:rsidRPr="000F7655">
        <w:rPr>
          <w:b/>
          <w:noProof/>
          <w:szCs w:val="22"/>
        </w:rPr>
        <w:t>ΑΡΙΘΜΟΣ ΠΑΡΤΙΔΑΣ</w:t>
      </w:r>
    </w:p>
    <w:p w14:paraId="3AC223B4" w14:textId="77777777" w:rsidR="00F101D8" w:rsidRPr="000F7655" w:rsidRDefault="00F101D8" w:rsidP="00D83A43">
      <w:pPr>
        <w:keepNext/>
        <w:tabs>
          <w:tab w:val="clear" w:pos="567"/>
        </w:tabs>
        <w:spacing w:line="240" w:lineRule="auto"/>
        <w:rPr>
          <w:noProof/>
          <w:color w:val="000000"/>
          <w:szCs w:val="22"/>
        </w:rPr>
      </w:pPr>
    </w:p>
    <w:p w14:paraId="44E0856F" w14:textId="77777777" w:rsidR="00F101D8" w:rsidRPr="000F7655" w:rsidRDefault="00F101D8" w:rsidP="00D83A43">
      <w:pPr>
        <w:tabs>
          <w:tab w:val="clear" w:pos="567"/>
        </w:tabs>
        <w:spacing w:line="240" w:lineRule="auto"/>
        <w:rPr>
          <w:noProof/>
          <w:color w:val="000000"/>
          <w:szCs w:val="22"/>
        </w:rPr>
      </w:pPr>
      <w:r w:rsidRPr="000F7655">
        <w:rPr>
          <w:noProof/>
          <w:color w:val="000000"/>
          <w:szCs w:val="22"/>
        </w:rPr>
        <w:t>Lot</w:t>
      </w:r>
    </w:p>
    <w:p w14:paraId="746BD361" w14:textId="77777777" w:rsidR="00F101D8" w:rsidRPr="000F7655" w:rsidRDefault="00F101D8" w:rsidP="00D83A43">
      <w:pPr>
        <w:tabs>
          <w:tab w:val="clear" w:pos="567"/>
        </w:tabs>
        <w:spacing w:line="240" w:lineRule="auto"/>
        <w:rPr>
          <w:noProof/>
          <w:szCs w:val="22"/>
        </w:rPr>
      </w:pPr>
    </w:p>
    <w:p w14:paraId="67992B32" w14:textId="77777777" w:rsidR="00F101D8" w:rsidRPr="000F7655" w:rsidRDefault="00F101D8" w:rsidP="00D83A43">
      <w:pPr>
        <w:tabs>
          <w:tab w:val="clear" w:pos="567"/>
        </w:tabs>
        <w:spacing w:line="240" w:lineRule="auto"/>
        <w:rPr>
          <w:noProof/>
          <w:szCs w:val="22"/>
        </w:rPr>
      </w:pPr>
    </w:p>
    <w:p w14:paraId="7A1AF9D9" w14:textId="2FC765C7"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el-GR"/>
        </w:rPr>
      </w:pPr>
      <w:r w:rsidRPr="000F7655">
        <w:rPr>
          <w:b/>
          <w:noProof/>
          <w:szCs w:val="22"/>
          <w:lang w:val="el-GR"/>
        </w:rPr>
        <w:t>14.</w:t>
      </w:r>
      <w:r w:rsidRPr="000F7655">
        <w:rPr>
          <w:b/>
          <w:noProof/>
          <w:szCs w:val="22"/>
          <w:lang w:val="el-GR"/>
        </w:rPr>
        <w:tab/>
      </w:r>
      <w:r w:rsidR="001846E4" w:rsidRPr="000F7655">
        <w:rPr>
          <w:b/>
          <w:noProof/>
          <w:szCs w:val="22"/>
          <w:lang w:val="el-GR"/>
        </w:rPr>
        <w:t>ΓΕΝΙΚΗ ΚΑΤΑΤΑΞΗ ΓΙΑ ΤΗ ΔΙΑΘΕΣΗ</w:t>
      </w:r>
    </w:p>
    <w:p w14:paraId="77EFEE1E" w14:textId="77777777" w:rsidR="00F101D8" w:rsidRPr="000F7655" w:rsidRDefault="00F101D8" w:rsidP="00D83A43">
      <w:pPr>
        <w:tabs>
          <w:tab w:val="clear" w:pos="567"/>
        </w:tabs>
        <w:spacing w:line="240" w:lineRule="auto"/>
        <w:rPr>
          <w:noProof/>
          <w:color w:val="000000"/>
          <w:szCs w:val="22"/>
          <w:lang w:val="el-GR"/>
        </w:rPr>
      </w:pPr>
    </w:p>
    <w:p w14:paraId="4A8EF181" w14:textId="77777777" w:rsidR="00F101D8" w:rsidRPr="000F7655" w:rsidRDefault="00F101D8" w:rsidP="00D83A43">
      <w:pPr>
        <w:tabs>
          <w:tab w:val="clear" w:pos="567"/>
        </w:tabs>
        <w:spacing w:line="240" w:lineRule="auto"/>
        <w:rPr>
          <w:noProof/>
          <w:szCs w:val="22"/>
          <w:lang w:val="el-GR"/>
        </w:rPr>
      </w:pPr>
    </w:p>
    <w:p w14:paraId="68D3BE66" w14:textId="17DEF173" w:rsidR="00F101D8" w:rsidRPr="000F7655" w:rsidRDefault="00F101D8" w:rsidP="00D83A43">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el-GR"/>
        </w:rPr>
      </w:pPr>
      <w:r w:rsidRPr="000F7655">
        <w:rPr>
          <w:b/>
          <w:noProof/>
          <w:szCs w:val="22"/>
          <w:lang w:val="el-GR"/>
        </w:rPr>
        <w:t>15.</w:t>
      </w:r>
      <w:r w:rsidRPr="000F7655">
        <w:rPr>
          <w:b/>
          <w:noProof/>
          <w:szCs w:val="22"/>
          <w:lang w:val="el-GR"/>
        </w:rPr>
        <w:tab/>
      </w:r>
      <w:r w:rsidR="001846E4" w:rsidRPr="000F7655">
        <w:rPr>
          <w:b/>
          <w:noProof/>
          <w:szCs w:val="22"/>
          <w:lang w:val="el-GR"/>
        </w:rPr>
        <w:t>ΟΔΗΓΙΕΣ ΧΡΗΣΗΣ</w:t>
      </w:r>
    </w:p>
    <w:p w14:paraId="690BCD6A" w14:textId="0F1F26B3" w:rsidR="00F101D8" w:rsidRPr="000F7655" w:rsidRDefault="00F101D8" w:rsidP="00D83A43">
      <w:pPr>
        <w:tabs>
          <w:tab w:val="clear" w:pos="567"/>
        </w:tabs>
        <w:spacing w:line="240" w:lineRule="auto"/>
        <w:rPr>
          <w:noProof/>
          <w:szCs w:val="22"/>
          <w:lang w:val="el-GR"/>
        </w:rPr>
      </w:pPr>
    </w:p>
    <w:p w14:paraId="391C54F4" w14:textId="77777777" w:rsidR="002D7F4A" w:rsidRPr="000F7655" w:rsidRDefault="002D7F4A" w:rsidP="00D83A43">
      <w:pPr>
        <w:tabs>
          <w:tab w:val="clear" w:pos="567"/>
        </w:tabs>
        <w:spacing w:line="240" w:lineRule="auto"/>
        <w:rPr>
          <w:noProof/>
          <w:szCs w:val="22"/>
          <w:lang w:val="el-GR"/>
        </w:rPr>
      </w:pPr>
    </w:p>
    <w:p w14:paraId="04D441F0" w14:textId="3767DD4D" w:rsidR="00F101D8" w:rsidRPr="000F7655" w:rsidRDefault="00F101D8" w:rsidP="00D83A43">
      <w:pPr>
        <w:keepNext/>
        <w:pBdr>
          <w:top w:val="single" w:sz="4" w:space="1" w:color="auto"/>
          <w:left w:val="single" w:sz="4" w:space="4" w:color="auto"/>
          <w:bottom w:val="single" w:sz="4" w:space="0" w:color="auto"/>
          <w:right w:val="single" w:sz="4" w:space="4" w:color="auto"/>
        </w:pBdr>
        <w:tabs>
          <w:tab w:val="clear" w:pos="567"/>
        </w:tabs>
        <w:spacing w:line="240" w:lineRule="auto"/>
        <w:rPr>
          <w:b/>
          <w:lang w:val="el-GR"/>
        </w:rPr>
      </w:pPr>
      <w:r w:rsidRPr="000F7655">
        <w:rPr>
          <w:b/>
          <w:noProof/>
          <w:szCs w:val="22"/>
          <w:lang w:val="el-GR"/>
        </w:rPr>
        <w:t>16.</w:t>
      </w:r>
      <w:r w:rsidRPr="000F7655">
        <w:rPr>
          <w:b/>
          <w:noProof/>
          <w:szCs w:val="22"/>
          <w:lang w:val="el-GR"/>
        </w:rPr>
        <w:tab/>
      </w:r>
      <w:r w:rsidR="001846E4" w:rsidRPr="000F7655">
        <w:rPr>
          <w:b/>
          <w:noProof/>
          <w:szCs w:val="22"/>
          <w:lang w:val="el-GR"/>
        </w:rPr>
        <w:t xml:space="preserve">ΠΛΗΡΟΦΟΡΙΕΣ ΣΕ </w:t>
      </w:r>
      <w:r w:rsidR="001846E4" w:rsidRPr="000F7655">
        <w:rPr>
          <w:b/>
          <w:noProof/>
          <w:szCs w:val="22"/>
        </w:rPr>
        <w:t>BRAILLE</w:t>
      </w:r>
    </w:p>
    <w:p w14:paraId="5DF25347" w14:textId="77777777" w:rsidR="00F101D8" w:rsidRPr="000F7655" w:rsidRDefault="00F101D8" w:rsidP="00D83A43">
      <w:pPr>
        <w:keepNext/>
        <w:tabs>
          <w:tab w:val="clear" w:pos="567"/>
        </w:tabs>
        <w:spacing w:line="240" w:lineRule="auto"/>
        <w:rPr>
          <w:noProof/>
          <w:szCs w:val="22"/>
          <w:lang w:val="el-GR"/>
        </w:rPr>
      </w:pPr>
    </w:p>
    <w:p w14:paraId="066F7068" w14:textId="00FA42E4" w:rsidR="00F101D8" w:rsidRPr="000F7655" w:rsidRDefault="00F101D8" w:rsidP="00D83A43">
      <w:pPr>
        <w:tabs>
          <w:tab w:val="clear" w:pos="567"/>
        </w:tabs>
        <w:spacing w:line="240" w:lineRule="auto"/>
        <w:rPr>
          <w:rFonts w:eastAsia="MS Mincho"/>
          <w:szCs w:val="22"/>
          <w:lang w:val="el-GR" w:eastAsia="ja-JP"/>
        </w:rPr>
      </w:pPr>
      <w:r w:rsidRPr="000F7655">
        <w:rPr>
          <w:rFonts w:eastAsia="MS Mincho"/>
          <w:szCs w:val="22"/>
          <w:lang w:eastAsia="ja-JP"/>
        </w:rPr>
        <w:t>Enerzair</w:t>
      </w:r>
      <w:r w:rsidRPr="000F7655">
        <w:rPr>
          <w:rFonts w:eastAsia="MS Mincho"/>
          <w:szCs w:val="22"/>
          <w:lang w:val="el-GR" w:eastAsia="ja-JP"/>
        </w:rPr>
        <w:t xml:space="preserve"> </w:t>
      </w:r>
      <w:r w:rsidRPr="000F7655">
        <w:rPr>
          <w:rFonts w:eastAsia="MS Mincho"/>
          <w:szCs w:val="22"/>
          <w:lang w:eastAsia="ja-JP"/>
        </w:rPr>
        <w:t>Breezhaler</w:t>
      </w:r>
    </w:p>
    <w:p w14:paraId="7C380159" w14:textId="77777777" w:rsidR="00F101D8" w:rsidRPr="000F7655" w:rsidRDefault="00F101D8" w:rsidP="00D83A43">
      <w:pPr>
        <w:tabs>
          <w:tab w:val="clear" w:pos="567"/>
        </w:tabs>
        <w:spacing w:line="240" w:lineRule="auto"/>
        <w:rPr>
          <w:noProof/>
          <w:szCs w:val="22"/>
          <w:shd w:val="clear" w:color="auto" w:fill="CCCCCC"/>
          <w:lang w:val="el-GR"/>
        </w:rPr>
      </w:pPr>
    </w:p>
    <w:p w14:paraId="0B989CAF" w14:textId="77777777" w:rsidR="00F101D8" w:rsidRPr="000F7655" w:rsidRDefault="00F101D8" w:rsidP="00D83A43">
      <w:pPr>
        <w:tabs>
          <w:tab w:val="clear" w:pos="567"/>
        </w:tabs>
        <w:spacing w:line="240" w:lineRule="auto"/>
        <w:rPr>
          <w:noProof/>
          <w:szCs w:val="22"/>
          <w:shd w:val="clear" w:color="auto" w:fill="CCCCCC"/>
          <w:lang w:val="el-GR"/>
        </w:rPr>
      </w:pPr>
    </w:p>
    <w:p w14:paraId="78BFA808" w14:textId="383753AA" w:rsidR="00F101D8" w:rsidRPr="000F7655" w:rsidRDefault="00F101D8" w:rsidP="00D83A43">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el-GR"/>
        </w:rPr>
      </w:pPr>
      <w:r w:rsidRPr="000F7655">
        <w:rPr>
          <w:b/>
          <w:noProof/>
          <w:lang w:val="el-GR"/>
        </w:rPr>
        <w:t>17.</w:t>
      </w:r>
      <w:r w:rsidRPr="000F7655">
        <w:rPr>
          <w:b/>
          <w:noProof/>
          <w:lang w:val="el-GR"/>
        </w:rPr>
        <w:tab/>
      </w:r>
      <w:r w:rsidR="001846E4" w:rsidRPr="000F7655">
        <w:rPr>
          <w:b/>
          <w:noProof/>
          <w:lang w:val="el-GR"/>
        </w:rPr>
        <w:t>ΜΟΝΑΔΙΚΟΣ ΑΝΑΓΝΩΡΙΣΤΙΚΟΣ ΚΩΔΙΚΟΣ – ΔΙΣΔΙΑΣΤΑΤΟΣ ΓΡΑΜΜΩΤΟΣ ΚΩΔΙΚΑΣ (2</w:t>
      </w:r>
      <w:r w:rsidR="001846E4" w:rsidRPr="000F7655">
        <w:rPr>
          <w:b/>
          <w:noProof/>
        </w:rPr>
        <w:t>D</w:t>
      </w:r>
      <w:r w:rsidR="001846E4" w:rsidRPr="000F7655">
        <w:rPr>
          <w:b/>
          <w:noProof/>
          <w:lang w:val="el-GR"/>
        </w:rPr>
        <w:t>)</w:t>
      </w:r>
    </w:p>
    <w:p w14:paraId="6B9E3F87" w14:textId="77777777" w:rsidR="00F101D8" w:rsidRPr="000F7655" w:rsidRDefault="00F101D8" w:rsidP="00D83A43">
      <w:pPr>
        <w:keepNext/>
        <w:keepLines/>
        <w:tabs>
          <w:tab w:val="clear" w:pos="567"/>
        </w:tabs>
        <w:spacing w:line="240" w:lineRule="auto"/>
        <w:rPr>
          <w:noProof/>
          <w:lang w:val="el-GR"/>
        </w:rPr>
      </w:pPr>
    </w:p>
    <w:p w14:paraId="30F80B5D" w14:textId="32B8FCD3" w:rsidR="00F101D8" w:rsidRPr="000F7655" w:rsidRDefault="006639DD" w:rsidP="00D83A43">
      <w:pPr>
        <w:tabs>
          <w:tab w:val="clear" w:pos="567"/>
        </w:tabs>
        <w:spacing w:line="240" w:lineRule="auto"/>
        <w:rPr>
          <w:noProof/>
          <w:szCs w:val="22"/>
          <w:shd w:val="pct15" w:color="auto" w:fill="auto"/>
          <w:lang w:val="el-GR"/>
        </w:rPr>
      </w:pPr>
      <w:r w:rsidRPr="000F7655">
        <w:rPr>
          <w:noProof/>
          <w:szCs w:val="22"/>
          <w:shd w:val="pct15" w:color="auto" w:fill="auto"/>
          <w:lang w:val="el-GR"/>
        </w:rPr>
        <w:t>Δισδιάστατος γραμμωτός κώδικας (2</w:t>
      </w:r>
      <w:r w:rsidRPr="000F7655">
        <w:rPr>
          <w:noProof/>
          <w:szCs w:val="22"/>
          <w:shd w:val="pct15" w:color="auto" w:fill="auto"/>
        </w:rPr>
        <w:t>D</w:t>
      </w:r>
      <w:r w:rsidRPr="000F7655">
        <w:rPr>
          <w:noProof/>
          <w:szCs w:val="22"/>
          <w:shd w:val="pct15" w:color="auto" w:fill="auto"/>
          <w:lang w:val="el-GR"/>
        </w:rPr>
        <w:t>) που φέρει τον περιληφθέντα μοναδικό αναγνωριστικό κωδικό</w:t>
      </w:r>
      <w:r w:rsidR="00F101D8" w:rsidRPr="000F7655">
        <w:rPr>
          <w:noProof/>
          <w:szCs w:val="22"/>
          <w:shd w:val="pct15" w:color="auto" w:fill="auto"/>
          <w:lang w:val="el-GR"/>
        </w:rPr>
        <w:t>.</w:t>
      </w:r>
    </w:p>
    <w:p w14:paraId="36D8C939" w14:textId="77777777" w:rsidR="00F101D8" w:rsidRPr="000F7655" w:rsidRDefault="00F101D8" w:rsidP="00D83A43">
      <w:pPr>
        <w:tabs>
          <w:tab w:val="clear" w:pos="567"/>
        </w:tabs>
        <w:spacing w:line="240" w:lineRule="auto"/>
        <w:rPr>
          <w:noProof/>
          <w:lang w:val="el-GR"/>
        </w:rPr>
      </w:pPr>
    </w:p>
    <w:p w14:paraId="35AC72C3" w14:textId="77777777" w:rsidR="00F101D8" w:rsidRPr="000F7655" w:rsidRDefault="00F101D8" w:rsidP="00D83A43">
      <w:pPr>
        <w:tabs>
          <w:tab w:val="clear" w:pos="567"/>
        </w:tabs>
        <w:spacing w:line="240" w:lineRule="auto"/>
        <w:rPr>
          <w:noProof/>
          <w:lang w:val="el-GR"/>
        </w:rPr>
      </w:pPr>
    </w:p>
    <w:p w14:paraId="33BB81A0" w14:textId="5EA698A4" w:rsidR="00F101D8" w:rsidRPr="000F7655" w:rsidRDefault="00F101D8" w:rsidP="00D83A43">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el-GR"/>
        </w:rPr>
      </w:pPr>
      <w:r w:rsidRPr="000F7655">
        <w:rPr>
          <w:b/>
          <w:noProof/>
          <w:lang w:val="el-GR"/>
        </w:rPr>
        <w:t>18.</w:t>
      </w:r>
      <w:r w:rsidRPr="000F7655">
        <w:rPr>
          <w:b/>
          <w:noProof/>
          <w:lang w:val="el-GR"/>
        </w:rPr>
        <w:tab/>
      </w:r>
      <w:r w:rsidR="006639DD" w:rsidRPr="000F7655">
        <w:rPr>
          <w:b/>
          <w:noProof/>
          <w:lang w:val="el-GR"/>
        </w:rPr>
        <w:t>ΜΟΝΑΔΙΚΟΣ ΑΝΑΓΝΩΡΙΣΤΙΚΟΣ ΚΩΔΙΚΟΣ – ΔΕΔΟΜΕΝΑ ΑΝΑΓΝΩΣΙΜΑ ΑΠΟ ΤΟΝ ΑΝΘΡΩΠΟ</w:t>
      </w:r>
    </w:p>
    <w:p w14:paraId="3B68A859" w14:textId="77777777" w:rsidR="00F101D8" w:rsidRPr="000F7655" w:rsidRDefault="00F101D8" w:rsidP="00D83A43">
      <w:pPr>
        <w:keepNext/>
        <w:tabs>
          <w:tab w:val="clear" w:pos="567"/>
        </w:tabs>
        <w:spacing w:line="240" w:lineRule="auto"/>
        <w:rPr>
          <w:noProof/>
          <w:lang w:val="el-GR"/>
        </w:rPr>
      </w:pPr>
    </w:p>
    <w:p w14:paraId="390F3447" w14:textId="65CB4EA9" w:rsidR="00F101D8" w:rsidRPr="000F7655" w:rsidRDefault="00F101D8" w:rsidP="00D83A43">
      <w:pPr>
        <w:keepNext/>
        <w:tabs>
          <w:tab w:val="clear" w:pos="567"/>
        </w:tabs>
        <w:spacing w:line="240" w:lineRule="auto"/>
        <w:rPr>
          <w:szCs w:val="22"/>
          <w:lang w:val="el-GR"/>
        </w:rPr>
      </w:pPr>
      <w:r w:rsidRPr="000F7655">
        <w:rPr>
          <w:szCs w:val="22"/>
        </w:rPr>
        <w:t>PC</w:t>
      </w:r>
    </w:p>
    <w:p w14:paraId="17554862" w14:textId="41AF6AE0" w:rsidR="00F101D8" w:rsidRPr="000F7655" w:rsidRDefault="00F101D8" w:rsidP="00D83A43">
      <w:pPr>
        <w:keepNext/>
        <w:tabs>
          <w:tab w:val="clear" w:pos="567"/>
        </w:tabs>
        <w:spacing w:line="240" w:lineRule="auto"/>
        <w:rPr>
          <w:szCs w:val="22"/>
          <w:lang w:val="el-GR"/>
        </w:rPr>
      </w:pPr>
      <w:r w:rsidRPr="000F7655">
        <w:rPr>
          <w:szCs w:val="22"/>
        </w:rPr>
        <w:t>SN</w:t>
      </w:r>
    </w:p>
    <w:p w14:paraId="3DC6A11B" w14:textId="6B813704" w:rsidR="00F101D8" w:rsidRPr="000F7655" w:rsidRDefault="00F101D8" w:rsidP="00D83A43">
      <w:pPr>
        <w:tabs>
          <w:tab w:val="clear" w:pos="567"/>
        </w:tabs>
        <w:spacing w:line="240" w:lineRule="auto"/>
        <w:rPr>
          <w:i/>
          <w:iCs/>
          <w:color w:val="000000"/>
          <w:szCs w:val="22"/>
          <w:lang w:val="el-GR"/>
        </w:rPr>
      </w:pPr>
      <w:r w:rsidRPr="000F7655">
        <w:rPr>
          <w:szCs w:val="22"/>
        </w:rPr>
        <w:t>NN</w:t>
      </w:r>
    </w:p>
    <w:p w14:paraId="081F69EB" w14:textId="77777777" w:rsidR="00F101D8" w:rsidRPr="000F7655" w:rsidRDefault="00F101D8" w:rsidP="00D83A43">
      <w:pPr>
        <w:tabs>
          <w:tab w:val="clear" w:pos="567"/>
        </w:tabs>
        <w:spacing w:line="240" w:lineRule="auto"/>
        <w:rPr>
          <w:noProof/>
          <w:szCs w:val="22"/>
          <w:lang w:val="el-GR"/>
        </w:rPr>
      </w:pPr>
      <w:r w:rsidRPr="000F7655">
        <w:rPr>
          <w:noProof/>
          <w:szCs w:val="22"/>
          <w:shd w:val="clear" w:color="auto" w:fill="CCCCCC"/>
          <w:lang w:val="el-GR"/>
        </w:rPr>
        <w:br w:type="page"/>
      </w:r>
    </w:p>
    <w:p w14:paraId="5C0DE0DB" w14:textId="77777777" w:rsidR="00F101D8" w:rsidRPr="000F7655" w:rsidRDefault="00F101D8" w:rsidP="00D83A43">
      <w:pPr>
        <w:tabs>
          <w:tab w:val="clear" w:pos="567"/>
        </w:tabs>
        <w:spacing w:line="240" w:lineRule="auto"/>
        <w:rPr>
          <w:noProof/>
          <w:szCs w:val="22"/>
          <w:lang w:val="el-GR"/>
        </w:rPr>
      </w:pPr>
    </w:p>
    <w:p w14:paraId="1B781392" w14:textId="5EE4AB2C" w:rsidR="00F101D8" w:rsidRPr="000F7655" w:rsidRDefault="00184330" w:rsidP="00D83A4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ΕΝΔΕΙΞΕΙΣ ΠΟΥ ΠΡΕΠΕΙ ΝΑ ΑΝΑΓΡΑΦΟΝΤΑΙ ΣΤΗΝ ΕΞΩΤΕΡΙΚΗ ΣΥΣΚΕΥΑΣΙΑ</w:t>
      </w:r>
    </w:p>
    <w:p w14:paraId="68937718" w14:textId="77777777"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el-GR"/>
        </w:rPr>
      </w:pPr>
    </w:p>
    <w:p w14:paraId="7C4CB040" w14:textId="7571E409" w:rsidR="00F101D8" w:rsidRPr="000F7655" w:rsidRDefault="00EC3090" w:rsidP="00D83A43">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el-GR"/>
        </w:rPr>
      </w:pPr>
      <w:r w:rsidRPr="000F7655">
        <w:rPr>
          <w:b/>
          <w:noProof/>
          <w:szCs w:val="22"/>
          <w:lang w:val="el-GR"/>
        </w:rPr>
        <w:t xml:space="preserve">ΕΞΩΤΕΡΙΚΟΣ ΧΑΡΤΙΝΟΣ ΠΕΡΙΕΚΤΗΣ ΠΟΛΥΣΥΣΚΕΥΑΣΙΑΣ (ΣΥΜΠΕΡΙΛΑΜΒΑΝΕΤΑΙ ΤΟ </w:t>
      </w:r>
      <w:r w:rsidR="00584A5D" w:rsidRPr="000F7655">
        <w:rPr>
          <w:b/>
          <w:noProof/>
          <w:szCs w:val="22"/>
          <w:lang w:val="en-US"/>
        </w:rPr>
        <w:t>BLUE</w:t>
      </w:r>
      <w:r w:rsidR="00584A5D" w:rsidRPr="000F7655">
        <w:rPr>
          <w:b/>
          <w:noProof/>
          <w:szCs w:val="22"/>
          <w:lang w:val="el-GR"/>
        </w:rPr>
        <w:t xml:space="preserve"> </w:t>
      </w:r>
      <w:r w:rsidR="00584A5D" w:rsidRPr="000F7655">
        <w:rPr>
          <w:b/>
          <w:noProof/>
          <w:szCs w:val="22"/>
          <w:lang w:val="en-US"/>
        </w:rPr>
        <w:t>BOX</w:t>
      </w:r>
      <w:r w:rsidR="00F101D8" w:rsidRPr="000F7655">
        <w:rPr>
          <w:b/>
          <w:noProof/>
          <w:szCs w:val="22"/>
          <w:lang w:val="el-GR"/>
        </w:rPr>
        <w:t>)</w:t>
      </w:r>
    </w:p>
    <w:p w14:paraId="251293F8" w14:textId="77777777" w:rsidR="00F101D8" w:rsidRPr="000F7655" w:rsidRDefault="00F101D8" w:rsidP="00D83A43">
      <w:pPr>
        <w:tabs>
          <w:tab w:val="clear" w:pos="567"/>
        </w:tabs>
        <w:spacing w:line="240" w:lineRule="auto"/>
        <w:rPr>
          <w:noProof/>
          <w:szCs w:val="22"/>
          <w:lang w:val="el-GR"/>
        </w:rPr>
      </w:pPr>
    </w:p>
    <w:p w14:paraId="54C3495D" w14:textId="77777777" w:rsidR="00F101D8" w:rsidRPr="000F7655" w:rsidRDefault="00F101D8" w:rsidP="00D83A43">
      <w:pPr>
        <w:tabs>
          <w:tab w:val="clear" w:pos="567"/>
        </w:tabs>
        <w:spacing w:line="240" w:lineRule="auto"/>
        <w:rPr>
          <w:noProof/>
          <w:szCs w:val="22"/>
          <w:lang w:val="el-GR"/>
        </w:rPr>
      </w:pPr>
    </w:p>
    <w:p w14:paraId="62E25E6F" w14:textId="6888606B"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1.</w:t>
      </w:r>
      <w:r w:rsidRPr="000F7655">
        <w:rPr>
          <w:b/>
          <w:noProof/>
          <w:szCs w:val="22"/>
          <w:lang w:val="el-GR"/>
        </w:rPr>
        <w:tab/>
      </w:r>
      <w:r w:rsidR="00814C9D" w:rsidRPr="000F7655">
        <w:rPr>
          <w:b/>
          <w:noProof/>
          <w:szCs w:val="22"/>
          <w:lang w:val="el-GR"/>
        </w:rPr>
        <w:t>ΟΝΟΜΑΣΙΑ ΤΟΥ ΦΑΡΜΑΚΕΥΤΙΚΟΥ ΠΡΟΪΟΝΤΟΣ</w:t>
      </w:r>
    </w:p>
    <w:p w14:paraId="214DA683" w14:textId="77777777" w:rsidR="00F101D8" w:rsidRPr="000F7655" w:rsidRDefault="00F101D8" w:rsidP="00D83A43">
      <w:pPr>
        <w:keepNext/>
        <w:tabs>
          <w:tab w:val="clear" w:pos="567"/>
        </w:tabs>
        <w:spacing w:line="240" w:lineRule="auto"/>
        <w:rPr>
          <w:noProof/>
          <w:szCs w:val="22"/>
          <w:lang w:val="el-GR"/>
        </w:rPr>
      </w:pPr>
    </w:p>
    <w:p w14:paraId="55653B5A" w14:textId="0FF3B77A" w:rsidR="00060E82" w:rsidRPr="000F7655" w:rsidRDefault="00F101D8" w:rsidP="00D83A43">
      <w:pPr>
        <w:tabs>
          <w:tab w:val="clear" w:pos="567"/>
        </w:tabs>
        <w:spacing w:line="240" w:lineRule="auto"/>
        <w:rPr>
          <w:rFonts w:eastAsia="MS Mincho"/>
          <w:szCs w:val="22"/>
          <w:lang w:val="el-GR" w:eastAsia="ja-JP"/>
        </w:rPr>
      </w:pPr>
      <w:r w:rsidRPr="000F7655">
        <w:rPr>
          <w:rFonts w:eastAsia="MS Mincho"/>
          <w:szCs w:val="22"/>
          <w:lang w:eastAsia="ja-JP"/>
        </w:rPr>
        <w:t>Enerzair</w:t>
      </w:r>
      <w:r w:rsidRPr="000F7655">
        <w:rPr>
          <w:rFonts w:eastAsia="MS Mincho"/>
          <w:szCs w:val="22"/>
          <w:lang w:val="el-GR" w:eastAsia="ja-JP"/>
        </w:rPr>
        <w:t xml:space="preserve"> </w:t>
      </w:r>
      <w:r w:rsidRPr="000F7655">
        <w:rPr>
          <w:rFonts w:eastAsia="MS Mincho"/>
          <w:szCs w:val="22"/>
          <w:lang w:eastAsia="ja-JP"/>
        </w:rPr>
        <w:t>Breezhaler</w:t>
      </w:r>
      <w:r w:rsidRPr="000F7655">
        <w:rPr>
          <w:rFonts w:eastAsia="MS Mincho"/>
          <w:szCs w:val="22"/>
          <w:lang w:val="el-GR" w:eastAsia="ja-JP"/>
        </w:rPr>
        <w:t xml:space="preserve"> 114</w:t>
      </w:r>
      <w:r w:rsidRPr="000F7655">
        <w:rPr>
          <w:rFonts w:eastAsia="MS Mincho"/>
          <w:szCs w:val="22"/>
          <w:lang w:eastAsia="ja-JP"/>
        </w:rPr>
        <w:t> </w:t>
      </w:r>
      <w:r w:rsidR="00814C9D" w:rsidRPr="000F7655">
        <w:rPr>
          <w:rFonts w:eastAsia="MS Mincho"/>
          <w:szCs w:val="22"/>
          <w:lang w:val="el-GR" w:eastAsia="ja-JP"/>
        </w:rPr>
        <w:t>μικρογραμμάρια</w:t>
      </w:r>
      <w:r w:rsidRPr="000F7655">
        <w:rPr>
          <w:rFonts w:eastAsia="MS Mincho"/>
          <w:szCs w:val="22"/>
          <w:lang w:val="el-GR" w:eastAsia="ja-JP"/>
        </w:rPr>
        <w:t>/46</w:t>
      </w:r>
      <w:r w:rsidRPr="000F7655">
        <w:rPr>
          <w:rFonts w:eastAsia="MS Mincho"/>
          <w:szCs w:val="22"/>
          <w:lang w:eastAsia="ja-JP"/>
        </w:rPr>
        <w:t> </w:t>
      </w:r>
      <w:r w:rsidR="00814C9D" w:rsidRPr="000F7655">
        <w:rPr>
          <w:rFonts w:eastAsia="MS Mincho"/>
          <w:szCs w:val="22"/>
          <w:lang w:val="el-GR" w:eastAsia="ja-JP"/>
        </w:rPr>
        <w:t>μικρογραμμάρια</w:t>
      </w:r>
      <w:r w:rsidRPr="000F7655">
        <w:rPr>
          <w:rFonts w:eastAsia="MS Mincho"/>
          <w:szCs w:val="22"/>
          <w:lang w:val="el-GR" w:eastAsia="ja-JP"/>
        </w:rPr>
        <w:t>/136</w:t>
      </w:r>
      <w:r w:rsidRPr="000F7655">
        <w:rPr>
          <w:rFonts w:eastAsia="MS Mincho"/>
          <w:szCs w:val="22"/>
          <w:lang w:eastAsia="ja-JP"/>
        </w:rPr>
        <w:t> </w:t>
      </w:r>
      <w:r w:rsidR="00814C9D" w:rsidRPr="000F7655">
        <w:rPr>
          <w:rFonts w:eastAsia="MS Mincho"/>
          <w:szCs w:val="22"/>
          <w:lang w:val="el-GR" w:eastAsia="ja-JP"/>
        </w:rPr>
        <w:t>μικρογραμμάρια</w:t>
      </w:r>
      <w:r w:rsidRPr="000F7655">
        <w:rPr>
          <w:rFonts w:eastAsia="MS Mincho"/>
          <w:szCs w:val="22"/>
          <w:lang w:val="el-GR" w:eastAsia="ja-JP"/>
        </w:rPr>
        <w:t xml:space="preserve"> </w:t>
      </w:r>
      <w:r w:rsidR="00814C9D" w:rsidRPr="000F7655">
        <w:rPr>
          <w:rFonts w:eastAsia="MS Mincho"/>
          <w:szCs w:val="22"/>
          <w:lang w:val="el-GR" w:eastAsia="ja-JP"/>
        </w:rPr>
        <w:t>κόνις για εισπνοή</w:t>
      </w:r>
      <w:r w:rsidR="009A7DB1">
        <w:rPr>
          <w:rFonts w:eastAsia="MS Mincho"/>
          <w:szCs w:val="22"/>
          <w:lang w:val="el-GR" w:eastAsia="ja-JP"/>
        </w:rPr>
        <w:t xml:space="preserve">, </w:t>
      </w:r>
      <w:r w:rsidR="00814C9D" w:rsidRPr="000F7655">
        <w:rPr>
          <w:rFonts w:eastAsia="MS Mincho"/>
          <w:szCs w:val="22"/>
          <w:lang w:val="el-GR" w:eastAsia="ja-JP"/>
        </w:rPr>
        <w:t>σκληρά καψάκια</w:t>
      </w:r>
    </w:p>
    <w:p w14:paraId="034A622F" w14:textId="3276D4C3" w:rsidR="00F101D8" w:rsidRPr="000F7655" w:rsidRDefault="00060E82" w:rsidP="00D83A43">
      <w:pPr>
        <w:tabs>
          <w:tab w:val="clear" w:pos="567"/>
        </w:tabs>
        <w:spacing w:line="240" w:lineRule="auto"/>
        <w:rPr>
          <w:rFonts w:eastAsia="MS Mincho"/>
          <w:szCs w:val="22"/>
          <w:lang w:val="el-GR" w:eastAsia="ja-JP"/>
        </w:rPr>
      </w:pPr>
      <w:r w:rsidRPr="000F7655">
        <w:rPr>
          <w:szCs w:val="22"/>
          <w:lang w:val="el-GR"/>
        </w:rPr>
        <w:t>ινδακατερόλη</w:t>
      </w:r>
      <w:r w:rsidR="00F101D8" w:rsidRPr="000F7655">
        <w:rPr>
          <w:szCs w:val="22"/>
          <w:lang w:val="el-GR"/>
        </w:rPr>
        <w:t>/</w:t>
      </w:r>
      <w:r w:rsidR="00814C9D" w:rsidRPr="000F7655">
        <w:rPr>
          <w:szCs w:val="22"/>
          <w:lang w:val="el-GR"/>
        </w:rPr>
        <w:t>γλυκοπυρρ</w:t>
      </w:r>
      <w:r w:rsidRPr="000F7655">
        <w:rPr>
          <w:szCs w:val="22"/>
          <w:lang w:val="el-GR"/>
        </w:rPr>
        <w:t>όνιο</w:t>
      </w:r>
      <w:r w:rsidR="00F101D8" w:rsidRPr="000F7655">
        <w:rPr>
          <w:szCs w:val="22"/>
          <w:lang w:val="el-GR"/>
        </w:rPr>
        <w:t>/</w:t>
      </w:r>
      <w:r w:rsidRPr="000F7655">
        <w:rPr>
          <w:szCs w:val="22"/>
          <w:lang w:val="el-GR"/>
        </w:rPr>
        <w:t>φουροϊκή</w:t>
      </w:r>
      <w:r w:rsidR="00174389" w:rsidRPr="000F7655">
        <w:rPr>
          <w:szCs w:val="22"/>
          <w:lang w:val="el-GR"/>
        </w:rPr>
        <w:t xml:space="preserve"> μομεταζόνη</w:t>
      </w:r>
    </w:p>
    <w:p w14:paraId="57A56463" w14:textId="77777777" w:rsidR="00F101D8" w:rsidRPr="000F7655" w:rsidRDefault="00F101D8" w:rsidP="00D83A43">
      <w:pPr>
        <w:tabs>
          <w:tab w:val="clear" w:pos="567"/>
        </w:tabs>
        <w:spacing w:line="240" w:lineRule="auto"/>
        <w:rPr>
          <w:noProof/>
          <w:szCs w:val="22"/>
          <w:lang w:val="el-GR"/>
        </w:rPr>
      </w:pPr>
    </w:p>
    <w:p w14:paraId="7F091676" w14:textId="77777777" w:rsidR="00F101D8" w:rsidRPr="000F7655" w:rsidRDefault="00F101D8" w:rsidP="00D83A43">
      <w:pPr>
        <w:tabs>
          <w:tab w:val="clear" w:pos="567"/>
        </w:tabs>
        <w:spacing w:line="240" w:lineRule="auto"/>
        <w:rPr>
          <w:noProof/>
          <w:szCs w:val="22"/>
          <w:lang w:val="el-GR"/>
        </w:rPr>
      </w:pPr>
    </w:p>
    <w:p w14:paraId="1AAF9E50" w14:textId="5638AACD"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el-GR"/>
        </w:rPr>
      </w:pPr>
      <w:r w:rsidRPr="000F7655">
        <w:rPr>
          <w:b/>
          <w:noProof/>
          <w:szCs w:val="22"/>
          <w:lang w:val="el-GR"/>
        </w:rPr>
        <w:t>2.</w:t>
      </w:r>
      <w:r w:rsidRPr="000F7655">
        <w:rPr>
          <w:b/>
          <w:noProof/>
          <w:szCs w:val="22"/>
          <w:lang w:val="el-GR"/>
        </w:rPr>
        <w:tab/>
      </w:r>
      <w:r w:rsidR="000722E3" w:rsidRPr="000F7655">
        <w:rPr>
          <w:b/>
          <w:noProof/>
          <w:szCs w:val="22"/>
          <w:lang w:val="el-GR"/>
        </w:rPr>
        <w:t>ΣΥΝΘΕΣΗ ΣΕ ΔΡΑΣΤΙΚΗ(ΕΣ) ΟΥΣΙΑ(ΕΣ)</w:t>
      </w:r>
    </w:p>
    <w:p w14:paraId="5E5916D6" w14:textId="77777777" w:rsidR="00F101D8" w:rsidRPr="000F7655" w:rsidRDefault="00F101D8" w:rsidP="00D83A43">
      <w:pPr>
        <w:keepNext/>
        <w:tabs>
          <w:tab w:val="clear" w:pos="567"/>
        </w:tabs>
        <w:spacing w:line="240" w:lineRule="auto"/>
        <w:rPr>
          <w:noProof/>
          <w:szCs w:val="22"/>
          <w:lang w:val="el-GR"/>
        </w:rPr>
      </w:pPr>
    </w:p>
    <w:p w14:paraId="6B7AC8C9" w14:textId="431D6D89" w:rsidR="00F101D8" w:rsidRPr="000F7655" w:rsidRDefault="000722E3" w:rsidP="00D83A43">
      <w:pPr>
        <w:tabs>
          <w:tab w:val="clear" w:pos="567"/>
        </w:tabs>
        <w:spacing w:line="240" w:lineRule="auto"/>
        <w:rPr>
          <w:szCs w:val="22"/>
          <w:lang w:val="el-GR"/>
        </w:rPr>
      </w:pPr>
      <w:r w:rsidRPr="000F7655">
        <w:rPr>
          <w:szCs w:val="22"/>
          <w:lang w:val="el-GR"/>
        </w:rPr>
        <w:t>Κάθε παρεχόμενη δόση περιέχει</w:t>
      </w:r>
      <w:r w:rsidR="00F101D8" w:rsidRPr="000F7655">
        <w:rPr>
          <w:szCs w:val="22"/>
          <w:lang w:val="el-GR"/>
        </w:rPr>
        <w:t xml:space="preserve"> 114</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00814C9D" w:rsidRPr="000F7655">
        <w:rPr>
          <w:szCs w:val="22"/>
          <w:lang w:val="el-GR"/>
        </w:rPr>
        <w:t>ινδακατερόλης</w:t>
      </w:r>
      <w:r w:rsidR="00F101D8" w:rsidRPr="000F7655">
        <w:rPr>
          <w:szCs w:val="22"/>
          <w:lang w:val="el-GR"/>
        </w:rPr>
        <w:t xml:space="preserve"> (</w:t>
      </w:r>
      <w:r w:rsidR="007D7F2A" w:rsidRPr="000F7655">
        <w:rPr>
          <w:szCs w:val="22"/>
          <w:lang w:val="el-GR"/>
        </w:rPr>
        <w:t xml:space="preserve">ως </w:t>
      </w:r>
      <w:r w:rsidRPr="000F7655">
        <w:rPr>
          <w:szCs w:val="22"/>
          <w:lang w:val="el-GR"/>
        </w:rPr>
        <w:t>οξική</w:t>
      </w:r>
      <w:r w:rsidR="00F101D8" w:rsidRPr="000F7655">
        <w:rPr>
          <w:szCs w:val="22"/>
          <w:lang w:val="el-GR"/>
        </w:rPr>
        <w:t>), 46</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00814C9D" w:rsidRPr="000F7655">
        <w:rPr>
          <w:szCs w:val="22"/>
          <w:lang w:val="el-GR"/>
        </w:rPr>
        <w:t>γλυκοπυρρονίου</w:t>
      </w:r>
      <w:r w:rsidR="00F101D8" w:rsidRPr="000F7655">
        <w:rPr>
          <w:szCs w:val="22"/>
          <w:lang w:val="el-GR"/>
        </w:rPr>
        <w:t xml:space="preserve"> (</w:t>
      </w:r>
      <w:r w:rsidRPr="000F7655">
        <w:rPr>
          <w:szCs w:val="22"/>
          <w:lang w:val="el-GR"/>
        </w:rPr>
        <w:t>ισοδύναμο με</w:t>
      </w:r>
      <w:r w:rsidR="00F101D8" w:rsidRPr="000F7655">
        <w:rPr>
          <w:szCs w:val="22"/>
          <w:lang w:val="el-GR"/>
        </w:rPr>
        <w:t xml:space="preserve"> 58</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Pr="000F7655">
        <w:rPr>
          <w:szCs w:val="22"/>
          <w:lang w:val="el-GR"/>
        </w:rPr>
        <w:t>βρωμιούχου γλυκοπυρρονίου</w:t>
      </w:r>
      <w:r w:rsidR="00F101D8" w:rsidRPr="000F7655">
        <w:rPr>
          <w:szCs w:val="22"/>
          <w:lang w:val="el-GR"/>
        </w:rPr>
        <w:t xml:space="preserve">) </w:t>
      </w:r>
      <w:r w:rsidR="000A7A21" w:rsidRPr="000F7655">
        <w:rPr>
          <w:szCs w:val="22"/>
          <w:lang w:val="el-GR"/>
        </w:rPr>
        <w:t>και</w:t>
      </w:r>
      <w:r w:rsidR="00F101D8" w:rsidRPr="000F7655">
        <w:rPr>
          <w:szCs w:val="22"/>
          <w:lang w:val="el-GR"/>
        </w:rPr>
        <w:t xml:space="preserve"> 136</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00174389" w:rsidRPr="000F7655">
        <w:rPr>
          <w:szCs w:val="22"/>
          <w:lang w:val="el-GR"/>
        </w:rPr>
        <w:t>φουροϊκής μομεταζόνης</w:t>
      </w:r>
      <w:r w:rsidR="00F101D8" w:rsidRPr="000F7655">
        <w:rPr>
          <w:szCs w:val="22"/>
          <w:lang w:val="el-GR"/>
        </w:rPr>
        <w:t>.</w:t>
      </w:r>
    </w:p>
    <w:p w14:paraId="6075BD1B" w14:textId="77777777" w:rsidR="00F101D8" w:rsidRPr="000F7655" w:rsidRDefault="00F101D8" w:rsidP="00D83A43">
      <w:pPr>
        <w:tabs>
          <w:tab w:val="clear" w:pos="567"/>
        </w:tabs>
        <w:spacing w:line="240" w:lineRule="auto"/>
        <w:rPr>
          <w:noProof/>
          <w:szCs w:val="22"/>
          <w:lang w:val="el-GR"/>
        </w:rPr>
      </w:pPr>
    </w:p>
    <w:p w14:paraId="1FE498D7" w14:textId="77777777" w:rsidR="00F101D8" w:rsidRPr="000F7655" w:rsidRDefault="00F101D8" w:rsidP="00D83A43">
      <w:pPr>
        <w:tabs>
          <w:tab w:val="clear" w:pos="567"/>
        </w:tabs>
        <w:spacing w:line="240" w:lineRule="auto"/>
        <w:rPr>
          <w:noProof/>
          <w:szCs w:val="22"/>
          <w:lang w:val="el-GR"/>
        </w:rPr>
      </w:pPr>
    </w:p>
    <w:p w14:paraId="1FC83664" w14:textId="691C4998"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l-GR"/>
        </w:rPr>
      </w:pPr>
      <w:r w:rsidRPr="000F7655">
        <w:rPr>
          <w:b/>
          <w:noProof/>
          <w:szCs w:val="22"/>
          <w:lang w:val="el-GR"/>
        </w:rPr>
        <w:t>3.</w:t>
      </w:r>
      <w:r w:rsidRPr="000F7655">
        <w:rPr>
          <w:b/>
          <w:noProof/>
          <w:szCs w:val="22"/>
          <w:lang w:val="el-GR"/>
        </w:rPr>
        <w:tab/>
      </w:r>
      <w:r w:rsidR="000722E3" w:rsidRPr="000F7655">
        <w:rPr>
          <w:b/>
          <w:noProof/>
          <w:szCs w:val="22"/>
          <w:lang w:val="el-GR"/>
        </w:rPr>
        <w:t>ΚΑΤΑΛΟΓΟΣ ΕΚΔΟΧΩΝ</w:t>
      </w:r>
    </w:p>
    <w:p w14:paraId="5EDB5C57" w14:textId="77777777" w:rsidR="00F101D8" w:rsidRPr="000F7655" w:rsidRDefault="00F101D8" w:rsidP="00D83A43">
      <w:pPr>
        <w:keepNext/>
        <w:tabs>
          <w:tab w:val="clear" w:pos="567"/>
        </w:tabs>
        <w:spacing w:line="240" w:lineRule="auto"/>
        <w:rPr>
          <w:noProof/>
          <w:szCs w:val="22"/>
          <w:lang w:val="el-GR"/>
        </w:rPr>
      </w:pPr>
    </w:p>
    <w:p w14:paraId="2072506C" w14:textId="6B9F18DE" w:rsidR="00F101D8" w:rsidRPr="000F7655" w:rsidRDefault="000722E3" w:rsidP="00D83A43">
      <w:pPr>
        <w:tabs>
          <w:tab w:val="clear" w:pos="567"/>
        </w:tabs>
        <w:spacing w:line="240" w:lineRule="auto"/>
        <w:rPr>
          <w:szCs w:val="22"/>
          <w:shd w:val="pct15" w:color="auto" w:fill="auto"/>
          <w:lang w:val="el-GR"/>
        </w:rPr>
      </w:pPr>
      <w:r w:rsidRPr="000F7655">
        <w:rPr>
          <w:noProof/>
          <w:szCs w:val="22"/>
          <w:lang w:val="el-GR"/>
        </w:rPr>
        <w:t>Επίσης</w:t>
      </w:r>
      <w:r w:rsidR="00BC19CC" w:rsidRPr="000F7655">
        <w:rPr>
          <w:noProof/>
          <w:szCs w:val="22"/>
          <w:lang w:val="el-GR"/>
        </w:rPr>
        <w:t>,</w:t>
      </w:r>
      <w:r w:rsidRPr="000F7655">
        <w:rPr>
          <w:noProof/>
          <w:szCs w:val="22"/>
          <w:lang w:val="el-GR"/>
        </w:rPr>
        <w:t xml:space="preserve"> περιέχει λακτόζη </w:t>
      </w:r>
      <w:r w:rsidR="00A937D5">
        <w:rPr>
          <w:noProof/>
          <w:szCs w:val="22"/>
          <w:lang w:val="el-GR"/>
        </w:rPr>
        <w:t xml:space="preserve">μονοϋδρική </w:t>
      </w:r>
      <w:r w:rsidRPr="000F7655">
        <w:rPr>
          <w:noProof/>
          <w:szCs w:val="22"/>
          <w:lang w:val="el-GR"/>
        </w:rPr>
        <w:t>και μαγνήσιο</w:t>
      </w:r>
      <w:r w:rsidR="00BC19CC" w:rsidRPr="000F7655">
        <w:rPr>
          <w:noProof/>
          <w:szCs w:val="22"/>
          <w:lang w:val="el-GR"/>
        </w:rPr>
        <w:t xml:space="preserve"> στεατικό</w:t>
      </w:r>
      <w:r w:rsidRPr="000F7655">
        <w:rPr>
          <w:noProof/>
          <w:szCs w:val="22"/>
          <w:lang w:val="el-GR"/>
        </w:rPr>
        <w:t xml:space="preserve">. </w:t>
      </w:r>
      <w:r w:rsidRPr="000F7655">
        <w:rPr>
          <w:szCs w:val="22"/>
          <w:shd w:val="pct15" w:color="auto" w:fill="auto"/>
          <w:lang w:val="el-GR"/>
        </w:rPr>
        <w:t>Βλέπε φύλλο οδηγιών χρήσης για περαιτέρω πληροφορίες</w:t>
      </w:r>
      <w:r w:rsidR="00F101D8" w:rsidRPr="000F7655">
        <w:rPr>
          <w:szCs w:val="22"/>
          <w:shd w:val="pct15" w:color="auto" w:fill="auto"/>
          <w:lang w:val="el-GR"/>
        </w:rPr>
        <w:t>.</w:t>
      </w:r>
    </w:p>
    <w:p w14:paraId="5C83F867" w14:textId="77777777" w:rsidR="00F101D8" w:rsidRPr="000F7655" w:rsidRDefault="00F101D8" w:rsidP="00D83A43">
      <w:pPr>
        <w:tabs>
          <w:tab w:val="clear" w:pos="567"/>
        </w:tabs>
        <w:spacing w:line="240" w:lineRule="auto"/>
        <w:rPr>
          <w:noProof/>
          <w:szCs w:val="22"/>
          <w:lang w:val="el-GR"/>
        </w:rPr>
      </w:pPr>
    </w:p>
    <w:p w14:paraId="4DDD77F6" w14:textId="77777777" w:rsidR="00F101D8" w:rsidRPr="000F7655" w:rsidRDefault="00F101D8" w:rsidP="00D83A43">
      <w:pPr>
        <w:tabs>
          <w:tab w:val="clear" w:pos="567"/>
        </w:tabs>
        <w:spacing w:line="240" w:lineRule="auto"/>
        <w:rPr>
          <w:noProof/>
          <w:szCs w:val="22"/>
          <w:lang w:val="el-GR"/>
        </w:rPr>
      </w:pPr>
    </w:p>
    <w:p w14:paraId="444FEB76" w14:textId="26FC7094"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4.</w:t>
      </w:r>
      <w:r w:rsidRPr="000F7655">
        <w:rPr>
          <w:b/>
          <w:noProof/>
          <w:szCs w:val="22"/>
          <w:lang w:val="el-GR"/>
        </w:rPr>
        <w:tab/>
      </w:r>
      <w:r w:rsidR="000722E3" w:rsidRPr="000F7655">
        <w:rPr>
          <w:b/>
          <w:noProof/>
          <w:szCs w:val="22"/>
          <w:lang w:val="el-GR"/>
        </w:rPr>
        <w:t>ΦΑΡΜΑΚΟΤΕΧΝΙΚΗ ΜΟΡΦΗ ΚΑΙ ΠΕΡΙΕΧΟΜΕΝΟ</w:t>
      </w:r>
    </w:p>
    <w:p w14:paraId="3CA9F3A9" w14:textId="77777777" w:rsidR="007129A9" w:rsidRPr="000F7655" w:rsidRDefault="007129A9" w:rsidP="00D83A43">
      <w:pPr>
        <w:keepNext/>
        <w:tabs>
          <w:tab w:val="clear" w:pos="567"/>
        </w:tabs>
        <w:spacing w:line="240" w:lineRule="auto"/>
        <w:rPr>
          <w:noProof/>
          <w:szCs w:val="22"/>
          <w:lang w:val="el-GR"/>
        </w:rPr>
      </w:pPr>
    </w:p>
    <w:p w14:paraId="5EF56971" w14:textId="0C1039B1" w:rsidR="007129A9" w:rsidRPr="000F7655" w:rsidRDefault="000722E3" w:rsidP="00D83A43">
      <w:pPr>
        <w:tabs>
          <w:tab w:val="clear" w:pos="567"/>
        </w:tabs>
        <w:spacing w:line="240" w:lineRule="auto"/>
        <w:rPr>
          <w:noProof/>
          <w:szCs w:val="22"/>
          <w:lang w:val="el-GR"/>
        </w:rPr>
      </w:pPr>
      <w:r w:rsidRPr="000F7655">
        <w:rPr>
          <w:szCs w:val="22"/>
          <w:shd w:val="pct15" w:color="auto" w:fill="auto"/>
          <w:lang w:val="el-GR"/>
        </w:rPr>
        <w:t>Κόνις για εισπνοή</w:t>
      </w:r>
      <w:r w:rsidR="009A7DB1">
        <w:rPr>
          <w:szCs w:val="22"/>
          <w:shd w:val="pct15" w:color="auto" w:fill="auto"/>
          <w:lang w:val="el-GR"/>
        </w:rPr>
        <w:t>,</w:t>
      </w:r>
      <w:r w:rsidR="001D7DDF" w:rsidRPr="000F7655">
        <w:rPr>
          <w:szCs w:val="22"/>
          <w:shd w:val="pct15" w:color="auto" w:fill="auto"/>
          <w:lang w:val="el-GR"/>
        </w:rPr>
        <w:t xml:space="preserve"> </w:t>
      </w:r>
      <w:r w:rsidRPr="000F7655">
        <w:rPr>
          <w:szCs w:val="22"/>
          <w:shd w:val="pct15" w:color="auto" w:fill="auto"/>
          <w:lang w:val="el-GR"/>
        </w:rPr>
        <w:t>σκληρό καψάκιο</w:t>
      </w:r>
    </w:p>
    <w:p w14:paraId="15D12C64" w14:textId="77777777" w:rsidR="00F101D8" w:rsidRPr="000F7655" w:rsidRDefault="00F101D8" w:rsidP="00D83A43">
      <w:pPr>
        <w:tabs>
          <w:tab w:val="clear" w:pos="567"/>
        </w:tabs>
        <w:spacing w:line="240" w:lineRule="auto"/>
        <w:rPr>
          <w:noProof/>
          <w:szCs w:val="22"/>
          <w:lang w:val="el-GR"/>
        </w:rPr>
      </w:pPr>
    </w:p>
    <w:p w14:paraId="14A0A7E9" w14:textId="188B4CD1" w:rsidR="00F101D8" w:rsidRPr="000F7655" w:rsidRDefault="000A7A21" w:rsidP="00D83A43">
      <w:pPr>
        <w:tabs>
          <w:tab w:val="clear" w:pos="567"/>
        </w:tabs>
        <w:spacing w:line="240" w:lineRule="auto"/>
        <w:rPr>
          <w:noProof/>
          <w:szCs w:val="22"/>
          <w:lang w:val="el-GR"/>
        </w:rPr>
      </w:pPr>
      <w:r w:rsidRPr="000F7655">
        <w:rPr>
          <w:noProof/>
          <w:szCs w:val="22"/>
          <w:lang w:val="el-GR"/>
        </w:rPr>
        <w:t>Πολυσυσκευασία</w:t>
      </w:r>
      <w:r w:rsidR="00F101D8" w:rsidRPr="000F7655">
        <w:rPr>
          <w:noProof/>
          <w:szCs w:val="22"/>
          <w:lang w:val="el-GR"/>
        </w:rPr>
        <w:t>: 150</w:t>
      </w:r>
      <w:r w:rsidR="00F101D8" w:rsidRPr="000F7655">
        <w:rPr>
          <w:noProof/>
          <w:szCs w:val="22"/>
        </w:rPr>
        <w:t> </w:t>
      </w:r>
      <w:r w:rsidR="00F101D8" w:rsidRPr="000F7655">
        <w:rPr>
          <w:noProof/>
          <w:szCs w:val="22"/>
          <w:lang w:val="el-GR"/>
        </w:rPr>
        <w:t>(15</w:t>
      </w:r>
      <w:r w:rsidR="00F101D8" w:rsidRPr="000F7655">
        <w:rPr>
          <w:noProof/>
          <w:szCs w:val="22"/>
        </w:rPr>
        <w:t> </w:t>
      </w:r>
      <w:r w:rsidRPr="000F7655">
        <w:rPr>
          <w:noProof/>
          <w:szCs w:val="22"/>
          <w:lang w:val="el-GR"/>
        </w:rPr>
        <w:t>συσκευασίες των</w:t>
      </w:r>
      <w:r w:rsidR="00F101D8" w:rsidRPr="000F7655">
        <w:rPr>
          <w:noProof/>
          <w:szCs w:val="22"/>
          <w:lang w:val="el-GR"/>
        </w:rPr>
        <w:t xml:space="preserve"> 10</w:t>
      </w:r>
      <w:r w:rsidR="00F101D8" w:rsidRPr="000F7655">
        <w:rPr>
          <w:noProof/>
          <w:szCs w:val="22"/>
        </w:rPr>
        <w:t> x </w:t>
      </w:r>
      <w:r w:rsidR="00F101D8" w:rsidRPr="000F7655">
        <w:rPr>
          <w:noProof/>
          <w:szCs w:val="22"/>
          <w:lang w:val="el-GR"/>
        </w:rPr>
        <w:t>1)</w:t>
      </w:r>
      <w:r w:rsidR="00F101D8" w:rsidRPr="000F7655">
        <w:rPr>
          <w:noProof/>
          <w:szCs w:val="22"/>
        </w:rPr>
        <w:t> </w:t>
      </w:r>
      <w:r w:rsidRPr="000F7655">
        <w:rPr>
          <w:noProof/>
          <w:szCs w:val="22"/>
          <w:lang w:val="el-GR"/>
        </w:rPr>
        <w:t>καψάκια</w:t>
      </w:r>
      <w:r w:rsidR="00F101D8" w:rsidRPr="000F7655">
        <w:rPr>
          <w:noProof/>
          <w:szCs w:val="22"/>
          <w:lang w:val="el-GR"/>
        </w:rPr>
        <w:t xml:space="preserve"> + 15</w:t>
      </w:r>
      <w:r w:rsidR="00F101D8" w:rsidRPr="000F7655">
        <w:rPr>
          <w:noProof/>
          <w:szCs w:val="22"/>
        </w:rPr>
        <w:t> </w:t>
      </w:r>
      <w:r w:rsidRPr="000F7655">
        <w:rPr>
          <w:noProof/>
          <w:szCs w:val="22"/>
          <w:lang w:val="el-GR"/>
        </w:rPr>
        <w:t>συσκευές εισπνοής</w:t>
      </w:r>
    </w:p>
    <w:p w14:paraId="7256563B" w14:textId="77777777" w:rsidR="00F101D8" w:rsidRPr="000F7655" w:rsidRDefault="00F101D8" w:rsidP="00D83A43">
      <w:pPr>
        <w:tabs>
          <w:tab w:val="clear" w:pos="567"/>
        </w:tabs>
        <w:spacing w:line="240" w:lineRule="auto"/>
        <w:rPr>
          <w:noProof/>
          <w:szCs w:val="22"/>
          <w:lang w:val="el-GR"/>
        </w:rPr>
      </w:pPr>
    </w:p>
    <w:p w14:paraId="7537054C" w14:textId="77777777" w:rsidR="00F101D8" w:rsidRPr="000F7655" w:rsidRDefault="00F101D8" w:rsidP="00D83A43">
      <w:pPr>
        <w:tabs>
          <w:tab w:val="clear" w:pos="567"/>
        </w:tabs>
        <w:spacing w:line="240" w:lineRule="auto"/>
        <w:rPr>
          <w:noProof/>
          <w:szCs w:val="22"/>
          <w:lang w:val="el-GR"/>
        </w:rPr>
      </w:pPr>
    </w:p>
    <w:p w14:paraId="5AD33C27" w14:textId="34D76892" w:rsidR="00F101D8" w:rsidRPr="000F7655" w:rsidRDefault="00F101D8" w:rsidP="00D83A43">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lang w:val="el-GR"/>
        </w:rPr>
      </w:pPr>
      <w:r w:rsidRPr="000F7655">
        <w:rPr>
          <w:b/>
          <w:noProof/>
          <w:szCs w:val="22"/>
          <w:lang w:val="el-GR"/>
        </w:rPr>
        <w:t>5.</w:t>
      </w:r>
      <w:r w:rsidRPr="000F7655">
        <w:rPr>
          <w:b/>
          <w:noProof/>
          <w:szCs w:val="22"/>
          <w:lang w:val="el-GR"/>
        </w:rPr>
        <w:tab/>
      </w:r>
      <w:r w:rsidR="00806151" w:rsidRPr="000F7655">
        <w:rPr>
          <w:b/>
          <w:noProof/>
          <w:szCs w:val="22"/>
          <w:lang w:val="el-GR"/>
        </w:rPr>
        <w:t>ΤΡΟΠΟΣ ΚΑΙ ΟΔΟΣ(ΟΙ) ΧΟΡΗΓΗΣΗΣ</w:t>
      </w:r>
    </w:p>
    <w:p w14:paraId="74B794A2" w14:textId="7AE740ED" w:rsidR="00F101D8" w:rsidRPr="000F7655" w:rsidRDefault="00F101D8" w:rsidP="00D83A43">
      <w:pPr>
        <w:keepNext/>
        <w:tabs>
          <w:tab w:val="clear" w:pos="567"/>
        </w:tabs>
        <w:spacing w:line="240" w:lineRule="auto"/>
        <w:rPr>
          <w:noProof/>
          <w:szCs w:val="22"/>
          <w:lang w:val="el-GR"/>
        </w:rPr>
      </w:pPr>
    </w:p>
    <w:p w14:paraId="14B2B8C4" w14:textId="3141FEB8" w:rsidR="00111892" w:rsidRPr="000F7655" w:rsidRDefault="00111892" w:rsidP="00D83A43">
      <w:pPr>
        <w:tabs>
          <w:tab w:val="clear" w:pos="567"/>
        </w:tabs>
        <w:spacing w:line="240" w:lineRule="auto"/>
        <w:rPr>
          <w:noProof/>
          <w:szCs w:val="22"/>
          <w:lang w:val="el-GR"/>
        </w:rPr>
      </w:pPr>
      <w:r w:rsidRPr="000F7655">
        <w:rPr>
          <w:noProof/>
          <w:szCs w:val="22"/>
          <w:lang w:val="el-GR"/>
        </w:rPr>
        <w:t>Διαβάστε το φύλλο οδηγιών χρήσης πριν από τη χρήση.</w:t>
      </w:r>
    </w:p>
    <w:p w14:paraId="420E7743" w14:textId="77777777" w:rsidR="00443088" w:rsidRPr="000F7655" w:rsidRDefault="00443088" w:rsidP="00D83A43">
      <w:pPr>
        <w:tabs>
          <w:tab w:val="clear" w:pos="567"/>
        </w:tabs>
        <w:spacing w:line="240" w:lineRule="auto"/>
        <w:rPr>
          <w:noProof/>
          <w:szCs w:val="22"/>
          <w:lang w:val="el-GR"/>
        </w:rPr>
      </w:pPr>
      <w:r w:rsidRPr="000F7655">
        <w:rPr>
          <w:noProof/>
          <w:szCs w:val="22"/>
          <w:lang w:val="el-GR"/>
        </w:rPr>
        <w:t>Προς χρήση μόνο με τη συσκευή εισπνοής που παρέχεται στη συσκευασία.</w:t>
      </w:r>
    </w:p>
    <w:p w14:paraId="167CE16D" w14:textId="40022CD1" w:rsidR="00F101D8" w:rsidRPr="000F7655" w:rsidRDefault="00443088" w:rsidP="00D83A43">
      <w:pPr>
        <w:tabs>
          <w:tab w:val="clear" w:pos="567"/>
        </w:tabs>
        <w:spacing w:line="240" w:lineRule="auto"/>
        <w:rPr>
          <w:noProof/>
          <w:szCs w:val="22"/>
          <w:lang w:val="el-GR"/>
        </w:rPr>
      </w:pPr>
      <w:r w:rsidRPr="000F7655">
        <w:rPr>
          <w:noProof/>
          <w:szCs w:val="22"/>
          <w:lang w:val="el-GR"/>
        </w:rPr>
        <w:t>Μην καταπίνετε τα καψάκια</w:t>
      </w:r>
      <w:r w:rsidR="00F101D8" w:rsidRPr="000F7655">
        <w:rPr>
          <w:noProof/>
          <w:szCs w:val="22"/>
          <w:lang w:val="el-GR"/>
        </w:rPr>
        <w:t>.</w:t>
      </w:r>
    </w:p>
    <w:p w14:paraId="00D30DC6" w14:textId="19B9927D" w:rsidR="00F101D8" w:rsidRPr="000F7655" w:rsidRDefault="000A7A21" w:rsidP="00D83A43">
      <w:pPr>
        <w:tabs>
          <w:tab w:val="clear" w:pos="567"/>
        </w:tabs>
        <w:spacing w:line="240" w:lineRule="auto"/>
        <w:rPr>
          <w:noProof/>
          <w:szCs w:val="22"/>
          <w:lang w:val="el-GR"/>
        </w:rPr>
      </w:pPr>
      <w:r w:rsidRPr="000F7655">
        <w:rPr>
          <w:noProof/>
          <w:szCs w:val="22"/>
          <w:lang w:val="el-GR"/>
        </w:rPr>
        <w:t>Χρήση διά εισπνοής</w:t>
      </w:r>
    </w:p>
    <w:p w14:paraId="3BC4029A" w14:textId="77777777" w:rsidR="00F101D8" w:rsidRPr="000F7655" w:rsidRDefault="00F101D8" w:rsidP="00D83A43">
      <w:pPr>
        <w:tabs>
          <w:tab w:val="clear" w:pos="567"/>
        </w:tabs>
        <w:spacing w:line="240" w:lineRule="auto"/>
        <w:rPr>
          <w:noProof/>
          <w:szCs w:val="22"/>
          <w:lang w:val="el-GR"/>
        </w:rPr>
      </w:pPr>
    </w:p>
    <w:p w14:paraId="69A4A516" w14:textId="77777777" w:rsidR="00F101D8" w:rsidRPr="000F7655" w:rsidRDefault="00F101D8" w:rsidP="00D83A43">
      <w:pPr>
        <w:tabs>
          <w:tab w:val="clear" w:pos="567"/>
        </w:tabs>
        <w:spacing w:line="240" w:lineRule="auto"/>
        <w:rPr>
          <w:noProof/>
          <w:szCs w:val="22"/>
          <w:lang w:val="el-GR"/>
        </w:rPr>
      </w:pPr>
    </w:p>
    <w:p w14:paraId="6C5E2BCF" w14:textId="43449719"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6.</w:t>
      </w:r>
      <w:r w:rsidRPr="000F7655">
        <w:rPr>
          <w:b/>
          <w:noProof/>
          <w:szCs w:val="22"/>
          <w:lang w:val="el-GR"/>
        </w:rPr>
        <w:tab/>
      </w:r>
      <w:r w:rsidR="00443088" w:rsidRPr="000F7655">
        <w:rPr>
          <w:b/>
          <w:noProof/>
          <w:szCs w:val="22"/>
          <w:lang w:val="el-GR"/>
        </w:rPr>
        <w:t>ΕΙΔΙΚΗ ΠΡΟΕΙΔΟΠΟΙΗΣΗ ΣΥΜΦΩΝΑ ΜΕ ΤΗΝ ΟΠΟΙΑ ΤΟ ΦΑΡΜΑΚΕΥΤΙΚΟ ΠΡΟΪΟΝ ΠΡΕΠΕΙ ΝΑ ΦΥΛΑΣΣΕΤΑΙ ΣΕ ΘΕΣΗ ΤΗΝ ΟΠΟΙΑ ΔΕΝ ΒΛΕΠΟΥΝ ΚΑΙ ΔΕΝ ΠΡΟΣΕΓΓΙΖΟΥΝ ΤΑ ΠΑΙΔΙΑ</w:t>
      </w:r>
    </w:p>
    <w:p w14:paraId="73C396D6" w14:textId="77777777" w:rsidR="00F101D8" w:rsidRPr="000F7655" w:rsidRDefault="00F101D8" w:rsidP="00D83A43">
      <w:pPr>
        <w:keepNext/>
        <w:tabs>
          <w:tab w:val="clear" w:pos="567"/>
        </w:tabs>
        <w:spacing w:line="240" w:lineRule="auto"/>
        <w:rPr>
          <w:noProof/>
          <w:szCs w:val="22"/>
          <w:lang w:val="el-GR"/>
        </w:rPr>
      </w:pPr>
    </w:p>
    <w:p w14:paraId="317E8CA6" w14:textId="0A616447" w:rsidR="00F101D8" w:rsidRPr="000F7655" w:rsidRDefault="00443088" w:rsidP="00D83A43">
      <w:pPr>
        <w:tabs>
          <w:tab w:val="clear" w:pos="567"/>
        </w:tabs>
        <w:spacing w:line="240" w:lineRule="auto"/>
        <w:rPr>
          <w:noProof/>
          <w:szCs w:val="22"/>
          <w:lang w:val="el-GR"/>
        </w:rPr>
      </w:pPr>
      <w:r w:rsidRPr="000F7655">
        <w:rPr>
          <w:noProof/>
          <w:szCs w:val="22"/>
          <w:lang w:val="el-GR"/>
        </w:rPr>
        <w:t>Να φυλάσσεται σε θέση, την οποία δεν βλέπουν και δεν προσεγγίζουν τα παιδιά</w:t>
      </w:r>
      <w:r w:rsidR="00F101D8" w:rsidRPr="000F7655">
        <w:rPr>
          <w:noProof/>
          <w:szCs w:val="22"/>
          <w:lang w:val="el-GR"/>
        </w:rPr>
        <w:t>.</w:t>
      </w:r>
    </w:p>
    <w:p w14:paraId="5EE68E59" w14:textId="77777777" w:rsidR="00F101D8" w:rsidRPr="000F7655" w:rsidRDefault="00F101D8" w:rsidP="00D83A43">
      <w:pPr>
        <w:tabs>
          <w:tab w:val="clear" w:pos="567"/>
        </w:tabs>
        <w:spacing w:line="240" w:lineRule="auto"/>
        <w:rPr>
          <w:noProof/>
          <w:szCs w:val="22"/>
          <w:lang w:val="el-GR"/>
        </w:rPr>
      </w:pPr>
    </w:p>
    <w:p w14:paraId="4DEFE890" w14:textId="77777777" w:rsidR="00F101D8" w:rsidRPr="000F7655" w:rsidRDefault="00F101D8" w:rsidP="00D83A43">
      <w:pPr>
        <w:tabs>
          <w:tab w:val="clear" w:pos="567"/>
        </w:tabs>
        <w:spacing w:line="240" w:lineRule="auto"/>
        <w:rPr>
          <w:noProof/>
          <w:szCs w:val="22"/>
          <w:lang w:val="el-GR"/>
        </w:rPr>
      </w:pPr>
    </w:p>
    <w:p w14:paraId="07B9BC4D" w14:textId="74EEC93C"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l-GR"/>
        </w:rPr>
      </w:pPr>
      <w:r w:rsidRPr="000F7655">
        <w:rPr>
          <w:b/>
          <w:noProof/>
          <w:szCs w:val="22"/>
          <w:lang w:val="el-GR"/>
        </w:rPr>
        <w:t>7.</w:t>
      </w:r>
      <w:r w:rsidRPr="000F7655">
        <w:rPr>
          <w:b/>
          <w:noProof/>
          <w:szCs w:val="22"/>
          <w:lang w:val="el-GR"/>
        </w:rPr>
        <w:tab/>
      </w:r>
      <w:r w:rsidR="00443088" w:rsidRPr="000F7655">
        <w:rPr>
          <w:b/>
          <w:noProof/>
          <w:szCs w:val="22"/>
          <w:lang w:val="el-GR"/>
        </w:rPr>
        <w:t>ΑΛΛΗ(ΕΣ) ΕΙΔΙΚΗ(ΕΣ) ΠΡΟΕΙΔΟΠΟΙΗΣΗ(ΕΙΣ), ΕΑΝ ΕΙΝΑΙ ΑΠΑΡΑΙΤΗΤΗ(ΕΣ)</w:t>
      </w:r>
    </w:p>
    <w:p w14:paraId="7B797D3B" w14:textId="77777777" w:rsidR="00F101D8" w:rsidRPr="000F7655" w:rsidRDefault="00F101D8" w:rsidP="00D83A43">
      <w:pPr>
        <w:tabs>
          <w:tab w:val="clear" w:pos="567"/>
        </w:tabs>
        <w:spacing w:line="240" w:lineRule="auto"/>
        <w:rPr>
          <w:noProof/>
          <w:szCs w:val="22"/>
          <w:lang w:val="el-GR"/>
        </w:rPr>
      </w:pPr>
    </w:p>
    <w:p w14:paraId="7EC64787" w14:textId="77777777" w:rsidR="00F101D8" w:rsidRPr="000F7655" w:rsidRDefault="00F101D8" w:rsidP="00D83A43">
      <w:pPr>
        <w:tabs>
          <w:tab w:val="clear" w:pos="567"/>
        </w:tabs>
        <w:spacing w:line="240" w:lineRule="auto"/>
        <w:rPr>
          <w:noProof/>
          <w:szCs w:val="22"/>
          <w:lang w:val="el-GR"/>
        </w:rPr>
      </w:pPr>
    </w:p>
    <w:p w14:paraId="17B2F311" w14:textId="339B5978"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l-GR"/>
        </w:rPr>
      </w:pPr>
      <w:r w:rsidRPr="000F7655">
        <w:rPr>
          <w:b/>
          <w:noProof/>
          <w:szCs w:val="22"/>
          <w:lang w:val="el-GR"/>
        </w:rPr>
        <w:lastRenderedPageBreak/>
        <w:t>8.</w:t>
      </w:r>
      <w:r w:rsidRPr="000F7655">
        <w:rPr>
          <w:b/>
          <w:noProof/>
          <w:szCs w:val="22"/>
          <w:lang w:val="el-GR"/>
        </w:rPr>
        <w:tab/>
      </w:r>
      <w:r w:rsidR="00443088" w:rsidRPr="000F7655">
        <w:rPr>
          <w:b/>
          <w:noProof/>
          <w:szCs w:val="22"/>
          <w:lang w:val="el-GR"/>
        </w:rPr>
        <w:t>ΗΜΕΡΟΜΗΝΙΑ ΛΗΞΗΣ</w:t>
      </w:r>
    </w:p>
    <w:p w14:paraId="472391BE" w14:textId="77777777" w:rsidR="00F101D8" w:rsidRPr="000F7655" w:rsidRDefault="00F101D8" w:rsidP="00D83A43">
      <w:pPr>
        <w:keepNext/>
        <w:tabs>
          <w:tab w:val="clear" w:pos="567"/>
        </w:tabs>
        <w:spacing w:line="240" w:lineRule="auto"/>
        <w:rPr>
          <w:noProof/>
          <w:szCs w:val="22"/>
          <w:lang w:val="el-GR"/>
        </w:rPr>
      </w:pPr>
    </w:p>
    <w:p w14:paraId="3A9AF333" w14:textId="77777777" w:rsidR="00F101D8" w:rsidRPr="000F7655" w:rsidRDefault="00F101D8" w:rsidP="00D83A43">
      <w:pPr>
        <w:keepNext/>
        <w:tabs>
          <w:tab w:val="clear" w:pos="567"/>
        </w:tabs>
        <w:spacing w:line="240" w:lineRule="auto"/>
        <w:rPr>
          <w:noProof/>
          <w:color w:val="000000"/>
          <w:szCs w:val="22"/>
          <w:lang w:val="el-GR"/>
        </w:rPr>
      </w:pPr>
      <w:r w:rsidRPr="000F7655">
        <w:rPr>
          <w:noProof/>
          <w:color w:val="000000"/>
          <w:szCs w:val="22"/>
        </w:rPr>
        <w:t>EXP</w:t>
      </w:r>
    </w:p>
    <w:p w14:paraId="6570C8D0" w14:textId="4373165C" w:rsidR="00F101D8" w:rsidRPr="000F7655" w:rsidRDefault="009474EA" w:rsidP="00D83A43">
      <w:pPr>
        <w:keepLines/>
        <w:tabs>
          <w:tab w:val="clear" w:pos="567"/>
        </w:tabs>
        <w:spacing w:line="240" w:lineRule="auto"/>
        <w:rPr>
          <w:noProof/>
          <w:color w:val="000000"/>
          <w:szCs w:val="22"/>
          <w:lang w:val="el-GR"/>
        </w:rPr>
      </w:pPr>
      <w:r w:rsidRPr="000F7655">
        <w:rPr>
          <w:noProof/>
          <w:szCs w:val="22"/>
          <w:lang w:val="el-GR"/>
        </w:rPr>
        <w:t>Η συσκευή εισπνοής κάθε συσκευασία</w:t>
      </w:r>
      <w:r w:rsidR="007B5C07" w:rsidRPr="000F7655">
        <w:rPr>
          <w:noProof/>
          <w:szCs w:val="22"/>
          <w:lang w:val="el-GR"/>
        </w:rPr>
        <w:t>ς</w:t>
      </w:r>
      <w:r w:rsidRPr="000F7655">
        <w:rPr>
          <w:noProof/>
          <w:szCs w:val="22"/>
          <w:lang w:val="el-GR"/>
        </w:rPr>
        <w:t xml:space="preserve"> πρέπει να απορρίπτεται αφότου έχουν χρησιμοποιηθεί όλα τα καψάκια της συσκευασίας</w:t>
      </w:r>
      <w:r w:rsidR="00F101D8" w:rsidRPr="000F7655">
        <w:rPr>
          <w:szCs w:val="22"/>
          <w:lang w:val="el-GR"/>
        </w:rPr>
        <w:t>.</w:t>
      </w:r>
    </w:p>
    <w:p w14:paraId="32D4B2DF" w14:textId="77777777" w:rsidR="00F101D8" w:rsidRPr="000F7655" w:rsidRDefault="00F101D8" w:rsidP="00D83A43">
      <w:pPr>
        <w:tabs>
          <w:tab w:val="clear" w:pos="567"/>
        </w:tabs>
        <w:spacing w:line="240" w:lineRule="auto"/>
        <w:rPr>
          <w:noProof/>
          <w:szCs w:val="22"/>
          <w:lang w:val="el-GR"/>
        </w:rPr>
      </w:pPr>
    </w:p>
    <w:p w14:paraId="24DEF0A7" w14:textId="77777777" w:rsidR="00F101D8" w:rsidRPr="000F7655" w:rsidRDefault="00F101D8" w:rsidP="00D83A43">
      <w:pPr>
        <w:tabs>
          <w:tab w:val="clear" w:pos="567"/>
        </w:tabs>
        <w:spacing w:line="240" w:lineRule="auto"/>
        <w:rPr>
          <w:noProof/>
          <w:szCs w:val="22"/>
          <w:lang w:val="el-GR"/>
        </w:rPr>
      </w:pPr>
    </w:p>
    <w:p w14:paraId="17C2EFC4" w14:textId="2CF5BD23"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9.</w:t>
      </w:r>
      <w:r w:rsidRPr="000F7655">
        <w:rPr>
          <w:b/>
          <w:noProof/>
          <w:szCs w:val="22"/>
          <w:lang w:val="el-GR"/>
        </w:rPr>
        <w:tab/>
      </w:r>
      <w:r w:rsidR="009474EA" w:rsidRPr="000F7655">
        <w:rPr>
          <w:b/>
          <w:noProof/>
          <w:szCs w:val="22"/>
          <w:lang w:val="el-GR"/>
        </w:rPr>
        <w:t>ΕΙΔΙΚΕΣ ΣΥΝΘΗΚΕΣ ΦΥΛΑΞΗΣ</w:t>
      </w:r>
    </w:p>
    <w:p w14:paraId="2C74F56A" w14:textId="77777777" w:rsidR="00F101D8" w:rsidRPr="000F7655" w:rsidRDefault="00F101D8" w:rsidP="00D83A43">
      <w:pPr>
        <w:keepNext/>
        <w:tabs>
          <w:tab w:val="clear" w:pos="567"/>
        </w:tabs>
        <w:spacing w:line="240" w:lineRule="auto"/>
        <w:rPr>
          <w:noProof/>
          <w:szCs w:val="22"/>
          <w:lang w:val="el-GR"/>
        </w:rPr>
      </w:pPr>
    </w:p>
    <w:p w14:paraId="6B095C7C" w14:textId="77777777" w:rsidR="00230655" w:rsidRDefault="00230655" w:rsidP="00D83A43">
      <w:pPr>
        <w:keepNext/>
        <w:tabs>
          <w:tab w:val="clear" w:pos="567"/>
        </w:tabs>
        <w:spacing w:line="240" w:lineRule="auto"/>
        <w:rPr>
          <w:szCs w:val="22"/>
          <w:lang w:val="el-GR"/>
        </w:rPr>
      </w:pPr>
      <w:r w:rsidRPr="00230655">
        <w:rPr>
          <w:szCs w:val="22"/>
          <w:lang w:val="el-GR"/>
        </w:rPr>
        <w:t>Μη φυλάσσετε σε θερ</w:t>
      </w:r>
      <w:r>
        <w:rPr>
          <w:szCs w:val="22"/>
          <w:lang w:val="el-GR"/>
        </w:rPr>
        <w:t xml:space="preserve">μοκρασία μεγαλύτερη των </w:t>
      </w:r>
      <w:r w:rsidRPr="00230655">
        <w:rPr>
          <w:szCs w:val="22"/>
          <w:lang w:val="el-GR"/>
        </w:rPr>
        <w:t>30°C</w:t>
      </w:r>
      <w:r>
        <w:rPr>
          <w:szCs w:val="22"/>
          <w:lang w:val="el-GR"/>
        </w:rPr>
        <w:t>.</w:t>
      </w:r>
    </w:p>
    <w:p w14:paraId="1DF7BABA" w14:textId="3BADF585" w:rsidR="00F101D8" w:rsidRPr="000F7655" w:rsidRDefault="009474EA" w:rsidP="00D83A43">
      <w:pPr>
        <w:tabs>
          <w:tab w:val="clear" w:pos="567"/>
        </w:tabs>
        <w:spacing w:line="240" w:lineRule="auto"/>
        <w:rPr>
          <w:noProof/>
          <w:color w:val="000000"/>
          <w:szCs w:val="22"/>
          <w:lang w:val="el-GR"/>
        </w:rPr>
      </w:pPr>
      <w:r w:rsidRPr="000F7655">
        <w:rPr>
          <w:noProof/>
          <w:color w:val="000000"/>
          <w:szCs w:val="22"/>
          <w:lang w:val="el-GR"/>
        </w:rPr>
        <w:t>Φυλάσσετε στην αρχική συσκευασία για να προστατεύεται από το φως και την υγρασία</w:t>
      </w:r>
      <w:r w:rsidR="00F101D8" w:rsidRPr="000F7655">
        <w:rPr>
          <w:noProof/>
          <w:color w:val="000000"/>
          <w:szCs w:val="22"/>
          <w:lang w:val="el-GR"/>
        </w:rPr>
        <w:t>.</w:t>
      </w:r>
    </w:p>
    <w:p w14:paraId="43C33588" w14:textId="77777777" w:rsidR="00F101D8" w:rsidRPr="000F7655" w:rsidRDefault="00F101D8" w:rsidP="00D83A43">
      <w:pPr>
        <w:tabs>
          <w:tab w:val="clear" w:pos="567"/>
        </w:tabs>
        <w:spacing w:line="240" w:lineRule="auto"/>
        <w:rPr>
          <w:noProof/>
          <w:color w:val="000000"/>
          <w:szCs w:val="22"/>
          <w:lang w:val="el-GR"/>
        </w:rPr>
      </w:pPr>
    </w:p>
    <w:p w14:paraId="32E97295" w14:textId="77777777" w:rsidR="00F101D8" w:rsidRPr="000F7655" w:rsidRDefault="00F101D8" w:rsidP="00D83A43">
      <w:pPr>
        <w:tabs>
          <w:tab w:val="clear" w:pos="567"/>
        </w:tabs>
        <w:spacing w:line="240" w:lineRule="auto"/>
        <w:rPr>
          <w:noProof/>
          <w:szCs w:val="22"/>
          <w:lang w:val="el-GR"/>
        </w:rPr>
      </w:pPr>
    </w:p>
    <w:p w14:paraId="40DD7F3E" w14:textId="5A16264A"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el-GR"/>
        </w:rPr>
      </w:pPr>
      <w:r w:rsidRPr="000F7655">
        <w:rPr>
          <w:b/>
          <w:noProof/>
          <w:szCs w:val="22"/>
          <w:lang w:val="el-GR"/>
        </w:rPr>
        <w:t>10.</w:t>
      </w:r>
      <w:r w:rsidRPr="000F7655">
        <w:rPr>
          <w:b/>
          <w:noProof/>
          <w:szCs w:val="22"/>
          <w:lang w:val="el-GR"/>
        </w:rPr>
        <w:tab/>
      </w:r>
      <w:r w:rsidR="009474EA" w:rsidRPr="000F7655">
        <w:rPr>
          <w:b/>
          <w:noProof/>
          <w:szCs w:val="22"/>
          <w:lang w:val="el-GR"/>
        </w:rPr>
        <w:t>ΙΔΙΑΙΤΕΡΕΣ ΠΡΟΦΥΛΑΞΕΙΣ ΓΙΑ ΤΗΝ ΑΠΟΡΡΙΨΗ ΤΩΝ ΜΗ ΧΡΗΣΙΜΟΠΟΙΗΘΕΝΤΩΝ ΦΑΡΜΑΚΕΥΤΙΚΩΝ ΠΡΟΪΟΝΤΩΝ Ή ΤΩΝ ΥΠΟΛΕΙΜΜΑΤΩΝ ΠΟΥ ΠΡΟΕΡΧΟΝΤΑΙ ΑΠΟ ΑΥΤΑ, ΕΦΟΣΟΝ ΑΠΑΙΤΕΙΤΑΙ</w:t>
      </w:r>
    </w:p>
    <w:p w14:paraId="0C674172" w14:textId="77777777" w:rsidR="00F101D8" w:rsidRPr="000F7655" w:rsidRDefault="00F101D8" w:rsidP="00D83A43">
      <w:pPr>
        <w:tabs>
          <w:tab w:val="clear" w:pos="567"/>
        </w:tabs>
        <w:spacing w:line="240" w:lineRule="auto"/>
        <w:rPr>
          <w:noProof/>
          <w:szCs w:val="22"/>
          <w:lang w:val="el-GR"/>
        </w:rPr>
      </w:pPr>
    </w:p>
    <w:p w14:paraId="704676AC" w14:textId="77777777" w:rsidR="00F101D8" w:rsidRPr="000F7655" w:rsidRDefault="00F101D8" w:rsidP="00D83A43">
      <w:pPr>
        <w:tabs>
          <w:tab w:val="clear" w:pos="567"/>
        </w:tabs>
        <w:spacing w:line="240" w:lineRule="auto"/>
        <w:rPr>
          <w:noProof/>
          <w:szCs w:val="22"/>
          <w:lang w:val="el-GR"/>
        </w:rPr>
      </w:pPr>
    </w:p>
    <w:p w14:paraId="5A439088" w14:textId="1B5F49AC"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11.</w:t>
      </w:r>
      <w:r w:rsidRPr="000F7655">
        <w:rPr>
          <w:b/>
          <w:noProof/>
          <w:szCs w:val="22"/>
          <w:lang w:val="el-GR"/>
        </w:rPr>
        <w:tab/>
      </w:r>
      <w:r w:rsidR="001846E4" w:rsidRPr="000F7655">
        <w:rPr>
          <w:b/>
          <w:noProof/>
          <w:szCs w:val="22"/>
          <w:lang w:val="el-GR"/>
        </w:rPr>
        <w:t>ΟΝΟΜΑ ΚΑΙ ΔΙΕΥΘΥΝΣΗ ΚΑΤΟΧΟΥ ΤΗΣ ΑΔΕΙΑΣ ΚΥΚΛΟΦΟΡΙΑΣ</w:t>
      </w:r>
    </w:p>
    <w:p w14:paraId="6D0C888C" w14:textId="77777777" w:rsidR="00F101D8" w:rsidRPr="000F7655" w:rsidRDefault="00F101D8" w:rsidP="00D83A43">
      <w:pPr>
        <w:keepNext/>
        <w:tabs>
          <w:tab w:val="clear" w:pos="567"/>
        </w:tabs>
        <w:spacing w:line="240" w:lineRule="auto"/>
        <w:rPr>
          <w:noProof/>
          <w:szCs w:val="22"/>
          <w:lang w:val="el-GR"/>
        </w:rPr>
      </w:pPr>
    </w:p>
    <w:p w14:paraId="14DF4638" w14:textId="77777777" w:rsidR="00F101D8" w:rsidRPr="000F7655" w:rsidRDefault="00F101D8" w:rsidP="00D83A43">
      <w:pPr>
        <w:keepNext/>
        <w:tabs>
          <w:tab w:val="clear" w:pos="567"/>
        </w:tabs>
        <w:autoSpaceDE w:val="0"/>
        <w:autoSpaceDN w:val="0"/>
        <w:adjustRightInd w:val="0"/>
        <w:spacing w:line="240" w:lineRule="auto"/>
        <w:rPr>
          <w:rFonts w:eastAsia="SimSun"/>
          <w:szCs w:val="22"/>
          <w:lang w:val="en-US"/>
        </w:rPr>
      </w:pPr>
      <w:r w:rsidRPr="000F7655">
        <w:rPr>
          <w:rFonts w:eastAsia="SimSun"/>
          <w:szCs w:val="22"/>
          <w:lang w:val="en-US"/>
        </w:rPr>
        <w:t>Novartis Europharm Limited</w:t>
      </w:r>
    </w:p>
    <w:p w14:paraId="5495806C" w14:textId="77777777" w:rsidR="00F101D8" w:rsidRPr="000F7655" w:rsidRDefault="00F101D8" w:rsidP="00D83A43">
      <w:pPr>
        <w:keepNext/>
        <w:spacing w:line="240" w:lineRule="auto"/>
        <w:rPr>
          <w:szCs w:val="22"/>
        </w:rPr>
      </w:pPr>
      <w:r w:rsidRPr="000F7655">
        <w:rPr>
          <w:szCs w:val="22"/>
        </w:rPr>
        <w:t>Vista Building</w:t>
      </w:r>
    </w:p>
    <w:p w14:paraId="066CA447" w14:textId="77777777" w:rsidR="00F101D8" w:rsidRPr="000F7655" w:rsidRDefault="00F101D8" w:rsidP="00D83A43">
      <w:pPr>
        <w:keepNext/>
        <w:spacing w:line="240" w:lineRule="auto"/>
        <w:rPr>
          <w:szCs w:val="22"/>
        </w:rPr>
      </w:pPr>
      <w:r w:rsidRPr="000F7655">
        <w:rPr>
          <w:szCs w:val="22"/>
        </w:rPr>
        <w:t>Elm Park, Merrion Road</w:t>
      </w:r>
    </w:p>
    <w:p w14:paraId="10E6E0A2" w14:textId="77777777" w:rsidR="00F101D8" w:rsidRPr="000F7655" w:rsidRDefault="00F101D8" w:rsidP="00D83A43">
      <w:pPr>
        <w:keepNext/>
        <w:spacing w:line="240" w:lineRule="auto"/>
        <w:rPr>
          <w:szCs w:val="22"/>
          <w:lang w:val="el-GR"/>
        </w:rPr>
      </w:pPr>
      <w:r w:rsidRPr="000F7655">
        <w:rPr>
          <w:szCs w:val="22"/>
        </w:rPr>
        <w:t>Dublin</w:t>
      </w:r>
      <w:r w:rsidRPr="000F7655">
        <w:rPr>
          <w:szCs w:val="22"/>
          <w:lang w:val="el-GR"/>
        </w:rPr>
        <w:t xml:space="preserve"> 4</w:t>
      </w:r>
    </w:p>
    <w:p w14:paraId="04445A1B" w14:textId="4BABBA42" w:rsidR="00F101D8" w:rsidRPr="000F7655" w:rsidRDefault="001846E4" w:rsidP="00D83A43">
      <w:pPr>
        <w:spacing w:line="240" w:lineRule="auto"/>
        <w:rPr>
          <w:szCs w:val="22"/>
          <w:lang w:val="el-GR"/>
        </w:rPr>
      </w:pPr>
      <w:r w:rsidRPr="000F7655">
        <w:rPr>
          <w:szCs w:val="22"/>
          <w:lang w:val="el-GR"/>
        </w:rPr>
        <w:t>Ιρλανδία</w:t>
      </w:r>
    </w:p>
    <w:p w14:paraId="4D417A93" w14:textId="77777777" w:rsidR="00F101D8" w:rsidRPr="000F7655" w:rsidRDefault="00F101D8" w:rsidP="00D83A43">
      <w:pPr>
        <w:tabs>
          <w:tab w:val="clear" w:pos="567"/>
        </w:tabs>
        <w:spacing w:line="240" w:lineRule="auto"/>
        <w:rPr>
          <w:noProof/>
          <w:szCs w:val="22"/>
          <w:lang w:val="el-GR"/>
        </w:rPr>
      </w:pPr>
    </w:p>
    <w:p w14:paraId="64083F27" w14:textId="77777777" w:rsidR="00F101D8" w:rsidRPr="000F7655" w:rsidRDefault="00F101D8" w:rsidP="00D83A43">
      <w:pPr>
        <w:tabs>
          <w:tab w:val="clear" w:pos="567"/>
        </w:tabs>
        <w:spacing w:line="240" w:lineRule="auto"/>
        <w:rPr>
          <w:noProof/>
          <w:szCs w:val="22"/>
          <w:lang w:val="el-GR"/>
        </w:rPr>
      </w:pPr>
    </w:p>
    <w:p w14:paraId="2B6BAEA2" w14:textId="42900BA9"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12.</w:t>
      </w:r>
      <w:r w:rsidRPr="000F7655">
        <w:rPr>
          <w:b/>
          <w:noProof/>
          <w:szCs w:val="22"/>
          <w:lang w:val="el-GR"/>
        </w:rPr>
        <w:tab/>
      </w:r>
      <w:r w:rsidR="001846E4" w:rsidRPr="000F7655">
        <w:rPr>
          <w:b/>
          <w:noProof/>
          <w:szCs w:val="22"/>
          <w:lang w:val="el-GR"/>
        </w:rPr>
        <w:t>ΑΡΙΘΜΟΣ(ΟΙ) ΑΔΕΙΑΣ ΚΥΚΛΟΦΟΡΙΑΣ</w:t>
      </w:r>
    </w:p>
    <w:p w14:paraId="5D17532B" w14:textId="77777777" w:rsidR="00F101D8" w:rsidRPr="000F7655" w:rsidRDefault="00F101D8" w:rsidP="00D83A43">
      <w:pPr>
        <w:keepNext/>
        <w:tabs>
          <w:tab w:val="clear" w:pos="567"/>
        </w:tabs>
        <w:spacing w:line="240" w:lineRule="auto"/>
        <w:rPr>
          <w:noProof/>
          <w:szCs w:val="22"/>
          <w:lang w:val="el-GR"/>
        </w:rPr>
      </w:pPr>
    </w:p>
    <w:tbl>
      <w:tblPr>
        <w:tblW w:w="9322" w:type="dxa"/>
        <w:tblLook w:val="04A0" w:firstRow="1" w:lastRow="0" w:firstColumn="1" w:lastColumn="0" w:noHBand="0" w:noVBand="1"/>
      </w:tblPr>
      <w:tblGrid>
        <w:gridCol w:w="2943"/>
        <w:gridCol w:w="6379"/>
      </w:tblGrid>
      <w:tr w:rsidR="00F101D8" w:rsidRPr="003D22BB" w14:paraId="083C7B88" w14:textId="77777777" w:rsidTr="00127602">
        <w:tc>
          <w:tcPr>
            <w:tcW w:w="2943" w:type="dxa"/>
          </w:tcPr>
          <w:p w14:paraId="62DE7C0D" w14:textId="330E99E9" w:rsidR="00F101D8" w:rsidRPr="000F7655" w:rsidRDefault="00F101D8" w:rsidP="00D83A43">
            <w:pPr>
              <w:tabs>
                <w:tab w:val="clear" w:pos="567"/>
              </w:tabs>
              <w:autoSpaceDE w:val="0"/>
              <w:autoSpaceDN w:val="0"/>
              <w:adjustRightInd w:val="0"/>
              <w:spacing w:line="240" w:lineRule="auto"/>
              <w:rPr>
                <w:rFonts w:eastAsia="SimSun"/>
                <w:szCs w:val="22"/>
                <w:lang w:val="en-US"/>
              </w:rPr>
            </w:pPr>
            <w:r w:rsidRPr="000F7655">
              <w:rPr>
                <w:rFonts w:eastAsia="SimSun"/>
                <w:szCs w:val="22"/>
                <w:lang w:val="en-US"/>
              </w:rPr>
              <w:t>EU/</w:t>
            </w:r>
            <w:r w:rsidR="00300C53" w:rsidRPr="000F7655">
              <w:rPr>
                <w:rFonts w:eastAsia="SimSun"/>
                <w:szCs w:val="22"/>
                <w:lang w:val="el-GR"/>
              </w:rPr>
              <w:t>1/20/1438/005</w:t>
            </w:r>
          </w:p>
        </w:tc>
        <w:tc>
          <w:tcPr>
            <w:tcW w:w="6379" w:type="dxa"/>
          </w:tcPr>
          <w:p w14:paraId="0C49D9FD" w14:textId="64F0021B" w:rsidR="00F101D8" w:rsidRPr="000F7655" w:rsidRDefault="00F101D8" w:rsidP="00D83A43">
            <w:pPr>
              <w:tabs>
                <w:tab w:val="clear" w:pos="567"/>
              </w:tabs>
              <w:autoSpaceDE w:val="0"/>
              <w:autoSpaceDN w:val="0"/>
              <w:adjustRightInd w:val="0"/>
              <w:spacing w:line="240" w:lineRule="auto"/>
              <w:rPr>
                <w:rFonts w:eastAsia="SimSun"/>
                <w:szCs w:val="22"/>
                <w:shd w:val="pct15" w:color="auto" w:fill="auto"/>
                <w:lang w:val="el-GR"/>
              </w:rPr>
            </w:pPr>
            <w:r w:rsidRPr="000F7655">
              <w:rPr>
                <w:noProof/>
                <w:szCs w:val="22"/>
                <w:shd w:val="pct12" w:color="auto" w:fill="auto"/>
                <w:lang w:val="el-GR"/>
              </w:rPr>
              <w:t>150</w:t>
            </w:r>
            <w:r w:rsidRPr="000F7655">
              <w:rPr>
                <w:noProof/>
                <w:szCs w:val="22"/>
                <w:shd w:val="pct12" w:color="auto" w:fill="auto"/>
              </w:rPr>
              <w:t> </w:t>
            </w:r>
            <w:r w:rsidRPr="000F7655">
              <w:rPr>
                <w:noProof/>
                <w:szCs w:val="22"/>
                <w:shd w:val="pct12" w:color="auto" w:fill="auto"/>
                <w:lang w:val="el-GR"/>
              </w:rPr>
              <w:t>(15</w:t>
            </w:r>
            <w:r w:rsidRPr="000F7655">
              <w:rPr>
                <w:noProof/>
                <w:szCs w:val="22"/>
                <w:shd w:val="pct12" w:color="auto" w:fill="auto"/>
              </w:rPr>
              <w:t> </w:t>
            </w:r>
            <w:r w:rsidR="000A7A21" w:rsidRPr="000F7655">
              <w:rPr>
                <w:noProof/>
                <w:szCs w:val="22"/>
                <w:shd w:val="pct12" w:color="auto" w:fill="auto"/>
                <w:lang w:val="el-GR"/>
              </w:rPr>
              <w:t>συσκευασίες των</w:t>
            </w:r>
            <w:r w:rsidRPr="000F7655">
              <w:rPr>
                <w:noProof/>
                <w:szCs w:val="22"/>
                <w:shd w:val="pct12" w:color="auto" w:fill="auto"/>
                <w:lang w:val="el-GR"/>
              </w:rPr>
              <w:t xml:space="preserve"> 10</w:t>
            </w:r>
            <w:r w:rsidRPr="000F7655">
              <w:rPr>
                <w:noProof/>
                <w:szCs w:val="22"/>
                <w:shd w:val="pct12" w:color="auto" w:fill="auto"/>
              </w:rPr>
              <w:t> x </w:t>
            </w:r>
            <w:r w:rsidRPr="000F7655">
              <w:rPr>
                <w:noProof/>
                <w:szCs w:val="22"/>
                <w:shd w:val="pct12" w:color="auto" w:fill="auto"/>
                <w:lang w:val="el-GR"/>
              </w:rPr>
              <w:t>1)</w:t>
            </w:r>
            <w:r w:rsidRPr="000F7655">
              <w:rPr>
                <w:noProof/>
                <w:szCs w:val="22"/>
                <w:shd w:val="pct12" w:color="auto" w:fill="auto"/>
              </w:rPr>
              <w:t> </w:t>
            </w:r>
            <w:r w:rsidR="000A7A21" w:rsidRPr="000F7655">
              <w:rPr>
                <w:noProof/>
                <w:szCs w:val="22"/>
                <w:shd w:val="pct12" w:color="auto" w:fill="auto"/>
                <w:lang w:val="el-GR"/>
              </w:rPr>
              <w:t>καψάκια</w:t>
            </w:r>
            <w:r w:rsidRPr="000F7655">
              <w:rPr>
                <w:noProof/>
                <w:szCs w:val="22"/>
                <w:shd w:val="pct12" w:color="auto" w:fill="auto"/>
                <w:lang w:val="el-GR"/>
              </w:rPr>
              <w:t xml:space="preserve"> + 15</w:t>
            </w:r>
            <w:r w:rsidRPr="000F7655">
              <w:rPr>
                <w:noProof/>
                <w:szCs w:val="22"/>
                <w:shd w:val="pct12" w:color="auto" w:fill="auto"/>
              </w:rPr>
              <w:t> </w:t>
            </w:r>
            <w:r w:rsidR="000A7A21" w:rsidRPr="000F7655">
              <w:rPr>
                <w:noProof/>
                <w:szCs w:val="22"/>
                <w:shd w:val="pct12" w:color="auto" w:fill="auto"/>
                <w:lang w:val="el-GR"/>
              </w:rPr>
              <w:t>συσκευές εισπνοής</w:t>
            </w:r>
          </w:p>
        </w:tc>
      </w:tr>
    </w:tbl>
    <w:p w14:paraId="1A3A298B" w14:textId="77777777" w:rsidR="00F101D8" w:rsidRPr="000F7655" w:rsidRDefault="00F101D8" w:rsidP="00D83A43">
      <w:pPr>
        <w:tabs>
          <w:tab w:val="clear" w:pos="567"/>
        </w:tabs>
        <w:spacing w:line="240" w:lineRule="auto"/>
        <w:rPr>
          <w:noProof/>
          <w:szCs w:val="22"/>
          <w:lang w:val="el-GR"/>
        </w:rPr>
      </w:pPr>
    </w:p>
    <w:p w14:paraId="4458713E" w14:textId="77777777" w:rsidR="00F101D8" w:rsidRPr="000F7655" w:rsidRDefault="00F101D8" w:rsidP="00D83A43">
      <w:pPr>
        <w:tabs>
          <w:tab w:val="clear" w:pos="567"/>
        </w:tabs>
        <w:spacing w:line="240" w:lineRule="auto"/>
        <w:rPr>
          <w:noProof/>
          <w:szCs w:val="22"/>
          <w:lang w:val="el-GR"/>
        </w:rPr>
      </w:pPr>
    </w:p>
    <w:p w14:paraId="0FFD36C3" w14:textId="388A1C56"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13.</w:t>
      </w:r>
      <w:r w:rsidRPr="000F7655">
        <w:rPr>
          <w:b/>
          <w:noProof/>
          <w:szCs w:val="22"/>
          <w:lang w:val="el-GR"/>
        </w:rPr>
        <w:tab/>
      </w:r>
      <w:r w:rsidR="001846E4" w:rsidRPr="000F7655">
        <w:rPr>
          <w:b/>
          <w:noProof/>
          <w:szCs w:val="22"/>
          <w:lang w:val="el-GR"/>
        </w:rPr>
        <w:t>ΑΡΙΘΜΟΣ ΠΑΡΤΙΔΑΣ</w:t>
      </w:r>
    </w:p>
    <w:p w14:paraId="002A8526" w14:textId="77777777" w:rsidR="00F101D8" w:rsidRPr="000F7655" w:rsidRDefault="00F101D8" w:rsidP="00D83A43">
      <w:pPr>
        <w:keepNext/>
        <w:tabs>
          <w:tab w:val="clear" w:pos="567"/>
        </w:tabs>
        <w:spacing w:line="240" w:lineRule="auto"/>
        <w:rPr>
          <w:noProof/>
          <w:szCs w:val="22"/>
          <w:lang w:val="el-GR"/>
        </w:rPr>
      </w:pPr>
    </w:p>
    <w:p w14:paraId="7A42C005" w14:textId="77777777" w:rsidR="00F101D8" w:rsidRPr="000F7655" w:rsidRDefault="00F101D8" w:rsidP="00D83A43">
      <w:pPr>
        <w:tabs>
          <w:tab w:val="clear" w:pos="567"/>
        </w:tabs>
        <w:spacing w:line="240" w:lineRule="auto"/>
        <w:rPr>
          <w:noProof/>
          <w:color w:val="000000"/>
          <w:szCs w:val="22"/>
          <w:lang w:val="el-GR"/>
        </w:rPr>
      </w:pPr>
      <w:r w:rsidRPr="000F7655">
        <w:rPr>
          <w:noProof/>
          <w:color w:val="000000"/>
          <w:szCs w:val="22"/>
        </w:rPr>
        <w:t>Lot</w:t>
      </w:r>
    </w:p>
    <w:p w14:paraId="6DCD6904" w14:textId="77777777" w:rsidR="00F101D8" w:rsidRPr="000F7655" w:rsidRDefault="00F101D8" w:rsidP="00D83A43">
      <w:pPr>
        <w:tabs>
          <w:tab w:val="clear" w:pos="567"/>
        </w:tabs>
        <w:spacing w:line="240" w:lineRule="auto"/>
        <w:rPr>
          <w:noProof/>
          <w:szCs w:val="22"/>
          <w:lang w:val="el-GR"/>
        </w:rPr>
      </w:pPr>
    </w:p>
    <w:p w14:paraId="7C42A793" w14:textId="77777777" w:rsidR="00F101D8" w:rsidRPr="000F7655" w:rsidRDefault="00F101D8" w:rsidP="00D83A43">
      <w:pPr>
        <w:tabs>
          <w:tab w:val="clear" w:pos="567"/>
        </w:tabs>
        <w:spacing w:line="240" w:lineRule="auto"/>
        <w:rPr>
          <w:noProof/>
          <w:szCs w:val="22"/>
          <w:lang w:val="el-GR"/>
        </w:rPr>
      </w:pPr>
    </w:p>
    <w:p w14:paraId="2423AC9D" w14:textId="08B6CC43"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el-GR"/>
        </w:rPr>
      </w:pPr>
      <w:r w:rsidRPr="000F7655">
        <w:rPr>
          <w:b/>
          <w:noProof/>
          <w:szCs w:val="22"/>
          <w:lang w:val="el-GR"/>
        </w:rPr>
        <w:t>14.</w:t>
      </w:r>
      <w:r w:rsidRPr="000F7655">
        <w:rPr>
          <w:b/>
          <w:noProof/>
          <w:szCs w:val="22"/>
          <w:lang w:val="el-GR"/>
        </w:rPr>
        <w:tab/>
      </w:r>
      <w:r w:rsidR="001846E4" w:rsidRPr="000F7655">
        <w:rPr>
          <w:b/>
          <w:noProof/>
          <w:szCs w:val="22"/>
          <w:lang w:val="el-GR"/>
        </w:rPr>
        <w:t>ΓΕΝΙΚΗ ΚΑΤΑΤΑΞΗ ΓΙΑ ΤΗ ΔΙΑΘΕΣΗ</w:t>
      </w:r>
    </w:p>
    <w:p w14:paraId="07A1C068" w14:textId="77777777" w:rsidR="00F101D8" w:rsidRPr="000F7655" w:rsidRDefault="00F101D8" w:rsidP="00D83A43">
      <w:pPr>
        <w:tabs>
          <w:tab w:val="clear" w:pos="567"/>
        </w:tabs>
        <w:spacing w:line="240" w:lineRule="auto"/>
        <w:rPr>
          <w:noProof/>
          <w:szCs w:val="22"/>
          <w:lang w:val="el-GR"/>
        </w:rPr>
      </w:pPr>
    </w:p>
    <w:p w14:paraId="635F0030" w14:textId="77777777" w:rsidR="00F101D8" w:rsidRPr="000F7655" w:rsidRDefault="00F101D8" w:rsidP="00D83A43">
      <w:pPr>
        <w:tabs>
          <w:tab w:val="clear" w:pos="567"/>
        </w:tabs>
        <w:spacing w:line="240" w:lineRule="auto"/>
        <w:rPr>
          <w:noProof/>
          <w:szCs w:val="22"/>
          <w:lang w:val="el-GR"/>
        </w:rPr>
      </w:pPr>
    </w:p>
    <w:p w14:paraId="4E972A4C" w14:textId="3004F5B1" w:rsidR="00F101D8" w:rsidRPr="000F7655" w:rsidRDefault="00F101D8" w:rsidP="00D83A43">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el-GR"/>
        </w:rPr>
      </w:pPr>
      <w:r w:rsidRPr="000F7655">
        <w:rPr>
          <w:b/>
          <w:noProof/>
          <w:szCs w:val="22"/>
          <w:lang w:val="el-GR"/>
        </w:rPr>
        <w:t>15.</w:t>
      </w:r>
      <w:r w:rsidRPr="000F7655">
        <w:rPr>
          <w:b/>
          <w:noProof/>
          <w:szCs w:val="22"/>
          <w:lang w:val="el-GR"/>
        </w:rPr>
        <w:tab/>
      </w:r>
      <w:r w:rsidR="001846E4" w:rsidRPr="000F7655">
        <w:rPr>
          <w:b/>
          <w:noProof/>
          <w:szCs w:val="22"/>
          <w:lang w:val="el-GR"/>
        </w:rPr>
        <w:t>ΟΔΗΓΙΕΣ ΧΡΗΣΗΣ</w:t>
      </w:r>
    </w:p>
    <w:p w14:paraId="183E7EED" w14:textId="77777777" w:rsidR="00F101D8" w:rsidRPr="000F7655" w:rsidRDefault="00F101D8" w:rsidP="00D83A43">
      <w:pPr>
        <w:tabs>
          <w:tab w:val="clear" w:pos="567"/>
        </w:tabs>
        <w:spacing w:line="240" w:lineRule="auto"/>
        <w:rPr>
          <w:noProof/>
          <w:szCs w:val="22"/>
          <w:lang w:val="el-GR"/>
        </w:rPr>
      </w:pPr>
    </w:p>
    <w:p w14:paraId="3098115B" w14:textId="77777777" w:rsidR="00F101D8" w:rsidRPr="000F7655" w:rsidRDefault="00F101D8" w:rsidP="00D83A43">
      <w:pPr>
        <w:tabs>
          <w:tab w:val="clear" w:pos="567"/>
        </w:tabs>
        <w:spacing w:line="240" w:lineRule="auto"/>
        <w:rPr>
          <w:noProof/>
          <w:szCs w:val="22"/>
          <w:lang w:val="el-GR"/>
        </w:rPr>
      </w:pPr>
    </w:p>
    <w:p w14:paraId="54DE9FEE" w14:textId="6D031A90" w:rsidR="00F101D8" w:rsidRPr="000F7655" w:rsidRDefault="00F101D8" w:rsidP="00D83A43">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el-GR"/>
        </w:rPr>
      </w:pPr>
      <w:r w:rsidRPr="000F7655">
        <w:rPr>
          <w:b/>
          <w:noProof/>
          <w:szCs w:val="22"/>
          <w:lang w:val="el-GR"/>
        </w:rPr>
        <w:t>16.</w:t>
      </w:r>
      <w:r w:rsidRPr="000F7655">
        <w:rPr>
          <w:b/>
          <w:noProof/>
          <w:szCs w:val="22"/>
          <w:lang w:val="el-GR"/>
        </w:rPr>
        <w:tab/>
      </w:r>
      <w:r w:rsidR="001846E4" w:rsidRPr="000F7655">
        <w:rPr>
          <w:b/>
          <w:noProof/>
          <w:szCs w:val="22"/>
          <w:lang w:val="el-GR"/>
        </w:rPr>
        <w:t xml:space="preserve">ΠΛΗΡΟΦΟΡΙΕΣ ΣΕ </w:t>
      </w:r>
      <w:r w:rsidR="001846E4" w:rsidRPr="000F7655">
        <w:rPr>
          <w:b/>
          <w:noProof/>
          <w:szCs w:val="22"/>
        </w:rPr>
        <w:t>BRAILLE</w:t>
      </w:r>
    </w:p>
    <w:p w14:paraId="7BAA5F6C" w14:textId="77777777" w:rsidR="00F101D8" w:rsidRPr="000F7655" w:rsidRDefault="00F101D8" w:rsidP="00D83A43">
      <w:pPr>
        <w:keepNext/>
        <w:tabs>
          <w:tab w:val="clear" w:pos="567"/>
        </w:tabs>
        <w:spacing w:line="240" w:lineRule="auto"/>
        <w:rPr>
          <w:noProof/>
          <w:szCs w:val="22"/>
          <w:lang w:val="el-GR"/>
        </w:rPr>
      </w:pPr>
    </w:p>
    <w:p w14:paraId="0D2E9221" w14:textId="242FD652" w:rsidR="00F101D8" w:rsidRPr="000F7655" w:rsidRDefault="00F101D8" w:rsidP="00D83A43">
      <w:pPr>
        <w:tabs>
          <w:tab w:val="clear" w:pos="567"/>
        </w:tabs>
        <w:spacing w:line="240" w:lineRule="auto"/>
        <w:rPr>
          <w:rFonts w:eastAsia="MS Mincho"/>
          <w:szCs w:val="22"/>
          <w:lang w:val="el-GR" w:eastAsia="ja-JP"/>
        </w:rPr>
      </w:pPr>
      <w:r w:rsidRPr="000F7655">
        <w:rPr>
          <w:rFonts w:eastAsia="MS Mincho"/>
          <w:szCs w:val="22"/>
          <w:lang w:eastAsia="ja-JP"/>
        </w:rPr>
        <w:t>Enerzair</w:t>
      </w:r>
      <w:r w:rsidRPr="000F7655">
        <w:rPr>
          <w:rFonts w:eastAsia="MS Mincho"/>
          <w:szCs w:val="22"/>
          <w:lang w:val="el-GR" w:eastAsia="ja-JP"/>
        </w:rPr>
        <w:t xml:space="preserve"> </w:t>
      </w:r>
      <w:r w:rsidRPr="000F7655">
        <w:rPr>
          <w:rFonts w:eastAsia="MS Mincho"/>
          <w:szCs w:val="22"/>
          <w:lang w:eastAsia="ja-JP"/>
        </w:rPr>
        <w:t>Breezhaler</w:t>
      </w:r>
    </w:p>
    <w:p w14:paraId="4EA8A965" w14:textId="77777777" w:rsidR="00F101D8" w:rsidRPr="000F7655" w:rsidRDefault="00F101D8" w:rsidP="00D83A43">
      <w:pPr>
        <w:tabs>
          <w:tab w:val="clear" w:pos="567"/>
        </w:tabs>
        <w:spacing w:line="240" w:lineRule="auto"/>
        <w:rPr>
          <w:noProof/>
          <w:szCs w:val="22"/>
          <w:shd w:val="clear" w:color="auto" w:fill="CCCCCC"/>
          <w:lang w:val="el-GR"/>
        </w:rPr>
      </w:pPr>
    </w:p>
    <w:p w14:paraId="37776461" w14:textId="77777777" w:rsidR="00F101D8" w:rsidRPr="000F7655" w:rsidRDefault="00F101D8" w:rsidP="00D83A43">
      <w:pPr>
        <w:tabs>
          <w:tab w:val="clear" w:pos="567"/>
        </w:tabs>
        <w:spacing w:line="240" w:lineRule="auto"/>
        <w:rPr>
          <w:noProof/>
          <w:szCs w:val="22"/>
          <w:shd w:val="clear" w:color="auto" w:fill="CCCCCC"/>
          <w:lang w:val="el-GR"/>
        </w:rPr>
      </w:pPr>
    </w:p>
    <w:p w14:paraId="7A52AB29" w14:textId="0E9E9739" w:rsidR="00F101D8" w:rsidRPr="000F7655" w:rsidRDefault="00F101D8" w:rsidP="00D83A43">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el-GR"/>
        </w:rPr>
      </w:pPr>
      <w:r w:rsidRPr="000F7655">
        <w:rPr>
          <w:b/>
          <w:noProof/>
          <w:lang w:val="el-GR"/>
        </w:rPr>
        <w:t>17.</w:t>
      </w:r>
      <w:r w:rsidRPr="000F7655">
        <w:rPr>
          <w:b/>
          <w:noProof/>
          <w:lang w:val="el-GR"/>
        </w:rPr>
        <w:tab/>
      </w:r>
      <w:r w:rsidR="001846E4" w:rsidRPr="000F7655">
        <w:rPr>
          <w:b/>
          <w:noProof/>
          <w:lang w:val="el-GR"/>
        </w:rPr>
        <w:t>ΜΟΝΑΔΙΚΟΣ ΑΝΑΓΝΩΡΙΣΤΙΚΟΣ ΚΩΔΙΚΟΣ – ΔΙΣΔΙΑΣΤΑΤΟΣ ΓΡΑΜΜΩΤΟΣ ΚΩΔΙΚΑΣ (2</w:t>
      </w:r>
      <w:r w:rsidR="001846E4" w:rsidRPr="000F7655">
        <w:rPr>
          <w:b/>
          <w:noProof/>
        </w:rPr>
        <w:t>D</w:t>
      </w:r>
      <w:r w:rsidR="001846E4" w:rsidRPr="000F7655">
        <w:rPr>
          <w:b/>
          <w:noProof/>
          <w:lang w:val="el-GR"/>
        </w:rPr>
        <w:t>)</w:t>
      </w:r>
    </w:p>
    <w:p w14:paraId="507D4080" w14:textId="77777777" w:rsidR="00F101D8" w:rsidRPr="000F7655" w:rsidRDefault="00F101D8" w:rsidP="00D83A43">
      <w:pPr>
        <w:keepNext/>
        <w:keepLines/>
        <w:tabs>
          <w:tab w:val="clear" w:pos="567"/>
        </w:tabs>
        <w:spacing w:line="240" w:lineRule="auto"/>
        <w:rPr>
          <w:noProof/>
          <w:lang w:val="el-GR"/>
        </w:rPr>
      </w:pPr>
    </w:p>
    <w:p w14:paraId="70204B09" w14:textId="18D2D98F" w:rsidR="00F101D8" w:rsidRPr="000F7655" w:rsidRDefault="006639DD" w:rsidP="00D83A43">
      <w:pPr>
        <w:tabs>
          <w:tab w:val="clear" w:pos="567"/>
        </w:tabs>
        <w:spacing w:line="240" w:lineRule="auto"/>
        <w:rPr>
          <w:noProof/>
          <w:szCs w:val="22"/>
          <w:shd w:val="pct15" w:color="auto" w:fill="auto"/>
          <w:lang w:val="el-GR"/>
        </w:rPr>
      </w:pPr>
      <w:r w:rsidRPr="000F7655">
        <w:rPr>
          <w:noProof/>
          <w:szCs w:val="22"/>
          <w:shd w:val="pct15" w:color="auto" w:fill="auto"/>
          <w:lang w:val="el-GR"/>
        </w:rPr>
        <w:t>Δισδιάστατος γραμμωτός κώδικας (2</w:t>
      </w:r>
      <w:r w:rsidRPr="000F7655">
        <w:rPr>
          <w:noProof/>
          <w:szCs w:val="22"/>
          <w:shd w:val="pct15" w:color="auto" w:fill="auto"/>
        </w:rPr>
        <w:t>D</w:t>
      </w:r>
      <w:r w:rsidRPr="000F7655">
        <w:rPr>
          <w:noProof/>
          <w:szCs w:val="22"/>
          <w:shd w:val="pct15" w:color="auto" w:fill="auto"/>
          <w:lang w:val="el-GR"/>
        </w:rPr>
        <w:t>) που φέρει τον περιληφθέντα μοναδικό αναγνωριστικό κωδικό</w:t>
      </w:r>
      <w:r w:rsidR="00F101D8" w:rsidRPr="000F7655">
        <w:rPr>
          <w:noProof/>
          <w:szCs w:val="22"/>
          <w:shd w:val="pct15" w:color="auto" w:fill="auto"/>
          <w:lang w:val="el-GR"/>
        </w:rPr>
        <w:t>.</w:t>
      </w:r>
    </w:p>
    <w:p w14:paraId="21EB7EA0" w14:textId="77777777" w:rsidR="00F101D8" w:rsidRPr="000F7655" w:rsidRDefault="00F101D8" w:rsidP="00D83A43">
      <w:pPr>
        <w:tabs>
          <w:tab w:val="clear" w:pos="567"/>
        </w:tabs>
        <w:spacing w:line="240" w:lineRule="auto"/>
        <w:rPr>
          <w:noProof/>
          <w:lang w:val="el-GR"/>
        </w:rPr>
      </w:pPr>
    </w:p>
    <w:p w14:paraId="62657865" w14:textId="77777777" w:rsidR="00F101D8" w:rsidRPr="000F7655" w:rsidRDefault="00F101D8" w:rsidP="00D83A43">
      <w:pPr>
        <w:tabs>
          <w:tab w:val="clear" w:pos="567"/>
        </w:tabs>
        <w:spacing w:line="240" w:lineRule="auto"/>
        <w:rPr>
          <w:noProof/>
          <w:lang w:val="el-GR"/>
        </w:rPr>
      </w:pPr>
    </w:p>
    <w:p w14:paraId="69C8A457" w14:textId="1B279832" w:rsidR="00F101D8" w:rsidRPr="000F7655" w:rsidRDefault="00F101D8" w:rsidP="00D83A43">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el-GR"/>
        </w:rPr>
      </w:pPr>
      <w:r w:rsidRPr="000F7655">
        <w:rPr>
          <w:b/>
          <w:noProof/>
          <w:lang w:val="el-GR"/>
        </w:rPr>
        <w:lastRenderedPageBreak/>
        <w:t>18.</w:t>
      </w:r>
      <w:r w:rsidRPr="000F7655">
        <w:rPr>
          <w:b/>
          <w:noProof/>
          <w:lang w:val="el-GR"/>
        </w:rPr>
        <w:tab/>
      </w:r>
      <w:r w:rsidR="006639DD" w:rsidRPr="000F7655">
        <w:rPr>
          <w:b/>
          <w:noProof/>
          <w:lang w:val="el-GR"/>
        </w:rPr>
        <w:t>ΜΟΝΑΔΙΚΟΣ ΑΝΑΓΝΩΡΙΣΤΙΚΟΣ ΚΩΔΙΚΟΣ – ΔΕΔΟΜΕΝΑ ΑΝΑΓΝΩΣΙΜΑ ΑΠΟ ΤΟΝ ΑΝΘΡΩΠΟ</w:t>
      </w:r>
    </w:p>
    <w:p w14:paraId="51557BCA" w14:textId="77777777" w:rsidR="00F101D8" w:rsidRPr="000F7655" w:rsidRDefault="00F101D8" w:rsidP="00D83A43">
      <w:pPr>
        <w:keepNext/>
        <w:tabs>
          <w:tab w:val="clear" w:pos="567"/>
        </w:tabs>
        <w:spacing w:line="240" w:lineRule="auto"/>
        <w:rPr>
          <w:noProof/>
          <w:lang w:val="el-GR"/>
        </w:rPr>
      </w:pPr>
    </w:p>
    <w:p w14:paraId="577ADA95" w14:textId="77872BB4" w:rsidR="00F101D8" w:rsidRPr="000F7655" w:rsidRDefault="00F101D8" w:rsidP="00D83A43">
      <w:pPr>
        <w:keepNext/>
        <w:tabs>
          <w:tab w:val="clear" w:pos="567"/>
        </w:tabs>
        <w:spacing w:line="240" w:lineRule="auto"/>
        <w:rPr>
          <w:szCs w:val="22"/>
          <w:lang w:val="el-GR"/>
        </w:rPr>
      </w:pPr>
      <w:r w:rsidRPr="000F7655">
        <w:rPr>
          <w:szCs w:val="22"/>
        </w:rPr>
        <w:t>PC</w:t>
      </w:r>
    </w:p>
    <w:p w14:paraId="1F207D0B" w14:textId="6A2140D4" w:rsidR="00F101D8" w:rsidRPr="000F7655" w:rsidRDefault="00F101D8" w:rsidP="00D83A43">
      <w:pPr>
        <w:keepNext/>
        <w:tabs>
          <w:tab w:val="clear" w:pos="567"/>
        </w:tabs>
        <w:spacing w:line="240" w:lineRule="auto"/>
        <w:rPr>
          <w:szCs w:val="22"/>
          <w:lang w:val="el-GR"/>
        </w:rPr>
      </w:pPr>
      <w:r w:rsidRPr="000F7655">
        <w:rPr>
          <w:szCs w:val="22"/>
        </w:rPr>
        <w:t>SN</w:t>
      </w:r>
    </w:p>
    <w:p w14:paraId="2652F97B" w14:textId="77777777" w:rsidR="00B20CD5" w:rsidRPr="00C65441" w:rsidRDefault="00F101D8" w:rsidP="00D83A43">
      <w:pPr>
        <w:tabs>
          <w:tab w:val="clear" w:pos="567"/>
        </w:tabs>
        <w:spacing w:line="240" w:lineRule="auto"/>
        <w:rPr>
          <w:szCs w:val="22"/>
          <w:lang w:val="el-GR"/>
        </w:rPr>
      </w:pPr>
      <w:r w:rsidRPr="000F7655">
        <w:rPr>
          <w:szCs w:val="22"/>
        </w:rPr>
        <w:t>NN</w:t>
      </w:r>
    </w:p>
    <w:p w14:paraId="41DA7C2C" w14:textId="0CDA1B38" w:rsidR="00F101D8" w:rsidRPr="000F7655" w:rsidRDefault="00F101D8" w:rsidP="00D83A43">
      <w:pPr>
        <w:tabs>
          <w:tab w:val="clear" w:pos="567"/>
        </w:tabs>
        <w:spacing w:line="240" w:lineRule="auto"/>
        <w:rPr>
          <w:iCs/>
          <w:szCs w:val="22"/>
          <w:lang w:val="el-GR"/>
        </w:rPr>
      </w:pPr>
      <w:r w:rsidRPr="000F7655">
        <w:rPr>
          <w:iCs/>
          <w:color w:val="FF0000"/>
          <w:szCs w:val="22"/>
          <w:lang w:val="el-GR"/>
        </w:rPr>
        <w:br w:type="page"/>
      </w:r>
    </w:p>
    <w:p w14:paraId="56A93647" w14:textId="77777777" w:rsidR="00D83A43" w:rsidRPr="00D83A43" w:rsidRDefault="00D83A43" w:rsidP="00D83A43">
      <w:pPr>
        <w:tabs>
          <w:tab w:val="clear" w:pos="567"/>
        </w:tabs>
        <w:spacing w:line="240" w:lineRule="auto"/>
        <w:rPr>
          <w:noProof/>
          <w:szCs w:val="22"/>
          <w:lang w:val="el-GR"/>
        </w:rPr>
      </w:pPr>
    </w:p>
    <w:p w14:paraId="5725DB56" w14:textId="7800EDA1" w:rsidR="00F101D8" w:rsidRPr="000F7655" w:rsidRDefault="00184330" w:rsidP="00D83A4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ΕΝΔΕΙΞΕΙΣ ΠΟΥ ΠΡΕΠΕΙ ΝΑ ΑΝΑΓΡΑΦΟΝΤΑΙ ΣΤΗΝ ΕΞΩΤΕΡΙΚΗ ΣΥΣΚΕΥΑΣΙΑ</w:t>
      </w:r>
    </w:p>
    <w:p w14:paraId="625C555F" w14:textId="77777777"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el-GR"/>
        </w:rPr>
      </w:pPr>
    </w:p>
    <w:p w14:paraId="0B440345" w14:textId="24DB314D" w:rsidR="00F101D8" w:rsidRPr="000F7655" w:rsidRDefault="00EC3090" w:rsidP="00D83A43">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el-GR"/>
        </w:rPr>
      </w:pPr>
      <w:r w:rsidRPr="000F7655">
        <w:rPr>
          <w:b/>
          <w:noProof/>
          <w:szCs w:val="22"/>
          <w:lang w:val="el-GR"/>
        </w:rPr>
        <w:t>ΕΝΔΙΑΜΕΣΟΣ ΧΑΡΤΙΝΟΣ ΠΕΡΙΕΚΤΗΣ ΠΟΛΥΣΥΣΚΕΥΑΣΙΑΣ (ΧΩΡΙΣ</w:t>
      </w:r>
      <w:r w:rsidR="00E7370D" w:rsidRPr="000F7655">
        <w:rPr>
          <w:b/>
          <w:noProof/>
          <w:szCs w:val="22"/>
          <w:lang w:val="el-GR"/>
        </w:rPr>
        <w:t xml:space="preserve"> </w:t>
      </w:r>
      <w:r w:rsidR="00E7370D" w:rsidRPr="000F7655">
        <w:rPr>
          <w:b/>
          <w:noProof/>
          <w:szCs w:val="22"/>
          <w:lang w:val="en-US"/>
        </w:rPr>
        <w:t>BLUE</w:t>
      </w:r>
      <w:r w:rsidR="00E7370D" w:rsidRPr="000F7655">
        <w:rPr>
          <w:b/>
          <w:noProof/>
          <w:szCs w:val="22"/>
          <w:lang w:val="el-GR"/>
        </w:rPr>
        <w:t xml:space="preserve"> </w:t>
      </w:r>
      <w:r w:rsidR="00E7370D" w:rsidRPr="000F7655">
        <w:rPr>
          <w:b/>
          <w:noProof/>
          <w:szCs w:val="22"/>
          <w:lang w:val="en-US"/>
        </w:rPr>
        <w:t>BOX</w:t>
      </w:r>
      <w:r w:rsidR="00F101D8" w:rsidRPr="000F7655">
        <w:rPr>
          <w:b/>
          <w:noProof/>
          <w:szCs w:val="22"/>
          <w:lang w:val="el-GR"/>
        </w:rPr>
        <w:t>)</w:t>
      </w:r>
    </w:p>
    <w:p w14:paraId="4B3E14CE" w14:textId="77777777" w:rsidR="00F101D8" w:rsidRPr="000F7655" w:rsidRDefault="00F101D8" w:rsidP="00D83A43">
      <w:pPr>
        <w:tabs>
          <w:tab w:val="clear" w:pos="567"/>
        </w:tabs>
        <w:spacing w:line="240" w:lineRule="auto"/>
        <w:rPr>
          <w:noProof/>
          <w:szCs w:val="22"/>
          <w:lang w:val="el-GR"/>
        </w:rPr>
      </w:pPr>
    </w:p>
    <w:p w14:paraId="27B0F928" w14:textId="77777777" w:rsidR="00F101D8" w:rsidRPr="000F7655" w:rsidRDefault="00F101D8" w:rsidP="00D83A43">
      <w:pPr>
        <w:tabs>
          <w:tab w:val="clear" w:pos="567"/>
        </w:tabs>
        <w:spacing w:line="240" w:lineRule="auto"/>
        <w:rPr>
          <w:noProof/>
          <w:szCs w:val="22"/>
          <w:lang w:val="el-GR"/>
        </w:rPr>
      </w:pPr>
    </w:p>
    <w:p w14:paraId="4B533099" w14:textId="3E56D75E"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1.</w:t>
      </w:r>
      <w:r w:rsidRPr="000F7655">
        <w:rPr>
          <w:b/>
          <w:noProof/>
          <w:szCs w:val="22"/>
          <w:lang w:val="el-GR"/>
        </w:rPr>
        <w:tab/>
      </w:r>
      <w:r w:rsidR="00814C9D" w:rsidRPr="000F7655">
        <w:rPr>
          <w:b/>
          <w:noProof/>
          <w:szCs w:val="22"/>
          <w:lang w:val="el-GR"/>
        </w:rPr>
        <w:t>ΟΝΟΜΑΣΙΑ ΤΟΥ ΦΑΡΜΑΚΕΥΤΙΚΟΥ ΠΡΟΪΟΝΤΟΣ</w:t>
      </w:r>
    </w:p>
    <w:p w14:paraId="517C38D8" w14:textId="77777777" w:rsidR="00F101D8" w:rsidRPr="000F7655" w:rsidRDefault="00F101D8" w:rsidP="00D83A43">
      <w:pPr>
        <w:keepNext/>
        <w:tabs>
          <w:tab w:val="clear" w:pos="567"/>
        </w:tabs>
        <w:spacing w:line="240" w:lineRule="auto"/>
        <w:rPr>
          <w:noProof/>
          <w:szCs w:val="22"/>
          <w:lang w:val="el-GR"/>
        </w:rPr>
      </w:pPr>
    </w:p>
    <w:p w14:paraId="68F21904" w14:textId="4797B899" w:rsidR="00E777EF" w:rsidRPr="000F7655" w:rsidRDefault="00F101D8" w:rsidP="00D83A43">
      <w:pPr>
        <w:tabs>
          <w:tab w:val="clear" w:pos="567"/>
        </w:tabs>
        <w:spacing w:line="240" w:lineRule="auto"/>
        <w:rPr>
          <w:rFonts w:eastAsia="MS Mincho"/>
          <w:szCs w:val="22"/>
          <w:lang w:val="el-GR" w:eastAsia="ja-JP"/>
        </w:rPr>
      </w:pPr>
      <w:r w:rsidRPr="000F7655">
        <w:rPr>
          <w:rFonts w:eastAsia="MS Mincho"/>
          <w:szCs w:val="22"/>
          <w:lang w:eastAsia="ja-JP"/>
        </w:rPr>
        <w:t>Enerzair</w:t>
      </w:r>
      <w:r w:rsidRPr="000F7655">
        <w:rPr>
          <w:rFonts w:eastAsia="MS Mincho"/>
          <w:szCs w:val="22"/>
          <w:lang w:val="el-GR" w:eastAsia="ja-JP"/>
        </w:rPr>
        <w:t xml:space="preserve"> </w:t>
      </w:r>
      <w:r w:rsidRPr="000F7655">
        <w:rPr>
          <w:rFonts w:eastAsia="MS Mincho"/>
          <w:szCs w:val="22"/>
          <w:lang w:eastAsia="ja-JP"/>
        </w:rPr>
        <w:t>Breezhaler</w:t>
      </w:r>
      <w:r w:rsidRPr="000F7655">
        <w:rPr>
          <w:rFonts w:eastAsia="MS Mincho"/>
          <w:szCs w:val="22"/>
          <w:lang w:val="el-GR" w:eastAsia="ja-JP"/>
        </w:rPr>
        <w:t xml:space="preserve"> 114</w:t>
      </w:r>
      <w:r w:rsidRPr="000F7655">
        <w:rPr>
          <w:rFonts w:eastAsia="MS Mincho"/>
          <w:szCs w:val="22"/>
          <w:lang w:eastAsia="ja-JP"/>
        </w:rPr>
        <w:t> </w:t>
      </w:r>
      <w:r w:rsidR="00814C9D" w:rsidRPr="000F7655">
        <w:rPr>
          <w:rFonts w:eastAsia="MS Mincho"/>
          <w:szCs w:val="22"/>
          <w:lang w:val="el-GR" w:eastAsia="ja-JP"/>
        </w:rPr>
        <w:t>μικρογραμμάρια</w:t>
      </w:r>
      <w:r w:rsidRPr="000F7655">
        <w:rPr>
          <w:rFonts w:eastAsia="MS Mincho"/>
          <w:szCs w:val="22"/>
          <w:lang w:val="el-GR" w:eastAsia="ja-JP"/>
        </w:rPr>
        <w:t>/46</w:t>
      </w:r>
      <w:r w:rsidRPr="000F7655">
        <w:rPr>
          <w:rFonts w:eastAsia="MS Mincho"/>
          <w:szCs w:val="22"/>
          <w:lang w:eastAsia="ja-JP"/>
        </w:rPr>
        <w:t> </w:t>
      </w:r>
      <w:r w:rsidR="00814C9D" w:rsidRPr="000F7655">
        <w:rPr>
          <w:rFonts w:eastAsia="MS Mincho"/>
          <w:szCs w:val="22"/>
          <w:lang w:val="el-GR" w:eastAsia="ja-JP"/>
        </w:rPr>
        <w:t>μικρογραμμάρια</w:t>
      </w:r>
      <w:r w:rsidRPr="000F7655">
        <w:rPr>
          <w:rFonts w:eastAsia="MS Mincho"/>
          <w:szCs w:val="22"/>
          <w:lang w:val="el-GR" w:eastAsia="ja-JP"/>
        </w:rPr>
        <w:t>/136</w:t>
      </w:r>
      <w:r w:rsidRPr="000F7655">
        <w:rPr>
          <w:rFonts w:eastAsia="MS Mincho"/>
          <w:szCs w:val="22"/>
          <w:lang w:eastAsia="ja-JP"/>
        </w:rPr>
        <w:t> </w:t>
      </w:r>
      <w:r w:rsidR="00814C9D" w:rsidRPr="000F7655">
        <w:rPr>
          <w:rFonts w:eastAsia="MS Mincho"/>
          <w:szCs w:val="22"/>
          <w:lang w:val="el-GR" w:eastAsia="ja-JP"/>
        </w:rPr>
        <w:t>μικρογραμμάρια</w:t>
      </w:r>
      <w:r w:rsidRPr="000F7655">
        <w:rPr>
          <w:rFonts w:eastAsia="MS Mincho"/>
          <w:szCs w:val="22"/>
          <w:lang w:val="el-GR" w:eastAsia="ja-JP"/>
        </w:rPr>
        <w:t xml:space="preserve"> </w:t>
      </w:r>
      <w:r w:rsidR="00814C9D" w:rsidRPr="000F7655">
        <w:rPr>
          <w:rFonts w:eastAsia="MS Mincho"/>
          <w:szCs w:val="22"/>
          <w:lang w:val="el-GR" w:eastAsia="ja-JP"/>
        </w:rPr>
        <w:t>κόνις για εισπνοή</w:t>
      </w:r>
      <w:r w:rsidR="009A7DB1">
        <w:rPr>
          <w:rFonts w:eastAsia="MS Mincho"/>
          <w:szCs w:val="22"/>
          <w:lang w:val="el-GR" w:eastAsia="ja-JP"/>
        </w:rPr>
        <w:t>,</w:t>
      </w:r>
      <w:r w:rsidR="00E777EF" w:rsidRPr="000F7655">
        <w:rPr>
          <w:rFonts w:eastAsia="MS Mincho"/>
          <w:szCs w:val="22"/>
          <w:lang w:val="el-GR" w:eastAsia="ja-JP"/>
        </w:rPr>
        <w:t xml:space="preserve"> </w:t>
      </w:r>
      <w:r w:rsidR="00814C9D" w:rsidRPr="000F7655">
        <w:rPr>
          <w:rFonts w:eastAsia="MS Mincho"/>
          <w:szCs w:val="22"/>
          <w:lang w:val="el-GR" w:eastAsia="ja-JP"/>
        </w:rPr>
        <w:t>σκληρά καψάκια</w:t>
      </w:r>
    </w:p>
    <w:p w14:paraId="7594A48F" w14:textId="60A160E8" w:rsidR="00F101D8" w:rsidRPr="000F7655" w:rsidRDefault="00EF526E" w:rsidP="00D83A43">
      <w:pPr>
        <w:tabs>
          <w:tab w:val="clear" w:pos="567"/>
        </w:tabs>
        <w:spacing w:line="240" w:lineRule="auto"/>
        <w:rPr>
          <w:rFonts w:eastAsia="MS Mincho"/>
          <w:szCs w:val="22"/>
          <w:lang w:val="el-GR" w:eastAsia="ja-JP"/>
        </w:rPr>
      </w:pPr>
      <w:r w:rsidRPr="000F7655">
        <w:rPr>
          <w:szCs w:val="22"/>
          <w:lang w:val="el-GR"/>
        </w:rPr>
        <w:t>ινδακατερόλη</w:t>
      </w:r>
      <w:r w:rsidR="00F101D8" w:rsidRPr="000F7655">
        <w:rPr>
          <w:szCs w:val="22"/>
          <w:lang w:val="el-GR"/>
        </w:rPr>
        <w:t>/</w:t>
      </w:r>
      <w:r w:rsidR="00814C9D" w:rsidRPr="000F7655">
        <w:rPr>
          <w:szCs w:val="22"/>
          <w:lang w:val="el-GR"/>
        </w:rPr>
        <w:t>γλυκοπυρρ</w:t>
      </w:r>
      <w:r w:rsidRPr="000F7655">
        <w:rPr>
          <w:szCs w:val="22"/>
          <w:lang w:val="el-GR"/>
        </w:rPr>
        <w:t>όνιο</w:t>
      </w:r>
      <w:r w:rsidR="00F101D8" w:rsidRPr="000F7655">
        <w:rPr>
          <w:szCs w:val="22"/>
          <w:lang w:val="el-GR"/>
        </w:rPr>
        <w:t>/</w:t>
      </w:r>
      <w:r w:rsidR="00174389" w:rsidRPr="000F7655">
        <w:rPr>
          <w:szCs w:val="22"/>
          <w:lang w:val="el-GR"/>
        </w:rPr>
        <w:t>φουροϊκή μομεταζόνη</w:t>
      </w:r>
    </w:p>
    <w:p w14:paraId="6279FDE1" w14:textId="77777777" w:rsidR="00F101D8" w:rsidRPr="000F7655" w:rsidRDefault="00F101D8" w:rsidP="00D83A43">
      <w:pPr>
        <w:tabs>
          <w:tab w:val="clear" w:pos="567"/>
        </w:tabs>
        <w:spacing w:line="240" w:lineRule="auto"/>
        <w:rPr>
          <w:noProof/>
          <w:szCs w:val="22"/>
          <w:lang w:val="el-GR"/>
        </w:rPr>
      </w:pPr>
    </w:p>
    <w:p w14:paraId="7D0D8B5C" w14:textId="77777777" w:rsidR="00F101D8" w:rsidRPr="000F7655" w:rsidRDefault="00F101D8" w:rsidP="00D83A43">
      <w:pPr>
        <w:tabs>
          <w:tab w:val="clear" w:pos="567"/>
        </w:tabs>
        <w:spacing w:line="240" w:lineRule="auto"/>
        <w:rPr>
          <w:noProof/>
          <w:szCs w:val="22"/>
          <w:lang w:val="el-GR"/>
        </w:rPr>
      </w:pPr>
    </w:p>
    <w:p w14:paraId="0BA83479" w14:textId="520816AB"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el-GR"/>
        </w:rPr>
      </w:pPr>
      <w:r w:rsidRPr="000F7655">
        <w:rPr>
          <w:b/>
          <w:noProof/>
          <w:szCs w:val="22"/>
          <w:lang w:val="el-GR"/>
        </w:rPr>
        <w:t>2.</w:t>
      </w:r>
      <w:r w:rsidRPr="000F7655">
        <w:rPr>
          <w:b/>
          <w:noProof/>
          <w:szCs w:val="22"/>
          <w:lang w:val="el-GR"/>
        </w:rPr>
        <w:tab/>
      </w:r>
      <w:r w:rsidR="000722E3" w:rsidRPr="000F7655">
        <w:rPr>
          <w:b/>
          <w:noProof/>
          <w:szCs w:val="22"/>
          <w:lang w:val="el-GR"/>
        </w:rPr>
        <w:t>ΣΥΝΘΕΣΗ ΣΕ ΔΡΑΣΤΙΚΗ(ΕΣ) ΟΥΣΙΑ(ΕΣ)</w:t>
      </w:r>
    </w:p>
    <w:p w14:paraId="4EF1B6BC" w14:textId="77777777" w:rsidR="00F101D8" w:rsidRPr="000F7655" w:rsidRDefault="00F101D8" w:rsidP="00D83A43">
      <w:pPr>
        <w:keepNext/>
        <w:tabs>
          <w:tab w:val="clear" w:pos="567"/>
        </w:tabs>
        <w:spacing w:line="240" w:lineRule="auto"/>
        <w:rPr>
          <w:noProof/>
          <w:szCs w:val="22"/>
          <w:lang w:val="el-GR"/>
        </w:rPr>
      </w:pPr>
    </w:p>
    <w:p w14:paraId="4A7033F6" w14:textId="24A70CAF" w:rsidR="00F101D8" w:rsidRPr="000F7655" w:rsidRDefault="000722E3" w:rsidP="00D83A43">
      <w:pPr>
        <w:tabs>
          <w:tab w:val="clear" w:pos="567"/>
        </w:tabs>
        <w:spacing w:line="240" w:lineRule="auto"/>
        <w:rPr>
          <w:szCs w:val="22"/>
          <w:lang w:val="el-GR"/>
        </w:rPr>
      </w:pPr>
      <w:r w:rsidRPr="000F7655">
        <w:rPr>
          <w:szCs w:val="22"/>
          <w:lang w:val="el-GR"/>
        </w:rPr>
        <w:t>Κάθε παρεχόμενη δόση περιέχει</w:t>
      </w:r>
      <w:r w:rsidR="00F101D8" w:rsidRPr="000F7655">
        <w:rPr>
          <w:szCs w:val="22"/>
          <w:lang w:val="el-GR"/>
        </w:rPr>
        <w:t xml:space="preserve"> 114</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00814C9D" w:rsidRPr="000F7655">
        <w:rPr>
          <w:szCs w:val="22"/>
          <w:lang w:val="el-GR"/>
        </w:rPr>
        <w:t>ινδακατερόλης</w:t>
      </w:r>
      <w:r w:rsidR="00F101D8" w:rsidRPr="000F7655">
        <w:rPr>
          <w:szCs w:val="22"/>
          <w:lang w:val="el-GR"/>
        </w:rPr>
        <w:t xml:space="preserve"> (</w:t>
      </w:r>
      <w:r w:rsidR="00C357EE" w:rsidRPr="000F7655">
        <w:rPr>
          <w:szCs w:val="22"/>
          <w:lang w:val="el-GR"/>
        </w:rPr>
        <w:t xml:space="preserve">ως </w:t>
      </w:r>
      <w:r w:rsidRPr="000F7655">
        <w:rPr>
          <w:szCs w:val="22"/>
          <w:lang w:val="el-GR"/>
        </w:rPr>
        <w:t>οξική</w:t>
      </w:r>
      <w:r w:rsidR="00F101D8" w:rsidRPr="000F7655">
        <w:rPr>
          <w:szCs w:val="22"/>
          <w:lang w:val="el-GR"/>
        </w:rPr>
        <w:t>), 46</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00814C9D" w:rsidRPr="000F7655">
        <w:rPr>
          <w:szCs w:val="22"/>
          <w:lang w:val="el-GR"/>
        </w:rPr>
        <w:t>γλυκοπυρρονίου</w:t>
      </w:r>
      <w:r w:rsidR="00F101D8" w:rsidRPr="000F7655">
        <w:rPr>
          <w:szCs w:val="22"/>
          <w:lang w:val="el-GR"/>
        </w:rPr>
        <w:t xml:space="preserve"> (</w:t>
      </w:r>
      <w:r w:rsidRPr="000F7655">
        <w:rPr>
          <w:szCs w:val="22"/>
          <w:lang w:val="el-GR"/>
        </w:rPr>
        <w:t>ισοδύναμο με</w:t>
      </w:r>
      <w:r w:rsidR="00F101D8" w:rsidRPr="000F7655">
        <w:rPr>
          <w:szCs w:val="22"/>
          <w:lang w:val="el-GR"/>
        </w:rPr>
        <w:t xml:space="preserve"> 58</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Pr="000F7655">
        <w:rPr>
          <w:szCs w:val="22"/>
          <w:lang w:val="el-GR"/>
        </w:rPr>
        <w:t>βρωμιούχου γλυκοπυρρονίου</w:t>
      </w:r>
      <w:r w:rsidR="00F101D8" w:rsidRPr="000F7655">
        <w:rPr>
          <w:szCs w:val="22"/>
          <w:lang w:val="el-GR"/>
        </w:rPr>
        <w:t xml:space="preserve">) </w:t>
      </w:r>
      <w:r w:rsidR="000A7A21" w:rsidRPr="000F7655">
        <w:rPr>
          <w:szCs w:val="22"/>
          <w:lang w:val="el-GR"/>
        </w:rPr>
        <w:t>και</w:t>
      </w:r>
      <w:r w:rsidR="00F101D8" w:rsidRPr="000F7655">
        <w:rPr>
          <w:szCs w:val="22"/>
          <w:lang w:val="el-GR"/>
        </w:rPr>
        <w:t xml:space="preserve"> 136</w:t>
      </w:r>
      <w:r w:rsidR="00F101D8" w:rsidRPr="000F7655">
        <w:rPr>
          <w:szCs w:val="22"/>
        </w:rPr>
        <w:t> </w:t>
      </w:r>
      <w:r w:rsidR="00814C9D" w:rsidRPr="000F7655">
        <w:rPr>
          <w:szCs w:val="22"/>
          <w:lang w:val="el-GR"/>
        </w:rPr>
        <w:t>μικρογραμμάρια</w:t>
      </w:r>
      <w:r w:rsidR="00F101D8" w:rsidRPr="000F7655">
        <w:rPr>
          <w:szCs w:val="22"/>
          <w:lang w:val="el-GR"/>
        </w:rPr>
        <w:t xml:space="preserve"> </w:t>
      </w:r>
      <w:r w:rsidR="00174389" w:rsidRPr="000F7655">
        <w:rPr>
          <w:szCs w:val="22"/>
          <w:lang w:val="el-GR"/>
        </w:rPr>
        <w:t>φουροϊκής μομεταζόνης</w:t>
      </w:r>
      <w:r w:rsidR="00F101D8" w:rsidRPr="000F7655">
        <w:rPr>
          <w:szCs w:val="22"/>
          <w:lang w:val="el-GR"/>
        </w:rPr>
        <w:t>.</w:t>
      </w:r>
    </w:p>
    <w:p w14:paraId="4D864B78" w14:textId="77777777" w:rsidR="00F101D8" w:rsidRPr="000F7655" w:rsidRDefault="00F101D8" w:rsidP="00D83A43">
      <w:pPr>
        <w:tabs>
          <w:tab w:val="clear" w:pos="567"/>
        </w:tabs>
        <w:spacing w:line="240" w:lineRule="auto"/>
        <w:rPr>
          <w:noProof/>
          <w:szCs w:val="22"/>
          <w:lang w:val="el-GR"/>
        </w:rPr>
      </w:pPr>
    </w:p>
    <w:p w14:paraId="340A1209" w14:textId="77777777" w:rsidR="00F101D8" w:rsidRPr="000F7655" w:rsidRDefault="00F101D8" w:rsidP="00D83A43">
      <w:pPr>
        <w:tabs>
          <w:tab w:val="clear" w:pos="567"/>
        </w:tabs>
        <w:spacing w:line="240" w:lineRule="auto"/>
        <w:rPr>
          <w:noProof/>
          <w:szCs w:val="22"/>
          <w:lang w:val="el-GR"/>
        </w:rPr>
      </w:pPr>
    </w:p>
    <w:p w14:paraId="0162BC23" w14:textId="21937887"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l-GR"/>
        </w:rPr>
      </w:pPr>
      <w:r w:rsidRPr="000F7655">
        <w:rPr>
          <w:b/>
          <w:noProof/>
          <w:szCs w:val="22"/>
          <w:lang w:val="el-GR"/>
        </w:rPr>
        <w:t>3.</w:t>
      </w:r>
      <w:r w:rsidRPr="000F7655">
        <w:rPr>
          <w:b/>
          <w:noProof/>
          <w:szCs w:val="22"/>
          <w:lang w:val="el-GR"/>
        </w:rPr>
        <w:tab/>
      </w:r>
      <w:r w:rsidR="000722E3" w:rsidRPr="000F7655">
        <w:rPr>
          <w:b/>
          <w:noProof/>
          <w:szCs w:val="22"/>
          <w:lang w:val="el-GR"/>
        </w:rPr>
        <w:t>ΚΑΤΑΛΟΓΟΣ ΕΚΔΟΧΩΝ</w:t>
      </w:r>
    </w:p>
    <w:p w14:paraId="43D84E86" w14:textId="77777777" w:rsidR="00F101D8" w:rsidRPr="000F7655" w:rsidRDefault="00F101D8" w:rsidP="00D83A43">
      <w:pPr>
        <w:keepNext/>
        <w:tabs>
          <w:tab w:val="clear" w:pos="567"/>
        </w:tabs>
        <w:spacing w:line="240" w:lineRule="auto"/>
        <w:rPr>
          <w:noProof/>
          <w:szCs w:val="22"/>
          <w:lang w:val="el-GR"/>
        </w:rPr>
      </w:pPr>
    </w:p>
    <w:p w14:paraId="5C495348" w14:textId="621C3CA5" w:rsidR="00F101D8" w:rsidRPr="000F7655" w:rsidRDefault="000722E3" w:rsidP="00D83A43">
      <w:pPr>
        <w:tabs>
          <w:tab w:val="clear" w:pos="567"/>
        </w:tabs>
        <w:spacing w:line="240" w:lineRule="auto"/>
        <w:rPr>
          <w:szCs w:val="22"/>
          <w:shd w:val="pct15" w:color="auto" w:fill="auto"/>
          <w:lang w:val="el-GR"/>
        </w:rPr>
      </w:pPr>
      <w:r w:rsidRPr="000F7655">
        <w:rPr>
          <w:noProof/>
          <w:szCs w:val="22"/>
          <w:lang w:val="el-GR"/>
        </w:rPr>
        <w:t>Επίσης</w:t>
      </w:r>
      <w:r w:rsidR="002F160D" w:rsidRPr="000F7655">
        <w:rPr>
          <w:noProof/>
          <w:szCs w:val="22"/>
          <w:lang w:val="el-GR"/>
        </w:rPr>
        <w:t>,</w:t>
      </w:r>
      <w:r w:rsidRPr="000F7655">
        <w:rPr>
          <w:noProof/>
          <w:szCs w:val="22"/>
          <w:lang w:val="el-GR"/>
        </w:rPr>
        <w:t xml:space="preserve"> περιέχει λακτόζη </w:t>
      </w:r>
      <w:r w:rsidR="007305F6">
        <w:rPr>
          <w:noProof/>
          <w:szCs w:val="22"/>
          <w:lang w:val="el-GR"/>
        </w:rPr>
        <w:t xml:space="preserve">μονοϋδρική </w:t>
      </w:r>
      <w:r w:rsidRPr="000F7655">
        <w:rPr>
          <w:noProof/>
          <w:szCs w:val="22"/>
          <w:lang w:val="el-GR"/>
        </w:rPr>
        <w:t>και μαγνήσιο</w:t>
      </w:r>
      <w:r w:rsidR="002F160D" w:rsidRPr="000F7655">
        <w:rPr>
          <w:noProof/>
          <w:szCs w:val="22"/>
          <w:lang w:val="el-GR"/>
        </w:rPr>
        <w:t xml:space="preserve"> στεατικό</w:t>
      </w:r>
      <w:r w:rsidRPr="000F7655">
        <w:rPr>
          <w:noProof/>
          <w:szCs w:val="22"/>
          <w:lang w:val="el-GR"/>
        </w:rPr>
        <w:t xml:space="preserve">. </w:t>
      </w:r>
      <w:r w:rsidRPr="000F7655">
        <w:rPr>
          <w:szCs w:val="22"/>
          <w:shd w:val="pct15" w:color="auto" w:fill="auto"/>
          <w:lang w:val="el-GR"/>
        </w:rPr>
        <w:t>Βλέπε φύλλο οδηγιών χρήσης για περαιτέρω πληροφορίες</w:t>
      </w:r>
      <w:r w:rsidR="00F101D8" w:rsidRPr="000F7655">
        <w:rPr>
          <w:szCs w:val="22"/>
          <w:shd w:val="pct15" w:color="auto" w:fill="auto"/>
          <w:lang w:val="el-GR"/>
        </w:rPr>
        <w:t>.</w:t>
      </w:r>
    </w:p>
    <w:p w14:paraId="040CC5FB" w14:textId="77777777" w:rsidR="00F101D8" w:rsidRPr="000F7655" w:rsidRDefault="00F101D8" w:rsidP="00D83A43">
      <w:pPr>
        <w:tabs>
          <w:tab w:val="clear" w:pos="567"/>
        </w:tabs>
        <w:spacing w:line="240" w:lineRule="auto"/>
        <w:rPr>
          <w:noProof/>
          <w:szCs w:val="22"/>
          <w:lang w:val="el-GR"/>
        </w:rPr>
      </w:pPr>
    </w:p>
    <w:p w14:paraId="7913D2F8" w14:textId="77777777" w:rsidR="00F101D8" w:rsidRPr="000F7655" w:rsidRDefault="00F101D8" w:rsidP="00D83A43">
      <w:pPr>
        <w:tabs>
          <w:tab w:val="clear" w:pos="567"/>
        </w:tabs>
        <w:spacing w:line="240" w:lineRule="auto"/>
        <w:rPr>
          <w:noProof/>
          <w:szCs w:val="22"/>
          <w:lang w:val="el-GR"/>
        </w:rPr>
      </w:pPr>
    </w:p>
    <w:p w14:paraId="08917B6B" w14:textId="3494E970"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4.</w:t>
      </w:r>
      <w:r w:rsidRPr="000F7655">
        <w:rPr>
          <w:b/>
          <w:noProof/>
          <w:szCs w:val="22"/>
          <w:lang w:val="el-GR"/>
        </w:rPr>
        <w:tab/>
      </w:r>
      <w:r w:rsidR="000722E3" w:rsidRPr="000F7655">
        <w:rPr>
          <w:b/>
          <w:noProof/>
          <w:szCs w:val="22"/>
          <w:lang w:val="el-GR"/>
        </w:rPr>
        <w:t>ΦΑΡΜΑΚΟΤΕΧΝΙΚΗ ΜΟΡΦΗ ΚΑΙ ΠΕΡΙΕΧΟΜΕΝΟ</w:t>
      </w:r>
    </w:p>
    <w:p w14:paraId="3F2C0DF1" w14:textId="77777777" w:rsidR="007129A9" w:rsidRPr="000F7655" w:rsidRDefault="007129A9" w:rsidP="00D83A43">
      <w:pPr>
        <w:keepNext/>
        <w:tabs>
          <w:tab w:val="clear" w:pos="567"/>
        </w:tabs>
        <w:spacing w:line="240" w:lineRule="auto"/>
        <w:rPr>
          <w:noProof/>
          <w:szCs w:val="22"/>
          <w:lang w:val="el-GR"/>
        </w:rPr>
      </w:pPr>
    </w:p>
    <w:p w14:paraId="181FAB39" w14:textId="493031CD" w:rsidR="007129A9" w:rsidRPr="000F7655" w:rsidRDefault="004B438B" w:rsidP="00D83A43">
      <w:pPr>
        <w:tabs>
          <w:tab w:val="clear" w:pos="567"/>
        </w:tabs>
        <w:spacing w:line="240" w:lineRule="auto"/>
        <w:rPr>
          <w:noProof/>
          <w:szCs w:val="22"/>
          <w:lang w:val="el-GR"/>
        </w:rPr>
      </w:pPr>
      <w:r w:rsidRPr="000F7655">
        <w:rPr>
          <w:szCs w:val="22"/>
          <w:shd w:val="pct15" w:color="auto" w:fill="auto"/>
          <w:lang w:val="el-GR"/>
        </w:rPr>
        <w:t>Κόνις για εισπνοή</w:t>
      </w:r>
      <w:r w:rsidR="009A7DB1">
        <w:rPr>
          <w:szCs w:val="22"/>
          <w:shd w:val="pct15" w:color="auto" w:fill="auto"/>
          <w:lang w:val="el-GR"/>
        </w:rPr>
        <w:t>,</w:t>
      </w:r>
      <w:r w:rsidRPr="000F7655">
        <w:rPr>
          <w:szCs w:val="22"/>
          <w:shd w:val="pct15" w:color="auto" w:fill="auto"/>
          <w:lang w:val="el-GR"/>
        </w:rPr>
        <w:t xml:space="preserve"> </w:t>
      </w:r>
      <w:r w:rsidR="000722E3" w:rsidRPr="000F7655">
        <w:rPr>
          <w:szCs w:val="22"/>
          <w:shd w:val="pct15" w:color="auto" w:fill="auto"/>
          <w:lang w:val="el-GR"/>
        </w:rPr>
        <w:t>σκληρό καψάκιο</w:t>
      </w:r>
    </w:p>
    <w:p w14:paraId="24627821" w14:textId="77777777" w:rsidR="00F101D8" w:rsidRPr="000F7655" w:rsidRDefault="00F101D8" w:rsidP="00D83A43">
      <w:pPr>
        <w:tabs>
          <w:tab w:val="clear" w:pos="567"/>
        </w:tabs>
        <w:spacing w:line="240" w:lineRule="auto"/>
        <w:rPr>
          <w:noProof/>
          <w:szCs w:val="22"/>
          <w:lang w:val="el-GR"/>
        </w:rPr>
      </w:pPr>
    </w:p>
    <w:p w14:paraId="70A76134" w14:textId="106FA684" w:rsidR="00F101D8" w:rsidRPr="000F7655" w:rsidRDefault="00F101D8" w:rsidP="00D83A43">
      <w:pPr>
        <w:tabs>
          <w:tab w:val="clear" w:pos="567"/>
        </w:tabs>
        <w:spacing w:line="240" w:lineRule="auto"/>
        <w:rPr>
          <w:noProof/>
          <w:szCs w:val="22"/>
          <w:lang w:val="el-GR"/>
        </w:rPr>
      </w:pPr>
      <w:r w:rsidRPr="000F7655">
        <w:rPr>
          <w:noProof/>
          <w:szCs w:val="22"/>
          <w:lang w:val="el-GR"/>
        </w:rPr>
        <w:t>10</w:t>
      </w:r>
      <w:r w:rsidRPr="000F7655">
        <w:rPr>
          <w:noProof/>
          <w:szCs w:val="22"/>
        </w:rPr>
        <w:t> x </w:t>
      </w:r>
      <w:r w:rsidRPr="000F7655">
        <w:rPr>
          <w:noProof/>
          <w:szCs w:val="22"/>
          <w:lang w:val="el-GR"/>
        </w:rPr>
        <w:t>1</w:t>
      </w:r>
      <w:r w:rsidRPr="000F7655">
        <w:rPr>
          <w:noProof/>
          <w:szCs w:val="22"/>
        </w:rPr>
        <w:t> </w:t>
      </w:r>
      <w:r w:rsidR="00E64F7D" w:rsidRPr="000F7655">
        <w:rPr>
          <w:noProof/>
          <w:szCs w:val="22"/>
          <w:lang w:val="el-GR"/>
        </w:rPr>
        <w:t>καψάκια</w:t>
      </w:r>
      <w:r w:rsidRPr="000F7655">
        <w:rPr>
          <w:noProof/>
          <w:szCs w:val="22"/>
          <w:lang w:val="el-GR"/>
        </w:rPr>
        <w:t xml:space="preserve"> + 1</w:t>
      </w:r>
      <w:r w:rsidRPr="000F7655">
        <w:rPr>
          <w:noProof/>
          <w:szCs w:val="22"/>
        </w:rPr>
        <w:t> </w:t>
      </w:r>
      <w:r w:rsidR="00E64F7D" w:rsidRPr="000F7655">
        <w:rPr>
          <w:noProof/>
          <w:szCs w:val="22"/>
          <w:lang w:val="el-GR"/>
        </w:rPr>
        <w:t>συσκευή εισπνοής</w:t>
      </w:r>
      <w:r w:rsidRPr="000F7655">
        <w:rPr>
          <w:noProof/>
          <w:szCs w:val="22"/>
          <w:lang w:val="el-GR"/>
        </w:rPr>
        <w:t xml:space="preserve">. </w:t>
      </w:r>
      <w:r w:rsidR="00E64F7D" w:rsidRPr="000F7655">
        <w:rPr>
          <w:noProof/>
          <w:szCs w:val="22"/>
          <w:lang w:val="el-GR"/>
        </w:rPr>
        <w:t>Μέρος πολυσυσκευασίας</w:t>
      </w:r>
      <w:r w:rsidRPr="000F7655">
        <w:rPr>
          <w:noProof/>
          <w:szCs w:val="22"/>
          <w:lang w:val="el-GR"/>
        </w:rPr>
        <w:t xml:space="preserve">. </w:t>
      </w:r>
      <w:r w:rsidR="00E64F7D" w:rsidRPr="000F7655">
        <w:rPr>
          <w:noProof/>
          <w:szCs w:val="22"/>
          <w:lang w:val="el-GR"/>
        </w:rPr>
        <w:t>Να μην πωλείται ξεχωριστά</w:t>
      </w:r>
      <w:r w:rsidRPr="000F7655">
        <w:rPr>
          <w:noProof/>
          <w:szCs w:val="22"/>
          <w:lang w:val="el-GR"/>
        </w:rPr>
        <w:t>.</w:t>
      </w:r>
    </w:p>
    <w:p w14:paraId="6048F236" w14:textId="77777777" w:rsidR="00F101D8" w:rsidRPr="000F7655" w:rsidRDefault="00F101D8" w:rsidP="00D83A43">
      <w:pPr>
        <w:tabs>
          <w:tab w:val="clear" w:pos="567"/>
        </w:tabs>
        <w:spacing w:line="240" w:lineRule="auto"/>
        <w:rPr>
          <w:noProof/>
          <w:szCs w:val="22"/>
          <w:lang w:val="el-GR"/>
        </w:rPr>
      </w:pPr>
    </w:p>
    <w:p w14:paraId="6980F83A" w14:textId="77777777" w:rsidR="00F101D8" w:rsidRPr="000F7655" w:rsidRDefault="00F101D8" w:rsidP="00D83A43">
      <w:pPr>
        <w:tabs>
          <w:tab w:val="clear" w:pos="567"/>
        </w:tabs>
        <w:spacing w:line="240" w:lineRule="auto"/>
        <w:rPr>
          <w:noProof/>
          <w:szCs w:val="22"/>
          <w:lang w:val="el-GR"/>
        </w:rPr>
      </w:pPr>
    </w:p>
    <w:p w14:paraId="13BFB785" w14:textId="3B25A55A"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l-GR"/>
        </w:rPr>
      </w:pPr>
      <w:r w:rsidRPr="000F7655">
        <w:rPr>
          <w:b/>
          <w:noProof/>
          <w:szCs w:val="22"/>
          <w:lang w:val="el-GR"/>
        </w:rPr>
        <w:t>5.</w:t>
      </w:r>
      <w:r w:rsidRPr="000F7655">
        <w:rPr>
          <w:b/>
          <w:noProof/>
          <w:szCs w:val="22"/>
          <w:lang w:val="el-GR"/>
        </w:rPr>
        <w:tab/>
      </w:r>
      <w:r w:rsidR="00806151" w:rsidRPr="000F7655">
        <w:rPr>
          <w:b/>
          <w:noProof/>
          <w:szCs w:val="22"/>
          <w:lang w:val="el-GR"/>
        </w:rPr>
        <w:t>ΤΡΟΠΟΣ ΚΑΙ ΟΔΟΣ(ΟΙ) ΧΟΡΗΓΗΣΗΣ</w:t>
      </w:r>
    </w:p>
    <w:p w14:paraId="3CF012C1" w14:textId="7F6E99D1" w:rsidR="00F101D8" w:rsidRPr="000F7655" w:rsidRDefault="00F101D8" w:rsidP="00D83A43">
      <w:pPr>
        <w:keepNext/>
        <w:tabs>
          <w:tab w:val="clear" w:pos="567"/>
        </w:tabs>
        <w:spacing w:line="240" w:lineRule="auto"/>
        <w:rPr>
          <w:noProof/>
          <w:szCs w:val="22"/>
          <w:lang w:val="el-GR"/>
        </w:rPr>
      </w:pPr>
    </w:p>
    <w:p w14:paraId="510FE28F" w14:textId="19C31B7E" w:rsidR="007976D7" w:rsidRPr="000F7655" w:rsidRDefault="007976D7" w:rsidP="00D83A43">
      <w:pPr>
        <w:tabs>
          <w:tab w:val="clear" w:pos="567"/>
        </w:tabs>
        <w:spacing w:line="240" w:lineRule="auto"/>
        <w:rPr>
          <w:noProof/>
          <w:szCs w:val="22"/>
          <w:lang w:val="el-GR"/>
        </w:rPr>
      </w:pPr>
      <w:r w:rsidRPr="000F7655">
        <w:rPr>
          <w:noProof/>
          <w:szCs w:val="22"/>
          <w:lang w:val="el-GR"/>
        </w:rPr>
        <w:t>Διαβάστε το φύλλο οδηγιών χρήσης πριν από τη χρήση.</w:t>
      </w:r>
    </w:p>
    <w:p w14:paraId="648464C0" w14:textId="77777777" w:rsidR="00443088" w:rsidRPr="000F7655" w:rsidRDefault="00443088" w:rsidP="00D83A43">
      <w:pPr>
        <w:tabs>
          <w:tab w:val="clear" w:pos="567"/>
        </w:tabs>
        <w:spacing w:line="240" w:lineRule="auto"/>
        <w:rPr>
          <w:noProof/>
          <w:szCs w:val="22"/>
          <w:lang w:val="el-GR"/>
        </w:rPr>
      </w:pPr>
      <w:r w:rsidRPr="000F7655">
        <w:rPr>
          <w:noProof/>
          <w:szCs w:val="22"/>
          <w:lang w:val="el-GR"/>
        </w:rPr>
        <w:t>Προς χρήση μόνο με τη συσκευή εισπνοής που παρέχεται στη συσκευασία.</w:t>
      </w:r>
    </w:p>
    <w:p w14:paraId="2D3699EA" w14:textId="461A032D" w:rsidR="00F101D8" w:rsidRPr="000F7655" w:rsidRDefault="00443088" w:rsidP="00D83A43">
      <w:pPr>
        <w:tabs>
          <w:tab w:val="clear" w:pos="567"/>
        </w:tabs>
        <w:spacing w:line="240" w:lineRule="auto"/>
        <w:rPr>
          <w:noProof/>
          <w:szCs w:val="22"/>
          <w:lang w:val="el-GR"/>
        </w:rPr>
      </w:pPr>
      <w:r w:rsidRPr="000F7655">
        <w:rPr>
          <w:noProof/>
          <w:szCs w:val="22"/>
          <w:lang w:val="el-GR"/>
        </w:rPr>
        <w:t>Μην καταπίνετε τα καψάκια</w:t>
      </w:r>
      <w:r w:rsidR="00F101D8" w:rsidRPr="000F7655">
        <w:rPr>
          <w:noProof/>
          <w:szCs w:val="22"/>
          <w:lang w:val="el-GR"/>
        </w:rPr>
        <w:t>.</w:t>
      </w:r>
    </w:p>
    <w:p w14:paraId="0AA0C1FD" w14:textId="5450392E" w:rsidR="00F101D8" w:rsidRPr="000F7655" w:rsidRDefault="00E64F7D" w:rsidP="00D83A43">
      <w:pPr>
        <w:tabs>
          <w:tab w:val="clear" w:pos="567"/>
        </w:tabs>
        <w:spacing w:line="240" w:lineRule="auto"/>
        <w:rPr>
          <w:noProof/>
          <w:szCs w:val="22"/>
          <w:lang w:val="el-GR"/>
        </w:rPr>
      </w:pPr>
      <w:r w:rsidRPr="000F7655">
        <w:rPr>
          <w:noProof/>
          <w:szCs w:val="22"/>
          <w:lang w:val="el-GR"/>
        </w:rPr>
        <w:t>Χρήση διά εισπνοής</w:t>
      </w:r>
    </w:p>
    <w:p w14:paraId="24AE7D71" w14:textId="5D0271ED" w:rsidR="00D311BB" w:rsidRPr="000F7655" w:rsidDel="005D7357" w:rsidRDefault="00D311BB" w:rsidP="00D83A43">
      <w:pPr>
        <w:tabs>
          <w:tab w:val="clear" w:pos="567"/>
        </w:tabs>
        <w:spacing w:line="240" w:lineRule="auto"/>
        <w:rPr>
          <w:del w:id="49" w:author="Author"/>
          <w:noProof/>
          <w:szCs w:val="22"/>
          <w:lang w:val="el-GR"/>
        </w:rPr>
      </w:pPr>
    </w:p>
    <w:p w14:paraId="14E92A66" w14:textId="506C0261" w:rsidR="0054489E" w:rsidRPr="000F7655" w:rsidDel="005D7357" w:rsidRDefault="00D311BB" w:rsidP="00D83A43">
      <w:pPr>
        <w:tabs>
          <w:tab w:val="clear" w:pos="567"/>
        </w:tabs>
        <w:spacing w:line="240" w:lineRule="auto"/>
        <w:rPr>
          <w:del w:id="50" w:author="Author"/>
          <w:noProof/>
          <w:szCs w:val="22"/>
          <w:lang w:val="el-GR"/>
        </w:rPr>
      </w:pPr>
      <w:del w:id="51" w:author="Author">
        <w:r w:rsidRPr="00097D66" w:rsidDel="005D7357">
          <w:rPr>
            <w:szCs w:val="22"/>
            <w:shd w:val="pct15" w:color="auto" w:fill="auto"/>
            <w:lang w:val="el-GR"/>
          </w:rPr>
          <w:delText>‘Περιλαμβάνεται κωδικός QR’</w:delText>
        </w:r>
      </w:del>
    </w:p>
    <w:p w14:paraId="1E4D6C85" w14:textId="03EF43A8" w:rsidR="00D311BB" w:rsidRPr="000F7655" w:rsidDel="005D7357" w:rsidRDefault="00D311BB" w:rsidP="00D83A43">
      <w:pPr>
        <w:tabs>
          <w:tab w:val="clear" w:pos="567"/>
        </w:tabs>
        <w:spacing w:line="240" w:lineRule="auto"/>
        <w:rPr>
          <w:del w:id="52" w:author="Author"/>
          <w:noProof/>
          <w:szCs w:val="22"/>
          <w:lang w:val="el-GR"/>
        </w:rPr>
      </w:pPr>
      <w:del w:id="53" w:author="Author">
        <w:r w:rsidRPr="000F7655" w:rsidDel="005D7357">
          <w:rPr>
            <w:noProof/>
            <w:szCs w:val="22"/>
            <w:lang w:val="el-GR"/>
          </w:rPr>
          <w:delText xml:space="preserve">Σκανάρετε για περισσότερες πληροφορίες ή επισκεφτείτε: </w:delText>
        </w:r>
        <w:r w:rsidRPr="000F7655" w:rsidDel="005D7357">
          <w:rPr>
            <w:noProof/>
            <w:szCs w:val="22"/>
          </w:rPr>
          <w:delText>www</w:delText>
        </w:r>
        <w:r w:rsidRPr="000F7655" w:rsidDel="005D7357">
          <w:rPr>
            <w:noProof/>
            <w:szCs w:val="22"/>
            <w:lang w:val="el-GR"/>
          </w:rPr>
          <w:delText>.</w:delText>
        </w:r>
        <w:r w:rsidRPr="000F7655" w:rsidDel="005D7357">
          <w:rPr>
            <w:noProof/>
            <w:szCs w:val="22"/>
          </w:rPr>
          <w:delText>breezhaler</w:delText>
        </w:r>
        <w:r w:rsidRPr="000F7655" w:rsidDel="005D7357">
          <w:rPr>
            <w:noProof/>
            <w:szCs w:val="22"/>
            <w:lang w:val="el-GR"/>
          </w:rPr>
          <w:delText>-</w:delText>
        </w:r>
        <w:r w:rsidRPr="000F7655" w:rsidDel="005D7357">
          <w:rPr>
            <w:noProof/>
            <w:szCs w:val="22"/>
          </w:rPr>
          <w:delText>asthma</w:delText>
        </w:r>
        <w:r w:rsidRPr="000F7655" w:rsidDel="005D7357">
          <w:rPr>
            <w:noProof/>
            <w:szCs w:val="22"/>
            <w:lang w:val="el-GR"/>
          </w:rPr>
          <w:delText>.</w:delText>
        </w:r>
        <w:r w:rsidRPr="000F7655" w:rsidDel="005D7357">
          <w:rPr>
            <w:noProof/>
            <w:szCs w:val="22"/>
          </w:rPr>
          <w:delText>eu</w:delText>
        </w:r>
        <w:r w:rsidRPr="000F7655" w:rsidDel="005D7357">
          <w:rPr>
            <w:noProof/>
            <w:szCs w:val="22"/>
            <w:lang w:val="el-GR"/>
          </w:rPr>
          <w:delText>/</w:delText>
        </w:r>
        <w:r w:rsidRPr="000F7655" w:rsidDel="005D7357">
          <w:rPr>
            <w:noProof/>
            <w:szCs w:val="22"/>
          </w:rPr>
          <w:delText>enerzair</w:delText>
        </w:r>
      </w:del>
    </w:p>
    <w:p w14:paraId="543EAB79" w14:textId="77777777" w:rsidR="00F101D8" w:rsidRPr="000F7655" w:rsidRDefault="00F101D8" w:rsidP="00D83A43">
      <w:pPr>
        <w:tabs>
          <w:tab w:val="clear" w:pos="567"/>
        </w:tabs>
        <w:spacing w:line="240" w:lineRule="auto"/>
        <w:rPr>
          <w:noProof/>
          <w:szCs w:val="22"/>
          <w:lang w:val="el-GR"/>
        </w:rPr>
      </w:pPr>
    </w:p>
    <w:p w14:paraId="03453360" w14:textId="77777777" w:rsidR="00F101D8" w:rsidRPr="000F7655" w:rsidRDefault="00F101D8" w:rsidP="00D83A43">
      <w:pPr>
        <w:tabs>
          <w:tab w:val="clear" w:pos="567"/>
        </w:tabs>
        <w:spacing w:line="240" w:lineRule="auto"/>
        <w:rPr>
          <w:noProof/>
          <w:szCs w:val="22"/>
          <w:lang w:val="el-GR"/>
        </w:rPr>
      </w:pPr>
    </w:p>
    <w:p w14:paraId="10D0AB5E" w14:textId="0128F86C"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6.</w:t>
      </w:r>
      <w:r w:rsidRPr="000F7655">
        <w:rPr>
          <w:b/>
          <w:noProof/>
          <w:szCs w:val="22"/>
          <w:lang w:val="el-GR"/>
        </w:rPr>
        <w:tab/>
      </w:r>
      <w:r w:rsidR="00443088" w:rsidRPr="000F7655">
        <w:rPr>
          <w:b/>
          <w:noProof/>
          <w:szCs w:val="22"/>
          <w:lang w:val="el-GR"/>
        </w:rPr>
        <w:t>ΕΙΔΙΚΗ ΠΡΟΕΙΔΟΠΟΙΗΣΗ ΣΥΜΦΩΝΑ ΜΕ ΤΗΝ ΟΠΟΙΑ ΤΟ ΦΑΡΜΑΚΕΥΤΙΚΟ ΠΡΟΪΟΝ ΠΡΕΠΕΙ ΝΑ ΦΥΛΑΣΣΕΤΑΙ ΣΕ ΘΕΣΗ ΤΗΝ ΟΠΟΙΑ ΔΕΝ ΒΛΕΠΟΥΝ ΚΑΙ ΔΕΝ ΠΡΟΣΕΓΓΙΖΟΥΝ ΤΑ ΠΑΙΔΙΑ</w:t>
      </w:r>
    </w:p>
    <w:p w14:paraId="304ADF30" w14:textId="77777777" w:rsidR="00F101D8" w:rsidRPr="000F7655" w:rsidRDefault="00F101D8" w:rsidP="00D83A43">
      <w:pPr>
        <w:keepNext/>
        <w:tabs>
          <w:tab w:val="clear" w:pos="567"/>
        </w:tabs>
        <w:spacing w:line="240" w:lineRule="auto"/>
        <w:rPr>
          <w:noProof/>
          <w:szCs w:val="22"/>
          <w:lang w:val="el-GR"/>
        </w:rPr>
      </w:pPr>
    </w:p>
    <w:p w14:paraId="4360FB18" w14:textId="15B59CFB" w:rsidR="00F101D8" w:rsidRPr="000F7655" w:rsidRDefault="00443088" w:rsidP="00D83A43">
      <w:pPr>
        <w:tabs>
          <w:tab w:val="clear" w:pos="567"/>
        </w:tabs>
        <w:spacing w:line="240" w:lineRule="auto"/>
        <w:rPr>
          <w:noProof/>
          <w:szCs w:val="22"/>
          <w:lang w:val="el-GR"/>
        </w:rPr>
      </w:pPr>
      <w:r w:rsidRPr="000F7655">
        <w:rPr>
          <w:noProof/>
          <w:szCs w:val="22"/>
          <w:lang w:val="el-GR"/>
        </w:rPr>
        <w:t>Να φυλάσσεται σε θέση, την οποία δεν βλέπουν και δεν προσεγγίζουν τα παιδιά</w:t>
      </w:r>
      <w:r w:rsidR="00F101D8" w:rsidRPr="000F7655">
        <w:rPr>
          <w:noProof/>
          <w:szCs w:val="22"/>
          <w:lang w:val="el-GR"/>
        </w:rPr>
        <w:t>.</w:t>
      </w:r>
    </w:p>
    <w:p w14:paraId="7A8DAC92" w14:textId="77777777" w:rsidR="00F101D8" w:rsidRPr="000F7655" w:rsidRDefault="00F101D8" w:rsidP="00D83A43">
      <w:pPr>
        <w:tabs>
          <w:tab w:val="clear" w:pos="567"/>
        </w:tabs>
        <w:spacing w:line="240" w:lineRule="auto"/>
        <w:rPr>
          <w:noProof/>
          <w:szCs w:val="22"/>
          <w:lang w:val="el-GR"/>
        </w:rPr>
      </w:pPr>
    </w:p>
    <w:p w14:paraId="2822499D" w14:textId="77777777" w:rsidR="00F101D8" w:rsidRPr="000F7655" w:rsidRDefault="00F101D8" w:rsidP="00D83A43">
      <w:pPr>
        <w:tabs>
          <w:tab w:val="clear" w:pos="567"/>
        </w:tabs>
        <w:spacing w:line="240" w:lineRule="auto"/>
        <w:rPr>
          <w:noProof/>
          <w:szCs w:val="22"/>
          <w:lang w:val="el-GR"/>
        </w:rPr>
      </w:pPr>
    </w:p>
    <w:p w14:paraId="466EC727" w14:textId="4406E68C"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l-GR"/>
        </w:rPr>
      </w:pPr>
      <w:r w:rsidRPr="000F7655">
        <w:rPr>
          <w:b/>
          <w:noProof/>
          <w:szCs w:val="22"/>
          <w:lang w:val="el-GR"/>
        </w:rPr>
        <w:t>7.</w:t>
      </w:r>
      <w:r w:rsidRPr="000F7655">
        <w:rPr>
          <w:b/>
          <w:noProof/>
          <w:szCs w:val="22"/>
          <w:lang w:val="el-GR"/>
        </w:rPr>
        <w:tab/>
      </w:r>
      <w:r w:rsidR="00443088" w:rsidRPr="000F7655">
        <w:rPr>
          <w:b/>
          <w:noProof/>
          <w:szCs w:val="22"/>
          <w:lang w:val="el-GR"/>
        </w:rPr>
        <w:t>ΑΛΛΗ(ΕΣ) ΕΙΔΙΚΗ(ΕΣ) ΠΡΟΕΙΔΟΠΟΙΗΣΗ(ΕΙΣ), ΕΑΝ ΕΙΝΑΙ ΑΠΑΡΑΙΤΗΤΗ(ΕΣ)</w:t>
      </w:r>
    </w:p>
    <w:p w14:paraId="22DB0913" w14:textId="77777777" w:rsidR="00F101D8" w:rsidRPr="000F7655" w:rsidRDefault="00F101D8" w:rsidP="00D83A43">
      <w:pPr>
        <w:tabs>
          <w:tab w:val="clear" w:pos="567"/>
        </w:tabs>
        <w:spacing w:line="240" w:lineRule="auto"/>
        <w:rPr>
          <w:noProof/>
          <w:szCs w:val="22"/>
          <w:lang w:val="el-GR"/>
        </w:rPr>
      </w:pPr>
    </w:p>
    <w:p w14:paraId="47F7D294" w14:textId="77777777" w:rsidR="00F101D8" w:rsidRPr="000F7655" w:rsidRDefault="00F101D8" w:rsidP="00D83A43">
      <w:pPr>
        <w:tabs>
          <w:tab w:val="clear" w:pos="567"/>
        </w:tabs>
        <w:spacing w:line="240" w:lineRule="auto"/>
        <w:rPr>
          <w:noProof/>
          <w:szCs w:val="22"/>
          <w:lang w:val="el-GR"/>
        </w:rPr>
      </w:pPr>
    </w:p>
    <w:p w14:paraId="095645D8" w14:textId="2360AFBC"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l-GR"/>
        </w:rPr>
      </w:pPr>
      <w:r w:rsidRPr="000F7655">
        <w:rPr>
          <w:b/>
          <w:noProof/>
          <w:szCs w:val="22"/>
          <w:lang w:val="el-GR"/>
        </w:rPr>
        <w:lastRenderedPageBreak/>
        <w:t>8.</w:t>
      </w:r>
      <w:r w:rsidRPr="000F7655">
        <w:rPr>
          <w:b/>
          <w:noProof/>
          <w:szCs w:val="22"/>
          <w:lang w:val="el-GR"/>
        </w:rPr>
        <w:tab/>
      </w:r>
      <w:r w:rsidR="00443088" w:rsidRPr="000F7655">
        <w:rPr>
          <w:b/>
          <w:noProof/>
          <w:szCs w:val="22"/>
          <w:lang w:val="el-GR"/>
        </w:rPr>
        <w:t>ΗΜΕΡΟΜΗΝΙΑ ΛΗΞΗΣ</w:t>
      </w:r>
    </w:p>
    <w:p w14:paraId="4DC22D49" w14:textId="77777777" w:rsidR="00F101D8" w:rsidRPr="000F7655" w:rsidRDefault="00F101D8" w:rsidP="00D83A43">
      <w:pPr>
        <w:keepNext/>
        <w:tabs>
          <w:tab w:val="clear" w:pos="567"/>
        </w:tabs>
        <w:spacing w:line="240" w:lineRule="auto"/>
        <w:rPr>
          <w:noProof/>
          <w:szCs w:val="22"/>
          <w:lang w:val="el-GR"/>
        </w:rPr>
      </w:pPr>
    </w:p>
    <w:p w14:paraId="2D501DBE" w14:textId="77777777" w:rsidR="00F101D8" w:rsidRPr="000F7655" w:rsidRDefault="00F101D8" w:rsidP="00D83A43">
      <w:pPr>
        <w:keepNext/>
        <w:tabs>
          <w:tab w:val="clear" w:pos="567"/>
        </w:tabs>
        <w:spacing w:line="240" w:lineRule="auto"/>
        <w:rPr>
          <w:noProof/>
          <w:color w:val="000000"/>
          <w:szCs w:val="22"/>
          <w:lang w:val="el-GR"/>
        </w:rPr>
      </w:pPr>
      <w:r w:rsidRPr="000F7655">
        <w:rPr>
          <w:noProof/>
          <w:color w:val="000000"/>
          <w:szCs w:val="22"/>
        </w:rPr>
        <w:t>EXP</w:t>
      </w:r>
    </w:p>
    <w:p w14:paraId="7591BBCA" w14:textId="4F6CC069" w:rsidR="00F101D8" w:rsidRPr="000F7655" w:rsidRDefault="009474EA" w:rsidP="00D83A43">
      <w:pPr>
        <w:keepLines/>
        <w:tabs>
          <w:tab w:val="clear" w:pos="567"/>
        </w:tabs>
        <w:spacing w:line="240" w:lineRule="auto"/>
        <w:rPr>
          <w:noProof/>
          <w:color w:val="000000"/>
          <w:szCs w:val="22"/>
          <w:lang w:val="el-GR"/>
        </w:rPr>
      </w:pPr>
      <w:r w:rsidRPr="000F7655">
        <w:rPr>
          <w:noProof/>
          <w:szCs w:val="22"/>
          <w:lang w:val="el-GR"/>
        </w:rPr>
        <w:t>Η συσκευή εισπνοής κάθε συσκευασία</w:t>
      </w:r>
      <w:r w:rsidR="00661767" w:rsidRPr="000F7655">
        <w:rPr>
          <w:noProof/>
          <w:szCs w:val="22"/>
          <w:lang w:val="el-GR"/>
        </w:rPr>
        <w:t>ς</w:t>
      </w:r>
      <w:r w:rsidRPr="000F7655">
        <w:rPr>
          <w:noProof/>
          <w:szCs w:val="22"/>
          <w:lang w:val="el-GR"/>
        </w:rPr>
        <w:t xml:space="preserve"> πρέπει να απορρίπτεται αφότου έχουν χρησιμοποιηθεί όλα τα καψάκια της συσκευασίας</w:t>
      </w:r>
      <w:r w:rsidR="00F101D8" w:rsidRPr="000F7655">
        <w:rPr>
          <w:szCs w:val="22"/>
          <w:lang w:val="el-GR"/>
        </w:rPr>
        <w:t>.</w:t>
      </w:r>
    </w:p>
    <w:p w14:paraId="72DE364E" w14:textId="77777777" w:rsidR="00F101D8" w:rsidRPr="000F7655" w:rsidRDefault="00F101D8" w:rsidP="00D83A43">
      <w:pPr>
        <w:tabs>
          <w:tab w:val="clear" w:pos="567"/>
        </w:tabs>
        <w:spacing w:line="240" w:lineRule="auto"/>
        <w:rPr>
          <w:noProof/>
          <w:szCs w:val="22"/>
          <w:lang w:val="el-GR"/>
        </w:rPr>
      </w:pPr>
    </w:p>
    <w:p w14:paraId="51D64D57" w14:textId="77777777" w:rsidR="00F101D8" w:rsidRPr="000F7655" w:rsidRDefault="00F101D8" w:rsidP="00D83A43">
      <w:pPr>
        <w:tabs>
          <w:tab w:val="clear" w:pos="567"/>
        </w:tabs>
        <w:spacing w:line="240" w:lineRule="auto"/>
        <w:rPr>
          <w:noProof/>
          <w:szCs w:val="22"/>
          <w:lang w:val="el-GR"/>
        </w:rPr>
      </w:pPr>
    </w:p>
    <w:p w14:paraId="2561D7F3" w14:textId="57C5CF8C"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lang w:val="el-GR"/>
        </w:rPr>
        <w:t>9.</w:t>
      </w:r>
      <w:r w:rsidRPr="000F7655">
        <w:rPr>
          <w:b/>
          <w:noProof/>
          <w:szCs w:val="22"/>
          <w:lang w:val="el-GR"/>
        </w:rPr>
        <w:tab/>
      </w:r>
      <w:r w:rsidR="009474EA" w:rsidRPr="000F7655">
        <w:rPr>
          <w:b/>
          <w:noProof/>
          <w:szCs w:val="22"/>
          <w:lang w:val="el-GR"/>
        </w:rPr>
        <w:t>ΕΙΔΙΚΕΣ ΣΥΝΘΗΚΕΣ ΦΥΛΑΞΗΣ</w:t>
      </w:r>
    </w:p>
    <w:p w14:paraId="35A65AD9" w14:textId="77777777" w:rsidR="00F101D8" w:rsidRPr="000F7655" w:rsidRDefault="00F101D8" w:rsidP="00D83A43">
      <w:pPr>
        <w:keepNext/>
        <w:tabs>
          <w:tab w:val="clear" w:pos="567"/>
        </w:tabs>
        <w:spacing w:line="240" w:lineRule="auto"/>
        <w:rPr>
          <w:noProof/>
          <w:szCs w:val="22"/>
          <w:lang w:val="el-GR"/>
        </w:rPr>
      </w:pPr>
    </w:p>
    <w:p w14:paraId="5424B9FC" w14:textId="77777777" w:rsidR="00230655" w:rsidRDefault="00230655" w:rsidP="00D83A43">
      <w:pPr>
        <w:keepNext/>
        <w:tabs>
          <w:tab w:val="clear" w:pos="567"/>
        </w:tabs>
        <w:spacing w:line="240" w:lineRule="auto"/>
        <w:rPr>
          <w:szCs w:val="22"/>
          <w:lang w:val="el-GR"/>
        </w:rPr>
      </w:pPr>
      <w:r w:rsidRPr="00230655">
        <w:rPr>
          <w:szCs w:val="22"/>
          <w:lang w:val="el-GR"/>
        </w:rPr>
        <w:t>Μη φυλάσσετε σε θερ</w:t>
      </w:r>
      <w:r>
        <w:rPr>
          <w:szCs w:val="22"/>
          <w:lang w:val="el-GR"/>
        </w:rPr>
        <w:t xml:space="preserve">μοκρασία μεγαλύτερη των </w:t>
      </w:r>
      <w:r w:rsidRPr="00230655">
        <w:rPr>
          <w:szCs w:val="22"/>
          <w:lang w:val="el-GR"/>
        </w:rPr>
        <w:t>30°C</w:t>
      </w:r>
      <w:r>
        <w:rPr>
          <w:szCs w:val="22"/>
          <w:lang w:val="el-GR"/>
        </w:rPr>
        <w:t>.</w:t>
      </w:r>
    </w:p>
    <w:p w14:paraId="49F7FAF1" w14:textId="6EF30AB9" w:rsidR="00F101D8" w:rsidRPr="000F7655" w:rsidRDefault="009474EA" w:rsidP="00D83A43">
      <w:pPr>
        <w:tabs>
          <w:tab w:val="clear" w:pos="567"/>
        </w:tabs>
        <w:spacing w:line="240" w:lineRule="auto"/>
        <w:rPr>
          <w:noProof/>
          <w:color w:val="000000"/>
          <w:szCs w:val="22"/>
          <w:lang w:val="el-GR"/>
        </w:rPr>
      </w:pPr>
      <w:r w:rsidRPr="000F7655">
        <w:rPr>
          <w:noProof/>
          <w:color w:val="000000"/>
          <w:szCs w:val="22"/>
          <w:lang w:val="el-GR"/>
        </w:rPr>
        <w:t>Φυλάσσετε στην αρχική συσκευασία για να προστατεύεται από το φως και την υγρασία</w:t>
      </w:r>
      <w:r w:rsidR="00F101D8" w:rsidRPr="000F7655">
        <w:rPr>
          <w:noProof/>
          <w:color w:val="000000"/>
          <w:szCs w:val="22"/>
          <w:lang w:val="el-GR"/>
        </w:rPr>
        <w:t>.</w:t>
      </w:r>
    </w:p>
    <w:p w14:paraId="4962CDA9" w14:textId="77777777" w:rsidR="00F101D8" w:rsidRPr="000F7655" w:rsidRDefault="00F101D8" w:rsidP="00D83A43">
      <w:pPr>
        <w:tabs>
          <w:tab w:val="clear" w:pos="567"/>
        </w:tabs>
        <w:spacing w:line="240" w:lineRule="auto"/>
        <w:rPr>
          <w:noProof/>
          <w:szCs w:val="22"/>
          <w:lang w:val="el-GR"/>
        </w:rPr>
      </w:pPr>
    </w:p>
    <w:p w14:paraId="6E78ABA0" w14:textId="77777777" w:rsidR="00F101D8" w:rsidRPr="000F7655" w:rsidRDefault="00F101D8" w:rsidP="00D83A43">
      <w:pPr>
        <w:tabs>
          <w:tab w:val="clear" w:pos="567"/>
        </w:tabs>
        <w:spacing w:line="240" w:lineRule="auto"/>
        <w:rPr>
          <w:noProof/>
          <w:szCs w:val="22"/>
          <w:lang w:val="el-GR"/>
        </w:rPr>
      </w:pPr>
    </w:p>
    <w:p w14:paraId="265D1429" w14:textId="73002D71"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el-GR"/>
        </w:rPr>
      </w:pPr>
      <w:r w:rsidRPr="000F7655">
        <w:rPr>
          <w:b/>
          <w:noProof/>
          <w:szCs w:val="22"/>
          <w:lang w:val="el-GR"/>
        </w:rPr>
        <w:t>10.</w:t>
      </w:r>
      <w:r w:rsidRPr="000F7655">
        <w:rPr>
          <w:b/>
          <w:noProof/>
          <w:szCs w:val="22"/>
          <w:lang w:val="el-GR"/>
        </w:rPr>
        <w:tab/>
      </w:r>
      <w:r w:rsidR="009474EA" w:rsidRPr="000F7655">
        <w:rPr>
          <w:b/>
          <w:noProof/>
          <w:szCs w:val="22"/>
          <w:lang w:val="el-GR"/>
        </w:rPr>
        <w:t>ΙΔΙΑΙΤΕΡΕΣ ΠΡΟΦΥΛΑΞΕΙΣ ΓΙΑ ΤΗΝ ΑΠΟΡΡΙΨΗ ΤΩΝ ΜΗ ΧΡΗΣΙΜΟΠΟΙΗΘΕΝΤΩΝ ΦΑΡΜΑΚΕΥΤΙΚΩΝ ΠΡΟΪΟΝΤΩΝ Ή ΤΩΝ ΥΠΟΛΕΙΜΜΑΤΩΝ ΠΟΥ ΠΡΟΕΡΧΟΝΤΑΙ ΑΠΟ ΑΥΤΑ, ΕΦΟΣΟΝ ΑΠΑΙΤΕΙΤΑΙ</w:t>
      </w:r>
    </w:p>
    <w:p w14:paraId="5BDB2642" w14:textId="77777777" w:rsidR="00F101D8" w:rsidRPr="000F7655" w:rsidRDefault="00F101D8" w:rsidP="00D83A43">
      <w:pPr>
        <w:tabs>
          <w:tab w:val="clear" w:pos="567"/>
        </w:tabs>
        <w:spacing w:line="240" w:lineRule="auto"/>
        <w:rPr>
          <w:noProof/>
          <w:szCs w:val="22"/>
          <w:lang w:val="el-GR"/>
        </w:rPr>
      </w:pPr>
    </w:p>
    <w:p w14:paraId="0157A91E" w14:textId="77777777" w:rsidR="00F101D8" w:rsidRPr="000F7655" w:rsidRDefault="00F101D8" w:rsidP="00D83A43">
      <w:pPr>
        <w:tabs>
          <w:tab w:val="clear" w:pos="567"/>
        </w:tabs>
        <w:spacing w:line="240" w:lineRule="auto"/>
        <w:rPr>
          <w:noProof/>
          <w:szCs w:val="22"/>
          <w:lang w:val="el-GR"/>
        </w:rPr>
      </w:pPr>
    </w:p>
    <w:p w14:paraId="1AFF9009" w14:textId="7D49C45A"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11.</w:t>
      </w:r>
      <w:r w:rsidRPr="000F7655">
        <w:rPr>
          <w:b/>
          <w:noProof/>
          <w:szCs w:val="22"/>
          <w:lang w:val="el-GR"/>
        </w:rPr>
        <w:tab/>
      </w:r>
      <w:r w:rsidR="001846E4" w:rsidRPr="000F7655">
        <w:rPr>
          <w:b/>
          <w:noProof/>
          <w:szCs w:val="22"/>
          <w:lang w:val="el-GR"/>
        </w:rPr>
        <w:t>ΟΝΟΜΑ ΚΑΙ ΔΙΕΥΘΥΝΣΗ ΚΑΤΟΧΟΥ ΤΗΣ ΑΔΕΙΑΣ ΚΥΚΛΟΦΟΡΙΑΣ</w:t>
      </w:r>
    </w:p>
    <w:p w14:paraId="59455C39" w14:textId="77777777" w:rsidR="00F101D8" w:rsidRPr="000F7655" w:rsidRDefault="00F101D8" w:rsidP="00D83A43">
      <w:pPr>
        <w:keepNext/>
        <w:tabs>
          <w:tab w:val="clear" w:pos="567"/>
        </w:tabs>
        <w:spacing w:line="240" w:lineRule="auto"/>
        <w:rPr>
          <w:noProof/>
          <w:szCs w:val="22"/>
          <w:lang w:val="el-GR"/>
        </w:rPr>
      </w:pPr>
    </w:p>
    <w:p w14:paraId="54EFC977" w14:textId="77777777" w:rsidR="00F101D8" w:rsidRPr="000F7655" w:rsidRDefault="00F101D8" w:rsidP="00D83A43">
      <w:pPr>
        <w:keepNext/>
        <w:tabs>
          <w:tab w:val="clear" w:pos="567"/>
        </w:tabs>
        <w:autoSpaceDE w:val="0"/>
        <w:autoSpaceDN w:val="0"/>
        <w:adjustRightInd w:val="0"/>
        <w:spacing w:line="240" w:lineRule="auto"/>
        <w:rPr>
          <w:rFonts w:eastAsia="SimSun"/>
          <w:szCs w:val="22"/>
          <w:lang w:val="en-US"/>
        </w:rPr>
      </w:pPr>
      <w:r w:rsidRPr="000F7655">
        <w:rPr>
          <w:rFonts w:eastAsia="SimSun"/>
          <w:szCs w:val="22"/>
          <w:lang w:val="en-US"/>
        </w:rPr>
        <w:t>Novartis Europharm Limited</w:t>
      </w:r>
    </w:p>
    <w:p w14:paraId="0E10B8CB" w14:textId="77777777" w:rsidR="00F101D8" w:rsidRPr="000F7655" w:rsidRDefault="00F101D8" w:rsidP="00D83A43">
      <w:pPr>
        <w:keepNext/>
        <w:spacing w:line="240" w:lineRule="auto"/>
        <w:rPr>
          <w:szCs w:val="22"/>
        </w:rPr>
      </w:pPr>
      <w:r w:rsidRPr="000F7655">
        <w:rPr>
          <w:szCs w:val="22"/>
        </w:rPr>
        <w:t>Vista Building</w:t>
      </w:r>
    </w:p>
    <w:p w14:paraId="328E0011" w14:textId="77777777" w:rsidR="00F101D8" w:rsidRPr="000F7655" w:rsidRDefault="00F101D8" w:rsidP="00D83A43">
      <w:pPr>
        <w:keepNext/>
        <w:spacing w:line="240" w:lineRule="auto"/>
        <w:rPr>
          <w:szCs w:val="22"/>
        </w:rPr>
      </w:pPr>
      <w:r w:rsidRPr="000F7655">
        <w:rPr>
          <w:szCs w:val="22"/>
        </w:rPr>
        <w:t>Elm Park, Merrion Road</w:t>
      </w:r>
    </w:p>
    <w:p w14:paraId="0CA5481F" w14:textId="77777777" w:rsidR="00F101D8" w:rsidRPr="000F7655" w:rsidRDefault="00F101D8" w:rsidP="00D83A43">
      <w:pPr>
        <w:keepNext/>
        <w:spacing w:line="240" w:lineRule="auto"/>
        <w:rPr>
          <w:szCs w:val="22"/>
          <w:lang w:val="el-GR"/>
        </w:rPr>
      </w:pPr>
      <w:r w:rsidRPr="000F7655">
        <w:rPr>
          <w:szCs w:val="22"/>
        </w:rPr>
        <w:t>Dublin</w:t>
      </w:r>
      <w:r w:rsidRPr="000F7655">
        <w:rPr>
          <w:szCs w:val="22"/>
          <w:lang w:val="el-GR"/>
        </w:rPr>
        <w:t xml:space="preserve"> 4</w:t>
      </w:r>
    </w:p>
    <w:p w14:paraId="3BCC8CBA" w14:textId="4CDFDCDC" w:rsidR="00F101D8" w:rsidRPr="000F7655" w:rsidRDefault="001846E4" w:rsidP="00D83A43">
      <w:pPr>
        <w:spacing w:line="240" w:lineRule="auto"/>
        <w:rPr>
          <w:szCs w:val="22"/>
          <w:lang w:val="el-GR"/>
        </w:rPr>
      </w:pPr>
      <w:r w:rsidRPr="000F7655">
        <w:rPr>
          <w:szCs w:val="22"/>
          <w:lang w:val="el-GR"/>
        </w:rPr>
        <w:t>Ιρλανδία</w:t>
      </w:r>
    </w:p>
    <w:p w14:paraId="313F8FA4" w14:textId="77777777" w:rsidR="00F101D8" w:rsidRPr="000F7655" w:rsidRDefault="00F101D8" w:rsidP="00D83A43">
      <w:pPr>
        <w:tabs>
          <w:tab w:val="clear" w:pos="567"/>
        </w:tabs>
        <w:spacing w:line="240" w:lineRule="auto"/>
        <w:rPr>
          <w:noProof/>
          <w:szCs w:val="22"/>
          <w:lang w:val="el-GR"/>
        </w:rPr>
      </w:pPr>
    </w:p>
    <w:p w14:paraId="6E7658C6" w14:textId="77777777" w:rsidR="00F101D8" w:rsidRPr="000F7655" w:rsidRDefault="00F101D8" w:rsidP="00D83A43">
      <w:pPr>
        <w:tabs>
          <w:tab w:val="clear" w:pos="567"/>
        </w:tabs>
        <w:spacing w:line="240" w:lineRule="auto"/>
        <w:rPr>
          <w:noProof/>
          <w:szCs w:val="22"/>
          <w:lang w:val="el-GR"/>
        </w:rPr>
      </w:pPr>
    </w:p>
    <w:p w14:paraId="4D3887BC" w14:textId="736F44BE"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12.</w:t>
      </w:r>
      <w:r w:rsidRPr="000F7655">
        <w:rPr>
          <w:b/>
          <w:noProof/>
          <w:szCs w:val="22"/>
          <w:lang w:val="el-GR"/>
        </w:rPr>
        <w:tab/>
      </w:r>
      <w:r w:rsidR="001846E4" w:rsidRPr="000F7655">
        <w:rPr>
          <w:b/>
          <w:noProof/>
          <w:szCs w:val="22"/>
          <w:lang w:val="el-GR"/>
        </w:rPr>
        <w:t>ΑΡΙΘΜΟΣ(ΟΙ) ΑΔΕΙΑΣ ΚΥΚΛΟΦΟΡΙΑΣ</w:t>
      </w:r>
    </w:p>
    <w:p w14:paraId="0CBC0F0B" w14:textId="77777777" w:rsidR="00F101D8" w:rsidRPr="000F7655" w:rsidRDefault="00F101D8" w:rsidP="00D83A43">
      <w:pPr>
        <w:keepNext/>
        <w:tabs>
          <w:tab w:val="clear" w:pos="567"/>
        </w:tabs>
        <w:spacing w:line="240" w:lineRule="auto"/>
        <w:rPr>
          <w:noProof/>
          <w:szCs w:val="22"/>
          <w:lang w:val="el-GR"/>
        </w:rPr>
      </w:pPr>
    </w:p>
    <w:tbl>
      <w:tblPr>
        <w:tblW w:w="9322" w:type="dxa"/>
        <w:tblLook w:val="04A0" w:firstRow="1" w:lastRow="0" w:firstColumn="1" w:lastColumn="0" w:noHBand="0" w:noVBand="1"/>
      </w:tblPr>
      <w:tblGrid>
        <w:gridCol w:w="2943"/>
        <w:gridCol w:w="6379"/>
      </w:tblGrid>
      <w:tr w:rsidR="00F101D8" w:rsidRPr="003D22BB" w14:paraId="6ABD239B" w14:textId="77777777" w:rsidTr="00127602">
        <w:tc>
          <w:tcPr>
            <w:tcW w:w="2943" w:type="dxa"/>
          </w:tcPr>
          <w:p w14:paraId="2599C102" w14:textId="5A3DCEBF" w:rsidR="00F101D8" w:rsidRPr="000F7655" w:rsidRDefault="00F101D8" w:rsidP="00D83A43">
            <w:pPr>
              <w:tabs>
                <w:tab w:val="clear" w:pos="567"/>
              </w:tabs>
              <w:autoSpaceDE w:val="0"/>
              <w:autoSpaceDN w:val="0"/>
              <w:adjustRightInd w:val="0"/>
              <w:spacing w:line="240" w:lineRule="auto"/>
              <w:rPr>
                <w:rFonts w:eastAsia="SimSun"/>
                <w:szCs w:val="22"/>
                <w:lang w:val="en-US"/>
              </w:rPr>
            </w:pPr>
            <w:r w:rsidRPr="000F7655">
              <w:rPr>
                <w:rFonts w:eastAsia="SimSun"/>
                <w:szCs w:val="22"/>
                <w:lang w:val="en-US"/>
              </w:rPr>
              <w:t>EU/</w:t>
            </w:r>
            <w:r w:rsidR="00E04927" w:rsidRPr="000F7655">
              <w:rPr>
                <w:rFonts w:eastAsia="SimSun"/>
                <w:szCs w:val="22"/>
                <w:lang w:val="el-GR"/>
              </w:rPr>
              <w:t>1/20/1438/005</w:t>
            </w:r>
          </w:p>
        </w:tc>
        <w:tc>
          <w:tcPr>
            <w:tcW w:w="6379" w:type="dxa"/>
          </w:tcPr>
          <w:p w14:paraId="168E436B" w14:textId="0634CAB3" w:rsidR="00F101D8" w:rsidRPr="000F7655" w:rsidRDefault="00F101D8" w:rsidP="00D83A43">
            <w:pPr>
              <w:tabs>
                <w:tab w:val="clear" w:pos="567"/>
              </w:tabs>
              <w:autoSpaceDE w:val="0"/>
              <w:autoSpaceDN w:val="0"/>
              <w:adjustRightInd w:val="0"/>
              <w:spacing w:line="240" w:lineRule="auto"/>
              <w:rPr>
                <w:rFonts w:eastAsia="SimSun"/>
                <w:szCs w:val="22"/>
                <w:shd w:val="pct15" w:color="auto" w:fill="auto"/>
                <w:lang w:val="el-GR"/>
              </w:rPr>
            </w:pPr>
            <w:r w:rsidRPr="000F7655">
              <w:rPr>
                <w:noProof/>
                <w:szCs w:val="22"/>
                <w:shd w:val="pct12" w:color="auto" w:fill="auto"/>
                <w:lang w:val="el-GR"/>
              </w:rPr>
              <w:t>150</w:t>
            </w:r>
            <w:r w:rsidRPr="000F7655">
              <w:rPr>
                <w:noProof/>
                <w:szCs w:val="22"/>
                <w:shd w:val="pct12" w:color="auto" w:fill="auto"/>
              </w:rPr>
              <w:t> </w:t>
            </w:r>
            <w:r w:rsidRPr="000F7655">
              <w:rPr>
                <w:noProof/>
                <w:szCs w:val="22"/>
                <w:shd w:val="pct12" w:color="auto" w:fill="auto"/>
                <w:lang w:val="el-GR"/>
              </w:rPr>
              <w:t>(15</w:t>
            </w:r>
            <w:r w:rsidRPr="000F7655">
              <w:rPr>
                <w:noProof/>
                <w:szCs w:val="22"/>
                <w:shd w:val="pct12" w:color="auto" w:fill="auto"/>
              </w:rPr>
              <w:t> </w:t>
            </w:r>
            <w:r w:rsidR="00E64F7D" w:rsidRPr="000F7655">
              <w:rPr>
                <w:noProof/>
                <w:szCs w:val="22"/>
                <w:shd w:val="pct12" w:color="auto" w:fill="auto"/>
                <w:lang w:val="el-GR"/>
              </w:rPr>
              <w:t>συσκευασίες των</w:t>
            </w:r>
            <w:r w:rsidRPr="000F7655">
              <w:rPr>
                <w:noProof/>
                <w:szCs w:val="22"/>
                <w:shd w:val="pct12" w:color="auto" w:fill="auto"/>
                <w:lang w:val="el-GR"/>
              </w:rPr>
              <w:t xml:space="preserve"> 10</w:t>
            </w:r>
            <w:r w:rsidRPr="000F7655">
              <w:rPr>
                <w:noProof/>
                <w:szCs w:val="22"/>
                <w:shd w:val="pct12" w:color="auto" w:fill="auto"/>
              </w:rPr>
              <w:t> x </w:t>
            </w:r>
            <w:r w:rsidRPr="000F7655">
              <w:rPr>
                <w:noProof/>
                <w:szCs w:val="22"/>
                <w:shd w:val="pct12" w:color="auto" w:fill="auto"/>
                <w:lang w:val="el-GR"/>
              </w:rPr>
              <w:t>1)</w:t>
            </w:r>
            <w:r w:rsidRPr="000F7655">
              <w:rPr>
                <w:noProof/>
                <w:szCs w:val="22"/>
                <w:shd w:val="pct12" w:color="auto" w:fill="auto"/>
              </w:rPr>
              <w:t> </w:t>
            </w:r>
            <w:r w:rsidR="00E64F7D" w:rsidRPr="000F7655">
              <w:rPr>
                <w:noProof/>
                <w:szCs w:val="22"/>
                <w:shd w:val="pct12" w:color="auto" w:fill="auto"/>
                <w:lang w:val="el-GR"/>
              </w:rPr>
              <w:t>καψάκια</w:t>
            </w:r>
            <w:r w:rsidRPr="000F7655">
              <w:rPr>
                <w:noProof/>
                <w:szCs w:val="22"/>
                <w:shd w:val="pct12" w:color="auto" w:fill="auto"/>
                <w:lang w:val="el-GR"/>
              </w:rPr>
              <w:t xml:space="preserve"> + 15</w:t>
            </w:r>
            <w:r w:rsidRPr="000F7655">
              <w:rPr>
                <w:noProof/>
                <w:szCs w:val="22"/>
                <w:shd w:val="pct12" w:color="auto" w:fill="auto"/>
              </w:rPr>
              <w:t> </w:t>
            </w:r>
            <w:r w:rsidR="00E64F7D" w:rsidRPr="000F7655">
              <w:rPr>
                <w:noProof/>
                <w:szCs w:val="22"/>
                <w:shd w:val="pct12" w:color="auto" w:fill="auto"/>
                <w:lang w:val="el-GR"/>
              </w:rPr>
              <w:t>συσκευές εισπνοής</w:t>
            </w:r>
          </w:p>
        </w:tc>
      </w:tr>
    </w:tbl>
    <w:p w14:paraId="6576382B" w14:textId="77777777" w:rsidR="00F101D8" w:rsidRPr="000F7655" w:rsidRDefault="00F101D8" w:rsidP="00D83A43">
      <w:pPr>
        <w:tabs>
          <w:tab w:val="clear" w:pos="567"/>
        </w:tabs>
        <w:spacing w:line="240" w:lineRule="auto"/>
        <w:rPr>
          <w:noProof/>
          <w:szCs w:val="22"/>
          <w:lang w:val="el-GR"/>
        </w:rPr>
      </w:pPr>
    </w:p>
    <w:p w14:paraId="0355C4E2" w14:textId="77777777" w:rsidR="00F101D8" w:rsidRPr="000F7655" w:rsidRDefault="00F101D8" w:rsidP="00D83A43">
      <w:pPr>
        <w:tabs>
          <w:tab w:val="clear" w:pos="567"/>
        </w:tabs>
        <w:spacing w:line="240" w:lineRule="auto"/>
        <w:rPr>
          <w:noProof/>
          <w:szCs w:val="22"/>
          <w:lang w:val="el-GR"/>
        </w:rPr>
      </w:pPr>
    </w:p>
    <w:p w14:paraId="0C6EBDDD" w14:textId="0403E2C5"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13.</w:t>
      </w:r>
      <w:r w:rsidRPr="000F7655">
        <w:rPr>
          <w:b/>
          <w:noProof/>
          <w:szCs w:val="22"/>
          <w:lang w:val="el-GR"/>
        </w:rPr>
        <w:tab/>
      </w:r>
      <w:r w:rsidR="001846E4" w:rsidRPr="000F7655">
        <w:rPr>
          <w:b/>
          <w:noProof/>
          <w:szCs w:val="22"/>
          <w:lang w:val="el-GR"/>
        </w:rPr>
        <w:t>ΑΡΙΘΜΟΣ ΠΑΡΤΙΔΑΣ</w:t>
      </w:r>
    </w:p>
    <w:p w14:paraId="0F767DC3" w14:textId="77777777" w:rsidR="00F101D8" w:rsidRPr="000F7655" w:rsidRDefault="00F101D8" w:rsidP="00D83A43">
      <w:pPr>
        <w:keepNext/>
        <w:tabs>
          <w:tab w:val="clear" w:pos="567"/>
        </w:tabs>
        <w:spacing w:line="240" w:lineRule="auto"/>
        <w:rPr>
          <w:noProof/>
          <w:szCs w:val="22"/>
          <w:lang w:val="el-GR"/>
        </w:rPr>
      </w:pPr>
    </w:p>
    <w:p w14:paraId="4FC35757" w14:textId="77777777" w:rsidR="00F101D8" w:rsidRPr="000F7655" w:rsidRDefault="00F101D8" w:rsidP="00D83A43">
      <w:pPr>
        <w:tabs>
          <w:tab w:val="clear" w:pos="567"/>
        </w:tabs>
        <w:spacing w:line="240" w:lineRule="auto"/>
        <w:rPr>
          <w:noProof/>
          <w:szCs w:val="22"/>
          <w:lang w:val="el-GR"/>
        </w:rPr>
      </w:pPr>
      <w:r w:rsidRPr="000F7655">
        <w:rPr>
          <w:noProof/>
          <w:szCs w:val="22"/>
        </w:rPr>
        <w:t>Lot</w:t>
      </w:r>
    </w:p>
    <w:p w14:paraId="13FA729C" w14:textId="77777777" w:rsidR="00F101D8" w:rsidRPr="000F7655" w:rsidRDefault="00F101D8" w:rsidP="00D83A43">
      <w:pPr>
        <w:tabs>
          <w:tab w:val="clear" w:pos="567"/>
        </w:tabs>
        <w:spacing w:line="240" w:lineRule="auto"/>
        <w:rPr>
          <w:noProof/>
          <w:szCs w:val="22"/>
          <w:lang w:val="el-GR"/>
        </w:rPr>
      </w:pPr>
    </w:p>
    <w:p w14:paraId="0A0B8186" w14:textId="77777777" w:rsidR="00F101D8" w:rsidRPr="000F7655" w:rsidRDefault="00F101D8" w:rsidP="00D83A43">
      <w:pPr>
        <w:tabs>
          <w:tab w:val="clear" w:pos="567"/>
        </w:tabs>
        <w:spacing w:line="240" w:lineRule="auto"/>
        <w:rPr>
          <w:noProof/>
          <w:szCs w:val="22"/>
          <w:lang w:val="el-GR"/>
        </w:rPr>
      </w:pPr>
    </w:p>
    <w:p w14:paraId="7674A3A7" w14:textId="501275F4" w:rsidR="00F101D8" w:rsidRPr="000F7655" w:rsidRDefault="00F101D8" w:rsidP="00D83A43">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el-GR"/>
        </w:rPr>
      </w:pPr>
      <w:r w:rsidRPr="000F7655">
        <w:rPr>
          <w:b/>
          <w:noProof/>
          <w:szCs w:val="22"/>
          <w:lang w:val="el-GR"/>
        </w:rPr>
        <w:t>14.</w:t>
      </w:r>
      <w:r w:rsidRPr="000F7655">
        <w:rPr>
          <w:b/>
          <w:noProof/>
          <w:szCs w:val="22"/>
          <w:lang w:val="el-GR"/>
        </w:rPr>
        <w:tab/>
      </w:r>
      <w:r w:rsidR="001846E4" w:rsidRPr="000F7655">
        <w:rPr>
          <w:b/>
          <w:noProof/>
          <w:szCs w:val="22"/>
          <w:lang w:val="el-GR"/>
        </w:rPr>
        <w:t>ΓΕΝΙΚΗ ΚΑΤΑΤΑΞΗ ΓΙΑ ΤΗ ΔΙΑΘΕΣΗ</w:t>
      </w:r>
    </w:p>
    <w:p w14:paraId="73B743C9" w14:textId="77777777" w:rsidR="00F101D8" w:rsidRPr="000F7655" w:rsidRDefault="00F101D8" w:rsidP="00D83A43">
      <w:pPr>
        <w:tabs>
          <w:tab w:val="clear" w:pos="567"/>
        </w:tabs>
        <w:spacing w:line="240" w:lineRule="auto"/>
        <w:rPr>
          <w:noProof/>
          <w:szCs w:val="22"/>
          <w:lang w:val="el-GR"/>
        </w:rPr>
      </w:pPr>
    </w:p>
    <w:p w14:paraId="58B07B9E" w14:textId="77777777" w:rsidR="00F101D8" w:rsidRPr="000F7655" w:rsidRDefault="00F101D8" w:rsidP="00D83A43">
      <w:pPr>
        <w:tabs>
          <w:tab w:val="clear" w:pos="567"/>
        </w:tabs>
        <w:spacing w:line="240" w:lineRule="auto"/>
        <w:rPr>
          <w:noProof/>
          <w:szCs w:val="22"/>
          <w:lang w:val="el-GR"/>
        </w:rPr>
      </w:pPr>
    </w:p>
    <w:p w14:paraId="05833125" w14:textId="77B05BE5" w:rsidR="00F101D8" w:rsidRPr="000F7655" w:rsidRDefault="00F101D8" w:rsidP="00D83A43">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el-GR"/>
        </w:rPr>
      </w:pPr>
      <w:r w:rsidRPr="000F7655">
        <w:rPr>
          <w:b/>
          <w:noProof/>
          <w:szCs w:val="22"/>
          <w:lang w:val="el-GR"/>
        </w:rPr>
        <w:t>15.</w:t>
      </w:r>
      <w:r w:rsidRPr="000F7655">
        <w:rPr>
          <w:b/>
          <w:noProof/>
          <w:szCs w:val="22"/>
          <w:lang w:val="el-GR"/>
        </w:rPr>
        <w:tab/>
      </w:r>
      <w:r w:rsidR="001846E4" w:rsidRPr="000F7655">
        <w:rPr>
          <w:b/>
          <w:noProof/>
          <w:szCs w:val="22"/>
          <w:lang w:val="el-GR"/>
        </w:rPr>
        <w:t>ΟΔΗΓΙΕΣ ΧΡΗΣΗΣ</w:t>
      </w:r>
    </w:p>
    <w:p w14:paraId="66B40B34" w14:textId="7C459A47" w:rsidR="00F101D8" w:rsidRPr="000F7655" w:rsidRDefault="00F101D8" w:rsidP="00D83A43">
      <w:pPr>
        <w:tabs>
          <w:tab w:val="clear" w:pos="567"/>
        </w:tabs>
        <w:spacing w:line="240" w:lineRule="auto"/>
        <w:rPr>
          <w:noProof/>
          <w:szCs w:val="22"/>
          <w:lang w:val="el-GR"/>
        </w:rPr>
      </w:pPr>
    </w:p>
    <w:p w14:paraId="46ACEC68" w14:textId="77777777" w:rsidR="00F101D8" w:rsidRPr="000F7655" w:rsidRDefault="00F101D8" w:rsidP="00D83A43">
      <w:pPr>
        <w:tabs>
          <w:tab w:val="clear" w:pos="567"/>
        </w:tabs>
        <w:spacing w:line="240" w:lineRule="auto"/>
        <w:rPr>
          <w:noProof/>
          <w:szCs w:val="22"/>
          <w:lang w:val="el-GR"/>
        </w:rPr>
      </w:pPr>
    </w:p>
    <w:p w14:paraId="72F631D6" w14:textId="5E94DB5B" w:rsidR="00F101D8" w:rsidRPr="000F7655" w:rsidRDefault="00F101D8" w:rsidP="00D83A43">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lang w:val="el-GR"/>
        </w:rPr>
      </w:pPr>
      <w:r w:rsidRPr="000F7655">
        <w:rPr>
          <w:b/>
          <w:noProof/>
          <w:szCs w:val="22"/>
          <w:lang w:val="el-GR"/>
        </w:rPr>
        <w:t>16.</w:t>
      </w:r>
      <w:r w:rsidRPr="000F7655">
        <w:rPr>
          <w:b/>
          <w:noProof/>
          <w:szCs w:val="22"/>
          <w:lang w:val="el-GR"/>
        </w:rPr>
        <w:tab/>
      </w:r>
      <w:r w:rsidR="001846E4" w:rsidRPr="000F7655">
        <w:rPr>
          <w:b/>
          <w:noProof/>
          <w:szCs w:val="22"/>
          <w:lang w:val="el-GR"/>
        </w:rPr>
        <w:t xml:space="preserve">ΠΛΗΡΟΦΟΡΙΕΣ ΣΕ </w:t>
      </w:r>
      <w:r w:rsidR="001846E4" w:rsidRPr="000F7655">
        <w:rPr>
          <w:b/>
          <w:noProof/>
          <w:szCs w:val="22"/>
        </w:rPr>
        <w:t>BRAILLE</w:t>
      </w:r>
    </w:p>
    <w:p w14:paraId="69E2D9B3" w14:textId="77777777" w:rsidR="00F101D8" w:rsidRPr="000F7655" w:rsidRDefault="00F101D8" w:rsidP="00D83A43">
      <w:pPr>
        <w:keepNext/>
        <w:tabs>
          <w:tab w:val="clear" w:pos="567"/>
        </w:tabs>
        <w:spacing w:line="240" w:lineRule="auto"/>
        <w:rPr>
          <w:noProof/>
          <w:szCs w:val="22"/>
          <w:lang w:val="el-GR"/>
        </w:rPr>
      </w:pPr>
    </w:p>
    <w:p w14:paraId="60DE2E67" w14:textId="739AD07C" w:rsidR="00F101D8" w:rsidRPr="000F7655" w:rsidRDefault="00F101D8" w:rsidP="00D83A43">
      <w:pPr>
        <w:tabs>
          <w:tab w:val="clear" w:pos="567"/>
        </w:tabs>
        <w:spacing w:line="240" w:lineRule="auto"/>
        <w:rPr>
          <w:rFonts w:eastAsia="MS Mincho"/>
          <w:szCs w:val="22"/>
          <w:lang w:val="el-GR" w:eastAsia="ja-JP"/>
        </w:rPr>
      </w:pPr>
      <w:r w:rsidRPr="000F7655">
        <w:rPr>
          <w:rFonts w:eastAsia="MS Mincho"/>
          <w:szCs w:val="22"/>
          <w:lang w:eastAsia="ja-JP"/>
        </w:rPr>
        <w:t>Enerzair</w:t>
      </w:r>
      <w:r w:rsidRPr="000F7655">
        <w:rPr>
          <w:rFonts w:eastAsia="MS Mincho"/>
          <w:szCs w:val="22"/>
          <w:lang w:val="el-GR" w:eastAsia="ja-JP"/>
        </w:rPr>
        <w:t xml:space="preserve"> </w:t>
      </w:r>
      <w:r w:rsidRPr="000F7655">
        <w:rPr>
          <w:rFonts w:eastAsia="MS Mincho"/>
          <w:szCs w:val="22"/>
          <w:lang w:eastAsia="ja-JP"/>
        </w:rPr>
        <w:t>Breezhaler</w:t>
      </w:r>
    </w:p>
    <w:p w14:paraId="46A72206" w14:textId="77777777" w:rsidR="00F101D8" w:rsidRPr="000F7655" w:rsidRDefault="00F101D8" w:rsidP="00D83A43">
      <w:pPr>
        <w:tabs>
          <w:tab w:val="clear" w:pos="567"/>
        </w:tabs>
        <w:spacing w:line="240" w:lineRule="auto"/>
        <w:rPr>
          <w:noProof/>
          <w:szCs w:val="22"/>
          <w:shd w:val="clear" w:color="auto" w:fill="CCCCCC"/>
          <w:lang w:val="el-GR"/>
        </w:rPr>
      </w:pPr>
    </w:p>
    <w:p w14:paraId="14D11CA5" w14:textId="77777777" w:rsidR="00F101D8" w:rsidRPr="000F7655" w:rsidRDefault="00F101D8" w:rsidP="00D83A43">
      <w:pPr>
        <w:tabs>
          <w:tab w:val="clear" w:pos="567"/>
        </w:tabs>
        <w:spacing w:line="240" w:lineRule="auto"/>
        <w:rPr>
          <w:noProof/>
          <w:szCs w:val="22"/>
          <w:shd w:val="clear" w:color="auto" w:fill="CCCCCC"/>
          <w:lang w:val="el-GR"/>
        </w:rPr>
      </w:pPr>
    </w:p>
    <w:p w14:paraId="35449EF6" w14:textId="53D09CCB" w:rsidR="00F101D8" w:rsidRPr="000F7655" w:rsidRDefault="00F101D8" w:rsidP="00D83A43">
      <w:pPr>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el-GR"/>
        </w:rPr>
      </w:pPr>
      <w:r w:rsidRPr="000F7655">
        <w:rPr>
          <w:b/>
          <w:noProof/>
          <w:lang w:val="el-GR"/>
        </w:rPr>
        <w:t>17.</w:t>
      </w:r>
      <w:r w:rsidRPr="000F7655">
        <w:rPr>
          <w:b/>
          <w:noProof/>
          <w:lang w:val="el-GR"/>
        </w:rPr>
        <w:tab/>
      </w:r>
      <w:r w:rsidR="001846E4" w:rsidRPr="000F7655">
        <w:rPr>
          <w:b/>
          <w:noProof/>
          <w:lang w:val="el-GR"/>
        </w:rPr>
        <w:t>ΜΟΝΑΔΙΚΟΣ ΑΝΑΓΝΩΡΙΣΤΙΚΟΣ ΚΩΔΙΚΟΣ – ΔΙΣΔΙΑΣΤΑΤΟΣ ΓΡΑΜΜΩΤΟΣ ΚΩΔΙΚΑΣ (2</w:t>
      </w:r>
      <w:r w:rsidR="001846E4" w:rsidRPr="000F7655">
        <w:rPr>
          <w:b/>
          <w:noProof/>
        </w:rPr>
        <w:t>D</w:t>
      </w:r>
      <w:r w:rsidR="001846E4" w:rsidRPr="000F7655">
        <w:rPr>
          <w:b/>
          <w:noProof/>
          <w:lang w:val="el-GR"/>
        </w:rPr>
        <w:t>)</w:t>
      </w:r>
    </w:p>
    <w:p w14:paraId="249325FA" w14:textId="77777777" w:rsidR="00F101D8" w:rsidRPr="000F7655" w:rsidRDefault="00F101D8" w:rsidP="00D83A43">
      <w:pPr>
        <w:tabs>
          <w:tab w:val="clear" w:pos="567"/>
        </w:tabs>
        <w:spacing w:line="240" w:lineRule="auto"/>
        <w:rPr>
          <w:noProof/>
          <w:lang w:val="el-GR"/>
        </w:rPr>
      </w:pPr>
    </w:p>
    <w:p w14:paraId="3C249CCC" w14:textId="77777777" w:rsidR="00F101D8" w:rsidRPr="000F7655" w:rsidRDefault="00F101D8" w:rsidP="00D83A43">
      <w:pPr>
        <w:tabs>
          <w:tab w:val="clear" w:pos="567"/>
        </w:tabs>
        <w:spacing w:line="240" w:lineRule="auto"/>
        <w:rPr>
          <w:noProof/>
          <w:lang w:val="el-GR"/>
        </w:rPr>
      </w:pPr>
    </w:p>
    <w:p w14:paraId="63A001B1" w14:textId="6900A85D" w:rsidR="00F101D8" w:rsidRPr="000F7655" w:rsidRDefault="00F101D8" w:rsidP="00D83A43">
      <w:pPr>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i/>
          <w:noProof/>
          <w:lang w:val="el-GR"/>
        </w:rPr>
      </w:pPr>
      <w:r w:rsidRPr="000F7655">
        <w:rPr>
          <w:b/>
          <w:noProof/>
          <w:lang w:val="el-GR"/>
        </w:rPr>
        <w:t>18.</w:t>
      </w:r>
      <w:r w:rsidRPr="000F7655">
        <w:rPr>
          <w:b/>
          <w:noProof/>
          <w:lang w:val="el-GR"/>
        </w:rPr>
        <w:tab/>
      </w:r>
      <w:r w:rsidR="006639DD" w:rsidRPr="000F7655">
        <w:rPr>
          <w:b/>
          <w:noProof/>
          <w:lang w:val="el-GR"/>
        </w:rPr>
        <w:t>ΜΟΝΑΔΙΚΟΣ ΑΝΑΓΝΩΡΙΣΤΙΚΟΣ ΚΩΔΙΚΟΣ – ΔΕΔΟΜΕΝΑ ΑΝΑΓΝΩΣΙΜΑ ΑΠΟ ΤΟΝ ΑΝΘΡΩΠΟ</w:t>
      </w:r>
    </w:p>
    <w:p w14:paraId="6DD1E823" w14:textId="77777777" w:rsidR="00F101D8" w:rsidRPr="000F7655" w:rsidRDefault="00F101D8" w:rsidP="00D83A43">
      <w:pPr>
        <w:tabs>
          <w:tab w:val="clear" w:pos="567"/>
        </w:tabs>
        <w:spacing w:line="240" w:lineRule="auto"/>
        <w:rPr>
          <w:iCs/>
          <w:szCs w:val="22"/>
          <w:lang w:val="el-GR"/>
        </w:rPr>
      </w:pPr>
      <w:r w:rsidRPr="000F7655">
        <w:rPr>
          <w:iCs/>
          <w:szCs w:val="22"/>
          <w:lang w:val="el-GR"/>
        </w:rPr>
        <w:br w:type="page"/>
      </w:r>
    </w:p>
    <w:p w14:paraId="488D7465" w14:textId="77777777" w:rsidR="005B6DAA" w:rsidRPr="000F7655" w:rsidRDefault="005B6DAA" w:rsidP="00D83A43">
      <w:pPr>
        <w:tabs>
          <w:tab w:val="clear" w:pos="567"/>
        </w:tabs>
        <w:spacing w:line="240" w:lineRule="auto"/>
        <w:rPr>
          <w:noProof/>
          <w:szCs w:val="22"/>
          <w:lang w:val="el-GR"/>
        </w:rPr>
      </w:pPr>
    </w:p>
    <w:p w14:paraId="101FEFC6" w14:textId="35D5077F" w:rsidR="00EA4EA3" w:rsidRPr="000F7655" w:rsidRDefault="00EA4EA3" w:rsidP="00D83A4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ΕΝΔΕΙΞΕΙΣ ΠΟΥ ΠΡΕΠΕΙ ΝΑ ΑΝΑΓΡΑΦΟΝΤΑΙ ΣΤΗΝ ΕΞΩΤΕΡΙΚΗ ΣΥΣΚΕΥΑΣΙΑ</w:t>
      </w:r>
    </w:p>
    <w:p w14:paraId="343E3E18" w14:textId="77777777" w:rsidR="00EA4EA3" w:rsidRPr="000F7655" w:rsidRDefault="00EA4EA3"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el-GR"/>
        </w:rPr>
      </w:pPr>
    </w:p>
    <w:p w14:paraId="52E0FD47" w14:textId="77777777" w:rsidR="00EA4EA3" w:rsidRPr="000F7655" w:rsidRDefault="00EA4EA3" w:rsidP="00D83A4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ΕΣΩΤΕΡΙΚΟ ΚΑΠΑΚΙ ΤΟΥ</w:t>
      </w:r>
    </w:p>
    <w:p w14:paraId="1C616F7A" w14:textId="77777777" w:rsidR="00EA4EA3" w:rsidRPr="000F7655" w:rsidRDefault="00EA4EA3" w:rsidP="00D83A43">
      <w:pPr>
        <w:numPr>
          <w:ilvl w:val="0"/>
          <w:numId w:val="5"/>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el-GR"/>
        </w:rPr>
      </w:pPr>
      <w:r w:rsidRPr="000F7655">
        <w:rPr>
          <w:b/>
          <w:noProof/>
          <w:szCs w:val="22"/>
          <w:lang w:val="el-GR"/>
        </w:rPr>
        <w:t>ΕΞΩΤΕΡΙΚΟΥ ΧΑΡΤΙΝΟΥ ΠΕΡΙΕΚΤΗ ΓΙΑ ΣΥΣΚΕΥΑΣΙΑ ΜΟΝΑΔΩΝ</w:t>
      </w:r>
    </w:p>
    <w:p w14:paraId="18668B2C" w14:textId="77777777" w:rsidR="00EA4EA3" w:rsidRPr="000F7655" w:rsidRDefault="00EA4EA3" w:rsidP="00D83A43">
      <w:pPr>
        <w:numPr>
          <w:ilvl w:val="0"/>
          <w:numId w:val="5"/>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r w:rsidRPr="000F7655">
        <w:rPr>
          <w:b/>
          <w:noProof/>
          <w:szCs w:val="22"/>
          <w:lang w:val="el-GR"/>
        </w:rPr>
        <w:t>ΕΝΔΙΑΜΕΣΟΥ ΧΑΡΤΙΝΟΥ ΠΕΡΙΕΚΤΗ ΠΟΛΥΣΥΣΚΕΥΑΣΙΑΣ</w:t>
      </w:r>
    </w:p>
    <w:p w14:paraId="30F5C4B1" w14:textId="77777777" w:rsidR="00EA4EA3" w:rsidRPr="000F7655" w:rsidRDefault="00EA4EA3" w:rsidP="00D83A43">
      <w:pPr>
        <w:tabs>
          <w:tab w:val="clear" w:pos="567"/>
        </w:tabs>
        <w:spacing w:line="240" w:lineRule="auto"/>
        <w:rPr>
          <w:noProof/>
          <w:szCs w:val="22"/>
        </w:rPr>
      </w:pPr>
    </w:p>
    <w:p w14:paraId="5F878C7F" w14:textId="77777777" w:rsidR="00EA4EA3" w:rsidRPr="000F7655" w:rsidRDefault="00EA4EA3" w:rsidP="00D83A43">
      <w:pPr>
        <w:tabs>
          <w:tab w:val="clear" w:pos="567"/>
        </w:tabs>
        <w:spacing w:line="240" w:lineRule="auto"/>
        <w:rPr>
          <w:noProof/>
          <w:szCs w:val="22"/>
        </w:rPr>
      </w:pPr>
    </w:p>
    <w:p w14:paraId="6E25C7F0" w14:textId="77777777" w:rsidR="00EA4EA3" w:rsidRPr="000F7655" w:rsidRDefault="00EA4EA3" w:rsidP="00D83A43">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l-GR"/>
        </w:rPr>
      </w:pPr>
      <w:r w:rsidRPr="000F7655">
        <w:rPr>
          <w:b/>
          <w:noProof/>
          <w:szCs w:val="22"/>
        </w:rPr>
        <w:t>1.</w:t>
      </w:r>
      <w:r w:rsidRPr="000F7655">
        <w:rPr>
          <w:b/>
          <w:noProof/>
          <w:szCs w:val="22"/>
        </w:rPr>
        <w:tab/>
      </w:r>
      <w:r w:rsidRPr="000F7655">
        <w:rPr>
          <w:b/>
          <w:noProof/>
          <w:szCs w:val="22"/>
          <w:lang w:val="el-GR"/>
        </w:rPr>
        <w:t>ΑΛΛΑ ΣΤΟΙΧΕΙΑ</w:t>
      </w:r>
    </w:p>
    <w:p w14:paraId="3A74404B" w14:textId="77777777" w:rsidR="00EA4EA3" w:rsidRPr="000F7655" w:rsidRDefault="00EA4EA3" w:rsidP="00D83A43">
      <w:pPr>
        <w:tabs>
          <w:tab w:val="clear" w:pos="567"/>
        </w:tabs>
        <w:spacing w:line="240" w:lineRule="auto"/>
        <w:rPr>
          <w:noProof/>
          <w:szCs w:val="22"/>
        </w:rPr>
      </w:pPr>
    </w:p>
    <w:p w14:paraId="18D34BB3" w14:textId="77777777" w:rsidR="00EA4EA3" w:rsidRPr="000F7655" w:rsidRDefault="00EA4EA3" w:rsidP="00D83A43">
      <w:pPr>
        <w:tabs>
          <w:tab w:val="clear" w:pos="567"/>
        </w:tabs>
        <w:autoSpaceDE w:val="0"/>
        <w:autoSpaceDN w:val="0"/>
        <w:adjustRightInd w:val="0"/>
        <w:spacing w:line="240" w:lineRule="auto"/>
        <w:rPr>
          <w:color w:val="000000"/>
          <w:szCs w:val="22"/>
          <w:lang w:val="el-GR"/>
        </w:rPr>
      </w:pPr>
      <w:r w:rsidRPr="000F7655">
        <w:rPr>
          <w:color w:val="000000"/>
          <w:szCs w:val="22"/>
          <w:lang w:val="el-GR"/>
        </w:rPr>
        <w:t>1</w:t>
      </w:r>
      <w:r w:rsidRPr="000F7655">
        <w:rPr>
          <w:color w:val="000000"/>
          <w:szCs w:val="22"/>
          <w:lang w:val="el-GR"/>
        </w:rPr>
        <w:tab/>
      </w:r>
      <w:r w:rsidRPr="000F7655">
        <w:rPr>
          <w:color w:val="000000"/>
          <w:szCs w:val="22"/>
          <w:lang w:val="el-GR"/>
        </w:rPr>
        <w:tab/>
        <w:t>Εισάγετε</w:t>
      </w:r>
    </w:p>
    <w:p w14:paraId="7D0BCC51" w14:textId="77777777" w:rsidR="00EA4EA3" w:rsidRPr="000F7655" w:rsidRDefault="00EA4EA3" w:rsidP="00D83A43">
      <w:pPr>
        <w:tabs>
          <w:tab w:val="clear" w:pos="567"/>
        </w:tabs>
        <w:autoSpaceDE w:val="0"/>
        <w:autoSpaceDN w:val="0"/>
        <w:adjustRightInd w:val="0"/>
        <w:spacing w:line="240" w:lineRule="auto"/>
        <w:rPr>
          <w:color w:val="000000"/>
          <w:szCs w:val="22"/>
          <w:lang w:val="el-GR"/>
        </w:rPr>
      </w:pPr>
      <w:r w:rsidRPr="000F7655">
        <w:rPr>
          <w:color w:val="000000"/>
          <w:szCs w:val="22"/>
          <w:lang w:val="el-GR"/>
        </w:rPr>
        <w:t>2</w:t>
      </w:r>
      <w:r w:rsidRPr="000F7655">
        <w:rPr>
          <w:color w:val="000000"/>
          <w:szCs w:val="22"/>
          <w:lang w:val="el-GR"/>
        </w:rPr>
        <w:tab/>
      </w:r>
      <w:r w:rsidRPr="000F7655">
        <w:rPr>
          <w:color w:val="000000"/>
          <w:szCs w:val="22"/>
          <w:lang w:val="el-GR"/>
        </w:rPr>
        <w:tab/>
        <w:t>Τρυπήστε και αφήστε</w:t>
      </w:r>
    </w:p>
    <w:p w14:paraId="48AA4BC4" w14:textId="77777777" w:rsidR="00EA4EA3" w:rsidRPr="000F7655" w:rsidRDefault="00EA4EA3" w:rsidP="00D83A43">
      <w:pPr>
        <w:tabs>
          <w:tab w:val="clear" w:pos="567"/>
        </w:tabs>
        <w:autoSpaceDE w:val="0"/>
        <w:autoSpaceDN w:val="0"/>
        <w:adjustRightInd w:val="0"/>
        <w:spacing w:line="240" w:lineRule="auto"/>
        <w:rPr>
          <w:color w:val="000000"/>
          <w:szCs w:val="22"/>
          <w:lang w:val="el-GR"/>
        </w:rPr>
      </w:pPr>
      <w:r w:rsidRPr="000F7655">
        <w:rPr>
          <w:color w:val="000000"/>
          <w:szCs w:val="22"/>
          <w:lang w:val="el-GR"/>
        </w:rPr>
        <w:t>3</w:t>
      </w:r>
      <w:r w:rsidRPr="000F7655">
        <w:rPr>
          <w:color w:val="000000"/>
          <w:szCs w:val="22"/>
          <w:lang w:val="el-GR"/>
        </w:rPr>
        <w:tab/>
      </w:r>
      <w:r w:rsidRPr="000F7655">
        <w:rPr>
          <w:color w:val="000000"/>
          <w:szCs w:val="22"/>
          <w:lang w:val="el-GR"/>
        </w:rPr>
        <w:tab/>
        <w:t>Εισπνεύστε βαθιά</w:t>
      </w:r>
    </w:p>
    <w:p w14:paraId="48298049" w14:textId="77777777" w:rsidR="00EA4EA3" w:rsidRPr="000F7655" w:rsidRDefault="00EA4EA3" w:rsidP="00D83A43">
      <w:pPr>
        <w:tabs>
          <w:tab w:val="clear" w:pos="567"/>
        </w:tabs>
        <w:autoSpaceDE w:val="0"/>
        <w:autoSpaceDN w:val="0"/>
        <w:adjustRightInd w:val="0"/>
        <w:spacing w:line="240" w:lineRule="auto"/>
        <w:rPr>
          <w:color w:val="000000"/>
          <w:szCs w:val="22"/>
          <w:lang w:val="el-GR"/>
        </w:rPr>
      </w:pPr>
      <w:r w:rsidRPr="000F7655">
        <w:rPr>
          <w:color w:val="000000"/>
          <w:szCs w:val="22"/>
          <w:lang w:val="el-GR"/>
        </w:rPr>
        <w:t>Έλεγχος</w:t>
      </w:r>
      <w:r w:rsidRPr="000F7655">
        <w:rPr>
          <w:color w:val="000000"/>
          <w:szCs w:val="22"/>
          <w:lang w:val="el-GR"/>
        </w:rPr>
        <w:tab/>
        <w:t>Ελέγξτε ότι το καψάκιο είναι άδειο</w:t>
      </w:r>
    </w:p>
    <w:p w14:paraId="7B2B4170" w14:textId="77777777" w:rsidR="00EA4EA3" w:rsidRPr="000F7655" w:rsidRDefault="00EA4EA3" w:rsidP="00D83A43">
      <w:pPr>
        <w:tabs>
          <w:tab w:val="clear" w:pos="567"/>
        </w:tabs>
        <w:autoSpaceDE w:val="0"/>
        <w:autoSpaceDN w:val="0"/>
        <w:adjustRightInd w:val="0"/>
        <w:spacing w:line="240" w:lineRule="auto"/>
        <w:rPr>
          <w:color w:val="000000"/>
          <w:szCs w:val="22"/>
          <w:lang w:val="el-GR"/>
        </w:rPr>
      </w:pPr>
    </w:p>
    <w:p w14:paraId="457A6C7C" w14:textId="77777777" w:rsidR="00EA4EA3" w:rsidRPr="000F7655" w:rsidRDefault="00EA4EA3" w:rsidP="00D83A43">
      <w:pPr>
        <w:tabs>
          <w:tab w:val="clear" w:pos="567"/>
        </w:tabs>
        <w:autoSpaceDE w:val="0"/>
        <w:autoSpaceDN w:val="0"/>
        <w:adjustRightInd w:val="0"/>
        <w:spacing w:line="240" w:lineRule="auto"/>
        <w:rPr>
          <w:color w:val="000000"/>
          <w:szCs w:val="22"/>
          <w:lang w:val="el-GR"/>
        </w:rPr>
      </w:pPr>
      <w:r w:rsidRPr="000F7655">
        <w:rPr>
          <w:color w:val="000000"/>
          <w:szCs w:val="22"/>
          <w:lang w:val="el-GR"/>
        </w:rPr>
        <w:t>Διαβάστε το φύλλο οδηγιών χρήσης πριν από τη χρήση.</w:t>
      </w:r>
    </w:p>
    <w:p w14:paraId="04A0A233" w14:textId="77777777" w:rsidR="00EA4EA3" w:rsidRPr="000F7655" w:rsidRDefault="00EA4EA3" w:rsidP="00D83A43">
      <w:pPr>
        <w:tabs>
          <w:tab w:val="clear" w:pos="567"/>
        </w:tabs>
        <w:spacing w:line="240" w:lineRule="auto"/>
        <w:rPr>
          <w:iCs/>
          <w:szCs w:val="22"/>
          <w:lang w:val="el-GR"/>
        </w:rPr>
      </w:pPr>
      <w:r w:rsidRPr="000F7655">
        <w:rPr>
          <w:noProof/>
          <w:szCs w:val="22"/>
          <w:lang w:val="el-GR"/>
        </w:rPr>
        <w:br w:type="page"/>
      </w:r>
    </w:p>
    <w:p w14:paraId="48CB94E4" w14:textId="77777777" w:rsidR="005B6DAA" w:rsidRPr="000F7655" w:rsidRDefault="005B6DAA" w:rsidP="00D83A43">
      <w:pPr>
        <w:tabs>
          <w:tab w:val="clear" w:pos="567"/>
        </w:tabs>
        <w:spacing w:line="240" w:lineRule="auto"/>
        <w:rPr>
          <w:noProof/>
          <w:szCs w:val="22"/>
          <w:lang w:val="el-GR"/>
        </w:rPr>
      </w:pPr>
    </w:p>
    <w:p w14:paraId="07DE06FD" w14:textId="4D120EB8" w:rsidR="00F101D8" w:rsidRPr="000F7655" w:rsidRDefault="006752AC" w:rsidP="00D83A4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ΕΛΑΧΙΣΤΕΣ ΕΝΔΕΙΞΕΙΣ ΠΟΥ ΠΡΕΠΕΙ ΝΑ ΑΝΑΓΡΑΦΟΝΤΑΙ ΣΤΙΣ ΣΥΣΚΕΥΑΣΙΕΣ ΚΥΨΕΛΗΣ (</w:t>
      </w:r>
      <w:r w:rsidRPr="000F7655">
        <w:rPr>
          <w:b/>
          <w:noProof/>
          <w:szCs w:val="22"/>
        </w:rPr>
        <w:t>BLISTER</w:t>
      </w:r>
      <w:r w:rsidRPr="000F7655">
        <w:rPr>
          <w:b/>
          <w:noProof/>
          <w:szCs w:val="22"/>
          <w:lang w:val="el-GR"/>
        </w:rPr>
        <w:t>) Ή ΣΤΙΣ ΤΑΙΝΙΕΣ (</w:t>
      </w:r>
      <w:r w:rsidRPr="000F7655">
        <w:rPr>
          <w:b/>
          <w:noProof/>
          <w:szCs w:val="22"/>
        </w:rPr>
        <w:t>STRIPS</w:t>
      </w:r>
      <w:r w:rsidRPr="000F7655">
        <w:rPr>
          <w:b/>
          <w:noProof/>
          <w:szCs w:val="22"/>
          <w:lang w:val="el-GR"/>
        </w:rPr>
        <w:t>)</w:t>
      </w:r>
    </w:p>
    <w:p w14:paraId="6BBED5A6" w14:textId="77777777"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el-GR"/>
        </w:rPr>
      </w:pPr>
    </w:p>
    <w:p w14:paraId="131734EC" w14:textId="29E3C140" w:rsidR="00F101D8" w:rsidRPr="000F7655" w:rsidRDefault="006752AC" w:rsidP="00D83A4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ΣΥΣΚΕΥΑΣΙΕΣ ΚΥΨΕΛΗΣ (</w:t>
      </w:r>
      <w:r w:rsidRPr="000F7655">
        <w:rPr>
          <w:b/>
          <w:noProof/>
          <w:szCs w:val="22"/>
        </w:rPr>
        <w:t>BLISTER</w:t>
      </w:r>
      <w:r w:rsidRPr="000F7655">
        <w:rPr>
          <w:b/>
          <w:noProof/>
          <w:szCs w:val="22"/>
          <w:lang w:val="el-GR"/>
        </w:rPr>
        <w:t>)</w:t>
      </w:r>
    </w:p>
    <w:p w14:paraId="7C55FFB2" w14:textId="77777777" w:rsidR="00F101D8" w:rsidRPr="000F7655" w:rsidRDefault="00F101D8" w:rsidP="00D83A43">
      <w:pPr>
        <w:tabs>
          <w:tab w:val="clear" w:pos="567"/>
        </w:tabs>
        <w:spacing w:line="240" w:lineRule="auto"/>
        <w:rPr>
          <w:noProof/>
          <w:szCs w:val="22"/>
          <w:lang w:val="el-GR"/>
        </w:rPr>
      </w:pPr>
    </w:p>
    <w:p w14:paraId="0A3F5830" w14:textId="77777777" w:rsidR="00F101D8" w:rsidRPr="000F7655" w:rsidRDefault="00F101D8" w:rsidP="00D83A43">
      <w:pPr>
        <w:tabs>
          <w:tab w:val="clear" w:pos="567"/>
        </w:tabs>
        <w:spacing w:line="240" w:lineRule="auto"/>
        <w:rPr>
          <w:noProof/>
          <w:szCs w:val="22"/>
          <w:lang w:val="el-GR"/>
        </w:rPr>
      </w:pPr>
    </w:p>
    <w:p w14:paraId="3B26DB1E" w14:textId="1F00A5F4"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1.</w:t>
      </w:r>
      <w:r w:rsidRPr="000F7655">
        <w:rPr>
          <w:b/>
          <w:noProof/>
          <w:szCs w:val="22"/>
          <w:lang w:val="el-GR"/>
        </w:rPr>
        <w:tab/>
      </w:r>
      <w:r w:rsidR="00814C9D" w:rsidRPr="000F7655">
        <w:rPr>
          <w:b/>
          <w:noProof/>
          <w:szCs w:val="22"/>
          <w:lang w:val="el-GR"/>
        </w:rPr>
        <w:t>ΟΝΟΜΑΣΙΑ ΤΟΥ ΦΑΡΜΑΚΕΥΤΙΚΟΥ ΠΡΟΪΟΝΤΟΣ</w:t>
      </w:r>
    </w:p>
    <w:p w14:paraId="5CB0D1C8" w14:textId="77777777" w:rsidR="00F101D8" w:rsidRPr="000F7655" w:rsidRDefault="00F101D8" w:rsidP="00D83A43">
      <w:pPr>
        <w:tabs>
          <w:tab w:val="clear" w:pos="567"/>
        </w:tabs>
        <w:spacing w:line="240" w:lineRule="auto"/>
        <w:rPr>
          <w:noProof/>
          <w:szCs w:val="22"/>
          <w:lang w:val="el-GR"/>
        </w:rPr>
      </w:pPr>
    </w:p>
    <w:p w14:paraId="183CD74F" w14:textId="19DCFAEC" w:rsidR="00F101D8" w:rsidRPr="000F7655" w:rsidRDefault="00F101D8" w:rsidP="00D83A43">
      <w:pPr>
        <w:tabs>
          <w:tab w:val="clear" w:pos="567"/>
        </w:tabs>
        <w:spacing w:line="240" w:lineRule="auto"/>
        <w:rPr>
          <w:rFonts w:eastAsia="MS Mincho"/>
          <w:szCs w:val="22"/>
          <w:lang w:val="el-GR" w:eastAsia="ja-JP"/>
        </w:rPr>
      </w:pPr>
      <w:r w:rsidRPr="000F7655">
        <w:rPr>
          <w:rFonts w:eastAsia="MS Mincho"/>
          <w:szCs w:val="22"/>
          <w:lang w:eastAsia="ja-JP"/>
        </w:rPr>
        <w:t>Enerzair</w:t>
      </w:r>
      <w:r w:rsidRPr="000F7655">
        <w:rPr>
          <w:rFonts w:eastAsia="MS Mincho"/>
          <w:szCs w:val="22"/>
          <w:lang w:val="el-GR" w:eastAsia="ja-JP"/>
        </w:rPr>
        <w:t xml:space="preserve"> </w:t>
      </w:r>
      <w:r w:rsidRPr="000F7655">
        <w:rPr>
          <w:rFonts w:eastAsia="MS Mincho"/>
          <w:szCs w:val="22"/>
          <w:lang w:eastAsia="ja-JP"/>
        </w:rPr>
        <w:t>Breezhaler</w:t>
      </w:r>
      <w:r w:rsidRPr="000F7655">
        <w:rPr>
          <w:rFonts w:eastAsia="MS Mincho"/>
          <w:szCs w:val="22"/>
          <w:lang w:val="el-GR" w:eastAsia="ja-JP"/>
        </w:rPr>
        <w:t xml:space="preserve"> 114</w:t>
      </w:r>
      <w:r w:rsidRPr="000F7655">
        <w:rPr>
          <w:rFonts w:eastAsia="MS Mincho"/>
          <w:szCs w:val="22"/>
          <w:lang w:eastAsia="ja-JP"/>
        </w:rPr>
        <w:t> mcg</w:t>
      </w:r>
      <w:r w:rsidRPr="000F7655">
        <w:rPr>
          <w:rFonts w:eastAsia="MS Mincho"/>
          <w:szCs w:val="22"/>
          <w:lang w:val="el-GR" w:eastAsia="ja-JP"/>
        </w:rPr>
        <w:t>/46</w:t>
      </w:r>
      <w:r w:rsidRPr="000F7655">
        <w:rPr>
          <w:rFonts w:eastAsia="MS Mincho"/>
          <w:szCs w:val="22"/>
          <w:lang w:eastAsia="ja-JP"/>
        </w:rPr>
        <w:t> mcg</w:t>
      </w:r>
      <w:r w:rsidRPr="000F7655">
        <w:rPr>
          <w:rFonts w:eastAsia="MS Mincho"/>
          <w:szCs w:val="22"/>
          <w:lang w:val="el-GR" w:eastAsia="ja-JP"/>
        </w:rPr>
        <w:t>/136</w:t>
      </w:r>
      <w:r w:rsidRPr="000F7655">
        <w:rPr>
          <w:rFonts w:eastAsia="MS Mincho"/>
          <w:szCs w:val="22"/>
          <w:lang w:eastAsia="ja-JP"/>
        </w:rPr>
        <w:t> mcg</w:t>
      </w:r>
      <w:r w:rsidRPr="000F7655">
        <w:rPr>
          <w:rFonts w:eastAsia="MS Mincho"/>
          <w:szCs w:val="22"/>
          <w:lang w:val="el-GR" w:eastAsia="ja-JP"/>
        </w:rPr>
        <w:t xml:space="preserve"> </w:t>
      </w:r>
      <w:r w:rsidR="00E64F7D" w:rsidRPr="000F7655">
        <w:rPr>
          <w:rFonts w:eastAsia="MS Mincho"/>
          <w:szCs w:val="22"/>
          <w:lang w:val="el-GR" w:eastAsia="ja-JP"/>
        </w:rPr>
        <w:t>κόνις για εισπνοή</w:t>
      </w:r>
    </w:p>
    <w:p w14:paraId="711C9EE1" w14:textId="61F92356" w:rsidR="00F101D8" w:rsidRPr="000F7655" w:rsidRDefault="00416A5F" w:rsidP="00D83A43">
      <w:pPr>
        <w:tabs>
          <w:tab w:val="clear" w:pos="567"/>
        </w:tabs>
        <w:spacing w:line="240" w:lineRule="auto"/>
        <w:rPr>
          <w:szCs w:val="22"/>
          <w:lang w:val="el-GR"/>
        </w:rPr>
      </w:pPr>
      <w:r w:rsidRPr="000F7655">
        <w:rPr>
          <w:szCs w:val="22"/>
          <w:lang w:val="el-GR"/>
        </w:rPr>
        <w:t>ινδακατερόλη</w:t>
      </w:r>
      <w:r w:rsidR="00F101D8" w:rsidRPr="000F7655">
        <w:rPr>
          <w:szCs w:val="22"/>
          <w:lang w:val="el-GR"/>
        </w:rPr>
        <w:t>/</w:t>
      </w:r>
      <w:r w:rsidRPr="000F7655">
        <w:rPr>
          <w:szCs w:val="22"/>
          <w:lang w:val="el-GR"/>
        </w:rPr>
        <w:t>γλυκοπυρρόνιο</w:t>
      </w:r>
      <w:r w:rsidR="00F101D8" w:rsidRPr="000F7655">
        <w:rPr>
          <w:szCs w:val="22"/>
          <w:lang w:val="el-GR"/>
        </w:rPr>
        <w:t>/</w:t>
      </w:r>
      <w:r w:rsidRPr="000F7655">
        <w:rPr>
          <w:szCs w:val="22"/>
          <w:lang w:val="el-GR"/>
        </w:rPr>
        <w:t>φουροϊκή μομεταζόνη</w:t>
      </w:r>
    </w:p>
    <w:p w14:paraId="72080BE1" w14:textId="77777777" w:rsidR="00F101D8" w:rsidRPr="000F7655" w:rsidRDefault="00F101D8" w:rsidP="00D83A43">
      <w:pPr>
        <w:tabs>
          <w:tab w:val="clear" w:pos="567"/>
        </w:tabs>
        <w:spacing w:line="240" w:lineRule="auto"/>
        <w:rPr>
          <w:noProof/>
          <w:szCs w:val="22"/>
          <w:lang w:val="el-GR"/>
        </w:rPr>
      </w:pPr>
    </w:p>
    <w:p w14:paraId="39BCB78A" w14:textId="77777777" w:rsidR="00F101D8" w:rsidRPr="000F7655" w:rsidRDefault="00F101D8" w:rsidP="00D83A43">
      <w:pPr>
        <w:tabs>
          <w:tab w:val="clear" w:pos="567"/>
        </w:tabs>
        <w:spacing w:line="240" w:lineRule="auto"/>
        <w:rPr>
          <w:noProof/>
          <w:szCs w:val="22"/>
          <w:lang w:val="el-GR"/>
        </w:rPr>
      </w:pPr>
    </w:p>
    <w:p w14:paraId="17DA0C44" w14:textId="745B923A"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l-GR"/>
        </w:rPr>
      </w:pPr>
      <w:r w:rsidRPr="000F7655">
        <w:rPr>
          <w:b/>
          <w:noProof/>
          <w:szCs w:val="22"/>
          <w:lang w:val="el-GR"/>
        </w:rPr>
        <w:t>2.</w:t>
      </w:r>
      <w:r w:rsidRPr="000F7655">
        <w:rPr>
          <w:b/>
          <w:noProof/>
          <w:szCs w:val="22"/>
          <w:lang w:val="el-GR"/>
        </w:rPr>
        <w:tab/>
      </w:r>
      <w:r w:rsidR="00416A5F" w:rsidRPr="000F7655">
        <w:rPr>
          <w:b/>
          <w:noProof/>
          <w:szCs w:val="22"/>
          <w:lang w:val="el-GR"/>
        </w:rPr>
        <w:t>ΟΝΟΜΑ ΚΑΤΟΧΟΥ ΤΗΣ ΑΔΕΙΑΣ ΚΥΚΛΟΦΟΡΙΑΣ</w:t>
      </w:r>
    </w:p>
    <w:p w14:paraId="23154C18" w14:textId="77777777" w:rsidR="00F101D8" w:rsidRPr="000F7655" w:rsidRDefault="00F101D8" w:rsidP="00D83A43">
      <w:pPr>
        <w:tabs>
          <w:tab w:val="clear" w:pos="567"/>
        </w:tabs>
        <w:spacing w:line="240" w:lineRule="auto"/>
        <w:rPr>
          <w:noProof/>
          <w:szCs w:val="22"/>
          <w:lang w:val="el-GR"/>
        </w:rPr>
      </w:pPr>
    </w:p>
    <w:p w14:paraId="031501D3" w14:textId="77777777" w:rsidR="00F101D8" w:rsidRPr="00A9677B" w:rsidRDefault="00F101D8" w:rsidP="00D83A43">
      <w:pPr>
        <w:tabs>
          <w:tab w:val="clear" w:pos="567"/>
        </w:tabs>
        <w:spacing w:line="240" w:lineRule="auto"/>
        <w:rPr>
          <w:rFonts w:eastAsia="MS Mincho"/>
          <w:szCs w:val="22"/>
          <w:lang w:val="el-GR" w:eastAsia="ja-JP"/>
        </w:rPr>
      </w:pPr>
      <w:r w:rsidRPr="000F7655">
        <w:rPr>
          <w:rFonts w:eastAsia="MS Mincho"/>
          <w:szCs w:val="22"/>
          <w:lang w:eastAsia="ja-JP"/>
        </w:rPr>
        <w:t>Novartis</w:t>
      </w:r>
      <w:r w:rsidRPr="00A9677B">
        <w:rPr>
          <w:rFonts w:eastAsia="MS Mincho"/>
          <w:szCs w:val="22"/>
          <w:lang w:val="el-GR" w:eastAsia="ja-JP"/>
        </w:rPr>
        <w:t xml:space="preserve"> </w:t>
      </w:r>
      <w:r w:rsidRPr="000F7655">
        <w:rPr>
          <w:rFonts w:eastAsia="MS Mincho"/>
          <w:szCs w:val="22"/>
          <w:lang w:eastAsia="ja-JP"/>
        </w:rPr>
        <w:t>Europharm</w:t>
      </w:r>
      <w:r w:rsidRPr="00A9677B">
        <w:rPr>
          <w:rFonts w:eastAsia="MS Mincho"/>
          <w:szCs w:val="22"/>
          <w:lang w:val="el-GR" w:eastAsia="ja-JP"/>
        </w:rPr>
        <w:t xml:space="preserve"> </w:t>
      </w:r>
      <w:r w:rsidRPr="000F7655">
        <w:rPr>
          <w:rFonts w:eastAsia="MS Mincho"/>
          <w:szCs w:val="22"/>
          <w:lang w:eastAsia="ja-JP"/>
        </w:rPr>
        <w:t>Limited</w:t>
      </w:r>
    </w:p>
    <w:p w14:paraId="57F3AB9B" w14:textId="77777777" w:rsidR="00F101D8" w:rsidRPr="00A9677B" w:rsidRDefault="00F101D8" w:rsidP="00D83A43">
      <w:pPr>
        <w:tabs>
          <w:tab w:val="clear" w:pos="567"/>
        </w:tabs>
        <w:spacing w:line="240" w:lineRule="auto"/>
        <w:rPr>
          <w:noProof/>
          <w:szCs w:val="22"/>
          <w:lang w:val="el-GR"/>
        </w:rPr>
      </w:pPr>
    </w:p>
    <w:p w14:paraId="3A0B3CBE" w14:textId="77777777" w:rsidR="00F101D8" w:rsidRPr="00A9677B" w:rsidRDefault="00F101D8" w:rsidP="00D83A43">
      <w:pPr>
        <w:tabs>
          <w:tab w:val="clear" w:pos="567"/>
        </w:tabs>
        <w:spacing w:line="240" w:lineRule="auto"/>
        <w:rPr>
          <w:noProof/>
          <w:szCs w:val="22"/>
          <w:lang w:val="el-GR"/>
        </w:rPr>
      </w:pPr>
    </w:p>
    <w:p w14:paraId="5C2610ED" w14:textId="45536F6B" w:rsidR="00F101D8" w:rsidRPr="00A9677B" w:rsidRDefault="00F101D8" w:rsidP="00D83A43">
      <w:pPr>
        <w:pBdr>
          <w:top w:val="single" w:sz="4" w:space="1" w:color="auto"/>
          <w:left w:val="single" w:sz="4" w:space="4" w:color="auto"/>
          <w:bottom w:val="single" w:sz="4" w:space="2" w:color="auto"/>
          <w:right w:val="single" w:sz="4" w:space="4" w:color="auto"/>
        </w:pBdr>
        <w:tabs>
          <w:tab w:val="clear" w:pos="567"/>
        </w:tabs>
        <w:spacing w:line="240" w:lineRule="auto"/>
        <w:rPr>
          <w:b/>
          <w:szCs w:val="22"/>
          <w:lang w:val="el-GR"/>
        </w:rPr>
      </w:pPr>
      <w:r w:rsidRPr="00A9677B">
        <w:rPr>
          <w:b/>
          <w:noProof/>
          <w:szCs w:val="22"/>
          <w:lang w:val="el-GR"/>
        </w:rPr>
        <w:t>3.</w:t>
      </w:r>
      <w:r w:rsidRPr="00A9677B">
        <w:rPr>
          <w:b/>
          <w:noProof/>
          <w:szCs w:val="22"/>
          <w:lang w:val="el-GR"/>
        </w:rPr>
        <w:tab/>
      </w:r>
      <w:r w:rsidR="00443088" w:rsidRPr="000F7655">
        <w:rPr>
          <w:b/>
          <w:noProof/>
          <w:szCs w:val="22"/>
          <w:lang w:val="el-GR"/>
        </w:rPr>
        <w:t>ΗΜΕΡΟΜΗΝΙΑ</w:t>
      </w:r>
      <w:r w:rsidR="00443088" w:rsidRPr="00A9677B">
        <w:rPr>
          <w:b/>
          <w:noProof/>
          <w:szCs w:val="22"/>
          <w:lang w:val="el-GR"/>
        </w:rPr>
        <w:t xml:space="preserve"> </w:t>
      </w:r>
      <w:r w:rsidR="00443088" w:rsidRPr="000F7655">
        <w:rPr>
          <w:b/>
          <w:noProof/>
          <w:szCs w:val="22"/>
          <w:lang w:val="el-GR"/>
        </w:rPr>
        <w:t>ΛΗΞΗΣ</w:t>
      </w:r>
    </w:p>
    <w:p w14:paraId="3B642E03" w14:textId="77777777" w:rsidR="00F101D8" w:rsidRPr="00A9677B" w:rsidRDefault="00F101D8" w:rsidP="00D83A43">
      <w:pPr>
        <w:tabs>
          <w:tab w:val="clear" w:pos="567"/>
        </w:tabs>
        <w:spacing w:line="240" w:lineRule="auto"/>
        <w:rPr>
          <w:noProof/>
          <w:szCs w:val="22"/>
          <w:lang w:val="el-GR"/>
        </w:rPr>
      </w:pPr>
    </w:p>
    <w:p w14:paraId="0D4601BC" w14:textId="77777777" w:rsidR="00F101D8" w:rsidRPr="00A9677B" w:rsidRDefault="00F101D8" w:rsidP="00D83A43">
      <w:pPr>
        <w:tabs>
          <w:tab w:val="clear" w:pos="567"/>
        </w:tabs>
        <w:spacing w:line="240" w:lineRule="auto"/>
        <w:rPr>
          <w:noProof/>
          <w:color w:val="000000"/>
          <w:szCs w:val="22"/>
          <w:lang w:val="el-GR"/>
        </w:rPr>
      </w:pPr>
      <w:r w:rsidRPr="000F7655">
        <w:rPr>
          <w:noProof/>
          <w:color w:val="000000"/>
          <w:szCs w:val="22"/>
        </w:rPr>
        <w:t>EXP</w:t>
      </w:r>
    </w:p>
    <w:p w14:paraId="51BD3834" w14:textId="77777777" w:rsidR="00F101D8" w:rsidRPr="00A9677B" w:rsidRDefault="00F101D8" w:rsidP="00D83A43">
      <w:pPr>
        <w:tabs>
          <w:tab w:val="clear" w:pos="567"/>
        </w:tabs>
        <w:spacing w:line="240" w:lineRule="auto"/>
        <w:rPr>
          <w:noProof/>
          <w:szCs w:val="22"/>
          <w:lang w:val="el-GR"/>
        </w:rPr>
      </w:pPr>
    </w:p>
    <w:p w14:paraId="6321F17D" w14:textId="77777777" w:rsidR="00F101D8" w:rsidRPr="00A9677B" w:rsidRDefault="00F101D8" w:rsidP="00D83A43">
      <w:pPr>
        <w:tabs>
          <w:tab w:val="clear" w:pos="567"/>
        </w:tabs>
        <w:spacing w:line="240" w:lineRule="auto"/>
        <w:rPr>
          <w:noProof/>
          <w:szCs w:val="22"/>
          <w:lang w:val="el-GR"/>
        </w:rPr>
      </w:pPr>
    </w:p>
    <w:p w14:paraId="283A3702" w14:textId="62D286DF"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el-GR"/>
        </w:rPr>
      </w:pPr>
      <w:r w:rsidRPr="000F7655">
        <w:rPr>
          <w:b/>
          <w:noProof/>
          <w:szCs w:val="22"/>
          <w:lang w:val="el-GR"/>
        </w:rPr>
        <w:t>4.</w:t>
      </w:r>
      <w:r w:rsidRPr="000F7655">
        <w:rPr>
          <w:b/>
          <w:noProof/>
          <w:szCs w:val="22"/>
          <w:lang w:val="el-GR"/>
        </w:rPr>
        <w:tab/>
      </w:r>
      <w:r w:rsidR="001846E4" w:rsidRPr="000F7655">
        <w:rPr>
          <w:b/>
          <w:noProof/>
          <w:szCs w:val="22"/>
          <w:lang w:val="el-GR"/>
        </w:rPr>
        <w:t>ΑΡΙΘΜΟΣ ΠΑΡΤΙΔΑΣ</w:t>
      </w:r>
    </w:p>
    <w:p w14:paraId="5C5CFF19" w14:textId="77777777" w:rsidR="00F101D8" w:rsidRPr="000F7655" w:rsidRDefault="00F101D8" w:rsidP="00D83A43">
      <w:pPr>
        <w:tabs>
          <w:tab w:val="clear" w:pos="567"/>
        </w:tabs>
        <w:spacing w:line="240" w:lineRule="auto"/>
        <w:rPr>
          <w:noProof/>
          <w:szCs w:val="22"/>
          <w:lang w:val="el-GR"/>
        </w:rPr>
      </w:pPr>
    </w:p>
    <w:p w14:paraId="76B344D6" w14:textId="77777777" w:rsidR="00F101D8" w:rsidRPr="000F7655" w:rsidRDefault="00F101D8" w:rsidP="00D83A43">
      <w:pPr>
        <w:tabs>
          <w:tab w:val="clear" w:pos="567"/>
        </w:tabs>
        <w:spacing w:line="240" w:lineRule="auto"/>
        <w:rPr>
          <w:noProof/>
          <w:color w:val="000000"/>
          <w:szCs w:val="22"/>
          <w:lang w:val="el-GR"/>
        </w:rPr>
      </w:pPr>
      <w:r w:rsidRPr="000F7655">
        <w:rPr>
          <w:noProof/>
          <w:color w:val="000000"/>
          <w:szCs w:val="22"/>
        </w:rPr>
        <w:t>Lot</w:t>
      </w:r>
    </w:p>
    <w:p w14:paraId="5664AF04" w14:textId="77777777" w:rsidR="00F101D8" w:rsidRPr="000F7655" w:rsidRDefault="00F101D8" w:rsidP="00D83A43">
      <w:pPr>
        <w:tabs>
          <w:tab w:val="clear" w:pos="567"/>
        </w:tabs>
        <w:spacing w:line="240" w:lineRule="auto"/>
        <w:rPr>
          <w:noProof/>
          <w:szCs w:val="22"/>
          <w:lang w:val="el-GR"/>
        </w:rPr>
      </w:pPr>
    </w:p>
    <w:p w14:paraId="6F9B0E3B" w14:textId="77777777" w:rsidR="00F101D8" w:rsidRPr="000F7655" w:rsidRDefault="00F101D8" w:rsidP="00D83A43">
      <w:pPr>
        <w:tabs>
          <w:tab w:val="clear" w:pos="567"/>
        </w:tabs>
        <w:spacing w:line="240" w:lineRule="auto"/>
        <w:rPr>
          <w:noProof/>
          <w:szCs w:val="22"/>
          <w:lang w:val="el-GR"/>
        </w:rPr>
      </w:pPr>
    </w:p>
    <w:p w14:paraId="2A7DEF36" w14:textId="67143129" w:rsidR="00F101D8" w:rsidRPr="000F7655" w:rsidRDefault="00F101D8" w:rsidP="00D83A43">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el-GR"/>
        </w:rPr>
      </w:pPr>
      <w:r w:rsidRPr="000F7655">
        <w:rPr>
          <w:b/>
          <w:noProof/>
          <w:szCs w:val="22"/>
          <w:lang w:val="el-GR"/>
        </w:rPr>
        <w:t>5.</w:t>
      </w:r>
      <w:r w:rsidRPr="000F7655">
        <w:rPr>
          <w:b/>
          <w:noProof/>
          <w:szCs w:val="22"/>
          <w:lang w:val="el-GR"/>
        </w:rPr>
        <w:tab/>
      </w:r>
      <w:r w:rsidR="00E64F7D" w:rsidRPr="000F7655">
        <w:rPr>
          <w:b/>
          <w:noProof/>
          <w:szCs w:val="22"/>
          <w:lang w:val="el-GR"/>
        </w:rPr>
        <w:t>ΑΛΛΑ ΣΤΟΙΧΕΙΑ</w:t>
      </w:r>
    </w:p>
    <w:p w14:paraId="3C4EB52C" w14:textId="77777777" w:rsidR="00F101D8" w:rsidRPr="000F7655" w:rsidRDefault="00F101D8" w:rsidP="00D83A43">
      <w:pPr>
        <w:tabs>
          <w:tab w:val="clear" w:pos="567"/>
        </w:tabs>
        <w:spacing w:line="240" w:lineRule="auto"/>
        <w:rPr>
          <w:noProof/>
          <w:szCs w:val="22"/>
          <w:lang w:val="el-GR"/>
        </w:rPr>
      </w:pPr>
    </w:p>
    <w:p w14:paraId="52E5CC0A" w14:textId="357B23EA" w:rsidR="00F101D8" w:rsidRPr="000F7655" w:rsidRDefault="00E64F7D" w:rsidP="00D83A43">
      <w:pPr>
        <w:tabs>
          <w:tab w:val="clear" w:pos="567"/>
        </w:tabs>
        <w:spacing w:line="240" w:lineRule="auto"/>
        <w:rPr>
          <w:noProof/>
          <w:szCs w:val="22"/>
          <w:lang w:val="el-GR"/>
        </w:rPr>
      </w:pPr>
      <w:r w:rsidRPr="000F7655">
        <w:rPr>
          <w:noProof/>
          <w:color w:val="000000"/>
          <w:szCs w:val="22"/>
          <w:lang w:val="el-GR"/>
        </w:rPr>
        <w:t>Χρήση διά εισπνοής μόνο</w:t>
      </w:r>
    </w:p>
    <w:p w14:paraId="54D19085" w14:textId="77777777" w:rsidR="00F101D8" w:rsidRPr="000F7655" w:rsidRDefault="00F101D8" w:rsidP="00D83A43">
      <w:pPr>
        <w:spacing w:line="240" w:lineRule="auto"/>
        <w:rPr>
          <w:szCs w:val="22"/>
          <w:lang w:val="el-GR"/>
        </w:rPr>
      </w:pPr>
      <w:r w:rsidRPr="000F7655">
        <w:rPr>
          <w:szCs w:val="22"/>
          <w:lang w:val="el-GR"/>
        </w:rPr>
        <w:br w:type="page"/>
      </w:r>
    </w:p>
    <w:p w14:paraId="59F38EA2" w14:textId="77777777" w:rsidR="00A83A6E" w:rsidRPr="000F7655" w:rsidRDefault="00A83A6E" w:rsidP="00D83A43">
      <w:pPr>
        <w:spacing w:line="240" w:lineRule="auto"/>
        <w:rPr>
          <w:szCs w:val="22"/>
          <w:lang w:val="el-GR"/>
        </w:rPr>
      </w:pPr>
    </w:p>
    <w:p w14:paraId="6FB3D017" w14:textId="77777777" w:rsidR="00A83A6E" w:rsidRPr="000F7655" w:rsidRDefault="00A83A6E" w:rsidP="00D83A43">
      <w:pPr>
        <w:spacing w:line="240" w:lineRule="auto"/>
        <w:rPr>
          <w:szCs w:val="22"/>
          <w:lang w:val="el-GR"/>
        </w:rPr>
      </w:pPr>
    </w:p>
    <w:p w14:paraId="6042EA21" w14:textId="77777777" w:rsidR="00A83A6E" w:rsidRPr="000F7655" w:rsidRDefault="00A83A6E" w:rsidP="00D83A43">
      <w:pPr>
        <w:spacing w:line="240" w:lineRule="auto"/>
        <w:rPr>
          <w:szCs w:val="22"/>
          <w:lang w:val="el-GR"/>
        </w:rPr>
      </w:pPr>
    </w:p>
    <w:p w14:paraId="021CE3DC" w14:textId="77777777" w:rsidR="00A83A6E" w:rsidRPr="000F7655" w:rsidRDefault="00A83A6E" w:rsidP="00D83A43">
      <w:pPr>
        <w:spacing w:line="240" w:lineRule="auto"/>
        <w:rPr>
          <w:szCs w:val="22"/>
          <w:lang w:val="el-GR"/>
        </w:rPr>
      </w:pPr>
    </w:p>
    <w:p w14:paraId="295E29AB" w14:textId="77777777" w:rsidR="00A83A6E" w:rsidRPr="000F7655" w:rsidRDefault="00A83A6E" w:rsidP="00D83A43">
      <w:pPr>
        <w:spacing w:line="240" w:lineRule="auto"/>
        <w:rPr>
          <w:szCs w:val="22"/>
          <w:lang w:val="el-GR"/>
        </w:rPr>
      </w:pPr>
    </w:p>
    <w:p w14:paraId="1C714830" w14:textId="77777777" w:rsidR="00A83A6E" w:rsidRPr="000F7655" w:rsidRDefault="00A83A6E" w:rsidP="00D83A43">
      <w:pPr>
        <w:spacing w:line="240" w:lineRule="auto"/>
        <w:rPr>
          <w:szCs w:val="22"/>
          <w:lang w:val="el-GR"/>
        </w:rPr>
      </w:pPr>
    </w:p>
    <w:p w14:paraId="40EB135B" w14:textId="77777777" w:rsidR="00A83A6E" w:rsidRPr="000F7655" w:rsidRDefault="00A83A6E" w:rsidP="00D83A43">
      <w:pPr>
        <w:spacing w:line="240" w:lineRule="auto"/>
        <w:rPr>
          <w:szCs w:val="22"/>
          <w:lang w:val="el-GR"/>
        </w:rPr>
      </w:pPr>
    </w:p>
    <w:p w14:paraId="15527390" w14:textId="77777777" w:rsidR="00A83A6E" w:rsidRPr="000F7655" w:rsidRDefault="00A83A6E" w:rsidP="00D83A43">
      <w:pPr>
        <w:spacing w:line="240" w:lineRule="auto"/>
        <w:rPr>
          <w:szCs w:val="22"/>
          <w:lang w:val="el-GR"/>
        </w:rPr>
      </w:pPr>
    </w:p>
    <w:p w14:paraId="17280533" w14:textId="77777777" w:rsidR="00A83A6E" w:rsidRPr="000F7655" w:rsidRDefault="00A83A6E" w:rsidP="00D83A43">
      <w:pPr>
        <w:spacing w:line="240" w:lineRule="auto"/>
        <w:rPr>
          <w:szCs w:val="22"/>
          <w:lang w:val="el-GR"/>
        </w:rPr>
      </w:pPr>
    </w:p>
    <w:p w14:paraId="755C3D9B" w14:textId="77777777" w:rsidR="00A83A6E" w:rsidRPr="000F7655" w:rsidRDefault="00A83A6E" w:rsidP="00D83A43">
      <w:pPr>
        <w:spacing w:line="240" w:lineRule="auto"/>
        <w:rPr>
          <w:szCs w:val="22"/>
          <w:lang w:val="el-GR"/>
        </w:rPr>
      </w:pPr>
    </w:p>
    <w:p w14:paraId="6EB45978" w14:textId="77777777" w:rsidR="00A83A6E" w:rsidRPr="000F7655" w:rsidRDefault="00A83A6E" w:rsidP="00D83A43">
      <w:pPr>
        <w:spacing w:line="240" w:lineRule="auto"/>
        <w:rPr>
          <w:szCs w:val="22"/>
          <w:lang w:val="el-GR"/>
        </w:rPr>
      </w:pPr>
    </w:p>
    <w:p w14:paraId="17D93BAB" w14:textId="77777777" w:rsidR="00A83A6E" w:rsidRPr="000F7655" w:rsidRDefault="00A83A6E" w:rsidP="00D83A43">
      <w:pPr>
        <w:spacing w:line="240" w:lineRule="auto"/>
        <w:rPr>
          <w:szCs w:val="22"/>
          <w:lang w:val="el-GR"/>
        </w:rPr>
      </w:pPr>
    </w:p>
    <w:p w14:paraId="03D2D854" w14:textId="77777777" w:rsidR="00A83A6E" w:rsidRPr="000F7655" w:rsidRDefault="00A83A6E" w:rsidP="00D83A43">
      <w:pPr>
        <w:spacing w:line="240" w:lineRule="auto"/>
        <w:rPr>
          <w:szCs w:val="22"/>
          <w:lang w:val="el-GR"/>
        </w:rPr>
      </w:pPr>
    </w:p>
    <w:p w14:paraId="4AC1D3C0" w14:textId="77777777" w:rsidR="00A83A6E" w:rsidRPr="000F7655" w:rsidRDefault="00A83A6E" w:rsidP="00D83A43">
      <w:pPr>
        <w:spacing w:line="240" w:lineRule="auto"/>
        <w:rPr>
          <w:szCs w:val="22"/>
          <w:lang w:val="el-GR"/>
        </w:rPr>
      </w:pPr>
    </w:p>
    <w:p w14:paraId="08E5404C" w14:textId="77777777" w:rsidR="00A83A6E" w:rsidRPr="000F7655" w:rsidRDefault="00A83A6E" w:rsidP="00D83A43">
      <w:pPr>
        <w:spacing w:line="240" w:lineRule="auto"/>
        <w:rPr>
          <w:szCs w:val="22"/>
          <w:lang w:val="el-GR"/>
        </w:rPr>
      </w:pPr>
    </w:p>
    <w:p w14:paraId="5DE06B64" w14:textId="77777777" w:rsidR="00A83A6E" w:rsidRPr="000F7655" w:rsidRDefault="00A83A6E" w:rsidP="00D83A43">
      <w:pPr>
        <w:spacing w:line="240" w:lineRule="auto"/>
        <w:rPr>
          <w:szCs w:val="22"/>
          <w:lang w:val="el-GR"/>
        </w:rPr>
      </w:pPr>
    </w:p>
    <w:p w14:paraId="0584B59F" w14:textId="77777777" w:rsidR="00A83A6E" w:rsidRPr="000F7655" w:rsidRDefault="00A83A6E" w:rsidP="00D83A43">
      <w:pPr>
        <w:spacing w:line="240" w:lineRule="auto"/>
        <w:rPr>
          <w:szCs w:val="22"/>
          <w:lang w:val="el-GR"/>
        </w:rPr>
      </w:pPr>
    </w:p>
    <w:p w14:paraId="4F384384" w14:textId="77777777" w:rsidR="00A83A6E" w:rsidRPr="000F7655" w:rsidRDefault="00A83A6E" w:rsidP="00D83A43">
      <w:pPr>
        <w:spacing w:line="240" w:lineRule="auto"/>
        <w:rPr>
          <w:szCs w:val="22"/>
          <w:lang w:val="el-GR"/>
        </w:rPr>
      </w:pPr>
    </w:p>
    <w:p w14:paraId="3C8305FB" w14:textId="77777777" w:rsidR="00A83A6E" w:rsidRPr="000F7655" w:rsidRDefault="00A83A6E" w:rsidP="00D83A43">
      <w:pPr>
        <w:spacing w:line="240" w:lineRule="auto"/>
        <w:rPr>
          <w:szCs w:val="22"/>
          <w:lang w:val="el-GR"/>
        </w:rPr>
      </w:pPr>
    </w:p>
    <w:p w14:paraId="09893EA9" w14:textId="77777777" w:rsidR="00A83A6E" w:rsidRPr="000F7655" w:rsidRDefault="00A83A6E" w:rsidP="00D83A43">
      <w:pPr>
        <w:spacing w:line="240" w:lineRule="auto"/>
        <w:rPr>
          <w:szCs w:val="22"/>
          <w:lang w:val="el-GR"/>
        </w:rPr>
      </w:pPr>
    </w:p>
    <w:p w14:paraId="71359004" w14:textId="77777777" w:rsidR="00A83A6E" w:rsidRPr="000F7655" w:rsidRDefault="00A83A6E" w:rsidP="00D83A43">
      <w:pPr>
        <w:spacing w:line="240" w:lineRule="auto"/>
        <w:rPr>
          <w:szCs w:val="22"/>
          <w:lang w:val="el-GR"/>
        </w:rPr>
      </w:pPr>
    </w:p>
    <w:p w14:paraId="4ECF2A5F" w14:textId="77777777" w:rsidR="00A83A6E" w:rsidRPr="00A9677B" w:rsidRDefault="00A83A6E" w:rsidP="00D83A43">
      <w:pPr>
        <w:spacing w:line="240" w:lineRule="auto"/>
        <w:rPr>
          <w:szCs w:val="22"/>
          <w:lang w:val="el-GR"/>
        </w:rPr>
      </w:pPr>
    </w:p>
    <w:p w14:paraId="21837805" w14:textId="77777777" w:rsidR="00B04CA0" w:rsidRPr="00092D7A" w:rsidRDefault="00B04CA0" w:rsidP="00D83A43">
      <w:pPr>
        <w:spacing w:line="240" w:lineRule="auto"/>
        <w:rPr>
          <w:szCs w:val="22"/>
          <w:lang w:val="el-GR"/>
        </w:rPr>
      </w:pPr>
    </w:p>
    <w:p w14:paraId="7C995C78" w14:textId="030435C9" w:rsidR="00A83A6E" w:rsidRPr="000F7655" w:rsidRDefault="00A83A6E" w:rsidP="00D83A43">
      <w:pPr>
        <w:spacing w:line="240" w:lineRule="auto"/>
        <w:jc w:val="center"/>
        <w:outlineLvl w:val="0"/>
        <w:rPr>
          <w:b/>
          <w:szCs w:val="22"/>
          <w:lang w:val="el-GR"/>
        </w:rPr>
      </w:pPr>
      <w:r w:rsidRPr="000F7655">
        <w:rPr>
          <w:b/>
          <w:szCs w:val="22"/>
        </w:rPr>
        <w:t>B</w:t>
      </w:r>
      <w:r w:rsidRPr="000F7655">
        <w:rPr>
          <w:b/>
          <w:szCs w:val="22"/>
          <w:lang w:val="el-GR"/>
        </w:rPr>
        <w:t xml:space="preserve">. </w:t>
      </w:r>
      <w:r w:rsidR="00DC3044" w:rsidRPr="000F7655">
        <w:rPr>
          <w:b/>
          <w:szCs w:val="22"/>
          <w:lang w:val="el-GR"/>
        </w:rPr>
        <w:t>ΦΥΛΛΟ ΟΔΗΓΙΩΝ ΧΡΗΣΗΣ</w:t>
      </w:r>
    </w:p>
    <w:p w14:paraId="227D5F42" w14:textId="5B385AF8" w:rsidR="00A83A6E" w:rsidRPr="000F7655" w:rsidRDefault="00A83A6E" w:rsidP="00D83A43">
      <w:pPr>
        <w:spacing w:line="240" w:lineRule="auto"/>
        <w:jc w:val="center"/>
        <w:rPr>
          <w:b/>
          <w:szCs w:val="22"/>
          <w:lang w:val="el-GR"/>
        </w:rPr>
      </w:pPr>
      <w:r w:rsidRPr="000F7655">
        <w:rPr>
          <w:b/>
          <w:szCs w:val="22"/>
          <w:lang w:val="el-GR"/>
        </w:rPr>
        <w:br w:type="page"/>
      </w:r>
      <w:r w:rsidR="00DC3044" w:rsidRPr="000F7655">
        <w:rPr>
          <w:b/>
          <w:szCs w:val="22"/>
          <w:lang w:val="el-GR"/>
        </w:rPr>
        <w:lastRenderedPageBreak/>
        <w:t>Φύλλο οδηγιών χρήσης: Πληροφορίες για τον χρήστη</w:t>
      </w:r>
    </w:p>
    <w:p w14:paraId="3EBC1D9A" w14:textId="77777777" w:rsidR="00A83A6E" w:rsidRPr="000F7655" w:rsidRDefault="00A83A6E" w:rsidP="00D83A43">
      <w:pPr>
        <w:spacing w:line="240" w:lineRule="auto"/>
        <w:jc w:val="center"/>
        <w:rPr>
          <w:szCs w:val="22"/>
          <w:lang w:val="el-GR"/>
        </w:rPr>
      </w:pPr>
    </w:p>
    <w:p w14:paraId="0F26555D" w14:textId="0B51951A" w:rsidR="00A83A6E" w:rsidRPr="000F7655" w:rsidRDefault="00A83A6E" w:rsidP="00D83A43">
      <w:pPr>
        <w:spacing w:line="240" w:lineRule="auto"/>
        <w:jc w:val="center"/>
        <w:rPr>
          <w:b/>
          <w:szCs w:val="22"/>
          <w:lang w:val="el-GR"/>
        </w:rPr>
      </w:pPr>
      <w:r w:rsidRPr="000F7655">
        <w:rPr>
          <w:b/>
          <w:szCs w:val="22"/>
        </w:rPr>
        <w:t>Enerzair</w:t>
      </w:r>
      <w:r w:rsidRPr="000F7655">
        <w:rPr>
          <w:b/>
          <w:szCs w:val="22"/>
          <w:lang w:val="el-GR"/>
        </w:rPr>
        <w:t xml:space="preserve"> </w:t>
      </w:r>
      <w:r w:rsidRPr="000F7655">
        <w:rPr>
          <w:b/>
          <w:szCs w:val="22"/>
        </w:rPr>
        <w:t>Breezhaler</w:t>
      </w:r>
      <w:r w:rsidRPr="000F7655">
        <w:rPr>
          <w:b/>
          <w:szCs w:val="22"/>
          <w:lang w:val="el-GR"/>
        </w:rPr>
        <w:t xml:space="preserve"> 114</w:t>
      </w:r>
      <w:r w:rsidRPr="000F7655">
        <w:rPr>
          <w:b/>
          <w:szCs w:val="22"/>
        </w:rPr>
        <w:t> </w:t>
      </w:r>
      <w:r w:rsidR="00814C9D" w:rsidRPr="000F7655">
        <w:rPr>
          <w:b/>
          <w:szCs w:val="22"/>
          <w:lang w:val="el-GR"/>
        </w:rPr>
        <w:t>μικρογραμμάρια</w:t>
      </w:r>
      <w:r w:rsidRPr="000F7655">
        <w:rPr>
          <w:b/>
          <w:szCs w:val="22"/>
          <w:lang w:val="el-GR"/>
        </w:rPr>
        <w:t>/46</w:t>
      </w:r>
      <w:r w:rsidRPr="000F7655">
        <w:rPr>
          <w:b/>
          <w:szCs w:val="22"/>
        </w:rPr>
        <w:t> </w:t>
      </w:r>
      <w:r w:rsidR="00814C9D" w:rsidRPr="000F7655">
        <w:rPr>
          <w:b/>
          <w:szCs w:val="22"/>
          <w:lang w:val="el-GR"/>
        </w:rPr>
        <w:t>μικρογραμμάρια</w:t>
      </w:r>
      <w:r w:rsidRPr="000F7655">
        <w:rPr>
          <w:b/>
          <w:szCs w:val="22"/>
          <w:lang w:val="el-GR"/>
        </w:rPr>
        <w:t>/136</w:t>
      </w:r>
      <w:r w:rsidRPr="000F7655">
        <w:rPr>
          <w:b/>
          <w:szCs w:val="22"/>
        </w:rPr>
        <w:t> </w:t>
      </w:r>
      <w:r w:rsidR="00814C9D" w:rsidRPr="000F7655">
        <w:rPr>
          <w:b/>
          <w:szCs w:val="22"/>
          <w:lang w:val="el-GR"/>
        </w:rPr>
        <w:t>μικρογραμμάρια</w:t>
      </w:r>
      <w:r w:rsidRPr="000F7655">
        <w:rPr>
          <w:b/>
          <w:szCs w:val="22"/>
          <w:lang w:val="el-GR"/>
        </w:rPr>
        <w:t xml:space="preserve"> </w:t>
      </w:r>
      <w:r w:rsidR="00814C9D" w:rsidRPr="000F7655">
        <w:rPr>
          <w:b/>
          <w:szCs w:val="22"/>
          <w:lang w:val="el-GR"/>
        </w:rPr>
        <w:t>κόνις για εισπνοή</w:t>
      </w:r>
      <w:r w:rsidR="009A7DB1">
        <w:rPr>
          <w:b/>
          <w:szCs w:val="22"/>
          <w:lang w:val="el-GR"/>
        </w:rPr>
        <w:t>,</w:t>
      </w:r>
      <w:r w:rsidR="0025269C" w:rsidRPr="000F7655">
        <w:rPr>
          <w:b/>
          <w:szCs w:val="22"/>
          <w:lang w:val="el-GR"/>
        </w:rPr>
        <w:t xml:space="preserve"> </w:t>
      </w:r>
      <w:r w:rsidR="00814C9D" w:rsidRPr="000F7655">
        <w:rPr>
          <w:b/>
          <w:szCs w:val="22"/>
          <w:lang w:val="el-GR"/>
        </w:rPr>
        <w:t>σκληρά καψάκια</w:t>
      </w:r>
    </w:p>
    <w:p w14:paraId="4CA58862" w14:textId="04D210EC" w:rsidR="00A83A6E" w:rsidRPr="000F7655" w:rsidRDefault="00633E12" w:rsidP="00D83A43">
      <w:pPr>
        <w:spacing w:line="240" w:lineRule="auto"/>
        <w:jc w:val="center"/>
        <w:rPr>
          <w:szCs w:val="22"/>
          <w:lang w:val="el-GR"/>
        </w:rPr>
      </w:pPr>
      <w:r w:rsidRPr="000F7655">
        <w:rPr>
          <w:szCs w:val="22"/>
          <w:lang w:val="el-GR"/>
        </w:rPr>
        <w:t>ινδακατερόλη</w:t>
      </w:r>
      <w:r w:rsidR="00A83A6E" w:rsidRPr="000F7655">
        <w:rPr>
          <w:szCs w:val="22"/>
          <w:lang w:val="el-GR"/>
        </w:rPr>
        <w:t>/</w:t>
      </w:r>
      <w:r w:rsidRPr="000F7655">
        <w:rPr>
          <w:szCs w:val="22"/>
          <w:lang w:val="el-GR"/>
        </w:rPr>
        <w:t>γλυκοπυρρόνιο</w:t>
      </w:r>
      <w:r w:rsidR="00A83A6E" w:rsidRPr="000F7655">
        <w:rPr>
          <w:szCs w:val="22"/>
          <w:lang w:val="el-GR"/>
        </w:rPr>
        <w:t>/</w:t>
      </w:r>
      <w:r w:rsidRPr="000F7655">
        <w:rPr>
          <w:szCs w:val="22"/>
          <w:lang w:val="el-GR"/>
        </w:rPr>
        <w:t>φουροϊκή μομεταζόνη</w:t>
      </w:r>
    </w:p>
    <w:p w14:paraId="056DE8E7" w14:textId="77777777" w:rsidR="00A83A6E" w:rsidRPr="000F7655" w:rsidRDefault="00A83A6E" w:rsidP="00D83A43">
      <w:pPr>
        <w:pStyle w:val="Nottoc-headings"/>
        <w:keepNext w:val="0"/>
        <w:keepLines w:val="0"/>
        <w:spacing w:before="0" w:after="0"/>
        <w:rPr>
          <w:rFonts w:ascii="Times New Roman" w:hAnsi="Times New Roman" w:cs="Times New Roman"/>
          <w:b w:val="0"/>
          <w:sz w:val="22"/>
          <w:szCs w:val="22"/>
          <w:lang w:val="el-GR"/>
        </w:rPr>
      </w:pPr>
    </w:p>
    <w:p w14:paraId="648C9C77" w14:textId="7B5A4286" w:rsidR="00A83A6E" w:rsidRPr="000F7655" w:rsidRDefault="00DC3044" w:rsidP="00D83A43">
      <w:pPr>
        <w:pStyle w:val="Nottoc-headings"/>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Διαβάστε προσεκτικά ολόκληρο το φύλλο οδηγιών χρήσης πριν αρχίσετε να χρησιμοποιείτε αυτό το φάρμακο, διότι περιλαμβάνει σημαντικές πληροφορίες για σας</w:t>
      </w:r>
      <w:r w:rsidR="00A83A6E" w:rsidRPr="000F7655">
        <w:rPr>
          <w:rFonts w:ascii="Times New Roman" w:hAnsi="Times New Roman" w:cs="Times New Roman"/>
          <w:sz w:val="22"/>
          <w:szCs w:val="22"/>
          <w:lang w:val="el-GR"/>
        </w:rPr>
        <w:t>.</w:t>
      </w:r>
    </w:p>
    <w:p w14:paraId="015B6411" w14:textId="242679C5" w:rsidR="00A83A6E" w:rsidRPr="000F7655" w:rsidRDefault="00DC3044" w:rsidP="00D83A43">
      <w:pPr>
        <w:pStyle w:val="Listlevel1"/>
        <w:numPr>
          <w:ilvl w:val="0"/>
          <w:numId w:val="6"/>
        </w:numPr>
        <w:spacing w:before="0"/>
        <w:ind w:left="567" w:hanging="567"/>
        <w:rPr>
          <w:sz w:val="22"/>
          <w:szCs w:val="22"/>
          <w:lang w:val="el-GR"/>
        </w:rPr>
      </w:pPr>
      <w:r w:rsidRPr="000F7655">
        <w:rPr>
          <w:rFonts w:eastAsia="Times New Roman"/>
          <w:sz w:val="22"/>
          <w:lang w:val="el-GR" w:eastAsia="en-US"/>
        </w:rPr>
        <w:t>Φυλάξτε αυτό το φύλλο οδηγιών χρήσης. Ίσως χρειαστεί να το διαβάσετε ξανά</w:t>
      </w:r>
      <w:r w:rsidR="00A83A6E" w:rsidRPr="000F7655">
        <w:rPr>
          <w:sz w:val="22"/>
          <w:szCs w:val="22"/>
          <w:lang w:val="el-GR"/>
        </w:rPr>
        <w:t>.</w:t>
      </w:r>
    </w:p>
    <w:p w14:paraId="2A1A83B2" w14:textId="1575B077" w:rsidR="00A83A6E" w:rsidRPr="000F7655" w:rsidRDefault="00DC3044" w:rsidP="00D83A43">
      <w:pPr>
        <w:pStyle w:val="Listlevel1"/>
        <w:numPr>
          <w:ilvl w:val="0"/>
          <w:numId w:val="6"/>
        </w:numPr>
        <w:spacing w:before="0"/>
        <w:ind w:left="567" w:hanging="567"/>
        <w:rPr>
          <w:sz w:val="22"/>
          <w:szCs w:val="22"/>
          <w:lang w:val="el-GR"/>
        </w:rPr>
      </w:pPr>
      <w:r w:rsidRPr="000F7655">
        <w:rPr>
          <w:rFonts w:eastAsia="Times New Roman"/>
          <w:sz w:val="22"/>
          <w:lang w:val="el-GR" w:eastAsia="en-US"/>
        </w:rPr>
        <w:t>Εάν έχετε περαιτέρω απορίες, ρωτήστε τον γιατρό, τον φαρμακοποιό ή τον νοσοκόμο σας</w:t>
      </w:r>
      <w:r w:rsidR="00A83A6E" w:rsidRPr="000F7655">
        <w:rPr>
          <w:sz w:val="22"/>
          <w:szCs w:val="22"/>
          <w:lang w:val="el-GR"/>
        </w:rPr>
        <w:t>.</w:t>
      </w:r>
    </w:p>
    <w:p w14:paraId="563AFAE3" w14:textId="308F2810" w:rsidR="00A83A6E" w:rsidRPr="000F7655" w:rsidRDefault="000175C3" w:rsidP="00D83A43">
      <w:pPr>
        <w:pStyle w:val="Listlevel1"/>
        <w:numPr>
          <w:ilvl w:val="0"/>
          <w:numId w:val="6"/>
        </w:numPr>
        <w:spacing w:before="0"/>
        <w:ind w:left="567" w:hanging="567"/>
        <w:rPr>
          <w:sz w:val="22"/>
          <w:szCs w:val="22"/>
          <w:lang w:val="el-GR"/>
        </w:rPr>
      </w:pPr>
      <w:r w:rsidRPr="000F7655">
        <w:rPr>
          <w:rFonts w:eastAsia="Times New Roman"/>
          <w:sz w:val="22"/>
          <w:lang w:val="el-GR" w:eastAsia="en-US"/>
        </w:rPr>
        <w:t xml:space="preserve">Η συνταγή </w:t>
      </w:r>
      <w:r w:rsidRPr="000F7655">
        <w:rPr>
          <w:rFonts w:eastAsia="Times New Roman"/>
          <w:noProof/>
          <w:sz w:val="22"/>
          <w:szCs w:val="22"/>
          <w:lang w:val="el-GR" w:eastAsia="en-US"/>
        </w:rPr>
        <w:t>για</w:t>
      </w:r>
      <w:r w:rsidRPr="000F7655">
        <w:rPr>
          <w:rFonts w:eastAsia="Times New Roman"/>
          <w:sz w:val="22"/>
          <w:lang w:val="el-GR" w:eastAsia="en-US"/>
        </w:rPr>
        <w:t xml:space="preserve"> αυτό το φάρμακο χορηγήθηκε αποκλειστικά για σας. Δεν πρέπει να δώσετε το φάρμακο σε άλλους. Μπορεί να τους προκαλέσει βλάβη, ακόμα και όταν τα συμπτώματα της ασθένειας τους είναι ίδια με τα δικά σας</w:t>
      </w:r>
      <w:r w:rsidR="00A83A6E" w:rsidRPr="000F7655">
        <w:rPr>
          <w:sz w:val="22"/>
          <w:szCs w:val="22"/>
          <w:lang w:val="el-GR"/>
        </w:rPr>
        <w:t>.</w:t>
      </w:r>
    </w:p>
    <w:p w14:paraId="2FB7B6C9" w14:textId="1C6473EE" w:rsidR="00A83A6E" w:rsidRPr="000F7655" w:rsidRDefault="000175C3" w:rsidP="00D83A43">
      <w:pPr>
        <w:pStyle w:val="Listlevel1"/>
        <w:numPr>
          <w:ilvl w:val="0"/>
          <w:numId w:val="6"/>
        </w:numPr>
        <w:spacing w:before="0"/>
        <w:ind w:left="567" w:hanging="567"/>
        <w:rPr>
          <w:sz w:val="22"/>
          <w:szCs w:val="22"/>
        </w:rPr>
      </w:pPr>
      <w:r w:rsidRPr="000F7655">
        <w:rPr>
          <w:rFonts w:eastAsia="Times New Roman"/>
          <w:sz w:val="22"/>
          <w:lang w:val="el-GR" w:eastAsia="en-US"/>
        </w:rPr>
        <w:t>Εάν παρατηρήσετε κάποια ανεπιθύμητη ενέργεια, ενημερώστε τον γιατρό, τον φαρμακοποιό ή τον νοσοκόμο σας. Αυτό ισχύει και για κάθε πιθανή ανεπιθύμητη ενέργεια που δεν αναφέρεται στο παρόν φύλλο οδηγιών χρήσης</w:t>
      </w:r>
      <w:r w:rsidRPr="000F7655">
        <w:rPr>
          <w:rFonts w:eastAsia="Times New Roman"/>
          <w:noProof/>
          <w:sz w:val="22"/>
          <w:szCs w:val="22"/>
          <w:lang w:val="el-GR" w:eastAsia="en-US"/>
        </w:rPr>
        <w:t>. Βλέπε παράγραφο</w:t>
      </w:r>
      <w:r w:rsidR="00A83A6E" w:rsidRPr="000F7655">
        <w:rPr>
          <w:sz w:val="22"/>
          <w:szCs w:val="22"/>
        </w:rPr>
        <w:t> 4.</w:t>
      </w:r>
    </w:p>
    <w:p w14:paraId="35EC16C9" w14:textId="77777777" w:rsidR="00A83A6E" w:rsidRPr="000F7655" w:rsidRDefault="00A83A6E" w:rsidP="00D83A43">
      <w:pPr>
        <w:pStyle w:val="Text"/>
        <w:spacing w:before="0"/>
        <w:jc w:val="left"/>
        <w:rPr>
          <w:sz w:val="22"/>
          <w:szCs w:val="22"/>
        </w:rPr>
      </w:pPr>
    </w:p>
    <w:p w14:paraId="3D32E7B9" w14:textId="4D8FE161" w:rsidR="00A83A6E" w:rsidRPr="000F7655" w:rsidRDefault="000175C3"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Τι περιέχει το παρόν φύλλο οδηγιών</w:t>
      </w:r>
      <w:r w:rsidR="00A83A6E" w:rsidRPr="000F7655">
        <w:rPr>
          <w:rFonts w:ascii="Times New Roman" w:hAnsi="Times New Roman" w:cs="Times New Roman"/>
          <w:sz w:val="22"/>
          <w:szCs w:val="22"/>
          <w:lang w:val="el-GR"/>
        </w:rPr>
        <w:t>:</w:t>
      </w:r>
    </w:p>
    <w:p w14:paraId="64F081B7" w14:textId="77777777" w:rsidR="00A83A6E" w:rsidRPr="000F7655" w:rsidRDefault="00A83A6E" w:rsidP="00D83A43">
      <w:pPr>
        <w:pStyle w:val="Text"/>
        <w:keepNext/>
        <w:spacing w:before="0"/>
        <w:jc w:val="left"/>
        <w:rPr>
          <w:bCs/>
          <w:color w:val="000000"/>
          <w:sz w:val="22"/>
          <w:szCs w:val="22"/>
          <w:lang w:val="el-GR"/>
        </w:rPr>
      </w:pPr>
    </w:p>
    <w:p w14:paraId="79AD3DB1" w14:textId="4CA57196" w:rsidR="00A83A6E" w:rsidRPr="000F7655" w:rsidRDefault="00A83A6E" w:rsidP="00D83A43">
      <w:pPr>
        <w:pStyle w:val="Text"/>
        <w:keepNext/>
        <w:spacing w:before="0"/>
        <w:jc w:val="left"/>
        <w:rPr>
          <w:bCs/>
          <w:color w:val="000000"/>
          <w:sz w:val="22"/>
          <w:szCs w:val="22"/>
          <w:lang w:val="el-GR"/>
        </w:rPr>
      </w:pPr>
      <w:r w:rsidRPr="000F7655">
        <w:rPr>
          <w:bCs/>
          <w:color w:val="000000"/>
          <w:sz w:val="22"/>
          <w:szCs w:val="22"/>
          <w:lang w:val="el-GR"/>
        </w:rPr>
        <w:t>1</w:t>
      </w:r>
      <w:r w:rsidR="00A11AB4" w:rsidRPr="000F7655">
        <w:rPr>
          <w:bCs/>
          <w:color w:val="000000"/>
          <w:sz w:val="22"/>
          <w:szCs w:val="22"/>
          <w:lang w:val="el-GR"/>
        </w:rPr>
        <w:t>.</w:t>
      </w:r>
      <w:r w:rsidR="000175C3" w:rsidRPr="000F7655">
        <w:rPr>
          <w:bCs/>
          <w:color w:val="000000"/>
          <w:sz w:val="22"/>
          <w:szCs w:val="22"/>
          <w:lang w:val="el-GR"/>
        </w:rPr>
        <w:tab/>
        <w:t>Τι είναι το</w:t>
      </w:r>
      <w:r w:rsidRPr="000F7655">
        <w:rPr>
          <w:bCs/>
          <w:color w:val="000000"/>
          <w:sz w:val="22"/>
          <w:szCs w:val="22"/>
          <w:lang w:val="el-GR"/>
        </w:rPr>
        <w:t xml:space="preserve"> </w:t>
      </w:r>
      <w:r w:rsidRPr="000F7655">
        <w:rPr>
          <w:bCs/>
          <w:color w:val="000000"/>
          <w:sz w:val="22"/>
          <w:szCs w:val="22"/>
        </w:rPr>
        <w:t>Enerzair</w:t>
      </w:r>
      <w:r w:rsidRPr="000F7655">
        <w:rPr>
          <w:bCs/>
          <w:color w:val="000000"/>
          <w:sz w:val="22"/>
          <w:szCs w:val="22"/>
          <w:lang w:val="el-GR"/>
        </w:rPr>
        <w:t xml:space="preserve"> </w:t>
      </w:r>
      <w:r w:rsidRPr="000F7655">
        <w:rPr>
          <w:bCs/>
          <w:color w:val="000000"/>
          <w:sz w:val="22"/>
          <w:szCs w:val="22"/>
        </w:rPr>
        <w:t>Breezhaler</w:t>
      </w:r>
      <w:r w:rsidRPr="000F7655">
        <w:rPr>
          <w:bCs/>
          <w:color w:val="000000"/>
          <w:sz w:val="22"/>
          <w:szCs w:val="22"/>
          <w:lang w:val="el-GR"/>
        </w:rPr>
        <w:t xml:space="preserve"> </w:t>
      </w:r>
      <w:r w:rsidR="000175C3" w:rsidRPr="000F7655">
        <w:rPr>
          <w:rFonts w:eastAsia="Times New Roman"/>
          <w:sz w:val="22"/>
          <w:lang w:val="el-GR" w:eastAsia="en-US"/>
        </w:rPr>
        <w:t>και ποια είναι η χρήση του</w:t>
      </w:r>
    </w:p>
    <w:p w14:paraId="0624A4F1" w14:textId="318FA03D" w:rsidR="00A83A6E" w:rsidRPr="000F7655" w:rsidRDefault="00A83A6E" w:rsidP="00D83A43">
      <w:pPr>
        <w:pStyle w:val="Text"/>
        <w:keepNext/>
        <w:spacing w:before="0"/>
        <w:jc w:val="left"/>
        <w:rPr>
          <w:bCs/>
          <w:color w:val="000000"/>
          <w:sz w:val="22"/>
          <w:szCs w:val="22"/>
          <w:lang w:val="el-GR"/>
        </w:rPr>
      </w:pPr>
      <w:r w:rsidRPr="000F7655">
        <w:rPr>
          <w:bCs/>
          <w:color w:val="000000"/>
          <w:sz w:val="22"/>
          <w:szCs w:val="22"/>
          <w:lang w:val="el-GR"/>
        </w:rPr>
        <w:t>2</w:t>
      </w:r>
      <w:r w:rsidR="00A11AB4" w:rsidRPr="000F7655">
        <w:rPr>
          <w:bCs/>
          <w:color w:val="000000"/>
          <w:sz w:val="22"/>
          <w:szCs w:val="22"/>
          <w:lang w:val="el-GR"/>
        </w:rPr>
        <w:t>.</w:t>
      </w:r>
      <w:r w:rsidRPr="000F7655">
        <w:rPr>
          <w:bCs/>
          <w:color w:val="000000"/>
          <w:sz w:val="22"/>
          <w:szCs w:val="22"/>
          <w:lang w:val="el-GR"/>
        </w:rPr>
        <w:tab/>
      </w:r>
      <w:r w:rsidR="000175C3" w:rsidRPr="000F7655">
        <w:rPr>
          <w:rFonts w:eastAsia="Times New Roman"/>
          <w:sz w:val="22"/>
          <w:lang w:val="el-GR" w:eastAsia="en-US"/>
        </w:rPr>
        <w:t>Τι πρέπει να γνωρίζετε πριν χρησιμοποιήσετε το</w:t>
      </w:r>
      <w:r w:rsidRPr="000F7655">
        <w:rPr>
          <w:bCs/>
          <w:color w:val="000000"/>
          <w:sz w:val="22"/>
          <w:szCs w:val="22"/>
          <w:lang w:val="el-GR"/>
        </w:rPr>
        <w:t xml:space="preserve"> </w:t>
      </w:r>
      <w:r w:rsidRPr="000F7655">
        <w:rPr>
          <w:bCs/>
          <w:color w:val="000000"/>
          <w:sz w:val="22"/>
          <w:szCs w:val="22"/>
        </w:rPr>
        <w:t>Enerzair</w:t>
      </w:r>
      <w:r w:rsidRPr="000F7655">
        <w:rPr>
          <w:bCs/>
          <w:color w:val="000000"/>
          <w:sz w:val="22"/>
          <w:szCs w:val="22"/>
          <w:lang w:val="el-GR"/>
        </w:rPr>
        <w:t xml:space="preserve"> </w:t>
      </w:r>
      <w:r w:rsidRPr="000F7655">
        <w:rPr>
          <w:bCs/>
          <w:color w:val="000000"/>
          <w:sz w:val="22"/>
          <w:szCs w:val="22"/>
        </w:rPr>
        <w:t>Breezhaler</w:t>
      </w:r>
    </w:p>
    <w:p w14:paraId="46D86BEB" w14:textId="7BACB3F5" w:rsidR="00A83A6E" w:rsidRPr="000F7655" w:rsidRDefault="00A83A6E" w:rsidP="00D83A43">
      <w:pPr>
        <w:pStyle w:val="Text"/>
        <w:keepNext/>
        <w:spacing w:before="0"/>
        <w:jc w:val="left"/>
        <w:rPr>
          <w:bCs/>
          <w:color w:val="000000"/>
          <w:sz w:val="22"/>
          <w:szCs w:val="22"/>
          <w:lang w:val="el-GR"/>
        </w:rPr>
      </w:pPr>
      <w:r w:rsidRPr="000F7655">
        <w:rPr>
          <w:bCs/>
          <w:color w:val="000000"/>
          <w:sz w:val="22"/>
          <w:szCs w:val="22"/>
          <w:lang w:val="el-GR"/>
        </w:rPr>
        <w:t>3</w:t>
      </w:r>
      <w:r w:rsidR="00A11AB4" w:rsidRPr="000F7655">
        <w:rPr>
          <w:bCs/>
          <w:color w:val="000000"/>
          <w:sz w:val="22"/>
          <w:szCs w:val="22"/>
          <w:lang w:val="el-GR"/>
        </w:rPr>
        <w:t>.</w:t>
      </w:r>
      <w:r w:rsidRPr="000F7655">
        <w:rPr>
          <w:bCs/>
          <w:color w:val="000000"/>
          <w:sz w:val="22"/>
          <w:szCs w:val="22"/>
          <w:lang w:val="el-GR"/>
        </w:rPr>
        <w:tab/>
      </w:r>
      <w:r w:rsidR="000175C3" w:rsidRPr="000F7655">
        <w:rPr>
          <w:rFonts w:eastAsia="Times New Roman"/>
          <w:sz w:val="22"/>
          <w:lang w:val="el-GR" w:eastAsia="en-US"/>
        </w:rPr>
        <w:t xml:space="preserve">Πώς να χρησιμοποιήσετε το </w:t>
      </w:r>
      <w:r w:rsidRPr="000F7655">
        <w:rPr>
          <w:bCs/>
          <w:color w:val="000000"/>
          <w:sz w:val="22"/>
          <w:szCs w:val="22"/>
        </w:rPr>
        <w:t>Enerzair</w:t>
      </w:r>
      <w:r w:rsidRPr="000F7655">
        <w:rPr>
          <w:bCs/>
          <w:color w:val="000000"/>
          <w:sz w:val="22"/>
          <w:szCs w:val="22"/>
          <w:lang w:val="el-GR"/>
        </w:rPr>
        <w:t xml:space="preserve"> </w:t>
      </w:r>
      <w:r w:rsidRPr="000F7655">
        <w:rPr>
          <w:bCs/>
          <w:color w:val="000000"/>
          <w:sz w:val="22"/>
          <w:szCs w:val="22"/>
        </w:rPr>
        <w:t>Breezhaler</w:t>
      </w:r>
    </w:p>
    <w:p w14:paraId="77B10350" w14:textId="36360895" w:rsidR="00A83A6E" w:rsidRPr="000F7655" w:rsidRDefault="00A83A6E" w:rsidP="00D83A43">
      <w:pPr>
        <w:pStyle w:val="Text"/>
        <w:keepNext/>
        <w:spacing w:before="0"/>
        <w:jc w:val="left"/>
        <w:rPr>
          <w:bCs/>
          <w:color w:val="000000"/>
          <w:sz w:val="22"/>
          <w:szCs w:val="22"/>
          <w:lang w:val="el-GR"/>
        </w:rPr>
      </w:pPr>
      <w:r w:rsidRPr="000F7655">
        <w:rPr>
          <w:bCs/>
          <w:color w:val="000000"/>
          <w:sz w:val="22"/>
          <w:szCs w:val="22"/>
          <w:lang w:val="el-GR"/>
        </w:rPr>
        <w:t>4</w:t>
      </w:r>
      <w:r w:rsidR="00A11AB4" w:rsidRPr="000F7655">
        <w:rPr>
          <w:bCs/>
          <w:color w:val="000000"/>
          <w:sz w:val="22"/>
          <w:szCs w:val="22"/>
          <w:lang w:val="el-GR"/>
        </w:rPr>
        <w:t>.</w:t>
      </w:r>
      <w:r w:rsidRPr="000F7655">
        <w:rPr>
          <w:bCs/>
          <w:color w:val="000000"/>
          <w:sz w:val="22"/>
          <w:szCs w:val="22"/>
          <w:lang w:val="el-GR"/>
        </w:rPr>
        <w:tab/>
      </w:r>
      <w:r w:rsidR="000175C3" w:rsidRPr="000F7655">
        <w:rPr>
          <w:rFonts w:eastAsia="Times New Roman"/>
          <w:sz w:val="22"/>
          <w:lang w:val="el-GR" w:eastAsia="en-US"/>
        </w:rPr>
        <w:t>Πιθανές ανεπιθύμητες ενέργειες</w:t>
      </w:r>
    </w:p>
    <w:p w14:paraId="5CD9184F" w14:textId="637D6BBB" w:rsidR="00A83A6E" w:rsidRPr="000F7655" w:rsidRDefault="00A83A6E" w:rsidP="00D83A43">
      <w:pPr>
        <w:pStyle w:val="Text"/>
        <w:keepNext/>
        <w:spacing w:before="0"/>
        <w:jc w:val="left"/>
        <w:rPr>
          <w:bCs/>
          <w:color w:val="000000"/>
          <w:sz w:val="22"/>
          <w:szCs w:val="22"/>
          <w:lang w:val="el-GR"/>
        </w:rPr>
      </w:pPr>
      <w:r w:rsidRPr="000F7655">
        <w:rPr>
          <w:bCs/>
          <w:color w:val="000000"/>
          <w:sz w:val="22"/>
          <w:szCs w:val="22"/>
          <w:lang w:val="el-GR"/>
        </w:rPr>
        <w:t>5</w:t>
      </w:r>
      <w:r w:rsidR="00A11AB4" w:rsidRPr="000F7655">
        <w:rPr>
          <w:bCs/>
          <w:color w:val="000000"/>
          <w:sz w:val="22"/>
          <w:szCs w:val="22"/>
          <w:lang w:val="el-GR"/>
        </w:rPr>
        <w:t>.</w:t>
      </w:r>
      <w:r w:rsidRPr="000F7655">
        <w:rPr>
          <w:bCs/>
          <w:color w:val="000000"/>
          <w:sz w:val="22"/>
          <w:szCs w:val="22"/>
          <w:lang w:val="el-GR"/>
        </w:rPr>
        <w:tab/>
      </w:r>
      <w:r w:rsidR="000175C3" w:rsidRPr="000F7655">
        <w:rPr>
          <w:rFonts w:eastAsia="Times New Roman"/>
          <w:sz w:val="22"/>
          <w:lang w:val="el-GR" w:eastAsia="en-US"/>
        </w:rPr>
        <w:t xml:space="preserve">Πώς να φυλάσσετε το </w:t>
      </w:r>
      <w:r w:rsidRPr="000F7655">
        <w:rPr>
          <w:bCs/>
          <w:color w:val="000000"/>
          <w:sz w:val="22"/>
          <w:szCs w:val="22"/>
        </w:rPr>
        <w:t>Enerzair</w:t>
      </w:r>
      <w:r w:rsidRPr="000F7655">
        <w:rPr>
          <w:bCs/>
          <w:color w:val="000000"/>
          <w:sz w:val="22"/>
          <w:szCs w:val="22"/>
          <w:lang w:val="el-GR"/>
        </w:rPr>
        <w:t xml:space="preserve"> </w:t>
      </w:r>
      <w:r w:rsidRPr="000F7655">
        <w:rPr>
          <w:bCs/>
          <w:color w:val="000000"/>
          <w:sz w:val="22"/>
          <w:szCs w:val="22"/>
        </w:rPr>
        <w:t>Breezhaler</w:t>
      </w:r>
    </w:p>
    <w:p w14:paraId="0F867F78" w14:textId="2D667E9D" w:rsidR="00A83A6E" w:rsidRPr="000F7655" w:rsidRDefault="00A83A6E" w:rsidP="00D83A43">
      <w:pPr>
        <w:pStyle w:val="Text"/>
        <w:keepNext/>
        <w:spacing w:before="0"/>
        <w:jc w:val="left"/>
        <w:rPr>
          <w:bCs/>
          <w:color w:val="000000"/>
          <w:sz w:val="22"/>
          <w:szCs w:val="22"/>
          <w:lang w:val="el-GR"/>
        </w:rPr>
      </w:pPr>
      <w:r w:rsidRPr="000F7655">
        <w:rPr>
          <w:bCs/>
          <w:color w:val="000000"/>
          <w:sz w:val="22"/>
          <w:szCs w:val="22"/>
          <w:lang w:val="el-GR"/>
        </w:rPr>
        <w:t>6</w:t>
      </w:r>
      <w:r w:rsidR="00A11AB4" w:rsidRPr="000F7655">
        <w:rPr>
          <w:bCs/>
          <w:color w:val="000000"/>
          <w:sz w:val="22"/>
          <w:szCs w:val="22"/>
          <w:lang w:val="el-GR"/>
        </w:rPr>
        <w:t>.</w:t>
      </w:r>
      <w:r w:rsidRPr="000F7655">
        <w:rPr>
          <w:bCs/>
          <w:color w:val="000000"/>
          <w:sz w:val="22"/>
          <w:szCs w:val="22"/>
          <w:lang w:val="el-GR"/>
        </w:rPr>
        <w:tab/>
      </w:r>
      <w:r w:rsidR="000175C3" w:rsidRPr="000F7655">
        <w:rPr>
          <w:rFonts w:eastAsia="Times New Roman"/>
          <w:sz w:val="22"/>
          <w:lang w:val="el-GR" w:eastAsia="en-US"/>
        </w:rPr>
        <w:t>Περιεχόμενα της συσκευασίας και λοιπές πληροφορίες</w:t>
      </w:r>
    </w:p>
    <w:p w14:paraId="35D4E03B" w14:textId="507A4584" w:rsidR="00A83A6E" w:rsidRPr="000F7655" w:rsidRDefault="000175C3" w:rsidP="00D83A43">
      <w:pPr>
        <w:pStyle w:val="Text"/>
        <w:spacing w:before="0"/>
        <w:jc w:val="left"/>
        <w:rPr>
          <w:bCs/>
          <w:color w:val="000000"/>
          <w:sz w:val="22"/>
          <w:szCs w:val="22"/>
          <w:lang w:val="el-GR"/>
        </w:rPr>
      </w:pPr>
      <w:r w:rsidRPr="000F7655">
        <w:rPr>
          <w:bCs/>
          <w:color w:val="000000"/>
          <w:sz w:val="22"/>
          <w:szCs w:val="22"/>
          <w:lang w:val="el-GR"/>
        </w:rPr>
        <w:t>Οδηγίες χρήσης για τη συσκευή εισπνοής</w:t>
      </w:r>
      <w:r w:rsidR="00A83A6E" w:rsidRPr="000F7655">
        <w:rPr>
          <w:bCs/>
          <w:color w:val="000000"/>
          <w:sz w:val="22"/>
          <w:szCs w:val="22"/>
          <w:lang w:val="el-GR"/>
        </w:rPr>
        <w:t xml:space="preserve"> </w:t>
      </w:r>
      <w:r w:rsidR="00A83A6E" w:rsidRPr="000F7655">
        <w:rPr>
          <w:bCs/>
          <w:color w:val="000000"/>
          <w:sz w:val="22"/>
          <w:szCs w:val="22"/>
        </w:rPr>
        <w:t>Enerzair</w:t>
      </w:r>
      <w:r w:rsidR="00A83A6E" w:rsidRPr="000F7655">
        <w:rPr>
          <w:bCs/>
          <w:color w:val="000000"/>
          <w:sz w:val="22"/>
          <w:szCs w:val="22"/>
          <w:lang w:val="el-GR"/>
        </w:rPr>
        <w:t xml:space="preserve"> </w:t>
      </w:r>
      <w:r w:rsidR="00A83A6E" w:rsidRPr="000F7655">
        <w:rPr>
          <w:bCs/>
          <w:color w:val="000000"/>
          <w:sz w:val="22"/>
          <w:szCs w:val="22"/>
        </w:rPr>
        <w:t>Breezhaler</w:t>
      </w:r>
    </w:p>
    <w:p w14:paraId="42AB15C5" w14:textId="77777777" w:rsidR="00A11AB4" w:rsidRPr="000F7655" w:rsidRDefault="00A11AB4" w:rsidP="00D83A43">
      <w:pPr>
        <w:pStyle w:val="Text"/>
        <w:spacing w:before="0"/>
        <w:jc w:val="left"/>
        <w:rPr>
          <w:bCs/>
          <w:color w:val="000000"/>
          <w:sz w:val="22"/>
          <w:szCs w:val="22"/>
          <w:lang w:val="el-GR"/>
        </w:rPr>
      </w:pPr>
    </w:p>
    <w:p w14:paraId="386EF458" w14:textId="77777777" w:rsidR="00A11AB4" w:rsidRPr="000F7655" w:rsidRDefault="00A11AB4" w:rsidP="00D83A43">
      <w:pPr>
        <w:pStyle w:val="Text"/>
        <w:spacing w:before="0"/>
        <w:jc w:val="left"/>
        <w:rPr>
          <w:bCs/>
          <w:color w:val="000000"/>
          <w:sz w:val="22"/>
          <w:szCs w:val="22"/>
          <w:lang w:val="el-GR"/>
        </w:rPr>
      </w:pPr>
    </w:p>
    <w:p w14:paraId="13A09C47" w14:textId="2448095F" w:rsidR="00A83A6E" w:rsidRPr="001E0FE3" w:rsidRDefault="00D03577" w:rsidP="00D83A43">
      <w:pPr>
        <w:keepNext/>
        <w:keepLines/>
        <w:spacing w:line="240" w:lineRule="auto"/>
        <w:rPr>
          <w:b/>
          <w:bCs/>
          <w:lang w:val="el-GR"/>
        </w:rPr>
      </w:pPr>
      <w:bookmarkStart w:id="54" w:name="_Toc2097632"/>
      <w:r w:rsidRPr="001E0FE3">
        <w:rPr>
          <w:b/>
          <w:bCs/>
          <w:lang w:val="el-GR"/>
        </w:rPr>
        <w:t>1.</w:t>
      </w:r>
      <w:r w:rsidRPr="001E0FE3">
        <w:rPr>
          <w:b/>
          <w:bCs/>
          <w:lang w:val="el-GR"/>
        </w:rPr>
        <w:tab/>
      </w:r>
      <w:r w:rsidR="000175C3" w:rsidRPr="007A5858">
        <w:rPr>
          <w:b/>
          <w:bCs/>
          <w:lang w:val="el-GR"/>
        </w:rPr>
        <w:t>Τι είναι το</w:t>
      </w:r>
      <w:r w:rsidR="00A83A6E" w:rsidRPr="001E0FE3">
        <w:rPr>
          <w:b/>
          <w:bCs/>
          <w:lang w:val="el-GR"/>
        </w:rPr>
        <w:t xml:space="preserve"> </w:t>
      </w:r>
      <w:r w:rsidR="00A83A6E" w:rsidRPr="007A5858">
        <w:rPr>
          <w:b/>
          <w:bCs/>
        </w:rPr>
        <w:t>Enerzair</w:t>
      </w:r>
      <w:r w:rsidR="00A83A6E" w:rsidRPr="001E0FE3">
        <w:rPr>
          <w:b/>
          <w:bCs/>
          <w:lang w:val="el-GR"/>
        </w:rPr>
        <w:t xml:space="preserve"> </w:t>
      </w:r>
      <w:r w:rsidR="00A83A6E" w:rsidRPr="007A5858">
        <w:rPr>
          <w:b/>
          <w:bCs/>
        </w:rPr>
        <w:t>Breezhaler</w:t>
      </w:r>
      <w:r w:rsidR="00A83A6E" w:rsidRPr="001E0FE3">
        <w:rPr>
          <w:b/>
          <w:bCs/>
          <w:lang w:val="el-GR"/>
        </w:rPr>
        <w:t xml:space="preserve"> </w:t>
      </w:r>
      <w:bookmarkEnd w:id="54"/>
      <w:r w:rsidR="000175C3" w:rsidRPr="007A5858">
        <w:rPr>
          <w:b/>
          <w:bCs/>
          <w:lang w:val="el-GR"/>
        </w:rPr>
        <w:t>και ποια είναι η χρήση του</w:t>
      </w:r>
    </w:p>
    <w:p w14:paraId="13980E23" w14:textId="77777777" w:rsidR="00A11AB4" w:rsidRPr="000F7655" w:rsidRDefault="00A11AB4" w:rsidP="00D83A43">
      <w:pPr>
        <w:pStyle w:val="Nottoc-headings"/>
        <w:spacing w:before="0" w:after="0"/>
        <w:rPr>
          <w:rFonts w:ascii="Times New Roman" w:hAnsi="Times New Roman" w:cs="Times New Roman"/>
          <w:b w:val="0"/>
          <w:sz w:val="22"/>
          <w:szCs w:val="22"/>
          <w:lang w:val="el-GR"/>
        </w:rPr>
      </w:pPr>
    </w:p>
    <w:p w14:paraId="4B630CFC" w14:textId="7FF0D11E" w:rsidR="00A83A6E" w:rsidRPr="000F7655" w:rsidRDefault="00633E12"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 xml:space="preserve">Τι είναι το </w:t>
      </w:r>
      <w:r w:rsidRPr="000F7655">
        <w:rPr>
          <w:rFonts w:ascii="Times New Roman" w:hAnsi="Times New Roman" w:cs="Times New Roman"/>
          <w:sz w:val="22"/>
          <w:szCs w:val="22"/>
        </w:rPr>
        <w:t>Enerzair</w:t>
      </w:r>
      <w:r w:rsidRPr="000F7655">
        <w:rPr>
          <w:rFonts w:ascii="Times New Roman" w:hAnsi="Times New Roman" w:cs="Times New Roman"/>
          <w:sz w:val="22"/>
          <w:szCs w:val="22"/>
          <w:lang w:val="el-GR"/>
        </w:rPr>
        <w:t xml:space="preserve"> </w:t>
      </w:r>
      <w:r w:rsidRPr="000F7655">
        <w:rPr>
          <w:rFonts w:ascii="Times New Roman" w:hAnsi="Times New Roman" w:cs="Times New Roman"/>
          <w:sz w:val="22"/>
          <w:szCs w:val="22"/>
        </w:rPr>
        <w:t>Breezhaler</w:t>
      </w:r>
      <w:r w:rsidRPr="000F7655">
        <w:rPr>
          <w:rFonts w:ascii="Times New Roman" w:hAnsi="Times New Roman" w:cs="Times New Roman"/>
          <w:sz w:val="22"/>
          <w:szCs w:val="22"/>
          <w:lang w:val="el-GR"/>
        </w:rPr>
        <w:t xml:space="preserve"> και πώς </w:t>
      </w:r>
      <w:r w:rsidR="00881529" w:rsidRPr="000F7655">
        <w:rPr>
          <w:rFonts w:ascii="Times New Roman" w:hAnsi="Times New Roman" w:cs="Times New Roman"/>
          <w:sz w:val="22"/>
          <w:szCs w:val="22"/>
          <w:lang w:val="el-GR"/>
        </w:rPr>
        <w:t>δρα</w:t>
      </w:r>
    </w:p>
    <w:p w14:paraId="18A5047A" w14:textId="77777777" w:rsidR="00FC3AE3" w:rsidRPr="000F7655" w:rsidRDefault="00633E12" w:rsidP="00D83A43">
      <w:pPr>
        <w:pStyle w:val="Text"/>
        <w:keepNext/>
        <w:spacing w:before="0"/>
        <w:jc w:val="left"/>
        <w:rPr>
          <w:bCs/>
          <w:sz w:val="22"/>
          <w:szCs w:val="22"/>
          <w:lang w:val="el-GR"/>
        </w:rPr>
      </w:pPr>
      <w:r w:rsidRPr="000F7655">
        <w:rPr>
          <w:bCs/>
          <w:sz w:val="22"/>
          <w:szCs w:val="22"/>
          <w:lang w:val="el-GR"/>
        </w:rPr>
        <w:t xml:space="preserve">Το </w:t>
      </w:r>
      <w:r w:rsidR="00A83A6E" w:rsidRPr="000F7655">
        <w:rPr>
          <w:bCs/>
          <w:sz w:val="22"/>
          <w:szCs w:val="22"/>
        </w:rPr>
        <w:t>Enerzair</w:t>
      </w:r>
      <w:r w:rsidR="00A83A6E" w:rsidRPr="000F7655">
        <w:rPr>
          <w:bCs/>
          <w:sz w:val="22"/>
          <w:szCs w:val="22"/>
          <w:lang w:val="el-GR"/>
        </w:rPr>
        <w:t xml:space="preserve"> </w:t>
      </w:r>
      <w:r w:rsidR="00A83A6E" w:rsidRPr="000F7655">
        <w:rPr>
          <w:bCs/>
          <w:sz w:val="22"/>
          <w:szCs w:val="22"/>
        </w:rPr>
        <w:t>Breezhaler</w:t>
      </w:r>
      <w:r w:rsidR="00A83A6E" w:rsidRPr="000F7655">
        <w:rPr>
          <w:bCs/>
          <w:sz w:val="22"/>
          <w:szCs w:val="22"/>
          <w:lang w:val="el-GR"/>
        </w:rPr>
        <w:t xml:space="preserve"> </w:t>
      </w:r>
      <w:r w:rsidRPr="000F7655">
        <w:rPr>
          <w:bCs/>
          <w:sz w:val="22"/>
          <w:szCs w:val="22"/>
          <w:lang w:val="el-GR"/>
        </w:rPr>
        <w:t>περιέχει τρεις δραστικές ουσίες</w:t>
      </w:r>
      <w:r w:rsidR="00FC3AE3" w:rsidRPr="000F7655">
        <w:rPr>
          <w:bCs/>
          <w:sz w:val="22"/>
          <w:szCs w:val="22"/>
          <w:lang w:val="el-GR"/>
        </w:rPr>
        <w:t>:</w:t>
      </w:r>
    </w:p>
    <w:p w14:paraId="7382704E" w14:textId="22D0ECE9" w:rsidR="00FC3AE3" w:rsidRPr="000F7655" w:rsidRDefault="00FC3AE3" w:rsidP="00D83A43">
      <w:pPr>
        <w:pStyle w:val="Text"/>
        <w:spacing w:before="0"/>
        <w:jc w:val="left"/>
        <w:rPr>
          <w:bCs/>
          <w:sz w:val="22"/>
          <w:szCs w:val="22"/>
          <w:lang w:val="el-GR"/>
        </w:rPr>
      </w:pPr>
      <w:r w:rsidRPr="000F7655">
        <w:rPr>
          <w:bCs/>
          <w:sz w:val="22"/>
          <w:szCs w:val="22"/>
          <w:lang w:val="el-GR"/>
        </w:rPr>
        <w:t>-</w:t>
      </w:r>
      <w:r w:rsidRPr="000F7655">
        <w:rPr>
          <w:bCs/>
          <w:sz w:val="22"/>
          <w:szCs w:val="22"/>
          <w:lang w:val="el-GR"/>
        </w:rPr>
        <w:tab/>
      </w:r>
      <w:r w:rsidR="00633E12" w:rsidRPr="000F7655">
        <w:rPr>
          <w:bCs/>
          <w:sz w:val="22"/>
          <w:szCs w:val="22"/>
          <w:lang w:val="el-GR"/>
        </w:rPr>
        <w:t>ινδακατερόλη</w:t>
      </w:r>
    </w:p>
    <w:p w14:paraId="645E07AB" w14:textId="39D9F21A" w:rsidR="00FC3AE3" w:rsidRPr="000F7655" w:rsidRDefault="00FC3AE3" w:rsidP="00D83A43">
      <w:pPr>
        <w:pStyle w:val="Text"/>
        <w:spacing w:before="0"/>
        <w:jc w:val="left"/>
        <w:rPr>
          <w:bCs/>
          <w:sz w:val="22"/>
          <w:szCs w:val="22"/>
          <w:lang w:val="el-GR"/>
        </w:rPr>
      </w:pPr>
      <w:r w:rsidRPr="000F7655">
        <w:rPr>
          <w:bCs/>
          <w:sz w:val="22"/>
          <w:szCs w:val="22"/>
          <w:lang w:val="el-GR"/>
        </w:rPr>
        <w:t>-</w:t>
      </w:r>
      <w:r w:rsidRPr="000F7655">
        <w:rPr>
          <w:bCs/>
          <w:sz w:val="22"/>
          <w:szCs w:val="22"/>
          <w:lang w:val="el-GR"/>
        </w:rPr>
        <w:tab/>
      </w:r>
      <w:r w:rsidR="00633E12" w:rsidRPr="000F7655">
        <w:rPr>
          <w:bCs/>
          <w:sz w:val="22"/>
          <w:szCs w:val="22"/>
          <w:lang w:val="el-GR"/>
        </w:rPr>
        <w:t>γλυκοπυρρόνιο</w:t>
      </w:r>
    </w:p>
    <w:p w14:paraId="31F60932" w14:textId="792993DA" w:rsidR="00A83A6E" w:rsidRPr="000F7655" w:rsidRDefault="00FC3AE3" w:rsidP="00D83A43">
      <w:pPr>
        <w:pStyle w:val="Text"/>
        <w:spacing w:before="0"/>
        <w:jc w:val="left"/>
        <w:rPr>
          <w:bCs/>
          <w:sz w:val="22"/>
          <w:szCs w:val="22"/>
          <w:lang w:val="el-GR"/>
        </w:rPr>
      </w:pPr>
      <w:r w:rsidRPr="000F7655">
        <w:rPr>
          <w:bCs/>
          <w:sz w:val="22"/>
          <w:szCs w:val="22"/>
          <w:lang w:val="el-GR"/>
        </w:rPr>
        <w:t>-</w:t>
      </w:r>
      <w:r w:rsidRPr="000F7655">
        <w:rPr>
          <w:bCs/>
          <w:sz w:val="22"/>
          <w:szCs w:val="22"/>
          <w:lang w:val="el-GR"/>
        </w:rPr>
        <w:tab/>
      </w:r>
      <w:r w:rsidR="00633E12" w:rsidRPr="000F7655">
        <w:rPr>
          <w:bCs/>
          <w:sz w:val="22"/>
          <w:szCs w:val="22"/>
          <w:lang w:val="el-GR"/>
        </w:rPr>
        <w:t>φουροϊκή μομεταζόνη</w:t>
      </w:r>
    </w:p>
    <w:p w14:paraId="46CBA159" w14:textId="77777777" w:rsidR="00D03577" w:rsidRPr="000F7655" w:rsidRDefault="00D03577" w:rsidP="00D83A43">
      <w:pPr>
        <w:pStyle w:val="Text"/>
        <w:spacing w:before="0"/>
        <w:jc w:val="left"/>
        <w:rPr>
          <w:bCs/>
          <w:sz w:val="22"/>
          <w:szCs w:val="22"/>
          <w:lang w:val="el-GR"/>
        </w:rPr>
      </w:pPr>
    </w:p>
    <w:p w14:paraId="0CF9B98A" w14:textId="4B959CFA" w:rsidR="00D03577" w:rsidRPr="000F7655" w:rsidRDefault="00633E12" w:rsidP="00D83A43">
      <w:pPr>
        <w:pStyle w:val="Text"/>
        <w:spacing w:before="0"/>
        <w:jc w:val="left"/>
        <w:rPr>
          <w:bCs/>
          <w:sz w:val="22"/>
          <w:szCs w:val="22"/>
          <w:lang w:val="el-GR"/>
        </w:rPr>
      </w:pPr>
      <w:r w:rsidRPr="000F7655">
        <w:rPr>
          <w:bCs/>
          <w:sz w:val="22"/>
          <w:szCs w:val="22"/>
          <w:lang w:val="el-GR"/>
        </w:rPr>
        <w:t xml:space="preserve">Η ινδακατερόλη και το γλυκοπυρρόνιο ανήκουν σε </w:t>
      </w:r>
      <w:r w:rsidR="004468CA" w:rsidRPr="000F7655">
        <w:rPr>
          <w:bCs/>
          <w:sz w:val="22"/>
          <w:szCs w:val="22"/>
          <w:lang w:val="el-GR"/>
        </w:rPr>
        <w:t>μία</w:t>
      </w:r>
      <w:r w:rsidRPr="000F7655">
        <w:rPr>
          <w:bCs/>
          <w:sz w:val="22"/>
          <w:szCs w:val="22"/>
          <w:lang w:val="el-GR"/>
        </w:rPr>
        <w:t xml:space="preserve"> ομάδα φαρμάκων που ονομάζονται</w:t>
      </w:r>
      <w:r w:rsidR="00416A5F" w:rsidRPr="000F7655">
        <w:rPr>
          <w:bCs/>
          <w:sz w:val="22"/>
          <w:szCs w:val="22"/>
          <w:lang w:val="el-GR"/>
        </w:rPr>
        <w:t xml:space="preserve"> βρογχοδιασταλτικά</w:t>
      </w:r>
      <w:r w:rsidRPr="000F7655">
        <w:rPr>
          <w:bCs/>
          <w:sz w:val="22"/>
          <w:szCs w:val="22"/>
          <w:lang w:val="el-GR"/>
        </w:rPr>
        <w:t>. Χαλαρώνουν τους μύες των μικρών αεραγωγών των πνευμόνων</w:t>
      </w:r>
      <w:r w:rsidR="000F7AE1" w:rsidRPr="000F7655">
        <w:rPr>
          <w:bCs/>
          <w:sz w:val="22"/>
          <w:szCs w:val="22"/>
          <w:lang w:val="el-GR"/>
        </w:rPr>
        <w:t xml:space="preserve"> δρώντας με διαφορετικούς τρόπους</w:t>
      </w:r>
      <w:r w:rsidRPr="000F7655">
        <w:rPr>
          <w:bCs/>
          <w:sz w:val="22"/>
          <w:szCs w:val="22"/>
          <w:lang w:val="el-GR"/>
        </w:rPr>
        <w:t xml:space="preserve">. Αυτό βοηθάει στο άνοιγμα των αεραγωγών και διευκολύνει την </w:t>
      </w:r>
      <w:r w:rsidR="00A417A1" w:rsidRPr="000F7655">
        <w:rPr>
          <w:bCs/>
          <w:sz w:val="22"/>
          <w:szCs w:val="22"/>
          <w:lang w:val="el-GR"/>
        </w:rPr>
        <w:t>είσοδο</w:t>
      </w:r>
      <w:r w:rsidRPr="000F7655">
        <w:rPr>
          <w:bCs/>
          <w:sz w:val="22"/>
          <w:szCs w:val="22"/>
          <w:lang w:val="el-GR"/>
        </w:rPr>
        <w:t xml:space="preserve"> και </w:t>
      </w:r>
      <w:r w:rsidR="00A417A1" w:rsidRPr="000F7655">
        <w:rPr>
          <w:bCs/>
          <w:sz w:val="22"/>
          <w:szCs w:val="22"/>
          <w:lang w:val="el-GR"/>
        </w:rPr>
        <w:t>έξοδο</w:t>
      </w:r>
      <w:r w:rsidRPr="000F7655">
        <w:rPr>
          <w:bCs/>
          <w:sz w:val="22"/>
          <w:szCs w:val="22"/>
          <w:lang w:val="el-GR"/>
        </w:rPr>
        <w:t xml:space="preserve"> του αέρα από τους πνεύμονες</w:t>
      </w:r>
      <w:r w:rsidR="00A83A6E" w:rsidRPr="000F7655">
        <w:rPr>
          <w:bCs/>
          <w:sz w:val="22"/>
          <w:szCs w:val="22"/>
          <w:lang w:val="el-GR"/>
        </w:rPr>
        <w:t xml:space="preserve">. </w:t>
      </w:r>
      <w:r w:rsidRPr="000F7655">
        <w:rPr>
          <w:bCs/>
          <w:sz w:val="22"/>
          <w:szCs w:val="22"/>
          <w:lang w:val="el-GR"/>
        </w:rPr>
        <w:t>Όταν λαμβάνονται τακτικά, βοηθούν ώστε οι μικροί αεραγωγοί να παραμείνουν ανοικτοί</w:t>
      </w:r>
      <w:r w:rsidR="00A83A6E" w:rsidRPr="000F7655">
        <w:rPr>
          <w:bCs/>
          <w:sz w:val="22"/>
          <w:szCs w:val="22"/>
          <w:lang w:val="el-GR"/>
        </w:rPr>
        <w:t>.</w:t>
      </w:r>
    </w:p>
    <w:p w14:paraId="634F8D51" w14:textId="77777777" w:rsidR="00A83A6E" w:rsidRPr="000F7655" w:rsidRDefault="00A83A6E" w:rsidP="00D83A43">
      <w:pPr>
        <w:pStyle w:val="Text"/>
        <w:spacing w:before="0"/>
        <w:jc w:val="left"/>
        <w:rPr>
          <w:bCs/>
          <w:sz w:val="22"/>
          <w:szCs w:val="22"/>
          <w:lang w:val="el-GR"/>
        </w:rPr>
      </w:pPr>
    </w:p>
    <w:p w14:paraId="7DED4060" w14:textId="782E3432" w:rsidR="00D03577" w:rsidRPr="000F7655" w:rsidRDefault="00FD145B" w:rsidP="00D83A43">
      <w:pPr>
        <w:pStyle w:val="Text"/>
        <w:spacing w:before="0"/>
        <w:jc w:val="left"/>
        <w:rPr>
          <w:bCs/>
          <w:sz w:val="22"/>
          <w:szCs w:val="22"/>
          <w:lang w:val="el-GR"/>
        </w:rPr>
      </w:pPr>
      <w:r w:rsidRPr="000F7655">
        <w:rPr>
          <w:bCs/>
          <w:sz w:val="22"/>
          <w:szCs w:val="22"/>
          <w:lang w:val="el-GR"/>
        </w:rPr>
        <w:t xml:space="preserve">Η φουροϊκή μομεταζόνη ανήκει σε </w:t>
      </w:r>
      <w:r w:rsidR="00787FF8" w:rsidRPr="000F7655">
        <w:rPr>
          <w:bCs/>
          <w:sz w:val="22"/>
          <w:szCs w:val="22"/>
          <w:lang w:val="el-GR"/>
        </w:rPr>
        <w:t>μία</w:t>
      </w:r>
      <w:r w:rsidRPr="000F7655">
        <w:rPr>
          <w:bCs/>
          <w:sz w:val="22"/>
          <w:szCs w:val="22"/>
          <w:lang w:val="el-GR"/>
        </w:rPr>
        <w:t xml:space="preserve"> κατηγορία φαρμάκων που ονομάζονται κορτικοστεροειδή (ή στεροειδή). Τα κορτικοστεροειδή μειώνουν </w:t>
      </w:r>
      <w:r w:rsidR="00085FFA" w:rsidRPr="000F7655">
        <w:rPr>
          <w:bCs/>
          <w:sz w:val="22"/>
          <w:szCs w:val="22"/>
          <w:lang w:val="el-GR"/>
        </w:rPr>
        <w:t>την διόγκωση</w:t>
      </w:r>
      <w:r w:rsidRPr="000F7655">
        <w:rPr>
          <w:bCs/>
          <w:sz w:val="22"/>
          <w:szCs w:val="22"/>
          <w:lang w:val="el-GR"/>
        </w:rPr>
        <w:t xml:space="preserve"> και τον ερεθισμό </w:t>
      </w:r>
      <w:r w:rsidR="006630AB" w:rsidRPr="000F7655">
        <w:rPr>
          <w:bCs/>
          <w:sz w:val="22"/>
          <w:szCs w:val="22"/>
          <w:lang w:val="el-GR"/>
        </w:rPr>
        <w:t xml:space="preserve">(φλεγμονή) </w:t>
      </w:r>
      <w:r w:rsidRPr="000F7655">
        <w:rPr>
          <w:bCs/>
          <w:sz w:val="22"/>
          <w:szCs w:val="22"/>
          <w:lang w:val="el-GR"/>
        </w:rPr>
        <w:t xml:space="preserve">στους μικρούς αεραγωγούς των πνευμόνων και </w:t>
      </w:r>
      <w:r w:rsidR="006418F5" w:rsidRPr="000F7655">
        <w:rPr>
          <w:bCs/>
          <w:sz w:val="22"/>
          <w:szCs w:val="22"/>
          <w:lang w:val="el-GR"/>
        </w:rPr>
        <w:t>επομένως</w:t>
      </w:r>
      <w:r w:rsidRPr="000F7655">
        <w:rPr>
          <w:bCs/>
          <w:sz w:val="22"/>
          <w:szCs w:val="22"/>
          <w:lang w:val="el-GR"/>
        </w:rPr>
        <w:t xml:space="preserve"> ανακουφίζουν σταδιακά τα προβλήματα στην αναπνοή</w:t>
      </w:r>
      <w:r w:rsidR="00A83A6E" w:rsidRPr="000F7655">
        <w:rPr>
          <w:bCs/>
          <w:sz w:val="22"/>
          <w:szCs w:val="22"/>
          <w:lang w:val="el-GR"/>
        </w:rPr>
        <w:t xml:space="preserve">. </w:t>
      </w:r>
      <w:r w:rsidRPr="000F7655">
        <w:rPr>
          <w:bCs/>
          <w:sz w:val="22"/>
          <w:szCs w:val="22"/>
          <w:lang w:val="el-GR"/>
        </w:rPr>
        <w:t>Τα κορτικοστεροειδή συμβάλλουν επίσης στην πρόληψη των συμβάντων άσθματος</w:t>
      </w:r>
      <w:r w:rsidR="00A83A6E" w:rsidRPr="000F7655">
        <w:rPr>
          <w:bCs/>
          <w:sz w:val="22"/>
          <w:szCs w:val="22"/>
          <w:lang w:val="el-GR"/>
        </w:rPr>
        <w:t>.</w:t>
      </w:r>
    </w:p>
    <w:p w14:paraId="11CBAEEB" w14:textId="77777777" w:rsidR="00D03577" w:rsidRPr="000F7655" w:rsidRDefault="00D03577" w:rsidP="00D83A43">
      <w:pPr>
        <w:pStyle w:val="Text"/>
        <w:spacing w:before="0"/>
        <w:jc w:val="left"/>
        <w:rPr>
          <w:bCs/>
          <w:sz w:val="22"/>
          <w:szCs w:val="22"/>
          <w:lang w:val="el-GR"/>
        </w:rPr>
      </w:pPr>
    </w:p>
    <w:p w14:paraId="176AF4EC" w14:textId="046A7B99" w:rsidR="00A83A6E" w:rsidRPr="000F7655" w:rsidRDefault="00FD145B"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Ποια είναι η χρήση του</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Enerzair</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Breezhaler</w:t>
      </w:r>
    </w:p>
    <w:p w14:paraId="6B60A82B" w14:textId="41AC194E" w:rsidR="0078744C" w:rsidRPr="000F7655" w:rsidRDefault="00FD145B" w:rsidP="00D83A43">
      <w:pPr>
        <w:pStyle w:val="Nottoc-headings"/>
        <w:keepNext w:val="0"/>
        <w:keepLines w:val="0"/>
        <w:spacing w:before="0" w:after="0"/>
        <w:rPr>
          <w:rFonts w:ascii="Times New Roman" w:hAnsi="Times New Roman" w:cs="Times New Roman"/>
          <w:b w:val="0"/>
          <w:sz w:val="22"/>
          <w:szCs w:val="22"/>
          <w:lang w:val="el-GR"/>
        </w:rPr>
      </w:pPr>
      <w:r w:rsidRPr="000F7655">
        <w:rPr>
          <w:rFonts w:ascii="Times New Roman" w:hAnsi="Times New Roman" w:cs="Times New Roman"/>
          <w:b w:val="0"/>
          <w:bCs/>
          <w:sz w:val="22"/>
          <w:szCs w:val="22"/>
          <w:lang w:val="el-GR"/>
        </w:rPr>
        <w:t xml:space="preserve">Το </w:t>
      </w:r>
      <w:r w:rsidR="00BD249A" w:rsidRPr="000F7655">
        <w:rPr>
          <w:rFonts w:ascii="Times New Roman" w:hAnsi="Times New Roman" w:cs="Times New Roman"/>
          <w:b w:val="0"/>
          <w:bCs/>
          <w:sz w:val="22"/>
          <w:szCs w:val="22"/>
        </w:rPr>
        <w:t>Enerzair</w:t>
      </w:r>
      <w:r w:rsidR="00BD249A" w:rsidRPr="000F7655">
        <w:rPr>
          <w:rFonts w:ascii="Times New Roman" w:hAnsi="Times New Roman" w:cs="Times New Roman"/>
          <w:b w:val="0"/>
          <w:bCs/>
          <w:sz w:val="22"/>
          <w:szCs w:val="22"/>
          <w:lang w:val="el-GR"/>
        </w:rPr>
        <w:t xml:space="preserve"> </w:t>
      </w:r>
      <w:r w:rsidR="00BD249A" w:rsidRPr="000F7655">
        <w:rPr>
          <w:rFonts w:ascii="Times New Roman" w:hAnsi="Times New Roman" w:cs="Times New Roman"/>
          <w:b w:val="0"/>
          <w:bCs/>
          <w:sz w:val="22"/>
          <w:szCs w:val="22"/>
        </w:rPr>
        <w:t>Breezhaler</w:t>
      </w:r>
      <w:r w:rsidR="00D03577" w:rsidRPr="000F7655">
        <w:rPr>
          <w:rFonts w:ascii="Times New Roman" w:hAnsi="Times New Roman" w:cs="Times New Roman"/>
          <w:b w:val="0"/>
          <w:bCs/>
          <w:sz w:val="22"/>
          <w:szCs w:val="22"/>
          <w:lang w:val="el-GR"/>
        </w:rPr>
        <w:t xml:space="preserve"> </w:t>
      </w:r>
      <w:r w:rsidRPr="000F7655">
        <w:rPr>
          <w:rFonts w:ascii="Times New Roman" w:hAnsi="Times New Roman" w:cs="Times New Roman"/>
          <w:b w:val="0"/>
          <w:bCs/>
          <w:sz w:val="22"/>
          <w:szCs w:val="22"/>
          <w:lang w:val="el-GR"/>
        </w:rPr>
        <w:t>χρησιμοποιείται ως</w:t>
      </w:r>
      <w:r w:rsidR="00FA08E9" w:rsidRPr="000F7655">
        <w:rPr>
          <w:rFonts w:ascii="Times New Roman" w:hAnsi="Times New Roman" w:cs="Times New Roman"/>
          <w:b w:val="0"/>
          <w:bCs/>
          <w:sz w:val="22"/>
          <w:szCs w:val="22"/>
          <w:lang w:val="el-GR"/>
        </w:rPr>
        <w:t xml:space="preserve"> τακτική</w:t>
      </w:r>
      <w:r w:rsidRPr="000F7655">
        <w:rPr>
          <w:rFonts w:ascii="Times New Roman" w:hAnsi="Times New Roman" w:cs="Times New Roman"/>
          <w:b w:val="0"/>
          <w:bCs/>
          <w:sz w:val="22"/>
          <w:szCs w:val="22"/>
          <w:lang w:val="el-GR"/>
        </w:rPr>
        <w:t xml:space="preserve"> θεραπεία για το άσθμα στους ενήλικες</w:t>
      </w:r>
      <w:r w:rsidR="00A83A6E" w:rsidRPr="000F7655">
        <w:rPr>
          <w:rFonts w:ascii="Times New Roman" w:hAnsi="Times New Roman" w:cs="Times New Roman"/>
          <w:b w:val="0"/>
          <w:bCs/>
          <w:sz w:val="22"/>
          <w:szCs w:val="22"/>
          <w:lang w:val="el-GR"/>
        </w:rPr>
        <w:t>.</w:t>
      </w:r>
    </w:p>
    <w:p w14:paraId="03FAC11C" w14:textId="77777777" w:rsidR="00D03577" w:rsidRPr="000F7655" w:rsidRDefault="00D03577" w:rsidP="00D83A43">
      <w:pPr>
        <w:pStyle w:val="Nottoc-headings"/>
        <w:keepNext w:val="0"/>
        <w:keepLines w:val="0"/>
        <w:spacing w:before="0" w:after="0"/>
        <w:rPr>
          <w:rFonts w:ascii="Times New Roman" w:hAnsi="Times New Roman" w:cs="Times New Roman"/>
          <w:b w:val="0"/>
          <w:sz w:val="22"/>
          <w:szCs w:val="22"/>
          <w:lang w:val="el-GR"/>
        </w:rPr>
      </w:pPr>
    </w:p>
    <w:p w14:paraId="45CF1096" w14:textId="6DC6ABC7" w:rsidR="00F16B7E" w:rsidRPr="000F7655" w:rsidRDefault="00FD145B" w:rsidP="00D83A43">
      <w:pPr>
        <w:pStyle w:val="Text"/>
        <w:spacing w:before="0"/>
        <w:jc w:val="left"/>
        <w:rPr>
          <w:sz w:val="22"/>
          <w:szCs w:val="22"/>
          <w:lang w:val="el-GR"/>
        </w:rPr>
      </w:pPr>
      <w:r w:rsidRPr="000F7655">
        <w:rPr>
          <w:sz w:val="22"/>
          <w:szCs w:val="22"/>
          <w:lang w:val="el-GR"/>
        </w:rPr>
        <w:t xml:space="preserve">Το άσθμα είναι </w:t>
      </w:r>
      <w:r w:rsidR="0037599C" w:rsidRPr="000F7655">
        <w:rPr>
          <w:sz w:val="22"/>
          <w:szCs w:val="22"/>
          <w:lang w:val="el-GR"/>
        </w:rPr>
        <w:t>μία</w:t>
      </w:r>
      <w:r w:rsidRPr="000F7655">
        <w:rPr>
          <w:sz w:val="22"/>
          <w:szCs w:val="22"/>
          <w:lang w:val="el-GR"/>
        </w:rPr>
        <w:t xml:space="preserve"> σοβαρή μακρόχρονη πνευμονοπάθεια όπου οι μύες </w:t>
      </w:r>
      <w:r w:rsidR="00D467F9" w:rsidRPr="000F7655">
        <w:rPr>
          <w:sz w:val="22"/>
          <w:szCs w:val="22"/>
          <w:lang w:val="el-GR"/>
        </w:rPr>
        <w:t>γύρω από</w:t>
      </w:r>
      <w:r w:rsidRPr="000F7655">
        <w:rPr>
          <w:sz w:val="22"/>
          <w:szCs w:val="22"/>
          <w:lang w:val="el-GR"/>
        </w:rPr>
        <w:t xml:space="preserve"> τους μικρότερους αεραγωγούς </w:t>
      </w:r>
      <w:r w:rsidR="00A6508C" w:rsidRPr="000F7655">
        <w:rPr>
          <w:rFonts w:eastAsia="MS Gothic" w:cs="Arial"/>
          <w:sz w:val="22"/>
          <w:szCs w:val="22"/>
          <w:lang w:val="el-GR"/>
        </w:rPr>
        <w:t xml:space="preserve">γίνονται σφιχτοί </w:t>
      </w:r>
      <w:r w:rsidRPr="000F7655">
        <w:rPr>
          <w:sz w:val="22"/>
          <w:szCs w:val="22"/>
          <w:lang w:val="el-GR"/>
        </w:rPr>
        <w:t xml:space="preserve">(βρογχοσυστολή) και </w:t>
      </w:r>
      <w:r w:rsidR="00A6508C" w:rsidRPr="000F7655">
        <w:rPr>
          <w:sz w:val="22"/>
          <w:szCs w:val="22"/>
          <w:lang w:val="el-GR"/>
        </w:rPr>
        <w:t>φλεγμονώδεις</w:t>
      </w:r>
      <w:r w:rsidRPr="000F7655">
        <w:rPr>
          <w:sz w:val="22"/>
          <w:szCs w:val="22"/>
          <w:lang w:val="el-GR"/>
        </w:rPr>
        <w:t>. Τα συμπτώματα εμφανίζονται και υποχωρούν</w:t>
      </w:r>
      <w:r w:rsidR="00B61163" w:rsidRPr="000F7655">
        <w:rPr>
          <w:sz w:val="22"/>
          <w:szCs w:val="22"/>
          <w:lang w:val="el-GR"/>
        </w:rPr>
        <w:t xml:space="preserve"> και περιλαμβάνουν δύσπνοια, συριγμό, σφίξιμο στο στήθος και βήχα</w:t>
      </w:r>
      <w:r w:rsidR="00F16B7E" w:rsidRPr="000F7655">
        <w:rPr>
          <w:sz w:val="22"/>
          <w:szCs w:val="22"/>
          <w:lang w:val="el-GR"/>
        </w:rPr>
        <w:t>.</w:t>
      </w:r>
    </w:p>
    <w:p w14:paraId="33BC13EC" w14:textId="77777777" w:rsidR="00F16B7E" w:rsidRPr="000F7655" w:rsidRDefault="00F16B7E" w:rsidP="00D83A43">
      <w:pPr>
        <w:pStyle w:val="Text"/>
        <w:spacing w:before="0"/>
        <w:jc w:val="left"/>
        <w:rPr>
          <w:sz w:val="22"/>
          <w:szCs w:val="22"/>
          <w:lang w:val="el-GR"/>
        </w:rPr>
      </w:pPr>
    </w:p>
    <w:p w14:paraId="51551EDF" w14:textId="51EA284E" w:rsidR="00A83A6E" w:rsidRPr="000F7655" w:rsidRDefault="00BD20C1" w:rsidP="00D83A43">
      <w:pPr>
        <w:pStyle w:val="Text"/>
        <w:spacing w:before="0"/>
        <w:jc w:val="left"/>
        <w:rPr>
          <w:rFonts w:cs="Arial"/>
          <w:sz w:val="22"/>
          <w:szCs w:val="22"/>
          <w:lang w:val="el-GR"/>
        </w:rPr>
      </w:pPr>
      <w:r w:rsidRPr="000F7655">
        <w:rPr>
          <w:sz w:val="22"/>
          <w:szCs w:val="22"/>
          <w:lang w:val="el-GR"/>
        </w:rPr>
        <w:t>Πρέπει να χρησιμοποιείτε το</w:t>
      </w:r>
      <w:r w:rsidR="00A83A6E" w:rsidRPr="000F7655">
        <w:rPr>
          <w:sz w:val="22"/>
          <w:szCs w:val="22"/>
          <w:lang w:val="el-GR"/>
        </w:rPr>
        <w:t xml:space="preserve"> </w:t>
      </w:r>
      <w:r w:rsidR="00A83A6E" w:rsidRPr="000F7655">
        <w:rPr>
          <w:sz w:val="22"/>
          <w:szCs w:val="22"/>
        </w:rPr>
        <w:t>Enerzair</w:t>
      </w:r>
      <w:r w:rsidR="00A83A6E" w:rsidRPr="000F7655">
        <w:rPr>
          <w:sz w:val="22"/>
          <w:szCs w:val="22"/>
          <w:lang w:val="el-GR"/>
        </w:rPr>
        <w:t xml:space="preserve"> </w:t>
      </w:r>
      <w:r w:rsidR="00A83A6E" w:rsidRPr="000F7655">
        <w:rPr>
          <w:sz w:val="22"/>
          <w:szCs w:val="22"/>
        </w:rPr>
        <w:t>Breezhaler</w:t>
      </w:r>
      <w:r w:rsidR="00A83A6E" w:rsidRPr="000F7655">
        <w:rPr>
          <w:sz w:val="22"/>
          <w:szCs w:val="22"/>
          <w:lang w:val="el-GR"/>
        </w:rPr>
        <w:t xml:space="preserve"> </w:t>
      </w:r>
      <w:r w:rsidRPr="000F7655">
        <w:rPr>
          <w:sz w:val="22"/>
          <w:szCs w:val="22"/>
          <w:lang w:val="el-GR"/>
        </w:rPr>
        <w:t xml:space="preserve">κάθε μέρα και όχι μόνο όταν έχετε προβλήματα αναπνοής ή άλλα συμπτώματα άσθματος. Αυτό θα διασφαλίσει ότι </w:t>
      </w:r>
      <w:r w:rsidR="00A24E1B" w:rsidRPr="000F7655">
        <w:rPr>
          <w:sz w:val="22"/>
          <w:szCs w:val="22"/>
          <w:lang w:val="el-GR"/>
        </w:rPr>
        <w:t>ελέγχει το άσθμα σας σωστά</w:t>
      </w:r>
      <w:r w:rsidR="00A83A6E" w:rsidRPr="000F7655">
        <w:rPr>
          <w:sz w:val="22"/>
          <w:szCs w:val="22"/>
          <w:lang w:val="el-GR"/>
        </w:rPr>
        <w:t>.</w:t>
      </w:r>
      <w:r w:rsidR="006F44C4" w:rsidRPr="000F7655">
        <w:rPr>
          <w:b/>
          <w:sz w:val="22"/>
          <w:szCs w:val="22"/>
          <w:lang w:val="el-GR"/>
        </w:rPr>
        <w:t xml:space="preserve"> </w:t>
      </w:r>
      <w:r w:rsidR="006F44C4" w:rsidRPr="000F7655">
        <w:rPr>
          <w:rFonts w:eastAsia="MS Gothic" w:cs="Arial"/>
          <w:sz w:val="22"/>
          <w:szCs w:val="22"/>
          <w:lang w:val="el-GR"/>
        </w:rPr>
        <w:t>Μην χρησιμοποιείτε αυτό το φάρμακο για την ανακούφιση ξαφνικού συμβάντος δύσπνοιας ή συριγμού.</w:t>
      </w:r>
    </w:p>
    <w:p w14:paraId="498E3E8E" w14:textId="77777777" w:rsidR="00671575" w:rsidRPr="000F7655" w:rsidRDefault="00671575" w:rsidP="00D83A43">
      <w:pPr>
        <w:pStyle w:val="Text"/>
        <w:spacing w:before="0"/>
        <w:jc w:val="left"/>
        <w:rPr>
          <w:sz w:val="22"/>
          <w:szCs w:val="22"/>
          <w:lang w:val="el-GR"/>
        </w:rPr>
      </w:pPr>
    </w:p>
    <w:p w14:paraId="7102BCDA" w14:textId="3C7F5645" w:rsidR="00A83A6E" w:rsidRPr="000F7655" w:rsidRDefault="00623146" w:rsidP="00D83A43">
      <w:pPr>
        <w:pStyle w:val="Text"/>
        <w:spacing w:before="0"/>
        <w:jc w:val="left"/>
        <w:rPr>
          <w:sz w:val="22"/>
          <w:szCs w:val="22"/>
          <w:lang w:val="el-GR"/>
        </w:rPr>
      </w:pPr>
      <w:r w:rsidRPr="000F7655">
        <w:rPr>
          <w:sz w:val="22"/>
          <w:szCs w:val="22"/>
          <w:lang w:val="el-GR"/>
        </w:rPr>
        <w:t>Εά</w:t>
      </w:r>
      <w:r w:rsidR="00A24E1B" w:rsidRPr="000F7655">
        <w:rPr>
          <w:sz w:val="22"/>
          <w:szCs w:val="22"/>
          <w:lang w:val="el-GR"/>
        </w:rPr>
        <w:t xml:space="preserve">ν έχετε οποιαδήποτε απορία σχετικά με το πώς </w:t>
      </w:r>
      <w:r w:rsidR="00A76894" w:rsidRPr="000F7655">
        <w:rPr>
          <w:sz w:val="22"/>
          <w:szCs w:val="22"/>
          <w:lang w:val="el-GR"/>
        </w:rPr>
        <w:t>δρα</w:t>
      </w:r>
      <w:r w:rsidR="00A24E1B" w:rsidRPr="000F7655">
        <w:rPr>
          <w:sz w:val="22"/>
          <w:szCs w:val="22"/>
          <w:lang w:val="el-GR"/>
        </w:rPr>
        <w:t xml:space="preserve"> το </w:t>
      </w:r>
      <w:r w:rsidR="00A83A6E" w:rsidRPr="000F7655">
        <w:rPr>
          <w:sz w:val="22"/>
          <w:szCs w:val="22"/>
        </w:rPr>
        <w:t>Enerzair</w:t>
      </w:r>
      <w:r w:rsidR="00A83A6E" w:rsidRPr="000F7655">
        <w:rPr>
          <w:sz w:val="22"/>
          <w:szCs w:val="22"/>
          <w:lang w:val="el-GR"/>
        </w:rPr>
        <w:t xml:space="preserve"> </w:t>
      </w:r>
      <w:r w:rsidR="00A83A6E" w:rsidRPr="000F7655">
        <w:rPr>
          <w:sz w:val="22"/>
          <w:szCs w:val="22"/>
        </w:rPr>
        <w:t>Breezhaler</w:t>
      </w:r>
      <w:r w:rsidR="00A83A6E" w:rsidRPr="000F7655">
        <w:rPr>
          <w:sz w:val="22"/>
          <w:szCs w:val="22"/>
          <w:lang w:val="el-GR"/>
        </w:rPr>
        <w:t xml:space="preserve"> </w:t>
      </w:r>
      <w:r w:rsidR="00A24E1B" w:rsidRPr="000F7655">
        <w:rPr>
          <w:sz w:val="22"/>
          <w:szCs w:val="22"/>
          <w:lang w:val="el-GR"/>
        </w:rPr>
        <w:t>ή γιατί αυτό το φάρμακο συνταγογραφήθηκε για εσάς, ρωτήστε το</w:t>
      </w:r>
      <w:r w:rsidR="00A76894" w:rsidRPr="000F7655">
        <w:rPr>
          <w:sz w:val="22"/>
          <w:szCs w:val="22"/>
          <w:lang w:val="el-GR"/>
        </w:rPr>
        <w:t>ν</w:t>
      </w:r>
      <w:r w:rsidR="00A24E1B" w:rsidRPr="000F7655">
        <w:rPr>
          <w:sz w:val="22"/>
          <w:szCs w:val="22"/>
          <w:lang w:val="el-GR"/>
        </w:rPr>
        <w:t xml:space="preserve"> γιατρό σας</w:t>
      </w:r>
      <w:r w:rsidR="00A83A6E" w:rsidRPr="000F7655">
        <w:rPr>
          <w:sz w:val="22"/>
          <w:szCs w:val="22"/>
          <w:lang w:val="el-GR"/>
        </w:rPr>
        <w:t>.</w:t>
      </w:r>
    </w:p>
    <w:p w14:paraId="1113ED49" w14:textId="77777777" w:rsidR="00D03577" w:rsidRPr="000F7655" w:rsidRDefault="00D03577" w:rsidP="00D83A43">
      <w:pPr>
        <w:pStyle w:val="Text"/>
        <w:spacing w:before="0"/>
        <w:jc w:val="left"/>
        <w:rPr>
          <w:sz w:val="22"/>
          <w:szCs w:val="22"/>
          <w:lang w:val="el-GR"/>
        </w:rPr>
      </w:pPr>
    </w:p>
    <w:p w14:paraId="4482C730" w14:textId="77777777" w:rsidR="0096485D" w:rsidRPr="000F7655" w:rsidRDefault="0096485D" w:rsidP="00D83A43">
      <w:pPr>
        <w:pStyle w:val="Text"/>
        <w:spacing w:before="0"/>
        <w:jc w:val="left"/>
        <w:rPr>
          <w:sz w:val="22"/>
          <w:szCs w:val="22"/>
          <w:lang w:val="el-GR"/>
        </w:rPr>
      </w:pPr>
    </w:p>
    <w:p w14:paraId="682042B8" w14:textId="6084AB6F" w:rsidR="00A83A6E" w:rsidRPr="001E0FE3" w:rsidRDefault="0096485D" w:rsidP="00D83A43">
      <w:pPr>
        <w:keepNext/>
        <w:keepLines/>
        <w:spacing w:line="240" w:lineRule="auto"/>
        <w:rPr>
          <w:b/>
          <w:bCs/>
          <w:lang w:val="el-GR"/>
        </w:rPr>
      </w:pPr>
      <w:bookmarkStart w:id="55" w:name="_Toc2097633"/>
      <w:r w:rsidRPr="001E0FE3">
        <w:rPr>
          <w:b/>
          <w:bCs/>
          <w:lang w:val="el-GR"/>
        </w:rPr>
        <w:t>2.</w:t>
      </w:r>
      <w:r w:rsidRPr="001E0FE3">
        <w:rPr>
          <w:b/>
          <w:bCs/>
          <w:lang w:val="el-GR"/>
        </w:rPr>
        <w:tab/>
      </w:r>
      <w:r w:rsidR="000175C3" w:rsidRPr="007A5858">
        <w:rPr>
          <w:b/>
          <w:bCs/>
          <w:lang w:val="el-GR"/>
        </w:rPr>
        <w:t>Τι πρέπει να γνωρίζετε πριν χρησιμοποιήσετε το</w:t>
      </w:r>
      <w:r w:rsidR="00A83A6E" w:rsidRPr="001E0FE3">
        <w:rPr>
          <w:b/>
          <w:bCs/>
          <w:lang w:val="el-GR"/>
        </w:rPr>
        <w:t xml:space="preserve"> </w:t>
      </w:r>
      <w:r w:rsidR="00A83A6E" w:rsidRPr="007A5858">
        <w:rPr>
          <w:b/>
          <w:bCs/>
        </w:rPr>
        <w:t>Enerzair</w:t>
      </w:r>
      <w:r w:rsidR="00A83A6E" w:rsidRPr="001E0FE3">
        <w:rPr>
          <w:b/>
          <w:bCs/>
          <w:lang w:val="el-GR"/>
        </w:rPr>
        <w:t xml:space="preserve"> </w:t>
      </w:r>
      <w:r w:rsidR="00A83A6E" w:rsidRPr="007A5858">
        <w:rPr>
          <w:b/>
          <w:bCs/>
        </w:rPr>
        <w:t>Breezhaler</w:t>
      </w:r>
      <w:bookmarkEnd w:id="55"/>
    </w:p>
    <w:p w14:paraId="38AC7538" w14:textId="77777777" w:rsidR="00A83A6E" w:rsidRPr="000F7655" w:rsidRDefault="00A83A6E" w:rsidP="00D83A43">
      <w:pPr>
        <w:pStyle w:val="Text"/>
        <w:keepNext/>
        <w:keepLines/>
        <w:spacing w:before="0"/>
        <w:jc w:val="left"/>
        <w:rPr>
          <w:bCs/>
          <w:sz w:val="22"/>
          <w:szCs w:val="22"/>
          <w:lang w:val="el-GR"/>
        </w:rPr>
      </w:pPr>
    </w:p>
    <w:p w14:paraId="4B19C028" w14:textId="5F41A8E3" w:rsidR="00A83A6E" w:rsidRPr="000F7655" w:rsidRDefault="00A24E1B" w:rsidP="00D83A43">
      <w:pPr>
        <w:pStyle w:val="Text"/>
        <w:spacing w:before="0"/>
        <w:jc w:val="left"/>
        <w:rPr>
          <w:sz w:val="22"/>
          <w:szCs w:val="22"/>
          <w:lang w:val="el-GR"/>
        </w:rPr>
      </w:pPr>
      <w:r w:rsidRPr="000F7655">
        <w:rPr>
          <w:sz w:val="22"/>
          <w:szCs w:val="22"/>
          <w:lang w:val="el-GR"/>
        </w:rPr>
        <w:t>Ακολουθήστε τις οδηγίες του γιατρού σας προσε</w:t>
      </w:r>
      <w:r w:rsidR="006B0737" w:rsidRPr="000F7655">
        <w:rPr>
          <w:sz w:val="22"/>
          <w:szCs w:val="22"/>
          <w:lang w:val="el-GR"/>
        </w:rPr>
        <w:t>κ</w:t>
      </w:r>
      <w:r w:rsidRPr="000F7655">
        <w:rPr>
          <w:sz w:val="22"/>
          <w:szCs w:val="22"/>
          <w:lang w:val="el-GR"/>
        </w:rPr>
        <w:t>τικά</w:t>
      </w:r>
      <w:r w:rsidR="00A83A6E" w:rsidRPr="000F7655">
        <w:rPr>
          <w:sz w:val="22"/>
          <w:szCs w:val="22"/>
          <w:lang w:val="el-GR"/>
        </w:rPr>
        <w:t>.</w:t>
      </w:r>
    </w:p>
    <w:p w14:paraId="35ED9E11" w14:textId="77777777" w:rsidR="0050744B" w:rsidRPr="000F7655" w:rsidRDefault="0050744B" w:rsidP="00D83A43">
      <w:pPr>
        <w:pStyle w:val="Text"/>
        <w:spacing w:before="0"/>
        <w:jc w:val="left"/>
        <w:rPr>
          <w:sz w:val="22"/>
          <w:szCs w:val="22"/>
          <w:lang w:val="el-GR"/>
        </w:rPr>
      </w:pPr>
    </w:p>
    <w:p w14:paraId="77D5BC5A" w14:textId="77C521BF" w:rsidR="00A83A6E" w:rsidRPr="000F7655" w:rsidRDefault="000175C3" w:rsidP="00D83A43">
      <w:pPr>
        <w:pStyle w:val="Nottoc-headings"/>
        <w:keepLines w:val="0"/>
        <w:spacing w:before="0" w:after="0"/>
        <w:rPr>
          <w:rFonts w:ascii="Times New Roman" w:hAnsi="Times New Roman" w:cs="Times New Roman"/>
          <w:sz w:val="22"/>
          <w:szCs w:val="22"/>
          <w:lang w:val="el-GR"/>
        </w:rPr>
      </w:pPr>
      <w:r w:rsidRPr="000F7655">
        <w:rPr>
          <w:rFonts w:ascii="Times New Roman" w:eastAsia="Times New Roman" w:hAnsi="Times New Roman" w:cs="Times New Roman"/>
          <w:sz w:val="22"/>
          <w:szCs w:val="20"/>
          <w:lang w:val="el-GR" w:eastAsia="en-US"/>
        </w:rPr>
        <w:t>Μην χρησιμοποιήσετε το</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Enerzair</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Breezhaler</w:t>
      </w:r>
    </w:p>
    <w:p w14:paraId="5DA7C227" w14:textId="041443A0" w:rsidR="00A83A6E" w:rsidRPr="000F7655" w:rsidRDefault="000175C3" w:rsidP="00D83A43">
      <w:pPr>
        <w:pStyle w:val="Listlevel1"/>
        <w:numPr>
          <w:ilvl w:val="0"/>
          <w:numId w:val="6"/>
        </w:numPr>
        <w:spacing w:before="0"/>
        <w:ind w:left="567" w:hanging="567"/>
        <w:rPr>
          <w:sz w:val="22"/>
          <w:szCs w:val="22"/>
          <w:lang w:val="el-GR"/>
        </w:rPr>
      </w:pPr>
      <w:r w:rsidRPr="000F7655">
        <w:rPr>
          <w:rFonts w:eastAsia="Times New Roman"/>
          <w:sz w:val="22"/>
          <w:lang w:val="el-GR" w:eastAsia="en-US"/>
        </w:rPr>
        <w:t>σε περίπτωση αλλεργίας στη</w:t>
      </w:r>
      <w:r w:rsidR="00A24E1B" w:rsidRPr="000F7655">
        <w:rPr>
          <w:rFonts w:eastAsia="Times New Roman"/>
          <w:sz w:val="22"/>
          <w:lang w:val="el-GR" w:eastAsia="en-US"/>
        </w:rPr>
        <w:t xml:space="preserve">ν ινδακατερόλη, το γλυκοπυρρόνιο, τη φουροϊκή μομεταζόνη ή </w:t>
      </w:r>
      <w:r w:rsidR="00A24E1B" w:rsidRPr="000F7655">
        <w:rPr>
          <w:sz w:val="22"/>
          <w:szCs w:val="22"/>
          <w:lang w:val="el-GR"/>
        </w:rPr>
        <w:t>σε οποιοδήποτε άλλο από τα συστατικά αυτού του φαρμάκου (αναφέρονται στην παράγραφο</w:t>
      </w:r>
      <w:r w:rsidR="0096485D" w:rsidRPr="000F7655">
        <w:rPr>
          <w:sz w:val="22"/>
          <w:szCs w:val="22"/>
        </w:rPr>
        <w:t> </w:t>
      </w:r>
      <w:r w:rsidR="00A83A6E" w:rsidRPr="000F7655">
        <w:rPr>
          <w:sz w:val="22"/>
          <w:szCs w:val="22"/>
          <w:lang w:val="el-GR"/>
        </w:rPr>
        <w:t>6).</w:t>
      </w:r>
      <w:r w:rsidR="0096485D" w:rsidRPr="000F7655">
        <w:rPr>
          <w:sz w:val="22"/>
          <w:szCs w:val="22"/>
          <w:lang w:val="el-GR"/>
        </w:rPr>
        <w:t xml:space="preserve"> </w:t>
      </w:r>
      <w:r w:rsidR="00A24E1B" w:rsidRPr="000F7655">
        <w:rPr>
          <w:sz w:val="22"/>
          <w:szCs w:val="22"/>
          <w:lang w:val="el-GR"/>
        </w:rPr>
        <w:t xml:space="preserve">Αν πιστεύετε ότι μπορεί να είστε </w:t>
      </w:r>
      <w:r w:rsidR="00FC25C7" w:rsidRPr="000F7655">
        <w:rPr>
          <w:sz w:val="22"/>
          <w:szCs w:val="22"/>
          <w:lang w:val="el-GR"/>
        </w:rPr>
        <w:t>αλλεργικός/</w:t>
      </w:r>
      <w:r w:rsidR="00A24E1B" w:rsidRPr="000F7655">
        <w:rPr>
          <w:sz w:val="22"/>
          <w:szCs w:val="22"/>
          <w:lang w:val="el-GR"/>
        </w:rPr>
        <w:t>αλλεργική, ζητήστε συμβουλές από τον γιατρό σας</w:t>
      </w:r>
      <w:r w:rsidR="00A83A6E" w:rsidRPr="000F7655">
        <w:rPr>
          <w:sz w:val="22"/>
          <w:szCs w:val="22"/>
          <w:lang w:val="el-GR"/>
        </w:rPr>
        <w:t>.</w:t>
      </w:r>
    </w:p>
    <w:p w14:paraId="07D03CF2" w14:textId="77777777" w:rsidR="0096485D" w:rsidRPr="000F7655" w:rsidRDefault="0096485D" w:rsidP="00D83A43">
      <w:pPr>
        <w:pStyle w:val="Listlevel1"/>
        <w:spacing w:before="0"/>
        <w:ind w:left="0" w:firstLine="0"/>
        <w:rPr>
          <w:sz w:val="22"/>
          <w:szCs w:val="22"/>
          <w:lang w:val="el-GR"/>
        </w:rPr>
      </w:pPr>
    </w:p>
    <w:p w14:paraId="5ABEBD2B" w14:textId="4F12E5C2" w:rsidR="00A83A6E" w:rsidRPr="000F7655" w:rsidRDefault="000175C3" w:rsidP="00D83A43">
      <w:pPr>
        <w:pStyle w:val="Nottoc-headings"/>
        <w:spacing w:before="0" w:after="0"/>
        <w:rPr>
          <w:rFonts w:ascii="Times New Roman" w:hAnsi="Times New Roman" w:cs="Times New Roman"/>
          <w:sz w:val="22"/>
          <w:szCs w:val="22"/>
          <w:lang w:val="el-GR"/>
        </w:rPr>
      </w:pPr>
      <w:r w:rsidRPr="000F7655">
        <w:rPr>
          <w:rFonts w:ascii="Times New Roman" w:eastAsia="Times New Roman" w:hAnsi="Times New Roman" w:cs="Times New Roman"/>
          <w:sz w:val="22"/>
          <w:szCs w:val="20"/>
          <w:lang w:val="el-GR" w:eastAsia="en-US"/>
        </w:rPr>
        <w:t>Προειδοποιήσεις και προφυλάξεις</w:t>
      </w:r>
    </w:p>
    <w:p w14:paraId="626C0FBB" w14:textId="431B4195" w:rsidR="00A83A6E" w:rsidRPr="000F7655" w:rsidRDefault="000175C3" w:rsidP="00D83A43">
      <w:pPr>
        <w:pStyle w:val="Text"/>
        <w:keepNext/>
        <w:keepLines/>
        <w:spacing w:before="0"/>
        <w:jc w:val="left"/>
        <w:rPr>
          <w:sz w:val="22"/>
          <w:szCs w:val="22"/>
          <w:lang w:val="el-GR"/>
        </w:rPr>
      </w:pPr>
      <w:r w:rsidRPr="000F7655">
        <w:rPr>
          <w:rFonts w:eastAsia="Times New Roman"/>
          <w:sz w:val="22"/>
          <w:lang w:val="el-GR" w:eastAsia="en-US"/>
        </w:rPr>
        <w:t xml:space="preserve">Απευθυνθείτε στον γιατρό, τον φαρμακοποιό ή τον νοσοκόμο σας </w:t>
      </w:r>
      <w:r w:rsidRPr="000F7655">
        <w:rPr>
          <w:rFonts w:eastAsia="Times New Roman"/>
          <w:b/>
          <w:sz w:val="22"/>
          <w:lang w:val="el-GR" w:eastAsia="en-US"/>
        </w:rPr>
        <w:t>πριν</w:t>
      </w:r>
      <w:r w:rsidRPr="000F7655">
        <w:rPr>
          <w:rFonts w:eastAsia="Times New Roman"/>
          <w:sz w:val="22"/>
          <w:lang w:val="el-GR" w:eastAsia="en-US"/>
        </w:rPr>
        <w:t xml:space="preserve"> χρησιμοποιήσετε το</w:t>
      </w:r>
      <w:r w:rsidR="00A83A6E" w:rsidRPr="000F7655">
        <w:rPr>
          <w:sz w:val="22"/>
          <w:szCs w:val="22"/>
          <w:lang w:val="el-GR"/>
        </w:rPr>
        <w:t xml:space="preserve"> </w:t>
      </w:r>
      <w:r w:rsidR="00A83A6E" w:rsidRPr="000F7655">
        <w:rPr>
          <w:sz w:val="22"/>
          <w:szCs w:val="22"/>
        </w:rPr>
        <w:t>Enerzair</w:t>
      </w:r>
      <w:r w:rsidR="00A83A6E" w:rsidRPr="000F7655">
        <w:rPr>
          <w:sz w:val="22"/>
          <w:szCs w:val="22"/>
          <w:lang w:val="el-GR"/>
        </w:rPr>
        <w:t xml:space="preserve"> </w:t>
      </w:r>
      <w:r w:rsidR="00A83A6E" w:rsidRPr="000F7655">
        <w:rPr>
          <w:sz w:val="22"/>
          <w:szCs w:val="22"/>
        </w:rPr>
        <w:t>Breezhaler</w:t>
      </w:r>
      <w:r w:rsidR="0096485D" w:rsidRPr="000F7655">
        <w:rPr>
          <w:sz w:val="22"/>
          <w:szCs w:val="22"/>
          <w:lang w:val="el-GR"/>
        </w:rPr>
        <w:t xml:space="preserve"> </w:t>
      </w:r>
      <w:r w:rsidR="00A24E1B" w:rsidRPr="000F7655">
        <w:rPr>
          <w:sz w:val="22"/>
          <w:szCs w:val="22"/>
          <w:lang w:val="el-GR"/>
        </w:rPr>
        <w:t>εάν κάποιο από τα παρακάτω ισχύει για εσάς</w:t>
      </w:r>
      <w:r w:rsidR="00A83A6E" w:rsidRPr="000F7655">
        <w:rPr>
          <w:sz w:val="22"/>
          <w:szCs w:val="22"/>
          <w:lang w:val="el-GR"/>
        </w:rPr>
        <w:t>:</w:t>
      </w:r>
    </w:p>
    <w:p w14:paraId="66A47576" w14:textId="52E851EA" w:rsidR="00A83A6E" w:rsidRPr="000F7655" w:rsidRDefault="00D605AE" w:rsidP="00D83A43">
      <w:pPr>
        <w:pStyle w:val="Listlevel1"/>
        <w:numPr>
          <w:ilvl w:val="0"/>
          <w:numId w:val="6"/>
        </w:numPr>
        <w:spacing w:before="0"/>
        <w:ind w:left="567" w:hanging="567"/>
        <w:rPr>
          <w:sz w:val="22"/>
          <w:szCs w:val="22"/>
          <w:lang w:val="el-GR"/>
        </w:rPr>
      </w:pPr>
      <w:r w:rsidRPr="000F7655">
        <w:rPr>
          <w:rFonts w:eastAsia="Times New Roman"/>
          <w:sz w:val="22"/>
          <w:szCs w:val="22"/>
          <w:lang w:val="el-GR" w:eastAsia="en-US"/>
        </w:rPr>
        <w:t>εάν</w:t>
      </w:r>
      <w:r w:rsidR="00416A5F" w:rsidRPr="000F7655">
        <w:rPr>
          <w:rFonts w:eastAsia="Times New Roman"/>
          <w:sz w:val="22"/>
          <w:szCs w:val="22"/>
          <w:lang w:val="el-GR" w:eastAsia="en-US"/>
        </w:rPr>
        <w:t xml:space="preserve"> </w:t>
      </w:r>
      <w:r w:rsidR="00A24E1B" w:rsidRPr="000F7655">
        <w:rPr>
          <w:rFonts w:eastAsia="Times New Roman"/>
          <w:sz w:val="22"/>
          <w:szCs w:val="22"/>
          <w:lang w:val="el-GR" w:eastAsia="en-US"/>
        </w:rPr>
        <w:t>έχετε καρδιολογικά προβλήματα</w:t>
      </w:r>
      <w:r w:rsidR="00A83A6E" w:rsidRPr="000F7655">
        <w:rPr>
          <w:sz w:val="22"/>
          <w:szCs w:val="22"/>
          <w:lang w:val="el-GR"/>
        </w:rPr>
        <w:t xml:space="preserve">, </w:t>
      </w:r>
      <w:r w:rsidR="00A24E1B" w:rsidRPr="000F7655">
        <w:rPr>
          <w:sz w:val="22"/>
          <w:szCs w:val="22"/>
          <w:lang w:val="el-GR"/>
        </w:rPr>
        <w:t xml:space="preserve">συμπεριλαμβανομένου ακανόνιστου ή </w:t>
      </w:r>
      <w:r w:rsidR="00B30D78" w:rsidRPr="000F7655">
        <w:rPr>
          <w:sz w:val="22"/>
          <w:szCs w:val="22"/>
          <w:lang w:val="el-GR"/>
        </w:rPr>
        <w:t>γρήγορου</w:t>
      </w:r>
      <w:r w:rsidR="00A24E1B" w:rsidRPr="000F7655">
        <w:rPr>
          <w:sz w:val="22"/>
          <w:szCs w:val="22"/>
          <w:lang w:val="el-GR"/>
        </w:rPr>
        <w:t xml:space="preserve"> καρδιακού παλμού</w:t>
      </w:r>
      <w:r w:rsidR="00A83A6E" w:rsidRPr="000F7655">
        <w:rPr>
          <w:sz w:val="22"/>
          <w:szCs w:val="22"/>
          <w:lang w:val="el-GR"/>
        </w:rPr>
        <w:t>.</w:t>
      </w:r>
    </w:p>
    <w:p w14:paraId="4E3B2BB9" w14:textId="227BC0C0" w:rsidR="00A83A6E" w:rsidRPr="000F7655" w:rsidRDefault="00D605AE" w:rsidP="00D83A43">
      <w:pPr>
        <w:pStyle w:val="Listlevel1"/>
        <w:numPr>
          <w:ilvl w:val="0"/>
          <w:numId w:val="6"/>
        </w:numPr>
        <w:spacing w:before="0"/>
        <w:ind w:left="567" w:hanging="567"/>
        <w:rPr>
          <w:sz w:val="22"/>
          <w:szCs w:val="22"/>
          <w:lang w:val="el-GR"/>
        </w:rPr>
      </w:pPr>
      <w:r w:rsidRPr="000F7655">
        <w:rPr>
          <w:sz w:val="22"/>
          <w:szCs w:val="22"/>
          <w:lang w:val="el-GR"/>
        </w:rPr>
        <w:t>εάν</w:t>
      </w:r>
      <w:r w:rsidR="00416A5F" w:rsidRPr="000F7655">
        <w:rPr>
          <w:sz w:val="22"/>
          <w:szCs w:val="22"/>
          <w:lang w:val="el-GR"/>
        </w:rPr>
        <w:t xml:space="preserve"> </w:t>
      </w:r>
      <w:r w:rsidR="00A24E1B" w:rsidRPr="000F7655">
        <w:rPr>
          <w:sz w:val="22"/>
          <w:szCs w:val="22"/>
          <w:lang w:val="el-GR"/>
        </w:rPr>
        <w:t>έχετε προβλήματα με τον θυρεοειδή</w:t>
      </w:r>
      <w:r w:rsidR="00D22A0A" w:rsidRPr="000F7655">
        <w:rPr>
          <w:sz w:val="22"/>
          <w:szCs w:val="22"/>
          <w:lang w:val="el-GR"/>
        </w:rPr>
        <w:t xml:space="preserve"> αδένα</w:t>
      </w:r>
      <w:r w:rsidR="0096485D" w:rsidRPr="000F7655">
        <w:rPr>
          <w:sz w:val="22"/>
          <w:szCs w:val="22"/>
          <w:lang w:val="el-GR"/>
        </w:rPr>
        <w:t>.</w:t>
      </w:r>
    </w:p>
    <w:p w14:paraId="4F093BB6" w14:textId="2C778D7E" w:rsidR="00A83A6E" w:rsidRPr="000F7655" w:rsidRDefault="00D605AE" w:rsidP="00D83A43">
      <w:pPr>
        <w:pStyle w:val="Listlevel1"/>
        <w:numPr>
          <w:ilvl w:val="0"/>
          <w:numId w:val="6"/>
        </w:numPr>
        <w:spacing w:before="0"/>
        <w:ind w:left="567" w:hanging="567"/>
        <w:rPr>
          <w:sz w:val="22"/>
          <w:szCs w:val="22"/>
          <w:lang w:val="el-GR"/>
        </w:rPr>
      </w:pPr>
      <w:r w:rsidRPr="000F7655">
        <w:rPr>
          <w:sz w:val="22"/>
          <w:szCs w:val="22"/>
          <w:lang w:val="el-GR"/>
        </w:rPr>
        <w:t xml:space="preserve">εάν </w:t>
      </w:r>
      <w:r w:rsidR="00A24E1B" w:rsidRPr="000F7655">
        <w:rPr>
          <w:sz w:val="22"/>
          <w:szCs w:val="22"/>
          <w:lang w:val="el-GR"/>
        </w:rPr>
        <w:t xml:space="preserve">σας έχουν πει </w:t>
      </w:r>
      <w:r w:rsidR="00E334C1" w:rsidRPr="000F7655">
        <w:rPr>
          <w:sz w:val="22"/>
          <w:szCs w:val="22"/>
          <w:lang w:val="el-GR"/>
        </w:rPr>
        <w:t>οποτεδήποτε</w:t>
      </w:r>
      <w:r w:rsidR="00A24E1B" w:rsidRPr="000F7655">
        <w:rPr>
          <w:sz w:val="22"/>
          <w:szCs w:val="22"/>
          <w:lang w:val="el-GR"/>
        </w:rPr>
        <w:t xml:space="preserve"> ότι έχετε διαβήτη ή υψηλό </w:t>
      </w:r>
      <w:r w:rsidR="00BD1836" w:rsidRPr="000F7655">
        <w:rPr>
          <w:sz w:val="22"/>
          <w:szCs w:val="22"/>
          <w:lang w:val="el-GR"/>
        </w:rPr>
        <w:t>σάκχαρο</w:t>
      </w:r>
      <w:r w:rsidR="00A24E1B" w:rsidRPr="000F7655">
        <w:rPr>
          <w:sz w:val="22"/>
          <w:szCs w:val="22"/>
          <w:lang w:val="el-GR"/>
        </w:rPr>
        <w:t xml:space="preserve"> αίματος</w:t>
      </w:r>
      <w:r w:rsidR="00A83A6E" w:rsidRPr="000F7655">
        <w:rPr>
          <w:sz w:val="22"/>
          <w:szCs w:val="22"/>
          <w:lang w:val="el-GR"/>
        </w:rPr>
        <w:t>.</w:t>
      </w:r>
    </w:p>
    <w:p w14:paraId="30449759" w14:textId="3A52DDBA" w:rsidR="00A83A6E" w:rsidRPr="000F7655" w:rsidRDefault="00D605AE" w:rsidP="00D83A43">
      <w:pPr>
        <w:pStyle w:val="Listlevel1"/>
        <w:numPr>
          <w:ilvl w:val="0"/>
          <w:numId w:val="6"/>
        </w:numPr>
        <w:spacing w:before="0"/>
        <w:ind w:left="567" w:hanging="567"/>
        <w:rPr>
          <w:sz w:val="22"/>
          <w:szCs w:val="22"/>
          <w:lang w:val="el-GR"/>
        </w:rPr>
      </w:pPr>
      <w:r w:rsidRPr="000F7655">
        <w:rPr>
          <w:sz w:val="22"/>
          <w:szCs w:val="22"/>
          <w:lang w:val="el-GR"/>
        </w:rPr>
        <w:t xml:space="preserve">εάν </w:t>
      </w:r>
      <w:r w:rsidR="00A24E1B" w:rsidRPr="000F7655">
        <w:rPr>
          <w:sz w:val="22"/>
          <w:szCs w:val="22"/>
          <w:lang w:val="el-GR"/>
        </w:rPr>
        <w:t>πάσχετε από σπασμούς ή κρίσεις</w:t>
      </w:r>
      <w:r w:rsidR="0096485D" w:rsidRPr="000F7655">
        <w:rPr>
          <w:sz w:val="22"/>
          <w:szCs w:val="22"/>
          <w:lang w:val="el-GR"/>
        </w:rPr>
        <w:t>.</w:t>
      </w:r>
    </w:p>
    <w:p w14:paraId="526F1031" w14:textId="7F1B142B" w:rsidR="00A83A6E" w:rsidRPr="000F7655" w:rsidRDefault="00D605AE" w:rsidP="00D83A43">
      <w:pPr>
        <w:pStyle w:val="Listlevel1"/>
        <w:numPr>
          <w:ilvl w:val="0"/>
          <w:numId w:val="6"/>
        </w:numPr>
        <w:spacing w:before="0"/>
        <w:ind w:left="567" w:hanging="567"/>
        <w:rPr>
          <w:sz w:val="22"/>
          <w:szCs w:val="22"/>
          <w:lang w:val="el-GR"/>
        </w:rPr>
      </w:pPr>
      <w:r w:rsidRPr="000F7655">
        <w:rPr>
          <w:sz w:val="22"/>
          <w:szCs w:val="22"/>
          <w:lang w:val="el-GR"/>
        </w:rPr>
        <w:t xml:space="preserve">εάν </w:t>
      </w:r>
      <w:r w:rsidR="00A24E1B" w:rsidRPr="000F7655">
        <w:rPr>
          <w:sz w:val="22"/>
          <w:szCs w:val="22"/>
          <w:lang w:val="el-GR"/>
        </w:rPr>
        <w:t xml:space="preserve">έχετε σοβαρά </w:t>
      </w:r>
      <w:r w:rsidR="00F55CD2" w:rsidRPr="000F7655">
        <w:rPr>
          <w:sz w:val="22"/>
          <w:szCs w:val="22"/>
          <w:lang w:val="el-GR"/>
        </w:rPr>
        <w:t>νεφρικά</w:t>
      </w:r>
      <w:r w:rsidR="0088597C" w:rsidRPr="000F7655">
        <w:rPr>
          <w:sz w:val="22"/>
          <w:szCs w:val="22"/>
          <w:lang w:val="el-GR"/>
        </w:rPr>
        <w:t xml:space="preserve"> </w:t>
      </w:r>
      <w:r w:rsidR="00A24E1B" w:rsidRPr="000F7655">
        <w:rPr>
          <w:sz w:val="22"/>
          <w:szCs w:val="22"/>
          <w:lang w:val="el-GR"/>
        </w:rPr>
        <w:t>προβλήματα</w:t>
      </w:r>
      <w:r w:rsidR="0096485D" w:rsidRPr="000F7655">
        <w:rPr>
          <w:sz w:val="22"/>
          <w:szCs w:val="22"/>
          <w:lang w:val="el-GR"/>
        </w:rPr>
        <w:t>.</w:t>
      </w:r>
    </w:p>
    <w:p w14:paraId="09CCFFFF" w14:textId="321D7A20" w:rsidR="00A83A6E" w:rsidRPr="000F7655" w:rsidRDefault="00D605AE" w:rsidP="00D83A43">
      <w:pPr>
        <w:pStyle w:val="Listlevel1"/>
        <w:numPr>
          <w:ilvl w:val="0"/>
          <w:numId w:val="6"/>
        </w:numPr>
        <w:spacing w:before="0"/>
        <w:ind w:left="567" w:hanging="567"/>
        <w:rPr>
          <w:sz w:val="22"/>
          <w:szCs w:val="22"/>
          <w:lang w:val="el-GR"/>
        </w:rPr>
      </w:pPr>
      <w:r w:rsidRPr="000F7655">
        <w:rPr>
          <w:sz w:val="22"/>
          <w:szCs w:val="22"/>
          <w:lang w:val="el-GR"/>
        </w:rPr>
        <w:t xml:space="preserve">εάν </w:t>
      </w:r>
      <w:r w:rsidR="00A24E1B" w:rsidRPr="000F7655">
        <w:rPr>
          <w:sz w:val="22"/>
          <w:szCs w:val="22"/>
          <w:lang w:val="el-GR"/>
        </w:rPr>
        <w:t>έχετε σοβαρά ηπατικά προβλήματα</w:t>
      </w:r>
      <w:r w:rsidR="0096485D" w:rsidRPr="000F7655">
        <w:rPr>
          <w:sz w:val="22"/>
          <w:szCs w:val="22"/>
          <w:lang w:val="el-GR"/>
        </w:rPr>
        <w:t>.</w:t>
      </w:r>
    </w:p>
    <w:p w14:paraId="18858519" w14:textId="75413C6C" w:rsidR="00A83A6E" w:rsidRPr="000F7655" w:rsidRDefault="00D605AE" w:rsidP="00D83A43">
      <w:pPr>
        <w:pStyle w:val="Listlevel1"/>
        <w:numPr>
          <w:ilvl w:val="0"/>
          <w:numId w:val="6"/>
        </w:numPr>
        <w:spacing w:before="0"/>
        <w:ind w:left="567" w:hanging="567"/>
        <w:rPr>
          <w:sz w:val="22"/>
          <w:szCs w:val="22"/>
          <w:lang w:val="el-GR"/>
        </w:rPr>
      </w:pPr>
      <w:r w:rsidRPr="000F7655">
        <w:rPr>
          <w:sz w:val="22"/>
          <w:szCs w:val="22"/>
          <w:lang w:val="el-GR"/>
        </w:rPr>
        <w:t xml:space="preserve">εάν </w:t>
      </w:r>
      <w:r w:rsidR="00A24E1B" w:rsidRPr="000F7655">
        <w:rPr>
          <w:sz w:val="22"/>
          <w:szCs w:val="22"/>
          <w:lang w:val="el-GR"/>
        </w:rPr>
        <w:t>έχετε χαμηλό επίπεδο καλίου στο αίμα σας</w:t>
      </w:r>
      <w:r w:rsidR="0096485D" w:rsidRPr="000F7655">
        <w:rPr>
          <w:sz w:val="22"/>
          <w:szCs w:val="22"/>
          <w:lang w:val="el-GR"/>
        </w:rPr>
        <w:t>.</w:t>
      </w:r>
    </w:p>
    <w:p w14:paraId="554FD10B" w14:textId="205393F4" w:rsidR="00A83A6E" w:rsidRPr="000F7655" w:rsidRDefault="00D605AE" w:rsidP="00D83A43">
      <w:pPr>
        <w:pStyle w:val="Listlevel1"/>
        <w:numPr>
          <w:ilvl w:val="0"/>
          <w:numId w:val="6"/>
        </w:numPr>
        <w:spacing w:before="0"/>
        <w:ind w:left="567" w:hanging="567"/>
        <w:rPr>
          <w:sz w:val="22"/>
          <w:szCs w:val="22"/>
          <w:lang w:val="el-GR"/>
        </w:rPr>
      </w:pPr>
      <w:r w:rsidRPr="000F7655">
        <w:rPr>
          <w:sz w:val="22"/>
          <w:szCs w:val="22"/>
          <w:lang w:val="el-GR"/>
        </w:rPr>
        <w:t xml:space="preserve">εάν </w:t>
      </w:r>
      <w:r w:rsidR="00A24E1B" w:rsidRPr="000F7655">
        <w:rPr>
          <w:rFonts w:eastAsia="Times New Roman"/>
          <w:sz w:val="22"/>
          <w:szCs w:val="22"/>
          <w:lang w:val="el-GR" w:eastAsia="en-US"/>
        </w:rPr>
        <w:t>έχετε ένα πρόβλημα με τα μάτια σας που ονομάζεται γλαύκωμα κλειστής γωνίας</w:t>
      </w:r>
      <w:r w:rsidR="0096485D" w:rsidRPr="000F7655">
        <w:rPr>
          <w:sz w:val="22"/>
          <w:szCs w:val="22"/>
          <w:lang w:val="el-GR"/>
        </w:rPr>
        <w:t>.</w:t>
      </w:r>
    </w:p>
    <w:p w14:paraId="72137F57" w14:textId="23E39AAA" w:rsidR="00A83A6E" w:rsidRPr="000F7655" w:rsidRDefault="00D605AE" w:rsidP="00D83A43">
      <w:pPr>
        <w:pStyle w:val="Listlevel1"/>
        <w:numPr>
          <w:ilvl w:val="0"/>
          <w:numId w:val="6"/>
        </w:numPr>
        <w:spacing w:before="0"/>
        <w:ind w:left="567" w:hanging="567"/>
        <w:rPr>
          <w:sz w:val="22"/>
          <w:szCs w:val="22"/>
          <w:lang w:val="el-GR"/>
        </w:rPr>
      </w:pPr>
      <w:r w:rsidRPr="000F7655">
        <w:rPr>
          <w:sz w:val="22"/>
          <w:szCs w:val="22"/>
          <w:lang w:val="el-GR"/>
        </w:rPr>
        <w:t xml:space="preserve">εάν </w:t>
      </w:r>
      <w:r w:rsidR="00A24E1B" w:rsidRPr="000F7655">
        <w:rPr>
          <w:rFonts w:eastAsia="Times New Roman"/>
          <w:sz w:val="22"/>
          <w:szCs w:val="22"/>
          <w:lang w:val="el-GR" w:eastAsia="en-US"/>
        </w:rPr>
        <w:t>αντιμετωπίζετε δυσκολία στην ούρηση</w:t>
      </w:r>
      <w:r w:rsidR="00F86D30" w:rsidRPr="000F7655">
        <w:rPr>
          <w:rFonts w:eastAsia="Times New Roman"/>
          <w:sz w:val="22"/>
          <w:szCs w:val="22"/>
          <w:lang w:val="el-GR" w:eastAsia="en-US"/>
        </w:rPr>
        <w:t>.</w:t>
      </w:r>
    </w:p>
    <w:p w14:paraId="571B873A" w14:textId="41DE6D98" w:rsidR="00051C43" w:rsidRPr="000F7655" w:rsidRDefault="00051C43" w:rsidP="00D83A43">
      <w:pPr>
        <w:pStyle w:val="Listlevel1"/>
        <w:spacing w:before="0"/>
        <w:ind w:left="540" w:hanging="540"/>
        <w:rPr>
          <w:sz w:val="22"/>
          <w:szCs w:val="22"/>
          <w:lang w:val="el-GR"/>
        </w:rPr>
      </w:pPr>
      <w:r w:rsidRPr="000F7655">
        <w:rPr>
          <w:sz w:val="22"/>
          <w:szCs w:val="22"/>
          <w:lang w:val="el-GR"/>
        </w:rPr>
        <w:t>-</w:t>
      </w:r>
      <w:r w:rsidRPr="000F7655">
        <w:rPr>
          <w:sz w:val="22"/>
          <w:szCs w:val="22"/>
          <w:lang w:val="el-GR"/>
        </w:rPr>
        <w:tab/>
      </w:r>
      <w:r w:rsidR="00D605AE" w:rsidRPr="000F7655">
        <w:rPr>
          <w:sz w:val="22"/>
          <w:szCs w:val="22"/>
          <w:lang w:val="el-GR"/>
        </w:rPr>
        <w:t xml:space="preserve">εάν </w:t>
      </w:r>
      <w:r w:rsidR="00A24E1B" w:rsidRPr="000F7655">
        <w:rPr>
          <w:sz w:val="22"/>
          <w:szCs w:val="22"/>
          <w:lang w:val="el-GR"/>
        </w:rPr>
        <w:t xml:space="preserve">έχετε φυματίωση του πνεύμονα ή οποιαδήποτε </w:t>
      </w:r>
      <w:r w:rsidR="008C1285" w:rsidRPr="000F7655">
        <w:rPr>
          <w:sz w:val="22"/>
          <w:szCs w:val="22"/>
          <w:lang w:val="el-GR"/>
        </w:rPr>
        <w:t>μακροχρόνια</w:t>
      </w:r>
      <w:r w:rsidR="00A24E1B" w:rsidRPr="000F7655">
        <w:rPr>
          <w:sz w:val="22"/>
          <w:szCs w:val="22"/>
          <w:lang w:val="el-GR"/>
        </w:rPr>
        <w:t xml:space="preserve"> λοίμωξη ή </w:t>
      </w:r>
      <w:r w:rsidR="005F6BE9" w:rsidRPr="000F7655">
        <w:rPr>
          <w:sz w:val="22"/>
          <w:szCs w:val="22"/>
          <w:lang w:val="el-GR"/>
        </w:rPr>
        <w:t>λοιμώξεις που δεν έχουν</w:t>
      </w:r>
      <w:r w:rsidR="00A24E1B" w:rsidRPr="000F7655">
        <w:rPr>
          <w:sz w:val="22"/>
          <w:szCs w:val="22"/>
          <w:lang w:val="el-GR"/>
        </w:rPr>
        <w:t xml:space="preserve"> αντιμετωπισθεί</w:t>
      </w:r>
      <w:r w:rsidR="008C1285" w:rsidRPr="000F7655">
        <w:rPr>
          <w:sz w:val="22"/>
          <w:szCs w:val="22"/>
          <w:lang w:val="el-GR"/>
        </w:rPr>
        <w:t>.</w:t>
      </w:r>
    </w:p>
    <w:p w14:paraId="71091F78" w14:textId="77777777" w:rsidR="00A83A6E" w:rsidRPr="000F7655" w:rsidRDefault="00A83A6E" w:rsidP="00D83A43">
      <w:pPr>
        <w:pStyle w:val="Listlevel1"/>
        <w:spacing w:before="0"/>
        <w:ind w:left="0" w:firstLine="0"/>
        <w:rPr>
          <w:sz w:val="22"/>
          <w:szCs w:val="22"/>
          <w:lang w:val="el-GR"/>
        </w:rPr>
      </w:pPr>
    </w:p>
    <w:p w14:paraId="060929F8" w14:textId="5D360E3B" w:rsidR="00A83A6E" w:rsidRPr="000F7655" w:rsidRDefault="00A24E1B" w:rsidP="00D83A43">
      <w:pPr>
        <w:pStyle w:val="Text"/>
        <w:keepNext/>
        <w:spacing w:before="0"/>
        <w:jc w:val="left"/>
        <w:rPr>
          <w:b/>
          <w:sz w:val="22"/>
          <w:szCs w:val="22"/>
          <w:lang w:val="el-GR"/>
        </w:rPr>
      </w:pPr>
      <w:r w:rsidRPr="000F7655">
        <w:rPr>
          <w:b/>
          <w:sz w:val="22"/>
          <w:szCs w:val="22"/>
          <w:lang w:val="el-GR"/>
        </w:rPr>
        <w:t>Κατά</w:t>
      </w:r>
      <w:r w:rsidR="00881CD8" w:rsidRPr="000F7655">
        <w:rPr>
          <w:b/>
          <w:sz w:val="22"/>
          <w:szCs w:val="22"/>
          <w:lang w:val="el-GR"/>
        </w:rPr>
        <w:t xml:space="preserve"> τη </w:t>
      </w:r>
      <w:r w:rsidRPr="000F7655">
        <w:rPr>
          <w:b/>
          <w:sz w:val="22"/>
          <w:szCs w:val="22"/>
          <w:lang w:val="el-GR"/>
        </w:rPr>
        <w:t>θεραπε</w:t>
      </w:r>
      <w:r w:rsidR="00881CD8" w:rsidRPr="000F7655">
        <w:rPr>
          <w:b/>
          <w:sz w:val="22"/>
          <w:szCs w:val="22"/>
          <w:lang w:val="el-GR"/>
        </w:rPr>
        <w:t>ία</w:t>
      </w:r>
      <w:r w:rsidRPr="000F7655">
        <w:rPr>
          <w:b/>
          <w:sz w:val="22"/>
          <w:szCs w:val="22"/>
          <w:lang w:val="el-GR"/>
        </w:rPr>
        <w:t xml:space="preserve"> με</w:t>
      </w:r>
      <w:r w:rsidR="00A83A6E" w:rsidRPr="000F7655">
        <w:rPr>
          <w:b/>
          <w:sz w:val="22"/>
          <w:szCs w:val="22"/>
          <w:lang w:val="el-GR"/>
        </w:rPr>
        <w:t xml:space="preserve"> </w:t>
      </w:r>
      <w:r w:rsidR="00A83A6E" w:rsidRPr="000F7655">
        <w:rPr>
          <w:b/>
          <w:sz w:val="22"/>
          <w:szCs w:val="22"/>
        </w:rPr>
        <w:t>Enerzair</w:t>
      </w:r>
      <w:r w:rsidR="00A83A6E" w:rsidRPr="000F7655">
        <w:rPr>
          <w:b/>
          <w:sz w:val="22"/>
          <w:szCs w:val="22"/>
          <w:lang w:val="el-GR"/>
        </w:rPr>
        <w:t xml:space="preserve"> </w:t>
      </w:r>
      <w:r w:rsidR="00A83A6E" w:rsidRPr="000F7655">
        <w:rPr>
          <w:b/>
          <w:sz w:val="22"/>
          <w:szCs w:val="22"/>
        </w:rPr>
        <w:t>Breezhaler</w:t>
      </w:r>
    </w:p>
    <w:p w14:paraId="289BCDCF" w14:textId="23956F16" w:rsidR="00A83A6E" w:rsidRPr="000F7655" w:rsidRDefault="00881CD8" w:rsidP="00D83A43">
      <w:pPr>
        <w:pStyle w:val="Listlevel1"/>
        <w:keepNext/>
        <w:spacing w:before="0"/>
        <w:ind w:left="0" w:firstLine="0"/>
        <w:rPr>
          <w:sz w:val="22"/>
          <w:szCs w:val="22"/>
          <w:lang w:val="el-GR"/>
        </w:rPr>
      </w:pPr>
      <w:r w:rsidRPr="000F7655">
        <w:rPr>
          <w:rFonts w:eastAsia="Times New Roman"/>
          <w:b/>
          <w:sz w:val="22"/>
          <w:szCs w:val="22"/>
          <w:lang w:val="el-GR" w:eastAsia="en-US"/>
        </w:rPr>
        <w:t xml:space="preserve">Διακόψτε τη χρήση αυτού του φαρμάκου και </w:t>
      </w:r>
      <w:r w:rsidR="007C107C" w:rsidRPr="000F7655">
        <w:rPr>
          <w:rFonts w:eastAsia="Times New Roman"/>
          <w:b/>
          <w:sz w:val="22"/>
          <w:szCs w:val="22"/>
          <w:lang w:val="el-GR" w:eastAsia="en-US"/>
        </w:rPr>
        <w:t xml:space="preserve">λάβετε </w:t>
      </w:r>
      <w:r w:rsidR="00F842C7" w:rsidRPr="000F7655">
        <w:rPr>
          <w:rFonts w:eastAsia="Times New Roman"/>
          <w:b/>
          <w:sz w:val="22"/>
          <w:szCs w:val="22"/>
          <w:lang w:val="el-GR" w:eastAsia="en-US"/>
        </w:rPr>
        <w:t xml:space="preserve">αμέσως </w:t>
      </w:r>
      <w:r w:rsidRPr="000F7655">
        <w:rPr>
          <w:rFonts w:eastAsia="Times New Roman"/>
          <w:b/>
          <w:sz w:val="22"/>
          <w:szCs w:val="22"/>
          <w:lang w:val="el-GR" w:eastAsia="en-US"/>
        </w:rPr>
        <w:t xml:space="preserve">ιατρική βοήθεια </w:t>
      </w:r>
      <w:r w:rsidRPr="000F7655">
        <w:rPr>
          <w:rFonts w:eastAsia="Times New Roman"/>
          <w:sz w:val="22"/>
          <w:szCs w:val="22"/>
          <w:lang w:val="el-GR" w:eastAsia="en-US"/>
        </w:rPr>
        <w:t xml:space="preserve">εάν </w:t>
      </w:r>
      <w:r w:rsidR="007C107C" w:rsidRPr="000F7655">
        <w:rPr>
          <w:rFonts w:eastAsia="Times New Roman"/>
          <w:sz w:val="22"/>
          <w:szCs w:val="22"/>
          <w:lang w:val="el-GR" w:eastAsia="en-US"/>
        </w:rPr>
        <w:t>έχετε</w:t>
      </w:r>
      <w:r w:rsidRPr="000F7655">
        <w:rPr>
          <w:rFonts w:eastAsia="Times New Roman"/>
          <w:sz w:val="22"/>
          <w:szCs w:val="22"/>
          <w:lang w:val="el-GR" w:eastAsia="en-US"/>
        </w:rPr>
        <w:t xml:space="preserve"> οποιοδήποτε από τα παρακάτω</w:t>
      </w:r>
      <w:r w:rsidR="00A83A6E" w:rsidRPr="000F7655">
        <w:rPr>
          <w:sz w:val="22"/>
          <w:szCs w:val="22"/>
          <w:lang w:val="el-GR"/>
        </w:rPr>
        <w:t>:</w:t>
      </w:r>
    </w:p>
    <w:p w14:paraId="7C33594F" w14:textId="733EB292" w:rsidR="00A83A6E" w:rsidRPr="000F7655" w:rsidRDefault="00B254B2" w:rsidP="00D83A43">
      <w:pPr>
        <w:pStyle w:val="Listlevel1"/>
        <w:numPr>
          <w:ilvl w:val="0"/>
          <w:numId w:val="6"/>
        </w:numPr>
        <w:spacing w:before="0"/>
        <w:ind w:left="567" w:hanging="567"/>
        <w:rPr>
          <w:sz w:val="22"/>
          <w:szCs w:val="22"/>
          <w:lang w:val="el-GR"/>
        </w:rPr>
      </w:pPr>
      <w:r w:rsidRPr="000F7655">
        <w:rPr>
          <w:sz w:val="22"/>
          <w:szCs w:val="22"/>
          <w:lang w:val="el-GR"/>
        </w:rPr>
        <w:t>σφίξιμο στο στήθος, βήχα, συριγμό ή δύσπνοια αμέσως μετά τη</w:t>
      </w:r>
      <w:r w:rsidR="00CE5ABD" w:rsidRPr="000F7655">
        <w:rPr>
          <w:sz w:val="22"/>
          <w:szCs w:val="22"/>
          <w:lang w:val="el-GR"/>
        </w:rPr>
        <w:t xml:space="preserve"> </w:t>
      </w:r>
      <w:r w:rsidR="004061F1" w:rsidRPr="000F7655">
        <w:rPr>
          <w:sz w:val="22"/>
          <w:szCs w:val="22"/>
          <w:lang w:val="el-GR"/>
        </w:rPr>
        <w:t>χρήση</w:t>
      </w:r>
      <w:r w:rsidRPr="000F7655">
        <w:rPr>
          <w:sz w:val="22"/>
          <w:szCs w:val="22"/>
          <w:lang w:val="el-GR"/>
        </w:rPr>
        <w:t xml:space="preserve"> </w:t>
      </w:r>
      <w:r w:rsidR="00A83A6E" w:rsidRPr="000F7655">
        <w:rPr>
          <w:sz w:val="22"/>
          <w:szCs w:val="22"/>
        </w:rPr>
        <w:t>Enerzair</w:t>
      </w:r>
      <w:r w:rsidR="00A83A6E" w:rsidRPr="000F7655">
        <w:rPr>
          <w:sz w:val="22"/>
          <w:szCs w:val="22"/>
          <w:lang w:val="el-GR"/>
        </w:rPr>
        <w:t xml:space="preserve"> </w:t>
      </w:r>
      <w:r w:rsidR="00A83A6E" w:rsidRPr="000F7655">
        <w:rPr>
          <w:sz w:val="22"/>
          <w:szCs w:val="22"/>
        </w:rPr>
        <w:t>Breezhaler</w:t>
      </w:r>
      <w:r w:rsidR="00A83A6E" w:rsidRPr="000F7655">
        <w:rPr>
          <w:sz w:val="22"/>
          <w:szCs w:val="22"/>
          <w:lang w:val="el-GR"/>
        </w:rPr>
        <w:t xml:space="preserve"> (</w:t>
      </w:r>
      <w:r w:rsidR="004061F1" w:rsidRPr="000F7655">
        <w:rPr>
          <w:rFonts w:eastAsia="Times New Roman"/>
          <w:sz w:val="22"/>
          <w:szCs w:val="22"/>
          <w:lang w:val="el-GR" w:eastAsia="en-US"/>
        </w:rPr>
        <w:t>υποδηλώνουν ότι το φάρμακο προκαλεί απροσδόκητα σφίξιμο των αεραγωγών, γνωστό ως</w:t>
      </w:r>
      <w:r w:rsidRPr="000F7655">
        <w:rPr>
          <w:sz w:val="22"/>
          <w:szCs w:val="22"/>
          <w:lang w:val="el-GR"/>
        </w:rPr>
        <w:t xml:space="preserve"> παράδοξο</w:t>
      </w:r>
      <w:r w:rsidR="004061F1" w:rsidRPr="000F7655">
        <w:rPr>
          <w:sz w:val="22"/>
          <w:szCs w:val="22"/>
          <w:lang w:val="el-GR"/>
        </w:rPr>
        <w:t>ς</w:t>
      </w:r>
      <w:r w:rsidRPr="000F7655">
        <w:rPr>
          <w:sz w:val="22"/>
          <w:szCs w:val="22"/>
          <w:lang w:val="el-GR"/>
        </w:rPr>
        <w:t xml:space="preserve"> βρογχόσπασμο</w:t>
      </w:r>
      <w:r w:rsidR="004061F1" w:rsidRPr="000F7655">
        <w:rPr>
          <w:sz w:val="22"/>
          <w:szCs w:val="22"/>
          <w:lang w:val="el-GR"/>
        </w:rPr>
        <w:t>ς</w:t>
      </w:r>
      <w:r w:rsidR="000904C4" w:rsidRPr="000F7655">
        <w:rPr>
          <w:sz w:val="22"/>
          <w:szCs w:val="22"/>
          <w:lang w:val="el-GR"/>
        </w:rPr>
        <w:t>).</w:t>
      </w:r>
    </w:p>
    <w:p w14:paraId="58F6271B" w14:textId="4923509B" w:rsidR="00A83A6E" w:rsidRPr="000F7655" w:rsidRDefault="00246F1B" w:rsidP="00D83A43">
      <w:pPr>
        <w:pStyle w:val="Listlevel1"/>
        <w:numPr>
          <w:ilvl w:val="0"/>
          <w:numId w:val="6"/>
        </w:numPr>
        <w:spacing w:before="0"/>
        <w:ind w:left="567" w:hanging="567"/>
        <w:rPr>
          <w:sz w:val="22"/>
          <w:szCs w:val="22"/>
          <w:lang w:val="el-GR"/>
        </w:rPr>
      </w:pPr>
      <w:r w:rsidRPr="000F7655">
        <w:rPr>
          <w:rFonts w:eastAsia="Times New Roman"/>
          <w:sz w:val="22"/>
          <w:szCs w:val="22"/>
          <w:lang w:val="el-GR" w:eastAsia="en-US"/>
        </w:rPr>
        <w:t>δυσκολία στην αναπνοή ή στην κατάποση, οίδημα στη γλώσσα, στα χείλη ή στο πρόσωπο, δερματικό εξάνθημα</w:t>
      </w:r>
      <w:r w:rsidR="00416A5F" w:rsidRPr="000F7655">
        <w:rPr>
          <w:rFonts w:eastAsia="Times New Roman"/>
          <w:sz w:val="22"/>
          <w:szCs w:val="22"/>
          <w:lang w:val="el-GR" w:eastAsia="en-US"/>
        </w:rPr>
        <w:t xml:space="preserve">, κνησμό και </w:t>
      </w:r>
      <w:r w:rsidR="001B5227" w:rsidRPr="000F7655">
        <w:rPr>
          <w:rFonts w:eastAsia="Times New Roman"/>
          <w:sz w:val="22"/>
          <w:szCs w:val="22"/>
          <w:lang w:val="el-GR" w:eastAsia="en-US"/>
        </w:rPr>
        <w:t>πομφούς</w:t>
      </w:r>
      <w:r w:rsidRPr="000F7655">
        <w:rPr>
          <w:rFonts w:eastAsia="Times New Roman"/>
          <w:sz w:val="22"/>
          <w:szCs w:val="22"/>
          <w:lang w:val="el-GR" w:eastAsia="en-US"/>
        </w:rPr>
        <w:t xml:space="preserve"> (σημεία αλλεργικής αντίδρασης</w:t>
      </w:r>
      <w:r w:rsidR="00A83A6E" w:rsidRPr="000F7655">
        <w:rPr>
          <w:sz w:val="22"/>
          <w:szCs w:val="22"/>
          <w:lang w:val="el-GR"/>
        </w:rPr>
        <w:t>).</w:t>
      </w:r>
    </w:p>
    <w:p w14:paraId="764716F0" w14:textId="01442F9C" w:rsidR="00A83A6E" w:rsidRPr="000F7655" w:rsidRDefault="00881CD8" w:rsidP="00D83A43">
      <w:pPr>
        <w:pStyle w:val="Listlevel1"/>
        <w:numPr>
          <w:ilvl w:val="0"/>
          <w:numId w:val="6"/>
        </w:numPr>
        <w:spacing w:before="0"/>
        <w:ind w:left="567" w:hanging="567"/>
        <w:rPr>
          <w:sz w:val="22"/>
          <w:szCs w:val="22"/>
          <w:lang w:val="el-GR"/>
        </w:rPr>
      </w:pPr>
      <w:r w:rsidRPr="000F7655">
        <w:rPr>
          <w:sz w:val="22"/>
          <w:szCs w:val="22"/>
          <w:lang w:val="el-GR" w:eastAsia="en-US"/>
        </w:rPr>
        <w:t>πόνο στα μάτια ή δυσφορία</w:t>
      </w:r>
      <w:r w:rsidR="00416A5F" w:rsidRPr="000F7655">
        <w:rPr>
          <w:sz w:val="22"/>
          <w:szCs w:val="22"/>
          <w:lang w:val="el-GR" w:eastAsia="en-US"/>
        </w:rPr>
        <w:t xml:space="preserve">, παροδική θαμπή όραση, φωτεινούς δακτύλιους </w:t>
      </w:r>
      <w:r w:rsidR="00845399" w:rsidRPr="000F7655">
        <w:rPr>
          <w:sz w:val="22"/>
          <w:szCs w:val="22"/>
          <w:lang w:val="el-GR" w:eastAsia="en-US"/>
        </w:rPr>
        <w:t xml:space="preserve">(βλέπετε φωτεινούς κύκλους γύρω από τα φώτα) </w:t>
      </w:r>
      <w:r w:rsidRPr="000F7655">
        <w:rPr>
          <w:sz w:val="22"/>
          <w:szCs w:val="22"/>
          <w:lang w:val="el-GR" w:eastAsia="en-US"/>
        </w:rPr>
        <w:t>ή έγχρωμες εικόνες σε συνδυασμό με κόκκινα μάτια (σημεία προσβολής από γλαύκωμα κλειστής γωνίας</w:t>
      </w:r>
      <w:r w:rsidR="00A83A6E" w:rsidRPr="000F7655">
        <w:rPr>
          <w:sz w:val="22"/>
          <w:szCs w:val="22"/>
          <w:lang w:val="el-GR"/>
        </w:rPr>
        <w:t>).</w:t>
      </w:r>
    </w:p>
    <w:p w14:paraId="2047F71E" w14:textId="77777777" w:rsidR="000904C4" w:rsidRPr="000F7655" w:rsidRDefault="000904C4" w:rsidP="00D83A43">
      <w:pPr>
        <w:pStyle w:val="Listlevel1"/>
        <w:spacing w:before="0"/>
        <w:ind w:left="0" w:firstLine="0"/>
        <w:rPr>
          <w:sz w:val="22"/>
          <w:szCs w:val="22"/>
          <w:lang w:val="el-GR"/>
        </w:rPr>
      </w:pPr>
    </w:p>
    <w:p w14:paraId="03DFEC2E" w14:textId="5FBDC736" w:rsidR="00A83A6E" w:rsidRPr="000F7655" w:rsidRDefault="000175C3"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Παιδιά και έφηβοι</w:t>
      </w:r>
    </w:p>
    <w:p w14:paraId="40744F9E" w14:textId="728F459E" w:rsidR="00A83A6E" w:rsidRPr="000F7655" w:rsidRDefault="00246F1B" w:rsidP="00D83A43">
      <w:pPr>
        <w:pStyle w:val="Text"/>
        <w:spacing w:before="0"/>
        <w:jc w:val="left"/>
        <w:rPr>
          <w:sz w:val="22"/>
          <w:szCs w:val="22"/>
          <w:lang w:val="el-GR"/>
        </w:rPr>
      </w:pPr>
      <w:r w:rsidRPr="000F7655">
        <w:rPr>
          <w:rFonts w:eastAsia="Times New Roman"/>
          <w:sz w:val="22"/>
          <w:szCs w:val="22"/>
          <w:lang w:val="el-GR" w:eastAsia="en-US"/>
        </w:rPr>
        <w:t>Μη</w:t>
      </w:r>
      <w:r w:rsidR="00A81025" w:rsidRPr="000F7655">
        <w:rPr>
          <w:rFonts w:eastAsia="Times New Roman"/>
          <w:sz w:val="22"/>
          <w:szCs w:val="22"/>
          <w:lang w:val="el-GR" w:eastAsia="en-US"/>
        </w:rPr>
        <w:t>ν</w:t>
      </w:r>
      <w:r w:rsidRPr="000F7655">
        <w:rPr>
          <w:rFonts w:eastAsia="Times New Roman"/>
          <w:sz w:val="22"/>
          <w:szCs w:val="22"/>
          <w:lang w:val="el-GR" w:eastAsia="en-US"/>
        </w:rPr>
        <w:t xml:space="preserve"> δίνετε το φάρμακο αυτό σε παιδιά ή εφήβους </w:t>
      </w:r>
      <w:r w:rsidR="0052765F" w:rsidRPr="000F7655">
        <w:rPr>
          <w:rFonts w:eastAsia="Times New Roman"/>
          <w:sz w:val="22"/>
          <w:szCs w:val="22"/>
          <w:lang w:val="el-GR" w:eastAsia="en-US"/>
        </w:rPr>
        <w:t>(</w:t>
      </w:r>
      <w:r w:rsidRPr="000F7655">
        <w:rPr>
          <w:rFonts w:eastAsia="Times New Roman"/>
          <w:sz w:val="22"/>
          <w:szCs w:val="22"/>
          <w:lang w:val="el-GR" w:eastAsia="en-US"/>
        </w:rPr>
        <w:t>ηλικίας κάτω των 18 ετών)</w:t>
      </w:r>
      <w:r w:rsidR="00593DC9" w:rsidRPr="000F7655">
        <w:rPr>
          <w:rFonts w:eastAsia="Times New Roman"/>
          <w:sz w:val="22"/>
          <w:szCs w:val="22"/>
          <w:lang w:val="el-GR" w:eastAsia="en-US"/>
        </w:rPr>
        <w:t xml:space="preserve"> </w:t>
      </w:r>
      <w:r w:rsidR="00593DC9" w:rsidRPr="000F7655">
        <w:rPr>
          <w:bCs/>
          <w:sz w:val="22"/>
          <w:szCs w:val="22"/>
          <w:lang w:val="el-GR"/>
        </w:rPr>
        <w:t>καθώς δεν έχει μελετηθεί σε αυτήν την ηλικιακή ομάδα</w:t>
      </w:r>
      <w:r w:rsidRPr="000F7655">
        <w:rPr>
          <w:rFonts w:eastAsia="Times New Roman"/>
          <w:sz w:val="22"/>
          <w:szCs w:val="22"/>
          <w:lang w:val="el-GR" w:eastAsia="en-US"/>
        </w:rPr>
        <w:t>.</w:t>
      </w:r>
    </w:p>
    <w:p w14:paraId="491F2EFF" w14:textId="77777777" w:rsidR="00A83A6E" w:rsidRPr="000F7655" w:rsidRDefault="00A83A6E" w:rsidP="00D83A43">
      <w:pPr>
        <w:pStyle w:val="Text"/>
        <w:spacing w:before="0"/>
        <w:jc w:val="left"/>
        <w:rPr>
          <w:bCs/>
          <w:color w:val="000000"/>
          <w:sz w:val="22"/>
          <w:szCs w:val="22"/>
          <w:lang w:val="el-GR"/>
        </w:rPr>
      </w:pPr>
    </w:p>
    <w:p w14:paraId="4C5ADB3B" w14:textId="3B915517" w:rsidR="00A83A6E" w:rsidRPr="000F7655" w:rsidRDefault="000175C3"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bCs/>
          <w:sz w:val="22"/>
          <w:szCs w:val="22"/>
          <w:lang w:val="el-GR"/>
        </w:rPr>
        <w:t>Άλλα φάρμακα και</w:t>
      </w:r>
      <w:r w:rsidR="00A83A6E" w:rsidRPr="000F7655">
        <w:rPr>
          <w:rFonts w:ascii="Times New Roman" w:hAnsi="Times New Roman" w:cs="Times New Roman"/>
          <w:bCs/>
          <w:sz w:val="22"/>
          <w:szCs w:val="22"/>
          <w:lang w:val="el-GR"/>
        </w:rPr>
        <w:t xml:space="preserve"> </w:t>
      </w:r>
      <w:r w:rsidR="00A83A6E" w:rsidRPr="000F7655">
        <w:rPr>
          <w:rFonts w:ascii="Times New Roman" w:hAnsi="Times New Roman" w:cs="Times New Roman"/>
          <w:bCs/>
          <w:sz w:val="22"/>
          <w:szCs w:val="22"/>
        </w:rPr>
        <w:t>Enerzair</w:t>
      </w:r>
      <w:r w:rsidR="00A83A6E" w:rsidRPr="000F7655">
        <w:rPr>
          <w:rFonts w:ascii="Times New Roman" w:hAnsi="Times New Roman" w:cs="Times New Roman"/>
          <w:bCs/>
          <w:sz w:val="22"/>
          <w:szCs w:val="22"/>
          <w:lang w:val="el-GR"/>
        </w:rPr>
        <w:t xml:space="preserve"> </w:t>
      </w:r>
      <w:r w:rsidR="00A83A6E" w:rsidRPr="000F7655">
        <w:rPr>
          <w:rFonts w:ascii="Times New Roman" w:hAnsi="Times New Roman" w:cs="Times New Roman"/>
          <w:bCs/>
          <w:sz w:val="22"/>
          <w:szCs w:val="22"/>
        </w:rPr>
        <w:t>Breezhaler</w:t>
      </w:r>
    </w:p>
    <w:p w14:paraId="5499442B" w14:textId="3E68509D" w:rsidR="00A83A6E" w:rsidRPr="000F7655" w:rsidRDefault="000175C3" w:rsidP="00D83A43">
      <w:pPr>
        <w:pStyle w:val="Listlevel1"/>
        <w:keepNext/>
        <w:keepLines/>
        <w:spacing w:before="0"/>
        <w:ind w:left="0" w:firstLine="0"/>
        <w:rPr>
          <w:sz w:val="22"/>
          <w:szCs w:val="22"/>
          <w:lang w:val="el-GR"/>
        </w:rPr>
      </w:pPr>
      <w:r w:rsidRPr="000F7655">
        <w:rPr>
          <w:sz w:val="22"/>
          <w:szCs w:val="22"/>
          <w:lang w:val="el-GR"/>
        </w:rPr>
        <w:t>Ενημερώστε τον γιατρό ή τον φαρμακοποιό σας εάν χρησιμοποιείτε, έχετε πρόσφατα χρησιμοποιήσει ή μπορεί να χρησιμοποιήσετε άλλα φάρμακα</w:t>
      </w:r>
      <w:r w:rsidR="00A83A6E" w:rsidRPr="000F7655">
        <w:rPr>
          <w:sz w:val="22"/>
          <w:szCs w:val="22"/>
          <w:lang w:val="el-GR"/>
        </w:rPr>
        <w:t xml:space="preserve">. </w:t>
      </w:r>
      <w:r w:rsidR="00246F1B" w:rsidRPr="000F7655">
        <w:rPr>
          <w:sz w:val="22"/>
          <w:szCs w:val="22"/>
          <w:lang w:val="el-GR"/>
        </w:rPr>
        <w:t>Συγκεκριμένα, ενημερώστε τον γιατρό ή τον φαρμακοποιό σας αν χρησιμοποιείτε</w:t>
      </w:r>
      <w:r w:rsidR="00A83A6E" w:rsidRPr="000F7655">
        <w:rPr>
          <w:sz w:val="22"/>
          <w:szCs w:val="22"/>
          <w:lang w:val="el-GR"/>
        </w:rPr>
        <w:t>:</w:t>
      </w:r>
    </w:p>
    <w:p w14:paraId="42E97F43" w14:textId="0DCD883C" w:rsidR="00595893" w:rsidRPr="000F7655" w:rsidRDefault="00595893" w:rsidP="00D83A43">
      <w:pPr>
        <w:pStyle w:val="Listlevel1"/>
        <w:numPr>
          <w:ilvl w:val="0"/>
          <w:numId w:val="6"/>
        </w:numPr>
        <w:spacing w:before="0"/>
        <w:ind w:left="567" w:hanging="567"/>
        <w:rPr>
          <w:sz w:val="22"/>
          <w:szCs w:val="22"/>
          <w:lang w:val="el-GR"/>
        </w:rPr>
      </w:pPr>
      <w:r w:rsidRPr="000F7655">
        <w:rPr>
          <w:rFonts w:eastAsia="Times New Roman"/>
          <w:sz w:val="22"/>
          <w:szCs w:val="22"/>
          <w:lang w:val="el-GR" w:eastAsia="en-US"/>
        </w:rPr>
        <w:t>φάρμακα που μειώνουν τα επίπεδα καλίου στο αίμα σας. Σε αυτά περιλαμβάνονται τα διουρητικά (τα οποία αυξάνουν την παραγωγή ούρων και μπορούν να χρησιμοποιηθούν για την αντιμετώπιση της υψηλής αρτηριακής πίεσης, π.χ. υδροχλωροθειαζίδη), άλλα βρογχοδιασταλτικά όπως μεθυλξανθίνες που χρησιμοποιούνται για προβλήματα στην αναπνοή (π.χ. θεοφυλλίνη) ή κορτικοστεροειδή (π.χ. πρεδνιζολόνη</w:t>
      </w:r>
      <w:r w:rsidRPr="000F7655">
        <w:rPr>
          <w:sz w:val="22"/>
          <w:szCs w:val="22"/>
          <w:lang w:val="el-GR"/>
        </w:rPr>
        <w:t>).</w:t>
      </w:r>
    </w:p>
    <w:p w14:paraId="16D90861" w14:textId="6BFFCB72" w:rsidR="00A83A6E" w:rsidRPr="000F7655" w:rsidRDefault="00246F1B" w:rsidP="00D83A43">
      <w:pPr>
        <w:pStyle w:val="Listlevel1"/>
        <w:numPr>
          <w:ilvl w:val="0"/>
          <w:numId w:val="6"/>
        </w:numPr>
        <w:spacing w:before="0"/>
        <w:ind w:left="567" w:hanging="567"/>
        <w:rPr>
          <w:sz w:val="22"/>
          <w:szCs w:val="22"/>
          <w:lang w:val="el-GR"/>
        </w:rPr>
      </w:pPr>
      <w:r w:rsidRPr="000F7655">
        <w:rPr>
          <w:sz w:val="22"/>
          <w:szCs w:val="22"/>
          <w:lang w:val="el-GR"/>
        </w:rPr>
        <w:lastRenderedPageBreak/>
        <w:t xml:space="preserve">τρικυκλικά αντικαταθλιπτικά ή </w:t>
      </w:r>
      <w:r w:rsidRPr="000F7655">
        <w:rPr>
          <w:rStyle w:val="tlid-translation"/>
          <w:sz w:val="22"/>
          <w:szCs w:val="22"/>
          <w:lang w:val="el-GR"/>
        </w:rPr>
        <w:t>αναστολείς μονοαμινοξειδάσης</w:t>
      </w:r>
      <w:r w:rsidRPr="000F7655">
        <w:rPr>
          <w:sz w:val="22"/>
          <w:szCs w:val="22"/>
          <w:lang w:val="el-GR"/>
        </w:rPr>
        <w:t xml:space="preserve"> </w:t>
      </w:r>
      <w:r w:rsidR="00050002" w:rsidRPr="000F7655">
        <w:rPr>
          <w:sz w:val="22"/>
          <w:szCs w:val="22"/>
          <w:lang w:val="el-GR"/>
        </w:rPr>
        <w:t>(φάρμακα που χρησιμοποιούνται για τη θεραπεία της κατάθλιψης</w:t>
      </w:r>
      <w:r w:rsidR="00A83A6E" w:rsidRPr="000F7655">
        <w:rPr>
          <w:sz w:val="22"/>
          <w:szCs w:val="22"/>
          <w:lang w:val="el-GR"/>
        </w:rPr>
        <w:t>)</w:t>
      </w:r>
      <w:r w:rsidR="00446282" w:rsidRPr="000F7655">
        <w:rPr>
          <w:sz w:val="22"/>
          <w:szCs w:val="22"/>
          <w:lang w:val="el-GR"/>
        </w:rPr>
        <w:t>.</w:t>
      </w:r>
    </w:p>
    <w:p w14:paraId="1F233427" w14:textId="37A7271D" w:rsidR="00A83A6E" w:rsidRPr="000F7655" w:rsidRDefault="00D44311" w:rsidP="00D83A43">
      <w:pPr>
        <w:pStyle w:val="Listlevel1"/>
        <w:numPr>
          <w:ilvl w:val="0"/>
          <w:numId w:val="6"/>
        </w:numPr>
        <w:spacing w:before="0"/>
        <w:ind w:left="567" w:hanging="567"/>
        <w:rPr>
          <w:sz w:val="22"/>
          <w:szCs w:val="22"/>
          <w:lang w:val="el-GR"/>
        </w:rPr>
      </w:pPr>
      <w:r w:rsidRPr="000F7655">
        <w:rPr>
          <w:rFonts w:eastAsia="Times New Roman"/>
          <w:sz w:val="22"/>
          <w:szCs w:val="22"/>
          <w:lang w:val="el-GR" w:eastAsia="en-US"/>
        </w:rPr>
        <w:t xml:space="preserve">οποιαδήποτε </w:t>
      </w:r>
      <w:r w:rsidR="00246F1B" w:rsidRPr="000F7655">
        <w:rPr>
          <w:rFonts w:eastAsia="Times New Roman"/>
          <w:sz w:val="22"/>
          <w:szCs w:val="22"/>
          <w:lang w:val="el-GR" w:eastAsia="en-US"/>
        </w:rPr>
        <w:t xml:space="preserve">φάρμακα τα οποία μπορεί να είναι παρόμοια με το </w:t>
      </w:r>
      <w:r w:rsidR="00A83A6E" w:rsidRPr="000F7655">
        <w:rPr>
          <w:sz w:val="22"/>
          <w:szCs w:val="22"/>
        </w:rPr>
        <w:t>Enerzair</w:t>
      </w:r>
      <w:r w:rsidR="00A83A6E" w:rsidRPr="000F7655">
        <w:rPr>
          <w:sz w:val="22"/>
          <w:szCs w:val="22"/>
          <w:lang w:val="el-GR"/>
        </w:rPr>
        <w:t xml:space="preserve"> </w:t>
      </w:r>
      <w:r w:rsidR="00A83A6E" w:rsidRPr="000F7655">
        <w:rPr>
          <w:sz w:val="22"/>
          <w:szCs w:val="22"/>
        </w:rPr>
        <w:t>Breezhaler</w:t>
      </w:r>
      <w:r w:rsidR="00A83A6E" w:rsidRPr="000F7655">
        <w:rPr>
          <w:sz w:val="22"/>
          <w:szCs w:val="22"/>
          <w:lang w:val="el-GR"/>
        </w:rPr>
        <w:t xml:space="preserve"> (</w:t>
      </w:r>
      <w:r w:rsidR="00246F1B" w:rsidRPr="000F7655">
        <w:rPr>
          <w:rFonts w:eastAsia="Times New Roman"/>
          <w:sz w:val="22"/>
          <w:szCs w:val="22"/>
          <w:lang w:val="el-GR" w:eastAsia="en-US"/>
        </w:rPr>
        <w:t>περιέχουν παρόμοι</w:t>
      </w:r>
      <w:r w:rsidR="00D74AEB" w:rsidRPr="000F7655">
        <w:rPr>
          <w:rFonts w:eastAsia="Times New Roman"/>
          <w:sz w:val="22"/>
          <w:szCs w:val="22"/>
          <w:lang w:val="el-GR" w:eastAsia="en-US"/>
        </w:rPr>
        <w:t>ες</w:t>
      </w:r>
      <w:r w:rsidR="00246F1B" w:rsidRPr="000F7655">
        <w:rPr>
          <w:rFonts w:eastAsia="Times New Roman"/>
          <w:sz w:val="22"/>
          <w:szCs w:val="22"/>
          <w:lang w:val="el-GR" w:eastAsia="en-US"/>
        </w:rPr>
        <w:t xml:space="preserve"> δραστικ</w:t>
      </w:r>
      <w:r w:rsidR="00D74AEB" w:rsidRPr="000F7655">
        <w:rPr>
          <w:rFonts w:eastAsia="Times New Roman"/>
          <w:sz w:val="22"/>
          <w:szCs w:val="22"/>
          <w:lang w:val="el-GR" w:eastAsia="en-US"/>
        </w:rPr>
        <w:t>ές</w:t>
      </w:r>
      <w:r w:rsidR="00246F1B" w:rsidRPr="000F7655">
        <w:rPr>
          <w:rFonts w:eastAsia="Times New Roman"/>
          <w:sz w:val="22"/>
          <w:szCs w:val="22"/>
          <w:lang w:val="el-GR" w:eastAsia="en-US"/>
        </w:rPr>
        <w:t xml:space="preserve"> </w:t>
      </w:r>
      <w:r w:rsidR="00D74AEB" w:rsidRPr="000F7655">
        <w:rPr>
          <w:rFonts w:eastAsia="Times New Roman"/>
          <w:sz w:val="22"/>
          <w:szCs w:val="22"/>
          <w:lang w:val="el-GR" w:eastAsia="en-US"/>
        </w:rPr>
        <w:t>ουσίες</w:t>
      </w:r>
      <w:r w:rsidR="00246F1B" w:rsidRPr="000F7655">
        <w:rPr>
          <w:sz w:val="22"/>
          <w:szCs w:val="22"/>
          <w:lang w:val="el-GR"/>
        </w:rPr>
        <w:t>)</w:t>
      </w:r>
      <w:r w:rsidR="00BA65F2" w:rsidRPr="000F7655">
        <w:rPr>
          <w:sz w:val="22"/>
          <w:szCs w:val="22"/>
          <w:lang w:val="el-GR"/>
        </w:rPr>
        <w:t>. Χ</w:t>
      </w:r>
      <w:r w:rsidR="00246F1B" w:rsidRPr="000F7655">
        <w:rPr>
          <w:sz w:val="22"/>
          <w:szCs w:val="22"/>
          <w:lang w:val="el-GR"/>
        </w:rPr>
        <w:t xml:space="preserve">ρησιμοποιώντας τα μαζί μπορεί να </w:t>
      </w:r>
      <w:r w:rsidR="00AB33EB" w:rsidRPr="000F7655">
        <w:rPr>
          <w:sz w:val="22"/>
          <w:szCs w:val="22"/>
          <w:lang w:val="el-GR"/>
        </w:rPr>
        <w:t>αυξηθεί ο</w:t>
      </w:r>
      <w:r w:rsidR="00246F1B" w:rsidRPr="000F7655">
        <w:rPr>
          <w:sz w:val="22"/>
          <w:szCs w:val="22"/>
          <w:lang w:val="el-GR"/>
        </w:rPr>
        <w:t xml:space="preserve"> κίνδυνο</w:t>
      </w:r>
      <w:r w:rsidR="00AB33EB" w:rsidRPr="000F7655">
        <w:rPr>
          <w:sz w:val="22"/>
          <w:szCs w:val="22"/>
          <w:lang w:val="el-GR"/>
        </w:rPr>
        <w:t>ς</w:t>
      </w:r>
      <w:r w:rsidR="00246F1B" w:rsidRPr="000F7655">
        <w:rPr>
          <w:sz w:val="22"/>
          <w:szCs w:val="22"/>
          <w:lang w:val="el-GR"/>
        </w:rPr>
        <w:t xml:space="preserve"> για πιθανές </w:t>
      </w:r>
      <w:r w:rsidR="00296DF9" w:rsidRPr="000F7655">
        <w:rPr>
          <w:sz w:val="22"/>
          <w:szCs w:val="22"/>
          <w:lang w:val="el-GR"/>
        </w:rPr>
        <w:t>ανεπιθύμητες ενέργειες</w:t>
      </w:r>
      <w:r w:rsidR="00446282" w:rsidRPr="000F7655">
        <w:rPr>
          <w:sz w:val="22"/>
          <w:szCs w:val="22"/>
          <w:lang w:val="el-GR"/>
        </w:rPr>
        <w:t>.</w:t>
      </w:r>
    </w:p>
    <w:p w14:paraId="6EB9B108" w14:textId="14C8CD2A" w:rsidR="00A83A6E" w:rsidRPr="000F7655" w:rsidRDefault="00050002" w:rsidP="00D83A43">
      <w:pPr>
        <w:pStyle w:val="Listlevel1"/>
        <w:numPr>
          <w:ilvl w:val="0"/>
          <w:numId w:val="6"/>
        </w:numPr>
        <w:spacing w:before="0"/>
        <w:ind w:left="567" w:hanging="567"/>
        <w:rPr>
          <w:sz w:val="22"/>
          <w:szCs w:val="22"/>
          <w:lang w:val="el-GR"/>
        </w:rPr>
      </w:pPr>
      <w:r w:rsidRPr="000F7655">
        <w:rPr>
          <w:rFonts w:eastAsia="Times New Roman"/>
          <w:sz w:val="22"/>
          <w:szCs w:val="22"/>
          <w:lang w:val="el-GR" w:eastAsia="en-US"/>
        </w:rPr>
        <w:t xml:space="preserve">φάρμακα που ονομάζονται βήτα αποκλειστές </w:t>
      </w:r>
      <w:r w:rsidR="004E42C6" w:rsidRPr="000F7655">
        <w:rPr>
          <w:rFonts w:eastAsia="Times New Roman"/>
          <w:sz w:val="22"/>
          <w:szCs w:val="22"/>
          <w:lang w:val="el-GR" w:eastAsia="en-US"/>
        </w:rPr>
        <w:t>τα οποία</w:t>
      </w:r>
      <w:r w:rsidRPr="000F7655">
        <w:rPr>
          <w:rFonts w:eastAsia="Times New Roman"/>
          <w:sz w:val="22"/>
          <w:szCs w:val="22"/>
          <w:lang w:val="el-GR" w:eastAsia="en-US"/>
        </w:rPr>
        <w:t xml:space="preserve"> χρησιμοποιούνται για την υψηλή αρτηριακή πίεση ή </w:t>
      </w:r>
      <w:r w:rsidR="004E42C6" w:rsidRPr="000F7655">
        <w:rPr>
          <w:rFonts w:eastAsia="Times New Roman"/>
          <w:sz w:val="22"/>
          <w:szCs w:val="22"/>
          <w:lang w:val="el-GR" w:eastAsia="en-US"/>
        </w:rPr>
        <w:t>άλλα</w:t>
      </w:r>
      <w:r w:rsidRPr="000F7655">
        <w:rPr>
          <w:rFonts w:eastAsia="Times New Roman"/>
          <w:sz w:val="22"/>
          <w:szCs w:val="22"/>
          <w:lang w:val="el-GR" w:eastAsia="en-US"/>
        </w:rPr>
        <w:t xml:space="preserve"> καρδιολογικά προβλήματα (όπως προπρανολόλη) ή για </w:t>
      </w:r>
      <w:r w:rsidR="00BA77D0" w:rsidRPr="000F7655">
        <w:rPr>
          <w:rFonts w:eastAsia="Times New Roman"/>
          <w:sz w:val="22"/>
          <w:szCs w:val="22"/>
          <w:lang w:val="el-GR" w:eastAsia="en-US"/>
        </w:rPr>
        <w:t>την αντιμετώπιση του γλαυκώματος</w:t>
      </w:r>
      <w:r w:rsidRPr="000F7655">
        <w:rPr>
          <w:rFonts w:eastAsia="Times New Roman"/>
          <w:sz w:val="22"/>
          <w:szCs w:val="22"/>
          <w:lang w:val="el-GR" w:eastAsia="en-US"/>
        </w:rPr>
        <w:t xml:space="preserve"> (όπως τιμολόλη</w:t>
      </w:r>
      <w:r w:rsidR="00A83A6E" w:rsidRPr="000F7655">
        <w:rPr>
          <w:sz w:val="22"/>
          <w:szCs w:val="22"/>
          <w:lang w:val="el-GR"/>
        </w:rPr>
        <w:t>)</w:t>
      </w:r>
      <w:r w:rsidR="00446282" w:rsidRPr="000F7655">
        <w:rPr>
          <w:sz w:val="22"/>
          <w:szCs w:val="22"/>
          <w:lang w:val="el-GR"/>
        </w:rPr>
        <w:t>.</w:t>
      </w:r>
    </w:p>
    <w:p w14:paraId="64C974F1" w14:textId="18A78DCA" w:rsidR="00A83A6E" w:rsidRPr="000F7655" w:rsidRDefault="00050002" w:rsidP="00D83A43">
      <w:pPr>
        <w:pStyle w:val="Listlevel1"/>
        <w:numPr>
          <w:ilvl w:val="0"/>
          <w:numId w:val="6"/>
        </w:numPr>
        <w:spacing w:before="0"/>
        <w:ind w:left="567" w:hanging="567"/>
        <w:rPr>
          <w:sz w:val="22"/>
          <w:szCs w:val="22"/>
          <w:lang w:val="el-GR"/>
        </w:rPr>
      </w:pPr>
      <w:r w:rsidRPr="000F7655">
        <w:rPr>
          <w:sz w:val="22"/>
          <w:szCs w:val="22"/>
          <w:lang w:val="el-GR"/>
        </w:rPr>
        <w:t>κετοκοναζόλη ή ιτρακοναζόλη (φάρμακα που χρησιμοποιούνται για την αντιμετώπιση μυκητι</w:t>
      </w:r>
      <w:r w:rsidR="004E42C6" w:rsidRPr="000F7655">
        <w:rPr>
          <w:sz w:val="22"/>
          <w:szCs w:val="22"/>
          <w:lang w:val="el-GR"/>
        </w:rPr>
        <w:t>ασικών λοιμώξεων</w:t>
      </w:r>
      <w:r w:rsidR="00A83A6E" w:rsidRPr="000F7655">
        <w:rPr>
          <w:sz w:val="22"/>
          <w:szCs w:val="22"/>
          <w:lang w:val="el-GR"/>
        </w:rPr>
        <w:t>)</w:t>
      </w:r>
      <w:r w:rsidR="00237440" w:rsidRPr="000F7655">
        <w:rPr>
          <w:sz w:val="22"/>
          <w:szCs w:val="22"/>
          <w:lang w:val="el-GR"/>
        </w:rPr>
        <w:t>.</w:t>
      </w:r>
    </w:p>
    <w:p w14:paraId="1F983744" w14:textId="14BED33A" w:rsidR="00A83A6E" w:rsidRPr="000F7655" w:rsidRDefault="00050002" w:rsidP="00D83A43">
      <w:pPr>
        <w:pStyle w:val="Listlevel1"/>
        <w:numPr>
          <w:ilvl w:val="0"/>
          <w:numId w:val="6"/>
        </w:numPr>
        <w:spacing w:before="0"/>
        <w:ind w:left="567" w:hanging="567"/>
        <w:rPr>
          <w:sz w:val="22"/>
          <w:szCs w:val="22"/>
          <w:lang w:val="el-GR"/>
        </w:rPr>
      </w:pPr>
      <w:r w:rsidRPr="000F7655">
        <w:rPr>
          <w:sz w:val="22"/>
          <w:szCs w:val="22"/>
          <w:lang w:val="el-GR"/>
        </w:rPr>
        <w:t xml:space="preserve">ριτοναβίρη, νελφιναβίρη ή κομπισιστάτη </w:t>
      </w:r>
      <w:r w:rsidR="00C94787" w:rsidRPr="000F7655">
        <w:rPr>
          <w:sz w:val="22"/>
          <w:szCs w:val="22"/>
          <w:lang w:val="el-GR"/>
        </w:rPr>
        <w:t>(</w:t>
      </w:r>
      <w:r w:rsidRPr="000F7655">
        <w:rPr>
          <w:sz w:val="22"/>
          <w:szCs w:val="22"/>
          <w:lang w:val="el-GR"/>
        </w:rPr>
        <w:t xml:space="preserve">φάρμακα που χρησιμοποιούνται για την αντιμετώπιση της λοίμωξης από τον ιό </w:t>
      </w:r>
      <w:r w:rsidR="00A83A6E" w:rsidRPr="000F7655">
        <w:rPr>
          <w:sz w:val="22"/>
          <w:szCs w:val="22"/>
        </w:rPr>
        <w:t>HIV</w:t>
      </w:r>
      <w:r w:rsidR="00C94787" w:rsidRPr="000F7655">
        <w:rPr>
          <w:sz w:val="22"/>
          <w:szCs w:val="22"/>
          <w:lang w:val="el-GR"/>
        </w:rPr>
        <w:t>)</w:t>
      </w:r>
      <w:r w:rsidR="00237440" w:rsidRPr="000F7655">
        <w:rPr>
          <w:sz w:val="22"/>
          <w:szCs w:val="22"/>
          <w:lang w:val="el-GR"/>
        </w:rPr>
        <w:t>.</w:t>
      </w:r>
    </w:p>
    <w:p w14:paraId="2D8CECE4" w14:textId="77777777" w:rsidR="00A83A6E" w:rsidRPr="000F7655" w:rsidRDefault="00A83A6E" w:rsidP="00D83A43">
      <w:pPr>
        <w:pStyle w:val="Text"/>
        <w:spacing w:before="0"/>
        <w:jc w:val="left"/>
        <w:rPr>
          <w:bCs/>
          <w:sz w:val="22"/>
          <w:szCs w:val="22"/>
          <w:lang w:val="el-GR"/>
        </w:rPr>
      </w:pPr>
    </w:p>
    <w:p w14:paraId="1268C1B8" w14:textId="0CF9AF34" w:rsidR="00A83A6E" w:rsidRPr="000F7655" w:rsidRDefault="009A7762"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Κύηση και θηλασμός</w:t>
      </w:r>
    </w:p>
    <w:p w14:paraId="57DC6FFB" w14:textId="5E407102" w:rsidR="00A83A6E" w:rsidRPr="000F7655" w:rsidRDefault="009A7762" w:rsidP="00D83A43">
      <w:pPr>
        <w:pStyle w:val="Text"/>
        <w:spacing w:before="0"/>
        <w:jc w:val="left"/>
        <w:rPr>
          <w:sz w:val="22"/>
          <w:szCs w:val="22"/>
          <w:lang w:val="el-GR"/>
        </w:rPr>
      </w:pPr>
      <w:r w:rsidRPr="000F7655">
        <w:rPr>
          <w:sz w:val="22"/>
          <w:szCs w:val="22"/>
          <w:lang w:val="el-GR"/>
        </w:rPr>
        <w:t>Εάν είστε έγκυος ή θηλάζετε, νομίζετε ότι μπορεί να είστε έγκυος ή σχεδιάζετε να αποκτήσετε παιδί, ζητήστε τη συμβουλή του γιατρού σας πριν πάρετε αυτό το φάρμακο</w:t>
      </w:r>
      <w:r w:rsidR="00237440" w:rsidRPr="000F7655">
        <w:rPr>
          <w:sz w:val="22"/>
          <w:szCs w:val="22"/>
          <w:lang w:val="el-GR"/>
        </w:rPr>
        <w:t xml:space="preserve">. </w:t>
      </w:r>
      <w:r w:rsidR="00050002" w:rsidRPr="000F7655">
        <w:rPr>
          <w:sz w:val="22"/>
          <w:szCs w:val="22"/>
          <w:lang w:val="el-GR"/>
        </w:rPr>
        <w:t>Ο γιατρός σας θα συζητήσει μαζί σας αν μπορείτε να χρησιμοποιήσετε το</w:t>
      </w:r>
      <w:r w:rsidR="00237440" w:rsidRPr="000F7655">
        <w:rPr>
          <w:sz w:val="22"/>
          <w:szCs w:val="22"/>
          <w:lang w:val="el-GR"/>
        </w:rPr>
        <w:t xml:space="preserve"> </w:t>
      </w:r>
      <w:r w:rsidR="00237440" w:rsidRPr="000F7655">
        <w:rPr>
          <w:sz w:val="22"/>
          <w:szCs w:val="22"/>
        </w:rPr>
        <w:t>Enerzair</w:t>
      </w:r>
      <w:r w:rsidR="00237440" w:rsidRPr="000F7655">
        <w:rPr>
          <w:sz w:val="22"/>
          <w:szCs w:val="22"/>
          <w:lang w:val="el-GR"/>
        </w:rPr>
        <w:t xml:space="preserve"> </w:t>
      </w:r>
      <w:r w:rsidR="00237440" w:rsidRPr="000F7655">
        <w:rPr>
          <w:sz w:val="22"/>
          <w:szCs w:val="22"/>
        </w:rPr>
        <w:t>Breezhaler</w:t>
      </w:r>
      <w:r w:rsidR="00237440" w:rsidRPr="000F7655">
        <w:rPr>
          <w:sz w:val="22"/>
          <w:szCs w:val="22"/>
          <w:lang w:val="el-GR"/>
        </w:rPr>
        <w:t>.</w:t>
      </w:r>
    </w:p>
    <w:p w14:paraId="3EC0DC9B" w14:textId="77777777" w:rsidR="00A83A6E" w:rsidRPr="000F7655" w:rsidRDefault="00A83A6E" w:rsidP="00D83A43">
      <w:pPr>
        <w:pStyle w:val="Text"/>
        <w:spacing w:before="0"/>
        <w:jc w:val="left"/>
        <w:rPr>
          <w:sz w:val="22"/>
          <w:szCs w:val="22"/>
          <w:lang w:val="el-GR"/>
        </w:rPr>
      </w:pPr>
    </w:p>
    <w:p w14:paraId="07DBF9C8" w14:textId="39F8685B" w:rsidR="00A83A6E" w:rsidRPr="000F7655" w:rsidRDefault="009A7762" w:rsidP="00D83A43">
      <w:pPr>
        <w:pStyle w:val="Text"/>
        <w:keepNext/>
        <w:spacing w:before="0"/>
        <w:jc w:val="left"/>
        <w:rPr>
          <w:b/>
          <w:sz w:val="22"/>
          <w:szCs w:val="22"/>
          <w:lang w:val="el-GR"/>
        </w:rPr>
      </w:pPr>
      <w:r w:rsidRPr="000F7655">
        <w:rPr>
          <w:b/>
          <w:sz w:val="22"/>
          <w:szCs w:val="22"/>
          <w:lang w:val="el-GR"/>
        </w:rPr>
        <w:t>Οδήγηση και χειρισμός μηχανημάτων</w:t>
      </w:r>
    </w:p>
    <w:p w14:paraId="1D0A2E79" w14:textId="2CD3AC1C" w:rsidR="00A83A6E" w:rsidRPr="000F7655" w:rsidRDefault="00050002" w:rsidP="00D83A43">
      <w:pPr>
        <w:pStyle w:val="Text"/>
        <w:spacing w:before="0"/>
        <w:jc w:val="left"/>
        <w:rPr>
          <w:sz w:val="22"/>
          <w:szCs w:val="22"/>
          <w:lang w:val="el-GR"/>
        </w:rPr>
      </w:pPr>
      <w:r w:rsidRPr="000F7655">
        <w:rPr>
          <w:sz w:val="22"/>
          <w:szCs w:val="22"/>
          <w:lang w:val="el-GR"/>
        </w:rPr>
        <w:t>Δε</w:t>
      </w:r>
      <w:r w:rsidR="0078153B" w:rsidRPr="000F7655">
        <w:rPr>
          <w:sz w:val="22"/>
          <w:szCs w:val="22"/>
          <w:lang w:val="el-GR"/>
        </w:rPr>
        <w:t>ν</w:t>
      </w:r>
      <w:r w:rsidRPr="000F7655">
        <w:rPr>
          <w:sz w:val="22"/>
          <w:szCs w:val="22"/>
          <w:lang w:val="el-GR"/>
        </w:rPr>
        <w:t xml:space="preserve"> θεωρείται πιθανό αυτό το φάρμακο να επηρεάσει την ικανότητά σας να οδηγείτε και να χειρίζεστε μηχανήματα</w:t>
      </w:r>
      <w:r w:rsidR="00A83A6E" w:rsidRPr="000F7655">
        <w:rPr>
          <w:sz w:val="22"/>
          <w:szCs w:val="22"/>
          <w:lang w:val="el-GR"/>
        </w:rPr>
        <w:t>.</w:t>
      </w:r>
    </w:p>
    <w:p w14:paraId="2AA59001" w14:textId="77777777" w:rsidR="00A83A6E" w:rsidRPr="000F7655" w:rsidRDefault="00A83A6E" w:rsidP="00D83A43">
      <w:pPr>
        <w:pStyle w:val="Text"/>
        <w:spacing w:before="0"/>
        <w:jc w:val="left"/>
        <w:rPr>
          <w:sz w:val="22"/>
          <w:szCs w:val="22"/>
          <w:lang w:val="el-GR"/>
        </w:rPr>
      </w:pPr>
    </w:p>
    <w:p w14:paraId="2C924B1C" w14:textId="70851EAF" w:rsidR="00A83A6E" w:rsidRPr="000F7655" w:rsidRDefault="008D50AD" w:rsidP="00D83A43">
      <w:pPr>
        <w:pStyle w:val="Text"/>
        <w:keepNext/>
        <w:spacing w:before="0"/>
        <w:jc w:val="left"/>
        <w:rPr>
          <w:b/>
          <w:sz w:val="22"/>
          <w:szCs w:val="22"/>
          <w:lang w:val="el-GR"/>
        </w:rPr>
      </w:pPr>
      <w:r w:rsidRPr="000F7655">
        <w:rPr>
          <w:b/>
          <w:sz w:val="22"/>
          <w:szCs w:val="22"/>
          <w:lang w:val="el-GR"/>
        </w:rPr>
        <w:t xml:space="preserve">Το </w:t>
      </w:r>
      <w:r w:rsidR="00A83A6E" w:rsidRPr="000F7655">
        <w:rPr>
          <w:b/>
          <w:sz w:val="22"/>
          <w:szCs w:val="22"/>
        </w:rPr>
        <w:t>Enerzair</w:t>
      </w:r>
      <w:r w:rsidR="00A83A6E" w:rsidRPr="000F7655">
        <w:rPr>
          <w:b/>
          <w:sz w:val="22"/>
          <w:szCs w:val="22"/>
          <w:lang w:val="el-GR"/>
        </w:rPr>
        <w:t xml:space="preserve"> </w:t>
      </w:r>
      <w:r w:rsidR="00A83A6E" w:rsidRPr="000F7655">
        <w:rPr>
          <w:b/>
          <w:sz w:val="22"/>
          <w:szCs w:val="22"/>
        </w:rPr>
        <w:t>Breezhaler</w:t>
      </w:r>
      <w:r w:rsidR="00A83A6E" w:rsidRPr="000F7655">
        <w:rPr>
          <w:b/>
          <w:sz w:val="22"/>
          <w:szCs w:val="22"/>
          <w:lang w:val="el-GR"/>
        </w:rPr>
        <w:t xml:space="preserve"> </w:t>
      </w:r>
      <w:r w:rsidRPr="000F7655">
        <w:rPr>
          <w:b/>
          <w:sz w:val="22"/>
          <w:szCs w:val="22"/>
          <w:lang w:val="el-GR"/>
        </w:rPr>
        <w:t>περιέχει λακτόζη</w:t>
      </w:r>
    </w:p>
    <w:p w14:paraId="0358355C" w14:textId="5DA89A60" w:rsidR="00A83A6E" w:rsidRPr="000F7655" w:rsidRDefault="008D50AD" w:rsidP="00D83A43">
      <w:pPr>
        <w:pStyle w:val="Text"/>
        <w:spacing w:before="0"/>
        <w:jc w:val="left"/>
        <w:rPr>
          <w:sz w:val="22"/>
          <w:szCs w:val="22"/>
          <w:lang w:val="el-GR"/>
        </w:rPr>
      </w:pPr>
      <w:r w:rsidRPr="000F7655">
        <w:rPr>
          <w:sz w:val="22"/>
          <w:szCs w:val="22"/>
          <w:lang w:val="el-GR"/>
        </w:rPr>
        <w:t>Αυτό το φάρμακο περιέχει λακτόζη</w:t>
      </w:r>
      <w:r w:rsidR="00237440" w:rsidRPr="000F7655">
        <w:rPr>
          <w:sz w:val="22"/>
          <w:szCs w:val="22"/>
          <w:lang w:val="el-GR"/>
        </w:rPr>
        <w:t xml:space="preserve">. </w:t>
      </w:r>
      <w:r w:rsidRPr="000F7655">
        <w:rPr>
          <w:sz w:val="22"/>
          <w:szCs w:val="22"/>
          <w:lang w:val="el-GR"/>
        </w:rPr>
        <w:t xml:space="preserve">Αν ο γιατρός σας, σας ενημέρωσε ότι έχετε δυσανεξία σε ορισμένα σάκχαρα, </w:t>
      </w:r>
      <w:r w:rsidR="00770EF9">
        <w:rPr>
          <w:sz w:val="22"/>
          <w:szCs w:val="22"/>
          <w:lang w:val="el-GR"/>
        </w:rPr>
        <w:t>επικοινωνήστε</w:t>
      </w:r>
      <w:r w:rsidR="00770EF9" w:rsidRPr="000F7655">
        <w:rPr>
          <w:sz w:val="22"/>
          <w:szCs w:val="22"/>
          <w:lang w:val="el-GR"/>
        </w:rPr>
        <w:t xml:space="preserve"> </w:t>
      </w:r>
      <w:r w:rsidRPr="000F7655">
        <w:rPr>
          <w:sz w:val="22"/>
          <w:szCs w:val="22"/>
          <w:lang w:val="el-GR"/>
        </w:rPr>
        <w:t xml:space="preserve">με τον γιατρό σας πριν πάρετε αυτό το </w:t>
      </w:r>
      <w:r w:rsidR="00770EF9">
        <w:rPr>
          <w:sz w:val="22"/>
          <w:szCs w:val="22"/>
          <w:lang w:val="el-GR"/>
        </w:rPr>
        <w:t>φαρμακευτικό προϊόν</w:t>
      </w:r>
      <w:r w:rsidR="00A83A6E" w:rsidRPr="000F7655">
        <w:rPr>
          <w:sz w:val="22"/>
          <w:szCs w:val="22"/>
          <w:lang w:val="el-GR"/>
        </w:rPr>
        <w:t>.</w:t>
      </w:r>
    </w:p>
    <w:p w14:paraId="6A03C922" w14:textId="77777777" w:rsidR="00237440" w:rsidRPr="000F7655" w:rsidRDefault="00237440" w:rsidP="00D83A43">
      <w:pPr>
        <w:pStyle w:val="Text"/>
        <w:spacing w:before="0"/>
        <w:jc w:val="left"/>
        <w:rPr>
          <w:sz w:val="22"/>
          <w:szCs w:val="22"/>
          <w:lang w:val="el-GR"/>
        </w:rPr>
      </w:pPr>
    </w:p>
    <w:p w14:paraId="2E481ED4" w14:textId="77777777" w:rsidR="00237440" w:rsidRPr="000F7655" w:rsidRDefault="00237440" w:rsidP="00D83A43">
      <w:pPr>
        <w:pStyle w:val="Text"/>
        <w:spacing w:before="0"/>
        <w:jc w:val="left"/>
        <w:rPr>
          <w:sz w:val="22"/>
          <w:szCs w:val="22"/>
          <w:lang w:val="el-GR"/>
        </w:rPr>
      </w:pPr>
    </w:p>
    <w:p w14:paraId="1FD38010" w14:textId="56D3B5BD" w:rsidR="00A83A6E" w:rsidRPr="001E0FE3" w:rsidRDefault="00237440" w:rsidP="00D83A43">
      <w:pPr>
        <w:keepNext/>
        <w:keepLines/>
        <w:spacing w:line="240" w:lineRule="auto"/>
        <w:rPr>
          <w:b/>
          <w:bCs/>
          <w:lang w:val="el-GR"/>
        </w:rPr>
      </w:pPr>
      <w:bookmarkStart w:id="56" w:name="_Toc2097634"/>
      <w:r w:rsidRPr="001E0FE3">
        <w:rPr>
          <w:b/>
          <w:bCs/>
          <w:lang w:val="el-GR"/>
        </w:rPr>
        <w:t>3.</w:t>
      </w:r>
      <w:r w:rsidRPr="001E0FE3">
        <w:rPr>
          <w:b/>
          <w:bCs/>
          <w:lang w:val="el-GR"/>
        </w:rPr>
        <w:tab/>
      </w:r>
      <w:r w:rsidR="009A7762" w:rsidRPr="007A5858">
        <w:rPr>
          <w:b/>
          <w:bCs/>
          <w:lang w:val="el-GR"/>
        </w:rPr>
        <w:t>Πώς να χρησιμοποιήσετε το</w:t>
      </w:r>
      <w:r w:rsidR="00A83A6E" w:rsidRPr="001E0FE3">
        <w:rPr>
          <w:b/>
          <w:bCs/>
          <w:lang w:val="el-GR"/>
        </w:rPr>
        <w:t xml:space="preserve"> </w:t>
      </w:r>
      <w:r w:rsidR="00A83A6E" w:rsidRPr="007A5858">
        <w:rPr>
          <w:b/>
          <w:bCs/>
        </w:rPr>
        <w:t>Enerzair</w:t>
      </w:r>
      <w:r w:rsidR="00A83A6E" w:rsidRPr="001E0FE3">
        <w:rPr>
          <w:b/>
          <w:bCs/>
          <w:lang w:val="el-GR"/>
        </w:rPr>
        <w:t xml:space="preserve"> </w:t>
      </w:r>
      <w:r w:rsidR="00A83A6E" w:rsidRPr="007A5858">
        <w:rPr>
          <w:b/>
          <w:bCs/>
        </w:rPr>
        <w:t>Breezhaler</w:t>
      </w:r>
      <w:bookmarkEnd w:id="56"/>
    </w:p>
    <w:p w14:paraId="0FE49F83" w14:textId="77777777" w:rsidR="00237440" w:rsidRPr="000F7655" w:rsidRDefault="00237440" w:rsidP="00D83A43">
      <w:pPr>
        <w:pStyle w:val="Text"/>
        <w:keepNext/>
        <w:keepLines/>
        <w:spacing w:before="0"/>
        <w:jc w:val="left"/>
        <w:rPr>
          <w:sz w:val="22"/>
          <w:szCs w:val="22"/>
          <w:lang w:val="el-GR"/>
        </w:rPr>
      </w:pPr>
    </w:p>
    <w:p w14:paraId="50C812D2" w14:textId="251A6C92" w:rsidR="00237440" w:rsidRPr="000F7655" w:rsidRDefault="00F27DB4" w:rsidP="00D83A43">
      <w:pPr>
        <w:pStyle w:val="Text"/>
        <w:spacing w:before="0"/>
        <w:jc w:val="left"/>
        <w:rPr>
          <w:sz w:val="22"/>
          <w:szCs w:val="22"/>
          <w:lang w:val="el-GR"/>
        </w:rPr>
      </w:pPr>
      <w:r w:rsidRPr="000F7655">
        <w:rPr>
          <w:sz w:val="22"/>
          <w:szCs w:val="22"/>
          <w:lang w:val="el-GR"/>
        </w:rPr>
        <w:t>Πάντοτε να χρησιμοποιείτε το φάρμακο αυτό αυστηρά σύμφωνα με τις οδηγίες του γιατρού ή του φαρμακοποιού σας. Εάν έχετε αμφιβολίες, ρωτήστε τον γιατρό ή τον φαρμακοποιό σας</w:t>
      </w:r>
      <w:r w:rsidR="00A83A6E" w:rsidRPr="000F7655">
        <w:rPr>
          <w:sz w:val="22"/>
          <w:szCs w:val="22"/>
          <w:lang w:val="el-GR"/>
        </w:rPr>
        <w:t>.</w:t>
      </w:r>
    </w:p>
    <w:p w14:paraId="2686DEE7" w14:textId="77777777" w:rsidR="00A83A6E" w:rsidRPr="000F7655" w:rsidRDefault="00A83A6E" w:rsidP="00D83A43">
      <w:pPr>
        <w:pStyle w:val="Text"/>
        <w:spacing w:before="0"/>
        <w:jc w:val="left"/>
        <w:rPr>
          <w:sz w:val="22"/>
          <w:szCs w:val="22"/>
          <w:lang w:val="el-GR"/>
        </w:rPr>
      </w:pPr>
    </w:p>
    <w:p w14:paraId="1F220AE1" w14:textId="61AAE513" w:rsidR="00A83A6E" w:rsidRPr="000F7655" w:rsidRDefault="008D50AD"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Πόσο</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Enerzair</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Breezhaler</w:t>
      </w:r>
      <w:r w:rsidR="00A83A6E" w:rsidRPr="000F7655">
        <w:rPr>
          <w:rFonts w:ascii="Times New Roman" w:hAnsi="Times New Roman" w:cs="Times New Roman"/>
          <w:bCs/>
          <w:color w:val="000000"/>
          <w:sz w:val="22"/>
          <w:szCs w:val="22"/>
          <w:lang w:val="el-GR"/>
        </w:rPr>
        <w:t xml:space="preserve"> </w:t>
      </w:r>
      <w:r w:rsidRPr="000F7655">
        <w:rPr>
          <w:rFonts w:ascii="Times New Roman" w:hAnsi="Times New Roman" w:cs="Times New Roman"/>
          <w:bCs/>
          <w:color w:val="000000"/>
          <w:sz w:val="22"/>
          <w:szCs w:val="22"/>
          <w:lang w:val="el-GR"/>
        </w:rPr>
        <w:t>να εισπνεύσετε</w:t>
      </w:r>
    </w:p>
    <w:p w14:paraId="78DE6D5D" w14:textId="54277D56" w:rsidR="00A83A6E" w:rsidRPr="000F7655" w:rsidRDefault="008D50AD" w:rsidP="00D83A43">
      <w:pPr>
        <w:numPr>
          <w:ilvl w:val="12"/>
          <w:numId w:val="0"/>
        </w:numPr>
        <w:tabs>
          <w:tab w:val="clear" w:pos="567"/>
        </w:tabs>
        <w:spacing w:line="240" w:lineRule="auto"/>
        <w:ind w:right="-2"/>
        <w:rPr>
          <w:szCs w:val="22"/>
          <w:lang w:val="el-GR"/>
        </w:rPr>
      </w:pPr>
      <w:r w:rsidRPr="000F7655">
        <w:rPr>
          <w:szCs w:val="22"/>
          <w:lang w:val="el-GR"/>
        </w:rPr>
        <w:t>Η συνήθης δόση είναι να εισπνέετε το περιεχόμενο ενός καψακίου κάθε ημέρα.</w:t>
      </w:r>
      <w:r w:rsidR="00CA0B0C" w:rsidRPr="000F7655">
        <w:rPr>
          <w:szCs w:val="22"/>
          <w:lang w:val="el-GR"/>
        </w:rPr>
        <w:t xml:space="preserve"> </w:t>
      </w:r>
      <w:r w:rsidRPr="000F7655">
        <w:rPr>
          <w:szCs w:val="22"/>
          <w:lang w:val="el-GR"/>
        </w:rPr>
        <w:t xml:space="preserve">Χρειάζεστε μόνο να </w:t>
      </w:r>
      <w:r w:rsidR="00020B39" w:rsidRPr="000F7655">
        <w:rPr>
          <w:szCs w:val="22"/>
          <w:lang w:val="el-GR"/>
        </w:rPr>
        <w:t>χρησιμοποιείτε το φάρμακο</w:t>
      </w:r>
      <w:r w:rsidRPr="000F7655">
        <w:rPr>
          <w:szCs w:val="22"/>
          <w:lang w:val="el-GR"/>
        </w:rPr>
        <w:t xml:space="preserve"> μία φορά την ημέρα. </w:t>
      </w:r>
      <w:r w:rsidR="00020B39" w:rsidRPr="000F7655">
        <w:rPr>
          <w:szCs w:val="22"/>
          <w:lang w:val="el-GR"/>
        </w:rPr>
        <w:t xml:space="preserve">Μην </w:t>
      </w:r>
      <w:r w:rsidRPr="000F7655">
        <w:rPr>
          <w:szCs w:val="22"/>
          <w:lang w:val="el-GR"/>
        </w:rPr>
        <w:t>χρησιμοποιείτε περισσότερο από όσο σας πει ο γιατρός σας να χρησιμοποιείτε</w:t>
      </w:r>
      <w:r w:rsidR="00A83A6E" w:rsidRPr="000F7655">
        <w:rPr>
          <w:rFonts w:eastAsia="MS Mincho"/>
          <w:b/>
          <w:szCs w:val="22"/>
          <w:lang w:val="el-GR"/>
        </w:rPr>
        <w:t>.</w:t>
      </w:r>
    </w:p>
    <w:p w14:paraId="081686F8" w14:textId="77777777" w:rsidR="00237440" w:rsidRPr="000F7655" w:rsidRDefault="00237440" w:rsidP="00D83A43">
      <w:pPr>
        <w:pStyle w:val="Text"/>
        <w:spacing w:before="0"/>
        <w:jc w:val="left"/>
        <w:rPr>
          <w:sz w:val="22"/>
          <w:szCs w:val="22"/>
          <w:lang w:val="el-GR"/>
        </w:rPr>
      </w:pPr>
    </w:p>
    <w:p w14:paraId="63448712" w14:textId="2BDAB133" w:rsidR="00A83A6E" w:rsidRPr="000F7655" w:rsidRDefault="008D50AD" w:rsidP="00D83A43">
      <w:pPr>
        <w:pStyle w:val="Nottoc-headings"/>
        <w:keepNext w:val="0"/>
        <w:keepLines w:val="0"/>
        <w:spacing w:before="0" w:after="0"/>
        <w:rPr>
          <w:rFonts w:ascii="Times New Roman" w:hAnsi="Times New Roman" w:cs="Times New Roman"/>
          <w:b w:val="0"/>
          <w:bCs/>
          <w:sz w:val="22"/>
          <w:szCs w:val="22"/>
          <w:lang w:val="el-GR"/>
        </w:rPr>
      </w:pPr>
      <w:r w:rsidRPr="000F7655">
        <w:rPr>
          <w:rFonts w:ascii="Times New Roman" w:hAnsi="Times New Roman" w:cs="Times New Roman"/>
          <w:b w:val="0"/>
          <w:bCs/>
          <w:sz w:val="22"/>
          <w:szCs w:val="22"/>
          <w:lang w:val="el-GR"/>
        </w:rPr>
        <w:t>Πρέπει να χρησιμοποιείτε το</w:t>
      </w:r>
      <w:r w:rsidR="00A83A6E" w:rsidRPr="000F7655">
        <w:rPr>
          <w:rFonts w:ascii="Times New Roman" w:hAnsi="Times New Roman" w:cs="Times New Roman"/>
          <w:b w:val="0"/>
          <w:bCs/>
          <w:sz w:val="22"/>
          <w:szCs w:val="22"/>
          <w:lang w:val="el-GR"/>
        </w:rPr>
        <w:t xml:space="preserve"> </w:t>
      </w:r>
      <w:r w:rsidR="00A83A6E" w:rsidRPr="000F7655">
        <w:rPr>
          <w:rFonts w:ascii="Times New Roman" w:hAnsi="Times New Roman" w:cs="Times New Roman"/>
          <w:b w:val="0"/>
          <w:bCs/>
          <w:sz w:val="22"/>
          <w:szCs w:val="22"/>
        </w:rPr>
        <w:t>Enerzair</w:t>
      </w:r>
      <w:r w:rsidR="00A83A6E" w:rsidRPr="000F7655">
        <w:rPr>
          <w:rFonts w:ascii="Times New Roman" w:hAnsi="Times New Roman" w:cs="Times New Roman"/>
          <w:b w:val="0"/>
          <w:bCs/>
          <w:sz w:val="22"/>
          <w:szCs w:val="22"/>
          <w:lang w:val="el-GR"/>
        </w:rPr>
        <w:t xml:space="preserve"> </w:t>
      </w:r>
      <w:r w:rsidR="00A83A6E" w:rsidRPr="000F7655">
        <w:rPr>
          <w:rFonts w:ascii="Times New Roman" w:hAnsi="Times New Roman" w:cs="Times New Roman"/>
          <w:b w:val="0"/>
          <w:bCs/>
          <w:sz w:val="22"/>
          <w:szCs w:val="22"/>
        </w:rPr>
        <w:t>Breezhaler</w:t>
      </w:r>
      <w:r w:rsidR="00A83A6E" w:rsidRPr="000F7655">
        <w:rPr>
          <w:rFonts w:ascii="Times New Roman" w:hAnsi="Times New Roman" w:cs="Times New Roman"/>
          <w:b w:val="0"/>
          <w:bCs/>
          <w:sz w:val="22"/>
          <w:szCs w:val="22"/>
          <w:lang w:val="el-GR"/>
        </w:rPr>
        <w:t xml:space="preserve"> </w:t>
      </w:r>
      <w:r w:rsidRPr="000F7655">
        <w:rPr>
          <w:rFonts w:ascii="Times New Roman" w:hAnsi="Times New Roman" w:cs="Times New Roman"/>
          <w:b w:val="0"/>
          <w:bCs/>
          <w:sz w:val="22"/>
          <w:szCs w:val="22"/>
          <w:lang w:val="el-GR"/>
        </w:rPr>
        <w:t xml:space="preserve">κάθε μέρα, </w:t>
      </w:r>
      <w:r w:rsidR="00FF734B" w:rsidRPr="000F7655">
        <w:rPr>
          <w:rFonts w:ascii="Times New Roman" w:hAnsi="Times New Roman"/>
          <w:b w:val="0"/>
          <w:sz w:val="22"/>
          <w:szCs w:val="22"/>
          <w:lang w:val="el-GR"/>
        </w:rPr>
        <w:t>ακόμα και όταν το άσθμα σας δεν σας ενοχλεί</w:t>
      </w:r>
      <w:r w:rsidR="00237440" w:rsidRPr="000F7655">
        <w:rPr>
          <w:rFonts w:ascii="Times New Roman" w:hAnsi="Times New Roman" w:cs="Times New Roman"/>
          <w:b w:val="0"/>
          <w:bCs/>
          <w:sz w:val="22"/>
          <w:szCs w:val="22"/>
          <w:lang w:val="el-GR"/>
        </w:rPr>
        <w:t>.</w:t>
      </w:r>
    </w:p>
    <w:p w14:paraId="56FEB978" w14:textId="77777777" w:rsidR="00237440" w:rsidRPr="000F7655" w:rsidRDefault="00237440" w:rsidP="00D83A43">
      <w:pPr>
        <w:pStyle w:val="Text"/>
        <w:spacing w:before="0"/>
        <w:jc w:val="left"/>
        <w:rPr>
          <w:sz w:val="22"/>
          <w:szCs w:val="22"/>
          <w:lang w:val="el-GR"/>
        </w:rPr>
      </w:pPr>
    </w:p>
    <w:p w14:paraId="051E1B12" w14:textId="08A78B9F" w:rsidR="00A83A6E" w:rsidRPr="000F7655" w:rsidRDefault="008D50AD"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Πότε να εισπνέετε το</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Enerzair</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Breezhaler</w:t>
      </w:r>
    </w:p>
    <w:p w14:paraId="6F013948" w14:textId="6D32B75F" w:rsidR="007F6CED" w:rsidRPr="000F7655" w:rsidRDefault="008D50AD" w:rsidP="00D83A43">
      <w:pPr>
        <w:pStyle w:val="Text"/>
        <w:spacing w:before="0"/>
        <w:jc w:val="left"/>
        <w:rPr>
          <w:sz w:val="22"/>
          <w:szCs w:val="22"/>
          <w:lang w:val="el-GR"/>
        </w:rPr>
      </w:pPr>
      <w:r w:rsidRPr="000F7655">
        <w:rPr>
          <w:sz w:val="22"/>
          <w:szCs w:val="22"/>
          <w:lang w:val="el-GR"/>
        </w:rPr>
        <w:t>Εισπνέετε το</w:t>
      </w:r>
      <w:r w:rsidR="00A83A6E" w:rsidRPr="000F7655">
        <w:rPr>
          <w:sz w:val="22"/>
          <w:szCs w:val="22"/>
          <w:lang w:val="el-GR"/>
        </w:rPr>
        <w:t xml:space="preserve"> </w:t>
      </w:r>
      <w:r w:rsidR="00A83A6E" w:rsidRPr="000F7655">
        <w:rPr>
          <w:sz w:val="22"/>
          <w:szCs w:val="22"/>
        </w:rPr>
        <w:t>Enerzair</w:t>
      </w:r>
      <w:r w:rsidR="00A83A6E" w:rsidRPr="000F7655">
        <w:rPr>
          <w:sz w:val="22"/>
          <w:szCs w:val="22"/>
          <w:lang w:val="el-GR"/>
        </w:rPr>
        <w:t xml:space="preserve"> </w:t>
      </w:r>
      <w:r w:rsidR="00A83A6E" w:rsidRPr="000F7655">
        <w:rPr>
          <w:sz w:val="22"/>
          <w:szCs w:val="22"/>
        </w:rPr>
        <w:t>Breezhaler</w:t>
      </w:r>
      <w:r w:rsidR="00A83A6E" w:rsidRPr="000F7655">
        <w:rPr>
          <w:bCs/>
          <w:color w:val="000000"/>
          <w:sz w:val="22"/>
          <w:szCs w:val="22"/>
          <w:lang w:val="el-GR"/>
        </w:rPr>
        <w:t xml:space="preserve"> </w:t>
      </w:r>
      <w:r w:rsidRPr="000F7655">
        <w:rPr>
          <w:bCs/>
          <w:color w:val="000000"/>
          <w:sz w:val="22"/>
          <w:szCs w:val="22"/>
          <w:lang w:val="el-GR"/>
        </w:rPr>
        <w:t>την ίδια ώρα κάθε μέρα</w:t>
      </w:r>
      <w:r w:rsidR="00A83A6E" w:rsidRPr="000F7655">
        <w:rPr>
          <w:sz w:val="22"/>
          <w:szCs w:val="22"/>
          <w:lang w:val="el-GR"/>
        </w:rPr>
        <w:t xml:space="preserve">. </w:t>
      </w:r>
      <w:r w:rsidRPr="000F7655">
        <w:rPr>
          <w:sz w:val="22"/>
          <w:szCs w:val="22"/>
          <w:lang w:val="el-GR"/>
        </w:rPr>
        <w:t xml:space="preserve">Αυτό θα σας βοηθήσει να </w:t>
      </w:r>
      <w:r w:rsidR="00AB04C6" w:rsidRPr="000F7655">
        <w:rPr>
          <w:sz w:val="22"/>
          <w:szCs w:val="22"/>
          <w:lang w:val="el-GR"/>
        </w:rPr>
        <w:t xml:space="preserve">ελέγξετε </w:t>
      </w:r>
      <w:r w:rsidRPr="000F7655">
        <w:rPr>
          <w:sz w:val="22"/>
          <w:szCs w:val="22"/>
          <w:lang w:val="el-GR"/>
        </w:rPr>
        <w:t>τα συμπτώματά σας καθ’ όλη τη διάρκεια της ημέρας και της νύχτας</w:t>
      </w:r>
      <w:r w:rsidR="00A83A6E" w:rsidRPr="000F7655">
        <w:rPr>
          <w:sz w:val="22"/>
          <w:szCs w:val="22"/>
          <w:lang w:val="el-GR"/>
        </w:rPr>
        <w:t xml:space="preserve">. </w:t>
      </w:r>
      <w:r w:rsidRPr="000F7655">
        <w:rPr>
          <w:sz w:val="22"/>
          <w:szCs w:val="22"/>
          <w:lang w:val="el-GR"/>
        </w:rPr>
        <w:t>Αυτό θα σας βοηθήσει επίσης να θυμάστε να το χρησιμοποιείτε</w:t>
      </w:r>
      <w:r w:rsidR="00A83A6E" w:rsidRPr="000F7655">
        <w:rPr>
          <w:sz w:val="22"/>
          <w:szCs w:val="22"/>
          <w:lang w:val="el-GR"/>
        </w:rPr>
        <w:t>.</w:t>
      </w:r>
    </w:p>
    <w:p w14:paraId="1CFF84C2" w14:textId="77777777" w:rsidR="00A83A6E" w:rsidRPr="000F7655" w:rsidRDefault="00A83A6E" w:rsidP="00D83A43">
      <w:pPr>
        <w:pStyle w:val="Text"/>
        <w:spacing w:before="0"/>
        <w:jc w:val="left"/>
        <w:rPr>
          <w:sz w:val="22"/>
          <w:szCs w:val="22"/>
          <w:lang w:val="el-GR"/>
        </w:rPr>
      </w:pPr>
    </w:p>
    <w:p w14:paraId="1194B4DC" w14:textId="1C22C5F0" w:rsidR="00A83A6E" w:rsidRPr="000F7655" w:rsidRDefault="008D50AD"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Πώς να εισπνεύσετε το</w:t>
      </w:r>
      <w:r w:rsidR="00A0272D"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Enerzair</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Breezhaler</w:t>
      </w:r>
    </w:p>
    <w:p w14:paraId="10EB201C" w14:textId="4C630B49" w:rsidR="00A0272D" w:rsidRPr="000F7655" w:rsidRDefault="008D50AD" w:rsidP="00D83A43">
      <w:pPr>
        <w:pStyle w:val="Listlevel1"/>
        <w:numPr>
          <w:ilvl w:val="0"/>
          <w:numId w:val="6"/>
        </w:numPr>
        <w:spacing w:before="0"/>
        <w:ind w:left="567" w:hanging="567"/>
        <w:rPr>
          <w:sz w:val="22"/>
          <w:szCs w:val="22"/>
          <w:lang w:val="el-GR"/>
        </w:rPr>
      </w:pPr>
      <w:r w:rsidRPr="000F7655">
        <w:rPr>
          <w:sz w:val="22"/>
          <w:szCs w:val="22"/>
          <w:lang w:val="el-GR"/>
        </w:rPr>
        <w:t xml:space="preserve">Το </w:t>
      </w:r>
      <w:r w:rsidR="00A0272D" w:rsidRPr="000F7655">
        <w:rPr>
          <w:sz w:val="22"/>
          <w:szCs w:val="22"/>
        </w:rPr>
        <w:t>Enerzair</w:t>
      </w:r>
      <w:r w:rsidR="00A0272D" w:rsidRPr="000F7655">
        <w:rPr>
          <w:sz w:val="22"/>
          <w:szCs w:val="22"/>
          <w:lang w:val="el-GR"/>
        </w:rPr>
        <w:t xml:space="preserve"> </w:t>
      </w:r>
      <w:r w:rsidR="00A0272D" w:rsidRPr="000F7655">
        <w:rPr>
          <w:sz w:val="22"/>
          <w:szCs w:val="22"/>
        </w:rPr>
        <w:t>Breezhaler</w:t>
      </w:r>
      <w:r w:rsidR="00A0272D" w:rsidRPr="000F7655">
        <w:rPr>
          <w:sz w:val="22"/>
          <w:szCs w:val="22"/>
          <w:lang w:val="el-GR"/>
        </w:rPr>
        <w:t xml:space="preserve"> </w:t>
      </w:r>
      <w:r w:rsidRPr="000F7655">
        <w:rPr>
          <w:rFonts w:eastAsia="SimSun"/>
          <w:sz w:val="22"/>
          <w:szCs w:val="22"/>
          <w:lang w:val="el-GR" w:eastAsia="en-US"/>
        </w:rPr>
        <w:t>είναι για χρήση διά εισπνοής</w:t>
      </w:r>
      <w:r w:rsidR="00A0272D" w:rsidRPr="000F7655">
        <w:rPr>
          <w:sz w:val="22"/>
          <w:szCs w:val="22"/>
          <w:lang w:val="el-GR"/>
        </w:rPr>
        <w:t>.</w:t>
      </w:r>
    </w:p>
    <w:p w14:paraId="273B90E4" w14:textId="738D402B" w:rsidR="00A0272D" w:rsidRPr="000F7655" w:rsidRDefault="008D50AD" w:rsidP="00D83A43">
      <w:pPr>
        <w:pStyle w:val="Listlevel1"/>
        <w:numPr>
          <w:ilvl w:val="0"/>
          <w:numId w:val="6"/>
        </w:numPr>
        <w:spacing w:before="0"/>
        <w:ind w:left="567" w:hanging="567"/>
        <w:rPr>
          <w:sz w:val="22"/>
          <w:szCs w:val="22"/>
          <w:lang w:val="el-GR"/>
        </w:rPr>
      </w:pPr>
      <w:r w:rsidRPr="000F7655">
        <w:rPr>
          <w:rFonts w:eastAsia="Times New Roman"/>
          <w:sz w:val="22"/>
          <w:szCs w:val="22"/>
          <w:lang w:val="el-GR" w:eastAsia="en-US"/>
        </w:rPr>
        <w:t>Σε αυτή τη συσκευασία, θα βρείτε μία συσκευή εισπνοής και καψάκια που περιέχουν το φάρμακο</w:t>
      </w:r>
      <w:r w:rsidR="00A0272D" w:rsidRPr="000F7655">
        <w:rPr>
          <w:sz w:val="22"/>
          <w:szCs w:val="22"/>
          <w:lang w:val="el-GR"/>
        </w:rPr>
        <w:t xml:space="preserve">. </w:t>
      </w:r>
      <w:r w:rsidRPr="000F7655">
        <w:rPr>
          <w:sz w:val="22"/>
          <w:szCs w:val="22"/>
          <w:lang w:val="el-GR"/>
        </w:rPr>
        <w:t xml:space="preserve">Η συσκευή εισπνοής σας επιτρέπει να εισπνέετε το φάρμακο </w:t>
      </w:r>
      <w:r w:rsidR="00C434B2" w:rsidRPr="000F7655">
        <w:rPr>
          <w:sz w:val="22"/>
          <w:szCs w:val="22"/>
          <w:lang w:val="el-GR"/>
        </w:rPr>
        <w:t>του καψακίου</w:t>
      </w:r>
      <w:r w:rsidR="00C94787" w:rsidRPr="000F7655">
        <w:rPr>
          <w:bCs/>
          <w:sz w:val="22"/>
          <w:szCs w:val="22"/>
          <w:lang w:val="el-GR"/>
        </w:rPr>
        <w:t xml:space="preserve">. </w:t>
      </w:r>
      <w:r w:rsidRPr="000F7655">
        <w:rPr>
          <w:rFonts w:eastAsia="Times New Roman"/>
          <w:sz w:val="22"/>
          <w:szCs w:val="22"/>
          <w:lang w:val="el-GR" w:eastAsia="en-US"/>
        </w:rPr>
        <w:t>Χρησιμοποιείτε τα καψάκια μόνο με τη συσκευή εισπνοής που περιέχεται σε αυτή τη συσκευασία</w:t>
      </w:r>
      <w:r w:rsidR="00A0272D" w:rsidRPr="000F7655">
        <w:rPr>
          <w:sz w:val="22"/>
          <w:szCs w:val="22"/>
          <w:lang w:val="el-GR"/>
        </w:rPr>
        <w:t xml:space="preserve">. </w:t>
      </w:r>
      <w:r w:rsidRPr="000F7655">
        <w:rPr>
          <w:rFonts w:eastAsia="Times New Roman"/>
          <w:sz w:val="22"/>
          <w:szCs w:val="22"/>
          <w:lang w:val="el-GR" w:eastAsia="en-US"/>
        </w:rPr>
        <w:t>Τα καψάκια θα πρέπει να παραμένουν στις κυψέλες μέχρι να χρειαστεί να τα χρησιμοποιήσετε</w:t>
      </w:r>
      <w:r w:rsidR="00A0272D" w:rsidRPr="000F7655">
        <w:rPr>
          <w:sz w:val="22"/>
          <w:szCs w:val="22"/>
          <w:lang w:val="el-GR"/>
        </w:rPr>
        <w:t>.</w:t>
      </w:r>
    </w:p>
    <w:p w14:paraId="33322F94" w14:textId="1AE0C1E9" w:rsidR="00A0272D" w:rsidRPr="000F7655" w:rsidRDefault="008D50AD" w:rsidP="00D83A43">
      <w:pPr>
        <w:pStyle w:val="Listlevel1"/>
        <w:numPr>
          <w:ilvl w:val="0"/>
          <w:numId w:val="6"/>
        </w:numPr>
        <w:spacing w:before="0"/>
        <w:ind w:left="567" w:hanging="567"/>
        <w:rPr>
          <w:b/>
          <w:sz w:val="22"/>
          <w:szCs w:val="22"/>
          <w:lang w:val="el-GR"/>
        </w:rPr>
      </w:pPr>
      <w:r w:rsidRPr="000F7655">
        <w:rPr>
          <w:rFonts w:eastAsia="Times New Roman"/>
          <w:sz w:val="22"/>
          <w:szCs w:val="22"/>
          <w:lang w:val="el-GR" w:eastAsia="en-US"/>
        </w:rPr>
        <w:t>Αποκολλήστε την προστατευτική επένδυση της κυψέλης για να την ανοίξετε, </w:t>
      </w:r>
      <w:r w:rsidRPr="000F7655">
        <w:rPr>
          <w:rFonts w:eastAsia="Times New Roman"/>
          <w:b/>
          <w:sz w:val="22"/>
          <w:szCs w:val="22"/>
          <w:lang w:val="el-GR" w:eastAsia="en-US"/>
        </w:rPr>
        <w:t>μην σπρώχνετε το καψάκιο μέσω του φύλλου αλουμινίου</w:t>
      </w:r>
      <w:r w:rsidR="00A0272D" w:rsidRPr="00097D66">
        <w:rPr>
          <w:bCs/>
          <w:sz w:val="22"/>
          <w:szCs w:val="22"/>
          <w:lang w:val="el-GR"/>
        </w:rPr>
        <w:t>.</w:t>
      </w:r>
    </w:p>
    <w:p w14:paraId="275815D0" w14:textId="65FC4497" w:rsidR="00A0272D" w:rsidRPr="000F7655" w:rsidRDefault="005B32C2" w:rsidP="00D83A43">
      <w:pPr>
        <w:pStyle w:val="Listlevel1"/>
        <w:numPr>
          <w:ilvl w:val="0"/>
          <w:numId w:val="6"/>
        </w:numPr>
        <w:spacing w:before="0"/>
        <w:ind w:left="567" w:hanging="567"/>
        <w:rPr>
          <w:sz w:val="22"/>
          <w:szCs w:val="22"/>
          <w:lang w:val="el-GR"/>
        </w:rPr>
      </w:pPr>
      <w:r w:rsidRPr="000F7655">
        <w:rPr>
          <w:rFonts w:eastAsia="Times New Roman"/>
          <w:sz w:val="22"/>
          <w:szCs w:val="22"/>
          <w:lang w:val="el-GR" w:eastAsia="en-US"/>
        </w:rPr>
        <w:t xml:space="preserve">Όταν ξεκινήσετε νέα συσκευασία, χρησιμοποιήστε τη νέα συσκευή εισπνοής </w:t>
      </w:r>
      <w:r w:rsidRPr="000F7655">
        <w:rPr>
          <w:sz w:val="22"/>
          <w:szCs w:val="22"/>
          <w:lang w:val="el-GR"/>
        </w:rPr>
        <w:t>που παρέχεται σε αυτήν τη νέα συσκευασία</w:t>
      </w:r>
      <w:r w:rsidR="00A0272D" w:rsidRPr="000F7655">
        <w:rPr>
          <w:sz w:val="22"/>
          <w:szCs w:val="22"/>
          <w:lang w:val="el-GR"/>
        </w:rPr>
        <w:t>.</w:t>
      </w:r>
    </w:p>
    <w:p w14:paraId="79498641" w14:textId="689E43AE" w:rsidR="00A0272D" w:rsidRPr="000F7655" w:rsidRDefault="005B32C2" w:rsidP="00D83A43">
      <w:pPr>
        <w:pStyle w:val="Listlevel1"/>
        <w:numPr>
          <w:ilvl w:val="0"/>
          <w:numId w:val="6"/>
        </w:numPr>
        <w:spacing w:before="0"/>
        <w:ind w:left="567" w:hanging="567"/>
        <w:rPr>
          <w:sz w:val="22"/>
          <w:szCs w:val="22"/>
          <w:lang w:val="el-GR"/>
        </w:rPr>
      </w:pPr>
      <w:r w:rsidRPr="000F7655">
        <w:rPr>
          <w:rFonts w:eastAsia="Times New Roman"/>
          <w:sz w:val="22"/>
          <w:szCs w:val="22"/>
          <w:lang w:val="el-GR" w:eastAsia="en-US"/>
        </w:rPr>
        <w:lastRenderedPageBreak/>
        <w:t xml:space="preserve">Απορρίψτε την συσκευή εισπνοής κάθε συσκευασίας </w:t>
      </w:r>
      <w:r w:rsidRPr="000F7655">
        <w:rPr>
          <w:rFonts w:eastAsia="Times New Roman"/>
          <w:noProof/>
          <w:sz w:val="22"/>
          <w:szCs w:val="22"/>
          <w:lang w:val="el-GR" w:eastAsia="en-US"/>
        </w:rPr>
        <w:t>αφότου όλα τα καψάκια της συσκευασίας έχουν χρησιμοποιηθεί</w:t>
      </w:r>
      <w:r w:rsidR="00A0272D" w:rsidRPr="000F7655">
        <w:rPr>
          <w:sz w:val="22"/>
          <w:szCs w:val="22"/>
          <w:lang w:val="el-GR"/>
        </w:rPr>
        <w:t>.</w:t>
      </w:r>
    </w:p>
    <w:p w14:paraId="14B06693" w14:textId="1AAD6F56" w:rsidR="00A0272D" w:rsidRPr="000F7655" w:rsidRDefault="005B32C2" w:rsidP="00D83A43">
      <w:pPr>
        <w:pStyle w:val="Listlevel1"/>
        <w:numPr>
          <w:ilvl w:val="0"/>
          <w:numId w:val="6"/>
        </w:numPr>
        <w:spacing w:before="0"/>
        <w:ind w:left="567" w:hanging="567"/>
        <w:rPr>
          <w:sz w:val="22"/>
          <w:szCs w:val="22"/>
        </w:rPr>
      </w:pPr>
      <w:r w:rsidRPr="000F7655">
        <w:rPr>
          <w:rFonts w:eastAsia="Times New Roman"/>
          <w:sz w:val="22"/>
          <w:szCs w:val="22"/>
          <w:lang w:val="el-GR" w:eastAsia="en-US"/>
        </w:rPr>
        <w:t>Μην καταπίνετε τα καψάκια</w:t>
      </w:r>
      <w:r w:rsidR="00A0272D" w:rsidRPr="000F7655">
        <w:rPr>
          <w:sz w:val="22"/>
          <w:szCs w:val="22"/>
        </w:rPr>
        <w:t>.</w:t>
      </w:r>
    </w:p>
    <w:p w14:paraId="4E5BCBBA" w14:textId="19E0440D" w:rsidR="00A0272D" w:rsidRPr="000F7655" w:rsidRDefault="005B32C2" w:rsidP="00D83A43">
      <w:pPr>
        <w:pStyle w:val="Listlevel1"/>
        <w:numPr>
          <w:ilvl w:val="0"/>
          <w:numId w:val="6"/>
        </w:numPr>
        <w:spacing w:before="0"/>
        <w:ind w:left="567" w:hanging="567"/>
        <w:rPr>
          <w:b/>
          <w:sz w:val="22"/>
          <w:szCs w:val="22"/>
          <w:lang w:val="el-GR"/>
        </w:rPr>
      </w:pPr>
      <w:r w:rsidRPr="000F7655">
        <w:rPr>
          <w:rFonts w:eastAsia="Times New Roman"/>
          <w:b/>
          <w:bCs/>
          <w:sz w:val="22"/>
          <w:szCs w:val="22"/>
          <w:lang w:val="el-GR" w:eastAsia="en-US"/>
        </w:rPr>
        <w:t>Παρακαλ</w:t>
      </w:r>
      <w:r w:rsidR="00397B77" w:rsidRPr="000F7655">
        <w:rPr>
          <w:rFonts w:eastAsia="Times New Roman"/>
          <w:b/>
          <w:bCs/>
          <w:sz w:val="22"/>
          <w:szCs w:val="22"/>
          <w:lang w:val="el-GR" w:eastAsia="en-US"/>
        </w:rPr>
        <w:t>είστε να</w:t>
      </w:r>
      <w:r w:rsidRPr="000F7655">
        <w:rPr>
          <w:rFonts w:eastAsia="Times New Roman"/>
          <w:b/>
          <w:bCs/>
          <w:sz w:val="22"/>
          <w:szCs w:val="22"/>
          <w:lang w:val="el-GR" w:eastAsia="en-US"/>
        </w:rPr>
        <w:t xml:space="preserve"> διαβάσ</w:t>
      </w:r>
      <w:r w:rsidR="00397B77" w:rsidRPr="000F7655">
        <w:rPr>
          <w:rFonts w:eastAsia="Times New Roman"/>
          <w:b/>
          <w:bCs/>
          <w:sz w:val="22"/>
          <w:szCs w:val="22"/>
          <w:lang w:val="el-GR" w:eastAsia="en-US"/>
        </w:rPr>
        <w:t>ε</w:t>
      </w:r>
      <w:r w:rsidRPr="000F7655">
        <w:rPr>
          <w:rFonts w:eastAsia="Times New Roman"/>
          <w:b/>
          <w:bCs/>
          <w:sz w:val="22"/>
          <w:szCs w:val="22"/>
          <w:lang w:val="el-GR" w:eastAsia="en-US"/>
        </w:rPr>
        <w:t>τε τις οδηγίες στο τέλος αυτού του φύλλου οδηγιών χρήσης για περισσότερες πληροφορίες σχετικά με τον τρόπο χρήσης της συσκευής εισπνοής</w:t>
      </w:r>
      <w:r w:rsidR="00A0272D" w:rsidRPr="000F7655">
        <w:rPr>
          <w:b/>
          <w:sz w:val="22"/>
          <w:szCs w:val="22"/>
          <w:lang w:val="el-GR"/>
        </w:rPr>
        <w:t>.</w:t>
      </w:r>
    </w:p>
    <w:p w14:paraId="32A36C7F" w14:textId="77777777" w:rsidR="006E09D4" w:rsidRPr="000F7655" w:rsidRDefault="006E09D4" w:rsidP="00D83A43">
      <w:pPr>
        <w:pStyle w:val="Text"/>
        <w:spacing w:before="0"/>
        <w:jc w:val="left"/>
        <w:rPr>
          <w:sz w:val="22"/>
          <w:szCs w:val="22"/>
          <w:lang w:val="el-GR"/>
        </w:rPr>
      </w:pPr>
    </w:p>
    <w:p w14:paraId="442EC077" w14:textId="6DDBC343" w:rsidR="00297910" w:rsidRPr="000F7655" w:rsidRDefault="00BA2509"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Εάν τα συμπτώματά σας δεν βελτιωθούν</w:t>
      </w:r>
    </w:p>
    <w:p w14:paraId="26405C9B" w14:textId="5CB3945F" w:rsidR="007F6CED" w:rsidRPr="000F7655" w:rsidRDefault="00BA2509" w:rsidP="00D83A43">
      <w:pPr>
        <w:pStyle w:val="Text"/>
        <w:spacing w:before="0"/>
        <w:jc w:val="left"/>
        <w:rPr>
          <w:bCs/>
          <w:sz w:val="22"/>
          <w:szCs w:val="22"/>
          <w:lang w:val="el-GR"/>
        </w:rPr>
      </w:pPr>
      <w:r w:rsidRPr="000F7655">
        <w:rPr>
          <w:bCs/>
          <w:sz w:val="22"/>
          <w:szCs w:val="22"/>
          <w:lang w:val="el-GR"/>
        </w:rPr>
        <w:t xml:space="preserve">Εάν το άσθμα σας δεν βελτιώνεται ή αν επιδεινωθεί αφού ξεκινήσετε τη χρήση του </w:t>
      </w:r>
      <w:r w:rsidR="00297910" w:rsidRPr="000F7655">
        <w:rPr>
          <w:bCs/>
          <w:sz w:val="22"/>
          <w:szCs w:val="22"/>
        </w:rPr>
        <w:t>Enerzair</w:t>
      </w:r>
      <w:r w:rsidR="00297910" w:rsidRPr="000F7655">
        <w:rPr>
          <w:bCs/>
          <w:sz w:val="22"/>
          <w:szCs w:val="22"/>
          <w:lang w:val="el-GR"/>
        </w:rPr>
        <w:t xml:space="preserve"> </w:t>
      </w:r>
      <w:r w:rsidR="00297910" w:rsidRPr="000F7655">
        <w:rPr>
          <w:bCs/>
          <w:sz w:val="22"/>
          <w:szCs w:val="22"/>
        </w:rPr>
        <w:t>Breezhaler</w:t>
      </w:r>
      <w:r w:rsidR="00297910" w:rsidRPr="000F7655">
        <w:rPr>
          <w:bCs/>
          <w:sz w:val="22"/>
          <w:szCs w:val="22"/>
          <w:lang w:val="el-GR"/>
        </w:rPr>
        <w:t xml:space="preserve">, </w:t>
      </w:r>
      <w:r w:rsidRPr="000F7655">
        <w:rPr>
          <w:bCs/>
          <w:sz w:val="22"/>
          <w:szCs w:val="22"/>
          <w:lang w:val="el-GR"/>
        </w:rPr>
        <w:t>επικοινωνήστε με τον γιατρό σας</w:t>
      </w:r>
      <w:r w:rsidR="00297910" w:rsidRPr="000F7655">
        <w:rPr>
          <w:bCs/>
          <w:sz w:val="22"/>
          <w:szCs w:val="22"/>
          <w:lang w:val="el-GR"/>
        </w:rPr>
        <w:t>.</w:t>
      </w:r>
    </w:p>
    <w:p w14:paraId="41DBA5B5" w14:textId="77777777" w:rsidR="00297910" w:rsidRPr="000F7655" w:rsidRDefault="00297910" w:rsidP="00D83A43">
      <w:pPr>
        <w:pStyle w:val="Nottoc-headings"/>
        <w:keepNext w:val="0"/>
        <w:keepLines w:val="0"/>
        <w:spacing w:before="0" w:after="0"/>
        <w:rPr>
          <w:rFonts w:ascii="Times New Roman" w:hAnsi="Times New Roman" w:cs="Times New Roman"/>
          <w:b w:val="0"/>
          <w:sz w:val="22"/>
          <w:szCs w:val="22"/>
          <w:lang w:val="el-GR"/>
        </w:rPr>
      </w:pPr>
    </w:p>
    <w:p w14:paraId="0E2D785C" w14:textId="27C4C295" w:rsidR="00A83A6E" w:rsidRPr="000F7655" w:rsidRDefault="00F27DB4"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Εάν χρησιμοποιήσετε μεγαλύτερη δόση</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Enerzair</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Breezhaler</w:t>
      </w:r>
      <w:r w:rsidR="00A83A6E" w:rsidRPr="000F7655">
        <w:rPr>
          <w:rFonts w:ascii="Times New Roman" w:hAnsi="Times New Roman" w:cs="Times New Roman"/>
          <w:bCs/>
          <w:color w:val="000000"/>
          <w:sz w:val="22"/>
          <w:szCs w:val="22"/>
          <w:lang w:val="el-GR"/>
        </w:rPr>
        <w:t xml:space="preserve"> </w:t>
      </w:r>
      <w:r w:rsidRPr="000F7655">
        <w:rPr>
          <w:rFonts w:ascii="Times New Roman" w:hAnsi="Times New Roman" w:cs="Times New Roman"/>
          <w:sz w:val="22"/>
          <w:szCs w:val="22"/>
          <w:lang w:val="el-GR"/>
        </w:rPr>
        <w:t>από την κανονική</w:t>
      </w:r>
    </w:p>
    <w:p w14:paraId="016F10EE" w14:textId="2D690ABB" w:rsidR="00A83A6E" w:rsidRPr="000F7655" w:rsidRDefault="00B863CB" w:rsidP="00D83A43">
      <w:pPr>
        <w:pStyle w:val="Text"/>
        <w:spacing w:before="0"/>
        <w:jc w:val="left"/>
        <w:rPr>
          <w:bCs/>
          <w:sz w:val="22"/>
          <w:szCs w:val="22"/>
          <w:lang w:val="el-GR"/>
        </w:rPr>
      </w:pPr>
      <w:r w:rsidRPr="000F7655">
        <w:rPr>
          <w:bCs/>
          <w:sz w:val="22"/>
          <w:szCs w:val="22"/>
          <w:lang w:val="el-GR"/>
        </w:rPr>
        <w:t>Εά</w:t>
      </w:r>
      <w:r w:rsidR="00BA2509" w:rsidRPr="000F7655">
        <w:rPr>
          <w:bCs/>
          <w:sz w:val="22"/>
          <w:szCs w:val="22"/>
          <w:lang w:val="el-GR"/>
        </w:rPr>
        <w:t xml:space="preserve">ν εισπνεύσετε τυχαία πολύ από αυτό το φάρμακο, επικοινωνήστε </w:t>
      </w:r>
      <w:r w:rsidR="008D29FF" w:rsidRPr="000F7655">
        <w:rPr>
          <w:bCs/>
          <w:sz w:val="22"/>
          <w:szCs w:val="22"/>
          <w:lang w:val="el-GR"/>
        </w:rPr>
        <w:t xml:space="preserve">αμέσως </w:t>
      </w:r>
      <w:r w:rsidR="00BA2509" w:rsidRPr="000F7655">
        <w:rPr>
          <w:bCs/>
          <w:sz w:val="22"/>
          <w:szCs w:val="22"/>
          <w:lang w:val="el-GR"/>
        </w:rPr>
        <w:t>με τον γιατρό σας ή το νοσοκομείο για συμβουλές. Μπορεί να χρειαστείτε ιατρική βοήθεια</w:t>
      </w:r>
      <w:r w:rsidR="00A83A6E" w:rsidRPr="000F7655">
        <w:rPr>
          <w:bCs/>
          <w:sz w:val="22"/>
          <w:szCs w:val="22"/>
          <w:lang w:val="el-GR"/>
        </w:rPr>
        <w:t>.</w:t>
      </w:r>
    </w:p>
    <w:p w14:paraId="1CE93415" w14:textId="77777777" w:rsidR="003352FF" w:rsidRPr="000F7655" w:rsidRDefault="003352FF" w:rsidP="00D83A43">
      <w:pPr>
        <w:pStyle w:val="Text"/>
        <w:spacing w:before="0"/>
        <w:jc w:val="left"/>
        <w:rPr>
          <w:bCs/>
          <w:sz w:val="22"/>
          <w:szCs w:val="22"/>
          <w:lang w:val="el-GR"/>
        </w:rPr>
      </w:pPr>
    </w:p>
    <w:p w14:paraId="397FD742" w14:textId="57608520" w:rsidR="00A83A6E" w:rsidRPr="000F7655" w:rsidRDefault="00F27DB4"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Εάν ξεχάσετε να χρησιμοποιήσετε το</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Enerzair</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Breezhaler</w:t>
      </w:r>
    </w:p>
    <w:p w14:paraId="7871C4D8" w14:textId="3263689D" w:rsidR="00A83A6E" w:rsidRPr="000F7655" w:rsidRDefault="00A43E31" w:rsidP="00D83A43">
      <w:pPr>
        <w:pStyle w:val="Text"/>
        <w:spacing w:before="0"/>
        <w:jc w:val="left"/>
        <w:rPr>
          <w:bCs/>
          <w:sz w:val="22"/>
          <w:szCs w:val="22"/>
          <w:lang w:val="el-GR"/>
        </w:rPr>
      </w:pPr>
      <w:r w:rsidRPr="000F7655">
        <w:rPr>
          <w:bCs/>
          <w:sz w:val="22"/>
          <w:szCs w:val="22"/>
          <w:lang w:val="el-GR"/>
        </w:rPr>
        <w:t>Εάν ξεχάσετε να εισπνεύσετε μί</w:t>
      </w:r>
      <w:r w:rsidR="00BA2509" w:rsidRPr="000F7655">
        <w:rPr>
          <w:bCs/>
          <w:sz w:val="22"/>
          <w:szCs w:val="22"/>
          <w:lang w:val="el-GR"/>
        </w:rPr>
        <w:t>α δόση στην συνηθισμένη ώρα, εισπνεύστε την το συντομότερο δυνατό</w:t>
      </w:r>
      <w:r w:rsidR="002B5B87" w:rsidRPr="000F7655">
        <w:rPr>
          <w:bCs/>
          <w:sz w:val="22"/>
          <w:szCs w:val="22"/>
          <w:lang w:val="el-GR"/>
        </w:rPr>
        <w:t>ν</w:t>
      </w:r>
      <w:r w:rsidR="00BA2509" w:rsidRPr="000F7655">
        <w:rPr>
          <w:bCs/>
          <w:sz w:val="22"/>
          <w:szCs w:val="22"/>
          <w:lang w:val="el-GR"/>
        </w:rPr>
        <w:t xml:space="preserve"> εκείνη την ημέρα. Στη συνέχεια, εισπνεύστε την επόμενη δόση ως συνήθως, την επόμενη ημέρα. Μην εισπνεύσετε </w:t>
      </w:r>
      <w:r w:rsidRPr="000F7655">
        <w:rPr>
          <w:bCs/>
          <w:sz w:val="22"/>
          <w:szCs w:val="22"/>
          <w:lang w:val="el-GR"/>
        </w:rPr>
        <w:t>δύο</w:t>
      </w:r>
      <w:r w:rsidR="00BA2509" w:rsidRPr="000F7655">
        <w:rPr>
          <w:bCs/>
          <w:sz w:val="22"/>
          <w:szCs w:val="22"/>
          <w:lang w:val="el-GR"/>
        </w:rPr>
        <w:t xml:space="preserve"> δόσ</w:t>
      </w:r>
      <w:r w:rsidRPr="000F7655">
        <w:rPr>
          <w:bCs/>
          <w:sz w:val="22"/>
          <w:szCs w:val="22"/>
          <w:lang w:val="el-GR"/>
        </w:rPr>
        <w:t>ει</w:t>
      </w:r>
      <w:r w:rsidR="00BA2509" w:rsidRPr="000F7655">
        <w:rPr>
          <w:bCs/>
          <w:sz w:val="22"/>
          <w:szCs w:val="22"/>
          <w:lang w:val="el-GR"/>
        </w:rPr>
        <w:t>ς την ίδια ημέρα</w:t>
      </w:r>
      <w:r w:rsidR="003352FF" w:rsidRPr="000F7655">
        <w:rPr>
          <w:bCs/>
          <w:sz w:val="22"/>
          <w:szCs w:val="22"/>
          <w:lang w:val="el-GR"/>
        </w:rPr>
        <w:t>.</w:t>
      </w:r>
    </w:p>
    <w:p w14:paraId="3F998E1A" w14:textId="77777777" w:rsidR="003352FF" w:rsidRPr="000F7655" w:rsidRDefault="003352FF" w:rsidP="00D83A43">
      <w:pPr>
        <w:pStyle w:val="Text"/>
        <w:spacing w:before="0"/>
        <w:jc w:val="left"/>
        <w:rPr>
          <w:bCs/>
          <w:sz w:val="22"/>
          <w:szCs w:val="22"/>
          <w:lang w:val="el-GR"/>
        </w:rPr>
      </w:pPr>
    </w:p>
    <w:p w14:paraId="00ED4A33" w14:textId="18561C4D" w:rsidR="00A83A6E" w:rsidRPr="000F7655" w:rsidRDefault="00F27DB4" w:rsidP="00D83A43">
      <w:pPr>
        <w:pStyle w:val="Nottoc-headings"/>
        <w:keepLines w:val="0"/>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Εάν σταματήσετε να χρησιμοποιείτε το</w:t>
      </w:r>
      <w:r w:rsidR="00A13FAF"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Enerzair</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Breezhaler</w:t>
      </w:r>
    </w:p>
    <w:p w14:paraId="2A443655" w14:textId="1872F698" w:rsidR="00A83A6E" w:rsidRPr="000F7655" w:rsidRDefault="00BA2509" w:rsidP="00D83A43">
      <w:pPr>
        <w:pStyle w:val="Text"/>
        <w:spacing w:before="0"/>
        <w:jc w:val="left"/>
        <w:rPr>
          <w:sz w:val="22"/>
          <w:szCs w:val="22"/>
          <w:lang w:val="el-GR"/>
        </w:rPr>
      </w:pPr>
      <w:r w:rsidRPr="000F7655">
        <w:rPr>
          <w:sz w:val="22"/>
          <w:szCs w:val="22"/>
          <w:lang w:val="el-GR"/>
        </w:rPr>
        <w:t>Μην σταματήσετε να χρησιμοποιείτε το</w:t>
      </w:r>
      <w:r w:rsidR="00A13FAF" w:rsidRPr="000F7655">
        <w:rPr>
          <w:sz w:val="22"/>
          <w:szCs w:val="22"/>
          <w:lang w:val="el-GR"/>
        </w:rPr>
        <w:t xml:space="preserve"> </w:t>
      </w:r>
      <w:r w:rsidR="00A13FAF" w:rsidRPr="000F7655">
        <w:rPr>
          <w:sz w:val="22"/>
          <w:szCs w:val="22"/>
          <w:lang w:val="en-GB"/>
        </w:rPr>
        <w:t>Enerzair</w:t>
      </w:r>
      <w:r w:rsidR="00A13FAF" w:rsidRPr="000F7655">
        <w:rPr>
          <w:sz w:val="22"/>
          <w:szCs w:val="22"/>
          <w:lang w:val="el-GR"/>
        </w:rPr>
        <w:t xml:space="preserve"> </w:t>
      </w:r>
      <w:r w:rsidR="00A13FAF" w:rsidRPr="000F7655">
        <w:rPr>
          <w:sz w:val="22"/>
          <w:szCs w:val="22"/>
          <w:lang w:val="en-GB"/>
        </w:rPr>
        <w:t>Breezhaler</w:t>
      </w:r>
      <w:r w:rsidR="00A13FAF" w:rsidRPr="000F7655">
        <w:rPr>
          <w:sz w:val="22"/>
          <w:szCs w:val="22"/>
          <w:lang w:val="el-GR"/>
        </w:rPr>
        <w:t xml:space="preserve"> </w:t>
      </w:r>
      <w:r w:rsidRPr="000F7655">
        <w:rPr>
          <w:sz w:val="22"/>
          <w:szCs w:val="22"/>
          <w:lang w:val="el-GR"/>
        </w:rPr>
        <w:t>εκτός αν σας το πει ο γιατρός σας. Τα συμπτώματα του άσθματος μπορεί να επιστρέψουν αν σταματήσετε να το χρησιμοποιείτε</w:t>
      </w:r>
      <w:r w:rsidR="00A83A6E" w:rsidRPr="000F7655">
        <w:rPr>
          <w:sz w:val="22"/>
          <w:szCs w:val="22"/>
          <w:lang w:val="el-GR"/>
        </w:rPr>
        <w:t>.</w:t>
      </w:r>
    </w:p>
    <w:p w14:paraId="15E53060" w14:textId="77777777" w:rsidR="00A13FAF" w:rsidRPr="000F7655" w:rsidRDefault="00A13FAF" w:rsidP="00D83A43">
      <w:pPr>
        <w:pStyle w:val="Text"/>
        <w:spacing w:before="0"/>
        <w:jc w:val="left"/>
        <w:rPr>
          <w:sz w:val="22"/>
          <w:szCs w:val="22"/>
          <w:lang w:val="el-GR"/>
        </w:rPr>
      </w:pPr>
    </w:p>
    <w:p w14:paraId="147D9B85" w14:textId="15029D64" w:rsidR="00A13FAF" w:rsidRPr="000F7655" w:rsidRDefault="00F27DB4" w:rsidP="00D83A43">
      <w:pPr>
        <w:pStyle w:val="Text"/>
        <w:spacing w:before="0"/>
        <w:jc w:val="left"/>
        <w:rPr>
          <w:sz w:val="22"/>
          <w:szCs w:val="22"/>
          <w:lang w:val="el-GR"/>
        </w:rPr>
      </w:pPr>
      <w:r w:rsidRPr="000F7655">
        <w:rPr>
          <w:sz w:val="22"/>
          <w:szCs w:val="22"/>
          <w:lang w:val="el-GR"/>
        </w:rPr>
        <w:t>Εάν έχετε περισσότερες ερωτήσεις σχετικά με τη χρήση αυτού του φαρμάκου, ρωτήστε τον γιατρό ή τον φαρμακοποιό σας</w:t>
      </w:r>
      <w:r w:rsidR="00A13FAF" w:rsidRPr="000F7655">
        <w:rPr>
          <w:sz w:val="22"/>
          <w:szCs w:val="22"/>
          <w:lang w:val="el-GR"/>
        </w:rPr>
        <w:t>.</w:t>
      </w:r>
    </w:p>
    <w:p w14:paraId="31C407D5" w14:textId="1C41F78F" w:rsidR="00A13FAF" w:rsidRPr="000F7655" w:rsidRDefault="00A13FAF" w:rsidP="00D83A43">
      <w:pPr>
        <w:pStyle w:val="Text"/>
        <w:spacing w:before="0"/>
        <w:jc w:val="left"/>
        <w:rPr>
          <w:bCs/>
          <w:sz w:val="22"/>
          <w:szCs w:val="22"/>
          <w:lang w:val="el-GR"/>
        </w:rPr>
      </w:pPr>
    </w:p>
    <w:p w14:paraId="29C2DC80" w14:textId="77777777" w:rsidR="000B14EF" w:rsidRPr="000F7655" w:rsidRDefault="000B14EF" w:rsidP="00D83A43">
      <w:pPr>
        <w:pStyle w:val="Text"/>
        <w:spacing w:before="0"/>
        <w:jc w:val="left"/>
        <w:rPr>
          <w:bCs/>
          <w:sz w:val="22"/>
          <w:szCs w:val="22"/>
          <w:lang w:val="el-GR"/>
        </w:rPr>
      </w:pPr>
    </w:p>
    <w:p w14:paraId="486D55A6" w14:textId="02677BD4" w:rsidR="00A83A6E" w:rsidRPr="001E0FE3" w:rsidRDefault="00A13FAF" w:rsidP="00D83A43">
      <w:pPr>
        <w:keepNext/>
        <w:keepLines/>
        <w:spacing w:line="240" w:lineRule="auto"/>
        <w:rPr>
          <w:b/>
          <w:bCs/>
          <w:lang w:val="el-GR"/>
        </w:rPr>
      </w:pPr>
      <w:bookmarkStart w:id="57" w:name="_Toc2097635"/>
      <w:r w:rsidRPr="001E0FE3">
        <w:rPr>
          <w:b/>
          <w:bCs/>
          <w:lang w:val="el-GR"/>
        </w:rPr>
        <w:t>4.</w:t>
      </w:r>
      <w:r w:rsidRPr="001E0FE3">
        <w:rPr>
          <w:b/>
          <w:bCs/>
          <w:lang w:val="el-GR"/>
        </w:rPr>
        <w:tab/>
      </w:r>
      <w:bookmarkEnd w:id="57"/>
      <w:r w:rsidR="00F27DB4" w:rsidRPr="007A5858">
        <w:rPr>
          <w:b/>
          <w:bCs/>
          <w:lang w:val="el-GR"/>
        </w:rPr>
        <w:t>Πιθανές ανεπιθύμητες ενέργειες</w:t>
      </w:r>
    </w:p>
    <w:p w14:paraId="257BACA4" w14:textId="77777777" w:rsidR="00A13FAF" w:rsidRPr="000F7655" w:rsidRDefault="00A13FAF" w:rsidP="00D83A43">
      <w:pPr>
        <w:pStyle w:val="Text"/>
        <w:keepNext/>
        <w:keepLines/>
        <w:spacing w:before="0"/>
        <w:jc w:val="left"/>
        <w:rPr>
          <w:sz w:val="22"/>
          <w:szCs w:val="22"/>
          <w:lang w:val="el-GR"/>
        </w:rPr>
      </w:pPr>
    </w:p>
    <w:p w14:paraId="149ADDF5" w14:textId="7CD4F94D" w:rsidR="00A83A6E" w:rsidRPr="000F7655" w:rsidRDefault="00F27DB4" w:rsidP="00D83A43">
      <w:pPr>
        <w:pStyle w:val="Text"/>
        <w:keepNext/>
        <w:keepLines/>
        <w:spacing w:before="0"/>
        <w:jc w:val="left"/>
        <w:rPr>
          <w:sz w:val="22"/>
          <w:szCs w:val="22"/>
          <w:lang w:val="el-GR"/>
        </w:rPr>
      </w:pPr>
      <w:r w:rsidRPr="000F7655">
        <w:rPr>
          <w:sz w:val="22"/>
          <w:szCs w:val="22"/>
          <w:lang w:val="el-GR"/>
        </w:rPr>
        <w:t>Όπως όλα τα φάρμακα, έτσι και αυτό το φάρμακο μπορεί να προκαλέσει ανεπιθύμητες ενέργειες, αν και δεν παρουσιάζονται σε όλους τους ανθρώπους</w:t>
      </w:r>
      <w:r w:rsidR="00A13FAF" w:rsidRPr="000F7655">
        <w:rPr>
          <w:sz w:val="22"/>
          <w:szCs w:val="22"/>
          <w:lang w:val="el-GR"/>
        </w:rPr>
        <w:t>.</w:t>
      </w:r>
    </w:p>
    <w:p w14:paraId="1441B355" w14:textId="77777777" w:rsidR="00A13FAF" w:rsidRPr="000F7655" w:rsidRDefault="00A13FAF" w:rsidP="00D83A43">
      <w:pPr>
        <w:pStyle w:val="Text"/>
        <w:keepNext/>
        <w:keepLines/>
        <w:spacing w:before="0"/>
        <w:jc w:val="left"/>
        <w:rPr>
          <w:sz w:val="22"/>
          <w:szCs w:val="22"/>
          <w:lang w:val="el-GR"/>
        </w:rPr>
      </w:pPr>
    </w:p>
    <w:p w14:paraId="3789879D" w14:textId="51CC9761" w:rsidR="00A83A6E" w:rsidRPr="000F7655" w:rsidRDefault="00BA2509" w:rsidP="00D83A43">
      <w:pPr>
        <w:pStyle w:val="Nottoc-headings"/>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Ορισμένες ανεπιθύμητες ενέργειες μπορεί να είναι σοβαρές</w:t>
      </w:r>
    </w:p>
    <w:p w14:paraId="322473AB" w14:textId="444CBD1F" w:rsidR="00A83A6E" w:rsidRPr="000F7655" w:rsidRDefault="00BA2509" w:rsidP="00D83A43">
      <w:pPr>
        <w:pStyle w:val="Text"/>
        <w:keepNext/>
        <w:keepLines/>
        <w:spacing w:before="0"/>
        <w:jc w:val="left"/>
        <w:rPr>
          <w:sz w:val="22"/>
          <w:szCs w:val="22"/>
          <w:lang w:val="el-GR"/>
        </w:rPr>
      </w:pPr>
      <w:r w:rsidRPr="000F7655">
        <w:rPr>
          <w:sz w:val="22"/>
          <w:szCs w:val="22"/>
          <w:lang w:val="el-GR"/>
        </w:rPr>
        <w:t>Σταματήστε να χρησιμοποιείτε</w:t>
      </w:r>
      <w:r w:rsidR="00A83A6E" w:rsidRPr="000F7655">
        <w:rPr>
          <w:sz w:val="22"/>
          <w:szCs w:val="22"/>
          <w:lang w:val="el-GR"/>
        </w:rPr>
        <w:t xml:space="preserve"> </w:t>
      </w:r>
      <w:r w:rsidR="00A83A6E" w:rsidRPr="000F7655">
        <w:rPr>
          <w:sz w:val="22"/>
          <w:szCs w:val="22"/>
        </w:rPr>
        <w:t>Enerzair</w:t>
      </w:r>
      <w:r w:rsidR="00A83A6E" w:rsidRPr="000F7655">
        <w:rPr>
          <w:sz w:val="22"/>
          <w:szCs w:val="22"/>
          <w:lang w:val="el-GR"/>
        </w:rPr>
        <w:t xml:space="preserve"> </w:t>
      </w:r>
      <w:r w:rsidR="00A83A6E" w:rsidRPr="000F7655">
        <w:rPr>
          <w:sz w:val="22"/>
          <w:szCs w:val="22"/>
        </w:rPr>
        <w:t>Breezhaler</w:t>
      </w:r>
      <w:r w:rsidR="00A83A6E" w:rsidRPr="000F7655">
        <w:rPr>
          <w:sz w:val="22"/>
          <w:szCs w:val="22"/>
          <w:lang w:val="el-GR"/>
        </w:rPr>
        <w:t xml:space="preserve"> </w:t>
      </w:r>
      <w:r w:rsidRPr="000F7655">
        <w:rPr>
          <w:sz w:val="22"/>
          <w:szCs w:val="22"/>
          <w:lang w:val="el-GR"/>
        </w:rPr>
        <w:t xml:space="preserve">και </w:t>
      </w:r>
      <w:r w:rsidR="00C77F01" w:rsidRPr="000F7655">
        <w:rPr>
          <w:sz w:val="22"/>
          <w:szCs w:val="22"/>
          <w:lang w:val="el-GR"/>
        </w:rPr>
        <w:t xml:space="preserve">λάβετε </w:t>
      </w:r>
      <w:r w:rsidR="000A0672" w:rsidRPr="000F7655">
        <w:rPr>
          <w:sz w:val="22"/>
          <w:szCs w:val="22"/>
          <w:lang w:val="el-GR"/>
        </w:rPr>
        <w:t>αμέσως</w:t>
      </w:r>
      <w:r w:rsidRPr="000F7655">
        <w:rPr>
          <w:sz w:val="22"/>
          <w:szCs w:val="22"/>
          <w:lang w:val="el-GR"/>
        </w:rPr>
        <w:t xml:space="preserve"> ιατρική βοήθεια αν </w:t>
      </w:r>
      <w:r w:rsidR="00C77F01" w:rsidRPr="000F7655">
        <w:rPr>
          <w:sz w:val="22"/>
          <w:szCs w:val="22"/>
          <w:lang w:val="el-GR"/>
        </w:rPr>
        <w:t xml:space="preserve">έχετε </w:t>
      </w:r>
      <w:r w:rsidRPr="000F7655">
        <w:rPr>
          <w:sz w:val="22"/>
          <w:szCs w:val="22"/>
          <w:lang w:val="el-GR"/>
        </w:rPr>
        <w:t>οποιοδήποτε από τα ακόλουθα</w:t>
      </w:r>
      <w:r w:rsidR="00A83A6E" w:rsidRPr="000F7655">
        <w:rPr>
          <w:sz w:val="22"/>
          <w:szCs w:val="22"/>
          <w:lang w:val="el-GR"/>
        </w:rPr>
        <w:t>:</w:t>
      </w:r>
    </w:p>
    <w:p w14:paraId="208850F9" w14:textId="60085E9E" w:rsidR="00C77F01" w:rsidRPr="000F7655" w:rsidRDefault="00C77F01" w:rsidP="00D83A43">
      <w:pPr>
        <w:pStyle w:val="Text"/>
        <w:keepNext/>
        <w:keepLines/>
        <w:spacing w:before="0"/>
        <w:jc w:val="left"/>
        <w:rPr>
          <w:sz w:val="22"/>
          <w:szCs w:val="22"/>
          <w:lang w:val="el-GR"/>
        </w:rPr>
      </w:pPr>
    </w:p>
    <w:p w14:paraId="790C976D" w14:textId="77777777" w:rsidR="00C77F01" w:rsidRPr="000F7655" w:rsidRDefault="00C77F01" w:rsidP="00D83A43">
      <w:pPr>
        <w:keepNext/>
        <w:tabs>
          <w:tab w:val="clear" w:pos="567"/>
        </w:tabs>
        <w:spacing w:line="240" w:lineRule="auto"/>
        <w:rPr>
          <w:szCs w:val="22"/>
          <w:lang w:val="el-GR"/>
        </w:rPr>
      </w:pPr>
      <w:r w:rsidRPr="000F7655">
        <w:rPr>
          <w:b/>
          <w:szCs w:val="22"/>
          <w:lang w:val="el-GR"/>
        </w:rPr>
        <w:t xml:space="preserve">Συχνές: </w:t>
      </w:r>
      <w:r w:rsidRPr="000F7655">
        <w:rPr>
          <w:szCs w:val="22"/>
          <w:lang w:val="el-GR"/>
        </w:rPr>
        <w:t>μπορεί να επηρεάσουν μέχρι 1 στους 10</w:t>
      </w:r>
      <w:r w:rsidRPr="000F7655">
        <w:rPr>
          <w:szCs w:val="22"/>
        </w:rPr>
        <w:t> </w:t>
      </w:r>
      <w:r w:rsidRPr="000F7655">
        <w:rPr>
          <w:szCs w:val="22"/>
          <w:lang w:val="el-GR"/>
        </w:rPr>
        <w:t>ανθρώπους</w:t>
      </w:r>
    </w:p>
    <w:p w14:paraId="3B763499" w14:textId="1704F67B" w:rsidR="00A83A6E" w:rsidRPr="000F7655" w:rsidRDefault="0030242E" w:rsidP="00D83A43">
      <w:pPr>
        <w:pStyle w:val="Listlevel1"/>
        <w:numPr>
          <w:ilvl w:val="0"/>
          <w:numId w:val="6"/>
        </w:numPr>
        <w:spacing w:before="0"/>
        <w:ind w:left="567" w:hanging="567"/>
        <w:rPr>
          <w:sz w:val="22"/>
          <w:szCs w:val="22"/>
          <w:lang w:val="el-GR"/>
        </w:rPr>
      </w:pPr>
      <w:r w:rsidRPr="000F7655">
        <w:rPr>
          <w:rFonts w:eastAsia="SimSun"/>
          <w:sz w:val="22"/>
          <w:szCs w:val="22"/>
          <w:lang w:val="el-GR" w:eastAsia="en-US"/>
        </w:rPr>
        <w:t xml:space="preserve">δυσκολία στην αναπνοή ή στην κατάποση, </w:t>
      </w:r>
      <w:r w:rsidR="00B55092" w:rsidRPr="000F7655">
        <w:rPr>
          <w:rFonts w:eastAsia="SimSun"/>
          <w:sz w:val="22"/>
          <w:szCs w:val="22"/>
          <w:lang w:val="el-GR" w:eastAsia="en-US"/>
        </w:rPr>
        <w:t>διόγκωση</w:t>
      </w:r>
      <w:r w:rsidRPr="000F7655">
        <w:rPr>
          <w:rFonts w:eastAsia="SimSun"/>
          <w:sz w:val="22"/>
          <w:szCs w:val="22"/>
          <w:lang w:val="el-GR" w:eastAsia="en-US"/>
        </w:rPr>
        <w:t xml:space="preserve"> </w:t>
      </w:r>
      <w:r w:rsidR="00B55092" w:rsidRPr="000F7655">
        <w:rPr>
          <w:rFonts w:eastAsia="SimSun"/>
          <w:sz w:val="22"/>
          <w:szCs w:val="22"/>
          <w:lang w:val="el-GR" w:eastAsia="en-US"/>
        </w:rPr>
        <w:t>σ</w:t>
      </w:r>
      <w:r w:rsidRPr="000F7655">
        <w:rPr>
          <w:rFonts w:eastAsia="SimSun"/>
          <w:sz w:val="22"/>
          <w:szCs w:val="22"/>
          <w:lang w:val="el-GR" w:eastAsia="en-US"/>
        </w:rPr>
        <w:t xml:space="preserve">τη γλώσσα, τα </w:t>
      </w:r>
      <w:r w:rsidR="009B67A2" w:rsidRPr="000F7655">
        <w:rPr>
          <w:rFonts w:eastAsia="SimSun"/>
          <w:sz w:val="22"/>
          <w:szCs w:val="22"/>
          <w:lang w:val="el-GR" w:eastAsia="en-US"/>
        </w:rPr>
        <w:t xml:space="preserve">χείλη ή </w:t>
      </w:r>
      <w:r w:rsidRPr="000F7655">
        <w:rPr>
          <w:rFonts w:eastAsia="SimSun"/>
          <w:sz w:val="22"/>
          <w:szCs w:val="22"/>
          <w:lang w:val="el-GR" w:eastAsia="en-US"/>
        </w:rPr>
        <w:t>το πρόσωπο, δερματικό εξάνθημα</w:t>
      </w:r>
      <w:r w:rsidR="00E1065D" w:rsidRPr="000F7655">
        <w:rPr>
          <w:sz w:val="22"/>
          <w:szCs w:val="22"/>
          <w:lang w:val="el-GR"/>
        </w:rPr>
        <w:t xml:space="preserve">, </w:t>
      </w:r>
      <w:r w:rsidRPr="000F7655">
        <w:rPr>
          <w:sz w:val="22"/>
          <w:szCs w:val="22"/>
          <w:lang w:val="el-GR"/>
        </w:rPr>
        <w:t xml:space="preserve">φαγούρα και </w:t>
      </w:r>
      <w:r w:rsidR="000D0BC7" w:rsidRPr="000F7655">
        <w:rPr>
          <w:sz w:val="22"/>
          <w:szCs w:val="22"/>
          <w:lang w:val="el-GR"/>
        </w:rPr>
        <w:t>πομφ</w:t>
      </w:r>
      <w:r w:rsidR="00C82F81" w:rsidRPr="000F7655">
        <w:rPr>
          <w:sz w:val="22"/>
          <w:szCs w:val="22"/>
          <w:lang w:val="el-GR"/>
        </w:rPr>
        <w:t>ούς</w:t>
      </w:r>
      <w:r w:rsidR="000D0BC7" w:rsidRPr="000F7655">
        <w:rPr>
          <w:sz w:val="22"/>
          <w:szCs w:val="22"/>
          <w:lang w:val="el-GR"/>
        </w:rPr>
        <w:t xml:space="preserve"> </w:t>
      </w:r>
      <w:r w:rsidR="00E1065D" w:rsidRPr="000F7655">
        <w:rPr>
          <w:sz w:val="22"/>
          <w:szCs w:val="22"/>
          <w:lang w:val="el-GR"/>
        </w:rPr>
        <w:t>(</w:t>
      </w:r>
      <w:r w:rsidRPr="000F7655">
        <w:rPr>
          <w:rFonts w:eastAsia="SimSun"/>
          <w:sz w:val="22"/>
          <w:szCs w:val="22"/>
          <w:lang w:val="el-GR" w:eastAsia="en-US"/>
        </w:rPr>
        <w:t>σημεία αλλεργικής αντίδρασης</w:t>
      </w:r>
      <w:r w:rsidR="00E1065D" w:rsidRPr="000F7655">
        <w:rPr>
          <w:sz w:val="22"/>
          <w:szCs w:val="22"/>
          <w:lang w:val="el-GR"/>
        </w:rPr>
        <w:t>)</w:t>
      </w:r>
      <w:r w:rsidR="00671575" w:rsidRPr="000F7655">
        <w:rPr>
          <w:sz w:val="22"/>
          <w:szCs w:val="22"/>
          <w:lang w:val="el-GR"/>
        </w:rPr>
        <w:t>.</w:t>
      </w:r>
    </w:p>
    <w:p w14:paraId="40CCA461" w14:textId="77777777" w:rsidR="00A13FAF" w:rsidRPr="000F7655" w:rsidRDefault="00A13FAF" w:rsidP="00D83A43">
      <w:pPr>
        <w:pStyle w:val="Text"/>
        <w:spacing w:before="0"/>
        <w:jc w:val="left"/>
        <w:rPr>
          <w:sz w:val="22"/>
          <w:szCs w:val="22"/>
          <w:lang w:val="el-GR"/>
        </w:rPr>
      </w:pPr>
    </w:p>
    <w:p w14:paraId="05CAEC11" w14:textId="50D3FC35" w:rsidR="00B9077F" w:rsidRPr="000F7655" w:rsidRDefault="0030242E" w:rsidP="00D83A43">
      <w:pPr>
        <w:pStyle w:val="Text"/>
        <w:keepNext/>
        <w:keepLines/>
        <w:spacing w:before="0"/>
        <w:jc w:val="left"/>
        <w:rPr>
          <w:b/>
          <w:bCs/>
          <w:sz w:val="22"/>
          <w:szCs w:val="22"/>
          <w:lang w:val="el-GR"/>
        </w:rPr>
      </w:pPr>
      <w:r w:rsidRPr="000F7655">
        <w:rPr>
          <w:b/>
          <w:bCs/>
          <w:sz w:val="22"/>
          <w:szCs w:val="22"/>
          <w:lang w:val="el-GR"/>
        </w:rPr>
        <w:t>Άλλες ανεπιθύμητες ενέργειες</w:t>
      </w:r>
    </w:p>
    <w:p w14:paraId="54CEFEF3" w14:textId="7ACA542E" w:rsidR="00A83A6E" w:rsidRPr="000F7655" w:rsidRDefault="002A5FB5" w:rsidP="00D83A43">
      <w:pPr>
        <w:pStyle w:val="Text"/>
        <w:keepNext/>
        <w:keepLines/>
        <w:spacing w:before="0"/>
        <w:jc w:val="left"/>
        <w:rPr>
          <w:sz w:val="22"/>
          <w:szCs w:val="22"/>
          <w:lang w:val="el-GR"/>
        </w:rPr>
      </w:pPr>
      <w:r w:rsidRPr="000F7655">
        <w:rPr>
          <w:sz w:val="22"/>
          <w:szCs w:val="22"/>
          <w:lang w:val="el-GR"/>
        </w:rPr>
        <w:t>Άλλες ανεπιθύμητες ενέργειες περιλαμβάνουν τις ακόλουθες που αναφέρονται παρακάτω</w:t>
      </w:r>
      <w:r w:rsidR="00A83A6E" w:rsidRPr="000F7655">
        <w:rPr>
          <w:sz w:val="22"/>
          <w:szCs w:val="22"/>
          <w:lang w:val="el-GR"/>
        </w:rPr>
        <w:t xml:space="preserve">. </w:t>
      </w:r>
      <w:r w:rsidRPr="000F7655">
        <w:rPr>
          <w:sz w:val="22"/>
          <w:szCs w:val="22"/>
          <w:lang w:val="el-GR"/>
        </w:rPr>
        <w:t>Αν αυτές οι ανεπιθύμητες ενέργειες γίνουν σοβαρές, παρακαλείσθε να ενημερώσετε τον γιατρό, τον φαρμακοποιό ή το</w:t>
      </w:r>
      <w:r w:rsidR="003303FC" w:rsidRPr="000F7655">
        <w:rPr>
          <w:sz w:val="22"/>
          <w:szCs w:val="22"/>
          <w:lang w:val="el-GR"/>
        </w:rPr>
        <w:t>ν/την</w:t>
      </w:r>
      <w:r w:rsidRPr="000F7655">
        <w:rPr>
          <w:sz w:val="22"/>
          <w:szCs w:val="22"/>
          <w:lang w:val="el-GR"/>
        </w:rPr>
        <w:t xml:space="preserve"> νοσοκόμο σας</w:t>
      </w:r>
      <w:r w:rsidR="00A83A6E" w:rsidRPr="000F7655">
        <w:rPr>
          <w:sz w:val="22"/>
          <w:szCs w:val="22"/>
          <w:lang w:val="el-GR"/>
        </w:rPr>
        <w:t>.</w:t>
      </w:r>
    </w:p>
    <w:p w14:paraId="241781A7" w14:textId="4E3C8C89" w:rsidR="00A13FAF" w:rsidRPr="000F7655" w:rsidRDefault="00A13FAF" w:rsidP="00D83A43">
      <w:pPr>
        <w:pStyle w:val="Text"/>
        <w:keepNext/>
        <w:keepLines/>
        <w:spacing w:before="0"/>
        <w:jc w:val="left"/>
        <w:rPr>
          <w:sz w:val="22"/>
          <w:szCs w:val="22"/>
          <w:lang w:val="el-GR"/>
        </w:rPr>
      </w:pPr>
    </w:p>
    <w:p w14:paraId="3A0C5CDE" w14:textId="7D722BE2" w:rsidR="00487DE1" w:rsidRPr="000F7655" w:rsidRDefault="00487DE1" w:rsidP="00D83A43">
      <w:pPr>
        <w:pStyle w:val="Text"/>
        <w:keepNext/>
        <w:keepLines/>
        <w:spacing w:before="0"/>
        <w:jc w:val="left"/>
        <w:rPr>
          <w:sz w:val="22"/>
          <w:szCs w:val="22"/>
          <w:lang w:val="el-GR"/>
        </w:rPr>
      </w:pPr>
      <w:r w:rsidRPr="000F7655">
        <w:rPr>
          <w:b/>
          <w:sz w:val="22"/>
          <w:szCs w:val="22"/>
          <w:lang w:val="el-GR"/>
        </w:rPr>
        <w:t xml:space="preserve">Πολύ συχνές: </w:t>
      </w:r>
      <w:r w:rsidRPr="000F7655">
        <w:rPr>
          <w:sz w:val="22"/>
          <w:szCs w:val="22"/>
          <w:lang w:val="el-GR"/>
        </w:rPr>
        <w:t>μπορεί να επηρεάσουν περισσότερους από 1 στους 10</w:t>
      </w:r>
      <w:r w:rsidRPr="000F7655">
        <w:rPr>
          <w:sz w:val="22"/>
          <w:szCs w:val="22"/>
        </w:rPr>
        <w:t> </w:t>
      </w:r>
      <w:r w:rsidRPr="000F7655">
        <w:rPr>
          <w:sz w:val="22"/>
          <w:szCs w:val="22"/>
          <w:lang w:val="el-GR"/>
        </w:rPr>
        <w:t>ανθρώπους</w:t>
      </w:r>
    </w:p>
    <w:p w14:paraId="03E84482" w14:textId="3F20E300" w:rsidR="00487DE1" w:rsidRPr="0086058B" w:rsidRDefault="0019697C" w:rsidP="00D83A43">
      <w:pPr>
        <w:pStyle w:val="Listlevel1"/>
        <w:numPr>
          <w:ilvl w:val="0"/>
          <w:numId w:val="6"/>
        </w:numPr>
        <w:spacing w:before="0"/>
        <w:ind w:left="567" w:hanging="567"/>
        <w:rPr>
          <w:sz w:val="22"/>
          <w:szCs w:val="22"/>
          <w:lang w:val="el-GR"/>
        </w:rPr>
      </w:pPr>
      <w:r w:rsidRPr="0086058B">
        <w:rPr>
          <w:sz w:val="22"/>
          <w:szCs w:val="22"/>
          <w:lang w:val="el-GR"/>
        </w:rPr>
        <w:t>πονόλαιμος</w:t>
      </w:r>
      <w:r w:rsidR="0086058B" w:rsidRPr="0086058B">
        <w:rPr>
          <w:sz w:val="22"/>
          <w:szCs w:val="22"/>
          <w:lang w:val="el-GR"/>
        </w:rPr>
        <w:t>,</w:t>
      </w:r>
      <w:r w:rsidR="008F67DD">
        <w:rPr>
          <w:sz w:val="22"/>
          <w:szCs w:val="22"/>
          <w:lang w:val="el-GR"/>
        </w:rPr>
        <w:t xml:space="preserve"> </w:t>
      </w:r>
      <w:r w:rsidRPr="0086058B">
        <w:rPr>
          <w:sz w:val="22"/>
          <w:szCs w:val="22"/>
          <w:lang w:val="el-GR"/>
        </w:rPr>
        <w:t>καταρροή</w:t>
      </w:r>
      <w:r w:rsidR="0086058B">
        <w:rPr>
          <w:sz w:val="22"/>
          <w:szCs w:val="22"/>
          <w:lang w:val="el-GR"/>
        </w:rPr>
        <w:t xml:space="preserve"> (ρινοφαρυγγίτιδα)</w:t>
      </w:r>
    </w:p>
    <w:p w14:paraId="0307A758" w14:textId="6111C5B0" w:rsidR="0019697C" w:rsidRPr="000F7655" w:rsidRDefault="0019697C" w:rsidP="00D83A43">
      <w:pPr>
        <w:pStyle w:val="Text"/>
        <w:spacing w:before="0"/>
        <w:ind w:left="567" w:hanging="567"/>
        <w:jc w:val="left"/>
        <w:rPr>
          <w:sz w:val="22"/>
          <w:szCs w:val="22"/>
          <w:lang w:val="el-GR"/>
        </w:rPr>
      </w:pPr>
      <w:r w:rsidRPr="000F7655">
        <w:rPr>
          <w:sz w:val="22"/>
          <w:szCs w:val="22"/>
          <w:lang w:val="el-GR"/>
        </w:rPr>
        <w:t>-</w:t>
      </w:r>
      <w:r w:rsidRPr="000F7655">
        <w:rPr>
          <w:sz w:val="22"/>
          <w:szCs w:val="22"/>
          <w:lang w:val="el-GR"/>
        </w:rPr>
        <w:tab/>
        <w:t>ξαφνική δυσκολία στην αναπνοή και αίσθημα σφιξίματος στο στήθος με συριγμό ή βήχα</w:t>
      </w:r>
      <w:r w:rsidR="008F67DD">
        <w:rPr>
          <w:sz w:val="22"/>
          <w:szCs w:val="22"/>
          <w:lang w:val="el-GR"/>
        </w:rPr>
        <w:t xml:space="preserve"> (παρόξυνση του άσθματος)</w:t>
      </w:r>
    </w:p>
    <w:p w14:paraId="2591FA47" w14:textId="77777777" w:rsidR="00487DE1" w:rsidRPr="000F7655" w:rsidRDefault="00487DE1" w:rsidP="00D83A43">
      <w:pPr>
        <w:pStyle w:val="Text"/>
        <w:spacing w:before="0"/>
        <w:jc w:val="left"/>
        <w:rPr>
          <w:sz w:val="22"/>
          <w:szCs w:val="22"/>
          <w:lang w:val="el-GR"/>
        </w:rPr>
      </w:pPr>
    </w:p>
    <w:p w14:paraId="34D5A12F" w14:textId="4C0CAD97" w:rsidR="00A83A6E" w:rsidRPr="000F7655" w:rsidRDefault="002A5FB5" w:rsidP="00D83A43">
      <w:pPr>
        <w:pStyle w:val="Text"/>
        <w:keepNext/>
        <w:keepLines/>
        <w:spacing w:before="0"/>
        <w:jc w:val="left"/>
        <w:rPr>
          <w:sz w:val="22"/>
          <w:szCs w:val="22"/>
          <w:lang w:val="el-GR"/>
        </w:rPr>
      </w:pPr>
      <w:r w:rsidRPr="000F7655">
        <w:rPr>
          <w:b/>
          <w:sz w:val="22"/>
          <w:szCs w:val="22"/>
          <w:lang w:val="el-GR"/>
        </w:rPr>
        <w:t>Συχνές</w:t>
      </w:r>
      <w:r w:rsidR="00A83A6E" w:rsidRPr="000F7655">
        <w:rPr>
          <w:b/>
          <w:sz w:val="22"/>
          <w:szCs w:val="22"/>
          <w:lang w:val="el-GR"/>
        </w:rPr>
        <w:t xml:space="preserve">: </w:t>
      </w:r>
      <w:r w:rsidRPr="000F7655">
        <w:rPr>
          <w:sz w:val="22"/>
          <w:szCs w:val="22"/>
          <w:lang w:val="el-GR"/>
        </w:rPr>
        <w:t xml:space="preserve">μπορεί να επηρεάσουν μέχρι </w:t>
      </w:r>
      <w:r w:rsidR="00A13FAF" w:rsidRPr="000F7655">
        <w:rPr>
          <w:sz w:val="22"/>
          <w:szCs w:val="22"/>
          <w:lang w:val="el-GR"/>
        </w:rPr>
        <w:t xml:space="preserve">1 </w:t>
      </w:r>
      <w:r w:rsidRPr="000F7655">
        <w:rPr>
          <w:sz w:val="22"/>
          <w:szCs w:val="22"/>
          <w:lang w:val="el-GR"/>
        </w:rPr>
        <w:t>στους</w:t>
      </w:r>
      <w:r w:rsidR="00A13FAF" w:rsidRPr="000F7655">
        <w:rPr>
          <w:sz w:val="22"/>
          <w:szCs w:val="22"/>
          <w:lang w:val="el-GR"/>
        </w:rPr>
        <w:t xml:space="preserve"> 10</w:t>
      </w:r>
      <w:r w:rsidR="00A13FAF" w:rsidRPr="000F7655">
        <w:rPr>
          <w:sz w:val="22"/>
          <w:szCs w:val="22"/>
        </w:rPr>
        <w:t> </w:t>
      </w:r>
      <w:r w:rsidRPr="000F7655">
        <w:rPr>
          <w:sz w:val="22"/>
          <w:szCs w:val="22"/>
          <w:lang w:val="el-GR"/>
        </w:rPr>
        <w:t>ανθρώπους</w:t>
      </w:r>
    </w:p>
    <w:p w14:paraId="7F1C4EA6" w14:textId="4AA2454A" w:rsidR="001514EC" w:rsidRPr="000F7655" w:rsidRDefault="00970547" w:rsidP="00D83A43">
      <w:pPr>
        <w:pStyle w:val="Listlevel1"/>
        <w:numPr>
          <w:ilvl w:val="0"/>
          <w:numId w:val="6"/>
        </w:numPr>
        <w:spacing w:before="0"/>
        <w:ind w:left="567" w:hanging="567"/>
        <w:rPr>
          <w:sz w:val="22"/>
          <w:szCs w:val="22"/>
        </w:rPr>
      </w:pPr>
      <w:r w:rsidRPr="000F7655">
        <w:rPr>
          <w:sz w:val="22"/>
          <w:szCs w:val="22"/>
          <w:lang w:val="el-GR"/>
        </w:rPr>
        <w:t>στοματική άφθα (σημείο καντιντίασης</w:t>
      </w:r>
      <w:r w:rsidR="00A83A6E" w:rsidRPr="000F7655">
        <w:rPr>
          <w:sz w:val="22"/>
          <w:szCs w:val="22"/>
          <w:lang w:val="el-GR"/>
        </w:rPr>
        <w:t>)</w:t>
      </w:r>
      <w:r w:rsidR="00ED2424" w:rsidRPr="000F7655">
        <w:rPr>
          <w:sz w:val="22"/>
          <w:szCs w:val="22"/>
          <w:lang w:val="el-GR"/>
        </w:rPr>
        <w:t xml:space="preserve">. Αφού </w:t>
      </w:r>
      <w:r w:rsidR="001514EC" w:rsidRPr="000F7655">
        <w:rPr>
          <w:sz w:val="22"/>
          <w:szCs w:val="22"/>
          <w:lang w:val="el-GR"/>
        </w:rPr>
        <w:t>τελειώσετε</w:t>
      </w:r>
      <w:r w:rsidR="00ED2424" w:rsidRPr="000F7655">
        <w:rPr>
          <w:sz w:val="22"/>
          <w:szCs w:val="22"/>
          <w:lang w:val="el-GR"/>
        </w:rPr>
        <w:t xml:space="preserve"> τη λήψη της δόσης σας, </w:t>
      </w:r>
      <w:r w:rsidR="00466968" w:rsidRPr="000F7655">
        <w:rPr>
          <w:sz w:val="22"/>
          <w:szCs w:val="22"/>
          <w:lang w:val="el-GR"/>
        </w:rPr>
        <w:t xml:space="preserve">ξεπλύνετε το στόμα σας με νερό ή </w:t>
      </w:r>
      <w:r w:rsidR="0034243F" w:rsidRPr="000F7655">
        <w:rPr>
          <w:sz w:val="22"/>
          <w:szCs w:val="22"/>
          <w:lang w:val="el-GR"/>
        </w:rPr>
        <w:t xml:space="preserve">με </w:t>
      </w:r>
      <w:r w:rsidR="001514EC" w:rsidRPr="000F7655">
        <w:rPr>
          <w:sz w:val="22"/>
          <w:szCs w:val="22"/>
          <w:lang w:val="el-GR"/>
        </w:rPr>
        <w:t>διάλυμα στοματικής πλύσης και στη συνέχεια φτύστε το. Αυτό θα βοηθήσει στην πρόληψη της άφθας.</w:t>
      </w:r>
    </w:p>
    <w:p w14:paraId="3894F746" w14:textId="4BBF5E40" w:rsidR="008D7590" w:rsidRPr="000F7655" w:rsidRDefault="00B11697" w:rsidP="00D83A43">
      <w:pPr>
        <w:pStyle w:val="Listlevel1"/>
        <w:numPr>
          <w:ilvl w:val="0"/>
          <w:numId w:val="6"/>
        </w:numPr>
        <w:spacing w:before="0"/>
        <w:ind w:left="567" w:hanging="567"/>
        <w:rPr>
          <w:sz w:val="22"/>
          <w:szCs w:val="22"/>
          <w:lang w:val="el-GR"/>
        </w:rPr>
      </w:pPr>
      <w:r w:rsidRPr="000F7655">
        <w:rPr>
          <w:sz w:val="22"/>
          <w:szCs w:val="22"/>
          <w:lang w:val="el-GR"/>
        </w:rPr>
        <w:t>συχνή επιθυμία για ούρηση και πόνος ή καύσιμο κατά την ούρηση (σημεία ουρολοίμωξης</w:t>
      </w:r>
      <w:r w:rsidR="00A83A6E" w:rsidRPr="000F7655">
        <w:rPr>
          <w:sz w:val="22"/>
          <w:szCs w:val="22"/>
          <w:lang w:val="el-GR"/>
        </w:rPr>
        <w:t>)</w:t>
      </w:r>
    </w:p>
    <w:p w14:paraId="45DF127F" w14:textId="57E47615" w:rsidR="008D7590" w:rsidRPr="000F7655" w:rsidRDefault="009128FC" w:rsidP="00D83A43">
      <w:pPr>
        <w:pStyle w:val="Listlevel1"/>
        <w:numPr>
          <w:ilvl w:val="0"/>
          <w:numId w:val="6"/>
        </w:numPr>
        <w:spacing w:before="0"/>
        <w:ind w:left="567" w:hanging="567"/>
        <w:rPr>
          <w:sz w:val="22"/>
          <w:szCs w:val="22"/>
          <w:lang w:val="el-GR"/>
        </w:rPr>
      </w:pPr>
      <w:r w:rsidRPr="000F7655">
        <w:rPr>
          <w:sz w:val="22"/>
          <w:szCs w:val="22"/>
          <w:lang w:val="el-GR"/>
        </w:rPr>
        <w:t>πονοκέφαλος</w:t>
      </w:r>
    </w:p>
    <w:p w14:paraId="19D5695B" w14:textId="4BF6A4DA" w:rsidR="00305F01" w:rsidRPr="000F7655" w:rsidRDefault="00021B1C" w:rsidP="00D83A43">
      <w:pPr>
        <w:pStyle w:val="Listlevel1"/>
        <w:numPr>
          <w:ilvl w:val="0"/>
          <w:numId w:val="6"/>
        </w:numPr>
        <w:spacing w:before="0"/>
        <w:ind w:left="567" w:hanging="567"/>
        <w:rPr>
          <w:sz w:val="22"/>
          <w:szCs w:val="22"/>
          <w:lang w:val="el-GR"/>
        </w:rPr>
      </w:pPr>
      <w:r w:rsidRPr="000F7655">
        <w:rPr>
          <w:sz w:val="22"/>
          <w:szCs w:val="22"/>
          <w:lang w:val="el-GR"/>
        </w:rPr>
        <w:t>γρήγορος</w:t>
      </w:r>
      <w:r w:rsidR="00B11697" w:rsidRPr="000F7655">
        <w:rPr>
          <w:sz w:val="22"/>
          <w:szCs w:val="22"/>
          <w:lang w:val="el-GR"/>
        </w:rPr>
        <w:t xml:space="preserve"> καρδιακός παλμός</w:t>
      </w:r>
    </w:p>
    <w:p w14:paraId="0D036BFE" w14:textId="639FD435" w:rsidR="00305F01" w:rsidRPr="000F7655" w:rsidRDefault="00B11697" w:rsidP="00D83A43">
      <w:pPr>
        <w:pStyle w:val="Listlevel1"/>
        <w:numPr>
          <w:ilvl w:val="0"/>
          <w:numId w:val="6"/>
        </w:numPr>
        <w:spacing w:before="0"/>
        <w:ind w:left="567" w:hanging="567"/>
        <w:rPr>
          <w:sz w:val="22"/>
          <w:szCs w:val="22"/>
        </w:rPr>
      </w:pPr>
      <w:r w:rsidRPr="000F7655">
        <w:rPr>
          <w:sz w:val="22"/>
          <w:szCs w:val="22"/>
          <w:lang w:val="el-GR"/>
        </w:rPr>
        <w:lastRenderedPageBreak/>
        <w:t>βήχας</w:t>
      </w:r>
    </w:p>
    <w:p w14:paraId="5752B063" w14:textId="5D9D4939" w:rsidR="00305F01" w:rsidRPr="000F7655" w:rsidRDefault="00B11697" w:rsidP="00D83A43">
      <w:pPr>
        <w:pStyle w:val="Listlevel1"/>
        <w:numPr>
          <w:ilvl w:val="0"/>
          <w:numId w:val="6"/>
        </w:numPr>
        <w:spacing w:before="0"/>
        <w:ind w:left="567" w:hanging="567"/>
        <w:rPr>
          <w:sz w:val="22"/>
          <w:szCs w:val="22"/>
        </w:rPr>
      </w:pPr>
      <w:r w:rsidRPr="000F7655">
        <w:rPr>
          <w:sz w:val="22"/>
          <w:szCs w:val="22"/>
          <w:lang w:val="el-GR"/>
        </w:rPr>
        <w:t>αλλαγή φωνής (</w:t>
      </w:r>
      <w:r w:rsidR="002C348C" w:rsidRPr="000F7655">
        <w:rPr>
          <w:sz w:val="22"/>
          <w:szCs w:val="22"/>
          <w:lang w:val="el-GR"/>
        </w:rPr>
        <w:t>βράγχος φωνής</w:t>
      </w:r>
      <w:r w:rsidR="00305F01" w:rsidRPr="000F7655">
        <w:rPr>
          <w:sz w:val="22"/>
          <w:szCs w:val="22"/>
        </w:rPr>
        <w:t>)</w:t>
      </w:r>
    </w:p>
    <w:p w14:paraId="1A4599E3" w14:textId="57F510DB" w:rsidR="00305F01" w:rsidRPr="000F7655" w:rsidRDefault="00B11697" w:rsidP="00D83A43">
      <w:pPr>
        <w:pStyle w:val="Listlevel1"/>
        <w:numPr>
          <w:ilvl w:val="0"/>
          <w:numId w:val="6"/>
        </w:numPr>
        <w:spacing w:before="0"/>
        <w:ind w:left="567" w:hanging="567"/>
        <w:rPr>
          <w:sz w:val="22"/>
          <w:szCs w:val="22"/>
          <w:lang w:val="el-GR"/>
        </w:rPr>
      </w:pPr>
      <w:r w:rsidRPr="000F7655">
        <w:rPr>
          <w:sz w:val="22"/>
          <w:szCs w:val="22"/>
          <w:lang w:val="el-GR"/>
        </w:rPr>
        <w:t>διάρροια, κοιλιακές κράμπες, ναυτία και έμετος (γαστρεντερίτιδα</w:t>
      </w:r>
      <w:r w:rsidR="00305F01" w:rsidRPr="000F7655">
        <w:rPr>
          <w:sz w:val="22"/>
          <w:szCs w:val="22"/>
          <w:lang w:val="el-GR"/>
        </w:rPr>
        <w:t>)</w:t>
      </w:r>
    </w:p>
    <w:p w14:paraId="189F8AC2" w14:textId="04CD84B2" w:rsidR="00305F01" w:rsidRPr="000F7655" w:rsidRDefault="00B11697" w:rsidP="00D83A43">
      <w:pPr>
        <w:pStyle w:val="Listlevel1"/>
        <w:numPr>
          <w:ilvl w:val="0"/>
          <w:numId w:val="6"/>
        </w:numPr>
        <w:spacing w:before="0"/>
        <w:ind w:left="567" w:hanging="567"/>
        <w:rPr>
          <w:sz w:val="22"/>
          <w:szCs w:val="22"/>
          <w:lang w:val="el-GR"/>
        </w:rPr>
      </w:pPr>
      <w:r w:rsidRPr="000F7655">
        <w:rPr>
          <w:sz w:val="22"/>
          <w:szCs w:val="22"/>
          <w:lang w:val="el-GR"/>
        </w:rPr>
        <w:t>πόνος στους μυς, τα οστά ή τις αρθρώσεις (σημεία μυοσκελετικού πόνου</w:t>
      </w:r>
      <w:r w:rsidR="00305F01" w:rsidRPr="000F7655">
        <w:rPr>
          <w:sz w:val="22"/>
          <w:szCs w:val="22"/>
          <w:lang w:val="el-GR"/>
        </w:rPr>
        <w:t>)</w:t>
      </w:r>
    </w:p>
    <w:p w14:paraId="3B9AF178" w14:textId="0AE81744" w:rsidR="008D7590" w:rsidRPr="000F7655" w:rsidRDefault="00B11697" w:rsidP="00D83A43">
      <w:pPr>
        <w:pStyle w:val="Listlevel1"/>
        <w:numPr>
          <w:ilvl w:val="0"/>
          <w:numId w:val="6"/>
        </w:numPr>
        <w:spacing w:before="0"/>
        <w:ind w:left="567" w:hanging="567"/>
        <w:rPr>
          <w:sz w:val="22"/>
          <w:szCs w:val="22"/>
        </w:rPr>
      </w:pPr>
      <w:r w:rsidRPr="000F7655">
        <w:rPr>
          <w:sz w:val="22"/>
          <w:szCs w:val="22"/>
          <w:lang w:val="el-GR"/>
        </w:rPr>
        <w:t>μυϊκός σπασμός</w:t>
      </w:r>
    </w:p>
    <w:p w14:paraId="422E5CE3" w14:textId="50FA7DA7" w:rsidR="00A13FAF" w:rsidRPr="00491012" w:rsidRDefault="00B11697" w:rsidP="00D83A43">
      <w:pPr>
        <w:pStyle w:val="Listlevel1"/>
        <w:numPr>
          <w:ilvl w:val="0"/>
          <w:numId w:val="6"/>
        </w:numPr>
        <w:spacing w:before="0"/>
        <w:ind w:left="567" w:hanging="567"/>
        <w:rPr>
          <w:sz w:val="22"/>
          <w:szCs w:val="22"/>
          <w:lang w:val="el-GR"/>
        </w:rPr>
      </w:pPr>
      <w:r w:rsidRPr="000F7655">
        <w:rPr>
          <w:sz w:val="22"/>
          <w:szCs w:val="22"/>
          <w:lang w:val="el-GR"/>
        </w:rPr>
        <w:t>πυρετός</w:t>
      </w:r>
    </w:p>
    <w:p w14:paraId="1361A1B6" w14:textId="21109458" w:rsidR="00F17E0E" w:rsidRDefault="00F17E0E" w:rsidP="00D83A43">
      <w:pPr>
        <w:pStyle w:val="Listlevel1"/>
        <w:numPr>
          <w:ilvl w:val="0"/>
          <w:numId w:val="6"/>
        </w:numPr>
        <w:spacing w:before="0"/>
        <w:ind w:left="567" w:hanging="567"/>
        <w:rPr>
          <w:sz w:val="22"/>
          <w:szCs w:val="22"/>
          <w:lang w:val="el-GR"/>
        </w:rPr>
      </w:pPr>
      <w:r>
        <w:rPr>
          <w:sz w:val="22"/>
          <w:szCs w:val="22"/>
          <w:lang w:val="el-GR"/>
        </w:rPr>
        <w:t>λοίμω</w:t>
      </w:r>
      <w:r w:rsidR="00096AE1">
        <w:rPr>
          <w:sz w:val="22"/>
          <w:szCs w:val="22"/>
          <w:lang w:val="el-GR"/>
        </w:rPr>
        <w:t>ξ</w:t>
      </w:r>
      <w:r>
        <w:rPr>
          <w:sz w:val="22"/>
          <w:szCs w:val="22"/>
          <w:lang w:val="el-GR"/>
        </w:rPr>
        <w:t>η του ανώτερου αναπνευστικού συστήματος</w:t>
      </w:r>
    </w:p>
    <w:p w14:paraId="2378306B" w14:textId="28F41E36" w:rsidR="00F17E0E" w:rsidRPr="00491012" w:rsidRDefault="00F17E0E" w:rsidP="00D83A43">
      <w:pPr>
        <w:pStyle w:val="Listlevel1"/>
        <w:numPr>
          <w:ilvl w:val="0"/>
          <w:numId w:val="6"/>
        </w:numPr>
        <w:spacing w:before="0"/>
        <w:ind w:left="567" w:hanging="567"/>
        <w:rPr>
          <w:sz w:val="22"/>
          <w:szCs w:val="22"/>
          <w:lang w:val="el-GR"/>
        </w:rPr>
      </w:pPr>
      <w:r>
        <w:rPr>
          <w:sz w:val="22"/>
          <w:szCs w:val="22"/>
          <w:lang w:val="el-GR"/>
        </w:rPr>
        <w:t>στοματοφαρυγγικός πόνος</w:t>
      </w:r>
    </w:p>
    <w:p w14:paraId="07AE5792" w14:textId="77777777" w:rsidR="00305F01" w:rsidRPr="00491012" w:rsidRDefault="00305F01" w:rsidP="00D83A43">
      <w:pPr>
        <w:pStyle w:val="Listlevel1"/>
        <w:spacing w:before="0"/>
        <w:ind w:left="0" w:firstLine="0"/>
        <w:rPr>
          <w:sz w:val="22"/>
          <w:szCs w:val="22"/>
          <w:lang w:val="el-GR"/>
        </w:rPr>
      </w:pPr>
    </w:p>
    <w:p w14:paraId="46622D1E" w14:textId="41126C39" w:rsidR="00A83A6E" w:rsidRPr="000F7655" w:rsidRDefault="009C0ECC" w:rsidP="00D83A43">
      <w:pPr>
        <w:pStyle w:val="Text"/>
        <w:keepNext/>
        <w:spacing w:before="0"/>
        <w:jc w:val="left"/>
        <w:rPr>
          <w:sz w:val="22"/>
          <w:szCs w:val="22"/>
          <w:lang w:val="el-GR"/>
        </w:rPr>
      </w:pPr>
      <w:r w:rsidRPr="000F7655">
        <w:rPr>
          <w:b/>
          <w:bCs/>
          <w:sz w:val="22"/>
          <w:szCs w:val="22"/>
          <w:lang w:val="el-GR"/>
        </w:rPr>
        <w:t>Όχι συχνές</w:t>
      </w:r>
      <w:r w:rsidR="00A83A6E" w:rsidRPr="000F7655">
        <w:rPr>
          <w:b/>
          <w:bCs/>
          <w:sz w:val="22"/>
          <w:szCs w:val="22"/>
          <w:lang w:val="el-GR"/>
        </w:rPr>
        <w:t>:</w:t>
      </w:r>
      <w:r w:rsidR="00A83A6E" w:rsidRPr="000F7655">
        <w:rPr>
          <w:sz w:val="22"/>
          <w:szCs w:val="22"/>
          <w:lang w:val="el-GR"/>
        </w:rPr>
        <w:t xml:space="preserve"> </w:t>
      </w:r>
      <w:r w:rsidRPr="000F7655">
        <w:rPr>
          <w:sz w:val="22"/>
          <w:szCs w:val="22"/>
          <w:lang w:val="el-GR"/>
        </w:rPr>
        <w:t>μπορεί να επηρεάσουν μέχρι</w:t>
      </w:r>
      <w:r w:rsidR="00A13FAF" w:rsidRPr="000F7655">
        <w:rPr>
          <w:sz w:val="22"/>
          <w:szCs w:val="22"/>
          <w:lang w:val="el-GR"/>
        </w:rPr>
        <w:t xml:space="preserve"> 1 </w:t>
      </w:r>
      <w:r w:rsidRPr="000F7655">
        <w:rPr>
          <w:sz w:val="22"/>
          <w:szCs w:val="22"/>
          <w:lang w:val="el-GR"/>
        </w:rPr>
        <w:t>στους</w:t>
      </w:r>
      <w:r w:rsidR="00A13FAF" w:rsidRPr="000F7655">
        <w:rPr>
          <w:sz w:val="22"/>
          <w:szCs w:val="22"/>
          <w:lang w:val="el-GR"/>
        </w:rPr>
        <w:t xml:space="preserve"> 100</w:t>
      </w:r>
      <w:r w:rsidR="00A13FAF" w:rsidRPr="000F7655">
        <w:rPr>
          <w:sz w:val="22"/>
          <w:szCs w:val="22"/>
        </w:rPr>
        <w:t> </w:t>
      </w:r>
      <w:r w:rsidRPr="000F7655">
        <w:rPr>
          <w:sz w:val="22"/>
          <w:szCs w:val="22"/>
          <w:lang w:val="el-GR"/>
        </w:rPr>
        <w:t>ανθρώπους</w:t>
      </w:r>
    </w:p>
    <w:p w14:paraId="2C4D1F18" w14:textId="07877138" w:rsidR="006328BF" w:rsidRPr="000F7655" w:rsidRDefault="006328BF" w:rsidP="00D83A43">
      <w:pPr>
        <w:pStyle w:val="Text"/>
        <w:spacing w:before="0"/>
        <w:jc w:val="left"/>
        <w:rPr>
          <w:sz w:val="22"/>
          <w:szCs w:val="22"/>
          <w:lang w:val="el-GR"/>
        </w:rPr>
      </w:pPr>
      <w:r w:rsidRPr="000F7655">
        <w:rPr>
          <w:sz w:val="22"/>
          <w:szCs w:val="22"/>
          <w:lang w:val="el-GR"/>
        </w:rPr>
        <w:t>-</w:t>
      </w:r>
      <w:r w:rsidRPr="000F7655">
        <w:rPr>
          <w:sz w:val="22"/>
          <w:szCs w:val="22"/>
          <w:lang w:val="el-GR"/>
        </w:rPr>
        <w:tab/>
        <w:t>ξηροστομία</w:t>
      </w:r>
    </w:p>
    <w:p w14:paraId="720F1575" w14:textId="5E2DCFEA" w:rsidR="006328BF" w:rsidRPr="000F7655" w:rsidRDefault="006328BF" w:rsidP="00D83A43">
      <w:pPr>
        <w:pStyle w:val="Text"/>
        <w:spacing w:before="0"/>
        <w:jc w:val="left"/>
        <w:rPr>
          <w:sz w:val="22"/>
          <w:szCs w:val="22"/>
          <w:lang w:val="el-GR"/>
        </w:rPr>
      </w:pPr>
      <w:r w:rsidRPr="000F7655">
        <w:rPr>
          <w:sz w:val="22"/>
          <w:szCs w:val="22"/>
          <w:lang w:val="el-GR"/>
        </w:rPr>
        <w:t>-</w:t>
      </w:r>
      <w:r w:rsidRPr="000F7655">
        <w:rPr>
          <w:sz w:val="22"/>
          <w:szCs w:val="22"/>
          <w:lang w:val="el-GR"/>
        </w:rPr>
        <w:tab/>
        <w:t>εξάνθημα</w:t>
      </w:r>
    </w:p>
    <w:p w14:paraId="3F69B0C4" w14:textId="2227DBA8" w:rsidR="00305F01" w:rsidRPr="000F7655" w:rsidRDefault="00305F01" w:rsidP="00D83A43">
      <w:pPr>
        <w:tabs>
          <w:tab w:val="clear" w:pos="567"/>
        </w:tabs>
        <w:spacing w:line="240" w:lineRule="auto"/>
        <w:ind w:right="-29"/>
        <w:rPr>
          <w:rFonts w:eastAsia="MS Mincho"/>
          <w:szCs w:val="22"/>
          <w:lang w:val="el-GR" w:eastAsia="zh-CN"/>
        </w:rPr>
      </w:pPr>
      <w:r w:rsidRPr="000F7655">
        <w:rPr>
          <w:rFonts w:eastAsia="MS Mincho"/>
          <w:szCs w:val="22"/>
          <w:lang w:val="el-GR" w:eastAsia="zh-CN"/>
        </w:rPr>
        <w:t>-</w:t>
      </w:r>
      <w:r w:rsidRPr="000F7655">
        <w:rPr>
          <w:rFonts w:eastAsia="MS Mincho"/>
          <w:szCs w:val="22"/>
          <w:lang w:val="el-GR" w:eastAsia="zh-CN"/>
        </w:rPr>
        <w:tab/>
      </w:r>
      <w:r w:rsidR="009C0ECC" w:rsidRPr="000F7655">
        <w:rPr>
          <w:rFonts w:eastAsia="MS Mincho"/>
          <w:szCs w:val="22"/>
          <w:lang w:val="el-GR" w:eastAsia="zh-CN"/>
        </w:rPr>
        <w:t>υψηλά επίπεδα σακχάρου στο αίμα</w:t>
      </w:r>
      <w:r w:rsidR="00F17E0E">
        <w:rPr>
          <w:rFonts w:eastAsia="MS Mincho"/>
          <w:szCs w:val="22"/>
          <w:lang w:val="el-GR" w:eastAsia="zh-CN"/>
        </w:rPr>
        <w:t xml:space="preserve"> (υπεργλυκαιμία)</w:t>
      </w:r>
    </w:p>
    <w:p w14:paraId="54AF1303" w14:textId="715B66FF" w:rsidR="00305F01" w:rsidRPr="000F7655" w:rsidRDefault="00305F01" w:rsidP="00D83A43">
      <w:pPr>
        <w:tabs>
          <w:tab w:val="clear" w:pos="567"/>
        </w:tabs>
        <w:spacing w:line="240" w:lineRule="auto"/>
        <w:ind w:right="-29"/>
        <w:rPr>
          <w:rFonts w:eastAsia="MS Mincho"/>
          <w:szCs w:val="22"/>
          <w:lang w:val="el-GR" w:eastAsia="zh-CN"/>
        </w:rPr>
      </w:pPr>
      <w:r w:rsidRPr="000F7655">
        <w:rPr>
          <w:rFonts w:eastAsia="MS Mincho"/>
          <w:szCs w:val="22"/>
          <w:lang w:val="el-GR" w:eastAsia="zh-CN"/>
        </w:rPr>
        <w:t>-</w:t>
      </w:r>
      <w:r w:rsidRPr="000F7655">
        <w:rPr>
          <w:rFonts w:eastAsia="MS Mincho"/>
          <w:szCs w:val="22"/>
          <w:lang w:val="el-GR" w:eastAsia="zh-CN"/>
        </w:rPr>
        <w:tab/>
      </w:r>
      <w:r w:rsidR="003746EB" w:rsidRPr="000F7655">
        <w:rPr>
          <w:rFonts w:eastAsia="MS Mincho"/>
          <w:szCs w:val="22"/>
          <w:lang w:val="el-GR" w:eastAsia="zh-CN"/>
        </w:rPr>
        <w:t>κνησμός</w:t>
      </w:r>
      <w:r w:rsidR="009C0ECC" w:rsidRPr="000F7655">
        <w:rPr>
          <w:rFonts w:eastAsia="MS Mincho"/>
          <w:szCs w:val="22"/>
          <w:lang w:val="el-GR" w:eastAsia="zh-CN"/>
        </w:rPr>
        <w:t xml:space="preserve"> στο δέρμα</w:t>
      </w:r>
    </w:p>
    <w:p w14:paraId="5B7942B0" w14:textId="1C89A7ED" w:rsidR="001A2A06" w:rsidRPr="000F7655" w:rsidRDefault="00305F01" w:rsidP="00D83A43">
      <w:pPr>
        <w:tabs>
          <w:tab w:val="clear" w:pos="567"/>
        </w:tabs>
        <w:spacing w:line="240" w:lineRule="auto"/>
        <w:ind w:right="-29"/>
        <w:rPr>
          <w:rFonts w:eastAsia="MS Mincho"/>
          <w:szCs w:val="22"/>
          <w:lang w:val="el-GR" w:eastAsia="zh-CN"/>
        </w:rPr>
      </w:pPr>
      <w:r w:rsidRPr="000F7655">
        <w:rPr>
          <w:rFonts w:eastAsia="MS Mincho"/>
          <w:szCs w:val="22"/>
          <w:lang w:val="el-GR" w:eastAsia="zh-CN"/>
        </w:rPr>
        <w:t>-</w:t>
      </w:r>
      <w:r w:rsidRPr="000F7655">
        <w:rPr>
          <w:rFonts w:eastAsia="MS Mincho"/>
          <w:szCs w:val="22"/>
          <w:lang w:val="el-GR" w:eastAsia="zh-CN"/>
        </w:rPr>
        <w:tab/>
      </w:r>
      <w:r w:rsidR="009C0ECC" w:rsidRPr="000F7655">
        <w:rPr>
          <w:rFonts w:eastAsia="MS Mincho"/>
          <w:szCs w:val="22"/>
          <w:lang w:val="el-GR" w:eastAsia="zh-CN"/>
        </w:rPr>
        <w:t>δυσκολία και πόνος κατά την ούρηση</w:t>
      </w:r>
      <w:r w:rsidRPr="000F7655">
        <w:rPr>
          <w:rFonts w:eastAsia="MS Mincho"/>
          <w:szCs w:val="22"/>
          <w:lang w:val="el-GR" w:eastAsia="zh-CN"/>
        </w:rPr>
        <w:t xml:space="preserve"> (</w:t>
      </w:r>
      <w:r w:rsidR="009C0ECC" w:rsidRPr="000F7655">
        <w:rPr>
          <w:rFonts w:eastAsia="MS Mincho"/>
          <w:szCs w:val="22"/>
          <w:lang w:val="el-GR" w:eastAsia="zh-CN"/>
        </w:rPr>
        <w:t>σημεία δυσουρίας</w:t>
      </w:r>
      <w:r w:rsidRPr="000F7655">
        <w:rPr>
          <w:rFonts w:eastAsia="MS Mincho"/>
          <w:szCs w:val="22"/>
          <w:lang w:val="el-GR" w:eastAsia="zh-CN"/>
        </w:rPr>
        <w:t>)</w:t>
      </w:r>
    </w:p>
    <w:p w14:paraId="67FBE246" w14:textId="4D2518F8" w:rsidR="00660AE7" w:rsidRPr="000F7655" w:rsidRDefault="00660AE7" w:rsidP="00D83A43">
      <w:pPr>
        <w:pStyle w:val="Listlevel1"/>
        <w:numPr>
          <w:ilvl w:val="0"/>
          <w:numId w:val="6"/>
        </w:numPr>
        <w:spacing w:before="0"/>
        <w:ind w:left="567" w:hanging="567"/>
        <w:rPr>
          <w:szCs w:val="22"/>
          <w:lang w:val="el-GR"/>
        </w:rPr>
      </w:pPr>
      <w:r w:rsidRPr="000F7655">
        <w:rPr>
          <w:sz w:val="22"/>
          <w:szCs w:val="22"/>
          <w:lang w:val="el-GR"/>
        </w:rPr>
        <w:t>θόλωση των φακών των ματιών σας (σημεία καταρράκτη)</w:t>
      </w:r>
    </w:p>
    <w:p w14:paraId="560049A8" w14:textId="77777777" w:rsidR="00305F01" w:rsidRPr="000F7655" w:rsidRDefault="00305F01" w:rsidP="00D83A43">
      <w:pPr>
        <w:tabs>
          <w:tab w:val="clear" w:pos="567"/>
        </w:tabs>
        <w:spacing w:line="240" w:lineRule="auto"/>
        <w:ind w:right="-29"/>
        <w:rPr>
          <w:noProof/>
          <w:lang w:val="el-GR"/>
        </w:rPr>
      </w:pPr>
    </w:p>
    <w:p w14:paraId="051418CA" w14:textId="2089C3E4" w:rsidR="00B83833" w:rsidRPr="000F7655" w:rsidRDefault="00F27DB4" w:rsidP="00D83A43">
      <w:pPr>
        <w:keepNext/>
        <w:spacing w:line="240" w:lineRule="auto"/>
        <w:rPr>
          <w:b/>
          <w:noProof/>
          <w:szCs w:val="22"/>
          <w:lang w:val="el-GR"/>
        </w:rPr>
      </w:pPr>
      <w:r w:rsidRPr="000F7655">
        <w:rPr>
          <w:b/>
          <w:noProof/>
          <w:szCs w:val="22"/>
          <w:lang w:val="el-GR"/>
        </w:rPr>
        <w:t>Αναφορά ανεπιθύμητων ενεργειών</w:t>
      </w:r>
    </w:p>
    <w:p w14:paraId="6F07AEFC" w14:textId="0DD2EA22" w:rsidR="00B83833" w:rsidRPr="000F7655" w:rsidRDefault="00F27DB4" w:rsidP="00D83A43">
      <w:pPr>
        <w:pStyle w:val="BodytextAgency"/>
        <w:spacing w:after="0" w:line="240" w:lineRule="auto"/>
        <w:rPr>
          <w:rFonts w:ascii="Times New Roman" w:hAnsi="Times New Roman" w:cs="Times New Roman"/>
          <w:sz w:val="22"/>
          <w:lang w:val="el-GR"/>
        </w:rPr>
      </w:pPr>
      <w:r w:rsidRPr="000F7655">
        <w:rPr>
          <w:rFonts w:ascii="Times New Roman" w:hAnsi="Times New Roman" w:cs="Times New Roman"/>
          <w:sz w:val="22"/>
          <w:lang w:val="el-GR"/>
        </w:rPr>
        <w:t>Εάν παρατηρήσετε κάποια ανεπιθύμητη ενέργεια, ενημερώστε τον γιατρό, τον φαρμακοποιό ή τον/την νοσοκόμο σας. Αυτό ισχύει και για κάθε πιθανή ανεπιθύμητη ενέργεια που δεν αναφέρεται στο παρόν φύλλο οδηγιών χρήσης. Μπορείτε επίσης να αναφέρετε ανεπιθύμητες ενέργειες απευθείας, μέσω</w:t>
      </w:r>
      <w:r w:rsidR="00B83833" w:rsidRPr="000F7655">
        <w:rPr>
          <w:rFonts w:ascii="Times New Roman" w:hAnsi="Times New Roman" w:cs="Times New Roman"/>
          <w:sz w:val="22"/>
          <w:lang w:val="el-GR"/>
        </w:rPr>
        <w:t xml:space="preserve"> </w:t>
      </w:r>
      <w:r w:rsidRPr="000F7655">
        <w:rPr>
          <w:rFonts w:ascii="Times New Roman" w:hAnsi="Times New Roman" w:cs="Times New Roman"/>
          <w:sz w:val="22"/>
          <w:shd w:val="clear" w:color="auto" w:fill="D9D9D9"/>
          <w:lang w:val="el-GR"/>
        </w:rPr>
        <w:t>του εθνικού συστήματος αναφοράς που αναγράφεται στο</w:t>
      </w:r>
      <w:r w:rsidR="00577589" w:rsidRPr="00A9677B">
        <w:rPr>
          <w:rStyle w:val="Hyperlink"/>
          <w:rFonts w:ascii="Times New Roman" w:hAnsi="Times New Roman" w:cs="Times New Roman"/>
          <w:sz w:val="22"/>
          <w:szCs w:val="22"/>
          <w:shd w:val="clear" w:color="auto" w:fill="D9D9D9"/>
          <w:lang w:val="el-GR"/>
        </w:rPr>
        <w:t xml:space="preserve"> </w:t>
      </w:r>
      <w:hyperlink r:id="rId30" w:history="1">
        <w:r w:rsidR="00577589" w:rsidRPr="00A9677B">
          <w:rPr>
            <w:rStyle w:val="Hyperlink"/>
            <w:rFonts w:ascii="Times New Roman" w:hAnsi="Times New Roman" w:cs="Times New Roman"/>
            <w:sz w:val="22"/>
            <w:szCs w:val="22"/>
            <w:shd w:val="pct15" w:color="auto" w:fill="auto"/>
            <w:lang w:val="el-GR"/>
          </w:rPr>
          <w:t xml:space="preserve">Παράρτημα </w:t>
        </w:r>
        <w:r w:rsidR="00577589" w:rsidRPr="00A9677B">
          <w:rPr>
            <w:rStyle w:val="Hyperlink"/>
            <w:rFonts w:ascii="Times New Roman" w:hAnsi="Times New Roman" w:cs="Times New Roman"/>
            <w:sz w:val="22"/>
            <w:szCs w:val="22"/>
            <w:shd w:val="pct15" w:color="auto" w:fill="auto"/>
          </w:rPr>
          <w:t>V</w:t>
        </w:r>
      </w:hyperlink>
      <w:r w:rsidR="00B83833" w:rsidRPr="000F7655">
        <w:rPr>
          <w:rFonts w:ascii="Times New Roman" w:hAnsi="Times New Roman" w:cs="Times New Roman"/>
          <w:sz w:val="22"/>
          <w:szCs w:val="22"/>
          <w:lang w:val="el-GR"/>
        </w:rPr>
        <w:t>.</w:t>
      </w:r>
      <w:r w:rsidR="00B83833" w:rsidRPr="000F7655">
        <w:rPr>
          <w:rFonts w:ascii="Times New Roman" w:hAnsi="Times New Roman" w:cs="Times New Roman"/>
          <w:sz w:val="22"/>
          <w:lang w:val="el-GR"/>
        </w:rPr>
        <w:t xml:space="preserve"> </w:t>
      </w:r>
      <w:r w:rsidR="00F348F9" w:rsidRPr="000F7655">
        <w:rPr>
          <w:rFonts w:ascii="Times New Roman" w:hAnsi="Times New Roman" w:cs="Times New Roman"/>
          <w:sz w:val="22"/>
          <w:lang w:val="el-GR"/>
        </w:rPr>
        <w:t>Μέσω της αναφοράς ανεπιθύμητων ενεργειών μπορείτε να βοηθήσετε στη συλλογή περισσότερων πληροφοριών σχετικά με την ασφάλεια του παρόντος φαρμάκου</w:t>
      </w:r>
      <w:r w:rsidR="00B83833" w:rsidRPr="000F7655">
        <w:rPr>
          <w:rFonts w:ascii="Times New Roman" w:hAnsi="Times New Roman" w:cs="Times New Roman"/>
          <w:sz w:val="22"/>
          <w:lang w:val="el-GR"/>
        </w:rPr>
        <w:t>.</w:t>
      </w:r>
    </w:p>
    <w:p w14:paraId="14D0DCD4" w14:textId="77777777" w:rsidR="00B83833" w:rsidRPr="000F7655" w:rsidRDefault="00B83833" w:rsidP="00D83A43">
      <w:pPr>
        <w:tabs>
          <w:tab w:val="clear" w:pos="567"/>
        </w:tabs>
        <w:spacing w:line="240" w:lineRule="auto"/>
        <w:rPr>
          <w:szCs w:val="22"/>
          <w:lang w:val="el-GR"/>
        </w:rPr>
      </w:pPr>
    </w:p>
    <w:p w14:paraId="7F294CE8" w14:textId="77777777" w:rsidR="00A13FAF" w:rsidRPr="000F7655" w:rsidRDefault="00A13FAF" w:rsidP="00D83A43">
      <w:pPr>
        <w:pStyle w:val="Listlevel1"/>
        <w:spacing w:before="0"/>
        <w:ind w:left="0" w:firstLine="0"/>
        <w:rPr>
          <w:sz w:val="22"/>
          <w:szCs w:val="22"/>
          <w:lang w:val="el-GR"/>
        </w:rPr>
      </w:pPr>
    </w:p>
    <w:p w14:paraId="6E7858FD" w14:textId="2D1EBEDB" w:rsidR="00A83A6E" w:rsidRPr="001E0FE3" w:rsidRDefault="001A2A06" w:rsidP="00D83A43">
      <w:pPr>
        <w:keepNext/>
        <w:keepLines/>
        <w:spacing w:line="240" w:lineRule="auto"/>
        <w:rPr>
          <w:b/>
          <w:bCs/>
          <w:lang w:val="el-GR"/>
        </w:rPr>
      </w:pPr>
      <w:bookmarkStart w:id="58" w:name="_Toc2097636"/>
      <w:r w:rsidRPr="001E0FE3">
        <w:rPr>
          <w:b/>
          <w:bCs/>
          <w:lang w:val="el-GR"/>
        </w:rPr>
        <w:t>5.</w:t>
      </w:r>
      <w:r w:rsidRPr="001E0FE3">
        <w:rPr>
          <w:b/>
          <w:bCs/>
          <w:lang w:val="el-GR"/>
        </w:rPr>
        <w:tab/>
      </w:r>
      <w:r w:rsidR="00F348F9" w:rsidRPr="007A5858">
        <w:rPr>
          <w:b/>
          <w:bCs/>
          <w:lang w:val="el-GR"/>
        </w:rPr>
        <w:t>Πώς να φυλάσσετε το</w:t>
      </w:r>
      <w:r w:rsidR="00A83A6E" w:rsidRPr="001E0FE3">
        <w:rPr>
          <w:b/>
          <w:bCs/>
          <w:lang w:val="el-GR"/>
        </w:rPr>
        <w:t xml:space="preserve"> </w:t>
      </w:r>
      <w:r w:rsidR="00A83A6E" w:rsidRPr="007A5858">
        <w:rPr>
          <w:b/>
          <w:bCs/>
        </w:rPr>
        <w:t>Enerzair</w:t>
      </w:r>
      <w:r w:rsidR="00A83A6E" w:rsidRPr="001E0FE3">
        <w:rPr>
          <w:b/>
          <w:bCs/>
          <w:lang w:val="el-GR"/>
        </w:rPr>
        <w:t xml:space="preserve"> </w:t>
      </w:r>
      <w:r w:rsidR="00A83A6E" w:rsidRPr="007A5858">
        <w:rPr>
          <w:b/>
          <w:bCs/>
        </w:rPr>
        <w:t>Breezhaler</w:t>
      </w:r>
      <w:bookmarkEnd w:id="58"/>
    </w:p>
    <w:p w14:paraId="19FAD3BB" w14:textId="77777777" w:rsidR="001A2A06" w:rsidRPr="000F7655" w:rsidRDefault="001A2A06" w:rsidP="00D83A43">
      <w:pPr>
        <w:pStyle w:val="Listlevel1"/>
        <w:keepNext/>
        <w:keepLines/>
        <w:spacing w:before="0"/>
        <w:ind w:left="0" w:firstLine="0"/>
        <w:rPr>
          <w:sz w:val="22"/>
          <w:szCs w:val="22"/>
          <w:lang w:val="el-GR"/>
        </w:rPr>
      </w:pPr>
    </w:p>
    <w:p w14:paraId="46995D1D" w14:textId="59C80895" w:rsidR="00A83A6E" w:rsidRPr="000F7655" w:rsidRDefault="00F348F9" w:rsidP="00D83A43">
      <w:pPr>
        <w:pStyle w:val="Listlevel1"/>
        <w:numPr>
          <w:ilvl w:val="0"/>
          <w:numId w:val="6"/>
        </w:numPr>
        <w:spacing w:before="0"/>
        <w:ind w:left="567" w:hanging="567"/>
        <w:rPr>
          <w:sz w:val="22"/>
          <w:szCs w:val="22"/>
          <w:lang w:val="el-GR"/>
        </w:rPr>
      </w:pPr>
      <w:r w:rsidRPr="000F7655">
        <w:rPr>
          <w:rFonts w:eastAsia="Times New Roman"/>
          <w:sz w:val="22"/>
          <w:lang w:val="el-GR" w:eastAsia="en-US"/>
        </w:rPr>
        <w:t>Το φάρμακο αυτό πρέπει να φυλάσσεται σε μέρη που δεν το βλέπουν και δεν το φθάνουν τα παιδιά</w:t>
      </w:r>
      <w:r w:rsidR="00A83A6E" w:rsidRPr="000F7655">
        <w:rPr>
          <w:sz w:val="22"/>
          <w:szCs w:val="22"/>
          <w:lang w:val="el-GR"/>
        </w:rPr>
        <w:t>.</w:t>
      </w:r>
    </w:p>
    <w:p w14:paraId="0495F383" w14:textId="2EDBD83C" w:rsidR="00A83A6E" w:rsidRPr="000F7655" w:rsidRDefault="00FD5469" w:rsidP="00D83A43">
      <w:pPr>
        <w:pStyle w:val="Listlevel1"/>
        <w:numPr>
          <w:ilvl w:val="0"/>
          <w:numId w:val="6"/>
        </w:numPr>
        <w:spacing w:before="0"/>
        <w:ind w:left="567" w:hanging="567"/>
        <w:rPr>
          <w:sz w:val="22"/>
          <w:szCs w:val="22"/>
          <w:lang w:val="el-GR"/>
        </w:rPr>
      </w:pPr>
      <w:r w:rsidRPr="000F7655">
        <w:rPr>
          <w:rFonts w:eastAsia="Times New Roman"/>
          <w:sz w:val="22"/>
          <w:lang w:val="el-GR" w:eastAsia="en-US"/>
        </w:rPr>
        <w:t>Να μη χρησιμοποιείτε αυτό το φάρμακο μετά την ημερομηνία λήξης που αναφέρεται στο κουτί και στη συσκευασία κυψέλης</w:t>
      </w:r>
      <w:r w:rsidR="001A2A06" w:rsidRPr="000F7655">
        <w:rPr>
          <w:noProof/>
          <w:sz w:val="22"/>
          <w:szCs w:val="22"/>
          <w:lang w:val="el-GR"/>
        </w:rPr>
        <w:t xml:space="preserve"> </w:t>
      </w:r>
      <w:r w:rsidRPr="000F7655">
        <w:rPr>
          <w:noProof/>
          <w:sz w:val="22"/>
          <w:szCs w:val="22"/>
          <w:lang w:val="el-GR"/>
        </w:rPr>
        <w:t>(</w:t>
      </w:r>
      <w:r w:rsidR="001A2A06" w:rsidRPr="000F7655">
        <w:rPr>
          <w:noProof/>
          <w:sz w:val="22"/>
          <w:szCs w:val="22"/>
        </w:rPr>
        <w:t>blister</w:t>
      </w:r>
      <w:r w:rsidRPr="000F7655">
        <w:rPr>
          <w:noProof/>
          <w:sz w:val="22"/>
          <w:szCs w:val="22"/>
          <w:lang w:val="el-GR"/>
        </w:rPr>
        <w:t>) μετά την</w:t>
      </w:r>
      <w:r w:rsidR="001A2A06" w:rsidRPr="000F7655">
        <w:rPr>
          <w:noProof/>
          <w:sz w:val="22"/>
          <w:szCs w:val="22"/>
          <w:lang w:val="el-GR"/>
        </w:rPr>
        <w:t xml:space="preserve"> “</w:t>
      </w:r>
      <w:r w:rsidR="001A2A06" w:rsidRPr="000F7655">
        <w:rPr>
          <w:noProof/>
          <w:sz w:val="22"/>
          <w:szCs w:val="22"/>
        </w:rPr>
        <w:t>EXP</w:t>
      </w:r>
      <w:r w:rsidR="001A2A06" w:rsidRPr="000F7655">
        <w:rPr>
          <w:noProof/>
          <w:sz w:val="22"/>
          <w:szCs w:val="22"/>
          <w:lang w:val="el-GR"/>
        </w:rPr>
        <w:t xml:space="preserve">”. </w:t>
      </w:r>
      <w:r w:rsidRPr="000F7655">
        <w:rPr>
          <w:rFonts w:eastAsia="Times New Roman"/>
          <w:sz w:val="22"/>
          <w:lang w:val="el-GR" w:eastAsia="en-US"/>
        </w:rPr>
        <w:t>Η ημερομηνία λήξης είναι η τελευταία ημέρα του μήνα που αναφέρεται εκεί</w:t>
      </w:r>
      <w:r w:rsidR="00A83A6E" w:rsidRPr="000F7655">
        <w:rPr>
          <w:sz w:val="22"/>
          <w:szCs w:val="22"/>
          <w:lang w:val="el-GR"/>
        </w:rPr>
        <w:t>.</w:t>
      </w:r>
    </w:p>
    <w:p w14:paraId="20B45C77" w14:textId="77777777" w:rsidR="00230655" w:rsidRPr="00230655" w:rsidRDefault="00230655" w:rsidP="00D83A43">
      <w:pPr>
        <w:pStyle w:val="Listlevel1"/>
        <w:numPr>
          <w:ilvl w:val="0"/>
          <w:numId w:val="6"/>
        </w:numPr>
        <w:spacing w:before="0"/>
        <w:ind w:left="567" w:hanging="567"/>
        <w:rPr>
          <w:rFonts w:eastAsia="Times New Roman"/>
          <w:sz w:val="22"/>
          <w:lang w:val="el-GR" w:eastAsia="en-US"/>
        </w:rPr>
      </w:pPr>
      <w:r w:rsidRPr="00230655">
        <w:rPr>
          <w:rFonts w:eastAsia="Times New Roman"/>
          <w:sz w:val="22"/>
          <w:lang w:val="el-GR" w:eastAsia="en-US"/>
        </w:rPr>
        <w:t>Μη φυλάσσετε σε θερμοκρασία μεγαλύτερη των 30°C.</w:t>
      </w:r>
    </w:p>
    <w:p w14:paraId="5BEB5CBA" w14:textId="3CDC0592" w:rsidR="00A83A6E" w:rsidRPr="000F7655" w:rsidRDefault="003472FD" w:rsidP="00D83A43">
      <w:pPr>
        <w:pStyle w:val="Listlevel1"/>
        <w:numPr>
          <w:ilvl w:val="0"/>
          <w:numId w:val="6"/>
        </w:numPr>
        <w:spacing w:before="0"/>
        <w:ind w:left="567" w:hanging="567"/>
        <w:rPr>
          <w:sz w:val="22"/>
          <w:szCs w:val="22"/>
          <w:lang w:val="el-GR"/>
        </w:rPr>
      </w:pPr>
      <w:r w:rsidRPr="000F7655">
        <w:rPr>
          <w:rFonts w:eastAsia="Times New Roman"/>
          <w:sz w:val="22"/>
          <w:szCs w:val="22"/>
          <w:lang w:val="el-GR" w:eastAsia="en-US"/>
        </w:rPr>
        <w:t xml:space="preserve">Φυλάσσετε τα καψάκια στην αρχική κυψέλη για να προστατεύονται από το φως και την υγρασία και μην τα αφαιρείτε παρά μόνο </w:t>
      </w:r>
      <w:r w:rsidR="00150F11" w:rsidRPr="000F7655">
        <w:rPr>
          <w:rFonts w:eastAsia="Times New Roman"/>
          <w:sz w:val="22"/>
          <w:szCs w:val="22"/>
          <w:lang w:val="el-GR" w:eastAsia="en-US"/>
        </w:rPr>
        <w:t>ακριβώς</w:t>
      </w:r>
      <w:r w:rsidRPr="000F7655">
        <w:rPr>
          <w:rFonts w:eastAsia="Times New Roman"/>
          <w:sz w:val="22"/>
          <w:szCs w:val="22"/>
          <w:lang w:val="el-GR" w:eastAsia="en-US"/>
        </w:rPr>
        <w:t xml:space="preserve"> πριν τη χρήση</w:t>
      </w:r>
      <w:r w:rsidR="00A83A6E" w:rsidRPr="000F7655">
        <w:rPr>
          <w:sz w:val="22"/>
          <w:szCs w:val="22"/>
          <w:lang w:val="el-GR"/>
        </w:rPr>
        <w:t>.</w:t>
      </w:r>
    </w:p>
    <w:p w14:paraId="6F513F2F" w14:textId="66F6E765" w:rsidR="00A83A6E" w:rsidRPr="000F7655" w:rsidRDefault="003472FD" w:rsidP="00D83A43">
      <w:pPr>
        <w:pStyle w:val="Listlevel1"/>
        <w:numPr>
          <w:ilvl w:val="0"/>
          <w:numId w:val="6"/>
        </w:numPr>
        <w:spacing w:before="0"/>
        <w:ind w:left="567" w:hanging="567"/>
        <w:rPr>
          <w:sz w:val="22"/>
          <w:szCs w:val="22"/>
        </w:rPr>
      </w:pPr>
      <w:r w:rsidRPr="000F7655">
        <w:rPr>
          <w:rFonts w:eastAsia="Times New Roman"/>
          <w:sz w:val="22"/>
          <w:lang w:val="el-GR" w:eastAsia="en-US"/>
        </w:rPr>
        <w:t>Μην πετάτε φάρμακα στο νερό της αποχέτευσης</w:t>
      </w:r>
      <w:r w:rsidR="00DC1B6B" w:rsidRPr="00510F5A">
        <w:rPr>
          <w:rFonts w:eastAsia="Times New Roman"/>
          <w:sz w:val="22"/>
          <w:lang w:val="el-GR" w:eastAsia="en-US"/>
        </w:rPr>
        <w:t xml:space="preserve"> </w:t>
      </w:r>
      <w:r w:rsidR="00DC1B6B">
        <w:rPr>
          <w:rFonts w:eastAsia="Times New Roman"/>
          <w:sz w:val="22"/>
          <w:lang w:val="el-GR" w:eastAsia="en-US"/>
        </w:rPr>
        <w:t xml:space="preserve">ή </w:t>
      </w:r>
      <w:r w:rsidR="00DC1B6B" w:rsidRPr="005B1099">
        <w:rPr>
          <w:rFonts w:eastAsia="Times New Roman"/>
          <w:sz w:val="22"/>
          <w:lang w:val="el-GR" w:eastAsia="en-US"/>
        </w:rPr>
        <w:t>στα οικιακά απορρίματ</w:t>
      </w:r>
      <w:r w:rsidR="00DC1B6B">
        <w:rPr>
          <w:rFonts w:eastAsia="Times New Roman"/>
          <w:sz w:val="22"/>
          <w:lang w:val="el-GR" w:eastAsia="en-US"/>
        </w:rPr>
        <w:t>α</w:t>
      </w:r>
      <w:r w:rsidR="00C94787" w:rsidRPr="000F7655">
        <w:rPr>
          <w:sz w:val="22"/>
          <w:szCs w:val="22"/>
          <w:lang w:val="el-GR"/>
        </w:rPr>
        <w:t xml:space="preserve">. </w:t>
      </w:r>
      <w:r w:rsidR="00383D93" w:rsidRPr="000F7655">
        <w:rPr>
          <w:rFonts w:eastAsia="Times New Roman"/>
          <w:sz w:val="22"/>
          <w:lang w:val="el-GR" w:eastAsia="en-US"/>
        </w:rPr>
        <w:t>Ρωτήστε τον φαρμακοποιό σας για το πώς να πετάξετε τα φάρμακα που δεν χρησιμοποιείτε πια. Αυτά τα μέτρα θα βοηθήσουν στην προστασία του περιβάλλοντος</w:t>
      </w:r>
      <w:r w:rsidR="00C94787" w:rsidRPr="000F7655">
        <w:rPr>
          <w:sz w:val="22"/>
          <w:szCs w:val="22"/>
        </w:rPr>
        <w:t>.</w:t>
      </w:r>
    </w:p>
    <w:p w14:paraId="4A1EBBDA" w14:textId="77777777" w:rsidR="001A2A06" w:rsidRPr="000F7655" w:rsidRDefault="001A2A06" w:rsidP="00D83A43">
      <w:pPr>
        <w:pStyle w:val="Text"/>
        <w:spacing w:before="0"/>
        <w:jc w:val="left"/>
        <w:rPr>
          <w:sz w:val="22"/>
          <w:szCs w:val="22"/>
          <w:lang w:val="el-GR"/>
        </w:rPr>
      </w:pPr>
    </w:p>
    <w:p w14:paraId="18198426" w14:textId="77777777" w:rsidR="001A2A06" w:rsidRPr="000F7655" w:rsidRDefault="001A2A06" w:rsidP="00D83A43">
      <w:pPr>
        <w:pStyle w:val="Text"/>
        <w:spacing w:before="0"/>
        <w:jc w:val="left"/>
        <w:rPr>
          <w:sz w:val="22"/>
          <w:szCs w:val="22"/>
          <w:lang w:val="el-GR"/>
        </w:rPr>
      </w:pPr>
    </w:p>
    <w:p w14:paraId="25EF5323" w14:textId="3E5114EC" w:rsidR="00A83A6E" w:rsidRPr="001E0FE3" w:rsidRDefault="001A2A06" w:rsidP="00D83A43">
      <w:pPr>
        <w:keepNext/>
        <w:keepLines/>
        <w:spacing w:line="240" w:lineRule="auto"/>
        <w:rPr>
          <w:b/>
          <w:bCs/>
          <w:lang w:val="el-GR"/>
        </w:rPr>
      </w:pPr>
      <w:bookmarkStart w:id="59" w:name="_Toc2097637"/>
      <w:r w:rsidRPr="001E0FE3">
        <w:rPr>
          <w:b/>
          <w:bCs/>
          <w:lang w:val="el-GR"/>
        </w:rPr>
        <w:t>6.</w:t>
      </w:r>
      <w:r w:rsidRPr="001E0FE3">
        <w:rPr>
          <w:b/>
          <w:bCs/>
          <w:lang w:val="el-GR"/>
        </w:rPr>
        <w:tab/>
      </w:r>
      <w:bookmarkEnd w:id="59"/>
      <w:r w:rsidR="00383D93" w:rsidRPr="007A5858">
        <w:rPr>
          <w:b/>
          <w:bCs/>
          <w:lang w:val="el-GR"/>
        </w:rPr>
        <w:t>Περιεχόμενα της συσκευασίας και λοιπές πληροφορίες</w:t>
      </w:r>
    </w:p>
    <w:p w14:paraId="69553B6E" w14:textId="77777777" w:rsidR="00083684" w:rsidRPr="000F7655" w:rsidRDefault="00083684" w:rsidP="00D83A43">
      <w:pPr>
        <w:pStyle w:val="Nottoc-headings"/>
        <w:spacing w:before="0" w:after="0"/>
        <w:rPr>
          <w:rFonts w:ascii="Times New Roman" w:hAnsi="Times New Roman" w:cs="Times New Roman"/>
          <w:b w:val="0"/>
          <w:sz w:val="22"/>
          <w:szCs w:val="22"/>
          <w:lang w:val="el-GR"/>
        </w:rPr>
      </w:pPr>
    </w:p>
    <w:p w14:paraId="05D5E360" w14:textId="7930D45A" w:rsidR="00A83A6E" w:rsidRPr="000F7655" w:rsidRDefault="00383D93" w:rsidP="00D83A43">
      <w:pPr>
        <w:pStyle w:val="Nottoc-headings"/>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Τι περιέχει το</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Enerzair</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Breezhaler</w:t>
      </w:r>
    </w:p>
    <w:p w14:paraId="5A568A68" w14:textId="6F6CCD86" w:rsidR="007F6F2F" w:rsidRPr="000F7655" w:rsidRDefault="00383D93" w:rsidP="00D83A43">
      <w:pPr>
        <w:pStyle w:val="Listlevel1"/>
        <w:numPr>
          <w:ilvl w:val="0"/>
          <w:numId w:val="17"/>
        </w:numPr>
        <w:spacing w:before="0"/>
        <w:ind w:left="540" w:hanging="540"/>
        <w:rPr>
          <w:sz w:val="22"/>
          <w:szCs w:val="22"/>
          <w:lang w:val="el-GR"/>
        </w:rPr>
      </w:pPr>
      <w:r w:rsidRPr="000F7655">
        <w:rPr>
          <w:sz w:val="22"/>
          <w:szCs w:val="22"/>
          <w:lang w:val="el-GR"/>
        </w:rPr>
        <w:t>Οι δραστικές ουσίες είναι</w:t>
      </w:r>
      <w:r w:rsidR="00A83A6E" w:rsidRPr="000F7655">
        <w:rPr>
          <w:sz w:val="22"/>
          <w:szCs w:val="22"/>
          <w:lang w:val="el-GR"/>
        </w:rPr>
        <w:t xml:space="preserve"> </w:t>
      </w:r>
      <w:r w:rsidR="009C0ECC" w:rsidRPr="000F7655">
        <w:rPr>
          <w:sz w:val="22"/>
          <w:szCs w:val="22"/>
          <w:lang w:val="el-GR"/>
        </w:rPr>
        <w:t>ινδακατερόλη</w:t>
      </w:r>
      <w:r w:rsidR="00A83A6E" w:rsidRPr="000F7655">
        <w:rPr>
          <w:sz w:val="22"/>
          <w:szCs w:val="22"/>
          <w:lang w:val="el-GR"/>
        </w:rPr>
        <w:t xml:space="preserve"> (</w:t>
      </w:r>
      <w:r w:rsidR="0086497F" w:rsidRPr="000F7655">
        <w:rPr>
          <w:sz w:val="22"/>
          <w:szCs w:val="22"/>
          <w:lang w:val="el-GR"/>
        </w:rPr>
        <w:t xml:space="preserve">ως </w:t>
      </w:r>
      <w:r w:rsidR="000722E3" w:rsidRPr="000F7655">
        <w:rPr>
          <w:sz w:val="22"/>
          <w:szCs w:val="22"/>
          <w:lang w:val="el-GR"/>
        </w:rPr>
        <w:t>οξική</w:t>
      </w:r>
      <w:r w:rsidR="00A83A6E" w:rsidRPr="000F7655">
        <w:rPr>
          <w:sz w:val="22"/>
          <w:szCs w:val="22"/>
          <w:lang w:val="el-GR"/>
        </w:rPr>
        <w:t xml:space="preserve">), </w:t>
      </w:r>
      <w:r w:rsidR="009C0ECC" w:rsidRPr="000F7655">
        <w:rPr>
          <w:sz w:val="22"/>
          <w:szCs w:val="22"/>
          <w:lang w:val="el-GR"/>
        </w:rPr>
        <w:t xml:space="preserve">γλυκοπυρρόνιο </w:t>
      </w:r>
      <w:r w:rsidR="00A83A6E" w:rsidRPr="000F7655">
        <w:rPr>
          <w:sz w:val="22"/>
          <w:szCs w:val="22"/>
          <w:lang w:val="el-GR"/>
        </w:rPr>
        <w:t>(</w:t>
      </w:r>
      <w:r w:rsidR="009C0ECC" w:rsidRPr="000F7655">
        <w:rPr>
          <w:sz w:val="22"/>
          <w:szCs w:val="22"/>
          <w:lang w:val="el-GR"/>
        </w:rPr>
        <w:t>ως βρωμιούχο</w:t>
      </w:r>
      <w:r w:rsidR="00083684" w:rsidRPr="000F7655">
        <w:rPr>
          <w:sz w:val="22"/>
          <w:szCs w:val="22"/>
          <w:lang w:val="el-GR"/>
        </w:rPr>
        <w:t xml:space="preserve">) </w:t>
      </w:r>
      <w:r w:rsidR="009C0ECC" w:rsidRPr="000F7655">
        <w:rPr>
          <w:sz w:val="22"/>
          <w:szCs w:val="22"/>
          <w:lang w:val="el-GR"/>
        </w:rPr>
        <w:t>και φουροϊκή μομεταζόνη</w:t>
      </w:r>
      <w:r w:rsidR="00083684" w:rsidRPr="000F7655">
        <w:rPr>
          <w:sz w:val="22"/>
          <w:szCs w:val="22"/>
          <w:lang w:val="el-GR"/>
        </w:rPr>
        <w:t>.</w:t>
      </w:r>
      <w:r w:rsidR="00842F9A" w:rsidRPr="000F7655">
        <w:rPr>
          <w:sz w:val="22"/>
          <w:szCs w:val="22"/>
          <w:lang w:val="el-GR"/>
        </w:rPr>
        <w:t xml:space="preserve"> </w:t>
      </w:r>
      <w:r w:rsidR="00D85FA3" w:rsidRPr="000F7655">
        <w:rPr>
          <w:sz w:val="22"/>
          <w:szCs w:val="22"/>
          <w:lang w:val="el-GR"/>
        </w:rPr>
        <w:t>Κάθε καψάκιο περιέχει</w:t>
      </w:r>
      <w:r w:rsidR="00A83A6E" w:rsidRPr="000F7655">
        <w:rPr>
          <w:sz w:val="22"/>
          <w:szCs w:val="22"/>
          <w:lang w:val="el-GR"/>
        </w:rPr>
        <w:t xml:space="preserve"> 150</w:t>
      </w:r>
      <w:r w:rsidR="00AB3C84" w:rsidRPr="000F7655">
        <w:rPr>
          <w:sz w:val="22"/>
          <w:szCs w:val="22"/>
        </w:rPr>
        <w:t> </w:t>
      </w:r>
      <w:r w:rsidR="00814C9D" w:rsidRPr="000F7655">
        <w:rPr>
          <w:sz w:val="22"/>
          <w:szCs w:val="22"/>
          <w:lang w:val="el-GR"/>
        </w:rPr>
        <w:t>μικρογραμμάρια</w:t>
      </w:r>
      <w:r w:rsidR="00A83A6E" w:rsidRPr="000F7655">
        <w:rPr>
          <w:sz w:val="22"/>
          <w:szCs w:val="22"/>
          <w:lang w:val="el-GR"/>
        </w:rPr>
        <w:t xml:space="preserve"> </w:t>
      </w:r>
      <w:r w:rsidR="00D85FA3" w:rsidRPr="000F7655">
        <w:rPr>
          <w:sz w:val="22"/>
          <w:szCs w:val="22"/>
          <w:lang w:val="el-GR"/>
        </w:rPr>
        <w:t>ινδακατερόλης</w:t>
      </w:r>
      <w:r w:rsidR="00A83A6E" w:rsidRPr="000F7655">
        <w:rPr>
          <w:sz w:val="22"/>
          <w:szCs w:val="22"/>
          <w:lang w:val="el-GR"/>
        </w:rPr>
        <w:t xml:space="preserve"> (</w:t>
      </w:r>
      <w:r w:rsidR="00437035" w:rsidRPr="000F7655">
        <w:rPr>
          <w:sz w:val="22"/>
          <w:szCs w:val="22"/>
          <w:lang w:val="el-GR"/>
        </w:rPr>
        <w:t xml:space="preserve">ως </w:t>
      </w:r>
      <w:r w:rsidR="000722E3" w:rsidRPr="000F7655">
        <w:rPr>
          <w:sz w:val="22"/>
          <w:szCs w:val="22"/>
          <w:lang w:val="el-GR"/>
        </w:rPr>
        <w:t>οξική</w:t>
      </w:r>
      <w:r w:rsidR="00A83A6E" w:rsidRPr="000F7655">
        <w:rPr>
          <w:sz w:val="22"/>
          <w:szCs w:val="22"/>
          <w:lang w:val="el-GR"/>
        </w:rPr>
        <w:t>), 6</w:t>
      </w:r>
      <w:r w:rsidR="00B33A76" w:rsidRPr="000F7655">
        <w:rPr>
          <w:sz w:val="22"/>
          <w:szCs w:val="22"/>
          <w:lang w:val="el-GR"/>
        </w:rPr>
        <w:t>3</w:t>
      </w:r>
      <w:r w:rsidR="00AB3C84" w:rsidRPr="000F7655">
        <w:rPr>
          <w:sz w:val="22"/>
          <w:szCs w:val="22"/>
        </w:rPr>
        <w:t> </w:t>
      </w:r>
      <w:r w:rsidR="00814C9D" w:rsidRPr="000F7655">
        <w:rPr>
          <w:sz w:val="22"/>
          <w:szCs w:val="22"/>
          <w:lang w:val="el-GR"/>
        </w:rPr>
        <w:t>μικρογραμμάρια</w:t>
      </w:r>
      <w:r w:rsidR="00A83A6E" w:rsidRPr="000F7655">
        <w:rPr>
          <w:sz w:val="22"/>
          <w:szCs w:val="22"/>
          <w:lang w:val="el-GR"/>
        </w:rPr>
        <w:t xml:space="preserve"> </w:t>
      </w:r>
      <w:r w:rsidR="00D85FA3" w:rsidRPr="000F7655">
        <w:rPr>
          <w:sz w:val="22"/>
          <w:szCs w:val="22"/>
          <w:lang w:val="el-GR"/>
        </w:rPr>
        <w:t>βρωμιούχου γλυκοπυρρονίου</w:t>
      </w:r>
      <w:r w:rsidR="00A83A6E" w:rsidRPr="000F7655">
        <w:rPr>
          <w:sz w:val="22"/>
          <w:szCs w:val="22"/>
          <w:lang w:val="el-GR"/>
        </w:rPr>
        <w:t xml:space="preserve"> </w:t>
      </w:r>
      <w:r w:rsidR="00AB3C84" w:rsidRPr="000F7655">
        <w:rPr>
          <w:sz w:val="22"/>
          <w:szCs w:val="22"/>
          <w:lang w:val="el-GR"/>
        </w:rPr>
        <w:t>(</w:t>
      </w:r>
      <w:r w:rsidR="000722E3" w:rsidRPr="000F7655">
        <w:rPr>
          <w:sz w:val="22"/>
          <w:szCs w:val="22"/>
          <w:lang w:val="el-GR"/>
        </w:rPr>
        <w:t>ισοδύναμο με</w:t>
      </w:r>
      <w:r w:rsidR="00A83A6E" w:rsidRPr="000F7655">
        <w:rPr>
          <w:sz w:val="22"/>
          <w:szCs w:val="22"/>
          <w:lang w:val="el-GR"/>
        </w:rPr>
        <w:t xml:space="preserve"> 50</w:t>
      </w:r>
      <w:r w:rsidR="00AB3C84" w:rsidRPr="000F7655">
        <w:rPr>
          <w:sz w:val="22"/>
          <w:szCs w:val="22"/>
        </w:rPr>
        <w:t> </w:t>
      </w:r>
      <w:r w:rsidR="00814C9D" w:rsidRPr="000F7655">
        <w:rPr>
          <w:sz w:val="22"/>
          <w:szCs w:val="22"/>
          <w:lang w:val="el-GR"/>
        </w:rPr>
        <w:t>μικρογραμμάρια</w:t>
      </w:r>
      <w:r w:rsidR="00A83A6E" w:rsidRPr="000F7655">
        <w:rPr>
          <w:sz w:val="22"/>
          <w:szCs w:val="22"/>
          <w:lang w:val="el-GR"/>
        </w:rPr>
        <w:t xml:space="preserve"> </w:t>
      </w:r>
      <w:r w:rsidR="00D85FA3" w:rsidRPr="000F7655">
        <w:rPr>
          <w:sz w:val="22"/>
          <w:szCs w:val="22"/>
          <w:lang w:val="el-GR"/>
        </w:rPr>
        <w:t>γλυκοπυρρονίου</w:t>
      </w:r>
      <w:r w:rsidR="00AB3C84" w:rsidRPr="000F7655">
        <w:rPr>
          <w:sz w:val="22"/>
          <w:szCs w:val="22"/>
          <w:lang w:val="el-GR"/>
        </w:rPr>
        <w:t>)</w:t>
      </w:r>
      <w:r w:rsidR="00A83A6E" w:rsidRPr="000F7655">
        <w:rPr>
          <w:sz w:val="22"/>
          <w:szCs w:val="22"/>
          <w:lang w:val="el-GR"/>
        </w:rPr>
        <w:t xml:space="preserve"> </w:t>
      </w:r>
      <w:r w:rsidR="00E76C62" w:rsidRPr="000F7655">
        <w:rPr>
          <w:sz w:val="22"/>
          <w:szCs w:val="22"/>
          <w:lang w:val="el-GR"/>
        </w:rPr>
        <w:t>και</w:t>
      </w:r>
      <w:r w:rsidR="00A83A6E" w:rsidRPr="000F7655">
        <w:rPr>
          <w:sz w:val="22"/>
          <w:szCs w:val="22"/>
          <w:lang w:val="el-GR"/>
        </w:rPr>
        <w:t xml:space="preserve"> 160</w:t>
      </w:r>
      <w:r w:rsidR="00AB3C84" w:rsidRPr="000F7655">
        <w:rPr>
          <w:sz w:val="22"/>
          <w:szCs w:val="22"/>
        </w:rPr>
        <w:t> </w:t>
      </w:r>
      <w:r w:rsidR="00814C9D" w:rsidRPr="000F7655">
        <w:rPr>
          <w:sz w:val="22"/>
          <w:szCs w:val="22"/>
          <w:lang w:val="el-GR"/>
        </w:rPr>
        <w:t>μικρογραμμάρια</w:t>
      </w:r>
      <w:r w:rsidR="00A83A6E" w:rsidRPr="000F7655">
        <w:rPr>
          <w:sz w:val="22"/>
          <w:szCs w:val="22"/>
          <w:lang w:val="el-GR"/>
        </w:rPr>
        <w:t xml:space="preserve"> </w:t>
      </w:r>
      <w:r w:rsidR="00E76C62" w:rsidRPr="000F7655">
        <w:rPr>
          <w:sz w:val="22"/>
          <w:szCs w:val="22"/>
          <w:lang w:val="el-GR"/>
        </w:rPr>
        <w:t>φουροϊκής μομεταζόνης</w:t>
      </w:r>
      <w:r w:rsidR="00A83A6E" w:rsidRPr="000F7655">
        <w:rPr>
          <w:sz w:val="22"/>
          <w:szCs w:val="22"/>
          <w:lang w:val="el-GR"/>
        </w:rPr>
        <w:t xml:space="preserve">. </w:t>
      </w:r>
      <w:r w:rsidR="00E76C62" w:rsidRPr="000F7655">
        <w:rPr>
          <w:sz w:val="22"/>
          <w:szCs w:val="22"/>
          <w:lang w:val="el-GR"/>
        </w:rPr>
        <w:t xml:space="preserve">Κάθε παρεχόμενη δόση (η δόση που εξέρχεται από το επιστόμιο της συσκευής εισπνοής) περιέχει </w:t>
      </w:r>
      <w:r w:rsidR="00A83A6E" w:rsidRPr="000F7655">
        <w:rPr>
          <w:sz w:val="22"/>
          <w:szCs w:val="22"/>
          <w:lang w:val="el-GR"/>
        </w:rPr>
        <w:t>114</w:t>
      </w:r>
      <w:r w:rsidR="00AB3C84" w:rsidRPr="000F7655">
        <w:rPr>
          <w:sz w:val="22"/>
          <w:szCs w:val="22"/>
        </w:rPr>
        <w:t> </w:t>
      </w:r>
      <w:r w:rsidR="00814C9D" w:rsidRPr="000F7655">
        <w:rPr>
          <w:sz w:val="22"/>
          <w:szCs w:val="22"/>
          <w:lang w:val="el-GR"/>
        </w:rPr>
        <w:t>μικρογραμμάρια</w:t>
      </w:r>
      <w:r w:rsidR="00A83A6E" w:rsidRPr="000F7655">
        <w:rPr>
          <w:sz w:val="22"/>
          <w:szCs w:val="22"/>
          <w:lang w:val="el-GR"/>
        </w:rPr>
        <w:t xml:space="preserve"> </w:t>
      </w:r>
      <w:r w:rsidR="00143E8E" w:rsidRPr="000F7655">
        <w:rPr>
          <w:sz w:val="22"/>
          <w:szCs w:val="22"/>
          <w:lang w:val="el-GR"/>
        </w:rPr>
        <w:t>ινδακατερόλης</w:t>
      </w:r>
      <w:r w:rsidR="00A83A6E" w:rsidRPr="000F7655">
        <w:rPr>
          <w:sz w:val="22"/>
          <w:szCs w:val="22"/>
          <w:lang w:val="el-GR"/>
        </w:rPr>
        <w:t xml:space="preserve"> (</w:t>
      </w:r>
      <w:r w:rsidR="00F318C3" w:rsidRPr="000F7655">
        <w:rPr>
          <w:sz w:val="22"/>
          <w:szCs w:val="22"/>
          <w:lang w:val="el-GR"/>
        </w:rPr>
        <w:t xml:space="preserve">ως </w:t>
      </w:r>
      <w:r w:rsidR="000722E3" w:rsidRPr="000F7655">
        <w:rPr>
          <w:sz w:val="22"/>
          <w:szCs w:val="22"/>
          <w:lang w:val="el-GR"/>
        </w:rPr>
        <w:t>οξική</w:t>
      </w:r>
      <w:r w:rsidR="00A83A6E" w:rsidRPr="000F7655">
        <w:rPr>
          <w:sz w:val="22"/>
          <w:szCs w:val="22"/>
          <w:lang w:val="el-GR"/>
        </w:rPr>
        <w:t>), 58</w:t>
      </w:r>
      <w:r w:rsidR="00AB3C84" w:rsidRPr="000F7655">
        <w:rPr>
          <w:sz w:val="22"/>
          <w:szCs w:val="22"/>
        </w:rPr>
        <w:t> </w:t>
      </w:r>
      <w:r w:rsidR="00814C9D" w:rsidRPr="000F7655">
        <w:rPr>
          <w:sz w:val="22"/>
          <w:szCs w:val="22"/>
          <w:lang w:val="el-GR"/>
        </w:rPr>
        <w:t>μικρογραμμάρια</w:t>
      </w:r>
      <w:r w:rsidR="00A83A6E" w:rsidRPr="000F7655">
        <w:rPr>
          <w:sz w:val="22"/>
          <w:szCs w:val="22"/>
          <w:lang w:val="el-GR"/>
        </w:rPr>
        <w:t xml:space="preserve"> </w:t>
      </w:r>
      <w:r w:rsidR="00143E8E" w:rsidRPr="000F7655">
        <w:rPr>
          <w:sz w:val="22"/>
          <w:szCs w:val="22"/>
          <w:lang w:val="el-GR"/>
        </w:rPr>
        <w:t>βρωμιούχου γλυκοπυρρονίου</w:t>
      </w:r>
      <w:r w:rsidR="00A83A6E" w:rsidRPr="000F7655">
        <w:rPr>
          <w:sz w:val="22"/>
          <w:szCs w:val="22"/>
          <w:lang w:val="el-GR"/>
        </w:rPr>
        <w:t xml:space="preserve"> </w:t>
      </w:r>
      <w:r w:rsidR="00AB3C84" w:rsidRPr="000F7655">
        <w:rPr>
          <w:sz w:val="22"/>
          <w:szCs w:val="22"/>
          <w:lang w:val="el-GR"/>
        </w:rPr>
        <w:t>(</w:t>
      </w:r>
      <w:r w:rsidR="000722E3" w:rsidRPr="000F7655">
        <w:rPr>
          <w:sz w:val="22"/>
          <w:szCs w:val="22"/>
          <w:lang w:val="el-GR"/>
        </w:rPr>
        <w:t>ισοδύναμο με</w:t>
      </w:r>
      <w:r w:rsidR="00A83A6E" w:rsidRPr="000F7655">
        <w:rPr>
          <w:sz w:val="22"/>
          <w:szCs w:val="22"/>
          <w:lang w:val="el-GR"/>
        </w:rPr>
        <w:t xml:space="preserve"> 46</w:t>
      </w:r>
      <w:r w:rsidR="00AB3C84" w:rsidRPr="000F7655">
        <w:rPr>
          <w:sz w:val="22"/>
          <w:szCs w:val="22"/>
        </w:rPr>
        <w:t> </w:t>
      </w:r>
      <w:r w:rsidR="00814C9D" w:rsidRPr="000F7655">
        <w:rPr>
          <w:sz w:val="22"/>
          <w:szCs w:val="22"/>
          <w:lang w:val="el-GR"/>
        </w:rPr>
        <w:t>μικρογραμμάρια</w:t>
      </w:r>
      <w:r w:rsidR="00A83A6E" w:rsidRPr="000F7655">
        <w:rPr>
          <w:sz w:val="22"/>
          <w:szCs w:val="22"/>
          <w:lang w:val="el-GR"/>
        </w:rPr>
        <w:t xml:space="preserve"> </w:t>
      </w:r>
      <w:r w:rsidR="00143E8E" w:rsidRPr="000F7655">
        <w:rPr>
          <w:sz w:val="22"/>
          <w:szCs w:val="22"/>
          <w:lang w:val="el-GR"/>
        </w:rPr>
        <w:t>γλυκοπυρρονίου</w:t>
      </w:r>
      <w:r w:rsidR="00AB3C84" w:rsidRPr="000F7655">
        <w:rPr>
          <w:sz w:val="22"/>
          <w:szCs w:val="22"/>
          <w:lang w:val="el-GR"/>
        </w:rPr>
        <w:t>)</w:t>
      </w:r>
      <w:r w:rsidR="00A83A6E" w:rsidRPr="000F7655">
        <w:rPr>
          <w:sz w:val="22"/>
          <w:szCs w:val="22"/>
          <w:lang w:val="el-GR"/>
        </w:rPr>
        <w:t xml:space="preserve"> </w:t>
      </w:r>
      <w:r w:rsidR="00143E8E" w:rsidRPr="000F7655">
        <w:rPr>
          <w:sz w:val="22"/>
          <w:szCs w:val="22"/>
          <w:lang w:val="el-GR"/>
        </w:rPr>
        <w:t>και</w:t>
      </w:r>
      <w:r w:rsidR="00A83A6E" w:rsidRPr="000F7655">
        <w:rPr>
          <w:sz w:val="22"/>
          <w:szCs w:val="22"/>
          <w:lang w:val="el-GR"/>
        </w:rPr>
        <w:t xml:space="preserve"> 136</w:t>
      </w:r>
      <w:r w:rsidR="00AB3C84" w:rsidRPr="000F7655">
        <w:rPr>
          <w:sz w:val="22"/>
          <w:szCs w:val="22"/>
        </w:rPr>
        <w:t> </w:t>
      </w:r>
      <w:r w:rsidR="00814C9D" w:rsidRPr="000F7655">
        <w:rPr>
          <w:sz w:val="22"/>
          <w:szCs w:val="22"/>
          <w:lang w:val="el-GR"/>
        </w:rPr>
        <w:t>μικρογραμμάρια</w:t>
      </w:r>
      <w:r w:rsidR="00A83A6E" w:rsidRPr="000F7655">
        <w:rPr>
          <w:sz w:val="22"/>
          <w:szCs w:val="22"/>
          <w:lang w:val="el-GR"/>
        </w:rPr>
        <w:t xml:space="preserve"> </w:t>
      </w:r>
      <w:r w:rsidR="00143E8E" w:rsidRPr="000F7655">
        <w:rPr>
          <w:sz w:val="22"/>
          <w:szCs w:val="22"/>
          <w:lang w:val="el-GR"/>
        </w:rPr>
        <w:t>φουροϊκής μομεταζόνης</w:t>
      </w:r>
      <w:r w:rsidR="00A83A6E" w:rsidRPr="000F7655">
        <w:rPr>
          <w:sz w:val="22"/>
          <w:szCs w:val="22"/>
          <w:lang w:val="el-GR"/>
        </w:rPr>
        <w:t>.</w:t>
      </w:r>
    </w:p>
    <w:p w14:paraId="2E82937C" w14:textId="7A55D155" w:rsidR="00A83A6E" w:rsidRDefault="00143E8E" w:rsidP="00D83A43">
      <w:pPr>
        <w:pStyle w:val="Listlevel1"/>
        <w:numPr>
          <w:ilvl w:val="0"/>
          <w:numId w:val="17"/>
        </w:numPr>
        <w:spacing w:before="0"/>
        <w:ind w:left="540" w:hanging="540"/>
        <w:rPr>
          <w:sz w:val="22"/>
          <w:szCs w:val="22"/>
          <w:lang w:val="el-GR"/>
        </w:rPr>
      </w:pPr>
      <w:r w:rsidRPr="000F7655">
        <w:rPr>
          <w:sz w:val="22"/>
          <w:szCs w:val="22"/>
          <w:lang w:val="el-GR"/>
        </w:rPr>
        <w:t xml:space="preserve">Τα άλλα συστατικά </w:t>
      </w:r>
      <w:r w:rsidR="004344FB">
        <w:rPr>
          <w:sz w:val="22"/>
          <w:szCs w:val="22"/>
          <w:lang w:val="el-GR"/>
        </w:rPr>
        <w:t xml:space="preserve">του καψακίου </w:t>
      </w:r>
      <w:r w:rsidRPr="000F7655">
        <w:rPr>
          <w:sz w:val="22"/>
          <w:szCs w:val="22"/>
          <w:lang w:val="el-GR"/>
        </w:rPr>
        <w:t xml:space="preserve">είναι μονοϋδρική λακτόζη και στεατικό μαγνήσιο (βλέπε </w:t>
      </w:r>
      <w:r w:rsidR="0093006F" w:rsidRPr="000F7655">
        <w:rPr>
          <w:sz w:val="22"/>
          <w:szCs w:val="22"/>
          <w:lang w:val="el-GR"/>
        </w:rPr>
        <w:t>“</w:t>
      </w:r>
      <w:r w:rsidRPr="000F7655">
        <w:rPr>
          <w:sz w:val="22"/>
          <w:szCs w:val="22"/>
          <w:lang w:val="el-GR"/>
        </w:rPr>
        <w:t xml:space="preserve">Το </w:t>
      </w:r>
      <w:r w:rsidR="0093006F" w:rsidRPr="00491012">
        <w:rPr>
          <w:sz w:val="22"/>
          <w:szCs w:val="22"/>
          <w:lang w:val="el-GR"/>
        </w:rPr>
        <w:t>Enerzair</w:t>
      </w:r>
      <w:r w:rsidR="0093006F" w:rsidRPr="000F7655">
        <w:rPr>
          <w:sz w:val="22"/>
          <w:szCs w:val="22"/>
          <w:lang w:val="el-GR"/>
        </w:rPr>
        <w:t xml:space="preserve"> </w:t>
      </w:r>
      <w:r w:rsidR="0093006F" w:rsidRPr="00491012">
        <w:rPr>
          <w:sz w:val="22"/>
          <w:szCs w:val="22"/>
          <w:lang w:val="el-GR"/>
        </w:rPr>
        <w:t>Breezhaler</w:t>
      </w:r>
      <w:r w:rsidRPr="000F7655">
        <w:rPr>
          <w:sz w:val="22"/>
          <w:szCs w:val="22"/>
          <w:lang w:val="el-GR"/>
        </w:rPr>
        <w:t xml:space="preserve"> περιέχει λακτόζη</w:t>
      </w:r>
      <w:r w:rsidR="0093006F" w:rsidRPr="000F7655">
        <w:rPr>
          <w:sz w:val="22"/>
          <w:szCs w:val="22"/>
          <w:lang w:val="el-GR"/>
        </w:rPr>
        <w:t xml:space="preserve">” </w:t>
      </w:r>
      <w:r w:rsidRPr="000F7655">
        <w:rPr>
          <w:sz w:val="22"/>
          <w:szCs w:val="22"/>
          <w:lang w:val="el-GR"/>
        </w:rPr>
        <w:t>στην παράγραφο</w:t>
      </w:r>
      <w:r w:rsidR="0093006F" w:rsidRPr="00491012">
        <w:rPr>
          <w:sz w:val="22"/>
          <w:szCs w:val="22"/>
          <w:lang w:val="el-GR"/>
        </w:rPr>
        <w:t> </w:t>
      </w:r>
      <w:r w:rsidR="00A83A6E" w:rsidRPr="000F7655">
        <w:rPr>
          <w:sz w:val="22"/>
          <w:szCs w:val="22"/>
          <w:lang w:val="el-GR"/>
        </w:rPr>
        <w:t>2).</w:t>
      </w:r>
    </w:p>
    <w:p w14:paraId="757ECC2B" w14:textId="013795EF" w:rsidR="004344FB" w:rsidRPr="004344FB" w:rsidRDefault="004344FB" w:rsidP="00D83A43">
      <w:pPr>
        <w:pStyle w:val="Listlevel1"/>
        <w:keepNext/>
        <w:numPr>
          <w:ilvl w:val="0"/>
          <w:numId w:val="17"/>
        </w:numPr>
        <w:spacing w:before="0"/>
        <w:ind w:left="539" w:hanging="539"/>
        <w:rPr>
          <w:szCs w:val="22"/>
          <w:lang w:val="el-GR"/>
        </w:rPr>
      </w:pPr>
      <w:r w:rsidRPr="00491012">
        <w:rPr>
          <w:sz w:val="22"/>
          <w:szCs w:val="22"/>
          <w:lang w:val="el-GR"/>
        </w:rPr>
        <w:lastRenderedPageBreak/>
        <w:t>Τα</w:t>
      </w:r>
      <w:r w:rsidRPr="00491012">
        <w:rPr>
          <w:szCs w:val="22"/>
          <w:lang w:val="el-GR"/>
        </w:rPr>
        <w:t xml:space="preserve"> συστατικά του περιβλήματος του καψακίου είναι </w:t>
      </w:r>
      <w:r w:rsidRPr="004344FB">
        <w:rPr>
          <w:szCs w:val="22"/>
          <w:lang w:val="el-GR"/>
        </w:rPr>
        <w:t>υ</w:t>
      </w:r>
      <w:r w:rsidRPr="00491012">
        <w:rPr>
          <w:szCs w:val="22"/>
          <w:lang w:val="el-GR"/>
        </w:rPr>
        <w:t>προμελλόζη</w:t>
      </w:r>
      <w:r w:rsidRPr="004344FB">
        <w:rPr>
          <w:szCs w:val="22"/>
          <w:lang w:val="el-GR"/>
        </w:rPr>
        <w:t>, καραγενάνη, κάλιο χλωριούχο, σιδήρου οξείδιο, κίτρινο</w:t>
      </w:r>
      <w:r w:rsidRPr="004344FB">
        <w:rPr>
          <w:szCs w:val="22"/>
          <w:lang w:val="pt-BR"/>
        </w:rPr>
        <w:t xml:space="preserve"> (E172)</w:t>
      </w:r>
      <w:r w:rsidRPr="004344FB">
        <w:rPr>
          <w:szCs w:val="22"/>
          <w:lang w:val="el-GR"/>
        </w:rPr>
        <w:t>, ινδικοκαρμίνιο</w:t>
      </w:r>
      <w:r w:rsidRPr="004344FB">
        <w:rPr>
          <w:szCs w:val="22"/>
          <w:lang w:val="pt-BR"/>
        </w:rPr>
        <w:t xml:space="preserve"> (E132)</w:t>
      </w:r>
      <w:r w:rsidRPr="004344FB">
        <w:rPr>
          <w:szCs w:val="22"/>
          <w:lang w:val="el-GR"/>
        </w:rPr>
        <w:t>,</w:t>
      </w:r>
      <w:r>
        <w:rPr>
          <w:szCs w:val="22"/>
          <w:lang w:val="el-GR"/>
        </w:rPr>
        <w:t xml:space="preserve"> ύ</w:t>
      </w:r>
      <w:r w:rsidRPr="004344FB">
        <w:rPr>
          <w:szCs w:val="22"/>
          <w:lang w:val="el-GR"/>
        </w:rPr>
        <w:t>δωρ κεκαθαρμένο</w:t>
      </w:r>
      <w:r>
        <w:rPr>
          <w:szCs w:val="22"/>
          <w:lang w:val="el-GR"/>
        </w:rPr>
        <w:t xml:space="preserve"> και μελάνι εκτύπωσης.</w:t>
      </w:r>
    </w:p>
    <w:p w14:paraId="030E5C9F" w14:textId="38397AAB" w:rsidR="004344FB" w:rsidRPr="00491012" w:rsidRDefault="004344FB" w:rsidP="00D83A43">
      <w:pPr>
        <w:pStyle w:val="Listlevel1"/>
        <w:numPr>
          <w:ilvl w:val="0"/>
          <w:numId w:val="18"/>
        </w:numPr>
        <w:spacing w:before="0"/>
        <w:ind w:left="1080" w:hanging="540"/>
        <w:rPr>
          <w:szCs w:val="22"/>
          <w:lang w:val="el-GR"/>
        </w:rPr>
      </w:pPr>
      <w:r w:rsidRPr="00491012">
        <w:rPr>
          <w:szCs w:val="22"/>
          <w:lang w:val="el-GR"/>
        </w:rPr>
        <w:t xml:space="preserve">Τα </w:t>
      </w:r>
      <w:r w:rsidRPr="00A9677B">
        <w:rPr>
          <w:sz w:val="22"/>
          <w:szCs w:val="22"/>
          <w:lang w:val="el-GR"/>
        </w:rPr>
        <w:t>συστατικά</w:t>
      </w:r>
      <w:r w:rsidRPr="00491012">
        <w:rPr>
          <w:szCs w:val="22"/>
          <w:lang w:val="el-GR"/>
        </w:rPr>
        <w:t xml:space="preserve"> του μελανιού εκτύπωσης είναι </w:t>
      </w:r>
      <w:r w:rsidRPr="004344FB">
        <w:rPr>
          <w:szCs w:val="22"/>
          <w:lang w:val="el-GR"/>
        </w:rPr>
        <w:t>σιδήρου οξείδιο, μέλαν (</w:t>
      </w:r>
      <w:r w:rsidRPr="004344FB">
        <w:rPr>
          <w:szCs w:val="22"/>
        </w:rPr>
        <w:t>E</w:t>
      </w:r>
      <w:r w:rsidRPr="004344FB">
        <w:rPr>
          <w:szCs w:val="22"/>
          <w:lang w:val="el-GR"/>
        </w:rPr>
        <w:t>172), ισοπροπυλική αλκοόλη, προπυλενογλυκόλη</w:t>
      </w:r>
      <w:r w:rsidRPr="004344FB">
        <w:rPr>
          <w:szCs w:val="22"/>
          <w:lang w:val="pt-BR"/>
        </w:rPr>
        <w:t xml:space="preserve"> (E1520)</w:t>
      </w:r>
      <w:r w:rsidRPr="004344FB">
        <w:rPr>
          <w:szCs w:val="22"/>
          <w:lang w:val="el-GR"/>
        </w:rPr>
        <w:t>,</w:t>
      </w:r>
      <w:r>
        <w:rPr>
          <w:szCs w:val="22"/>
          <w:lang w:val="el-GR"/>
        </w:rPr>
        <w:t xml:space="preserve"> υ</w:t>
      </w:r>
      <w:r w:rsidRPr="004344FB">
        <w:rPr>
          <w:szCs w:val="22"/>
          <w:lang w:val="el-GR"/>
        </w:rPr>
        <w:t>προμελλόζη (</w:t>
      </w:r>
      <w:r w:rsidRPr="004344FB">
        <w:rPr>
          <w:szCs w:val="22"/>
        </w:rPr>
        <w:t>E</w:t>
      </w:r>
      <w:r w:rsidRPr="004344FB">
        <w:rPr>
          <w:szCs w:val="22"/>
          <w:lang w:val="el-GR"/>
        </w:rPr>
        <w:t>464)</w:t>
      </w:r>
      <w:r>
        <w:rPr>
          <w:szCs w:val="22"/>
          <w:lang w:val="el-GR"/>
        </w:rPr>
        <w:t xml:space="preserve"> και ύ</w:t>
      </w:r>
      <w:r w:rsidRPr="00E50658">
        <w:rPr>
          <w:szCs w:val="22"/>
          <w:lang w:val="el-GR"/>
        </w:rPr>
        <w:t>δωρ κεκαθαρμένο</w:t>
      </w:r>
      <w:r>
        <w:rPr>
          <w:szCs w:val="22"/>
          <w:lang w:val="el-GR"/>
        </w:rPr>
        <w:t>.</w:t>
      </w:r>
    </w:p>
    <w:p w14:paraId="6260BE82" w14:textId="77777777" w:rsidR="0093006F" w:rsidRPr="000F7655" w:rsidRDefault="0093006F" w:rsidP="00D83A43">
      <w:pPr>
        <w:pStyle w:val="Text"/>
        <w:spacing w:before="0"/>
        <w:jc w:val="left"/>
        <w:rPr>
          <w:sz w:val="22"/>
          <w:szCs w:val="22"/>
          <w:lang w:val="el-GR"/>
        </w:rPr>
      </w:pPr>
    </w:p>
    <w:p w14:paraId="34795F7D" w14:textId="026E31AB" w:rsidR="00A83A6E" w:rsidRPr="000F7655" w:rsidRDefault="00383D93" w:rsidP="00D83A43">
      <w:pPr>
        <w:pStyle w:val="Nottoc-headings"/>
        <w:spacing w:before="0" w:after="0"/>
        <w:rPr>
          <w:rFonts w:ascii="Times New Roman" w:hAnsi="Times New Roman" w:cs="Times New Roman"/>
          <w:sz w:val="22"/>
          <w:szCs w:val="22"/>
          <w:lang w:val="el-GR"/>
        </w:rPr>
      </w:pPr>
      <w:r w:rsidRPr="000F7655">
        <w:rPr>
          <w:rFonts w:ascii="Times New Roman" w:hAnsi="Times New Roman" w:cs="Times New Roman"/>
          <w:sz w:val="22"/>
          <w:szCs w:val="22"/>
          <w:lang w:val="el-GR"/>
        </w:rPr>
        <w:t>Εμφάνιση του</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Enerzair</w:t>
      </w:r>
      <w:r w:rsidR="00A83A6E" w:rsidRPr="000F7655">
        <w:rPr>
          <w:rFonts w:ascii="Times New Roman" w:hAnsi="Times New Roman" w:cs="Times New Roman"/>
          <w:sz w:val="22"/>
          <w:szCs w:val="22"/>
          <w:lang w:val="el-GR"/>
        </w:rPr>
        <w:t xml:space="preserve"> </w:t>
      </w:r>
      <w:r w:rsidR="00A83A6E" w:rsidRPr="000F7655">
        <w:rPr>
          <w:rFonts w:ascii="Times New Roman" w:hAnsi="Times New Roman" w:cs="Times New Roman"/>
          <w:sz w:val="22"/>
          <w:szCs w:val="22"/>
        </w:rPr>
        <w:t>Breezhaler</w:t>
      </w:r>
      <w:r w:rsidR="00A83A6E" w:rsidRPr="000F7655">
        <w:rPr>
          <w:rFonts w:ascii="Times New Roman" w:hAnsi="Times New Roman" w:cs="Times New Roman"/>
          <w:bCs/>
          <w:color w:val="000000"/>
          <w:sz w:val="22"/>
          <w:szCs w:val="22"/>
          <w:lang w:val="el-GR"/>
        </w:rPr>
        <w:t xml:space="preserve"> </w:t>
      </w:r>
      <w:r w:rsidRPr="000F7655">
        <w:rPr>
          <w:rFonts w:ascii="Times New Roman" w:hAnsi="Times New Roman" w:cs="Times New Roman"/>
          <w:sz w:val="22"/>
          <w:szCs w:val="22"/>
          <w:lang w:val="el-GR"/>
        </w:rPr>
        <w:t>και περιεχόμενα της συσκευασίας</w:t>
      </w:r>
    </w:p>
    <w:p w14:paraId="494AC6E5" w14:textId="751BD6AB" w:rsidR="00A83A6E" w:rsidRPr="000F7655" w:rsidRDefault="00143E8E" w:rsidP="00042244">
      <w:pPr>
        <w:pStyle w:val="Text"/>
        <w:spacing w:before="0"/>
        <w:jc w:val="left"/>
        <w:rPr>
          <w:sz w:val="22"/>
          <w:szCs w:val="22"/>
          <w:lang w:val="el-GR"/>
        </w:rPr>
      </w:pPr>
      <w:r w:rsidRPr="000F7655">
        <w:rPr>
          <w:sz w:val="22"/>
          <w:szCs w:val="22"/>
          <w:lang w:val="el-GR"/>
        </w:rPr>
        <w:t xml:space="preserve">Σε αυτήν την συσκευασία θα βρείτε </w:t>
      </w:r>
      <w:r w:rsidR="00E95676" w:rsidRPr="000F7655">
        <w:rPr>
          <w:sz w:val="22"/>
          <w:szCs w:val="22"/>
          <w:lang w:val="el-GR"/>
        </w:rPr>
        <w:t xml:space="preserve">μία </w:t>
      </w:r>
      <w:r w:rsidRPr="000F7655">
        <w:rPr>
          <w:sz w:val="22"/>
          <w:szCs w:val="22"/>
          <w:lang w:val="el-GR"/>
        </w:rPr>
        <w:t>συσκευή εισπνοής με καψάκια σε κυψέλες (</w:t>
      </w:r>
      <w:r w:rsidRPr="000F7655">
        <w:rPr>
          <w:sz w:val="22"/>
          <w:szCs w:val="22"/>
        </w:rPr>
        <w:t>blister</w:t>
      </w:r>
      <w:r w:rsidR="00D62D74" w:rsidRPr="000F7655">
        <w:rPr>
          <w:sz w:val="22"/>
          <w:szCs w:val="22"/>
        </w:rPr>
        <w:t>s</w:t>
      </w:r>
      <w:r w:rsidRPr="000F7655">
        <w:rPr>
          <w:sz w:val="22"/>
          <w:szCs w:val="22"/>
          <w:lang w:val="el-GR"/>
        </w:rPr>
        <w:t>)</w:t>
      </w:r>
      <w:r w:rsidR="00A83A6E" w:rsidRPr="000F7655">
        <w:rPr>
          <w:sz w:val="22"/>
          <w:szCs w:val="22"/>
          <w:lang w:val="el-GR"/>
        </w:rPr>
        <w:t xml:space="preserve">. </w:t>
      </w:r>
      <w:r w:rsidRPr="000F7655">
        <w:rPr>
          <w:sz w:val="22"/>
          <w:szCs w:val="22"/>
          <w:lang w:val="el-GR"/>
        </w:rPr>
        <w:t>Τα καψάκια είναι διαφανή και περιέχουν λευκή σκόνη</w:t>
      </w:r>
      <w:r w:rsidR="00A83A6E" w:rsidRPr="000F7655">
        <w:rPr>
          <w:sz w:val="22"/>
          <w:szCs w:val="22"/>
          <w:lang w:val="el-GR"/>
        </w:rPr>
        <w:t xml:space="preserve">. </w:t>
      </w:r>
      <w:r w:rsidR="00D35033" w:rsidRPr="000F7655">
        <w:rPr>
          <w:sz w:val="22"/>
          <w:szCs w:val="22"/>
          <w:lang w:val="el-GR"/>
        </w:rPr>
        <w:t>Έ</w:t>
      </w:r>
      <w:r w:rsidR="00251933" w:rsidRPr="000F7655">
        <w:rPr>
          <w:sz w:val="22"/>
          <w:szCs w:val="22"/>
          <w:lang w:val="el-GR"/>
        </w:rPr>
        <w:t xml:space="preserve">χουν </w:t>
      </w:r>
      <w:r w:rsidRPr="000F7655">
        <w:rPr>
          <w:sz w:val="22"/>
          <w:szCs w:val="22"/>
          <w:lang w:val="el-GR"/>
        </w:rPr>
        <w:t>κωδικό προϊόντος</w:t>
      </w:r>
      <w:r w:rsidR="00A83A6E" w:rsidRPr="000F7655">
        <w:rPr>
          <w:sz w:val="22"/>
          <w:szCs w:val="22"/>
          <w:lang w:val="el-GR"/>
        </w:rPr>
        <w:t xml:space="preserve"> “</w:t>
      </w:r>
      <w:r w:rsidR="00A83A6E" w:rsidRPr="000F7655">
        <w:rPr>
          <w:sz w:val="22"/>
          <w:szCs w:val="22"/>
        </w:rPr>
        <w:t>IGM</w:t>
      </w:r>
      <w:r w:rsidR="00A83A6E" w:rsidRPr="000F7655">
        <w:rPr>
          <w:sz w:val="22"/>
          <w:szCs w:val="22"/>
          <w:lang w:val="el-GR"/>
        </w:rPr>
        <w:t>150</w:t>
      </w:r>
      <w:r w:rsidR="00A83A6E" w:rsidRPr="000F7655">
        <w:rPr>
          <w:sz w:val="22"/>
          <w:szCs w:val="22"/>
          <w:lang w:val="el-GR"/>
        </w:rPr>
        <w:noBreakHyphen/>
        <w:t>50</w:t>
      </w:r>
      <w:r w:rsidR="00A83A6E" w:rsidRPr="000F7655">
        <w:rPr>
          <w:sz w:val="22"/>
          <w:szCs w:val="22"/>
          <w:lang w:val="el-GR"/>
        </w:rPr>
        <w:noBreakHyphen/>
        <w:t xml:space="preserve">160” </w:t>
      </w:r>
      <w:r w:rsidR="00251933" w:rsidRPr="000F7655">
        <w:rPr>
          <w:sz w:val="22"/>
          <w:szCs w:val="22"/>
          <w:lang w:val="el-GR"/>
        </w:rPr>
        <w:t xml:space="preserve">τυπωμένο με </w:t>
      </w:r>
      <w:r w:rsidRPr="000F7655">
        <w:rPr>
          <w:sz w:val="22"/>
          <w:szCs w:val="22"/>
          <w:lang w:val="el-GR"/>
        </w:rPr>
        <w:t>μαύρο</w:t>
      </w:r>
      <w:r w:rsidR="00251933" w:rsidRPr="000F7655">
        <w:rPr>
          <w:sz w:val="22"/>
          <w:szCs w:val="22"/>
          <w:lang w:val="el-GR"/>
        </w:rPr>
        <w:t xml:space="preserve"> χρώμα</w:t>
      </w:r>
      <w:r w:rsidRPr="000F7655">
        <w:rPr>
          <w:sz w:val="22"/>
          <w:szCs w:val="22"/>
          <w:lang w:val="el-GR"/>
        </w:rPr>
        <w:t xml:space="preserve"> πάνω από δύο μαύρες </w:t>
      </w:r>
      <w:r w:rsidR="00BD2D51" w:rsidRPr="000F7655">
        <w:rPr>
          <w:sz w:val="22"/>
          <w:szCs w:val="22"/>
          <w:lang w:val="el-GR"/>
        </w:rPr>
        <w:t>ράβδου</w:t>
      </w:r>
      <w:r w:rsidRPr="000F7655">
        <w:rPr>
          <w:sz w:val="22"/>
          <w:szCs w:val="22"/>
          <w:lang w:val="el-GR"/>
        </w:rPr>
        <w:t xml:space="preserve">ς στο </w:t>
      </w:r>
      <w:r w:rsidR="00251933" w:rsidRPr="000F7655">
        <w:rPr>
          <w:sz w:val="22"/>
          <w:szCs w:val="22"/>
          <w:lang w:val="el-GR"/>
        </w:rPr>
        <w:t xml:space="preserve">σώμα και </w:t>
      </w:r>
      <w:r w:rsidRPr="000F7655">
        <w:rPr>
          <w:sz w:val="22"/>
          <w:szCs w:val="22"/>
          <w:lang w:val="el-GR"/>
        </w:rPr>
        <w:t xml:space="preserve">λογότυπο τυπωμένο </w:t>
      </w:r>
      <w:r w:rsidR="00251933" w:rsidRPr="000F7655">
        <w:rPr>
          <w:sz w:val="22"/>
          <w:szCs w:val="22"/>
          <w:lang w:val="el-GR"/>
        </w:rPr>
        <w:t>μ</w:t>
      </w:r>
      <w:r w:rsidRPr="000F7655">
        <w:rPr>
          <w:sz w:val="22"/>
          <w:szCs w:val="22"/>
          <w:lang w:val="el-GR"/>
        </w:rPr>
        <w:t xml:space="preserve">ε μαύρο χρώμα και </w:t>
      </w:r>
      <w:r w:rsidR="00251933" w:rsidRPr="000F7655">
        <w:rPr>
          <w:sz w:val="22"/>
          <w:szCs w:val="22"/>
          <w:lang w:val="el-GR"/>
        </w:rPr>
        <w:t xml:space="preserve">πλαισιωμένο από </w:t>
      </w:r>
      <w:r w:rsidR="00D35033" w:rsidRPr="000F7655">
        <w:rPr>
          <w:sz w:val="22"/>
          <w:szCs w:val="22"/>
          <w:lang w:val="el-GR"/>
        </w:rPr>
        <w:t xml:space="preserve">μία </w:t>
      </w:r>
      <w:r w:rsidRPr="000F7655">
        <w:rPr>
          <w:sz w:val="22"/>
          <w:szCs w:val="22"/>
          <w:lang w:val="el-GR"/>
        </w:rPr>
        <w:t>μαύρ</w:t>
      </w:r>
      <w:r w:rsidR="00D35033" w:rsidRPr="000F7655">
        <w:rPr>
          <w:sz w:val="22"/>
          <w:szCs w:val="22"/>
          <w:lang w:val="el-GR"/>
        </w:rPr>
        <w:t>η</w:t>
      </w:r>
      <w:r w:rsidRPr="000F7655">
        <w:rPr>
          <w:sz w:val="22"/>
          <w:szCs w:val="22"/>
          <w:lang w:val="el-GR"/>
        </w:rPr>
        <w:t xml:space="preserve"> </w:t>
      </w:r>
      <w:r w:rsidR="00BD2D51" w:rsidRPr="000F7655">
        <w:rPr>
          <w:sz w:val="22"/>
          <w:szCs w:val="22"/>
          <w:lang w:val="el-GR"/>
        </w:rPr>
        <w:t>ράβδο</w:t>
      </w:r>
      <w:r w:rsidRPr="000F7655">
        <w:rPr>
          <w:sz w:val="22"/>
          <w:szCs w:val="22"/>
          <w:lang w:val="el-GR"/>
        </w:rPr>
        <w:t xml:space="preserve"> στο καπάκι</w:t>
      </w:r>
      <w:r w:rsidR="00A83A6E" w:rsidRPr="000F7655">
        <w:rPr>
          <w:sz w:val="22"/>
          <w:szCs w:val="22"/>
          <w:lang w:val="el-GR"/>
        </w:rPr>
        <w:t>.</w:t>
      </w:r>
    </w:p>
    <w:p w14:paraId="54BD2159" w14:textId="77777777" w:rsidR="00A83A6E" w:rsidRPr="000F7655" w:rsidRDefault="00A83A6E" w:rsidP="00D83A43">
      <w:pPr>
        <w:pStyle w:val="Text"/>
        <w:spacing w:before="0"/>
        <w:jc w:val="left"/>
        <w:rPr>
          <w:sz w:val="22"/>
          <w:szCs w:val="22"/>
          <w:lang w:val="el-GR"/>
        </w:rPr>
      </w:pPr>
    </w:p>
    <w:bookmarkEnd w:id="43"/>
    <w:p w14:paraId="76B52B38" w14:textId="1BF9CE8A" w:rsidR="00A83A6E" w:rsidRPr="000F7655" w:rsidRDefault="00143E8E" w:rsidP="00D83A43">
      <w:pPr>
        <w:keepNext/>
        <w:spacing w:line="240" w:lineRule="auto"/>
        <w:rPr>
          <w:color w:val="000000"/>
          <w:szCs w:val="22"/>
          <w:lang w:val="el-GR"/>
        </w:rPr>
      </w:pPr>
      <w:r w:rsidRPr="000F7655">
        <w:rPr>
          <w:color w:val="000000"/>
          <w:szCs w:val="22"/>
          <w:lang w:val="el-GR"/>
        </w:rPr>
        <w:t xml:space="preserve">Τα ακόλουθα μεγέθη συσκευασίας είναι </w:t>
      </w:r>
      <w:r w:rsidR="00227869" w:rsidRPr="000F7655">
        <w:rPr>
          <w:color w:val="000000"/>
          <w:szCs w:val="22"/>
          <w:lang w:val="el-GR"/>
        </w:rPr>
        <w:t>διαθέσιμα</w:t>
      </w:r>
      <w:r w:rsidR="00A83A6E" w:rsidRPr="000F7655">
        <w:rPr>
          <w:color w:val="000000"/>
          <w:szCs w:val="22"/>
          <w:lang w:val="el-GR"/>
        </w:rPr>
        <w:t>:</w:t>
      </w:r>
    </w:p>
    <w:p w14:paraId="1F480605" w14:textId="52448F4A" w:rsidR="00A83A6E" w:rsidRPr="000F7655" w:rsidRDefault="00143E8E" w:rsidP="00D83A43">
      <w:pPr>
        <w:pStyle w:val="Text"/>
        <w:keepNext/>
        <w:spacing w:before="0"/>
        <w:jc w:val="left"/>
        <w:rPr>
          <w:sz w:val="22"/>
          <w:szCs w:val="22"/>
          <w:lang w:val="el-GR"/>
        </w:rPr>
      </w:pPr>
      <w:r w:rsidRPr="000F7655">
        <w:rPr>
          <w:sz w:val="22"/>
          <w:szCs w:val="22"/>
          <w:lang w:val="el-GR"/>
        </w:rPr>
        <w:t xml:space="preserve">Μονή συσκευασία που περιέχει </w:t>
      </w:r>
      <w:r w:rsidR="00A83A6E" w:rsidRPr="000F7655">
        <w:rPr>
          <w:sz w:val="22"/>
          <w:szCs w:val="22"/>
          <w:lang w:val="el-GR"/>
        </w:rPr>
        <w:t>10</w:t>
      </w:r>
      <w:r w:rsidR="009C7918" w:rsidRPr="000F7655">
        <w:rPr>
          <w:sz w:val="22"/>
          <w:szCs w:val="22"/>
        </w:rPr>
        <w:t> x </w:t>
      </w:r>
      <w:r w:rsidR="00A83A6E" w:rsidRPr="000F7655">
        <w:rPr>
          <w:sz w:val="22"/>
          <w:szCs w:val="22"/>
          <w:lang w:val="el-GR"/>
        </w:rPr>
        <w:t>1, 30</w:t>
      </w:r>
      <w:r w:rsidR="009C7918" w:rsidRPr="000F7655">
        <w:rPr>
          <w:sz w:val="22"/>
          <w:szCs w:val="22"/>
        </w:rPr>
        <w:t> </w:t>
      </w:r>
      <w:r w:rsidR="00A83A6E" w:rsidRPr="000F7655">
        <w:rPr>
          <w:sz w:val="22"/>
          <w:szCs w:val="22"/>
        </w:rPr>
        <w:t>x</w:t>
      </w:r>
      <w:r w:rsidR="009C7918" w:rsidRPr="000F7655">
        <w:rPr>
          <w:sz w:val="22"/>
          <w:szCs w:val="22"/>
        </w:rPr>
        <w:t> </w:t>
      </w:r>
      <w:r w:rsidR="00A83A6E" w:rsidRPr="000F7655">
        <w:rPr>
          <w:sz w:val="22"/>
          <w:szCs w:val="22"/>
          <w:lang w:val="el-GR"/>
        </w:rPr>
        <w:t xml:space="preserve">1 </w:t>
      </w:r>
      <w:r w:rsidRPr="000F7655">
        <w:rPr>
          <w:sz w:val="22"/>
          <w:szCs w:val="22"/>
          <w:lang w:val="el-GR"/>
        </w:rPr>
        <w:t>ή</w:t>
      </w:r>
      <w:r w:rsidR="00A83A6E" w:rsidRPr="000F7655">
        <w:rPr>
          <w:sz w:val="22"/>
          <w:szCs w:val="22"/>
          <w:lang w:val="el-GR"/>
        </w:rPr>
        <w:t xml:space="preserve"> 90</w:t>
      </w:r>
      <w:r w:rsidR="009C7918" w:rsidRPr="000F7655">
        <w:rPr>
          <w:sz w:val="22"/>
          <w:szCs w:val="22"/>
        </w:rPr>
        <w:t> </w:t>
      </w:r>
      <w:r w:rsidR="00A83A6E" w:rsidRPr="000F7655">
        <w:rPr>
          <w:sz w:val="22"/>
          <w:szCs w:val="22"/>
        </w:rPr>
        <w:t>x</w:t>
      </w:r>
      <w:r w:rsidR="009C7918" w:rsidRPr="000F7655">
        <w:rPr>
          <w:sz w:val="22"/>
          <w:szCs w:val="22"/>
        </w:rPr>
        <w:t> </w:t>
      </w:r>
      <w:r w:rsidR="00A83A6E" w:rsidRPr="000F7655">
        <w:rPr>
          <w:sz w:val="22"/>
          <w:szCs w:val="22"/>
          <w:lang w:val="el-GR"/>
        </w:rPr>
        <w:t>1</w:t>
      </w:r>
      <w:r w:rsidR="009C7918" w:rsidRPr="000F7655">
        <w:rPr>
          <w:sz w:val="22"/>
          <w:szCs w:val="22"/>
        </w:rPr>
        <w:t> </w:t>
      </w:r>
      <w:r w:rsidRPr="000F7655">
        <w:rPr>
          <w:sz w:val="22"/>
          <w:szCs w:val="22"/>
          <w:lang w:val="el-GR"/>
        </w:rPr>
        <w:t xml:space="preserve">σκληρά καψάκια μαζί με </w:t>
      </w:r>
      <w:r w:rsidR="00A83A6E" w:rsidRPr="000F7655">
        <w:rPr>
          <w:sz w:val="22"/>
          <w:szCs w:val="22"/>
          <w:lang w:val="el-GR"/>
        </w:rPr>
        <w:t>1</w:t>
      </w:r>
      <w:r w:rsidR="009C7918" w:rsidRPr="000F7655">
        <w:rPr>
          <w:sz w:val="22"/>
          <w:szCs w:val="22"/>
        </w:rPr>
        <w:t> </w:t>
      </w:r>
      <w:r w:rsidRPr="000F7655">
        <w:rPr>
          <w:sz w:val="22"/>
          <w:szCs w:val="22"/>
          <w:lang w:val="el-GR"/>
        </w:rPr>
        <w:t>συσκευή εισπνοής</w:t>
      </w:r>
      <w:r w:rsidR="00A83A6E" w:rsidRPr="000F7655">
        <w:rPr>
          <w:sz w:val="22"/>
          <w:szCs w:val="22"/>
          <w:lang w:val="el-GR"/>
        </w:rPr>
        <w:t>.</w:t>
      </w:r>
    </w:p>
    <w:p w14:paraId="0CE8B2EA" w14:textId="149BDF11" w:rsidR="00C94787" w:rsidRPr="000F7655" w:rsidRDefault="00BD2D51" w:rsidP="00D83A43">
      <w:pPr>
        <w:pStyle w:val="Listlevel1"/>
        <w:keepNext/>
        <w:spacing w:before="0"/>
        <w:ind w:left="0" w:firstLine="0"/>
        <w:rPr>
          <w:sz w:val="22"/>
          <w:szCs w:val="22"/>
          <w:lang w:val="el-GR"/>
        </w:rPr>
      </w:pPr>
      <w:r w:rsidRPr="000F7655">
        <w:rPr>
          <w:sz w:val="22"/>
          <w:szCs w:val="22"/>
          <w:lang w:val="el-GR"/>
        </w:rPr>
        <w:t>Π</w:t>
      </w:r>
      <w:r w:rsidR="00143E8E" w:rsidRPr="000F7655">
        <w:rPr>
          <w:sz w:val="22"/>
          <w:szCs w:val="22"/>
          <w:lang w:val="el-GR"/>
        </w:rPr>
        <w:t xml:space="preserve">ολυσυσκευασίες </w:t>
      </w:r>
      <w:r w:rsidRPr="000F7655">
        <w:rPr>
          <w:sz w:val="22"/>
          <w:szCs w:val="22"/>
          <w:lang w:val="el-GR"/>
        </w:rPr>
        <w:t xml:space="preserve">που </w:t>
      </w:r>
      <w:r w:rsidR="00143E8E" w:rsidRPr="000F7655">
        <w:rPr>
          <w:sz w:val="22"/>
          <w:szCs w:val="22"/>
          <w:lang w:val="el-GR"/>
        </w:rPr>
        <w:t>αποτελούνται από</w:t>
      </w:r>
      <w:r w:rsidR="00C94787" w:rsidRPr="000F7655">
        <w:rPr>
          <w:sz w:val="22"/>
          <w:szCs w:val="22"/>
          <w:lang w:val="el-GR"/>
        </w:rPr>
        <w:t xml:space="preserve"> 15</w:t>
      </w:r>
      <w:r w:rsidR="009F08EA" w:rsidRPr="000F7655">
        <w:rPr>
          <w:sz w:val="22"/>
          <w:szCs w:val="22"/>
        </w:rPr>
        <w:t> </w:t>
      </w:r>
      <w:r w:rsidR="00143E8E" w:rsidRPr="000F7655">
        <w:rPr>
          <w:sz w:val="22"/>
          <w:szCs w:val="22"/>
          <w:lang w:val="el-GR"/>
        </w:rPr>
        <w:t>κουτιά</w:t>
      </w:r>
      <w:r w:rsidR="00227869" w:rsidRPr="000F7655">
        <w:rPr>
          <w:sz w:val="22"/>
          <w:szCs w:val="22"/>
          <w:lang w:val="el-GR"/>
        </w:rPr>
        <w:t>,</w:t>
      </w:r>
      <w:r w:rsidR="00143E8E" w:rsidRPr="000F7655">
        <w:rPr>
          <w:sz w:val="22"/>
          <w:szCs w:val="22"/>
          <w:lang w:val="el-GR"/>
        </w:rPr>
        <w:t xml:space="preserve"> το καθένα </w:t>
      </w:r>
      <w:r w:rsidR="00227869" w:rsidRPr="000F7655">
        <w:rPr>
          <w:sz w:val="22"/>
          <w:szCs w:val="22"/>
          <w:lang w:val="el-GR"/>
        </w:rPr>
        <w:t xml:space="preserve">από τα οποία </w:t>
      </w:r>
      <w:r w:rsidR="00143E8E" w:rsidRPr="000F7655">
        <w:rPr>
          <w:sz w:val="22"/>
          <w:szCs w:val="22"/>
          <w:lang w:val="el-GR"/>
        </w:rPr>
        <w:t>περιέχει</w:t>
      </w:r>
      <w:r w:rsidR="00C94787" w:rsidRPr="000F7655">
        <w:rPr>
          <w:sz w:val="22"/>
          <w:szCs w:val="22"/>
          <w:lang w:val="el-GR"/>
        </w:rPr>
        <w:t xml:space="preserve"> 10</w:t>
      </w:r>
      <w:r w:rsidR="00760C8F" w:rsidRPr="000F7655">
        <w:rPr>
          <w:sz w:val="22"/>
          <w:szCs w:val="22"/>
        </w:rPr>
        <w:t> </w:t>
      </w:r>
      <w:r w:rsidR="00232C68" w:rsidRPr="000F7655">
        <w:rPr>
          <w:sz w:val="22"/>
          <w:szCs w:val="22"/>
        </w:rPr>
        <w:t>x</w:t>
      </w:r>
      <w:r w:rsidR="00760C8F" w:rsidRPr="000F7655">
        <w:rPr>
          <w:sz w:val="22"/>
          <w:szCs w:val="22"/>
        </w:rPr>
        <w:t> </w:t>
      </w:r>
      <w:r w:rsidR="00232C68" w:rsidRPr="000F7655">
        <w:rPr>
          <w:sz w:val="22"/>
          <w:szCs w:val="22"/>
          <w:lang w:val="el-GR"/>
        </w:rPr>
        <w:t>1</w:t>
      </w:r>
      <w:r w:rsidR="00C94787" w:rsidRPr="000F7655">
        <w:rPr>
          <w:sz w:val="22"/>
          <w:szCs w:val="22"/>
        </w:rPr>
        <w:t> </w:t>
      </w:r>
      <w:r w:rsidR="00143E8E" w:rsidRPr="000F7655">
        <w:rPr>
          <w:sz w:val="22"/>
          <w:szCs w:val="22"/>
          <w:lang w:val="el-GR"/>
        </w:rPr>
        <w:t>σκληρά καψάκια μαζί με</w:t>
      </w:r>
      <w:r w:rsidR="00C94787" w:rsidRPr="000F7655">
        <w:rPr>
          <w:sz w:val="22"/>
          <w:szCs w:val="22"/>
          <w:lang w:val="el-GR"/>
        </w:rPr>
        <w:t xml:space="preserve"> 1</w:t>
      </w:r>
      <w:r w:rsidR="00143E8E" w:rsidRPr="000F7655">
        <w:rPr>
          <w:sz w:val="22"/>
          <w:szCs w:val="22"/>
        </w:rPr>
        <w:t> </w:t>
      </w:r>
      <w:r w:rsidR="00143E8E" w:rsidRPr="000F7655">
        <w:rPr>
          <w:sz w:val="22"/>
          <w:szCs w:val="22"/>
          <w:lang w:val="el-GR"/>
        </w:rPr>
        <w:t>συσκευή εισπνοής</w:t>
      </w:r>
      <w:r w:rsidR="00C94787" w:rsidRPr="000F7655">
        <w:rPr>
          <w:sz w:val="22"/>
          <w:szCs w:val="22"/>
          <w:lang w:val="el-GR"/>
        </w:rPr>
        <w:t>.</w:t>
      </w:r>
    </w:p>
    <w:p w14:paraId="28855830" w14:textId="00F1103C" w:rsidR="00A83A6E" w:rsidRPr="000F7655" w:rsidRDefault="00A83A6E" w:rsidP="00D83A43">
      <w:pPr>
        <w:pStyle w:val="Text"/>
        <w:keepNext/>
        <w:spacing w:before="0"/>
        <w:jc w:val="left"/>
        <w:rPr>
          <w:sz w:val="22"/>
          <w:szCs w:val="22"/>
          <w:lang w:val="el-GR"/>
        </w:rPr>
      </w:pPr>
    </w:p>
    <w:p w14:paraId="55C84B2C" w14:textId="74C21011" w:rsidR="00A83A6E" w:rsidRPr="000F7655" w:rsidRDefault="00383D93" w:rsidP="00D83A43">
      <w:pPr>
        <w:spacing w:line="240" w:lineRule="auto"/>
        <w:rPr>
          <w:szCs w:val="22"/>
          <w:lang w:val="el-GR"/>
        </w:rPr>
      </w:pPr>
      <w:r w:rsidRPr="000F7655">
        <w:rPr>
          <w:szCs w:val="22"/>
          <w:lang w:val="el-GR"/>
        </w:rPr>
        <w:t xml:space="preserve">Μπορεί να μην </w:t>
      </w:r>
      <w:r w:rsidR="000D34C0">
        <w:rPr>
          <w:szCs w:val="22"/>
          <w:lang w:val="el-GR"/>
        </w:rPr>
        <w:t>κυκλοφορούν</w:t>
      </w:r>
      <w:r w:rsidR="000D34C0" w:rsidRPr="000F7655">
        <w:rPr>
          <w:szCs w:val="22"/>
          <w:lang w:val="el-GR"/>
        </w:rPr>
        <w:t xml:space="preserve"> </w:t>
      </w:r>
      <w:r w:rsidRPr="000F7655">
        <w:rPr>
          <w:szCs w:val="22"/>
          <w:lang w:val="el-GR"/>
        </w:rPr>
        <w:t>όλες οι συσκευασίες</w:t>
      </w:r>
      <w:r w:rsidR="00A83A6E" w:rsidRPr="000F7655">
        <w:rPr>
          <w:szCs w:val="22"/>
          <w:lang w:val="el-GR"/>
        </w:rPr>
        <w:t>.</w:t>
      </w:r>
    </w:p>
    <w:p w14:paraId="7FF8AD86" w14:textId="77777777" w:rsidR="00A83A6E" w:rsidRPr="000F7655" w:rsidRDefault="00A83A6E" w:rsidP="00D83A43">
      <w:pPr>
        <w:numPr>
          <w:ilvl w:val="12"/>
          <w:numId w:val="0"/>
        </w:numPr>
        <w:spacing w:line="240" w:lineRule="auto"/>
        <w:rPr>
          <w:szCs w:val="22"/>
          <w:lang w:val="el-GR"/>
        </w:rPr>
      </w:pPr>
    </w:p>
    <w:p w14:paraId="0225E605" w14:textId="1D59C103" w:rsidR="00A83A6E" w:rsidRPr="000F7655" w:rsidRDefault="00383D93" w:rsidP="00D83A43">
      <w:pPr>
        <w:pStyle w:val="Text"/>
        <w:keepNext/>
        <w:spacing w:before="0"/>
        <w:jc w:val="left"/>
        <w:rPr>
          <w:b/>
          <w:bCs/>
          <w:sz w:val="22"/>
          <w:szCs w:val="22"/>
          <w:lang w:val="el-GR"/>
        </w:rPr>
      </w:pPr>
      <w:r w:rsidRPr="000F7655">
        <w:rPr>
          <w:b/>
          <w:bCs/>
          <w:sz w:val="22"/>
          <w:szCs w:val="22"/>
          <w:lang w:val="el-GR"/>
        </w:rPr>
        <w:t>Κάτοχος Άδειας Κυκλοφορίας</w:t>
      </w:r>
    </w:p>
    <w:p w14:paraId="02F5F682" w14:textId="77777777" w:rsidR="00A83A6E" w:rsidRPr="000F7655" w:rsidRDefault="00A83A6E" w:rsidP="00D83A43">
      <w:pPr>
        <w:keepNext/>
        <w:autoSpaceDE w:val="0"/>
        <w:autoSpaceDN w:val="0"/>
        <w:adjustRightInd w:val="0"/>
        <w:spacing w:line="240" w:lineRule="auto"/>
        <w:rPr>
          <w:rFonts w:eastAsia="SimSun"/>
          <w:szCs w:val="22"/>
          <w:lang w:val="el-GR"/>
        </w:rPr>
      </w:pPr>
      <w:r w:rsidRPr="000F7655">
        <w:rPr>
          <w:rFonts w:eastAsia="SimSun"/>
          <w:szCs w:val="22"/>
        </w:rPr>
        <w:t>Novartis</w:t>
      </w:r>
      <w:r w:rsidRPr="000F7655">
        <w:rPr>
          <w:rFonts w:eastAsia="SimSun"/>
          <w:szCs w:val="22"/>
          <w:lang w:val="el-GR"/>
        </w:rPr>
        <w:t xml:space="preserve"> </w:t>
      </w:r>
      <w:r w:rsidRPr="000F7655">
        <w:rPr>
          <w:rFonts w:eastAsia="SimSun"/>
          <w:szCs w:val="22"/>
        </w:rPr>
        <w:t>Europharm</w:t>
      </w:r>
      <w:r w:rsidRPr="000F7655">
        <w:rPr>
          <w:rFonts w:eastAsia="SimSun"/>
          <w:szCs w:val="22"/>
          <w:lang w:val="el-GR"/>
        </w:rPr>
        <w:t xml:space="preserve"> </w:t>
      </w:r>
      <w:r w:rsidRPr="000F7655">
        <w:rPr>
          <w:rFonts w:eastAsia="SimSun"/>
          <w:szCs w:val="22"/>
        </w:rPr>
        <w:t>Limited</w:t>
      </w:r>
    </w:p>
    <w:p w14:paraId="30FE7E8B" w14:textId="77777777" w:rsidR="00A83A6E" w:rsidRPr="000F7655" w:rsidRDefault="00A83A6E" w:rsidP="00D83A43">
      <w:pPr>
        <w:keepNext/>
        <w:spacing w:line="240" w:lineRule="auto"/>
        <w:rPr>
          <w:szCs w:val="22"/>
        </w:rPr>
      </w:pPr>
      <w:r w:rsidRPr="000F7655">
        <w:rPr>
          <w:szCs w:val="22"/>
        </w:rPr>
        <w:t>Vista Building</w:t>
      </w:r>
    </w:p>
    <w:p w14:paraId="2E497681" w14:textId="77777777" w:rsidR="00A83A6E" w:rsidRPr="000F7655" w:rsidRDefault="00A83A6E" w:rsidP="00D83A43">
      <w:pPr>
        <w:keepNext/>
        <w:spacing w:line="240" w:lineRule="auto"/>
        <w:rPr>
          <w:szCs w:val="22"/>
        </w:rPr>
      </w:pPr>
      <w:r w:rsidRPr="000F7655">
        <w:rPr>
          <w:szCs w:val="22"/>
        </w:rPr>
        <w:t>Elm Park, Merrion Road</w:t>
      </w:r>
    </w:p>
    <w:p w14:paraId="53540728" w14:textId="77777777" w:rsidR="00A83A6E" w:rsidRPr="000F7655" w:rsidRDefault="00A83A6E" w:rsidP="00D83A43">
      <w:pPr>
        <w:keepNext/>
        <w:spacing w:line="240" w:lineRule="auto"/>
        <w:rPr>
          <w:szCs w:val="22"/>
        </w:rPr>
      </w:pPr>
      <w:r w:rsidRPr="000F7655">
        <w:rPr>
          <w:szCs w:val="22"/>
        </w:rPr>
        <w:t>Dublin 4</w:t>
      </w:r>
    </w:p>
    <w:p w14:paraId="59A370A2" w14:textId="10886B09" w:rsidR="00A83A6E" w:rsidRPr="000F7655" w:rsidRDefault="001846E4" w:rsidP="00D83A43">
      <w:pPr>
        <w:spacing w:line="240" w:lineRule="auto"/>
        <w:rPr>
          <w:szCs w:val="22"/>
        </w:rPr>
      </w:pPr>
      <w:r w:rsidRPr="000F7655">
        <w:rPr>
          <w:szCs w:val="22"/>
        </w:rPr>
        <w:t>Ιρλανδία</w:t>
      </w:r>
    </w:p>
    <w:p w14:paraId="6E24CE4A" w14:textId="77777777" w:rsidR="00A83A6E" w:rsidRPr="000F7655" w:rsidRDefault="00A83A6E" w:rsidP="00D83A43">
      <w:pPr>
        <w:numPr>
          <w:ilvl w:val="12"/>
          <w:numId w:val="0"/>
        </w:numPr>
        <w:spacing w:line="240" w:lineRule="auto"/>
        <w:ind w:right="-2"/>
        <w:rPr>
          <w:szCs w:val="22"/>
        </w:rPr>
      </w:pPr>
    </w:p>
    <w:p w14:paraId="150AEC1D" w14:textId="14BBC615" w:rsidR="00A83A6E" w:rsidRPr="000F7655" w:rsidRDefault="00383D93" w:rsidP="00D83A43">
      <w:pPr>
        <w:pStyle w:val="Text"/>
        <w:keepNext/>
        <w:spacing w:before="0"/>
        <w:jc w:val="left"/>
        <w:rPr>
          <w:b/>
          <w:bCs/>
          <w:sz w:val="22"/>
          <w:szCs w:val="22"/>
        </w:rPr>
      </w:pPr>
      <w:r w:rsidRPr="000F7655">
        <w:rPr>
          <w:b/>
          <w:bCs/>
          <w:sz w:val="22"/>
          <w:szCs w:val="22"/>
        </w:rPr>
        <w:t>Παρασκευαστής</w:t>
      </w:r>
    </w:p>
    <w:p w14:paraId="521A8511" w14:textId="77777777" w:rsidR="00612A2D" w:rsidRPr="006C5401" w:rsidRDefault="00612A2D" w:rsidP="00D83A43">
      <w:pPr>
        <w:keepNext/>
        <w:numPr>
          <w:ilvl w:val="12"/>
          <w:numId w:val="0"/>
        </w:numPr>
        <w:tabs>
          <w:tab w:val="clear" w:pos="567"/>
        </w:tabs>
        <w:spacing w:line="240" w:lineRule="auto"/>
        <w:rPr>
          <w:szCs w:val="22"/>
        </w:rPr>
      </w:pPr>
      <w:r w:rsidRPr="006C5401">
        <w:rPr>
          <w:szCs w:val="22"/>
        </w:rPr>
        <w:t>Novartis Farmacéutica, S.A.</w:t>
      </w:r>
    </w:p>
    <w:p w14:paraId="5E6FCB65" w14:textId="77777777" w:rsidR="00612A2D" w:rsidRPr="002F0BD0" w:rsidRDefault="00612A2D" w:rsidP="00D83A43">
      <w:pPr>
        <w:keepNext/>
        <w:numPr>
          <w:ilvl w:val="12"/>
          <w:numId w:val="0"/>
        </w:numPr>
        <w:tabs>
          <w:tab w:val="clear" w:pos="567"/>
        </w:tabs>
        <w:spacing w:line="240" w:lineRule="auto"/>
        <w:ind w:right="-2"/>
        <w:rPr>
          <w:szCs w:val="22"/>
          <w:lang w:val="es-ES"/>
        </w:rPr>
      </w:pPr>
      <w:r w:rsidRPr="002F0BD0">
        <w:rPr>
          <w:szCs w:val="22"/>
          <w:lang w:val="es-ES"/>
        </w:rPr>
        <w:t>Gran Via de les Corts Catalanes, 764</w:t>
      </w:r>
    </w:p>
    <w:p w14:paraId="01DAC2F4" w14:textId="77777777" w:rsidR="00612A2D" w:rsidRPr="002F0BD0" w:rsidRDefault="00612A2D" w:rsidP="00D83A43">
      <w:pPr>
        <w:keepNext/>
        <w:numPr>
          <w:ilvl w:val="12"/>
          <w:numId w:val="0"/>
        </w:numPr>
        <w:tabs>
          <w:tab w:val="clear" w:pos="567"/>
        </w:tabs>
        <w:spacing w:line="240" w:lineRule="auto"/>
        <w:ind w:right="-2"/>
        <w:rPr>
          <w:szCs w:val="22"/>
          <w:lang w:val="es-ES"/>
        </w:rPr>
      </w:pPr>
      <w:r w:rsidRPr="002F0BD0">
        <w:rPr>
          <w:szCs w:val="22"/>
          <w:lang w:val="es-ES"/>
        </w:rPr>
        <w:t>08013 Barcelona</w:t>
      </w:r>
    </w:p>
    <w:p w14:paraId="4075B546" w14:textId="77777777" w:rsidR="00612A2D" w:rsidRPr="001E0FE3" w:rsidRDefault="00612A2D" w:rsidP="00D83A43">
      <w:pPr>
        <w:numPr>
          <w:ilvl w:val="12"/>
          <w:numId w:val="0"/>
        </w:numPr>
        <w:tabs>
          <w:tab w:val="clear" w:pos="567"/>
        </w:tabs>
        <w:spacing w:line="240" w:lineRule="auto"/>
        <w:ind w:right="-2"/>
        <w:rPr>
          <w:szCs w:val="22"/>
          <w:lang w:val="es-ES"/>
        </w:rPr>
      </w:pPr>
      <w:r w:rsidRPr="000F7655">
        <w:rPr>
          <w:szCs w:val="22"/>
          <w:lang w:val="el-GR"/>
        </w:rPr>
        <w:t>Ισπανία</w:t>
      </w:r>
    </w:p>
    <w:p w14:paraId="7EB825D4" w14:textId="77777777" w:rsidR="00612A2D" w:rsidRPr="002F0BD0" w:rsidRDefault="00612A2D" w:rsidP="00D83A43">
      <w:pPr>
        <w:numPr>
          <w:ilvl w:val="12"/>
          <w:numId w:val="0"/>
        </w:numPr>
        <w:tabs>
          <w:tab w:val="clear" w:pos="567"/>
        </w:tabs>
        <w:spacing w:line="240" w:lineRule="auto"/>
        <w:ind w:right="-2"/>
        <w:rPr>
          <w:szCs w:val="22"/>
          <w:lang w:val="es-ES"/>
        </w:rPr>
      </w:pPr>
    </w:p>
    <w:p w14:paraId="6E50B0C0" w14:textId="77777777" w:rsidR="00937858" w:rsidRPr="00914DDB" w:rsidRDefault="00937858" w:rsidP="00D83A43">
      <w:pPr>
        <w:keepNext/>
        <w:rPr>
          <w:rFonts w:eastAsia="Aptos"/>
          <w:szCs w:val="22"/>
          <w:shd w:val="pct15" w:color="auto" w:fill="auto"/>
          <w:lang w:val="de-AT" w:eastAsia="de-CH"/>
        </w:rPr>
      </w:pPr>
      <w:r w:rsidRPr="00914DDB">
        <w:rPr>
          <w:rFonts w:eastAsia="Aptos"/>
          <w:szCs w:val="22"/>
          <w:shd w:val="pct15" w:color="auto" w:fill="auto"/>
          <w:lang w:val="de-AT" w:eastAsia="de-CH"/>
        </w:rPr>
        <w:t>Novartis Pharma GmbH</w:t>
      </w:r>
    </w:p>
    <w:p w14:paraId="28999596" w14:textId="77777777" w:rsidR="00937858" w:rsidRPr="00914DDB" w:rsidRDefault="00937858" w:rsidP="00D83A43">
      <w:pPr>
        <w:keepNext/>
        <w:rPr>
          <w:rFonts w:eastAsia="Aptos"/>
          <w:szCs w:val="22"/>
          <w:shd w:val="pct15" w:color="auto" w:fill="auto"/>
          <w:lang w:val="el-GR" w:eastAsia="de-CH"/>
        </w:rPr>
      </w:pPr>
      <w:r w:rsidRPr="00A9677B">
        <w:rPr>
          <w:rFonts w:eastAsia="Aptos"/>
          <w:szCs w:val="22"/>
          <w:shd w:val="pct15" w:color="auto" w:fill="auto"/>
          <w:lang w:val="en-US" w:eastAsia="de-CH"/>
        </w:rPr>
        <w:t>Sophie</w:t>
      </w:r>
      <w:r w:rsidRPr="00914DDB">
        <w:rPr>
          <w:rFonts w:eastAsia="Aptos"/>
          <w:szCs w:val="22"/>
          <w:shd w:val="pct15" w:color="auto" w:fill="auto"/>
          <w:lang w:val="el-GR" w:eastAsia="de-CH"/>
        </w:rPr>
        <w:t>-</w:t>
      </w:r>
      <w:r w:rsidRPr="00A9677B">
        <w:rPr>
          <w:rFonts w:eastAsia="Aptos"/>
          <w:szCs w:val="22"/>
          <w:shd w:val="pct15" w:color="auto" w:fill="auto"/>
          <w:lang w:val="en-US" w:eastAsia="de-CH"/>
        </w:rPr>
        <w:t>Germain</w:t>
      </w:r>
      <w:r w:rsidRPr="00914DDB">
        <w:rPr>
          <w:rFonts w:eastAsia="Aptos"/>
          <w:szCs w:val="22"/>
          <w:shd w:val="pct15" w:color="auto" w:fill="auto"/>
          <w:lang w:val="el-GR" w:eastAsia="de-CH"/>
        </w:rPr>
        <w:t>-</w:t>
      </w:r>
      <w:r w:rsidRPr="00A9677B">
        <w:rPr>
          <w:rFonts w:eastAsia="Aptos"/>
          <w:szCs w:val="22"/>
          <w:shd w:val="pct15" w:color="auto" w:fill="auto"/>
          <w:lang w:val="en-US" w:eastAsia="de-CH"/>
        </w:rPr>
        <w:t>Strasse</w:t>
      </w:r>
      <w:r w:rsidRPr="00914DDB">
        <w:rPr>
          <w:rFonts w:eastAsia="Aptos"/>
          <w:szCs w:val="22"/>
          <w:shd w:val="pct15" w:color="auto" w:fill="auto"/>
          <w:lang w:val="el-GR" w:eastAsia="de-CH"/>
        </w:rPr>
        <w:t xml:space="preserve"> 10</w:t>
      </w:r>
    </w:p>
    <w:p w14:paraId="270C5B42" w14:textId="1E8D0006" w:rsidR="00937858" w:rsidRPr="00914DDB" w:rsidRDefault="00937858" w:rsidP="00D83A43">
      <w:pPr>
        <w:keepNext/>
        <w:rPr>
          <w:rFonts w:eastAsia="Aptos"/>
          <w:szCs w:val="22"/>
          <w:shd w:val="pct15" w:color="auto" w:fill="auto"/>
          <w:lang w:val="el-GR" w:eastAsia="de-CH"/>
        </w:rPr>
      </w:pPr>
      <w:r w:rsidRPr="00914DDB">
        <w:rPr>
          <w:rFonts w:eastAsia="Aptos"/>
          <w:szCs w:val="22"/>
          <w:shd w:val="pct15" w:color="auto" w:fill="auto"/>
          <w:lang w:val="el-GR" w:eastAsia="de-CH"/>
        </w:rPr>
        <w:t xml:space="preserve">90443 </w:t>
      </w:r>
      <w:r w:rsidR="00EE0DC2" w:rsidRPr="00A9677B">
        <w:rPr>
          <w:szCs w:val="22"/>
          <w:shd w:val="pct15" w:color="auto" w:fill="auto"/>
        </w:rPr>
        <w:t>Nuremberg</w:t>
      </w:r>
    </w:p>
    <w:p w14:paraId="240CAFFF" w14:textId="2015BC8F" w:rsidR="00937858" w:rsidRPr="00914DDB" w:rsidRDefault="00937858" w:rsidP="00D83A43">
      <w:pPr>
        <w:numPr>
          <w:ilvl w:val="12"/>
          <w:numId w:val="0"/>
        </w:numPr>
        <w:spacing w:line="240" w:lineRule="auto"/>
        <w:ind w:right="-2"/>
        <w:rPr>
          <w:szCs w:val="22"/>
          <w:shd w:val="pct15" w:color="auto" w:fill="auto"/>
          <w:lang w:val="el-GR"/>
        </w:rPr>
      </w:pPr>
      <w:r w:rsidRPr="00914DDB">
        <w:rPr>
          <w:szCs w:val="22"/>
          <w:shd w:val="pct15" w:color="auto" w:fill="auto"/>
          <w:lang w:val="el-GR"/>
        </w:rPr>
        <w:t>Γερμανία</w:t>
      </w:r>
    </w:p>
    <w:p w14:paraId="628FDA53" w14:textId="77777777" w:rsidR="00937858" w:rsidRPr="002F0BD0" w:rsidRDefault="00937858" w:rsidP="00D83A43">
      <w:pPr>
        <w:numPr>
          <w:ilvl w:val="12"/>
          <w:numId w:val="0"/>
        </w:numPr>
        <w:spacing w:line="240" w:lineRule="auto"/>
        <w:ind w:right="-2"/>
        <w:rPr>
          <w:szCs w:val="22"/>
          <w:lang w:val="es-ES"/>
        </w:rPr>
      </w:pPr>
    </w:p>
    <w:p w14:paraId="6C8A5927" w14:textId="17CC4729" w:rsidR="00A83A6E" w:rsidRPr="000F7655" w:rsidRDefault="00383D93" w:rsidP="00D83A43">
      <w:pPr>
        <w:keepNext/>
        <w:numPr>
          <w:ilvl w:val="12"/>
          <w:numId w:val="0"/>
        </w:numPr>
        <w:spacing w:line="240" w:lineRule="auto"/>
        <w:rPr>
          <w:szCs w:val="22"/>
          <w:lang w:val="el-GR"/>
        </w:rPr>
      </w:pPr>
      <w:r w:rsidRPr="000F7655">
        <w:rPr>
          <w:szCs w:val="22"/>
          <w:lang w:val="el-GR"/>
        </w:rPr>
        <w:t>Για οποιαδήποτε πληροφορία σχετικά με το παρόν φαρμακευτικό προϊόν, παρακαλείστε να απευθυνθείτε στον τοπικό αντιπρόσωπο του Κατόχου της Άδειας Κυκλοφορίας</w:t>
      </w:r>
      <w:r w:rsidR="00A83A6E" w:rsidRPr="000F7655">
        <w:rPr>
          <w:szCs w:val="22"/>
          <w:lang w:val="el-GR"/>
        </w:rPr>
        <w:t>:</w:t>
      </w:r>
    </w:p>
    <w:p w14:paraId="128B2C66" w14:textId="77777777" w:rsidR="00A83A6E" w:rsidRPr="000F7655" w:rsidRDefault="00A83A6E" w:rsidP="00D83A43">
      <w:pPr>
        <w:keepNext/>
        <w:numPr>
          <w:ilvl w:val="12"/>
          <w:numId w:val="0"/>
        </w:numPr>
        <w:spacing w:line="240" w:lineRule="auto"/>
        <w:rPr>
          <w:szCs w:val="22"/>
          <w:lang w:val="el-GR"/>
        </w:rPr>
      </w:pPr>
    </w:p>
    <w:tbl>
      <w:tblPr>
        <w:tblW w:w="9356" w:type="dxa"/>
        <w:tblInd w:w="-34" w:type="dxa"/>
        <w:tblLayout w:type="fixed"/>
        <w:tblLook w:val="0000" w:firstRow="0" w:lastRow="0" w:firstColumn="0" w:lastColumn="0" w:noHBand="0" w:noVBand="0"/>
      </w:tblPr>
      <w:tblGrid>
        <w:gridCol w:w="4678"/>
        <w:gridCol w:w="4678"/>
      </w:tblGrid>
      <w:tr w:rsidR="00A83A6E" w:rsidRPr="000F7655" w14:paraId="2B9B7B84" w14:textId="77777777" w:rsidTr="00A83A6E">
        <w:trPr>
          <w:cantSplit/>
        </w:trPr>
        <w:tc>
          <w:tcPr>
            <w:tcW w:w="4678" w:type="dxa"/>
          </w:tcPr>
          <w:p w14:paraId="00330905" w14:textId="77777777" w:rsidR="00A83A6E" w:rsidRPr="000F7655" w:rsidRDefault="00A83A6E" w:rsidP="00D83A43">
            <w:pPr>
              <w:spacing w:line="240" w:lineRule="auto"/>
              <w:rPr>
                <w:b/>
                <w:szCs w:val="22"/>
                <w:lang w:val="fr-BE"/>
              </w:rPr>
            </w:pPr>
            <w:r w:rsidRPr="000F7655">
              <w:rPr>
                <w:b/>
                <w:szCs w:val="22"/>
                <w:lang w:val="fr-BE"/>
              </w:rPr>
              <w:t>België/Belgique/Belgien</w:t>
            </w:r>
          </w:p>
          <w:p w14:paraId="40EDAEA0" w14:textId="77777777" w:rsidR="00A83A6E" w:rsidRPr="000F7655" w:rsidRDefault="00A83A6E" w:rsidP="00D83A43">
            <w:pPr>
              <w:spacing w:line="240" w:lineRule="auto"/>
              <w:rPr>
                <w:szCs w:val="22"/>
                <w:lang w:val="fr-BE"/>
              </w:rPr>
            </w:pPr>
            <w:r w:rsidRPr="000F7655">
              <w:rPr>
                <w:szCs w:val="22"/>
                <w:lang w:val="fr-BE"/>
              </w:rPr>
              <w:t>Novartis Pharma N.V.</w:t>
            </w:r>
          </w:p>
          <w:p w14:paraId="79511799" w14:textId="77777777" w:rsidR="00A83A6E" w:rsidRPr="000F7655" w:rsidRDefault="00A83A6E" w:rsidP="00D83A43">
            <w:pPr>
              <w:spacing w:line="240" w:lineRule="auto"/>
              <w:rPr>
                <w:szCs w:val="22"/>
                <w:lang w:val="fr-FR"/>
              </w:rPr>
            </w:pPr>
            <w:r w:rsidRPr="000F7655">
              <w:rPr>
                <w:szCs w:val="22"/>
                <w:lang w:val="fr-BE"/>
              </w:rPr>
              <w:t>Tél/Tel: +32 2 246 16 11</w:t>
            </w:r>
          </w:p>
          <w:p w14:paraId="37035141" w14:textId="77777777" w:rsidR="00A83A6E" w:rsidRPr="000F7655" w:rsidRDefault="00A83A6E" w:rsidP="00D83A43">
            <w:pPr>
              <w:spacing w:line="240" w:lineRule="auto"/>
              <w:ind w:right="34"/>
              <w:rPr>
                <w:szCs w:val="22"/>
                <w:lang w:val="fr-FR"/>
              </w:rPr>
            </w:pPr>
          </w:p>
        </w:tc>
        <w:tc>
          <w:tcPr>
            <w:tcW w:w="4678" w:type="dxa"/>
          </w:tcPr>
          <w:p w14:paraId="1550EA15" w14:textId="77777777" w:rsidR="00A83A6E" w:rsidRPr="000F7655" w:rsidRDefault="00A83A6E" w:rsidP="00D83A43">
            <w:pPr>
              <w:spacing w:line="240" w:lineRule="auto"/>
              <w:rPr>
                <w:b/>
                <w:szCs w:val="22"/>
                <w:lang w:val="lt-LT"/>
              </w:rPr>
            </w:pPr>
            <w:r w:rsidRPr="000F7655">
              <w:rPr>
                <w:b/>
                <w:szCs w:val="22"/>
                <w:lang w:val="lt-LT"/>
              </w:rPr>
              <w:t>Lietuva</w:t>
            </w:r>
          </w:p>
          <w:p w14:paraId="5C30D555" w14:textId="4D35100E" w:rsidR="00A83A6E" w:rsidRPr="000F7655" w:rsidRDefault="00A83A6E" w:rsidP="00D83A43">
            <w:pPr>
              <w:spacing w:line="240" w:lineRule="auto"/>
              <w:ind w:right="-449"/>
              <w:rPr>
                <w:szCs w:val="22"/>
                <w:lang w:val="lt-LT"/>
              </w:rPr>
            </w:pPr>
            <w:r w:rsidRPr="000F7655">
              <w:rPr>
                <w:szCs w:val="22"/>
                <w:lang w:val="lt-LT"/>
              </w:rPr>
              <w:t>SIA Novartis Baltics Lietuvos filialas</w:t>
            </w:r>
          </w:p>
          <w:p w14:paraId="58751670" w14:textId="77777777" w:rsidR="00A83A6E" w:rsidRPr="000F7655" w:rsidRDefault="00A83A6E" w:rsidP="00D83A43">
            <w:pPr>
              <w:spacing w:line="240" w:lineRule="auto"/>
              <w:ind w:right="-449"/>
              <w:rPr>
                <w:szCs w:val="22"/>
                <w:lang w:val="lt-LT"/>
              </w:rPr>
            </w:pPr>
            <w:r w:rsidRPr="000F7655">
              <w:rPr>
                <w:szCs w:val="22"/>
                <w:lang w:val="lt-LT"/>
              </w:rPr>
              <w:t>Tel: +370 5 269 16 50</w:t>
            </w:r>
          </w:p>
          <w:p w14:paraId="1EEAAA7F" w14:textId="77777777" w:rsidR="00A83A6E" w:rsidRPr="000F7655" w:rsidRDefault="00A83A6E" w:rsidP="00D83A43">
            <w:pPr>
              <w:spacing w:line="240" w:lineRule="auto"/>
              <w:rPr>
                <w:szCs w:val="22"/>
                <w:lang w:val="de-DE"/>
              </w:rPr>
            </w:pPr>
          </w:p>
        </w:tc>
      </w:tr>
      <w:tr w:rsidR="00A83A6E" w:rsidRPr="000F7655" w14:paraId="70148506" w14:textId="77777777" w:rsidTr="00A83A6E">
        <w:trPr>
          <w:cantSplit/>
        </w:trPr>
        <w:tc>
          <w:tcPr>
            <w:tcW w:w="4678" w:type="dxa"/>
          </w:tcPr>
          <w:p w14:paraId="06DE4555" w14:textId="77777777" w:rsidR="00A83A6E" w:rsidRPr="002F0BD0" w:rsidRDefault="00A83A6E" w:rsidP="00D83A43">
            <w:pPr>
              <w:spacing w:line="240" w:lineRule="auto"/>
              <w:rPr>
                <w:b/>
                <w:szCs w:val="22"/>
                <w:lang w:val="es-ES"/>
              </w:rPr>
            </w:pPr>
            <w:r w:rsidRPr="000F7655">
              <w:rPr>
                <w:b/>
                <w:szCs w:val="22"/>
                <w:lang w:val="bg-BG"/>
              </w:rPr>
              <w:t>България</w:t>
            </w:r>
          </w:p>
          <w:p w14:paraId="18168135" w14:textId="77777777" w:rsidR="00A83A6E" w:rsidRPr="002F0BD0" w:rsidRDefault="00A83A6E" w:rsidP="00D83A43">
            <w:pPr>
              <w:spacing w:line="240" w:lineRule="auto"/>
              <w:rPr>
                <w:szCs w:val="22"/>
                <w:lang w:val="es-ES"/>
              </w:rPr>
            </w:pPr>
            <w:r w:rsidRPr="002F0BD0">
              <w:rPr>
                <w:szCs w:val="22"/>
                <w:lang w:val="es-ES"/>
              </w:rPr>
              <w:t xml:space="preserve">Novartis </w:t>
            </w:r>
            <w:r w:rsidRPr="002F0BD0">
              <w:rPr>
                <w:color w:val="000000"/>
                <w:szCs w:val="22"/>
                <w:lang w:val="es-ES"/>
              </w:rPr>
              <w:t>Bulgaria EOOD</w:t>
            </w:r>
          </w:p>
          <w:p w14:paraId="326791FE" w14:textId="77777777" w:rsidR="00A83A6E" w:rsidRPr="002F0BD0" w:rsidRDefault="00A83A6E" w:rsidP="00D83A43">
            <w:pPr>
              <w:spacing w:line="240" w:lineRule="auto"/>
              <w:rPr>
                <w:szCs w:val="22"/>
                <w:lang w:val="es-ES"/>
              </w:rPr>
            </w:pPr>
            <w:r w:rsidRPr="000F7655">
              <w:rPr>
                <w:szCs w:val="22"/>
                <w:lang w:val="bg-BG"/>
              </w:rPr>
              <w:t>Тел:</w:t>
            </w:r>
            <w:r w:rsidRPr="002F0BD0">
              <w:rPr>
                <w:szCs w:val="22"/>
                <w:lang w:val="es-ES"/>
              </w:rPr>
              <w:t xml:space="preserve"> +359 2 489 98 28</w:t>
            </w:r>
          </w:p>
          <w:p w14:paraId="4A58788B" w14:textId="77777777" w:rsidR="00A83A6E" w:rsidRPr="002F0BD0" w:rsidRDefault="00A83A6E" w:rsidP="00D83A43">
            <w:pPr>
              <w:spacing w:line="240" w:lineRule="auto"/>
              <w:rPr>
                <w:b/>
                <w:szCs w:val="22"/>
                <w:lang w:val="es-ES"/>
              </w:rPr>
            </w:pPr>
          </w:p>
        </w:tc>
        <w:tc>
          <w:tcPr>
            <w:tcW w:w="4678" w:type="dxa"/>
          </w:tcPr>
          <w:p w14:paraId="3F1539F9" w14:textId="77777777" w:rsidR="00A83A6E" w:rsidRPr="000F7655" w:rsidRDefault="00A83A6E" w:rsidP="00D83A43">
            <w:pPr>
              <w:spacing w:line="240" w:lineRule="auto"/>
              <w:rPr>
                <w:b/>
                <w:szCs w:val="22"/>
                <w:lang w:val="de-CH"/>
              </w:rPr>
            </w:pPr>
            <w:r w:rsidRPr="000F7655">
              <w:rPr>
                <w:b/>
                <w:szCs w:val="22"/>
                <w:lang w:val="de-CH"/>
              </w:rPr>
              <w:t>Luxembourg/Luxemburg</w:t>
            </w:r>
          </w:p>
          <w:p w14:paraId="2C5DD841" w14:textId="77777777" w:rsidR="00A83A6E" w:rsidRPr="000F7655" w:rsidRDefault="00A83A6E" w:rsidP="00D83A43">
            <w:pPr>
              <w:spacing w:line="240" w:lineRule="auto"/>
              <w:rPr>
                <w:szCs w:val="22"/>
                <w:lang w:val="de-CH"/>
              </w:rPr>
            </w:pPr>
            <w:r w:rsidRPr="000F7655">
              <w:rPr>
                <w:szCs w:val="22"/>
                <w:lang w:val="de-CH"/>
              </w:rPr>
              <w:t>Novartis Pharma N.V.</w:t>
            </w:r>
          </w:p>
          <w:p w14:paraId="273E0471" w14:textId="77777777" w:rsidR="00A83A6E" w:rsidRPr="000F7655" w:rsidRDefault="00A83A6E" w:rsidP="00D83A43">
            <w:pPr>
              <w:spacing w:line="240" w:lineRule="auto"/>
              <w:rPr>
                <w:szCs w:val="22"/>
                <w:lang w:val="de-CH"/>
              </w:rPr>
            </w:pPr>
            <w:r w:rsidRPr="000F7655">
              <w:rPr>
                <w:szCs w:val="22"/>
                <w:lang w:val="fr-BE"/>
              </w:rPr>
              <w:t>Tél/Tel: +32 2 246 16 11</w:t>
            </w:r>
          </w:p>
          <w:p w14:paraId="113D19D4" w14:textId="77777777" w:rsidR="00A83A6E" w:rsidRPr="000F7655" w:rsidRDefault="00A83A6E" w:rsidP="00D83A43">
            <w:pPr>
              <w:tabs>
                <w:tab w:val="left" w:pos="-720"/>
              </w:tabs>
              <w:suppressAutoHyphens/>
              <w:spacing w:line="240" w:lineRule="auto"/>
              <w:rPr>
                <w:szCs w:val="22"/>
                <w:lang w:val="nb-NO"/>
              </w:rPr>
            </w:pPr>
          </w:p>
        </w:tc>
      </w:tr>
      <w:tr w:rsidR="00A83A6E" w:rsidRPr="000F7655" w14:paraId="6F3E419C" w14:textId="77777777" w:rsidTr="00A83A6E">
        <w:trPr>
          <w:cantSplit/>
        </w:trPr>
        <w:tc>
          <w:tcPr>
            <w:tcW w:w="4678" w:type="dxa"/>
          </w:tcPr>
          <w:p w14:paraId="5E401B0F" w14:textId="77777777" w:rsidR="00A83A6E" w:rsidRPr="000F7655" w:rsidRDefault="00A83A6E" w:rsidP="00D83A43">
            <w:pPr>
              <w:tabs>
                <w:tab w:val="left" w:pos="-720"/>
              </w:tabs>
              <w:suppressAutoHyphens/>
              <w:spacing w:line="240" w:lineRule="auto"/>
              <w:rPr>
                <w:b/>
                <w:szCs w:val="22"/>
                <w:lang w:val="sv-SE"/>
              </w:rPr>
            </w:pPr>
            <w:r w:rsidRPr="000F7655">
              <w:rPr>
                <w:b/>
                <w:szCs w:val="22"/>
                <w:lang w:val="sv-SE"/>
              </w:rPr>
              <w:t>Česká republika</w:t>
            </w:r>
          </w:p>
          <w:p w14:paraId="5C5AED3B" w14:textId="77777777" w:rsidR="00A83A6E" w:rsidRPr="000F7655" w:rsidRDefault="00A83A6E" w:rsidP="00D83A43">
            <w:pPr>
              <w:tabs>
                <w:tab w:val="left" w:pos="-720"/>
              </w:tabs>
              <w:suppressAutoHyphens/>
              <w:spacing w:line="240" w:lineRule="auto"/>
              <w:rPr>
                <w:szCs w:val="22"/>
                <w:lang w:val="sv-SE"/>
              </w:rPr>
            </w:pPr>
            <w:r w:rsidRPr="000F7655">
              <w:rPr>
                <w:szCs w:val="22"/>
                <w:lang w:val="sv-SE"/>
              </w:rPr>
              <w:t>Novartis s.r.o.</w:t>
            </w:r>
          </w:p>
          <w:p w14:paraId="274BE805" w14:textId="77777777" w:rsidR="00A83A6E" w:rsidRPr="000F7655" w:rsidRDefault="00A83A6E" w:rsidP="00D83A43">
            <w:pPr>
              <w:spacing w:line="240" w:lineRule="auto"/>
              <w:rPr>
                <w:szCs w:val="22"/>
                <w:lang w:val="de-CH"/>
              </w:rPr>
            </w:pPr>
            <w:r w:rsidRPr="000F7655">
              <w:rPr>
                <w:szCs w:val="22"/>
                <w:lang w:val="de-CH"/>
              </w:rPr>
              <w:t>Tel: +420 225 775 111</w:t>
            </w:r>
          </w:p>
          <w:p w14:paraId="2610DDC3" w14:textId="77777777" w:rsidR="00A83A6E" w:rsidRPr="000F7655" w:rsidRDefault="00A83A6E" w:rsidP="00D83A43">
            <w:pPr>
              <w:tabs>
                <w:tab w:val="left" w:pos="-720"/>
              </w:tabs>
              <w:suppressAutoHyphens/>
              <w:spacing w:line="240" w:lineRule="auto"/>
              <w:rPr>
                <w:szCs w:val="22"/>
                <w:lang w:val="de-CH"/>
              </w:rPr>
            </w:pPr>
          </w:p>
        </w:tc>
        <w:tc>
          <w:tcPr>
            <w:tcW w:w="4678" w:type="dxa"/>
          </w:tcPr>
          <w:p w14:paraId="7018426D" w14:textId="77777777" w:rsidR="00A83A6E" w:rsidRPr="000F7655" w:rsidRDefault="00A83A6E" w:rsidP="00D83A43">
            <w:pPr>
              <w:spacing w:line="240" w:lineRule="auto"/>
              <w:rPr>
                <w:b/>
                <w:szCs w:val="22"/>
                <w:lang w:val="hu-HU"/>
              </w:rPr>
            </w:pPr>
            <w:r w:rsidRPr="000F7655">
              <w:rPr>
                <w:b/>
                <w:szCs w:val="22"/>
                <w:lang w:val="hu-HU"/>
              </w:rPr>
              <w:t>Magyarország</w:t>
            </w:r>
          </w:p>
          <w:p w14:paraId="6DB93F77" w14:textId="77777777" w:rsidR="00A83A6E" w:rsidRPr="000F7655" w:rsidRDefault="00A83A6E" w:rsidP="00D83A43">
            <w:pPr>
              <w:spacing w:line="240" w:lineRule="auto"/>
              <w:rPr>
                <w:szCs w:val="22"/>
                <w:lang w:val="hu-HU"/>
              </w:rPr>
            </w:pPr>
            <w:r w:rsidRPr="000F7655">
              <w:rPr>
                <w:szCs w:val="22"/>
                <w:lang w:val="hu-HU"/>
              </w:rPr>
              <w:t>Novartis Hungária Kft.</w:t>
            </w:r>
          </w:p>
          <w:p w14:paraId="76C49969" w14:textId="77777777" w:rsidR="00A83A6E" w:rsidRPr="000F7655" w:rsidRDefault="00A83A6E" w:rsidP="00D83A43">
            <w:pPr>
              <w:tabs>
                <w:tab w:val="left" w:pos="-720"/>
              </w:tabs>
              <w:suppressAutoHyphens/>
              <w:spacing w:line="240" w:lineRule="auto"/>
              <w:rPr>
                <w:szCs w:val="22"/>
                <w:lang w:val="mt-MT"/>
              </w:rPr>
            </w:pPr>
            <w:r w:rsidRPr="000F7655">
              <w:rPr>
                <w:szCs w:val="22"/>
                <w:lang w:val="hu-HU"/>
              </w:rPr>
              <w:t>Tel.: +36 1 457 65 00</w:t>
            </w:r>
          </w:p>
        </w:tc>
      </w:tr>
      <w:tr w:rsidR="00A83A6E" w:rsidRPr="000F7655" w14:paraId="51BFF0EE" w14:textId="77777777" w:rsidTr="00A83A6E">
        <w:trPr>
          <w:cantSplit/>
        </w:trPr>
        <w:tc>
          <w:tcPr>
            <w:tcW w:w="4678" w:type="dxa"/>
          </w:tcPr>
          <w:p w14:paraId="4267F03D" w14:textId="77777777" w:rsidR="00A83A6E" w:rsidRPr="000F7655" w:rsidRDefault="00A83A6E" w:rsidP="00D83A43">
            <w:pPr>
              <w:spacing w:line="240" w:lineRule="auto"/>
              <w:rPr>
                <w:b/>
                <w:szCs w:val="22"/>
              </w:rPr>
            </w:pPr>
            <w:r w:rsidRPr="000F7655">
              <w:rPr>
                <w:b/>
                <w:szCs w:val="22"/>
              </w:rPr>
              <w:lastRenderedPageBreak/>
              <w:t>Danmark</w:t>
            </w:r>
          </w:p>
          <w:p w14:paraId="287823A9" w14:textId="77777777" w:rsidR="00A83A6E" w:rsidRPr="000F7655" w:rsidRDefault="00A83A6E" w:rsidP="00D83A43">
            <w:pPr>
              <w:spacing w:line="240" w:lineRule="auto"/>
              <w:rPr>
                <w:szCs w:val="22"/>
              </w:rPr>
            </w:pPr>
            <w:r w:rsidRPr="000F7655">
              <w:rPr>
                <w:szCs w:val="22"/>
              </w:rPr>
              <w:t>Novartis Healthcare A/S</w:t>
            </w:r>
          </w:p>
          <w:p w14:paraId="23FCD985" w14:textId="51F054C5" w:rsidR="00A83A6E" w:rsidRPr="000F7655" w:rsidRDefault="00A83A6E" w:rsidP="00D83A43">
            <w:pPr>
              <w:spacing w:line="240" w:lineRule="auto"/>
              <w:rPr>
                <w:szCs w:val="22"/>
              </w:rPr>
            </w:pPr>
            <w:r w:rsidRPr="000F7655">
              <w:rPr>
                <w:szCs w:val="22"/>
              </w:rPr>
              <w:t>Tlf</w:t>
            </w:r>
            <w:r w:rsidR="00BA4963" w:rsidRPr="00A9677B">
              <w:rPr>
                <w:szCs w:val="22"/>
                <w:lang w:val="el-GR"/>
              </w:rPr>
              <w:t>.</w:t>
            </w:r>
            <w:r w:rsidRPr="000F7655">
              <w:rPr>
                <w:szCs w:val="22"/>
              </w:rPr>
              <w:t>: +45 39 16 84 00</w:t>
            </w:r>
          </w:p>
          <w:p w14:paraId="363195F7" w14:textId="77777777" w:rsidR="00A83A6E" w:rsidRPr="000F7655" w:rsidRDefault="00A83A6E" w:rsidP="00D83A43">
            <w:pPr>
              <w:tabs>
                <w:tab w:val="left" w:pos="-720"/>
              </w:tabs>
              <w:suppressAutoHyphens/>
              <w:spacing w:line="240" w:lineRule="auto"/>
              <w:rPr>
                <w:szCs w:val="22"/>
              </w:rPr>
            </w:pPr>
          </w:p>
        </w:tc>
        <w:tc>
          <w:tcPr>
            <w:tcW w:w="4678" w:type="dxa"/>
          </w:tcPr>
          <w:p w14:paraId="2752E59F" w14:textId="77777777" w:rsidR="00A83A6E" w:rsidRPr="000F7655" w:rsidRDefault="00A83A6E" w:rsidP="00D83A43">
            <w:pPr>
              <w:tabs>
                <w:tab w:val="left" w:pos="-720"/>
                <w:tab w:val="left" w:pos="4536"/>
              </w:tabs>
              <w:suppressAutoHyphens/>
              <w:spacing w:line="240" w:lineRule="auto"/>
              <w:rPr>
                <w:b/>
                <w:szCs w:val="22"/>
                <w:lang w:val="mt-MT"/>
              </w:rPr>
            </w:pPr>
            <w:r w:rsidRPr="000F7655">
              <w:rPr>
                <w:b/>
                <w:szCs w:val="22"/>
                <w:lang w:val="mt-MT"/>
              </w:rPr>
              <w:t>Malta</w:t>
            </w:r>
          </w:p>
          <w:p w14:paraId="323FC3C7" w14:textId="77777777" w:rsidR="00A83A6E" w:rsidRPr="000F7655" w:rsidRDefault="00A83A6E" w:rsidP="00D83A43">
            <w:pPr>
              <w:spacing w:line="240" w:lineRule="auto"/>
              <w:rPr>
                <w:szCs w:val="22"/>
                <w:lang w:val="mt-MT"/>
              </w:rPr>
            </w:pPr>
            <w:r w:rsidRPr="000F7655">
              <w:rPr>
                <w:szCs w:val="22"/>
                <w:lang w:val="mt-MT"/>
              </w:rPr>
              <w:t>Novartis Pharma Services Inc.</w:t>
            </w:r>
          </w:p>
          <w:p w14:paraId="534679EA" w14:textId="77777777" w:rsidR="00A83A6E" w:rsidRPr="000F7655" w:rsidRDefault="00A83A6E" w:rsidP="00D83A43">
            <w:pPr>
              <w:spacing w:line="240" w:lineRule="auto"/>
              <w:rPr>
                <w:szCs w:val="22"/>
              </w:rPr>
            </w:pPr>
            <w:r w:rsidRPr="000F7655">
              <w:rPr>
                <w:szCs w:val="22"/>
                <w:lang w:val="mt-MT"/>
              </w:rPr>
              <w:t>Tel: +</w:t>
            </w:r>
            <w:r w:rsidRPr="000F7655">
              <w:rPr>
                <w:szCs w:val="22"/>
              </w:rPr>
              <w:t xml:space="preserve">356 </w:t>
            </w:r>
            <w:r w:rsidRPr="000F7655">
              <w:rPr>
                <w:szCs w:val="22"/>
                <w:lang w:val="fr-CH"/>
              </w:rPr>
              <w:t>2122 2872</w:t>
            </w:r>
          </w:p>
        </w:tc>
      </w:tr>
      <w:tr w:rsidR="000F37B6" w:rsidRPr="000F7655" w14:paraId="0C0F9E02" w14:textId="77777777" w:rsidTr="00A83A6E">
        <w:trPr>
          <w:cantSplit/>
        </w:trPr>
        <w:tc>
          <w:tcPr>
            <w:tcW w:w="4678" w:type="dxa"/>
          </w:tcPr>
          <w:p w14:paraId="24B79E1F" w14:textId="77777777" w:rsidR="000F37B6" w:rsidRPr="00914DDB" w:rsidRDefault="000F37B6" w:rsidP="00D83A43">
            <w:pPr>
              <w:tabs>
                <w:tab w:val="clear" w:pos="567"/>
              </w:tabs>
              <w:spacing w:line="240" w:lineRule="auto"/>
              <w:rPr>
                <w:b/>
                <w:szCs w:val="22"/>
                <w:lang w:val="de-AT"/>
              </w:rPr>
            </w:pPr>
            <w:r w:rsidRPr="00914DDB">
              <w:rPr>
                <w:b/>
                <w:szCs w:val="22"/>
                <w:lang w:val="de-AT"/>
              </w:rPr>
              <w:t>Deutschland</w:t>
            </w:r>
          </w:p>
          <w:p w14:paraId="3339DCDC" w14:textId="18AFD58D" w:rsidR="000F37B6" w:rsidRPr="00C5437C" w:rsidRDefault="000F37B6" w:rsidP="00D83A43">
            <w:pPr>
              <w:tabs>
                <w:tab w:val="clear" w:pos="567"/>
              </w:tabs>
              <w:spacing w:line="240" w:lineRule="auto"/>
              <w:rPr>
                <w:i/>
                <w:szCs w:val="22"/>
              </w:rPr>
            </w:pPr>
            <w:r w:rsidRPr="00914DDB">
              <w:rPr>
                <w:b/>
                <w:bCs/>
                <w:szCs w:val="22"/>
                <w:lang w:val="de-AT"/>
              </w:rPr>
              <w:t>APONTIS PHARMA</w:t>
            </w:r>
            <w:r w:rsidRPr="00914DDB">
              <w:rPr>
                <w:szCs w:val="22"/>
                <w:lang w:val="de-AT"/>
              </w:rPr>
              <w:t xml:space="preserve"> Deutschland GmbH &amp; Co. </w:t>
            </w:r>
            <w:r>
              <w:rPr>
                <w:szCs w:val="22"/>
              </w:rPr>
              <w:t>KG</w:t>
            </w:r>
          </w:p>
          <w:p w14:paraId="4DDAB658" w14:textId="2CA046B6" w:rsidR="000F37B6" w:rsidRPr="00C5437C" w:rsidRDefault="000F37B6" w:rsidP="00D83A43">
            <w:pPr>
              <w:tabs>
                <w:tab w:val="clear" w:pos="567"/>
              </w:tabs>
              <w:spacing w:line="240" w:lineRule="auto"/>
              <w:rPr>
                <w:szCs w:val="22"/>
              </w:rPr>
            </w:pPr>
            <w:r w:rsidRPr="00C5437C">
              <w:rPr>
                <w:szCs w:val="22"/>
              </w:rPr>
              <w:t>Tel: +</w:t>
            </w:r>
            <w:r>
              <w:rPr>
                <w:szCs w:val="22"/>
              </w:rPr>
              <w:t>49 2173 8955 4949</w:t>
            </w:r>
          </w:p>
          <w:p w14:paraId="37EA2DFD" w14:textId="77777777" w:rsidR="000F37B6" w:rsidRPr="000F7655" w:rsidRDefault="000F37B6" w:rsidP="00D83A43">
            <w:pPr>
              <w:tabs>
                <w:tab w:val="left" w:pos="-720"/>
              </w:tabs>
              <w:suppressAutoHyphens/>
              <w:spacing w:line="240" w:lineRule="auto"/>
              <w:rPr>
                <w:szCs w:val="22"/>
                <w:lang w:val="de-DE"/>
              </w:rPr>
            </w:pPr>
          </w:p>
        </w:tc>
        <w:tc>
          <w:tcPr>
            <w:tcW w:w="4678" w:type="dxa"/>
          </w:tcPr>
          <w:p w14:paraId="2DF323A5" w14:textId="77777777" w:rsidR="000F37B6" w:rsidRPr="000F7655" w:rsidRDefault="000F37B6" w:rsidP="00D83A43">
            <w:pPr>
              <w:suppressAutoHyphens/>
              <w:spacing w:line="240" w:lineRule="auto"/>
              <w:rPr>
                <w:b/>
                <w:szCs w:val="22"/>
                <w:lang w:val="nl-NL"/>
              </w:rPr>
            </w:pPr>
            <w:r w:rsidRPr="000F7655">
              <w:rPr>
                <w:b/>
                <w:szCs w:val="22"/>
                <w:lang w:val="nl-NL"/>
              </w:rPr>
              <w:t>Nederland</w:t>
            </w:r>
          </w:p>
          <w:p w14:paraId="63AB3786" w14:textId="77777777" w:rsidR="000F37B6" w:rsidRPr="000F7655" w:rsidRDefault="000F37B6" w:rsidP="00D83A43">
            <w:pPr>
              <w:spacing w:line="240" w:lineRule="auto"/>
              <w:rPr>
                <w:iCs/>
                <w:szCs w:val="22"/>
                <w:lang w:val="nl-NL"/>
              </w:rPr>
            </w:pPr>
            <w:r w:rsidRPr="000F7655">
              <w:rPr>
                <w:iCs/>
                <w:szCs w:val="22"/>
                <w:lang w:val="nl-NL"/>
              </w:rPr>
              <w:t>Novartis Pharma B.V.</w:t>
            </w:r>
          </w:p>
          <w:p w14:paraId="3A7DED91" w14:textId="07B5C8B3" w:rsidR="000F37B6" w:rsidRPr="000F7655" w:rsidRDefault="000F37B6" w:rsidP="00D83A43">
            <w:pPr>
              <w:spacing w:line="240" w:lineRule="auto"/>
              <w:rPr>
                <w:szCs w:val="22"/>
                <w:lang w:val="de-CH"/>
              </w:rPr>
            </w:pPr>
            <w:r w:rsidRPr="000F7655">
              <w:rPr>
                <w:szCs w:val="22"/>
                <w:lang w:val="nl-NL"/>
              </w:rPr>
              <w:t>Tel: +31 88 04 52 111</w:t>
            </w:r>
          </w:p>
        </w:tc>
      </w:tr>
      <w:tr w:rsidR="00A83A6E" w:rsidRPr="00C65441" w14:paraId="5A1A3408" w14:textId="77777777" w:rsidTr="00A83A6E">
        <w:trPr>
          <w:cantSplit/>
        </w:trPr>
        <w:tc>
          <w:tcPr>
            <w:tcW w:w="4678" w:type="dxa"/>
          </w:tcPr>
          <w:p w14:paraId="4E2D6D65" w14:textId="77777777" w:rsidR="00A83A6E" w:rsidRPr="000F7655" w:rsidRDefault="00A83A6E" w:rsidP="00D83A43">
            <w:pPr>
              <w:tabs>
                <w:tab w:val="left" w:pos="-720"/>
              </w:tabs>
              <w:suppressAutoHyphens/>
              <w:spacing w:line="240" w:lineRule="auto"/>
              <w:rPr>
                <w:b/>
                <w:bCs/>
                <w:szCs w:val="22"/>
                <w:lang w:val="et-EE"/>
              </w:rPr>
            </w:pPr>
            <w:r w:rsidRPr="000F7655">
              <w:rPr>
                <w:b/>
                <w:bCs/>
                <w:szCs w:val="22"/>
                <w:lang w:val="et-EE"/>
              </w:rPr>
              <w:t>Eesti</w:t>
            </w:r>
          </w:p>
          <w:p w14:paraId="3FCA9E26" w14:textId="77777777" w:rsidR="00A83A6E" w:rsidRPr="000F7655" w:rsidRDefault="00A83A6E" w:rsidP="00D83A43">
            <w:pPr>
              <w:tabs>
                <w:tab w:val="left" w:pos="-720"/>
              </w:tabs>
              <w:suppressAutoHyphens/>
              <w:spacing w:line="240" w:lineRule="auto"/>
              <w:rPr>
                <w:szCs w:val="22"/>
                <w:lang w:val="et-EE"/>
              </w:rPr>
            </w:pPr>
            <w:r w:rsidRPr="000F7655">
              <w:rPr>
                <w:szCs w:val="22"/>
                <w:lang w:val="et-EE"/>
              </w:rPr>
              <w:t>SIA Novartis Baltics Eesti filiaal</w:t>
            </w:r>
          </w:p>
          <w:p w14:paraId="5B21E534" w14:textId="77777777" w:rsidR="00A83A6E" w:rsidRPr="000F7655" w:rsidRDefault="00A83A6E" w:rsidP="00D83A43">
            <w:pPr>
              <w:tabs>
                <w:tab w:val="left" w:pos="-720"/>
              </w:tabs>
              <w:suppressAutoHyphens/>
              <w:spacing w:line="240" w:lineRule="auto"/>
              <w:rPr>
                <w:szCs w:val="22"/>
                <w:lang w:val="et-EE"/>
              </w:rPr>
            </w:pPr>
            <w:r w:rsidRPr="000F7655">
              <w:rPr>
                <w:szCs w:val="22"/>
                <w:lang w:val="et-EE"/>
              </w:rPr>
              <w:t xml:space="preserve">Tel: +372 </w:t>
            </w:r>
            <w:r w:rsidRPr="000F7655">
              <w:rPr>
                <w:szCs w:val="22"/>
              </w:rPr>
              <w:t>66 30 810</w:t>
            </w:r>
          </w:p>
          <w:p w14:paraId="3E62EE15" w14:textId="77777777" w:rsidR="00A83A6E" w:rsidRPr="000F7655" w:rsidRDefault="00A83A6E" w:rsidP="00D83A43">
            <w:pPr>
              <w:tabs>
                <w:tab w:val="left" w:pos="-720"/>
              </w:tabs>
              <w:suppressAutoHyphens/>
              <w:spacing w:line="240" w:lineRule="auto"/>
              <w:rPr>
                <w:szCs w:val="22"/>
                <w:lang w:val="et-EE"/>
              </w:rPr>
            </w:pPr>
          </w:p>
        </w:tc>
        <w:tc>
          <w:tcPr>
            <w:tcW w:w="4678" w:type="dxa"/>
          </w:tcPr>
          <w:p w14:paraId="74546E92" w14:textId="77777777" w:rsidR="00A83A6E" w:rsidRPr="000F7655" w:rsidRDefault="00A83A6E" w:rsidP="00D83A43">
            <w:pPr>
              <w:spacing w:line="240" w:lineRule="auto"/>
              <w:rPr>
                <w:b/>
                <w:szCs w:val="22"/>
                <w:lang w:val="nb-NO"/>
              </w:rPr>
            </w:pPr>
            <w:r w:rsidRPr="000F7655">
              <w:rPr>
                <w:b/>
                <w:szCs w:val="22"/>
                <w:lang w:val="nb-NO"/>
              </w:rPr>
              <w:t>Norge</w:t>
            </w:r>
          </w:p>
          <w:p w14:paraId="6622DA29" w14:textId="77777777" w:rsidR="00A83A6E" w:rsidRPr="000F7655" w:rsidRDefault="00A83A6E" w:rsidP="00D83A43">
            <w:pPr>
              <w:spacing w:line="240" w:lineRule="auto"/>
              <w:rPr>
                <w:szCs w:val="22"/>
                <w:lang w:val="nb-NO"/>
              </w:rPr>
            </w:pPr>
            <w:r w:rsidRPr="000F7655">
              <w:rPr>
                <w:szCs w:val="22"/>
                <w:lang w:val="nb-NO"/>
              </w:rPr>
              <w:t>Novartis Norge AS</w:t>
            </w:r>
          </w:p>
          <w:p w14:paraId="6218524D" w14:textId="77777777" w:rsidR="00A83A6E" w:rsidRPr="000F7655" w:rsidRDefault="00A83A6E" w:rsidP="00D83A43">
            <w:pPr>
              <w:tabs>
                <w:tab w:val="left" w:pos="-720"/>
              </w:tabs>
              <w:suppressAutoHyphens/>
              <w:spacing w:line="240" w:lineRule="auto"/>
              <w:rPr>
                <w:szCs w:val="22"/>
                <w:lang w:val="et-EE"/>
              </w:rPr>
            </w:pPr>
            <w:r w:rsidRPr="000F7655">
              <w:rPr>
                <w:szCs w:val="22"/>
                <w:lang w:val="nb-NO"/>
              </w:rPr>
              <w:t>Tlf: +47 23 05 20 00</w:t>
            </w:r>
          </w:p>
        </w:tc>
      </w:tr>
      <w:tr w:rsidR="00A83A6E" w:rsidRPr="00914DDB" w14:paraId="34BF7CA1" w14:textId="77777777" w:rsidTr="00A83A6E">
        <w:trPr>
          <w:cantSplit/>
        </w:trPr>
        <w:tc>
          <w:tcPr>
            <w:tcW w:w="4678" w:type="dxa"/>
          </w:tcPr>
          <w:p w14:paraId="3A4AEB80" w14:textId="77777777" w:rsidR="00A83A6E" w:rsidRPr="000F7655" w:rsidRDefault="00A83A6E" w:rsidP="00D83A43">
            <w:pPr>
              <w:spacing w:line="240" w:lineRule="auto"/>
              <w:rPr>
                <w:b/>
                <w:szCs w:val="22"/>
                <w:lang w:val="et-EE"/>
              </w:rPr>
            </w:pPr>
            <w:r w:rsidRPr="000F7655">
              <w:rPr>
                <w:b/>
                <w:szCs w:val="22"/>
                <w:lang w:val="el-GR"/>
              </w:rPr>
              <w:t>Ελλάδα</w:t>
            </w:r>
          </w:p>
          <w:p w14:paraId="67396A1C" w14:textId="77777777" w:rsidR="00A83A6E" w:rsidRPr="000F7655" w:rsidRDefault="00A83A6E" w:rsidP="00D83A43">
            <w:pPr>
              <w:spacing w:line="240" w:lineRule="auto"/>
              <w:rPr>
                <w:szCs w:val="22"/>
                <w:lang w:val="et-EE"/>
              </w:rPr>
            </w:pPr>
            <w:r w:rsidRPr="000F7655">
              <w:rPr>
                <w:szCs w:val="22"/>
                <w:lang w:val="et-EE"/>
              </w:rPr>
              <w:t>Novartis (Hellas) A.E.B.E.</w:t>
            </w:r>
          </w:p>
          <w:p w14:paraId="20A8A17F" w14:textId="77777777" w:rsidR="00A83A6E" w:rsidRPr="000F7655" w:rsidRDefault="00A83A6E" w:rsidP="00D83A43">
            <w:pPr>
              <w:spacing w:line="240" w:lineRule="auto"/>
              <w:rPr>
                <w:szCs w:val="22"/>
                <w:lang w:val="et-EE"/>
              </w:rPr>
            </w:pPr>
            <w:r w:rsidRPr="000F7655">
              <w:rPr>
                <w:szCs w:val="22"/>
                <w:lang w:val="el-GR"/>
              </w:rPr>
              <w:t>Τηλ</w:t>
            </w:r>
            <w:r w:rsidRPr="000F7655">
              <w:rPr>
                <w:szCs w:val="22"/>
                <w:lang w:val="et-EE"/>
              </w:rPr>
              <w:t>: +30 210 281 17 12</w:t>
            </w:r>
          </w:p>
          <w:p w14:paraId="00483924" w14:textId="77777777" w:rsidR="00A83A6E" w:rsidRPr="000F7655" w:rsidRDefault="00A83A6E" w:rsidP="00D83A43">
            <w:pPr>
              <w:tabs>
                <w:tab w:val="left" w:pos="-720"/>
              </w:tabs>
              <w:suppressAutoHyphens/>
              <w:spacing w:line="240" w:lineRule="auto"/>
              <w:rPr>
                <w:szCs w:val="22"/>
                <w:lang w:val="et-EE"/>
              </w:rPr>
            </w:pPr>
          </w:p>
        </w:tc>
        <w:tc>
          <w:tcPr>
            <w:tcW w:w="4678" w:type="dxa"/>
          </w:tcPr>
          <w:p w14:paraId="6DC4CFCD" w14:textId="77777777" w:rsidR="00A83A6E" w:rsidRPr="000F7655" w:rsidRDefault="00A83A6E" w:rsidP="00D83A43">
            <w:pPr>
              <w:spacing w:line="240" w:lineRule="auto"/>
              <w:rPr>
                <w:b/>
                <w:szCs w:val="22"/>
                <w:lang w:val="de-AT"/>
              </w:rPr>
            </w:pPr>
            <w:r w:rsidRPr="000F7655">
              <w:rPr>
                <w:b/>
                <w:szCs w:val="22"/>
                <w:lang w:val="de-AT"/>
              </w:rPr>
              <w:t>Österreich</w:t>
            </w:r>
          </w:p>
          <w:p w14:paraId="3264CE61" w14:textId="77777777" w:rsidR="00A83A6E" w:rsidRPr="000F7655" w:rsidRDefault="00A83A6E" w:rsidP="00D83A43">
            <w:pPr>
              <w:spacing w:line="240" w:lineRule="auto"/>
              <w:rPr>
                <w:i/>
                <w:szCs w:val="22"/>
                <w:lang w:val="de-AT"/>
              </w:rPr>
            </w:pPr>
            <w:r w:rsidRPr="000F7655">
              <w:rPr>
                <w:szCs w:val="22"/>
                <w:lang w:val="de-AT"/>
              </w:rPr>
              <w:t>Novartis Pharma GmbH</w:t>
            </w:r>
          </w:p>
          <w:p w14:paraId="604E3E78" w14:textId="77777777" w:rsidR="00A83A6E" w:rsidRPr="000F7655" w:rsidRDefault="00A83A6E" w:rsidP="00D83A43">
            <w:pPr>
              <w:spacing w:line="240" w:lineRule="auto"/>
              <w:rPr>
                <w:szCs w:val="22"/>
                <w:lang w:val="de-DE"/>
              </w:rPr>
            </w:pPr>
            <w:r w:rsidRPr="000F7655">
              <w:rPr>
                <w:szCs w:val="22"/>
                <w:lang w:val="de-AT"/>
              </w:rPr>
              <w:t>Tel: +43 1 86 6570</w:t>
            </w:r>
          </w:p>
        </w:tc>
      </w:tr>
      <w:tr w:rsidR="00A83A6E" w:rsidRPr="00406AA5" w14:paraId="72E195AB" w14:textId="77777777" w:rsidTr="00A83A6E">
        <w:trPr>
          <w:cantSplit/>
        </w:trPr>
        <w:tc>
          <w:tcPr>
            <w:tcW w:w="4678" w:type="dxa"/>
          </w:tcPr>
          <w:p w14:paraId="0CADB1BF" w14:textId="77777777" w:rsidR="0065304E" w:rsidRDefault="0065304E" w:rsidP="00D83A43">
            <w:pPr>
              <w:tabs>
                <w:tab w:val="clear" w:pos="567"/>
                <w:tab w:val="left" w:pos="720"/>
              </w:tabs>
              <w:suppressAutoHyphens/>
              <w:spacing w:line="240" w:lineRule="auto"/>
              <w:rPr>
                <w:b/>
                <w:szCs w:val="22"/>
                <w:lang w:val="es-ES"/>
              </w:rPr>
            </w:pPr>
            <w:r>
              <w:rPr>
                <w:b/>
                <w:szCs w:val="22"/>
                <w:lang w:val="es-ES"/>
              </w:rPr>
              <w:t>España</w:t>
            </w:r>
          </w:p>
          <w:p w14:paraId="7E88A840" w14:textId="3C6CF9BC" w:rsidR="0065304E" w:rsidRDefault="0065304E" w:rsidP="00D83A43">
            <w:pPr>
              <w:tabs>
                <w:tab w:val="clear" w:pos="567"/>
                <w:tab w:val="left" w:pos="720"/>
              </w:tabs>
              <w:spacing w:line="240" w:lineRule="auto"/>
              <w:rPr>
                <w:szCs w:val="22"/>
                <w:lang w:val="es-ES"/>
              </w:rPr>
            </w:pPr>
            <w:r w:rsidRPr="00A9677B">
              <w:t>Laboratorios Menarini, S.A.</w:t>
            </w:r>
          </w:p>
          <w:p w14:paraId="5BABA479" w14:textId="3E1C0A0C" w:rsidR="0065304E" w:rsidRDefault="0065304E" w:rsidP="00D83A43">
            <w:pPr>
              <w:tabs>
                <w:tab w:val="clear" w:pos="567"/>
                <w:tab w:val="left" w:pos="720"/>
              </w:tabs>
              <w:spacing w:line="240" w:lineRule="auto"/>
              <w:rPr>
                <w:szCs w:val="22"/>
                <w:lang w:val="es-ES"/>
              </w:rPr>
            </w:pPr>
            <w:r>
              <w:rPr>
                <w:szCs w:val="22"/>
                <w:lang w:val="es-ES"/>
              </w:rPr>
              <w:t>Tel: +34 93 462 88 00</w:t>
            </w:r>
          </w:p>
          <w:p w14:paraId="340C4DC9" w14:textId="77777777" w:rsidR="00A83A6E" w:rsidRPr="000F7655" w:rsidRDefault="00A83A6E" w:rsidP="00D83A43">
            <w:pPr>
              <w:tabs>
                <w:tab w:val="left" w:pos="-720"/>
              </w:tabs>
              <w:suppressAutoHyphens/>
              <w:spacing w:line="240" w:lineRule="auto"/>
              <w:rPr>
                <w:szCs w:val="22"/>
                <w:lang w:val="es-ES"/>
              </w:rPr>
            </w:pPr>
          </w:p>
        </w:tc>
        <w:tc>
          <w:tcPr>
            <w:tcW w:w="4678" w:type="dxa"/>
          </w:tcPr>
          <w:p w14:paraId="5710E652" w14:textId="77777777" w:rsidR="00A83A6E" w:rsidRPr="000F7655" w:rsidRDefault="00A83A6E" w:rsidP="00D83A43">
            <w:pPr>
              <w:tabs>
                <w:tab w:val="left" w:pos="-720"/>
                <w:tab w:val="left" w:pos="4536"/>
              </w:tabs>
              <w:suppressAutoHyphens/>
              <w:spacing w:line="240" w:lineRule="auto"/>
              <w:rPr>
                <w:b/>
                <w:bCs/>
                <w:iCs/>
                <w:szCs w:val="22"/>
                <w:lang w:val="pl-PL"/>
              </w:rPr>
            </w:pPr>
            <w:r w:rsidRPr="000F7655">
              <w:rPr>
                <w:b/>
                <w:bCs/>
                <w:iCs/>
                <w:szCs w:val="22"/>
                <w:lang w:val="pl-PL"/>
              </w:rPr>
              <w:t>Polska</w:t>
            </w:r>
          </w:p>
          <w:p w14:paraId="3E60AA83" w14:textId="77777777" w:rsidR="00A83A6E" w:rsidRPr="000F7655" w:rsidRDefault="00A83A6E" w:rsidP="00D83A43">
            <w:pPr>
              <w:spacing w:line="240" w:lineRule="auto"/>
              <w:rPr>
                <w:szCs w:val="22"/>
                <w:lang w:val="pl-PL"/>
              </w:rPr>
            </w:pPr>
            <w:r w:rsidRPr="000F7655">
              <w:rPr>
                <w:szCs w:val="22"/>
                <w:lang w:val="pl-PL"/>
              </w:rPr>
              <w:t>Novartis Poland Sp. z o.o.</w:t>
            </w:r>
          </w:p>
          <w:p w14:paraId="1D7A2B73" w14:textId="77777777" w:rsidR="00A83A6E" w:rsidRPr="000F7655" w:rsidRDefault="00A83A6E" w:rsidP="00D83A43">
            <w:pPr>
              <w:spacing w:line="240" w:lineRule="auto"/>
              <w:rPr>
                <w:szCs w:val="22"/>
                <w:lang w:val="pl-PL"/>
              </w:rPr>
            </w:pPr>
            <w:r w:rsidRPr="000F7655">
              <w:rPr>
                <w:szCs w:val="22"/>
                <w:lang w:val="pl-PL"/>
              </w:rPr>
              <w:t>Tel.: +48 22 375 4888</w:t>
            </w:r>
          </w:p>
        </w:tc>
      </w:tr>
      <w:tr w:rsidR="00A83A6E" w:rsidRPr="000F7655" w14:paraId="3886B172" w14:textId="77777777" w:rsidTr="00A83A6E">
        <w:trPr>
          <w:cantSplit/>
        </w:trPr>
        <w:tc>
          <w:tcPr>
            <w:tcW w:w="4678" w:type="dxa"/>
          </w:tcPr>
          <w:p w14:paraId="5337B87B" w14:textId="77777777" w:rsidR="00A83A6E" w:rsidRPr="000F7655" w:rsidRDefault="00A83A6E" w:rsidP="00D83A43">
            <w:pPr>
              <w:tabs>
                <w:tab w:val="left" w:pos="-720"/>
                <w:tab w:val="left" w:pos="4536"/>
              </w:tabs>
              <w:suppressAutoHyphens/>
              <w:spacing w:line="240" w:lineRule="auto"/>
              <w:rPr>
                <w:b/>
                <w:szCs w:val="22"/>
                <w:lang w:val="fr-FR"/>
              </w:rPr>
            </w:pPr>
            <w:r w:rsidRPr="000F7655">
              <w:rPr>
                <w:b/>
                <w:szCs w:val="22"/>
                <w:lang w:val="fr-FR"/>
              </w:rPr>
              <w:t>France</w:t>
            </w:r>
          </w:p>
          <w:p w14:paraId="1BAD2E29" w14:textId="77777777" w:rsidR="00A83A6E" w:rsidRPr="000F7655" w:rsidRDefault="00A83A6E" w:rsidP="00D83A43">
            <w:pPr>
              <w:spacing w:line="240" w:lineRule="auto"/>
              <w:rPr>
                <w:szCs w:val="22"/>
                <w:lang w:val="fr-FR"/>
              </w:rPr>
            </w:pPr>
            <w:r w:rsidRPr="000F7655">
              <w:rPr>
                <w:szCs w:val="22"/>
                <w:lang w:val="fr-FR"/>
              </w:rPr>
              <w:t>Novartis Pharma S.A.S.</w:t>
            </w:r>
          </w:p>
          <w:p w14:paraId="5DD0AED0" w14:textId="77777777" w:rsidR="00A83A6E" w:rsidRPr="000F7655" w:rsidRDefault="00A83A6E" w:rsidP="00D83A43">
            <w:pPr>
              <w:spacing w:line="240" w:lineRule="auto"/>
              <w:rPr>
                <w:szCs w:val="22"/>
                <w:lang w:val="fr-FR"/>
              </w:rPr>
            </w:pPr>
            <w:r w:rsidRPr="000F7655">
              <w:rPr>
                <w:szCs w:val="22"/>
                <w:lang w:val="fr-FR"/>
              </w:rPr>
              <w:t>Tél: +33 1 55 47 66 00</w:t>
            </w:r>
          </w:p>
          <w:p w14:paraId="29CF4C30" w14:textId="77777777" w:rsidR="00A83A6E" w:rsidRPr="000F7655" w:rsidRDefault="00A83A6E" w:rsidP="00D83A43">
            <w:pPr>
              <w:spacing w:line="240" w:lineRule="auto"/>
              <w:rPr>
                <w:b/>
                <w:szCs w:val="22"/>
                <w:lang w:val="pl-PL"/>
              </w:rPr>
            </w:pPr>
          </w:p>
        </w:tc>
        <w:tc>
          <w:tcPr>
            <w:tcW w:w="4678" w:type="dxa"/>
          </w:tcPr>
          <w:p w14:paraId="27415275" w14:textId="77777777" w:rsidR="001162B0" w:rsidRDefault="001162B0" w:rsidP="00D83A43">
            <w:pPr>
              <w:spacing w:line="240" w:lineRule="auto"/>
              <w:rPr>
                <w:b/>
                <w:szCs w:val="22"/>
                <w:lang w:val="pt-PT"/>
              </w:rPr>
            </w:pPr>
            <w:r>
              <w:rPr>
                <w:b/>
                <w:szCs w:val="22"/>
                <w:lang w:val="pt-PT"/>
              </w:rPr>
              <w:t>Portugal</w:t>
            </w:r>
          </w:p>
          <w:p w14:paraId="1005289A" w14:textId="5169DC42" w:rsidR="001162B0" w:rsidRDefault="001162B0" w:rsidP="00D83A43">
            <w:pPr>
              <w:spacing w:line="240" w:lineRule="auto"/>
              <w:rPr>
                <w:szCs w:val="22"/>
                <w:lang w:val="es-ES"/>
              </w:rPr>
            </w:pPr>
            <w:r>
              <w:rPr>
                <w:szCs w:val="22"/>
                <w:lang w:val="es-ES"/>
              </w:rPr>
              <w:t>Jaba Recordati, S.A.</w:t>
            </w:r>
          </w:p>
          <w:p w14:paraId="3A4D0A08" w14:textId="6533A52B" w:rsidR="00A83A6E" w:rsidRPr="0083730A" w:rsidRDefault="001162B0" w:rsidP="00D83A43">
            <w:pPr>
              <w:tabs>
                <w:tab w:val="left" w:pos="-720"/>
              </w:tabs>
              <w:suppressAutoHyphens/>
              <w:spacing w:line="240" w:lineRule="auto"/>
              <w:rPr>
                <w:szCs w:val="22"/>
                <w:lang w:val="en-US"/>
              </w:rPr>
            </w:pPr>
            <w:r>
              <w:rPr>
                <w:szCs w:val="22"/>
                <w:lang w:val="pt-PT"/>
              </w:rPr>
              <w:t>Tel: +351 21 432 95 00</w:t>
            </w:r>
          </w:p>
        </w:tc>
      </w:tr>
      <w:tr w:rsidR="00A83A6E" w:rsidRPr="000F7655" w14:paraId="6CA72344" w14:textId="77777777" w:rsidTr="00A83A6E">
        <w:trPr>
          <w:cantSplit/>
        </w:trPr>
        <w:tc>
          <w:tcPr>
            <w:tcW w:w="4678" w:type="dxa"/>
          </w:tcPr>
          <w:p w14:paraId="22522268" w14:textId="77777777" w:rsidR="00A83A6E" w:rsidRPr="002F0BD0" w:rsidRDefault="00A83A6E" w:rsidP="00D83A43">
            <w:pPr>
              <w:spacing w:line="240" w:lineRule="auto"/>
              <w:rPr>
                <w:rFonts w:eastAsia="PMingLiU"/>
                <w:b/>
                <w:szCs w:val="22"/>
                <w:lang w:val="de-CH"/>
              </w:rPr>
            </w:pPr>
            <w:r w:rsidRPr="002F0BD0">
              <w:rPr>
                <w:rFonts w:eastAsia="PMingLiU"/>
                <w:b/>
                <w:szCs w:val="22"/>
                <w:lang w:val="de-CH"/>
              </w:rPr>
              <w:t>Hrvatska</w:t>
            </w:r>
          </w:p>
          <w:p w14:paraId="43FEA7E7" w14:textId="77777777" w:rsidR="00A83A6E" w:rsidRPr="002F0BD0" w:rsidRDefault="00A83A6E" w:rsidP="00D83A43">
            <w:pPr>
              <w:spacing w:line="240" w:lineRule="auto"/>
              <w:rPr>
                <w:szCs w:val="22"/>
                <w:lang w:val="de-CH"/>
              </w:rPr>
            </w:pPr>
            <w:r w:rsidRPr="002F0BD0">
              <w:rPr>
                <w:szCs w:val="22"/>
                <w:lang w:val="de-CH"/>
              </w:rPr>
              <w:t>Novartis Hrvatska d.o.o.</w:t>
            </w:r>
          </w:p>
          <w:p w14:paraId="1B7C24A2" w14:textId="77777777" w:rsidR="00A83A6E" w:rsidRPr="000F7655" w:rsidRDefault="00A83A6E" w:rsidP="00D83A43">
            <w:pPr>
              <w:spacing w:line="240" w:lineRule="auto"/>
              <w:rPr>
                <w:szCs w:val="22"/>
              </w:rPr>
            </w:pPr>
            <w:r w:rsidRPr="000F7655">
              <w:rPr>
                <w:szCs w:val="22"/>
              </w:rPr>
              <w:t>Tel. +385 1 6274 220</w:t>
            </w:r>
          </w:p>
          <w:p w14:paraId="04961AEB" w14:textId="77777777" w:rsidR="00A83A6E" w:rsidRPr="000F7655" w:rsidRDefault="00A83A6E" w:rsidP="00D83A43">
            <w:pPr>
              <w:tabs>
                <w:tab w:val="left" w:pos="-720"/>
                <w:tab w:val="left" w:pos="4536"/>
              </w:tabs>
              <w:suppressAutoHyphens/>
              <w:spacing w:line="240" w:lineRule="auto"/>
              <w:rPr>
                <w:b/>
                <w:szCs w:val="22"/>
                <w:lang w:val="fr-FR"/>
              </w:rPr>
            </w:pPr>
          </w:p>
        </w:tc>
        <w:tc>
          <w:tcPr>
            <w:tcW w:w="4678" w:type="dxa"/>
          </w:tcPr>
          <w:p w14:paraId="0D936877" w14:textId="77777777" w:rsidR="00A83A6E" w:rsidRPr="000F7655" w:rsidRDefault="00A83A6E" w:rsidP="00D83A43">
            <w:pPr>
              <w:autoSpaceDE w:val="0"/>
              <w:autoSpaceDN w:val="0"/>
              <w:adjustRightInd w:val="0"/>
              <w:spacing w:line="240" w:lineRule="auto"/>
              <w:rPr>
                <w:b/>
                <w:bCs/>
                <w:szCs w:val="22"/>
                <w:lang w:val="fr-CH"/>
              </w:rPr>
            </w:pPr>
            <w:r w:rsidRPr="000F7655">
              <w:rPr>
                <w:b/>
                <w:bCs/>
                <w:szCs w:val="22"/>
                <w:lang w:val="fr-CH"/>
              </w:rPr>
              <w:t>România</w:t>
            </w:r>
          </w:p>
          <w:p w14:paraId="6B1B4E75" w14:textId="77777777" w:rsidR="00A83A6E" w:rsidRPr="000F7655" w:rsidRDefault="00A83A6E" w:rsidP="00D83A43">
            <w:pPr>
              <w:autoSpaceDE w:val="0"/>
              <w:autoSpaceDN w:val="0"/>
              <w:adjustRightInd w:val="0"/>
              <w:spacing w:line="240" w:lineRule="auto"/>
              <w:rPr>
                <w:szCs w:val="22"/>
                <w:lang w:val="fr-CH"/>
              </w:rPr>
            </w:pPr>
            <w:r w:rsidRPr="000F7655">
              <w:rPr>
                <w:szCs w:val="22"/>
                <w:lang w:val="fr-CH"/>
              </w:rPr>
              <w:t>Novartis Pharma Services Romania SRL</w:t>
            </w:r>
          </w:p>
          <w:p w14:paraId="119DC54F" w14:textId="77777777" w:rsidR="00A83A6E" w:rsidRPr="000F7655" w:rsidRDefault="00A83A6E" w:rsidP="00D83A43">
            <w:pPr>
              <w:tabs>
                <w:tab w:val="left" w:pos="-720"/>
              </w:tabs>
              <w:suppressAutoHyphens/>
              <w:spacing w:line="240" w:lineRule="auto"/>
              <w:rPr>
                <w:szCs w:val="22"/>
                <w:lang w:val="fr-FR"/>
              </w:rPr>
            </w:pPr>
            <w:r w:rsidRPr="000F7655">
              <w:rPr>
                <w:szCs w:val="22"/>
              </w:rPr>
              <w:t>Tel: +40 21 31299 01</w:t>
            </w:r>
          </w:p>
        </w:tc>
      </w:tr>
      <w:tr w:rsidR="00A83A6E" w:rsidRPr="000F7655" w14:paraId="65104633" w14:textId="77777777" w:rsidTr="00A83A6E">
        <w:trPr>
          <w:cantSplit/>
        </w:trPr>
        <w:tc>
          <w:tcPr>
            <w:tcW w:w="4678" w:type="dxa"/>
          </w:tcPr>
          <w:p w14:paraId="6300D10D" w14:textId="77777777" w:rsidR="00A83A6E" w:rsidRPr="000F7655" w:rsidRDefault="00A83A6E" w:rsidP="00D83A43">
            <w:pPr>
              <w:spacing w:line="240" w:lineRule="auto"/>
              <w:rPr>
                <w:b/>
                <w:szCs w:val="22"/>
              </w:rPr>
            </w:pPr>
            <w:r w:rsidRPr="000F7655">
              <w:rPr>
                <w:b/>
                <w:szCs w:val="22"/>
              </w:rPr>
              <w:t>Ireland</w:t>
            </w:r>
          </w:p>
          <w:p w14:paraId="3160C88C" w14:textId="77777777" w:rsidR="00A83A6E" w:rsidRPr="000F7655" w:rsidRDefault="00A83A6E" w:rsidP="00D83A43">
            <w:pPr>
              <w:spacing w:line="240" w:lineRule="auto"/>
              <w:rPr>
                <w:szCs w:val="22"/>
              </w:rPr>
            </w:pPr>
            <w:r w:rsidRPr="000F7655">
              <w:rPr>
                <w:szCs w:val="22"/>
              </w:rPr>
              <w:t>Novartis Ireland Limited</w:t>
            </w:r>
          </w:p>
          <w:p w14:paraId="68FA811E" w14:textId="77777777" w:rsidR="00A83A6E" w:rsidRPr="000F7655" w:rsidRDefault="00A83A6E" w:rsidP="00D83A43">
            <w:pPr>
              <w:spacing w:line="240" w:lineRule="auto"/>
              <w:rPr>
                <w:szCs w:val="22"/>
              </w:rPr>
            </w:pPr>
            <w:r w:rsidRPr="000F7655">
              <w:rPr>
                <w:szCs w:val="22"/>
              </w:rPr>
              <w:t>Tel: +353 1 260 12 55</w:t>
            </w:r>
          </w:p>
          <w:p w14:paraId="6D384911" w14:textId="77777777" w:rsidR="00A83A6E" w:rsidRPr="000F7655" w:rsidRDefault="00A83A6E" w:rsidP="00D83A43">
            <w:pPr>
              <w:spacing w:line="240" w:lineRule="auto"/>
              <w:rPr>
                <w:b/>
                <w:szCs w:val="22"/>
              </w:rPr>
            </w:pPr>
          </w:p>
        </w:tc>
        <w:tc>
          <w:tcPr>
            <w:tcW w:w="4678" w:type="dxa"/>
          </w:tcPr>
          <w:p w14:paraId="235803F8" w14:textId="77777777" w:rsidR="00A83A6E" w:rsidRPr="000F7655" w:rsidRDefault="00A83A6E" w:rsidP="00D83A43">
            <w:pPr>
              <w:spacing w:line="240" w:lineRule="auto"/>
              <w:rPr>
                <w:b/>
                <w:szCs w:val="22"/>
                <w:lang w:val="sl-SI"/>
              </w:rPr>
            </w:pPr>
            <w:r w:rsidRPr="000F7655">
              <w:rPr>
                <w:b/>
                <w:szCs w:val="22"/>
                <w:lang w:val="sl-SI"/>
              </w:rPr>
              <w:t>Slovenija</w:t>
            </w:r>
          </w:p>
          <w:p w14:paraId="029CFF10" w14:textId="77777777" w:rsidR="00A83A6E" w:rsidRPr="000F7655" w:rsidRDefault="00A83A6E" w:rsidP="00D83A43">
            <w:pPr>
              <w:spacing w:line="240" w:lineRule="auto"/>
              <w:rPr>
                <w:szCs w:val="22"/>
                <w:lang w:val="sl-SI"/>
              </w:rPr>
            </w:pPr>
            <w:r w:rsidRPr="000F7655">
              <w:rPr>
                <w:szCs w:val="22"/>
                <w:lang w:val="sl-SI"/>
              </w:rPr>
              <w:t>Novartis Pharma Services Inc.</w:t>
            </w:r>
          </w:p>
          <w:p w14:paraId="5BF1C49B" w14:textId="77777777" w:rsidR="00A83A6E" w:rsidRPr="000F7655" w:rsidRDefault="00A83A6E" w:rsidP="00D83A43">
            <w:pPr>
              <w:spacing w:line="240" w:lineRule="auto"/>
              <w:rPr>
                <w:szCs w:val="22"/>
                <w:lang w:val="sl-SI"/>
              </w:rPr>
            </w:pPr>
            <w:r w:rsidRPr="000F7655">
              <w:rPr>
                <w:szCs w:val="22"/>
                <w:lang w:val="sl-SI"/>
              </w:rPr>
              <w:t>Tel: +386 1 300 75 50</w:t>
            </w:r>
          </w:p>
        </w:tc>
      </w:tr>
      <w:tr w:rsidR="00A83A6E" w:rsidRPr="000F7655" w14:paraId="711EEECD" w14:textId="77777777" w:rsidTr="00A83A6E">
        <w:trPr>
          <w:cantSplit/>
        </w:trPr>
        <w:tc>
          <w:tcPr>
            <w:tcW w:w="4678" w:type="dxa"/>
          </w:tcPr>
          <w:p w14:paraId="3C6205D8" w14:textId="77777777" w:rsidR="00A83A6E" w:rsidRPr="000F7655" w:rsidRDefault="00A83A6E" w:rsidP="00D83A43">
            <w:pPr>
              <w:spacing w:line="240" w:lineRule="auto"/>
              <w:rPr>
                <w:b/>
                <w:szCs w:val="22"/>
                <w:lang w:val="is-IS"/>
              </w:rPr>
            </w:pPr>
            <w:r w:rsidRPr="000F7655">
              <w:rPr>
                <w:b/>
                <w:szCs w:val="22"/>
                <w:lang w:val="is-IS"/>
              </w:rPr>
              <w:t>Ísland</w:t>
            </w:r>
          </w:p>
          <w:p w14:paraId="1786F7DA" w14:textId="77777777" w:rsidR="00A83A6E" w:rsidRPr="000F7655" w:rsidRDefault="00A83A6E" w:rsidP="00D83A43">
            <w:pPr>
              <w:spacing w:line="240" w:lineRule="auto"/>
              <w:rPr>
                <w:szCs w:val="22"/>
                <w:lang w:val="is-IS"/>
              </w:rPr>
            </w:pPr>
            <w:r w:rsidRPr="000F7655">
              <w:rPr>
                <w:szCs w:val="22"/>
                <w:lang w:val="is-IS"/>
              </w:rPr>
              <w:t>Vistor hf.</w:t>
            </w:r>
          </w:p>
          <w:p w14:paraId="2FDF2B81" w14:textId="77777777" w:rsidR="00A83A6E" w:rsidRPr="000F7655" w:rsidRDefault="00A83A6E" w:rsidP="00D83A43">
            <w:pPr>
              <w:tabs>
                <w:tab w:val="left" w:pos="-720"/>
              </w:tabs>
              <w:suppressAutoHyphens/>
              <w:spacing w:line="240" w:lineRule="auto"/>
              <w:rPr>
                <w:szCs w:val="22"/>
                <w:lang w:val="is-IS"/>
              </w:rPr>
            </w:pPr>
            <w:r w:rsidRPr="000F7655">
              <w:rPr>
                <w:szCs w:val="22"/>
              </w:rPr>
              <w:t>Sími</w:t>
            </w:r>
            <w:r w:rsidRPr="000F7655">
              <w:rPr>
                <w:szCs w:val="22"/>
                <w:lang w:val="is-IS"/>
              </w:rPr>
              <w:t>: +354 535 7000</w:t>
            </w:r>
          </w:p>
          <w:p w14:paraId="1F94CE61" w14:textId="77777777" w:rsidR="00A83A6E" w:rsidRPr="000F7655" w:rsidRDefault="00A83A6E" w:rsidP="00D83A43">
            <w:pPr>
              <w:spacing w:line="240" w:lineRule="auto"/>
              <w:rPr>
                <w:szCs w:val="22"/>
              </w:rPr>
            </w:pPr>
          </w:p>
        </w:tc>
        <w:tc>
          <w:tcPr>
            <w:tcW w:w="4678" w:type="dxa"/>
          </w:tcPr>
          <w:p w14:paraId="2ABE22E6" w14:textId="77777777" w:rsidR="00A83A6E" w:rsidRPr="000F7655" w:rsidRDefault="00A83A6E" w:rsidP="00D83A43">
            <w:pPr>
              <w:tabs>
                <w:tab w:val="left" w:pos="-720"/>
              </w:tabs>
              <w:suppressAutoHyphens/>
              <w:spacing w:line="240" w:lineRule="auto"/>
              <w:rPr>
                <w:b/>
                <w:szCs w:val="22"/>
                <w:lang w:val="sk-SK"/>
              </w:rPr>
            </w:pPr>
            <w:r w:rsidRPr="000F7655">
              <w:rPr>
                <w:b/>
                <w:szCs w:val="22"/>
                <w:lang w:val="sk-SK"/>
              </w:rPr>
              <w:t>Slovenská republika</w:t>
            </w:r>
          </w:p>
          <w:p w14:paraId="5B4DAC37" w14:textId="77777777" w:rsidR="00A83A6E" w:rsidRPr="000F7655" w:rsidRDefault="00A83A6E" w:rsidP="00D83A43">
            <w:pPr>
              <w:spacing w:line="240" w:lineRule="auto"/>
              <w:rPr>
                <w:i/>
                <w:szCs w:val="22"/>
                <w:lang w:val="sk-SK"/>
              </w:rPr>
            </w:pPr>
            <w:r w:rsidRPr="000F7655">
              <w:rPr>
                <w:szCs w:val="22"/>
                <w:lang w:val="sk-SK"/>
              </w:rPr>
              <w:t>Novartis Slovakia s.r.o.</w:t>
            </w:r>
          </w:p>
          <w:p w14:paraId="4DD4B1F1" w14:textId="77777777" w:rsidR="00A83A6E" w:rsidRPr="000F7655" w:rsidRDefault="00A83A6E" w:rsidP="00D83A43">
            <w:pPr>
              <w:spacing w:line="240" w:lineRule="auto"/>
              <w:rPr>
                <w:szCs w:val="22"/>
                <w:lang w:val="sk-SK"/>
              </w:rPr>
            </w:pPr>
            <w:r w:rsidRPr="000F7655">
              <w:rPr>
                <w:szCs w:val="22"/>
                <w:lang w:val="sk-SK"/>
              </w:rPr>
              <w:t>Tel: +421 2 5542 5439</w:t>
            </w:r>
          </w:p>
          <w:p w14:paraId="73BB3CF8" w14:textId="77777777" w:rsidR="00A83A6E" w:rsidRPr="000F7655" w:rsidRDefault="00A83A6E" w:rsidP="00D83A43">
            <w:pPr>
              <w:tabs>
                <w:tab w:val="left" w:pos="-720"/>
              </w:tabs>
              <w:suppressAutoHyphens/>
              <w:spacing w:line="240" w:lineRule="auto"/>
              <w:rPr>
                <w:szCs w:val="22"/>
                <w:lang w:val="sk-SK"/>
              </w:rPr>
            </w:pPr>
          </w:p>
        </w:tc>
      </w:tr>
      <w:tr w:rsidR="00A83A6E" w:rsidRPr="00914DDB" w14:paraId="4BE6C3B8" w14:textId="77777777" w:rsidTr="00A83A6E">
        <w:trPr>
          <w:cantSplit/>
        </w:trPr>
        <w:tc>
          <w:tcPr>
            <w:tcW w:w="4678" w:type="dxa"/>
          </w:tcPr>
          <w:p w14:paraId="4ABC204A" w14:textId="77777777" w:rsidR="00A83A6E" w:rsidRPr="000F7655" w:rsidRDefault="00A83A6E" w:rsidP="00D83A43">
            <w:pPr>
              <w:spacing w:line="240" w:lineRule="auto"/>
              <w:rPr>
                <w:b/>
                <w:szCs w:val="22"/>
                <w:lang w:val="it-IT"/>
              </w:rPr>
            </w:pPr>
            <w:r w:rsidRPr="000F7655">
              <w:rPr>
                <w:b/>
                <w:szCs w:val="22"/>
                <w:lang w:val="it-IT"/>
              </w:rPr>
              <w:t>Italia</w:t>
            </w:r>
          </w:p>
          <w:p w14:paraId="2E2F8D6D" w14:textId="77777777" w:rsidR="00A83A6E" w:rsidRPr="000F7655" w:rsidRDefault="00A83A6E" w:rsidP="00D83A43">
            <w:pPr>
              <w:spacing w:line="240" w:lineRule="auto"/>
              <w:rPr>
                <w:szCs w:val="22"/>
                <w:lang w:val="it-IT"/>
              </w:rPr>
            </w:pPr>
            <w:r w:rsidRPr="000F7655">
              <w:rPr>
                <w:szCs w:val="22"/>
                <w:lang w:val="it-IT"/>
              </w:rPr>
              <w:t>Novartis Farma S.p.A.</w:t>
            </w:r>
          </w:p>
          <w:p w14:paraId="71516091" w14:textId="77777777" w:rsidR="00A83A6E" w:rsidRPr="000F7655" w:rsidRDefault="00A83A6E" w:rsidP="00D83A43">
            <w:pPr>
              <w:spacing w:line="240" w:lineRule="auto"/>
              <w:rPr>
                <w:b/>
                <w:szCs w:val="22"/>
                <w:lang w:val="pt-PT"/>
              </w:rPr>
            </w:pPr>
            <w:r w:rsidRPr="000F7655">
              <w:rPr>
                <w:szCs w:val="22"/>
                <w:lang w:val="it-IT"/>
              </w:rPr>
              <w:t>Tel: +39 02 96 54 1</w:t>
            </w:r>
          </w:p>
        </w:tc>
        <w:tc>
          <w:tcPr>
            <w:tcW w:w="4678" w:type="dxa"/>
          </w:tcPr>
          <w:p w14:paraId="59F28FF0" w14:textId="77777777" w:rsidR="00A83A6E" w:rsidRPr="000F7655" w:rsidRDefault="00A83A6E" w:rsidP="00D83A43">
            <w:pPr>
              <w:tabs>
                <w:tab w:val="left" w:pos="-720"/>
                <w:tab w:val="left" w:pos="4536"/>
              </w:tabs>
              <w:suppressAutoHyphens/>
              <w:spacing w:line="240" w:lineRule="auto"/>
              <w:rPr>
                <w:b/>
                <w:szCs w:val="22"/>
                <w:lang w:val="fi-FI"/>
              </w:rPr>
            </w:pPr>
            <w:r w:rsidRPr="000F7655">
              <w:rPr>
                <w:b/>
                <w:szCs w:val="22"/>
                <w:lang w:val="fi-FI"/>
              </w:rPr>
              <w:t>Suomi/Finland</w:t>
            </w:r>
          </w:p>
          <w:p w14:paraId="4988CE5E" w14:textId="77777777" w:rsidR="00A83A6E" w:rsidRPr="000F7655" w:rsidRDefault="00A83A6E" w:rsidP="00D83A43">
            <w:pPr>
              <w:spacing w:line="240" w:lineRule="auto"/>
              <w:rPr>
                <w:szCs w:val="22"/>
                <w:lang w:val="fi-FI"/>
              </w:rPr>
            </w:pPr>
            <w:r w:rsidRPr="000F7655">
              <w:rPr>
                <w:szCs w:val="22"/>
                <w:lang w:val="fi-FI"/>
              </w:rPr>
              <w:t>Novartis Finland Oy</w:t>
            </w:r>
          </w:p>
          <w:p w14:paraId="2061C05F" w14:textId="77777777" w:rsidR="00A83A6E" w:rsidRPr="000F7655" w:rsidRDefault="00A83A6E" w:rsidP="00D83A43">
            <w:pPr>
              <w:spacing w:line="240" w:lineRule="auto"/>
              <w:rPr>
                <w:szCs w:val="22"/>
                <w:lang w:val="fi-FI"/>
              </w:rPr>
            </w:pPr>
            <w:r w:rsidRPr="000F7655">
              <w:rPr>
                <w:szCs w:val="22"/>
                <w:lang w:val="fi-FI"/>
              </w:rPr>
              <w:t xml:space="preserve">Puh/Tel: +358 </w:t>
            </w:r>
            <w:r w:rsidRPr="000F7655">
              <w:rPr>
                <w:szCs w:val="22"/>
                <w:lang w:val="de-CH" w:bidi="he-IL"/>
              </w:rPr>
              <w:t>(0)10 6133 200</w:t>
            </w:r>
          </w:p>
          <w:p w14:paraId="611DB648" w14:textId="77777777" w:rsidR="00A83A6E" w:rsidRPr="000F7655" w:rsidRDefault="00A83A6E" w:rsidP="00D83A43">
            <w:pPr>
              <w:tabs>
                <w:tab w:val="left" w:pos="-720"/>
              </w:tabs>
              <w:suppressAutoHyphens/>
              <w:spacing w:line="240" w:lineRule="auto"/>
              <w:rPr>
                <w:szCs w:val="22"/>
                <w:lang w:val="sv-SE"/>
              </w:rPr>
            </w:pPr>
          </w:p>
        </w:tc>
      </w:tr>
      <w:tr w:rsidR="00A83A6E" w:rsidRPr="00485B52" w14:paraId="5E551807" w14:textId="77777777" w:rsidTr="00A83A6E">
        <w:trPr>
          <w:cantSplit/>
        </w:trPr>
        <w:tc>
          <w:tcPr>
            <w:tcW w:w="4678" w:type="dxa"/>
          </w:tcPr>
          <w:p w14:paraId="6EEF4255" w14:textId="77777777" w:rsidR="00A83A6E" w:rsidRPr="000F7655" w:rsidRDefault="00A83A6E" w:rsidP="00D83A43">
            <w:pPr>
              <w:spacing w:line="240" w:lineRule="auto"/>
              <w:rPr>
                <w:b/>
                <w:szCs w:val="22"/>
                <w:lang w:val="fr-CH"/>
              </w:rPr>
            </w:pPr>
            <w:r w:rsidRPr="000F7655">
              <w:rPr>
                <w:b/>
                <w:szCs w:val="22"/>
                <w:lang w:val="el-GR"/>
              </w:rPr>
              <w:t>Κύπρος</w:t>
            </w:r>
          </w:p>
          <w:p w14:paraId="6BD0A492" w14:textId="77777777" w:rsidR="00A83A6E" w:rsidRPr="000F7655" w:rsidRDefault="00A83A6E" w:rsidP="00D83A43">
            <w:pPr>
              <w:spacing w:line="240" w:lineRule="auto"/>
              <w:rPr>
                <w:szCs w:val="22"/>
                <w:lang w:val="fr-CH"/>
              </w:rPr>
            </w:pPr>
            <w:r w:rsidRPr="000F7655">
              <w:rPr>
                <w:szCs w:val="22"/>
                <w:lang w:val="fr-CH"/>
              </w:rPr>
              <w:t>Novartis Pharma Services Inc.</w:t>
            </w:r>
          </w:p>
          <w:p w14:paraId="3E46723F" w14:textId="77777777" w:rsidR="00A83A6E" w:rsidRPr="000F7655" w:rsidRDefault="00A83A6E" w:rsidP="00D83A43">
            <w:pPr>
              <w:tabs>
                <w:tab w:val="left" w:pos="-720"/>
              </w:tabs>
              <w:suppressAutoHyphens/>
              <w:spacing w:line="240" w:lineRule="auto"/>
              <w:rPr>
                <w:szCs w:val="22"/>
                <w:lang w:val="el-GR"/>
              </w:rPr>
            </w:pPr>
            <w:r w:rsidRPr="000F7655">
              <w:rPr>
                <w:szCs w:val="22"/>
                <w:lang w:val="el-GR"/>
              </w:rPr>
              <w:t>Τηλ: +357 22 690 690</w:t>
            </w:r>
          </w:p>
          <w:p w14:paraId="2F99A272" w14:textId="77777777" w:rsidR="00A83A6E" w:rsidRPr="000F7655" w:rsidRDefault="00A83A6E" w:rsidP="00D83A43">
            <w:pPr>
              <w:spacing w:line="240" w:lineRule="auto"/>
              <w:rPr>
                <w:b/>
                <w:szCs w:val="22"/>
                <w:lang w:val="el-GR"/>
              </w:rPr>
            </w:pPr>
          </w:p>
        </w:tc>
        <w:tc>
          <w:tcPr>
            <w:tcW w:w="4678" w:type="dxa"/>
          </w:tcPr>
          <w:p w14:paraId="33F9B4CC" w14:textId="77777777" w:rsidR="00A83A6E" w:rsidRPr="000F7655" w:rsidRDefault="00A83A6E" w:rsidP="00D83A43">
            <w:pPr>
              <w:tabs>
                <w:tab w:val="left" w:pos="-720"/>
                <w:tab w:val="left" w:pos="4536"/>
              </w:tabs>
              <w:suppressAutoHyphens/>
              <w:spacing w:line="240" w:lineRule="auto"/>
              <w:rPr>
                <w:b/>
                <w:szCs w:val="22"/>
                <w:lang w:val="sv-SE"/>
              </w:rPr>
            </w:pPr>
            <w:r w:rsidRPr="000F7655">
              <w:rPr>
                <w:b/>
                <w:szCs w:val="22"/>
                <w:lang w:val="sv-SE"/>
              </w:rPr>
              <w:t>Sverige</w:t>
            </w:r>
          </w:p>
          <w:p w14:paraId="0D99D798" w14:textId="77777777" w:rsidR="00A83A6E" w:rsidRPr="000F7655" w:rsidRDefault="00A83A6E" w:rsidP="00D83A43">
            <w:pPr>
              <w:spacing w:line="240" w:lineRule="auto"/>
              <w:rPr>
                <w:szCs w:val="22"/>
                <w:lang w:val="sv-SE"/>
              </w:rPr>
            </w:pPr>
            <w:r w:rsidRPr="000F7655">
              <w:rPr>
                <w:szCs w:val="22"/>
                <w:lang w:val="sv-SE"/>
              </w:rPr>
              <w:t>Novartis Sverige AB</w:t>
            </w:r>
          </w:p>
          <w:p w14:paraId="61F0A1C2" w14:textId="77777777" w:rsidR="00A83A6E" w:rsidRPr="000F7655" w:rsidRDefault="00A83A6E" w:rsidP="00D83A43">
            <w:pPr>
              <w:spacing w:line="240" w:lineRule="auto"/>
              <w:rPr>
                <w:szCs w:val="22"/>
                <w:lang w:val="sv-SE"/>
              </w:rPr>
            </w:pPr>
            <w:r w:rsidRPr="000F7655">
              <w:rPr>
                <w:szCs w:val="22"/>
                <w:lang w:val="sv-SE"/>
              </w:rPr>
              <w:t>Tel: +46 8 732 32 00</w:t>
            </w:r>
          </w:p>
          <w:p w14:paraId="677A6A83" w14:textId="77777777" w:rsidR="00A83A6E" w:rsidRPr="000F7655" w:rsidRDefault="00A83A6E" w:rsidP="00D83A43">
            <w:pPr>
              <w:tabs>
                <w:tab w:val="left" w:pos="-720"/>
                <w:tab w:val="left" w:pos="4536"/>
              </w:tabs>
              <w:suppressAutoHyphens/>
              <w:spacing w:line="240" w:lineRule="auto"/>
              <w:rPr>
                <w:szCs w:val="22"/>
                <w:lang w:val="fi-FI"/>
              </w:rPr>
            </w:pPr>
          </w:p>
        </w:tc>
      </w:tr>
      <w:tr w:rsidR="00A83A6E" w:rsidRPr="00485B52" w14:paraId="273BECD8" w14:textId="77777777" w:rsidTr="00A83A6E">
        <w:trPr>
          <w:cantSplit/>
        </w:trPr>
        <w:tc>
          <w:tcPr>
            <w:tcW w:w="4678" w:type="dxa"/>
          </w:tcPr>
          <w:p w14:paraId="0187A8BA" w14:textId="77777777" w:rsidR="00A83A6E" w:rsidRPr="000F7655" w:rsidRDefault="00A83A6E" w:rsidP="00D83A43">
            <w:pPr>
              <w:spacing w:line="240" w:lineRule="auto"/>
              <w:rPr>
                <w:b/>
                <w:szCs w:val="22"/>
                <w:lang w:val="lv-LV"/>
              </w:rPr>
            </w:pPr>
            <w:r w:rsidRPr="000F7655">
              <w:rPr>
                <w:b/>
                <w:szCs w:val="22"/>
                <w:lang w:val="lv-LV"/>
              </w:rPr>
              <w:t>Latvija</w:t>
            </w:r>
          </w:p>
          <w:p w14:paraId="4C60956D" w14:textId="4F746B89" w:rsidR="00A83A6E" w:rsidRPr="000F7655" w:rsidRDefault="00A83A6E" w:rsidP="00D83A43">
            <w:pPr>
              <w:spacing w:line="240" w:lineRule="auto"/>
              <w:rPr>
                <w:szCs w:val="22"/>
                <w:lang w:val="lv-LV"/>
              </w:rPr>
            </w:pPr>
            <w:r w:rsidRPr="000F7655">
              <w:rPr>
                <w:color w:val="000000"/>
                <w:szCs w:val="22"/>
                <w:lang w:val="lv-LV"/>
              </w:rPr>
              <w:t>SIA Novartis Baltics</w:t>
            </w:r>
          </w:p>
          <w:p w14:paraId="305156BC" w14:textId="77777777" w:rsidR="00A83A6E" w:rsidRPr="000F7655" w:rsidRDefault="00A83A6E" w:rsidP="00D83A43">
            <w:pPr>
              <w:tabs>
                <w:tab w:val="left" w:pos="-720"/>
              </w:tabs>
              <w:suppressAutoHyphens/>
              <w:spacing w:line="240" w:lineRule="auto"/>
              <w:rPr>
                <w:szCs w:val="22"/>
                <w:lang w:val="lv-LV"/>
              </w:rPr>
            </w:pPr>
            <w:r w:rsidRPr="000F7655">
              <w:rPr>
                <w:szCs w:val="22"/>
                <w:lang w:val="lv-LV"/>
              </w:rPr>
              <w:t>Tel: +371 67 887 070</w:t>
            </w:r>
          </w:p>
          <w:p w14:paraId="3B792AF6" w14:textId="77777777" w:rsidR="00A83A6E" w:rsidRPr="000F7655" w:rsidRDefault="00A83A6E" w:rsidP="00D83A43">
            <w:pPr>
              <w:tabs>
                <w:tab w:val="left" w:pos="-720"/>
              </w:tabs>
              <w:suppressAutoHyphens/>
              <w:spacing w:line="240" w:lineRule="auto"/>
              <w:rPr>
                <w:szCs w:val="22"/>
                <w:lang w:val="fi-FI"/>
              </w:rPr>
            </w:pPr>
          </w:p>
        </w:tc>
        <w:tc>
          <w:tcPr>
            <w:tcW w:w="4678" w:type="dxa"/>
          </w:tcPr>
          <w:p w14:paraId="2384584B" w14:textId="77777777" w:rsidR="00A83A6E" w:rsidRPr="00097D66" w:rsidRDefault="00A83A6E" w:rsidP="00D83A43">
            <w:pPr>
              <w:tabs>
                <w:tab w:val="left" w:pos="-720"/>
              </w:tabs>
              <w:suppressAutoHyphens/>
              <w:spacing w:line="240" w:lineRule="auto"/>
              <w:rPr>
                <w:szCs w:val="22"/>
                <w:lang w:val="it-IT"/>
              </w:rPr>
            </w:pPr>
          </w:p>
        </w:tc>
      </w:tr>
    </w:tbl>
    <w:p w14:paraId="40F9EBC4" w14:textId="77777777" w:rsidR="00A83A6E" w:rsidRPr="00A9677B" w:rsidRDefault="00A83A6E" w:rsidP="00D83A43">
      <w:pPr>
        <w:numPr>
          <w:ilvl w:val="12"/>
          <w:numId w:val="0"/>
        </w:numPr>
        <w:spacing w:line="240" w:lineRule="auto"/>
        <w:ind w:right="-2"/>
        <w:rPr>
          <w:szCs w:val="22"/>
        </w:rPr>
      </w:pPr>
    </w:p>
    <w:p w14:paraId="4ED69B1D" w14:textId="4E04C0EB" w:rsidR="00A83A6E" w:rsidRPr="000F7655" w:rsidRDefault="00383D93" w:rsidP="00D83A43">
      <w:pPr>
        <w:numPr>
          <w:ilvl w:val="12"/>
          <w:numId w:val="0"/>
        </w:numPr>
        <w:spacing w:line="240" w:lineRule="auto"/>
        <w:ind w:right="-2"/>
        <w:rPr>
          <w:b/>
          <w:szCs w:val="22"/>
          <w:lang w:val="el-GR"/>
        </w:rPr>
      </w:pPr>
      <w:r w:rsidRPr="000F7655">
        <w:rPr>
          <w:b/>
          <w:szCs w:val="22"/>
          <w:lang w:val="el-GR"/>
        </w:rPr>
        <w:t>Το παρόν φύλλο οδηγιών χρήσης αναθεωρήθηκε για τελευταία φορά στις</w:t>
      </w:r>
    </w:p>
    <w:p w14:paraId="1A098A5E" w14:textId="77777777" w:rsidR="00A83A6E" w:rsidRPr="000F7655" w:rsidRDefault="00A83A6E" w:rsidP="00D83A43">
      <w:pPr>
        <w:spacing w:line="240" w:lineRule="auto"/>
        <w:rPr>
          <w:szCs w:val="22"/>
          <w:lang w:val="el-GR"/>
        </w:rPr>
      </w:pPr>
    </w:p>
    <w:p w14:paraId="7B0E0206" w14:textId="06C73FF1" w:rsidR="00A83A6E" w:rsidRPr="000F7655" w:rsidRDefault="00383D93" w:rsidP="00D83A43">
      <w:pPr>
        <w:keepNext/>
        <w:numPr>
          <w:ilvl w:val="12"/>
          <w:numId w:val="0"/>
        </w:numPr>
        <w:spacing w:line="240" w:lineRule="auto"/>
        <w:rPr>
          <w:szCs w:val="22"/>
          <w:lang w:val="el-GR"/>
        </w:rPr>
      </w:pPr>
      <w:r w:rsidRPr="000F7655">
        <w:rPr>
          <w:b/>
          <w:szCs w:val="22"/>
          <w:lang w:val="el-GR"/>
        </w:rPr>
        <w:t>Άλλες πηγές πληροφοριών</w:t>
      </w:r>
    </w:p>
    <w:p w14:paraId="6370A420" w14:textId="4CC68E19" w:rsidR="009C7918" w:rsidRPr="000F7655" w:rsidRDefault="00383D93" w:rsidP="00D83A43">
      <w:pPr>
        <w:numPr>
          <w:ilvl w:val="12"/>
          <w:numId w:val="0"/>
        </w:numPr>
        <w:spacing w:line="240" w:lineRule="auto"/>
        <w:ind w:right="-2"/>
        <w:rPr>
          <w:iCs/>
          <w:szCs w:val="22"/>
          <w:lang w:val="el-GR"/>
        </w:rPr>
      </w:pPr>
      <w:r w:rsidRPr="000F7655">
        <w:rPr>
          <w:iCs/>
          <w:szCs w:val="22"/>
          <w:lang w:val="el-GR"/>
        </w:rPr>
        <w:t>Λεπτομερείς πληροφορίες για το φάρμακο αυτό είναι διαθέσιμες στο δικτυακό τόπο του Ευρωπαϊκού Οργανισμού Φαρμάκων</w:t>
      </w:r>
      <w:r w:rsidR="00A83A6E" w:rsidRPr="000F7655">
        <w:rPr>
          <w:iCs/>
          <w:szCs w:val="22"/>
          <w:lang w:val="el-GR"/>
        </w:rPr>
        <w:t xml:space="preserve">: </w:t>
      </w:r>
      <w:hyperlink r:id="rId31" w:history="1">
        <w:r w:rsidR="00096AE1" w:rsidRPr="00096AE1">
          <w:rPr>
            <w:rStyle w:val="Hyperlink"/>
            <w:noProof/>
            <w:szCs w:val="22"/>
            <w:lang w:val="en-US"/>
          </w:rPr>
          <w:t>https</w:t>
        </w:r>
        <w:r w:rsidR="00096AE1" w:rsidRPr="00096AE1">
          <w:rPr>
            <w:rStyle w:val="Hyperlink"/>
            <w:noProof/>
            <w:szCs w:val="22"/>
            <w:lang w:val="el-GR"/>
          </w:rPr>
          <w:t>://</w:t>
        </w:r>
        <w:r w:rsidR="00096AE1" w:rsidRPr="00096AE1">
          <w:rPr>
            <w:rStyle w:val="Hyperlink"/>
            <w:noProof/>
            <w:szCs w:val="22"/>
            <w:lang w:val="en-US"/>
          </w:rPr>
          <w:t>www</w:t>
        </w:r>
        <w:r w:rsidR="00096AE1" w:rsidRPr="00096AE1">
          <w:rPr>
            <w:rStyle w:val="Hyperlink"/>
            <w:noProof/>
            <w:szCs w:val="22"/>
            <w:lang w:val="el-GR"/>
          </w:rPr>
          <w:t>.</w:t>
        </w:r>
        <w:r w:rsidR="00096AE1" w:rsidRPr="00096AE1">
          <w:rPr>
            <w:rStyle w:val="Hyperlink"/>
            <w:noProof/>
            <w:szCs w:val="22"/>
            <w:lang w:val="en-US"/>
          </w:rPr>
          <w:t>ema</w:t>
        </w:r>
        <w:r w:rsidR="00096AE1" w:rsidRPr="00096AE1">
          <w:rPr>
            <w:rStyle w:val="Hyperlink"/>
            <w:noProof/>
            <w:szCs w:val="22"/>
            <w:lang w:val="el-GR"/>
          </w:rPr>
          <w:t>.</w:t>
        </w:r>
        <w:r w:rsidR="00096AE1" w:rsidRPr="00096AE1">
          <w:rPr>
            <w:rStyle w:val="Hyperlink"/>
            <w:noProof/>
            <w:szCs w:val="22"/>
            <w:lang w:val="en-US"/>
          </w:rPr>
          <w:t>europa</w:t>
        </w:r>
        <w:r w:rsidR="00096AE1" w:rsidRPr="00096AE1">
          <w:rPr>
            <w:rStyle w:val="Hyperlink"/>
            <w:noProof/>
            <w:szCs w:val="22"/>
            <w:lang w:val="el-GR"/>
          </w:rPr>
          <w:t>.</w:t>
        </w:r>
        <w:r w:rsidR="00096AE1" w:rsidRPr="00096AE1">
          <w:rPr>
            <w:rStyle w:val="Hyperlink"/>
            <w:noProof/>
            <w:szCs w:val="22"/>
            <w:lang w:val="en-US"/>
          </w:rPr>
          <w:t>eu</w:t>
        </w:r>
      </w:hyperlink>
      <w:r w:rsidR="009C7918" w:rsidRPr="000F7655">
        <w:rPr>
          <w:iCs/>
          <w:szCs w:val="22"/>
          <w:lang w:val="el-GR"/>
        </w:rPr>
        <w:t>.</w:t>
      </w:r>
    </w:p>
    <w:p w14:paraId="379FAD85" w14:textId="317830BD" w:rsidR="00EE2916" w:rsidRPr="000F7655" w:rsidRDefault="00A83A6E" w:rsidP="00D83A43">
      <w:pPr>
        <w:pStyle w:val="Nottoc-headings"/>
        <w:spacing w:before="0" w:after="0"/>
        <w:rPr>
          <w:rFonts w:ascii="Times New Roman" w:hAnsi="Times New Roman" w:cs="Times New Roman"/>
          <w:b w:val="0"/>
          <w:sz w:val="22"/>
          <w:szCs w:val="22"/>
          <w:lang w:val="el-GR"/>
        </w:rPr>
      </w:pPr>
      <w:r w:rsidRPr="000F7655">
        <w:rPr>
          <w:rFonts w:ascii="Times New Roman" w:hAnsi="Times New Roman" w:cs="Times New Roman"/>
          <w:sz w:val="22"/>
          <w:szCs w:val="22"/>
          <w:lang w:val="el-GR"/>
        </w:rPr>
        <w:br w:type="page"/>
      </w:r>
    </w:p>
    <w:p w14:paraId="2C8C6239" w14:textId="51DE3AD9" w:rsidR="009C7918" w:rsidRPr="000F7655" w:rsidRDefault="007F74F2" w:rsidP="00D83A43">
      <w:pPr>
        <w:keepNext/>
        <w:numPr>
          <w:ilvl w:val="12"/>
          <w:numId w:val="0"/>
        </w:numPr>
        <w:tabs>
          <w:tab w:val="clear" w:pos="567"/>
        </w:tabs>
        <w:spacing w:line="240" w:lineRule="auto"/>
        <w:rPr>
          <w:b/>
          <w:szCs w:val="22"/>
          <w:lang w:val="el-GR"/>
        </w:rPr>
      </w:pPr>
      <w:r w:rsidRPr="000F7655">
        <w:rPr>
          <w:b/>
          <w:szCs w:val="22"/>
          <w:lang w:val="el-GR"/>
        </w:rPr>
        <w:lastRenderedPageBreak/>
        <w:t>Οδηγίες Χρήσης του</w:t>
      </w:r>
      <w:r w:rsidR="009C7918" w:rsidRPr="000F7655">
        <w:rPr>
          <w:b/>
          <w:szCs w:val="22"/>
          <w:lang w:val="el-GR"/>
        </w:rPr>
        <w:t xml:space="preserve"> </w:t>
      </w:r>
      <w:r w:rsidR="009C7918" w:rsidRPr="000F7655">
        <w:rPr>
          <w:b/>
          <w:szCs w:val="22"/>
        </w:rPr>
        <w:t>Enerzair</w:t>
      </w:r>
      <w:r w:rsidR="009C7918" w:rsidRPr="000F7655">
        <w:rPr>
          <w:b/>
          <w:szCs w:val="22"/>
          <w:lang w:val="el-GR"/>
        </w:rPr>
        <w:t xml:space="preserve"> </w:t>
      </w:r>
      <w:r w:rsidR="009C7918" w:rsidRPr="000F7655">
        <w:rPr>
          <w:b/>
          <w:szCs w:val="22"/>
        </w:rPr>
        <w:t>Breezhaler</w:t>
      </w:r>
    </w:p>
    <w:p w14:paraId="63BC365F" w14:textId="4D6864C5" w:rsidR="00EE2916" w:rsidRPr="000F7655" w:rsidRDefault="00EE2916" w:rsidP="00D83A43">
      <w:pPr>
        <w:keepNext/>
        <w:numPr>
          <w:ilvl w:val="12"/>
          <w:numId w:val="0"/>
        </w:numPr>
        <w:tabs>
          <w:tab w:val="clear" w:pos="567"/>
        </w:tabs>
        <w:spacing w:line="240" w:lineRule="auto"/>
        <w:rPr>
          <w:b/>
          <w:szCs w:val="22"/>
          <w:lang w:val="el-GR"/>
        </w:rPr>
      </w:pPr>
    </w:p>
    <w:p w14:paraId="38EEB1FC" w14:textId="20542160" w:rsidR="00EE2916" w:rsidRPr="000F7655" w:rsidDel="005D7357" w:rsidRDefault="00854A4F">
      <w:pPr>
        <w:keepNext/>
        <w:numPr>
          <w:ilvl w:val="12"/>
          <w:numId w:val="0"/>
        </w:numPr>
        <w:tabs>
          <w:tab w:val="clear" w:pos="567"/>
        </w:tabs>
        <w:spacing w:line="240" w:lineRule="auto"/>
        <w:rPr>
          <w:del w:id="60" w:author="Author"/>
          <w:szCs w:val="22"/>
          <w:lang w:val="el-GR"/>
        </w:rPr>
      </w:pPr>
      <w:r w:rsidRPr="000F7655">
        <w:rPr>
          <w:b/>
          <w:szCs w:val="22"/>
          <w:lang w:val="el-GR"/>
        </w:rPr>
        <w:t>Παρακαλείστε να δ</w:t>
      </w:r>
      <w:r w:rsidR="007F74F2" w:rsidRPr="000F7655">
        <w:rPr>
          <w:b/>
          <w:szCs w:val="22"/>
          <w:lang w:val="el-GR"/>
        </w:rPr>
        <w:t>ιαβάσ</w:t>
      </w:r>
      <w:r w:rsidRPr="000F7655">
        <w:rPr>
          <w:b/>
          <w:szCs w:val="22"/>
          <w:lang w:val="el-GR"/>
        </w:rPr>
        <w:t>ε</w:t>
      </w:r>
      <w:r w:rsidR="007F74F2" w:rsidRPr="000F7655">
        <w:rPr>
          <w:b/>
          <w:szCs w:val="22"/>
          <w:lang w:val="el-GR"/>
        </w:rPr>
        <w:t>τε τις πλήρεις οδηγίες χρήσης πριν να χρησιμοποιήσετε το</w:t>
      </w:r>
      <w:r w:rsidR="00EE2916" w:rsidRPr="000F7655">
        <w:rPr>
          <w:b/>
          <w:szCs w:val="22"/>
          <w:lang w:val="el-GR"/>
        </w:rPr>
        <w:t xml:space="preserve"> </w:t>
      </w:r>
      <w:r w:rsidR="00EE2916" w:rsidRPr="000F7655">
        <w:rPr>
          <w:b/>
          <w:szCs w:val="22"/>
        </w:rPr>
        <w:t>Enerzai</w:t>
      </w:r>
      <w:r w:rsidR="0010594E" w:rsidRPr="000F7655">
        <w:rPr>
          <w:b/>
          <w:szCs w:val="22"/>
        </w:rPr>
        <w:t>r</w:t>
      </w:r>
      <w:r w:rsidR="00EE2916" w:rsidRPr="000F7655">
        <w:rPr>
          <w:b/>
          <w:szCs w:val="22"/>
          <w:lang w:val="el-GR"/>
        </w:rPr>
        <w:t xml:space="preserve"> </w:t>
      </w:r>
      <w:r w:rsidR="00EE2916" w:rsidRPr="000F7655">
        <w:rPr>
          <w:b/>
          <w:szCs w:val="22"/>
        </w:rPr>
        <w:t>Breezhaler</w:t>
      </w:r>
      <w:r w:rsidR="00EE2916" w:rsidRPr="000F7655">
        <w:rPr>
          <w:b/>
          <w:szCs w:val="22"/>
          <w:lang w:val="el-GR"/>
        </w:rPr>
        <w:t>.</w:t>
      </w:r>
      <w:del w:id="61" w:author="Author">
        <w:r w:rsidR="00EE2916" w:rsidRPr="000F7655" w:rsidDel="005D7357">
          <w:rPr>
            <w:szCs w:val="22"/>
            <w:lang w:val="el-GR"/>
          </w:rPr>
          <w:delText xml:space="preserve"> </w:delText>
        </w:r>
        <w:r w:rsidR="007F74F2" w:rsidRPr="000F7655" w:rsidDel="005D7357">
          <w:rPr>
            <w:szCs w:val="22"/>
            <w:lang w:val="el-GR"/>
          </w:rPr>
          <w:delText xml:space="preserve">Αυτές οι οδηγίες είναι επίσης διαθέσιμες αν σκανάρετε τον κωδικό </w:delText>
        </w:r>
        <w:r w:rsidR="007F74F2" w:rsidRPr="000F7655" w:rsidDel="005D7357">
          <w:rPr>
            <w:szCs w:val="22"/>
          </w:rPr>
          <w:delText>QR</w:delText>
        </w:r>
        <w:r w:rsidR="007F74F2" w:rsidRPr="000F7655" w:rsidDel="005D7357">
          <w:rPr>
            <w:szCs w:val="22"/>
            <w:lang w:val="el-GR"/>
          </w:rPr>
          <w:delText xml:space="preserve"> ή αν επισκεφτείτε το</w:delText>
        </w:r>
        <w:r w:rsidR="00EE2916" w:rsidRPr="000F7655" w:rsidDel="005D7357">
          <w:rPr>
            <w:szCs w:val="22"/>
            <w:lang w:val="el-GR"/>
          </w:rPr>
          <w:delText xml:space="preserve">: </w:delText>
        </w:r>
        <w:r w:rsidR="001679EA" w:rsidDel="005D7357">
          <w:fldChar w:fldCharType="begin"/>
        </w:r>
        <w:r w:rsidR="001679EA" w:rsidDel="005D7357">
          <w:delInstrText>HYPERLINK "http://www.breezhaler-asthma.eu/enerzair"</w:delInstrText>
        </w:r>
        <w:r w:rsidR="001679EA" w:rsidDel="005D7357">
          <w:fldChar w:fldCharType="separate"/>
        </w:r>
        <w:r w:rsidR="001679EA" w:rsidRPr="000F7655" w:rsidDel="005D7357">
          <w:rPr>
            <w:rStyle w:val="Hyperlink"/>
            <w:szCs w:val="22"/>
          </w:rPr>
          <w:delText>www</w:delText>
        </w:r>
        <w:r w:rsidR="001679EA" w:rsidRPr="000F7655" w:rsidDel="005D7357">
          <w:rPr>
            <w:rStyle w:val="Hyperlink"/>
            <w:szCs w:val="22"/>
            <w:lang w:val="el-GR"/>
          </w:rPr>
          <w:delText>.</w:delText>
        </w:r>
        <w:r w:rsidR="001679EA" w:rsidRPr="000F7655" w:rsidDel="005D7357">
          <w:rPr>
            <w:rStyle w:val="Hyperlink"/>
            <w:szCs w:val="22"/>
          </w:rPr>
          <w:delText>breezhaler</w:delText>
        </w:r>
        <w:r w:rsidR="001679EA" w:rsidRPr="000F7655" w:rsidDel="005D7357">
          <w:rPr>
            <w:rStyle w:val="Hyperlink"/>
            <w:szCs w:val="22"/>
            <w:lang w:val="el-GR"/>
          </w:rPr>
          <w:delText>-</w:delText>
        </w:r>
        <w:r w:rsidR="001679EA" w:rsidRPr="000F7655" w:rsidDel="005D7357">
          <w:rPr>
            <w:rStyle w:val="Hyperlink"/>
            <w:szCs w:val="22"/>
          </w:rPr>
          <w:delText>asthma</w:delText>
        </w:r>
        <w:r w:rsidR="001679EA" w:rsidRPr="000F7655" w:rsidDel="005D7357">
          <w:rPr>
            <w:rStyle w:val="Hyperlink"/>
            <w:szCs w:val="22"/>
            <w:lang w:val="el-GR"/>
          </w:rPr>
          <w:delText>.</w:delText>
        </w:r>
        <w:r w:rsidR="001679EA" w:rsidRPr="000F7655" w:rsidDel="005D7357">
          <w:rPr>
            <w:rStyle w:val="Hyperlink"/>
            <w:szCs w:val="22"/>
          </w:rPr>
          <w:delText>eu</w:delText>
        </w:r>
        <w:r w:rsidR="001679EA" w:rsidRPr="000F7655" w:rsidDel="005D7357">
          <w:rPr>
            <w:rStyle w:val="Hyperlink"/>
            <w:szCs w:val="22"/>
            <w:lang w:val="el-GR"/>
          </w:rPr>
          <w:delText>/</w:delText>
        </w:r>
        <w:r w:rsidR="001679EA" w:rsidRPr="000F7655" w:rsidDel="005D7357">
          <w:rPr>
            <w:rStyle w:val="Hyperlink"/>
            <w:szCs w:val="22"/>
          </w:rPr>
          <w:delText>enerzair</w:delText>
        </w:r>
        <w:r w:rsidR="001679EA" w:rsidDel="005D7357">
          <w:fldChar w:fldCharType="end"/>
        </w:r>
      </w:del>
    </w:p>
    <w:p w14:paraId="7E6CE6F0" w14:textId="6D14A0C4" w:rsidR="007B1288" w:rsidRPr="000F7655" w:rsidDel="005D7357" w:rsidRDefault="007B1288">
      <w:pPr>
        <w:keepNext/>
        <w:numPr>
          <w:ilvl w:val="12"/>
          <w:numId w:val="0"/>
        </w:numPr>
        <w:tabs>
          <w:tab w:val="clear" w:pos="567"/>
        </w:tabs>
        <w:spacing w:line="240" w:lineRule="auto"/>
        <w:rPr>
          <w:del w:id="62" w:author="Author"/>
          <w:szCs w:val="22"/>
          <w:lang w:val="el-GR"/>
        </w:rPr>
      </w:pPr>
    </w:p>
    <w:p w14:paraId="31EA85FA" w14:textId="16AB9780" w:rsidR="00B84FD6" w:rsidRPr="000F7655" w:rsidRDefault="00C70950" w:rsidP="005D7357">
      <w:pPr>
        <w:keepNext/>
        <w:numPr>
          <w:ilvl w:val="12"/>
          <w:numId w:val="0"/>
        </w:numPr>
        <w:tabs>
          <w:tab w:val="clear" w:pos="567"/>
        </w:tabs>
        <w:spacing w:line="240" w:lineRule="auto"/>
        <w:rPr>
          <w:szCs w:val="22"/>
          <w:shd w:val="pct15" w:color="auto" w:fill="auto"/>
        </w:rPr>
      </w:pPr>
      <w:bookmarkStart w:id="63" w:name="_Toc299953923"/>
      <w:bookmarkEnd w:id="63"/>
      <w:del w:id="64" w:author="Author">
        <w:r w:rsidRPr="000F7655" w:rsidDel="005D7357">
          <w:rPr>
            <w:szCs w:val="22"/>
            <w:shd w:val="pct15" w:color="auto" w:fill="auto"/>
          </w:rPr>
          <w:delText>“</w:delText>
        </w:r>
        <w:r w:rsidRPr="000F7655" w:rsidDel="005D7357">
          <w:rPr>
            <w:szCs w:val="22"/>
            <w:shd w:val="pct15" w:color="auto" w:fill="auto"/>
            <w:lang w:val="el-GR"/>
          </w:rPr>
          <w:delText xml:space="preserve">Περιλαμβάνεται κωδικός </w:delText>
        </w:r>
        <w:r w:rsidRPr="000F7655" w:rsidDel="005D7357">
          <w:rPr>
            <w:szCs w:val="22"/>
            <w:shd w:val="pct15" w:color="auto" w:fill="auto"/>
          </w:rPr>
          <w:delText>QR”</w:delText>
        </w:r>
      </w:del>
    </w:p>
    <w:p w14:paraId="0CB7DFAF" w14:textId="77777777" w:rsidR="00AB7056" w:rsidRPr="000F7655" w:rsidRDefault="00AB7056" w:rsidP="00D83A43">
      <w:pPr>
        <w:keepNext/>
        <w:keepLines/>
        <w:tabs>
          <w:tab w:val="clear" w:pos="567"/>
        </w:tabs>
        <w:spacing w:line="240" w:lineRule="auto"/>
        <w:rPr>
          <w:szCs w:val="22"/>
          <w:u w:val="single"/>
          <w:lang w:val="el-GR"/>
        </w:rPr>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AB7056" w:rsidRPr="000F7655" w14:paraId="59201F59" w14:textId="77777777" w:rsidTr="0007219C">
        <w:trPr>
          <w:cantSplit/>
          <w:trHeight w:val="1919"/>
        </w:trPr>
        <w:tc>
          <w:tcPr>
            <w:tcW w:w="2376" w:type="dxa"/>
            <w:tcBorders>
              <w:top w:val="nil"/>
              <w:left w:val="nil"/>
              <w:bottom w:val="nil"/>
              <w:right w:val="nil"/>
            </w:tcBorders>
            <w:vAlign w:val="center"/>
            <w:hideMark/>
          </w:tcPr>
          <w:p w14:paraId="050CFC0B" w14:textId="77777777" w:rsidR="00AB7056" w:rsidRPr="000F7655" w:rsidRDefault="00AB7056" w:rsidP="00D83A43">
            <w:pPr>
              <w:pStyle w:val="Table"/>
              <w:keepNext/>
              <w:spacing w:before="0" w:after="0"/>
              <w:jc w:val="center"/>
              <w:rPr>
                <w:rFonts w:ascii="Times New Roman" w:eastAsia="Arial" w:hAnsi="Times New Roman"/>
                <w:b/>
                <w:sz w:val="22"/>
                <w:szCs w:val="22"/>
              </w:rPr>
            </w:pPr>
            <w:r w:rsidRPr="000F7655">
              <w:rPr>
                <w:noProof/>
                <w:lang w:eastAsia="en-US"/>
              </w:rPr>
              <w:drawing>
                <wp:inline distT="0" distB="0" distL="0" distR="0" wp14:anchorId="73EFD8E5" wp14:editId="309BF6FB">
                  <wp:extent cx="1173480" cy="848360"/>
                  <wp:effectExtent l="0" t="0" r="0" b="0"/>
                  <wp:docPr id="245"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5E2DDFB3" w14:textId="77777777" w:rsidR="00AB7056" w:rsidRPr="000F7655" w:rsidRDefault="00AB7056" w:rsidP="00D83A43">
            <w:pPr>
              <w:pStyle w:val="Text"/>
              <w:keepNext/>
              <w:keepLines/>
              <w:spacing w:before="0"/>
              <w:jc w:val="center"/>
              <w:rPr>
                <w:b/>
                <w:sz w:val="22"/>
                <w:szCs w:val="22"/>
              </w:rPr>
            </w:pPr>
            <w:r w:rsidRPr="000F7655">
              <w:rPr>
                <w:noProof/>
                <w:lang w:eastAsia="en-US"/>
              </w:rPr>
              <w:drawing>
                <wp:inline distT="0" distB="0" distL="0" distR="0" wp14:anchorId="41A82A32" wp14:editId="6B67A205">
                  <wp:extent cx="1310640" cy="1005840"/>
                  <wp:effectExtent l="0" t="0" r="0" b="0"/>
                  <wp:docPr id="246"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20EBCE97" w14:textId="77777777" w:rsidR="00AB7056" w:rsidRPr="000F7655" w:rsidRDefault="00AB7056" w:rsidP="00D83A43">
            <w:pPr>
              <w:pStyle w:val="Text"/>
              <w:keepNext/>
              <w:keepLines/>
              <w:spacing w:before="0"/>
              <w:jc w:val="center"/>
              <w:rPr>
                <w:b/>
                <w:sz w:val="22"/>
                <w:szCs w:val="22"/>
              </w:rPr>
            </w:pPr>
            <w:r w:rsidRPr="000F7655">
              <w:rPr>
                <w:noProof/>
                <w:lang w:eastAsia="en-US"/>
              </w:rPr>
              <w:drawing>
                <wp:inline distT="0" distB="0" distL="0" distR="0" wp14:anchorId="01BF7C34" wp14:editId="1CBA42A8">
                  <wp:extent cx="1153160" cy="1005840"/>
                  <wp:effectExtent l="0" t="0" r="0" b="0"/>
                  <wp:docPr id="247"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1161344D" w14:textId="3F18CA1F" w:rsidR="00AB7056" w:rsidRPr="000F7655" w:rsidRDefault="00AB7056" w:rsidP="00D83A43">
            <w:pPr>
              <w:pStyle w:val="Text"/>
              <w:keepNext/>
              <w:keepLines/>
              <w:spacing w:before="0"/>
              <w:jc w:val="center"/>
              <w:rPr>
                <w:b/>
                <w:sz w:val="20"/>
              </w:rPr>
            </w:pPr>
            <w:r w:rsidRPr="000F7655">
              <w:rPr>
                <w:noProof/>
                <w:lang w:eastAsia="en-US"/>
              </w:rPr>
              <w:drawing>
                <wp:inline distT="0" distB="0" distL="0" distR="0" wp14:anchorId="3B3F6B30" wp14:editId="0AFFF5E5">
                  <wp:extent cx="990600" cy="1270000"/>
                  <wp:effectExtent l="0" t="0" r="0" b="0"/>
                  <wp:docPr id="24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AB7056" w:rsidRPr="003D22BB" w14:paraId="7CA60F16" w14:textId="77777777" w:rsidTr="0007219C">
        <w:trPr>
          <w:cantSplit/>
        </w:trPr>
        <w:tc>
          <w:tcPr>
            <w:tcW w:w="2376" w:type="dxa"/>
            <w:tcBorders>
              <w:top w:val="nil"/>
              <w:left w:val="nil"/>
              <w:bottom w:val="nil"/>
              <w:right w:val="nil"/>
            </w:tcBorders>
            <w:hideMark/>
          </w:tcPr>
          <w:p w14:paraId="405F8E12" w14:textId="39B6197C" w:rsidR="00AB7056" w:rsidRPr="000F7655" w:rsidRDefault="00AB7056" w:rsidP="00D83A43">
            <w:pPr>
              <w:pStyle w:val="Table"/>
              <w:keepNext/>
              <w:spacing w:before="0" w:after="0"/>
              <w:jc w:val="center"/>
              <w:rPr>
                <w:rFonts w:ascii="Times New Roman" w:eastAsia="Arial" w:hAnsi="Times New Roman"/>
                <w:b/>
                <w:sz w:val="22"/>
                <w:szCs w:val="22"/>
                <w:lang w:val="el-GR"/>
              </w:rPr>
            </w:pPr>
            <w:r w:rsidRPr="000F7655">
              <w:rPr>
                <w:rFonts w:ascii="Times New Roman" w:hAnsi="Times New Roman"/>
                <w:b/>
                <w:sz w:val="22"/>
                <w:szCs w:val="22"/>
                <w:lang w:val="el-GR"/>
              </w:rPr>
              <w:t>Εισάγετε</w:t>
            </w:r>
          </w:p>
        </w:tc>
        <w:tc>
          <w:tcPr>
            <w:tcW w:w="2268" w:type="dxa"/>
            <w:tcBorders>
              <w:top w:val="nil"/>
              <w:left w:val="nil"/>
              <w:bottom w:val="nil"/>
              <w:right w:val="nil"/>
            </w:tcBorders>
            <w:hideMark/>
          </w:tcPr>
          <w:p w14:paraId="2CDA223B" w14:textId="4467A122" w:rsidR="00AB7056" w:rsidRPr="000F7655" w:rsidRDefault="00AB7056" w:rsidP="00D83A43">
            <w:pPr>
              <w:pStyle w:val="Table"/>
              <w:keepNext/>
              <w:spacing w:before="0" w:after="0"/>
              <w:jc w:val="center"/>
              <w:rPr>
                <w:rFonts w:ascii="Times New Roman" w:hAnsi="Times New Roman"/>
                <w:b/>
                <w:sz w:val="22"/>
                <w:szCs w:val="22"/>
              </w:rPr>
            </w:pPr>
            <w:r w:rsidRPr="000F7655">
              <w:rPr>
                <w:rFonts w:ascii="Times New Roman" w:hAnsi="Times New Roman"/>
                <w:b/>
                <w:sz w:val="22"/>
                <w:szCs w:val="22"/>
                <w:lang w:val="el-GR"/>
              </w:rPr>
              <w:t>Τρυπήστε και αφήστε</w:t>
            </w:r>
          </w:p>
        </w:tc>
        <w:tc>
          <w:tcPr>
            <w:tcW w:w="2268" w:type="dxa"/>
            <w:tcBorders>
              <w:top w:val="nil"/>
              <w:left w:val="nil"/>
              <w:bottom w:val="nil"/>
              <w:right w:val="nil"/>
            </w:tcBorders>
            <w:hideMark/>
          </w:tcPr>
          <w:p w14:paraId="475FF52B" w14:textId="706D1C2F" w:rsidR="00AB7056" w:rsidRPr="000F7655" w:rsidRDefault="00AB7056" w:rsidP="00D83A43">
            <w:pPr>
              <w:pStyle w:val="Table"/>
              <w:keepNext/>
              <w:spacing w:before="0" w:after="0"/>
              <w:jc w:val="center"/>
              <w:rPr>
                <w:rFonts w:ascii="Times New Roman" w:hAnsi="Times New Roman"/>
                <w:b/>
                <w:sz w:val="22"/>
                <w:szCs w:val="22"/>
              </w:rPr>
            </w:pPr>
            <w:r w:rsidRPr="000F7655">
              <w:rPr>
                <w:rFonts w:ascii="Times New Roman" w:hAnsi="Times New Roman"/>
                <w:b/>
                <w:sz w:val="22"/>
                <w:szCs w:val="22"/>
                <w:lang w:val="el-GR"/>
              </w:rPr>
              <w:t>Εισπνεύστε βαθιά</w:t>
            </w:r>
          </w:p>
        </w:tc>
        <w:tc>
          <w:tcPr>
            <w:tcW w:w="2415" w:type="dxa"/>
            <w:tcBorders>
              <w:top w:val="nil"/>
              <w:left w:val="nil"/>
              <w:bottom w:val="nil"/>
              <w:right w:val="nil"/>
            </w:tcBorders>
            <w:hideMark/>
          </w:tcPr>
          <w:p w14:paraId="474D5441" w14:textId="77777777" w:rsidR="00AB7056" w:rsidRPr="000F7655" w:rsidRDefault="00AB7056" w:rsidP="00D83A43">
            <w:pPr>
              <w:pStyle w:val="Table"/>
              <w:keepNext/>
              <w:spacing w:before="0" w:after="0"/>
              <w:jc w:val="center"/>
              <w:rPr>
                <w:rFonts w:ascii="Times New Roman" w:hAnsi="Times New Roman"/>
                <w:b/>
                <w:sz w:val="22"/>
                <w:szCs w:val="22"/>
                <w:lang w:val="el-GR"/>
              </w:rPr>
            </w:pPr>
            <w:r w:rsidRPr="000F7655">
              <w:rPr>
                <w:rFonts w:ascii="Times New Roman" w:hAnsi="Times New Roman"/>
                <w:b/>
                <w:sz w:val="22"/>
                <w:szCs w:val="22"/>
                <w:lang w:val="el-GR"/>
              </w:rPr>
              <w:t>Ελέγξτε ότι το καψάκιο είναι άδειο</w:t>
            </w:r>
          </w:p>
        </w:tc>
      </w:tr>
      <w:tr w:rsidR="0007219C" w:rsidRPr="003D22BB" w14:paraId="141C74F6" w14:textId="77777777" w:rsidTr="0007219C">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07219C" w:rsidRPr="003D22BB" w14:paraId="1686BE50" w14:textId="77777777" w:rsidTr="000C38C2">
              <w:trPr>
                <w:cantSplit/>
              </w:trPr>
              <w:tc>
                <w:tcPr>
                  <w:tcW w:w="2376" w:type="dxa"/>
                  <w:tcBorders>
                    <w:top w:val="nil"/>
                    <w:left w:val="nil"/>
                    <w:bottom w:val="nil"/>
                    <w:right w:val="nil"/>
                  </w:tcBorders>
                </w:tcPr>
                <w:p w14:paraId="18A6855E" w14:textId="77777777" w:rsidR="0007219C" w:rsidRPr="000F7655" w:rsidRDefault="0007219C" w:rsidP="00D83A43">
                  <w:pPr>
                    <w:pStyle w:val="Text"/>
                    <w:jc w:val="left"/>
                    <w:rPr>
                      <w:b/>
                      <w:sz w:val="22"/>
                      <w:szCs w:val="22"/>
                      <w:lang w:val="el-GR"/>
                    </w:rPr>
                  </w:pPr>
                  <w:r w:rsidRPr="000F7655">
                    <w:rPr>
                      <w:noProof/>
                      <w:lang w:eastAsia="en-US"/>
                    </w:rPr>
                    <mc:AlternateContent>
                      <mc:Choice Requires="wps">
                        <w:drawing>
                          <wp:anchor distT="0" distB="0" distL="114300" distR="114300" simplePos="0" relativeHeight="251693568" behindDoc="0" locked="0" layoutInCell="1" allowOverlap="1" wp14:anchorId="22BFCFF8" wp14:editId="339A2553">
                            <wp:simplePos x="0" y="0"/>
                            <wp:positionH relativeFrom="column">
                              <wp:posOffset>97155</wp:posOffset>
                            </wp:positionH>
                            <wp:positionV relativeFrom="paragraph">
                              <wp:posOffset>93345</wp:posOffset>
                            </wp:positionV>
                            <wp:extent cx="1276350" cy="852805"/>
                            <wp:effectExtent l="0" t="0" r="0" b="0"/>
                            <wp:wrapNone/>
                            <wp:docPr id="23" name="Down Arrow 2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4898348F" w14:textId="77777777" w:rsidR="007518EF" w:rsidRPr="00F52A44" w:rsidRDefault="007518EF" w:rsidP="0007219C">
                                        <w:pPr>
                                          <w:jc w:val="center"/>
                                          <w:rPr>
                                            <w:b/>
                                            <w:color w:val="FFFFFF"/>
                                            <w:sz w:val="28"/>
                                          </w:rPr>
                                        </w:pPr>
                                        <w:r w:rsidRPr="00F52A44">
                                          <w:rPr>
                                            <w:b/>
                                            <w:color w:val="FFFFFF"/>
                                            <w:sz w:val="28"/>
                                          </w:rPr>
                                          <w:t>1</w:t>
                                        </w:r>
                                      </w:p>
                                      <w:p w14:paraId="12253695" w14:textId="77777777" w:rsidR="007518EF" w:rsidRPr="00F52A44" w:rsidRDefault="007518EF" w:rsidP="0007219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2BFCFF8" id="Down Arrow 23" o:spid="_x0000_s1041" type="#_x0000_t67" style="position:absolute;margin-left:7.65pt;margin-top:7.35pt;width:100.5pt;height:67.15pt;z-index:251693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Km/fwIAAAQF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UcUNh5nAtPVBurDkyceeiEHx1cK+65x9ifmUbmIG7cxPuIhNeAw&#10;MFiUNOB//e0+5aOgMEpJi5uAg/7cMS+Q0q8WpXY7vrxMq5Ody+n1BB1/HtmcR+zOLAE/yxj33vFs&#10;pvyoj6b0YF5xaRepK4aY5di7p3RwlrHfUFx7LhaLnIbr4lhc22fHU/FEXWL8pXtl3g1CiijBBzhu&#10;DSvfSanPTW9aWOwiSJV19sbroHxctSyN4beQdvncz1lvP6/5bwA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BPNKm/fwIA&#10;AAQFAAAOAAAAAAAAAAAAAAAAAC4CAABkcnMvZTJvRG9jLnhtbFBLAQItABQABgAIAAAAIQB+BVL0&#10;3gAAAAkBAAAPAAAAAAAAAAAAAAAAANkEAABkcnMvZG93bnJldi54bWxQSwUGAAAAAAQABADzAAAA&#10;5AUAAAAA&#10;" adj="10800" fillcolor="#7f7f7f" stroked="f" strokeweight="1pt">
                            <v:textbox>
                              <w:txbxContent>
                                <w:p w14:paraId="4898348F" w14:textId="77777777" w:rsidR="007518EF" w:rsidRPr="00F52A44" w:rsidRDefault="007518EF" w:rsidP="0007219C">
                                  <w:pPr>
                                    <w:jc w:val="center"/>
                                    <w:rPr>
                                      <w:b/>
                                      <w:color w:val="FFFFFF"/>
                                      <w:sz w:val="28"/>
                                    </w:rPr>
                                  </w:pPr>
                                  <w:r w:rsidRPr="00F52A44">
                                    <w:rPr>
                                      <w:b/>
                                      <w:color w:val="FFFFFF"/>
                                      <w:sz w:val="28"/>
                                    </w:rPr>
                                    <w:t>1</w:t>
                                  </w:r>
                                </w:p>
                                <w:p w14:paraId="12253695" w14:textId="77777777" w:rsidR="007518EF" w:rsidRPr="00F52A44" w:rsidRDefault="007518EF" w:rsidP="0007219C">
                                  <w:pPr>
                                    <w:rPr>
                                      <w:b/>
                                      <w:color w:val="FFFFFF"/>
                                      <w:sz w:val="28"/>
                                    </w:rPr>
                                  </w:pPr>
                                </w:p>
                              </w:txbxContent>
                            </v:textbox>
                          </v:shape>
                        </w:pict>
                      </mc:Fallback>
                    </mc:AlternateContent>
                  </w:r>
                </w:p>
              </w:tc>
              <w:tc>
                <w:tcPr>
                  <w:tcW w:w="2268" w:type="dxa"/>
                  <w:tcBorders>
                    <w:top w:val="nil"/>
                    <w:left w:val="nil"/>
                    <w:bottom w:val="nil"/>
                    <w:right w:val="nil"/>
                  </w:tcBorders>
                </w:tcPr>
                <w:p w14:paraId="47571FA5" w14:textId="77777777" w:rsidR="0007219C" w:rsidRPr="000F7655" w:rsidRDefault="0007219C" w:rsidP="00D83A43">
                  <w:pPr>
                    <w:pStyle w:val="Text"/>
                    <w:spacing w:before="0"/>
                    <w:jc w:val="left"/>
                    <w:rPr>
                      <w:b/>
                      <w:sz w:val="22"/>
                      <w:szCs w:val="22"/>
                      <w:lang w:val="el-GR"/>
                    </w:rPr>
                  </w:pPr>
                  <w:r w:rsidRPr="000F7655">
                    <w:rPr>
                      <w:noProof/>
                      <w:lang w:eastAsia="en-US"/>
                    </w:rPr>
                    <mc:AlternateContent>
                      <mc:Choice Requires="wps">
                        <w:drawing>
                          <wp:anchor distT="0" distB="0" distL="114300" distR="114300" simplePos="0" relativeHeight="251694592" behindDoc="0" locked="0" layoutInCell="1" allowOverlap="1" wp14:anchorId="3B96BEE3" wp14:editId="2125ED39">
                            <wp:simplePos x="0" y="0"/>
                            <wp:positionH relativeFrom="column">
                              <wp:posOffset>27940</wp:posOffset>
                            </wp:positionH>
                            <wp:positionV relativeFrom="paragraph">
                              <wp:posOffset>93345</wp:posOffset>
                            </wp:positionV>
                            <wp:extent cx="1332230" cy="824230"/>
                            <wp:effectExtent l="0" t="0" r="0" b="0"/>
                            <wp:wrapNone/>
                            <wp:docPr id="24" name="Down Arrow 2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38ABA36F" w14:textId="77777777" w:rsidR="007518EF" w:rsidRPr="00F52A44" w:rsidRDefault="007518EF" w:rsidP="0007219C">
                                        <w:pPr>
                                          <w:jc w:val="center"/>
                                          <w:rPr>
                                            <w:b/>
                                            <w:color w:val="FFFFFF"/>
                                            <w:sz w:val="28"/>
                                          </w:rPr>
                                        </w:pPr>
                                        <w:r w:rsidRPr="00F52A44">
                                          <w:rPr>
                                            <w:b/>
                                            <w:color w:val="FFFFFF"/>
                                            <w:sz w:val="28"/>
                                          </w:rPr>
                                          <w:t>2</w:t>
                                        </w:r>
                                      </w:p>
                                      <w:p w14:paraId="2BA9A0BC" w14:textId="77777777" w:rsidR="007518EF" w:rsidRPr="00F52A44" w:rsidRDefault="007518EF" w:rsidP="0007219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96BEE3" id="Down Arrow 24" o:spid="_x0000_s1042" type="#_x0000_t67" style="position:absolute;margin-left:2.2pt;margin-top:7.35pt;width:104.9pt;height:64.9pt;z-index:251694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tHgMfwIAAAQFAAAOAAAAZHJzL2Uyb0RvYy54bWysVE1v2zAMvQ/YfxB0X5246ceMOkXQIsOA&#10;rC3QDj0rshQLk0RNUmJnv36U7KRBt9MwHwRSpB/J50ff3PZGk53wQYGt6fRsQomwHBplNzX9/rL8&#10;dE1JiMw2TIMVNd2LQG/nHz/cdK4SJbSgG+EJgthQda6mbYyuKorAW2FYOAMnLAYleMMiun5TNJ51&#10;iG50UU4ml0UHvnEeuAgBb++HIJ1nfCkFj49SBhGJrin2FvPp87lOZzG/YdXGM9cqPrbB/qELw5TF&#10;okeoexYZ2Xr1B5RR3EMAGc84mAKkVFzkGXCa6eTdNM8tcyLPguQEd6Qp/D9Y/rB7dk8+tR7cCviP&#10;gIwUnQvVMZKcMOb00puUi42TPrO4P7Io+kg4Xk7Pz8vyHMnmGLsuZ8lOoKw6vO18iF8EGJKMmjbQ&#10;2YX30GUG2W4V4pB/yMvdgVbNUmmdnX24057sGH5VFAMCUKJZiHhZ02V+Mpbemm/QDHkXE3zGRkJ+&#10;P/cUTnG1JR0OUF5hJuEM9Sg1i2ga19Q02A0lTG9Q6Dz6XMBCaimLKDV7z0I7VMuwg7qMiihxrQyy&#10;kXo4NKFtGkVkkY4jv1GdrNive6Kw8PQyIaWrNTT7J088DEIOji8V1l3h7E/Mo3Kxb9zG+IiH1IDD&#10;wGhR0oL/9bf7lI+CwiglHW4CDvpzy7xASr9alNrn6WyWVic7s4urEh1/GlmfRuzW3AF+linuvePZ&#10;TPlRH0zpwbzi0i5SVQwxy7H2QOno3MVhQ3HtuVgschqui2NxZZ8dT+CJusT4S//KvBuFFFGCD3DY&#10;Gla9k9KQm960sNhGkCrr7I3XUfm4alka428h7fKpn7Pefl7z3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y7R4DH8C&#10;AAAEBQAADgAAAAAAAAAAAAAAAAAuAgAAZHJzL2Uyb0RvYy54bWxQSwECLQAUAAYACAAAACEACbvK&#10;Cd8AAAAIAQAADwAAAAAAAAAAAAAAAADZBAAAZHJzL2Rvd25yZXYueG1sUEsFBgAAAAAEAAQA8wAA&#10;AOUFAAAAAA==&#10;" adj="10800" fillcolor="#7f7f7f" stroked="f" strokeweight="1pt">
                            <v:textbox>
                              <w:txbxContent>
                                <w:p w14:paraId="38ABA36F" w14:textId="77777777" w:rsidR="007518EF" w:rsidRPr="00F52A44" w:rsidRDefault="007518EF" w:rsidP="0007219C">
                                  <w:pPr>
                                    <w:jc w:val="center"/>
                                    <w:rPr>
                                      <w:b/>
                                      <w:color w:val="FFFFFF"/>
                                      <w:sz w:val="28"/>
                                    </w:rPr>
                                  </w:pPr>
                                  <w:r w:rsidRPr="00F52A44">
                                    <w:rPr>
                                      <w:b/>
                                      <w:color w:val="FFFFFF"/>
                                      <w:sz w:val="28"/>
                                    </w:rPr>
                                    <w:t>2</w:t>
                                  </w:r>
                                </w:p>
                                <w:p w14:paraId="2BA9A0BC" w14:textId="77777777" w:rsidR="007518EF" w:rsidRPr="00F52A44" w:rsidRDefault="007518EF" w:rsidP="0007219C">
                                  <w:pPr>
                                    <w:rPr>
                                      <w:b/>
                                      <w:color w:val="FFFFFF"/>
                                      <w:sz w:val="28"/>
                                    </w:rPr>
                                  </w:pPr>
                                </w:p>
                              </w:txbxContent>
                            </v:textbox>
                          </v:shape>
                        </w:pict>
                      </mc:Fallback>
                    </mc:AlternateContent>
                  </w:r>
                </w:p>
              </w:tc>
              <w:tc>
                <w:tcPr>
                  <w:tcW w:w="2268" w:type="dxa"/>
                  <w:tcBorders>
                    <w:top w:val="nil"/>
                    <w:left w:val="nil"/>
                    <w:bottom w:val="nil"/>
                    <w:right w:val="nil"/>
                  </w:tcBorders>
                </w:tcPr>
                <w:p w14:paraId="7465D521" w14:textId="77777777" w:rsidR="0007219C" w:rsidRPr="000F7655" w:rsidRDefault="0007219C" w:rsidP="00D83A43">
                  <w:pPr>
                    <w:pStyle w:val="Text"/>
                    <w:spacing w:before="0"/>
                    <w:jc w:val="left"/>
                    <w:rPr>
                      <w:b/>
                      <w:sz w:val="22"/>
                      <w:szCs w:val="22"/>
                      <w:lang w:val="el-GR"/>
                    </w:rPr>
                  </w:pPr>
                  <w:r w:rsidRPr="000F7655">
                    <w:rPr>
                      <w:noProof/>
                      <w:lang w:eastAsia="en-US"/>
                    </w:rPr>
                    <mc:AlternateContent>
                      <mc:Choice Requires="wps">
                        <w:drawing>
                          <wp:anchor distT="0" distB="0" distL="114300" distR="114300" simplePos="0" relativeHeight="251695616" behindDoc="0" locked="0" layoutInCell="1" allowOverlap="1" wp14:anchorId="470A669E" wp14:editId="750F9D1A">
                            <wp:simplePos x="0" y="0"/>
                            <wp:positionH relativeFrom="column">
                              <wp:posOffset>38100</wp:posOffset>
                            </wp:positionH>
                            <wp:positionV relativeFrom="paragraph">
                              <wp:posOffset>93345</wp:posOffset>
                            </wp:positionV>
                            <wp:extent cx="1266825" cy="861695"/>
                            <wp:effectExtent l="0" t="0" r="0" b="0"/>
                            <wp:wrapNone/>
                            <wp:docPr id="25" name="Down Arrow 2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258803BF" w14:textId="77777777" w:rsidR="007518EF" w:rsidRPr="00F52A44" w:rsidRDefault="007518EF" w:rsidP="0007219C">
                                        <w:pPr>
                                          <w:jc w:val="center"/>
                                          <w:rPr>
                                            <w:b/>
                                            <w:color w:val="FFFFFF"/>
                                            <w:sz w:val="28"/>
                                          </w:rPr>
                                        </w:pPr>
                                        <w:r w:rsidRPr="00F52A44">
                                          <w:rPr>
                                            <w:b/>
                                            <w:color w:val="FFFFFF"/>
                                            <w:sz w:val="28"/>
                                          </w:rPr>
                                          <w:t>3</w:t>
                                        </w:r>
                                      </w:p>
                                      <w:p w14:paraId="6E0479BF" w14:textId="77777777" w:rsidR="007518EF" w:rsidRPr="00F52A44" w:rsidRDefault="007518EF" w:rsidP="0007219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70A669E" id="Down Arrow 25" o:spid="_x0000_s1043" type="#_x0000_t67" style="position:absolute;margin-left:3pt;margin-top:7.35pt;width:99.75pt;height:67.85pt;z-index:2516956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qZox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V6lSutpAc3jyxMMg5OD4SmHfNc7+xDwqF3HjNsZveEgN&#10;OAyMFiUt+F9/u0/5KCiMUtLhJuCgP3fMC6T0i0Wp3ZSXl2l1snM5u5qi488jm/OI3Zl7wM9S4t47&#10;ns2UH/XRlB7MKy7tMnXFELMcew+Ujs59HDYU156L5TKn4bo4Ftf22fFUPFGXGH/pX5l3o5AiSvAR&#10;jlvDqndSGnLTmxaWuwhSZZ298ToqH1ctS2P8LaRdPvdz1tvPa/Eb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AWpmjGA&#10;AgAABAUAAA4AAAAAAAAAAAAAAAAALgIAAGRycy9lMm9Eb2MueG1sUEsBAi0AFAAGAAgAAAAhADwG&#10;KUjfAAAACAEAAA8AAAAAAAAAAAAAAAAA2gQAAGRycy9kb3ducmV2LnhtbFBLBQYAAAAABAAEAPMA&#10;AADmBQAAAAA=&#10;" adj="10800" fillcolor="#7f7f7f" stroked="f" strokeweight="1pt">
                            <v:textbox>
                              <w:txbxContent>
                                <w:p w14:paraId="258803BF" w14:textId="77777777" w:rsidR="007518EF" w:rsidRPr="00F52A44" w:rsidRDefault="007518EF" w:rsidP="0007219C">
                                  <w:pPr>
                                    <w:jc w:val="center"/>
                                    <w:rPr>
                                      <w:b/>
                                      <w:color w:val="FFFFFF"/>
                                      <w:sz w:val="28"/>
                                    </w:rPr>
                                  </w:pPr>
                                  <w:r w:rsidRPr="00F52A44">
                                    <w:rPr>
                                      <w:b/>
                                      <w:color w:val="FFFFFF"/>
                                      <w:sz w:val="28"/>
                                    </w:rPr>
                                    <w:t>3</w:t>
                                  </w:r>
                                </w:p>
                                <w:p w14:paraId="6E0479BF" w14:textId="77777777" w:rsidR="007518EF" w:rsidRPr="00F52A44" w:rsidRDefault="007518EF" w:rsidP="0007219C">
                                  <w:pPr>
                                    <w:rPr>
                                      <w:b/>
                                      <w:color w:val="FFFFFF"/>
                                      <w:sz w:val="28"/>
                                    </w:rPr>
                                  </w:pPr>
                                </w:p>
                              </w:txbxContent>
                            </v:textbox>
                          </v:shape>
                        </w:pict>
                      </mc:Fallback>
                    </mc:AlternateContent>
                  </w:r>
                </w:p>
              </w:tc>
              <w:tc>
                <w:tcPr>
                  <w:tcW w:w="2415" w:type="dxa"/>
                  <w:tcBorders>
                    <w:top w:val="nil"/>
                    <w:left w:val="nil"/>
                    <w:bottom w:val="nil"/>
                    <w:right w:val="nil"/>
                  </w:tcBorders>
                  <w:hideMark/>
                </w:tcPr>
                <w:p w14:paraId="01AE4B2D" w14:textId="77777777" w:rsidR="0007219C" w:rsidRPr="000F7655" w:rsidRDefault="0007219C" w:rsidP="00D83A43">
                  <w:pPr>
                    <w:pStyle w:val="Text"/>
                    <w:spacing w:before="0"/>
                    <w:jc w:val="left"/>
                    <w:rPr>
                      <w:b/>
                      <w:sz w:val="22"/>
                      <w:szCs w:val="22"/>
                      <w:lang w:val="el-GR"/>
                    </w:rPr>
                  </w:pPr>
                  <w:r w:rsidRPr="000F7655">
                    <w:rPr>
                      <w:noProof/>
                      <w:lang w:eastAsia="en-US"/>
                    </w:rPr>
                    <mc:AlternateContent>
                      <mc:Choice Requires="wps">
                        <w:drawing>
                          <wp:anchor distT="0" distB="0" distL="114300" distR="114300" simplePos="0" relativeHeight="251696640" behindDoc="0" locked="0" layoutInCell="1" allowOverlap="1" wp14:anchorId="730AE940" wp14:editId="04A3315E">
                            <wp:simplePos x="0" y="0"/>
                            <wp:positionH relativeFrom="column">
                              <wp:posOffset>-58843</wp:posOffset>
                            </wp:positionH>
                            <wp:positionV relativeFrom="paragraph">
                              <wp:posOffset>94192</wp:posOffset>
                            </wp:positionV>
                            <wp:extent cx="1562100" cy="812165"/>
                            <wp:effectExtent l="0" t="0" r="0" b="6985"/>
                            <wp:wrapNone/>
                            <wp:docPr id="26" name="Down Arrow 2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3CBF798A" w14:textId="77777777" w:rsidR="007518EF" w:rsidRPr="0007219C" w:rsidRDefault="007518EF" w:rsidP="0007219C">
                                        <w:pPr>
                                          <w:jc w:val="center"/>
                                          <w:rPr>
                                            <w:b/>
                                            <w:color w:val="FFFFFF"/>
                                            <w:sz w:val="24"/>
                                            <w:szCs w:val="24"/>
                                          </w:rPr>
                                        </w:pPr>
                                        <w:r w:rsidRPr="0007219C">
                                          <w:rPr>
                                            <w:b/>
                                            <w:color w:val="FFFFFF"/>
                                            <w:sz w:val="24"/>
                                            <w:szCs w:val="24"/>
                                          </w:rPr>
                                          <w:t>Έλεγχος</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30AE940" id="Down Arrow 26" o:spid="_x0000_s1044" type="#_x0000_t67" style="position:absolute;margin-left:-4.65pt;margin-top:7.4pt;width:123pt;height:63.95pt;z-index:2516966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H/PqgIAAFUFAAAOAAAAZHJzL2Uyb0RvYy54bWysVFFv2yAQfp+0/4B4Xx1bSdpadaqoVaZJ&#10;WVuprfpMMMTegGNAYme/fgd20mjb0zQ/II47f3f38R03t71WZC+cb8FUNL+YUCIMh7o124q+vqw+&#10;XVHiAzM1U2BERQ/C09vFxw83nS1FAQ2oWjiCIMaXna1oE4Its8zzRmjmL8AKg04JTrOApttmtWMd&#10;omuVFZPJPOvA1dYBF97j6f3gpIuEL6Xg4VFKLwJRFcXaQlpdWjdxzRY3rNw6ZpuWj2Wwf6hCs9Zg&#10;0hPUPQuM7Fz7B5RuuQMPMlxw0BlI2XKResBu8slv3Tw3zIrUC5Lj7Ykm//9g+cP+2T65WLq3a+Df&#10;PTKSddaXJ080/BjTS6djLBZO+sTi4cSi6APheJjP5kU+QbI5+q7yIp/PIs0ZK49/W+fDZwGaxE1F&#10;a+jM0jnoEoNsv/YhUVkTwzRqhtXfckqkVngze6bIbILfeHNnMcV5zHR+Pb8e046IWMAxcWoXVFuv&#10;WqWScfB3yhFEryiqCyuiRDEf8LCiq/Sl4tROf4V6iDuVgcA+/Z+a9Oe4ypAOGSkuEx8MBS4VC0iN&#10;tnVFvdlSwtQWJ4cHlxIYiCUlVcZi75lvhmwJdmhatwFnRrUa6Y1UJC6wCGViKyKpHjk8XuRwd/EW&#10;Q7/pSYuJ86uIFI82UB+eHHEwTIa3fNVi3jX2/sQcEo73iOMdHnGRCrAZGHeUNOB+/u08xqNC0UtJ&#10;h6OFjf7YMSeQ0i8GtXudT6dxFpMxnV0WaLhzz+bcY3b6DvBaUAJYXdrG+KCOW+lAv+ErsIxZ0cUM&#10;x9wDpaNxF4aRx3eEi+UyheH8WRbW5tnyCB6pi4y/9G/M2VGZATX9AMcxZGVS0qDl99j4p4HlLoBs&#10;T6QPvI6jhLObpDG+M/FxOLdT1PtruPgF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8kh/z6oCAABVBQAADgAAAAAA&#10;AAAAAAAAAAAuAgAAZHJzL2Uyb0RvYy54bWxQSwECLQAUAAYACAAAACEAbBtK0+EAAAAJAQAADwAA&#10;AAAAAAAAAAAAAAAEBQAAZHJzL2Rvd25yZXYueG1sUEsFBgAAAAAEAAQA8wAAABIGAAAAAA==&#10;" adj="11455" fillcolor="#7f7f7f" stroked="f" strokeweight="1pt">
                            <v:textbox>
                              <w:txbxContent>
                                <w:p w14:paraId="3CBF798A" w14:textId="77777777" w:rsidR="007518EF" w:rsidRPr="0007219C" w:rsidRDefault="007518EF" w:rsidP="0007219C">
                                  <w:pPr>
                                    <w:jc w:val="center"/>
                                    <w:rPr>
                                      <w:b/>
                                      <w:color w:val="FFFFFF"/>
                                      <w:sz w:val="24"/>
                                      <w:szCs w:val="24"/>
                                    </w:rPr>
                                  </w:pPr>
                                  <w:r w:rsidRPr="0007219C">
                                    <w:rPr>
                                      <w:b/>
                                      <w:color w:val="FFFFFF"/>
                                      <w:sz w:val="24"/>
                                      <w:szCs w:val="24"/>
                                    </w:rPr>
                                    <w:t>Έλεγχος</w:t>
                                  </w:r>
                                </w:p>
                              </w:txbxContent>
                            </v:textbox>
                          </v:shape>
                        </w:pict>
                      </mc:Fallback>
                    </mc:AlternateContent>
                  </w:r>
                </w:p>
              </w:tc>
            </w:tr>
            <w:tr w:rsidR="0007219C" w:rsidRPr="003D22BB" w14:paraId="40BDD5E7" w14:textId="77777777" w:rsidTr="000C38C2">
              <w:trPr>
                <w:cantSplit/>
              </w:trPr>
              <w:tc>
                <w:tcPr>
                  <w:tcW w:w="2376" w:type="dxa"/>
                  <w:tcBorders>
                    <w:top w:val="nil"/>
                    <w:left w:val="nil"/>
                    <w:bottom w:val="nil"/>
                    <w:right w:val="nil"/>
                  </w:tcBorders>
                </w:tcPr>
                <w:p w14:paraId="4A3FC90C" w14:textId="77777777" w:rsidR="0007219C" w:rsidRPr="000F7655" w:rsidRDefault="0007219C" w:rsidP="00D83A43">
                  <w:pPr>
                    <w:pStyle w:val="Text"/>
                    <w:jc w:val="left"/>
                    <w:rPr>
                      <w:b/>
                      <w:sz w:val="22"/>
                      <w:szCs w:val="22"/>
                      <w:lang w:val="el-GR"/>
                    </w:rPr>
                  </w:pPr>
                </w:p>
              </w:tc>
              <w:tc>
                <w:tcPr>
                  <w:tcW w:w="2268" w:type="dxa"/>
                  <w:tcBorders>
                    <w:top w:val="nil"/>
                    <w:left w:val="nil"/>
                    <w:bottom w:val="nil"/>
                    <w:right w:val="nil"/>
                  </w:tcBorders>
                </w:tcPr>
                <w:p w14:paraId="0C10B4DE" w14:textId="77777777" w:rsidR="0007219C" w:rsidRPr="000F7655" w:rsidRDefault="0007219C" w:rsidP="00D83A43">
                  <w:pPr>
                    <w:pStyle w:val="Text"/>
                    <w:spacing w:before="0"/>
                    <w:jc w:val="left"/>
                    <w:rPr>
                      <w:b/>
                      <w:sz w:val="22"/>
                      <w:szCs w:val="22"/>
                      <w:lang w:val="el-GR"/>
                    </w:rPr>
                  </w:pPr>
                </w:p>
              </w:tc>
              <w:tc>
                <w:tcPr>
                  <w:tcW w:w="2268" w:type="dxa"/>
                  <w:tcBorders>
                    <w:top w:val="nil"/>
                    <w:left w:val="nil"/>
                    <w:bottom w:val="nil"/>
                    <w:right w:val="nil"/>
                  </w:tcBorders>
                </w:tcPr>
                <w:p w14:paraId="77F76483" w14:textId="77777777" w:rsidR="0007219C" w:rsidRPr="000F7655" w:rsidRDefault="0007219C" w:rsidP="00D83A43">
                  <w:pPr>
                    <w:pStyle w:val="Text"/>
                    <w:spacing w:before="0"/>
                    <w:jc w:val="left"/>
                    <w:rPr>
                      <w:b/>
                      <w:sz w:val="22"/>
                      <w:szCs w:val="22"/>
                      <w:lang w:val="el-GR"/>
                    </w:rPr>
                  </w:pPr>
                </w:p>
              </w:tc>
              <w:tc>
                <w:tcPr>
                  <w:tcW w:w="2415" w:type="dxa"/>
                  <w:tcBorders>
                    <w:top w:val="nil"/>
                    <w:left w:val="nil"/>
                    <w:bottom w:val="nil"/>
                    <w:right w:val="nil"/>
                  </w:tcBorders>
                </w:tcPr>
                <w:p w14:paraId="68D7FACF" w14:textId="77777777" w:rsidR="0007219C" w:rsidRPr="000F7655" w:rsidRDefault="0007219C" w:rsidP="00D83A43">
                  <w:pPr>
                    <w:pStyle w:val="Text"/>
                    <w:spacing w:before="0"/>
                    <w:jc w:val="left"/>
                    <w:rPr>
                      <w:b/>
                      <w:sz w:val="22"/>
                      <w:szCs w:val="22"/>
                      <w:lang w:val="el-GR"/>
                    </w:rPr>
                  </w:pPr>
                </w:p>
              </w:tc>
            </w:tr>
            <w:tr w:rsidR="0007219C" w:rsidRPr="003D22BB" w14:paraId="1E50C93C" w14:textId="77777777" w:rsidTr="000C38C2">
              <w:trPr>
                <w:cantSplit/>
              </w:trPr>
              <w:tc>
                <w:tcPr>
                  <w:tcW w:w="2376" w:type="dxa"/>
                  <w:tcBorders>
                    <w:top w:val="nil"/>
                    <w:left w:val="nil"/>
                    <w:bottom w:val="nil"/>
                    <w:right w:val="nil"/>
                  </w:tcBorders>
                </w:tcPr>
                <w:p w14:paraId="4DC3DEAD" w14:textId="77777777" w:rsidR="0007219C" w:rsidRPr="000F7655" w:rsidRDefault="0007219C" w:rsidP="00D83A43">
                  <w:pPr>
                    <w:pStyle w:val="Text"/>
                    <w:jc w:val="left"/>
                    <w:rPr>
                      <w:b/>
                      <w:sz w:val="22"/>
                      <w:szCs w:val="22"/>
                      <w:lang w:val="el-GR"/>
                    </w:rPr>
                  </w:pPr>
                </w:p>
              </w:tc>
              <w:tc>
                <w:tcPr>
                  <w:tcW w:w="2268" w:type="dxa"/>
                  <w:tcBorders>
                    <w:top w:val="nil"/>
                    <w:left w:val="nil"/>
                    <w:bottom w:val="single" w:sz="24" w:space="0" w:color="808080"/>
                    <w:right w:val="nil"/>
                  </w:tcBorders>
                </w:tcPr>
                <w:p w14:paraId="6E4271EE" w14:textId="77777777" w:rsidR="0007219C" w:rsidRPr="000F7655" w:rsidRDefault="0007219C" w:rsidP="00D83A43">
                  <w:pPr>
                    <w:pStyle w:val="Text"/>
                    <w:spacing w:before="0"/>
                    <w:jc w:val="left"/>
                    <w:rPr>
                      <w:b/>
                      <w:sz w:val="22"/>
                      <w:szCs w:val="22"/>
                      <w:lang w:val="el-GR"/>
                    </w:rPr>
                  </w:pPr>
                </w:p>
              </w:tc>
              <w:tc>
                <w:tcPr>
                  <w:tcW w:w="2268" w:type="dxa"/>
                  <w:tcBorders>
                    <w:top w:val="nil"/>
                    <w:left w:val="nil"/>
                    <w:bottom w:val="single" w:sz="24" w:space="0" w:color="808080"/>
                    <w:right w:val="nil"/>
                  </w:tcBorders>
                </w:tcPr>
                <w:p w14:paraId="0619A48F" w14:textId="77777777" w:rsidR="0007219C" w:rsidRPr="000F7655" w:rsidRDefault="0007219C" w:rsidP="00D83A43">
                  <w:pPr>
                    <w:pStyle w:val="Text"/>
                    <w:spacing w:before="0"/>
                    <w:jc w:val="left"/>
                    <w:rPr>
                      <w:b/>
                      <w:sz w:val="22"/>
                      <w:szCs w:val="22"/>
                      <w:lang w:val="el-GR"/>
                    </w:rPr>
                  </w:pPr>
                </w:p>
              </w:tc>
              <w:tc>
                <w:tcPr>
                  <w:tcW w:w="2415" w:type="dxa"/>
                  <w:tcBorders>
                    <w:top w:val="nil"/>
                    <w:left w:val="nil"/>
                    <w:bottom w:val="single" w:sz="24" w:space="0" w:color="808080"/>
                    <w:right w:val="nil"/>
                  </w:tcBorders>
                </w:tcPr>
                <w:p w14:paraId="20CAC769" w14:textId="77777777" w:rsidR="0007219C" w:rsidRPr="000F7655" w:rsidRDefault="0007219C" w:rsidP="00D83A43">
                  <w:pPr>
                    <w:pStyle w:val="Text"/>
                    <w:spacing w:before="0"/>
                    <w:jc w:val="left"/>
                    <w:rPr>
                      <w:b/>
                      <w:sz w:val="22"/>
                      <w:szCs w:val="22"/>
                      <w:lang w:val="el-GR"/>
                    </w:rPr>
                  </w:pPr>
                </w:p>
              </w:tc>
            </w:tr>
          </w:tbl>
          <w:p w14:paraId="1C44BE38" w14:textId="77777777" w:rsidR="0007219C" w:rsidRPr="000F7655" w:rsidRDefault="0007219C" w:rsidP="00D83A43">
            <w:pPr>
              <w:pStyle w:val="Text"/>
              <w:spacing w:before="0"/>
              <w:jc w:val="left"/>
              <w:rPr>
                <w:b/>
                <w:sz w:val="22"/>
                <w:szCs w:val="22"/>
                <w:lang w:val="el-GR"/>
              </w:rPr>
            </w:pPr>
          </w:p>
        </w:tc>
        <w:tc>
          <w:tcPr>
            <w:tcW w:w="2268" w:type="dxa"/>
            <w:tcBorders>
              <w:top w:val="nil"/>
              <w:left w:val="nil"/>
              <w:bottom w:val="nil"/>
              <w:right w:val="nil"/>
            </w:tcBorders>
          </w:tcPr>
          <w:p w14:paraId="14421F65" w14:textId="77777777" w:rsidR="0007219C" w:rsidRPr="000F7655" w:rsidRDefault="0007219C" w:rsidP="00D83A43">
            <w:pPr>
              <w:pStyle w:val="Text"/>
              <w:spacing w:before="0"/>
              <w:jc w:val="left"/>
              <w:rPr>
                <w:b/>
                <w:sz w:val="22"/>
                <w:szCs w:val="22"/>
                <w:lang w:val="el-GR"/>
              </w:rPr>
            </w:pPr>
          </w:p>
        </w:tc>
        <w:tc>
          <w:tcPr>
            <w:tcW w:w="2268" w:type="dxa"/>
            <w:tcBorders>
              <w:top w:val="nil"/>
              <w:left w:val="nil"/>
              <w:bottom w:val="nil"/>
              <w:right w:val="nil"/>
            </w:tcBorders>
          </w:tcPr>
          <w:p w14:paraId="47BB303F" w14:textId="77777777" w:rsidR="0007219C" w:rsidRPr="000F7655" w:rsidRDefault="0007219C" w:rsidP="00D83A43">
            <w:pPr>
              <w:pStyle w:val="Text"/>
              <w:spacing w:before="0"/>
              <w:jc w:val="left"/>
              <w:rPr>
                <w:b/>
                <w:sz w:val="22"/>
                <w:szCs w:val="22"/>
                <w:lang w:val="el-GR"/>
              </w:rPr>
            </w:pPr>
          </w:p>
        </w:tc>
        <w:tc>
          <w:tcPr>
            <w:tcW w:w="2415" w:type="dxa"/>
            <w:tcBorders>
              <w:top w:val="nil"/>
              <w:left w:val="nil"/>
              <w:bottom w:val="nil"/>
              <w:right w:val="nil"/>
            </w:tcBorders>
            <w:hideMark/>
          </w:tcPr>
          <w:p w14:paraId="7336B075" w14:textId="77777777" w:rsidR="0007219C" w:rsidRPr="000F7655" w:rsidRDefault="0007219C" w:rsidP="00D83A43">
            <w:pPr>
              <w:pStyle w:val="Text"/>
              <w:spacing w:before="0"/>
              <w:jc w:val="left"/>
              <w:rPr>
                <w:b/>
                <w:sz w:val="22"/>
                <w:szCs w:val="22"/>
                <w:lang w:val="el-GR"/>
              </w:rPr>
            </w:pPr>
          </w:p>
        </w:tc>
      </w:tr>
      <w:tr w:rsidR="00AB7056" w:rsidRPr="000F7655" w14:paraId="5032128B" w14:textId="77777777" w:rsidTr="0007219C">
        <w:trPr>
          <w:cantSplit/>
        </w:trPr>
        <w:tc>
          <w:tcPr>
            <w:tcW w:w="2376" w:type="dxa"/>
            <w:tcBorders>
              <w:top w:val="single" w:sz="24" w:space="0" w:color="808080"/>
              <w:left w:val="single" w:sz="24" w:space="0" w:color="808080"/>
              <w:bottom w:val="nil"/>
              <w:right w:val="single" w:sz="24" w:space="0" w:color="808080"/>
            </w:tcBorders>
            <w:hideMark/>
          </w:tcPr>
          <w:p w14:paraId="3FCA1BD5" w14:textId="77777777" w:rsidR="00AB7056" w:rsidRPr="000F7655" w:rsidRDefault="00AB7056" w:rsidP="00D83A43">
            <w:pPr>
              <w:pStyle w:val="Text"/>
              <w:spacing w:before="0"/>
              <w:jc w:val="center"/>
              <w:rPr>
                <w:b/>
                <w:sz w:val="20"/>
              </w:rPr>
            </w:pPr>
            <w:r w:rsidRPr="000F7655">
              <w:rPr>
                <w:noProof/>
                <w:lang w:eastAsia="en-US"/>
              </w:rPr>
              <w:drawing>
                <wp:inline distT="0" distB="0" distL="0" distR="0" wp14:anchorId="4B928EE7" wp14:editId="508114CD">
                  <wp:extent cx="797560" cy="1005840"/>
                  <wp:effectExtent l="0" t="0" r="0" b="0"/>
                  <wp:docPr id="249"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479A9C4F" w14:textId="77777777" w:rsidR="00AB7056" w:rsidRPr="000F7655" w:rsidRDefault="00AB7056" w:rsidP="00D83A43">
            <w:pPr>
              <w:pStyle w:val="Text"/>
              <w:spacing w:before="0"/>
              <w:jc w:val="center"/>
              <w:rPr>
                <w:lang w:eastAsia="en-US"/>
              </w:rPr>
            </w:pPr>
          </w:p>
          <w:p w14:paraId="116B6C0D" w14:textId="77777777" w:rsidR="00AB7056" w:rsidRPr="000F7655" w:rsidRDefault="00AB7056" w:rsidP="00D83A43">
            <w:pPr>
              <w:pStyle w:val="Text"/>
              <w:spacing w:before="0"/>
              <w:jc w:val="center"/>
              <w:rPr>
                <w:b/>
                <w:sz w:val="20"/>
              </w:rPr>
            </w:pPr>
            <w:r w:rsidRPr="000F7655">
              <w:rPr>
                <w:noProof/>
                <w:lang w:eastAsia="en-US"/>
              </w:rPr>
              <w:drawing>
                <wp:inline distT="0" distB="0" distL="0" distR="0" wp14:anchorId="0307D0FF" wp14:editId="5DE975EA">
                  <wp:extent cx="1244600" cy="1041400"/>
                  <wp:effectExtent l="0" t="0" r="0" b="0"/>
                  <wp:docPr id="250"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611CF108" w14:textId="77777777" w:rsidR="00AB7056" w:rsidRPr="000F7655" w:rsidRDefault="00AB7056" w:rsidP="00D83A43">
            <w:pPr>
              <w:pStyle w:val="Text"/>
              <w:spacing w:before="0"/>
              <w:jc w:val="center"/>
              <w:rPr>
                <w:lang w:eastAsia="en-US"/>
              </w:rPr>
            </w:pPr>
          </w:p>
          <w:p w14:paraId="2E57B698" w14:textId="77777777" w:rsidR="00AB7056" w:rsidRPr="000F7655" w:rsidRDefault="00AB7056" w:rsidP="00D83A43">
            <w:pPr>
              <w:pStyle w:val="Text"/>
              <w:spacing w:before="0"/>
              <w:jc w:val="center"/>
              <w:rPr>
                <w:b/>
                <w:sz w:val="20"/>
              </w:rPr>
            </w:pPr>
            <w:r w:rsidRPr="000F7655">
              <w:rPr>
                <w:noProof/>
                <w:lang w:eastAsia="en-US"/>
              </w:rPr>
              <w:drawing>
                <wp:inline distT="0" distB="0" distL="0" distR="0" wp14:anchorId="605D8373" wp14:editId="7E88C3C4">
                  <wp:extent cx="1371600" cy="894080"/>
                  <wp:effectExtent l="0" t="0" r="0" b="0"/>
                  <wp:docPr id="251"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7604B444" w14:textId="77777777" w:rsidR="00AB7056" w:rsidRPr="000F7655" w:rsidRDefault="00AB7056" w:rsidP="00D83A43">
            <w:pPr>
              <w:pStyle w:val="Text"/>
              <w:spacing w:before="0"/>
              <w:jc w:val="center"/>
              <w:rPr>
                <w:lang w:eastAsia="en-US"/>
              </w:rPr>
            </w:pPr>
          </w:p>
          <w:p w14:paraId="2D8486BF" w14:textId="192BF3FA" w:rsidR="00AB7056" w:rsidRPr="000F7655" w:rsidRDefault="00AB7056" w:rsidP="00D83A43">
            <w:pPr>
              <w:pStyle w:val="Text"/>
              <w:spacing w:before="0"/>
              <w:jc w:val="center"/>
              <w:rPr>
                <w:b/>
                <w:sz w:val="20"/>
              </w:rPr>
            </w:pPr>
            <w:r w:rsidRPr="000F7655">
              <w:rPr>
                <w:noProof/>
                <w:lang w:eastAsia="en-US"/>
              </w:rPr>
              <w:drawing>
                <wp:inline distT="0" distB="0" distL="0" distR="0" wp14:anchorId="5FCB331B" wp14:editId="085E178D">
                  <wp:extent cx="944880" cy="1219200"/>
                  <wp:effectExtent l="0" t="0" r="0" b="0"/>
                  <wp:docPr id="25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AB7056" w:rsidRPr="00485B52" w14:paraId="4BA202F0" w14:textId="77777777" w:rsidTr="0007219C">
        <w:trPr>
          <w:cantSplit/>
        </w:trPr>
        <w:tc>
          <w:tcPr>
            <w:tcW w:w="2376" w:type="dxa"/>
            <w:tcBorders>
              <w:top w:val="nil"/>
              <w:left w:val="single" w:sz="24" w:space="0" w:color="808080"/>
              <w:bottom w:val="nil"/>
              <w:right w:val="single" w:sz="24" w:space="0" w:color="808080"/>
            </w:tcBorders>
            <w:hideMark/>
          </w:tcPr>
          <w:p w14:paraId="2BFE5170" w14:textId="27836947" w:rsidR="00AB7056" w:rsidRPr="000F7655" w:rsidRDefault="00AB7056"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sidR="00491012">
              <w:rPr>
                <w:rFonts w:eastAsia="MS Mincho"/>
                <w:sz w:val="20"/>
              </w:rPr>
              <w:t> </w:t>
            </w:r>
            <w:r w:rsidRPr="000F7655">
              <w:rPr>
                <w:rFonts w:eastAsia="MS Mincho"/>
                <w:sz w:val="20"/>
                <w:lang w:val="el-GR"/>
              </w:rPr>
              <w:t>1α:</w:t>
            </w:r>
          </w:p>
          <w:p w14:paraId="56870197" w14:textId="77777777" w:rsidR="00AB7056" w:rsidRPr="000F7655" w:rsidRDefault="00AB7056" w:rsidP="00D83A43">
            <w:pPr>
              <w:pStyle w:val="Table"/>
              <w:spacing w:before="0" w:after="0"/>
              <w:rPr>
                <w:rFonts w:ascii="Times New Roman" w:hAnsi="Times New Roman"/>
                <w:b/>
                <w:szCs w:val="20"/>
                <w:lang w:val="el-GR"/>
              </w:rPr>
            </w:pPr>
            <w:r w:rsidRPr="000F7655">
              <w:rPr>
                <w:rFonts w:ascii="Times New Roman" w:eastAsia="Times New Roman" w:hAnsi="Times New Roman" w:cs="Times New Roman"/>
                <w:b/>
                <w:szCs w:val="20"/>
                <w:lang w:val="el-GR" w:eastAsia="en-US"/>
              </w:rPr>
              <w:t>Αφαιρέστε το πώμα</w:t>
            </w:r>
          </w:p>
        </w:tc>
        <w:tc>
          <w:tcPr>
            <w:tcW w:w="2268" w:type="dxa"/>
            <w:tcBorders>
              <w:top w:val="nil"/>
              <w:left w:val="single" w:sz="24" w:space="0" w:color="808080"/>
              <w:bottom w:val="nil"/>
              <w:right w:val="single" w:sz="24" w:space="0" w:color="808080"/>
            </w:tcBorders>
            <w:hideMark/>
          </w:tcPr>
          <w:p w14:paraId="1454D7C6" w14:textId="776A8662" w:rsidR="00AB7056" w:rsidRPr="000F7655" w:rsidRDefault="00491012" w:rsidP="00D83A43">
            <w:pPr>
              <w:pStyle w:val="Table"/>
              <w:spacing w:before="0" w:after="0"/>
              <w:rPr>
                <w:rFonts w:ascii="Times New Roman" w:hAnsi="Times New Roman"/>
                <w:szCs w:val="20"/>
                <w:lang w:val="el-GR"/>
              </w:rPr>
            </w:pPr>
            <w:r w:rsidRPr="000F7655">
              <w:rPr>
                <w:rFonts w:ascii="Times New Roman" w:hAnsi="Times New Roman"/>
                <w:szCs w:val="20"/>
                <w:lang w:val="el-GR"/>
              </w:rPr>
              <w:t>Βήμα</w:t>
            </w:r>
            <w:r>
              <w:rPr>
                <w:rFonts w:ascii="Times New Roman" w:hAnsi="Times New Roman"/>
                <w:szCs w:val="20"/>
                <w:lang w:val="en-GB"/>
              </w:rPr>
              <w:t> </w:t>
            </w:r>
            <w:r w:rsidR="00AB7056" w:rsidRPr="000F7655">
              <w:rPr>
                <w:rFonts w:ascii="Times New Roman" w:hAnsi="Times New Roman"/>
                <w:szCs w:val="20"/>
                <w:lang w:val="el-GR"/>
              </w:rPr>
              <w:t>2α:</w:t>
            </w:r>
          </w:p>
          <w:p w14:paraId="15E67936" w14:textId="7D088EC2" w:rsidR="00AB7056" w:rsidRPr="000F7655" w:rsidRDefault="00AB7056" w:rsidP="00D83A43">
            <w:pPr>
              <w:pStyle w:val="Table"/>
              <w:spacing w:before="0" w:after="0"/>
              <w:rPr>
                <w:rFonts w:ascii="Times New Roman" w:hAnsi="Times New Roman"/>
                <w:b/>
                <w:szCs w:val="20"/>
                <w:lang w:val="el-GR"/>
              </w:rPr>
            </w:pPr>
            <w:r w:rsidRPr="000F7655">
              <w:rPr>
                <w:rFonts w:ascii="Times New Roman" w:hAnsi="Times New Roman"/>
                <w:b/>
                <w:szCs w:val="20"/>
                <w:lang w:val="el-GR"/>
              </w:rPr>
              <w:t>Τρυπήστε το καψάκιο μία φορά</w:t>
            </w:r>
          </w:p>
          <w:p w14:paraId="45C4BB86" w14:textId="77777777" w:rsidR="00AB7056" w:rsidRPr="000F7655" w:rsidRDefault="00AB7056" w:rsidP="00D83A43">
            <w:pPr>
              <w:pStyle w:val="Table"/>
              <w:spacing w:before="0" w:after="0"/>
              <w:rPr>
                <w:rFonts w:ascii="Times New Roman" w:hAnsi="Times New Roman"/>
                <w:szCs w:val="20"/>
                <w:lang w:val="el-GR"/>
              </w:rPr>
            </w:pPr>
            <w:r w:rsidRPr="000F7655">
              <w:rPr>
                <w:rFonts w:ascii="Times New Roman" w:hAnsi="Times New Roman"/>
                <w:szCs w:val="20"/>
                <w:lang w:val="el-GR"/>
              </w:rPr>
              <w:t>Κρατήστε τη συσκευή εισπνοής σε όρθια θέση.</w:t>
            </w:r>
          </w:p>
          <w:p w14:paraId="275AD248" w14:textId="77777777" w:rsidR="00AB7056" w:rsidRPr="000F7655" w:rsidRDefault="00AB7056" w:rsidP="00D83A43">
            <w:pPr>
              <w:pStyle w:val="Table"/>
              <w:spacing w:before="0" w:after="0"/>
              <w:rPr>
                <w:rFonts w:ascii="Times New Roman" w:hAnsi="Times New Roman"/>
                <w:szCs w:val="20"/>
                <w:lang w:val="el-GR"/>
              </w:rPr>
            </w:pPr>
            <w:r w:rsidRPr="000F7655">
              <w:rPr>
                <w:rFonts w:ascii="Times New Roman" w:hAnsi="Times New Roman"/>
                <w:szCs w:val="20"/>
                <w:lang w:val="el-GR"/>
              </w:rPr>
              <w:t xml:space="preserve">Τρυπήστε το καψάκιο πιέζοντας σταθερά τα δύο πλευρικά πλήκτρα συγχρόνως. </w:t>
            </w:r>
          </w:p>
        </w:tc>
        <w:tc>
          <w:tcPr>
            <w:tcW w:w="2268" w:type="dxa"/>
            <w:tcBorders>
              <w:top w:val="nil"/>
              <w:left w:val="single" w:sz="24" w:space="0" w:color="808080"/>
              <w:bottom w:val="nil"/>
              <w:right w:val="single" w:sz="24" w:space="0" w:color="808080"/>
            </w:tcBorders>
            <w:hideMark/>
          </w:tcPr>
          <w:p w14:paraId="6241DC63" w14:textId="4CB24347" w:rsidR="00AB7056" w:rsidRPr="000F7655" w:rsidRDefault="00491012"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Pr>
                <w:rFonts w:eastAsia="MS Mincho"/>
                <w:sz w:val="20"/>
              </w:rPr>
              <w:t> </w:t>
            </w:r>
            <w:r w:rsidR="00AB7056" w:rsidRPr="000F7655">
              <w:rPr>
                <w:rFonts w:eastAsia="MS Mincho"/>
                <w:sz w:val="20"/>
                <w:lang w:val="el-GR"/>
              </w:rPr>
              <w:t>3α:</w:t>
            </w:r>
          </w:p>
          <w:p w14:paraId="13B09FB4" w14:textId="4C59A60E" w:rsidR="00AB7056" w:rsidRPr="000F7655" w:rsidRDefault="00AB7056"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Εκπνεύστε εντελώς</w:t>
            </w:r>
          </w:p>
          <w:p w14:paraId="79EB78C8" w14:textId="77777777" w:rsidR="00AB7056" w:rsidRPr="000F7655" w:rsidRDefault="00AB7056" w:rsidP="00D83A43">
            <w:pPr>
              <w:pStyle w:val="Table"/>
              <w:spacing w:before="0" w:after="0"/>
              <w:rPr>
                <w:rFonts w:ascii="Times New Roman" w:hAnsi="Times New Roman"/>
                <w:szCs w:val="20"/>
                <w:u w:val="single"/>
                <w:lang w:val="el-GR"/>
              </w:rPr>
            </w:pPr>
            <w:r w:rsidRPr="000F7655">
              <w:rPr>
                <w:rFonts w:ascii="Times New Roman" w:eastAsia="Times New Roman" w:hAnsi="Times New Roman" w:cs="Times New Roman"/>
                <w:szCs w:val="20"/>
                <w:u w:val="single"/>
                <w:lang w:val="el-GR" w:eastAsia="en-US"/>
              </w:rPr>
              <w:t>Μη φυσήξετε στο επιστόμιο.</w:t>
            </w:r>
          </w:p>
        </w:tc>
        <w:tc>
          <w:tcPr>
            <w:tcW w:w="2415" w:type="dxa"/>
            <w:tcBorders>
              <w:top w:val="nil"/>
              <w:left w:val="single" w:sz="24" w:space="0" w:color="808080"/>
              <w:bottom w:val="nil"/>
              <w:right w:val="single" w:sz="24" w:space="0" w:color="808080"/>
            </w:tcBorders>
            <w:hideMark/>
          </w:tcPr>
          <w:p w14:paraId="598579EE" w14:textId="77777777" w:rsidR="00AB7056" w:rsidRPr="000F7655" w:rsidRDefault="00AB7056"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Ελέγξτε ότι το καψάκιο είναι άδειο</w:t>
            </w:r>
          </w:p>
          <w:p w14:paraId="045BA222" w14:textId="77777777" w:rsidR="00AB7056" w:rsidRDefault="00AB7056" w:rsidP="00D83A43">
            <w:pPr>
              <w:pStyle w:val="Table"/>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Ανοίξτε τη συσκευή εισπνοής για να δείτε εάν έχει απομείνει τυχόν κόνις στο καψάκιο</w:t>
            </w:r>
            <w:r w:rsidRPr="000F7655">
              <w:rPr>
                <w:rFonts w:ascii="Times New Roman" w:hAnsi="Times New Roman"/>
                <w:szCs w:val="20"/>
                <w:lang w:val="el-GR"/>
              </w:rPr>
              <w:t>.</w:t>
            </w:r>
          </w:p>
          <w:p w14:paraId="28023BD4" w14:textId="77777777" w:rsidR="00612A2D" w:rsidRDefault="00612A2D" w:rsidP="00D83A43">
            <w:pPr>
              <w:pStyle w:val="Table"/>
              <w:spacing w:before="0" w:after="0"/>
              <w:rPr>
                <w:rFonts w:ascii="Times New Roman" w:hAnsi="Times New Roman"/>
                <w:szCs w:val="20"/>
                <w:lang w:val="el-GR"/>
              </w:rPr>
            </w:pPr>
          </w:p>
          <w:p w14:paraId="505C2856" w14:textId="77777777" w:rsidR="00612A2D" w:rsidRPr="000F7655" w:rsidRDefault="00612A2D" w:rsidP="00D83A43">
            <w:pPr>
              <w:pStyle w:val="Table"/>
              <w:spacing w:before="0" w:after="0"/>
              <w:rPr>
                <w:rFonts w:ascii="Times New Roman" w:hAnsi="Times New Roman"/>
                <w:szCs w:val="20"/>
                <w:lang w:val="el-GR"/>
              </w:rPr>
            </w:pPr>
            <w:r w:rsidRPr="000F7655">
              <w:rPr>
                <w:rFonts w:ascii="Times New Roman" w:hAnsi="Times New Roman"/>
                <w:szCs w:val="20"/>
                <w:lang w:val="el-GR"/>
              </w:rPr>
              <w:t>Εάν έχει απομείνει κόνις στο καψάκιο:</w:t>
            </w:r>
          </w:p>
          <w:p w14:paraId="7A84556A" w14:textId="77777777" w:rsidR="00612A2D" w:rsidRPr="000F7655" w:rsidRDefault="00612A2D" w:rsidP="00D83A43">
            <w:pPr>
              <w:pStyle w:val="Table"/>
              <w:numPr>
                <w:ilvl w:val="0"/>
                <w:numId w:val="2"/>
              </w:numPr>
              <w:tabs>
                <w:tab w:val="clear" w:pos="284"/>
                <w:tab w:val="clear" w:pos="720"/>
                <w:tab w:val="num" w:pos="68"/>
              </w:tabs>
              <w:spacing w:before="0" w:after="0"/>
              <w:ind w:left="210" w:hanging="210"/>
              <w:rPr>
                <w:rFonts w:ascii="Times New Roman" w:hAnsi="Times New Roman"/>
                <w:szCs w:val="20"/>
                <w:lang w:val="el-GR"/>
              </w:rPr>
            </w:pPr>
            <w:r w:rsidRPr="000F7655">
              <w:rPr>
                <w:rFonts w:ascii="Times New Roman" w:hAnsi="Times New Roman"/>
                <w:szCs w:val="20"/>
                <w:lang w:val="el-GR"/>
              </w:rPr>
              <w:t>Κλείστε τη συσκευή εισπνοής.</w:t>
            </w:r>
          </w:p>
          <w:p w14:paraId="70A3813D" w14:textId="6DCBE75D" w:rsidR="00612A2D" w:rsidRPr="000F7655" w:rsidRDefault="00612A2D" w:rsidP="00D83A43">
            <w:pPr>
              <w:pStyle w:val="Table"/>
              <w:numPr>
                <w:ilvl w:val="0"/>
                <w:numId w:val="2"/>
              </w:numPr>
              <w:tabs>
                <w:tab w:val="clear" w:pos="284"/>
                <w:tab w:val="clear" w:pos="720"/>
              </w:tabs>
              <w:spacing w:before="0" w:after="0"/>
              <w:ind w:left="205" w:hanging="205"/>
              <w:rPr>
                <w:rFonts w:ascii="Times New Roman" w:hAnsi="Times New Roman"/>
                <w:szCs w:val="20"/>
                <w:lang w:val="el-GR"/>
              </w:rPr>
            </w:pPr>
            <w:r w:rsidRPr="000F7655">
              <w:rPr>
                <w:rFonts w:ascii="Times New Roman" w:hAnsi="Times New Roman"/>
                <w:szCs w:val="20"/>
                <w:lang w:val="el-GR"/>
              </w:rPr>
              <w:t xml:space="preserve">Επαναλάβετε τα </w:t>
            </w:r>
            <w:r w:rsidR="00491012" w:rsidRPr="000F7655">
              <w:rPr>
                <w:rFonts w:ascii="Times New Roman" w:hAnsi="Times New Roman"/>
                <w:szCs w:val="20"/>
                <w:lang w:val="el-GR"/>
              </w:rPr>
              <w:t>βήματα</w:t>
            </w:r>
            <w:r w:rsidR="00491012">
              <w:rPr>
                <w:rFonts w:ascii="Times New Roman" w:hAnsi="Times New Roman"/>
                <w:szCs w:val="20"/>
                <w:lang w:val="en-GB"/>
              </w:rPr>
              <w:t> </w:t>
            </w:r>
            <w:r w:rsidRPr="000F7655">
              <w:rPr>
                <w:rFonts w:ascii="Times New Roman" w:hAnsi="Times New Roman"/>
                <w:szCs w:val="20"/>
                <w:lang w:val="el-GR"/>
              </w:rPr>
              <w:t>3α έως 3δ.</w:t>
            </w:r>
          </w:p>
        </w:tc>
      </w:tr>
      <w:tr w:rsidR="00AB7056" w:rsidRPr="00C65441" w14:paraId="486F2C6B" w14:textId="77777777" w:rsidTr="0007219C">
        <w:trPr>
          <w:cantSplit/>
        </w:trPr>
        <w:tc>
          <w:tcPr>
            <w:tcW w:w="2376" w:type="dxa"/>
            <w:tcBorders>
              <w:top w:val="nil"/>
              <w:left w:val="single" w:sz="24" w:space="0" w:color="808080"/>
              <w:bottom w:val="nil"/>
              <w:right w:val="single" w:sz="24" w:space="0" w:color="808080"/>
            </w:tcBorders>
            <w:hideMark/>
          </w:tcPr>
          <w:p w14:paraId="21577BBE" w14:textId="4F317012" w:rsidR="00AB7056" w:rsidRPr="000F7655" w:rsidRDefault="00AB7056" w:rsidP="00D83A43">
            <w:pPr>
              <w:pStyle w:val="Table"/>
              <w:keepNext/>
              <w:keepLines w:val="0"/>
              <w:spacing w:before="0" w:after="0"/>
              <w:rPr>
                <w:rFonts w:ascii="Times New Roman" w:hAnsi="Times New Roman"/>
                <w:szCs w:val="20"/>
              </w:rPr>
            </w:pPr>
            <w:r w:rsidRPr="000F7655">
              <w:rPr>
                <w:noProof/>
                <w:lang w:eastAsia="en-US"/>
              </w:rPr>
              <w:lastRenderedPageBreak/>
              <w:drawing>
                <wp:inline distT="0" distB="0" distL="0" distR="0" wp14:anchorId="3F0DB936" wp14:editId="0C872C9B">
                  <wp:extent cx="1168400" cy="1107440"/>
                  <wp:effectExtent l="0" t="0" r="0" b="0"/>
                  <wp:docPr id="253"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3432F799" w14:textId="3F75704C" w:rsidR="00AB7056" w:rsidRPr="000F7655" w:rsidRDefault="00AB7056" w:rsidP="00D83A43">
            <w:pPr>
              <w:pStyle w:val="Table"/>
              <w:spacing w:before="0" w:after="0"/>
              <w:rPr>
                <w:rFonts w:ascii="Times New Roman" w:hAnsi="Times New Roman"/>
                <w:szCs w:val="20"/>
                <w:lang w:val="el-GR"/>
              </w:rPr>
            </w:pPr>
            <w:r w:rsidRPr="000F7655">
              <w:rPr>
                <w:rFonts w:ascii="Times New Roman" w:hAnsi="Times New Roman"/>
                <w:szCs w:val="20"/>
                <w:lang w:val="el-GR"/>
              </w:rPr>
              <w:t xml:space="preserve">Θα πρέπει να ακούσετε ένα θόρυβο καθώς διατρυπάται το καψάκιο. </w:t>
            </w:r>
            <w:r w:rsidRPr="000F7655">
              <w:rPr>
                <w:rFonts w:ascii="Times New Roman" w:hAnsi="Times New Roman"/>
                <w:szCs w:val="20"/>
                <w:u w:val="single"/>
                <w:lang w:val="el-GR"/>
              </w:rPr>
              <w:t>Τρυπήστε το καψάκιο μόνο μία φορά</w:t>
            </w:r>
            <w:r w:rsidR="00DC0DA5" w:rsidRPr="000F7655">
              <w:rPr>
                <w:rFonts w:ascii="Times New Roman" w:hAnsi="Times New Roman"/>
                <w:szCs w:val="20"/>
                <w:u w:val="single"/>
                <w:lang w:val="el-GR"/>
              </w:rPr>
              <w:t>.</w:t>
            </w:r>
          </w:p>
        </w:tc>
        <w:tc>
          <w:tcPr>
            <w:tcW w:w="2268" w:type="dxa"/>
            <w:tcBorders>
              <w:top w:val="nil"/>
              <w:left w:val="single" w:sz="24" w:space="0" w:color="808080"/>
              <w:bottom w:val="nil"/>
              <w:right w:val="single" w:sz="24" w:space="0" w:color="808080"/>
            </w:tcBorders>
            <w:hideMark/>
          </w:tcPr>
          <w:p w14:paraId="22517EAD" w14:textId="77777777" w:rsidR="00AB7056" w:rsidRPr="000F7655" w:rsidRDefault="00AB7056" w:rsidP="00D83A43">
            <w:pPr>
              <w:pStyle w:val="Table"/>
              <w:keepNext/>
              <w:keepLines w:val="0"/>
              <w:spacing w:before="0" w:after="0"/>
              <w:rPr>
                <w:rFonts w:ascii="Times New Roman" w:hAnsi="Times New Roman"/>
                <w:szCs w:val="20"/>
              </w:rPr>
            </w:pPr>
            <w:r w:rsidRPr="000F7655">
              <w:rPr>
                <w:noProof/>
                <w:lang w:eastAsia="en-US"/>
              </w:rPr>
              <w:drawing>
                <wp:inline distT="0" distB="0" distL="0" distR="0" wp14:anchorId="38C6DD92" wp14:editId="402F0AC6">
                  <wp:extent cx="1295400" cy="904240"/>
                  <wp:effectExtent l="0" t="0" r="0" b="0"/>
                  <wp:docPr id="254"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5E2336C1" w14:textId="77777777" w:rsidR="00612A2D" w:rsidRPr="000F7655" w:rsidRDefault="00612A2D" w:rsidP="00D83A43">
            <w:pPr>
              <w:pStyle w:val="Table"/>
              <w:spacing w:before="0" w:after="0"/>
              <w:jc w:val="center"/>
              <w:rPr>
                <w:rFonts w:ascii="Times New Roman" w:hAnsi="Times New Roman"/>
                <w:szCs w:val="20"/>
              </w:rPr>
            </w:pPr>
            <w:r w:rsidRPr="000F7655">
              <w:rPr>
                <w:noProof/>
                <w:lang w:eastAsia="en-US"/>
              </w:rPr>
              <w:drawing>
                <wp:inline distT="0" distB="0" distL="0" distR="0" wp14:anchorId="270DDE9E" wp14:editId="5A220E97">
                  <wp:extent cx="1346200" cy="254000"/>
                  <wp:effectExtent l="0" t="0" r="0" b="0"/>
                  <wp:docPr id="2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07F86F7F" w14:textId="77777777" w:rsidR="00612A2D" w:rsidRPr="000F7655" w:rsidRDefault="00612A2D" w:rsidP="00D83A43">
            <w:pPr>
              <w:pStyle w:val="Table"/>
              <w:tabs>
                <w:tab w:val="clear" w:pos="284"/>
                <w:tab w:val="left" w:pos="1449"/>
              </w:tabs>
              <w:spacing w:before="0" w:after="0"/>
              <w:rPr>
                <w:rFonts w:ascii="Times New Roman" w:hAnsi="Times New Roman"/>
                <w:b/>
                <w:szCs w:val="20"/>
                <w:lang w:val="el-GR"/>
              </w:rPr>
            </w:pPr>
            <w:r w:rsidRPr="000F7655">
              <w:rPr>
                <w:rFonts w:ascii="Times New Roman" w:hAnsi="Times New Roman"/>
                <w:b/>
                <w:szCs w:val="20"/>
                <w:lang w:val="el-GR"/>
              </w:rPr>
              <w:t>Κόνις που</w:t>
            </w:r>
            <w:r w:rsidRPr="000F7655">
              <w:rPr>
                <w:rFonts w:ascii="Times New Roman" w:hAnsi="Times New Roman"/>
                <w:b/>
                <w:szCs w:val="20"/>
                <w:lang w:val="el-GR"/>
              </w:rPr>
              <w:tab/>
              <w:t>Άδειο</w:t>
            </w:r>
          </w:p>
          <w:p w14:paraId="60DA0565" w14:textId="77777777" w:rsidR="00612A2D" w:rsidRPr="000F7655" w:rsidRDefault="00612A2D" w:rsidP="00D83A43">
            <w:pPr>
              <w:pStyle w:val="Table"/>
              <w:tabs>
                <w:tab w:val="clear" w:pos="284"/>
                <w:tab w:val="left" w:pos="1449"/>
              </w:tabs>
              <w:spacing w:before="0" w:after="0"/>
              <w:rPr>
                <w:rFonts w:ascii="Times New Roman" w:hAnsi="Times New Roman"/>
                <w:b/>
                <w:szCs w:val="20"/>
                <w:lang w:val="el-GR"/>
              </w:rPr>
            </w:pPr>
            <w:r w:rsidRPr="000F7655">
              <w:rPr>
                <w:rFonts w:ascii="Times New Roman" w:hAnsi="Times New Roman"/>
                <w:b/>
                <w:szCs w:val="20"/>
                <w:lang w:val="el-GR"/>
              </w:rPr>
              <w:t>απομένει</w:t>
            </w:r>
          </w:p>
          <w:p w14:paraId="19C57D93" w14:textId="260C1149" w:rsidR="00AB7056" w:rsidRPr="000F7655" w:rsidRDefault="00AB7056" w:rsidP="00D83A43">
            <w:pPr>
              <w:pStyle w:val="Table"/>
              <w:tabs>
                <w:tab w:val="clear" w:pos="284"/>
              </w:tabs>
              <w:spacing w:before="0" w:after="0"/>
              <w:rPr>
                <w:rFonts w:ascii="Times New Roman" w:hAnsi="Times New Roman"/>
                <w:szCs w:val="20"/>
                <w:lang w:val="el-GR"/>
              </w:rPr>
            </w:pPr>
          </w:p>
        </w:tc>
      </w:tr>
      <w:tr w:rsidR="00AB7056" w:rsidRPr="00485B52" w14:paraId="268F54DD" w14:textId="77777777" w:rsidTr="0007219C">
        <w:trPr>
          <w:cantSplit/>
        </w:trPr>
        <w:tc>
          <w:tcPr>
            <w:tcW w:w="2376" w:type="dxa"/>
            <w:tcBorders>
              <w:top w:val="nil"/>
              <w:left w:val="single" w:sz="24" w:space="0" w:color="808080"/>
              <w:bottom w:val="nil"/>
              <w:right w:val="single" w:sz="24" w:space="0" w:color="808080"/>
            </w:tcBorders>
            <w:hideMark/>
          </w:tcPr>
          <w:p w14:paraId="6C07F1AA" w14:textId="4277BC31" w:rsidR="00AB7056" w:rsidRPr="000F7655" w:rsidRDefault="00491012" w:rsidP="00D83A43">
            <w:pPr>
              <w:keepLines/>
              <w:tabs>
                <w:tab w:val="clear" w:pos="567"/>
                <w:tab w:val="left" w:pos="284"/>
              </w:tabs>
              <w:spacing w:line="240" w:lineRule="auto"/>
              <w:rPr>
                <w:rFonts w:eastAsia="Calibri"/>
                <w:sz w:val="20"/>
                <w:lang w:val="el-GR"/>
              </w:rPr>
            </w:pPr>
            <w:r w:rsidRPr="000F7655">
              <w:rPr>
                <w:rFonts w:eastAsia="MS Mincho"/>
                <w:sz w:val="20"/>
                <w:lang w:val="el-GR"/>
              </w:rPr>
              <w:t>Βήμα</w:t>
            </w:r>
            <w:r>
              <w:rPr>
                <w:rFonts w:eastAsia="MS Mincho"/>
                <w:sz w:val="20"/>
              </w:rPr>
              <w:t> </w:t>
            </w:r>
            <w:r w:rsidR="00AB7056" w:rsidRPr="000F7655">
              <w:rPr>
                <w:rFonts w:eastAsia="MS Mincho"/>
                <w:sz w:val="20"/>
                <w:lang w:val="el-GR"/>
              </w:rPr>
              <w:t>1β:</w:t>
            </w:r>
          </w:p>
          <w:p w14:paraId="07CEFD13" w14:textId="77777777" w:rsidR="00AB7056" w:rsidRPr="000F7655" w:rsidRDefault="00AB7056" w:rsidP="00D83A43">
            <w:pPr>
              <w:pStyle w:val="Table"/>
              <w:spacing w:before="0" w:after="0"/>
              <w:rPr>
                <w:rFonts w:ascii="Times New Roman" w:hAnsi="Times New Roman"/>
                <w:szCs w:val="20"/>
                <w:lang w:val="el-GR"/>
              </w:rPr>
            </w:pPr>
            <w:r w:rsidRPr="000F7655">
              <w:rPr>
                <w:rFonts w:ascii="Times New Roman" w:eastAsia="Times New Roman" w:hAnsi="Times New Roman" w:cs="Times New Roman"/>
                <w:b/>
                <w:szCs w:val="20"/>
                <w:lang w:val="el-GR" w:eastAsia="en-US"/>
              </w:rPr>
              <w:t>Ανοίξτε τη συσκευή εισπνοής</w:t>
            </w:r>
          </w:p>
        </w:tc>
        <w:tc>
          <w:tcPr>
            <w:tcW w:w="2268" w:type="dxa"/>
            <w:tcBorders>
              <w:top w:val="nil"/>
              <w:left w:val="single" w:sz="24" w:space="0" w:color="808080"/>
              <w:bottom w:val="nil"/>
              <w:right w:val="single" w:sz="24" w:space="0" w:color="808080"/>
            </w:tcBorders>
            <w:hideMark/>
          </w:tcPr>
          <w:p w14:paraId="2ACF6E30" w14:textId="77777777" w:rsidR="00AB7056" w:rsidRPr="000F7655" w:rsidRDefault="00AB7056" w:rsidP="00D83A43">
            <w:pPr>
              <w:pStyle w:val="Table"/>
              <w:spacing w:before="0" w:after="0"/>
              <w:rPr>
                <w:rFonts w:ascii="Times New Roman" w:hAnsi="Times New Roman"/>
                <w:szCs w:val="20"/>
              </w:rPr>
            </w:pPr>
            <w:r w:rsidRPr="000F7655">
              <w:rPr>
                <w:noProof/>
                <w:lang w:eastAsia="en-US"/>
              </w:rPr>
              <w:drawing>
                <wp:inline distT="0" distB="0" distL="0" distR="0" wp14:anchorId="67BD1483" wp14:editId="5BC8C379">
                  <wp:extent cx="1300480" cy="1163320"/>
                  <wp:effectExtent l="0" t="0" r="0" b="0"/>
                  <wp:docPr id="255"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72C2E853" w14:textId="067B82BD" w:rsidR="00AB7056" w:rsidRPr="000F7655" w:rsidRDefault="00491012"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Pr>
                <w:rFonts w:eastAsia="MS Mincho"/>
                <w:sz w:val="20"/>
              </w:rPr>
              <w:t> </w:t>
            </w:r>
            <w:r w:rsidR="00AB7056" w:rsidRPr="000F7655">
              <w:rPr>
                <w:rFonts w:eastAsia="MS Mincho"/>
                <w:sz w:val="20"/>
                <w:lang w:val="el-GR"/>
              </w:rPr>
              <w:t>2β:</w:t>
            </w:r>
          </w:p>
          <w:p w14:paraId="3A579D88" w14:textId="26445169" w:rsidR="00AB7056" w:rsidRPr="000F7655" w:rsidRDefault="00AB7056" w:rsidP="00D83A43">
            <w:pPr>
              <w:pStyle w:val="Table"/>
              <w:spacing w:before="0" w:after="0"/>
              <w:rPr>
                <w:rFonts w:ascii="Times New Roman" w:hAnsi="Times New Roman"/>
                <w:szCs w:val="20"/>
                <w:lang w:val="el-GR"/>
              </w:rPr>
            </w:pPr>
            <w:r w:rsidRPr="000F7655">
              <w:rPr>
                <w:rFonts w:ascii="Times New Roman" w:eastAsia="Times New Roman" w:hAnsi="Times New Roman" w:cs="Times New Roman"/>
                <w:b/>
                <w:szCs w:val="20"/>
                <w:lang w:val="el-GR" w:eastAsia="en-US"/>
              </w:rPr>
              <w:t>Αφήστε τα πλευρικά πλήκτρα</w:t>
            </w:r>
          </w:p>
        </w:tc>
        <w:tc>
          <w:tcPr>
            <w:tcW w:w="2268" w:type="dxa"/>
            <w:tcBorders>
              <w:top w:val="nil"/>
              <w:left w:val="single" w:sz="24" w:space="0" w:color="808080"/>
              <w:bottom w:val="nil"/>
              <w:right w:val="single" w:sz="24" w:space="0" w:color="808080"/>
            </w:tcBorders>
            <w:hideMark/>
          </w:tcPr>
          <w:p w14:paraId="4E433B1A" w14:textId="4B534575" w:rsidR="00AB7056" w:rsidRPr="000F7655" w:rsidRDefault="00491012" w:rsidP="00D83A43">
            <w:pPr>
              <w:pStyle w:val="Table"/>
              <w:spacing w:before="0" w:after="0"/>
              <w:rPr>
                <w:rFonts w:ascii="Times New Roman" w:hAnsi="Times New Roman"/>
                <w:szCs w:val="20"/>
                <w:lang w:val="el-GR"/>
              </w:rPr>
            </w:pPr>
            <w:r w:rsidRPr="000F7655">
              <w:rPr>
                <w:rFonts w:ascii="Times New Roman" w:hAnsi="Times New Roman"/>
                <w:szCs w:val="20"/>
                <w:lang w:val="el-GR"/>
              </w:rPr>
              <w:t>Βήμα</w:t>
            </w:r>
            <w:r>
              <w:rPr>
                <w:rFonts w:ascii="Times New Roman" w:hAnsi="Times New Roman"/>
                <w:szCs w:val="20"/>
                <w:lang w:val="en-GB"/>
              </w:rPr>
              <w:t> </w:t>
            </w:r>
            <w:r w:rsidR="00AB7056" w:rsidRPr="000F7655">
              <w:rPr>
                <w:rFonts w:ascii="Times New Roman" w:hAnsi="Times New Roman"/>
                <w:szCs w:val="20"/>
                <w:lang w:val="el-GR"/>
              </w:rPr>
              <w:t>3β:</w:t>
            </w:r>
          </w:p>
          <w:p w14:paraId="043F4657" w14:textId="36A53E67" w:rsidR="00AB7056" w:rsidRPr="000F7655" w:rsidRDefault="00AB7056" w:rsidP="00D83A43">
            <w:pPr>
              <w:pStyle w:val="Table"/>
              <w:spacing w:before="0" w:after="0"/>
              <w:rPr>
                <w:rFonts w:ascii="Times New Roman" w:hAnsi="Times New Roman"/>
                <w:b/>
                <w:szCs w:val="20"/>
                <w:lang w:val="el-GR"/>
              </w:rPr>
            </w:pPr>
            <w:r w:rsidRPr="000F7655">
              <w:rPr>
                <w:rFonts w:ascii="Times New Roman" w:hAnsi="Times New Roman"/>
                <w:b/>
                <w:szCs w:val="20"/>
                <w:lang w:val="el-GR"/>
              </w:rPr>
              <w:t>Εισπνεύστε το φάρμακο βαθιά</w:t>
            </w:r>
          </w:p>
          <w:p w14:paraId="0A7A2EAE" w14:textId="77777777" w:rsidR="00AB7056" w:rsidRPr="000F7655" w:rsidRDefault="00AB7056" w:rsidP="00D83A43">
            <w:pPr>
              <w:pStyle w:val="Text"/>
              <w:spacing w:before="0"/>
              <w:jc w:val="left"/>
              <w:rPr>
                <w:sz w:val="20"/>
                <w:lang w:val="el-GR"/>
              </w:rPr>
            </w:pPr>
            <w:r w:rsidRPr="000F7655">
              <w:rPr>
                <w:sz w:val="20"/>
                <w:lang w:val="el-GR" w:eastAsia="en-US"/>
              </w:rPr>
              <w:t xml:space="preserve">Κρατήστε τη συσκευή εισπνοής, όπως φαίνεται στην εικόνα. </w:t>
            </w:r>
            <w:r w:rsidRPr="000F7655">
              <w:rPr>
                <w:sz w:val="20"/>
                <w:lang w:val="el-GR"/>
              </w:rPr>
              <w:t>Τοποθετήστε το επιστόμιο στο στόμα σας και κλείστε σφιχτά τα χείλη σας γύρω του.</w:t>
            </w:r>
          </w:p>
          <w:p w14:paraId="0C5D9019" w14:textId="77777777" w:rsidR="00AB7056" w:rsidRPr="000F7655" w:rsidRDefault="00AB7056" w:rsidP="00D83A43">
            <w:pPr>
              <w:pStyle w:val="Table"/>
              <w:spacing w:before="0" w:after="0"/>
              <w:rPr>
                <w:rFonts w:ascii="Times New Roman" w:hAnsi="Times New Roman"/>
                <w:szCs w:val="20"/>
                <w:lang w:val="el-GR"/>
              </w:rPr>
            </w:pPr>
            <w:r w:rsidRPr="000F7655">
              <w:rPr>
                <w:rFonts w:ascii="Times New Roman" w:hAnsi="Times New Roman"/>
                <w:szCs w:val="20"/>
                <w:u w:val="single"/>
                <w:lang w:val="el-GR"/>
              </w:rPr>
              <w:t>Μην πιέζετε τα πλευρικά πλήκτρα.</w:t>
            </w:r>
          </w:p>
        </w:tc>
        <w:tc>
          <w:tcPr>
            <w:tcW w:w="2415" w:type="dxa"/>
            <w:tcBorders>
              <w:top w:val="nil"/>
              <w:left w:val="single" w:sz="24" w:space="0" w:color="808080"/>
              <w:bottom w:val="nil"/>
              <w:right w:val="single" w:sz="24" w:space="0" w:color="808080"/>
            </w:tcBorders>
            <w:hideMark/>
          </w:tcPr>
          <w:p w14:paraId="788BCEF4" w14:textId="77777777" w:rsidR="00AB7056" w:rsidRPr="000F7655" w:rsidRDefault="00AB7056" w:rsidP="00D83A43">
            <w:pPr>
              <w:pStyle w:val="Table"/>
              <w:spacing w:before="0" w:after="0"/>
              <w:rPr>
                <w:rFonts w:ascii="Times New Roman" w:hAnsi="Times New Roman"/>
                <w:b/>
                <w:szCs w:val="20"/>
                <w:lang w:val="el-GR"/>
              </w:rPr>
            </w:pPr>
          </w:p>
        </w:tc>
      </w:tr>
      <w:tr w:rsidR="00AB7056" w:rsidRPr="000F7655" w14:paraId="668DB12D" w14:textId="77777777" w:rsidTr="0007219C">
        <w:trPr>
          <w:cantSplit/>
        </w:trPr>
        <w:tc>
          <w:tcPr>
            <w:tcW w:w="2376" w:type="dxa"/>
            <w:tcBorders>
              <w:top w:val="nil"/>
              <w:left w:val="single" w:sz="24" w:space="0" w:color="808080"/>
              <w:bottom w:val="nil"/>
              <w:right w:val="single" w:sz="24" w:space="0" w:color="808080"/>
            </w:tcBorders>
            <w:hideMark/>
          </w:tcPr>
          <w:p w14:paraId="63B75D40" w14:textId="77777777" w:rsidR="00AB7056" w:rsidRPr="000F7655" w:rsidRDefault="00AB7056" w:rsidP="00D83A43">
            <w:pPr>
              <w:pStyle w:val="Text"/>
              <w:keepNext/>
              <w:spacing w:before="0"/>
              <w:jc w:val="center"/>
              <w:rPr>
                <w:sz w:val="20"/>
                <w:lang w:val="el-GR" w:eastAsia="en-US"/>
              </w:rPr>
            </w:pPr>
          </w:p>
          <w:p w14:paraId="0C815E95" w14:textId="77777777" w:rsidR="00AB7056" w:rsidRPr="000F7655" w:rsidRDefault="00AB7056" w:rsidP="00D83A43">
            <w:pPr>
              <w:pStyle w:val="Text"/>
              <w:keepNext/>
              <w:spacing w:before="0"/>
              <w:jc w:val="center"/>
              <w:rPr>
                <w:sz w:val="20"/>
                <w:lang w:val="el-GR"/>
              </w:rPr>
            </w:pPr>
            <w:r w:rsidRPr="000F7655">
              <w:rPr>
                <w:noProof/>
                <w:lang w:eastAsia="en-US"/>
              </w:rPr>
              <w:drawing>
                <wp:inline distT="0" distB="0" distL="0" distR="0" wp14:anchorId="1869D3B3" wp14:editId="2EEB476E">
                  <wp:extent cx="1178560" cy="1656080"/>
                  <wp:effectExtent l="0" t="0" r="0" b="0"/>
                  <wp:docPr id="38"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5A16370B" w14:textId="77777777" w:rsidR="00AB7056" w:rsidRPr="000F7655" w:rsidRDefault="00AB7056" w:rsidP="00D83A43">
            <w:pPr>
              <w:pStyle w:val="Table"/>
              <w:keepNext/>
              <w:keepLines w:val="0"/>
              <w:spacing w:before="0" w:after="0"/>
              <w:rPr>
                <w:rFonts w:ascii="Times New Roman" w:hAnsi="Times New Roman"/>
                <w:szCs w:val="20"/>
                <w:lang w:val="el-GR"/>
              </w:rPr>
            </w:pPr>
          </w:p>
        </w:tc>
        <w:tc>
          <w:tcPr>
            <w:tcW w:w="2268" w:type="dxa"/>
            <w:tcBorders>
              <w:top w:val="nil"/>
              <w:left w:val="single" w:sz="24" w:space="0" w:color="808080"/>
              <w:bottom w:val="nil"/>
              <w:right w:val="single" w:sz="24" w:space="0" w:color="808080"/>
            </w:tcBorders>
            <w:hideMark/>
          </w:tcPr>
          <w:p w14:paraId="214A94B0" w14:textId="7C57C36A" w:rsidR="00AB7056" w:rsidRPr="000F7655" w:rsidRDefault="00AB7056" w:rsidP="00D83A43">
            <w:pPr>
              <w:pStyle w:val="Table"/>
              <w:keepNext/>
              <w:keepLines w:val="0"/>
              <w:spacing w:before="0" w:after="0"/>
              <w:rPr>
                <w:rFonts w:ascii="Times New Roman" w:hAnsi="Times New Roman" w:cs="Times New Roman"/>
                <w:szCs w:val="20"/>
              </w:rPr>
            </w:pPr>
            <w:r w:rsidRPr="000F7655">
              <w:rPr>
                <w:rFonts w:ascii="Times New Roman" w:hAnsi="Times New Roman" w:cs="Times New Roman"/>
                <w:lang w:val="el-GR" w:eastAsia="en-US"/>
              </w:rPr>
              <w:t>Εισπνεύστε γρήγορα και όσο βαθιά μπορείτε. Καθώς εισπνέετε θα ακούτε ένα θόρυβο στροβιλισμού. Μπορεί να αισθανθείτε τη γεύση του φαρμάκου καθώς εισπνέετε.</w:t>
            </w:r>
          </w:p>
        </w:tc>
        <w:tc>
          <w:tcPr>
            <w:tcW w:w="2415" w:type="dxa"/>
            <w:tcBorders>
              <w:top w:val="nil"/>
              <w:left w:val="single" w:sz="24" w:space="0" w:color="808080"/>
              <w:bottom w:val="nil"/>
              <w:right w:val="single" w:sz="24" w:space="0" w:color="808080"/>
            </w:tcBorders>
            <w:hideMark/>
          </w:tcPr>
          <w:p w14:paraId="4536E8CC" w14:textId="77777777" w:rsidR="00AB7056" w:rsidRPr="000F7655" w:rsidRDefault="00AB7056" w:rsidP="00D83A43">
            <w:pPr>
              <w:pStyle w:val="Table"/>
              <w:keepNext/>
              <w:keepLines w:val="0"/>
              <w:spacing w:before="0" w:after="0"/>
              <w:rPr>
                <w:rFonts w:ascii="Times New Roman" w:hAnsi="Times New Roman"/>
                <w:szCs w:val="20"/>
              </w:rPr>
            </w:pPr>
            <w:r w:rsidRPr="000F7655">
              <w:rPr>
                <w:noProof/>
                <w:lang w:eastAsia="en-US"/>
              </w:rPr>
              <w:drawing>
                <wp:inline distT="0" distB="0" distL="0" distR="0" wp14:anchorId="132012CB" wp14:editId="507DA254">
                  <wp:extent cx="1071880" cy="1386840"/>
                  <wp:effectExtent l="0" t="0" r="0" b="0"/>
                  <wp:docPr id="39"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AB7056" w:rsidRPr="00485B52" w14:paraId="5D62FD96" w14:textId="77777777" w:rsidTr="0007219C">
        <w:tc>
          <w:tcPr>
            <w:tcW w:w="2376" w:type="dxa"/>
            <w:tcBorders>
              <w:top w:val="nil"/>
              <w:left w:val="single" w:sz="24" w:space="0" w:color="808080"/>
              <w:bottom w:val="nil"/>
              <w:right w:val="single" w:sz="24" w:space="0" w:color="808080"/>
            </w:tcBorders>
            <w:hideMark/>
          </w:tcPr>
          <w:p w14:paraId="64D2E7BB" w14:textId="549C6734" w:rsidR="00AB7056" w:rsidRPr="000F7655" w:rsidRDefault="00491012"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Pr>
                <w:rFonts w:eastAsia="MS Mincho"/>
                <w:sz w:val="20"/>
              </w:rPr>
              <w:t> </w:t>
            </w:r>
            <w:r w:rsidR="00AB7056" w:rsidRPr="000F7655">
              <w:rPr>
                <w:rFonts w:eastAsia="MS Mincho"/>
                <w:sz w:val="20"/>
                <w:lang w:val="el-GR"/>
              </w:rPr>
              <w:t>1γ:</w:t>
            </w:r>
          </w:p>
          <w:p w14:paraId="0A10EFB7" w14:textId="25F3F952" w:rsidR="00AB7056" w:rsidRPr="000F7655" w:rsidRDefault="00AB7056"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Αφαιρέστε το καψάκιο</w:t>
            </w:r>
          </w:p>
          <w:p w14:paraId="46C8FFD8" w14:textId="77777777" w:rsidR="00AB7056" w:rsidRPr="000F7655" w:rsidRDefault="00AB7056" w:rsidP="00D83A43">
            <w:pPr>
              <w:keepLines/>
              <w:tabs>
                <w:tab w:val="clear" w:pos="567"/>
                <w:tab w:val="left" w:pos="284"/>
              </w:tabs>
              <w:spacing w:line="240" w:lineRule="auto"/>
              <w:rPr>
                <w:rFonts w:eastAsia="MS Mincho"/>
                <w:sz w:val="20"/>
                <w:lang w:val="el-GR"/>
              </w:rPr>
            </w:pPr>
            <w:r w:rsidRPr="000F7655">
              <w:rPr>
                <w:rFonts w:eastAsia="MS Mincho"/>
                <w:sz w:val="20"/>
                <w:lang w:val="el-GR"/>
              </w:rPr>
              <w:t>Αφαιρέστε μία από τις κυψέλες από την κάρτα κυψελών.</w:t>
            </w:r>
          </w:p>
          <w:p w14:paraId="280BDC6F" w14:textId="77777777" w:rsidR="00AB7056" w:rsidRPr="000F7655" w:rsidRDefault="00AB7056" w:rsidP="00D83A43">
            <w:pPr>
              <w:keepLines/>
              <w:tabs>
                <w:tab w:val="clear" w:pos="567"/>
                <w:tab w:val="left" w:pos="284"/>
              </w:tabs>
              <w:spacing w:line="240" w:lineRule="auto"/>
              <w:rPr>
                <w:rFonts w:eastAsia="MS Mincho"/>
                <w:sz w:val="20"/>
                <w:lang w:val="el-GR"/>
              </w:rPr>
            </w:pPr>
            <w:r w:rsidRPr="000F7655">
              <w:rPr>
                <w:rFonts w:eastAsia="MS Mincho"/>
                <w:sz w:val="20"/>
                <w:lang w:val="el-GR"/>
              </w:rPr>
              <w:t>Αποκολλήστε την προστατευτική επένδυση και αφαιρέστε το καψάκιο.</w:t>
            </w:r>
          </w:p>
          <w:p w14:paraId="4AE908A0" w14:textId="77777777" w:rsidR="00B20CD5" w:rsidRPr="000F7655" w:rsidRDefault="00AB7056" w:rsidP="00D83A43">
            <w:pPr>
              <w:pStyle w:val="Text"/>
              <w:spacing w:before="0"/>
              <w:jc w:val="left"/>
              <w:rPr>
                <w:rFonts w:eastAsia="Times New Roman"/>
                <w:sz w:val="20"/>
                <w:u w:val="single"/>
                <w:lang w:val="el-GR" w:eastAsia="en-US"/>
              </w:rPr>
            </w:pPr>
            <w:r w:rsidRPr="000F7655">
              <w:rPr>
                <w:rFonts w:eastAsia="Times New Roman"/>
                <w:sz w:val="20"/>
                <w:u w:val="single"/>
                <w:lang w:val="el-GR" w:eastAsia="en-US"/>
              </w:rPr>
              <w:t>Μη σπρώχνετε το καψά</w:t>
            </w:r>
            <w:r w:rsidR="00B20CD5" w:rsidRPr="000F7655">
              <w:rPr>
                <w:rFonts w:eastAsia="Times New Roman"/>
                <w:sz w:val="20"/>
                <w:u w:val="single"/>
                <w:lang w:val="el-GR" w:eastAsia="en-US"/>
              </w:rPr>
              <w:t>κιο μέσω του φύλλου αλουμινίου.</w:t>
            </w:r>
          </w:p>
          <w:p w14:paraId="6A14556E" w14:textId="14E5B1F7" w:rsidR="00AB7056" w:rsidRPr="000F7655" w:rsidRDefault="00AB7056" w:rsidP="00D83A43">
            <w:pPr>
              <w:pStyle w:val="Text"/>
              <w:spacing w:before="0"/>
              <w:jc w:val="left"/>
              <w:rPr>
                <w:sz w:val="20"/>
                <w:u w:val="single"/>
              </w:rPr>
            </w:pPr>
            <w:r w:rsidRPr="000F7655">
              <w:rPr>
                <w:rFonts w:eastAsia="Times New Roman"/>
                <w:sz w:val="20"/>
                <w:u w:val="single"/>
                <w:lang w:val="el-GR" w:eastAsia="en-US"/>
              </w:rPr>
              <w:t>Μην καταπίνετε το καψάκιο</w:t>
            </w:r>
            <w:r w:rsidRPr="000F7655">
              <w:rPr>
                <w:rFonts w:eastAsia="Calibri"/>
                <w:sz w:val="20"/>
                <w:u w:val="single"/>
              </w:rPr>
              <w:t>.</w:t>
            </w:r>
          </w:p>
        </w:tc>
        <w:tc>
          <w:tcPr>
            <w:tcW w:w="2268" w:type="dxa"/>
            <w:tcBorders>
              <w:top w:val="nil"/>
              <w:left w:val="single" w:sz="24" w:space="0" w:color="808080"/>
              <w:bottom w:val="nil"/>
              <w:right w:val="single" w:sz="24" w:space="0" w:color="808080"/>
            </w:tcBorders>
          </w:tcPr>
          <w:p w14:paraId="291E4543" w14:textId="77777777" w:rsidR="00AB7056" w:rsidRPr="000F7655" w:rsidRDefault="00AB7056" w:rsidP="00D83A43">
            <w:pPr>
              <w:pStyle w:val="Table"/>
              <w:spacing w:before="0" w:after="0"/>
              <w:rPr>
                <w:b/>
                <w:szCs w:val="20"/>
              </w:rPr>
            </w:pPr>
          </w:p>
        </w:tc>
        <w:tc>
          <w:tcPr>
            <w:tcW w:w="2268" w:type="dxa"/>
            <w:tcBorders>
              <w:top w:val="nil"/>
              <w:left w:val="single" w:sz="24" w:space="0" w:color="808080"/>
              <w:bottom w:val="nil"/>
              <w:right w:val="single" w:sz="24" w:space="0" w:color="808080"/>
            </w:tcBorders>
            <w:hideMark/>
          </w:tcPr>
          <w:p w14:paraId="0953EF30" w14:textId="77777777" w:rsidR="00AB7056" w:rsidRPr="000F7655" w:rsidRDefault="00AB7056" w:rsidP="00D83A43">
            <w:pPr>
              <w:pStyle w:val="Text"/>
              <w:spacing w:before="0"/>
              <w:jc w:val="left"/>
              <w:rPr>
                <w:sz w:val="20"/>
                <w:lang w:eastAsia="en-US"/>
              </w:rPr>
            </w:pPr>
            <w:r w:rsidRPr="000F7655">
              <w:rPr>
                <w:noProof/>
                <w:sz w:val="20"/>
                <w:lang w:eastAsia="en-US"/>
              </w:rPr>
              <w:drawing>
                <wp:inline distT="0" distB="0" distL="0" distR="0" wp14:anchorId="7EC94D46" wp14:editId="0BA671B1">
                  <wp:extent cx="1361440" cy="1107440"/>
                  <wp:effectExtent l="0" t="0" r="0" b="0"/>
                  <wp:docPr id="256"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740BC1BA" w14:textId="0F301D98" w:rsidR="00AB7056" w:rsidRPr="000F7655" w:rsidRDefault="00491012"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Pr>
                <w:rFonts w:eastAsia="MS Mincho"/>
                <w:sz w:val="20"/>
              </w:rPr>
              <w:t> </w:t>
            </w:r>
            <w:r w:rsidR="00AB7056" w:rsidRPr="000F7655">
              <w:rPr>
                <w:rFonts w:eastAsia="MS Mincho"/>
                <w:sz w:val="20"/>
                <w:lang w:val="el-GR"/>
              </w:rPr>
              <w:t>3γ:</w:t>
            </w:r>
          </w:p>
          <w:p w14:paraId="0213ECBE" w14:textId="77777777" w:rsidR="00AB7056" w:rsidRPr="000F7655" w:rsidRDefault="00AB7056"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Κρατήστε την αναπνοή</w:t>
            </w:r>
          </w:p>
          <w:p w14:paraId="516DE55A" w14:textId="77777777" w:rsidR="00AB7056" w:rsidRPr="000F7655" w:rsidRDefault="00AB7056" w:rsidP="00D83A43">
            <w:pPr>
              <w:pStyle w:val="Text"/>
              <w:spacing w:before="0"/>
              <w:jc w:val="left"/>
              <w:rPr>
                <w:sz w:val="20"/>
                <w:lang w:val="el-GR"/>
              </w:rPr>
            </w:pPr>
            <w:r w:rsidRPr="000F7655">
              <w:rPr>
                <w:rFonts w:eastAsia="Times New Roman"/>
                <w:sz w:val="20"/>
                <w:lang w:val="el-GR" w:eastAsia="en-US"/>
              </w:rPr>
              <w:t>Κρατήστε την αναπνοή σας για 5</w:t>
            </w:r>
            <w:r w:rsidRPr="004963E0">
              <w:rPr>
                <w:rFonts w:eastAsia="Times New Roman"/>
                <w:sz w:val="20"/>
                <w:lang w:eastAsia="en-US"/>
              </w:rPr>
              <w:t> </w:t>
            </w:r>
            <w:r w:rsidRPr="000F7655">
              <w:rPr>
                <w:rFonts w:eastAsia="Times New Roman"/>
                <w:sz w:val="20"/>
                <w:lang w:val="el-GR" w:eastAsia="en-US"/>
              </w:rPr>
              <w:t>δευτερόλεπτα.</w:t>
            </w:r>
          </w:p>
          <w:p w14:paraId="00048D9C" w14:textId="77777777" w:rsidR="00AB7056" w:rsidRPr="000F7655" w:rsidRDefault="00AB7056" w:rsidP="00D83A43">
            <w:pPr>
              <w:pStyle w:val="Text"/>
              <w:spacing w:before="0"/>
              <w:jc w:val="left"/>
              <w:rPr>
                <w:sz w:val="20"/>
                <w:lang w:val="el-GR"/>
              </w:rPr>
            </w:pPr>
          </w:p>
          <w:p w14:paraId="49B950F8" w14:textId="77777777" w:rsidR="00AB7056" w:rsidRPr="000F7655" w:rsidRDefault="00AB7056" w:rsidP="00D83A43">
            <w:pPr>
              <w:pStyle w:val="Text"/>
              <w:spacing w:before="0"/>
              <w:jc w:val="left"/>
              <w:rPr>
                <w:sz w:val="20"/>
                <w:lang w:val="el-GR"/>
              </w:rPr>
            </w:pPr>
          </w:p>
          <w:p w14:paraId="656415E1" w14:textId="43EC12AE" w:rsidR="00AB7056" w:rsidRPr="000F7655" w:rsidRDefault="00491012" w:rsidP="00D83A43">
            <w:pPr>
              <w:pStyle w:val="Pa0"/>
              <w:spacing w:line="240" w:lineRule="auto"/>
              <w:rPr>
                <w:rFonts w:ascii="Times New Roman" w:eastAsia="MS Mincho" w:hAnsi="Times New Roman" w:cs="Times New Roman"/>
                <w:sz w:val="20"/>
                <w:szCs w:val="20"/>
                <w:lang w:val="el-GR"/>
              </w:rPr>
            </w:pPr>
            <w:r w:rsidRPr="000F7655">
              <w:rPr>
                <w:rFonts w:ascii="Times New Roman" w:eastAsia="MS Mincho" w:hAnsi="Times New Roman" w:cs="Times New Roman"/>
                <w:sz w:val="20"/>
                <w:szCs w:val="20"/>
                <w:lang w:val="el-GR"/>
              </w:rPr>
              <w:t>Βήμα</w:t>
            </w:r>
            <w:r>
              <w:rPr>
                <w:rFonts w:ascii="Times New Roman" w:eastAsia="MS Mincho" w:hAnsi="Times New Roman" w:cs="Times New Roman"/>
                <w:sz w:val="20"/>
                <w:szCs w:val="20"/>
                <w:lang w:val="en-GB"/>
              </w:rPr>
              <w:t> </w:t>
            </w:r>
            <w:r w:rsidR="00AB7056" w:rsidRPr="000F7655">
              <w:rPr>
                <w:rFonts w:ascii="Times New Roman" w:eastAsia="MS Mincho" w:hAnsi="Times New Roman" w:cs="Times New Roman"/>
                <w:sz w:val="20"/>
                <w:szCs w:val="20"/>
                <w:lang w:val="el-GR"/>
              </w:rPr>
              <w:t>3δ:</w:t>
            </w:r>
          </w:p>
          <w:p w14:paraId="4BA853FF" w14:textId="2792A6F9" w:rsidR="00AB7056" w:rsidRPr="000F7655" w:rsidRDefault="00AB7056" w:rsidP="00D83A43">
            <w:pPr>
              <w:pStyle w:val="Pa0"/>
              <w:spacing w:line="240" w:lineRule="auto"/>
              <w:rPr>
                <w:rFonts w:ascii="Times New Roman" w:eastAsia="MS Mincho" w:hAnsi="Times New Roman" w:cs="Times New Roman"/>
                <w:b/>
                <w:sz w:val="20"/>
                <w:szCs w:val="20"/>
                <w:lang w:val="el-GR"/>
              </w:rPr>
            </w:pPr>
            <w:r w:rsidRPr="000F7655">
              <w:rPr>
                <w:rFonts w:ascii="Times New Roman" w:eastAsia="MS Mincho" w:hAnsi="Times New Roman" w:cs="Times New Roman"/>
                <w:b/>
                <w:sz w:val="20"/>
                <w:szCs w:val="20"/>
                <w:lang w:val="el-GR"/>
              </w:rPr>
              <w:t>Ξεπλύνετε το στόμα</w:t>
            </w:r>
          </w:p>
          <w:p w14:paraId="13AB2FC3" w14:textId="77777777" w:rsidR="00AB7056" w:rsidRPr="000F7655" w:rsidRDefault="00AB7056" w:rsidP="00D83A43">
            <w:pPr>
              <w:pStyle w:val="Text"/>
              <w:spacing w:before="0"/>
              <w:jc w:val="left"/>
              <w:rPr>
                <w:b/>
                <w:sz w:val="20"/>
                <w:lang w:val="el-GR"/>
              </w:rPr>
            </w:pPr>
            <w:r w:rsidRPr="000F7655">
              <w:rPr>
                <w:sz w:val="20"/>
                <w:lang w:val="el-GR"/>
              </w:rPr>
              <w:t>Ξεπλύνετε το στόμα σας με νερό μετά από κάθε δόση και φτύστε το.</w:t>
            </w:r>
          </w:p>
        </w:tc>
        <w:tc>
          <w:tcPr>
            <w:tcW w:w="2415" w:type="dxa"/>
            <w:tcBorders>
              <w:top w:val="nil"/>
              <w:left w:val="single" w:sz="24" w:space="0" w:color="808080"/>
              <w:bottom w:val="single" w:sz="36" w:space="0" w:color="000000"/>
              <w:right w:val="single" w:sz="24" w:space="0" w:color="808080"/>
            </w:tcBorders>
          </w:tcPr>
          <w:p w14:paraId="29540250" w14:textId="77777777" w:rsidR="00AB7056" w:rsidRPr="000F7655" w:rsidRDefault="00AB7056"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Αφαιρέστε το άδειο καψάκιο</w:t>
            </w:r>
          </w:p>
          <w:p w14:paraId="16E992ED" w14:textId="77777777" w:rsidR="00AB7056" w:rsidRPr="000F7655" w:rsidRDefault="00AB7056" w:rsidP="00D83A43">
            <w:pPr>
              <w:pStyle w:val="Table"/>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Τοποθετήστε το άδειο καψάκιο στα οικιακά απορρίμματα.</w:t>
            </w:r>
          </w:p>
          <w:p w14:paraId="03F8084C" w14:textId="77777777" w:rsidR="00AB7056" w:rsidRPr="000F7655" w:rsidRDefault="00AB7056" w:rsidP="00D83A43">
            <w:pPr>
              <w:pStyle w:val="Table"/>
              <w:spacing w:before="0" w:after="0"/>
              <w:rPr>
                <w:szCs w:val="20"/>
                <w:lang w:val="el-GR"/>
              </w:rPr>
            </w:pPr>
            <w:r w:rsidRPr="000F7655">
              <w:rPr>
                <w:rFonts w:ascii="Times New Roman" w:hAnsi="Times New Roman"/>
                <w:szCs w:val="20"/>
                <w:lang w:val="el-GR"/>
              </w:rPr>
              <w:t>Κλείστε τη συσκευή εισπνοής και επανατοποθετήστε το πώμα.</w:t>
            </w:r>
          </w:p>
        </w:tc>
      </w:tr>
      <w:tr w:rsidR="00AB7056" w:rsidRPr="00485B52" w14:paraId="5B23B24B" w14:textId="77777777" w:rsidTr="0007219C">
        <w:trPr>
          <w:cantSplit/>
          <w:trHeight w:val="617"/>
        </w:trPr>
        <w:tc>
          <w:tcPr>
            <w:tcW w:w="2376" w:type="dxa"/>
            <w:tcBorders>
              <w:top w:val="nil"/>
              <w:left w:val="single" w:sz="24" w:space="0" w:color="808080"/>
              <w:bottom w:val="nil"/>
              <w:right w:val="single" w:sz="24" w:space="0" w:color="808080"/>
            </w:tcBorders>
          </w:tcPr>
          <w:p w14:paraId="39A74340" w14:textId="77777777" w:rsidR="00AB7056" w:rsidRPr="000F7655" w:rsidRDefault="00AB7056" w:rsidP="00D83A43">
            <w:pPr>
              <w:pStyle w:val="Table"/>
              <w:keepNext/>
              <w:keepLines w:val="0"/>
              <w:spacing w:before="0" w:after="0"/>
              <w:rPr>
                <w:rFonts w:ascii="Times New Roman" w:hAnsi="Times New Roman"/>
                <w:szCs w:val="20"/>
              </w:rPr>
            </w:pPr>
            <w:r w:rsidRPr="000F7655">
              <w:rPr>
                <w:noProof/>
                <w:lang w:eastAsia="en-US"/>
              </w:rPr>
              <w:lastRenderedPageBreak/>
              <w:drawing>
                <wp:inline distT="0" distB="0" distL="0" distR="0" wp14:anchorId="0B643F23" wp14:editId="1FD6DF29">
                  <wp:extent cx="1117600" cy="797560"/>
                  <wp:effectExtent l="0" t="0" r="0" b="0"/>
                  <wp:docPr id="257"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60CBCD55" w14:textId="52957B78" w:rsidR="00AB7056" w:rsidRPr="000F7655" w:rsidRDefault="00491012" w:rsidP="00D83A43">
            <w:pPr>
              <w:keepNext/>
              <w:tabs>
                <w:tab w:val="clear" w:pos="567"/>
                <w:tab w:val="left" w:pos="284"/>
              </w:tabs>
              <w:spacing w:line="240" w:lineRule="auto"/>
              <w:rPr>
                <w:rFonts w:eastAsia="MS Mincho"/>
                <w:noProof/>
                <w:sz w:val="20"/>
                <w:lang w:val="el-GR"/>
              </w:rPr>
            </w:pPr>
            <w:r w:rsidRPr="000F7655">
              <w:rPr>
                <w:rFonts w:eastAsia="MS Mincho"/>
                <w:noProof/>
                <w:sz w:val="20"/>
                <w:lang w:val="el-GR"/>
              </w:rPr>
              <w:t>Βήμα</w:t>
            </w:r>
            <w:r>
              <w:rPr>
                <w:rFonts w:eastAsia="MS Mincho"/>
                <w:noProof/>
                <w:sz w:val="20"/>
              </w:rPr>
              <w:t> </w:t>
            </w:r>
            <w:r w:rsidR="00AB7056" w:rsidRPr="000F7655">
              <w:rPr>
                <w:rFonts w:eastAsia="MS Mincho"/>
                <w:noProof/>
                <w:sz w:val="20"/>
                <w:lang w:val="el-GR"/>
              </w:rPr>
              <w:t>1δ:</w:t>
            </w:r>
          </w:p>
          <w:p w14:paraId="059122FA" w14:textId="1BB07FE7" w:rsidR="00AB7056" w:rsidRPr="000F7655" w:rsidRDefault="00AB7056" w:rsidP="00D83A43">
            <w:pPr>
              <w:keepNext/>
              <w:keepLines/>
              <w:tabs>
                <w:tab w:val="clear" w:pos="567"/>
                <w:tab w:val="left" w:pos="284"/>
              </w:tabs>
              <w:spacing w:line="240" w:lineRule="auto"/>
              <w:rPr>
                <w:rFonts w:eastAsia="MS Mincho"/>
                <w:b/>
                <w:sz w:val="20"/>
                <w:lang w:val="el-GR"/>
              </w:rPr>
            </w:pPr>
            <w:r w:rsidRPr="000F7655">
              <w:rPr>
                <w:rFonts w:eastAsia="MS Mincho"/>
                <w:b/>
                <w:sz w:val="20"/>
                <w:lang w:val="el-GR"/>
              </w:rPr>
              <w:t>Εισάγετε το καψάκιο</w:t>
            </w:r>
          </w:p>
          <w:p w14:paraId="2BF79648" w14:textId="77777777" w:rsidR="00AB7056" w:rsidRPr="000F7655" w:rsidRDefault="00AB7056" w:rsidP="00D83A43">
            <w:pPr>
              <w:pStyle w:val="Table"/>
              <w:keepNext/>
              <w:keepLines w:val="0"/>
              <w:spacing w:before="0" w:after="0"/>
              <w:rPr>
                <w:rFonts w:ascii="Times New Roman" w:hAnsi="Times New Roman"/>
                <w:szCs w:val="20"/>
                <w:u w:val="single"/>
                <w:lang w:val="el-GR"/>
              </w:rPr>
            </w:pPr>
            <w:r w:rsidRPr="000F7655">
              <w:rPr>
                <w:rFonts w:ascii="Times New Roman" w:eastAsia="Times New Roman" w:hAnsi="Times New Roman" w:cs="Times New Roman"/>
                <w:szCs w:val="20"/>
                <w:u w:val="single"/>
                <w:lang w:val="el-GR" w:eastAsia="en-US"/>
              </w:rPr>
              <w:t>Μην τοποθετείτε ποτέ ένα καψάκιο απευθείας στο επιστόμιο.</w:t>
            </w:r>
          </w:p>
          <w:p w14:paraId="544D0A3E" w14:textId="77777777" w:rsidR="00AB7056" w:rsidRPr="000F7655" w:rsidRDefault="00AB7056" w:rsidP="00D83A43">
            <w:pPr>
              <w:pStyle w:val="Table"/>
              <w:keepNext/>
              <w:keepLines w:val="0"/>
              <w:spacing w:before="0" w:after="0"/>
              <w:rPr>
                <w:rFonts w:ascii="Times New Roman" w:hAnsi="Times New Roman"/>
                <w:szCs w:val="20"/>
                <w:lang w:val="el-GR"/>
              </w:rPr>
            </w:pPr>
          </w:p>
        </w:tc>
        <w:tc>
          <w:tcPr>
            <w:tcW w:w="2268" w:type="dxa"/>
            <w:vMerge w:val="restart"/>
            <w:tcBorders>
              <w:top w:val="nil"/>
              <w:left w:val="single" w:sz="24" w:space="0" w:color="808080"/>
              <w:bottom w:val="single" w:sz="36" w:space="0" w:color="808080"/>
              <w:right w:val="single" w:sz="24" w:space="0" w:color="808080"/>
            </w:tcBorders>
          </w:tcPr>
          <w:p w14:paraId="2A8ECE4E" w14:textId="77777777" w:rsidR="00AB7056" w:rsidRPr="000F7655" w:rsidRDefault="00AB7056" w:rsidP="00D83A43">
            <w:pPr>
              <w:pStyle w:val="Text"/>
              <w:keepNext/>
              <w:spacing w:before="0"/>
              <w:jc w:val="left"/>
              <w:rPr>
                <w:b/>
                <w:sz w:val="20"/>
                <w:lang w:val="el-GR"/>
              </w:rPr>
            </w:pPr>
          </w:p>
        </w:tc>
        <w:tc>
          <w:tcPr>
            <w:tcW w:w="2268" w:type="dxa"/>
            <w:vMerge w:val="restart"/>
            <w:tcBorders>
              <w:top w:val="nil"/>
              <w:left w:val="single" w:sz="24" w:space="0" w:color="808080"/>
              <w:bottom w:val="single" w:sz="36" w:space="0" w:color="808080"/>
              <w:right w:val="single" w:sz="48" w:space="0" w:color="009999"/>
            </w:tcBorders>
          </w:tcPr>
          <w:p w14:paraId="438D61C0" w14:textId="77777777" w:rsidR="00AB7056" w:rsidRPr="000F7655" w:rsidRDefault="00AB7056" w:rsidP="00D83A43">
            <w:pPr>
              <w:pStyle w:val="Text"/>
              <w:keepNext/>
              <w:spacing w:before="0"/>
              <w:jc w:val="left"/>
              <w:rPr>
                <w:b/>
                <w:sz w:val="20"/>
                <w:lang w:val="el-GR"/>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21EBCD4E" w14:textId="77777777" w:rsidR="00AB7056" w:rsidRPr="000F7655" w:rsidRDefault="00AB7056" w:rsidP="00D83A43">
            <w:pPr>
              <w:pStyle w:val="Table"/>
              <w:tabs>
                <w:tab w:val="left" w:pos="170"/>
              </w:tabs>
              <w:spacing w:before="0" w:after="0"/>
              <w:rPr>
                <w:rFonts w:ascii="Times New Roman" w:hAnsi="Times New Roman"/>
                <w:b/>
                <w:szCs w:val="20"/>
                <w:lang w:val="el-GR"/>
              </w:rPr>
            </w:pPr>
            <w:r w:rsidRPr="000F7655">
              <w:rPr>
                <w:rFonts w:ascii="Times New Roman" w:hAnsi="Times New Roman"/>
                <w:b/>
                <w:szCs w:val="20"/>
                <w:lang w:val="el-GR"/>
              </w:rPr>
              <w:t>Σημαντικές Πληροφορίες</w:t>
            </w:r>
          </w:p>
          <w:p w14:paraId="6E2FF8E8" w14:textId="77777777" w:rsidR="00AB7056" w:rsidRPr="000F7655" w:rsidRDefault="00AB7056" w:rsidP="00D83A43">
            <w:pPr>
              <w:pStyle w:val="Table"/>
              <w:numPr>
                <w:ilvl w:val="0"/>
                <w:numId w:val="7"/>
              </w:numPr>
              <w:tabs>
                <w:tab w:val="left" w:pos="170"/>
              </w:tabs>
              <w:spacing w:before="0" w:after="0"/>
              <w:ind w:left="170" w:hanging="170"/>
              <w:rPr>
                <w:rFonts w:ascii="Times New Roman" w:eastAsia="MS Gothic" w:hAnsi="Times New Roman"/>
                <w:szCs w:val="20"/>
                <w:lang w:val="el-GR"/>
              </w:rPr>
            </w:pPr>
            <w:r w:rsidRPr="000F7655">
              <w:rPr>
                <w:rFonts w:ascii="Times New Roman" w:eastAsia="MS Gothic" w:hAnsi="Times New Roman"/>
                <w:szCs w:val="20"/>
                <w:lang w:val="el-GR"/>
              </w:rPr>
              <w:t xml:space="preserve">Τα καψάκια </w:t>
            </w:r>
            <w:r w:rsidRPr="000F7655">
              <w:rPr>
                <w:rFonts w:ascii="Times New Roman" w:hAnsi="Times New Roman"/>
                <w:szCs w:val="20"/>
              </w:rPr>
              <w:t>Enerzair</w:t>
            </w:r>
            <w:r w:rsidRPr="000F7655">
              <w:rPr>
                <w:rFonts w:ascii="Times New Roman" w:hAnsi="Times New Roman"/>
                <w:szCs w:val="20"/>
                <w:lang w:val="el-GR"/>
              </w:rPr>
              <w:t xml:space="preserve"> </w:t>
            </w:r>
            <w:r w:rsidRPr="000F7655">
              <w:rPr>
                <w:rFonts w:ascii="Times New Roman" w:hAnsi="Times New Roman"/>
                <w:szCs w:val="20"/>
              </w:rPr>
              <w:t>Breezhaler</w:t>
            </w:r>
            <w:r w:rsidRPr="000F7655">
              <w:rPr>
                <w:rFonts w:ascii="Times New Roman" w:hAnsi="Times New Roman"/>
                <w:szCs w:val="20"/>
                <w:lang w:val="el-GR"/>
              </w:rPr>
              <w:t xml:space="preserve"> </w:t>
            </w:r>
            <w:r w:rsidRPr="000F7655">
              <w:rPr>
                <w:rFonts w:ascii="Times New Roman" w:eastAsia="MS Gothic" w:hAnsi="Times New Roman"/>
                <w:szCs w:val="20"/>
                <w:lang w:val="el-GR"/>
              </w:rPr>
              <w:t>πρέπει πάντοτε να φυλάσσονται στην κυψέλη και να αφαιρούνται μόνο αμέσως πριν από τη χρήση.</w:t>
            </w:r>
          </w:p>
          <w:p w14:paraId="416CD8BD" w14:textId="77777777" w:rsidR="00AB7056" w:rsidRPr="000F7655" w:rsidRDefault="00AB7056"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σπρώχνετε το καψάκιο μέσω του φύλλου αλουμινίου για να το αφαιρέσετε από την κυψέλη.</w:t>
            </w:r>
          </w:p>
          <w:p w14:paraId="07C39944" w14:textId="77777777" w:rsidR="00AB7056" w:rsidRPr="000F7655" w:rsidRDefault="00AB7056"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καταπίνετε το καψάκιο.</w:t>
            </w:r>
          </w:p>
          <w:p w14:paraId="75DB6791" w14:textId="77777777" w:rsidR="00AB7056" w:rsidRPr="000F7655" w:rsidRDefault="00AB7056"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 xml:space="preserve">Μη χρησιμοποιείτε καψάκια </w:t>
            </w:r>
            <w:r w:rsidRPr="000F7655">
              <w:rPr>
                <w:rFonts w:ascii="Times New Roman" w:hAnsi="Times New Roman"/>
                <w:szCs w:val="20"/>
                <w:lang w:val="en-GB"/>
              </w:rPr>
              <w:t>Enerzair</w:t>
            </w:r>
            <w:r w:rsidRPr="000F7655">
              <w:rPr>
                <w:rFonts w:ascii="Times New Roman" w:hAnsi="Times New Roman"/>
                <w:szCs w:val="20"/>
                <w:lang w:val="el-GR"/>
              </w:rPr>
              <w:t xml:space="preserve"> Breezhaler με οποιαδήποτε άλλη συσκευή εισπνοής.</w:t>
            </w:r>
          </w:p>
          <w:p w14:paraId="7D2129C5" w14:textId="77777777" w:rsidR="00AB7056" w:rsidRPr="000F7655" w:rsidRDefault="00AB7056"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 xml:space="preserve">Μη χρησιμοποιείτε τη συσκευή εισπνοής </w:t>
            </w:r>
            <w:r w:rsidRPr="000F7655">
              <w:rPr>
                <w:rFonts w:ascii="Times New Roman" w:hAnsi="Times New Roman"/>
                <w:szCs w:val="20"/>
                <w:lang w:val="en-GB"/>
              </w:rPr>
              <w:t>Enerzair</w:t>
            </w:r>
            <w:r w:rsidRPr="000F7655">
              <w:rPr>
                <w:rFonts w:ascii="Times New Roman" w:hAnsi="Times New Roman"/>
                <w:szCs w:val="20"/>
                <w:lang w:val="el-GR"/>
              </w:rPr>
              <w:t xml:space="preserve"> Breezhaler για να πάρετε οποιοδήποτε άλλο φάρμακο σε καψάκιο.</w:t>
            </w:r>
          </w:p>
          <w:p w14:paraId="7C4C73C2" w14:textId="77777777" w:rsidR="00AB7056" w:rsidRPr="000F7655" w:rsidRDefault="00AB7056"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τοποθετείτε ποτέ ένα καψάκιο απευθείας στο στόμα σας ή στο επιστόμιο της συσκευής εισπνοής.</w:t>
            </w:r>
          </w:p>
          <w:p w14:paraId="1C01C9CC" w14:textId="77777777" w:rsidR="00AB7056" w:rsidRPr="000F7655" w:rsidRDefault="00AB7056"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πιέζετε τα πλευρικά πλήκτρα για περισσότερες απο μία φορές.</w:t>
            </w:r>
          </w:p>
          <w:p w14:paraId="0BA75561" w14:textId="77777777" w:rsidR="00AB7056" w:rsidRPr="000F7655" w:rsidRDefault="00AB7056"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φυσήξετε στο επιστόμιο.</w:t>
            </w:r>
          </w:p>
          <w:p w14:paraId="2D831B8B" w14:textId="77777777" w:rsidR="00AB7056" w:rsidRPr="000F7655" w:rsidRDefault="00AB7056"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πιέζετε τα πλευρικά πλήκτρα καθώς εισπνέετε από το επιστόμιο.</w:t>
            </w:r>
          </w:p>
          <w:p w14:paraId="19C46AE8" w14:textId="77777777" w:rsidR="00AB7056" w:rsidRPr="000F7655" w:rsidRDefault="00AB7056" w:rsidP="00D83A43">
            <w:pPr>
              <w:pStyle w:val="Table"/>
              <w:numPr>
                <w:ilvl w:val="0"/>
                <w:numId w:val="7"/>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Μην χειρίζεστε τα καψάκια με υγρά χέρια.</w:t>
            </w:r>
          </w:p>
          <w:p w14:paraId="1F45FDBB" w14:textId="77777777" w:rsidR="00AB7056" w:rsidRPr="000F7655" w:rsidRDefault="00AB7056" w:rsidP="00D83A43">
            <w:pPr>
              <w:pStyle w:val="Table"/>
              <w:numPr>
                <w:ilvl w:val="0"/>
                <w:numId w:val="3"/>
              </w:numPr>
              <w:tabs>
                <w:tab w:val="left" w:pos="170"/>
              </w:tabs>
              <w:spacing w:before="0" w:after="0"/>
              <w:ind w:left="170" w:hanging="170"/>
              <w:rPr>
                <w:rFonts w:ascii="Times New Roman" w:hAnsi="Times New Roman"/>
                <w:szCs w:val="20"/>
                <w:lang w:val="el-GR"/>
              </w:rPr>
            </w:pPr>
            <w:r w:rsidRPr="000F7655">
              <w:rPr>
                <w:rFonts w:ascii="Times New Roman" w:hAnsi="Times New Roman"/>
                <w:szCs w:val="20"/>
                <w:lang w:val="el-GR"/>
              </w:rPr>
              <w:t>Ποτέ μην πλένετε τη συσκευή εισπνοής με νερό.</w:t>
            </w:r>
          </w:p>
        </w:tc>
      </w:tr>
      <w:tr w:rsidR="00AB7056" w:rsidRPr="003D22BB" w14:paraId="6FBC849B" w14:textId="77777777" w:rsidTr="0007219C">
        <w:trPr>
          <w:cantSplit/>
          <w:trHeight w:val="2271"/>
        </w:trPr>
        <w:tc>
          <w:tcPr>
            <w:tcW w:w="2376" w:type="dxa"/>
            <w:tcBorders>
              <w:top w:val="nil"/>
              <w:left w:val="single" w:sz="24" w:space="0" w:color="808080"/>
              <w:bottom w:val="single" w:sz="36" w:space="0" w:color="808080"/>
              <w:right w:val="single" w:sz="24" w:space="0" w:color="808080"/>
            </w:tcBorders>
            <w:hideMark/>
          </w:tcPr>
          <w:p w14:paraId="037BCC67" w14:textId="77777777" w:rsidR="00AB7056" w:rsidRPr="000F7655" w:rsidRDefault="00AB7056" w:rsidP="00D83A43">
            <w:pPr>
              <w:pStyle w:val="Table"/>
              <w:spacing w:before="0" w:after="0"/>
              <w:jc w:val="center"/>
              <w:rPr>
                <w:rFonts w:ascii="Times New Roman" w:hAnsi="Times New Roman"/>
                <w:szCs w:val="20"/>
              </w:rPr>
            </w:pPr>
            <w:r w:rsidRPr="000F7655">
              <w:rPr>
                <w:noProof/>
                <w:lang w:eastAsia="en-US"/>
              </w:rPr>
              <w:drawing>
                <wp:inline distT="0" distB="0" distL="0" distR="0" wp14:anchorId="113BD947" wp14:editId="400B20CE">
                  <wp:extent cx="949960" cy="924560"/>
                  <wp:effectExtent l="0" t="0" r="0" b="0"/>
                  <wp:docPr id="258"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3F5D4723" w14:textId="4BAE97C4" w:rsidR="00AB7056" w:rsidRPr="000F7655" w:rsidRDefault="00491012" w:rsidP="00D83A43">
            <w:pPr>
              <w:keepLines/>
              <w:tabs>
                <w:tab w:val="clear" w:pos="567"/>
                <w:tab w:val="left" w:pos="284"/>
              </w:tabs>
              <w:spacing w:line="240" w:lineRule="auto"/>
              <w:rPr>
                <w:rFonts w:eastAsia="MS Mincho"/>
                <w:sz w:val="20"/>
                <w:lang w:val="el-GR"/>
              </w:rPr>
            </w:pPr>
            <w:r w:rsidRPr="000F7655">
              <w:rPr>
                <w:rFonts w:eastAsia="MS Mincho"/>
                <w:sz w:val="20"/>
                <w:lang w:val="el-GR"/>
              </w:rPr>
              <w:t>Βήμα</w:t>
            </w:r>
            <w:r>
              <w:rPr>
                <w:rFonts w:eastAsia="MS Mincho"/>
                <w:sz w:val="20"/>
              </w:rPr>
              <w:t> </w:t>
            </w:r>
            <w:r w:rsidR="00AB7056" w:rsidRPr="000F7655">
              <w:rPr>
                <w:rFonts w:eastAsia="MS Mincho"/>
                <w:sz w:val="20"/>
                <w:lang w:val="el-GR"/>
              </w:rPr>
              <w:t>1ε:</w:t>
            </w:r>
          </w:p>
          <w:p w14:paraId="787EDAA2" w14:textId="77777777" w:rsidR="00AB7056" w:rsidRPr="000F7655" w:rsidRDefault="00AB7056" w:rsidP="00D83A43">
            <w:pPr>
              <w:pStyle w:val="Table"/>
              <w:spacing w:before="0" w:after="0"/>
              <w:rPr>
                <w:b/>
                <w:szCs w:val="20"/>
                <w:lang w:val="el-GR"/>
              </w:rPr>
            </w:pPr>
            <w:r w:rsidRPr="000F7655">
              <w:rPr>
                <w:rFonts w:ascii="Times New Roman" w:eastAsia="Times New Roman" w:hAnsi="Times New Roman" w:cs="Times New Roman"/>
                <w:b/>
                <w:szCs w:val="20"/>
                <w:lang w:val="el-GR" w:eastAsia="en-US"/>
              </w:rPr>
              <w:t>Κλείστε τη συσκευή εισπνοής</w:t>
            </w:r>
          </w:p>
        </w:tc>
        <w:tc>
          <w:tcPr>
            <w:tcW w:w="2268" w:type="dxa"/>
            <w:vMerge/>
            <w:tcBorders>
              <w:top w:val="nil"/>
              <w:left w:val="single" w:sz="24" w:space="0" w:color="808080"/>
              <w:bottom w:val="single" w:sz="36" w:space="0" w:color="808080"/>
              <w:right w:val="single" w:sz="24" w:space="0" w:color="808080"/>
            </w:tcBorders>
            <w:vAlign w:val="center"/>
            <w:hideMark/>
          </w:tcPr>
          <w:p w14:paraId="35967FA6" w14:textId="77777777" w:rsidR="00AB7056" w:rsidRPr="000F7655" w:rsidRDefault="00AB7056" w:rsidP="00D83A43">
            <w:pPr>
              <w:tabs>
                <w:tab w:val="clear" w:pos="567"/>
              </w:tabs>
              <w:spacing w:line="240" w:lineRule="auto"/>
              <w:rPr>
                <w:rFonts w:eastAsia="MS Mincho"/>
                <w:b/>
                <w:sz w:val="20"/>
                <w:lang w:val="el-GR"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69ABD473" w14:textId="77777777" w:rsidR="00AB7056" w:rsidRPr="000F7655" w:rsidRDefault="00AB7056" w:rsidP="00D83A43">
            <w:pPr>
              <w:tabs>
                <w:tab w:val="clear" w:pos="567"/>
              </w:tabs>
              <w:spacing w:line="240" w:lineRule="auto"/>
              <w:rPr>
                <w:rFonts w:eastAsia="MS Mincho"/>
                <w:b/>
                <w:sz w:val="20"/>
                <w:lang w:val="el-GR" w:eastAsia="ja-JP"/>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0002351F" w14:textId="77777777" w:rsidR="00AB7056" w:rsidRPr="000F7655" w:rsidRDefault="00AB7056" w:rsidP="00D83A43">
            <w:pPr>
              <w:tabs>
                <w:tab w:val="clear" w:pos="567"/>
              </w:tabs>
              <w:spacing w:line="240" w:lineRule="auto"/>
              <w:rPr>
                <w:rFonts w:eastAsia="MS Mincho"/>
                <w:sz w:val="20"/>
                <w:lang w:val="el-GR"/>
              </w:rPr>
            </w:pPr>
          </w:p>
        </w:tc>
      </w:tr>
    </w:tbl>
    <w:p w14:paraId="2E381DCE" w14:textId="1A86324D" w:rsidR="00AB7056" w:rsidRPr="000F7655" w:rsidRDefault="00AB7056" w:rsidP="00D83A43">
      <w:pPr>
        <w:spacing w:line="240" w:lineRule="auto"/>
        <w:rPr>
          <w:lang w:val="el-GR"/>
        </w:rPr>
      </w:pPr>
      <w:r w:rsidRPr="000F7655">
        <w:rPr>
          <w:noProof/>
          <w:lang w:val="en-US"/>
        </w:rPr>
        <mc:AlternateContent>
          <mc:Choice Requires="wps">
            <w:drawing>
              <wp:anchor distT="45720" distB="45720" distL="114300" distR="114300" simplePos="0" relativeHeight="251670016" behindDoc="0" locked="0" layoutInCell="1" allowOverlap="1" wp14:anchorId="113E11ED" wp14:editId="03DADE17">
                <wp:simplePos x="0" y="0"/>
                <wp:positionH relativeFrom="column">
                  <wp:posOffset>1549400</wp:posOffset>
                </wp:positionH>
                <wp:positionV relativeFrom="paragraph">
                  <wp:posOffset>4739005</wp:posOffset>
                </wp:positionV>
                <wp:extent cx="614045" cy="243205"/>
                <wp:effectExtent l="0" t="0" r="0" b="0"/>
                <wp:wrapNone/>
                <wp:docPr id="235"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EB19ACC" w14:textId="77777777" w:rsidR="007518EF" w:rsidRDefault="007518EF" w:rsidP="00AB7056">
                            <w:pPr>
                              <w:rPr>
                                <w:sz w:val="12"/>
                                <w:szCs w:val="12"/>
                                <w:lang w:val="de-CH"/>
                              </w:rPr>
                            </w:pPr>
                            <w:r>
                              <w:rPr>
                                <w:sz w:val="12"/>
                                <w:szCs w:val="12"/>
                                <w:lang w:val="de-CH"/>
                              </w:rPr>
                              <w:t>Mouthpiece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13E11ED" id="_x0000_s1045" type="#_x0000_t202" style="position:absolute;margin-left:122pt;margin-top:373.15pt;width:48.35pt;height:19.15pt;z-index:2516700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8cd/5AEAAKgDAAAOAAAAZHJzL2Uyb0RvYy54bWysU9tu2zAMfR+wfxD0vvgyp1uNOEXXosOA&#10;7gJ0/QBZlm1htqhRSuzs60fJaZptb8VeBJGUD885pDdX8ziwvUKnwVQ8W6WcKSOh0aar+OP3uzfv&#10;OXNemEYMYFTFD8rxq+3rV5vJliqHHoZGISMQ48rJVrz33pZJ4mSvRuFWYJWhYgs4Ck8hdkmDYiL0&#10;cUjyNL1IJsDGIkjlHGVvlyLfRvy2VdJ/bVunPBsqTtx8PDGedTiT7UaUHQrba3mkIV7AYhTaUNMT&#10;1K3wgu1Q/wM1aongoPUrCWMCbaulihpITZb+peahF1ZFLWSOsyeb3P+DlV/2D/YbMj9/gJkGGEU4&#10;ew/yh2MGbnphOnWNCFOvREONs2BZMllXHj8NVrvSBZB6+gwNDVnsPESgucUxuEI6GaHTAA4n09Xs&#10;maTkRVakxZozSaW8eJun69hBlE8fW3T+o4KRhUvFkWYawcX+3vlARpRPT0IvA3d6GOJcB/NHgh6G&#10;TCQf+C7M/VzPTDek7DI0DmJqaA4kB2FZF1pvuvSAvzibaFUq7n7uBCrOhk+GLLnMiiLsVgyK9buc&#10;Ajyv1OcVYSRBVdxztlxv/LKPO4u666nTMgQD12Rjq6PEZ1ZH/rQOUflxdcO+ncfx1fMPtv0N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Frxx3/kAQAAqAMAAA4AAAAAAAAAAAAAAAAALgIAAGRycy9lMm9Eb2MueG1sUEsB&#10;Ai0AFAAGAAgAAAAhAOCqox/fAAAACwEAAA8AAAAAAAAAAAAAAAAAPgQAAGRycy9kb3ducmV2Lnht&#10;bFBLBQYAAAAABAAEAPMAAABKBQAAAAA=&#10;" filled="f" stroked="f">
                <v:textbox>
                  <w:txbxContent>
                    <w:p w14:paraId="0EB19ACC" w14:textId="77777777" w:rsidR="007518EF" w:rsidRDefault="007518EF" w:rsidP="00AB7056">
                      <w:pPr>
                        <w:rPr>
                          <w:sz w:val="12"/>
                          <w:szCs w:val="12"/>
                          <w:lang w:val="de-CH"/>
                        </w:rPr>
                      </w:pPr>
                      <w:r>
                        <w:rPr>
                          <w:sz w:val="12"/>
                          <w:szCs w:val="12"/>
                          <w:lang w:val="de-CH"/>
                        </w:rPr>
                        <w:t>Mouthpiece</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AB7056" w:rsidRPr="00485B52" w14:paraId="603B4106" w14:textId="77777777" w:rsidTr="00946961">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39DC340A" w14:textId="77777777" w:rsidR="00AB7056" w:rsidRPr="000F7655" w:rsidRDefault="00AB7056" w:rsidP="00D83A43">
            <w:pPr>
              <w:pStyle w:val="SynopsisList"/>
              <w:keepNext/>
              <w:tabs>
                <w:tab w:val="left" w:pos="357"/>
              </w:tabs>
              <w:spacing w:before="0"/>
              <w:ind w:left="0" w:firstLine="0"/>
              <w:rPr>
                <w:rFonts w:ascii="Times New Roman" w:eastAsia="MS Mincho" w:hAnsi="Times New Roman"/>
                <w:lang w:val="el-GR" w:eastAsia="en-US"/>
              </w:rPr>
            </w:pPr>
            <w:r w:rsidRPr="000F7655">
              <w:rPr>
                <w:rFonts w:ascii="Times New Roman" w:eastAsia="MS Mincho" w:hAnsi="Times New Roman"/>
                <w:lang w:val="el-GR" w:eastAsia="en-US"/>
              </w:rPr>
              <w:lastRenderedPageBreak/>
              <w:t xml:space="preserve">Η συσκευασία σας </w:t>
            </w:r>
            <w:r w:rsidRPr="000F7655">
              <w:rPr>
                <w:rFonts w:ascii="Times New Roman" w:eastAsia="MS Mincho" w:hAnsi="Times New Roman"/>
                <w:lang w:eastAsia="en-US"/>
              </w:rPr>
              <w:t>Enerzair</w:t>
            </w:r>
            <w:r w:rsidRPr="000F7655">
              <w:rPr>
                <w:rFonts w:ascii="Times New Roman" w:eastAsia="MS Mincho" w:hAnsi="Times New Roman"/>
                <w:lang w:val="el-GR" w:eastAsia="en-US"/>
              </w:rPr>
              <w:t xml:space="preserve"> </w:t>
            </w:r>
            <w:r w:rsidRPr="000F7655">
              <w:rPr>
                <w:rFonts w:ascii="Times New Roman" w:eastAsia="MS Mincho" w:hAnsi="Times New Roman"/>
                <w:lang w:eastAsia="en-US"/>
              </w:rPr>
              <w:t>Breezhaler</w:t>
            </w:r>
            <w:r w:rsidRPr="000F7655">
              <w:rPr>
                <w:rFonts w:ascii="Times New Roman" w:eastAsia="MS Mincho" w:hAnsi="Times New Roman"/>
                <w:lang w:val="el-GR" w:eastAsia="en-US"/>
              </w:rPr>
              <w:t xml:space="preserve"> </w:t>
            </w:r>
            <w:r w:rsidRPr="000F7655">
              <w:rPr>
                <w:rFonts w:ascii="Times New Roman" w:eastAsia="MS Mincho" w:hAnsi="Times New Roman"/>
                <w:lang w:eastAsia="en-US"/>
              </w:rPr>
              <w:t>Inhaler</w:t>
            </w:r>
            <w:r w:rsidRPr="000F7655">
              <w:rPr>
                <w:rFonts w:ascii="Times New Roman" w:eastAsia="MS Mincho" w:hAnsi="Times New Roman"/>
                <w:lang w:val="el-GR" w:eastAsia="en-US"/>
              </w:rPr>
              <w:t xml:space="preserve"> περιέχει:</w:t>
            </w:r>
          </w:p>
          <w:p w14:paraId="4FC5330E" w14:textId="27DED66F" w:rsidR="00AB7056" w:rsidRPr="000F7655" w:rsidRDefault="00AB7056" w:rsidP="00D83A43">
            <w:pPr>
              <w:pStyle w:val="SynopsisList"/>
              <w:keepNext/>
              <w:numPr>
                <w:ilvl w:val="0"/>
                <w:numId w:val="4"/>
              </w:numPr>
              <w:spacing w:before="0"/>
              <w:rPr>
                <w:rFonts w:ascii="Times New Roman" w:eastAsia="MS Mincho" w:hAnsi="Times New Roman"/>
                <w:lang w:val="el-GR" w:eastAsia="en-US"/>
              </w:rPr>
            </w:pPr>
            <w:r w:rsidRPr="000F7655">
              <w:rPr>
                <w:rFonts w:ascii="Times New Roman" w:eastAsia="MS Mincho" w:hAnsi="Times New Roman"/>
                <w:lang w:val="el-GR" w:eastAsia="en-US"/>
              </w:rPr>
              <w:t xml:space="preserve">Μία συσκευή εισπνοής </w:t>
            </w:r>
            <w:r w:rsidRPr="000F7655">
              <w:rPr>
                <w:rFonts w:ascii="Times New Roman" w:eastAsia="MS Mincho" w:hAnsi="Times New Roman"/>
                <w:lang w:eastAsia="en-US"/>
              </w:rPr>
              <w:t>Enerzair</w:t>
            </w:r>
            <w:r w:rsidRPr="000F7655">
              <w:rPr>
                <w:rFonts w:ascii="Times New Roman" w:eastAsia="MS Mincho" w:hAnsi="Times New Roman"/>
                <w:lang w:val="el-GR" w:eastAsia="en-US"/>
              </w:rPr>
              <w:t xml:space="preserve"> </w:t>
            </w:r>
            <w:r w:rsidRPr="000F7655">
              <w:rPr>
                <w:rFonts w:ascii="Times New Roman" w:eastAsia="MS Mincho" w:hAnsi="Times New Roman"/>
                <w:lang w:eastAsia="en-US"/>
              </w:rPr>
              <w:t>Breezhaler</w:t>
            </w:r>
          </w:p>
          <w:p w14:paraId="5B448E9B" w14:textId="7F0D9B79" w:rsidR="00AB7056" w:rsidRPr="000F7655" w:rsidRDefault="00AB7056" w:rsidP="00D83A43">
            <w:pPr>
              <w:pStyle w:val="SynopsisList"/>
              <w:keepNext/>
              <w:keepLines/>
              <w:numPr>
                <w:ilvl w:val="0"/>
                <w:numId w:val="4"/>
              </w:numPr>
              <w:spacing w:before="0"/>
              <w:rPr>
                <w:rFonts w:ascii="Times New Roman" w:hAnsi="Times New Roman"/>
                <w:lang w:val="el-GR" w:eastAsia="en-US"/>
              </w:rPr>
            </w:pPr>
            <w:r w:rsidRPr="000F7655">
              <w:rPr>
                <w:rFonts w:ascii="Times New Roman" w:hAnsi="Times New Roman"/>
                <w:lang w:val="el-GR" w:eastAsia="en-US"/>
              </w:rPr>
              <w:t xml:space="preserve">Μία ή περισσότερες κυψέλες, όπου η καθεμία περιέχει 10 καψάκια </w:t>
            </w:r>
            <w:r w:rsidRPr="000F7655">
              <w:rPr>
                <w:rFonts w:ascii="Times New Roman" w:hAnsi="Times New Roman"/>
                <w:lang w:eastAsia="en-US"/>
              </w:rPr>
              <w:t>Enerzair</w:t>
            </w:r>
            <w:r w:rsidRPr="000F7655">
              <w:rPr>
                <w:rFonts w:ascii="Times New Roman" w:hAnsi="Times New Roman"/>
                <w:lang w:val="el-GR" w:eastAsia="en-US"/>
              </w:rPr>
              <w:t xml:space="preserve"> </w:t>
            </w:r>
            <w:r w:rsidRPr="000F7655">
              <w:rPr>
                <w:rFonts w:ascii="Times New Roman" w:hAnsi="Times New Roman"/>
                <w:lang w:eastAsia="en-US"/>
              </w:rPr>
              <w:t>Breezhaler</w:t>
            </w:r>
            <w:r w:rsidRPr="000F7655">
              <w:rPr>
                <w:rFonts w:ascii="Times New Roman" w:hAnsi="Times New Roman"/>
                <w:lang w:val="el-GR" w:eastAsia="en-US"/>
              </w:rPr>
              <w:t xml:space="preserve"> προς χρήση στη συσκευή εισπνοής</w:t>
            </w:r>
          </w:p>
          <w:p w14:paraId="701FA713" w14:textId="77777777" w:rsidR="00AB7056" w:rsidRPr="000F7655" w:rsidRDefault="00AB7056" w:rsidP="00D83A43">
            <w:pPr>
              <w:pStyle w:val="SynopsisList"/>
              <w:keepNext/>
              <w:keepLines/>
              <w:spacing w:before="0"/>
              <w:rPr>
                <w:rFonts w:ascii="Times New Roman" w:hAnsi="Times New Roman"/>
                <w:lang w:val="el-GR" w:eastAsia="en-US"/>
              </w:rPr>
            </w:pPr>
            <w:r w:rsidRPr="000F7655">
              <w:rPr>
                <w:noProof/>
                <w:lang w:eastAsia="en-US"/>
              </w:rPr>
              <mc:AlternateContent>
                <mc:Choice Requires="wps">
                  <w:drawing>
                    <wp:anchor distT="45720" distB="45720" distL="114300" distR="114300" simplePos="0" relativeHeight="251686400" behindDoc="0" locked="0" layoutInCell="1" allowOverlap="1" wp14:anchorId="32FEA033" wp14:editId="6D549359">
                      <wp:simplePos x="0" y="0"/>
                      <wp:positionH relativeFrom="column">
                        <wp:posOffset>1258570</wp:posOffset>
                      </wp:positionH>
                      <wp:positionV relativeFrom="paragraph">
                        <wp:posOffset>34290</wp:posOffset>
                      </wp:positionV>
                      <wp:extent cx="605790" cy="263525"/>
                      <wp:effectExtent l="0" t="0" r="0" b="0"/>
                      <wp:wrapNone/>
                      <wp:docPr id="23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4E8C4D04" w14:textId="77777777" w:rsidR="007518EF" w:rsidRPr="0069509B" w:rsidRDefault="007518EF" w:rsidP="00AB7056">
                                  <w:pPr>
                                    <w:rPr>
                                      <w:sz w:val="12"/>
                                      <w:szCs w:val="12"/>
                                      <w:lang w:val="el-GR"/>
                                    </w:rPr>
                                  </w:pPr>
                                  <w:r>
                                    <w:rPr>
                                      <w:sz w:val="12"/>
                                      <w:szCs w:val="12"/>
                                      <w:lang w:val="el-GR"/>
                                    </w:rPr>
                                    <w:t>Επιστόμιο</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2FEA033" id="_x0000_s1046" type="#_x0000_t202" style="position:absolute;left:0;text-align:left;margin-left:99.1pt;margin-top:2.7pt;width:47.7pt;height:20.75pt;z-index:2516864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44k+QEAANQDAAAOAAAAZHJzL2Uyb0RvYy54bWysU8tu2zAQvBfoPxC815Jd24kFy0GaNEWB&#10;9AGk/QCaoiyiJJdd0pbSr8+SchwjvRXVgVhyxdmd2eH6arCGHRQGDa7m00nJmXISGu12Nf/54+7d&#10;JWchCtcIA07V/FEFfrV5+2bd+0rNoAPTKGQE4kLV+5p3MfqqKILslBVhAl45SraAVkTa4q5oUPSE&#10;bk0xK8tl0QM2HkGqEOj0dkzyTcZvWyXjt7YNKjJTc+ot5hXzuk1rsVmLaofCd1oe2xD/0IUV2lHR&#10;E9StiILtUf8FZbVECNDGiQRbQNtqqTIHYjMtX7F56IRXmQuJE/xJpvD/YOXXw4P/jiwOH2CgAWYS&#10;wd+D/BWYg5tOuJ26RoS+U6KhwtMkWdH7UB2vJqlDFRLItv8CDQ1Z7CNkoKFFm1QhnozQaQCPJ9HV&#10;EJmkw2W5uFhRRlJqtny/mC1yBVE9X/YY4icFlqWg5kgzzeDicB9iakZUz7+kWg7utDF5rsaxvuar&#10;BPkqY3Uk2xlta35Zpm80QuL40TX5chTajDEVMO5IOvEcGcdhOzDdUNP5chJhC80jyYAw2oyeBQUd&#10;4B/OerJYzcPvvUDFmfnsSMrVdD5Pnsyb+eKCgBieZ7bnGeEkQdU8cjaGNzH7eGR2TZK3Osvx0smx&#10;Z7JOVulo8+TN833+6+Uxbp4AAAD//wMAUEsDBBQABgAIAAAAIQBsp48X3QAAAAgBAAAPAAAAZHJz&#10;L2Rvd25yZXYueG1sTI/NTsMwEITvSH0Haytxo3ZDGjUhTlWBuIIoPxI3N94mEfE6it0mvD3LCY6j&#10;Gc18U+5m14sLjqHzpGG9UiCQam87ajS8vT7ebEGEaMia3hNq+MYAu2pxVZrC+ole8HKIjeASCoXR&#10;0MY4FFKGukVnwsoPSOyd/OhMZDk20o5m4nLXy0SpTDrTES+0ZsD7Fuuvw9lpeH86fX6k6rl5cJth&#10;8rOS5HKp9fVy3t+BiDjHvzD84jM6VMx09GeyQfSs823CUQ2bFAT7SX6bgThqSLMcZFXK/weqHwAA&#10;AP//AwBQSwECLQAUAAYACAAAACEAtoM4kv4AAADhAQAAEwAAAAAAAAAAAAAAAAAAAAAAW0NvbnRl&#10;bnRfVHlwZXNdLnhtbFBLAQItABQABgAIAAAAIQA4/SH/1gAAAJQBAAALAAAAAAAAAAAAAAAAAC8B&#10;AABfcmVscy8ucmVsc1BLAQItABQABgAIAAAAIQCQe44k+QEAANQDAAAOAAAAAAAAAAAAAAAAAC4C&#10;AABkcnMvZTJvRG9jLnhtbFBLAQItABQABgAIAAAAIQBsp48X3QAAAAgBAAAPAAAAAAAAAAAAAAAA&#10;AFMEAABkcnMvZG93bnJldi54bWxQSwUGAAAAAAQABADzAAAAXQUAAAAA&#10;" filled="f" stroked="f">
                      <v:textbox>
                        <w:txbxContent>
                          <w:p w14:paraId="4E8C4D04" w14:textId="77777777" w:rsidR="007518EF" w:rsidRPr="0069509B" w:rsidRDefault="007518EF" w:rsidP="00AB7056">
                            <w:pPr>
                              <w:rPr>
                                <w:sz w:val="12"/>
                                <w:szCs w:val="12"/>
                                <w:lang w:val="el-GR"/>
                              </w:rPr>
                            </w:pPr>
                            <w:r>
                              <w:rPr>
                                <w:sz w:val="12"/>
                                <w:szCs w:val="12"/>
                                <w:lang w:val="el-GR"/>
                              </w:rPr>
                              <w:t>Επιστόμιο</w:t>
                            </w:r>
                          </w:p>
                        </w:txbxContent>
                      </v:textbox>
                    </v:shape>
                  </w:pict>
                </mc:Fallback>
              </mc:AlternateContent>
            </w:r>
            <w:r w:rsidRPr="000F7655">
              <w:rPr>
                <w:noProof/>
                <w:lang w:eastAsia="en-US"/>
              </w:rPr>
              <mc:AlternateContent>
                <mc:Choice Requires="wps">
                  <w:drawing>
                    <wp:anchor distT="45720" distB="45720" distL="114300" distR="114300" simplePos="0" relativeHeight="251677184" behindDoc="0" locked="0" layoutInCell="1" allowOverlap="1" wp14:anchorId="60A5C0D4" wp14:editId="51E37CD3">
                      <wp:simplePos x="0" y="0"/>
                      <wp:positionH relativeFrom="column">
                        <wp:posOffset>932815</wp:posOffset>
                      </wp:positionH>
                      <wp:positionV relativeFrom="paragraph">
                        <wp:posOffset>131445</wp:posOffset>
                      </wp:positionV>
                      <wp:extent cx="528320" cy="381635"/>
                      <wp:effectExtent l="0" t="0" r="0" b="0"/>
                      <wp:wrapNone/>
                      <wp:docPr id="237"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773622C" w14:textId="77777777" w:rsidR="007518EF" w:rsidRDefault="007518EF" w:rsidP="00AB7056">
                                  <w:pPr>
                                    <w:spacing w:line="140" w:lineRule="exact"/>
                                    <w:rPr>
                                      <w:sz w:val="12"/>
                                      <w:szCs w:val="12"/>
                                      <w:lang w:val="de-CH"/>
                                    </w:rPr>
                                  </w:pPr>
                                  <w:r w:rsidRPr="0069509B">
                                    <w:rPr>
                                      <w:sz w:val="12"/>
                                      <w:szCs w:val="12"/>
                                      <w:lang w:val="el-GR"/>
                                    </w:rPr>
                                    <w:t>Θάλαμος</w:t>
                                  </w:r>
                                  <w:r>
                                    <w:rPr>
                                      <w:sz w:val="12"/>
                                      <w:szCs w:val="12"/>
                                      <w:lang w:val="el-GR"/>
                                    </w:rPr>
                                    <w:t xml:space="preserve"> καψακίου</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0A5C0D4" id="_x0000_s1047" type="#_x0000_t202" style="position:absolute;left:0;text-align:left;margin-left:73.45pt;margin-top:10.35pt;width:41.6pt;height:30.05pt;z-index:2516771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W9jH4wEAAKgDAAAOAAAAZHJzL2Uyb0RvYy54bWysU9GO0zAQfEfiHyy/0zRpe5So6em40yGk&#10;40A6+ADHsRuLxGvWbpPy9aydXq/AG+LFsr3O7MzsZHM99h07KPQGbMXz2ZwzZSU0xu4q/u3r/Zs1&#10;Zz4I24gOrKr4UXl+vX39ajO4UhXQQtcoZARifTm4irchuDLLvGxVL/wMnLJU1IC9CHTEXdagGAi9&#10;77JiPr/KBsDGIUjlPd3eTUW+TfhaKxk+a+1VYF3FiVtIK6a1jmu23Yhyh8K1Rp5oiH9g0QtjqekZ&#10;6k4EwfZo/oLqjUTwoMNMQp+B1kaqpIHU5PM/1Dy1wqmkhczx7myT/3+w8vHw5L4gC+N7GGmASYR3&#10;DyC/e2bhthV2p24QYWiVaKhxHi3LBufL06fRal/6CFIPn6ChIYt9gAQ0auyjK6STEToN4Hg2XY2B&#10;SbpcFetFQRVJpcU6v1qsUgdRPn/s0IcPCnoWNxVHmmkCF4cHHyIZUT4/ib0s3JuuS3Pt7G8X9DDe&#10;JPKR78Q8jPXITFPxIkmLYmpojiQHYYoLxZs2LeBPzgaKSsX9j71AxVn30ZIl7/LlMmYrHZart1EN&#10;Xlbqy4qwkqAqHjibtrdhyuPeodm11GkagoUbslGbJPGF1Yk/xSEpP0U35u3ynF69/GDbXwAAAP//&#10;AwBQSwMEFAAGAAgAAAAhAAot11ndAAAACQEAAA8AAABkcnMvZG93bnJldi54bWxMj0FPwkAQhe8m&#10;/IfNkHiTXSpiqd0SovGqAYXE29Id2obubNNdaP33jic9vsyX977J16NrxRX70HjSMJ8pEEiltw1V&#10;Gj4/Xu9SECEasqb1hBq+McC6mNzkJrN+oC1ed7ESXEIhMxrqGLtMylDW6EyY+Q6JbyffOxM59pW0&#10;vRm43LUyUWopnWmIF2rT4XON5Xl3cRr2b6evw0K9Vy/uoRv8qCS5ldT6djpunkBEHOMfDL/6rA4F&#10;Ox39hWwQLefFcsWohkQ9gmAguVdzEEcNqUpBFrn8/0HxAwAA//8DAFBLAQItABQABgAIAAAAIQC2&#10;gziS/gAAAOEBAAATAAAAAAAAAAAAAAAAAAAAAABbQ29udGVudF9UeXBlc10ueG1sUEsBAi0AFAAG&#10;AAgAAAAhADj9If/WAAAAlAEAAAsAAAAAAAAAAAAAAAAALwEAAF9yZWxzLy5yZWxzUEsBAi0AFAAG&#10;AAgAAAAhAIpb2MfjAQAAqAMAAA4AAAAAAAAAAAAAAAAALgIAAGRycy9lMm9Eb2MueG1sUEsBAi0A&#10;FAAGAAgAAAAhAAot11ndAAAACQEAAA8AAAAAAAAAAAAAAAAAPQQAAGRycy9kb3ducmV2LnhtbFBL&#10;BQYAAAAABAAEAPMAAABHBQAAAAA=&#10;" filled="f" stroked="f">
                      <v:textbox>
                        <w:txbxContent>
                          <w:p w14:paraId="7773622C" w14:textId="77777777" w:rsidR="007518EF" w:rsidRDefault="007518EF" w:rsidP="00AB7056">
                            <w:pPr>
                              <w:spacing w:line="140" w:lineRule="exact"/>
                              <w:rPr>
                                <w:sz w:val="12"/>
                                <w:szCs w:val="12"/>
                                <w:lang w:val="de-CH"/>
                              </w:rPr>
                            </w:pPr>
                            <w:r w:rsidRPr="0069509B">
                              <w:rPr>
                                <w:sz w:val="12"/>
                                <w:szCs w:val="12"/>
                                <w:lang w:val="el-GR"/>
                              </w:rPr>
                              <w:t>Θάλαμος</w:t>
                            </w:r>
                            <w:r>
                              <w:rPr>
                                <w:sz w:val="12"/>
                                <w:szCs w:val="12"/>
                                <w:lang w:val="el-GR"/>
                              </w:rPr>
                              <w:t xml:space="preserve"> καψακίου</w:t>
                            </w:r>
                          </w:p>
                        </w:txbxContent>
                      </v:textbox>
                    </v:shape>
                  </w:pict>
                </mc:Fallback>
              </mc:AlternateContent>
            </w:r>
          </w:p>
          <w:p w14:paraId="09596AC8" w14:textId="29446640" w:rsidR="00AB7056" w:rsidRPr="000F7655" w:rsidRDefault="0074525B" w:rsidP="00D83A43">
            <w:pPr>
              <w:pStyle w:val="Table"/>
              <w:keepNext/>
              <w:spacing w:before="0" w:after="0"/>
              <w:rPr>
                <w:rFonts w:ascii="Times New Roman" w:hAnsi="Times New Roman"/>
                <w:sz w:val="22"/>
                <w:szCs w:val="22"/>
              </w:rPr>
            </w:pPr>
            <w:r w:rsidRPr="000F7655">
              <w:rPr>
                <w:noProof/>
                <w:lang w:eastAsia="en-US"/>
              </w:rPr>
              <mc:AlternateContent>
                <mc:Choice Requires="wps">
                  <w:drawing>
                    <wp:anchor distT="45720" distB="45720" distL="114300" distR="114300" simplePos="0" relativeHeight="251679232" behindDoc="0" locked="0" layoutInCell="1" allowOverlap="1" wp14:anchorId="05F65887" wp14:editId="6B824F4D">
                      <wp:simplePos x="0" y="0"/>
                      <wp:positionH relativeFrom="column">
                        <wp:posOffset>-50891</wp:posOffset>
                      </wp:positionH>
                      <wp:positionV relativeFrom="paragraph">
                        <wp:posOffset>775244</wp:posOffset>
                      </wp:positionV>
                      <wp:extent cx="972000" cy="261257"/>
                      <wp:effectExtent l="0" t="0" r="0" b="5715"/>
                      <wp:wrapNone/>
                      <wp:docPr id="234"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972000" cy="261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B6A0E40" w14:textId="77777777" w:rsidR="007518EF" w:rsidRPr="00DA01DC" w:rsidRDefault="007518EF" w:rsidP="00AB7056">
                                  <w:pPr>
                                    <w:rPr>
                                      <w:b/>
                                      <w:sz w:val="12"/>
                                      <w:szCs w:val="12"/>
                                      <w:lang w:val="el-GR"/>
                                    </w:rPr>
                                  </w:pPr>
                                  <w:r>
                                    <w:rPr>
                                      <w:b/>
                                      <w:sz w:val="12"/>
                                      <w:szCs w:val="12"/>
                                      <w:lang w:val="el-GR"/>
                                    </w:rPr>
                                    <w:t>Συσκευή εισπνοής</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5F65887" id="_x0000_s1048" type="#_x0000_t202" style="position:absolute;margin-left:-4pt;margin-top:61.05pt;width:76.55pt;height:20.55pt;flip:y;z-index:2516792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eQJ25wEAALIDAAAOAAAAZHJzL2Uyb0RvYy54bWysU01v2zAMvQ/YfxB0XxwbabsacYquRYcB&#10;3QfQdXdZlmxhtqhRSuzs14+SsyRbb8MugkTS7/E90uubaejZTqE3YCueL5acKSuhMbat+PPXhzdv&#10;OfNB2Eb0YFXF98rzm83rV+vRlaqADvpGISMQ68vRVbwLwZVZ5mWnBuEX4JSlpAYcRKAntlmDYiT0&#10;oc+K5fIyGwEbhyCV9xS9n5N8k/C1VjJ81tqrwPqKU28hnZjOOp7ZZi3KFoXrjDy0If6hi0EYS6RH&#10;qHsRBNuieQE1GIngQYeFhCEDrY1USQOpyZd/qXnqhFNJC5nj3dEm//9g5afdk/uCLEzvYKIBJhHe&#10;PYL87pmFu07YVt0iwtgp0RBxHi3LRufLw6fRal/6CFKPH6GhIYttgAQ0aRyY7o379huaFDPioVHs&#10;j/arKTBJwesrmihlJKWKy7y4uEpcooww0VyHPrxXMLB4qTjSdBON2D36ENs6lcRyCw+m79OEe/tH&#10;gApjJMmInc8awlRPzDREXkTiKKuGZk/CEObFoUWnSwf4k7ORlqbi/sdWoOKs/2DJnOt8tYpblh6r&#10;C9LDGZ5n6vOMsJKgKh44m693Yd7MrUPTdsQ0j8PCLRmqTZJ46urQPy1GUn5Y4rh55+9UdfrVNr8A&#10;AAD//wMAUEsDBBQABgAIAAAAIQCPP69U4QAAAAoBAAAPAAAAZHJzL2Rvd25yZXYueG1sTI9BT8Mw&#10;DIXvSPyHyEjctnRlG1NpOiEkJA4FbQVpHLPGa6slTtVkW/n3eCe4PdtPz9/L16Oz4oxD6DwpmE0T&#10;EEi1Nx01Cr4+XycrECFqMtp6QgU/GGBd3N7kOjP+Qls8V7ERHEIh0wraGPtMylC36HSY+h6Jbwc/&#10;OB15HBppBn3hcGdlmiRL6XRH/KHVPb60WB+rk1Ngyt1u8Xjsy237PT+82Q9TVpt3pe7vxucnEBHH&#10;+GeGKz6jQ8FMe38iE4RVMFlxlcj7NJ2BuBrmCxZ7FsuHFGSRy/8Vil8AAAD//wMAUEsBAi0AFAAG&#10;AAgAAAAhALaDOJL+AAAA4QEAABMAAAAAAAAAAAAAAAAAAAAAAFtDb250ZW50X1R5cGVzXS54bWxQ&#10;SwECLQAUAAYACAAAACEAOP0h/9YAAACUAQAACwAAAAAAAAAAAAAAAAAvAQAAX3JlbHMvLnJlbHNQ&#10;SwECLQAUAAYACAAAACEAZHkCducBAACyAwAADgAAAAAAAAAAAAAAAAAuAgAAZHJzL2Uyb0RvYy54&#10;bWxQSwECLQAUAAYACAAAACEAjz+vVOEAAAAKAQAADwAAAAAAAAAAAAAAAABBBAAAZHJzL2Rvd25y&#10;ZXYueG1sUEsFBgAAAAAEAAQA8wAAAE8FAAAAAA==&#10;" filled="f" stroked="f">
                      <v:textbox>
                        <w:txbxContent>
                          <w:p w14:paraId="5B6A0E40" w14:textId="77777777" w:rsidR="007518EF" w:rsidRPr="00DA01DC" w:rsidRDefault="007518EF" w:rsidP="00AB7056">
                            <w:pPr>
                              <w:rPr>
                                <w:b/>
                                <w:sz w:val="12"/>
                                <w:szCs w:val="12"/>
                                <w:lang w:val="el-GR"/>
                              </w:rPr>
                            </w:pPr>
                            <w:r>
                              <w:rPr>
                                <w:b/>
                                <w:sz w:val="12"/>
                                <w:szCs w:val="12"/>
                                <w:lang w:val="el-GR"/>
                              </w:rPr>
                              <w:t>Συσκευή εισπνοής</w:t>
                            </w:r>
                          </w:p>
                        </w:txbxContent>
                      </v:textbox>
                    </v:shape>
                  </w:pict>
                </mc:Fallback>
              </mc:AlternateContent>
            </w:r>
            <w:r w:rsidR="00AB7056" w:rsidRPr="000F7655">
              <w:rPr>
                <w:noProof/>
                <w:lang w:eastAsia="en-US"/>
              </w:rPr>
              <mc:AlternateContent>
                <mc:Choice Requires="wps">
                  <w:drawing>
                    <wp:anchor distT="45720" distB="45720" distL="114300" distR="114300" simplePos="0" relativeHeight="251683328" behindDoc="0" locked="0" layoutInCell="1" allowOverlap="1" wp14:anchorId="1F389581" wp14:editId="58CC2A16">
                      <wp:simplePos x="0" y="0"/>
                      <wp:positionH relativeFrom="column">
                        <wp:posOffset>1982470</wp:posOffset>
                      </wp:positionH>
                      <wp:positionV relativeFrom="paragraph">
                        <wp:posOffset>720090</wp:posOffset>
                      </wp:positionV>
                      <wp:extent cx="741600" cy="244800"/>
                      <wp:effectExtent l="0" t="0" r="0" b="3175"/>
                      <wp:wrapNone/>
                      <wp:docPr id="23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2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8A3C61" w14:textId="77777777" w:rsidR="007518EF" w:rsidRPr="00DA01DC" w:rsidRDefault="007518EF" w:rsidP="00AB7056">
                                  <w:pPr>
                                    <w:rPr>
                                      <w:b/>
                                      <w:sz w:val="12"/>
                                      <w:szCs w:val="12"/>
                                      <w:lang w:val="el-GR"/>
                                    </w:rPr>
                                  </w:pPr>
                                  <w:r>
                                    <w:rPr>
                                      <w:b/>
                                      <w:sz w:val="12"/>
                                      <w:szCs w:val="12"/>
                                      <w:lang w:val="el-GR"/>
                                    </w:rPr>
                                    <w:t>Κάρτα κυψελών</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F389581" id="_x0000_s1049" type="#_x0000_t202" style="position:absolute;margin-left:156.1pt;margin-top:56.7pt;width:58.4pt;height:19.3pt;z-index:2516833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GXYr4gEAAKgDAAAOAAAAZHJzL2Uyb0RvYy54bWysU9tu1DAQfUfiHyy/s0mW0JZos1VpVYRU&#10;LlLhAxzHTiwSjxl7N1m+nrGz3S7whnixxjPOmXPOTDbX8ziwvUJvwNa8WOWcKSuhNbar+bev96+u&#10;OPNB2FYMYFXND8rz6+3LF5vJVWoNPQytQkYg1leTq3kfgquyzMtejcKvwClLRQ04ikBX7LIWxUTo&#10;45Ct8/wimwBbhyCV95S9W4p8m/C1VjJ81tqrwIaaE7eQTkxnE89suxFVh8L1Rh5piH9gMQpjqekJ&#10;6k4EwXZo/oIajUTwoMNKwpiB1kaqpIHUFPkfah574VTSQuZ4d7LJ/z9Y+Wn/6L4gC/M7mGmASYR3&#10;DyC/e2bhthe2UzeIMPVKtNS4iJZlk/PV8dNota98BGmmj9DSkMUuQAKaNY7RFdLJCJ0GcDiZrubA&#10;JCUvy+Iip4qk0rosryiOHUT19LFDH94rGFkMao400wQu9g8+LE+fnsReFu7NMKS5Dva3BGHGTCIf&#10;+S7Mw9zMzLTU/HVsHMU00B5IDsKyLrTeFPSAPzmbaFVq7n/sBCrOhg+WLHlblGXcrXQp31yu6YLn&#10;lea8IqwkqJoHzpbwNiz7uHNoup46LUOwcEM2apMkPrM68qd1SCYdVzfu2/k9vXr+wba/AAAA//8D&#10;AFBLAwQUAAYACAAAACEAi4Yuu94AAAALAQAADwAAAGRycy9kb3ducmV2LnhtbEyPwU7DMBBE70j8&#10;g7VI3KgdN0U0xKkQiCuIApV6c+NtEhGvo9htwt+znOC4M0+zM+Vm9r044xi7QAayhQKBVAfXUWPg&#10;4/355g5ETJac7QOhgW+MsKkuL0pbuDDRG563qREcQrGwBtqUhkLKWLfobVyEAYm9Yxi9TXyOjXSj&#10;nTjc91IrdSu97Yg/tHbAxxbrr+3JG/h8Oe53uXptnvxqmMKsJPm1NOb6an64B5FwTn8w/Nbn6lBx&#10;p0M4kYuiN7DMtGaUjWyZg2Ai12ted2BlpRXIqpT/N1Q/AAAA//8DAFBLAQItABQABgAIAAAAIQC2&#10;gziS/gAAAOEBAAATAAAAAAAAAAAAAAAAAAAAAABbQ29udGVudF9UeXBlc10ueG1sUEsBAi0AFAAG&#10;AAgAAAAhADj9If/WAAAAlAEAAAsAAAAAAAAAAAAAAAAALwEAAF9yZWxzLy5yZWxzUEsBAi0AFAAG&#10;AAgAAAAhAIUZdiviAQAAqAMAAA4AAAAAAAAAAAAAAAAALgIAAGRycy9lMm9Eb2MueG1sUEsBAi0A&#10;FAAGAAgAAAAhAIuGLrveAAAACwEAAA8AAAAAAAAAAAAAAAAAPAQAAGRycy9kb3ducmV2LnhtbFBL&#10;BQYAAAAABAAEAPMAAABHBQAAAAA=&#10;" filled="f" stroked="f">
                      <v:textbox>
                        <w:txbxContent>
                          <w:p w14:paraId="208A3C61" w14:textId="77777777" w:rsidR="007518EF" w:rsidRPr="00DA01DC" w:rsidRDefault="007518EF" w:rsidP="00AB7056">
                            <w:pPr>
                              <w:rPr>
                                <w:b/>
                                <w:sz w:val="12"/>
                                <w:szCs w:val="12"/>
                                <w:lang w:val="el-GR"/>
                              </w:rPr>
                            </w:pPr>
                            <w:r>
                              <w:rPr>
                                <w:b/>
                                <w:sz w:val="12"/>
                                <w:szCs w:val="12"/>
                                <w:lang w:val="el-GR"/>
                              </w:rPr>
                              <w:t>Κάρτα κυψελών</w:t>
                            </w:r>
                          </w:p>
                        </w:txbxContent>
                      </v:textbox>
                    </v:shape>
                  </w:pict>
                </mc:Fallback>
              </mc:AlternateContent>
            </w:r>
            <w:r w:rsidR="00AB7056" w:rsidRPr="000F7655">
              <w:rPr>
                <w:noProof/>
                <w:lang w:eastAsia="en-US"/>
              </w:rPr>
              <mc:AlternateContent>
                <mc:Choice Requires="wps">
                  <w:drawing>
                    <wp:anchor distT="45720" distB="45720" distL="114300" distR="114300" simplePos="0" relativeHeight="251672064" behindDoc="0" locked="0" layoutInCell="1" allowOverlap="1" wp14:anchorId="2B777EFC" wp14:editId="224F6017">
                      <wp:simplePos x="0" y="0"/>
                      <wp:positionH relativeFrom="column">
                        <wp:posOffset>1864360</wp:posOffset>
                      </wp:positionH>
                      <wp:positionV relativeFrom="paragraph">
                        <wp:posOffset>601345</wp:posOffset>
                      </wp:positionV>
                      <wp:extent cx="489585" cy="243205"/>
                      <wp:effectExtent l="0" t="0" r="0" b="4445"/>
                      <wp:wrapNone/>
                      <wp:docPr id="239"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958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23B1B98" w14:textId="77777777" w:rsidR="007518EF" w:rsidRDefault="007518EF" w:rsidP="00AB7056">
                                  <w:pPr>
                                    <w:rPr>
                                      <w:sz w:val="12"/>
                                      <w:szCs w:val="12"/>
                                      <w:lang w:val="de-CH"/>
                                    </w:rPr>
                                  </w:pPr>
                                  <w:r w:rsidRPr="00DA01DC">
                                    <w:rPr>
                                      <w:sz w:val="12"/>
                                      <w:szCs w:val="12"/>
                                      <w:lang w:val="el-GR"/>
                                    </w:rPr>
                                    <w:t>Κυψέλ</w:t>
                                  </w:r>
                                  <w:r>
                                    <w:rPr>
                                      <w:sz w:val="12"/>
                                      <w:szCs w:val="12"/>
                                      <w:lang w:val="el-GR"/>
                                    </w:rPr>
                                    <w:t>ες</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B777EFC" id="_x0000_s1050" type="#_x0000_t202" style="position:absolute;margin-left:146.8pt;margin-top:47.35pt;width:38.55pt;height:19.15pt;z-index:2516720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N2tJ5AEAAKgDAAAOAAAAZHJzL2Uyb0RvYy54bWysU9uO0zAQfUfiHyy/06ShhW7UdLXsahHS&#10;cpEWPsBx7MQi8Zix26R8PWOn2y3whnixPDPOmXPOTLbX09Czg0JvwFZ8ucg5U1ZCY2xb8W9f719t&#10;OPNB2Eb0YFXFj8rz693LF9vRlaqADvpGISMQ68vRVbwLwZVZ5mWnBuEX4JSlogYcRKAQ26xBMRL6&#10;0GdFnr/JRsDGIUjlPWXv5iLfJXytlQyftfYqsL7ixC2kE9NZxzPbbUXZonCdkSca4h9YDMJYanqG&#10;uhNBsD2av6AGIxE86LCQMGSgtZEqaSA1y/wPNY+dcCppIXO8O9vk/x+s/HR4dF+QhekdTDTAJMK7&#10;B5DfPbNw2wnbqhtEGDslGmq8jJZlo/Pl6dNotS99BKnHj9DQkMU+QAKaNA7RFdLJCJ0GcDybrqbA&#10;JCVXm6v1Zs2ZpFKxel3k69RBlE8fO/ThvYKBxUvFkWaawMXhwYdIRpRPT2IvC/em79Nce/tbgh7G&#10;TCIf+c7Mw1RPzDSxeWwcxdTQHEkOwrwutN506QB/cjbSqlTc/9gLVJz1HyxZcrVcreJupWC1fltQ&#10;gJeV+rIirCSoigfO5uttmPdx79C0HXWah2DhhmzUJkl8ZnXiT+uQlJ9WN+7bZZxePf9gu18AAAD/&#10;/wMAUEsDBBQABgAIAAAAIQBPfpBD3gAAAAoBAAAPAAAAZHJzL2Rvd25yZXYueG1sTI/BTsMwDIbv&#10;SHuHyEjcWMI6trVrOiEQV9AGTNota7y2WuNUTbaWt8ec4GbLn35/f74ZXSuu2IfGk4aHqQKBVHrb&#10;UKXh8+P1fgUiREPWtJ5QwzcG2BSTm9xk1g+0xesuVoJDKGRGQx1jl0kZyhqdCVPfIfHt5HtnIq99&#10;JW1vBg53rZwptZDONMQfatPhc43leXdxGr7eTof9XL1XL+6xG/yoJLlUan13Oz6tQUQc4x8Mv/qs&#10;DgU7Hf2FbBCthlmaLBjVkM6XIBhIloqHI5NJokAWufxfofgBAAD//wMAUEsBAi0AFAAGAAgAAAAh&#10;ALaDOJL+AAAA4QEAABMAAAAAAAAAAAAAAAAAAAAAAFtDb250ZW50X1R5cGVzXS54bWxQSwECLQAU&#10;AAYACAAAACEAOP0h/9YAAACUAQAACwAAAAAAAAAAAAAAAAAvAQAAX3JlbHMvLnJlbHNQSwECLQAU&#10;AAYACAAAACEAqDdrSeQBAACoAwAADgAAAAAAAAAAAAAAAAAuAgAAZHJzL2Uyb0RvYy54bWxQSwEC&#10;LQAUAAYACAAAACEAT36QQ94AAAAKAQAADwAAAAAAAAAAAAAAAAA+BAAAZHJzL2Rvd25yZXYueG1s&#10;UEsFBgAAAAAEAAQA8wAAAEkFAAAAAA==&#10;" filled="f" stroked="f">
                      <v:textbox>
                        <w:txbxContent>
                          <w:p w14:paraId="723B1B98" w14:textId="77777777" w:rsidR="007518EF" w:rsidRDefault="007518EF" w:rsidP="00AB7056">
                            <w:pPr>
                              <w:rPr>
                                <w:sz w:val="12"/>
                                <w:szCs w:val="12"/>
                                <w:lang w:val="de-CH"/>
                              </w:rPr>
                            </w:pPr>
                            <w:r w:rsidRPr="00DA01DC">
                              <w:rPr>
                                <w:sz w:val="12"/>
                                <w:szCs w:val="12"/>
                                <w:lang w:val="el-GR"/>
                              </w:rPr>
                              <w:t>Κυψέλ</w:t>
                            </w:r>
                            <w:r>
                              <w:rPr>
                                <w:sz w:val="12"/>
                                <w:szCs w:val="12"/>
                                <w:lang w:val="el-GR"/>
                              </w:rPr>
                              <w:t>ες</w:t>
                            </w:r>
                          </w:p>
                        </w:txbxContent>
                      </v:textbox>
                    </v:shape>
                  </w:pict>
                </mc:Fallback>
              </mc:AlternateContent>
            </w:r>
            <w:r w:rsidR="00AB7056" w:rsidRPr="000F7655">
              <w:rPr>
                <w:noProof/>
                <w:lang w:eastAsia="en-US"/>
              </w:rPr>
              <mc:AlternateContent>
                <mc:Choice Requires="wps">
                  <w:drawing>
                    <wp:anchor distT="45720" distB="45720" distL="114300" distR="114300" simplePos="0" relativeHeight="251681280" behindDoc="0" locked="0" layoutInCell="1" allowOverlap="1" wp14:anchorId="5A262453" wp14:editId="044C796B">
                      <wp:simplePos x="0" y="0"/>
                      <wp:positionH relativeFrom="column">
                        <wp:posOffset>896620</wp:posOffset>
                      </wp:positionH>
                      <wp:positionV relativeFrom="paragraph">
                        <wp:posOffset>720090</wp:posOffset>
                      </wp:positionV>
                      <wp:extent cx="1087200" cy="244800"/>
                      <wp:effectExtent l="0" t="0" r="0" b="3175"/>
                      <wp:wrapNone/>
                      <wp:docPr id="240"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7200" cy="2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9E858F" w14:textId="77777777" w:rsidR="007518EF" w:rsidRPr="00DA01DC" w:rsidRDefault="007518EF" w:rsidP="00AB7056">
                                  <w:pPr>
                                    <w:rPr>
                                      <w:b/>
                                      <w:sz w:val="12"/>
                                      <w:szCs w:val="12"/>
                                      <w:lang w:val="el-GR"/>
                                    </w:rPr>
                                  </w:pPr>
                                  <w:r>
                                    <w:rPr>
                                      <w:b/>
                                      <w:sz w:val="12"/>
                                      <w:szCs w:val="12"/>
                                      <w:lang w:val="el-GR"/>
                                    </w:rPr>
                                    <w:t>Βάση συσκευής εισπνοής</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A262453" id="_x0000_s1051" type="#_x0000_t202" style="position:absolute;margin-left:70.6pt;margin-top:56.7pt;width:85.6pt;height:19.3pt;z-index:2516812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4gff4QEAAKkDAAAOAAAAZHJzL2Uyb0RvYy54bWysU12P0zAQfEfiP1h+p2mrHJSo6em40yGk&#10;40M6+AGO4yQWidfsuk3Kr2ft9HoF3hAvlu11ZmdmJ9vraejFwSBZcKVcLZZSGKehtq4t5bev9682&#10;UlBQrlY9OFPKoyF5vXv5Yjv6wqyhg742KBjEUTH6UnYh+CLLSHdmULQAbxwXG8BBBT5im9WoRkYf&#10;+my9XL7ORsDaI2hDxLd3c1HuEn7TGB0+Nw2ZIPpSMreQVkxrFddst1VFi8p3Vp9oqH9gMSjruOkZ&#10;6k4FJfZo/4IarEYgaMJCw5BB01htkgZWs1r+oeaxU94kLWwO+bNN9P9g9afDo/+CIkzvYOIBJhHk&#10;H0B/J+HgtlOuNTeIMHZG1dx4FS3LRk/F6dNoNRUUQarxI9Q8ZLUPkICmBofoCusUjM4DOJ5NN1MQ&#10;OrZcbt7wJKXQXFvn+Yb3sYUqnr72SOG9gUHETSmRh5rQ1eGBwvz06Uls5uDe9n0abO9+u2DMeJPY&#10;R8Iz9TBVk7A1N7+KjaOaCuoj60GY88L55k0H+FOKkbNSSvqxV2ik6D849uTtKs9juNIhv2I5UuBl&#10;pbqsKKcZqpRBinl7G+ZA7j3atuNO8xQc3LCPjU0Sn1md+HMekkmn7MbAXZ7Tq+c/bPcLAAD//wMA&#10;UEsDBBQABgAIAAAAIQB6eQdv3gAAAAsBAAAPAAAAZHJzL2Rvd25yZXYueG1sTI9BT8MwDIXvSPsP&#10;kSdxY0m7Do3SdJqGuIIYMIlb1nhtReNUTbaWf485sdt79tPz52IzuU5ccAitJw3JQoFAqrxtqdbw&#10;8f58twYRoiFrOk+o4QcDbMrZTWFy60d6w8s+1oJLKORGQxNjn0sZqgadCQvfI/Hu5AdnItuhlnYw&#10;I5e7TqZK3UtnWuILjelx12D1vT87DZ8vp69Dpl7rJ7fqRz8pSe5Ban07n7aPICJO8T8Mf/iMDiUz&#10;Hf2ZbBAd+yxJOcoiWWYgOLFMUhZHnqxSBbIs5PUP5S8AAAD//wMAUEsBAi0AFAAGAAgAAAAhALaD&#10;OJL+AAAA4QEAABMAAAAAAAAAAAAAAAAAAAAAAFtDb250ZW50X1R5cGVzXS54bWxQSwECLQAUAAYA&#10;CAAAACEAOP0h/9YAAACUAQAACwAAAAAAAAAAAAAAAAAvAQAAX3JlbHMvLnJlbHNQSwECLQAUAAYA&#10;CAAAACEAR+IH3+EBAACpAwAADgAAAAAAAAAAAAAAAAAuAgAAZHJzL2Uyb0RvYy54bWxQSwECLQAU&#10;AAYACAAAACEAenkHb94AAAALAQAADwAAAAAAAAAAAAAAAAA7BAAAZHJzL2Rvd25yZXYueG1sUEsF&#10;BgAAAAAEAAQA8wAAAEYFAAAAAA==&#10;" filled="f" stroked="f">
                      <v:textbox>
                        <w:txbxContent>
                          <w:p w14:paraId="609E858F" w14:textId="77777777" w:rsidR="007518EF" w:rsidRPr="00DA01DC" w:rsidRDefault="007518EF" w:rsidP="00AB7056">
                            <w:pPr>
                              <w:rPr>
                                <w:b/>
                                <w:sz w:val="12"/>
                                <w:szCs w:val="12"/>
                                <w:lang w:val="el-GR"/>
                              </w:rPr>
                            </w:pPr>
                            <w:r>
                              <w:rPr>
                                <w:b/>
                                <w:sz w:val="12"/>
                                <w:szCs w:val="12"/>
                                <w:lang w:val="el-GR"/>
                              </w:rPr>
                              <w:t>Βάση συσκευής εισπνοής</w:t>
                            </w:r>
                          </w:p>
                        </w:txbxContent>
                      </v:textbox>
                    </v:shape>
                  </w:pict>
                </mc:Fallback>
              </mc:AlternateContent>
            </w:r>
            <w:r w:rsidR="00AB7056" w:rsidRPr="000F7655">
              <w:rPr>
                <w:noProof/>
                <w:lang w:eastAsia="en-US"/>
              </w:rPr>
              <mc:AlternateContent>
                <mc:Choice Requires="wps">
                  <w:drawing>
                    <wp:anchor distT="45720" distB="45720" distL="114300" distR="114300" simplePos="0" relativeHeight="251667968" behindDoc="0" locked="0" layoutInCell="1" allowOverlap="1" wp14:anchorId="04DABB9E" wp14:editId="565C4349">
                      <wp:simplePos x="0" y="0"/>
                      <wp:positionH relativeFrom="column">
                        <wp:posOffset>573405</wp:posOffset>
                      </wp:positionH>
                      <wp:positionV relativeFrom="paragraph">
                        <wp:posOffset>410845</wp:posOffset>
                      </wp:positionV>
                      <wp:extent cx="485775" cy="408305"/>
                      <wp:effectExtent l="0" t="0" r="0" b="0"/>
                      <wp:wrapNone/>
                      <wp:docPr id="241"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C76BC28" w14:textId="77777777" w:rsidR="007518EF" w:rsidRPr="00DA01DC" w:rsidRDefault="007518EF" w:rsidP="00AB7056">
                                  <w:pPr>
                                    <w:spacing w:line="160" w:lineRule="exact"/>
                                    <w:rPr>
                                      <w:sz w:val="12"/>
                                      <w:szCs w:val="12"/>
                                      <w:lang w:val="el-GR"/>
                                    </w:rPr>
                                  </w:pPr>
                                  <w:r>
                                    <w:rPr>
                                      <w:sz w:val="12"/>
                                      <w:szCs w:val="12"/>
                                      <w:lang w:val="el-GR"/>
                                    </w:rPr>
                                    <w:t>Πλευρικά πλήκτρα</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4DABB9E" id="_x0000_s1052" type="#_x0000_t202" style="position:absolute;margin-left:45.15pt;margin-top:32.35pt;width:38.25pt;height:32.15pt;z-index:2516679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k8M5QEAAKgDAAAOAAAAZHJzL2Uyb0RvYy54bWysU8GO0zAQvSPxD5bvNGlptyVqulp2tQhp&#10;WZAWPsBx7MQi8Zix26R8PWOn2y1wQ1wsz4zz5r03k+312HfsoNAbsCWfz3LOlJVQG9uU/NvX+zcb&#10;znwQthYdWFXyo/L8evf61XZwhVpAC12tkBGI9cXgSt6G4Ios87JVvfAzcMpSUQP2IlCITVajGAi9&#10;77JFnl9lA2DtEKTynrJ3U5HvEr7WSobPWnsVWFdy4hbSiems4pnttqJoULjWyBMN8Q8semEsNT1D&#10;3Ykg2B7NX1C9kQgedJhJ6DPQ2kiVNJCaef6HmqdWOJW0kDnenW3y/w9WPh6e3BdkYXwPIw0wifDu&#10;AeR3zyzctsI26gYRhlaJmhrPo2XZ4Hxx+jRa7QsfQarhE9Q0ZLEPkIBGjX10hXQyQqcBHM+mqzEw&#10;ScnlZrVerziTVFrmm7f5KnUQxfPHDn34oKBn8VJypJkmcHF48CGSEcXzk9jLwr3pujTXzv6WoIcx&#10;k8hHvhPzMFYjM3XJF1excRRTQX0kOQjTutB606UF/MnZQKtScv9jL1Bx1n20ZMm7+XIZdysFy9V6&#10;QQFeVqrLirCSoEoeOJuut2Hax71D07TUaRqChRuyUZsk8YXViT+tQ1J+Wt24b5dxevXyg+1+AQAA&#10;//8DAFBLAwQUAAYACAAAACEANimOvd0AAAAJAQAADwAAAGRycy9kb3ducmV2LnhtbEyPzU7DMBCE&#10;70i8g7VI3KhNKYGEbCoE4gqi/Ejc3HibRMTrKHab8PZsT3Db0YxmvynXs+/VgcbYBUa4XBhQxHVw&#10;HTcI729PF7egYrLsbB+YEH4owro6PSlt4cLEr3TYpEZJCcfCIrQpDYXWsW7J27gIA7F4uzB6m0SO&#10;jXajnaTc93ppTKa97Vg+tHagh5bq783eI3w8774+V+alefTXwxRmo9nnGvH8bL6/A5VoTn9hOOIL&#10;OlTCtA17dlH1CLm5kiRCtroBdfSzTKZs5VjmBnRV6v8Lql8AAAD//wMAUEsBAi0AFAAGAAgAAAAh&#10;ALaDOJL+AAAA4QEAABMAAAAAAAAAAAAAAAAAAAAAAFtDb250ZW50X1R5cGVzXS54bWxQSwECLQAU&#10;AAYACAAAACEAOP0h/9YAAACUAQAACwAAAAAAAAAAAAAAAAAvAQAAX3JlbHMvLnJlbHNQSwECLQAU&#10;AAYACAAAACEANoZPDOUBAACoAwAADgAAAAAAAAAAAAAAAAAuAgAAZHJzL2Uyb0RvYy54bWxQSwEC&#10;LQAUAAYACAAAACEANimOvd0AAAAJAQAADwAAAAAAAAAAAAAAAAA/BAAAZHJzL2Rvd25yZXYueG1s&#10;UEsFBgAAAAAEAAQA8wAAAEkFAAAAAA==&#10;" filled="f" stroked="f">
                      <v:textbox>
                        <w:txbxContent>
                          <w:p w14:paraId="3C76BC28" w14:textId="77777777" w:rsidR="007518EF" w:rsidRPr="00DA01DC" w:rsidRDefault="007518EF" w:rsidP="00AB7056">
                            <w:pPr>
                              <w:spacing w:line="160" w:lineRule="exact"/>
                              <w:rPr>
                                <w:sz w:val="12"/>
                                <w:szCs w:val="12"/>
                                <w:lang w:val="el-GR"/>
                              </w:rPr>
                            </w:pPr>
                            <w:r>
                              <w:rPr>
                                <w:sz w:val="12"/>
                                <w:szCs w:val="12"/>
                                <w:lang w:val="el-GR"/>
                              </w:rPr>
                              <w:t>Πλευρικά πλήκτρα</w:t>
                            </w:r>
                          </w:p>
                        </w:txbxContent>
                      </v:textbox>
                    </v:shape>
                  </w:pict>
                </mc:Fallback>
              </mc:AlternateContent>
            </w:r>
            <w:r w:rsidR="00AB7056" w:rsidRPr="000F7655">
              <w:rPr>
                <w:noProof/>
                <w:lang w:eastAsia="en-US"/>
              </w:rPr>
              <mc:AlternateContent>
                <mc:Choice Requires="wps">
                  <w:drawing>
                    <wp:anchor distT="45720" distB="45720" distL="114300" distR="114300" simplePos="0" relativeHeight="251665920" behindDoc="0" locked="0" layoutInCell="1" allowOverlap="1" wp14:anchorId="2C8E2BC6" wp14:editId="6532261E">
                      <wp:simplePos x="0" y="0"/>
                      <wp:positionH relativeFrom="column">
                        <wp:posOffset>414020</wp:posOffset>
                      </wp:positionH>
                      <wp:positionV relativeFrom="paragraph">
                        <wp:posOffset>144145</wp:posOffset>
                      </wp:positionV>
                      <wp:extent cx="520700" cy="243205"/>
                      <wp:effectExtent l="0" t="0" r="0" b="4445"/>
                      <wp:wrapNone/>
                      <wp:docPr id="242"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0700"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21D1204" w14:textId="77777777" w:rsidR="007518EF" w:rsidRPr="0069509B" w:rsidRDefault="007518EF" w:rsidP="00AB7056">
                                  <w:pPr>
                                    <w:rPr>
                                      <w:sz w:val="12"/>
                                      <w:szCs w:val="12"/>
                                      <w:lang w:val="el-GR"/>
                                    </w:rPr>
                                  </w:pPr>
                                  <w:r>
                                    <w:rPr>
                                      <w:sz w:val="12"/>
                                      <w:szCs w:val="12"/>
                                      <w:lang w:val="el-GR"/>
                                    </w:rPr>
                                    <w:t>Πώμα</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C8E2BC6" id="_x0000_s1053" type="#_x0000_t202" style="position:absolute;margin-left:32.6pt;margin-top:11.35pt;width:41pt;height:19.15pt;z-index:2516659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rrIT4wEAAKgDAAAOAAAAZHJzL2Uyb0RvYy54bWysU8GO0zAQvSPxD5bvNGloKURNV8uuFiEt&#10;C9LCBziOnVgkHjN2m5SvZ+x0uwVuiIvlmXHevPdmsr2ahp4dFHoDtuLLRc6ZshIaY9uKf/t69+ot&#10;Zz4I24gerKr4UXl+tXv5Yju6UhXQQd8oZARifTm6inchuDLLvOzUIPwCnLJU1ICDCBRimzUoRkIf&#10;+qzI8zfZCNg4BKm8p+ztXOS7hK+1kuGz1l4F1lecuIV0YjrreGa7rShbFK4z8kRD/AOLQRhLTc9Q&#10;tyIItkfzF9RgJIIHHRYShgy0NlIlDaRmmf+h5rETTiUtZI53Z5v8/4OVD4dH9wVZmN7DRANMIry7&#10;B/ndMws3nbCtukaEsVOiocbLaFk2Ol+ePo1W+9JHkHr8BA0NWewDJKBJ4xBdIZ2M0GkAx7PpagpM&#10;UnJd5JucKpJKxep1ka9TB1E+fezQhw8KBhYvFUeaaQIXh3sfIhlRPj2JvSzcmb5Pc+3tbwl6GDOJ&#10;fOQ7Mw9TPTHTUPNNbBzF1NAcSQ7CvC603nTpAH9yNtKqVNz/2AtUnPUfLVnybrlaxd1KwWq9KSjA&#10;y0p9WRFWElTFA2fz9SbM+7h3aNqOOs1DsHBNNmqTJD6zOvGndUjKT6sb9+0yTq+ef7DdLwAAAP//&#10;AwBQSwMEFAAGAAgAAAAhAMEK53LbAAAACAEAAA8AAABkcnMvZG93bnJldi54bWxMj01PwzAMhu9I&#10;/IfISNxYsmofUOpOCMQVxPiQuGWN11Y0TtVka/n3eCd2tJ9Xrx8Xm8l36khDbAMjzGcGFHEVXMs1&#10;wsf7880tqJgsO9sFJoRfirApLy8Km7sw8hsdt6lWUsIxtwhNSn2udawa8jbOQk8sbB8Gb5OMQ63d&#10;YEcp953OjFlpb1uWC43t6bGh6md78AifL/vvr4V5rZ/8sh/DZDT7O414fTU93INKNKX/MJz0RR1K&#10;cdqFA7uoOoTVMpMkQpatQZ34Yi2LnYC5AV0W+vyB8g8AAP//AwBQSwECLQAUAAYACAAAACEAtoM4&#10;kv4AAADhAQAAEwAAAAAAAAAAAAAAAAAAAAAAW0NvbnRlbnRfVHlwZXNdLnhtbFBLAQItABQABgAI&#10;AAAAIQA4/SH/1gAAAJQBAAALAAAAAAAAAAAAAAAAAC8BAABfcmVscy8ucmVsc1BLAQItABQABgAI&#10;AAAAIQBDrrIT4wEAAKgDAAAOAAAAAAAAAAAAAAAAAC4CAABkcnMvZTJvRG9jLnhtbFBLAQItABQA&#10;BgAIAAAAIQDBCudy2wAAAAgBAAAPAAAAAAAAAAAAAAAAAD0EAABkcnMvZG93bnJldi54bWxQSwUG&#10;AAAAAAQABADzAAAARQUAAAAA&#10;" filled="f" stroked="f">
                      <v:textbox>
                        <w:txbxContent>
                          <w:p w14:paraId="321D1204" w14:textId="77777777" w:rsidR="007518EF" w:rsidRPr="0069509B" w:rsidRDefault="007518EF" w:rsidP="00AB7056">
                            <w:pPr>
                              <w:rPr>
                                <w:sz w:val="12"/>
                                <w:szCs w:val="12"/>
                                <w:lang w:val="el-GR"/>
                              </w:rPr>
                            </w:pPr>
                            <w:r>
                              <w:rPr>
                                <w:sz w:val="12"/>
                                <w:szCs w:val="12"/>
                                <w:lang w:val="el-GR"/>
                              </w:rPr>
                              <w:t>Πώμα</w:t>
                            </w:r>
                          </w:p>
                        </w:txbxContent>
                      </v:textbox>
                    </v:shape>
                  </w:pict>
                </mc:Fallback>
              </mc:AlternateContent>
            </w:r>
            <w:r w:rsidR="00AB7056" w:rsidRPr="000F7655">
              <w:rPr>
                <w:noProof/>
                <w:lang w:eastAsia="en-US"/>
              </w:rPr>
              <mc:AlternateContent>
                <mc:Choice Requires="wps">
                  <w:drawing>
                    <wp:anchor distT="45720" distB="45720" distL="114300" distR="114300" simplePos="0" relativeHeight="251674112" behindDoc="0" locked="0" layoutInCell="1" allowOverlap="1" wp14:anchorId="4FED28E9" wp14:editId="58474E95">
                      <wp:simplePos x="0" y="0"/>
                      <wp:positionH relativeFrom="column">
                        <wp:posOffset>1487805</wp:posOffset>
                      </wp:positionH>
                      <wp:positionV relativeFrom="paragraph">
                        <wp:posOffset>283210</wp:posOffset>
                      </wp:positionV>
                      <wp:extent cx="466725" cy="243205"/>
                      <wp:effectExtent l="0" t="0" r="0" b="0"/>
                      <wp:wrapNone/>
                      <wp:docPr id="243"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48E1DF" w14:textId="77777777" w:rsidR="007518EF" w:rsidRPr="0069509B" w:rsidRDefault="007518EF" w:rsidP="00AB7056">
                                  <w:pPr>
                                    <w:rPr>
                                      <w:sz w:val="12"/>
                                      <w:szCs w:val="12"/>
                                      <w:lang w:val="el-GR"/>
                                    </w:rPr>
                                  </w:pPr>
                                  <w:r>
                                    <w:rPr>
                                      <w:sz w:val="12"/>
                                      <w:szCs w:val="12"/>
                                      <w:lang w:val="el-GR"/>
                                    </w:rPr>
                                    <w:t>Φίλτρο</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FED28E9" id="_x0000_s1054" type="#_x0000_t202" style="position:absolute;margin-left:117.15pt;margin-top:22.3pt;width:36.75pt;height:19.15pt;z-index:2516741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bpN/5QEAAKgDAAAOAAAAZHJzL2Uyb0RvYy54bWysU8Fu2zAMvQ/YPwi6L3Y8J+2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Rkvl5fZCvOJJWy/H2WrmIHUTx/bNH5TwoGFi4lR5ppBBf7e+cDGVE8Pwm9DNzpvo9z7c0fCXoY&#10;MpF84Dsz91M1MV1T88vQOIipoD6QHIR5XWi96dIB/uJspFUpufu5E6g46z8bsuTDMs/DbsUgX11k&#10;FOB5pTqvCCMJquSes/l64+d93FnUbUed5iEYuCYbGx0lvrA68qd1iMqPqxv27TyOr15+sO1vAAAA&#10;//8DAFBLAwQUAAYACAAAACEAndXcSN4AAAAJAQAADwAAAGRycy9kb3ducmV2LnhtbEyPy07DMBBF&#10;90j8gzVI7KhNEkobMqkQiC2o5SGxc5NpEhGPo9htwt8zrGA5mqN7zy02s+vVicbQeUa4XhhQxJWv&#10;O24Q3l6frlagQrRc294zIXxTgE15flbYvPYTb+m0i42SEA65RWhjHHKtQ9WSs2HhB2L5HfzobJRz&#10;bHQ92knCXa8TY5ba2Y6lobUDPbRUfe2ODuH9+fD5kZmX5tHdDJOfjWa31oiXF/P9HahIc/yD4Vdf&#10;1KEUp70/ch1Uj5CkWSooQpYtQQmQmlvZskdYJWvQZaH/Lyh/AAAA//8DAFBLAQItABQABgAIAAAA&#10;IQC2gziS/gAAAOEBAAATAAAAAAAAAAAAAAAAAAAAAABbQ29udGVudF9UeXBlc10ueG1sUEsBAi0A&#10;FAAGAAgAAAAhADj9If/WAAAAlAEAAAsAAAAAAAAAAAAAAAAALwEAAF9yZWxzLy5yZWxzUEsBAi0A&#10;FAAGAAgAAAAhACpuk3/lAQAAqAMAAA4AAAAAAAAAAAAAAAAALgIAAGRycy9lMm9Eb2MueG1sUEsB&#10;Ai0AFAAGAAgAAAAhAJ3V3EjeAAAACQEAAA8AAAAAAAAAAAAAAAAAPwQAAGRycy9kb3ducmV2Lnht&#10;bFBLBQYAAAAABAAEAPMAAABKBQAAAAA=&#10;" filled="f" stroked="f">
                      <v:textbox>
                        <w:txbxContent>
                          <w:p w14:paraId="2048E1DF" w14:textId="77777777" w:rsidR="007518EF" w:rsidRPr="0069509B" w:rsidRDefault="007518EF" w:rsidP="00AB7056">
                            <w:pPr>
                              <w:rPr>
                                <w:sz w:val="12"/>
                                <w:szCs w:val="12"/>
                                <w:lang w:val="el-GR"/>
                              </w:rPr>
                            </w:pPr>
                            <w:r>
                              <w:rPr>
                                <w:sz w:val="12"/>
                                <w:szCs w:val="12"/>
                                <w:lang w:val="el-GR"/>
                              </w:rPr>
                              <w:t>Φίλτρο</w:t>
                            </w:r>
                          </w:p>
                        </w:txbxContent>
                      </v:textbox>
                    </v:shape>
                  </w:pict>
                </mc:Fallback>
              </mc:AlternateContent>
            </w:r>
            <w:r w:rsidR="00AB7056" w:rsidRPr="000F7655">
              <w:rPr>
                <w:noProof/>
                <w:lang w:eastAsia="en-US"/>
              </w:rPr>
              <mc:AlternateContent>
                <mc:Choice Requires="wps">
                  <w:drawing>
                    <wp:anchor distT="45720" distB="45720" distL="114300" distR="114300" simplePos="0" relativeHeight="251662848" behindDoc="0" locked="0" layoutInCell="1" allowOverlap="1" wp14:anchorId="429E7F19" wp14:editId="557EBB2C">
                      <wp:simplePos x="0" y="0"/>
                      <wp:positionH relativeFrom="column">
                        <wp:posOffset>314325</wp:posOffset>
                      </wp:positionH>
                      <wp:positionV relativeFrom="paragraph">
                        <wp:posOffset>634365</wp:posOffset>
                      </wp:positionV>
                      <wp:extent cx="390525" cy="243205"/>
                      <wp:effectExtent l="0" t="0" r="0" b="0"/>
                      <wp:wrapNone/>
                      <wp:docPr id="244"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70DE741" w14:textId="77777777" w:rsidR="007518EF" w:rsidRPr="00DA01DC" w:rsidRDefault="007518EF" w:rsidP="00AB7056">
                                  <w:pPr>
                                    <w:rPr>
                                      <w:sz w:val="12"/>
                                      <w:szCs w:val="12"/>
                                      <w:lang w:val="el-GR"/>
                                    </w:rPr>
                                  </w:pPr>
                                  <w:r>
                                    <w:rPr>
                                      <w:sz w:val="12"/>
                                      <w:szCs w:val="12"/>
                                      <w:lang w:val="el-GR"/>
                                    </w:rPr>
                                    <w:t>Βάση</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29E7F19" id="_x0000_s1055" type="#_x0000_t202" style="position:absolute;margin-left:24.75pt;margin-top:49.95pt;width:30.75pt;height:19.15pt;z-index:2516628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IJN5AEAAKgDAAAOAAAAZHJzL2Uyb0RvYy54bWysU9uO0zAQfUfiHyy/06TZFmjUdLXsahHS&#10;cpEWPsBx7MQi8Zix26R8PWOn2y3whnixPDPOmXPOTLbX09Czg0JvwFZ8ucg5U1ZCY2xb8W9f71+9&#10;5cwHYRvRg1UVPyrPr3cvX2xHV6oCOugbhYxArC9HV/EuBFdmmZedGoRfgFOWihpwEIFCbLMGxUjo&#10;Q58Vef46GwEbhyCV95S9m4t8l/C1VjJ81tqrwPqKE7eQTkxnHc9stxVli8J1Rp5oiH9gMQhjqekZ&#10;6k4EwfZo/oIajETwoMNCwpCB1kaqpIHULPM/1Dx2wqmkhczx7myT/3+w8tPh0X1BFqZ3MNEAkwjv&#10;HkB+98zCbSdsq24QYeyUaKjxMlqWjc6Xp0+j1b70EaQeP0JDQxb7AAlo0jhEV0gnI3QawPFsupoC&#10;k5S82uTrYs2ZpFKxuirydeogyqePHfrwXsHA4qXiSDNN4OLw4EMkI8qnJ7GXhXvT92muvf0tQQ9j&#10;JpGPfGfmYaonZhpqvomNo5gamiPJQZjXhdabLh3gT85GWpWK+x97gYqz/oMlSzbL1SruVgpW6zcF&#10;BXhZqS8rwkqCqnjgbL7ehnkf9w5N21GneQgWbshGbZLEZ1Yn/rQOSflpdeO+Xcbp1fMPtvsFAAD/&#10;/wMAUEsDBBQABgAIAAAAIQDfVHP53QAAAAkBAAAPAAAAZHJzL2Rvd25yZXYueG1sTI/BTsMwEETv&#10;SPyDtUjcqJ3SojrEqRCIK4gClXpz420SEa+j2G3C37M90duOZjT7plhPvhMnHGIbyEA2UyCQquBa&#10;qg18fb7erUDEZMnZLhAa+MUI6/L6qrC5CyN94GmTasElFHNroEmpz6WMVYPexlnokdg7hMHbxHKo&#10;pRvsyOW+k3OlHqS3LfGHxvb43GD1szl6A99vh912od7rF7/sxzApSV5LY25vpqdHEAmn9B+GMz6j&#10;Q8lM+3AkF0VnYKGXnDSgtQZx9rOMt+35uF/NQZaFvFxQ/gEAAP//AwBQSwECLQAUAAYACAAAACEA&#10;toM4kv4AAADhAQAAEwAAAAAAAAAAAAAAAAAAAAAAW0NvbnRlbnRfVHlwZXNdLnhtbFBLAQItABQA&#10;BgAIAAAAIQA4/SH/1gAAAJQBAAALAAAAAAAAAAAAAAAAAC8BAABfcmVscy8ucmVsc1BLAQItABQA&#10;BgAIAAAAIQAgcIJN5AEAAKgDAAAOAAAAAAAAAAAAAAAAAC4CAABkcnMvZTJvRG9jLnhtbFBLAQIt&#10;ABQABgAIAAAAIQDfVHP53QAAAAkBAAAPAAAAAAAAAAAAAAAAAD4EAABkcnMvZG93bnJldi54bWxQ&#10;SwUGAAAAAAQABADzAAAASAUAAAAA&#10;" filled="f" stroked="f">
                      <v:textbox>
                        <w:txbxContent>
                          <w:p w14:paraId="270DE741" w14:textId="77777777" w:rsidR="007518EF" w:rsidRPr="00DA01DC" w:rsidRDefault="007518EF" w:rsidP="00AB7056">
                            <w:pPr>
                              <w:rPr>
                                <w:sz w:val="12"/>
                                <w:szCs w:val="12"/>
                                <w:lang w:val="el-GR"/>
                              </w:rPr>
                            </w:pPr>
                            <w:r>
                              <w:rPr>
                                <w:sz w:val="12"/>
                                <w:szCs w:val="12"/>
                                <w:lang w:val="el-GR"/>
                              </w:rPr>
                              <w:t>Βάση</w:t>
                            </w:r>
                          </w:p>
                        </w:txbxContent>
                      </v:textbox>
                    </v:shape>
                  </w:pict>
                </mc:Fallback>
              </mc:AlternateContent>
            </w:r>
            <w:r w:rsidR="00AB7056" w:rsidRPr="000F7655">
              <w:rPr>
                <w:noProof/>
                <w:lang w:eastAsia="en-US"/>
              </w:rPr>
              <w:drawing>
                <wp:inline distT="0" distB="0" distL="0" distR="0" wp14:anchorId="79DF5FB2" wp14:editId="09673245">
                  <wp:extent cx="2722880" cy="878840"/>
                  <wp:effectExtent l="0" t="0" r="0" b="0"/>
                  <wp:docPr id="259"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46623D44" w14:textId="77777777" w:rsidR="00AB7056" w:rsidRPr="000F7655" w:rsidRDefault="00AB7056" w:rsidP="00D83A43">
            <w:pPr>
              <w:pStyle w:val="Table"/>
              <w:keepNext/>
              <w:spacing w:before="0" w:after="0"/>
              <w:rPr>
                <w:rFonts w:ascii="Times New Roman" w:hAnsi="Times New Roman"/>
                <w:b/>
                <w:szCs w:val="20"/>
                <w:lang w:val="el-GR"/>
              </w:rPr>
            </w:pPr>
            <w:r w:rsidRPr="000F7655">
              <w:rPr>
                <w:rFonts w:ascii="Times New Roman" w:hAnsi="Times New Roman"/>
                <w:b/>
                <w:szCs w:val="20"/>
                <w:lang w:val="el-GR"/>
              </w:rPr>
              <w:t>Συνήθεις Ερωτήσεις</w:t>
            </w:r>
          </w:p>
          <w:p w14:paraId="41D545E6" w14:textId="77777777" w:rsidR="00AB7056" w:rsidRPr="000F7655" w:rsidRDefault="00AB7056" w:rsidP="00D83A43">
            <w:pPr>
              <w:pStyle w:val="Table"/>
              <w:keepNext/>
              <w:spacing w:before="0" w:after="0"/>
              <w:rPr>
                <w:rFonts w:ascii="Times New Roman" w:hAnsi="Times New Roman"/>
                <w:szCs w:val="20"/>
                <w:lang w:val="el-GR"/>
              </w:rPr>
            </w:pPr>
          </w:p>
          <w:p w14:paraId="2DE76D7C" w14:textId="77777777" w:rsidR="00AB7056" w:rsidRPr="000F7655" w:rsidRDefault="00AB7056" w:rsidP="00D83A43">
            <w:pPr>
              <w:pStyle w:val="Table"/>
              <w:keepNext/>
              <w:spacing w:before="0" w:after="0"/>
              <w:rPr>
                <w:rFonts w:ascii="Times New Roman" w:hAnsi="Times New Roman"/>
                <w:b/>
                <w:szCs w:val="20"/>
                <w:lang w:val="el-GR"/>
              </w:rPr>
            </w:pPr>
            <w:r w:rsidRPr="000F7655">
              <w:rPr>
                <w:rFonts w:ascii="Times New Roman" w:hAnsi="Times New Roman"/>
                <w:b/>
                <w:szCs w:val="20"/>
                <w:lang w:val="el-GR"/>
              </w:rPr>
              <w:t>Γιατί η συσκευή εισπνοής δεν έκανε κάποιο θόρυβο κατά την εισπνοή;</w:t>
            </w:r>
          </w:p>
          <w:p w14:paraId="225FFB3A" w14:textId="77777777" w:rsidR="00AB7056" w:rsidRPr="000F7655" w:rsidRDefault="00AB7056" w:rsidP="00D83A43">
            <w:pPr>
              <w:pStyle w:val="Table"/>
              <w:keepNext/>
              <w:spacing w:before="0" w:after="0"/>
              <w:rPr>
                <w:rFonts w:ascii="Times New Roman" w:hAnsi="Times New Roman"/>
                <w:szCs w:val="20"/>
                <w:lang w:val="el-GR"/>
              </w:rPr>
            </w:pPr>
            <w:r w:rsidRPr="000F7655">
              <w:rPr>
                <w:rFonts w:ascii="Times New Roman" w:hAnsi="Times New Roman"/>
                <w:szCs w:val="20"/>
                <w:lang w:val="el-GR"/>
              </w:rPr>
              <w:t>Το καψάκιο ενδέχεται να έχει κολλήσει στο θάλαμο του καψακίου. Εάν συμβεί αυτό χαλαρώστε προσεκτικά το καψάκιο χτυπώντας απαλά τη βάση της συσκευής εισπνοής. Εισπνεύστε ξανά το φάρμακο επαναλαμβάνοντας τα βήματα 3α ως 3δ.</w:t>
            </w:r>
          </w:p>
          <w:p w14:paraId="573596FE" w14:textId="77777777" w:rsidR="00AB7056" w:rsidRPr="000F7655" w:rsidRDefault="00AB7056" w:rsidP="00D83A43">
            <w:pPr>
              <w:pStyle w:val="Table"/>
              <w:keepNext/>
              <w:spacing w:before="0" w:after="0"/>
              <w:rPr>
                <w:rFonts w:ascii="Times New Roman" w:hAnsi="Times New Roman"/>
                <w:szCs w:val="20"/>
                <w:lang w:val="el-GR"/>
              </w:rPr>
            </w:pPr>
          </w:p>
          <w:p w14:paraId="3DEE6D95" w14:textId="77777777" w:rsidR="00AB7056" w:rsidRPr="000F7655" w:rsidRDefault="00AB7056" w:rsidP="00D83A43">
            <w:pPr>
              <w:keepNext/>
              <w:keepLines/>
              <w:tabs>
                <w:tab w:val="clear" w:pos="567"/>
                <w:tab w:val="left" w:pos="284"/>
              </w:tabs>
              <w:spacing w:line="240" w:lineRule="auto"/>
              <w:rPr>
                <w:rFonts w:eastAsia="MS Mincho"/>
                <w:b/>
                <w:sz w:val="20"/>
                <w:lang w:val="el-GR"/>
              </w:rPr>
            </w:pPr>
            <w:r w:rsidRPr="000F7655">
              <w:rPr>
                <w:rFonts w:eastAsia="MS Mincho"/>
                <w:b/>
                <w:sz w:val="20"/>
                <w:lang w:val="el-GR"/>
              </w:rPr>
              <w:t>Τι να κάνω εάν έχει απομείνει κόνις στο καψάκιο;</w:t>
            </w:r>
          </w:p>
          <w:p w14:paraId="7EEEC8C3" w14:textId="77777777" w:rsidR="00AB7056" w:rsidRPr="000F7655" w:rsidRDefault="00AB7056" w:rsidP="00D83A43">
            <w:pPr>
              <w:pStyle w:val="Table"/>
              <w:keepNext/>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Δεν έχετε λάβει αρκετό από το φάρμακο σας. Κλείστε τη συσκευή εισπνοής και επαναλάβετε τα βήματα 3α έως 3δ.</w:t>
            </w:r>
          </w:p>
          <w:p w14:paraId="2998E6AA" w14:textId="77777777" w:rsidR="00AB7056" w:rsidRPr="000F7655" w:rsidRDefault="00AB7056" w:rsidP="00D83A43">
            <w:pPr>
              <w:pStyle w:val="Table"/>
              <w:keepNext/>
              <w:spacing w:before="0" w:after="0"/>
              <w:rPr>
                <w:rFonts w:ascii="Times New Roman" w:hAnsi="Times New Roman"/>
                <w:szCs w:val="20"/>
                <w:lang w:val="el-GR"/>
              </w:rPr>
            </w:pPr>
          </w:p>
          <w:p w14:paraId="69D5CB1E" w14:textId="77777777" w:rsidR="00AB7056" w:rsidRPr="000F7655" w:rsidRDefault="00AB7056" w:rsidP="00D83A43">
            <w:pPr>
              <w:keepNext/>
              <w:keepLines/>
              <w:tabs>
                <w:tab w:val="clear" w:pos="567"/>
                <w:tab w:val="left" w:pos="284"/>
              </w:tabs>
              <w:spacing w:line="240" w:lineRule="auto"/>
              <w:rPr>
                <w:rFonts w:eastAsia="MS Mincho"/>
                <w:b/>
                <w:sz w:val="20"/>
                <w:lang w:val="el-GR"/>
              </w:rPr>
            </w:pPr>
            <w:r w:rsidRPr="000F7655">
              <w:rPr>
                <w:rFonts w:eastAsia="MS Mincho"/>
                <w:b/>
                <w:sz w:val="20"/>
                <w:lang w:val="el-GR"/>
              </w:rPr>
              <w:t>Έχω βήξει μετά την εισπνοή – έχει σημασία αυτό;</w:t>
            </w:r>
          </w:p>
          <w:p w14:paraId="49DE230D" w14:textId="77777777" w:rsidR="00AB7056" w:rsidRPr="000F7655" w:rsidRDefault="00AB7056" w:rsidP="00D83A43">
            <w:pPr>
              <w:keepNext/>
              <w:keepLines/>
              <w:tabs>
                <w:tab w:val="clear" w:pos="567"/>
                <w:tab w:val="left" w:pos="284"/>
              </w:tabs>
              <w:spacing w:line="240" w:lineRule="auto"/>
              <w:rPr>
                <w:rFonts w:eastAsia="MS Mincho"/>
                <w:sz w:val="20"/>
                <w:lang w:val="el-GR"/>
              </w:rPr>
            </w:pPr>
            <w:r w:rsidRPr="000F7655">
              <w:rPr>
                <w:rFonts w:eastAsia="MS Mincho"/>
                <w:sz w:val="20"/>
                <w:lang w:val="el-GR"/>
              </w:rPr>
              <w:t>Αυτό μπορεί να συμβεί. Εφόσον το καψάκιο είναι άδειο έχετε λάβει αρκετό φάρμακο.</w:t>
            </w:r>
          </w:p>
          <w:p w14:paraId="69F38BCD" w14:textId="77777777" w:rsidR="00AB7056" w:rsidRPr="000F7655" w:rsidRDefault="00AB7056" w:rsidP="00D83A43">
            <w:pPr>
              <w:keepNext/>
              <w:keepLines/>
              <w:tabs>
                <w:tab w:val="clear" w:pos="567"/>
                <w:tab w:val="left" w:pos="284"/>
              </w:tabs>
              <w:spacing w:line="240" w:lineRule="auto"/>
              <w:rPr>
                <w:rFonts w:eastAsia="MS Mincho"/>
                <w:sz w:val="20"/>
                <w:lang w:val="el-GR"/>
              </w:rPr>
            </w:pPr>
          </w:p>
          <w:p w14:paraId="3F472EC2" w14:textId="77777777" w:rsidR="00AB7056" w:rsidRPr="000F7655" w:rsidRDefault="00AB7056" w:rsidP="00D83A43">
            <w:pPr>
              <w:keepNext/>
              <w:keepLines/>
              <w:tabs>
                <w:tab w:val="clear" w:pos="567"/>
                <w:tab w:val="left" w:pos="284"/>
              </w:tabs>
              <w:spacing w:line="240" w:lineRule="auto"/>
              <w:rPr>
                <w:rFonts w:eastAsia="MS Mincho"/>
                <w:b/>
                <w:sz w:val="20"/>
                <w:lang w:val="el-GR"/>
              </w:rPr>
            </w:pPr>
            <w:r w:rsidRPr="000F7655">
              <w:rPr>
                <w:rFonts w:eastAsia="MS Mincho"/>
                <w:b/>
                <w:sz w:val="20"/>
                <w:lang w:val="el-GR"/>
              </w:rPr>
              <w:t>Αισθάνθηκα μικρά τεμάχια πάνω στη γλώσσα μου – έχει σημασία αυτό;</w:t>
            </w:r>
          </w:p>
          <w:p w14:paraId="28D9A8E9" w14:textId="77777777" w:rsidR="00AB7056" w:rsidRPr="000F7655" w:rsidRDefault="00AB7056" w:rsidP="00D83A43">
            <w:pPr>
              <w:pStyle w:val="Table"/>
              <w:keepNext/>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Αυτό μπορεί να συμβεί. Δεν είναι επιβλαβές. Οι πιθανότητες θρυματισμού του καψακίου θα είναι αυξημένες εάν το καψάκιο τρυπηθεί περισσότερες από μία φορά.</w:t>
            </w:r>
          </w:p>
        </w:tc>
        <w:tc>
          <w:tcPr>
            <w:tcW w:w="2410" w:type="dxa"/>
            <w:tcBorders>
              <w:top w:val="single" w:sz="24" w:space="0" w:color="808080"/>
              <w:left w:val="single" w:sz="24" w:space="0" w:color="808080"/>
              <w:bottom w:val="single" w:sz="24" w:space="0" w:color="808080"/>
              <w:right w:val="single" w:sz="24" w:space="0" w:color="808080"/>
            </w:tcBorders>
            <w:hideMark/>
          </w:tcPr>
          <w:p w14:paraId="4131C3B8" w14:textId="401C57DA" w:rsidR="00AB7056" w:rsidRPr="000F7655" w:rsidRDefault="00AB7056" w:rsidP="00D83A43">
            <w:pPr>
              <w:keepNext/>
              <w:keepLines/>
              <w:tabs>
                <w:tab w:val="clear" w:pos="567"/>
                <w:tab w:val="left" w:pos="284"/>
              </w:tabs>
              <w:spacing w:line="240" w:lineRule="auto"/>
              <w:rPr>
                <w:rFonts w:eastAsia="MS Mincho"/>
                <w:b/>
                <w:sz w:val="20"/>
                <w:lang w:val="el-GR"/>
              </w:rPr>
            </w:pPr>
            <w:r w:rsidRPr="000F7655">
              <w:rPr>
                <w:rFonts w:eastAsia="MS Mincho"/>
                <w:b/>
                <w:sz w:val="20"/>
                <w:lang w:val="el-GR"/>
              </w:rPr>
              <w:t>Καθαρισμός της συσκευής εισπνοής</w:t>
            </w:r>
          </w:p>
          <w:p w14:paraId="2D2E31DA" w14:textId="77777777" w:rsidR="00AB7056" w:rsidRPr="000F7655" w:rsidRDefault="00AB7056" w:rsidP="00D83A43">
            <w:pPr>
              <w:pStyle w:val="Table"/>
              <w:keepNext/>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Σκουπίστε το επιστόμιο μέσα και έξω με ένα καθαρό, στεγνό πανί χωρίς χνούδια, ώστε να αφαιρέσετε τυχόν κατάλοιπα κόνεως. Διατηρείτε τη συσκευή εισπνοής στεγνή. Ποτέ μην πλένετε τη συσκευή εισπνοής με νερό</w:t>
            </w:r>
            <w:r w:rsidRPr="000F7655">
              <w:rPr>
                <w:rFonts w:ascii="Times New Roman" w:hAnsi="Times New Roman"/>
                <w:szCs w:val="20"/>
                <w:lang w:val="el-GR"/>
              </w:rPr>
              <w:t>.</w:t>
            </w:r>
          </w:p>
        </w:tc>
      </w:tr>
      <w:tr w:rsidR="00AB7056" w:rsidRPr="00485B52" w14:paraId="5CF62F93" w14:textId="77777777" w:rsidTr="00946961">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5C3A724C" w14:textId="77777777" w:rsidR="00AB7056" w:rsidRPr="000F7655" w:rsidRDefault="00AB7056" w:rsidP="00D83A43">
            <w:pPr>
              <w:tabs>
                <w:tab w:val="clear" w:pos="567"/>
              </w:tabs>
              <w:spacing w:line="240" w:lineRule="auto"/>
              <w:rPr>
                <w:rFonts w:eastAsia="MS Mincho"/>
                <w:szCs w:val="22"/>
                <w:lang w:val="el-GR"/>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493FB5C2" w14:textId="77777777" w:rsidR="00AB7056" w:rsidRPr="000F7655" w:rsidRDefault="00AB7056" w:rsidP="00D83A43">
            <w:pPr>
              <w:tabs>
                <w:tab w:val="clear" w:pos="567"/>
              </w:tabs>
              <w:spacing w:line="240" w:lineRule="auto"/>
              <w:rPr>
                <w:rFonts w:eastAsia="MS Mincho"/>
                <w:sz w:val="20"/>
                <w:lang w:val="el-GR"/>
              </w:rPr>
            </w:pPr>
          </w:p>
        </w:tc>
        <w:tc>
          <w:tcPr>
            <w:tcW w:w="2410" w:type="dxa"/>
            <w:tcBorders>
              <w:top w:val="single" w:sz="24" w:space="0" w:color="808080"/>
              <w:left w:val="single" w:sz="24" w:space="0" w:color="808080"/>
              <w:bottom w:val="single" w:sz="24" w:space="0" w:color="808080"/>
              <w:right w:val="single" w:sz="24" w:space="0" w:color="808080"/>
            </w:tcBorders>
            <w:hideMark/>
          </w:tcPr>
          <w:p w14:paraId="750BF52F" w14:textId="77777777" w:rsidR="00770AA4" w:rsidRPr="000F7655" w:rsidRDefault="00770AA4" w:rsidP="00D83A43">
            <w:pPr>
              <w:keepLines/>
              <w:tabs>
                <w:tab w:val="clear" w:pos="567"/>
                <w:tab w:val="left" w:pos="284"/>
              </w:tabs>
              <w:spacing w:line="240" w:lineRule="auto"/>
              <w:rPr>
                <w:rFonts w:eastAsia="MS Mincho"/>
                <w:b/>
                <w:sz w:val="20"/>
                <w:lang w:val="el-GR"/>
              </w:rPr>
            </w:pPr>
            <w:r w:rsidRPr="000F7655">
              <w:rPr>
                <w:rFonts w:eastAsia="MS Mincho"/>
                <w:b/>
                <w:sz w:val="20"/>
                <w:lang w:val="el-GR"/>
              </w:rPr>
              <w:t>Απόρριψη της συσκευής εισπνοής μετά τη χρήση</w:t>
            </w:r>
          </w:p>
          <w:p w14:paraId="4BC4EE48" w14:textId="66C9F6C5" w:rsidR="00AB7056" w:rsidRPr="000F7655" w:rsidRDefault="00770AA4" w:rsidP="00D83A43">
            <w:pPr>
              <w:pStyle w:val="Table"/>
              <w:spacing w:before="0" w:after="0"/>
              <w:rPr>
                <w:rFonts w:ascii="Times New Roman" w:hAnsi="Times New Roman"/>
                <w:szCs w:val="20"/>
                <w:lang w:val="el-GR"/>
              </w:rPr>
            </w:pPr>
            <w:r w:rsidRPr="000F7655">
              <w:rPr>
                <w:rFonts w:ascii="Times New Roman" w:eastAsia="Times New Roman" w:hAnsi="Times New Roman" w:cs="Times New Roman"/>
                <w:szCs w:val="20"/>
                <w:lang w:val="el-GR" w:eastAsia="en-US"/>
              </w:rPr>
              <w:t>Η συσκευή εισπνοής σε κάθε συσκευασία πρέπει να απορρίπτεται αφότου έχουν χρησιμοποιηθεί όλα τα καψάκια της συσκευασίας. Ρωτήστε το φαρμακοποιό σας πώς να απορρίψετε τα φάρμακα και τις συσκευές εισπνοής που δε χρειάζονται πια.</w:t>
            </w:r>
          </w:p>
        </w:tc>
      </w:tr>
    </w:tbl>
    <w:p w14:paraId="7CC95A7B" w14:textId="108CEDB4" w:rsidR="00AB7056" w:rsidRPr="00A6392F" w:rsidRDefault="00AB7056" w:rsidP="00D83A43">
      <w:pPr>
        <w:spacing w:line="240" w:lineRule="auto"/>
        <w:rPr>
          <w:szCs w:val="22"/>
          <w:lang w:val="el-GR"/>
        </w:rPr>
      </w:pPr>
    </w:p>
    <w:sectPr w:rsidR="00AB7056" w:rsidRPr="00A6392F">
      <w:footerReference w:type="default" r:id="rId32"/>
      <w:footerReference w:type="first" r:id="rId33"/>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E822B4" w14:textId="77777777" w:rsidR="00D3240C" w:rsidRDefault="00D3240C">
      <w:r>
        <w:separator/>
      </w:r>
    </w:p>
  </w:endnote>
  <w:endnote w:type="continuationSeparator" w:id="0">
    <w:p w14:paraId="3CD73B1F" w14:textId="77777777" w:rsidR="00D3240C" w:rsidRDefault="00D3240C">
      <w:r>
        <w:continuationSeparator/>
      </w:r>
    </w:p>
  </w:endnote>
  <w:endnote w:type="continuationNotice" w:id="1">
    <w:p w14:paraId="3AE620B4" w14:textId="77777777" w:rsidR="00D3240C" w:rsidRDefault="00D3240C">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EF26A" w14:textId="6DA11AEA" w:rsidR="007518EF" w:rsidRDefault="007518EF">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8F059D">
      <w:rPr>
        <w:rStyle w:val="PageNumber"/>
        <w:rFonts w:cs="Arial"/>
        <w:noProof/>
      </w:rPr>
      <w:t>1</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DF89C7" w14:textId="77777777" w:rsidR="007518EF" w:rsidRDefault="007518EF">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99641A4" w14:textId="77777777" w:rsidR="00D3240C" w:rsidRDefault="00D3240C">
      <w:r>
        <w:separator/>
      </w:r>
    </w:p>
  </w:footnote>
  <w:footnote w:type="continuationSeparator" w:id="0">
    <w:p w14:paraId="0794D6AC" w14:textId="77777777" w:rsidR="00D3240C" w:rsidRDefault="00D3240C">
      <w:r>
        <w:continuationSeparator/>
      </w:r>
    </w:p>
  </w:footnote>
  <w:footnote w:type="continuationNotice" w:id="1">
    <w:p w14:paraId="2C2FBEBC" w14:textId="77777777" w:rsidR="00D3240C" w:rsidRDefault="00D3240C">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246327C2"/>
    <w:multiLevelType w:val="hybridMultilevel"/>
    <w:tmpl w:val="1ADA8C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3" w15:restartNumberingAfterBreak="0">
    <w:nsid w:val="28B733F6"/>
    <w:multiLevelType w:val="multilevel"/>
    <w:tmpl w:val="3BD828A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4" w15:restartNumberingAfterBreak="0">
    <w:nsid w:val="3AA74EF1"/>
    <w:multiLevelType w:val="hybridMultilevel"/>
    <w:tmpl w:val="7B9A3E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57814B33"/>
    <w:multiLevelType w:val="hybridMultilevel"/>
    <w:tmpl w:val="E752D8F4"/>
    <w:lvl w:ilvl="0" w:tplc="08090001">
      <w:start w:val="1"/>
      <w:numFmt w:val="bullet"/>
      <w:lvlText w:val=""/>
      <w:lvlJc w:val="left"/>
      <w:pPr>
        <w:ind w:left="720" w:hanging="360"/>
      </w:pPr>
      <w:rPr>
        <w:rFonts w:ascii="Symbol" w:hAnsi="Symbol" w:hint="default"/>
      </w:rPr>
    </w:lvl>
    <w:lvl w:ilvl="1" w:tplc="04080003">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6"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7" w15:restartNumberingAfterBreak="0">
    <w:nsid w:val="6F9337D0"/>
    <w:multiLevelType w:val="hybridMultilevel"/>
    <w:tmpl w:val="B97A100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71DE10DF"/>
    <w:multiLevelType w:val="hybridMultilevel"/>
    <w:tmpl w:val="E3B424C8"/>
    <w:lvl w:ilvl="0" w:tplc="FFFFFFFF">
      <w:start w:val="1"/>
      <w:numFmt w:val="bullet"/>
      <w:lvlText w:val="-"/>
      <w:lvlJc w:val="left"/>
      <w:pPr>
        <w:ind w:left="720" w:hanging="360"/>
      </w:p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73943B4E"/>
    <w:multiLevelType w:val="hybridMultilevel"/>
    <w:tmpl w:val="DF80D752"/>
    <w:lvl w:ilvl="0" w:tplc="04090003">
      <w:start w:val="1"/>
      <w:numFmt w:val="bullet"/>
      <w:lvlText w:val="o"/>
      <w:lvlJc w:val="left"/>
      <w:pPr>
        <w:ind w:left="1287" w:hanging="360"/>
      </w:pPr>
      <w:rPr>
        <w:rFonts w:ascii="Courier New" w:hAnsi="Courier New" w:cs="Courier New" w:hint="default"/>
      </w:rPr>
    </w:lvl>
    <w:lvl w:ilvl="1" w:tplc="04080003" w:tentative="1">
      <w:start w:val="1"/>
      <w:numFmt w:val="bullet"/>
      <w:lvlText w:val="o"/>
      <w:lvlJc w:val="left"/>
      <w:pPr>
        <w:ind w:left="2007" w:hanging="360"/>
      </w:pPr>
      <w:rPr>
        <w:rFonts w:ascii="Courier New" w:hAnsi="Courier New" w:cs="Courier New" w:hint="default"/>
      </w:rPr>
    </w:lvl>
    <w:lvl w:ilvl="2" w:tplc="04080005" w:tentative="1">
      <w:start w:val="1"/>
      <w:numFmt w:val="bullet"/>
      <w:lvlText w:val=""/>
      <w:lvlJc w:val="left"/>
      <w:pPr>
        <w:ind w:left="2727" w:hanging="360"/>
      </w:pPr>
      <w:rPr>
        <w:rFonts w:ascii="Wingdings" w:hAnsi="Wingdings" w:hint="default"/>
      </w:rPr>
    </w:lvl>
    <w:lvl w:ilvl="3" w:tplc="04080001" w:tentative="1">
      <w:start w:val="1"/>
      <w:numFmt w:val="bullet"/>
      <w:lvlText w:val=""/>
      <w:lvlJc w:val="left"/>
      <w:pPr>
        <w:ind w:left="3447" w:hanging="360"/>
      </w:pPr>
      <w:rPr>
        <w:rFonts w:ascii="Symbol" w:hAnsi="Symbol" w:hint="default"/>
      </w:rPr>
    </w:lvl>
    <w:lvl w:ilvl="4" w:tplc="04080003" w:tentative="1">
      <w:start w:val="1"/>
      <w:numFmt w:val="bullet"/>
      <w:lvlText w:val="o"/>
      <w:lvlJc w:val="left"/>
      <w:pPr>
        <w:ind w:left="4167" w:hanging="360"/>
      </w:pPr>
      <w:rPr>
        <w:rFonts w:ascii="Courier New" w:hAnsi="Courier New" w:cs="Courier New" w:hint="default"/>
      </w:rPr>
    </w:lvl>
    <w:lvl w:ilvl="5" w:tplc="04080005" w:tentative="1">
      <w:start w:val="1"/>
      <w:numFmt w:val="bullet"/>
      <w:lvlText w:val=""/>
      <w:lvlJc w:val="left"/>
      <w:pPr>
        <w:ind w:left="4887" w:hanging="360"/>
      </w:pPr>
      <w:rPr>
        <w:rFonts w:ascii="Wingdings" w:hAnsi="Wingdings" w:hint="default"/>
      </w:rPr>
    </w:lvl>
    <w:lvl w:ilvl="6" w:tplc="04080001" w:tentative="1">
      <w:start w:val="1"/>
      <w:numFmt w:val="bullet"/>
      <w:lvlText w:val=""/>
      <w:lvlJc w:val="left"/>
      <w:pPr>
        <w:ind w:left="5607" w:hanging="360"/>
      </w:pPr>
      <w:rPr>
        <w:rFonts w:ascii="Symbol" w:hAnsi="Symbol" w:hint="default"/>
      </w:rPr>
    </w:lvl>
    <w:lvl w:ilvl="7" w:tplc="04080003" w:tentative="1">
      <w:start w:val="1"/>
      <w:numFmt w:val="bullet"/>
      <w:lvlText w:val="o"/>
      <w:lvlJc w:val="left"/>
      <w:pPr>
        <w:ind w:left="6327" w:hanging="360"/>
      </w:pPr>
      <w:rPr>
        <w:rFonts w:ascii="Courier New" w:hAnsi="Courier New" w:cs="Courier New" w:hint="default"/>
      </w:rPr>
    </w:lvl>
    <w:lvl w:ilvl="8" w:tplc="04080005" w:tentative="1">
      <w:start w:val="1"/>
      <w:numFmt w:val="bullet"/>
      <w:lvlText w:val=""/>
      <w:lvlJc w:val="left"/>
      <w:pPr>
        <w:ind w:left="7047" w:hanging="360"/>
      </w:pPr>
      <w:rPr>
        <w:rFonts w:ascii="Wingdings" w:hAnsi="Wingdings" w:hint="default"/>
      </w:rPr>
    </w:lvl>
  </w:abstractNum>
  <w:num w:numId="1" w16cid:durableId="1260798224">
    <w:abstractNumId w:val="0"/>
  </w:num>
  <w:num w:numId="2" w16cid:durableId="1708213783">
    <w:abstractNumId w:val="7"/>
  </w:num>
  <w:num w:numId="3" w16cid:durableId="1082139828">
    <w:abstractNumId w:val="2"/>
  </w:num>
  <w:num w:numId="4" w16cid:durableId="1013145307">
    <w:abstractNumId w:val="6"/>
  </w:num>
  <w:num w:numId="5" w16cid:durableId="1227571208">
    <w:abstractNumId w:val="4"/>
  </w:num>
  <w:num w:numId="6" w16cid:durableId="519396986">
    <w:abstractNumId w:val="8"/>
  </w:num>
  <w:num w:numId="7" w16cid:durableId="1887797214">
    <w:abstractNumId w:val="2"/>
  </w:num>
  <w:num w:numId="8" w16cid:durableId="2132043011">
    <w:abstractNumId w:val="1"/>
  </w:num>
  <w:num w:numId="9" w16cid:durableId="777261277">
    <w:abstractNumId w:val="3"/>
  </w:num>
  <w:num w:numId="10" w16cid:durableId="1921257106">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61582116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6832622">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90730341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528299875">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55985132">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452481680">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71663483">
    <w:abstractNumId w:val="5"/>
  </w:num>
  <w:num w:numId="18" w16cid:durableId="1131367928">
    <w:abstractNumId w:val="9"/>
  </w:num>
  <w:numIdMacAtCleanup w:val="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hideSpellingErrors/>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0"/>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en-GB" w:vendorID="64" w:dllVersion="0" w:nlCheck="1" w:checkStyle="0"/>
  <w:activeWritingStyle w:appName="MSWord" w:lang="en-US" w:vendorID="64" w:dllVersion="0" w:nlCheck="1" w:checkStyle="0"/>
  <w:activeWritingStyle w:appName="MSWord" w:lang="da-DK" w:vendorID="64" w:dllVersion="0" w:nlCheck="1" w:checkStyle="0"/>
  <w:activeWritingStyle w:appName="MSWord" w:lang="fr-CH" w:vendorID="64" w:dllVersion="0" w:nlCheck="1" w:checkStyle="0"/>
  <w:activeWritingStyle w:appName="MSWord" w:lang="de-CH" w:vendorID="64" w:dllVersion="0" w:nlCheck="1" w:checkStyle="0"/>
  <w:activeWritingStyle w:appName="MSWord" w:lang="fr-BE" w:vendorID="64" w:dllVersion="0" w:nlCheck="1" w:checkStyle="0"/>
  <w:activeWritingStyle w:appName="MSWord" w:lang="sv-SE" w:vendorID="64" w:dllVersion="0" w:nlCheck="1" w:checkStyle="0"/>
  <w:activeWritingStyle w:appName="MSWord" w:lang="hu-HU" w:vendorID="64" w:dllVersion="0" w:nlCheck="1" w:checkStyle="0"/>
  <w:activeWritingStyle w:appName="MSWord" w:lang="de-DE" w:vendorID="64" w:dllVersion="0" w:nlCheck="1" w:checkStyle="0"/>
  <w:activeWritingStyle w:appName="MSWord" w:lang="nl-NL" w:vendorID="64" w:dllVersion="0" w:nlCheck="1" w:checkStyle="0"/>
  <w:activeWritingStyle w:appName="MSWord" w:lang="nb-NO" w:vendorID="64" w:dllVersion="0" w:nlCheck="1" w:checkStyle="0"/>
  <w:activeWritingStyle w:appName="MSWord" w:lang="de-AT" w:vendorID="64" w:dllVersion="0" w:nlCheck="1" w:checkStyle="0"/>
  <w:activeWritingStyle w:appName="MSWord" w:lang="es-ES" w:vendorID="64" w:dllVersion="0" w:nlCheck="1" w:checkStyle="0"/>
  <w:activeWritingStyle w:appName="MSWord" w:lang="pl-PL" w:vendorID="64" w:dllVersion="0" w:nlCheck="1" w:checkStyle="0"/>
  <w:activeWritingStyle w:appName="MSWord" w:lang="fr-FR" w:vendorID="64" w:dllVersion="0" w:nlCheck="1" w:checkStyle="0"/>
  <w:activeWritingStyle w:appName="MSWord" w:lang="pt-PT" w:vendorID="64" w:dllVersion="0" w:nlCheck="1" w:checkStyle="0"/>
  <w:activeWritingStyle w:appName="MSWord" w:lang="it-IT" w:vendorID="64" w:dllVersion="0" w:nlCheck="1" w:checkStyle="0"/>
  <w:activeWritingStyle w:appName="MSWord" w:lang="fi-FI"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77825"/>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53E"/>
    <w:rsid w:val="00000D62"/>
    <w:rsid w:val="000010D0"/>
    <w:rsid w:val="00001317"/>
    <w:rsid w:val="00001587"/>
    <w:rsid w:val="00001C7C"/>
    <w:rsid w:val="00001CEA"/>
    <w:rsid w:val="00001E1B"/>
    <w:rsid w:val="00002038"/>
    <w:rsid w:val="000025BA"/>
    <w:rsid w:val="000026CD"/>
    <w:rsid w:val="000027DF"/>
    <w:rsid w:val="0000362A"/>
    <w:rsid w:val="00003AEF"/>
    <w:rsid w:val="00005701"/>
    <w:rsid w:val="00005BA2"/>
    <w:rsid w:val="00005F34"/>
    <w:rsid w:val="00006080"/>
    <w:rsid w:val="00007528"/>
    <w:rsid w:val="0001076D"/>
    <w:rsid w:val="00010A14"/>
    <w:rsid w:val="0001133E"/>
    <w:rsid w:val="0001164F"/>
    <w:rsid w:val="000126AC"/>
    <w:rsid w:val="0001330B"/>
    <w:rsid w:val="00013C6F"/>
    <w:rsid w:val="000147E7"/>
    <w:rsid w:val="00014869"/>
    <w:rsid w:val="00014D1B"/>
    <w:rsid w:val="00014DE0"/>
    <w:rsid w:val="000150D3"/>
    <w:rsid w:val="00015327"/>
    <w:rsid w:val="00016168"/>
    <w:rsid w:val="000164B6"/>
    <w:rsid w:val="000166C1"/>
    <w:rsid w:val="0001715E"/>
    <w:rsid w:val="000175C3"/>
    <w:rsid w:val="00017BD6"/>
    <w:rsid w:val="0002006B"/>
    <w:rsid w:val="000201CD"/>
    <w:rsid w:val="00020390"/>
    <w:rsid w:val="00020AE8"/>
    <w:rsid w:val="00020B39"/>
    <w:rsid w:val="000212BB"/>
    <w:rsid w:val="00021445"/>
    <w:rsid w:val="00021B1C"/>
    <w:rsid w:val="00021D20"/>
    <w:rsid w:val="00023082"/>
    <w:rsid w:val="0002318B"/>
    <w:rsid w:val="00023476"/>
    <w:rsid w:val="00023A2C"/>
    <w:rsid w:val="0002440B"/>
    <w:rsid w:val="0002506F"/>
    <w:rsid w:val="000251CB"/>
    <w:rsid w:val="00025EBE"/>
    <w:rsid w:val="00026BF2"/>
    <w:rsid w:val="000271F6"/>
    <w:rsid w:val="00030445"/>
    <w:rsid w:val="00030493"/>
    <w:rsid w:val="000304C5"/>
    <w:rsid w:val="00030DE1"/>
    <w:rsid w:val="000318C7"/>
    <w:rsid w:val="00031D30"/>
    <w:rsid w:val="00031F2F"/>
    <w:rsid w:val="00032042"/>
    <w:rsid w:val="0003382E"/>
    <w:rsid w:val="00033872"/>
    <w:rsid w:val="00033A55"/>
    <w:rsid w:val="00033B8D"/>
    <w:rsid w:val="00033D26"/>
    <w:rsid w:val="00033FDB"/>
    <w:rsid w:val="000344F6"/>
    <w:rsid w:val="00035698"/>
    <w:rsid w:val="0003594E"/>
    <w:rsid w:val="00036613"/>
    <w:rsid w:val="000367E7"/>
    <w:rsid w:val="000368DA"/>
    <w:rsid w:val="0003777B"/>
    <w:rsid w:val="000379CC"/>
    <w:rsid w:val="00040440"/>
    <w:rsid w:val="00041BAE"/>
    <w:rsid w:val="00042244"/>
    <w:rsid w:val="00042263"/>
    <w:rsid w:val="00043505"/>
    <w:rsid w:val="000435EA"/>
    <w:rsid w:val="000437DD"/>
    <w:rsid w:val="00043C70"/>
    <w:rsid w:val="00043D22"/>
    <w:rsid w:val="00043E88"/>
    <w:rsid w:val="00044042"/>
    <w:rsid w:val="000442FE"/>
    <w:rsid w:val="00044371"/>
    <w:rsid w:val="00044372"/>
    <w:rsid w:val="00044716"/>
    <w:rsid w:val="000451AC"/>
    <w:rsid w:val="00045241"/>
    <w:rsid w:val="00045293"/>
    <w:rsid w:val="000455AA"/>
    <w:rsid w:val="00045669"/>
    <w:rsid w:val="00045D49"/>
    <w:rsid w:val="0004620E"/>
    <w:rsid w:val="00046834"/>
    <w:rsid w:val="00046C27"/>
    <w:rsid w:val="00046F68"/>
    <w:rsid w:val="000474D2"/>
    <w:rsid w:val="000479C5"/>
    <w:rsid w:val="00050002"/>
    <w:rsid w:val="00050DFD"/>
    <w:rsid w:val="00051401"/>
    <w:rsid w:val="00051A19"/>
    <w:rsid w:val="00051C43"/>
    <w:rsid w:val="00053809"/>
    <w:rsid w:val="00053914"/>
    <w:rsid w:val="00054425"/>
    <w:rsid w:val="00054756"/>
    <w:rsid w:val="00054939"/>
    <w:rsid w:val="0005551C"/>
    <w:rsid w:val="000556C8"/>
    <w:rsid w:val="000560C5"/>
    <w:rsid w:val="000562FA"/>
    <w:rsid w:val="00056C49"/>
    <w:rsid w:val="00056DAB"/>
    <w:rsid w:val="00056FD0"/>
    <w:rsid w:val="00056FE0"/>
    <w:rsid w:val="0005734F"/>
    <w:rsid w:val="00057BA8"/>
    <w:rsid w:val="00060090"/>
    <w:rsid w:val="000601E6"/>
    <w:rsid w:val="000603C8"/>
    <w:rsid w:val="000608A4"/>
    <w:rsid w:val="00060AA1"/>
    <w:rsid w:val="00060AD8"/>
    <w:rsid w:val="00060E82"/>
    <w:rsid w:val="000610C2"/>
    <w:rsid w:val="000611E6"/>
    <w:rsid w:val="00061265"/>
    <w:rsid w:val="00061E60"/>
    <w:rsid w:val="00061FEE"/>
    <w:rsid w:val="0006203C"/>
    <w:rsid w:val="000631FD"/>
    <w:rsid w:val="000643D3"/>
    <w:rsid w:val="000660E2"/>
    <w:rsid w:val="00067B16"/>
    <w:rsid w:val="00067BEA"/>
    <w:rsid w:val="00067CE8"/>
    <w:rsid w:val="00067D08"/>
    <w:rsid w:val="00070CE0"/>
    <w:rsid w:val="00070D8A"/>
    <w:rsid w:val="000710BD"/>
    <w:rsid w:val="00071245"/>
    <w:rsid w:val="00071F8A"/>
    <w:rsid w:val="0007219C"/>
    <w:rsid w:val="0007228D"/>
    <w:rsid w:val="000722E3"/>
    <w:rsid w:val="00073000"/>
    <w:rsid w:val="000731D1"/>
    <w:rsid w:val="00073E04"/>
    <w:rsid w:val="00073EB8"/>
    <w:rsid w:val="0007401B"/>
    <w:rsid w:val="00074498"/>
    <w:rsid w:val="00074668"/>
    <w:rsid w:val="00074B04"/>
    <w:rsid w:val="00074F15"/>
    <w:rsid w:val="000752FF"/>
    <w:rsid w:val="000757B2"/>
    <w:rsid w:val="00075A28"/>
    <w:rsid w:val="00075DD4"/>
    <w:rsid w:val="0007626F"/>
    <w:rsid w:val="0007628D"/>
    <w:rsid w:val="00076C0D"/>
    <w:rsid w:val="00080A4C"/>
    <w:rsid w:val="00080C61"/>
    <w:rsid w:val="000810B8"/>
    <w:rsid w:val="0008167B"/>
    <w:rsid w:val="00081DAB"/>
    <w:rsid w:val="000829AB"/>
    <w:rsid w:val="00083684"/>
    <w:rsid w:val="00083A23"/>
    <w:rsid w:val="0008414A"/>
    <w:rsid w:val="000841B2"/>
    <w:rsid w:val="00084E98"/>
    <w:rsid w:val="00084F9E"/>
    <w:rsid w:val="00084FBD"/>
    <w:rsid w:val="00085FFA"/>
    <w:rsid w:val="00086C67"/>
    <w:rsid w:val="00087122"/>
    <w:rsid w:val="00087202"/>
    <w:rsid w:val="000904C4"/>
    <w:rsid w:val="00090E4B"/>
    <w:rsid w:val="00090ECA"/>
    <w:rsid w:val="00091B24"/>
    <w:rsid w:val="00091B44"/>
    <w:rsid w:val="00092248"/>
    <w:rsid w:val="00092829"/>
    <w:rsid w:val="00092B09"/>
    <w:rsid w:val="00092D7A"/>
    <w:rsid w:val="0009300C"/>
    <w:rsid w:val="0009351E"/>
    <w:rsid w:val="0009479A"/>
    <w:rsid w:val="000949B1"/>
    <w:rsid w:val="00094AD6"/>
    <w:rsid w:val="00094F7F"/>
    <w:rsid w:val="00095D61"/>
    <w:rsid w:val="00095E44"/>
    <w:rsid w:val="0009689B"/>
    <w:rsid w:val="00096AE1"/>
    <w:rsid w:val="00096D8D"/>
    <w:rsid w:val="0009755A"/>
    <w:rsid w:val="00097A33"/>
    <w:rsid w:val="00097AA6"/>
    <w:rsid w:val="00097D66"/>
    <w:rsid w:val="000A0672"/>
    <w:rsid w:val="000A0DD4"/>
    <w:rsid w:val="000A1232"/>
    <w:rsid w:val="000A133B"/>
    <w:rsid w:val="000A30E5"/>
    <w:rsid w:val="000A3369"/>
    <w:rsid w:val="000A40D0"/>
    <w:rsid w:val="000A451C"/>
    <w:rsid w:val="000A5C36"/>
    <w:rsid w:val="000A65C1"/>
    <w:rsid w:val="000A669F"/>
    <w:rsid w:val="000A6A9E"/>
    <w:rsid w:val="000A72DD"/>
    <w:rsid w:val="000A76B8"/>
    <w:rsid w:val="000A7A21"/>
    <w:rsid w:val="000B0097"/>
    <w:rsid w:val="000B09FA"/>
    <w:rsid w:val="000B0B59"/>
    <w:rsid w:val="000B0C06"/>
    <w:rsid w:val="000B101F"/>
    <w:rsid w:val="000B14EF"/>
    <w:rsid w:val="000B1C7C"/>
    <w:rsid w:val="000B1F4B"/>
    <w:rsid w:val="000B2F27"/>
    <w:rsid w:val="000B2F58"/>
    <w:rsid w:val="000B34A2"/>
    <w:rsid w:val="000B37A8"/>
    <w:rsid w:val="000B417D"/>
    <w:rsid w:val="000B42A1"/>
    <w:rsid w:val="000B45C7"/>
    <w:rsid w:val="000B4ACA"/>
    <w:rsid w:val="000B51D9"/>
    <w:rsid w:val="000B5742"/>
    <w:rsid w:val="000B5DD9"/>
    <w:rsid w:val="000B74A7"/>
    <w:rsid w:val="000C02B5"/>
    <w:rsid w:val="000C03FB"/>
    <w:rsid w:val="000C0A8E"/>
    <w:rsid w:val="000C0CC3"/>
    <w:rsid w:val="000C1E81"/>
    <w:rsid w:val="000C253C"/>
    <w:rsid w:val="000C2D86"/>
    <w:rsid w:val="000C308F"/>
    <w:rsid w:val="000C38C2"/>
    <w:rsid w:val="000C3ED7"/>
    <w:rsid w:val="000C3F01"/>
    <w:rsid w:val="000C4352"/>
    <w:rsid w:val="000C50A4"/>
    <w:rsid w:val="000C5581"/>
    <w:rsid w:val="000C5A4E"/>
    <w:rsid w:val="000C635D"/>
    <w:rsid w:val="000C64E1"/>
    <w:rsid w:val="000C6A28"/>
    <w:rsid w:val="000C6B77"/>
    <w:rsid w:val="000C6DC3"/>
    <w:rsid w:val="000C6DF0"/>
    <w:rsid w:val="000C72B3"/>
    <w:rsid w:val="000C78FE"/>
    <w:rsid w:val="000C7F49"/>
    <w:rsid w:val="000D0BC7"/>
    <w:rsid w:val="000D1AEE"/>
    <w:rsid w:val="000D1B76"/>
    <w:rsid w:val="000D1E16"/>
    <w:rsid w:val="000D1F4F"/>
    <w:rsid w:val="000D34C0"/>
    <w:rsid w:val="000D376D"/>
    <w:rsid w:val="000D41F7"/>
    <w:rsid w:val="000D47B4"/>
    <w:rsid w:val="000D4B5C"/>
    <w:rsid w:val="000D4D07"/>
    <w:rsid w:val="000D4E3A"/>
    <w:rsid w:val="000D5D98"/>
    <w:rsid w:val="000D62E4"/>
    <w:rsid w:val="000D6818"/>
    <w:rsid w:val="000D7535"/>
    <w:rsid w:val="000E030B"/>
    <w:rsid w:val="000E06DB"/>
    <w:rsid w:val="000E165D"/>
    <w:rsid w:val="000E1A1F"/>
    <w:rsid w:val="000E1BAF"/>
    <w:rsid w:val="000E223E"/>
    <w:rsid w:val="000E2491"/>
    <w:rsid w:val="000E2AA5"/>
    <w:rsid w:val="000E2EA8"/>
    <w:rsid w:val="000E2EA9"/>
    <w:rsid w:val="000E33C8"/>
    <w:rsid w:val="000E3ADB"/>
    <w:rsid w:val="000E432A"/>
    <w:rsid w:val="000E43F3"/>
    <w:rsid w:val="000E45BF"/>
    <w:rsid w:val="000E4628"/>
    <w:rsid w:val="000E46A3"/>
    <w:rsid w:val="000E4B72"/>
    <w:rsid w:val="000E4E88"/>
    <w:rsid w:val="000E5726"/>
    <w:rsid w:val="000E5861"/>
    <w:rsid w:val="000E6C94"/>
    <w:rsid w:val="000F0A16"/>
    <w:rsid w:val="000F0A30"/>
    <w:rsid w:val="000F1024"/>
    <w:rsid w:val="000F1BB2"/>
    <w:rsid w:val="000F1C1B"/>
    <w:rsid w:val="000F217A"/>
    <w:rsid w:val="000F32E7"/>
    <w:rsid w:val="000F36CB"/>
    <w:rsid w:val="000F37B6"/>
    <w:rsid w:val="000F3F94"/>
    <w:rsid w:val="000F488F"/>
    <w:rsid w:val="000F4CA7"/>
    <w:rsid w:val="000F5235"/>
    <w:rsid w:val="000F542B"/>
    <w:rsid w:val="000F5940"/>
    <w:rsid w:val="000F5B21"/>
    <w:rsid w:val="000F63DE"/>
    <w:rsid w:val="000F676C"/>
    <w:rsid w:val="000F6D8F"/>
    <w:rsid w:val="000F74E3"/>
    <w:rsid w:val="000F7655"/>
    <w:rsid w:val="000F768F"/>
    <w:rsid w:val="000F79F6"/>
    <w:rsid w:val="000F7AE1"/>
    <w:rsid w:val="000F7C42"/>
    <w:rsid w:val="000F7EC9"/>
    <w:rsid w:val="00100482"/>
    <w:rsid w:val="00100CC6"/>
    <w:rsid w:val="00100D13"/>
    <w:rsid w:val="00101420"/>
    <w:rsid w:val="00102A4F"/>
    <w:rsid w:val="00102C0F"/>
    <w:rsid w:val="00103501"/>
    <w:rsid w:val="001037B1"/>
    <w:rsid w:val="001038EE"/>
    <w:rsid w:val="00103A22"/>
    <w:rsid w:val="00103B2D"/>
    <w:rsid w:val="00103CD2"/>
    <w:rsid w:val="00104061"/>
    <w:rsid w:val="00104118"/>
    <w:rsid w:val="0010421D"/>
    <w:rsid w:val="0010540F"/>
    <w:rsid w:val="0010594E"/>
    <w:rsid w:val="00106542"/>
    <w:rsid w:val="00106816"/>
    <w:rsid w:val="00106F50"/>
    <w:rsid w:val="00107186"/>
    <w:rsid w:val="00107236"/>
    <w:rsid w:val="001074B3"/>
    <w:rsid w:val="001101A2"/>
    <w:rsid w:val="0011023C"/>
    <w:rsid w:val="001106F7"/>
    <w:rsid w:val="001108A6"/>
    <w:rsid w:val="001108A9"/>
    <w:rsid w:val="001117C4"/>
    <w:rsid w:val="00111892"/>
    <w:rsid w:val="001121E3"/>
    <w:rsid w:val="00112EDA"/>
    <w:rsid w:val="00113009"/>
    <w:rsid w:val="00113483"/>
    <w:rsid w:val="0011359E"/>
    <w:rsid w:val="00113F21"/>
    <w:rsid w:val="00114174"/>
    <w:rsid w:val="001151E0"/>
    <w:rsid w:val="00115FF3"/>
    <w:rsid w:val="001161F8"/>
    <w:rsid w:val="001162B0"/>
    <w:rsid w:val="00116661"/>
    <w:rsid w:val="0011666F"/>
    <w:rsid w:val="001169B0"/>
    <w:rsid w:val="00117B4A"/>
    <w:rsid w:val="00117C1D"/>
    <w:rsid w:val="001201FF"/>
    <w:rsid w:val="001204F9"/>
    <w:rsid w:val="0012245E"/>
    <w:rsid w:val="00123688"/>
    <w:rsid w:val="00123A57"/>
    <w:rsid w:val="00123B88"/>
    <w:rsid w:val="00124595"/>
    <w:rsid w:val="00124800"/>
    <w:rsid w:val="001253E1"/>
    <w:rsid w:val="00125CEC"/>
    <w:rsid w:val="001260EE"/>
    <w:rsid w:val="00126751"/>
    <w:rsid w:val="00126F7C"/>
    <w:rsid w:val="001272FC"/>
    <w:rsid w:val="00127602"/>
    <w:rsid w:val="00127F47"/>
    <w:rsid w:val="001305D7"/>
    <w:rsid w:val="0013065E"/>
    <w:rsid w:val="00130DE7"/>
    <w:rsid w:val="00131365"/>
    <w:rsid w:val="001316DE"/>
    <w:rsid w:val="00131A9E"/>
    <w:rsid w:val="00133572"/>
    <w:rsid w:val="00133722"/>
    <w:rsid w:val="00133E7D"/>
    <w:rsid w:val="00134E4A"/>
    <w:rsid w:val="0013515E"/>
    <w:rsid w:val="001351CF"/>
    <w:rsid w:val="001364FB"/>
    <w:rsid w:val="001365F2"/>
    <w:rsid w:val="0013684B"/>
    <w:rsid w:val="00136D7A"/>
    <w:rsid w:val="00137038"/>
    <w:rsid w:val="00137221"/>
    <w:rsid w:val="001374C5"/>
    <w:rsid w:val="00137C0B"/>
    <w:rsid w:val="0014044D"/>
    <w:rsid w:val="001410D0"/>
    <w:rsid w:val="00141470"/>
    <w:rsid w:val="00141540"/>
    <w:rsid w:val="00141936"/>
    <w:rsid w:val="00142631"/>
    <w:rsid w:val="00143AAA"/>
    <w:rsid w:val="00143AC8"/>
    <w:rsid w:val="00143E8E"/>
    <w:rsid w:val="001449DF"/>
    <w:rsid w:val="001451C4"/>
    <w:rsid w:val="0014569B"/>
    <w:rsid w:val="00145877"/>
    <w:rsid w:val="001470E0"/>
    <w:rsid w:val="00147BD3"/>
    <w:rsid w:val="00147F62"/>
    <w:rsid w:val="00150060"/>
    <w:rsid w:val="00150F11"/>
    <w:rsid w:val="00151187"/>
    <w:rsid w:val="00151258"/>
    <w:rsid w:val="001514EC"/>
    <w:rsid w:val="001519F0"/>
    <w:rsid w:val="00151EEC"/>
    <w:rsid w:val="00153778"/>
    <w:rsid w:val="001539C7"/>
    <w:rsid w:val="00154C69"/>
    <w:rsid w:val="00155025"/>
    <w:rsid w:val="001558BB"/>
    <w:rsid w:val="00155A44"/>
    <w:rsid w:val="0015606E"/>
    <w:rsid w:val="00156CDF"/>
    <w:rsid w:val="0015704C"/>
    <w:rsid w:val="00157895"/>
    <w:rsid w:val="00157913"/>
    <w:rsid w:val="00157CE7"/>
    <w:rsid w:val="00160A2F"/>
    <w:rsid w:val="00161701"/>
    <w:rsid w:val="00161CB4"/>
    <w:rsid w:val="00161E87"/>
    <w:rsid w:val="00161E9A"/>
    <w:rsid w:val="00162625"/>
    <w:rsid w:val="00163369"/>
    <w:rsid w:val="0016367E"/>
    <w:rsid w:val="001637FF"/>
    <w:rsid w:val="001641DF"/>
    <w:rsid w:val="00164C16"/>
    <w:rsid w:val="001652DB"/>
    <w:rsid w:val="0016566C"/>
    <w:rsid w:val="00166481"/>
    <w:rsid w:val="00167582"/>
    <w:rsid w:val="001679EA"/>
    <w:rsid w:val="00167A4E"/>
    <w:rsid w:val="0017072B"/>
    <w:rsid w:val="00170B05"/>
    <w:rsid w:val="00171070"/>
    <w:rsid w:val="001710C0"/>
    <w:rsid w:val="00171423"/>
    <w:rsid w:val="0017144B"/>
    <w:rsid w:val="00171D94"/>
    <w:rsid w:val="00172276"/>
    <w:rsid w:val="001725D9"/>
    <w:rsid w:val="001726CE"/>
    <w:rsid w:val="00172769"/>
    <w:rsid w:val="001727F0"/>
    <w:rsid w:val="00172B06"/>
    <w:rsid w:val="00172CD9"/>
    <w:rsid w:val="0017347E"/>
    <w:rsid w:val="00174347"/>
    <w:rsid w:val="00174389"/>
    <w:rsid w:val="001748AF"/>
    <w:rsid w:val="00174A0F"/>
    <w:rsid w:val="001752D8"/>
    <w:rsid w:val="001755FB"/>
    <w:rsid w:val="00175931"/>
    <w:rsid w:val="00175E02"/>
    <w:rsid w:val="00176B25"/>
    <w:rsid w:val="00176FB2"/>
    <w:rsid w:val="0017735B"/>
    <w:rsid w:val="001775C2"/>
    <w:rsid w:val="00180645"/>
    <w:rsid w:val="00180887"/>
    <w:rsid w:val="00180CB7"/>
    <w:rsid w:val="001811C0"/>
    <w:rsid w:val="0018238B"/>
    <w:rsid w:val="00182695"/>
    <w:rsid w:val="00183419"/>
    <w:rsid w:val="0018394A"/>
    <w:rsid w:val="00183A40"/>
    <w:rsid w:val="00183C59"/>
    <w:rsid w:val="00184330"/>
    <w:rsid w:val="001846E4"/>
    <w:rsid w:val="00184DCC"/>
    <w:rsid w:val="00185A39"/>
    <w:rsid w:val="00186A9D"/>
    <w:rsid w:val="00186F5D"/>
    <w:rsid w:val="0018737F"/>
    <w:rsid w:val="001874A6"/>
    <w:rsid w:val="00187505"/>
    <w:rsid w:val="0018765B"/>
    <w:rsid w:val="001904AE"/>
    <w:rsid w:val="001904CD"/>
    <w:rsid w:val="00190913"/>
    <w:rsid w:val="00191447"/>
    <w:rsid w:val="0019173F"/>
    <w:rsid w:val="0019236A"/>
    <w:rsid w:val="00192733"/>
    <w:rsid w:val="00192957"/>
    <w:rsid w:val="00192E08"/>
    <w:rsid w:val="00193B21"/>
    <w:rsid w:val="00193DD3"/>
    <w:rsid w:val="00193F66"/>
    <w:rsid w:val="001948AA"/>
    <w:rsid w:val="00195F65"/>
    <w:rsid w:val="00196492"/>
    <w:rsid w:val="0019697C"/>
    <w:rsid w:val="001A0282"/>
    <w:rsid w:val="001A0707"/>
    <w:rsid w:val="001A07E2"/>
    <w:rsid w:val="001A0A5D"/>
    <w:rsid w:val="001A19CA"/>
    <w:rsid w:val="001A1CCB"/>
    <w:rsid w:val="001A2018"/>
    <w:rsid w:val="001A2701"/>
    <w:rsid w:val="001A2A06"/>
    <w:rsid w:val="001A2C91"/>
    <w:rsid w:val="001A326E"/>
    <w:rsid w:val="001A36B6"/>
    <w:rsid w:val="001A36CD"/>
    <w:rsid w:val="001A3AA8"/>
    <w:rsid w:val="001A400B"/>
    <w:rsid w:val="001A4946"/>
    <w:rsid w:val="001A56F1"/>
    <w:rsid w:val="001A5D0E"/>
    <w:rsid w:val="001A607F"/>
    <w:rsid w:val="001A6093"/>
    <w:rsid w:val="001A6CDD"/>
    <w:rsid w:val="001A761B"/>
    <w:rsid w:val="001A7831"/>
    <w:rsid w:val="001A7BD7"/>
    <w:rsid w:val="001B0170"/>
    <w:rsid w:val="001B01C8"/>
    <w:rsid w:val="001B0B52"/>
    <w:rsid w:val="001B13F6"/>
    <w:rsid w:val="001B1747"/>
    <w:rsid w:val="001B1DBF"/>
    <w:rsid w:val="001B2216"/>
    <w:rsid w:val="001B2978"/>
    <w:rsid w:val="001B2D44"/>
    <w:rsid w:val="001B4522"/>
    <w:rsid w:val="001B4E08"/>
    <w:rsid w:val="001B50A9"/>
    <w:rsid w:val="001B5227"/>
    <w:rsid w:val="001B5770"/>
    <w:rsid w:val="001B5DB5"/>
    <w:rsid w:val="001B6A56"/>
    <w:rsid w:val="001B6C46"/>
    <w:rsid w:val="001B6EA6"/>
    <w:rsid w:val="001B6EFD"/>
    <w:rsid w:val="001B723A"/>
    <w:rsid w:val="001B752A"/>
    <w:rsid w:val="001B75BB"/>
    <w:rsid w:val="001B7B1C"/>
    <w:rsid w:val="001C0465"/>
    <w:rsid w:val="001C08E1"/>
    <w:rsid w:val="001C0FC4"/>
    <w:rsid w:val="001C12FB"/>
    <w:rsid w:val="001C1685"/>
    <w:rsid w:val="001C1779"/>
    <w:rsid w:val="001C2BEE"/>
    <w:rsid w:val="001C2DB4"/>
    <w:rsid w:val="001C3228"/>
    <w:rsid w:val="001C35E9"/>
    <w:rsid w:val="001C36BD"/>
    <w:rsid w:val="001C3733"/>
    <w:rsid w:val="001C45CE"/>
    <w:rsid w:val="001C49B3"/>
    <w:rsid w:val="001C5B30"/>
    <w:rsid w:val="001C5E45"/>
    <w:rsid w:val="001C6464"/>
    <w:rsid w:val="001C6E6C"/>
    <w:rsid w:val="001C733B"/>
    <w:rsid w:val="001D01E3"/>
    <w:rsid w:val="001D0D33"/>
    <w:rsid w:val="001D1025"/>
    <w:rsid w:val="001D202A"/>
    <w:rsid w:val="001D2953"/>
    <w:rsid w:val="001D3C05"/>
    <w:rsid w:val="001D4BCC"/>
    <w:rsid w:val="001D51E9"/>
    <w:rsid w:val="001D529D"/>
    <w:rsid w:val="001D5A0D"/>
    <w:rsid w:val="001D5F45"/>
    <w:rsid w:val="001D6A06"/>
    <w:rsid w:val="001D6AF4"/>
    <w:rsid w:val="001D70B9"/>
    <w:rsid w:val="001D71C7"/>
    <w:rsid w:val="001D76D8"/>
    <w:rsid w:val="001D78DF"/>
    <w:rsid w:val="001D7DDF"/>
    <w:rsid w:val="001E0221"/>
    <w:rsid w:val="001E023F"/>
    <w:rsid w:val="001E02A5"/>
    <w:rsid w:val="001E04BD"/>
    <w:rsid w:val="001E059E"/>
    <w:rsid w:val="001E0A32"/>
    <w:rsid w:val="001E0C3C"/>
    <w:rsid w:val="001E0CC1"/>
    <w:rsid w:val="001E0E2D"/>
    <w:rsid w:val="001E0FE3"/>
    <w:rsid w:val="001E1295"/>
    <w:rsid w:val="001E12AA"/>
    <w:rsid w:val="001E1C10"/>
    <w:rsid w:val="001E2E1E"/>
    <w:rsid w:val="001E3CC0"/>
    <w:rsid w:val="001E4017"/>
    <w:rsid w:val="001E4152"/>
    <w:rsid w:val="001E468C"/>
    <w:rsid w:val="001E68FA"/>
    <w:rsid w:val="001E77C3"/>
    <w:rsid w:val="001E7FAB"/>
    <w:rsid w:val="001F090B"/>
    <w:rsid w:val="001F0A21"/>
    <w:rsid w:val="001F0C15"/>
    <w:rsid w:val="001F0E40"/>
    <w:rsid w:val="001F1442"/>
    <w:rsid w:val="001F1797"/>
    <w:rsid w:val="001F180A"/>
    <w:rsid w:val="001F1A28"/>
    <w:rsid w:val="001F1AD0"/>
    <w:rsid w:val="001F1DE2"/>
    <w:rsid w:val="001F1E4B"/>
    <w:rsid w:val="001F35E8"/>
    <w:rsid w:val="001F4014"/>
    <w:rsid w:val="001F445E"/>
    <w:rsid w:val="001F4666"/>
    <w:rsid w:val="001F47FE"/>
    <w:rsid w:val="001F5090"/>
    <w:rsid w:val="001F6423"/>
    <w:rsid w:val="001F7424"/>
    <w:rsid w:val="001F7891"/>
    <w:rsid w:val="00201213"/>
    <w:rsid w:val="0020165E"/>
    <w:rsid w:val="00201756"/>
    <w:rsid w:val="00201A08"/>
    <w:rsid w:val="00201C8C"/>
    <w:rsid w:val="0020272E"/>
    <w:rsid w:val="00202AC1"/>
    <w:rsid w:val="00202E50"/>
    <w:rsid w:val="00202E53"/>
    <w:rsid w:val="002030C2"/>
    <w:rsid w:val="002040FA"/>
    <w:rsid w:val="00204AAB"/>
    <w:rsid w:val="00205180"/>
    <w:rsid w:val="00205291"/>
    <w:rsid w:val="002069EE"/>
    <w:rsid w:val="0020720A"/>
    <w:rsid w:val="00207F50"/>
    <w:rsid w:val="00207F81"/>
    <w:rsid w:val="002109F4"/>
    <w:rsid w:val="00211FDA"/>
    <w:rsid w:val="00212AF7"/>
    <w:rsid w:val="00212D12"/>
    <w:rsid w:val="002132D8"/>
    <w:rsid w:val="00215FDA"/>
    <w:rsid w:val="002160C2"/>
    <w:rsid w:val="0021629B"/>
    <w:rsid w:val="0021629F"/>
    <w:rsid w:val="00216B25"/>
    <w:rsid w:val="00217FFA"/>
    <w:rsid w:val="00220689"/>
    <w:rsid w:val="00220EB7"/>
    <w:rsid w:val="0022137A"/>
    <w:rsid w:val="0022203B"/>
    <w:rsid w:val="00222BB9"/>
    <w:rsid w:val="0022336C"/>
    <w:rsid w:val="00223660"/>
    <w:rsid w:val="00223BD7"/>
    <w:rsid w:val="00224C74"/>
    <w:rsid w:val="00224EE9"/>
    <w:rsid w:val="002253D6"/>
    <w:rsid w:val="002258D6"/>
    <w:rsid w:val="002264F6"/>
    <w:rsid w:val="002274FB"/>
    <w:rsid w:val="002275BE"/>
    <w:rsid w:val="00227869"/>
    <w:rsid w:val="00227981"/>
    <w:rsid w:val="00227D9A"/>
    <w:rsid w:val="00227F80"/>
    <w:rsid w:val="0023047A"/>
    <w:rsid w:val="00230655"/>
    <w:rsid w:val="002309D2"/>
    <w:rsid w:val="002317E0"/>
    <w:rsid w:val="00231B61"/>
    <w:rsid w:val="00231EAD"/>
    <w:rsid w:val="002321F3"/>
    <w:rsid w:val="00232C68"/>
    <w:rsid w:val="0023315B"/>
    <w:rsid w:val="00233FF6"/>
    <w:rsid w:val="002347FE"/>
    <w:rsid w:val="00235617"/>
    <w:rsid w:val="0023561F"/>
    <w:rsid w:val="002360D3"/>
    <w:rsid w:val="00236702"/>
    <w:rsid w:val="00236707"/>
    <w:rsid w:val="00236CFD"/>
    <w:rsid w:val="00237068"/>
    <w:rsid w:val="00237440"/>
    <w:rsid w:val="0024010F"/>
    <w:rsid w:val="0024011F"/>
    <w:rsid w:val="00241704"/>
    <w:rsid w:val="0024178D"/>
    <w:rsid w:val="00241972"/>
    <w:rsid w:val="002424D5"/>
    <w:rsid w:val="00243580"/>
    <w:rsid w:val="0024392B"/>
    <w:rsid w:val="00244393"/>
    <w:rsid w:val="00244889"/>
    <w:rsid w:val="002450C6"/>
    <w:rsid w:val="00245DCF"/>
    <w:rsid w:val="00246C65"/>
    <w:rsid w:val="00246D21"/>
    <w:rsid w:val="00246D55"/>
    <w:rsid w:val="00246EF4"/>
    <w:rsid w:val="00246F1B"/>
    <w:rsid w:val="0024721F"/>
    <w:rsid w:val="00247704"/>
    <w:rsid w:val="00247707"/>
    <w:rsid w:val="00250711"/>
    <w:rsid w:val="0025077C"/>
    <w:rsid w:val="00250D91"/>
    <w:rsid w:val="00251648"/>
    <w:rsid w:val="00251843"/>
    <w:rsid w:val="00251933"/>
    <w:rsid w:val="00251A10"/>
    <w:rsid w:val="00251DD7"/>
    <w:rsid w:val="0025269C"/>
    <w:rsid w:val="0025288A"/>
    <w:rsid w:val="00252BFF"/>
    <w:rsid w:val="00252C38"/>
    <w:rsid w:val="00252D25"/>
    <w:rsid w:val="00253732"/>
    <w:rsid w:val="00253D99"/>
    <w:rsid w:val="00253E13"/>
    <w:rsid w:val="00253F42"/>
    <w:rsid w:val="00253FF9"/>
    <w:rsid w:val="0025412B"/>
    <w:rsid w:val="00254175"/>
    <w:rsid w:val="002542A8"/>
    <w:rsid w:val="002548C7"/>
    <w:rsid w:val="00255BCB"/>
    <w:rsid w:val="00255BDB"/>
    <w:rsid w:val="00255C75"/>
    <w:rsid w:val="00256199"/>
    <w:rsid w:val="00260999"/>
    <w:rsid w:val="00260A11"/>
    <w:rsid w:val="00260E62"/>
    <w:rsid w:val="0026169A"/>
    <w:rsid w:val="00262763"/>
    <w:rsid w:val="00262E66"/>
    <w:rsid w:val="00262FE4"/>
    <w:rsid w:val="002630FD"/>
    <w:rsid w:val="00263653"/>
    <w:rsid w:val="00263E31"/>
    <w:rsid w:val="002641FA"/>
    <w:rsid w:val="00264BEA"/>
    <w:rsid w:val="00264F2D"/>
    <w:rsid w:val="0026604E"/>
    <w:rsid w:val="00266352"/>
    <w:rsid w:val="00267416"/>
    <w:rsid w:val="002675B1"/>
    <w:rsid w:val="00267850"/>
    <w:rsid w:val="00271032"/>
    <w:rsid w:val="002711C4"/>
    <w:rsid w:val="00271CDC"/>
    <w:rsid w:val="002720EE"/>
    <w:rsid w:val="00272B75"/>
    <w:rsid w:val="00273B8D"/>
    <w:rsid w:val="00273D4C"/>
    <w:rsid w:val="00273E3E"/>
    <w:rsid w:val="00273F58"/>
    <w:rsid w:val="00273FAB"/>
    <w:rsid w:val="00274147"/>
    <w:rsid w:val="00275189"/>
    <w:rsid w:val="002756DC"/>
    <w:rsid w:val="00276412"/>
    <w:rsid w:val="00276437"/>
    <w:rsid w:val="00277AFE"/>
    <w:rsid w:val="00280053"/>
    <w:rsid w:val="002802D7"/>
    <w:rsid w:val="0028063F"/>
    <w:rsid w:val="00280740"/>
    <w:rsid w:val="00280F9E"/>
    <w:rsid w:val="0028128C"/>
    <w:rsid w:val="00281668"/>
    <w:rsid w:val="002822A8"/>
    <w:rsid w:val="002826DC"/>
    <w:rsid w:val="00282A06"/>
    <w:rsid w:val="00282F27"/>
    <w:rsid w:val="00283B02"/>
    <w:rsid w:val="00283C5D"/>
    <w:rsid w:val="002844B0"/>
    <w:rsid w:val="00284B30"/>
    <w:rsid w:val="00284BA7"/>
    <w:rsid w:val="002855EE"/>
    <w:rsid w:val="00286322"/>
    <w:rsid w:val="00286A01"/>
    <w:rsid w:val="00286BDF"/>
    <w:rsid w:val="00286FDE"/>
    <w:rsid w:val="00287387"/>
    <w:rsid w:val="00287B37"/>
    <w:rsid w:val="00290109"/>
    <w:rsid w:val="0029101F"/>
    <w:rsid w:val="002917A2"/>
    <w:rsid w:val="00291A2F"/>
    <w:rsid w:val="00291C7E"/>
    <w:rsid w:val="00291D16"/>
    <w:rsid w:val="002925D0"/>
    <w:rsid w:val="00292A5A"/>
    <w:rsid w:val="00293FE7"/>
    <w:rsid w:val="002950AC"/>
    <w:rsid w:val="002951ED"/>
    <w:rsid w:val="00295A17"/>
    <w:rsid w:val="00295C04"/>
    <w:rsid w:val="00295FF7"/>
    <w:rsid w:val="0029686F"/>
    <w:rsid w:val="00296B03"/>
    <w:rsid w:val="00296C1F"/>
    <w:rsid w:val="00296DF9"/>
    <w:rsid w:val="00297910"/>
    <w:rsid w:val="00297F87"/>
    <w:rsid w:val="002A0239"/>
    <w:rsid w:val="002A0829"/>
    <w:rsid w:val="002A1829"/>
    <w:rsid w:val="002A1C3B"/>
    <w:rsid w:val="002A1CB0"/>
    <w:rsid w:val="002A1CD3"/>
    <w:rsid w:val="002A2EF0"/>
    <w:rsid w:val="002A3A14"/>
    <w:rsid w:val="002A41E6"/>
    <w:rsid w:val="002A4365"/>
    <w:rsid w:val="002A44C8"/>
    <w:rsid w:val="002A511A"/>
    <w:rsid w:val="002A545A"/>
    <w:rsid w:val="002A5E48"/>
    <w:rsid w:val="002A5FB5"/>
    <w:rsid w:val="002A644E"/>
    <w:rsid w:val="002A66EE"/>
    <w:rsid w:val="002A6DDD"/>
    <w:rsid w:val="002A7477"/>
    <w:rsid w:val="002A7C0A"/>
    <w:rsid w:val="002A7C59"/>
    <w:rsid w:val="002B0059"/>
    <w:rsid w:val="002B0455"/>
    <w:rsid w:val="002B1311"/>
    <w:rsid w:val="002B1414"/>
    <w:rsid w:val="002B1904"/>
    <w:rsid w:val="002B1ABE"/>
    <w:rsid w:val="002B261C"/>
    <w:rsid w:val="002B2BEE"/>
    <w:rsid w:val="002B33E2"/>
    <w:rsid w:val="002B35C5"/>
    <w:rsid w:val="002B3786"/>
    <w:rsid w:val="002B38C4"/>
    <w:rsid w:val="002B3935"/>
    <w:rsid w:val="002B3DC9"/>
    <w:rsid w:val="002B406A"/>
    <w:rsid w:val="002B41D4"/>
    <w:rsid w:val="002B543F"/>
    <w:rsid w:val="002B5B87"/>
    <w:rsid w:val="002B6165"/>
    <w:rsid w:val="002B6326"/>
    <w:rsid w:val="002B66CA"/>
    <w:rsid w:val="002B6906"/>
    <w:rsid w:val="002B7D73"/>
    <w:rsid w:val="002C040D"/>
    <w:rsid w:val="002C04BD"/>
    <w:rsid w:val="002C055B"/>
    <w:rsid w:val="002C06E3"/>
    <w:rsid w:val="002C0801"/>
    <w:rsid w:val="002C0DF1"/>
    <w:rsid w:val="002C145F"/>
    <w:rsid w:val="002C224A"/>
    <w:rsid w:val="002C2BAF"/>
    <w:rsid w:val="002C2F78"/>
    <w:rsid w:val="002C2FE5"/>
    <w:rsid w:val="002C337B"/>
    <w:rsid w:val="002C33B3"/>
    <w:rsid w:val="002C348C"/>
    <w:rsid w:val="002C413A"/>
    <w:rsid w:val="002C44B0"/>
    <w:rsid w:val="002C4E07"/>
    <w:rsid w:val="002C53CB"/>
    <w:rsid w:val="002C5F03"/>
    <w:rsid w:val="002C73E3"/>
    <w:rsid w:val="002C7CB5"/>
    <w:rsid w:val="002C7F81"/>
    <w:rsid w:val="002D009F"/>
    <w:rsid w:val="002D0243"/>
    <w:rsid w:val="002D0530"/>
    <w:rsid w:val="002D0586"/>
    <w:rsid w:val="002D1023"/>
    <w:rsid w:val="002D1459"/>
    <w:rsid w:val="002D1470"/>
    <w:rsid w:val="002D1904"/>
    <w:rsid w:val="002D21CF"/>
    <w:rsid w:val="002D21EA"/>
    <w:rsid w:val="002D2646"/>
    <w:rsid w:val="002D2816"/>
    <w:rsid w:val="002D2B50"/>
    <w:rsid w:val="002D2F92"/>
    <w:rsid w:val="002D34CE"/>
    <w:rsid w:val="002D359A"/>
    <w:rsid w:val="002D3702"/>
    <w:rsid w:val="002D3DB7"/>
    <w:rsid w:val="002D450C"/>
    <w:rsid w:val="002D4705"/>
    <w:rsid w:val="002D5B65"/>
    <w:rsid w:val="002D6179"/>
    <w:rsid w:val="002D61FB"/>
    <w:rsid w:val="002D6396"/>
    <w:rsid w:val="002D6EBF"/>
    <w:rsid w:val="002D7B21"/>
    <w:rsid w:val="002D7E5E"/>
    <w:rsid w:val="002D7F4A"/>
    <w:rsid w:val="002E07BA"/>
    <w:rsid w:val="002E07EF"/>
    <w:rsid w:val="002E0D06"/>
    <w:rsid w:val="002E1374"/>
    <w:rsid w:val="002E1730"/>
    <w:rsid w:val="002E1810"/>
    <w:rsid w:val="002E1AE1"/>
    <w:rsid w:val="002E2892"/>
    <w:rsid w:val="002E44AF"/>
    <w:rsid w:val="002E48E1"/>
    <w:rsid w:val="002E4B71"/>
    <w:rsid w:val="002E4BF1"/>
    <w:rsid w:val="002E4E94"/>
    <w:rsid w:val="002E5F85"/>
    <w:rsid w:val="002E6204"/>
    <w:rsid w:val="002E71E9"/>
    <w:rsid w:val="002E784D"/>
    <w:rsid w:val="002E7F5B"/>
    <w:rsid w:val="002F0466"/>
    <w:rsid w:val="002F0BD0"/>
    <w:rsid w:val="002F0DA9"/>
    <w:rsid w:val="002F160D"/>
    <w:rsid w:val="002F1F28"/>
    <w:rsid w:val="002F200A"/>
    <w:rsid w:val="002F294E"/>
    <w:rsid w:val="002F43CA"/>
    <w:rsid w:val="002F575B"/>
    <w:rsid w:val="002F57AA"/>
    <w:rsid w:val="002F5F73"/>
    <w:rsid w:val="002F6C40"/>
    <w:rsid w:val="002F6EF7"/>
    <w:rsid w:val="002F6F55"/>
    <w:rsid w:val="002F70CD"/>
    <w:rsid w:val="002F714C"/>
    <w:rsid w:val="002F71DE"/>
    <w:rsid w:val="002F77BF"/>
    <w:rsid w:val="002F7E6C"/>
    <w:rsid w:val="002F7FEF"/>
    <w:rsid w:val="003004A2"/>
    <w:rsid w:val="00300C53"/>
    <w:rsid w:val="00301D19"/>
    <w:rsid w:val="00302347"/>
    <w:rsid w:val="0030234F"/>
    <w:rsid w:val="0030242E"/>
    <w:rsid w:val="00303DD5"/>
    <w:rsid w:val="00304567"/>
    <w:rsid w:val="00304E03"/>
    <w:rsid w:val="00305B69"/>
    <w:rsid w:val="00305C59"/>
    <w:rsid w:val="00305E11"/>
    <w:rsid w:val="00305F01"/>
    <w:rsid w:val="0030607A"/>
    <w:rsid w:val="003063B8"/>
    <w:rsid w:val="003068D2"/>
    <w:rsid w:val="00306D2E"/>
    <w:rsid w:val="00307774"/>
    <w:rsid w:val="00307B74"/>
    <w:rsid w:val="003105BA"/>
    <w:rsid w:val="0031068E"/>
    <w:rsid w:val="00310764"/>
    <w:rsid w:val="00310A36"/>
    <w:rsid w:val="00310AF1"/>
    <w:rsid w:val="00310BA6"/>
    <w:rsid w:val="00310EEC"/>
    <w:rsid w:val="00310EFC"/>
    <w:rsid w:val="0031110E"/>
    <w:rsid w:val="0031126A"/>
    <w:rsid w:val="0031131F"/>
    <w:rsid w:val="00311BFD"/>
    <w:rsid w:val="0031289C"/>
    <w:rsid w:val="00313432"/>
    <w:rsid w:val="00313686"/>
    <w:rsid w:val="0031441D"/>
    <w:rsid w:val="00314718"/>
    <w:rsid w:val="00314781"/>
    <w:rsid w:val="0031488A"/>
    <w:rsid w:val="003148B8"/>
    <w:rsid w:val="003153C5"/>
    <w:rsid w:val="00315492"/>
    <w:rsid w:val="003156A0"/>
    <w:rsid w:val="00315CEF"/>
    <w:rsid w:val="00316811"/>
    <w:rsid w:val="003171B2"/>
    <w:rsid w:val="00317369"/>
    <w:rsid w:val="003175E1"/>
    <w:rsid w:val="003175F7"/>
    <w:rsid w:val="00320203"/>
    <w:rsid w:val="0032181B"/>
    <w:rsid w:val="00322002"/>
    <w:rsid w:val="0032231B"/>
    <w:rsid w:val="003237E2"/>
    <w:rsid w:val="00323AAE"/>
    <w:rsid w:val="00323D2C"/>
    <w:rsid w:val="00323DC4"/>
    <w:rsid w:val="0032414A"/>
    <w:rsid w:val="003246CB"/>
    <w:rsid w:val="003247B0"/>
    <w:rsid w:val="00324908"/>
    <w:rsid w:val="00325E81"/>
    <w:rsid w:val="00326948"/>
    <w:rsid w:val="00326964"/>
    <w:rsid w:val="00326CD0"/>
    <w:rsid w:val="00326E37"/>
    <w:rsid w:val="00327052"/>
    <w:rsid w:val="00327F30"/>
    <w:rsid w:val="003303FC"/>
    <w:rsid w:val="003310CB"/>
    <w:rsid w:val="00332F68"/>
    <w:rsid w:val="00333186"/>
    <w:rsid w:val="003337FD"/>
    <w:rsid w:val="00333F6C"/>
    <w:rsid w:val="0033471A"/>
    <w:rsid w:val="0033486D"/>
    <w:rsid w:val="00334CFB"/>
    <w:rsid w:val="00335145"/>
    <w:rsid w:val="00335228"/>
    <w:rsid w:val="003352FF"/>
    <w:rsid w:val="003354FD"/>
    <w:rsid w:val="00335710"/>
    <w:rsid w:val="00335A4E"/>
    <w:rsid w:val="003367C4"/>
    <w:rsid w:val="00336AEE"/>
    <w:rsid w:val="00336D8E"/>
    <w:rsid w:val="00336E20"/>
    <w:rsid w:val="003376B3"/>
    <w:rsid w:val="003378DA"/>
    <w:rsid w:val="00337D8E"/>
    <w:rsid w:val="00340E21"/>
    <w:rsid w:val="00340E45"/>
    <w:rsid w:val="003410C1"/>
    <w:rsid w:val="003416FA"/>
    <w:rsid w:val="00341DE6"/>
    <w:rsid w:val="0034243F"/>
    <w:rsid w:val="003426FF"/>
    <w:rsid w:val="003427D9"/>
    <w:rsid w:val="00342D30"/>
    <w:rsid w:val="00342DBA"/>
    <w:rsid w:val="00343DAE"/>
    <w:rsid w:val="00343F06"/>
    <w:rsid w:val="0034478F"/>
    <w:rsid w:val="00344D6A"/>
    <w:rsid w:val="00345C39"/>
    <w:rsid w:val="00345F9C"/>
    <w:rsid w:val="00345FAB"/>
    <w:rsid w:val="00346AE3"/>
    <w:rsid w:val="003472FD"/>
    <w:rsid w:val="00347776"/>
    <w:rsid w:val="00347A2F"/>
    <w:rsid w:val="00347E88"/>
    <w:rsid w:val="00350E7F"/>
    <w:rsid w:val="00350FBB"/>
    <w:rsid w:val="003514DD"/>
    <w:rsid w:val="00351A91"/>
    <w:rsid w:val="003520C4"/>
    <w:rsid w:val="003522FC"/>
    <w:rsid w:val="003533AE"/>
    <w:rsid w:val="003535DD"/>
    <w:rsid w:val="00354BD6"/>
    <w:rsid w:val="00355863"/>
    <w:rsid w:val="00355E14"/>
    <w:rsid w:val="00356178"/>
    <w:rsid w:val="00356728"/>
    <w:rsid w:val="00356A5C"/>
    <w:rsid w:val="00356AB5"/>
    <w:rsid w:val="003570D0"/>
    <w:rsid w:val="003571BD"/>
    <w:rsid w:val="00357285"/>
    <w:rsid w:val="00357C5E"/>
    <w:rsid w:val="003603E3"/>
    <w:rsid w:val="003608BD"/>
    <w:rsid w:val="00361280"/>
    <w:rsid w:val="003615F1"/>
    <w:rsid w:val="00361A6E"/>
    <w:rsid w:val="00362585"/>
    <w:rsid w:val="003626AF"/>
    <w:rsid w:val="0036344A"/>
    <w:rsid w:val="0036348A"/>
    <w:rsid w:val="0036350E"/>
    <w:rsid w:val="00363D7F"/>
    <w:rsid w:val="0036504F"/>
    <w:rsid w:val="0036655E"/>
    <w:rsid w:val="00366BB8"/>
    <w:rsid w:val="003673F5"/>
    <w:rsid w:val="00367A0F"/>
    <w:rsid w:val="00367C66"/>
    <w:rsid w:val="00367E5D"/>
    <w:rsid w:val="00367FAD"/>
    <w:rsid w:val="003700B2"/>
    <w:rsid w:val="0037021A"/>
    <w:rsid w:val="003713D8"/>
    <w:rsid w:val="00371705"/>
    <w:rsid w:val="00371838"/>
    <w:rsid w:val="00371A62"/>
    <w:rsid w:val="003721E0"/>
    <w:rsid w:val="0037233D"/>
    <w:rsid w:val="00372C6F"/>
    <w:rsid w:val="003734E7"/>
    <w:rsid w:val="003736EF"/>
    <w:rsid w:val="003737E3"/>
    <w:rsid w:val="003746EB"/>
    <w:rsid w:val="00374825"/>
    <w:rsid w:val="00374B9B"/>
    <w:rsid w:val="00374BC2"/>
    <w:rsid w:val="0037599C"/>
    <w:rsid w:val="00375E09"/>
    <w:rsid w:val="00376546"/>
    <w:rsid w:val="00377E07"/>
    <w:rsid w:val="003801A8"/>
    <w:rsid w:val="00380A1A"/>
    <w:rsid w:val="00380A69"/>
    <w:rsid w:val="00380D80"/>
    <w:rsid w:val="00381B0E"/>
    <w:rsid w:val="00381E3B"/>
    <w:rsid w:val="00382C70"/>
    <w:rsid w:val="0038355D"/>
    <w:rsid w:val="00383D93"/>
    <w:rsid w:val="0038407B"/>
    <w:rsid w:val="0038500E"/>
    <w:rsid w:val="003857F3"/>
    <w:rsid w:val="00385A2D"/>
    <w:rsid w:val="00385BA3"/>
    <w:rsid w:val="003865C6"/>
    <w:rsid w:val="003867C8"/>
    <w:rsid w:val="00386FB1"/>
    <w:rsid w:val="003871DE"/>
    <w:rsid w:val="0038761D"/>
    <w:rsid w:val="00387DCD"/>
    <w:rsid w:val="003905EB"/>
    <w:rsid w:val="003906F8"/>
    <w:rsid w:val="00392207"/>
    <w:rsid w:val="00392400"/>
    <w:rsid w:val="00392E1D"/>
    <w:rsid w:val="003935EE"/>
    <w:rsid w:val="00393EE9"/>
    <w:rsid w:val="0039408A"/>
    <w:rsid w:val="00394120"/>
    <w:rsid w:val="003941E9"/>
    <w:rsid w:val="003945F5"/>
    <w:rsid w:val="00394CF7"/>
    <w:rsid w:val="00394D6D"/>
    <w:rsid w:val="0039586C"/>
    <w:rsid w:val="0039617D"/>
    <w:rsid w:val="003966C5"/>
    <w:rsid w:val="0039673D"/>
    <w:rsid w:val="003970BC"/>
    <w:rsid w:val="003975DA"/>
    <w:rsid w:val="003975FF"/>
    <w:rsid w:val="00397893"/>
    <w:rsid w:val="00397B77"/>
    <w:rsid w:val="00397FA9"/>
    <w:rsid w:val="00397FB8"/>
    <w:rsid w:val="003A03DD"/>
    <w:rsid w:val="003A1431"/>
    <w:rsid w:val="003A1B7E"/>
    <w:rsid w:val="003A1B89"/>
    <w:rsid w:val="003A2407"/>
    <w:rsid w:val="003A2789"/>
    <w:rsid w:val="003A2CF0"/>
    <w:rsid w:val="003A33D3"/>
    <w:rsid w:val="003A3837"/>
    <w:rsid w:val="003A3880"/>
    <w:rsid w:val="003A38E6"/>
    <w:rsid w:val="003A3F45"/>
    <w:rsid w:val="003A3F9C"/>
    <w:rsid w:val="003A4261"/>
    <w:rsid w:val="003A46BA"/>
    <w:rsid w:val="003A4ADA"/>
    <w:rsid w:val="003A4B52"/>
    <w:rsid w:val="003A4F3C"/>
    <w:rsid w:val="003A5BC5"/>
    <w:rsid w:val="003A5D55"/>
    <w:rsid w:val="003A6208"/>
    <w:rsid w:val="003A6C34"/>
    <w:rsid w:val="003A75E6"/>
    <w:rsid w:val="003A7E97"/>
    <w:rsid w:val="003B0241"/>
    <w:rsid w:val="003B255B"/>
    <w:rsid w:val="003B2839"/>
    <w:rsid w:val="003B3317"/>
    <w:rsid w:val="003B3758"/>
    <w:rsid w:val="003B48D6"/>
    <w:rsid w:val="003B4B2F"/>
    <w:rsid w:val="003B4C50"/>
    <w:rsid w:val="003B4D89"/>
    <w:rsid w:val="003B4E50"/>
    <w:rsid w:val="003B4F10"/>
    <w:rsid w:val="003B52D4"/>
    <w:rsid w:val="003B54F8"/>
    <w:rsid w:val="003B6B3B"/>
    <w:rsid w:val="003B71C8"/>
    <w:rsid w:val="003C0806"/>
    <w:rsid w:val="003C0A71"/>
    <w:rsid w:val="003C1421"/>
    <w:rsid w:val="003C1CA5"/>
    <w:rsid w:val="003C1EC7"/>
    <w:rsid w:val="003C317B"/>
    <w:rsid w:val="003C33B3"/>
    <w:rsid w:val="003C3A0C"/>
    <w:rsid w:val="003C3D8E"/>
    <w:rsid w:val="003C4C0F"/>
    <w:rsid w:val="003C4F84"/>
    <w:rsid w:val="003C5AD1"/>
    <w:rsid w:val="003C5C41"/>
    <w:rsid w:val="003C5E61"/>
    <w:rsid w:val="003C60C4"/>
    <w:rsid w:val="003C64A0"/>
    <w:rsid w:val="003C6C60"/>
    <w:rsid w:val="003C6F0B"/>
    <w:rsid w:val="003C75B3"/>
    <w:rsid w:val="003C7619"/>
    <w:rsid w:val="003C7A75"/>
    <w:rsid w:val="003C7BA3"/>
    <w:rsid w:val="003D0784"/>
    <w:rsid w:val="003D0889"/>
    <w:rsid w:val="003D08AE"/>
    <w:rsid w:val="003D09DC"/>
    <w:rsid w:val="003D1523"/>
    <w:rsid w:val="003D22BB"/>
    <w:rsid w:val="003D2C6F"/>
    <w:rsid w:val="003D2CE8"/>
    <w:rsid w:val="003D3604"/>
    <w:rsid w:val="003D3642"/>
    <w:rsid w:val="003D38A6"/>
    <w:rsid w:val="003D4E9C"/>
    <w:rsid w:val="003D5EE8"/>
    <w:rsid w:val="003D60AE"/>
    <w:rsid w:val="003D6C65"/>
    <w:rsid w:val="003D713F"/>
    <w:rsid w:val="003D7327"/>
    <w:rsid w:val="003D7705"/>
    <w:rsid w:val="003D7D58"/>
    <w:rsid w:val="003E027B"/>
    <w:rsid w:val="003E0D78"/>
    <w:rsid w:val="003E1CB1"/>
    <w:rsid w:val="003E23E4"/>
    <w:rsid w:val="003E2677"/>
    <w:rsid w:val="003E3A1D"/>
    <w:rsid w:val="003E3A3F"/>
    <w:rsid w:val="003E471E"/>
    <w:rsid w:val="003E4F17"/>
    <w:rsid w:val="003E5831"/>
    <w:rsid w:val="003E59E1"/>
    <w:rsid w:val="003E5DDE"/>
    <w:rsid w:val="003E610A"/>
    <w:rsid w:val="003E6CA0"/>
    <w:rsid w:val="003F0397"/>
    <w:rsid w:val="003F1130"/>
    <w:rsid w:val="003F1311"/>
    <w:rsid w:val="003F194B"/>
    <w:rsid w:val="003F1BCB"/>
    <w:rsid w:val="003F1D6B"/>
    <w:rsid w:val="003F1F41"/>
    <w:rsid w:val="003F21FE"/>
    <w:rsid w:val="003F2619"/>
    <w:rsid w:val="003F2FDE"/>
    <w:rsid w:val="003F330B"/>
    <w:rsid w:val="003F3593"/>
    <w:rsid w:val="003F50DE"/>
    <w:rsid w:val="003F5222"/>
    <w:rsid w:val="003F5281"/>
    <w:rsid w:val="003F5BB1"/>
    <w:rsid w:val="003F61E4"/>
    <w:rsid w:val="003F6A62"/>
    <w:rsid w:val="003F6B81"/>
    <w:rsid w:val="003F6F3C"/>
    <w:rsid w:val="003F6FDF"/>
    <w:rsid w:val="003F7705"/>
    <w:rsid w:val="003F7A5A"/>
    <w:rsid w:val="004002E8"/>
    <w:rsid w:val="00400472"/>
    <w:rsid w:val="00400FA7"/>
    <w:rsid w:val="004016F5"/>
    <w:rsid w:val="004017CA"/>
    <w:rsid w:val="00402D2C"/>
    <w:rsid w:val="00402E8B"/>
    <w:rsid w:val="00402FC7"/>
    <w:rsid w:val="004032C2"/>
    <w:rsid w:val="00403BC1"/>
    <w:rsid w:val="00404253"/>
    <w:rsid w:val="004045AA"/>
    <w:rsid w:val="0040470E"/>
    <w:rsid w:val="004047B9"/>
    <w:rsid w:val="00404C72"/>
    <w:rsid w:val="00404CC5"/>
    <w:rsid w:val="0040549A"/>
    <w:rsid w:val="004054F1"/>
    <w:rsid w:val="0040582F"/>
    <w:rsid w:val="00405CC9"/>
    <w:rsid w:val="004061F1"/>
    <w:rsid w:val="004065E8"/>
    <w:rsid w:val="00406AA5"/>
    <w:rsid w:val="00406FEF"/>
    <w:rsid w:val="0040711E"/>
    <w:rsid w:val="0040736C"/>
    <w:rsid w:val="00407A86"/>
    <w:rsid w:val="00407D33"/>
    <w:rsid w:val="00407D67"/>
    <w:rsid w:val="00407EB3"/>
    <w:rsid w:val="00410B4E"/>
    <w:rsid w:val="00411262"/>
    <w:rsid w:val="00411FA7"/>
    <w:rsid w:val="0041244A"/>
    <w:rsid w:val="00412450"/>
    <w:rsid w:val="004127B1"/>
    <w:rsid w:val="00412C54"/>
    <w:rsid w:val="004131F8"/>
    <w:rsid w:val="004138DE"/>
    <w:rsid w:val="00413B39"/>
    <w:rsid w:val="00413C61"/>
    <w:rsid w:val="00414371"/>
    <w:rsid w:val="00414B2F"/>
    <w:rsid w:val="00414E3A"/>
    <w:rsid w:val="004152B3"/>
    <w:rsid w:val="00415E58"/>
    <w:rsid w:val="00416231"/>
    <w:rsid w:val="00416378"/>
    <w:rsid w:val="00416543"/>
    <w:rsid w:val="0041669C"/>
    <w:rsid w:val="00416A5F"/>
    <w:rsid w:val="00417231"/>
    <w:rsid w:val="00417551"/>
    <w:rsid w:val="00417B23"/>
    <w:rsid w:val="004208AB"/>
    <w:rsid w:val="0042100A"/>
    <w:rsid w:val="004218CD"/>
    <w:rsid w:val="004219EF"/>
    <w:rsid w:val="00421A72"/>
    <w:rsid w:val="00422BE9"/>
    <w:rsid w:val="00422FC5"/>
    <w:rsid w:val="00424348"/>
    <w:rsid w:val="00424A18"/>
    <w:rsid w:val="00424C52"/>
    <w:rsid w:val="00424C86"/>
    <w:rsid w:val="00426CD9"/>
    <w:rsid w:val="00426E60"/>
    <w:rsid w:val="0042743E"/>
    <w:rsid w:val="0043004E"/>
    <w:rsid w:val="00430478"/>
    <w:rsid w:val="00430A62"/>
    <w:rsid w:val="00430FEB"/>
    <w:rsid w:val="004310EE"/>
    <w:rsid w:val="004315AB"/>
    <w:rsid w:val="00432674"/>
    <w:rsid w:val="004329EB"/>
    <w:rsid w:val="00432FBB"/>
    <w:rsid w:val="00433585"/>
    <w:rsid w:val="00433677"/>
    <w:rsid w:val="00433764"/>
    <w:rsid w:val="004340D5"/>
    <w:rsid w:val="004344FB"/>
    <w:rsid w:val="00434508"/>
    <w:rsid w:val="004346A7"/>
    <w:rsid w:val="00434880"/>
    <w:rsid w:val="00434A21"/>
    <w:rsid w:val="00434BE5"/>
    <w:rsid w:val="00434D07"/>
    <w:rsid w:val="00434E4F"/>
    <w:rsid w:val="00434F6F"/>
    <w:rsid w:val="0043526D"/>
    <w:rsid w:val="0043589B"/>
    <w:rsid w:val="00436749"/>
    <w:rsid w:val="00436CCA"/>
    <w:rsid w:val="00436FB7"/>
    <w:rsid w:val="00437035"/>
    <w:rsid w:val="004374F5"/>
    <w:rsid w:val="00437BAC"/>
    <w:rsid w:val="0044044C"/>
    <w:rsid w:val="00440926"/>
    <w:rsid w:val="00441A2B"/>
    <w:rsid w:val="004421C6"/>
    <w:rsid w:val="00442B83"/>
    <w:rsid w:val="00442E9F"/>
    <w:rsid w:val="00443088"/>
    <w:rsid w:val="004438D7"/>
    <w:rsid w:val="00443BCC"/>
    <w:rsid w:val="00443F39"/>
    <w:rsid w:val="004448D7"/>
    <w:rsid w:val="00444DD7"/>
    <w:rsid w:val="0044512B"/>
    <w:rsid w:val="0044540E"/>
    <w:rsid w:val="00445E79"/>
    <w:rsid w:val="004460E9"/>
    <w:rsid w:val="00446282"/>
    <w:rsid w:val="00446346"/>
    <w:rsid w:val="004468CA"/>
    <w:rsid w:val="0044723C"/>
    <w:rsid w:val="00447A21"/>
    <w:rsid w:val="00447B6F"/>
    <w:rsid w:val="00447DBE"/>
    <w:rsid w:val="00447EE8"/>
    <w:rsid w:val="0045039C"/>
    <w:rsid w:val="0045074A"/>
    <w:rsid w:val="004509FE"/>
    <w:rsid w:val="00450A3A"/>
    <w:rsid w:val="00450E5C"/>
    <w:rsid w:val="0045116A"/>
    <w:rsid w:val="004511EC"/>
    <w:rsid w:val="00453623"/>
    <w:rsid w:val="004537B7"/>
    <w:rsid w:val="00453C11"/>
    <w:rsid w:val="00453D45"/>
    <w:rsid w:val="00453EC7"/>
    <w:rsid w:val="00454C86"/>
    <w:rsid w:val="00454CB3"/>
    <w:rsid w:val="00454F61"/>
    <w:rsid w:val="00455323"/>
    <w:rsid w:val="004557B0"/>
    <w:rsid w:val="00455C3E"/>
    <w:rsid w:val="0045744D"/>
    <w:rsid w:val="00457946"/>
    <w:rsid w:val="00457D8B"/>
    <w:rsid w:val="00457F1A"/>
    <w:rsid w:val="004608FA"/>
    <w:rsid w:val="00460A17"/>
    <w:rsid w:val="00461024"/>
    <w:rsid w:val="0046120A"/>
    <w:rsid w:val="004612E8"/>
    <w:rsid w:val="00461BCB"/>
    <w:rsid w:val="00462745"/>
    <w:rsid w:val="00462B01"/>
    <w:rsid w:val="00462F79"/>
    <w:rsid w:val="004633F0"/>
    <w:rsid w:val="00463438"/>
    <w:rsid w:val="00463992"/>
    <w:rsid w:val="00463D1E"/>
    <w:rsid w:val="00463ECE"/>
    <w:rsid w:val="00464290"/>
    <w:rsid w:val="00464629"/>
    <w:rsid w:val="0046525F"/>
    <w:rsid w:val="00465388"/>
    <w:rsid w:val="004655E1"/>
    <w:rsid w:val="0046574F"/>
    <w:rsid w:val="00465D78"/>
    <w:rsid w:val="00466968"/>
    <w:rsid w:val="004677C9"/>
    <w:rsid w:val="00467A68"/>
    <w:rsid w:val="00470AC8"/>
    <w:rsid w:val="00470CB5"/>
    <w:rsid w:val="0047145F"/>
    <w:rsid w:val="004719E3"/>
    <w:rsid w:val="00471EAB"/>
    <w:rsid w:val="00472071"/>
    <w:rsid w:val="004723EE"/>
    <w:rsid w:val="0047382D"/>
    <w:rsid w:val="00473DDF"/>
    <w:rsid w:val="00474736"/>
    <w:rsid w:val="00475734"/>
    <w:rsid w:val="00475A92"/>
    <w:rsid w:val="00475E81"/>
    <w:rsid w:val="00475F46"/>
    <w:rsid w:val="004762DA"/>
    <w:rsid w:val="00476442"/>
    <w:rsid w:val="00476E48"/>
    <w:rsid w:val="00476FBD"/>
    <w:rsid w:val="004776AC"/>
    <w:rsid w:val="00477BB9"/>
    <w:rsid w:val="00480F42"/>
    <w:rsid w:val="0048152C"/>
    <w:rsid w:val="004815F3"/>
    <w:rsid w:val="004816E3"/>
    <w:rsid w:val="00481B67"/>
    <w:rsid w:val="00482388"/>
    <w:rsid w:val="00482C4D"/>
    <w:rsid w:val="00483700"/>
    <w:rsid w:val="00483742"/>
    <w:rsid w:val="00483A08"/>
    <w:rsid w:val="00483D49"/>
    <w:rsid w:val="0048489C"/>
    <w:rsid w:val="00484A97"/>
    <w:rsid w:val="004859EE"/>
    <w:rsid w:val="00485B52"/>
    <w:rsid w:val="004862DA"/>
    <w:rsid w:val="0048640D"/>
    <w:rsid w:val="004872CB"/>
    <w:rsid w:val="00487366"/>
    <w:rsid w:val="004873E4"/>
    <w:rsid w:val="004875B4"/>
    <w:rsid w:val="004875DB"/>
    <w:rsid w:val="00487A58"/>
    <w:rsid w:val="00487D98"/>
    <w:rsid w:val="00487DE1"/>
    <w:rsid w:val="00487F0B"/>
    <w:rsid w:val="0049059B"/>
    <w:rsid w:val="0049072C"/>
    <w:rsid w:val="004907E0"/>
    <w:rsid w:val="00490C46"/>
    <w:rsid w:val="00490FD1"/>
    <w:rsid w:val="00491012"/>
    <w:rsid w:val="00491AD2"/>
    <w:rsid w:val="00491C34"/>
    <w:rsid w:val="00492149"/>
    <w:rsid w:val="00492518"/>
    <w:rsid w:val="00492AED"/>
    <w:rsid w:val="00493569"/>
    <w:rsid w:val="004935C0"/>
    <w:rsid w:val="00493B43"/>
    <w:rsid w:val="00493BED"/>
    <w:rsid w:val="00494CFC"/>
    <w:rsid w:val="00494EB1"/>
    <w:rsid w:val="00495C21"/>
    <w:rsid w:val="004963E0"/>
    <w:rsid w:val="00496414"/>
    <w:rsid w:val="00496617"/>
    <w:rsid w:val="004975BF"/>
    <w:rsid w:val="00497A38"/>
    <w:rsid w:val="00497A50"/>
    <w:rsid w:val="00497A66"/>
    <w:rsid w:val="004A09EF"/>
    <w:rsid w:val="004A0A18"/>
    <w:rsid w:val="004A0C14"/>
    <w:rsid w:val="004A0FB9"/>
    <w:rsid w:val="004A1331"/>
    <w:rsid w:val="004A1744"/>
    <w:rsid w:val="004A228F"/>
    <w:rsid w:val="004A2F87"/>
    <w:rsid w:val="004A2F92"/>
    <w:rsid w:val="004A31A0"/>
    <w:rsid w:val="004A31B2"/>
    <w:rsid w:val="004A3E84"/>
    <w:rsid w:val="004A44D4"/>
    <w:rsid w:val="004A45BD"/>
    <w:rsid w:val="004A4656"/>
    <w:rsid w:val="004A555A"/>
    <w:rsid w:val="004A5578"/>
    <w:rsid w:val="004A6272"/>
    <w:rsid w:val="004A63D0"/>
    <w:rsid w:val="004A6497"/>
    <w:rsid w:val="004A6CB4"/>
    <w:rsid w:val="004A77B0"/>
    <w:rsid w:val="004A77E0"/>
    <w:rsid w:val="004B03FF"/>
    <w:rsid w:val="004B08A9"/>
    <w:rsid w:val="004B0D91"/>
    <w:rsid w:val="004B14F9"/>
    <w:rsid w:val="004B1C88"/>
    <w:rsid w:val="004B1CED"/>
    <w:rsid w:val="004B1EA9"/>
    <w:rsid w:val="004B29E7"/>
    <w:rsid w:val="004B34A7"/>
    <w:rsid w:val="004B3B06"/>
    <w:rsid w:val="004B3ED5"/>
    <w:rsid w:val="004B438B"/>
    <w:rsid w:val="004B4643"/>
    <w:rsid w:val="004B4AC3"/>
    <w:rsid w:val="004B53D6"/>
    <w:rsid w:val="004B53D8"/>
    <w:rsid w:val="004B6DE3"/>
    <w:rsid w:val="004B71D7"/>
    <w:rsid w:val="004B749C"/>
    <w:rsid w:val="004B7F67"/>
    <w:rsid w:val="004C06BE"/>
    <w:rsid w:val="004C0938"/>
    <w:rsid w:val="004C0ED2"/>
    <w:rsid w:val="004C0EF0"/>
    <w:rsid w:val="004C0F54"/>
    <w:rsid w:val="004C1453"/>
    <w:rsid w:val="004C1681"/>
    <w:rsid w:val="004C1994"/>
    <w:rsid w:val="004C363B"/>
    <w:rsid w:val="004C3CE7"/>
    <w:rsid w:val="004C409F"/>
    <w:rsid w:val="004C41C6"/>
    <w:rsid w:val="004C6357"/>
    <w:rsid w:val="004C65D1"/>
    <w:rsid w:val="004C70FC"/>
    <w:rsid w:val="004C73A5"/>
    <w:rsid w:val="004C7548"/>
    <w:rsid w:val="004D022C"/>
    <w:rsid w:val="004D022F"/>
    <w:rsid w:val="004D02E1"/>
    <w:rsid w:val="004D057A"/>
    <w:rsid w:val="004D06BC"/>
    <w:rsid w:val="004D085F"/>
    <w:rsid w:val="004D0936"/>
    <w:rsid w:val="004D0A12"/>
    <w:rsid w:val="004D0DC0"/>
    <w:rsid w:val="004D0DD6"/>
    <w:rsid w:val="004D1DB9"/>
    <w:rsid w:val="004D2164"/>
    <w:rsid w:val="004D2675"/>
    <w:rsid w:val="004D2A38"/>
    <w:rsid w:val="004D3952"/>
    <w:rsid w:val="004D3EEC"/>
    <w:rsid w:val="004D4080"/>
    <w:rsid w:val="004D64CE"/>
    <w:rsid w:val="004D6582"/>
    <w:rsid w:val="004D794F"/>
    <w:rsid w:val="004E05FD"/>
    <w:rsid w:val="004E09AB"/>
    <w:rsid w:val="004E1A0D"/>
    <w:rsid w:val="004E1AFE"/>
    <w:rsid w:val="004E1B4A"/>
    <w:rsid w:val="004E1E91"/>
    <w:rsid w:val="004E23F5"/>
    <w:rsid w:val="004E24CB"/>
    <w:rsid w:val="004E31B7"/>
    <w:rsid w:val="004E38CC"/>
    <w:rsid w:val="004E42C6"/>
    <w:rsid w:val="004E4580"/>
    <w:rsid w:val="004E5418"/>
    <w:rsid w:val="004E5954"/>
    <w:rsid w:val="004E63E5"/>
    <w:rsid w:val="004E6694"/>
    <w:rsid w:val="004E693D"/>
    <w:rsid w:val="004E6A47"/>
    <w:rsid w:val="004E6B76"/>
    <w:rsid w:val="004E79E0"/>
    <w:rsid w:val="004F0B32"/>
    <w:rsid w:val="004F125D"/>
    <w:rsid w:val="004F1274"/>
    <w:rsid w:val="004F1437"/>
    <w:rsid w:val="004F254B"/>
    <w:rsid w:val="004F3540"/>
    <w:rsid w:val="004F376B"/>
    <w:rsid w:val="004F3C37"/>
    <w:rsid w:val="004F40E0"/>
    <w:rsid w:val="004F46C1"/>
    <w:rsid w:val="004F52DB"/>
    <w:rsid w:val="004F5624"/>
    <w:rsid w:val="004F5DA4"/>
    <w:rsid w:val="004F62B2"/>
    <w:rsid w:val="004F6424"/>
    <w:rsid w:val="005004D0"/>
    <w:rsid w:val="005006D0"/>
    <w:rsid w:val="00500931"/>
    <w:rsid w:val="0050207A"/>
    <w:rsid w:val="00502D22"/>
    <w:rsid w:val="00503209"/>
    <w:rsid w:val="005040CD"/>
    <w:rsid w:val="00504229"/>
    <w:rsid w:val="00505229"/>
    <w:rsid w:val="005054A2"/>
    <w:rsid w:val="00505C6D"/>
    <w:rsid w:val="00505E8D"/>
    <w:rsid w:val="0050632D"/>
    <w:rsid w:val="005063E9"/>
    <w:rsid w:val="005067E5"/>
    <w:rsid w:val="00507365"/>
    <w:rsid w:val="0050744B"/>
    <w:rsid w:val="00507F98"/>
    <w:rsid w:val="00510704"/>
    <w:rsid w:val="005108A3"/>
    <w:rsid w:val="00510B21"/>
    <w:rsid w:val="00510DB5"/>
    <w:rsid w:val="00510F5A"/>
    <w:rsid w:val="00510F6E"/>
    <w:rsid w:val="00511422"/>
    <w:rsid w:val="005118AE"/>
    <w:rsid w:val="00511B59"/>
    <w:rsid w:val="0051212F"/>
    <w:rsid w:val="005123F0"/>
    <w:rsid w:val="00512B88"/>
    <w:rsid w:val="0051374C"/>
    <w:rsid w:val="0051384D"/>
    <w:rsid w:val="0051423E"/>
    <w:rsid w:val="0051587A"/>
    <w:rsid w:val="005158FA"/>
    <w:rsid w:val="00515E64"/>
    <w:rsid w:val="00516806"/>
    <w:rsid w:val="005169AD"/>
    <w:rsid w:val="00516EDD"/>
    <w:rsid w:val="0051703E"/>
    <w:rsid w:val="00517C35"/>
    <w:rsid w:val="0052017E"/>
    <w:rsid w:val="005208B9"/>
    <w:rsid w:val="00520942"/>
    <w:rsid w:val="00521345"/>
    <w:rsid w:val="00521CF1"/>
    <w:rsid w:val="00521D59"/>
    <w:rsid w:val="00521DCF"/>
    <w:rsid w:val="00522066"/>
    <w:rsid w:val="005221F0"/>
    <w:rsid w:val="005235C0"/>
    <w:rsid w:val="00523C85"/>
    <w:rsid w:val="00523DC3"/>
    <w:rsid w:val="00524807"/>
    <w:rsid w:val="005252FE"/>
    <w:rsid w:val="0052550E"/>
    <w:rsid w:val="005257A1"/>
    <w:rsid w:val="0052588F"/>
    <w:rsid w:val="00525FF9"/>
    <w:rsid w:val="00526985"/>
    <w:rsid w:val="00526B68"/>
    <w:rsid w:val="005271FC"/>
    <w:rsid w:val="0052739A"/>
    <w:rsid w:val="0052747A"/>
    <w:rsid w:val="0052765F"/>
    <w:rsid w:val="005276CE"/>
    <w:rsid w:val="00527A83"/>
    <w:rsid w:val="00531B0F"/>
    <w:rsid w:val="00531D6E"/>
    <w:rsid w:val="00531F62"/>
    <w:rsid w:val="005324C7"/>
    <w:rsid w:val="00532BE6"/>
    <w:rsid w:val="00532C41"/>
    <w:rsid w:val="00532D3F"/>
    <w:rsid w:val="00532F72"/>
    <w:rsid w:val="0053386D"/>
    <w:rsid w:val="00533B3E"/>
    <w:rsid w:val="00534700"/>
    <w:rsid w:val="00536876"/>
    <w:rsid w:val="00536919"/>
    <w:rsid w:val="00536B72"/>
    <w:rsid w:val="0053791F"/>
    <w:rsid w:val="00537CB6"/>
    <w:rsid w:val="00540BF8"/>
    <w:rsid w:val="00540E0F"/>
    <w:rsid w:val="00540F55"/>
    <w:rsid w:val="00541827"/>
    <w:rsid w:val="00541FEB"/>
    <w:rsid w:val="00542681"/>
    <w:rsid w:val="0054302B"/>
    <w:rsid w:val="0054331E"/>
    <w:rsid w:val="005446F2"/>
    <w:rsid w:val="0054489E"/>
    <w:rsid w:val="00544B56"/>
    <w:rsid w:val="00546260"/>
    <w:rsid w:val="00546622"/>
    <w:rsid w:val="00547538"/>
    <w:rsid w:val="00547E21"/>
    <w:rsid w:val="00547F43"/>
    <w:rsid w:val="00550372"/>
    <w:rsid w:val="00550BF3"/>
    <w:rsid w:val="005514F2"/>
    <w:rsid w:val="00551B57"/>
    <w:rsid w:val="00552711"/>
    <w:rsid w:val="00553BFA"/>
    <w:rsid w:val="005547C4"/>
    <w:rsid w:val="00554D05"/>
    <w:rsid w:val="005552F2"/>
    <w:rsid w:val="0055596B"/>
    <w:rsid w:val="00555B8F"/>
    <w:rsid w:val="00555FD5"/>
    <w:rsid w:val="005562E0"/>
    <w:rsid w:val="0055694C"/>
    <w:rsid w:val="00556AD1"/>
    <w:rsid w:val="0055720A"/>
    <w:rsid w:val="005574AA"/>
    <w:rsid w:val="005574EA"/>
    <w:rsid w:val="00560159"/>
    <w:rsid w:val="00560542"/>
    <w:rsid w:val="0056077E"/>
    <w:rsid w:val="00560EDA"/>
    <w:rsid w:val="0056122C"/>
    <w:rsid w:val="005617E8"/>
    <w:rsid w:val="00562246"/>
    <w:rsid w:val="005629EE"/>
    <w:rsid w:val="00563205"/>
    <w:rsid w:val="00563D6B"/>
    <w:rsid w:val="00564061"/>
    <w:rsid w:val="0056483D"/>
    <w:rsid w:val="00564897"/>
    <w:rsid w:val="005648FA"/>
    <w:rsid w:val="00564D50"/>
    <w:rsid w:val="00564EE1"/>
    <w:rsid w:val="00565179"/>
    <w:rsid w:val="00565452"/>
    <w:rsid w:val="00565741"/>
    <w:rsid w:val="00565BEF"/>
    <w:rsid w:val="00566D72"/>
    <w:rsid w:val="00567346"/>
    <w:rsid w:val="005709FE"/>
    <w:rsid w:val="0057107F"/>
    <w:rsid w:val="00571119"/>
    <w:rsid w:val="00571C19"/>
    <w:rsid w:val="00572094"/>
    <w:rsid w:val="00572133"/>
    <w:rsid w:val="00572256"/>
    <w:rsid w:val="005736CC"/>
    <w:rsid w:val="0057371B"/>
    <w:rsid w:val="005738EB"/>
    <w:rsid w:val="00573C5D"/>
    <w:rsid w:val="00574516"/>
    <w:rsid w:val="005745CE"/>
    <w:rsid w:val="00575EB8"/>
    <w:rsid w:val="0057613A"/>
    <w:rsid w:val="00577589"/>
    <w:rsid w:val="00577A75"/>
    <w:rsid w:val="005800EB"/>
    <w:rsid w:val="00580C0D"/>
    <w:rsid w:val="005819E0"/>
    <w:rsid w:val="00581D2E"/>
    <w:rsid w:val="005821CF"/>
    <w:rsid w:val="00582A9B"/>
    <w:rsid w:val="00582AE8"/>
    <w:rsid w:val="005832AB"/>
    <w:rsid w:val="00583A75"/>
    <w:rsid w:val="00583D08"/>
    <w:rsid w:val="005842B8"/>
    <w:rsid w:val="0058437C"/>
    <w:rsid w:val="00584A5D"/>
    <w:rsid w:val="00584D91"/>
    <w:rsid w:val="00585B0B"/>
    <w:rsid w:val="00586D4A"/>
    <w:rsid w:val="00587B0C"/>
    <w:rsid w:val="00590A43"/>
    <w:rsid w:val="00590D97"/>
    <w:rsid w:val="00590E83"/>
    <w:rsid w:val="00590FA3"/>
    <w:rsid w:val="00591550"/>
    <w:rsid w:val="005915CD"/>
    <w:rsid w:val="00592331"/>
    <w:rsid w:val="00592907"/>
    <w:rsid w:val="00592DDB"/>
    <w:rsid w:val="00592DF7"/>
    <w:rsid w:val="005935F4"/>
    <w:rsid w:val="005938CE"/>
    <w:rsid w:val="00593DC9"/>
    <w:rsid w:val="00593E0A"/>
    <w:rsid w:val="005946C7"/>
    <w:rsid w:val="00594C3C"/>
    <w:rsid w:val="00594D79"/>
    <w:rsid w:val="00595311"/>
    <w:rsid w:val="00595893"/>
    <w:rsid w:val="005966DB"/>
    <w:rsid w:val="0059744D"/>
    <w:rsid w:val="005975E6"/>
    <w:rsid w:val="00597EF9"/>
    <w:rsid w:val="005A0DCD"/>
    <w:rsid w:val="005A1599"/>
    <w:rsid w:val="005A1660"/>
    <w:rsid w:val="005A166E"/>
    <w:rsid w:val="005A166F"/>
    <w:rsid w:val="005A167F"/>
    <w:rsid w:val="005A19AE"/>
    <w:rsid w:val="005A1C95"/>
    <w:rsid w:val="005A285E"/>
    <w:rsid w:val="005A2AA1"/>
    <w:rsid w:val="005A346E"/>
    <w:rsid w:val="005A3648"/>
    <w:rsid w:val="005A3A54"/>
    <w:rsid w:val="005A40CA"/>
    <w:rsid w:val="005A4684"/>
    <w:rsid w:val="005A57F5"/>
    <w:rsid w:val="005A649F"/>
    <w:rsid w:val="005A6C30"/>
    <w:rsid w:val="005A73CF"/>
    <w:rsid w:val="005A7528"/>
    <w:rsid w:val="005A797C"/>
    <w:rsid w:val="005A7AFA"/>
    <w:rsid w:val="005B00FC"/>
    <w:rsid w:val="005B0467"/>
    <w:rsid w:val="005B06F1"/>
    <w:rsid w:val="005B073B"/>
    <w:rsid w:val="005B074A"/>
    <w:rsid w:val="005B0F87"/>
    <w:rsid w:val="005B170E"/>
    <w:rsid w:val="005B1C9D"/>
    <w:rsid w:val="005B1DC3"/>
    <w:rsid w:val="005B252B"/>
    <w:rsid w:val="005B2707"/>
    <w:rsid w:val="005B2AD2"/>
    <w:rsid w:val="005B2E48"/>
    <w:rsid w:val="005B2F8D"/>
    <w:rsid w:val="005B32C2"/>
    <w:rsid w:val="005B32E4"/>
    <w:rsid w:val="005B3EB1"/>
    <w:rsid w:val="005B3F6F"/>
    <w:rsid w:val="005B42DC"/>
    <w:rsid w:val="005B45D2"/>
    <w:rsid w:val="005B49FA"/>
    <w:rsid w:val="005B579B"/>
    <w:rsid w:val="005B57E6"/>
    <w:rsid w:val="005B586F"/>
    <w:rsid w:val="005B5A06"/>
    <w:rsid w:val="005B5C3F"/>
    <w:rsid w:val="005B5EE9"/>
    <w:rsid w:val="005B6DAA"/>
    <w:rsid w:val="005B6E15"/>
    <w:rsid w:val="005B798B"/>
    <w:rsid w:val="005B7AAE"/>
    <w:rsid w:val="005B7D65"/>
    <w:rsid w:val="005C02E6"/>
    <w:rsid w:val="005C09A9"/>
    <w:rsid w:val="005C0A16"/>
    <w:rsid w:val="005C0AD0"/>
    <w:rsid w:val="005C0CB5"/>
    <w:rsid w:val="005C1379"/>
    <w:rsid w:val="005C1489"/>
    <w:rsid w:val="005C1FAE"/>
    <w:rsid w:val="005C2381"/>
    <w:rsid w:val="005C32E4"/>
    <w:rsid w:val="005C39E8"/>
    <w:rsid w:val="005C421A"/>
    <w:rsid w:val="005C439B"/>
    <w:rsid w:val="005C45D7"/>
    <w:rsid w:val="005C4F3C"/>
    <w:rsid w:val="005C5660"/>
    <w:rsid w:val="005C566E"/>
    <w:rsid w:val="005C64A4"/>
    <w:rsid w:val="005C68DC"/>
    <w:rsid w:val="005C71E4"/>
    <w:rsid w:val="005C72E3"/>
    <w:rsid w:val="005C7FC7"/>
    <w:rsid w:val="005D0CA6"/>
    <w:rsid w:val="005D11B2"/>
    <w:rsid w:val="005D16D7"/>
    <w:rsid w:val="005D1F12"/>
    <w:rsid w:val="005D30AD"/>
    <w:rsid w:val="005D370A"/>
    <w:rsid w:val="005D49EE"/>
    <w:rsid w:val="005D4A60"/>
    <w:rsid w:val="005D4B68"/>
    <w:rsid w:val="005D4FEC"/>
    <w:rsid w:val="005D5D7E"/>
    <w:rsid w:val="005D6372"/>
    <w:rsid w:val="005D6397"/>
    <w:rsid w:val="005D64BB"/>
    <w:rsid w:val="005D67FC"/>
    <w:rsid w:val="005D68AD"/>
    <w:rsid w:val="005D6B42"/>
    <w:rsid w:val="005D6DE2"/>
    <w:rsid w:val="005D7040"/>
    <w:rsid w:val="005D7357"/>
    <w:rsid w:val="005D73A9"/>
    <w:rsid w:val="005D7811"/>
    <w:rsid w:val="005D7CC0"/>
    <w:rsid w:val="005E02BB"/>
    <w:rsid w:val="005E08B8"/>
    <w:rsid w:val="005E11C1"/>
    <w:rsid w:val="005E13B9"/>
    <w:rsid w:val="005E1E1C"/>
    <w:rsid w:val="005E23E3"/>
    <w:rsid w:val="005E2563"/>
    <w:rsid w:val="005E38FF"/>
    <w:rsid w:val="005E394C"/>
    <w:rsid w:val="005E42BF"/>
    <w:rsid w:val="005E4D24"/>
    <w:rsid w:val="005E4E70"/>
    <w:rsid w:val="005E5FF7"/>
    <w:rsid w:val="005E65BB"/>
    <w:rsid w:val="005E6F96"/>
    <w:rsid w:val="005E7AAE"/>
    <w:rsid w:val="005F01AC"/>
    <w:rsid w:val="005F0DA0"/>
    <w:rsid w:val="005F1DE5"/>
    <w:rsid w:val="005F2767"/>
    <w:rsid w:val="005F2B50"/>
    <w:rsid w:val="005F2B5C"/>
    <w:rsid w:val="005F39D5"/>
    <w:rsid w:val="005F4724"/>
    <w:rsid w:val="005F4790"/>
    <w:rsid w:val="005F4914"/>
    <w:rsid w:val="005F54F2"/>
    <w:rsid w:val="005F56E3"/>
    <w:rsid w:val="005F62B7"/>
    <w:rsid w:val="005F67FC"/>
    <w:rsid w:val="005F6869"/>
    <w:rsid w:val="005F6BB9"/>
    <w:rsid w:val="005F6BE9"/>
    <w:rsid w:val="005F776A"/>
    <w:rsid w:val="005F78DF"/>
    <w:rsid w:val="00600658"/>
    <w:rsid w:val="00600883"/>
    <w:rsid w:val="00600F6B"/>
    <w:rsid w:val="006018F6"/>
    <w:rsid w:val="006027E3"/>
    <w:rsid w:val="006030D7"/>
    <w:rsid w:val="006030FA"/>
    <w:rsid w:val="00603148"/>
    <w:rsid w:val="006035AB"/>
    <w:rsid w:val="006036DC"/>
    <w:rsid w:val="00604898"/>
    <w:rsid w:val="00604B1E"/>
    <w:rsid w:val="006056A1"/>
    <w:rsid w:val="006059B2"/>
    <w:rsid w:val="006061DE"/>
    <w:rsid w:val="00606C49"/>
    <w:rsid w:val="00606E6F"/>
    <w:rsid w:val="00606FC7"/>
    <w:rsid w:val="00610456"/>
    <w:rsid w:val="006106E4"/>
    <w:rsid w:val="00611173"/>
    <w:rsid w:val="00611473"/>
    <w:rsid w:val="00611854"/>
    <w:rsid w:val="00611B36"/>
    <w:rsid w:val="006124D2"/>
    <w:rsid w:val="006125D7"/>
    <w:rsid w:val="00612A2D"/>
    <w:rsid w:val="00612BF6"/>
    <w:rsid w:val="00612FD9"/>
    <w:rsid w:val="00613234"/>
    <w:rsid w:val="00613499"/>
    <w:rsid w:val="00613A34"/>
    <w:rsid w:val="00613C0A"/>
    <w:rsid w:val="00613FF2"/>
    <w:rsid w:val="00614273"/>
    <w:rsid w:val="00615ADA"/>
    <w:rsid w:val="00615D99"/>
    <w:rsid w:val="0061635C"/>
    <w:rsid w:val="0062046D"/>
    <w:rsid w:val="00620589"/>
    <w:rsid w:val="00620EF0"/>
    <w:rsid w:val="0062113B"/>
    <w:rsid w:val="0062163A"/>
    <w:rsid w:val="00621E14"/>
    <w:rsid w:val="006221CD"/>
    <w:rsid w:val="00622220"/>
    <w:rsid w:val="00622287"/>
    <w:rsid w:val="0062262D"/>
    <w:rsid w:val="00623146"/>
    <w:rsid w:val="006231D2"/>
    <w:rsid w:val="00623DF4"/>
    <w:rsid w:val="0062454C"/>
    <w:rsid w:val="006261BD"/>
    <w:rsid w:val="006266A9"/>
    <w:rsid w:val="00627587"/>
    <w:rsid w:val="00627ACF"/>
    <w:rsid w:val="00627AFD"/>
    <w:rsid w:val="00627B7D"/>
    <w:rsid w:val="00627C5F"/>
    <w:rsid w:val="00630426"/>
    <w:rsid w:val="00630702"/>
    <w:rsid w:val="0063133A"/>
    <w:rsid w:val="0063160C"/>
    <w:rsid w:val="006316BC"/>
    <w:rsid w:val="006316C1"/>
    <w:rsid w:val="00631B94"/>
    <w:rsid w:val="00631ED4"/>
    <w:rsid w:val="0063278D"/>
    <w:rsid w:val="006328BF"/>
    <w:rsid w:val="00632C87"/>
    <w:rsid w:val="0063371A"/>
    <w:rsid w:val="00633902"/>
    <w:rsid w:val="00633A75"/>
    <w:rsid w:val="00633BC7"/>
    <w:rsid w:val="00633E12"/>
    <w:rsid w:val="0063461B"/>
    <w:rsid w:val="006346B3"/>
    <w:rsid w:val="00634769"/>
    <w:rsid w:val="00634946"/>
    <w:rsid w:val="00635391"/>
    <w:rsid w:val="00635452"/>
    <w:rsid w:val="00635AC7"/>
    <w:rsid w:val="00635E9C"/>
    <w:rsid w:val="00635F89"/>
    <w:rsid w:val="00636972"/>
    <w:rsid w:val="0063753F"/>
    <w:rsid w:val="00637B41"/>
    <w:rsid w:val="00637B4C"/>
    <w:rsid w:val="006414EE"/>
    <w:rsid w:val="006418F5"/>
    <w:rsid w:val="00641937"/>
    <w:rsid w:val="00641F80"/>
    <w:rsid w:val="0064231B"/>
    <w:rsid w:val="00642524"/>
    <w:rsid w:val="006428A6"/>
    <w:rsid w:val="00642D0A"/>
    <w:rsid w:val="00643B96"/>
    <w:rsid w:val="0064430C"/>
    <w:rsid w:val="00646207"/>
    <w:rsid w:val="0064630E"/>
    <w:rsid w:val="00646FE1"/>
    <w:rsid w:val="00647075"/>
    <w:rsid w:val="0064717C"/>
    <w:rsid w:val="0064728C"/>
    <w:rsid w:val="00647582"/>
    <w:rsid w:val="0064762C"/>
    <w:rsid w:val="00647AAA"/>
    <w:rsid w:val="0065127E"/>
    <w:rsid w:val="0065176F"/>
    <w:rsid w:val="006518FC"/>
    <w:rsid w:val="00652093"/>
    <w:rsid w:val="00652FFB"/>
    <w:rsid w:val="0065304E"/>
    <w:rsid w:val="006530F8"/>
    <w:rsid w:val="00653F9D"/>
    <w:rsid w:val="00654005"/>
    <w:rsid w:val="006541EF"/>
    <w:rsid w:val="0065581D"/>
    <w:rsid w:val="00655C2F"/>
    <w:rsid w:val="00655CAB"/>
    <w:rsid w:val="0065716F"/>
    <w:rsid w:val="00657750"/>
    <w:rsid w:val="00657FB3"/>
    <w:rsid w:val="006602D5"/>
    <w:rsid w:val="00660403"/>
    <w:rsid w:val="006605CB"/>
    <w:rsid w:val="00660A5B"/>
    <w:rsid w:val="00660AE7"/>
    <w:rsid w:val="00661110"/>
    <w:rsid w:val="00661140"/>
    <w:rsid w:val="006611D8"/>
    <w:rsid w:val="0066121B"/>
    <w:rsid w:val="00661767"/>
    <w:rsid w:val="00661800"/>
    <w:rsid w:val="00661B37"/>
    <w:rsid w:val="00661E9F"/>
    <w:rsid w:val="006625CD"/>
    <w:rsid w:val="006630AB"/>
    <w:rsid w:val="00663672"/>
    <w:rsid w:val="006639DD"/>
    <w:rsid w:val="00663C35"/>
    <w:rsid w:val="00663E05"/>
    <w:rsid w:val="006644DD"/>
    <w:rsid w:val="006646C0"/>
    <w:rsid w:val="00665420"/>
    <w:rsid w:val="00665DFF"/>
    <w:rsid w:val="00666022"/>
    <w:rsid w:val="006675E3"/>
    <w:rsid w:val="00667690"/>
    <w:rsid w:val="00667E80"/>
    <w:rsid w:val="00667ED1"/>
    <w:rsid w:val="00670AF8"/>
    <w:rsid w:val="00670E80"/>
    <w:rsid w:val="006710DD"/>
    <w:rsid w:val="00671575"/>
    <w:rsid w:val="006716D1"/>
    <w:rsid w:val="00671C88"/>
    <w:rsid w:val="00671FC9"/>
    <w:rsid w:val="00672063"/>
    <w:rsid w:val="0067263C"/>
    <w:rsid w:val="00672934"/>
    <w:rsid w:val="00673200"/>
    <w:rsid w:val="00673CDE"/>
    <w:rsid w:val="00673F88"/>
    <w:rsid w:val="006742BB"/>
    <w:rsid w:val="006743FB"/>
    <w:rsid w:val="00674A8B"/>
    <w:rsid w:val="0067501E"/>
    <w:rsid w:val="006750B2"/>
    <w:rsid w:val="006750BE"/>
    <w:rsid w:val="006752AC"/>
    <w:rsid w:val="006754C5"/>
    <w:rsid w:val="006756B3"/>
    <w:rsid w:val="00675A2C"/>
    <w:rsid w:val="00675C52"/>
    <w:rsid w:val="00676170"/>
    <w:rsid w:val="006773D2"/>
    <w:rsid w:val="00677493"/>
    <w:rsid w:val="006778BD"/>
    <w:rsid w:val="00677DF7"/>
    <w:rsid w:val="00680581"/>
    <w:rsid w:val="00680A56"/>
    <w:rsid w:val="00681A41"/>
    <w:rsid w:val="00681D4D"/>
    <w:rsid w:val="00681DAF"/>
    <w:rsid w:val="006820B7"/>
    <w:rsid w:val="006820D8"/>
    <w:rsid w:val="006821B2"/>
    <w:rsid w:val="00682D18"/>
    <w:rsid w:val="006838C0"/>
    <w:rsid w:val="00684647"/>
    <w:rsid w:val="0068473F"/>
    <w:rsid w:val="006851EF"/>
    <w:rsid w:val="00685856"/>
    <w:rsid w:val="00685901"/>
    <w:rsid w:val="00685B75"/>
    <w:rsid w:val="00685BB9"/>
    <w:rsid w:val="006860C4"/>
    <w:rsid w:val="0068621B"/>
    <w:rsid w:val="00686B46"/>
    <w:rsid w:val="00686DC4"/>
    <w:rsid w:val="00686FCB"/>
    <w:rsid w:val="00687435"/>
    <w:rsid w:val="00687905"/>
    <w:rsid w:val="00687E06"/>
    <w:rsid w:val="00690127"/>
    <w:rsid w:val="006906A9"/>
    <w:rsid w:val="006912AD"/>
    <w:rsid w:val="006914BB"/>
    <w:rsid w:val="00691B0A"/>
    <w:rsid w:val="00691BFF"/>
    <w:rsid w:val="00691F92"/>
    <w:rsid w:val="006926A3"/>
    <w:rsid w:val="00692CA8"/>
    <w:rsid w:val="00693046"/>
    <w:rsid w:val="006930BC"/>
    <w:rsid w:val="00693B39"/>
    <w:rsid w:val="00693ECD"/>
    <w:rsid w:val="00694280"/>
    <w:rsid w:val="006942CA"/>
    <w:rsid w:val="00694868"/>
    <w:rsid w:val="0069509B"/>
    <w:rsid w:val="006953C1"/>
    <w:rsid w:val="00695CB8"/>
    <w:rsid w:val="00696EB2"/>
    <w:rsid w:val="00696F3D"/>
    <w:rsid w:val="0069741A"/>
    <w:rsid w:val="00697CA2"/>
    <w:rsid w:val="00697E88"/>
    <w:rsid w:val="006A00B0"/>
    <w:rsid w:val="006A026C"/>
    <w:rsid w:val="006A09E2"/>
    <w:rsid w:val="006A0DEA"/>
    <w:rsid w:val="006A103C"/>
    <w:rsid w:val="006A133D"/>
    <w:rsid w:val="006A16E9"/>
    <w:rsid w:val="006A1F01"/>
    <w:rsid w:val="006A2B60"/>
    <w:rsid w:val="006A3601"/>
    <w:rsid w:val="006A36DD"/>
    <w:rsid w:val="006A41C4"/>
    <w:rsid w:val="006A5019"/>
    <w:rsid w:val="006A5450"/>
    <w:rsid w:val="006A5A6E"/>
    <w:rsid w:val="006A6399"/>
    <w:rsid w:val="006A662E"/>
    <w:rsid w:val="006A68E6"/>
    <w:rsid w:val="006A69A9"/>
    <w:rsid w:val="006A6C6C"/>
    <w:rsid w:val="006B0199"/>
    <w:rsid w:val="006B0737"/>
    <w:rsid w:val="006B0A32"/>
    <w:rsid w:val="006B0BD8"/>
    <w:rsid w:val="006B1730"/>
    <w:rsid w:val="006B1A8B"/>
    <w:rsid w:val="006B2A1E"/>
    <w:rsid w:val="006B4320"/>
    <w:rsid w:val="006B4557"/>
    <w:rsid w:val="006B46DE"/>
    <w:rsid w:val="006B622F"/>
    <w:rsid w:val="006B6FD3"/>
    <w:rsid w:val="006C0251"/>
    <w:rsid w:val="006C0320"/>
    <w:rsid w:val="006C0616"/>
    <w:rsid w:val="006C086F"/>
    <w:rsid w:val="006C0C66"/>
    <w:rsid w:val="006C110E"/>
    <w:rsid w:val="006C2B9A"/>
    <w:rsid w:val="006C39BB"/>
    <w:rsid w:val="006C4320"/>
    <w:rsid w:val="006C4502"/>
    <w:rsid w:val="006C4B7C"/>
    <w:rsid w:val="006C4F3C"/>
    <w:rsid w:val="006C4F9D"/>
    <w:rsid w:val="006C51F4"/>
    <w:rsid w:val="006C54E0"/>
    <w:rsid w:val="006C6114"/>
    <w:rsid w:val="006C630B"/>
    <w:rsid w:val="006C6743"/>
    <w:rsid w:val="006C67B4"/>
    <w:rsid w:val="006C6A07"/>
    <w:rsid w:val="006C784E"/>
    <w:rsid w:val="006D0096"/>
    <w:rsid w:val="006D0EF6"/>
    <w:rsid w:val="006D1285"/>
    <w:rsid w:val="006D15ED"/>
    <w:rsid w:val="006D2288"/>
    <w:rsid w:val="006D3260"/>
    <w:rsid w:val="006D3996"/>
    <w:rsid w:val="006D4464"/>
    <w:rsid w:val="006D4CDA"/>
    <w:rsid w:val="006D4CEA"/>
    <w:rsid w:val="006D5094"/>
    <w:rsid w:val="006D5E91"/>
    <w:rsid w:val="006D724C"/>
    <w:rsid w:val="006D72CD"/>
    <w:rsid w:val="006D7372"/>
    <w:rsid w:val="006D77D1"/>
    <w:rsid w:val="006D7919"/>
    <w:rsid w:val="006D7BCB"/>
    <w:rsid w:val="006D7E87"/>
    <w:rsid w:val="006E05B1"/>
    <w:rsid w:val="006E09D4"/>
    <w:rsid w:val="006E0FE0"/>
    <w:rsid w:val="006E14E6"/>
    <w:rsid w:val="006E1AEE"/>
    <w:rsid w:val="006E25D6"/>
    <w:rsid w:val="006E2F52"/>
    <w:rsid w:val="006E32A9"/>
    <w:rsid w:val="006E3B9C"/>
    <w:rsid w:val="006E3DC3"/>
    <w:rsid w:val="006E45A9"/>
    <w:rsid w:val="006E46B8"/>
    <w:rsid w:val="006E4964"/>
    <w:rsid w:val="006E4ADB"/>
    <w:rsid w:val="006E51A2"/>
    <w:rsid w:val="006E54C6"/>
    <w:rsid w:val="006E55B9"/>
    <w:rsid w:val="006E5EA3"/>
    <w:rsid w:val="006E6C9D"/>
    <w:rsid w:val="006E7E72"/>
    <w:rsid w:val="006F00E9"/>
    <w:rsid w:val="006F0B86"/>
    <w:rsid w:val="006F0DE2"/>
    <w:rsid w:val="006F1083"/>
    <w:rsid w:val="006F11BD"/>
    <w:rsid w:val="006F135B"/>
    <w:rsid w:val="006F1A70"/>
    <w:rsid w:val="006F25B4"/>
    <w:rsid w:val="006F277E"/>
    <w:rsid w:val="006F2D05"/>
    <w:rsid w:val="006F2DD8"/>
    <w:rsid w:val="006F32C7"/>
    <w:rsid w:val="006F3392"/>
    <w:rsid w:val="006F3495"/>
    <w:rsid w:val="006F3DCE"/>
    <w:rsid w:val="006F406A"/>
    <w:rsid w:val="006F417D"/>
    <w:rsid w:val="006F4369"/>
    <w:rsid w:val="006F43D0"/>
    <w:rsid w:val="006F43F1"/>
    <w:rsid w:val="006F44C4"/>
    <w:rsid w:val="006F532F"/>
    <w:rsid w:val="006F55E2"/>
    <w:rsid w:val="006F5937"/>
    <w:rsid w:val="006F5C83"/>
    <w:rsid w:val="006F5DB1"/>
    <w:rsid w:val="006F6241"/>
    <w:rsid w:val="006F67CC"/>
    <w:rsid w:val="006F6B89"/>
    <w:rsid w:val="006F71E2"/>
    <w:rsid w:val="00700070"/>
    <w:rsid w:val="0070020E"/>
    <w:rsid w:val="007012CD"/>
    <w:rsid w:val="00701C2D"/>
    <w:rsid w:val="00702093"/>
    <w:rsid w:val="00702162"/>
    <w:rsid w:val="007032E5"/>
    <w:rsid w:val="0070355D"/>
    <w:rsid w:val="00703596"/>
    <w:rsid w:val="007035FA"/>
    <w:rsid w:val="007037F1"/>
    <w:rsid w:val="00703930"/>
    <w:rsid w:val="00703974"/>
    <w:rsid w:val="00703B5A"/>
    <w:rsid w:val="0070415D"/>
    <w:rsid w:val="0070453D"/>
    <w:rsid w:val="007047C2"/>
    <w:rsid w:val="0070518A"/>
    <w:rsid w:val="0070580E"/>
    <w:rsid w:val="0070610E"/>
    <w:rsid w:val="00707759"/>
    <w:rsid w:val="00710023"/>
    <w:rsid w:val="00710081"/>
    <w:rsid w:val="007103C0"/>
    <w:rsid w:val="00710B0D"/>
    <w:rsid w:val="00710EA7"/>
    <w:rsid w:val="0071103D"/>
    <w:rsid w:val="00711D62"/>
    <w:rsid w:val="007129A9"/>
    <w:rsid w:val="00713CB5"/>
    <w:rsid w:val="00714E3F"/>
    <w:rsid w:val="0071558B"/>
    <w:rsid w:val="00715670"/>
    <w:rsid w:val="00715F87"/>
    <w:rsid w:val="007170EC"/>
    <w:rsid w:val="0071734C"/>
    <w:rsid w:val="0071776A"/>
    <w:rsid w:val="00717E3E"/>
    <w:rsid w:val="00721189"/>
    <w:rsid w:val="0072125C"/>
    <w:rsid w:val="00721D9C"/>
    <w:rsid w:val="007220E1"/>
    <w:rsid w:val="007221C3"/>
    <w:rsid w:val="007226B9"/>
    <w:rsid w:val="007227E4"/>
    <w:rsid w:val="00722992"/>
    <w:rsid w:val="00722F2C"/>
    <w:rsid w:val="00722FD5"/>
    <w:rsid w:val="007239A5"/>
    <w:rsid w:val="0072436F"/>
    <w:rsid w:val="00724379"/>
    <w:rsid w:val="00724B91"/>
    <w:rsid w:val="00725057"/>
    <w:rsid w:val="00725255"/>
    <w:rsid w:val="007254D1"/>
    <w:rsid w:val="00725928"/>
    <w:rsid w:val="00725A7A"/>
    <w:rsid w:val="00725B32"/>
    <w:rsid w:val="00725B3C"/>
    <w:rsid w:val="00727B28"/>
    <w:rsid w:val="007305F6"/>
    <w:rsid w:val="007308D1"/>
    <w:rsid w:val="0073146B"/>
    <w:rsid w:val="007330B4"/>
    <w:rsid w:val="0073394C"/>
    <w:rsid w:val="00733D54"/>
    <w:rsid w:val="00734CEE"/>
    <w:rsid w:val="007359E3"/>
    <w:rsid w:val="00736593"/>
    <w:rsid w:val="00736A4F"/>
    <w:rsid w:val="00736D56"/>
    <w:rsid w:val="00736EEF"/>
    <w:rsid w:val="0073751C"/>
    <w:rsid w:val="00737753"/>
    <w:rsid w:val="00737768"/>
    <w:rsid w:val="00737FFA"/>
    <w:rsid w:val="007408F7"/>
    <w:rsid w:val="00740BB8"/>
    <w:rsid w:val="00740CE9"/>
    <w:rsid w:val="0074174C"/>
    <w:rsid w:val="007419FF"/>
    <w:rsid w:val="00741A8A"/>
    <w:rsid w:val="00741AEF"/>
    <w:rsid w:val="007422CD"/>
    <w:rsid w:val="007425F8"/>
    <w:rsid w:val="007428C6"/>
    <w:rsid w:val="007428E3"/>
    <w:rsid w:val="00743922"/>
    <w:rsid w:val="0074394E"/>
    <w:rsid w:val="00743B9E"/>
    <w:rsid w:val="0074422D"/>
    <w:rsid w:val="00744407"/>
    <w:rsid w:val="00744584"/>
    <w:rsid w:val="00744A75"/>
    <w:rsid w:val="00744E52"/>
    <w:rsid w:val="0074525B"/>
    <w:rsid w:val="00746A65"/>
    <w:rsid w:val="00746A9A"/>
    <w:rsid w:val="0074716C"/>
    <w:rsid w:val="00747857"/>
    <w:rsid w:val="00750ACF"/>
    <w:rsid w:val="00750B20"/>
    <w:rsid w:val="00750D0A"/>
    <w:rsid w:val="007512BC"/>
    <w:rsid w:val="007518EF"/>
    <w:rsid w:val="00751D07"/>
    <w:rsid w:val="00751D93"/>
    <w:rsid w:val="00751DD8"/>
    <w:rsid w:val="007521EA"/>
    <w:rsid w:val="00752300"/>
    <w:rsid w:val="00752949"/>
    <w:rsid w:val="007530DF"/>
    <w:rsid w:val="0075388B"/>
    <w:rsid w:val="00753BF5"/>
    <w:rsid w:val="007541B9"/>
    <w:rsid w:val="0075440F"/>
    <w:rsid w:val="007546F8"/>
    <w:rsid w:val="0075491A"/>
    <w:rsid w:val="0075579B"/>
    <w:rsid w:val="00755BAB"/>
    <w:rsid w:val="00756436"/>
    <w:rsid w:val="00756492"/>
    <w:rsid w:val="00757452"/>
    <w:rsid w:val="007578E6"/>
    <w:rsid w:val="00757DDA"/>
    <w:rsid w:val="00757FCD"/>
    <w:rsid w:val="007603BC"/>
    <w:rsid w:val="0076080E"/>
    <w:rsid w:val="00760C8F"/>
    <w:rsid w:val="007623FA"/>
    <w:rsid w:val="007628B3"/>
    <w:rsid w:val="00762EFF"/>
    <w:rsid w:val="00763751"/>
    <w:rsid w:val="00763EA6"/>
    <w:rsid w:val="0076411D"/>
    <w:rsid w:val="00765497"/>
    <w:rsid w:val="00765AA7"/>
    <w:rsid w:val="00765F45"/>
    <w:rsid w:val="00766F08"/>
    <w:rsid w:val="007670F8"/>
    <w:rsid w:val="007671D4"/>
    <w:rsid w:val="00767813"/>
    <w:rsid w:val="00767837"/>
    <w:rsid w:val="00770458"/>
    <w:rsid w:val="007708A7"/>
    <w:rsid w:val="00770A85"/>
    <w:rsid w:val="00770AA4"/>
    <w:rsid w:val="00770EF9"/>
    <w:rsid w:val="00771586"/>
    <w:rsid w:val="007721C5"/>
    <w:rsid w:val="00772280"/>
    <w:rsid w:val="00773B16"/>
    <w:rsid w:val="00773B53"/>
    <w:rsid w:val="00773C3D"/>
    <w:rsid w:val="00773DC9"/>
    <w:rsid w:val="00774CF4"/>
    <w:rsid w:val="0077572E"/>
    <w:rsid w:val="007757D0"/>
    <w:rsid w:val="00775DAE"/>
    <w:rsid w:val="00776329"/>
    <w:rsid w:val="007770B2"/>
    <w:rsid w:val="00777BE4"/>
    <w:rsid w:val="0078031B"/>
    <w:rsid w:val="00780D9A"/>
    <w:rsid w:val="0078153B"/>
    <w:rsid w:val="0078184C"/>
    <w:rsid w:val="007820D6"/>
    <w:rsid w:val="00782BC3"/>
    <w:rsid w:val="0078459C"/>
    <w:rsid w:val="00784B87"/>
    <w:rsid w:val="00784F44"/>
    <w:rsid w:val="007855A7"/>
    <w:rsid w:val="00785A44"/>
    <w:rsid w:val="00785A9A"/>
    <w:rsid w:val="00785D1E"/>
    <w:rsid w:val="007864F1"/>
    <w:rsid w:val="007865C2"/>
    <w:rsid w:val="00786672"/>
    <w:rsid w:val="007866DD"/>
    <w:rsid w:val="0078708D"/>
    <w:rsid w:val="007870BF"/>
    <w:rsid w:val="007872CF"/>
    <w:rsid w:val="007872D5"/>
    <w:rsid w:val="0078744C"/>
    <w:rsid w:val="00787FF8"/>
    <w:rsid w:val="00790010"/>
    <w:rsid w:val="00790596"/>
    <w:rsid w:val="00790F01"/>
    <w:rsid w:val="00791161"/>
    <w:rsid w:val="0079151B"/>
    <w:rsid w:val="00791D3C"/>
    <w:rsid w:val="0079201C"/>
    <w:rsid w:val="0079238C"/>
    <w:rsid w:val="007923BE"/>
    <w:rsid w:val="0079294B"/>
    <w:rsid w:val="0079307F"/>
    <w:rsid w:val="007940C5"/>
    <w:rsid w:val="007947C4"/>
    <w:rsid w:val="00795409"/>
    <w:rsid w:val="00795481"/>
    <w:rsid w:val="007957A7"/>
    <w:rsid w:val="00795812"/>
    <w:rsid w:val="00795CE1"/>
    <w:rsid w:val="0079629C"/>
    <w:rsid w:val="007969B8"/>
    <w:rsid w:val="007976D7"/>
    <w:rsid w:val="007A035D"/>
    <w:rsid w:val="007A0646"/>
    <w:rsid w:val="007A06AC"/>
    <w:rsid w:val="007A078B"/>
    <w:rsid w:val="007A0C2A"/>
    <w:rsid w:val="007A15BF"/>
    <w:rsid w:val="007A162B"/>
    <w:rsid w:val="007A1B2F"/>
    <w:rsid w:val="007A1FC5"/>
    <w:rsid w:val="007A23F7"/>
    <w:rsid w:val="007A2BEE"/>
    <w:rsid w:val="007A365F"/>
    <w:rsid w:val="007A42DA"/>
    <w:rsid w:val="007A4636"/>
    <w:rsid w:val="007A50B2"/>
    <w:rsid w:val="007A5520"/>
    <w:rsid w:val="007A5719"/>
    <w:rsid w:val="007A5858"/>
    <w:rsid w:val="007A5F4E"/>
    <w:rsid w:val="007A616E"/>
    <w:rsid w:val="007A6F8D"/>
    <w:rsid w:val="007A722D"/>
    <w:rsid w:val="007A7319"/>
    <w:rsid w:val="007A7377"/>
    <w:rsid w:val="007B08CC"/>
    <w:rsid w:val="007B0914"/>
    <w:rsid w:val="007B09EF"/>
    <w:rsid w:val="007B0AC4"/>
    <w:rsid w:val="007B1014"/>
    <w:rsid w:val="007B103F"/>
    <w:rsid w:val="007B1288"/>
    <w:rsid w:val="007B1484"/>
    <w:rsid w:val="007B1A10"/>
    <w:rsid w:val="007B1B2B"/>
    <w:rsid w:val="007B1E5A"/>
    <w:rsid w:val="007B30B9"/>
    <w:rsid w:val="007B31AB"/>
    <w:rsid w:val="007B3268"/>
    <w:rsid w:val="007B37F1"/>
    <w:rsid w:val="007B3BC0"/>
    <w:rsid w:val="007B3D76"/>
    <w:rsid w:val="007B42D3"/>
    <w:rsid w:val="007B437E"/>
    <w:rsid w:val="007B46D9"/>
    <w:rsid w:val="007B498C"/>
    <w:rsid w:val="007B5115"/>
    <w:rsid w:val="007B54A6"/>
    <w:rsid w:val="007B5633"/>
    <w:rsid w:val="007B5C07"/>
    <w:rsid w:val="007B5D88"/>
    <w:rsid w:val="007B6659"/>
    <w:rsid w:val="007B6AE0"/>
    <w:rsid w:val="007B6BD9"/>
    <w:rsid w:val="007B6C39"/>
    <w:rsid w:val="007B6CBA"/>
    <w:rsid w:val="007B76AB"/>
    <w:rsid w:val="007B7DBD"/>
    <w:rsid w:val="007C0283"/>
    <w:rsid w:val="007C09EA"/>
    <w:rsid w:val="007C0EB9"/>
    <w:rsid w:val="007C107C"/>
    <w:rsid w:val="007C15F0"/>
    <w:rsid w:val="007C264B"/>
    <w:rsid w:val="007C45D3"/>
    <w:rsid w:val="007C597B"/>
    <w:rsid w:val="007C5C3E"/>
    <w:rsid w:val="007C60C4"/>
    <w:rsid w:val="007C6195"/>
    <w:rsid w:val="007C6213"/>
    <w:rsid w:val="007C6712"/>
    <w:rsid w:val="007C7066"/>
    <w:rsid w:val="007C7476"/>
    <w:rsid w:val="007C74FF"/>
    <w:rsid w:val="007C760C"/>
    <w:rsid w:val="007C79D7"/>
    <w:rsid w:val="007D077B"/>
    <w:rsid w:val="007D08FD"/>
    <w:rsid w:val="007D0DD4"/>
    <w:rsid w:val="007D1230"/>
    <w:rsid w:val="007D1259"/>
    <w:rsid w:val="007D13E4"/>
    <w:rsid w:val="007D155B"/>
    <w:rsid w:val="007D1584"/>
    <w:rsid w:val="007D1F73"/>
    <w:rsid w:val="007D2044"/>
    <w:rsid w:val="007D2BC9"/>
    <w:rsid w:val="007D2C48"/>
    <w:rsid w:val="007D3668"/>
    <w:rsid w:val="007D38D9"/>
    <w:rsid w:val="007D3C89"/>
    <w:rsid w:val="007D4198"/>
    <w:rsid w:val="007D4B12"/>
    <w:rsid w:val="007D4F33"/>
    <w:rsid w:val="007D554B"/>
    <w:rsid w:val="007D5951"/>
    <w:rsid w:val="007D59D0"/>
    <w:rsid w:val="007D62A2"/>
    <w:rsid w:val="007D65C7"/>
    <w:rsid w:val="007D68AA"/>
    <w:rsid w:val="007D6C30"/>
    <w:rsid w:val="007D6DA7"/>
    <w:rsid w:val="007D7190"/>
    <w:rsid w:val="007D74D2"/>
    <w:rsid w:val="007D7764"/>
    <w:rsid w:val="007D79B5"/>
    <w:rsid w:val="007D7F2A"/>
    <w:rsid w:val="007E00B8"/>
    <w:rsid w:val="007E1A41"/>
    <w:rsid w:val="007E2334"/>
    <w:rsid w:val="007E239C"/>
    <w:rsid w:val="007E23CE"/>
    <w:rsid w:val="007E2B25"/>
    <w:rsid w:val="007E2B7B"/>
    <w:rsid w:val="007E2CE7"/>
    <w:rsid w:val="007E2F26"/>
    <w:rsid w:val="007E30F7"/>
    <w:rsid w:val="007E43D0"/>
    <w:rsid w:val="007E4F00"/>
    <w:rsid w:val="007E54F8"/>
    <w:rsid w:val="007E5987"/>
    <w:rsid w:val="007E5BD8"/>
    <w:rsid w:val="007E60A6"/>
    <w:rsid w:val="007E625B"/>
    <w:rsid w:val="007E65F5"/>
    <w:rsid w:val="007E7013"/>
    <w:rsid w:val="007E7502"/>
    <w:rsid w:val="007E7942"/>
    <w:rsid w:val="007E7BF9"/>
    <w:rsid w:val="007F0206"/>
    <w:rsid w:val="007F02BC"/>
    <w:rsid w:val="007F0394"/>
    <w:rsid w:val="007F0605"/>
    <w:rsid w:val="007F16E4"/>
    <w:rsid w:val="007F1D17"/>
    <w:rsid w:val="007F1E6C"/>
    <w:rsid w:val="007F20D7"/>
    <w:rsid w:val="007F2A78"/>
    <w:rsid w:val="007F2E65"/>
    <w:rsid w:val="007F2F1E"/>
    <w:rsid w:val="007F38E2"/>
    <w:rsid w:val="007F38FD"/>
    <w:rsid w:val="007F42EC"/>
    <w:rsid w:val="007F43BA"/>
    <w:rsid w:val="007F45D1"/>
    <w:rsid w:val="007F4683"/>
    <w:rsid w:val="007F4D34"/>
    <w:rsid w:val="007F4D9F"/>
    <w:rsid w:val="007F4E3F"/>
    <w:rsid w:val="007F5745"/>
    <w:rsid w:val="007F5AF2"/>
    <w:rsid w:val="007F606F"/>
    <w:rsid w:val="007F64BE"/>
    <w:rsid w:val="007F6CED"/>
    <w:rsid w:val="007F6D32"/>
    <w:rsid w:val="007F6DC3"/>
    <w:rsid w:val="007F6F2F"/>
    <w:rsid w:val="007F74F2"/>
    <w:rsid w:val="00800240"/>
    <w:rsid w:val="008006B4"/>
    <w:rsid w:val="008007BC"/>
    <w:rsid w:val="00800C64"/>
    <w:rsid w:val="0080136C"/>
    <w:rsid w:val="008015B6"/>
    <w:rsid w:val="00801CEF"/>
    <w:rsid w:val="0080203F"/>
    <w:rsid w:val="0080314A"/>
    <w:rsid w:val="0080326F"/>
    <w:rsid w:val="00803D4D"/>
    <w:rsid w:val="00803F8F"/>
    <w:rsid w:val="00803FD4"/>
    <w:rsid w:val="0080414A"/>
    <w:rsid w:val="00804402"/>
    <w:rsid w:val="0080481C"/>
    <w:rsid w:val="00804C54"/>
    <w:rsid w:val="00804CED"/>
    <w:rsid w:val="0080540D"/>
    <w:rsid w:val="008056DD"/>
    <w:rsid w:val="00805714"/>
    <w:rsid w:val="00806151"/>
    <w:rsid w:val="00806DC3"/>
    <w:rsid w:val="00807773"/>
    <w:rsid w:val="00807AE6"/>
    <w:rsid w:val="00807B6F"/>
    <w:rsid w:val="00807F9B"/>
    <w:rsid w:val="0081002B"/>
    <w:rsid w:val="008103ED"/>
    <w:rsid w:val="0081104C"/>
    <w:rsid w:val="00811891"/>
    <w:rsid w:val="00811F25"/>
    <w:rsid w:val="008121F2"/>
    <w:rsid w:val="0081236C"/>
    <w:rsid w:val="00812A10"/>
    <w:rsid w:val="00812D16"/>
    <w:rsid w:val="00812D69"/>
    <w:rsid w:val="00813D35"/>
    <w:rsid w:val="00814C9D"/>
    <w:rsid w:val="008154A5"/>
    <w:rsid w:val="0081572A"/>
    <w:rsid w:val="008161DD"/>
    <w:rsid w:val="00816715"/>
    <w:rsid w:val="00816C51"/>
    <w:rsid w:val="0081732C"/>
    <w:rsid w:val="0082039B"/>
    <w:rsid w:val="008203AE"/>
    <w:rsid w:val="00820436"/>
    <w:rsid w:val="0082050A"/>
    <w:rsid w:val="00820A21"/>
    <w:rsid w:val="00821865"/>
    <w:rsid w:val="00821D92"/>
    <w:rsid w:val="008221FB"/>
    <w:rsid w:val="008225EB"/>
    <w:rsid w:val="00822F0A"/>
    <w:rsid w:val="0082327D"/>
    <w:rsid w:val="0082433D"/>
    <w:rsid w:val="008246DF"/>
    <w:rsid w:val="00825137"/>
    <w:rsid w:val="00826509"/>
    <w:rsid w:val="00827F5B"/>
    <w:rsid w:val="008305CE"/>
    <w:rsid w:val="008313E1"/>
    <w:rsid w:val="00831E75"/>
    <w:rsid w:val="00832017"/>
    <w:rsid w:val="00832204"/>
    <w:rsid w:val="0083273B"/>
    <w:rsid w:val="00832B43"/>
    <w:rsid w:val="0083354D"/>
    <w:rsid w:val="00833BC7"/>
    <w:rsid w:val="008349DC"/>
    <w:rsid w:val="00834C9E"/>
    <w:rsid w:val="00834F68"/>
    <w:rsid w:val="0083526D"/>
    <w:rsid w:val="00835585"/>
    <w:rsid w:val="0083561B"/>
    <w:rsid w:val="008356D6"/>
    <w:rsid w:val="00836ED9"/>
    <w:rsid w:val="0083730A"/>
    <w:rsid w:val="00837694"/>
    <w:rsid w:val="008379D4"/>
    <w:rsid w:val="00837D78"/>
    <w:rsid w:val="008407F4"/>
    <w:rsid w:val="00840D79"/>
    <w:rsid w:val="008413ED"/>
    <w:rsid w:val="00841815"/>
    <w:rsid w:val="00841E0A"/>
    <w:rsid w:val="00841E67"/>
    <w:rsid w:val="00842281"/>
    <w:rsid w:val="00842834"/>
    <w:rsid w:val="0084286F"/>
    <w:rsid w:val="008429B6"/>
    <w:rsid w:val="00842A21"/>
    <w:rsid w:val="00842F9A"/>
    <w:rsid w:val="00843700"/>
    <w:rsid w:val="00843E11"/>
    <w:rsid w:val="00843F4C"/>
    <w:rsid w:val="008447BD"/>
    <w:rsid w:val="00844832"/>
    <w:rsid w:val="00845338"/>
    <w:rsid w:val="00845399"/>
    <w:rsid w:val="00845DAD"/>
    <w:rsid w:val="008467BF"/>
    <w:rsid w:val="008468C4"/>
    <w:rsid w:val="00846A73"/>
    <w:rsid w:val="00846F3D"/>
    <w:rsid w:val="008470A8"/>
    <w:rsid w:val="00851042"/>
    <w:rsid w:val="008510C1"/>
    <w:rsid w:val="008510FD"/>
    <w:rsid w:val="00851377"/>
    <w:rsid w:val="0085140B"/>
    <w:rsid w:val="00851466"/>
    <w:rsid w:val="0085251D"/>
    <w:rsid w:val="0085257F"/>
    <w:rsid w:val="008527B3"/>
    <w:rsid w:val="00852E8A"/>
    <w:rsid w:val="00853E41"/>
    <w:rsid w:val="00853E94"/>
    <w:rsid w:val="00854279"/>
    <w:rsid w:val="0085437C"/>
    <w:rsid w:val="00854624"/>
    <w:rsid w:val="00854A4F"/>
    <w:rsid w:val="00854B2F"/>
    <w:rsid w:val="0085527C"/>
    <w:rsid w:val="00855481"/>
    <w:rsid w:val="00856354"/>
    <w:rsid w:val="008568E1"/>
    <w:rsid w:val="00856BE9"/>
    <w:rsid w:val="00856E69"/>
    <w:rsid w:val="00857136"/>
    <w:rsid w:val="008571E7"/>
    <w:rsid w:val="00857433"/>
    <w:rsid w:val="0085765E"/>
    <w:rsid w:val="008578F8"/>
    <w:rsid w:val="00860566"/>
    <w:rsid w:val="0086058B"/>
    <w:rsid w:val="0086067D"/>
    <w:rsid w:val="00860EFE"/>
    <w:rsid w:val="0086129A"/>
    <w:rsid w:val="00861413"/>
    <w:rsid w:val="0086165C"/>
    <w:rsid w:val="00861A75"/>
    <w:rsid w:val="00861B26"/>
    <w:rsid w:val="00861EED"/>
    <w:rsid w:val="00862EED"/>
    <w:rsid w:val="00863152"/>
    <w:rsid w:val="008631B5"/>
    <w:rsid w:val="00863665"/>
    <w:rsid w:val="008637F4"/>
    <w:rsid w:val="00864040"/>
    <w:rsid w:val="008643FC"/>
    <w:rsid w:val="0086497F"/>
    <w:rsid w:val="008649B9"/>
    <w:rsid w:val="00864E79"/>
    <w:rsid w:val="00864FDB"/>
    <w:rsid w:val="00865A11"/>
    <w:rsid w:val="00865A8A"/>
    <w:rsid w:val="00865CC1"/>
    <w:rsid w:val="008668D6"/>
    <w:rsid w:val="00866A28"/>
    <w:rsid w:val="0086784F"/>
    <w:rsid w:val="00870394"/>
    <w:rsid w:val="008705E3"/>
    <w:rsid w:val="0087073B"/>
    <w:rsid w:val="00870A22"/>
    <w:rsid w:val="008715D1"/>
    <w:rsid w:val="00871AFE"/>
    <w:rsid w:val="00871F92"/>
    <w:rsid w:val="008720E6"/>
    <w:rsid w:val="00872C07"/>
    <w:rsid w:val="00872C7E"/>
    <w:rsid w:val="008737ED"/>
    <w:rsid w:val="00873967"/>
    <w:rsid w:val="008743BB"/>
    <w:rsid w:val="008745AB"/>
    <w:rsid w:val="00874660"/>
    <w:rsid w:val="008755C9"/>
    <w:rsid w:val="00876754"/>
    <w:rsid w:val="008770D4"/>
    <w:rsid w:val="008800E5"/>
    <w:rsid w:val="00880DAC"/>
    <w:rsid w:val="00880FE9"/>
    <w:rsid w:val="0088127F"/>
    <w:rsid w:val="00881529"/>
    <w:rsid w:val="008815EF"/>
    <w:rsid w:val="00881653"/>
    <w:rsid w:val="008816A1"/>
    <w:rsid w:val="00881C49"/>
    <w:rsid w:val="00881CD8"/>
    <w:rsid w:val="00881F1E"/>
    <w:rsid w:val="00882145"/>
    <w:rsid w:val="00883526"/>
    <w:rsid w:val="0088389A"/>
    <w:rsid w:val="008838F0"/>
    <w:rsid w:val="00883DF5"/>
    <w:rsid w:val="00883ED5"/>
    <w:rsid w:val="00884C14"/>
    <w:rsid w:val="00885273"/>
    <w:rsid w:val="008854AA"/>
    <w:rsid w:val="0088597C"/>
    <w:rsid w:val="00885E0A"/>
    <w:rsid w:val="00885F2C"/>
    <w:rsid w:val="008860BC"/>
    <w:rsid w:val="00886386"/>
    <w:rsid w:val="008864DD"/>
    <w:rsid w:val="00886580"/>
    <w:rsid w:val="00886790"/>
    <w:rsid w:val="00886E8A"/>
    <w:rsid w:val="0088701C"/>
    <w:rsid w:val="0088747B"/>
    <w:rsid w:val="008874ED"/>
    <w:rsid w:val="00887C7A"/>
    <w:rsid w:val="00887D76"/>
    <w:rsid w:val="008901A3"/>
    <w:rsid w:val="008904BB"/>
    <w:rsid w:val="0089061D"/>
    <w:rsid w:val="0089080F"/>
    <w:rsid w:val="00891AA7"/>
    <w:rsid w:val="00891FC2"/>
    <w:rsid w:val="00892456"/>
    <w:rsid w:val="00892459"/>
    <w:rsid w:val="0089284D"/>
    <w:rsid w:val="008929AA"/>
    <w:rsid w:val="00892AA5"/>
    <w:rsid w:val="00892BA6"/>
    <w:rsid w:val="00892BED"/>
    <w:rsid w:val="00892C27"/>
    <w:rsid w:val="0089349A"/>
    <w:rsid w:val="00893A3D"/>
    <w:rsid w:val="00893F46"/>
    <w:rsid w:val="0089429E"/>
    <w:rsid w:val="0089499B"/>
    <w:rsid w:val="00894ACA"/>
    <w:rsid w:val="00894BEB"/>
    <w:rsid w:val="00894EC5"/>
    <w:rsid w:val="00895151"/>
    <w:rsid w:val="00895B0D"/>
    <w:rsid w:val="00895EC8"/>
    <w:rsid w:val="008960CE"/>
    <w:rsid w:val="00896658"/>
    <w:rsid w:val="00896668"/>
    <w:rsid w:val="008967B5"/>
    <w:rsid w:val="00896929"/>
    <w:rsid w:val="00896C84"/>
    <w:rsid w:val="008975B0"/>
    <w:rsid w:val="00897E39"/>
    <w:rsid w:val="008A03AC"/>
    <w:rsid w:val="008A0764"/>
    <w:rsid w:val="008A1008"/>
    <w:rsid w:val="008A180F"/>
    <w:rsid w:val="008A1C86"/>
    <w:rsid w:val="008A305C"/>
    <w:rsid w:val="008A345A"/>
    <w:rsid w:val="008A3A22"/>
    <w:rsid w:val="008A3DB9"/>
    <w:rsid w:val="008A4DCC"/>
    <w:rsid w:val="008A50F6"/>
    <w:rsid w:val="008A530B"/>
    <w:rsid w:val="008A5452"/>
    <w:rsid w:val="008A59E3"/>
    <w:rsid w:val="008A60BF"/>
    <w:rsid w:val="008A624B"/>
    <w:rsid w:val="008A6A5C"/>
    <w:rsid w:val="008A72C3"/>
    <w:rsid w:val="008A7316"/>
    <w:rsid w:val="008A7770"/>
    <w:rsid w:val="008A7D41"/>
    <w:rsid w:val="008B05B9"/>
    <w:rsid w:val="008B0FE7"/>
    <w:rsid w:val="008B1195"/>
    <w:rsid w:val="008B20B7"/>
    <w:rsid w:val="008B26C0"/>
    <w:rsid w:val="008B2A84"/>
    <w:rsid w:val="008B2E82"/>
    <w:rsid w:val="008B46C1"/>
    <w:rsid w:val="008B47F7"/>
    <w:rsid w:val="008B4A1C"/>
    <w:rsid w:val="008B4B22"/>
    <w:rsid w:val="008B500A"/>
    <w:rsid w:val="008B5C03"/>
    <w:rsid w:val="008B62BD"/>
    <w:rsid w:val="008B69B7"/>
    <w:rsid w:val="008B7FEE"/>
    <w:rsid w:val="008C0190"/>
    <w:rsid w:val="008C0488"/>
    <w:rsid w:val="008C070F"/>
    <w:rsid w:val="008C0736"/>
    <w:rsid w:val="008C090B"/>
    <w:rsid w:val="008C0E12"/>
    <w:rsid w:val="008C1285"/>
    <w:rsid w:val="008C1610"/>
    <w:rsid w:val="008C215A"/>
    <w:rsid w:val="008C238D"/>
    <w:rsid w:val="008C26E8"/>
    <w:rsid w:val="008C2A1B"/>
    <w:rsid w:val="008C2D8A"/>
    <w:rsid w:val="008C2F1E"/>
    <w:rsid w:val="008C30E5"/>
    <w:rsid w:val="008C3B5B"/>
    <w:rsid w:val="008C3BA2"/>
    <w:rsid w:val="008C409F"/>
    <w:rsid w:val="008C4F21"/>
    <w:rsid w:val="008C5CB5"/>
    <w:rsid w:val="008C5CD1"/>
    <w:rsid w:val="008C602D"/>
    <w:rsid w:val="008C6BCC"/>
    <w:rsid w:val="008D025C"/>
    <w:rsid w:val="008D06EC"/>
    <w:rsid w:val="008D098D"/>
    <w:rsid w:val="008D135A"/>
    <w:rsid w:val="008D14DE"/>
    <w:rsid w:val="008D1EEA"/>
    <w:rsid w:val="008D2205"/>
    <w:rsid w:val="008D2331"/>
    <w:rsid w:val="008D25BD"/>
    <w:rsid w:val="008D29FF"/>
    <w:rsid w:val="008D2E31"/>
    <w:rsid w:val="008D2F2D"/>
    <w:rsid w:val="008D3379"/>
    <w:rsid w:val="008D347F"/>
    <w:rsid w:val="008D35AD"/>
    <w:rsid w:val="008D36CD"/>
    <w:rsid w:val="008D38DD"/>
    <w:rsid w:val="008D3967"/>
    <w:rsid w:val="008D3B3B"/>
    <w:rsid w:val="008D4380"/>
    <w:rsid w:val="008D4774"/>
    <w:rsid w:val="008D48D1"/>
    <w:rsid w:val="008D50AD"/>
    <w:rsid w:val="008D6108"/>
    <w:rsid w:val="008D6BE8"/>
    <w:rsid w:val="008D6D68"/>
    <w:rsid w:val="008D721D"/>
    <w:rsid w:val="008D7590"/>
    <w:rsid w:val="008D7801"/>
    <w:rsid w:val="008D7E6A"/>
    <w:rsid w:val="008E0333"/>
    <w:rsid w:val="008E0AA5"/>
    <w:rsid w:val="008E1DAF"/>
    <w:rsid w:val="008E263B"/>
    <w:rsid w:val="008E278C"/>
    <w:rsid w:val="008E27E9"/>
    <w:rsid w:val="008E2C3D"/>
    <w:rsid w:val="008E3CC7"/>
    <w:rsid w:val="008E42DE"/>
    <w:rsid w:val="008E4847"/>
    <w:rsid w:val="008E492C"/>
    <w:rsid w:val="008E4B7D"/>
    <w:rsid w:val="008E562E"/>
    <w:rsid w:val="008E5B01"/>
    <w:rsid w:val="008E5B92"/>
    <w:rsid w:val="008E632C"/>
    <w:rsid w:val="008E66EB"/>
    <w:rsid w:val="008F00F5"/>
    <w:rsid w:val="008F0471"/>
    <w:rsid w:val="008F059D"/>
    <w:rsid w:val="008F117C"/>
    <w:rsid w:val="008F1D94"/>
    <w:rsid w:val="008F23FC"/>
    <w:rsid w:val="008F2C49"/>
    <w:rsid w:val="008F32AC"/>
    <w:rsid w:val="008F36F0"/>
    <w:rsid w:val="008F3D05"/>
    <w:rsid w:val="008F5A08"/>
    <w:rsid w:val="008F64E0"/>
    <w:rsid w:val="008F65B5"/>
    <w:rsid w:val="008F66BC"/>
    <w:rsid w:val="008F67DD"/>
    <w:rsid w:val="008F7CBF"/>
    <w:rsid w:val="008F7CFF"/>
    <w:rsid w:val="008F7ED1"/>
    <w:rsid w:val="00900CEB"/>
    <w:rsid w:val="0090104B"/>
    <w:rsid w:val="0090146F"/>
    <w:rsid w:val="00901C8D"/>
    <w:rsid w:val="00901D7C"/>
    <w:rsid w:val="0090280E"/>
    <w:rsid w:val="0090362A"/>
    <w:rsid w:val="0090365C"/>
    <w:rsid w:val="009040C8"/>
    <w:rsid w:val="009046D3"/>
    <w:rsid w:val="009047C4"/>
    <w:rsid w:val="00904A4D"/>
    <w:rsid w:val="00904B2B"/>
    <w:rsid w:val="00905643"/>
    <w:rsid w:val="00905EE9"/>
    <w:rsid w:val="00906177"/>
    <w:rsid w:val="009065F4"/>
    <w:rsid w:val="00906D56"/>
    <w:rsid w:val="00906D5F"/>
    <w:rsid w:val="0090708C"/>
    <w:rsid w:val="009070E9"/>
    <w:rsid w:val="009075A7"/>
    <w:rsid w:val="00907DFB"/>
    <w:rsid w:val="00910624"/>
    <w:rsid w:val="00910FBA"/>
    <w:rsid w:val="0091141B"/>
    <w:rsid w:val="009115A6"/>
    <w:rsid w:val="00911D39"/>
    <w:rsid w:val="009121CA"/>
    <w:rsid w:val="00912520"/>
    <w:rsid w:val="009125A3"/>
    <w:rsid w:val="009127E0"/>
    <w:rsid w:val="009128FC"/>
    <w:rsid w:val="00912B5C"/>
    <w:rsid w:val="00912B9F"/>
    <w:rsid w:val="00912BE7"/>
    <w:rsid w:val="00912EEE"/>
    <w:rsid w:val="00913499"/>
    <w:rsid w:val="00913991"/>
    <w:rsid w:val="00913DC3"/>
    <w:rsid w:val="00914067"/>
    <w:rsid w:val="00914C40"/>
    <w:rsid w:val="00914DDB"/>
    <w:rsid w:val="009150F9"/>
    <w:rsid w:val="00916443"/>
    <w:rsid w:val="00916702"/>
    <w:rsid w:val="0091794C"/>
    <w:rsid w:val="00917A32"/>
    <w:rsid w:val="00917C0F"/>
    <w:rsid w:val="0092040E"/>
    <w:rsid w:val="00920C6C"/>
    <w:rsid w:val="00921897"/>
    <w:rsid w:val="00921C6D"/>
    <w:rsid w:val="0092216B"/>
    <w:rsid w:val="009227D9"/>
    <w:rsid w:val="009234A2"/>
    <w:rsid w:val="009237DE"/>
    <w:rsid w:val="00923A0D"/>
    <w:rsid w:val="00923C44"/>
    <w:rsid w:val="00923FA9"/>
    <w:rsid w:val="0092491A"/>
    <w:rsid w:val="009250FA"/>
    <w:rsid w:val="0092531B"/>
    <w:rsid w:val="00926098"/>
    <w:rsid w:val="0092625C"/>
    <w:rsid w:val="009273C1"/>
    <w:rsid w:val="00927791"/>
    <w:rsid w:val="009279BB"/>
    <w:rsid w:val="0093006F"/>
    <w:rsid w:val="00930607"/>
    <w:rsid w:val="00930D0A"/>
    <w:rsid w:val="00931C47"/>
    <w:rsid w:val="00932819"/>
    <w:rsid w:val="009329BA"/>
    <w:rsid w:val="0093304D"/>
    <w:rsid w:val="00934551"/>
    <w:rsid w:val="00934E99"/>
    <w:rsid w:val="00935A7D"/>
    <w:rsid w:val="00935B95"/>
    <w:rsid w:val="00936939"/>
    <w:rsid w:val="00936B12"/>
    <w:rsid w:val="00936E64"/>
    <w:rsid w:val="00936F53"/>
    <w:rsid w:val="009370BB"/>
    <w:rsid w:val="00937581"/>
    <w:rsid w:val="00937858"/>
    <w:rsid w:val="00937991"/>
    <w:rsid w:val="00937CD7"/>
    <w:rsid w:val="00940191"/>
    <w:rsid w:val="0094053B"/>
    <w:rsid w:val="00940578"/>
    <w:rsid w:val="00940595"/>
    <w:rsid w:val="00942040"/>
    <w:rsid w:val="00942044"/>
    <w:rsid w:val="00942788"/>
    <w:rsid w:val="00942C9F"/>
    <w:rsid w:val="00943C55"/>
    <w:rsid w:val="00943F98"/>
    <w:rsid w:val="00944581"/>
    <w:rsid w:val="00944C3A"/>
    <w:rsid w:val="00945631"/>
    <w:rsid w:val="00945D9F"/>
    <w:rsid w:val="009462B4"/>
    <w:rsid w:val="009465A4"/>
    <w:rsid w:val="00946961"/>
    <w:rsid w:val="00946F86"/>
    <w:rsid w:val="009474EA"/>
    <w:rsid w:val="00947549"/>
    <w:rsid w:val="00947BFA"/>
    <w:rsid w:val="00947CF3"/>
    <w:rsid w:val="00950111"/>
    <w:rsid w:val="00950C3F"/>
    <w:rsid w:val="009512CB"/>
    <w:rsid w:val="0095166D"/>
    <w:rsid w:val="00952293"/>
    <w:rsid w:val="00953BA5"/>
    <w:rsid w:val="00953EB9"/>
    <w:rsid w:val="00953F56"/>
    <w:rsid w:val="00955F6D"/>
    <w:rsid w:val="009560CC"/>
    <w:rsid w:val="009565E3"/>
    <w:rsid w:val="00956630"/>
    <w:rsid w:val="00956E4F"/>
    <w:rsid w:val="00957748"/>
    <w:rsid w:val="0095793C"/>
    <w:rsid w:val="0095795D"/>
    <w:rsid w:val="00957F59"/>
    <w:rsid w:val="009603D0"/>
    <w:rsid w:val="0096111E"/>
    <w:rsid w:val="00961125"/>
    <w:rsid w:val="00961BE8"/>
    <w:rsid w:val="00961C16"/>
    <w:rsid w:val="00961DDD"/>
    <w:rsid w:val="009623D8"/>
    <w:rsid w:val="009627BB"/>
    <w:rsid w:val="00962DD4"/>
    <w:rsid w:val="0096308A"/>
    <w:rsid w:val="00963362"/>
    <w:rsid w:val="00963BD1"/>
    <w:rsid w:val="00963BF9"/>
    <w:rsid w:val="00964339"/>
    <w:rsid w:val="0096485D"/>
    <w:rsid w:val="009649C3"/>
    <w:rsid w:val="00964B3A"/>
    <w:rsid w:val="00964D6F"/>
    <w:rsid w:val="009667AD"/>
    <w:rsid w:val="009667CF"/>
    <w:rsid w:val="00966B1F"/>
    <w:rsid w:val="00966B4E"/>
    <w:rsid w:val="009677FE"/>
    <w:rsid w:val="00970143"/>
    <w:rsid w:val="00970384"/>
    <w:rsid w:val="00970547"/>
    <w:rsid w:val="00970868"/>
    <w:rsid w:val="00970A7E"/>
    <w:rsid w:val="0097116E"/>
    <w:rsid w:val="0097152B"/>
    <w:rsid w:val="00971739"/>
    <w:rsid w:val="0097182F"/>
    <w:rsid w:val="00971FC4"/>
    <w:rsid w:val="0097267D"/>
    <w:rsid w:val="00973185"/>
    <w:rsid w:val="0097335A"/>
    <w:rsid w:val="00973B94"/>
    <w:rsid w:val="00973C5B"/>
    <w:rsid w:val="00973C98"/>
    <w:rsid w:val="00974518"/>
    <w:rsid w:val="009749F4"/>
    <w:rsid w:val="009751B9"/>
    <w:rsid w:val="00976503"/>
    <w:rsid w:val="009767F8"/>
    <w:rsid w:val="00977AA7"/>
    <w:rsid w:val="00980377"/>
    <w:rsid w:val="00980FE0"/>
    <w:rsid w:val="00981E9C"/>
    <w:rsid w:val="00982196"/>
    <w:rsid w:val="00982E15"/>
    <w:rsid w:val="00983B03"/>
    <w:rsid w:val="00983BC2"/>
    <w:rsid w:val="00983CF8"/>
    <w:rsid w:val="0098404F"/>
    <w:rsid w:val="00984B7A"/>
    <w:rsid w:val="0098505E"/>
    <w:rsid w:val="00985261"/>
    <w:rsid w:val="00985F8B"/>
    <w:rsid w:val="00986479"/>
    <w:rsid w:val="00986745"/>
    <w:rsid w:val="00987CF7"/>
    <w:rsid w:val="00987DE8"/>
    <w:rsid w:val="00990516"/>
    <w:rsid w:val="00990710"/>
    <w:rsid w:val="00990B70"/>
    <w:rsid w:val="00990BDB"/>
    <w:rsid w:val="00990C3B"/>
    <w:rsid w:val="00991267"/>
    <w:rsid w:val="0099162C"/>
    <w:rsid w:val="0099172E"/>
    <w:rsid w:val="00991CBD"/>
    <w:rsid w:val="009921E6"/>
    <w:rsid w:val="00992417"/>
    <w:rsid w:val="009928B7"/>
    <w:rsid w:val="009929D5"/>
    <w:rsid w:val="00992F53"/>
    <w:rsid w:val="0099321A"/>
    <w:rsid w:val="00993C5F"/>
    <w:rsid w:val="009941DA"/>
    <w:rsid w:val="009945B8"/>
    <w:rsid w:val="009947E8"/>
    <w:rsid w:val="00995308"/>
    <w:rsid w:val="009956BE"/>
    <w:rsid w:val="0099577E"/>
    <w:rsid w:val="00995FCD"/>
    <w:rsid w:val="009960B7"/>
    <w:rsid w:val="009962BE"/>
    <w:rsid w:val="00996C93"/>
    <w:rsid w:val="00996F08"/>
    <w:rsid w:val="009972FE"/>
    <w:rsid w:val="00997379"/>
    <w:rsid w:val="00997DF9"/>
    <w:rsid w:val="009A0881"/>
    <w:rsid w:val="009A1343"/>
    <w:rsid w:val="009A2B7B"/>
    <w:rsid w:val="009A3364"/>
    <w:rsid w:val="009A3458"/>
    <w:rsid w:val="009A39FF"/>
    <w:rsid w:val="009A3A5B"/>
    <w:rsid w:val="009A41D7"/>
    <w:rsid w:val="009A46F7"/>
    <w:rsid w:val="009A5532"/>
    <w:rsid w:val="009A55B0"/>
    <w:rsid w:val="009A56AB"/>
    <w:rsid w:val="009A59C0"/>
    <w:rsid w:val="009A6395"/>
    <w:rsid w:val="009A6478"/>
    <w:rsid w:val="009A7050"/>
    <w:rsid w:val="009A7762"/>
    <w:rsid w:val="009A7DB1"/>
    <w:rsid w:val="009B0519"/>
    <w:rsid w:val="009B0C65"/>
    <w:rsid w:val="009B14BF"/>
    <w:rsid w:val="009B15A0"/>
    <w:rsid w:val="009B2E64"/>
    <w:rsid w:val="009B379D"/>
    <w:rsid w:val="009B3A5F"/>
    <w:rsid w:val="009B3B97"/>
    <w:rsid w:val="009B4366"/>
    <w:rsid w:val="009B536C"/>
    <w:rsid w:val="009B53F7"/>
    <w:rsid w:val="009B5C19"/>
    <w:rsid w:val="009B6496"/>
    <w:rsid w:val="009B67A2"/>
    <w:rsid w:val="009B7044"/>
    <w:rsid w:val="009B769B"/>
    <w:rsid w:val="009B7CFF"/>
    <w:rsid w:val="009C01DA"/>
    <w:rsid w:val="009C0338"/>
    <w:rsid w:val="009C0ECC"/>
    <w:rsid w:val="009C1528"/>
    <w:rsid w:val="009C1E8F"/>
    <w:rsid w:val="009C20CC"/>
    <w:rsid w:val="009C2BDF"/>
    <w:rsid w:val="009C2D8E"/>
    <w:rsid w:val="009C3543"/>
    <w:rsid w:val="009C3558"/>
    <w:rsid w:val="009C4AC7"/>
    <w:rsid w:val="009C504A"/>
    <w:rsid w:val="009C562E"/>
    <w:rsid w:val="009C57E9"/>
    <w:rsid w:val="009C5DA6"/>
    <w:rsid w:val="009C5E44"/>
    <w:rsid w:val="009C5F52"/>
    <w:rsid w:val="009C5FD7"/>
    <w:rsid w:val="009C63CF"/>
    <w:rsid w:val="009C6445"/>
    <w:rsid w:val="009C6491"/>
    <w:rsid w:val="009C64AD"/>
    <w:rsid w:val="009C6A43"/>
    <w:rsid w:val="009C6BAA"/>
    <w:rsid w:val="009C6E81"/>
    <w:rsid w:val="009C748E"/>
    <w:rsid w:val="009C7531"/>
    <w:rsid w:val="009C7918"/>
    <w:rsid w:val="009C7FB8"/>
    <w:rsid w:val="009D18C2"/>
    <w:rsid w:val="009D220C"/>
    <w:rsid w:val="009D221F"/>
    <w:rsid w:val="009D2B44"/>
    <w:rsid w:val="009D33C2"/>
    <w:rsid w:val="009D3A16"/>
    <w:rsid w:val="009D4256"/>
    <w:rsid w:val="009D473A"/>
    <w:rsid w:val="009D4813"/>
    <w:rsid w:val="009D4889"/>
    <w:rsid w:val="009D4B7D"/>
    <w:rsid w:val="009D5545"/>
    <w:rsid w:val="009D567E"/>
    <w:rsid w:val="009D568A"/>
    <w:rsid w:val="009D69B7"/>
    <w:rsid w:val="009D6BB2"/>
    <w:rsid w:val="009D70E3"/>
    <w:rsid w:val="009E0255"/>
    <w:rsid w:val="009E087C"/>
    <w:rsid w:val="009E09F0"/>
    <w:rsid w:val="009E0C3D"/>
    <w:rsid w:val="009E19E8"/>
    <w:rsid w:val="009E1BEE"/>
    <w:rsid w:val="009E23A7"/>
    <w:rsid w:val="009E377C"/>
    <w:rsid w:val="009E411C"/>
    <w:rsid w:val="009E4546"/>
    <w:rsid w:val="009E458A"/>
    <w:rsid w:val="009E5316"/>
    <w:rsid w:val="009E5D7C"/>
    <w:rsid w:val="009E5DFC"/>
    <w:rsid w:val="009E6374"/>
    <w:rsid w:val="009E67EE"/>
    <w:rsid w:val="009E7B70"/>
    <w:rsid w:val="009F00D4"/>
    <w:rsid w:val="009F02B2"/>
    <w:rsid w:val="009F03BE"/>
    <w:rsid w:val="009F0862"/>
    <w:rsid w:val="009F08EA"/>
    <w:rsid w:val="009F0921"/>
    <w:rsid w:val="009F0DC4"/>
    <w:rsid w:val="009F1789"/>
    <w:rsid w:val="009F2598"/>
    <w:rsid w:val="009F25AD"/>
    <w:rsid w:val="009F2E3B"/>
    <w:rsid w:val="009F34C8"/>
    <w:rsid w:val="009F36D2"/>
    <w:rsid w:val="009F39E9"/>
    <w:rsid w:val="009F3B6B"/>
    <w:rsid w:val="009F4504"/>
    <w:rsid w:val="009F469B"/>
    <w:rsid w:val="009F4E7C"/>
    <w:rsid w:val="009F502C"/>
    <w:rsid w:val="009F508D"/>
    <w:rsid w:val="009F520D"/>
    <w:rsid w:val="009F575C"/>
    <w:rsid w:val="009F603B"/>
    <w:rsid w:val="009F6054"/>
    <w:rsid w:val="009F67F3"/>
    <w:rsid w:val="009F6987"/>
    <w:rsid w:val="009F720F"/>
    <w:rsid w:val="009F7A0E"/>
    <w:rsid w:val="00A010E7"/>
    <w:rsid w:val="00A01A17"/>
    <w:rsid w:val="00A01A60"/>
    <w:rsid w:val="00A021C1"/>
    <w:rsid w:val="00A0272D"/>
    <w:rsid w:val="00A03734"/>
    <w:rsid w:val="00A03D43"/>
    <w:rsid w:val="00A03E84"/>
    <w:rsid w:val="00A03F5F"/>
    <w:rsid w:val="00A04E17"/>
    <w:rsid w:val="00A054EE"/>
    <w:rsid w:val="00A059E7"/>
    <w:rsid w:val="00A06A12"/>
    <w:rsid w:val="00A06E6E"/>
    <w:rsid w:val="00A076F9"/>
    <w:rsid w:val="00A07997"/>
    <w:rsid w:val="00A07C4B"/>
    <w:rsid w:val="00A07F87"/>
    <w:rsid w:val="00A10998"/>
    <w:rsid w:val="00A10CAA"/>
    <w:rsid w:val="00A1116B"/>
    <w:rsid w:val="00A117BA"/>
    <w:rsid w:val="00A11AB4"/>
    <w:rsid w:val="00A12717"/>
    <w:rsid w:val="00A13659"/>
    <w:rsid w:val="00A13FAF"/>
    <w:rsid w:val="00A13FDD"/>
    <w:rsid w:val="00A151F5"/>
    <w:rsid w:val="00A15A27"/>
    <w:rsid w:val="00A1637F"/>
    <w:rsid w:val="00A16511"/>
    <w:rsid w:val="00A16A6F"/>
    <w:rsid w:val="00A17A3B"/>
    <w:rsid w:val="00A2004C"/>
    <w:rsid w:val="00A206ED"/>
    <w:rsid w:val="00A20806"/>
    <w:rsid w:val="00A20BB2"/>
    <w:rsid w:val="00A20C7F"/>
    <w:rsid w:val="00A21682"/>
    <w:rsid w:val="00A21D41"/>
    <w:rsid w:val="00A2295A"/>
    <w:rsid w:val="00A22DAC"/>
    <w:rsid w:val="00A22DBA"/>
    <w:rsid w:val="00A2329D"/>
    <w:rsid w:val="00A23F74"/>
    <w:rsid w:val="00A2430B"/>
    <w:rsid w:val="00A2490E"/>
    <w:rsid w:val="00A24E1B"/>
    <w:rsid w:val="00A25442"/>
    <w:rsid w:val="00A25539"/>
    <w:rsid w:val="00A25BFF"/>
    <w:rsid w:val="00A262C1"/>
    <w:rsid w:val="00A26648"/>
    <w:rsid w:val="00A26660"/>
    <w:rsid w:val="00A26EBF"/>
    <w:rsid w:val="00A26F79"/>
    <w:rsid w:val="00A27112"/>
    <w:rsid w:val="00A272E7"/>
    <w:rsid w:val="00A272ED"/>
    <w:rsid w:val="00A27522"/>
    <w:rsid w:val="00A27E4F"/>
    <w:rsid w:val="00A30653"/>
    <w:rsid w:val="00A3073D"/>
    <w:rsid w:val="00A3136F"/>
    <w:rsid w:val="00A3151D"/>
    <w:rsid w:val="00A319D2"/>
    <w:rsid w:val="00A32133"/>
    <w:rsid w:val="00A3254B"/>
    <w:rsid w:val="00A32F35"/>
    <w:rsid w:val="00A33FE2"/>
    <w:rsid w:val="00A3405E"/>
    <w:rsid w:val="00A3457A"/>
    <w:rsid w:val="00A34639"/>
    <w:rsid w:val="00A34D0C"/>
    <w:rsid w:val="00A34D76"/>
    <w:rsid w:val="00A350B7"/>
    <w:rsid w:val="00A35125"/>
    <w:rsid w:val="00A36420"/>
    <w:rsid w:val="00A365D0"/>
    <w:rsid w:val="00A36BF1"/>
    <w:rsid w:val="00A374DE"/>
    <w:rsid w:val="00A37607"/>
    <w:rsid w:val="00A402B8"/>
    <w:rsid w:val="00A4043E"/>
    <w:rsid w:val="00A417A1"/>
    <w:rsid w:val="00A4180D"/>
    <w:rsid w:val="00A41F0E"/>
    <w:rsid w:val="00A42E23"/>
    <w:rsid w:val="00A43537"/>
    <w:rsid w:val="00A437D9"/>
    <w:rsid w:val="00A43C16"/>
    <w:rsid w:val="00A43E31"/>
    <w:rsid w:val="00A442DA"/>
    <w:rsid w:val="00A443A6"/>
    <w:rsid w:val="00A454CB"/>
    <w:rsid w:val="00A45A1A"/>
    <w:rsid w:val="00A45A87"/>
    <w:rsid w:val="00A45E61"/>
    <w:rsid w:val="00A479EB"/>
    <w:rsid w:val="00A47F32"/>
    <w:rsid w:val="00A51251"/>
    <w:rsid w:val="00A515A6"/>
    <w:rsid w:val="00A5182B"/>
    <w:rsid w:val="00A51DD6"/>
    <w:rsid w:val="00A52F3D"/>
    <w:rsid w:val="00A53220"/>
    <w:rsid w:val="00A536F5"/>
    <w:rsid w:val="00A538E6"/>
    <w:rsid w:val="00A53CA7"/>
    <w:rsid w:val="00A53E2A"/>
    <w:rsid w:val="00A54514"/>
    <w:rsid w:val="00A5473F"/>
    <w:rsid w:val="00A5499A"/>
    <w:rsid w:val="00A54EC7"/>
    <w:rsid w:val="00A551FF"/>
    <w:rsid w:val="00A55A18"/>
    <w:rsid w:val="00A55BF5"/>
    <w:rsid w:val="00A56015"/>
    <w:rsid w:val="00A56102"/>
    <w:rsid w:val="00A56800"/>
    <w:rsid w:val="00A56846"/>
    <w:rsid w:val="00A56A6D"/>
    <w:rsid w:val="00A56D7E"/>
    <w:rsid w:val="00A57404"/>
    <w:rsid w:val="00A5755C"/>
    <w:rsid w:val="00A575BD"/>
    <w:rsid w:val="00A57FA8"/>
    <w:rsid w:val="00A600EA"/>
    <w:rsid w:val="00A602F5"/>
    <w:rsid w:val="00A60EEC"/>
    <w:rsid w:val="00A6123B"/>
    <w:rsid w:val="00A62125"/>
    <w:rsid w:val="00A630BA"/>
    <w:rsid w:val="00A6392F"/>
    <w:rsid w:val="00A63B83"/>
    <w:rsid w:val="00A64135"/>
    <w:rsid w:val="00A643BE"/>
    <w:rsid w:val="00A643C6"/>
    <w:rsid w:val="00A6508C"/>
    <w:rsid w:val="00A65106"/>
    <w:rsid w:val="00A65260"/>
    <w:rsid w:val="00A6527D"/>
    <w:rsid w:val="00A6535D"/>
    <w:rsid w:val="00A65587"/>
    <w:rsid w:val="00A65BD9"/>
    <w:rsid w:val="00A66718"/>
    <w:rsid w:val="00A66EB6"/>
    <w:rsid w:val="00A66FEE"/>
    <w:rsid w:val="00A671EF"/>
    <w:rsid w:val="00A6785F"/>
    <w:rsid w:val="00A67FB6"/>
    <w:rsid w:val="00A7084F"/>
    <w:rsid w:val="00A70A58"/>
    <w:rsid w:val="00A70B31"/>
    <w:rsid w:val="00A71A3E"/>
    <w:rsid w:val="00A7261A"/>
    <w:rsid w:val="00A72A9E"/>
    <w:rsid w:val="00A72E83"/>
    <w:rsid w:val="00A72ECF"/>
    <w:rsid w:val="00A73120"/>
    <w:rsid w:val="00A73288"/>
    <w:rsid w:val="00A73A74"/>
    <w:rsid w:val="00A74591"/>
    <w:rsid w:val="00A7558E"/>
    <w:rsid w:val="00A75661"/>
    <w:rsid w:val="00A7572C"/>
    <w:rsid w:val="00A759FE"/>
    <w:rsid w:val="00A75CF1"/>
    <w:rsid w:val="00A75FE1"/>
    <w:rsid w:val="00A761E3"/>
    <w:rsid w:val="00A7640B"/>
    <w:rsid w:val="00A764B2"/>
    <w:rsid w:val="00A76894"/>
    <w:rsid w:val="00A76CDD"/>
    <w:rsid w:val="00A76D67"/>
    <w:rsid w:val="00A77562"/>
    <w:rsid w:val="00A776B8"/>
    <w:rsid w:val="00A776F7"/>
    <w:rsid w:val="00A77D67"/>
    <w:rsid w:val="00A81025"/>
    <w:rsid w:val="00A813B9"/>
    <w:rsid w:val="00A81424"/>
    <w:rsid w:val="00A81EB6"/>
    <w:rsid w:val="00A81EF2"/>
    <w:rsid w:val="00A823AE"/>
    <w:rsid w:val="00A82530"/>
    <w:rsid w:val="00A82B5D"/>
    <w:rsid w:val="00A82CE4"/>
    <w:rsid w:val="00A82DE9"/>
    <w:rsid w:val="00A82FC6"/>
    <w:rsid w:val="00A8342E"/>
    <w:rsid w:val="00A837FE"/>
    <w:rsid w:val="00A83A6E"/>
    <w:rsid w:val="00A847D0"/>
    <w:rsid w:val="00A85357"/>
    <w:rsid w:val="00A856B8"/>
    <w:rsid w:val="00A85960"/>
    <w:rsid w:val="00A85E34"/>
    <w:rsid w:val="00A86042"/>
    <w:rsid w:val="00A867C3"/>
    <w:rsid w:val="00A86A99"/>
    <w:rsid w:val="00A871E5"/>
    <w:rsid w:val="00A90025"/>
    <w:rsid w:val="00A902DD"/>
    <w:rsid w:val="00A91617"/>
    <w:rsid w:val="00A92698"/>
    <w:rsid w:val="00A934B8"/>
    <w:rsid w:val="00A9375E"/>
    <w:rsid w:val="00A937D5"/>
    <w:rsid w:val="00A93C1C"/>
    <w:rsid w:val="00A94281"/>
    <w:rsid w:val="00A94479"/>
    <w:rsid w:val="00A9448C"/>
    <w:rsid w:val="00A945B0"/>
    <w:rsid w:val="00A94ECE"/>
    <w:rsid w:val="00A9514D"/>
    <w:rsid w:val="00A95775"/>
    <w:rsid w:val="00A96120"/>
    <w:rsid w:val="00A9623B"/>
    <w:rsid w:val="00A96382"/>
    <w:rsid w:val="00A9677B"/>
    <w:rsid w:val="00A96981"/>
    <w:rsid w:val="00A96ACD"/>
    <w:rsid w:val="00A96FA8"/>
    <w:rsid w:val="00A971FD"/>
    <w:rsid w:val="00A972CA"/>
    <w:rsid w:val="00A973B7"/>
    <w:rsid w:val="00A9770A"/>
    <w:rsid w:val="00A97935"/>
    <w:rsid w:val="00A97E27"/>
    <w:rsid w:val="00AA02E4"/>
    <w:rsid w:val="00AA05C0"/>
    <w:rsid w:val="00AA0A43"/>
    <w:rsid w:val="00AA0DD3"/>
    <w:rsid w:val="00AA1C07"/>
    <w:rsid w:val="00AA1D61"/>
    <w:rsid w:val="00AA2149"/>
    <w:rsid w:val="00AA2940"/>
    <w:rsid w:val="00AA2AA3"/>
    <w:rsid w:val="00AA3688"/>
    <w:rsid w:val="00AA36FD"/>
    <w:rsid w:val="00AA4006"/>
    <w:rsid w:val="00AA4F19"/>
    <w:rsid w:val="00AA5038"/>
    <w:rsid w:val="00AA5887"/>
    <w:rsid w:val="00AA5968"/>
    <w:rsid w:val="00AA5C52"/>
    <w:rsid w:val="00AA63C9"/>
    <w:rsid w:val="00AA7EA4"/>
    <w:rsid w:val="00AB0086"/>
    <w:rsid w:val="00AB04C6"/>
    <w:rsid w:val="00AB0B5F"/>
    <w:rsid w:val="00AB0DD4"/>
    <w:rsid w:val="00AB1281"/>
    <w:rsid w:val="00AB19F8"/>
    <w:rsid w:val="00AB2493"/>
    <w:rsid w:val="00AB2A61"/>
    <w:rsid w:val="00AB33EB"/>
    <w:rsid w:val="00AB3A12"/>
    <w:rsid w:val="00AB3C84"/>
    <w:rsid w:val="00AB5101"/>
    <w:rsid w:val="00AB5A8D"/>
    <w:rsid w:val="00AB5CD6"/>
    <w:rsid w:val="00AB6642"/>
    <w:rsid w:val="00AB7056"/>
    <w:rsid w:val="00AB7A1B"/>
    <w:rsid w:val="00AB7A75"/>
    <w:rsid w:val="00AB7D97"/>
    <w:rsid w:val="00AC194E"/>
    <w:rsid w:val="00AC1E17"/>
    <w:rsid w:val="00AC1F76"/>
    <w:rsid w:val="00AC2277"/>
    <w:rsid w:val="00AC26A9"/>
    <w:rsid w:val="00AC2EFE"/>
    <w:rsid w:val="00AC3930"/>
    <w:rsid w:val="00AC3AB1"/>
    <w:rsid w:val="00AC41C8"/>
    <w:rsid w:val="00AC44D3"/>
    <w:rsid w:val="00AC4F16"/>
    <w:rsid w:val="00AC5B9C"/>
    <w:rsid w:val="00AC5CCF"/>
    <w:rsid w:val="00AC66C1"/>
    <w:rsid w:val="00AC68C6"/>
    <w:rsid w:val="00AC7278"/>
    <w:rsid w:val="00AC7612"/>
    <w:rsid w:val="00AC79C1"/>
    <w:rsid w:val="00AC7C16"/>
    <w:rsid w:val="00AC7CA4"/>
    <w:rsid w:val="00AC7D08"/>
    <w:rsid w:val="00AD0B6B"/>
    <w:rsid w:val="00AD0DEC"/>
    <w:rsid w:val="00AD1C0F"/>
    <w:rsid w:val="00AD2A64"/>
    <w:rsid w:val="00AD2C0D"/>
    <w:rsid w:val="00AD38FF"/>
    <w:rsid w:val="00AD493B"/>
    <w:rsid w:val="00AD4A64"/>
    <w:rsid w:val="00AD4D4E"/>
    <w:rsid w:val="00AD4E69"/>
    <w:rsid w:val="00AD539E"/>
    <w:rsid w:val="00AD598F"/>
    <w:rsid w:val="00AD5D4B"/>
    <w:rsid w:val="00AD6219"/>
    <w:rsid w:val="00AD6D09"/>
    <w:rsid w:val="00AE07DA"/>
    <w:rsid w:val="00AE08EE"/>
    <w:rsid w:val="00AE098E"/>
    <w:rsid w:val="00AE0BBA"/>
    <w:rsid w:val="00AE0C0C"/>
    <w:rsid w:val="00AE188D"/>
    <w:rsid w:val="00AE2291"/>
    <w:rsid w:val="00AE25C8"/>
    <w:rsid w:val="00AE2A15"/>
    <w:rsid w:val="00AE2BBE"/>
    <w:rsid w:val="00AE4003"/>
    <w:rsid w:val="00AE4113"/>
    <w:rsid w:val="00AE4380"/>
    <w:rsid w:val="00AE47C0"/>
    <w:rsid w:val="00AE4FAC"/>
    <w:rsid w:val="00AE5443"/>
    <w:rsid w:val="00AE5525"/>
    <w:rsid w:val="00AE6381"/>
    <w:rsid w:val="00AE656F"/>
    <w:rsid w:val="00AE6646"/>
    <w:rsid w:val="00AE6785"/>
    <w:rsid w:val="00AE7A91"/>
    <w:rsid w:val="00AE7CB6"/>
    <w:rsid w:val="00AE7D78"/>
    <w:rsid w:val="00AF04EE"/>
    <w:rsid w:val="00AF3D76"/>
    <w:rsid w:val="00AF3EA8"/>
    <w:rsid w:val="00AF40B5"/>
    <w:rsid w:val="00AF41F6"/>
    <w:rsid w:val="00AF42C3"/>
    <w:rsid w:val="00AF438E"/>
    <w:rsid w:val="00AF45CA"/>
    <w:rsid w:val="00AF47C2"/>
    <w:rsid w:val="00AF4B32"/>
    <w:rsid w:val="00AF4FAE"/>
    <w:rsid w:val="00AF5892"/>
    <w:rsid w:val="00AF5CEE"/>
    <w:rsid w:val="00AF60C7"/>
    <w:rsid w:val="00AF69B8"/>
    <w:rsid w:val="00AF6A6F"/>
    <w:rsid w:val="00AF6D9C"/>
    <w:rsid w:val="00AF70A6"/>
    <w:rsid w:val="00AF7506"/>
    <w:rsid w:val="00AF7F3D"/>
    <w:rsid w:val="00B007DD"/>
    <w:rsid w:val="00B0098A"/>
    <w:rsid w:val="00B00BFE"/>
    <w:rsid w:val="00B01016"/>
    <w:rsid w:val="00B01429"/>
    <w:rsid w:val="00B0146E"/>
    <w:rsid w:val="00B01EBF"/>
    <w:rsid w:val="00B02160"/>
    <w:rsid w:val="00B027CB"/>
    <w:rsid w:val="00B0330C"/>
    <w:rsid w:val="00B0352B"/>
    <w:rsid w:val="00B03F17"/>
    <w:rsid w:val="00B0442D"/>
    <w:rsid w:val="00B04587"/>
    <w:rsid w:val="00B04CA0"/>
    <w:rsid w:val="00B052A6"/>
    <w:rsid w:val="00B0651D"/>
    <w:rsid w:val="00B06B84"/>
    <w:rsid w:val="00B06DD9"/>
    <w:rsid w:val="00B073E6"/>
    <w:rsid w:val="00B074F8"/>
    <w:rsid w:val="00B07F07"/>
    <w:rsid w:val="00B10497"/>
    <w:rsid w:val="00B11697"/>
    <w:rsid w:val="00B11A3D"/>
    <w:rsid w:val="00B121B0"/>
    <w:rsid w:val="00B12A03"/>
    <w:rsid w:val="00B12DC5"/>
    <w:rsid w:val="00B12FBF"/>
    <w:rsid w:val="00B12FDB"/>
    <w:rsid w:val="00B13604"/>
    <w:rsid w:val="00B13857"/>
    <w:rsid w:val="00B13938"/>
    <w:rsid w:val="00B13B87"/>
    <w:rsid w:val="00B1417B"/>
    <w:rsid w:val="00B15293"/>
    <w:rsid w:val="00B15F84"/>
    <w:rsid w:val="00B16A8D"/>
    <w:rsid w:val="00B16CE6"/>
    <w:rsid w:val="00B17BCB"/>
    <w:rsid w:val="00B17DC8"/>
    <w:rsid w:val="00B17FAB"/>
    <w:rsid w:val="00B2005E"/>
    <w:rsid w:val="00B20CD5"/>
    <w:rsid w:val="00B211EC"/>
    <w:rsid w:val="00B21BE7"/>
    <w:rsid w:val="00B22C5F"/>
    <w:rsid w:val="00B22E9F"/>
    <w:rsid w:val="00B231C6"/>
    <w:rsid w:val="00B234D0"/>
    <w:rsid w:val="00B23521"/>
    <w:rsid w:val="00B23687"/>
    <w:rsid w:val="00B2488F"/>
    <w:rsid w:val="00B248C7"/>
    <w:rsid w:val="00B24921"/>
    <w:rsid w:val="00B254B2"/>
    <w:rsid w:val="00B25710"/>
    <w:rsid w:val="00B257D7"/>
    <w:rsid w:val="00B260F3"/>
    <w:rsid w:val="00B2723F"/>
    <w:rsid w:val="00B27B03"/>
    <w:rsid w:val="00B30D78"/>
    <w:rsid w:val="00B31695"/>
    <w:rsid w:val="00B31933"/>
    <w:rsid w:val="00B31B62"/>
    <w:rsid w:val="00B3208E"/>
    <w:rsid w:val="00B321F5"/>
    <w:rsid w:val="00B33711"/>
    <w:rsid w:val="00B33853"/>
    <w:rsid w:val="00B33A76"/>
    <w:rsid w:val="00B33FEE"/>
    <w:rsid w:val="00B34038"/>
    <w:rsid w:val="00B34889"/>
    <w:rsid w:val="00B34BFB"/>
    <w:rsid w:val="00B37550"/>
    <w:rsid w:val="00B37631"/>
    <w:rsid w:val="00B3779E"/>
    <w:rsid w:val="00B377A1"/>
    <w:rsid w:val="00B37F81"/>
    <w:rsid w:val="00B402C6"/>
    <w:rsid w:val="00B41347"/>
    <w:rsid w:val="00B41DC1"/>
    <w:rsid w:val="00B42267"/>
    <w:rsid w:val="00B4297E"/>
    <w:rsid w:val="00B42F69"/>
    <w:rsid w:val="00B4336B"/>
    <w:rsid w:val="00B43477"/>
    <w:rsid w:val="00B43AEE"/>
    <w:rsid w:val="00B45B74"/>
    <w:rsid w:val="00B45DEA"/>
    <w:rsid w:val="00B46EC7"/>
    <w:rsid w:val="00B474AF"/>
    <w:rsid w:val="00B5019F"/>
    <w:rsid w:val="00B50A91"/>
    <w:rsid w:val="00B50F49"/>
    <w:rsid w:val="00B50F4E"/>
    <w:rsid w:val="00B5145A"/>
    <w:rsid w:val="00B5160B"/>
    <w:rsid w:val="00B51761"/>
    <w:rsid w:val="00B51871"/>
    <w:rsid w:val="00B52022"/>
    <w:rsid w:val="00B52187"/>
    <w:rsid w:val="00B52418"/>
    <w:rsid w:val="00B52984"/>
    <w:rsid w:val="00B52ECD"/>
    <w:rsid w:val="00B53CC1"/>
    <w:rsid w:val="00B53EDF"/>
    <w:rsid w:val="00B543DD"/>
    <w:rsid w:val="00B5454F"/>
    <w:rsid w:val="00B54691"/>
    <w:rsid w:val="00B54D01"/>
    <w:rsid w:val="00B54E95"/>
    <w:rsid w:val="00B55086"/>
    <w:rsid w:val="00B55092"/>
    <w:rsid w:val="00B55573"/>
    <w:rsid w:val="00B55801"/>
    <w:rsid w:val="00B574FF"/>
    <w:rsid w:val="00B577E4"/>
    <w:rsid w:val="00B57F92"/>
    <w:rsid w:val="00B60AF5"/>
    <w:rsid w:val="00B60B5B"/>
    <w:rsid w:val="00B60CCD"/>
    <w:rsid w:val="00B61163"/>
    <w:rsid w:val="00B61F09"/>
    <w:rsid w:val="00B62464"/>
    <w:rsid w:val="00B62854"/>
    <w:rsid w:val="00B62E86"/>
    <w:rsid w:val="00B62EF1"/>
    <w:rsid w:val="00B63382"/>
    <w:rsid w:val="00B640CC"/>
    <w:rsid w:val="00B64500"/>
    <w:rsid w:val="00B645B6"/>
    <w:rsid w:val="00B6485A"/>
    <w:rsid w:val="00B64B2F"/>
    <w:rsid w:val="00B64E79"/>
    <w:rsid w:val="00B65B2E"/>
    <w:rsid w:val="00B65DCA"/>
    <w:rsid w:val="00B65DE6"/>
    <w:rsid w:val="00B667BF"/>
    <w:rsid w:val="00B66D42"/>
    <w:rsid w:val="00B674D6"/>
    <w:rsid w:val="00B6797D"/>
    <w:rsid w:val="00B7207E"/>
    <w:rsid w:val="00B723FC"/>
    <w:rsid w:val="00B7245B"/>
    <w:rsid w:val="00B72781"/>
    <w:rsid w:val="00B735B8"/>
    <w:rsid w:val="00B73630"/>
    <w:rsid w:val="00B73B86"/>
    <w:rsid w:val="00B73F56"/>
    <w:rsid w:val="00B74858"/>
    <w:rsid w:val="00B751E9"/>
    <w:rsid w:val="00B752EB"/>
    <w:rsid w:val="00B75846"/>
    <w:rsid w:val="00B76734"/>
    <w:rsid w:val="00B76B33"/>
    <w:rsid w:val="00B76C02"/>
    <w:rsid w:val="00B76F81"/>
    <w:rsid w:val="00B77BE4"/>
    <w:rsid w:val="00B80424"/>
    <w:rsid w:val="00B80A8E"/>
    <w:rsid w:val="00B80F6A"/>
    <w:rsid w:val="00B812BE"/>
    <w:rsid w:val="00B813D5"/>
    <w:rsid w:val="00B820F6"/>
    <w:rsid w:val="00B8258D"/>
    <w:rsid w:val="00B825B4"/>
    <w:rsid w:val="00B8266D"/>
    <w:rsid w:val="00B8308B"/>
    <w:rsid w:val="00B835A6"/>
    <w:rsid w:val="00B83833"/>
    <w:rsid w:val="00B83EB2"/>
    <w:rsid w:val="00B84C3F"/>
    <w:rsid w:val="00B84E7E"/>
    <w:rsid w:val="00B84FD6"/>
    <w:rsid w:val="00B84FEA"/>
    <w:rsid w:val="00B854CC"/>
    <w:rsid w:val="00B85FA6"/>
    <w:rsid w:val="00B86368"/>
    <w:rsid w:val="00B863CB"/>
    <w:rsid w:val="00B86608"/>
    <w:rsid w:val="00B86DE1"/>
    <w:rsid w:val="00B87847"/>
    <w:rsid w:val="00B87C21"/>
    <w:rsid w:val="00B90477"/>
    <w:rsid w:val="00B9077F"/>
    <w:rsid w:val="00B90A5B"/>
    <w:rsid w:val="00B918FE"/>
    <w:rsid w:val="00B924A3"/>
    <w:rsid w:val="00B92A66"/>
    <w:rsid w:val="00B92AA5"/>
    <w:rsid w:val="00B92B64"/>
    <w:rsid w:val="00B92F2B"/>
    <w:rsid w:val="00B92FB4"/>
    <w:rsid w:val="00B93008"/>
    <w:rsid w:val="00B93904"/>
    <w:rsid w:val="00B940B4"/>
    <w:rsid w:val="00B94563"/>
    <w:rsid w:val="00B94999"/>
    <w:rsid w:val="00B94C6C"/>
    <w:rsid w:val="00B94F69"/>
    <w:rsid w:val="00B9511A"/>
    <w:rsid w:val="00B9529C"/>
    <w:rsid w:val="00B955FE"/>
    <w:rsid w:val="00B95755"/>
    <w:rsid w:val="00B95CDF"/>
    <w:rsid w:val="00B95D90"/>
    <w:rsid w:val="00B96744"/>
    <w:rsid w:val="00B968EB"/>
    <w:rsid w:val="00B96F14"/>
    <w:rsid w:val="00B97B7F"/>
    <w:rsid w:val="00BA0B9F"/>
    <w:rsid w:val="00BA0C77"/>
    <w:rsid w:val="00BA1F8B"/>
    <w:rsid w:val="00BA2509"/>
    <w:rsid w:val="00BA3287"/>
    <w:rsid w:val="00BA35D2"/>
    <w:rsid w:val="00BA3805"/>
    <w:rsid w:val="00BA3EB8"/>
    <w:rsid w:val="00BA44C7"/>
    <w:rsid w:val="00BA46A7"/>
    <w:rsid w:val="00BA4963"/>
    <w:rsid w:val="00BA6419"/>
    <w:rsid w:val="00BA6550"/>
    <w:rsid w:val="00BA65F2"/>
    <w:rsid w:val="00BA6AFB"/>
    <w:rsid w:val="00BA76A9"/>
    <w:rsid w:val="00BA77D0"/>
    <w:rsid w:val="00BA7C4F"/>
    <w:rsid w:val="00BA7DE3"/>
    <w:rsid w:val="00BB016C"/>
    <w:rsid w:val="00BB0745"/>
    <w:rsid w:val="00BB09AA"/>
    <w:rsid w:val="00BB0B3E"/>
    <w:rsid w:val="00BB0EBD"/>
    <w:rsid w:val="00BB1C4D"/>
    <w:rsid w:val="00BB2CEB"/>
    <w:rsid w:val="00BB2DF5"/>
    <w:rsid w:val="00BB3023"/>
    <w:rsid w:val="00BB3642"/>
    <w:rsid w:val="00BB4373"/>
    <w:rsid w:val="00BB4624"/>
    <w:rsid w:val="00BB4A3B"/>
    <w:rsid w:val="00BB4A9F"/>
    <w:rsid w:val="00BB4F12"/>
    <w:rsid w:val="00BB4F78"/>
    <w:rsid w:val="00BB59F6"/>
    <w:rsid w:val="00BB5EF0"/>
    <w:rsid w:val="00BB66AB"/>
    <w:rsid w:val="00BB708C"/>
    <w:rsid w:val="00BB75CE"/>
    <w:rsid w:val="00BB7BBA"/>
    <w:rsid w:val="00BB7F9E"/>
    <w:rsid w:val="00BC0AD6"/>
    <w:rsid w:val="00BC0B96"/>
    <w:rsid w:val="00BC0C6A"/>
    <w:rsid w:val="00BC122E"/>
    <w:rsid w:val="00BC16F6"/>
    <w:rsid w:val="00BC176A"/>
    <w:rsid w:val="00BC19CC"/>
    <w:rsid w:val="00BC1B5B"/>
    <w:rsid w:val="00BC26AE"/>
    <w:rsid w:val="00BC3584"/>
    <w:rsid w:val="00BC4224"/>
    <w:rsid w:val="00BC4BCF"/>
    <w:rsid w:val="00BC5312"/>
    <w:rsid w:val="00BC5838"/>
    <w:rsid w:val="00BC58A0"/>
    <w:rsid w:val="00BC5A7F"/>
    <w:rsid w:val="00BC6BA1"/>
    <w:rsid w:val="00BC6DC2"/>
    <w:rsid w:val="00BD07D5"/>
    <w:rsid w:val="00BD0B1A"/>
    <w:rsid w:val="00BD0C7B"/>
    <w:rsid w:val="00BD0E2E"/>
    <w:rsid w:val="00BD1792"/>
    <w:rsid w:val="00BD1836"/>
    <w:rsid w:val="00BD20C1"/>
    <w:rsid w:val="00BD23D5"/>
    <w:rsid w:val="00BD249A"/>
    <w:rsid w:val="00BD2C84"/>
    <w:rsid w:val="00BD2D51"/>
    <w:rsid w:val="00BD2E1B"/>
    <w:rsid w:val="00BD301B"/>
    <w:rsid w:val="00BD3646"/>
    <w:rsid w:val="00BD375A"/>
    <w:rsid w:val="00BD518B"/>
    <w:rsid w:val="00BD59E3"/>
    <w:rsid w:val="00BD6D8D"/>
    <w:rsid w:val="00BD714C"/>
    <w:rsid w:val="00BD7322"/>
    <w:rsid w:val="00BD77E0"/>
    <w:rsid w:val="00BD799E"/>
    <w:rsid w:val="00BE0469"/>
    <w:rsid w:val="00BE16B6"/>
    <w:rsid w:val="00BE1A30"/>
    <w:rsid w:val="00BE22EB"/>
    <w:rsid w:val="00BE2E90"/>
    <w:rsid w:val="00BE3484"/>
    <w:rsid w:val="00BE3C82"/>
    <w:rsid w:val="00BE442D"/>
    <w:rsid w:val="00BE4ED6"/>
    <w:rsid w:val="00BE54F3"/>
    <w:rsid w:val="00BE55AC"/>
    <w:rsid w:val="00BE5F67"/>
    <w:rsid w:val="00BE64F7"/>
    <w:rsid w:val="00BE739A"/>
    <w:rsid w:val="00BE7920"/>
    <w:rsid w:val="00BE7AA0"/>
    <w:rsid w:val="00BE7D1F"/>
    <w:rsid w:val="00BF18A0"/>
    <w:rsid w:val="00BF1C01"/>
    <w:rsid w:val="00BF1CC8"/>
    <w:rsid w:val="00BF1E46"/>
    <w:rsid w:val="00BF2058"/>
    <w:rsid w:val="00BF25C3"/>
    <w:rsid w:val="00BF2A3A"/>
    <w:rsid w:val="00BF2CD1"/>
    <w:rsid w:val="00BF2EE4"/>
    <w:rsid w:val="00BF4B6A"/>
    <w:rsid w:val="00BF4BEE"/>
    <w:rsid w:val="00BF4E4E"/>
    <w:rsid w:val="00BF5135"/>
    <w:rsid w:val="00BF56D2"/>
    <w:rsid w:val="00BF592D"/>
    <w:rsid w:val="00BF7BD5"/>
    <w:rsid w:val="00C00131"/>
    <w:rsid w:val="00C00312"/>
    <w:rsid w:val="00C00828"/>
    <w:rsid w:val="00C009F5"/>
    <w:rsid w:val="00C01129"/>
    <w:rsid w:val="00C01DD9"/>
    <w:rsid w:val="00C02239"/>
    <w:rsid w:val="00C022E1"/>
    <w:rsid w:val="00C02814"/>
    <w:rsid w:val="00C030E9"/>
    <w:rsid w:val="00C031E6"/>
    <w:rsid w:val="00C035DB"/>
    <w:rsid w:val="00C0398D"/>
    <w:rsid w:val="00C03FB2"/>
    <w:rsid w:val="00C04284"/>
    <w:rsid w:val="00C04DEF"/>
    <w:rsid w:val="00C0584B"/>
    <w:rsid w:val="00C05C3D"/>
    <w:rsid w:val="00C05EB6"/>
    <w:rsid w:val="00C071AC"/>
    <w:rsid w:val="00C079A9"/>
    <w:rsid w:val="00C109A2"/>
    <w:rsid w:val="00C10A3F"/>
    <w:rsid w:val="00C10BA3"/>
    <w:rsid w:val="00C11707"/>
    <w:rsid w:val="00C11B57"/>
    <w:rsid w:val="00C11BA0"/>
    <w:rsid w:val="00C11C50"/>
    <w:rsid w:val="00C11E4C"/>
    <w:rsid w:val="00C123C0"/>
    <w:rsid w:val="00C12593"/>
    <w:rsid w:val="00C1294A"/>
    <w:rsid w:val="00C142C3"/>
    <w:rsid w:val="00C14954"/>
    <w:rsid w:val="00C14C50"/>
    <w:rsid w:val="00C159A0"/>
    <w:rsid w:val="00C17105"/>
    <w:rsid w:val="00C1799A"/>
    <w:rsid w:val="00C179B0"/>
    <w:rsid w:val="00C20245"/>
    <w:rsid w:val="00C20592"/>
    <w:rsid w:val="00C20CA6"/>
    <w:rsid w:val="00C20DC0"/>
    <w:rsid w:val="00C210C8"/>
    <w:rsid w:val="00C21926"/>
    <w:rsid w:val="00C21AD6"/>
    <w:rsid w:val="00C21C6C"/>
    <w:rsid w:val="00C226F9"/>
    <w:rsid w:val="00C2307A"/>
    <w:rsid w:val="00C23398"/>
    <w:rsid w:val="00C235DF"/>
    <w:rsid w:val="00C23B23"/>
    <w:rsid w:val="00C2427D"/>
    <w:rsid w:val="00C2428B"/>
    <w:rsid w:val="00C246EA"/>
    <w:rsid w:val="00C24E55"/>
    <w:rsid w:val="00C252C5"/>
    <w:rsid w:val="00C2531A"/>
    <w:rsid w:val="00C2611D"/>
    <w:rsid w:val="00C26C22"/>
    <w:rsid w:val="00C27B03"/>
    <w:rsid w:val="00C27ED8"/>
    <w:rsid w:val="00C30248"/>
    <w:rsid w:val="00C3089B"/>
    <w:rsid w:val="00C309C8"/>
    <w:rsid w:val="00C310DB"/>
    <w:rsid w:val="00C31E7A"/>
    <w:rsid w:val="00C33569"/>
    <w:rsid w:val="00C339C7"/>
    <w:rsid w:val="00C34597"/>
    <w:rsid w:val="00C34B40"/>
    <w:rsid w:val="00C34B91"/>
    <w:rsid w:val="00C34E0F"/>
    <w:rsid w:val="00C357EE"/>
    <w:rsid w:val="00C35836"/>
    <w:rsid w:val="00C358B5"/>
    <w:rsid w:val="00C36B4F"/>
    <w:rsid w:val="00C37CB8"/>
    <w:rsid w:val="00C37EA1"/>
    <w:rsid w:val="00C40083"/>
    <w:rsid w:val="00C40CEF"/>
    <w:rsid w:val="00C411F9"/>
    <w:rsid w:val="00C41CD3"/>
    <w:rsid w:val="00C424B1"/>
    <w:rsid w:val="00C43438"/>
    <w:rsid w:val="00C434B2"/>
    <w:rsid w:val="00C43FAB"/>
    <w:rsid w:val="00C44264"/>
    <w:rsid w:val="00C44B4E"/>
    <w:rsid w:val="00C46251"/>
    <w:rsid w:val="00C47569"/>
    <w:rsid w:val="00C47904"/>
    <w:rsid w:val="00C4790F"/>
    <w:rsid w:val="00C479F7"/>
    <w:rsid w:val="00C47FC0"/>
    <w:rsid w:val="00C505F8"/>
    <w:rsid w:val="00C5084F"/>
    <w:rsid w:val="00C5127A"/>
    <w:rsid w:val="00C5189F"/>
    <w:rsid w:val="00C51CB5"/>
    <w:rsid w:val="00C51DEE"/>
    <w:rsid w:val="00C528CC"/>
    <w:rsid w:val="00C52991"/>
    <w:rsid w:val="00C53012"/>
    <w:rsid w:val="00C536EE"/>
    <w:rsid w:val="00C53ABD"/>
    <w:rsid w:val="00C53AD3"/>
    <w:rsid w:val="00C53C94"/>
    <w:rsid w:val="00C53E8F"/>
    <w:rsid w:val="00C5415E"/>
    <w:rsid w:val="00C55773"/>
    <w:rsid w:val="00C56D2F"/>
    <w:rsid w:val="00C56ED6"/>
    <w:rsid w:val="00C5723C"/>
    <w:rsid w:val="00C57694"/>
    <w:rsid w:val="00C57741"/>
    <w:rsid w:val="00C6074F"/>
    <w:rsid w:val="00C6152E"/>
    <w:rsid w:val="00C615AA"/>
    <w:rsid w:val="00C6166E"/>
    <w:rsid w:val="00C622EA"/>
    <w:rsid w:val="00C62329"/>
    <w:rsid w:val="00C62568"/>
    <w:rsid w:val="00C6262F"/>
    <w:rsid w:val="00C62693"/>
    <w:rsid w:val="00C6296C"/>
    <w:rsid w:val="00C64143"/>
    <w:rsid w:val="00C6434D"/>
    <w:rsid w:val="00C64845"/>
    <w:rsid w:val="00C6489F"/>
    <w:rsid w:val="00C64D73"/>
    <w:rsid w:val="00C64E17"/>
    <w:rsid w:val="00C6529D"/>
    <w:rsid w:val="00C652E5"/>
    <w:rsid w:val="00C65441"/>
    <w:rsid w:val="00C66C1B"/>
    <w:rsid w:val="00C67446"/>
    <w:rsid w:val="00C70419"/>
    <w:rsid w:val="00C707B7"/>
    <w:rsid w:val="00C70950"/>
    <w:rsid w:val="00C70962"/>
    <w:rsid w:val="00C71674"/>
    <w:rsid w:val="00C728AF"/>
    <w:rsid w:val="00C733F7"/>
    <w:rsid w:val="00C73699"/>
    <w:rsid w:val="00C73A59"/>
    <w:rsid w:val="00C741BD"/>
    <w:rsid w:val="00C746B9"/>
    <w:rsid w:val="00C747AE"/>
    <w:rsid w:val="00C7593E"/>
    <w:rsid w:val="00C761D4"/>
    <w:rsid w:val="00C76503"/>
    <w:rsid w:val="00C76538"/>
    <w:rsid w:val="00C7697F"/>
    <w:rsid w:val="00C771C2"/>
    <w:rsid w:val="00C77F01"/>
    <w:rsid w:val="00C803F2"/>
    <w:rsid w:val="00C80782"/>
    <w:rsid w:val="00C80E37"/>
    <w:rsid w:val="00C80E93"/>
    <w:rsid w:val="00C81045"/>
    <w:rsid w:val="00C8136C"/>
    <w:rsid w:val="00C825E2"/>
    <w:rsid w:val="00C82E2B"/>
    <w:rsid w:val="00C82F81"/>
    <w:rsid w:val="00C82FAC"/>
    <w:rsid w:val="00C82FFA"/>
    <w:rsid w:val="00C835B9"/>
    <w:rsid w:val="00C83963"/>
    <w:rsid w:val="00C83C99"/>
    <w:rsid w:val="00C84032"/>
    <w:rsid w:val="00C8429A"/>
    <w:rsid w:val="00C84339"/>
    <w:rsid w:val="00C84346"/>
    <w:rsid w:val="00C84A1B"/>
    <w:rsid w:val="00C85521"/>
    <w:rsid w:val="00C856C0"/>
    <w:rsid w:val="00C8637D"/>
    <w:rsid w:val="00C863EE"/>
    <w:rsid w:val="00C87EE2"/>
    <w:rsid w:val="00C902BA"/>
    <w:rsid w:val="00C905B2"/>
    <w:rsid w:val="00C90697"/>
    <w:rsid w:val="00C90751"/>
    <w:rsid w:val="00C914F6"/>
    <w:rsid w:val="00C92646"/>
    <w:rsid w:val="00C92D41"/>
    <w:rsid w:val="00C9316A"/>
    <w:rsid w:val="00C9323A"/>
    <w:rsid w:val="00C93672"/>
    <w:rsid w:val="00C93729"/>
    <w:rsid w:val="00C93B5E"/>
    <w:rsid w:val="00C93ED3"/>
    <w:rsid w:val="00C94409"/>
    <w:rsid w:val="00C9446D"/>
    <w:rsid w:val="00C94787"/>
    <w:rsid w:val="00C94957"/>
    <w:rsid w:val="00C95D8D"/>
    <w:rsid w:val="00C964ED"/>
    <w:rsid w:val="00C96E1A"/>
    <w:rsid w:val="00C97399"/>
    <w:rsid w:val="00C97C7F"/>
    <w:rsid w:val="00CA08FC"/>
    <w:rsid w:val="00CA0B0C"/>
    <w:rsid w:val="00CA0DCB"/>
    <w:rsid w:val="00CA141E"/>
    <w:rsid w:val="00CA2283"/>
    <w:rsid w:val="00CA2AEF"/>
    <w:rsid w:val="00CA2CA3"/>
    <w:rsid w:val="00CA325F"/>
    <w:rsid w:val="00CA33B8"/>
    <w:rsid w:val="00CA4288"/>
    <w:rsid w:val="00CA47A7"/>
    <w:rsid w:val="00CA4D61"/>
    <w:rsid w:val="00CA5324"/>
    <w:rsid w:val="00CA54B7"/>
    <w:rsid w:val="00CA6DD8"/>
    <w:rsid w:val="00CA7BB6"/>
    <w:rsid w:val="00CA7C7E"/>
    <w:rsid w:val="00CB019E"/>
    <w:rsid w:val="00CB1582"/>
    <w:rsid w:val="00CB18B4"/>
    <w:rsid w:val="00CB22B7"/>
    <w:rsid w:val="00CB2C97"/>
    <w:rsid w:val="00CB2EB0"/>
    <w:rsid w:val="00CB31DA"/>
    <w:rsid w:val="00CB4D59"/>
    <w:rsid w:val="00CB5032"/>
    <w:rsid w:val="00CB55FD"/>
    <w:rsid w:val="00CB5F65"/>
    <w:rsid w:val="00CB602F"/>
    <w:rsid w:val="00CB6DCF"/>
    <w:rsid w:val="00CB7B84"/>
    <w:rsid w:val="00CB7DF6"/>
    <w:rsid w:val="00CC09E4"/>
    <w:rsid w:val="00CC0A24"/>
    <w:rsid w:val="00CC0D3D"/>
    <w:rsid w:val="00CC18A1"/>
    <w:rsid w:val="00CC294C"/>
    <w:rsid w:val="00CC303F"/>
    <w:rsid w:val="00CC331E"/>
    <w:rsid w:val="00CC3C4E"/>
    <w:rsid w:val="00CC3C96"/>
    <w:rsid w:val="00CC3E7D"/>
    <w:rsid w:val="00CC3EA8"/>
    <w:rsid w:val="00CC3F2D"/>
    <w:rsid w:val="00CC678F"/>
    <w:rsid w:val="00CC799E"/>
    <w:rsid w:val="00CD077C"/>
    <w:rsid w:val="00CD0EBC"/>
    <w:rsid w:val="00CD1086"/>
    <w:rsid w:val="00CD1CB1"/>
    <w:rsid w:val="00CD261E"/>
    <w:rsid w:val="00CD27A0"/>
    <w:rsid w:val="00CD2C8F"/>
    <w:rsid w:val="00CD342A"/>
    <w:rsid w:val="00CD378D"/>
    <w:rsid w:val="00CD3940"/>
    <w:rsid w:val="00CD42C4"/>
    <w:rsid w:val="00CD4A34"/>
    <w:rsid w:val="00CD5975"/>
    <w:rsid w:val="00CD6023"/>
    <w:rsid w:val="00CD6CA1"/>
    <w:rsid w:val="00CD750D"/>
    <w:rsid w:val="00CD7584"/>
    <w:rsid w:val="00CD75D9"/>
    <w:rsid w:val="00CE1AF4"/>
    <w:rsid w:val="00CE1DF3"/>
    <w:rsid w:val="00CE268C"/>
    <w:rsid w:val="00CE2DD0"/>
    <w:rsid w:val="00CE2E16"/>
    <w:rsid w:val="00CE2F14"/>
    <w:rsid w:val="00CE300C"/>
    <w:rsid w:val="00CE35EB"/>
    <w:rsid w:val="00CE3618"/>
    <w:rsid w:val="00CE3721"/>
    <w:rsid w:val="00CE3EAA"/>
    <w:rsid w:val="00CE49DA"/>
    <w:rsid w:val="00CE4CB5"/>
    <w:rsid w:val="00CE4E06"/>
    <w:rsid w:val="00CE52B8"/>
    <w:rsid w:val="00CE5ABD"/>
    <w:rsid w:val="00CE69D8"/>
    <w:rsid w:val="00CE6A0B"/>
    <w:rsid w:val="00CE6D3D"/>
    <w:rsid w:val="00CE7591"/>
    <w:rsid w:val="00CE7596"/>
    <w:rsid w:val="00CE7BF6"/>
    <w:rsid w:val="00CE7DE0"/>
    <w:rsid w:val="00CF06DA"/>
    <w:rsid w:val="00CF0950"/>
    <w:rsid w:val="00CF17DB"/>
    <w:rsid w:val="00CF1F16"/>
    <w:rsid w:val="00CF2154"/>
    <w:rsid w:val="00CF2266"/>
    <w:rsid w:val="00CF245E"/>
    <w:rsid w:val="00CF24B9"/>
    <w:rsid w:val="00CF3B07"/>
    <w:rsid w:val="00CF3E55"/>
    <w:rsid w:val="00CF45BF"/>
    <w:rsid w:val="00CF4C13"/>
    <w:rsid w:val="00CF4D91"/>
    <w:rsid w:val="00CF4E93"/>
    <w:rsid w:val="00CF56C5"/>
    <w:rsid w:val="00CF571E"/>
    <w:rsid w:val="00CF5C06"/>
    <w:rsid w:val="00CF62E0"/>
    <w:rsid w:val="00CF6384"/>
    <w:rsid w:val="00CF6902"/>
    <w:rsid w:val="00CF74FB"/>
    <w:rsid w:val="00CF7799"/>
    <w:rsid w:val="00CF78BC"/>
    <w:rsid w:val="00D000E1"/>
    <w:rsid w:val="00D006D4"/>
    <w:rsid w:val="00D01436"/>
    <w:rsid w:val="00D0211A"/>
    <w:rsid w:val="00D02B8F"/>
    <w:rsid w:val="00D02C36"/>
    <w:rsid w:val="00D0337A"/>
    <w:rsid w:val="00D03577"/>
    <w:rsid w:val="00D035B6"/>
    <w:rsid w:val="00D03A0D"/>
    <w:rsid w:val="00D03A52"/>
    <w:rsid w:val="00D03BA3"/>
    <w:rsid w:val="00D0401F"/>
    <w:rsid w:val="00D04278"/>
    <w:rsid w:val="00D0608B"/>
    <w:rsid w:val="00D06E88"/>
    <w:rsid w:val="00D0772D"/>
    <w:rsid w:val="00D11F90"/>
    <w:rsid w:val="00D13527"/>
    <w:rsid w:val="00D13EAE"/>
    <w:rsid w:val="00D14BBF"/>
    <w:rsid w:val="00D15062"/>
    <w:rsid w:val="00D15334"/>
    <w:rsid w:val="00D15477"/>
    <w:rsid w:val="00D15523"/>
    <w:rsid w:val="00D15E4E"/>
    <w:rsid w:val="00D16419"/>
    <w:rsid w:val="00D17601"/>
    <w:rsid w:val="00D17678"/>
    <w:rsid w:val="00D20ABE"/>
    <w:rsid w:val="00D20D6E"/>
    <w:rsid w:val="00D21300"/>
    <w:rsid w:val="00D21347"/>
    <w:rsid w:val="00D21C90"/>
    <w:rsid w:val="00D21CCC"/>
    <w:rsid w:val="00D21F80"/>
    <w:rsid w:val="00D22007"/>
    <w:rsid w:val="00D225F6"/>
    <w:rsid w:val="00D22A0A"/>
    <w:rsid w:val="00D22C60"/>
    <w:rsid w:val="00D22F7B"/>
    <w:rsid w:val="00D230DC"/>
    <w:rsid w:val="00D24A81"/>
    <w:rsid w:val="00D25243"/>
    <w:rsid w:val="00D253EE"/>
    <w:rsid w:val="00D25CA6"/>
    <w:rsid w:val="00D262F1"/>
    <w:rsid w:val="00D26338"/>
    <w:rsid w:val="00D26BC5"/>
    <w:rsid w:val="00D26C9A"/>
    <w:rsid w:val="00D30067"/>
    <w:rsid w:val="00D300F5"/>
    <w:rsid w:val="00D302CB"/>
    <w:rsid w:val="00D303E8"/>
    <w:rsid w:val="00D311BB"/>
    <w:rsid w:val="00D31BA6"/>
    <w:rsid w:val="00D3240C"/>
    <w:rsid w:val="00D32517"/>
    <w:rsid w:val="00D32D67"/>
    <w:rsid w:val="00D335E1"/>
    <w:rsid w:val="00D33C73"/>
    <w:rsid w:val="00D33E90"/>
    <w:rsid w:val="00D340F4"/>
    <w:rsid w:val="00D34111"/>
    <w:rsid w:val="00D34338"/>
    <w:rsid w:val="00D343F7"/>
    <w:rsid w:val="00D34FCF"/>
    <w:rsid w:val="00D35033"/>
    <w:rsid w:val="00D3545E"/>
    <w:rsid w:val="00D35FEA"/>
    <w:rsid w:val="00D36246"/>
    <w:rsid w:val="00D3631B"/>
    <w:rsid w:val="00D366E4"/>
    <w:rsid w:val="00D37558"/>
    <w:rsid w:val="00D37A84"/>
    <w:rsid w:val="00D37C05"/>
    <w:rsid w:val="00D37D20"/>
    <w:rsid w:val="00D407E9"/>
    <w:rsid w:val="00D40C3D"/>
    <w:rsid w:val="00D40FE6"/>
    <w:rsid w:val="00D4181C"/>
    <w:rsid w:val="00D423AC"/>
    <w:rsid w:val="00D42D7B"/>
    <w:rsid w:val="00D431C3"/>
    <w:rsid w:val="00D4423B"/>
    <w:rsid w:val="00D44311"/>
    <w:rsid w:val="00D44B15"/>
    <w:rsid w:val="00D44BD4"/>
    <w:rsid w:val="00D44DC6"/>
    <w:rsid w:val="00D45B95"/>
    <w:rsid w:val="00D4625E"/>
    <w:rsid w:val="00D463D2"/>
    <w:rsid w:val="00D467F9"/>
    <w:rsid w:val="00D46C35"/>
    <w:rsid w:val="00D476EA"/>
    <w:rsid w:val="00D50454"/>
    <w:rsid w:val="00D5060F"/>
    <w:rsid w:val="00D506A6"/>
    <w:rsid w:val="00D513E2"/>
    <w:rsid w:val="00D514E5"/>
    <w:rsid w:val="00D51B9A"/>
    <w:rsid w:val="00D5217C"/>
    <w:rsid w:val="00D52617"/>
    <w:rsid w:val="00D52C31"/>
    <w:rsid w:val="00D53589"/>
    <w:rsid w:val="00D535DB"/>
    <w:rsid w:val="00D536C3"/>
    <w:rsid w:val="00D539D5"/>
    <w:rsid w:val="00D53C0C"/>
    <w:rsid w:val="00D53D95"/>
    <w:rsid w:val="00D544D5"/>
    <w:rsid w:val="00D55F5A"/>
    <w:rsid w:val="00D56179"/>
    <w:rsid w:val="00D56856"/>
    <w:rsid w:val="00D56B9D"/>
    <w:rsid w:val="00D5743C"/>
    <w:rsid w:val="00D57897"/>
    <w:rsid w:val="00D579B5"/>
    <w:rsid w:val="00D57CC2"/>
    <w:rsid w:val="00D60060"/>
    <w:rsid w:val="00D602DE"/>
    <w:rsid w:val="00D605AE"/>
    <w:rsid w:val="00D6096A"/>
    <w:rsid w:val="00D60A69"/>
    <w:rsid w:val="00D60ABE"/>
    <w:rsid w:val="00D60CE5"/>
    <w:rsid w:val="00D61023"/>
    <w:rsid w:val="00D610D4"/>
    <w:rsid w:val="00D61811"/>
    <w:rsid w:val="00D62035"/>
    <w:rsid w:val="00D622F6"/>
    <w:rsid w:val="00D62D74"/>
    <w:rsid w:val="00D631DE"/>
    <w:rsid w:val="00D6356F"/>
    <w:rsid w:val="00D63C72"/>
    <w:rsid w:val="00D63D93"/>
    <w:rsid w:val="00D63F9F"/>
    <w:rsid w:val="00D641A3"/>
    <w:rsid w:val="00D646D3"/>
    <w:rsid w:val="00D65E46"/>
    <w:rsid w:val="00D65EC7"/>
    <w:rsid w:val="00D662F2"/>
    <w:rsid w:val="00D663E7"/>
    <w:rsid w:val="00D665F1"/>
    <w:rsid w:val="00D6711E"/>
    <w:rsid w:val="00D71C8E"/>
    <w:rsid w:val="00D71F51"/>
    <w:rsid w:val="00D726F5"/>
    <w:rsid w:val="00D72B80"/>
    <w:rsid w:val="00D730D4"/>
    <w:rsid w:val="00D7350F"/>
    <w:rsid w:val="00D73B08"/>
    <w:rsid w:val="00D73C8B"/>
    <w:rsid w:val="00D73FC1"/>
    <w:rsid w:val="00D74AEB"/>
    <w:rsid w:val="00D76224"/>
    <w:rsid w:val="00D7676C"/>
    <w:rsid w:val="00D7695A"/>
    <w:rsid w:val="00D76B99"/>
    <w:rsid w:val="00D7741F"/>
    <w:rsid w:val="00D77B6A"/>
    <w:rsid w:val="00D80127"/>
    <w:rsid w:val="00D804E2"/>
    <w:rsid w:val="00D805D1"/>
    <w:rsid w:val="00D81925"/>
    <w:rsid w:val="00D81F07"/>
    <w:rsid w:val="00D81FB3"/>
    <w:rsid w:val="00D823AA"/>
    <w:rsid w:val="00D82FD7"/>
    <w:rsid w:val="00D8313E"/>
    <w:rsid w:val="00D8354C"/>
    <w:rsid w:val="00D83A43"/>
    <w:rsid w:val="00D83A83"/>
    <w:rsid w:val="00D842CB"/>
    <w:rsid w:val="00D84960"/>
    <w:rsid w:val="00D84FA6"/>
    <w:rsid w:val="00D85C5F"/>
    <w:rsid w:val="00D85ECC"/>
    <w:rsid w:val="00D85FA3"/>
    <w:rsid w:val="00D864C7"/>
    <w:rsid w:val="00D86CC1"/>
    <w:rsid w:val="00D86EB7"/>
    <w:rsid w:val="00D87ECF"/>
    <w:rsid w:val="00D9010A"/>
    <w:rsid w:val="00D90328"/>
    <w:rsid w:val="00D90931"/>
    <w:rsid w:val="00D91E8D"/>
    <w:rsid w:val="00D91E9F"/>
    <w:rsid w:val="00D92025"/>
    <w:rsid w:val="00D9204D"/>
    <w:rsid w:val="00D9258D"/>
    <w:rsid w:val="00D927E8"/>
    <w:rsid w:val="00D92B5E"/>
    <w:rsid w:val="00D93388"/>
    <w:rsid w:val="00D934BC"/>
    <w:rsid w:val="00D9360D"/>
    <w:rsid w:val="00D93CFF"/>
    <w:rsid w:val="00D94FA5"/>
    <w:rsid w:val="00D95457"/>
    <w:rsid w:val="00D954A0"/>
    <w:rsid w:val="00D95596"/>
    <w:rsid w:val="00D95CC1"/>
    <w:rsid w:val="00D9637D"/>
    <w:rsid w:val="00D96567"/>
    <w:rsid w:val="00D974DE"/>
    <w:rsid w:val="00D97A7B"/>
    <w:rsid w:val="00D97E32"/>
    <w:rsid w:val="00DA011C"/>
    <w:rsid w:val="00DA01DC"/>
    <w:rsid w:val="00DA0675"/>
    <w:rsid w:val="00DA0B7C"/>
    <w:rsid w:val="00DA0E85"/>
    <w:rsid w:val="00DA113D"/>
    <w:rsid w:val="00DA1259"/>
    <w:rsid w:val="00DA1614"/>
    <w:rsid w:val="00DA1AAD"/>
    <w:rsid w:val="00DA1E08"/>
    <w:rsid w:val="00DA204B"/>
    <w:rsid w:val="00DA2247"/>
    <w:rsid w:val="00DA3876"/>
    <w:rsid w:val="00DA3BEB"/>
    <w:rsid w:val="00DA4339"/>
    <w:rsid w:val="00DA492D"/>
    <w:rsid w:val="00DA4A52"/>
    <w:rsid w:val="00DA4F21"/>
    <w:rsid w:val="00DA4FA2"/>
    <w:rsid w:val="00DA4FBC"/>
    <w:rsid w:val="00DA520C"/>
    <w:rsid w:val="00DA61B9"/>
    <w:rsid w:val="00DA62DA"/>
    <w:rsid w:val="00DA7457"/>
    <w:rsid w:val="00DA76EC"/>
    <w:rsid w:val="00DA7E9B"/>
    <w:rsid w:val="00DA7F3B"/>
    <w:rsid w:val="00DB0063"/>
    <w:rsid w:val="00DB0113"/>
    <w:rsid w:val="00DB0692"/>
    <w:rsid w:val="00DB1083"/>
    <w:rsid w:val="00DB10F5"/>
    <w:rsid w:val="00DB1276"/>
    <w:rsid w:val="00DB1B31"/>
    <w:rsid w:val="00DB1F0C"/>
    <w:rsid w:val="00DB27A4"/>
    <w:rsid w:val="00DB2995"/>
    <w:rsid w:val="00DB2ED0"/>
    <w:rsid w:val="00DB3402"/>
    <w:rsid w:val="00DB38EC"/>
    <w:rsid w:val="00DB38F0"/>
    <w:rsid w:val="00DB3EE8"/>
    <w:rsid w:val="00DB3FEB"/>
    <w:rsid w:val="00DB422B"/>
    <w:rsid w:val="00DB424E"/>
    <w:rsid w:val="00DB42FF"/>
    <w:rsid w:val="00DB4701"/>
    <w:rsid w:val="00DB49B1"/>
    <w:rsid w:val="00DB4E76"/>
    <w:rsid w:val="00DB5132"/>
    <w:rsid w:val="00DB59C0"/>
    <w:rsid w:val="00DB5AB4"/>
    <w:rsid w:val="00DB5D9A"/>
    <w:rsid w:val="00DB6BC3"/>
    <w:rsid w:val="00DC0146"/>
    <w:rsid w:val="00DC03EE"/>
    <w:rsid w:val="00DC0C0E"/>
    <w:rsid w:val="00DC0DA5"/>
    <w:rsid w:val="00DC10A3"/>
    <w:rsid w:val="00DC12BF"/>
    <w:rsid w:val="00DC1369"/>
    <w:rsid w:val="00DC1A4B"/>
    <w:rsid w:val="00DC1B6B"/>
    <w:rsid w:val="00DC2DC3"/>
    <w:rsid w:val="00DC3044"/>
    <w:rsid w:val="00DC30D9"/>
    <w:rsid w:val="00DC36B8"/>
    <w:rsid w:val="00DC3977"/>
    <w:rsid w:val="00DC53F2"/>
    <w:rsid w:val="00DC689B"/>
    <w:rsid w:val="00DC6B01"/>
    <w:rsid w:val="00DC73F5"/>
    <w:rsid w:val="00DC7797"/>
    <w:rsid w:val="00DC7867"/>
    <w:rsid w:val="00DC7B13"/>
    <w:rsid w:val="00DC7E53"/>
    <w:rsid w:val="00DD0379"/>
    <w:rsid w:val="00DD0400"/>
    <w:rsid w:val="00DD078A"/>
    <w:rsid w:val="00DD0978"/>
    <w:rsid w:val="00DD0F76"/>
    <w:rsid w:val="00DD1737"/>
    <w:rsid w:val="00DD1BBA"/>
    <w:rsid w:val="00DD1F4E"/>
    <w:rsid w:val="00DD2799"/>
    <w:rsid w:val="00DD2FE9"/>
    <w:rsid w:val="00DD2FFA"/>
    <w:rsid w:val="00DD34E1"/>
    <w:rsid w:val="00DD3948"/>
    <w:rsid w:val="00DD4466"/>
    <w:rsid w:val="00DD45E7"/>
    <w:rsid w:val="00DD4929"/>
    <w:rsid w:val="00DD4A25"/>
    <w:rsid w:val="00DD506D"/>
    <w:rsid w:val="00DD5738"/>
    <w:rsid w:val="00DD57CE"/>
    <w:rsid w:val="00DD71F6"/>
    <w:rsid w:val="00DD7667"/>
    <w:rsid w:val="00DD777C"/>
    <w:rsid w:val="00DD77EA"/>
    <w:rsid w:val="00DD7A59"/>
    <w:rsid w:val="00DE0BE4"/>
    <w:rsid w:val="00DE0D2F"/>
    <w:rsid w:val="00DE0D75"/>
    <w:rsid w:val="00DE19EB"/>
    <w:rsid w:val="00DE1C98"/>
    <w:rsid w:val="00DE1FF1"/>
    <w:rsid w:val="00DE2C17"/>
    <w:rsid w:val="00DE319A"/>
    <w:rsid w:val="00DE34E3"/>
    <w:rsid w:val="00DE3C85"/>
    <w:rsid w:val="00DE4258"/>
    <w:rsid w:val="00DE4A7B"/>
    <w:rsid w:val="00DE5338"/>
    <w:rsid w:val="00DE5886"/>
    <w:rsid w:val="00DE5B0F"/>
    <w:rsid w:val="00DE67EA"/>
    <w:rsid w:val="00DE68C6"/>
    <w:rsid w:val="00DE700C"/>
    <w:rsid w:val="00DF0B37"/>
    <w:rsid w:val="00DF0FE3"/>
    <w:rsid w:val="00DF1525"/>
    <w:rsid w:val="00DF15DD"/>
    <w:rsid w:val="00DF1F33"/>
    <w:rsid w:val="00DF2CB1"/>
    <w:rsid w:val="00DF2DA1"/>
    <w:rsid w:val="00DF2E81"/>
    <w:rsid w:val="00DF3DD5"/>
    <w:rsid w:val="00DF46F7"/>
    <w:rsid w:val="00DF506E"/>
    <w:rsid w:val="00DF518B"/>
    <w:rsid w:val="00DF5822"/>
    <w:rsid w:val="00DF5F73"/>
    <w:rsid w:val="00DF630C"/>
    <w:rsid w:val="00DF69F9"/>
    <w:rsid w:val="00E00F05"/>
    <w:rsid w:val="00E0155A"/>
    <w:rsid w:val="00E01BB5"/>
    <w:rsid w:val="00E02579"/>
    <w:rsid w:val="00E0276B"/>
    <w:rsid w:val="00E02B50"/>
    <w:rsid w:val="00E02C2E"/>
    <w:rsid w:val="00E0331A"/>
    <w:rsid w:val="00E03F3D"/>
    <w:rsid w:val="00E0491A"/>
    <w:rsid w:val="00E04927"/>
    <w:rsid w:val="00E04B3F"/>
    <w:rsid w:val="00E04B7D"/>
    <w:rsid w:val="00E058B4"/>
    <w:rsid w:val="00E05A0D"/>
    <w:rsid w:val="00E05ABE"/>
    <w:rsid w:val="00E060C1"/>
    <w:rsid w:val="00E06B1E"/>
    <w:rsid w:val="00E07383"/>
    <w:rsid w:val="00E07787"/>
    <w:rsid w:val="00E07A4E"/>
    <w:rsid w:val="00E1036E"/>
    <w:rsid w:val="00E105BE"/>
    <w:rsid w:val="00E1065D"/>
    <w:rsid w:val="00E10AAF"/>
    <w:rsid w:val="00E11D49"/>
    <w:rsid w:val="00E11DF5"/>
    <w:rsid w:val="00E123FB"/>
    <w:rsid w:val="00E126CD"/>
    <w:rsid w:val="00E12C3C"/>
    <w:rsid w:val="00E12F3C"/>
    <w:rsid w:val="00E13E3C"/>
    <w:rsid w:val="00E14429"/>
    <w:rsid w:val="00E147D5"/>
    <w:rsid w:val="00E14948"/>
    <w:rsid w:val="00E14C0E"/>
    <w:rsid w:val="00E15409"/>
    <w:rsid w:val="00E15484"/>
    <w:rsid w:val="00E15AA3"/>
    <w:rsid w:val="00E15C0E"/>
    <w:rsid w:val="00E15F18"/>
    <w:rsid w:val="00E1659B"/>
    <w:rsid w:val="00E16642"/>
    <w:rsid w:val="00E1787C"/>
    <w:rsid w:val="00E17AC8"/>
    <w:rsid w:val="00E21DBD"/>
    <w:rsid w:val="00E2249E"/>
    <w:rsid w:val="00E22987"/>
    <w:rsid w:val="00E22B76"/>
    <w:rsid w:val="00E234F1"/>
    <w:rsid w:val="00E241ED"/>
    <w:rsid w:val="00E244DD"/>
    <w:rsid w:val="00E24B4F"/>
    <w:rsid w:val="00E24E3A"/>
    <w:rsid w:val="00E25030"/>
    <w:rsid w:val="00E257F9"/>
    <w:rsid w:val="00E25AF8"/>
    <w:rsid w:val="00E26C55"/>
    <w:rsid w:val="00E26E6C"/>
    <w:rsid w:val="00E26F6C"/>
    <w:rsid w:val="00E278C0"/>
    <w:rsid w:val="00E27990"/>
    <w:rsid w:val="00E30C40"/>
    <w:rsid w:val="00E3156A"/>
    <w:rsid w:val="00E31A9D"/>
    <w:rsid w:val="00E31BD0"/>
    <w:rsid w:val="00E320E6"/>
    <w:rsid w:val="00E324E0"/>
    <w:rsid w:val="00E3284C"/>
    <w:rsid w:val="00E33035"/>
    <w:rsid w:val="00E3337A"/>
    <w:rsid w:val="00E334C1"/>
    <w:rsid w:val="00E34200"/>
    <w:rsid w:val="00E344E8"/>
    <w:rsid w:val="00E34CA3"/>
    <w:rsid w:val="00E35B15"/>
    <w:rsid w:val="00E35C38"/>
    <w:rsid w:val="00E35C4A"/>
    <w:rsid w:val="00E36DF2"/>
    <w:rsid w:val="00E37097"/>
    <w:rsid w:val="00E379DF"/>
    <w:rsid w:val="00E37A0F"/>
    <w:rsid w:val="00E37A45"/>
    <w:rsid w:val="00E37DA6"/>
    <w:rsid w:val="00E37FE3"/>
    <w:rsid w:val="00E4037E"/>
    <w:rsid w:val="00E40E00"/>
    <w:rsid w:val="00E40EB7"/>
    <w:rsid w:val="00E41237"/>
    <w:rsid w:val="00E416B1"/>
    <w:rsid w:val="00E41BAC"/>
    <w:rsid w:val="00E43052"/>
    <w:rsid w:val="00E43AAA"/>
    <w:rsid w:val="00E43D1F"/>
    <w:rsid w:val="00E44C62"/>
    <w:rsid w:val="00E45074"/>
    <w:rsid w:val="00E458BE"/>
    <w:rsid w:val="00E45AD0"/>
    <w:rsid w:val="00E45EF7"/>
    <w:rsid w:val="00E46532"/>
    <w:rsid w:val="00E47212"/>
    <w:rsid w:val="00E47D5C"/>
    <w:rsid w:val="00E47DF3"/>
    <w:rsid w:val="00E50518"/>
    <w:rsid w:val="00E512A9"/>
    <w:rsid w:val="00E517AE"/>
    <w:rsid w:val="00E51852"/>
    <w:rsid w:val="00E518E1"/>
    <w:rsid w:val="00E51A71"/>
    <w:rsid w:val="00E52890"/>
    <w:rsid w:val="00E5387C"/>
    <w:rsid w:val="00E53923"/>
    <w:rsid w:val="00E5417A"/>
    <w:rsid w:val="00E541D6"/>
    <w:rsid w:val="00E54246"/>
    <w:rsid w:val="00E54EF2"/>
    <w:rsid w:val="00E55643"/>
    <w:rsid w:val="00E56474"/>
    <w:rsid w:val="00E566B8"/>
    <w:rsid w:val="00E567F5"/>
    <w:rsid w:val="00E56AB4"/>
    <w:rsid w:val="00E57A52"/>
    <w:rsid w:val="00E60368"/>
    <w:rsid w:val="00E6041B"/>
    <w:rsid w:val="00E608B6"/>
    <w:rsid w:val="00E60DC5"/>
    <w:rsid w:val="00E612AB"/>
    <w:rsid w:val="00E613DA"/>
    <w:rsid w:val="00E6143A"/>
    <w:rsid w:val="00E61A7A"/>
    <w:rsid w:val="00E63559"/>
    <w:rsid w:val="00E63774"/>
    <w:rsid w:val="00E63D7D"/>
    <w:rsid w:val="00E64EB2"/>
    <w:rsid w:val="00E64F7D"/>
    <w:rsid w:val="00E6537F"/>
    <w:rsid w:val="00E65E98"/>
    <w:rsid w:val="00E663B2"/>
    <w:rsid w:val="00E67180"/>
    <w:rsid w:val="00E67541"/>
    <w:rsid w:val="00E676E2"/>
    <w:rsid w:val="00E67E91"/>
    <w:rsid w:val="00E700CB"/>
    <w:rsid w:val="00E70943"/>
    <w:rsid w:val="00E71775"/>
    <w:rsid w:val="00E71BA3"/>
    <w:rsid w:val="00E72236"/>
    <w:rsid w:val="00E72AEC"/>
    <w:rsid w:val="00E72EFC"/>
    <w:rsid w:val="00E7370D"/>
    <w:rsid w:val="00E74391"/>
    <w:rsid w:val="00E74FA5"/>
    <w:rsid w:val="00E75088"/>
    <w:rsid w:val="00E756A8"/>
    <w:rsid w:val="00E757A3"/>
    <w:rsid w:val="00E75EB9"/>
    <w:rsid w:val="00E76032"/>
    <w:rsid w:val="00E768F2"/>
    <w:rsid w:val="00E76C62"/>
    <w:rsid w:val="00E77441"/>
    <w:rsid w:val="00E774BB"/>
    <w:rsid w:val="00E777EF"/>
    <w:rsid w:val="00E77E9E"/>
    <w:rsid w:val="00E8060A"/>
    <w:rsid w:val="00E810EB"/>
    <w:rsid w:val="00E81DED"/>
    <w:rsid w:val="00E82316"/>
    <w:rsid w:val="00E82433"/>
    <w:rsid w:val="00E825B3"/>
    <w:rsid w:val="00E82855"/>
    <w:rsid w:val="00E828D2"/>
    <w:rsid w:val="00E82D99"/>
    <w:rsid w:val="00E832C4"/>
    <w:rsid w:val="00E840AC"/>
    <w:rsid w:val="00E8417E"/>
    <w:rsid w:val="00E849DE"/>
    <w:rsid w:val="00E84ED5"/>
    <w:rsid w:val="00E850FC"/>
    <w:rsid w:val="00E85948"/>
    <w:rsid w:val="00E8646F"/>
    <w:rsid w:val="00E86536"/>
    <w:rsid w:val="00E86C1F"/>
    <w:rsid w:val="00E87157"/>
    <w:rsid w:val="00E90915"/>
    <w:rsid w:val="00E911B4"/>
    <w:rsid w:val="00E9167E"/>
    <w:rsid w:val="00E91DA3"/>
    <w:rsid w:val="00E922A4"/>
    <w:rsid w:val="00E922B9"/>
    <w:rsid w:val="00E924D1"/>
    <w:rsid w:val="00E925CE"/>
    <w:rsid w:val="00E92AC8"/>
    <w:rsid w:val="00E92E46"/>
    <w:rsid w:val="00E93B3A"/>
    <w:rsid w:val="00E93F3F"/>
    <w:rsid w:val="00E94F1D"/>
    <w:rsid w:val="00E95676"/>
    <w:rsid w:val="00E95903"/>
    <w:rsid w:val="00E95AF1"/>
    <w:rsid w:val="00E95C5C"/>
    <w:rsid w:val="00E967CB"/>
    <w:rsid w:val="00E973A7"/>
    <w:rsid w:val="00E974C3"/>
    <w:rsid w:val="00E97C7F"/>
    <w:rsid w:val="00EA05D9"/>
    <w:rsid w:val="00EA0858"/>
    <w:rsid w:val="00EA1104"/>
    <w:rsid w:val="00EA1479"/>
    <w:rsid w:val="00EA228B"/>
    <w:rsid w:val="00EA4A38"/>
    <w:rsid w:val="00EA4EA3"/>
    <w:rsid w:val="00EA5257"/>
    <w:rsid w:val="00EA59B6"/>
    <w:rsid w:val="00EA6CC3"/>
    <w:rsid w:val="00EA7415"/>
    <w:rsid w:val="00EA7B7F"/>
    <w:rsid w:val="00EA7BCF"/>
    <w:rsid w:val="00EB0341"/>
    <w:rsid w:val="00EB0433"/>
    <w:rsid w:val="00EB04E7"/>
    <w:rsid w:val="00EB07FB"/>
    <w:rsid w:val="00EB084D"/>
    <w:rsid w:val="00EB0D81"/>
    <w:rsid w:val="00EB15B4"/>
    <w:rsid w:val="00EB1B39"/>
    <w:rsid w:val="00EB1B8B"/>
    <w:rsid w:val="00EB1CE6"/>
    <w:rsid w:val="00EB2018"/>
    <w:rsid w:val="00EB2286"/>
    <w:rsid w:val="00EB24EC"/>
    <w:rsid w:val="00EB2B17"/>
    <w:rsid w:val="00EB3C54"/>
    <w:rsid w:val="00EB3F0F"/>
    <w:rsid w:val="00EB4951"/>
    <w:rsid w:val="00EB4BA7"/>
    <w:rsid w:val="00EB55EB"/>
    <w:rsid w:val="00EB595B"/>
    <w:rsid w:val="00EB65DC"/>
    <w:rsid w:val="00EB6E6B"/>
    <w:rsid w:val="00EB7F6C"/>
    <w:rsid w:val="00EC098E"/>
    <w:rsid w:val="00EC0BCB"/>
    <w:rsid w:val="00EC0C8E"/>
    <w:rsid w:val="00EC0D18"/>
    <w:rsid w:val="00EC0E71"/>
    <w:rsid w:val="00EC18A6"/>
    <w:rsid w:val="00EC1ABD"/>
    <w:rsid w:val="00EC1E74"/>
    <w:rsid w:val="00EC211F"/>
    <w:rsid w:val="00EC224C"/>
    <w:rsid w:val="00EC2321"/>
    <w:rsid w:val="00EC3090"/>
    <w:rsid w:val="00EC3260"/>
    <w:rsid w:val="00EC3D3F"/>
    <w:rsid w:val="00EC417D"/>
    <w:rsid w:val="00EC504F"/>
    <w:rsid w:val="00EC509C"/>
    <w:rsid w:val="00EC5AEB"/>
    <w:rsid w:val="00EC7E44"/>
    <w:rsid w:val="00ED0883"/>
    <w:rsid w:val="00ED092B"/>
    <w:rsid w:val="00ED09D1"/>
    <w:rsid w:val="00ED0A8D"/>
    <w:rsid w:val="00ED0E92"/>
    <w:rsid w:val="00ED0F28"/>
    <w:rsid w:val="00ED2424"/>
    <w:rsid w:val="00ED2D5C"/>
    <w:rsid w:val="00ED386C"/>
    <w:rsid w:val="00ED43F6"/>
    <w:rsid w:val="00ED4968"/>
    <w:rsid w:val="00ED4974"/>
    <w:rsid w:val="00ED4C14"/>
    <w:rsid w:val="00ED613A"/>
    <w:rsid w:val="00ED6493"/>
    <w:rsid w:val="00ED6769"/>
    <w:rsid w:val="00ED6CFA"/>
    <w:rsid w:val="00ED6D53"/>
    <w:rsid w:val="00ED74FA"/>
    <w:rsid w:val="00EE022A"/>
    <w:rsid w:val="00EE0DC2"/>
    <w:rsid w:val="00EE0E8C"/>
    <w:rsid w:val="00EE11D7"/>
    <w:rsid w:val="00EE1855"/>
    <w:rsid w:val="00EE1E1F"/>
    <w:rsid w:val="00EE2317"/>
    <w:rsid w:val="00EE246D"/>
    <w:rsid w:val="00EE2807"/>
    <w:rsid w:val="00EE2817"/>
    <w:rsid w:val="00EE2916"/>
    <w:rsid w:val="00EE2B68"/>
    <w:rsid w:val="00EE3733"/>
    <w:rsid w:val="00EE395E"/>
    <w:rsid w:val="00EE4127"/>
    <w:rsid w:val="00EE4DD6"/>
    <w:rsid w:val="00EE554A"/>
    <w:rsid w:val="00EE55B1"/>
    <w:rsid w:val="00EE6014"/>
    <w:rsid w:val="00EE6D70"/>
    <w:rsid w:val="00EE75A2"/>
    <w:rsid w:val="00EF1002"/>
    <w:rsid w:val="00EF1386"/>
    <w:rsid w:val="00EF22D6"/>
    <w:rsid w:val="00EF2333"/>
    <w:rsid w:val="00EF2491"/>
    <w:rsid w:val="00EF256B"/>
    <w:rsid w:val="00EF2EB1"/>
    <w:rsid w:val="00EF51F5"/>
    <w:rsid w:val="00EF526E"/>
    <w:rsid w:val="00EF5277"/>
    <w:rsid w:val="00EF5AB0"/>
    <w:rsid w:val="00EF5CAD"/>
    <w:rsid w:val="00EF5E67"/>
    <w:rsid w:val="00EF611F"/>
    <w:rsid w:val="00EF6BF0"/>
    <w:rsid w:val="00EF74FD"/>
    <w:rsid w:val="00EF76E1"/>
    <w:rsid w:val="00F0016B"/>
    <w:rsid w:val="00F00317"/>
    <w:rsid w:val="00F00E1A"/>
    <w:rsid w:val="00F01520"/>
    <w:rsid w:val="00F0197F"/>
    <w:rsid w:val="00F029AF"/>
    <w:rsid w:val="00F02C19"/>
    <w:rsid w:val="00F02DC7"/>
    <w:rsid w:val="00F03CE3"/>
    <w:rsid w:val="00F04099"/>
    <w:rsid w:val="00F04291"/>
    <w:rsid w:val="00F045E3"/>
    <w:rsid w:val="00F04AD3"/>
    <w:rsid w:val="00F050F2"/>
    <w:rsid w:val="00F0540B"/>
    <w:rsid w:val="00F05B66"/>
    <w:rsid w:val="00F05B80"/>
    <w:rsid w:val="00F05BA2"/>
    <w:rsid w:val="00F05C0A"/>
    <w:rsid w:val="00F0660D"/>
    <w:rsid w:val="00F0669B"/>
    <w:rsid w:val="00F101D8"/>
    <w:rsid w:val="00F1023C"/>
    <w:rsid w:val="00F1030E"/>
    <w:rsid w:val="00F10554"/>
    <w:rsid w:val="00F10925"/>
    <w:rsid w:val="00F11175"/>
    <w:rsid w:val="00F12CEF"/>
    <w:rsid w:val="00F12F6C"/>
    <w:rsid w:val="00F12FA1"/>
    <w:rsid w:val="00F1388B"/>
    <w:rsid w:val="00F13BDB"/>
    <w:rsid w:val="00F13DAE"/>
    <w:rsid w:val="00F13FF4"/>
    <w:rsid w:val="00F140F4"/>
    <w:rsid w:val="00F151F7"/>
    <w:rsid w:val="00F15254"/>
    <w:rsid w:val="00F157D8"/>
    <w:rsid w:val="00F15FFE"/>
    <w:rsid w:val="00F16B7E"/>
    <w:rsid w:val="00F17E0E"/>
    <w:rsid w:val="00F201AD"/>
    <w:rsid w:val="00F21213"/>
    <w:rsid w:val="00F2125E"/>
    <w:rsid w:val="00F21481"/>
    <w:rsid w:val="00F21704"/>
    <w:rsid w:val="00F21B0D"/>
    <w:rsid w:val="00F21B21"/>
    <w:rsid w:val="00F21D06"/>
    <w:rsid w:val="00F21E92"/>
    <w:rsid w:val="00F222BB"/>
    <w:rsid w:val="00F22AE2"/>
    <w:rsid w:val="00F23340"/>
    <w:rsid w:val="00F2393A"/>
    <w:rsid w:val="00F23E6A"/>
    <w:rsid w:val="00F2453C"/>
    <w:rsid w:val="00F247E7"/>
    <w:rsid w:val="00F24860"/>
    <w:rsid w:val="00F2491A"/>
    <w:rsid w:val="00F24EF6"/>
    <w:rsid w:val="00F24F99"/>
    <w:rsid w:val="00F254AE"/>
    <w:rsid w:val="00F254E4"/>
    <w:rsid w:val="00F25799"/>
    <w:rsid w:val="00F262DB"/>
    <w:rsid w:val="00F26639"/>
    <w:rsid w:val="00F26757"/>
    <w:rsid w:val="00F269B3"/>
    <w:rsid w:val="00F269DE"/>
    <w:rsid w:val="00F26AAB"/>
    <w:rsid w:val="00F26F5D"/>
    <w:rsid w:val="00F26F98"/>
    <w:rsid w:val="00F27639"/>
    <w:rsid w:val="00F279F1"/>
    <w:rsid w:val="00F27A15"/>
    <w:rsid w:val="00F27DB4"/>
    <w:rsid w:val="00F30116"/>
    <w:rsid w:val="00F30DE8"/>
    <w:rsid w:val="00F3118C"/>
    <w:rsid w:val="00F313DD"/>
    <w:rsid w:val="00F318C3"/>
    <w:rsid w:val="00F319F5"/>
    <w:rsid w:val="00F31DF8"/>
    <w:rsid w:val="00F32184"/>
    <w:rsid w:val="00F32B67"/>
    <w:rsid w:val="00F33222"/>
    <w:rsid w:val="00F334DF"/>
    <w:rsid w:val="00F3381E"/>
    <w:rsid w:val="00F342B5"/>
    <w:rsid w:val="00F344DD"/>
    <w:rsid w:val="00F348F9"/>
    <w:rsid w:val="00F34940"/>
    <w:rsid w:val="00F34C92"/>
    <w:rsid w:val="00F35D19"/>
    <w:rsid w:val="00F35E14"/>
    <w:rsid w:val="00F3660E"/>
    <w:rsid w:val="00F36E38"/>
    <w:rsid w:val="00F376D4"/>
    <w:rsid w:val="00F377AE"/>
    <w:rsid w:val="00F403D9"/>
    <w:rsid w:val="00F40C55"/>
    <w:rsid w:val="00F41269"/>
    <w:rsid w:val="00F412E0"/>
    <w:rsid w:val="00F41319"/>
    <w:rsid w:val="00F42D1F"/>
    <w:rsid w:val="00F44033"/>
    <w:rsid w:val="00F442E1"/>
    <w:rsid w:val="00F44672"/>
    <w:rsid w:val="00F44A00"/>
    <w:rsid w:val="00F44B13"/>
    <w:rsid w:val="00F45984"/>
    <w:rsid w:val="00F45AEA"/>
    <w:rsid w:val="00F45BE7"/>
    <w:rsid w:val="00F45E56"/>
    <w:rsid w:val="00F463D7"/>
    <w:rsid w:val="00F47132"/>
    <w:rsid w:val="00F47631"/>
    <w:rsid w:val="00F500E8"/>
    <w:rsid w:val="00F50131"/>
    <w:rsid w:val="00F50163"/>
    <w:rsid w:val="00F510E2"/>
    <w:rsid w:val="00F515F1"/>
    <w:rsid w:val="00F52217"/>
    <w:rsid w:val="00F5273A"/>
    <w:rsid w:val="00F52D6B"/>
    <w:rsid w:val="00F52E18"/>
    <w:rsid w:val="00F535E2"/>
    <w:rsid w:val="00F537CC"/>
    <w:rsid w:val="00F53BD5"/>
    <w:rsid w:val="00F53DE5"/>
    <w:rsid w:val="00F540C7"/>
    <w:rsid w:val="00F54516"/>
    <w:rsid w:val="00F546FB"/>
    <w:rsid w:val="00F55335"/>
    <w:rsid w:val="00F553B4"/>
    <w:rsid w:val="00F55CD2"/>
    <w:rsid w:val="00F55CF7"/>
    <w:rsid w:val="00F5623C"/>
    <w:rsid w:val="00F573A1"/>
    <w:rsid w:val="00F57C43"/>
    <w:rsid w:val="00F57D1C"/>
    <w:rsid w:val="00F57EF8"/>
    <w:rsid w:val="00F57FD4"/>
    <w:rsid w:val="00F60528"/>
    <w:rsid w:val="00F6068B"/>
    <w:rsid w:val="00F6077A"/>
    <w:rsid w:val="00F6086A"/>
    <w:rsid w:val="00F609D2"/>
    <w:rsid w:val="00F611BE"/>
    <w:rsid w:val="00F61485"/>
    <w:rsid w:val="00F6169B"/>
    <w:rsid w:val="00F61A36"/>
    <w:rsid w:val="00F6208D"/>
    <w:rsid w:val="00F621EE"/>
    <w:rsid w:val="00F62824"/>
    <w:rsid w:val="00F62D7C"/>
    <w:rsid w:val="00F634C8"/>
    <w:rsid w:val="00F63548"/>
    <w:rsid w:val="00F63556"/>
    <w:rsid w:val="00F63929"/>
    <w:rsid w:val="00F65684"/>
    <w:rsid w:val="00F65841"/>
    <w:rsid w:val="00F66A83"/>
    <w:rsid w:val="00F66B1D"/>
    <w:rsid w:val="00F67155"/>
    <w:rsid w:val="00F6715B"/>
    <w:rsid w:val="00F67ADB"/>
    <w:rsid w:val="00F67CA5"/>
    <w:rsid w:val="00F7058F"/>
    <w:rsid w:val="00F70B6D"/>
    <w:rsid w:val="00F70D21"/>
    <w:rsid w:val="00F70FEF"/>
    <w:rsid w:val="00F717D1"/>
    <w:rsid w:val="00F7182D"/>
    <w:rsid w:val="00F71D16"/>
    <w:rsid w:val="00F7356A"/>
    <w:rsid w:val="00F73F06"/>
    <w:rsid w:val="00F743B0"/>
    <w:rsid w:val="00F7471E"/>
    <w:rsid w:val="00F74EB6"/>
    <w:rsid w:val="00F74F3A"/>
    <w:rsid w:val="00F755D9"/>
    <w:rsid w:val="00F75C02"/>
    <w:rsid w:val="00F76143"/>
    <w:rsid w:val="00F76F8C"/>
    <w:rsid w:val="00F77ECB"/>
    <w:rsid w:val="00F80602"/>
    <w:rsid w:val="00F808AE"/>
    <w:rsid w:val="00F81936"/>
    <w:rsid w:val="00F819F5"/>
    <w:rsid w:val="00F81BF8"/>
    <w:rsid w:val="00F81E47"/>
    <w:rsid w:val="00F82247"/>
    <w:rsid w:val="00F824EF"/>
    <w:rsid w:val="00F83090"/>
    <w:rsid w:val="00F842C7"/>
    <w:rsid w:val="00F84408"/>
    <w:rsid w:val="00F85A13"/>
    <w:rsid w:val="00F85CBE"/>
    <w:rsid w:val="00F85F92"/>
    <w:rsid w:val="00F86474"/>
    <w:rsid w:val="00F868B4"/>
    <w:rsid w:val="00F86D30"/>
    <w:rsid w:val="00F8730A"/>
    <w:rsid w:val="00F876CE"/>
    <w:rsid w:val="00F876D8"/>
    <w:rsid w:val="00F8772D"/>
    <w:rsid w:val="00F9016F"/>
    <w:rsid w:val="00F90601"/>
    <w:rsid w:val="00F90ABD"/>
    <w:rsid w:val="00F91275"/>
    <w:rsid w:val="00F91305"/>
    <w:rsid w:val="00F917BC"/>
    <w:rsid w:val="00F92498"/>
    <w:rsid w:val="00F9346E"/>
    <w:rsid w:val="00F93703"/>
    <w:rsid w:val="00F9409F"/>
    <w:rsid w:val="00F94139"/>
    <w:rsid w:val="00F94529"/>
    <w:rsid w:val="00F947F5"/>
    <w:rsid w:val="00F94B26"/>
    <w:rsid w:val="00F94EAE"/>
    <w:rsid w:val="00F950DF"/>
    <w:rsid w:val="00F9570E"/>
    <w:rsid w:val="00F969EB"/>
    <w:rsid w:val="00F97304"/>
    <w:rsid w:val="00F97E42"/>
    <w:rsid w:val="00FA0148"/>
    <w:rsid w:val="00FA08E9"/>
    <w:rsid w:val="00FA0972"/>
    <w:rsid w:val="00FA0DD9"/>
    <w:rsid w:val="00FA116E"/>
    <w:rsid w:val="00FA1890"/>
    <w:rsid w:val="00FA1A92"/>
    <w:rsid w:val="00FA1ABD"/>
    <w:rsid w:val="00FA278D"/>
    <w:rsid w:val="00FA2AC1"/>
    <w:rsid w:val="00FA304B"/>
    <w:rsid w:val="00FA366D"/>
    <w:rsid w:val="00FA4082"/>
    <w:rsid w:val="00FA4183"/>
    <w:rsid w:val="00FA419B"/>
    <w:rsid w:val="00FA7189"/>
    <w:rsid w:val="00FA78FD"/>
    <w:rsid w:val="00FB007F"/>
    <w:rsid w:val="00FB0F2F"/>
    <w:rsid w:val="00FB11BE"/>
    <w:rsid w:val="00FB1357"/>
    <w:rsid w:val="00FB147B"/>
    <w:rsid w:val="00FB1799"/>
    <w:rsid w:val="00FB191F"/>
    <w:rsid w:val="00FB1B56"/>
    <w:rsid w:val="00FB1EE9"/>
    <w:rsid w:val="00FB27F1"/>
    <w:rsid w:val="00FB3456"/>
    <w:rsid w:val="00FB35A6"/>
    <w:rsid w:val="00FB4328"/>
    <w:rsid w:val="00FB477F"/>
    <w:rsid w:val="00FB4C6F"/>
    <w:rsid w:val="00FC07B9"/>
    <w:rsid w:val="00FC10B7"/>
    <w:rsid w:val="00FC1C68"/>
    <w:rsid w:val="00FC228C"/>
    <w:rsid w:val="00FC25C7"/>
    <w:rsid w:val="00FC2782"/>
    <w:rsid w:val="00FC2D13"/>
    <w:rsid w:val="00FC2FC8"/>
    <w:rsid w:val="00FC3783"/>
    <w:rsid w:val="00FC3980"/>
    <w:rsid w:val="00FC3AE3"/>
    <w:rsid w:val="00FC3C8F"/>
    <w:rsid w:val="00FC42DB"/>
    <w:rsid w:val="00FC4D69"/>
    <w:rsid w:val="00FC5C00"/>
    <w:rsid w:val="00FC5E76"/>
    <w:rsid w:val="00FC5FA3"/>
    <w:rsid w:val="00FC69CF"/>
    <w:rsid w:val="00FC6D27"/>
    <w:rsid w:val="00FC7214"/>
    <w:rsid w:val="00FC7FB3"/>
    <w:rsid w:val="00FD058F"/>
    <w:rsid w:val="00FD08DE"/>
    <w:rsid w:val="00FD0AB8"/>
    <w:rsid w:val="00FD0B70"/>
    <w:rsid w:val="00FD1023"/>
    <w:rsid w:val="00FD11B8"/>
    <w:rsid w:val="00FD1440"/>
    <w:rsid w:val="00FD145B"/>
    <w:rsid w:val="00FD1489"/>
    <w:rsid w:val="00FD16DD"/>
    <w:rsid w:val="00FD17D7"/>
    <w:rsid w:val="00FD205F"/>
    <w:rsid w:val="00FD2CF8"/>
    <w:rsid w:val="00FD2DA9"/>
    <w:rsid w:val="00FD3174"/>
    <w:rsid w:val="00FD35FA"/>
    <w:rsid w:val="00FD39F9"/>
    <w:rsid w:val="00FD444D"/>
    <w:rsid w:val="00FD4A8A"/>
    <w:rsid w:val="00FD5131"/>
    <w:rsid w:val="00FD5469"/>
    <w:rsid w:val="00FD59F1"/>
    <w:rsid w:val="00FD5E68"/>
    <w:rsid w:val="00FD6178"/>
    <w:rsid w:val="00FD623A"/>
    <w:rsid w:val="00FD66A4"/>
    <w:rsid w:val="00FD6FE2"/>
    <w:rsid w:val="00FD74CB"/>
    <w:rsid w:val="00FD7543"/>
    <w:rsid w:val="00FD7BF5"/>
    <w:rsid w:val="00FE0157"/>
    <w:rsid w:val="00FE0315"/>
    <w:rsid w:val="00FE163B"/>
    <w:rsid w:val="00FE17E8"/>
    <w:rsid w:val="00FE185C"/>
    <w:rsid w:val="00FE2922"/>
    <w:rsid w:val="00FE3652"/>
    <w:rsid w:val="00FE3C5F"/>
    <w:rsid w:val="00FE401B"/>
    <w:rsid w:val="00FE4705"/>
    <w:rsid w:val="00FE4817"/>
    <w:rsid w:val="00FE5419"/>
    <w:rsid w:val="00FE557C"/>
    <w:rsid w:val="00FE565D"/>
    <w:rsid w:val="00FE5686"/>
    <w:rsid w:val="00FE5887"/>
    <w:rsid w:val="00FE5E51"/>
    <w:rsid w:val="00FE613C"/>
    <w:rsid w:val="00FE7B48"/>
    <w:rsid w:val="00FF0E9D"/>
    <w:rsid w:val="00FF1520"/>
    <w:rsid w:val="00FF1DEB"/>
    <w:rsid w:val="00FF1E44"/>
    <w:rsid w:val="00FF206F"/>
    <w:rsid w:val="00FF2347"/>
    <w:rsid w:val="00FF37A4"/>
    <w:rsid w:val="00FF4674"/>
    <w:rsid w:val="00FF4C3A"/>
    <w:rsid w:val="00FF55A2"/>
    <w:rsid w:val="00FF5FFC"/>
    <w:rsid w:val="00FF6122"/>
    <w:rsid w:val="00FF62F4"/>
    <w:rsid w:val="00FF650D"/>
    <w:rsid w:val="00FF6519"/>
    <w:rsid w:val="00FF6DA9"/>
    <w:rsid w:val="00FF6DC8"/>
    <w:rsid w:val="00FF6E01"/>
    <w:rsid w:val="00FF734B"/>
    <w:rsid w:val="00FF742F"/>
    <w:rsid w:val="00FF7A82"/>
    <w:rsid w:val="00FF7FB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77825"/>
    <o:shapelayout v:ext="edit">
      <o:idmap v:ext="edit" data="1"/>
    </o:shapelayout>
  </w:shapeDefaults>
  <w:decimalSymbol w:val="."/>
  <w:listSeparator w:val=","/>
  <w14:docId w14:val="06376D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qFormat="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33FE2"/>
    <w:pPr>
      <w:tabs>
        <w:tab w:val="left" w:pos="567"/>
      </w:tabs>
      <w:spacing w:line="260" w:lineRule="exact"/>
    </w:pPr>
    <w:rPr>
      <w:rFonts w:eastAsia="Times New Roman"/>
      <w:sz w:val="22"/>
      <w:lang w:val="en-GB"/>
    </w:rPr>
  </w:style>
  <w:style w:type="paragraph" w:styleId="Heading1">
    <w:name w:val="heading 1"/>
    <w:basedOn w:val="Normal"/>
    <w:next w:val="Normal"/>
    <w:link w:val="Heading1Char"/>
    <w:qFormat/>
    <w:rsid w:val="00A83A6E"/>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pPr>
      <w:keepNext/>
      <w:keepLines/>
      <w:tabs>
        <w:tab w:val="clear" w:pos="567"/>
      </w:tabs>
      <w:spacing w:before="240" w:after="60" w:line="240" w:lineRule="auto"/>
      <w:ind w:left="1701" w:hanging="1701"/>
      <w:outlineLvl w:val="5"/>
    </w:pPr>
    <w:rPr>
      <w:rFonts w:ascii="Arial" w:eastAsia="MS Gothic" w:hAnsi="Arial" w:cs="Arial"/>
      <w:b/>
      <w:lang w:val="en-US" w:eastAsia="zh-CN"/>
    </w:rPr>
  </w:style>
  <w:style w:type="paragraph" w:styleId="Heading7">
    <w:name w:val="heading 7"/>
    <w:basedOn w:val="Normal"/>
    <w:next w:val="Normal"/>
    <w:link w:val="Heading7Char"/>
    <w:semiHidden/>
    <w:unhideWhenUsed/>
    <w:qFormat/>
    <w:pPr>
      <w:spacing w:before="240" w:after="60"/>
      <w:outlineLvl w:val="6"/>
    </w:pPr>
    <w:rPr>
      <w:rFonts w:ascii="Calibri" w:hAnsi="Calibri"/>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style>
  <w:style w:type="paragraph" w:styleId="BodyText">
    <w:name w:val="Body Text"/>
    <w:basedOn w:val="Normal"/>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
    <w:basedOn w:val="Normal"/>
    <w:link w:val="CommentTextChar"/>
    <w:qFormat/>
    <w:rPr>
      <w:sz w:val="20"/>
    </w:rPr>
  </w:style>
  <w:style w:type="character" w:styleId="Hyperlink">
    <w:name w:val="Hyperlink"/>
    <w:rPr>
      <w:color w:val="0000FF"/>
      <w:u w:val="single"/>
    </w:rPr>
  </w:style>
  <w:style w:type="paragraph" w:customStyle="1" w:styleId="EMEAEnBodyText">
    <w:name w:val="EMEA En Body Text"/>
    <w:basedOn w:val="Normal"/>
    <w:pPr>
      <w:tabs>
        <w:tab w:val="clear" w:pos="567"/>
      </w:tabs>
      <w:spacing w:before="120" w:after="120" w:line="240" w:lineRule="auto"/>
      <w:jc w:val="both"/>
    </w:pPr>
    <w:rPr>
      <w:lang w:val="en-US"/>
    </w:rPr>
  </w:style>
  <w:style w:type="paragraph" w:styleId="BalloonText">
    <w:name w:val="Balloon Text"/>
    <w:basedOn w:val="Normal"/>
    <w:semiHidden/>
    <w:rPr>
      <w:rFonts w:ascii="Tahoma" w:hAnsi="Tahoma" w:cs="Tahoma"/>
      <w:sz w:val="16"/>
      <w:szCs w:val="16"/>
    </w:rPr>
  </w:style>
  <w:style w:type="paragraph" w:customStyle="1" w:styleId="BodytextAgency">
    <w:name w:val="Body text (Agency)"/>
    <w:basedOn w:val="Normal"/>
    <w:link w:val="BodytextAgencyChar"/>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Pr>
      <w:rFonts w:ascii="Courier New" w:eastAsia="Verdana" w:hAnsi="Courier New"/>
      <w:i/>
      <w:color w:val="339966"/>
      <w:sz w:val="22"/>
      <w:szCs w:val="18"/>
      <w:lang w:val="en-GB" w:eastAsia="en-GB" w:bidi="ar-SA"/>
    </w:rPr>
  </w:style>
  <w:style w:type="paragraph" w:customStyle="1" w:styleId="NormalAgency">
    <w:name w:val="Normal (Agency)"/>
    <w:link w:val="NormalAgencyChar"/>
    <w:rPr>
      <w:rFonts w:ascii="Verdana" w:eastAsia="Verdana" w:hAnsi="Verdana" w:cs="Verdana"/>
      <w:sz w:val="18"/>
      <w:szCs w:val="18"/>
      <w:lang w:val="en-GB"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Pr>
      <w:rFonts w:ascii="Verdana" w:eastAsia="Verdana" w:hAnsi="Verdana" w:cs="Verdana"/>
      <w:sz w:val="18"/>
      <w:szCs w:val="18"/>
      <w:lang w:val="en-GB" w:eastAsia="en-GB" w:bidi="ar-SA"/>
    </w:rPr>
  </w:style>
  <w:style w:type="character" w:styleId="CommentReference">
    <w:name w:val="annotation reference"/>
    <w:rPr>
      <w:sz w:val="16"/>
      <w:szCs w:val="16"/>
    </w:rPr>
  </w:style>
  <w:style w:type="paragraph" w:styleId="CommentSubject">
    <w:name w:val="annotation subject"/>
    <w:basedOn w:val="CommentText"/>
    <w:next w:val="CommentText"/>
    <w:link w:val="CommentSubjectChar"/>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rPr>
      <w:rFonts w:eastAsia="Times New Roman"/>
      <w:lang w:eastAsia="en-US"/>
    </w:rPr>
  </w:style>
  <w:style w:type="character" w:customStyle="1" w:styleId="CommentSubjectChar">
    <w:name w:val="Comment Subject Char"/>
    <w:link w:val="CommentSubject"/>
    <w:rPr>
      <w:rFonts w:eastAsia="Times New Roman"/>
      <w:b/>
      <w:bCs/>
      <w:lang w:eastAsia="en-US"/>
    </w:rPr>
  </w:style>
  <w:style w:type="paragraph" w:styleId="Revision">
    <w:name w:val="Revision"/>
    <w:hidden/>
    <w:uiPriority w:val="99"/>
    <w:semiHidden/>
    <w:rPr>
      <w:rFonts w:eastAsia="Times New Roman"/>
      <w:sz w:val="22"/>
      <w:lang w:val="en-GB"/>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pPr>
      <w:tabs>
        <w:tab w:val="clear" w:pos="567"/>
      </w:tabs>
      <w:spacing w:before="120" w:line="240" w:lineRule="auto"/>
      <w:jc w:val="both"/>
    </w:pPr>
    <w:rPr>
      <w:rFonts w:eastAsia="MS Mincho"/>
      <w:sz w:val="24"/>
      <w:lang w:val="en-US" w:eastAsia="zh-CN"/>
    </w:rPr>
  </w:style>
  <w:style w:type="character" w:customStyle="1" w:styleId="TextChar">
    <w:name w:val="Text Char"/>
    <w:aliases w:val="Graphic Char"/>
    <w:link w:val="Text"/>
    <w:rPr>
      <w:rFonts w:eastAsia="MS Mincho"/>
      <w:sz w:val="24"/>
      <w:lang w:eastAsia="zh-CN"/>
    </w:rPr>
  </w:style>
  <w:style w:type="paragraph" w:customStyle="1" w:styleId="Comment">
    <w:name w:val="Comment"/>
    <w:basedOn w:val="Normal"/>
    <w:next w:val="Text"/>
    <w:link w:val="CommentChar"/>
    <w:pPr>
      <w:tabs>
        <w:tab w:val="clear" w:pos="567"/>
      </w:tabs>
      <w:spacing w:before="120" w:line="240" w:lineRule="auto"/>
      <w:jc w:val="both"/>
    </w:pPr>
    <w:rPr>
      <w:rFonts w:eastAsia="MS Mincho"/>
      <w:i/>
      <w:color w:val="BF30B5"/>
      <w:sz w:val="24"/>
      <w:szCs w:val="24"/>
      <w:lang w:val="en-US" w:eastAsia="zh-CN"/>
    </w:rPr>
  </w:style>
  <w:style w:type="paragraph" w:customStyle="1" w:styleId="Nottoc-headings">
    <w:name w:val="Not toc-headings"/>
    <w:basedOn w:val="Normal"/>
    <w:next w:val="Text"/>
    <w:link w:val="Nottoc-headingsChar"/>
    <w:pPr>
      <w:keepNext/>
      <w:keepLines/>
      <w:tabs>
        <w:tab w:val="clear" w:pos="567"/>
      </w:tabs>
      <w:spacing w:before="240" w:after="60" w:line="240" w:lineRule="auto"/>
    </w:pPr>
    <w:rPr>
      <w:rFonts w:ascii="Arial" w:eastAsia="MS Gothic" w:hAnsi="Arial" w:cs="Arial"/>
      <w:b/>
      <w:sz w:val="24"/>
      <w:szCs w:val="24"/>
      <w:lang w:val="en-US" w:eastAsia="zh-CN"/>
    </w:rPr>
  </w:style>
  <w:style w:type="character" w:customStyle="1" w:styleId="CommentChar">
    <w:name w:val="Comment Char"/>
    <w:link w:val="Comment"/>
    <w:rPr>
      <w:rFonts w:eastAsia="MS Mincho"/>
      <w:i/>
      <w:color w:val="BF30B5"/>
      <w:sz w:val="24"/>
      <w:szCs w:val="24"/>
      <w:lang w:eastAsia="zh-CN"/>
    </w:rPr>
  </w:style>
  <w:style w:type="character" w:customStyle="1" w:styleId="Nottoc-headingsChar">
    <w:name w:val="Not toc-headings Char"/>
    <w:link w:val="Nottoc-headings"/>
    <w:rPr>
      <w:rFonts w:ascii="Arial" w:eastAsia="MS Gothic" w:hAnsi="Arial" w:cs="Arial"/>
      <w:b/>
      <w:sz w:val="24"/>
      <w:szCs w:val="24"/>
      <w:lang w:eastAsia="zh-CN"/>
    </w:rPr>
  </w:style>
  <w:style w:type="character" w:customStyle="1" w:styleId="Heading6Char">
    <w:name w:val="Heading 6 Char"/>
    <w:link w:val="Heading6"/>
    <w:rPr>
      <w:rFonts w:ascii="Arial" w:eastAsia="MS Gothic" w:hAnsi="Arial" w:cs="Arial"/>
      <w:b/>
      <w:sz w:val="22"/>
      <w:lang w:eastAsia="zh-CN"/>
    </w:rPr>
  </w:style>
  <w:style w:type="paragraph" w:customStyle="1" w:styleId="Table">
    <w:name w:val="Table"/>
    <w:aliases w:val="10 pt  Bold,9 pt"/>
    <w:basedOn w:val="Nottoc-headings"/>
    <w:link w:val="TableChar"/>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Pr>
      <w:rFonts w:ascii="Arial" w:eastAsia="MS Mincho" w:hAnsi="Arial" w:cs="Arial"/>
      <w:szCs w:val="24"/>
      <w:lang w:eastAsia="zh-CN"/>
    </w:rPr>
  </w:style>
  <w:style w:type="character" w:customStyle="1" w:styleId="spellingerror">
    <w:name w:val="spellingerror"/>
  </w:style>
  <w:style w:type="character" w:customStyle="1" w:styleId="normaltextrun1">
    <w:name w:val="normaltextrun1"/>
  </w:style>
  <w:style w:type="paragraph" w:customStyle="1" w:styleId="Listlevel1">
    <w:name w:val="List level 1"/>
    <w:basedOn w:val="Normal"/>
    <w:link w:val="Listlevel1Char"/>
    <w:pPr>
      <w:tabs>
        <w:tab w:val="clear" w:pos="567"/>
      </w:tabs>
      <w:spacing w:before="40" w:line="240" w:lineRule="auto"/>
      <w:ind w:left="425" w:hanging="425"/>
    </w:pPr>
    <w:rPr>
      <w:rFonts w:eastAsia="MS Mincho"/>
      <w:sz w:val="24"/>
      <w:lang w:val="en-US" w:eastAsia="zh-CN"/>
    </w:rPr>
  </w:style>
  <w:style w:type="character" w:customStyle="1" w:styleId="Listlevel1Char">
    <w:name w:val="List level 1 Char"/>
    <w:link w:val="Listlevel1"/>
    <w:locked/>
    <w:rPr>
      <w:rFonts w:eastAsia="MS Mincho"/>
      <w:sz w:val="24"/>
      <w:lang w:eastAsia="zh-CN"/>
    </w:rPr>
  </w:style>
  <w:style w:type="paragraph" w:customStyle="1" w:styleId="SynopsisList">
    <w:name w:val="Synopsis List"/>
    <w:basedOn w:val="Normal"/>
    <w:pPr>
      <w:tabs>
        <w:tab w:val="clear" w:pos="567"/>
      </w:tabs>
      <w:spacing w:before="40" w:line="240" w:lineRule="auto"/>
      <w:ind w:left="864" w:hanging="432"/>
    </w:pPr>
    <w:rPr>
      <w:rFonts w:ascii="Arial" w:eastAsia="MS Gothic" w:hAnsi="Arial"/>
      <w:sz w:val="20"/>
      <w:lang w:val="en-US" w:eastAsia="zh-CN"/>
    </w:rPr>
  </w:style>
  <w:style w:type="paragraph" w:customStyle="1" w:styleId="Pa0">
    <w:name w:val="Pa0"/>
    <w:basedOn w:val="Normal"/>
    <w:next w:val="Normal"/>
    <w:uiPriority w:val="99"/>
    <w:pPr>
      <w:tabs>
        <w:tab w:val="clear" w:pos="567"/>
      </w:tabs>
      <w:autoSpaceDE w:val="0"/>
      <w:autoSpaceDN w:val="0"/>
      <w:adjustRightInd w:val="0"/>
      <w:spacing w:line="201" w:lineRule="atLeast"/>
    </w:pPr>
    <w:rPr>
      <w:rFonts w:ascii="HelveticaNeueLT Std Lt" w:eastAsia="Calibri" w:hAnsi="HelveticaNeueLT Std Lt" w:cs="Arial"/>
      <w:sz w:val="24"/>
      <w:szCs w:val="24"/>
      <w:lang w:val="en-US"/>
    </w:rPr>
  </w:style>
  <w:style w:type="character" w:customStyle="1" w:styleId="Heading7Char">
    <w:name w:val="Heading 7 Char"/>
    <w:link w:val="Heading7"/>
    <w:semiHidden/>
    <w:rPr>
      <w:rFonts w:ascii="Calibri" w:eastAsia="Times New Roman" w:hAnsi="Calibri" w:cs="Times New Roman"/>
      <w:sz w:val="24"/>
      <w:szCs w:val="24"/>
      <w:lang w:val="en-GB"/>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pPr>
      <w:tabs>
        <w:tab w:val="clear" w:pos="567"/>
      </w:tabs>
      <w:spacing w:before="40" w:line="240" w:lineRule="auto"/>
    </w:pPr>
    <w:rPr>
      <w:rFonts w:eastAsia="MS Mincho"/>
      <w:sz w:val="24"/>
      <w:szCs w:val="24"/>
      <w:lang w:val="en-US" w:eastAsia="zh-CN"/>
    </w:rPr>
  </w:style>
  <w:style w:type="paragraph" w:customStyle="1" w:styleId="Default">
    <w:name w:val="Default"/>
    <w:pPr>
      <w:autoSpaceDE w:val="0"/>
      <w:autoSpaceDN w:val="0"/>
      <w:adjustRightInd w:val="0"/>
    </w:pPr>
    <w:rPr>
      <w:color w:val="000000"/>
      <w:sz w:val="24"/>
      <w:szCs w:val="24"/>
    </w:rPr>
  </w:style>
  <w:style w:type="paragraph" w:customStyle="1" w:styleId="Docstatus">
    <w:name w:val="Docstatus"/>
    <w:basedOn w:val="Normal"/>
    <w:pPr>
      <w:keepNext/>
      <w:tabs>
        <w:tab w:val="clear" w:pos="567"/>
      </w:tabs>
      <w:spacing w:before="240" w:line="240" w:lineRule="auto"/>
    </w:pPr>
    <w:rPr>
      <w:rFonts w:ascii="Arial" w:eastAsia="MS Gothic" w:hAnsi="Arial" w:cs="Arial"/>
      <w:sz w:val="24"/>
      <w:lang w:val="en-US" w:eastAsia="zh-CN"/>
    </w:rPr>
  </w:style>
  <w:style w:type="character" w:styleId="FollowedHyperlink">
    <w:name w:val="FollowedHyperlink"/>
    <w:rPr>
      <w:color w:val="954F72"/>
      <w:u w:val="single"/>
    </w:rPr>
  </w:style>
  <w:style w:type="character" w:customStyle="1" w:styleId="Heading1Char">
    <w:name w:val="Heading 1 Char"/>
    <w:link w:val="Heading1"/>
    <w:rsid w:val="00A83A6E"/>
    <w:rPr>
      <w:rFonts w:ascii="Calibri Light" w:eastAsia="Times New Roman" w:hAnsi="Calibri Light" w:cs="Times New Roman"/>
      <w:b/>
      <w:bCs/>
      <w:kern w:val="32"/>
      <w:sz w:val="32"/>
      <w:szCs w:val="32"/>
      <w:lang w:val="en-GB"/>
    </w:rPr>
  </w:style>
  <w:style w:type="paragraph" w:customStyle="1" w:styleId="Listlevel2">
    <w:name w:val="List level 2"/>
    <w:basedOn w:val="Listlevel1"/>
    <w:rsid w:val="00A83A6E"/>
    <w:pPr>
      <w:spacing w:before="0"/>
      <w:ind w:left="850"/>
    </w:pPr>
  </w:style>
  <w:style w:type="paragraph" w:styleId="ListParagraph">
    <w:name w:val="List Paragraph"/>
    <w:basedOn w:val="Normal"/>
    <w:uiPriority w:val="34"/>
    <w:qFormat/>
    <w:rsid w:val="00A83A6E"/>
    <w:pPr>
      <w:tabs>
        <w:tab w:val="clear" w:pos="567"/>
      </w:tabs>
      <w:spacing w:line="240" w:lineRule="auto"/>
      <w:ind w:left="720"/>
      <w:contextualSpacing/>
    </w:pPr>
    <w:rPr>
      <w:rFonts w:eastAsia="MS Mincho"/>
      <w:sz w:val="24"/>
      <w:lang w:val="en-US" w:eastAsia="zh-CN"/>
    </w:rPr>
  </w:style>
  <w:style w:type="table" w:customStyle="1" w:styleId="TableGrid1">
    <w:name w:val="Table Grid1"/>
    <w:basedOn w:val="TableNormal"/>
    <w:next w:val="TableGrid"/>
    <w:uiPriority w:val="39"/>
    <w:rsid w:val="00517C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Indent3">
    <w:name w:val="Body Text Indent 3"/>
    <w:basedOn w:val="Normal"/>
    <w:link w:val="BodyTextIndent3Char"/>
    <w:rsid w:val="00572256"/>
    <w:pPr>
      <w:spacing w:after="120"/>
      <w:ind w:left="283"/>
    </w:pPr>
    <w:rPr>
      <w:sz w:val="16"/>
      <w:szCs w:val="16"/>
    </w:rPr>
  </w:style>
  <w:style w:type="character" w:customStyle="1" w:styleId="BodyTextIndent3Char">
    <w:name w:val="Body Text Indent 3 Char"/>
    <w:basedOn w:val="DefaultParagraphFont"/>
    <w:link w:val="BodyTextIndent3"/>
    <w:rsid w:val="00572256"/>
    <w:rPr>
      <w:rFonts w:eastAsia="Times New Roman"/>
      <w:sz w:val="16"/>
      <w:szCs w:val="16"/>
      <w:lang w:val="en-GB"/>
    </w:rPr>
  </w:style>
  <w:style w:type="character" w:customStyle="1" w:styleId="tlid-translation">
    <w:name w:val="tlid-translation"/>
    <w:basedOn w:val="DefaultParagraphFont"/>
    <w:rsid w:val="00246F1B"/>
  </w:style>
  <w:style w:type="character" w:styleId="UnresolvedMention">
    <w:name w:val="Unresolved Mention"/>
    <w:basedOn w:val="DefaultParagraphFont"/>
    <w:uiPriority w:val="99"/>
    <w:semiHidden/>
    <w:unhideWhenUsed/>
    <w:rsid w:val="00F819F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1966554">
      <w:bodyDiv w:val="1"/>
      <w:marLeft w:val="0"/>
      <w:marRight w:val="0"/>
      <w:marTop w:val="0"/>
      <w:marBottom w:val="0"/>
      <w:divBdr>
        <w:top w:val="none" w:sz="0" w:space="0" w:color="auto"/>
        <w:left w:val="none" w:sz="0" w:space="0" w:color="auto"/>
        <w:bottom w:val="none" w:sz="0" w:space="0" w:color="auto"/>
        <w:right w:val="none" w:sz="0" w:space="0" w:color="auto"/>
      </w:divBdr>
    </w:div>
    <w:div w:id="345789806">
      <w:bodyDiv w:val="1"/>
      <w:marLeft w:val="0"/>
      <w:marRight w:val="0"/>
      <w:marTop w:val="0"/>
      <w:marBottom w:val="0"/>
      <w:divBdr>
        <w:top w:val="none" w:sz="0" w:space="0" w:color="auto"/>
        <w:left w:val="none" w:sz="0" w:space="0" w:color="auto"/>
        <w:bottom w:val="none" w:sz="0" w:space="0" w:color="auto"/>
        <w:right w:val="none" w:sz="0" w:space="0" w:color="auto"/>
      </w:divBdr>
    </w:div>
    <w:div w:id="564606756">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804539969">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51202475">
      <w:bodyDiv w:val="1"/>
      <w:marLeft w:val="0"/>
      <w:marRight w:val="0"/>
      <w:marTop w:val="0"/>
      <w:marBottom w:val="0"/>
      <w:divBdr>
        <w:top w:val="none" w:sz="0" w:space="0" w:color="auto"/>
        <w:left w:val="none" w:sz="0" w:space="0" w:color="auto"/>
        <w:bottom w:val="none" w:sz="0" w:space="0" w:color="auto"/>
        <w:right w:val="none" w:sz="0" w:space="0" w:color="auto"/>
      </w:divBdr>
    </w:div>
    <w:div w:id="1026951490">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093281590">
      <w:bodyDiv w:val="1"/>
      <w:marLeft w:val="0"/>
      <w:marRight w:val="0"/>
      <w:marTop w:val="0"/>
      <w:marBottom w:val="0"/>
      <w:divBdr>
        <w:top w:val="none" w:sz="0" w:space="0" w:color="auto"/>
        <w:left w:val="none" w:sz="0" w:space="0" w:color="auto"/>
        <w:bottom w:val="none" w:sz="0" w:space="0" w:color="auto"/>
        <w:right w:val="none" w:sz="0" w:space="0" w:color="auto"/>
      </w:divBdr>
    </w:div>
    <w:div w:id="1245334788">
      <w:bodyDiv w:val="1"/>
      <w:marLeft w:val="0"/>
      <w:marRight w:val="0"/>
      <w:marTop w:val="0"/>
      <w:marBottom w:val="0"/>
      <w:divBdr>
        <w:top w:val="none" w:sz="0" w:space="0" w:color="auto"/>
        <w:left w:val="none" w:sz="0" w:space="0" w:color="auto"/>
        <w:bottom w:val="none" w:sz="0" w:space="0" w:color="auto"/>
        <w:right w:val="none" w:sz="0" w:space="0" w:color="auto"/>
      </w:divBdr>
    </w:div>
    <w:div w:id="1289898039">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796093354">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17746610">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1992053956">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9" Type="http://schemas.openxmlformats.org/officeDocument/2006/relationships/customXml" Target="../customXml/item5.xml"/><Relationship Id="rId21" Type="http://schemas.openxmlformats.org/officeDocument/2006/relationships/image" Target="media/image11.png"/><Relationship Id="rId34" Type="http://schemas.openxmlformats.org/officeDocument/2006/relationships/fontTable" Target="fontTable.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oter" Target="footer2.xml"/><Relationship Id="rId38" Type="http://schemas.openxmlformats.org/officeDocument/2006/relationships/customXml" Target="../customXml/item4.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www.ema.europa.eu"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footer" Target="footer1.xml"/><Relationship Id="rId37" Type="http://schemas.openxmlformats.org/officeDocument/2006/relationships/customXml" Target="../customXml/item3.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openxmlformats.org/officeDocument/2006/relationships/theme" Target="theme/theme1.xml"/><Relationship Id="rId10" Type="http://schemas.openxmlformats.org/officeDocument/2006/relationships/hyperlink" Target="https://www.ema.europa.eu/documents/template-form/qrd-appendix-v-adverse-drug-reaction-reporting-details_en.docx" TargetMode="External"/><Relationship Id="rId19" Type="http://schemas.openxmlformats.org/officeDocument/2006/relationships/image" Target="media/image9.png"/><Relationship Id="rId31" Type="http://schemas.openxmlformats.org/officeDocument/2006/relationships/hyperlink" Target="https://www.ema.europa.eu" TargetMode="External"/><Relationship Id="rId4" Type="http://schemas.openxmlformats.org/officeDocument/2006/relationships/styles" Target="styles.xml"/><Relationship Id="rId9" Type="http://schemas.openxmlformats.org/officeDocument/2006/relationships/hyperlink" Target="https://www.ema.europa.eu/en/medicines/human/EPAR/enerzair-breezhaler" TargetMode="Externa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hyperlink" Target="https://www.ema.europa.eu/documents/template-form/qrd-appendix-v-adverse-drug-reaction-reporting-details_en.docx" TargetMode="External"/><Relationship Id="rId35" Type="http://schemas.microsoft.com/office/2011/relationships/people" Target="people.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http://schemas.openxmlformats.org/officeDocument/2006/bibliography" xmlns:b="http://schemas.openxmlformats.org/officeDocument/2006/bibliography" SelectedStyle="\APASixthEditionOfficeOnline.xsl" StyleName="APA" Version="6"/>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EMADOC-1700519818-2640935</_dlc_DocId>
    <_dlc_DocIdUrl xmlns="a034c160-bfb7-45f5-8632-2eb7e0508071">
      <Url>https://euema.sharepoint.com/sites/CRM/_layouts/15/DocIdRedir.aspx?ID=EMADOC-1700519818-2640935</Url>
      <Description>EMADOC-1700519818-2640935</Description>
    </_dlc_DocIdUrl>
  </documentManagement>
</p:properties>
</file>

<file path=customXml/itemProps1.xml><?xml version="1.0" encoding="utf-8"?>
<ds:datastoreItem xmlns:ds="http://schemas.openxmlformats.org/officeDocument/2006/customXml" ds:itemID="{C76612E8-B8E2-46F1-962C-832051448332}">
  <ds:schemaRefs>
    <ds:schemaRef ds:uri="http://schemas.openxmlformats.org/officeDocument/2006/bibliography"/>
  </ds:schemaRefs>
</ds:datastoreItem>
</file>

<file path=customXml/itemProps2.xml><?xml version="1.0" encoding="utf-8"?>
<ds:datastoreItem xmlns:ds="http://schemas.openxmlformats.org/officeDocument/2006/customXml" ds:itemID="{3BAE1A8A-1076-4CA7-AC8F-FBEB85C93C97}">
  <ds:schemaRefs>
    <ds:schemaRef ds:uri="http://schemas.microsoft.com/sharepoint/v3/contenttype/forms"/>
  </ds:schemaRefs>
</ds:datastoreItem>
</file>

<file path=customXml/itemProps3.xml><?xml version="1.0" encoding="utf-8"?>
<ds:datastoreItem xmlns:ds="http://schemas.openxmlformats.org/officeDocument/2006/customXml" ds:itemID="{6FE0CFA5-6208-4EDE-9D68-632DE7485D7B}"/>
</file>

<file path=customXml/itemProps4.xml><?xml version="1.0" encoding="utf-8"?>
<ds:datastoreItem xmlns:ds="http://schemas.openxmlformats.org/officeDocument/2006/customXml" ds:itemID="{0772EDB6-1B4A-4B63-AA0A-C9C03F483A31}"/>
</file>

<file path=customXml/itemProps5.xml><?xml version="1.0" encoding="utf-8"?>
<ds:datastoreItem xmlns:ds="http://schemas.openxmlformats.org/officeDocument/2006/customXml" ds:itemID="{9E0EE3F2-4EDB-4147-906D-52AD86D1CE45}"/>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51</Pages>
  <Words>12972</Words>
  <Characters>81787</Characters>
  <Application>Microsoft Office Word</Application>
  <DocSecurity>0</DocSecurity>
  <Lines>2920</Lines>
  <Paragraphs>1280</Paragraphs>
  <ScaleCrop>false</ScaleCrop>
  <HeadingPairs>
    <vt:vector size="2" baseType="variant">
      <vt:variant>
        <vt:lpstr>Title</vt:lpstr>
      </vt:variant>
      <vt:variant>
        <vt:i4>1</vt:i4>
      </vt:variant>
    </vt:vector>
  </HeadingPairs>
  <TitlesOfParts>
    <vt:vector size="1" baseType="lpstr">
      <vt:lpstr>Enerzair Breezhaler: EPAR - Product information - tracked changes</vt:lpstr>
    </vt:vector>
  </TitlesOfParts>
  <Company/>
  <LinksUpToDate>false</LinksUpToDate>
  <CharactersWithSpaces>93479</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Enerzair Breezhaler: EPAR - Product information - tracked changes</dc:title>
  <dc:subject/>
  <dc:creator/>
  <cp:keywords/>
  <cp:lastModifiedBy/>
  <cp:revision>1</cp:revision>
  <dcterms:created xsi:type="dcterms:W3CDTF">2025-10-07T12:36:00Z</dcterms:created>
  <dcterms:modified xsi:type="dcterms:W3CDTF">2025-10-07T12:36:00Z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2025-07-25T07:47:56Z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45475fea-085b-4733-b2b9-3e82806238c5</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9e9129dc-d1a3-4bcc-ae53-b3f3ca37b5f8</vt:lpwstr>
  </property>
</Properties>
</file>