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ED5"/>
    <a:srgbClr val="03C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AFD254-E3A5-4418-BD3D-0AFA9A73556C}" v="1" dt="2025-07-14T13:19:23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537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034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814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412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363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066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96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680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741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959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25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B755D1-AB7A-454B-A5BF-C151C17E979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D2105-E981-4AAF-95E8-3A91CA0D5B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915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vents.teams.microsoft.com/event/821e8a0a-cd56-4c69-b7cb-293ed8a1ad6e@5d45cdd8-bf9f-4103-bb02-32882b77d3c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3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black logo&#10;&#10;AI-generated content may be incorrect.">
            <a:extLst>
              <a:ext uri="{FF2B5EF4-FFF2-40B4-BE49-F238E27FC236}">
                <a16:creationId xmlns:a16="http://schemas.microsoft.com/office/drawing/2014/main" id="{BC23F76D-265D-AC94-7A98-80F4919D0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13" y="226628"/>
            <a:ext cx="7284032" cy="224124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04BACA-2129-2261-FD38-C99B2DA0BE0F}"/>
              </a:ext>
            </a:extLst>
          </p:cNvPr>
          <p:cNvSpPr txBox="1"/>
          <p:nvPr/>
        </p:nvSpPr>
        <p:spPr>
          <a:xfrm>
            <a:off x="313855" y="2467912"/>
            <a:ext cx="6966349" cy="68942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n-CA" sz="20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A webinar series on the use of new approach methodologies (NAMs) in ecotoxicology co-organised by the European Medicines Agency (EMA), the Health and Environmental Sciences Institute (HESI), the National Institute for Environmental Studies (NIES, Japan), PETA Science Consortium International</a:t>
            </a:r>
            <a:r>
              <a:rPr lang="en-CA" sz="200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0" err="1">
                <a:solidFill>
                  <a:srgbClr val="000000"/>
                </a:solidFill>
                <a:latin typeface="Arial"/>
                <a:cs typeface="Arial"/>
              </a:rPr>
              <a:t>e.V.</a:t>
            </a:r>
            <a:r>
              <a:rPr lang="en-CA" sz="200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n-CA" sz="20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 the US Environmental Protection Agency (EPA), and the US Food and Drug Administration (FDA).</a:t>
            </a:r>
          </a:p>
          <a:p>
            <a:pPr algn="l">
              <a:lnSpc>
                <a:spcPct val="114000"/>
              </a:lnSpc>
              <a:buNone/>
            </a:pPr>
            <a:endParaRPr lang="en-CA" sz="1800" b="0" i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/>
            <a:r>
              <a:rPr lang="en-CA" sz="2000" b="1" i="0">
                <a:solidFill>
                  <a:srgbClr val="000000"/>
                </a:solidFill>
                <a:effectLst/>
                <a:latin typeface="Arial"/>
                <a:cs typeface="Arial"/>
              </a:rPr>
              <a:t>Webinar 1: State of the Science for Bioaccumulation: </a:t>
            </a:r>
          </a:p>
          <a:p>
            <a:pPr algn="l"/>
            <a:r>
              <a:rPr lang="en-CA" sz="2000" b="1" i="0">
                <a:solidFill>
                  <a:srgbClr val="000000"/>
                </a:solidFill>
                <a:effectLst/>
                <a:latin typeface="Arial"/>
                <a:cs typeface="Arial"/>
              </a:rPr>
              <a:t>An Integrated, Weight of Evidence Approach</a:t>
            </a:r>
          </a:p>
          <a:p>
            <a:pPr algn="l"/>
            <a:endParaRPr lang="en-CA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CA" sz="1800" b="1" i="0">
                <a:solidFill>
                  <a:srgbClr val="000000"/>
                </a:solidFill>
                <a:effectLst/>
                <a:latin typeface="Arial"/>
                <a:cs typeface="Arial"/>
              </a:rPr>
              <a:t>Date</a:t>
            </a:r>
            <a:r>
              <a:rPr lang="en-CA" sz="18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: </a:t>
            </a:r>
            <a:r>
              <a:rPr lang="en-CA">
                <a:solidFill>
                  <a:srgbClr val="000000"/>
                </a:solidFill>
                <a:latin typeface="Arial"/>
                <a:cs typeface="Arial"/>
              </a:rPr>
              <a:t>10</a:t>
            </a:r>
            <a:r>
              <a:rPr lang="en-CA" sz="18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en-CA">
                <a:solidFill>
                  <a:srgbClr val="000000"/>
                </a:solidFill>
                <a:latin typeface="Arial"/>
                <a:cs typeface="Arial"/>
              </a:rPr>
              <a:t>September </a:t>
            </a:r>
            <a:r>
              <a:rPr lang="en-CA" sz="18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2025</a:t>
            </a:r>
            <a:br>
              <a:rPr lang="en-CA" sz="1800" b="0" i="0">
                <a:effectLst/>
                <a:latin typeface="Arial" panose="020B0604020202020204" pitchFamily="34" charset="0"/>
              </a:rPr>
            </a:br>
            <a:r>
              <a:rPr lang="en-CA" sz="1800" b="1" i="0">
                <a:solidFill>
                  <a:srgbClr val="000000"/>
                </a:solidFill>
                <a:effectLst/>
                <a:latin typeface="Arial"/>
                <a:cs typeface="Arial"/>
              </a:rPr>
              <a:t>Time</a:t>
            </a:r>
            <a:r>
              <a:rPr lang="en-CA" sz="18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: 8:00-9:00 </a:t>
            </a:r>
            <a:r>
              <a:rPr lang="en-CA">
                <a:solidFill>
                  <a:srgbClr val="000000"/>
                </a:solidFill>
                <a:latin typeface="Arial"/>
                <a:cs typeface="Arial"/>
              </a:rPr>
              <a:t>AM EDT</a:t>
            </a:r>
            <a:r>
              <a:rPr lang="en-CA" sz="18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, 2:00-3:00 </a:t>
            </a:r>
            <a:r>
              <a:rPr lang="en-CA">
                <a:solidFill>
                  <a:srgbClr val="000000"/>
                </a:solidFill>
                <a:latin typeface="Arial"/>
                <a:cs typeface="Arial"/>
              </a:rPr>
              <a:t>PM </a:t>
            </a:r>
            <a:r>
              <a:rPr lang="en-CA" sz="18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C</a:t>
            </a:r>
            <a:r>
              <a:rPr lang="en-CA">
                <a:solidFill>
                  <a:srgbClr val="000000"/>
                </a:solidFill>
                <a:latin typeface="Arial"/>
                <a:cs typeface="Arial"/>
              </a:rPr>
              <a:t>ED</a:t>
            </a:r>
            <a:r>
              <a:rPr lang="en-CA" sz="18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T, 9:00-10:00 </a:t>
            </a:r>
            <a:r>
              <a:rPr lang="en-CA">
                <a:solidFill>
                  <a:srgbClr val="000000"/>
                </a:solidFill>
                <a:latin typeface="Arial"/>
                <a:cs typeface="Arial"/>
              </a:rPr>
              <a:t>PM JST</a:t>
            </a:r>
            <a:endParaRPr lang="en-CA" sz="1800" b="0" i="0">
              <a:solidFill>
                <a:srgbClr val="000000"/>
              </a:solidFill>
              <a:effectLst/>
              <a:latin typeface="Arial"/>
              <a:cs typeface="Arial"/>
            </a:endParaRPr>
          </a:p>
          <a:p>
            <a:pPr algn="l"/>
            <a:br>
              <a:rPr lang="en-CA" sz="1800" b="0" i="0">
                <a:effectLst/>
                <a:latin typeface="Arial" panose="020B0604020202020204" pitchFamily="34" charset="0"/>
              </a:rPr>
            </a:br>
            <a:r>
              <a:rPr lang="en-CA" b="1">
                <a:solidFill>
                  <a:srgbClr val="000000"/>
                </a:solidFill>
                <a:latin typeface="Arial"/>
                <a:cs typeface="Arial"/>
              </a:rPr>
              <a:t>Speakers</a:t>
            </a:r>
            <a:r>
              <a:rPr lang="en-CA" sz="1800" b="0" i="0">
                <a:solidFill>
                  <a:srgbClr val="000000"/>
                </a:solidFill>
                <a:effectLst/>
                <a:latin typeface="Arial"/>
                <a:cs typeface="Arial"/>
              </a:rPr>
              <a:t>: Pippa Curtis-Jackson, United Kingdom Environment Agency, and Michelle Embry, HESI</a:t>
            </a:r>
          </a:p>
          <a:p>
            <a:pPr algn="l">
              <a:lnSpc>
                <a:spcPct val="114000"/>
              </a:lnSpc>
            </a:pPr>
            <a:br>
              <a:rPr lang="en-CA" sz="2800" b="1">
                <a:latin typeface="Arial" panose="020B0604020202020204" pitchFamily="34" charset="0"/>
              </a:rPr>
            </a:br>
            <a:endParaRPr lang="en-CA" sz="1800" b="0" i="0">
              <a:solidFill>
                <a:schemeClr val="accent4"/>
              </a:solidFill>
              <a:effectLst/>
              <a:latin typeface="Aptos" panose="020B0004020202020204" pitchFamily="34" charset="0"/>
            </a:endParaRPr>
          </a:p>
          <a:p>
            <a:pPr>
              <a:lnSpc>
                <a:spcPct val="114000"/>
              </a:lnSpc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665DC5-A612-7951-2CDF-859C67740B84}"/>
              </a:ext>
            </a:extLst>
          </p:cNvPr>
          <p:cNvSpPr/>
          <p:nvPr/>
        </p:nvSpPr>
        <p:spPr>
          <a:xfrm>
            <a:off x="0" y="9362182"/>
            <a:ext cx="7559675" cy="1077218"/>
          </a:xfrm>
          <a:prstGeom prst="rect">
            <a:avLst/>
          </a:prstGeom>
          <a:gradFill flip="none" rotWithShape="1">
            <a:gsLst>
              <a:gs pos="0">
                <a:srgbClr val="92D050"/>
              </a:gs>
              <a:gs pos="50000">
                <a:srgbClr val="03C5AE"/>
              </a:gs>
              <a:gs pos="100000">
                <a:srgbClr val="00B0F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36F30A-C174-1616-EC7B-C7472D4730F7}"/>
              </a:ext>
            </a:extLst>
          </p:cNvPr>
          <p:cNvSpPr txBox="1"/>
          <p:nvPr/>
        </p:nvSpPr>
        <p:spPr>
          <a:xfrm>
            <a:off x="313855" y="8414403"/>
            <a:ext cx="4818948" cy="52322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CA" sz="2800" b="1" i="0">
                <a:solidFill>
                  <a:schemeClr val="accent4"/>
                </a:solidFill>
                <a:effectLst/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Register</a:t>
            </a:r>
            <a:r>
              <a:rPr lang="en-CA" sz="2800" b="1">
                <a:solidFill>
                  <a:schemeClr val="accent4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here</a:t>
            </a:r>
            <a:r>
              <a:rPr lang="en-CA" sz="2800" b="1" i="0">
                <a:solidFill>
                  <a:schemeClr val="accent4"/>
                </a:solidFill>
                <a:effectLst/>
                <a:latin typeface="Arial"/>
                <a:cs typeface="Arial"/>
              </a:rPr>
              <a:t> </a:t>
            </a:r>
            <a:r>
              <a:rPr lang="en-CA" sz="2800" b="1">
                <a:solidFill>
                  <a:schemeClr val="accent4"/>
                </a:solidFill>
                <a:latin typeface="Arial"/>
                <a:cs typeface="Arial"/>
              </a:rPr>
              <a:t>for webinar 1</a:t>
            </a:r>
            <a:endParaRPr lang="en-CA" sz="2800">
              <a:solidFill>
                <a:schemeClr val="accent4"/>
              </a:solidFill>
              <a:latin typeface="Arial"/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ECC0F3-3B96-A26D-236F-575523D613C5}"/>
              </a:ext>
            </a:extLst>
          </p:cNvPr>
          <p:cNvSpPr txBox="1"/>
          <p:nvPr/>
        </p:nvSpPr>
        <p:spPr>
          <a:xfrm>
            <a:off x="-1877" y="9362139"/>
            <a:ext cx="7562645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CA" sz="1600" b="0">
                <a:solidFill>
                  <a:schemeClr val="bg1"/>
                </a:solidFill>
                <a:effectLst/>
                <a:latin typeface="Arial Narrow"/>
              </a:rPr>
              <a:t>The views expressed in this webinar series are those of the presenters and do not necessarily </a:t>
            </a:r>
            <a:br>
              <a:rPr lang="en-CA" sz="1600" b="0">
                <a:effectLst/>
                <a:latin typeface="Arial Narrow" panose="020B0606020202030204" pitchFamily="34" charset="0"/>
              </a:rPr>
            </a:br>
            <a:r>
              <a:rPr lang="en-CA" sz="1600" b="0">
                <a:solidFill>
                  <a:schemeClr val="bg1"/>
                </a:solidFill>
                <a:effectLst/>
                <a:latin typeface="Arial Narrow"/>
              </a:rPr>
              <a:t>represent the official views or policies of the US government</a:t>
            </a:r>
            <a:r>
              <a:rPr lang="en-CA" sz="1600">
                <a:solidFill>
                  <a:schemeClr val="bg1"/>
                </a:solidFill>
                <a:latin typeface="Arial Narrow"/>
              </a:rPr>
              <a:t>,</a:t>
            </a:r>
            <a:r>
              <a:rPr lang="en-CA" sz="1600" b="0">
                <a:solidFill>
                  <a:schemeClr val="bg1"/>
                </a:solidFill>
                <a:effectLst/>
                <a:latin typeface="Arial Narrow"/>
              </a:rPr>
              <a:t> the EMA</a:t>
            </a:r>
            <a:r>
              <a:rPr lang="en-CA" sz="1600">
                <a:solidFill>
                  <a:schemeClr val="bg1"/>
                </a:solidFill>
                <a:latin typeface="Arial Narrow"/>
              </a:rPr>
              <a:t>, and the NIES</a:t>
            </a:r>
            <a:r>
              <a:rPr lang="en-CA" sz="1600" b="0">
                <a:solidFill>
                  <a:schemeClr val="bg1"/>
                </a:solidFill>
                <a:effectLst/>
                <a:latin typeface="Arial Narrow"/>
              </a:rPr>
              <a:t>. The US FDA, US EPA</a:t>
            </a:r>
            <a:r>
              <a:rPr lang="en-CA" sz="1600">
                <a:solidFill>
                  <a:schemeClr val="bg1"/>
                </a:solidFill>
                <a:latin typeface="Arial Narrow"/>
              </a:rPr>
              <a:t>,</a:t>
            </a:r>
            <a:r>
              <a:rPr lang="en-CA" sz="1600" b="0">
                <a:solidFill>
                  <a:schemeClr val="bg1"/>
                </a:solidFill>
                <a:effectLst/>
                <a:latin typeface="Arial Narrow"/>
              </a:rPr>
              <a:t> EMA</a:t>
            </a:r>
            <a:r>
              <a:rPr lang="en-CA" sz="1600">
                <a:solidFill>
                  <a:schemeClr val="bg1"/>
                </a:solidFill>
                <a:latin typeface="Arial Narrow"/>
              </a:rPr>
              <a:t>, and NIES</a:t>
            </a:r>
            <a:r>
              <a:rPr lang="en-CA" sz="1600" b="0">
                <a:solidFill>
                  <a:schemeClr val="bg1"/>
                </a:solidFill>
                <a:effectLst/>
                <a:latin typeface="Arial Narrow"/>
              </a:rPr>
              <a:t> involvement in this webinar series does not imply official endorsement of, or responsibility for, the opinions, ideas, data, products, or services presented.</a:t>
            </a:r>
            <a:endParaRPr lang="en-CA" sz="1600">
              <a:solidFill>
                <a:schemeClr val="bg1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685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2C6FD1547BD14EB5AECD245523575D" ma:contentTypeVersion="22" ma:contentTypeDescription="Create a new document." ma:contentTypeScope="" ma:versionID="ce57337fccbe67ca28747942a067f418">
  <xsd:schema xmlns:xsd="http://www.w3.org/2001/XMLSchema" xmlns:xs="http://www.w3.org/2001/XMLSchema" xmlns:p="http://schemas.microsoft.com/office/2006/metadata/properties" xmlns:ns1="http://schemas.microsoft.com/sharepoint/v3" xmlns:ns2="30a3172f-5f18-4d32-a75e-3e8b1b0ebc4d" xmlns:ns3="8f470ca1-d3e7-464c-9b98-820ca2b4cfde" xmlns:ns4="28cd92a0-dff9-4c74-bfa4-58d31a7e472e" targetNamespace="http://schemas.microsoft.com/office/2006/metadata/properties" ma:root="true" ma:fieldsID="39d4abf6d0c7b69521429353ba608b3c" ns1:_="" ns2:_="" ns3:_="" ns4:_="">
    <xsd:import namespace="http://schemas.microsoft.com/sharepoint/v3"/>
    <xsd:import namespace="30a3172f-5f18-4d32-a75e-3e8b1b0ebc4d"/>
    <xsd:import namespace="8f470ca1-d3e7-464c-9b98-820ca2b4cfde"/>
    <xsd:import namespace="28cd92a0-dff9-4c74-bfa4-58d31a7e47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4:TaxCatchAll" minOccurs="0"/>
                <xsd:element ref="ns2:lcf76f155ced4ddcb4097134ff3c332f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a3172f-5f18-4d32-a75e-3e8b1b0eb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8dd5770-b6dc-428d-9829-b36e0eefb5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470ca1-d3e7-464c-9b98-820ca2b4cfd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cd92a0-dff9-4c74-bfa4-58d31a7e472e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a25bc4c-41f2-43e2-b74d-769090722fcc}" ma:internalName="TaxCatchAll" ma:showField="CatchAllData" ma:web="28cd92a0-dff9-4c74-bfa4-58d31a7e47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30a3172f-5f18-4d32-a75e-3e8b1b0ebc4d">
      <Terms xmlns="http://schemas.microsoft.com/office/infopath/2007/PartnerControls"/>
    </lcf76f155ced4ddcb4097134ff3c332f>
    <TaxCatchAll xmlns="28cd92a0-dff9-4c74-bfa4-58d31a7e472e" xsi:nil="true"/>
  </documentManagement>
</p:properties>
</file>

<file path=customXml/itemProps1.xml><?xml version="1.0" encoding="utf-8"?>
<ds:datastoreItem xmlns:ds="http://schemas.openxmlformats.org/officeDocument/2006/customXml" ds:itemID="{E5E3256F-A835-4509-8925-3574F554D4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0DAFA6-E5E2-4F1C-9952-F2BD12168407}">
  <ds:schemaRefs>
    <ds:schemaRef ds:uri="28cd92a0-dff9-4c74-bfa4-58d31a7e472e"/>
    <ds:schemaRef ds:uri="30a3172f-5f18-4d32-a75e-3e8b1b0ebc4d"/>
    <ds:schemaRef ds:uri="8f470ca1-d3e7-464c-9b98-820ca2b4cfd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157E855-49E1-43B9-BEA5-76B65F9E0A2E}">
  <ds:schemaRefs>
    <ds:schemaRef ds:uri="28cd92a0-dff9-4c74-bfa4-58d31a7e472e"/>
    <ds:schemaRef ds:uri="30a3172f-5f18-4d32-a75e-3e8b1b0ebc4d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PowerPoint Presentation</vt:lpstr>
    </vt:vector>
  </TitlesOfParts>
  <Company>PETA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Mandy Veillette</dc:creator>
  <cp:lastModifiedBy>Christopher Faßbender</cp:lastModifiedBy>
  <cp:revision>1</cp:revision>
  <dcterms:created xsi:type="dcterms:W3CDTF">2025-05-07T08:40:14Z</dcterms:created>
  <dcterms:modified xsi:type="dcterms:W3CDTF">2025-07-14T13:19:23Z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0x0101009E2C6FD1547BD14EB5AECD245523575D</vt:lpwstr>
  </property>
  <property fmtid="{D5CDD505-2E9C-101B-9397-08002B2CF9AE}" pid="3" name="MediaServiceImageTags">
    <vt:lpwstr/>
  </property>
</Properties>
</file>