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6" r:id="rId2"/>
    <p:sldId id="257" r:id="rId3"/>
    <p:sldId id="258" r:id="rId4"/>
    <p:sldId id="275" r:id="rId5"/>
    <p:sldId id="259" r:id="rId6"/>
    <p:sldId id="260" r:id="rId7"/>
    <p:sldId id="261" r:id="rId8"/>
    <p:sldId id="270" r:id="rId9"/>
    <p:sldId id="271" r:id="rId10"/>
    <p:sldId id="267" r:id="rId11"/>
    <p:sldId id="269" r:id="rId12"/>
    <p:sldId id="264" r:id="rId13"/>
    <p:sldId id="273" r:id="rId14"/>
    <p:sldId id="265" r:id="rId15"/>
    <p:sldId id="274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A62492-8D38-4553-B7AF-2DAA99028314}" v="7" dt="2025-11-12T08:29:18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mcbe-my.sharepoint.com/personal/jocelijn_stokx_cm_be/Documents/Desktop/Jocelijn-20250825/Europa/AIM/Study%20Fair%20price%20model/Writing/Copy%20of%20data%20collection%20final%20for%20results%20250915_J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'Fair + real gross price '!$C$1</c:f>
              <c:strCache>
                <c:ptCount val="1"/>
                <c:pt idx="0">
                  <c:v>Fair Price (R&amp;D 800 mil) per 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'Fair + real gross price '!$A$2:$A$13</c:f>
              <c:strCache>
                <c:ptCount val="12"/>
                <c:pt idx="0">
                  <c:v>Darzalex</c:v>
                </c:pt>
                <c:pt idx="1">
                  <c:v>Ocrevus PPMS</c:v>
                </c:pt>
                <c:pt idx="2">
                  <c:v>Ocrevus RRMS</c:v>
                </c:pt>
                <c:pt idx="3">
                  <c:v>Lonsurf</c:v>
                </c:pt>
                <c:pt idx="4">
                  <c:v>Maviret</c:v>
                </c:pt>
                <c:pt idx="5">
                  <c:v>Uptravi</c:v>
                </c:pt>
                <c:pt idx="6">
                  <c:v>Hemlibra 1st</c:v>
                </c:pt>
                <c:pt idx="7">
                  <c:v>Hemlibra 2nd</c:v>
                </c:pt>
                <c:pt idx="8">
                  <c:v>Ibrance</c:v>
                </c:pt>
                <c:pt idx="9">
                  <c:v>Triumeq</c:v>
                </c:pt>
                <c:pt idx="10">
                  <c:v>Ozempic</c:v>
                </c:pt>
                <c:pt idx="11">
                  <c:v>Nucala</c:v>
                </c:pt>
              </c:strCache>
            </c:strRef>
          </c:cat>
          <c:val>
            <c:numRef>
              <c:f>'Fair + real gross price '!$C$2:$C$13</c:f>
              <c:numCache>
                <c:formatCode>0</c:formatCode>
                <c:ptCount val="12"/>
                <c:pt idx="0">
                  <c:v>2383.65</c:v>
                </c:pt>
                <c:pt idx="1">
                  <c:v>962.09</c:v>
                </c:pt>
                <c:pt idx="2">
                  <c:v>188.34</c:v>
                </c:pt>
                <c:pt idx="3">
                  <c:v>1899.66</c:v>
                </c:pt>
                <c:pt idx="4">
                  <c:v>2428.16</c:v>
                </c:pt>
                <c:pt idx="5">
                  <c:v>6038.71</c:v>
                </c:pt>
                <c:pt idx="6">
                  <c:v>12183.92</c:v>
                </c:pt>
                <c:pt idx="7">
                  <c:v>1097.68</c:v>
                </c:pt>
                <c:pt idx="8">
                  <c:v>303.74</c:v>
                </c:pt>
                <c:pt idx="9">
                  <c:v>78.930000000000007</c:v>
                </c:pt>
                <c:pt idx="10">
                  <c:v>35.409999999999997</c:v>
                </c:pt>
                <c:pt idx="11">
                  <c:v>1092.19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1B-4FC8-BF6B-26EDC560EA44}"/>
            </c:ext>
          </c:extLst>
        </c:ser>
        <c:ser>
          <c:idx val="1"/>
          <c:order val="1"/>
          <c:tx>
            <c:strRef>
              <c:f>'Fair + real gross price '!$K$1</c:f>
              <c:strCache>
                <c:ptCount val="1"/>
                <c:pt idx="0">
                  <c:v>Median Gross cost per month GE,BE,NL,EE,SI,CH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'Fair + real gross price '!$A$2:$A$13</c:f>
              <c:strCache>
                <c:ptCount val="12"/>
                <c:pt idx="0">
                  <c:v>Darzalex</c:v>
                </c:pt>
                <c:pt idx="1">
                  <c:v>Ocrevus PPMS</c:v>
                </c:pt>
                <c:pt idx="2">
                  <c:v>Ocrevus RRMS</c:v>
                </c:pt>
                <c:pt idx="3">
                  <c:v>Lonsurf</c:v>
                </c:pt>
                <c:pt idx="4">
                  <c:v>Maviret</c:v>
                </c:pt>
                <c:pt idx="5">
                  <c:v>Uptravi</c:v>
                </c:pt>
                <c:pt idx="6">
                  <c:v>Hemlibra 1st</c:v>
                </c:pt>
                <c:pt idx="7">
                  <c:v>Hemlibra 2nd</c:v>
                </c:pt>
                <c:pt idx="8">
                  <c:v>Ibrance</c:v>
                </c:pt>
                <c:pt idx="9">
                  <c:v>Triumeq</c:v>
                </c:pt>
                <c:pt idx="10">
                  <c:v>Ozempic</c:v>
                </c:pt>
                <c:pt idx="11">
                  <c:v>Nucala</c:v>
                </c:pt>
              </c:strCache>
            </c:strRef>
          </c:cat>
          <c:val>
            <c:numRef>
              <c:f>'Fair + real gross price '!$K$2:$K$13</c:f>
              <c:numCache>
                <c:formatCode>0</c:formatCode>
                <c:ptCount val="12"/>
                <c:pt idx="0">
                  <c:v>14246.64</c:v>
                </c:pt>
                <c:pt idx="1">
                  <c:v>1708.3333333333301</c:v>
                </c:pt>
                <c:pt idx="2">
                  <c:v>1688.0674098333334</c:v>
                </c:pt>
                <c:pt idx="3">
                  <c:v>2446.1549999999997</c:v>
                </c:pt>
                <c:pt idx="4">
                  <c:v>12633.35</c:v>
                </c:pt>
                <c:pt idx="5">
                  <c:v>3340</c:v>
                </c:pt>
                <c:pt idx="6">
                  <c:v>30195.807345000001</c:v>
                </c:pt>
                <c:pt idx="7">
                  <c:v>30195.807345000001</c:v>
                </c:pt>
                <c:pt idx="8">
                  <c:v>2372.0500000000002</c:v>
                </c:pt>
                <c:pt idx="9">
                  <c:v>796.68</c:v>
                </c:pt>
                <c:pt idx="10">
                  <c:v>90.224999999999994</c:v>
                </c:pt>
                <c:pt idx="11">
                  <c:v>1003.5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1B-4FC8-BF6B-26EDC560E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23114584"/>
        <c:axId val="923106664"/>
        <c:axId val="0"/>
      </c:bar3DChart>
      <c:catAx>
        <c:axId val="923114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923106664"/>
        <c:crosses val="autoZero"/>
        <c:auto val="1"/>
        <c:lblAlgn val="ctr"/>
        <c:lblOffset val="100"/>
        <c:noMultiLvlLbl val="0"/>
      </c:catAx>
      <c:valAx>
        <c:axId val="923106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BE"/>
          </a:p>
        </c:txPr>
        <c:crossAx val="923114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B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5DD3A-5A90-4B1B-A922-2EE9F737B2A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816C99-2E1E-4701-9BAA-F9D095B2DFB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noProof="0" dirty="0"/>
            <a:t>Access to affordable medicines is essential for equitable healthcare.</a:t>
          </a:r>
        </a:p>
      </dgm:t>
    </dgm:pt>
    <dgm:pt modelId="{E0A1A2D2-FC7B-48E3-BBDB-B44446E87590}" type="parTrans" cxnId="{0A3DA3C3-2D30-4E1C-B6A3-97F7A3CA70C1}">
      <dgm:prSet/>
      <dgm:spPr/>
      <dgm:t>
        <a:bodyPr/>
        <a:lstStyle/>
        <a:p>
          <a:endParaRPr lang="en-US"/>
        </a:p>
      </dgm:t>
    </dgm:pt>
    <dgm:pt modelId="{7A19D5D8-25D9-4097-98FA-A7D6DA9FDDCF}" type="sibTrans" cxnId="{0A3DA3C3-2D30-4E1C-B6A3-97F7A3CA70C1}">
      <dgm:prSet/>
      <dgm:spPr/>
      <dgm:t>
        <a:bodyPr/>
        <a:lstStyle/>
        <a:p>
          <a:endParaRPr lang="en-US"/>
        </a:p>
      </dgm:t>
    </dgm:pt>
    <dgm:pt modelId="{0ED94B9C-2FBC-44FB-BA4B-9FABA6B45D2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noProof="0" dirty="0"/>
            <a:t>Escalating drug prices strain national healthcare systems.</a:t>
          </a:r>
        </a:p>
        <a:p>
          <a:pPr>
            <a:lnSpc>
              <a:spcPct val="100000"/>
            </a:lnSpc>
          </a:pPr>
          <a:r>
            <a:rPr lang="en-GB" b="1" noProof="0" dirty="0"/>
            <a:t>New drug launch prices in the U.S. rose about 20% annually from 2008 to 2021. </a:t>
          </a:r>
        </a:p>
        <a:p>
          <a:pPr>
            <a:lnSpc>
              <a:spcPct val="100000"/>
            </a:lnSpc>
          </a:pPr>
          <a:r>
            <a:rPr lang="en-GB" b="1" noProof="0" dirty="0"/>
            <a:t>Nearly half of new medicines in 2020–2021 had prices above $150.000 (annually).</a:t>
          </a:r>
        </a:p>
      </dgm:t>
    </dgm:pt>
    <dgm:pt modelId="{82FE28B6-C575-4669-AE92-5ECD6289C6A7}" type="parTrans" cxnId="{CA2BAB30-9C93-4F7A-B130-678668356110}">
      <dgm:prSet/>
      <dgm:spPr/>
      <dgm:t>
        <a:bodyPr/>
        <a:lstStyle/>
        <a:p>
          <a:endParaRPr lang="en-US"/>
        </a:p>
      </dgm:t>
    </dgm:pt>
    <dgm:pt modelId="{4141EA81-4899-4048-9293-3C5B4846B0DA}" type="sibTrans" cxnId="{CA2BAB30-9C93-4F7A-B130-678668356110}">
      <dgm:prSet/>
      <dgm:spPr/>
      <dgm:t>
        <a:bodyPr/>
        <a:lstStyle/>
        <a:p>
          <a:endParaRPr lang="en-US"/>
        </a:p>
      </dgm:t>
    </dgm:pt>
    <dgm:pt modelId="{89FA3C9F-D2C0-4561-BDDF-589C77E76A4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noProof="0" dirty="0"/>
            <a:t>Solutions: Managed Entry Agreements – International collaborations  – Fair Pricing Models</a:t>
          </a:r>
          <a:r>
            <a:rPr lang="en-GB" noProof="0" dirty="0"/>
            <a:t>.</a:t>
          </a:r>
        </a:p>
      </dgm:t>
    </dgm:pt>
    <dgm:pt modelId="{D150468E-8EBB-4E36-82EC-78CF5F034B3C}" type="parTrans" cxnId="{DF8D1C8C-B0A6-4E69-B371-2D1845D0BB6A}">
      <dgm:prSet/>
      <dgm:spPr/>
      <dgm:t>
        <a:bodyPr/>
        <a:lstStyle/>
        <a:p>
          <a:endParaRPr lang="en-US"/>
        </a:p>
      </dgm:t>
    </dgm:pt>
    <dgm:pt modelId="{64C13EBC-780D-4D68-A24D-9B5CBD6DA59D}" type="sibTrans" cxnId="{DF8D1C8C-B0A6-4E69-B371-2D1845D0BB6A}">
      <dgm:prSet/>
      <dgm:spPr/>
      <dgm:t>
        <a:bodyPr/>
        <a:lstStyle/>
        <a:p>
          <a:endParaRPr lang="en-US"/>
        </a:p>
      </dgm:t>
    </dgm:pt>
    <dgm:pt modelId="{5357E051-AF67-4FF9-BB86-855F1E34567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noProof="0" dirty="0"/>
            <a:t>High costs justified? Evaluation of the Belgian Health Care Knowledge centre (KCE) of the impact of new cancer treatments: no meaningful gains in survival– many uncertainties at the time of market approval.</a:t>
          </a:r>
        </a:p>
      </dgm:t>
    </dgm:pt>
    <dgm:pt modelId="{88EA23E2-8A87-4423-B02E-B6FD29D7855F}" type="parTrans" cxnId="{597946F6-2030-4691-932B-EE5CCFB8EA68}">
      <dgm:prSet/>
      <dgm:spPr/>
      <dgm:t>
        <a:bodyPr/>
        <a:lstStyle/>
        <a:p>
          <a:endParaRPr lang="nl-BE"/>
        </a:p>
      </dgm:t>
    </dgm:pt>
    <dgm:pt modelId="{D66527F8-A157-4458-A224-474C789E2278}" type="sibTrans" cxnId="{597946F6-2030-4691-932B-EE5CCFB8EA68}">
      <dgm:prSet/>
      <dgm:spPr/>
      <dgm:t>
        <a:bodyPr/>
        <a:lstStyle/>
        <a:p>
          <a:endParaRPr lang="nl-BE"/>
        </a:p>
      </dgm:t>
    </dgm:pt>
    <dgm:pt modelId="{2D49D9FC-5E78-4078-9CAC-E5F2A3B8C83D}" type="pres">
      <dgm:prSet presAssocID="{8DE5DD3A-5A90-4B1B-A922-2EE9F737B2AB}" presName="root" presStyleCnt="0">
        <dgm:presLayoutVars>
          <dgm:dir/>
          <dgm:resizeHandles val="exact"/>
        </dgm:presLayoutVars>
      </dgm:prSet>
      <dgm:spPr/>
    </dgm:pt>
    <dgm:pt modelId="{F8F92D49-7ADD-4426-BA05-5B973506F05E}" type="pres">
      <dgm:prSet presAssocID="{99816C99-2E1E-4701-9BAA-F9D095B2DFB8}" presName="compNode" presStyleCnt="0"/>
      <dgm:spPr/>
    </dgm:pt>
    <dgm:pt modelId="{79AE2A4D-AE82-42EE-AC2F-8CA0C70ABA12}" type="pres">
      <dgm:prSet presAssocID="{99816C99-2E1E-4701-9BAA-F9D095B2DFB8}" presName="bgRect" presStyleLbl="bgShp" presStyleIdx="0" presStyleCnt="4"/>
      <dgm:spPr/>
    </dgm:pt>
    <dgm:pt modelId="{A219D182-551A-4BD3-B3BC-C35EFE9CA433}" type="pres">
      <dgm:prSet presAssocID="{99816C99-2E1E-4701-9BAA-F9D095B2DFB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jnen"/>
        </a:ext>
      </dgm:extLst>
    </dgm:pt>
    <dgm:pt modelId="{A7F3E85B-370B-4658-9E97-730E031BD4BC}" type="pres">
      <dgm:prSet presAssocID="{99816C99-2E1E-4701-9BAA-F9D095B2DFB8}" presName="spaceRect" presStyleCnt="0"/>
      <dgm:spPr/>
    </dgm:pt>
    <dgm:pt modelId="{A32160DE-BA7C-4C2A-9052-7948D3C4FBE1}" type="pres">
      <dgm:prSet presAssocID="{99816C99-2E1E-4701-9BAA-F9D095B2DFB8}" presName="parTx" presStyleLbl="revTx" presStyleIdx="0" presStyleCnt="4">
        <dgm:presLayoutVars>
          <dgm:chMax val="0"/>
          <dgm:chPref val="0"/>
        </dgm:presLayoutVars>
      </dgm:prSet>
      <dgm:spPr/>
    </dgm:pt>
    <dgm:pt modelId="{8CDCA9B3-2F37-4C58-B934-183F52D9EB6C}" type="pres">
      <dgm:prSet presAssocID="{7A19D5D8-25D9-4097-98FA-A7D6DA9FDDCF}" presName="sibTrans" presStyleCnt="0"/>
      <dgm:spPr/>
    </dgm:pt>
    <dgm:pt modelId="{AAB14C71-6978-4BF8-ADEE-E6E5A76F6809}" type="pres">
      <dgm:prSet presAssocID="{0ED94B9C-2FBC-44FB-BA4B-9FABA6B45D24}" presName="compNode" presStyleCnt="0"/>
      <dgm:spPr/>
    </dgm:pt>
    <dgm:pt modelId="{DA10D6DD-EB5E-4E7A-9F24-A7A36571FCF6}" type="pres">
      <dgm:prSet presAssocID="{0ED94B9C-2FBC-44FB-BA4B-9FABA6B45D24}" presName="bgRect" presStyleLbl="bgShp" presStyleIdx="1" presStyleCnt="4"/>
      <dgm:spPr/>
    </dgm:pt>
    <dgm:pt modelId="{78F016EB-4CED-45C8-9E94-03A9BEF5794B}" type="pres">
      <dgm:prSet presAssocID="{0ED94B9C-2FBC-44FB-BA4B-9FABA6B45D2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B3C16A6E-42C0-4506-8A9E-9508DCD71857}" type="pres">
      <dgm:prSet presAssocID="{0ED94B9C-2FBC-44FB-BA4B-9FABA6B45D24}" presName="spaceRect" presStyleCnt="0"/>
      <dgm:spPr/>
    </dgm:pt>
    <dgm:pt modelId="{AB6B50E3-F3EE-47E9-A694-DCE8C085B95F}" type="pres">
      <dgm:prSet presAssocID="{0ED94B9C-2FBC-44FB-BA4B-9FABA6B45D24}" presName="parTx" presStyleLbl="revTx" presStyleIdx="1" presStyleCnt="4">
        <dgm:presLayoutVars>
          <dgm:chMax val="0"/>
          <dgm:chPref val="0"/>
        </dgm:presLayoutVars>
      </dgm:prSet>
      <dgm:spPr/>
    </dgm:pt>
    <dgm:pt modelId="{9C02AEDD-D1FB-4756-9353-CD7C8ECC9FE7}" type="pres">
      <dgm:prSet presAssocID="{4141EA81-4899-4048-9293-3C5B4846B0DA}" presName="sibTrans" presStyleCnt="0"/>
      <dgm:spPr/>
    </dgm:pt>
    <dgm:pt modelId="{9DDCC18B-87C1-4001-B046-EF43CCE6EA8B}" type="pres">
      <dgm:prSet presAssocID="{5357E051-AF67-4FF9-BB86-855F1E345678}" presName="compNode" presStyleCnt="0"/>
      <dgm:spPr/>
    </dgm:pt>
    <dgm:pt modelId="{F0EC7F40-2D21-4EF2-BCA0-25E0B303DC94}" type="pres">
      <dgm:prSet presAssocID="{5357E051-AF67-4FF9-BB86-855F1E345678}" presName="bgRect" presStyleLbl="bgShp" presStyleIdx="2" presStyleCnt="4"/>
      <dgm:spPr/>
    </dgm:pt>
    <dgm:pt modelId="{3276A896-40FC-4AC1-94C5-806F30C2BE88}" type="pres">
      <dgm:prSet presAssocID="{5357E051-AF67-4FF9-BB86-855F1E34567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dge vraagteken met effen opvulling"/>
        </a:ext>
      </dgm:extLst>
    </dgm:pt>
    <dgm:pt modelId="{F32CAA9D-F0AC-447E-B9E3-80D46116CA73}" type="pres">
      <dgm:prSet presAssocID="{5357E051-AF67-4FF9-BB86-855F1E345678}" presName="spaceRect" presStyleCnt="0"/>
      <dgm:spPr/>
    </dgm:pt>
    <dgm:pt modelId="{6A963DDC-5588-42FA-A7AB-2A54A01CD35F}" type="pres">
      <dgm:prSet presAssocID="{5357E051-AF67-4FF9-BB86-855F1E345678}" presName="parTx" presStyleLbl="revTx" presStyleIdx="2" presStyleCnt="4">
        <dgm:presLayoutVars>
          <dgm:chMax val="0"/>
          <dgm:chPref val="0"/>
        </dgm:presLayoutVars>
      </dgm:prSet>
      <dgm:spPr/>
    </dgm:pt>
    <dgm:pt modelId="{97FADC56-BC34-448D-9E04-088F8394823D}" type="pres">
      <dgm:prSet presAssocID="{D66527F8-A157-4458-A224-474C789E2278}" presName="sibTrans" presStyleCnt="0"/>
      <dgm:spPr/>
    </dgm:pt>
    <dgm:pt modelId="{02851970-75B2-4923-8B8D-C6F1B6898CF9}" type="pres">
      <dgm:prSet presAssocID="{89FA3C9F-D2C0-4561-BDDF-589C77E76A42}" presName="compNode" presStyleCnt="0"/>
      <dgm:spPr/>
    </dgm:pt>
    <dgm:pt modelId="{BCA66A72-D140-4DC4-A15F-07BA6B600957}" type="pres">
      <dgm:prSet presAssocID="{89FA3C9F-D2C0-4561-BDDF-589C77E76A42}" presName="bgRect" presStyleLbl="bgShp" presStyleIdx="3" presStyleCnt="4"/>
      <dgm:spPr/>
    </dgm:pt>
    <dgm:pt modelId="{347BB5B7-1F78-4F13-9580-968B7741F374}" type="pres">
      <dgm:prSet presAssocID="{89FA3C9F-D2C0-4561-BDDF-589C77E76A4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AD28725A-2156-4B78-9E4E-6E586BE003A9}" type="pres">
      <dgm:prSet presAssocID="{89FA3C9F-D2C0-4561-BDDF-589C77E76A42}" presName="spaceRect" presStyleCnt="0"/>
      <dgm:spPr/>
    </dgm:pt>
    <dgm:pt modelId="{DC4FF58F-60A9-4B16-86FB-6B2D5A3D28D3}" type="pres">
      <dgm:prSet presAssocID="{89FA3C9F-D2C0-4561-BDDF-589C77E76A4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2827816-955E-4ABD-83A5-1FC89F0F01C5}" type="presOf" srcId="{5357E051-AF67-4FF9-BB86-855F1E345678}" destId="{6A963DDC-5588-42FA-A7AB-2A54A01CD35F}" srcOrd="0" destOrd="0" presId="urn:microsoft.com/office/officeart/2018/2/layout/IconVerticalSolidList"/>
    <dgm:cxn modelId="{CA2BAB30-9C93-4F7A-B130-678668356110}" srcId="{8DE5DD3A-5A90-4B1B-A922-2EE9F737B2AB}" destId="{0ED94B9C-2FBC-44FB-BA4B-9FABA6B45D24}" srcOrd="1" destOrd="0" parTransId="{82FE28B6-C575-4669-AE92-5ECD6289C6A7}" sibTransId="{4141EA81-4899-4048-9293-3C5B4846B0DA}"/>
    <dgm:cxn modelId="{A6A63A63-0DB2-4179-9D2D-8DB51790B092}" type="presOf" srcId="{99816C99-2E1E-4701-9BAA-F9D095B2DFB8}" destId="{A32160DE-BA7C-4C2A-9052-7948D3C4FBE1}" srcOrd="0" destOrd="0" presId="urn:microsoft.com/office/officeart/2018/2/layout/IconVerticalSolidList"/>
    <dgm:cxn modelId="{D6E0D944-D973-4423-B0AB-D685A03DAFD8}" type="presOf" srcId="{8DE5DD3A-5A90-4B1B-A922-2EE9F737B2AB}" destId="{2D49D9FC-5E78-4078-9CAC-E5F2A3B8C83D}" srcOrd="0" destOrd="0" presId="urn:microsoft.com/office/officeart/2018/2/layout/IconVerticalSolidList"/>
    <dgm:cxn modelId="{EFE7F14A-1DB8-424F-B736-DD51B66380F0}" type="presOf" srcId="{0ED94B9C-2FBC-44FB-BA4B-9FABA6B45D24}" destId="{AB6B50E3-F3EE-47E9-A694-DCE8C085B95F}" srcOrd="0" destOrd="0" presId="urn:microsoft.com/office/officeart/2018/2/layout/IconVerticalSolidList"/>
    <dgm:cxn modelId="{726AF38B-8138-4F01-815C-B28D8371159C}" type="presOf" srcId="{89FA3C9F-D2C0-4561-BDDF-589C77E76A42}" destId="{DC4FF58F-60A9-4B16-86FB-6B2D5A3D28D3}" srcOrd="0" destOrd="0" presId="urn:microsoft.com/office/officeart/2018/2/layout/IconVerticalSolidList"/>
    <dgm:cxn modelId="{DF8D1C8C-B0A6-4E69-B371-2D1845D0BB6A}" srcId="{8DE5DD3A-5A90-4B1B-A922-2EE9F737B2AB}" destId="{89FA3C9F-D2C0-4561-BDDF-589C77E76A42}" srcOrd="3" destOrd="0" parTransId="{D150468E-8EBB-4E36-82EC-78CF5F034B3C}" sibTransId="{64C13EBC-780D-4D68-A24D-9B5CBD6DA59D}"/>
    <dgm:cxn modelId="{0A3DA3C3-2D30-4E1C-B6A3-97F7A3CA70C1}" srcId="{8DE5DD3A-5A90-4B1B-A922-2EE9F737B2AB}" destId="{99816C99-2E1E-4701-9BAA-F9D095B2DFB8}" srcOrd="0" destOrd="0" parTransId="{E0A1A2D2-FC7B-48E3-BBDB-B44446E87590}" sibTransId="{7A19D5D8-25D9-4097-98FA-A7D6DA9FDDCF}"/>
    <dgm:cxn modelId="{597946F6-2030-4691-932B-EE5CCFB8EA68}" srcId="{8DE5DD3A-5A90-4B1B-A922-2EE9F737B2AB}" destId="{5357E051-AF67-4FF9-BB86-855F1E345678}" srcOrd="2" destOrd="0" parTransId="{88EA23E2-8A87-4423-B02E-B6FD29D7855F}" sibTransId="{D66527F8-A157-4458-A224-474C789E2278}"/>
    <dgm:cxn modelId="{E1D6F805-672F-4A96-837A-ECE318886600}" type="presParOf" srcId="{2D49D9FC-5E78-4078-9CAC-E5F2A3B8C83D}" destId="{F8F92D49-7ADD-4426-BA05-5B973506F05E}" srcOrd="0" destOrd="0" presId="urn:microsoft.com/office/officeart/2018/2/layout/IconVerticalSolidList"/>
    <dgm:cxn modelId="{3EB0E4E3-03D1-4BF0-B2A3-99243C0C7B5A}" type="presParOf" srcId="{F8F92D49-7ADD-4426-BA05-5B973506F05E}" destId="{79AE2A4D-AE82-42EE-AC2F-8CA0C70ABA12}" srcOrd="0" destOrd="0" presId="urn:microsoft.com/office/officeart/2018/2/layout/IconVerticalSolidList"/>
    <dgm:cxn modelId="{E4A8B47F-C5B9-45E9-AD03-C7334D735B58}" type="presParOf" srcId="{F8F92D49-7ADD-4426-BA05-5B973506F05E}" destId="{A219D182-551A-4BD3-B3BC-C35EFE9CA433}" srcOrd="1" destOrd="0" presId="urn:microsoft.com/office/officeart/2018/2/layout/IconVerticalSolidList"/>
    <dgm:cxn modelId="{54B00B85-AD50-4024-B9C6-6CEC7B087ABE}" type="presParOf" srcId="{F8F92D49-7ADD-4426-BA05-5B973506F05E}" destId="{A7F3E85B-370B-4658-9E97-730E031BD4BC}" srcOrd="2" destOrd="0" presId="urn:microsoft.com/office/officeart/2018/2/layout/IconVerticalSolidList"/>
    <dgm:cxn modelId="{5685D97A-EA10-4E08-B0B1-CE38D6B5B637}" type="presParOf" srcId="{F8F92D49-7ADD-4426-BA05-5B973506F05E}" destId="{A32160DE-BA7C-4C2A-9052-7948D3C4FBE1}" srcOrd="3" destOrd="0" presId="urn:microsoft.com/office/officeart/2018/2/layout/IconVerticalSolidList"/>
    <dgm:cxn modelId="{D9D24DEC-D926-4B94-AC17-59EA25E84AFD}" type="presParOf" srcId="{2D49D9FC-5E78-4078-9CAC-E5F2A3B8C83D}" destId="{8CDCA9B3-2F37-4C58-B934-183F52D9EB6C}" srcOrd="1" destOrd="0" presId="urn:microsoft.com/office/officeart/2018/2/layout/IconVerticalSolidList"/>
    <dgm:cxn modelId="{1902209D-1D1A-4F06-BB7A-8F910FB7100D}" type="presParOf" srcId="{2D49D9FC-5E78-4078-9CAC-E5F2A3B8C83D}" destId="{AAB14C71-6978-4BF8-ADEE-E6E5A76F6809}" srcOrd="2" destOrd="0" presId="urn:microsoft.com/office/officeart/2018/2/layout/IconVerticalSolidList"/>
    <dgm:cxn modelId="{DBEDA965-16C6-481D-95CD-6B463B09A6B9}" type="presParOf" srcId="{AAB14C71-6978-4BF8-ADEE-E6E5A76F6809}" destId="{DA10D6DD-EB5E-4E7A-9F24-A7A36571FCF6}" srcOrd="0" destOrd="0" presId="urn:microsoft.com/office/officeart/2018/2/layout/IconVerticalSolidList"/>
    <dgm:cxn modelId="{28DF431D-C2CD-49AE-845C-48DE75DFAB15}" type="presParOf" srcId="{AAB14C71-6978-4BF8-ADEE-E6E5A76F6809}" destId="{78F016EB-4CED-45C8-9E94-03A9BEF5794B}" srcOrd="1" destOrd="0" presId="urn:microsoft.com/office/officeart/2018/2/layout/IconVerticalSolidList"/>
    <dgm:cxn modelId="{2FD2D7B1-50C2-4910-8D32-B7A059C606E0}" type="presParOf" srcId="{AAB14C71-6978-4BF8-ADEE-E6E5A76F6809}" destId="{B3C16A6E-42C0-4506-8A9E-9508DCD71857}" srcOrd="2" destOrd="0" presId="urn:microsoft.com/office/officeart/2018/2/layout/IconVerticalSolidList"/>
    <dgm:cxn modelId="{8768A534-D093-467E-B17D-CC26068E281C}" type="presParOf" srcId="{AAB14C71-6978-4BF8-ADEE-E6E5A76F6809}" destId="{AB6B50E3-F3EE-47E9-A694-DCE8C085B95F}" srcOrd="3" destOrd="0" presId="urn:microsoft.com/office/officeart/2018/2/layout/IconVerticalSolidList"/>
    <dgm:cxn modelId="{4911C561-B853-47C7-93F3-68969FFF3BCF}" type="presParOf" srcId="{2D49D9FC-5E78-4078-9CAC-E5F2A3B8C83D}" destId="{9C02AEDD-D1FB-4756-9353-CD7C8ECC9FE7}" srcOrd="3" destOrd="0" presId="urn:microsoft.com/office/officeart/2018/2/layout/IconVerticalSolidList"/>
    <dgm:cxn modelId="{E57CDF43-21AA-4A68-9808-8DD315064BDF}" type="presParOf" srcId="{2D49D9FC-5E78-4078-9CAC-E5F2A3B8C83D}" destId="{9DDCC18B-87C1-4001-B046-EF43CCE6EA8B}" srcOrd="4" destOrd="0" presId="urn:microsoft.com/office/officeart/2018/2/layout/IconVerticalSolidList"/>
    <dgm:cxn modelId="{47ABB31E-2C92-4BD6-A50E-4F3CA2BCA410}" type="presParOf" srcId="{9DDCC18B-87C1-4001-B046-EF43CCE6EA8B}" destId="{F0EC7F40-2D21-4EF2-BCA0-25E0B303DC94}" srcOrd="0" destOrd="0" presId="urn:microsoft.com/office/officeart/2018/2/layout/IconVerticalSolidList"/>
    <dgm:cxn modelId="{CED02E22-7142-4C6E-8C51-EF016690210E}" type="presParOf" srcId="{9DDCC18B-87C1-4001-B046-EF43CCE6EA8B}" destId="{3276A896-40FC-4AC1-94C5-806F30C2BE88}" srcOrd="1" destOrd="0" presId="urn:microsoft.com/office/officeart/2018/2/layout/IconVerticalSolidList"/>
    <dgm:cxn modelId="{2A6BBC28-1DB3-4C3B-AC8F-3CDBAA26F5BB}" type="presParOf" srcId="{9DDCC18B-87C1-4001-B046-EF43CCE6EA8B}" destId="{F32CAA9D-F0AC-447E-B9E3-80D46116CA73}" srcOrd="2" destOrd="0" presId="urn:microsoft.com/office/officeart/2018/2/layout/IconVerticalSolidList"/>
    <dgm:cxn modelId="{5D2496E0-5022-4F17-97E9-8FEFC0ACE2F7}" type="presParOf" srcId="{9DDCC18B-87C1-4001-B046-EF43CCE6EA8B}" destId="{6A963DDC-5588-42FA-A7AB-2A54A01CD35F}" srcOrd="3" destOrd="0" presId="urn:microsoft.com/office/officeart/2018/2/layout/IconVerticalSolidList"/>
    <dgm:cxn modelId="{B5702E65-AAA6-44C2-A99E-258B374AD736}" type="presParOf" srcId="{2D49D9FC-5E78-4078-9CAC-E5F2A3B8C83D}" destId="{97FADC56-BC34-448D-9E04-088F8394823D}" srcOrd="5" destOrd="0" presId="urn:microsoft.com/office/officeart/2018/2/layout/IconVerticalSolidList"/>
    <dgm:cxn modelId="{B2E21091-014D-4AF4-90F3-0174533578F9}" type="presParOf" srcId="{2D49D9FC-5E78-4078-9CAC-E5F2A3B8C83D}" destId="{02851970-75B2-4923-8B8D-C6F1B6898CF9}" srcOrd="6" destOrd="0" presId="urn:microsoft.com/office/officeart/2018/2/layout/IconVerticalSolidList"/>
    <dgm:cxn modelId="{1A201B3B-C5D8-498C-B6ED-F515D7585DEF}" type="presParOf" srcId="{02851970-75B2-4923-8B8D-C6F1B6898CF9}" destId="{BCA66A72-D140-4DC4-A15F-07BA6B600957}" srcOrd="0" destOrd="0" presId="urn:microsoft.com/office/officeart/2018/2/layout/IconVerticalSolidList"/>
    <dgm:cxn modelId="{9FA2FECB-F626-49F4-878E-92BA445841C1}" type="presParOf" srcId="{02851970-75B2-4923-8B8D-C6F1B6898CF9}" destId="{347BB5B7-1F78-4F13-9580-968B7741F374}" srcOrd="1" destOrd="0" presId="urn:microsoft.com/office/officeart/2018/2/layout/IconVerticalSolidList"/>
    <dgm:cxn modelId="{B44C927C-3243-4058-B69A-F6AF43362484}" type="presParOf" srcId="{02851970-75B2-4923-8B8D-C6F1B6898CF9}" destId="{AD28725A-2156-4B78-9E4E-6E586BE003A9}" srcOrd="2" destOrd="0" presId="urn:microsoft.com/office/officeart/2018/2/layout/IconVerticalSolidList"/>
    <dgm:cxn modelId="{51201DF4-681A-4D2F-8F63-A2B8A6B581BD}" type="presParOf" srcId="{02851970-75B2-4923-8B8D-C6F1B6898CF9}" destId="{DC4FF58F-60A9-4B16-86FB-6B2D5A3D28D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6EE528-EB21-457F-9976-30C7280B4A6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86F79B3-5F5B-4E62-BB66-471EE5F66533}">
      <dgm:prSet/>
      <dgm:spPr/>
      <dgm:t>
        <a:bodyPr/>
        <a:lstStyle/>
        <a:p>
          <a:r>
            <a:rPr lang="en-GB" noProof="0" dirty="0"/>
            <a:t>Assess discrepancies between calculated fair prices and actual market prices of new marketed medicines and estimate the potential savings for healthcare systems.</a:t>
          </a:r>
        </a:p>
      </dgm:t>
    </dgm:pt>
    <dgm:pt modelId="{9BF3CF4C-9B4A-4BA0-AE64-81125129FF59}" type="parTrans" cxnId="{5E7C2DE9-5B1C-4A9B-9FF5-7A2AB1223EEC}">
      <dgm:prSet/>
      <dgm:spPr/>
      <dgm:t>
        <a:bodyPr/>
        <a:lstStyle/>
        <a:p>
          <a:endParaRPr lang="en-US"/>
        </a:p>
      </dgm:t>
    </dgm:pt>
    <dgm:pt modelId="{148DD99F-3042-4373-AC31-A97D26FF7506}" type="sibTrans" cxnId="{5E7C2DE9-5B1C-4A9B-9FF5-7A2AB1223EEC}">
      <dgm:prSet/>
      <dgm:spPr/>
      <dgm:t>
        <a:bodyPr/>
        <a:lstStyle/>
        <a:p>
          <a:endParaRPr lang="en-US"/>
        </a:p>
      </dgm:t>
    </dgm:pt>
    <dgm:pt modelId="{72980405-0514-4C94-A052-E76ABE5385E2}">
      <dgm:prSet/>
      <dgm:spPr/>
      <dgm:t>
        <a:bodyPr/>
        <a:lstStyle/>
        <a:p>
          <a:r>
            <a:rPr lang="en-GB" noProof="0" dirty="0"/>
            <a:t>Applied across six European countries: Belgium, Estonia, Germany, the Netherlands, Slovenia, Switzerland.</a:t>
          </a:r>
        </a:p>
      </dgm:t>
    </dgm:pt>
    <dgm:pt modelId="{2EE20BA0-1540-4AB9-9E48-52FB0AA8B234}" type="parTrans" cxnId="{6D26D76A-A0DF-4521-B655-0EBDF551912D}">
      <dgm:prSet/>
      <dgm:spPr/>
      <dgm:t>
        <a:bodyPr/>
        <a:lstStyle/>
        <a:p>
          <a:endParaRPr lang="en-US"/>
        </a:p>
      </dgm:t>
    </dgm:pt>
    <dgm:pt modelId="{366F0C14-3CCA-422A-B4AE-76FBC277B496}" type="sibTrans" cxnId="{6D26D76A-A0DF-4521-B655-0EBDF551912D}">
      <dgm:prSet/>
      <dgm:spPr/>
      <dgm:t>
        <a:bodyPr/>
        <a:lstStyle/>
        <a:p>
          <a:endParaRPr lang="en-US"/>
        </a:p>
      </dgm:t>
    </dgm:pt>
    <dgm:pt modelId="{1E499BA6-A599-427B-A4A1-382C69FEAA60}" type="pres">
      <dgm:prSet presAssocID="{0B6EE528-EB21-457F-9976-30C7280B4A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F18111-B9E0-4968-9C0E-50871D97346D}" type="pres">
      <dgm:prSet presAssocID="{C86F79B3-5F5B-4E62-BB66-471EE5F66533}" presName="hierRoot1" presStyleCnt="0"/>
      <dgm:spPr/>
    </dgm:pt>
    <dgm:pt modelId="{73CED7C8-06DF-4BAF-9284-FA047F3BBCDC}" type="pres">
      <dgm:prSet presAssocID="{C86F79B3-5F5B-4E62-BB66-471EE5F66533}" presName="composite" presStyleCnt="0"/>
      <dgm:spPr/>
    </dgm:pt>
    <dgm:pt modelId="{0AF8D0A1-EC0F-42B8-84C1-350EE3DD8BB0}" type="pres">
      <dgm:prSet presAssocID="{C86F79B3-5F5B-4E62-BB66-471EE5F66533}" presName="background" presStyleLbl="node0" presStyleIdx="0" presStyleCnt="2"/>
      <dgm:spPr/>
    </dgm:pt>
    <dgm:pt modelId="{46AB3DBA-8AFB-4C46-AB76-34251A75D961}" type="pres">
      <dgm:prSet presAssocID="{C86F79B3-5F5B-4E62-BB66-471EE5F66533}" presName="text" presStyleLbl="fgAcc0" presStyleIdx="0" presStyleCnt="2">
        <dgm:presLayoutVars>
          <dgm:chPref val="3"/>
        </dgm:presLayoutVars>
      </dgm:prSet>
      <dgm:spPr/>
    </dgm:pt>
    <dgm:pt modelId="{AB6A10E0-591D-487C-A916-DB93C90520AE}" type="pres">
      <dgm:prSet presAssocID="{C86F79B3-5F5B-4E62-BB66-471EE5F66533}" presName="hierChild2" presStyleCnt="0"/>
      <dgm:spPr/>
    </dgm:pt>
    <dgm:pt modelId="{3B3BB70C-1E0F-438C-B335-1B679DE14366}" type="pres">
      <dgm:prSet presAssocID="{72980405-0514-4C94-A052-E76ABE5385E2}" presName="hierRoot1" presStyleCnt="0"/>
      <dgm:spPr/>
    </dgm:pt>
    <dgm:pt modelId="{2D6AA286-AD58-4669-A1F3-FE1D094626DC}" type="pres">
      <dgm:prSet presAssocID="{72980405-0514-4C94-A052-E76ABE5385E2}" presName="composite" presStyleCnt="0"/>
      <dgm:spPr/>
    </dgm:pt>
    <dgm:pt modelId="{0ECA649F-95AD-408F-9244-E03247383620}" type="pres">
      <dgm:prSet presAssocID="{72980405-0514-4C94-A052-E76ABE5385E2}" presName="background" presStyleLbl="node0" presStyleIdx="1" presStyleCnt="2"/>
      <dgm:spPr/>
    </dgm:pt>
    <dgm:pt modelId="{CDE8DF62-5A9D-4F1B-A6F4-8425CF112E60}" type="pres">
      <dgm:prSet presAssocID="{72980405-0514-4C94-A052-E76ABE5385E2}" presName="text" presStyleLbl="fgAcc0" presStyleIdx="1" presStyleCnt="2">
        <dgm:presLayoutVars>
          <dgm:chPref val="3"/>
        </dgm:presLayoutVars>
      </dgm:prSet>
      <dgm:spPr/>
    </dgm:pt>
    <dgm:pt modelId="{DF903B75-A672-49FD-86E4-BD6B37241729}" type="pres">
      <dgm:prSet presAssocID="{72980405-0514-4C94-A052-E76ABE5385E2}" presName="hierChild2" presStyleCnt="0"/>
      <dgm:spPr/>
    </dgm:pt>
  </dgm:ptLst>
  <dgm:cxnLst>
    <dgm:cxn modelId="{6EBB6118-848F-4A28-AC56-F5D5F71CD099}" type="presOf" srcId="{72980405-0514-4C94-A052-E76ABE5385E2}" destId="{CDE8DF62-5A9D-4F1B-A6F4-8425CF112E60}" srcOrd="0" destOrd="0" presId="urn:microsoft.com/office/officeart/2005/8/layout/hierarchy1"/>
    <dgm:cxn modelId="{6D26D76A-A0DF-4521-B655-0EBDF551912D}" srcId="{0B6EE528-EB21-457F-9976-30C7280B4A64}" destId="{72980405-0514-4C94-A052-E76ABE5385E2}" srcOrd="1" destOrd="0" parTransId="{2EE20BA0-1540-4AB9-9E48-52FB0AA8B234}" sibTransId="{366F0C14-3CCA-422A-B4AE-76FBC277B496}"/>
    <dgm:cxn modelId="{BB60366F-6BA5-48B8-8F57-5897247D72D5}" type="presOf" srcId="{C86F79B3-5F5B-4E62-BB66-471EE5F66533}" destId="{46AB3DBA-8AFB-4C46-AB76-34251A75D961}" srcOrd="0" destOrd="0" presId="urn:microsoft.com/office/officeart/2005/8/layout/hierarchy1"/>
    <dgm:cxn modelId="{03F3A784-3D93-46AF-BCB3-AB51BF2006EE}" type="presOf" srcId="{0B6EE528-EB21-457F-9976-30C7280B4A64}" destId="{1E499BA6-A599-427B-A4A1-382C69FEAA60}" srcOrd="0" destOrd="0" presId="urn:microsoft.com/office/officeart/2005/8/layout/hierarchy1"/>
    <dgm:cxn modelId="{5E7C2DE9-5B1C-4A9B-9FF5-7A2AB1223EEC}" srcId="{0B6EE528-EB21-457F-9976-30C7280B4A64}" destId="{C86F79B3-5F5B-4E62-BB66-471EE5F66533}" srcOrd="0" destOrd="0" parTransId="{9BF3CF4C-9B4A-4BA0-AE64-81125129FF59}" sibTransId="{148DD99F-3042-4373-AC31-A97D26FF7506}"/>
    <dgm:cxn modelId="{7EA2CF72-3CBD-49EB-993B-BE560F24402C}" type="presParOf" srcId="{1E499BA6-A599-427B-A4A1-382C69FEAA60}" destId="{33F18111-B9E0-4968-9C0E-50871D97346D}" srcOrd="0" destOrd="0" presId="urn:microsoft.com/office/officeart/2005/8/layout/hierarchy1"/>
    <dgm:cxn modelId="{4DEF8EE2-AD63-4E04-9C4D-C442B1ED6AFC}" type="presParOf" srcId="{33F18111-B9E0-4968-9C0E-50871D97346D}" destId="{73CED7C8-06DF-4BAF-9284-FA047F3BBCDC}" srcOrd="0" destOrd="0" presId="urn:microsoft.com/office/officeart/2005/8/layout/hierarchy1"/>
    <dgm:cxn modelId="{CE87F4F4-FC86-421A-8ADF-394A294429BA}" type="presParOf" srcId="{73CED7C8-06DF-4BAF-9284-FA047F3BBCDC}" destId="{0AF8D0A1-EC0F-42B8-84C1-350EE3DD8BB0}" srcOrd="0" destOrd="0" presId="urn:microsoft.com/office/officeart/2005/8/layout/hierarchy1"/>
    <dgm:cxn modelId="{786D4390-AC58-420C-B439-32F74E327E67}" type="presParOf" srcId="{73CED7C8-06DF-4BAF-9284-FA047F3BBCDC}" destId="{46AB3DBA-8AFB-4C46-AB76-34251A75D961}" srcOrd="1" destOrd="0" presId="urn:microsoft.com/office/officeart/2005/8/layout/hierarchy1"/>
    <dgm:cxn modelId="{9B4BCA24-4F0A-4E75-9B49-FBB8135679E8}" type="presParOf" srcId="{33F18111-B9E0-4968-9C0E-50871D97346D}" destId="{AB6A10E0-591D-487C-A916-DB93C90520AE}" srcOrd="1" destOrd="0" presId="urn:microsoft.com/office/officeart/2005/8/layout/hierarchy1"/>
    <dgm:cxn modelId="{A75BEEA9-AD7D-41BB-8743-51FAC067BCD9}" type="presParOf" srcId="{1E499BA6-A599-427B-A4A1-382C69FEAA60}" destId="{3B3BB70C-1E0F-438C-B335-1B679DE14366}" srcOrd="1" destOrd="0" presId="urn:microsoft.com/office/officeart/2005/8/layout/hierarchy1"/>
    <dgm:cxn modelId="{ED0F19A2-C717-4A1A-90DE-F453B4EA3B5E}" type="presParOf" srcId="{3B3BB70C-1E0F-438C-B335-1B679DE14366}" destId="{2D6AA286-AD58-4669-A1F3-FE1D094626DC}" srcOrd="0" destOrd="0" presId="urn:microsoft.com/office/officeart/2005/8/layout/hierarchy1"/>
    <dgm:cxn modelId="{963E057A-EAF7-4604-A7D5-95547CAED4FD}" type="presParOf" srcId="{2D6AA286-AD58-4669-A1F3-FE1D094626DC}" destId="{0ECA649F-95AD-408F-9244-E03247383620}" srcOrd="0" destOrd="0" presId="urn:microsoft.com/office/officeart/2005/8/layout/hierarchy1"/>
    <dgm:cxn modelId="{D2376846-5B21-4C58-9F68-D2D9A0231CFB}" type="presParOf" srcId="{2D6AA286-AD58-4669-A1F3-FE1D094626DC}" destId="{CDE8DF62-5A9D-4F1B-A6F4-8425CF112E60}" srcOrd="1" destOrd="0" presId="urn:microsoft.com/office/officeart/2005/8/layout/hierarchy1"/>
    <dgm:cxn modelId="{81E133BB-BAA1-4513-AC43-8A13DAE0B6E9}" type="presParOf" srcId="{3B3BB70C-1E0F-438C-B335-1B679DE14366}" destId="{DF903B75-A672-49FD-86E4-BD6B3724172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D16F61-41D0-4FF3-8013-ADCB9A781F0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0EB86DA-F449-4513-AE77-157D6B24F314}">
      <dgm:prSet/>
      <dgm:spPr/>
      <dgm:t>
        <a:bodyPr/>
        <a:lstStyle/>
        <a:p>
          <a:r>
            <a:rPr lang="en-GB" b="1" noProof="0" dirty="0"/>
            <a:t>Fair Price Calculation: </a:t>
          </a:r>
          <a:r>
            <a:rPr lang="en-GB" b="0" noProof="0" dirty="0"/>
            <a:t>M</a:t>
          </a:r>
          <a:r>
            <a:rPr lang="en-GB" noProof="0" dirty="0"/>
            <a:t>onthly treatment cost per medicine based on €800M R&amp;D with the AIM Fair Pricing Model.</a:t>
          </a:r>
        </a:p>
      </dgm:t>
    </dgm:pt>
    <dgm:pt modelId="{62B56B64-B8BE-4357-9F78-2D619B354330}" type="parTrans" cxnId="{64071B15-C279-4E33-89C2-144E6AD01996}">
      <dgm:prSet/>
      <dgm:spPr/>
      <dgm:t>
        <a:bodyPr/>
        <a:lstStyle/>
        <a:p>
          <a:endParaRPr lang="en-US"/>
        </a:p>
      </dgm:t>
    </dgm:pt>
    <dgm:pt modelId="{2F3A8761-D931-4A12-AFDA-F4A6F26BAE75}" type="sibTrans" cxnId="{64071B15-C279-4E33-89C2-144E6AD01996}">
      <dgm:prSet/>
      <dgm:spPr/>
      <dgm:t>
        <a:bodyPr/>
        <a:lstStyle/>
        <a:p>
          <a:endParaRPr lang="en-US"/>
        </a:p>
      </dgm:t>
    </dgm:pt>
    <dgm:pt modelId="{891A4964-9919-4913-B06B-2B8996A032C8}">
      <dgm:prSet/>
      <dgm:spPr/>
      <dgm:t>
        <a:bodyPr/>
        <a:lstStyle/>
        <a:p>
          <a:r>
            <a:rPr lang="en-GB" b="1" noProof="0" dirty="0"/>
            <a:t>Actual Costs: </a:t>
          </a:r>
          <a:r>
            <a:rPr lang="en-GB" noProof="0" dirty="0"/>
            <a:t>Real monthly costs gross and net (estimation if EMA applicable).</a:t>
          </a:r>
        </a:p>
      </dgm:t>
    </dgm:pt>
    <dgm:pt modelId="{3B78F0AD-22C4-4E8B-8420-1421A57BCE94}" type="parTrans" cxnId="{CCA12E02-24BF-4834-8437-AF77B92494E6}">
      <dgm:prSet/>
      <dgm:spPr/>
      <dgm:t>
        <a:bodyPr/>
        <a:lstStyle/>
        <a:p>
          <a:endParaRPr lang="en-US"/>
        </a:p>
      </dgm:t>
    </dgm:pt>
    <dgm:pt modelId="{BD03BC18-37DF-4652-8300-FC24764C7CE6}" type="sibTrans" cxnId="{CCA12E02-24BF-4834-8437-AF77B92494E6}">
      <dgm:prSet/>
      <dgm:spPr/>
      <dgm:t>
        <a:bodyPr/>
        <a:lstStyle/>
        <a:p>
          <a:endParaRPr lang="en-US"/>
        </a:p>
      </dgm:t>
    </dgm:pt>
    <dgm:pt modelId="{0C8E6D9E-C3BF-41C7-BF49-0E43A4300775}">
      <dgm:prSet/>
      <dgm:spPr/>
      <dgm:t>
        <a:bodyPr/>
        <a:lstStyle/>
        <a:p>
          <a:r>
            <a:rPr lang="en-GB" b="1" noProof="0" dirty="0"/>
            <a:t>Price Gap : </a:t>
          </a:r>
          <a:r>
            <a:rPr lang="en-GB" noProof="0" dirty="0"/>
            <a:t>Difference between actual market price (gross/net) and fair price. </a:t>
          </a:r>
        </a:p>
      </dgm:t>
    </dgm:pt>
    <dgm:pt modelId="{961B0686-61C8-4ADA-B8EE-02AFDBA7ACDA}" type="parTrans" cxnId="{F14A8A34-3735-4A59-8ED6-DAAD4D665803}">
      <dgm:prSet/>
      <dgm:spPr/>
      <dgm:t>
        <a:bodyPr/>
        <a:lstStyle/>
        <a:p>
          <a:endParaRPr lang="en-US"/>
        </a:p>
      </dgm:t>
    </dgm:pt>
    <dgm:pt modelId="{96116704-C19A-4F1F-B244-E643E11019D2}" type="sibTrans" cxnId="{F14A8A34-3735-4A59-8ED6-DAAD4D665803}">
      <dgm:prSet/>
      <dgm:spPr/>
      <dgm:t>
        <a:bodyPr/>
        <a:lstStyle/>
        <a:p>
          <a:endParaRPr lang="en-US"/>
        </a:p>
      </dgm:t>
    </dgm:pt>
    <dgm:pt modelId="{A688CD4B-015C-46A3-9C7E-9A9BE8B377D2}">
      <dgm:prSet/>
      <dgm:spPr/>
      <dgm:t>
        <a:bodyPr/>
        <a:lstStyle/>
        <a:p>
          <a:r>
            <a:rPr lang="en-GB" b="1" noProof="0" dirty="0"/>
            <a:t>Estimation of savings: </a:t>
          </a:r>
          <a:r>
            <a:rPr lang="en-GB" noProof="0" dirty="0"/>
            <a:t>Potential savings calculated per medicine and summed across 10 medicines. </a:t>
          </a:r>
        </a:p>
      </dgm:t>
    </dgm:pt>
    <dgm:pt modelId="{47B6C312-19BF-48D8-B627-7FF3E3494550}" type="parTrans" cxnId="{4320C35D-1234-40A9-83A3-4AAEB3BAF57A}">
      <dgm:prSet/>
      <dgm:spPr/>
      <dgm:t>
        <a:bodyPr/>
        <a:lstStyle/>
        <a:p>
          <a:endParaRPr lang="en-US"/>
        </a:p>
      </dgm:t>
    </dgm:pt>
    <dgm:pt modelId="{2C8EB17F-E2F9-4890-87CD-FDFC394AFBC2}" type="sibTrans" cxnId="{4320C35D-1234-40A9-83A3-4AAEB3BAF57A}">
      <dgm:prSet/>
      <dgm:spPr/>
      <dgm:t>
        <a:bodyPr/>
        <a:lstStyle/>
        <a:p>
          <a:endParaRPr lang="en-US"/>
        </a:p>
      </dgm:t>
    </dgm:pt>
    <dgm:pt modelId="{5B61DBD5-5836-49C6-AE3B-B55B29C1FD20}">
      <dgm:prSet/>
      <dgm:spPr/>
      <dgm:t>
        <a:bodyPr/>
        <a:lstStyle/>
        <a:p>
          <a:r>
            <a:rPr lang="en-GB" b="1" noProof="0" dirty="0"/>
            <a:t>Reduction Rate: </a:t>
          </a:r>
          <a:r>
            <a:rPr lang="en-GB" noProof="0" dirty="0"/>
            <a:t>Total savings divided by total expenditure on the 10 medicines. </a:t>
          </a:r>
        </a:p>
      </dgm:t>
    </dgm:pt>
    <dgm:pt modelId="{BBD23380-54CB-467C-8A6D-339D2B263EE7}" type="parTrans" cxnId="{C4B973ED-AD73-4178-85EE-1EB3D6BCD658}">
      <dgm:prSet/>
      <dgm:spPr/>
      <dgm:t>
        <a:bodyPr/>
        <a:lstStyle/>
        <a:p>
          <a:endParaRPr lang="en-US"/>
        </a:p>
      </dgm:t>
    </dgm:pt>
    <dgm:pt modelId="{A0E1CFF6-4DFA-4334-92CE-C68B943A71E0}" type="sibTrans" cxnId="{C4B973ED-AD73-4178-85EE-1EB3D6BCD658}">
      <dgm:prSet/>
      <dgm:spPr/>
      <dgm:t>
        <a:bodyPr/>
        <a:lstStyle/>
        <a:p>
          <a:endParaRPr lang="en-US"/>
        </a:p>
      </dgm:t>
    </dgm:pt>
    <dgm:pt modelId="{376967AC-C8FD-4248-BD59-189456269D6D}">
      <dgm:prSet/>
      <dgm:spPr/>
      <dgm:t>
        <a:bodyPr/>
        <a:lstStyle/>
        <a:p>
          <a:r>
            <a:rPr lang="en-GB" b="1" noProof="0" dirty="0"/>
            <a:t>Market Extrapolation: </a:t>
          </a:r>
          <a:r>
            <a:rPr lang="en-GB" noProof="0" dirty="0"/>
            <a:t>Reduction rate applied to 2020 spending on new patented medicines (from 2015 &amp; 2018). </a:t>
          </a:r>
        </a:p>
      </dgm:t>
    </dgm:pt>
    <dgm:pt modelId="{AE57CF10-AF51-44E9-B085-EB2C5802CF50}" type="parTrans" cxnId="{131B2B10-F444-48E6-974F-8D30AB29BEC0}">
      <dgm:prSet/>
      <dgm:spPr/>
      <dgm:t>
        <a:bodyPr/>
        <a:lstStyle/>
        <a:p>
          <a:endParaRPr lang="en-US"/>
        </a:p>
      </dgm:t>
    </dgm:pt>
    <dgm:pt modelId="{1FA39FA7-2FA0-42DD-93FA-CF465BF0E5E7}" type="sibTrans" cxnId="{131B2B10-F444-48E6-974F-8D30AB29BEC0}">
      <dgm:prSet/>
      <dgm:spPr/>
      <dgm:t>
        <a:bodyPr/>
        <a:lstStyle/>
        <a:p>
          <a:endParaRPr lang="en-US"/>
        </a:p>
      </dgm:t>
    </dgm:pt>
    <dgm:pt modelId="{A1428057-EEB0-441D-86AD-7E1A36E30901}">
      <dgm:prSet/>
      <dgm:spPr/>
      <dgm:t>
        <a:bodyPr/>
        <a:lstStyle/>
        <a:p>
          <a:r>
            <a:rPr lang="en-GB" b="1" noProof="0" dirty="0"/>
            <a:t>Scale-Up: </a:t>
          </a:r>
          <a:r>
            <a:rPr lang="en-GB" noProof="0" dirty="0"/>
            <a:t>Results extrapolated to national and EU levels.</a:t>
          </a:r>
        </a:p>
      </dgm:t>
    </dgm:pt>
    <dgm:pt modelId="{66573C37-FC99-4D98-B338-BBA04AFA329F}" type="parTrans" cxnId="{989B9D93-FFC1-4AC6-9E89-6DD170691D32}">
      <dgm:prSet/>
      <dgm:spPr/>
      <dgm:t>
        <a:bodyPr/>
        <a:lstStyle/>
        <a:p>
          <a:endParaRPr lang="en-US"/>
        </a:p>
      </dgm:t>
    </dgm:pt>
    <dgm:pt modelId="{D9905811-31C5-4122-82D6-F4454A570E16}" type="sibTrans" cxnId="{989B9D93-FFC1-4AC6-9E89-6DD170691D32}">
      <dgm:prSet/>
      <dgm:spPr/>
      <dgm:t>
        <a:bodyPr/>
        <a:lstStyle/>
        <a:p>
          <a:endParaRPr lang="en-US"/>
        </a:p>
      </dgm:t>
    </dgm:pt>
    <dgm:pt modelId="{2CE7D438-A586-4FFE-BD91-0407FDBE163A}" type="pres">
      <dgm:prSet presAssocID="{0FD16F61-41D0-4FF3-8013-ADCB9A781F03}" presName="vert0" presStyleCnt="0">
        <dgm:presLayoutVars>
          <dgm:dir/>
          <dgm:animOne val="branch"/>
          <dgm:animLvl val="lvl"/>
        </dgm:presLayoutVars>
      </dgm:prSet>
      <dgm:spPr/>
    </dgm:pt>
    <dgm:pt modelId="{99470BF7-8F5C-4B3C-B4A5-50FDE3F55824}" type="pres">
      <dgm:prSet presAssocID="{20EB86DA-F449-4513-AE77-157D6B24F314}" presName="thickLine" presStyleLbl="alignNode1" presStyleIdx="0" presStyleCnt="7"/>
      <dgm:spPr/>
    </dgm:pt>
    <dgm:pt modelId="{6F0DE581-591B-43A2-8396-0771F1B39D4A}" type="pres">
      <dgm:prSet presAssocID="{20EB86DA-F449-4513-AE77-157D6B24F314}" presName="horz1" presStyleCnt="0"/>
      <dgm:spPr/>
    </dgm:pt>
    <dgm:pt modelId="{483A4C21-9756-4DEB-8D9D-DB99C61A914D}" type="pres">
      <dgm:prSet presAssocID="{20EB86DA-F449-4513-AE77-157D6B24F314}" presName="tx1" presStyleLbl="revTx" presStyleIdx="0" presStyleCnt="7"/>
      <dgm:spPr/>
    </dgm:pt>
    <dgm:pt modelId="{104F815F-E6C2-4BF2-A3B0-667C4DE05FFA}" type="pres">
      <dgm:prSet presAssocID="{20EB86DA-F449-4513-AE77-157D6B24F314}" presName="vert1" presStyleCnt="0"/>
      <dgm:spPr/>
    </dgm:pt>
    <dgm:pt modelId="{C7CBD7FA-E60D-4D32-8D42-CDA49C39DD0C}" type="pres">
      <dgm:prSet presAssocID="{891A4964-9919-4913-B06B-2B8996A032C8}" presName="thickLine" presStyleLbl="alignNode1" presStyleIdx="1" presStyleCnt="7"/>
      <dgm:spPr/>
    </dgm:pt>
    <dgm:pt modelId="{F95151AE-0C06-4604-8B6C-2A5DC15DE404}" type="pres">
      <dgm:prSet presAssocID="{891A4964-9919-4913-B06B-2B8996A032C8}" presName="horz1" presStyleCnt="0"/>
      <dgm:spPr/>
    </dgm:pt>
    <dgm:pt modelId="{36EA9594-931F-41FC-AA53-2F533C059199}" type="pres">
      <dgm:prSet presAssocID="{891A4964-9919-4913-B06B-2B8996A032C8}" presName="tx1" presStyleLbl="revTx" presStyleIdx="1" presStyleCnt="7"/>
      <dgm:spPr/>
    </dgm:pt>
    <dgm:pt modelId="{2CEC67C6-291C-44D6-882D-508A1AC32ECE}" type="pres">
      <dgm:prSet presAssocID="{891A4964-9919-4913-B06B-2B8996A032C8}" presName="vert1" presStyleCnt="0"/>
      <dgm:spPr/>
    </dgm:pt>
    <dgm:pt modelId="{6BBD97FE-B884-4E51-AF30-C4C5BE3A5119}" type="pres">
      <dgm:prSet presAssocID="{0C8E6D9E-C3BF-41C7-BF49-0E43A4300775}" presName="thickLine" presStyleLbl="alignNode1" presStyleIdx="2" presStyleCnt="7"/>
      <dgm:spPr/>
    </dgm:pt>
    <dgm:pt modelId="{201CE65A-7D6A-4F80-A03A-997111717C22}" type="pres">
      <dgm:prSet presAssocID="{0C8E6D9E-C3BF-41C7-BF49-0E43A4300775}" presName="horz1" presStyleCnt="0"/>
      <dgm:spPr/>
    </dgm:pt>
    <dgm:pt modelId="{913C937D-DEC3-4BCE-8BF0-454E9B339911}" type="pres">
      <dgm:prSet presAssocID="{0C8E6D9E-C3BF-41C7-BF49-0E43A4300775}" presName="tx1" presStyleLbl="revTx" presStyleIdx="2" presStyleCnt="7"/>
      <dgm:spPr/>
    </dgm:pt>
    <dgm:pt modelId="{BF85C627-C7DE-4B55-9FE1-8072F0D69E2C}" type="pres">
      <dgm:prSet presAssocID="{0C8E6D9E-C3BF-41C7-BF49-0E43A4300775}" presName="vert1" presStyleCnt="0"/>
      <dgm:spPr/>
    </dgm:pt>
    <dgm:pt modelId="{37A5112A-D610-45F7-81BB-B6FAA763A09D}" type="pres">
      <dgm:prSet presAssocID="{A688CD4B-015C-46A3-9C7E-9A9BE8B377D2}" presName="thickLine" presStyleLbl="alignNode1" presStyleIdx="3" presStyleCnt="7"/>
      <dgm:spPr/>
    </dgm:pt>
    <dgm:pt modelId="{0724DB1E-10CB-4408-8F1B-10C429552976}" type="pres">
      <dgm:prSet presAssocID="{A688CD4B-015C-46A3-9C7E-9A9BE8B377D2}" presName="horz1" presStyleCnt="0"/>
      <dgm:spPr/>
    </dgm:pt>
    <dgm:pt modelId="{3C22A5BF-3C99-4792-9D00-9D3F7592F1CF}" type="pres">
      <dgm:prSet presAssocID="{A688CD4B-015C-46A3-9C7E-9A9BE8B377D2}" presName="tx1" presStyleLbl="revTx" presStyleIdx="3" presStyleCnt="7"/>
      <dgm:spPr/>
    </dgm:pt>
    <dgm:pt modelId="{60D8D97F-2192-44B7-8BD1-2F43E8C12A96}" type="pres">
      <dgm:prSet presAssocID="{A688CD4B-015C-46A3-9C7E-9A9BE8B377D2}" presName="vert1" presStyleCnt="0"/>
      <dgm:spPr/>
    </dgm:pt>
    <dgm:pt modelId="{9E3D81C4-8F17-4919-860C-432AB0C0831F}" type="pres">
      <dgm:prSet presAssocID="{5B61DBD5-5836-49C6-AE3B-B55B29C1FD20}" presName="thickLine" presStyleLbl="alignNode1" presStyleIdx="4" presStyleCnt="7"/>
      <dgm:spPr/>
    </dgm:pt>
    <dgm:pt modelId="{DD60E80D-911B-4F15-B9F8-DB6E817725EB}" type="pres">
      <dgm:prSet presAssocID="{5B61DBD5-5836-49C6-AE3B-B55B29C1FD20}" presName="horz1" presStyleCnt="0"/>
      <dgm:spPr/>
    </dgm:pt>
    <dgm:pt modelId="{CACAF928-953C-4AA0-B19A-F4C286153A83}" type="pres">
      <dgm:prSet presAssocID="{5B61DBD5-5836-49C6-AE3B-B55B29C1FD20}" presName="tx1" presStyleLbl="revTx" presStyleIdx="4" presStyleCnt="7"/>
      <dgm:spPr/>
    </dgm:pt>
    <dgm:pt modelId="{21DD19B4-FC15-4DBF-86FB-70A0A5B48E25}" type="pres">
      <dgm:prSet presAssocID="{5B61DBD5-5836-49C6-AE3B-B55B29C1FD20}" presName="vert1" presStyleCnt="0"/>
      <dgm:spPr/>
    </dgm:pt>
    <dgm:pt modelId="{BD071D3C-2616-44B9-8FFE-DA3C3EC50910}" type="pres">
      <dgm:prSet presAssocID="{376967AC-C8FD-4248-BD59-189456269D6D}" presName="thickLine" presStyleLbl="alignNode1" presStyleIdx="5" presStyleCnt="7"/>
      <dgm:spPr/>
    </dgm:pt>
    <dgm:pt modelId="{D26886CD-6FDA-42DA-9983-52DFE2C35E81}" type="pres">
      <dgm:prSet presAssocID="{376967AC-C8FD-4248-BD59-189456269D6D}" presName="horz1" presStyleCnt="0"/>
      <dgm:spPr/>
    </dgm:pt>
    <dgm:pt modelId="{F43A860B-9AE3-4AAE-A92F-35085312DB16}" type="pres">
      <dgm:prSet presAssocID="{376967AC-C8FD-4248-BD59-189456269D6D}" presName="tx1" presStyleLbl="revTx" presStyleIdx="5" presStyleCnt="7"/>
      <dgm:spPr/>
    </dgm:pt>
    <dgm:pt modelId="{B6FB18A9-185C-4BE8-83F6-5DF8C1C895FC}" type="pres">
      <dgm:prSet presAssocID="{376967AC-C8FD-4248-BD59-189456269D6D}" presName="vert1" presStyleCnt="0"/>
      <dgm:spPr/>
    </dgm:pt>
    <dgm:pt modelId="{67279302-900E-4B17-B88F-B3EBF6C07857}" type="pres">
      <dgm:prSet presAssocID="{A1428057-EEB0-441D-86AD-7E1A36E30901}" presName="thickLine" presStyleLbl="alignNode1" presStyleIdx="6" presStyleCnt="7"/>
      <dgm:spPr/>
    </dgm:pt>
    <dgm:pt modelId="{A141EAEC-14FF-43E8-BA21-7F1645D2402E}" type="pres">
      <dgm:prSet presAssocID="{A1428057-EEB0-441D-86AD-7E1A36E30901}" presName="horz1" presStyleCnt="0"/>
      <dgm:spPr/>
    </dgm:pt>
    <dgm:pt modelId="{2EB49D90-4913-4F98-B56B-42729CEFE6FF}" type="pres">
      <dgm:prSet presAssocID="{A1428057-EEB0-441D-86AD-7E1A36E30901}" presName="tx1" presStyleLbl="revTx" presStyleIdx="6" presStyleCnt="7"/>
      <dgm:spPr/>
    </dgm:pt>
    <dgm:pt modelId="{A5A95DDB-5283-4483-81CB-D975E20B64EA}" type="pres">
      <dgm:prSet presAssocID="{A1428057-EEB0-441D-86AD-7E1A36E30901}" presName="vert1" presStyleCnt="0"/>
      <dgm:spPr/>
    </dgm:pt>
  </dgm:ptLst>
  <dgm:cxnLst>
    <dgm:cxn modelId="{CCA12E02-24BF-4834-8437-AF77B92494E6}" srcId="{0FD16F61-41D0-4FF3-8013-ADCB9A781F03}" destId="{891A4964-9919-4913-B06B-2B8996A032C8}" srcOrd="1" destOrd="0" parTransId="{3B78F0AD-22C4-4E8B-8420-1421A57BCE94}" sibTransId="{BD03BC18-37DF-4652-8300-FC24764C7CE6}"/>
    <dgm:cxn modelId="{131B2B10-F444-48E6-974F-8D30AB29BEC0}" srcId="{0FD16F61-41D0-4FF3-8013-ADCB9A781F03}" destId="{376967AC-C8FD-4248-BD59-189456269D6D}" srcOrd="5" destOrd="0" parTransId="{AE57CF10-AF51-44E9-B085-EB2C5802CF50}" sibTransId="{1FA39FA7-2FA0-42DD-93FA-CF465BF0E5E7}"/>
    <dgm:cxn modelId="{64071B15-C279-4E33-89C2-144E6AD01996}" srcId="{0FD16F61-41D0-4FF3-8013-ADCB9A781F03}" destId="{20EB86DA-F449-4513-AE77-157D6B24F314}" srcOrd="0" destOrd="0" parTransId="{62B56B64-B8BE-4357-9F78-2D619B354330}" sibTransId="{2F3A8761-D931-4A12-AFDA-F4A6F26BAE75}"/>
    <dgm:cxn modelId="{F14A8A34-3735-4A59-8ED6-DAAD4D665803}" srcId="{0FD16F61-41D0-4FF3-8013-ADCB9A781F03}" destId="{0C8E6D9E-C3BF-41C7-BF49-0E43A4300775}" srcOrd="2" destOrd="0" parTransId="{961B0686-61C8-4ADA-B8EE-02AFDBA7ACDA}" sibTransId="{96116704-C19A-4F1F-B244-E643E11019D2}"/>
    <dgm:cxn modelId="{818C9735-6198-4B56-91DB-2223D2CECEAE}" type="presOf" srcId="{891A4964-9919-4913-B06B-2B8996A032C8}" destId="{36EA9594-931F-41FC-AA53-2F533C059199}" srcOrd="0" destOrd="0" presId="urn:microsoft.com/office/officeart/2008/layout/LinedList"/>
    <dgm:cxn modelId="{A4CBB740-2637-4F7A-B6BB-4F5F7C0BCA2E}" type="presOf" srcId="{20EB86DA-F449-4513-AE77-157D6B24F314}" destId="{483A4C21-9756-4DEB-8D9D-DB99C61A914D}" srcOrd="0" destOrd="0" presId="urn:microsoft.com/office/officeart/2008/layout/LinedList"/>
    <dgm:cxn modelId="{3529F340-C6C2-4BF7-955B-F91FA6043106}" type="presOf" srcId="{0C8E6D9E-C3BF-41C7-BF49-0E43A4300775}" destId="{913C937D-DEC3-4BCE-8BF0-454E9B339911}" srcOrd="0" destOrd="0" presId="urn:microsoft.com/office/officeart/2008/layout/LinedList"/>
    <dgm:cxn modelId="{4320C35D-1234-40A9-83A3-4AAEB3BAF57A}" srcId="{0FD16F61-41D0-4FF3-8013-ADCB9A781F03}" destId="{A688CD4B-015C-46A3-9C7E-9A9BE8B377D2}" srcOrd="3" destOrd="0" parTransId="{47B6C312-19BF-48D8-B627-7FF3E3494550}" sibTransId="{2C8EB17F-E2F9-4890-87CD-FDFC394AFBC2}"/>
    <dgm:cxn modelId="{03CF8D74-633C-49A4-865E-C84BA83384EA}" type="presOf" srcId="{A1428057-EEB0-441D-86AD-7E1A36E30901}" destId="{2EB49D90-4913-4F98-B56B-42729CEFE6FF}" srcOrd="0" destOrd="0" presId="urn:microsoft.com/office/officeart/2008/layout/LinedList"/>
    <dgm:cxn modelId="{989B9D93-FFC1-4AC6-9E89-6DD170691D32}" srcId="{0FD16F61-41D0-4FF3-8013-ADCB9A781F03}" destId="{A1428057-EEB0-441D-86AD-7E1A36E30901}" srcOrd="6" destOrd="0" parTransId="{66573C37-FC99-4D98-B338-BBA04AFA329F}" sibTransId="{D9905811-31C5-4122-82D6-F4454A570E16}"/>
    <dgm:cxn modelId="{5090C893-806A-4C15-A8FC-31BFEBF1AD94}" type="presOf" srcId="{0FD16F61-41D0-4FF3-8013-ADCB9A781F03}" destId="{2CE7D438-A586-4FFE-BD91-0407FDBE163A}" srcOrd="0" destOrd="0" presId="urn:microsoft.com/office/officeart/2008/layout/LinedList"/>
    <dgm:cxn modelId="{5B2A2FA0-37FA-4FE4-9CAD-3C14EF6176A6}" type="presOf" srcId="{376967AC-C8FD-4248-BD59-189456269D6D}" destId="{F43A860B-9AE3-4AAE-A92F-35085312DB16}" srcOrd="0" destOrd="0" presId="urn:microsoft.com/office/officeart/2008/layout/LinedList"/>
    <dgm:cxn modelId="{FAD123D1-1781-4512-AED0-A896DFA5BC23}" type="presOf" srcId="{A688CD4B-015C-46A3-9C7E-9A9BE8B377D2}" destId="{3C22A5BF-3C99-4792-9D00-9D3F7592F1CF}" srcOrd="0" destOrd="0" presId="urn:microsoft.com/office/officeart/2008/layout/LinedList"/>
    <dgm:cxn modelId="{C4B973ED-AD73-4178-85EE-1EB3D6BCD658}" srcId="{0FD16F61-41D0-4FF3-8013-ADCB9A781F03}" destId="{5B61DBD5-5836-49C6-AE3B-B55B29C1FD20}" srcOrd="4" destOrd="0" parTransId="{BBD23380-54CB-467C-8A6D-339D2B263EE7}" sibTransId="{A0E1CFF6-4DFA-4334-92CE-C68B943A71E0}"/>
    <dgm:cxn modelId="{8041FEF5-F583-462F-BC0B-327F5C38FFEE}" type="presOf" srcId="{5B61DBD5-5836-49C6-AE3B-B55B29C1FD20}" destId="{CACAF928-953C-4AA0-B19A-F4C286153A83}" srcOrd="0" destOrd="0" presId="urn:microsoft.com/office/officeart/2008/layout/LinedList"/>
    <dgm:cxn modelId="{0D5662E0-9CA1-4EAC-AC8B-87469398BA8D}" type="presParOf" srcId="{2CE7D438-A586-4FFE-BD91-0407FDBE163A}" destId="{99470BF7-8F5C-4B3C-B4A5-50FDE3F55824}" srcOrd="0" destOrd="0" presId="urn:microsoft.com/office/officeart/2008/layout/LinedList"/>
    <dgm:cxn modelId="{557F5544-9D56-45BC-93FD-E0933C0BF1A1}" type="presParOf" srcId="{2CE7D438-A586-4FFE-BD91-0407FDBE163A}" destId="{6F0DE581-591B-43A2-8396-0771F1B39D4A}" srcOrd="1" destOrd="0" presId="urn:microsoft.com/office/officeart/2008/layout/LinedList"/>
    <dgm:cxn modelId="{2AA8B48A-9025-4D5D-8D55-3B8525193F81}" type="presParOf" srcId="{6F0DE581-591B-43A2-8396-0771F1B39D4A}" destId="{483A4C21-9756-4DEB-8D9D-DB99C61A914D}" srcOrd="0" destOrd="0" presId="urn:microsoft.com/office/officeart/2008/layout/LinedList"/>
    <dgm:cxn modelId="{A20CDA3D-F9EC-44D8-9300-4EB2F83D40D4}" type="presParOf" srcId="{6F0DE581-591B-43A2-8396-0771F1B39D4A}" destId="{104F815F-E6C2-4BF2-A3B0-667C4DE05FFA}" srcOrd="1" destOrd="0" presId="urn:microsoft.com/office/officeart/2008/layout/LinedList"/>
    <dgm:cxn modelId="{4BD2C476-7B0E-4C3E-A420-D76A027A62A7}" type="presParOf" srcId="{2CE7D438-A586-4FFE-BD91-0407FDBE163A}" destId="{C7CBD7FA-E60D-4D32-8D42-CDA49C39DD0C}" srcOrd="2" destOrd="0" presId="urn:microsoft.com/office/officeart/2008/layout/LinedList"/>
    <dgm:cxn modelId="{F2035344-1FCA-4D98-BE30-30954EC4F50A}" type="presParOf" srcId="{2CE7D438-A586-4FFE-BD91-0407FDBE163A}" destId="{F95151AE-0C06-4604-8B6C-2A5DC15DE404}" srcOrd="3" destOrd="0" presId="urn:microsoft.com/office/officeart/2008/layout/LinedList"/>
    <dgm:cxn modelId="{FB4F178A-1D1C-45F5-A443-6E0BDEB559BA}" type="presParOf" srcId="{F95151AE-0C06-4604-8B6C-2A5DC15DE404}" destId="{36EA9594-931F-41FC-AA53-2F533C059199}" srcOrd="0" destOrd="0" presId="urn:microsoft.com/office/officeart/2008/layout/LinedList"/>
    <dgm:cxn modelId="{70A16869-5DDB-4D4C-8928-CEDAE2CA5934}" type="presParOf" srcId="{F95151AE-0C06-4604-8B6C-2A5DC15DE404}" destId="{2CEC67C6-291C-44D6-882D-508A1AC32ECE}" srcOrd="1" destOrd="0" presId="urn:microsoft.com/office/officeart/2008/layout/LinedList"/>
    <dgm:cxn modelId="{8443AD64-17EC-48A7-9422-D21DCB6871A3}" type="presParOf" srcId="{2CE7D438-A586-4FFE-BD91-0407FDBE163A}" destId="{6BBD97FE-B884-4E51-AF30-C4C5BE3A5119}" srcOrd="4" destOrd="0" presId="urn:microsoft.com/office/officeart/2008/layout/LinedList"/>
    <dgm:cxn modelId="{D11CD472-BFD7-4A54-827A-C3ED7D5E6930}" type="presParOf" srcId="{2CE7D438-A586-4FFE-BD91-0407FDBE163A}" destId="{201CE65A-7D6A-4F80-A03A-997111717C22}" srcOrd="5" destOrd="0" presId="urn:microsoft.com/office/officeart/2008/layout/LinedList"/>
    <dgm:cxn modelId="{BD7B6692-53FB-4126-95E4-7C45C255C5BA}" type="presParOf" srcId="{201CE65A-7D6A-4F80-A03A-997111717C22}" destId="{913C937D-DEC3-4BCE-8BF0-454E9B339911}" srcOrd="0" destOrd="0" presId="urn:microsoft.com/office/officeart/2008/layout/LinedList"/>
    <dgm:cxn modelId="{0147E611-5E1E-4519-897C-36AA956B112D}" type="presParOf" srcId="{201CE65A-7D6A-4F80-A03A-997111717C22}" destId="{BF85C627-C7DE-4B55-9FE1-8072F0D69E2C}" srcOrd="1" destOrd="0" presId="urn:microsoft.com/office/officeart/2008/layout/LinedList"/>
    <dgm:cxn modelId="{9541DDB6-9558-403E-81B1-CB77F622609B}" type="presParOf" srcId="{2CE7D438-A586-4FFE-BD91-0407FDBE163A}" destId="{37A5112A-D610-45F7-81BB-B6FAA763A09D}" srcOrd="6" destOrd="0" presId="urn:microsoft.com/office/officeart/2008/layout/LinedList"/>
    <dgm:cxn modelId="{4F9FD89B-E101-44B4-9955-8C121D842937}" type="presParOf" srcId="{2CE7D438-A586-4FFE-BD91-0407FDBE163A}" destId="{0724DB1E-10CB-4408-8F1B-10C429552976}" srcOrd="7" destOrd="0" presId="urn:microsoft.com/office/officeart/2008/layout/LinedList"/>
    <dgm:cxn modelId="{44DAAA9D-B638-42CC-A163-A4D449F62E2F}" type="presParOf" srcId="{0724DB1E-10CB-4408-8F1B-10C429552976}" destId="{3C22A5BF-3C99-4792-9D00-9D3F7592F1CF}" srcOrd="0" destOrd="0" presId="urn:microsoft.com/office/officeart/2008/layout/LinedList"/>
    <dgm:cxn modelId="{32BF669F-E27B-40F5-A294-3B3421938F9F}" type="presParOf" srcId="{0724DB1E-10CB-4408-8F1B-10C429552976}" destId="{60D8D97F-2192-44B7-8BD1-2F43E8C12A96}" srcOrd="1" destOrd="0" presId="urn:microsoft.com/office/officeart/2008/layout/LinedList"/>
    <dgm:cxn modelId="{1A2FA19B-2638-4586-BAA8-8155E0E7430A}" type="presParOf" srcId="{2CE7D438-A586-4FFE-BD91-0407FDBE163A}" destId="{9E3D81C4-8F17-4919-860C-432AB0C0831F}" srcOrd="8" destOrd="0" presId="urn:microsoft.com/office/officeart/2008/layout/LinedList"/>
    <dgm:cxn modelId="{986ADF56-68EC-4D0B-8519-33EBF1E819B5}" type="presParOf" srcId="{2CE7D438-A586-4FFE-BD91-0407FDBE163A}" destId="{DD60E80D-911B-4F15-B9F8-DB6E817725EB}" srcOrd="9" destOrd="0" presId="urn:microsoft.com/office/officeart/2008/layout/LinedList"/>
    <dgm:cxn modelId="{F0CEBFF1-959B-4342-9176-66B4848F583D}" type="presParOf" srcId="{DD60E80D-911B-4F15-B9F8-DB6E817725EB}" destId="{CACAF928-953C-4AA0-B19A-F4C286153A83}" srcOrd="0" destOrd="0" presId="urn:microsoft.com/office/officeart/2008/layout/LinedList"/>
    <dgm:cxn modelId="{41972452-3843-47DB-A9CB-214222AC65E9}" type="presParOf" srcId="{DD60E80D-911B-4F15-B9F8-DB6E817725EB}" destId="{21DD19B4-FC15-4DBF-86FB-70A0A5B48E25}" srcOrd="1" destOrd="0" presId="urn:microsoft.com/office/officeart/2008/layout/LinedList"/>
    <dgm:cxn modelId="{08BF26D0-E835-4B66-83B3-0D7DCA24F86C}" type="presParOf" srcId="{2CE7D438-A586-4FFE-BD91-0407FDBE163A}" destId="{BD071D3C-2616-44B9-8FFE-DA3C3EC50910}" srcOrd="10" destOrd="0" presId="urn:microsoft.com/office/officeart/2008/layout/LinedList"/>
    <dgm:cxn modelId="{DBA8A1C1-A08D-41B5-B94A-07D468B34356}" type="presParOf" srcId="{2CE7D438-A586-4FFE-BD91-0407FDBE163A}" destId="{D26886CD-6FDA-42DA-9983-52DFE2C35E81}" srcOrd="11" destOrd="0" presId="urn:microsoft.com/office/officeart/2008/layout/LinedList"/>
    <dgm:cxn modelId="{14BB5A83-D517-4DD7-9E29-205BD4130F6D}" type="presParOf" srcId="{D26886CD-6FDA-42DA-9983-52DFE2C35E81}" destId="{F43A860B-9AE3-4AAE-A92F-35085312DB16}" srcOrd="0" destOrd="0" presId="urn:microsoft.com/office/officeart/2008/layout/LinedList"/>
    <dgm:cxn modelId="{D5B31557-622E-4B25-BD63-0872CEBBC63D}" type="presParOf" srcId="{D26886CD-6FDA-42DA-9983-52DFE2C35E81}" destId="{B6FB18A9-185C-4BE8-83F6-5DF8C1C895FC}" srcOrd="1" destOrd="0" presId="urn:microsoft.com/office/officeart/2008/layout/LinedList"/>
    <dgm:cxn modelId="{1BA4EF6B-164A-4DA8-9466-65F24B83FAB7}" type="presParOf" srcId="{2CE7D438-A586-4FFE-BD91-0407FDBE163A}" destId="{67279302-900E-4B17-B88F-B3EBF6C07857}" srcOrd="12" destOrd="0" presId="urn:microsoft.com/office/officeart/2008/layout/LinedList"/>
    <dgm:cxn modelId="{4BB635D4-740F-41D7-AE4A-4C5AB08A42DE}" type="presParOf" srcId="{2CE7D438-A586-4FFE-BD91-0407FDBE163A}" destId="{A141EAEC-14FF-43E8-BA21-7F1645D2402E}" srcOrd="13" destOrd="0" presId="urn:microsoft.com/office/officeart/2008/layout/LinedList"/>
    <dgm:cxn modelId="{A72D7BDA-D70D-4C46-9850-787EA8A16D48}" type="presParOf" srcId="{A141EAEC-14FF-43E8-BA21-7F1645D2402E}" destId="{2EB49D90-4913-4F98-B56B-42729CEFE6FF}" srcOrd="0" destOrd="0" presId="urn:microsoft.com/office/officeart/2008/layout/LinedList"/>
    <dgm:cxn modelId="{8CA50B15-206E-471C-9834-5175F60B2216}" type="presParOf" srcId="{A141EAEC-14FF-43E8-BA21-7F1645D2402E}" destId="{A5A95DDB-5283-4483-81CB-D975E20B64E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3E5DB6-9F3B-4F72-8C8D-72DA1B91BFA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CF03C4-4478-4A38-B213-176B63F7E7C6}">
      <dgm:prSet/>
      <dgm:spPr/>
      <dgm:t>
        <a:bodyPr/>
        <a:lstStyle/>
        <a:p>
          <a:r>
            <a:rPr lang="en-GB" noProof="0" dirty="0"/>
            <a:t>R&amp;D costs</a:t>
          </a:r>
        </a:p>
      </dgm:t>
    </dgm:pt>
    <dgm:pt modelId="{4C7AE401-7777-4A50-A281-B8F8A0A7470A}" type="parTrans" cxnId="{34A9B692-5D8F-4B7B-B410-3C85FFF5E094}">
      <dgm:prSet/>
      <dgm:spPr/>
      <dgm:t>
        <a:bodyPr/>
        <a:lstStyle/>
        <a:p>
          <a:endParaRPr lang="en-US"/>
        </a:p>
      </dgm:t>
    </dgm:pt>
    <dgm:pt modelId="{C322E005-2AB7-47AD-B2F1-F77F8A6E61F3}" type="sibTrans" cxnId="{34A9B692-5D8F-4B7B-B410-3C85FFF5E094}">
      <dgm:prSet/>
      <dgm:spPr/>
      <dgm:t>
        <a:bodyPr/>
        <a:lstStyle/>
        <a:p>
          <a:endParaRPr lang="en-US"/>
        </a:p>
      </dgm:t>
    </dgm:pt>
    <dgm:pt modelId="{EB9BCE42-63E9-44E0-855E-77A89C5A31A7}">
      <dgm:prSet/>
      <dgm:spPr/>
      <dgm:t>
        <a:bodyPr/>
        <a:lstStyle/>
        <a:p>
          <a:r>
            <a:rPr lang="en-GB" noProof="0" dirty="0"/>
            <a:t>Low impact on price for chronic treatments (E.g. Ozempic). </a:t>
          </a:r>
        </a:p>
      </dgm:t>
    </dgm:pt>
    <dgm:pt modelId="{ECDA86A2-B726-4964-BC29-A6A915AF0766}" type="parTrans" cxnId="{D24D0CCD-5DF0-415C-8A2C-15D596744D28}">
      <dgm:prSet/>
      <dgm:spPr/>
      <dgm:t>
        <a:bodyPr/>
        <a:lstStyle/>
        <a:p>
          <a:endParaRPr lang="en-US"/>
        </a:p>
      </dgm:t>
    </dgm:pt>
    <dgm:pt modelId="{FFB89F15-A7C9-4B30-9E9F-B08BB9B67A3C}" type="sibTrans" cxnId="{D24D0CCD-5DF0-415C-8A2C-15D596744D28}">
      <dgm:prSet/>
      <dgm:spPr/>
      <dgm:t>
        <a:bodyPr/>
        <a:lstStyle/>
        <a:p>
          <a:endParaRPr lang="en-US"/>
        </a:p>
      </dgm:t>
    </dgm:pt>
    <dgm:pt modelId="{D9A31772-7EBD-4BC5-A3EA-B57A92A2958E}">
      <dgm:prSet/>
      <dgm:spPr/>
      <dgm:t>
        <a:bodyPr/>
        <a:lstStyle/>
        <a:p>
          <a:r>
            <a:rPr lang="en-GB" noProof="0" dirty="0"/>
            <a:t>For 5 medicines, R&amp;D accounts for only 3 to 21% of the price.</a:t>
          </a:r>
        </a:p>
      </dgm:t>
    </dgm:pt>
    <dgm:pt modelId="{F2B7AA24-E563-4DF8-833A-4095FAD41022}" type="parTrans" cxnId="{080836E6-976F-444D-BF4C-B1103596579D}">
      <dgm:prSet/>
      <dgm:spPr/>
      <dgm:t>
        <a:bodyPr/>
        <a:lstStyle/>
        <a:p>
          <a:endParaRPr lang="en-US"/>
        </a:p>
      </dgm:t>
    </dgm:pt>
    <dgm:pt modelId="{52BCF913-FE19-436E-87FD-8A2EBA9F1522}" type="sibTrans" cxnId="{080836E6-976F-444D-BF4C-B1103596579D}">
      <dgm:prSet/>
      <dgm:spPr/>
      <dgm:t>
        <a:bodyPr/>
        <a:lstStyle/>
        <a:p>
          <a:endParaRPr lang="en-US"/>
        </a:p>
      </dgm:t>
    </dgm:pt>
    <dgm:pt modelId="{A1C015A2-46DA-44BE-B01B-E80FB1CF7D78}">
      <dgm:prSet/>
      <dgm:spPr/>
      <dgm:t>
        <a:bodyPr/>
        <a:lstStyle/>
        <a:p>
          <a:r>
            <a:rPr lang="en-GB" noProof="0" dirty="0"/>
            <a:t>Patient population sensitivity: Example, </a:t>
          </a:r>
          <a:r>
            <a:rPr lang="en-GB" noProof="0" dirty="0" err="1"/>
            <a:t>Uptravi</a:t>
          </a:r>
          <a:r>
            <a:rPr lang="en-GB" noProof="0" dirty="0"/>
            <a:t>. R&amp;D costs of &gt;  € 4000 to be recouped monthly per patient.</a:t>
          </a:r>
        </a:p>
      </dgm:t>
    </dgm:pt>
    <dgm:pt modelId="{5417BC0F-0FC0-458F-A4B0-44CD6FAD61CE}" type="parTrans" cxnId="{29F0A223-403E-4B1D-866B-DB6B48D350C6}">
      <dgm:prSet/>
      <dgm:spPr/>
      <dgm:t>
        <a:bodyPr/>
        <a:lstStyle/>
        <a:p>
          <a:endParaRPr lang="en-US"/>
        </a:p>
      </dgm:t>
    </dgm:pt>
    <dgm:pt modelId="{0FAC6171-F8CB-40D0-B245-7F40767329F1}" type="sibTrans" cxnId="{29F0A223-403E-4B1D-866B-DB6B48D350C6}">
      <dgm:prSet/>
      <dgm:spPr/>
      <dgm:t>
        <a:bodyPr/>
        <a:lstStyle/>
        <a:p>
          <a:endParaRPr lang="en-US"/>
        </a:p>
      </dgm:t>
    </dgm:pt>
    <dgm:pt modelId="{244F2E14-B6F7-4436-851C-9B2C8D3BA7C3}">
      <dgm:prSet/>
      <dgm:spPr/>
      <dgm:t>
        <a:bodyPr/>
        <a:lstStyle/>
        <a:p>
          <a:r>
            <a:rPr lang="en-GB" noProof="0" dirty="0"/>
            <a:t>Innovation bonus</a:t>
          </a:r>
        </a:p>
      </dgm:t>
    </dgm:pt>
    <dgm:pt modelId="{5E8E408B-43E7-4CB1-AE05-E87F89230AB6}" type="parTrans" cxnId="{50692FC4-403E-4227-9A61-C467C82A3870}">
      <dgm:prSet/>
      <dgm:spPr/>
      <dgm:t>
        <a:bodyPr/>
        <a:lstStyle/>
        <a:p>
          <a:endParaRPr lang="en-US"/>
        </a:p>
      </dgm:t>
    </dgm:pt>
    <dgm:pt modelId="{9C978EE2-925D-49AC-B3A6-E622375F077F}" type="sibTrans" cxnId="{50692FC4-403E-4227-9A61-C467C82A3870}">
      <dgm:prSet/>
      <dgm:spPr/>
      <dgm:t>
        <a:bodyPr/>
        <a:lstStyle/>
        <a:p>
          <a:endParaRPr lang="en-US"/>
        </a:p>
      </dgm:t>
    </dgm:pt>
    <dgm:pt modelId="{6F3FD45B-7146-4919-9E06-58FA2DD59A41}">
      <dgm:prSet/>
      <dgm:spPr/>
      <dgm:t>
        <a:bodyPr/>
        <a:lstStyle/>
        <a:p>
          <a:r>
            <a:rPr lang="en-GB" noProof="0" dirty="0"/>
            <a:t>For 4 medicines, bonus is only 5% (never reaches the maximum of 40%).</a:t>
          </a:r>
        </a:p>
      </dgm:t>
    </dgm:pt>
    <dgm:pt modelId="{317F7DD3-C41C-4466-8234-C2A6C5EAE784}" type="parTrans" cxnId="{C723394D-0C28-4C3C-B17D-753F1460A5B2}">
      <dgm:prSet/>
      <dgm:spPr/>
      <dgm:t>
        <a:bodyPr/>
        <a:lstStyle/>
        <a:p>
          <a:endParaRPr lang="en-US"/>
        </a:p>
      </dgm:t>
    </dgm:pt>
    <dgm:pt modelId="{F2301E9E-7A1D-4B5A-AD84-0EA020635C38}" type="sibTrans" cxnId="{C723394D-0C28-4C3C-B17D-753F1460A5B2}">
      <dgm:prSet/>
      <dgm:spPr/>
      <dgm:t>
        <a:bodyPr/>
        <a:lstStyle/>
        <a:p>
          <a:endParaRPr lang="en-US"/>
        </a:p>
      </dgm:t>
    </dgm:pt>
    <dgm:pt modelId="{19914FEE-1723-4A10-B7EA-85AA3F87728F}">
      <dgm:prSet/>
      <dgm:spPr/>
      <dgm:t>
        <a:bodyPr/>
        <a:lstStyle/>
        <a:p>
          <a:r>
            <a:rPr lang="en-GB" noProof="0" dirty="0"/>
            <a:t>Production costs</a:t>
          </a:r>
        </a:p>
      </dgm:t>
    </dgm:pt>
    <dgm:pt modelId="{111CFC61-F366-4F73-A8A1-854EB12A6848}" type="parTrans" cxnId="{8A24E1DC-C4D9-49AA-9577-F7FE25E6B763}">
      <dgm:prSet/>
      <dgm:spPr/>
      <dgm:t>
        <a:bodyPr/>
        <a:lstStyle/>
        <a:p>
          <a:endParaRPr lang="en-US"/>
        </a:p>
      </dgm:t>
    </dgm:pt>
    <dgm:pt modelId="{2BFC8720-D8F5-4F0C-8007-11881C5E2B66}" type="sibTrans" cxnId="{8A24E1DC-C4D9-49AA-9577-F7FE25E6B763}">
      <dgm:prSet/>
      <dgm:spPr/>
      <dgm:t>
        <a:bodyPr/>
        <a:lstStyle/>
        <a:p>
          <a:endParaRPr lang="en-US"/>
        </a:p>
      </dgm:t>
    </dgm:pt>
    <dgm:pt modelId="{97DEDF2E-5899-4CEA-B1CB-1D27E136DD5C}">
      <dgm:prSet/>
      <dgm:spPr/>
      <dgm:t>
        <a:bodyPr/>
        <a:lstStyle/>
        <a:p>
          <a:r>
            <a:rPr lang="en-GB" noProof="0" dirty="0"/>
            <a:t>Significant share of price.</a:t>
          </a:r>
        </a:p>
      </dgm:t>
    </dgm:pt>
    <dgm:pt modelId="{25BBDF2A-ED78-4331-9F5E-1A4DD54EF3D3}" type="parTrans" cxnId="{833FE6E6-E95D-4496-ACB9-BB76F0D28F9D}">
      <dgm:prSet/>
      <dgm:spPr/>
      <dgm:t>
        <a:bodyPr/>
        <a:lstStyle/>
        <a:p>
          <a:endParaRPr lang="en-US"/>
        </a:p>
      </dgm:t>
    </dgm:pt>
    <dgm:pt modelId="{FED15410-58A9-4157-91FE-F33D30D5EE12}" type="sibTrans" cxnId="{833FE6E6-E95D-4496-ACB9-BB76F0D28F9D}">
      <dgm:prSet/>
      <dgm:spPr/>
      <dgm:t>
        <a:bodyPr/>
        <a:lstStyle/>
        <a:p>
          <a:endParaRPr lang="en-US"/>
        </a:p>
      </dgm:t>
    </dgm:pt>
    <dgm:pt modelId="{BE29E70C-10B9-4513-9111-9A7414E5FB10}">
      <dgm:prSet/>
      <dgm:spPr/>
      <dgm:t>
        <a:bodyPr/>
        <a:lstStyle/>
        <a:p>
          <a:r>
            <a:rPr lang="en-GB" noProof="0" dirty="0"/>
            <a:t>For 6 medicines, production costs represent 63- 85% of the total price.</a:t>
          </a:r>
        </a:p>
      </dgm:t>
    </dgm:pt>
    <dgm:pt modelId="{439E8EC1-E315-4E94-92A6-B61D71888ED0}" type="parTrans" cxnId="{D2850C5D-6455-4634-8A4A-D379B6DC41DE}">
      <dgm:prSet/>
      <dgm:spPr/>
      <dgm:t>
        <a:bodyPr/>
        <a:lstStyle/>
        <a:p>
          <a:endParaRPr lang="en-US"/>
        </a:p>
      </dgm:t>
    </dgm:pt>
    <dgm:pt modelId="{FAB19A0B-AE39-4487-A159-4DEE3CCFEDD4}" type="sibTrans" cxnId="{D2850C5D-6455-4634-8A4A-D379B6DC41DE}">
      <dgm:prSet/>
      <dgm:spPr/>
      <dgm:t>
        <a:bodyPr/>
        <a:lstStyle/>
        <a:p>
          <a:endParaRPr lang="en-US"/>
        </a:p>
      </dgm:t>
    </dgm:pt>
    <dgm:pt modelId="{B33238E9-850B-40BE-8604-0564CEB133B1}" type="pres">
      <dgm:prSet presAssocID="{6C3E5DB6-9F3B-4F72-8C8D-72DA1B91BFA2}" presName="linear" presStyleCnt="0">
        <dgm:presLayoutVars>
          <dgm:animLvl val="lvl"/>
          <dgm:resizeHandles val="exact"/>
        </dgm:presLayoutVars>
      </dgm:prSet>
      <dgm:spPr/>
    </dgm:pt>
    <dgm:pt modelId="{B94EF02D-FBA7-4CAC-8471-CF2E54ACB233}" type="pres">
      <dgm:prSet presAssocID="{5FCF03C4-4478-4A38-B213-176B63F7E7C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658731B-0058-4778-9340-23F165052901}" type="pres">
      <dgm:prSet presAssocID="{5FCF03C4-4478-4A38-B213-176B63F7E7C6}" presName="childText" presStyleLbl="revTx" presStyleIdx="0" presStyleCnt="3">
        <dgm:presLayoutVars>
          <dgm:bulletEnabled val="1"/>
        </dgm:presLayoutVars>
      </dgm:prSet>
      <dgm:spPr/>
    </dgm:pt>
    <dgm:pt modelId="{5AD18CC8-86F1-474B-B428-91CA1B861D17}" type="pres">
      <dgm:prSet presAssocID="{244F2E14-B6F7-4436-851C-9B2C8D3BA7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CD7CDC-983B-4296-905F-615632809910}" type="pres">
      <dgm:prSet presAssocID="{244F2E14-B6F7-4436-851C-9B2C8D3BA7C3}" presName="childText" presStyleLbl="revTx" presStyleIdx="1" presStyleCnt="3">
        <dgm:presLayoutVars>
          <dgm:bulletEnabled val="1"/>
        </dgm:presLayoutVars>
      </dgm:prSet>
      <dgm:spPr/>
    </dgm:pt>
    <dgm:pt modelId="{07781705-F10D-41AE-AA85-E8F4E62ABCDC}" type="pres">
      <dgm:prSet presAssocID="{19914FEE-1723-4A10-B7EA-85AA3F87728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EABC8A1-8865-42F0-AE9E-333A0ABF776D}" type="pres">
      <dgm:prSet presAssocID="{19914FEE-1723-4A10-B7EA-85AA3F87728F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304911A-DFC4-4D58-8675-D20E696C9F2D}" type="presOf" srcId="{97DEDF2E-5899-4CEA-B1CB-1D27E136DD5C}" destId="{CEABC8A1-8865-42F0-AE9E-333A0ABF776D}" srcOrd="0" destOrd="0" presId="urn:microsoft.com/office/officeart/2005/8/layout/vList2"/>
    <dgm:cxn modelId="{29F0A223-403E-4B1D-866B-DB6B48D350C6}" srcId="{5FCF03C4-4478-4A38-B213-176B63F7E7C6}" destId="{A1C015A2-46DA-44BE-B01B-E80FB1CF7D78}" srcOrd="2" destOrd="0" parTransId="{5417BC0F-0FC0-458F-A4B0-44CD6FAD61CE}" sibTransId="{0FAC6171-F8CB-40D0-B245-7F40767329F1}"/>
    <dgm:cxn modelId="{D2850C5D-6455-4634-8A4A-D379B6DC41DE}" srcId="{19914FEE-1723-4A10-B7EA-85AA3F87728F}" destId="{BE29E70C-10B9-4513-9111-9A7414E5FB10}" srcOrd="1" destOrd="0" parTransId="{439E8EC1-E315-4E94-92A6-B61D71888ED0}" sibTransId="{FAB19A0B-AE39-4487-A159-4DEE3CCFEDD4}"/>
    <dgm:cxn modelId="{C68CAF4B-10DB-4EFA-A3ED-D8F44394818D}" type="presOf" srcId="{D9A31772-7EBD-4BC5-A3EA-B57A92A2958E}" destId="{4658731B-0058-4778-9340-23F165052901}" srcOrd="0" destOrd="1" presId="urn:microsoft.com/office/officeart/2005/8/layout/vList2"/>
    <dgm:cxn modelId="{C723394D-0C28-4C3C-B17D-753F1460A5B2}" srcId="{244F2E14-B6F7-4436-851C-9B2C8D3BA7C3}" destId="{6F3FD45B-7146-4919-9E06-58FA2DD59A41}" srcOrd="0" destOrd="0" parTransId="{317F7DD3-C41C-4466-8234-C2A6C5EAE784}" sibTransId="{F2301E9E-7A1D-4B5A-AD84-0EA020635C38}"/>
    <dgm:cxn modelId="{1F26424E-CDBE-44F8-894D-7D1B239077A2}" type="presOf" srcId="{BE29E70C-10B9-4513-9111-9A7414E5FB10}" destId="{CEABC8A1-8865-42F0-AE9E-333A0ABF776D}" srcOrd="0" destOrd="1" presId="urn:microsoft.com/office/officeart/2005/8/layout/vList2"/>
    <dgm:cxn modelId="{6F3EB56E-517B-4344-9CDE-F914705523EE}" type="presOf" srcId="{5FCF03C4-4478-4A38-B213-176B63F7E7C6}" destId="{B94EF02D-FBA7-4CAC-8471-CF2E54ACB233}" srcOrd="0" destOrd="0" presId="urn:microsoft.com/office/officeart/2005/8/layout/vList2"/>
    <dgm:cxn modelId="{00CDD14E-4BF8-4951-A3A6-065133983774}" type="presOf" srcId="{19914FEE-1723-4A10-B7EA-85AA3F87728F}" destId="{07781705-F10D-41AE-AA85-E8F4E62ABCDC}" srcOrd="0" destOrd="0" presId="urn:microsoft.com/office/officeart/2005/8/layout/vList2"/>
    <dgm:cxn modelId="{C83EF58E-C22B-4695-9B5E-CACC393B924B}" type="presOf" srcId="{A1C015A2-46DA-44BE-B01B-E80FB1CF7D78}" destId="{4658731B-0058-4778-9340-23F165052901}" srcOrd="0" destOrd="2" presId="urn:microsoft.com/office/officeart/2005/8/layout/vList2"/>
    <dgm:cxn modelId="{34A9B692-5D8F-4B7B-B410-3C85FFF5E094}" srcId="{6C3E5DB6-9F3B-4F72-8C8D-72DA1B91BFA2}" destId="{5FCF03C4-4478-4A38-B213-176B63F7E7C6}" srcOrd="0" destOrd="0" parTransId="{4C7AE401-7777-4A50-A281-B8F8A0A7470A}" sibTransId="{C322E005-2AB7-47AD-B2F1-F77F8A6E61F3}"/>
    <dgm:cxn modelId="{3B187EA4-FBED-4305-BB84-10509C94EBC0}" type="presOf" srcId="{EB9BCE42-63E9-44E0-855E-77A89C5A31A7}" destId="{4658731B-0058-4778-9340-23F165052901}" srcOrd="0" destOrd="0" presId="urn:microsoft.com/office/officeart/2005/8/layout/vList2"/>
    <dgm:cxn modelId="{50692FC4-403E-4227-9A61-C467C82A3870}" srcId="{6C3E5DB6-9F3B-4F72-8C8D-72DA1B91BFA2}" destId="{244F2E14-B6F7-4436-851C-9B2C8D3BA7C3}" srcOrd="1" destOrd="0" parTransId="{5E8E408B-43E7-4CB1-AE05-E87F89230AB6}" sibTransId="{9C978EE2-925D-49AC-B3A6-E622375F077F}"/>
    <dgm:cxn modelId="{D24D0CCD-5DF0-415C-8A2C-15D596744D28}" srcId="{5FCF03C4-4478-4A38-B213-176B63F7E7C6}" destId="{EB9BCE42-63E9-44E0-855E-77A89C5A31A7}" srcOrd="0" destOrd="0" parTransId="{ECDA86A2-B726-4964-BC29-A6A915AF0766}" sibTransId="{FFB89F15-A7C9-4B30-9E9F-B08BB9B67A3C}"/>
    <dgm:cxn modelId="{F9694FD5-245E-4A85-A942-BE44FF8834C9}" type="presOf" srcId="{244F2E14-B6F7-4436-851C-9B2C8D3BA7C3}" destId="{5AD18CC8-86F1-474B-B428-91CA1B861D17}" srcOrd="0" destOrd="0" presId="urn:microsoft.com/office/officeart/2005/8/layout/vList2"/>
    <dgm:cxn modelId="{39C16FD9-5C08-4A59-88F8-34736D55D5A4}" type="presOf" srcId="{6C3E5DB6-9F3B-4F72-8C8D-72DA1B91BFA2}" destId="{B33238E9-850B-40BE-8604-0564CEB133B1}" srcOrd="0" destOrd="0" presId="urn:microsoft.com/office/officeart/2005/8/layout/vList2"/>
    <dgm:cxn modelId="{8A24E1DC-C4D9-49AA-9577-F7FE25E6B763}" srcId="{6C3E5DB6-9F3B-4F72-8C8D-72DA1B91BFA2}" destId="{19914FEE-1723-4A10-B7EA-85AA3F87728F}" srcOrd="2" destOrd="0" parTransId="{111CFC61-F366-4F73-A8A1-854EB12A6848}" sibTransId="{2BFC8720-D8F5-4F0C-8007-11881C5E2B66}"/>
    <dgm:cxn modelId="{080836E6-976F-444D-BF4C-B1103596579D}" srcId="{5FCF03C4-4478-4A38-B213-176B63F7E7C6}" destId="{D9A31772-7EBD-4BC5-A3EA-B57A92A2958E}" srcOrd="1" destOrd="0" parTransId="{F2B7AA24-E563-4DF8-833A-4095FAD41022}" sibTransId="{52BCF913-FE19-436E-87FD-8A2EBA9F1522}"/>
    <dgm:cxn modelId="{833FE6E6-E95D-4496-ACB9-BB76F0D28F9D}" srcId="{19914FEE-1723-4A10-B7EA-85AA3F87728F}" destId="{97DEDF2E-5899-4CEA-B1CB-1D27E136DD5C}" srcOrd="0" destOrd="0" parTransId="{25BBDF2A-ED78-4331-9F5E-1A4DD54EF3D3}" sibTransId="{FED15410-58A9-4157-91FE-F33D30D5EE12}"/>
    <dgm:cxn modelId="{A714EAF9-D69A-4B51-9981-C8DD4D9F871A}" type="presOf" srcId="{6F3FD45B-7146-4919-9E06-58FA2DD59A41}" destId="{83CD7CDC-983B-4296-905F-615632809910}" srcOrd="0" destOrd="0" presId="urn:microsoft.com/office/officeart/2005/8/layout/vList2"/>
    <dgm:cxn modelId="{AAE282B5-4AFF-49EC-B908-85B67FBF25D3}" type="presParOf" srcId="{B33238E9-850B-40BE-8604-0564CEB133B1}" destId="{B94EF02D-FBA7-4CAC-8471-CF2E54ACB233}" srcOrd="0" destOrd="0" presId="urn:microsoft.com/office/officeart/2005/8/layout/vList2"/>
    <dgm:cxn modelId="{4BC6E5F1-9646-4CA6-B8AF-FDD559A3B39A}" type="presParOf" srcId="{B33238E9-850B-40BE-8604-0564CEB133B1}" destId="{4658731B-0058-4778-9340-23F165052901}" srcOrd="1" destOrd="0" presId="urn:microsoft.com/office/officeart/2005/8/layout/vList2"/>
    <dgm:cxn modelId="{6497FBA2-0B70-4F01-9F1F-D06DAD12765F}" type="presParOf" srcId="{B33238E9-850B-40BE-8604-0564CEB133B1}" destId="{5AD18CC8-86F1-474B-B428-91CA1B861D17}" srcOrd="2" destOrd="0" presId="urn:microsoft.com/office/officeart/2005/8/layout/vList2"/>
    <dgm:cxn modelId="{36DDF7F0-F2AA-44C8-9267-4A1D57656C0A}" type="presParOf" srcId="{B33238E9-850B-40BE-8604-0564CEB133B1}" destId="{83CD7CDC-983B-4296-905F-615632809910}" srcOrd="3" destOrd="0" presId="urn:microsoft.com/office/officeart/2005/8/layout/vList2"/>
    <dgm:cxn modelId="{307542A4-4FB4-4CDC-8719-B424005275B7}" type="presParOf" srcId="{B33238E9-850B-40BE-8604-0564CEB133B1}" destId="{07781705-F10D-41AE-AA85-E8F4E62ABCDC}" srcOrd="4" destOrd="0" presId="urn:microsoft.com/office/officeart/2005/8/layout/vList2"/>
    <dgm:cxn modelId="{D7D1CC97-A8D9-497F-9372-69EA2F47B0A1}" type="presParOf" srcId="{B33238E9-850B-40BE-8604-0564CEB133B1}" destId="{CEABC8A1-8865-42F0-AE9E-333A0ABF776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E2A4D-AE82-42EE-AC2F-8CA0C70ABA12}">
      <dsp:nvSpPr>
        <dsp:cNvPr id="0" name=""/>
        <dsp:cNvSpPr/>
      </dsp:nvSpPr>
      <dsp:spPr>
        <a:xfrm>
          <a:off x="0" y="4086"/>
          <a:ext cx="8229600" cy="8695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9D182-551A-4BD3-B3BC-C35EFE9CA433}">
      <dsp:nvSpPr>
        <dsp:cNvPr id="0" name=""/>
        <dsp:cNvSpPr/>
      </dsp:nvSpPr>
      <dsp:spPr>
        <a:xfrm>
          <a:off x="263050" y="199744"/>
          <a:ext cx="478741" cy="4782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160DE-BA7C-4C2A-9052-7948D3C4FBE1}">
      <dsp:nvSpPr>
        <dsp:cNvPr id="0" name=""/>
        <dsp:cNvSpPr/>
      </dsp:nvSpPr>
      <dsp:spPr>
        <a:xfrm>
          <a:off x="1004843" y="4086"/>
          <a:ext cx="7179360" cy="951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660" tIns="100660" rIns="100660" bIns="10066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Access to affordable medicines is essential for equitable healthcare.</a:t>
          </a:r>
        </a:p>
      </dsp:txBody>
      <dsp:txXfrm>
        <a:off x="1004843" y="4086"/>
        <a:ext cx="7179360" cy="951113"/>
      </dsp:txXfrm>
    </dsp:sp>
    <dsp:sp modelId="{DA10D6DD-EB5E-4E7A-9F24-A7A36571FCF6}">
      <dsp:nvSpPr>
        <dsp:cNvPr id="0" name=""/>
        <dsp:cNvSpPr/>
      </dsp:nvSpPr>
      <dsp:spPr>
        <a:xfrm>
          <a:off x="0" y="1192978"/>
          <a:ext cx="8229600" cy="8695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016EB-4CED-45C8-9E94-03A9BEF5794B}">
      <dsp:nvSpPr>
        <dsp:cNvPr id="0" name=""/>
        <dsp:cNvSpPr/>
      </dsp:nvSpPr>
      <dsp:spPr>
        <a:xfrm>
          <a:off x="263050" y="1388636"/>
          <a:ext cx="478741" cy="4782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6B50E3-F3EE-47E9-A694-DCE8C085B95F}">
      <dsp:nvSpPr>
        <dsp:cNvPr id="0" name=""/>
        <dsp:cNvSpPr/>
      </dsp:nvSpPr>
      <dsp:spPr>
        <a:xfrm>
          <a:off x="1004843" y="1192978"/>
          <a:ext cx="7179360" cy="951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660" tIns="100660" rIns="100660" bIns="10066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Escalating drug prices strain national healthcare systems.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New drug launch prices in the U.S. rose about 20% annually from 2008 to 2021.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Nearly half of new medicines in 2020–2021 had prices above $150.000 (annually).</a:t>
          </a:r>
        </a:p>
      </dsp:txBody>
      <dsp:txXfrm>
        <a:off x="1004843" y="1192978"/>
        <a:ext cx="7179360" cy="951113"/>
      </dsp:txXfrm>
    </dsp:sp>
    <dsp:sp modelId="{F0EC7F40-2D21-4EF2-BCA0-25E0B303DC94}">
      <dsp:nvSpPr>
        <dsp:cNvPr id="0" name=""/>
        <dsp:cNvSpPr/>
      </dsp:nvSpPr>
      <dsp:spPr>
        <a:xfrm>
          <a:off x="0" y="2381870"/>
          <a:ext cx="8229600" cy="8695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76A896-40FC-4AC1-94C5-806F30C2BE88}">
      <dsp:nvSpPr>
        <dsp:cNvPr id="0" name=""/>
        <dsp:cNvSpPr/>
      </dsp:nvSpPr>
      <dsp:spPr>
        <a:xfrm>
          <a:off x="263050" y="2577528"/>
          <a:ext cx="478741" cy="4782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63DDC-5588-42FA-A7AB-2A54A01CD35F}">
      <dsp:nvSpPr>
        <dsp:cNvPr id="0" name=""/>
        <dsp:cNvSpPr/>
      </dsp:nvSpPr>
      <dsp:spPr>
        <a:xfrm>
          <a:off x="1004843" y="2381870"/>
          <a:ext cx="7179360" cy="951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660" tIns="100660" rIns="100660" bIns="10066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High costs justified? Evaluation of the Belgian Health Care Knowledge centre (KCE) of the impact of new cancer treatments: no meaningful gains in survival– many uncertainties at the time of market approval.</a:t>
          </a:r>
        </a:p>
      </dsp:txBody>
      <dsp:txXfrm>
        <a:off x="1004843" y="2381870"/>
        <a:ext cx="7179360" cy="951113"/>
      </dsp:txXfrm>
    </dsp:sp>
    <dsp:sp modelId="{BCA66A72-D140-4DC4-A15F-07BA6B600957}">
      <dsp:nvSpPr>
        <dsp:cNvPr id="0" name=""/>
        <dsp:cNvSpPr/>
      </dsp:nvSpPr>
      <dsp:spPr>
        <a:xfrm>
          <a:off x="0" y="3570762"/>
          <a:ext cx="8229600" cy="8695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7BB5B7-1F78-4F13-9580-968B7741F374}">
      <dsp:nvSpPr>
        <dsp:cNvPr id="0" name=""/>
        <dsp:cNvSpPr/>
      </dsp:nvSpPr>
      <dsp:spPr>
        <a:xfrm>
          <a:off x="263050" y="3766420"/>
          <a:ext cx="478741" cy="47827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4FF58F-60A9-4B16-86FB-6B2D5A3D28D3}">
      <dsp:nvSpPr>
        <dsp:cNvPr id="0" name=""/>
        <dsp:cNvSpPr/>
      </dsp:nvSpPr>
      <dsp:spPr>
        <a:xfrm>
          <a:off x="1004843" y="3570762"/>
          <a:ext cx="7179360" cy="951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660" tIns="100660" rIns="100660" bIns="10066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noProof="0" dirty="0"/>
            <a:t>Solutions: Managed Entry Agreements – International collaborations  – Fair Pricing Models</a:t>
          </a:r>
          <a:r>
            <a:rPr lang="en-GB" sz="1400" kern="1200" noProof="0" dirty="0"/>
            <a:t>.</a:t>
          </a:r>
        </a:p>
      </dsp:txBody>
      <dsp:txXfrm>
        <a:off x="1004843" y="3570762"/>
        <a:ext cx="7179360" cy="9511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8D0A1-EC0F-42B8-84C1-350EE3DD8BB0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B3DBA-8AFB-4C46-AB76-34251A75D961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noProof="0" dirty="0"/>
            <a:t>Assess discrepancies between calculated fair prices and actual market prices of new marketed medicines and estimate the potential savings for healthcare systems.</a:t>
          </a:r>
        </a:p>
      </dsp:txBody>
      <dsp:txXfrm>
        <a:off x="433546" y="784100"/>
        <a:ext cx="3211056" cy="1993740"/>
      </dsp:txXfrm>
    </dsp:sp>
    <dsp:sp modelId="{0ECA649F-95AD-408F-9244-E03247383620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8DF62-5A9D-4F1B-A6F4-8425CF112E60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noProof="0" dirty="0"/>
            <a:t>Applied across six European countries: Belgium, Estonia, Germany, the Netherlands, Slovenia, Switzerland.</a:t>
          </a:r>
        </a:p>
      </dsp:txBody>
      <dsp:txXfrm>
        <a:off x="4509795" y="784100"/>
        <a:ext cx="3211056" cy="19937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70BF7-8F5C-4B3C-B4A5-50FDE3F55824}">
      <dsp:nvSpPr>
        <dsp:cNvPr id="0" name=""/>
        <dsp:cNvSpPr/>
      </dsp:nvSpPr>
      <dsp:spPr>
        <a:xfrm>
          <a:off x="0" y="671"/>
          <a:ext cx="469773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A4C21-9756-4DEB-8D9D-DB99C61A914D}">
      <dsp:nvSpPr>
        <dsp:cNvPr id="0" name=""/>
        <dsp:cNvSpPr/>
      </dsp:nvSpPr>
      <dsp:spPr>
        <a:xfrm>
          <a:off x="0" y="671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Fair Price Calculation: </a:t>
          </a:r>
          <a:r>
            <a:rPr lang="en-GB" sz="1500" b="0" kern="1200" noProof="0" dirty="0"/>
            <a:t>M</a:t>
          </a:r>
          <a:r>
            <a:rPr lang="en-GB" sz="1500" kern="1200" noProof="0" dirty="0"/>
            <a:t>onthly treatment cost per medicine based on €800M R&amp;D with the AIM Fair Pricing Model.</a:t>
          </a:r>
        </a:p>
      </dsp:txBody>
      <dsp:txXfrm>
        <a:off x="0" y="671"/>
        <a:ext cx="4697730" cy="786192"/>
      </dsp:txXfrm>
    </dsp:sp>
    <dsp:sp modelId="{C7CBD7FA-E60D-4D32-8D42-CDA49C39DD0C}">
      <dsp:nvSpPr>
        <dsp:cNvPr id="0" name=""/>
        <dsp:cNvSpPr/>
      </dsp:nvSpPr>
      <dsp:spPr>
        <a:xfrm>
          <a:off x="0" y="786863"/>
          <a:ext cx="4697730" cy="0"/>
        </a:xfrm>
        <a:prstGeom prst="line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A9594-931F-41FC-AA53-2F533C059199}">
      <dsp:nvSpPr>
        <dsp:cNvPr id="0" name=""/>
        <dsp:cNvSpPr/>
      </dsp:nvSpPr>
      <dsp:spPr>
        <a:xfrm>
          <a:off x="0" y="786863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Actual Costs: </a:t>
          </a:r>
          <a:r>
            <a:rPr lang="en-GB" sz="1500" kern="1200" noProof="0" dirty="0"/>
            <a:t>Real monthly costs gross and net (estimation if EMA applicable).</a:t>
          </a:r>
        </a:p>
      </dsp:txBody>
      <dsp:txXfrm>
        <a:off x="0" y="786863"/>
        <a:ext cx="4697730" cy="786192"/>
      </dsp:txXfrm>
    </dsp:sp>
    <dsp:sp modelId="{6BBD97FE-B884-4E51-AF30-C4C5BE3A5119}">
      <dsp:nvSpPr>
        <dsp:cNvPr id="0" name=""/>
        <dsp:cNvSpPr/>
      </dsp:nvSpPr>
      <dsp:spPr>
        <a:xfrm>
          <a:off x="0" y="1573055"/>
          <a:ext cx="4697730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3C937D-DEC3-4BCE-8BF0-454E9B339911}">
      <dsp:nvSpPr>
        <dsp:cNvPr id="0" name=""/>
        <dsp:cNvSpPr/>
      </dsp:nvSpPr>
      <dsp:spPr>
        <a:xfrm>
          <a:off x="0" y="1573055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Price Gap : </a:t>
          </a:r>
          <a:r>
            <a:rPr lang="en-GB" sz="1500" kern="1200" noProof="0" dirty="0"/>
            <a:t>Difference between actual market price (gross/net) and fair price. </a:t>
          </a:r>
        </a:p>
      </dsp:txBody>
      <dsp:txXfrm>
        <a:off x="0" y="1573055"/>
        <a:ext cx="4697730" cy="786192"/>
      </dsp:txXfrm>
    </dsp:sp>
    <dsp:sp modelId="{37A5112A-D610-45F7-81BB-B6FAA763A09D}">
      <dsp:nvSpPr>
        <dsp:cNvPr id="0" name=""/>
        <dsp:cNvSpPr/>
      </dsp:nvSpPr>
      <dsp:spPr>
        <a:xfrm>
          <a:off x="0" y="2359247"/>
          <a:ext cx="4697730" cy="0"/>
        </a:xfrm>
        <a:prstGeom prst="lin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2A5BF-3C99-4792-9D00-9D3F7592F1CF}">
      <dsp:nvSpPr>
        <dsp:cNvPr id="0" name=""/>
        <dsp:cNvSpPr/>
      </dsp:nvSpPr>
      <dsp:spPr>
        <a:xfrm>
          <a:off x="0" y="2359247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Estimation of savings: </a:t>
          </a:r>
          <a:r>
            <a:rPr lang="en-GB" sz="1500" kern="1200" noProof="0" dirty="0"/>
            <a:t>Potential savings calculated per medicine and summed across 10 medicines. </a:t>
          </a:r>
        </a:p>
      </dsp:txBody>
      <dsp:txXfrm>
        <a:off x="0" y="2359247"/>
        <a:ext cx="4697730" cy="786192"/>
      </dsp:txXfrm>
    </dsp:sp>
    <dsp:sp modelId="{9E3D81C4-8F17-4919-860C-432AB0C0831F}">
      <dsp:nvSpPr>
        <dsp:cNvPr id="0" name=""/>
        <dsp:cNvSpPr/>
      </dsp:nvSpPr>
      <dsp:spPr>
        <a:xfrm>
          <a:off x="0" y="3145440"/>
          <a:ext cx="4697730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AF928-953C-4AA0-B19A-F4C286153A83}">
      <dsp:nvSpPr>
        <dsp:cNvPr id="0" name=""/>
        <dsp:cNvSpPr/>
      </dsp:nvSpPr>
      <dsp:spPr>
        <a:xfrm>
          <a:off x="0" y="3145440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Reduction Rate: </a:t>
          </a:r>
          <a:r>
            <a:rPr lang="en-GB" sz="1500" kern="1200" noProof="0" dirty="0"/>
            <a:t>Total savings divided by total expenditure on the 10 medicines. </a:t>
          </a:r>
        </a:p>
      </dsp:txBody>
      <dsp:txXfrm>
        <a:off x="0" y="3145440"/>
        <a:ext cx="4697730" cy="786192"/>
      </dsp:txXfrm>
    </dsp:sp>
    <dsp:sp modelId="{BD071D3C-2616-44B9-8FFE-DA3C3EC50910}">
      <dsp:nvSpPr>
        <dsp:cNvPr id="0" name=""/>
        <dsp:cNvSpPr/>
      </dsp:nvSpPr>
      <dsp:spPr>
        <a:xfrm>
          <a:off x="0" y="3931632"/>
          <a:ext cx="4697730" cy="0"/>
        </a:xfrm>
        <a:prstGeom prst="line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A860B-9AE3-4AAE-A92F-35085312DB16}">
      <dsp:nvSpPr>
        <dsp:cNvPr id="0" name=""/>
        <dsp:cNvSpPr/>
      </dsp:nvSpPr>
      <dsp:spPr>
        <a:xfrm>
          <a:off x="0" y="3931632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Market Extrapolation: </a:t>
          </a:r>
          <a:r>
            <a:rPr lang="en-GB" sz="1500" kern="1200" noProof="0" dirty="0"/>
            <a:t>Reduction rate applied to 2020 spending on new patented medicines (from 2015 &amp; 2018). </a:t>
          </a:r>
        </a:p>
      </dsp:txBody>
      <dsp:txXfrm>
        <a:off x="0" y="3931632"/>
        <a:ext cx="4697730" cy="786192"/>
      </dsp:txXfrm>
    </dsp:sp>
    <dsp:sp modelId="{67279302-900E-4B17-B88F-B3EBF6C07857}">
      <dsp:nvSpPr>
        <dsp:cNvPr id="0" name=""/>
        <dsp:cNvSpPr/>
      </dsp:nvSpPr>
      <dsp:spPr>
        <a:xfrm>
          <a:off x="0" y="4717824"/>
          <a:ext cx="4697730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49D90-4913-4F98-B56B-42729CEFE6FF}">
      <dsp:nvSpPr>
        <dsp:cNvPr id="0" name=""/>
        <dsp:cNvSpPr/>
      </dsp:nvSpPr>
      <dsp:spPr>
        <a:xfrm>
          <a:off x="0" y="4717824"/>
          <a:ext cx="4697730" cy="78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noProof="0" dirty="0"/>
            <a:t>Scale-Up: </a:t>
          </a:r>
          <a:r>
            <a:rPr lang="en-GB" sz="1500" kern="1200" noProof="0" dirty="0"/>
            <a:t>Results extrapolated to national and EU levels.</a:t>
          </a:r>
        </a:p>
      </dsp:txBody>
      <dsp:txXfrm>
        <a:off x="0" y="4717824"/>
        <a:ext cx="4697730" cy="786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EF02D-FBA7-4CAC-8471-CF2E54ACB233}">
      <dsp:nvSpPr>
        <dsp:cNvPr id="0" name=""/>
        <dsp:cNvSpPr/>
      </dsp:nvSpPr>
      <dsp:spPr>
        <a:xfrm>
          <a:off x="0" y="103161"/>
          <a:ext cx="8229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noProof="0" dirty="0"/>
            <a:t>R&amp;D costs</a:t>
          </a:r>
        </a:p>
      </dsp:txBody>
      <dsp:txXfrm>
        <a:off x="30442" y="133603"/>
        <a:ext cx="8168716" cy="562726"/>
      </dsp:txXfrm>
    </dsp:sp>
    <dsp:sp modelId="{4658731B-0058-4778-9340-23F165052901}">
      <dsp:nvSpPr>
        <dsp:cNvPr id="0" name=""/>
        <dsp:cNvSpPr/>
      </dsp:nvSpPr>
      <dsp:spPr>
        <a:xfrm>
          <a:off x="0" y="726771"/>
          <a:ext cx="8229600" cy="1318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Low impact on price for chronic treatments (E.g. Ozempic).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For 5 medicines, R&amp;D accounts for only 3 to 21% of the price.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Patient population sensitivity: Example, </a:t>
          </a:r>
          <a:r>
            <a:rPr lang="en-GB" sz="2000" kern="1200" noProof="0" dirty="0" err="1"/>
            <a:t>Uptravi</a:t>
          </a:r>
          <a:r>
            <a:rPr lang="en-GB" sz="2000" kern="1200" noProof="0" dirty="0"/>
            <a:t>. R&amp;D costs of &gt;  € 4000 to be recouped monthly per patient.</a:t>
          </a:r>
        </a:p>
      </dsp:txBody>
      <dsp:txXfrm>
        <a:off x="0" y="726771"/>
        <a:ext cx="8229600" cy="1318590"/>
      </dsp:txXfrm>
    </dsp:sp>
    <dsp:sp modelId="{5AD18CC8-86F1-474B-B428-91CA1B861D17}">
      <dsp:nvSpPr>
        <dsp:cNvPr id="0" name=""/>
        <dsp:cNvSpPr/>
      </dsp:nvSpPr>
      <dsp:spPr>
        <a:xfrm>
          <a:off x="0" y="2045361"/>
          <a:ext cx="8229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noProof="0" dirty="0"/>
            <a:t>Innovation bonus</a:t>
          </a:r>
        </a:p>
      </dsp:txBody>
      <dsp:txXfrm>
        <a:off x="30442" y="2075803"/>
        <a:ext cx="8168716" cy="562726"/>
      </dsp:txXfrm>
    </dsp:sp>
    <dsp:sp modelId="{83CD7CDC-983B-4296-905F-615632809910}">
      <dsp:nvSpPr>
        <dsp:cNvPr id="0" name=""/>
        <dsp:cNvSpPr/>
      </dsp:nvSpPr>
      <dsp:spPr>
        <a:xfrm>
          <a:off x="0" y="2668971"/>
          <a:ext cx="8229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For 4 medicines, bonus is only 5% (never reaches the maximum of 40%).</a:t>
          </a:r>
        </a:p>
      </dsp:txBody>
      <dsp:txXfrm>
        <a:off x="0" y="2668971"/>
        <a:ext cx="8229600" cy="430560"/>
      </dsp:txXfrm>
    </dsp:sp>
    <dsp:sp modelId="{07781705-F10D-41AE-AA85-E8F4E62ABCDC}">
      <dsp:nvSpPr>
        <dsp:cNvPr id="0" name=""/>
        <dsp:cNvSpPr/>
      </dsp:nvSpPr>
      <dsp:spPr>
        <a:xfrm>
          <a:off x="0" y="3099531"/>
          <a:ext cx="8229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noProof="0" dirty="0"/>
            <a:t>Production costs</a:t>
          </a:r>
        </a:p>
      </dsp:txBody>
      <dsp:txXfrm>
        <a:off x="30442" y="3129973"/>
        <a:ext cx="8168716" cy="562726"/>
      </dsp:txXfrm>
    </dsp:sp>
    <dsp:sp modelId="{CEABC8A1-8865-42F0-AE9E-333A0ABF776D}">
      <dsp:nvSpPr>
        <dsp:cNvPr id="0" name=""/>
        <dsp:cNvSpPr/>
      </dsp:nvSpPr>
      <dsp:spPr>
        <a:xfrm>
          <a:off x="0" y="3723141"/>
          <a:ext cx="8229600" cy="69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Significant share of price.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noProof="0" dirty="0"/>
            <a:t>For 6 medicines, production costs represent 63- 85% of the total price.</a:t>
          </a:r>
        </a:p>
      </dsp:txBody>
      <dsp:txXfrm>
        <a:off x="0" y="3723141"/>
        <a:ext cx="8229600" cy="699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9013B-7815-4E3F-A2B1-6353131D7AFD}" type="datetimeFigureOut">
              <a:rPr lang="nl-BE" smtClean="0"/>
              <a:t>18/11/2025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F7BCC-1C8D-467A-97BE-DBB98A126CC8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2742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57598/R343C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Neyt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M, Devos C, Thiry N, </a:t>
            </a:r>
            <a:r>
              <a:rPr lang="en-GB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Silversmit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G, De Gendt C, Van Damme N, et al. Do innovative medicines against cancer always have a real added value? KCE Rep. 2021;(343). </a:t>
            </a:r>
            <a:r>
              <a:rPr lang="en-GB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https://doi.org/10.57598/R343C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F7BCC-1C8D-467A-97BE-DBB98A126CC8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83810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F7BCC-1C8D-467A-97BE-DBB98A126CC8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404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5EF862-1DC4-4106-2C07-52036F916E9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886075" y="6687820"/>
            <a:ext cx="3435350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700">
                <a:solidFill>
                  <a:srgbClr val="737373">
                    <a:alpha val="5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Classified as internal/staff &amp; contractors by the European Medicines Agency 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airpricingcalculator.eu/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ciencedirect.com/science/article/pii/S1098301521001431" TargetMode="External"/><Relationship Id="rId5" Type="http://schemas.openxmlformats.org/officeDocument/2006/relationships/hyperlink" Target="https://www.access2meds.eu/" TargetMode="External"/><Relationship Id="rId4" Type="http://schemas.openxmlformats.org/officeDocument/2006/relationships/hyperlink" Target="https://www.aim-mutual.org/mediaroom/petra-van-holst-ceo-of-zorgverzekeraars-nederland-zn-dutch-insurers-apply-aims-fair-pricing-calculator-by-default-when-negotiating-drug-prices-with-companies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0375" y="1087403"/>
            <a:ext cx="6143625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4C8FBF-4259-6F18-4D32-9C8FA19699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0140" y="2744662"/>
            <a:ext cx="4942280" cy="2387600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GB" sz="3100" b="1" noProof="0">
                <a:solidFill>
                  <a:srgbClr val="FFFFFF"/>
                </a:solidFill>
              </a:rPr>
              <a:t>Balancing innovation and access: Insights from AIM’s Fair Pricing model and its current and future applications </a:t>
            </a:r>
            <a:r>
              <a:rPr lang="en-GB" sz="3100" noProof="0">
                <a:solidFill>
                  <a:srgbClr val="FFFFFF"/>
                </a:solidFill>
              </a:rPr>
              <a:t> </a:t>
            </a:r>
            <a:endParaRPr lang="en-GB" sz="3100" b="1" noProof="0">
              <a:solidFill>
                <a:srgbClr val="FFFFFF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EE9FCEE-1350-C79D-6199-E2BA23CE7A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0140" y="5224337"/>
            <a:ext cx="4942280" cy="1329443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GB" sz="2000" noProof="0">
                <a:solidFill>
                  <a:srgbClr val="FFFFFF"/>
                </a:solidFill>
              </a:rPr>
              <a:t>Jocelijn Stokx</a:t>
            </a:r>
          </a:p>
          <a:p>
            <a:pPr algn="r">
              <a:lnSpc>
                <a:spcPct val="90000"/>
              </a:lnSpc>
            </a:pPr>
            <a:r>
              <a:rPr lang="en-GB" sz="2000" noProof="0">
                <a:solidFill>
                  <a:srgbClr val="FFFFFF"/>
                </a:solidFill>
              </a:rPr>
              <a:t>Pharmacist at the Belgian Christian Mutuality</a:t>
            </a:r>
          </a:p>
          <a:p>
            <a:pPr algn="r">
              <a:lnSpc>
                <a:spcPct val="90000"/>
              </a:lnSpc>
            </a:pPr>
            <a:r>
              <a:rPr lang="en-GB" sz="2000" noProof="0">
                <a:solidFill>
                  <a:srgbClr val="FFFFFF"/>
                </a:solidFill>
              </a:rPr>
              <a:t>Chair of the AIM wg Pharmaceuticals and Medical Devices</a:t>
            </a:r>
          </a:p>
          <a:p>
            <a:pPr algn="r">
              <a:lnSpc>
                <a:spcPct val="90000"/>
              </a:lnSpc>
            </a:pPr>
            <a:endParaRPr lang="en-GB" sz="2000" noProof="0">
              <a:solidFill>
                <a:srgbClr val="FFFFFF"/>
              </a:solidFill>
            </a:endParaRPr>
          </a:p>
          <a:p>
            <a:pPr algn="r">
              <a:lnSpc>
                <a:spcPct val="90000"/>
              </a:lnSpc>
            </a:pPr>
            <a:endParaRPr lang="en-GB" sz="2000" noProof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680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69261" y="1"/>
            <a:ext cx="1709806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783" y="514898"/>
            <a:ext cx="1795013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4333" y="4713856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638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1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Arc 13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2437781" y="1162044"/>
            <a:ext cx="4083433" cy="3062575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99E0F3-7A20-2D1F-0C41-4456C64A0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699" cy="1325563"/>
          </a:xfrm>
        </p:spPr>
        <p:txBody>
          <a:bodyPr>
            <a:normAutofit/>
          </a:bodyPr>
          <a:lstStyle/>
          <a:p>
            <a:r>
              <a:rPr lang="en-GB" b="1" noProof="0"/>
              <a:t>Key Findings: savings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C2DE1C-3692-D41E-1A45-4C3B6A633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04502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1300" b="1" noProof="0" dirty="0"/>
              <a:t>Reduction rates</a:t>
            </a:r>
          </a:p>
          <a:p>
            <a:pPr>
              <a:lnSpc>
                <a:spcPct val="90000"/>
              </a:lnSpc>
            </a:pPr>
            <a:r>
              <a:rPr lang="en-GB" sz="1300" noProof="0" dirty="0"/>
              <a:t>Gross expenditure: minus 48%-81%.</a:t>
            </a:r>
          </a:p>
          <a:p>
            <a:pPr>
              <a:lnSpc>
                <a:spcPct val="90000"/>
              </a:lnSpc>
            </a:pPr>
            <a:r>
              <a:rPr lang="en-GB" sz="1300" noProof="0" dirty="0"/>
              <a:t>Net expenditure (countries with available data): minus 37%-74%.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300" noProof="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300" b="1" noProof="0" dirty="0"/>
              <a:t>National level savings</a:t>
            </a:r>
          </a:p>
          <a:p>
            <a:pPr marL="0" indent="0">
              <a:lnSpc>
                <a:spcPct val="90000"/>
              </a:lnSpc>
              <a:buNone/>
            </a:pPr>
            <a:endParaRPr lang="en-GB" sz="1300" noProof="0" dirty="0"/>
          </a:p>
          <a:p>
            <a:pPr>
              <a:lnSpc>
                <a:spcPct val="90000"/>
              </a:lnSpc>
            </a:pPr>
            <a:r>
              <a:rPr lang="en-GB" sz="1300" noProof="0" dirty="0"/>
              <a:t>Belgium: net savings of  € 820 million yearly (total new patented medicines = € 1,2 billion in 2020).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300" noProof="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300" b="1" noProof="0" dirty="0"/>
              <a:t>Participating countries</a:t>
            </a:r>
          </a:p>
          <a:p>
            <a:pPr>
              <a:lnSpc>
                <a:spcPct val="90000"/>
              </a:lnSpc>
            </a:pPr>
            <a:r>
              <a:rPr lang="en-GB" sz="1300" noProof="0" dirty="0"/>
              <a:t>6 countries: Total gross savings of € 9,6 billion.</a:t>
            </a:r>
          </a:p>
          <a:p>
            <a:pPr>
              <a:lnSpc>
                <a:spcPct val="90000"/>
              </a:lnSpc>
            </a:pPr>
            <a:r>
              <a:rPr lang="en-GB" sz="1300" noProof="0" dirty="0"/>
              <a:t>Belgium, Germany, Estonia and the Netherlands:  Total net savings of € 6,2 billion.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300" noProof="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300" b="1" noProof="0" dirty="0"/>
              <a:t>European level potential</a:t>
            </a:r>
          </a:p>
          <a:p>
            <a:pPr>
              <a:lnSpc>
                <a:spcPct val="90000"/>
              </a:lnSpc>
            </a:pPr>
            <a:r>
              <a:rPr lang="en-GB" sz="1300" noProof="0" dirty="0"/>
              <a:t>Annual net savings could reach €27 billion.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300" noProof="0" dirty="0"/>
          </a:p>
        </p:txBody>
      </p:sp>
      <p:sp>
        <p:nvSpPr>
          <p:cNvPr id="20" name="Oval 15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7756" y="5228027"/>
            <a:ext cx="830430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Piggy Bank">
            <a:extLst>
              <a:ext uri="{FF2B5EF4-FFF2-40B4-BE49-F238E27FC236}">
                <a16:creationId xmlns:a16="http://schemas.microsoft.com/office/drawing/2014/main" id="{D012CE69-BAFB-6732-83F3-192F4FB3D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2471" y="2985220"/>
            <a:ext cx="3166198" cy="3166198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65144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5D6472-7A23-3619-9CEB-DAEDD649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 b="1" noProof="0" dirty="0"/>
              <a:t>Discussion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F625F7-FFA8-A70E-0E02-28BF296BE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b="1" noProof="0" dirty="0"/>
              <a:t>Savings </a:t>
            </a:r>
            <a:r>
              <a:rPr lang="en-GB" sz="2000" noProof="0" dirty="0"/>
              <a:t>confirmed by previous Studies (R&amp;D cost of €250 million</a:t>
            </a:r>
            <a:r>
              <a:rPr lang="en-GB" sz="2000" i="1" noProof="0" dirty="0"/>
              <a:t>)</a:t>
            </a:r>
          </a:p>
          <a:p>
            <a:pPr>
              <a:lnSpc>
                <a:spcPct val="90000"/>
              </a:lnSpc>
            </a:pPr>
            <a:r>
              <a:rPr lang="en-GB" sz="2000" b="1" noProof="0" dirty="0"/>
              <a:t>Germany</a:t>
            </a:r>
            <a:r>
              <a:rPr lang="en-GB" sz="2000" noProof="0" dirty="0"/>
              <a:t>:</a:t>
            </a:r>
            <a:br>
              <a:rPr lang="en-GB" sz="2000" noProof="0" dirty="0"/>
            </a:br>
            <a:r>
              <a:rPr lang="en-GB" sz="2000" noProof="0" dirty="0"/>
              <a:t>Reduction of </a:t>
            </a:r>
            <a:r>
              <a:rPr lang="en-GB" sz="2000" b="1" noProof="0" dirty="0"/>
              <a:t>63%</a:t>
            </a:r>
            <a:r>
              <a:rPr lang="en-GB" sz="2000" noProof="0" dirty="0"/>
              <a:t> → </a:t>
            </a:r>
            <a:r>
              <a:rPr lang="en-GB" sz="2000" b="1" noProof="0" dirty="0"/>
              <a:t>€13 billion</a:t>
            </a:r>
            <a:r>
              <a:rPr lang="en-GB" sz="2000" noProof="0" dirty="0"/>
              <a:t> in savings.</a:t>
            </a:r>
          </a:p>
          <a:p>
            <a:pPr lvl="0">
              <a:lnSpc>
                <a:spcPct val="90000"/>
              </a:lnSpc>
            </a:pPr>
            <a:r>
              <a:rPr lang="en-GB" sz="2000" b="1" noProof="0" dirty="0"/>
              <a:t>Belgium</a:t>
            </a:r>
            <a:r>
              <a:rPr lang="en-GB" sz="2000" noProof="0" dirty="0"/>
              <a:t>:</a:t>
            </a:r>
            <a:br>
              <a:rPr lang="en-GB" sz="2000" noProof="0" dirty="0"/>
            </a:br>
            <a:r>
              <a:rPr lang="en-GB" sz="2000" noProof="0" dirty="0"/>
              <a:t>Reduction of </a:t>
            </a:r>
            <a:r>
              <a:rPr lang="en-GB" sz="2000" b="1" noProof="0" dirty="0"/>
              <a:t>77%</a:t>
            </a:r>
            <a:r>
              <a:rPr lang="en-GB" sz="2000" noProof="0" dirty="0"/>
              <a:t> → </a:t>
            </a:r>
            <a:r>
              <a:rPr lang="en-GB" sz="2000" b="1" noProof="0" dirty="0"/>
              <a:t>€1 billion</a:t>
            </a:r>
            <a:r>
              <a:rPr lang="en-GB" sz="2000" noProof="0" dirty="0"/>
              <a:t> in savings.</a:t>
            </a:r>
            <a:br>
              <a:rPr lang="en-GB" sz="2000" noProof="0" dirty="0"/>
            </a:br>
            <a:endParaRPr lang="en-GB" sz="2000" b="1" noProof="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000" b="1" noProof="0" dirty="0"/>
              <a:t>Rare Diseases</a:t>
            </a:r>
            <a:endParaRPr lang="en-GB" sz="2000" noProof="0" dirty="0"/>
          </a:p>
          <a:p>
            <a:pPr lvl="0">
              <a:lnSpc>
                <a:spcPct val="90000"/>
              </a:lnSpc>
            </a:pPr>
            <a:r>
              <a:rPr lang="en-GB" sz="2000" noProof="0" dirty="0"/>
              <a:t>Smaller clinical trial populations: </a:t>
            </a:r>
            <a:r>
              <a:rPr lang="en-GB" sz="2000" b="1" noProof="0" dirty="0"/>
              <a:t>Lower R&amp;D costs -&gt; lower fair price</a:t>
            </a:r>
          </a:p>
          <a:p>
            <a:pPr marL="0" indent="0">
              <a:lnSpc>
                <a:spcPct val="90000"/>
              </a:lnSpc>
              <a:buNone/>
            </a:pPr>
            <a:endParaRPr lang="en-GB" sz="2000" b="1" noProof="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000" b="1" noProof="0" dirty="0"/>
              <a:t>Limited added value</a:t>
            </a:r>
          </a:p>
          <a:p>
            <a:pPr>
              <a:lnSpc>
                <a:spcPct val="90000"/>
              </a:lnSpc>
            </a:pPr>
            <a:r>
              <a:rPr lang="en-GB" sz="2000" b="1" noProof="0" dirty="0"/>
              <a:t>Low innovation bonusses </a:t>
            </a:r>
            <a:r>
              <a:rPr lang="en-GB" sz="2000" noProof="0" dirty="0"/>
              <a:t>were attributed, consistent with literature findings.</a:t>
            </a:r>
          </a:p>
          <a:p>
            <a:pPr marL="0" indent="0">
              <a:lnSpc>
                <a:spcPct val="90000"/>
              </a:lnSpc>
              <a:buNone/>
            </a:pPr>
            <a:endParaRPr lang="en-GB" sz="2000" noProof="0" dirty="0"/>
          </a:p>
          <a:p>
            <a:pPr>
              <a:lnSpc>
                <a:spcPct val="90000"/>
              </a:lnSpc>
              <a:buFontTx/>
              <a:buChar char="-"/>
            </a:pPr>
            <a:endParaRPr lang="en-GB" sz="2000" noProof="0" dirty="0"/>
          </a:p>
        </p:txBody>
      </p:sp>
    </p:spTree>
    <p:extLst>
      <p:ext uri="{BB962C8B-B14F-4D97-AF65-F5344CB8AC3E}">
        <p14:creationId xmlns:p14="http://schemas.microsoft.com/office/powerpoint/2010/main" val="3993722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04502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b="1" noProof="0"/>
              <a:t>Current Applications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045020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500" noProof="0"/>
              <a:t>Online calculator (practical tool): </a:t>
            </a:r>
            <a:r>
              <a:rPr lang="en-GB" sz="1500" noProof="0">
                <a:hlinkClick r:id="rId3"/>
              </a:rPr>
              <a:t>Home :: Fair Pricing Calculator</a:t>
            </a:r>
            <a:r>
              <a:rPr lang="en-GB" sz="1500" noProof="0"/>
              <a:t>.</a:t>
            </a:r>
          </a:p>
          <a:p>
            <a:pPr>
              <a:lnSpc>
                <a:spcPct val="90000"/>
              </a:lnSpc>
            </a:pPr>
            <a:r>
              <a:rPr lang="en-GB" sz="1500" noProof="0"/>
              <a:t>Model supports price negotiations by Dutch insurers: </a:t>
            </a:r>
            <a:r>
              <a:rPr lang="en-GB" sz="1500" noProof="0">
                <a:hlinkClick r:id="rId4"/>
              </a:rPr>
              <a:t>Petra van Holst, CEO of </a:t>
            </a:r>
            <a:r>
              <a:rPr lang="en-GB" sz="1500" noProof="0" err="1">
                <a:hlinkClick r:id="rId4"/>
              </a:rPr>
              <a:t>Zorgverzekeraars</a:t>
            </a:r>
            <a:r>
              <a:rPr lang="en-GB" sz="1500" noProof="0">
                <a:hlinkClick r:id="rId4"/>
              </a:rPr>
              <a:t> Nederland (ZN) “Dutch insurers apply AIM’s fair pricing calculator by default when negotiating drug prices with companies” - AIM mutual</a:t>
            </a:r>
            <a:r>
              <a:rPr lang="en-GB" sz="1500" noProof="0"/>
              <a:t>.</a:t>
            </a:r>
          </a:p>
          <a:p>
            <a:pPr>
              <a:lnSpc>
                <a:spcPct val="90000"/>
              </a:lnSpc>
            </a:pPr>
            <a:r>
              <a:rPr lang="en-GB" sz="1500" noProof="0"/>
              <a:t>Integrated into Horizon Europe-funded project ASCERTAIN: </a:t>
            </a:r>
            <a:r>
              <a:rPr lang="en-GB" sz="1500" noProof="0">
                <a:hlinkClick r:id="rId5"/>
              </a:rPr>
              <a:t>ASCERTAIN – IMPROVING ACCESS TO INNOVATIVE HEALTH TECHNOLOGIES</a:t>
            </a:r>
            <a:r>
              <a:rPr lang="en-GB" sz="1500" noProof="0"/>
              <a:t>.</a:t>
            </a:r>
          </a:p>
          <a:p>
            <a:pPr>
              <a:lnSpc>
                <a:spcPct val="90000"/>
              </a:lnSpc>
            </a:pPr>
            <a:r>
              <a:rPr lang="en-GB" sz="1500" noProof="0"/>
              <a:t>Can be used for both innovative and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500" noProof="0"/>
              <a:t>repurposed medicines e.g.: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500" noProof="0">
                <a:hlinkClick r:id="rId6"/>
              </a:rPr>
              <a:t>Cost-Based Price Calculation of Mexiletine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500" noProof="0">
                <a:hlinkClick r:id="rId6"/>
              </a:rPr>
              <a:t>for </a:t>
            </a:r>
            <a:r>
              <a:rPr lang="en-GB" sz="1500" noProof="0" err="1">
                <a:hlinkClick r:id="rId6"/>
              </a:rPr>
              <a:t>Nondystrophic</a:t>
            </a:r>
            <a:r>
              <a:rPr lang="en-GB" sz="1500" noProof="0">
                <a:hlinkClick r:id="rId6"/>
              </a:rPr>
              <a:t> Myotonia – ScienceDirect</a:t>
            </a:r>
            <a:r>
              <a:rPr lang="en-GB" sz="1500" noProof="0"/>
              <a:t>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9B51CF2-BCB5-7ACD-98FE-F7670FCD61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2969" y="2020824"/>
            <a:ext cx="3228207" cy="1936923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E0656A-A72B-3EC1-35A4-AD3450616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825" y="1188637"/>
            <a:ext cx="2241175" cy="44807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nl-BE" sz="3100"/>
              <a:t>AIM Fair Pricing Model in the context of treatment  optimisation</a:t>
            </a:r>
            <a:endParaRPr lang="nl-BE" sz="3100" dirty="0"/>
          </a:p>
        </p:txBody>
      </p:sp>
      <p:cxnSp>
        <p:nvCxnSpPr>
          <p:cNvPr id="19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DA1212-BB67-AD7E-EC41-8B405915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032" y="1648870"/>
            <a:ext cx="4818885" cy="3560260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endParaRPr lang="en-GB" sz="2100" noProof="0" dirty="0"/>
          </a:p>
          <a:p>
            <a:pPr marL="0" indent="0">
              <a:buNone/>
            </a:pPr>
            <a:endParaRPr lang="en-GB" sz="2100" dirty="0"/>
          </a:p>
          <a:p>
            <a:pPr marL="0" indent="0">
              <a:buNone/>
            </a:pPr>
            <a:endParaRPr lang="en-GB" sz="2100" noProof="0" dirty="0"/>
          </a:p>
          <a:p>
            <a:pPr>
              <a:buFontTx/>
              <a:buChar char="-"/>
            </a:pPr>
            <a:r>
              <a:rPr lang="en-GB" sz="2900" noProof="0" dirty="0"/>
              <a:t>Possibility of extra innovation bonus for companies who include optimisation studies </a:t>
            </a:r>
            <a:r>
              <a:rPr lang="en-GB" sz="2900" dirty="0"/>
              <a:t>in the pre-</a:t>
            </a:r>
            <a:r>
              <a:rPr lang="en-GB" sz="2900" noProof="0" dirty="0"/>
              <a:t>marketing phase </a:t>
            </a:r>
          </a:p>
          <a:p>
            <a:pPr>
              <a:buFontTx/>
              <a:buChar char="-"/>
            </a:pPr>
            <a:r>
              <a:rPr lang="en-GB" sz="2900" dirty="0"/>
              <a:t>Post-marketing investment in treatment optimisation can be incorporated in the model to renegotiate pricing and/or achieve a stronger position relative to competitors. </a:t>
            </a:r>
            <a:endParaRPr lang="en-GB" sz="2900" noProof="0" dirty="0"/>
          </a:p>
          <a:p>
            <a:pPr>
              <a:buFontTx/>
              <a:buChar char="-"/>
            </a:pPr>
            <a:r>
              <a:rPr lang="en-GB" sz="2900" dirty="0"/>
              <a:t>Post-marketing investment in treatment optimisation  (de-escalation) brings treatment costs closer to fair prices.</a:t>
            </a:r>
          </a:p>
          <a:p>
            <a:pPr>
              <a:buFontTx/>
              <a:buChar char="-"/>
            </a:pPr>
            <a:r>
              <a:rPr lang="en-GB" sz="2900" dirty="0"/>
              <a:t>Savings when applying the model could be used by governments to finance treatment optimisation studies.</a:t>
            </a:r>
          </a:p>
          <a:p>
            <a:pPr>
              <a:buFontTx/>
              <a:buChar char="-"/>
            </a:pPr>
            <a:endParaRPr lang="en-GB" sz="2100" dirty="0"/>
          </a:p>
          <a:p>
            <a:pPr>
              <a:buFontTx/>
              <a:buChar char="-"/>
            </a:pPr>
            <a:endParaRPr lang="en-GB" sz="2100" noProof="0" dirty="0"/>
          </a:p>
          <a:p>
            <a:pPr marL="457200" lvl="1" indent="0">
              <a:buNone/>
            </a:pPr>
            <a:endParaRPr lang="nl-BE" sz="2100" dirty="0"/>
          </a:p>
        </p:txBody>
      </p:sp>
      <p:pic>
        <p:nvPicPr>
          <p:cNvPr id="4" name="Picture 1" descr="A diagram of a basic profit&#10;&#10;Description automatically generated">
            <a:extLst>
              <a:ext uri="{FF2B5EF4-FFF2-40B4-BE49-F238E27FC236}">
                <a16:creationId xmlns:a16="http://schemas.microsoft.com/office/drawing/2014/main" id="{91DC899F-971B-A260-45FB-E08D9304A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227" y="657678"/>
            <a:ext cx="6385041" cy="1197193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57606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 b="1" noProof="0" dirty="0"/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GB" noProof="0" dirty="0"/>
              <a:t>Current prices are </a:t>
            </a:r>
            <a:r>
              <a:rPr lang="en-GB" b="1" noProof="0" dirty="0"/>
              <a:t>not justified </a:t>
            </a:r>
            <a:r>
              <a:rPr lang="en-GB" noProof="0" dirty="0"/>
              <a:t>by the underlying costs.</a:t>
            </a:r>
          </a:p>
          <a:p>
            <a:pPr>
              <a:lnSpc>
                <a:spcPct val="90000"/>
              </a:lnSpc>
            </a:pPr>
            <a:r>
              <a:rPr lang="en-GB" noProof="0" dirty="0"/>
              <a:t>AIM Fair Pricing Model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noProof="0" dirty="0"/>
              <a:t> Enhances </a:t>
            </a:r>
            <a:r>
              <a:rPr lang="en-GB" b="1" noProof="0" dirty="0"/>
              <a:t>transparency and fairness</a:t>
            </a:r>
            <a:r>
              <a:rPr lang="en-GB" noProof="0" dirty="0"/>
              <a:t>: potential to </a:t>
            </a:r>
            <a:r>
              <a:rPr lang="en-GB" b="1" noProof="0" dirty="0"/>
              <a:t>strengthen buyer’s negotiation position.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noProof="0" dirty="0"/>
              <a:t> Safeguards </a:t>
            </a:r>
            <a:r>
              <a:rPr lang="en-GB" b="1" noProof="0" dirty="0"/>
              <a:t>solidarity</a:t>
            </a:r>
            <a:r>
              <a:rPr lang="en-GB" noProof="0" dirty="0"/>
              <a:t> and </a:t>
            </a:r>
            <a:r>
              <a:rPr lang="en-GB" b="1" noProof="0" dirty="0"/>
              <a:t>sustainability </a:t>
            </a:r>
            <a:r>
              <a:rPr lang="en-GB" noProof="0" dirty="0"/>
              <a:t>of European health systems.</a:t>
            </a:r>
            <a:endParaRPr lang="en-GB" b="1" noProof="0" dirty="0"/>
          </a:p>
          <a:p>
            <a:pPr>
              <a:lnSpc>
                <a:spcPct val="90000"/>
              </a:lnSpc>
            </a:pPr>
            <a:r>
              <a:rPr lang="en-GB" b="1" noProof="0" dirty="0"/>
              <a:t>Calculator</a:t>
            </a:r>
            <a:r>
              <a:rPr lang="en-GB" noProof="0" dirty="0"/>
              <a:t> is a useful tool for putting the AIM Fair Pricing Model into practice</a:t>
            </a:r>
          </a:p>
          <a:p>
            <a:pPr>
              <a:lnSpc>
                <a:spcPct val="90000"/>
              </a:lnSpc>
            </a:pPr>
            <a:r>
              <a:rPr lang="en-GB" noProof="0" dirty="0"/>
              <a:t>Fair pricing model can link with treatment </a:t>
            </a:r>
            <a:r>
              <a:rPr lang="en-GB" b="1" noProof="0" dirty="0"/>
              <a:t>optimisation </a:t>
            </a:r>
            <a:r>
              <a:rPr lang="en-GB" noProof="0" dirty="0"/>
              <a:t>in</a:t>
            </a:r>
            <a:r>
              <a:rPr lang="en-GB" b="1" noProof="0" dirty="0"/>
              <a:t> </a:t>
            </a:r>
            <a:r>
              <a:rPr lang="en-GB" noProof="0" dirty="0"/>
              <a:t>pre-and post-marketing phase</a:t>
            </a:r>
          </a:p>
          <a:p>
            <a:pPr marL="0" indent="0">
              <a:lnSpc>
                <a:spcPct val="90000"/>
              </a:lnSpc>
              <a:buNone/>
            </a:pPr>
            <a:endParaRPr lang="en-GB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9D8EA-F8CA-2C7B-5005-9D87FEFB1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464" y="753499"/>
            <a:ext cx="6348736" cy="994172"/>
          </a:xfrm>
        </p:spPr>
        <p:txBody>
          <a:bodyPr>
            <a:noAutofit/>
          </a:bodyPr>
          <a:lstStyle/>
          <a:p>
            <a:r>
              <a:rPr lang="nl-BE" sz="3600" b="1" dirty="0" err="1"/>
              <a:t>Contribution</a:t>
            </a:r>
            <a:r>
              <a:rPr lang="nl-BE" sz="3600" b="1" dirty="0"/>
              <a:t> </a:t>
            </a:r>
            <a:r>
              <a:rPr lang="nl-BE" sz="3600" b="1" dirty="0" err="1"/>
              <a:t>to</a:t>
            </a:r>
            <a:r>
              <a:rPr lang="nl-BE" sz="3600" b="1" dirty="0"/>
              <a:t> </a:t>
            </a:r>
            <a:r>
              <a:rPr lang="nl-BE" sz="3600" b="1" dirty="0" err="1"/>
              <a:t>the</a:t>
            </a:r>
            <a:r>
              <a:rPr lang="nl-BE" sz="3600" b="1" dirty="0"/>
              <a:t> </a:t>
            </a:r>
            <a:r>
              <a:rPr lang="nl-BE" sz="3600" b="1" dirty="0" err="1"/>
              <a:t>study</a:t>
            </a:r>
            <a:endParaRPr lang="nl-BE" sz="3600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E33142-B82E-F42C-2BB1-71C3DD32E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2" y="2227943"/>
            <a:ext cx="5796607" cy="394257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BE" sz="2100" dirty="0"/>
              <a:t>Jocelijn Stokx (BE), Anne Hendrickx (BE), Kärt Veliste (EE), Evelyn Macken (BE), Chiara Brouns (NL), Sandra Scheffler (DE), Goentje-Gesine Schoch (DE), Maja </a:t>
            </a:r>
            <a:r>
              <a:rPr lang="nl-BE" sz="2100" dirty="0" err="1"/>
              <a:t>Slapsak</a:t>
            </a:r>
            <a:r>
              <a:rPr lang="nl-BE" sz="2100" dirty="0"/>
              <a:t> (SL), Thomas Kanga-Tona (AIM)</a:t>
            </a:r>
            <a:r>
              <a:rPr lang="en-GB" sz="2100" dirty="0"/>
              <a:t>, </a:t>
            </a:r>
            <a:r>
              <a:rPr lang="en-GB" sz="2100"/>
              <a:t>Patrick Walter (CH), </a:t>
            </a:r>
            <a:r>
              <a:rPr lang="nl-BE" sz="2100" dirty="0"/>
              <a:t>Sahar </a:t>
            </a:r>
            <a:r>
              <a:rPr lang="nl-BE" sz="2100" dirty="0" err="1"/>
              <a:t>Barjesteh</a:t>
            </a:r>
            <a:r>
              <a:rPr lang="nl-BE" sz="2100" dirty="0"/>
              <a:t> van Waalwijk van Doorn-Khosrovani (NL)</a:t>
            </a:r>
          </a:p>
          <a:p>
            <a:pPr marL="0" indent="0">
              <a:buNone/>
            </a:pPr>
            <a:endParaRPr lang="nl-BE" sz="2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Graphic 6" descr="Love Letter">
            <a:extLst>
              <a:ext uri="{FF2B5EF4-FFF2-40B4-BE49-F238E27FC236}">
                <a16:creationId xmlns:a16="http://schemas.microsoft.com/office/drawing/2014/main" id="{EFBB61A5-B765-BFB0-926A-92872FA1E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19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9352" y="5486400"/>
            <a:ext cx="2004648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Help met effen opvulling">
            <a:extLst>
              <a:ext uri="{FF2B5EF4-FFF2-40B4-BE49-F238E27FC236}">
                <a16:creationId xmlns:a16="http://schemas.microsoft.com/office/drawing/2014/main" id="{010D0251-FABC-5600-DE6C-DD733D04C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05789" y="1551128"/>
            <a:ext cx="3583036" cy="358303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18" name="Arc 13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1537" y="650160"/>
            <a:ext cx="2240924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79ACE7-2FF2-79C0-0481-6EED5EC6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9493"/>
            <a:ext cx="3943350" cy="1325563"/>
          </a:xfrm>
        </p:spPr>
        <p:txBody>
          <a:bodyPr>
            <a:normAutofit/>
          </a:bodyPr>
          <a:lstStyle/>
          <a:p>
            <a:r>
              <a:rPr lang="nl-BE"/>
              <a:t>Questions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704D88-9FF5-17BF-934D-E9F8E99E5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4443"/>
            <a:ext cx="3943350" cy="419252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  <a:p>
            <a:pPr marL="0" indent="0">
              <a:lnSpc>
                <a:spcPct val="90000"/>
              </a:lnSpc>
              <a:buNone/>
            </a:pPr>
            <a:endParaRPr lang="nl-BE" sz="2700" dirty="0"/>
          </a:p>
        </p:txBody>
      </p:sp>
    </p:spTree>
    <p:extLst>
      <p:ext uri="{BB962C8B-B14F-4D97-AF65-F5344CB8AC3E}">
        <p14:creationId xmlns:p14="http://schemas.microsoft.com/office/powerpoint/2010/main" val="391340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/>
              <a:t>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A5F4BF-508B-41E0-6F12-FAB524A0E3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0699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98018"/>
            <a:ext cx="2986391" cy="2216513"/>
          </a:xfrm>
        </p:spPr>
        <p:txBody>
          <a:bodyPr>
            <a:normAutofit/>
          </a:bodyPr>
          <a:lstStyle/>
          <a:p>
            <a:r>
              <a:rPr lang="en-GB" b="1" noProof="0" dirty="0"/>
              <a:t>AIM Fair Pricing Model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6164896" y="3712762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1" descr="A diagram of a basic profit&#10;&#10;Description automatically generated">
            <a:extLst>
              <a:ext uri="{FF2B5EF4-FFF2-40B4-BE49-F238E27FC236}">
                <a16:creationId xmlns:a16="http://schemas.microsoft.com/office/drawing/2014/main" id="{D0CD33C3-CA51-8C2F-5BFC-3410D2BCA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35" y="1418791"/>
            <a:ext cx="8154129" cy="1528897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8126" y="3998019"/>
            <a:ext cx="4787224" cy="22165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GB" sz="1500" noProof="0" dirty="0"/>
          </a:p>
          <a:p>
            <a:pPr>
              <a:lnSpc>
                <a:spcPct val="90000"/>
              </a:lnSpc>
            </a:pPr>
            <a:endParaRPr lang="en-GB" sz="1500" noProof="0" dirty="0"/>
          </a:p>
          <a:p>
            <a:pPr>
              <a:lnSpc>
                <a:spcPct val="90000"/>
              </a:lnSpc>
            </a:pPr>
            <a:endParaRPr lang="en-GB" sz="1500" noProof="0" dirty="0"/>
          </a:p>
          <a:p>
            <a:pPr>
              <a:lnSpc>
                <a:spcPct val="90000"/>
              </a:lnSpc>
            </a:pPr>
            <a:r>
              <a:rPr lang="en-GB" sz="1500" noProof="0" dirty="0"/>
              <a:t>Developed by the International Association of Mutual Benefit Societies (payers)  as a transparent, cost-based alternative.</a:t>
            </a:r>
          </a:p>
          <a:p>
            <a:pPr>
              <a:lnSpc>
                <a:spcPct val="90000"/>
              </a:lnSpc>
            </a:pPr>
            <a:r>
              <a:rPr lang="en-GB" sz="1500" noProof="0" dirty="0"/>
              <a:t>Price affordable for health systems and patients that rewards true therapeutic value (innovation bonus).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500" noProof="0" dirty="0"/>
          </a:p>
          <a:p>
            <a:pPr marL="0" indent="0">
              <a:lnSpc>
                <a:spcPct val="90000"/>
              </a:lnSpc>
              <a:buNone/>
            </a:pPr>
            <a:endParaRPr lang="en-GB" sz="1500" noProof="0" dirty="0"/>
          </a:p>
          <a:p>
            <a:pPr>
              <a:lnSpc>
                <a:spcPct val="90000"/>
              </a:lnSpc>
            </a:pPr>
            <a:endParaRPr lang="en-GB" sz="1500" noProof="0" dirty="0"/>
          </a:p>
          <a:p>
            <a:pPr marL="0" indent="0">
              <a:lnSpc>
                <a:spcPct val="90000"/>
              </a:lnSpc>
              <a:buNone/>
            </a:pPr>
            <a:endParaRPr lang="en-GB" sz="1500" noProof="0" dirty="0"/>
          </a:p>
          <a:p>
            <a:pPr>
              <a:lnSpc>
                <a:spcPct val="90000"/>
              </a:lnSpc>
            </a:pPr>
            <a:endParaRPr lang="en-GB" sz="15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D4C70F-F181-4EED-912C-897C6B6FE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160" y="417576"/>
            <a:ext cx="818223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Innovation bonus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1733454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CED609DE-A6C9-096D-C95C-05D092D671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591"/>
          <a:stretch>
            <a:fillRect/>
          </a:stretch>
        </p:blipFill>
        <p:spPr>
          <a:xfrm>
            <a:off x="511970" y="2633472"/>
            <a:ext cx="8117773" cy="3586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99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GB" b="1" noProof="0" dirty="0"/>
              <a:t>Study Objectives</a:t>
            </a: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FFFBB81A-D698-6A13-0911-8988C4418B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267242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en-GB" b="1" noProof="0" dirty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321" y="2227943"/>
            <a:ext cx="6632179" cy="3788227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GB" sz="1800" noProof="0"/>
              <a:t>Inclusion of 10 market-protected medicines.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800" noProof="0"/>
          </a:p>
          <a:p>
            <a:pPr>
              <a:lnSpc>
                <a:spcPct val="90000"/>
              </a:lnSpc>
            </a:pPr>
            <a:r>
              <a:rPr lang="en-GB" sz="1800" noProof="0"/>
              <a:t>Medicines selected based on: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800" noProof="0"/>
              <a:t>Therapeutic diversity: Included treatments for cancer, rare diseases, chronic conditions.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800" noProof="0"/>
              <a:t>Budget impact.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GB" sz="1800" noProof="0"/>
              <a:t>Innovation.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GB" sz="1800" noProof="0"/>
          </a:p>
          <a:p>
            <a:pPr>
              <a:lnSpc>
                <a:spcPct val="90000"/>
              </a:lnSpc>
            </a:pPr>
            <a:r>
              <a:rPr lang="en-GB" sz="1800" noProof="0"/>
              <a:t>Cancer: daratumumab (Darzalex®),  trifluridine with tipiracil (Lonsurf®),  palbociclib (Ibrance®).</a:t>
            </a:r>
          </a:p>
          <a:p>
            <a:pPr>
              <a:lnSpc>
                <a:spcPct val="90000"/>
              </a:lnSpc>
            </a:pPr>
            <a:r>
              <a:rPr lang="en-GB" sz="1800" noProof="0"/>
              <a:t>(Ultra) rare disease: emicizumab (Hemlibra®), selexipag (Uptravi®) and mepolizumab (Nucala®).</a:t>
            </a:r>
          </a:p>
          <a:p>
            <a:pPr>
              <a:lnSpc>
                <a:spcPct val="90000"/>
              </a:lnSpc>
            </a:pPr>
            <a:r>
              <a:rPr lang="en-GB" sz="1800" noProof="0"/>
              <a:t>Chronic diseases: ocrelizumab (Ocrevus®), glecaprevir with ​pibrentasvir (Maviret®), ​abacavir and ​lamivudine (Triumeq®), semaglutide (Ozempic®).</a:t>
            </a:r>
            <a:endParaRPr lang="en-GB" sz="1800" noProof="0" dirty="0"/>
          </a:p>
        </p:txBody>
      </p:sp>
      <p:pic>
        <p:nvPicPr>
          <p:cNvPr id="7" name="Graphic 6" descr="Medicijnen">
            <a:extLst>
              <a:ext uri="{FF2B5EF4-FFF2-40B4-BE49-F238E27FC236}">
                <a16:creationId xmlns:a16="http://schemas.microsoft.com/office/drawing/2014/main" id="{715C291B-31D9-E904-9452-0A54417B0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84500" y="2709693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557189"/>
            <a:ext cx="3646170" cy="5567891"/>
          </a:xfrm>
        </p:spPr>
        <p:txBody>
          <a:bodyPr>
            <a:normAutofit/>
          </a:bodyPr>
          <a:lstStyle/>
          <a:p>
            <a:r>
              <a:rPr lang="en-GB" b="1" noProof="0" dirty="0"/>
              <a:t>Methodology (Flow)</a:t>
            </a:r>
          </a:p>
        </p:txBody>
      </p:sp>
      <p:graphicFrame>
        <p:nvGraphicFramePr>
          <p:cNvPr id="8" name="Tijdelijke aanduiding voor inhoud 3">
            <a:extLst>
              <a:ext uri="{FF2B5EF4-FFF2-40B4-BE49-F238E27FC236}">
                <a16:creationId xmlns:a16="http://schemas.microsoft.com/office/drawing/2014/main" id="{70D19896-33A2-2207-3D33-E040D28FD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084860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Slide Background">
            <a:extLst>
              <a:ext uri="{FF2B5EF4-FFF2-40B4-BE49-F238E27FC236}">
                <a16:creationId xmlns:a16="http://schemas.microsoft.com/office/drawing/2014/main" id="{AF6CB648-9554-488A-B457-99CAAD1DA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3ADCBE7-9330-1CDA-00EB-CDD12DB72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90"/>
            <a:ext cx="9143999" cy="1733407"/>
          </a:xfrm>
          <a:prstGeom prst="rect">
            <a:avLst/>
          </a:prstGeom>
          <a:ln>
            <a:noFill/>
          </a:ln>
          <a:effectLst>
            <a:outerShdw blurRad="254000" dist="381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4D2398-A975-ECA8-3B12-1B5148DD1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51" y="240241"/>
            <a:ext cx="8070041" cy="12282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b="1" kern="1200" noProof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Key findings</a:t>
            </a:r>
            <a:r>
              <a:rPr lang="en-US" sz="35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3500" b="1" kern="1200" noProof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b="1" kern="1200" noProof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fair prices vs actual prices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92AFEC3-A2FA-DC55-4385-D3AC59E43FAB}"/>
              </a:ext>
            </a:extLst>
          </p:cNvPr>
          <p:cNvSpPr txBox="1"/>
          <p:nvPr/>
        </p:nvSpPr>
        <p:spPr>
          <a:xfrm>
            <a:off x="334445" y="1141900"/>
            <a:ext cx="3648656" cy="3850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noProof="0" dirty="0"/>
              <a:t>Fair prices were on average</a:t>
            </a:r>
          </a:p>
          <a:p>
            <a:pPr marL="74295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noProof="0" dirty="0"/>
              <a:t>53% lower than list prices</a:t>
            </a:r>
          </a:p>
          <a:p>
            <a:pPr marL="74295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noProof="0" dirty="0"/>
              <a:t>34% lower than estimated net prices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28B5640B-CBA1-843E-BE25-0B3F860126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107756"/>
              </p:ext>
            </p:extLst>
          </p:nvPr>
        </p:nvGraphicFramePr>
        <p:xfrm>
          <a:off x="4670299" y="1708781"/>
          <a:ext cx="3883655" cy="3807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E4958E2-2F30-4CAF-CA52-87DDB9DFD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739041"/>
              </p:ext>
            </p:extLst>
          </p:nvPr>
        </p:nvGraphicFramePr>
        <p:xfrm>
          <a:off x="309686" y="5534449"/>
          <a:ext cx="6389878" cy="120015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119876">
                  <a:extLst>
                    <a:ext uri="{9D8B030D-6E8A-4147-A177-3AD203B41FA5}">
                      <a16:colId xmlns:a16="http://schemas.microsoft.com/office/drawing/2014/main" val="574631687"/>
                    </a:ext>
                  </a:extLst>
                </a:gridCol>
                <a:gridCol w="1119876">
                  <a:extLst>
                    <a:ext uri="{9D8B030D-6E8A-4147-A177-3AD203B41FA5}">
                      <a16:colId xmlns:a16="http://schemas.microsoft.com/office/drawing/2014/main" val="1112859317"/>
                    </a:ext>
                  </a:extLst>
                </a:gridCol>
                <a:gridCol w="988125">
                  <a:extLst>
                    <a:ext uri="{9D8B030D-6E8A-4147-A177-3AD203B41FA5}">
                      <a16:colId xmlns:a16="http://schemas.microsoft.com/office/drawing/2014/main" val="950132519"/>
                    </a:ext>
                  </a:extLst>
                </a:gridCol>
                <a:gridCol w="1141177">
                  <a:extLst>
                    <a:ext uri="{9D8B030D-6E8A-4147-A177-3AD203B41FA5}">
                      <a16:colId xmlns:a16="http://schemas.microsoft.com/office/drawing/2014/main" val="2522074460"/>
                    </a:ext>
                  </a:extLst>
                </a:gridCol>
                <a:gridCol w="1072224">
                  <a:extLst>
                    <a:ext uri="{9D8B030D-6E8A-4147-A177-3AD203B41FA5}">
                      <a16:colId xmlns:a16="http://schemas.microsoft.com/office/drawing/2014/main" val="1168598476"/>
                    </a:ext>
                  </a:extLst>
                </a:gridCol>
                <a:gridCol w="948600">
                  <a:extLst>
                    <a:ext uri="{9D8B030D-6E8A-4147-A177-3AD203B41FA5}">
                      <a16:colId xmlns:a16="http://schemas.microsoft.com/office/drawing/2014/main" val="918092026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Brand name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Type of disease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Fair Price         (R&amp;D 250 mil) per month (€)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Fair Price              (R&amp;D 800 mil) per month (€)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Fair Price           (R&amp;D 2,5 Bil) per month (€)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Median net prices (€)</a:t>
                      </a:r>
                      <a:endParaRPr lang="en-GB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588212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 err="1">
                          <a:solidFill>
                            <a:srgbClr val="000000"/>
                          </a:solidFill>
                          <a:effectLst/>
                        </a:rPr>
                        <a:t>Darzalex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Cancer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861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2.384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7.089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12.703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1946754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 err="1">
                          <a:solidFill>
                            <a:srgbClr val="000000"/>
                          </a:solidFill>
                          <a:effectLst/>
                        </a:rPr>
                        <a:t>Uptravi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Ultra-rare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2.089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6.039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18.244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2.800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330903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Ozempic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Chronic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718774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Nucala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Rare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950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1.092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1.532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1.004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5852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88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EB58E8-FBDF-D294-0ADA-6B417D2F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noProof="0" dirty="0"/>
              <a:t>Key findings: parameters of the AIM fair pricing model</a:t>
            </a:r>
          </a:p>
        </p:txBody>
      </p:sp>
      <p:graphicFrame>
        <p:nvGraphicFramePr>
          <p:cNvPr id="6" name="Tijdelijke aanduiding voor inhoud 2">
            <a:extLst>
              <a:ext uri="{FF2B5EF4-FFF2-40B4-BE49-F238E27FC236}">
                <a16:creationId xmlns:a16="http://schemas.microsoft.com/office/drawing/2014/main" id="{7AA9348E-33F0-A74D-4A21-8868A7CF6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8446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789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</TotalTime>
  <Words>1174</Words>
  <Application>Microsoft Office PowerPoint</Application>
  <PresentationFormat>On-screen Show (4:3)</PresentationFormat>
  <Paragraphs>145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Trebuchet MS</vt:lpstr>
      <vt:lpstr>Verdana</vt:lpstr>
      <vt:lpstr>Wingdings</vt:lpstr>
      <vt:lpstr>Office Theme</vt:lpstr>
      <vt:lpstr>Balancing innovation and access: Insights from AIM’s Fair Pricing model and its current and future applications  </vt:lpstr>
      <vt:lpstr>Introduction</vt:lpstr>
      <vt:lpstr>AIM Fair Pricing Model</vt:lpstr>
      <vt:lpstr>Innovation bonus</vt:lpstr>
      <vt:lpstr>Study Objectives</vt:lpstr>
      <vt:lpstr>Methodology</vt:lpstr>
      <vt:lpstr>Methodology (Flow)</vt:lpstr>
      <vt:lpstr>Key findings:  fair prices vs actual prices</vt:lpstr>
      <vt:lpstr>Key findings: parameters of the AIM fair pricing model</vt:lpstr>
      <vt:lpstr>Key Findings: savings</vt:lpstr>
      <vt:lpstr>Discussion</vt:lpstr>
      <vt:lpstr>Current Applications</vt:lpstr>
      <vt:lpstr>AIM Fair Pricing Model in the context of treatment  optimisation</vt:lpstr>
      <vt:lpstr>Conclusion</vt:lpstr>
      <vt:lpstr>Contribution to the study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Stokx Jocelijn (100)</dc:creator>
  <cp:keywords/>
  <dc:description>generated using python-pptx</dc:description>
  <cp:lastModifiedBy>Voltz Caroline</cp:lastModifiedBy>
  <cp:revision>7</cp:revision>
  <dcterms:created xsi:type="dcterms:W3CDTF">2013-01-27T09:14:16Z</dcterms:created>
  <dcterms:modified xsi:type="dcterms:W3CDTF">2025-11-18T14:32:32Z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ea11ca-d417-4147-80ed-01a58412c458_Enabled">
    <vt:lpwstr>true</vt:lpwstr>
  </property>
  <property fmtid="{D5CDD505-2E9C-101B-9397-08002B2CF9AE}" pid="3" name="MSIP_Label_0eea11ca-d417-4147-80ed-01a58412c458_SetDate">
    <vt:lpwstr>2025-11-12T10:10:18Z</vt:lpwstr>
  </property>
  <property fmtid="{D5CDD505-2E9C-101B-9397-08002B2CF9AE}" pid="4" name="MSIP_Label_0eea11ca-d417-4147-80ed-01a58412c458_Method">
    <vt:lpwstr>Standard</vt:lpwstr>
  </property>
  <property fmtid="{D5CDD505-2E9C-101B-9397-08002B2CF9AE}" pid="5" name="MSIP_Label_0eea11ca-d417-4147-80ed-01a58412c458_Name">
    <vt:lpwstr>0eea11ca-d417-4147-80ed-01a58412c458</vt:lpwstr>
  </property>
  <property fmtid="{D5CDD505-2E9C-101B-9397-08002B2CF9AE}" pid="6" name="MSIP_Label_0eea11ca-d417-4147-80ed-01a58412c458_SiteId">
    <vt:lpwstr>bc9dc15c-61bc-4f03-b60b-e5b6d8922839</vt:lpwstr>
  </property>
  <property fmtid="{D5CDD505-2E9C-101B-9397-08002B2CF9AE}" pid="7" name="MSIP_Label_0eea11ca-d417-4147-80ed-01a58412c458_ActionId">
    <vt:lpwstr>581d3ddb-af9e-47e9-b4d0-e8e80ee8e50e</vt:lpwstr>
  </property>
  <property fmtid="{D5CDD505-2E9C-101B-9397-08002B2CF9AE}" pid="8" name="MSIP_Label_0eea11ca-d417-4147-80ed-01a58412c458_ContentBits">
    <vt:lpwstr>2</vt:lpwstr>
  </property>
  <property fmtid="{D5CDD505-2E9C-101B-9397-08002B2CF9AE}" pid="9" name="MSIP_Label_0eea11ca-d417-4147-80ed-01a58412c458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Classified as internal/staff &amp; contractors by the European Medicines Agency </vt:lpwstr>
  </property>
</Properties>
</file>