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3" r:id="rId5"/>
    <p:sldMasterId id="2147483678" r:id="rId6"/>
  </p:sldMasterIdLst>
  <p:notesMasterIdLst>
    <p:notesMasterId r:id="rId19"/>
  </p:notesMasterIdLst>
  <p:sldIdLst>
    <p:sldId id="6786" r:id="rId7"/>
    <p:sldId id="6789" r:id="rId8"/>
    <p:sldId id="6785" r:id="rId9"/>
    <p:sldId id="6787" r:id="rId10"/>
    <p:sldId id="6788" r:id="rId11"/>
    <p:sldId id="879" r:id="rId12"/>
    <p:sldId id="880" r:id="rId13"/>
    <p:sldId id="6784" r:id="rId14"/>
    <p:sldId id="2147475422" r:id="rId15"/>
    <p:sldId id="2147475410" r:id="rId16"/>
    <p:sldId id="2147475387" r:id="rId17"/>
    <p:sldId id="2147475411" r:id="rId18"/>
  </p:sldIdLst>
  <p:sldSz cx="12192000" cy="6858000"/>
  <p:notesSz cx="6858000" cy="9144000"/>
  <p:embeddedFontLs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55A4"/>
    <a:srgbClr val="E4518F"/>
    <a:srgbClr val="3676B3"/>
    <a:srgbClr val="474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012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>
        <p:guide orient="horz" pos="1440"/>
        <p:guide pos="1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C99C5-8615-485B-8EC0-8696C08BD9F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1937C74-6235-4C7B-9340-87ACE066829F}">
      <dgm:prSet phldrT="[Text]" custT="1"/>
      <dgm:spPr/>
      <dgm:t>
        <a:bodyPr/>
        <a:lstStyle/>
        <a:p>
          <a:r>
            <a:rPr lang="en-GB" sz="1800"/>
            <a:t>Know-how and reputation</a:t>
          </a:r>
        </a:p>
      </dgm:t>
    </dgm:pt>
    <dgm:pt modelId="{D10568BA-01E6-403E-9C9A-C1AD2D358A18}" type="parTrans" cxnId="{521CA575-CDE9-49C4-8CFE-C224F81811D2}">
      <dgm:prSet/>
      <dgm:spPr/>
      <dgm:t>
        <a:bodyPr/>
        <a:lstStyle/>
        <a:p>
          <a:endParaRPr lang="en-GB"/>
        </a:p>
      </dgm:t>
    </dgm:pt>
    <dgm:pt modelId="{F455E851-7555-4557-B1FF-C873948C13BE}" type="sibTrans" cxnId="{521CA575-CDE9-49C4-8CFE-C224F81811D2}">
      <dgm:prSet/>
      <dgm:spPr/>
      <dgm:t>
        <a:bodyPr/>
        <a:lstStyle/>
        <a:p>
          <a:endParaRPr lang="en-GB"/>
        </a:p>
      </dgm:t>
    </dgm:pt>
    <dgm:pt modelId="{D4FB026B-8B34-4718-B6FD-43B66D80ADF7}">
      <dgm:prSet phldrT="[Text]" custT="1"/>
      <dgm:spPr/>
      <dgm:t>
        <a:bodyPr/>
        <a:lstStyle/>
        <a:p>
          <a:r>
            <a:rPr lang="en-GB" sz="1800"/>
            <a:t>One stop-shop</a:t>
          </a:r>
        </a:p>
      </dgm:t>
    </dgm:pt>
    <dgm:pt modelId="{8B6F4BE7-02DE-43A9-A567-64288F5F431E}" type="parTrans" cxnId="{06465F5E-7B1E-48EE-BBB1-E62BFC2FEA2A}">
      <dgm:prSet/>
      <dgm:spPr/>
      <dgm:t>
        <a:bodyPr/>
        <a:lstStyle/>
        <a:p>
          <a:endParaRPr lang="en-GB"/>
        </a:p>
      </dgm:t>
    </dgm:pt>
    <dgm:pt modelId="{DADA3F09-437E-403A-B286-DB7EBD91506F}" type="sibTrans" cxnId="{06465F5E-7B1E-48EE-BBB1-E62BFC2FEA2A}">
      <dgm:prSet/>
      <dgm:spPr/>
      <dgm:t>
        <a:bodyPr/>
        <a:lstStyle/>
        <a:p>
          <a:endParaRPr lang="en-GB"/>
        </a:p>
      </dgm:t>
    </dgm:pt>
    <dgm:pt modelId="{8C6A2533-8076-4167-BDC0-07B1033BA4E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effectLst/>
              <a:latin typeface="+mn-lt"/>
              <a:ea typeface="Times New Roman" panose="02020603050405020304" pitchFamily="18" charset="0"/>
            </a:rPr>
            <a:t>All functions for a large clinical trial are in-house</a:t>
          </a:r>
          <a:endParaRPr lang="en-GB" sz="1200">
            <a:latin typeface="+mn-lt"/>
          </a:endParaRPr>
        </a:p>
      </dgm:t>
    </dgm:pt>
    <dgm:pt modelId="{089DABBD-6E2D-419B-8177-E2E83D5A92EA}" type="parTrans" cxnId="{63E4E7AE-FF80-4FC6-83EA-A56EE82AD52F}">
      <dgm:prSet/>
      <dgm:spPr/>
      <dgm:t>
        <a:bodyPr/>
        <a:lstStyle/>
        <a:p>
          <a:endParaRPr lang="en-GB"/>
        </a:p>
      </dgm:t>
    </dgm:pt>
    <dgm:pt modelId="{5514D633-CA5A-4A81-AB7F-49AC4EB24160}" type="sibTrans" cxnId="{63E4E7AE-FF80-4FC6-83EA-A56EE82AD52F}">
      <dgm:prSet/>
      <dgm:spPr/>
      <dgm:t>
        <a:bodyPr/>
        <a:lstStyle/>
        <a:p>
          <a:endParaRPr lang="en-GB"/>
        </a:p>
      </dgm:t>
    </dgm:pt>
    <dgm:pt modelId="{84CA8C43-9B32-4619-B1AD-EDBE0038FD68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>
              <a:effectLst/>
              <a:latin typeface="+mn-lt"/>
              <a:ea typeface="Times New Roman" panose="02020603050405020304" pitchFamily="18" charset="0"/>
            </a:rPr>
            <a:t>Long standing history of successful drug approvals in oncology and of conducting registrational studies</a:t>
          </a:r>
          <a:endParaRPr lang="en-GB" sz="1200">
            <a:latin typeface="+mn-lt"/>
          </a:endParaRPr>
        </a:p>
      </dgm:t>
    </dgm:pt>
    <dgm:pt modelId="{1F2AB7F2-1C70-400A-B25B-ED04B27BE4CA}" type="parTrans" cxnId="{10AB46DB-B7CF-41E7-A37E-A1D47F924AFB}">
      <dgm:prSet/>
      <dgm:spPr/>
      <dgm:t>
        <a:bodyPr/>
        <a:lstStyle/>
        <a:p>
          <a:endParaRPr lang="en-GB"/>
        </a:p>
      </dgm:t>
    </dgm:pt>
    <dgm:pt modelId="{4ACFCAEE-1FD5-403A-95F7-5E92CDB4C084}" type="sibTrans" cxnId="{10AB46DB-B7CF-41E7-A37E-A1D47F924AFB}">
      <dgm:prSet/>
      <dgm:spPr/>
      <dgm:t>
        <a:bodyPr/>
        <a:lstStyle/>
        <a:p>
          <a:endParaRPr lang="en-GB"/>
        </a:p>
      </dgm:t>
    </dgm:pt>
    <dgm:pt modelId="{A9EFFFFB-BFBD-4239-9404-CF40A135F42A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>
              <a:effectLst/>
              <a:latin typeface="+mn-lt"/>
              <a:ea typeface="Times New Roman" panose="02020603050405020304" pitchFamily="18" charset="0"/>
            </a:rPr>
            <a:t>EORTC provides a </a:t>
          </a:r>
          <a:r>
            <a:rPr lang="en-GB" sz="1200">
              <a:latin typeface="+mn-lt"/>
              <a:ea typeface="Times New Roman" panose="02020603050405020304" pitchFamily="18" charset="0"/>
            </a:rPr>
            <a:t>transparent &amp;</a:t>
          </a:r>
          <a:r>
            <a:rPr lang="en-GB" sz="1200">
              <a:effectLst/>
              <a:latin typeface="+mn-lt"/>
              <a:ea typeface="Times New Roman" panose="02020603050405020304" pitchFamily="18" charset="0"/>
            </a:rPr>
            <a:t> honest </a:t>
          </a:r>
          <a:r>
            <a:rPr lang="en-GB" sz="1200">
              <a:latin typeface="+mn-lt"/>
              <a:ea typeface="Times New Roman" panose="02020603050405020304" pitchFamily="18" charset="0"/>
            </a:rPr>
            <a:t>opinion</a:t>
          </a:r>
          <a:r>
            <a:rPr lang="en-GB" sz="1200">
              <a:effectLst/>
              <a:latin typeface="+mn-lt"/>
              <a:ea typeface="Times New Roman" panose="02020603050405020304" pitchFamily="18" charset="0"/>
            </a:rPr>
            <a:t> on trial design, strategy and  feasibility,</a:t>
          </a:r>
          <a:r>
            <a:rPr lang="en-GB" sz="1200">
              <a:latin typeface="+mn-lt"/>
            </a:rPr>
            <a:t> increasing the probability of success of a programme</a:t>
          </a:r>
        </a:p>
      </dgm:t>
    </dgm:pt>
    <dgm:pt modelId="{C52310EB-F9CD-4F3C-9A7C-B2CEE7FD6BCD}" type="sibTrans" cxnId="{47EFBCC9-6BA7-424D-92D3-10D27783BF72}">
      <dgm:prSet/>
      <dgm:spPr/>
      <dgm:t>
        <a:bodyPr/>
        <a:lstStyle/>
        <a:p>
          <a:endParaRPr lang="en-GB"/>
        </a:p>
      </dgm:t>
    </dgm:pt>
    <dgm:pt modelId="{36BA185F-A1BD-465B-BBCB-1AAB06340330}" type="parTrans" cxnId="{47EFBCC9-6BA7-424D-92D3-10D27783BF72}">
      <dgm:prSet/>
      <dgm:spPr/>
      <dgm:t>
        <a:bodyPr/>
        <a:lstStyle/>
        <a:p>
          <a:endParaRPr lang="en-GB"/>
        </a:p>
      </dgm:t>
    </dgm:pt>
    <dgm:pt modelId="{B1EDC2A9-B96E-43E7-BF96-F5DA099E5722}">
      <dgm:prSet phldrT="[Text]" custT="1"/>
      <dgm:spPr>
        <a:solidFill>
          <a:schemeClr val="accent6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800"/>
            <a:t> Peer Review</a:t>
          </a:r>
        </a:p>
        <a:p>
          <a:pPr>
            <a:buFont typeface="Symbol" panose="05050102010706020507" pitchFamily="18" charset="2"/>
            <a:buChar char=""/>
          </a:pPr>
          <a:r>
            <a:rPr lang="en-GB" sz="1800"/>
            <a:t>Methodological relevance</a:t>
          </a:r>
        </a:p>
      </dgm:t>
    </dgm:pt>
    <dgm:pt modelId="{F2C76CC2-2FFA-494C-B452-7BE0AB6EF196}" type="parTrans" cxnId="{483C829F-71E7-4DF0-BE20-73C9D50AB49F}">
      <dgm:prSet/>
      <dgm:spPr/>
      <dgm:t>
        <a:bodyPr/>
        <a:lstStyle/>
        <a:p>
          <a:endParaRPr lang="en-GB"/>
        </a:p>
      </dgm:t>
    </dgm:pt>
    <dgm:pt modelId="{3F4B3FD7-F60B-4758-AAA0-6F4141FF8E57}" type="sibTrans" cxnId="{483C829F-71E7-4DF0-BE20-73C9D50AB49F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666935F8-C99B-4676-89B2-31075335FB58}">
      <dgm:prSet custT="1"/>
      <dgm:spPr/>
      <dgm:t>
        <a:bodyPr/>
        <a:lstStyle/>
        <a:p>
          <a:r>
            <a:rPr lang="en-GB" sz="1800"/>
            <a:t>Flexible environment</a:t>
          </a:r>
        </a:p>
      </dgm:t>
    </dgm:pt>
    <dgm:pt modelId="{651F5BEC-12A8-46B0-AF48-D3FA9069CDBE}" type="parTrans" cxnId="{980BFD69-83E8-4CFB-8D11-79326D0D96BE}">
      <dgm:prSet/>
      <dgm:spPr/>
      <dgm:t>
        <a:bodyPr/>
        <a:lstStyle/>
        <a:p>
          <a:endParaRPr lang="en-GB"/>
        </a:p>
      </dgm:t>
    </dgm:pt>
    <dgm:pt modelId="{9A9EC67B-E66E-46A4-939D-42764E73B68A}" type="sibTrans" cxnId="{980BFD69-83E8-4CFB-8D11-79326D0D96BE}">
      <dgm:prSet/>
      <dgm:spPr/>
      <dgm:t>
        <a:bodyPr/>
        <a:lstStyle/>
        <a:p>
          <a:endParaRPr lang="en-GB"/>
        </a:p>
      </dgm:t>
    </dgm:pt>
    <dgm:pt modelId="{2CB45BB6-6A8E-471D-84EA-7E4C397D572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 dirty="0">
              <a:effectLst/>
              <a:latin typeface="+mn-lt"/>
              <a:ea typeface="Times New Roman" panose="02020603050405020304" pitchFamily="18" charset="0"/>
            </a:rPr>
            <a:t>Large enough to be effective, small enough to be fast</a:t>
          </a:r>
          <a:endParaRPr lang="en-GB" sz="1200" dirty="0">
            <a:latin typeface="+mn-lt"/>
          </a:endParaRPr>
        </a:p>
      </dgm:t>
    </dgm:pt>
    <dgm:pt modelId="{BB176F31-01F6-4F5D-B740-0086FB0390F2}" type="parTrans" cxnId="{EA436826-C6F8-44DF-B9DD-022F06638EA1}">
      <dgm:prSet/>
      <dgm:spPr/>
      <dgm:t>
        <a:bodyPr/>
        <a:lstStyle/>
        <a:p>
          <a:endParaRPr lang="en-GB"/>
        </a:p>
      </dgm:t>
    </dgm:pt>
    <dgm:pt modelId="{E14BCAE8-BD3F-4516-886E-A82362A53109}" type="sibTrans" cxnId="{EA436826-C6F8-44DF-B9DD-022F06638EA1}">
      <dgm:prSet/>
      <dgm:spPr/>
      <dgm:t>
        <a:bodyPr/>
        <a:lstStyle/>
        <a:p>
          <a:endParaRPr lang="en-GB"/>
        </a:p>
      </dgm:t>
    </dgm:pt>
    <dgm:pt modelId="{360F9B17-E763-4845-951A-8AEF5D0436F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latin typeface="+mn-lt"/>
            </a:rPr>
            <a:t>Site contracting and activation</a:t>
          </a:r>
        </a:p>
      </dgm:t>
    </dgm:pt>
    <dgm:pt modelId="{1AD1147F-8258-468A-AB03-F1F2D6DB6138}" type="parTrans" cxnId="{4BEE1823-4303-47B5-8E6C-A2128C7979F6}">
      <dgm:prSet/>
      <dgm:spPr/>
      <dgm:t>
        <a:bodyPr/>
        <a:lstStyle/>
        <a:p>
          <a:endParaRPr lang="en-GB"/>
        </a:p>
      </dgm:t>
    </dgm:pt>
    <dgm:pt modelId="{82DFAB2A-C8C2-4F63-B99D-35292EAFD744}" type="sibTrans" cxnId="{4BEE1823-4303-47B5-8E6C-A2128C7979F6}">
      <dgm:prSet/>
      <dgm:spPr/>
      <dgm:t>
        <a:bodyPr/>
        <a:lstStyle/>
        <a:p>
          <a:endParaRPr lang="en-GB"/>
        </a:p>
      </dgm:t>
    </dgm:pt>
    <dgm:pt modelId="{7FAB0F3A-E402-4335-9D7F-F22A522988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latin typeface="+mn-lt"/>
            </a:rPr>
            <a:t> Auditable SOPs and policies</a:t>
          </a:r>
        </a:p>
      </dgm:t>
    </dgm:pt>
    <dgm:pt modelId="{53686C15-5D9D-4E3C-B2FB-9E113BB9532A}" type="parTrans" cxnId="{130F29E4-74CD-4121-8ACE-57EE548A3C9B}">
      <dgm:prSet/>
      <dgm:spPr/>
      <dgm:t>
        <a:bodyPr/>
        <a:lstStyle/>
        <a:p>
          <a:endParaRPr lang="en-GB"/>
        </a:p>
      </dgm:t>
    </dgm:pt>
    <dgm:pt modelId="{689ADAAE-4629-45F4-A0F6-666FA4BBA0E7}" type="sibTrans" cxnId="{130F29E4-74CD-4121-8ACE-57EE548A3C9B}">
      <dgm:prSet/>
      <dgm:spPr/>
      <dgm:t>
        <a:bodyPr/>
        <a:lstStyle/>
        <a:p>
          <a:endParaRPr lang="en-GB"/>
        </a:p>
      </dgm:t>
    </dgm:pt>
    <dgm:pt modelId="{B85FAE4E-1952-4EF1-88FA-A96912D2024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latin typeface="+mn-lt"/>
            </a:rPr>
            <a:t>Protocol and database development</a:t>
          </a:r>
        </a:p>
      </dgm:t>
    </dgm:pt>
    <dgm:pt modelId="{1DE16D4A-9DE6-40E4-B84B-9B9F6E889908}" type="parTrans" cxnId="{8B487B41-5BBC-410D-8F12-4CC9C9079CA4}">
      <dgm:prSet/>
      <dgm:spPr/>
      <dgm:t>
        <a:bodyPr/>
        <a:lstStyle/>
        <a:p>
          <a:endParaRPr lang="en-GB"/>
        </a:p>
      </dgm:t>
    </dgm:pt>
    <dgm:pt modelId="{F2E0E21F-26B9-41EC-A41C-149642D273BF}" type="sibTrans" cxnId="{8B487B41-5BBC-410D-8F12-4CC9C9079CA4}">
      <dgm:prSet/>
      <dgm:spPr/>
      <dgm:t>
        <a:bodyPr/>
        <a:lstStyle/>
        <a:p>
          <a:endParaRPr lang="en-GB"/>
        </a:p>
      </dgm:t>
    </dgm:pt>
    <dgm:pt modelId="{D10BD61F-F77E-4ACD-B170-CFB6BBB906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latin typeface="+mn-lt"/>
            </a:rPr>
            <a:t>Data management and monitoring</a:t>
          </a:r>
        </a:p>
      </dgm:t>
    </dgm:pt>
    <dgm:pt modelId="{A6B89E85-E1D4-4816-8D3C-C04CF6E14173}" type="parTrans" cxnId="{0D0D9948-AA1B-4AC3-AB8E-66430D3AFAB1}">
      <dgm:prSet/>
      <dgm:spPr/>
      <dgm:t>
        <a:bodyPr/>
        <a:lstStyle/>
        <a:p>
          <a:endParaRPr lang="en-GB"/>
        </a:p>
      </dgm:t>
    </dgm:pt>
    <dgm:pt modelId="{98222EA1-6D2A-4834-94D8-C17E2F3D990C}" type="sibTrans" cxnId="{0D0D9948-AA1B-4AC3-AB8E-66430D3AFAB1}">
      <dgm:prSet/>
      <dgm:spPr/>
      <dgm:t>
        <a:bodyPr/>
        <a:lstStyle/>
        <a:p>
          <a:endParaRPr lang="en-GB"/>
        </a:p>
      </dgm:t>
    </dgm:pt>
    <dgm:pt modelId="{B34D4E51-6329-461B-AAE4-554D0ABB887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latin typeface="+mn-lt"/>
            </a:rPr>
            <a:t>Analysis and reporting</a:t>
          </a:r>
        </a:p>
      </dgm:t>
    </dgm:pt>
    <dgm:pt modelId="{FF34B599-D418-4253-898F-E904874ED258}" type="parTrans" cxnId="{3FE77EEA-7BC0-4E81-BCC3-140EDFDCC056}">
      <dgm:prSet/>
      <dgm:spPr/>
      <dgm:t>
        <a:bodyPr/>
        <a:lstStyle/>
        <a:p>
          <a:endParaRPr lang="en-GB"/>
        </a:p>
      </dgm:t>
    </dgm:pt>
    <dgm:pt modelId="{07D83E4D-DA49-494A-909A-755975EA2F46}" type="sibTrans" cxnId="{3FE77EEA-7BC0-4E81-BCC3-140EDFDCC056}">
      <dgm:prSet/>
      <dgm:spPr/>
      <dgm:t>
        <a:bodyPr/>
        <a:lstStyle/>
        <a:p>
          <a:endParaRPr lang="en-GB"/>
        </a:p>
      </dgm:t>
    </dgm:pt>
    <dgm:pt modelId="{906B04A3-4A7B-440A-9C26-432A9ADB485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latin typeface="+mn-lt"/>
            </a:rPr>
            <a:t>Tissue sample collection</a:t>
          </a:r>
        </a:p>
      </dgm:t>
    </dgm:pt>
    <dgm:pt modelId="{21C4E309-D06F-4C7C-9D2C-84AE446F6E9A}" type="parTrans" cxnId="{88225C84-64B3-44FB-A1FB-284B0825FB08}">
      <dgm:prSet/>
      <dgm:spPr/>
      <dgm:t>
        <a:bodyPr/>
        <a:lstStyle/>
        <a:p>
          <a:endParaRPr lang="en-GB"/>
        </a:p>
      </dgm:t>
    </dgm:pt>
    <dgm:pt modelId="{21E1F3DD-67A2-407E-A74B-9B7DE38C80B7}" type="sibTrans" cxnId="{88225C84-64B3-44FB-A1FB-284B0825FB08}">
      <dgm:prSet/>
      <dgm:spPr/>
      <dgm:t>
        <a:bodyPr/>
        <a:lstStyle/>
        <a:p>
          <a:endParaRPr lang="en-GB"/>
        </a:p>
      </dgm:t>
    </dgm:pt>
    <dgm:pt modelId="{243766CB-AC4C-4509-B449-F47C8789E74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 dirty="0">
              <a:latin typeface="+mn-lt"/>
            </a:rPr>
            <a:t>Adapting to the evolving interests and needs of partners: industry, HTAs, payors, regulators (EMA/FDA), etc.</a:t>
          </a:r>
        </a:p>
      </dgm:t>
    </dgm:pt>
    <dgm:pt modelId="{F442A0B6-9077-4FC6-BC47-1CB6A8880742}" type="parTrans" cxnId="{DB3540E1-99EE-4587-97F7-3740D2732EF7}">
      <dgm:prSet/>
      <dgm:spPr/>
      <dgm:t>
        <a:bodyPr/>
        <a:lstStyle/>
        <a:p>
          <a:endParaRPr lang="en-GB"/>
        </a:p>
      </dgm:t>
    </dgm:pt>
    <dgm:pt modelId="{0DC14CB5-2A38-4A2B-8BB8-A45A0354B853}" type="sibTrans" cxnId="{DB3540E1-99EE-4587-97F7-3740D2732EF7}">
      <dgm:prSet/>
      <dgm:spPr/>
      <dgm:t>
        <a:bodyPr/>
        <a:lstStyle/>
        <a:p>
          <a:endParaRPr lang="en-GB"/>
        </a:p>
      </dgm:t>
    </dgm:pt>
    <dgm:pt modelId="{29215DD7-E37B-471B-9C0E-38DE8AF03604}" type="pres">
      <dgm:prSet presAssocID="{CB9C99C5-8615-485B-8EC0-8696C08BD9F7}" presName="Name0" presStyleCnt="0">
        <dgm:presLayoutVars>
          <dgm:dir/>
          <dgm:animLvl val="lvl"/>
          <dgm:resizeHandles val="exact"/>
        </dgm:presLayoutVars>
      </dgm:prSet>
      <dgm:spPr/>
    </dgm:pt>
    <dgm:pt modelId="{AB294CE4-1018-4611-80F5-C981046B4DF0}" type="pres">
      <dgm:prSet presAssocID="{CB9C99C5-8615-485B-8EC0-8696C08BD9F7}" presName="tSp" presStyleCnt="0"/>
      <dgm:spPr/>
    </dgm:pt>
    <dgm:pt modelId="{A8DA7CA9-4137-4309-B0F9-A24B76D54FBB}" type="pres">
      <dgm:prSet presAssocID="{CB9C99C5-8615-485B-8EC0-8696C08BD9F7}" presName="bSp" presStyleCnt="0"/>
      <dgm:spPr/>
    </dgm:pt>
    <dgm:pt modelId="{02BB4023-C3DC-400B-9C88-8DB453C05BC2}" type="pres">
      <dgm:prSet presAssocID="{CB9C99C5-8615-485B-8EC0-8696C08BD9F7}" presName="process" presStyleCnt="0"/>
      <dgm:spPr/>
    </dgm:pt>
    <dgm:pt modelId="{6CCCEF9A-6782-4A0E-89AA-6D4512DDC056}" type="pres">
      <dgm:prSet presAssocID="{91937C74-6235-4C7B-9340-87ACE066829F}" presName="composite1" presStyleCnt="0"/>
      <dgm:spPr/>
    </dgm:pt>
    <dgm:pt modelId="{7E52D93F-E1B8-4A0A-96D0-B62730996830}" type="pres">
      <dgm:prSet presAssocID="{91937C74-6235-4C7B-9340-87ACE066829F}" presName="dummyNode1" presStyleLbl="node1" presStyleIdx="0" presStyleCnt="4"/>
      <dgm:spPr/>
    </dgm:pt>
    <dgm:pt modelId="{AE1DCCC2-6532-4612-A3A1-DC7359251111}" type="pres">
      <dgm:prSet presAssocID="{91937C74-6235-4C7B-9340-87ACE066829F}" presName="childNode1" presStyleLbl="bgAcc1" presStyleIdx="0" presStyleCnt="4" custScaleY="147899">
        <dgm:presLayoutVars>
          <dgm:bulletEnabled val="1"/>
        </dgm:presLayoutVars>
      </dgm:prSet>
      <dgm:spPr/>
    </dgm:pt>
    <dgm:pt modelId="{D14C69E9-1F2A-473F-A4F8-DD709788AD50}" type="pres">
      <dgm:prSet presAssocID="{91937C74-6235-4C7B-9340-87ACE066829F}" presName="childNode1tx" presStyleLbl="bgAcc1" presStyleIdx="0" presStyleCnt="4">
        <dgm:presLayoutVars>
          <dgm:bulletEnabled val="1"/>
        </dgm:presLayoutVars>
      </dgm:prSet>
      <dgm:spPr/>
    </dgm:pt>
    <dgm:pt modelId="{9F3B4D19-101E-4D86-90A1-4B14D691A2D9}" type="pres">
      <dgm:prSet presAssocID="{91937C74-6235-4C7B-9340-87ACE066829F}" presName="parentNode1" presStyleLbl="node1" presStyleIdx="0" presStyleCnt="4" custLinFactNeighborX="2368" custLinFactNeighborY="32156">
        <dgm:presLayoutVars>
          <dgm:chMax val="1"/>
          <dgm:bulletEnabled val="1"/>
        </dgm:presLayoutVars>
      </dgm:prSet>
      <dgm:spPr/>
    </dgm:pt>
    <dgm:pt modelId="{D7B89F90-89BF-482B-953E-BCD08139E8CA}" type="pres">
      <dgm:prSet presAssocID="{91937C74-6235-4C7B-9340-87ACE066829F}" presName="connSite1" presStyleCnt="0"/>
      <dgm:spPr/>
    </dgm:pt>
    <dgm:pt modelId="{33DA2197-BD91-4A9F-B2EF-258AA3B27E76}" type="pres">
      <dgm:prSet presAssocID="{F455E851-7555-4557-B1FF-C873948C13BE}" presName="Name9" presStyleLbl="sibTrans2D1" presStyleIdx="0" presStyleCnt="3" custLinFactNeighborY="5952"/>
      <dgm:spPr/>
    </dgm:pt>
    <dgm:pt modelId="{B89117AC-B3D2-4314-93C0-F1BA831C9C82}" type="pres">
      <dgm:prSet presAssocID="{D4FB026B-8B34-4718-B6FD-43B66D80ADF7}" presName="composite2" presStyleCnt="0"/>
      <dgm:spPr/>
    </dgm:pt>
    <dgm:pt modelId="{5EAD0CC9-E767-4DE7-956D-492374492616}" type="pres">
      <dgm:prSet presAssocID="{D4FB026B-8B34-4718-B6FD-43B66D80ADF7}" presName="dummyNode2" presStyleLbl="node1" presStyleIdx="0" presStyleCnt="4"/>
      <dgm:spPr/>
    </dgm:pt>
    <dgm:pt modelId="{A5843A9D-996D-43E7-987A-43434CAC466C}" type="pres">
      <dgm:prSet presAssocID="{D4FB026B-8B34-4718-B6FD-43B66D80ADF7}" presName="childNode2" presStyleLbl="bgAcc1" presStyleIdx="1" presStyleCnt="4" custScaleY="158581" custLinFactNeighborY="10646">
        <dgm:presLayoutVars>
          <dgm:bulletEnabled val="1"/>
        </dgm:presLayoutVars>
      </dgm:prSet>
      <dgm:spPr/>
    </dgm:pt>
    <dgm:pt modelId="{8515DEEA-C212-4E3C-9796-CC09B953FDBA}" type="pres">
      <dgm:prSet presAssocID="{D4FB026B-8B34-4718-B6FD-43B66D80ADF7}" presName="childNode2tx" presStyleLbl="bgAcc1" presStyleIdx="1" presStyleCnt="4">
        <dgm:presLayoutVars>
          <dgm:bulletEnabled val="1"/>
        </dgm:presLayoutVars>
      </dgm:prSet>
      <dgm:spPr/>
    </dgm:pt>
    <dgm:pt modelId="{D4E2E5B0-E191-472C-BFA8-54FF87925DF1}" type="pres">
      <dgm:prSet presAssocID="{D4FB026B-8B34-4718-B6FD-43B66D80ADF7}" presName="parentNode2" presStyleLbl="node1" presStyleIdx="1" presStyleCnt="4" custLinFactNeighborX="947" custLinFactNeighborY="-35729">
        <dgm:presLayoutVars>
          <dgm:chMax val="0"/>
          <dgm:bulletEnabled val="1"/>
        </dgm:presLayoutVars>
      </dgm:prSet>
      <dgm:spPr/>
    </dgm:pt>
    <dgm:pt modelId="{62D82998-C3DB-45D6-A530-05DC3D69ABD3}" type="pres">
      <dgm:prSet presAssocID="{D4FB026B-8B34-4718-B6FD-43B66D80ADF7}" presName="connSite2" presStyleCnt="0"/>
      <dgm:spPr/>
    </dgm:pt>
    <dgm:pt modelId="{36FE3735-613E-47E5-9362-AAB53986F508}" type="pres">
      <dgm:prSet presAssocID="{DADA3F09-437E-403A-B286-DB7EBD91506F}" presName="Name18" presStyleLbl="sibTrans2D1" presStyleIdx="1" presStyleCnt="3"/>
      <dgm:spPr/>
    </dgm:pt>
    <dgm:pt modelId="{70677408-1291-44BE-920F-56ED3CE63C3A}" type="pres">
      <dgm:prSet presAssocID="{B1EDC2A9-B96E-43E7-BF96-F5DA099E5722}" presName="composite1" presStyleCnt="0"/>
      <dgm:spPr/>
    </dgm:pt>
    <dgm:pt modelId="{7081D1D8-B4CB-4288-8512-E3859FF2431D}" type="pres">
      <dgm:prSet presAssocID="{B1EDC2A9-B96E-43E7-BF96-F5DA099E5722}" presName="dummyNode1" presStyleLbl="node1" presStyleIdx="1" presStyleCnt="4"/>
      <dgm:spPr/>
    </dgm:pt>
    <dgm:pt modelId="{04ED74DF-9212-49CF-9D10-489AA62843B8}" type="pres">
      <dgm:prSet presAssocID="{B1EDC2A9-B96E-43E7-BF96-F5DA099E5722}" presName="childNode1" presStyleLbl="bgAcc1" presStyleIdx="2" presStyleCnt="4" custScaleY="147899">
        <dgm:presLayoutVars>
          <dgm:bulletEnabled val="1"/>
        </dgm:presLayoutVars>
      </dgm:prSet>
      <dgm:spPr/>
    </dgm:pt>
    <dgm:pt modelId="{B813E8A7-0D86-49CC-84F7-1A897DA2DEC9}" type="pres">
      <dgm:prSet presAssocID="{B1EDC2A9-B96E-43E7-BF96-F5DA099E5722}" presName="childNode1tx" presStyleLbl="bgAcc1" presStyleIdx="2" presStyleCnt="4">
        <dgm:presLayoutVars>
          <dgm:bulletEnabled val="1"/>
        </dgm:presLayoutVars>
      </dgm:prSet>
      <dgm:spPr/>
    </dgm:pt>
    <dgm:pt modelId="{E1638529-8B36-4943-B63B-6649C0098315}" type="pres">
      <dgm:prSet presAssocID="{B1EDC2A9-B96E-43E7-BF96-F5DA099E5722}" presName="parentNode1" presStyleLbl="node1" presStyleIdx="2" presStyleCnt="4" custScaleY="124850" custLinFactNeighborY="27392">
        <dgm:presLayoutVars>
          <dgm:chMax val="1"/>
          <dgm:bulletEnabled val="1"/>
        </dgm:presLayoutVars>
      </dgm:prSet>
      <dgm:spPr/>
    </dgm:pt>
    <dgm:pt modelId="{4E8B2083-521D-45D8-A1A3-8A20A94C718F}" type="pres">
      <dgm:prSet presAssocID="{B1EDC2A9-B96E-43E7-BF96-F5DA099E5722}" presName="connSite1" presStyleCnt="0"/>
      <dgm:spPr/>
    </dgm:pt>
    <dgm:pt modelId="{989254E1-A371-43B4-8A0E-A8DA96988135}" type="pres">
      <dgm:prSet presAssocID="{3F4B3FD7-F60B-4758-AAA0-6F4141FF8E57}" presName="Name9" presStyleLbl="sibTrans2D1" presStyleIdx="2" presStyleCnt="3" custLinFactNeighborY="2662"/>
      <dgm:spPr/>
    </dgm:pt>
    <dgm:pt modelId="{981B9AC5-1855-4315-AF50-743F5115B60E}" type="pres">
      <dgm:prSet presAssocID="{666935F8-C99B-4676-89B2-31075335FB58}" presName="composite2" presStyleCnt="0"/>
      <dgm:spPr/>
    </dgm:pt>
    <dgm:pt modelId="{9BE697A2-AB4A-4EA5-9AFF-40C3733CCFF3}" type="pres">
      <dgm:prSet presAssocID="{666935F8-C99B-4676-89B2-31075335FB58}" presName="dummyNode2" presStyleLbl="node1" presStyleIdx="2" presStyleCnt="4"/>
      <dgm:spPr/>
    </dgm:pt>
    <dgm:pt modelId="{8C1F99CF-BE3C-4A0D-AEDE-324111505FF0}" type="pres">
      <dgm:prSet presAssocID="{666935F8-C99B-4676-89B2-31075335FB58}" presName="childNode2" presStyleLbl="bgAcc1" presStyleIdx="3" presStyleCnt="4" custScaleY="151226" custLinFactNeighborX="421" custLinFactNeighborY="10660">
        <dgm:presLayoutVars>
          <dgm:bulletEnabled val="1"/>
        </dgm:presLayoutVars>
      </dgm:prSet>
      <dgm:spPr/>
    </dgm:pt>
    <dgm:pt modelId="{50F0B70A-312E-44B8-9A3B-B6FF1F12A67B}" type="pres">
      <dgm:prSet presAssocID="{666935F8-C99B-4676-89B2-31075335FB58}" presName="childNode2tx" presStyleLbl="bgAcc1" presStyleIdx="3" presStyleCnt="4">
        <dgm:presLayoutVars>
          <dgm:bulletEnabled val="1"/>
        </dgm:presLayoutVars>
      </dgm:prSet>
      <dgm:spPr/>
    </dgm:pt>
    <dgm:pt modelId="{0BC7F9BE-C349-4789-A0D3-060CFAA724BA}" type="pres">
      <dgm:prSet presAssocID="{666935F8-C99B-4676-89B2-31075335FB58}" presName="parentNode2" presStyleLbl="node1" presStyleIdx="3" presStyleCnt="4" custLinFactNeighborX="-947" custLinFactNeighborY="-36920">
        <dgm:presLayoutVars>
          <dgm:chMax val="0"/>
          <dgm:bulletEnabled val="1"/>
        </dgm:presLayoutVars>
      </dgm:prSet>
      <dgm:spPr/>
    </dgm:pt>
    <dgm:pt modelId="{694A088F-825F-45D0-8CD8-0B3DFF9F53CA}" type="pres">
      <dgm:prSet presAssocID="{666935F8-C99B-4676-89B2-31075335FB58}" presName="connSite2" presStyleCnt="0"/>
      <dgm:spPr/>
    </dgm:pt>
  </dgm:ptLst>
  <dgm:cxnLst>
    <dgm:cxn modelId="{7B1A0811-EFB1-46C2-8886-52F2998ED58E}" type="presOf" srcId="{B34D4E51-6329-461B-AAE4-554D0ABB887A}" destId="{A5843A9D-996D-43E7-987A-43434CAC466C}" srcOrd="0" destOrd="4" presId="urn:microsoft.com/office/officeart/2005/8/layout/hProcess4"/>
    <dgm:cxn modelId="{A75E3D1E-FD9F-49BB-A4EB-DB1ED404E6C1}" type="presOf" srcId="{84CA8C43-9B32-4619-B1AD-EDBE0038FD68}" destId="{AE1DCCC2-6532-4612-A3A1-DC7359251111}" srcOrd="0" destOrd="0" presId="urn:microsoft.com/office/officeart/2005/8/layout/hProcess4"/>
    <dgm:cxn modelId="{4BEE1823-4303-47B5-8E6C-A2128C7979F6}" srcId="{8C6A2533-8076-4167-BDC0-07B1033BA4EA}" destId="{360F9B17-E763-4845-951A-8AEF5D0436F8}" srcOrd="1" destOrd="0" parTransId="{1AD1147F-8258-468A-AB03-F1F2D6DB6138}" sibTransId="{82DFAB2A-C8C2-4F63-B99D-35292EAFD744}"/>
    <dgm:cxn modelId="{B7152325-1854-4E76-9E86-AFAA3B7BF069}" type="presOf" srcId="{F455E851-7555-4557-B1FF-C873948C13BE}" destId="{33DA2197-BD91-4A9F-B2EF-258AA3B27E76}" srcOrd="0" destOrd="0" presId="urn:microsoft.com/office/officeart/2005/8/layout/hProcess4"/>
    <dgm:cxn modelId="{EA436826-C6F8-44DF-B9DD-022F06638EA1}" srcId="{666935F8-C99B-4676-89B2-31075335FB58}" destId="{2CB45BB6-6A8E-471D-84EA-7E4C397D5727}" srcOrd="0" destOrd="0" parTransId="{BB176F31-01F6-4F5D-B740-0086FB0390F2}" sibTransId="{E14BCAE8-BD3F-4516-886E-A82362A53109}"/>
    <dgm:cxn modelId="{637A4237-897D-432F-8AEA-E28270E7F8EF}" type="presOf" srcId="{91937C74-6235-4C7B-9340-87ACE066829F}" destId="{9F3B4D19-101E-4D86-90A1-4B14D691A2D9}" srcOrd="0" destOrd="0" presId="urn:microsoft.com/office/officeart/2005/8/layout/hProcess4"/>
    <dgm:cxn modelId="{F9C88A38-8E1A-403F-91E3-C8DB6A4328D0}" type="presOf" srcId="{B85FAE4E-1952-4EF1-88FA-A96912D2024F}" destId="{A5843A9D-996D-43E7-987A-43434CAC466C}" srcOrd="0" destOrd="1" presId="urn:microsoft.com/office/officeart/2005/8/layout/hProcess4"/>
    <dgm:cxn modelId="{33D0703D-D006-4D22-AC34-A7930DB23FC6}" type="presOf" srcId="{B85FAE4E-1952-4EF1-88FA-A96912D2024F}" destId="{8515DEEA-C212-4E3C-9796-CC09B953FDBA}" srcOrd="1" destOrd="1" presId="urn:microsoft.com/office/officeart/2005/8/layout/hProcess4"/>
    <dgm:cxn modelId="{F19BBA3E-3822-4652-9FA0-FF5DEFE8AED9}" type="presOf" srcId="{DADA3F09-437E-403A-B286-DB7EBD91506F}" destId="{36FE3735-613E-47E5-9362-AAB53986F508}" srcOrd="0" destOrd="0" presId="urn:microsoft.com/office/officeart/2005/8/layout/hProcess4"/>
    <dgm:cxn modelId="{5F87B23F-3EAB-4610-A999-9CCFB564B8F6}" type="presOf" srcId="{3F4B3FD7-F60B-4758-AAA0-6F4141FF8E57}" destId="{989254E1-A371-43B4-8A0E-A8DA96988135}" srcOrd="0" destOrd="0" presId="urn:microsoft.com/office/officeart/2005/8/layout/hProcess4"/>
    <dgm:cxn modelId="{A3B7675C-919E-4E45-AE5B-D331299E2D6D}" type="presOf" srcId="{B34D4E51-6329-461B-AAE4-554D0ABB887A}" destId="{8515DEEA-C212-4E3C-9796-CC09B953FDBA}" srcOrd="1" destOrd="4" presId="urn:microsoft.com/office/officeart/2005/8/layout/hProcess4"/>
    <dgm:cxn modelId="{06465F5E-7B1E-48EE-BBB1-E62BFC2FEA2A}" srcId="{CB9C99C5-8615-485B-8EC0-8696C08BD9F7}" destId="{D4FB026B-8B34-4718-B6FD-43B66D80ADF7}" srcOrd="1" destOrd="0" parTransId="{8B6F4BE7-02DE-43A9-A567-64288F5F431E}" sibTransId="{DADA3F09-437E-403A-B286-DB7EBD91506F}"/>
    <dgm:cxn modelId="{8B487B41-5BBC-410D-8F12-4CC9C9079CA4}" srcId="{8C6A2533-8076-4167-BDC0-07B1033BA4EA}" destId="{B85FAE4E-1952-4EF1-88FA-A96912D2024F}" srcOrd="0" destOrd="0" parTransId="{1DE16D4A-9DE6-40E4-B84B-9B9F6E889908}" sibTransId="{F2E0E21F-26B9-41EC-A41C-149642D273BF}"/>
    <dgm:cxn modelId="{A62E4D62-1C0E-4FB3-B6F8-96D2091F667D}" type="presOf" srcId="{A9EFFFFB-BFBD-4239-9404-CF40A135F42A}" destId="{04ED74DF-9212-49CF-9D10-489AA62843B8}" srcOrd="0" destOrd="0" presId="urn:microsoft.com/office/officeart/2005/8/layout/hProcess4"/>
    <dgm:cxn modelId="{7AE73745-AEAB-4FFD-9BDE-5051596DA6BF}" type="presOf" srcId="{CB9C99C5-8615-485B-8EC0-8696C08BD9F7}" destId="{29215DD7-E37B-471B-9C0E-38DE8AF03604}" srcOrd="0" destOrd="0" presId="urn:microsoft.com/office/officeart/2005/8/layout/hProcess4"/>
    <dgm:cxn modelId="{0D0D9948-AA1B-4AC3-AB8E-66430D3AFAB1}" srcId="{8C6A2533-8076-4167-BDC0-07B1033BA4EA}" destId="{D10BD61F-F77E-4ACD-B170-CFB6BBB90633}" srcOrd="2" destOrd="0" parTransId="{A6B89E85-E1D4-4816-8D3C-C04CF6E14173}" sibTransId="{98222EA1-6D2A-4834-94D8-C17E2F3D990C}"/>
    <dgm:cxn modelId="{980BFD69-83E8-4CFB-8D11-79326D0D96BE}" srcId="{CB9C99C5-8615-485B-8EC0-8696C08BD9F7}" destId="{666935F8-C99B-4676-89B2-31075335FB58}" srcOrd="3" destOrd="0" parTransId="{651F5BEC-12A8-46B0-AF48-D3FA9069CDBE}" sibTransId="{9A9EC67B-E66E-46A4-939D-42764E73B68A}"/>
    <dgm:cxn modelId="{4383464B-E1FA-43BA-AC1E-AEC2E079FE8D}" type="presOf" srcId="{2CB45BB6-6A8E-471D-84EA-7E4C397D5727}" destId="{50F0B70A-312E-44B8-9A3B-B6FF1F12A67B}" srcOrd="1" destOrd="0" presId="urn:microsoft.com/office/officeart/2005/8/layout/hProcess4"/>
    <dgm:cxn modelId="{C7011C6D-974A-4240-8568-33C97A12135E}" type="presOf" srcId="{B1EDC2A9-B96E-43E7-BF96-F5DA099E5722}" destId="{E1638529-8B36-4943-B63B-6649C0098315}" srcOrd="0" destOrd="0" presId="urn:microsoft.com/office/officeart/2005/8/layout/hProcess4"/>
    <dgm:cxn modelId="{CAFB254F-FB27-4E2D-83B9-02B8E0F59A10}" type="presOf" srcId="{D4FB026B-8B34-4718-B6FD-43B66D80ADF7}" destId="{D4E2E5B0-E191-472C-BFA8-54FF87925DF1}" srcOrd="0" destOrd="0" presId="urn:microsoft.com/office/officeart/2005/8/layout/hProcess4"/>
    <dgm:cxn modelId="{521CA575-CDE9-49C4-8CFE-C224F81811D2}" srcId="{CB9C99C5-8615-485B-8EC0-8696C08BD9F7}" destId="{91937C74-6235-4C7B-9340-87ACE066829F}" srcOrd="0" destOrd="0" parTransId="{D10568BA-01E6-403E-9C9A-C1AD2D358A18}" sibTransId="{F455E851-7555-4557-B1FF-C873948C13BE}"/>
    <dgm:cxn modelId="{3974EF55-2CCA-4B99-81C5-DEF8FB42BE88}" type="presOf" srcId="{84CA8C43-9B32-4619-B1AD-EDBE0038FD68}" destId="{D14C69E9-1F2A-473F-A4F8-DD709788AD50}" srcOrd="1" destOrd="0" presId="urn:microsoft.com/office/officeart/2005/8/layout/hProcess4"/>
    <dgm:cxn modelId="{768EC657-2AB5-4BB2-AF6E-61255A41D553}" type="presOf" srcId="{906B04A3-4A7B-440A-9C26-432A9ADB485F}" destId="{A5843A9D-996D-43E7-987A-43434CAC466C}" srcOrd="0" destOrd="5" presId="urn:microsoft.com/office/officeart/2005/8/layout/hProcess4"/>
    <dgm:cxn modelId="{88225C84-64B3-44FB-A1FB-284B0825FB08}" srcId="{8C6A2533-8076-4167-BDC0-07B1033BA4EA}" destId="{906B04A3-4A7B-440A-9C26-432A9ADB485F}" srcOrd="4" destOrd="0" parTransId="{21C4E309-D06F-4C7C-9D2C-84AE446F6E9A}" sibTransId="{21E1F3DD-67A2-407E-A74B-9B7DE38C80B7}"/>
    <dgm:cxn modelId="{AD31098F-5729-4AF3-9481-576A2781F9DF}" type="presOf" srcId="{906B04A3-4A7B-440A-9C26-432A9ADB485F}" destId="{8515DEEA-C212-4E3C-9796-CC09B953FDBA}" srcOrd="1" destOrd="5" presId="urn:microsoft.com/office/officeart/2005/8/layout/hProcess4"/>
    <dgm:cxn modelId="{3E587E8F-A81A-43FB-8D73-42B4C33ABE3D}" type="presOf" srcId="{8C6A2533-8076-4167-BDC0-07B1033BA4EA}" destId="{8515DEEA-C212-4E3C-9796-CC09B953FDBA}" srcOrd="1" destOrd="0" presId="urn:microsoft.com/office/officeart/2005/8/layout/hProcess4"/>
    <dgm:cxn modelId="{9D1F3491-CFF0-46D0-8FC6-E4C3BF51F499}" type="presOf" srcId="{D10BD61F-F77E-4ACD-B170-CFB6BBB90633}" destId="{A5843A9D-996D-43E7-987A-43434CAC466C}" srcOrd="0" destOrd="3" presId="urn:microsoft.com/office/officeart/2005/8/layout/hProcess4"/>
    <dgm:cxn modelId="{B6C38092-5093-4314-BC75-280E9DA87B02}" type="presOf" srcId="{243766CB-AC4C-4509-B449-F47C8789E745}" destId="{8C1F99CF-BE3C-4A0D-AEDE-324111505FF0}" srcOrd="0" destOrd="1" presId="urn:microsoft.com/office/officeart/2005/8/layout/hProcess4"/>
    <dgm:cxn modelId="{CD27D298-FD84-4570-BF5F-74823328B5CA}" type="presOf" srcId="{360F9B17-E763-4845-951A-8AEF5D0436F8}" destId="{8515DEEA-C212-4E3C-9796-CC09B953FDBA}" srcOrd="1" destOrd="2" presId="urn:microsoft.com/office/officeart/2005/8/layout/hProcess4"/>
    <dgm:cxn modelId="{79144A9E-FBD0-4D49-9D85-D239127DC34D}" type="presOf" srcId="{666935F8-C99B-4676-89B2-31075335FB58}" destId="{0BC7F9BE-C349-4789-A0D3-060CFAA724BA}" srcOrd="0" destOrd="0" presId="urn:microsoft.com/office/officeart/2005/8/layout/hProcess4"/>
    <dgm:cxn modelId="{483C829F-71E7-4DF0-BE20-73C9D50AB49F}" srcId="{CB9C99C5-8615-485B-8EC0-8696C08BD9F7}" destId="{B1EDC2A9-B96E-43E7-BF96-F5DA099E5722}" srcOrd="2" destOrd="0" parTransId="{F2C76CC2-2FFA-494C-B452-7BE0AB6EF196}" sibTransId="{3F4B3FD7-F60B-4758-AAA0-6F4141FF8E57}"/>
    <dgm:cxn modelId="{F3D1ABA8-CA87-4795-ACBE-78E7481708A9}" type="presOf" srcId="{A9EFFFFB-BFBD-4239-9404-CF40A135F42A}" destId="{B813E8A7-0D86-49CC-84F7-1A897DA2DEC9}" srcOrd="1" destOrd="0" presId="urn:microsoft.com/office/officeart/2005/8/layout/hProcess4"/>
    <dgm:cxn modelId="{63E4E7AE-FF80-4FC6-83EA-A56EE82AD52F}" srcId="{D4FB026B-8B34-4718-B6FD-43B66D80ADF7}" destId="{8C6A2533-8076-4167-BDC0-07B1033BA4EA}" srcOrd="0" destOrd="0" parTransId="{089DABBD-6E2D-419B-8177-E2E83D5A92EA}" sibTransId="{5514D633-CA5A-4A81-AB7F-49AC4EB24160}"/>
    <dgm:cxn modelId="{227151BE-0E14-4577-8716-12380555CF8D}" type="presOf" srcId="{7FAB0F3A-E402-4335-9D7F-F22A52298864}" destId="{A5843A9D-996D-43E7-987A-43434CAC466C}" srcOrd="0" destOrd="6" presId="urn:microsoft.com/office/officeart/2005/8/layout/hProcess4"/>
    <dgm:cxn modelId="{871A36C3-18B3-4846-84AD-A32495F31666}" type="presOf" srcId="{8C6A2533-8076-4167-BDC0-07B1033BA4EA}" destId="{A5843A9D-996D-43E7-987A-43434CAC466C}" srcOrd="0" destOrd="0" presId="urn:microsoft.com/office/officeart/2005/8/layout/hProcess4"/>
    <dgm:cxn modelId="{2EA43CC5-64AA-4F8B-83DA-D897CB090B14}" type="presOf" srcId="{7FAB0F3A-E402-4335-9D7F-F22A52298864}" destId="{8515DEEA-C212-4E3C-9796-CC09B953FDBA}" srcOrd="1" destOrd="6" presId="urn:microsoft.com/office/officeart/2005/8/layout/hProcess4"/>
    <dgm:cxn modelId="{47EFBCC9-6BA7-424D-92D3-10D27783BF72}" srcId="{B1EDC2A9-B96E-43E7-BF96-F5DA099E5722}" destId="{A9EFFFFB-BFBD-4239-9404-CF40A135F42A}" srcOrd="0" destOrd="0" parTransId="{36BA185F-A1BD-465B-BBCB-1AAB06340330}" sibTransId="{C52310EB-F9CD-4F3C-9A7C-B2CEE7FD6BCD}"/>
    <dgm:cxn modelId="{682118D1-ED6C-4210-A964-B55466A5E89D}" type="presOf" srcId="{2CB45BB6-6A8E-471D-84EA-7E4C397D5727}" destId="{8C1F99CF-BE3C-4A0D-AEDE-324111505FF0}" srcOrd="0" destOrd="0" presId="urn:microsoft.com/office/officeart/2005/8/layout/hProcess4"/>
    <dgm:cxn modelId="{10AB46DB-B7CF-41E7-A37E-A1D47F924AFB}" srcId="{91937C74-6235-4C7B-9340-87ACE066829F}" destId="{84CA8C43-9B32-4619-B1AD-EDBE0038FD68}" srcOrd="0" destOrd="0" parTransId="{1F2AB7F2-1C70-400A-B25B-ED04B27BE4CA}" sibTransId="{4ACFCAEE-1FD5-403A-95F7-5E92CDB4C084}"/>
    <dgm:cxn modelId="{DB3540E1-99EE-4587-97F7-3740D2732EF7}" srcId="{666935F8-C99B-4676-89B2-31075335FB58}" destId="{243766CB-AC4C-4509-B449-F47C8789E745}" srcOrd="1" destOrd="0" parTransId="{F442A0B6-9077-4FC6-BC47-1CB6A8880742}" sibTransId="{0DC14CB5-2A38-4A2B-8BB8-A45A0354B853}"/>
    <dgm:cxn modelId="{130F29E4-74CD-4121-8ACE-57EE548A3C9B}" srcId="{D4FB026B-8B34-4718-B6FD-43B66D80ADF7}" destId="{7FAB0F3A-E402-4335-9D7F-F22A52298864}" srcOrd="1" destOrd="0" parTransId="{53686C15-5D9D-4E3C-B2FB-9E113BB9532A}" sibTransId="{689ADAAE-4629-45F4-A0F6-666FA4BBA0E7}"/>
    <dgm:cxn modelId="{E8EC05E6-17D5-4E60-940D-65C5880C85A3}" type="presOf" srcId="{D10BD61F-F77E-4ACD-B170-CFB6BBB90633}" destId="{8515DEEA-C212-4E3C-9796-CC09B953FDBA}" srcOrd="1" destOrd="3" presId="urn:microsoft.com/office/officeart/2005/8/layout/hProcess4"/>
    <dgm:cxn modelId="{84C130E7-0DD3-45D1-B671-D7A6045074A6}" type="presOf" srcId="{360F9B17-E763-4845-951A-8AEF5D0436F8}" destId="{A5843A9D-996D-43E7-987A-43434CAC466C}" srcOrd="0" destOrd="2" presId="urn:microsoft.com/office/officeart/2005/8/layout/hProcess4"/>
    <dgm:cxn modelId="{3FE77EEA-7BC0-4E81-BCC3-140EDFDCC056}" srcId="{8C6A2533-8076-4167-BDC0-07B1033BA4EA}" destId="{B34D4E51-6329-461B-AAE4-554D0ABB887A}" srcOrd="3" destOrd="0" parTransId="{FF34B599-D418-4253-898F-E904874ED258}" sibTransId="{07D83E4D-DA49-494A-909A-755975EA2F46}"/>
    <dgm:cxn modelId="{DB5844FB-8662-4A50-B35E-2B422BDEB069}" type="presOf" srcId="{243766CB-AC4C-4509-B449-F47C8789E745}" destId="{50F0B70A-312E-44B8-9A3B-B6FF1F12A67B}" srcOrd="1" destOrd="1" presId="urn:microsoft.com/office/officeart/2005/8/layout/hProcess4"/>
    <dgm:cxn modelId="{96443081-7142-4D5B-A10A-E2D519649320}" type="presParOf" srcId="{29215DD7-E37B-471B-9C0E-38DE8AF03604}" destId="{AB294CE4-1018-4611-80F5-C981046B4DF0}" srcOrd="0" destOrd="0" presId="urn:microsoft.com/office/officeart/2005/8/layout/hProcess4"/>
    <dgm:cxn modelId="{2AF0E001-5CB4-4AE4-BBD1-BF423006F08E}" type="presParOf" srcId="{29215DD7-E37B-471B-9C0E-38DE8AF03604}" destId="{A8DA7CA9-4137-4309-B0F9-A24B76D54FBB}" srcOrd="1" destOrd="0" presId="urn:microsoft.com/office/officeart/2005/8/layout/hProcess4"/>
    <dgm:cxn modelId="{3B942F87-5C95-42F6-908A-8D4DA4103C55}" type="presParOf" srcId="{29215DD7-E37B-471B-9C0E-38DE8AF03604}" destId="{02BB4023-C3DC-400B-9C88-8DB453C05BC2}" srcOrd="2" destOrd="0" presId="urn:microsoft.com/office/officeart/2005/8/layout/hProcess4"/>
    <dgm:cxn modelId="{E7CCCE13-7684-4AE6-A99D-E88AC4C48297}" type="presParOf" srcId="{02BB4023-C3DC-400B-9C88-8DB453C05BC2}" destId="{6CCCEF9A-6782-4A0E-89AA-6D4512DDC056}" srcOrd="0" destOrd="0" presId="urn:microsoft.com/office/officeart/2005/8/layout/hProcess4"/>
    <dgm:cxn modelId="{68052A5C-C7C9-4C30-B0F3-7BC49DB9551A}" type="presParOf" srcId="{6CCCEF9A-6782-4A0E-89AA-6D4512DDC056}" destId="{7E52D93F-E1B8-4A0A-96D0-B62730996830}" srcOrd="0" destOrd="0" presId="urn:microsoft.com/office/officeart/2005/8/layout/hProcess4"/>
    <dgm:cxn modelId="{D3BAD09F-F3A0-438A-B258-9C7190EC2A05}" type="presParOf" srcId="{6CCCEF9A-6782-4A0E-89AA-6D4512DDC056}" destId="{AE1DCCC2-6532-4612-A3A1-DC7359251111}" srcOrd="1" destOrd="0" presId="urn:microsoft.com/office/officeart/2005/8/layout/hProcess4"/>
    <dgm:cxn modelId="{C9768AF4-E605-46CC-829E-CAE4447F7037}" type="presParOf" srcId="{6CCCEF9A-6782-4A0E-89AA-6D4512DDC056}" destId="{D14C69E9-1F2A-473F-A4F8-DD709788AD50}" srcOrd="2" destOrd="0" presId="urn:microsoft.com/office/officeart/2005/8/layout/hProcess4"/>
    <dgm:cxn modelId="{B7800BFB-609A-4D4B-BF41-275AF227C179}" type="presParOf" srcId="{6CCCEF9A-6782-4A0E-89AA-6D4512DDC056}" destId="{9F3B4D19-101E-4D86-90A1-4B14D691A2D9}" srcOrd="3" destOrd="0" presId="urn:microsoft.com/office/officeart/2005/8/layout/hProcess4"/>
    <dgm:cxn modelId="{A6FF59B7-BDF8-4160-94EB-BF2A683C0C72}" type="presParOf" srcId="{6CCCEF9A-6782-4A0E-89AA-6D4512DDC056}" destId="{D7B89F90-89BF-482B-953E-BCD08139E8CA}" srcOrd="4" destOrd="0" presId="urn:microsoft.com/office/officeart/2005/8/layout/hProcess4"/>
    <dgm:cxn modelId="{E50ACB6A-ACF6-4270-B59C-619788EED37A}" type="presParOf" srcId="{02BB4023-C3DC-400B-9C88-8DB453C05BC2}" destId="{33DA2197-BD91-4A9F-B2EF-258AA3B27E76}" srcOrd="1" destOrd="0" presId="urn:microsoft.com/office/officeart/2005/8/layout/hProcess4"/>
    <dgm:cxn modelId="{E8936755-A44D-46AE-92FA-9D57AD8571AD}" type="presParOf" srcId="{02BB4023-C3DC-400B-9C88-8DB453C05BC2}" destId="{B89117AC-B3D2-4314-93C0-F1BA831C9C82}" srcOrd="2" destOrd="0" presId="urn:microsoft.com/office/officeart/2005/8/layout/hProcess4"/>
    <dgm:cxn modelId="{952E4C28-0537-4539-9D88-E1DFB8D53641}" type="presParOf" srcId="{B89117AC-B3D2-4314-93C0-F1BA831C9C82}" destId="{5EAD0CC9-E767-4DE7-956D-492374492616}" srcOrd="0" destOrd="0" presId="urn:microsoft.com/office/officeart/2005/8/layout/hProcess4"/>
    <dgm:cxn modelId="{30299998-7787-4EA6-BFD7-3563C9D7AB52}" type="presParOf" srcId="{B89117AC-B3D2-4314-93C0-F1BA831C9C82}" destId="{A5843A9D-996D-43E7-987A-43434CAC466C}" srcOrd="1" destOrd="0" presId="urn:microsoft.com/office/officeart/2005/8/layout/hProcess4"/>
    <dgm:cxn modelId="{4E742862-AD30-443B-B123-13AEB8BCD2E7}" type="presParOf" srcId="{B89117AC-B3D2-4314-93C0-F1BA831C9C82}" destId="{8515DEEA-C212-4E3C-9796-CC09B953FDBA}" srcOrd="2" destOrd="0" presId="urn:microsoft.com/office/officeart/2005/8/layout/hProcess4"/>
    <dgm:cxn modelId="{940D55D4-E04D-4A1D-91AF-9E2C406DD461}" type="presParOf" srcId="{B89117AC-B3D2-4314-93C0-F1BA831C9C82}" destId="{D4E2E5B0-E191-472C-BFA8-54FF87925DF1}" srcOrd="3" destOrd="0" presId="urn:microsoft.com/office/officeart/2005/8/layout/hProcess4"/>
    <dgm:cxn modelId="{363908BC-B5FD-425B-A9FF-A219E96A2A80}" type="presParOf" srcId="{B89117AC-B3D2-4314-93C0-F1BA831C9C82}" destId="{62D82998-C3DB-45D6-A530-05DC3D69ABD3}" srcOrd="4" destOrd="0" presId="urn:microsoft.com/office/officeart/2005/8/layout/hProcess4"/>
    <dgm:cxn modelId="{39019875-4D62-4FB3-ACB9-B57E8A660120}" type="presParOf" srcId="{02BB4023-C3DC-400B-9C88-8DB453C05BC2}" destId="{36FE3735-613E-47E5-9362-AAB53986F508}" srcOrd="3" destOrd="0" presId="urn:microsoft.com/office/officeart/2005/8/layout/hProcess4"/>
    <dgm:cxn modelId="{8E34F65C-547E-4AB6-A8F9-55421E2FA0AC}" type="presParOf" srcId="{02BB4023-C3DC-400B-9C88-8DB453C05BC2}" destId="{70677408-1291-44BE-920F-56ED3CE63C3A}" srcOrd="4" destOrd="0" presId="urn:microsoft.com/office/officeart/2005/8/layout/hProcess4"/>
    <dgm:cxn modelId="{68BD5DA0-6E1A-4AEB-B55E-575B2C7CADDA}" type="presParOf" srcId="{70677408-1291-44BE-920F-56ED3CE63C3A}" destId="{7081D1D8-B4CB-4288-8512-E3859FF2431D}" srcOrd="0" destOrd="0" presId="urn:microsoft.com/office/officeart/2005/8/layout/hProcess4"/>
    <dgm:cxn modelId="{737072AF-DFF1-40F1-8232-180C508BFD29}" type="presParOf" srcId="{70677408-1291-44BE-920F-56ED3CE63C3A}" destId="{04ED74DF-9212-49CF-9D10-489AA62843B8}" srcOrd="1" destOrd="0" presId="urn:microsoft.com/office/officeart/2005/8/layout/hProcess4"/>
    <dgm:cxn modelId="{DBB3D0E8-9C83-4073-8548-03EE31A4629F}" type="presParOf" srcId="{70677408-1291-44BE-920F-56ED3CE63C3A}" destId="{B813E8A7-0D86-49CC-84F7-1A897DA2DEC9}" srcOrd="2" destOrd="0" presId="urn:microsoft.com/office/officeart/2005/8/layout/hProcess4"/>
    <dgm:cxn modelId="{C268D746-0528-444A-B02D-39534981DB5A}" type="presParOf" srcId="{70677408-1291-44BE-920F-56ED3CE63C3A}" destId="{E1638529-8B36-4943-B63B-6649C0098315}" srcOrd="3" destOrd="0" presId="urn:microsoft.com/office/officeart/2005/8/layout/hProcess4"/>
    <dgm:cxn modelId="{8C438809-2121-42DF-BC72-27EDF4D3BF44}" type="presParOf" srcId="{70677408-1291-44BE-920F-56ED3CE63C3A}" destId="{4E8B2083-521D-45D8-A1A3-8A20A94C718F}" srcOrd="4" destOrd="0" presId="urn:microsoft.com/office/officeart/2005/8/layout/hProcess4"/>
    <dgm:cxn modelId="{CD20B077-E16E-459D-9F95-3517C8C9E9FE}" type="presParOf" srcId="{02BB4023-C3DC-400B-9C88-8DB453C05BC2}" destId="{989254E1-A371-43B4-8A0E-A8DA96988135}" srcOrd="5" destOrd="0" presId="urn:microsoft.com/office/officeart/2005/8/layout/hProcess4"/>
    <dgm:cxn modelId="{2CF628CD-BB34-4449-8786-F2EE7EDBAABA}" type="presParOf" srcId="{02BB4023-C3DC-400B-9C88-8DB453C05BC2}" destId="{981B9AC5-1855-4315-AF50-743F5115B60E}" srcOrd="6" destOrd="0" presId="urn:microsoft.com/office/officeart/2005/8/layout/hProcess4"/>
    <dgm:cxn modelId="{669708E6-6FDE-458D-A0E4-8B71EC784E7E}" type="presParOf" srcId="{981B9AC5-1855-4315-AF50-743F5115B60E}" destId="{9BE697A2-AB4A-4EA5-9AFF-40C3733CCFF3}" srcOrd="0" destOrd="0" presId="urn:microsoft.com/office/officeart/2005/8/layout/hProcess4"/>
    <dgm:cxn modelId="{C565FD30-D35D-42BB-9433-FC5CC6E2845A}" type="presParOf" srcId="{981B9AC5-1855-4315-AF50-743F5115B60E}" destId="{8C1F99CF-BE3C-4A0D-AEDE-324111505FF0}" srcOrd="1" destOrd="0" presId="urn:microsoft.com/office/officeart/2005/8/layout/hProcess4"/>
    <dgm:cxn modelId="{91858DF3-6AAD-4CE4-8166-BD3FCF55961F}" type="presParOf" srcId="{981B9AC5-1855-4315-AF50-743F5115B60E}" destId="{50F0B70A-312E-44B8-9A3B-B6FF1F12A67B}" srcOrd="2" destOrd="0" presId="urn:microsoft.com/office/officeart/2005/8/layout/hProcess4"/>
    <dgm:cxn modelId="{74F788F8-26B1-4CE7-8F66-3AE704AB071B}" type="presParOf" srcId="{981B9AC5-1855-4315-AF50-743F5115B60E}" destId="{0BC7F9BE-C349-4789-A0D3-060CFAA724BA}" srcOrd="3" destOrd="0" presId="urn:microsoft.com/office/officeart/2005/8/layout/hProcess4"/>
    <dgm:cxn modelId="{BA32B620-D3D8-4CEF-9159-056B34EBFA3C}" type="presParOf" srcId="{981B9AC5-1855-4315-AF50-743F5115B60E}" destId="{694A088F-825F-45D0-8CD8-0B3DFF9F53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C99C5-8615-485B-8EC0-8696C08BD9F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1937C74-6235-4C7B-9340-87ACE066829F}">
      <dgm:prSet phldrT="[Text]" custT="1"/>
      <dgm:spPr/>
      <dgm:t>
        <a:bodyPr/>
        <a:lstStyle/>
        <a:p>
          <a:r>
            <a:rPr lang="en-GB" sz="1800"/>
            <a:t>Professional project management</a:t>
          </a:r>
        </a:p>
      </dgm:t>
    </dgm:pt>
    <dgm:pt modelId="{D10568BA-01E6-403E-9C9A-C1AD2D358A18}" type="parTrans" cxnId="{521CA575-CDE9-49C4-8CFE-C224F81811D2}">
      <dgm:prSet/>
      <dgm:spPr/>
      <dgm:t>
        <a:bodyPr/>
        <a:lstStyle/>
        <a:p>
          <a:endParaRPr lang="en-GB"/>
        </a:p>
      </dgm:t>
    </dgm:pt>
    <dgm:pt modelId="{F455E851-7555-4557-B1FF-C873948C13BE}" type="sibTrans" cxnId="{521CA575-CDE9-49C4-8CFE-C224F81811D2}">
      <dgm:prSet/>
      <dgm:spPr/>
      <dgm:t>
        <a:bodyPr/>
        <a:lstStyle/>
        <a:p>
          <a:endParaRPr lang="en-GB"/>
        </a:p>
      </dgm:t>
    </dgm:pt>
    <dgm:pt modelId="{D4FB026B-8B34-4718-B6FD-43B66D80ADF7}">
      <dgm:prSet phldrT="[Text]" custT="1"/>
      <dgm:spPr/>
      <dgm:t>
        <a:bodyPr/>
        <a:lstStyle/>
        <a:p>
          <a:r>
            <a:rPr lang="en-GB" sz="1800"/>
            <a:t>Expertise &amp; access to patients</a:t>
          </a:r>
        </a:p>
      </dgm:t>
    </dgm:pt>
    <dgm:pt modelId="{8B6F4BE7-02DE-43A9-A567-64288F5F431E}" type="parTrans" cxnId="{06465F5E-7B1E-48EE-BBB1-E62BFC2FEA2A}">
      <dgm:prSet/>
      <dgm:spPr/>
      <dgm:t>
        <a:bodyPr/>
        <a:lstStyle/>
        <a:p>
          <a:endParaRPr lang="en-GB"/>
        </a:p>
      </dgm:t>
    </dgm:pt>
    <dgm:pt modelId="{DADA3F09-437E-403A-B286-DB7EBD91506F}" type="sibTrans" cxnId="{06465F5E-7B1E-48EE-BBB1-E62BFC2FEA2A}">
      <dgm:prSet/>
      <dgm:spPr/>
      <dgm:t>
        <a:bodyPr/>
        <a:lstStyle/>
        <a:p>
          <a:endParaRPr lang="en-GB"/>
        </a:p>
      </dgm:t>
    </dgm:pt>
    <dgm:pt modelId="{8C6A2533-8076-4167-BDC0-07B1033BA4EA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effectLst/>
              <a:latin typeface="+mn-lt"/>
            </a:rPr>
            <a:t>Global trial experience with focus on EU, plus experience in the US and Asia-Pacific</a:t>
          </a:r>
          <a:endParaRPr lang="en-GB" sz="1400">
            <a:latin typeface="+mn-lt"/>
          </a:endParaRPr>
        </a:p>
      </dgm:t>
    </dgm:pt>
    <dgm:pt modelId="{089DABBD-6E2D-419B-8177-E2E83D5A92EA}" type="parTrans" cxnId="{63E4E7AE-FF80-4FC6-83EA-A56EE82AD52F}">
      <dgm:prSet/>
      <dgm:spPr/>
      <dgm:t>
        <a:bodyPr/>
        <a:lstStyle/>
        <a:p>
          <a:endParaRPr lang="en-GB"/>
        </a:p>
      </dgm:t>
    </dgm:pt>
    <dgm:pt modelId="{5514D633-CA5A-4A81-AB7F-49AC4EB24160}" type="sibTrans" cxnId="{63E4E7AE-FF80-4FC6-83EA-A56EE82AD52F}">
      <dgm:prSet/>
      <dgm:spPr/>
      <dgm:t>
        <a:bodyPr/>
        <a:lstStyle/>
        <a:p>
          <a:endParaRPr lang="en-GB"/>
        </a:p>
      </dgm:t>
    </dgm:pt>
    <dgm:pt modelId="{84CA8C43-9B32-4619-B1AD-EDBE0038FD68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effectLst/>
              <a:latin typeface="+mn-lt"/>
            </a:rPr>
            <a:t>Aggressive timelines are achievable: 4-6 months from final protocol to FPFV is possible</a:t>
          </a:r>
          <a:endParaRPr lang="en-GB" sz="1400">
            <a:latin typeface="+mn-lt"/>
          </a:endParaRPr>
        </a:p>
      </dgm:t>
    </dgm:pt>
    <dgm:pt modelId="{1F2AB7F2-1C70-400A-B25B-ED04B27BE4CA}" type="parTrans" cxnId="{10AB46DB-B7CF-41E7-A37E-A1D47F924AFB}">
      <dgm:prSet/>
      <dgm:spPr/>
      <dgm:t>
        <a:bodyPr/>
        <a:lstStyle/>
        <a:p>
          <a:endParaRPr lang="en-GB"/>
        </a:p>
      </dgm:t>
    </dgm:pt>
    <dgm:pt modelId="{4ACFCAEE-1FD5-403A-95F7-5E92CDB4C084}" type="sibTrans" cxnId="{10AB46DB-B7CF-41E7-A37E-A1D47F924AFB}">
      <dgm:prSet/>
      <dgm:spPr/>
      <dgm:t>
        <a:bodyPr/>
        <a:lstStyle/>
        <a:p>
          <a:endParaRPr lang="en-GB"/>
        </a:p>
      </dgm:t>
    </dgm:pt>
    <dgm:pt modelId="{666935F8-C99B-4676-89B2-31075335FB58}">
      <dgm:prSet custT="1"/>
      <dgm:spPr>
        <a:solidFill>
          <a:schemeClr val="accent6"/>
        </a:solidFill>
      </dgm:spPr>
      <dgm:t>
        <a:bodyPr/>
        <a:lstStyle/>
        <a:p>
          <a:r>
            <a:rPr lang="en-GB" sz="1800"/>
            <a:t>Multidisciplinary organisation</a:t>
          </a:r>
        </a:p>
      </dgm:t>
    </dgm:pt>
    <dgm:pt modelId="{651F5BEC-12A8-46B0-AF48-D3FA9069CDBE}" type="parTrans" cxnId="{980BFD69-83E8-4CFB-8D11-79326D0D96BE}">
      <dgm:prSet/>
      <dgm:spPr/>
      <dgm:t>
        <a:bodyPr/>
        <a:lstStyle/>
        <a:p>
          <a:endParaRPr lang="en-GB"/>
        </a:p>
      </dgm:t>
    </dgm:pt>
    <dgm:pt modelId="{9A9EC67B-E66E-46A4-939D-42764E73B68A}" type="sibTrans" cxnId="{980BFD69-83E8-4CFB-8D11-79326D0D96BE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2CB45BB6-6A8E-471D-84EA-7E4C397D5727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effectLst/>
              <a:latin typeface="+mn-lt"/>
            </a:rPr>
            <a:t>Core expertise in focus areas, such as radiation oncology, elderly patient population, rare cancers, QoL</a:t>
          </a:r>
          <a:endParaRPr lang="en-GB" sz="1400">
            <a:latin typeface="+mn-lt"/>
          </a:endParaRPr>
        </a:p>
      </dgm:t>
    </dgm:pt>
    <dgm:pt modelId="{BB176F31-01F6-4F5D-B740-0086FB0390F2}" type="parTrans" cxnId="{EA436826-C6F8-44DF-B9DD-022F06638EA1}">
      <dgm:prSet/>
      <dgm:spPr/>
      <dgm:t>
        <a:bodyPr/>
        <a:lstStyle/>
        <a:p>
          <a:endParaRPr lang="en-GB"/>
        </a:p>
      </dgm:t>
    </dgm:pt>
    <dgm:pt modelId="{E14BCAE8-BD3F-4516-886E-A82362A53109}" type="sibTrans" cxnId="{EA436826-C6F8-44DF-B9DD-022F06638EA1}">
      <dgm:prSet/>
      <dgm:spPr/>
      <dgm:t>
        <a:bodyPr/>
        <a:lstStyle/>
        <a:p>
          <a:endParaRPr lang="en-GB"/>
        </a:p>
      </dgm:t>
    </dgm:pt>
    <dgm:pt modelId="{37662E52-48B9-47E9-BF15-CF790BA3481C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800"/>
            <a:t>Integral solutions for complex trials based on translational sciences</a:t>
          </a:r>
        </a:p>
      </dgm:t>
    </dgm:pt>
    <dgm:pt modelId="{E2D41BB7-926C-455C-BE61-6A47F5A1BA48}" type="parTrans" cxnId="{40005D64-D480-4CAD-BAAC-128C6862184F}">
      <dgm:prSet/>
      <dgm:spPr/>
      <dgm:t>
        <a:bodyPr/>
        <a:lstStyle/>
        <a:p>
          <a:endParaRPr lang="en-GB"/>
        </a:p>
      </dgm:t>
    </dgm:pt>
    <dgm:pt modelId="{B1DAD7BF-5689-4F90-B82A-4D9BF4216D92}" type="sibTrans" cxnId="{40005D64-D480-4CAD-BAAC-128C6862184F}">
      <dgm:prSet/>
      <dgm:spPr/>
      <dgm:t>
        <a:bodyPr/>
        <a:lstStyle/>
        <a:p>
          <a:endParaRPr lang="en-GB"/>
        </a:p>
      </dgm:t>
    </dgm:pt>
    <dgm:pt modelId="{57F82DB5-9792-4324-8B2D-029AA7DCDB4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latin typeface="+mn-lt"/>
              <a:ea typeface="Calibri"/>
            </a:rPr>
            <a:t>Access to different tumour types and equipped with tailored infrastructures (Basket and Umbrella Trials, Trials Within Cohorts.. )</a:t>
          </a:r>
        </a:p>
      </dgm:t>
    </dgm:pt>
    <dgm:pt modelId="{6EC87D16-E71A-4426-B1D5-CEBBD92B7360}" type="parTrans" cxnId="{8269C51B-79F9-44FC-9E5D-39DC9CA9E690}">
      <dgm:prSet/>
      <dgm:spPr/>
      <dgm:t>
        <a:bodyPr/>
        <a:lstStyle/>
        <a:p>
          <a:endParaRPr lang="en-GB"/>
        </a:p>
      </dgm:t>
    </dgm:pt>
    <dgm:pt modelId="{170A2568-90AD-40E5-A776-541935579F60}" type="sibTrans" cxnId="{8269C51B-79F9-44FC-9E5D-39DC9CA9E690}">
      <dgm:prSet/>
      <dgm:spPr/>
      <dgm:t>
        <a:bodyPr/>
        <a:lstStyle/>
        <a:p>
          <a:endParaRPr lang="en-GB"/>
        </a:p>
      </dgm:t>
    </dgm:pt>
    <dgm:pt modelId="{A715E5AF-BBB2-4F81-97A7-65EDA8B820BE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latin typeface="+mn-lt"/>
            </a:rPr>
            <a:t>Large international reach</a:t>
          </a:r>
        </a:p>
      </dgm:t>
    </dgm:pt>
    <dgm:pt modelId="{A9C5BD8E-BF43-4541-B716-3BBFF29F1192}" type="parTrans" cxnId="{B155C9D4-765D-46D7-A542-613F4DE5F51E}">
      <dgm:prSet/>
      <dgm:spPr/>
      <dgm:t>
        <a:bodyPr/>
        <a:lstStyle/>
        <a:p>
          <a:endParaRPr lang="en-GB"/>
        </a:p>
      </dgm:t>
    </dgm:pt>
    <dgm:pt modelId="{CDE3C022-4B80-402D-A10B-674A70DF07CB}" type="sibTrans" cxnId="{B155C9D4-765D-46D7-A542-613F4DE5F51E}">
      <dgm:prSet/>
      <dgm:spPr/>
      <dgm:t>
        <a:bodyPr/>
        <a:lstStyle/>
        <a:p>
          <a:endParaRPr lang="en-GB"/>
        </a:p>
      </dgm:t>
    </dgm:pt>
    <dgm:pt modelId="{3F358425-4A05-4D6C-8199-C02F148FC543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latin typeface="+mn-lt"/>
            </a:rPr>
            <a:t>Geared to challenging clinical situations</a:t>
          </a:r>
        </a:p>
      </dgm:t>
    </dgm:pt>
    <dgm:pt modelId="{FC3B6CA4-A1F6-487D-A70E-EBDADD9B0BEE}" type="parTrans" cxnId="{7E0B8E1A-8186-4711-A475-609490E34D7A}">
      <dgm:prSet/>
      <dgm:spPr/>
      <dgm:t>
        <a:bodyPr/>
        <a:lstStyle/>
        <a:p>
          <a:endParaRPr lang="en-GB"/>
        </a:p>
      </dgm:t>
    </dgm:pt>
    <dgm:pt modelId="{38872A3E-B63C-44DE-9F7B-1CF7092B4424}" type="sibTrans" cxnId="{7E0B8E1A-8186-4711-A475-609490E34D7A}">
      <dgm:prSet/>
      <dgm:spPr/>
      <dgm:t>
        <a:bodyPr/>
        <a:lstStyle/>
        <a:p>
          <a:endParaRPr lang="en-GB"/>
        </a:p>
      </dgm:t>
    </dgm:pt>
    <dgm:pt modelId="{ABF4C4FC-C69B-40E7-B081-10857EACFBEC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endParaRPr lang="en-GB" sz="1400">
            <a:latin typeface="+mn-lt"/>
          </a:endParaRPr>
        </a:p>
      </dgm:t>
    </dgm:pt>
    <dgm:pt modelId="{95AADBDA-4C0C-4714-A061-FFB9D81A2FCB}" type="parTrans" cxnId="{E967F28E-E013-4711-B4D9-1DFA8F2311D0}">
      <dgm:prSet/>
      <dgm:spPr/>
    </dgm:pt>
    <dgm:pt modelId="{9F15B3C8-FB4F-4DE1-85DE-D37F766342C3}" type="sibTrans" cxnId="{E967F28E-E013-4711-B4D9-1DFA8F2311D0}">
      <dgm:prSet/>
      <dgm:spPr/>
    </dgm:pt>
    <dgm:pt modelId="{D9A316D9-9E2D-4B84-BFC0-02A4D9020E2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>
              <a:latin typeface="+mn-lt"/>
            </a:rPr>
            <a:t>Access to rare tumors</a:t>
          </a:r>
        </a:p>
      </dgm:t>
    </dgm:pt>
    <dgm:pt modelId="{F15A9477-EF75-4BFE-B75D-F2CD757C2178}" type="parTrans" cxnId="{AC0CADFD-B8BA-48A7-A082-4F81304B4332}">
      <dgm:prSet/>
      <dgm:spPr/>
    </dgm:pt>
    <dgm:pt modelId="{B3B69C80-A315-4A16-A010-9E08C9B45915}" type="sibTrans" cxnId="{AC0CADFD-B8BA-48A7-A082-4F81304B4332}">
      <dgm:prSet/>
      <dgm:spPr/>
    </dgm:pt>
    <dgm:pt modelId="{7D48BE02-A510-422D-88E0-E78E28A1A07B}">
      <dgm:prSet phldr="0" custT="1"/>
      <dgm:spPr/>
      <dgm:t>
        <a:bodyPr/>
        <a:lstStyle/>
        <a:p>
          <a:pPr rtl="0"/>
          <a:r>
            <a:rPr lang="en-GB" sz="14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rPr>
            <a:t>Competitive cost structure</a:t>
          </a:r>
          <a:endParaRPr lang="en-GB" sz="1400">
            <a:latin typeface="Source Sans Pro" panose="020B0503030403020204" pitchFamily="34" charset="0"/>
            <a:ea typeface="Source Sans Pro" panose="020B0503030403020204" pitchFamily="34" charset="0"/>
            <a:cs typeface="+mn-lt"/>
          </a:endParaRPr>
        </a:p>
      </dgm:t>
    </dgm:pt>
    <dgm:pt modelId="{676E5048-4838-4248-9D2F-1F43A037060B}" type="parTrans" cxnId="{6EED2B1A-C8FE-4E00-BDA3-2A0CC4BE7CCE}">
      <dgm:prSet/>
      <dgm:spPr/>
    </dgm:pt>
    <dgm:pt modelId="{929CCAC2-DB97-454F-8BEC-79845365ED65}" type="sibTrans" cxnId="{6EED2B1A-C8FE-4E00-BDA3-2A0CC4BE7CCE}">
      <dgm:prSet/>
      <dgm:spPr/>
    </dgm:pt>
    <dgm:pt modelId="{29215DD7-E37B-471B-9C0E-38DE8AF03604}" type="pres">
      <dgm:prSet presAssocID="{CB9C99C5-8615-485B-8EC0-8696C08BD9F7}" presName="Name0" presStyleCnt="0">
        <dgm:presLayoutVars>
          <dgm:dir/>
          <dgm:animLvl val="lvl"/>
          <dgm:resizeHandles val="exact"/>
        </dgm:presLayoutVars>
      </dgm:prSet>
      <dgm:spPr/>
    </dgm:pt>
    <dgm:pt modelId="{AB294CE4-1018-4611-80F5-C981046B4DF0}" type="pres">
      <dgm:prSet presAssocID="{CB9C99C5-8615-485B-8EC0-8696C08BD9F7}" presName="tSp" presStyleCnt="0"/>
      <dgm:spPr/>
    </dgm:pt>
    <dgm:pt modelId="{A8DA7CA9-4137-4309-B0F9-A24B76D54FBB}" type="pres">
      <dgm:prSet presAssocID="{CB9C99C5-8615-485B-8EC0-8696C08BD9F7}" presName="bSp" presStyleCnt="0"/>
      <dgm:spPr/>
    </dgm:pt>
    <dgm:pt modelId="{02BB4023-C3DC-400B-9C88-8DB453C05BC2}" type="pres">
      <dgm:prSet presAssocID="{CB9C99C5-8615-485B-8EC0-8696C08BD9F7}" presName="process" presStyleCnt="0"/>
      <dgm:spPr/>
    </dgm:pt>
    <dgm:pt modelId="{6CCCEF9A-6782-4A0E-89AA-6D4512DDC056}" type="pres">
      <dgm:prSet presAssocID="{91937C74-6235-4C7B-9340-87ACE066829F}" presName="composite1" presStyleCnt="0"/>
      <dgm:spPr/>
    </dgm:pt>
    <dgm:pt modelId="{7E52D93F-E1B8-4A0A-96D0-B62730996830}" type="pres">
      <dgm:prSet presAssocID="{91937C74-6235-4C7B-9340-87ACE066829F}" presName="dummyNode1" presStyleLbl="node1" presStyleIdx="0" presStyleCnt="4"/>
      <dgm:spPr/>
    </dgm:pt>
    <dgm:pt modelId="{AE1DCCC2-6532-4612-A3A1-DC7359251111}" type="pres">
      <dgm:prSet presAssocID="{91937C74-6235-4C7B-9340-87ACE066829F}" presName="childNode1" presStyleLbl="bgAcc1" presStyleIdx="0" presStyleCnt="4" custScaleY="126191">
        <dgm:presLayoutVars>
          <dgm:bulletEnabled val="1"/>
        </dgm:presLayoutVars>
      </dgm:prSet>
      <dgm:spPr/>
    </dgm:pt>
    <dgm:pt modelId="{D14C69E9-1F2A-473F-A4F8-DD709788AD50}" type="pres">
      <dgm:prSet presAssocID="{91937C74-6235-4C7B-9340-87ACE066829F}" presName="childNode1tx" presStyleLbl="bgAcc1" presStyleIdx="0" presStyleCnt="4">
        <dgm:presLayoutVars>
          <dgm:bulletEnabled val="1"/>
        </dgm:presLayoutVars>
      </dgm:prSet>
      <dgm:spPr/>
    </dgm:pt>
    <dgm:pt modelId="{9F3B4D19-101E-4D86-90A1-4B14D691A2D9}" type="pres">
      <dgm:prSet presAssocID="{91937C74-6235-4C7B-9340-87ACE066829F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D7B89F90-89BF-482B-953E-BCD08139E8CA}" type="pres">
      <dgm:prSet presAssocID="{91937C74-6235-4C7B-9340-87ACE066829F}" presName="connSite1" presStyleCnt="0"/>
      <dgm:spPr/>
    </dgm:pt>
    <dgm:pt modelId="{33DA2197-BD91-4A9F-B2EF-258AA3B27E76}" type="pres">
      <dgm:prSet presAssocID="{F455E851-7555-4557-B1FF-C873948C13BE}" presName="Name9" presStyleLbl="sibTrans2D1" presStyleIdx="0" presStyleCnt="3"/>
      <dgm:spPr/>
    </dgm:pt>
    <dgm:pt modelId="{0C441149-81F6-4657-843A-1764364941C9}" type="pres">
      <dgm:prSet presAssocID="{D4FB026B-8B34-4718-B6FD-43B66D80ADF7}" presName="composite2" presStyleCnt="0"/>
      <dgm:spPr/>
    </dgm:pt>
    <dgm:pt modelId="{7D19A805-5C60-4B26-84B6-4FC26DEF71A5}" type="pres">
      <dgm:prSet presAssocID="{D4FB026B-8B34-4718-B6FD-43B66D80ADF7}" presName="dummyNode2" presStyleLbl="node1" presStyleIdx="0" presStyleCnt="4"/>
      <dgm:spPr/>
    </dgm:pt>
    <dgm:pt modelId="{CF41315D-CB93-4BA4-82F1-8DB2FA962561}" type="pres">
      <dgm:prSet presAssocID="{D4FB026B-8B34-4718-B6FD-43B66D80ADF7}" presName="childNode2" presStyleLbl="bgAcc1" presStyleIdx="1" presStyleCnt="4" custScaleY="126191">
        <dgm:presLayoutVars>
          <dgm:bulletEnabled val="1"/>
        </dgm:presLayoutVars>
      </dgm:prSet>
      <dgm:spPr/>
    </dgm:pt>
    <dgm:pt modelId="{03D76C18-F5D2-424E-8477-778F48B1554F}" type="pres">
      <dgm:prSet presAssocID="{D4FB026B-8B34-4718-B6FD-43B66D80ADF7}" presName="childNode2tx" presStyleLbl="bgAcc1" presStyleIdx="1" presStyleCnt="4">
        <dgm:presLayoutVars>
          <dgm:bulletEnabled val="1"/>
        </dgm:presLayoutVars>
      </dgm:prSet>
      <dgm:spPr/>
    </dgm:pt>
    <dgm:pt modelId="{FAB0ACC7-9D96-43DF-8094-AE027A725127}" type="pres">
      <dgm:prSet presAssocID="{D4FB026B-8B34-4718-B6FD-43B66D80ADF7}" presName="parentNode2" presStyleLbl="node1" presStyleIdx="1" presStyleCnt="4" custLinFactNeighborY="-27872">
        <dgm:presLayoutVars>
          <dgm:chMax val="0"/>
          <dgm:bulletEnabled val="1"/>
        </dgm:presLayoutVars>
      </dgm:prSet>
      <dgm:spPr/>
    </dgm:pt>
    <dgm:pt modelId="{4EDB6463-1BE5-42A1-9375-B2F6165B14AB}" type="pres">
      <dgm:prSet presAssocID="{D4FB026B-8B34-4718-B6FD-43B66D80ADF7}" presName="connSite2" presStyleCnt="0"/>
      <dgm:spPr/>
    </dgm:pt>
    <dgm:pt modelId="{FACDE073-EB52-4163-9083-2BDE30975B63}" type="pres">
      <dgm:prSet presAssocID="{DADA3F09-437E-403A-B286-DB7EBD91506F}" presName="Name18" presStyleLbl="sibTrans2D1" presStyleIdx="1" presStyleCnt="3"/>
      <dgm:spPr/>
    </dgm:pt>
    <dgm:pt modelId="{07788367-0567-4734-9A79-D243026B8873}" type="pres">
      <dgm:prSet presAssocID="{666935F8-C99B-4676-89B2-31075335FB58}" presName="composite1" presStyleCnt="0"/>
      <dgm:spPr/>
    </dgm:pt>
    <dgm:pt modelId="{364D8EE2-A591-4FF0-A0B3-83ACBBB8D11E}" type="pres">
      <dgm:prSet presAssocID="{666935F8-C99B-4676-89B2-31075335FB58}" presName="dummyNode1" presStyleLbl="node1" presStyleIdx="1" presStyleCnt="4"/>
      <dgm:spPr/>
    </dgm:pt>
    <dgm:pt modelId="{5955CB78-1913-4ECD-A36A-0911EB4256ED}" type="pres">
      <dgm:prSet presAssocID="{666935F8-C99B-4676-89B2-31075335FB58}" presName="childNode1" presStyleLbl="bgAcc1" presStyleIdx="2" presStyleCnt="4" custScaleY="126191">
        <dgm:presLayoutVars>
          <dgm:bulletEnabled val="1"/>
        </dgm:presLayoutVars>
      </dgm:prSet>
      <dgm:spPr/>
    </dgm:pt>
    <dgm:pt modelId="{7C2A5F67-724D-4470-B7AE-E42F640CA52F}" type="pres">
      <dgm:prSet presAssocID="{666935F8-C99B-4676-89B2-31075335FB58}" presName="childNode1tx" presStyleLbl="bgAcc1" presStyleIdx="2" presStyleCnt="4">
        <dgm:presLayoutVars>
          <dgm:bulletEnabled val="1"/>
        </dgm:presLayoutVars>
      </dgm:prSet>
      <dgm:spPr/>
    </dgm:pt>
    <dgm:pt modelId="{09F9604F-9B7E-4C29-8040-886971E9B422}" type="pres">
      <dgm:prSet presAssocID="{666935F8-C99B-4676-89B2-31075335FB5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D2188F59-C709-452F-B37D-49E7CFA37640}" type="pres">
      <dgm:prSet presAssocID="{666935F8-C99B-4676-89B2-31075335FB58}" presName="connSite1" presStyleCnt="0"/>
      <dgm:spPr/>
    </dgm:pt>
    <dgm:pt modelId="{97B00BBE-893C-4281-BA43-0B6BCEF4C029}" type="pres">
      <dgm:prSet presAssocID="{9A9EC67B-E66E-46A4-939D-42764E73B68A}" presName="Name9" presStyleLbl="sibTrans2D1" presStyleIdx="2" presStyleCnt="3"/>
      <dgm:spPr/>
    </dgm:pt>
    <dgm:pt modelId="{38AD03C6-7871-4A40-BD86-D965C5AC18D0}" type="pres">
      <dgm:prSet presAssocID="{37662E52-48B9-47E9-BF15-CF790BA3481C}" presName="composite2" presStyleCnt="0"/>
      <dgm:spPr/>
    </dgm:pt>
    <dgm:pt modelId="{0380ABBD-974C-40F7-98ED-65E8D8CCB0C2}" type="pres">
      <dgm:prSet presAssocID="{37662E52-48B9-47E9-BF15-CF790BA3481C}" presName="dummyNode2" presStyleLbl="node1" presStyleIdx="2" presStyleCnt="4"/>
      <dgm:spPr/>
    </dgm:pt>
    <dgm:pt modelId="{91514E0B-0479-42AF-AE49-007FC919336C}" type="pres">
      <dgm:prSet presAssocID="{37662E52-48B9-47E9-BF15-CF790BA3481C}" presName="childNode2" presStyleLbl="bgAcc1" presStyleIdx="3" presStyleCnt="4" custScaleY="126191">
        <dgm:presLayoutVars>
          <dgm:bulletEnabled val="1"/>
        </dgm:presLayoutVars>
      </dgm:prSet>
      <dgm:spPr/>
    </dgm:pt>
    <dgm:pt modelId="{DFB5BFBB-1DE1-4161-BD01-210D2A42A1C0}" type="pres">
      <dgm:prSet presAssocID="{37662E52-48B9-47E9-BF15-CF790BA3481C}" presName="childNode2tx" presStyleLbl="bgAcc1" presStyleIdx="3" presStyleCnt="4">
        <dgm:presLayoutVars>
          <dgm:bulletEnabled val="1"/>
        </dgm:presLayoutVars>
      </dgm:prSet>
      <dgm:spPr/>
    </dgm:pt>
    <dgm:pt modelId="{FC842D55-D927-45D1-9DEC-B605B5DDFD4A}" type="pres">
      <dgm:prSet presAssocID="{37662E52-48B9-47E9-BF15-CF790BA3481C}" presName="parentNode2" presStyleLbl="node1" presStyleIdx="3" presStyleCnt="4" custScaleY="132695" custLinFactNeighborY="-40647">
        <dgm:presLayoutVars>
          <dgm:chMax val="0"/>
          <dgm:bulletEnabled val="1"/>
        </dgm:presLayoutVars>
      </dgm:prSet>
      <dgm:spPr/>
    </dgm:pt>
    <dgm:pt modelId="{C4E6FFF7-57F8-4F4F-9FDF-DADF597F11D6}" type="pres">
      <dgm:prSet presAssocID="{37662E52-48B9-47E9-BF15-CF790BA3481C}" presName="connSite2" presStyleCnt="0"/>
      <dgm:spPr/>
    </dgm:pt>
  </dgm:ptLst>
  <dgm:cxnLst>
    <dgm:cxn modelId="{C5887D02-CFE9-4756-8344-48219E3E2220}" type="presOf" srcId="{D4FB026B-8B34-4718-B6FD-43B66D80ADF7}" destId="{FAB0ACC7-9D96-43DF-8094-AE027A725127}" srcOrd="0" destOrd="0" presId="urn:microsoft.com/office/officeart/2005/8/layout/hProcess4"/>
    <dgm:cxn modelId="{B2C7760A-4B91-47B7-B0D5-7CF02DAD0951}" type="presOf" srcId="{ABF4C4FC-C69B-40E7-B081-10857EACFBEC}" destId="{CF41315D-CB93-4BA4-82F1-8DB2FA962561}" srcOrd="0" destOrd="2" presId="urn:microsoft.com/office/officeart/2005/8/layout/hProcess4"/>
    <dgm:cxn modelId="{3501A60E-6412-4964-AA61-A2F26A673574}" type="presOf" srcId="{DADA3F09-437E-403A-B286-DB7EBD91506F}" destId="{FACDE073-EB52-4163-9083-2BDE30975B63}" srcOrd="0" destOrd="0" presId="urn:microsoft.com/office/officeart/2005/8/layout/hProcess4"/>
    <dgm:cxn modelId="{6EED2B1A-C8FE-4E00-BDA3-2A0CC4BE7CCE}" srcId="{91937C74-6235-4C7B-9340-87ACE066829F}" destId="{7D48BE02-A510-422D-88E0-E78E28A1A07B}" srcOrd="1" destOrd="0" parTransId="{676E5048-4838-4248-9D2F-1F43A037060B}" sibTransId="{929CCAC2-DB97-454F-8BEC-79845365ED65}"/>
    <dgm:cxn modelId="{7E0B8E1A-8186-4711-A475-609490E34D7A}" srcId="{666935F8-C99B-4676-89B2-31075335FB58}" destId="{3F358425-4A05-4D6C-8199-C02F148FC543}" srcOrd="1" destOrd="0" parTransId="{FC3B6CA4-A1F6-487D-A70E-EBDADD9B0BEE}" sibTransId="{38872A3E-B63C-44DE-9F7B-1CF7092B4424}"/>
    <dgm:cxn modelId="{3024431B-568D-43BF-A2A5-308459F9F266}" type="presOf" srcId="{84CA8C43-9B32-4619-B1AD-EDBE0038FD68}" destId="{AE1DCCC2-6532-4612-A3A1-DC7359251111}" srcOrd="0" destOrd="0" presId="urn:microsoft.com/office/officeart/2005/8/layout/hProcess4"/>
    <dgm:cxn modelId="{8269C51B-79F9-44FC-9E5D-39DC9CA9E690}" srcId="{37662E52-48B9-47E9-BF15-CF790BA3481C}" destId="{57F82DB5-9792-4324-8B2D-029AA7DCDB43}" srcOrd="0" destOrd="0" parTransId="{6EC87D16-E71A-4426-B1D5-CEBBD92B7360}" sibTransId="{170A2568-90AD-40E5-A776-541935579F60}"/>
    <dgm:cxn modelId="{14A63822-AF6A-445F-A297-4E196546BB94}" type="presOf" srcId="{8C6A2533-8076-4167-BDC0-07B1033BA4EA}" destId="{CF41315D-CB93-4BA4-82F1-8DB2FA962561}" srcOrd="0" destOrd="0" presId="urn:microsoft.com/office/officeart/2005/8/layout/hProcess4"/>
    <dgm:cxn modelId="{EA436826-C6F8-44DF-B9DD-022F06638EA1}" srcId="{666935F8-C99B-4676-89B2-31075335FB58}" destId="{2CB45BB6-6A8E-471D-84EA-7E4C397D5727}" srcOrd="0" destOrd="0" parTransId="{BB176F31-01F6-4F5D-B740-0086FB0390F2}" sibTransId="{E14BCAE8-BD3F-4516-886E-A82362A53109}"/>
    <dgm:cxn modelId="{BA054C2C-71A6-4476-9E5A-3F381750950D}" type="presOf" srcId="{7D48BE02-A510-422D-88E0-E78E28A1A07B}" destId="{AE1DCCC2-6532-4612-A3A1-DC7359251111}" srcOrd="0" destOrd="1" presId="urn:microsoft.com/office/officeart/2005/8/layout/hProcess4"/>
    <dgm:cxn modelId="{513D7932-79EE-4635-B83A-BBF0B572D939}" type="presOf" srcId="{ABF4C4FC-C69B-40E7-B081-10857EACFBEC}" destId="{03D76C18-F5D2-424E-8477-778F48B1554F}" srcOrd="1" destOrd="2" presId="urn:microsoft.com/office/officeart/2005/8/layout/hProcess4"/>
    <dgm:cxn modelId="{06465F5E-7B1E-48EE-BBB1-E62BFC2FEA2A}" srcId="{CB9C99C5-8615-485B-8EC0-8696C08BD9F7}" destId="{D4FB026B-8B34-4718-B6FD-43B66D80ADF7}" srcOrd="1" destOrd="0" parTransId="{8B6F4BE7-02DE-43A9-A567-64288F5F431E}" sibTransId="{DADA3F09-437E-403A-B286-DB7EBD91506F}"/>
    <dgm:cxn modelId="{40005D64-D480-4CAD-BAAC-128C6862184F}" srcId="{CB9C99C5-8615-485B-8EC0-8696C08BD9F7}" destId="{37662E52-48B9-47E9-BF15-CF790BA3481C}" srcOrd="3" destOrd="0" parTransId="{E2D41BB7-926C-455C-BE61-6A47F5A1BA48}" sibTransId="{B1DAD7BF-5689-4F90-B82A-4D9BF4216D92}"/>
    <dgm:cxn modelId="{7AE73745-AEAB-4FFD-9BDE-5051596DA6BF}" type="presOf" srcId="{CB9C99C5-8615-485B-8EC0-8696C08BD9F7}" destId="{29215DD7-E37B-471B-9C0E-38DE8AF03604}" srcOrd="0" destOrd="0" presId="urn:microsoft.com/office/officeart/2005/8/layout/hProcess4"/>
    <dgm:cxn modelId="{930A9465-6AD1-4E80-96FA-6970200DE211}" type="presOf" srcId="{57F82DB5-9792-4324-8B2D-029AA7DCDB43}" destId="{91514E0B-0479-42AF-AE49-007FC919336C}" srcOrd="0" destOrd="0" presId="urn:microsoft.com/office/officeart/2005/8/layout/hProcess4"/>
    <dgm:cxn modelId="{92C87149-0040-485B-8AA9-CF4AA786C9C5}" type="presOf" srcId="{A715E5AF-BBB2-4F81-97A7-65EDA8B820BE}" destId="{03D76C18-F5D2-424E-8477-778F48B1554F}" srcOrd="1" destOrd="1" presId="urn:microsoft.com/office/officeart/2005/8/layout/hProcess4"/>
    <dgm:cxn modelId="{980BFD69-83E8-4CFB-8D11-79326D0D96BE}" srcId="{CB9C99C5-8615-485B-8EC0-8696C08BD9F7}" destId="{666935F8-C99B-4676-89B2-31075335FB58}" srcOrd="2" destOrd="0" parTransId="{651F5BEC-12A8-46B0-AF48-D3FA9069CDBE}" sibTransId="{9A9EC67B-E66E-46A4-939D-42764E73B68A}"/>
    <dgm:cxn modelId="{FBC3636B-0610-4166-AEB4-34F9D5AAA693}" type="presOf" srcId="{2CB45BB6-6A8E-471D-84EA-7E4C397D5727}" destId="{5955CB78-1913-4ECD-A36A-0911EB4256ED}" srcOrd="0" destOrd="0" presId="urn:microsoft.com/office/officeart/2005/8/layout/hProcess4"/>
    <dgm:cxn modelId="{521CA575-CDE9-49C4-8CFE-C224F81811D2}" srcId="{CB9C99C5-8615-485B-8EC0-8696C08BD9F7}" destId="{91937C74-6235-4C7B-9340-87ACE066829F}" srcOrd="0" destOrd="0" parTransId="{D10568BA-01E6-403E-9C9A-C1AD2D358A18}" sibTransId="{F455E851-7555-4557-B1FF-C873948C13BE}"/>
    <dgm:cxn modelId="{5E8C1A57-C288-4EA8-8359-C67ACD38840E}" type="presOf" srcId="{91937C74-6235-4C7B-9340-87ACE066829F}" destId="{9F3B4D19-101E-4D86-90A1-4B14D691A2D9}" srcOrd="0" destOrd="0" presId="urn:microsoft.com/office/officeart/2005/8/layout/hProcess4"/>
    <dgm:cxn modelId="{CF63D977-7993-41A4-BEE7-4E4B6311C16F}" type="presOf" srcId="{9A9EC67B-E66E-46A4-939D-42764E73B68A}" destId="{97B00BBE-893C-4281-BA43-0B6BCEF4C029}" srcOrd="0" destOrd="0" presId="urn:microsoft.com/office/officeart/2005/8/layout/hProcess4"/>
    <dgm:cxn modelId="{7AF8F079-A33A-4563-B789-768253220A63}" type="presOf" srcId="{57F82DB5-9792-4324-8B2D-029AA7DCDB43}" destId="{DFB5BFBB-1DE1-4161-BD01-210D2A42A1C0}" srcOrd="1" destOrd="0" presId="urn:microsoft.com/office/officeart/2005/8/layout/hProcess4"/>
    <dgm:cxn modelId="{B1D25F88-7C0D-42E1-9580-EB8CCE77F0E8}" type="presOf" srcId="{37662E52-48B9-47E9-BF15-CF790BA3481C}" destId="{FC842D55-D927-45D1-9DEC-B605B5DDFD4A}" srcOrd="0" destOrd="0" presId="urn:microsoft.com/office/officeart/2005/8/layout/hProcess4"/>
    <dgm:cxn modelId="{E967F28E-E013-4711-B4D9-1DFA8F2311D0}" srcId="{D4FB026B-8B34-4718-B6FD-43B66D80ADF7}" destId="{ABF4C4FC-C69B-40E7-B081-10857EACFBEC}" srcOrd="2" destOrd="0" parTransId="{95AADBDA-4C0C-4714-A061-FFB9D81A2FCB}" sibTransId="{9F15B3C8-FB4F-4DE1-85DE-D37F766342C3}"/>
    <dgm:cxn modelId="{E5F4B8AE-C170-45E7-A060-079263BC5A96}" type="presOf" srcId="{666935F8-C99B-4676-89B2-31075335FB58}" destId="{09F9604F-9B7E-4C29-8040-886971E9B422}" srcOrd="0" destOrd="0" presId="urn:microsoft.com/office/officeart/2005/8/layout/hProcess4"/>
    <dgm:cxn modelId="{63E4E7AE-FF80-4FC6-83EA-A56EE82AD52F}" srcId="{D4FB026B-8B34-4718-B6FD-43B66D80ADF7}" destId="{8C6A2533-8076-4167-BDC0-07B1033BA4EA}" srcOrd="0" destOrd="0" parTransId="{089DABBD-6E2D-419B-8177-E2E83D5A92EA}" sibTransId="{5514D633-CA5A-4A81-AB7F-49AC4EB24160}"/>
    <dgm:cxn modelId="{933E6EB5-35CF-459B-A943-3910DC8550C6}" type="presOf" srcId="{7D48BE02-A510-422D-88E0-E78E28A1A07B}" destId="{D14C69E9-1F2A-473F-A4F8-DD709788AD50}" srcOrd="1" destOrd="1" presId="urn:microsoft.com/office/officeart/2005/8/layout/hProcess4"/>
    <dgm:cxn modelId="{B8A14EC3-1A42-43C2-A0A1-CDA4159C4486}" type="presOf" srcId="{A715E5AF-BBB2-4F81-97A7-65EDA8B820BE}" destId="{CF41315D-CB93-4BA4-82F1-8DB2FA962561}" srcOrd="0" destOrd="1" presId="urn:microsoft.com/office/officeart/2005/8/layout/hProcess4"/>
    <dgm:cxn modelId="{DBAF58C6-F6ED-41E8-AFB4-513303A0EC2C}" type="presOf" srcId="{3F358425-4A05-4D6C-8199-C02F148FC543}" destId="{7C2A5F67-724D-4470-B7AE-E42F640CA52F}" srcOrd="1" destOrd="1" presId="urn:microsoft.com/office/officeart/2005/8/layout/hProcess4"/>
    <dgm:cxn modelId="{B155C9D4-765D-46D7-A542-613F4DE5F51E}" srcId="{D4FB026B-8B34-4718-B6FD-43B66D80ADF7}" destId="{A715E5AF-BBB2-4F81-97A7-65EDA8B820BE}" srcOrd="1" destOrd="0" parTransId="{A9C5BD8E-BF43-4541-B716-3BBFF29F1192}" sibTransId="{CDE3C022-4B80-402D-A10B-674A70DF07CB}"/>
    <dgm:cxn modelId="{9413E3D5-3F8F-4A60-B778-D00A3E812621}" type="presOf" srcId="{3F358425-4A05-4D6C-8199-C02F148FC543}" destId="{5955CB78-1913-4ECD-A36A-0911EB4256ED}" srcOrd="0" destOrd="1" presId="urn:microsoft.com/office/officeart/2005/8/layout/hProcess4"/>
    <dgm:cxn modelId="{CE7905D7-9BFF-4B07-9C07-B59E7071CDA4}" type="presOf" srcId="{F455E851-7555-4557-B1FF-C873948C13BE}" destId="{33DA2197-BD91-4A9F-B2EF-258AA3B27E76}" srcOrd="0" destOrd="0" presId="urn:microsoft.com/office/officeart/2005/8/layout/hProcess4"/>
    <dgm:cxn modelId="{10AB46DB-B7CF-41E7-A37E-A1D47F924AFB}" srcId="{91937C74-6235-4C7B-9340-87ACE066829F}" destId="{84CA8C43-9B32-4619-B1AD-EDBE0038FD68}" srcOrd="0" destOrd="0" parTransId="{1F2AB7F2-1C70-400A-B25B-ED04B27BE4CA}" sibTransId="{4ACFCAEE-1FD5-403A-95F7-5E92CDB4C084}"/>
    <dgm:cxn modelId="{E9163CE5-B671-464F-9C18-435FE91BD293}" type="presOf" srcId="{84CA8C43-9B32-4619-B1AD-EDBE0038FD68}" destId="{D14C69E9-1F2A-473F-A4F8-DD709788AD50}" srcOrd="1" destOrd="0" presId="urn:microsoft.com/office/officeart/2005/8/layout/hProcess4"/>
    <dgm:cxn modelId="{75B9C5F1-D044-47F4-93AA-B55CB070258A}" type="presOf" srcId="{8C6A2533-8076-4167-BDC0-07B1033BA4EA}" destId="{03D76C18-F5D2-424E-8477-778F48B1554F}" srcOrd="1" destOrd="0" presId="urn:microsoft.com/office/officeart/2005/8/layout/hProcess4"/>
    <dgm:cxn modelId="{A4E359F3-FA53-423D-9D9C-DB9B3CB4CFC2}" type="presOf" srcId="{2CB45BB6-6A8E-471D-84EA-7E4C397D5727}" destId="{7C2A5F67-724D-4470-B7AE-E42F640CA52F}" srcOrd="1" destOrd="0" presId="urn:microsoft.com/office/officeart/2005/8/layout/hProcess4"/>
    <dgm:cxn modelId="{438061F6-6184-4FF2-BBD0-2CD2C16867DF}" type="presOf" srcId="{D9A316D9-9E2D-4B84-BFC0-02A4D9020E21}" destId="{91514E0B-0479-42AF-AE49-007FC919336C}" srcOrd="0" destOrd="1" presId="urn:microsoft.com/office/officeart/2005/8/layout/hProcess4"/>
    <dgm:cxn modelId="{B012FDF8-BB10-415F-B0D5-ECB8BC9732BC}" type="presOf" srcId="{D9A316D9-9E2D-4B84-BFC0-02A4D9020E21}" destId="{DFB5BFBB-1DE1-4161-BD01-210D2A42A1C0}" srcOrd="1" destOrd="1" presId="urn:microsoft.com/office/officeart/2005/8/layout/hProcess4"/>
    <dgm:cxn modelId="{AC0CADFD-B8BA-48A7-A082-4F81304B4332}" srcId="{37662E52-48B9-47E9-BF15-CF790BA3481C}" destId="{D9A316D9-9E2D-4B84-BFC0-02A4D9020E21}" srcOrd="1" destOrd="0" parTransId="{F15A9477-EF75-4BFE-B75D-F2CD757C2178}" sibTransId="{B3B69C80-A315-4A16-A010-9E08C9B45915}"/>
    <dgm:cxn modelId="{90259C16-6B06-4F48-9F1E-37C3973E969C}" type="presParOf" srcId="{29215DD7-E37B-471B-9C0E-38DE8AF03604}" destId="{AB294CE4-1018-4611-80F5-C981046B4DF0}" srcOrd="0" destOrd="0" presId="urn:microsoft.com/office/officeart/2005/8/layout/hProcess4"/>
    <dgm:cxn modelId="{15274F07-F30B-4CD6-8196-1D87DA3D4FA6}" type="presParOf" srcId="{29215DD7-E37B-471B-9C0E-38DE8AF03604}" destId="{A8DA7CA9-4137-4309-B0F9-A24B76D54FBB}" srcOrd="1" destOrd="0" presId="urn:microsoft.com/office/officeart/2005/8/layout/hProcess4"/>
    <dgm:cxn modelId="{AC8FAA4E-B933-461D-B8EC-6D0EE81E0B94}" type="presParOf" srcId="{29215DD7-E37B-471B-9C0E-38DE8AF03604}" destId="{02BB4023-C3DC-400B-9C88-8DB453C05BC2}" srcOrd="2" destOrd="0" presId="urn:microsoft.com/office/officeart/2005/8/layout/hProcess4"/>
    <dgm:cxn modelId="{E6B52353-9D11-4C59-8D9F-13AD368B34AB}" type="presParOf" srcId="{02BB4023-C3DC-400B-9C88-8DB453C05BC2}" destId="{6CCCEF9A-6782-4A0E-89AA-6D4512DDC056}" srcOrd="0" destOrd="0" presId="urn:microsoft.com/office/officeart/2005/8/layout/hProcess4"/>
    <dgm:cxn modelId="{61C4193B-660F-4BF2-A911-1CC7EE11CF83}" type="presParOf" srcId="{6CCCEF9A-6782-4A0E-89AA-6D4512DDC056}" destId="{7E52D93F-E1B8-4A0A-96D0-B62730996830}" srcOrd="0" destOrd="0" presId="urn:microsoft.com/office/officeart/2005/8/layout/hProcess4"/>
    <dgm:cxn modelId="{B63B5541-79B8-4CF2-A966-E031FFA676BA}" type="presParOf" srcId="{6CCCEF9A-6782-4A0E-89AA-6D4512DDC056}" destId="{AE1DCCC2-6532-4612-A3A1-DC7359251111}" srcOrd="1" destOrd="0" presId="urn:microsoft.com/office/officeart/2005/8/layout/hProcess4"/>
    <dgm:cxn modelId="{A4469B6E-7F56-4591-A121-1E3026B501BB}" type="presParOf" srcId="{6CCCEF9A-6782-4A0E-89AA-6D4512DDC056}" destId="{D14C69E9-1F2A-473F-A4F8-DD709788AD50}" srcOrd="2" destOrd="0" presId="urn:microsoft.com/office/officeart/2005/8/layout/hProcess4"/>
    <dgm:cxn modelId="{F3740207-4785-4D18-814D-791FAA880198}" type="presParOf" srcId="{6CCCEF9A-6782-4A0E-89AA-6D4512DDC056}" destId="{9F3B4D19-101E-4D86-90A1-4B14D691A2D9}" srcOrd="3" destOrd="0" presId="urn:microsoft.com/office/officeart/2005/8/layout/hProcess4"/>
    <dgm:cxn modelId="{1565A6E6-D595-4516-8EAE-FC7B7B406D56}" type="presParOf" srcId="{6CCCEF9A-6782-4A0E-89AA-6D4512DDC056}" destId="{D7B89F90-89BF-482B-953E-BCD08139E8CA}" srcOrd="4" destOrd="0" presId="urn:microsoft.com/office/officeart/2005/8/layout/hProcess4"/>
    <dgm:cxn modelId="{656787D0-D6E4-4E16-B368-23910706AF23}" type="presParOf" srcId="{02BB4023-C3DC-400B-9C88-8DB453C05BC2}" destId="{33DA2197-BD91-4A9F-B2EF-258AA3B27E76}" srcOrd="1" destOrd="0" presId="urn:microsoft.com/office/officeart/2005/8/layout/hProcess4"/>
    <dgm:cxn modelId="{F7536C3C-9174-4CA6-A73A-BE4F8C2C1B7A}" type="presParOf" srcId="{02BB4023-C3DC-400B-9C88-8DB453C05BC2}" destId="{0C441149-81F6-4657-843A-1764364941C9}" srcOrd="2" destOrd="0" presId="urn:microsoft.com/office/officeart/2005/8/layout/hProcess4"/>
    <dgm:cxn modelId="{57C8E93D-4C70-421A-A491-B3711D9C33A1}" type="presParOf" srcId="{0C441149-81F6-4657-843A-1764364941C9}" destId="{7D19A805-5C60-4B26-84B6-4FC26DEF71A5}" srcOrd="0" destOrd="0" presId="urn:microsoft.com/office/officeart/2005/8/layout/hProcess4"/>
    <dgm:cxn modelId="{B287D973-5402-486A-B2EE-42FE5A343F82}" type="presParOf" srcId="{0C441149-81F6-4657-843A-1764364941C9}" destId="{CF41315D-CB93-4BA4-82F1-8DB2FA962561}" srcOrd="1" destOrd="0" presId="urn:microsoft.com/office/officeart/2005/8/layout/hProcess4"/>
    <dgm:cxn modelId="{D19991E8-E4B1-4402-AFBA-8ABF01BE20EF}" type="presParOf" srcId="{0C441149-81F6-4657-843A-1764364941C9}" destId="{03D76C18-F5D2-424E-8477-778F48B1554F}" srcOrd="2" destOrd="0" presId="urn:microsoft.com/office/officeart/2005/8/layout/hProcess4"/>
    <dgm:cxn modelId="{F9B05C79-978C-4502-BA7B-9399B3AFA4DD}" type="presParOf" srcId="{0C441149-81F6-4657-843A-1764364941C9}" destId="{FAB0ACC7-9D96-43DF-8094-AE027A725127}" srcOrd="3" destOrd="0" presId="urn:microsoft.com/office/officeart/2005/8/layout/hProcess4"/>
    <dgm:cxn modelId="{0CDF40AC-CF51-4855-AA21-27C55029C2E4}" type="presParOf" srcId="{0C441149-81F6-4657-843A-1764364941C9}" destId="{4EDB6463-1BE5-42A1-9375-B2F6165B14AB}" srcOrd="4" destOrd="0" presId="urn:microsoft.com/office/officeart/2005/8/layout/hProcess4"/>
    <dgm:cxn modelId="{2C89F575-62B1-492D-9E33-32F85290B327}" type="presParOf" srcId="{02BB4023-C3DC-400B-9C88-8DB453C05BC2}" destId="{FACDE073-EB52-4163-9083-2BDE30975B63}" srcOrd="3" destOrd="0" presId="urn:microsoft.com/office/officeart/2005/8/layout/hProcess4"/>
    <dgm:cxn modelId="{70D2CFA6-BDE6-4ECA-A157-7159F274E760}" type="presParOf" srcId="{02BB4023-C3DC-400B-9C88-8DB453C05BC2}" destId="{07788367-0567-4734-9A79-D243026B8873}" srcOrd="4" destOrd="0" presId="urn:microsoft.com/office/officeart/2005/8/layout/hProcess4"/>
    <dgm:cxn modelId="{7490E3FB-F61A-425F-B7CD-6FBA5E057FB7}" type="presParOf" srcId="{07788367-0567-4734-9A79-D243026B8873}" destId="{364D8EE2-A591-4FF0-A0B3-83ACBBB8D11E}" srcOrd="0" destOrd="0" presId="urn:microsoft.com/office/officeart/2005/8/layout/hProcess4"/>
    <dgm:cxn modelId="{7B6EFCBE-5B9C-4C81-8960-C633F45AE2FD}" type="presParOf" srcId="{07788367-0567-4734-9A79-D243026B8873}" destId="{5955CB78-1913-4ECD-A36A-0911EB4256ED}" srcOrd="1" destOrd="0" presId="urn:microsoft.com/office/officeart/2005/8/layout/hProcess4"/>
    <dgm:cxn modelId="{4BCAE4F0-EF23-40EA-81EC-302B352920DB}" type="presParOf" srcId="{07788367-0567-4734-9A79-D243026B8873}" destId="{7C2A5F67-724D-4470-B7AE-E42F640CA52F}" srcOrd="2" destOrd="0" presId="urn:microsoft.com/office/officeart/2005/8/layout/hProcess4"/>
    <dgm:cxn modelId="{D1982206-3AAC-4F81-B7EA-59641D53963A}" type="presParOf" srcId="{07788367-0567-4734-9A79-D243026B8873}" destId="{09F9604F-9B7E-4C29-8040-886971E9B422}" srcOrd="3" destOrd="0" presId="urn:microsoft.com/office/officeart/2005/8/layout/hProcess4"/>
    <dgm:cxn modelId="{38BDB0CE-D3EB-46A5-84B7-948075DA1FE1}" type="presParOf" srcId="{07788367-0567-4734-9A79-D243026B8873}" destId="{D2188F59-C709-452F-B37D-49E7CFA37640}" srcOrd="4" destOrd="0" presId="urn:microsoft.com/office/officeart/2005/8/layout/hProcess4"/>
    <dgm:cxn modelId="{F6ECCECD-918A-4832-960F-976EB6DD0C3C}" type="presParOf" srcId="{02BB4023-C3DC-400B-9C88-8DB453C05BC2}" destId="{97B00BBE-893C-4281-BA43-0B6BCEF4C029}" srcOrd="5" destOrd="0" presId="urn:microsoft.com/office/officeart/2005/8/layout/hProcess4"/>
    <dgm:cxn modelId="{BA30A6E1-BFAA-498E-82C5-67F533B5050A}" type="presParOf" srcId="{02BB4023-C3DC-400B-9C88-8DB453C05BC2}" destId="{38AD03C6-7871-4A40-BD86-D965C5AC18D0}" srcOrd="6" destOrd="0" presId="urn:microsoft.com/office/officeart/2005/8/layout/hProcess4"/>
    <dgm:cxn modelId="{E34B4764-4A21-4851-8F3E-FB5997663ED5}" type="presParOf" srcId="{38AD03C6-7871-4A40-BD86-D965C5AC18D0}" destId="{0380ABBD-974C-40F7-98ED-65E8D8CCB0C2}" srcOrd="0" destOrd="0" presId="urn:microsoft.com/office/officeart/2005/8/layout/hProcess4"/>
    <dgm:cxn modelId="{B3F80DFC-C5F6-408F-8669-C10374B68D2B}" type="presParOf" srcId="{38AD03C6-7871-4A40-BD86-D965C5AC18D0}" destId="{91514E0B-0479-42AF-AE49-007FC919336C}" srcOrd="1" destOrd="0" presId="urn:microsoft.com/office/officeart/2005/8/layout/hProcess4"/>
    <dgm:cxn modelId="{D19F42B8-8C1D-47DD-99A8-16B78AE88A3C}" type="presParOf" srcId="{38AD03C6-7871-4A40-BD86-D965C5AC18D0}" destId="{DFB5BFBB-1DE1-4161-BD01-210D2A42A1C0}" srcOrd="2" destOrd="0" presId="urn:microsoft.com/office/officeart/2005/8/layout/hProcess4"/>
    <dgm:cxn modelId="{DE1DAB3A-3E9B-47A8-A67A-9C183FFFE9EE}" type="presParOf" srcId="{38AD03C6-7871-4A40-BD86-D965C5AC18D0}" destId="{FC842D55-D927-45D1-9DEC-B605B5DDFD4A}" srcOrd="3" destOrd="0" presId="urn:microsoft.com/office/officeart/2005/8/layout/hProcess4"/>
    <dgm:cxn modelId="{65A1B79A-E40B-4823-A61C-423A94295C35}" type="presParOf" srcId="{38AD03C6-7871-4A40-BD86-D965C5AC18D0}" destId="{C4E6FFF7-57F8-4F4F-9FDF-DADF597F11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CCC2-6532-4612-A3A1-DC7359251111}">
      <dsp:nvSpPr>
        <dsp:cNvPr id="0" name=""/>
        <dsp:cNvSpPr/>
      </dsp:nvSpPr>
      <dsp:spPr>
        <a:xfrm>
          <a:off x="7832" y="1269329"/>
          <a:ext cx="2360938" cy="288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200" kern="1200">
              <a:effectLst/>
              <a:latin typeface="+mn-lt"/>
              <a:ea typeface="Times New Roman" panose="02020603050405020304" pitchFamily="18" charset="0"/>
            </a:rPr>
            <a:t>Long standing history of successful drug approvals in oncology and of conducting registrational studies</a:t>
          </a:r>
          <a:endParaRPr lang="en-GB" sz="1200" kern="1200">
            <a:latin typeface="+mn-lt"/>
          </a:endParaRPr>
        </a:p>
      </dsp:txBody>
      <dsp:txXfrm>
        <a:off x="74109" y="1335606"/>
        <a:ext cx="2228384" cy="2130309"/>
      </dsp:txXfrm>
    </dsp:sp>
    <dsp:sp modelId="{33DA2197-BD91-4A9F-B2EF-258AA3B27E76}">
      <dsp:nvSpPr>
        <dsp:cNvPr id="0" name=""/>
        <dsp:cNvSpPr/>
      </dsp:nvSpPr>
      <dsp:spPr>
        <a:xfrm>
          <a:off x="1359963" y="2593784"/>
          <a:ext cx="2614534" cy="2614534"/>
        </a:xfrm>
        <a:prstGeom prst="leftCircularArrow">
          <a:avLst>
            <a:gd name="adj1" fmla="val 3478"/>
            <a:gd name="adj2" fmla="val 431281"/>
            <a:gd name="adj3" fmla="val 2120272"/>
            <a:gd name="adj4" fmla="val 8937969"/>
            <a:gd name="adj5" fmla="val 40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B4D19-101E-4D86-90A1-4B14D691A2D9}">
      <dsp:nvSpPr>
        <dsp:cNvPr id="0" name=""/>
        <dsp:cNvSpPr/>
      </dsp:nvSpPr>
      <dsp:spPr>
        <a:xfrm>
          <a:off x="582181" y="3534056"/>
          <a:ext cx="2098612" cy="834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Know-how and reputation</a:t>
          </a:r>
        </a:p>
      </dsp:txBody>
      <dsp:txXfrm>
        <a:off x="606624" y="3558499"/>
        <a:ext cx="2049726" cy="785662"/>
      </dsp:txXfrm>
    </dsp:sp>
    <dsp:sp modelId="{A5843A9D-996D-43E7-987A-43434CAC466C}">
      <dsp:nvSpPr>
        <dsp:cNvPr id="0" name=""/>
        <dsp:cNvSpPr/>
      </dsp:nvSpPr>
      <dsp:spPr>
        <a:xfrm>
          <a:off x="3064084" y="1372632"/>
          <a:ext cx="2360938" cy="3088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effectLst/>
              <a:latin typeface="+mn-lt"/>
              <a:ea typeface="Times New Roman" panose="02020603050405020304" pitchFamily="18" charset="0"/>
            </a:rPr>
            <a:t>All functions for a large clinical trial are in-house</a:t>
          </a:r>
          <a:endParaRPr lang="en-GB" sz="1200" kern="1200">
            <a:latin typeface="+mn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latin typeface="+mn-lt"/>
            </a:rPr>
            <a:t>Protocol and database development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latin typeface="+mn-lt"/>
            </a:rPr>
            <a:t>Site contracting and activation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latin typeface="+mn-lt"/>
            </a:rPr>
            <a:t>Data management and monitoring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latin typeface="+mn-lt"/>
            </a:rPr>
            <a:t>Analysis and reporting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latin typeface="+mn-lt"/>
            </a:rPr>
            <a:t>Tissue sample collection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latin typeface="+mn-lt"/>
            </a:rPr>
            <a:t> Auditable SOPs and policies</a:t>
          </a:r>
        </a:p>
      </dsp:txBody>
      <dsp:txXfrm>
        <a:off x="3133234" y="2103500"/>
        <a:ext cx="2222638" cy="2287999"/>
      </dsp:txXfrm>
    </dsp:sp>
    <dsp:sp modelId="{36FE3735-613E-47E5-9362-AAB53986F508}">
      <dsp:nvSpPr>
        <dsp:cNvPr id="0" name=""/>
        <dsp:cNvSpPr/>
      </dsp:nvSpPr>
      <dsp:spPr>
        <a:xfrm>
          <a:off x="4296506" y="348794"/>
          <a:ext cx="2966457" cy="2966457"/>
        </a:xfrm>
        <a:prstGeom prst="circularArrow">
          <a:avLst>
            <a:gd name="adj1" fmla="val 3065"/>
            <a:gd name="adj2" fmla="val 376418"/>
            <a:gd name="adj3" fmla="val 19825997"/>
            <a:gd name="adj4" fmla="val 12953436"/>
            <a:gd name="adj5" fmla="val 357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2E5B0-E191-472C-BFA8-54FF87925DF1}">
      <dsp:nvSpPr>
        <dsp:cNvPr id="0" name=""/>
        <dsp:cNvSpPr/>
      </dsp:nvSpPr>
      <dsp:spPr>
        <a:xfrm>
          <a:off x="3608611" y="1020242"/>
          <a:ext cx="2098612" cy="834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One stop-shop</a:t>
          </a:r>
        </a:p>
      </dsp:txBody>
      <dsp:txXfrm>
        <a:off x="3633054" y="1044685"/>
        <a:ext cx="2049726" cy="785662"/>
      </dsp:txXfrm>
    </dsp:sp>
    <dsp:sp modelId="{04ED74DF-9212-49CF-9D10-489AA62843B8}">
      <dsp:nvSpPr>
        <dsp:cNvPr id="0" name=""/>
        <dsp:cNvSpPr/>
      </dsp:nvSpPr>
      <dsp:spPr>
        <a:xfrm>
          <a:off x="6120336" y="1242027"/>
          <a:ext cx="2360938" cy="2880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200" kern="1200">
              <a:effectLst/>
              <a:latin typeface="+mn-lt"/>
              <a:ea typeface="Times New Roman" panose="02020603050405020304" pitchFamily="18" charset="0"/>
            </a:rPr>
            <a:t>EORTC provides a </a:t>
          </a:r>
          <a:r>
            <a:rPr lang="en-GB" sz="1200" kern="1200">
              <a:latin typeface="+mn-lt"/>
              <a:ea typeface="Times New Roman" panose="02020603050405020304" pitchFamily="18" charset="0"/>
            </a:rPr>
            <a:t>transparent &amp;</a:t>
          </a:r>
          <a:r>
            <a:rPr lang="en-GB" sz="1200" kern="1200">
              <a:effectLst/>
              <a:latin typeface="+mn-lt"/>
              <a:ea typeface="Times New Roman" panose="02020603050405020304" pitchFamily="18" charset="0"/>
            </a:rPr>
            <a:t> honest </a:t>
          </a:r>
          <a:r>
            <a:rPr lang="en-GB" sz="1200" kern="1200">
              <a:latin typeface="+mn-lt"/>
              <a:ea typeface="Times New Roman" panose="02020603050405020304" pitchFamily="18" charset="0"/>
            </a:rPr>
            <a:t>opinion</a:t>
          </a:r>
          <a:r>
            <a:rPr lang="en-GB" sz="1200" kern="1200">
              <a:effectLst/>
              <a:latin typeface="+mn-lt"/>
              <a:ea typeface="Times New Roman" panose="02020603050405020304" pitchFamily="18" charset="0"/>
            </a:rPr>
            <a:t> on trial design, strategy and  feasibility,</a:t>
          </a:r>
          <a:r>
            <a:rPr lang="en-GB" sz="1200" kern="1200">
              <a:latin typeface="+mn-lt"/>
            </a:rPr>
            <a:t> increasing the probability of success of a programme</a:t>
          </a:r>
        </a:p>
      </dsp:txBody>
      <dsp:txXfrm>
        <a:off x="6186613" y="1308304"/>
        <a:ext cx="2228384" cy="2130309"/>
      </dsp:txXfrm>
    </dsp:sp>
    <dsp:sp modelId="{989254E1-A371-43B4-8A0E-A8DA96988135}">
      <dsp:nvSpPr>
        <dsp:cNvPr id="0" name=""/>
        <dsp:cNvSpPr/>
      </dsp:nvSpPr>
      <dsp:spPr>
        <a:xfrm>
          <a:off x="7406984" y="2475646"/>
          <a:ext cx="2684516" cy="2684516"/>
        </a:xfrm>
        <a:prstGeom prst="leftCircularArrow">
          <a:avLst>
            <a:gd name="adj1" fmla="val 3387"/>
            <a:gd name="adj2" fmla="val 419132"/>
            <a:gd name="adj3" fmla="val 2051110"/>
            <a:gd name="adj4" fmla="val 8880956"/>
            <a:gd name="adj5" fmla="val 3952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38529-8B36-4943-B63B-6649C0098315}">
      <dsp:nvSpPr>
        <dsp:cNvPr id="0" name=""/>
        <dsp:cNvSpPr/>
      </dsp:nvSpPr>
      <dsp:spPr>
        <a:xfrm>
          <a:off x="6644989" y="3363304"/>
          <a:ext cx="2098612" cy="10419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kern="1200"/>
            <a:t> Peer Review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kern="1200"/>
            <a:t>Methodological relevance</a:t>
          </a:r>
        </a:p>
      </dsp:txBody>
      <dsp:txXfrm>
        <a:off x="6675506" y="3393821"/>
        <a:ext cx="2037578" cy="980900"/>
      </dsp:txXfrm>
    </dsp:sp>
    <dsp:sp modelId="{8C1F99CF-BE3C-4A0D-AEDE-324111505FF0}">
      <dsp:nvSpPr>
        <dsp:cNvPr id="0" name=""/>
        <dsp:cNvSpPr/>
      </dsp:nvSpPr>
      <dsp:spPr>
        <a:xfrm>
          <a:off x="9186528" y="1444516"/>
          <a:ext cx="2360938" cy="2944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200" kern="1200" dirty="0">
              <a:effectLst/>
              <a:latin typeface="+mn-lt"/>
              <a:ea typeface="Times New Roman" panose="02020603050405020304" pitchFamily="18" charset="0"/>
            </a:rPr>
            <a:t>Large enough to be effective, small enough to be fast</a:t>
          </a:r>
          <a:endParaRPr lang="en-GB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200" kern="1200" dirty="0">
              <a:latin typeface="+mn-lt"/>
            </a:rPr>
            <a:t>Adapting to the evolving interests and needs of partners: industry, HTAs, payors, regulators (EMA/FDA), etc.</a:t>
          </a:r>
        </a:p>
      </dsp:txBody>
      <dsp:txXfrm>
        <a:off x="9254296" y="2143311"/>
        <a:ext cx="2225402" cy="2178231"/>
      </dsp:txXfrm>
    </dsp:sp>
    <dsp:sp modelId="{0BC7F9BE-C349-4789-A0D3-060CFAA724BA}">
      <dsp:nvSpPr>
        <dsp:cNvPr id="0" name=""/>
        <dsp:cNvSpPr/>
      </dsp:nvSpPr>
      <dsp:spPr>
        <a:xfrm>
          <a:off x="9681368" y="1010303"/>
          <a:ext cx="2098612" cy="834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Flexible environment</a:t>
          </a:r>
        </a:p>
      </dsp:txBody>
      <dsp:txXfrm>
        <a:off x="9705811" y="1034746"/>
        <a:ext cx="2049726" cy="785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CCC2-6532-4612-A3A1-DC7359251111}">
      <dsp:nvSpPr>
        <dsp:cNvPr id="0" name=""/>
        <dsp:cNvSpPr/>
      </dsp:nvSpPr>
      <dsp:spPr>
        <a:xfrm>
          <a:off x="4200" y="1788042"/>
          <a:ext cx="2421180" cy="251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effectLst/>
              <a:latin typeface="+mn-lt"/>
            </a:rPr>
            <a:t>Aggressive timelines are achievable: 4-6 months from final protocol to FPFV is possible</a:t>
          </a:r>
          <a:endParaRPr lang="en-GB" sz="1400" kern="120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rPr>
            <a:t>Competitive cost structure</a:t>
          </a:r>
          <a:endParaRPr lang="en-GB" sz="1400" kern="1200">
            <a:latin typeface="Source Sans Pro" panose="020B0503030403020204" pitchFamily="34" charset="0"/>
            <a:ea typeface="Source Sans Pro" panose="020B0503030403020204" pitchFamily="34" charset="0"/>
            <a:cs typeface="+mn-lt"/>
          </a:endParaRPr>
        </a:p>
      </dsp:txBody>
      <dsp:txXfrm>
        <a:off x="62192" y="1846034"/>
        <a:ext cx="2305196" cy="1864010"/>
      </dsp:txXfrm>
    </dsp:sp>
    <dsp:sp modelId="{33DA2197-BD91-4A9F-B2EF-258AA3B27E76}">
      <dsp:nvSpPr>
        <dsp:cNvPr id="0" name=""/>
        <dsp:cNvSpPr/>
      </dsp:nvSpPr>
      <dsp:spPr>
        <a:xfrm>
          <a:off x="1365051" y="2525927"/>
          <a:ext cx="2668994" cy="2668994"/>
        </a:xfrm>
        <a:prstGeom prst="leftCircularArrow">
          <a:avLst>
            <a:gd name="adj1" fmla="val 3150"/>
            <a:gd name="adj2" fmla="val 387636"/>
            <a:gd name="adj3" fmla="val 2163146"/>
            <a:gd name="adj4" fmla="val 9024489"/>
            <a:gd name="adj5" fmla="val 36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B4D19-101E-4D86-90A1-4B14D691A2D9}">
      <dsp:nvSpPr>
        <dsp:cNvPr id="0" name=""/>
        <dsp:cNvSpPr/>
      </dsp:nvSpPr>
      <dsp:spPr>
        <a:xfrm>
          <a:off x="542240" y="3618601"/>
          <a:ext cx="2152160" cy="855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Professional project management</a:t>
          </a:r>
        </a:p>
      </dsp:txBody>
      <dsp:txXfrm>
        <a:off x="567307" y="3643668"/>
        <a:ext cx="2102026" cy="805709"/>
      </dsp:txXfrm>
    </dsp:sp>
    <dsp:sp modelId="{CF41315D-CB93-4BA4-82F1-8DB2FA962561}">
      <dsp:nvSpPr>
        <dsp:cNvPr id="0" name=""/>
        <dsp:cNvSpPr/>
      </dsp:nvSpPr>
      <dsp:spPr>
        <a:xfrm>
          <a:off x="3094775" y="1784306"/>
          <a:ext cx="2421180" cy="251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effectLst/>
              <a:latin typeface="+mn-lt"/>
            </a:rPr>
            <a:t>Global trial experience with focus on EU, plus experience in the US and Asia-Pacific</a:t>
          </a:r>
          <a:endParaRPr lang="en-GB" sz="1400" kern="120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latin typeface="+mn-lt"/>
            </a:rPr>
            <a:t>Large international reach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endParaRPr lang="en-GB" sz="1400" kern="1200">
            <a:latin typeface="+mn-lt"/>
          </a:endParaRPr>
        </a:p>
      </dsp:txBody>
      <dsp:txXfrm>
        <a:off x="3152767" y="2382297"/>
        <a:ext cx="2305196" cy="1864010"/>
      </dsp:txXfrm>
    </dsp:sp>
    <dsp:sp modelId="{FACDE073-EB52-4163-9083-2BDE30975B63}">
      <dsp:nvSpPr>
        <dsp:cNvPr id="0" name=""/>
        <dsp:cNvSpPr/>
      </dsp:nvSpPr>
      <dsp:spPr>
        <a:xfrm>
          <a:off x="4361005" y="693138"/>
          <a:ext cx="2991791" cy="2991791"/>
        </a:xfrm>
        <a:prstGeom prst="circularArrow">
          <a:avLst>
            <a:gd name="adj1" fmla="val 2810"/>
            <a:gd name="adj2" fmla="val 343061"/>
            <a:gd name="adj3" fmla="val 19817614"/>
            <a:gd name="adj4" fmla="val 12911696"/>
            <a:gd name="adj5" fmla="val 327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0ACC7-9D96-43DF-8094-AE027A725127}">
      <dsp:nvSpPr>
        <dsp:cNvPr id="0" name=""/>
        <dsp:cNvSpPr/>
      </dsp:nvSpPr>
      <dsp:spPr>
        <a:xfrm>
          <a:off x="3632815" y="1379357"/>
          <a:ext cx="2152160" cy="855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Expertise &amp; access to patients</a:t>
          </a:r>
        </a:p>
      </dsp:txBody>
      <dsp:txXfrm>
        <a:off x="3657882" y="1404424"/>
        <a:ext cx="2102026" cy="805709"/>
      </dsp:txXfrm>
    </dsp:sp>
    <dsp:sp modelId="{5955CB78-1913-4ECD-A36A-0911EB4256ED}">
      <dsp:nvSpPr>
        <dsp:cNvPr id="0" name=""/>
        <dsp:cNvSpPr/>
      </dsp:nvSpPr>
      <dsp:spPr>
        <a:xfrm>
          <a:off x="6185350" y="1788042"/>
          <a:ext cx="2421180" cy="251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effectLst/>
              <a:latin typeface="+mn-lt"/>
            </a:rPr>
            <a:t>Core expertise in focus areas, such as radiation oncology, elderly patient population, rare cancers, QoL</a:t>
          </a:r>
          <a:endParaRPr lang="en-GB" sz="1400" kern="120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latin typeface="+mn-lt"/>
            </a:rPr>
            <a:t>Geared to challenging clinical situations</a:t>
          </a:r>
        </a:p>
      </dsp:txBody>
      <dsp:txXfrm>
        <a:off x="6243342" y="1846034"/>
        <a:ext cx="2305196" cy="1864010"/>
      </dsp:txXfrm>
    </dsp:sp>
    <dsp:sp modelId="{97B00BBE-893C-4281-BA43-0B6BCEF4C029}">
      <dsp:nvSpPr>
        <dsp:cNvPr id="0" name=""/>
        <dsp:cNvSpPr/>
      </dsp:nvSpPr>
      <dsp:spPr>
        <a:xfrm>
          <a:off x="7565414" y="2560254"/>
          <a:ext cx="2670295" cy="2670295"/>
        </a:xfrm>
        <a:prstGeom prst="leftCircularArrow">
          <a:avLst>
            <a:gd name="adj1" fmla="val 3149"/>
            <a:gd name="adj2" fmla="val 387433"/>
            <a:gd name="adj3" fmla="val 2274114"/>
            <a:gd name="adj4" fmla="val 9135660"/>
            <a:gd name="adj5" fmla="val 3673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9604F-9B7E-4C29-8040-886971E9B422}">
      <dsp:nvSpPr>
        <dsp:cNvPr id="0" name=""/>
        <dsp:cNvSpPr/>
      </dsp:nvSpPr>
      <dsp:spPr>
        <a:xfrm>
          <a:off x="6723390" y="3618601"/>
          <a:ext cx="2152160" cy="85584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Multidisciplinary organisation</a:t>
          </a:r>
        </a:p>
      </dsp:txBody>
      <dsp:txXfrm>
        <a:off x="6748457" y="3643668"/>
        <a:ext cx="2102026" cy="805709"/>
      </dsp:txXfrm>
    </dsp:sp>
    <dsp:sp modelId="{91514E0B-0479-42AF-AE49-007FC919336C}">
      <dsp:nvSpPr>
        <dsp:cNvPr id="0" name=""/>
        <dsp:cNvSpPr/>
      </dsp:nvSpPr>
      <dsp:spPr>
        <a:xfrm>
          <a:off x="9275925" y="1854260"/>
          <a:ext cx="2421180" cy="251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latin typeface="+mn-lt"/>
              <a:ea typeface="Calibri"/>
            </a:rPr>
            <a:t>Access to different tumour types and equipped with tailored infrastructures (Basket and Umbrella Trials, Trials Within Cohorts..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GB" sz="1400" kern="1200">
              <a:latin typeface="+mn-lt"/>
            </a:rPr>
            <a:t>Access to rare tumors</a:t>
          </a:r>
        </a:p>
      </dsp:txBody>
      <dsp:txXfrm>
        <a:off x="9333917" y="2452251"/>
        <a:ext cx="2305196" cy="1864010"/>
      </dsp:txXfrm>
    </dsp:sp>
    <dsp:sp modelId="{FC842D55-D927-45D1-9DEC-B605B5DDFD4A}">
      <dsp:nvSpPr>
        <dsp:cNvPr id="0" name=""/>
        <dsp:cNvSpPr/>
      </dsp:nvSpPr>
      <dsp:spPr>
        <a:xfrm>
          <a:off x="9813965" y="1200068"/>
          <a:ext cx="2152160" cy="1135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kern="1200"/>
            <a:t>Integral solutions for complex trials based on translational sciences</a:t>
          </a:r>
        </a:p>
      </dsp:txBody>
      <dsp:txXfrm>
        <a:off x="9847227" y="1233330"/>
        <a:ext cx="2085636" cy="106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29B3C-6CA9-4406-A1A0-DC4253053BDF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09C2-270B-4495-921C-E47CB4258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2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10D1-F0EC-429A-989D-9512CFB655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10D1-F0EC-429A-989D-9512CFB65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6D914-843B-4294-BCCF-A54514112ED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3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sv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C64BA-C9D0-9BB7-A8D7-C0C3CFA2E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16CF4B1A-3F85-7EA6-C76D-83B796900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05564"/>
            <a:ext cx="10820399" cy="440561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[…] on [date]</a:t>
            </a:r>
            <a:endParaRPr lang="en-GB" dirty="0"/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D188BFEA-FE6B-F8A9-C70C-F430E9AFE7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55239"/>
            <a:ext cx="10820399" cy="440561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id="{2B1C4369-4CAB-F008-87B3-72DD4E7E1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6706"/>
            <a:ext cx="10896600" cy="111856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SLIDESHOW</a:t>
            </a:r>
            <a:endParaRPr lang="en-GB" dirty="0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90DF4569-7E82-6392-8B16-CABF4399D764}"/>
              </a:ext>
            </a:extLst>
          </p:cNvPr>
          <p:cNvSpPr/>
          <p:nvPr userDrawn="1"/>
        </p:nvSpPr>
        <p:spPr>
          <a:xfrm>
            <a:off x="685800" y="3810000"/>
            <a:ext cx="10820400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6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75E9632-9194-22B9-D711-DAF27E33EB28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269680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4A4FC-4C7D-1F75-4518-FAE68A70D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276" y="609600"/>
            <a:ext cx="3200402" cy="12212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Our</a:t>
            </a:r>
            <a:br>
              <a:rPr lang="en-US"/>
            </a:br>
            <a:r>
              <a:rPr lang="en-US"/>
              <a:t>Team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129CF8F-0CA2-D515-E347-21AC18FD11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4953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376FD00F-D33F-9743-B1E9-6E8C846501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799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55E8B36D-DD41-DFA8-48B0-178F561271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4799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C5334660-C9F3-622C-545D-10ADF52ED3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7594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180E18E0-8492-64F8-2998-740F80253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440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C3AD4421-B28E-27B7-8478-902FF662D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440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D0CB75D-DB4C-9878-4D21-A27F8F73E3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2754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287ED7CB-862C-D9B4-203B-8660279581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2600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AA4C705F-5D6D-21F2-BEB0-E3B43FFD6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72600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815110D9-7261-C370-3C3C-2222A71992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4953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7C676BED-6D3D-504F-36D1-4CA26ECC5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14799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id="{E55F4135-9CFE-FD09-F240-D4AD0F80DF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14799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57" name="Picture Placeholder 41">
            <a:extLst>
              <a:ext uri="{FF2B5EF4-FFF2-40B4-BE49-F238E27FC236}">
                <a16:creationId xmlns:a16="http://schemas.microsoft.com/office/drawing/2014/main" id="{3CDE9CED-0F56-EFC6-620E-BC03A38CAE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3686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34ED788-9547-08B7-DFB4-460A7C6DEC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43532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6F53A90C-1CF9-C7BC-27AF-5B852F3D24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43532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60" name="Picture Placeholder 41">
            <a:extLst>
              <a:ext uri="{FF2B5EF4-FFF2-40B4-BE49-F238E27FC236}">
                <a16:creationId xmlns:a16="http://schemas.microsoft.com/office/drawing/2014/main" id="{0EA31EB1-98A7-DB3F-1EBC-29DE8E0053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02754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Text Placeholder 19">
            <a:extLst>
              <a:ext uri="{FF2B5EF4-FFF2-40B4-BE49-F238E27FC236}">
                <a16:creationId xmlns:a16="http://schemas.microsoft.com/office/drawing/2014/main" id="{F5CEC25A-7449-B0ED-C3BB-C8A6289B4D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72600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22BBF9BB-2B72-DEC8-1195-A9418D4AA4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72600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4C16CE-5422-E097-D825-A4B4BD80D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0AE0B-B48B-0C1E-D24B-7EAFD546D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28B8EF89-0BDA-EE18-51D9-44C43BB5A5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733800" y="1676400"/>
            <a:ext cx="4724400" cy="40386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2E037DC-9C24-12D1-8EB2-0F6ADB7F0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22591-74EB-500E-CBC2-A3F31B8E7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DDC726B-63E7-922D-6434-F565A8CA5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431FD-0D21-6D56-7280-872523046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B3C6E3-4EDC-FADB-6DAF-53935301A8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ink background&#10;&#10;Description automatically generated">
            <a:extLst>
              <a:ext uri="{FF2B5EF4-FFF2-40B4-BE49-F238E27FC236}">
                <a16:creationId xmlns:a16="http://schemas.microsoft.com/office/drawing/2014/main" id="{53DD826B-A4C1-7B8E-FC7E-E9AFDA782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9B13-03C3-D525-5207-CAB4C765D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56F977-CA59-D1C4-799E-91AC2920F8BD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3632BDD9-AA9B-04F4-B74A-397FB0054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7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AA71AC2D-3ACD-AABE-5C50-9FC0E5D8B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2469" y="4588636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974B25B-DEEC-7FF2-4962-8A9542B457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9134" y="4588637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F8012E6D-2D9E-9FD7-FED2-E4DA31D44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9134" y="2736557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26B082E-3D59-333C-5001-D0E32F2D6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7" y="2736557"/>
            <a:ext cx="2551668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28B1F81F-76CE-A312-3E4F-ACD6CD8A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Table of contents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4B72C-C484-E184-B9DC-DF7CDDE0E9E6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C5E91750-F327-A0DA-8D3B-547452EB7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2469" y="2743200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8E510F17-C4EB-C839-B7D7-741AA914DF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7" y="4588637"/>
            <a:ext cx="2551668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06C624CE-A309-1804-1574-5F598281B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134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2AF6FA6-E144-8145-D9DB-98B59FBE54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2469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4A2A7BD7-DC82-1687-A7CD-4C4E30C9FF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797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3A3899B1-109A-373E-7552-9199899F31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9134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4" name="Text Placeholder 40">
            <a:extLst>
              <a:ext uri="{FF2B5EF4-FFF2-40B4-BE49-F238E27FC236}">
                <a16:creationId xmlns:a16="http://schemas.microsoft.com/office/drawing/2014/main" id="{3C83B6E7-BB70-C1F8-EF66-494E5D354B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52469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F35A-645D-AA0C-65F5-3B80ACD86B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400D6E9-AC64-54BF-D9CA-D68FE22EF0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0D0323-0136-C2A5-033F-201E4CFCE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C973D1B7-733D-8A74-0ECC-33C4F7788065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D77EEF44-30D8-AF7A-0DDA-B41E5F224549}"/>
              </a:ext>
            </a:extLst>
          </p:cNvPr>
          <p:cNvSpPr/>
          <p:nvPr userDrawn="1"/>
        </p:nvSpPr>
        <p:spPr>
          <a:xfrm>
            <a:off x="685800" y="3810000"/>
            <a:ext cx="10820400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50D19-9D50-BB20-92D1-C5286358BDBF}"/>
              </a:ext>
            </a:extLst>
          </p:cNvPr>
          <p:cNvSpPr txBox="1"/>
          <p:nvPr userDrawn="1"/>
        </p:nvSpPr>
        <p:spPr>
          <a:xfrm>
            <a:off x="609600" y="2815099"/>
            <a:ext cx="4120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THANK YOU</a:t>
            </a:r>
            <a:endParaRPr lang="en-GB" sz="5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9E2DB-5875-291E-C7F7-436AA99D68B6}"/>
              </a:ext>
            </a:extLst>
          </p:cNvPr>
          <p:cNvSpPr txBox="1"/>
          <p:nvPr userDrawn="1"/>
        </p:nvSpPr>
        <p:spPr>
          <a:xfrm>
            <a:off x="7817138" y="4019296"/>
            <a:ext cx="377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Find out more : eortc.org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D430A-FA60-B09E-41A0-963770DC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23A9DC-CB38-C65D-EF89-3CB21F24D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44D2-CFC6-4105-87A7-1F9898F44A8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D42FB67-8F4C-6E9A-AB76-3249D6AE04F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248400" y="1524000"/>
            <a:ext cx="5257799" cy="376555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947539-24FF-1C80-CB0C-1EB964883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962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431FD-0D21-6D56-7280-872523046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77D7-858E-48C1-A901-AD37A9560A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B3C6E3-4EDC-FADB-6DAF-53935301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22591-74EB-500E-CBC2-A3F31B8E7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44D2-CFC6-4105-87A7-1F9898F44A8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DDC726B-63E7-922D-6434-F565A8CA5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482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9C8556-020A-12F7-E9AA-E7FEE3F5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1317FE-FC86-3666-629E-F4A3D86A0C65}"/>
              </a:ext>
            </a:extLst>
          </p:cNvPr>
          <p:cNvSpPr/>
          <p:nvPr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399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81A444D2-CFC6-4105-87A7-1F9898F44A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4215F0-CCF8-1D8B-848E-B4BB54C07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A88866B-996E-B017-D8FE-A66A63A65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108203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AE6E8B-2F85-8FA8-BA13-DFA2C6717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876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9C8556-020A-12F7-E9AA-E7FEE3F55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1317FE-FC86-3666-629E-F4A3D86A0C65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399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4215F0-CCF8-1D8B-848E-B4BB54C07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A88866B-996E-B017-D8FE-A66A63A65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108203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AE6E8B-2F85-8FA8-BA13-DFA2C6717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47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C64BA-C9D0-9BB7-A8D7-C0C3CFA2E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16CF4B1A-3F85-7EA6-C76D-83B796900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05564"/>
            <a:ext cx="10820399" cy="440561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 […] on [date]</a:t>
            </a:r>
            <a:endParaRPr lang="en-GB"/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D188BFEA-FE6B-F8A9-C70C-F430E9AFE7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55239"/>
            <a:ext cx="10820399" cy="440561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2" name="Title 15">
            <a:extLst>
              <a:ext uri="{FF2B5EF4-FFF2-40B4-BE49-F238E27FC236}">
                <a16:creationId xmlns:a16="http://schemas.microsoft.com/office/drawing/2014/main" id="{2B1C4369-4CAB-F008-87B3-72DD4E7E1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6706"/>
            <a:ext cx="10896600" cy="111856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SLIDESHOW</a:t>
            </a:r>
            <a:endParaRPr lang="en-GB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90DF4569-7E82-6392-8B16-CABF4399D764}"/>
              </a:ext>
            </a:extLst>
          </p:cNvPr>
          <p:cNvSpPr/>
          <p:nvPr userDrawn="1"/>
        </p:nvSpPr>
        <p:spPr>
          <a:xfrm>
            <a:off x="685800" y="3810000"/>
            <a:ext cx="10820400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6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75E9632-9194-22B9-D711-DAF27E33EB28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130961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9C8556-020A-12F7-E9AA-E7FEE3F55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1317FE-FC86-3666-629E-F4A3D86A0C65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399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4215F0-CCF8-1D8B-848E-B4BB54C07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A88866B-996E-B017-D8FE-A66A63A65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108203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AE6E8B-2F85-8FA8-BA13-DFA2C6717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8C2EB-2295-50A5-DF05-E55775F32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8FC198-BD8D-6A8E-5421-FD45797E9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1" y="1524000"/>
            <a:ext cx="5257799" cy="37798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4163FC0F-7D1D-DB83-07CC-868160351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10410CF-158C-3CCB-E186-B7E64686C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D430A-FA60-B09E-41A0-963770DC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23A9DC-CB38-C65D-EF89-3CB21F24D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D42FB67-8F4C-6E9A-AB76-3249D6AE04F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248400" y="1524000"/>
            <a:ext cx="5257799" cy="376555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947539-24FF-1C80-CB0C-1EB964883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8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ink background&#10;&#10;Description automatically generated">
            <a:extLst>
              <a:ext uri="{FF2B5EF4-FFF2-40B4-BE49-F238E27FC236}">
                <a16:creationId xmlns:a16="http://schemas.microsoft.com/office/drawing/2014/main" id="{ACA23D91-6D74-684B-D26D-C4B7D3F94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blue and pink gradient&#10;&#10;Description automatically generated">
            <a:extLst>
              <a:ext uri="{FF2B5EF4-FFF2-40B4-BE49-F238E27FC236}">
                <a16:creationId xmlns:a16="http://schemas.microsoft.com/office/drawing/2014/main" id="{4FFA2579-CD91-7890-D5B9-D2F4E67173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D24AB-3247-EBB0-AB68-A25E3D43D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9DCD8F6C-5B8F-BFB6-6293-7E19C7159E4B}"/>
              </a:ext>
            </a:extLst>
          </p:cNvPr>
          <p:cNvSpPr/>
          <p:nvPr userDrawn="1"/>
        </p:nvSpPr>
        <p:spPr>
          <a:xfrm>
            <a:off x="10998775" y="5788191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761139" h="761139">
                <a:moveTo>
                  <a:pt x="0" y="0"/>
                </a:moveTo>
                <a:lnTo>
                  <a:pt x="761139" y="0"/>
                </a:lnTo>
                <a:lnTo>
                  <a:pt x="761139" y="761139"/>
                </a:lnTo>
                <a:lnTo>
                  <a:pt x="0" y="7611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A8F0E87-92D4-0011-AA70-A500D208791E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B2FA5801-150E-C899-6127-CFAF1CD2F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3F378744-A901-6ADA-E929-8DB7861C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7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7802B60-BF4A-CDA3-FA4B-4AAE85AD8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9555BF6-FE73-54DB-F75B-F9E0067B3159}"/>
              </a:ext>
            </a:extLst>
          </p:cNvPr>
          <p:cNvSpPr/>
          <p:nvPr userDrawn="1"/>
        </p:nvSpPr>
        <p:spPr>
          <a:xfrm>
            <a:off x="0" y="0"/>
            <a:ext cx="8590765" cy="6858000"/>
          </a:xfrm>
          <a:custGeom>
            <a:avLst/>
            <a:gdLst/>
            <a:ahLst/>
            <a:cxnLst/>
            <a:rect l="l" t="t" r="r" b="b"/>
            <a:pathLst>
              <a:path w="12886148" h="12886148">
                <a:moveTo>
                  <a:pt x="0" y="0"/>
                </a:moveTo>
                <a:lnTo>
                  <a:pt x="12886148" y="0"/>
                </a:lnTo>
                <a:lnTo>
                  <a:pt x="12886148" y="12886148"/>
                </a:lnTo>
                <a:lnTo>
                  <a:pt x="0" y="12886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3F4EA6D2-419C-90FD-7504-BA8C571B1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A707AB7-C96B-F8F8-7B5D-E410FAC55CB8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E79C8A3E-3FB7-94BE-E472-C5837E7A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A6EB3B5-D27C-5B31-0BEC-8A9F7B860F31}"/>
              </a:ext>
            </a:extLst>
          </p:cNvPr>
          <p:cNvSpPr/>
          <p:nvPr userDrawn="1"/>
        </p:nvSpPr>
        <p:spPr>
          <a:xfrm>
            <a:off x="10998773" y="5791200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1087757" h="1087757">
                <a:moveTo>
                  <a:pt x="0" y="0"/>
                </a:moveTo>
                <a:lnTo>
                  <a:pt x="1087757" y="0"/>
                </a:lnTo>
                <a:lnTo>
                  <a:pt x="1087757" y="1087757"/>
                </a:lnTo>
                <a:lnTo>
                  <a:pt x="0" y="108775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1289911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F742BEC2-9562-11AB-F073-B667AE80A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7A0C089-98F3-629E-08AA-1929F3569BE0}"/>
              </a:ext>
            </a:extLst>
          </p:cNvPr>
          <p:cNvSpPr/>
          <p:nvPr userDrawn="1"/>
        </p:nvSpPr>
        <p:spPr>
          <a:xfrm>
            <a:off x="0" y="0"/>
            <a:ext cx="8590765" cy="6858000"/>
          </a:xfrm>
          <a:custGeom>
            <a:avLst/>
            <a:gdLst/>
            <a:ahLst/>
            <a:cxnLst/>
            <a:rect l="l" t="t" r="r" b="b"/>
            <a:pathLst>
              <a:path w="12886148" h="12886148">
                <a:moveTo>
                  <a:pt x="0" y="0"/>
                </a:moveTo>
                <a:lnTo>
                  <a:pt x="12886148" y="0"/>
                </a:lnTo>
                <a:lnTo>
                  <a:pt x="12886148" y="12886148"/>
                </a:lnTo>
                <a:lnTo>
                  <a:pt x="0" y="12886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1EC8A5B-E509-6E4C-B686-9F02261F04D4}"/>
              </a:ext>
            </a:extLst>
          </p:cNvPr>
          <p:cNvSpPr/>
          <p:nvPr userDrawn="1"/>
        </p:nvSpPr>
        <p:spPr>
          <a:xfrm>
            <a:off x="10998773" y="5791200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1087757" h="1087757">
                <a:moveTo>
                  <a:pt x="0" y="0"/>
                </a:moveTo>
                <a:lnTo>
                  <a:pt x="1087757" y="0"/>
                </a:lnTo>
                <a:lnTo>
                  <a:pt x="1087757" y="1087757"/>
                </a:lnTo>
                <a:lnTo>
                  <a:pt x="0" y="108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2CFA2DA-AF00-05D4-BC86-2062F79C9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12FCF9C-EE4B-0344-9B16-62070233884E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2" name="Slide Number Placeholder 20">
            <a:extLst>
              <a:ext uri="{FF2B5EF4-FFF2-40B4-BE49-F238E27FC236}">
                <a16:creationId xmlns:a16="http://schemas.microsoft.com/office/drawing/2014/main" id="{FC36BBE5-6B40-7891-087B-972C5328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7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0CC8F-ED19-BB4C-E8CA-B6160895A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400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994FFD52-0EFF-4083-39C3-485C7C33D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497" y="1524000"/>
            <a:ext cx="5334001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C403EC7-045A-DF18-E97C-0B340EC15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0" y="594785"/>
            <a:ext cx="5257800" cy="51202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22D50F7D-AC8F-DFA7-B119-01FA90DB2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53340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7A3706-2523-BFD3-D98E-DE28BF4BD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6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4A4FC-4C7D-1F75-4518-FAE68A70D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276" y="609600"/>
            <a:ext cx="3200402" cy="12212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Our</a:t>
            </a:r>
            <a:br>
              <a:rPr lang="en-US"/>
            </a:br>
            <a:r>
              <a:rPr lang="en-US"/>
              <a:t>Team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129CF8F-0CA2-D515-E347-21AC18FD11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4953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376FD00F-D33F-9743-B1E9-6E8C846501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799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55E8B36D-DD41-DFA8-48B0-178F561271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4799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45" name="Picture Placeholder 41">
            <a:extLst>
              <a:ext uri="{FF2B5EF4-FFF2-40B4-BE49-F238E27FC236}">
                <a16:creationId xmlns:a16="http://schemas.microsoft.com/office/drawing/2014/main" id="{C5334660-C9F3-622C-545D-10ADF52ED3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7594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Text Placeholder 19">
            <a:extLst>
              <a:ext uri="{FF2B5EF4-FFF2-40B4-BE49-F238E27FC236}">
                <a16:creationId xmlns:a16="http://schemas.microsoft.com/office/drawing/2014/main" id="{180E18E0-8492-64F8-2998-740F80253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440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C3AD4421-B28E-27B7-8478-902FF662D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440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D0CB75D-DB4C-9878-4D21-A27F8F73E3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2754" y="990600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287ED7CB-862C-D9B4-203B-8660279581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2600" y="2535112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AA4C705F-5D6D-21F2-BEB0-E3B43FFD6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72600" y="2895600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815110D9-7261-C370-3C3C-2222A71992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4953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5" name="Text Placeholder 19">
            <a:extLst>
              <a:ext uri="{FF2B5EF4-FFF2-40B4-BE49-F238E27FC236}">
                <a16:creationId xmlns:a16="http://schemas.microsoft.com/office/drawing/2014/main" id="{7C676BED-6D3D-504F-36D1-4CA26ECC5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14799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id="{E55F4135-9CFE-FD09-F240-D4AD0F80DF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14799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57" name="Picture Placeholder 41">
            <a:extLst>
              <a:ext uri="{FF2B5EF4-FFF2-40B4-BE49-F238E27FC236}">
                <a16:creationId xmlns:a16="http://schemas.microsoft.com/office/drawing/2014/main" id="{3CDE9CED-0F56-EFC6-620E-BC03A38CAEB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3686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34ED788-9547-08B7-DFB4-460A7C6DEC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43532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6F53A90C-1CF9-C7BC-27AF-5B852F3D24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43532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sp>
        <p:nvSpPr>
          <p:cNvPr id="60" name="Picture Placeholder 41">
            <a:extLst>
              <a:ext uri="{FF2B5EF4-FFF2-40B4-BE49-F238E27FC236}">
                <a16:creationId xmlns:a16="http://schemas.microsoft.com/office/drawing/2014/main" id="{0EA31EB1-98A7-DB3F-1EBC-29DE8E0053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802754" y="3482597"/>
            <a:ext cx="1425694" cy="142569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Text Placeholder 19">
            <a:extLst>
              <a:ext uri="{FF2B5EF4-FFF2-40B4-BE49-F238E27FC236}">
                <a16:creationId xmlns:a16="http://schemas.microsoft.com/office/drawing/2014/main" id="{F5CEC25A-7449-B0ED-C3BB-C8A6289B4D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72600" y="5027109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22BBF9BB-2B72-DEC8-1195-A9418D4AA4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72600" y="5387597"/>
            <a:ext cx="2438400" cy="418966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A55A4"/>
                </a:solidFill>
              </a:defRPr>
            </a:lvl1pPr>
          </a:lstStyle>
          <a:p>
            <a:pPr lvl="0"/>
            <a:r>
              <a:rPr lang="en-GB"/>
              <a:t>Function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4C16CE-5422-E097-D825-A4B4BD80D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01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0AE0B-B48B-0C1E-D24B-7EAFD546D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10820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28B8EF89-0BDA-EE18-51D9-44C43BB5A5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733800" y="1676400"/>
            <a:ext cx="4724400" cy="40386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2E037DC-9C24-12D1-8EB2-0F6ADB7F0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8C2EB-2295-50A5-DF05-E55775F32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4163FC0F-7D1D-DB83-07CC-868160351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10410CF-158C-3CCB-E186-B7E64686C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FAB984F-A38D-65AF-D23F-8C6A91EF6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144" y="1516062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5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B22591-74EB-500E-CBC2-A3F31B8E7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DDC726B-63E7-922D-6434-F565A8CA5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51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431FD-0D21-6D56-7280-872523046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B3C6E3-4EDC-FADB-6DAF-53935301A8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6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ink background&#10;&#10;Description automatically generated">
            <a:extLst>
              <a:ext uri="{FF2B5EF4-FFF2-40B4-BE49-F238E27FC236}">
                <a16:creationId xmlns:a16="http://schemas.microsoft.com/office/drawing/2014/main" id="{53DD826B-A4C1-7B8E-FC7E-E9AFDA782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9B13-03C3-D525-5207-CAB4C765D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56F977-CA59-D1C4-799E-91AC2920F8BD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3632BDD9-AA9B-04F4-B74A-397FB0054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797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AA71AC2D-3ACD-AABE-5C50-9FC0E5D8B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2469" y="4588636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974B25B-DEEC-7FF2-4962-8A9542B457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9134" y="4588637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F8012E6D-2D9E-9FD7-FED2-E4DA31D441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9134" y="2736557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26B082E-3D59-333C-5001-D0E32F2D6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7" y="2736557"/>
            <a:ext cx="2551668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28B1F81F-76CE-A312-3E4F-ACD6CD8A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Table of contents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4B72C-C484-E184-B9DC-DF7CDDE0E9E6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C5E91750-F327-A0DA-8D3B-547452EB75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2469" y="2743200"/>
            <a:ext cx="2552700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8E510F17-C4EB-C839-B7D7-741AA914DF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7" y="4588637"/>
            <a:ext cx="2551668" cy="89776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Section title</a:t>
            </a:r>
            <a:endParaRPr lang="en-GB"/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06C624CE-A309-1804-1574-5F598281B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9134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E2AF6FA6-E144-8145-D9DB-98B59FBE54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2469" y="2213996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4A2A7BD7-DC82-1687-A7CD-4C4E30C9FF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797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3A3899B1-109A-373E-7552-9199899F31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9134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4" name="Text Placeholder 40">
            <a:extLst>
              <a:ext uri="{FF2B5EF4-FFF2-40B4-BE49-F238E27FC236}">
                <a16:creationId xmlns:a16="http://schemas.microsoft.com/office/drawing/2014/main" id="{3C83B6E7-BB70-C1F8-EF66-494E5D354B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52469" y="4063882"/>
            <a:ext cx="2551668" cy="42134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4000" b="1">
                <a:solidFill>
                  <a:srgbClr val="0A55A4"/>
                </a:solidFill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F35A-645D-AA0C-65F5-3B80ACD86B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400D6E9-AC64-54BF-D9CA-D68FE22EF0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32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0D0323-0136-C2A5-033F-201E4CFCE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5">
            <a:extLst>
              <a:ext uri="{FF2B5EF4-FFF2-40B4-BE49-F238E27FC236}">
                <a16:creationId xmlns:a16="http://schemas.microsoft.com/office/drawing/2014/main" id="{321B65EA-619A-B4B5-73D0-8307181F3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86706"/>
            <a:ext cx="10896600" cy="111856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CD8B82B-B479-22E1-D200-51ECCF86A349}"/>
              </a:ext>
            </a:extLst>
          </p:cNvPr>
          <p:cNvSpPr txBox="1"/>
          <p:nvPr userDrawn="1"/>
        </p:nvSpPr>
        <p:spPr>
          <a:xfrm>
            <a:off x="6400800" y="4156643"/>
            <a:ext cx="3217968" cy="275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2400" i="1">
                <a:solidFill>
                  <a:srgbClr val="FFFFFF"/>
                </a:solidFill>
                <a:latin typeface="+mj-lt"/>
              </a:rPr>
              <a:t>Follow us on social media</a:t>
            </a:r>
          </a:p>
        </p:txBody>
      </p:sp>
      <p:pic>
        <p:nvPicPr>
          <p:cNvPr id="12" name="Picture 11" descr="A white letter f in a black square&#10;&#10;Description automatically generated">
            <a:extLst>
              <a:ext uri="{FF2B5EF4-FFF2-40B4-BE49-F238E27FC236}">
                <a16:creationId xmlns:a16="http://schemas.microsoft.com/office/drawing/2014/main" id="{118B414D-68F0-F41C-88FA-D432A8D689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0" y="4114800"/>
            <a:ext cx="307814" cy="307814"/>
          </a:xfrm>
          <a:prstGeom prst="rect">
            <a:avLst/>
          </a:prstGeom>
        </p:spPr>
      </p:pic>
      <p:pic>
        <p:nvPicPr>
          <p:cNvPr id="13" name="Picture 12" descr="A logo of a camera&#10;&#10;Description automatically generated">
            <a:extLst>
              <a:ext uri="{FF2B5EF4-FFF2-40B4-BE49-F238E27FC236}">
                <a16:creationId xmlns:a16="http://schemas.microsoft.com/office/drawing/2014/main" id="{CE09D457-C5C9-4762-2644-100986783A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4" y="4114800"/>
            <a:ext cx="307814" cy="307814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8138CBE6-9889-F134-4895-C057CD3C6F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14800"/>
            <a:ext cx="307814" cy="307814"/>
          </a:xfrm>
          <a:prstGeom prst="rect">
            <a:avLst/>
          </a:prstGeom>
        </p:spPr>
      </p:pic>
      <p:pic>
        <p:nvPicPr>
          <p:cNvPr id="15" name="Picture 14" descr="A white x in a black square&#10;&#10;Description automatically generated">
            <a:extLst>
              <a:ext uri="{FF2B5EF4-FFF2-40B4-BE49-F238E27FC236}">
                <a16:creationId xmlns:a16="http://schemas.microsoft.com/office/drawing/2014/main" id="{38165ECF-33AF-737E-DC3F-6BFA671BFB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15" y="4114800"/>
            <a:ext cx="307814" cy="307814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C973D1B7-733D-8A74-0ECC-33C4F7788065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D77EEF44-30D8-AF7A-0DDA-B41E5F224549}"/>
              </a:ext>
            </a:extLst>
          </p:cNvPr>
          <p:cNvSpPr/>
          <p:nvPr userDrawn="1"/>
        </p:nvSpPr>
        <p:spPr>
          <a:xfrm>
            <a:off x="685800" y="3810000"/>
            <a:ext cx="10820400" cy="0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372670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8C2EB-2295-50A5-DF05-E55775F32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8FC198-BD8D-6A8E-5421-FD45797E9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1" y="1524000"/>
            <a:ext cx="5257799" cy="37798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4163FC0F-7D1D-DB83-07CC-868160351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10410CF-158C-3CCB-E186-B7E64686C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D430A-FA60-B09E-41A0-963770DC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399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C7C5BF2-AAC8-A16B-432E-F94066CEA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23A9DC-CB38-C65D-EF89-3CB21F24D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524000"/>
            <a:ext cx="5257799" cy="377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DD4288-065F-7AAA-CE4B-130FA86EA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542" y="5410200"/>
            <a:ext cx="10825657" cy="533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Reference text styles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D42FB67-8F4C-6E9A-AB76-3249D6AE04F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248400" y="1524000"/>
            <a:ext cx="5257799" cy="376555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B947539-24FF-1C80-CB0C-1EB964883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ink background&#10;&#10;Description automatically generated">
            <a:extLst>
              <a:ext uri="{FF2B5EF4-FFF2-40B4-BE49-F238E27FC236}">
                <a16:creationId xmlns:a16="http://schemas.microsoft.com/office/drawing/2014/main" id="{ACA23D91-6D74-684B-D26D-C4B7D3F94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blue and pink gradient&#10;&#10;Description automatically generated">
            <a:extLst>
              <a:ext uri="{FF2B5EF4-FFF2-40B4-BE49-F238E27FC236}">
                <a16:creationId xmlns:a16="http://schemas.microsoft.com/office/drawing/2014/main" id="{4FFA2579-CD91-7890-D5B9-D2F4E67173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D24AB-3247-EBB0-AB68-A25E3D43D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9DCD8F6C-5B8F-BFB6-6293-7E19C7159E4B}"/>
              </a:ext>
            </a:extLst>
          </p:cNvPr>
          <p:cNvSpPr/>
          <p:nvPr userDrawn="1"/>
        </p:nvSpPr>
        <p:spPr>
          <a:xfrm>
            <a:off x="10998775" y="5788191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761139" h="761139">
                <a:moveTo>
                  <a:pt x="0" y="0"/>
                </a:moveTo>
                <a:lnTo>
                  <a:pt x="761139" y="0"/>
                </a:lnTo>
                <a:lnTo>
                  <a:pt x="761139" y="761139"/>
                </a:lnTo>
                <a:lnTo>
                  <a:pt x="0" y="7611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A8F0E87-92D4-0011-AA70-A500D208791E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B2FA5801-150E-C899-6127-CFAF1CD2F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3F378744-A901-6ADA-E929-8DB7861C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7802B60-BF4A-CDA3-FA4B-4AAE85AD8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9555BF6-FE73-54DB-F75B-F9E0067B3159}"/>
              </a:ext>
            </a:extLst>
          </p:cNvPr>
          <p:cNvSpPr/>
          <p:nvPr userDrawn="1"/>
        </p:nvSpPr>
        <p:spPr>
          <a:xfrm>
            <a:off x="0" y="0"/>
            <a:ext cx="8590765" cy="6858000"/>
          </a:xfrm>
          <a:custGeom>
            <a:avLst/>
            <a:gdLst/>
            <a:ahLst/>
            <a:cxnLst/>
            <a:rect l="l" t="t" r="r" b="b"/>
            <a:pathLst>
              <a:path w="12886148" h="12886148">
                <a:moveTo>
                  <a:pt x="0" y="0"/>
                </a:moveTo>
                <a:lnTo>
                  <a:pt x="12886148" y="0"/>
                </a:lnTo>
                <a:lnTo>
                  <a:pt x="12886148" y="12886148"/>
                </a:lnTo>
                <a:lnTo>
                  <a:pt x="0" y="12886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3F4EA6D2-419C-90FD-7504-BA8C571B1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A707AB7-C96B-F8F8-7B5D-E410FAC55CB8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E79C8A3E-3FB7-94BE-E472-C5837E7A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A6EB3B5-D27C-5B31-0BEC-8A9F7B860F31}"/>
              </a:ext>
            </a:extLst>
          </p:cNvPr>
          <p:cNvSpPr/>
          <p:nvPr userDrawn="1"/>
        </p:nvSpPr>
        <p:spPr>
          <a:xfrm>
            <a:off x="10998773" y="5791200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1087757" h="1087757">
                <a:moveTo>
                  <a:pt x="0" y="0"/>
                </a:moveTo>
                <a:lnTo>
                  <a:pt x="1087757" y="0"/>
                </a:lnTo>
                <a:lnTo>
                  <a:pt x="1087757" y="1087757"/>
                </a:lnTo>
                <a:lnTo>
                  <a:pt x="0" y="108775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F742BEC2-9562-11AB-F073-B667AE80A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7A0C089-98F3-629E-08AA-1929F3569BE0}"/>
              </a:ext>
            </a:extLst>
          </p:cNvPr>
          <p:cNvSpPr/>
          <p:nvPr userDrawn="1"/>
        </p:nvSpPr>
        <p:spPr>
          <a:xfrm>
            <a:off x="0" y="0"/>
            <a:ext cx="8590765" cy="6858000"/>
          </a:xfrm>
          <a:custGeom>
            <a:avLst/>
            <a:gdLst/>
            <a:ahLst/>
            <a:cxnLst/>
            <a:rect l="l" t="t" r="r" b="b"/>
            <a:pathLst>
              <a:path w="12886148" h="12886148">
                <a:moveTo>
                  <a:pt x="0" y="0"/>
                </a:moveTo>
                <a:lnTo>
                  <a:pt x="12886148" y="0"/>
                </a:lnTo>
                <a:lnTo>
                  <a:pt x="12886148" y="12886148"/>
                </a:lnTo>
                <a:lnTo>
                  <a:pt x="0" y="12886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1EC8A5B-E509-6E4C-B686-9F02261F04D4}"/>
              </a:ext>
            </a:extLst>
          </p:cNvPr>
          <p:cNvSpPr/>
          <p:nvPr userDrawn="1"/>
        </p:nvSpPr>
        <p:spPr>
          <a:xfrm>
            <a:off x="10998773" y="5791200"/>
            <a:ext cx="507427" cy="507427"/>
          </a:xfrm>
          <a:custGeom>
            <a:avLst/>
            <a:gdLst/>
            <a:ahLst/>
            <a:cxnLst/>
            <a:rect l="l" t="t" r="r" b="b"/>
            <a:pathLst>
              <a:path w="1087757" h="1087757">
                <a:moveTo>
                  <a:pt x="0" y="0"/>
                </a:moveTo>
                <a:lnTo>
                  <a:pt x="1087757" y="0"/>
                </a:lnTo>
                <a:lnTo>
                  <a:pt x="1087757" y="1087757"/>
                </a:lnTo>
                <a:lnTo>
                  <a:pt x="0" y="108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2CFA2DA-AF00-05D4-BC86-2062F79C9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" y="2498061"/>
            <a:ext cx="4991101" cy="186187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TITLE</a:t>
            </a:r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12FCF9C-EE4B-0344-9B16-62070233884E}"/>
              </a:ext>
            </a:extLst>
          </p:cNvPr>
          <p:cNvSpPr/>
          <p:nvPr userDrawn="1"/>
        </p:nvSpPr>
        <p:spPr>
          <a:xfrm>
            <a:off x="609600" y="491961"/>
            <a:ext cx="2077541" cy="651037"/>
          </a:xfrm>
          <a:custGeom>
            <a:avLst/>
            <a:gdLst/>
            <a:ahLst/>
            <a:cxnLst/>
            <a:rect l="l" t="t" r="r" b="b"/>
            <a:pathLst>
              <a:path w="2574544" h="806782">
                <a:moveTo>
                  <a:pt x="0" y="0"/>
                </a:moveTo>
                <a:lnTo>
                  <a:pt x="2574544" y="0"/>
                </a:lnTo>
                <a:lnTo>
                  <a:pt x="2574544" y="806782"/>
                </a:lnTo>
                <a:lnTo>
                  <a:pt x="0" y="8067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57" b="-1257"/>
            </a:stretch>
          </a:blipFill>
        </p:spPr>
        <p:txBody>
          <a:bodyPr/>
          <a:lstStyle/>
          <a:p>
            <a:endParaRPr lang="en-GB" sz="600"/>
          </a:p>
        </p:txBody>
      </p:sp>
      <p:sp>
        <p:nvSpPr>
          <p:cNvPr id="2" name="Slide Number Placeholder 20">
            <a:extLst>
              <a:ext uri="{FF2B5EF4-FFF2-40B4-BE49-F238E27FC236}">
                <a16:creationId xmlns:a16="http://schemas.microsoft.com/office/drawing/2014/main" id="{FC36BBE5-6B40-7891-087B-972C5328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43" y="6364575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0CC8F-ED19-BB4C-E8CA-B6160895A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BC2B9D-AC9A-05CE-3BA8-036DFB0AD52E}"/>
              </a:ext>
            </a:extLst>
          </p:cNvPr>
          <p:cNvSpPr/>
          <p:nvPr userDrawn="1"/>
        </p:nvSpPr>
        <p:spPr>
          <a:xfrm>
            <a:off x="-1" y="228600"/>
            <a:ext cx="12192001" cy="6629400"/>
          </a:xfrm>
          <a:prstGeom prst="rect">
            <a:avLst/>
          </a:prstGeom>
          <a:gradFill flip="none" rotWithShape="1">
            <a:gsLst>
              <a:gs pos="38000">
                <a:srgbClr val="FFFFFF"/>
              </a:gs>
              <a:gs pos="0">
                <a:srgbClr val="FFFFFF"/>
              </a:gs>
              <a:gs pos="100000">
                <a:srgbClr val="FFFFFF">
                  <a:shade val="100000"/>
                  <a:satMod val="115000"/>
                  <a:alpha val="9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23EEB-F1D8-E82F-285D-ED1FE54F9B88}"/>
              </a:ext>
            </a:extLst>
          </p:cNvPr>
          <p:cNvSpPr/>
          <p:nvPr userDrawn="1"/>
        </p:nvSpPr>
        <p:spPr>
          <a:xfrm>
            <a:off x="-1" y="6114568"/>
            <a:ext cx="12192000" cy="743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2F3253B-D788-B3A5-7615-C4E5AD73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994FFD52-0EFF-4083-39C3-485C7C33D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497" y="1524000"/>
            <a:ext cx="5334001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C403EC7-045A-DF18-E97C-0B340EC15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0" y="594785"/>
            <a:ext cx="5257800" cy="51202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22D50F7D-AC8F-DFA7-B119-01FA90DB2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43" y="594785"/>
            <a:ext cx="5334001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77A3706-2523-BFD3-D98E-DE28BF4BD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6201334"/>
            <a:ext cx="1782172" cy="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543" y="6364575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543" y="594785"/>
            <a:ext cx="1082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43" y="1676400"/>
            <a:ext cx="10820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12E61-13B8-9BA0-F6AF-897A92B99A9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00">
                <a:solidFill>
                  <a:srgbClr val="73737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0" r:id="rId2"/>
    <p:sldLayoutId id="2147483661" r:id="rId3"/>
    <p:sldLayoutId id="2147483672" r:id="rId4"/>
    <p:sldLayoutId id="2147483662" r:id="rId5"/>
    <p:sldLayoutId id="2147483670" r:id="rId6"/>
    <p:sldLayoutId id="2147483655" r:id="rId7"/>
    <p:sldLayoutId id="2147483651" r:id="rId8"/>
    <p:sldLayoutId id="2147483667" r:id="rId9"/>
    <p:sldLayoutId id="2147483665" r:id="rId10"/>
    <p:sldLayoutId id="2147483669" r:id="rId11"/>
    <p:sldLayoutId id="2147483668" r:id="rId12"/>
    <p:sldLayoutId id="2147483666" r:id="rId13"/>
    <p:sldLayoutId id="2147483650" r:id="rId14"/>
    <p:sldLayoutId id="2147483659" r:id="rId15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rgbClr val="0A55A4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543" y="6364575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543" y="594785"/>
            <a:ext cx="1082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43" y="1676400"/>
            <a:ext cx="10820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5CFE9-1620-EAC2-9F24-4E71C72071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00">
                <a:solidFill>
                  <a:srgbClr val="73737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  <p:extLst>
      <p:ext uri="{BB962C8B-B14F-4D97-AF65-F5344CB8AC3E}">
        <p14:creationId xmlns:p14="http://schemas.microsoft.com/office/powerpoint/2010/main" val="15365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rgbClr val="0A55A4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543" y="6364575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543" y="594785"/>
            <a:ext cx="1082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43" y="1676400"/>
            <a:ext cx="10820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6B2D9-3853-E9F2-2D4B-0441DC2A1BC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00">
                <a:solidFill>
                  <a:srgbClr val="73737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  <p:extLst>
      <p:ext uri="{BB962C8B-B14F-4D97-AF65-F5344CB8AC3E}">
        <p14:creationId xmlns:p14="http://schemas.microsoft.com/office/powerpoint/2010/main" val="365432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rgbClr val="0A55A4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F5C6D-F27B-C51A-8B7B-9DFCC0583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Denis Lacombe , EORTC Chief Executive Officer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B49DC1-4F06-43C7-865E-91E45D04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24494"/>
            <a:ext cx="10896600" cy="1118560"/>
          </a:xfrm>
        </p:spPr>
        <p:txBody>
          <a:bodyPr/>
          <a:lstStyle/>
          <a:p>
            <a:r>
              <a:rPr lang="en-GB" dirty="0"/>
              <a:t>Collaborative models with academia and research institutions/groups</a:t>
            </a:r>
          </a:p>
        </p:txBody>
      </p:sp>
    </p:spTree>
    <p:extLst>
      <p:ext uri="{BB962C8B-B14F-4D97-AF65-F5344CB8AC3E}">
        <p14:creationId xmlns:p14="http://schemas.microsoft.com/office/powerpoint/2010/main" val="25710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93F7A-0EE6-BD49-B384-1CA7D23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646" y="520262"/>
            <a:ext cx="11721353" cy="1165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err="1"/>
              <a:t>Take</a:t>
            </a:r>
            <a:r>
              <a:rPr lang="fr-FR" dirty="0"/>
              <a:t> home messages</a:t>
            </a:r>
            <a:br>
              <a:rPr lang="fr-FR" dirty="0"/>
            </a:br>
            <a:r>
              <a:rPr lang="fr-FR" sz="3100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68CC2B-AA42-4F6E-8582-0482FD063BC0}"/>
              </a:ext>
            </a:extLst>
          </p:cNvPr>
          <p:cNvCxnSpPr>
            <a:cxnSpLocks/>
          </p:cNvCxnSpPr>
          <p:nvPr/>
        </p:nvCxnSpPr>
        <p:spPr>
          <a:xfrm>
            <a:off x="1127448" y="2642705"/>
            <a:ext cx="10441160" cy="29780"/>
          </a:xfrm>
          <a:prstGeom prst="straightConnector1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24">
            <a:extLst>
              <a:ext uri="{FF2B5EF4-FFF2-40B4-BE49-F238E27FC236}">
                <a16:creationId xmlns:a16="http://schemas.microsoft.com/office/drawing/2014/main" id="{66BAE260-080B-4FC3-84E7-62F642604CCC}"/>
              </a:ext>
            </a:extLst>
          </p:cNvPr>
          <p:cNvSpPr/>
          <p:nvPr/>
        </p:nvSpPr>
        <p:spPr>
          <a:xfrm>
            <a:off x="8022360" y="2313572"/>
            <a:ext cx="2315726" cy="7544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HTA/ Access science</a:t>
            </a:r>
          </a:p>
        </p:txBody>
      </p:sp>
      <p:sp>
        <p:nvSpPr>
          <p:cNvPr id="12" name="Rectangle: Rounded Corners 26">
            <a:extLst>
              <a:ext uri="{FF2B5EF4-FFF2-40B4-BE49-F238E27FC236}">
                <a16:creationId xmlns:a16="http://schemas.microsoft.com/office/drawing/2014/main" id="{4591861B-A079-4964-8FDE-EFED8883961E}"/>
              </a:ext>
            </a:extLst>
          </p:cNvPr>
          <p:cNvSpPr/>
          <p:nvPr/>
        </p:nvSpPr>
        <p:spPr>
          <a:xfrm>
            <a:off x="4999868" y="2313572"/>
            <a:ext cx="2192264" cy="7113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Regulatory  science</a:t>
            </a:r>
          </a:p>
        </p:txBody>
      </p:sp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43660513-9598-454E-BD1E-8A7DA88AD7B5}"/>
              </a:ext>
            </a:extLst>
          </p:cNvPr>
          <p:cNvSpPr/>
          <p:nvPr/>
        </p:nvSpPr>
        <p:spPr>
          <a:xfrm>
            <a:off x="1966637" y="2313572"/>
            <a:ext cx="2192264" cy="6815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Clinical 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5E48C-C576-D65E-3896-A7E5951E56AE}"/>
              </a:ext>
            </a:extLst>
          </p:cNvPr>
          <p:cNvSpPr txBox="1"/>
          <p:nvPr/>
        </p:nvSpPr>
        <p:spPr>
          <a:xfrm>
            <a:off x="1125060" y="3430594"/>
            <a:ext cx="10956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47494F"/>
                </a:solidFill>
                <a:latin typeface="Source Sans Pro"/>
              </a:rPr>
              <a:t>Re-thinking partnerships between the commercial and independent sectors can: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7494F"/>
                </a:solidFill>
                <a:latin typeface="Source Sans Pro"/>
              </a:rPr>
              <a:t>Help optimise the role of stakeholders along side the process of development and access </a:t>
            </a: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7494F"/>
                </a:solidFill>
                <a:latin typeface="Source Sans Pro"/>
              </a:rPr>
              <a:t>Build on opportunities for treatment optimisation, addressing research in methodology i.e. PCTs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7494F"/>
                </a:solidFill>
                <a:latin typeface="Source Sans Pro"/>
              </a:rPr>
              <a:t>Thrive the power of independent  research  for therapeutic progress beyond the primary development agenda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Address patient population not included in regulatory trials i.e. older adults / rare cancers, challenging clinical situations,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multidisciplinarity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/combination etc…</a:t>
            </a: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7494F"/>
                </a:solidFill>
                <a:latin typeface="Source Sans Pro"/>
              </a:rPr>
              <a:t>Contribute 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49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a sustainable economic model for cancer treatment research, development and access.</a:t>
            </a: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171450" marR="0" lvl="0" indent="-1714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CF24-049F-CB57-7A0A-F7A50AB4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1" y="594784"/>
            <a:ext cx="11935838" cy="1014080"/>
          </a:xfrm>
        </p:spPr>
        <p:txBody>
          <a:bodyPr/>
          <a:lstStyle/>
          <a:p>
            <a:pPr algn="ctr"/>
            <a:r>
              <a:rPr lang="en-GB" sz="3600"/>
              <a:t>DE-ESCALATE: Intermittent androgen deprivation therapy in the era of new androgen receptor pathway inhibitors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132F3-A11B-A1CA-53A6-CA521B0CE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35" y="6108687"/>
            <a:ext cx="10825657" cy="533400"/>
          </a:xfrm>
        </p:spPr>
        <p:txBody>
          <a:bodyPr>
            <a:normAutofit/>
          </a:bodyPr>
          <a:lstStyle/>
          <a:p>
            <a:r>
              <a:rPr lang="en-GB" sz="1600"/>
              <a:t>DE-ESCALATE; Front Oncol. 2024; 14: 1391825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3E176-2F74-5212-BF3B-0F95489E2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210" y="2029839"/>
            <a:ext cx="11646976" cy="37798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Patients with prostate cancer on ADT+ARPI for 6-12 months who have achieved a significant PSA decline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69454F7-D2A1-27C6-E329-BB311256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164" y="4071403"/>
            <a:ext cx="648072" cy="576263"/>
          </a:xfrm>
          <a:prstGeom prst="ellipse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60958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6496119-FD7C-7D16-58A3-DA732286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452" y="3170972"/>
            <a:ext cx="5256584" cy="1008112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60958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Continued ADT + ARPI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0D1140D2-D481-CC3E-8472-B2163CEC86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2232" y="3580319"/>
            <a:ext cx="590550" cy="416652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E17F3322-F39E-AE64-2E92-33C290D7FF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1745" y="4647666"/>
            <a:ext cx="590550" cy="359102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10" name="AutoShape 11">
            <a:extLst>
              <a:ext uri="{FF2B5EF4-FFF2-40B4-BE49-F238E27FC236}">
                <a16:creationId xmlns:a16="http://schemas.microsoft.com/office/drawing/2014/main" id="{C51D041C-C0D4-79E3-CAB1-3DCE37E9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32" y="4431333"/>
            <a:ext cx="5256584" cy="1007343"/>
          </a:xfrm>
          <a:prstGeom prst="flowChartAlternateProcess">
            <a:avLst/>
          </a:prstGeom>
          <a:solidFill>
            <a:srgbClr val="92D05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609585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Intermittent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59548-BED1-6CDC-4E78-7FF790B29A3D}"/>
              </a:ext>
            </a:extLst>
          </p:cNvPr>
          <p:cNvSpPr/>
          <p:nvPr/>
        </p:nvSpPr>
        <p:spPr>
          <a:xfrm rot="19737353">
            <a:off x="-472068" y="3391553"/>
            <a:ext cx="3827993" cy="6754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Pragmatic IIT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F190D-5325-DFB0-A605-4936590675BD}"/>
              </a:ext>
            </a:extLst>
          </p:cNvPr>
          <p:cNvSpPr/>
          <p:nvPr/>
        </p:nvSpPr>
        <p:spPr>
          <a:xfrm rot="19737353">
            <a:off x="3565365" y="3862004"/>
            <a:ext cx="3827993" cy="6754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Toxicity and quality of life </a:t>
            </a:r>
          </a:p>
        </p:txBody>
      </p:sp>
      <p:pic>
        <p:nvPicPr>
          <p:cNvPr id="12" name="drawing">
            <a:extLst>
              <a:ext uri="{FF2B5EF4-FFF2-40B4-BE49-F238E27FC236}">
                <a16:creationId xmlns:a16="http://schemas.microsoft.com/office/drawing/2014/main" id="{27B25CA8-5671-8317-23EB-17B107DFC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953" y="3170972"/>
            <a:ext cx="3400233" cy="21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51CD-12B7-7439-8CDC-A9AC3FDB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EORTC has stimulated the CMF?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4919D-2091-0FDF-6ACF-586A3178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7616A-FB5B-6834-339E-A12C2360F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CFB9C-565E-A5E0-1FCC-0BF5C7E29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Many questions remain unaddressed at the time of MA</a:t>
            </a:r>
          </a:p>
          <a:p>
            <a:r>
              <a:rPr lang="en-GB" dirty="0"/>
              <a:t>Increased challenges to run CT with optimisation intent (dose, combination, sequence, schedules, patient subgroups (</a:t>
            </a:r>
            <a:r>
              <a:rPr lang="en-GB" dirty="0" err="1"/>
              <a:t>i.e</a:t>
            </a:r>
            <a:r>
              <a:rPr lang="en-GB" dirty="0"/>
              <a:t> OA), who does/does not benefit…)</a:t>
            </a:r>
          </a:p>
          <a:p>
            <a:r>
              <a:rPr lang="en-GB" dirty="0"/>
              <a:t>Discuss the regulatory acceptability for specific methodology i.e. pragmatic trials</a:t>
            </a:r>
          </a:p>
          <a:p>
            <a:r>
              <a:rPr lang="en-GB" dirty="0"/>
              <a:t>Though optimisation is a continuum, many questions remain in the post licensing space: balance between access to innovation and the use of innovation</a:t>
            </a:r>
          </a:p>
          <a:p>
            <a:r>
              <a:rPr lang="en-GB" dirty="0"/>
              <a:t>Address the uptake of the work of the non-commercial sector in the regulatory and access process to therapeutic interventions</a:t>
            </a:r>
          </a:p>
          <a:p>
            <a:r>
              <a:rPr lang="en-GB" dirty="0"/>
              <a:t>Support the development of EU cancer policies taking into account the full environment and the entirety of the data which can be generated.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88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7D917-AC18-0821-716A-0488B590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324"/>
            <a:ext cx="10896600" cy="1118560"/>
          </a:xfrm>
        </p:spPr>
        <p:txBody>
          <a:bodyPr/>
          <a:lstStyle/>
          <a:p>
            <a:r>
              <a:rPr lang="en-GB" sz="3200" dirty="0"/>
              <a:t>There are many different types of clinical trials and studies that could be shared between the commercial and non-commercial sectors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This presentation applies to models of international , multi-centric clinical trials </a:t>
            </a:r>
            <a:r>
              <a:rPr lang="en-GB" sz="3200" dirty="0" err="1"/>
              <a:t>i.e</a:t>
            </a:r>
            <a:r>
              <a:rPr lang="en-GB" sz="3200" dirty="0"/>
              <a:t> prospective datasets based on robust methodology for treatment related knowledge development /changing practice</a:t>
            </a:r>
          </a:p>
        </p:txBody>
      </p:sp>
    </p:spTree>
    <p:extLst>
      <p:ext uri="{BB962C8B-B14F-4D97-AF65-F5344CB8AC3E}">
        <p14:creationId xmlns:p14="http://schemas.microsoft.com/office/powerpoint/2010/main" val="281306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6B26-8F4F-7289-729C-1E4FF7C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collaborate?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A7668-6603-10B0-1125-1FF25F5853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55624-C517-4767-1B46-5437FC10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C4C05-9D76-CF45-7F9A-F7E1B8F12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industry</a:t>
            </a:r>
          </a:p>
          <a:p>
            <a:r>
              <a:rPr lang="en-GB" dirty="0"/>
              <a:t>Access to specialised network(s)</a:t>
            </a:r>
          </a:p>
          <a:p>
            <a:r>
              <a:rPr lang="en-GB" dirty="0"/>
              <a:t>Access to methodological expertise</a:t>
            </a:r>
          </a:p>
          <a:p>
            <a:r>
              <a:rPr lang="en-GB" dirty="0"/>
              <a:t>Achieving more beyond primary indications</a:t>
            </a:r>
          </a:p>
          <a:p>
            <a:r>
              <a:rPr lang="en-GB" dirty="0"/>
              <a:t>Performing IITs, not handled by CRO</a:t>
            </a:r>
          </a:p>
          <a:p>
            <a:r>
              <a:rPr lang="en-GB" dirty="0"/>
              <a:t>Keeping scientific dialogue open with learned societies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A06BC2-4998-74D1-B2FD-5A10F01C0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academia</a:t>
            </a:r>
          </a:p>
          <a:p>
            <a:r>
              <a:rPr lang="en-GB" dirty="0"/>
              <a:t>Access to pipelines of new agents</a:t>
            </a:r>
          </a:p>
          <a:p>
            <a:r>
              <a:rPr lang="en-GB" dirty="0"/>
              <a:t>Contributing to therapeutic progress</a:t>
            </a:r>
          </a:p>
          <a:p>
            <a:r>
              <a:rPr lang="en-GB" dirty="0"/>
              <a:t>Addressing gaps in scientific strategies</a:t>
            </a:r>
          </a:p>
          <a:p>
            <a:r>
              <a:rPr lang="en-GB" dirty="0"/>
              <a:t>Specific interest for specific clinical situations (rare cancers, older patients….)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48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2F77-988D-91BF-0AC8-1E6752CA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clinical situations which are more likely to support partnerships?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C0A2B-1003-A563-A4A9-C806F8ED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9B528-A5DA-0A5F-3AEC-E0218541C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B5981-02A9-9495-0F0B-C8C65C9E6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792946"/>
            <a:ext cx="10820399" cy="3779838"/>
          </a:xfrm>
        </p:spPr>
        <p:txBody>
          <a:bodyPr/>
          <a:lstStyle/>
          <a:p>
            <a:r>
              <a:rPr lang="en-GB" dirty="0"/>
              <a:t>Extension of label to new </a:t>
            </a:r>
            <a:r>
              <a:rPr lang="en-GB" dirty="0" err="1"/>
              <a:t>tumor</a:t>
            </a:r>
            <a:r>
              <a:rPr lang="en-GB" dirty="0"/>
              <a:t> types not primarily targeted by industry</a:t>
            </a:r>
          </a:p>
          <a:p>
            <a:r>
              <a:rPr lang="en-GB" dirty="0"/>
              <a:t>Extension to  earlier lines of treatment in the same indication</a:t>
            </a:r>
          </a:p>
          <a:p>
            <a:r>
              <a:rPr lang="en-GB" dirty="0"/>
              <a:t>Access to specific networks for recruitment not otherwise  easily attainable </a:t>
            </a:r>
            <a:r>
              <a:rPr lang="en-GB" dirty="0" err="1"/>
              <a:t>i.e</a:t>
            </a:r>
            <a:r>
              <a:rPr lang="en-GB" dirty="0"/>
              <a:t> neuro-oncology, sarcoma.</a:t>
            </a:r>
          </a:p>
          <a:p>
            <a:r>
              <a:rPr lang="en-GB" dirty="0"/>
              <a:t> Access to specific patient populations i.e. Older Adults</a:t>
            </a:r>
          </a:p>
          <a:p>
            <a:r>
              <a:rPr lang="en-GB" dirty="0"/>
              <a:t>Optimisation in patient subgroups: biomarker research</a:t>
            </a:r>
          </a:p>
          <a:p>
            <a:r>
              <a:rPr lang="en-GB" dirty="0"/>
              <a:t>Access to cross-cutting expertise i.e. multi-</a:t>
            </a:r>
            <a:r>
              <a:rPr lang="en-GB" dirty="0" err="1"/>
              <a:t>tumors</a:t>
            </a:r>
            <a:r>
              <a:rPr lang="en-GB" dirty="0"/>
              <a:t>, radioligands (disease and imaging expertise combined)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02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1786-47FE-5860-A8ED-ABBEA423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types of clinical trials which are more likely to support partnerships?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75188-FDDC-6911-475C-B770F55C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A9EAE-3E06-4D9B-9EDA-B3A0CFEBB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BA19A-D5CC-49EE-4150-E22D3BAED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542" y="1816914"/>
            <a:ext cx="10820399" cy="3779838"/>
          </a:xfrm>
        </p:spPr>
        <p:txBody>
          <a:bodyPr>
            <a:normAutofit fontScale="92500"/>
          </a:bodyPr>
          <a:lstStyle/>
          <a:p>
            <a:r>
              <a:rPr lang="en-GB" dirty="0"/>
              <a:t>Complex trials : basket and umbrella</a:t>
            </a:r>
          </a:p>
          <a:p>
            <a:r>
              <a:rPr lang="en-GB" dirty="0"/>
              <a:t>Trials including a QoL/PRO component- Applied QoL research</a:t>
            </a:r>
          </a:p>
          <a:p>
            <a:r>
              <a:rPr lang="en-GB" dirty="0"/>
              <a:t>Registry based clinical trials </a:t>
            </a:r>
            <a:r>
              <a:rPr lang="en-GB" dirty="0" err="1"/>
              <a:t>i.e</a:t>
            </a:r>
            <a:r>
              <a:rPr lang="en-GB" dirty="0"/>
              <a:t> </a:t>
            </a:r>
            <a:r>
              <a:rPr lang="en-GB" dirty="0" err="1"/>
              <a:t>TwiCs</a:t>
            </a:r>
            <a:r>
              <a:rPr lang="en-GB" dirty="0"/>
              <a:t> ( if a prospective registry is in place)</a:t>
            </a:r>
          </a:p>
          <a:p>
            <a:r>
              <a:rPr lang="en-GB" dirty="0"/>
              <a:t>Pragmatic clinical trials (for access): methodological and implementation research*</a:t>
            </a:r>
          </a:p>
          <a:p>
            <a:r>
              <a:rPr lang="en-GB" dirty="0"/>
              <a:t>Multidisciplinary clinical trials (radiotherapy, peri-operative trials)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</a:t>
            </a:r>
            <a:r>
              <a:rPr lang="en-GB" sz="1700" dirty="0"/>
              <a:t>Defining the role of PCTs in cancer clinical research: outcomes of a collaboration workshop of the EORTC. Lancet oncology 2025</a:t>
            </a:r>
          </a:p>
        </p:txBody>
      </p:sp>
    </p:spTree>
    <p:extLst>
      <p:ext uri="{BB962C8B-B14F-4D97-AF65-F5344CB8AC3E}">
        <p14:creationId xmlns:p14="http://schemas.microsoft.com/office/powerpoint/2010/main" val="212728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53C18-A6C3-772E-4BEF-E0E321D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EORTC relevant features (1)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6E5D8-17D2-8FFE-7B85-6EEA972E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961-0415-4382-BF1D-F5A18A63DA2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017424-92A1-6DB1-982D-DD2E6A819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642532"/>
              </p:ext>
            </p:extLst>
          </p:nvPr>
        </p:nvGraphicFramePr>
        <p:xfrm>
          <a:off x="186898" y="1071148"/>
          <a:ext cx="118076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84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53C18-A6C3-772E-4BEF-E0E321D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EORTC relevant features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6E5D8-17D2-8FFE-7B85-6EEA972E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961-0415-4382-BF1D-F5A18A63DA2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017424-92A1-6DB1-982D-DD2E6A819362}"/>
              </a:ext>
            </a:extLst>
          </p:cNvPr>
          <p:cNvGraphicFramePr/>
          <p:nvPr/>
        </p:nvGraphicFramePr>
        <p:xfrm>
          <a:off x="105578" y="765658"/>
          <a:ext cx="11970327" cy="609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22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AAC2-4107-2246-032E-9C54C92F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Models of collaboration</a:t>
            </a:r>
            <a:endParaRPr lang="en-US" dirty="0">
              <a:latin typeface="Source Sans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F27BF-DCB0-1A15-F77B-399F266F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4518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4518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52B3E351-C215-4655-7718-9AF57BC6E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271588"/>
            <a:ext cx="103060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67148" y="351186"/>
            <a:ext cx="12359148" cy="1000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>
                <a:solidFill>
                  <a:srgbClr val="0434A0"/>
                </a:solidFill>
              </a:rPr>
              <a:t>Partnerships for collectively </a:t>
            </a:r>
            <a:r>
              <a:rPr lang="en-GB" dirty="0">
                <a:solidFill>
                  <a:srgbClr val="0434A0"/>
                </a:solidFill>
              </a:rPr>
              <a:t>re-engineering the process of development and access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79174" y="1340768"/>
            <a:ext cx="7104678" cy="4525963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8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1384" y="3789040"/>
            <a:ext cx="1828181" cy="1440000"/>
          </a:xfrm>
          <a:custGeom>
            <a:avLst/>
            <a:gdLst>
              <a:gd name="connsiteX0" fmla="*/ 0 w 1850444"/>
              <a:gd name="connsiteY0" fmla="*/ 192734 h 1156383"/>
              <a:gd name="connsiteX1" fmla="*/ 192734 w 1850444"/>
              <a:gd name="connsiteY1" fmla="*/ 0 h 1156383"/>
              <a:gd name="connsiteX2" fmla="*/ 1657710 w 1850444"/>
              <a:gd name="connsiteY2" fmla="*/ 0 h 1156383"/>
              <a:gd name="connsiteX3" fmla="*/ 1850444 w 1850444"/>
              <a:gd name="connsiteY3" fmla="*/ 192734 h 1156383"/>
              <a:gd name="connsiteX4" fmla="*/ 1850444 w 1850444"/>
              <a:gd name="connsiteY4" fmla="*/ 963649 h 1156383"/>
              <a:gd name="connsiteX5" fmla="*/ 1657710 w 1850444"/>
              <a:gd name="connsiteY5" fmla="*/ 1156383 h 1156383"/>
              <a:gd name="connsiteX6" fmla="*/ 192734 w 1850444"/>
              <a:gd name="connsiteY6" fmla="*/ 1156383 h 1156383"/>
              <a:gd name="connsiteX7" fmla="*/ 0 w 1850444"/>
              <a:gd name="connsiteY7" fmla="*/ 963649 h 1156383"/>
              <a:gd name="connsiteX8" fmla="*/ 0 w 1850444"/>
              <a:gd name="connsiteY8" fmla="*/ 192734 h 115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444" h="1156383">
                <a:moveTo>
                  <a:pt x="0" y="192734"/>
                </a:moveTo>
                <a:cubicBezTo>
                  <a:pt x="0" y="86290"/>
                  <a:pt x="86290" y="0"/>
                  <a:pt x="192734" y="0"/>
                </a:cubicBezTo>
                <a:lnTo>
                  <a:pt x="1657710" y="0"/>
                </a:lnTo>
                <a:cubicBezTo>
                  <a:pt x="1764154" y="0"/>
                  <a:pt x="1850444" y="86290"/>
                  <a:pt x="1850444" y="192734"/>
                </a:cubicBezTo>
                <a:lnTo>
                  <a:pt x="1850444" y="963649"/>
                </a:lnTo>
                <a:cubicBezTo>
                  <a:pt x="1850444" y="1070093"/>
                  <a:pt x="1764154" y="1156383"/>
                  <a:pt x="1657710" y="1156383"/>
                </a:cubicBezTo>
                <a:lnTo>
                  <a:pt x="192734" y="1156383"/>
                </a:lnTo>
                <a:cubicBezTo>
                  <a:pt x="86290" y="1156383"/>
                  <a:pt x="0" y="1070093"/>
                  <a:pt x="0" y="963649"/>
                </a:cubicBezTo>
                <a:lnTo>
                  <a:pt x="0" y="19273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650" tIns="132650" rIns="132650" bIns="13265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Pre-clinical research</a:t>
            </a:r>
          </a:p>
        </p:txBody>
      </p:sp>
      <p:sp>
        <p:nvSpPr>
          <p:cNvPr id="8" name="Freeform 7"/>
          <p:cNvSpPr/>
          <p:nvPr/>
        </p:nvSpPr>
        <p:spPr>
          <a:xfrm>
            <a:off x="1678464" y="1989002"/>
            <a:ext cx="2092356" cy="1439998"/>
          </a:xfrm>
          <a:custGeom>
            <a:avLst/>
            <a:gdLst>
              <a:gd name="connsiteX0" fmla="*/ 0 w 1474159"/>
              <a:gd name="connsiteY0" fmla="*/ 240004 h 1439998"/>
              <a:gd name="connsiteX1" fmla="*/ 240004 w 1474159"/>
              <a:gd name="connsiteY1" fmla="*/ 0 h 1439998"/>
              <a:gd name="connsiteX2" fmla="*/ 1234155 w 1474159"/>
              <a:gd name="connsiteY2" fmla="*/ 0 h 1439998"/>
              <a:gd name="connsiteX3" fmla="*/ 1474159 w 1474159"/>
              <a:gd name="connsiteY3" fmla="*/ 240004 h 1439998"/>
              <a:gd name="connsiteX4" fmla="*/ 1474159 w 1474159"/>
              <a:gd name="connsiteY4" fmla="*/ 1199994 h 1439998"/>
              <a:gd name="connsiteX5" fmla="*/ 1234155 w 1474159"/>
              <a:gd name="connsiteY5" fmla="*/ 1439998 h 1439998"/>
              <a:gd name="connsiteX6" fmla="*/ 240004 w 1474159"/>
              <a:gd name="connsiteY6" fmla="*/ 1439998 h 1439998"/>
              <a:gd name="connsiteX7" fmla="*/ 0 w 1474159"/>
              <a:gd name="connsiteY7" fmla="*/ 1199994 h 1439998"/>
              <a:gd name="connsiteX8" fmla="*/ 0 w 1474159"/>
              <a:gd name="connsiteY8" fmla="*/ 240004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4159" h="1439998">
                <a:moveTo>
                  <a:pt x="0" y="240004"/>
                </a:moveTo>
                <a:cubicBezTo>
                  <a:pt x="0" y="107453"/>
                  <a:pt x="107453" y="0"/>
                  <a:pt x="240004" y="0"/>
                </a:cubicBezTo>
                <a:lnTo>
                  <a:pt x="1234155" y="0"/>
                </a:lnTo>
                <a:cubicBezTo>
                  <a:pt x="1366706" y="0"/>
                  <a:pt x="1474159" y="107453"/>
                  <a:pt x="1474159" y="240004"/>
                </a:cubicBezTo>
                <a:lnTo>
                  <a:pt x="1474159" y="1199994"/>
                </a:lnTo>
                <a:cubicBezTo>
                  <a:pt x="1474159" y="1332545"/>
                  <a:pt x="1366706" y="1439998"/>
                  <a:pt x="1234155" y="1439998"/>
                </a:cubicBezTo>
                <a:lnTo>
                  <a:pt x="240004" y="1439998"/>
                </a:lnTo>
                <a:cubicBezTo>
                  <a:pt x="107453" y="1439998"/>
                  <a:pt x="0" y="1332545"/>
                  <a:pt x="0" y="1199994"/>
                </a:cubicBezTo>
                <a:lnTo>
                  <a:pt x="0" y="24000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735" tIns="161735" rIns="161735" bIns="16173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Efficacy &amp; therapeutic benefit</a:t>
            </a:r>
          </a:p>
        </p:txBody>
      </p:sp>
      <p:sp>
        <p:nvSpPr>
          <p:cNvPr id="9" name="Freeform 8"/>
          <p:cNvSpPr/>
          <p:nvPr/>
        </p:nvSpPr>
        <p:spPr>
          <a:xfrm>
            <a:off x="3170585" y="3789040"/>
            <a:ext cx="1828181" cy="1440000"/>
          </a:xfrm>
          <a:custGeom>
            <a:avLst/>
            <a:gdLst>
              <a:gd name="connsiteX0" fmla="*/ 0 w 1606516"/>
              <a:gd name="connsiteY0" fmla="*/ 192734 h 1156383"/>
              <a:gd name="connsiteX1" fmla="*/ 192734 w 1606516"/>
              <a:gd name="connsiteY1" fmla="*/ 0 h 1156383"/>
              <a:gd name="connsiteX2" fmla="*/ 1413782 w 1606516"/>
              <a:gd name="connsiteY2" fmla="*/ 0 h 1156383"/>
              <a:gd name="connsiteX3" fmla="*/ 1606516 w 1606516"/>
              <a:gd name="connsiteY3" fmla="*/ 192734 h 1156383"/>
              <a:gd name="connsiteX4" fmla="*/ 1606516 w 1606516"/>
              <a:gd name="connsiteY4" fmla="*/ 963649 h 1156383"/>
              <a:gd name="connsiteX5" fmla="*/ 1413782 w 1606516"/>
              <a:gd name="connsiteY5" fmla="*/ 1156383 h 1156383"/>
              <a:gd name="connsiteX6" fmla="*/ 192734 w 1606516"/>
              <a:gd name="connsiteY6" fmla="*/ 1156383 h 1156383"/>
              <a:gd name="connsiteX7" fmla="*/ 0 w 1606516"/>
              <a:gd name="connsiteY7" fmla="*/ 963649 h 1156383"/>
              <a:gd name="connsiteX8" fmla="*/ 0 w 1606516"/>
              <a:gd name="connsiteY8" fmla="*/ 192734 h 115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516" h="1156383">
                <a:moveTo>
                  <a:pt x="0" y="192734"/>
                </a:moveTo>
                <a:cubicBezTo>
                  <a:pt x="0" y="86290"/>
                  <a:pt x="86290" y="0"/>
                  <a:pt x="192734" y="0"/>
                </a:cubicBezTo>
                <a:lnTo>
                  <a:pt x="1413782" y="0"/>
                </a:lnTo>
                <a:cubicBezTo>
                  <a:pt x="1520226" y="0"/>
                  <a:pt x="1606516" y="86290"/>
                  <a:pt x="1606516" y="192734"/>
                </a:cubicBezTo>
                <a:lnTo>
                  <a:pt x="1606516" y="963649"/>
                </a:lnTo>
                <a:cubicBezTo>
                  <a:pt x="1606516" y="1070093"/>
                  <a:pt x="1520226" y="1156383"/>
                  <a:pt x="1413782" y="1156383"/>
                </a:cubicBezTo>
                <a:lnTo>
                  <a:pt x="192734" y="1156383"/>
                </a:lnTo>
                <a:cubicBezTo>
                  <a:pt x="86290" y="1156383"/>
                  <a:pt x="0" y="1070093"/>
                  <a:pt x="0" y="963649"/>
                </a:cubicBezTo>
                <a:lnTo>
                  <a:pt x="0" y="19273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650" tIns="132650" rIns="132650" bIns="13265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Regulatory approval</a:t>
            </a:r>
          </a:p>
        </p:txBody>
      </p:sp>
      <p:sp>
        <p:nvSpPr>
          <p:cNvPr id="10" name="Freeform 9"/>
          <p:cNvSpPr/>
          <p:nvPr/>
        </p:nvSpPr>
        <p:spPr>
          <a:xfrm>
            <a:off x="4570111" y="1993341"/>
            <a:ext cx="1673024" cy="1439998"/>
          </a:xfrm>
          <a:custGeom>
            <a:avLst/>
            <a:gdLst>
              <a:gd name="connsiteX0" fmla="*/ 0 w 1434884"/>
              <a:gd name="connsiteY0" fmla="*/ 239152 h 1439998"/>
              <a:gd name="connsiteX1" fmla="*/ 239152 w 1434884"/>
              <a:gd name="connsiteY1" fmla="*/ 0 h 1439998"/>
              <a:gd name="connsiteX2" fmla="*/ 1195732 w 1434884"/>
              <a:gd name="connsiteY2" fmla="*/ 0 h 1439998"/>
              <a:gd name="connsiteX3" fmla="*/ 1434884 w 1434884"/>
              <a:gd name="connsiteY3" fmla="*/ 239152 h 1439998"/>
              <a:gd name="connsiteX4" fmla="*/ 1434884 w 1434884"/>
              <a:gd name="connsiteY4" fmla="*/ 1200846 h 1439998"/>
              <a:gd name="connsiteX5" fmla="*/ 1195732 w 1434884"/>
              <a:gd name="connsiteY5" fmla="*/ 1439998 h 1439998"/>
              <a:gd name="connsiteX6" fmla="*/ 239152 w 1434884"/>
              <a:gd name="connsiteY6" fmla="*/ 1439998 h 1439998"/>
              <a:gd name="connsiteX7" fmla="*/ 0 w 1434884"/>
              <a:gd name="connsiteY7" fmla="*/ 1200846 h 1439998"/>
              <a:gd name="connsiteX8" fmla="*/ 0 w 1434884"/>
              <a:gd name="connsiteY8" fmla="*/ 239152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884" h="1439998">
                <a:moveTo>
                  <a:pt x="0" y="239152"/>
                </a:moveTo>
                <a:cubicBezTo>
                  <a:pt x="0" y="107072"/>
                  <a:pt x="107072" y="0"/>
                  <a:pt x="239152" y="0"/>
                </a:cubicBezTo>
                <a:lnTo>
                  <a:pt x="1195732" y="0"/>
                </a:lnTo>
                <a:cubicBezTo>
                  <a:pt x="1327812" y="0"/>
                  <a:pt x="1434884" y="107072"/>
                  <a:pt x="1434884" y="239152"/>
                </a:cubicBezTo>
                <a:lnTo>
                  <a:pt x="1434884" y="1200846"/>
                </a:lnTo>
                <a:cubicBezTo>
                  <a:pt x="1434884" y="1332926"/>
                  <a:pt x="1327812" y="1439998"/>
                  <a:pt x="1195732" y="1439998"/>
                </a:cubicBezTo>
                <a:lnTo>
                  <a:pt x="239152" y="1439998"/>
                </a:lnTo>
                <a:cubicBezTo>
                  <a:pt x="107072" y="1439998"/>
                  <a:pt x="0" y="1332926"/>
                  <a:pt x="0" y="1200846"/>
                </a:cubicBezTo>
                <a:lnTo>
                  <a:pt x="0" y="23915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85" tIns="161485" rIns="161485" bIns="16148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access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6668534" y="2691558"/>
            <a:ext cx="2441695" cy="1824381"/>
          </a:xfrm>
          <a:custGeom>
            <a:avLst/>
            <a:gdLst>
              <a:gd name="connsiteX0" fmla="*/ 0 w 1634596"/>
              <a:gd name="connsiteY0" fmla="*/ 192734 h 1156383"/>
              <a:gd name="connsiteX1" fmla="*/ 192734 w 1634596"/>
              <a:gd name="connsiteY1" fmla="*/ 0 h 1156383"/>
              <a:gd name="connsiteX2" fmla="*/ 1441862 w 1634596"/>
              <a:gd name="connsiteY2" fmla="*/ 0 h 1156383"/>
              <a:gd name="connsiteX3" fmla="*/ 1634596 w 1634596"/>
              <a:gd name="connsiteY3" fmla="*/ 192734 h 1156383"/>
              <a:gd name="connsiteX4" fmla="*/ 1634596 w 1634596"/>
              <a:gd name="connsiteY4" fmla="*/ 963649 h 1156383"/>
              <a:gd name="connsiteX5" fmla="*/ 1441862 w 1634596"/>
              <a:gd name="connsiteY5" fmla="*/ 1156383 h 1156383"/>
              <a:gd name="connsiteX6" fmla="*/ 192734 w 1634596"/>
              <a:gd name="connsiteY6" fmla="*/ 1156383 h 1156383"/>
              <a:gd name="connsiteX7" fmla="*/ 0 w 1634596"/>
              <a:gd name="connsiteY7" fmla="*/ 963649 h 1156383"/>
              <a:gd name="connsiteX8" fmla="*/ 0 w 1634596"/>
              <a:gd name="connsiteY8" fmla="*/ 192734 h 115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596" h="1156383">
                <a:moveTo>
                  <a:pt x="0" y="192734"/>
                </a:moveTo>
                <a:cubicBezTo>
                  <a:pt x="0" y="86290"/>
                  <a:pt x="86290" y="0"/>
                  <a:pt x="192734" y="0"/>
                </a:cubicBezTo>
                <a:lnTo>
                  <a:pt x="1441862" y="0"/>
                </a:lnTo>
                <a:cubicBezTo>
                  <a:pt x="1548306" y="0"/>
                  <a:pt x="1634596" y="86290"/>
                  <a:pt x="1634596" y="192734"/>
                </a:cubicBezTo>
                <a:lnTo>
                  <a:pt x="1634596" y="963649"/>
                </a:lnTo>
                <a:cubicBezTo>
                  <a:pt x="1634596" y="1070093"/>
                  <a:pt x="1548306" y="1156383"/>
                  <a:pt x="1441862" y="1156383"/>
                </a:cubicBezTo>
                <a:lnTo>
                  <a:pt x="192734" y="1156383"/>
                </a:lnTo>
                <a:cubicBezTo>
                  <a:pt x="86290" y="1156383"/>
                  <a:pt x="0" y="1070093"/>
                  <a:pt x="0" y="963649"/>
                </a:cubicBezTo>
                <a:lnTo>
                  <a:pt x="0" y="192734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650" tIns="132650" rIns="132650" bIns="13265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Optimisation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Applied Clinical Research</a:t>
            </a: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83B703F6-157E-4F36-BFAA-93A975312A58}"/>
              </a:ext>
            </a:extLst>
          </p:cNvPr>
          <p:cNvSpPr/>
          <p:nvPr/>
        </p:nvSpPr>
        <p:spPr>
          <a:xfrm>
            <a:off x="9535628" y="2671349"/>
            <a:ext cx="2328466" cy="1839203"/>
          </a:xfrm>
          <a:custGeom>
            <a:avLst/>
            <a:gdLst>
              <a:gd name="connsiteX0" fmla="*/ 0 w 1634596"/>
              <a:gd name="connsiteY0" fmla="*/ 192734 h 1156383"/>
              <a:gd name="connsiteX1" fmla="*/ 192734 w 1634596"/>
              <a:gd name="connsiteY1" fmla="*/ 0 h 1156383"/>
              <a:gd name="connsiteX2" fmla="*/ 1441862 w 1634596"/>
              <a:gd name="connsiteY2" fmla="*/ 0 h 1156383"/>
              <a:gd name="connsiteX3" fmla="*/ 1634596 w 1634596"/>
              <a:gd name="connsiteY3" fmla="*/ 192734 h 1156383"/>
              <a:gd name="connsiteX4" fmla="*/ 1634596 w 1634596"/>
              <a:gd name="connsiteY4" fmla="*/ 963649 h 1156383"/>
              <a:gd name="connsiteX5" fmla="*/ 1441862 w 1634596"/>
              <a:gd name="connsiteY5" fmla="*/ 1156383 h 1156383"/>
              <a:gd name="connsiteX6" fmla="*/ 192734 w 1634596"/>
              <a:gd name="connsiteY6" fmla="*/ 1156383 h 1156383"/>
              <a:gd name="connsiteX7" fmla="*/ 0 w 1634596"/>
              <a:gd name="connsiteY7" fmla="*/ 963649 h 1156383"/>
              <a:gd name="connsiteX8" fmla="*/ 0 w 1634596"/>
              <a:gd name="connsiteY8" fmla="*/ 192734 h 115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596" h="1156383">
                <a:moveTo>
                  <a:pt x="0" y="192734"/>
                </a:moveTo>
                <a:cubicBezTo>
                  <a:pt x="0" y="86290"/>
                  <a:pt x="86290" y="0"/>
                  <a:pt x="192734" y="0"/>
                </a:cubicBezTo>
                <a:lnTo>
                  <a:pt x="1441862" y="0"/>
                </a:lnTo>
                <a:cubicBezTo>
                  <a:pt x="1548306" y="0"/>
                  <a:pt x="1634596" y="86290"/>
                  <a:pt x="1634596" y="192734"/>
                </a:cubicBezTo>
                <a:lnTo>
                  <a:pt x="1634596" y="963649"/>
                </a:lnTo>
                <a:cubicBezTo>
                  <a:pt x="1634596" y="1070093"/>
                  <a:pt x="1548306" y="1156383"/>
                  <a:pt x="1441862" y="1156383"/>
                </a:cubicBezTo>
                <a:lnTo>
                  <a:pt x="192734" y="1156383"/>
                </a:lnTo>
                <a:cubicBezTo>
                  <a:pt x="86290" y="1156383"/>
                  <a:pt x="0" y="1070093"/>
                  <a:pt x="0" y="963649"/>
                </a:cubicBezTo>
                <a:lnTo>
                  <a:pt x="0" y="192734"/>
                </a:lnTo>
                <a:close/>
              </a:path>
            </a:pathLst>
          </a:custGeom>
          <a:solidFill>
            <a:srgbClr val="00919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650" tIns="132650" rIns="132650" bIns="13265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System Optimisation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Services &amp; Implementation Research</a:t>
            </a: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A5B3CB0D-03EC-4887-B374-DDDF19A41FB8}"/>
              </a:ext>
            </a:extLst>
          </p:cNvPr>
          <p:cNvSpPr txBox="1"/>
          <p:nvPr/>
        </p:nvSpPr>
        <p:spPr>
          <a:xfrm>
            <a:off x="9439334" y="4742468"/>
            <a:ext cx="2637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656668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6566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/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566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6566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6566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6566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Cancer control plans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D7A2640D-334C-2327-4AF8-C08589A2D23B}"/>
              </a:ext>
            </a:extLst>
          </p:cNvPr>
          <p:cNvSpPr/>
          <p:nvPr/>
        </p:nvSpPr>
        <p:spPr>
          <a:xfrm>
            <a:off x="7983852" y="1863108"/>
            <a:ext cx="2581709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749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EDF1F-21B9-9090-0CBB-8F013086253A}"/>
              </a:ext>
            </a:extLst>
          </p:cNvPr>
          <p:cNvSpPr txBox="1"/>
          <p:nvPr/>
        </p:nvSpPr>
        <p:spPr>
          <a:xfrm>
            <a:off x="7401339" y="1464366"/>
            <a:ext cx="3603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how to use therapeutic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6324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EORTC colour palette">
      <a:dk1>
        <a:srgbClr val="47494F"/>
      </a:dk1>
      <a:lt1>
        <a:sysClr val="window" lastClr="FFFFFF"/>
      </a:lt1>
      <a:dk2>
        <a:srgbClr val="0A3D90"/>
      </a:dk2>
      <a:lt2>
        <a:srgbClr val="F9F9FB"/>
      </a:lt2>
      <a:accent1>
        <a:srgbClr val="0054A4"/>
      </a:accent1>
      <a:accent2>
        <a:srgbClr val="489EF0"/>
      </a:accent2>
      <a:accent3>
        <a:srgbClr val="D37FB0"/>
      </a:accent3>
      <a:accent4>
        <a:srgbClr val="E1F1FF"/>
      </a:accent4>
      <a:accent5>
        <a:srgbClr val="E4518F"/>
      </a:accent5>
      <a:accent6>
        <a:srgbClr val="3676B3"/>
      </a:accent6>
      <a:hlink>
        <a:srgbClr val="0472DB"/>
      </a:hlink>
      <a:folHlink>
        <a:srgbClr val="0A3D90"/>
      </a:folHlink>
    </a:clrScheme>
    <a:fontScheme name="EORTC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9B22126-1254-4E16-AE77-EBD455DFDF32}" vid="{4874620A-217A-40EB-8B50-E42C182F683C}"/>
    </a:ext>
  </a:extLst>
</a:theme>
</file>

<file path=ppt/theme/theme2.xml><?xml version="1.0" encoding="utf-8"?>
<a:theme xmlns:a="http://schemas.openxmlformats.org/drawingml/2006/main" name="1_Office Theme">
  <a:themeElements>
    <a:clrScheme name="EORTC colour palette">
      <a:dk1>
        <a:srgbClr val="47494F"/>
      </a:dk1>
      <a:lt1>
        <a:sysClr val="window" lastClr="FFFFFF"/>
      </a:lt1>
      <a:dk2>
        <a:srgbClr val="0A3D90"/>
      </a:dk2>
      <a:lt2>
        <a:srgbClr val="F9F9FB"/>
      </a:lt2>
      <a:accent1>
        <a:srgbClr val="0054A4"/>
      </a:accent1>
      <a:accent2>
        <a:srgbClr val="489EF0"/>
      </a:accent2>
      <a:accent3>
        <a:srgbClr val="D37FB0"/>
      </a:accent3>
      <a:accent4>
        <a:srgbClr val="E1F1FF"/>
      </a:accent4>
      <a:accent5>
        <a:srgbClr val="E4518F"/>
      </a:accent5>
      <a:accent6>
        <a:srgbClr val="3676B3"/>
      </a:accent6>
      <a:hlink>
        <a:srgbClr val="0472DB"/>
      </a:hlink>
      <a:folHlink>
        <a:srgbClr val="0A3D90"/>
      </a:folHlink>
    </a:clrScheme>
    <a:fontScheme name="EORTC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RTC-Master-PPT.pptx" id="{05E05CBA-CD58-485A-AEDB-F1EB39A8AD99}" vid="{0BF56250-D606-49BA-A696-880C5157FC3A}"/>
    </a:ext>
  </a:extLst>
</a:theme>
</file>

<file path=ppt/theme/theme3.xml><?xml version="1.0" encoding="utf-8"?>
<a:theme xmlns:a="http://schemas.openxmlformats.org/drawingml/2006/main" name="2_Office Theme">
  <a:themeElements>
    <a:clrScheme name="EORTC colour palette">
      <a:dk1>
        <a:srgbClr val="47494F"/>
      </a:dk1>
      <a:lt1>
        <a:sysClr val="window" lastClr="FFFFFF"/>
      </a:lt1>
      <a:dk2>
        <a:srgbClr val="0A3D90"/>
      </a:dk2>
      <a:lt2>
        <a:srgbClr val="F9F9FB"/>
      </a:lt2>
      <a:accent1>
        <a:srgbClr val="0054A4"/>
      </a:accent1>
      <a:accent2>
        <a:srgbClr val="489EF0"/>
      </a:accent2>
      <a:accent3>
        <a:srgbClr val="D37FB0"/>
      </a:accent3>
      <a:accent4>
        <a:srgbClr val="E1F1FF"/>
      </a:accent4>
      <a:accent5>
        <a:srgbClr val="E4518F"/>
      </a:accent5>
      <a:accent6>
        <a:srgbClr val="3676B3"/>
      </a:accent6>
      <a:hlink>
        <a:srgbClr val="0472DB"/>
      </a:hlink>
      <a:folHlink>
        <a:srgbClr val="0A3D90"/>
      </a:folHlink>
    </a:clrScheme>
    <a:fontScheme name="EORTC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3B58D06-1E28-49CB-A8E0-5848C9D16222}" vid="{6EBE846C-23C9-4296-9FAF-DCD83616438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EB5D1D80E4E41B8ED4F6CCCA61AAF" ma:contentTypeVersion="36" ma:contentTypeDescription="Create a new document." ma:contentTypeScope="" ma:versionID="b1e147cfe767ef61bc47c7eca145c269">
  <xsd:schema xmlns:xsd="http://www.w3.org/2001/XMLSchema" xmlns:xs="http://www.w3.org/2001/XMLSchema" xmlns:p="http://schemas.microsoft.com/office/2006/metadata/properties" xmlns:ns2="9b463340-f4c5-4ecc-a7c8-7188161d9b94" xmlns:ns3="19c20e42-4a3f-4d8d-a66d-febbdcb118dd" xmlns:ns4="35c2153b-d0ba-44ed-b46b-55d1abeec782" targetNamespace="http://schemas.microsoft.com/office/2006/metadata/properties" ma:root="true" ma:fieldsID="d22cca184cc8e581605fd48df44814c1" ns2:_="" ns3:_="" ns4:_="">
    <xsd:import namespace="9b463340-f4c5-4ecc-a7c8-7188161d9b94"/>
    <xsd:import namespace="19c20e42-4a3f-4d8d-a66d-febbdcb118dd"/>
    <xsd:import namespace="35c2153b-d0ba-44ed-b46b-55d1abeec782"/>
    <xsd:element name="properties">
      <xsd:complexType>
        <xsd:sequence>
          <xsd:element name="documentManagement">
            <xsd:complexType>
              <xsd:all>
                <xsd:element ref="ns2:Zone" minOccurs="0"/>
                <xsd:element ref="ns2:Section" minOccurs="0"/>
                <xsd:element ref="ns2:Year" minOccurs="0"/>
                <xsd:element ref="ns2:Category" minOccurs="0"/>
                <xsd:element ref="ns2:Author0" minOccurs="0"/>
                <xsd:element ref="ns2:Date_x0020_of_x0020_meetings_x002f_calls" minOccurs="0"/>
                <xsd:element ref="ns2:Autho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63340-f4c5-4ecc-a7c8-7188161d9b94" elementFormDefault="qualified">
    <xsd:import namespace="http://schemas.microsoft.com/office/2006/documentManagement/types"/>
    <xsd:import namespace="http://schemas.microsoft.com/office/infopath/2007/PartnerControls"/>
    <xsd:element name="Zone" ma:index="2" nillable="true" ma:displayName="Zone" ma:list="{90065b5d-e1df-4c2a-aff5-332738002ee0}" ma:internalName="Zone0" ma:readOnly="false" ma:showField="Title" ma:web="19c20e42-4a3f-4d8d-a66d-febbdcb118dd">
      <xsd:simpleType>
        <xsd:restriction base="dms:Lookup"/>
      </xsd:simpleType>
    </xsd:element>
    <xsd:element name="Section" ma:index="3" nillable="true" ma:displayName="Section" ma:list="{947bc8b8-eb74-4ae4-aa1a-016204bdb437}" ma:internalName="Section0" ma:readOnly="false" ma:showField="Title" ma:web="19c20e42-4a3f-4d8d-a66d-febbdcb118dd">
      <xsd:simpleType>
        <xsd:restriction base="dms:Lookup"/>
      </xsd:simpleType>
    </xsd:element>
    <xsd:element name="Year" ma:index="4" nillable="true" ma:displayName="Year" ma:default="2018" ma:format="Dropdown" ma:internalName="Year0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Category" ma:index="5" nillable="true" ma:displayName="Category" ma:internalName="Category" ma:readOnly="false">
      <xsd:simpleType>
        <xsd:restriction base="dms:Text">
          <xsd:maxLength value="255"/>
        </xsd:restriction>
      </xsd:simpleType>
    </xsd:element>
    <xsd:element name="Author0" ma:index="6" nillable="true" ma:displayName="Author" ma:list="UserInfo" ma:SharePointGroup="0" ma:internalName="Author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of_x0020_meetings_x002f_calls" ma:index="7" nillable="true" ma:displayName="Date of meetings/calls" ma:format="DateOnly" ma:internalName="Date_x0020_of_x0020_meetings_x002f_calls" ma:readOnly="false">
      <xsd:simpleType>
        <xsd:restriction base="dms:DateTime"/>
      </xsd:simpleType>
    </xsd:element>
    <xsd:element name="Authors" ma:index="8" nillable="true" ma:displayName="Authors" ma:internalName="Authors" ma:readOnly="false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MediaServiceAutoTags" ma:index="2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hidden="true" ma:internalName="MediaServiceOCR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07088764-7e9c-444c-9f1a-477dc1a40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20e42-4a3f-4d8d-a66d-febbdcb118d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153b-d0ba-44ed-b46b-55d1abeec782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f442ba3e-5dd0-4141-a398-e3d0844e0204}" ma:internalName="TaxCatchAll" ma:showField="CatchAllData" ma:web="19c20e42-4a3f-4d8d-a66d-febbdcb11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of_x0020_meetings_x002f_calls xmlns="9b463340-f4c5-4ecc-a7c8-7188161d9b94" xsi:nil="true"/>
    <Year xmlns="9b463340-f4c5-4ecc-a7c8-7188161d9b94">2018</Year>
    <Section xmlns="9b463340-f4c5-4ecc-a7c8-7188161d9b94" xsi:nil="true"/>
    <Author0 xmlns="9b463340-f4c5-4ecc-a7c8-7188161d9b94">
      <UserInfo>
        <DisplayName/>
        <AccountId xsi:nil="true"/>
        <AccountType/>
      </UserInfo>
    </Author0>
    <TaxCatchAll xmlns="35c2153b-d0ba-44ed-b46b-55d1abeec782" xsi:nil="true"/>
    <lcf76f155ced4ddcb4097134ff3c332f xmlns="9b463340-f4c5-4ecc-a7c8-7188161d9b94">
      <Terms xmlns="http://schemas.microsoft.com/office/infopath/2007/PartnerControls"/>
    </lcf76f155ced4ddcb4097134ff3c332f>
    <Category xmlns="9b463340-f4c5-4ecc-a7c8-7188161d9b94" xsi:nil="true"/>
    <Authors xmlns="9b463340-f4c5-4ecc-a7c8-7188161d9b94" xsi:nil="true"/>
    <Zone xmlns="9b463340-f4c5-4ecc-a7c8-7188161d9b94" xsi:nil="true"/>
  </documentManagement>
</p:properties>
</file>

<file path=customXml/itemProps1.xml><?xml version="1.0" encoding="utf-8"?>
<ds:datastoreItem xmlns:ds="http://schemas.openxmlformats.org/officeDocument/2006/customXml" ds:itemID="{AC43FB28-472D-4309-84AF-74711A174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11764-7E17-4096-AC15-3DFC2F06E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63340-f4c5-4ecc-a7c8-7188161d9b94"/>
    <ds:schemaRef ds:uri="19c20e42-4a3f-4d8d-a66d-febbdcb118dd"/>
    <ds:schemaRef ds:uri="35c2153b-d0ba-44ed-b46b-55d1abeec7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37F89-A292-494D-BAE9-AD054175F0A0}">
  <ds:schemaRefs>
    <ds:schemaRef ds:uri="http://purl.org/dc/elements/1.1/"/>
    <ds:schemaRef ds:uri="35c2153b-d0ba-44ed-b46b-55d1abeec782"/>
    <ds:schemaRef ds:uri="http://purl.org/dc/terms/"/>
    <ds:schemaRef ds:uri="http://schemas.openxmlformats.org/package/2006/metadata/core-properties"/>
    <ds:schemaRef ds:uri="19c20e42-4a3f-4d8d-a66d-febbdcb118dd"/>
    <ds:schemaRef ds:uri="http://purl.org/dc/dcmitype/"/>
    <ds:schemaRef ds:uri="http://schemas.microsoft.com/office/2006/documentManagement/types"/>
    <ds:schemaRef ds:uri="http://schemas.microsoft.com/office/infopath/2007/PartnerControls"/>
    <ds:schemaRef ds:uri="9b463340-f4c5-4ecc-a7c8-7188161d9b94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792afc2-362e-403b-b394-f5ba78e99373}" enabled="0" method="" siteId="{6792afc2-362e-403b-b394-f5ba78e9937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EORTC-PPT</Template>
  <TotalTime>421</TotalTime>
  <Words>899</Words>
  <Application>Microsoft Office PowerPoint</Application>
  <PresentationFormat>Widescreen</PresentationFormat>
  <Paragraphs>114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Symbol</vt:lpstr>
      <vt:lpstr>Calibri</vt:lpstr>
      <vt:lpstr>Source Sans Pro</vt:lpstr>
      <vt:lpstr>Arial</vt:lpstr>
      <vt:lpstr>Verdana</vt:lpstr>
      <vt:lpstr>Times New Roman</vt:lpstr>
      <vt:lpstr>Office Theme</vt:lpstr>
      <vt:lpstr>1_Office Theme</vt:lpstr>
      <vt:lpstr>2_Office Theme</vt:lpstr>
      <vt:lpstr>Collaborative models with academia and research institutions/groups</vt:lpstr>
      <vt:lpstr>There are many different types of clinical trials and studies that could be shared between the commercial and non-commercial sectors   This presentation applies to models of international , multi-centric clinical trials i.e prospective datasets based on robust methodology for treatment related knowledge development /changing practice</vt:lpstr>
      <vt:lpstr>Why collaborate?</vt:lpstr>
      <vt:lpstr>Are there clinical situations which are more likely to support partnerships?</vt:lpstr>
      <vt:lpstr>Are there types of clinical trials which are more likely to support partnerships?</vt:lpstr>
      <vt:lpstr>EORTC relevant features (1) </vt:lpstr>
      <vt:lpstr>EORTC relevant features (2)</vt:lpstr>
      <vt:lpstr>Models of collaboration</vt:lpstr>
      <vt:lpstr>Partnerships for collectively re-engineering the process of development and access</vt:lpstr>
      <vt:lpstr>Take home messages  </vt:lpstr>
      <vt:lpstr>DE-ESCALATE: Intermittent androgen deprivation therapy in the era of new androgen receptor pathway inhibitors</vt:lpstr>
      <vt:lpstr>Why EORTC has stimulated the CMF?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 Lacombe</dc:creator>
  <cp:lastModifiedBy>Voltz Caroline</cp:lastModifiedBy>
  <cp:revision>13</cp:revision>
  <dcterms:created xsi:type="dcterms:W3CDTF">2025-10-23T07:26:37Z</dcterms:created>
  <dcterms:modified xsi:type="dcterms:W3CDTF">2025-11-18T14:29:34Z</dcterms:modified>
  <dc:identifier>DAFyRvyVaCQ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0x0101002F3EB5D1D80E4E41B8ED4F6CCCA61AAF</vt:lpwstr>
  </property>
  <property fmtid="{D5CDD505-2E9C-101B-9397-08002B2CF9AE}" pid="3" name="MediaServiceImageTags">
    <vt:lpwstr/>
  </property>
  <property fmtid="{D5CDD505-2E9C-101B-9397-08002B2CF9AE}" pid="4" name="Section">
    <vt:lpwstr>79</vt:lpwstr>
  </property>
  <property fmtid="{D5CDD505-2E9C-101B-9397-08002B2CF9AE}" pid="5" name="Zone">
    <vt:lpwstr>112</vt:lpwstr>
  </property>
  <property fmtid="{D5CDD505-2E9C-101B-9397-08002B2CF9AE}" pid="6" name="MSIP_Label_0eea11ca-d417-4147-80ed-01a58412c458_Enabled">
    <vt:lpwstr>true</vt:lpwstr>
  </property>
  <property fmtid="{D5CDD505-2E9C-101B-9397-08002B2CF9AE}" pid="7" name="MSIP_Label_0eea11ca-d417-4147-80ed-01a58412c458_SetDate">
    <vt:lpwstr>2025-11-09T14:22:33Z</vt:lpwstr>
  </property>
  <property fmtid="{D5CDD505-2E9C-101B-9397-08002B2CF9AE}" pid="8" name="MSIP_Label_0eea11ca-d417-4147-80ed-01a58412c458_Method">
    <vt:lpwstr>Standard</vt:lpwstr>
  </property>
  <property fmtid="{D5CDD505-2E9C-101B-9397-08002B2CF9AE}" pid="9" name="MSIP_Label_0eea11ca-d417-4147-80ed-01a58412c458_Name">
    <vt:lpwstr>0eea11ca-d417-4147-80ed-01a58412c458</vt:lpwstr>
  </property>
  <property fmtid="{D5CDD505-2E9C-101B-9397-08002B2CF9AE}" pid="10" name="MSIP_Label_0eea11ca-d417-4147-80ed-01a58412c458_SiteId">
    <vt:lpwstr>bc9dc15c-61bc-4f03-b60b-e5b6d8922839</vt:lpwstr>
  </property>
  <property fmtid="{D5CDD505-2E9C-101B-9397-08002B2CF9AE}" pid="11" name="MSIP_Label_0eea11ca-d417-4147-80ed-01a58412c458_ActionId">
    <vt:lpwstr>07776b24-5c2a-4ee0-8f5e-b08afef415dc</vt:lpwstr>
  </property>
  <property fmtid="{D5CDD505-2E9C-101B-9397-08002B2CF9AE}" pid="12" name="MSIP_Label_0eea11ca-d417-4147-80ed-01a58412c458_ContentBits">
    <vt:lpwstr>2</vt:lpwstr>
  </property>
  <property fmtid="{D5CDD505-2E9C-101B-9397-08002B2CF9AE}" pid="13" name="MSIP_Label_0eea11ca-d417-4147-80ed-01a58412c458_Tag">
    <vt:lpwstr>10, 3, 0, 1</vt:lpwstr>
  </property>
  <property fmtid="{D5CDD505-2E9C-101B-9397-08002B2CF9AE}" pid="14" name="ClassificationContentMarkingFooterLocations">
    <vt:lpwstr>Office Theme:5\1_Office Theme:5\2_Office Theme:5</vt:lpwstr>
  </property>
  <property fmtid="{D5CDD505-2E9C-101B-9397-08002B2CF9AE}" pid="15" name="ClassificationContentMarkingFooterText">
    <vt:lpwstr>Classified as internal/staff &amp; contractors by the European Medicines Agency </vt:lpwstr>
  </property>
</Properties>
</file>