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5" r:id="rId1"/>
    <p:sldMasterId id="2147483668" r:id="rId2"/>
    <p:sldMasterId id="2147483679" r:id="rId3"/>
    <p:sldMasterId id="2147483688" r:id="rId4"/>
  </p:sldMasterIdLst>
  <p:notesMasterIdLst>
    <p:notesMasterId r:id="rId51"/>
  </p:notesMasterIdLst>
  <p:handoutMasterIdLst>
    <p:handoutMasterId r:id="rId52"/>
  </p:handoutMasterIdLst>
  <p:sldIdLst>
    <p:sldId id="256" r:id="rId5"/>
    <p:sldId id="2134959726" r:id="rId6"/>
    <p:sldId id="2141411571" r:id="rId7"/>
    <p:sldId id="2134959725" r:id="rId8"/>
    <p:sldId id="2141411570" r:id="rId9"/>
    <p:sldId id="257" r:id="rId10"/>
    <p:sldId id="282" r:id="rId11"/>
    <p:sldId id="283" r:id="rId12"/>
    <p:sldId id="284" r:id="rId13"/>
    <p:sldId id="285" r:id="rId14"/>
    <p:sldId id="273" r:id="rId15"/>
    <p:sldId id="268" r:id="rId16"/>
    <p:sldId id="275" r:id="rId17"/>
    <p:sldId id="276" r:id="rId18"/>
    <p:sldId id="281" r:id="rId19"/>
    <p:sldId id="277" r:id="rId20"/>
    <p:sldId id="278" r:id="rId21"/>
    <p:sldId id="279" r:id="rId22"/>
    <p:sldId id="270" r:id="rId23"/>
    <p:sldId id="274" r:id="rId24"/>
    <p:sldId id="271" r:id="rId25"/>
    <p:sldId id="272" r:id="rId26"/>
    <p:sldId id="2141411572" r:id="rId27"/>
    <p:sldId id="269" r:id="rId28"/>
    <p:sldId id="7519" r:id="rId29"/>
    <p:sldId id="7532" r:id="rId30"/>
    <p:sldId id="7512" r:id="rId31"/>
    <p:sldId id="7521" r:id="rId32"/>
    <p:sldId id="7487" r:id="rId33"/>
    <p:sldId id="7485" r:id="rId34"/>
    <p:sldId id="7530" r:id="rId35"/>
    <p:sldId id="7479" r:id="rId36"/>
    <p:sldId id="7531" r:id="rId37"/>
    <p:sldId id="7535" r:id="rId38"/>
    <p:sldId id="7529" r:id="rId39"/>
    <p:sldId id="7533" r:id="rId40"/>
    <p:sldId id="7523" r:id="rId41"/>
    <p:sldId id="7524" r:id="rId42"/>
    <p:sldId id="7522" r:id="rId43"/>
    <p:sldId id="7526" r:id="rId44"/>
    <p:sldId id="7534" r:id="rId45"/>
    <p:sldId id="7517" r:id="rId46"/>
    <p:sldId id="7518" r:id="rId47"/>
    <p:sldId id="2141411567" r:id="rId48"/>
    <p:sldId id="2141411569" r:id="rId49"/>
    <p:sldId id="2134959692" r:id="rId50"/>
  </p:sldIdLst>
  <p:sldSz cx="9144000" cy="5143500" type="screen16x9"/>
  <p:notesSz cx="6858000" cy="9144000"/>
  <p:custDataLst>
    <p:tags r:id="rId53"/>
  </p:custDataLst>
  <p:defaultTex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103">
          <p15:clr>
            <a:srgbClr val="A4A3A4"/>
          </p15:clr>
        </p15:guide>
        <p15:guide id="4" pos="226">
          <p15:clr>
            <a:srgbClr val="A4A3A4"/>
          </p15:clr>
        </p15:guide>
        <p15:guide id="5" pos="5533">
          <p15:clr>
            <a:srgbClr val="A4A3A4"/>
          </p15:clr>
        </p15:guide>
        <p15:guide id="6" pos="4087">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04F306-C477-9B68-E40D-16A13AE457E8}" name="Spulber Roxana-Mirela" initials="SRM" userId="S::roxanamirela.spulber@ext.ema.europa.eu::6bd43028-8e9c-424f-a9d8-71290c4176cd" providerId="AD"/>
  <p188:author id="{25541135-3DB8-5E43-C81F-DCC9F8CAA650}" name="Dimitrakopoulou Erofili Aikaterini" initials="DEA" userId="S::erofiliaikaterini.dimitrakopoulou@ema.europa.eu::3b7eb63d-fb60-4b4e-a77b-5b65c6a21a32" providerId="AD"/>
  <p188:author id="{82DD8498-2B47-7AFE-ED87-548D49A26404}" name="Manent Noemie" initials="MN" userId="S::noemie.manent@ema.europa.eu::b06f243c-f8d6-4392-8d66-6719064cc1c0" providerId="AD"/>
  <p188:author id="{D09073BF-1C6E-A268-0467-AD46148E863C}" name="Ademi Ornela" initials="AO" userId="S::ornela.ademi@ema.europa.eu::2f563b07-73a2-4672-a83d-e818cd9a58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D6F71"/>
    <a:srgbClr val="0098DB"/>
    <a:srgbClr val="005172"/>
    <a:srgbClr val="FECB00"/>
    <a:srgbClr val="000000"/>
    <a:srgbClr val="CAE8F3"/>
    <a:srgbClr val="FFFFFF"/>
    <a:srgbClr val="5CC2DC"/>
    <a:srgbClr val="009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9D6BD0-B18F-472B-9580-9F363CA9CFDB}" v="5" dt="2023-12-01T16:24:11.9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146" y="84"/>
      </p:cViewPr>
      <p:guideLst>
        <p:guide orient="horz" pos="1620"/>
        <p:guide pos="2880"/>
        <p:guide pos="5103"/>
        <p:guide pos="226"/>
        <p:guide pos="5533"/>
        <p:guide pos="408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10D649-DE57-46BF-9C1E-5040D522BF3C}" type="doc">
      <dgm:prSet loTypeId="urn:microsoft.com/office/officeart/2016/7/layout/LinearBlockProcessNumbered" loCatId="process" qsTypeId="urn:microsoft.com/office/officeart/2005/8/quickstyle/simple1" qsCatId="simple" csTypeId="urn:microsoft.com/office/officeart/2005/8/colors/accent2_2" csCatId="accent2" phldr="1"/>
      <dgm:spPr/>
      <dgm:t>
        <a:bodyPr/>
        <a:lstStyle/>
        <a:p>
          <a:endParaRPr lang="en-US"/>
        </a:p>
      </dgm:t>
    </dgm:pt>
    <dgm:pt modelId="{25338496-E205-4EC9-82A5-C22C1E5EE10E}">
      <dgm:prSet custT="1"/>
      <dgm:spPr>
        <a:solidFill>
          <a:schemeClr val="accent1"/>
        </a:solidFill>
        <a:ln>
          <a:noFill/>
        </a:ln>
      </dgm:spPr>
      <dgm:t>
        <a:bodyPr/>
        <a:lstStyle/>
        <a:p>
          <a:r>
            <a:rPr lang="en-GB" sz="1400" dirty="0">
              <a:solidFill>
                <a:schemeClr val="tx2"/>
              </a:solidFill>
            </a:rPr>
            <a:t>Development of a revamped CTIS public portal</a:t>
          </a:r>
        </a:p>
        <a:p>
          <a:endParaRPr lang="en-GB" sz="1050" dirty="0">
            <a:solidFill>
              <a:schemeClr val="tx2"/>
            </a:solidFill>
          </a:endParaRPr>
        </a:p>
        <a:p>
          <a:endParaRPr lang="en-GB" sz="1050" dirty="0">
            <a:solidFill>
              <a:schemeClr val="tx2"/>
            </a:solidFill>
          </a:endParaRPr>
        </a:p>
        <a:p>
          <a:r>
            <a:rPr lang="en-GB" sz="1200" dirty="0">
              <a:solidFill>
                <a:schemeClr val="tx2"/>
              </a:solidFill>
            </a:rPr>
            <a:t>Q4 2023 – Q2 2024</a:t>
          </a:r>
        </a:p>
      </dgm:t>
    </dgm:pt>
    <dgm:pt modelId="{EEBBD863-A5F5-423A-AD6E-0C806CF11164}" type="parTrans" cxnId="{6DADC27A-C212-40BB-91D7-8DA93720FAE8}">
      <dgm:prSet/>
      <dgm:spPr/>
      <dgm:t>
        <a:bodyPr/>
        <a:lstStyle/>
        <a:p>
          <a:endParaRPr lang="en-US"/>
        </a:p>
      </dgm:t>
    </dgm:pt>
    <dgm:pt modelId="{FFD17DC2-0AB3-4AB9-8E9A-0C24BE59DE26}" type="sibTrans" cxnId="{6DADC27A-C212-40BB-91D7-8DA93720FAE8}">
      <dgm:prSet phldrT="01" phldr="0"/>
      <dgm:spPr/>
      <dgm:t>
        <a:bodyPr/>
        <a:lstStyle/>
        <a:p>
          <a:r>
            <a:rPr lang="en-US" dirty="0"/>
            <a:t>01</a:t>
          </a:r>
        </a:p>
      </dgm:t>
    </dgm:pt>
    <dgm:pt modelId="{F0851EFC-8CDC-4264-9397-5933632EE35C}">
      <dgm:prSet custT="1"/>
      <dgm:spPr>
        <a:solidFill>
          <a:schemeClr val="accent1"/>
        </a:solidFill>
        <a:ln>
          <a:noFill/>
        </a:ln>
      </dgm:spPr>
      <dgm:t>
        <a:bodyPr/>
        <a:lstStyle/>
        <a:p>
          <a:r>
            <a:rPr lang="en-GB" sz="1400" dirty="0">
              <a:solidFill>
                <a:schemeClr val="tx2"/>
              </a:solidFill>
            </a:rPr>
            <a:t>Launch of revamped CTIS public portal </a:t>
          </a:r>
          <a:r>
            <a:rPr lang="en-GB" sz="1400" dirty="0">
              <a:solidFill>
                <a:schemeClr val="tx2"/>
              </a:solidFill>
              <a:sym typeface="Wingdings" panose="05000000000000000000" pitchFamily="2" charset="2"/>
            </a:rPr>
            <a:t>&amp; application of</a:t>
          </a:r>
          <a:r>
            <a:rPr lang="en-GB" sz="1400" dirty="0">
              <a:solidFill>
                <a:schemeClr val="tx2"/>
              </a:solidFill>
            </a:rPr>
            <a:t> revised transparency rules</a:t>
          </a:r>
        </a:p>
        <a:p>
          <a:endParaRPr lang="en-GB" sz="1400" dirty="0">
            <a:solidFill>
              <a:schemeClr val="tx2"/>
            </a:solidFill>
          </a:endParaRPr>
        </a:p>
        <a:p>
          <a:r>
            <a:rPr lang="en-GB" sz="1200" dirty="0">
              <a:solidFill>
                <a:schemeClr val="tx2"/>
              </a:solidFill>
            </a:rPr>
            <a:t>2024</a:t>
          </a:r>
          <a:endParaRPr lang="en-GB" sz="1400" dirty="0">
            <a:solidFill>
              <a:schemeClr val="tx2"/>
            </a:solidFill>
          </a:endParaRPr>
        </a:p>
      </dgm:t>
    </dgm:pt>
    <dgm:pt modelId="{914DC3F6-CB32-4535-AA23-4A255D68C2DF}" type="parTrans" cxnId="{7F442CC3-F838-4BA9-AAF1-6399B8826BD7}">
      <dgm:prSet/>
      <dgm:spPr/>
      <dgm:t>
        <a:bodyPr/>
        <a:lstStyle/>
        <a:p>
          <a:endParaRPr lang="en-US"/>
        </a:p>
      </dgm:t>
    </dgm:pt>
    <dgm:pt modelId="{5BE65D89-5A26-436D-9CF7-7D5F369364B5}" type="sibTrans" cxnId="{7F442CC3-F838-4BA9-AAF1-6399B8826BD7}">
      <dgm:prSet phldrT="02" phldr="0"/>
      <dgm:spPr>
        <a:ln>
          <a:solidFill>
            <a:schemeClr val="tx2"/>
          </a:solidFill>
        </a:ln>
      </dgm:spPr>
      <dgm:t>
        <a:bodyPr/>
        <a:lstStyle/>
        <a:p>
          <a:r>
            <a:rPr lang="en-US" dirty="0"/>
            <a:t>02</a:t>
          </a:r>
        </a:p>
      </dgm:t>
    </dgm:pt>
    <dgm:pt modelId="{CCA57B3B-4206-4F76-A840-121914490A56}" type="pres">
      <dgm:prSet presAssocID="{C310D649-DE57-46BF-9C1E-5040D522BF3C}" presName="Name0" presStyleCnt="0">
        <dgm:presLayoutVars>
          <dgm:animLvl val="lvl"/>
          <dgm:resizeHandles val="exact"/>
        </dgm:presLayoutVars>
      </dgm:prSet>
      <dgm:spPr/>
    </dgm:pt>
    <dgm:pt modelId="{B62AC295-C9D8-40F6-A948-6B92C2A2A1A3}" type="pres">
      <dgm:prSet presAssocID="{25338496-E205-4EC9-82A5-C22C1E5EE10E}" presName="compositeNode" presStyleCnt="0">
        <dgm:presLayoutVars>
          <dgm:bulletEnabled val="1"/>
        </dgm:presLayoutVars>
      </dgm:prSet>
      <dgm:spPr/>
    </dgm:pt>
    <dgm:pt modelId="{A285B659-D45B-4C2E-872D-65BB1C7C1183}" type="pres">
      <dgm:prSet presAssocID="{25338496-E205-4EC9-82A5-C22C1E5EE10E}" presName="bgRect" presStyleLbl="alignNode1" presStyleIdx="0" presStyleCnt="2"/>
      <dgm:spPr/>
    </dgm:pt>
    <dgm:pt modelId="{1B9B2557-B2B4-4A99-8DCB-8AF2BDABEBF4}" type="pres">
      <dgm:prSet presAssocID="{FFD17DC2-0AB3-4AB9-8E9A-0C24BE59DE26}" presName="sibTransNodeRect" presStyleLbl="alignNode1" presStyleIdx="0" presStyleCnt="2">
        <dgm:presLayoutVars>
          <dgm:chMax val="0"/>
          <dgm:bulletEnabled val="1"/>
        </dgm:presLayoutVars>
      </dgm:prSet>
      <dgm:spPr/>
    </dgm:pt>
    <dgm:pt modelId="{FD3CA6F9-7D1B-4D7A-8525-0C2230C1C038}" type="pres">
      <dgm:prSet presAssocID="{25338496-E205-4EC9-82A5-C22C1E5EE10E}" presName="nodeRect" presStyleLbl="alignNode1" presStyleIdx="0" presStyleCnt="2">
        <dgm:presLayoutVars>
          <dgm:bulletEnabled val="1"/>
        </dgm:presLayoutVars>
      </dgm:prSet>
      <dgm:spPr/>
    </dgm:pt>
    <dgm:pt modelId="{517F2DF4-A6F1-4CD1-88F3-2EE587EFF193}" type="pres">
      <dgm:prSet presAssocID="{FFD17DC2-0AB3-4AB9-8E9A-0C24BE59DE26}" presName="sibTrans" presStyleCnt="0"/>
      <dgm:spPr/>
    </dgm:pt>
    <dgm:pt modelId="{383E0A29-056B-4B21-9B4E-56B5A495F657}" type="pres">
      <dgm:prSet presAssocID="{F0851EFC-8CDC-4264-9397-5933632EE35C}" presName="compositeNode" presStyleCnt="0">
        <dgm:presLayoutVars>
          <dgm:bulletEnabled val="1"/>
        </dgm:presLayoutVars>
      </dgm:prSet>
      <dgm:spPr/>
    </dgm:pt>
    <dgm:pt modelId="{C971F3CC-7F16-401C-864F-8F3A96E43866}" type="pres">
      <dgm:prSet presAssocID="{F0851EFC-8CDC-4264-9397-5933632EE35C}" presName="bgRect" presStyleLbl="alignNode1" presStyleIdx="1" presStyleCnt="2"/>
      <dgm:spPr/>
    </dgm:pt>
    <dgm:pt modelId="{EAAD6E1B-755C-4794-8AED-4A60A925CA55}" type="pres">
      <dgm:prSet presAssocID="{5BE65D89-5A26-436D-9CF7-7D5F369364B5}" presName="sibTransNodeRect" presStyleLbl="alignNode1" presStyleIdx="1" presStyleCnt="2">
        <dgm:presLayoutVars>
          <dgm:chMax val="0"/>
          <dgm:bulletEnabled val="1"/>
        </dgm:presLayoutVars>
      </dgm:prSet>
      <dgm:spPr/>
    </dgm:pt>
    <dgm:pt modelId="{B76C810D-72A3-447C-B260-7B5A683793A4}" type="pres">
      <dgm:prSet presAssocID="{F0851EFC-8CDC-4264-9397-5933632EE35C}" presName="nodeRect" presStyleLbl="alignNode1" presStyleIdx="1" presStyleCnt="2">
        <dgm:presLayoutVars>
          <dgm:bulletEnabled val="1"/>
        </dgm:presLayoutVars>
      </dgm:prSet>
      <dgm:spPr/>
    </dgm:pt>
  </dgm:ptLst>
  <dgm:cxnLst>
    <dgm:cxn modelId="{69C72D0E-8458-4506-B14B-F2B5A9C96E09}" type="presOf" srcId="{FFD17DC2-0AB3-4AB9-8E9A-0C24BE59DE26}" destId="{1B9B2557-B2B4-4A99-8DCB-8AF2BDABEBF4}" srcOrd="0" destOrd="0" presId="urn:microsoft.com/office/officeart/2016/7/layout/LinearBlockProcessNumbered"/>
    <dgm:cxn modelId="{1105712A-1ACE-4D46-8436-60AA4BD7A5CF}" type="presOf" srcId="{25338496-E205-4EC9-82A5-C22C1E5EE10E}" destId="{A285B659-D45B-4C2E-872D-65BB1C7C1183}" srcOrd="0" destOrd="0" presId="urn:microsoft.com/office/officeart/2016/7/layout/LinearBlockProcessNumbered"/>
    <dgm:cxn modelId="{2874564F-C21D-449D-8FE5-B5F05CB081BB}" type="presOf" srcId="{F0851EFC-8CDC-4264-9397-5933632EE35C}" destId="{B76C810D-72A3-447C-B260-7B5A683793A4}" srcOrd="1" destOrd="0" presId="urn:microsoft.com/office/officeart/2016/7/layout/LinearBlockProcessNumbered"/>
    <dgm:cxn modelId="{6DADC27A-C212-40BB-91D7-8DA93720FAE8}" srcId="{C310D649-DE57-46BF-9C1E-5040D522BF3C}" destId="{25338496-E205-4EC9-82A5-C22C1E5EE10E}" srcOrd="0" destOrd="0" parTransId="{EEBBD863-A5F5-423A-AD6E-0C806CF11164}" sibTransId="{FFD17DC2-0AB3-4AB9-8E9A-0C24BE59DE26}"/>
    <dgm:cxn modelId="{101DDA8D-DC95-41FF-8BF4-DD05769A9595}" type="presOf" srcId="{25338496-E205-4EC9-82A5-C22C1E5EE10E}" destId="{FD3CA6F9-7D1B-4D7A-8525-0C2230C1C038}" srcOrd="1" destOrd="0" presId="urn:microsoft.com/office/officeart/2016/7/layout/LinearBlockProcessNumbered"/>
    <dgm:cxn modelId="{48619D9A-52D2-4231-A19C-9C02CFBC62FA}" type="presOf" srcId="{5BE65D89-5A26-436D-9CF7-7D5F369364B5}" destId="{EAAD6E1B-755C-4794-8AED-4A60A925CA55}" srcOrd="0" destOrd="0" presId="urn:microsoft.com/office/officeart/2016/7/layout/LinearBlockProcessNumbered"/>
    <dgm:cxn modelId="{7F442CC3-F838-4BA9-AAF1-6399B8826BD7}" srcId="{C310D649-DE57-46BF-9C1E-5040D522BF3C}" destId="{F0851EFC-8CDC-4264-9397-5933632EE35C}" srcOrd="1" destOrd="0" parTransId="{914DC3F6-CB32-4535-AA23-4A255D68C2DF}" sibTransId="{5BE65D89-5A26-436D-9CF7-7D5F369364B5}"/>
    <dgm:cxn modelId="{BA3CE7D3-91F7-46E5-805A-1E0764099B6D}" type="presOf" srcId="{C310D649-DE57-46BF-9C1E-5040D522BF3C}" destId="{CCA57B3B-4206-4F76-A840-121914490A56}" srcOrd="0" destOrd="0" presId="urn:microsoft.com/office/officeart/2016/7/layout/LinearBlockProcessNumbered"/>
    <dgm:cxn modelId="{C793DBD6-3F9C-4F1C-917F-5DE35E6C1458}" type="presOf" srcId="{F0851EFC-8CDC-4264-9397-5933632EE35C}" destId="{C971F3CC-7F16-401C-864F-8F3A96E43866}" srcOrd="0" destOrd="0" presId="urn:microsoft.com/office/officeart/2016/7/layout/LinearBlockProcessNumbered"/>
    <dgm:cxn modelId="{0B980FB0-D540-4798-9F04-3F6611568423}" type="presParOf" srcId="{CCA57B3B-4206-4F76-A840-121914490A56}" destId="{B62AC295-C9D8-40F6-A948-6B92C2A2A1A3}" srcOrd="0" destOrd="0" presId="urn:microsoft.com/office/officeart/2016/7/layout/LinearBlockProcessNumbered"/>
    <dgm:cxn modelId="{E95D9405-454F-475D-87B1-4BCEA1D43D31}" type="presParOf" srcId="{B62AC295-C9D8-40F6-A948-6B92C2A2A1A3}" destId="{A285B659-D45B-4C2E-872D-65BB1C7C1183}" srcOrd="0" destOrd="0" presId="urn:microsoft.com/office/officeart/2016/7/layout/LinearBlockProcessNumbered"/>
    <dgm:cxn modelId="{D77E7A01-4C37-4E5F-B5A4-6E0802D9EBE3}" type="presParOf" srcId="{B62AC295-C9D8-40F6-A948-6B92C2A2A1A3}" destId="{1B9B2557-B2B4-4A99-8DCB-8AF2BDABEBF4}" srcOrd="1" destOrd="0" presId="urn:microsoft.com/office/officeart/2016/7/layout/LinearBlockProcessNumbered"/>
    <dgm:cxn modelId="{54F879B0-0B20-418E-B022-1A1B3F71ED10}" type="presParOf" srcId="{B62AC295-C9D8-40F6-A948-6B92C2A2A1A3}" destId="{FD3CA6F9-7D1B-4D7A-8525-0C2230C1C038}" srcOrd="2" destOrd="0" presId="urn:microsoft.com/office/officeart/2016/7/layout/LinearBlockProcessNumbered"/>
    <dgm:cxn modelId="{994EA3FD-A1B9-4134-A280-B1145CD70658}" type="presParOf" srcId="{CCA57B3B-4206-4F76-A840-121914490A56}" destId="{517F2DF4-A6F1-4CD1-88F3-2EE587EFF193}" srcOrd="1" destOrd="0" presId="urn:microsoft.com/office/officeart/2016/7/layout/LinearBlockProcessNumbered"/>
    <dgm:cxn modelId="{BBCD23D9-ADB2-4C45-984C-134A6ABEB80F}" type="presParOf" srcId="{CCA57B3B-4206-4F76-A840-121914490A56}" destId="{383E0A29-056B-4B21-9B4E-56B5A495F657}" srcOrd="2" destOrd="0" presId="urn:microsoft.com/office/officeart/2016/7/layout/LinearBlockProcessNumbered"/>
    <dgm:cxn modelId="{B1941B48-F609-4A0E-9F41-62EA191370E6}" type="presParOf" srcId="{383E0A29-056B-4B21-9B4E-56B5A495F657}" destId="{C971F3CC-7F16-401C-864F-8F3A96E43866}" srcOrd="0" destOrd="0" presId="urn:microsoft.com/office/officeart/2016/7/layout/LinearBlockProcessNumbered"/>
    <dgm:cxn modelId="{E5C934E5-9684-49E2-9275-C1C547EF6978}" type="presParOf" srcId="{383E0A29-056B-4B21-9B4E-56B5A495F657}" destId="{EAAD6E1B-755C-4794-8AED-4A60A925CA55}" srcOrd="1" destOrd="0" presId="urn:microsoft.com/office/officeart/2016/7/layout/LinearBlockProcessNumbered"/>
    <dgm:cxn modelId="{588D864F-6E97-446E-A806-56652895C4D1}" type="presParOf" srcId="{383E0A29-056B-4B21-9B4E-56B5A495F657}" destId="{B76C810D-72A3-447C-B260-7B5A683793A4}" srcOrd="2" destOrd="0" presId="urn:microsoft.com/office/officeart/2016/7/layout/LinearBlockProcessNumbered"/>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5B659-D45B-4C2E-872D-65BB1C7C1183}">
      <dsp:nvSpPr>
        <dsp:cNvPr id="0" name=""/>
        <dsp:cNvSpPr/>
      </dsp:nvSpPr>
      <dsp:spPr>
        <a:xfrm>
          <a:off x="2632" y="0"/>
          <a:ext cx="4047468" cy="2969419"/>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800" tIns="0" rIns="399800" bIns="330200" numCol="1" spcCol="1270" anchor="t" anchorCtr="0">
          <a:noAutofit/>
        </a:bodyPr>
        <a:lstStyle/>
        <a:p>
          <a:pPr marL="0" lvl="0" indent="0" algn="l" defTabSz="622300">
            <a:lnSpc>
              <a:spcPct val="90000"/>
            </a:lnSpc>
            <a:spcBef>
              <a:spcPct val="0"/>
            </a:spcBef>
            <a:spcAft>
              <a:spcPct val="35000"/>
            </a:spcAft>
            <a:buNone/>
          </a:pPr>
          <a:r>
            <a:rPr lang="en-GB" sz="1400" kern="1200" dirty="0">
              <a:solidFill>
                <a:schemeClr val="tx2"/>
              </a:solidFill>
            </a:rPr>
            <a:t>Development of a revamped CTIS public portal</a:t>
          </a:r>
        </a:p>
        <a:p>
          <a:pPr marL="0" lvl="0" indent="0" algn="l" defTabSz="622300">
            <a:lnSpc>
              <a:spcPct val="90000"/>
            </a:lnSpc>
            <a:spcBef>
              <a:spcPct val="0"/>
            </a:spcBef>
            <a:spcAft>
              <a:spcPct val="35000"/>
            </a:spcAft>
            <a:buNone/>
          </a:pPr>
          <a:endParaRPr lang="en-GB" sz="1050" kern="1200" dirty="0">
            <a:solidFill>
              <a:schemeClr val="tx2"/>
            </a:solidFill>
          </a:endParaRPr>
        </a:p>
        <a:p>
          <a:pPr marL="0" lvl="0" indent="0" algn="l" defTabSz="622300">
            <a:lnSpc>
              <a:spcPct val="90000"/>
            </a:lnSpc>
            <a:spcBef>
              <a:spcPct val="0"/>
            </a:spcBef>
            <a:spcAft>
              <a:spcPct val="35000"/>
            </a:spcAft>
            <a:buNone/>
          </a:pPr>
          <a:endParaRPr lang="en-GB" sz="1050" kern="1200" dirty="0">
            <a:solidFill>
              <a:schemeClr val="tx2"/>
            </a:solidFill>
          </a:endParaRPr>
        </a:p>
        <a:p>
          <a:pPr marL="0" lvl="0" indent="0" algn="l" defTabSz="622300">
            <a:lnSpc>
              <a:spcPct val="90000"/>
            </a:lnSpc>
            <a:spcBef>
              <a:spcPct val="0"/>
            </a:spcBef>
            <a:spcAft>
              <a:spcPct val="35000"/>
            </a:spcAft>
            <a:buNone/>
          </a:pPr>
          <a:r>
            <a:rPr lang="en-GB" sz="1200" kern="1200" dirty="0">
              <a:solidFill>
                <a:schemeClr val="tx2"/>
              </a:solidFill>
            </a:rPr>
            <a:t>Q4 2023 – Q2 2024</a:t>
          </a:r>
        </a:p>
      </dsp:txBody>
      <dsp:txXfrm>
        <a:off x="2632" y="1187767"/>
        <a:ext cx="4047468" cy="1781651"/>
      </dsp:txXfrm>
    </dsp:sp>
    <dsp:sp modelId="{1B9B2557-B2B4-4A99-8DCB-8AF2BDABEBF4}">
      <dsp:nvSpPr>
        <dsp:cNvPr id="0" name=""/>
        <dsp:cNvSpPr/>
      </dsp:nvSpPr>
      <dsp:spPr>
        <a:xfrm>
          <a:off x="2632" y="0"/>
          <a:ext cx="4047468" cy="118776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99800" tIns="165100" rIns="399800" bIns="165100" numCol="1" spcCol="1270" anchor="ctr" anchorCtr="0">
          <a:noAutofit/>
        </a:bodyPr>
        <a:lstStyle/>
        <a:p>
          <a:pPr marL="0" lvl="0" indent="0" algn="l" defTabSz="2711450">
            <a:lnSpc>
              <a:spcPct val="90000"/>
            </a:lnSpc>
            <a:spcBef>
              <a:spcPct val="0"/>
            </a:spcBef>
            <a:spcAft>
              <a:spcPct val="35000"/>
            </a:spcAft>
            <a:buNone/>
          </a:pPr>
          <a:r>
            <a:rPr lang="en-US" sz="6100" kern="1200" dirty="0"/>
            <a:t>01</a:t>
          </a:r>
        </a:p>
      </dsp:txBody>
      <dsp:txXfrm>
        <a:off x="2632" y="0"/>
        <a:ext cx="4047468" cy="1187767"/>
      </dsp:txXfrm>
    </dsp:sp>
    <dsp:sp modelId="{C971F3CC-7F16-401C-864F-8F3A96E43866}">
      <dsp:nvSpPr>
        <dsp:cNvPr id="0" name=""/>
        <dsp:cNvSpPr/>
      </dsp:nvSpPr>
      <dsp:spPr>
        <a:xfrm>
          <a:off x="4373898" y="0"/>
          <a:ext cx="4047468" cy="2969419"/>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800" tIns="0" rIns="399800" bIns="330200" numCol="1" spcCol="1270" anchor="t" anchorCtr="0">
          <a:noAutofit/>
        </a:bodyPr>
        <a:lstStyle/>
        <a:p>
          <a:pPr marL="0" lvl="0" indent="0" algn="l" defTabSz="622300">
            <a:lnSpc>
              <a:spcPct val="90000"/>
            </a:lnSpc>
            <a:spcBef>
              <a:spcPct val="0"/>
            </a:spcBef>
            <a:spcAft>
              <a:spcPct val="35000"/>
            </a:spcAft>
            <a:buNone/>
          </a:pPr>
          <a:r>
            <a:rPr lang="en-GB" sz="1400" kern="1200" dirty="0">
              <a:solidFill>
                <a:schemeClr val="tx2"/>
              </a:solidFill>
            </a:rPr>
            <a:t>Launch of revamped CTIS public portal </a:t>
          </a:r>
          <a:r>
            <a:rPr lang="en-GB" sz="1400" kern="1200" dirty="0">
              <a:solidFill>
                <a:schemeClr val="tx2"/>
              </a:solidFill>
              <a:sym typeface="Wingdings" panose="05000000000000000000" pitchFamily="2" charset="2"/>
            </a:rPr>
            <a:t>&amp; application of</a:t>
          </a:r>
          <a:r>
            <a:rPr lang="en-GB" sz="1400" kern="1200" dirty="0">
              <a:solidFill>
                <a:schemeClr val="tx2"/>
              </a:solidFill>
            </a:rPr>
            <a:t> revised transparency rules</a:t>
          </a:r>
        </a:p>
        <a:p>
          <a:pPr marL="0" lvl="0" indent="0" algn="l" defTabSz="622300">
            <a:lnSpc>
              <a:spcPct val="90000"/>
            </a:lnSpc>
            <a:spcBef>
              <a:spcPct val="0"/>
            </a:spcBef>
            <a:spcAft>
              <a:spcPct val="35000"/>
            </a:spcAft>
            <a:buNone/>
          </a:pPr>
          <a:endParaRPr lang="en-GB" sz="1400" kern="1200" dirty="0">
            <a:solidFill>
              <a:schemeClr val="tx2"/>
            </a:solidFill>
          </a:endParaRPr>
        </a:p>
        <a:p>
          <a:pPr marL="0" lvl="0" indent="0" algn="l" defTabSz="622300">
            <a:lnSpc>
              <a:spcPct val="90000"/>
            </a:lnSpc>
            <a:spcBef>
              <a:spcPct val="0"/>
            </a:spcBef>
            <a:spcAft>
              <a:spcPct val="35000"/>
            </a:spcAft>
            <a:buNone/>
          </a:pPr>
          <a:r>
            <a:rPr lang="en-GB" sz="1200" kern="1200" dirty="0">
              <a:solidFill>
                <a:schemeClr val="tx2"/>
              </a:solidFill>
            </a:rPr>
            <a:t>2024</a:t>
          </a:r>
          <a:endParaRPr lang="en-GB" sz="1400" kern="1200" dirty="0">
            <a:solidFill>
              <a:schemeClr val="tx2"/>
            </a:solidFill>
          </a:endParaRPr>
        </a:p>
      </dsp:txBody>
      <dsp:txXfrm>
        <a:off x="4373898" y="1187767"/>
        <a:ext cx="4047468" cy="1781651"/>
      </dsp:txXfrm>
    </dsp:sp>
    <dsp:sp modelId="{EAAD6E1B-755C-4794-8AED-4A60A925CA55}">
      <dsp:nvSpPr>
        <dsp:cNvPr id="0" name=""/>
        <dsp:cNvSpPr/>
      </dsp:nvSpPr>
      <dsp:spPr>
        <a:xfrm>
          <a:off x="4373898" y="0"/>
          <a:ext cx="4047468" cy="118776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99800" tIns="165100" rIns="399800" bIns="165100" numCol="1" spcCol="1270" anchor="ctr" anchorCtr="0">
          <a:noAutofit/>
        </a:bodyPr>
        <a:lstStyle/>
        <a:p>
          <a:pPr marL="0" lvl="0" indent="0" algn="l" defTabSz="2711450">
            <a:lnSpc>
              <a:spcPct val="90000"/>
            </a:lnSpc>
            <a:spcBef>
              <a:spcPct val="0"/>
            </a:spcBef>
            <a:spcAft>
              <a:spcPct val="35000"/>
            </a:spcAft>
            <a:buNone/>
          </a:pPr>
          <a:r>
            <a:rPr lang="en-US" sz="6100" kern="1200" dirty="0"/>
            <a:t>02</a:t>
          </a:r>
        </a:p>
      </dsp:txBody>
      <dsp:txXfrm>
        <a:off x="4373898" y="0"/>
        <a:ext cx="4047468" cy="1187767"/>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solidFill>
                  <a:schemeClr val="tx1"/>
                </a:solidFill>
              </a:defRPr>
            </a:lvl1pPr>
          </a:lstStyle>
          <a:p>
            <a:endParaRPr lang="en-GB" alt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defRPr>
            </a:lvl1pPr>
          </a:lstStyle>
          <a:p>
            <a:fld id="{FF2A2A7E-B8DC-4D52-8257-85918F37688B}" type="datetime4">
              <a:rPr lang="en-GB" altLang="en-US" smtClean="0"/>
              <a:t>12 December 2023</a:t>
            </a:fld>
            <a:endParaRPr lang="en-GB" alt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solidFill>
                  <a:schemeClr val="tx1"/>
                </a:solidFill>
              </a:defRPr>
            </a:lvl1pPr>
          </a:lstStyle>
          <a:p>
            <a:endParaRPr lang="en-GB" alt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defRPr>
            </a:lvl1pPr>
          </a:lstStyle>
          <a:p>
            <a:fld id="{1A0BEC45-4E11-4E40-824D-4E1EC3ED46F0}" type="slidenum">
              <a:rPr lang="en-GB" altLang="en-US"/>
              <a:pPr/>
              <a:t>‹#›</a:t>
            </a:fld>
            <a:endParaRPr lang="en-GB" altLang="en-US"/>
          </a:p>
        </p:txBody>
      </p:sp>
    </p:spTree>
    <p:extLst>
      <p:ext uri="{BB962C8B-B14F-4D97-AF65-F5344CB8AC3E}">
        <p14:creationId xmlns:p14="http://schemas.microsoft.com/office/powerpoint/2010/main" val="14664888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solidFill>
                  <a:schemeClr val="tx1"/>
                </a:solidFill>
              </a:defRPr>
            </a:lvl1pPr>
          </a:lstStyle>
          <a:p>
            <a:endParaRPr lang="en-GB"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defRPr>
            </a:lvl1pPr>
          </a:lstStyle>
          <a:p>
            <a:fld id="{C9999257-2A03-40B3-9C2A-A81B0FB7847E}" type="datetime4">
              <a:rPr lang="en-GB" altLang="en-US" smtClean="0"/>
              <a:t>12 December 2023</a:t>
            </a:fld>
            <a:endParaRPr lang="en-GB" alt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solidFill>
                  <a:schemeClr val="tx1"/>
                </a:solidFill>
              </a:defRPr>
            </a:lvl1pPr>
          </a:lstStyle>
          <a:p>
            <a:endParaRPr lang="en-GB"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defRPr>
            </a:lvl1pPr>
          </a:lstStyle>
          <a:p>
            <a:fld id="{B671AA26-52C0-48E5-AF9E-6206494C8AD5}" type="slidenum">
              <a:rPr lang="en-GB" altLang="en-US"/>
              <a:pPr/>
              <a:t>‹#›</a:t>
            </a:fld>
            <a:endParaRPr lang="en-GB" altLang="en-US"/>
          </a:p>
        </p:txBody>
      </p:sp>
    </p:spTree>
    <p:extLst>
      <p:ext uri="{BB962C8B-B14F-4D97-AF65-F5344CB8AC3E}">
        <p14:creationId xmlns:p14="http://schemas.microsoft.com/office/powerpoint/2010/main" val="3453490069"/>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457200" algn="l" rtl="0" fontAlgn="base">
      <a:spcBef>
        <a:spcPct val="30000"/>
      </a:spcBef>
      <a:spcAft>
        <a:spcPct val="0"/>
      </a:spcAft>
      <a:defRPr sz="1200" kern="1200">
        <a:solidFill>
          <a:schemeClr val="tx1"/>
        </a:solidFill>
        <a:latin typeface="Verdana" pitchFamily="34" charset="0"/>
        <a:ea typeface="+mn-ea"/>
        <a:cs typeface="+mn-cs"/>
      </a:defRPr>
    </a:lvl2pPr>
    <a:lvl3pPr marL="914400" algn="l" rtl="0" fontAlgn="base">
      <a:spcBef>
        <a:spcPct val="30000"/>
      </a:spcBef>
      <a:spcAft>
        <a:spcPct val="0"/>
      </a:spcAft>
      <a:defRPr sz="1200" kern="1200">
        <a:solidFill>
          <a:schemeClr val="tx1"/>
        </a:solidFill>
        <a:latin typeface="Verdana" pitchFamily="34" charset="0"/>
        <a:ea typeface="+mn-ea"/>
        <a:cs typeface="+mn-cs"/>
      </a:defRPr>
    </a:lvl3pPr>
    <a:lvl4pPr marL="1371600" algn="l" rtl="0" fontAlgn="base">
      <a:spcBef>
        <a:spcPct val="30000"/>
      </a:spcBef>
      <a:spcAft>
        <a:spcPct val="0"/>
      </a:spcAft>
      <a:defRPr sz="1200" kern="1200">
        <a:solidFill>
          <a:schemeClr val="tx1"/>
        </a:solidFill>
        <a:latin typeface="Verdana" pitchFamily="34" charset="0"/>
        <a:ea typeface="+mn-ea"/>
        <a:cs typeface="+mn-cs"/>
      </a:defRPr>
    </a:lvl4pPr>
    <a:lvl5pPr marL="1828800" algn="l" rtl="0" fontAlgn="base">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2F6776D7-B351-47AB-A452-A20904ACC6FA}" type="datetime4">
              <a:rPr lang="en-GB" altLang="en-US" smtClean="0"/>
              <a:t>12 December 2023</a:t>
            </a:fld>
            <a:endParaRPr lang="en-GB" altLang="en-US"/>
          </a:p>
        </p:txBody>
      </p:sp>
      <p:sp>
        <p:nvSpPr>
          <p:cNvPr id="5" name="Slide Number Placeholder 4"/>
          <p:cNvSpPr>
            <a:spLocks noGrp="1"/>
          </p:cNvSpPr>
          <p:nvPr>
            <p:ph type="sldNum" sz="quarter" idx="11"/>
          </p:nvPr>
        </p:nvSpPr>
        <p:spPr/>
        <p:txBody>
          <a:bodyPr/>
          <a:lstStyle/>
          <a:p>
            <a:fld id="{B671AA26-52C0-48E5-AF9E-6206494C8AD5}" type="slidenum">
              <a:rPr lang="en-GB" altLang="en-US" smtClean="0"/>
              <a:pPr/>
              <a:t>0</a:t>
            </a:fld>
            <a:endParaRPr lang="en-GB" altLang="en-US"/>
          </a:p>
        </p:txBody>
      </p:sp>
    </p:spTree>
    <p:extLst>
      <p:ext uri="{BB962C8B-B14F-4D97-AF65-F5344CB8AC3E}">
        <p14:creationId xmlns:p14="http://schemas.microsoft.com/office/powerpoint/2010/main" val="2694950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1"/>
              <a:t>Note</a:t>
            </a:r>
            <a:r>
              <a:rPr lang="en-GB"/>
              <a:t>: This slide is OPTIONAL. It uses the 'Closing slide' layout. Delete if not needed.</a:t>
            </a:r>
          </a:p>
        </p:txBody>
      </p:sp>
      <p:sp>
        <p:nvSpPr>
          <p:cNvPr id="4" name="Date Placeholder 3"/>
          <p:cNvSpPr>
            <a:spLocks noGrp="1"/>
          </p:cNvSpPr>
          <p:nvPr>
            <p:ph type="dt" idx="10"/>
          </p:nvPr>
        </p:nvSpPr>
        <p:spPr/>
        <p:txBody>
          <a:bodyPr/>
          <a:lstStyle/>
          <a:p>
            <a:fld id="{9A518984-AC0B-4EC0-AF7D-C21D641FB8EE}" type="datetime4">
              <a:rPr lang="en-GB" altLang="en-US" smtClean="0"/>
              <a:t>12 December 2023</a:t>
            </a:fld>
            <a:endParaRPr lang="en-GB" altLang="en-US"/>
          </a:p>
        </p:txBody>
      </p:sp>
      <p:sp>
        <p:nvSpPr>
          <p:cNvPr id="5" name="Slide Number Placeholder 4"/>
          <p:cNvSpPr>
            <a:spLocks noGrp="1"/>
          </p:cNvSpPr>
          <p:nvPr>
            <p:ph type="sldNum" sz="quarter" idx="11"/>
          </p:nvPr>
        </p:nvSpPr>
        <p:spPr/>
        <p:txBody>
          <a:bodyPr/>
          <a:lstStyle/>
          <a:p>
            <a:fld id="{B671AA26-52C0-48E5-AF9E-6206494C8AD5}" type="slidenum">
              <a:rPr lang="en-GB" altLang="en-US" smtClean="0"/>
              <a:pPr/>
              <a:t>45</a:t>
            </a:fld>
            <a:endParaRPr lang="en-GB" altLang="en-US"/>
          </a:p>
        </p:txBody>
      </p:sp>
    </p:spTree>
    <p:extLst>
      <p:ext uri="{BB962C8B-B14F-4D97-AF65-F5344CB8AC3E}">
        <p14:creationId xmlns:p14="http://schemas.microsoft.com/office/powerpoint/2010/main" val="141607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C94E34-6FFA-476C-9A2C-995D8356F28A}" type="datetime4">
              <a:rPr kumimoji="0" lang="en-GB" altLang="en-US" sz="1200" b="0" i="0" u="none" strike="noStrike" kern="1200" cap="none" spc="0" normalizeH="0" baseline="0" noProof="0" smtClean="0">
                <a:ln>
                  <a:noFill/>
                </a:ln>
                <a:solidFill>
                  <a:srgbClr val="000000"/>
                </a:solidFill>
                <a:effectLst/>
                <a:uLnTx/>
                <a:uFillTx/>
                <a:latin typeface="Verdana" pitchFamily="34" charset="0"/>
                <a:ea typeface="+mn-ea"/>
                <a:cs typeface="Arial" charset="0"/>
              </a:rPr>
              <a:t>12 December 2023</a:t>
            </a:fld>
            <a:endParaRPr kumimoji="0" lang="en-GB" altLang="en-US" sz="12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71AA26-52C0-48E5-AF9E-6206494C8AD5}" type="slidenum">
              <a:rPr kumimoji="0" lang="en-GB" altLang="en-US" sz="120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694950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D33C52-227F-49BA-A403-02B3B2532D64}" type="datetime4">
              <a:rPr kumimoji="0" lang="en-GB" altLang="en-US" sz="1200" b="0" i="0" u="none" strike="noStrike" kern="1200" cap="none" spc="0" normalizeH="0" baseline="0" noProof="0" smtClean="0">
                <a:ln>
                  <a:noFill/>
                </a:ln>
                <a:solidFill>
                  <a:srgbClr val="000000"/>
                </a:solidFill>
                <a:effectLst/>
                <a:uLnTx/>
                <a:uFillTx/>
                <a:latin typeface="Verdana" pitchFamily="34" charset="0"/>
                <a:ea typeface="+mn-ea"/>
                <a:cs typeface="Arial" charset="0"/>
              </a:rPr>
              <a:t>12 December 2023</a:t>
            </a:fld>
            <a:endParaRPr kumimoji="0" lang="en-GB" altLang="en-US" sz="12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71AA26-52C0-48E5-AF9E-6206494C8AD5}" type="slidenum">
              <a:rPr kumimoji="0" lang="en-GB" altLang="en-US" sz="120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39229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6B0A30-A7B4-49E1-B2A7-ED491BA2C24F}" type="datetime4">
              <a:rPr kumimoji="0" lang="en-GB" altLang="en-US" sz="1200" b="0" i="0" u="none" strike="noStrike" kern="1200" cap="none" spc="0" normalizeH="0" baseline="0" noProof="0" smtClean="0">
                <a:ln>
                  <a:noFill/>
                </a:ln>
                <a:solidFill>
                  <a:srgbClr val="000000"/>
                </a:solidFill>
                <a:effectLst/>
                <a:uLnTx/>
                <a:uFillTx/>
                <a:latin typeface="Verdana" pitchFamily="34" charset="0"/>
                <a:ea typeface="+mn-ea"/>
                <a:cs typeface="Arial" charset="0"/>
              </a:rPr>
              <a:t>12 December 2023</a:t>
            </a:fld>
            <a:endParaRPr kumimoji="0" lang="en-GB" altLang="en-US" sz="12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71AA26-52C0-48E5-AF9E-6206494C8AD5}" type="slidenum">
              <a:rPr kumimoji="0" lang="en-GB" altLang="en-US" sz="120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229034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8B168-7EFA-47B9-8137-F927249D725D}" type="datetime4">
              <a:rPr kumimoji="0" lang="en-GB" altLang="en-US" sz="120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 December 2023</a:t>
            </a:fld>
            <a:endParaRPr kumimoji="0" lang="en-GB" altLang="en-US" sz="12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71AA26-52C0-48E5-AF9E-6206494C8AD5}" type="slidenum">
              <a:rPr kumimoji="0" lang="en-GB" altLang="en-US" sz="120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altLang="en-US" sz="12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4467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8B168-7EFA-47B9-8137-F927249D725D}" type="datetime4">
              <a:rPr kumimoji="0" lang="en-GB" altLang="en-US" sz="120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 December 2023</a:t>
            </a:fld>
            <a:endParaRPr kumimoji="0" lang="en-GB" altLang="en-US" sz="12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71AA26-52C0-48E5-AF9E-6206494C8AD5}" type="slidenum">
              <a:rPr kumimoji="0" lang="en-GB" altLang="en-US" sz="120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altLang="en-US" sz="12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519358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8B168-7EFA-47B9-8137-F927249D725D}" type="datetime4">
              <a:rPr kumimoji="0" lang="en-GB" altLang="en-US" sz="120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 December 2023</a:t>
            </a:fld>
            <a:endParaRPr kumimoji="0" lang="en-GB" altLang="en-US" sz="12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71AA26-52C0-48E5-AF9E-6206494C8AD5}" type="slidenum">
              <a:rPr kumimoji="0" lang="en-GB" altLang="en-US" sz="120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altLang="en-US" sz="12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05894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8B168-7EFA-47B9-8137-F927249D725D}" type="datetime4">
              <a:rPr kumimoji="0" lang="en-GB" altLang="en-US" sz="120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 December 2023</a:t>
            </a:fld>
            <a:endParaRPr kumimoji="0" lang="en-GB" altLang="en-US" sz="12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71AA26-52C0-48E5-AF9E-6206494C8AD5}" type="slidenum">
              <a:rPr kumimoji="0" lang="en-GB" altLang="en-US" sz="120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altLang="en-US" sz="12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9850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8B168-7EFA-47B9-8137-F927249D725D}" type="datetime4">
              <a:rPr kumimoji="0" lang="en-GB" altLang="en-US" sz="120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 December 2023</a:t>
            </a:fld>
            <a:endParaRPr kumimoji="0" lang="en-GB" altLang="en-US" sz="12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71AA26-52C0-48E5-AF9E-6206494C8AD5}" type="slidenum">
              <a:rPr kumimoji="0" lang="en-GB" altLang="en-US" sz="120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altLang="en-US" sz="12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8686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5"/>
          <p:cNvSpPr>
            <a:spLocks noChangeArrowheads="1"/>
          </p:cNvSpPr>
          <p:nvPr userDrawn="1"/>
        </p:nvSpPr>
        <p:spPr bwMode="auto">
          <a:xfrm>
            <a:off x="0" y="-1"/>
            <a:ext cx="9144000" cy="17892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74786" name="Rectangle 2"/>
          <p:cNvSpPr>
            <a:spLocks noGrp="1" noChangeArrowheads="1"/>
          </p:cNvSpPr>
          <p:nvPr>
            <p:ph type="ctrTitle" hasCustomPrompt="1"/>
          </p:nvPr>
        </p:nvSpPr>
        <p:spPr>
          <a:xfrm>
            <a:off x="358775" y="2394000"/>
            <a:ext cx="5399088" cy="936000"/>
          </a:xfrm>
        </p:spPr>
        <p:txBody>
          <a:bodyPr anchor="b"/>
          <a:lstStyle>
            <a:lvl1pPr>
              <a:lnSpc>
                <a:spcPts val="2100"/>
              </a:lnSpc>
              <a:defRPr sz="1900"/>
            </a:lvl1pPr>
          </a:lstStyle>
          <a:p>
            <a:pPr lvl="0"/>
            <a:r>
              <a:rPr lang="en-GB" altLang="en-US" noProof="0"/>
              <a:t>Click to add title</a:t>
            </a:r>
          </a:p>
        </p:txBody>
      </p:sp>
      <p:sp>
        <p:nvSpPr>
          <p:cNvPr id="374787" name="Rectangle 3"/>
          <p:cNvSpPr>
            <a:spLocks noGrp="1" noChangeArrowheads="1"/>
          </p:cNvSpPr>
          <p:nvPr>
            <p:ph type="subTitle" idx="1" hasCustomPrompt="1"/>
          </p:nvPr>
        </p:nvSpPr>
        <p:spPr>
          <a:xfrm>
            <a:off x="358775" y="3546000"/>
            <a:ext cx="5399088" cy="3939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marR="0" indent="0" algn="l" defTabSz="8072438" rtl="0" eaLnBrk="1" fontAlgn="base" latinLnBrk="0" hangingPunct="1">
              <a:lnSpc>
                <a:spcPts val="1200"/>
              </a:lnSpc>
              <a:spcBef>
                <a:spcPct val="0"/>
              </a:spcBef>
              <a:spcAft>
                <a:spcPct val="0"/>
              </a:spcAft>
              <a:buClr>
                <a:srgbClr val="000000"/>
              </a:buClr>
              <a:buSzTx/>
              <a:buFontTx/>
              <a:buNone/>
              <a:tabLst/>
              <a:defRPr sz="1050"/>
            </a:lvl1pPr>
          </a:lstStyle>
          <a:p>
            <a:pPr marL="0" marR="0" lvl="0" indent="0" algn="l" defTabSz="8072438" rtl="0" eaLnBrk="1" fontAlgn="base" latinLnBrk="0" hangingPunct="1">
              <a:lnSpc>
                <a:spcPts val="1200"/>
              </a:lnSpc>
              <a:spcBef>
                <a:spcPct val="0"/>
              </a:spcBef>
              <a:spcAft>
                <a:spcPct val="0"/>
              </a:spcAft>
              <a:buClr>
                <a:srgbClr val="000000"/>
              </a:buClr>
              <a:buSzTx/>
              <a:buFontTx/>
              <a:buNone/>
              <a:tabLst/>
              <a:defRPr/>
            </a:pPr>
            <a:r>
              <a:rPr lang="en-GB" altLang="en-US" noProof="0"/>
              <a:t>Click to add subtitle [optional]</a:t>
            </a:r>
          </a:p>
        </p:txBody>
      </p:sp>
      <p:sp>
        <p:nvSpPr>
          <p:cNvPr id="374788" name="Line 4"/>
          <p:cNvSpPr>
            <a:spLocks noChangeShapeType="1"/>
          </p:cNvSpPr>
          <p:nvPr/>
        </p:nvSpPr>
        <p:spPr bwMode="auto">
          <a:xfrm>
            <a:off x="358775" y="3438000"/>
            <a:ext cx="5399088"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4791" name="Line 7"/>
          <p:cNvSpPr>
            <a:spLocks noChangeShapeType="1"/>
          </p:cNvSpPr>
          <p:nvPr/>
        </p:nvSpPr>
        <p:spPr bwMode="auto">
          <a:xfrm>
            <a:off x="0" y="1789510"/>
            <a:ext cx="9144000" cy="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a:p>
        </p:txBody>
      </p:sp>
      <p:sp>
        <p:nvSpPr>
          <p:cNvPr id="374797" name="Text Box 13"/>
          <p:cNvSpPr txBox="1">
            <a:spLocks noChangeArrowheads="1"/>
          </p:cNvSpPr>
          <p:nvPr/>
        </p:nvSpPr>
        <p:spPr bwMode="auto">
          <a:xfrm>
            <a:off x="6770340" y="4811353"/>
            <a:ext cx="1662113" cy="7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lnSpc>
                <a:spcPct val="100000"/>
              </a:lnSpc>
              <a:spcBef>
                <a:spcPct val="50000"/>
              </a:spcBef>
            </a:pPr>
            <a:r>
              <a:rPr lang="en-GB" altLang="en-US" sz="450">
                <a:solidFill>
                  <a:schemeClr val="tx1"/>
                </a:solidFill>
              </a:rPr>
              <a:t>An agency of the European Union</a:t>
            </a:r>
          </a:p>
        </p:txBody>
      </p:sp>
      <p:sp>
        <p:nvSpPr>
          <p:cNvPr id="374800" name="Line 16"/>
          <p:cNvSpPr>
            <a:spLocks noChangeShapeType="1"/>
          </p:cNvSpPr>
          <p:nvPr/>
        </p:nvSpPr>
        <p:spPr bwMode="auto">
          <a:xfrm>
            <a:off x="0" y="5049442"/>
            <a:ext cx="9144000" cy="119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3" name="Picture 15" descr="EU flag fpr PowerPoint presentations (RGB) (300 pp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74400" y="4672800"/>
            <a:ext cx="309024" cy="2088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5"/>
          <p:cNvSpPr>
            <a:spLocks noChangeArrowheads="1"/>
          </p:cNvSpPr>
          <p:nvPr userDrawn="1"/>
        </p:nvSpPr>
        <p:spPr bwMode="auto">
          <a:xfrm>
            <a:off x="0" y="5050800"/>
            <a:ext cx="9144000" cy="936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 name="Text Placeholder 2"/>
          <p:cNvSpPr>
            <a:spLocks noGrp="1"/>
          </p:cNvSpPr>
          <p:nvPr>
            <p:ph type="body" sz="quarter" idx="10" hasCustomPrompt="1"/>
          </p:nvPr>
        </p:nvSpPr>
        <p:spPr>
          <a:xfrm>
            <a:off x="358775" y="4011911"/>
            <a:ext cx="5399088" cy="216024"/>
          </a:xfrm>
        </p:spPr>
        <p:txBody>
          <a:bodyPr/>
          <a:lstStyle>
            <a:lvl1pPr>
              <a:lnSpc>
                <a:spcPct val="100000"/>
              </a:lnSpc>
              <a:spcAft>
                <a:spcPts val="0"/>
              </a:spcAft>
              <a:defRPr sz="1100"/>
            </a:lvl1pPr>
          </a:lstStyle>
          <a:p>
            <a:r>
              <a:rPr lang="en-GB" altLang="en-US" kern="0"/>
              <a:t>Event title [optional]</a:t>
            </a:r>
          </a:p>
        </p:txBody>
      </p:sp>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540373" y="339502"/>
            <a:ext cx="3215641"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D995C4-A666-0536-648C-6C0E89618348}"/>
              </a:ext>
            </a:extLst>
          </p:cNvPr>
          <p:cNvSpPr>
            <a:spLocks noGrp="1"/>
          </p:cNvSpPr>
          <p:nvPr>
            <p:ph type="ftr" sz="quarter" idx="10"/>
          </p:nvPr>
        </p:nvSpPr>
        <p:spPr/>
        <p:txBody>
          <a:bodyPr/>
          <a:lstStyle/>
          <a:p>
            <a:r>
              <a:rPr lang="en-GB" altLang="en-US"/>
              <a:t>CTIS Bitesize Talk: Training materials, CTIS pre-requisites, and updates on transparency rules</a:t>
            </a:r>
          </a:p>
        </p:txBody>
      </p:sp>
      <p:sp>
        <p:nvSpPr>
          <p:cNvPr id="3" name="Slide Number Placeholder 2">
            <a:extLst>
              <a:ext uri="{FF2B5EF4-FFF2-40B4-BE49-F238E27FC236}">
                <a16:creationId xmlns:a16="http://schemas.microsoft.com/office/drawing/2014/main" id="{034B8713-32E2-C79F-07D4-52BE2B3D4E01}"/>
              </a:ext>
            </a:extLst>
          </p:cNvPr>
          <p:cNvSpPr>
            <a:spLocks noGrp="1"/>
          </p:cNvSpPr>
          <p:nvPr>
            <p:ph type="sldNum" sz="quarter" idx="11"/>
          </p:nvPr>
        </p:nvSpPr>
        <p:spPr/>
        <p:txBody>
          <a:bodyPr/>
          <a:lstStyle/>
          <a:p>
            <a:fld id="{DB468437-DC6C-443C-8387-7F3DABA73C17}" type="slidenum">
              <a:rPr lang="en-GB" altLang="en-US" smtClean="0"/>
              <a:pPr/>
              <a:t>‹#›</a:t>
            </a:fld>
            <a:endParaRPr lang="en-GB" altLang="en-US"/>
          </a:p>
        </p:txBody>
      </p:sp>
      <p:sp>
        <p:nvSpPr>
          <p:cNvPr id="4" name="Date Placeholder 3">
            <a:extLst>
              <a:ext uri="{FF2B5EF4-FFF2-40B4-BE49-F238E27FC236}">
                <a16:creationId xmlns:a16="http://schemas.microsoft.com/office/drawing/2014/main" id="{89E19AD8-550C-5179-D1C0-85669AC08C63}"/>
              </a:ext>
            </a:extLst>
          </p:cNvPr>
          <p:cNvSpPr>
            <a:spLocks noGrp="1"/>
          </p:cNvSpPr>
          <p:nvPr>
            <p:ph type="dt" sz="half" idx="12"/>
          </p:nvPr>
        </p:nvSpPr>
        <p:spPr/>
        <p:txBody>
          <a:bodyPr/>
          <a:lstStyle/>
          <a:p>
            <a:fld id="{C8F787EC-08F5-4425-85DB-191DD7ADBAE7}" type="datetime4">
              <a:rPr lang="en-GB" altLang="en-US" smtClean="0"/>
              <a:t>12 December 2023</a:t>
            </a:fld>
            <a:endParaRPr lang="en-GB" altLang="en-US"/>
          </a:p>
        </p:txBody>
      </p:sp>
    </p:spTree>
    <p:extLst>
      <p:ext uri="{BB962C8B-B14F-4D97-AF65-F5344CB8AC3E}">
        <p14:creationId xmlns:p14="http://schemas.microsoft.com/office/powerpoint/2010/main" val="2295918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5"/>
          <p:cNvSpPr>
            <a:spLocks noChangeArrowheads="1"/>
          </p:cNvSpPr>
          <p:nvPr userDrawn="1"/>
        </p:nvSpPr>
        <p:spPr bwMode="auto">
          <a:xfrm>
            <a:off x="0" y="-1"/>
            <a:ext cx="9144000" cy="17892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74786" name="Rectangle 2"/>
          <p:cNvSpPr>
            <a:spLocks noGrp="1" noChangeArrowheads="1"/>
          </p:cNvSpPr>
          <p:nvPr>
            <p:ph type="ctrTitle" hasCustomPrompt="1"/>
          </p:nvPr>
        </p:nvSpPr>
        <p:spPr>
          <a:xfrm>
            <a:off x="358775" y="2394000"/>
            <a:ext cx="5399088" cy="936000"/>
          </a:xfrm>
        </p:spPr>
        <p:txBody>
          <a:bodyPr anchor="b"/>
          <a:lstStyle>
            <a:lvl1pPr>
              <a:lnSpc>
                <a:spcPts val="2100"/>
              </a:lnSpc>
              <a:defRPr sz="1900"/>
            </a:lvl1pPr>
          </a:lstStyle>
          <a:p>
            <a:pPr lvl="0"/>
            <a:r>
              <a:rPr lang="en-GB" altLang="en-US" noProof="0"/>
              <a:t>Click to add title</a:t>
            </a:r>
          </a:p>
        </p:txBody>
      </p:sp>
      <p:sp>
        <p:nvSpPr>
          <p:cNvPr id="374787" name="Rectangle 3"/>
          <p:cNvSpPr>
            <a:spLocks noGrp="1" noChangeArrowheads="1"/>
          </p:cNvSpPr>
          <p:nvPr>
            <p:ph type="subTitle" idx="1" hasCustomPrompt="1"/>
          </p:nvPr>
        </p:nvSpPr>
        <p:spPr>
          <a:xfrm>
            <a:off x="358775" y="3546000"/>
            <a:ext cx="5399088" cy="3939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marR="0" indent="0" algn="l" defTabSz="8072438" rtl="0" eaLnBrk="1" fontAlgn="base" latinLnBrk="0" hangingPunct="1">
              <a:lnSpc>
                <a:spcPts val="1200"/>
              </a:lnSpc>
              <a:spcBef>
                <a:spcPct val="0"/>
              </a:spcBef>
              <a:spcAft>
                <a:spcPct val="0"/>
              </a:spcAft>
              <a:buClr>
                <a:srgbClr val="000000"/>
              </a:buClr>
              <a:buSzTx/>
              <a:buFontTx/>
              <a:buNone/>
              <a:tabLst/>
              <a:defRPr sz="1050"/>
            </a:lvl1pPr>
          </a:lstStyle>
          <a:p>
            <a:pPr marL="0" marR="0" lvl="0" indent="0" algn="l" defTabSz="8072438" rtl="0" eaLnBrk="1" fontAlgn="base" latinLnBrk="0" hangingPunct="1">
              <a:lnSpc>
                <a:spcPts val="1200"/>
              </a:lnSpc>
              <a:spcBef>
                <a:spcPct val="0"/>
              </a:spcBef>
              <a:spcAft>
                <a:spcPct val="0"/>
              </a:spcAft>
              <a:buClr>
                <a:srgbClr val="000000"/>
              </a:buClr>
              <a:buSzTx/>
              <a:buFontTx/>
              <a:buNone/>
              <a:tabLst/>
              <a:defRPr/>
            </a:pPr>
            <a:r>
              <a:rPr lang="en-GB" altLang="en-US" noProof="0"/>
              <a:t>Click to add subtitle [optional]</a:t>
            </a:r>
          </a:p>
        </p:txBody>
      </p:sp>
      <p:sp>
        <p:nvSpPr>
          <p:cNvPr id="374788" name="Line 4"/>
          <p:cNvSpPr>
            <a:spLocks noChangeShapeType="1"/>
          </p:cNvSpPr>
          <p:nvPr/>
        </p:nvSpPr>
        <p:spPr bwMode="auto">
          <a:xfrm>
            <a:off x="358775" y="3438000"/>
            <a:ext cx="5399088"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4791" name="Line 7"/>
          <p:cNvSpPr>
            <a:spLocks noChangeShapeType="1"/>
          </p:cNvSpPr>
          <p:nvPr/>
        </p:nvSpPr>
        <p:spPr bwMode="auto">
          <a:xfrm>
            <a:off x="0" y="1789510"/>
            <a:ext cx="9144000" cy="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a:p>
        </p:txBody>
      </p:sp>
      <p:sp>
        <p:nvSpPr>
          <p:cNvPr id="374797" name="Text Box 13"/>
          <p:cNvSpPr txBox="1">
            <a:spLocks noChangeArrowheads="1"/>
          </p:cNvSpPr>
          <p:nvPr/>
        </p:nvSpPr>
        <p:spPr bwMode="auto">
          <a:xfrm>
            <a:off x="6770340" y="4811353"/>
            <a:ext cx="1662113" cy="7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lnSpc>
                <a:spcPct val="100000"/>
              </a:lnSpc>
              <a:spcBef>
                <a:spcPct val="50000"/>
              </a:spcBef>
            </a:pPr>
            <a:r>
              <a:rPr lang="en-GB" altLang="en-US" sz="450">
                <a:solidFill>
                  <a:schemeClr val="tx1"/>
                </a:solidFill>
              </a:rPr>
              <a:t>An agency of the European Union</a:t>
            </a:r>
          </a:p>
        </p:txBody>
      </p:sp>
      <p:sp>
        <p:nvSpPr>
          <p:cNvPr id="374800" name="Line 16"/>
          <p:cNvSpPr>
            <a:spLocks noChangeShapeType="1"/>
          </p:cNvSpPr>
          <p:nvPr/>
        </p:nvSpPr>
        <p:spPr bwMode="auto">
          <a:xfrm>
            <a:off x="0" y="5049442"/>
            <a:ext cx="9144000" cy="119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3" name="Picture 15" descr="EU flag fpr PowerPoint presentations (RGB) (300 pp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74400" y="4672800"/>
            <a:ext cx="309024" cy="2088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5"/>
          <p:cNvSpPr>
            <a:spLocks noChangeArrowheads="1"/>
          </p:cNvSpPr>
          <p:nvPr userDrawn="1"/>
        </p:nvSpPr>
        <p:spPr bwMode="auto">
          <a:xfrm>
            <a:off x="0" y="5050800"/>
            <a:ext cx="9144000" cy="936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 name="Text Placeholder 2"/>
          <p:cNvSpPr>
            <a:spLocks noGrp="1"/>
          </p:cNvSpPr>
          <p:nvPr>
            <p:ph type="body" sz="quarter" idx="10" hasCustomPrompt="1"/>
          </p:nvPr>
        </p:nvSpPr>
        <p:spPr>
          <a:xfrm>
            <a:off x="358775" y="4011911"/>
            <a:ext cx="5399088" cy="216024"/>
          </a:xfrm>
        </p:spPr>
        <p:txBody>
          <a:bodyPr/>
          <a:lstStyle>
            <a:lvl1pPr>
              <a:lnSpc>
                <a:spcPct val="100000"/>
              </a:lnSpc>
              <a:spcAft>
                <a:spcPts val="0"/>
              </a:spcAft>
              <a:defRPr sz="1100"/>
            </a:lvl1pPr>
          </a:lstStyle>
          <a:p>
            <a:r>
              <a:rPr lang="en-GB" altLang="en-US" kern="0"/>
              <a:t>Event title [optional]</a:t>
            </a:r>
          </a:p>
        </p:txBody>
      </p:sp>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540373" y="339502"/>
            <a:ext cx="3215641"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b="0" baseline="0"/>
            </a:lvl1pPr>
          </a:lstStyle>
          <a:p>
            <a:r>
              <a:rPr lang="en-US"/>
              <a:t>Click to edit Master title style</a:t>
            </a:r>
            <a:endParaRPr lang="en-GB"/>
          </a:p>
        </p:txBody>
      </p:sp>
      <p:sp>
        <p:nvSpPr>
          <p:cNvPr id="3" name="Content Placeholder 2"/>
          <p:cNvSpPr>
            <a:spLocks noGrp="1"/>
          </p:cNvSpPr>
          <p:nvPr>
            <p:ph sz="half" idx="1"/>
          </p:nvPr>
        </p:nvSpPr>
        <p:spPr>
          <a:xfrm>
            <a:off x="358776" y="1619250"/>
            <a:ext cx="4118400" cy="2969419"/>
          </a:xfrm>
        </p:spPr>
        <p:txBody>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marL="0" marR="0" lvl="0" indent="0" algn="l" defTabSz="8072438" rtl="0" eaLnBrk="1" fontAlgn="base" latinLnBrk="0" hangingPunct="1">
              <a:lnSpc>
                <a:spcPts val="2100"/>
              </a:lnSpc>
              <a:spcBef>
                <a:spcPct val="0"/>
              </a:spcBef>
              <a:spcAft>
                <a:spcPts val="900"/>
              </a:spcAft>
              <a:buClr>
                <a:srgbClr val="000000"/>
              </a:buClr>
              <a:buSzTx/>
              <a:buFontTx/>
              <a:buNone/>
              <a:tabLst/>
              <a:defRPr/>
            </a:pPr>
            <a:r>
              <a:rPr lang="en-US"/>
              <a:t>Click to edit Master text styles</a:t>
            </a:r>
          </a:p>
          <a:p>
            <a:pPr marL="0" marR="0" lvl="1" indent="0" algn="l" defTabSz="8072438" rtl="0" eaLnBrk="1" fontAlgn="base" latinLnBrk="0" hangingPunct="1">
              <a:lnSpc>
                <a:spcPts val="2100"/>
              </a:lnSpc>
              <a:spcBef>
                <a:spcPct val="0"/>
              </a:spcBef>
              <a:spcAft>
                <a:spcPts val="900"/>
              </a:spcAft>
              <a:buClr>
                <a:srgbClr val="000000"/>
              </a:buClr>
              <a:buSzTx/>
              <a:buFontTx/>
              <a:buNone/>
              <a:tabLst/>
              <a:defRPr/>
            </a:pPr>
            <a:r>
              <a:rPr lang="en-US"/>
              <a:t>Second level</a:t>
            </a:r>
          </a:p>
          <a:p>
            <a:pPr marL="0" marR="0" lvl="2" indent="0" algn="l" defTabSz="8072438" rtl="0" eaLnBrk="1" fontAlgn="base" latinLnBrk="0" hangingPunct="1">
              <a:lnSpc>
                <a:spcPts val="2100"/>
              </a:lnSpc>
              <a:spcBef>
                <a:spcPct val="0"/>
              </a:spcBef>
              <a:spcAft>
                <a:spcPts val="900"/>
              </a:spcAft>
              <a:buClr>
                <a:srgbClr val="000000"/>
              </a:buClr>
              <a:buSzTx/>
              <a:buFontTx/>
              <a:buNone/>
              <a:tabLst/>
              <a:defRPr/>
            </a:pPr>
            <a:r>
              <a:rPr lang="en-US"/>
              <a:t>Third level</a:t>
            </a:r>
          </a:p>
          <a:p>
            <a:pPr marL="0" marR="0" lvl="3" indent="0" algn="l" defTabSz="8072438" rtl="0" eaLnBrk="1" fontAlgn="base" latinLnBrk="0" hangingPunct="1">
              <a:lnSpc>
                <a:spcPts val="2100"/>
              </a:lnSpc>
              <a:spcBef>
                <a:spcPct val="0"/>
              </a:spcBef>
              <a:spcAft>
                <a:spcPts val="900"/>
              </a:spcAft>
              <a:buClr>
                <a:srgbClr val="000000"/>
              </a:buClr>
              <a:buSzTx/>
              <a:buFontTx/>
              <a:buNone/>
              <a:tabLst/>
              <a:defRPr/>
            </a:pPr>
            <a:r>
              <a:rPr lang="en-US"/>
              <a:t>Fourth level</a:t>
            </a:r>
          </a:p>
          <a:p>
            <a:pPr marL="0" marR="0" lvl="4" indent="0" algn="l" defTabSz="8072438" rtl="0" eaLnBrk="1" fontAlgn="base" latinLnBrk="0" hangingPunct="1">
              <a:lnSpc>
                <a:spcPts val="2100"/>
              </a:lnSpc>
              <a:spcBef>
                <a:spcPct val="0"/>
              </a:spcBef>
              <a:spcAft>
                <a:spcPts val="900"/>
              </a:spcAft>
              <a:buClr>
                <a:srgbClr val="000000"/>
              </a:buClr>
              <a:buSzTx/>
              <a:buFontTx/>
              <a:buNone/>
              <a:tabLst/>
              <a:defRPr/>
            </a:pPr>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t>CTIS Bitesize Talk: Training materials, CTIS pre-requisites, and updates on transparency rules</a:t>
            </a: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pPr/>
              <a:t>‹#›</a:t>
            </a:fld>
            <a:endParaRPr lang="en-GB" altLang="en-US"/>
          </a:p>
        </p:txBody>
      </p:sp>
      <p:sp>
        <p:nvSpPr>
          <p:cNvPr id="7" name="Date Placeholder 6"/>
          <p:cNvSpPr>
            <a:spLocks noGrp="1"/>
          </p:cNvSpPr>
          <p:nvPr>
            <p:ph type="dt" sz="half" idx="12"/>
          </p:nvPr>
        </p:nvSpPr>
        <p:spPr/>
        <p:txBody>
          <a:bodyPr/>
          <a:lstStyle>
            <a:lvl1pPr>
              <a:defRPr/>
            </a:lvl1pPr>
          </a:lstStyle>
          <a:p>
            <a:fld id="{9828B082-8805-436F-8A90-9A4EE391A20A}" type="datetime4">
              <a:rPr lang="en-GB" altLang="en-US" smtClean="0"/>
              <a:t>12 December 2023</a:t>
            </a:fld>
            <a:endParaRPr lang="en-GB" altLang="en-US"/>
          </a:p>
        </p:txBody>
      </p:sp>
      <p:sp>
        <p:nvSpPr>
          <p:cNvPr id="8" name="Content Placeholder 2"/>
          <p:cNvSpPr>
            <a:spLocks noGrp="1"/>
          </p:cNvSpPr>
          <p:nvPr>
            <p:ph sz="half" idx="13"/>
          </p:nvPr>
        </p:nvSpPr>
        <p:spPr>
          <a:xfrm>
            <a:off x="4662000" y="1619250"/>
            <a:ext cx="4118400" cy="2969419"/>
          </a:xfrm>
        </p:spPr>
        <p:txBody>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marL="0" marR="0" lvl="0" indent="0" algn="l" defTabSz="8072438" rtl="0" eaLnBrk="1" fontAlgn="base" latinLnBrk="0" hangingPunct="1">
              <a:lnSpc>
                <a:spcPts val="2100"/>
              </a:lnSpc>
              <a:spcBef>
                <a:spcPct val="0"/>
              </a:spcBef>
              <a:spcAft>
                <a:spcPts val="900"/>
              </a:spcAft>
              <a:buClr>
                <a:srgbClr val="000000"/>
              </a:buClr>
              <a:buSzTx/>
              <a:buFontTx/>
              <a:buNone/>
              <a:tabLst/>
              <a:defRPr/>
            </a:pPr>
            <a:r>
              <a:rPr lang="en-US"/>
              <a:t>Click to edit Master text styles</a:t>
            </a:r>
          </a:p>
          <a:p>
            <a:pPr marL="0" marR="0" lvl="1" indent="0" algn="l" defTabSz="8072438" rtl="0" eaLnBrk="1" fontAlgn="base" latinLnBrk="0" hangingPunct="1">
              <a:lnSpc>
                <a:spcPts val="2100"/>
              </a:lnSpc>
              <a:spcBef>
                <a:spcPct val="0"/>
              </a:spcBef>
              <a:spcAft>
                <a:spcPts val="900"/>
              </a:spcAft>
              <a:buClr>
                <a:srgbClr val="000000"/>
              </a:buClr>
              <a:buSzTx/>
              <a:buFontTx/>
              <a:buNone/>
              <a:tabLst/>
              <a:defRPr/>
            </a:pPr>
            <a:r>
              <a:rPr lang="en-US"/>
              <a:t>Second level</a:t>
            </a:r>
          </a:p>
          <a:p>
            <a:pPr marL="0" marR="0" lvl="2" indent="0" algn="l" defTabSz="8072438" rtl="0" eaLnBrk="1" fontAlgn="base" latinLnBrk="0" hangingPunct="1">
              <a:lnSpc>
                <a:spcPts val="2100"/>
              </a:lnSpc>
              <a:spcBef>
                <a:spcPct val="0"/>
              </a:spcBef>
              <a:spcAft>
                <a:spcPts val="900"/>
              </a:spcAft>
              <a:buClr>
                <a:srgbClr val="000000"/>
              </a:buClr>
              <a:buSzTx/>
              <a:buFontTx/>
              <a:buNone/>
              <a:tabLst/>
              <a:defRPr/>
            </a:pPr>
            <a:r>
              <a:rPr lang="en-US"/>
              <a:t>Third level</a:t>
            </a:r>
          </a:p>
          <a:p>
            <a:pPr marL="0" marR="0" lvl="3" indent="0" algn="l" defTabSz="8072438" rtl="0" eaLnBrk="1" fontAlgn="base" latinLnBrk="0" hangingPunct="1">
              <a:lnSpc>
                <a:spcPts val="2100"/>
              </a:lnSpc>
              <a:spcBef>
                <a:spcPct val="0"/>
              </a:spcBef>
              <a:spcAft>
                <a:spcPts val="900"/>
              </a:spcAft>
              <a:buClr>
                <a:srgbClr val="000000"/>
              </a:buClr>
              <a:buSzTx/>
              <a:buFontTx/>
              <a:buNone/>
              <a:tabLst/>
              <a:defRPr/>
            </a:pPr>
            <a:r>
              <a:rPr lang="en-US"/>
              <a:t>Fourth level</a:t>
            </a:r>
          </a:p>
          <a:p>
            <a:pPr marL="0" marR="0" lvl="4" indent="0" algn="l" defTabSz="8072438" rtl="0" eaLnBrk="1" fontAlgn="base" latinLnBrk="0" hangingPunct="1">
              <a:lnSpc>
                <a:spcPts val="2100"/>
              </a:lnSpc>
              <a:spcBef>
                <a:spcPct val="0"/>
              </a:spcBef>
              <a:spcAft>
                <a:spcPts val="900"/>
              </a:spcAft>
              <a:buClr>
                <a:srgbClr val="000000"/>
              </a:buClr>
              <a:buSzTx/>
              <a:buFontTx/>
              <a:buNone/>
              <a:tabLst/>
              <a:defRPr/>
            </a:pPr>
            <a:r>
              <a:rPr lang="en-US"/>
              <a:t>Fifth level</a:t>
            </a:r>
            <a:endParaRPr lang="en-GB"/>
          </a:p>
        </p:txBody>
      </p:sp>
    </p:spTree>
    <p:extLst>
      <p:ext uri="{BB962C8B-B14F-4D97-AF65-F5344CB8AC3E}">
        <p14:creationId xmlns:p14="http://schemas.microsoft.com/office/powerpoint/2010/main" val="2033235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ltLang="en-US"/>
              <a:t>CTIS Bitesize Talk: Training materials, CTIS pre-requisites, and updates on transparency rules</a:t>
            </a:r>
          </a:p>
        </p:txBody>
      </p:sp>
      <p:sp>
        <p:nvSpPr>
          <p:cNvPr id="4" name="Slide Number Placeholder 3"/>
          <p:cNvSpPr>
            <a:spLocks noGrp="1"/>
          </p:cNvSpPr>
          <p:nvPr>
            <p:ph type="sldNum" sz="quarter" idx="11"/>
          </p:nvPr>
        </p:nvSpPr>
        <p:spPr/>
        <p:txBody>
          <a:bodyPr/>
          <a:lstStyle/>
          <a:p>
            <a:fld id="{DB468437-DC6C-443C-8387-7F3DABA73C17}" type="slidenum">
              <a:rPr lang="en-GB" altLang="en-US" smtClean="0"/>
              <a:pPr/>
              <a:t>‹#›</a:t>
            </a:fld>
            <a:endParaRPr lang="en-GB" altLang="en-US"/>
          </a:p>
        </p:txBody>
      </p:sp>
      <p:sp>
        <p:nvSpPr>
          <p:cNvPr id="5" name="Date Placeholder 4"/>
          <p:cNvSpPr>
            <a:spLocks noGrp="1"/>
          </p:cNvSpPr>
          <p:nvPr>
            <p:ph type="dt" sz="half" idx="12"/>
          </p:nvPr>
        </p:nvSpPr>
        <p:spPr/>
        <p:txBody>
          <a:bodyPr/>
          <a:lstStyle/>
          <a:p>
            <a:fld id="{054F84CC-1187-45E3-BB60-B9FC348C3494}" type="datetime4">
              <a:rPr lang="en-GB" altLang="en-US" smtClean="0"/>
              <a:t>12 December 2023</a:t>
            </a:fld>
            <a:endParaRPr lang="en-GB" altLang="en-US"/>
          </a:p>
        </p:txBody>
      </p:sp>
      <p:sp>
        <p:nvSpPr>
          <p:cNvPr id="6" name="Line 2"/>
          <p:cNvSpPr>
            <a:spLocks noChangeShapeType="1"/>
          </p:cNvSpPr>
          <p:nvPr userDrawn="1"/>
        </p:nvSpPr>
        <p:spPr bwMode="auto">
          <a:xfrm>
            <a:off x="358775" y="2833688"/>
            <a:ext cx="6120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Text Placeholder 9"/>
          <p:cNvSpPr>
            <a:spLocks noGrp="1"/>
          </p:cNvSpPr>
          <p:nvPr>
            <p:ph type="body" sz="quarter" idx="14" hasCustomPrompt="1"/>
          </p:nvPr>
        </p:nvSpPr>
        <p:spPr>
          <a:xfrm>
            <a:off x="360000" y="1996035"/>
            <a:ext cx="6120000" cy="755648"/>
          </a:xfrm>
        </p:spPr>
        <p:txBody>
          <a:bodyPr anchor="b" anchorCtr="0"/>
          <a:lstStyle>
            <a:lvl1pPr>
              <a:lnSpc>
                <a:spcPts val="2400"/>
              </a:lnSpc>
              <a:spcAft>
                <a:spcPts val="0"/>
              </a:spcAft>
              <a:defRPr sz="2100" b="0">
                <a:solidFill>
                  <a:srgbClr val="003399"/>
                </a:solidFill>
              </a:defRPr>
            </a:lvl1pPr>
          </a:lstStyle>
          <a:p>
            <a:pPr lvl="0"/>
            <a:r>
              <a:rPr lang="en-US"/>
              <a:t>Section title</a:t>
            </a:r>
            <a:endParaRPr lang="en-GB"/>
          </a:p>
        </p:txBody>
      </p:sp>
      <p:sp>
        <p:nvSpPr>
          <p:cNvPr id="13" name="Text Placeholder 12"/>
          <p:cNvSpPr>
            <a:spLocks noGrp="1"/>
          </p:cNvSpPr>
          <p:nvPr>
            <p:ph type="body" sz="quarter" idx="15" hasCustomPrompt="1"/>
          </p:nvPr>
        </p:nvSpPr>
        <p:spPr>
          <a:xfrm>
            <a:off x="360363" y="2931790"/>
            <a:ext cx="6119812" cy="1727523"/>
          </a:xfrm>
        </p:spPr>
        <p:txBody>
          <a:bodyPr/>
          <a:lstStyle>
            <a:lvl1pPr>
              <a:defRPr baseline="0"/>
            </a:lvl1pPr>
          </a:lstStyle>
          <a:p>
            <a:pPr lvl="0"/>
            <a:r>
              <a:rPr lang="en-US"/>
              <a:t>Section subtitle or brief intro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2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orm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CTIS Bitesize Talk: Training materials, CTIS pre-requisites, and updates on transparency rules</a:t>
            </a:r>
          </a:p>
        </p:txBody>
      </p:sp>
      <p:sp>
        <p:nvSpPr>
          <p:cNvPr id="5" name="Slide Number Placeholder 4"/>
          <p:cNvSpPr>
            <a:spLocks noGrp="1"/>
          </p:cNvSpPr>
          <p:nvPr>
            <p:ph type="sldNum" sz="quarter" idx="11"/>
          </p:nvPr>
        </p:nvSpPr>
        <p:spPr/>
        <p:txBody>
          <a:bodyPr/>
          <a:lstStyle>
            <a:lvl1pPr>
              <a:defRPr/>
            </a:lvl1pPr>
          </a:lstStyle>
          <a:p>
            <a:fld id="{7957F717-FD23-493C-BA54-F5AB575BDEC9}" type="slidenum">
              <a:rPr lang="en-GB" altLang="en-US"/>
              <a:pPr/>
              <a:t>‹#›</a:t>
            </a:fld>
            <a:endParaRPr lang="en-GB" altLang="en-US"/>
          </a:p>
        </p:txBody>
      </p:sp>
      <p:sp>
        <p:nvSpPr>
          <p:cNvPr id="6" name="Date Placeholder 5"/>
          <p:cNvSpPr>
            <a:spLocks noGrp="1"/>
          </p:cNvSpPr>
          <p:nvPr>
            <p:ph type="dt" sz="half" idx="12"/>
          </p:nvPr>
        </p:nvSpPr>
        <p:spPr>
          <a:xfrm>
            <a:off x="7344000" y="4804172"/>
            <a:ext cx="1440000" cy="180975"/>
          </a:xfrm>
        </p:spPr>
        <p:txBody>
          <a:bodyPr/>
          <a:lstStyle>
            <a:lvl1pPr>
              <a:defRPr/>
            </a:lvl1pPr>
          </a:lstStyle>
          <a:p>
            <a:fld id="{5196F829-93B3-426F-AEBC-362CAC88FCD6}" type="datetime4">
              <a:rPr lang="en-GB" altLang="en-US" smtClean="0"/>
              <a:t>12 December 2023</a:t>
            </a:fld>
            <a:endParaRPr lang="en-GB" altLang="en-US"/>
          </a:p>
        </p:txBody>
      </p:sp>
    </p:spTree>
    <p:extLst>
      <p:ext uri="{BB962C8B-B14F-4D97-AF65-F5344CB8AC3E}">
        <p14:creationId xmlns:p14="http://schemas.microsoft.com/office/powerpoint/2010/main" val="514392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ub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sz="half" idx="1"/>
          </p:nvPr>
        </p:nvSpPr>
        <p:spPr>
          <a:xfrm>
            <a:off x="358776" y="1619250"/>
            <a:ext cx="4118400" cy="2969419"/>
          </a:xfrm>
        </p:spPr>
        <p:txBody>
          <a:bodyPr/>
          <a:lstStyle>
            <a:lvl1pPr>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2488" y="1619250"/>
            <a:ext cx="4117975" cy="2969419"/>
          </a:xfrm>
        </p:spPr>
        <p:txBody>
          <a:bodyPr/>
          <a:lstStyle>
            <a:lvl1pPr>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t>CTIS Bitesize Talk: Training materials, CTIS pre-requisites, and updates on transparency rules</a:t>
            </a: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pPr/>
              <a:t>‹#›</a:t>
            </a:fld>
            <a:endParaRPr lang="en-GB" altLang="en-US"/>
          </a:p>
        </p:txBody>
      </p:sp>
      <p:sp>
        <p:nvSpPr>
          <p:cNvPr id="7" name="Date Placeholder 6"/>
          <p:cNvSpPr>
            <a:spLocks noGrp="1"/>
          </p:cNvSpPr>
          <p:nvPr>
            <p:ph type="dt" sz="half" idx="12"/>
          </p:nvPr>
        </p:nvSpPr>
        <p:spPr/>
        <p:txBody>
          <a:bodyPr/>
          <a:lstStyle>
            <a:lvl1pPr>
              <a:defRPr/>
            </a:lvl1pPr>
          </a:lstStyle>
          <a:p>
            <a:fld id="{C99D8375-06DB-42BE-8F72-909E16121489}" type="datetime4">
              <a:rPr lang="en-GB" altLang="en-US" smtClean="0"/>
              <a:t>12 December 2023</a:t>
            </a:fld>
            <a:endParaRPr lang="en-GB" altLang="en-US"/>
          </a:p>
        </p:txBody>
      </p:sp>
    </p:spTree>
    <p:extLst>
      <p:ext uri="{BB962C8B-B14F-4D97-AF65-F5344CB8AC3E}">
        <p14:creationId xmlns:p14="http://schemas.microsoft.com/office/powerpoint/2010/main" val="1670067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ltLang="en-US"/>
              <a:t>CTIS Bitesize Talk: Training materials, CTIS pre-requisites, and updates on transparency rules</a:t>
            </a:r>
          </a:p>
        </p:txBody>
      </p:sp>
      <p:sp>
        <p:nvSpPr>
          <p:cNvPr id="4" name="Slide Number Placeholder 3"/>
          <p:cNvSpPr>
            <a:spLocks noGrp="1"/>
          </p:cNvSpPr>
          <p:nvPr>
            <p:ph type="sldNum" sz="quarter" idx="11"/>
          </p:nvPr>
        </p:nvSpPr>
        <p:spPr/>
        <p:txBody>
          <a:bodyPr/>
          <a:lstStyle>
            <a:lvl1pPr>
              <a:defRPr/>
            </a:lvl1pPr>
          </a:lstStyle>
          <a:p>
            <a:fld id="{A4A0FAAC-E39B-4479-B08E-E201E90F7F69}" type="slidenum">
              <a:rPr lang="en-GB" altLang="en-US"/>
              <a:pPr/>
              <a:t>‹#›</a:t>
            </a:fld>
            <a:endParaRPr lang="en-GB" altLang="en-US"/>
          </a:p>
        </p:txBody>
      </p:sp>
      <p:sp>
        <p:nvSpPr>
          <p:cNvPr id="5" name="Date Placeholder 4"/>
          <p:cNvSpPr>
            <a:spLocks noGrp="1"/>
          </p:cNvSpPr>
          <p:nvPr>
            <p:ph type="dt" sz="half" idx="12"/>
          </p:nvPr>
        </p:nvSpPr>
        <p:spPr/>
        <p:txBody>
          <a:bodyPr/>
          <a:lstStyle>
            <a:lvl1pPr>
              <a:defRPr/>
            </a:lvl1pPr>
          </a:lstStyle>
          <a:p>
            <a:fld id="{08C2A358-8CAA-49FE-A1FA-9B222D38DC2A}" type="datetime4">
              <a:rPr lang="en-GB" altLang="en-US" smtClean="0"/>
              <a:t>12 December 2023</a:t>
            </a:fld>
            <a:endParaRPr lang="en-GB" altLang="en-US"/>
          </a:p>
        </p:txBody>
      </p:sp>
    </p:spTree>
    <p:extLst>
      <p:ext uri="{BB962C8B-B14F-4D97-AF65-F5344CB8AC3E}">
        <p14:creationId xmlns:p14="http://schemas.microsoft.com/office/powerpoint/2010/main" val="2187312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pag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504000"/>
            <a:ext cx="9144000" cy="4546800"/>
          </a:xfrm>
        </p:spPr>
        <p:txBody>
          <a:bodyPr/>
          <a:lstStyle>
            <a:lvl1pPr>
              <a:defRPr/>
            </a:lvl1pPr>
          </a:lstStyle>
          <a:p>
            <a:r>
              <a:rPr lang="en-US"/>
              <a:t>Click icon to add picture</a:t>
            </a:r>
            <a:endParaRPr lang="en-GB"/>
          </a:p>
        </p:txBody>
      </p:sp>
    </p:spTree>
    <p:extLst>
      <p:ext uri="{BB962C8B-B14F-4D97-AF65-F5344CB8AC3E}">
        <p14:creationId xmlns:p14="http://schemas.microsoft.com/office/powerpoint/2010/main" val="3100046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60648" y="2452033"/>
            <a:ext cx="3995520" cy="3995520"/>
          </a:xfrm>
          <a:prstGeom prst="rect">
            <a:avLst/>
          </a:prstGeom>
          <a:effectLst/>
        </p:spPr>
      </p:pic>
    </p:spTree>
    <p:extLst>
      <p:ext uri="{BB962C8B-B14F-4D97-AF65-F5344CB8AC3E}">
        <p14:creationId xmlns:p14="http://schemas.microsoft.com/office/powerpoint/2010/main" val="1955672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able of conte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CDA092-EA2D-4B43-8699-DA059A95A6E6}"/>
              </a:ext>
            </a:extLst>
          </p:cNvPr>
          <p:cNvSpPr>
            <a:spLocks noGrp="1" noChangeArrowheads="1"/>
          </p:cNvSpPr>
          <p:nvPr>
            <p:ph type="ftr" sz="quarter" idx="14"/>
          </p:nvPr>
        </p:nvSpPr>
        <p:spPr>
          <a:ln/>
        </p:spPr>
        <p:txBody>
          <a:bodyPr/>
          <a:lstStyle>
            <a:lvl1pPr>
              <a:defRPr/>
            </a:lvl1pPr>
          </a:lstStyle>
          <a:p>
            <a:pPr>
              <a:defRPr/>
            </a:pPr>
            <a:r>
              <a:rPr lang="en-GB" altLang="en-US"/>
              <a:t>CTIS Bitesize Talk: Training materials, CTIS pre-requisites, and updates on transparency rules</a:t>
            </a:r>
          </a:p>
        </p:txBody>
      </p:sp>
      <p:sp>
        <p:nvSpPr>
          <p:cNvPr id="6" name="Rectangle 5">
            <a:extLst>
              <a:ext uri="{FF2B5EF4-FFF2-40B4-BE49-F238E27FC236}">
                <a16:creationId xmlns:a16="http://schemas.microsoft.com/office/drawing/2014/main" id="{DB789DC6-7F5C-4BFA-BF67-8CA85D6A9525}"/>
              </a:ext>
            </a:extLst>
          </p:cNvPr>
          <p:cNvSpPr>
            <a:spLocks noGrp="1" noChangeArrowheads="1"/>
          </p:cNvSpPr>
          <p:nvPr>
            <p:ph type="sldNum" sz="quarter" idx="15"/>
          </p:nvPr>
        </p:nvSpPr>
        <p:spPr>
          <a:ln/>
        </p:spPr>
        <p:txBody>
          <a:bodyPr/>
          <a:lstStyle>
            <a:lvl1pPr>
              <a:defRPr/>
            </a:lvl1pPr>
          </a:lstStyle>
          <a:p>
            <a:pPr>
              <a:defRPr/>
            </a:pPr>
            <a:fld id="{F69E6018-59B5-46EA-8869-68040070A540}" type="slidenum">
              <a:rPr lang="en-GB" altLang="en-US"/>
              <a:pPr>
                <a:defRPr/>
              </a:pPr>
              <a:t>‹#›</a:t>
            </a:fld>
            <a:endParaRPr lang="en-GB" altLang="en-US"/>
          </a:p>
        </p:txBody>
      </p:sp>
      <p:sp>
        <p:nvSpPr>
          <p:cNvPr id="7" name="Rectangle 8">
            <a:extLst>
              <a:ext uri="{FF2B5EF4-FFF2-40B4-BE49-F238E27FC236}">
                <a16:creationId xmlns:a16="http://schemas.microsoft.com/office/drawing/2014/main" id="{071D2145-AFC1-4F70-A8D7-3C6662B3064A}"/>
              </a:ext>
            </a:extLst>
          </p:cNvPr>
          <p:cNvSpPr>
            <a:spLocks noGrp="1" noChangeArrowheads="1"/>
          </p:cNvSpPr>
          <p:nvPr>
            <p:ph type="dt" sz="half" idx="16"/>
          </p:nvPr>
        </p:nvSpPr>
        <p:spPr>
          <a:ln/>
        </p:spPr>
        <p:txBody>
          <a:bodyPr/>
          <a:lstStyle>
            <a:lvl1pPr>
              <a:defRPr/>
            </a:lvl1pPr>
          </a:lstStyle>
          <a:p>
            <a:pPr>
              <a:defRPr/>
            </a:pPr>
            <a:fld id="{98D20BE3-1BEE-4845-93D8-2069AFB63D49}" type="datetime4">
              <a:rPr lang="en-GB" altLang="en-US" smtClean="0"/>
              <a:t>12 December 2023</a:t>
            </a:fld>
            <a:endParaRPr lang="en-GB" altLang="en-US"/>
          </a:p>
        </p:txBody>
      </p:sp>
      <p:sp>
        <p:nvSpPr>
          <p:cNvPr id="9" name="Picture Placeholder 8">
            <a:extLst>
              <a:ext uri="{FF2B5EF4-FFF2-40B4-BE49-F238E27FC236}">
                <a16:creationId xmlns:a16="http://schemas.microsoft.com/office/drawing/2014/main" id="{9F9D9C8B-7BEA-4453-94CE-DA94A1D6EB2F}"/>
              </a:ext>
            </a:extLst>
          </p:cNvPr>
          <p:cNvSpPr>
            <a:spLocks noGrp="1"/>
          </p:cNvSpPr>
          <p:nvPr>
            <p:ph type="pic" sz="quarter" idx="17"/>
          </p:nvPr>
        </p:nvSpPr>
        <p:spPr>
          <a:xfrm>
            <a:off x="2080290" y="1387011"/>
            <a:ext cx="1672346" cy="2242335"/>
          </a:xfrm>
        </p:spPr>
        <p:txBody>
          <a:bodyPr/>
          <a:lstStyle/>
          <a:p>
            <a:endParaRPr lang="en-NL"/>
          </a:p>
        </p:txBody>
      </p:sp>
      <p:sp>
        <p:nvSpPr>
          <p:cNvPr id="10" name="Picture Placeholder 8">
            <a:extLst>
              <a:ext uri="{FF2B5EF4-FFF2-40B4-BE49-F238E27FC236}">
                <a16:creationId xmlns:a16="http://schemas.microsoft.com/office/drawing/2014/main" id="{53A6D8C5-F103-4D33-B09A-B97C56AD8B2F}"/>
              </a:ext>
            </a:extLst>
          </p:cNvPr>
          <p:cNvSpPr>
            <a:spLocks noGrp="1"/>
          </p:cNvSpPr>
          <p:nvPr>
            <p:ph type="pic" sz="quarter" idx="18"/>
          </p:nvPr>
        </p:nvSpPr>
        <p:spPr>
          <a:xfrm>
            <a:off x="4090172" y="1387011"/>
            <a:ext cx="1672346" cy="2242335"/>
          </a:xfrm>
        </p:spPr>
        <p:txBody>
          <a:bodyPr/>
          <a:lstStyle/>
          <a:p>
            <a:endParaRPr lang="en-NL"/>
          </a:p>
        </p:txBody>
      </p:sp>
      <p:sp>
        <p:nvSpPr>
          <p:cNvPr id="11" name="Picture Placeholder 8">
            <a:extLst>
              <a:ext uri="{FF2B5EF4-FFF2-40B4-BE49-F238E27FC236}">
                <a16:creationId xmlns:a16="http://schemas.microsoft.com/office/drawing/2014/main" id="{B97A67CC-45A3-4A85-B5C6-18661A69FB66}"/>
              </a:ext>
            </a:extLst>
          </p:cNvPr>
          <p:cNvSpPr>
            <a:spLocks noGrp="1"/>
          </p:cNvSpPr>
          <p:nvPr>
            <p:ph type="pic" sz="quarter" idx="19"/>
          </p:nvPr>
        </p:nvSpPr>
        <p:spPr>
          <a:xfrm>
            <a:off x="6331222" y="1387011"/>
            <a:ext cx="1672346" cy="2242335"/>
          </a:xfrm>
        </p:spPr>
        <p:txBody>
          <a:bodyPr/>
          <a:lstStyle/>
          <a:p>
            <a:endParaRPr lang="en-NL"/>
          </a:p>
        </p:txBody>
      </p:sp>
      <p:sp>
        <p:nvSpPr>
          <p:cNvPr id="12" name="Picture Placeholder 8">
            <a:extLst>
              <a:ext uri="{FF2B5EF4-FFF2-40B4-BE49-F238E27FC236}">
                <a16:creationId xmlns:a16="http://schemas.microsoft.com/office/drawing/2014/main" id="{82836DA3-E37E-4AF7-B6F8-4F7CDBC3BE83}"/>
              </a:ext>
            </a:extLst>
          </p:cNvPr>
          <p:cNvSpPr>
            <a:spLocks noGrp="1"/>
          </p:cNvSpPr>
          <p:nvPr>
            <p:ph type="pic" sz="quarter" idx="20"/>
          </p:nvPr>
        </p:nvSpPr>
        <p:spPr>
          <a:xfrm>
            <a:off x="123591" y="1387011"/>
            <a:ext cx="1672346" cy="2242335"/>
          </a:xfrm>
        </p:spPr>
        <p:txBody>
          <a:bodyPr/>
          <a:lstStyle/>
          <a:p>
            <a:endParaRPr lang="en-NL"/>
          </a:p>
        </p:txBody>
      </p:sp>
    </p:spTree>
    <p:extLst>
      <p:ext uri="{BB962C8B-B14F-4D97-AF65-F5344CB8AC3E}">
        <p14:creationId xmlns:p14="http://schemas.microsoft.com/office/powerpoint/2010/main" val="127916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b="0" baseline="0"/>
            </a:lvl1pPr>
          </a:lstStyle>
          <a:p>
            <a:r>
              <a:rPr lang="en-US"/>
              <a:t>Click to edit Master title style</a:t>
            </a:r>
            <a:endParaRPr lang="en-GB"/>
          </a:p>
        </p:txBody>
      </p:sp>
      <p:sp>
        <p:nvSpPr>
          <p:cNvPr id="3" name="Content Placeholder 2"/>
          <p:cNvSpPr>
            <a:spLocks noGrp="1"/>
          </p:cNvSpPr>
          <p:nvPr>
            <p:ph sz="half" idx="1"/>
          </p:nvPr>
        </p:nvSpPr>
        <p:spPr>
          <a:xfrm>
            <a:off x="358776" y="1619250"/>
            <a:ext cx="4118400" cy="2969419"/>
          </a:xfrm>
        </p:spPr>
        <p:txBody>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marL="0" marR="0" lvl="0" indent="0" algn="l" defTabSz="8072438" rtl="0" eaLnBrk="1" fontAlgn="base" latinLnBrk="0" hangingPunct="1">
              <a:lnSpc>
                <a:spcPts val="2100"/>
              </a:lnSpc>
              <a:spcBef>
                <a:spcPct val="0"/>
              </a:spcBef>
              <a:spcAft>
                <a:spcPts val="900"/>
              </a:spcAft>
              <a:buClr>
                <a:srgbClr val="000000"/>
              </a:buClr>
              <a:buSzTx/>
              <a:buFontTx/>
              <a:buNone/>
              <a:tabLst/>
              <a:defRPr/>
            </a:pPr>
            <a:r>
              <a:rPr lang="en-US"/>
              <a:t>Click to edit Master text styles</a:t>
            </a:r>
          </a:p>
          <a:p>
            <a:pPr marL="0" marR="0" lvl="1" indent="0" algn="l" defTabSz="8072438" rtl="0" eaLnBrk="1" fontAlgn="base" latinLnBrk="0" hangingPunct="1">
              <a:lnSpc>
                <a:spcPts val="2100"/>
              </a:lnSpc>
              <a:spcBef>
                <a:spcPct val="0"/>
              </a:spcBef>
              <a:spcAft>
                <a:spcPts val="900"/>
              </a:spcAft>
              <a:buClr>
                <a:srgbClr val="000000"/>
              </a:buClr>
              <a:buSzTx/>
              <a:buFontTx/>
              <a:buNone/>
              <a:tabLst/>
              <a:defRPr/>
            </a:pPr>
            <a:r>
              <a:rPr lang="en-US"/>
              <a:t>Second level</a:t>
            </a:r>
          </a:p>
          <a:p>
            <a:pPr marL="0" marR="0" lvl="2" indent="0" algn="l" defTabSz="8072438" rtl="0" eaLnBrk="1" fontAlgn="base" latinLnBrk="0" hangingPunct="1">
              <a:lnSpc>
                <a:spcPts val="2100"/>
              </a:lnSpc>
              <a:spcBef>
                <a:spcPct val="0"/>
              </a:spcBef>
              <a:spcAft>
                <a:spcPts val="900"/>
              </a:spcAft>
              <a:buClr>
                <a:srgbClr val="000000"/>
              </a:buClr>
              <a:buSzTx/>
              <a:buFontTx/>
              <a:buNone/>
              <a:tabLst/>
              <a:defRPr/>
            </a:pPr>
            <a:r>
              <a:rPr lang="en-US"/>
              <a:t>Third level</a:t>
            </a:r>
          </a:p>
          <a:p>
            <a:pPr marL="0" marR="0" lvl="3" indent="0" algn="l" defTabSz="8072438" rtl="0" eaLnBrk="1" fontAlgn="base" latinLnBrk="0" hangingPunct="1">
              <a:lnSpc>
                <a:spcPts val="2100"/>
              </a:lnSpc>
              <a:spcBef>
                <a:spcPct val="0"/>
              </a:spcBef>
              <a:spcAft>
                <a:spcPts val="900"/>
              </a:spcAft>
              <a:buClr>
                <a:srgbClr val="000000"/>
              </a:buClr>
              <a:buSzTx/>
              <a:buFontTx/>
              <a:buNone/>
              <a:tabLst/>
              <a:defRPr/>
            </a:pPr>
            <a:r>
              <a:rPr lang="en-US"/>
              <a:t>Fourth level</a:t>
            </a:r>
          </a:p>
          <a:p>
            <a:pPr marL="0" marR="0" lvl="4" indent="0" algn="l" defTabSz="8072438" rtl="0" eaLnBrk="1" fontAlgn="base" latinLnBrk="0" hangingPunct="1">
              <a:lnSpc>
                <a:spcPts val="2100"/>
              </a:lnSpc>
              <a:spcBef>
                <a:spcPct val="0"/>
              </a:spcBef>
              <a:spcAft>
                <a:spcPts val="900"/>
              </a:spcAft>
              <a:buClr>
                <a:srgbClr val="000000"/>
              </a:buClr>
              <a:buSzTx/>
              <a:buFontTx/>
              <a:buNone/>
              <a:tabLst/>
              <a:defRPr/>
            </a:pPr>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t>CTIS Bitesize Talk: Training materials, CTIS pre-requisites, and updates on transparency rules</a:t>
            </a: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pPr/>
              <a:t>‹#›</a:t>
            </a:fld>
            <a:endParaRPr lang="en-GB" altLang="en-US"/>
          </a:p>
        </p:txBody>
      </p:sp>
      <p:sp>
        <p:nvSpPr>
          <p:cNvPr id="7" name="Date Placeholder 6"/>
          <p:cNvSpPr>
            <a:spLocks noGrp="1"/>
          </p:cNvSpPr>
          <p:nvPr>
            <p:ph type="dt" sz="half" idx="12"/>
          </p:nvPr>
        </p:nvSpPr>
        <p:spPr/>
        <p:txBody>
          <a:bodyPr/>
          <a:lstStyle>
            <a:lvl1pPr>
              <a:defRPr/>
            </a:lvl1pPr>
          </a:lstStyle>
          <a:p>
            <a:fld id="{0B585B9B-7F0B-45EC-AEBC-AA487C57FA8B}" type="datetime4">
              <a:rPr lang="en-GB" altLang="en-US" smtClean="0"/>
              <a:t>12 December 2023</a:t>
            </a:fld>
            <a:endParaRPr lang="en-GB" altLang="en-US"/>
          </a:p>
        </p:txBody>
      </p:sp>
      <p:sp>
        <p:nvSpPr>
          <p:cNvPr id="8" name="Content Placeholder 2"/>
          <p:cNvSpPr>
            <a:spLocks noGrp="1"/>
          </p:cNvSpPr>
          <p:nvPr>
            <p:ph sz="half" idx="13"/>
          </p:nvPr>
        </p:nvSpPr>
        <p:spPr>
          <a:xfrm>
            <a:off x="4662000" y="1619250"/>
            <a:ext cx="4118400" cy="2969419"/>
          </a:xfrm>
        </p:spPr>
        <p:txBody>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marL="0" marR="0" lvl="0" indent="0" algn="l" defTabSz="8072438" rtl="0" eaLnBrk="1" fontAlgn="base" latinLnBrk="0" hangingPunct="1">
              <a:lnSpc>
                <a:spcPts val="2100"/>
              </a:lnSpc>
              <a:spcBef>
                <a:spcPct val="0"/>
              </a:spcBef>
              <a:spcAft>
                <a:spcPts val="900"/>
              </a:spcAft>
              <a:buClr>
                <a:srgbClr val="000000"/>
              </a:buClr>
              <a:buSzTx/>
              <a:buFontTx/>
              <a:buNone/>
              <a:tabLst/>
              <a:defRPr/>
            </a:pPr>
            <a:r>
              <a:rPr lang="en-US"/>
              <a:t>Click to edit Master text styles</a:t>
            </a:r>
          </a:p>
          <a:p>
            <a:pPr marL="0" marR="0" lvl="1" indent="0" algn="l" defTabSz="8072438" rtl="0" eaLnBrk="1" fontAlgn="base" latinLnBrk="0" hangingPunct="1">
              <a:lnSpc>
                <a:spcPts val="2100"/>
              </a:lnSpc>
              <a:spcBef>
                <a:spcPct val="0"/>
              </a:spcBef>
              <a:spcAft>
                <a:spcPts val="900"/>
              </a:spcAft>
              <a:buClr>
                <a:srgbClr val="000000"/>
              </a:buClr>
              <a:buSzTx/>
              <a:buFontTx/>
              <a:buNone/>
              <a:tabLst/>
              <a:defRPr/>
            </a:pPr>
            <a:r>
              <a:rPr lang="en-US"/>
              <a:t>Second level</a:t>
            </a:r>
          </a:p>
          <a:p>
            <a:pPr marL="0" marR="0" lvl="2" indent="0" algn="l" defTabSz="8072438" rtl="0" eaLnBrk="1" fontAlgn="base" latinLnBrk="0" hangingPunct="1">
              <a:lnSpc>
                <a:spcPts val="2100"/>
              </a:lnSpc>
              <a:spcBef>
                <a:spcPct val="0"/>
              </a:spcBef>
              <a:spcAft>
                <a:spcPts val="900"/>
              </a:spcAft>
              <a:buClr>
                <a:srgbClr val="000000"/>
              </a:buClr>
              <a:buSzTx/>
              <a:buFontTx/>
              <a:buNone/>
              <a:tabLst/>
              <a:defRPr/>
            </a:pPr>
            <a:r>
              <a:rPr lang="en-US"/>
              <a:t>Third level</a:t>
            </a:r>
          </a:p>
          <a:p>
            <a:pPr marL="0" marR="0" lvl="3" indent="0" algn="l" defTabSz="8072438" rtl="0" eaLnBrk="1" fontAlgn="base" latinLnBrk="0" hangingPunct="1">
              <a:lnSpc>
                <a:spcPts val="2100"/>
              </a:lnSpc>
              <a:spcBef>
                <a:spcPct val="0"/>
              </a:spcBef>
              <a:spcAft>
                <a:spcPts val="900"/>
              </a:spcAft>
              <a:buClr>
                <a:srgbClr val="000000"/>
              </a:buClr>
              <a:buSzTx/>
              <a:buFontTx/>
              <a:buNone/>
              <a:tabLst/>
              <a:defRPr/>
            </a:pPr>
            <a:r>
              <a:rPr lang="en-US"/>
              <a:t>Fourth level</a:t>
            </a:r>
          </a:p>
          <a:p>
            <a:pPr marL="0" marR="0" lvl="4" indent="0" algn="l" defTabSz="8072438" rtl="0" eaLnBrk="1" fontAlgn="base" latinLnBrk="0" hangingPunct="1">
              <a:lnSpc>
                <a:spcPts val="2100"/>
              </a:lnSpc>
              <a:spcBef>
                <a:spcPct val="0"/>
              </a:spcBef>
              <a:spcAft>
                <a:spcPts val="900"/>
              </a:spcAft>
              <a:buClr>
                <a:srgbClr val="000000"/>
              </a:buClr>
              <a:buSzTx/>
              <a:buFontTx/>
              <a:buNone/>
              <a:tabLst/>
              <a:defRPr/>
            </a:pPr>
            <a:r>
              <a:rPr lang="en-US"/>
              <a:t>Fifth level</a:t>
            </a:r>
            <a:endParaRPr lang="en-GB"/>
          </a:p>
        </p:txBody>
      </p:sp>
    </p:spTree>
    <p:extLst>
      <p:ext uri="{BB962C8B-B14F-4D97-AF65-F5344CB8AC3E}">
        <p14:creationId xmlns:p14="http://schemas.microsoft.com/office/powerpoint/2010/main" val="2033235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D995C4-A666-0536-648C-6C0E89618348}"/>
              </a:ext>
            </a:extLst>
          </p:cNvPr>
          <p:cNvSpPr>
            <a:spLocks noGrp="1"/>
          </p:cNvSpPr>
          <p:nvPr>
            <p:ph type="ftr" sz="quarter" idx="10"/>
          </p:nvPr>
        </p:nvSpPr>
        <p:spPr/>
        <p:txBody>
          <a:bodyPr/>
          <a:lstStyle/>
          <a:p>
            <a:r>
              <a:rPr lang="en-GB" altLang="en-US"/>
              <a:t>CTIS Bitesize Talk: Training materials, CTIS pre-requisites, and updates on transparency rules</a:t>
            </a:r>
          </a:p>
        </p:txBody>
      </p:sp>
      <p:sp>
        <p:nvSpPr>
          <p:cNvPr id="3" name="Slide Number Placeholder 2">
            <a:extLst>
              <a:ext uri="{FF2B5EF4-FFF2-40B4-BE49-F238E27FC236}">
                <a16:creationId xmlns:a16="http://schemas.microsoft.com/office/drawing/2014/main" id="{034B8713-32E2-C79F-07D4-52BE2B3D4E01}"/>
              </a:ext>
            </a:extLst>
          </p:cNvPr>
          <p:cNvSpPr>
            <a:spLocks noGrp="1"/>
          </p:cNvSpPr>
          <p:nvPr>
            <p:ph type="sldNum" sz="quarter" idx="11"/>
          </p:nvPr>
        </p:nvSpPr>
        <p:spPr/>
        <p:txBody>
          <a:bodyPr/>
          <a:lstStyle/>
          <a:p>
            <a:fld id="{DB468437-DC6C-443C-8387-7F3DABA73C17}" type="slidenum">
              <a:rPr lang="en-GB" altLang="en-US" smtClean="0"/>
              <a:pPr/>
              <a:t>‹#›</a:t>
            </a:fld>
            <a:endParaRPr lang="en-GB" altLang="en-US"/>
          </a:p>
        </p:txBody>
      </p:sp>
      <p:sp>
        <p:nvSpPr>
          <p:cNvPr id="4" name="Date Placeholder 3">
            <a:extLst>
              <a:ext uri="{FF2B5EF4-FFF2-40B4-BE49-F238E27FC236}">
                <a16:creationId xmlns:a16="http://schemas.microsoft.com/office/drawing/2014/main" id="{89E19AD8-550C-5179-D1C0-85669AC08C63}"/>
              </a:ext>
            </a:extLst>
          </p:cNvPr>
          <p:cNvSpPr>
            <a:spLocks noGrp="1"/>
          </p:cNvSpPr>
          <p:nvPr>
            <p:ph type="dt" sz="half" idx="12"/>
          </p:nvPr>
        </p:nvSpPr>
        <p:spPr/>
        <p:txBody>
          <a:bodyPr/>
          <a:lstStyle/>
          <a:p>
            <a:fld id="{01162918-DAFE-43AC-8618-4CFF4686B32B}" type="datetime4">
              <a:rPr lang="en-GB" altLang="en-US" smtClean="0"/>
              <a:t>12 December 2023</a:t>
            </a:fld>
            <a:endParaRPr lang="en-GB" altLang="en-US"/>
          </a:p>
        </p:txBody>
      </p:sp>
    </p:spTree>
    <p:extLst>
      <p:ext uri="{BB962C8B-B14F-4D97-AF65-F5344CB8AC3E}">
        <p14:creationId xmlns:p14="http://schemas.microsoft.com/office/powerpoint/2010/main" val="2295918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5"/>
          <p:cNvSpPr>
            <a:spLocks noChangeArrowheads="1"/>
          </p:cNvSpPr>
          <p:nvPr userDrawn="1"/>
        </p:nvSpPr>
        <p:spPr bwMode="auto">
          <a:xfrm>
            <a:off x="0" y="-1"/>
            <a:ext cx="9144000" cy="17892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74786" name="Rectangle 2"/>
          <p:cNvSpPr>
            <a:spLocks noGrp="1" noChangeArrowheads="1"/>
          </p:cNvSpPr>
          <p:nvPr>
            <p:ph type="ctrTitle" hasCustomPrompt="1"/>
          </p:nvPr>
        </p:nvSpPr>
        <p:spPr>
          <a:xfrm>
            <a:off x="358775" y="2394000"/>
            <a:ext cx="5399088" cy="936000"/>
          </a:xfrm>
        </p:spPr>
        <p:txBody>
          <a:bodyPr anchor="b"/>
          <a:lstStyle>
            <a:lvl1pPr>
              <a:lnSpc>
                <a:spcPts val="2100"/>
              </a:lnSpc>
              <a:defRPr sz="1900"/>
            </a:lvl1pPr>
          </a:lstStyle>
          <a:p>
            <a:pPr lvl="0"/>
            <a:r>
              <a:rPr lang="en-GB" altLang="en-US" noProof="0"/>
              <a:t>Click to add title</a:t>
            </a:r>
          </a:p>
        </p:txBody>
      </p:sp>
      <p:sp>
        <p:nvSpPr>
          <p:cNvPr id="374787" name="Rectangle 3"/>
          <p:cNvSpPr>
            <a:spLocks noGrp="1" noChangeArrowheads="1"/>
          </p:cNvSpPr>
          <p:nvPr>
            <p:ph type="subTitle" idx="1" hasCustomPrompt="1"/>
          </p:nvPr>
        </p:nvSpPr>
        <p:spPr>
          <a:xfrm>
            <a:off x="358775" y="3546000"/>
            <a:ext cx="5399088" cy="3939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marR="0" indent="0" algn="l" defTabSz="8072438" rtl="0" eaLnBrk="1" fontAlgn="base" latinLnBrk="0" hangingPunct="1">
              <a:lnSpc>
                <a:spcPts val="1200"/>
              </a:lnSpc>
              <a:spcBef>
                <a:spcPct val="0"/>
              </a:spcBef>
              <a:spcAft>
                <a:spcPct val="0"/>
              </a:spcAft>
              <a:buClr>
                <a:srgbClr val="000000"/>
              </a:buClr>
              <a:buSzTx/>
              <a:buFontTx/>
              <a:buNone/>
              <a:tabLst/>
              <a:defRPr sz="1050"/>
            </a:lvl1pPr>
          </a:lstStyle>
          <a:p>
            <a:pPr marL="0" marR="0" lvl="0" indent="0" algn="l" defTabSz="8072438" rtl="0" eaLnBrk="1" fontAlgn="base" latinLnBrk="0" hangingPunct="1">
              <a:lnSpc>
                <a:spcPts val="1200"/>
              </a:lnSpc>
              <a:spcBef>
                <a:spcPct val="0"/>
              </a:spcBef>
              <a:spcAft>
                <a:spcPct val="0"/>
              </a:spcAft>
              <a:buClr>
                <a:srgbClr val="000000"/>
              </a:buClr>
              <a:buSzTx/>
              <a:buFontTx/>
              <a:buNone/>
              <a:tabLst/>
              <a:defRPr/>
            </a:pPr>
            <a:r>
              <a:rPr lang="en-GB" altLang="en-US" noProof="0"/>
              <a:t>Click to add subtitle [optional]</a:t>
            </a:r>
          </a:p>
        </p:txBody>
      </p:sp>
      <p:sp>
        <p:nvSpPr>
          <p:cNvPr id="374788" name="Line 4"/>
          <p:cNvSpPr>
            <a:spLocks noChangeShapeType="1"/>
          </p:cNvSpPr>
          <p:nvPr/>
        </p:nvSpPr>
        <p:spPr bwMode="auto">
          <a:xfrm>
            <a:off x="358775" y="3438000"/>
            <a:ext cx="5399088"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4791" name="Line 7"/>
          <p:cNvSpPr>
            <a:spLocks noChangeShapeType="1"/>
          </p:cNvSpPr>
          <p:nvPr/>
        </p:nvSpPr>
        <p:spPr bwMode="auto">
          <a:xfrm>
            <a:off x="0" y="1789510"/>
            <a:ext cx="9144000" cy="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a:p>
        </p:txBody>
      </p:sp>
      <p:sp>
        <p:nvSpPr>
          <p:cNvPr id="374797" name="Text Box 13"/>
          <p:cNvSpPr txBox="1">
            <a:spLocks noChangeArrowheads="1"/>
          </p:cNvSpPr>
          <p:nvPr/>
        </p:nvSpPr>
        <p:spPr bwMode="auto">
          <a:xfrm>
            <a:off x="6770340" y="4811353"/>
            <a:ext cx="1662113" cy="7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lnSpc>
                <a:spcPct val="100000"/>
              </a:lnSpc>
              <a:spcBef>
                <a:spcPct val="50000"/>
              </a:spcBef>
            </a:pPr>
            <a:r>
              <a:rPr lang="en-GB" altLang="en-US" sz="450">
                <a:solidFill>
                  <a:schemeClr val="tx1"/>
                </a:solidFill>
              </a:rPr>
              <a:t>An agency of the European Union</a:t>
            </a:r>
          </a:p>
        </p:txBody>
      </p:sp>
      <p:sp>
        <p:nvSpPr>
          <p:cNvPr id="374800" name="Line 16"/>
          <p:cNvSpPr>
            <a:spLocks noChangeShapeType="1"/>
          </p:cNvSpPr>
          <p:nvPr/>
        </p:nvSpPr>
        <p:spPr bwMode="auto">
          <a:xfrm>
            <a:off x="0" y="5049442"/>
            <a:ext cx="9144000" cy="119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073" t="17419" r="7056" b="17543"/>
          <a:stretch/>
        </p:blipFill>
        <p:spPr>
          <a:xfrm>
            <a:off x="5724000" y="396000"/>
            <a:ext cx="3060000" cy="1008000"/>
          </a:xfrm>
          <a:prstGeom prst="rect">
            <a:avLst/>
          </a:prstGeom>
        </p:spPr>
      </p:pic>
      <p:pic>
        <p:nvPicPr>
          <p:cNvPr id="13" name="Picture 15" descr="EU flag fpr PowerPoint presentations (RGB) (300 pp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74400" y="4672800"/>
            <a:ext cx="309024" cy="2088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5"/>
          <p:cNvSpPr>
            <a:spLocks noChangeArrowheads="1"/>
          </p:cNvSpPr>
          <p:nvPr userDrawn="1"/>
        </p:nvSpPr>
        <p:spPr bwMode="auto">
          <a:xfrm>
            <a:off x="0" y="5050800"/>
            <a:ext cx="9144000" cy="936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 name="Text Placeholder 2"/>
          <p:cNvSpPr>
            <a:spLocks noGrp="1"/>
          </p:cNvSpPr>
          <p:nvPr>
            <p:ph type="body" sz="quarter" idx="10" hasCustomPrompt="1"/>
          </p:nvPr>
        </p:nvSpPr>
        <p:spPr>
          <a:xfrm>
            <a:off x="358775" y="4011911"/>
            <a:ext cx="5399088" cy="216024"/>
          </a:xfrm>
        </p:spPr>
        <p:txBody>
          <a:bodyPr/>
          <a:lstStyle>
            <a:lvl1pPr>
              <a:lnSpc>
                <a:spcPct val="100000"/>
              </a:lnSpc>
              <a:spcAft>
                <a:spcPts val="0"/>
              </a:spcAft>
              <a:defRPr sz="1100"/>
            </a:lvl1pPr>
          </a:lstStyle>
          <a:p>
            <a:r>
              <a:rPr lang="en-GB" altLang="en-US" kern="0"/>
              <a:t>Event title [optional]</a:t>
            </a:r>
          </a:p>
        </p:txBody>
      </p:sp>
    </p:spTree>
    <p:extLst>
      <p:ext uri="{BB962C8B-B14F-4D97-AF65-F5344CB8AC3E}">
        <p14:creationId xmlns:p14="http://schemas.microsoft.com/office/powerpoint/2010/main" val="3598778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b="0" baseline="0"/>
            </a:lvl1pPr>
          </a:lstStyle>
          <a:p>
            <a:r>
              <a:rPr lang="en-US"/>
              <a:t>Click to edit Master title style</a:t>
            </a:r>
            <a:endParaRPr lang="en-GB"/>
          </a:p>
        </p:txBody>
      </p:sp>
      <p:sp>
        <p:nvSpPr>
          <p:cNvPr id="3" name="Content Placeholder 2"/>
          <p:cNvSpPr>
            <a:spLocks noGrp="1"/>
          </p:cNvSpPr>
          <p:nvPr>
            <p:ph sz="half" idx="1"/>
          </p:nvPr>
        </p:nvSpPr>
        <p:spPr>
          <a:xfrm>
            <a:off x="358776" y="1619250"/>
            <a:ext cx="4118400" cy="2969419"/>
          </a:xfrm>
        </p:spPr>
        <p:txBody>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marL="0" marR="0" lvl="0" indent="0" algn="l" defTabSz="8072438" rtl="0" eaLnBrk="1" fontAlgn="base" latinLnBrk="0" hangingPunct="1">
              <a:lnSpc>
                <a:spcPts val="2100"/>
              </a:lnSpc>
              <a:spcBef>
                <a:spcPct val="0"/>
              </a:spcBef>
              <a:spcAft>
                <a:spcPts val="900"/>
              </a:spcAft>
              <a:buClr>
                <a:srgbClr val="000000"/>
              </a:buClr>
              <a:buSzTx/>
              <a:buFontTx/>
              <a:buNone/>
              <a:tabLst/>
              <a:defRPr/>
            </a:pPr>
            <a:r>
              <a:rPr lang="en-US"/>
              <a:t>Click to edit Master text styles</a:t>
            </a:r>
          </a:p>
          <a:p>
            <a:pPr marL="0" marR="0" lvl="1" indent="0" algn="l" defTabSz="8072438" rtl="0" eaLnBrk="1" fontAlgn="base" latinLnBrk="0" hangingPunct="1">
              <a:lnSpc>
                <a:spcPts val="2100"/>
              </a:lnSpc>
              <a:spcBef>
                <a:spcPct val="0"/>
              </a:spcBef>
              <a:spcAft>
                <a:spcPts val="900"/>
              </a:spcAft>
              <a:buClr>
                <a:srgbClr val="000000"/>
              </a:buClr>
              <a:buSzTx/>
              <a:buFontTx/>
              <a:buNone/>
              <a:tabLst/>
              <a:defRPr/>
            </a:pPr>
            <a:r>
              <a:rPr lang="en-US"/>
              <a:t>Second level</a:t>
            </a:r>
          </a:p>
          <a:p>
            <a:pPr marL="0" marR="0" lvl="2" indent="0" algn="l" defTabSz="8072438" rtl="0" eaLnBrk="1" fontAlgn="base" latinLnBrk="0" hangingPunct="1">
              <a:lnSpc>
                <a:spcPts val="2100"/>
              </a:lnSpc>
              <a:spcBef>
                <a:spcPct val="0"/>
              </a:spcBef>
              <a:spcAft>
                <a:spcPts val="900"/>
              </a:spcAft>
              <a:buClr>
                <a:srgbClr val="000000"/>
              </a:buClr>
              <a:buSzTx/>
              <a:buFontTx/>
              <a:buNone/>
              <a:tabLst/>
              <a:defRPr/>
            </a:pPr>
            <a:r>
              <a:rPr lang="en-US"/>
              <a:t>Third level</a:t>
            </a:r>
          </a:p>
          <a:p>
            <a:pPr marL="0" marR="0" lvl="3" indent="0" algn="l" defTabSz="8072438" rtl="0" eaLnBrk="1" fontAlgn="base" latinLnBrk="0" hangingPunct="1">
              <a:lnSpc>
                <a:spcPts val="2100"/>
              </a:lnSpc>
              <a:spcBef>
                <a:spcPct val="0"/>
              </a:spcBef>
              <a:spcAft>
                <a:spcPts val="900"/>
              </a:spcAft>
              <a:buClr>
                <a:srgbClr val="000000"/>
              </a:buClr>
              <a:buSzTx/>
              <a:buFontTx/>
              <a:buNone/>
              <a:tabLst/>
              <a:defRPr/>
            </a:pPr>
            <a:r>
              <a:rPr lang="en-US"/>
              <a:t>Fourth level</a:t>
            </a:r>
          </a:p>
          <a:p>
            <a:pPr marL="0" marR="0" lvl="4" indent="0" algn="l" defTabSz="8072438" rtl="0" eaLnBrk="1" fontAlgn="base" latinLnBrk="0" hangingPunct="1">
              <a:lnSpc>
                <a:spcPts val="2100"/>
              </a:lnSpc>
              <a:spcBef>
                <a:spcPct val="0"/>
              </a:spcBef>
              <a:spcAft>
                <a:spcPts val="900"/>
              </a:spcAft>
              <a:buClr>
                <a:srgbClr val="000000"/>
              </a:buClr>
              <a:buSzTx/>
              <a:buFontTx/>
              <a:buNone/>
              <a:tabLst/>
              <a:defRPr/>
            </a:pPr>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t>CTIS Bitesize Talk: Training materials, CTIS pre-requisites, and updates on transparency rules</a:t>
            </a: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pPr/>
              <a:t>‹#›</a:t>
            </a:fld>
            <a:endParaRPr lang="en-GB" altLang="en-US"/>
          </a:p>
        </p:txBody>
      </p:sp>
      <p:sp>
        <p:nvSpPr>
          <p:cNvPr id="7" name="Date Placeholder 6"/>
          <p:cNvSpPr>
            <a:spLocks noGrp="1"/>
          </p:cNvSpPr>
          <p:nvPr>
            <p:ph type="dt" sz="half" idx="12"/>
          </p:nvPr>
        </p:nvSpPr>
        <p:spPr/>
        <p:txBody>
          <a:bodyPr/>
          <a:lstStyle>
            <a:lvl1pPr>
              <a:defRPr/>
            </a:lvl1pPr>
          </a:lstStyle>
          <a:p>
            <a:fld id="{F0441071-07F6-4E5A-BF76-4546353062CD}" type="datetime4">
              <a:rPr lang="en-GB" altLang="en-US" smtClean="0"/>
              <a:t>12 December 2023</a:t>
            </a:fld>
            <a:endParaRPr lang="en-GB" altLang="en-US"/>
          </a:p>
        </p:txBody>
      </p:sp>
      <p:sp>
        <p:nvSpPr>
          <p:cNvPr id="8" name="Content Placeholder 2"/>
          <p:cNvSpPr>
            <a:spLocks noGrp="1"/>
          </p:cNvSpPr>
          <p:nvPr>
            <p:ph sz="half" idx="13"/>
          </p:nvPr>
        </p:nvSpPr>
        <p:spPr>
          <a:xfrm>
            <a:off x="4662000" y="1619250"/>
            <a:ext cx="4118400" cy="2969419"/>
          </a:xfrm>
        </p:spPr>
        <p:txBody>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marL="0" marR="0" lvl="0" indent="0" algn="l" defTabSz="8072438" rtl="0" eaLnBrk="1" fontAlgn="base" latinLnBrk="0" hangingPunct="1">
              <a:lnSpc>
                <a:spcPts val="2100"/>
              </a:lnSpc>
              <a:spcBef>
                <a:spcPct val="0"/>
              </a:spcBef>
              <a:spcAft>
                <a:spcPts val="900"/>
              </a:spcAft>
              <a:buClr>
                <a:srgbClr val="000000"/>
              </a:buClr>
              <a:buSzTx/>
              <a:buFontTx/>
              <a:buNone/>
              <a:tabLst/>
              <a:defRPr/>
            </a:pPr>
            <a:r>
              <a:rPr lang="en-US"/>
              <a:t>Click to edit Master text styles</a:t>
            </a:r>
          </a:p>
          <a:p>
            <a:pPr marL="0" marR="0" lvl="1" indent="0" algn="l" defTabSz="8072438" rtl="0" eaLnBrk="1" fontAlgn="base" latinLnBrk="0" hangingPunct="1">
              <a:lnSpc>
                <a:spcPts val="2100"/>
              </a:lnSpc>
              <a:spcBef>
                <a:spcPct val="0"/>
              </a:spcBef>
              <a:spcAft>
                <a:spcPts val="900"/>
              </a:spcAft>
              <a:buClr>
                <a:srgbClr val="000000"/>
              </a:buClr>
              <a:buSzTx/>
              <a:buFontTx/>
              <a:buNone/>
              <a:tabLst/>
              <a:defRPr/>
            </a:pPr>
            <a:r>
              <a:rPr lang="en-US"/>
              <a:t>Second level</a:t>
            </a:r>
          </a:p>
          <a:p>
            <a:pPr marL="0" marR="0" lvl="2" indent="0" algn="l" defTabSz="8072438" rtl="0" eaLnBrk="1" fontAlgn="base" latinLnBrk="0" hangingPunct="1">
              <a:lnSpc>
                <a:spcPts val="2100"/>
              </a:lnSpc>
              <a:spcBef>
                <a:spcPct val="0"/>
              </a:spcBef>
              <a:spcAft>
                <a:spcPts val="900"/>
              </a:spcAft>
              <a:buClr>
                <a:srgbClr val="000000"/>
              </a:buClr>
              <a:buSzTx/>
              <a:buFontTx/>
              <a:buNone/>
              <a:tabLst/>
              <a:defRPr/>
            </a:pPr>
            <a:r>
              <a:rPr lang="en-US"/>
              <a:t>Third level</a:t>
            </a:r>
          </a:p>
          <a:p>
            <a:pPr marL="0" marR="0" lvl="3" indent="0" algn="l" defTabSz="8072438" rtl="0" eaLnBrk="1" fontAlgn="base" latinLnBrk="0" hangingPunct="1">
              <a:lnSpc>
                <a:spcPts val="2100"/>
              </a:lnSpc>
              <a:spcBef>
                <a:spcPct val="0"/>
              </a:spcBef>
              <a:spcAft>
                <a:spcPts val="900"/>
              </a:spcAft>
              <a:buClr>
                <a:srgbClr val="000000"/>
              </a:buClr>
              <a:buSzTx/>
              <a:buFontTx/>
              <a:buNone/>
              <a:tabLst/>
              <a:defRPr/>
            </a:pPr>
            <a:r>
              <a:rPr lang="en-US"/>
              <a:t>Fourth level</a:t>
            </a:r>
          </a:p>
          <a:p>
            <a:pPr marL="0" marR="0" lvl="4" indent="0" algn="l" defTabSz="8072438" rtl="0" eaLnBrk="1" fontAlgn="base" latinLnBrk="0" hangingPunct="1">
              <a:lnSpc>
                <a:spcPts val="2100"/>
              </a:lnSpc>
              <a:spcBef>
                <a:spcPct val="0"/>
              </a:spcBef>
              <a:spcAft>
                <a:spcPts val="900"/>
              </a:spcAft>
              <a:buClr>
                <a:srgbClr val="000000"/>
              </a:buClr>
              <a:buSzTx/>
              <a:buFontTx/>
              <a:buNone/>
              <a:tabLst/>
              <a:defRPr/>
            </a:pPr>
            <a:r>
              <a:rPr lang="en-US"/>
              <a:t>Fifth level</a:t>
            </a:r>
            <a:endParaRPr lang="en-GB"/>
          </a:p>
        </p:txBody>
      </p:sp>
    </p:spTree>
    <p:extLst>
      <p:ext uri="{BB962C8B-B14F-4D97-AF65-F5344CB8AC3E}">
        <p14:creationId xmlns:p14="http://schemas.microsoft.com/office/powerpoint/2010/main" val="1484430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ltLang="en-US"/>
              <a:t>CTIS Bitesize Talk: Training materials, CTIS pre-requisites, and updates on transparency rules</a:t>
            </a:r>
          </a:p>
        </p:txBody>
      </p:sp>
      <p:sp>
        <p:nvSpPr>
          <p:cNvPr id="4" name="Slide Number Placeholder 3"/>
          <p:cNvSpPr>
            <a:spLocks noGrp="1"/>
          </p:cNvSpPr>
          <p:nvPr>
            <p:ph type="sldNum" sz="quarter" idx="11"/>
          </p:nvPr>
        </p:nvSpPr>
        <p:spPr/>
        <p:txBody>
          <a:bodyPr/>
          <a:lstStyle/>
          <a:p>
            <a:fld id="{DB468437-DC6C-443C-8387-7F3DABA73C17}" type="slidenum">
              <a:rPr lang="en-GB" altLang="en-US" smtClean="0"/>
              <a:pPr/>
              <a:t>‹#›</a:t>
            </a:fld>
            <a:endParaRPr lang="en-GB" altLang="en-US"/>
          </a:p>
        </p:txBody>
      </p:sp>
      <p:sp>
        <p:nvSpPr>
          <p:cNvPr id="5" name="Date Placeholder 4"/>
          <p:cNvSpPr>
            <a:spLocks noGrp="1"/>
          </p:cNvSpPr>
          <p:nvPr>
            <p:ph type="dt" sz="half" idx="12"/>
          </p:nvPr>
        </p:nvSpPr>
        <p:spPr/>
        <p:txBody>
          <a:bodyPr/>
          <a:lstStyle/>
          <a:p>
            <a:fld id="{FF0B52AC-E0D0-4610-BFD0-03D6A10C8DC5}" type="datetime4">
              <a:rPr lang="en-GB" altLang="en-US" smtClean="0"/>
              <a:t>12 December 2023</a:t>
            </a:fld>
            <a:endParaRPr lang="en-GB" altLang="en-US"/>
          </a:p>
        </p:txBody>
      </p:sp>
      <p:sp>
        <p:nvSpPr>
          <p:cNvPr id="6" name="Line 2"/>
          <p:cNvSpPr>
            <a:spLocks noChangeShapeType="1"/>
          </p:cNvSpPr>
          <p:nvPr userDrawn="1"/>
        </p:nvSpPr>
        <p:spPr bwMode="auto">
          <a:xfrm>
            <a:off x="358775" y="2833688"/>
            <a:ext cx="6120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Text Placeholder 9"/>
          <p:cNvSpPr>
            <a:spLocks noGrp="1"/>
          </p:cNvSpPr>
          <p:nvPr>
            <p:ph type="body" sz="quarter" idx="14" hasCustomPrompt="1"/>
          </p:nvPr>
        </p:nvSpPr>
        <p:spPr>
          <a:xfrm>
            <a:off x="360000" y="1996035"/>
            <a:ext cx="6120000" cy="755648"/>
          </a:xfrm>
        </p:spPr>
        <p:txBody>
          <a:bodyPr anchor="b" anchorCtr="0"/>
          <a:lstStyle>
            <a:lvl1pPr>
              <a:lnSpc>
                <a:spcPts val="2400"/>
              </a:lnSpc>
              <a:spcAft>
                <a:spcPts val="0"/>
              </a:spcAft>
              <a:defRPr sz="2100" b="0">
                <a:solidFill>
                  <a:srgbClr val="003399"/>
                </a:solidFill>
              </a:defRPr>
            </a:lvl1pPr>
          </a:lstStyle>
          <a:p>
            <a:pPr lvl="0"/>
            <a:r>
              <a:rPr lang="en-US"/>
              <a:t>Section title</a:t>
            </a:r>
            <a:endParaRPr lang="en-GB"/>
          </a:p>
        </p:txBody>
      </p:sp>
      <p:sp>
        <p:nvSpPr>
          <p:cNvPr id="13" name="Text Placeholder 12"/>
          <p:cNvSpPr>
            <a:spLocks noGrp="1"/>
          </p:cNvSpPr>
          <p:nvPr>
            <p:ph type="body" sz="quarter" idx="15" hasCustomPrompt="1"/>
          </p:nvPr>
        </p:nvSpPr>
        <p:spPr>
          <a:xfrm>
            <a:off x="360363" y="2931790"/>
            <a:ext cx="6119812" cy="1727523"/>
          </a:xfrm>
        </p:spPr>
        <p:txBody>
          <a:bodyPr/>
          <a:lstStyle>
            <a:lvl1pPr>
              <a:defRPr baseline="0"/>
            </a:lvl1pPr>
          </a:lstStyle>
          <a:p>
            <a:pPr lvl="0"/>
            <a:r>
              <a:rPr lang="en-US"/>
              <a:t>Section subtitle or brief intro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5463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orm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CTIS Bitesize Talk: Training materials, CTIS pre-requisites, and updates on transparency rules</a:t>
            </a:r>
          </a:p>
        </p:txBody>
      </p:sp>
      <p:sp>
        <p:nvSpPr>
          <p:cNvPr id="5" name="Slide Number Placeholder 4"/>
          <p:cNvSpPr>
            <a:spLocks noGrp="1"/>
          </p:cNvSpPr>
          <p:nvPr>
            <p:ph type="sldNum" sz="quarter" idx="11"/>
          </p:nvPr>
        </p:nvSpPr>
        <p:spPr/>
        <p:txBody>
          <a:bodyPr/>
          <a:lstStyle>
            <a:lvl1pPr>
              <a:defRPr/>
            </a:lvl1pPr>
          </a:lstStyle>
          <a:p>
            <a:fld id="{7957F717-FD23-493C-BA54-F5AB575BDEC9}" type="slidenum">
              <a:rPr lang="en-GB" altLang="en-US"/>
              <a:pPr/>
              <a:t>‹#›</a:t>
            </a:fld>
            <a:endParaRPr lang="en-GB" altLang="en-US"/>
          </a:p>
        </p:txBody>
      </p:sp>
      <p:sp>
        <p:nvSpPr>
          <p:cNvPr id="6" name="Date Placeholder 5"/>
          <p:cNvSpPr>
            <a:spLocks noGrp="1"/>
          </p:cNvSpPr>
          <p:nvPr>
            <p:ph type="dt" sz="half" idx="12"/>
          </p:nvPr>
        </p:nvSpPr>
        <p:spPr>
          <a:xfrm>
            <a:off x="7344000" y="4804172"/>
            <a:ext cx="1440000" cy="180975"/>
          </a:xfrm>
        </p:spPr>
        <p:txBody>
          <a:bodyPr/>
          <a:lstStyle>
            <a:lvl1pPr>
              <a:defRPr/>
            </a:lvl1pPr>
          </a:lstStyle>
          <a:p>
            <a:fld id="{13ACDDD2-DA24-4248-B09A-C5F5148A1B15}" type="datetime4">
              <a:rPr lang="en-GB" altLang="en-US" smtClean="0"/>
              <a:t>12 December 2023</a:t>
            </a:fld>
            <a:endParaRPr lang="en-GB" altLang="en-US"/>
          </a:p>
        </p:txBody>
      </p:sp>
    </p:spTree>
    <p:extLst>
      <p:ext uri="{BB962C8B-B14F-4D97-AF65-F5344CB8AC3E}">
        <p14:creationId xmlns:p14="http://schemas.microsoft.com/office/powerpoint/2010/main" val="521370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oub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sz="half" idx="1"/>
          </p:nvPr>
        </p:nvSpPr>
        <p:spPr>
          <a:xfrm>
            <a:off x="358776" y="1619250"/>
            <a:ext cx="4118400" cy="2969419"/>
          </a:xfrm>
        </p:spPr>
        <p:txBody>
          <a:bodyPr/>
          <a:lstStyle>
            <a:lvl1pPr>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2488" y="1619250"/>
            <a:ext cx="4117975" cy="2969419"/>
          </a:xfrm>
        </p:spPr>
        <p:txBody>
          <a:bodyPr/>
          <a:lstStyle>
            <a:lvl1pPr>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t>CTIS Bitesize Talk: Training materials, CTIS pre-requisites, and updates on transparency rules</a:t>
            </a: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pPr/>
              <a:t>‹#›</a:t>
            </a:fld>
            <a:endParaRPr lang="en-GB" altLang="en-US"/>
          </a:p>
        </p:txBody>
      </p:sp>
      <p:sp>
        <p:nvSpPr>
          <p:cNvPr id="7" name="Date Placeholder 6"/>
          <p:cNvSpPr>
            <a:spLocks noGrp="1"/>
          </p:cNvSpPr>
          <p:nvPr>
            <p:ph type="dt" sz="half" idx="12"/>
          </p:nvPr>
        </p:nvSpPr>
        <p:spPr/>
        <p:txBody>
          <a:bodyPr/>
          <a:lstStyle>
            <a:lvl1pPr>
              <a:defRPr/>
            </a:lvl1pPr>
          </a:lstStyle>
          <a:p>
            <a:fld id="{585FFF74-6A80-43D9-8DF2-AAA9AEEAE6EC}" type="datetime4">
              <a:rPr lang="en-GB" altLang="en-US" smtClean="0"/>
              <a:t>12 December 2023</a:t>
            </a:fld>
            <a:endParaRPr lang="en-GB" altLang="en-US"/>
          </a:p>
        </p:txBody>
      </p:sp>
    </p:spTree>
    <p:extLst>
      <p:ext uri="{BB962C8B-B14F-4D97-AF65-F5344CB8AC3E}">
        <p14:creationId xmlns:p14="http://schemas.microsoft.com/office/powerpoint/2010/main" val="1899553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ltLang="en-US"/>
              <a:t>CTIS Bitesize Talk: Training materials, CTIS pre-requisites, and updates on transparency rules</a:t>
            </a:r>
          </a:p>
        </p:txBody>
      </p:sp>
      <p:sp>
        <p:nvSpPr>
          <p:cNvPr id="4" name="Slide Number Placeholder 3"/>
          <p:cNvSpPr>
            <a:spLocks noGrp="1"/>
          </p:cNvSpPr>
          <p:nvPr>
            <p:ph type="sldNum" sz="quarter" idx="11"/>
          </p:nvPr>
        </p:nvSpPr>
        <p:spPr/>
        <p:txBody>
          <a:bodyPr/>
          <a:lstStyle>
            <a:lvl1pPr>
              <a:defRPr/>
            </a:lvl1pPr>
          </a:lstStyle>
          <a:p>
            <a:fld id="{A4A0FAAC-E39B-4479-B08E-E201E90F7F69}" type="slidenum">
              <a:rPr lang="en-GB" altLang="en-US"/>
              <a:pPr/>
              <a:t>‹#›</a:t>
            </a:fld>
            <a:endParaRPr lang="en-GB" altLang="en-US"/>
          </a:p>
        </p:txBody>
      </p:sp>
      <p:sp>
        <p:nvSpPr>
          <p:cNvPr id="5" name="Date Placeholder 4"/>
          <p:cNvSpPr>
            <a:spLocks noGrp="1"/>
          </p:cNvSpPr>
          <p:nvPr>
            <p:ph type="dt" sz="half" idx="12"/>
          </p:nvPr>
        </p:nvSpPr>
        <p:spPr/>
        <p:txBody>
          <a:bodyPr/>
          <a:lstStyle>
            <a:lvl1pPr>
              <a:defRPr/>
            </a:lvl1pPr>
          </a:lstStyle>
          <a:p>
            <a:fld id="{E3AF4FF1-6692-4522-94AD-F4C1FB39FDDD}" type="datetime4">
              <a:rPr lang="en-GB" altLang="en-US" smtClean="0"/>
              <a:t>12 December 2023</a:t>
            </a:fld>
            <a:endParaRPr lang="en-GB" altLang="en-US"/>
          </a:p>
        </p:txBody>
      </p:sp>
    </p:spTree>
    <p:extLst>
      <p:ext uri="{BB962C8B-B14F-4D97-AF65-F5344CB8AC3E}">
        <p14:creationId xmlns:p14="http://schemas.microsoft.com/office/powerpoint/2010/main" val="2616173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pag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504000"/>
            <a:ext cx="9144000" cy="4546800"/>
          </a:xfrm>
        </p:spPr>
        <p:txBody>
          <a:bodyPr/>
          <a:lstStyle>
            <a:lvl1pPr>
              <a:defRPr/>
            </a:lvl1pPr>
          </a:lstStyle>
          <a:p>
            <a:r>
              <a:rPr lang="en-US"/>
              <a:t>Click icon to add picture</a:t>
            </a:r>
            <a:endParaRPr lang="en-GB"/>
          </a:p>
        </p:txBody>
      </p:sp>
    </p:spTree>
    <p:extLst>
      <p:ext uri="{BB962C8B-B14F-4D97-AF65-F5344CB8AC3E}">
        <p14:creationId xmlns:p14="http://schemas.microsoft.com/office/powerpoint/2010/main" val="361979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60648" y="2452033"/>
            <a:ext cx="3995520" cy="3995520"/>
          </a:xfrm>
          <a:prstGeom prst="rect">
            <a:avLst/>
          </a:prstGeom>
          <a:effectLst/>
        </p:spPr>
      </p:pic>
    </p:spTree>
    <p:extLst>
      <p:ext uri="{BB962C8B-B14F-4D97-AF65-F5344CB8AC3E}">
        <p14:creationId xmlns:p14="http://schemas.microsoft.com/office/powerpoint/2010/main" val="679418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5"/>
          <p:cNvSpPr>
            <a:spLocks noChangeArrowheads="1"/>
          </p:cNvSpPr>
          <p:nvPr userDrawn="1"/>
        </p:nvSpPr>
        <p:spPr bwMode="auto">
          <a:xfrm>
            <a:off x="0" y="-1"/>
            <a:ext cx="9144000" cy="17892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dirty="0"/>
          </a:p>
        </p:txBody>
      </p:sp>
      <p:sp>
        <p:nvSpPr>
          <p:cNvPr id="374786" name="Rectangle 2"/>
          <p:cNvSpPr>
            <a:spLocks noGrp="1" noChangeArrowheads="1"/>
          </p:cNvSpPr>
          <p:nvPr>
            <p:ph type="ctrTitle" hasCustomPrompt="1"/>
          </p:nvPr>
        </p:nvSpPr>
        <p:spPr>
          <a:xfrm>
            <a:off x="358775" y="2394000"/>
            <a:ext cx="5399088" cy="936000"/>
          </a:xfrm>
        </p:spPr>
        <p:txBody>
          <a:bodyPr anchor="b"/>
          <a:lstStyle>
            <a:lvl1pPr>
              <a:lnSpc>
                <a:spcPts val="2100"/>
              </a:lnSpc>
              <a:defRPr sz="1900"/>
            </a:lvl1pPr>
          </a:lstStyle>
          <a:p>
            <a:pPr lvl="0"/>
            <a:r>
              <a:rPr lang="en-GB" altLang="en-US" noProof="0"/>
              <a:t>Click to add title</a:t>
            </a:r>
          </a:p>
        </p:txBody>
      </p:sp>
      <p:sp>
        <p:nvSpPr>
          <p:cNvPr id="374787" name="Rectangle 3"/>
          <p:cNvSpPr>
            <a:spLocks noGrp="1" noChangeArrowheads="1"/>
          </p:cNvSpPr>
          <p:nvPr>
            <p:ph type="subTitle" idx="1" hasCustomPrompt="1"/>
          </p:nvPr>
        </p:nvSpPr>
        <p:spPr>
          <a:xfrm>
            <a:off x="358775" y="3546000"/>
            <a:ext cx="5399088" cy="3939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marR="0" indent="0" algn="l" defTabSz="8072438" rtl="0" eaLnBrk="1" fontAlgn="base" latinLnBrk="0" hangingPunct="1">
              <a:lnSpc>
                <a:spcPts val="1200"/>
              </a:lnSpc>
              <a:spcBef>
                <a:spcPct val="0"/>
              </a:spcBef>
              <a:spcAft>
                <a:spcPct val="0"/>
              </a:spcAft>
              <a:buClr>
                <a:srgbClr val="000000"/>
              </a:buClr>
              <a:buSzTx/>
              <a:buFontTx/>
              <a:buNone/>
              <a:tabLst/>
              <a:defRPr sz="1050"/>
            </a:lvl1pPr>
          </a:lstStyle>
          <a:p>
            <a:pPr marL="0" marR="0" lvl="0" indent="0" algn="l" defTabSz="8072438" rtl="0" eaLnBrk="1" fontAlgn="base" latinLnBrk="0" hangingPunct="1">
              <a:lnSpc>
                <a:spcPts val="1200"/>
              </a:lnSpc>
              <a:spcBef>
                <a:spcPct val="0"/>
              </a:spcBef>
              <a:spcAft>
                <a:spcPct val="0"/>
              </a:spcAft>
              <a:buClr>
                <a:srgbClr val="000000"/>
              </a:buClr>
              <a:buSzTx/>
              <a:buFontTx/>
              <a:buNone/>
              <a:tabLst/>
              <a:defRPr/>
            </a:pPr>
            <a:r>
              <a:rPr lang="en-GB" altLang="en-US" noProof="0"/>
              <a:t>Click to add subtitle [optional]</a:t>
            </a:r>
          </a:p>
        </p:txBody>
      </p:sp>
      <p:sp>
        <p:nvSpPr>
          <p:cNvPr id="374788" name="Line 4"/>
          <p:cNvSpPr>
            <a:spLocks noChangeShapeType="1"/>
          </p:cNvSpPr>
          <p:nvPr/>
        </p:nvSpPr>
        <p:spPr bwMode="auto">
          <a:xfrm>
            <a:off x="358775" y="3438000"/>
            <a:ext cx="5399088"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74791" name="Line 7"/>
          <p:cNvSpPr>
            <a:spLocks noChangeShapeType="1"/>
          </p:cNvSpPr>
          <p:nvPr/>
        </p:nvSpPr>
        <p:spPr bwMode="auto">
          <a:xfrm>
            <a:off x="0" y="1789510"/>
            <a:ext cx="9144000" cy="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dirty="0"/>
          </a:p>
        </p:txBody>
      </p:sp>
      <p:sp>
        <p:nvSpPr>
          <p:cNvPr id="374797" name="Text Box 13"/>
          <p:cNvSpPr txBox="1">
            <a:spLocks noChangeArrowheads="1"/>
          </p:cNvSpPr>
          <p:nvPr/>
        </p:nvSpPr>
        <p:spPr bwMode="auto">
          <a:xfrm>
            <a:off x="6770340" y="4811353"/>
            <a:ext cx="1662113" cy="7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lnSpc>
                <a:spcPct val="100000"/>
              </a:lnSpc>
              <a:spcBef>
                <a:spcPct val="50000"/>
              </a:spcBef>
            </a:pPr>
            <a:r>
              <a:rPr lang="en-GB" altLang="en-US" sz="450" dirty="0">
                <a:solidFill>
                  <a:schemeClr val="tx1"/>
                </a:solidFill>
              </a:rPr>
              <a:t>An agency of the European Union</a:t>
            </a:r>
          </a:p>
        </p:txBody>
      </p:sp>
      <p:sp>
        <p:nvSpPr>
          <p:cNvPr id="374800" name="Line 16"/>
          <p:cNvSpPr>
            <a:spLocks noChangeShapeType="1"/>
          </p:cNvSpPr>
          <p:nvPr/>
        </p:nvSpPr>
        <p:spPr bwMode="auto">
          <a:xfrm>
            <a:off x="0" y="5049442"/>
            <a:ext cx="9144000" cy="119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073" t="17419" r="7056" b="17543"/>
          <a:stretch/>
        </p:blipFill>
        <p:spPr>
          <a:xfrm>
            <a:off x="5724000" y="396000"/>
            <a:ext cx="3060000" cy="1008000"/>
          </a:xfrm>
          <a:prstGeom prst="rect">
            <a:avLst/>
          </a:prstGeom>
        </p:spPr>
      </p:pic>
      <p:pic>
        <p:nvPicPr>
          <p:cNvPr id="13" name="Picture 15" descr="EU flag fpr PowerPoint presentations (RGB) (300 pp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74400" y="4672800"/>
            <a:ext cx="309024" cy="2088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5"/>
          <p:cNvSpPr>
            <a:spLocks noChangeArrowheads="1"/>
          </p:cNvSpPr>
          <p:nvPr userDrawn="1"/>
        </p:nvSpPr>
        <p:spPr bwMode="auto">
          <a:xfrm>
            <a:off x="0" y="5050800"/>
            <a:ext cx="9144000" cy="936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dirty="0"/>
          </a:p>
        </p:txBody>
      </p:sp>
      <p:sp>
        <p:nvSpPr>
          <p:cNvPr id="3" name="Text Placeholder 2"/>
          <p:cNvSpPr>
            <a:spLocks noGrp="1"/>
          </p:cNvSpPr>
          <p:nvPr>
            <p:ph type="body" sz="quarter" idx="10" hasCustomPrompt="1"/>
          </p:nvPr>
        </p:nvSpPr>
        <p:spPr>
          <a:xfrm>
            <a:off x="358775" y="4011911"/>
            <a:ext cx="5399088" cy="216024"/>
          </a:xfrm>
        </p:spPr>
        <p:txBody>
          <a:bodyPr/>
          <a:lstStyle>
            <a:lvl1pPr>
              <a:lnSpc>
                <a:spcPct val="100000"/>
              </a:lnSpc>
              <a:spcAft>
                <a:spcPts val="0"/>
              </a:spcAft>
              <a:defRPr sz="1100"/>
            </a:lvl1pPr>
          </a:lstStyle>
          <a:p>
            <a:r>
              <a:rPr lang="en-GB" altLang="en-US" kern="0"/>
              <a:t>Event title [optional]</a:t>
            </a:r>
          </a:p>
        </p:txBody>
      </p:sp>
    </p:spTree>
    <p:extLst>
      <p:ext uri="{BB962C8B-B14F-4D97-AF65-F5344CB8AC3E}">
        <p14:creationId xmlns:p14="http://schemas.microsoft.com/office/powerpoint/2010/main" val="137745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ltLang="en-US"/>
              <a:t>CTIS Bitesize Talk: Training materials, CTIS pre-requisites, and updates on transparency rules</a:t>
            </a:r>
          </a:p>
        </p:txBody>
      </p:sp>
      <p:sp>
        <p:nvSpPr>
          <p:cNvPr id="4" name="Slide Number Placeholder 3"/>
          <p:cNvSpPr>
            <a:spLocks noGrp="1"/>
          </p:cNvSpPr>
          <p:nvPr>
            <p:ph type="sldNum" sz="quarter" idx="11"/>
          </p:nvPr>
        </p:nvSpPr>
        <p:spPr/>
        <p:txBody>
          <a:bodyPr/>
          <a:lstStyle/>
          <a:p>
            <a:fld id="{DB468437-DC6C-443C-8387-7F3DABA73C17}" type="slidenum">
              <a:rPr lang="en-GB" altLang="en-US" smtClean="0"/>
              <a:pPr/>
              <a:t>‹#›</a:t>
            </a:fld>
            <a:endParaRPr lang="en-GB" altLang="en-US"/>
          </a:p>
        </p:txBody>
      </p:sp>
      <p:sp>
        <p:nvSpPr>
          <p:cNvPr id="5" name="Date Placeholder 4"/>
          <p:cNvSpPr>
            <a:spLocks noGrp="1"/>
          </p:cNvSpPr>
          <p:nvPr>
            <p:ph type="dt" sz="half" idx="12"/>
          </p:nvPr>
        </p:nvSpPr>
        <p:spPr/>
        <p:txBody>
          <a:bodyPr/>
          <a:lstStyle/>
          <a:p>
            <a:fld id="{5F9C1D8E-2DEE-49A0-8CE1-4644C707EFCA}" type="datetime4">
              <a:rPr lang="en-GB" altLang="en-US" smtClean="0"/>
              <a:t>12 December 2023</a:t>
            </a:fld>
            <a:endParaRPr lang="en-GB" altLang="en-US"/>
          </a:p>
        </p:txBody>
      </p:sp>
      <p:sp>
        <p:nvSpPr>
          <p:cNvPr id="6" name="Line 2"/>
          <p:cNvSpPr>
            <a:spLocks noChangeShapeType="1"/>
          </p:cNvSpPr>
          <p:nvPr userDrawn="1"/>
        </p:nvSpPr>
        <p:spPr bwMode="auto">
          <a:xfrm>
            <a:off x="358775" y="2833688"/>
            <a:ext cx="6120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Text Placeholder 9"/>
          <p:cNvSpPr>
            <a:spLocks noGrp="1"/>
          </p:cNvSpPr>
          <p:nvPr>
            <p:ph type="body" sz="quarter" idx="14" hasCustomPrompt="1"/>
          </p:nvPr>
        </p:nvSpPr>
        <p:spPr>
          <a:xfrm>
            <a:off x="360000" y="1996035"/>
            <a:ext cx="6120000" cy="755648"/>
          </a:xfrm>
        </p:spPr>
        <p:txBody>
          <a:bodyPr anchor="b" anchorCtr="0"/>
          <a:lstStyle>
            <a:lvl1pPr>
              <a:lnSpc>
                <a:spcPts val="2400"/>
              </a:lnSpc>
              <a:spcAft>
                <a:spcPts val="0"/>
              </a:spcAft>
              <a:defRPr sz="2100" b="0">
                <a:solidFill>
                  <a:srgbClr val="003399"/>
                </a:solidFill>
              </a:defRPr>
            </a:lvl1pPr>
          </a:lstStyle>
          <a:p>
            <a:pPr lvl="0"/>
            <a:r>
              <a:rPr lang="en-US"/>
              <a:t>Section title</a:t>
            </a:r>
            <a:endParaRPr lang="en-GB"/>
          </a:p>
        </p:txBody>
      </p:sp>
      <p:sp>
        <p:nvSpPr>
          <p:cNvPr id="13" name="Text Placeholder 12"/>
          <p:cNvSpPr>
            <a:spLocks noGrp="1"/>
          </p:cNvSpPr>
          <p:nvPr>
            <p:ph type="body" sz="quarter" idx="15" hasCustomPrompt="1"/>
          </p:nvPr>
        </p:nvSpPr>
        <p:spPr>
          <a:xfrm>
            <a:off x="360363" y="2931790"/>
            <a:ext cx="6119812" cy="1727523"/>
          </a:xfrm>
        </p:spPr>
        <p:txBody>
          <a:bodyPr/>
          <a:lstStyle>
            <a:lvl1pPr>
              <a:defRPr baseline="0"/>
            </a:lvl1pPr>
          </a:lstStyle>
          <a:p>
            <a:pPr lvl="0"/>
            <a:r>
              <a:rPr lang="en-US"/>
              <a:t>Section subtitle or brief intro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22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b="0" baseline="0"/>
            </a:lvl1pPr>
          </a:lstStyle>
          <a:p>
            <a:r>
              <a:rPr lang="en-US"/>
              <a:t>Click to edit Master title style</a:t>
            </a:r>
            <a:endParaRPr lang="en-GB"/>
          </a:p>
        </p:txBody>
      </p:sp>
      <p:sp>
        <p:nvSpPr>
          <p:cNvPr id="3" name="Content Placeholder 2"/>
          <p:cNvSpPr>
            <a:spLocks noGrp="1"/>
          </p:cNvSpPr>
          <p:nvPr>
            <p:ph sz="half" idx="1"/>
          </p:nvPr>
        </p:nvSpPr>
        <p:spPr>
          <a:xfrm>
            <a:off x="358776" y="1619250"/>
            <a:ext cx="4118400" cy="2969419"/>
          </a:xfrm>
        </p:spPr>
        <p:txBody>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marL="0" marR="0" lvl="0" indent="0" algn="l" defTabSz="8072438" rtl="0" eaLnBrk="1" fontAlgn="base" latinLnBrk="0" hangingPunct="1">
              <a:lnSpc>
                <a:spcPts val="2100"/>
              </a:lnSpc>
              <a:spcBef>
                <a:spcPct val="0"/>
              </a:spcBef>
              <a:spcAft>
                <a:spcPts val="900"/>
              </a:spcAft>
              <a:buClr>
                <a:srgbClr val="000000"/>
              </a:buClr>
              <a:buSzTx/>
              <a:buFontTx/>
              <a:buNone/>
              <a:tabLst/>
              <a:defRPr/>
            </a:pPr>
            <a:r>
              <a:rPr lang="en-US"/>
              <a:t>Click to edit Master text styles</a:t>
            </a:r>
          </a:p>
          <a:p>
            <a:pPr marL="0" marR="0" lvl="1" indent="0" algn="l" defTabSz="8072438" rtl="0" eaLnBrk="1" fontAlgn="base" latinLnBrk="0" hangingPunct="1">
              <a:lnSpc>
                <a:spcPts val="2100"/>
              </a:lnSpc>
              <a:spcBef>
                <a:spcPct val="0"/>
              </a:spcBef>
              <a:spcAft>
                <a:spcPts val="900"/>
              </a:spcAft>
              <a:buClr>
                <a:srgbClr val="000000"/>
              </a:buClr>
              <a:buSzTx/>
              <a:buFontTx/>
              <a:buNone/>
              <a:tabLst/>
              <a:defRPr/>
            </a:pPr>
            <a:r>
              <a:rPr lang="en-US"/>
              <a:t>Second level</a:t>
            </a:r>
          </a:p>
          <a:p>
            <a:pPr marL="0" marR="0" lvl="2" indent="0" algn="l" defTabSz="8072438" rtl="0" eaLnBrk="1" fontAlgn="base" latinLnBrk="0" hangingPunct="1">
              <a:lnSpc>
                <a:spcPts val="2100"/>
              </a:lnSpc>
              <a:spcBef>
                <a:spcPct val="0"/>
              </a:spcBef>
              <a:spcAft>
                <a:spcPts val="900"/>
              </a:spcAft>
              <a:buClr>
                <a:srgbClr val="000000"/>
              </a:buClr>
              <a:buSzTx/>
              <a:buFontTx/>
              <a:buNone/>
              <a:tabLst/>
              <a:defRPr/>
            </a:pPr>
            <a:r>
              <a:rPr lang="en-US"/>
              <a:t>Third level</a:t>
            </a:r>
          </a:p>
          <a:p>
            <a:pPr marL="0" marR="0" lvl="3" indent="0" algn="l" defTabSz="8072438" rtl="0" eaLnBrk="1" fontAlgn="base" latinLnBrk="0" hangingPunct="1">
              <a:lnSpc>
                <a:spcPts val="2100"/>
              </a:lnSpc>
              <a:spcBef>
                <a:spcPct val="0"/>
              </a:spcBef>
              <a:spcAft>
                <a:spcPts val="900"/>
              </a:spcAft>
              <a:buClr>
                <a:srgbClr val="000000"/>
              </a:buClr>
              <a:buSzTx/>
              <a:buFontTx/>
              <a:buNone/>
              <a:tabLst/>
              <a:defRPr/>
            </a:pPr>
            <a:r>
              <a:rPr lang="en-US"/>
              <a:t>Fourth level</a:t>
            </a:r>
          </a:p>
          <a:p>
            <a:pPr marL="0" marR="0" lvl="4" indent="0" algn="l" defTabSz="8072438" rtl="0" eaLnBrk="1" fontAlgn="base" latinLnBrk="0" hangingPunct="1">
              <a:lnSpc>
                <a:spcPts val="2100"/>
              </a:lnSpc>
              <a:spcBef>
                <a:spcPct val="0"/>
              </a:spcBef>
              <a:spcAft>
                <a:spcPts val="900"/>
              </a:spcAft>
              <a:buClr>
                <a:srgbClr val="000000"/>
              </a:buClr>
              <a:buSzTx/>
              <a:buFontTx/>
              <a:buNone/>
              <a:tabLst/>
              <a:defRPr/>
            </a:pPr>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dirty="0"/>
              <a:t>Presentation title (to edit, click Insert &gt; Header &amp; Footer)</a:t>
            </a: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pPr/>
              <a:t>‹#›</a:t>
            </a:fld>
            <a:endParaRPr lang="en-GB" altLang="en-US" dirty="0"/>
          </a:p>
        </p:txBody>
      </p:sp>
      <p:sp>
        <p:nvSpPr>
          <p:cNvPr id="7" name="Date Placeholder 6"/>
          <p:cNvSpPr>
            <a:spLocks noGrp="1"/>
          </p:cNvSpPr>
          <p:nvPr>
            <p:ph type="dt" sz="half" idx="12"/>
          </p:nvPr>
        </p:nvSpPr>
        <p:spPr/>
        <p:txBody>
          <a:bodyPr/>
          <a:lstStyle>
            <a:lvl1pPr>
              <a:defRPr/>
            </a:lvl1pPr>
          </a:lstStyle>
          <a:p>
            <a:fld id="{40C62F72-89C9-4CF8-92AB-633172F37EED}" type="datetime4">
              <a:rPr lang="en-GB" altLang="en-US" smtClean="0"/>
              <a:t>12 December 2023</a:t>
            </a:fld>
            <a:endParaRPr lang="en-GB" altLang="en-US" dirty="0"/>
          </a:p>
        </p:txBody>
      </p:sp>
      <p:sp>
        <p:nvSpPr>
          <p:cNvPr id="8" name="Content Placeholder 2"/>
          <p:cNvSpPr>
            <a:spLocks noGrp="1"/>
          </p:cNvSpPr>
          <p:nvPr>
            <p:ph sz="half" idx="13"/>
          </p:nvPr>
        </p:nvSpPr>
        <p:spPr>
          <a:xfrm>
            <a:off x="4662000" y="1619250"/>
            <a:ext cx="4118400" cy="2969419"/>
          </a:xfrm>
        </p:spPr>
        <p:txBody>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marL="0" marR="0" lvl="0" indent="0" algn="l" defTabSz="8072438" rtl="0" eaLnBrk="1" fontAlgn="base" latinLnBrk="0" hangingPunct="1">
              <a:lnSpc>
                <a:spcPts val="2100"/>
              </a:lnSpc>
              <a:spcBef>
                <a:spcPct val="0"/>
              </a:spcBef>
              <a:spcAft>
                <a:spcPts val="900"/>
              </a:spcAft>
              <a:buClr>
                <a:srgbClr val="000000"/>
              </a:buClr>
              <a:buSzTx/>
              <a:buFontTx/>
              <a:buNone/>
              <a:tabLst/>
              <a:defRPr/>
            </a:pPr>
            <a:r>
              <a:rPr lang="en-US"/>
              <a:t>Click to edit Master text styles</a:t>
            </a:r>
          </a:p>
          <a:p>
            <a:pPr marL="0" marR="0" lvl="1" indent="0" algn="l" defTabSz="8072438" rtl="0" eaLnBrk="1" fontAlgn="base" latinLnBrk="0" hangingPunct="1">
              <a:lnSpc>
                <a:spcPts val="2100"/>
              </a:lnSpc>
              <a:spcBef>
                <a:spcPct val="0"/>
              </a:spcBef>
              <a:spcAft>
                <a:spcPts val="900"/>
              </a:spcAft>
              <a:buClr>
                <a:srgbClr val="000000"/>
              </a:buClr>
              <a:buSzTx/>
              <a:buFontTx/>
              <a:buNone/>
              <a:tabLst/>
              <a:defRPr/>
            </a:pPr>
            <a:r>
              <a:rPr lang="en-US"/>
              <a:t>Second level</a:t>
            </a:r>
          </a:p>
          <a:p>
            <a:pPr marL="0" marR="0" lvl="2" indent="0" algn="l" defTabSz="8072438" rtl="0" eaLnBrk="1" fontAlgn="base" latinLnBrk="0" hangingPunct="1">
              <a:lnSpc>
                <a:spcPts val="2100"/>
              </a:lnSpc>
              <a:spcBef>
                <a:spcPct val="0"/>
              </a:spcBef>
              <a:spcAft>
                <a:spcPts val="900"/>
              </a:spcAft>
              <a:buClr>
                <a:srgbClr val="000000"/>
              </a:buClr>
              <a:buSzTx/>
              <a:buFontTx/>
              <a:buNone/>
              <a:tabLst/>
              <a:defRPr/>
            </a:pPr>
            <a:r>
              <a:rPr lang="en-US"/>
              <a:t>Third level</a:t>
            </a:r>
          </a:p>
          <a:p>
            <a:pPr marL="0" marR="0" lvl="3" indent="0" algn="l" defTabSz="8072438" rtl="0" eaLnBrk="1" fontAlgn="base" latinLnBrk="0" hangingPunct="1">
              <a:lnSpc>
                <a:spcPts val="2100"/>
              </a:lnSpc>
              <a:spcBef>
                <a:spcPct val="0"/>
              </a:spcBef>
              <a:spcAft>
                <a:spcPts val="900"/>
              </a:spcAft>
              <a:buClr>
                <a:srgbClr val="000000"/>
              </a:buClr>
              <a:buSzTx/>
              <a:buFontTx/>
              <a:buNone/>
              <a:tabLst/>
              <a:defRPr/>
            </a:pPr>
            <a:r>
              <a:rPr lang="en-US"/>
              <a:t>Fourth level</a:t>
            </a:r>
          </a:p>
          <a:p>
            <a:pPr marL="0" marR="0" lvl="4" indent="0" algn="l" defTabSz="8072438" rtl="0" eaLnBrk="1" fontAlgn="base" latinLnBrk="0" hangingPunct="1">
              <a:lnSpc>
                <a:spcPts val="2100"/>
              </a:lnSpc>
              <a:spcBef>
                <a:spcPct val="0"/>
              </a:spcBef>
              <a:spcAft>
                <a:spcPts val="900"/>
              </a:spcAft>
              <a:buClr>
                <a:srgbClr val="000000"/>
              </a:buClr>
              <a:buSzTx/>
              <a:buFontTx/>
              <a:buNone/>
              <a:tabLst/>
              <a:defRPr/>
            </a:pPr>
            <a:r>
              <a:rPr lang="en-US"/>
              <a:t>Fifth level</a:t>
            </a:r>
            <a:endParaRPr lang="en-GB"/>
          </a:p>
        </p:txBody>
      </p:sp>
    </p:spTree>
    <p:extLst>
      <p:ext uri="{BB962C8B-B14F-4D97-AF65-F5344CB8AC3E}">
        <p14:creationId xmlns:p14="http://schemas.microsoft.com/office/powerpoint/2010/main" val="3963711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ltLang="en-US" dirty="0"/>
              <a:t>Presentation title (to edit, click Insert &gt; Header &amp; Footer)</a:t>
            </a:r>
          </a:p>
        </p:txBody>
      </p:sp>
      <p:sp>
        <p:nvSpPr>
          <p:cNvPr id="4" name="Slide Number Placeholder 3"/>
          <p:cNvSpPr>
            <a:spLocks noGrp="1"/>
          </p:cNvSpPr>
          <p:nvPr>
            <p:ph type="sldNum" sz="quarter" idx="11"/>
          </p:nvPr>
        </p:nvSpPr>
        <p:spPr/>
        <p:txBody>
          <a:bodyPr/>
          <a:lstStyle/>
          <a:p>
            <a:fld id="{DB468437-DC6C-443C-8387-7F3DABA73C17}" type="slidenum">
              <a:rPr lang="en-GB" altLang="en-US" smtClean="0"/>
              <a:pPr/>
              <a:t>‹#›</a:t>
            </a:fld>
            <a:endParaRPr lang="en-GB" altLang="en-US" dirty="0"/>
          </a:p>
        </p:txBody>
      </p:sp>
      <p:sp>
        <p:nvSpPr>
          <p:cNvPr id="5" name="Date Placeholder 4"/>
          <p:cNvSpPr>
            <a:spLocks noGrp="1"/>
          </p:cNvSpPr>
          <p:nvPr>
            <p:ph type="dt" sz="half" idx="12"/>
          </p:nvPr>
        </p:nvSpPr>
        <p:spPr/>
        <p:txBody>
          <a:bodyPr/>
          <a:lstStyle/>
          <a:p>
            <a:fld id="{8FC7F762-EED0-4943-AC7F-56F3D3168557}" type="datetime4">
              <a:rPr lang="en-GB" altLang="en-US" smtClean="0"/>
              <a:t>12 December 2023</a:t>
            </a:fld>
            <a:endParaRPr lang="en-GB" altLang="en-US" dirty="0"/>
          </a:p>
        </p:txBody>
      </p:sp>
      <p:sp>
        <p:nvSpPr>
          <p:cNvPr id="6" name="Line 2"/>
          <p:cNvSpPr>
            <a:spLocks noChangeShapeType="1"/>
          </p:cNvSpPr>
          <p:nvPr userDrawn="1"/>
        </p:nvSpPr>
        <p:spPr bwMode="auto">
          <a:xfrm>
            <a:off x="358775" y="2833688"/>
            <a:ext cx="6120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 name="Text Placeholder 9"/>
          <p:cNvSpPr>
            <a:spLocks noGrp="1"/>
          </p:cNvSpPr>
          <p:nvPr>
            <p:ph type="body" sz="quarter" idx="14" hasCustomPrompt="1"/>
          </p:nvPr>
        </p:nvSpPr>
        <p:spPr>
          <a:xfrm>
            <a:off x="360000" y="1996035"/>
            <a:ext cx="6120000" cy="755648"/>
          </a:xfrm>
        </p:spPr>
        <p:txBody>
          <a:bodyPr anchor="b" anchorCtr="0"/>
          <a:lstStyle>
            <a:lvl1pPr>
              <a:lnSpc>
                <a:spcPts val="2400"/>
              </a:lnSpc>
              <a:spcAft>
                <a:spcPts val="0"/>
              </a:spcAft>
              <a:defRPr sz="2100" b="0">
                <a:solidFill>
                  <a:srgbClr val="003399"/>
                </a:solidFill>
              </a:defRPr>
            </a:lvl1pPr>
          </a:lstStyle>
          <a:p>
            <a:pPr lvl="0"/>
            <a:r>
              <a:rPr lang="en-US"/>
              <a:t>Section title</a:t>
            </a:r>
            <a:endParaRPr lang="en-GB"/>
          </a:p>
        </p:txBody>
      </p:sp>
      <p:sp>
        <p:nvSpPr>
          <p:cNvPr id="13" name="Text Placeholder 12"/>
          <p:cNvSpPr>
            <a:spLocks noGrp="1"/>
          </p:cNvSpPr>
          <p:nvPr>
            <p:ph type="body" sz="quarter" idx="15" hasCustomPrompt="1"/>
          </p:nvPr>
        </p:nvSpPr>
        <p:spPr>
          <a:xfrm>
            <a:off x="360363" y="2931790"/>
            <a:ext cx="6119812" cy="1727523"/>
          </a:xfrm>
        </p:spPr>
        <p:txBody>
          <a:bodyPr/>
          <a:lstStyle>
            <a:lvl1pPr>
              <a:defRPr baseline="0"/>
            </a:lvl1pPr>
          </a:lstStyle>
          <a:p>
            <a:pPr lvl="0"/>
            <a:r>
              <a:rPr lang="en-US"/>
              <a:t>Section subtitle or brief intro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391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Norm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dirty="0"/>
              <a:t>Presentation title (to edit, click Insert &gt; Header &amp; Footer)</a:t>
            </a:r>
          </a:p>
        </p:txBody>
      </p:sp>
      <p:sp>
        <p:nvSpPr>
          <p:cNvPr id="5" name="Slide Number Placeholder 4"/>
          <p:cNvSpPr>
            <a:spLocks noGrp="1"/>
          </p:cNvSpPr>
          <p:nvPr>
            <p:ph type="sldNum" sz="quarter" idx="11"/>
          </p:nvPr>
        </p:nvSpPr>
        <p:spPr/>
        <p:txBody>
          <a:bodyPr/>
          <a:lstStyle>
            <a:lvl1pPr>
              <a:defRPr/>
            </a:lvl1pPr>
          </a:lstStyle>
          <a:p>
            <a:fld id="{7957F717-FD23-493C-BA54-F5AB575BDEC9}" type="slidenum">
              <a:rPr lang="en-GB" altLang="en-US"/>
              <a:pPr/>
              <a:t>‹#›</a:t>
            </a:fld>
            <a:endParaRPr lang="en-GB" altLang="en-US" dirty="0"/>
          </a:p>
        </p:txBody>
      </p:sp>
      <p:sp>
        <p:nvSpPr>
          <p:cNvPr id="6" name="Date Placeholder 5"/>
          <p:cNvSpPr>
            <a:spLocks noGrp="1"/>
          </p:cNvSpPr>
          <p:nvPr>
            <p:ph type="dt" sz="half" idx="12"/>
          </p:nvPr>
        </p:nvSpPr>
        <p:spPr>
          <a:xfrm>
            <a:off x="7344000" y="4804172"/>
            <a:ext cx="1440000" cy="180975"/>
          </a:xfrm>
        </p:spPr>
        <p:txBody>
          <a:bodyPr/>
          <a:lstStyle>
            <a:lvl1pPr>
              <a:defRPr/>
            </a:lvl1pPr>
          </a:lstStyle>
          <a:p>
            <a:fld id="{F465C5D0-9806-438C-9AF7-992720D2AA50}" type="datetime4">
              <a:rPr lang="en-GB" altLang="en-US" smtClean="0"/>
              <a:t>12 December 2023</a:t>
            </a:fld>
            <a:endParaRPr lang="en-GB" altLang="en-US" dirty="0"/>
          </a:p>
        </p:txBody>
      </p:sp>
    </p:spTree>
    <p:extLst>
      <p:ext uri="{BB962C8B-B14F-4D97-AF65-F5344CB8AC3E}">
        <p14:creationId xmlns:p14="http://schemas.microsoft.com/office/powerpoint/2010/main" val="1568240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oub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sz="half" idx="1"/>
          </p:nvPr>
        </p:nvSpPr>
        <p:spPr>
          <a:xfrm>
            <a:off x="358776" y="1619250"/>
            <a:ext cx="4118400" cy="2969419"/>
          </a:xfrm>
        </p:spPr>
        <p:txBody>
          <a:bodyPr/>
          <a:lstStyle>
            <a:lvl1pPr>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2488" y="1619250"/>
            <a:ext cx="4117975" cy="2969419"/>
          </a:xfrm>
        </p:spPr>
        <p:txBody>
          <a:bodyPr/>
          <a:lstStyle>
            <a:lvl1pPr>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dirty="0"/>
              <a:t>Presentation title (to edit, click Insert &gt; Header &amp; Footer)</a:t>
            </a: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pPr/>
              <a:t>‹#›</a:t>
            </a:fld>
            <a:endParaRPr lang="en-GB" altLang="en-US" dirty="0"/>
          </a:p>
        </p:txBody>
      </p:sp>
      <p:sp>
        <p:nvSpPr>
          <p:cNvPr id="7" name="Date Placeholder 6"/>
          <p:cNvSpPr>
            <a:spLocks noGrp="1"/>
          </p:cNvSpPr>
          <p:nvPr>
            <p:ph type="dt" sz="half" idx="12"/>
          </p:nvPr>
        </p:nvSpPr>
        <p:spPr/>
        <p:txBody>
          <a:bodyPr/>
          <a:lstStyle>
            <a:lvl1pPr>
              <a:defRPr/>
            </a:lvl1pPr>
          </a:lstStyle>
          <a:p>
            <a:fld id="{DA5FEBD8-1626-4178-9558-0C3A4B7E77D7}" type="datetime4">
              <a:rPr lang="en-GB" altLang="en-US" smtClean="0"/>
              <a:t>12 December 2023</a:t>
            </a:fld>
            <a:endParaRPr lang="en-GB" altLang="en-US" dirty="0"/>
          </a:p>
        </p:txBody>
      </p:sp>
    </p:spTree>
    <p:extLst>
      <p:ext uri="{BB962C8B-B14F-4D97-AF65-F5344CB8AC3E}">
        <p14:creationId xmlns:p14="http://schemas.microsoft.com/office/powerpoint/2010/main" val="1539978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ltLang="en-US" dirty="0"/>
              <a:t>Presentation title (to edit, click Insert &gt; Header &amp; Footer)</a:t>
            </a:r>
          </a:p>
        </p:txBody>
      </p:sp>
      <p:sp>
        <p:nvSpPr>
          <p:cNvPr id="4" name="Slide Number Placeholder 3"/>
          <p:cNvSpPr>
            <a:spLocks noGrp="1"/>
          </p:cNvSpPr>
          <p:nvPr>
            <p:ph type="sldNum" sz="quarter" idx="11"/>
          </p:nvPr>
        </p:nvSpPr>
        <p:spPr/>
        <p:txBody>
          <a:bodyPr/>
          <a:lstStyle>
            <a:lvl1pPr>
              <a:defRPr/>
            </a:lvl1pPr>
          </a:lstStyle>
          <a:p>
            <a:fld id="{A4A0FAAC-E39B-4479-B08E-E201E90F7F69}" type="slidenum">
              <a:rPr lang="en-GB" altLang="en-US"/>
              <a:pPr/>
              <a:t>‹#›</a:t>
            </a:fld>
            <a:endParaRPr lang="en-GB" altLang="en-US" dirty="0"/>
          </a:p>
        </p:txBody>
      </p:sp>
      <p:sp>
        <p:nvSpPr>
          <p:cNvPr id="5" name="Date Placeholder 4"/>
          <p:cNvSpPr>
            <a:spLocks noGrp="1"/>
          </p:cNvSpPr>
          <p:nvPr>
            <p:ph type="dt" sz="half" idx="12"/>
          </p:nvPr>
        </p:nvSpPr>
        <p:spPr/>
        <p:txBody>
          <a:bodyPr/>
          <a:lstStyle>
            <a:lvl1pPr>
              <a:defRPr/>
            </a:lvl1pPr>
          </a:lstStyle>
          <a:p>
            <a:fld id="{EA3F8FBC-0203-48D0-A71C-C63BCF26DEA0}" type="datetime4">
              <a:rPr lang="en-GB" altLang="en-US" smtClean="0"/>
              <a:t>12 December 2023</a:t>
            </a:fld>
            <a:endParaRPr lang="en-GB" altLang="en-US" dirty="0"/>
          </a:p>
        </p:txBody>
      </p:sp>
    </p:spTree>
    <p:extLst>
      <p:ext uri="{BB962C8B-B14F-4D97-AF65-F5344CB8AC3E}">
        <p14:creationId xmlns:p14="http://schemas.microsoft.com/office/powerpoint/2010/main" val="1883149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pag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504000"/>
            <a:ext cx="9144000" cy="4546800"/>
          </a:xfrm>
        </p:spPr>
        <p:txBody>
          <a:bodyPr/>
          <a:lstStyle>
            <a:lvl1pPr>
              <a:defRPr/>
            </a:lvl1pPr>
          </a:lstStyle>
          <a:p>
            <a:r>
              <a:rPr lang="en-US" dirty="0"/>
              <a:t>Click icon to add picture</a:t>
            </a:r>
            <a:endParaRPr lang="en-GB" dirty="0"/>
          </a:p>
        </p:txBody>
      </p:sp>
    </p:spTree>
    <p:extLst>
      <p:ext uri="{BB962C8B-B14F-4D97-AF65-F5344CB8AC3E}">
        <p14:creationId xmlns:p14="http://schemas.microsoft.com/office/powerpoint/2010/main" val="1716077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60648" y="2452033"/>
            <a:ext cx="3995520" cy="3995520"/>
          </a:xfrm>
          <a:prstGeom prst="rect">
            <a:avLst/>
          </a:prstGeom>
          <a:effectLst/>
        </p:spPr>
      </p:pic>
    </p:spTree>
    <p:extLst>
      <p:ext uri="{BB962C8B-B14F-4D97-AF65-F5344CB8AC3E}">
        <p14:creationId xmlns:p14="http://schemas.microsoft.com/office/powerpoint/2010/main" val="3837107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orm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CTIS Bitesize Talk: Training materials, CTIS pre-requisites, and updates on transparency rules</a:t>
            </a:r>
          </a:p>
        </p:txBody>
      </p:sp>
      <p:sp>
        <p:nvSpPr>
          <p:cNvPr id="5" name="Slide Number Placeholder 4"/>
          <p:cNvSpPr>
            <a:spLocks noGrp="1"/>
          </p:cNvSpPr>
          <p:nvPr>
            <p:ph type="sldNum" sz="quarter" idx="11"/>
          </p:nvPr>
        </p:nvSpPr>
        <p:spPr/>
        <p:txBody>
          <a:bodyPr/>
          <a:lstStyle>
            <a:lvl1pPr>
              <a:defRPr/>
            </a:lvl1pPr>
          </a:lstStyle>
          <a:p>
            <a:fld id="{7957F717-FD23-493C-BA54-F5AB575BDEC9}" type="slidenum">
              <a:rPr lang="en-GB" altLang="en-US"/>
              <a:pPr/>
              <a:t>‹#›</a:t>
            </a:fld>
            <a:endParaRPr lang="en-GB" altLang="en-US"/>
          </a:p>
        </p:txBody>
      </p:sp>
      <p:sp>
        <p:nvSpPr>
          <p:cNvPr id="6" name="Date Placeholder 5"/>
          <p:cNvSpPr>
            <a:spLocks noGrp="1"/>
          </p:cNvSpPr>
          <p:nvPr>
            <p:ph type="dt" sz="half" idx="12"/>
          </p:nvPr>
        </p:nvSpPr>
        <p:spPr>
          <a:xfrm>
            <a:off x="7344000" y="4804172"/>
            <a:ext cx="1440000" cy="180975"/>
          </a:xfrm>
        </p:spPr>
        <p:txBody>
          <a:bodyPr/>
          <a:lstStyle>
            <a:lvl1pPr>
              <a:defRPr/>
            </a:lvl1pPr>
          </a:lstStyle>
          <a:p>
            <a:fld id="{93BC931F-7485-4ED0-8E7B-1826F5EFEFDD}" type="datetime4">
              <a:rPr lang="en-GB" altLang="en-US" smtClean="0"/>
              <a:t>12 December 2023</a:t>
            </a:fld>
            <a:endParaRPr lang="en-GB" altLang="en-US"/>
          </a:p>
        </p:txBody>
      </p:sp>
    </p:spTree>
    <p:extLst>
      <p:ext uri="{BB962C8B-B14F-4D97-AF65-F5344CB8AC3E}">
        <p14:creationId xmlns:p14="http://schemas.microsoft.com/office/powerpoint/2010/main" val="51439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ub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sz="half" idx="1"/>
          </p:nvPr>
        </p:nvSpPr>
        <p:spPr>
          <a:xfrm>
            <a:off x="358776" y="1619250"/>
            <a:ext cx="4118400" cy="2969419"/>
          </a:xfrm>
        </p:spPr>
        <p:txBody>
          <a:bodyPr/>
          <a:lstStyle>
            <a:lvl1pPr>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2488" y="1619250"/>
            <a:ext cx="4117975" cy="2969419"/>
          </a:xfrm>
        </p:spPr>
        <p:txBody>
          <a:bodyPr/>
          <a:lstStyle>
            <a:lvl1pPr>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t>CTIS Bitesize Talk: Training materials, CTIS pre-requisites, and updates on transparency rules</a:t>
            </a: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pPr/>
              <a:t>‹#›</a:t>
            </a:fld>
            <a:endParaRPr lang="en-GB" altLang="en-US"/>
          </a:p>
        </p:txBody>
      </p:sp>
      <p:sp>
        <p:nvSpPr>
          <p:cNvPr id="7" name="Date Placeholder 6"/>
          <p:cNvSpPr>
            <a:spLocks noGrp="1"/>
          </p:cNvSpPr>
          <p:nvPr>
            <p:ph type="dt" sz="half" idx="12"/>
          </p:nvPr>
        </p:nvSpPr>
        <p:spPr/>
        <p:txBody>
          <a:bodyPr/>
          <a:lstStyle>
            <a:lvl1pPr>
              <a:defRPr/>
            </a:lvl1pPr>
          </a:lstStyle>
          <a:p>
            <a:fld id="{F8238C20-9ACE-4CDD-94AA-1E660334CF0A}" type="datetime4">
              <a:rPr lang="en-GB" altLang="en-US" smtClean="0"/>
              <a:t>12 December 2023</a:t>
            </a:fld>
            <a:endParaRPr lang="en-GB" altLang="en-US"/>
          </a:p>
        </p:txBody>
      </p:sp>
    </p:spTree>
    <p:extLst>
      <p:ext uri="{BB962C8B-B14F-4D97-AF65-F5344CB8AC3E}">
        <p14:creationId xmlns:p14="http://schemas.microsoft.com/office/powerpoint/2010/main" val="167006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ltLang="en-US"/>
              <a:t>CTIS Bitesize Talk: Training materials, CTIS pre-requisites, and updates on transparency rules</a:t>
            </a:r>
          </a:p>
        </p:txBody>
      </p:sp>
      <p:sp>
        <p:nvSpPr>
          <p:cNvPr id="4" name="Slide Number Placeholder 3"/>
          <p:cNvSpPr>
            <a:spLocks noGrp="1"/>
          </p:cNvSpPr>
          <p:nvPr>
            <p:ph type="sldNum" sz="quarter" idx="11"/>
          </p:nvPr>
        </p:nvSpPr>
        <p:spPr/>
        <p:txBody>
          <a:bodyPr/>
          <a:lstStyle>
            <a:lvl1pPr>
              <a:defRPr/>
            </a:lvl1pPr>
          </a:lstStyle>
          <a:p>
            <a:fld id="{A4A0FAAC-E39B-4479-B08E-E201E90F7F69}" type="slidenum">
              <a:rPr lang="en-GB" altLang="en-US"/>
              <a:pPr/>
              <a:t>‹#›</a:t>
            </a:fld>
            <a:endParaRPr lang="en-GB" altLang="en-US"/>
          </a:p>
        </p:txBody>
      </p:sp>
      <p:sp>
        <p:nvSpPr>
          <p:cNvPr id="5" name="Date Placeholder 4"/>
          <p:cNvSpPr>
            <a:spLocks noGrp="1"/>
          </p:cNvSpPr>
          <p:nvPr>
            <p:ph type="dt" sz="half" idx="12"/>
          </p:nvPr>
        </p:nvSpPr>
        <p:spPr/>
        <p:txBody>
          <a:bodyPr/>
          <a:lstStyle>
            <a:lvl1pPr>
              <a:defRPr/>
            </a:lvl1pPr>
          </a:lstStyle>
          <a:p>
            <a:fld id="{C7FFAA7C-6E31-4E2E-9D17-B55F994C4CB6}" type="datetime4">
              <a:rPr lang="en-GB" altLang="en-US" smtClean="0"/>
              <a:t>12 December 2023</a:t>
            </a:fld>
            <a:endParaRPr lang="en-GB" altLang="en-US"/>
          </a:p>
        </p:txBody>
      </p:sp>
    </p:spTree>
    <p:extLst>
      <p:ext uri="{BB962C8B-B14F-4D97-AF65-F5344CB8AC3E}">
        <p14:creationId xmlns:p14="http://schemas.microsoft.com/office/powerpoint/2010/main" val="2187312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pag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504000"/>
            <a:ext cx="9144000" cy="4546800"/>
          </a:xfrm>
        </p:spPr>
        <p:txBody>
          <a:bodyPr/>
          <a:lstStyle>
            <a:lvl1pPr>
              <a:defRPr/>
            </a:lvl1pPr>
          </a:lstStyle>
          <a:p>
            <a:r>
              <a:rPr lang="en-US"/>
              <a:t>Click icon to add picture</a:t>
            </a:r>
            <a:endParaRPr lang="en-GB"/>
          </a:p>
        </p:txBody>
      </p:sp>
    </p:spTree>
    <p:extLst>
      <p:ext uri="{BB962C8B-B14F-4D97-AF65-F5344CB8AC3E}">
        <p14:creationId xmlns:p14="http://schemas.microsoft.com/office/powerpoint/2010/main" val="310004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60648" y="2452033"/>
            <a:ext cx="3995520" cy="3995520"/>
          </a:xfrm>
          <a:prstGeom prst="rect">
            <a:avLst/>
          </a:prstGeom>
          <a:effectLst/>
        </p:spPr>
      </p:pic>
    </p:spTree>
    <p:extLst>
      <p:ext uri="{BB962C8B-B14F-4D97-AF65-F5344CB8AC3E}">
        <p14:creationId xmlns:p14="http://schemas.microsoft.com/office/powerpoint/2010/main" val="195567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able of conte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CDA092-EA2D-4B43-8699-DA059A95A6E6}"/>
              </a:ext>
            </a:extLst>
          </p:cNvPr>
          <p:cNvSpPr>
            <a:spLocks noGrp="1" noChangeArrowheads="1"/>
          </p:cNvSpPr>
          <p:nvPr>
            <p:ph type="ftr" sz="quarter" idx="14"/>
          </p:nvPr>
        </p:nvSpPr>
        <p:spPr>
          <a:ln/>
        </p:spPr>
        <p:txBody>
          <a:bodyPr/>
          <a:lstStyle>
            <a:lvl1pPr>
              <a:defRPr/>
            </a:lvl1pPr>
          </a:lstStyle>
          <a:p>
            <a:pPr>
              <a:defRPr/>
            </a:pPr>
            <a:r>
              <a:rPr lang="en-GB" altLang="en-US"/>
              <a:t>CTIS Bitesize Talk: Training materials, CTIS pre-requisites, and updates on transparency rules</a:t>
            </a:r>
          </a:p>
        </p:txBody>
      </p:sp>
      <p:sp>
        <p:nvSpPr>
          <p:cNvPr id="6" name="Rectangle 5">
            <a:extLst>
              <a:ext uri="{FF2B5EF4-FFF2-40B4-BE49-F238E27FC236}">
                <a16:creationId xmlns:a16="http://schemas.microsoft.com/office/drawing/2014/main" id="{DB789DC6-7F5C-4BFA-BF67-8CA85D6A9525}"/>
              </a:ext>
            </a:extLst>
          </p:cNvPr>
          <p:cNvSpPr>
            <a:spLocks noGrp="1" noChangeArrowheads="1"/>
          </p:cNvSpPr>
          <p:nvPr>
            <p:ph type="sldNum" sz="quarter" idx="15"/>
          </p:nvPr>
        </p:nvSpPr>
        <p:spPr>
          <a:ln/>
        </p:spPr>
        <p:txBody>
          <a:bodyPr/>
          <a:lstStyle>
            <a:lvl1pPr>
              <a:defRPr/>
            </a:lvl1pPr>
          </a:lstStyle>
          <a:p>
            <a:pPr>
              <a:defRPr/>
            </a:pPr>
            <a:fld id="{F69E6018-59B5-46EA-8869-68040070A540}" type="slidenum">
              <a:rPr lang="en-GB" altLang="en-US"/>
              <a:pPr>
                <a:defRPr/>
              </a:pPr>
              <a:t>‹#›</a:t>
            </a:fld>
            <a:endParaRPr lang="en-GB" altLang="en-US"/>
          </a:p>
        </p:txBody>
      </p:sp>
      <p:sp>
        <p:nvSpPr>
          <p:cNvPr id="7" name="Rectangle 8">
            <a:extLst>
              <a:ext uri="{FF2B5EF4-FFF2-40B4-BE49-F238E27FC236}">
                <a16:creationId xmlns:a16="http://schemas.microsoft.com/office/drawing/2014/main" id="{071D2145-AFC1-4F70-A8D7-3C6662B3064A}"/>
              </a:ext>
            </a:extLst>
          </p:cNvPr>
          <p:cNvSpPr>
            <a:spLocks noGrp="1" noChangeArrowheads="1"/>
          </p:cNvSpPr>
          <p:nvPr>
            <p:ph type="dt" sz="half" idx="16"/>
          </p:nvPr>
        </p:nvSpPr>
        <p:spPr>
          <a:ln/>
        </p:spPr>
        <p:txBody>
          <a:bodyPr/>
          <a:lstStyle>
            <a:lvl1pPr>
              <a:defRPr/>
            </a:lvl1pPr>
          </a:lstStyle>
          <a:p>
            <a:pPr>
              <a:defRPr/>
            </a:pPr>
            <a:fld id="{0EB92F02-CC8E-443C-B0D9-6B561600E973}" type="datetime4">
              <a:rPr lang="en-GB" altLang="en-US" smtClean="0"/>
              <a:t>12 December 2023</a:t>
            </a:fld>
            <a:endParaRPr lang="en-GB" altLang="en-US"/>
          </a:p>
        </p:txBody>
      </p:sp>
      <p:sp>
        <p:nvSpPr>
          <p:cNvPr id="9" name="Picture Placeholder 8">
            <a:extLst>
              <a:ext uri="{FF2B5EF4-FFF2-40B4-BE49-F238E27FC236}">
                <a16:creationId xmlns:a16="http://schemas.microsoft.com/office/drawing/2014/main" id="{9F9D9C8B-7BEA-4453-94CE-DA94A1D6EB2F}"/>
              </a:ext>
            </a:extLst>
          </p:cNvPr>
          <p:cNvSpPr>
            <a:spLocks noGrp="1"/>
          </p:cNvSpPr>
          <p:nvPr>
            <p:ph type="pic" sz="quarter" idx="17"/>
          </p:nvPr>
        </p:nvSpPr>
        <p:spPr>
          <a:xfrm>
            <a:off x="2080290" y="1387011"/>
            <a:ext cx="1672346" cy="2242335"/>
          </a:xfrm>
        </p:spPr>
        <p:txBody>
          <a:bodyPr/>
          <a:lstStyle/>
          <a:p>
            <a:endParaRPr lang="en-NL"/>
          </a:p>
        </p:txBody>
      </p:sp>
      <p:sp>
        <p:nvSpPr>
          <p:cNvPr id="10" name="Picture Placeholder 8">
            <a:extLst>
              <a:ext uri="{FF2B5EF4-FFF2-40B4-BE49-F238E27FC236}">
                <a16:creationId xmlns:a16="http://schemas.microsoft.com/office/drawing/2014/main" id="{53A6D8C5-F103-4D33-B09A-B97C56AD8B2F}"/>
              </a:ext>
            </a:extLst>
          </p:cNvPr>
          <p:cNvSpPr>
            <a:spLocks noGrp="1"/>
          </p:cNvSpPr>
          <p:nvPr>
            <p:ph type="pic" sz="quarter" idx="18"/>
          </p:nvPr>
        </p:nvSpPr>
        <p:spPr>
          <a:xfrm>
            <a:off x="4090172" y="1387011"/>
            <a:ext cx="1672346" cy="2242335"/>
          </a:xfrm>
        </p:spPr>
        <p:txBody>
          <a:bodyPr/>
          <a:lstStyle/>
          <a:p>
            <a:endParaRPr lang="en-NL"/>
          </a:p>
        </p:txBody>
      </p:sp>
      <p:sp>
        <p:nvSpPr>
          <p:cNvPr id="11" name="Picture Placeholder 8">
            <a:extLst>
              <a:ext uri="{FF2B5EF4-FFF2-40B4-BE49-F238E27FC236}">
                <a16:creationId xmlns:a16="http://schemas.microsoft.com/office/drawing/2014/main" id="{B97A67CC-45A3-4A85-B5C6-18661A69FB66}"/>
              </a:ext>
            </a:extLst>
          </p:cNvPr>
          <p:cNvSpPr>
            <a:spLocks noGrp="1"/>
          </p:cNvSpPr>
          <p:nvPr>
            <p:ph type="pic" sz="quarter" idx="19"/>
          </p:nvPr>
        </p:nvSpPr>
        <p:spPr>
          <a:xfrm>
            <a:off x="6331222" y="1387011"/>
            <a:ext cx="1672346" cy="2242335"/>
          </a:xfrm>
        </p:spPr>
        <p:txBody>
          <a:bodyPr/>
          <a:lstStyle/>
          <a:p>
            <a:endParaRPr lang="en-NL"/>
          </a:p>
        </p:txBody>
      </p:sp>
      <p:sp>
        <p:nvSpPr>
          <p:cNvPr id="12" name="Picture Placeholder 8">
            <a:extLst>
              <a:ext uri="{FF2B5EF4-FFF2-40B4-BE49-F238E27FC236}">
                <a16:creationId xmlns:a16="http://schemas.microsoft.com/office/drawing/2014/main" id="{82836DA3-E37E-4AF7-B6F8-4F7CDBC3BE83}"/>
              </a:ext>
            </a:extLst>
          </p:cNvPr>
          <p:cNvSpPr>
            <a:spLocks noGrp="1"/>
          </p:cNvSpPr>
          <p:nvPr>
            <p:ph type="pic" sz="quarter" idx="20"/>
          </p:nvPr>
        </p:nvSpPr>
        <p:spPr>
          <a:xfrm>
            <a:off x="123591" y="1387011"/>
            <a:ext cx="1672346" cy="2242335"/>
          </a:xfrm>
        </p:spPr>
        <p:txBody>
          <a:bodyPr/>
          <a:lstStyle/>
          <a:p>
            <a:endParaRPr lang="en-NL"/>
          </a:p>
        </p:txBody>
      </p:sp>
    </p:spTree>
    <p:extLst>
      <p:ext uri="{BB962C8B-B14F-4D97-AF65-F5344CB8AC3E}">
        <p14:creationId xmlns:p14="http://schemas.microsoft.com/office/powerpoint/2010/main" val="1279167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5.png"/><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5.png"/><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bwMode="auto">
          <a:xfrm>
            <a:off x="358776" y="769144"/>
            <a:ext cx="8424000" cy="7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add title</a:t>
            </a:r>
          </a:p>
        </p:txBody>
      </p:sp>
      <p:sp>
        <p:nvSpPr>
          <p:cNvPr id="373764" name="Rectangle 4"/>
          <p:cNvSpPr>
            <a:spLocks noGrp="1" noChangeArrowheads="1"/>
          </p:cNvSpPr>
          <p:nvPr>
            <p:ph type="ftr" sz="quarter" idx="3"/>
          </p:nvPr>
        </p:nvSpPr>
        <p:spPr bwMode="auto">
          <a:xfrm>
            <a:off x="719139" y="4804172"/>
            <a:ext cx="647858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200"/>
              </a:lnSpc>
              <a:defRPr sz="830">
                <a:solidFill>
                  <a:schemeClr val="tx1"/>
                </a:solidFill>
              </a:defRPr>
            </a:lvl1pPr>
          </a:lstStyle>
          <a:p>
            <a:r>
              <a:rPr lang="en-GB" altLang="en-US"/>
              <a:t>CTIS Bitesize Talk: Training materials, CTIS pre-requisites, and updates on transparency rules</a:t>
            </a:r>
          </a:p>
        </p:txBody>
      </p:sp>
      <p:sp>
        <p:nvSpPr>
          <p:cNvPr id="373765" name="Rectangle 5"/>
          <p:cNvSpPr>
            <a:spLocks noGrp="1" noChangeArrowheads="1"/>
          </p:cNvSpPr>
          <p:nvPr>
            <p:ph type="sldNum" sz="quarter" idx="4"/>
          </p:nvPr>
        </p:nvSpPr>
        <p:spPr bwMode="auto">
          <a:xfrm>
            <a:off x="360364" y="4804172"/>
            <a:ext cx="307975" cy="17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200"/>
              </a:lnSpc>
              <a:defRPr sz="830">
                <a:solidFill>
                  <a:schemeClr val="tx1"/>
                </a:solidFill>
              </a:defRPr>
            </a:lvl1pPr>
          </a:lstStyle>
          <a:p>
            <a:fld id="{DB468437-DC6C-443C-8387-7F3DABA73C17}" type="slidenum">
              <a:rPr lang="en-GB" altLang="en-US" smtClean="0"/>
              <a:pPr/>
              <a:t>‹#›</a:t>
            </a:fld>
            <a:endParaRPr lang="en-GB" altLang="en-US"/>
          </a:p>
        </p:txBody>
      </p:sp>
      <p:sp>
        <p:nvSpPr>
          <p:cNvPr id="373768" name="Rectangle 8"/>
          <p:cNvSpPr>
            <a:spLocks noGrp="1" noChangeArrowheads="1"/>
          </p:cNvSpPr>
          <p:nvPr>
            <p:ph type="dt" sz="half" idx="2"/>
          </p:nvPr>
        </p:nvSpPr>
        <p:spPr bwMode="auto">
          <a:xfrm>
            <a:off x="7344000" y="4804172"/>
            <a:ext cx="1439862"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ts val="1200"/>
              </a:lnSpc>
              <a:defRPr sz="830">
                <a:solidFill>
                  <a:schemeClr val="tx1"/>
                </a:solidFill>
              </a:defRPr>
            </a:lvl1pPr>
          </a:lstStyle>
          <a:p>
            <a:fld id="{0D1A7DF7-1825-4133-83AA-174DEC32BD7F}" type="datetime4">
              <a:rPr lang="en-GB" altLang="en-US" smtClean="0"/>
              <a:t>12 December 2023</a:t>
            </a:fld>
            <a:endParaRPr lang="en-GB" altLang="en-US"/>
          </a:p>
        </p:txBody>
      </p:sp>
      <p:sp>
        <p:nvSpPr>
          <p:cNvPr id="373775" name="Rectangle 15"/>
          <p:cNvSpPr>
            <a:spLocks noChangeArrowheads="1"/>
          </p:cNvSpPr>
          <p:nvPr/>
        </p:nvSpPr>
        <p:spPr bwMode="auto">
          <a:xfrm>
            <a:off x="0" y="0"/>
            <a:ext cx="9144000" cy="504825"/>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73777" name="Line 17"/>
          <p:cNvSpPr>
            <a:spLocks noChangeShapeType="1"/>
          </p:cNvSpPr>
          <p:nvPr/>
        </p:nvSpPr>
        <p:spPr bwMode="auto">
          <a:xfrm>
            <a:off x="0" y="507206"/>
            <a:ext cx="9144000" cy="1191"/>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81" name="Rectangle 21"/>
          <p:cNvSpPr>
            <a:spLocks noGrp="1" noChangeArrowheads="1"/>
          </p:cNvSpPr>
          <p:nvPr>
            <p:ph type="body" idx="1"/>
          </p:nvPr>
        </p:nvSpPr>
        <p:spPr bwMode="auto">
          <a:xfrm>
            <a:off x="358776" y="1619250"/>
            <a:ext cx="8424000" cy="2969419"/>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Normal text – Verdana, 15pt regular, ls 21pt, ap 9pt, black.</a:t>
            </a:r>
          </a:p>
          <a:p>
            <a:pPr lvl="1"/>
            <a:r>
              <a:rPr lang="en-GB" altLang="en-US"/>
              <a:t>Title – Verdana, 21pt regular, ls 27pt, blue (0,51,153).</a:t>
            </a:r>
          </a:p>
          <a:p>
            <a:pPr lvl="1"/>
            <a:r>
              <a:rPr lang="en-GB" altLang="en-US"/>
              <a:t>Subtitle – Verdana, 18pt bold (apply manually), ls 27pt, blue (0,51,153).</a:t>
            </a:r>
          </a:p>
          <a:p>
            <a:pPr lvl="1"/>
            <a:r>
              <a:rPr lang="en-GB" altLang="en-US"/>
              <a:t>Bullets level 1 – Verdana, 13.5pt regular, ls 18pt, ap 6pt, black.</a:t>
            </a:r>
          </a:p>
          <a:p>
            <a:pPr lvl="2"/>
            <a:r>
              <a:rPr lang="en-GB" altLang="en-US"/>
              <a:t>Bullets level 2 – Verdana, 12pt regular, ls 18pt, ap 4.5pt, black.</a:t>
            </a:r>
          </a:p>
          <a:p>
            <a:pPr lvl="3"/>
            <a:r>
              <a:rPr lang="en-GB" altLang="en-US"/>
              <a:t>Bullets level 3 – Verdana, 10.5pt regular, ls 15pt, ap 4.5pt, black. NOT RECOMMENDED TO USE BEYOND LEVEL 3</a:t>
            </a:r>
          </a:p>
          <a:p>
            <a:pPr lvl="4"/>
            <a:r>
              <a:rPr lang="en-GB" altLang="en-US"/>
              <a:t>Bullets level 4 – Verdana, 10.5pt regular, ls 15pt, ap 4.5pt, black.</a:t>
            </a:r>
          </a:p>
          <a:p>
            <a:pPr lvl="4"/>
            <a:r>
              <a:rPr lang="en-GB" altLang="en-US"/>
              <a:t>Bullets level 5 – Verdana, 10.5pt regular, ls 15pt, ap 4.5pt, black.</a:t>
            </a:r>
          </a:p>
          <a:p>
            <a:pPr lvl="6"/>
            <a:r>
              <a:rPr lang="en-GB" altLang="en-US"/>
              <a:t>Bullets level 6 – Verdana, 10.5pt regular, ls 15pt, ap 4.5pt, black.</a:t>
            </a:r>
          </a:p>
          <a:p>
            <a:pPr lvl="7"/>
            <a:r>
              <a:rPr lang="en-GB" altLang="en-US"/>
              <a:t>Bullets level 7 – Verdana, 10.5pt regular, ls 15pt, ap 4.5pt, black.</a:t>
            </a:r>
          </a:p>
          <a:p>
            <a:pPr lvl="8"/>
            <a:r>
              <a:rPr lang="en-GB" altLang="en-US"/>
              <a:t>Bullets level 8 – Verdana, 10.5pt regular, ls 15pt, ap 4.5pt, black.</a:t>
            </a:r>
          </a:p>
        </p:txBody>
      </p:sp>
      <p:sp>
        <p:nvSpPr>
          <p:cNvPr id="13" name="Rectangle 15"/>
          <p:cNvSpPr>
            <a:spLocks noChangeArrowheads="1"/>
          </p:cNvSpPr>
          <p:nvPr/>
        </p:nvSpPr>
        <p:spPr bwMode="auto">
          <a:xfrm>
            <a:off x="0" y="5050800"/>
            <a:ext cx="9144000" cy="936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pic>
        <p:nvPicPr>
          <p:cNvPr id="2050"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846672" y="84714"/>
            <a:ext cx="936104" cy="33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SIPCMContentMarking" descr="{&quot;HashCode&quot;:-411456414,&quot;Placement&quot;:&quot;Footer&quot;,&quot;Top&quot;:388.417633,&quot;Left&quot;:253.010468,&quot;SlideWidth&quot;:720,&quot;SlideHeight&quot;:405}">
            <a:extLst>
              <a:ext uri="{FF2B5EF4-FFF2-40B4-BE49-F238E27FC236}">
                <a16:creationId xmlns:a16="http://schemas.microsoft.com/office/drawing/2014/main" id="{1995FEF9-10A0-3C2F-64EC-D6B1C9E3C08E}"/>
              </a:ext>
            </a:extLst>
          </p:cNvPr>
          <p:cNvSpPr txBox="1"/>
          <p:nvPr userDrawn="1"/>
        </p:nvSpPr>
        <p:spPr>
          <a:xfrm>
            <a:off x="3213233" y="4932904"/>
            <a:ext cx="2717535" cy="210596"/>
          </a:xfrm>
          <a:prstGeom prst="rect">
            <a:avLst/>
          </a:prstGeom>
          <a:noFill/>
        </p:spPr>
        <p:txBody>
          <a:bodyPr vert="horz" wrap="square" lIns="0" tIns="0" rIns="0" bIns="0" rtlCol="0" anchor="ctr" anchorCtr="1">
            <a:spAutoFit/>
          </a:bodyPr>
          <a:lstStyle/>
          <a:p>
            <a:pPr algn="ctr">
              <a:spcBef>
                <a:spcPct val="0"/>
              </a:spcBef>
              <a:spcAft>
                <a:spcPct val="0"/>
              </a:spcAft>
            </a:pPr>
            <a:r>
              <a:rPr lang="en-GB" sz="700">
                <a:solidFill>
                  <a:srgbClr val="737373"/>
                </a:solidFill>
                <a:latin typeface="Verdana" panose="020B0604030504040204" pitchFamily="34" charset="0"/>
              </a:rPr>
              <a:t>Classified as public by the European Medicines Agency </a:t>
            </a:r>
          </a:p>
        </p:txBody>
      </p:sp>
    </p:spTree>
  </p:cSld>
  <p:clrMap bg1="lt1" tx1="dk1" bg2="lt2" tx2="dk2" accent1="accent1" accent2="accent2" accent3="accent3" accent4="accent4" accent5="accent5" accent6="accent6" hlink="hlink" folHlink="folHlink"/>
  <p:sldLayoutIdLst>
    <p:sldLayoutId id="2147483656" r:id="rId1"/>
    <p:sldLayoutId id="2147483664" r:id="rId2"/>
    <p:sldLayoutId id="2147483665" r:id="rId3"/>
    <p:sldLayoutId id="2147483657" r:id="rId4"/>
    <p:sldLayoutId id="2147483659" r:id="rId5"/>
    <p:sldLayoutId id="2147483661" r:id="rId6"/>
    <p:sldLayoutId id="2147483662" r:id="rId7"/>
    <p:sldLayoutId id="2147483663" r:id="rId8"/>
    <p:sldLayoutId id="2147483666" r:id="rId9"/>
    <p:sldLayoutId id="2147483667" r:id="rId10"/>
  </p:sldLayoutIdLst>
  <p:hf hdr="0" dt="0"/>
  <p:txStyles>
    <p:title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p:titleStyle>
    <p:bodyStyle>
      <a:lvl1pPr algn="l" defTabSz="8072438" rtl="0" eaLnBrk="1" fontAlgn="base" hangingPunct="1">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bwMode="auto">
          <a:xfrm>
            <a:off x="358776" y="769144"/>
            <a:ext cx="8424000" cy="7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add title</a:t>
            </a:r>
          </a:p>
        </p:txBody>
      </p:sp>
      <p:sp>
        <p:nvSpPr>
          <p:cNvPr id="373764" name="Rectangle 4"/>
          <p:cNvSpPr>
            <a:spLocks noGrp="1" noChangeArrowheads="1"/>
          </p:cNvSpPr>
          <p:nvPr>
            <p:ph type="ftr" sz="quarter" idx="3"/>
          </p:nvPr>
        </p:nvSpPr>
        <p:spPr bwMode="auto">
          <a:xfrm>
            <a:off x="719139" y="4804172"/>
            <a:ext cx="647858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200"/>
              </a:lnSpc>
              <a:defRPr sz="830">
                <a:solidFill>
                  <a:schemeClr val="tx1"/>
                </a:solidFill>
              </a:defRPr>
            </a:lvl1pPr>
          </a:lstStyle>
          <a:p>
            <a:r>
              <a:rPr lang="en-GB" altLang="en-US"/>
              <a:t>CTIS Bitesize Talk: Training materials, CTIS pre-requisites, and updates on transparency rules</a:t>
            </a:r>
          </a:p>
        </p:txBody>
      </p:sp>
      <p:sp>
        <p:nvSpPr>
          <p:cNvPr id="373765" name="Rectangle 5"/>
          <p:cNvSpPr>
            <a:spLocks noGrp="1" noChangeArrowheads="1"/>
          </p:cNvSpPr>
          <p:nvPr>
            <p:ph type="sldNum" sz="quarter" idx="4"/>
          </p:nvPr>
        </p:nvSpPr>
        <p:spPr bwMode="auto">
          <a:xfrm>
            <a:off x="360364" y="4804172"/>
            <a:ext cx="307975" cy="17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200"/>
              </a:lnSpc>
              <a:defRPr sz="830">
                <a:solidFill>
                  <a:schemeClr val="tx1"/>
                </a:solidFill>
              </a:defRPr>
            </a:lvl1pPr>
          </a:lstStyle>
          <a:p>
            <a:fld id="{DB468437-DC6C-443C-8387-7F3DABA73C17}" type="slidenum">
              <a:rPr lang="en-GB" altLang="en-US" smtClean="0"/>
              <a:pPr/>
              <a:t>‹#›</a:t>
            </a:fld>
            <a:endParaRPr lang="en-GB" altLang="en-US"/>
          </a:p>
        </p:txBody>
      </p:sp>
      <p:sp>
        <p:nvSpPr>
          <p:cNvPr id="373768" name="Rectangle 8"/>
          <p:cNvSpPr>
            <a:spLocks noGrp="1" noChangeArrowheads="1"/>
          </p:cNvSpPr>
          <p:nvPr>
            <p:ph type="dt" sz="half" idx="2"/>
          </p:nvPr>
        </p:nvSpPr>
        <p:spPr bwMode="auto">
          <a:xfrm>
            <a:off x="7344000" y="4804172"/>
            <a:ext cx="1439862"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ts val="1200"/>
              </a:lnSpc>
              <a:defRPr sz="830">
                <a:solidFill>
                  <a:schemeClr val="tx1"/>
                </a:solidFill>
              </a:defRPr>
            </a:lvl1pPr>
          </a:lstStyle>
          <a:p>
            <a:fld id="{F9ED3701-7DC3-44D3-9D4D-7D2EBD513529}" type="datetime4">
              <a:rPr lang="en-GB" altLang="en-US" smtClean="0"/>
              <a:t>12 December 2023</a:t>
            </a:fld>
            <a:endParaRPr lang="en-GB" altLang="en-US"/>
          </a:p>
        </p:txBody>
      </p:sp>
      <p:sp>
        <p:nvSpPr>
          <p:cNvPr id="373775" name="Rectangle 15"/>
          <p:cNvSpPr>
            <a:spLocks noChangeArrowheads="1"/>
          </p:cNvSpPr>
          <p:nvPr/>
        </p:nvSpPr>
        <p:spPr bwMode="auto">
          <a:xfrm>
            <a:off x="0" y="0"/>
            <a:ext cx="9144000" cy="504825"/>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73777" name="Line 17"/>
          <p:cNvSpPr>
            <a:spLocks noChangeShapeType="1"/>
          </p:cNvSpPr>
          <p:nvPr/>
        </p:nvSpPr>
        <p:spPr bwMode="auto">
          <a:xfrm>
            <a:off x="0" y="507206"/>
            <a:ext cx="9144000" cy="1191"/>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81" name="Rectangle 21"/>
          <p:cNvSpPr>
            <a:spLocks noGrp="1" noChangeArrowheads="1"/>
          </p:cNvSpPr>
          <p:nvPr>
            <p:ph type="body" idx="1"/>
          </p:nvPr>
        </p:nvSpPr>
        <p:spPr bwMode="auto">
          <a:xfrm>
            <a:off x="358776" y="1619250"/>
            <a:ext cx="8424000" cy="2969419"/>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Normal text – Verdana, 15pt regular, ls 21pt, ap 9pt, black.</a:t>
            </a:r>
          </a:p>
          <a:p>
            <a:pPr lvl="1"/>
            <a:r>
              <a:rPr lang="en-GB" altLang="en-US"/>
              <a:t>Title – Verdana, 21pt regular, ls 27pt, blue (0,51,153).</a:t>
            </a:r>
          </a:p>
          <a:p>
            <a:pPr lvl="1"/>
            <a:r>
              <a:rPr lang="en-GB" altLang="en-US"/>
              <a:t>Subtitle – Verdana, 18pt bold (apply manually), ls 27pt, blue (0,51,153).</a:t>
            </a:r>
          </a:p>
          <a:p>
            <a:pPr lvl="1"/>
            <a:r>
              <a:rPr lang="en-GB" altLang="en-US"/>
              <a:t>Bullets level 1 – Verdana, 13.5pt regular, ls 18pt, ap 6pt, black.</a:t>
            </a:r>
          </a:p>
          <a:p>
            <a:pPr lvl="2"/>
            <a:r>
              <a:rPr lang="en-GB" altLang="en-US"/>
              <a:t>Bullets level 2 – Verdana, 12pt regular, ls 18pt, ap 4.5pt, black.</a:t>
            </a:r>
          </a:p>
          <a:p>
            <a:pPr lvl="3"/>
            <a:r>
              <a:rPr lang="en-GB" altLang="en-US"/>
              <a:t>Bullets level 3 – Verdana, 10.5pt regular, ls 15pt, ap 4.5pt, black. NOT RECOMMENDED TO USE BEYOND LEVEL 3</a:t>
            </a:r>
          </a:p>
          <a:p>
            <a:pPr lvl="4"/>
            <a:r>
              <a:rPr lang="en-GB" altLang="en-US"/>
              <a:t>Bullets level 4 – Verdana, 10.5pt regular, ls 15pt, ap 4.5pt, black.</a:t>
            </a:r>
          </a:p>
          <a:p>
            <a:pPr lvl="4"/>
            <a:r>
              <a:rPr lang="en-GB" altLang="en-US"/>
              <a:t>Bullets level 5 – Verdana, 10.5pt regular, ls 15pt, ap 4.5pt, black.</a:t>
            </a:r>
          </a:p>
          <a:p>
            <a:pPr lvl="6"/>
            <a:r>
              <a:rPr lang="en-GB" altLang="en-US"/>
              <a:t>Bullets level 6 – Verdana, 10.5pt regular, ls 15pt, ap 4.5pt, black.</a:t>
            </a:r>
          </a:p>
          <a:p>
            <a:pPr lvl="7"/>
            <a:r>
              <a:rPr lang="en-GB" altLang="en-US"/>
              <a:t>Bullets level 7 – Verdana, 10.5pt regular, ls 15pt, ap 4.5pt, black.</a:t>
            </a:r>
          </a:p>
          <a:p>
            <a:pPr lvl="8"/>
            <a:r>
              <a:rPr lang="en-GB" altLang="en-US"/>
              <a:t>Bullets level 8 – Verdana, 10.5pt regular, ls 15pt, ap 4.5pt, black.</a:t>
            </a:r>
          </a:p>
        </p:txBody>
      </p:sp>
      <p:sp>
        <p:nvSpPr>
          <p:cNvPr id="13" name="Rectangle 15"/>
          <p:cNvSpPr>
            <a:spLocks noChangeArrowheads="1"/>
          </p:cNvSpPr>
          <p:nvPr/>
        </p:nvSpPr>
        <p:spPr bwMode="auto">
          <a:xfrm>
            <a:off x="0" y="5050800"/>
            <a:ext cx="9144000" cy="936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pic>
        <p:nvPicPr>
          <p:cNvPr id="2050"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846672" y="84714"/>
            <a:ext cx="936104" cy="33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SIPCMContentMarking" descr="{&quot;HashCode&quot;:-411456414,&quot;Placement&quot;:&quot;Footer&quot;,&quot;Top&quot;:388.417633,&quot;Left&quot;:253.010468,&quot;SlideWidth&quot;:720,&quot;SlideHeight&quot;:405}">
            <a:extLst>
              <a:ext uri="{FF2B5EF4-FFF2-40B4-BE49-F238E27FC236}">
                <a16:creationId xmlns:a16="http://schemas.microsoft.com/office/drawing/2014/main" id="{1995FEF9-10A0-3C2F-64EC-D6B1C9E3C08E}"/>
              </a:ext>
            </a:extLst>
          </p:cNvPr>
          <p:cNvSpPr txBox="1"/>
          <p:nvPr userDrawn="1"/>
        </p:nvSpPr>
        <p:spPr>
          <a:xfrm>
            <a:off x="3213233" y="4932904"/>
            <a:ext cx="2717535" cy="210596"/>
          </a:xfrm>
          <a:prstGeom prst="rect">
            <a:avLst/>
          </a:prstGeom>
          <a:noFill/>
        </p:spPr>
        <p:txBody>
          <a:bodyPr vert="horz" wrap="square" lIns="0" tIns="0" rIns="0" bIns="0" rtlCol="0" anchor="ctr" anchorCtr="1">
            <a:spAutoFit/>
          </a:bodyPr>
          <a:lstStyle/>
          <a:p>
            <a:pPr algn="ctr">
              <a:spcBef>
                <a:spcPct val="0"/>
              </a:spcBef>
              <a:spcAft>
                <a:spcPct val="0"/>
              </a:spcAft>
            </a:pPr>
            <a:r>
              <a:rPr lang="en-GB" sz="700">
                <a:solidFill>
                  <a:srgbClr val="737373"/>
                </a:solidFill>
                <a:latin typeface="Verdana" panose="020B0604030504040204" pitchFamily="34" charset="0"/>
              </a:rPr>
              <a:t>Classified as public by the European Medicines Agency </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hdr="0" dt="0"/>
  <p:txStyles>
    <p:title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p:titleStyle>
    <p:bodyStyle>
      <a:lvl1pPr algn="l" defTabSz="8072438" rtl="0" eaLnBrk="1" fontAlgn="base" hangingPunct="1">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bwMode="auto">
          <a:xfrm>
            <a:off x="358776" y="769144"/>
            <a:ext cx="8424000" cy="7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add title</a:t>
            </a:r>
          </a:p>
        </p:txBody>
      </p:sp>
      <p:sp>
        <p:nvSpPr>
          <p:cNvPr id="373764" name="Rectangle 4"/>
          <p:cNvSpPr>
            <a:spLocks noGrp="1" noChangeArrowheads="1"/>
          </p:cNvSpPr>
          <p:nvPr>
            <p:ph type="ftr" sz="quarter" idx="3"/>
          </p:nvPr>
        </p:nvSpPr>
        <p:spPr bwMode="auto">
          <a:xfrm>
            <a:off x="719139" y="4804172"/>
            <a:ext cx="647858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200"/>
              </a:lnSpc>
              <a:defRPr sz="830">
                <a:solidFill>
                  <a:schemeClr val="tx1"/>
                </a:solidFill>
              </a:defRPr>
            </a:lvl1pPr>
          </a:lstStyle>
          <a:p>
            <a:r>
              <a:rPr lang="en-GB" altLang="en-US"/>
              <a:t>CTIS Bitesize Talk: Training materials, CTIS pre-requisites, and updates on transparency rules</a:t>
            </a:r>
          </a:p>
        </p:txBody>
      </p:sp>
      <p:sp>
        <p:nvSpPr>
          <p:cNvPr id="373765" name="Rectangle 5"/>
          <p:cNvSpPr>
            <a:spLocks noGrp="1" noChangeArrowheads="1"/>
          </p:cNvSpPr>
          <p:nvPr>
            <p:ph type="sldNum" sz="quarter" idx="4"/>
          </p:nvPr>
        </p:nvSpPr>
        <p:spPr bwMode="auto">
          <a:xfrm>
            <a:off x="360364" y="4804172"/>
            <a:ext cx="307975" cy="17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200"/>
              </a:lnSpc>
              <a:defRPr sz="830">
                <a:solidFill>
                  <a:schemeClr val="tx1"/>
                </a:solidFill>
              </a:defRPr>
            </a:lvl1pPr>
          </a:lstStyle>
          <a:p>
            <a:fld id="{DB468437-DC6C-443C-8387-7F3DABA73C17}" type="slidenum">
              <a:rPr lang="en-GB" altLang="en-US" smtClean="0"/>
              <a:pPr/>
              <a:t>‹#›</a:t>
            </a:fld>
            <a:endParaRPr lang="en-GB" altLang="en-US"/>
          </a:p>
        </p:txBody>
      </p:sp>
      <p:sp>
        <p:nvSpPr>
          <p:cNvPr id="373768" name="Rectangle 8"/>
          <p:cNvSpPr>
            <a:spLocks noGrp="1" noChangeArrowheads="1"/>
          </p:cNvSpPr>
          <p:nvPr>
            <p:ph type="dt" sz="half" idx="2"/>
          </p:nvPr>
        </p:nvSpPr>
        <p:spPr bwMode="auto">
          <a:xfrm>
            <a:off x="7344000" y="4804172"/>
            <a:ext cx="1439862"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ts val="1200"/>
              </a:lnSpc>
              <a:defRPr sz="830">
                <a:solidFill>
                  <a:schemeClr val="tx1"/>
                </a:solidFill>
              </a:defRPr>
            </a:lvl1pPr>
          </a:lstStyle>
          <a:p>
            <a:fld id="{DA679B91-2F6E-44A1-917A-59AB8FA474C7}" type="datetime4">
              <a:rPr lang="en-GB" altLang="en-US" smtClean="0"/>
              <a:t>12 December 2023</a:t>
            </a:fld>
            <a:endParaRPr lang="en-GB" altLang="en-US"/>
          </a:p>
        </p:txBody>
      </p:sp>
      <p:sp>
        <p:nvSpPr>
          <p:cNvPr id="373775" name="Rectangle 15"/>
          <p:cNvSpPr>
            <a:spLocks noChangeArrowheads="1"/>
          </p:cNvSpPr>
          <p:nvPr/>
        </p:nvSpPr>
        <p:spPr bwMode="auto">
          <a:xfrm>
            <a:off x="0" y="0"/>
            <a:ext cx="9144000" cy="504825"/>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73777" name="Line 17"/>
          <p:cNvSpPr>
            <a:spLocks noChangeShapeType="1"/>
          </p:cNvSpPr>
          <p:nvPr/>
        </p:nvSpPr>
        <p:spPr bwMode="auto">
          <a:xfrm>
            <a:off x="0" y="507206"/>
            <a:ext cx="9144000" cy="1191"/>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81" name="Rectangle 21"/>
          <p:cNvSpPr>
            <a:spLocks noGrp="1" noChangeArrowheads="1"/>
          </p:cNvSpPr>
          <p:nvPr>
            <p:ph type="body" idx="1"/>
          </p:nvPr>
        </p:nvSpPr>
        <p:spPr bwMode="auto">
          <a:xfrm>
            <a:off x="358776" y="1619250"/>
            <a:ext cx="8424000" cy="2969419"/>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Normal text – Verdana, 15pt regular, ls 21pt, ap 9pt, black.</a:t>
            </a:r>
          </a:p>
          <a:p>
            <a:pPr lvl="1"/>
            <a:r>
              <a:rPr lang="en-GB" altLang="en-US"/>
              <a:t>Title – Verdana, 21pt regular, ls 27pt, blue (0,51,153).</a:t>
            </a:r>
          </a:p>
          <a:p>
            <a:pPr lvl="1"/>
            <a:r>
              <a:rPr lang="en-GB" altLang="en-US"/>
              <a:t>Subtitle – Verdana, 18pt bold (apply manually), ls 27pt, blue (0,51,153).</a:t>
            </a:r>
          </a:p>
          <a:p>
            <a:pPr lvl="1"/>
            <a:r>
              <a:rPr lang="en-GB" altLang="en-US"/>
              <a:t>Bullets level 1 – Verdana, 13.5pt regular, ls 18pt, ap 6pt, black.</a:t>
            </a:r>
          </a:p>
          <a:p>
            <a:pPr lvl="2"/>
            <a:r>
              <a:rPr lang="en-GB" altLang="en-US"/>
              <a:t>Bullets level 2 – Verdana, 12pt regular, ls 18pt, ap 4.5pt, black.</a:t>
            </a:r>
          </a:p>
          <a:p>
            <a:pPr lvl="3"/>
            <a:r>
              <a:rPr lang="en-GB" altLang="en-US"/>
              <a:t>Bullets level 3 – Verdana, 10.5pt regular, ls 15pt, ap 4.5pt, black. NOT RECOMMENDED TO USE BEYOND LEVEL 3</a:t>
            </a:r>
          </a:p>
          <a:p>
            <a:pPr lvl="4"/>
            <a:r>
              <a:rPr lang="en-GB" altLang="en-US"/>
              <a:t>Bullets level 4 – Verdana, 10.5pt regular, ls 15pt, ap 4.5pt, black.</a:t>
            </a:r>
          </a:p>
          <a:p>
            <a:pPr lvl="4"/>
            <a:r>
              <a:rPr lang="en-GB" altLang="en-US"/>
              <a:t>Bullets level 5 – Verdana, 10.5pt regular, ls 15pt, ap 4.5pt, black.</a:t>
            </a:r>
          </a:p>
          <a:p>
            <a:pPr lvl="6"/>
            <a:r>
              <a:rPr lang="en-GB" altLang="en-US"/>
              <a:t>Bullets level 6 – Verdana, 10.5pt regular, ls 15pt, ap 4.5pt, black.</a:t>
            </a:r>
          </a:p>
          <a:p>
            <a:pPr lvl="7"/>
            <a:r>
              <a:rPr lang="en-GB" altLang="en-US"/>
              <a:t>Bullets level 7 – Verdana, 10.5pt regular, ls 15pt, ap 4.5pt, black.</a:t>
            </a:r>
          </a:p>
          <a:p>
            <a:pPr lvl="8"/>
            <a:r>
              <a:rPr lang="en-GB" altLang="en-US"/>
              <a:t>Bullets level 8 – Verdana, 10.5pt regular, ls 15pt, ap 4.5pt, black.</a:t>
            </a:r>
          </a:p>
        </p:txBody>
      </p:sp>
      <p:pic>
        <p:nvPicPr>
          <p:cNvPr id="2" name="Picture 1"/>
          <p:cNvPicPr>
            <a:picLocks noChangeAspect="1"/>
          </p:cNvPicPr>
          <p:nvPr userDrawn="1"/>
        </p:nvPicPr>
        <p:blipFill rotWithShape="1">
          <a:blip r:embed="rId10" cstate="print">
            <a:extLst>
              <a:ext uri="{28A0092B-C50C-407E-A947-70E740481C1C}">
                <a14:useLocalDpi xmlns:a14="http://schemas.microsoft.com/office/drawing/2010/main" val="0"/>
              </a:ext>
            </a:extLst>
          </a:blip>
          <a:srcRect l="7994" t="17599" r="8041" b="26818"/>
          <a:stretch/>
        </p:blipFill>
        <p:spPr>
          <a:xfrm>
            <a:off x="7416000" y="72000"/>
            <a:ext cx="1368000" cy="393900"/>
          </a:xfrm>
          <a:prstGeom prst="rect">
            <a:avLst/>
          </a:prstGeom>
        </p:spPr>
      </p:pic>
      <p:sp>
        <p:nvSpPr>
          <p:cNvPr id="13" name="Rectangle 15"/>
          <p:cNvSpPr>
            <a:spLocks noChangeArrowheads="1"/>
          </p:cNvSpPr>
          <p:nvPr userDrawn="1"/>
        </p:nvSpPr>
        <p:spPr bwMode="auto">
          <a:xfrm>
            <a:off x="0" y="5050800"/>
            <a:ext cx="9144000" cy="936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4" name="MSIPCMContentMarking" descr="{&quot;HashCode&quot;:-411456414,&quot;Placement&quot;:&quot;Footer&quot;,&quot;Top&quot;:388.417633,&quot;Left&quot;:253.010468,&quot;SlideWidth&quot;:720,&quot;SlideHeight&quot;:405}">
            <a:extLst>
              <a:ext uri="{FF2B5EF4-FFF2-40B4-BE49-F238E27FC236}">
                <a16:creationId xmlns:a16="http://schemas.microsoft.com/office/drawing/2014/main" id="{C134B3A8-D538-6198-BF48-D30D5FE677EC}"/>
              </a:ext>
            </a:extLst>
          </p:cNvPr>
          <p:cNvSpPr txBox="1"/>
          <p:nvPr userDrawn="1"/>
        </p:nvSpPr>
        <p:spPr>
          <a:xfrm>
            <a:off x="3213233" y="4932904"/>
            <a:ext cx="2717535" cy="210596"/>
          </a:xfrm>
          <a:prstGeom prst="rect">
            <a:avLst/>
          </a:prstGeom>
          <a:noFill/>
        </p:spPr>
        <p:txBody>
          <a:bodyPr vert="horz" wrap="square" lIns="0" tIns="0" rIns="0" bIns="0" rtlCol="0" anchor="ctr" anchorCtr="1">
            <a:spAutoFit/>
          </a:bodyPr>
          <a:lstStyle/>
          <a:p>
            <a:pPr algn="ctr">
              <a:spcBef>
                <a:spcPct val="0"/>
              </a:spcBef>
              <a:spcAft>
                <a:spcPct val="0"/>
              </a:spcAft>
            </a:pPr>
            <a:r>
              <a:rPr lang="en-GB" sz="700">
                <a:solidFill>
                  <a:srgbClr val="737373"/>
                </a:solidFill>
                <a:latin typeface="Verdana" panose="020B0604030504040204" pitchFamily="34" charset="0"/>
              </a:rPr>
              <a:t>Classified as public by the European Medicines Agency </a:t>
            </a:r>
            <a:endParaRPr lang="nb-NO" sz="700">
              <a:solidFill>
                <a:srgbClr val="737373"/>
              </a:solidFill>
              <a:latin typeface="Verdana" panose="020B0604030504040204" pitchFamily="34" charset="0"/>
            </a:endParaRPr>
          </a:p>
        </p:txBody>
      </p:sp>
    </p:spTree>
    <p:extLst>
      <p:ext uri="{BB962C8B-B14F-4D97-AF65-F5344CB8AC3E}">
        <p14:creationId xmlns:p14="http://schemas.microsoft.com/office/powerpoint/2010/main" val="40447292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hdr="0" dt="0"/>
  <p:txStyles>
    <p:title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p:titleStyle>
    <p:bodyStyle>
      <a:lvl1pPr algn="l" defTabSz="8072438" rtl="0" eaLnBrk="1" fontAlgn="base" hangingPunct="1">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bwMode="auto">
          <a:xfrm>
            <a:off x="358776" y="769144"/>
            <a:ext cx="8424000" cy="7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add title</a:t>
            </a:r>
          </a:p>
        </p:txBody>
      </p:sp>
      <p:sp>
        <p:nvSpPr>
          <p:cNvPr id="373764" name="Rectangle 4"/>
          <p:cNvSpPr>
            <a:spLocks noGrp="1" noChangeArrowheads="1"/>
          </p:cNvSpPr>
          <p:nvPr>
            <p:ph type="ftr" sz="quarter" idx="3"/>
          </p:nvPr>
        </p:nvSpPr>
        <p:spPr bwMode="auto">
          <a:xfrm>
            <a:off x="719139" y="4804172"/>
            <a:ext cx="647858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200"/>
              </a:lnSpc>
              <a:defRPr sz="830">
                <a:solidFill>
                  <a:schemeClr val="tx1"/>
                </a:solidFill>
              </a:defRPr>
            </a:lvl1pPr>
          </a:lstStyle>
          <a:p>
            <a:r>
              <a:rPr lang="en-GB" altLang="en-US" dirty="0"/>
              <a:t>Presentation title (to edit, click Insert &gt; Header &amp; Footer)</a:t>
            </a:r>
          </a:p>
        </p:txBody>
      </p:sp>
      <p:sp>
        <p:nvSpPr>
          <p:cNvPr id="373765" name="Rectangle 5"/>
          <p:cNvSpPr>
            <a:spLocks noGrp="1" noChangeArrowheads="1"/>
          </p:cNvSpPr>
          <p:nvPr>
            <p:ph type="sldNum" sz="quarter" idx="4"/>
          </p:nvPr>
        </p:nvSpPr>
        <p:spPr bwMode="auto">
          <a:xfrm>
            <a:off x="360364" y="4804172"/>
            <a:ext cx="307975" cy="17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200"/>
              </a:lnSpc>
              <a:defRPr sz="830">
                <a:solidFill>
                  <a:schemeClr val="tx1"/>
                </a:solidFill>
              </a:defRPr>
            </a:lvl1pPr>
          </a:lstStyle>
          <a:p>
            <a:fld id="{DB468437-DC6C-443C-8387-7F3DABA73C17}" type="slidenum">
              <a:rPr lang="en-GB" altLang="en-US" smtClean="0"/>
              <a:pPr/>
              <a:t>‹#›</a:t>
            </a:fld>
            <a:endParaRPr lang="en-GB" altLang="en-US" dirty="0"/>
          </a:p>
        </p:txBody>
      </p:sp>
      <p:sp>
        <p:nvSpPr>
          <p:cNvPr id="373768" name="Rectangle 8"/>
          <p:cNvSpPr>
            <a:spLocks noGrp="1" noChangeArrowheads="1"/>
          </p:cNvSpPr>
          <p:nvPr>
            <p:ph type="dt" sz="half" idx="2"/>
          </p:nvPr>
        </p:nvSpPr>
        <p:spPr bwMode="auto">
          <a:xfrm>
            <a:off x="7344000" y="4804172"/>
            <a:ext cx="1439862"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ts val="1200"/>
              </a:lnSpc>
              <a:defRPr sz="830">
                <a:solidFill>
                  <a:schemeClr val="tx1"/>
                </a:solidFill>
              </a:defRPr>
            </a:lvl1pPr>
          </a:lstStyle>
          <a:p>
            <a:fld id="{C4CD2D96-F723-489D-A010-C0CF641686F6}" type="datetime4">
              <a:rPr lang="en-GB" altLang="en-US" smtClean="0"/>
              <a:t>12 December 2023</a:t>
            </a:fld>
            <a:endParaRPr lang="en-GB" altLang="en-US" dirty="0"/>
          </a:p>
        </p:txBody>
      </p:sp>
      <p:sp>
        <p:nvSpPr>
          <p:cNvPr id="373775" name="Rectangle 15"/>
          <p:cNvSpPr>
            <a:spLocks noChangeArrowheads="1"/>
          </p:cNvSpPr>
          <p:nvPr/>
        </p:nvSpPr>
        <p:spPr bwMode="auto">
          <a:xfrm>
            <a:off x="0" y="0"/>
            <a:ext cx="9144000" cy="504825"/>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dirty="0"/>
          </a:p>
        </p:txBody>
      </p:sp>
      <p:sp>
        <p:nvSpPr>
          <p:cNvPr id="373777" name="Line 17"/>
          <p:cNvSpPr>
            <a:spLocks noChangeShapeType="1"/>
          </p:cNvSpPr>
          <p:nvPr/>
        </p:nvSpPr>
        <p:spPr bwMode="auto">
          <a:xfrm>
            <a:off x="0" y="507206"/>
            <a:ext cx="9144000" cy="1191"/>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73781" name="Rectangle 21"/>
          <p:cNvSpPr>
            <a:spLocks noGrp="1" noChangeArrowheads="1"/>
          </p:cNvSpPr>
          <p:nvPr>
            <p:ph type="body" idx="1"/>
          </p:nvPr>
        </p:nvSpPr>
        <p:spPr bwMode="auto">
          <a:xfrm>
            <a:off x="358776" y="1619250"/>
            <a:ext cx="8424000" cy="2969419"/>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Normal text – Verdana, 15pt regular, ls 21pt, ap 9pt, black.</a:t>
            </a:r>
          </a:p>
          <a:p>
            <a:pPr lvl="1"/>
            <a:r>
              <a:rPr lang="en-GB" altLang="en-US"/>
              <a:t>Title – Verdana, 21pt regular, ls 27pt, blue (0,51,153).</a:t>
            </a:r>
          </a:p>
          <a:p>
            <a:pPr lvl="1"/>
            <a:r>
              <a:rPr lang="en-GB" altLang="en-US"/>
              <a:t>Subtitle – Verdana, 18pt bold (apply manually), ls 27pt, blue (0,51,153).</a:t>
            </a:r>
          </a:p>
          <a:p>
            <a:pPr lvl="1"/>
            <a:r>
              <a:rPr lang="en-GB" altLang="en-US"/>
              <a:t>Bullets level 1 – Verdana, 13.5pt regular, ls 18pt, ap 6pt, black.</a:t>
            </a:r>
          </a:p>
          <a:p>
            <a:pPr lvl="2"/>
            <a:r>
              <a:rPr lang="en-GB" altLang="en-US"/>
              <a:t>Bullets level 2 – Verdana, 12pt regular, ls 18pt, ap 4.5pt, black.</a:t>
            </a:r>
          </a:p>
          <a:p>
            <a:pPr lvl="3"/>
            <a:r>
              <a:rPr lang="en-GB" altLang="en-US"/>
              <a:t>Bullets level 3 – Verdana, 10.5pt regular, ls 15pt, ap 4.5pt, black. NOT RECOMMENDED TO USE BEYOND LEVEL 3</a:t>
            </a:r>
          </a:p>
          <a:p>
            <a:pPr lvl="4"/>
            <a:r>
              <a:rPr lang="en-GB" altLang="en-US"/>
              <a:t>Bullets level 4 – Verdana, 10.5pt regular, ls 15pt, ap 4.5pt, black.</a:t>
            </a:r>
          </a:p>
          <a:p>
            <a:pPr lvl="4"/>
            <a:r>
              <a:rPr lang="en-GB" altLang="en-US"/>
              <a:t>Bullets level 5 – Verdana, 10.5pt regular, ls 15pt, ap 4.5pt, black.</a:t>
            </a:r>
          </a:p>
          <a:p>
            <a:pPr lvl="6"/>
            <a:r>
              <a:rPr lang="en-GB" altLang="en-US"/>
              <a:t>Bullets level 6 – Verdana, 10.5pt regular, ls 15pt, ap 4.5pt, black.</a:t>
            </a:r>
          </a:p>
          <a:p>
            <a:pPr lvl="7"/>
            <a:r>
              <a:rPr lang="en-GB" altLang="en-US"/>
              <a:t>Bullets level 7 – Verdana, 10.5pt regular, ls 15pt, ap 4.5pt, black.</a:t>
            </a:r>
          </a:p>
          <a:p>
            <a:pPr lvl="8"/>
            <a:r>
              <a:rPr lang="en-GB" altLang="en-US"/>
              <a:t>Bullets level 8 – Verdana, 10.5pt regular, ls 15pt, ap 4.5pt, black.</a:t>
            </a:r>
          </a:p>
        </p:txBody>
      </p:sp>
      <p:pic>
        <p:nvPicPr>
          <p:cNvPr id="2" name="Picture 1"/>
          <p:cNvPicPr>
            <a:picLocks noChangeAspect="1"/>
          </p:cNvPicPr>
          <p:nvPr userDrawn="1"/>
        </p:nvPicPr>
        <p:blipFill rotWithShape="1">
          <a:blip r:embed="rId10" cstate="print">
            <a:extLst>
              <a:ext uri="{28A0092B-C50C-407E-A947-70E740481C1C}">
                <a14:useLocalDpi xmlns:a14="http://schemas.microsoft.com/office/drawing/2010/main" val="0"/>
              </a:ext>
            </a:extLst>
          </a:blip>
          <a:srcRect l="7994" t="17599" r="8041" b="26818"/>
          <a:stretch/>
        </p:blipFill>
        <p:spPr>
          <a:xfrm>
            <a:off x="7416000" y="72000"/>
            <a:ext cx="1368000" cy="393900"/>
          </a:xfrm>
          <a:prstGeom prst="rect">
            <a:avLst/>
          </a:prstGeom>
        </p:spPr>
      </p:pic>
      <p:sp>
        <p:nvSpPr>
          <p:cNvPr id="13" name="Rectangle 15"/>
          <p:cNvSpPr>
            <a:spLocks noChangeArrowheads="1"/>
          </p:cNvSpPr>
          <p:nvPr userDrawn="1"/>
        </p:nvSpPr>
        <p:spPr bwMode="auto">
          <a:xfrm>
            <a:off x="0" y="5050800"/>
            <a:ext cx="9144000" cy="936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dirty="0"/>
          </a:p>
        </p:txBody>
      </p:sp>
      <p:sp>
        <p:nvSpPr>
          <p:cNvPr id="4" name="MSIPCMContentMarking" descr="{&quot;HashCode&quot;:-411456414,&quot;Placement&quot;:&quot;Footer&quot;,&quot;Top&quot;:388.417633,&quot;Left&quot;:253.010468,&quot;SlideWidth&quot;:720,&quot;SlideHeight&quot;:405}">
            <a:extLst>
              <a:ext uri="{FF2B5EF4-FFF2-40B4-BE49-F238E27FC236}">
                <a16:creationId xmlns:a16="http://schemas.microsoft.com/office/drawing/2014/main" id="{286DFC7B-7766-4DF5-9D3B-C7609B3C21E5}"/>
              </a:ext>
            </a:extLst>
          </p:cNvPr>
          <p:cNvSpPr txBox="1"/>
          <p:nvPr userDrawn="1"/>
        </p:nvSpPr>
        <p:spPr>
          <a:xfrm>
            <a:off x="3213233" y="4932904"/>
            <a:ext cx="2717535" cy="210596"/>
          </a:xfrm>
          <a:prstGeom prst="rect">
            <a:avLst/>
          </a:prstGeom>
          <a:noFill/>
        </p:spPr>
        <p:txBody>
          <a:bodyPr vert="horz" wrap="square" lIns="0" tIns="0" rIns="0" bIns="0" rtlCol="0" anchor="ctr" anchorCtr="1">
            <a:spAutoFit/>
          </a:bodyPr>
          <a:lstStyle/>
          <a:p>
            <a:pPr algn="ctr">
              <a:spcBef>
                <a:spcPct val="0"/>
              </a:spcBef>
              <a:spcAft>
                <a:spcPct val="0"/>
              </a:spcAft>
            </a:pPr>
            <a:r>
              <a:rPr lang="en-US" sz="700">
                <a:solidFill>
                  <a:srgbClr val="737373"/>
                </a:solidFill>
                <a:latin typeface="Verdana" panose="020B0604030504040204" pitchFamily="34" charset="0"/>
              </a:rPr>
              <a:t>Classified as public by the European Medicines Agency </a:t>
            </a:r>
            <a:endParaRPr lang="en-NL" sz="700" dirty="0">
              <a:solidFill>
                <a:srgbClr val="737373"/>
              </a:solidFill>
              <a:latin typeface="Verdana" panose="020B0604030504040204" pitchFamily="34" charset="0"/>
            </a:endParaRPr>
          </a:p>
        </p:txBody>
      </p:sp>
    </p:spTree>
    <p:extLst>
      <p:ext uri="{BB962C8B-B14F-4D97-AF65-F5344CB8AC3E}">
        <p14:creationId xmlns:p14="http://schemas.microsoft.com/office/powerpoint/2010/main" val="83320476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hf hdr="0" ftr="0" dt="0"/>
  <p:txStyles>
    <p:title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p:titleStyle>
    <p:bodyStyle>
      <a:lvl1pPr algn="l" defTabSz="8072438" rtl="0" eaLnBrk="1" fontAlgn="base" hangingPunct="1">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4.xml"/><Relationship Id="rId1" Type="http://schemas.openxmlformats.org/officeDocument/2006/relationships/tags" Target="../tags/tag11.xml"/><Relationship Id="rId4" Type="http://schemas.openxmlformats.org/officeDocument/2006/relationships/hyperlink" Target="https://www.ema.europa.eu/en/human-regulatory/research-development/pharmacovigilance/eudravigilance/eudravigilance-how-regist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4.xml"/><Relationship Id="rId1" Type="http://schemas.openxmlformats.org/officeDocument/2006/relationships/tags" Target="../tags/tag12.xml"/><Relationship Id="rId4" Type="http://schemas.openxmlformats.org/officeDocument/2006/relationships/hyperlink" Target="https://www.ema.europa.eu/en/documents/other/getting-started-ctis-sponsor-quick-guide_en.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ema.europa.eu/en/human-regulatory/research-development/clinical-trials/training-support/clinical-trials-information-system-ctis-online-training-modules#sponsor-workspace-section" TargetMode="External"/><Relationship Id="rId2" Type="http://schemas.openxmlformats.org/officeDocument/2006/relationships/slideLayout" Target="../slideLayouts/slideLayout24.xml"/><Relationship Id="rId1" Type="http://schemas.openxmlformats.org/officeDocument/2006/relationships/tags" Target="../tags/tag13.xml"/><Relationship Id="rId6" Type="http://schemas.openxmlformats.org/officeDocument/2006/relationships/hyperlink" Target="https://health.ec.europa.eu/system/files/2023-09/regulation5362014_qa_en.pdf" TargetMode="External"/><Relationship Id="rId5" Type="http://schemas.openxmlformats.org/officeDocument/2006/relationships/hyperlink" Target="https://www.ema.europa.eu/en/documents/other/clinical-trial-information-system-ctis-sponsor-handbook_.pdf" TargetMode="External"/><Relationship Id="rId4" Type="http://schemas.openxmlformats.org/officeDocument/2006/relationships/hyperlink" Target="https://www.ema.europa.eu/en/documents/other/guide-ctis-training-material-catalogue_en.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2.xml"/><Relationship Id="rId1" Type="http://schemas.openxmlformats.org/officeDocument/2006/relationships/tags" Target="../tags/tag14.xml"/><Relationship Id="rId4" Type="http://schemas.openxmlformats.org/officeDocument/2006/relationships/hyperlink" Target="https://www.ema.europa.eu/en/human-regulatory/research-development/clinical-trials/training-support/clinical-trials-information-system-ctis-online-training-modules#sponsor-workspace-sec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2.xml"/><Relationship Id="rId1" Type="http://schemas.openxmlformats.org/officeDocument/2006/relationships/tags" Target="../tags/tag15.xml"/><Relationship Id="rId5" Type="http://schemas.openxmlformats.org/officeDocument/2006/relationships/hyperlink" Target="https://www.ema.europa.eu/en/documents/other/guide-ctis-training-material-catalogue_en.pdf" TargetMode="Externa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2.xml"/><Relationship Id="rId1" Type="http://schemas.openxmlformats.org/officeDocument/2006/relationships/tags" Target="../tags/tag16.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2.xml"/><Relationship Id="rId1" Type="http://schemas.openxmlformats.org/officeDocument/2006/relationships/tags" Target="../tags/tag17.xml"/><Relationship Id="rId5" Type="http://schemas.openxmlformats.org/officeDocument/2006/relationships/hyperlink" Target="https://www.ema.europa.eu/en/human-regulatory/research-development/clinical-trials/training-support/clinical-trials-information-system-ctis-online-training-modules#sponsor-workspace-section" TargetMode="Externa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2.xml"/><Relationship Id="rId1" Type="http://schemas.openxmlformats.org/officeDocument/2006/relationships/tags" Target="../tags/tag18.xml"/><Relationship Id="rId5" Type="http://schemas.openxmlformats.org/officeDocument/2006/relationships/hyperlink" Target="https://www.ema.europa.eu/en/documents/other/clinical-trial-information-system-ctis-sponsor-handbook_.pdf" TargetMode="Externa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2.xml"/><Relationship Id="rId1" Type="http://schemas.openxmlformats.org/officeDocument/2006/relationships/tags" Target="../tags/tag19.xml"/><Relationship Id="rId5" Type="http://schemas.openxmlformats.org/officeDocument/2006/relationships/hyperlink" Target="https://health.ec.europa.eu/system/files/2023-09/regulation5362014_qa_en.pdf" TargetMode="Externa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hyperlink" Target="https://www.ema.europa.eu/documents/presentation/how-create-submit-withdraw-clinical-trial-application-ctis-training-programme-module-10_en.pptx" TargetMode="External"/><Relationship Id="rId3" Type="http://schemas.openxmlformats.org/officeDocument/2006/relationships/hyperlink" Target="https://www.ema.europa.eu/en/learning-module/create-ct-application/story.html" TargetMode="External"/><Relationship Id="rId7" Type="http://schemas.openxmlformats.org/officeDocument/2006/relationships/hyperlink" Target="https://www.ema.europa.eu/documents/other/faqs-how-create-submit-withdraw-clinical-trial-application-ctis-training-programme-module-10_en.pdf" TargetMode="External"/><Relationship Id="rId2" Type="http://schemas.openxmlformats.org/officeDocument/2006/relationships/slideLayout" Target="../slideLayouts/slideLayout24.xml"/><Relationship Id="rId1" Type="http://schemas.openxmlformats.org/officeDocument/2006/relationships/tags" Target="../tags/tag20.xml"/><Relationship Id="rId6" Type="http://schemas.openxmlformats.org/officeDocument/2006/relationships/hyperlink" Target="https://www.ema.europa.eu/documents/other/instructors-guide-how-create-submit-withdraw-clinical-trial-application-ctis-training-programme_en.pdf" TargetMode="External"/><Relationship Id="rId5" Type="http://schemas.openxmlformats.org/officeDocument/2006/relationships/hyperlink" Target="https://www.ema.europa.eu/documents/other/step-step-guide-create-submit-withdraw-clinical-trial-application-nonsubstantial-modifications-ctis_en.pdf" TargetMode="External"/><Relationship Id="rId4" Type="http://schemas.openxmlformats.org/officeDocument/2006/relationships/hyperlink" Target="https://www.ema.europa.eu/en/learning-module/create-other-types-CT-applications/story.html" TargetMode="External"/><Relationship Id="rId9" Type="http://schemas.openxmlformats.org/officeDocument/2006/relationships/hyperlink" Target="https://www.ema.europa.eu/documents/other/checklist-required-fields-application-type-ctis-training-programme-module-10_en.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4HtR_Xtn7pc&amp;t=55s" TargetMode="External"/><Relationship Id="rId3" Type="http://schemas.openxmlformats.org/officeDocument/2006/relationships/hyperlink" Target="https://euema-my.sharepoint.com/personal/ornela_ademi_ema_europa_eu/Documents/Documents/&#8226;%09https:/www.ema.europa.eu/en/events/clinical-trials-information-system-ctis-bitesize-talk-initial-clinical-trial-application" TargetMode="External"/><Relationship Id="rId7" Type="http://schemas.openxmlformats.org/officeDocument/2006/relationships/hyperlink" Target="https://www.youtube.com/watch?v=q2Qn6p9VnXs&amp;feature=youtu.be" TargetMode="External"/><Relationship Id="rId12" Type="http://schemas.openxmlformats.org/officeDocument/2006/relationships/hyperlink" Target="https://www.youtube.com/watch?v=R8uiZZwIKpc&amp;feature=youtu.be" TargetMode="External"/><Relationship Id="rId2" Type="http://schemas.openxmlformats.org/officeDocument/2006/relationships/slideLayout" Target="../slideLayouts/slideLayout24.xml"/><Relationship Id="rId1" Type="http://schemas.openxmlformats.org/officeDocument/2006/relationships/tags" Target="../tags/tag21.xml"/><Relationship Id="rId6" Type="http://schemas.openxmlformats.org/officeDocument/2006/relationships/hyperlink" Target="https://www.youtube.com/watch?v=piRl9ZGTe-Y&amp;feature=youtu.be" TargetMode="External"/><Relationship Id="rId11" Type="http://schemas.openxmlformats.org/officeDocument/2006/relationships/hyperlink" Target="https://youtu.be/Y9VbDuaWj-0" TargetMode="External"/><Relationship Id="rId5" Type="http://schemas.openxmlformats.org/officeDocument/2006/relationships/hyperlink" Target="https://www.youtube.com/watch?v=1du3VUq4K5g&amp;feature=youtu.be" TargetMode="External"/><Relationship Id="rId10" Type="http://schemas.openxmlformats.org/officeDocument/2006/relationships/hyperlink" Target="https://www.youtube.com/watch?v=jmylMwZFroc&amp;feature=youtu.be" TargetMode="External"/><Relationship Id="rId4" Type="http://schemas.openxmlformats.org/officeDocument/2006/relationships/hyperlink" Target="https://www.ema.europa.eu/en/documents/presentation/presentation-clinical-trials-information-system-ctis-bitesize-talk-initial-clinical-trial_en.pdf" TargetMode="External"/><Relationship Id="rId9" Type="http://schemas.openxmlformats.org/officeDocument/2006/relationships/hyperlink" Target="https://www.youtube.com/watch?v=e-JTvFoBlCs&amp;feature=youtu.b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hfzZxwX2W-Y" TargetMode="External"/><Relationship Id="rId2" Type="http://schemas.openxmlformats.org/officeDocument/2006/relationships/slideLayout" Target="../slideLayouts/slideLayout24.xml"/><Relationship Id="rId1" Type="http://schemas.openxmlformats.org/officeDocument/2006/relationships/tags" Target="../tags/tag22.xml"/><Relationship Id="rId6" Type="http://schemas.openxmlformats.org/officeDocument/2006/relationships/hyperlink" Target="https://www.ema.europa.eu/documents/other/step-step-guide-user-administration-ctis-training-programme-module-19_en.pdf" TargetMode="External"/><Relationship Id="rId5" Type="http://schemas.openxmlformats.org/officeDocument/2006/relationships/hyperlink" Target="https://www.ema.europa.eu/documents/other/quick-guide-introduction-ctis-smes-academia-ctis-training-programme-module-19_en.pdf" TargetMode="External"/><Relationship Id="rId4" Type="http://schemas.openxmlformats.org/officeDocument/2006/relationships/hyperlink" Target="https://www.youtube.com/watch?v=CBLVMFC4JeA"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ema.europa.eu/en/documents/presentation/presentation-clinical-trials-information-system-ctis-bitesize-talk-transitional-trials-additional_en.pdf" TargetMode="External"/><Relationship Id="rId3" Type="http://schemas.openxmlformats.org/officeDocument/2006/relationships/notesSlide" Target="../notesSlides/notesSlide4.xml"/><Relationship Id="rId7" Type="http://schemas.openxmlformats.org/officeDocument/2006/relationships/hyperlink" Target="https://www.ema.europa.eu/en/events/clinical-trials-information-system-ctis-bitesize-talk-transitional-trials-additional-member-state" TargetMode="External"/><Relationship Id="rId12" Type="http://schemas.openxmlformats.org/officeDocument/2006/relationships/hyperlink" Target="https://support.ema.europa.eu/esc?id=emp_taxonomy_topic&amp;topic_id=2111dcb6c39d9d10e68bf1f4e40131ee" TargetMode="External"/><Relationship Id="rId2" Type="http://schemas.openxmlformats.org/officeDocument/2006/relationships/slideLayout" Target="../slideLayouts/slideLayout24.xml"/><Relationship Id="rId1" Type="http://schemas.openxmlformats.org/officeDocument/2006/relationships/tags" Target="../tags/tag23.xml"/><Relationship Id="rId6" Type="http://schemas.openxmlformats.org/officeDocument/2006/relationships/hyperlink" Target="https://www.ema.europa.eu/en/documents/presentation/presentation-ctis-bitesize-talk-transition-trials-21-jun-2023_.pdf" TargetMode="External"/><Relationship Id="rId11" Type="http://schemas.openxmlformats.org/officeDocument/2006/relationships/hyperlink" Target="https://www.hma.eu/fileadmin/dateien/HMA_joint/00-_About_HMA/03-Working_Groups/CTCG/2023_09_CTCG_Cover_letter_template_Best_Practice_Guide_for_sponsors.pdf" TargetMode="External"/><Relationship Id="rId5" Type="http://schemas.openxmlformats.org/officeDocument/2006/relationships/hyperlink" Target="https://www.ema.europa.eu/en/events/clinical-trials-information-system-ctis-bitesize-talk-how-submit-transitional-trial-ctis" TargetMode="External"/><Relationship Id="rId10" Type="http://schemas.openxmlformats.org/officeDocument/2006/relationships/hyperlink" Target="https://www.hma.eu/fileadmin/dateien/HMA_joint/00-_About_HMA/03-Working_Groups/CTCG/2023_09_CTCG_Best_Practice_Guide_for_sponsors.pdf" TargetMode="External"/><Relationship Id="rId4" Type="http://schemas.openxmlformats.org/officeDocument/2006/relationships/hyperlink" Target="https://www.ema.europa.eu/en/human-regulatory/research-development/clinical-trials/training-support/clinical-trials-information-system-ctis-online-training-modules" TargetMode="External"/><Relationship Id="rId9" Type="http://schemas.openxmlformats.org/officeDocument/2006/relationships/hyperlink" Target="https://health.ec.europa.eu/latest-updates/guidance-transition-clinical-trials-clinical-trials-directive-clinical-trials-regulation-2023-07-19_en"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hyperlink" Target="https://www.ema.europa.eu/en/documents/other/appendix-disclosure-rules-functional-specifications-eu-portal-eu-database-be-audited_en.pdf" TargetMode="External"/><Relationship Id="rId2" Type="http://schemas.openxmlformats.org/officeDocument/2006/relationships/slideLayout" Target="../slideLayouts/slideLayout3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hyperlink" Target="https://www.ema.europa.eu/en/documents/other/appendix-disclosure-rules-functional-specifications-eu-portal-eu-database-be-audited_en.pdf" TargetMode="External"/><Relationship Id="rId2" Type="http://schemas.openxmlformats.org/officeDocument/2006/relationships/slideLayout" Target="../slideLayouts/slideLayout3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2.xml"/><Relationship Id="rId1" Type="http://schemas.openxmlformats.org/officeDocument/2006/relationships/tags" Target="../tags/tag3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www.ema.europa.eu/en/documents/other/revised-ctis-transparency-rules_en.pdf"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2.xml"/><Relationship Id="rId1" Type="http://schemas.openxmlformats.org/officeDocument/2006/relationships/tags" Target="../tags/tag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accelerating-clinical-trials.europa.eu/system/files/2023-11/ACT%20EU_Q%26A%20on%20protection%20of%20Commercially%20Confidential%20Information%20and%20Personal%20Data%20while%20using%20CTIS_v1.3.pdf" TargetMode="External"/><Relationship Id="rId2" Type="http://schemas.openxmlformats.org/officeDocument/2006/relationships/slideLayout" Target="../slideLayouts/slideLayout31.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hyperlink" Target="https://health.ec.europa.eu/system/files/2023-07/transition_ct_dir-reg_guidance_en.pdf" TargetMode="External"/><Relationship Id="rId2" Type="http://schemas.openxmlformats.org/officeDocument/2006/relationships/slideLayout" Target="../slideLayouts/slideLayout32.xml"/><Relationship Id="rId1" Type="http://schemas.openxmlformats.org/officeDocument/2006/relationships/tags" Target="../tags/tag40.xml"/><Relationship Id="rId4" Type="http://schemas.openxmlformats.org/officeDocument/2006/relationships/hyperlink" Target="https://accelerating-clinical-trials.europa.eu/system/files/2023-11/ACT%20EU_Q%26A%20on%20protection%20of%20Commercially%20Confidential%20Information%20and%20Personal%20Data%20while%20using%20CTIS_v1.3.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9.xml"/><Relationship Id="rId1" Type="http://schemas.openxmlformats.org/officeDocument/2006/relationships/tags" Target="../tags/tag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hyperlink" Target="https://ec.europa.eu/eusurvey/runner/2abb5ba8-0ec4-9979-b692-0c63f4508b9b" TargetMode="External"/><Relationship Id="rId2" Type="http://schemas.openxmlformats.org/officeDocument/2006/relationships/slideLayout" Target="../slideLayouts/slideLayout5.xml"/><Relationship Id="rId1" Type="http://schemas.openxmlformats.org/officeDocument/2006/relationships/tags" Target="../tags/tag45.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s://www.ema.europa.eu/en/search/search/ema_editorial_content/ema_event?sort=field_ema_computed_date_field&amp;order=desc" TargetMode="External"/><Relationship Id="rId2" Type="http://schemas.openxmlformats.org/officeDocument/2006/relationships/slideLayout" Target="../slideLayouts/slideLayout12.xml"/><Relationship Id="rId1" Type="http://schemas.openxmlformats.org/officeDocument/2006/relationships/tags" Target="../tags/tag46.xml"/><Relationship Id="rId6" Type="http://schemas.openxmlformats.org/officeDocument/2006/relationships/hyperlink" Target="https://www.ema.europa.eu/en/human-regulatory/research-development/clinical-trials/clinical-trials-information-system-training-support#training-and-information-events-section" TargetMode="External"/><Relationship Id="rId5" Type="http://schemas.openxmlformats.org/officeDocument/2006/relationships/hyperlink" Target="https://www.ema.europa.eu/en/events/clinical-trials-information-system-ctis-walk-clinic-december-2023" TargetMode="External"/><Relationship Id="rId4" Type="http://schemas.openxmlformats.org/officeDocument/2006/relationships/image" Target="../media/image35.svg"/></Relationships>
</file>

<file path=ppt/slides/_rels/slide46.xml.rels><?xml version="1.0" encoding="UTF-8" standalone="yes"?>
<Relationships xmlns="http://schemas.openxmlformats.org/package/2006/relationships"><Relationship Id="rId8" Type="http://schemas.openxmlformats.org/officeDocument/2006/relationships/hyperlink" Target="https://www.ema.europa.eu/en/search/search/ema_editorial_content/ema_event?search_api_views_fulltext=ctis" TargetMode="External"/><Relationship Id="rId3" Type="http://schemas.openxmlformats.org/officeDocument/2006/relationships/notesSlide" Target="../notesSlides/notesSlide10.xml"/><Relationship Id="rId7" Type="http://schemas.openxmlformats.org/officeDocument/2006/relationships/hyperlink" Target="https://ec.europa.eu/newsroom/ema/user-subscriptions/3201/create" TargetMode="External"/><Relationship Id="rId2" Type="http://schemas.openxmlformats.org/officeDocument/2006/relationships/slideLayout" Target="../slideLayouts/slideLayout18.xml"/><Relationship Id="rId1" Type="http://schemas.openxmlformats.org/officeDocument/2006/relationships/tags" Target="../tags/tag47.xml"/><Relationship Id="rId6" Type="http://schemas.openxmlformats.org/officeDocument/2006/relationships/hyperlink" Target="https://www.ema.europa.eu/en/news-events/publications/newsletters#clinical-trials-information-system-(ctis)-highlights-section" TargetMode="External"/><Relationship Id="rId5" Type="http://schemas.microsoft.com/office/2007/relationships/hdphoto" Target="../media/hdphoto1.wdp"/><Relationship Id="rId4" Type="http://schemas.openxmlformats.org/officeDocument/2006/relationships/image" Target="../media/image36.png"/><Relationship Id="rId9"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openxmlformats.org/officeDocument/2006/relationships/hyperlink" Target="https://www.ema.europa.eu/en/human-regulatory/research-development/pharmacovigilance/eudravigilance/eudravigilance-electronic-reporting" TargetMode="External"/><Relationship Id="rId3" Type="http://schemas.openxmlformats.org/officeDocument/2006/relationships/notesSlide" Target="../notesSlides/notesSlide3.xml"/><Relationship Id="rId7" Type="http://schemas.openxmlformats.org/officeDocument/2006/relationships/hyperlink" Target="https://www.ema.europa.eu/en/human-regulatory/research-development/pharmacovigilance/eudravigilance/eudravigilance-how-register" TargetMode="External"/><Relationship Id="rId2" Type="http://schemas.openxmlformats.org/officeDocument/2006/relationships/slideLayout" Target="../slideLayouts/slideLayout24.xml"/><Relationship Id="rId1" Type="http://schemas.openxmlformats.org/officeDocument/2006/relationships/tags" Target="../tags/tag7.xml"/><Relationship Id="rId6" Type="http://schemas.openxmlformats.org/officeDocument/2006/relationships/hyperlink" Target="https://register.ema.europa.eu/identityiq/home.html" TargetMode="External"/><Relationship Id="rId11" Type="http://schemas.openxmlformats.org/officeDocument/2006/relationships/hyperlink" Target="https://www.ema.europa.eu/documents/regulatory-procedural-guideline/eudravigilance-registration-manual_en.pdf" TargetMode="External"/><Relationship Id="rId5" Type="http://schemas.openxmlformats.org/officeDocument/2006/relationships/hyperlink" Target="https://www.ema.europa.eu/en/human-regulatory/research-development/data-medicines-iso-idmp-standards/spor-master-data/organisation-management-service-oms" TargetMode="External"/><Relationship Id="rId10" Type="http://schemas.openxmlformats.org/officeDocument/2006/relationships/hyperlink" Target="https://www.ema.europa.eu/en/glossary/eudravigilance" TargetMode="External"/><Relationship Id="rId4" Type="http://schemas.openxmlformats.org/officeDocument/2006/relationships/hyperlink" Target="https://register.ema.europa.eu/identityiq/login.jsf" TargetMode="External"/><Relationship Id="rId9" Type="http://schemas.openxmlformats.org/officeDocument/2006/relationships/hyperlink" Target="https://www.ema.europa.eu/en/documents/regulatory-procedural-guideline/eudravigilance-registration-documents_en.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4.xml"/><Relationship Id="rId1" Type="http://schemas.openxmlformats.org/officeDocument/2006/relationships/tags" Target="../tags/tag8.xml"/><Relationship Id="rId4" Type="http://schemas.openxmlformats.org/officeDocument/2006/relationships/hyperlink" Target="https://register.ema.europa.eu/identityiq/login.js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4.xml"/><Relationship Id="rId1" Type="http://schemas.openxmlformats.org/officeDocument/2006/relationships/tags" Target="../tags/tag9.xml"/><Relationship Id="rId5" Type="http://schemas.openxmlformats.org/officeDocument/2006/relationships/hyperlink" Target="https://www.ema.europa.eu/en/human-regulatory/research-development/data-medicines-iso-idmp-standards/spor-master-data/organisation-management-service-oms"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4.xml"/><Relationship Id="rId1" Type="http://schemas.openxmlformats.org/officeDocument/2006/relationships/tags" Target="../tags/tag10.xml"/><Relationship Id="rId4" Type="http://schemas.openxmlformats.org/officeDocument/2006/relationships/hyperlink" Target="https://register.ema.europa.eu/identityiq/hom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a:xfrm>
            <a:off x="358774" y="2394000"/>
            <a:ext cx="8424863" cy="936000"/>
          </a:xfrm>
        </p:spPr>
        <p:txBody>
          <a:bodyPr/>
          <a:lstStyle/>
          <a:p>
            <a:pPr algn="l"/>
            <a:r>
              <a:rPr lang="en-GB" b="0" i="0">
                <a:solidFill>
                  <a:srgbClr val="000000"/>
                </a:solidFill>
                <a:effectLst/>
                <a:latin typeface="Verdana" panose="020B0604030504040204" pitchFamily="34" charset="0"/>
              </a:rPr>
              <a:t>CTIS Bitesize Talk: Training materials, CTIS pre-requisites, and updates on transparency rules</a:t>
            </a:r>
            <a:br>
              <a:rPr lang="en-GB" b="0" i="0">
                <a:solidFill>
                  <a:srgbClr val="000000"/>
                </a:solidFill>
                <a:effectLst/>
                <a:latin typeface="Verdana" panose="020B0604030504040204" pitchFamily="34" charset="0"/>
              </a:rPr>
            </a:br>
            <a:r>
              <a:rPr lang="en-GB" b="0" i="0">
                <a:solidFill>
                  <a:srgbClr val="000000"/>
                </a:solidFill>
                <a:effectLst/>
                <a:latin typeface="Verdana" panose="020B0604030504040204" pitchFamily="34" charset="0"/>
              </a:rPr>
              <a:t> </a:t>
            </a:r>
            <a:endParaRPr lang="en-GB"/>
          </a:p>
        </p:txBody>
      </p:sp>
      <p:sp>
        <p:nvSpPr>
          <p:cNvPr id="4" name="Text Box 4"/>
          <p:cNvSpPr txBox="1">
            <a:spLocks noChangeArrowheads="1"/>
          </p:cNvSpPr>
          <p:nvPr/>
        </p:nvSpPr>
        <p:spPr bwMode="auto">
          <a:xfrm>
            <a:off x="355654" y="3507854"/>
            <a:ext cx="5410200"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l">
              <a:lnSpc>
                <a:spcPct val="150000"/>
              </a:lnSpc>
            </a:pPr>
            <a:r>
              <a:rPr lang="en-GB" altLang="en-US" sz="1200">
                <a:solidFill>
                  <a:schemeClr val="tx1"/>
                </a:solidFill>
              </a:rPr>
              <a:t>29 November 2023</a:t>
            </a:r>
          </a:p>
        </p:txBody>
      </p:sp>
      <p:sp>
        <p:nvSpPr>
          <p:cNvPr id="2" name="Text Box 4">
            <a:extLst>
              <a:ext uri="{FF2B5EF4-FFF2-40B4-BE49-F238E27FC236}">
                <a16:creationId xmlns:a16="http://schemas.microsoft.com/office/drawing/2014/main" id="{1C11F499-B354-4E7E-D504-237B6E9100A4}"/>
              </a:ext>
            </a:extLst>
          </p:cNvPr>
          <p:cNvSpPr txBox="1">
            <a:spLocks noChangeArrowheads="1"/>
          </p:cNvSpPr>
          <p:nvPr/>
        </p:nvSpPr>
        <p:spPr bwMode="auto">
          <a:xfrm>
            <a:off x="374730" y="4515966"/>
            <a:ext cx="5410200"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l">
              <a:lnSpc>
                <a:spcPct val="150000"/>
              </a:lnSpc>
            </a:pPr>
            <a:endParaRPr lang="en-GB" altLang="en-US" sz="1200">
              <a:solidFill>
                <a:schemeClr val="tx1"/>
              </a:solidFill>
            </a:endParaRPr>
          </a:p>
        </p:txBody>
      </p:sp>
      <p:sp>
        <p:nvSpPr>
          <p:cNvPr id="3" name="Text Box 4">
            <a:extLst>
              <a:ext uri="{FF2B5EF4-FFF2-40B4-BE49-F238E27FC236}">
                <a16:creationId xmlns:a16="http://schemas.microsoft.com/office/drawing/2014/main" id="{A3DB10EC-4C63-0B70-03C4-868ABAAE4BC3}"/>
              </a:ext>
            </a:extLst>
          </p:cNvPr>
          <p:cNvSpPr txBox="1">
            <a:spLocks noChangeArrowheads="1"/>
          </p:cNvSpPr>
          <p:nvPr/>
        </p:nvSpPr>
        <p:spPr bwMode="auto">
          <a:xfrm>
            <a:off x="323528" y="4316664"/>
            <a:ext cx="7725662"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l">
              <a:lnSpc>
                <a:spcPct val="150000"/>
              </a:lnSpc>
            </a:pPr>
            <a:endParaRPr lang="en-GB" altLang="en-US" sz="1200">
              <a:solidFill>
                <a:schemeClr val="tx1"/>
              </a:solidFill>
              <a:latin typeface="Verdana"/>
              <a:ea typeface="Verdana"/>
              <a:cs typeface="Arial"/>
            </a:endParaRPr>
          </a:p>
          <a:p>
            <a:pPr algn="l">
              <a:lnSpc>
                <a:spcPct val="150000"/>
              </a:lnSpc>
            </a:pPr>
            <a:endParaRPr lang="en-GB" altLang="en-US" sz="1200">
              <a:solidFill>
                <a:schemeClr val="tx1"/>
              </a:solidFill>
              <a:latin typeface="Verdana"/>
              <a:ea typeface="Verdana"/>
              <a:cs typeface="Arial"/>
            </a:endParaRPr>
          </a:p>
          <a:p>
            <a:pPr algn="l">
              <a:lnSpc>
                <a:spcPct val="150000"/>
              </a:lnSpc>
            </a:pPr>
            <a:r>
              <a:rPr lang="en-GB" altLang="en-US" sz="1200">
                <a:solidFill>
                  <a:schemeClr val="tx1"/>
                </a:solidFill>
                <a:latin typeface="Verdana"/>
                <a:ea typeface="Verdana"/>
                <a:cs typeface="Arial"/>
              </a:rPr>
              <a:t>Presented by Francesca Scotti and Ornela Ademi</a:t>
            </a:r>
            <a:br>
              <a:rPr lang="en-GB" altLang="en-US" sz="1200">
                <a:solidFill>
                  <a:schemeClr val="tx1"/>
                </a:solidFill>
                <a:latin typeface="Verdana"/>
                <a:ea typeface="Verdana"/>
                <a:cs typeface="Arial"/>
              </a:rPr>
            </a:br>
            <a:r>
              <a:rPr lang="en-GB" altLang="en-US" sz="1200">
                <a:solidFill>
                  <a:schemeClr val="tx1"/>
                </a:solidFill>
                <a:highlight>
                  <a:srgbClr val="FFFFFF"/>
                </a:highlight>
              </a:rPr>
              <a:t>Data Analytics and Methods Taskforce (EMA)</a:t>
            </a:r>
          </a:p>
          <a:p>
            <a:pPr algn="l">
              <a:lnSpc>
                <a:spcPct val="150000"/>
              </a:lnSpc>
            </a:pPr>
            <a:endParaRPr lang="en-GB" altLang="en-US" sz="1200">
              <a:solidFill>
                <a:schemeClr val="tx1"/>
              </a:solidFill>
            </a:endParaRPr>
          </a:p>
        </p:txBody>
      </p:sp>
    </p:spTree>
    <p:custDataLst>
      <p:tags r:id="rId1"/>
    </p:custDataLst>
    <p:extLst>
      <p:ext uri="{BB962C8B-B14F-4D97-AF65-F5344CB8AC3E}">
        <p14:creationId xmlns:p14="http://schemas.microsoft.com/office/powerpoint/2010/main" val="3615919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6B4483-A055-3EEF-BDF5-4BCAFBB1334B}"/>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7957F717-FD23-493C-BA54-F5AB575BDEC9}"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9</a:t>
            </a:fld>
            <a:endPar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pic>
        <p:nvPicPr>
          <p:cNvPr id="7" name="Picture 6">
            <a:extLst>
              <a:ext uri="{FF2B5EF4-FFF2-40B4-BE49-F238E27FC236}">
                <a16:creationId xmlns:a16="http://schemas.microsoft.com/office/drawing/2014/main" id="{D65A6229-91E9-4DBA-0C70-9F84B324F457}"/>
              </a:ext>
            </a:extLst>
          </p:cNvPr>
          <p:cNvPicPr>
            <a:picLocks noChangeAspect="1"/>
          </p:cNvPicPr>
          <p:nvPr/>
        </p:nvPicPr>
        <p:blipFill>
          <a:blip r:embed="rId3"/>
          <a:stretch>
            <a:fillRect/>
          </a:stretch>
        </p:blipFill>
        <p:spPr>
          <a:xfrm>
            <a:off x="490268" y="45127"/>
            <a:ext cx="5421869" cy="5071190"/>
          </a:xfrm>
          <a:prstGeom prst="rect">
            <a:avLst/>
          </a:prstGeom>
        </p:spPr>
      </p:pic>
      <p:sp>
        <p:nvSpPr>
          <p:cNvPr id="9" name="TextBox 8">
            <a:extLst>
              <a:ext uri="{FF2B5EF4-FFF2-40B4-BE49-F238E27FC236}">
                <a16:creationId xmlns:a16="http://schemas.microsoft.com/office/drawing/2014/main" id="{3116E3F4-15A5-4025-44C9-3AB43A54D4AB}"/>
              </a:ext>
            </a:extLst>
          </p:cNvPr>
          <p:cNvSpPr txBox="1"/>
          <p:nvPr/>
        </p:nvSpPr>
        <p:spPr>
          <a:xfrm>
            <a:off x="5912136" y="2224214"/>
            <a:ext cx="3231863" cy="356508"/>
          </a:xfrm>
          <a:prstGeom prst="rect">
            <a:avLst/>
          </a:prstGeom>
          <a:noFill/>
        </p:spPr>
        <p:txBody>
          <a:bodyPr wrap="square">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0000"/>
                </a:solidFill>
                <a:effectLst/>
                <a:uLnTx/>
                <a:uFillTx/>
                <a:latin typeface="Verdana"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Register with </a:t>
            </a:r>
            <a:r>
              <a:rPr kumimoji="0" lang="en-GB" sz="1600" b="0" i="0" u="none" strike="noStrike" kern="1200" cap="none" spc="0" normalizeH="0" baseline="0" noProof="0" err="1">
                <a:ln>
                  <a:noFill/>
                </a:ln>
                <a:solidFill>
                  <a:srgbClr val="FF0000"/>
                </a:solidFill>
                <a:effectLst/>
                <a:uLnTx/>
                <a:uFillTx/>
                <a:latin typeface="Verdana"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EudraVigilance</a:t>
            </a:r>
            <a:r>
              <a:rPr kumimoji="0" lang="en-GB" sz="1600" b="0" i="0" u="none" strike="noStrike" kern="1200" cap="none" spc="0" normalizeH="0" baseline="0" noProof="0">
                <a:ln>
                  <a:noFill/>
                </a:ln>
                <a:solidFill>
                  <a:srgbClr val="FF0000"/>
                </a:solidFill>
                <a:effectLst/>
                <a:uLnTx/>
                <a:uFillTx/>
                <a:latin typeface="Verdana"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endParaRPr kumimoji="0" lang="nb-NO" sz="1600" b="0" i="0" u="none" strike="noStrike" kern="1200" cap="none" spc="0" normalizeH="0" baseline="0" noProof="0">
              <a:ln>
                <a:noFill/>
              </a:ln>
              <a:solidFill>
                <a:srgbClr val="FF0000"/>
              </a:solidFill>
              <a:effectLst/>
              <a:uLnTx/>
              <a:uFillTx/>
              <a:latin typeface="Verdana" pitchFamily="34" charset="0"/>
              <a:ea typeface="+mn-ea"/>
              <a:cs typeface="Arial" charset="0"/>
            </a:endParaRPr>
          </a:p>
        </p:txBody>
      </p:sp>
    </p:spTree>
    <p:custDataLst>
      <p:tags r:id="rId1"/>
    </p:custDataLst>
    <p:extLst>
      <p:ext uri="{BB962C8B-B14F-4D97-AF65-F5344CB8AC3E}">
        <p14:creationId xmlns:p14="http://schemas.microsoft.com/office/powerpoint/2010/main" val="3313365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6C2839-68F0-48C2-44B0-62DD512B1059}"/>
              </a:ext>
            </a:extLst>
          </p:cNvPr>
          <p:cNvSpPr>
            <a:spLocks noGrp="1"/>
          </p:cNvSpPr>
          <p:nvPr>
            <p:ph type="ftr" sz="quarter" idx="10"/>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rPr>
              <a:t>CTIS Bitesize Talk: Training materials, CTIS pre-requisites, and updates on transparency rules</a:t>
            </a:r>
          </a:p>
        </p:txBody>
      </p:sp>
      <p:sp>
        <p:nvSpPr>
          <p:cNvPr id="5" name="Slide Number Placeholder 4">
            <a:extLst>
              <a:ext uri="{FF2B5EF4-FFF2-40B4-BE49-F238E27FC236}">
                <a16:creationId xmlns:a16="http://schemas.microsoft.com/office/drawing/2014/main" id="{DC0EEAA0-6FAE-059F-11C8-ADC4DE1BBECD}"/>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7957F717-FD23-493C-BA54-F5AB575BDEC9}"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10</a:t>
            </a:fld>
            <a:endPar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pic>
        <p:nvPicPr>
          <p:cNvPr id="7" name="Picture 6">
            <a:extLst>
              <a:ext uri="{FF2B5EF4-FFF2-40B4-BE49-F238E27FC236}">
                <a16:creationId xmlns:a16="http://schemas.microsoft.com/office/drawing/2014/main" id="{030D1B06-4FF3-611A-5AE6-1091F48E5DD0}"/>
              </a:ext>
            </a:extLst>
          </p:cNvPr>
          <p:cNvPicPr>
            <a:picLocks noChangeAspect="1"/>
          </p:cNvPicPr>
          <p:nvPr/>
        </p:nvPicPr>
        <p:blipFill>
          <a:blip r:embed="rId3"/>
          <a:stretch>
            <a:fillRect/>
          </a:stretch>
        </p:blipFill>
        <p:spPr>
          <a:xfrm>
            <a:off x="0" y="0"/>
            <a:ext cx="9144000" cy="5143500"/>
          </a:xfrm>
          <a:prstGeom prst="rect">
            <a:avLst/>
          </a:prstGeom>
        </p:spPr>
      </p:pic>
      <p:sp>
        <p:nvSpPr>
          <p:cNvPr id="9" name="TextBox 8">
            <a:extLst>
              <a:ext uri="{FF2B5EF4-FFF2-40B4-BE49-F238E27FC236}">
                <a16:creationId xmlns:a16="http://schemas.microsoft.com/office/drawing/2014/main" id="{29982D62-C017-C341-DE4E-1DA0B4EE942B}"/>
              </a:ext>
            </a:extLst>
          </p:cNvPr>
          <p:cNvSpPr txBox="1"/>
          <p:nvPr/>
        </p:nvSpPr>
        <p:spPr>
          <a:xfrm>
            <a:off x="6089073" y="4631437"/>
            <a:ext cx="2992656" cy="512063"/>
          </a:xfrm>
          <a:prstGeom prst="rect">
            <a:avLst/>
          </a:prstGeom>
          <a:noFill/>
        </p:spPr>
        <p:txBody>
          <a:bodyPr wrap="square">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GB" sz="1200" b="0" i="0" u="none" strike="noStrike" kern="1200" cap="none" spc="0" normalizeH="0" baseline="0" noProof="0">
                <a:ln>
                  <a:noFill/>
                </a:ln>
                <a:solidFill>
                  <a:srgbClr val="FF0000"/>
                </a:solidFill>
                <a:effectLst/>
                <a:uLnTx/>
                <a:uFillTx/>
                <a:latin typeface="Verdana" pitchFamily="34" charset="0"/>
                <a:ea typeface="+mn-ea"/>
                <a:cs typeface="Arial" charset="0"/>
                <a:hlinkClick r:id="rId4">
                  <a:extLst>
                    <a:ext uri="{A12FA001-AC4F-418D-AE19-62706E023703}">
                      <ahyp:hlinkClr xmlns:ahyp="http://schemas.microsoft.com/office/drawing/2018/hyperlinkcolor" val="tx"/>
                    </a:ext>
                  </a:extLst>
                </a:hlinkClick>
              </a:rPr>
              <a:t>Getting started with CTIS - Sponsor quick guide (europa.eu)</a:t>
            </a:r>
            <a:endParaRPr kumimoji="0" lang="nb-NO" sz="1200" b="0" i="0" u="none" strike="noStrike" kern="1200" cap="none" spc="0" normalizeH="0" baseline="0" noProof="0">
              <a:ln>
                <a:noFill/>
              </a:ln>
              <a:solidFill>
                <a:srgbClr val="FF0000"/>
              </a:solidFill>
              <a:effectLst/>
              <a:uLnTx/>
              <a:uFillTx/>
              <a:latin typeface="Verdana" pitchFamily="34" charset="0"/>
              <a:ea typeface="+mn-ea"/>
              <a:cs typeface="Arial" charset="0"/>
            </a:endParaRPr>
          </a:p>
        </p:txBody>
      </p:sp>
    </p:spTree>
    <p:custDataLst>
      <p:tags r:id="rId1"/>
    </p:custDataLst>
    <p:extLst>
      <p:ext uri="{BB962C8B-B14F-4D97-AF65-F5344CB8AC3E}">
        <p14:creationId xmlns:p14="http://schemas.microsoft.com/office/powerpoint/2010/main" val="465563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6C6E-3954-F321-4D5B-89A8F5C50900}"/>
              </a:ext>
            </a:extLst>
          </p:cNvPr>
          <p:cNvSpPr>
            <a:spLocks noGrp="1"/>
          </p:cNvSpPr>
          <p:nvPr>
            <p:ph type="title"/>
          </p:nvPr>
        </p:nvSpPr>
        <p:spPr/>
        <p:txBody>
          <a:bodyPr/>
          <a:lstStyle/>
          <a:p>
            <a:pPr algn="ctr"/>
            <a:r>
              <a:rPr lang="en-GB" sz="2400" b="1" kern="100">
                <a:latin typeface="Verdana" panose="020B0604030504040204" pitchFamily="34" charset="0"/>
                <a:ea typeface="Calibri" panose="020F0502020204030204" pitchFamily="34" charset="0"/>
                <a:cs typeface="Times New Roman" panose="02020603050405020304" pitchFamily="18" charset="0"/>
              </a:rPr>
              <a:t>General </a:t>
            </a:r>
            <a:r>
              <a:rPr lang="en-GB" sz="2400" b="1" u="sng" kern="100">
                <a:latin typeface="Verdana" panose="020B0604030504040204" pitchFamily="34" charset="0"/>
                <a:ea typeface="Calibri" panose="020F0502020204030204" pitchFamily="34" charset="0"/>
                <a:cs typeface="Times New Roman" panose="02020603050405020304" pitchFamily="18" charset="0"/>
              </a:rPr>
              <a:t>useful</a:t>
            </a:r>
            <a:r>
              <a:rPr lang="en-GB" sz="2400" b="1" kern="100">
                <a:latin typeface="Verdana" panose="020B0604030504040204" pitchFamily="34" charset="0"/>
                <a:ea typeface="Calibri" panose="020F0502020204030204" pitchFamily="34" charset="0"/>
                <a:cs typeface="Times New Roman" panose="02020603050405020304" pitchFamily="18" charset="0"/>
              </a:rPr>
              <a:t> information for sponsors</a:t>
            </a:r>
            <a:br>
              <a:rPr lang="nb-NO" sz="2400" kern="100">
                <a:latin typeface="Verdana" panose="020B0604030504040204" pitchFamily="34" charset="0"/>
                <a:ea typeface="Calibri" panose="020F0502020204030204" pitchFamily="34" charset="0"/>
                <a:cs typeface="Times New Roman" panose="02020603050405020304" pitchFamily="18" charset="0"/>
              </a:rPr>
            </a:br>
            <a:endParaRPr lang="nb-NO"/>
          </a:p>
        </p:txBody>
      </p:sp>
      <p:sp>
        <p:nvSpPr>
          <p:cNvPr id="3" name="Content Placeholder 2">
            <a:extLst>
              <a:ext uri="{FF2B5EF4-FFF2-40B4-BE49-F238E27FC236}">
                <a16:creationId xmlns:a16="http://schemas.microsoft.com/office/drawing/2014/main" id="{71216CDE-CF4C-224C-79FD-F2FFF0AF4ACE}"/>
              </a:ext>
            </a:extLst>
          </p:cNvPr>
          <p:cNvSpPr>
            <a:spLocks noGrp="1"/>
          </p:cNvSpPr>
          <p:nvPr>
            <p:ph idx="1"/>
          </p:nvPr>
        </p:nvSpPr>
        <p:spPr/>
        <p:txBody>
          <a:bodyPr/>
          <a:lstStyle/>
          <a:p>
            <a:pPr marL="285750" indent="-285750">
              <a:buFont typeface="Arial" panose="020B0604020202020204" pitchFamily="34" charset="0"/>
              <a:buChar char="•"/>
            </a:pPr>
            <a:r>
              <a:rPr lang="en-GB" sz="1800" u="sng" kern="100">
                <a:solidFill>
                  <a:srgbClr val="0000FF"/>
                </a:solidFill>
                <a:effectLst/>
                <a:latin typeface="Verdana" panose="020B0604030504040204" pitchFamily="34" charset="0"/>
                <a:ea typeface="Calibri" panose="020F0502020204030204" pitchFamily="34" charset="0"/>
                <a:cs typeface="Times New Roman" panose="02020603050405020304" pitchFamily="18" charset="0"/>
                <a:hlinkClick r:id="rId3"/>
              </a:rPr>
              <a:t>Online modular training</a:t>
            </a:r>
            <a:endParaRPr lang="nb-NO" sz="1800" kern="100">
              <a:effectLst/>
              <a:latin typeface="Verdana" panose="020B060403050404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kern="100">
                <a:effectLst/>
                <a:latin typeface="Verdana" panose="020B0604030504040204" pitchFamily="34" charset="0"/>
                <a:ea typeface="Calibri" panose="020F0502020204030204" pitchFamily="34" charset="0"/>
                <a:cs typeface="Times New Roman" panose="02020603050405020304" pitchFamily="18" charset="0"/>
              </a:rPr>
              <a:t>Overview of the different modules of Online Training: </a:t>
            </a:r>
            <a:r>
              <a:rPr lang="en-GB" sz="1800" u="sng" kern="100">
                <a:solidFill>
                  <a:srgbClr val="0000FF"/>
                </a:solidFill>
                <a:effectLst/>
                <a:latin typeface="Verdana" panose="020B0604030504040204" pitchFamily="34" charset="0"/>
                <a:ea typeface="Calibri" panose="020F0502020204030204" pitchFamily="34" charset="0"/>
                <a:cs typeface="Times New Roman" panose="02020603050405020304" pitchFamily="18" charset="0"/>
                <a:hlinkClick r:id="rId4"/>
              </a:rPr>
              <a:t>Guidance to CTIS training material catalogue</a:t>
            </a:r>
            <a:r>
              <a:rPr lang="en-GB" sz="1800" kern="100">
                <a:effectLst/>
                <a:latin typeface="Verdana" panose="020B0604030504040204" pitchFamily="34" charset="0"/>
                <a:ea typeface="Calibri" panose="020F0502020204030204" pitchFamily="34" charset="0"/>
                <a:cs typeface="Times New Roman" panose="02020603050405020304" pitchFamily="18" charset="0"/>
              </a:rPr>
              <a:t> </a:t>
            </a:r>
            <a:endParaRPr lang="nb-NO" sz="1800" kern="100">
              <a:effectLst/>
              <a:latin typeface="Verdana" panose="020B060403050404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kern="100">
                <a:effectLst/>
                <a:latin typeface="Verdana" panose="020B0604030504040204" pitchFamily="34" charset="0"/>
                <a:ea typeface="Calibri" panose="020F0502020204030204" pitchFamily="34" charset="0"/>
                <a:cs typeface="Times New Roman" panose="02020603050405020304" pitchFamily="18" charset="0"/>
              </a:rPr>
              <a:t>Module 02 (Online modular training): High-level overview of CTIS workspaces and common system functionalities</a:t>
            </a:r>
            <a:endParaRPr lang="nb-NO" sz="1800" kern="100">
              <a:effectLst/>
              <a:latin typeface="Verdana" panose="020B060403050404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u="sng" kern="100">
                <a:solidFill>
                  <a:srgbClr val="0000FF"/>
                </a:solidFill>
                <a:effectLst/>
                <a:latin typeface="Verdana" panose="020B0604030504040204" pitchFamily="34" charset="0"/>
                <a:ea typeface="Calibri" panose="020F0502020204030204" pitchFamily="34" charset="0"/>
                <a:cs typeface="Times New Roman" panose="02020603050405020304" pitchFamily="18" charset="0"/>
                <a:hlinkClick r:id="rId5"/>
              </a:rPr>
              <a:t>Sponsor handbook</a:t>
            </a:r>
            <a:r>
              <a:rPr lang="en-GB" sz="1800" kern="100">
                <a:effectLst/>
                <a:latin typeface="Verdana" panose="020B0604030504040204" pitchFamily="34" charset="0"/>
                <a:ea typeface="Calibri" panose="020F0502020204030204" pitchFamily="34" charset="0"/>
                <a:cs typeface="Times New Roman" panose="02020603050405020304" pitchFamily="18" charset="0"/>
                <a:hlinkClick r:id="rId5"/>
              </a:rPr>
              <a:t> </a:t>
            </a:r>
            <a:endParaRPr lang="nb-NO" sz="1800" kern="100">
              <a:effectLst/>
              <a:latin typeface="Verdana" panose="020B060403050404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u="sng" kern="100">
                <a:solidFill>
                  <a:srgbClr val="0000FF"/>
                </a:solidFill>
                <a:effectLst/>
                <a:latin typeface="Verdana" panose="020B0604030504040204" pitchFamily="34" charset="0"/>
                <a:ea typeface="Calibri" panose="020F0502020204030204" pitchFamily="34" charset="0"/>
                <a:cs typeface="Times New Roman" panose="02020603050405020304" pitchFamily="18" charset="0"/>
                <a:hlinkClick r:id="rId6"/>
              </a:rPr>
              <a:t>CTR Q&amp;A</a:t>
            </a:r>
            <a:r>
              <a:rPr lang="en-GB" sz="1800" kern="100">
                <a:effectLst/>
                <a:latin typeface="Verdana" panose="020B0604030504040204" pitchFamily="34" charset="0"/>
                <a:ea typeface="Calibri" panose="020F0502020204030204" pitchFamily="34" charset="0"/>
                <a:cs typeface="Times New Roman" panose="02020603050405020304" pitchFamily="18" charset="0"/>
              </a:rPr>
              <a:t> published by the European Commission under EudraLex volume 10 </a:t>
            </a:r>
            <a:endParaRPr lang="nb-NO" sz="1800" kern="100">
              <a:effectLst/>
              <a:latin typeface="Verdana" panose="020B0604030504040204" pitchFamily="34" charset="0"/>
              <a:ea typeface="Calibri" panose="020F0502020204030204" pitchFamily="34" charset="0"/>
              <a:cs typeface="Times New Roman" panose="02020603050405020304" pitchFamily="18" charset="0"/>
            </a:endParaRPr>
          </a:p>
          <a:p>
            <a:r>
              <a:rPr lang="en-GB" sz="1800" kern="100">
                <a:effectLst/>
                <a:latin typeface="Verdana" panose="020B0604030504040204" pitchFamily="34" charset="0"/>
                <a:ea typeface="Calibri" panose="020F0502020204030204" pitchFamily="34" charset="0"/>
                <a:cs typeface="Times New Roman" panose="02020603050405020304" pitchFamily="18" charset="0"/>
              </a:rPr>
              <a:t> </a:t>
            </a:r>
            <a:endParaRPr lang="nb-NO" sz="1800" kern="100">
              <a:effectLst/>
              <a:latin typeface="Verdana" panose="020B0604030504040204" pitchFamily="34" charset="0"/>
              <a:ea typeface="Calibri" panose="020F0502020204030204" pitchFamily="34" charset="0"/>
              <a:cs typeface="Times New Roman" panose="02020603050405020304" pitchFamily="18" charset="0"/>
            </a:endParaRPr>
          </a:p>
          <a:p>
            <a:r>
              <a:rPr lang="en-GB" sz="1800" b="1" u="none" strike="noStrike" kern="100">
                <a:effectLst/>
                <a:latin typeface="Verdana" panose="020B0604030504040204" pitchFamily="34" charset="0"/>
                <a:ea typeface="Calibri" panose="020F0502020204030204" pitchFamily="34" charset="0"/>
                <a:cs typeface="Times New Roman" panose="02020603050405020304" pitchFamily="18" charset="0"/>
              </a:rPr>
              <a:t> </a:t>
            </a:r>
            <a:endParaRPr lang="nb-NO" sz="1800" kern="100">
              <a:effectLst/>
              <a:latin typeface="Verdana" panose="020B0604030504040204" pitchFamily="34" charset="0"/>
              <a:ea typeface="Calibri" panose="020F0502020204030204" pitchFamily="34" charset="0"/>
              <a:cs typeface="Times New Roman" panose="02020603050405020304" pitchFamily="18" charset="0"/>
            </a:endParaRPr>
          </a:p>
          <a:p>
            <a:endParaRPr lang="nb-NO"/>
          </a:p>
        </p:txBody>
      </p:sp>
      <p:sp>
        <p:nvSpPr>
          <p:cNvPr id="4" name="Footer Placeholder 3">
            <a:extLst>
              <a:ext uri="{FF2B5EF4-FFF2-40B4-BE49-F238E27FC236}">
                <a16:creationId xmlns:a16="http://schemas.microsoft.com/office/drawing/2014/main" id="{584EF780-B36E-EA46-57AA-DFF5D3C4A062}"/>
              </a:ext>
            </a:extLst>
          </p:cNvPr>
          <p:cNvSpPr>
            <a:spLocks noGrp="1"/>
          </p:cNvSpPr>
          <p:nvPr>
            <p:ph type="ftr" sz="quarter" idx="10"/>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rPr>
              <a:t>CTIS Bitesize Talk: Training materials, CTIS pre-requisites, and updates on transparency rules</a:t>
            </a:r>
          </a:p>
        </p:txBody>
      </p:sp>
      <p:sp>
        <p:nvSpPr>
          <p:cNvPr id="5" name="Slide Number Placeholder 4">
            <a:extLst>
              <a:ext uri="{FF2B5EF4-FFF2-40B4-BE49-F238E27FC236}">
                <a16:creationId xmlns:a16="http://schemas.microsoft.com/office/drawing/2014/main" id="{2E99367F-025B-0C8B-B525-D454E3DCBA87}"/>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7957F717-FD23-493C-BA54-F5AB575BDEC9}"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11</a:t>
            </a:fld>
            <a:endPar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Tree>
    <p:custDataLst>
      <p:tags r:id="rId1"/>
    </p:custDataLst>
    <p:extLst>
      <p:ext uri="{BB962C8B-B14F-4D97-AF65-F5344CB8AC3E}">
        <p14:creationId xmlns:p14="http://schemas.microsoft.com/office/powerpoint/2010/main" val="744731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14785-C917-EB32-2D2E-732B085E4A8F}"/>
              </a:ext>
            </a:extLst>
          </p:cNvPr>
          <p:cNvPicPr>
            <a:picLocks noChangeAspect="1"/>
          </p:cNvPicPr>
          <p:nvPr/>
        </p:nvPicPr>
        <p:blipFill rotWithShape="1">
          <a:blip r:embed="rId3"/>
          <a:srcRect t="18726" b="20463"/>
          <a:stretch/>
        </p:blipFill>
        <p:spPr>
          <a:xfrm>
            <a:off x="20" y="10"/>
            <a:ext cx="9143980" cy="5143490"/>
          </a:xfrm>
          <a:prstGeom prst="rect">
            <a:avLst/>
          </a:prstGeom>
          <a:noFill/>
        </p:spPr>
      </p:pic>
      <p:sp>
        <p:nvSpPr>
          <p:cNvPr id="5" name="Slide Number Placeholder 4" hidden="1">
            <a:extLst>
              <a:ext uri="{FF2B5EF4-FFF2-40B4-BE49-F238E27FC236}">
                <a16:creationId xmlns:a16="http://schemas.microsoft.com/office/drawing/2014/main" id="{D50DB453-FAF7-E50B-697B-D26936285712}"/>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ts val="600"/>
              </a:spcAft>
              <a:buClrTx/>
              <a:buSzTx/>
              <a:buFontTx/>
              <a:buNone/>
              <a:tabLst/>
              <a:defRPr/>
            </a:pPr>
            <a:fld id="{7957F717-FD23-493C-BA54-F5AB575BDEC9}"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ts val="600"/>
                </a:spcAft>
                <a:buClrTx/>
                <a:buSzTx/>
                <a:buFontTx/>
                <a:buNone/>
                <a:tabLst/>
                <a:defRPr/>
              </a:pPr>
              <a:t>12</a:t>
            </a:fld>
            <a:endPar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9" name="TextBox 8">
            <a:extLst>
              <a:ext uri="{FF2B5EF4-FFF2-40B4-BE49-F238E27FC236}">
                <a16:creationId xmlns:a16="http://schemas.microsoft.com/office/drawing/2014/main" id="{EAF5E0D5-2CA5-DCC9-EC13-3E580DC97CBC}"/>
              </a:ext>
            </a:extLst>
          </p:cNvPr>
          <p:cNvSpPr txBox="1"/>
          <p:nvPr/>
        </p:nvSpPr>
        <p:spPr>
          <a:xfrm>
            <a:off x="5512605" y="483518"/>
            <a:ext cx="3600400" cy="356508"/>
          </a:xfrm>
          <a:prstGeom prst="rect">
            <a:avLst/>
          </a:prstGeom>
          <a:noFill/>
        </p:spPr>
        <p:txBody>
          <a:bodyPr wrap="square">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GB" sz="1600" b="0" i="0" u="sng" strike="noStrike" kern="100" cap="none" spc="0" normalizeH="0" baseline="0" noProof="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Online modular training</a:t>
            </a:r>
            <a:endParaRPr kumimoji="0" lang="nb-NO" sz="1600" b="0" i="0" u="none" strike="noStrike" kern="100" cap="none" spc="0" normalizeH="0" baseline="0" noProof="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8121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566EFC-6F37-6E74-4127-56086E1B66F4}"/>
              </a:ext>
            </a:extLst>
          </p:cNvPr>
          <p:cNvPicPr>
            <a:picLocks noChangeAspect="1"/>
          </p:cNvPicPr>
          <p:nvPr/>
        </p:nvPicPr>
        <p:blipFill>
          <a:blip r:embed="rId3"/>
          <a:stretch>
            <a:fillRect/>
          </a:stretch>
        </p:blipFill>
        <p:spPr>
          <a:xfrm>
            <a:off x="5530691" y="0"/>
            <a:ext cx="3613309" cy="5143500"/>
          </a:xfrm>
          <a:prstGeom prst="rect">
            <a:avLst/>
          </a:prstGeom>
          <a:noFill/>
        </p:spPr>
      </p:pic>
      <p:sp>
        <p:nvSpPr>
          <p:cNvPr id="5" name="Slide Number Placeholder 4" hidden="1">
            <a:extLst>
              <a:ext uri="{FF2B5EF4-FFF2-40B4-BE49-F238E27FC236}">
                <a16:creationId xmlns:a16="http://schemas.microsoft.com/office/drawing/2014/main" id="{D58B9080-4F60-6526-BD6E-39A574B30FA9}"/>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ts val="600"/>
              </a:spcAft>
              <a:buClrTx/>
              <a:buSzTx/>
              <a:buFontTx/>
              <a:buNone/>
              <a:tabLst/>
              <a:defRPr/>
            </a:pPr>
            <a:fld id="{CE1512B7-A4D3-45D6-AC99-9D6C4D21B5B0}"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ts val="600"/>
                </a:spcAft>
                <a:buClrTx/>
                <a:buSzTx/>
                <a:buFontTx/>
                <a:buNone/>
                <a:tabLst/>
                <a:defRPr/>
              </a:pPr>
              <a:t>13</a:t>
            </a:fld>
            <a:endPar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pic>
        <p:nvPicPr>
          <p:cNvPr id="12" name="Picture 11">
            <a:extLst>
              <a:ext uri="{FF2B5EF4-FFF2-40B4-BE49-F238E27FC236}">
                <a16:creationId xmlns:a16="http://schemas.microsoft.com/office/drawing/2014/main" id="{93C5D59F-A4BF-1807-9945-AC960A7894FA}"/>
              </a:ext>
            </a:extLst>
          </p:cNvPr>
          <p:cNvPicPr>
            <a:picLocks noChangeAspect="1"/>
          </p:cNvPicPr>
          <p:nvPr/>
        </p:nvPicPr>
        <p:blipFill>
          <a:blip r:embed="rId4"/>
          <a:stretch>
            <a:fillRect/>
          </a:stretch>
        </p:blipFill>
        <p:spPr>
          <a:xfrm>
            <a:off x="2458" y="-18640"/>
            <a:ext cx="5590487" cy="5143500"/>
          </a:xfrm>
          <a:prstGeom prst="rect">
            <a:avLst/>
          </a:prstGeom>
        </p:spPr>
      </p:pic>
      <p:sp>
        <p:nvSpPr>
          <p:cNvPr id="16" name="TextBox 15">
            <a:extLst>
              <a:ext uri="{FF2B5EF4-FFF2-40B4-BE49-F238E27FC236}">
                <a16:creationId xmlns:a16="http://schemas.microsoft.com/office/drawing/2014/main" id="{8C422A8E-83AA-0273-3B97-2274A4497CD6}"/>
              </a:ext>
            </a:extLst>
          </p:cNvPr>
          <p:cNvSpPr txBox="1"/>
          <p:nvPr/>
        </p:nvSpPr>
        <p:spPr>
          <a:xfrm>
            <a:off x="800112" y="267494"/>
            <a:ext cx="4792833" cy="323486"/>
          </a:xfrm>
          <a:prstGeom prst="rect">
            <a:avLst/>
          </a:prstGeom>
          <a:noFill/>
        </p:spPr>
        <p:txBody>
          <a:bodyPr wrap="square">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GB" sz="1400" b="0" i="0" u="sng" strike="noStrike" kern="100" cap="none" spc="0" normalizeH="0" baseline="0" noProof="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Guidance to CTIS training material catalogue</a:t>
            </a:r>
            <a:r>
              <a:rPr kumimoji="0" lang="en-GB" sz="1400" b="0" i="0" u="none" strike="noStrike" kern="100" cap="none" spc="0" normalizeH="0" baseline="0" noProof="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nb-NO" sz="1400" b="0" i="0" u="none" strike="noStrike" kern="1200" cap="none" spc="0" normalizeH="0" baseline="0" noProof="0">
              <a:ln>
                <a:noFill/>
              </a:ln>
              <a:solidFill>
                <a:srgbClr val="FF0000"/>
              </a:solidFill>
              <a:effectLst/>
              <a:uLnTx/>
              <a:uFillTx/>
              <a:latin typeface="Verdana" pitchFamily="34" charset="0"/>
              <a:ea typeface="+mn-ea"/>
              <a:cs typeface="Arial" charset="0"/>
            </a:endParaRPr>
          </a:p>
        </p:txBody>
      </p:sp>
    </p:spTree>
    <p:custDataLst>
      <p:tags r:id="rId1"/>
    </p:custDataLst>
    <p:extLst>
      <p:ext uri="{BB962C8B-B14F-4D97-AF65-F5344CB8AC3E}">
        <p14:creationId xmlns:p14="http://schemas.microsoft.com/office/powerpoint/2010/main" val="363177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3286DA-0A36-949A-32C0-37B8CF6857D8}"/>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CE1512B7-A4D3-45D6-AC99-9D6C4D21B5B0}"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14</a:t>
            </a:fld>
            <a:endPar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pic>
        <p:nvPicPr>
          <p:cNvPr id="10" name="Picture 9">
            <a:extLst>
              <a:ext uri="{FF2B5EF4-FFF2-40B4-BE49-F238E27FC236}">
                <a16:creationId xmlns:a16="http://schemas.microsoft.com/office/drawing/2014/main" id="{8E375EE1-D563-53E9-1E1A-6D772364BF1B}"/>
              </a:ext>
            </a:extLst>
          </p:cNvPr>
          <p:cNvPicPr>
            <a:picLocks noChangeAspect="1"/>
          </p:cNvPicPr>
          <p:nvPr/>
        </p:nvPicPr>
        <p:blipFill>
          <a:blip r:embed="rId3"/>
          <a:stretch>
            <a:fillRect/>
          </a:stretch>
        </p:blipFill>
        <p:spPr>
          <a:xfrm>
            <a:off x="90455" y="11266"/>
            <a:ext cx="2736304" cy="5092030"/>
          </a:xfrm>
          <a:prstGeom prst="rect">
            <a:avLst/>
          </a:prstGeom>
        </p:spPr>
      </p:pic>
      <p:pic>
        <p:nvPicPr>
          <p:cNvPr id="12" name="Picture 11">
            <a:extLst>
              <a:ext uri="{FF2B5EF4-FFF2-40B4-BE49-F238E27FC236}">
                <a16:creationId xmlns:a16="http://schemas.microsoft.com/office/drawing/2014/main" id="{1653501E-C036-9C55-846B-4922A7CB0592}"/>
              </a:ext>
            </a:extLst>
          </p:cNvPr>
          <p:cNvPicPr>
            <a:picLocks noChangeAspect="1"/>
          </p:cNvPicPr>
          <p:nvPr/>
        </p:nvPicPr>
        <p:blipFill>
          <a:blip r:embed="rId4"/>
          <a:stretch>
            <a:fillRect/>
          </a:stretch>
        </p:blipFill>
        <p:spPr>
          <a:xfrm>
            <a:off x="2826759" y="39765"/>
            <a:ext cx="2617187" cy="5069498"/>
          </a:xfrm>
          <a:prstGeom prst="rect">
            <a:avLst/>
          </a:prstGeom>
        </p:spPr>
      </p:pic>
      <p:pic>
        <p:nvPicPr>
          <p:cNvPr id="16" name="Picture 15">
            <a:extLst>
              <a:ext uri="{FF2B5EF4-FFF2-40B4-BE49-F238E27FC236}">
                <a16:creationId xmlns:a16="http://schemas.microsoft.com/office/drawing/2014/main" id="{49CE058C-5806-A644-37B6-61071618E8BA}"/>
              </a:ext>
            </a:extLst>
          </p:cNvPr>
          <p:cNvPicPr>
            <a:picLocks noChangeAspect="1"/>
          </p:cNvPicPr>
          <p:nvPr/>
        </p:nvPicPr>
        <p:blipFill>
          <a:blip r:embed="rId5"/>
          <a:stretch>
            <a:fillRect/>
          </a:stretch>
        </p:blipFill>
        <p:spPr>
          <a:xfrm>
            <a:off x="5443947" y="39765"/>
            <a:ext cx="3700054" cy="5069498"/>
          </a:xfrm>
          <a:prstGeom prst="rect">
            <a:avLst/>
          </a:prstGeom>
        </p:spPr>
      </p:pic>
    </p:spTree>
    <p:custDataLst>
      <p:tags r:id="rId1"/>
    </p:custDataLst>
    <p:extLst>
      <p:ext uri="{BB962C8B-B14F-4D97-AF65-F5344CB8AC3E}">
        <p14:creationId xmlns:p14="http://schemas.microsoft.com/office/powerpoint/2010/main" val="3507223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0ACC75-C1F6-7470-109D-C71FFFE48572}"/>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CE1512B7-A4D3-45D6-AC99-9D6C4D21B5B0}"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15</a:t>
            </a:fld>
            <a:endPar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pic>
        <p:nvPicPr>
          <p:cNvPr id="8" name="Picture 7">
            <a:extLst>
              <a:ext uri="{FF2B5EF4-FFF2-40B4-BE49-F238E27FC236}">
                <a16:creationId xmlns:a16="http://schemas.microsoft.com/office/drawing/2014/main" id="{E373F68A-6C6D-2735-58DF-0E4C02871C27}"/>
              </a:ext>
            </a:extLst>
          </p:cNvPr>
          <p:cNvPicPr>
            <a:picLocks noChangeAspect="1"/>
          </p:cNvPicPr>
          <p:nvPr/>
        </p:nvPicPr>
        <p:blipFill>
          <a:blip r:embed="rId3"/>
          <a:stretch>
            <a:fillRect/>
          </a:stretch>
        </p:blipFill>
        <p:spPr>
          <a:xfrm>
            <a:off x="0" y="7502"/>
            <a:ext cx="4527374" cy="5135998"/>
          </a:xfrm>
          <a:prstGeom prst="rect">
            <a:avLst/>
          </a:prstGeom>
        </p:spPr>
      </p:pic>
      <p:pic>
        <p:nvPicPr>
          <p:cNvPr id="10" name="Picture 9">
            <a:extLst>
              <a:ext uri="{FF2B5EF4-FFF2-40B4-BE49-F238E27FC236}">
                <a16:creationId xmlns:a16="http://schemas.microsoft.com/office/drawing/2014/main" id="{3EBE2A51-0016-924A-DCF2-2C8512F913C9}"/>
              </a:ext>
            </a:extLst>
          </p:cNvPr>
          <p:cNvPicPr>
            <a:picLocks noChangeAspect="1"/>
          </p:cNvPicPr>
          <p:nvPr/>
        </p:nvPicPr>
        <p:blipFill>
          <a:blip r:embed="rId4"/>
          <a:stretch>
            <a:fillRect/>
          </a:stretch>
        </p:blipFill>
        <p:spPr>
          <a:xfrm>
            <a:off x="4527374" y="7502"/>
            <a:ext cx="4803494" cy="5143500"/>
          </a:xfrm>
          <a:prstGeom prst="rect">
            <a:avLst/>
          </a:prstGeom>
        </p:spPr>
      </p:pic>
      <p:sp>
        <p:nvSpPr>
          <p:cNvPr id="12" name="TextBox 11">
            <a:extLst>
              <a:ext uri="{FF2B5EF4-FFF2-40B4-BE49-F238E27FC236}">
                <a16:creationId xmlns:a16="http://schemas.microsoft.com/office/drawing/2014/main" id="{8314CEE5-654B-2844-3E0D-D44C76F660E6}"/>
              </a:ext>
            </a:extLst>
          </p:cNvPr>
          <p:cNvSpPr txBox="1"/>
          <p:nvPr/>
        </p:nvSpPr>
        <p:spPr>
          <a:xfrm>
            <a:off x="6378539" y="1564854"/>
            <a:ext cx="2952329" cy="290464"/>
          </a:xfrm>
          <a:prstGeom prst="rect">
            <a:avLst/>
          </a:prstGeom>
          <a:noFill/>
        </p:spPr>
        <p:txBody>
          <a:bodyPr wrap="square">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GB" sz="1200" b="0" i="0" u="sng" strike="noStrike" kern="100" cap="none" spc="0" normalizeH="0" baseline="0" noProof="0">
                <a:ln>
                  <a:noFill/>
                </a:ln>
                <a:solidFill>
                  <a:srgbClr val="FF0000"/>
                </a:solidFill>
                <a:effectLst/>
                <a:uLnTx/>
                <a:uFillTx/>
                <a:latin typeface="Verdana"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Module 02: Online modular training</a:t>
            </a:r>
            <a:endParaRPr kumimoji="0" lang="nb-NO" sz="1200" b="0" i="0" u="none" strike="noStrike" kern="100" cap="none" spc="0" normalizeH="0" baseline="0" noProof="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05520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288B21-2BA1-1AF0-7001-DEF9772F750D}"/>
              </a:ext>
            </a:extLst>
          </p:cNvPr>
          <p:cNvPicPr>
            <a:picLocks noChangeAspect="1"/>
          </p:cNvPicPr>
          <p:nvPr/>
        </p:nvPicPr>
        <p:blipFill>
          <a:blip r:embed="rId3"/>
          <a:stretch>
            <a:fillRect/>
          </a:stretch>
        </p:blipFill>
        <p:spPr>
          <a:xfrm>
            <a:off x="179512" y="11887"/>
            <a:ext cx="3312368" cy="5095951"/>
          </a:xfrm>
          <a:prstGeom prst="rect">
            <a:avLst/>
          </a:prstGeom>
          <a:noFill/>
        </p:spPr>
      </p:pic>
      <p:sp>
        <p:nvSpPr>
          <p:cNvPr id="5" name="Slide Number Placeholder 4" hidden="1">
            <a:extLst>
              <a:ext uri="{FF2B5EF4-FFF2-40B4-BE49-F238E27FC236}">
                <a16:creationId xmlns:a16="http://schemas.microsoft.com/office/drawing/2014/main" id="{4B4BCFBA-46A6-D8F3-4C32-FD7038FD353E}"/>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ts val="600"/>
              </a:spcAft>
              <a:buClrTx/>
              <a:buSzTx/>
              <a:buFontTx/>
              <a:buNone/>
              <a:tabLst/>
              <a:defRPr/>
            </a:pPr>
            <a:fld id="{CE1512B7-A4D3-45D6-AC99-9D6C4D21B5B0}"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ts val="600"/>
                </a:spcAft>
                <a:buClrTx/>
                <a:buSzTx/>
                <a:buFontTx/>
                <a:buNone/>
                <a:tabLst/>
                <a:defRPr/>
              </a:pPr>
              <a:t>16</a:t>
            </a:fld>
            <a:endPar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pic>
        <p:nvPicPr>
          <p:cNvPr id="10" name="Picture 9">
            <a:extLst>
              <a:ext uri="{FF2B5EF4-FFF2-40B4-BE49-F238E27FC236}">
                <a16:creationId xmlns:a16="http://schemas.microsoft.com/office/drawing/2014/main" id="{9331280E-CAA3-3EC2-C373-631559DC0F30}"/>
              </a:ext>
            </a:extLst>
          </p:cNvPr>
          <p:cNvPicPr>
            <a:picLocks noChangeAspect="1"/>
          </p:cNvPicPr>
          <p:nvPr/>
        </p:nvPicPr>
        <p:blipFill>
          <a:blip r:embed="rId4"/>
          <a:stretch>
            <a:fillRect/>
          </a:stretch>
        </p:blipFill>
        <p:spPr>
          <a:xfrm>
            <a:off x="3491880" y="-11888"/>
            <a:ext cx="3485913" cy="5119726"/>
          </a:xfrm>
          <a:prstGeom prst="rect">
            <a:avLst/>
          </a:prstGeom>
        </p:spPr>
      </p:pic>
      <p:sp>
        <p:nvSpPr>
          <p:cNvPr id="12" name="TextBox 11">
            <a:extLst>
              <a:ext uri="{FF2B5EF4-FFF2-40B4-BE49-F238E27FC236}">
                <a16:creationId xmlns:a16="http://schemas.microsoft.com/office/drawing/2014/main" id="{6987F3CD-ACD0-0B9B-8542-F4F497676A90}"/>
              </a:ext>
            </a:extLst>
          </p:cNvPr>
          <p:cNvSpPr txBox="1"/>
          <p:nvPr/>
        </p:nvSpPr>
        <p:spPr>
          <a:xfrm>
            <a:off x="6977792" y="2189546"/>
            <a:ext cx="2166207" cy="356508"/>
          </a:xfrm>
          <a:prstGeom prst="rect">
            <a:avLst/>
          </a:prstGeom>
          <a:noFill/>
        </p:spPr>
        <p:txBody>
          <a:bodyPr wrap="square">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GB" sz="1600" b="0" i="0" u="sng" strike="noStrike" kern="100" cap="none" spc="0" normalizeH="0" baseline="0" noProof="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Sponsor handbook</a:t>
            </a:r>
            <a:r>
              <a:rPr kumimoji="0" lang="en-GB" sz="1600" b="0" i="0" u="none" strike="noStrike" kern="100" cap="none" spc="0" normalizeH="0" baseline="0" noProof="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endParaRPr kumimoji="0" lang="nb-NO" sz="1600" b="0" i="0" u="none" strike="noStrike" kern="100" cap="none" spc="0" normalizeH="0" baseline="0" noProof="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26459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70E463-3FE4-9E9B-BB7B-9FE695E44274}"/>
              </a:ext>
            </a:extLst>
          </p:cNvPr>
          <p:cNvSpPr>
            <a:spLocks noGrp="1"/>
          </p:cNvSpPr>
          <p:nvPr>
            <p:ph type="sldNum" sz="quarter" idx="11"/>
          </p:nvPr>
        </p:nvSpPr>
        <p:spPr>
          <a:xfrm>
            <a:off x="360364" y="4823817"/>
            <a:ext cx="307975" cy="179784"/>
          </a:xfrm>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CE1512B7-A4D3-45D6-AC99-9D6C4D21B5B0}"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17</a:t>
            </a:fld>
            <a:endPar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pic>
        <p:nvPicPr>
          <p:cNvPr id="8" name="Picture 7">
            <a:extLst>
              <a:ext uri="{FF2B5EF4-FFF2-40B4-BE49-F238E27FC236}">
                <a16:creationId xmlns:a16="http://schemas.microsoft.com/office/drawing/2014/main" id="{84D0A413-B727-4A22-1525-C1F93D69512B}"/>
              </a:ext>
            </a:extLst>
          </p:cNvPr>
          <p:cNvPicPr>
            <a:picLocks noChangeAspect="1"/>
          </p:cNvPicPr>
          <p:nvPr/>
        </p:nvPicPr>
        <p:blipFill>
          <a:blip r:embed="rId3"/>
          <a:stretch>
            <a:fillRect/>
          </a:stretch>
        </p:blipFill>
        <p:spPr>
          <a:xfrm>
            <a:off x="829991" y="148115"/>
            <a:ext cx="4226998" cy="4937635"/>
          </a:xfrm>
          <a:prstGeom prst="rect">
            <a:avLst/>
          </a:prstGeom>
        </p:spPr>
      </p:pic>
      <p:pic>
        <p:nvPicPr>
          <p:cNvPr id="10" name="Picture 9">
            <a:extLst>
              <a:ext uri="{FF2B5EF4-FFF2-40B4-BE49-F238E27FC236}">
                <a16:creationId xmlns:a16="http://schemas.microsoft.com/office/drawing/2014/main" id="{49B88C12-0A82-88FA-18E4-29D05CB003BD}"/>
              </a:ext>
            </a:extLst>
          </p:cNvPr>
          <p:cNvPicPr>
            <a:picLocks noChangeAspect="1"/>
          </p:cNvPicPr>
          <p:nvPr/>
        </p:nvPicPr>
        <p:blipFill>
          <a:blip r:embed="rId4"/>
          <a:stretch>
            <a:fillRect/>
          </a:stretch>
        </p:blipFill>
        <p:spPr>
          <a:xfrm>
            <a:off x="5055879" y="148115"/>
            <a:ext cx="3750661" cy="4937635"/>
          </a:xfrm>
          <a:prstGeom prst="rect">
            <a:avLst/>
          </a:prstGeom>
        </p:spPr>
      </p:pic>
      <p:sp>
        <p:nvSpPr>
          <p:cNvPr id="12" name="TextBox 11">
            <a:extLst>
              <a:ext uri="{FF2B5EF4-FFF2-40B4-BE49-F238E27FC236}">
                <a16:creationId xmlns:a16="http://schemas.microsoft.com/office/drawing/2014/main" id="{51B1B5C8-60BA-A28F-49EA-FD800AD5B8E5}"/>
              </a:ext>
            </a:extLst>
          </p:cNvPr>
          <p:cNvSpPr txBox="1"/>
          <p:nvPr/>
        </p:nvSpPr>
        <p:spPr>
          <a:xfrm>
            <a:off x="3709014" y="85612"/>
            <a:ext cx="1347975" cy="356508"/>
          </a:xfrm>
          <a:prstGeom prst="rect">
            <a:avLst/>
          </a:prstGeom>
          <a:noFill/>
        </p:spPr>
        <p:txBody>
          <a:bodyPr wrap="square">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GB" sz="1600" b="0" i="0" u="sng" strike="noStrike" kern="100" cap="none" spc="0" normalizeH="0" baseline="0" noProof="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CTR Q&amp;A</a:t>
            </a:r>
            <a:r>
              <a:rPr kumimoji="0" lang="en-GB" sz="1600" b="0" i="0" u="none" strike="noStrike" kern="100" cap="none" spc="0" normalizeH="0" baseline="0" noProof="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nb-NO" sz="1600" b="0" i="0" u="none" strike="noStrike" kern="1200" cap="none" spc="0" normalizeH="0" baseline="0" noProof="0">
              <a:ln>
                <a:noFill/>
              </a:ln>
              <a:solidFill>
                <a:srgbClr val="FF0000"/>
              </a:solidFill>
              <a:effectLst/>
              <a:uLnTx/>
              <a:uFillTx/>
              <a:latin typeface="Verdana" pitchFamily="34" charset="0"/>
              <a:ea typeface="+mn-ea"/>
              <a:cs typeface="Arial" charset="0"/>
            </a:endParaRPr>
          </a:p>
        </p:txBody>
      </p:sp>
    </p:spTree>
    <p:custDataLst>
      <p:tags r:id="rId1"/>
    </p:custDataLst>
    <p:extLst>
      <p:ext uri="{BB962C8B-B14F-4D97-AF65-F5344CB8AC3E}">
        <p14:creationId xmlns:p14="http://schemas.microsoft.com/office/powerpoint/2010/main" val="1019335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88889-3E6C-769E-BAF3-9A658B7E691A}"/>
              </a:ext>
            </a:extLst>
          </p:cNvPr>
          <p:cNvSpPr>
            <a:spLocks noGrp="1"/>
          </p:cNvSpPr>
          <p:nvPr>
            <p:ph type="title"/>
          </p:nvPr>
        </p:nvSpPr>
        <p:spPr>
          <a:xfrm>
            <a:off x="358776" y="769145"/>
            <a:ext cx="8424000" cy="578470"/>
          </a:xfrm>
        </p:spPr>
        <p:txBody>
          <a:bodyPr/>
          <a:lstStyle/>
          <a:p>
            <a:pPr algn="ctr"/>
            <a:r>
              <a:rPr lang="en-GB" sz="2400" b="1" kern="100">
                <a:latin typeface="Verdana" panose="020B0604030504040204" pitchFamily="34" charset="0"/>
                <a:ea typeface="Calibri" panose="020F0502020204030204" pitchFamily="34" charset="0"/>
                <a:cs typeface="Times New Roman" panose="02020603050405020304" pitchFamily="18" charset="0"/>
              </a:rPr>
              <a:t>Guidance &amp; i</a:t>
            </a:r>
            <a:r>
              <a:rPr lang="en-GB" sz="2400" b="1" kern="100">
                <a:effectLst/>
                <a:latin typeface="Verdana" panose="020B0604030504040204" pitchFamily="34" charset="0"/>
                <a:ea typeface="Calibri" panose="020F0502020204030204" pitchFamily="34" charset="0"/>
                <a:cs typeface="Times New Roman" panose="02020603050405020304" pitchFamily="18" charset="0"/>
              </a:rPr>
              <a:t>nformation on creation of new CTA</a:t>
            </a:r>
            <a:br>
              <a:rPr lang="nb-NO" sz="1800" kern="100">
                <a:effectLst/>
                <a:latin typeface="Verdana" panose="020B0604030504040204" pitchFamily="34" charset="0"/>
                <a:ea typeface="Calibri" panose="020F0502020204030204" pitchFamily="34" charset="0"/>
                <a:cs typeface="Times New Roman" panose="02020603050405020304" pitchFamily="18" charset="0"/>
              </a:rPr>
            </a:br>
            <a:endParaRPr lang="nb-NO"/>
          </a:p>
        </p:txBody>
      </p:sp>
      <p:sp>
        <p:nvSpPr>
          <p:cNvPr id="3" name="Content Placeholder 2">
            <a:extLst>
              <a:ext uri="{FF2B5EF4-FFF2-40B4-BE49-F238E27FC236}">
                <a16:creationId xmlns:a16="http://schemas.microsoft.com/office/drawing/2014/main" id="{23B9460A-9402-95D3-16F4-AF2BB70772C3}"/>
              </a:ext>
            </a:extLst>
          </p:cNvPr>
          <p:cNvSpPr>
            <a:spLocks noGrp="1"/>
          </p:cNvSpPr>
          <p:nvPr>
            <p:ph idx="1"/>
          </p:nvPr>
        </p:nvSpPr>
        <p:spPr>
          <a:xfrm>
            <a:off x="358776" y="1482330"/>
            <a:ext cx="8605712" cy="3298038"/>
          </a:xfrm>
        </p:spPr>
        <p:txBody>
          <a:bodyPr/>
          <a:lstStyle/>
          <a:p>
            <a:pPr marL="457200" indent="-457200">
              <a:spcAft>
                <a:spcPts val="0"/>
              </a:spcAft>
            </a:pPr>
            <a:r>
              <a:rPr lang="en-GB" sz="1600" b="1" kern="100">
                <a:effectLst/>
                <a:ea typeface="Calibri" panose="020F0502020204030204" pitchFamily="34" charset="0"/>
                <a:cs typeface="Times New Roman" panose="02020603050405020304" pitchFamily="18" charset="0"/>
              </a:rPr>
              <a:t>Module 10 (Online Modular training): Create, submit, and withdraw a clinical trial</a:t>
            </a:r>
          </a:p>
          <a:p>
            <a:pPr marL="457200" indent="-457200">
              <a:spcAft>
                <a:spcPts val="0"/>
              </a:spcAft>
            </a:pPr>
            <a:r>
              <a:rPr lang="en-GB" sz="1600" b="1" kern="100">
                <a:effectLst/>
                <a:ea typeface="Calibri" panose="020F0502020204030204" pitchFamily="34" charset="0"/>
                <a:cs typeface="Times New Roman" panose="02020603050405020304" pitchFamily="18" charset="0"/>
              </a:rPr>
              <a:t> </a:t>
            </a:r>
            <a:endParaRPr lang="nb-NO" sz="1600" b="1" kern="100">
              <a:effectLst/>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u="sng" kern="100">
                <a:solidFill>
                  <a:srgbClr val="0066CC"/>
                </a:solidFill>
                <a:effectLst/>
                <a:ea typeface="Calibri" panose="020F0502020204030204" pitchFamily="34" charset="0"/>
                <a:cs typeface="Times New Roman" panose="02020603050405020304" pitchFamily="18" charset="0"/>
                <a:hlinkClick r:id="rId3"/>
              </a:rPr>
              <a:t>e-learning course: initial clinical trial applications</a:t>
            </a:r>
            <a:r>
              <a:rPr lang="en-GB" sz="1600" kern="100">
                <a:solidFill>
                  <a:srgbClr val="000000"/>
                </a:solidFill>
                <a:effectLst/>
                <a:ea typeface="Calibri" panose="020F0502020204030204" pitchFamily="34" charset="0"/>
                <a:cs typeface="Times New Roman" panose="02020603050405020304" pitchFamily="18" charset="0"/>
              </a:rPr>
              <a:t> (use Chrome browser)</a:t>
            </a:r>
            <a:endParaRPr lang="nb-NO" sz="1600" kern="100">
              <a:effectLst/>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u="sng" kern="100">
                <a:solidFill>
                  <a:srgbClr val="0066CC"/>
                </a:solidFill>
                <a:effectLst/>
                <a:ea typeface="Calibri" panose="020F0502020204030204" pitchFamily="34" charset="0"/>
                <a:cs typeface="Times New Roman" panose="02020603050405020304" pitchFamily="18" charset="0"/>
                <a:hlinkClick r:id="rId4"/>
              </a:rPr>
              <a:t>e-learning course: other types of clinical trial applications</a:t>
            </a:r>
            <a:r>
              <a:rPr lang="en-GB" sz="1600" kern="100">
                <a:solidFill>
                  <a:srgbClr val="000000"/>
                </a:solidFill>
                <a:effectLst/>
                <a:ea typeface="Calibri" panose="020F0502020204030204" pitchFamily="34" charset="0"/>
                <a:cs typeface="Times New Roman" panose="02020603050405020304" pitchFamily="18" charset="0"/>
              </a:rPr>
              <a:t> (use Chrome browser)</a:t>
            </a:r>
            <a:endParaRPr lang="nb-NO" sz="1600" kern="100">
              <a:effectLst/>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u="sng" kern="100">
                <a:solidFill>
                  <a:srgbClr val="0066CC"/>
                </a:solidFill>
                <a:effectLst/>
                <a:ea typeface="Calibri" panose="020F0502020204030204" pitchFamily="34" charset="0"/>
                <a:cs typeface="Times New Roman" panose="02020603050405020304" pitchFamily="18" charset="0"/>
                <a:hlinkClick r:id="rId5"/>
              </a:rPr>
              <a:t>Step-by-step guide</a:t>
            </a:r>
            <a:endParaRPr lang="nb-NO" sz="1600" kern="100">
              <a:effectLst/>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u="sng" kern="100">
                <a:solidFill>
                  <a:srgbClr val="0066CC"/>
                </a:solidFill>
                <a:effectLst/>
                <a:ea typeface="Calibri" panose="020F0502020204030204" pitchFamily="34" charset="0"/>
                <a:cs typeface="Times New Roman" panose="02020603050405020304" pitchFamily="18" charset="0"/>
                <a:hlinkClick r:id="rId6"/>
              </a:rPr>
              <a:t>Instructor's guide</a:t>
            </a:r>
            <a:endParaRPr lang="nb-NO" sz="1600" kern="100">
              <a:effectLst/>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u="sng" kern="100">
                <a:solidFill>
                  <a:srgbClr val="0066CC"/>
                </a:solidFill>
                <a:effectLst/>
                <a:ea typeface="Calibri" panose="020F0502020204030204" pitchFamily="34" charset="0"/>
                <a:cs typeface="Times New Roman" panose="02020603050405020304" pitchFamily="18" charset="0"/>
                <a:hlinkClick r:id="rId7"/>
              </a:rPr>
              <a:t>Frequently asked questions (FAQs)</a:t>
            </a:r>
            <a:endParaRPr lang="nb-NO" sz="1600" kern="100">
              <a:effectLst/>
              <a:ea typeface="Calibri" panose="020F0502020204030204" pitchFamily="34" charset="0"/>
              <a:cs typeface="Times New Roman" panose="02020603050405020304" pitchFamily="18" charset="0"/>
            </a:endParaRPr>
          </a:p>
          <a:p>
            <a:pPr marL="228600">
              <a:spcAft>
                <a:spcPts val="0"/>
              </a:spcAft>
            </a:pPr>
            <a:endParaRPr lang="en-GB" sz="1600" b="1" kern="100">
              <a:solidFill>
                <a:srgbClr val="000000"/>
              </a:solidFill>
              <a:effectLst/>
              <a:ea typeface="Calibri" panose="020F0502020204030204" pitchFamily="34" charset="0"/>
              <a:cs typeface="Times New Roman" panose="02020603050405020304" pitchFamily="18" charset="0"/>
            </a:endParaRPr>
          </a:p>
          <a:p>
            <a:pPr marL="228600">
              <a:spcAft>
                <a:spcPts val="0"/>
              </a:spcAft>
            </a:pPr>
            <a:r>
              <a:rPr lang="en-GB" sz="1600" b="1" kern="100">
                <a:solidFill>
                  <a:srgbClr val="000000"/>
                </a:solidFill>
                <a:effectLst/>
                <a:ea typeface="Calibri" panose="020F0502020204030204" pitchFamily="34" charset="0"/>
                <a:cs typeface="Times New Roman" panose="02020603050405020304" pitchFamily="18" charset="0"/>
              </a:rPr>
              <a:t>Supporting materials:</a:t>
            </a:r>
            <a:endParaRPr lang="nb-NO" sz="1600" b="1" kern="100">
              <a:effectLst/>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u="sng" kern="100">
                <a:solidFill>
                  <a:srgbClr val="0066CC"/>
                </a:solidFill>
                <a:effectLst/>
                <a:ea typeface="Calibri" panose="020F0502020204030204" pitchFamily="34" charset="0"/>
                <a:cs typeface="Times New Roman" panose="02020603050405020304" pitchFamily="18" charset="0"/>
                <a:hlinkClick r:id="rId8"/>
              </a:rPr>
              <a:t>Process puzzle</a:t>
            </a:r>
            <a:endParaRPr lang="nb-NO" sz="1600" kern="100">
              <a:effectLst/>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u="sng" kern="100">
                <a:solidFill>
                  <a:srgbClr val="0066CC"/>
                </a:solidFill>
                <a:effectLst/>
                <a:ea typeface="Calibri" panose="020F0502020204030204" pitchFamily="34" charset="0"/>
                <a:cs typeface="Times New Roman" panose="02020603050405020304" pitchFamily="18" charset="0"/>
                <a:hlinkClick r:id="rId9"/>
              </a:rPr>
              <a:t>Checklist of required fields per application type</a:t>
            </a:r>
            <a:endParaRPr lang="en-GB" sz="1600" u="sng" kern="100">
              <a:solidFill>
                <a:srgbClr val="0066CC"/>
              </a:solidFill>
              <a:effectLst/>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endParaRPr lang="nb-NO" sz="9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0B17EFA-F132-0842-320F-BE606ABB14C5}"/>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7957F717-FD23-493C-BA54-F5AB575BDEC9}"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18</a:t>
            </a:fld>
            <a:endPar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4" name="Footer Placeholder 3">
            <a:extLst>
              <a:ext uri="{FF2B5EF4-FFF2-40B4-BE49-F238E27FC236}">
                <a16:creationId xmlns:a16="http://schemas.microsoft.com/office/drawing/2014/main" id="{A1B5AB44-735D-E7EC-16D9-9E56AE1DC9FF}"/>
              </a:ext>
            </a:extLst>
          </p:cNvPr>
          <p:cNvSpPr>
            <a:spLocks noGrp="1"/>
          </p:cNvSpPr>
          <p:nvPr>
            <p:ph type="ftr" sz="quarter" idx="10"/>
          </p:nvPr>
        </p:nvSpPr>
        <p:spPr/>
        <p:txBody>
          <a:bodyPr/>
          <a:lstStyle/>
          <a:p>
            <a:r>
              <a:rPr lang="en-GB" altLang="en-US"/>
              <a:t>CTIS Bitesize Talk: Training materials, CTIS pre-requisites, and updates on transparency rules</a:t>
            </a:r>
          </a:p>
        </p:txBody>
      </p:sp>
    </p:spTree>
    <p:custDataLst>
      <p:tags r:id="rId1"/>
    </p:custDataLst>
    <p:extLst>
      <p:ext uri="{BB962C8B-B14F-4D97-AF65-F5344CB8AC3E}">
        <p14:creationId xmlns:p14="http://schemas.microsoft.com/office/powerpoint/2010/main" val="70105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a:extLst>
              <a:ext uri="{FF2B5EF4-FFF2-40B4-BE49-F238E27FC236}">
                <a16:creationId xmlns:a16="http://schemas.microsoft.com/office/drawing/2014/main" id="{76E68601-E7DB-44F1-922D-0C61CA9B27B9}"/>
              </a:ext>
            </a:extLst>
          </p:cNvPr>
          <p:cNvSpPr txBox="1">
            <a:spLocks/>
          </p:cNvSpPr>
          <p:nvPr/>
        </p:nvSpPr>
        <p:spPr bwMode="auto">
          <a:xfrm>
            <a:off x="857005" y="1219466"/>
            <a:ext cx="7624804" cy="1021556"/>
          </a:xfrm>
          <a:prstGeom prst="roundRect">
            <a:avLst/>
          </a:prstGeom>
          <a:noFill/>
          <a:ln>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lvl1pPr marL="0" marR="0" indent="0" algn="l" defTabSz="10762982" rtl="0" eaLnBrk="1" fontAlgn="base" latinLnBrk="0" hangingPunct="1">
              <a:lnSpc>
                <a:spcPts val="2800"/>
              </a:lnSpc>
              <a:spcBef>
                <a:spcPct val="0"/>
              </a:spcBef>
              <a:spcAft>
                <a:spcPts val="1200"/>
              </a:spcAft>
              <a:buClr>
                <a:srgbClr val="000000"/>
              </a:buClr>
              <a:buSzTx/>
              <a:buFontTx/>
              <a:buNone/>
              <a:tabLst/>
              <a:defRPr sz="2000">
                <a:solidFill>
                  <a:schemeClr val="lt1"/>
                </a:solidFill>
                <a:latin typeface="+mn-lt"/>
                <a:ea typeface="+mn-ea"/>
                <a:cs typeface="+mn-cs"/>
              </a:defRPr>
            </a:lvl1pPr>
            <a:lvl2pPr marL="357708" indent="-355591" algn="l" defTabSz="10762982" rtl="0" eaLnBrk="1" fontAlgn="base" hangingPunct="1">
              <a:lnSpc>
                <a:spcPts val="2400"/>
              </a:lnSpc>
              <a:spcBef>
                <a:spcPct val="0"/>
              </a:spcBef>
              <a:spcAft>
                <a:spcPts val="800"/>
              </a:spcAft>
              <a:buClr>
                <a:schemeClr val="tx1"/>
              </a:buClr>
              <a:buChar char="•"/>
              <a:defRPr sz="1800">
                <a:solidFill>
                  <a:schemeClr val="lt1"/>
                </a:solidFill>
                <a:latin typeface="+mn-lt"/>
                <a:ea typeface="+mn-ea"/>
                <a:cs typeface="+mn-cs"/>
              </a:defRPr>
            </a:lvl2pPr>
            <a:lvl3pPr marL="696367" indent="-309026" algn="l" defTabSz="10762982" rtl="0" eaLnBrk="1" fontAlgn="base" hangingPunct="1">
              <a:lnSpc>
                <a:spcPts val="2400"/>
              </a:lnSpc>
              <a:spcBef>
                <a:spcPct val="0"/>
              </a:spcBef>
              <a:spcAft>
                <a:spcPts val="600"/>
              </a:spcAft>
              <a:buClr>
                <a:schemeClr val="tx1"/>
              </a:buClr>
              <a:buFont typeface="Verdana" panose="020B0604030504040204" pitchFamily="34" charset="0"/>
              <a:buChar char="–"/>
              <a:defRPr sz="1600">
                <a:solidFill>
                  <a:schemeClr val="lt1"/>
                </a:solidFill>
                <a:latin typeface="+mn-lt"/>
                <a:ea typeface="+mn-ea"/>
                <a:cs typeface="+mn-cs"/>
              </a:defRPr>
            </a:lvl3pPr>
            <a:lvl4pPr marL="1026558" indent="-292093" algn="l" defTabSz="10762982" rtl="0" eaLnBrk="1" fontAlgn="base" hangingPunct="1">
              <a:lnSpc>
                <a:spcPts val="2000"/>
              </a:lnSpc>
              <a:spcBef>
                <a:spcPct val="0"/>
              </a:spcBef>
              <a:spcAft>
                <a:spcPts val="600"/>
              </a:spcAft>
              <a:buClr>
                <a:schemeClr val="tx1"/>
              </a:buClr>
              <a:buFont typeface="Verdana" panose="020B0604030504040204" pitchFamily="34" charset="0"/>
              <a:buChar char="•"/>
              <a:defRPr sz="1400">
                <a:solidFill>
                  <a:schemeClr val="lt1"/>
                </a:solidFill>
                <a:latin typeface="+mn-lt"/>
                <a:ea typeface="+mn-ea"/>
                <a:cs typeface="+mn-cs"/>
              </a:defRPr>
            </a:lvl4pPr>
            <a:lvl5pPr marL="1354633" indent="-300559" algn="l" defTabSz="10762982" rtl="0" eaLnBrk="1" fontAlgn="base" hangingPunct="1">
              <a:lnSpc>
                <a:spcPts val="2000"/>
              </a:lnSpc>
              <a:spcBef>
                <a:spcPct val="0"/>
              </a:spcBef>
              <a:spcAft>
                <a:spcPts val="600"/>
              </a:spcAft>
              <a:buClr>
                <a:schemeClr val="tx1"/>
              </a:buClr>
              <a:buFont typeface="Verdana" panose="020B0604030504040204" pitchFamily="34" charset="0"/>
              <a:buChar char="–"/>
              <a:defRPr sz="1400">
                <a:solidFill>
                  <a:schemeClr val="lt1"/>
                </a:solidFill>
                <a:latin typeface="+mn-lt"/>
                <a:ea typeface="+mn-ea"/>
                <a:cs typeface="+mn-cs"/>
              </a:defRPr>
            </a:lvl5pPr>
            <a:lvl6pPr marL="1352517" indent="-302392" algn="l" defTabSz="10762982" rtl="0" eaLnBrk="1" fontAlgn="base" hangingPunct="1">
              <a:lnSpc>
                <a:spcPts val="2000"/>
              </a:lnSpc>
              <a:spcBef>
                <a:spcPct val="0"/>
              </a:spcBef>
              <a:spcAft>
                <a:spcPts val="600"/>
              </a:spcAft>
              <a:buClr>
                <a:schemeClr val="tx1"/>
              </a:buClr>
              <a:buFont typeface="Verdana" pitchFamily="34" charset="0"/>
              <a:buChar char="–"/>
              <a:defRPr lang="en-GB" altLang="en-US" sz="2400">
                <a:solidFill>
                  <a:schemeClr val="lt1"/>
                </a:solidFill>
                <a:latin typeface="+mn-lt"/>
                <a:ea typeface="+mn-ea"/>
                <a:cs typeface="+mn-cs"/>
              </a:defRPr>
            </a:lvl6pPr>
            <a:lvl7pPr marL="1353566" indent="-300559" algn="l" defTabSz="10762982" rtl="0" eaLnBrk="1" fontAlgn="base" hangingPunct="1">
              <a:lnSpc>
                <a:spcPts val="2000"/>
              </a:lnSpc>
              <a:spcBef>
                <a:spcPct val="0"/>
              </a:spcBef>
              <a:spcAft>
                <a:spcPts val="600"/>
              </a:spcAft>
              <a:buClr>
                <a:schemeClr val="tx1"/>
              </a:buClr>
              <a:buFont typeface="Verdana" pitchFamily="34" charset="0"/>
              <a:buChar char="–"/>
              <a:defRPr sz="2400">
                <a:solidFill>
                  <a:schemeClr val="lt1"/>
                </a:solidFill>
                <a:latin typeface="+mn-lt"/>
                <a:ea typeface="+mn-ea"/>
                <a:cs typeface="+mn-cs"/>
              </a:defRPr>
            </a:lvl7pPr>
            <a:lvl8pPr marL="1353566" indent="-300559" algn="l" defTabSz="10762982" rtl="0" eaLnBrk="1" fontAlgn="base" hangingPunct="1">
              <a:lnSpc>
                <a:spcPts val="2000"/>
              </a:lnSpc>
              <a:spcBef>
                <a:spcPct val="0"/>
              </a:spcBef>
              <a:spcAft>
                <a:spcPts val="600"/>
              </a:spcAft>
              <a:buClr>
                <a:schemeClr val="tx1"/>
              </a:buClr>
              <a:buFont typeface="Verdana" pitchFamily="34" charset="0"/>
              <a:buChar char="–"/>
              <a:defRPr sz="2400">
                <a:solidFill>
                  <a:schemeClr val="lt1"/>
                </a:solidFill>
                <a:latin typeface="+mn-lt"/>
                <a:ea typeface="+mn-ea"/>
                <a:cs typeface="+mn-cs"/>
              </a:defRPr>
            </a:lvl8pPr>
            <a:lvl9pPr marL="1353566" indent="-300559" algn="l" defTabSz="10762982" rtl="0" eaLnBrk="1" fontAlgn="base" hangingPunct="1">
              <a:lnSpc>
                <a:spcPts val="2000"/>
              </a:lnSpc>
              <a:spcBef>
                <a:spcPct val="0"/>
              </a:spcBef>
              <a:spcAft>
                <a:spcPts val="600"/>
              </a:spcAft>
              <a:buClr>
                <a:schemeClr val="tx1"/>
              </a:buClr>
              <a:buFont typeface="Verdana" pitchFamily="34" charset="0"/>
              <a:buChar char="–"/>
              <a:defRPr sz="2400">
                <a:solidFill>
                  <a:schemeClr val="lt1"/>
                </a:solidFill>
                <a:latin typeface="+mn-lt"/>
                <a:ea typeface="+mn-ea"/>
                <a:cs typeface="+mn-cs"/>
              </a:defRPr>
            </a:lvl9pPr>
          </a:lstStyle>
          <a:p>
            <a:pPr algn="r">
              <a:lnSpc>
                <a:spcPct val="100000"/>
              </a:lnSpc>
              <a:spcAft>
                <a:spcPts val="0"/>
              </a:spcAft>
            </a:pPr>
            <a:endParaRPr lang="en-GB" sz="1200" kern="0">
              <a:solidFill>
                <a:schemeClr val="bg1"/>
              </a:solidFill>
              <a:effectLst>
                <a:outerShdw blurRad="38100" dist="38100" dir="2700000" algn="tl">
                  <a:srgbClr val="000000">
                    <a:alpha val="43137"/>
                  </a:srgbClr>
                </a:outerShdw>
              </a:effectLst>
            </a:endParaRPr>
          </a:p>
          <a:p>
            <a:pPr algn="r">
              <a:lnSpc>
                <a:spcPct val="100000"/>
              </a:lnSpc>
              <a:spcAft>
                <a:spcPts val="0"/>
              </a:spcAft>
            </a:pPr>
            <a:endParaRPr lang="en-GB" sz="1200" kern="0">
              <a:solidFill>
                <a:schemeClr val="bg1"/>
              </a:solidFill>
              <a:effectLst>
                <a:outerShdw blurRad="38100" dist="38100" dir="2700000" algn="tl">
                  <a:srgbClr val="000000">
                    <a:alpha val="43137"/>
                  </a:srgbClr>
                </a:outerShdw>
              </a:effectLst>
            </a:endParaRPr>
          </a:p>
          <a:p>
            <a:pPr algn="r">
              <a:lnSpc>
                <a:spcPct val="100000"/>
              </a:lnSpc>
              <a:spcAft>
                <a:spcPts val="0"/>
              </a:spcAft>
            </a:pPr>
            <a:endParaRPr lang="en-GB" sz="1200" kern="0">
              <a:solidFill>
                <a:schemeClr val="bg1"/>
              </a:solidFill>
              <a:effectLst>
                <a:outerShdw blurRad="38100" dist="38100" dir="2700000" algn="tl">
                  <a:srgbClr val="000000">
                    <a:alpha val="43137"/>
                  </a:srgbClr>
                </a:outerShdw>
              </a:effectLst>
            </a:endParaRPr>
          </a:p>
          <a:p>
            <a:pPr algn="r">
              <a:lnSpc>
                <a:spcPct val="100000"/>
              </a:lnSpc>
              <a:spcAft>
                <a:spcPts val="0"/>
              </a:spcAft>
            </a:pPr>
            <a:endParaRPr lang="en-GB" sz="1200" kern="0">
              <a:solidFill>
                <a:schemeClr val="bg1"/>
              </a:solidFill>
              <a:effectLst>
                <a:outerShdw blurRad="38100" dist="38100" dir="2700000" algn="tl">
                  <a:srgbClr val="000000">
                    <a:alpha val="43137"/>
                  </a:srgbClr>
                </a:outerShdw>
              </a:effectLst>
            </a:endParaRPr>
          </a:p>
          <a:p>
            <a:pPr algn="r">
              <a:lnSpc>
                <a:spcPct val="100000"/>
              </a:lnSpc>
              <a:spcAft>
                <a:spcPts val="0"/>
              </a:spcAft>
            </a:pPr>
            <a:endParaRPr lang="en-GB" sz="1200" kern="0">
              <a:solidFill>
                <a:schemeClr val="bg1"/>
              </a:solidFill>
              <a:effectLst>
                <a:outerShdw blurRad="38100" dist="38100" dir="2700000" algn="tl">
                  <a:srgbClr val="000000">
                    <a:alpha val="43137"/>
                  </a:srgbClr>
                </a:outerShdw>
              </a:effectLst>
            </a:endParaRPr>
          </a:p>
        </p:txBody>
      </p:sp>
      <p:sp>
        <p:nvSpPr>
          <p:cNvPr id="9" name="Title 8">
            <a:extLst>
              <a:ext uri="{FF2B5EF4-FFF2-40B4-BE49-F238E27FC236}">
                <a16:creationId xmlns:a16="http://schemas.microsoft.com/office/drawing/2014/main" id="{02EC8587-9AF5-4B1A-BB32-381BF453A890}"/>
              </a:ext>
            </a:extLst>
          </p:cNvPr>
          <p:cNvSpPr>
            <a:spLocks noGrp="1"/>
          </p:cNvSpPr>
          <p:nvPr>
            <p:ph type="title"/>
          </p:nvPr>
        </p:nvSpPr>
        <p:spPr>
          <a:xfrm>
            <a:off x="433131" y="705233"/>
            <a:ext cx="8754140" cy="444158"/>
          </a:xfrm>
        </p:spPr>
        <p:txBody>
          <a:bodyPr/>
          <a:lstStyle/>
          <a:p>
            <a:r>
              <a:rPr lang="en-US">
                <a:solidFill>
                  <a:srgbClr val="003399"/>
                </a:solidFill>
              </a:rPr>
              <a:t>A few housekeeping rules</a:t>
            </a:r>
            <a:endParaRPr lang="en-GB">
              <a:solidFill>
                <a:srgbClr val="003399"/>
              </a:solidFill>
            </a:endParaRPr>
          </a:p>
        </p:txBody>
      </p:sp>
      <p:sp>
        <p:nvSpPr>
          <p:cNvPr id="6" name="Slide Number Placeholder 5">
            <a:extLst>
              <a:ext uri="{FF2B5EF4-FFF2-40B4-BE49-F238E27FC236}">
                <a16:creationId xmlns:a16="http://schemas.microsoft.com/office/drawing/2014/main" id="{38C1B008-7266-4709-B31C-D16397C59BCD}"/>
              </a:ext>
            </a:extLst>
          </p:cNvPr>
          <p:cNvSpPr>
            <a:spLocks noGrp="1"/>
          </p:cNvSpPr>
          <p:nvPr>
            <p:ph type="sldNum" sz="quarter" idx="11"/>
          </p:nvPr>
        </p:nvSpPr>
        <p:spPr/>
        <p:txBody>
          <a:bodyPr/>
          <a:lstStyle/>
          <a:p>
            <a:pPr>
              <a:defRPr/>
            </a:pPr>
            <a:fld id="{99C692CD-6317-4D37-8740-0313A38D582B}" type="slidenum">
              <a:rPr lang="en-GB" altLang="en-US" smtClean="0"/>
              <a:pPr>
                <a:defRPr/>
              </a:pPr>
              <a:t>1</a:t>
            </a:fld>
            <a:endParaRPr lang="en-GB" altLang="en-US"/>
          </a:p>
        </p:txBody>
      </p:sp>
      <p:sp>
        <p:nvSpPr>
          <p:cNvPr id="8" name="Content Placeholder 5">
            <a:extLst>
              <a:ext uri="{FF2B5EF4-FFF2-40B4-BE49-F238E27FC236}">
                <a16:creationId xmlns:a16="http://schemas.microsoft.com/office/drawing/2014/main" id="{B0F338EF-B9C4-44DE-9040-2EC4EA1E066D}"/>
              </a:ext>
            </a:extLst>
          </p:cNvPr>
          <p:cNvSpPr txBox="1">
            <a:spLocks/>
          </p:cNvSpPr>
          <p:nvPr/>
        </p:nvSpPr>
        <p:spPr bwMode="auto">
          <a:xfrm>
            <a:off x="1375156" y="1391498"/>
            <a:ext cx="6870088" cy="58172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lvl1pPr marL="0" marR="0" indent="0" algn="l" defTabSz="10762982" rtl="0" eaLnBrk="1" fontAlgn="base" latinLnBrk="0" hangingPunct="1">
              <a:lnSpc>
                <a:spcPts val="2800"/>
              </a:lnSpc>
              <a:spcBef>
                <a:spcPct val="0"/>
              </a:spcBef>
              <a:spcAft>
                <a:spcPts val="1200"/>
              </a:spcAft>
              <a:buClr>
                <a:srgbClr val="000000"/>
              </a:buClr>
              <a:buSzTx/>
              <a:buFontTx/>
              <a:buNone/>
              <a:tabLst/>
              <a:defRPr sz="2000">
                <a:solidFill>
                  <a:schemeClr val="lt1"/>
                </a:solidFill>
                <a:latin typeface="+mn-lt"/>
                <a:ea typeface="+mn-ea"/>
                <a:cs typeface="+mn-cs"/>
              </a:defRPr>
            </a:lvl1pPr>
            <a:lvl2pPr marL="357708" indent="-355591" algn="l" defTabSz="10762982" rtl="0" eaLnBrk="1" fontAlgn="base" hangingPunct="1">
              <a:lnSpc>
                <a:spcPts val="2400"/>
              </a:lnSpc>
              <a:spcBef>
                <a:spcPct val="0"/>
              </a:spcBef>
              <a:spcAft>
                <a:spcPts val="800"/>
              </a:spcAft>
              <a:buClr>
                <a:schemeClr val="tx1"/>
              </a:buClr>
              <a:buChar char="•"/>
              <a:defRPr sz="1800">
                <a:solidFill>
                  <a:schemeClr val="lt1"/>
                </a:solidFill>
                <a:latin typeface="+mn-lt"/>
                <a:ea typeface="+mn-ea"/>
                <a:cs typeface="+mn-cs"/>
              </a:defRPr>
            </a:lvl2pPr>
            <a:lvl3pPr marL="696367" indent="-309026" algn="l" defTabSz="10762982" rtl="0" eaLnBrk="1" fontAlgn="base" hangingPunct="1">
              <a:lnSpc>
                <a:spcPts val="2400"/>
              </a:lnSpc>
              <a:spcBef>
                <a:spcPct val="0"/>
              </a:spcBef>
              <a:spcAft>
                <a:spcPts val="600"/>
              </a:spcAft>
              <a:buClr>
                <a:schemeClr val="tx1"/>
              </a:buClr>
              <a:buFont typeface="Verdana" panose="020B0604030504040204" pitchFamily="34" charset="0"/>
              <a:buChar char="–"/>
              <a:defRPr sz="1600">
                <a:solidFill>
                  <a:schemeClr val="lt1"/>
                </a:solidFill>
                <a:latin typeface="+mn-lt"/>
                <a:ea typeface="+mn-ea"/>
                <a:cs typeface="+mn-cs"/>
              </a:defRPr>
            </a:lvl3pPr>
            <a:lvl4pPr marL="1026558" indent="-292093" algn="l" defTabSz="10762982" rtl="0" eaLnBrk="1" fontAlgn="base" hangingPunct="1">
              <a:lnSpc>
                <a:spcPts val="2000"/>
              </a:lnSpc>
              <a:spcBef>
                <a:spcPct val="0"/>
              </a:spcBef>
              <a:spcAft>
                <a:spcPts val="600"/>
              </a:spcAft>
              <a:buClr>
                <a:schemeClr val="tx1"/>
              </a:buClr>
              <a:buFont typeface="Verdana" panose="020B0604030504040204" pitchFamily="34" charset="0"/>
              <a:buChar char="•"/>
              <a:defRPr sz="1400">
                <a:solidFill>
                  <a:schemeClr val="lt1"/>
                </a:solidFill>
                <a:latin typeface="+mn-lt"/>
                <a:ea typeface="+mn-ea"/>
                <a:cs typeface="+mn-cs"/>
              </a:defRPr>
            </a:lvl4pPr>
            <a:lvl5pPr marL="1354633" indent="-300559" algn="l" defTabSz="10762982" rtl="0" eaLnBrk="1" fontAlgn="base" hangingPunct="1">
              <a:lnSpc>
                <a:spcPts val="2000"/>
              </a:lnSpc>
              <a:spcBef>
                <a:spcPct val="0"/>
              </a:spcBef>
              <a:spcAft>
                <a:spcPts val="600"/>
              </a:spcAft>
              <a:buClr>
                <a:schemeClr val="tx1"/>
              </a:buClr>
              <a:buFont typeface="Verdana" panose="020B0604030504040204" pitchFamily="34" charset="0"/>
              <a:buChar char="–"/>
              <a:defRPr sz="1400">
                <a:solidFill>
                  <a:schemeClr val="lt1"/>
                </a:solidFill>
                <a:latin typeface="+mn-lt"/>
                <a:ea typeface="+mn-ea"/>
                <a:cs typeface="+mn-cs"/>
              </a:defRPr>
            </a:lvl5pPr>
            <a:lvl6pPr marL="1352517" indent="-302392" algn="l" defTabSz="10762982" rtl="0" eaLnBrk="1" fontAlgn="base" hangingPunct="1">
              <a:lnSpc>
                <a:spcPts val="2000"/>
              </a:lnSpc>
              <a:spcBef>
                <a:spcPct val="0"/>
              </a:spcBef>
              <a:spcAft>
                <a:spcPts val="600"/>
              </a:spcAft>
              <a:buClr>
                <a:schemeClr val="tx1"/>
              </a:buClr>
              <a:buFont typeface="Verdana" pitchFamily="34" charset="0"/>
              <a:buChar char="–"/>
              <a:defRPr lang="en-GB" altLang="en-US" sz="2400">
                <a:solidFill>
                  <a:schemeClr val="lt1"/>
                </a:solidFill>
                <a:latin typeface="+mn-lt"/>
                <a:ea typeface="+mn-ea"/>
                <a:cs typeface="+mn-cs"/>
              </a:defRPr>
            </a:lvl6pPr>
            <a:lvl7pPr marL="1353566" indent="-300559" algn="l" defTabSz="10762982" rtl="0" eaLnBrk="1" fontAlgn="base" hangingPunct="1">
              <a:lnSpc>
                <a:spcPts val="2000"/>
              </a:lnSpc>
              <a:spcBef>
                <a:spcPct val="0"/>
              </a:spcBef>
              <a:spcAft>
                <a:spcPts val="600"/>
              </a:spcAft>
              <a:buClr>
                <a:schemeClr val="tx1"/>
              </a:buClr>
              <a:buFont typeface="Verdana" pitchFamily="34" charset="0"/>
              <a:buChar char="–"/>
              <a:defRPr sz="2400">
                <a:solidFill>
                  <a:schemeClr val="lt1"/>
                </a:solidFill>
                <a:latin typeface="+mn-lt"/>
                <a:ea typeface="+mn-ea"/>
                <a:cs typeface="+mn-cs"/>
              </a:defRPr>
            </a:lvl7pPr>
            <a:lvl8pPr marL="1353566" indent="-300559" algn="l" defTabSz="10762982" rtl="0" eaLnBrk="1" fontAlgn="base" hangingPunct="1">
              <a:lnSpc>
                <a:spcPts val="2000"/>
              </a:lnSpc>
              <a:spcBef>
                <a:spcPct val="0"/>
              </a:spcBef>
              <a:spcAft>
                <a:spcPts val="600"/>
              </a:spcAft>
              <a:buClr>
                <a:schemeClr val="tx1"/>
              </a:buClr>
              <a:buFont typeface="Verdana" pitchFamily="34" charset="0"/>
              <a:buChar char="–"/>
              <a:defRPr sz="2400">
                <a:solidFill>
                  <a:schemeClr val="lt1"/>
                </a:solidFill>
                <a:latin typeface="+mn-lt"/>
                <a:ea typeface="+mn-ea"/>
                <a:cs typeface="+mn-cs"/>
              </a:defRPr>
            </a:lvl8pPr>
            <a:lvl9pPr marL="1353566" indent="-300559" algn="l" defTabSz="10762982" rtl="0" eaLnBrk="1" fontAlgn="base" hangingPunct="1">
              <a:lnSpc>
                <a:spcPts val="2000"/>
              </a:lnSpc>
              <a:spcBef>
                <a:spcPct val="0"/>
              </a:spcBef>
              <a:spcAft>
                <a:spcPts val="600"/>
              </a:spcAft>
              <a:buClr>
                <a:schemeClr val="tx1"/>
              </a:buClr>
              <a:buFont typeface="Verdana" pitchFamily="34" charset="0"/>
              <a:buChar char="–"/>
              <a:defRPr sz="2400">
                <a:solidFill>
                  <a:schemeClr val="lt1"/>
                </a:solidFill>
                <a:latin typeface="+mn-lt"/>
                <a:ea typeface="+mn-ea"/>
                <a:cs typeface="+mn-cs"/>
              </a:defRPr>
            </a:lvl9pPr>
          </a:lstStyle>
          <a:p>
            <a:pPr algn="ctr">
              <a:lnSpc>
                <a:spcPct val="100000"/>
              </a:lnSpc>
              <a:spcAft>
                <a:spcPts val="450"/>
              </a:spcAft>
            </a:pPr>
            <a:r>
              <a:rPr lang="en-GB" sz="1500" kern="0">
                <a:ln w="0"/>
                <a:solidFill>
                  <a:schemeClr val="tx1"/>
                </a:solidFill>
                <a:effectLst>
                  <a:outerShdw blurRad="38100" dist="25400" dir="5400000" algn="ctr" rotWithShape="0">
                    <a:srgbClr val="6E747A">
                      <a:alpha val="43000"/>
                    </a:srgbClr>
                  </a:outerShdw>
                </a:effectLst>
              </a:rPr>
              <a:t>Questions were collected in advance on</a:t>
            </a:r>
            <a:r>
              <a:rPr lang="en-GB" sz="1500" kern="0">
                <a:ln w="0"/>
                <a:solidFill>
                  <a:schemeClr val="accent1"/>
                </a:solidFill>
                <a:effectLst>
                  <a:outerShdw blurRad="38100" dist="25400" dir="5400000" algn="ctr" rotWithShape="0">
                    <a:srgbClr val="6E747A">
                      <a:alpha val="43000"/>
                    </a:srgbClr>
                  </a:outerShdw>
                </a:effectLst>
              </a:rPr>
              <a:t> </a:t>
            </a:r>
            <a:r>
              <a:rPr lang="en-GB" sz="1500" b="1" kern="0">
                <a:ln w="0"/>
                <a:solidFill>
                  <a:srgbClr val="009BBB"/>
                </a:solidFill>
                <a:effectLst>
                  <a:outerShdw blurRad="38100" dist="19050" dir="2700000" algn="tl" rotWithShape="0">
                    <a:schemeClr val="dk1">
                      <a:alpha val="40000"/>
                    </a:schemeClr>
                  </a:outerShdw>
                </a:effectLst>
              </a:rPr>
              <a:t>www.sli.do</a:t>
            </a:r>
            <a:r>
              <a:rPr lang="en-GB" sz="1500" b="1" kern="0">
                <a:ln w="0"/>
                <a:solidFill>
                  <a:schemeClr val="tx1"/>
                </a:solidFill>
                <a:effectLst>
                  <a:outerShdw blurRad="38100" dist="19050" dir="2700000" algn="tl" rotWithShape="0">
                    <a:schemeClr val="dk1">
                      <a:alpha val="40000"/>
                    </a:schemeClr>
                  </a:outerShdw>
                </a:effectLst>
              </a:rPr>
              <a:t> </a:t>
            </a:r>
            <a:endParaRPr lang="en-GB" sz="1500" b="1" kern="0">
              <a:ln w="0"/>
              <a:solidFill>
                <a:schemeClr val="accent1"/>
              </a:solidFill>
              <a:effectLst>
                <a:outerShdw blurRad="38100" dist="25400" dir="5400000" algn="ctr" rotWithShape="0">
                  <a:srgbClr val="6E747A">
                    <a:alpha val="43000"/>
                  </a:srgbClr>
                </a:outerShdw>
              </a:effectLst>
            </a:endParaRPr>
          </a:p>
          <a:p>
            <a:pPr algn="ctr">
              <a:lnSpc>
                <a:spcPct val="100000"/>
              </a:lnSpc>
              <a:spcAft>
                <a:spcPts val="450"/>
              </a:spcAft>
            </a:pPr>
            <a:r>
              <a:rPr lang="en-GB" sz="1500" kern="0">
                <a:ln w="0"/>
                <a:solidFill>
                  <a:schemeClr val="tx1"/>
                </a:solidFill>
                <a:effectLst>
                  <a:outerShdw blurRad="38100" dist="25400" dir="5400000" algn="ctr" rotWithShape="0">
                    <a:srgbClr val="6E747A">
                      <a:alpha val="43000"/>
                    </a:srgbClr>
                  </a:outerShdw>
                </a:effectLst>
              </a:rPr>
              <a:t>With event code</a:t>
            </a:r>
            <a:r>
              <a:rPr lang="en-GB" sz="1500" kern="0">
                <a:ln w="0"/>
                <a:solidFill>
                  <a:schemeClr val="accent1"/>
                </a:solidFill>
                <a:effectLst>
                  <a:outerShdw blurRad="38100" dist="25400" dir="5400000" algn="ctr" rotWithShape="0">
                    <a:srgbClr val="6E747A">
                      <a:alpha val="43000"/>
                    </a:srgbClr>
                  </a:outerShdw>
                </a:effectLst>
              </a:rPr>
              <a:t> </a:t>
            </a:r>
            <a:r>
              <a:rPr lang="en-GB" sz="1500" b="1" kern="0">
                <a:ln w="0"/>
                <a:solidFill>
                  <a:srgbClr val="009BBB"/>
                </a:solidFill>
                <a:effectLst>
                  <a:outerShdw blurRad="38100" dist="19050" dir="2700000" algn="tl" rotWithShape="0">
                    <a:schemeClr val="dk1">
                      <a:alpha val="40000"/>
                    </a:schemeClr>
                  </a:outerShdw>
                </a:effectLst>
              </a:rPr>
              <a:t>#bt29nov</a:t>
            </a:r>
          </a:p>
        </p:txBody>
      </p:sp>
      <p:pic>
        <p:nvPicPr>
          <p:cNvPr id="11" name="Graphic 10">
            <a:extLst>
              <a:ext uri="{FF2B5EF4-FFF2-40B4-BE49-F238E27FC236}">
                <a16:creationId xmlns:a16="http://schemas.microsoft.com/office/drawing/2014/main" id="{B89CF246-4CCF-4D40-A472-79BC094B3F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567" y="2854136"/>
            <a:ext cx="1365728" cy="1365728"/>
          </a:xfrm>
          <a:prstGeom prst="rect">
            <a:avLst/>
          </a:prstGeom>
        </p:spPr>
      </p:pic>
      <p:sp>
        <p:nvSpPr>
          <p:cNvPr id="4" name="Footer Placeholder 3">
            <a:extLst>
              <a:ext uri="{FF2B5EF4-FFF2-40B4-BE49-F238E27FC236}">
                <a16:creationId xmlns:a16="http://schemas.microsoft.com/office/drawing/2014/main" id="{250BAD52-0BFF-40C3-9227-07904E3F9F04}"/>
              </a:ext>
            </a:extLst>
          </p:cNvPr>
          <p:cNvSpPr>
            <a:spLocks noGrp="1"/>
          </p:cNvSpPr>
          <p:nvPr>
            <p:ph type="ftr" sz="quarter" idx="10"/>
          </p:nvPr>
        </p:nvSpPr>
        <p:spPr/>
        <p:txBody>
          <a:bodyPr/>
          <a:lstStyle/>
          <a:p>
            <a:r>
              <a:rPr lang="en-GB" altLang="en-US"/>
              <a:t>CTIS Bitesize Talk: Training materials, CTIS pre-requisites, and updates on transparency rules</a:t>
            </a:r>
          </a:p>
        </p:txBody>
      </p:sp>
      <p:sp>
        <p:nvSpPr>
          <p:cNvPr id="16" name="TextBox 15">
            <a:extLst>
              <a:ext uri="{FF2B5EF4-FFF2-40B4-BE49-F238E27FC236}">
                <a16:creationId xmlns:a16="http://schemas.microsoft.com/office/drawing/2014/main" id="{9C7FECF4-B54F-4509-A4AC-47C9E8B59B0C}"/>
              </a:ext>
            </a:extLst>
          </p:cNvPr>
          <p:cNvSpPr txBox="1"/>
          <p:nvPr/>
        </p:nvSpPr>
        <p:spPr>
          <a:xfrm>
            <a:off x="2402962" y="2706640"/>
            <a:ext cx="5907741" cy="1407693"/>
          </a:xfrm>
          <a:prstGeom prst="rect">
            <a:avLst/>
          </a:prstGeom>
          <a:noFill/>
        </p:spPr>
        <p:txBody>
          <a:bodyPr wrap="square" rtlCol="0">
            <a:spAutoFit/>
          </a:bodyPr>
          <a:lstStyle/>
          <a:p>
            <a:pPr algn="l">
              <a:spcAft>
                <a:spcPts val="1350"/>
              </a:spcAft>
            </a:pPr>
            <a:r>
              <a:rPr lang="en-US" sz="1200" b="1">
                <a:solidFill>
                  <a:schemeClr val="accent2"/>
                </a:solidFill>
              </a:rPr>
              <a:t>Tips for optimal screen viewing</a:t>
            </a:r>
          </a:p>
          <a:p>
            <a:pPr marL="214313" indent="-214313" algn="l">
              <a:spcAft>
                <a:spcPts val="375"/>
              </a:spcAft>
              <a:buClr>
                <a:srgbClr val="009BBB"/>
              </a:buClr>
              <a:buFont typeface="Wingdings" panose="05000000000000000000" pitchFamily="2" charset="2"/>
              <a:buChar char="v"/>
            </a:pPr>
            <a:r>
              <a:rPr lang="en-US" sz="1200"/>
              <a:t>Make use of the instructions under the </a:t>
            </a:r>
            <a:r>
              <a:rPr lang="en-US" sz="1200" b="1"/>
              <a:t>Live broadcast </a:t>
            </a:r>
            <a:r>
              <a:rPr lang="en-US" sz="1200"/>
              <a:t>section on the event page and </a:t>
            </a:r>
            <a:r>
              <a:rPr lang="en-GB" sz="1200"/>
              <a:t>connect directly to the </a:t>
            </a:r>
            <a:r>
              <a:rPr lang="en-GB" sz="1200" b="1">
                <a:solidFill>
                  <a:srgbClr val="009BBB"/>
                </a:solidFill>
              </a:rPr>
              <a:t>EMA's Vimeo channel 1 </a:t>
            </a:r>
            <a:r>
              <a:rPr lang="en-US" sz="1200" i="1">
                <a:solidFill>
                  <a:srgbClr val="F08100"/>
                </a:solidFill>
              </a:rPr>
              <a:t>for the full-screen experience</a:t>
            </a:r>
          </a:p>
          <a:p>
            <a:pPr marL="214313" indent="-214313" algn="l">
              <a:spcAft>
                <a:spcPts val="375"/>
              </a:spcAft>
              <a:buClr>
                <a:srgbClr val="009BBB"/>
              </a:buClr>
              <a:buFont typeface="Wingdings" panose="05000000000000000000" pitchFamily="2" charset="2"/>
              <a:buChar char="v"/>
            </a:pPr>
            <a:r>
              <a:rPr lang="en-US" sz="1200"/>
              <a:t>Have a </a:t>
            </a:r>
            <a:r>
              <a:rPr lang="en-US" sz="1200">
                <a:solidFill>
                  <a:srgbClr val="ED8800"/>
                </a:solidFill>
              </a:rPr>
              <a:t>stable internet connection</a:t>
            </a:r>
            <a:endParaRPr lang="en-NL" sz="1200">
              <a:solidFill>
                <a:srgbClr val="ED8800"/>
              </a:solidFill>
            </a:endParaRPr>
          </a:p>
        </p:txBody>
      </p:sp>
    </p:spTree>
    <p:custDataLst>
      <p:tags r:id="rId1"/>
    </p:custDataLst>
    <p:extLst>
      <p:ext uri="{BB962C8B-B14F-4D97-AF65-F5344CB8AC3E}">
        <p14:creationId xmlns:p14="http://schemas.microsoft.com/office/powerpoint/2010/main" val="325909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678B0-DC04-0E08-AEF1-F1D6B4E25DBE}"/>
              </a:ext>
            </a:extLst>
          </p:cNvPr>
          <p:cNvSpPr>
            <a:spLocks noGrp="1"/>
          </p:cNvSpPr>
          <p:nvPr>
            <p:ph type="title"/>
          </p:nvPr>
        </p:nvSpPr>
        <p:spPr>
          <a:xfrm>
            <a:off x="358776" y="769145"/>
            <a:ext cx="8424000" cy="434454"/>
          </a:xfrm>
        </p:spPr>
        <p:txBody>
          <a:bodyPr/>
          <a:lstStyle/>
          <a:p>
            <a:pPr algn="ctr"/>
            <a:r>
              <a:rPr lang="en-GB" sz="2400" b="1" kern="100">
                <a:effectLst/>
                <a:latin typeface="Verdana" panose="020B0604030504040204" pitchFamily="34" charset="0"/>
                <a:ea typeface="Calibri" panose="020F0502020204030204" pitchFamily="34" charset="0"/>
                <a:cs typeface="Times New Roman" panose="02020603050405020304" pitchFamily="18" charset="0"/>
              </a:rPr>
              <a:t>Live demos on creation of new CTA</a:t>
            </a:r>
            <a:endParaRPr lang="nb-NO" sz="2400"/>
          </a:p>
        </p:txBody>
      </p:sp>
      <p:sp>
        <p:nvSpPr>
          <p:cNvPr id="3" name="Content Placeholder 2">
            <a:extLst>
              <a:ext uri="{FF2B5EF4-FFF2-40B4-BE49-F238E27FC236}">
                <a16:creationId xmlns:a16="http://schemas.microsoft.com/office/drawing/2014/main" id="{10D90381-66B4-BCA2-CD99-FB2A7C5B6AF6}"/>
              </a:ext>
            </a:extLst>
          </p:cNvPr>
          <p:cNvSpPr>
            <a:spLocks noGrp="1"/>
          </p:cNvSpPr>
          <p:nvPr>
            <p:ph idx="1"/>
          </p:nvPr>
        </p:nvSpPr>
        <p:spPr>
          <a:xfrm>
            <a:off x="257151" y="1312020"/>
            <a:ext cx="8640960" cy="3492152"/>
          </a:xfrm>
        </p:spPr>
        <p:txBody>
          <a:bodyPr/>
          <a:lstStyle/>
          <a:p>
            <a:pPr marL="228600">
              <a:spcAft>
                <a:spcPts val="0"/>
              </a:spcAft>
            </a:pPr>
            <a:r>
              <a:rPr lang="en-GB" sz="1400" b="1" kern="100">
                <a:effectLst/>
                <a:ea typeface="Calibri" panose="020F0502020204030204" pitchFamily="34" charset="0"/>
                <a:cs typeface="Times New Roman" panose="02020603050405020304" pitchFamily="18" charset="0"/>
              </a:rPr>
              <a:t>Bite size talk: </a:t>
            </a:r>
          </a:p>
          <a:p>
            <a:pPr marL="228600">
              <a:spcAft>
                <a:spcPts val="0"/>
              </a:spcAft>
            </a:pPr>
            <a:r>
              <a:rPr lang="en-GB" sz="1400" u="sng" kern="100">
                <a:solidFill>
                  <a:srgbClr val="0000FF"/>
                </a:solidFill>
                <a:effectLst/>
                <a:ea typeface="Calibri" panose="020F0502020204030204" pitchFamily="34" charset="0"/>
                <a:cs typeface="Times New Roman" panose="02020603050405020304" pitchFamily="18" charset="0"/>
                <a:hlinkClick r:id="rId3"/>
              </a:rPr>
              <a:t>Initial clinical trial application</a:t>
            </a:r>
            <a:r>
              <a:rPr lang="en-GB" sz="1400" kern="100">
                <a:effectLst/>
                <a:ea typeface="Calibri" panose="020F0502020204030204" pitchFamily="34" charset="0"/>
                <a:cs typeface="Times New Roman" panose="02020603050405020304" pitchFamily="18" charset="0"/>
              </a:rPr>
              <a:t> (including </a:t>
            </a:r>
            <a:r>
              <a:rPr lang="en-GB" sz="1400" u="sng" kern="100">
                <a:solidFill>
                  <a:srgbClr val="0000FF"/>
                </a:solidFill>
                <a:effectLst/>
                <a:ea typeface="Calibri" panose="020F0502020204030204" pitchFamily="34" charset="0"/>
                <a:cs typeface="Times New Roman" panose="02020603050405020304" pitchFamily="18" charset="0"/>
                <a:hlinkClick r:id="rId4"/>
              </a:rPr>
              <a:t>presentation</a:t>
            </a:r>
            <a:r>
              <a:rPr lang="en-GB" sz="1400" kern="100">
                <a:effectLst/>
                <a:ea typeface="Calibri" panose="020F0502020204030204" pitchFamily="34" charset="0"/>
                <a:cs typeface="Times New Roman" panose="02020603050405020304" pitchFamily="18" charset="0"/>
              </a:rPr>
              <a:t>)</a:t>
            </a:r>
            <a:endParaRPr lang="en-GB" sz="1300" kern="100">
              <a:solidFill>
                <a:srgbClr val="000000"/>
              </a:solidFill>
              <a:effectLst/>
              <a:ea typeface="Calibri" panose="020F0502020204030204" pitchFamily="34" charset="0"/>
              <a:cs typeface="Times New Roman" panose="02020603050405020304" pitchFamily="18" charset="0"/>
            </a:endParaRPr>
          </a:p>
          <a:p>
            <a:pPr marL="228600">
              <a:spcAft>
                <a:spcPts val="0"/>
              </a:spcAft>
            </a:pPr>
            <a:r>
              <a:rPr lang="en-GB" sz="1300" b="1" kern="100">
                <a:solidFill>
                  <a:srgbClr val="000000"/>
                </a:solidFill>
                <a:effectLst/>
                <a:ea typeface="Calibri" panose="020F0502020204030204" pitchFamily="34" charset="0"/>
                <a:cs typeface="Times New Roman" panose="02020603050405020304" pitchFamily="18" charset="0"/>
              </a:rPr>
              <a:t>Videos:</a:t>
            </a:r>
            <a:endParaRPr lang="nb-NO" sz="1300" b="1" kern="100">
              <a:effectLst/>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300" u="sng" kern="100">
                <a:solidFill>
                  <a:srgbClr val="0066CC"/>
                </a:solidFill>
                <a:effectLst/>
                <a:ea typeface="Calibri" panose="020F0502020204030204" pitchFamily="34" charset="0"/>
                <a:cs typeface="Times New Roman" panose="02020603050405020304" pitchFamily="18" charset="0"/>
                <a:hlinkClick r:id="rId5"/>
              </a:rPr>
              <a:t>How to submit an initial clinical trial application in CTIS – Fill in the Form and the MSC sections</a:t>
            </a:r>
            <a:r>
              <a:rPr lang="en-GB" sz="1300" kern="100">
                <a:solidFill>
                  <a:srgbClr val="000000"/>
                </a:solidFill>
                <a:effectLst/>
                <a:ea typeface="Calibri" panose="020F0502020204030204" pitchFamily="34" charset="0"/>
                <a:cs typeface="Times New Roman" panose="02020603050405020304" pitchFamily="18" charset="0"/>
              </a:rPr>
              <a:t> </a:t>
            </a:r>
            <a:r>
              <a:rPr lang="en-GB" sz="1300" u="sng" kern="100">
                <a:solidFill>
                  <a:srgbClr val="0066CC"/>
                </a:solidFill>
                <a:effectLst/>
                <a:ea typeface="Calibri" panose="020F0502020204030204" pitchFamily="34" charset="0"/>
                <a:cs typeface="Times New Roman" panose="02020603050405020304" pitchFamily="18" charset="0"/>
                <a:hlinkClick r:id="rId6"/>
              </a:rPr>
              <a:t>How to submit an initial clinical trial application in CTIS Sponsor workspace – Fill in the Part I section</a:t>
            </a:r>
            <a:endParaRPr lang="nb-NO" sz="1300" kern="100">
              <a:effectLst/>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300" u="sng" kern="100">
                <a:solidFill>
                  <a:srgbClr val="0066CC"/>
                </a:solidFill>
                <a:effectLst/>
                <a:ea typeface="Calibri" panose="020F0502020204030204" pitchFamily="34" charset="0"/>
                <a:cs typeface="Times New Roman" panose="02020603050405020304" pitchFamily="18" charset="0"/>
                <a:hlinkClick r:id="rId7"/>
              </a:rPr>
              <a:t>How to submit an initial clinical trial application in  CTIS – Fill in the trial details of Part I section</a:t>
            </a:r>
            <a:endParaRPr lang="nb-NO" sz="1300" kern="100">
              <a:solidFill>
                <a:srgbClr val="000000"/>
              </a:solidFill>
              <a:effectLst/>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300" u="sng" kern="100">
                <a:solidFill>
                  <a:srgbClr val="0066CC"/>
                </a:solidFill>
                <a:effectLst/>
                <a:ea typeface="Calibri" panose="020F0502020204030204" pitchFamily="34" charset="0"/>
                <a:cs typeface="Times New Roman" panose="02020603050405020304" pitchFamily="18" charset="0"/>
                <a:hlinkClick r:id="rId8"/>
              </a:rPr>
              <a:t>How to submit an initial clinical trial application in CTIS – Fill in the Sponsor details of Part I section</a:t>
            </a:r>
            <a:endParaRPr lang="nb-NO" sz="1300" kern="100">
              <a:solidFill>
                <a:srgbClr val="000000"/>
              </a:solidFill>
              <a:effectLst/>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300" u="sng" kern="100">
                <a:solidFill>
                  <a:srgbClr val="0066CC"/>
                </a:solidFill>
                <a:effectLst/>
                <a:ea typeface="Calibri" panose="020F0502020204030204" pitchFamily="34" charset="0"/>
                <a:cs typeface="Times New Roman" panose="02020603050405020304" pitchFamily="18" charset="0"/>
                <a:hlinkClick r:id="rId9"/>
              </a:rPr>
              <a:t>How to submit an initial clinical trial application in CTIS – Fill in the Product details of Part I section</a:t>
            </a:r>
            <a:endParaRPr lang="nb-NO" sz="1300" kern="100">
              <a:solidFill>
                <a:srgbClr val="000000"/>
              </a:solidFill>
              <a:effectLst/>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300" u="sng" kern="100">
                <a:solidFill>
                  <a:srgbClr val="0066CC"/>
                </a:solidFill>
                <a:effectLst/>
                <a:ea typeface="Calibri" panose="020F0502020204030204" pitchFamily="34" charset="0"/>
                <a:cs typeface="Times New Roman" panose="02020603050405020304" pitchFamily="18" charset="0"/>
                <a:hlinkClick r:id="rId10"/>
              </a:rPr>
              <a:t>How to submit an initial clinical trial application in CTIS – Fill in the Part II section</a:t>
            </a:r>
            <a:endParaRPr lang="nb-NO" sz="1300" kern="100">
              <a:solidFill>
                <a:srgbClr val="000000"/>
              </a:solidFill>
              <a:effectLst/>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300" u="sng" kern="100">
                <a:solidFill>
                  <a:srgbClr val="0066CC"/>
                </a:solidFill>
                <a:effectLst/>
                <a:ea typeface="Calibri" panose="020F0502020204030204" pitchFamily="34" charset="0"/>
                <a:cs typeface="Times New Roman" panose="02020603050405020304" pitchFamily="18" charset="0"/>
                <a:hlinkClick r:id="rId11"/>
              </a:rPr>
              <a:t>How to submit a substantial modification in the CTIS Sponsor workspace</a:t>
            </a:r>
            <a:endParaRPr lang="nb-NO" sz="1300" kern="100">
              <a:solidFill>
                <a:srgbClr val="000000"/>
              </a:solidFill>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sz="1300" u="sng">
                <a:solidFill>
                  <a:srgbClr val="0066CC"/>
                </a:solidFill>
                <a:effectLst/>
                <a:ea typeface="Calibri" panose="020F0502020204030204" pitchFamily="34" charset="0"/>
                <a:cs typeface="Times New Roman" panose="02020603050405020304" pitchFamily="18" charset="0"/>
                <a:hlinkClick r:id="rId12"/>
              </a:rPr>
              <a:t>How to submit an additional Member State concerned application in the CTIS Sponsor workspace</a:t>
            </a:r>
            <a:endParaRPr lang="nb-NO" sz="1300" kern="100">
              <a:effectLs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861D12C-5E5E-649E-32FF-B34CB05FC412}"/>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7957F717-FD23-493C-BA54-F5AB575BDEC9}"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19</a:t>
            </a:fld>
            <a:endPar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4" name="Footer Placeholder 3">
            <a:extLst>
              <a:ext uri="{FF2B5EF4-FFF2-40B4-BE49-F238E27FC236}">
                <a16:creationId xmlns:a16="http://schemas.microsoft.com/office/drawing/2014/main" id="{9AF07361-E74E-26F3-EAFD-A8866D7F0D07}"/>
              </a:ext>
            </a:extLst>
          </p:cNvPr>
          <p:cNvSpPr>
            <a:spLocks noGrp="1"/>
          </p:cNvSpPr>
          <p:nvPr>
            <p:ph type="ftr" sz="quarter" idx="10"/>
          </p:nvPr>
        </p:nvSpPr>
        <p:spPr/>
        <p:txBody>
          <a:bodyPr/>
          <a:lstStyle/>
          <a:p>
            <a:r>
              <a:rPr lang="en-GB" altLang="en-US"/>
              <a:t>CTIS Bitesize Talk: Training materials, CTIS pre-requisites, and updates on transparency rules</a:t>
            </a:r>
          </a:p>
        </p:txBody>
      </p:sp>
    </p:spTree>
    <p:custDataLst>
      <p:tags r:id="rId1"/>
    </p:custDataLst>
    <p:extLst>
      <p:ext uri="{BB962C8B-B14F-4D97-AF65-F5344CB8AC3E}">
        <p14:creationId xmlns:p14="http://schemas.microsoft.com/office/powerpoint/2010/main" val="3202790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A5D86-0892-CE8F-D6D8-6E0A227E66E7}"/>
              </a:ext>
            </a:extLst>
          </p:cNvPr>
          <p:cNvSpPr>
            <a:spLocks noGrp="1"/>
          </p:cNvSpPr>
          <p:nvPr>
            <p:ph type="title"/>
          </p:nvPr>
        </p:nvSpPr>
        <p:spPr/>
        <p:txBody>
          <a:bodyPr/>
          <a:lstStyle/>
          <a:p>
            <a:pPr algn="ctr"/>
            <a:r>
              <a:rPr lang="en-GB" sz="2400" b="1" kern="100">
                <a:latin typeface="Verdana" panose="020B0604030504040204" pitchFamily="34" charset="0"/>
                <a:ea typeface="Calibri" panose="020F0502020204030204" pitchFamily="34" charset="0"/>
                <a:cs typeface="Times New Roman" panose="02020603050405020304" pitchFamily="18" charset="0"/>
              </a:rPr>
              <a:t>R</a:t>
            </a:r>
            <a:r>
              <a:rPr lang="en-GB" sz="2400" b="1" kern="100">
                <a:effectLst/>
                <a:latin typeface="Verdana" panose="020B0604030504040204" pitchFamily="34" charset="0"/>
                <a:ea typeface="Calibri" panose="020F0502020204030204" pitchFamily="34" charset="0"/>
                <a:cs typeface="Times New Roman" panose="02020603050405020304" pitchFamily="18" charset="0"/>
              </a:rPr>
              <a:t>egistered uses and </a:t>
            </a:r>
            <a:r>
              <a:rPr lang="en-GB" sz="2400" b="1" kern="100">
                <a:latin typeface="Verdana" panose="020B0604030504040204" pitchFamily="34" charset="0"/>
                <a:ea typeface="Calibri" panose="020F0502020204030204" pitchFamily="34" charset="0"/>
                <a:cs typeface="Times New Roman" panose="02020603050405020304" pitchFamily="18" charset="0"/>
              </a:rPr>
              <a:t>role matrix</a:t>
            </a:r>
            <a:endParaRPr lang="nb-NO" b="1">
              <a:solidFill>
                <a:srgbClr val="0000FF"/>
              </a:solidFill>
            </a:endParaRPr>
          </a:p>
        </p:txBody>
      </p:sp>
      <p:sp>
        <p:nvSpPr>
          <p:cNvPr id="3" name="Content Placeholder 2">
            <a:extLst>
              <a:ext uri="{FF2B5EF4-FFF2-40B4-BE49-F238E27FC236}">
                <a16:creationId xmlns:a16="http://schemas.microsoft.com/office/drawing/2014/main" id="{E2351A11-B3E5-C8C7-77FB-0DE187C00C46}"/>
              </a:ext>
            </a:extLst>
          </p:cNvPr>
          <p:cNvSpPr>
            <a:spLocks noGrp="1"/>
          </p:cNvSpPr>
          <p:nvPr>
            <p:ph idx="1"/>
          </p:nvPr>
        </p:nvSpPr>
        <p:spPr>
          <a:xfrm>
            <a:off x="358776" y="1619250"/>
            <a:ext cx="8677720" cy="2969419"/>
          </a:xfrm>
        </p:spPr>
        <p:txBody>
          <a:bodyPr/>
          <a:lstStyle/>
          <a:p>
            <a:pPr marL="457200" indent="-457200"/>
            <a:r>
              <a:rPr lang="en-GB" sz="1800" b="1" kern="100">
                <a:effectLst/>
                <a:latin typeface="Verdana" panose="020B0604030504040204" pitchFamily="34" charset="0"/>
                <a:ea typeface="Calibri" panose="020F0502020204030204" pitchFamily="34" charset="0"/>
                <a:cs typeface="Times New Roman" panose="02020603050405020304" pitchFamily="18" charset="0"/>
              </a:rPr>
              <a:t>Module 07 (Online Modular training):</a:t>
            </a:r>
            <a:r>
              <a:rPr lang="en-GB" sz="1800" b="1" kern="1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Management of registered users and role matrix</a:t>
            </a:r>
            <a:endParaRPr lang="nb-NO" sz="1800" b="1" kern="10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u="sng" kern="180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Clinical Trial centric approach vs organisation centric approach</a:t>
            </a:r>
            <a:endParaRPr lang="nb-NO"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u="sng" kern="10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How to request roles and how to assign roles to register users in CTIS</a:t>
            </a:r>
            <a:endParaRPr lang="nb-NO" sz="1800" kern="10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a:effectLst/>
                <a:latin typeface="Verdana" panose="020B0604030504040204" pitchFamily="34" charset="0"/>
                <a:ea typeface="Calibri" panose="020F0502020204030204" pitchFamily="34" charset="0"/>
                <a:cs typeface="Times New Roman" panose="02020603050405020304" pitchFamily="18" charset="0"/>
              </a:rPr>
              <a:t> </a:t>
            </a:r>
            <a:endParaRPr lang="nb-NO" sz="1800" b="1" kern="100">
              <a:effectLst/>
              <a:latin typeface="Verdana" panose="020B0604030504040204" pitchFamily="34" charset="0"/>
              <a:ea typeface="Calibri" panose="020F0502020204030204" pitchFamily="34" charset="0"/>
              <a:cs typeface="Times New Roman" panose="02020603050405020304" pitchFamily="18" charset="0"/>
            </a:endParaRPr>
          </a:p>
          <a:p>
            <a:r>
              <a:rPr lang="en-GB" sz="1800" b="1" kern="100">
                <a:effectLst/>
                <a:latin typeface="Verdana" panose="020B0604030504040204" pitchFamily="34" charset="0"/>
                <a:ea typeface="Calibri" panose="020F0502020204030204" pitchFamily="34" charset="0"/>
                <a:cs typeface="Times New Roman" panose="02020603050405020304" pitchFamily="18" charset="0"/>
              </a:rPr>
              <a:t>Module 19 (Online Modular training): CTIS for SMEs and Academia</a:t>
            </a:r>
            <a:endParaRPr lang="nb-NO" sz="1800" b="1" kern="10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u="sng" kern="100">
                <a:solidFill>
                  <a:srgbClr val="0066CC"/>
                </a:solidFill>
                <a:effectLst/>
                <a:latin typeface="Verdana" panose="020B0604030504040204" pitchFamily="34" charset="0"/>
                <a:ea typeface="Calibri" panose="020F0502020204030204" pitchFamily="34" charset="0"/>
                <a:cs typeface="Times New Roman" panose="02020603050405020304" pitchFamily="18" charset="0"/>
                <a:hlinkClick r:id="rId5"/>
              </a:rPr>
              <a:t>Quick guide - Introduction</a:t>
            </a:r>
            <a:endParaRPr lang="nb-NO" sz="16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u="sng" kern="100">
                <a:solidFill>
                  <a:srgbClr val="0066CC"/>
                </a:solidFill>
                <a:effectLst/>
                <a:latin typeface="Verdana" panose="020B0604030504040204" pitchFamily="34" charset="0"/>
                <a:ea typeface="Calibri" panose="020F0502020204030204" pitchFamily="34" charset="0"/>
                <a:cs typeface="Times New Roman" panose="02020603050405020304" pitchFamily="18" charset="0"/>
                <a:hlinkClick r:id="rId6"/>
              </a:rPr>
              <a:t>Step-by-step guide: User administration</a:t>
            </a:r>
            <a:endParaRPr lang="nb-NO" sz="1600" kern="10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a:effectLst/>
                <a:latin typeface="Verdana" panose="020B0604030504040204" pitchFamily="34" charset="0"/>
                <a:ea typeface="Calibri" panose="020F0502020204030204" pitchFamily="34" charset="0"/>
                <a:cs typeface="Times New Roman" panose="02020603050405020304" pitchFamily="18" charset="0"/>
              </a:rPr>
              <a:t> </a:t>
            </a:r>
            <a:endParaRPr lang="nb-NO" sz="1800" kern="100">
              <a:effectLst/>
              <a:latin typeface="Verdana" panose="020B0604030504040204" pitchFamily="34" charset="0"/>
              <a:ea typeface="Calibri" panose="020F0502020204030204" pitchFamily="34" charset="0"/>
              <a:cs typeface="Times New Roman" panose="02020603050405020304" pitchFamily="18" charset="0"/>
            </a:endParaRPr>
          </a:p>
          <a:p>
            <a:endParaRPr lang="nb-NO"/>
          </a:p>
        </p:txBody>
      </p:sp>
      <p:sp>
        <p:nvSpPr>
          <p:cNvPr id="5" name="Slide Number Placeholder 4">
            <a:extLst>
              <a:ext uri="{FF2B5EF4-FFF2-40B4-BE49-F238E27FC236}">
                <a16:creationId xmlns:a16="http://schemas.microsoft.com/office/drawing/2014/main" id="{D9072228-F36C-A597-A8A4-02AB3FD1D5A1}"/>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7957F717-FD23-493C-BA54-F5AB575BDEC9}"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20</a:t>
            </a:fld>
            <a:endPar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4" name="Footer Placeholder 3">
            <a:extLst>
              <a:ext uri="{FF2B5EF4-FFF2-40B4-BE49-F238E27FC236}">
                <a16:creationId xmlns:a16="http://schemas.microsoft.com/office/drawing/2014/main" id="{5809BC26-4E51-48DD-D2F6-9323F9ACE4CA}"/>
              </a:ext>
            </a:extLst>
          </p:cNvPr>
          <p:cNvSpPr>
            <a:spLocks noGrp="1"/>
          </p:cNvSpPr>
          <p:nvPr>
            <p:ph type="ftr" sz="quarter" idx="10"/>
          </p:nvPr>
        </p:nvSpPr>
        <p:spPr/>
        <p:txBody>
          <a:bodyPr/>
          <a:lstStyle/>
          <a:p>
            <a:r>
              <a:rPr lang="en-GB" altLang="en-US"/>
              <a:t>CTIS Bitesize Talk: Training materials, CTIS pre-requisites, and updates on transparency rules</a:t>
            </a:r>
          </a:p>
        </p:txBody>
      </p:sp>
    </p:spTree>
    <p:custDataLst>
      <p:tags r:id="rId1"/>
    </p:custDataLst>
    <p:extLst>
      <p:ext uri="{BB962C8B-B14F-4D97-AF65-F5344CB8AC3E}">
        <p14:creationId xmlns:p14="http://schemas.microsoft.com/office/powerpoint/2010/main" val="2268646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266D-6E9F-6671-7069-3BB6E2D32DCB}"/>
              </a:ext>
            </a:extLst>
          </p:cNvPr>
          <p:cNvSpPr>
            <a:spLocks noGrp="1"/>
          </p:cNvSpPr>
          <p:nvPr>
            <p:ph type="title"/>
          </p:nvPr>
        </p:nvSpPr>
        <p:spPr>
          <a:xfrm>
            <a:off x="335717" y="746248"/>
            <a:ext cx="8424000" cy="414450"/>
          </a:xfrm>
        </p:spPr>
        <p:txBody>
          <a:bodyPr/>
          <a:lstStyle/>
          <a:p>
            <a:pPr algn="ctr"/>
            <a:r>
              <a:rPr lang="en-GB" sz="2400" b="1" kern="100">
                <a:latin typeface="Verdana" panose="020B0604030504040204" pitchFamily="34" charset="0"/>
                <a:ea typeface="Calibri" panose="020F0502020204030204" pitchFamily="34" charset="0"/>
                <a:cs typeface="Times New Roman" panose="02020603050405020304" pitchFamily="18" charset="0"/>
              </a:rPr>
              <a:t>Information on Transitional trials </a:t>
            </a:r>
            <a:br>
              <a:rPr lang="nb-NO" sz="2400" kern="100">
                <a:latin typeface="Verdana" panose="020B0604030504040204" pitchFamily="34" charset="0"/>
                <a:ea typeface="Calibri" panose="020F0502020204030204" pitchFamily="34" charset="0"/>
                <a:cs typeface="Times New Roman" panose="02020603050405020304" pitchFamily="18" charset="0"/>
              </a:rPr>
            </a:br>
            <a:endParaRPr lang="nb-NO"/>
          </a:p>
        </p:txBody>
      </p:sp>
      <p:sp>
        <p:nvSpPr>
          <p:cNvPr id="5" name="Slide Number Placeholder 4">
            <a:extLst>
              <a:ext uri="{FF2B5EF4-FFF2-40B4-BE49-F238E27FC236}">
                <a16:creationId xmlns:a16="http://schemas.microsoft.com/office/drawing/2014/main" id="{ED7C1FF5-6422-A9FB-72B4-426DE3D84838}"/>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7957F717-FD23-493C-BA54-F5AB575BDEC9}"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21</a:t>
            </a:fld>
            <a:endPar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7" name="TextBox 6">
            <a:extLst>
              <a:ext uri="{FF2B5EF4-FFF2-40B4-BE49-F238E27FC236}">
                <a16:creationId xmlns:a16="http://schemas.microsoft.com/office/drawing/2014/main" id="{901200ED-D0AB-B013-1D98-9CA4C75EA094}"/>
              </a:ext>
            </a:extLst>
          </p:cNvPr>
          <p:cNvSpPr txBox="1"/>
          <p:nvPr/>
        </p:nvSpPr>
        <p:spPr>
          <a:xfrm>
            <a:off x="85724" y="1160697"/>
            <a:ext cx="9058275" cy="3649782"/>
          </a:xfrm>
          <a:prstGeom prst="rect">
            <a:avLst/>
          </a:prstGeom>
          <a:noFill/>
        </p:spPr>
        <p:txBody>
          <a:bodyPr wrap="square">
            <a:spAutoFit/>
          </a:bodyPr>
          <a:lstStyle/>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600" b="0" i="0" u="none" strike="noStrike" kern="100" cap="none" spc="0" normalizeH="0" baseline="0" noProof="0">
                <a:ln>
                  <a:noFill/>
                </a:ln>
                <a:solidFill>
                  <a:srgbClr val="000000"/>
                </a:solidFill>
                <a:effectLst/>
                <a:uLnTx/>
                <a:uFillTx/>
                <a:latin typeface="Verdana" pitchFamily="34" charset="0"/>
                <a:ea typeface="Calibri" panose="020F0502020204030204" pitchFamily="34" charset="0"/>
                <a:cs typeface="Times New Roman" panose="02020603050405020304" pitchFamily="18" charset="0"/>
              </a:rPr>
              <a:t>Module 23 of the </a:t>
            </a:r>
            <a:r>
              <a:rPr kumimoji="0" lang="en-GB" sz="1600" b="0" i="0" u="sng" strike="noStrike" kern="100" cap="none" spc="0" normalizeH="0" baseline="0" noProof="0">
                <a:ln>
                  <a:noFill/>
                </a:ln>
                <a:solidFill>
                  <a:srgbClr val="0000FF"/>
                </a:solidFill>
                <a:effectLst/>
                <a:uLnTx/>
                <a:uFillTx/>
                <a:latin typeface="Verdana" pitchFamily="34" charset="0"/>
                <a:ea typeface="Calibri" panose="020F0502020204030204" pitchFamily="34" charset="0"/>
                <a:cs typeface="Times New Roman" panose="02020603050405020304" pitchFamily="18" charset="0"/>
                <a:hlinkClick r:id="rId4"/>
              </a:rPr>
              <a:t>CTIS online training programme</a:t>
            </a:r>
            <a:endParaRPr kumimoji="0" lang="nb-NO" sz="1600" b="0" i="0" u="none" strike="noStrike" kern="100" cap="none" spc="0" normalizeH="0" baseline="0" noProof="0">
              <a:ln>
                <a:noFill/>
              </a:ln>
              <a:solidFill>
                <a:srgbClr val="000000"/>
              </a:solidFill>
              <a:effectLst/>
              <a:uLnTx/>
              <a:uFillTx/>
              <a:latin typeface="Verdana"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600" b="0" i="0" u="none" strike="noStrike" kern="100" cap="none" spc="0" normalizeH="0" baseline="0" noProof="0">
                <a:ln>
                  <a:noFill/>
                </a:ln>
                <a:solidFill>
                  <a:srgbClr val="000000"/>
                </a:solidFill>
                <a:effectLst/>
                <a:uLnTx/>
                <a:uFillTx/>
                <a:latin typeface="Verdana" pitchFamily="34" charset="0"/>
                <a:ea typeface="Calibri" panose="020F0502020204030204" pitchFamily="34" charset="0"/>
                <a:cs typeface="Times New Roman" panose="02020603050405020304" pitchFamily="18" charset="0"/>
              </a:rPr>
              <a:t>Bitesize talk: </a:t>
            </a:r>
            <a:r>
              <a:rPr kumimoji="0" lang="en-GB" sz="1600" b="0" i="0" u="sng" strike="noStrike" kern="100" cap="none" spc="0" normalizeH="0" baseline="0" noProof="0">
                <a:ln>
                  <a:noFill/>
                </a:ln>
                <a:solidFill>
                  <a:srgbClr val="0000FF"/>
                </a:solidFill>
                <a:effectLst/>
                <a:uLnTx/>
                <a:uFillTx/>
                <a:latin typeface="Verdana" pitchFamily="34" charset="0"/>
                <a:ea typeface="Calibri" panose="020F0502020204030204" pitchFamily="34" charset="0"/>
                <a:cs typeface="Times New Roman" panose="02020603050405020304" pitchFamily="18" charset="0"/>
                <a:hlinkClick r:id="rId5"/>
              </a:rPr>
              <a:t>How to submit a transitional trial in CTIS</a:t>
            </a:r>
            <a:r>
              <a:rPr kumimoji="0" lang="en-GB" sz="1600" b="0" i="0" u="none" strike="noStrike" kern="100" cap="none" spc="0" normalizeH="0" baseline="0" noProof="0">
                <a:ln>
                  <a:noFill/>
                </a:ln>
                <a:solidFill>
                  <a:srgbClr val="000000"/>
                </a:solidFill>
                <a:effectLst/>
                <a:uLnTx/>
                <a:uFillTx/>
                <a:latin typeface="Verdana" pitchFamily="34" charset="0"/>
                <a:ea typeface="Calibri" panose="020F0502020204030204" pitchFamily="34" charset="0"/>
                <a:cs typeface="Times New Roman" panose="02020603050405020304" pitchFamily="18" charset="0"/>
              </a:rPr>
              <a:t> (including </a:t>
            </a:r>
            <a:r>
              <a:rPr kumimoji="0" lang="en-GB" sz="1600" b="0" i="0" u="sng" strike="noStrike" kern="100" cap="none" spc="0" normalizeH="0" baseline="0" noProof="0">
                <a:ln>
                  <a:noFill/>
                </a:ln>
                <a:solidFill>
                  <a:srgbClr val="0000FF"/>
                </a:solidFill>
                <a:effectLst/>
                <a:uLnTx/>
                <a:uFillTx/>
                <a:latin typeface="Verdana" pitchFamily="34" charset="0"/>
                <a:ea typeface="Calibri" panose="020F0502020204030204" pitchFamily="34" charset="0"/>
                <a:cs typeface="Times New Roman" panose="02020603050405020304" pitchFamily="18" charset="0"/>
                <a:hlinkClick r:id="rId6"/>
              </a:rPr>
              <a:t>presentation</a:t>
            </a:r>
            <a:r>
              <a:rPr kumimoji="0" lang="en-GB" sz="1600" b="0" i="0" u="none" strike="noStrike" kern="100" cap="none" spc="0" normalizeH="0" baseline="0" noProof="0">
                <a:ln>
                  <a:noFill/>
                </a:ln>
                <a:solidFill>
                  <a:srgbClr val="000000"/>
                </a:solidFill>
                <a:effectLst/>
                <a:uLnTx/>
                <a:uFillTx/>
                <a:latin typeface="Verdana" pitchFamily="34" charset="0"/>
                <a:ea typeface="Calibri" panose="020F0502020204030204" pitchFamily="34" charset="0"/>
                <a:cs typeface="Times New Roman" panose="02020603050405020304" pitchFamily="18" charset="0"/>
              </a:rPr>
              <a:t>) </a:t>
            </a:r>
            <a:endParaRPr kumimoji="0" lang="nb-NO" sz="1600" b="0" i="0" u="none" strike="noStrike" kern="100" cap="none" spc="0" normalizeH="0" baseline="0" noProof="0">
              <a:ln>
                <a:noFill/>
              </a:ln>
              <a:solidFill>
                <a:srgbClr val="000000"/>
              </a:solidFill>
              <a:effectLst/>
              <a:uLnTx/>
              <a:uFillTx/>
              <a:latin typeface="Verdana"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600" b="0" i="0" u="none" strike="noStrike" kern="100" cap="none" spc="0" normalizeH="0" baseline="0" noProof="0">
                <a:ln>
                  <a:noFill/>
                </a:ln>
                <a:solidFill>
                  <a:srgbClr val="000000"/>
                </a:solidFill>
                <a:effectLst/>
                <a:uLnTx/>
                <a:uFillTx/>
                <a:latin typeface="Verdana" pitchFamily="34" charset="0"/>
                <a:ea typeface="Calibri" panose="020F0502020204030204" pitchFamily="34" charset="0"/>
                <a:cs typeface="Times New Roman" panose="02020603050405020304" pitchFamily="18" charset="0"/>
              </a:rPr>
              <a:t>Bitesize talk: </a:t>
            </a:r>
            <a:r>
              <a:rPr kumimoji="0" lang="en-GB" sz="1600" b="0" i="0" u="sng" strike="noStrike" kern="100" cap="none" spc="0" normalizeH="0" baseline="0" noProof="0">
                <a:ln>
                  <a:noFill/>
                </a:ln>
                <a:solidFill>
                  <a:srgbClr val="0000FF"/>
                </a:solidFill>
                <a:effectLst/>
                <a:uLnTx/>
                <a:uFillTx/>
                <a:latin typeface="Verdana" pitchFamily="34" charset="0"/>
                <a:ea typeface="Calibri" panose="020F0502020204030204" pitchFamily="34" charset="0"/>
                <a:cs typeface="Times New Roman" panose="02020603050405020304" pitchFamily="18" charset="0"/>
                <a:hlinkClick r:id="rId7"/>
              </a:rPr>
              <a:t>Transitional trials and additional Member State concerned (MSC) application</a:t>
            </a:r>
            <a:r>
              <a:rPr kumimoji="0" lang="en-GB" sz="1600" b="0" i="0" u="none" strike="noStrike" kern="100" cap="none" spc="0" normalizeH="0" baseline="0" noProof="0">
                <a:ln>
                  <a:noFill/>
                </a:ln>
                <a:solidFill>
                  <a:srgbClr val="000000"/>
                </a:solidFill>
                <a:effectLst/>
                <a:uLnTx/>
                <a:uFillTx/>
                <a:latin typeface="Verdana" pitchFamily="34" charset="0"/>
                <a:ea typeface="Calibri" panose="020F0502020204030204" pitchFamily="34" charset="0"/>
                <a:cs typeface="Times New Roman" panose="02020603050405020304" pitchFamily="18" charset="0"/>
              </a:rPr>
              <a:t> (including </a:t>
            </a:r>
            <a:r>
              <a:rPr kumimoji="0" lang="en-GB" sz="1600" b="0" i="0" u="sng" strike="noStrike" kern="100" cap="none" spc="0" normalizeH="0" baseline="0" noProof="0">
                <a:ln>
                  <a:noFill/>
                </a:ln>
                <a:solidFill>
                  <a:srgbClr val="0000FF"/>
                </a:solidFill>
                <a:effectLst/>
                <a:uLnTx/>
                <a:uFillTx/>
                <a:latin typeface="Verdana" pitchFamily="34" charset="0"/>
                <a:ea typeface="Calibri" panose="020F0502020204030204" pitchFamily="34" charset="0"/>
                <a:cs typeface="Times New Roman" panose="02020603050405020304" pitchFamily="18" charset="0"/>
                <a:hlinkClick r:id="rId8"/>
              </a:rPr>
              <a:t>presentation</a:t>
            </a:r>
            <a:r>
              <a:rPr kumimoji="0" lang="en-GB" sz="1600" b="0" i="0" u="none" strike="noStrike" kern="100" cap="none" spc="0" normalizeH="0" baseline="0" noProof="0">
                <a:ln>
                  <a:noFill/>
                </a:ln>
                <a:solidFill>
                  <a:srgbClr val="000000"/>
                </a:solidFill>
                <a:effectLst/>
                <a:uLnTx/>
                <a:uFillTx/>
                <a:latin typeface="Verdana" pitchFamily="34" charset="0"/>
                <a:ea typeface="Calibri" panose="020F0502020204030204" pitchFamily="34" charset="0"/>
                <a:cs typeface="Times New Roman" panose="02020603050405020304" pitchFamily="18" charset="0"/>
              </a:rPr>
              <a:t>)</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600" b="0" i="0" u="sng" strike="noStrike" kern="100" cap="none" spc="0" normalizeH="0" baseline="0" noProof="0">
                <a:ln>
                  <a:noFill/>
                </a:ln>
                <a:solidFill>
                  <a:srgbClr val="0000FF"/>
                </a:solidFill>
                <a:effectLst/>
                <a:uLnTx/>
                <a:uFillTx/>
                <a:latin typeface="Verdana" panose="020B0604030504040204" pitchFamily="34" charset="0"/>
                <a:ea typeface="Calibri" panose="020F0502020204030204" pitchFamily="34" charset="0"/>
                <a:cs typeface="Times New Roman" panose="02020603050405020304" pitchFamily="18" charset="0"/>
                <a:hlinkClick r:id="rId9"/>
              </a:rPr>
              <a:t>Guidance for the transition of clinical trials </a:t>
            </a:r>
            <a:r>
              <a:rPr kumimoji="0" lang="en-GB" sz="1600" b="0" i="0" u="none" strike="noStrike" kern="1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Times New Roman" panose="02020603050405020304" pitchFamily="18" charset="0"/>
              </a:rPr>
              <a:t>published by the European Commission under EudraLex volume 10 </a:t>
            </a:r>
            <a:endParaRPr kumimoji="0" lang="nb-NO" sz="1600" b="0" i="0" u="none" strike="noStrike" kern="1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600" b="0" i="0" u="sng" strike="noStrike" kern="100" cap="none" spc="0" normalizeH="0" baseline="0" noProof="0">
                <a:ln>
                  <a:noFill/>
                </a:ln>
                <a:solidFill>
                  <a:srgbClr val="0000FF"/>
                </a:solidFill>
                <a:effectLst/>
                <a:uLnTx/>
                <a:uFillTx/>
                <a:latin typeface="Verdana" pitchFamily="34" charset="0"/>
                <a:ea typeface="Calibri" panose="020F0502020204030204" pitchFamily="34" charset="0"/>
                <a:cs typeface="Times New Roman" panose="02020603050405020304" pitchFamily="18" charset="0"/>
                <a:hlinkClick r:id="rId10"/>
              </a:rPr>
              <a:t>CTCG’s best practice guide </a:t>
            </a:r>
            <a:r>
              <a:rPr kumimoji="0" lang="en-GB" sz="1600" b="0" i="0" u="none" strike="noStrike" kern="1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Times New Roman" panose="02020603050405020304" pitchFamily="18" charset="0"/>
              </a:rPr>
              <a:t> &amp; </a:t>
            </a:r>
            <a:r>
              <a:rPr kumimoji="0" lang="en-GB" sz="1600" b="0" i="0" u="sng" strike="noStrike" kern="100" cap="none" spc="0" normalizeH="0" baseline="0" noProof="0">
                <a:ln>
                  <a:noFill/>
                </a:ln>
                <a:solidFill>
                  <a:srgbClr val="0000FF"/>
                </a:solidFill>
                <a:effectLst/>
                <a:uLnTx/>
                <a:uFillTx/>
                <a:latin typeface="Verdana" panose="020B0604030504040204" pitchFamily="34" charset="0"/>
                <a:ea typeface="Calibri" panose="020F0502020204030204" pitchFamily="34" charset="0"/>
                <a:cs typeface="Times New Roman" panose="02020603050405020304" pitchFamily="18" charset="0"/>
                <a:hlinkClick r:id="rId11"/>
              </a:rPr>
              <a:t>cover letter template </a:t>
            </a:r>
            <a:r>
              <a:rPr kumimoji="0" lang="en-GB" sz="1600" b="0" i="0" u="none" strike="noStrike" kern="1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Times New Roman" panose="02020603050405020304" pitchFamily="18" charset="0"/>
              </a:rPr>
              <a:t>for sponsors of transitional trials</a:t>
            </a:r>
            <a:endParaRPr kumimoji="0" lang="en-GB" sz="1400" b="0" i="0" u="none" strike="noStrike" kern="1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1400" b="0" i="0" u="none" strike="noStrike" kern="1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Times New Roman" panose="02020603050405020304" pitchFamily="18" charset="0"/>
              </a:rPr>
              <a:t>Important to remember that sponsor should raise a ticket with the </a:t>
            </a:r>
            <a:r>
              <a:rPr kumimoji="0" lang="en-GB" sz="1400" b="0" i="0" u="sng" strike="noStrike" kern="100" cap="none" spc="0" normalizeH="0" baseline="0" noProof="0">
                <a:ln>
                  <a:noFill/>
                </a:ln>
                <a:solidFill>
                  <a:srgbClr val="0000FF"/>
                </a:solidFill>
                <a:effectLst/>
                <a:uLnTx/>
                <a:uFillTx/>
                <a:latin typeface="Verdana" panose="020B0604030504040204" pitchFamily="34" charset="0"/>
                <a:ea typeface="Calibri" panose="020F0502020204030204" pitchFamily="34" charset="0"/>
                <a:cs typeface="Times New Roman" panose="02020603050405020304" pitchFamily="18" charset="0"/>
                <a:hlinkClick r:id="rId12"/>
              </a:rPr>
              <a:t>CTIS User Support Service </a:t>
            </a:r>
            <a:r>
              <a:rPr kumimoji="0" lang="en-GB" sz="1400" b="0" i="0" u="none" strike="noStrike" kern="1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Times New Roman" panose="02020603050405020304" pitchFamily="18" charset="0"/>
              </a:rPr>
              <a:t>if sponsor cannot find the trial, they wish to transition in CTIS when searching by EudraCT number. </a:t>
            </a:r>
            <a:endParaRPr kumimoji="0" lang="nb-NO" sz="1400" b="0" i="0" u="none" strike="noStrike" kern="1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1F36D25A-DE4F-FBBE-C3E8-043D3EB5EC44}"/>
              </a:ext>
            </a:extLst>
          </p:cNvPr>
          <p:cNvSpPr>
            <a:spLocks noGrp="1"/>
          </p:cNvSpPr>
          <p:nvPr>
            <p:ph type="ftr" sz="quarter" idx="10"/>
          </p:nvPr>
        </p:nvSpPr>
        <p:spPr/>
        <p:txBody>
          <a:bodyPr/>
          <a:lstStyle/>
          <a:p>
            <a:r>
              <a:rPr lang="en-GB" altLang="en-US"/>
              <a:t>CTIS Bitesize Talk: Training materials, CTIS pre-requisites, and updates on transparency rules</a:t>
            </a:r>
          </a:p>
        </p:txBody>
      </p:sp>
    </p:spTree>
    <p:custDataLst>
      <p:tags r:id="rId1"/>
    </p:custDataLst>
    <p:extLst>
      <p:ext uri="{BB962C8B-B14F-4D97-AF65-F5344CB8AC3E}">
        <p14:creationId xmlns:p14="http://schemas.microsoft.com/office/powerpoint/2010/main" val="3546751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24E61D-C5A1-A5F4-F26F-0FAE86224269}"/>
              </a:ext>
            </a:extLst>
          </p:cNvPr>
          <p:cNvSpPr>
            <a:spLocks noGrp="1"/>
          </p:cNvSpPr>
          <p:nvPr>
            <p:ph idx="1"/>
          </p:nvPr>
        </p:nvSpPr>
        <p:spPr>
          <a:xfrm>
            <a:off x="358776" y="1059582"/>
            <a:ext cx="8424000" cy="2969419"/>
          </a:xfrm>
        </p:spPr>
        <p:txBody>
          <a:bodyPr/>
          <a:lstStyle/>
          <a:p>
            <a:r>
              <a:rPr lang="en-GB" sz="1800">
                <a:solidFill>
                  <a:schemeClr val="tx2"/>
                </a:solidFill>
              </a:rPr>
              <a:t>                             </a:t>
            </a:r>
          </a:p>
          <a:p>
            <a:endParaRPr lang="en-GB" sz="1800">
              <a:solidFill>
                <a:schemeClr val="tx2"/>
              </a:solidFill>
            </a:endParaRPr>
          </a:p>
          <a:p>
            <a:r>
              <a:rPr lang="en-GB" sz="1800">
                <a:solidFill>
                  <a:schemeClr val="tx2"/>
                </a:solidFill>
              </a:rPr>
              <a:t>                                Thank you for your attention</a:t>
            </a:r>
            <a:endParaRPr lang="en-NL" sz="1800">
              <a:solidFill>
                <a:schemeClr val="tx2"/>
              </a:solidFill>
            </a:endParaRPr>
          </a:p>
        </p:txBody>
      </p:sp>
      <p:sp>
        <p:nvSpPr>
          <p:cNvPr id="5" name="Slide Number Placeholder 4">
            <a:extLst>
              <a:ext uri="{FF2B5EF4-FFF2-40B4-BE49-F238E27FC236}">
                <a16:creationId xmlns:a16="http://schemas.microsoft.com/office/drawing/2014/main" id="{4A8BA630-783D-9465-188A-7084FE08F256}"/>
              </a:ext>
            </a:extLst>
          </p:cNvPr>
          <p:cNvSpPr>
            <a:spLocks noGrp="1"/>
          </p:cNvSpPr>
          <p:nvPr>
            <p:ph type="sldNum" sz="quarter" idx="11"/>
          </p:nvPr>
        </p:nvSpPr>
        <p:spPr/>
        <p:txBody>
          <a:bodyPr/>
          <a:lstStyle/>
          <a:p>
            <a:fld id="{7957F717-FD23-493C-BA54-F5AB575BDEC9}" type="slidenum">
              <a:rPr lang="en-GB" altLang="en-US" smtClean="0"/>
              <a:pPr/>
              <a:t>22</a:t>
            </a:fld>
            <a:endParaRPr lang="en-GB" altLang="en-US"/>
          </a:p>
        </p:txBody>
      </p:sp>
      <p:sp>
        <p:nvSpPr>
          <p:cNvPr id="2" name="Footer Placeholder 1">
            <a:extLst>
              <a:ext uri="{FF2B5EF4-FFF2-40B4-BE49-F238E27FC236}">
                <a16:creationId xmlns:a16="http://schemas.microsoft.com/office/drawing/2014/main" id="{9A9C3DBA-2AEB-9C6C-0C9F-B8EC058AE976}"/>
              </a:ext>
            </a:extLst>
          </p:cNvPr>
          <p:cNvSpPr>
            <a:spLocks noGrp="1"/>
          </p:cNvSpPr>
          <p:nvPr>
            <p:ph type="ftr" sz="quarter" idx="10"/>
          </p:nvPr>
        </p:nvSpPr>
        <p:spPr/>
        <p:txBody>
          <a:bodyPr/>
          <a:lstStyle/>
          <a:p>
            <a:r>
              <a:rPr lang="en-GB" altLang="en-US"/>
              <a:t>CTIS Bitesize Talk: Training materials, CTIS pre-requisites, and updates on transparency rules</a:t>
            </a:r>
          </a:p>
        </p:txBody>
      </p:sp>
    </p:spTree>
    <p:custDataLst>
      <p:tags r:id="rId1"/>
    </p:custDataLst>
    <p:extLst>
      <p:ext uri="{BB962C8B-B14F-4D97-AF65-F5344CB8AC3E}">
        <p14:creationId xmlns:p14="http://schemas.microsoft.com/office/powerpoint/2010/main" val="2470030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E7A45E-CB8B-5A97-F0CB-FA7ED950C09E}"/>
              </a:ext>
            </a:extLst>
          </p:cNvPr>
          <p:cNvSpPr>
            <a:spLocks noGrp="1"/>
          </p:cNvSpPr>
          <p:nvPr>
            <p:ph type="sldNum" sz="quarter" idx="11"/>
          </p:nvPr>
        </p:nvSpPr>
        <p:spPr/>
        <p:txBody>
          <a:bodyPr/>
          <a:lstStyle/>
          <a:p>
            <a:fld id="{7957F717-FD23-493C-BA54-F5AB575BDEC9}" type="slidenum">
              <a:rPr lang="en-GB" altLang="en-US" smtClean="0"/>
              <a:pPr/>
              <a:t>23</a:t>
            </a:fld>
            <a:endParaRPr lang="en-GB" altLang="en-US"/>
          </a:p>
        </p:txBody>
      </p:sp>
      <p:sp>
        <p:nvSpPr>
          <p:cNvPr id="7" name="Subtitle 6">
            <a:extLst>
              <a:ext uri="{FF2B5EF4-FFF2-40B4-BE49-F238E27FC236}">
                <a16:creationId xmlns:a16="http://schemas.microsoft.com/office/drawing/2014/main" id="{97D459FD-B8AB-3EC8-6B11-F46B651D426E}"/>
              </a:ext>
            </a:extLst>
          </p:cNvPr>
          <p:cNvSpPr>
            <a:spLocks noGrp="1"/>
          </p:cNvSpPr>
          <p:nvPr>
            <p:ph type="body" sz="quarter" idx="15"/>
          </p:nvPr>
        </p:nvSpPr>
        <p:spPr/>
        <p:txBody>
          <a:bodyPr/>
          <a:lstStyle/>
          <a:p>
            <a:pPr algn="l">
              <a:lnSpc>
                <a:spcPts val="1200"/>
              </a:lnSpc>
            </a:pPr>
            <a:r>
              <a:rPr lang="en-GB" altLang="en-US" sz="1200">
                <a:solidFill>
                  <a:schemeClr val="tx1"/>
                </a:solidFill>
                <a:highlight>
                  <a:srgbClr val="FFFFFF"/>
                </a:highlight>
              </a:rPr>
              <a:t>Presented by Francesca Scotti</a:t>
            </a:r>
          </a:p>
          <a:p>
            <a:pPr algn="l">
              <a:lnSpc>
                <a:spcPts val="1200"/>
              </a:lnSpc>
            </a:pPr>
            <a:r>
              <a:rPr lang="en-GB" altLang="en-US" sz="1200">
                <a:solidFill>
                  <a:schemeClr val="tx1"/>
                </a:solidFill>
                <a:highlight>
                  <a:srgbClr val="FFFFFF"/>
                </a:highlight>
              </a:rPr>
              <a:t>Scientific Specialist</a:t>
            </a:r>
          </a:p>
          <a:p>
            <a:pPr algn="l">
              <a:lnSpc>
                <a:spcPts val="1200"/>
              </a:lnSpc>
            </a:pPr>
            <a:r>
              <a:rPr lang="en-GB" altLang="en-US" sz="1200">
                <a:solidFill>
                  <a:schemeClr val="tx1"/>
                </a:solidFill>
                <a:highlight>
                  <a:srgbClr val="FFFFFF"/>
                </a:highlight>
              </a:rPr>
              <a:t>Data Analytics and Methods Taskforce (EMA)</a:t>
            </a:r>
          </a:p>
          <a:p>
            <a:endParaRPr lang="en-GB" sz="1200"/>
          </a:p>
        </p:txBody>
      </p:sp>
      <p:sp>
        <p:nvSpPr>
          <p:cNvPr id="6" name="Title 5">
            <a:extLst>
              <a:ext uri="{FF2B5EF4-FFF2-40B4-BE49-F238E27FC236}">
                <a16:creationId xmlns:a16="http://schemas.microsoft.com/office/drawing/2014/main" id="{05FB5BC7-D2D7-9FC5-624C-E0DAEBEA88D2}"/>
              </a:ext>
            </a:extLst>
          </p:cNvPr>
          <p:cNvSpPr>
            <a:spLocks noGrp="1"/>
          </p:cNvSpPr>
          <p:nvPr>
            <p:ph type="ctrTitle" idx="4294967295"/>
          </p:nvPr>
        </p:nvSpPr>
        <p:spPr>
          <a:xfrm>
            <a:off x="360000" y="2428229"/>
            <a:ext cx="5399088" cy="936625"/>
          </a:xfrm>
        </p:spPr>
        <p:txBody>
          <a:bodyPr/>
          <a:lstStyle/>
          <a:p>
            <a:r>
              <a:rPr lang="en-GB"/>
              <a:t>Revised CTIS transparency rules</a:t>
            </a:r>
            <a:endParaRPr lang="en-NL"/>
          </a:p>
        </p:txBody>
      </p:sp>
      <p:sp>
        <p:nvSpPr>
          <p:cNvPr id="9" name="Text Box 4">
            <a:extLst>
              <a:ext uri="{FF2B5EF4-FFF2-40B4-BE49-F238E27FC236}">
                <a16:creationId xmlns:a16="http://schemas.microsoft.com/office/drawing/2014/main" id="{45985D4C-1DF4-5401-4FED-F49D0C68C5F9}"/>
              </a:ext>
            </a:extLst>
          </p:cNvPr>
          <p:cNvSpPr txBox="1">
            <a:spLocks noChangeArrowheads="1"/>
          </p:cNvSpPr>
          <p:nvPr/>
        </p:nvSpPr>
        <p:spPr bwMode="auto">
          <a:xfrm>
            <a:off x="514351" y="3917825"/>
            <a:ext cx="5410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l">
              <a:lnSpc>
                <a:spcPts val="1200"/>
              </a:lnSpc>
            </a:pPr>
            <a:endParaRPr lang="en-GB" altLang="en-US" sz="900">
              <a:solidFill>
                <a:schemeClr val="tx1"/>
              </a:solidFill>
              <a:highlight>
                <a:srgbClr val="FFFFFF"/>
              </a:highlight>
            </a:endParaRPr>
          </a:p>
        </p:txBody>
      </p:sp>
      <p:sp>
        <p:nvSpPr>
          <p:cNvPr id="3" name="Footer Placeholder 2">
            <a:extLst>
              <a:ext uri="{FF2B5EF4-FFF2-40B4-BE49-F238E27FC236}">
                <a16:creationId xmlns:a16="http://schemas.microsoft.com/office/drawing/2014/main" id="{D0A012C5-F71A-99DD-DE0E-F81D9AD6ACF1}"/>
              </a:ext>
            </a:extLst>
          </p:cNvPr>
          <p:cNvSpPr>
            <a:spLocks noGrp="1"/>
          </p:cNvSpPr>
          <p:nvPr>
            <p:ph type="ftr" sz="quarter" idx="10"/>
          </p:nvPr>
        </p:nvSpPr>
        <p:spPr/>
        <p:txBody>
          <a:bodyPr/>
          <a:lstStyle/>
          <a:p>
            <a:r>
              <a:rPr lang="en-GB" altLang="en-US"/>
              <a:t>CTIS Bitesize Talk: Training materials, CTIS pre-requisites, and updates on transparency rules</a:t>
            </a:r>
          </a:p>
        </p:txBody>
      </p:sp>
    </p:spTree>
    <p:custDataLst>
      <p:tags r:id="rId1"/>
    </p:custDataLst>
    <p:extLst>
      <p:ext uri="{BB962C8B-B14F-4D97-AF65-F5344CB8AC3E}">
        <p14:creationId xmlns:p14="http://schemas.microsoft.com/office/powerpoint/2010/main" val="1405768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1E55-65EC-3712-F4BA-8BCEDA30E0EA}"/>
              </a:ext>
            </a:extLst>
          </p:cNvPr>
          <p:cNvSpPr>
            <a:spLocks noGrp="1"/>
          </p:cNvSpPr>
          <p:nvPr>
            <p:ph type="title"/>
          </p:nvPr>
        </p:nvSpPr>
        <p:spPr>
          <a:xfrm>
            <a:off x="251520" y="123478"/>
            <a:ext cx="8424000" cy="713185"/>
          </a:xfrm>
        </p:spPr>
        <p:txBody>
          <a:bodyPr/>
          <a:lstStyle/>
          <a:p>
            <a:r>
              <a:rPr lang="en-GB" dirty="0">
                <a:solidFill>
                  <a:schemeClr val="bg1"/>
                </a:solidFill>
              </a:rPr>
              <a:t>Table of contents</a:t>
            </a:r>
            <a:endParaRPr lang="en-NL" dirty="0">
              <a:solidFill>
                <a:schemeClr val="bg1"/>
              </a:solidFill>
            </a:endParaRPr>
          </a:p>
        </p:txBody>
      </p:sp>
      <p:sp>
        <p:nvSpPr>
          <p:cNvPr id="3" name="Content Placeholder 2">
            <a:extLst>
              <a:ext uri="{FF2B5EF4-FFF2-40B4-BE49-F238E27FC236}">
                <a16:creationId xmlns:a16="http://schemas.microsoft.com/office/drawing/2014/main" id="{79529149-259D-5386-8E2C-63136C8ACBB4}"/>
              </a:ext>
            </a:extLst>
          </p:cNvPr>
          <p:cNvSpPr>
            <a:spLocks noGrp="1"/>
          </p:cNvSpPr>
          <p:nvPr>
            <p:ph idx="1"/>
          </p:nvPr>
        </p:nvSpPr>
        <p:spPr>
          <a:xfrm>
            <a:off x="358776" y="1275606"/>
            <a:ext cx="8424000" cy="2969419"/>
          </a:xfrm>
        </p:spPr>
        <p:txBody>
          <a:bodyPr/>
          <a:lstStyle/>
          <a:p>
            <a:pPr marL="342900" indent="-342900">
              <a:buFont typeface="+mj-lt"/>
              <a:buAutoNum type="arabicPeriod"/>
            </a:pPr>
            <a:r>
              <a:rPr lang="en-GB" sz="1600" dirty="0"/>
              <a:t>Legal basis, current rules and adoption of revised rules</a:t>
            </a:r>
          </a:p>
          <a:p>
            <a:pPr marL="342900" indent="-342900">
              <a:buFont typeface="+mj-lt"/>
              <a:buAutoNum type="arabicPeriod"/>
            </a:pPr>
            <a:r>
              <a:rPr lang="en-GB" sz="1600" dirty="0"/>
              <a:t>Publication of structured data as per revised CTIS transparency rules</a:t>
            </a:r>
          </a:p>
          <a:p>
            <a:pPr marL="342900" indent="-342900">
              <a:buFont typeface="+mj-lt"/>
              <a:buAutoNum type="arabicPeriod"/>
            </a:pPr>
            <a:r>
              <a:rPr lang="en-GB" sz="1600" dirty="0"/>
              <a:t>Publication of documents as per revised CTIS transparency rules</a:t>
            </a:r>
          </a:p>
          <a:p>
            <a:pPr marL="342900" indent="-342900">
              <a:buFont typeface="+mj-lt"/>
              <a:buAutoNum type="arabicPeriod"/>
            </a:pPr>
            <a:r>
              <a:rPr lang="en-GB" sz="1600" dirty="0"/>
              <a:t>Implementation</a:t>
            </a:r>
          </a:p>
          <a:p>
            <a:pPr marL="342900" indent="-342900">
              <a:buFont typeface="+mj-lt"/>
              <a:buAutoNum type="arabicPeriod"/>
            </a:pPr>
            <a:r>
              <a:rPr lang="en-US" sz="1600" dirty="0"/>
              <a:t>ACT EU_Q&amp;A on protection of CCI and PD: </a:t>
            </a:r>
            <a:r>
              <a:rPr lang="en-GB" sz="1600" dirty="0"/>
              <a:t>Interim period &amp; Historical trials</a:t>
            </a:r>
          </a:p>
          <a:p>
            <a:pPr marL="342900" indent="-342900">
              <a:buFont typeface="+mj-lt"/>
              <a:buAutoNum type="arabicPeriod"/>
            </a:pPr>
            <a:r>
              <a:rPr lang="en-GB" sz="1600" dirty="0"/>
              <a:t>Benefits for stakeholders</a:t>
            </a:r>
          </a:p>
        </p:txBody>
      </p:sp>
      <p:sp>
        <p:nvSpPr>
          <p:cNvPr id="5" name="Slide Number Placeholder 4">
            <a:extLst>
              <a:ext uri="{FF2B5EF4-FFF2-40B4-BE49-F238E27FC236}">
                <a16:creationId xmlns:a16="http://schemas.microsoft.com/office/drawing/2014/main" id="{1FB762C1-8705-3412-2CBF-14ABE1EDD08B}"/>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7957F717-FD23-493C-BA54-F5AB575BDEC9}"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24</a:t>
            </a:fld>
            <a:endParaRPr kumimoji="0" lang="en-GB" altLang="en-US" sz="83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Tree>
    <p:custDataLst>
      <p:tags r:id="rId1"/>
    </p:custDataLst>
    <p:extLst>
      <p:ext uri="{BB962C8B-B14F-4D97-AF65-F5344CB8AC3E}">
        <p14:creationId xmlns:p14="http://schemas.microsoft.com/office/powerpoint/2010/main" val="3713298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EF2C54-1ED4-0E81-2D9D-71A5B156C389}"/>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DB468437-DC6C-443C-8387-7F3DABA73C17}"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25</a:t>
            </a:fld>
            <a:endParaRPr kumimoji="0" lang="en-GB" altLang="en-US" sz="83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 name="Text Placeholder 3">
            <a:extLst>
              <a:ext uri="{FF2B5EF4-FFF2-40B4-BE49-F238E27FC236}">
                <a16:creationId xmlns:a16="http://schemas.microsoft.com/office/drawing/2014/main" id="{201933FB-974C-169F-18A9-979AC1381D4B}"/>
              </a:ext>
            </a:extLst>
          </p:cNvPr>
          <p:cNvSpPr>
            <a:spLocks noGrp="1"/>
          </p:cNvSpPr>
          <p:nvPr>
            <p:ph type="body" sz="quarter" idx="14"/>
          </p:nvPr>
        </p:nvSpPr>
        <p:spPr>
          <a:xfrm>
            <a:off x="360000" y="1996035"/>
            <a:ext cx="7524368" cy="755648"/>
          </a:xfrm>
        </p:spPr>
        <p:txBody>
          <a:bodyPr/>
          <a:lstStyle/>
          <a:p>
            <a:r>
              <a:rPr lang="en-US" dirty="0"/>
              <a:t>Legal basis, current rules and adoption of revised rules</a:t>
            </a:r>
          </a:p>
        </p:txBody>
      </p:sp>
    </p:spTree>
    <p:custDataLst>
      <p:tags r:id="rId1"/>
    </p:custDataLst>
    <p:extLst>
      <p:ext uri="{BB962C8B-B14F-4D97-AF65-F5344CB8AC3E}">
        <p14:creationId xmlns:p14="http://schemas.microsoft.com/office/powerpoint/2010/main" val="980154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8B1E7-3EE9-9681-8666-6535ABEFEB5D}"/>
              </a:ext>
            </a:extLst>
          </p:cNvPr>
          <p:cNvSpPr>
            <a:spLocks noGrp="1"/>
          </p:cNvSpPr>
          <p:nvPr>
            <p:ph type="title"/>
          </p:nvPr>
        </p:nvSpPr>
        <p:spPr>
          <a:xfrm>
            <a:off x="360364" y="1275606"/>
            <a:ext cx="4213224" cy="361873"/>
          </a:xfrm>
        </p:spPr>
        <p:txBody>
          <a:bodyPr/>
          <a:lstStyle/>
          <a:p>
            <a:r>
              <a:rPr lang="en-GB" sz="1400" dirty="0"/>
              <a:t>Article 81(4) of Regulation (EU) No. 536/2014</a:t>
            </a:r>
            <a:br>
              <a:rPr lang="en-GB" sz="1400" dirty="0"/>
            </a:br>
            <a:endParaRPr lang="en-GB" sz="1400" dirty="0"/>
          </a:p>
        </p:txBody>
      </p:sp>
      <p:sp>
        <p:nvSpPr>
          <p:cNvPr id="6" name="Slide Number Placeholder 5">
            <a:extLst>
              <a:ext uri="{FF2B5EF4-FFF2-40B4-BE49-F238E27FC236}">
                <a16:creationId xmlns:a16="http://schemas.microsoft.com/office/drawing/2014/main" id="{D61EC885-A384-89A4-1475-2379DA54543D}"/>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CE1512B7-A4D3-45D6-AC99-9D6C4D21B5B0}"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26</a:t>
            </a:fld>
            <a:endParaRPr kumimoji="0" lang="en-GB" altLang="en-US" sz="83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8" name="TextBox 7">
            <a:extLst>
              <a:ext uri="{FF2B5EF4-FFF2-40B4-BE49-F238E27FC236}">
                <a16:creationId xmlns:a16="http://schemas.microsoft.com/office/drawing/2014/main" id="{797E5683-C200-1814-DD7F-FD1D420E7B4F}"/>
              </a:ext>
            </a:extLst>
          </p:cNvPr>
          <p:cNvSpPr txBox="1"/>
          <p:nvPr/>
        </p:nvSpPr>
        <p:spPr>
          <a:xfrm>
            <a:off x="611560" y="1707654"/>
            <a:ext cx="7920880" cy="2406813"/>
          </a:xfrm>
          <a:prstGeom prst="rect">
            <a:avLst/>
          </a:prstGeom>
          <a:noFill/>
        </p:spPr>
        <p:txBody>
          <a:bodyPr wrap="square">
            <a:spAutoFit/>
          </a:bodyPr>
          <a:lstStyle/>
          <a:p>
            <a:pPr marL="0" marR="0" lvl="0" indent="0" algn="l" defTabSz="914400" rtl="0" eaLnBrk="1" fontAlgn="base" latinLnBrk="0" hangingPunct="1">
              <a:lnSpc>
                <a:spcPct val="2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Verdana" pitchFamily="34" charset="0"/>
                <a:ea typeface="+mn-ea"/>
                <a:cs typeface="Arial" charset="0"/>
              </a:rPr>
              <a:t>EU database publicly accessible by default, with exceptions justified on any of the following grounds:</a:t>
            </a:r>
          </a:p>
          <a:p>
            <a:pPr marL="0" marR="0" lvl="0" indent="0" algn="l" defTabSz="914400" rtl="0" eaLnBrk="1" fontAlgn="base" latinLnBrk="0" hangingPunct="1">
              <a:lnSpc>
                <a:spcPct val="2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Verdana" pitchFamily="34" charset="0"/>
                <a:ea typeface="+mn-ea"/>
                <a:cs typeface="Arial" charset="0"/>
              </a:rPr>
              <a:t>	– Protection of personal data; </a:t>
            </a:r>
          </a:p>
          <a:p>
            <a:pPr marL="0" marR="0" lvl="0" indent="0" algn="l" defTabSz="914400" rtl="0" eaLnBrk="1" fontAlgn="base" latinLnBrk="0" hangingPunct="1">
              <a:lnSpc>
                <a:spcPct val="2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Verdana" pitchFamily="34" charset="0"/>
                <a:ea typeface="+mn-ea"/>
                <a:cs typeface="Arial" charset="0"/>
              </a:rPr>
              <a:t>	– Protection of commercially confidential information in particular taking into account the 	MA 	status of the medicinal product, unless there is an overriding public interest in disclosure;</a:t>
            </a:r>
          </a:p>
          <a:p>
            <a:pPr marL="0" marR="0" lvl="0" indent="0" algn="l" defTabSz="914400" rtl="0" eaLnBrk="1" fontAlgn="base" latinLnBrk="0" hangingPunct="1">
              <a:lnSpc>
                <a:spcPct val="2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Verdana" pitchFamily="34" charset="0"/>
                <a:ea typeface="+mn-ea"/>
                <a:cs typeface="Arial" charset="0"/>
              </a:rPr>
              <a:t>	– Protecting confidential communication between MS in relation to the preparation of the 	assessment report;</a:t>
            </a:r>
          </a:p>
          <a:p>
            <a:pPr marL="0" marR="0" lvl="0" indent="0" algn="l" defTabSz="914400" rtl="0" eaLnBrk="1" fontAlgn="base" latinLnBrk="0" hangingPunct="1">
              <a:lnSpc>
                <a:spcPct val="2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Verdana" pitchFamily="34" charset="0"/>
                <a:ea typeface="+mn-ea"/>
                <a:cs typeface="Arial" charset="0"/>
              </a:rPr>
              <a:t>	– Ensuring effective supervision of the conduct of a clinical trial by MSs.</a:t>
            </a:r>
          </a:p>
        </p:txBody>
      </p:sp>
      <p:sp>
        <p:nvSpPr>
          <p:cNvPr id="9" name="Title 7">
            <a:extLst>
              <a:ext uri="{FF2B5EF4-FFF2-40B4-BE49-F238E27FC236}">
                <a16:creationId xmlns:a16="http://schemas.microsoft.com/office/drawing/2014/main" id="{4ED370A0-80A9-9C65-C5C8-31875C0D5EAD}"/>
              </a:ext>
            </a:extLst>
          </p:cNvPr>
          <p:cNvSpPr txBox="1">
            <a:spLocks/>
          </p:cNvSpPr>
          <p:nvPr/>
        </p:nvSpPr>
        <p:spPr bwMode="auto">
          <a:xfrm>
            <a:off x="252456" y="123479"/>
            <a:ext cx="8424000" cy="36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pPr marL="0" marR="0" lvl="0" indent="0" algn="l" defTabSz="914400" rtl="0" eaLnBrk="1" fontAlgn="base" latinLnBrk="0" hangingPunct="1">
              <a:lnSpc>
                <a:spcPts val="2700"/>
              </a:lnSpc>
              <a:spcBef>
                <a:spcPct val="0"/>
              </a:spcBef>
              <a:spcAft>
                <a:spcPct val="0"/>
              </a:spcAft>
              <a:buClrTx/>
              <a:buSzTx/>
              <a:buFontTx/>
              <a:buNone/>
              <a:tabLst/>
              <a:defRPr/>
            </a:pPr>
            <a:r>
              <a:rPr kumimoji="0" lang="en-GB" sz="2100" b="0" i="0" u="none" strike="noStrike" kern="0" cap="none" spc="0" normalizeH="0" baseline="0" noProof="0" dirty="0">
                <a:ln>
                  <a:noFill/>
                </a:ln>
                <a:solidFill>
                  <a:srgbClr val="FFFFFF"/>
                </a:solidFill>
                <a:effectLst/>
                <a:uLnTx/>
                <a:uFillTx/>
                <a:latin typeface="Verdana"/>
                <a:ea typeface="+mj-ea"/>
                <a:cs typeface="Arial"/>
              </a:rPr>
              <a:t>Transparency in the Clinical Trials Regulation</a:t>
            </a:r>
          </a:p>
        </p:txBody>
      </p:sp>
      <p:sp>
        <p:nvSpPr>
          <p:cNvPr id="11" name="TextBox 10">
            <a:extLst>
              <a:ext uri="{FF2B5EF4-FFF2-40B4-BE49-F238E27FC236}">
                <a16:creationId xmlns:a16="http://schemas.microsoft.com/office/drawing/2014/main" id="{B0892E73-816E-118C-41CC-377BA98F03B4}"/>
              </a:ext>
            </a:extLst>
          </p:cNvPr>
          <p:cNvSpPr txBox="1"/>
          <p:nvPr/>
        </p:nvSpPr>
        <p:spPr>
          <a:xfrm>
            <a:off x="467544" y="627534"/>
            <a:ext cx="8064896" cy="582019"/>
          </a:xfrm>
          <a:prstGeom prst="rect">
            <a:avLst/>
          </a:prstGeom>
          <a:noFill/>
        </p:spPr>
        <p:txBody>
          <a:bodyPr wrap="square">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Verdana" pitchFamily="34" charset="0"/>
                <a:ea typeface="+mn-ea"/>
                <a:cs typeface="Arial" charset="0"/>
              </a:rPr>
              <a:t>Transparency is a pillar of the CT Regulation, delivered through the searchable Clinical Trial Information System (CTIS) public website</a:t>
            </a:r>
          </a:p>
        </p:txBody>
      </p:sp>
      <p:sp>
        <p:nvSpPr>
          <p:cNvPr id="3" name="TextBox 2">
            <a:extLst>
              <a:ext uri="{FF2B5EF4-FFF2-40B4-BE49-F238E27FC236}">
                <a16:creationId xmlns:a16="http://schemas.microsoft.com/office/drawing/2014/main" id="{A45CB0D9-C454-E4EF-76BF-D491056E04BE}"/>
              </a:ext>
            </a:extLst>
          </p:cNvPr>
          <p:cNvSpPr txBox="1"/>
          <p:nvPr/>
        </p:nvSpPr>
        <p:spPr>
          <a:xfrm>
            <a:off x="539552" y="4293987"/>
            <a:ext cx="8064896" cy="323486"/>
          </a:xfrm>
          <a:prstGeom prst="rect">
            <a:avLst/>
          </a:prstGeom>
          <a:noFill/>
        </p:spPr>
        <p:txBody>
          <a:bodyPr wrap="square">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Verdana" pitchFamily="34" charset="0"/>
                <a:ea typeface="+mn-ea"/>
                <a:cs typeface="Arial" charset="0"/>
              </a:rPr>
              <a:t>Current CTIS transparency rules defined in the </a:t>
            </a:r>
            <a:r>
              <a:rPr kumimoji="0" lang="en-GB" sz="1400" b="0" i="0" u="none" strike="noStrike" kern="1200" cap="none" spc="0" normalizeH="0" baseline="0" noProof="0" dirty="0">
                <a:ln>
                  <a:noFill/>
                </a:ln>
                <a:solidFill>
                  <a:srgbClr val="000000"/>
                </a:solidFill>
                <a:effectLst/>
                <a:uLnTx/>
                <a:uFillTx/>
                <a:latin typeface="Verdana" pitchFamily="34" charset="0"/>
                <a:ea typeface="+mn-ea"/>
                <a:cs typeface="Arial" charset="0"/>
                <a:hlinkClick r:id="rId3"/>
              </a:rPr>
              <a:t>Appendix on disclosure rules</a:t>
            </a:r>
            <a:endParaRPr kumimoji="0" lang="en-GB" sz="14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Tree>
    <p:custDataLst>
      <p:tags r:id="rId1"/>
    </p:custDataLst>
    <p:extLst>
      <p:ext uri="{BB962C8B-B14F-4D97-AF65-F5344CB8AC3E}">
        <p14:creationId xmlns:p14="http://schemas.microsoft.com/office/powerpoint/2010/main" val="475811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CCD3DA-ADE1-9320-191E-0F407142148E}"/>
              </a:ext>
            </a:extLst>
          </p:cNvPr>
          <p:cNvSpPr>
            <a:spLocks noGrp="1"/>
          </p:cNvSpPr>
          <p:nvPr>
            <p:ph idx="1"/>
          </p:nvPr>
        </p:nvSpPr>
        <p:spPr>
          <a:xfrm>
            <a:off x="324464" y="699542"/>
            <a:ext cx="8640024" cy="2969419"/>
          </a:xfrm>
        </p:spPr>
        <p:txBody>
          <a:bodyPr/>
          <a:lstStyle/>
          <a:p>
            <a:r>
              <a:rPr lang="en-GB" sz="1600" dirty="0"/>
              <a:t>Current rules defined in the </a:t>
            </a:r>
            <a:r>
              <a:rPr lang="en-GB" sz="1600" dirty="0">
                <a:hlinkClick r:id="rId3"/>
              </a:rPr>
              <a:t>Appendix on disclosure rules</a:t>
            </a:r>
            <a:r>
              <a:rPr lang="en-GB" sz="1600" dirty="0"/>
              <a:t>:</a:t>
            </a:r>
          </a:p>
          <a:p>
            <a:pPr marL="285750" indent="-285750">
              <a:lnSpc>
                <a:spcPct val="100000"/>
              </a:lnSpc>
              <a:buFont typeface="Arial" panose="020B0604020202020204" pitchFamily="34" charset="0"/>
              <a:buChar char="•"/>
            </a:pPr>
            <a:r>
              <a:rPr lang="en-GB" sz="1400" dirty="0">
                <a:sym typeface="Wingdings" panose="05000000000000000000" pitchFamily="2" charset="2"/>
              </a:rPr>
              <a:t>Broad publication of </a:t>
            </a:r>
            <a:r>
              <a:rPr lang="en-GB" sz="1400" dirty="0">
                <a:highlight>
                  <a:srgbClr val="FFFFFF"/>
                </a:highlight>
                <a:sym typeface="Wingdings" panose="05000000000000000000" pitchFamily="2" charset="2"/>
              </a:rPr>
              <a:t>documents and structured information of the clinical trial application (CTA) </a:t>
            </a:r>
            <a:r>
              <a:rPr lang="en-GB" sz="1400" dirty="0">
                <a:sym typeface="Wingdings" panose="05000000000000000000" pitchFamily="2" charset="2"/>
              </a:rPr>
              <a:t>dossier submitted in CTIS during the CT life cycle</a:t>
            </a:r>
            <a:endParaRPr lang="en-GB" sz="1400" dirty="0"/>
          </a:p>
          <a:p>
            <a:pPr marL="285750" indent="-285750">
              <a:lnSpc>
                <a:spcPct val="100000"/>
              </a:lnSpc>
              <a:buFont typeface="Arial" panose="020B0604020202020204" pitchFamily="34" charset="0"/>
              <a:buChar char="•"/>
            </a:pPr>
            <a:r>
              <a:rPr lang="en-GB" sz="1400" i="1" kern="1200" dirty="0">
                <a:solidFill>
                  <a:schemeClr val="tx2"/>
                </a:solidFill>
                <a:cs typeface="Times New Roman" panose="02020603050405020304" pitchFamily="18" charset="0"/>
              </a:rPr>
              <a:t>Deferral </a:t>
            </a:r>
            <a:r>
              <a:rPr lang="en-GB" sz="1400" dirty="0"/>
              <a:t>mechanisms (up to 7-years after end of trial) to protect commercially confidential information (CCI)* considering applicable clinical trials categories  OR </a:t>
            </a:r>
            <a:r>
              <a:rPr lang="en-GB" sz="1400" i="1" kern="1200" dirty="0">
                <a:solidFill>
                  <a:schemeClr val="tx2"/>
                </a:solidFill>
                <a:cs typeface="Times New Roman" panose="02020603050405020304" pitchFamily="18" charset="0"/>
              </a:rPr>
              <a:t>Redaction</a:t>
            </a:r>
            <a:r>
              <a:rPr lang="en-GB" sz="1400" dirty="0"/>
              <a:t> of CCI in the document version ‘for publication’  </a:t>
            </a:r>
          </a:p>
          <a:p>
            <a:pPr>
              <a:spcBef>
                <a:spcPts val="900"/>
              </a:spcBef>
            </a:pPr>
            <a:r>
              <a:rPr lang="en-US" sz="1600" dirty="0"/>
              <a:t>However, since CTIS go live, those rules:</a:t>
            </a:r>
          </a:p>
          <a:p>
            <a:pPr marL="285750" indent="-285750">
              <a:lnSpc>
                <a:spcPct val="100000"/>
              </a:lnSpc>
              <a:buFont typeface="Arial" panose="020B0604020202020204" pitchFamily="34" charset="0"/>
              <a:buChar char="•"/>
            </a:pPr>
            <a:r>
              <a:rPr lang="en-US" sz="1400" dirty="0"/>
              <a:t>have proved to be complex to apply in practice (numerous docs to be redacted by sponsors)</a:t>
            </a:r>
          </a:p>
          <a:p>
            <a:pPr marL="285750" indent="-285750">
              <a:lnSpc>
                <a:spcPct val="100000"/>
              </a:lnSpc>
              <a:buFont typeface="Arial" panose="020B0604020202020204" pitchFamily="34" charset="0"/>
              <a:buChar char="•"/>
            </a:pPr>
            <a:r>
              <a:rPr lang="en-US" sz="1400" dirty="0"/>
              <a:t>have raised concerns about the timing for the publication of key documents (protocols could be published up to 7 years from end of trial)</a:t>
            </a:r>
            <a:r>
              <a:rPr lang="en-GB" sz="1400" dirty="0"/>
              <a:t> </a:t>
            </a:r>
            <a:endParaRPr lang="en-US" sz="1400" dirty="0"/>
          </a:p>
          <a:p>
            <a:endParaRPr lang="en-GB" sz="1600" dirty="0">
              <a:sym typeface="Wingdings" panose="05000000000000000000" pitchFamily="2" charset="2"/>
            </a:endParaRPr>
          </a:p>
          <a:p>
            <a:pPr algn="ctr"/>
            <a:r>
              <a:rPr lang="en-GB" sz="1600" dirty="0">
                <a:sym typeface="Wingdings" panose="05000000000000000000" pitchFamily="2" charset="2"/>
              </a:rPr>
              <a:t>Public consultation occurred in May/June 2023, feedback from CTIS stakeholders: </a:t>
            </a:r>
            <a:r>
              <a:rPr lang="en-US" sz="1600" dirty="0">
                <a:solidFill>
                  <a:srgbClr val="00B050"/>
                </a:solidFill>
                <a:ea typeface="+mn-lt"/>
                <a:cs typeface="+mn-lt"/>
                <a:sym typeface="Wingdings" panose="05000000000000000000" pitchFamily="2" charset="2"/>
              </a:rPr>
              <a:t>c</a:t>
            </a:r>
            <a:r>
              <a:rPr lang="en-US" sz="1600" dirty="0">
                <a:solidFill>
                  <a:srgbClr val="00B050"/>
                </a:solidFill>
                <a:ea typeface="+mn-lt"/>
                <a:cs typeface="+mn-lt"/>
              </a:rPr>
              <a:t>onsensus on the need for simplification</a:t>
            </a:r>
          </a:p>
          <a:p>
            <a:endParaRPr lang="en-GB" sz="1600" dirty="0">
              <a:sym typeface="Wingdings" panose="05000000000000000000" pitchFamily="2" charset="2"/>
            </a:endParaRPr>
          </a:p>
          <a:p>
            <a:endParaRPr lang="en-GB" sz="1600" dirty="0">
              <a:sym typeface="Wingdings" panose="05000000000000000000" pitchFamily="2" charset="2"/>
            </a:endParaRPr>
          </a:p>
        </p:txBody>
      </p:sp>
      <p:sp>
        <p:nvSpPr>
          <p:cNvPr id="13" name="Title 7">
            <a:extLst>
              <a:ext uri="{FF2B5EF4-FFF2-40B4-BE49-F238E27FC236}">
                <a16:creationId xmlns:a16="http://schemas.microsoft.com/office/drawing/2014/main" id="{247236E2-728B-8CBC-956D-D907D957146C}"/>
              </a:ext>
            </a:extLst>
          </p:cNvPr>
          <p:cNvSpPr txBox="1">
            <a:spLocks/>
          </p:cNvSpPr>
          <p:nvPr/>
        </p:nvSpPr>
        <p:spPr bwMode="auto">
          <a:xfrm>
            <a:off x="324464" y="123478"/>
            <a:ext cx="8424000" cy="7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pPr marL="0" marR="0" lvl="0" indent="0" algn="l" defTabSz="914400" rtl="0" eaLnBrk="1" fontAlgn="base" latinLnBrk="0" hangingPunct="1">
              <a:lnSpc>
                <a:spcPts val="2700"/>
              </a:lnSpc>
              <a:spcBef>
                <a:spcPct val="0"/>
              </a:spcBef>
              <a:spcAft>
                <a:spcPct val="0"/>
              </a:spcAft>
              <a:buClrTx/>
              <a:buSzTx/>
              <a:buFontTx/>
              <a:buNone/>
              <a:tabLst/>
              <a:defRPr/>
            </a:pPr>
            <a:r>
              <a:rPr kumimoji="0" lang="en-GB" sz="2100" b="0" i="0" u="none" strike="noStrike" kern="0" cap="none" spc="0" normalizeH="0" baseline="0" noProof="0" dirty="0">
                <a:ln>
                  <a:noFill/>
                </a:ln>
                <a:solidFill>
                  <a:srgbClr val="FFFFFF"/>
                </a:solidFill>
                <a:effectLst/>
                <a:uLnTx/>
                <a:uFillTx/>
                <a:latin typeface="Verdana"/>
                <a:ea typeface="+mj-ea"/>
                <a:cs typeface="Arial"/>
              </a:rPr>
              <a:t>Current CTIS transparency rules</a:t>
            </a:r>
          </a:p>
        </p:txBody>
      </p:sp>
      <p:sp>
        <p:nvSpPr>
          <p:cNvPr id="15" name="TextBox 14">
            <a:extLst>
              <a:ext uri="{FF2B5EF4-FFF2-40B4-BE49-F238E27FC236}">
                <a16:creationId xmlns:a16="http://schemas.microsoft.com/office/drawing/2014/main" id="{C1142696-79C2-AF26-21BA-E9CC6E877ED2}"/>
              </a:ext>
            </a:extLst>
          </p:cNvPr>
          <p:cNvSpPr txBox="1"/>
          <p:nvPr/>
        </p:nvSpPr>
        <p:spPr>
          <a:xfrm>
            <a:off x="35496" y="4803998"/>
            <a:ext cx="8928992" cy="265650"/>
          </a:xfrm>
          <a:prstGeom prst="rect">
            <a:avLst/>
          </a:prstGeom>
          <a:noFill/>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Verdana" pitchFamily="34" charset="0"/>
                <a:ea typeface="+mn-ea"/>
                <a:cs typeface="Arial" charset="0"/>
              </a:rPr>
              <a:t>* Redaction of personal data is always applicable, and regardless of the use of deferrals</a:t>
            </a:r>
          </a:p>
        </p:txBody>
      </p:sp>
      <p:sp>
        <p:nvSpPr>
          <p:cNvPr id="18" name="Arrow: Down 17">
            <a:extLst>
              <a:ext uri="{FF2B5EF4-FFF2-40B4-BE49-F238E27FC236}">
                <a16:creationId xmlns:a16="http://schemas.microsoft.com/office/drawing/2014/main" id="{B7F2677A-E753-728F-0381-8EA00BED350B}"/>
              </a:ext>
            </a:extLst>
          </p:cNvPr>
          <p:cNvSpPr/>
          <p:nvPr/>
        </p:nvSpPr>
        <p:spPr bwMode="auto">
          <a:xfrm>
            <a:off x="4572000" y="3795886"/>
            <a:ext cx="216024" cy="216024"/>
          </a:xfrm>
          <a:prstGeom prst="downArrow">
            <a:avLst/>
          </a:prstGeom>
          <a:solidFill>
            <a:srgbClr val="003399"/>
          </a:solidFill>
          <a:ln w="9525" cap="flat" cmpd="sng" algn="ctr">
            <a:noFill/>
            <a:prstDash val="solid"/>
            <a:round/>
            <a:headEnd type="none" w="med" len="med"/>
            <a:tailEnd type="triangle" w="lg" len="med"/>
          </a:ln>
          <a:effectLst/>
        </p:spPr>
        <p:txBody>
          <a:bodyPr vert="horz" wrap="square" lIns="72000" tIns="72000" rIns="72000" bIns="72000" numCol="1" rtlCol="0" anchor="ctr" anchorCtr="0" compatLnSpc="1">
            <a:prstTxWarp prst="textNoShape">
              <a:avLst/>
            </a:prstTxWarp>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endParaRPr kumimoji="0" lang="en-NL" sz="1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Tree>
    <p:custDataLst>
      <p:tags r:id="rId1"/>
    </p:custDataLst>
    <p:extLst>
      <p:ext uri="{BB962C8B-B14F-4D97-AF65-F5344CB8AC3E}">
        <p14:creationId xmlns:p14="http://schemas.microsoft.com/office/powerpoint/2010/main" val="3420671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7525C-A083-F4FB-26F7-7A0B083DDE91}"/>
              </a:ext>
            </a:extLst>
          </p:cNvPr>
          <p:cNvSpPr>
            <a:spLocks noGrp="1"/>
          </p:cNvSpPr>
          <p:nvPr>
            <p:ph type="title"/>
          </p:nvPr>
        </p:nvSpPr>
        <p:spPr>
          <a:xfrm>
            <a:off x="324464" y="130373"/>
            <a:ext cx="8424000" cy="713185"/>
          </a:xfrm>
        </p:spPr>
        <p:txBody>
          <a:bodyPr/>
          <a:lstStyle/>
          <a:p>
            <a:r>
              <a:rPr lang="en-GB" sz="2000" dirty="0">
                <a:solidFill>
                  <a:schemeClr val="bg1"/>
                </a:solidFill>
              </a:rPr>
              <a:t>Revised CTIS transparency rules adopted on 5/10/2023</a:t>
            </a:r>
            <a:endParaRPr lang="en-NL" sz="2000" dirty="0">
              <a:solidFill>
                <a:schemeClr val="bg1"/>
              </a:solidFill>
            </a:endParaRPr>
          </a:p>
        </p:txBody>
      </p:sp>
      <p:sp>
        <p:nvSpPr>
          <p:cNvPr id="3" name="Content Placeholder 2">
            <a:extLst>
              <a:ext uri="{FF2B5EF4-FFF2-40B4-BE49-F238E27FC236}">
                <a16:creationId xmlns:a16="http://schemas.microsoft.com/office/drawing/2014/main" id="{19BE374F-FD8A-2464-A82B-575D99BC4D69}"/>
              </a:ext>
            </a:extLst>
          </p:cNvPr>
          <p:cNvSpPr>
            <a:spLocks noGrp="1"/>
          </p:cNvSpPr>
          <p:nvPr>
            <p:ph idx="1"/>
          </p:nvPr>
        </p:nvSpPr>
        <p:spPr>
          <a:xfrm>
            <a:off x="303585" y="699542"/>
            <a:ext cx="8804919" cy="3528392"/>
          </a:xfrm>
        </p:spPr>
        <p:txBody>
          <a:bodyPr/>
          <a:lstStyle/>
          <a:p>
            <a:pPr marL="285750" indent="-285750">
              <a:buFont typeface="Arial" panose="020B0604020202020204" pitchFamily="34" charset="0"/>
              <a:buChar char="•"/>
            </a:pPr>
            <a:r>
              <a:rPr lang="en-GB" dirty="0"/>
              <a:t>The underlying principles of the </a:t>
            </a:r>
            <a:r>
              <a:rPr lang="en-GB" dirty="0">
                <a:hlinkClick r:id="rId4"/>
              </a:rPr>
              <a:t>revised CTIS transparency rules </a:t>
            </a:r>
            <a:r>
              <a:rPr lang="en-GB" dirty="0"/>
              <a:t>are based on the results of the public consultation: increase simplification and clarity, while reducing burden for CTIS users</a:t>
            </a:r>
          </a:p>
          <a:p>
            <a:pPr marL="285750" indent="-285750">
              <a:buFont typeface="Arial" panose="020B0604020202020204" pitchFamily="34" charset="0"/>
              <a:buChar char="•"/>
            </a:pPr>
            <a:r>
              <a:rPr lang="en-GB" dirty="0"/>
              <a:t>Main differences compared to current publication rules:</a:t>
            </a:r>
          </a:p>
          <a:p>
            <a:pPr marL="439738" lvl="1" indent="-171450">
              <a:buFont typeface="Arial" panose="020B0604020202020204" pitchFamily="34" charset="0"/>
              <a:buChar char="•"/>
            </a:pPr>
            <a:r>
              <a:rPr lang="en-GB" sz="1400" dirty="0"/>
              <a:t>publication focused on </a:t>
            </a:r>
            <a:r>
              <a:rPr lang="en-GB" sz="1400" u="sng" dirty="0"/>
              <a:t>key</a:t>
            </a:r>
            <a:r>
              <a:rPr lang="en-GB" sz="1400" dirty="0"/>
              <a:t> documents of interest</a:t>
            </a:r>
            <a:endParaRPr lang="en-GB" sz="1400" dirty="0">
              <a:highlight>
                <a:srgbClr val="FFFF00"/>
              </a:highlight>
            </a:endParaRPr>
          </a:p>
          <a:p>
            <a:pPr marL="439738" lvl="1" indent="-171450">
              <a:buFont typeface="Arial" panose="020B0604020202020204" pitchFamily="34" charset="0"/>
              <a:buChar char="•"/>
            </a:pPr>
            <a:r>
              <a:rPr lang="en-GB" sz="1400" dirty="0"/>
              <a:t>removal of </a:t>
            </a:r>
            <a:r>
              <a:rPr lang="en-US" sz="1400" dirty="0"/>
              <a:t>deferral functionality – documents are published earlier in time</a:t>
            </a:r>
          </a:p>
          <a:p>
            <a:pPr marL="439738" lvl="1" indent="-171450">
              <a:buFont typeface="Arial" panose="020B0604020202020204" pitchFamily="34" charset="0"/>
              <a:buChar char="•"/>
            </a:pPr>
            <a:r>
              <a:rPr lang="en-US" sz="1400" dirty="0"/>
              <a:t>use of redaction as the method to protect CCI and personal data, if included in those key documents</a:t>
            </a:r>
            <a:endParaRPr lang="en-GB" sz="1400" dirty="0"/>
          </a:p>
          <a:p>
            <a:pPr marL="285750" indent="-285750">
              <a:buFont typeface="Arial" panose="020B0604020202020204" pitchFamily="34" charset="0"/>
              <a:buChar char="•"/>
            </a:pPr>
            <a:r>
              <a:rPr lang="en-US" dirty="0"/>
              <a:t>Applicability</a:t>
            </a:r>
            <a:r>
              <a:rPr lang="en-US"/>
              <a:t>: </a:t>
            </a:r>
            <a:r>
              <a:rPr lang="en-US" sz="1600">
                <a:solidFill>
                  <a:srgbClr val="003399"/>
                </a:solidFill>
                <a:ea typeface="Verdana" panose="020B0604030504040204" pitchFamily="34" charset="0"/>
                <a:cs typeface="Verdana" panose="020B0604030504040204" pitchFamily="34" charset="0"/>
              </a:rPr>
              <a:t>applications </a:t>
            </a:r>
            <a:r>
              <a:rPr lang="en-US" sz="1600" dirty="0">
                <a:solidFill>
                  <a:srgbClr val="003399"/>
                </a:solidFill>
                <a:ea typeface="Verdana" panose="020B0604030504040204" pitchFamily="34" charset="0"/>
                <a:cs typeface="Verdana" panose="020B0604030504040204" pitchFamily="34" charset="0"/>
              </a:rPr>
              <a:t>submitted as of launch of new public website</a:t>
            </a:r>
            <a:endParaRPr lang="en-NL" dirty="0"/>
          </a:p>
        </p:txBody>
      </p:sp>
      <p:sp>
        <p:nvSpPr>
          <p:cNvPr id="5" name="Slide Number Placeholder 4">
            <a:extLst>
              <a:ext uri="{FF2B5EF4-FFF2-40B4-BE49-F238E27FC236}">
                <a16:creationId xmlns:a16="http://schemas.microsoft.com/office/drawing/2014/main" id="{3E4043E8-BB92-A64C-EE1F-0EF54D9A03A0}"/>
              </a:ext>
            </a:extLst>
          </p:cNvPr>
          <p:cNvSpPr>
            <a:spLocks noGrp="1"/>
          </p:cNvSpPr>
          <p:nvPr>
            <p:ph type="sldNum" sz="quarter" idx="11"/>
          </p:nvPr>
        </p:nvSpPr>
        <p:spPr>
          <a:xfrm>
            <a:off x="231577" y="4840238"/>
            <a:ext cx="307975" cy="179784"/>
          </a:xfrm>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7957F717-FD23-493C-BA54-F5AB575BDEC9}"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28</a:t>
            </a:fld>
            <a:endParaRPr kumimoji="0" lang="en-GB" altLang="en-US" sz="83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pic>
        <p:nvPicPr>
          <p:cNvPr id="4" name="Picture 3">
            <a:extLst>
              <a:ext uri="{FF2B5EF4-FFF2-40B4-BE49-F238E27FC236}">
                <a16:creationId xmlns:a16="http://schemas.microsoft.com/office/drawing/2014/main" id="{60EBF35A-87F7-E20D-478E-77537B006F55}"/>
              </a:ext>
            </a:extLst>
          </p:cNvPr>
          <p:cNvPicPr>
            <a:picLocks noChangeAspect="1"/>
          </p:cNvPicPr>
          <p:nvPr/>
        </p:nvPicPr>
        <p:blipFill>
          <a:blip r:embed="rId5"/>
          <a:stretch>
            <a:fillRect/>
          </a:stretch>
        </p:blipFill>
        <p:spPr>
          <a:xfrm>
            <a:off x="4426997" y="3543470"/>
            <a:ext cx="2881307" cy="1478441"/>
          </a:xfrm>
          <a:prstGeom prst="rect">
            <a:avLst/>
          </a:prstGeom>
        </p:spPr>
      </p:pic>
      <p:pic>
        <p:nvPicPr>
          <p:cNvPr id="7" name="Picture 6">
            <a:extLst>
              <a:ext uri="{FF2B5EF4-FFF2-40B4-BE49-F238E27FC236}">
                <a16:creationId xmlns:a16="http://schemas.microsoft.com/office/drawing/2014/main" id="{9EC61D32-ABE0-5098-16F3-77413AF53E56}"/>
              </a:ext>
            </a:extLst>
          </p:cNvPr>
          <p:cNvPicPr>
            <a:picLocks noChangeAspect="1"/>
          </p:cNvPicPr>
          <p:nvPr/>
        </p:nvPicPr>
        <p:blipFill>
          <a:blip r:embed="rId6"/>
          <a:stretch>
            <a:fillRect/>
          </a:stretch>
        </p:blipFill>
        <p:spPr>
          <a:xfrm>
            <a:off x="1907704" y="3507854"/>
            <a:ext cx="2425489" cy="1515931"/>
          </a:xfrm>
          <a:prstGeom prst="rect">
            <a:avLst/>
          </a:prstGeom>
        </p:spPr>
      </p:pic>
    </p:spTree>
    <p:custDataLst>
      <p:tags r:id="rId1"/>
    </p:custDataLst>
    <p:extLst>
      <p:ext uri="{BB962C8B-B14F-4D97-AF65-F5344CB8AC3E}">
        <p14:creationId xmlns:p14="http://schemas.microsoft.com/office/powerpoint/2010/main" val="2293173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5FB5-4789-51D3-2E90-A810F453C776}"/>
              </a:ext>
            </a:extLst>
          </p:cNvPr>
          <p:cNvSpPr>
            <a:spLocks noGrp="1"/>
          </p:cNvSpPr>
          <p:nvPr>
            <p:ph type="title"/>
          </p:nvPr>
        </p:nvSpPr>
        <p:spPr/>
        <p:txBody>
          <a:bodyPr/>
          <a:lstStyle/>
          <a:p>
            <a:r>
              <a:rPr lang="en-GB"/>
              <a:t>Agenda</a:t>
            </a:r>
          </a:p>
        </p:txBody>
      </p:sp>
      <p:sp>
        <p:nvSpPr>
          <p:cNvPr id="3" name="Content Placeholder 2">
            <a:extLst>
              <a:ext uri="{FF2B5EF4-FFF2-40B4-BE49-F238E27FC236}">
                <a16:creationId xmlns:a16="http://schemas.microsoft.com/office/drawing/2014/main" id="{955E9F50-8BD2-D4DC-9810-7D57773895DD}"/>
              </a:ext>
            </a:extLst>
          </p:cNvPr>
          <p:cNvSpPr>
            <a:spLocks noGrp="1"/>
          </p:cNvSpPr>
          <p:nvPr>
            <p:ph idx="1"/>
          </p:nvPr>
        </p:nvSpPr>
        <p:spPr>
          <a:xfrm>
            <a:off x="358776" y="1976950"/>
            <a:ext cx="5089524" cy="1189599"/>
          </a:xfrm>
        </p:spPr>
        <p:txBody>
          <a:bodyPr/>
          <a:lstStyle/>
          <a:p>
            <a:pPr marL="285750" indent="-285750">
              <a:buFont typeface="Arial" panose="020B0604020202020204" pitchFamily="34" charset="0"/>
              <a:buChar char="•"/>
            </a:pPr>
            <a:r>
              <a:rPr lang="en-GB" sz="1600">
                <a:solidFill>
                  <a:schemeClr val="tx2"/>
                </a:solidFill>
                <a:latin typeface="+mj-lt"/>
                <a:ea typeface="+mj-ea"/>
                <a:cs typeface="+mj-cs"/>
              </a:rPr>
              <a:t>CTIS Training materials and prerequisites</a:t>
            </a:r>
          </a:p>
          <a:p>
            <a:pPr marL="285750" indent="-285750">
              <a:buFont typeface="Arial" panose="020B0604020202020204" pitchFamily="34" charset="0"/>
              <a:buChar char="•"/>
            </a:pPr>
            <a:r>
              <a:rPr lang="en-GB" sz="1600">
                <a:solidFill>
                  <a:schemeClr val="tx2"/>
                </a:solidFill>
                <a:latin typeface="+mj-lt"/>
                <a:ea typeface="+mj-ea"/>
                <a:cs typeface="+mj-cs"/>
              </a:rPr>
              <a:t>Revised CTIS transparency rules</a:t>
            </a:r>
          </a:p>
          <a:p>
            <a:pPr marL="285750" indent="-285750">
              <a:buFont typeface="Arial" panose="020B0604020202020204" pitchFamily="34" charset="0"/>
              <a:buChar char="•"/>
            </a:pPr>
            <a:r>
              <a:rPr lang="en-GB" sz="1600">
                <a:solidFill>
                  <a:schemeClr val="tx2"/>
                </a:solidFill>
                <a:latin typeface="+mj-lt"/>
                <a:ea typeface="+mj-ea"/>
                <a:cs typeface="+mj-cs"/>
              </a:rPr>
              <a:t>Q&amp;A session</a:t>
            </a:r>
          </a:p>
        </p:txBody>
      </p:sp>
      <p:sp>
        <p:nvSpPr>
          <p:cNvPr id="4" name="Footer Placeholder 3">
            <a:extLst>
              <a:ext uri="{FF2B5EF4-FFF2-40B4-BE49-F238E27FC236}">
                <a16:creationId xmlns:a16="http://schemas.microsoft.com/office/drawing/2014/main" id="{986C2F49-3E8E-6D07-210B-596C9F9D7FC3}"/>
              </a:ext>
            </a:extLst>
          </p:cNvPr>
          <p:cNvSpPr>
            <a:spLocks noGrp="1"/>
          </p:cNvSpPr>
          <p:nvPr>
            <p:ph type="ftr" sz="quarter" idx="10"/>
          </p:nvPr>
        </p:nvSpPr>
        <p:spPr/>
        <p:txBody>
          <a:bodyPr/>
          <a:lstStyle/>
          <a:p>
            <a:r>
              <a:rPr lang="en-GB" altLang="en-US"/>
              <a:t>CTIS Bitesize Talk: Training materials, CTIS pre-requisites, and updates on transparency rules</a:t>
            </a:r>
          </a:p>
        </p:txBody>
      </p:sp>
      <p:sp>
        <p:nvSpPr>
          <p:cNvPr id="5" name="Slide Number Placeholder 4">
            <a:extLst>
              <a:ext uri="{FF2B5EF4-FFF2-40B4-BE49-F238E27FC236}">
                <a16:creationId xmlns:a16="http://schemas.microsoft.com/office/drawing/2014/main" id="{23C65B23-FCB4-C0B5-A272-57C460ABF4D8}"/>
              </a:ext>
            </a:extLst>
          </p:cNvPr>
          <p:cNvSpPr>
            <a:spLocks noGrp="1"/>
          </p:cNvSpPr>
          <p:nvPr>
            <p:ph type="sldNum" sz="quarter" idx="11"/>
          </p:nvPr>
        </p:nvSpPr>
        <p:spPr/>
        <p:txBody>
          <a:bodyPr/>
          <a:lstStyle/>
          <a:p>
            <a:fld id="{7957F717-FD23-493C-BA54-F5AB575BDEC9}" type="slidenum">
              <a:rPr lang="en-GB" altLang="en-US" smtClean="0"/>
              <a:pPr/>
              <a:t>2</a:t>
            </a:fld>
            <a:endParaRPr lang="en-GB" altLang="en-US"/>
          </a:p>
        </p:txBody>
      </p:sp>
    </p:spTree>
    <p:custDataLst>
      <p:tags r:id="rId1"/>
    </p:custDataLst>
    <p:extLst>
      <p:ext uri="{BB962C8B-B14F-4D97-AF65-F5344CB8AC3E}">
        <p14:creationId xmlns:p14="http://schemas.microsoft.com/office/powerpoint/2010/main" val="1127227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EF2C54-1ED4-0E81-2D9D-71A5B156C389}"/>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DB468437-DC6C-443C-8387-7F3DABA73C17}"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29</a:t>
            </a:fld>
            <a:endParaRPr kumimoji="0" lang="en-GB" altLang="en-US" sz="83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 name="Text Placeholder 3">
            <a:extLst>
              <a:ext uri="{FF2B5EF4-FFF2-40B4-BE49-F238E27FC236}">
                <a16:creationId xmlns:a16="http://schemas.microsoft.com/office/drawing/2014/main" id="{201933FB-974C-169F-18A9-979AC1381D4B}"/>
              </a:ext>
            </a:extLst>
          </p:cNvPr>
          <p:cNvSpPr>
            <a:spLocks noGrp="1"/>
          </p:cNvSpPr>
          <p:nvPr>
            <p:ph type="body" sz="quarter" idx="14"/>
          </p:nvPr>
        </p:nvSpPr>
        <p:spPr>
          <a:xfrm>
            <a:off x="360000" y="1996035"/>
            <a:ext cx="7524368" cy="755648"/>
          </a:xfrm>
        </p:spPr>
        <p:txBody>
          <a:bodyPr/>
          <a:lstStyle/>
          <a:p>
            <a:r>
              <a:rPr lang="en-GB" dirty="0"/>
              <a:t>Publication of structured data</a:t>
            </a:r>
            <a:endParaRPr lang="en-NL" dirty="0"/>
          </a:p>
        </p:txBody>
      </p:sp>
      <p:sp>
        <p:nvSpPr>
          <p:cNvPr id="6" name="TextBox 5">
            <a:extLst>
              <a:ext uri="{FF2B5EF4-FFF2-40B4-BE49-F238E27FC236}">
                <a16:creationId xmlns:a16="http://schemas.microsoft.com/office/drawing/2014/main" id="{33262443-B3F4-A1DE-FA9B-A6C1EF60D041}"/>
              </a:ext>
            </a:extLst>
          </p:cNvPr>
          <p:cNvSpPr txBox="1"/>
          <p:nvPr/>
        </p:nvSpPr>
        <p:spPr>
          <a:xfrm>
            <a:off x="323528" y="2835616"/>
            <a:ext cx="7776864" cy="525528"/>
          </a:xfrm>
          <a:prstGeom prst="rect">
            <a:avLst/>
          </a:prstGeom>
          <a:noFill/>
        </p:spPr>
        <p:txBody>
          <a:bodyPr wrap="square">
            <a:spAutoFit/>
          </a:bodyPr>
          <a:lstStyle/>
          <a:p>
            <a:pPr marL="0" marR="0" lvl="0" indent="0" algn="l" defTabSz="914400" rtl="0" eaLnBrk="1" fontAlgn="base" latinLnBrk="0" hangingPunct="1">
              <a:lnSpc>
                <a:spcPts val="1800"/>
              </a:lnSpc>
              <a:spcBef>
                <a:spcPts val="3600"/>
              </a:spcBef>
              <a:spcAft>
                <a:spcPct val="0"/>
              </a:spcAft>
              <a:buClrTx/>
              <a:buSzTx/>
              <a:buFontTx/>
              <a:buNone/>
              <a:tabLst/>
              <a:defRPr/>
            </a:pPr>
            <a:r>
              <a:rPr kumimoji="0" lang="en-GB" sz="1100" b="0" i="0" u="none" strike="noStrike" kern="1200" cap="none" spc="0" normalizeH="0" baseline="0" noProof="0" dirty="0">
                <a:ln>
                  <a:noFill/>
                </a:ln>
                <a:solidFill>
                  <a:srgbClr val="003399"/>
                </a:solidFill>
                <a:effectLst/>
                <a:uLnTx/>
                <a:uFillTx/>
                <a:latin typeface="Verdana" panose="020B0604030504040204" pitchFamily="34" charset="0"/>
                <a:ea typeface="Verdana" panose="020B0604030504040204" pitchFamily="34" charset="0"/>
                <a:cs typeface="Verdana" panose="020B0604030504040204" pitchFamily="34" charset="0"/>
              </a:rPr>
              <a:t>As per </a:t>
            </a:r>
            <a:r>
              <a:rPr kumimoji="0" lang="en-US" sz="1100" b="0" i="0" u="none" strike="noStrike" kern="1200" cap="none" spc="0" normalizeH="0" baseline="0" noProof="0" dirty="0">
                <a:ln>
                  <a:noFill/>
                </a:ln>
                <a:solidFill>
                  <a:srgbClr val="003399"/>
                </a:solidFill>
                <a:effectLst/>
                <a:uLnTx/>
                <a:uFillTx/>
                <a:latin typeface="Verdana" pitchFamily="34" charset="0"/>
                <a:ea typeface="Verdana" panose="020B0604030504040204" pitchFamily="34" charset="0"/>
                <a:cs typeface="Verdana" panose="020B0604030504040204" pitchFamily="34" charset="0"/>
              </a:rPr>
              <a:t>revised CTIS transparency rules, applicable to all applications submitted as of launch of new public website</a:t>
            </a:r>
          </a:p>
        </p:txBody>
      </p:sp>
    </p:spTree>
    <p:custDataLst>
      <p:tags r:id="rId1"/>
    </p:custDataLst>
    <p:extLst>
      <p:ext uri="{BB962C8B-B14F-4D97-AF65-F5344CB8AC3E}">
        <p14:creationId xmlns:p14="http://schemas.microsoft.com/office/powerpoint/2010/main" val="3396938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C509B386-FB45-0B95-3598-AEEEB59DC2F3}"/>
              </a:ext>
            </a:extLst>
          </p:cNvPr>
          <p:cNvGraphicFramePr>
            <a:graphicFrameLocks noGrp="1"/>
          </p:cNvGraphicFramePr>
          <p:nvPr>
            <p:ph idx="1"/>
          </p:nvPr>
        </p:nvGraphicFramePr>
        <p:xfrm>
          <a:off x="102808" y="555526"/>
          <a:ext cx="8836384" cy="4282406"/>
        </p:xfrm>
        <a:graphic>
          <a:graphicData uri="http://schemas.openxmlformats.org/drawingml/2006/table">
            <a:tbl>
              <a:tblPr firstRow="1" bandRow="1">
                <a:tableStyleId>{5C22544A-7EE6-4342-B048-85BDC9FD1C3A}</a:tableStyleId>
              </a:tblPr>
              <a:tblGrid>
                <a:gridCol w="2668992">
                  <a:extLst>
                    <a:ext uri="{9D8B030D-6E8A-4147-A177-3AD203B41FA5}">
                      <a16:colId xmlns:a16="http://schemas.microsoft.com/office/drawing/2014/main" val="956398873"/>
                    </a:ext>
                  </a:extLst>
                </a:gridCol>
                <a:gridCol w="1245144">
                  <a:extLst>
                    <a:ext uri="{9D8B030D-6E8A-4147-A177-3AD203B41FA5}">
                      <a16:colId xmlns:a16="http://schemas.microsoft.com/office/drawing/2014/main" val="3927678338"/>
                    </a:ext>
                  </a:extLst>
                </a:gridCol>
                <a:gridCol w="1944216">
                  <a:extLst>
                    <a:ext uri="{9D8B030D-6E8A-4147-A177-3AD203B41FA5}">
                      <a16:colId xmlns:a16="http://schemas.microsoft.com/office/drawing/2014/main" val="392503712"/>
                    </a:ext>
                  </a:extLst>
                </a:gridCol>
                <a:gridCol w="1368152">
                  <a:extLst>
                    <a:ext uri="{9D8B030D-6E8A-4147-A177-3AD203B41FA5}">
                      <a16:colId xmlns:a16="http://schemas.microsoft.com/office/drawing/2014/main" val="4008720537"/>
                    </a:ext>
                  </a:extLst>
                </a:gridCol>
                <a:gridCol w="1609880">
                  <a:extLst>
                    <a:ext uri="{9D8B030D-6E8A-4147-A177-3AD203B41FA5}">
                      <a16:colId xmlns:a16="http://schemas.microsoft.com/office/drawing/2014/main" val="1937625103"/>
                    </a:ext>
                  </a:extLst>
                </a:gridCol>
              </a:tblGrid>
              <a:tr h="370840">
                <a:tc rowSpan="2">
                  <a:txBody>
                    <a:bodyPr/>
                    <a:lstStyle/>
                    <a:p>
                      <a:pPr algn="ctr"/>
                      <a:r>
                        <a:rPr lang="en-US" sz="1200" b="1" dirty="0">
                          <a:solidFill>
                            <a:schemeClr val="tx2"/>
                          </a:solidFill>
                        </a:rPr>
                        <a:t>Structured data</a:t>
                      </a:r>
                      <a:endParaRPr lang="en-NL" sz="1200" b="1" dirty="0">
                        <a:solidFill>
                          <a:schemeClr val="tx2"/>
                        </a:solidFill>
                      </a:endParaRPr>
                    </a:p>
                  </a:txBody>
                  <a:tcPr anchor="ctr">
                    <a:lnL w="9525" cap="flat" cmpd="sng" algn="ctr">
                      <a:solidFill>
                        <a:schemeClr val="accent1">
                          <a:lumMod val="90000"/>
                        </a:schemeClr>
                      </a:solidFill>
                      <a:prstDash val="solid"/>
                      <a:round/>
                      <a:headEnd type="none" w="med" len="med"/>
                      <a:tailEnd type="none" w="med" len="med"/>
                    </a:lnL>
                    <a:lnR w="9525" cap="flat" cmpd="sng" algn="ctr">
                      <a:solidFill>
                        <a:schemeClr val="accent1">
                          <a:lumMod val="90000"/>
                        </a:schemeClr>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2"/>
                          </a:solidFill>
                          <a:effectLst/>
                          <a:latin typeface="+mn-lt"/>
                          <a:ea typeface="+mn-ea"/>
                          <a:cs typeface="+mn-cs"/>
                        </a:rPr>
                        <a:t>Category 1</a:t>
                      </a:r>
                    </a:p>
                  </a:txBody>
                  <a:tcPr anchor="ctr">
                    <a:lnL w="9525" cap="flat" cmpd="sng" algn="ctr">
                      <a:solidFill>
                        <a:schemeClr val="accent1">
                          <a:lumMod val="90000"/>
                        </a:schemeClr>
                      </a:solidFill>
                      <a:prstDash val="solid"/>
                      <a:round/>
                      <a:headEnd type="none" w="med" len="med"/>
                      <a:tailEnd type="none" w="med" len="med"/>
                    </a:lnL>
                    <a:lnR w="9525" cap="flat" cmpd="sng" algn="ctr">
                      <a:solidFill>
                        <a:schemeClr val="accent1">
                          <a:lumMod val="90000"/>
                        </a:schemeClr>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lumMod val="90000"/>
                        </a:schemeClr>
                      </a:solidFill>
                      <a:prstDash val="solid"/>
                      <a:round/>
                      <a:headEnd type="none" w="med" len="med"/>
                      <a:tailEnd type="none" w="med" len="med"/>
                    </a:lnB>
                    <a:solidFill>
                      <a:schemeClr val="accent1"/>
                    </a:solidFill>
                  </a:tcPr>
                </a:tc>
                <a:tc hMerge="1">
                  <a:txBody>
                    <a:bodyPr/>
                    <a:lstStyle/>
                    <a:p>
                      <a:endParaRPr lang="en-GB"/>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2"/>
                          </a:solidFill>
                          <a:effectLst/>
                          <a:latin typeface="+mn-lt"/>
                          <a:ea typeface="+mn-ea"/>
                          <a:cs typeface="+mn-cs"/>
                        </a:rPr>
                        <a:t>Category 2 integrated ph1&amp;2</a:t>
                      </a:r>
                    </a:p>
                  </a:txBody>
                  <a:tcPr anchor="ctr">
                    <a:lnL w="9525" cap="flat" cmpd="sng" algn="ctr">
                      <a:solidFill>
                        <a:schemeClr val="accent1">
                          <a:lumMod val="90000"/>
                        </a:schemeClr>
                      </a:solidFill>
                      <a:prstDash val="solid"/>
                      <a:round/>
                      <a:headEnd type="none" w="med" len="med"/>
                      <a:tailEnd type="none" w="med" len="med"/>
                    </a:lnL>
                    <a:lnR w="9525" cap="flat" cmpd="sng" algn="ctr">
                      <a:solidFill>
                        <a:schemeClr val="accent1">
                          <a:lumMod val="90000"/>
                        </a:schemeClr>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rowSpan="2">
                  <a:txBody>
                    <a:bodyPr/>
                    <a:lstStyle/>
                    <a:p>
                      <a:r>
                        <a:rPr lang="en-GB" sz="1200" b="1" i="0" kern="1200" dirty="0">
                          <a:solidFill>
                            <a:schemeClr val="tx2"/>
                          </a:solidFill>
                          <a:effectLst/>
                          <a:latin typeface="+mn-lt"/>
                          <a:ea typeface="+mn-ea"/>
                          <a:cs typeface="+mn-cs"/>
                        </a:rPr>
                        <a:t>Category 2 &amp; 3</a:t>
                      </a:r>
                      <a:r>
                        <a:rPr lang="en-GB" sz="1100" b="0" i="1" kern="1200" dirty="0">
                          <a:solidFill>
                            <a:schemeClr val="tx2"/>
                          </a:solidFill>
                          <a:effectLst/>
                          <a:latin typeface="+mn-lt"/>
                          <a:ea typeface="+mn-ea"/>
                          <a:cs typeface="+mn-cs"/>
                        </a:rPr>
                        <a:t> </a:t>
                      </a:r>
                      <a:r>
                        <a:rPr lang="en-GB" sz="1050" b="0" i="1" kern="1200" dirty="0">
                          <a:solidFill>
                            <a:schemeClr val="tx2"/>
                          </a:solidFill>
                          <a:effectLst/>
                          <a:latin typeface="+mn-lt"/>
                          <a:ea typeface="+mn-ea"/>
                          <a:cs typeface="+mn-cs"/>
                        </a:rPr>
                        <a:t>(excl. integr. ph1&amp;2)</a:t>
                      </a:r>
                      <a:endParaRPr lang="en-GB" dirty="0"/>
                    </a:p>
                  </a:txBody>
                  <a:tcPr anchor="ctr">
                    <a:lnL w="9525" cap="flat" cmpd="sng" algn="ctr">
                      <a:solidFill>
                        <a:schemeClr val="accent1">
                          <a:lumMod val="90000"/>
                        </a:schemeClr>
                      </a:solidFill>
                      <a:prstDash val="solid"/>
                      <a:round/>
                      <a:headEnd type="none" w="med" len="med"/>
                      <a:tailEnd type="none" w="med" len="med"/>
                    </a:lnL>
                    <a:lnR w="9525" cap="flat" cmpd="sng" algn="ctr">
                      <a:solidFill>
                        <a:schemeClr val="accent1">
                          <a:lumMod val="90000"/>
                        </a:schemeClr>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lumMod val="9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874858803"/>
                  </a:ext>
                </a:extLst>
              </a:tr>
              <a:tr h="279806">
                <a:tc vMerge="1">
                  <a:txBody>
                    <a:bodyPr/>
                    <a:lstStyle/>
                    <a:p>
                      <a:pPr algn="ctr"/>
                      <a:r>
                        <a:rPr lang="en-US" sz="1200" b="1" dirty="0">
                          <a:solidFill>
                            <a:schemeClr val="tx2"/>
                          </a:solidFill>
                        </a:rPr>
                        <a:t>Structured data</a:t>
                      </a:r>
                      <a:endParaRPr lang="en-NL" sz="1200" b="1" dirty="0">
                        <a:solidFill>
                          <a:schemeClr val="tx2"/>
                        </a:solidFill>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2"/>
                          </a:solidFill>
                          <a:effectLst/>
                          <a:latin typeface="+mn-lt"/>
                          <a:ea typeface="+mn-ea"/>
                          <a:cs typeface="+mn-cs"/>
                        </a:rPr>
                        <a:t>Paediatrics and/or PIP</a:t>
                      </a:r>
                    </a:p>
                  </a:txBody>
                  <a:tcPr anchor="ctr">
                    <a:lnL w="9525" cap="flat" cmpd="sng" algn="ctr">
                      <a:solidFill>
                        <a:schemeClr val="accent1">
                          <a:lumMod val="90000"/>
                        </a:schemeClr>
                      </a:solidFill>
                      <a:prstDash val="solid"/>
                      <a:round/>
                      <a:headEnd type="none" w="med" len="med"/>
                      <a:tailEnd type="none" w="med" len="med"/>
                    </a:lnL>
                    <a:lnR w="9525" cap="flat" cmpd="sng" algn="ctr">
                      <a:solidFill>
                        <a:schemeClr val="accent1">
                          <a:lumMod val="90000"/>
                        </a:schemeClr>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2"/>
                          </a:solidFill>
                          <a:effectLst/>
                          <a:latin typeface="+mn-lt"/>
                          <a:ea typeface="+mn-ea"/>
                          <a:cs typeface="+mn-cs"/>
                        </a:rPr>
                        <a:t>Adults</a:t>
                      </a:r>
                    </a:p>
                  </a:txBody>
                  <a:tcPr anchor="ctr">
                    <a:lnL w="9525" cap="flat" cmpd="sng" algn="ctr">
                      <a:solidFill>
                        <a:schemeClr val="accent1">
                          <a:lumMod val="90000"/>
                        </a:schemeClr>
                      </a:solidFill>
                      <a:prstDash val="solid"/>
                      <a:round/>
                      <a:headEnd type="none" w="med" len="med"/>
                      <a:tailEnd type="none" w="med" len="med"/>
                    </a:lnL>
                    <a:lnR w="9525" cap="flat" cmpd="sng" algn="ctr">
                      <a:solidFill>
                        <a:schemeClr val="accent1">
                          <a:lumMod val="90000"/>
                        </a:schemeClr>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kern="1200" dirty="0">
                        <a:solidFill>
                          <a:schemeClr val="tx2"/>
                        </a:solidFill>
                        <a:effectLst/>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2984898169"/>
                  </a:ext>
                </a:extLst>
              </a:tr>
              <a:tr h="322224">
                <a:tc rowSpan="2">
                  <a:txBody>
                    <a:bodyPr/>
                    <a:lstStyle/>
                    <a:p>
                      <a:pPr marL="0" algn="ctr" defTabSz="914400" rtl="0" eaLnBrk="1" latinLnBrk="0" hangingPunct="1"/>
                      <a:r>
                        <a:rPr lang="en-GB" sz="1200" kern="1200" dirty="0">
                          <a:solidFill>
                            <a:schemeClr val="tx2"/>
                          </a:solidFill>
                          <a:latin typeface="+mn-lt"/>
                          <a:ea typeface="+mn-ea"/>
                          <a:cs typeface="+mn-cs"/>
                        </a:rPr>
                        <a:t>CTA fields*</a:t>
                      </a:r>
                    </a:p>
                  </a:txBody>
                  <a:tcPr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First MSC decision</a:t>
                      </a:r>
                    </a:p>
                  </a:txBody>
                  <a:tcPr anchor="ctr">
                    <a:lnL w="9525" cap="flat" cmpd="sng" algn="ctr">
                      <a:solidFill>
                        <a:schemeClr val="tx2"/>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First MSC decision</a:t>
                      </a:r>
                      <a:endParaRPr lang="en-GB" sz="1200" b="1" dirty="0">
                        <a:solidFill>
                          <a:schemeClr val="tx2"/>
                        </a:solidFill>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First MSC decision</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rowSpan="3">
                  <a:txBody>
                    <a:bodyPr/>
                    <a:lstStyle/>
                    <a:p>
                      <a:r>
                        <a:rPr lang="en-US" sz="1200" dirty="0">
                          <a:solidFill>
                            <a:schemeClr val="tx2"/>
                          </a:solidFill>
                        </a:rPr>
                        <a:t>First MSC decision</a:t>
                      </a:r>
                      <a:endParaRPr lang="en-GB"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6970377"/>
                  </a:ext>
                </a:extLst>
              </a:tr>
              <a:tr h="322224">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30 months after EU/EEA End of Trial </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41014745"/>
                  </a:ext>
                </a:extLst>
              </a:tr>
              <a:tr h="5065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latin typeface="+mn-lt"/>
                          <a:ea typeface="+mn-ea"/>
                          <a:cs typeface="+mn-cs"/>
                        </a:rPr>
                        <a:t>Product/AS details on strength, dose and treatment duration*</a:t>
                      </a:r>
                    </a:p>
                  </a:txBody>
                  <a:tcPr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30 months after EU/EEA End of Trial</a:t>
                      </a:r>
                    </a:p>
                  </a:txBody>
                  <a:tcPr anchor="ctr">
                    <a:lnL w="9525" cap="flat" cmpd="sng" algn="ctr">
                      <a:solidFill>
                        <a:schemeClr val="tx2"/>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L" sz="1200" dirty="0"/>
                    </a:p>
                  </a:txBody>
                  <a:tcPr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971978270"/>
                  </a:ext>
                </a:extLst>
              </a:tr>
              <a:tr h="491966">
                <a:tc>
                  <a:txBody>
                    <a:bodyPr/>
                    <a:lstStyle/>
                    <a:p>
                      <a:pPr algn="ctr"/>
                      <a:r>
                        <a:rPr lang="en-US" sz="1200" kern="1200" dirty="0">
                          <a:solidFill>
                            <a:schemeClr val="tx2"/>
                          </a:solidFill>
                          <a:latin typeface="+mn-lt"/>
                          <a:ea typeface="+mn-ea"/>
                          <a:cs typeface="+mn-cs"/>
                        </a:rPr>
                        <a:t>MSC(s) conclusions </a:t>
                      </a:r>
                    </a:p>
                    <a:p>
                      <a:pPr algn="ctr"/>
                      <a:r>
                        <a:rPr lang="en-US" sz="1200" kern="1200" dirty="0">
                          <a:solidFill>
                            <a:schemeClr val="tx2"/>
                          </a:solidFill>
                          <a:latin typeface="+mn-lt"/>
                          <a:ea typeface="+mn-ea"/>
                          <a:cs typeface="+mn-cs"/>
                        </a:rPr>
                        <a:t>and decision outcomes</a:t>
                      </a:r>
                      <a:endParaRPr lang="en-GB"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4">
                  <a:txBody>
                    <a:bodyPr/>
                    <a:lstStyle/>
                    <a:p>
                      <a:pPr algn="ctr"/>
                      <a:r>
                        <a:rPr lang="en-US" sz="1200" kern="1200" dirty="0">
                          <a:solidFill>
                            <a:schemeClr val="tx2"/>
                          </a:solidFill>
                          <a:latin typeface="+mn-lt"/>
                          <a:ea typeface="+mn-ea"/>
                          <a:cs typeface="+mn-cs"/>
                        </a:rPr>
                        <a:t>That MSC decision</a:t>
                      </a:r>
                      <a:endParaRPr lang="en-GB"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endParaRPr lang="en-GB"/>
                    </a:p>
                  </a:txBody>
                  <a:tcPr/>
                </a:tc>
                <a:tc hMerge="1">
                  <a:txBody>
                    <a:bodyPr/>
                    <a:lstStyle/>
                    <a:p>
                      <a:pPr algn="ctr"/>
                      <a:r>
                        <a:rPr lang="en-US" sz="1200" kern="1200" dirty="0">
                          <a:solidFill>
                            <a:schemeClr val="tx2"/>
                          </a:solidFill>
                          <a:latin typeface="+mn-lt"/>
                          <a:ea typeface="+mn-ea"/>
                          <a:cs typeface="+mn-cs"/>
                        </a:rPr>
                        <a:t>That MSC decision</a:t>
                      </a:r>
                      <a:endParaRPr lang="en-GB"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88756951"/>
                  </a:ext>
                </a:extLst>
              </a:tr>
              <a:tr h="432048">
                <a:tc>
                  <a:txBody>
                    <a:bodyPr/>
                    <a:lstStyle/>
                    <a:p>
                      <a:pPr algn="ctr"/>
                      <a:r>
                        <a:rPr lang="en-US" sz="1200" kern="1200" dirty="0">
                          <a:solidFill>
                            <a:schemeClr val="tx2"/>
                          </a:solidFill>
                          <a:latin typeface="+mn-lt"/>
                          <a:ea typeface="+mn-ea"/>
                          <a:cs typeface="+mn-cs"/>
                        </a:rPr>
                        <a:t>Notifications on trial status and recruitment</a:t>
                      </a:r>
                      <a:endParaRPr lang="en-GB"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4">
                  <a:txBody>
                    <a:bodyPr/>
                    <a:lstStyle/>
                    <a:p>
                      <a:pPr algn="ctr"/>
                      <a:r>
                        <a:rPr lang="it-IT" sz="1200" dirty="0">
                          <a:solidFill>
                            <a:schemeClr val="tx2"/>
                          </a:solidFill>
                        </a:rPr>
                        <a:t>As soon as submitted by sponsor</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886662925"/>
                  </a:ext>
                </a:extLst>
              </a:tr>
              <a:tr h="320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latin typeface="+mn-lt"/>
                          <a:ea typeface="+mn-ea"/>
                          <a:cs typeface="+mn-cs"/>
                        </a:rPr>
                        <a:t>Notifications on serious breaches, urgent safety measures, unexpected events</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After MSC assessment</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399"/>
                          </a:solidFill>
                          <a:effectLst/>
                          <a:uLnTx/>
                          <a:uFillTx/>
                          <a:latin typeface="+mn-lt"/>
                          <a:ea typeface="+mn-ea"/>
                          <a:cs typeface="+mn-cs"/>
                        </a:rPr>
                        <a:t>30 months after EU/EEA </a:t>
                      </a:r>
                      <a:r>
                        <a:rPr lang="en-GB" sz="1200" dirty="0">
                          <a:solidFill>
                            <a:schemeClr val="tx2"/>
                          </a:solidFill>
                        </a:rPr>
                        <a:t>End of Trial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&amp; </a:t>
                      </a:r>
                      <a:r>
                        <a:rPr lang="en-US" sz="1200" dirty="0">
                          <a:solidFill>
                            <a:schemeClr val="tx2"/>
                          </a:solidFill>
                        </a:rPr>
                        <a:t>MSC assessment</a:t>
                      </a:r>
                      <a:endParaRPr kumimoji="0" lang="en-GB" sz="1200" b="0" i="0" u="none" strike="noStrike" kern="1200" cap="none" spc="0" normalizeH="0" baseline="0" noProof="0" dirty="0">
                        <a:ln>
                          <a:noFill/>
                        </a:ln>
                        <a:solidFill>
                          <a:srgbClr val="003399"/>
                        </a:solidFill>
                        <a:effectLst/>
                        <a:uLnTx/>
                        <a:uFillTx/>
                        <a:latin typeface="+mn-lt"/>
                        <a:ea typeface="+mn-ea"/>
                        <a:cs typeface="+mn-cs"/>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After MSC assessment</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After MSC assessment</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13440331"/>
                  </a:ext>
                </a:extLst>
              </a:tr>
              <a:tr h="320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latin typeface="+mn-lt"/>
                          <a:ea typeface="+mn-ea"/>
                          <a:cs typeface="+mn-cs"/>
                        </a:rPr>
                        <a:t>Corrective measures </a:t>
                      </a:r>
                      <a:r>
                        <a:rPr lang="en-US" sz="1100" kern="1200" dirty="0">
                          <a:solidFill>
                            <a:schemeClr val="tx2"/>
                          </a:solidFill>
                          <a:latin typeface="+mn-lt"/>
                          <a:ea typeface="+mn-ea"/>
                          <a:cs typeface="+mn-cs"/>
                        </a:rPr>
                        <a:t>(suspension, revocation,  modification request)</a:t>
                      </a:r>
                      <a:endParaRPr lang="en-US" sz="1200" kern="1200" dirty="0">
                        <a:solidFill>
                          <a:schemeClr val="tx2"/>
                        </a:solidFill>
                        <a:latin typeface="+mn-lt"/>
                        <a:ea typeface="+mn-ea"/>
                        <a:cs typeface="+mn-cs"/>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When applied by MSC(s)</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66435159"/>
                  </a:ext>
                </a:extLst>
              </a:tr>
            </a:tbl>
          </a:graphicData>
        </a:graphic>
      </p:graphicFrame>
      <p:sp>
        <p:nvSpPr>
          <p:cNvPr id="6" name="Title 1">
            <a:extLst>
              <a:ext uri="{FF2B5EF4-FFF2-40B4-BE49-F238E27FC236}">
                <a16:creationId xmlns:a16="http://schemas.microsoft.com/office/drawing/2014/main" id="{A3C6F5A6-A5D2-C0CB-4DCE-D7ECB0215B24}"/>
              </a:ext>
            </a:extLst>
          </p:cNvPr>
          <p:cNvSpPr txBox="1">
            <a:spLocks/>
          </p:cNvSpPr>
          <p:nvPr/>
        </p:nvSpPr>
        <p:spPr bwMode="auto">
          <a:xfrm>
            <a:off x="252456" y="123478"/>
            <a:ext cx="8424000" cy="7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pPr marL="0" marR="0" lvl="0" indent="0" algn="l" defTabSz="914400" rtl="0" eaLnBrk="1" fontAlgn="base" latinLnBrk="0" hangingPunct="1">
              <a:lnSpc>
                <a:spcPts val="2700"/>
              </a:lnSpc>
              <a:spcBef>
                <a:spcPct val="0"/>
              </a:spcBef>
              <a:spcAft>
                <a:spcPct val="0"/>
              </a:spcAft>
              <a:buClrTx/>
              <a:buSzTx/>
              <a:buFontTx/>
              <a:buNone/>
              <a:tabLst/>
              <a:defRPr/>
            </a:pPr>
            <a:r>
              <a:rPr kumimoji="0" lang="en-GB" sz="2100" b="0" i="0" u="none" strike="noStrike" kern="0" cap="none" spc="0" normalizeH="0" baseline="0" noProof="0" dirty="0">
                <a:ln>
                  <a:noFill/>
                </a:ln>
                <a:solidFill>
                  <a:srgbClr val="FFFFFF"/>
                </a:solidFill>
                <a:effectLst/>
                <a:uLnTx/>
                <a:uFillTx/>
                <a:latin typeface="Verdana"/>
                <a:ea typeface="+mj-ea"/>
                <a:cs typeface="Arial"/>
              </a:rPr>
              <a:t>Structured data – what will be published &amp; when </a:t>
            </a:r>
            <a:br>
              <a:rPr kumimoji="0" lang="en-GB" sz="2100" b="0" i="0" u="none" strike="noStrike" kern="0" cap="none" spc="0" normalizeH="0" baseline="0" noProof="0" dirty="0">
                <a:ln>
                  <a:noFill/>
                </a:ln>
                <a:solidFill>
                  <a:srgbClr val="FFFFFF"/>
                </a:solidFill>
                <a:effectLst/>
                <a:uLnTx/>
                <a:uFillTx/>
                <a:latin typeface="Verdana"/>
                <a:ea typeface="+mj-ea"/>
                <a:cs typeface="Arial"/>
              </a:rPr>
            </a:br>
            <a:endParaRPr kumimoji="0" lang="en-NL" sz="2100" b="0" i="0" u="none" strike="noStrike" kern="0" cap="none" spc="0" normalizeH="0" baseline="0" noProof="0" dirty="0">
              <a:ln>
                <a:noFill/>
              </a:ln>
              <a:solidFill>
                <a:srgbClr val="FFFFFF"/>
              </a:solidFill>
              <a:effectLst/>
              <a:uLnTx/>
              <a:uFillTx/>
              <a:latin typeface="Verdana"/>
              <a:ea typeface="+mj-ea"/>
              <a:cs typeface="Arial"/>
            </a:endParaRPr>
          </a:p>
        </p:txBody>
      </p:sp>
      <p:sp>
        <p:nvSpPr>
          <p:cNvPr id="2" name="TextBox 1">
            <a:extLst>
              <a:ext uri="{FF2B5EF4-FFF2-40B4-BE49-F238E27FC236}">
                <a16:creationId xmlns:a16="http://schemas.microsoft.com/office/drawing/2014/main" id="{A8B76EA7-8BE3-00BA-1DCE-776FE08F3499}"/>
              </a:ext>
            </a:extLst>
          </p:cNvPr>
          <p:cNvSpPr txBox="1"/>
          <p:nvPr/>
        </p:nvSpPr>
        <p:spPr>
          <a:xfrm>
            <a:off x="0" y="4838114"/>
            <a:ext cx="9036496" cy="25391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Verdana" pitchFamily="34" charset="0"/>
                <a:ea typeface="+mn-ea"/>
                <a:cs typeface="Arial" charset="0"/>
              </a:rPr>
              <a:t>*see following slide</a:t>
            </a:r>
            <a:endParaRPr kumimoji="0" lang="en-GB" sz="105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Tree>
    <p:custDataLst>
      <p:tags r:id="rId1"/>
    </p:custDataLst>
    <p:extLst>
      <p:ext uri="{BB962C8B-B14F-4D97-AF65-F5344CB8AC3E}">
        <p14:creationId xmlns:p14="http://schemas.microsoft.com/office/powerpoint/2010/main" val="3378430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A9EFE-60DE-E1FB-8FB5-D76EDA573A8F}"/>
              </a:ext>
            </a:extLst>
          </p:cNvPr>
          <p:cNvSpPr txBox="1">
            <a:spLocks/>
          </p:cNvSpPr>
          <p:nvPr/>
        </p:nvSpPr>
        <p:spPr bwMode="auto">
          <a:xfrm>
            <a:off x="251520" y="123478"/>
            <a:ext cx="8424000" cy="7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pPr marL="0" marR="0" lvl="0" indent="0" algn="l" defTabSz="914400" rtl="0" eaLnBrk="1" fontAlgn="base" latinLnBrk="0" hangingPunct="1">
              <a:lnSpc>
                <a:spcPts val="2700"/>
              </a:lnSpc>
              <a:spcBef>
                <a:spcPct val="0"/>
              </a:spcBef>
              <a:spcAft>
                <a:spcPct val="0"/>
              </a:spcAft>
              <a:buClrTx/>
              <a:buSzTx/>
              <a:buFontTx/>
              <a:buNone/>
              <a:tabLst/>
              <a:defRPr/>
            </a:pPr>
            <a:r>
              <a:rPr kumimoji="0" lang="en-GB" sz="2100" b="0" i="0" u="none" strike="noStrike" kern="0" cap="none" spc="0" normalizeH="0" baseline="0" noProof="0" dirty="0">
                <a:ln>
                  <a:noFill/>
                </a:ln>
                <a:solidFill>
                  <a:srgbClr val="FFFFFF"/>
                </a:solidFill>
                <a:effectLst/>
                <a:uLnTx/>
                <a:uFillTx/>
                <a:latin typeface="Verdana"/>
                <a:ea typeface="+mj-ea"/>
                <a:cs typeface="Arial"/>
              </a:rPr>
              <a:t>Structured data – what will be published &amp; when </a:t>
            </a:r>
            <a:br>
              <a:rPr kumimoji="0" lang="en-GB" sz="2100" b="0" i="0" u="none" strike="noStrike" kern="0" cap="none" spc="0" normalizeH="0" baseline="0" noProof="0" dirty="0">
                <a:ln>
                  <a:noFill/>
                </a:ln>
                <a:solidFill>
                  <a:srgbClr val="FFFFFF"/>
                </a:solidFill>
                <a:effectLst/>
                <a:uLnTx/>
                <a:uFillTx/>
                <a:latin typeface="Verdana"/>
                <a:ea typeface="+mj-ea"/>
                <a:cs typeface="Arial"/>
              </a:rPr>
            </a:br>
            <a:endParaRPr kumimoji="0" lang="en-NL" sz="2100" b="0" i="0" u="none" strike="noStrike" kern="0" cap="none" spc="0" normalizeH="0" baseline="0" noProof="0" dirty="0">
              <a:ln>
                <a:noFill/>
              </a:ln>
              <a:solidFill>
                <a:srgbClr val="FFFFFF"/>
              </a:solidFill>
              <a:effectLst/>
              <a:uLnTx/>
              <a:uFillTx/>
              <a:latin typeface="Verdana"/>
              <a:ea typeface="+mj-ea"/>
              <a:cs typeface="Arial"/>
            </a:endParaRPr>
          </a:p>
        </p:txBody>
      </p:sp>
      <p:graphicFrame>
        <p:nvGraphicFramePr>
          <p:cNvPr id="4" name="Table 3">
            <a:extLst>
              <a:ext uri="{FF2B5EF4-FFF2-40B4-BE49-F238E27FC236}">
                <a16:creationId xmlns:a16="http://schemas.microsoft.com/office/drawing/2014/main" id="{9A35D3CC-CF3C-71E8-BD80-B1DF74AD0020}"/>
              </a:ext>
            </a:extLst>
          </p:cNvPr>
          <p:cNvGraphicFramePr>
            <a:graphicFrameLocks noGrp="1"/>
          </p:cNvGraphicFramePr>
          <p:nvPr/>
        </p:nvGraphicFramePr>
        <p:xfrm>
          <a:off x="227624" y="699542"/>
          <a:ext cx="8688751" cy="4104455"/>
        </p:xfrm>
        <a:graphic>
          <a:graphicData uri="http://schemas.openxmlformats.org/drawingml/2006/table">
            <a:tbl>
              <a:tblPr firstRow="1" bandRow="1">
                <a:tableStyleId>{5C22544A-7EE6-4342-B048-85BDC9FD1C3A}</a:tableStyleId>
              </a:tblPr>
              <a:tblGrid>
                <a:gridCol w="4416782">
                  <a:extLst>
                    <a:ext uri="{9D8B030D-6E8A-4147-A177-3AD203B41FA5}">
                      <a16:colId xmlns:a16="http://schemas.microsoft.com/office/drawing/2014/main" val="3529299416"/>
                    </a:ext>
                  </a:extLst>
                </a:gridCol>
                <a:gridCol w="1158500">
                  <a:extLst>
                    <a:ext uri="{9D8B030D-6E8A-4147-A177-3AD203B41FA5}">
                      <a16:colId xmlns:a16="http://schemas.microsoft.com/office/drawing/2014/main" val="1441086335"/>
                    </a:ext>
                  </a:extLst>
                </a:gridCol>
                <a:gridCol w="1448125">
                  <a:extLst>
                    <a:ext uri="{9D8B030D-6E8A-4147-A177-3AD203B41FA5}">
                      <a16:colId xmlns:a16="http://schemas.microsoft.com/office/drawing/2014/main" val="2400367378"/>
                    </a:ext>
                  </a:extLst>
                </a:gridCol>
                <a:gridCol w="1665344">
                  <a:extLst>
                    <a:ext uri="{9D8B030D-6E8A-4147-A177-3AD203B41FA5}">
                      <a16:colId xmlns:a16="http://schemas.microsoft.com/office/drawing/2014/main" val="836641002"/>
                    </a:ext>
                  </a:extLst>
                </a:gridCol>
              </a:tblGrid>
              <a:tr h="388449">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Structured data</a:t>
                      </a:r>
                      <a:endParaRPr lang="en-NL" sz="1200" b="1" dirty="0">
                        <a:solidFill>
                          <a:schemeClr val="tx2"/>
                        </a:solidFill>
                      </a:endParaRPr>
                    </a:p>
                  </a:txBody>
                  <a:tcPr anchor="ctr">
                    <a:lnL w="9525" cap="flat" cmpd="sng" algn="ctr">
                      <a:solidFill>
                        <a:schemeClr val="accent1">
                          <a:lumMod val="90000"/>
                        </a:schemeClr>
                      </a:solidFill>
                      <a:prstDash val="solid"/>
                      <a:round/>
                      <a:headEnd type="none" w="med" len="med"/>
                      <a:tailEnd type="none" w="med" len="med"/>
                    </a:lnL>
                    <a:lnR w="9525" cap="flat" cmpd="sng" algn="ctr">
                      <a:solidFill>
                        <a:schemeClr val="accent1">
                          <a:lumMod val="90000"/>
                        </a:schemeClr>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2"/>
                          </a:solidFill>
                          <a:effectLst/>
                          <a:latin typeface="+mn-lt"/>
                          <a:ea typeface="+mn-ea"/>
                          <a:cs typeface="+mn-cs"/>
                        </a:rPr>
                        <a:t>Category 1</a:t>
                      </a:r>
                    </a:p>
                  </a:txBody>
                  <a:tcPr anchor="ctr">
                    <a:lnL w="9525" cap="flat" cmpd="sng" algn="ctr">
                      <a:solidFill>
                        <a:schemeClr val="accent1">
                          <a:lumMod val="90000"/>
                        </a:schemeClr>
                      </a:solidFill>
                      <a:prstDash val="solid"/>
                      <a:round/>
                      <a:headEnd type="none" w="med" len="med"/>
                      <a:tailEnd type="none" w="med" len="med"/>
                    </a:lnL>
                    <a:lnR w="9525" cap="flat" cmpd="sng" algn="ctr">
                      <a:solidFill>
                        <a:schemeClr val="accent1">
                          <a:lumMod val="90000"/>
                        </a:schemeClr>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lnL w="9525" cap="flat" cmpd="sng" algn="ctr">
                      <a:solidFill>
                        <a:schemeClr val="accent1"/>
                      </a:solidFill>
                      <a:prstDash val="solid"/>
                      <a:round/>
                      <a:headEnd type="none" w="med" len="med"/>
                      <a:tailEnd type="none" w="med" len="med"/>
                    </a:ln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2"/>
                          </a:solidFill>
                          <a:effectLst/>
                          <a:latin typeface="+mn-lt"/>
                          <a:ea typeface="+mn-ea"/>
                          <a:cs typeface="+mn-cs"/>
                        </a:rPr>
                        <a:t>Category 2 integrated ph1&amp;2</a:t>
                      </a:r>
                      <a:endParaRPr lang="en-GB" dirty="0"/>
                    </a:p>
                  </a:txBody>
                  <a:tcPr anchor="ctr">
                    <a:lnL w="9525" cap="flat" cmpd="sng" algn="ctr">
                      <a:solidFill>
                        <a:schemeClr val="accent1">
                          <a:lumMod val="90000"/>
                        </a:schemeClr>
                      </a:solidFill>
                      <a:prstDash val="solid"/>
                      <a:round/>
                      <a:headEnd type="none" w="med" len="med"/>
                      <a:tailEnd type="none" w="med" len="med"/>
                    </a:lnL>
                    <a:lnR w="9525" cap="flat" cmpd="sng" algn="ctr">
                      <a:solidFill>
                        <a:schemeClr val="accent1">
                          <a:lumMod val="90000"/>
                        </a:schemeClr>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35378922"/>
                  </a:ext>
                </a:extLst>
              </a:tr>
              <a:tr h="46039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Structured data</a:t>
                      </a:r>
                      <a:endParaRPr lang="en-NL" sz="1200" b="1" dirty="0">
                        <a:solidFill>
                          <a:schemeClr val="tx2"/>
                        </a:solidFill>
                      </a:endParaRPr>
                    </a:p>
                    <a:p>
                      <a:pPr algn="ctr"/>
                      <a:endParaRPr lang="en-NL" sz="1200" b="1" dirty="0">
                        <a:solidFill>
                          <a:schemeClr val="tx2"/>
                        </a:solidFill>
                      </a:endParaRPr>
                    </a:p>
                  </a:txBody>
                  <a:tcPr anchor="ctr">
                    <a:lnL w="9525" cap="flat" cmpd="sng" algn="ctr">
                      <a:solidFill>
                        <a:schemeClr val="accent1">
                          <a:lumMod val="90000"/>
                        </a:schemeClr>
                      </a:solidFill>
                      <a:prstDash val="solid"/>
                      <a:round/>
                      <a:headEnd type="none" w="med" len="med"/>
                      <a:tailEnd type="none" w="med" len="med"/>
                    </a:lnL>
                    <a:lnR w="9525" cap="flat" cmpd="sng" algn="ctr">
                      <a:solidFill>
                        <a:schemeClr val="accent1">
                          <a:lumMod val="90000"/>
                        </a:schemeClr>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2"/>
                          </a:solidFill>
                          <a:effectLst/>
                          <a:latin typeface="+mn-lt"/>
                          <a:ea typeface="+mn-ea"/>
                          <a:cs typeface="+mn-cs"/>
                        </a:rPr>
                        <a:t>Paediatrics and/or PIP</a:t>
                      </a:r>
                    </a:p>
                  </a:txBody>
                  <a:tcPr anchor="ctr">
                    <a:lnL w="9525" cap="flat" cmpd="sng" algn="ctr">
                      <a:solidFill>
                        <a:schemeClr val="accent1">
                          <a:lumMod val="90000"/>
                        </a:schemeClr>
                      </a:solidFill>
                      <a:prstDash val="solid"/>
                      <a:round/>
                      <a:headEnd type="none" w="med" len="med"/>
                      <a:tailEnd type="none" w="med" len="med"/>
                    </a:lnL>
                    <a:lnR w="9525" cap="flat" cmpd="sng" algn="ctr">
                      <a:solidFill>
                        <a:schemeClr val="accent1">
                          <a:lumMod val="90000"/>
                        </a:schemeClr>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100" b="1" kern="1200" dirty="0">
                          <a:solidFill>
                            <a:schemeClr val="tx2"/>
                          </a:solidFill>
                          <a:effectLst/>
                          <a:latin typeface="+mn-lt"/>
                          <a:ea typeface="+mn-ea"/>
                          <a:cs typeface="+mn-cs"/>
                        </a:rPr>
                        <a:t>Adults</a:t>
                      </a:r>
                      <a:endParaRPr lang="en-GB" dirty="0"/>
                    </a:p>
                  </a:txBody>
                  <a:tcPr anchor="ctr">
                    <a:lnL w="9525" cap="flat" cmpd="sng" algn="ctr">
                      <a:solidFill>
                        <a:schemeClr val="accent1">
                          <a:lumMod val="90000"/>
                        </a:schemeClr>
                      </a:solidFill>
                      <a:prstDash val="solid"/>
                      <a:round/>
                      <a:headEnd type="none" w="med" len="med"/>
                      <a:tailEnd type="none" w="med" len="med"/>
                    </a:lnL>
                    <a:lnR w="9525" cap="flat" cmpd="sng" algn="ctr">
                      <a:solidFill>
                        <a:schemeClr val="accent1">
                          <a:lumMod val="90000"/>
                        </a:schemeClr>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2"/>
                          </a:solidFill>
                          <a:effectLst/>
                          <a:latin typeface="+mn-lt"/>
                          <a:ea typeface="+mn-ea"/>
                          <a:cs typeface="+mn-cs"/>
                        </a:rPr>
                        <a:t>Category 2 integrated ph1&amp;2</a:t>
                      </a:r>
                      <a:endParaRPr lang="en-GB"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solidFill>
                  </a:tcPr>
                </a:tc>
                <a:extLst>
                  <a:ext uri="{0D108BD9-81ED-4DB2-BD59-A6C34878D82A}">
                    <a16:rowId xmlns:a16="http://schemas.microsoft.com/office/drawing/2014/main" val="1090547084"/>
                  </a:ext>
                </a:extLst>
              </a:tr>
              <a:tr h="14798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2"/>
                          </a:solidFill>
                          <a:latin typeface="+mn-lt"/>
                          <a:ea typeface="+mn-ea"/>
                          <a:cs typeface="+mn-cs"/>
                        </a:rPr>
                        <a:t>CTA fields populated by the sponsor, including:</a:t>
                      </a:r>
                    </a:p>
                    <a:p>
                      <a:pPr marL="171450" indent="-171450" algn="ctr">
                        <a:buFontTx/>
                        <a:buChar char="-"/>
                      </a:pPr>
                      <a:r>
                        <a:rPr lang="en-GB" sz="1200" kern="1200" dirty="0">
                          <a:solidFill>
                            <a:schemeClr val="tx2"/>
                          </a:solidFill>
                          <a:latin typeface="+mn-lt"/>
                          <a:ea typeface="+mn-ea"/>
                          <a:cs typeface="+mn-cs"/>
                        </a:rPr>
                        <a:t>Public title (= title in lay terms)</a:t>
                      </a:r>
                    </a:p>
                    <a:p>
                      <a:pPr marL="171450" indent="-171450" algn="ctr">
                        <a:buFontTx/>
                        <a:buChar char="-"/>
                      </a:pPr>
                      <a:r>
                        <a:rPr lang="en-GB" sz="1200" kern="1200" dirty="0">
                          <a:solidFill>
                            <a:schemeClr val="tx2"/>
                          </a:solidFill>
                          <a:latin typeface="+mn-lt"/>
                          <a:ea typeface="+mn-ea"/>
                          <a:cs typeface="+mn-cs"/>
                        </a:rPr>
                        <a:t>Trial identifiers in registers, protocol code</a:t>
                      </a:r>
                    </a:p>
                    <a:p>
                      <a:pPr marL="171450" indent="-171450" algn="ctr">
                        <a:buFontTx/>
                        <a:buChar char="-"/>
                      </a:pPr>
                      <a:r>
                        <a:rPr lang="en-GB" sz="1200" kern="1200" dirty="0">
                          <a:solidFill>
                            <a:schemeClr val="tx2"/>
                          </a:solidFill>
                          <a:latin typeface="+mn-lt"/>
                          <a:ea typeface="+mn-ea"/>
                          <a:cs typeface="+mn-cs"/>
                        </a:rPr>
                        <a:t>Phase, medical cond., rare disease, therap. area</a:t>
                      </a:r>
                    </a:p>
                    <a:p>
                      <a:pPr marL="171450" indent="-171450" algn="ctr">
                        <a:buFontTx/>
                        <a:buChar char="-"/>
                      </a:pPr>
                      <a:r>
                        <a:rPr lang="en-GB" sz="1200" kern="1200" dirty="0">
                          <a:solidFill>
                            <a:schemeClr val="tx2"/>
                          </a:solidFill>
                          <a:latin typeface="+mn-lt"/>
                          <a:ea typeface="+mn-ea"/>
                          <a:cs typeface="+mn-cs"/>
                        </a:rPr>
                        <a:t>Population age, gender</a:t>
                      </a:r>
                    </a:p>
                    <a:p>
                      <a:pPr marL="171450" indent="-171450" algn="ctr">
                        <a:buFontTx/>
                        <a:buChar char="-"/>
                      </a:pPr>
                      <a:r>
                        <a:rPr lang="en-GB" sz="1200" kern="1200" dirty="0">
                          <a:solidFill>
                            <a:schemeClr val="tx2"/>
                          </a:solidFill>
                          <a:latin typeface="+mn-lt"/>
                          <a:ea typeface="+mn-ea"/>
                          <a:cs typeface="+mn-cs"/>
                        </a:rPr>
                        <a:t>Sponsor details</a:t>
                      </a:r>
                    </a:p>
                    <a:p>
                      <a:pPr marL="171450" indent="-171450" algn="ctr">
                        <a:buFontTx/>
                        <a:buChar char="-"/>
                      </a:pPr>
                      <a:r>
                        <a:rPr lang="en-US" sz="1200" kern="1200" dirty="0">
                          <a:solidFill>
                            <a:schemeClr val="tx2"/>
                          </a:solidFill>
                          <a:latin typeface="+mn-lt"/>
                          <a:ea typeface="+mn-ea"/>
                          <a:cs typeface="+mn-cs"/>
                        </a:rPr>
                        <a:t>Details of clinical investigator sites in MSC(s)</a:t>
                      </a:r>
                      <a:endParaRPr lang="en-GB" sz="1200" kern="1200" dirty="0">
                        <a:solidFill>
                          <a:schemeClr val="tx2"/>
                        </a:solidFill>
                        <a:latin typeface="+mn-lt"/>
                        <a:ea typeface="+mn-ea"/>
                        <a:cs typeface="+mn-cs"/>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First MSC decision</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First MSC decision </a:t>
                      </a:r>
                      <a:endParaRPr lang="en-GB"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3399"/>
                          </a:solidFill>
                          <a:effectLst/>
                          <a:uLnTx/>
                          <a:uFillTx/>
                          <a:latin typeface="+mn-lt"/>
                          <a:ea typeface="+mn-ea"/>
                          <a:cs typeface="+mn-cs"/>
                        </a:rPr>
                        <a:t>First MSC decision</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1448560"/>
                  </a:ext>
                </a:extLst>
              </a:tr>
              <a:tr h="690585">
                <a:tc>
                  <a:txBody>
                    <a:bodyPr/>
                    <a:lstStyle/>
                    <a:p>
                      <a:pPr algn="ctr"/>
                      <a:r>
                        <a:rPr lang="en-GB" sz="1200" kern="1200" dirty="0">
                          <a:solidFill>
                            <a:schemeClr val="tx2"/>
                          </a:solidFill>
                          <a:latin typeface="+mn-lt"/>
                          <a:ea typeface="+mn-ea"/>
                          <a:cs typeface="+mn-cs"/>
                        </a:rPr>
                        <a:t>Remaining </a:t>
                      </a:r>
                      <a:r>
                        <a:rPr lang="en-US" sz="1200" kern="1200" dirty="0">
                          <a:solidFill>
                            <a:schemeClr val="tx2"/>
                          </a:solidFill>
                          <a:latin typeface="+mn-lt"/>
                          <a:ea typeface="+mn-ea"/>
                          <a:cs typeface="+mn-cs"/>
                        </a:rPr>
                        <a:t>CTA fields populated by the sponsor</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2"/>
                        </a:solidFill>
                      </a:endParaRPr>
                    </a:p>
                  </a:txBody>
                  <a:tcPr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kumimoji="0" lang="en-GB" sz="1200" b="0" i="0" u="none" strike="noStrike" kern="1200" cap="none" spc="0" normalizeH="0" baseline="0" noProof="0" dirty="0">
                          <a:ln>
                            <a:noFill/>
                          </a:ln>
                          <a:solidFill>
                            <a:srgbClr val="003399"/>
                          </a:solidFill>
                          <a:effectLst/>
                          <a:uLnTx/>
                          <a:uFillTx/>
                          <a:latin typeface="+mn-lt"/>
                          <a:ea typeface="+mn-ea"/>
                          <a:cs typeface="+mn-cs"/>
                        </a:rPr>
                        <a:t>30 months after EU/EEA End of Trial </a:t>
                      </a:r>
                      <a:endParaRPr lang="en-GB"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dirty="0"/>
                    </a:p>
                  </a:txBody>
                  <a:tcPr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61293365"/>
                  </a:ext>
                </a:extLst>
              </a:tr>
              <a:tr h="1085205">
                <a:tc>
                  <a:txBody>
                    <a:bodyPr/>
                    <a:lstStyle/>
                    <a:p>
                      <a:pPr algn="ctr" rtl="0" eaLnBrk="1" fontAlgn="auto" latinLnBrk="0" hangingPunct="1"/>
                      <a:r>
                        <a:rPr lang="en-US" sz="1200" kern="1200" dirty="0">
                          <a:solidFill>
                            <a:schemeClr val="tx2"/>
                          </a:solidFill>
                          <a:latin typeface="+mn-lt"/>
                          <a:ea typeface="+mn-ea"/>
                          <a:cs typeface="+mn-cs"/>
                        </a:rPr>
                        <a:t>Product/AS details:</a:t>
                      </a:r>
                      <a:endParaRPr lang="en-NL" sz="1200" dirty="0">
                        <a:effectLst/>
                      </a:endParaRPr>
                    </a:p>
                    <a:p>
                      <a:pPr algn="ctr" rtl="0" eaLnBrk="1" fontAlgn="auto" latinLnBrk="0" hangingPunct="1"/>
                      <a:r>
                        <a:rPr lang="en-US" sz="1200" kern="1200" dirty="0">
                          <a:solidFill>
                            <a:schemeClr val="tx2"/>
                          </a:solidFill>
                          <a:latin typeface="+mn-lt"/>
                          <a:ea typeface="+mn-ea"/>
                          <a:cs typeface="+mn-cs"/>
                        </a:rPr>
                        <a:t>Product &amp; active substance strength, Maximum duration of treatment, Maximum daily dose allowed, Daily dose unit of measure, Maximum total dose allowed, Total dose unit of measure</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30 months after EU/EEA End of Trial</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p>
                  </a:txBody>
                  <a:tcPr anchor="ctr">
                    <a:lnL w="9525" cap="flat" cmpd="sng" algn="ctr">
                      <a:solidFill>
                        <a:schemeClr val="tx2"/>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2"/>
                        </a:solidFill>
                      </a:endParaRPr>
                    </a:p>
                  </a:txBody>
                  <a:tcPr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5105502"/>
                  </a:ext>
                </a:extLst>
              </a:tr>
            </a:tbl>
          </a:graphicData>
        </a:graphic>
      </p:graphicFrame>
    </p:spTree>
    <p:custDataLst>
      <p:tags r:id="rId1"/>
    </p:custDataLst>
    <p:extLst>
      <p:ext uri="{BB962C8B-B14F-4D97-AF65-F5344CB8AC3E}">
        <p14:creationId xmlns:p14="http://schemas.microsoft.com/office/powerpoint/2010/main" val="4029689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C509B386-FB45-0B95-3598-AEEEB59DC2F3}"/>
              </a:ext>
            </a:extLst>
          </p:cNvPr>
          <p:cNvGraphicFramePr>
            <a:graphicFrameLocks noGrp="1"/>
          </p:cNvGraphicFramePr>
          <p:nvPr>
            <p:ph idx="1"/>
          </p:nvPr>
        </p:nvGraphicFramePr>
        <p:xfrm>
          <a:off x="222321" y="975486"/>
          <a:ext cx="8670159" cy="3396464"/>
        </p:xfrm>
        <a:graphic>
          <a:graphicData uri="http://schemas.openxmlformats.org/drawingml/2006/table">
            <a:tbl>
              <a:tblPr firstRow="1" bandRow="1">
                <a:tableStyleId>{5C22544A-7EE6-4342-B048-85BDC9FD1C3A}</a:tableStyleId>
              </a:tblPr>
              <a:tblGrid>
                <a:gridCol w="5665352">
                  <a:extLst>
                    <a:ext uri="{9D8B030D-6E8A-4147-A177-3AD203B41FA5}">
                      <a16:colId xmlns:a16="http://schemas.microsoft.com/office/drawing/2014/main" val="956398873"/>
                    </a:ext>
                  </a:extLst>
                </a:gridCol>
                <a:gridCol w="3004807">
                  <a:extLst>
                    <a:ext uri="{9D8B030D-6E8A-4147-A177-3AD203B41FA5}">
                      <a16:colId xmlns:a16="http://schemas.microsoft.com/office/drawing/2014/main" val="4008720537"/>
                    </a:ext>
                  </a:extLst>
                </a:gridCol>
              </a:tblGrid>
              <a:tr h="942265">
                <a:tc>
                  <a:txBody>
                    <a:bodyPr/>
                    <a:lstStyle/>
                    <a:p>
                      <a:pPr algn="ctr"/>
                      <a:r>
                        <a:rPr lang="en-US" sz="1200" b="1" dirty="0">
                          <a:solidFill>
                            <a:schemeClr val="tx2"/>
                          </a:solidFill>
                        </a:rPr>
                        <a:t>Structured data</a:t>
                      </a:r>
                      <a:endParaRPr lang="en-NL" sz="1200" b="1" dirty="0">
                        <a:solidFill>
                          <a:schemeClr val="tx2"/>
                        </a:solidFill>
                      </a:endParaRPr>
                    </a:p>
                  </a:txBody>
                  <a:tcPr anchor="ctr">
                    <a:lnL w="9525" cap="flat" cmpd="sng" algn="ctr">
                      <a:solidFill>
                        <a:schemeClr val="accent1">
                          <a:lumMod val="90000"/>
                        </a:schemeClr>
                      </a:solidFill>
                      <a:prstDash val="solid"/>
                      <a:round/>
                      <a:headEnd type="none" w="med" len="med"/>
                      <a:tailEnd type="none" w="med" len="med"/>
                    </a:lnL>
                    <a:lnR w="9525" cap="flat" cmpd="sng" algn="ctr">
                      <a:solidFill>
                        <a:schemeClr val="accent1">
                          <a:lumMod val="90000"/>
                        </a:schemeClr>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lumMod val="9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2"/>
                          </a:solidFill>
                          <a:effectLst/>
                          <a:latin typeface="+mn-lt"/>
                          <a:ea typeface="+mn-ea"/>
                          <a:cs typeface="+mn-cs"/>
                        </a:rPr>
                        <a:t>All categories</a:t>
                      </a:r>
                      <a:endParaRPr lang="en-GB" sz="1200" b="0" i="1" kern="1200" dirty="0">
                        <a:solidFill>
                          <a:schemeClr val="tx2"/>
                        </a:solidFill>
                        <a:effectLst/>
                        <a:latin typeface="+mn-lt"/>
                        <a:ea typeface="+mn-ea"/>
                        <a:cs typeface="+mn-cs"/>
                      </a:endParaRPr>
                    </a:p>
                  </a:txBody>
                  <a:tcPr anchor="ctr">
                    <a:lnL w="9525" cap="flat" cmpd="sng" algn="ctr">
                      <a:solidFill>
                        <a:schemeClr val="accent1">
                          <a:lumMod val="90000"/>
                        </a:schemeClr>
                      </a:solidFill>
                      <a:prstDash val="solid"/>
                      <a:round/>
                      <a:headEnd type="none" w="med" len="med"/>
                      <a:tailEnd type="none" w="med" len="med"/>
                    </a:lnL>
                    <a:lnR w="9525" cap="flat" cmpd="sng" algn="ctr">
                      <a:solidFill>
                        <a:schemeClr val="accent1">
                          <a:lumMod val="90000"/>
                        </a:schemeClr>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lumMod val="9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874858803"/>
                  </a:ext>
                </a:extLst>
              </a:tr>
              <a:tr h="3211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latin typeface="+mn-lt"/>
                          <a:ea typeface="+mn-ea"/>
                          <a:cs typeface="+mn-cs"/>
                        </a:rPr>
                        <a:t>Sponsor legal representative details</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rowSpan="5">
                  <a:txBody>
                    <a:bodyPr/>
                    <a:lstStyle/>
                    <a:p>
                      <a:pPr algn="ctr"/>
                      <a:r>
                        <a:rPr lang="en-GB" sz="1200" kern="1200" dirty="0">
                          <a:solidFill>
                            <a:schemeClr val="tx2"/>
                          </a:solidFill>
                          <a:latin typeface="+mn-lt"/>
                          <a:ea typeface="+mn-ea"/>
                          <a:cs typeface="+mn-cs"/>
                        </a:rPr>
                        <a:t>Never</a:t>
                      </a:r>
                      <a:endParaRPr lang="en-NL" sz="1200" kern="1200" dirty="0">
                        <a:solidFill>
                          <a:schemeClr val="tx2"/>
                        </a:solidFill>
                        <a:latin typeface="+mn-lt"/>
                        <a:ea typeface="+mn-ea"/>
                        <a:cs typeface="+mn-cs"/>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6970377"/>
                  </a:ext>
                </a:extLst>
              </a:tr>
              <a:tr h="531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latin typeface="+mn-lt"/>
                          <a:ea typeface="+mn-ea"/>
                          <a:cs typeface="+mn-cs"/>
                        </a:rPr>
                        <a:t>Any request for information (RFI) and RFI responses</a:t>
                      </a:r>
                      <a:endParaRPr lang="en-NL" sz="1200" kern="1200" dirty="0">
                        <a:solidFill>
                          <a:schemeClr val="tx2"/>
                        </a:solidFill>
                        <a:latin typeface="+mn-lt"/>
                        <a:ea typeface="+mn-ea"/>
                        <a:cs typeface="+mn-cs"/>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Time of decision of first MSC</a:t>
                      </a:r>
                      <a:endParaRPr lang="en-NL" sz="1200" dirty="0"/>
                    </a:p>
                  </a:txBody>
                  <a:tcPr/>
                </a:tc>
                <a:extLst>
                  <a:ext uri="{0D108BD9-81ED-4DB2-BD59-A6C34878D82A}">
                    <a16:rowId xmlns:a16="http://schemas.microsoft.com/office/drawing/2014/main" val="1971978270"/>
                  </a:ext>
                </a:extLst>
              </a:tr>
              <a:tr h="507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latin typeface="+mn-lt"/>
                          <a:ea typeface="+mn-ea"/>
                          <a:cs typeface="+mn-cs"/>
                        </a:rPr>
                        <a:t>Validation conclusion details,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latin typeface="+mn-lt"/>
                          <a:ea typeface="+mn-ea"/>
                          <a:cs typeface="+mn-cs"/>
                        </a:rPr>
                        <a:t>assessment decision conditions (if any)</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414990239"/>
                  </a:ext>
                </a:extLst>
              </a:tr>
              <a:tr h="6159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latin typeface="+mn-lt"/>
                          <a:ea typeface="+mn-ea"/>
                          <a:cs typeface="+mn-cs"/>
                        </a:rPr>
                        <a:t>MSC(s) assessment(s) on notifications</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vMerge="1">
                  <a:txBody>
                    <a:bodyPr/>
                    <a:lstStyle/>
                    <a:p>
                      <a:pPr algn="ctr"/>
                      <a:endParaRPr lang="en-GB"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88756951"/>
                  </a:ext>
                </a:extLst>
              </a:tr>
              <a:tr h="477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latin typeface="+mn-lt"/>
                          <a:ea typeface="+mn-ea"/>
                          <a:cs typeface="+mn-cs"/>
                        </a:rPr>
                        <a:t>3</a:t>
                      </a:r>
                      <a:r>
                        <a:rPr lang="en-US" sz="1200" kern="1200" baseline="30000" dirty="0">
                          <a:solidFill>
                            <a:schemeClr val="tx2"/>
                          </a:solidFill>
                          <a:latin typeface="+mn-lt"/>
                          <a:ea typeface="+mn-ea"/>
                          <a:cs typeface="+mn-cs"/>
                        </a:rPr>
                        <a:t>rd</a:t>
                      </a:r>
                      <a:r>
                        <a:rPr lang="en-US" sz="1200" kern="1200" dirty="0">
                          <a:solidFill>
                            <a:schemeClr val="tx2"/>
                          </a:solidFill>
                          <a:latin typeface="+mn-lt"/>
                          <a:ea typeface="+mn-ea"/>
                          <a:cs typeface="+mn-cs"/>
                        </a:rPr>
                        <a:t> country inspection details</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13440331"/>
                  </a:ext>
                </a:extLst>
              </a:tr>
            </a:tbl>
          </a:graphicData>
        </a:graphic>
      </p:graphicFrame>
      <p:sp>
        <p:nvSpPr>
          <p:cNvPr id="2" name="Title 1">
            <a:extLst>
              <a:ext uri="{FF2B5EF4-FFF2-40B4-BE49-F238E27FC236}">
                <a16:creationId xmlns:a16="http://schemas.microsoft.com/office/drawing/2014/main" id="{B034280E-1326-BEA6-4D9B-15EF3504832A}"/>
              </a:ext>
            </a:extLst>
          </p:cNvPr>
          <p:cNvSpPr txBox="1">
            <a:spLocks/>
          </p:cNvSpPr>
          <p:nvPr/>
        </p:nvSpPr>
        <p:spPr bwMode="auto">
          <a:xfrm>
            <a:off x="251520" y="123478"/>
            <a:ext cx="8424000" cy="7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pPr marL="0" marR="0" lvl="0" indent="0" algn="l" defTabSz="914400" rtl="0" eaLnBrk="1" fontAlgn="base" latinLnBrk="0" hangingPunct="1">
              <a:lnSpc>
                <a:spcPts val="2700"/>
              </a:lnSpc>
              <a:spcBef>
                <a:spcPct val="0"/>
              </a:spcBef>
              <a:spcAft>
                <a:spcPct val="0"/>
              </a:spcAft>
              <a:buClrTx/>
              <a:buSzTx/>
              <a:buFontTx/>
              <a:buNone/>
              <a:tabLst/>
              <a:defRPr/>
            </a:pPr>
            <a:r>
              <a:rPr kumimoji="0" lang="en-GB" sz="2100" b="0" i="0" u="none" strike="noStrike" kern="0" cap="none" spc="0" normalizeH="0" baseline="0" noProof="0" dirty="0">
                <a:ln>
                  <a:noFill/>
                </a:ln>
                <a:solidFill>
                  <a:srgbClr val="FFFFFF"/>
                </a:solidFill>
                <a:effectLst/>
                <a:uLnTx/>
                <a:uFillTx/>
                <a:latin typeface="Verdana"/>
                <a:ea typeface="+mj-ea"/>
                <a:cs typeface="Arial"/>
              </a:rPr>
              <a:t>Structured data – what will be published &amp; when </a:t>
            </a:r>
            <a:br>
              <a:rPr kumimoji="0" lang="en-GB" sz="2100" b="0" i="0" u="none" strike="noStrike" kern="0" cap="none" spc="0" normalizeH="0" baseline="0" noProof="0" dirty="0">
                <a:ln>
                  <a:noFill/>
                </a:ln>
                <a:solidFill>
                  <a:srgbClr val="FFFFFF"/>
                </a:solidFill>
                <a:effectLst/>
                <a:uLnTx/>
                <a:uFillTx/>
                <a:latin typeface="Verdana"/>
                <a:ea typeface="+mj-ea"/>
                <a:cs typeface="Arial"/>
              </a:rPr>
            </a:br>
            <a:endParaRPr kumimoji="0" lang="en-NL" sz="2100" b="0" i="0" u="none" strike="noStrike" kern="0" cap="none" spc="0" normalizeH="0" baseline="0" noProof="0" dirty="0">
              <a:ln>
                <a:noFill/>
              </a:ln>
              <a:solidFill>
                <a:srgbClr val="FFFFFF"/>
              </a:solidFill>
              <a:effectLst/>
              <a:uLnTx/>
              <a:uFillTx/>
              <a:latin typeface="Verdana"/>
              <a:ea typeface="+mj-ea"/>
              <a:cs typeface="Arial"/>
            </a:endParaRPr>
          </a:p>
        </p:txBody>
      </p:sp>
    </p:spTree>
    <p:custDataLst>
      <p:tags r:id="rId1"/>
    </p:custDataLst>
    <p:extLst>
      <p:ext uri="{BB962C8B-B14F-4D97-AF65-F5344CB8AC3E}">
        <p14:creationId xmlns:p14="http://schemas.microsoft.com/office/powerpoint/2010/main" val="2431449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EF2C54-1ED4-0E81-2D9D-71A5B156C389}"/>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DB468437-DC6C-443C-8387-7F3DABA73C17}"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33</a:t>
            </a:fld>
            <a:endParaRPr kumimoji="0" lang="en-GB" altLang="en-US" sz="83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 name="Text Placeholder 3">
            <a:extLst>
              <a:ext uri="{FF2B5EF4-FFF2-40B4-BE49-F238E27FC236}">
                <a16:creationId xmlns:a16="http://schemas.microsoft.com/office/drawing/2014/main" id="{201933FB-974C-169F-18A9-979AC1381D4B}"/>
              </a:ext>
            </a:extLst>
          </p:cNvPr>
          <p:cNvSpPr>
            <a:spLocks noGrp="1"/>
          </p:cNvSpPr>
          <p:nvPr>
            <p:ph type="body" sz="quarter" idx="14"/>
          </p:nvPr>
        </p:nvSpPr>
        <p:spPr>
          <a:xfrm>
            <a:off x="360000" y="1996035"/>
            <a:ext cx="7524368" cy="755648"/>
          </a:xfrm>
        </p:spPr>
        <p:txBody>
          <a:bodyPr/>
          <a:lstStyle/>
          <a:p>
            <a:r>
              <a:rPr lang="en-GB" dirty="0"/>
              <a:t>Publication of documents</a:t>
            </a:r>
            <a:endParaRPr lang="en-NL" dirty="0"/>
          </a:p>
        </p:txBody>
      </p:sp>
      <p:sp>
        <p:nvSpPr>
          <p:cNvPr id="6" name="TextBox 5">
            <a:extLst>
              <a:ext uri="{FF2B5EF4-FFF2-40B4-BE49-F238E27FC236}">
                <a16:creationId xmlns:a16="http://schemas.microsoft.com/office/drawing/2014/main" id="{33262443-B3F4-A1DE-FA9B-A6C1EF60D041}"/>
              </a:ext>
            </a:extLst>
          </p:cNvPr>
          <p:cNvSpPr txBox="1"/>
          <p:nvPr/>
        </p:nvSpPr>
        <p:spPr>
          <a:xfrm>
            <a:off x="323528" y="2835616"/>
            <a:ext cx="7776864" cy="525528"/>
          </a:xfrm>
          <a:prstGeom prst="rect">
            <a:avLst/>
          </a:prstGeom>
          <a:noFill/>
        </p:spPr>
        <p:txBody>
          <a:bodyPr wrap="square">
            <a:spAutoFit/>
          </a:bodyPr>
          <a:lstStyle/>
          <a:p>
            <a:pPr marL="0" marR="0" lvl="0" indent="0" algn="l" defTabSz="914400" rtl="0" eaLnBrk="1" fontAlgn="base" latinLnBrk="0" hangingPunct="1">
              <a:lnSpc>
                <a:spcPts val="1800"/>
              </a:lnSpc>
              <a:spcBef>
                <a:spcPts val="3600"/>
              </a:spcBef>
              <a:spcAft>
                <a:spcPct val="0"/>
              </a:spcAft>
              <a:buClrTx/>
              <a:buSzTx/>
              <a:buFontTx/>
              <a:buNone/>
              <a:tabLst/>
              <a:defRPr/>
            </a:pPr>
            <a:r>
              <a:rPr kumimoji="0" lang="en-GB" sz="1100" b="0" i="0" u="none" strike="noStrike" kern="1200" cap="none" spc="0" normalizeH="0" baseline="0" noProof="0" dirty="0">
                <a:ln>
                  <a:noFill/>
                </a:ln>
                <a:solidFill>
                  <a:srgbClr val="003399"/>
                </a:solidFill>
                <a:effectLst/>
                <a:uLnTx/>
                <a:uFillTx/>
                <a:latin typeface="Verdana" panose="020B0604030504040204" pitchFamily="34" charset="0"/>
                <a:ea typeface="Verdana" panose="020B0604030504040204" pitchFamily="34" charset="0"/>
                <a:cs typeface="Verdana" panose="020B0604030504040204" pitchFamily="34" charset="0"/>
              </a:rPr>
              <a:t>As per </a:t>
            </a:r>
            <a:r>
              <a:rPr kumimoji="0" lang="en-US" sz="1100" b="0" i="0" u="none" strike="noStrike" kern="1200" cap="none" spc="0" normalizeH="0" baseline="0" noProof="0" dirty="0">
                <a:ln>
                  <a:noFill/>
                </a:ln>
                <a:solidFill>
                  <a:srgbClr val="003399"/>
                </a:solidFill>
                <a:effectLst/>
                <a:uLnTx/>
                <a:uFillTx/>
                <a:latin typeface="Verdana" pitchFamily="34" charset="0"/>
                <a:ea typeface="Verdana" panose="020B0604030504040204" pitchFamily="34" charset="0"/>
                <a:cs typeface="Verdana" panose="020B0604030504040204" pitchFamily="34" charset="0"/>
              </a:rPr>
              <a:t>revised CTIS transparency rules, applicable to all applications submitted as of launch of new public website</a:t>
            </a:r>
          </a:p>
        </p:txBody>
      </p:sp>
    </p:spTree>
    <p:custDataLst>
      <p:tags r:id="rId1"/>
    </p:custDataLst>
    <p:extLst>
      <p:ext uri="{BB962C8B-B14F-4D97-AF65-F5344CB8AC3E}">
        <p14:creationId xmlns:p14="http://schemas.microsoft.com/office/powerpoint/2010/main" val="164291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C509B386-FB45-0B95-3598-AEEEB59DC2F3}"/>
              </a:ext>
            </a:extLst>
          </p:cNvPr>
          <p:cNvGraphicFramePr>
            <a:graphicFrameLocks noGrp="1"/>
          </p:cNvGraphicFramePr>
          <p:nvPr>
            <p:ph idx="1"/>
          </p:nvPr>
        </p:nvGraphicFramePr>
        <p:xfrm>
          <a:off x="179512" y="699542"/>
          <a:ext cx="8712968" cy="4104456"/>
        </p:xfrm>
        <a:graphic>
          <a:graphicData uri="http://schemas.openxmlformats.org/drawingml/2006/table">
            <a:tbl>
              <a:tblPr firstRow="1" bandRow="1">
                <a:tableStyleId>{5C22544A-7EE6-4342-B048-85BDC9FD1C3A}</a:tableStyleId>
              </a:tblPr>
              <a:tblGrid>
                <a:gridCol w="2693196">
                  <a:extLst>
                    <a:ext uri="{9D8B030D-6E8A-4147-A177-3AD203B41FA5}">
                      <a16:colId xmlns:a16="http://schemas.microsoft.com/office/drawing/2014/main" val="956398873"/>
                    </a:ext>
                  </a:extLst>
                </a:gridCol>
                <a:gridCol w="1653719">
                  <a:extLst>
                    <a:ext uri="{9D8B030D-6E8A-4147-A177-3AD203B41FA5}">
                      <a16:colId xmlns:a16="http://schemas.microsoft.com/office/drawing/2014/main" val="3927678338"/>
                    </a:ext>
                  </a:extLst>
                </a:gridCol>
                <a:gridCol w="2173458">
                  <a:extLst>
                    <a:ext uri="{9D8B030D-6E8A-4147-A177-3AD203B41FA5}">
                      <a16:colId xmlns:a16="http://schemas.microsoft.com/office/drawing/2014/main" val="1920462886"/>
                    </a:ext>
                  </a:extLst>
                </a:gridCol>
                <a:gridCol w="2192595">
                  <a:extLst>
                    <a:ext uri="{9D8B030D-6E8A-4147-A177-3AD203B41FA5}">
                      <a16:colId xmlns:a16="http://schemas.microsoft.com/office/drawing/2014/main" val="4008720537"/>
                    </a:ext>
                  </a:extLst>
                </a:gridCol>
              </a:tblGrid>
              <a:tr h="391442">
                <a:tc>
                  <a:txBody>
                    <a:bodyPr/>
                    <a:lstStyle/>
                    <a:p>
                      <a:endParaRPr lang="en-NL" sz="1200" b="1" dirty="0">
                        <a:solidFill>
                          <a:schemeClr val="tx2"/>
                        </a:solidFill>
                      </a:endParaRPr>
                    </a:p>
                  </a:txBody>
                  <a:tcP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lumMod val="90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2"/>
                          </a:solidFill>
                          <a:effectLst/>
                          <a:latin typeface="+mn-lt"/>
                          <a:ea typeface="+mn-ea"/>
                          <a:cs typeface="+mn-cs"/>
                        </a:rPr>
                        <a:t>Category 1</a:t>
                      </a:r>
                    </a:p>
                  </a:txBody>
                  <a:tcPr anchor="ctr">
                    <a:lnL w="9525" cap="flat" cmpd="sng" algn="ctr">
                      <a:solidFill>
                        <a:schemeClr val="accent1"/>
                      </a:solidFill>
                      <a:prstDash val="solid"/>
                      <a:round/>
                      <a:headEnd type="none" w="med" len="med"/>
                      <a:tailEnd type="none" w="med" len="med"/>
                    </a:lnL>
                    <a:lnR w="9525" cap="flat" cmpd="sng" algn="ctr">
                      <a:solidFill>
                        <a:schemeClr val="accent1">
                          <a:lumMod val="90000"/>
                        </a:schemeClr>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lumMod val="90000"/>
                        </a:schemeClr>
                      </a:solidFill>
                      <a:prstDash val="solid"/>
                      <a:round/>
                      <a:headEnd type="none" w="med" len="med"/>
                      <a:tailEnd type="none" w="med" len="med"/>
                    </a:lnB>
                  </a:tcPr>
                </a:tc>
                <a:tc hMerge="1">
                  <a:txBody>
                    <a:bodyPr/>
                    <a:lstStyle/>
                    <a:p>
                      <a:endParaRPr lang="en-NL" sz="1200"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2"/>
                          </a:solidFill>
                          <a:effectLst/>
                          <a:latin typeface="+mn-lt"/>
                          <a:ea typeface="+mn-ea"/>
                          <a:cs typeface="+mn-cs"/>
                        </a:rPr>
                        <a:t>Category 2 and 3  </a:t>
                      </a:r>
                      <a:r>
                        <a:rPr lang="en-GB" sz="1050" b="0" i="1" kern="1200" dirty="0">
                          <a:solidFill>
                            <a:schemeClr val="tx2"/>
                          </a:solidFill>
                          <a:effectLst/>
                          <a:latin typeface="+mn-lt"/>
                          <a:ea typeface="+mn-ea"/>
                          <a:cs typeface="+mn-cs"/>
                        </a:rPr>
                        <a:t>including integrated ph1&amp;2</a:t>
                      </a:r>
                      <a:endParaRPr lang="en-GB" sz="1200" b="0" i="1" kern="1200" dirty="0">
                        <a:solidFill>
                          <a:schemeClr val="tx2"/>
                        </a:solidFill>
                        <a:effectLst/>
                        <a:latin typeface="+mn-lt"/>
                        <a:ea typeface="+mn-ea"/>
                        <a:cs typeface="+mn-cs"/>
                      </a:endParaRPr>
                    </a:p>
                  </a:txBody>
                  <a:tcPr anchor="ctr">
                    <a:lnL w="9525" cap="flat" cmpd="sng" algn="ctr">
                      <a:solidFill>
                        <a:schemeClr val="accent1">
                          <a:lumMod val="90000"/>
                        </a:schemeClr>
                      </a:solidFill>
                      <a:prstDash val="solid"/>
                      <a:round/>
                      <a:headEnd type="none" w="med" len="med"/>
                      <a:tailEnd type="none" w="med" len="med"/>
                    </a:lnL>
                    <a:lnR w="9525" cap="flat" cmpd="sng" algn="ctr">
                      <a:solidFill>
                        <a:schemeClr val="accent1">
                          <a:lumMod val="90000"/>
                        </a:schemeClr>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74858803"/>
                  </a:ext>
                </a:extLst>
              </a:tr>
              <a:tr h="450426">
                <a:tc>
                  <a:txBody>
                    <a:bodyPr/>
                    <a:lstStyle/>
                    <a:p>
                      <a:pPr algn="ctr"/>
                      <a:r>
                        <a:rPr lang="en-US" sz="1200" b="1" dirty="0">
                          <a:solidFill>
                            <a:schemeClr val="tx2"/>
                          </a:solidFill>
                        </a:rPr>
                        <a:t>Documents type</a:t>
                      </a:r>
                      <a:endParaRPr lang="en-NL" sz="1200" b="1" dirty="0">
                        <a:solidFill>
                          <a:schemeClr val="tx2"/>
                        </a:solidFill>
                      </a:endParaRPr>
                    </a:p>
                  </a:txBody>
                  <a:tcPr anchor="ctr">
                    <a:lnL w="9525" cap="flat" cmpd="sng" algn="ctr">
                      <a:solidFill>
                        <a:schemeClr val="accent1">
                          <a:lumMod val="90000"/>
                        </a:schemeClr>
                      </a:solidFill>
                      <a:prstDash val="solid"/>
                      <a:round/>
                      <a:headEnd type="none" w="med" len="med"/>
                      <a:tailEnd type="none" w="med" len="med"/>
                    </a:lnL>
                    <a:lnR w="9525" cap="flat" cmpd="sng" algn="ctr">
                      <a:solidFill>
                        <a:schemeClr val="accent1">
                          <a:lumMod val="90000"/>
                        </a:schemeClr>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lumMod val="9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2"/>
                          </a:solidFill>
                          <a:effectLst/>
                          <a:latin typeface="+mn-lt"/>
                          <a:ea typeface="+mn-ea"/>
                          <a:cs typeface="+mn-cs"/>
                        </a:rPr>
                        <a:t>Paediatrics and/or PIP</a:t>
                      </a:r>
                    </a:p>
                  </a:txBody>
                  <a:tcPr anchor="ctr">
                    <a:lnL w="9525" cap="flat" cmpd="sng" algn="ctr">
                      <a:solidFill>
                        <a:schemeClr val="accent1">
                          <a:lumMod val="90000"/>
                        </a:schemeClr>
                      </a:solidFill>
                      <a:prstDash val="solid"/>
                      <a:round/>
                      <a:headEnd type="none" w="med" len="med"/>
                      <a:tailEnd type="none" w="med" len="med"/>
                    </a:lnL>
                    <a:lnR w="9525" cap="flat" cmpd="sng" algn="ctr">
                      <a:solidFill>
                        <a:schemeClr val="accent1">
                          <a:lumMod val="90000"/>
                        </a:schemeClr>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lumMod val="9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2"/>
                          </a:solidFill>
                          <a:effectLst/>
                          <a:latin typeface="+mn-lt"/>
                          <a:ea typeface="+mn-ea"/>
                          <a:cs typeface="+mn-cs"/>
                        </a:rPr>
                        <a:t>Adults</a:t>
                      </a:r>
                      <a:endParaRPr lang="en-NL" sz="1100" dirty="0">
                        <a:solidFill>
                          <a:schemeClr val="tx2"/>
                        </a:solidFill>
                      </a:endParaRPr>
                    </a:p>
                  </a:txBody>
                  <a:tcPr anchor="ctr">
                    <a:lnL w="9525" cap="flat" cmpd="sng" algn="ctr">
                      <a:solidFill>
                        <a:schemeClr val="accent1">
                          <a:lumMod val="90000"/>
                        </a:schemeClr>
                      </a:solidFill>
                      <a:prstDash val="solid"/>
                      <a:round/>
                      <a:headEnd type="none" w="med" len="med"/>
                      <a:tailEnd type="none" w="med" len="med"/>
                    </a:lnL>
                    <a:lnR w="9525" cap="flat" cmpd="sng" algn="ctr">
                      <a:solidFill>
                        <a:schemeClr val="accent1">
                          <a:lumMod val="90000"/>
                        </a:schemeClr>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lumMod val="90000"/>
                        </a:schemeClr>
                      </a:solidFill>
                      <a:prstDash val="solid"/>
                      <a:round/>
                      <a:headEnd type="none" w="med" len="med"/>
                      <a:tailEnd type="none" w="med" len="med"/>
                    </a:lnB>
                    <a:solidFill>
                      <a:schemeClr val="accent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kern="1200" dirty="0">
                        <a:solidFill>
                          <a:schemeClr val="tx2"/>
                        </a:solidFill>
                        <a:effectLst/>
                        <a:latin typeface="+mn-lt"/>
                        <a:ea typeface="+mn-ea"/>
                        <a:cs typeface="+mn-cs"/>
                      </a:endParaRPr>
                    </a:p>
                  </a:txBody>
                  <a:tcPr/>
                </a:tc>
                <a:extLst>
                  <a:ext uri="{0D108BD9-81ED-4DB2-BD59-A6C34878D82A}">
                    <a16:rowId xmlns:a16="http://schemas.microsoft.com/office/drawing/2014/main" val="2984898169"/>
                  </a:ext>
                </a:extLst>
              </a:tr>
              <a:tr h="482600">
                <a:tc>
                  <a:txBody>
                    <a:bodyPr/>
                    <a:lstStyle/>
                    <a:p>
                      <a:pPr algn="ctr"/>
                      <a:r>
                        <a:rPr lang="en-GB" sz="1200" b="0" strike="noStrike" dirty="0">
                          <a:solidFill>
                            <a:schemeClr val="tx2"/>
                          </a:solidFill>
                        </a:rPr>
                        <a:t>Protocol, synopsis, patients facing documents</a:t>
                      </a:r>
                      <a:endParaRPr lang="en-NL" sz="1200" dirty="0">
                        <a:solidFill>
                          <a:schemeClr val="tx2"/>
                        </a:solidFill>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Upon results’ submission</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30 months after EU/EEA End of Trial</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lumMod val="90000"/>
                        </a:schemeClr>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rowSpan="2">
                  <a:txBody>
                    <a:bodyPr/>
                    <a:lstStyle/>
                    <a:p>
                      <a:pPr algn="ctr"/>
                      <a:r>
                        <a:rPr lang="en-US" sz="1200" dirty="0">
                          <a:solidFill>
                            <a:schemeClr val="tx2"/>
                          </a:solidFill>
                        </a:rPr>
                        <a:t>First MSC decision</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6970377"/>
                  </a:ext>
                </a:extLst>
              </a:tr>
              <a:tr h="289560">
                <a:tc>
                  <a:txBody>
                    <a:bodyPr/>
                    <a:lstStyle/>
                    <a:p>
                      <a:pPr algn="ctr"/>
                      <a:r>
                        <a:rPr lang="en-US" sz="1200" dirty="0">
                          <a:solidFill>
                            <a:schemeClr val="tx2"/>
                          </a:solidFill>
                        </a:rPr>
                        <a:t>SmPC, if available </a:t>
                      </a:r>
                      <a:endParaRPr lang="en-NL" sz="1200" dirty="0">
                        <a:solidFill>
                          <a:schemeClr val="tx2"/>
                        </a:solidFill>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rowSpan="3" gridSpan="2">
                  <a:txBody>
                    <a:bodyPr/>
                    <a:lstStyle/>
                    <a:p>
                      <a:pPr algn="ctr"/>
                      <a:r>
                        <a:rPr lang="en-US" sz="1200" dirty="0">
                          <a:solidFill>
                            <a:schemeClr val="tx2"/>
                          </a:solidFill>
                        </a:rPr>
                        <a:t>Never</a:t>
                      </a:r>
                      <a:endParaRPr lang="en-NL" sz="1200" dirty="0">
                        <a:solidFill>
                          <a:schemeClr val="tx2"/>
                        </a:solidFill>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rowSpan="3" hMerge="1">
                  <a:txBody>
                    <a:bodyPr/>
                    <a:lstStyle/>
                    <a:p>
                      <a:endParaRPr lang="en-NL" sz="1000"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Time of decision of first MSC</a:t>
                      </a:r>
                      <a:endParaRPr lang="en-NL" sz="1200" dirty="0"/>
                    </a:p>
                  </a:txBody>
                  <a:tcPr/>
                </a:tc>
                <a:extLst>
                  <a:ext uri="{0D108BD9-81ED-4DB2-BD59-A6C34878D82A}">
                    <a16:rowId xmlns:a16="http://schemas.microsoft.com/office/drawing/2014/main" val="1971978270"/>
                  </a:ext>
                </a:extLst>
              </a:tr>
              <a:tr h="499514">
                <a:tc>
                  <a:txBody>
                    <a:bodyPr/>
                    <a:lstStyle/>
                    <a:p>
                      <a:pPr algn="ctr"/>
                      <a:r>
                        <a:rPr lang="en-US" sz="1200" dirty="0">
                          <a:solidFill>
                            <a:schemeClr val="tx2"/>
                          </a:solidFill>
                        </a:rPr>
                        <a:t>Subject information and informed consent form</a:t>
                      </a:r>
                      <a:endParaRPr lang="en-NL" sz="1200" dirty="0">
                        <a:solidFill>
                          <a:schemeClr val="tx2"/>
                        </a:solidFill>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2" vMerge="1">
                  <a:txBody>
                    <a:bodyPr/>
                    <a:lstStyle/>
                    <a:p>
                      <a:endParaRPr lang="en-NL" sz="1000" dirty="0"/>
                    </a:p>
                  </a:txBody>
                  <a:tcP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tcPr>
                </a:tc>
                <a:tc hMerge="1" vMerge="1">
                  <a:txBody>
                    <a:bodyPr/>
                    <a:lstStyle/>
                    <a:p>
                      <a:endParaRPr lang="en-NL" sz="1000"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latin typeface="+mn-lt"/>
                          <a:ea typeface="+mn-ea"/>
                          <a:cs typeface="+mn-cs"/>
                        </a:rPr>
                        <a:t>That MSC decision</a:t>
                      </a:r>
                      <a:endParaRPr lang="en-NL" sz="1200" kern="1200" dirty="0">
                        <a:solidFill>
                          <a:schemeClr val="tx2"/>
                        </a:solidFill>
                        <a:latin typeface="+mn-lt"/>
                        <a:ea typeface="+mn-ea"/>
                        <a:cs typeface="+mn-cs"/>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19284109"/>
                  </a:ext>
                </a:extLst>
              </a:tr>
              <a:tr h="707814">
                <a:tc>
                  <a:txBody>
                    <a:bodyPr/>
                    <a:lstStyle/>
                    <a:p>
                      <a:pPr algn="ctr"/>
                      <a:r>
                        <a:rPr lang="en-US" sz="1200" dirty="0">
                          <a:solidFill>
                            <a:schemeClr val="tx2"/>
                          </a:solidFill>
                        </a:rPr>
                        <a:t>Recruitment arrangements, </a:t>
                      </a:r>
                      <a:r>
                        <a:rPr lang="en-US" sz="1100" i="1" dirty="0">
                          <a:solidFill>
                            <a:schemeClr val="tx2"/>
                          </a:solidFill>
                        </a:rPr>
                        <a:t>including procedures for inclusion and copy of advertising material</a:t>
                      </a:r>
                      <a:endParaRPr lang="en-NL" sz="1200" i="1" dirty="0">
                        <a:solidFill>
                          <a:schemeClr val="tx2"/>
                        </a:solidFill>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2" vMerge="1">
                  <a:txBody>
                    <a:bodyPr/>
                    <a:lstStyle/>
                    <a:p>
                      <a:endParaRPr lang="en-NL" sz="1000" dirty="0"/>
                    </a:p>
                  </a:txBody>
                  <a:tcP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tcPr>
                </a:tc>
                <a:tc hMerge="1" vMerge="1">
                  <a:txBody>
                    <a:bodyPr/>
                    <a:lstStyle/>
                    <a:p>
                      <a:endParaRPr lang="en-NL" sz="1000"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Time of decision of first MSC</a:t>
                      </a:r>
                    </a:p>
                  </a:txBody>
                  <a:tcP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130244135"/>
                  </a:ext>
                </a:extLst>
              </a:tr>
              <a:tr h="482600">
                <a:tc>
                  <a:txBody>
                    <a:bodyPr/>
                    <a:lstStyle/>
                    <a:p>
                      <a:pPr algn="ctr"/>
                      <a:r>
                        <a:rPr lang="en-US" sz="1200" dirty="0">
                          <a:solidFill>
                            <a:schemeClr val="tx2"/>
                          </a:solidFill>
                        </a:rPr>
                        <a:t>Final summary of results, </a:t>
                      </a:r>
                    </a:p>
                    <a:p>
                      <a:pPr algn="ctr"/>
                      <a:r>
                        <a:rPr lang="en-US" sz="1200" dirty="0">
                          <a:solidFill>
                            <a:schemeClr val="tx2"/>
                          </a:solidFill>
                        </a:rPr>
                        <a:t>Lay person summary of results </a:t>
                      </a:r>
                      <a:endParaRPr lang="en-NL" sz="1200" dirty="0">
                        <a:solidFill>
                          <a:schemeClr val="tx2"/>
                        </a:solidFill>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As soon as submitted</a:t>
                      </a:r>
                      <a:endParaRPr lang="en-NL" sz="1200" dirty="0">
                        <a:solidFill>
                          <a:schemeClr val="tx2"/>
                        </a:solidFill>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30 months after EU/EEA End of Trial</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As soon as submitted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13440331"/>
                  </a:ext>
                </a:extLst>
              </a:tr>
              <a:tr h="338344">
                <a:tc>
                  <a:txBody>
                    <a:bodyPr/>
                    <a:lstStyle/>
                    <a:p>
                      <a:pPr algn="ctr"/>
                      <a:r>
                        <a:rPr lang="en-US" sz="1200" dirty="0">
                          <a:solidFill>
                            <a:schemeClr val="tx2"/>
                          </a:solidFill>
                        </a:rPr>
                        <a:t>Clinical study report, </a:t>
                      </a:r>
                      <a:r>
                        <a:rPr lang="en-US" sz="1100" i="1" dirty="0">
                          <a:solidFill>
                            <a:schemeClr val="tx2"/>
                          </a:solidFill>
                        </a:rPr>
                        <a:t>if available</a:t>
                      </a:r>
                      <a:endParaRPr lang="en-NL" sz="1200" i="1" dirty="0">
                        <a:solidFill>
                          <a:schemeClr val="tx2"/>
                        </a:solidFill>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As soon as submitted</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endParaRPr lang="en-NL" sz="10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p>
                  </a:txBody>
                  <a:tcPr anchor="ctr"/>
                </a:tc>
                <a:extLst>
                  <a:ext uri="{0D108BD9-81ED-4DB2-BD59-A6C34878D82A}">
                    <a16:rowId xmlns:a16="http://schemas.microsoft.com/office/drawing/2014/main" val="3131140109"/>
                  </a:ext>
                </a:extLst>
              </a:tr>
              <a:tr h="462156">
                <a:tc>
                  <a:txBody>
                    <a:bodyPr/>
                    <a:lstStyle/>
                    <a:p>
                      <a:pPr algn="ctr"/>
                      <a:r>
                        <a:rPr lang="en-US" sz="1200" i="1" dirty="0">
                          <a:solidFill>
                            <a:schemeClr val="tx2"/>
                          </a:solidFill>
                        </a:rPr>
                        <a:t>All other documents, including any MS document</a:t>
                      </a:r>
                      <a:endParaRPr lang="en-NL" sz="1200" i="1" dirty="0">
                        <a:solidFill>
                          <a:schemeClr val="tx2"/>
                        </a:solidFill>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Never</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17165314"/>
                  </a:ext>
                </a:extLst>
              </a:tr>
            </a:tbl>
          </a:graphicData>
        </a:graphic>
      </p:graphicFrame>
      <p:sp>
        <p:nvSpPr>
          <p:cNvPr id="2" name="Title 1">
            <a:extLst>
              <a:ext uri="{FF2B5EF4-FFF2-40B4-BE49-F238E27FC236}">
                <a16:creationId xmlns:a16="http://schemas.microsoft.com/office/drawing/2014/main" id="{14B43449-0008-F750-7076-37D07B88D10F}"/>
              </a:ext>
            </a:extLst>
          </p:cNvPr>
          <p:cNvSpPr txBox="1">
            <a:spLocks/>
          </p:cNvSpPr>
          <p:nvPr/>
        </p:nvSpPr>
        <p:spPr bwMode="auto">
          <a:xfrm>
            <a:off x="251520" y="123478"/>
            <a:ext cx="8424000" cy="7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pPr marL="0" marR="0" lvl="0" indent="0" algn="l" defTabSz="914400" rtl="0" eaLnBrk="1" fontAlgn="base" latinLnBrk="0" hangingPunct="1">
              <a:lnSpc>
                <a:spcPts val="2700"/>
              </a:lnSpc>
              <a:spcBef>
                <a:spcPct val="0"/>
              </a:spcBef>
              <a:spcAft>
                <a:spcPct val="0"/>
              </a:spcAft>
              <a:buClrTx/>
              <a:buSzTx/>
              <a:buFontTx/>
              <a:buNone/>
              <a:tabLst/>
              <a:defRPr/>
            </a:pPr>
            <a:r>
              <a:rPr kumimoji="0" lang="en-GB" sz="2100" b="0" i="0" u="none" strike="noStrike" kern="0" cap="none" spc="0" normalizeH="0" baseline="0" noProof="0" dirty="0">
                <a:ln>
                  <a:noFill/>
                </a:ln>
                <a:solidFill>
                  <a:srgbClr val="FFFFFF"/>
                </a:solidFill>
                <a:effectLst/>
                <a:uLnTx/>
                <a:uFillTx/>
                <a:latin typeface="Verdana"/>
                <a:ea typeface="+mj-ea"/>
                <a:cs typeface="Arial"/>
              </a:rPr>
              <a:t>Documents – what will be published &amp; when </a:t>
            </a:r>
            <a:br>
              <a:rPr kumimoji="0" lang="en-GB" sz="2100" b="0" i="0" u="none" strike="noStrike" kern="0" cap="none" spc="0" normalizeH="0" baseline="0" noProof="0" dirty="0">
                <a:ln>
                  <a:noFill/>
                </a:ln>
                <a:solidFill>
                  <a:srgbClr val="FFFFFF"/>
                </a:solidFill>
                <a:effectLst/>
                <a:uLnTx/>
                <a:uFillTx/>
                <a:latin typeface="Verdana"/>
                <a:ea typeface="+mj-ea"/>
                <a:cs typeface="Arial"/>
              </a:rPr>
            </a:br>
            <a:endParaRPr kumimoji="0" lang="en-NL" sz="2100" b="0" i="0" u="none" strike="noStrike" kern="0" cap="none" spc="0" normalizeH="0" baseline="0" noProof="0" dirty="0">
              <a:ln>
                <a:noFill/>
              </a:ln>
              <a:solidFill>
                <a:srgbClr val="FFFFFF"/>
              </a:solidFill>
              <a:effectLst/>
              <a:uLnTx/>
              <a:uFillTx/>
              <a:latin typeface="Verdana"/>
              <a:ea typeface="+mj-ea"/>
              <a:cs typeface="Arial"/>
            </a:endParaRPr>
          </a:p>
        </p:txBody>
      </p:sp>
    </p:spTree>
    <p:custDataLst>
      <p:tags r:id="rId1"/>
    </p:custDataLst>
    <p:extLst>
      <p:ext uri="{BB962C8B-B14F-4D97-AF65-F5344CB8AC3E}">
        <p14:creationId xmlns:p14="http://schemas.microsoft.com/office/powerpoint/2010/main" val="2014337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4123AC-1316-0CF4-86B2-3694F2C6F8CB}"/>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DB468437-DC6C-443C-8387-7F3DABA73C17}"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35</a:t>
            </a:fld>
            <a:endParaRPr kumimoji="0" lang="en-GB" altLang="en-US" sz="83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 name="Text Placeholder 3">
            <a:extLst>
              <a:ext uri="{FF2B5EF4-FFF2-40B4-BE49-F238E27FC236}">
                <a16:creationId xmlns:a16="http://schemas.microsoft.com/office/drawing/2014/main" id="{90DEEF7B-6B84-AEA0-58CD-404A41DB843F}"/>
              </a:ext>
            </a:extLst>
          </p:cNvPr>
          <p:cNvSpPr>
            <a:spLocks noGrp="1"/>
          </p:cNvSpPr>
          <p:nvPr>
            <p:ph type="body" sz="quarter" idx="14"/>
          </p:nvPr>
        </p:nvSpPr>
        <p:spPr/>
        <p:txBody>
          <a:bodyPr/>
          <a:lstStyle/>
          <a:p>
            <a:r>
              <a:rPr lang="en-GB" dirty="0"/>
              <a:t>Implementation</a:t>
            </a:r>
            <a:endParaRPr lang="en-NL" dirty="0"/>
          </a:p>
        </p:txBody>
      </p:sp>
    </p:spTree>
    <p:custDataLst>
      <p:tags r:id="rId1"/>
    </p:custDataLst>
    <p:extLst>
      <p:ext uri="{BB962C8B-B14F-4D97-AF65-F5344CB8AC3E}">
        <p14:creationId xmlns:p14="http://schemas.microsoft.com/office/powerpoint/2010/main" val="2295054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A0617-9566-4332-B2E1-D93C902D6437}"/>
              </a:ext>
            </a:extLst>
          </p:cNvPr>
          <p:cNvSpPr>
            <a:spLocks noGrp="1"/>
          </p:cNvSpPr>
          <p:nvPr>
            <p:ph type="title"/>
          </p:nvPr>
        </p:nvSpPr>
        <p:spPr>
          <a:xfrm>
            <a:off x="324464" y="123478"/>
            <a:ext cx="8424000" cy="713185"/>
          </a:xfrm>
        </p:spPr>
        <p:txBody>
          <a:bodyPr wrap="square" anchor="t">
            <a:normAutofit/>
          </a:bodyPr>
          <a:lstStyle/>
          <a:p>
            <a:r>
              <a:rPr lang="en-GB" dirty="0">
                <a:solidFill>
                  <a:schemeClr val="bg1"/>
                </a:solidFill>
              </a:rPr>
              <a:t>Implementation</a:t>
            </a:r>
            <a:endParaRPr lang="en-NL" dirty="0">
              <a:solidFill>
                <a:schemeClr val="bg1"/>
              </a:solidFill>
            </a:endParaRPr>
          </a:p>
        </p:txBody>
      </p:sp>
      <p:sp>
        <p:nvSpPr>
          <p:cNvPr id="5" name="Slide Number Placeholder 4">
            <a:extLst>
              <a:ext uri="{FF2B5EF4-FFF2-40B4-BE49-F238E27FC236}">
                <a16:creationId xmlns:a16="http://schemas.microsoft.com/office/drawing/2014/main" id="{5F0056E7-D5CF-61E4-2890-15980B786F07}"/>
              </a:ext>
            </a:extLst>
          </p:cNvPr>
          <p:cNvSpPr>
            <a:spLocks noGrp="1"/>
          </p:cNvSpPr>
          <p:nvPr>
            <p:ph type="sldNum" sz="quarter" idx="11"/>
          </p:nvPr>
        </p:nvSpPr>
        <p:spPr>
          <a:xfrm>
            <a:off x="360364" y="4804172"/>
            <a:ext cx="307975" cy="179784"/>
          </a:xfrm>
        </p:spPr>
        <p:txBody>
          <a:bodyPr wrap="square" anchor="t">
            <a:normAutofit/>
          </a:bodyPr>
          <a:lstStyle/>
          <a:p>
            <a:pPr marL="0" marR="0" lvl="0" indent="0" algn="l" defTabSz="914400" rtl="0" eaLnBrk="1" fontAlgn="base" latinLnBrk="0" hangingPunct="1">
              <a:lnSpc>
                <a:spcPts val="1200"/>
              </a:lnSpc>
              <a:spcBef>
                <a:spcPct val="0"/>
              </a:spcBef>
              <a:spcAft>
                <a:spcPts val="600"/>
              </a:spcAft>
              <a:buClrTx/>
              <a:buSzTx/>
              <a:buFontTx/>
              <a:buNone/>
              <a:tabLst/>
              <a:defRPr/>
            </a:pPr>
            <a:fld id="{CE1512B7-A4D3-45D6-AC99-9D6C4D21B5B0}"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ts val="600"/>
                </a:spcAft>
                <a:buClrTx/>
                <a:buSzTx/>
                <a:buFontTx/>
                <a:buNone/>
                <a:tabLst/>
                <a:defRPr/>
              </a:pPr>
              <a:t>36</a:t>
            </a:fld>
            <a:endParaRPr kumimoji="0" lang="en-GB" altLang="en-US" sz="83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graphicFrame>
        <p:nvGraphicFramePr>
          <p:cNvPr id="7" name="Content Placeholder 2">
            <a:extLst>
              <a:ext uri="{FF2B5EF4-FFF2-40B4-BE49-F238E27FC236}">
                <a16:creationId xmlns:a16="http://schemas.microsoft.com/office/drawing/2014/main" id="{F3FB16A1-1C5B-3508-317D-87220C28E65E}"/>
              </a:ext>
            </a:extLst>
          </p:cNvPr>
          <p:cNvGraphicFramePr>
            <a:graphicFrameLocks noGrp="1"/>
          </p:cNvGraphicFramePr>
          <p:nvPr>
            <p:ph idx="1"/>
          </p:nvPr>
        </p:nvGraphicFramePr>
        <p:xfrm>
          <a:off x="358776" y="1203598"/>
          <a:ext cx="8424000" cy="29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937190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4123AC-1316-0CF4-86B2-3694F2C6F8CB}"/>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DB468437-DC6C-443C-8387-7F3DABA73C17}"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37</a:t>
            </a:fld>
            <a:endParaRPr kumimoji="0" lang="en-GB" altLang="en-US" sz="83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 name="Text Placeholder 3">
            <a:extLst>
              <a:ext uri="{FF2B5EF4-FFF2-40B4-BE49-F238E27FC236}">
                <a16:creationId xmlns:a16="http://schemas.microsoft.com/office/drawing/2014/main" id="{90DEEF7B-6B84-AEA0-58CD-404A41DB843F}"/>
              </a:ext>
            </a:extLst>
          </p:cNvPr>
          <p:cNvSpPr>
            <a:spLocks noGrp="1"/>
          </p:cNvSpPr>
          <p:nvPr>
            <p:ph type="body" sz="quarter" idx="14"/>
          </p:nvPr>
        </p:nvSpPr>
        <p:spPr/>
        <p:txBody>
          <a:bodyPr/>
          <a:lstStyle/>
          <a:p>
            <a:r>
              <a:rPr lang="en-GB" dirty="0"/>
              <a:t>Interim period &amp; Historical trials</a:t>
            </a:r>
            <a:endParaRPr lang="en-NL" dirty="0"/>
          </a:p>
        </p:txBody>
      </p:sp>
      <p:sp>
        <p:nvSpPr>
          <p:cNvPr id="5" name="TextBox 4">
            <a:extLst>
              <a:ext uri="{FF2B5EF4-FFF2-40B4-BE49-F238E27FC236}">
                <a16:creationId xmlns:a16="http://schemas.microsoft.com/office/drawing/2014/main" id="{9E92F334-5169-5AB8-D72A-C7D609855BD3}"/>
              </a:ext>
            </a:extLst>
          </p:cNvPr>
          <p:cNvSpPr txBox="1"/>
          <p:nvPr/>
        </p:nvSpPr>
        <p:spPr>
          <a:xfrm>
            <a:off x="323528" y="2835616"/>
            <a:ext cx="6768752" cy="528222"/>
          </a:xfrm>
          <a:prstGeom prst="rect">
            <a:avLst/>
          </a:prstGeom>
          <a:noFill/>
        </p:spPr>
        <p:txBody>
          <a:bodyPr wrap="square">
            <a:spAutoFit/>
          </a:bodyPr>
          <a:lstStyle/>
          <a:p>
            <a:pPr marL="0" marR="0" lvl="0" indent="0" algn="l" defTabSz="914400" rtl="0" eaLnBrk="1" fontAlgn="base" latinLnBrk="0" hangingPunct="1">
              <a:lnSpc>
                <a:spcPts val="1800"/>
              </a:lnSpc>
              <a:spcBef>
                <a:spcPts val="3600"/>
              </a:spcBef>
              <a:spcAft>
                <a:spcPct val="0"/>
              </a:spcAft>
              <a:buClrTx/>
              <a:buSzTx/>
              <a:buFontTx/>
              <a:buNone/>
              <a:tabLst/>
              <a:defRPr/>
            </a:pPr>
            <a:r>
              <a:rPr kumimoji="0" lang="en-GB" sz="1100" b="0" i="0" u="none" strike="noStrike" kern="1200" cap="none" spc="0" normalizeH="0" baseline="0" noProof="0" dirty="0">
                <a:ln>
                  <a:noFill/>
                </a:ln>
                <a:solidFill>
                  <a:srgbClr val="003399"/>
                </a:solidFill>
                <a:effectLst/>
                <a:uLnTx/>
                <a:uFillTx/>
                <a:latin typeface="Verdana" panose="020B0604030504040204" pitchFamily="34" charset="0"/>
                <a:ea typeface="Verdana" panose="020B0604030504040204" pitchFamily="34" charset="0"/>
                <a:cs typeface="Verdana" panose="020B0604030504040204" pitchFamily="34" charset="0"/>
              </a:rPr>
              <a:t>Section 4 of </a:t>
            </a:r>
            <a:r>
              <a:rPr kumimoji="0" lang="en-GB" sz="1100" b="0" i="0" u="none" strike="noStrike" kern="1200" cap="none" spc="0" normalizeH="0" baseline="0" noProof="0" dirty="0">
                <a:ln>
                  <a:noFill/>
                </a:ln>
                <a:solidFill>
                  <a:srgbClr val="003399"/>
                </a:solidFill>
                <a:effectLst/>
                <a:uLnTx/>
                <a:uFillTx/>
                <a:latin typeface="Verdana" panose="020B0604030504040204" pitchFamily="34" charset="0"/>
                <a:ea typeface="Verdana" panose="020B0604030504040204" pitchFamily="34" charset="0"/>
                <a:cs typeface="Verdana" panose="020B0604030504040204" pitchFamily="34" charset="0"/>
                <a:hlinkClick r:id="rId3"/>
              </a:rPr>
              <a:t>ACT EU Q&amp;A on the protection of Commercially Confidential Information and Personal Data while using CTIS</a:t>
            </a:r>
            <a:endParaRPr kumimoji="0" lang="en-NL" sz="1100" b="0" i="0" u="none" strike="noStrike" kern="1200" cap="none" spc="0" normalizeH="0" baseline="0" noProof="0" dirty="0">
              <a:ln>
                <a:noFill/>
              </a:ln>
              <a:solidFill>
                <a:srgbClr val="00339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3598613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DE9F-E326-89D9-4B27-05959CD4D85A}"/>
              </a:ext>
            </a:extLst>
          </p:cNvPr>
          <p:cNvSpPr>
            <a:spLocks noGrp="1"/>
          </p:cNvSpPr>
          <p:nvPr>
            <p:ph type="title"/>
          </p:nvPr>
        </p:nvSpPr>
        <p:spPr>
          <a:xfrm>
            <a:off x="251520" y="123478"/>
            <a:ext cx="8424000" cy="713185"/>
          </a:xfrm>
        </p:spPr>
        <p:txBody>
          <a:bodyPr/>
          <a:lstStyle/>
          <a:p>
            <a:r>
              <a:rPr lang="en-GB" dirty="0">
                <a:solidFill>
                  <a:schemeClr val="bg1"/>
                </a:solidFill>
              </a:rPr>
              <a:t>Interim period: until the new CTIS public website is launched</a:t>
            </a:r>
          </a:p>
        </p:txBody>
      </p:sp>
      <p:sp>
        <p:nvSpPr>
          <p:cNvPr id="3" name="Content Placeholder 2">
            <a:extLst>
              <a:ext uri="{FF2B5EF4-FFF2-40B4-BE49-F238E27FC236}">
                <a16:creationId xmlns:a16="http://schemas.microsoft.com/office/drawing/2014/main" id="{BBAFCCB7-88EC-42F6-4F26-324167D1C1B9}"/>
              </a:ext>
            </a:extLst>
          </p:cNvPr>
          <p:cNvSpPr>
            <a:spLocks noGrp="1"/>
          </p:cNvSpPr>
          <p:nvPr>
            <p:ph idx="1"/>
          </p:nvPr>
        </p:nvSpPr>
        <p:spPr>
          <a:xfrm>
            <a:off x="251520" y="771550"/>
            <a:ext cx="8531256" cy="2969419"/>
          </a:xfrm>
        </p:spPr>
        <p:txBody>
          <a:bodyPr/>
          <a:lstStyle/>
          <a:p>
            <a:pPr>
              <a:spcAft>
                <a:spcPts val="0"/>
              </a:spcAft>
            </a:pPr>
            <a:r>
              <a:rPr lang="en-GB" dirty="0"/>
              <a:t>For initial applications: </a:t>
            </a:r>
          </a:p>
          <a:p>
            <a:pPr marL="285750" indent="-285750">
              <a:spcAft>
                <a:spcPts val="0"/>
              </a:spcAft>
              <a:buFont typeface="Arial" panose="020B0604020202020204" pitchFamily="34" charset="0"/>
              <a:buChar char="•"/>
            </a:pPr>
            <a:r>
              <a:rPr lang="en-US" sz="1400" dirty="0"/>
              <a:t>sponsors may provide the version ‘for publication’ only for those documents in scope of the revised rules, and for those documents that will no longer be subject to publication, upload in the slot ‘for publication’ a page with wording suggested in Annex I*</a:t>
            </a:r>
          </a:p>
          <a:p>
            <a:pPr marL="285750" indent="-285750">
              <a:spcAft>
                <a:spcPts val="1200"/>
              </a:spcAft>
              <a:buFont typeface="Arial" panose="020B0604020202020204" pitchFamily="34" charset="0"/>
              <a:buChar char="•"/>
            </a:pPr>
            <a:r>
              <a:rPr lang="en-US" sz="1400" dirty="0"/>
              <a:t>the above should translate in refraining from requesting deferral, as CCI are protected by redaction in the documents in scope of publication</a:t>
            </a:r>
          </a:p>
          <a:p>
            <a:r>
              <a:rPr lang="en-GB" dirty="0"/>
              <a:t>For modifications/additional MS applications: </a:t>
            </a:r>
            <a:r>
              <a:rPr lang="en-US" sz="1400" dirty="0"/>
              <a:t>sponsors should consider the preferred approach on protection of personal data and CCI, with the aim to decrease burden depending on the status of the trial, i.e. whether deferrals are already in place</a:t>
            </a:r>
          </a:p>
          <a:p>
            <a:r>
              <a:rPr lang="en-US" dirty="0"/>
              <a:t>For transition trial applications: </a:t>
            </a:r>
            <a:r>
              <a:rPr lang="en-US" sz="1400" dirty="0"/>
              <a:t>sponsors should follow the principles of Q 11 of the </a:t>
            </a:r>
            <a:r>
              <a:rPr lang="en-US" sz="1400" dirty="0">
                <a:hlinkClick r:id="rId3"/>
              </a:rPr>
              <a:t>Guidance for the Transition of clinical trials from the CTD to the CTR</a:t>
            </a:r>
            <a:r>
              <a:rPr lang="en-US" sz="1400" dirty="0"/>
              <a:t> and submit a redacted version ‘for publication’ only of protocol, subject information sheet and ICF</a:t>
            </a:r>
            <a:endParaRPr lang="en-GB" sz="1400" dirty="0"/>
          </a:p>
          <a:p>
            <a:endParaRPr lang="en-GB" dirty="0"/>
          </a:p>
          <a:p>
            <a:r>
              <a:rPr lang="en-US" dirty="0"/>
              <a:t> </a:t>
            </a:r>
            <a:endParaRPr lang="en-GB" dirty="0"/>
          </a:p>
        </p:txBody>
      </p:sp>
      <p:sp>
        <p:nvSpPr>
          <p:cNvPr id="12" name="TextBox 11">
            <a:extLst>
              <a:ext uri="{FF2B5EF4-FFF2-40B4-BE49-F238E27FC236}">
                <a16:creationId xmlns:a16="http://schemas.microsoft.com/office/drawing/2014/main" id="{FBF27182-4F42-D538-A76F-E6BE9D18B3F3}"/>
              </a:ext>
            </a:extLst>
          </p:cNvPr>
          <p:cNvSpPr txBox="1"/>
          <p:nvPr/>
        </p:nvSpPr>
        <p:spPr>
          <a:xfrm>
            <a:off x="72008" y="4803998"/>
            <a:ext cx="9036496" cy="25391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Verdana" pitchFamily="34" charset="0"/>
                <a:ea typeface="+mn-ea"/>
                <a:cs typeface="Arial" charset="0"/>
              </a:rPr>
              <a:t>*Annex 1 of the </a:t>
            </a:r>
            <a:r>
              <a:rPr kumimoji="0" lang="en-US" sz="1050" b="0" i="0" u="none" strike="noStrike" kern="1200" cap="none" spc="0" normalizeH="0" baseline="0" noProof="0" dirty="0">
                <a:ln>
                  <a:noFill/>
                </a:ln>
                <a:solidFill>
                  <a:srgbClr val="000000"/>
                </a:solidFill>
                <a:effectLst/>
                <a:uLnTx/>
                <a:uFillTx/>
                <a:latin typeface="Verdana" pitchFamily="34" charset="0"/>
                <a:ea typeface="+mn-ea"/>
                <a:cs typeface="Arial" charset="0"/>
                <a:hlinkClick r:id="rId4"/>
              </a:rPr>
              <a:t>ACT EU Q&amp;A on the protection of Commercially Confidential Information and Personal Data while using CTIS</a:t>
            </a:r>
            <a:endParaRPr kumimoji="0" lang="en-GB" sz="105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Tree>
    <p:custDataLst>
      <p:tags r:id="rId1"/>
    </p:custDataLst>
    <p:extLst>
      <p:ext uri="{BB962C8B-B14F-4D97-AF65-F5344CB8AC3E}">
        <p14:creationId xmlns:p14="http://schemas.microsoft.com/office/powerpoint/2010/main" val="166930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8">
            <a:extLst>
              <a:ext uri="{FF2B5EF4-FFF2-40B4-BE49-F238E27FC236}">
                <a16:creationId xmlns:a16="http://schemas.microsoft.com/office/drawing/2014/main" id="{6D6B2316-9CF7-4975-834E-6F1D24DC7861}"/>
              </a:ext>
            </a:extLst>
          </p:cNvPr>
          <p:cNvSpPr txBox="1">
            <a:spLocks/>
          </p:cNvSpPr>
          <p:nvPr/>
        </p:nvSpPr>
        <p:spPr bwMode="auto">
          <a:xfrm>
            <a:off x="514354" y="734773"/>
            <a:ext cx="5503598" cy="50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3600"/>
              </a:lnSpc>
              <a:spcBef>
                <a:spcPct val="0"/>
              </a:spcBef>
              <a:spcAft>
                <a:spcPct val="0"/>
              </a:spcAft>
              <a:defRPr sz="2800" b="0" baseline="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609585" algn="l" rtl="0" eaLnBrk="1" fontAlgn="base" hangingPunct="1">
              <a:lnSpc>
                <a:spcPts val="4800"/>
              </a:lnSpc>
              <a:spcBef>
                <a:spcPct val="0"/>
              </a:spcBef>
              <a:spcAft>
                <a:spcPct val="0"/>
              </a:spcAft>
              <a:defRPr sz="3733">
                <a:solidFill>
                  <a:schemeClr val="tx2"/>
                </a:solidFill>
                <a:latin typeface="Verdana" pitchFamily="34" charset="0"/>
                <a:cs typeface="Arial" charset="0"/>
              </a:defRPr>
            </a:lvl6pPr>
            <a:lvl7pPr marL="1219170" algn="l" rtl="0" eaLnBrk="1" fontAlgn="base" hangingPunct="1">
              <a:lnSpc>
                <a:spcPts val="4800"/>
              </a:lnSpc>
              <a:spcBef>
                <a:spcPct val="0"/>
              </a:spcBef>
              <a:spcAft>
                <a:spcPct val="0"/>
              </a:spcAft>
              <a:defRPr sz="3733">
                <a:solidFill>
                  <a:schemeClr val="tx2"/>
                </a:solidFill>
                <a:latin typeface="Verdana" pitchFamily="34" charset="0"/>
                <a:cs typeface="Arial" charset="0"/>
              </a:defRPr>
            </a:lvl7pPr>
            <a:lvl8pPr marL="1828754" algn="l" rtl="0" eaLnBrk="1" fontAlgn="base" hangingPunct="1">
              <a:lnSpc>
                <a:spcPts val="4800"/>
              </a:lnSpc>
              <a:spcBef>
                <a:spcPct val="0"/>
              </a:spcBef>
              <a:spcAft>
                <a:spcPct val="0"/>
              </a:spcAft>
              <a:defRPr sz="3733">
                <a:solidFill>
                  <a:schemeClr val="tx2"/>
                </a:solidFill>
                <a:latin typeface="Verdana" pitchFamily="34" charset="0"/>
                <a:cs typeface="Arial" charset="0"/>
              </a:defRPr>
            </a:lvl8pPr>
            <a:lvl9pPr marL="2438339" algn="l" rtl="0" eaLnBrk="1" fontAlgn="base" hangingPunct="1">
              <a:lnSpc>
                <a:spcPts val="4800"/>
              </a:lnSpc>
              <a:spcBef>
                <a:spcPct val="0"/>
              </a:spcBef>
              <a:spcAft>
                <a:spcPct val="0"/>
              </a:spcAft>
              <a:defRPr sz="3733">
                <a:solidFill>
                  <a:schemeClr val="tx2"/>
                </a:solidFill>
                <a:latin typeface="Verdana" pitchFamily="34" charset="0"/>
                <a:cs typeface="Arial" charset="0"/>
              </a:defRPr>
            </a:lvl9pPr>
          </a:lstStyle>
          <a:p>
            <a:r>
              <a:rPr lang="en-GB" sz="2100">
                <a:solidFill>
                  <a:srgbClr val="003399"/>
                </a:solidFill>
              </a:rPr>
              <a:t>CTIS Bitesize Talk - Panellists</a:t>
            </a:r>
            <a:endParaRPr lang="en-US" sz="2100">
              <a:solidFill>
                <a:srgbClr val="003399"/>
              </a:solidFill>
            </a:endParaRPr>
          </a:p>
        </p:txBody>
      </p:sp>
      <p:sp>
        <p:nvSpPr>
          <p:cNvPr id="7" name="Slide Number Placeholder 6">
            <a:extLst>
              <a:ext uri="{FF2B5EF4-FFF2-40B4-BE49-F238E27FC236}">
                <a16:creationId xmlns:a16="http://schemas.microsoft.com/office/drawing/2014/main" id="{3F737B7E-3E80-4E15-A77E-71E7D96F76EF}"/>
              </a:ext>
            </a:extLst>
          </p:cNvPr>
          <p:cNvSpPr>
            <a:spLocks noGrp="1"/>
          </p:cNvSpPr>
          <p:nvPr>
            <p:ph type="sldNum" sz="quarter" idx="15"/>
          </p:nvPr>
        </p:nvSpPr>
        <p:spPr/>
        <p:txBody>
          <a:bodyPr/>
          <a:lstStyle/>
          <a:p>
            <a:pPr>
              <a:defRPr/>
            </a:pPr>
            <a:fld id="{F69E6018-59B5-46EA-8869-68040070A540}" type="slidenum">
              <a:rPr lang="en-GB" altLang="en-US" smtClean="0"/>
              <a:pPr>
                <a:defRPr/>
              </a:pPr>
              <a:t>3</a:t>
            </a:fld>
            <a:endParaRPr lang="en-GB" altLang="en-US"/>
          </a:p>
        </p:txBody>
      </p:sp>
      <p:sp>
        <p:nvSpPr>
          <p:cNvPr id="5" name="Footer Placeholder 4">
            <a:extLst>
              <a:ext uri="{FF2B5EF4-FFF2-40B4-BE49-F238E27FC236}">
                <a16:creationId xmlns:a16="http://schemas.microsoft.com/office/drawing/2014/main" id="{A8AD7C0B-BFBE-4879-A3EC-06A94959D45E}"/>
              </a:ext>
            </a:extLst>
          </p:cNvPr>
          <p:cNvSpPr>
            <a:spLocks noGrp="1"/>
          </p:cNvSpPr>
          <p:nvPr>
            <p:ph type="ftr" sz="quarter" idx="14"/>
          </p:nvPr>
        </p:nvSpPr>
        <p:spPr/>
        <p:txBody>
          <a:bodyPr/>
          <a:lstStyle/>
          <a:p>
            <a:r>
              <a:rPr lang="en-GB" altLang="en-US"/>
              <a:t>CTIS Bitesize Talk: Training materials, CTIS pre-requisites, and updates on transparency rules</a:t>
            </a:r>
          </a:p>
        </p:txBody>
      </p:sp>
      <p:pic>
        <p:nvPicPr>
          <p:cNvPr id="19" name="Content Placeholder 3" descr="Logo, company name&#10;&#10;Description automatically generated">
            <a:extLst>
              <a:ext uri="{FF2B5EF4-FFF2-40B4-BE49-F238E27FC236}">
                <a16:creationId xmlns:a16="http://schemas.microsoft.com/office/drawing/2014/main" id="{4F6B3503-67AD-4CF9-8CC3-F80FD586CE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716739" y="2917261"/>
            <a:ext cx="1793136" cy="860705"/>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a:extLst>
              <a:ext uri="{FF2B5EF4-FFF2-40B4-BE49-F238E27FC236}">
                <a16:creationId xmlns:a16="http://schemas.microsoft.com/office/drawing/2014/main" id="{84749661-5AD5-4CF7-A46A-7F898B7AB73F}"/>
              </a:ext>
            </a:extLst>
          </p:cNvPr>
          <p:cNvSpPr/>
          <p:nvPr/>
        </p:nvSpPr>
        <p:spPr>
          <a:xfrm>
            <a:off x="5621227" y="3762965"/>
            <a:ext cx="1964596" cy="544380"/>
          </a:xfrm>
          <a:prstGeom prst="rect">
            <a:avLst/>
          </a:prstGeom>
        </p:spPr>
        <p:txBody>
          <a:bodyPr wrap="square">
            <a:spAutoFit/>
          </a:bodyPr>
          <a:lstStyle/>
          <a:p>
            <a:pPr>
              <a:lnSpc>
                <a:spcPct val="150000"/>
              </a:lnSpc>
            </a:pPr>
            <a:r>
              <a:rPr lang="en-GB" sz="1050" b="1">
                <a:solidFill>
                  <a:srgbClr val="009BBB"/>
                </a:solidFill>
                <a:latin typeface="+mn-lt"/>
                <a:cs typeface="+mn-cs"/>
              </a:rPr>
              <a:t>Francesca Scotti</a:t>
            </a:r>
            <a:br>
              <a:rPr lang="en-GB" sz="1050">
                <a:solidFill>
                  <a:srgbClr val="003399"/>
                </a:solidFill>
                <a:latin typeface="+mn-lt"/>
                <a:ea typeface="Verdana" panose="020B0604030504040204" pitchFamily="34" charset="0"/>
                <a:cs typeface="Verdana" panose="020B0604030504040204" pitchFamily="34" charset="0"/>
              </a:rPr>
            </a:br>
            <a:r>
              <a:rPr lang="en-GB" sz="1050">
                <a:latin typeface="+mn-lt"/>
              </a:rPr>
              <a:t>Scientific Specialist </a:t>
            </a:r>
            <a:endParaRPr lang="en-NL" sz="1050">
              <a:latin typeface="+mn-lt"/>
            </a:endParaRPr>
          </a:p>
        </p:txBody>
      </p:sp>
      <p:sp>
        <p:nvSpPr>
          <p:cNvPr id="15" name="Rectangle 14">
            <a:extLst>
              <a:ext uri="{FF2B5EF4-FFF2-40B4-BE49-F238E27FC236}">
                <a16:creationId xmlns:a16="http://schemas.microsoft.com/office/drawing/2014/main" id="{1C231400-6E6D-4E78-9710-32806317E884}"/>
              </a:ext>
            </a:extLst>
          </p:cNvPr>
          <p:cNvSpPr/>
          <p:nvPr/>
        </p:nvSpPr>
        <p:spPr>
          <a:xfrm>
            <a:off x="4572000" y="3661549"/>
            <a:ext cx="2303861" cy="7817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pic>
        <p:nvPicPr>
          <p:cNvPr id="22" name="Picture 21" descr="A close-up of a person smiling&#10;&#10;Description automatically generated">
            <a:extLst>
              <a:ext uri="{FF2B5EF4-FFF2-40B4-BE49-F238E27FC236}">
                <a16:creationId xmlns:a16="http://schemas.microsoft.com/office/drawing/2014/main" id="{D290741B-448A-EDD5-1BFE-D1EEE934DD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6281" y="1331565"/>
            <a:ext cx="1378321" cy="15084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 name="Content Placeholder 3" descr="Logo, company name&#10;&#10;Description automatically generated">
            <a:extLst>
              <a:ext uri="{FF2B5EF4-FFF2-40B4-BE49-F238E27FC236}">
                <a16:creationId xmlns:a16="http://schemas.microsoft.com/office/drawing/2014/main" id="{3F91DA7F-F744-6A81-110B-3B97B750AF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943439" y="2917261"/>
            <a:ext cx="1716596" cy="823967"/>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A picture containing person, person, lady, posing&#10;&#10;Description automatically generated">
            <a:extLst>
              <a:ext uri="{FF2B5EF4-FFF2-40B4-BE49-F238E27FC236}">
                <a16:creationId xmlns:a16="http://schemas.microsoft.com/office/drawing/2014/main" id="{033256C8-27F5-A808-9EED-E3EBBFECCE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47" t="3028" r="2929" b="25138"/>
          <a:stretch/>
        </p:blipFill>
        <p:spPr>
          <a:xfrm>
            <a:off x="2036942" y="1331565"/>
            <a:ext cx="1505005" cy="15093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6FEB1D8A-5093-D76D-1674-E0DFF97731CC}"/>
              </a:ext>
            </a:extLst>
          </p:cNvPr>
          <p:cNvSpPr txBox="1"/>
          <p:nvPr/>
        </p:nvSpPr>
        <p:spPr>
          <a:xfrm>
            <a:off x="1819440" y="3762965"/>
            <a:ext cx="1964595" cy="544380"/>
          </a:xfrm>
          <a:prstGeom prst="rect">
            <a:avLst/>
          </a:prstGeom>
          <a:noFill/>
        </p:spPr>
        <p:txBody>
          <a:bodyPr wrap="square" rtlCol="0">
            <a:spAutoFit/>
          </a:bodyPr>
          <a:lstStyle/>
          <a:p>
            <a:pPr>
              <a:lnSpc>
                <a:spcPct val="150000"/>
              </a:lnSpc>
              <a:spcAft>
                <a:spcPts val="0"/>
              </a:spcAft>
            </a:pPr>
            <a:r>
              <a:rPr lang="en-GB" sz="1050" b="1">
                <a:solidFill>
                  <a:srgbClr val="009BBB"/>
                </a:solidFill>
              </a:rPr>
              <a:t>Ornela Ademi </a:t>
            </a:r>
            <a:endParaRPr lang="en-NL" sz="1050"/>
          </a:p>
          <a:p>
            <a:pPr>
              <a:lnSpc>
                <a:spcPct val="150000"/>
              </a:lnSpc>
              <a:spcAft>
                <a:spcPts val="0"/>
              </a:spcAft>
            </a:pPr>
            <a:r>
              <a:rPr lang="fr-FR" sz="1050"/>
              <a:t>CTIS Change Manager</a:t>
            </a:r>
            <a:endParaRPr lang="en-NL" sz="1050"/>
          </a:p>
        </p:txBody>
      </p:sp>
    </p:spTree>
    <p:custDataLst>
      <p:tags r:id="rId1"/>
    </p:custDataLst>
    <p:extLst>
      <p:ext uri="{BB962C8B-B14F-4D97-AF65-F5344CB8AC3E}">
        <p14:creationId xmlns:p14="http://schemas.microsoft.com/office/powerpoint/2010/main" val="961220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DE9F-E326-89D9-4B27-05959CD4D85A}"/>
              </a:ext>
            </a:extLst>
          </p:cNvPr>
          <p:cNvSpPr>
            <a:spLocks noGrp="1"/>
          </p:cNvSpPr>
          <p:nvPr>
            <p:ph type="title"/>
          </p:nvPr>
        </p:nvSpPr>
        <p:spPr>
          <a:xfrm>
            <a:off x="251520" y="123478"/>
            <a:ext cx="8424000" cy="713185"/>
          </a:xfrm>
        </p:spPr>
        <p:txBody>
          <a:bodyPr/>
          <a:lstStyle/>
          <a:p>
            <a:r>
              <a:rPr lang="en-GB" dirty="0">
                <a:solidFill>
                  <a:schemeClr val="bg1"/>
                </a:solidFill>
              </a:rPr>
              <a:t>Historical trials: submitted before the new CTIS public website is launched</a:t>
            </a:r>
          </a:p>
        </p:txBody>
      </p:sp>
      <p:sp>
        <p:nvSpPr>
          <p:cNvPr id="3" name="Content Placeholder 2">
            <a:extLst>
              <a:ext uri="{FF2B5EF4-FFF2-40B4-BE49-F238E27FC236}">
                <a16:creationId xmlns:a16="http://schemas.microsoft.com/office/drawing/2014/main" id="{BBAFCCB7-88EC-42F6-4F26-324167D1C1B9}"/>
              </a:ext>
            </a:extLst>
          </p:cNvPr>
          <p:cNvSpPr>
            <a:spLocks noGrp="1"/>
          </p:cNvSpPr>
          <p:nvPr>
            <p:ph idx="1"/>
          </p:nvPr>
        </p:nvSpPr>
        <p:spPr>
          <a:xfrm>
            <a:off x="267920" y="754459"/>
            <a:ext cx="8696568" cy="2969419"/>
          </a:xfrm>
        </p:spPr>
        <p:txBody>
          <a:bodyPr/>
          <a:lstStyle/>
          <a:p>
            <a:pPr>
              <a:spcAft>
                <a:spcPts val="0"/>
              </a:spcAft>
            </a:pPr>
            <a:r>
              <a:rPr lang="en-US" dirty="0"/>
              <a:t>For all those trials </a:t>
            </a:r>
            <a:r>
              <a:rPr lang="en-US" u="sng" dirty="0"/>
              <a:t>submitted</a:t>
            </a:r>
            <a:r>
              <a:rPr lang="en-US" dirty="0"/>
              <a:t> to CTIS prior to the technical implementation of the revised rules on CTIS public website, as of new CTIS public site go-live date:</a:t>
            </a:r>
          </a:p>
          <a:p>
            <a:pPr marL="285750" indent="-285750">
              <a:buFont typeface="Arial" panose="020B0604020202020204" pitchFamily="34" charset="0"/>
              <a:buChar char="•"/>
              <a:tabLst>
                <a:tab pos="457200" algn="l"/>
              </a:tabLst>
            </a:pPr>
            <a:r>
              <a:rPr lang="en-NL" sz="1400" dirty="0">
                <a:effectLst/>
                <a:ea typeface="Verdana" panose="020B0604030504040204" pitchFamily="34" charset="0"/>
                <a:cs typeface="Verdana" panose="020B0604030504040204" pitchFamily="34" charset="0"/>
              </a:rPr>
              <a:t>the structured data will be published for all trials’ categories </a:t>
            </a:r>
            <a:r>
              <a:rPr lang="en-US" sz="1400" dirty="0">
                <a:effectLst/>
                <a:ea typeface="Verdana" panose="020B0604030504040204" pitchFamily="34" charset="0"/>
                <a:cs typeface="Verdana" panose="020B0604030504040204" pitchFamily="34" charset="0"/>
              </a:rPr>
              <a:t>as per</a:t>
            </a:r>
            <a:r>
              <a:rPr lang="en-NL" sz="1400" dirty="0">
                <a:effectLst/>
                <a:ea typeface="Verdana" panose="020B0604030504040204" pitchFamily="34" charset="0"/>
                <a:cs typeface="Verdana" panose="020B0604030504040204" pitchFamily="34" charset="0"/>
              </a:rPr>
              <a:t> revised rules</a:t>
            </a:r>
          </a:p>
          <a:p>
            <a:pPr marL="285750" lvl="0" indent="-285750">
              <a:buFont typeface="Arial" panose="020B0604020202020204" pitchFamily="34" charset="0"/>
              <a:buChar char="•"/>
              <a:tabLst>
                <a:tab pos="457200" algn="l"/>
              </a:tabLst>
            </a:pPr>
            <a:r>
              <a:rPr lang="en-GB" sz="1400" kern="100" dirty="0">
                <a:ea typeface="Calibri" panose="020F0502020204030204" pitchFamily="34" charset="0"/>
                <a:cs typeface="Times New Roman" panose="02020603050405020304" pitchFamily="18" charset="0"/>
              </a:rPr>
              <a:t>documents will not be published: p</a:t>
            </a:r>
            <a:r>
              <a:rPr lang="en-GB" sz="1400" kern="100" dirty="0">
                <a:effectLst/>
                <a:ea typeface="Calibri" panose="020F0502020204030204" pitchFamily="34" charset="0"/>
                <a:cs typeface="Times New Roman" panose="02020603050405020304" pitchFamily="18" charset="0"/>
              </a:rPr>
              <a:t>ublication of documents in scope of the revised rules will occur only when included in applications submitted </a:t>
            </a:r>
            <a:r>
              <a:rPr lang="en-GB" sz="1400" u="sng" kern="100" dirty="0">
                <a:effectLst/>
                <a:ea typeface="Calibri" panose="020F0502020204030204" pitchFamily="34" charset="0"/>
                <a:cs typeface="Times New Roman" panose="02020603050405020304" pitchFamily="18" charset="0"/>
              </a:rPr>
              <a:t>after</a:t>
            </a:r>
            <a:r>
              <a:rPr lang="en-GB" sz="1400" kern="100" dirty="0">
                <a:effectLst/>
                <a:ea typeface="Calibri" panose="020F0502020204030204" pitchFamily="34" charset="0"/>
                <a:cs typeface="Times New Roman" panose="02020603050405020304" pitchFamily="18" charset="0"/>
              </a:rPr>
              <a:t> the </a:t>
            </a:r>
            <a:r>
              <a:rPr lang="en-GB" sz="1400" kern="100" dirty="0">
                <a:ea typeface="Calibri" panose="020F0502020204030204" pitchFamily="34" charset="0"/>
                <a:cs typeface="Times New Roman" panose="02020603050405020304" pitchFamily="18" charset="0"/>
              </a:rPr>
              <a:t>revised </a:t>
            </a:r>
            <a:r>
              <a:rPr lang="en-GB" sz="1400" kern="100" dirty="0">
                <a:effectLst/>
                <a:ea typeface="Calibri" panose="020F0502020204030204" pitchFamily="34" charset="0"/>
                <a:cs typeface="Times New Roman" panose="02020603050405020304" pitchFamily="18" charset="0"/>
              </a:rPr>
              <a:t>rules are in place (</a:t>
            </a:r>
            <a:r>
              <a:rPr lang="en-US" sz="1400" kern="100" dirty="0">
                <a:effectLst/>
                <a:ea typeface="Calibri" panose="020F0502020204030204" pitchFamily="34" charset="0"/>
                <a:cs typeface="Times New Roman" panose="02020603050405020304" pitchFamily="18" charset="0"/>
              </a:rPr>
              <a:t>this applies to all historical trials, regardless of the previous use of deferrals or publication status)</a:t>
            </a:r>
          </a:p>
          <a:p>
            <a:pPr>
              <a:lnSpc>
                <a:spcPct val="100000"/>
              </a:lnSpc>
              <a:spcAft>
                <a:spcPts val="0"/>
              </a:spcAft>
            </a:pPr>
            <a:r>
              <a:rPr lang="en-GB" sz="1200" kern="100" dirty="0">
                <a:cs typeface="Times New Roman" panose="02020603050405020304" pitchFamily="18" charset="0"/>
              </a:rPr>
              <a:t>Example: phase II trial with deferral on protocol, initial application submitted before technical implementation of revised rules in the CTIS website:</a:t>
            </a:r>
            <a:endParaRPr lang="en-NL" sz="1200" kern="100" dirty="0">
              <a:cs typeface="Times New Roman" panose="02020603050405020304" pitchFamily="18" charset="0"/>
            </a:endParaRPr>
          </a:p>
          <a:p>
            <a:pPr marL="342900" lvl="0" indent="-342900">
              <a:lnSpc>
                <a:spcPct val="100000"/>
              </a:lnSpc>
              <a:spcAft>
                <a:spcPts val="0"/>
              </a:spcAft>
              <a:buFont typeface="Arial" panose="020B0604020202020204" pitchFamily="34" charset="0"/>
              <a:buChar char="•"/>
              <a:tabLst>
                <a:tab pos="457200" algn="l"/>
              </a:tabLst>
            </a:pPr>
            <a:r>
              <a:rPr lang="en-GB" sz="1200" kern="100" dirty="0">
                <a:cs typeface="Times New Roman" panose="02020603050405020304" pitchFamily="18" charset="0"/>
              </a:rPr>
              <a:t>Structured data published at the date of go live of new CTIS public website</a:t>
            </a:r>
          </a:p>
          <a:p>
            <a:pPr marL="342900" indent="-342900">
              <a:lnSpc>
                <a:spcPct val="100000"/>
              </a:lnSpc>
              <a:spcAft>
                <a:spcPts val="0"/>
              </a:spcAft>
              <a:buFont typeface="Arial" panose="020B0604020202020204" pitchFamily="34" charset="0"/>
              <a:buChar char="•"/>
              <a:tabLst>
                <a:tab pos="457200" algn="l"/>
              </a:tabLst>
            </a:pPr>
            <a:r>
              <a:rPr lang="en-GB" sz="1200" kern="100" dirty="0">
                <a:cs typeface="Times New Roman" panose="02020603050405020304" pitchFamily="18" charset="0"/>
              </a:rPr>
              <a:t>Documents of initial application not published on new CTIS public website</a:t>
            </a:r>
            <a:endParaRPr lang="en-NL" sz="1200" kern="100" dirty="0">
              <a:cs typeface="Times New Roman" panose="02020603050405020304" pitchFamily="18" charset="0"/>
            </a:endParaRPr>
          </a:p>
          <a:p>
            <a:pPr marL="342900" indent="-342900">
              <a:lnSpc>
                <a:spcPct val="100000"/>
              </a:lnSpc>
              <a:spcAft>
                <a:spcPts val="0"/>
              </a:spcAft>
              <a:buFont typeface="Arial" panose="020B0604020202020204" pitchFamily="34" charset="0"/>
              <a:buChar char="•"/>
              <a:tabLst>
                <a:tab pos="457200" algn="l"/>
              </a:tabLst>
            </a:pPr>
            <a:r>
              <a:rPr lang="en-GB" sz="1200" kern="100" dirty="0">
                <a:cs typeface="Times New Roman" panose="02020603050405020304" pitchFamily="18" charset="0"/>
              </a:rPr>
              <a:t>SM-1 submitted 1 month after go live of new CTIS public website </a:t>
            </a:r>
            <a:r>
              <a:rPr lang="en-GB" sz="1200" dirty="0">
                <a:effectLst/>
                <a:latin typeface="Verdana" panose="020B0604030504040204" pitchFamily="34" charset="0"/>
                <a:ea typeface="Verdana" panose="020B0604030504040204" pitchFamily="34" charset="0"/>
                <a:cs typeface="Verdana" panose="020B0604030504040204" pitchFamily="34" charset="0"/>
              </a:rPr>
              <a:t>with the purpose of updating the IB: protocol and synopsis will be subject to publication as per revised rules</a:t>
            </a:r>
            <a:endParaRPr lang="en-NL" sz="12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F8785421-5059-EC69-E005-BE49BA656FD3}"/>
              </a:ext>
            </a:extLst>
          </p:cNvPr>
          <p:cNvSpPr txBox="1"/>
          <p:nvPr/>
        </p:nvSpPr>
        <p:spPr>
          <a:xfrm>
            <a:off x="267920" y="3867894"/>
            <a:ext cx="8605712"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1600" b="0" i="1" u="none" strike="noStrike" kern="100" cap="none" spc="0" normalizeH="0" baseline="0" noProof="0" dirty="0">
                <a:ln>
                  <a:noFill/>
                </a:ln>
                <a:solidFill>
                  <a:srgbClr val="00B050"/>
                </a:solidFill>
                <a:effectLst/>
                <a:uLnTx/>
                <a:uFillTx/>
                <a:latin typeface="Verdana" panose="020B0604030504040204" pitchFamily="34" charset="0"/>
                <a:ea typeface="Calibri" panose="020F0502020204030204" pitchFamily="34" charset="0"/>
                <a:cs typeface="Times New Roman" panose="02020603050405020304" pitchFamily="18" charset="0"/>
                <a:sym typeface="Wingdings" panose="05000000000000000000" pitchFamily="2" charset="2"/>
              </a:rPr>
              <a:t> </a:t>
            </a:r>
            <a:r>
              <a:rPr kumimoji="0" lang="en-GB" sz="1600" b="0" i="1" u="none" strike="noStrike" kern="100" cap="none" spc="0" normalizeH="0" baseline="0" noProof="0" dirty="0">
                <a:ln>
                  <a:noFill/>
                </a:ln>
                <a:solidFill>
                  <a:srgbClr val="00B050"/>
                </a:solidFill>
                <a:effectLst/>
                <a:uLnTx/>
                <a:uFillTx/>
                <a:latin typeface="Verdana" panose="020B0604030504040204" pitchFamily="34" charset="0"/>
                <a:ea typeface="Calibri" panose="020F0502020204030204" pitchFamily="34" charset="0"/>
                <a:cs typeface="Times New Roman" panose="02020603050405020304" pitchFamily="18" charset="0"/>
              </a:rPr>
              <a:t>for applications submitted in CTIS </a:t>
            </a:r>
            <a:r>
              <a:rPr kumimoji="0" lang="en-GB" sz="1600" b="1" i="1" u="none" strike="noStrike" kern="100" cap="none" spc="0" normalizeH="0" baseline="0" noProof="0" dirty="0">
                <a:ln>
                  <a:noFill/>
                </a:ln>
                <a:solidFill>
                  <a:srgbClr val="00B050"/>
                </a:solidFill>
                <a:effectLst/>
                <a:uLnTx/>
                <a:uFillTx/>
                <a:latin typeface="Verdana" panose="020B0604030504040204" pitchFamily="34" charset="0"/>
                <a:ea typeface="Calibri" panose="020F0502020204030204" pitchFamily="34" charset="0"/>
                <a:cs typeface="Times New Roman" panose="02020603050405020304" pitchFamily="18" charset="0"/>
              </a:rPr>
              <a:t>after</a:t>
            </a:r>
            <a:r>
              <a:rPr kumimoji="0" lang="en-GB" sz="1600" b="0" i="1" u="none" strike="noStrike" kern="100" cap="none" spc="0" normalizeH="0" baseline="0" noProof="0" dirty="0">
                <a:ln>
                  <a:noFill/>
                </a:ln>
                <a:solidFill>
                  <a:srgbClr val="00B050"/>
                </a:solidFill>
                <a:effectLst/>
                <a:uLnTx/>
                <a:uFillTx/>
                <a:latin typeface="Verdana" panose="020B0604030504040204" pitchFamily="34" charset="0"/>
                <a:ea typeface="Calibri" panose="020F0502020204030204" pitchFamily="34" charset="0"/>
                <a:cs typeface="Times New Roman" panose="02020603050405020304" pitchFamily="18" charset="0"/>
              </a:rPr>
              <a:t> the launch of the new Public Portal the documents in scope of publication will be published and should be redacted accordingly</a:t>
            </a:r>
            <a:endParaRPr kumimoji="0" lang="en-NL" sz="1600" b="0" i="0" u="none" strike="noStrike" kern="1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68359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4123AC-1316-0CF4-86B2-3694F2C6F8CB}"/>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DB468437-DC6C-443C-8387-7F3DABA73C17}"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40</a:t>
            </a:fld>
            <a:endParaRPr kumimoji="0" lang="en-GB" altLang="en-US" sz="83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 name="Text Placeholder 3">
            <a:extLst>
              <a:ext uri="{FF2B5EF4-FFF2-40B4-BE49-F238E27FC236}">
                <a16:creationId xmlns:a16="http://schemas.microsoft.com/office/drawing/2014/main" id="{90DEEF7B-6B84-AEA0-58CD-404A41DB843F}"/>
              </a:ext>
            </a:extLst>
          </p:cNvPr>
          <p:cNvSpPr>
            <a:spLocks noGrp="1"/>
          </p:cNvSpPr>
          <p:nvPr>
            <p:ph type="body" sz="quarter" idx="14"/>
          </p:nvPr>
        </p:nvSpPr>
        <p:spPr/>
        <p:txBody>
          <a:bodyPr/>
          <a:lstStyle/>
          <a:p>
            <a:r>
              <a:rPr lang="en-GB" dirty="0"/>
              <a:t>Benefits for stakeholders</a:t>
            </a:r>
            <a:endParaRPr lang="en-NL" dirty="0"/>
          </a:p>
        </p:txBody>
      </p:sp>
    </p:spTree>
    <p:custDataLst>
      <p:tags r:id="rId1"/>
    </p:custDataLst>
    <p:extLst>
      <p:ext uri="{BB962C8B-B14F-4D97-AF65-F5344CB8AC3E}">
        <p14:creationId xmlns:p14="http://schemas.microsoft.com/office/powerpoint/2010/main" val="1504635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13D87C36-1B41-2918-B720-56613C98F5E6}"/>
              </a:ext>
            </a:extLst>
          </p:cNvPr>
          <p:cNvSpPr/>
          <p:nvPr/>
        </p:nvSpPr>
        <p:spPr bwMode="auto">
          <a:xfrm>
            <a:off x="491039" y="2695784"/>
            <a:ext cx="7825377" cy="1964198"/>
          </a:xfrm>
          <a:prstGeom prst="roundRect">
            <a:avLst/>
          </a:prstGeom>
          <a:solidFill>
            <a:schemeClr val="accent1"/>
          </a:solidFill>
          <a:ln w="9525" cap="flat" cmpd="sng" algn="ctr">
            <a:solidFill>
              <a:schemeClr val="bg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rtlCol="0" anchor="ctr" anchorCtr="0" compatLnSpc="1">
            <a:prstTxWarp prst="textNoShape">
              <a:avLst/>
            </a:prstTxWarp>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5" name="Slide Number Placeholder 4">
            <a:extLst>
              <a:ext uri="{FF2B5EF4-FFF2-40B4-BE49-F238E27FC236}">
                <a16:creationId xmlns:a16="http://schemas.microsoft.com/office/drawing/2014/main" id="{B8C0199C-78B2-7AD7-07BE-10ACE45DE152}"/>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7957F717-FD23-493C-BA54-F5AB575BDEC9}"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41</a:t>
            </a:fld>
            <a:endParaRPr kumimoji="0" lang="en-GB" altLang="en-US" sz="83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6" name="Title 1">
            <a:extLst>
              <a:ext uri="{FF2B5EF4-FFF2-40B4-BE49-F238E27FC236}">
                <a16:creationId xmlns:a16="http://schemas.microsoft.com/office/drawing/2014/main" id="{B2E288A3-3033-C149-B0B4-C0098C110904}"/>
              </a:ext>
            </a:extLst>
          </p:cNvPr>
          <p:cNvSpPr>
            <a:spLocks noGrp="1"/>
          </p:cNvSpPr>
          <p:nvPr>
            <p:ph type="title"/>
          </p:nvPr>
        </p:nvSpPr>
        <p:spPr>
          <a:xfrm>
            <a:off x="611560" y="3454054"/>
            <a:ext cx="787837" cy="655176"/>
          </a:xfrm>
        </p:spPr>
        <p:txBody>
          <a:bodyPr/>
          <a:lstStyle/>
          <a:p>
            <a:pPr algn="ctr"/>
            <a:r>
              <a:rPr lang="en-GB" sz="1200" dirty="0">
                <a:solidFill>
                  <a:srgbClr val="003399"/>
                </a:solidFill>
              </a:rPr>
              <a:t>Patients,</a:t>
            </a:r>
            <a:br>
              <a:rPr lang="en-GB" sz="1200" dirty="0">
                <a:solidFill>
                  <a:srgbClr val="003399"/>
                </a:solidFill>
              </a:rPr>
            </a:br>
            <a:r>
              <a:rPr lang="en-GB" sz="1200" dirty="0">
                <a:solidFill>
                  <a:srgbClr val="003399"/>
                </a:solidFill>
              </a:rPr>
              <a:t>HCP</a:t>
            </a:r>
            <a:endParaRPr lang="en-NL" sz="1200" dirty="0">
              <a:solidFill>
                <a:srgbClr val="003399"/>
              </a:solidFill>
            </a:endParaRPr>
          </a:p>
        </p:txBody>
      </p:sp>
      <p:sp>
        <p:nvSpPr>
          <p:cNvPr id="8" name="TextBox 7">
            <a:extLst>
              <a:ext uri="{FF2B5EF4-FFF2-40B4-BE49-F238E27FC236}">
                <a16:creationId xmlns:a16="http://schemas.microsoft.com/office/drawing/2014/main" id="{645BC447-9049-2E10-EC80-1C36EB51346B}"/>
              </a:ext>
            </a:extLst>
          </p:cNvPr>
          <p:cNvSpPr txBox="1"/>
          <p:nvPr/>
        </p:nvSpPr>
        <p:spPr>
          <a:xfrm>
            <a:off x="1403648" y="2787774"/>
            <a:ext cx="6880327" cy="1734770"/>
          </a:xfrm>
          <a:prstGeom prst="rect">
            <a:avLst/>
          </a:prstGeom>
          <a:noFill/>
        </p:spPr>
        <p:txBody>
          <a:bodyPr wrap="square">
            <a:spAutoFit/>
          </a:bodyPr>
          <a:lstStyle/>
          <a:p>
            <a:pPr marL="171450" marR="0" lvl="0" indent="-171450" algn="l" defTabSz="914400" rtl="0" eaLnBrk="1" fontAlgn="base" latinLnBrk="0" hangingPunct="1">
              <a:lnSpc>
                <a:spcPct val="120000"/>
              </a:lnSpc>
              <a:spcBef>
                <a:spcPct val="0"/>
              </a:spcBef>
              <a:spcAft>
                <a:spcPct val="0"/>
              </a:spcAft>
              <a:buClrTx/>
              <a:buSzPts val="900"/>
              <a:buFont typeface="Arial" panose="020B0604020202020204" pitchFamily="34" charset="0"/>
              <a:buChar char="•"/>
              <a:tabLst>
                <a:tab pos="226695" algn="l"/>
                <a:tab pos="817245" algn="l"/>
              </a:tabLst>
              <a:defRPr/>
            </a:pPr>
            <a:r>
              <a:rPr kumimoji="0" lang="en-US" sz="1000" b="0" i="0" u="none" strike="noStrike" kern="1200" cap="none" spc="0" normalizeH="0" baseline="0" noProof="0" dirty="0">
                <a:ln>
                  <a:noFill/>
                </a:ln>
                <a:solidFill>
                  <a:srgbClr val="000000"/>
                </a:solidFill>
                <a:effectLst/>
                <a:uLnTx/>
                <a:uFillTx/>
                <a:latin typeface="Verdana" pitchFamily="34" charset="0"/>
                <a:ea typeface="+mn-ea"/>
                <a:cs typeface="Arial" charset="0"/>
              </a:rPr>
              <a:t>Thanks to removing deferral functionality, patients can </a:t>
            </a:r>
            <a:r>
              <a:rPr kumimoji="0" lang="en-US" sz="1000" b="0" i="0" u="none" strike="noStrike" kern="1200" cap="none" spc="0" normalizeH="0" baseline="0" noProof="0" dirty="0">
                <a:ln>
                  <a:noFill/>
                </a:ln>
                <a:solidFill>
                  <a:srgbClr val="003399"/>
                </a:solidFill>
                <a:effectLst/>
                <a:uLnTx/>
                <a:uFillTx/>
                <a:latin typeface="Verdana" pitchFamily="34" charset="0"/>
                <a:ea typeface="+mn-ea"/>
                <a:cs typeface="Arial" charset="0"/>
              </a:rPr>
              <a:t>access key data and documents as early as possible in the clinical trial lifecycle</a:t>
            </a:r>
            <a:r>
              <a:rPr kumimoji="0" lang="en-US" sz="1000" b="0" i="0" u="none" strike="noStrike" kern="1200" cap="none" spc="0" normalizeH="0" baseline="0" noProof="0" dirty="0">
                <a:ln>
                  <a:noFill/>
                </a:ln>
                <a:solidFill>
                  <a:srgbClr val="000000"/>
                </a:solidFill>
                <a:effectLst/>
                <a:uLnTx/>
                <a:uFillTx/>
                <a:latin typeface="Verdana" pitchFamily="34" charset="0"/>
                <a:ea typeface="+mn-ea"/>
                <a:cs typeface="Arial" charset="0"/>
              </a:rPr>
              <a:t>, before the start of the trial</a:t>
            </a:r>
          </a:p>
          <a:p>
            <a:pPr marL="0" marR="0" lvl="0" indent="0" algn="l" defTabSz="914400" rtl="0" eaLnBrk="1" fontAlgn="base" latinLnBrk="0" hangingPunct="1">
              <a:lnSpc>
                <a:spcPct val="120000"/>
              </a:lnSpc>
              <a:spcBef>
                <a:spcPct val="0"/>
              </a:spcBef>
              <a:spcAft>
                <a:spcPct val="0"/>
              </a:spcAft>
              <a:buClrTx/>
              <a:buSzPts val="900"/>
              <a:buFontTx/>
              <a:buNone/>
              <a:tabLst>
                <a:tab pos="226695" algn="l"/>
                <a:tab pos="817245" algn="l"/>
              </a:tabLst>
              <a:defRPr/>
            </a:pPr>
            <a:endParaRPr kumimoji="0" lang="en-US" sz="1000" b="0" i="0" u="none" strike="noStrike" kern="1200" cap="none" spc="0" normalizeH="0" baseline="0" noProof="0" dirty="0">
              <a:ln>
                <a:noFill/>
              </a:ln>
              <a:solidFill>
                <a:srgbClr val="000000"/>
              </a:solidFill>
              <a:effectLst/>
              <a:uLnTx/>
              <a:uFillTx/>
              <a:latin typeface="Verdana" pitchFamily="34" charset="0"/>
              <a:ea typeface="+mn-ea"/>
              <a:cs typeface="Arial" charset="0"/>
            </a:endParaRPr>
          </a:p>
          <a:p>
            <a:pPr marL="171450" marR="0" lvl="0" indent="-171450" algn="l" defTabSz="914400" rtl="0" eaLnBrk="1" fontAlgn="base" latinLnBrk="0" hangingPunct="1">
              <a:lnSpc>
                <a:spcPct val="120000"/>
              </a:lnSpc>
              <a:spcBef>
                <a:spcPct val="0"/>
              </a:spcBef>
              <a:spcAft>
                <a:spcPct val="0"/>
              </a:spcAft>
              <a:buClrTx/>
              <a:buSzPts val="900"/>
              <a:buFont typeface="Arial" panose="020B0604020202020204" pitchFamily="34" charset="0"/>
              <a:buChar char="•"/>
              <a:tabLst>
                <a:tab pos="226695" algn="l"/>
                <a:tab pos="817245" algn="l"/>
              </a:tabLst>
              <a:defRPr/>
            </a:pPr>
            <a:r>
              <a:rPr kumimoji="0" lang="en-US" sz="1000" b="0" i="0" u="none" strike="noStrike" kern="1200" cap="none" spc="0" normalizeH="0" baseline="0" noProof="0" dirty="0">
                <a:ln>
                  <a:noFill/>
                </a:ln>
                <a:solidFill>
                  <a:srgbClr val="000000"/>
                </a:solidFill>
                <a:effectLst/>
                <a:uLnTx/>
                <a:uFillTx/>
                <a:latin typeface="Verdana" pitchFamily="34" charset="0"/>
                <a:ea typeface="+mn-ea"/>
                <a:cs typeface="Arial" charset="0"/>
              </a:rPr>
              <a:t>Focus on publication of key clinical trial information (incl. protocols) </a:t>
            </a:r>
            <a:r>
              <a:rPr kumimoji="0" lang="en-US" sz="1000" b="0" i="0" u="none" strike="noStrike" kern="1200" cap="none" spc="0" normalizeH="0" baseline="0" noProof="0" dirty="0">
                <a:ln>
                  <a:noFill/>
                </a:ln>
                <a:solidFill>
                  <a:srgbClr val="000000"/>
                </a:solidFill>
                <a:effectLst/>
                <a:uLnTx/>
                <a:uFillTx/>
                <a:latin typeface="Verdana" pitchFamily="34" charset="0"/>
                <a:ea typeface="+mn-ea"/>
                <a:cs typeface="Arial" charset="0"/>
                <a:sym typeface="Wingdings" panose="05000000000000000000" pitchFamily="2" charset="2"/>
              </a:rPr>
              <a:t> </a:t>
            </a:r>
            <a:r>
              <a:rPr kumimoji="0" lang="en-US" sz="1000" b="0" i="0" u="none" strike="noStrike" kern="1200" cap="none" spc="0" normalizeH="0" baseline="0" noProof="0" dirty="0">
                <a:ln>
                  <a:noFill/>
                </a:ln>
                <a:solidFill>
                  <a:srgbClr val="000000"/>
                </a:solidFill>
                <a:effectLst/>
                <a:uLnTx/>
                <a:uFillTx/>
                <a:latin typeface="Verdana" pitchFamily="34" charset="0"/>
                <a:ea typeface="+mn-ea"/>
                <a:cs typeface="Arial" charset="0"/>
              </a:rPr>
              <a:t>patients able to easily </a:t>
            </a:r>
            <a:r>
              <a:rPr kumimoji="0" lang="en-US" sz="1000" b="0" i="0" u="none" strike="noStrike" kern="1200" cap="none" spc="0" normalizeH="0" baseline="0" noProof="0" dirty="0">
                <a:ln>
                  <a:noFill/>
                </a:ln>
                <a:solidFill>
                  <a:srgbClr val="003399"/>
                </a:solidFill>
                <a:effectLst/>
                <a:uLnTx/>
                <a:uFillTx/>
                <a:latin typeface="Verdana" pitchFamily="34" charset="0"/>
                <a:ea typeface="+mn-ea"/>
                <a:cs typeface="Arial" charset="0"/>
              </a:rPr>
              <a:t>identify published information of interest by reduced complexity</a:t>
            </a:r>
          </a:p>
          <a:p>
            <a:pPr marL="0" marR="0" lvl="0" indent="0" algn="l" defTabSz="914400" rtl="0" eaLnBrk="1" fontAlgn="base" latinLnBrk="0" hangingPunct="1">
              <a:lnSpc>
                <a:spcPct val="120000"/>
              </a:lnSpc>
              <a:spcBef>
                <a:spcPct val="0"/>
              </a:spcBef>
              <a:spcAft>
                <a:spcPct val="0"/>
              </a:spcAft>
              <a:buClrTx/>
              <a:buSzPts val="900"/>
              <a:buFontTx/>
              <a:buNone/>
              <a:tabLst>
                <a:tab pos="226695" algn="l"/>
                <a:tab pos="817245" algn="l"/>
              </a:tabLst>
              <a:defRPr/>
            </a:pPr>
            <a:endParaRPr kumimoji="0" lang="en-US" sz="1000" b="0" i="0" u="none" strike="noStrike" kern="1200" cap="none" spc="0" normalizeH="0" baseline="0" noProof="0" dirty="0">
              <a:ln>
                <a:noFill/>
              </a:ln>
              <a:solidFill>
                <a:srgbClr val="003399"/>
              </a:solidFill>
              <a:effectLst/>
              <a:uLnTx/>
              <a:uFillTx/>
              <a:latin typeface="Verdana" pitchFamily="34" charset="0"/>
              <a:ea typeface="+mn-ea"/>
              <a:cs typeface="Arial" charset="0"/>
            </a:endParaRPr>
          </a:p>
          <a:p>
            <a:pPr marL="171450" marR="0" lvl="0" indent="-171450" algn="l" defTabSz="914400" rtl="0" eaLnBrk="1" fontAlgn="base" latinLnBrk="0" hangingPunct="1">
              <a:lnSpc>
                <a:spcPct val="120000"/>
              </a:lnSpc>
              <a:spcBef>
                <a:spcPct val="0"/>
              </a:spcBef>
              <a:spcAft>
                <a:spcPct val="0"/>
              </a:spcAft>
              <a:buClrTx/>
              <a:buSzPts val="900"/>
              <a:buFont typeface="Arial" panose="020B0604020202020204" pitchFamily="34" charset="0"/>
              <a:buChar char="•"/>
              <a:tabLst>
                <a:tab pos="226695" algn="l"/>
                <a:tab pos="817245" algn="l"/>
              </a:tabLst>
              <a:defRPr/>
            </a:pPr>
            <a:r>
              <a:rPr kumimoji="0" lang="en-GB" sz="1000" b="0" i="0" u="none" strike="noStrike" kern="1200" cap="none" spc="0" normalizeH="0" baseline="0" noProof="0" dirty="0">
                <a:ln>
                  <a:noFill/>
                </a:ln>
                <a:solidFill>
                  <a:srgbClr val="000000"/>
                </a:solidFill>
                <a:effectLst/>
                <a:uLnTx/>
                <a:uFillTx/>
                <a:latin typeface="Verdana" pitchFamily="34" charset="0"/>
                <a:ea typeface="+mn-ea"/>
                <a:cs typeface="Arial" charset="0"/>
              </a:rPr>
              <a:t>Earlier access to information for patients will facilitate the start of trial and enrolment</a:t>
            </a:r>
          </a:p>
          <a:p>
            <a:pPr marL="0" marR="0" lvl="0" indent="0" algn="l" defTabSz="914400" rtl="0" eaLnBrk="1" fontAlgn="base" latinLnBrk="0" hangingPunct="1">
              <a:lnSpc>
                <a:spcPct val="120000"/>
              </a:lnSpc>
              <a:spcBef>
                <a:spcPct val="0"/>
              </a:spcBef>
              <a:spcAft>
                <a:spcPct val="0"/>
              </a:spcAft>
              <a:buClrTx/>
              <a:buSzPts val="900"/>
              <a:buFontTx/>
              <a:buNone/>
              <a:tabLst>
                <a:tab pos="226695" algn="l"/>
                <a:tab pos="817245" algn="l"/>
              </a:tabLst>
              <a:defRPr/>
            </a:pPr>
            <a:endParaRPr kumimoji="0" lang="en-GB" sz="1000" b="0" i="0" u="none" strike="noStrike" kern="1200" cap="none" spc="0" normalizeH="0" baseline="0" noProof="0" dirty="0">
              <a:ln>
                <a:noFill/>
              </a:ln>
              <a:solidFill>
                <a:srgbClr val="000000"/>
              </a:solidFill>
              <a:effectLst/>
              <a:uLnTx/>
              <a:uFillTx/>
              <a:latin typeface="Verdana" pitchFamily="34" charset="0"/>
              <a:ea typeface="+mn-ea"/>
              <a:cs typeface="Arial" charset="0"/>
            </a:endParaRPr>
          </a:p>
          <a:p>
            <a:pPr marL="171450" marR="0" lvl="0" indent="-171450" algn="l" defTabSz="914400" rtl="0" eaLnBrk="1" fontAlgn="base" latinLnBrk="0" hangingPunct="1">
              <a:lnSpc>
                <a:spcPct val="120000"/>
              </a:lnSpc>
              <a:spcBef>
                <a:spcPct val="0"/>
              </a:spcBef>
              <a:spcAft>
                <a:spcPct val="0"/>
              </a:spcAft>
              <a:buClrTx/>
              <a:buSzPts val="900"/>
              <a:buFont typeface="Arial" panose="020B0604020202020204" pitchFamily="34" charset="0"/>
              <a:buChar char="•"/>
              <a:tabLst>
                <a:tab pos="226695" algn="l"/>
                <a:tab pos="817245" algn="l"/>
              </a:tabLst>
              <a:defRPr/>
            </a:pPr>
            <a:r>
              <a:rPr kumimoji="0" lang="en-GB" sz="1000" b="0" i="0" u="none" strike="noStrike" kern="1200" cap="none" spc="0" normalizeH="0" baseline="0" noProof="0" dirty="0">
                <a:ln>
                  <a:noFill/>
                </a:ln>
                <a:solidFill>
                  <a:srgbClr val="000000"/>
                </a:solidFill>
                <a:effectLst/>
                <a:uLnTx/>
                <a:uFillTx/>
                <a:latin typeface="Verdana" pitchFamily="34" charset="0"/>
                <a:ea typeface="+mn-ea"/>
                <a:cs typeface="Arial" charset="0"/>
              </a:rPr>
              <a:t>Increased awareness on possible treatment options</a:t>
            </a:r>
            <a:endParaRPr kumimoji="0" lang="en-US" sz="10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0" name="Title 1">
            <a:extLst>
              <a:ext uri="{FF2B5EF4-FFF2-40B4-BE49-F238E27FC236}">
                <a16:creationId xmlns:a16="http://schemas.microsoft.com/office/drawing/2014/main" id="{A080E87B-F90D-2723-E97E-9A00F6143E5E}"/>
              </a:ext>
            </a:extLst>
          </p:cNvPr>
          <p:cNvSpPr txBox="1">
            <a:spLocks/>
          </p:cNvSpPr>
          <p:nvPr/>
        </p:nvSpPr>
        <p:spPr bwMode="auto">
          <a:xfrm>
            <a:off x="324464" y="123478"/>
            <a:ext cx="8424000" cy="7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pPr marL="0" marR="0" lvl="0" indent="0" algn="l" defTabSz="914400" rtl="0" eaLnBrk="1" fontAlgn="base" latinLnBrk="0" hangingPunct="1">
              <a:lnSpc>
                <a:spcPts val="2700"/>
              </a:lnSpc>
              <a:spcBef>
                <a:spcPct val="0"/>
              </a:spcBef>
              <a:spcAft>
                <a:spcPct val="0"/>
              </a:spcAft>
              <a:buClrTx/>
              <a:buSzTx/>
              <a:buFontTx/>
              <a:buNone/>
              <a:tabLst/>
              <a:defRPr/>
            </a:pPr>
            <a:r>
              <a:rPr kumimoji="0" lang="en-GB" sz="2100" b="0" i="0" u="none" strike="noStrike" kern="0" cap="none" spc="0" normalizeH="0" baseline="0" noProof="0" dirty="0">
                <a:ln>
                  <a:noFill/>
                </a:ln>
                <a:solidFill>
                  <a:srgbClr val="FFFFFF"/>
                </a:solidFill>
                <a:effectLst/>
                <a:uLnTx/>
                <a:uFillTx/>
                <a:latin typeface="Verdana"/>
                <a:ea typeface="+mj-ea"/>
                <a:cs typeface="Arial"/>
              </a:rPr>
              <a:t>Benefits for stakeholders</a:t>
            </a:r>
            <a:endParaRPr kumimoji="0" lang="en-NL" sz="2100" b="0" i="0" u="none" strike="noStrike" kern="0" cap="none" spc="0" normalizeH="0" baseline="0" noProof="0" dirty="0">
              <a:ln>
                <a:noFill/>
              </a:ln>
              <a:solidFill>
                <a:srgbClr val="FFFFFF"/>
              </a:solidFill>
              <a:effectLst/>
              <a:uLnTx/>
              <a:uFillTx/>
              <a:latin typeface="Verdana"/>
              <a:ea typeface="+mj-ea"/>
              <a:cs typeface="Arial"/>
            </a:endParaRPr>
          </a:p>
        </p:txBody>
      </p:sp>
      <p:sp>
        <p:nvSpPr>
          <p:cNvPr id="4" name="Rectangle: Rounded Corners 3">
            <a:extLst>
              <a:ext uri="{FF2B5EF4-FFF2-40B4-BE49-F238E27FC236}">
                <a16:creationId xmlns:a16="http://schemas.microsoft.com/office/drawing/2014/main" id="{5AD01261-A5E6-0483-D5DC-B5FB13E619D3}"/>
              </a:ext>
            </a:extLst>
          </p:cNvPr>
          <p:cNvSpPr/>
          <p:nvPr/>
        </p:nvSpPr>
        <p:spPr bwMode="auto">
          <a:xfrm>
            <a:off x="491040" y="627534"/>
            <a:ext cx="7825376" cy="1872208"/>
          </a:xfrm>
          <a:prstGeom prst="roundRect">
            <a:avLst/>
          </a:prstGeom>
          <a:solidFill>
            <a:schemeClr val="accent1"/>
          </a:solidFill>
          <a:ln w="9525" cap="flat" cmpd="sng" algn="ctr">
            <a:solidFill>
              <a:schemeClr val="bg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rtlCol="0" anchor="ctr" anchorCtr="0" compatLnSpc="1">
            <a:prstTxWarp prst="textNoShape">
              <a:avLst/>
            </a:prstTxWarp>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7" name="TextBox 6">
            <a:extLst>
              <a:ext uri="{FF2B5EF4-FFF2-40B4-BE49-F238E27FC236}">
                <a16:creationId xmlns:a16="http://schemas.microsoft.com/office/drawing/2014/main" id="{716FC61B-074E-D51D-50B0-A0FD55B7712E}"/>
              </a:ext>
            </a:extLst>
          </p:cNvPr>
          <p:cNvSpPr txBox="1"/>
          <p:nvPr/>
        </p:nvSpPr>
        <p:spPr>
          <a:xfrm>
            <a:off x="1331640" y="846272"/>
            <a:ext cx="7110475" cy="1365438"/>
          </a:xfrm>
          <a:prstGeom prst="rect">
            <a:avLst/>
          </a:prstGeom>
          <a:noFill/>
        </p:spPr>
        <p:txBody>
          <a:bodyPr wrap="square">
            <a:spAutoFit/>
          </a:bodyPr>
          <a:lstStyle/>
          <a:p>
            <a:pPr marL="171450" marR="0" lvl="0" indent="-171450" algn="l" defTabSz="914400" rtl="0" eaLnBrk="1" fontAlgn="base" latinLnBrk="0" hangingPunct="1">
              <a:lnSpc>
                <a:spcPct val="120000"/>
              </a:lnSpc>
              <a:spcBef>
                <a:spcPct val="0"/>
              </a:spcBef>
              <a:spcAft>
                <a:spcPct val="0"/>
              </a:spcAft>
              <a:buClrTx/>
              <a:buSzPts val="900"/>
              <a:buFont typeface="Arial" panose="020B0604020202020204" pitchFamily="34" charset="0"/>
              <a:buChar char="•"/>
              <a:tabLst>
                <a:tab pos="226695" algn="l"/>
                <a:tab pos="817245" algn="l"/>
              </a:tabLst>
              <a:defRPr/>
            </a:pPr>
            <a:r>
              <a:rPr kumimoji="0" lang="en-GB" sz="1000" b="0" i="0" u="none" strike="noStrike" kern="1200" cap="none" spc="0" normalizeH="0" baseline="0" noProof="0" dirty="0">
                <a:ln>
                  <a:noFill/>
                </a:ln>
                <a:solidFill>
                  <a:srgbClr val="000000"/>
                </a:solidFill>
                <a:effectLst/>
                <a:uLnTx/>
                <a:uFillTx/>
                <a:latin typeface="Verdana" pitchFamily="34" charset="0"/>
                <a:ea typeface="+mn-ea"/>
                <a:cs typeface="Arial" charset="0"/>
              </a:rPr>
              <a:t>Less documents requiring redaction of CCI and personal data </a:t>
            </a:r>
            <a:r>
              <a:rPr kumimoji="0" lang="en-GB" sz="1000" b="0" i="0" u="none" strike="noStrike" kern="1200" cap="none" spc="0" normalizeH="0" baseline="0" noProof="0" dirty="0">
                <a:ln>
                  <a:noFill/>
                </a:ln>
                <a:solidFill>
                  <a:srgbClr val="000000"/>
                </a:solidFill>
                <a:effectLst/>
                <a:uLnTx/>
                <a:uFillTx/>
                <a:latin typeface="Verdana" pitchFamily="34" charset="0"/>
                <a:ea typeface="+mn-ea"/>
                <a:cs typeface="Arial" charset="0"/>
                <a:sym typeface="Wingdings" panose="05000000000000000000" pitchFamily="2" charset="2"/>
              </a:rPr>
              <a:t> r</a:t>
            </a:r>
            <a:r>
              <a:rPr kumimoji="0" lang="en-GB" sz="1000" b="0" i="0" u="none" strike="noStrike" kern="1200" cap="none" spc="0" normalizeH="0" baseline="0" noProof="0" dirty="0">
                <a:ln>
                  <a:noFill/>
                </a:ln>
                <a:solidFill>
                  <a:srgbClr val="000000"/>
                </a:solidFill>
                <a:effectLst/>
                <a:uLnTx/>
                <a:uFillTx/>
                <a:latin typeface="Verdana" pitchFamily="34" charset="0"/>
                <a:ea typeface="+mn-ea"/>
                <a:cs typeface="Arial" charset="0"/>
              </a:rPr>
              <a:t>educed complexity and </a:t>
            </a:r>
            <a:r>
              <a:rPr kumimoji="0" lang="en-GB" sz="1000" b="0" i="0" u="none" strike="noStrike" kern="1200" cap="none" spc="0" normalizeH="0" baseline="0" noProof="0" dirty="0">
                <a:ln>
                  <a:noFill/>
                </a:ln>
                <a:solidFill>
                  <a:srgbClr val="003399"/>
                </a:solidFill>
                <a:effectLst/>
                <a:uLnTx/>
                <a:uFillTx/>
                <a:latin typeface="Verdana" pitchFamily="34" charset="0"/>
                <a:ea typeface="+mn-ea"/>
                <a:cs typeface="Arial" charset="0"/>
              </a:rPr>
              <a:t>faster preparation of CTA dossier</a:t>
            </a:r>
          </a:p>
          <a:p>
            <a:pPr marL="171450" marR="0" lvl="0" indent="-171450" algn="l" defTabSz="914400" rtl="0" eaLnBrk="1" fontAlgn="base" latinLnBrk="0" hangingPunct="1">
              <a:lnSpc>
                <a:spcPct val="120000"/>
              </a:lnSpc>
              <a:spcBef>
                <a:spcPct val="0"/>
              </a:spcBef>
              <a:spcAft>
                <a:spcPct val="0"/>
              </a:spcAft>
              <a:buClrTx/>
              <a:buSzPts val="900"/>
              <a:buFont typeface="Arial" panose="020B0604020202020204" pitchFamily="34" charset="0"/>
              <a:buChar char="•"/>
              <a:tabLst>
                <a:tab pos="226695" algn="l"/>
                <a:tab pos="817245" algn="l"/>
              </a:tabLst>
              <a:defRPr/>
            </a:pPr>
            <a:endParaRPr kumimoji="0" lang="en-GB" sz="1000" b="1" i="0" u="none" strike="noStrike" kern="1200" cap="none" spc="0" normalizeH="0" baseline="0" noProof="0" dirty="0">
              <a:ln>
                <a:noFill/>
              </a:ln>
              <a:solidFill>
                <a:srgbClr val="000000"/>
              </a:solidFill>
              <a:effectLst/>
              <a:uLnTx/>
              <a:uFillTx/>
              <a:latin typeface="Verdana" pitchFamily="34" charset="0"/>
              <a:ea typeface="+mn-ea"/>
              <a:cs typeface="Arial" charset="0"/>
            </a:endParaRPr>
          </a:p>
          <a:p>
            <a:pPr marL="171450" marR="0" lvl="0" indent="-171450" algn="l" defTabSz="914400" rtl="0" eaLnBrk="1" fontAlgn="base" latinLnBrk="0" hangingPunct="1">
              <a:lnSpc>
                <a:spcPct val="120000"/>
              </a:lnSpc>
              <a:spcBef>
                <a:spcPct val="0"/>
              </a:spcBef>
              <a:spcAft>
                <a:spcPct val="0"/>
              </a:spcAft>
              <a:buClrTx/>
              <a:buSzPts val="900"/>
              <a:buFont typeface="Arial" panose="020B0604020202020204" pitchFamily="34" charset="0"/>
              <a:buChar char="•"/>
              <a:tabLst>
                <a:tab pos="226695" algn="l"/>
                <a:tab pos="817245" algn="l"/>
              </a:tabLst>
              <a:defRPr/>
            </a:pPr>
            <a:r>
              <a:rPr kumimoji="0" lang="en-GB" sz="1000" b="0" i="0" u="none" strike="noStrike" kern="1200" cap="none" spc="0" normalizeH="0" baseline="0" noProof="0" dirty="0">
                <a:ln>
                  <a:noFill/>
                </a:ln>
                <a:solidFill>
                  <a:srgbClr val="000000"/>
                </a:solidFill>
                <a:effectLst/>
                <a:uLnTx/>
                <a:uFillTx/>
                <a:latin typeface="Verdana" pitchFamily="34" charset="0"/>
                <a:ea typeface="+mn-ea"/>
                <a:cs typeface="Arial" charset="0"/>
              </a:rPr>
              <a:t>Removal of the deferral mechanism delivers </a:t>
            </a:r>
            <a:r>
              <a:rPr kumimoji="0" lang="en-GB" sz="1000" b="0" i="0" u="none" strike="noStrike" kern="1200" cap="none" spc="0" normalizeH="0" baseline="0" noProof="0" dirty="0">
                <a:ln>
                  <a:noFill/>
                </a:ln>
                <a:solidFill>
                  <a:srgbClr val="003399"/>
                </a:solidFill>
                <a:effectLst/>
                <a:uLnTx/>
                <a:uFillTx/>
                <a:latin typeface="Verdana" pitchFamily="34" charset="0"/>
                <a:ea typeface="+mn-ea"/>
                <a:cs typeface="Arial" charset="0"/>
              </a:rPr>
              <a:t>significant process simplification </a:t>
            </a:r>
            <a:r>
              <a:rPr kumimoji="0" lang="en-GB" sz="1000" b="0" i="0" u="none" strike="noStrike" kern="1200" cap="none" spc="0" normalizeH="0" baseline="0" noProof="0" dirty="0">
                <a:ln>
                  <a:noFill/>
                </a:ln>
                <a:solidFill>
                  <a:srgbClr val="000000"/>
                </a:solidFill>
                <a:effectLst/>
                <a:uLnTx/>
                <a:uFillTx/>
                <a:latin typeface="Verdana" pitchFamily="34" charset="0"/>
                <a:ea typeface="+mn-ea"/>
                <a:cs typeface="Arial" charset="0"/>
              </a:rPr>
              <a:t>and reduces the risk of inadvertent publication of CCI</a:t>
            </a:r>
          </a:p>
          <a:p>
            <a:pPr marL="0" marR="0" lvl="0" indent="0" algn="l" defTabSz="914400" rtl="0" eaLnBrk="1" fontAlgn="base" latinLnBrk="0" hangingPunct="1">
              <a:lnSpc>
                <a:spcPct val="120000"/>
              </a:lnSpc>
              <a:spcBef>
                <a:spcPct val="0"/>
              </a:spcBef>
              <a:spcAft>
                <a:spcPct val="0"/>
              </a:spcAft>
              <a:buClrTx/>
              <a:buSzPts val="900"/>
              <a:buFontTx/>
              <a:buNone/>
              <a:tabLst>
                <a:tab pos="226695" algn="l"/>
                <a:tab pos="817245" algn="l"/>
              </a:tabLst>
              <a:defRPr/>
            </a:pPr>
            <a:endParaRPr kumimoji="0" lang="en-GB" sz="1000" b="0" i="0" u="none" strike="noStrike" kern="1200" cap="none" spc="0" normalizeH="0" baseline="0" noProof="0" dirty="0">
              <a:ln>
                <a:noFill/>
              </a:ln>
              <a:solidFill>
                <a:srgbClr val="000000"/>
              </a:solidFill>
              <a:effectLst/>
              <a:uLnTx/>
              <a:uFillTx/>
              <a:latin typeface="Verdana" pitchFamily="34" charset="0"/>
              <a:ea typeface="+mn-ea"/>
              <a:cs typeface="Arial" charset="0"/>
            </a:endParaRPr>
          </a:p>
          <a:p>
            <a:pPr marL="171450" marR="0" lvl="0" indent="-171450" algn="l" defTabSz="914400" rtl="0" eaLnBrk="1" fontAlgn="base" latinLnBrk="0" hangingPunct="1">
              <a:lnSpc>
                <a:spcPct val="120000"/>
              </a:lnSpc>
              <a:spcBef>
                <a:spcPct val="0"/>
              </a:spcBef>
              <a:spcAft>
                <a:spcPct val="0"/>
              </a:spcAft>
              <a:buClrTx/>
              <a:buSzPts val="900"/>
              <a:buFont typeface="Arial" panose="020B0604020202020204" pitchFamily="34" charset="0"/>
              <a:buChar char="•"/>
              <a:tabLst>
                <a:tab pos="226695" algn="l"/>
                <a:tab pos="817245" algn="l"/>
              </a:tabLst>
              <a:defRPr/>
            </a:pPr>
            <a:r>
              <a:rPr kumimoji="0" lang="en-GB" sz="1000" b="0" i="0" u="none" strike="noStrike" kern="1200" cap="none" spc="0" normalizeH="0" baseline="0" noProof="0" dirty="0">
                <a:ln>
                  <a:noFill/>
                </a:ln>
                <a:solidFill>
                  <a:srgbClr val="000000"/>
                </a:solidFill>
                <a:effectLst/>
                <a:uLnTx/>
                <a:uFillTx/>
                <a:latin typeface="Verdana" pitchFamily="34" charset="0"/>
                <a:ea typeface="+mn-ea"/>
                <a:cs typeface="Arial" charset="0"/>
              </a:rPr>
              <a:t>Simpler and earlier publication increases patients’ engagement and trust</a:t>
            </a:r>
          </a:p>
        </p:txBody>
      </p:sp>
      <p:sp>
        <p:nvSpPr>
          <p:cNvPr id="11" name="Title 1">
            <a:extLst>
              <a:ext uri="{FF2B5EF4-FFF2-40B4-BE49-F238E27FC236}">
                <a16:creationId xmlns:a16="http://schemas.microsoft.com/office/drawing/2014/main" id="{B237C8E9-8A52-EE41-9730-242E977419E7}"/>
              </a:ext>
            </a:extLst>
          </p:cNvPr>
          <p:cNvSpPr txBox="1">
            <a:spLocks/>
          </p:cNvSpPr>
          <p:nvPr/>
        </p:nvSpPr>
        <p:spPr bwMode="auto">
          <a:xfrm>
            <a:off x="611560" y="1419622"/>
            <a:ext cx="1224136"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pPr marL="0" marR="0" lvl="0" indent="0" algn="l" defTabSz="914400" rtl="0" eaLnBrk="1" fontAlgn="base" latinLnBrk="0" hangingPunct="1">
              <a:lnSpc>
                <a:spcPts val="2700"/>
              </a:lnSpc>
              <a:spcBef>
                <a:spcPct val="0"/>
              </a:spcBef>
              <a:spcAft>
                <a:spcPct val="0"/>
              </a:spcAft>
              <a:buClrTx/>
              <a:buSzTx/>
              <a:buFontTx/>
              <a:buNone/>
              <a:tabLst/>
              <a:defRPr/>
            </a:pPr>
            <a:r>
              <a:rPr kumimoji="0" lang="en-GB" sz="1200" b="0" i="0" u="none" strike="noStrike" kern="0" cap="none" spc="0" normalizeH="0" baseline="0" noProof="0" dirty="0">
                <a:ln>
                  <a:noFill/>
                </a:ln>
                <a:solidFill>
                  <a:srgbClr val="003399"/>
                </a:solidFill>
                <a:effectLst/>
                <a:uLnTx/>
                <a:uFillTx/>
                <a:latin typeface="Verdana"/>
                <a:ea typeface="+mj-ea"/>
                <a:cs typeface="Arial"/>
              </a:rPr>
              <a:t>Sponsors</a:t>
            </a:r>
            <a:endParaRPr kumimoji="0" lang="en-NL" sz="1200" b="0" i="0" u="none" strike="noStrike" kern="0" cap="none" spc="0" normalizeH="0" baseline="0" noProof="0" dirty="0">
              <a:ln>
                <a:noFill/>
              </a:ln>
              <a:solidFill>
                <a:srgbClr val="003399"/>
              </a:solidFill>
              <a:effectLst/>
              <a:uLnTx/>
              <a:uFillTx/>
              <a:latin typeface="Verdana"/>
              <a:ea typeface="+mj-ea"/>
              <a:cs typeface="Arial"/>
            </a:endParaRPr>
          </a:p>
        </p:txBody>
      </p:sp>
    </p:spTree>
    <p:custDataLst>
      <p:tags r:id="rId1"/>
    </p:custDataLst>
    <p:extLst>
      <p:ext uri="{BB962C8B-B14F-4D97-AF65-F5344CB8AC3E}">
        <p14:creationId xmlns:p14="http://schemas.microsoft.com/office/powerpoint/2010/main" val="2428090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24E61D-C5A1-A5F4-F26F-0FAE86224269}"/>
              </a:ext>
            </a:extLst>
          </p:cNvPr>
          <p:cNvSpPr>
            <a:spLocks noGrp="1"/>
          </p:cNvSpPr>
          <p:nvPr>
            <p:ph idx="1"/>
          </p:nvPr>
        </p:nvSpPr>
        <p:spPr>
          <a:xfrm>
            <a:off x="358776" y="1059582"/>
            <a:ext cx="8424000" cy="2969419"/>
          </a:xfrm>
        </p:spPr>
        <p:txBody>
          <a:bodyPr/>
          <a:lstStyle/>
          <a:p>
            <a:r>
              <a:rPr lang="en-GB" sz="1800">
                <a:solidFill>
                  <a:schemeClr val="tx2"/>
                </a:solidFill>
              </a:rPr>
              <a:t>                             </a:t>
            </a:r>
          </a:p>
          <a:p>
            <a:endParaRPr lang="en-GB" sz="1800">
              <a:solidFill>
                <a:schemeClr val="tx2"/>
              </a:solidFill>
            </a:endParaRPr>
          </a:p>
          <a:p>
            <a:r>
              <a:rPr lang="en-GB" sz="1800">
                <a:solidFill>
                  <a:schemeClr val="tx2"/>
                </a:solidFill>
              </a:rPr>
              <a:t>                                Thank you for your attention</a:t>
            </a:r>
            <a:endParaRPr lang="en-NL" sz="1800">
              <a:solidFill>
                <a:schemeClr val="tx2"/>
              </a:solidFill>
            </a:endParaRPr>
          </a:p>
        </p:txBody>
      </p:sp>
      <p:sp>
        <p:nvSpPr>
          <p:cNvPr id="5" name="Slide Number Placeholder 4">
            <a:extLst>
              <a:ext uri="{FF2B5EF4-FFF2-40B4-BE49-F238E27FC236}">
                <a16:creationId xmlns:a16="http://schemas.microsoft.com/office/drawing/2014/main" id="{4A8BA630-783D-9465-188A-7084FE08F256}"/>
              </a:ext>
            </a:extLst>
          </p:cNvPr>
          <p:cNvSpPr>
            <a:spLocks noGrp="1"/>
          </p:cNvSpPr>
          <p:nvPr>
            <p:ph type="sldNum" sz="quarter" idx="11"/>
          </p:nvPr>
        </p:nvSpPr>
        <p:spPr/>
        <p:txBody>
          <a:bodyPr/>
          <a:lstStyle/>
          <a:p>
            <a:fld id="{7957F717-FD23-493C-BA54-F5AB575BDEC9}" type="slidenum">
              <a:rPr lang="en-GB" altLang="en-US" smtClean="0"/>
              <a:pPr/>
              <a:t>42</a:t>
            </a:fld>
            <a:endParaRPr lang="en-GB" altLang="en-US"/>
          </a:p>
        </p:txBody>
      </p:sp>
      <p:sp>
        <p:nvSpPr>
          <p:cNvPr id="2" name="Footer Placeholder 1">
            <a:extLst>
              <a:ext uri="{FF2B5EF4-FFF2-40B4-BE49-F238E27FC236}">
                <a16:creationId xmlns:a16="http://schemas.microsoft.com/office/drawing/2014/main" id="{9A9C3DBA-2AEB-9C6C-0C9F-B8EC058AE976}"/>
              </a:ext>
            </a:extLst>
          </p:cNvPr>
          <p:cNvSpPr>
            <a:spLocks noGrp="1"/>
          </p:cNvSpPr>
          <p:nvPr>
            <p:ph type="ftr" sz="quarter" idx="10"/>
          </p:nvPr>
        </p:nvSpPr>
        <p:spPr/>
        <p:txBody>
          <a:bodyPr/>
          <a:lstStyle/>
          <a:p>
            <a:r>
              <a:rPr lang="en-GB" altLang="en-US"/>
              <a:t>CTIS Bitesize Talk: Training materials, CTIS pre-requisites, and updates on transparency rules</a:t>
            </a:r>
          </a:p>
        </p:txBody>
      </p:sp>
    </p:spTree>
    <p:custDataLst>
      <p:tags r:id="rId1"/>
    </p:custDataLst>
    <p:extLst>
      <p:ext uri="{BB962C8B-B14F-4D97-AF65-F5344CB8AC3E}">
        <p14:creationId xmlns:p14="http://schemas.microsoft.com/office/powerpoint/2010/main" val="3479501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E634D3-9356-4A3D-9746-F798F2B3FF3D}"/>
              </a:ext>
            </a:extLst>
          </p:cNvPr>
          <p:cNvSpPr>
            <a:spLocks noGrp="1"/>
          </p:cNvSpPr>
          <p:nvPr>
            <p:ph type="title"/>
          </p:nvPr>
        </p:nvSpPr>
        <p:spPr>
          <a:xfrm>
            <a:off x="358776" y="769145"/>
            <a:ext cx="8424000" cy="713185"/>
          </a:xfrm>
        </p:spPr>
        <p:txBody>
          <a:bodyPr wrap="square" anchor="t">
            <a:normAutofit/>
          </a:bodyPr>
          <a:lstStyle/>
          <a:p>
            <a:r>
              <a:rPr lang="en-GB"/>
              <a:t>CTIS Training Environment update</a:t>
            </a:r>
            <a:endParaRPr lang="en-NL"/>
          </a:p>
        </p:txBody>
      </p:sp>
      <p:sp>
        <p:nvSpPr>
          <p:cNvPr id="7" name="Content Placeholder 6">
            <a:extLst>
              <a:ext uri="{FF2B5EF4-FFF2-40B4-BE49-F238E27FC236}">
                <a16:creationId xmlns:a16="http://schemas.microsoft.com/office/drawing/2014/main" id="{0B509D71-D09A-4483-A6CB-B514A962DC8B}"/>
              </a:ext>
            </a:extLst>
          </p:cNvPr>
          <p:cNvSpPr>
            <a:spLocks noGrp="1"/>
          </p:cNvSpPr>
          <p:nvPr>
            <p:ph sz="half" idx="1"/>
          </p:nvPr>
        </p:nvSpPr>
        <p:spPr>
          <a:xfrm>
            <a:off x="358777" y="1400357"/>
            <a:ext cx="5847031" cy="2969419"/>
          </a:xfrm>
        </p:spPr>
        <p:txBody>
          <a:bodyPr wrap="square" anchor="t">
            <a:normAutofit/>
          </a:bodyPr>
          <a:lstStyle/>
          <a:p>
            <a:r>
              <a:rPr lang="en-US" sz="1200"/>
              <a:t>The</a:t>
            </a:r>
            <a:r>
              <a:rPr lang="en-GB" sz="1200"/>
              <a:t> CTIS Training environment survey (Survey 4.0) is reopened: </a:t>
            </a:r>
          </a:p>
          <a:p>
            <a:r>
              <a:rPr lang="en-GB" sz="1200">
                <a:hlinkClick r:id="rId3"/>
              </a:rPr>
              <a:t>https://ec.europa.eu/eusurvey/runner/2abb5ba8-0ec4-9979-b692-0c63f4508b9b</a:t>
            </a:r>
            <a:endParaRPr lang="en-GB" sz="1200"/>
          </a:p>
          <a:p>
            <a:r>
              <a:rPr lang="en-GB" sz="1200"/>
              <a:t>This survey collects expressions of interest in accessing the CTIS training environment, information and contact details of representative individuals, the organisations that they represent and the planning for use of CTIS of these organisations is reopened. </a:t>
            </a:r>
          </a:p>
          <a:p>
            <a:r>
              <a:rPr lang="en-GB" sz="1200"/>
              <a:t>All details will serve to proactively identify the needs and intentions of use of CTIS and grant access accordingly.</a:t>
            </a:r>
            <a:endParaRPr lang="en-NL" sz="1200"/>
          </a:p>
        </p:txBody>
      </p:sp>
      <p:pic>
        <p:nvPicPr>
          <p:cNvPr id="9" name="Picture 8">
            <a:extLst>
              <a:ext uri="{FF2B5EF4-FFF2-40B4-BE49-F238E27FC236}">
                <a16:creationId xmlns:a16="http://schemas.microsoft.com/office/drawing/2014/main" id="{AE9E609C-88F2-4400-AF42-093CAFF21365}"/>
              </a:ext>
            </a:extLst>
          </p:cNvPr>
          <p:cNvPicPr>
            <a:picLocks noChangeAspect="1"/>
          </p:cNvPicPr>
          <p:nvPr/>
        </p:nvPicPr>
        <p:blipFill>
          <a:blip r:embed="rId4"/>
          <a:stretch>
            <a:fillRect/>
          </a:stretch>
        </p:blipFill>
        <p:spPr>
          <a:xfrm>
            <a:off x="6405475" y="1268425"/>
            <a:ext cx="2443857" cy="2969419"/>
          </a:xfrm>
          <a:prstGeom prst="rect">
            <a:avLst/>
          </a:prstGeom>
          <a:noFill/>
        </p:spPr>
      </p:pic>
      <p:sp>
        <p:nvSpPr>
          <p:cNvPr id="4" name="Slide Number Placeholder 3">
            <a:extLst>
              <a:ext uri="{FF2B5EF4-FFF2-40B4-BE49-F238E27FC236}">
                <a16:creationId xmlns:a16="http://schemas.microsoft.com/office/drawing/2014/main" id="{518B64F6-7217-46FA-9DCC-FC03C01EA532}"/>
              </a:ext>
            </a:extLst>
          </p:cNvPr>
          <p:cNvSpPr>
            <a:spLocks noGrp="1"/>
          </p:cNvSpPr>
          <p:nvPr>
            <p:ph type="sldNum" sz="quarter" idx="11"/>
          </p:nvPr>
        </p:nvSpPr>
        <p:spPr>
          <a:xfrm>
            <a:off x="360365" y="4804172"/>
            <a:ext cx="307975" cy="179784"/>
          </a:xfrm>
        </p:spPr>
        <p:txBody>
          <a:bodyPr wrap="square" anchor="t">
            <a:normAutofit/>
          </a:bodyPr>
          <a:lstStyle/>
          <a:p>
            <a:pPr>
              <a:spcAft>
                <a:spcPts val="600"/>
              </a:spcAft>
            </a:pPr>
            <a:fld id="{CE1512B7-A4D3-45D6-AC99-9D6C4D21B5B0}" type="slidenum">
              <a:rPr lang="en-GB" altLang="en-US" smtClean="0"/>
              <a:pPr>
                <a:spcAft>
                  <a:spcPts val="600"/>
                </a:spcAft>
              </a:pPr>
              <a:t>43</a:t>
            </a:fld>
            <a:endParaRPr lang="en-GB" altLang="en-US"/>
          </a:p>
        </p:txBody>
      </p:sp>
      <p:sp>
        <p:nvSpPr>
          <p:cNvPr id="2" name="Footer Placeholder 1">
            <a:extLst>
              <a:ext uri="{FF2B5EF4-FFF2-40B4-BE49-F238E27FC236}">
                <a16:creationId xmlns:a16="http://schemas.microsoft.com/office/drawing/2014/main" id="{41805175-904D-492D-BD4B-2D211F795A04}"/>
              </a:ext>
            </a:extLst>
          </p:cNvPr>
          <p:cNvSpPr>
            <a:spLocks noGrp="1"/>
          </p:cNvSpPr>
          <p:nvPr>
            <p:ph type="ftr" sz="quarter" idx="10"/>
          </p:nvPr>
        </p:nvSpPr>
        <p:spPr/>
        <p:txBody>
          <a:bodyPr/>
          <a:lstStyle/>
          <a:p>
            <a:r>
              <a:rPr lang="en-GB" altLang="en-US"/>
              <a:t>CTIS Bitesize Talk: Training materials, CTIS pre-requisites, and updates on transparency rules</a:t>
            </a:r>
          </a:p>
        </p:txBody>
      </p:sp>
    </p:spTree>
    <p:custDataLst>
      <p:tags r:id="rId1"/>
    </p:custDataLst>
    <p:extLst>
      <p:ext uri="{BB962C8B-B14F-4D97-AF65-F5344CB8AC3E}">
        <p14:creationId xmlns:p14="http://schemas.microsoft.com/office/powerpoint/2010/main" val="3487882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8BF9108-2535-DB04-F9AD-ADB2CD1B0716}"/>
              </a:ext>
            </a:extLst>
          </p:cNvPr>
          <p:cNvSpPr>
            <a:spLocks noGrp="1"/>
          </p:cNvSpPr>
          <p:nvPr>
            <p:ph type="title"/>
          </p:nvPr>
        </p:nvSpPr>
        <p:spPr>
          <a:xfrm>
            <a:off x="358776" y="769146"/>
            <a:ext cx="8424000" cy="713185"/>
          </a:xfrm>
        </p:spPr>
        <p:txBody>
          <a:bodyPr wrap="square" anchor="t">
            <a:normAutofit/>
          </a:bodyPr>
          <a:lstStyle/>
          <a:p>
            <a:r>
              <a:rPr lang="en-GB"/>
              <a:t>Upcoming CTIS events</a:t>
            </a:r>
          </a:p>
        </p:txBody>
      </p:sp>
      <p:pic>
        <p:nvPicPr>
          <p:cNvPr id="11" name="Graphic 10" descr="Online meeting outline">
            <a:extLst>
              <a:ext uri="{FF2B5EF4-FFF2-40B4-BE49-F238E27FC236}">
                <a16:creationId xmlns:a16="http://schemas.microsoft.com/office/drawing/2014/main" id="{EFD8B617-0962-F24C-16C4-96B1BDD104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141" y="1333502"/>
            <a:ext cx="2566985" cy="2566985"/>
          </a:xfrm>
          <a:prstGeom prst="rect">
            <a:avLst/>
          </a:prstGeom>
        </p:spPr>
      </p:pic>
      <p:sp>
        <p:nvSpPr>
          <p:cNvPr id="2" name="Footer Placeholder 1">
            <a:extLst>
              <a:ext uri="{FF2B5EF4-FFF2-40B4-BE49-F238E27FC236}">
                <a16:creationId xmlns:a16="http://schemas.microsoft.com/office/drawing/2014/main" id="{89BA0F5E-58B5-7CF4-935E-B4904738FEB8}"/>
              </a:ext>
            </a:extLst>
          </p:cNvPr>
          <p:cNvSpPr>
            <a:spLocks noGrp="1"/>
          </p:cNvSpPr>
          <p:nvPr>
            <p:ph type="ftr" sz="quarter" idx="10"/>
          </p:nvPr>
        </p:nvSpPr>
        <p:spPr>
          <a:xfrm>
            <a:off x="719141" y="4804172"/>
            <a:ext cx="6478587" cy="219075"/>
          </a:xfrm>
        </p:spPr>
        <p:txBody>
          <a:bodyPr wrap="square" anchor="t">
            <a:normAutofit/>
          </a:bodyPr>
          <a:lstStyle/>
          <a:p>
            <a:pPr>
              <a:spcAft>
                <a:spcPts val="450"/>
              </a:spcAft>
              <a:defRPr/>
            </a:pPr>
            <a:r>
              <a:rPr lang="en-GB" altLang="en-US"/>
              <a:t>CTIS Bitesize Talk: Training materials, CTIS pre-requisites, and updates on transparency rules</a:t>
            </a:r>
          </a:p>
        </p:txBody>
      </p:sp>
      <p:sp>
        <p:nvSpPr>
          <p:cNvPr id="3" name="Slide Number Placeholder 2">
            <a:extLst>
              <a:ext uri="{FF2B5EF4-FFF2-40B4-BE49-F238E27FC236}">
                <a16:creationId xmlns:a16="http://schemas.microsoft.com/office/drawing/2014/main" id="{867229CC-E391-95CB-6CD8-1CC3BD85A24D}"/>
              </a:ext>
            </a:extLst>
          </p:cNvPr>
          <p:cNvSpPr>
            <a:spLocks noGrp="1"/>
          </p:cNvSpPr>
          <p:nvPr>
            <p:ph type="sldNum" sz="quarter" idx="11"/>
          </p:nvPr>
        </p:nvSpPr>
        <p:spPr>
          <a:xfrm>
            <a:off x="360366" y="4804172"/>
            <a:ext cx="307975" cy="179784"/>
          </a:xfrm>
        </p:spPr>
        <p:txBody>
          <a:bodyPr wrap="square" anchor="t">
            <a:normAutofit/>
          </a:bodyPr>
          <a:lstStyle/>
          <a:p>
            <a:pPr>
              <a:spcAft>
                <a:spcPts val="450"/>
              </a:spcAft>
              <a:defRPr/>
            </a:pPr>
            <a:fld id="{F69E6018-59B5-46EA-8869-68040070A540}" type="slidenum">
              <a:rPr lang="en-GB" altLang="en-US" smtClean="0"/>
              <a:pPr>
                <a:spcAft>
                  <a:spcPts val="450"/>
                </a:spcAft>
                <a:defRPr/>
              </a:pPr>
              <a:t>44</a:t>
            </a:fld>
            <a:endParaRPr lang="en-GB" altLang="en-US"/>
          </a:p>
        </p:txBody>
      </p:sp>
      <p:sp>
        <p:nvSpPr>
          <p:cNvPr id="9" name="Content Placeholder 8">
            <a:extLst>
              <a:ext uri="{FF2B5EF4-FFF2-40B4-BE49-F238E27FC236}">
                <a16:creationId xmlns:a16="http://schemas.microsoft.com/office/drawing/2014/main" id="{DBB3324A-B6E5-DA69-7718-F1AAC7E682F9}"/>
              </a:ext>
            </a:extLst>
          </p:cNvPr>
          <p:cNvSpPr>
            <a:spLocks noGrp="1"/>
          </p:cNvSpPr>
          <p:nvPr>
            <p:ph sz="half" idx="13"/>
          </p:nvPr>
        </p:nvSpPr>
        <p:spPr>
          <a:xfrm>
            <a:off x="3327794" y="1690687"/>
            <a:ext cx="5222813" cy="2486025"/>
          </a:xfrm>
        </p:spPr>
        <p:txBody>
          <a:bodyPr wrap="square" anchor="t">
            <a:noAutofit/>
          </a:bodyPr>
          <a:lstStyle/>
          <a:p>
            <a:pPr marL="257175" indent="-257175">
              <a:buFont typeface="Arial" panose="020B0604020202020204" pitchFamily="34" charset="0"/>
              <a:buChar char="•"/>
            </a:pPr>
            <a:r>
              <a:rPr lang="en-GB" sz="1600" b="1"/>
              <a:t>13 Dec 2023</a:t>
            </a:r>
            <a:r>
              <a:rPr lang="en-GB" sz="1600"/>
              <a:t>,</a:t>
            </a:r>
            <a:r>
              <a:rPr lang="en-GB" sz="1600" b="1"/>
              <a:t> </a:t>
            </a:r>
            <a:r>
              <a:rPr lang="en-GB" sz="1600"/>
              <a:t>16:00 – 17:00 CET – </a:t>
            </a:r>
            <a:r>
              <a:rPr lang="en-GB" sz="1600">
                <a:hlinkClick r:id="rId5"/>
              </a:rPr>
              <a:t>CTIS Walk-in Clinic</a:t>
            </a:r>
            <a:endParaRPr lang="en-GB" sz="1600"/>
          </a:p>
          <a:p>
            <a:pPr marL="257175" indent="-257175">
              <a:buFont typeface="Arial" panose="020B0604020202020204" pitchFamily="34" charset="0"/>
              <a:buChar char="•"/>
            </a:pPr>
            <a:endParaRPr lang="en-GB" sz="1600"/>
          </a:p>
          <a:p>
            <a:pPr marL="257175" indent="-257175">
              <a:buFont typeface="Arial" panose="020B0604020202020204" pitchFamily="34" charset="0"/>
              <a:buChar char="•"/>
            </a:pPr>
            <a:r>
              <a:rPr lang="en-GB" sz="1600"/>
              <a:t>For 2024 CTIS events, please consult </a:t>
            </a:r>
            <a:r>
              <a:rPr lang="en-GB" sz="1600">
                <a:hlinkClick r:id="rId6"/>
              </a:rPr>
              <a:t>Clinical Trials Information System: training and support | European Medicines Agency (europa.eu)</a:t>
            </a:r>
            <a:r>
              <a:rPr lang="en-GB" sz="1600"/>
              <a:t> and </a:t>
            </a:r>
            <a:r>
              <a:rPr lang="en-GB" sz="1600">
                <a:hlinkClick r:id="rId7"/>
              </a:rPr>
              <a:t>EMA events</a:t>
            </a:r>
            <a:r>
              <a:rPr lang="en-GB" sz="1600"/>
              <a:t> pages</a:t>
            </a:r>
          </a:p>
        </p:txBody>
      </p:sp>
    </p:spTree>
    <p:custDataLst>
      <p:tags r:id="rId1"/>
    </p:custDataLst>
    <p:extLst>
      <p:ext uri="{BB962C8B-B14F-4D97-AF65-F5344CB8AC3E}">
        <p14:creationId xmlns:p14="http://schemas.microsoft.com/office/powerpoint/2010/main" val="477983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D7A6F42-6BDF-476E-9683-FF2617CD6459}"/>
              </a:ext>
            </a:extLst>
          </p:cNvPr>
          <p:cNvSpPr txBox="1"/>
          <p:nvPr/>
        </p:nvSpPr>
        <p:spPr>
          <a:xfrm>
            <a:off x="977482" y="1370611"/>
            <a:ext cx="6065453" cy="133716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a:ln w="0"/>
                <a:solidFill>
                  <a:schemeClr val="tx1"/>
                </a:solidFill>
              </a:rPr>
              <a:t>Please provide your feedback for this event in our</a:t>
            </a:r>
            <a:r>
              <a:rPr lang="en-US" sz="1800">
                <a:ln w="0"/>
                <a:solidFill>
                  <a:srgbClr val="009BBB"/>
                </a:solidFill>
              </a:rPr>
              <a:t> </a:t>
            </a:r>
            <a:r>
              <a:rPr lang="en-US" sz="1800" b="1">
                <a:ln w="0"/>
                <a:solidFill>
                  <a:srgbClr val="009BBB"/>
                </a:solidFill>
              </a:rPr>
              <a:t>Slido survey</a:t>
            </a:r>
            <a:br>
              <a:rPr lang="en-US" sz="1800" b="1">
                <a:ln w="0"/>
                <a:solidFill>
                  <a:srgbClr val="009BBB"/>
                </a:solidFill>
              </a:rPr>
            </a:br>
            <a:br>
              <a:rPr lang="en-US" sz="1800" b="1">
                <a:ln w="0"/>
                <a:solidFill>
                  <a:srgbClr val="009BBB"/>
                </a:solidFill>
              </a:rPr>
            </a:br>
            <a:r>
              <a:rPr lang="en-US" sz="1500">
                <a:ln w="0"/>
                <a:solidFill>
                  <a:schemeClr val="tx1"/>
                </a:solidFill>
              </a:rPr>
              <a:t>Use the passcode: </a:t>
            </a:r>
            <a:r>
              <a:rPr lang="en-US" sz="1500" b="1">
                <a:ln w="0"/>
                <a:solidFill>
                  <a:srgbClr val="009BBB"/>
                </a:solidFill>
              </a:rPr>
              <a:t>#bt29nov </a:t>
            </a:r>
            <a:r>
              <a:rPr lang="en-US" sz="1500">
                <a:ln w="0"/>
                <a:solidFill>
                  <a:schemeClr val="tx1"/>
                </a:solidFill>
              </a:rPr>
              <a:t>or scan the QR code</a:t>
            </a:r>
          </a:p>
        </p:txBody>
      </p:sp>
      <p:sp>
        <p:nvSpPr>
          <p:cNvPr id="4" name="Text Placeholder 8"/>
          <p:cNvSpPr txBox="1">
            <a:spLocks/>
          </p:cNvSpPr>
          <p:nvPr/>
        </p:nvSpPr>
        <p:spPr>
          <a:xfrm>
            <a:off x="2164075" y="2732002"/>
            <a:ext cx="6511204" cy="358775"/>
          </a:xfrm>
          <a:prstGeom prst="rect">
            <a:avLst/>
          </a:prstGeom>
        </p:spPr>
        <p:txBody>
          <a:bodyPr lIns="0" tIns="0" rIns="0" bIns="0" anchor="b" anchorCtr="0"/>
          <a:lstStyle>
            <a:lvl1pPr algn="l" defTabSz="8072438" rtl="0" fontAlgn="base">
              <a:lnSpc>
                <a:spcPts val="2100"/>
              </a:lnSpc>
              <a:spcBef>
                <a:spcPct val="0"/>
              </a:spcBef>
              <a:spcAft>
                <a:spcPts val="900"/>
              </a:spcAft>
              <a:buClr>
                <a:srgbClr val="000000"/>
              </a:buClr>
              <a:defRPr sz="1900">
                <a:solidFill>
                  <a:srgbClr val="003399"/>
                </a:solidFill>
                <a:latin typeface="+mn-lt"/>
                <a:ea typeface="+mn-ea"/>
                <a:cs typeface="+mn-cs"/>
              </a:defRPr>
            </a:lvl1pPr>
            <a:lvl2pPr marL="268288" indent="-266700" algn="l" defTabSz="8072438" rtl="0" fontAlgn="base">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fontAlgn="base">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fontAlgn="base">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fontAlgn="base">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fontAlgn="base">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fontAlgn="base">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fontAlgn="base">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a:lstStyle>
          <a:p>
            <a:r>
              <a:rPr lang="en-US" sz="1500" kern="0"/>
              <a:t>Further information</a:t>
            </a:r>
            <a:endParaRPr lang="en-GB" sz="1500" kern="0"/>
          </a:p>
        </p:txBody>
      </p:sp>
      <p:sp>
        <p:nvSpPr>
          <p:cNvPr id="5" name="Line 4"/>
          <p:cNvSpPr>
            <a:spLocks noChangeShapeType="1"/>
          </p:cNvSpPr>
          <p:nvPr/>
        </p:nvSpPr>
        <p:spPr bwMode="auto">
          <a:xfrm>
            <a:off x="2164075" y="3123286"/>
            <a:ext cx="6789420" cy="0"/>
          </a:xfrm>
          <a:prstGeom prst="line">
            <a:avLst/>
          </a:prstGeom>
          <a:noFill/>
          <a:ln w="19050">
            <a:solidFill>
              <a:srgbClr val="009B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grpSp>
        <p:nvGrpSpPr>
          <p:cNvPr id="10" name="Group 9"/>
          <p:cNvGrpSpPr/>
          <p:nvPr/>
        </p:nvGrpSpPr>
        <p:grpSpPr>
          <a:xfrm>
            <a:off x="3501709" y="4536424"/>
            <a:ext cx="3541226" cy="242020"/>
            <a:chOff x="3131840" y="4551138"/>
            <a:chExt cx="3168352" cy="242020"/>
          </a:xfrm>
        </p:grpSpPr>
        <p:sp>
          <p:nvSpPr>
            <p:cNvPr id="8" name="TextBox 7"/>
            <p:cNvSpPr txBox="1"/>
            <p:nvPr/>
          </p:nvSpPr>
          <p:spPr>
            <a:xfrm>
              <a:off x="3131840" y="4587974"/>
              <a:ext cx="3168352" cy="205184"/>
            </a:xfrm>
            <a:prstGeom prst="rect">
              <a:avLst/>
            </a:prstGeom>
            <a:noFill/>
          </p:spPr>
          <p:txBody>
            <a:bodyPr wrap="square" lIns="0" tIns="0" rIns="0" bIns="0" rtlCol="0">
              <a:spAutoFit/>
            </a:bodyPr>
            <a:lstStyle/>
            <a:p>
              <a:pPr>
                <a:lnSpc>
                  <a:spcPts val="1600"/>
                </a:lnSpc>
              </a:pPr>
              <a:r>
                <a:rPr lang="en-US" sz="1800" kern="0" spc="-40">
                  <a:solidFill>
                    <a:srgbClr val="003399"/>
                  </a:solidFill>
                </a:rPr>
                <a:t>Follow us on</a:t>
              </a:r>
              <a:r>
                <a:rPr lang="en-US" sz="1800" kern="0">
                  <a:solidFill>
                    <a:srgbClr val="003399"/>
                  </a:solidFill>
                </a:rPr>
                <a:t>    </a:t>
              </a:r>
              <a:r>
                <a:rPr lang="en-US" sz="1800" kern="0" spc="-100">
                  <a:solidFill>
                    <a:srgbClr val="003399"/>
                  </a:solidFill>
                </a:rPr>
                <a:t>  </a:t>
              </a:r>
              <a:r>
                <a:rPr lang="en-US" sz="1800" b="1" kern="0">
                  <a:solidFill>
                    <a:srgbClr val="003399"/>
                  </a:solidFill>
                </a:rPr>
                <a:t>@</a:t>
              </a:r>
              <a:r>
                <a:rPr lang="en-US" sz="1800" b="1" kern="0" err="1">
                  <a:solidFill>
                    <a:srgbClr val="003399"/>
                  </a:solidFill>
                </a:rPr>
                <a:t>EMA_News</a:t>
              </a:r>
              <a:endParaRPr lang="en-US" sz="1800" b="1" kern="0">
                <a:solidFill>
                  <a:srgbClr val="003399"/>
                </a:solidFill>
              </a:endParaRPr>
            </a:p>
          </p:txBody>
        </p:sp>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427984" y="4551138"/>
              <a:ext cx="295200" cy="239996"/>
            </a:xfrm>
            <a:prstGeom prst="rect">
              <a:avLst/>
            </a:prstGeom>
          </p:spPr>
        </p:pic>
      </p:grpSp>
      <p:sp>
        <p:nvSpPr>
          <p:cNvPr id="11" name="Title 1">
            <a:extLst>
              <a:ext uri="{FF2B5EF4-FFF2-40B4-BE49-F238E27FC236}">
                <a16:creationId xmlns:a16="http://schemas.microsoft.com/office/drawing/2014/main" id="{F857A32D-37DC-4A52-9CDD-B79B78E538BB}"/>
              </a:ext>
            </a:extLst>
          </p:cNvPr>
          <p:cNvSpPr txBox="1">
            <a:spLocks/>
          </p:cNvSpPr>
          <p:nvPr/>
        </p:nvSpPr>
        <p:spPr bwMode="auto">
          <a:xfrm>
            <a:off x="324841" y="745384"/>
            <a:ext cx="8494318" cy="59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3600"/>
              </a:lnSpc>
              <a:spcBef>
                <a:spcPct val="0"/>
              </a:spcBef>
              <a:spcAft>
                <a:spcPct val="0"/>
              </a:spcAft>
              <a:defRPr sz="2800">
                <a:solidFill>
                  <a:schemeClr val="tx2"/>
                </a:solidFill>
                <a:latin typeface="+mj-lt"/>
                <a:ea typeface="+mj-ea"/>
                <a:cs typeface="+mj-cs"/>
              </a:defRPr>
            </a:lvl1pPr>
            <a:lvl2pPr algn="l" rtl="0" eaLnBrk="1" fontAlgn="base" hangingPunct="1">
              <a:lnSpc>
                <a:spcPts val="4800"/>
              </a:lnSpc>
              <a:spcBef>
                <a:spcPct val="0"/>
              </a:spcBef>
              <a:spcAft>
                <a:spcPct val="0"/>
              </a:spcAft>
              <a:defRPr sz="3733">
                <a:solidFill>
                  <a:schemeClr val="tx2"/>
                </a:solidFill>
                <a:latin typeface="Verdana" pitchFamily="34" charset="0"/>
                <a:cs typeface="Arial" charset="0"/>
              </a:defRPr>
            </a:lvl2pPr>
            <a:lvl3pPr algn="l" rtl="0" eaLnBrk="1" fontAlgn="base" hangingPunct="1">
              <a:lnSpc>
                <a:spcPts val="4800"/>
              </a:lnSpc>
              <a:spcBef>
                <a:spcPct val="0"/>
              </a:spcBef>
              <a:spcAft>
                <a:spcPct val="0"/>
              </a:spcAft>
              <a:defRPr sz="3733">
                <a:solidFill>
                  <a:schemeClr val="tx2"/>
                </a:solidFill>
                <a:latin typeface="Verdana" pitchFamily="34" charset="0"/>
                <a:cs typeface="Arial" charset="0"/>
              </a:defRPr>
            </a:lvl3pPr>
            <a:lvl4pPr algn="l" rtl="0" eaLnBrk="1" fontAlgn="base" hangingPunct="1">
              <a:lnSpc>
                <a:spcPts val="4800"/>
              </a:lnSpc>
              <a:spcBef>
                <a:spcPct val="0"/>
              </a:spcBef>
              <a:spcAft>
                <a:spcPct val="0"/>
              </a:spcAft>
              <a:defRPr sz="3733">
                <a:solidFill>
                  <a:schemeClr val="tx2"/>
                </a:solidFill>
                <a:latin typeface="Verdana" pitchFamily="34" charset="0"/>
                <a:cs typeface="Arial" charset="0"/>
              </a:defRPr>
            </a:lvl4pPr>
            <a:lvl5pPr algn="l" rtl="0" eaLnBrk="1" fontAlgn="base" hangingPunct="1">
              <a:lnSpc>
                <a:spcPts val="4800"/>
              </a:lnSpc>
              <a:spcBef>
                <a:spcPct val="0"/>
              </a:spcBef>
              <a:spcAft>
                <a:spcPct val="0"/>
              </a:spcAft>
              <a:defRPr sz="3733">
                <a:solidFill>
                  <a:schemeClr val="tx2"/>
                </a:solidFill>
                <a:latin typeface="Verdana" pitchFamily="34" charset="0"/>
                <a:cs typeface="Arial" charset="0"/>
              </a:defRPr>
            </a:lvl5pPr>
            <a:lvl6pPr marL="609570" algn="l" rtl="0" eaLnBrk="1" fontAlgn="base" hangingPunct="1">
              <a:lnSpc>
                <a:spcPts val="4800"/>
              </a:lnSpc>
              <a:spcBef>
                <a:spcPct val="0"/>
              </a:spcBef>
              <a:spcAft>
                <a:spcPct val="0"/>
              </a:spcAft>
              <a:defRPr sz="3733">
                <a:solidFill>
                  <a:schemeClr val="tx2"/>
                </a:solidFill>
                <a:latin typeface="Verdana" pitchFamily="34" charset="0"/>
                <a:cs typeface="Arial" charset="0"/>
              </a:defRPr>
            </a:lvl6pPr>
            <a:lvl7pPr marL="1219140" algn="l" rtl="0" eaLnBrk="1" fontAlgn="base" hangingPunct="1">
              <a:lnSpc>
                <a:spcPts val="4800"/>
              </a:lnSpc>
              <a:spcBef>
                <a:spcPct val="0"/>
              </a:spcBef>
              <a:spcAft>
                <a:spcPct val="0"/>
              </a:spcAft>
              <a:defRPr sz="3733">
                <a:solidFill>
                  <a:schemeClr val="tx2"/>
                </a:solidFill>
                <a:latin typeface="Verdana" pitchFamily="34" charset="0"/>
                <a:cs typeface="Arial" charset="0"/>
              </a:defRPr>
            </a:lvl7pPr>
            <a:lvl8pPr marL="1828709" algn="l" rtl="0" eaLnBrk="1" fontAlgn="base" hangingPunct="1">
              <a:lnSpc>
                <a:spcPts val="4800"/>
              </a:lnSpc>
              <a:spcBef>
                <a:spcPct val="0"/>
              </a:spcBef>
              <a:spcAft>
                <a:spcPct val="0"/>
              </a:spcAft>
              <a:defRPr sz="3733">
                <a:solidFill>
                  <a:schemeClr val="tx2"/>
                </a:solidFill>
                <a:latin typeface="Verdana" pitchFamily="34" charset="0"/>
                <a:cs typeface="Arial" charset="0"/>
              </a:defRPr>
            </a:lvl8pPr>
            <a:lvl9pPr marL="2438278" algn="l" rtl="0" eaLnBrk="1" fontAlgn="base" hangingPunct="1">
              <a:lnSpc>
                <a:spcPts val="4800"/>
              </a:lnSpc>
              <a:spcBef>
                <a:spcPct val="0"/>
              </a:spcBef>
              <a:spcAft>
                <a:spcPct val="0"/>
              </a:spcAft>
              <a:defRPr sz="3733">
                <a:solidFill>
                  <a:schemeClr val="tx2"/>
                </a:solidFill>
                <a:latin typeface="Verdana" pitchFamily="34" charset="0"/>
                <a:cs typeface="Arial" charset="0"/>
              </a:defRPr>
            </a:lvl9pPr>
          </a:lstStyle>
          <a:p>
            <a:pPr algn="ctr"/>
            <a:r>
              <a:rPr lang="en-GB" sz="2400" b="1" kern="0">
                <a:solidFill>
                  <a:srgbClr val="009BBB"/>
                </a:solidFill>
              </a:rPr>
              <a:t>Thank you for attending today’s event</a:t>
            </a:r>
            <a:endParaRPr lang="en-US" sz="2400" b="1">
              <a:solidFill>
                <a:srgbClr val="009BBB"/>
              </a:solidFill>
            </a:endParaRPr>
          </a:p>
        </p:txBody>
      </p:sp>
      <p:sp>
        <p:nvSpPr>
          <p:cNvPr id="15" name="Text Placeholder 6">
            <a:extLst>
              <a:ext uri="{FF2B5EF4-FFF2-40B4-BE49-F238E27FC236}">
                <a16:creationId xmlns:a16="http://schemas.microsoft.com/office/drawing/2014/main" id="{5035CB06-7DE3-4FE6-BD45-E9FEF6EBC244}"/>
              </a:ext>
            </a:extLst>
          </p:cNvPr>
          <p:cNvSpPr txBox="1">
            <a:spLocks/>
          </p:cNvSpPr>
          <p:nvPr/>
        </p:nvSpPr>
        <p:spPr>
          <a:xfrm>
            <a:off x="2164075" y="3324512"/>
            <a:ext cx="6886460" cy="945663"/>
          </a:xfrm>
          <a:prstGeom prst="rect">
            <a:avLst/>
          </a:prstGeom>
        </p:spPr>
        <p:txBody>
          <a:bodyPr lIns="0" tIns="0" rIns="0" bIns="0"/>
          <a:lstStyle>
            <a:lvl1pPr algn="l" defTabSz="8072438" rtl="0" fontAlgn="base">
              <a:lnSpc>
                <a:spcPts val="2100"/>
              </a:lnSpc>
              <a:spcBef>
                <a:spcPct val="0"/>
              </a:spcBef>
              <a:spcAft>
                <a:spcPts val="900"/>
              </a:spcAft>
              <a:buClr>
                <a:srgbClr val="000000"/>
              </a:buClr>
              <a:defRPr sz="1500" baseline="0">
                <a:solidFill>
                  <a:schemeClr val="tx1"/>
                </a:solidFill>
                <a:latin typeface="+mn-lt"/>
                <a:ea typeface="+mn-ea"/>
                <a:cs typeface="+mn-cs"/>
              </a:defRPr>
            </a:lvl1pPr>
            <a:lvl2pPr marL="268288" indent="-266700" algn="l" defTabSz="8072438" rtl="0" fontAlgn="base">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fontAlgn="base">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fontAlgn="base">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fontAlgn="base">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fontAlgn="base">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fontAlgn="base">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fontAlgn="base">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a:lstStyle>
          <a:p>
            <a:pPr>
              <a:lnSpc>
                <a:spcPct val="100000"/>
              </a:lnSpc>
              <a:spcBef>
                <a:spcPts val="450"/>
              </a:spcBef>
              <a:spcAft>
                <a:spcPts val="450"/>
              </a:spcAft>
            </a:pPr>
            <a:r>
              <a:rPr lang="en-GB" sz="825" kern="0"/>
              <a:t>For the </a:t>
            </a:r>
            <a:r>
              <a:rPr lang="en-GB" sz="825">
                <a:solidFill>
                  <a:srgbClr val="003399"/>
                </a:solidFill>
                <a:hlinkClick r:id="rId6"/>
              </a:rPr>
              <a:t>CTIS Newsletter</a:t>
            </a:r>
            <a:r>
              <a:rPr lang="en-GB" sz="825">
                <a:solidFill>
                  <a:srgbClr val="003399"/>
                </a:solidFill>
              </a:rPr>
              <a:t> </a:t>
            </a:r>
            <a:r>
              <a:rPr lang="en-GB" sz="825" kern="0"/>
              <a:t>sign up at </a:t>
            </a:r>
            <a:r>
              <a:rPr lang="en-GB" sz="825" kern="0">
                <a:hlinkClick r:id="rId7"/>
              </a:rPr>
              <a:t>https://ec.europa.eu/newsroom/ema/user-subscriptions/3201/create</a:t>
            </a:r>
            <a:endParaRPr lang="en-GB" sz="825" kern="0"/>
          </a:p>
          <a:p>
            <a:pPr>
              <a:lnSpc>
                <a:spcPct val="100000"/>
              </a:lnSpc>
              <a:spcBef>
                <a:spcPts val="450"/>
              </a:spcBef>
              <a:spcAft>
                <a:spcPts val="450"/>
              </a:spcAft>
            </a:pPr>
            <a:r>
              <a:rPr lang="en-GB" sz="825"/>
              <a:t>For upcoming CTIS events visit the </a:t>
            </a:r>
            <a:r>
              <a:rPr lang="en-GB" sz="825">
                <a:solidFill>
                  <a:srgbClr val="003399"/>
                </a:solidFill>
                <a:hlinkClick r:id="rId8"/>
              </a:rPr>
              <a:t>EMA event page</a:t>
            </a:r>
            <a:r>
              <a:rPr lang="en-GB" sz="825"/>
              <a:t>.</a:t>
            </a:r>
          </a:p>
          <a:p>
            <a:pPr>
              <a:lnSpc>
                <a:spcPct val="100000"/>
              </a:lnSpc>
              <a:spcBef>
                <a:spcPts val="450"/>
              </a:spcBef>
              <a:spcAft>
                <a:spcPts val="0"/>
              </a:spcAft>
            </a:pPr>
            <a:r>
              <a:rPr lang="en-GB" sz="825" b="1">
                <a:solidFill>
                  <a:srgbClr val="003399"/>
                </a:solidFill>
              </a:rPr>
              <a:t>Official address</a:t>
            </a:r>
            <a:r>
              <a:rPr lang="en-GB" sz="825" b="1"/>
              <a:t>  </a:t>
            </a:r>
            <a:r>
              <a:rPr lang="en-GB" sz="825">
                <a:ea typeface="SimSun"/>
                <a:cs typeface="Times New Roman"/>
              </a:rPr>
              <a:t>Domenico Scarlattilaan 6  </a:t>
            </a:r>
            <a:r>
              <a:rPr lang="en-GB" sz="825" b="1">
                <a:solidFill>
                  <a:srgbClr val="003399"/>
                </a:solidFill>
                <a:ea typeface="Verdana"/>
                <a:cs typeface="Times New Roman"/>
              </a:rPr>
              <a:t>●</a:t>
            </a:r>
            <a:r>
              <a:rPr lang="en-GB" sz="825" b="1">
                <a:solidFill>
                  <a:srgbClr val="003399"/>
                </a:solidFill>
                <a:ea typeface="SimSun"/>
                <a:cs typeface="Times New Roman"/>
              </a:rPr>
              <a:t>  </a:t>
            </a:r>
            <a:r>
              <a:rPr lang="en-GB" sz="825">
                <a:ea typeface="SimSun"/>
                <a:cs typeface="Times New Roman"/>
              </a:rPr>
              <a:t>1083 HS Amsterdam  </a:t>
            </a:r>
            <a:r>
              <a:rPr lang="en-GB" sz="825" b="1">
                <a:solidFill>
                  <a:srgbClr val="003399"/>
                </a:solidFill>
                <a:ea typeface="Verdana"/>
                <a:cs typeface="Times New Roman"/>
              </a:rPr>
              <a:t>●</a:t>
            </a:r>
            <a:r>
              <a:rPr lang="en-GB" sz="825" b="1">
                <a:solidFill>
                  <a:srgbClr val="003399"/>
                </a:solidFill>
                <a:ea typeface="SimSun"/>
                <a:cs typeface="Times New Roman"/>
              </a:rPr>
              <a:t>  </a:t>
            </a:r>
            <a:r>
              <a:rPr lang="en-GB" sz="825">
                <a:ea typeface="SimSun"/>
                <a:cs typeface="Times New Roman"/>
              </a:rPr>
              <a:t>The Netherlands</a:t>
            </a:r>
          </a:p>
          <a:p>
            <a:pPr>
              <a:lnSpc>
                <a:spcPts val="1600"/>
              </a:lnSpc>
              <a:spcAft>
                <a:spcPts val="0"/>
              </a:spcAft>
            </a:pPr>
            <a:r>
              <a:rPr lang="en-GB" sz="825" b="1">
                <a:solidFill>
                  <a:srgbClr val="003399"/>
                </a:solidFill>
              </a:rPr>
              <a:t>Telephone</a:t>
            </a:r>
            <a:r>
              <a:rPr lang="en-GB" sz="825"/>
              <a:t> +31 (0)88 781 6000</a:t>
            </a:r>
            <a:endParaRPr lang="en-GB" sz="825">
              <a:ea typeface="SimSun"/>
              <a:cs typeface="Times New Roman"/>
            </a:endParaRPr>
          </a:p>
        </p:txBody>
      </p:sp>
      <p:pic>
        <p:nvPicPr>
          <p:cNvPr id="6" name="Picture 5">
            <a:extLst>
              <a:ext uri="{FF2B5EF4-FFF2-40B4-BE49-F238E27FC236}">
                <a16:creationId xmlns:a16="http://schemas.microsoft.com/office/drawing/2014/main" id="{605C88A1-A03B-C793-3EDA-D275C3CF032D}"/>
              </a:ext>
            </a:extLst>
          </p:cNvPr>
          <p:cNvPicPr>
            <a:picLocks noChangeAspect="1"/>
          </p:cNvPicPr>
          <p:nvPr/>
        </p:nvPicPr>
        <p:blipFill>
          <a:blip r:embed="rId9"/>
          <a:stretch>
            <a:fillRect/>
          </a:stretch>
        </p:blipFill>
        <p:spPr>
          <a:xfrm>
            <a:off x="7324724" y="1288120"/>
            <a:ext cx="1385887" cy="1385887"/>
          </a:xfrm>
          <a:prstGeom prst="rect">
            <a:avLst/>
          </a:prstGeom>
        </p:spPr>
      </p:pic>
    </p:spTree>
    <p:custDataLst>
      <p:tags r:id="rId1"/>
    </p:custDataLst>
    <p:extLst>
      <p:ext uri="{BB962C8B-B14F-4D97-AF65-F5344CB8AC3E}">
        <p14:creationId xmlns:p14="http://schemas.microsoft.com/office/powerpoint/2010/main" val="2721490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btitle 23"/>
          <p:cNvSpPr>
            <a:spLocks noGrp="1"/>
          </p:cNvSpPr>
          <p:nvPr>
            <p:ph type="body" sz="quarter" idx="14"/>
          </p:nvPr>
        </p:nvSpPr>
        <p:spPr/>
        <p:txBody>
          <a:bodyPr/>
          <a:lstStyle/>
          <a:p>
            <a:r>
              <a:rPr lang="en-GB"/>
              <a:t>Where to start with CTIS?</a:t>
            </a:r>
          </a:p>
        </p:txBody>
      </p:sp>
      <p:sp>
        <p:nvSpPr>
          <p:cNvPr id="2" name="Text Placeholder 1">
            <a:extLst>
              <a:ext uri="{FF2B5EF4-FFF2-40B4-BE49-F238E27FC236}">
                <a16:creationId xmlns:a16="http://schemas.microsoft.com/office/drawing/2014/main" id="{86E642AE-CEC7-E9EB-D7BA-B3D7AB37A9A9}"/>
              </a:ext>
            </a:extLst>
          </p:cNvPr>
          <p:cNvSpPr>
            <a:spLocks noGrp="1"/>
          </p:cNvSpPr>
          <p:nvPr>
            <p:ph type="body" sz="quarter" idx="15"/>
          </p:nvPr>
        </p:nvSpPr>
        <p:spPr>
          <a:xfrm>
            <a:off x="360188" y="2968283"/>
            <a:ext cx="6119812" cy="1691030"/>
          </a:xfrm>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Verdana" pitchFamily="34" charset="0"/>
                <a:cs typeface="Arial" charset="0"/>
              </a:rPr>
              <a:t>Presented by Ornela Ademi</a:t>
            </a:r>
          </a:p>
          <a:p>
            <a:pPr marL="0" marR="0" lvl="0" indent="0" algn="l" defTabSz="914400" rtl="0" eaLnBrk="1" fontAlgn="base" latinLnBrk="0" hangingPunct="1">
              <a:lnSpc>
                <a:spcPts val="12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Verdana" pitchFamily="34" charset="0"/>
              <a:cs typeface="Arial" charset="0"/>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Verdana" pitchFamily="34" charset="0"/>
                <a:cs typeface="Arial" charset="0"/>
              </a:rPr>
              <a:t>Change Manager</a:t>
            </a:r>
          </a:p>
          <a:p>
            <a:pPr marL="0" marR="0" lvl="0" indent="0" algn="l" defTabSz="914400" rtl="0" eaLnBrk="1" fontAlgn="base" latinLnBrk="0" hangingPunct="1">
              <a:lnSpc>
                <a:spcPts val="12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Verdana" pitchFamily="34" charset="0"/>
                <a:cs typeface="Arial" charset="0"/>
              </a:rPr>
              <a:t> </a:t>
            </a:r>
          </a:p>
          <a:p>
            <a:pPr algn="l">
              <a:lnSpc>
                <a:spcPts val="1200"/>
              </a:lnSpc>
            </a:pPr>
            <a:r>
              <a:rPr lang="en-GB" altLang="en-US" sz="1200">
                <a:solidFill>
                  <a:schemeClr val="tx1"/>
                </a:solidFill>
                <a:highlight>
                  <a:srgbClr val="FFFFFF"/>
                </a:highlight>
              </a:rPr>
              <a:t>Data Analytics and Methods Taskforce (EMA)</a:t>
            </a:r>
          </a:p>
        </p:txBody>
      </p:sp>
      <p:sp>
        <p:nvSpPr>
          <p:cNvPr id="23" name="Title 22"/>
          <p:cNvSpPr>
            <a:spLocks noGrp="1"/>
          </p:cNvSpPr>
          <p:nvPr>
            <p:ph type="ctrTitle" idx="4294967295"/>
          </p:nvPr>
        </p:nvSpPr>
        <p:spPr>
          <a:xfrm>
            <a:off x="360000" y="1709323"/>
            <a:ext cx="7199040" cy="936625"/>
          </a:xfrm>
        </p:spPr>
        <p:txBody>
          <a:bodyPr/>
          <a:lstStyle/>
          <a:p>
            <a:r>
              <a:rPr lang="en-GB"/>
              <a:t>CTIS Training materials and pre-requisites</a:t>
            </a:r>
          </a:p>
        </p:txBody>
      </p:sp>
      <p:sp>
        <p:nvSpPr>
          <p:cNvPr id="3" name="Footer Placeholder 2">
            <a:extLst>
              <a:ext uri="{FF2B5EF4-FFF2-40B4-BE49-F238E27FC236}">
                <a16:creationId xmlns:a16="http://schemas.microsoft.com/office/drawing/2014/main" id="{04B4CE44-7AE9-49EB-AE96-6E2D8BC94CB7}"/>
              </a:ext>
            </a:extLst>
          </p:cNvPr>
          <p:cNvSpPr>
            <a:spLocks noGrp="1"/>
          </p:cNvSpPr>
          <p:nvPr>
            <p:ph type="ftr" sz="quarter" idx="10"/>
          </p:nvPr>
        </p:nvSpPr>
        <p:spPr/>
        <p:txBody>
          <a:bodyPr/>
          <a:lstStyle/>
          <a:p>
            <a:r>
              <a:rPr lang="en-GB" altLang="en-US"/>
              <a:t>CTIS Bitesize Talk: Training materials, CTIS pre-requisites, and updates on transparency rules</a:t>
            </a:r>
          </a:p>
        </p:txBody>
      </p:sp>
      <p:sp>
        <p:nvSpPr>
          <p:cNvPr id="5" name="Slide Number Placeholder 4">
            <a:extLst>
              <a:ext uri="{FF2B5EF4-FFF2-40B4-BE49-F238E27FC236}">
                <a16:creationId xmlns:a16="http://schemas.microsoft.com/office/drawing/2014/main" id="{0DD0D2B4-BAC8-72AE-8F56-1EA95053033F}"/>
              </a:ext>
            </a:extLst>
          </p:cNvPr>
          <p:cNvSpPr>
            <a:spLocks noGrp="1"/>
          </p:cNvSpPr>
          <p:nvPr>
            <p:ph type="sldNum" sz="quarter" idx="11"/>
          </p:nvPr>
        </p:nvSpPr>
        <p:spPr/>
        <p:txBody>
          <a:bodyPr/>
          <a:lstStyle/>
          <a:p>
            <a:fld id="{DB468437-DC6C-443C-8387-7F3DABA73C17}" type="slidenum">
              <a:rPr lang="en-GB" altLang="en-US" smtClean="0"/>
              <a:pPr/>
              <a:t>4</a:t>
            </a:fld>
            <a:endParaRPr lang="en-GB" altLang="en-US"/>
          </a:p>
        </p:txBody>
      </p:sp>
    </p:spTree>
    <p:custDataLst>
      <p:tags r:id="rId1"/>
    </p:custDataLst>
    <p:extLst>
      <p:ext uri="{BB962C8B-B14F-4D97-AF65-F5344CB8AC3E}">
        <p14:creationId xmlns:p14="http://schemas.microsoft.com/office/powerpoint/2010/main" val="2004915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8776" y="627535"/>
            <a:ext cx="8424000" cy="432048"/>
          </a:xfrm>
        </p:spPr>
        <p:txBody>
          <a:bodyPr/>
          <a:lstStyle/>
          <a:p>
            <a:pPr algn="ctr"/>
            <a:r>
              <a:rPr lang="en-GB" sz="2400" b="1"/>
              <a:t>Pre – requisites: Where to start?</a:t>
            </a:r>
          </a:p>
        </p:txBody>
      </p:sp>
      <p:sp>
        <p:nvSpPr>
          <p:cNvPr id="9" name="Content Placeholder 8"/>
          <p:cNvSpPr>
            <a:spLocks noGrp="1"/>
          </p:cNvSpPr>
          <p:nvPr>
            <p:ph idx="1"/>
          </p:nvPr>
        </p:nvSpPr>
        <p:spPr>
          <a:xfrm>
            <a:off x="261045" y="887129"/>
            <a:ext cx="8712968" cy="3852366"/>
          </a:xfrm>
        </p:spPr>
        <p:txBody>
          <a:bodyPr/>
          <a:lstStyle/>
          <a:p>
            <a:pPr>
              <a:spcAft>
                <a:spcPts val="0"/>
              </a:spcAft>
            </a:pPr>
            <a:endParaRPr lang="en-GB" sz="1600" b="1">
              <a:solidFill>
                <a:srgbClr val="262626"/>
              </a:solidFill>
              <a:effectLst/>
              <a:ea typeface="Times New Roman" panose="02020603050405020304" pitchFamily="18" charset="0"/>
              <a:cs typeface="Times New Roman" panose="02020603050405020304" pitchFamily="18" charset="0"/>
            </a:endParaRPr>
          </a:p>
          <a:p>
            <a:pPr>
              <a:spcAft>
                <a:spcPts val="0"/>
              </a:spcAft>
            </a:pPr>
            <a:r>
              <a:rPr lang="en-GB" sz="1600" b="1">
                <a:solidFill>
                  <a:srgbClr val="262626"/>
                </a:solidFill>
                <a:effectLst/>
                <a:ea typeface="Times New Roman" panose="02020603050405020304" pitchFamily="18" charset="0"/>
                <a:cs typeface="Times New Roman" panose="02020603050405020304" pitchFamily="18" charset="0"/>
              </a:rPr>
              <a:t>  Actions prior to using CTIS</a:t>
            </a:r>
            <a:endParaRPr lang="en-GB" sz="1600" b="1">
              <a:solidFill>
                <a:srgbClr val="262626"/>
              </a:solidFill>
              <a:ea typeface="Times New Roman" panose="02020603050405020304" pitchFamily="18" charset="0"/>
              <a:cs typeface="Times New Roman" panose="02020603050405020304" pitchFamily="18" charset="0"/>
            </a:endParaRPr>
          </a:p>
          <a:p>
            <a:pPr>
              <a:spcAft>
                <a:spcPts val="0"/>
              </a:spcAft>
            </a:pPr>
            <a:endParaRPr lang="en-GB" b="1">
              <a:solidFill>
                <a:srgbClr val="262626"/>
              </a:solidFill>
              <a:effectLst/>
              <a:ea typeface="Times New Roman" panose="02020603050405020304" pitchFamily="18" charset="0"/>
              <a:cs typeface="Times New Roman" panose="02020603050405020304" pitchFamily="18" charset="0"/>
            </a:endParaRPr>
          </a:p>
          <a:p>
            <a:pPr marL="285750" indent="-285750">
              <a:spcAft>
                <a:spcPts val="0"/>
              </a:spcAft>
              <a:buFont typeface="Arial" panose="020B0604020202020204" pitchFamily="34" charset="0"/>
              <a:buChar char="•"/>
            </a:pPr>
            <a:r>
              <a:rPr lang="en-GB" sz="1400" b="1">
                <a:solidFill>
                  <a:srgbClr val="262626"/>
                </a:solidFill>
                <a:effectLst/>
                <a:ea typeface="Times New Roman" panose="02020603050405020304" pitchFamily="18" charset="0"/>
                <a:cs typeface="Times New Roman" panose="02020603050405020304" pitchFamily="18" charset="0"/>
              </a:rPr>
              <a:t>EMA account </a:t>
            </a:r>
            <a:r>
              <a:rPr lang="en-GB" sz="1400" b="0">
                <a:solidFill>
                  <a:srgbClr val="262626"/>
                </a:solidFill>
                <a:effectLst/>
                <a:ea typeface="Times New Roman" panose="02020603050405020304" pitchFamily="18" charset="0"/>
                <a:cs typeface="Times New Roman" panose="02020603050405020304" pitchFamily="18" charset="0"/>
              </a:rPr>
              <a:t>- any CTIS user needs to have an </a:t>
            </a:r>
            <a:r>
              <a:rPr lang="en-GB" sz="1400" b="0" u="sng">
                <a:solidFill>
                  <a:srgbClr val="262626"/>
                </a:solidFill>
                <a:effectLst/>
                <a:ea typeface="Times New Roman" panose="02020603050405020304" pitchFamily="18" charset="0"/>
                <a:cs typeface="Times New Roman" panose="02020603050405020304" pitchFamily="18" charset="0"/>
                <a:hlinkClick r:id="rId4"/>
              </a:rPr>
              <a:t>EMA account</a:t>
            </a:r>
            <a:r>
              <a:rPr lang="en-GB" sz="1400" b="0">
                <a:solidFill>
                  <a:srgbClr val="262626"/>
                </a:solidFill>
                <a:effectLst/>
                <a:ea typeface="Times New Roman" panose="02020603050405020304" pitchFamily="18" charset="0"/>
                <a:cs typeface="Times New Roman" panose="02020603050405020304" pitchFamily="18" charset="0"/>
              </a:rPr>
              <a:t> </a:t>
            </a:r>
          </a:p>
          <a:p>
            <a:pPr marL="285750" indent="-285750">
              <a:spcAft>
                <a:spcPts val="0"/>
              </a:spcAft>
              <a:buFont typeface="Arial" panose="020B0604020202020204" pitchFamily="34" charset="0"/>
              <a:buChar char="•"/>
            </a:pPr>
            <a:r>
              <a:rPr lang="en-GB" sz="1400" b="1">
                <a:solidFill>
                  <a:srgbClr val="262626"/>
                </a:solidFill>
                <a:effectLst/>
                <a:ea typeface="Times New Roman" panose="02020603050405020304" pitchFamily="18" charset="0"/>
                <a:cs typeface="Times New Roman" panose="02020603050405020304" pitchFamily="18" charset="0"/>
              </a:rPr>
              <a:t>Sponsor organisation is registered in OMS</a:t>
            </a:r>
            <a:r>
              <a:rPr lang="en-GB" sz="1400" b="0">
                <a:solidFill>
                  <a:srgbClr val="262626"/>
                </a:solidFill>
                <a:effectLst/>
                <a:ea typeface="Times New Roman" panose="02020603050405020304" pitchFamily="18" charset="0"/>
                <a:cs typeface="Times New Roman" panose="02020603050405020304" pitchFamily="18" charset="0"/>
              </a:rPr>
              <a:t> - Log in to </a:t>
            </a:r>
            <a:r>
              <a:rPr lang="en-GB" sz="1400" b="0" u="sng">
                <a:solidFill>
                  <a:srgbClr val="262626"/>
                </a:solidFill>
                <a:effectLst/>
                <a:ea typeface="Times New Roman" panose="02020603050405020304" pitchFamily="18" charset="0"/>
                <a:cs typeface="Times New Roman" panose="02020603050405020304" pitchFamily="18" charset="0"/>
                <a:hlinkClick r:id="rId5"/>
              </a:rPr>
              <a:t>OMS</a:t>
            </a:r>
            <a:r>
              <a:rPr lang="en-GB" sz="1400" b="0">
                <a:solidFill>
                  <a:srgbClr val="262626"/>
                </a:solidFill>
                <a:effectLst/>
                <a:ea typeface="Times New Roman" panose="02020603050405020304" pitchFamily="18" charset="0"/>
                <a:cs typeface="Times New Roman" panose="02020603050405020304" pitchFamily="18" charset="0"/>
              </a:rPr>
              <a:t> with your EMA account </a:t>
            </a:r>
            <a:endParaRPr lang="nb-NO" sz="1400" b="1">
              <a:solidFill>
                <a:srgbClr val="262626"/>
              </a:solidFill>
              <a:ea typeface="Times New Roman" panose="02020603050405020304" pitchFamily="18" charset="0"/>
              <a:cs typeface="Times New Roman" panose="02020603050405020304" pitchFamily="18" charset="0"/>
            </a:endParaRPr>
          </a:p>
          <a:p>
            <a:pPr marL="285750" indent="-285750">
              <a:spcAft>
                <a:spcPts val="0"/>
              </a:spcAft>
              <a:buFont typeface="Arial" panose="020B0604020202020204" pitchFamily="34" charset="0"/>
              <a:buChar char="•"/>
            </a:pPr>
            <a:r>
              <a:rPr lang="en-GB" sz="1400" b="1">
                <a:solidFill>
                  <a:srgbClr val="262626"/>
                </a:solidFill>
                <a:effectLst/>
                <a:ea typeface="Times New Roman" panose="02020603050405020304" pitchFamily="18" charset="0"/>
                <a:cs typeface="Times New Roman" panose="02020603050405020304" pitchFamily="18" charset="0"/>
              </a:rPr>
              <a:t>Sponsor Administrator is registered in IAM</a:t>
            </a:r>
            <a:r>
              <a:rPr lang="en-GB" sz="1400" b="0">
                <a:solidFill>
                  <a:srgbClr val="262626"/>
                </a:solidFill>
                <a:effectLst/>
                <a:ea typeface="Times New Roman" panose="02020603050405020304" pitchFamily="18" charset="0"/>
                <a:cs typeface="Times New Roman" panose="02020603050405020304" pitchFamily="18" charset="0"/>
              </a:rPr>
              <a:t> – request the first Sponsor Administrator role in </a:t>
            </a:r>
            <a:r>
              <a:rPr lang="en-GB" sz="1400" b="0" u="sng">
                <a:solidFill>
                  <a:srgbClr val="262626"/>
                </a:solidFill>
                <a:effectLst/>
                <a:ea typeface="Times New Roman" panose="02020603050405020304" pitchFamily="18" charset="0"/>
                <a:cs typeface="Times New Roman" panose="02020603050405020304" pitchFamily="18" charset="0"/>
                <a:hlinkClick r:id="rId6"/>
              </a:rPr>
              <a:t>EMA Account Management</a:t>
            </a:r>
            <a:endParaRPr lang="nb-NO" sz="1400" b="1">
              <a:solidFill>
                <a:srgbClr val="262626"/>
              </a:solidFill>
              <a:effectLst/>
              <a:ea typeface="Times New Roman" panose="02020603050405020304" pitchFamily="18" charset="0"/>
              <a:cs typeface="Times New Roman" panose="02020603050405020304" pitchFamily="18" charset="0"/>
            </a:endParaRPr>
          </a:p>
          <a:p>
            <a:pPr marL="285750" indent="-285750">
              <a:lnSpc>
                <a:spcPct val="120000"/>
              </a:lnSpc>
              <a:spcAft>
                <a:spcPts val="0"/>
              </a:spcAft>
              <a:buFont typeface="Arial" panose="020B0604020202020204" pitchFamily="34" charset="0"/>
              <a:buChar char="•"/>
            </a:pPr>
            <a:r>
              <a:rPr lang="en-GB" sz="1400" b="1">
                <a:effectLst/>
                <a:ea typeface="Times New Roman" panose="02020603050405020304" pitchFamily="18" charset="0"/>
                <a:cs typeface="Times New Roman" panose="02020603050405020304" pitchFamily="18" charset="0"/>
              </a:rPr>
              <a:t>Sponsor organisation to register with </a:t>
            </a:r>
            <a:r>
              <a:rPr lang="en-GB" sz="1400" b="1" err="1">
                <a:effectLst/>
                <a:ea typeface="Times New Roman" panose="02020603050405020304" pitchFamily="18" charset="0"/>
                <a:cs typeface="Times New Roman" panose="02020603050405020304" pitchFamily="18" charset="0"/>
              </a:rPr>
              <a:t>EudraVigilance</a:t>
            </a:r>
            <a:r>
              <a:rPr lang="en-GB" sz="1400" b="1">
                <a:effectLst/>
                <a:ea typeface="Times New Roman" panose="02020603050405020304" pitchFamily="18" charset="0"/>
                <a:cs typeface="Times New Roman" panose="02020603050405020304" pitchFamily="18" charset="0"/>
              </a:rPr>
              <a:t> </a:t>
            </a:r>
            <a:r>
              <a:rPr lang="en-GB" sz="1400">
                <a:ea typeface="Times New Roman" panose="02020603050405020304" pitchFamily="18" charset="0"/>
                <a:cs typeface="Times New Roman" panose="02020603050405020304" pitchFamily="18" charset="0"/>
              </a:rPr>
              <a:t>(</a:t>
            </a:r>
            <a:r>
              <a:rPr lang="en-GB" sz="1400">
                <a:effectLst/>
                <a:ea typeface="Times New Roman" panose="02020603050405020304" pitchFamily="18" charset="0"/>
                <a:cs typeface="Times New Roman" panose="02020603050405020304" pitchFamily="18" charset="0"/>
              </a:rPr>
              <a:t>via Gateway or </a:t>
            </a:r>
            <a:r>
              <a:rPr lang="en-GB" sz="1400" err="1">
                <a:effectLst/>
                <a:ea typeface="Times New Roman" panose="02020603050405020304" pitchFamily="18" charset="0"/>
                <a:cs typeface="Times New Roman" panose="02020603050405020304" pitchFamily="18" charset="0"/>
              </a:rPr>
              <a:t>EudraVigilance</a:t>
            </a:r>
            <a:r>
              <a:rPr lang="en-GB" sz="1400">
                <a:effectLst/>
                <a:ea typeface="Times New Roman" panose="02020603050405020304" pitchFamily="18" charset="0"/>
                <a:cs typeface="Times New Roman" panose="02020603050405020304" pitchFamily="18" charset="0"/>
              </a:rPr>
              <a:t> (EV) web applica</a:t>
            </a:r>
            <a:r>
              <a:rPr lang="en-GB" sz="1400">
                <a:effectLst/>
                <a:ea typeface="Times New Roman" panose="02020603050405020304" pitchFamily="18" charset="0"/>
                <a:cs typeface="Tahoma" panose="020B0604030504040204" pitchFamily="34" charset="0"/>
              </a:rPr>
              <a:t>ti</a:t>
            </a:r>
            <a:r>
              <a:rPr lang="en-GB" sz="1400">
                <a:effectLst/>
                <a:ea typeface="Times New Roman" panose="02020603050405020304" pitchFamily="18" charset="0"/>
                <a:cs typeface="Times New Roman" panose="02020603050405020304" pitchFamily="18" charset="0"/>
              </a:rPr>
              <a:t>on (EVWEB)).</a:t>
            </a:r>
            <a:r>
              <a:rPr lang="en-GB" sz="1400" b="0">
                <a:solidFill>
                  <a:srgbClr val="262626"/>
                </a:solidFill>
                <a:effectLst/>
                <a:ea typeface="Times New Roman" panose="02020603050405020304" pitchFamily="18" charset="0"/>
                <a:cs typeface="Times New Roman" panose="02020603050405020304" pitchFamily="18" charset="0"/>
              </a:rPr>
              <a:t> More information on how to register with </a:t>
            </a:r>
            <a:r>
              <a:rPr lang="en-GB" sz="1400" b="0" err="1">
                <a:solidFill>
                  <a:srgbClr val="262626"/>
                </a:solidFill>
                <a:effectLst/>
                <a:ea typeface="Times New Roman" panose="02020603050405020304" pitchFamily="18" charset="0"/>
                <a:cs typeface="Times New Roman" panose="02020603050405020304" pitchFamily="18" charset="0"/>
              </a:rPr>
              <a:t>EudraVigilance</a:t>
            </a:r>
            <a:r>
              <a:rPr lang="en-GB" sz="1400" b="0">
                <a:solidFill>
                  <a:srgbClr val="262626"/>
                </a:solidFill>
                <a:effectLst/>
                <a:ea typeface="Times New Roman" panose="02020603050405020304" pitchFamily="18" charset="0"/>
                <a:cs typeface="Times New Roman" panose="02020603050405020304" pitchFamily="18" charset="0"/>
              </a:rPr>
              <a:t> is available </a:t>
            </a:r>
            <a:r>
              <a:rPr lang="en-GB" sz="1400" b="0" u="sng">
                <a:solidFill>
                  <a:srgbClr val="262626"/>
                </a:solidFill>
                <a:effectLst/>
                <a:ea typeface="Times New Roman" panose="02020603050405020304" pitchFamily="18" charset="0"/>
                <a:cs typeface="Times New Roman" panose="02020603050405020304" pitchFamily="18" charset="0"/>
                <a:hlinkClick r:id="rId7"/>
              </a:rPr>
              <a:t>here</a:t>
            </a:r>
            <a:r>
              <a:rPr lang="en-GB" sz="1400" b="0">
                <a:solidFill>
                  <a:srgbClr val="262626"/>
                </a:solidFill>
                <a:effectLst/>
                <a:ea typeface="Times New Roman" panose="02020603050405020304" pitchFamily="18" charset="0"/>
                <a:cs typeface="Times New Roman" panose="02020603050405020304" pitchFamily="18" charset="0"/>
              </a:rPr>
              <a:t>.</a:t>
            </a:r>
            <a:endParaRPr lang="nb-NO" sz="1400" b="1">
              <a:solidFill>
                <a:srgbClr val="262626"/>
              </a:solidFill>
              <a:ea typeface="Times New Roman" panose="02020603050405020304" pitchFamily="18" charset="0"/>
              <a:cs typeface="Times New Roman" panose="02020603050405020304" pitchFamily="18" charset="0"/>
            </a:endParaRPr>
          </a:p>
          <a:p>
            <a:pPr lvl="2">
              <a:lnSpc>
                <a:spcPct val="120000"/>
              </a:lnSpc>
              <a:spcAft>
                <a:spcPts val="0"/>
              </a:spcAft>
              <a:buFont typeface="Courier New" panose="02070309020205020404" pitchFamily="49" charset="0"/>
              <a:buChar char="o"/>
            </a:pPr>
            <a:r>
              <a:rPr lang="en-GB" sz="1100">
                <a:solidFill>
                  <a:srgbClr val="000000"/>
                </a:solidFill>
                <a:ea typeface="Times New Roman" panose="02020603050405020304" pitchFamily="18" charset="0"/>
                <a:cs typeface="Times New Roman" panose="02020603050405020304" pitchFamily="18" charset="0"/>
              </a:rPr>
              <a:t>R</a:t>
            </a:r>
            <a:r>
              <a:rPr lang="en-GB" sz="1100" b="0">
                <a:solidFill>
                  <a:srgbClr val="000000"/>
                </a:solidFill>
                <a:effectLst/>
                <a:ea typeface="Times New Roman" panose="02020603050405020304" pitchFamily="18" charset="0"/>
                <a:cs typeface="Times New Roman" panose="02020603050405020304" pitchFamily="18" charset="0"/>
              </a:rPr>
              <a:t>efer to 'Who needs to report what' on </a:t>
            </a:r>
            <a:r>
              <a:rPr lang="en-GB" sz="1100" b="0" u="sng" err="1">
                <a:solidFill>
                  <a:srgbClr val="0066CC"/>
                </a:solidFill>
                <a:effectLst/>
                <a:ea typeface="Times New Roman" panose="02020603050405020304" pitchFamily="18" charset="0"/>
                <a:cs typeface="Times New Roman" panose="02020603050405020304" pitchFamily="18" charset="0"/>
                <a:hlinkClick r:id="rId8"/>
              </a:rPr>
              <a:t>EudraVigilance</a:t>
            </a:r>
            <a:r>
              <a:rPr lang="en-GB" sz="1100" b="0" u="sng">
                <a:solidFill>
                  <a:srgbClr val="0066CC"/>
                </a:solidFill>
                <a:effectLst/>
                <a:ea typeface="Times New Roman" panose="02020603050405020304" pitchFamily="18" charset="0"/>
                <a:cs typeface="Times New Roman" panose="02020603050405020304" pitchFamily="18" charset="0"/>
                <a:hlinkClick r:id="rId8"/>
              </a:rPr>
              <a:t>: electronic reporting</a:t>
            </a:r>
            <a:r>
              <a:rPr lang="en-GB" sz="1100" b="0">
                <a:solidFill>
                  <a:srgbClr val="000000"/>
                </a:solidFill>
                <a:effectLst/>
                <a:ea typeface="Times New Roman" panose="02020603050405020304" pitchFamily="18" charset="0"/>
                <a:cs typeface="Times New Roman" panose="02020603050405020304" pitchFamily="18" charset="0"/>
              </a:rPr>
              <a:t> to find out whether to register for safety reporting, product reporting or both. </a:t>
            </a:r>
          </a:p>
          <a:p>
            <a:pPr lvl="2">
              <a:lnSpc>
                <a:spcPct val="120000"/>
              </a:lnSpc>
              <a:spcAft>
                <a:spcPts val="0"/>
              </a:spcAft>
              <a:buFont typeface="Courier New" panose="02070309020205020404" pitchFamily="49" charset="0"/>
              <a:buChar char="o"/>
            </a:pPr>
            <a:r>
              <a:rPr lang="en-GB" sz="1100">
                <a:effectLst/>
                <a:ea typeface="Times New Roman" panose="02020603050405020304" pitchFamily="18" charset="0"/>
                <a:cs typeface="Times New Roman" panose="02020603050405020304" pitchFamily="18" charset="0"/>
              </a:rPr>
              <a:t>Requisites for registration for commercial/non-commercial sponsors: </a:t>
            </a:r>
            <a:r>
              <a:rPr lang="en-GB" sz="1100" u="sng" err="1">
                <a:solidFill>
                  <a:srgbClr val="4465B0"/>
                </a:solidFill>
                <a:effectLst/>
                <a:ea typeface="Times New Roman" panose="02020603050405020304" pitchFamily="18" charset="0"/>
                <a:cs typeface="Times New Roman" panose="02020603050405020304" pitchFamily="18" charset="0"/>
                <a:hlinkClick r:id="rId9"/>
              </a:rPr>
              <a:t>EudraVigilance</a:t>
            </a:r>
            <a:r>
              <a:rPr lang="en-GB" sz="1100" u="sng">
                <a:solidFill>
                  <a:srgbClr val="4465B0"/>
                </a:solidFill>
                <a:effectLst/>
                <a:ea typeface="Times New Roman" panose="02020603050405020304" pitchFamily="18" charset="0"/>
                <a:cs typeface="Times New Roman" panose="02020603050405020304" pitchFamily="18" charset="0"/>
                <a:hlinkClick r:id="rId9"/>
              </a:rPr>
              <a:t> registration documents (europa.eu)</a:t>
            </a:r>
            <a:endParaRPr lang="en-GB" sz="1100" u="sng">
              <a:solidFill>
                <a:srgbClr val="4465B0"/>
              </a:solidFill>
              <a:effectLst/>
              <a:ea typeface="Times New Roman" panose="02020603050405020304" pitchFamily="18" charset="0"/>
              <a:cs typeface="Times New Roman" panose="02020603050405020304" pitchFamily="18" charset="0"/>
            </a:endParaRPr>
          </a:p>
          <a:p>
            <a:pPr lvl="2">
              <a:lnSpc>
                <a:spcPct val="120000"/>
              </a:lnSpc>
              <a:spcAft>
                <a:spcPts val="0"/>
              </a:spcAft>
              <a:buFont typeface="Courier New" panose="02070309020205020404" pitchFamily="49" charset="0"/>
              <a:buChar char="o"/>
            </a:pPr>
            <a:r>
              <a:rPr lang="en-GB" sz="1100" b="0">
                <a:solidFill>
                  <a:srgbClr val="000000"/>
                </a:solidFill>
                <a:effectLst/>
                <a:ea typeface="Times New Roman" panose="02020603050405020304" pitchFamily="18" charset="0"/>
                <a:cs typeface="Times New Roman" panose="02020603050405020304" pitchFamily="18" charset="0"/>
              </a:rPr>
              <a:t>For </a:t>
            </a:r>
            <a:r>
              <a:rPr lang="en-GB" sz="1100" b="0" u="sng" err="1">
                <a:solidFill>
                  <a:srgbClr val="000000"/>
                </a:solidFill>
                <a:effectLst/>
                <a:ea typeface="Times New Roman" panose="02020603050405020304" pitchFamily="18" charset="0"/>
                <a:cs typeface="Times New Roman" panose="02020603050405020304" pitchFamily="18" charset="0"/>
                <a:hlinkClick r:id="rId10" tooltip="A centralised European database of suspected adverse reactions to medicines that are authorised or being studied in clinical trials in the European Economic Area (EEA). &#10; &#10; More information can be found under 'EudraVigilance'. "/>
              </a:rPr>
              <a:t>EudraVigilance</a:t>
            </a:r>
            <a:r>
              <a:rPr lang="en-GB" sz="1100" b="0">
                <a:solidFill>
                  <a:srgbClr val="000000"/>
                </a:solidFill>
                <a:effectLst/>
                <a:ea typeface="Times New Roman" panose="02020603050405020304" pitchFamily="18" charset="0"/>
                <a:cs typeface="Times New Roman" panose="02020603050405020304" pitchFamily="18" charset="0"/>
              </a:rPr>
              <a:t> access, users should log into the EMA Account Management portal and request a '</a:t>
            </a:r>
            <a:r>
              <a:rPr lang="en-GB" sz="1100" b="0" u="sng" err="1">
                <a:solidFill>
                  <a:srgbClr val="000000"/>
                </a:solidFill>
                <a:effectLst/>
                <a:ea typeface="Times New Roman" panose="02020603050405020304" pitchFamily="18" charset="0"/>
                <a:cs typeface="Times New Roman" panose="02020603050405020304" pitchFamily="18" charset="0"/>
                <a:hlinkClick r:id="rId10" tooltip="A centralised European database of suspected adverse reactions to medicines that are authorised or being studied in clinical trials in the European Economic Area (EEA). &#10; &#10; More information can be found under 'EudraVigilance'. "/>
              </a:rPr>
              <a:t>EudraVigilance</a:t>
            </a:r>
            <a:r>
              <a:rPr lang="en-GB" sz="1100" b="0">
                <a:solidFill>
                  <a:srgbClr val="000000"/>
                </a:solidFill>
                <a:effectLst/>
                <a:ea typeface="Times New Roman" panose="02020603050405020304" pitchFamily="18" charset="0"/>
                <a:cs typeface="Times New Roman" panose="02020603050405020304" pitchFamily="18" charset="0"/>
              </a:rPr>
              <a:t> role'. For more details, see the </a:t>
            </a:r>
            <a:r>
              <a:rPr lang="en-GB" sz="1100" b="0" u="sng">
                <a:solidFill>
                  <a:srgbClr val="0066CC"/>
                </a:solidFill>
                <a:effectLst/>
                <a:ea typeface="Times New Roman" panose="02020603050405020304" pitchFamily="18" charset="0"/>
                <a:cs typeface="Times New Roman" panose="02020603050405020304" pitchFamily="18" charset="0"/>
                <a:hlinkClick r:id="rId11"/>
              </a:rPr>
              <a:t>Registration manual</a:t>
            </a:r>
            <a:r>
              <a:rPr lang="en-GB" sz="1100" b="0">
                <a:solidFill>
                  <a:srgbClr val="000000"/>
                </a:solidFill>
                <a:effectLst/>
                <a:ea typeface="Times New Roman" panose="02020603050405020304" pitchFamily="18" charset="0"/>
                <a:cs typeface="Times New Roman" panose="02020603050405020304" pitchFamily="18" charset="0"/>
              </a:rPr>
              <a:t>.</a:t>
            </a:r>
            <a:endParaRPr lang="nb-NO" sz="1100" b="1">
              <a:solidFill>
                <a:srgbClr val="262626"/>
              </a:solidFill>
              <a:effectLst/>
              <a:ea typeface="Times New Roman" panose="02020603050405020304" pitchFamily="18" charset="0"/>
              <a:cs typeface="Times New Roman" panose="02020603050405020304" pitchFamily="18" charset="0"/>
            </a:endParaRPr>
          </a:p>
          <a:p>
            <a:pPr lvl="2">
              <a:lnSpc>
                <a:spcPct val="120000"/>
              </a:lnSpc>
              <a:spcAft>
                <a:spcPts val="0"/>
              </a:spcAft>
            </a:pPr>
            <a:endParaRPr lang="nb-NO" sz="1400">
              <a:effectLst/>
              <a:ea typeface="Times New Roman" panose="02020603050405020304" pitchFamily="18" charset="0"/>
              <a:cs typeface="Times New Roman" panose="02020603050405020304" pitchFamily="18" charset="0"/>
            </a:endParaRPr>
          </a:p>
          <a:p>
            <a:pPr lvl="0">
              <a:lnSpc>
                <a:spcPct val="120000"/>
              </a:lnSpc>
            </a:pPr>
            <a:endParaRPr lang="nb-NO" sz="1400">
              <a:effectLst/>
              <a:ea typeface="Times New Roman" panose="02020603050405020304" pitchFamily="18" charset="0"/>
              <a:cs typeface="Times New Roman" panose="02020603050405020304" pitchFamily="18" charset="0"/>
            </a:endParaRPr>
          </a:p>
          <a:p>
            <a:endParaRPr lang="nb-NO" sz="1800" b="1">
              <a:solidFill>
                <a:srgbClr val="262626"/>
              </a:solidFill>
              <a:effectLst/>
              <a:latin typeface="Verdana" panose="020B0604030504040204" pitchFamily="34" charset="0"/>
              <a:ea typeface="Times New Roman" panose="02020603050405020304" pitchFamily="18" charset="0"/>
              <a:cs typeface="Times New Roman" panose="02020603050405020304" pitchFamily="18" charset="0"/>
            </a:endParaRPr>
          </a:p>
          <a:p>
            <a:endParaRPr lang="en-GB"/>
          </a:p>
        </p:txBody>
      </p:sp>
      <p:sp>
        <p:nvSpPr>
          <p:cNvPr id="5" name="Slide Number Placeholder 4"/>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7957F717-FD23-493C-BA54-F5AB575BDEC9}"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5</a:t>
            </a:fld>
            <a:endPar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2" name="Footer Placeholder 1">
            <a:extLst>
              <a:ext uri="{FF2B5EF4-FFF2-40B4-BE49-F238E27FC236}">
                <a16:creationId xmlns:a16="http://schemas.microsoft.com/office/drawing/2014/main" id="{10E49FF3-8D65-6E25-F211-D8118186AE00}"/>
              </a:ext>
            </a:extLst>
          </p:cNvPr>
          <p:cNvSpPr>
            <a:spLocks noGrp="1"/>
          </p:cNvSpPr>
          <p:nvPr>
            <p:ph type="ftr" sz="quarter" idx="10"/>
          </p:nvPr>
        </p:nvSpPr>
        <p:spPr>
          <a:xfrm>
            <a:off x="1331482" y="4894064"/>
            <a:ext cx="6478587" cy="219075"/>
          </a:xfrm>
        </p:spPr>
        <p:txBody>
          <a:bodyPr/>
          <a:lstStyle/>
          <a:p>
            <a:r>
              <a:rPr lang="en-GB" altLang="en-US"/>
              <a:t>CTIS Bitesize Talk: Training materials, CTIS pre-requisites, and updates on transparency rules</a:t>
            </a:r>
          </a:p>
        </p:txBody>
      </p:sp>
    </p:spTree>
    <p:custDataLst>
      <p:tags r:id="rId1"/>
    </p:custDataLst>
    <p:extLst>
      <p:ext uri="{BB962C8B-B14F-4D97-AF65-F5344CB8AC3E}">
        <p14:creationId xmlns:p14="http://schemas.microsoft.com/office/powerpoint/2010/main" val="931787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2478E9-B975-47DD-C4BC-A3F199813B05}"/>
              </a:ext>
            </a:extLst>
          </p:cNvPr>
          <p:cNvSpPr>
            <a:spLocks noGrp="1"/>
          </p:cNvSpPr>
          <p:nvPr>
            <p:ph type="ftr" sz="quarter" idx="10"/>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rPr>
              <a:t>CTIS Bitesize Talk: Training materials, CTIS pre-requisites, and updates on transparency rules</a:t>
            </a:r>
          </a:p>
        </p:txBody>
      </p:sp>
      <p:sp>
        <p:nvSpPr>
          <p:cNvPr id="5" name="Slide Number Placeholder 4">
            <a:extLst>
              <a:ext uri="{FF2B5EF4-FFF2-40B4-BE49-F238E27FC236}">
                <a16:creationId xmlns:a16="http://schemas.microsoft.com/office/drawing/2014/main" id="{AF48F8B5-6225-5F6A-5EA8-137B97572C78}"/>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7957F717-FD23-493C-BA54-F5AB575BDEC9}"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6</a:t>
            </a:fld>
            <a:endPar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pic>
        <p:nvPicPr>
          <p:cNvPr id="9" name="Picture 8">
            <a:extLst>
              <a:ext uri="{FF2B5EF4-FFF2-40B4-BE49-F238E27FC236}">
                <a16:creationId xmlns:a16="http://schemas.microsoft.com/office/drawing/2014/main" id="{641580FD-F055-ECBD-61E1-2E7DFFD72D9D}"/>
              </a:ext>
            </a:extLst>
          </p:cNvPr>
          <p:cNvPicPr>
            <a:picLocks noChangeAspect="1"/>
          </p:cNvPicPr>
          <p:nvPr/>
        </p:nvPicPr>
        <p:blipFill>
          <a:blip r:embed="rId3"/>
          <a:stretch>
            <a:fillRect/>
          </a:stretch>
        </p:blipFill>
        <p:spPr>
          <a:xfrm>
            <a:off x="0" y="457362"/>
            <a:ext cx="9144000" cy="4228776"/>
          </a:xfrm>
          <a:prstGeom prst="rect">
            <a:avLst/>
          </a:prstGeom>
        </p:spPr>
      </p:pic>
      <p:sp>
        <p:nvSpPr>
          <p:cNvPr id="11" name="TextBox 10">
            <a:extLst>
              <a:ext uri="{FF2B5EF4-FFF2-40B4-BE49-F238E27FC236}">
                <a16:creationId xmlns:a16="http://schemas.microsoft.com/office/drawing/2014/main" id="{D7F13BAE-D6FD-EC8E-3C01-EAF4C2258278}"/>
              </a:ext>
            </a:extLst>
          </p:cNvPr>
          <p:cNvSpPr txBox="1"/>
          <p:nvPr/>
        </p:nvSpPr>
        <p:spPr>
          <a:xfrm>
            <a:off x="672145" y="2408864"/>
            <a:ext cx="1604340" cy="356508"/>
          </a:xfrm>
          <a:prstGeom prst="rect">
            <a:avLst/>
          </a:prstGeom>
          <a:noFill/>
        </p:spPr>
        <p:txBody>
          <a:bodyPr wrap="square">
            <a:spAutoFit/>
          </a:bodyPr>
          <a:lstStyle/>
          <a:p>
            <a:pPr marL="0" marR="0" lvl="0" indent="0" algn="ctr" defTabSz="914400" rtl="0" eaLnBrk="1" fontAlgn="base" latinLnBrk="0" hangingPunct="1">
              <a:lnSpc>
                <a:spcPct val="120000"/>
              </a:lnSpc>
              <a:spcBef>
                <a:spcPct val="0"/>
              </a:spcBef>
              <a:spcAft>
                <a:spcPts val="0"/>
              </a:spcAft>
              <a:buClrTx/>
              <a:buSzTx/>
              <a:buFontTx/>
              <a:buNone/>
              <a:tabLst/>
              <a:defRPr/>
            </a:pPr>
            <a:r>
              <a:rPr kumimoji="0" lang="en-GB" sz="1600" b="0" i="0" u="sng" strike="noStrike" kern="1200" cap="none" spc="0" normalizeH="0" baseline="0" noProof="0">
                <a:ln>
                  <a:noFill/>
                </a:ln>
                <a:solidFill>
                  <a:srgbClr val="FF0000"/>
                </a:solidFill>
                <a:effectLst/>
                <a:uLnTx/>
                <a:uFillTx/>
                <a:latin typeface="Verdana"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EMA account</a:t>
            </a:r>
            <a:r>
              <a:rPr kumimoji="0" lang="en-GB" sz="1600" b="0" i="0" u="none" strike="noStrike" kern="1200" cap="none" spc="0" normalizeH="0" baseline="0" noProof="0">
                <a:ln>
                  <a:noFill/>
                </a:ln>
                <a:solidFill>
                  <a:srgbClr val="FF0000"/>
                </a:solidFill>
                <a:effectLst/>
                <a:uLnTx/>
                <a:uFillTx/>
                <a:latin typeface="Verdana" pitchFamily="34" charset="0"/>
                <a:ea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15626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4FEFE7F-8D4B-2C77-959E-95A8FB2EC0A3}"/>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7957F717-FD23-493C-BA54-F5AB575BDEC9}"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7</a:t>
            </a:fld>
            <a:endPar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pic>
        <p:nvPicPr>
          <p:cNvPr id="9" name="Picture 8">
            <a:extLst>
              <a:ext uri="{FF2B5EF4-FFF2-40B4-BE49-F238E27FC236}">
                <a16:creationId xmlns:a16="http://schemas.microsoft.com/office/drawing/2014/main" id="{FC0A8A8F-8AC5-B779-C924-ABECD684BDA6}"/>
              </a:ext>
            </a:extLst>
          </p:cNvPr>
          <p:cNvPicPr>
            <a:picLocks noChangeAspect="1"/>
          </p:cNvPicPr>
          <p:nvPr/>
        </p:nvPicPr>
        <p:blipFill>
          <a:blip r:embed="rId3"/>
          <a:stretch>
            <a:fillRect/>
          </a:stretch>
        </p:blipFill>
        <p:spPr>
          <a:xfrm>
            <a:off x="3381363" y="496246"/>
            <a:ext cx="5762637" cy="3991001"/>
          </a:xfrm>
          <a:prstGeom prst="rect">
            <a:avLst/>
          </a:prstGeom>
        </p:spPr>
      </p:pic>
      <p:pic>
        <p:nvPicPr>
          <p:cNvPr id="11" name="Picture 10">
            <a:extLst>
              <a:ext uri="{FF2B5EF4-FFF2-40B4-BE49-F238E27FC236}">
                <a16:creationId xmlns:a16="http://schemas.microsoft.com/office/drawing/2014/main" id="{4390CEEE-8D72-F230-0AEB-61980D9B4D57}"/>
              </a:ext>
            </a:extLst>
          </p:cNvPr>
          <p:cNvPicPr>
            <a:picLocks noChangeAspect="1"/>
          </p:cNvPicPr>
          <p:nvPr/>
        </p:nvPicPr>
        <p:blipFill>
          <a:blip r:embed="rId4"/>
          <a:stretch>
            <a:fillRect/>
          </a:stretch>
        </p:blipFill>
        <p:spPr>
          <a:xfrm>
            <a:off x="35497" y="662036"/>
            <a:ext cx="3345866" cy="3825211"/>
          </a:xfrm>
          <a:prstGeom prst="rect">
            <a:avLst/>
          </a:prstGeom>
        </p:spPr>
      </p:pic>
      <p:sp>
        <p:nvSpPr>
          <p:cNvPr id="13" name="TextBox 12">
            <a:extLst>
              <a:ext uri="{FF2B5EF4-FFF2-40B4-BE49-F238E27FC236}">
                <a16:creationId xmlns:a16="http://schemas.microsoft.com/office/drawing/2014/main" id="{CE9392AC-221C-AC87-43E5-3F8B8179F8D7}"/>
              </a:ext>
            </a:extLst>
          </p:cNvPr>
          <p:cNvSpPr txBox="1"/>
          <p:nvPr/>
        </p:nvSpPr>
        <p:spPr>
          <a:xfrm>
            <a:off x="5840713" y="496246"/>
            <a:ext cx="898638" cy="356508"/>
          </a:xfrm>
          <a:prstGeom prst="rect">
            <a:avLst/>
          </a:prstGeom>
          <a:noFill/>
        </p:spPr>
        <p:txBody>
          <a:bodyPr wrap="square">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GB" sz="1600" b="0" i="0" u="sng" strike="noStrike" kern="1200" cap="none" spc="0" normalizeH="0" baseline="0" noProof="0">
                <a:ln>
                  <a:noFill/>
                </a:ln>
                <a:solidFill>
                  <a:srgbClr val="FF0000"/>
                </a:solidFill>
                <a:effectLst/>
                <a:uLnTx/>
                <a:uFillTx/>
                <a:latin typeface="Verdana"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OMS</a:t>
            </a:r>
            <a:r>
              <a:rPr kumimoji="0" lang="en-GB" sz="1600" b="0" i="0" u="none" strike="noStrike" kern="1200" cap="none" spc="0" normalizeH="0" baseline="0" noProof="0">
                <a:ln>
                  <a:noFill/>
                </a:ln>
                <a:solidFill>
                  <a:srgbClr val="262626"/>
                </a:solidFill>
                <a:effectLst/>
                <a:uLnTx/>
                <a:uFillTx/>
                <a:latin typeface="Verdana" pitchFamily="34" charset="0"/>
                <a:ea typeface="Times New Roman" panose="02020603050405020304" pitchFamily="18" charset="0"/>
                <a:cs typeface="Times New Roman" panose="02020603050405020304" pitchFamily="18" charset="0"/>
              </a:rPr>
              <a:t> </a:t>
            </a:r>
            <a:endParaRPr kumimoji="0" lang="nb-NO" sz="16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2" name="Footer Placeholder 1">
            <a:extLst>
              <a:ext uri="{FF2B5EF4-FFF2-40B4-BE49-F238E27FC236}">
                <a16:creationId xmlns:a16="http://schemas.microsoft.com/office/drawing/2014/main" id="{95E2704C-3265-E596-7DFE-88164E8B8179}"/>
              </a:ext>
            </a:extLst>
          </p:cNvPr>
          <p:cNvSpPr>
            <a:spLocks noGrp="1"/>
          </p:cNvSpPr>
          <p:nvPr>
            <p:ph type="ftr" sz="quarter" idx="10"/>
          </p:nvPr>
        </p:nvSpPr>
        <p:spPr/>
        <p:txBody>
          <a:bodyPr/>
          <a:lstStyle/>
          <a:p>
            <a:r>
              <a:rPr lang="en-GB" altLang="en-US"/>
              <a:t>CTIS Bitesize Talk: Training materials, CTIS pre-requisites, and updates on transparency rules</a:t>
            </a:r>
          </a:p>
        </p:txBody>
      </p:sp>
    </p:spTree>
    <p:custDataLst>
      <p:tags r:id="rId1"/>
    </p:custDataLst>
    <p:extLst>
      <p:ext uri="{BB962C8B-B14F-4D97-AF65-F5344CB8AC3E}">
        <p14:creationId xmlns:p14="http://schemas.microsoft.com/office/powerpoint/2010/main" val="1347202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68E8E2E-8932-E2A7-55F0-34B810008DBD}"/>
              </a:ext>
            </a:extLst>
          </p:cNvPr>
          <p:cNvSpPr>
            <a:spLocks noGrp="1"/>
          </p:cNvSpPr>
          <p:nvPr>
            <p:ph type="ftr" sz="quarter" idx="10"/>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rPr>
              <a:t>CTIS Bitesize Talk: Training materials, CTIS pre-requisites, and updates on transparency rules</a:t>
            </a:r>
          </a:p>
        </p:txBody>
      </p:sp>
      <p:sp>
        <p:nvSpPr>
          <p:cNvPr id="5" name="Slide Number Placeholder 4">
            <a:extLst>
              <a:ext uri="{FF2B5EF4-FFF2-40B4-BE49-F238E27FC236}">
                <a16:creationId xmlns:a16="http://schemas.microsoft.com/office/drawing/2014/main" id="{6154807D-0431-9CCD-6299-F11CFDD8B248}"/>
              </a:ext>
            </a:extLst>
          </p:cNvPr>
          <p:cNvSpPr>
            <a:spLocks noGrp="1"/>
          </p:cNvSpPr>
          <p:nvPr>
            <p:ph type="sldNum" sz="quarter" idx="11"/>
          </p:nvPr>
        </p:nvSpPr>
        <p:spPr/>
        <p:txBody>
          <a:bodyPr/>
          <a:lstStyle/>
          <a:p>
            <a:pPr marL="0" marR="0" lvl="0" indent="0" algn="l" defTabSz="914400" rtl="0" eaLnBrk="1" fontAlgn="base" latinLnBrk="0" hangingPunct="1">
              <a:lnSpc>
                <a:spcPts val="1200"/>
              </a:lnSpc>
              <a:spcBef>
                <a:spcPct val="0"/>
              </a:spcBef>
              <a:spcAft>
                <a:spcPct val="0"/>
              </a:spcAft>
              <a:buClrTx/>
              <a:buSzTx/>
              <a:buFontTx/>
              <a:buNone/>
              <a:tabLst/>
              <a:defRPr/>
            </a:pPr>
            <a:fld id="{7957F717-FD23-493C-BA54-F5AB575BDEC9}" type="slidenum">
              <a:rPr kumimoji="0" lang="en-GB" altLang="en-US" sz="83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8</a:t>
            </a:fld>
            <a:endParaRPr kumimoji="0" lang="en-GB" altLang="en-US" sz="83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pic>
        <p:nvPicPr>
          <p:cNvPr id="9" name="Picture 8">
            <a:extLst>
              <a:ext uri="{FF2B5EF4-FFF2-40B4-BE49-F238E27FC236}">
                <a16:creationId xmlns:a16="http://schemas.microsoft.com/office/drawing/2014/main" id="{8A23E888-004A-23F5-0CDC-89F2E4749664}"/>
              </a:ext>
            </a:extLst>
          </p:cNvPr>
          <p:cNvPicPr>
            <a:picLocks noChangeAspect="1"/>
          </p:cNvPicPr>
          <p:nvPr/>
        </p:nvPicPr>
        <p:blipFill>
          <a:blip r:embed="rId3"/>
          <a:stretch>
            <a:fillRect/>
          </a:stretch>
        </p:blipFill>
        <p:spPr>
          <a:xfrm>
            <a:off x="201925" y="204777"/>
            <a:ext cx="6990813" cy="4818470"/>
          </a:xfrm>
          <a:prstGeom prst="rect">
            <a:avLst/>
          </a:prstGeom>
        </p:spPr>
      </p:pic>
      <p:sp>
        <p:nvSpPr>
          <p:cNvPr id="11" name="TextBox 10">
            <a:extLst>
              <a:ext uri="{FF2B5EF4-FFF2-40B4-BE49-F238E27FC236}">
                <a16:creationId xmlns:a16="http://schemas.microsoft.com/office/drawing/2014/main" id="{29FAA407-71EB-A9EA-C4BA-29F459BDB56E}"/>
              </a:ext>
            </a:extLst>
          </p:cNvPr>
          <p:cNvSpPr txBox="1"/>
          <p:nvPr/>
        </p:nvSpPr>
        <p:spPr>
          <a:xfrm>
            <a:off x="7380312" y="2178873"/>
            <a:ext cx="1612097" cy="651973"/>
          </a:xfrm>
          <a:prstGeom prst="rect">
            <a:avLst/>
          </a:prstGeom>
          <a:noFill/>
        </p:spPr>
        <p:txBody>
          <a:bodyPr wrap="square">
            <a:spAutoFit/>
          </a:bodyPr>
          <a:lstStyle/>
          <a:p>
            <a:pPr marL="0" marR="0" lvl="0" indent="0" algn="ctr" defTabSz="914400" rtl="0" eaLnBrk="1" fontAlgn="base" latinLnBrk="0" hangingPunct="1">
              <a:lnSpc>
                <a:spcPct val="120000"/>
              </a:lnSpc>
              <a:spcBef>
                <a:spcPct val="0"/>
              </a:spcBef>
              <a:spcAft>
                <a:spcPts val="0"/>
              </a:spcAft>
              <a:buClrTx/>
              <a:buSzTx/>
              <a:buFontTx/>
              <a:buNone/>
              <a:tabLst/>
              <a:defRPr/>
            </a:pPr>
            <a:r>
              <a:rPr kumimoji="0" lang="en-GB" sz="1600" b="0" i="0" u="sng" strike="noStrike" kern="1200" cap="none" spc="0" normalizeH="0" baseline="0" noProof="0">
                <a:ln>
                  <a:noFill/>
                </a:ln>
                <a:solidFill>
                  <a:srgbClr val="FF0000"/>
                </a:solidFill>
                <a:effectLst/>
                <a:uLnTx/>
                <a:uFillTx/>
                <a:latin typeface="Verdana"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EMA Account Management</a:t>
            </a:r>
            <a:endParaRPr kumimoji="0" lang="nb-NO" sz="1600" b="1" i="0" u="none" strike="noStrike" kern="1200" cap="none" spc="0" normalizeH="0" baseline="0" noProof="0">
              <a:ln>
                <a:noFill/>
              </a:ln>
              <a:solidFill>
                <a:srgbClr val="FF0000"/>
              </a:solidFill>
              <a:effectLst/>
              <a:uLnTx/>
              <a:uFillTx/>
              <a:latin typeface="Verdana"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372734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8b20797a-4627-413a-b257-c934a11a384b"/>
  <p:tag name="SLIDO_EVENT_SECTION_UUID" val="26f7ef3d-0947-4096-9175-83369a968c2b"/>
  <p:tag name="ARTICULATE_PROJECT_OPEN" val="0"/>
  <p:tag name="ARTICULATE_SLIDE_COUNT" val="4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wide screen (Agency)">
  <a:themeElements>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fontScheme name="Neutral (Agency) (26 April 2011)">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lnDef>
  </a:objectDefaults>
  <a:extraClrSchemeLst>
    <a:extraClrScheme>
      <a:clrScheme name="Neutral (Agency) (26 April 2011) 1">
        <a:dk1>
          <a:srgbClr val="404040"/>
        </a:dk1>
        <a:lt1>
          <a:srgbClr val="FFFFFF"/>
        </a:lt1>
        <a:dk2>
          <a:srgbClr val="003399"/>
        </a:dk2>
        <a:lt2>
          <a:srgbClr val="FFFFFF"/>
        </a:lt2>
        <a:accent1>
          <a:srgbClr val="E1E4F3"/>
        </a:accent1>
        <a:accent2>
          <a:srgbClr val="E98300"/>
        </a:accent2>
        <a:accent3>
          <a:srgbClr val="AAADCA"/>
        </a:accent3>
        <a:accent4>
          <a:srgbClr val="DADADA"/>
        </a:accent4>
        <a:accent5>
          <a:srgbClr val="EEEFF8"/>
        </a:accent5>
        <a:accent6>
          <a:srgbClr val="D37600"/>
        </a:accent6>
        <a:hlink>
          <a:srgbClr val="0098DB"/>
        </a:hlink>
        <a:folHlink>
          <a:srgbClr val="983222"/>
        </a:folHlink>
      </a:clrScheme>
      <a:clrMap bg1="dk2" tx1="lt1" bg2="dk1" tx2="lt2" accent1="accent1" accent2="accent2" accent3="accent3" accent4="accent4" accent5="accent5" accent6="accent6" hlink="hlink" folHlink="folHlink"/>
    </a:extraClrScheme>
    <a:extraClrScheme>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3E60FBF1-4B83-4CC4-AAA4-B62C94D43418}" vid="{344D7763-4A8B-423B-9AFE-4DEEEE0E1852}"/>
    </a:ext>
  </a:extLst>
</a:theme>
</file>

<file path=ppt/theme/theme2.xml><?xml version="1.0" encoding="utf-8"?>
<a:theme xmlns:a="http://schemas.openxmlformats.org/drawingml/2006/main" name="Default wide screen (Agency)">
  <a:themeElements>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fontScheme name="Neutral (Agency) (26 April 2011)">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lnDef>
  </a:objectDefaults>
  <a:extraClrSchemeLst>
    <a:extraClrScheme>
      <a:clrScheme name="Neutral (Agency) (26 April 2011) 1">
        <a:dk1>
          <a:srgbClr val="404040"/>
        </a:dk1>
        <a:lt1>
          <a:srgbClr val="FFFFFF"/>
        </a:lt1>
        <a:dk2>
          <a:srgbClr val="003399"/>
        </a:dk2>
        <a:lt2>
          <a:srgbClr val="FFFFFF"/>
        </a:lt2>
        <a:accent1>
          <a:srgbClr val="E1E4F3"/>
        </a:accent1>
        <a:accent2>
          <a:srgbClr val="E98300"/>
        </a:accent2>
        <a:accent3>
          <a:srgbClr val="AAADCA"/>
        </a:accent3>
        <a:accent4>
          <a:srgbClr val="DADADA"/>
        </a:accent4>
        <a:accent5>
          <a:srgbClr val="EEEFF8"/>
        </a:accent5>
        <a:accent6>
          <a:srgbClr val="D37600"/>
        </a:accent6>
        <a:hlink>
          <a:srgbClr val="0098DB"/>
        </a:hlink>
        <a:folHlink>
          <a:srgbClr val="983222"/>
        </a:folHlink>
      </a:clrScheme>
      <a:clrMap bg1="dk2" tx1="lt1" bg2="dk1" tx2="lt2" accent1="accent1" accent2="accent2" accent3="accent3" accent4="accent4" accent5="accent5" accent6="accent6" hlink="hlink" folHlink="folHlink"/>
    </a:extraClrScheme>
    <a:extraClrScheme>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3E60FBF1-4B83-4CC4-AAA4-B62C94D43418}" vid="{344D7763-4A8B-423B-9AFE-4DEEEE0E1852}"/>
    </a:ext>
  </a:extLst>
</a:theme>
</file>

<file path=ppt/theme/theme3.xml><?xml version="1.0" encoding="utf-8"?>
<a:theme xmlns:a="http://schemas.openxmlformats.org/drawingml/2006/main" name="Master slide (Agency)">
  <a:themeElements>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fontScheme name="Neutral (Agency) (26 April 2011)">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lnDef>
  </a:objectDefaults>
  <a:extraClrSchemeLst>
    <a:extraClrScheme>
      <a:clrScheme name="Neutral (Agency) (26 April 2011) 1">
        <a:dk1>
          <a:srgbClr val="404040"/>
        </a:dk1>
        <a:lt1>
          <a:srgbClr val="FFFFFF"/>
        </a:lt1>
        <a:dk2>
          <a:srgbClr val="003399"/>
        </a:dk2>
        <a:lt2>
          <a:srgbClr val="FFFFFF"/>
        </a:lt2>
        <a:accent1>
          <a:srgbClr val="E1E4F3"/>
        </a:accent1>
        <a:accent2>
          <a:srgbClr val="E98300"/>
        </a:accent2>
        <a:accent3>
          <a:srgbClr val="AAADCA"/>
        </a:accent3>
        <a:accent4>
          <a:srgbClr val="DADADA"/>
        </a:accent4>
        <a:accent5>
          <a:srgbClr val="EEEFF8"/>
        </a:accent5>
        <a:accent6>
          <a:srgbClr val="D37600"/>
        </a:accent6>
        <a:hlink>
          <a:srgbClr val="0098DB"/>
        </a:hlink>
        <a:folHlink>
          <a:srgbClr val="983222"/>
        </a:folHlink>
      </a:clrScheme>
      <a:clrMap bg1="dk2" tx1="lt1" bg2="dk1" tx2="lt2" accent1="accent1" accent2="accent2" accent3="accent3" accent4="accent4" accent5="accent5" accent6="accent6" hlink="hlink" folHlink="folHlink"/>
    </a:extraClrScheme>
    <a:extraClrScheme>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fault widescreen (Agency) .pptx" id="{9911B869-CFA5-49A3-9BDD-F8782CDE4305}" vid="{7F269024-DBDB-4D20-BC54-CE3F4FCC5156}"/>
    </a:ext>
  </a:extLst>
</a:theme>
</file>

<file path=ppt/theme/theme4.xml><?xml version="1.0" encoding="utf-8"?>
<a:theme xmlns:a="http://schemas.openxmlformats.org/drawingml/2006/main" name="1_Master slide (Agency)">
  <a:themeElements>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fontScheme name="Neutral (Agency) (26 April 2011)">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lnDef>
  </a:objectDefaults>
  <a:extraClrSchemeLst>
    <a:extraClrScheme>
      <a:clrScheme name="Neutral (Agency) (26 April 2011) 1">
        <a:dk1>
          <a:srgbClr val="404040"/>
        </a:dk1>
        <a:lt1>
          <a:srgbClr val="FFFFFF"/>
        </a:lt1>
        <a:dk2>
          <a:srgbClr val="003399"/>
        </a:dk2>
        <a:lt2>
          <a:srgbClr val="FFFFFF"/>
        </a:lt2>
        <a:accent1>
          <a:srgbClr val="E1E4F3"/>
        </a:accent1>
        <a:accent2>
          <a:srgbClr val="E98300"/>
        </a:accent2>
        <a:accent3>
          <a:srgbClr val="AAADCA"/>
        </a:accent3>
        <a:accent4>
          <a:srgbClr val="DADADA"/>
        </a:accent4>
        <a:accent5>
          <a:srgbClr val="EEEFF8"/>
        </a:accent5>
        <a:accent6>
          <a:srgbClr val="D37600"/>
        </a:accent6>
        <a:hlink>
          <a:srgbClr val="0098DB"/>
        </a:hlink>
        <a:folHlink>
          <a:srgbClr val="983222"/>
        </a:folHlink>
      </a:clrScheme>
      <a:clrMap bg1="dk2" tx1="lt1" bg2="dk1" tx2="lt2" accent1="accent1" accent2="accent2" accent3="accent3" accent4="accent4" accent5="accent5" accent6="accent6" hlink="hlink" folHlink="folHlink"/>
    </a:extraClrScheme>
    <a:extraClrScheme>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fault widescreen (Agency) .pptx" id="{9911B869-CFA5-49A3-9BDD-F8782CDE4305}" vid="{7F269024-DBDB-4D20-BC54-CE3F4FCC5156}"/>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Co-branded with spelled-out logo (Agency)</Template>
  <TotalTime>0</TotalTime>
  <Words>3020</Words>
  <Application>Microsoft Office PowerPoint</Application>
  <PresentationFormat>On-screen Show (16:9)</PresentationFormat>
  <Paragraphs>371</Paragraphs>
  <Slides>46</Slides>
  <Notes>10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46</vt:i4>
      </vt:variant>
    </vt:vector>
  </HeadingPairs>
  <TitlesOfParts>
    <vt:vector size="56" baseType="lpstr">
      <vt:lpstr>Arial</vt:lpstr>
      <vt:lpstr>Calibri</vt:lpstr>
      <vt:lpstr>Courier New</vt:lpstr>
      <vt:lpstr>Symbol</vt:lpstr>
      <vt:lpstr>Verdana</vt:lpstr>
      <vt:lpstr>Wingdings</vt:lpstr>
      <vt:lpstr>Default wide screen (Agency)</vt:lpstr>
      <vt:lpstr>Default wide screen (Agency)</vt:lpstr>
      <vt:lpstr>Master slide (Agency)</vt:lpstr>
      <vt:lpstr>1_Master slide (Agency)</vt:lpstr>
      <vt:lpstr>CTIS Bitesize Talk: Training materials, CTIS pre-requisites, and updates on transparency rules  </vt:lpstr>
      <vt:lpstr>A few housekeeping rules</vt:lpstr>
      <vt:lpstr>Agenda</vt:lpstr>
      <vt:lpstr>PowerPoint Presentation</vt:lpstr>
      <vt:lpstr>CTIS Training materials and pre-requisites</vt:lpstr>
      <vt:lpstr>Pre – requisites: Where to start?</vt:lpstr>
      <vt:lpstr>PowerPoint Presentation</vt:lpstr>
      <vt:lpstr>PowerPoint Presentation</vt:lpstr>
      <vt:lpstr>PowerPoint Presentation</vt:lpstr>
      <vt:lpstr>PowerPoint Presentation</vt:lpstr>
      <vt:lpstr>PowerPoint Presentation</vt:lpstr>
      <vt:lpstr>General useful information for sponsors </vt:lpstr>
      <vt:lpstr>PowerPoint Presentation</vt:lpstr>
      <vt:lpstr>PowerPoint Presentation</vt:lpstr>
      <vt:lpstr>PowerPoint Presentation</vt:lpstr>
      <vt:lpstr>PowerPoint Presentation</vt:lpstr>
      <vt:lpstr>PowerPoint Presentation</vt:lpstr>
      <vt:lpstr>PowerPoint Presentation</vt:lpstr>
      <vt:lpstr>Guidance &amp; information on creation of new CTA </vt:lpstr>
      <vt:lpstr>Live demos on creation of new CTA</vt:lpstr>
      <vt:lpstr>Registered uses and role matrix</vt:lpstr>
      <vt:lpstr>Information on Transitional trials  </vt:lpstr>
      <vt:lpstr>PowerPoint Presentation</vt:lpstr>
      <vt:lpstr>Revised CTIS transparency rules</vt:lpstr>
      <vt:lpstr>Table of contents</vt:lpstr>
      <vt:lpstr>PowerPoint Presentation</vt:lpstr>
      <vt:lpstr>Article 81(4) of Regulation (EU) No. 536/2014 </vt:lpstr>
      <vt:lpstr>PowerPoint Presentation</vt:lpstr>
      <vt:lpstr>Revised CTIS transparency rules adopted on 5/10/2023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vt:lpstr>
      <vt:lpstr>PowerPoint Presentation</vt:lpstr>
      <vt:lpstr>Interim period: until the new CTIS public website is launched</vt:lpstr>
      <vt:lpstr>Historical trials: submitted before the new CTIS public website is launched</vt:lpstr>
      <vt:lpstr>PowerPoint Presentation</vt:lpstr>
      <vt:lpstr>Patients, HCP</vt:lpstr>
      <vt:lpstr>PowerPoint Presentation</vt:lpstr>
      <vt:lpstr>CTIS Training Environment update</vt:lpstr>
      <vt:lpstr>Upcoming CTIS events</vt:lpstr>
      <vt:lpstr>PowerPoint Presentation</vt:lpstr>
    </vt:vector>
  </TitlesOfParts>
  <Company>European Medicines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CTIS Bitesize Talk: IMPD-Q-only submission</dc:title>
  <dc:creator>European Medicines Agency</dc:creator>
  <dc:description>Template version: 6 August 2014</dc:description>
  <cp:lastModifiedBy>Harrett Alice</cp:lastModifiedBy>
  <cp:revision>2</cp:revision>
  <dcterms:created xsi:type="dcterms:W3CDTF">2023-04-17T09:06:00Z</dcterms:created>
  <dcterms:modified xsi:type="dcterms:W3CDTF">2023-12-12T14:47:33Z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fe1b31d-cec0-4074-b4bd-f07689e43d84_Enabled">
    <vt:lpwstr>True</vt:lpwstr>
  </property>
  <property fmtid="{D5CDD505-2E9C-101B-9397-08002B2CF9AE}" pid="3" name="MSIP_Label_afe1b31d-cec0-4074-b4bd-f07689e43d84_SiteId">
    <vt:lpwstr>bc9dc15c-61bc-4f03-b60b-e5b6d8922839</vt:lpwstr>
  </property>
  <property fmtid="{D5CDD505-2E9C-101B-9397-08002B2CF9AE}" pid="4" name="MSIP_Label_afe1b31d-cec0-4074-b4bd-f07689e43d84_Owner">
    <vt:lpwstr>elena.dimitrova@ema.europa.eu</vt:lpwstr>
  </property>
  <property fmtid="{D5CDD505-2E9C-101B-9397-08002B2CF9AE}" pid="5" name="MSIP_Label_afe1b31d-cec0-4074-b4bd-f07689e43d84_SetDate">
    <vt:lpwstr>2020-12-18T09:20:47.9076157Z</vt:lpwstr>
  </property>
  <property fmtid="{D5CDD505-2E9C-101B-9397-08002B2CF9AE}" pid="6" name="MSIP_Label_afe1b31d-cec0-4074-b4bd-f07689e43d84_Name">
    <vt:lpwstr>Internal</vt:lpwstr>
  </property>
  <property fmtid="{D5CDD505-2E9C-101B-9397-08002B2CF9AE}" pid="7" name="MSIP_Label_afe1b31d-cec0-4074-b4bd-f07689e43d84_Application">
    <vt:lpwstr>Microsoft Azure Information Protection</vt:lpwstr>
  </property>
  <property fmtid="{D5CDD505-2E9C-101B-9397-08002B2CF9AE}" pid="8" name="MSIP_Label_afe1b31d-cec0-4074-b4bd-f07689e43d84_ActionId">
    <vt:lpwstr>69df78b8-1fd0-4163-b3b5-77ffd0625cf3</vt:lpwstr>
  </property>
  <property fmtid="{D5CDD505-2E9C-101B-9397-08002B2CF9AE}" pid="9" name="MSIP_Label_afe1b31d-cec0-4074-b4bd-f07689e43d84_Extended_MSFT_Method">
    <vt:lpwstr>Automatic</vt:lpwstr>
  </property>
  <property fmtid="{D5CDD505-2E9C-101B-9397-08002B2CF9AE}" pid="10" name="Classification">
    <vt:lpwstr>Internal All EMA Staff and Contractors</vt:lpwstr>
  </property>
  <property fmtid="{D5CDD505-2E9C-101B-9397-08002B2CF9AE}" pid="11" name="ArticulateGUID">
    <vt:lpwstr>C06F4F42-3172-42C9-BB1E-13627AB8205F</vt:lpwstr>
  </property>
  <property fmtid="{D5CDD505-2E9C-101B-9397-08002B2CF9AE}" pid="12" name="ArticulatePath">
    <vt:lpwstr>CTIS Bitesize Talk - IMPD Q only submission - draft 1</vt:lpwstr>
  </property>
  <property fmtid="{D5CDD505-2E9C-101B-9397-08002B2CF9AE}" pid="13" name="SlidoAppVersion">
    <vt:lpwstr>1.5.3.3511</vt:lpwstr>
  </property>
  <property fmtid="{D5CDD505-2E9C-101B-9397-08002B2CF9AE}" pid="14" name="MSIP_Label_39b352ef-c49b-4068-987f-9b664711be4a_Enabled">
    <vt:lpwstr>true</vt:lpwstr>
  </property>
  <property fmtid="{D5CDD505-2E9C-101B-9397-08002B2CF9AE}" pid="15" name="MSIP_Label_39b352ef-c49b-4068-987f-9b664711be4a_SetDate">
    <vt:lpwstr>2023-12-12T14:47:27Z</vt:lpwstr>
  </property>
  <property fmtid="{D5CDD505-2E9C-101B-9397-08002B2CF9AE}" pid="16" name="MSIP_Label_39b352ef-c49b-4068-987f-9b664711be4a_Method">
    <vt:lpwstr>Privileged</vt:lpwstr>
  </property>
  <property fmtid="{D5CDD505-2E9C-101B-9397-08002B2CF9AE}" pid="17" name="MSIP_Label_39b352ef-c49b-4068-987f-9b664711be4a_Name">
    <vt:lpwstr>39b352ef-c49b-4068-987f-9b664711be4a</vt:lpwstr>
  </property>
  <property fmtid="{D5CDD505-2E9C-101B-9397-08002B2CF9AE}" pid="18" name="MSIP_Label_39b352ef-c49b-4068-987f-9b664711be4a_SiteId">
    <vt:lpwstr>bc9dc15c-61bc-4f03-b60b-e5b6d8922839</vt:lpwstr>
  </property>
  <property fmtid="{D5CDD505-2E9C-101B-9397-08002B2CF9AE}" pid="19" name="MSIP_Label_39b352ef-c49b-4068-987f-9b664711be4a_ActionId">
    <vt:lpwstr>f9d89f49-8bbb-4d33-9a4d-07b4d07f2799</vt:lpwstr>
  </property>
  <property fmtid="{D5CDD505-2E9C-101B-9397-08002B2CF9AE}" pid="20" name="MSIP_Label_39b352ef-c49b-4068-987f-9b664711be4a_ContentBits">
    <vt:lpwstr>2</vt:lpwstr>
  </property>
</Properties>
</file>