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people.xml" ContentType="application/vnd.openxmlformats-officedocument.wordprocessingml.peop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1"/>
        <w:tblW w:w="9356" w:type="dxa"/>
        <w:tblInd w:w="-147" w:type="dxa"/>
        <w:tblLook w:val="04A0" w:firstRow="1" w:lastRow="0" w:firstColumn="1" w:lastColumn="0" w:noHBand="0" w:noVBand="1"/>
      </w:tblPr>
      <w:tblGrid>
        <w:gridCol w:w="9356"/>
      </w:tblGrid>
      <w:tr w:rsidR="001A510E" w:rsidRPr="00AE198E" w14:paraId="72A92BEF" w14:textId="77777777" w:rsidTr="00917163">
        <w:trPr>
          <w:trHeight w:val="1408"/>
        </w:trPr>
        <w:tc>
          <w:tcPr>
            <w:tcW w:w="9356" w:type="dxa"/>
          </w:tcPr>
          <w:p w14:paraId="2BC4B19D" w14:textId="3336D413" w:rsidR="001A510E" w:rsidRPr="00AE198E" w:rsidRDefault="001A510E" w:rsidP="00EE1B85">
            <w:pPr>
              <w:widowControl w:val="0"/>
              <w:tabs>
                <w:tab w:val="clear" w:pos="567"/>
              </w:tabs>
              <w:suppressAutoHyphens/>
              <w:spacing w:line="240" w:lineRule="auto"/>
              <w:rPr>
                <w:szCs w:val="24"/>
              </w:rPr>
            </w:pPr>
            <w:r w:rsidRPr="00AE198E">
              <w:rPr>
                <w:szCs w:val="24"/>
              </w:rPr>
              <w:t xml:space="preserve">This document is the approved product information for </w:t>
            </w:r>
            <w:r w:rsidR="008A22C5">
              <w:rPr>
                <w:szCs w:val="24"/>
              </w:rPr>
              <w:t>K</w:t>
            </w:r>
            <w:proofErr w:type="spellStart"/>
            <w:r w:rsidR="008A22C5">
              <w:rPr>
                <w:szCs w:val="24"/>
                <w:lang w:val="en-US"/>
              </w:rPr>
              <w:t>ivexa</w:t>
            </w:r>
            <w:proofErr w:type="spellEnd"/>
            <w:r w:rsidRPr="00AE198E">
              <w:rPr>
                <w:szCs w:val="24"/>
              </w:rPr>
              <w:t>, with the changes since the previous procedure affecting the product information (</w:t>
            </w:r>
            <w:r w:rsidR="00743CB4" w:rsidRPr="00743CB4">
              <w:rPr>
                <w:szCs w:val="24"/>
              </w:rPr>
              <w:t>EMEA/H/C/PSUSA/00000011/202212</w:t>
            </w:r>
            <w:r w:rsidRPr="00AE198E">
              <w:rPr>
                <w:szCs w:val="24"/>
              </w:rPr>
              <w:t>) tracked.</w:t>
            </w:r>
          </w:p>
          <w:p w14:paraId="33DEAC60" w14:textId="77777777" w:rsidR="001A510E" w:rsidRPr="00AE198E" w:rsidRDefault="001A510E" w:rsidP="00EE1B85">
            <w:pPr>
              <w:widowControl w:val="0"/>
              <w:tabs>
                <w:tab w:val="clear" w:pos="567"/>
              </w:tabs>
              <w:suppressAutoHyphens/>
              <w:spacing w:line="240" w:lineRule="auto"/>
              <w:rPr>
                <w:szCs w:val="24"/>
              </w:rPr>
            </w:pPr>
          </w:p>
          <w:p w14:paraId="0087BEA3" w14:textId="2EDCB628" w:rsidR="00917163" w:rsidRPr="008A22C5" w:rsidRDefault="001A510E" w:rsidP="00EE1B85">
            <w:pPr>
              <w:widowControl w:val="0"/>
              <w:tabs>
                <w:tab w:val="clear" w:pos="567"/>
              </w:tabs>
              <w:suppressAutoHyphens/>
              <w:spacing w:line="240" w:lineRule="auto"/>
              <w:rPr>
                <w:szCs w:val="24"/>
                <w:lang w:val="en-US"/>
              </w:rPr>
            </w:pPr>
            <w:r w:rsidRPr="00AE198E">
              <w:rPr>
                <w:szCs w:val="24"/>
              </w:rPr>
              <w:t xml:space="preserve">For more information, see the European Medicines Agency’s website: </w:t>
            </w:r>
            <w:r w:rsidR="00917163">
              <w:fldChar w:fldCharType="begin"/>
            </w:r>
            <w:r w:rsidR="00917163">
              <w:instrText>HYPERLINK "https://www.ema.europa.eu/en/medicines/human/epar/Kivexa"</w:instrText>
            </w:r>
            <w:r w:rsidR="00917163">
              <w:fldChar w:fldCharType="separate"/>
            </w:r>
            <w:r w:rsidR="00917163" w:rsidRPr="00D6645E">
              <w:rPr>
                <w:rStyle w:val="Hyperlink"/>
                <w:szCs w:val="24"/>
              </w:rPr>
              <w:t>https://www.ema.europa.eu/en/medicines/human/epar/K</w:t>
            </w:r>
            <w:proofErr w:type="spellStart"/>
            <w:r w:rsidR="00917163" w:rsidRPr="00D6645E">
              <w:rPr>
                <w:rStyle w:val="Hyperlink"/>
                <w:szCs w:val="24"/>
                <w:lang w:val="en-US"/>
              </w:rPr>
              <w:t>ivexa</w:t>
            </w:r>
            <w:proofErr w:type="spellEnd"/>
            <w:r w:rsidR="00917163">
              <w:fldChar w:fldCharType="end"/>
            </w:r>
          </w:p>
        </w:tc>
      </w:tr>
    </w:tbl>
    <w:p w14:paraId="5C7F1984" w14:textId="77777777" w:rsidR="00800C2D" w:rsidRPr="00917163" w:rsidRDefault="00800C2D">
      <w:pPr>
        <w:rPr>
          <w:b/>
          <w:color w:val="000000"/>
          <w:szCs w:val="22"/>
        </w:rPr>
      </w:pPr>
    </w:p>
    <w:p w14:paraId="1302B6CC" w14:textId="77777777" w:rsidR="00800C2D" w:rsidRPr="00E43737" w:rsidRDefault="00800C2D">
      <w:pPr>
        <w:rPr>
          <w:b/>
          <w:color w:val="000000"/>
          <w:szCs w:val="22"/>
          <w:lang w:val="en-US"/>
        </w:rPr>
      </w:pPr>
    </w:p>
    <w:p w14:paraId="6A2B5B6A" w14:textId="77777777" w:rsidR="00800C2D" w:rsidRPr="00E43737" w:rsidRDefault="00800C2D">
      <w:pPr>
        <w:rPr>
          <w:b/>
          <w:color w:val="000000"/>
          <w:szCs w:val="22"/>
          <w:lang w:val="en-US"/>
        </w:rPr>
      </w:pPr>
    </w:p>
    <w:p w14:paraId="1C5EF143" w14:textId="77777777" w:rsidR="00800C2D" w:rsidRPr="00E43737" w:rsidRDefault="00800C2D">
      <w:pPr>
        <w:rPr>
          <w:b/>
          <w:color w:val="000000"/>
          <w:szCs w:val="22"/>
          <w:lang w:val="en-US"/>
        </w:rPr>
      </w:pPr>
    </w:p>
    <w:p w14:paraId="015A6592" w14:textId="77777777" w:rsidR="00800C2D" w:rsidRPr="00E43737" w:rsidRDefault="00800C2D">
      <w:pPr>
        <w:rPr>
          <w:b/>
          <w:color w:val="000000"/>
          <w:szCs w:val="22"/>
          <w:lang w:val="en-US"/>
        </w:rPr>
      </w:pPr>
    </w:p>
    <w:p w14:paraId="03F7376F" w14:textId="77777777" w:rsidR="00800C2D" w:rsidRPr="00E43737" w:rsidRDefault="00800C2D">
      <w:pPr>
        <w:rPr>
          <w:b/>
          <w:color w:val="000000"/>
          <w:szCs w:val="22"/>
          <w:lang w:val="en-US"/>
        </w:rPr>
      </w:pPr>
    </w:p>
    <w:p w14:paraId="3E1642F1" w14:textId="77777777" w:rsidR="00800C2D" w:rsidRPr="00E43737" w:rsidRDefault="00800C2D">
      <w:pPr>
        <w:rPr>
          <w:b/>
          <w:color w:val="000000"/>
          <w:szCs w:val="22"/>
          <w:lang w:val="en-US"/>
        </w:rPr>
      </w:pPr>
    </w:p>
    <w:p w14:paraId="7712DD90" w14:textId="77777777" w:rsidR="00800C2D" w:rsidRPr="00E43737" w:rsidRDefault="00800C2D">
      <w:pPr>
        <w:rPr>
          <w:b/>
          <w:color w:val="000000"/>
          <w:szCs w:val="22"/>
          <w:lang w:val="en-US"/>
        </w:rPr>
      </w:pPr>
    </w:p>
    <w:p w14:paraId="29CADF3D" w14:textId="77777777" w:rsidR="00800C2D" w:rsidRPr="00E43737" w:rsidRDefault="00800C2D">
      <w:pPr>
        <w:rPr>
          <w:b/>
          <w:color w:val="000000"/>
          <w:szCs w:val="22"/>
          <w:lang w:val="en-US"/>
        </w:rPr>
      </w:pPr>
    </w:p>
    <w:p w14:paraId="66E2FFCC" w14:textId="77777777" w:rsidR="00800C2D" w:rsidRPr="00E43737" w:rsidRDefault="00800C2D">
      <w:pPr>
        <w:rPr>
          <w:b/>
          <w:color w:val="000000"/>
          <w:szCs w:val="22"/>
          <w:lang w:val="en-US"/>
        </w:rPr>
      </w:pPr>
    </w:p>
    <w:p w14:paraId="2D7C30BE" w14:textId="77777777" w:rsidR="00800C2D" w:rsidRPr="00E43737" w:rsidRDefault="00800C2D">
      <w:pPr>
        <w:rPr>
          <w:b/>
          <w:color w:val="000000"/>
          <w:szCs w:val="22"/>
          <w:lang w:val="en-US"/>
        </w:rPr>
      </w:pPr>
    </w:p>
    <w:p w14:paraId="1066B7A0" w14:textId="77777777" w:rsidR="00800C2D" w:rsidRPr="00E43737" w:rsidRDefault="00800C2D">
      <w:pPr>
        <w:rPr>
          <w:b/>
          <w:color w:val="000000"/>
          <w:szCs w:val="22"/>
          <w:lang w:val="en-US"/>
        </w:rPr>
      </w:pPr>
    </w:p>
    <w:p w14:paraId="4F9F3D5B" w14:textId="77777777" w:rsidR="00800C2D" w:rsidRPr="00E43737" w:rsidRDefault="00800C2D">
      <w:pPr>
        <w:rPr>
          <w:b/>
          <w:color w:val="000000"/>
          <w:szCs w:val="22"/>
          <w:lang w:val="en-US"/>
        </w:rPr>
      </w:pPr>
    </w:p>
    <w:p w14:paraId="2B01A9CC" w14:textId="77777777" w:rsidR="00800C2D" w:rsidRPr="00E43737" w:rsidRDefault="00800C2D">
      <w:pPr>
        <w:rPr>
          <w:b/>
          <w:color w:val="000000"/>
          <w:szCs w:val="22"/>
          <w:lang w:val="en-US"/>
        </w:rPr>
      </w:pPr>
    </w:p>
    <w:p w14:paraId="79DBB380" w14:textId="77777777" w:rsidR="00800C2D" w:rsidRPr="00E43737" w:rsidRDefault="00800C2D">
      <w:pPr>
        <w:rPr>
          <w:b/>
          <w:color w:val="000000"/>
          <w:szCs w:val="22"/>
          <w:lang w:val="en-US"/>
        </w:rPr>
      </w:pPr>
    </w:p>
    <w:p w14:paraId="7C821EC5" w14:textId="77777777" w:rsidR="00800C2D" w:rsidRPr="00E43737" w:rsidRDefault="00800C2D">
      <w:pPr>
        <w:rPr>
          <w:b/>
          <w:color w:val="000000"/>
          <w:szCs w:val="22"/>
          <w:lang w:val="en-US"/>
        </w:rPr>
      </w:pPr>
    </w:p>
    <w:p w14:paraId="26E373B7" w14:textId="77777777" w:rsidR="00800C2D" w:rsidRPr="00E43737" w:rsidRDefault="00800C2D">
      <w:pPr>
        <w:rPr>
          <w:b/>
          <w:color w:val="000000"/>
          <w:szCs w:val="22"/>
          <w:lang w:val="en-US"/>
        </w:rPr>
      </w:pPr>
    </w:p>
    <w:p w14:paraId="7EDAE89A" w14:textId="77777777" w:rsidR="00800C2D" w:rsidRPr="00E43737" w:rsidRDefault="00800C2D">
      <w:pPr>
        <w:rPr>
          <w:b/>
          <w:color w:val="000000"/>
          <w:szCs w:val="22"/>
          <w:lang w:val="en-US"/>
        </w:rPr>
      </w:pPr>
    </w:p>
    <w:p w14:paraId="2F1A53D5" w14:textId="77777777" w:rsidR="00800C2D" w:rsidRPr="00E43737" w:rsidRDefault="00800C2D">
      <w:pPr>
        <w:rPr>
          <w:b/>
          <w:color w:val="000000"/>
          <w:szCs w:val="22"/>
          <w:lang w:val="en-US"/>
        </w:rPr>
      </w:pPr>
    </w:p>
    <w:p w14:paraId="200EDDD5" w14:textId="77777777" w:rsidR="00800C2D" w:rsidRPr="00E43737" w:rsidRDefault="00800C2D">
      <w:pPr>
        <w:rPr>
          <w:b/>
          <w:color w:val="000000"/>
          <w:szCs w:val="22"/>
          <w:lang w:val="en-US"/>
        </w:rPr>
      </w:pPr>
    </w:p>
    <w:p w14:paraId="75610AD8" w14:textId="77777777" w:rsidR="00800C2D" w:rsidRPr="00E43737" w:rsidRDefault="00800C2D">
      <w:pPr>
        <w:rPr>
          <w:b/>
          <w:color w:val="000000"/>
          <w:szCs w:val="22"/>
          <w:lang w:val="en-US"/>
        </w:rPr>
      </w:pPr>
    </w:p>
    <w:p w14:paraId="26E9F1D6" w14:textId="77777777" w:rsidR="00800C2D" w:rsidRPr="00E43737" w:rsidRDefault="00800C2D">
      <w:pPr>
        <w:rPr>
          <w:b/>
          <w:color w:val="000000"/>
          <w:szCs w:val="22"/>
          <w:lang w:val="en-US"/>
        </w:rPr>
      </w:pPr>
    </w:p>
    <w:p w14:paraId="77EF71D6" w14:textId="77777777" w:rsidR="00800C2D" w:rsidRPr="00E43737" w:rsidRDefault="00800C2D">
      <w:pPr>
        <w:rPr>
          <w:b/>
          <w:color w:val="000000"/>
          <w:szCs w:val="22"/>
          <w:lang w:val="en-US"/>
        </w:rPr>
      </w:pPr>
    </w:p>
    <w:p w14:paraId="37EF0971" w14:textId="77777777" w:rsidR="00800C2D" w:rsidRPr="00E43737" w:rsidRDefault="00800C2D">
      <w:pPr>
        <w:jc w:val="center"/>
        <w:rPr>
          <w:b/>
          <w:color w:val="000000"/>
          <w:szCs w:val="22"/>
          <w:lang w:val="en-US"/>
        </w:rPr>
      </w:pPr>
      <w:r w:rsidRPr="00E43737">
        <w:rPr>
          <w:b/>
          <w:color w:val="000000"/>
          <w:szCs w:val="22"/>
          <w:lang w:val="en-US"/>
        </w:rPr>
        <w:t>ANNEX I</w:t>
      </w:r>
    </w:p>
    <w:p w14:paraId="684A00B3" w14:textId="77777777" w:rsidR="00800C2D" w:rsidRPr="00E43737" w:rsidRDefault="00800C2D">
      <w:pPr>
        <w:jc w:val="center"/>
        <w:rPr>
          <w:b/>
          <w:color w:val="000000"/>
          <w:szCs w:val="22"/>
          <w:lang w:val="en-US"/>
        </w:rPr>
      </w:pPr>
    </w:p>
    <w:p w14:paraId="7A09CC42" w14:textId="77777777" w:rsidR="00800C2D" w:rsidRPr="00E43737" w:rsidRDefault="00800C2D">
      <w:pPr>
        <w:pStyle w:val="TitleA"/>
      </w:pPr>
      <w:r w:rsidRPr="00E43737">
        <w:t>SUMMARY OF PRODUCT CHARACTERISTICS</w:t>
      </w:r>
    </w:p>
    <w:p w14:paraId="64EDFC21" w14:textId="77777777" w:rsidR="00800C2D" w:rsidRPr="00E43737" w:rsidRDefault="00800C2D">
      <w:pPr>
        <w:rPr>
          <w:b/>
          <w:caps/>
          <w:color w:val="000000"/>
          <w:szCs w:val="22"/>
          <w:lang w:val="en-US"/>
        </w:rPr>
      </w:pPr>
      <w:r w:rsidRPr="00E43737">
        <w:rPr>
          <w:b/>
          <w:caps/>
          <w:color w:val="000000"/>
          <w:szCs w:val="22"/>
          <w:lang w:val="en-US"/>
        </w:rPr>
        <w:br w:type="page"/>
      </w:r>
      <w:r w:rsidRPr="00E43737">
        <w:rPr>
          <w:b/>
          <w:caps/>
          <w:color w:val="000000"/>
          <w:szCs w:val="22"/>
          <w:lang w:val="en-US"/>
        </w:rPr>
        <w:lastRenderedPageBreak/>
        <w:t>1.</w:t>
      </w:r>
      <w:r w:rsidRPr="00E43737">
        <w:rPr>
          <w:b/>
          <w:caps/>
          <w:color w:val="000000"/>
          <w:szCs w:val="22"/>
          <w:lang w:val="en-US"/>
        </w:rPr>
        <w:tab/>
        <w:t>name of the medicinal product</w:t>
      </w:r>
    </w:p>
    <w:p w14:paraId="18EE7D72" w14:textId="77777777" w:rsidR="00800C2D" w:rsidRPr="00E43737" w:rsidRDefault="00800C2D">
      <w:pPr>
        <w:rPr>
          <w:b/>
          <w:caps/>
          <w:color w:val="000000"/>
          <w:szCs w:val="22"/>
          <w:lang w:val="en-US"/>
        </w:rPr>
      </w:pPr>
    </w:p>
    <w:p w14:paraId="104F30C5" w14:textId="77777777" w:rsidR="00800C2D" w:rsidRPr="00E43737" w:rsidRDefault="00800C2D">
      <w:pPr>
        <w:rPr>
          <w:color w:val="000000"/>
          <w:szCs w:val="22"/>
          <w:lang w:val="en-US"/>
        </w:rPr>
      </w:pPr>
      <w:proofErr w:type="spellStart"/>
      <w:r w:rsidRPr="00E43737">
        <w:rPr>
          <w:color w:val="000000"/>
          <w:szCs w:val="22"/>
          <w:lang w:val="en-US"/>
        </w:rPr>
        <w:t>Kivexa</w:t>
      </w:r>
      <w:proofErr w:type="spellEnd"/>
      <w:r w:rsidRPr="00E43737">
        <w:rPr>
          <w:color w:val="000000"/>
          <w:szCs w:val="22"/>
          <w:lang w:val="en-US"/>
        </w:rPr>
        <w:t xml:space="preserve"> </w:t>
      </w:r>
      <w:r w:rsidRPr="00E43737">
        <w:rPr>
          <w:szCs w:val="22"/>
        </w:rPr>
        <w:t xml:space="preserve">600 mg/300 mg </w:t>
      </w:r>
      <w:r w:rsidRPr="00E43737">
        <w:rPr>
          <w:color w:val="000000"/>
          <w:szCs w:val="22"/>
          <w:lang w:val="en-US"/>
        </w:rPr>
        <w:t>film-coated tablets</w:t>
      </w:r>
    </w:p>
    <w:p w14:paraId="490EAB71" w14:textId="154CAE07" w:rsidR="00800C2D" w:rsidRPr="00E43737" w:rsidDel="00307203" w:rsidRDefault="00800C2D">
      <w:pPr>
        <w:rPr>
          <w:del w:id="0" w:author="Author"/>
          <w:color w:val="000000"/>
          <w:szCs w:val="22"/>
          <w:lang w:val="en-US"/>
        </w:rPr>
      </w:pPr>
    </w:p>
    <w:p w14:paraId="52D3D887" w14:textId="77777777" w:rsidR="00800C2D" w:rsidRPr="00E43737" w:rsidRDefault="00800C2D">
      <w:pPr>
        <w:rPr>
          <w:color w:val="000000"/>
          <w:szCs w:val="22"/>
          <w:lang w:val="en-US"/>
        </w:rPr>
      </w:pPr>
    </w:p>
    <w:p w14:paraId="2426A204" w14:textId="77777777" w:rsidR="00800C2D" w:rsidRPr="00E43737" w:rsidRDefault="00800C2D">
      <w:pPr>
        <w:rPr>
          <w:b/>
          <w:caps/>
          <w:color w:val="000000"/>
          <w:szCs w:val="22"/>
          <w:lang w:val="en-US"/>
        </w:rPr>
      </w:pPr>
      <w:r w:rsidRPr="00E43737">
        <w:rPr>
          <w:b/>
          <w:color w:val="000000"/>
          <w:szCs w:val="22"/>
          <w:lang w:val="en-US"/>
        </w:rPr>
        <w:t>2.</w:t>
      </w:r>
      <w:r w:rsidRPr="00E43737">
        <w:rPr>
          <w:b/>
          <w:color w:val="000000"/>
          <w:szCs w:val="22"/>
          <w:lang w:val="en-US"/>
        </w:rPr>
        <w:tab/>
      </w:r>
      <w:r w:rsidRPr="00E43737">
        <w:rPr>
          <w:b/>
          <w:caps/>
          <w:color w:val="000000"/>
          <w:szCs w:val="22"/>
          <w:lang w:val="en-US"/>
        </w:rPr>
        <w:t xml:space="preserve">qualitative </w:t>
      </w:r>
      <w:smartTag w:uri="urn:schemas-microsoft-com:office:smarttags" w:element="stockticker">
        <w:r w:rsidRPr="00E43737">
          <w:rPr>
            <w:b/>
            <w:caps/>
            <w:color w:val="000000"/>
            <w:szCs w:val="22"/>
            <w:lang w:val="en-US"/>
          </w:rPr>
          <w:t>and</w:t>
        </w:r>
      </w:smartTag>
      <w:r w:rsidRPr="00E43737">
        <w:rPr>
          <w:b/>
          <w:caps/>
          <w:color w:val="000000"/>
          <w:szCs w:val="22"/>
          <w:lang w:val="en-US"/>
        </w:rPr>
        <w:t xml:space="preserve"> QUantitative composition</w:t>
      </w:r>
    </w:p>
    <w:p w14:paraId="7922274D" w14:textId="77777777" w:rsidR="00800C2D" w:rsidRPr="00E43737" w:rsidRDefault="00800C2D">
      <w:pPr>
        <w:rPr>
          <w:b/>
          <w:caps/>
          <w:color w:val="000000"/>
          <w:szCs w:val="22"/>
          <w:lang w:val="en-US"/>
        </w:rPr>
      </w:pPr>
    </w:p>
    <w:p w14:paraId="2E4AA97D" w14:textId="77777777" w:rsidR="00800C2D" w:rsidRPr="00E43737" w:rsidRDefault="00800C2D">
      <w:pPr>
        <w:rPr>
          <w:color w:val="000000"/>
          <w:szCs w:val="22"/>
          <w:lang w:val="en-US"/>
        </w:rPr>
      </w:pPr>
      <w:r w:rsidRPr="00E43737">
        <w:rPr>
          <w:color w:val="000000"/>
          <w:szCs w:val="22"/>
          <w:lang w:val="en-US"/>
        </w:rPr>
        <w:t>Each film-coated tablet contains 600 mg of abacavir (as sulfate) and 300 mg lamivudine.</w:t>
      </w:r>
    </w:p>
    <w:p w14:paraId="0154E546" w14:textId="77777777" w:rsidR="00800C2D" w:rsidRPr="00E43737" w:rsidRDefault="00800C2D">
      <w:pPr>
        <w:rPr>
          <w:color w:val="000000"/>
          <w:szCs w:val="22"/>
          <w:lang w:val="en-US"/>
        </w:rPr>
      </w:pPr>
    </w:p>
    <w:p w14:paraId="52C93F8D" w14:textId="29780DDB" w:rsidR="00874CDA" w:rsidRDefault="00800C2D">
      <w:pPr>
        <w:rPr>
          <w:color w:val="000000"/>
          <w:szCs w:val="22"/>
          <w:lang w:val="en-US"/>
        </w:rPr>
      </w:pPr>
      <w:r w:rsidRPr="00AF391D">
        <w:rPr>
          <w:color w:val="000000"/>
          <w:szCs w:val="22"/>
          <w:u w:val="single"/>
          <w:lang w:val="en-US"/>
        </w:rPr>
        <w:t>Excipient</w:t>
      </w:r>
      <w:r w:rsidR="006336AE" w:rsidRPr="00AF391D">
        <w:rPr>
          <w:color w:val="000000"/>
          <w:szCs w:val="22"/>
          <w:u w:val="single"/>
          <w:lang w:val="en-US"/>
        </w:rPr>
        <w:t>(s) with known effect</w:t>
      </w:r>
      <w:r w:rsidRPr="006336AE">
        <w:rPr>
          <w:color w:val="000000"/>
          <w:szCs w:val="22"/>
          <w:lang w:val="en-US"/>
        </w:rPr>
        <w:t>:</w:t>
      </w:r>
    </w:p>
    <w:p w14:paraId="15AAA370" w14:textId="77777777" w:rsidR="00874CDA" w:rsidRDefault="00874CDA">
      <w:pPr>
        <w:rPr>
          <w:color w:val="000000"/>
          <w:szCs w:val="22"/>
          <w:lang w:val="en-US"/>
        </w:rPr>
      </w:pPr>
    </w:p>
    <w:p w14:paraId="30EC5F22" w14:textId="37136806" w:rsidR="00800C2D" w:rsidRPr="00E43737" w:rsidRDefault="00874CDA">
      <w:pPr>
        <w:rPr>
          <w:color w:val="000000"/>
          <w:szCs w:val="22"/>
          <w:lang w:val="en-US"/>
        </w:rPr>
      </w:pPr>
      <w:r>
        <w:rPr>
          <w:color w:val="000000"/>
          <w:szCs w:val="22"/>
          <w:lang w:val="en-US"/>
        </w:rPr>
        <w:t xml:space="preserve">Each </w:t>
      </w:r>
      <w:r w:rsidRPr="00E43737">
        <w:rPr>
          <w:szCs w:val="22"/>
        </w:rPr>
        <w:t>600 mg/300 mg</w:t>
      </w:r>
      <w:r>
        <w:rPr>
          <w:color w:val="000000"/>
          <w:szCs w:val="22"/>
          <w:lang w:val="en-US"/>
        </w:rPr>
        <w:t xml:space="preserve"> tablet contains 1.7</w:t>
      </w:r>
      <w:ins w:id="1" w:author="Author">
        <w:r w:rsidR="008A3F13">
          <w:rPr>
            <w:color w:val="000000"/>
            <w:szCs w:val="22"/>
            <w:lang w:val="en-US"/>
          </w:rPr>
          <w:t> </w:t>
        </w:r>
      </w:ins>
      <w:del w:id="2" w:author="Author">
        <w:r w:rsidDel="008A3F13">
          <w:rPr>
            <w:color w:val="000000"/>
            <w:szCs w:val="22"/>
            <w:lang w:val="en-US"/>
          </w:rPr>
          <w:delText xml:space="preserve"> </w:delText>
        </w:r>
      </w:del>
      <w:r>
        <w:rPr>
          <w:color w:val="000000"/>
          <w:szCs w:val="22"/>
          <w:lang w:val="en-US"/>
        </w:rPr>
        <w:t xml:space="preserve">mg </w:t>
      </w:r>
      <w:r w:rsidR="00800C2D" w:rsidRPr="00E43737">
        <w:rPr>
          <w:color w:val="000000"/>
          <w:szCs w:val="22"/>
          <w:lang w:val="en-US"/>
        </w:rPr>
        <w:t xml:space="preserve">sunset yellow </w:t>
      </w:r>
      <w:r w:rsidR="00AF391D">
        <w:rPr>
          <w:color w:val="000000"/>
          <w:szCs w:val="22"/>
          <w:lang w:val="en-US"/>
        </w:rPr>
        <w:t xml:space="preserve">FCF </w:t>
      </w:r>
      <w:r w:rsidR="00800C2D" w:rsidRPr="00E43737">
        <w:rPr>
          <w:color w:val="000000"/>
          <w:szCs w:val="22"/>
          <w:lang w:val="en-US"/>
        </w:rPr>
        <w:t>(E110)</w:t>
      </w:r>
      <w:r w:rsidR="00800C2D" w:rsidRPr="00E43737">
        <w:rPr>
          <w:color w:val="000000"/>
          <w:szCs w:val="22"/>
          <w:lang w:eastAsia="en-GB"/>
        </w:rPr>
        <w:t xml:space="preserve"> </w:t>
      </w:r>
      <w:r>
        <w:rPr>
          <w:color w:val="000000"/>
          <w:szCs w:val="22"/>
          <w:lang w:eastAsia="en-GB"/>
        </w:rPr>
        <w:t>and 2.31</w:t>
      </w:r>
      <w:ins w:id="3" w:author="Author">
        <w:r w:rsidR="008A3F13">
          <w:rPr>
            <w:color w:val="000000"/>
            <w:szCs w:val="22"/>
            <w:lang w:eastAsia="en-GB"/>
          </w:rPr>
          <w:t> </w:t>
        </w:r>
      </w:ins>
      <w:del w:id="4" w:author="Author">
        <w:r w:rsidDel="008A3F13">
          <w:rPr>
            <w:color w:val="000000"/>
            <w:szCs w:val="22"/>
            <w:lang w:eastAsia="en-GB"/>
          </w:rPr>
          <w:delText xml:space="preserve"> </w:delText>
        </w:r>
      </w:del>
      <w:r>
        <w:rPr>
          <w:color w:val="000000"/>
          <w:szCs w:val="22"/>
          <w:lang w:eastAsia="en-GB"/>
        </w:rPr>
        <w:t>mg sodium.</w:t>
      </w:r>
    </w:p>
    <w:p w14:paraId="770A77BC" w14:textId="77777777" w:rsidR="00800C2D" w:rsidRPr="00E43737" w:rsidRDefault="00800C2D">
      <w:pPr>
        <w:rPr>
          <w:color w:val="000000"/>
          <w:szCs w:val="22"/>
          <w:lang w:val="en-US"/>
        </w:rPr>
      </w:pPr>
    </w:p>
    <w:p w14:paraId="67A07193" w14:textId="77777777" w:rsidR="00800C2D" w:rsidRPr="00E43737" w:rsidRDefault="00800C2D">
      <w:pPr>
        <w:rPr>
          <w:color w:val="000000"/>
          <w:szCs w:val="22"/>
          <w:lang w:val="en-US"/>
        </w:rPr>
      </w:pPr>
      <w:r w:rsidRPr="00E43737">
        <w:rPr>
          <w:color w:val="000000"/>
          <w:szCs w:val="22"/>
          <w:lang w:val="en-US"/>
        </w:rPr>
        <w:t xml:space="preserve">For </w:t>
      </w:r>
      <w:r w:rsidR="006336AE">
        <w:rPr>
          <w:color w:val="000000"/>
          <w:szCs w:val="22"/>
          <w:lang w:val="en-US"/>
        </w:rPr>
        <w:t>the</w:t>
      </w:r>
      <w:r w:rsidRPr="00E43737">
        <w:rPr>
          <w:color w:val="000000"/>
          <w:szCs w:val="22"/>
          <w:lang w:val="en-US"/>
        </w:rPr>
        <w:t xml:space="preserve"> full list of excipients see section 6.1.</w:t>
      </w:r>
    </w:p>
    <w:p w14:paraId="113209D1" w14:textId="7A2A73F5" w:rsidR="00800C2D" w:rsidRPr="00E43737" w:rsidDel="0092603D" w:rsidRDefault="00800C2D">
      <w:pPr>
        <w:rPr>
          <w:del w:id="5" w:author="Author"/>
          <w:color w:val="000000"/>
          <w:szCs w:val="22"/>
          <w:lang w:val="en-US"/>
        </w:rPr>
      </w:pPr>
    </w:p>
    <w:p w14:paraId="47AF629A" w14:textId="77777777" w:rsidR="00800C2D" w:rsidRPr="00E43737" w:rsidRDefault="00800C2D">
      <w:pPr>
        <w:rPr>
          <w:color w:val="000000"/>
          <w:szCs w:val="22"/>
          <w:lang w:val="en-US"/>
        </w:rPr>
      </w:pPr>
    </w:p>
    <w:p w14:paraId="2E669952" w14:textId="77777777" w:rsidR="00800C2D" w:rsidRPr="00E43737" w:rsidRDefault="00800C2D">
      <w:pPr>
        <w:rPr>
          <w:b/>
          <w:caps/>
          <w:color w:val="000000"/>
          <w:szCs w:val="22"/>
          <w:lang w:val="en-US"/>
        </w:rPr>
      </w:pPr>
      <w:r w:rsidRPr="00E43737">
        <w:rPr>
          <w:b/>
          <w:caps/>
          <w:color w:val="000000"/>
          <w:szCs w:val="22"/>
          <w:lang w:val="en-US"/>
        </w:rPr>
        <w:t>3.</w:t>
      </w:r>
      <w:r w:rsidRPr="00E43737">
        <w:rPr>
          <w:b/>
          <w:caps/>
          <w:color w:val="000000"/>
          <w:szCs w:val="22"/>
          <w:lang w:val="en-US"/>
        </w:rPr>
        <w:tab/>
        <w:t xml:space="preserve">pharmaceutical </w:t>
      </w:r>
      <w:smartTag w:uri="urn:schemas-microsoft-com:office:smarttags" w:element="stockticker">
        <w:r w:rsidRPr="00E43737">
          <w:rPr>
            <w:b/>
            <w:caps/>
            <w:color w:val="000000"/>
            <w:szCs w:val="22"/>
            <w:lang w:val="en-US"/>
          </w:rPr>
          <w:t>form</w:t>
        </w:r>
      </w:smartTag>
    </w:p>
    <w:p w14:paraId="31149D6E" w14:textId="77777777" w:rsidR="00800C2D" w:rsidRPr="00E43737" w:rsidRDefault="00800C2D">
      <w:pPr>
        <w:rPr>
          <w:color w:val="000000"/>
          <w:szCs w:val="22"/>
          <w:lang w:val="en-US"/>
        </w:rPr>
      </w:pPr>
    </w:p>
    <w:p w14:paraId="7EE8591A" w14:textId="77777777" w:rsidR="00800C2D" w:rsidRPr="00E43737" w:rsidRDefault="00800C2D">
      <w:pPr>
        <w:rPr>
          <w:color w:val="000000"/>
          <w:szCs w:val="22"/>
          <w:lang w:val="en-US"/>
        </w:rPr>
      </w:pPr>
      <w:r w:rsidRPr="00E43737">
        <w:rPr>
          <w:color w:val="000000"/>
          <w:szCs w:val="22"/>
          <w:lang w:val="en-US"/>
        </w:rPr>
        <w:t>Film-coated tablet (tablet).</w:t>
      </w:r>
    </w:p>
    <w:p w14:paraId="32AF39F9" w14:textId="77777777" w:rsidR="00800C2D" w:rsidRPr="00E43737" w:rsidRDefault="00800C2D">
      <w:pPr>
        <w:rPr>
          <w:color w:val="000000"/>
          <w:szCs w:val="22"/>
          <w:lang w:val="en-US"/>
        </w:rPr>
      </w:pPr>
    </w:p>
    <w:p w14:paraId="074FE54B" w14:textId="77777777" w:rsidR="00800C2D" w:rsidRPr="00E43737" w:rsidRDefault="00800C2D">
      <w:pPr>
        <w:rPr>
          <w:szCs w:val="22"/>
          <w:lang w:val="en-US"/>
        </w:rPr>
      </w:pPr>
      <w:r w:rsidRPr="00E43737">
        <w:rPr>
          <w:szCs w:val="22"/>
          <w:lang w:val="en-US"/>
        </w:rPr>
        <w:t>Orange, film-coated, modified capsule shaped tablets, debossed with GS FC2 on one side.</w:t>
      </w:r>
    </w:p>
    <w:p w14:paraId="1F1C2DF0" w14:textId="1FB8CCC4" w:rsidR="00800C2D" w:rsidRPr="00E43737" w:rsidDel="0092603D" w:rsidRDefault="00800C2D">
      <w:pPr>
        <w:rPr>
          <w:del w:id="6" w:author="Author"/>
          <w:color w:val="000000"/>
          <w:szCs w:val="22"/>
          <w:lang w:val="en-US"/>
        </w:rPr>
      </w:pPr>
    </w:p>
    <w:p w14:paraId="171B12CD" w14:textId="77777777" w:rsidR="00800C2D" w:rsidRPr="00E43737" w:rsidRDefault="00800C2D">
      <w:pPr>
        <w:rPr>
          <w:color w:val="000000"/>
          <w:szCs w:val="22"/>
          <w:lang w:val="en-US"/>
        </w:rPr>
      </w:pPr>
    </w:p>
    <w:p w14:paraId="04AD084F" w14:textId="77777777" w:rsidR="00800C2D" w:rsidRPr="00E43737" w:rsidRDefault="00800C2D">
      <w:pPr>
        <w:rPr>
          <w:b/>
          <w:caps/>
          <w:color w:val="000000"/>
          <w:szCs w:val="22"/>
          <w:lang w:val="en-US"/>
        </w:rPr>
      </w:pPr>
      <w:r w:rsidRPr="00E43737">
        <w:rPr>
          <w:b/>
          <w:caps/>
          <w:color w:val="000000"/>
          <w:szCs w:val="22"/>
          <w:lang w:val="en-US"/>
        </w:rPr>
        <w:t>4.</w:t>
      </w:r>
      <w:r w:rsidRPr="00E43737">
        <w:rPr>
          <w:b/>
          <w:caps/>
          <w:color w:val="000000"/>
          <w:szCs w:val="22"/>
          <w:lang w:val="en-US"/>
        </w:rPr>
        <w:tab/>
        <w:t>clinical particulars</w:t>
      </w:r>
    </w:p>
    <w:p w14:paraId="7D247D43" w14:textId="77777777" w:rsidR="00800C2D" w:rsidRPr="00E43737" w:rsidRDefault="00800C2D">
      <w:pPr>
        <w:rPr>
          <w:b/>
          <w:caps/>
          <w:color w:val="000000"/>
          <w:szCs w:val="22"/>
          <w:lang w:val="en-US"/>
        </w:rPr>
      </w:pPr>
    </w:p>
    <w:p w14:paraId="7BE666E0" w14:textId="77777777" w:rsidR="00800C2D" w:rsidRPr="00E43737" w:rsidRDefault="00800C2D">
      <w:pPr>
        <w:rPr>
          <w:b/>
          <w:caps/>
          <w:color w:val="000000"/>
          <w:szCs w:val="22"/>
          <w:lang w:val="en-US"/>
        </w:rPr>
      </w:pPr>
      <w:r w:rsidRPr="00E43737">
        <w:rPr>
          <w:b/>
          <w:caps/>
          <w:color w:val="000000"/>
          <w:szCs w:val="22"/>
          <w:lang w:val="en-US"/>
        </w:rPr>
        <w:t>4.1</w:t>
      </w:r>
      <w:r w:rsidRPr="00E43737">
        <w:rPr>
          <w:b/>
          <w:caps/>
          <w:color w:val="000000"/>
          <w:szCs w:val="22"/>
          <w:lang w:val="en-US"/>
        </w:rPr>
        <w:tab/>
      </w:r>
      <w:r w:rsidRPr="00E43737">
        <w:rPr>
          <w:b/>
          <w:color w:val="000000"/>
          <w:szCs w:val="22"/>
          <w:lang w:val="en-US"/>
        </w:rPr>
        <w:t>Therapeutic indications</w:t>
      </w:r>
    </w:p>
    <w:p w14:paraId="5105A32C" w14:textId="77777777" w:rsidR="00800C2D" w:rsidRPr="00E43737" w:rsidRDefault="00800C2D">
      <w:pPr>
        <w:rPr>
          <w:b/>
          <w:i/>
          <w:szCs w:val="22"/>
          <w:lang w:val="en-US"/>
        </w:rPr>
      </w:pPr>
    </w:p>
    <w:p w14:paraId="6051BC4E" w14:textId="7FD3B620" w:rsidR="00800C2D" w:rsidRPr="00E43737" w:rsidRDefault="00800C2D">
      <w:pPr>
        <w:rPr>
          <w:color w:val="000000"/>
          <w:szCs w:val="22"/>
          <w:lang w:val="en-US"/>
        </w:rPr>
      </w:pPr>
      <w:proofErr w:type="spellStart"/>
      <w:r w:rsidRPr="00E43737">
        <w:rPr>
          <w:color w:val="000000"/>
          <w:szCs w:val="22"/>
          <w:lang w:val="en-US"/>
        </w:rPr>
        <w:t>Kivexa</w:t>
      </w:r>
      <w:proofErr w:type="spellEnd"/>
      <w:r w:rsidRPr="00E43737">
        <w:rPr>
          <w:color w:val="000000"/>
          <w:szCs w:val="22"/>
          <w:lang w:val="en-US"/>
        </w:rPr>
        <w:t xml:space="preserve"> is indicated in antiretroviral combination therapy for the treatment of Human Immunodeficiency Virus (HIV) infection in adults</w:t>
      </w:r>
      <w:r w:rsidR="00C0120E">
        <w:rPr>
          <w:color w:val="000000"/>
          <w:szCs w:val="22"/>
          <w:lang w:val="en-US"/>
        </w:rPr>
        <w:t>,</w:t>
      </w:r>
      <w:r w:rsidRPr="00E43737">
        <w:rPr>
          <w:color w:val="000000"/>
          <w:szCs w:val="22"/>
          <w:lang w:val="en-US"/>
        </w:rPr>
        <w:t xml:space="preserve"> </w:t>
      </w:r>
      <w:r w:rsidR="00AE3150">
        <w:rPr>
          <w:color w:val="000000"/>
          <w:szCs w:val="22"/>
          <w:lang w:val="en-US"/>
        </w:rPr>
        <w:t xml:space="preserve">adolescents </w:t>
      </w:r>
      <w:r w:rsidRPr="00E43737">
        <w:rPr>
          <w:color w:val="000000"/>
          <w:szCs w:val="22"/>
          <w:lang w:val="en-US"/>
        </w:rPr>
        <w:t xml:space="preserve">and </w:t>
      </w:r>
      <w:r w:rsidR="00706065">
        <w:rPr>
          <w:color w:val="000000"/>
          <w:szCs w:val="22"/>
          <w:lang w:val="en-US"/>
        </w:rPr>
        <w:t>children weighing at least 25</w:t>
      </w:r>
      <w:ins w:id="7" w:author="Author">
        <w:r w:rsidR="008A3F13">
          <w:rPr>
            <w:color w:val="000000"/>
            <w:szCs w:val="22"/>
            <w:lang w:val="en-US"/>
          </w:rPr>
          <w:t> </w:t>
        </w:r>
      </w:ins>
      <w:del w:id="8" w:author="Author">
        <w:r w:rsidR="00706065" w:rsidDel="008A3F13">
          <w:rPr>
            <w:color w:val="000000"/>
            <w:szCs w:val="22"/>
            <w:lang w:val="en-US"/>
          </w:rPr>
          <w:delText xml:space="preserve"> </w:delText>
        </w:r>
      </w:del>
      <w:r w:rsidR="00706065">
        <w:rPr>
          <w:color w:val="000000"/>
          <w:szCs w:val="22"/>
          <w:lang w:val="en-US"/>
        </w:rPr>
        <w:t>kg</w:t>
      </w:r>
      <w:r w:rsidR="008B518C" w:rsidRPr="00E43737">
        <w:rPr>
          <w:color w:val="000000"/>
          <w:szCs w:val="22"/>
          <w:lang w:val="en-US"/>
        </w:rPr>
        <w:t xml:space="preserve"> (see sections 4.4 and 5.1). </w:t>
      </w:r>
    </w:p>
    <w:p w14:paraId="3AB1D6B3" w14:textId="77777777" w:rsidR="00800C2D" w:rsidRPr="00E43737" w:rsidRDefault="00800C2D">
      <w:pPr>
        <w:rPr>
          <w:color w:val="000000"/>
          <w:szCs w:val="22"/>
          <w:lang w:val="en-US"/>
        </w:rPr>
      </w:pPr>
    </w:p>
    <w:p w14:paraId="53866D1D" w14:textId="77777777" w:rsidR="00800C2D" w:rsidRDefault="00800C2D">
      <w:r w:rsidRPr="00E43737">
        <w:t xml:space="preserve">Before initiating treatment with abacavir, screening for carriage of the HLA-B*5701 allele should be performed </w:t>
      </w:r>
      <w:r w:rsidRPr="00E43737">
        <w:rPr>
          <w:szCs w:val="22"/>
        </w:rPr>
        <w:t>in any HIV-infected patient, irrespective of racial origin</w:t>
      </w:r>
      <w:r w:rsidR="00995694">
        <w:rPr>
          <w:szCs w:val="22"/>
        </w:rPr>
        <w:t xml:space="preserve"> (see section 4.4)</w:t>
      </w:r>
      <w:r w:rsidRPr="00E43737">
        <w:t>. Abacavir should not be used in patients known to carry the HLA-B*5701 allele</w:t>
      </w:r>
      <w:r w:rsidR="0033240C">
        <w:t>.</w:t>
      </w:r>
    </w:p>
    <w:p w14:paraId="6714D470" w14:textId="77777777" w:rsidR="00B439E6" w:rsidRPr="00E43737" w:rsidRDefault="00B439E6">
      <w:pPr>
        <w:rPr>
          <w:szCs w:val="22"/>
        </w:rPr>
      </w:pPr>
    </w:p>
    <w:p w14:paraId="2526C3E6" w14:textId="77777777" w:rsidR="00800C2D" w:rsidRPr="00E43737" w:rsidRDefault="00800C2D">
      <w:pPr>
        <w:rPr>
          <w:b/>
          <w:color w:val="000000"/>
          <w:szCs w:val="22"/>
          <w:lang w:val="en-US"/>
        </w:rPr>
      </w:pPr>
      <w:r w:rsidRPr="00E43737">
        <w:rPr>
          <w:b/>
          <w:color w:val="000000"/>
          <w:szCs w:val="22"/>
          <w:lang w:val="en-US"/>
        </w:rPr>
        <w:t>4.2</w:t>
      </w:r>
      <w:r w:rsidRPr="00E43737">
        <w:rPr>
          <w:b/>
          <w:color w:val="000000"/>
          <w:szCs w:val="22"/>
          <w:lang w:val="en-US"/>
        </w:rPr>
        <w:tab/>
        <w:t>Posology and method of administration</w:t>
      </w:r>
    </w:p>
    <w:p w14:paraId="5B362805" w14:textId="77777777" w:rsidR="00BF2250" w:rsidRPr="00E43737" w:rsidRDefault="00BF2250">
      <w:pPr>
        <w:rPr>
          <w:b/>
          <w:color w:val="000000"/>
          <w:szCs w:val="22"/>
          <w:lang w:val="en-US"/>
        </w:rPr>
      </w:pPr>
    </w:p>
    <w:p w14:paraId="47AA1D02" w14:textId="77777777" w:rsidR="00CC03AE" w:rsidRPr="00E43737" w:rsidRDefault="00CC03AE" w:rsidP="00CC03AE">
      <w:pPr>
        <w:rPr>
          <w:color w:val="000000"/>
          <w:szCs w:val="22"/>
          <w:lang w:val="en-US"/>
        </w:rPr>
      </w:pPr>
      <w:r w:rsidRPr="00E43737">
        <w:rPr>
          <w:color w:val="000000"/>
          <w:szCs w:val="22"/>
          <w:lang w:val="en-US"/>
        </w:rPr>
        <w:t>Therapy should be prescribed by a physician experienced in the management of HIV infection.</w:t>
      </w:r>
    </w:p>
    <w:p w14:paraId="6427C3B8" w14:textId="77777777" w:rsidR="00CC03AE" w:rsidRDefault="00CC03AE">
      <w:pPr>
        <w:rPr>
          <w:color w:val="000000"/>
          <w:szCs w:val="22"/>
          <w:u w:val="single"/>
          <w:lang w:val="en-US"/>
        </w:rPr>
      </w:pPr>
    </w:p>
    <w:p w14:paraId="648C5C8F" w14:textId="77777777" w:rsidR="00BF2250" w:rsidRPr="00E43737" w:rsidRDefault="00BF2250">
      <w:pPr>
        <w:rPr>
          <w:color w:val="000000"/>
          <w:szCs w:val="22"/>
          <w:u w:val="single"/>
          <w:lang w:val="en-US"/>
        </w:rPr>
      </w:pPr>
      <w:r w:rsidRPr="00E43737">
        <w:rPr>
          <w:color w:val="000000"/>
          <w:szCs w:val="22"/>
          <w:u w:val="single"/>
          <w:lang w:val="en-US"/>
        </w:rPr>
        <w:t>Posology</w:t>
      </w:r>
    </w:p>
    <w:p w14:paraId="77C7B74F" w14:textId="77777777" w:rsidR="00800C2D" w:rsidRPr="00E43737" w:rsidRDefault="00800C2D">
      <w:pPr>
        <w:rPr>
          <w:b/>
          <w:color w:val="000000"/>
          <w:szCs w:val="22"/>
          <w:lang w:val="en-US"/>
        </w:rPr>
      </w:pPr>
    </w:p>
    <w:p w14:paraId="2600496A" w14:textId="62B105A0" w:rsidR="00493E96" w:rsidRDefault="00493E96">
      <w:pPr>
        <w:rPr>
          <w:color w:val="000000"/>
          <w:szCs w:val="22"/>
          <w:lang w:val="en-US"/>
        </w:rPr>
      </w:pPr>
      <w:r w:rsidRPr="00493E96">
        <w:rPr>
          <w:i/>
          <w:color w:val="000000"/>
          <w:szCs w:val="22"/>
          <w:lang w:val="en-US"/>
        </w:rPr>
        <w:t>Adults, adolescents</w:t>
      </w:r>
      <w:r w:rsidR="00AE3150">
        <w:rPr>
          <w:i/>
          <w:color w:val="000000"/>
          <w:szCs w:val="22"/>
          <w:lang w:val="en-US"/>
        </w:rPr>
        <w:t xml:space="preserve"> and children weighing at least</w:t>
      </w:r>
      <w:r w:rsidRPr="00493E96">
        <w:rPr>
          <w:i/>
          <w:color w:val="000000"/>
          <w:szCs w:val="22"/>
          <w:lang w:val="en-US"/>
        </w:rPr>
        <w:t xml:space="preserve"> 25</w:t>
      </w:r>
      <w:ins w:id="9" w:author="Author">
        <w:r w:rsidR="008A3F13">
          <w:rPr>
            <w:i/>
            <w:color w:val="000000"/>
            <w:szCs w:val="22"/>
            <w:lang w:val="en-US"/>
          </w:rPr>
          <w:t> </w:t>
        </w:r>
      </w:ins>
      <w:del w:id="10" w:author="Author">
        <w:r w:rsidRPr="00493E96" w:rsidDel="008A3F13">
          <w:rPr>
            <w:i/>
            <w:color w:val="000000"/>
            <w:szCs w:val="22"/>
            <w:lang w:val="en-US"/>
          </w:rPr>
          <w:delText xml:space="preserve"> </w:delText>
        </w:r>
      </w:del>
      <w:r w:rsidRPr="00493E96">
        <w:rPr>
          <w:i/>
          <w:color w:val="000000"/>
          <w:szCs w:val="22"/>
          <w:lang w:val="en-US"/>
        </w:rPr>
        <w:t>kg</w:t>
      </w:r>
    </w:p>
    <w:p w14:paraId="740D27F1" w14:textId="77777777" w:rsidR="00800C2D" w:rsidRPr="00E43737" w:rsidRDefault="00800C2D">
      <w:pPr>
        <w:rPr>
          <w:color w:val="000000"/>
          <w:szCs w:val="22"/>
          <w:lang w:val="en-US"/>
        </w:rPr>
      </w:pPr>
      <w:r w:rsidRPr="00E43737">
        <w:rPr>
          <w:color w:val="000000"/>
          <w:szCs w:val="22"/>
          <w:lang w:val="en-US"/>
        </w:rPr>
        <w:t xml:space="preserve">The recommended dose of </w:t>
      </w:r>
      <w:proofErr w:type="spellStart"/>
      <w:r w:rsidRPr="00E43737">
        <w:rPr>
          <w:color w:val="000000"/>
          <w:szCs w:val="22"/>
          <w:lang w:val="en-US"/>
        </w:rPr>
        <w:t>Kivexa</w:t>
      </w:r>
      <w:proofErr w:type="spellEnd"/>
      <w:r w:rsidRPr="00E43737">
        <w:rPr>
          <w:color w:val="000000"/>
          <w:szCs w:val="22"/>
          <w:lang w:val="en-US"/>
        </w:rPr>
        <w:t xml:space="preserve"> is one tablet once daily.</w:t>
      </w:r>
    </w:p>
    <w:p w14:paraId="37C250D9" w14:textId="77777777" w:rsidR="00800C2D" w:rsidRDefault="00800C2D">
      <w:pPr>
        <w:rPr>
          <w:color w:val="000000"/>
          <w:szCs w:val="22"/>
          <w:lang w:val="en-US"/>
        </w:rPr>
      </w:pPr>
    </w:p>
    <w:p w14:paraId="34A457E5" w14:textId="55C90BC0" w:rsidR="00052508" w:rsidRPr="00606692" w:rsidRDefault="005C1144" w:rsidP="00493E96">
      <w:pPr>
        <w:outlineLvl w:val="0"/>
        <w:rPr>
          <w:szCs w:val="22"/>
        </w:rPr>
      </w:pPr>
      <w:r w:rsidRPr="00606692">
        <w:rPr>
          <w:i/>
          <w:szCs w:val="22"/>
          <w:lang w:val="en-US"/>
        </w:rPr>
        <w:t>Children Under 25</w:t>
      </w:r>
      <w:ins w:id="11" w:author="Author">
        <w:r w:rsidR="008A3F13">
          <w:rPr>
            <w:i/>
            <w:szCs w:val="22"/>
            <w:lang w:val="en-US"/>
          </w:rPr>
          <w:t> </w:t>
        </w:r>
      </w:ins>
      <w:del w:id="12" w:author="Author">
        <w:r w:rsidRPr="00606692" w:rsidDel="008A3F13">
          <w:rPr>
            <w:i/>
            <w:szCs w:val="22"/>
            <w:lang w:val="en-US"/>
          </w:rPr>
          <w:delText xml:space="preserve"> </w:delText>
        </w:r>
      </w:del>
      <w:r w:rsidRPr="00606692">
        <w:rPr>
          <w:i/>
          <w:szCs w:val="22"/>
          <w:lang w:val="en-US"/>
        </w:rPr>
        <w:t>kg</w:t>
      </w:r>
      <w:r w:rsidR="002F25DC">
        <w:rPr>
          <w:i/>
          <w:szCs w:val="22"/>
          <w:lang w:val="en-US"/>
        </w:rPr>
        <w:fldChar w:fldCharType="begin"/>
      </w:r>
      <w:r w:rsidR="002F25DC">
        <w:rPr>
          <w:i/>
          <w:szCs w:val="22"/>
          <w:lang w:val="en-US"/>
        </w:rPr>
        <w:instrText xml:space="preserve"> DOCVARIABLE vault_nd_6a1d6487-baae-4692-96f9-5d534a83c21a \* MERGEFORMAT </w:instrText>
      </w:r>
      <w:r w:rsidR="002F25DC">
        <w:rPr>
          <w:i/>
          <w:szCs w:val="22"/>
          <w:lang w:val="en-US"/>
        </w:rPr>
        <w:fldChar w:fldCharType="separate"/>
      </w:r>
      <w:r w:rsidR="002F25DC">
        <w:rPr>
          <w:i/>
          <w:szCs w:val="22"/>
          <w:lang w:val="en-US"/>
        </w:rPr>
        <w:t xml:space="preserve"> </w:t>
      </w:r>
      <w:r w:rsidR="002F25DC">
        <w:rPr>
          <w:i/>
          <w:szCs w:val="22"/>
          <w:lang w:val="en-US"/>
        </w:rPr>
        <w:fldChar w:fldCharType="end"/>
      </w:r>
    </w:p>
    <w:p w14:paraId="1FCCB579" w14:textId="77777777" w:rsidR="00800C2D" w:rsidRPr="00606692" w:rsidRDefault="00800C2D">
      <w:pPr>
        <w:rPr>
          <w:szCs w:val="22"/>
          <w:lang w:val="en-US"/>
        </w:rPr>
      </w:pPr>
      <w:proofErr w:type="spellStart"/>
      <w:r w:rsidRPr="00606692">
        <w:rPr>
          <w:szCs w:val="22"/>
          <w:lang w:val="en-US"/>
        </w:rPr>
        <w:t>Kivexa</w:t>
      </w:r>
      <w:proofErr w:type="spellEnd"/>
      <w:r w:rsidRPr="00606692">
        <w:rPr>
          <w:szCs w:val="22"/>
          <w:lang w:val="en-US"/>
        </w:rPr>
        <w:t xml:space="preserve"> should not be administered to </w:t>
      </w:r>
      <w:r w:rsidR="00052508" w:rsidRPr="00606692">
        <w:t>children</w:t>
      </w:r>
      <w:r w:rsidR="00606692" w:rsidRPr="00606692">
        <w:t xml:space="preserve"> </w:t>
      </w:r>
      <w:r w:rsidRPr="00606692">
        <w:rPr>
          <w:szCs w:val="22"/>
          <w:lang w:val="en-US"/>
        </w:rPr>
        <w:t xml:space="preserve">who weigh less than </w:t>
      </w:r>
      <w:r w:rsidR="00A44BB5" w:rsidRPr="00606692">
        <w:rPr>
          <w:szCs w:val="22"/>
          <w:lang w:val="en-US"/>
        </w:rPr>
        <w:t>25</w:t>
      </w:r>
      <w:r w:rsidRPr="00606692">
        <w:rPr>
          <w:szCs w:val="22"/>
          <w:lang w:val="en-US"/>
        </w:rPr>
        <w:t> kg because it is a fixed</w:t>
      </w:r>
      <w:r w:rsidRPr="00606692">
        <w:rPr>
          <w:szCs w:val="22"/>
          <w:lang w:val="en-US"/>
        </w:rPr>
        <w:noBreakHyphen/>
        <w:t xml:space="preserve">dose tablet </w:t>
      </w:r>
      <w:r w:rsidR="0011417D" w:rsidRPr="00606692">
        <w:rPr>
          <w:szCs w:val="22"/>
          <w:lang w:val="en-US"/>
        </w:rPr>
        <w:t>that cannot be dose reduced</w:t>
      </w:r>
      <w:r w:rsidRPr="00606692">
        <w:rPr>
          <w:szCs w:val="22"/>
          <w:lang w:val="en-US"/>
        </w:rPr>
        <w:t>.</w:t>
      </w:r>
      <w:r w:rsidR="00A44BB5" w:rsidRPr="00606692">
        <w:rPr>
          <w:szCs w:val="22"/>
          <w:lang w:val="en-US"/>
        </w:rPr>
        <w:t xml:space="preserve"> </w:t>
      </w:r>
    </w:p>
    <w:p w14:paraId="0B5AAF2A" w14:textId="77777777" w:rsidR="00800C2D" w:rsidRPr="00606692" w:rsidRDefault="00800C2D">
      <w:pPr>
        <w:rPr>
          <w:szCs w:val="22"/>
          <w:lang w:val="en-US"/>
        </w:rPr>
      </w:pPr>
    </w:p>
    <w:p w14:paraId="30FE8752" w14:textId="77777777" w:rsidR="00800C2D" w:rsidRPr="00606692" w:rsidRDefault="00800C2D">
      <w:pPr>
        <w:rPr>
          <w:szCs w:val="22"/>
          <w:lang w:val="en-US"/>
        </w:rPr>
      </w:pPr>
      <w:proofErr w:type="spellStart"/>
      <w:r w:rsidRPr="00606692">
        <w:rPr>
          <w:snapToGrid w:val="0"/>
          <w:szCs w:val="22"/>
          <w:lang w:val="en-US"/>
        </w:rPr>
        <w:t>Kivexa</w:t>
      </w:r>
      <w:proofErr w:type="spellEnd"/>
      <w:r w:rsidRPr="00606692">
        <w:rPr>
          <w:snapToGrid w:val="0"/>
          <w:szCs w:val="22"/>
          <w:lang w:val="en-US"/>
        </w:rPr>
        <w:t xml:space="preserve"> is a fixed-dose tablet and should not be prescribed for patients requiring dose adjustments. </w:t>
      </w:r>
      <w:r w:rsidRPr="00606692">
        <w:rPr>
          <w:szCs w:val="22"/>
          <w:lang w:val="en-US"/>
        </w:rPr>
        <w:t>Separate preparations of abacavir or lamivudine are available in cases where discontinuation or dose adjustment of one of the active substances is indicated. In these cases the physician should refer to the individual product information for these medicinal products.</w:t>
      </w:r>
    </w:p>
    <w:p w14:paraId="2F9A1CF2" w14:textId="77777777" w:rsidR="00800C2D" w:rsidRPr="00E43737" w:rsidRDefault="00800C2D">
      <w:pPr>
        <w:rPr>
          <w:color w:val="000000"/>
          <w:szCs w:val="22"/>
          <w:lang w:val="en-US"/>
        </w:rPr>
      </w:pPr>
    </w:p>
    <w:p w14:paraId="465546AE" w14:textId="77777777" w:rsidR="00493E96" w:rsidRPr="00A53B93" w:rsidRDefault="00493E96" w:rsidP="00A53B93">
      <w:pPr>
        <w:keepNext/>
        <w:rPr>
          <w:iCs/>
          <w:color w:val="000000"/>
          <w:szCs w:val="22"/>
          <w:u w:val="single"/>
          <w:lang w:val="en-US"/>
        </w:rPr>
      </w:pPr>
      <w:r w:rsidRPr="00A53B93">
        <w:rPr>
          <w:iCs/>
          <w:color w:val="000000"/>
          <w:szCs w:val="22"/>
          <w:u w:val="single"/>
          <w:lang w:val="en-US"/>
        </w:rPr>
        <w:lastRenderedPageBreak/>
        <w:t>Special Populations</w:t>
      </w:r>
    </w:p>
    <w:p w14:paraId="50856816" w14:textId="77777777" w:rsidR="00493E96" w:rsidRDefault="00493E96" w:rsidP="00A53B93">
      <w:pPr>
        <w:keepNext/>
        <w:rPr>
          <w:i/>
          <w:color w:val="000000"/>
          <w:szCs w:val="22"/>
          <w:lang w:val="en-US"/>
        </w:rPr>
      </w:pPr>
    </w:p>
    <w:p w14:paraId="28F6FCE5" w14:textId="6D5E951A" w:rsidR="00493E96" w:rsidRDefault="00CC03AE" w:rsidP="00A53B93">
      <w:pPr>
        <w:keepNext/>
        <w:rPr>
          <w:color w:val="000000"/>
          <w:szCs w:val="22"/>
          <w:lang w:val="en-US"/>
        </w:rPr>
      </w:pPr>
      <w:r w:rsidRPr="00E43737">
        <w:rPr>
          <w:i/>
          <w:color w:val="000000"/>
          <w:szCs w:val="22"/>
          <w:lang w:val="en-US"/>
        </w:rPr>
        <w:t>Elderly</w:t>
      </w:r>
    </w:p>
    <w:p w14:paraId="26509C0F" w14:textId="77777777" w:rsidR="00CC03AE" w:rsidRDefault="00CC03AE" w:rsidP="00A53B93">
      <w:pPr>
        <w:keepNext/>
        <w:rPr>
          <w:color w:val="000000"/>
          <w:szCs w:val="22"/>
          <w:lang w:val="en-US"/>
        </w:rPr>
      </w:pPr>
      <w:r w:rsidRPr="00E43737">
        <w:rPr>
          <w:color w:val="000000"/>
          <w:szCs w:val="22"/>
          <w:lang w:val="en-US"/>
        </w:rPr>
        <w:t xml:space="preserve">No pharmacokinetic data are currently available in patients over 65 years of age. Special care is advised in this age group due to age associated changes such as the decrease in renal function and alteration of </w:t>
      </w:r>
      <w:proofErr w:type="spellStart"/>
      <w:r w:rsidRPr="00E43737">
        <w:rPr>
          <w:color w:val="000000"/>
          <w:szCs w:val="22"/>
          <w:lang w:val="en-US"/>
        </w:rPr>
        <w:t>haematological</w:t>
      </w:r>
      <w:proofErr w:type="spellEnd"/>
      <w:r w:rsidRPr="00E43737">
        <w:rPr>
          <w:color w:val="000000"/>
          <w:szCs w:val="22"/>
          <w:lang w:val="en-US"/>
        </w:rPr>
        <w:t xml:space="preserve"> parameters.</w:t>
      </w:r>
    </w:p>
    <w:p w14:paraId="7D7FAE22" w14:textId="77777777" w:rsidR="00CC03AE" w:rsidRPr="00E43737" w:rsidRDefault="00CC03AE" w:rsidP="00CC03AE">
      <w:pPr>
        <w:ind w:right="-1"/>
        <w:rPr>
          <w:color w:val="000000"/>
          <w:szCs w:val="22"/>
          <w:lang w:val="en-US"/>
        </w:rPr>
      </w:pPr>
    </w:p>
    <w:p w14:paraId="26484185" w14:textId="5012257C" w:rsidR="00493E96" w:rsidRDefault="00800C2D">
      <w:pPr>
        <w:rPr>
          <w:szCs w:val="22"/>
          <w:lang w:val="en-US"/>
        </w:rPr>
      </w:pPr>
      <w:r w:rsidRPr="00E43737">
        <w:rPr>
          <w:i/>
          <w:color w:val="000000"/>
          <w:szCs w:val="22"/>
          <w:lang w:val="en-US"/>
        </w:rPr>
        <w:t>Renal impairment</w:t>
      </w:r>
    </w:p>
    <w:p w14:paraId="3D0645D6" w14:textId="59004DEC" w:rsidR="00800C2D" w:rsidRPr="00376B5A" w:rsidRDefault="00800C2D" w:rsidP="00A53B93">
      <w:pPr>
        <w:suppressLineNumbers/>
        <w:autoSpaceDE w:val="0"/>
        <w:autoSpaceDN w:val="0"/>
        <w:adjustRightInd w:val="0"/>
        <w:rPr>
          <w:color w:val="000000"/>
          <w:szCs w:val="22"/>
        </w:rPr>
      </w:pPr>
      <w:proofErr w:type="spellStart"/>
      <w:r w:rsidRPr="00E43737">
        <w:rPr>
          <w:color w:val="000000"/>
          <w:szCs w:val="22"/>
          <w:lang w:val="en-US"/>
        </w:rPr>
        <w:t>Kivexa</w:t>
      </w:r>
      <w:proofErr w:type="spellEnd"/>
      <w:r w:rsidRPr="00E43737">
        <w:rPr>
          <w:color w:val="000000"/>
          <w:szCs w:val="22"/>
          <w:lang w:val="en-US"/>
        </w:rPr>
        <w:t xml:space="preserve"> is not recommended for use in patients with a creatinine clearance &lt; </w:t>
      </w:r>
      <w:r w:rsidR="00CA3C88">
        <w:rPr>
          <w:color w:val="000000"/>
          <w:szCs w:val="22"/>
          <w:lang w:val="en-US"/>
        </w:rPr>
        <w:t>30</w:t>
      </w:r>
      <w:r w:rsidR="00CA3C88" w:rsidRPr="00E43737">
        <w:rPr>
          <w:color w:val="000000"/>
          <w:szCs w:val="22"/>
          <w:lang w:val="en-US"/>
        </w:rPr>
        <w:t> </w:t>
      </w:r>
      <w:r w:rsidRPr="00E43737">
        <w:rPr>
          <w:color w:val="000000"/>
          <w:szCs w:val="22"/>
          <w:lang w:val="en-US"/>
        </w:rPr>
        <w:t>m</w:t>
      </w:r>
      <w:r w:rsidR="00BA48C0">
        <w:rPr>
          <w:color w:val="000000"/>
          <w:szCs w:val="22"/>
          <w:lang w:val="en-US"/>
        </w:rPr>
        <w:t>L</w:t>
      </w:r>
      <w:r w:rsidRPr="00E43737">
        <w:rPr>
          <w:color w:val="000000"/>
          <w:szCs w:val="22"/>
          <w:lang w:val="en-US"/>
        </w:rPr>
        <w:t>/min</w:t>
      </w:r>
      <w:r w:rsidR="00F10AEA">
        <w:rPr>
          <w:color w:val="000000"/>
          <w:szCs w:val="22"/>
          <w:lang w:val="en-US"/>
        </w:rPr>
        <w:t xml:space="preserve"> </w:t>
      </w:r>
      <w:r w:rsidRPr="00E43737">
        <w:rPr>
          <w:color w:val="000000"/>
          <w:szCs w:val="22"/>
          <w:lang w:val="en-US"/>
        </w:rPr>
        <w:t>(see section 5.2).</w:t>
      </w:r>
      <w:r w:rsidR="00376B5A">
        <w:rPr>
          <w:color w:val="000000"/>
          <w:szCs w:val="22"/>
          <w:lang w:val="en-US"/>
        </w:rPr>
        <w:t xml:space="preserve"> </w:t>
      </w:r>
      <w:r w:rsidR="00E5319B" w:rsidRPr="00E5319B">
        <w:rPr>
          <w:color w:val="000000"/>
          <w:szCs w:val="22"/>
          <w:lang w:val="en-US"/>
        </w:rPr>
        <w:t xml:space="preserve">No dose adjustment is required in patients with </w:t>
      </w:r>
      <w:r w:rsidR="00E5319B" w:rsidRPr="00E950C6">
        <w:rPr>
          <w:color w:val="000000"/>
          <w:szCs w:val="22"/>
          <w:lang w:val="en-US"/>
        </w:rPr>
        <w:t xml:space="preserve">mild </w:t>
      </w:r>
      <w:r w:rsidR="00164D31">
        <w:rPr>
          <w:color w:val="000000"/>
          <w:szCs w:val="22"/>
          <w:lang w:val="en-US"/>
        </w:rPr>
        <w:t>or</w:t>
      </w:r>
      <w:r w:rsidR="00E5319B" w:rsidRPr="00E950C6">
        <w:rPr>
          <w:color w:val="000000"/>
          <w:szCs w:val="22"/>
          <w:lang w:val="en-US"/>
        </w:rPr>
        <w:t xml:space="preserve"> moderate</w:t>
      </w:r>
      <w:r w:rsidR="00E5319B" w:rsidRPr="00E5319B">
        <w:rPr>
          <w:color w:val="000000"/>
          <w:szCs w:val="22"/>
          <w:lang w:val="en-US"/>
        </w:rPr>
        <w:t xml:space="preserve"> renal impairment. However, the lamivudine exposure is significantly increased in patients with a creatinine clearance &lt; 50</w:t>
      </w:r>
      <w:ins w:id="13" w:author="Author">
        <w:r w:rsidR="008A3F13">
          <w:rPr>
            <w:color w:val="000000"/>
            <w:szCs w:val="22"/>
            <w:lang w:val="en-US"/>
          </w:rPr>
          <w:t> </w:t>
        </w:r>
      </w:ins>
      <w:del w:id="14" w:author="Author">
        <w:r w:rsidR="00E5319B" w:rsidRPr="00E5319B" w:rsidDel="008A3F13">
          <w:rPr>
            <w:color w:val="000000"/>
            <w:szCs w:val="22"/>
            <w:lang w:val="en-US"/>
          </w:rPr>
          <w:delText xml:space="preserve"> </w:delText>
        </w:r>
      </w:del>
      <w:r w:rsidR="00E5319B" w:rsidRPr="00E5319B">
        <w:rPr>
          <w:color w:val="000000"/>
          <w:szCs w:val="22"/>
          <w:lang w:val="en-US"/>
        </w:rPr>
        <w:t>mL/min (see section 4.4).</w:t>
      </w:r>
    </w:p>
    <w:p w14:paraId="34B1F743" w14:textId="77777777" w:rsidR="00800C2D" w:rsidRPr="00E43737" w:rsidRDefault="00800C2D">
      <w:pPr>
        <w:rPr>
          <w:color w:val="000000"/>
          <w:szCs w:val="22"/>
          <w:lang w:val="en-US"/>
        </w:rPr>
      </w:pPr>
    </w:p>
    <w:p w14:paraId="2A679AFC" w14:textId="7CA94E37" w:rsidR="00493E96" w:rsidRPr="00F40D9E" w:rsidRDefault="00800C2D">
      <w:pPr>
        <w:rPr>
          <w:i/>
          <w:color w:val="000000"/>
          <w:szCs w:val="22"/>
          <w:lang w:val="en-US"/>
        </w:rPr>
      </w:pPr>
      <w:r w:rsidRPr="00F40D9E">
        <w:rPr>
          <w:i/>
          <w:color w:val="000000"/>
          <w:szCs w:val="22"/>
          <w:lang w:val="en-US"/>
        </w:rPr>
        <w:t>Hepatic impairment</w:t>
      </w:r>
    </w:p>
    <w:p w14:paraId="63B180A0" w14:textId="62C5195E" w:rsidR="00800C2D" w:rsidRPr="001E5502" w:rsidRDefault="002655C8">
      <w:pPr>
        <w:rPr>
          <w:snapToGrid w:val="0"/>
          <w:szCs w:val="22"/>
          <w:lang w:val="en-US"/>
        </w:rPr>
      </w:pPr>
      <w:r w:rsidRPr="002655C8">
        <w:rPr>
          <w:color w:val="000000"/>
          <w:szCs w:val="22"/>
          <w:lang w:eastAsia="en-GB"/>
        </w:rPr>
        <w:t>Abacavir is primarily metabolised by the liver</w:t>
      </w:r>
      <w:r w:rsidR="00DC6A56">
        <w:rPr>
          <w:snapToGrid w:val="0"/>
          <w:color w:val="000000"/>
          <w:szCs w:val="22"/>
          <w:lang w:val="en-US"/>
        </w:rPr>
        <w:t>.</w:t>
      </w:r>
      <w:r w:rsidR="00F40D9E">
        <w:rPr>
          <w:snapToGrid w:val="0"/>
          <w:color w:val="000000"/>
          <w:szCs w:val="22"/>
          <w:lang w:val="en-US"/>
        </w:rPr>
        <w:t xml:space="preserve"> </w:t>
      </w:r>
      <w:r w:rsidR="00DC6A56">
        <w:rPr>
          <w:snapToGrid w:val="0"/>
          <w:color w:val="000000"/>
          <w:szCs w:val="22"/>
          <w:lang w:val="en-US"/>
        </w:rPr>
        <w:t xml:space="preserve">No </w:t>
      </w:r>
      <w:r w:rsidR="00F40D9E">
        <w:rPr>
          <w:snapToGrid w:val="0"/>
          <w:color w:val="000000"/>
          <w:szCs w:val="22"/>
          <w:lang w:val="en-US"/>
        </w:rPr>
        <w:t xml:space="preserve">clinical </w:t>
      </w:r>
      <w:r w:rsidR="00DC6A56">
        <w:rPr>
          <w:snapToGrid w:val="0"/>
          <w:color w:val="000000"/>
          <w:szCs w:val="22"/>
          <w:lang w:val="en-US"/>
        </w:rPr>
        <w:t xml:space="preserve">data are available in patients with moderate </w:t>
      </w:r>
      <w:r w:rsidR="00F40D9E">
        <w:rPr>
          <w:snapToGrid w:val="0"/>
          <w:color w:val="000000"/>
          <w:szCs w:val="22"/>
          <w:lang w:val="en-US"/>
        </w:rPr>
        <w:t xml:space="preserve">or severe </w:t>
      </w:r>
      <w:r w:rsidR="00DC6A56">
        <w:rPr>
          <w:snapToGrid w:val="0"/>
          <w:color w:val="000000"/>
          <w:szCs w:val="22"/>
          <w:lang w:val="en-US"/>
        </w:rPr>
        <w:t xml:space="preserve">hepatic impairment, therefore the use of </w:t>
      </w:r>
      <w:proofErr w:type="spellStart"/>
      <w:r w:rsidR="00DC6A56">
        <w:rPr>
          <w:snapToGrid w:val="0"/>
          <w:color w:val="000000"/>
          <w:szCs w:val="22"/>
          <w:lang w:val="en-US"/>
        </w:rPr>
        <w:t>Kivexa</w:t>
      </w:r>
      <w:proofErr w:type="spellEnd"/>
      <w:r w:rsidR="00DC6A56">
        <w:rPr>
          <w:snapToGrid w:val="0"/>
          <w:color w:val="000000"/>
          <w:szCs w:val="22"/>
          <w:lang w:val="en-US"/>
        </w:rPr>
        <w:t xml:space="preserve"> is not recommended unless judged necessary. In patients with </w:t>
      </w:r>
      <w:r w:rsidR="0015360E">
        <w:rPr>
          <w:snapToGrid w:val="0"/>
          <w:color w:val="000000"/>
          <w:szCs w:val="22"/>
          <w:lang w:val="en-US"/>
        </w:rPr>
        <w:t>mild hepatic</w:t>
      </w:r>
      <w:r w:rsidR="00DC6A56">
        <w:rPr>
          <w:snapToGrid w:val="0"/>
          <w:color w:val="000000"/>
          <w:szCs w:val="22"/>
          <w:lang w:val="en-US"/>
        </w:rPr>
        <w:t xml:space="preserve"> impairment </w:t>
      </w:r>
      <w:r w:rsidRPr="002655C8">
        <w:rPr>
          <w:color w:val="000000"/>
          <w:szCs w:val="22"/>
          <w:lang w:eastAsia="en-GB"/>
        </w:rPr>
        <w:t>(Child-Pugh score 5-6)</w:t>
      </w:r>
      <w:r w:rsidR="00744EBE">
        <w:rPr>
          <w:snapToGrid w:val="0"/>
          <w:color w:val="000000"/>
          <w:szCs w:val="22"/>
          <w:lang w:val="en-US"/>
        </w:rPr>
        <w:t xml:space="preserve"> c</w:t>
      </w:r>
      <w:r w:rsidR="009E4408">
        <w:rPr>
          <w:snapToGrid w:val="0"/>
          <w:color w:val="000000"/>
          <w:szCs w:val="22"/>
          <w:lang w:val="en-US"/>
        </w:rPr>
        <w:t>lose moni</w:t>
      </w:r>
      <w:r w:rsidR="00FF160E">
        <w:rPr>
          <w:snapToGrid w:val="0"/>
          <w:color w:val="000000"/>
          <w:szCs w:val="22"/>
          <w:lang w:val="en-US"/>
        </w:rPr>
        <w:t>toring is required, including</w:t>
      </w:r>
      <w:r w:rsidR="00744EBE">
        <w:rPr>
          <w:snapToGrid w:val="0"/>
          <w:color w:val="000000"/>
          <w:szCs w:val="22"/>
          <w:lang w:val="en-US"/>
        </w:rPr>
        <w:t xml:space="preserve"> monitoring of abacavir plasma </w:t>
      </w:r>
      <w:r w:rsidR="0015360E">
        <w:rPr>
          <w:snapToGrid w:val="0"/>
          <w:color w:val="000000"/>
          <w:szCs w:val="22"/>
          <w:lang w:val="en-US"/>
        </w:rPr>
        <w:t xml:space="preserve">levels </w:t>
      </w:r>
      <w:r w:rsidR="0015360E" w:rsidRPr="002655C8">
        <w:rPr>
          <w:color w:val="000000"/>
          <w:szCs w:val="22"/>
          <w:lang w:eastAsia="en-GB"/>
        </w:rPr>
        <w:t>if</w:t>
      </w:r>
      <w:r w:rsidRPr="002655C8">
        <w:rPr>
          <w:color w:val="000000"/>
          <w:szCs w:val="22"/>
          <w:lang w:eastAsia="en-GB"/>
        </w:rPr>
        <w:t xml:space="preserve"> feasible</w:t>
      </w:r>
      <w:r w:rsidR="00850D2F">
        <w:rPr>
          <w:color w:val="000000"/>
          <w:szCs w:val="22"/>
          <w:lang w:eastAsia="en-GB"/>
        </w:rPr>
        <w:t xml:space="preserve"> </w:t>
      </w:r>
      <w:r w:rsidR="00744EBE">
        <w:rPr>
          <w:snapToGrid w:val="0"/>
          <w:color w:val="000000"/>
          <w:szCs w:val="22"/>
          <w:lang w:val="en-US"/>
        </w:rPr>
        <w:t>(</w:t>
      </w:r>
      <w:r w:rsidR="004213D0">
        <w:rPr>
          <w:snapToGrid w:val="0"/>
          <w:color w:val="000000"/>
          <w:szCs w:val="22"/>
          <w:lang w:val="en-US"/>
        </w:rPr>
        <w:t xml:space="preserve">see sections 4.4 and 5.2). </w:t>
      </w:r>
    </w:p>
    <w:p w14:paraId="2BA0541E" w14:textId="77777777" w:rsidR="00800C2D" w:rsidRPr="00E43737" w:rsidRDefault="00800C2D">
      <w:pPr>
        <w:ind w:right="-1"/>
        <w:rPr>
          <w:color w:val="000000"/>
          <w:szCs w:val="22"/>
          <w:lang w:val="en-US"/>
        </w:rPr>
      </w:pPr>
    </w:p>
    <w:p w14:paraId="40C7BC25" w14:textId="27A0E222" w:rsidR="00B428FF" w:rsidRDefault="00800C2D" w:rsidP="00F54096">
      <w:pPr>
        <w:ind w:right="-1"/>
        <w:rPr>
          <w:color w:val="000000"/>
          <w:szCs w:val="22"/>
          <w:lang w:val="en-US"/>
        </w:rPr>
      </w:pPr>
      <w:proofErr w:type="spellStart"/>
      <w:r w:rsidRPr="00E43737">
        <w:rPr>
          <w:i/>
          <w:color w:val="000000"/>
          <w:szCs w:val="22"/>
          <w:lang w:val="en-US"/>
        </w:rPr>
        <w:t>Paediatric</w:t>
      </w:r>
      <w:proofErr w:type="spellEnd"/>
      <w:r w:rsidRPr="00E43737">
        <w:rPr>
          <w:i/>
          <w:color w:val="000000"/>
          <w:szCs w:val="22"/>
          <w:lang w:val="en-US"/>
        </w:rPr>
        <w:t xml:space="preserve"> population</w:t>
      </w:r>
    </w:p>
    <w:p w14:paraId="4989A897" w14:textId="2E06521C" w:rsidR="002A5810" w:rsidRDefault="00B64030" w:rsidP="00F54096">
      <w:pPr>
        <w:ind w:right="-1"/>
        <w:rPr>
          <w:color w:val="000000"/>
          <w:szCs w:val="22"/>
          <w:lang w:val="en-US"/>
        </w:rPr>
      </w:pPr>
      <w:r>
        <w:rPr>
          <w:color w:val="000000"/>
          <w:szCs w:val="22"/>
          <w:lang w:val="en-US"/>
        </w:rPr>
        <w:t xml:space="preserve">The safety and efficacy of </w:t>
      </w:r>
      <w:proofErr w:type="spellStart"/>
      <w:r>
        <w:rPr>
          <w:color w:val="000000"/>
          <w:szCs w:val="22"/>
          <w:lang w:val="en-US"/>
        </w:rPr>
        <w:t>Kivexa</w:t>
      </w:r>
      <w:proofErr w:type="spellEnd"/>
      <w:r>
        <w:rPr>
          <w:color w:val="000000"/>
          <w:szCs w:val="22"/>
          <w:lang w:val="en-US"/>
        </w:rPr>
        <w:t xml:space="preserve"> in children</w:t>
      </w:r>
      <w:r w:rsidR="006C2260">
        <w:rPr>
          <w:color w:val="000000"/>
          <w:szCs w:val="22"/>
          <w:lang w:val="en-US"/>
        </w:rPr>
        <w:t xml:space="preserve"> </w:t>
      </w:r>
      <w:r w:rsidR="006C2260" w:rsidRPr="006C2260">
        <w:rPr>
          <w:color w:val="000000"/>
          <w:szCs w:val="22"/>
          <w:lang w:val="en-US"/>
        </w:rPr>
        <w:t>weighing</w:t>
      </w:r>
      <w:r>
        <w:rPr>
          <w:color w:val="000000"/>
          <w:szCs w:val="22"/>
          <w:lang w:val="en-US"/>
        </w:rPr>
        <w:t xml:space="preserve"> less than </w:t>
      </w:r>
      <w:r w:rsidR="00391856">
        <w:rPr>
          <w:color w:val="000000"/>
          <w:szCs w:val="22"/>
          <w:lang w:val="en-US"/>
        </w:rPr>
        <w:t>25</w:t>
      </w:r>
      <w:ins w:id="15" w:author="Author">
        <w:r w:rsidR="008A3F13">
          <w:rPr>
            <w:color w:val="000000"/>
            <w:szCs w:val="22"/>
            <w:lang w:val="en-US"/>
          </w:rPr>
          <w:t> </w:t>
        </w:r>
      </w:ins>
      <w:del w:id="16" w:author="Author">
        <w:r w:rsidR="00391856" w:rsidDel="008A3F13">
          <w:rPr>
            <w:color w:val="000000"/>
            <w:szCs w:val="22"/>
            <w:lang w:val="en-US"/>
          </w:rPr>
          <w:delText xml:space="preserve"> </w:delText>
        </w:r>
      </w:del>
      <w:r w:rsidR="00391856">
        <w:rPr>
          <w:color w:val="000000"/>
          <w:szCs w:val="22"/>
          <w:lang w:val="en-US"/>
        </w:rPr>
        <w:t>kg</w:t>
      </w:r>
      <w:r>
        <w:rPr>
          <w:color w:val="000000"/>
          <w:szCs w:val="22"/>
          <w:lang w:val="en-US"/>
        </w:rPr>
        <w:t xml:space="preserve"> has not been established. </w:t>
      </w:r>
    </w:p>
    <w:p w14:paraId="411577D5" w14:textId="77777777" w:rsidR="002A5810" w:rsidRDefault="002A5810" w:rsidP="00F54096">
      <w:pPr>
        <w:ind w:right="-1"/>
        <w:rPr>
          <w:color w:val="000000"/>
          <w:szCs w:val="22"/>
          <w:lang w:val="en-US"/>
        </w:rPr>
      </w:pPr>
    </w:p>
    <w:p w14:paraId="6FA2EB16" w14:textId="77777777" w:rsidR="00B64030" w:rsidRPr="00B428FF" w:rsidRDefault="00B64030" w:rsidP="00F54096">
      <w:pPr>
        <w:ind w:right="-1"/>
        <w:rPr>
          <w:i/>
          <w:color w:val="000000"/>
          <w:szCs w:val="22"/>
        </w:rPr>
      </w:pPr>
      <w:r>
        <w:rPr>
          <w:color w:val="000000"/>
          <w:szCs w:val="22"/>
          <w:lang w:val="en-US"/>
        </w:rPr>
        <w:t xml:space="preserve">Currently available data are described in section 4.8, 5.1 and 5.2 </w:t>
      </w:r>
      <w:r w:rsidR="00391856">
        <w:rPr>
          <w:color w:val="000000"/>
          <w:szCs w:val="22"/>
          <w:lang w:val="en-US"/>
        </w:rPr>
        <w:t xml:space="preserve">but </w:t>
      </w:r>
      <w:r>
        <w:rPr>
          <w:color w:val="000000"/>
          <w:szCs w:val="22"/>
          <w:lang w:val="en-US"/>
        </w:rPr>
        <w:t>no recommendation on posology can be made.</w:t>
      </w:r>
    </w:p>
    <w:p w14:paraId="58219A7C" w14:textId="77777777" w:rsidR="00800C2D" w:rsidRDefault="00800C2D">
      <w:pPr>
        <w:ind w:right="-1"/>
        <w:rPr>
          <w:color w:val="000000"/>
          <w:szCs w:val="22"/>
          <w:lang w:val="en-US"/>
        </w:rPr>
      </w:pPr>
    </w:p>
    <w:p w14:paraId="1C306BAE" w14:textId="62100A9E" w:rsidR="00CC03AE" w:rsidRDefault="00CC03AE">
      <w:pPr>
        <w:ind w:right="-1"/>
        <w:rPr>
          <w:color w:val="000000"/>
          <w:szCs w:val="22"/>
          <w:u w:val="single"/>
          <w:lang w:val="en-US"/>
        </w:rPr>
      </w:pPr>
      <w:r w:rsidRPr="00CC03AE">
        <w:rPr>
          <w:color w:val="000000"/>
          <w:szCs w:val="22"/>
          <w:u w:val="single"/>
          <w:lang w:val="en-US"/>
        </w:rPr>
        <w:t>Method of administration</w:t>
      </w:r>
    </w:p>
    <w:p w14:paraId="089FA384" w14:textId="77777777" w:rsidR="00CC03AE" w:rsidRDefault="00CC03AE">
      <w:pPr>
        <w:ind w:right="-1"/>
        <w:rPr>
          <w:color w:val="000000"/>
          <w:szCs w:val="22"/>
          <w:u w:val="single"/>
          <w:lang w:val="en-US"/>
        </w:rPr>
      </w:pPr>
    </w:p>
    <w:p w14:paraId="6F50C65B" w14:textId="77777777" w:rsidR="00CC03AE" w:rsidRDefault="00CC03AE" w:rsidP="00CC03AE">
      <w:pPr>
        <w:rPr>
          <w:color w:val="000000"/>
          <w:szCs w:val="22"/>
          <w:lang w:val="en-US"/>
        </w:rPr>
      </w:pPr>
      <w:r>
        <w:rPr>
          <w:color w:val="000000"/>
          <w:szCs w:val="22"/>
          <w:lang w:val="en-US"/>
        </w:rPr>
        <w:t>Oral use</w:t>
      </w:r>
    </w:p>
    <w:p w14:paraId="08D6953C" w14:textId="77777777" w:rsidR="00CC03AE" w:rsidRDefault="00CC03AE" w:rsidP="00CC03AE">
      <w:pPr>
        <w:rPr>
          <w:color w:val="000000"/>
          <w:szCs w:val="22"/>
          <w:lang w:val="en-US"/>
        </w:rPr>
      </w:pPr>
    </w:p>
    <w:p w14:paraId="2B27E229" w14:textId="77777777" w:rsidR="00CC03AE" w:rsidRPr="00E43737" w:rsidRDefault="00CC03AE" w:rsidP="00CC03AE">
      <w:pPr>
        <w:rPr>
          <w:szCs w:val="22"/>
          <w:lang w:val="en-US"/>
        </w:rPr>
      </w:pPr>
      <w:proofErr w:type="spellStart"/>
      <w:r w:rsidRPr="00E43737">
        <w:rPr>
          <w:color w:val="000000"/>
          <w:szCs w:val="22"/>
          <w:lang w:val="en-US"/>
        </w:rPr>
        <w:t>Kivexa</w:t>
      </w:r>
      <w:proofErr w:type="spellEnd"/>
      <w:r w:rsidRPr="00E43737">
        <w:rPr>
          <w:color w:val="000000"/>
          <w:szCs w:val="22"/>
          <w:lang w:val="en-US"/>
        </w:rPr>
        <w:t xml:space="preserve"> can be taken with or without food.</w:t>
      </w:r>
    </w:p>
    <w:p w14:paraId="341BFDAF" w14:textId="77777777" w:rsidR="00CC03AE" w:rsidRPr="00CC03AE" w:rsidRDefault="00CC03AE">
      <w:pPr>
        <w:ind w:right="-1"/>
        <w:rPr>
          <w:color w:val="000000"/>
          <w:szCs w:val="22"/>
          <w:u w:val="single"/>
          <w:lang w:val="en-US"/>
        </w:rPr>
      </w:pPr>
    </w:p>
    <w:p w14:paraId="30E004A8" w14:textId="77777777" w:rsidR="00800C2D" w:rsidRPr="00E43737" w:rsidRDefault="00800C2D">
      <w:pPr>
        <w:rPr>
          <w:b/>
          <w:color w:val="000000"/>
          <w:szCs w:val="22"/>
          <w:lang w:val="en-US"/>
        </w:rPr>
      </w:pPr>
      <w:r w:rsidRPr="00E43737">
        <w:rPr>
          <w:b/>
          <w:color w:val="000000"/>
          <w:szCs w:val="22"/>
          <w:lang w:val="en-US"/>
        </w:rPr>
        <w:t>4.3</w:t>
      </w:r>
      <w:r w:rsidRPr="00E43737">
        <w:rPr>
          <w:b/>
          <w:color w:val="000000"/>
          <w:szCs w:val="22"/>
          <w:lang w:val="en-US"/>
        </w:rPr>
        <w:tab/>
        <w:t>Contraindications</w:t>
      </w:r>
    </w:p>
    <w:p w14:paraId="1D1F71F5" w14:textId="77777777" w:rsidR="00800C2D" w:rsidRDefault="00800C2D">
      <w:pPr>
        <w:rPr>
          <w:color w:val="000000"/>
          <w:szCs w:val="22"/>
          <w:lang w:val="en-US"/>
        </w:rPr>
      </w:pPr>
    </w:p>
    <w:p w14:paraId="35E86FFA" w14:textId="1C742831" w:rsidR="00800C2D" w:rsidRPr="00E43737" w:rsidRDefault="0033240C">
      <w:pPr>
        <w:rPr>
          <w:color w:val="000000"/>
          <w:szCs w:val="22"/>
          <w:u w:val="single"/>
          <w:lang w:val="en-US"/>
        </w:rPr>
      </w:pPr>
      <w:r w:rsidRPr="00E43737">
        <w:rPr>
          <w:color w:val="000000"/>
          <w:szCs w:val="22"/>
          <w:lang w:val="en-US"/>
        </w:rPr>
        <w:t>Hypersensitivity to the active substances or to any of the excipients</w:t>
      </w:r>
      <w:r>
        <w:rPr>
          <w:color w:val="000000"/>
          <w:szCs w:val="22"/>
          <w:lang w:val="en-US"/>
        </w:rPr>
        <w:t xml:space="preserve"> listed in section 6.1</w:t>
      </w:r>
      <w:r w:rsidRPr="00E43737">
        <w:rPr>
          <w:color w:val="000000"/>
          <w:szCs w:val="22"/>
          <w:lang w:val="en-US"/>
        </w:rPr>
        <w:t>.</w:t>
      </w:r>
      <w:r w:rsidRPr="0033240C">
        <w:rPr>
          <w:color w:val="000000"/>
        </w:rPr>
        <w:t xml:space="preserve"> </w:t>
      </w:r>
      <w:r>
        <w:rPr>
          <w:color w:val="000000"/>
        </w:rPr>
        <w:t xml:space="preserve">See </w:t>
      </w:r>
      <w:r w:rsidRPr="00253CA5">
        <w:rPr>
          <w:color w:val="000000"/>
        </w:rPr>
        <w:t>sections 4.4 and 4.8.</w:t>
      </w:r>
    </w:p>
    <w:p w14:paraId="311C91D4" w14:textId="77777777" w:rsidR="00800C2D" w:rsidRPr="00E43737" w:rsidRDefault="00800C2D">
      <w:pPr>
        <w:rPr>
          <w:color w:val="000000"/>
          <w:szCs w:val="22"/>
          <w:lang w:val="en-US"/>
        </w:rPr>
      </w:pPr>
    </w:p>
    <w:p w14:paraId="30133AD9" w14:textId="77777777" w:rsidR="00800C2D" w:rsidRPr="00E43737" w:rsidRDefault="00800C2D">
      <w:pPr>
        <w:rPr>
          <w:b/>
          <w:color w:val="000000"/>
          <w:szCs w:val="22"/>
          <w:lang w:val="en-US"/>
        </w:rPr>
      </w:pPr>
      <w:r w:rsidRPr="00E43737">
        <w:rPr>
          <w:b/>
          <w:color w:val="000000"/>
          <w:szCs w:val="22"/>
          <w:lang w:val="en-US"/>
        </w:rPr>
        <w:t>4.4</w:t>
      </w:r>
      <w:r w:rsidRPr="00E43737">
        <w:rPr>
          <w:b/>
          <w:color w:val="000000"/>
          <w:szCs w:val="22"/>
          <w:lang w:val="en-US"/>
        </w:rPr>
        <w:tab/>
        <w:t>Special warnings and precautions for use</w:t>
      </w:r>
    </w:p>
    <w:p w14:paraId="6CC55F96" w14:textId="77777777" w:rsidR="00800C2D" w:rsidRPr="00E43737" w:rsidRDefault="00800C2D">
      <w:pPr>
        <w:rPr>
          <w:color w:val="000000"/>
          <w:szCs w:val="22"/>
          <w:lang w:val="en-US"/>
        </w:rPr>
      </w:pPr>
    </w:p>
    <w:p w14:paraId="6AF0E5A4" w14:textId="77777777" w:rsidR="00800C2D" w:rsidRPr="00E43737" w:rsidRDefault="00800C2D">
      <w:pPr>
        <w:rPr>
          <w:color w:val="000000"/>
          <w:szCs w:val="22"/>
          <w:lang w:val="en-US"/>
        </w:rPr>
      </w:pPr>
      <w:r w:rsidRPr="00E43737">
        <w:rPr>
          <w:color w:val="000000"/>
          <w:szCs w:val="22"/>
          <w:lang w:val="en-US"/>
        </w:rPr>
        <w:t xml:space="preserve">The special warnings and precautions relevant to abacavir and lamivudine are included in this section. </w:t>
      </w:r>
      <w:r w:rsidRPr="00E43737">
        <w:rPr>
          <w:szCs w:val="22"/>
          <w:lang w:val="en-US"/>
        </w:rPr>
        <w:t xml:space="preserve">There are no additional precautions and warnings relevant to </w:t>
      </w:r>
      <w:proofErr w:type="spellStart"/>
      <w:r w:rsidRPr="00E43737">
        <w:rPr>
          <w:szCs w:val="22"/>
          <w:lang w:val="en-US"/>
        </w:rPr>
        <w:t>Kivexa</w:t>
      </w:r>
      <w:proofErr w:type="spellEnd"/>
      <w:r w:rsidRPr="00E43737">
        <w:rPr>
          <w:szCs w:val="22"/>
          <w:lang w:val="en-US"/>
        </w:rPr>
        <w:t>.</w:t>
      </w:r>
    </w:p>
    <w:p w14:paraId="36A6B100" w14:textId="14F73970" w:rsidR="00F54096" w:rsidDel="008A3F13" w:rsidRDefault="00F54096">
      <w:pPr>
        <w:rPr>
          <w:del w:id="17" w:author="Author"/>
          <w:color w:val="000000"/>
          <w:szCs w:val="22"/>
          <w:lang w:val="en-US"/>
        </w:rPr>
      </w:pPr>
    </w:p>
    <w:p w14:paraId="33E1208C" w14:textId="3D2B7E85" w:rsidR="00800C2D" w:rsidDel="008A3F13" w:rsidRDefault="00800C2D">
      <w:pPr>
        <w:rPr>
          <w:del w:id="18" w:author="Author"/>
          <w:i/>
          <w:color w:val="000000"/>
          <w:szCs w:val="22"/>
          <w:lang w:val="en-US"/>
        </w:rPr>
      </w:pPr>
    </w:p>
    <w:p w14:paraId="5EAA62A4" w14:textId="77777777" w:rsidR="00F54096" w:rsidRPr="00E43737" w:rsidRDefault="00F54096">
      <w:pPr>
        <w:rPr>
          <w:color w:val="000000"/>
          <w:szCs w:val="22"/>
          <w:lang w:val="en-U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464"/>
      </w:tblGrid>
      <w:tr w:rsidR="00800C2D" w:rsidRPr="0058049F" w14:paraId="149EF833" w14:textId="77777777">
        <w:tc>
          <w:tcPr>
            <w:tcW w:w="9464" w:type="dxa"/>
          </w:tcPr>
          <w:p w14:paraId="499707DE" w14:textId="77777777" w:rsidR="00800C2D" w:rsidRPr="0058049F" w:rsidRDefault="00800C2D">
            <w:pPr>
              <w:tabs>
                <w:tab w:val="left" w:pos="142"/>
              </w:tabs>
              <w:ind w:right="32"/>
              <w:rPr>
                <w:b/>
                <w:i/>
                <w:szCs w:val="22"/>
                <w:lang w:val="en-US"/>
              </w:rPr>
            </w:pPr>
            <w:r w:rsidRPr="0058049F">
              <w:rPr>
                <w:b/>
                <w:i/>
                <w:szCs w:val="22"/>
                <w:lang w:val="en-US"/>
              </w:rPr>
              <w:t>Hypersensitivity reaction</w:t>
            </w:r>
            <w:r w:rsidR="0033240C" w:rsidRPr="0058049F">
              <w:rPr>
                <w:b/>
                <w:i/>
                <w:szCs w:val="22"/>
                <w:lang w:val="en-US"/>
              </w:rPr>
              <w:t>s</w:t>
            </w:r>
            <w:r w:rsidRPr="0058049F">
              <w:rPr>
                <w:b/>
                <w:i/>
                <w:szCs w:val="22"/>
                <w:lang w:val="en-US"/>
              </w:rPr>
              <w:t xml:space="preserve"> </w:t>
            </w:r>
            <w:r w:rsidRPr="0058049F">
              <w:rPr>
                <w:szCs w:val="22"/>
                <w:lang w:val="en-US"/>
              </w:rPr>
              <w:t>(see also section 4.8 )</w:t>
            </w:r>
          </w:p>
          <w:p w14:paraId="4215A4C4" w14:textId="77777777" w:rsidR="00800C2D" w:rsidRPr="0058049F" w:rsidRDefault="00800C2D">
            <w:pPr>
              <w:tabs>
                <w:tab w:val="left" w:pos="142"/>
              </w:tabs>
              <w:ind w:right="32"/>
              <w:rPr>
                <w:szCs w:val="22"/>
                <w:lang w:val="en-US"/>
              </w:rPr>
            </w:pPr>
          </w:p>
          <w:p w14:paraId="535EDA3B" w14:textId="66A3A5B8" w:rsidR="0033240C" w:rsidRPr="0058049F" w:rsidRDefault="0033240C" w:rsidP="0033240C">
            <w:pPr>
              <w:tabs>
                <w:tab w:val="left" w:pos="142"/>
              </w:tabs>
              <w:ind w:right="32"/>
              <w:rPr>
                <w:bCs/>
                <w:lang w:val="en-US"/>
              </w:rPr>
            </w:pPr>
            <w:r w:rsidRPr="0058049F">
              <w:rPr>
                <w:bCs/>
                <w:lang w:val="en-US"/>
              </w:rPr>
              <w:t>Abacavir is associated with a risk for hypersensitivity reactions (HSR) (see section</w:t>
            </w:r>
            <w:ins w:id="19" w:author="Author">
              <w:r w:rsidR="009E55A4">
                <w:rPr>
                  <w:bCs/>
                  <w:lang w:val="en-US"/>
                </w:rPr>
                <w:t xml:space="preserve"> </w:t>
              </w:r>
            </w:ins>
            <w:r w:rsidRPr="0058049F">
              <w:rPr>
                <w:bCs/>
                <w:lang w:val="en-US"/>
              </w:rPr>
              <w:t>4.8)</w:t>
            </w:r>
            <w:del w:id="20" w:author="Author">
              <w:r w:rsidRPr="0058049F" w:rsidDel="008A3F13">
                <w:delText xml:space="preserve"> </w:delText>
              </w:r>
              <w:r w:rsidRPr="0058049F" w:rsidDel="008A3F13">
                <w:rPr>
                  <w:bCs/>
                  <w:lang w:val="en-US"/>
                </w:rPr>
                <w:delText>)</w:delText>
              </w:r>
            </w:del>
            <w:r w:rsidRPr="0058049F">
              <w:rPr>
                <w:bCs/>
                <w:lang w:val="en-US"/>
              </w:rPr>
              <w:t xml:space="preserve"> </w:t>
            </w:r>
            <w:proofErr w:type="spellStart"/>
            <w:r w:rsidRPr="0058049F">
              <w:rPr>
                <w:bCs/>
                <w:lang w:val="en-US"/>
              </w:rPr>
              <w:t>characterised</w:t>
            </w:r>
            <w:proofErr w:type="spellEnd"/>
            <w:r w:rsidRPr="0058049F">
              <w:rPr>
                <w:bCs/>
                <w:lang w:val="en-US"/>
              </w:rPr>
              <w:t xml:space="preserve"> by fever and/or rash with other symptoms indicating multi-organ involvement. HSRs have been observed with abacavir, some of which have been life-threatening, and in rare cases fatal, when not managed appropriately.</w:t>
            </w:r>
          </w:p>
          <w:p w14:paraId="78E6D9E7" w14:textId="77777777" w:rsidR="0033240C" w:rsidRPr="0058049F" w:rsidRDefault="0033240C" w:rsidP="0033240C">
            <w:pPr>
              <w:tabs>
                <w:tab w:val="left" w:pos="142"/>
              </w:tabs>
              <w:ind w:right="32"/>
              <w:rPr>
                <w:bCs/>
                <w:lang w:val="en-US"/>
              </w:rPr>
            </w:pPr>
          </w:p>
          <w:p w14:paraId="4B427644" w14:textId="77777777" w:rsidR="0033240C" w:rsidRPr="0058049F" w:rsidRDefault="0033240C" w:rsidP="0033240C">
            <w:pPr>
              <w:tabs>
                <w:tab w:val="left" w:pos="142"/>
              </w:tabs>
              <w:ind w:right="32"/>
              <w:rPr>
                <w:rStyle w:val="CSIchar"/>
                <w:b/>
                <w:i/>
              </w:rPr>
            </w:pPr>
            <w:r w:rsidRPr="0058049F">
              <w:rPr>
                <w:bCs/>
                <w:lang w:val="en-US"/>
              </w:rPr>
              <w:t xml:space="preserve">The risk for abacavir HSR to occur is high for patients who test positive for the HLA-B*5701 allele. However, abacavir HSRs have been reported at a lower frequency in patients who do not carry this allele.  </w:t>
            </w:r>
          </w:p>
          <w:p w14:paraId="4FBFF893" w14:textId="77777777" w:rsidR="001101F8" w:rsidRPr="0058049F" w:rsidRDefault="001101F8">
            <w:pPr>
              <w:tabs>
                <w:tab w:val="left" w:pos="142"/>
              </w:tabs>
              <w:ind w:right="32"/>
              <w:rPr>
                <w:szCs w:val="22"/>
                <w:lang w:val="en-US"/>
              </w:rPr>
            </w:pPr>
          </w:p>
          <w:p w14:paraId="12B0127F" w14:textId="77777777" w:rsidR="001101F8" w:rsidRPr="0058049F" w:rsidRDefault="001101F8" w:rsidP="001101F8">
            <w:pPr>
              <w:spacing w:before="120" w:after="120"/>
              <w:rPr>
                <w:bCs/>
                <w:lang w:val="en-US"/>
              </w:rPr>
            </w:pPr>
            <w:r w:rsidRPr="0058049F">
              <w:rPr>
                <w:bCs/>
                <w:lang w:val="en-US"/>
              </w:rPr>
              <w:t>Therefore the following should be adhered to:</w:t>
            </w:r>
          </w:p>
          <w:p w14:paraId="07C2459E" w14:textId="77777777" w:rsidR="00844083" w:rsidRPr="0058049F" w:rsidRDefault="001101F8">
            <w:pPr>
              <w:keepNext/>
              <w:numPr>
                <w:ilvl w:val="0"/>
                <w:numId w:val="46"/>
              </w:numPr>
              <w:tabs>
                <w:tab w:val="clear" w:pos="567"/>
              </w:tabs>
              <w:spacing w:after="240" w:line="240" w:lineRule="auto"/>
              <w:rPr>
                <w:rStyle w:val="CSIchar"/>
                <w:b/>
                <w:i/>
                <w:szCs w:val="24"/>
              </w:rPr>
            </w:pPr>
            <w:r w:rsidRPr="0058049F">
              <w:rPr>
                <w:bCs/>
                <w:lang w:val="en-US"/>
              </w:rPr>
              <w:lastRenderedPageBreak/>
              <w:t>HLA-B*5701 status must always be documented prior to initiating therapy.</w:t>
            </w:r>
          </w:p>
          <w:p w14:paraId="42F569B5" w14:textId="77777777" w:rsidR="00844083" w:rsidRPr="0058049F" w:rsidRDefault="001101F8">
            <w:pPr>
              <w:keepNext/>
              <w:numPr>
                <w:ilvl w:val="0"/>
                <w:numId w:val="46"/>
              </w:numPr>
              <w:tabs>
                <w:tab w:val="clear" w:pos="567"/>
              </w:tabs>
              <w:spacing w:after="240" w:line="240" w:lineRule="auto"/>
              <w:rPr>
                <w:bCs/>
                <w:lang w:val="en-US"/>
              </w:rPr>
            </w:pPr>
            <w:proofErr w:type="spellStart"/>
            <w:r w:rsidRPr="0058049F">
              <w:rPr>
                <w:bCs/>
                <w:lang w:val="en-US"/>
              </w:rPr>
              <w:t>Kivexa</w:t>
            </w:r>
            <w:proofErr w:type="spellEnd"/>
            <w:r w:rsidRPr="0058049F">
              <w:rPr>
                <w:bCs/>
                <w:lang w:val="en-US"/>
              </w:rPr>
              <w:t xml:space="preserve"> should never be initiated in patients with a positive HLA-B*5701 status, nor in patients with a negative HLA-B*5701 status who had a suspected abacavir HSR on a previous abacavir-containing regimen. (e.g. </w:t>
            </w:r>
            <w:proofErr w:type="spellStart"/>
            <w:r w:rsidRPr="0058049F">
              <w:rPr>
                <w:bCs/>
                <w:lang w:val="en-US"/>
              </w:rPr>
              <w:t>Ziagen</w:t>
            </w:r>
            <w:proofErr w:type="spellEnd"/>
            <w:r w:rsidRPr="0058049F">
              <w:rPr>
                <w:bCs/>
                <w:lang w:val="en-US"/>
              </w:rPr>
              <w:t xml:space="preserve">, </w:t>
            </w:r>
            <w:proofErr w:type="spellStart"/>
            <w:r w:rsidRPr="0058049F">
              <w:rPr>
                <w:bCs/>
                <w:lang w:val="en-US"/>
              </w:rPr>
              <w:t>Trizivir</w:t>
            </w:r>
            <w:proofErr w:type="spellEnd"/>
            <w:r w:rsidRPr="0058049F">
              <w:rPr>
                <w:bCs/>
                <w:lang w:val="en-US"/>
              </w:rPr>
              <w:t xml:space="preserve">, </w:t>
            </w:r>
            <w:proofErr w:type="spellStart"/>
            <w:r w:rsidRPr="0058049F">
              <w:rPr>
                <w:bCs/>
                <w:lang w:val="en-US"/>
              </w:rPr>
              <w:t>Triumeq</w:t>
            </w:r>
            <w:proofErr w:type="spellEnd"/>
            <w:r w:rsidRPr="0058049F">
              <w:rPr>
                <w:bCs/>
                <w:lang w:val="en-US"/>
              </w:rPr>
              <w:t xml:space="preserve">) </w:t>
            </w:r>
          </w:p>
          <w:p w14:paraId="5BE51E24" w14:textId="77777777" w:rsidR="00844083" w:rsidRPr="0058049F" w:rsidRDefault="001101F8">
            <w:pPr>
              <w:keepNext/>
              <w:numPr>
                <w:ilvl w:val="0"/>
                <w:numId w:val="46"/>
              </w:numPr>
              <w:tabs>
                <w:tab w:val="clear" w:pos="567"/>
              </w:tabs>
              <w:spacing w:after="240" w:line="240" w:lineRule="auto"/>
              <w:rPr>
                <w:bCs/>
                <w:lang w:val="en-US"/>
              </w:rPr>
            </w:pPr>
            <w:proofErr w:type="spellStart"/>
            <w:r w:rsidRPr="0058049F">
              <w:rPr>
                <w:b/>
                <w:bCs/>
                <w:lang w:val="en-US"/>
              </w:rPr>
              <w:t>Kivexa</w:t>
            </w:r>
            <w:proofErr w:type="spellEnd"/>
            <w:r w:rsidRPr="0058049F">
              <w:rPr>
                <w:b/>
                <w:bCs/>
                <w:lang w:val="en-US"/>
              </w:rPr>
              <w:t xml:space="preserve"> must be stopped without delay</w:t>
            </w:r>
            <w:r w:rsidRPr="0058049F">
              <w:rPr>
                <w:bCs/>
                <w:lang w:val="en-US"/>
              </w:rPr>
              <w:t xml:space="preserve">, even in the absence of the HLA-B*5701 allele, if an HSR is suspected. Delay in stopping treatment with </w:t>
            </w:r>
            <w:proofErr w:type="spellStart"/>
            <w:r w:rsidRPr="0058049F">
              <w:rPr>
                <w:bCs/>
                <w:lang w:val="en-US"/>
              </w:rPr>
              <w:t>Kivexa</w:t>
            </w:r>
            <w:proofErr w:type="spellEnd"/>
            <w:r w:rsidRPr="0058049F" w:rsidDel="00CB1A1A">
              <w:rPr>
                <w:bCs/>
                <w:lang w:val="en-US"/>
              </w:rPr>
              <w:t xml:space="preserve"> </w:t>
            </w:r>
            <w:r w:rsidRPr="0058049F">
              <w:rPr>
                <w:bCs/>
                <w:lang w:val="en-US"/>
              </w:rPr>
              <w:t xml:space="preserve">after the onset of hypersensitivity may result in a life-threatening reaction. </w:t>
            </w:r>
          </w:p>
          <w:p w14:paraId="7FC23FAA" w14:textId="77777777" w:rsidR="00844083" w:rsidRPr="0058049F" w:rsidRDefault="001101F8">
            <w:pPr>
              <w:keepNext/>
              <w:numPr>
                <w:ilvl w:val="0"/>
                <w:numId w:val="46"/>
              </w:numPr>
              <w:tabs>
                <w:tab w:val="clear" w:pos="567"/>
              </w:tabs>
              <w:spacing w:after="240" w:line="240" w:lineRule="auto"/>
              <w:rPr>
                <w:b/>
                <w:i/>
                <w:shd w:val="clear" w:color="auto" w:fill="CCCCCC"/>
              </w:rPr>
            </w:pPr>
            <w:r w:rsidRPr="0058049F">
              <w:rPr>
                <w:lang w:val="en-US"/>
              </w:rPr>
              <w:t xml:space="preserve">After stopping treatment with </w:t>
            </w:r>
            <w:proofErr w:type="spellStart"/>
            <w:r w:rsidRPr="0058049F">
              <w:rPr>
                <w:bCs/>
                <w:lang w:val="en-US"/>
              </w:rPr>
              <w:t>Kivexa</w:t>
            </w:r>
            <w:proofErr w:type="spellEnd"/>
            <w:r w:rsidRPr="0058049F">
              <w:rPr>
                <w:lang w:val="en-US"/>
              </w:rPr>
              <w:t xml:space="preserve"> for reasons of a suspected HSR,</w:t>
            </w:r>
            <w:r w:rsidRPr="0058049F">
              <w:rPr>
                <w:bCs/>
                <w:lang w:val="en-US"/>
              </w:rPr>
              <w:t xml:space="preserve"> </w:t>
            </w:r>
            <w:proofErr w:type="spellStart"/>
            <w:r w:rsidRPr="0058049F">
              <w:rPr>
                <w:bCs/>
                <w:lang w:val="en-US"/>
              </w:rPr>
              <w:t>Kivexa</w:t>
            </w:r>
            <w:proofErr w:type="spellEnd"/>
            <w:r w:rsidRPr="0058049F">
              <w:rPr>
                <w:b/>
                <w:bCs/>
                <w:lang w:val="en-US"/>
              </w:rPr>
              <w:t xml:space="preserve"> or any other medicinal product containing abacavir </w:t>
            </w:r>
            <w:r w:rsidRPr="0058049F">
              <w:rPr>
                <w:bCs/>
                <w:lang w:val="en-US"/>
              </w:rPr>
              <w:t xml:space="preserve">(e.g. </w:t>
            </w:r>
            <w:proofErr w:type="spellStart"/>
            <w:r w:rsidRPr="0058049F">
              <w:rPr>
                <w:bCs/>
                <w:lang w:val="en-US"/>
              </w:rPr>
              <w:t>Ziagen</w:t>
            </w:r>
            <w:proofErr w:type="spellEnd"/>
            <w:r w:rsidRPr="0058049F">
              <w:rPr>
                <w:bCs/>
                <w:lang w:val="en-US"/>
              </w:rPr>
              <w:t xml:space="preserve">, </w:t>
            </w:r>
            <w:proofErr w:type="spellStart"/>
            <w:r w:rsidRPr="0058049F">
              <w:rPr>
                <w:bCs/>
                <w:lang w:val="en-US"/>
              </w:rPr>
              <w:t>Trizivir</w:t>
            </w:r>
            <w:proofErr w:type="spellEnd"/>
            <w:r w:rsidRPr="0058049F">
              <w:rPr>
                <w:bCs/>
                <w:lang w:val="en-US"/>
              </w:rPr>
              <w:t xml:space="preserve">, </w:t>
            </w:r>
            <w:proofErr w:type="spellStart"/>
            <w:r w:rsidRPr="0058049F">
              <w:rPr>
                <w:bCs/>
                <w:lang w:val="en-US"/>
              </w:rPr>
              <w:t>Triumeq</w:t>
            </w:r>
            <w:proofErr w:type="spellEnd"/>
            <w:r w:rsidRPr="0058049F">
              <w:rPr>
                <w:bCs/>
                <w:lang w:val="en-US"/>
              </w:rPr>
              <w:t>)</w:t>
            </w:r>
            <w:r w:rsidRPr="0058049F">
              <w:rPr>
                <w:b/>
                <w:bCs/>
                <w:lang w:val="en-US"/>
              </w:rPr>
              <w:t xml:space="preserve"> must never be re-initiated</w:t>
            </w:r>
            <w:r w:rsidRPr="0058049F">
              <w:rPr>
                <w:bCs/>
                <w:lang w:val="en-US"/>
              </w:rPr>
              <w:t>.</w:t>
            </w:r>
            <w:r w:rsidRPr="0058049F">
              <w:rPr>
                <w:lang w:val="en-US"/>
              </w:rPr>
              <w:t xml:space="preserve"> </w:t>
            </w:r>
          </w:p>
          <w:p w14:paraId="5A114EDF" w14:textId="77777777" w:rsidR="00844083" w:rsidRPr="0058049F" w:rsidRDefault="001101F8">
            <w:pPr>
              <w:keepNext/>
              <w:numPr>
                <w:ilvl w:val="0"/>
                <w:numId w:val="46"/>
              </w:numPr>
              <w:tabs>
                <w:tab w:val="clear" w:pos="567"/>
              </w:tabs>
              <w:spacing w:after="240" w:line="240" w:lineRule="auto"/>
              <w:rPr>
                <w:rStyle w:val="CSIchar"/>
                <w:b/>
                <w:i/>
              </w:rPr>
            </w:pPr>
            <w:r w:rsidRPr="0058049F">
              <w:rPr>
                <w:lang w:val="en-US"/>
              </w:rPr>
              <w:t>Restarting abacavir containing products following a suspected abacavir HSR can result in a prompt return of symptoms within hours. This recurrence is usually more severe than on initial presentation, and may include life-threatening hypotension and death.</w:t>
            </w:r>
          </w:p>
          <w:p w14:paraId="650BB36D" w14:textId="77777777" w:rsidR="00844083" w:rsidRPr="0058049F" w:rsidRDefault="001101F8">
            <w:pPr>
              <w:pStyle w:val="listdash"/>
              <w:numPr>
                <w:ilvl w:val="0"/>
                <w:numId w:val="46"/>
              </w:numPr>
              <w:rPr>
                <w:sz w:val="22"/>
                <w:lang w:val="en-US"/>
              </w:rPr>
            </w:pPr>
            <w:r w:rsidRPr="0058049F">
              <w:rPr>
                <w:sz w:val="22"/>
                <w:szCs w:val="22"/>
              </w:rPr>
              <w:t xml:space="preserve">In order to avoid restarting </w:t>
            </w:r>
            <w:r w:rsidRPr="0058049F">
              <w:rPr>
                <w:sz w:val="22"/>
                <w:lang w:val="en-US"/>
              </w:rPr>
              <w:t xml:space="preserve">abacavir, patients who have experienced a suspected HSR should be instructed to dispose of their remaining </w:t>
            </w:r>
            <w:proofErr w:type="spellStart"/>
            <w:r w:rsidRPr="0058049F">
              <w:rPr>
                <w:bCs/>
                <w:lang w:val="en-US"/>
              </w:rPr>
              <w:t>Kivexa</w:t>
            </w:r>
            <w:proofErr w:type="spellEnd"/>
            <w:r w:rsidRPr="0058049F">
              <w:rPr>
                <w:sz w:val="22"/>
                <w:lang w:val="en-US"/>
              </w:rPr>
              <w:t xml:space="preserve"> tablets </w:t>
            </w:r>
          </w:p>
          <w:p w14:paraId="0CEF4474" w14:textId="77777777" w:rsidR="00800C2D" w:rsidRPr="0058049F" w:rsidRDefault="00800C2D">
            <w:pPr>
              <w:tabs>
                <w:tab w:val="left" w:pos="142"/>
              </w:tabs>
              <w:ind w:right="32"/>
              <w:rPr>
                <w:szCs w:val="22"/>
              </w:rPr>
            </w:pPr>
          </w:p>
          <w:p w14:paraId="5221C02D" w14:textId="77777777" w:rsidR="00844083" w:rsidRPr="0058049F" w:rsidRDefault="00800C2D">
            <w:pPr>
              <w:numPr>
                <w:ilvl w:val="0"/>
                <w:numId w:val="1"/>
              </w:numPr>
              <w:ind w:left="567" w:right="32" w:hanging="567"/>
              <w:rPr>
                <w:szCs w:val="22"/>
                <w:lang w:val="en-US"/>
              </w:rPr>
            </w:pPr>
            <w:r w:rsidRPr="0058049F">
              <w:rPr>
                <w:b/>
                <w:szCs w:val="22"/>
                <w:u w:val="single"/>
                <w:lang w:val="en-US"/>
              </w:rPr>
              <w:t>Clinical Description</w:t>
            </w:r>
            <w:r w:rsidR="001101F8" w:rsidRPr="0058049F">
              <w:rPr>
                <w:i/>
                <w:szCs w:val="22"/>
                <w:u w:val="single"/>
                <w:lang w:val="en-US"/>
              </w:rPr>
              <w:t xml:space="preserve"> of abacavir HSR</w:t>
            </w:r>
          </w:p>
          <w:p w14:paraId="73D6545D" w14:textId="77777777" w:rsidR="00800C2D" w:rsidRPr="0058049F" w:rsidRDefault="00800C2D">
            <w:pPr>
              <w:ind w:right="32"/>
              <w:rPr>
                <w:szCs w:val="22"/>
                <w:lang w:val="en-US"/>
              </w:rPr>
            </w:pPr>
          </w:p>
          <w:p w14:paraId="006F61B6" w14:textId="77777777" w:rsidR="00EB0755" w:rsidRPr="0058049F" w:rsidRDefault="00EB0755" w:rsidP="00EB0755">
            <w:pPr>
              <w:ind w:right="32"/>
              <w:rPr>
                <w:b/>
                <w:szCs w:val="22"/>
              </w:rPr>
            </w:pPr>
            <w:r w:rsidRPr="0058049F">
              <w:rPr>
                <w:szCs w:val="22"/>
              </w:rPr>
              <w:t xml:space="preserve">Abacavir HSR has been well characterised through clinical studies and during post marketing follow-up. Symptoms usually appeared within the first six weeks (median time to onset 11 days) of initiation of treatment with abacavir, </w:t>
            </w:r>
            <w:r w:rsidRPr="0058049F">
              <w:rPr>
                <w:b/>
                <w:szCs w:val="22"/>
              </w:rPr>
              <w:t>although these reactions may occur at any time during therapy.</w:t>
            </w:r>
          </w:p>
          <w:p w14:paraId="4C042236" w14:textId="77777777" w:rsidR="00EB0755" w:rsidRPr="0058049F" w:rsidRDefault="00EB0755" w:rsidP="00EB0755">
            <w:pPr>
              <w:ind w:right="32"/>
              <w:rPr>
                <w:b/>
                <w:szCs w:val="22"/>
              </w:rPr>
            </w:pPr>
          </w:p>
          <w:p w14:paraId="55A15A11" w14:textId="77777777" w:rsidR="00EB0755" w:rsidRPr="0058049F" w:rsidRDefault="00EB0755" w:rsidP="00EB0755">
            <w:pPr>
              <w:tabs>
                <w:tab w:val="left" w:pos="142"/>
              </w:tabs>
              <w:ind w:right="32"/>
              <w:rPr>
                <w:b/>
                <w:szCs w:val="22"/>
              </w:rPr>
            </w:pPr>
            <w:r w:rsidRPr="0058049F">
              <w:rPr>
                <w:szCs w:val="22"/>
              </w:rPr>
              <w:t>Almost all HSR to abacavir include</w:t>
            </w:r>
            <w:r w:rsidRPr="0058049F" w:rsidDel="00F44021">
              <w:rPr>
                <w:szCs w:val="22"/>
              </w:rPr>
              <w:t xml:space="preserve"> </w:t>
            </w:r>
            <w:r w:rsidRPr="0058049F">
              <w:t>fever and/or rash.</w:t>
            </w:r>
            <w:r w:rsidRPr="0058049F">
              <w:rPr>
                <w:szCs w:val="22"/>
              </w:rPr>
              <w:t xml:space="preserve"> Other signs and symptoms that have been observed as part of abacavir HSR are described in detail in section 4.8</w:t>
            </w:r>
            <w:r w:rsidRPr="0058049F">
              <w:rPr>
                <w:iCs/>
                <w:szCs w:val="22"/>
                <w:lang w:eastAsia="en-GB"/>
              </w:rPr>
              <w:t xml:space="preserve"> (Description of selected adverse reactions)</w:t>
            </w:r>
            <w:r w:rsidRPr="0058049F">
              <w:rPr>
                <w:szCs w:val="22"/>
              </w:rPr>
              <w:t xml:space="preserve">, including respiratory and gastrointestinal symptoms. Importantly, such symptoms </w:t>
            </w:r>
            <w:r w:rsidRPr="0058049F">
              <w:rPr>
                <w:b/>
                <w:szCs w:val="22"/>
              </w:rPr>
              <w:t>may lead to misdiagnosis of HSR as respiratory disease (pneumonia, bronchitis, pharyngitis), or gastroenteritis.</w:t>
            </w:r>
          </w:p>
          <w:p w14:paraId="2A092B6C" w14:textId="77777777" w:rsidR="00800C2D" w:rsidRPr="0058049F" w:rsidRDefault="00800C2D">
            <w:pPr>
              <w:tabs>
                <w:tab w:val="left" w:pos="142"/>
              </w:tabs>
              <w:ind w:right="32"/>
              <w:rPr>
                <w:szCs w:val="22"/>
                <w:lang w:val="en-US"/>
              </w:rPr>
            </w:pPr>
          </w:p>
          <w:p w14:paraId="3CD3A1A1" w14:textId="77777777" w:rsidR="00800C2D" w:rsidRPr="0058049F" w:rsidRDefault="00800C2D">
            <w:pPr>
              <w:tabs>
                <w:tab w:val="left" w:pos="142"/>
              </w:tabs>
              <w:ind w:right="32"/>
              <w:rPr>
                <w:szCs w:val="22"/>
                <w:lang w:val="en-US"/>
              </w:rPr>
            </w:pPr>
            <w:r w:rsidRPr="0058049F">
              <w:rPr>
                <w:szCs w:val="22"/>
                <w:lang w:val="en-US"/>
              </w:rPr>
              <w:t xml:space="preserve">The symptoms related to </w:t>
            </w:r>
            <w:r w:rsidR="00EB0755" w:rsidRPr="0058049F">
              <w:rPr>
                <w:szCs w:val="22"/>
                <w:lang w:val="en-US"/>
              </w:rPr>
              <w:t xml:space="preserve">HSR </w:t>
            </w:r>
            <w:r w:rsidRPr="0058049F">
              <w:rPr>
                <w:szCs w:val="22"/>
                <w:lang w:val="en-US"/>
              </w:rPr>
              <w:t>worsen with continued therapy and can be life</w:t>
            </w:r>
            <w:r w:rsidR="005652DB" w:rsidRPr="0058049F">
              <w:rPr>
                <w:szCs w:val="22"/>
                <w:lang w:val="en-US"/>
              </w:rPr>
              <w:noBreakHyphen/>
              <w:t>threatening</w:t>
            </w:r>
            <w:r w:rsidRPr="0058049F">
              <w:rPr>
                <w:szCs w:val="22"/>
                <w:lang w:val="en-US"/>
              </w:rPr>
              <w:t xml:space="preserve">. These symptoms usually resolve upon discontinuation of abacavir. </w:t>
            </w:r>
          </w:p>
          <w:p w14:paraId="1DEC7DB3" w14:textId="2B210A48" w:rsidR="00844083" w:rsidRPr="0058049F" w:rsidRDefault="00EB0755" w:rsidP="00555128">
            <w:pPr>
              <w:tabs>
                <w:tab w:val="clear" w:pos="567"/>
              </w:tabs>
              <w:ind w:right="32"/>
              <w:rPr>
                <w:szCs w:val="22"/>
                <w:lang w:val="en-US"/>
              </w:rPr>
            </w:pPr>
            <w:r w:rsidRPr="0058049F">
              <w:t>Rarely, patients who have stopped abacavir for reasons other than symptoms of HSR have also experienced life-threatening reactions within hours of re- initiating abacavir therapy (see Section 4.8 Description of selected adverse reactions). Restarting abacavir in such patients must be done in a setting where medical assistance is readily available.</w:t>
            </w:r>
          </w:p>
        </w:tc>
      </w:tr>
    </w:tbl>
    <w:p w14:paraId="31A46A89" w14:textId="77777777" w:rsidR="00800C2D" w:rsidRDefault="00800C2D" w:rsidP="00DC56C2">
      <w:pPr>
        <w:rPr>
          <w:szCs w:val="22"/>
          <w:lang w:val="en-US"/>
        </w:rPr>
      </w:pPr>
    </w:p>
    <w:p w14:paraId="0B97D17B" w14:textId="77777777" w:rsidR="00DC56C2" w:rsidRPr="00E43737" w:rsidRDefault="00DC56C2" w:rsidP="00DC56C2">
      <w:pPr>
        <w:rPr>
          <w:szCs w:val="22"/>
          <w:lang w:val="en-US"/>
        </w:rPr>
      </w:pPr>
    </w:p>
    <w:p w14:paraId="5A4C08A4" w14:textId="77777777" w:rsidR="007F6EDB" w:rsidRPr="007F6EDB" w:rsidRDefault="007F6EDB" w:rsidP="007F6EDB">
      <w:pPr>
        <w:pStyle w:val="BodytextAgency"/>
        <w:rPr>
          <w:rFonts w:ascii="Times New Roman" w:hAnsi="Times New Roman" w:cs="Times New Roman"/>
          <w:sz w:val="22"/>
          <w:szCs w:val="22"/>
          <w:u w:val="single"/>
        </w:rPr>
      </w:pPr>
      <w:r w:rsidRPr="007F6EDB">
        <w:rPr>
          <w:rFonts w:ascii="Times New Roman" w:hAnsi="Times New Roman" w:cs="Times New Roman"/>
          <w:sz w:val="22"/>
          <w:szCs w:val="22"/>
          <w:u w:val="single"/>
        </w:rPr>
        <w:t>Weight and metabolic parameters</w:t>
      </w:r>
    </w:p>
    <w:p w14:paraId="31F454D2" w14:textId="77777777" w:rsidR="007F6EDB" w:rsidRPr="00B8074E" w:rsidRDefault="007F6EDB" w:rsidP="007F6EDB">
      <w:pPr>
        <w:pStyle w:val="BodytextAgency"/>
        <w:rPr>
          <w:rFonts w:ascii="Times New Roman" w:hAnsi="Times New Roman" w:cs="Times New Roman"/>
          <w:sz w:val="22"/>
          <w:szCs w:val="22"/>
        </w:rPr>
      </w:pPr>
      <w:r w:rsidRPr="008E6EA3">
        <w:rPr>
          <w:rFonts w:ascii="Times New Roman" w:hAnsi="Times New Roman" w:cs="Times New Roman"/>
          <w:sz w:val="22"/>
          <w:szCs w:val="22"/>
        </w:rPr>
        <w:t>An increase in weight and in levels of blood lipids and glucose may occur during antiretroviral therapy. Such changes may in part be linked to disease control and life style. For lipids, there is in some cases evidence for a treatment effect, while for weight gain there is no strong evidence relating this to any particular treatment. For monitoring of blood lipids and glucose reference is made to established HIV treatment guidelines. Lipid disorders should be managed as clinically appropriate.</w:t>
      </w:r>
    </w:p>
    <w:p w14:paraId="0566BC95" w14:textId="77777777" w:rsidR="00EC78B1" w:rsidRDefault="00EC78B1">
      <w:pPr>
        <w:rPr>
          <w:color w:val="000000"/>
          <w:szCs w:val="22"/>
          <w:u w:val="single"/>
          <w:lang w:val="en-US"/>
        </w:rPr>
      </w:pPr>
    </w:p>
    <w:p w14:paraId="515D4DC2" w14:textId="4FC44EF4" w:rsidR="00F54096" w:rsidRPr="00F54096" w:rsidRDefault="00800C2D" w:rsidP="00A53B93">
      <w:pPr>
        <w:keepNext/>
        <w:rPr>
          <w:color w:val="000000"/>
          <w:szCs w:val="22"/>
          <w:u w:val="single"/>
          <w:lang w:val="en-US"/>
        </w:rPr>
      </w:pPr>
      <w:r w:rsidRPr="00F54096">
        <w:rPr>
          <w:color w:val="000000"/>
          <w:szCs w:val="22"/>
          <w:u w:val="single"/>
          <w:lang w:val="en-US"/>
        </w:rPr>
        <w:t>Pancreatitis</w:t>
      </w:r>
    </w:p>
    <w:p w14:paraId="037CFD12" w14:textId="77777777" w:rsidR="00F54096" w:rsidRDefault="00F54096" w:rsidP="00A53B93">
      <w:pPr>
        <w:keepNext/>
        <w:rPr>
          <w:i/>
          <w:color w:val="000000"/>
          <w:szCs w:val="22"/>
          <w:lang w:val="en-US"/>
        </w:rPr>
      </w:pPr>
    </w:p>
    <w:p w14:paraId="6D055D19" w14:textId="77777777" w:rsidR="00800C2D" w:rsidRPr="00E43737" w:rsidRDefault="00F54096" w:rsidP="00A53B93">
      <w:pPr>
        <w:keepNext/>
        <w:rPr>
          <w:color w:val="000000"/>
          <w:szCs w:val="22"/>
          <w:lang w:val="en-US"/>
        </w:rPr>
      </w:pPr>
      <w:r>
        <w:rPr>
          <w:color w:val="000000"/>
          <w:szCs w:val="22"/>
          <w:lang w:val="en-US"/>
        </w:rPr>
        <w:t>P</w:t>
      </w:r>
      <w:r w:rsidR="00800C2D" w:rsidRPr="00E43737">
        <w:rPr>
          <w:color w:val="000000"/>
          <w:szCs w:val="22"/>
          <w:lang w:val="en-US"/>
        </w:rPr>
        <w:t>ancreatitis has been reported, but a causal relationship to lamivudine and abacavir is uncertain.</w:t>
      </w:r>
    </w:p>
    <w:p w14:paraId="01D185D1" w14:textId="77777777" w:rsidR="00800C2D" w:rsidRPr="00E43737" w:rsidRDefault="00800C2D">
      <w:pPr>
        <w:rPr>
          <w:snapToGrid w:val="0"/>
          <w:color w:val="000000"/>
          <w:szCs w:val="22"/>
          <w:lang w:val="en-US"/>
        </w:rPr>
      </w:pPr>
    </w:p>
    <w:p w14:paraId="5E074E9C" w14:textId="3915BD55" w:rsidR="00C50574" w:rsidRDefault="008B518C" w:rsidP="0021080A">
      <w:pPr>
        <w:keepNext/>
        <w:rPr>
          <w:snapToGrid w:val="0"/>
          <w:color w:val="000000"/>
          <w:szCs w:val="22"/>
          <w:lang w:val="en-US"/>
        </w:rPr>
      </w:pPr>
      <w:r w:rsidRPr="00F54096">
        <w:rPr>
          <w:snapToGrid w:val="0"/>
          <w:color w:val="000000"/>
          <w:szCs w:val="22"/>
          <w:u w:val="single"/>
          <w:lang w:val="en-US"/>
        </w:rPr>
        <w:lastRenderedPageBreak/>
        <w:t>Risk of virological failure</w:t>
      </w:r>
    </w:p>
    <w:p w14:paraId="6A3D76E9" w14:textId="77777777" w:rsidR="002D4723" w:rsidRDefault="002D4723" w:rsidP="00C50574">
      <w:pPr>
        <w:rPr>
          <w:snapToGrid w:val="0"/>
          <w:color w:val="000000"/>
          <w:szCs w:val="22"/>
          <w:lang w:val="en-US"/>
        </w:rPr>
      </w:pPr>
    </w:p>
    <w:p w14:paraId="595F8C8A" w14:textId="77777777" w:rsidR="008A0359" w:rsidRPr="00E43737" w:rsidRDefault="008B518C" w:rsidP="00C50574">
      <w:pPr>
        <w:rPr>
          <w:snapToGrid w:val="0"/>
          <w:color w:val="000000"/>
          <w:szCs w:val="22"/>
          <w:lang w:val="en-US"/>
        </w:rPr>
      </w:pPr>
      <w:r w:rsidRPr="00E43737">
        <w:rPr>
          <w:snapToGrid w:val="0"/>
          <w:color w:val="000000"/>
          <w:szCs w:val="22"/>
          <w:lang w:val="en-US"/>
        </w:rPr>
        <w:t xml:space="preserve">- Triple nucleoside therapy: </w:t>
      </w:r>
      <w:r w:rsidR="00800C2D" w:rsidRPr="00E43737">
        <w:rPr>
          <w:snapToGrid w:val="0"/>
          <w:color w:val="000000"/>
          <w:szCs w:val="22"/>
          <w:lang w:val="en-US"/>
        </w:rPr>
        <w:t>There have been reports of a high rate of virological failure, and of emergence of resistance at an early stage when abacavir and lamivudine were combined with tenofovir disoproxil fumarate as a once daily regimen.</w:t>
      </w:r>
    </w:p>
    <w:p w14:paraId="419F811F" w14:textId="77777777" w:rsidR="008A0359" w:rsidRPr="00E43737" w:rsidRDefault="008B518C">
      <w:pPr>
        <w:tabs>
          <w:tab w:val="clear" w:pos="567"/>
        </w:tabs>
        <w:rPr>
          <w:snapToGrid w:val="0"/>
          <w:color w:val="000000"/>
          <w:szCs w:val="22"/>
          <w:lang w:val="en-US"/>
        </w:rPr>
      </w:pPr>
      <w:r w:rsidRPr="00E43737">
        <w:rPr>
          <w:snapToGrid w:val="0"/>
          <w:color w:val="000000"/>
          <w:szCs w:val="22"/>
          <w:lang w:val="en-US"/>
        </w:rPr>
        <w:t xml:space="preserve">- The risk of virological failure with </w:t>
      </w:r>
      <w:proofErr w:type="spellStart"/>
      <w:r w:rsidRPr="00E43737">
        <w:rPr>
          <w:snapToGrid w:val="0"/>
          <w:color w:val="000000"/>
          <w:szCs w:val="22"/>
          <w:lang w:val="en-US"/>
        </w:rPr>
        <w:t>Kivexa</w:t>
      </w:r>
      <w:proofErr w:type="spellEnd"/>
      <w:r w:rsidRPr="00E43737">
        <w:rPr>
          <w:snapToGrid w:val="0"/>
          <w:color w:val="000000"/>
          <w:szCs w:val="22"/>
          <w:lang w:val="en-US"/>
        </w:rPr>
        <w:t xml:space="preserve"> might be higher than with other therapeutic options (see section 5.1). </w:t>
      </w:r>
    </w:p>
    <w:p w14:paraId="1F2946D3" w14:textId="77777777" w:rsidR="00800C2D" w:rsidRPr="00E43737" w:rsidRDefault="00800C2D">
      <w:pPr>
        <w:rPr>
          <w:snapToGrid w:val="0"/>
          <w:color w:val="000000"/>
          <w:szCs w:val="22"/>
          <w:lang w:val="en-US"/>
        </w:rPr>
      </w:pPr>
    </w:p>
    <w:p w14:paraId="0D8EC7D9" w14:textId="120D45CA" w:rsidR="00F54096" w:rsidRPr="00F54096" w:rsidRDefault="00800C2D">
      <w:pPr>
        <w:rPr>
          <w:snapToGrid w:val="0"/>
          <w:color w:val="000000"/>
          <w:szCs w:val="22"/>
          <w:u w:val="single"/>
          <w:lang w:val="en-US"/>
        </w:rPr>
      </w:pPr>
      <w:r w:rsidRPr="00F54096">
        <w:rPr>
          <w:snapToGrid w:val="0"/>
          <w:color w:val="000000"/>
          <w:szCs w:val="22"/>
          <w:u w:val="single"/>
          <w:lang w:val="en-US"/>
        </w:rPr>
        <w:t>Liver disease</w:t>
      </w:r>
    </w:p>
    <w:p w14:paraId="39959657" w14:textId="77777777" w:rsidR="00F54096" w:rsidRDefault="00F54096">
      <w:pPr>
        <w:rPr>
          <w:snapToGrid w:val="0"/>
          <w:color w:val="000000"/>
          <w:szCs w:val="22"/>
          <w:lang w:val="en-US"/>
        </w:rPr>
      </w:pPr>
    </w:p>
    <w:p w14:paraId="3AB55E86" w14:textId="77777777" w:rsidR="00800C2D" w:rsidRPr="00300354" w:rsidRDefault="00800C2D">
      <w:pPr>
        <w:rPr>
          <w:szCs w:val="22"/>
          <w:u w:val="single"/>
          <w:lang w:val="en-US"/>
        </w:rPr>
      </w:pPr>
      <w:r w:rsidRPr="00E43737">
        <w:rPr>
          <w:szCs w:val="22"/>
          <w:lang w:val="en-US"/>
        </w:rPr>
        <w:t xml:space="preserve">The safety and efficacy of </w:t>
      </w:r>
      <w:proofErr w:type="spellStart"/>
      <w:r w:rsidRPr="00E43737">
        <w:rPr>
          <w:szCs w:val="22"/>
          <w:lang w:val="en-US"/>
        </w:rPr>
        <w:t>Kivexa</w:t>
      </w:r>
      <w:proofErr w:type="spellEnd"/>
      <w:r w:rsidRPr="00E43737">
        <w:rPr>
          <w:szCs w:val="22"/>
          <w:lang w:val="en-US"/>
        </w:rPr>
        <w:t xml:space="preserve"> has not been established in patients with significant underlying liver disorders. </w:t>
      </w:r>
      <w:proofErr w:type="spellStart"/>
      <w:r w:rsidRPr="00E43737">
        <w:rPr>
          <w:szCs w:val="22"/>
          <w:lang w:val="en-US"/>
        </w:rPr>
        <w:t>Kivexa</w:t>
      </w:r>
      <w:proofErr w:type="spellEnd"/>
      <w:r w:rsidRPr="00E43737">
        <w:rPr>
          <w:szCs w:val="22"/>
          <w:lang w:val="en-US"/>
        </w:rPr>
        <w:t xml:space="preserve"> </w:t>
      </w:r>
      <w:r w:rsidR="009E4408" w:rsidRPr="00E43737">
        <w:rPr>
          <w:szCs w:val="22"/>
          <w:lang w:val="en-US"/>
        </w:rPr>
        <w:t xml:space="preserve">is </w:t>
      </w:r>
      <w:r w:rsidR="009E4408" w:rsidRPr="002655C8">
        <w:rPr>
          <w:color w:val="000000"/>
          <w:szCs w:val="22"/>
          <w:lang w:eastAsia="en-GB"/>
        </w:rPr>
        <w:t>not</w:t>
      </w:r>
      <w:r w:rsidR="002655C8" w:rsidRPr="002655C8">
        <w:rPr>
          <w:color w:val="000000"/>
          <w:szCs w:val="22"/>
          <w:lang w:eastAsia="en-GB"/>
        </w:rPr>
        <w:t xml:space="preserve"> recommended</w:t>
      </w:r>
      <w:r w:rsidR="00651174">
        <w:rPr>
          <w:color w:val="000000"/>
          <w:szCs w:val="22"/>
          <w:lang w:eastAsia="en-GB"/>
        </w:rPr>
        <w:t xml:space="preserve"> </w:t>
      </w:r>
      <w:r w:rsidR="0049114E">
        <w:rPr>
          <w:szCs w:val="22"/>
          <w:lang w:val="en-US"/>
        </w:rPr>
        <w:t xml:space="preserve">in patients with moderate </w:t>
      </w:r>
      <w:r w:rsidR="00F40D9E">
        <w:rPr>
          <w:szCs w:val="22"/>
          <w:lang w:val="en-US"/>
        </w:rPr>
        <w:t>or</w:t>
      </w:r>
      <w:r w:rsidR="0049114E">
        <w:rPr>
          <w:szCs w:val="22"/>
          <w:lang w:val="en-US"/>
        </w:rPr>
        <w:t xml:space="preserve"> severe hepatic impairment (see section</w:t>
      </w:r>
      <w:r w:rsidR="009E4408">
        <w:rPr>
          <w:szCs w:val="22"/>
          <w:lang w:val="en-US"/>
        </w:rPr>
        <w:t>s</w:t>
      </w:r>
      <w:r w:rsidR="0049114E">
        <w:rPr>
          <w:szCs w:val="22"/>
          <w:lang w:val="en-US"/>
        </w:rPr>
        <w:t xml:space="preserve"> 4.2</w:t>
      </w:r>
      <w:r w:rsidR="009E4408">
        <w:rPr>
          <w:szCs w:val="22"/>
          <w:lang w:val="en-US"/>
        </w:rPr>
        <w:t xml:space="preserve"> and 5.2</w:t>
      </w:r>
      <w:r w:rsidR="0049114E">
        <w:rPr>
          <w:szCs w:val="22"/>
          <w:lang w:val="en-US"/>
        </w:rPr>
        <w:t xml:space="preserve">). </w:t>
      </w:r>
    </w:p>
    <w:p w14:paraId="5AF80921" w14:textId="77777777" w:rsidR="00800C2D" w:rsidRDefault="00800C2D">
      <w:pPr>
        <w:rPr>
          <w:szCs w:val="22"/>
          <w:lang w:val="en-US"/>
        </w:rPr>
      </w:pPr>
    </w:p>
    <w:p w14:paraId="788317A5" w14:textId="77777777" w:rsidR="004F2080" w:rsidRPr="00E43737" w:rsidRDefault="004F2080" w:rsidP="004F2080">
      <w:pPr>
        <w:rPr>
          <w:i/>
          <w:color w:val="000000"/>
          <w:szCs w:val="22"/>
          <w:lang w:val="en-US"/>
        </w:rPr>
      </w:pPr>
      <w:r w:rsidRPr="00E43737">
        <w:rPr>
          <w:szCs w:val="22"/>
          <w:lang w:val="en-US"/>
        </w:rPr>
        <w:t>Patients with pre-existing liver dysfunction, including chronic active hepatitis have an increased frequency of liver function abnormalities during combination antiretroviral therapy, and should be monitored according to standard practice. If there is evidence of worsening liver disease in such patients, interruption or discontinuation of treatment must be considered.</w:t>
      </w:r>
      <w:r w:rsidRPr="00E43737">
        <w:rPr>
          <w:i/>
          <w:color w:val="000000"/>
          <w:szCs w:val="22"/>
          <w:lang w:val="en-US"/>
        </w:rPr>
        <w:t xml:space="preserve"> </w:t>
      </w:r>
    </w:p>
    <w:p w14:paraId="582EFAEB" w14:textId="77777777" w:rsidR="004F2080" w:rsidRDefault="004F2080">
      <w:pPr>
        <w:rPr>
          <w:szCs w:val="22"/>
          <w:lang w:val="en-US"/>
        </w:rPr>
      </w:pPr>
    </w:p>
    <w:p w14:paraId="1D5CEB74" w14:textId="77777777" w:rsidR="00F54096" w:rsidRPr="00F54096" w:rsidRDefault="004F2080">
      <w:pPr>
        <w:rPr>
          <w:i/>
          <w:szCs w:val="22"/>
          <w:lang w:val="en-US"/>
        </w:rPr>
      </w:pPr>
      <w:r w:rsidRPr="00F54096">
        <w:rPr>
          <w:szCs w:val="22"/>
          <w:u w:val="single"/>
          <w:lang w:val="en-US"/>
        </w:rPr>
        <w:t xml:space="preserve">Patients </w:t>
      </w:r>
      <w:r w:rsidR="00EB0755" w:rsidRPr="006254E8">
        <w:rPr>
          <w:rFonts w:eastAsia="MS Mincho"/>
          <w:bCs/>
          <w:iCs/>
          <w:color w:val="000000"/>
          <w:szCs w:val="22"/>
          <w:u w:val="single"/>
          <w:lang w:eastAsia="ja-JP"/>
        </w:rPr>
        <w:t xml:space="preserve">co-infected </w:t>
      </w:r>
      <w:r w:rsidRPr="00F54096">
        <w:rPr>
          <w:szCs w:val="22"/>
          <w:u w:val="single"/>
          <w:lang w:val="en-US"/>
        </w:rPr>
        <w:t xml:space="preserve">with chronic </w:t>
      </w:r>
      <w:r w:rsidRPr="00130AC4">
        <w:rPr>
          <w:szCs w:val="22"/>
          <w:u w:val="single"/>
          <w:lang w:val="en-US"/>
        </w:rPr>
        <w:t>hepatitis B or C</w:t>
      </w:r>
      <w:r w:rsidR="00130AC4" w:rsidRPr="00130AC4">
        <w:rPr>
          <w:i/>
          <w:szCs w:val="22"/>
          <w:u w:val="single"/>
          <w:lang w:val="en-US"/>
        </w:rPr>
        <w:t xml:space="preserve"> </w:t>
      </w:r>
      <w:r w:rsidR="00130AC4" w:rsidRPr="00130AC4">
        <w:rPr>
          <w:snapToGrid w:val="0"/>
          <w:color w:val="000000"/>
          <w:u w:val="single"/>
          <w:lang w:val="en-US"/>
        </w:rPr>
        <w:t>virus</w:t>
      </w:r>
    </w:p>
    <w:p w14:paraId="10C19211" w14:textId="77777777" w:rsidR="00F54096" w:rsidRDefault="00F54096">
      <w:pPr>
        <w:rPr>
          <w:i/>
          <w:szCs w:val="22"/>
          <w:lang w:val="en-US"/>
        </w:rPr>
      </w:pPr>
    </w:p>
    <w:p w14:paraId="6D0D503E" w14:textId="77777777" w:rsidR="00800C2D" w:rsidRPr="00C50574" w:rsidRDefault="00800C2D">
      <w:pPr>
        <w:rPr>
          <w:i/>
          <w:szCs w:val="22"/>
          <w:u w:val="single"/>
          <w:lang w:val="en-US"/>
        </w:rPr>
      </w:pPr>
      <w:r w:rsidRPr="00E43737">
        <w:rPr>
          <w:szCs w:val="22"/>
          <w:lang w:val="en-US"/>
        </w:rPr>
        <w:t xml:space="preserve">Patients with chronic hepatitis B or C and treated with combination antiretroviral therapy are at an increased risk of severe and potentially fatal hepatic adverse reactions. In case of concomitant antiviral therapy for hepatitis B or C, please refer also to the relevant product information for these medicinal products. </w:t>
      </w:r>
    </w:p>
    <w:p w14:paraId="32CC51F6" w14:textId="77777777" w:rsidR="00800C2D" w:rsidRDefault="00800C2D">
      <w:pPr>
        <w:rPr>
          <w:szCs w:val="22"/>
          <w:lang w:val="en-US"/>
        </w:rPr>
      </w:pPr>
    </w:p>
    <w:p w14:paraId="63711285" w14:textId="77777777" w:rsidR="004F2080" w:rsidRPr="00E43737" w:rsidRDefault="004F2080" w:rsidP="004F2080">
      <w:pPr>
        <w:rPr>
          <w:szCs w:val="22"/>
          <w:lang w:val="en-US"/>
        </w:rPr>
      </w:pPr>
      <w:r>
        <w:rPr>
          <w:szCs w:val="22"/>
          <w:lang w:val="en-US"/>
        </w:rPr>
        <w:t>I</w:t>
      </w:r>
      <w:r w:rsidRPr="00E43737">
        <w:rPr>
          <w:szCs w:val="22"/>
          <w:lang w:val="en-US"/>
        </w:rPr>
        <w:t xml:space="preserve">f lamivudine is being used concomitantly for the treatment of HIV and </w:t>
      </w:r>
      <w:r w:rsidR="005652DB">
        <w:rPr>
          <w:szCs w:val="22"/>
          <w:lang w:val="en-US"/>
        </w:rPr>
        <w:t>hepatitis B virus (</w:t>
      </w:r>
      <w:r w:rsidRPr="00E43737">
        <w:rPr>
          <w:szCs w:val="22"/>
          <w:lang w:val="en-US"/>
        </w:rPr>
        <w:t>HBV</w:t>
      </w:r>
      <w:r w:rsidR="005652DB">
        <w:rPr>
          <w:szCs w:val="22"/>
          <w:lang w:val="en-US"/>
        </w:rPr>
        <w:t>)</w:t>
      </w:r>
      <w:r w:rsidRPr="00E43737">
        <w:rPr>
          <w:szCs w:val="22"/>
          <w:lang w:val="en-US"/>
        </w:rPr>
        <w:t xml:space="preserve">, additional information relating to the use of lamivudine in the treatment of hepatitis B infection can be found in the Summary of Product Characteristics </w:t>
      </w:r>
      <w:r w:rsidR="00951326">
        <w:rPr>
          <w:szCs w:val="22"/>
          <w:lang w:val="en-US"/>
        </w:rPr>
        <w:t xml:space="preserve">for </w:t>
      </w:r>
      <w:del w:id="21" w:author="Author">
        <w:r w:rsidRPr="00E43737" w:rsidDel="008A3F13">
          <w:rPr>
            <w:szCs w:val="22"/>
            <w:lang w:val="en-US"/>
          </w:rPr>
          <w:delText xml:space="preserve"> </w:delText>
        </w:r>
      </w:del>
      <w:r w:rsidRPr="00E43737">
        <w:rPr>
          <w:szCs w:val="22"/>
          <w:lang w:val="en-US"/>
        </w:rPr>
        <w:t xml:space="preserve">products </w:t>
      </w:r>
      <w:r w:rsidR="00951326">
        <w:rPr>
          <w:szCs w:val="22"/>
          <w:lang w:val="en-US"/>
        </w:rPr>
        <w:t xml:space="preserve">containing lamivudine </w:t>
      </w:r>
      <w:r w:rsidR="00D44FC6">
        <w:rPr>
          <w:szCs w:val="22"/>
          <w:lang w:val="en-US"/>
        </w:rPr>
        <w:t xml:space="preserve">that are </w:t>
      </w:r>
      <w:r w:rsidR="00951326">
        <w:rPr>
          <w:szCs w:val="22"/>
          <w:lang w:val="en-US"/>
        </w:rPr>
        <w:t>indicated for the treatment of HBV</w:t>
      </w:r>
      <w:r w:rsidRPr="00E43737">
        <w:rPr>
          <w:szCs w:val="22"/>
          <w:lang w:val="en-US"/>
        </w:rPr>
        <w:t>.</w:t>
      </w:r>
    </w:p>
    <w:p w14:paraId="03E07573" w14:textId="77777777" w:rsidR="004F2080" w:rsidRPr="00E43737" w:rsidRDefault="004F2080">
      <w:pPr>
        <w:rPr>
          <w:szCs w:val="22"/>
          <w:lang w:val="en-US"/>
        </w:rPr>
      </w:pPr>
    </w:p>
    <w:p w14:paraId="750168C8" w14:textId="223B1D0B" w:rsidR="00800C2D" w:rsidRDefault="00800C2D">
      <w:pPr>
        <w:rPr>
          <w:snapToGrid w:val="0"/>
          <w:szCs w:val="22"/>
          <w:u w:val="single"/>
          <w:lang w:val="en-US"/>
        </w:rPr>
      </w:pPr>
      <w:r w:rsidRPr="00E43737">
        <w:rPr>
          <w:color w:val="000000"/>
          <w:szCs w:val="22"/>
          <w:lang w:val="en-US"/>
        </w:rPr>
        <w:t xml:space="preserve">If </w:t>
      </w:r>
      <w:proofErr w:type="spellStart"/>
      <w:r w:rsidRPr="00E43737">
        <w:rPr>
          <w:color w:val="000000"/>
          <w:szCs w:val="22"/>
          <w:lang w:val="en-US"/>
        </w:rPr>
        <w:t>Kivexa</w:t>
      </w:r>
      <w:proofErr w:type="spellEnd"/>
      <w:r w:rsidRPr="00E43737">
        <w:rPr>
          <w:color w:val="000000"/>
          <w:szCs w:val="22"/>
          <w:lang w:val="en-US"/>
        </w:rPr>
        <w:t xml:space="preserve"> is discontinued in patients co-infected with </w:t>
      </w:r>
      <w:r w:rsidR="005652DB">
        <w:rPr>
          <w:color w:val="000000"/>
          <w:szCs w:val="22"/>
          <w:lang w:val="en-US"/>
        </w:rPr>
        <w:t>HBV</w:t>
      </w:r>
      <w:r w:rsidRPr="00E43737">
        <w:rPr>
          <w:color w:val="000000"/>
          <w:szCs w:val="22"/>
          <w:lang w:val="en-US"/>
        </w:rPr>
        <w:t xml:space="preserve">, periodic monitoring of both liver function tests and markers of HBV replication is recommended, </w:t>
      </w:r>
      <w:r w:rsidRPr="00E43737">
        <w:rPr>
          <w:snapToGrid w:val="0"/>
          <w:color w:val="000000"/>
          <w:szCs w:val="22"/>
          <w:lang w:val="en-US"/>
        </w:rPr>
        <w:t>as withdrawal of lamivudine may result in an acute exacerbation of hepatitis (see the Summary of Product Characteristics for product</w:t>
      </w:r>
      <w:r w:rsidR="00951326">
        <w:rPr>
          <w:snapToGrid w:val="0"/>
          <w:color w:val="000000"/>
          <w:szCs w:val="22"/>
          <w:lang w:val="en-US"/>
        </w:rPr>
        <w:t xml:space="preserve">s containing lamivudine </w:t>
      </w:r>
      <w:r w:rsidR="00D44FC6">
        <w:rPr>
          <w:snapToGrid w:val="0"/>
          <w:color w:val="000000"/>
          <w:szCs w:val="22"/>
          <w:lang w:val="en-US"/>
        </w:rPr>
        <w:t xml:space="preserve">that are </w:t>
      </w:r>
      <w:r w:rsidR="00951326">
        <w:rPr>
          <w:snapToGrid w:val="0"/>
          <w:color w:val="000000"/>
          <w:szCs w:val="22"/>
          <w:lang w:val="en-US"/>
        </w:rPr>
        <w:t>indicated for the treatment of HBV</w:t>
      </w:r>
      <w:r w:rsidRPr="00E43737">
        <w:rPr>
          <w:snapToGrid w:val="0"/>
          <w:color w:val="000000"/>
          <w:szCs w:val="22"/>
          <w:lang w:val="en-US"/>
        </w:rPr>
        <w:t>).</w:t>
      </w:r>
    </w:p>
    <w:p w14:paraId="521DA5E2" w14:textId="77777777" w:rsidR="004F2080" w:rsidRPr="00E43737" w:rsidRDefault="004F2080">
      <w:pPr>
        <w:rPr>
          <w:snapToGrid w:val="0"/>
          <w:szCs w:val="22"/>
          <w:u w:val="single"/>
          <w:lang w:val="en-US"/>
        </w:rPr>
      </w:pPr>
    </w:p>
    <w:p w14:paraId="5671B83A" w14:textId="77777777" w:rsidR="00F87322" w:rsidRDefault="00F87322" w:rsidP="00F87322">
      <w:pPr>
        <w:rPr>
          <w:szCs w:val="22"/>
          <w:lang w:val="en-US"/>
        </w:rPr>
      </w:pPr>
      <w:r w:rsidRPr="00D44FC6">
        <w:rPr>
          <w:szCs w:val="22"/>
          <w:u w:val="single"/>
          <w:lang w:val="en-US"/>
        </w:rPr>
        <w:t xml:space="preserve">Mitochondrial </w:t>
      </w:r>
      <w:r w:rsidRPr="00F87322">
        <w:rPr>
          <w:szCs w:val="22"/>
          <w:u w:val="single"/>
          <w:lang w:val="en-US"/>
        </w:rPr>
        <w:t xml:space="preserve">dysfunction </w:t>
      </w:r>
      <w:r w:rsidRPr="00F87322">
        <w:rPr>
          <w:iCs/>
          <w:szCs w:val="22"/>
          <w:u w:val="single"/>
          <w:lang w:val="en-US"/>
        </w:rPr>
        <w:t>following exposure in utero</w:t>
      </w:r>
    </w:p>
    <w:p w14:paraId="63B55CD7" w14:textId="77777777" w:rsidR="00F87322" w:rsidRDefault="00F87322" w:rsidP="00F87322">
      <w:pPr>
        <w:rPr>
          <w:szCs w:val="22"/>
          <w:lang w:val="en-US"/>
        </w:rPr>
      </w:pPr>
    </w:p>
    <w:p w14:paraId="3FB780CB" w14:textId="29E9D4DB" w:rsidR="00F87322" w:rsidRDefault="00F87322" w:rsidP="00F87322">
      <w:pPr>
        <w:rPr>
          <w:szCs w:val="22"/>
          <w:lang w:val="en-US"/>
        </w:rPr>
      </w:pPr>
      <w:r>
        <w:rPr>
          <w:szCs w:val="22"/>
          <w:lang w:val="en-US"/>
        </w:rPr>
        <w:t>N</w:t>
      </w:r>
      <w:r w:rsidRPr="00E43737">
        <w:rPr>
          <w:szCs w:val="22"/>
          <w:lang w:val="en-US"/>
        </w:rPr>
        <w:t xml:space="preserve">ucleoside </w:t>
      </w:r>
      <w:r w:rsidR="002A28B6" w:rsidRPr="002A28B6">
        <w:t>and nucleotide</w:t>
      </w:r>
      <w:r w:rsidRPr="00E43737">
        <w:rPr>
          <w:szCs w:val="22"/>
          <w:lang w:val="en-US"/>
        </w:rPr>
        <w:t xml:space="preserve"> analogues</w:t>
      </w:r>
      <w:r w:rsidRPr="00D34105">
        <w:rPr>
          <w:iCs/>
          <w:szCs w:val="22"/>
          <w:lang w:val="en-US"/>
        </w:rPr>
        <w:t xml:space="preserve"> </w:t>
      </w:r>
      <w:r w:rsidRPr="008C5733">
        <w:rPr>
          <w:iCs/>
          <w:szCs w:val="22"/>
          <w:lang w:val="en-US"/>
        </w:rPr>
        <w:t xml:space="preserve">may impact mitochondrial function to a variable degree, which is most pronounced with stavudine, </w:t>
      </w:r>
      <w:proofErr w:type="spellStart"/>
      <w:r w:rsidRPr="008C5733">
        <w:rPr>
          <w:iCs/>
          <w:szCs w:val="22"/>
          <w:lang w:val="en-US"/>
        </w:rPr>
        <w:t>didanosine</w:t>
      </w:r>
      <w:proofErr w:type="spellEnd"/>
      <w:r w:rsidRPr="008C5733">
        <w:rPr>
          <w:iCs/>
          <w:szCs w:val="22"/>
          <w:lang w:val="en-US"/>
        </w:rPr>
        <w:t xml:space="preserve"> and zidovudine</w:t>
      </w:r>
      <w:r>
        <w:rPr>
          <w:szCs w:val="22"/>
          <w:lang w:val="en-US"/>
        </w:rPr>
        <w:t>.</w:t>
      </w:r>
      <w:r w:rsidR="005B171D">
        <w:rPr>
          <w:szCs w:val="22"/>
          <w:lang w:val="en-US"/>
        </w:rPr>
        <w:t xml:space="preserve"> </w:t>
      </w:r>
      <w:r w:rsidRPr="00E43737">
        <w:rPr>
          <w:szCs w:val="22"/>
          <w:lang w:val="en-US"/>
        </w:rPr>
        <w:t xml:space="preserve">There have been reports of mitochondrial dysfunction in HIV-negative infants exposed </w:t>
      </w:r>
      <w:r w:rsidRPr="00E43737">
        <w:rPr>
          <w:i/>
          <w:szCs w:val="22"/>
          <w:lang w:val="en-US"/>
        </w:rPr>
        <w:t>in utero</w:t>
      </w:r>
      <w:r w:rsidRPr="00E43737">
        <w:rPr>
          <w:szCs w:val="22"/>
          <w:lang w:val="en-US"/>
        </w:rPr>
        <w:t xml:space="preserve"> and/or post-</w:t>
      </w:r>
      <w:proofErr w:type="spellStart"/>
      <w:r w:rsidRPr="00E43737">
        <w:rPr>
          <w:szCs w:val="22"/>
          <w:lang w:val="en-US"/>
        </w:rPr>
        <w:t>natally</w:t>
      </w:r>
      <w:proofErr w:type="spellEnd"/>
      <w:r w:rsidRPr="00E43737">
        <w:rPr>
          <w:szCs w:val="22"/>
          <w:lang w:val="en-US"/>
        </w:rPr>
        <w:t xml:space="preserve"> to nucleoside analogues</w:t>
      </w:r>
      <w:r>
        <w:rPr>
          <w:szCs w:val="22"/>
          <w:lang w:val="en-US"/>
        </w:rPr>
        <w:t>:</w:t>
      </w:r>
      <w:r w:rsidR="002A28B6">
        <w:rPr>
          <w:szCs w:val="22"/>
          <w:lang w:val="en-US"/>
        </w:rPr>
        <w:t xml:space="preserve"> </w:t>
      </w:r>
      <w:r w:rsidRPr="008C5733">
        <w:rPr>
          <w:iCs/>
          <w:szCs w:val="22"/>
          <w:lang w:val="en-US"/>
        </w:rPr>
        <w:t>these have predominantly concerned treatment with regimens containing zidovudine.</w:t>
      </w:r>
      <w:r w:rsidR="008502F9">
        <w:rPr>
          <w:iCs/>
          <w:szCs w:val="22"/>
          <w:lang w:val="en-US"/>
        </w:rPr>
        <w:t xml:space="preserve"> </w:t>
      </w:r>
      <w:r w:rsidRPr="00E43737">
        <w:rPr>
          <w:szCs w:val="22"/>
          <w:lang w:val="en-US"/>
        </w:rPr>
        <w:t xml:space="preserve">The main adverse reactions reported are </w:t>
      </w:r>
      <w:proofErr w:type="spellStart"/>
      <w:r w:rsidRPr="00E43737">
        <w:rPr>
          <w:szCs w:val="22"/>
          <w:lang w:val="en-US"/>
        </w:rPr>
        <w:t>haematological</w:t>
      </w:r>
      <w:proofErr w:type="spellEnd"/>
      <w:r w:rsidRPr="00E43737">
        <w:rPr>
          <w:szCs w:val="22"/>
          <w:lang w:val="en-US"/>
        </w:rPr>
        <w:t xml:space="preserve"> di</w:t>
      </w:r>
      <w:r w:rsidR="0023585A">
        <w:rPr>
          <w:szCs w:val="22"/>
          <w:lang w:val="en-US"/>
        </w:rPr>
        <w:t>sorders (</w:t>
      </w:r>
      <w:proofErr w:type="spellStart"/>
      <w:r w:rsidR="0023585A">
        <w:rPr>
          <w:szCs w:val="22"/>
          <w:lang w:val="en-US"/>
        </w:rPr>
        <w:t>anaemia</w:t>
      </w:r>
      <w:proofErr w:type="spellEnd"/>
      <w:r w:rsidR="0023585A">
        <w:rPr>
          <w:szCs w:val="22"/>
          <w:lang w:val="en-US"/>
        </w:rPr>
        <w:t xml:space="preserve">, neutropenia) and </w:t>
      </w:r>
      <w:r w:rsidRPr="00E43737">
        <w:rPr>
          <w:szCs w:val="22"/>
          <w:lang w:val="en-US"/>
        </w:rPr>
        <w:t>metabolic disorders (</w:t>
      </w:r>
      <w:r w:rsidRPr="008C5733">
        <w:rPr>
          <w:iCs/>
          <w:szCs w:val="22"/>
          <w:lang w:val="en-US"/>
        </w:rPr>
        <w:t xml:space="preserve">hyperlactatemia, </w:t>
      </w:r>
      <w:proofErr w:type="spellStart"/>
      <w:r w:rsidRPr="00E43737">
        <w:rPr>
          <w:szCs w:val="22"/>
          <w:lang w:val="en-US"/>
        </w:rPr>
        <w:t>hyperlipasemia</w:t>
      </w:r>
      <w:proofErr w:type="spellEnd"/>
      <w:r w:rsidRPr="00E43737">
        <w:rPr>
          <w:szCs w:val="22"/>
          <w:lang w:val="en-US"/>
        </w:rPr>
        <w:t xml:space="preserve">). These reactions </w:t>
      </w:r>
      <w:r>
        <w:rPr>
          <w:szCs w:val="22"/>
          <w:lang w:val="en-US"/>
        </w:rPr>
        <w:t xml:space="preserve">have </w:t>
      </w:r>
      <w:r w:rsidRPr="00E43737">
        <w:rPr>
          <w:szCs w:val="22"/>
          <w:lang w:val="en-US"/>
        </w:rPr>
        <w:t xml:space="preserve">often </w:t>
      </w:r>
      <w:r>
        <w:rPr>
          <w:szCs w:val="22"/>
          <w:lang w:val="en-US"/>
        </w:rPr>
        <w:t xml:space="preserve">been </w:t>
      </w:r>
      <w:r w:rsidR="002A28B6">
        <w:rPr>
          <w:szCs w:val="22"/>
          <w:lang w:val="en-US"/>
        </w:rPr>
        <w:t xml:space="preserve">transitory. Late </w:t>
      </w:r>
      <w:r w:rsidRPr="00E43737">
        <w:rPr>
          <w:szCs w:val="22"/>
          <w:lang w:val="en-US"/>
        </w:rPr>
        <w:t>onset neurological disorders have been reported</w:t>
      </w:r>
      <w:r>
        <w:rPr>
          <w:szCs w:val="22"/>
          <w:lang w:val="en-US"/>
        </w:rPr>
        <w:t xml:space="preserve"> rarely</w:t>
      </w:r>
      <w:r w:rsidRPr="00E43737">
        <w:rPr>
          <w:szCs w:val="22"/>
          <w:lang w:val="en-US"/>
        </w:rPr>
        <w:t xml:space="preserve"> (hypertonia, convulsion, </w:t>
      </w:r>
      <w:r w:rsidR="002A28B6">
        <w:rPr>
          <w:szCs w:val="22"/>
          <w:lang w:val="en-US"/>
        </w:rPr>
        <w:t xml:space="preserve">abnormal </w:t>
      </w:r>
      <w:proofErr w:type="spellStart"/>
      <w:r w:rsidR="002A28B6">
        <w:rPr>
          <w:szCs w:val="22"/>
          <w:lang w:val="en-US"/>
        </w:rPr>
        <w:t>behaviour</w:t>
      </w:r>
      <w:proofErr w:type="spellEnd"/>
      <w:r w:rsidR="002A28B6">
        <w:rPr>
          <w:szCs w:val="22"/>
          <w:lang w:val="en-US"/>
        </w:rPr>
        <w:t xml:space="preserve">). Whether such </w:t>
      </w:r>
      <w:r w:rsidRPr="00E43737">
        <w:rPr>
          <w:szCs w:val="22"/>
          <w:lang w:val="en-US"/>
        </w:rPr>
        <w:t xml:space="preserve">neurological disorders are transient or permanent is currently unknown. </w:t>
      </w:r>
      <w:r w:rsidRPr="008C5733">
        <w:rPr>
          <w:iCs/>
          <w:szCs w:val="22"/>
          <w:lang w:val="en-US"/>
        </w:rPr>
        <w:t xml:space="preserve">These findings should be considered for </w:t>
      </w:r>
      <w:r>
        <w:rPr>
          <w:szCs w:val="22"/>
          <w:lang w:val="en-US"/>
        </w:rPr>
        <w:t>a</w:t>
      </w:r>
      <w:r w:rsidRPr="00E43737">
        <w:rPr>
          <w:szCs w:val="22"/>
          <w:lang w:val="en-US"/>
        </w:rPr>
        <w:t xml:space="preserve">ny child exposed </w:t>
      </w:r>
      <w:r w:rsidRPr="00E43737">
        <w:rPr>
          <w:i/>
          <w:szCs w:val="22"/>
          <w:lang w:val="en-US"/>
        </w:rPr>
        <w:t>in utero</w:t>
      </w:r>
      <w:r w:rsidRPr="00E43737">
        <w:rPr>
          <w:szCs w:val="22"/>
          <w:lang w:val="en-US"/>
        </w:rPr>
        <w:t xml:space="preserve"> to nucleotide </w:t>
      </w:r>
      <w:r w:rsidR="002A28B6" w:rsidRPr="002A28B6">
        <w:t>and nucleotide</w:t>
      </w:r>
      <w:r w:rsidR="002A28B6" w:rsidRPr="00E43737">
        <w:rPr>
          <w:szCs w:val="22"/>
          <w:lang w:val="en-US"/>
        </w:rPr>
        <w:t xml:space="preserve"> </w:t>
      </w:r>
      <w:r w:rsidRPr="00E43737">
        <w:rPr>
          <w:szCs w:val="22"/>
          <w:lang w:val="en-US"/>
        </w:rPr>
        <w:t>analogues,</w:t>
      </w:r>
      <w:r>
        <w:rPr>
          <w:iCs/>
          <w:szCs w:val="22"/>
          <w:lang w:val="en-US"/>
        </w:rPr>
        <w:t xml:space="preserve"> who</w:t>
      </w:r>
      <w:r w:rsidRPr="008C5733">
        <w:rPr>
          <w:iCs/>
          <w:szCs w:val="22"/>
          <w:lang w:val="en-US"/>
        </w:rPr>
        <w:t xml:space="preserve"> present</w:t>
      </w:r>
      <w:r>
        <w:rPr>
          <w:iCs/>
          <w:szCs w:val="22"/>
          <w:lang w:val="en-US"/>
        </w:rPr>
        <w:t>s</w:t>
      </w:r>
      <w:r w:rsidRPr="008C5733">
        <w:rPr>
          <w:iCs/>
          <w:szCs w:val="22"/>
          <w:lang w:val="en-US"/>
        </w:rPr>
        <w:t xml:space="preserve"> with severe clinical findings of unknown etiology, pa</w:t>
      </w:r>
      <w:r>
        <w:rPr>
          <w:iCs/>
          <w:szCs w:val="22"/>
          <w:lang w:val="en-US"/>
        </w:rPr>
        <w:t>rticularly neurologic findings.</w:t>
      </w:r>
      <w:r w:rsidRPr="00E43737">
        <w:rPr>
          <w:szCs w:val="22"/>
          <w:lang w:val="en-US"/>
        </w:rPr>
        <w:t xml:space="preserve"> These findings do not affect current national recommendations to use antiretroviral therapy in pregnant women to prevent vertical transmission of HIV.</w:t>
      </w:r>
    </w:p>
    <w:p w14:paraId="7DD4B9AB" w14:textId="77777777" w:rsidR="00F87322" w:rsidRPr="00E43737" w:rsidRDefault="00F87322" w:rsidP="00F87322">
      <w:pPr>
        <w:rPr>
          <w:szCs w:val="22"/>
          <w:lang w:val="en-US"/>
        </w:rPr>
      </w:pPr>
    </w:p>
    <w:p w14:paraId="64E3D1BA" w14:textId="77777777" w:rsidR="00D44FC6" w:rsidRDefault="00800C2D" w:rsidP="00A53B93">
      <w:pPr>
        <w:keepNext/>
        <w:rPr>
          <w:szCs w:val="22"/>
          <w:lang w:val="en-US"/>
        </w:rPr>
      </w:pPr>
      <w:r w:rsidRPr="00D44FC6">
        <w:rPr>
          <w:szCs w:val="22"/>
          <w:u w:val="single"/>
          <w:lang w:val="en-US"/>
        </w:rPr>
        <w:t>Immune Reactivation Syndrome</w:t>
      </w:r>
    </w:p>
    <w:p w14:paraId="12F1A91C" w14:textId="77777777" w:rsidR="00D44FC6" w:rsidRDefault="00D44FC6" w:rsidP="00A53B93">
      <w:pPr>
        <w:keepNext/>
        <w:rPr>
          <w:szCs w:val="22"/>
          <w:lang w:val="en-US"/>
        </w:rPr>
      </w:pPr>
    </w:p>
    <w:p w14:paraId="5BF15729" w14:textId="50D5ED7C" w:rsidR="00800C2D" w:rsidRDefault="00D44FC6" w:rsidP="00A53B93">
      <w:pPr>
        <w:keepNext/>
        <w:rPr>
          <w:bCs/>
          <w:iCs/>
        </w:rPr>
      </w:pPr>
      <w:r>
        <w:rPr>
          <w:szCs w:val="22"/>
          <w:lang w:val="en-US"/>
        </w:rPr>
        <w:t>I</w:t>
      </w:r>
      <w:r w:rsidR="00800C2D" w:rsidRPr="00E43737">
        <w:rPr>
          <w:szCs w:val="22"/>
          <w:lang w:val="en-US"/>
        </w:rPr>
        <w:t xml:space="preserve">n HIV-infected patients with severe immune deficiency at the time of institution of combination antiretroviral therapy (CART), an inflammatory reaction to asymptomatic or residual opportunistic pathogens may arise and cause serious clinical conditions, or aggravation of symptoms. Typically, such </w:t>
      </w:r>
      <w:r w:rsidR="00800C2D" w:rsidRPr="00E43737">
        <w:rPr>
          <w:szCs w:val="22"/>
          <w:lang w:val="en-US"/>
        </w:rPr>
        <w:lastRenderedPageBreak/>
        <w:t xml:space="preserve">reactions have been observed within the first few weeks or months of initiation of CART. Relevant examples are cytomegalovirus retinitis, </w:t>
      </w:r>
      <w:proofErr w:type="spellStart"/>
      <w:r w:rsidR="00800C2D" w:rsidRPr="00E43737">
        <w:rPr>
          <w:szCs w:val="22"/>
          <w:lang w:val="en-US"/>
        </w:rPr>
        <w:t>generalised</w:t>
      </w:r>
      <w:proofErr w:type="spellEnd"/>
      <w:r w:rsidR="00800C2D" w:rsidRPr="00E43737">
        <w:rPr>
          <w:szCs w:val="22"/>
          <w:lang w:val="en-US"/>
        </w:rPr>
        <w:t xml:space="preserve"> and/or focal mycobacterial infections, and </w:t>
      </w:r>
      <w:r w:rsidR="00800C2D" w:rsidRPr="00E43737">
        <w:rPr>
          <w:i/>
          <w:szCs w:val="22"/>
          <w:lang w:val="en-US"/>
        </w:rPr>
        <w:t xml:space="preserve">Pneumocystis </w:t>
      </w:r>
      <w:proofErr w:type="spellStart"/>
      <w:r w:rsidR="006C0B90" w:rsidRPr="009477B4">
        <w:rPr>
          <w:i/>
          <w:iCs/>
          <w:lang w:val="en-US"/>
        </w:rPr>
        <w:t>jiroveci</w:t>
      </w:r>
      <w:r w:rsidR="000650D1">
        <w:rPr>
          <w:i/>
          <w:iCs/>
          <w:lang w:val="en-US"/>
        </w:rPr>
        <w:t>i</w:t>
      </w:r>
      <w:proofErr w:type="spellEnd"/>
      <w:r w:rsidR="007D78B0" w:rsidRPr="001737EE">
        <w:rPr>
          <w:lang w:val="en-US"/>
        </w:rPr>
        <w:t xml:space="preserve"> </w:t>
      </w:r>
      <w:r w:rsidR="00800C2D" w:rsidRPr="00E43737">
        <w:rPr>
          <w:szCs w:val="22"/>
          <w:lang w:val="en-US"/>
        </w:rPr>
        <w:t>pneumonia</w:t>
      </w:r>
      <w:r w:rsidR="007D78B0">
        <w:rPr>
          <w:szCs w:val="22"/>
          <w:lang w:val="en-US"/>
        </w:rPr>
        <w:t xml:space="preserve"> </w:t>
      </w:r>
      <w:r w:rsidR="007D78B0" w:rsidRPr="001737EE">
        <w:rPr>
          <w:lang w:eastAsia="en-GB"/>
        </w:rPr>
        <w:t>(often referred to as PCP)</w:t>
      </w:r>
      <w:r w:rsidR="00800C2D" w:rsidRPr="00E43737">
        <w:rPr>
          <w:szCs w:val="22"/>
          <w:lang w:val="en-US"/>
        </w:rPr>
        <w:t>. Any inflammatory symptoms should be evaluated and treatment instituted when necessary.</w:t>
      </w:r>
      <w:r w:rsidR="00800C2D" w:rsidRPr="00E43737">
        <w:rPr>
          <w:snapToGrid w:val="0"/>
          <w:szCs w:val="22"/>
          <w:lang w:val="en-US"/>
        </w:rPr>
        <w:t xml:space="preserve"> </w:t>
      </w:r>
      <w:r w:rsidR="00855AC0" w:rsidRPr="00CD0DD0">
        <w:rPr>
          <w:bCs/>
          <w:iCs/>
        </w:rPr>
        <w:t>Autoimmune dis</w:t>
      </w:r>
      <w:r w:rsidR="00855AC0">
        <w:rPr>
          <w:bCs/>
          <w:iCs/>
        </w:rPr>
        <w:t>orders (such as Graves’ disease</w:t>
      </w:r>
      <w:r w:rsidR="00197B26">
        <w:rPr>
          <w:bCs/>
          <w:iCs/>
        </w:rPr>
        <w:t xml:space="preserve"> and autoimmune hepatitis</w:t>
      </w:r>
      <w:r w:rsidR="00855AC0">
        <w:rPr>
          <w:bCs/>
          <w:iCs/>
        </w:rPr>
        <w:t>)</w:t>
      </w:r>
      <w:r w:rsidR="00855AC0" w:rsidRPr="00CD0DD0">
        <w:rPr>
          <w:bCs/>
          <w:iCs/>
        </w:rPr>
        <w:t xml:space="preserve"> have also been reported to occur in the</w:t>
      </w:r>
      <w:r w:rsidR="00855AC0">
        <w:rPr>
          <w:bCs/>
          <w:iCs/>
        </w:rPr>
        <w:t xml:space="preserve"> setting of immune reactivation;</w:t>
      </w:r>
      <w:r w:rsidR="00855AC0" w:rsidRPr="00CD0DD0">
        <w:rPr>
          <w:bCs/>
          <w:iCs/>
        </w:rPr>
        <w:t xml:space="preserve"> however, the </w:t>
      </w:r>
      <w:r w:rsidR="00855AC0">
        <w:rPr>
          <w:bCs/>
          <w:iCs/>
        </w:rPr>
        <w:t xml:space="preserve">reported time to onset is more variable </w:t>
      </w:r>
      <w:r w:rsidR="00855AC0" w:rsidRPr="00CD0DD0">
        <w:rPr>
          <w:bCs/>
          <w:iCs/>
        </w:rPr>
        <w:t xml:space="preserve">and </w:t>
      </w:r>
      <w:r w:rsidR="009D0D4E">
        <w:rPr>
          <w:bCs/>
          <w:iCs/>
        </w:rPr>
        <w:t xml:space="preserve">these events </w:t>
      </w:r>
      <w:r w:rsidR="00855AC0" w:rsidRPr="00CD0DD0">
        <w:rPr>
          <w:bCs/>
          <w:iCs/>
        </w:rPr>
        <w:t>can occur many months after initiation of treatment</w:t>
      </w:r>
      <w:r w:rsidR="00855AC0">
        <w:rPr>
          <w:bCs/>
          <w:iCs/>
        </w:rPr>
        <w:t>.</w:t>
      </w:r>
    </w:p>
    <w:p w14:paraId="54A99E61" w14:textId="77777777" w:rsidR="00514140" w:rsidRPr="00E43737" w:rsidRDefault="00514140">
      <w:pPr>
        <w:rPr>
          <w:i/>
          <w:color w:val="000000"/>
          <w:szCs w:val="22"/>
          <w:lang w:val="en-US"/>
        </w:rPr>
      </w:pPr>
    </w:p>
    <w:p w14:paraId="0A2DCAF4" w14:textId="3A049A9E" w:rsidR="00D44FC6" w:rsidRPr="00D44FC6" w:rsidRDefault="00800C2D">
      <w:pPr>
        <w:rPr>
          <w:color w:val="000000"/>
          <w:szCs w:val="22"/>
          <w:u w:val="single"/>
        </w:rPr>
      </w:pPr>
      <w:r w:rsidRPr="00D44FC6">
        <w:rPr>
          <w:color w:val="000000"/>
          <w:szCs w:val="22"/>
          <w:u w:val="single"/>
        </w:rPr>
        <w:t>Osteonecrosis</w:t>
      </w:r>
    </w:p>
    <w:p w14:paraId="19CFB2B5" w14:textId="77777777" w:rsidR="00D44FC6" w:rsidRDefault="00D44FC6">
      <w:pPr>
        <w:rPr>
          <w:color w:val="000000"/>
          <w:szCs w:val="22"/>
        </w:rPr>
      </w:pPr>
    </w:p>
    <w:p w14:paraId="4C199E0F" w14:textId="5DAC80CE" w:rsidR="009A4AD0" w:rsidRDefault="00800C2D">
      <w:pPr>
        <w:rPr>
          <w:color w:val="000000"/>
          <w:szCs w:val="22"/>
          <w:u w:val="single"/>
          <w:lang w:val="en-US"/>
        </w:rPr>
      </w:pPr>
      <w:r w:rsidRPr="00E43737">
        <w:rPr>
          <w:color w:val="000000"/>
          <w:szCs w:val="22"/>
        </w:rPr>
        <w:t xml:space="preserve">Although the </w:t>
      </w:r>
      <w:proofErr w:type="spellStart"/>
      <w:r w:rsidRPr="00E43737">
        <w:rPr>
          <w:color w:val="000000"/>
          <w:szCs w:val="22"/>
        </w:rPr>
        <w:t>etiology</w:t>
      </w:r>
      <w:proofErr w:type="spellEnd"/>
      <w:r w:rsidRPr="00E43737">
        <w:rPr>
          <w:color w:val="000000"/>
          <w:szCs w:val="22"/>
        </w:rPr>
        <w:t xml:space="preserve"> is considered to be multifactorial (including corticosteroid use, alcohol consumption, severe immunosuppression, higher body mass index), cases of osteonecrosis have been reported particularly in patients with advanced HIV-disease and/or long-term exposure to CART. Patients should be advised to seek medical advice if they experience joint aches and pain, joint stiffness or difficulty in movement.</w:t>
      </w:r>
    </w:p>
    <w:p w14:paraId="0DD18C41" w14:textId="77777777" w:rsidR="009A4AD0" w:rsidRDefault="009A4AD0">
      <w:pPr>
        <w:rPr>
          <w:color w:val="000000"/>
          <w:szCs w:val="22"/>
          <w:u w:val="single"/>
          <w:lang w:val="en-US"/>
        </w:rPr>
      </w:pPr>
    </w:p>
    <w:p w14:paraId="3AFE552F" w14:textId="3DD63DC5" w:rsidR="00D44FC6" w:rsidRPr="00D44FC6" w:rsidRDefault="00800C2D">
      <w:pPr>
        <w:rPr>
          <w:color w:val="000000"/>
          <w:szCs w:val="22"/>
          <w:u w:val="single"/>
          <w:lang w:val="en-US"/>
        </w:rPr>
      </w:pPr>
      <w:r w:rsidRPr="00D44FC6">
        <w:rPr>
          <w:color w:val="000000"/>
          <w:szCs w:val="22"/>
          <w:u w:val="single"/>
          <w:lang w:val="en-US"/>
        </w:rPr>
        <w:t>Opportunistic infections</w:t>
      </w:r>
    </w:p>
    <w:p w14:paraId="4A16AF0F" w14:textId="77777777" w:rsidR="00D44FC6" w:rsidRDefault="00D44FC6">
      <w:pPr>
        <w:rPr>
          <w:i/>
          <w:color w:val="000000"/>
          <w:szCs w:val="22"/>
          <w:lang w:val="en-US"/>
        </w:rPr>
      </w:pPr>
    </w:p>
    <w:p w14:paraId="6346BB1F" w14:textId="77777777" w:rsidR="00800C2D" w:rsidRPr="00E43737" w:rsidRDefault="00D44FC6">
      <w:pPr>
        <w:rPr>
          <w:color w:val="000000"/>
          <w:szCs w:val="22"/>
          <w:lang w:val="en-US"/>
        </w:rPr>
      </w:pPr>
      <w:r>
        <w:rPr>
          <w:color w:val="000000"/>
          <w:szCs w:val="22"/>
          <w:lang w:val="en-US"/>
        </w:rPr>
        <w:t>P</w:t>
      </w:r>
      <w:r w:rsidR="00800C2D" w:rsidRPr="00E43737">
        <w:rPr>
          <w:color w:val="000000"/>
          <w:szCs w:val="22"/>
          <w:lang w:val="en-US"/>
        </w:rPr>
        <w:t xml:space="preserve">atients should be advised that </w:t>
      </w:r>
      <w:proofErr w:type="spellStart"/>
      <w:r w:rsidR="00800C2D" w:rsidRPr="00E43737">
        <w:rPr>
          <w:color w:val="000000"/>
          <w:szCs w:val="22"/>
          <w:lang w:val="en-US"/>
        </w:rPr>
        <w:t>Kivexa</w:t>
      </w:r>
      <w:proofErr w:type="spellEnd"/>
      <w:r w:rsidR="00800C2D" w:rsidRPr="00E43737">
        <w:rPr>
          <w:color w:val="000000"/>
          <w:szCs w:val="22"/>
          <w:lang w:val="en-US"/>
        </w:rPr>
        <w:t xml:space="preserve"> or any other antiretroviral therapy does not cure HIV infection and that they may still develop opportunistic infections and other complications</w:t>
      </w:r>
      <w:r w:rsidR="00800C2D" w:rsidRPr="00E43737">
        <w:rPr>
          <w:b/>
          <w:color w:val="000000"/>
          <w:szCs w:val="22"/>
          <w:lang w:val="en-US"/>
        </w:rPr>
        <w:t xml:space="preserve"> </w:t>
      </w:r>
      <w:r w:rsidR="00800C2D" w:rsidRPr="00E43737">
        <w:rPr>
          <w:color w:val="000000"/>
          <w:szCs w:val="22"/>
          <w:lang w:val="en-US"/>
        </w:rPr>
        <w:t>of HIV infection. Therefore patients should remain under close clinical observation by physicians experienced in the treatment of these associated HIV diseases.</w:t>
      </w:r>
    </w:p>
    <w:p w14:paraId="2B858AF3" w14:textId="0B6FE154" w:rsidR="00D44FC6" w:rsidRPr="00D44FC6" w:rsidRDefault="006B58B0" w:rsidP="00845540">
      <w:pPr>
        <w:autoSpaceDE w:val="0"/>
        <w:autoSpaceDN w:val="0"/>
        <w:adjustRightInd w:val="0"/>
        <w:spacing w:before="240"/>
        <w:rPr>
          <w:color w:val="000000"/>
          <w:szCs w:val="22"/>
          <w:u w:val="single"/>
        </w:rPr>
      </w:pPr>
      <w:r>
        <w:rPr>
          <w:color w:val="000000"/>
          <w:szCs w:val="22"/>
          <w:u w:val="single"/>
        </w:rPr>
        <w:t>Cardiovascular events</w:t>
      </w:r>
    </w:p>
    <w:p w14:paraId="3D305B54" w14:textId="59323190" w:rsidR="00BF2250" w:rsidRDefault="00F74409" w:rsidP="00845540">
      <w:pPr>
        <w:autoSpaceDE w:val="0"/>
        <w:autoSpaceDN w:val="0"/>
        <w:adjustRightInd w:val="0"/>
        <w:spacing w:before="240"/>
        <w:rPr>
          <w:color w:val="000000"/>
          <w:szCs w:val="22"/>
        </w:rPr>
      </w:pPr>
      <w:r>
        <w:rPr>
          <w:color w:val="000000"/>
          <w:szCs w:val="22"/>
        </w:rPr>
        <w:t>Although</w:t>
      </w:r>
      <w:r w:rsidR="00800C2D" w:rsidRPr="00E43737">
        <w:rPr>
          <w:color w:val="000000"/>
          <w:szCs w:val="22"/>
        </w:rPr>
        <w:t xml:space="preserve"> the available data from </w:t>
      </w:r>
      <w:r w:rsidR="00206883">
        <w:rPr>
          <w:color w:val="000000"/>
          <w:szCs w:val="22"/>
        </w:rPr>
        <w:t xml:space="preserve">clinical and </w:t>
      </w:r>
      <w:r>
        <w:rPr>
          <w:color w:val="000000"/>
          <w:szCs w:val="22"/>
        </w:rPr>
        <w:t>observational</w:t>
      </w:r>
      <w:r w:rsidR="00206883">
        <w:rPr>
          <w:color w:val="000000"/>
          <w:szCs w:val="22"/>
        </w:rPr>
        <w:t xml:space="preserve"> studies</w:t>
      </w:r>
      <w:r w:rsidR="00800C2D" w:rsidRPr="00E43737">
        <w:rPr>
          <w:color w:val="000000"/>
          <w:szCs w:val="22"/>
        </w:rPr>
        <w:t xml:space="preserve"> </w:t>
      </w:r>
      <w:r>
        <w:rPr>
          <w:color w:val="000000"/>
          <w:szCs w:val="22"/>
        </w:rPr>
        <w:t xml:space="preserve">with abacavir </w:t>
      </w:r>
      <w:r w:rsidR="00800C2D" w:rsidRPr="00E43737">
        <w:rPr>
          <w:color w:val="000000"/>
          <w:szCs w:val="22"/>
        </w:rPr>
        <w:t xml:space="preserve">show </w:t>
      </w:r>
      <w:r>
        <w:rPr>
          <w:color w:val="000000"/>
          <w:szCs w:val="22"/>
        </w:rPr>
        <w:t>inconsistent results, several studies suggest an increased risk of cardiovascular events (notably myocardial infarction) in patients treated with abacavir</w:t>
      </w:r>
      <w:r w:rsidR="00206883">
        <w:rPr>
          <w:color w:val="000000"/>
          <w:szCs w:val="22"/>
        </w:rPr>
        <w:t>.</w:t>
      </w:r>
      <w:r w:rsidR="00800C2D" w:rsidRPr="00E43737">
        <w:rPr>
          <w:color w:val="000000"/>
          <w:szCs w:val="22"/>
        </w:rPr>
        <w:t xml:space="preserve"> </w:t>
      </w:r>
      <w:r w:rsidR="00891D7D">
        <w:rPr>
          <w:color w:val="000000"/>
          <w:szCs w:val="22"/>
        </w:rPr>
        <w:t>T</w:t>
      </w:r>
      <w:r w:rsidR="003A15CA">
        <w:rPr>
          <w:color w:val="000000"/>
          <w:szCs w:val="22"/>
        </w:rPr>
        <w:t>herefore,</w:t>
      </w:r>
      <w:r w:rsidR="00800C2D" w:rsidRPr="00E43737">
        <w:rPr>
          <w:color w:val="000000"/>
          <w:szCs w:val="22"/>
        </w:rPr>
        <w:t xml:space="preserve"> </w:t>
      </w:r>
      <w:r w:rsidR="003A15CA">
        <w:rPr>
          <w:color w:val="000000"/>
          <w:szCs w:val="22"/>
        </w:rPr>
        <w:t>w</w:t>
      </w:r>
      <w:r w:rsidR="00800C2D" w:rsidRPr="00E43737">
        <w:rPr>
          <w:color w:val="000000"/>
          <w:szCs w:val="22"/>
        </w:rPr>
        <w:t xml:space="preserve">hen prescribing </w:t>
      </w:r>
      <w:proofErr w:type="spellStart"/>
      <w:r w:rsidR="00800C2D" w:rsidRPr="00E43737">
        <w:rPr>
          <w:color w:val="000000"/>
          <w:szCs w:val="22"/>
        </w:rPr>
        <w:t>Kivexa</w:t>
      </w:r>
      <w:proofErr w:type="spellEnd"/>
      <w:r w:rsidR="00800C2D" w:rsidRPr="00E43737">
        <w:rPr>
          <w:color w:val="000000"/>
          <w:szCs w:val="22"/>
        </w:rPr>
        <w:t>, action should be taken to minimize all modifiable risk factors (e.g. smoking, hypertension, and hyperlipidaemia).</w:t>
      </w:r>
    </w:p>
    <w:p w14:paraId="7514EBD0" w14:textId="75A43EE5" w:rsidR="003A15CA" w:rsidRDefault="003A15CA" w:rsidP="00845540">
      <w:pPr>
        <w:autoSpaceDE w:val="0"/>
        <w:autoSpaceDN w:val="0"/>
        <w:adjustRightInd w:val="0"/>
        <w:spacing w:before="240"/>
        <w:rPr>
          <w:color w:val="000000"/>
          <w:szCs w:val="22"/>
        </w:rPr>
      </w:pPr>
      <w:r>
        <w:rPr>
          <w:color w:val="000000"/>
          <w:szCs w:val="22"/>
        </w:rPr>
        <w:t>In addition, alternative treatment option</w:t>
      </w:r>
      <w:r w:rsidR="00F74409">
        <w:rPr>
          <w:color w:val="000000"/>
          <w:szCs w:val="22"/>
        </w:rPr>
        <w:t>s</w:t>
      </w:r>
      <w:r>
        <w:rPr>
          <w:color w:val="000000"/>
          <w:szCs w:val="22"/>
        </w:rPr>
        <w:t xml:space="preserve"> to </w:t>
      </w:r>
      <w:r w:rsidR="00F74409">
        <w:rPr>
          <w:color w:val="000000"/>
          <w:szCs w:val="22"/>
        </w:rPr>
        <w:t xml:space="preserve">the </w:t>
      </w:r>
      <w:r>
        <w:rPr>
          <w:color w:val="000000"/>
          <w:szCs w:val="22"/>
        </w:rPr>
        <w:t>abacavir containing regimen should be considered when treating patients with a high cardiovascular risk.</w:t>
      </w:r>
    </w:p>
    <w:p w14:paraId="3C707405" w14:textId="117490A8" w:rsidR="009E0CCF" w:rsidRDefault="009E0CCF" w:rsidP="009E0CCF">
      <w:pPr>
        <w:rPr>
          <w:color w:val="000000"/>
          <w:szCs w:val="22"/>
        </w:rPr>
      </w:pPr>
    </w:p>
    <w:p w14:paraId="4DB4F1D5" w14:textId="77777777" w:rsidR="00876F7D" w:rsidRPr="009E0CCF" w:rsidRDefault="00876F7D" w:rsidP="00876F7D">
      <w:pPr>
        <w:rPr>
          <w:color w:val="000000"/>
          <w:szCs w:val="22"/>
          <w:u w:val="single"/>
        </w:rPr>
      </w:pPr>
      <w:r w:rsidRPr="009E0CCF">
        <w:rPr>
          <w:color w:val="000000"/>
          <w:szCs w:val="22"/>
          <w:u w:val="single"/>
        </w:rPr>
        <w:t>Administration in subjects with moderate renal impairment</w:t>
      </w:r>
    </w:p>
    <w:p w14:paraId="31AE5A89" w14:textId="77777777" w:rsidR="00876F7D" w:rsidRPr="009E0CCF" w:rsidRDefault="00876F7D" w:rsidP="00876F7D">
      <w:pPr>
        <w:rPr>
          <w:color w:val="000000"/>
          <w:szCs w:val="22"/>
          <w:u w:val="single"/>
        </w:rPr>
      </w:pPr>
    </w:p>
    <w:p w14:paraId="08D411AA" w14:textId="38E77CE3" w:rsidR="00876F7D" w:rsidRPr="009E0CCF" w:rsidRDefault="00876F7D" w:rsidP="00876F7D">
      <w:pPr>
        <w:rPr>
          <w:color w:val="000000"/>
          <w:szCs w:val="22"/>
        </w:rPr>
      </w:pPr>
      <w:r w:rsidRPr="009E0CCF">
        <w:rPr>
          <w:color w:val="000000"/>
          <w:szCs w:val="22"/>
        </w:rPr>
        <w:t>Patients with a creatinine clearance between 30</w:t>
      </w:r>
      <w:r>
        <w:rPr>
          <w:color w:val="000000"/>
          <w:szCs w:val="22"/>
        </w:rPr>
        <w:t> </w:t>
      </w:r>
      <w:r w:rsidRPr="009E0CCF">
        <w:rPr>
          <w:color w:val="000000"/>
          <w:szCs w:val="22"/>
        </w:rPr>
        <w:t>and 49</w:t>
      </w:r>
      <w:r>
        <w:rPr>
          <w:color w:val="000000"/>
          <w:szCs w:val="22"/>
        </w:rPr>
        <w:t> </w:t>
      </w:r>
      <w:r w:rsidRPr="009E0CCF">
        <w:rPr>
          <w:color w:val="000000"/>
          <w:szCs w:val="22"/>
        </w:rPr>
        <w:t xml:space="preserve">mL/min receiving </w:t>
      </w:r>
      <w:proofErr w:type="spellStart"/>
      <w:r>
        <w:rPr>
          <w:color w:val="000000"/>
          <w:szCs w:val="22"/>
        </w:rPr>
        <w:t>Kivexa</w:t>
      </w:r>
      <w:proofErr w:type="spellEnd"/>
      <w:r w:rsidRPr="009E0CCF">
        <w:rPr>
          <w:color w:val="000000"/>
          <w:szCs w:val="22"/>
        </w:rPr>
        <w:t xml:space="preserve"> may experience a 1.6</w:t>
      </w:r>
      <w:r>
        <w:rPr>
          <w:color w:val="000000"/>
          <w:szCs w:val="22"/>
        </w:rPr>
        <w:t> - </w:t>
      </w:r>
      <w:r w:rsidRPr="009E0CCF">
        <w:rPr>
          <w:color w:val="000000"/>
          <w:szCs w:val="22"/>
        </w:rPr>
        <w:t>to 3.3</w:t>
      </w:r>
      <w:r>
        <w:rPr>
          <w:color w:val="000000"/>
          <w:szCs w:val="22"/>
        </w:rPr>
        <w:t> </w:t>
      </w:r>
      <w:r w:rsidRPr="009E0CCF">
        <w:rPr>
          <w:color w:val="000000"/>
          <w:szCs w:val="22"/>
        </w:rPr>
        <w:t>-</w:t>
      </w:r>
      <w:r>
        <w:rPr>
          <w:color w:val="000000"/>
          <w:szCs w:val="22"/>
        </w:rPr>
        <w:t> </w:t>
      </w:r>
      <w:r w:rsidRPr="009E0CCF">
        <w:rPr>
          <w:color w:val="000000"/>
          <w:szCs w:val="22"/>
        </w:rPr>
        <w:t>fold higher lamivudine exposure (AUC) than patients with a creatinine clearance ≥50</w:t>
      </w:r>
      <w:r>
        <w:rPr>
          <w:color w:val="000000"/>
          <w:szCs w:val="22"/>
        </w:rPr>
        <w:t> </w:t>
      </w:r>
      <w:r w:rsidRPr="009E0CCF">
        <w:rPr>
          <w:color w:val="000000"/>
          <w:szCs w:val="22"/>
        </w:rPr>
        <w:t xml:space="preserve">mL/min. There are no safety data from randomized, controlled trials comparing </w:t>
      </w:r>
      <w:proofErr w:type="spellStart"/>
      <w:r>
        <w:rPr>
          <w:color w:val="000000"/>
          <w:szCs w:val="22"/>
        </w:rPr>
        <w:t>Kivexa</w:t>
      </w:r>
      <w:proofErr w:type="spellEnd"/>
      <w:r w:rsidRPr="009E0CCF">
        <w:rPr>
          <w:color w:val="000000"/>
          <w:szCs w:val="22"/>
        </w:rPr>
        <w:t xml:space="preserve"> to the individual components in patients with a creatinine clearance between 30</w:t>
      </w:r>
      <w:r>
        <w:rPr>
          <w:color w:val="000000"/>
          <w:szCs w:val="22"/>
        </w:rPr>
        <w:t> </w:t>
      </w:r>
      <w:r w:rsidRPr="009E0CCF">
        <w:rPr>
          <w:color w:val="000000"/>
          <w:szCs w:val="22"/>
        </w:rPr>
        <w:t>and 49</w:t>
      </w:r>
      <w:r>
        <w:rPr>
          <w:color w:val="000000"/>
          <w:szCs w:val="22"/>
        </w:rPr>
        <w:t> </w:t>
      </w:r>
      <w:r w:rsidRPr="009E0CCF">
        <w:rPr>
          <w:color w:val="000000"/>
          <w:szCs w:val="22"/>
        </w:rPr>
        <w:t>mL/min who received dose-adjusted lamivudine. In the original lamivudine registrational trials in combination with zidovudine, higher lamivudine exposures were associated with higher rates of h</w:t>
      </w:r>
      <w:r w:rsidR="00F522B9">
        <w:rPr>
          <w:color w:val="000000"/>
          <w:szCs w:val="22"/>
        </w:rPr>
        <w:t>a</w:t>
      </w:r>
      <w:r w:rsidRPr="009E0CCF">
        <w:rPr>
          <w:color w:val="000000"/>
          <w:szCs w:val="22"/>
        </w:rPr>
        <w:t>ematologic toxicities (neutropenia and an</w:t>
      </w:r>
      <w:r w:rsidR="00164D31">
        <w:rPr>
          <w:color w:val="000000"/>
          <w:szCs w:val="22"/>
        </w:rPr>
        <w:t>a</w:t>
      </w:r>
      <w:r w:rsidRPr="009E0CCF">
        <w:rPr>
          <w:color w:val="000000"/>
          <w:szCs w:val="22"/>
        </w:rPr>
        <w:t>emia), although discontinuations due to neutropenia or an</w:t>
      </w:r>
      <w:r w:rsidR="00164D31">
        <w:rPr>
          <w:color w:val="000000"/>
          <w:szCs w:val="22"/>
        </w:rPr>
        <w:t>a</w:t>
      </w:r>
      <w:r w:rsidRPr="009E0CCF">
        <w:rPr>
          <w:color w:val="000000"/>
          <w:szCs w:val="22"/>
        </w:rPr>
        <w:t>emia each occurred in &lt;1% of subjects. Other lamivudine-related adverse events (such as gastro-intestinal and hepatic disorders) may occur.</w:t>
      </w:r>
    </w:p>
    <w:p w14:paraId="4AB65CB5" w14:textId="77777777" w:rsidR="00876F7D" w:rsidRPr="009E0CCF" w:rsidRDefault="00876F7D" w:rsidP="00876F7D">
      <w:pPr>
        <w:rPr>
          <w:color w:val="000000"/>
          <w:szCs w:val="22"/>
        </w:rPr>
      </w:pPr>
    </w:p>
    <w:p w14:paraId="510F5D33" w14:textId="005F85DA" w:rsidR="00876F7D" w:rsidRPr="00E43737" w:rsidRDefault="00876F7D" w:rsidP="00876F7D">
      <w:pPr>
        <w:rPr>
          <w:color w:val="000000"/>
          <w:szCs w:val="22"/>
        </w:rPr>
      </w:pPr>
      <w:r w:rsidRPr="009E0CCF">
        <w:rPr>
          <w:color w:val="000000"/>
          <w:szCs w:val="22"/>
        </w:rPr>
        <w:t>Patients with a sustained creatinine clearance between 30</w:t>
      </w:r>
      <w:r w:rsidR="00901B09">
        <w:rPr>
          <w:color w:val="000000"/>
          <w:szCs w:val="22"/>
        </w:rPr>
        <w:t> </w:t>
      </w:r>
      <w:r w:rsidRPr="009E0CCF">
        <w:rPr>
          <w:color w:val="000000"/>
          <w:szCs w:val="22"/>
        </w:rPr>
        <w:t>and</w:t>
      </w:r>
      <w:r w:rsidR="00901B09">
        <w:rPr>
          <w:color w:val="000000"/>
          <w:szCs w:val="22"/>
        </w:rPr>
        <w:t> </w:t>
      </w:r>
      <w:r w:rsidRPr="009E0CCF">
        <w:rPr>
          <w:color w:val="000000"/>
          <w:szCs w:val="22"/>
        </w:rPr>
        <w:t>49</w:t>
      </w:r>
      <w:r w:rsidR="00901B09">
        <w:rPr>
          <w:color w:val="000000"/>
          <w:szCs w:val="22"/>
        </w:rPr>
        <w:t> </w:t>
      </w:r>
      <w:r w:rsidRPr="009E0CCF">
        <w:rPr>
          <w:color w:val="000000"/>
          <w:szCs w:val="22"/>
        </w:rPr>
        <w:t xml:space="preserve">mL/min who receive </w:t>
      </w:r>
      <w:proofErr w:type="spellStart"/>
      <w:r>
        <w:rPr>
          <w:color w:val="000000"/>
          <w:szCs w:val="22"/>
        </w:rPr>
        <w:t>Kivexa</w:t>
      </w:r>
      <w:proofErr w:type="spellEnd"/>
      <w:r w:rsidRPr="009E0CCF">
        <w:rPr>
          <w:color w:val="000000"/>
          <w:szCs w:val="22"/>
        </w:rPr>
        <w:t xml:space="preserve"> should be monitored for lamivudine-related adverse events, notably h</w:t>
      </w:r>
      <w:r w:rsidR="008B7075">
        <w:rPr>
          <w:color w:val="000000"/>
          <w:szCs w:val="22"/>
        </w:rPr>
        <w:t>a</w:t>
      </w:r>
      <w:r w:rsidRPr="009E0CCF">
        <w:rPr>
          <w:color w:val="000000"/>
          <w:szCs w:val="22"/>
        </w:rPr>
        <w:t>ematologic toxicities. If new or worsening neutropenia or an</w:t>
      </w:r>
      <w:r w:rsidR="00F522B9">
        <w:rPr>
          <w:color w:val="000000"/>
          <w:szCs w:val="22"/>
        </w:rPr>
        <w:t>a</w:t>
      </w:r>
      <w:r w:rsidRPr="009E0CCF">
        <w:rPr>
          <w:color w:val="000000"/>
          <w:szCs w:val="22"/>
        </w:rPr>
        <w:t xml:space="preserve">emia develop, a dose adjustment of lamivudine, per lamivudine prescribing information, is </w:t>
      </w:r>
      <w:r w:rsidR="00D8551A">
        <w:rPr>
          <w:color w:val="000000"/>
          <w:szCs w:val="22"/>
        </w:rPr>
        <w:t xml:space="preserve">indicated, which cannot be achieved with </w:t>
      </w:r>
      <w:proofErr w:type="spellStart"/>
      <w:r w:rsidR="00D8551A">
        <w:rPr>
          <w:color w:val="000000"/>
          <w:szCs w:val="22"/>
        </w:rPr>
        <w:t>Kivexa</w:t>
      </w:r>
      <w:proofErr w:type="spellEnd"/>
      <w:r w:rsidRPr="009E0CCF">
        <w:rPr>
          <w:color w:val="000000"/>
          <w:szCs w:val="22"/>
        </w:rPr>
        <w:t xml:space="preserve">. </w:t>
      </w:r>
      <w:proofErr w:type="spellStart"/>
      <w:r>
        <w:rPr>
          <w:color w:val="000000"/>
          <w:szCs w:val="22"/>
        </w:rPr>
        <w:t>Kivexa</w:t>
      </w:r>
      <w:proofErr w:type="spellEnd"/>
      <w:r w:rsidRPr="009E0CCF">
        <w:rPr>
          <w:color w:val="000000"/>
          <w:szCs w:val="22"/>
        </w:rPr>
        <w:t xml:space="preserve"> should be discontinued and the individual components should be used to construct the treatment regimen.</w:t>
      </w:r>
    </w:p>
    <w:p w14:paraId="3FDE4975" w14:textId="77777777" w:rsidR="00876F7D" w:rsidRDefault="00876F7D" w:rsidP="009E0CCF">
      <w:pPr>
        <w:rPr>
          <w:color w:val="000000"/>
          <w:szCs w:val="22"/>
        </w:rPr>
      </w:pPr>
    </w:p>
    <w:p w14:paraId="032C7132" w14:textId="7FA5E644" w:rsidR="00D44FC6" w:rsidRPr="00D44FC6" w:rsidRDefault="00D44FC6" w:rsidP="00A53B93">
      <w:pPr>
        <w:keepNext/>
        <w:autoSpaceDE w:val="0"/>
        <w:autoSpaceDN w:val="0"/>
        <w:adjustRightInd w:val="0"/>
        <w:rPr>
          <w:szCs w:val="22"/>
          <w:u w:val="single"/>
        </w:rPr>
      </w:pPr>
      <w:r w:rsidRPr="00D44FC6">
        <w:rPr>
          <w:szCs w:val="22"/>
          <w:u w:val="single"/>
        </w:rPr>
        <w:t>Drug Interactions</w:t>
      </w:r>
    </w:p>
    <w:p w14:paraId="5AFF502C" w14:textId="77777777" w:rsidR="00800C2D" w:rsidRPr="00E43737" w:rsidRDefault="00BF2250" w:rsidP="00E35CCB">
      <w:pPr>
        <w:keepNext/>
        <w:autoSpaceDE w:val="0"/>
        <w:autoSpaceDN w:val="0"/>
        <w:adjustRightInd w:val="0"/>
        <w:spacing w:before="240"/>
        <w:rPr>
          <w:color w:val="000000"/>
          <w:szCs w:val="22"/>
        </w:rPr>
      </w:pPr>
      <w:proofErr w:type="spellStart"/>
      <w:r w:rsidRPr="00E43737">
        <w:rPr>
          <w:szCs w:val="22"/>
        </w:rPr>
        <w:t>Kivexa</w:t>
      </w:r>
      <w:proofErr w:type="spellEnd"/>
      <w:r w:rsidRPr="00E43737">
        <w:rPr>
          <w:szCs w:val="22"/>
        </w:rPr>
        <w:t xml:space="preserve"> should not be taken with any other medicinal products containing lamivudine or medicinal products containing emtricitabine.</w:t>
      </w:r>
    </w:p>
    <w:p w14:paraId="0FB38CFE" w14:textId="77777777" w:rsidR="002336CB" w:rsidRDefault="002336CB" w:rsidP="002336CB">
      <w:pPr>
        <w:rPr>
          <w:iCs/>
          <w:lang w:val="en-US"/>
        </w:rPr>
      </w:pPr>
    </w:p>
    <w:p w14:paraId="7634B10E" w14:textId="5B2C1DBE" w:rsidR="002336CB" w:rsidRPr="00E378BE" w:rsidRDefault="002336CB" w:rsidP="002336CB">
      <w:pPr>
        <w:rPr>
          <w:snapToGrid w:val="0"/>
          <w:szCs w:val="22"/>
          <w:u w:val="single"/>
          <w:lang w:val="en-US"/>
        </w:rPr>
      </w:pPr>
      <w:r w:rsidRPr="00E378BE">
        <w:rPr>
          <w:iCs/>
          <w:lang w:val="en-US"/>
        </w:rPr>
        <w:lastRenderedPageBreak/>
        <w:t>The combination of lamivudine with cladribine is not</w:t>
      </w:r>
      <w:ins w:id="22" w:author="Author">
        <w:r w:rsidR="008A3F13">
          <w:rPr>
            <w:iCs/>
            <w:lang w:val="en-US"/>
          </w:rPr>
          <w:t xml:space="preserve"> </w:t>
        </w:r>
      </w:ins>
      <w:del w:id="23" w:author="Author">
        <w:r w:rsidRPr="00E378BE" w:rsidDel="008A3F13">
          <w:rPr>
            <w:iCs/>
            <w:lang w:val="en-US"/>
          </w:rPr>
          <w:delText>-</w:delText>
        </w:r>
      </w:del>
      <w:r w:rsidRPr="00E378BE">
        <w:rPr>
          <w:iCs/>
          <w:lang w:val="en-US"/>
        </w:rPr>
        <w:t>recommended (see section 4.5).</w:t>
      </w:r>
    </w:p>
    <w:p w14:paraId="5E795C8C" w14:textId="77777777" w:rsidR="00800C2D" w:rsidRPr="00E43737" w:rsidRDefault="00800C2D">
      <w:pPr>
        <w:rPr>
          <w:color w:val="000000"/>
          <w:szCs w:val="22"/>
        </w:rPr>
      </w:pPr>
    </w:p>
    <w:p w14:paraId="70E04770" w14:textId="77777777" w:rsidR="00D44FC6" w:rsidRPr="00D44FC6" w:rsidRDefault="00800C2D">
      <w:pPr>
        <w:rPr>
          <w:color w:val="000000"/>
          <w:szCs w:val="22"/>
          <w:u w:val="single"/>
          <w:lang w:val="en-US"/>
        </w:rPr>
      </w:pPr>
      <w:r w:rsidRPr="00D44FC6">
        <w:rPr>
          <w:color w:val="000000"/>
          <w:szCs w:val="22"/>
          <w:u w:val="single"/>
          <w:lang w:val="en-US"/>
        </w:rPr>
        <w:t>Excipients</w:t>
      </w:r>
    </w:p>
    <w:p w14:paraId="6721990F" w14:textId="77777777" w:rsidR="00D44FC6" w:rsidRDefault="00D44FC6">
      <w:pPr>
        <w:rPr>
          <w:i/>
          <w:color w:val="000000"/>
          <w:szCs w:val="22"/>
          <w:lang w:val="en-US"/>
        </w:rPr>
      </w:pPr>
    </w:p>
    <w:p w14:paraId="0EF9BA94" w14:textId="77777777" w:rsidR="00800C2D" w:rsidRDefault="00800C2D">
      <w:pPr>
        <w:rPr>
          <w:color w:val="000000"/>
          <w:szCs w:val="22"/>
          <w:lang w:val="en-US"/>
        </w:rPr>
      </w:pPr>
      <w:proofErr w:type="spellStart"/>
      <w:r w:rsidRPr="00E43737">
        <w:rPr>
          <w:color w:val="000000"/>
          <w:szCs w:val="22"/>
          <w:lang w:val="en-US"/>
        </w:rPr>
        <w:t>Kivexa</w:t>
      </w:r>
      <w:proofErr w:type="spellEnd"/>
      <w:r w:rsidRPr="00E43737">
        <w:rPr>
          <w:color w:val="000000"/>
          <w:szCs w:val="22"/>
          <w:lang w:val="en-US"/>
        </w:rPr>
        <w:t xml:space="preserve"> contains the azo </w:t>
      </w:r>
      <w:proofErr w:type="spellStart"/>
      <w:r w:rsidRPr="00E43737">
        <w:rPr>
          <w:color w:val="000000"/>
          <w:szCs w:val="22"/>
          <w:lang w:val="en-US"/>
        </w:rPr>
        <w:t>colouring</w:t>
      </w:r>
      <w:proofErr w:type="spellEnd"/>
      <w:r w:rsidRPr="00E43737">
        <w:rPr>
          <w:color w:val="000000"/>
          <w:szCs w:val="22"/>
          <w:lang w:val="en-US"/>
        </w:rPr>
        <w:t xml:space="preserve"> agent sunset yellow, which may cause allergic reactions.</w:t>
      </w:r>
    </w:p>
    <w:p w14:paraId="1D778959" w14:textId="6309A49B" w:rsidR="009A4AD0" w:rsidRDefault="009A4AD0">
      <w:pPr>
        <w:rPr>
          <w:color w:val="000000"/>
          <w:szCs w:val="22"/>
          <w:lang w:val="en-US"/>
        </w:rPr>
      </w:pPr>
    </w:p>
    <w:p w14:paraId="03FCABD3" w14:textId="24367014" w:rsidR="004A161F" w:rsidRPr="004A161F" w:rsidRDefault="004A161F" w:rsidP="004A161F">
      <w:pPr>
        <w:numPr>
          <w:ilvl w:val="12"/>
          <w:numId w:val="0"/>
        </w:numPr>
        <w:tabs>
          <w:tab w:val="clear" w:pos="567"/>
          <w:tab w:val="left" w:pos="708"/>
        </w:tabs>
        <w:spacing w:line="240" w:lineRule="auto"/>
        <w:ind w:right="-2"/>
        <w:rPr>
          <w:b/>
          <w:szCs w:val="22"/>
        </w:rPr>
      </w:pPr>
      <w:r>
        <w:rPr>
          <w:noProof/>
          <w:szCs w:val="22"/>
        </w:rPr>
        <w:t>This medicine contains less than 1</w:t>
      </w:r>
      <w:ins w:id="24" w:author="Author">
        <w:r w:rsidR="008A3F13">
          <w:rPr>
            <w:noProof/>
            <w:szCs w:val="22"/>
          </w:rPr>
          <w:t> </w:t>
        </w:r>
      </w:ins>
      <w:del w:id="25" w:author="Author">
        <w:r w:rsidDel="008A3F13">
          <w:rPr>
            <w:noProof/>
            <w:szCs w:val="22"/>
          </w:rPr>
          <w:delText xml:space="preserve"> </w:delText>
        </w:r>
      </w:del>
      <w:r>
        <w:rPr>
          <w:noProof/>
          <w:szCs w:val="22"/>
        </w:rPr>
        <w:t>mmol sodium (23</w:t>
      </w:r>
      <w:ins w:id="26" w:author="Author">
        <w:r w:rsidR="008A3F13">
          <w:rPr>
            <w:noProof/>
            <w:szCs w:val="22"/>
          </w:rPr>
          <w:t> </w:t>
        </w:r>
      </w:ins>
      <w:del w:id="27" w:author="Author">
        <w:r w:rsidDel="008A3F13">
          <w:rPr>
            <w:noProof/>
            <w:szCs w:val="22"/>
          </w:rPr>
          <w:delText xml:space="preserve"> </w:delText>
        </w:r>
      </w:del>
      <w:r>
        <w:rPr>
          <w:noProof/>
          <w:szCs w:val="22"/>
        </w:rPr>
        <w:t>mg) per dosage unit, that is to say essentially ‘sodium-free’.</w:t>
      </w:r>
    </w:p>
    <w:p w14:paraId="0DDCDD0C" w14:textId="77777777" w:rsidR="00800C2D" w:rsidRPr="00E43737" w:rsidRDefault="00800C2D">
      <w:pPr>
        <w:rPr>
          <w:color w:val="000000"/>
          <w:szCs w:val="22"/>
          <w:lang w:val="en-US"/>
        </w:rPr>
      </w:pPr>
    </w:p>
    <w:p w14:paraId="6D18D44C" w14:textId="77777777" w:rsidR="00800C2D" w:rsidRPr="00E43737" w:rsidRDefault="00800C2D">
      <w:pPr>
        <w:keepNext/>
        <w:rPr>
          <w:b/>
          <w:color w:val="000000"/>
          <w:szCs w:val="22"/>
          <w:lang w:val="en-US"/>
        </w:rPr>
      </w:pPr>
      <w:r w:rsidRPr="00E43737">
        <w:rPr>
          <w:b/>
          <w:color w:val="000000"/>
          <w:szCs w:val="22"/>
          <w:lang w:val="en-US"/>
        </w:rPr>
        <w:t>4.5</w:t>
      </w:r>
      <w:r w:rsidRPr="00E43737">
        <w:rPr>
          <w:b/>
          <w:color w:val="000000"/>
          <w:szCs w:val="22"/>
          <w:lang w:val="en-US"/>
        </w:rPr>
        <w:tab/>
        <w:t>Interaction with other medicinal products and other forms of interaction</w:t>
      </w:r>
    </w:p>
    <w:p w14:paraId="6C9557A0" w14:textId="77777777" w:rsidR="00800C2D" w:rsidRPr="00E43737" w:rsidRDefault="00800C2D">
      <w:pPr>
        <w:keepNext/>
        <w:rPr>
          <w:color w:val="000000"/>
          <w:szCs w:val="22"/>
          <w:lang w:val="en-US"/>
        </w:rPr>
      </w:pPr>
    </w:p>
    <w:p w14:paraId="384F843F" w14:textId="77777777" w:rsidR="00BF2250" w:rsidRPr="00E43737" w:rsidRDefault="00800C2D" w:rsidP="00845540">
      <w:pPr>
        <w:keepNext/>
        <w:rPr>
          <w:color w:val="000000"/>
          <w:szCs w:val="22"/>
          <w:lang w:val="en-US"/>
        </w:rPr>
      </w:pPr>
      <w:proofErr w:type="spellStart"/>
      <w:r w:rsidRPr="00E43737">
        <w:rPr>
          <w:color w:val="000000"/>
          <w:szCs w:val="22"/>
          <w:lang w:val="en-US"/>
        </w:rPr>
        <w:t>Kivexa</w:t>
      </w:r>
      <w:proofErr w:type="spellEnd"/>
      <w:r w:rsidRPr="00E43737">
        <w:rPr>
          <w:color w:val="000000"/>
          <w:szCs w:val="22"/>
          <w:lang w:val="en-US"/>
        </w:rPr>
        <w:t xml:space="preserve"> contains abacavir and lamivudine, therefore any interactions identified for these individually are relevant to </w:t>
      </w:r>
      <w:proofErr w:type="spellStart"/>
      <w:r w:rsidRPr="00E43737">
        <w:rPr>
          <w:color w:val="000000"/>
          <w:szCs w:val="22"/>
          <w:lang w:val="en-US"/>
        </w:rPr>
        <w:t>Kivexa</w:t>
      </w:r>
      <w:proofErr w:type="spellEnd"/>
      <w:r w:rsidRPr="00E43737">
        <w:rPr>
          <w:color w:val="000000"/>
          <w:szCs w:val="22"/>
          <w:lang w:val="en-US"/>
        </w:rPr>
        <w:t>. Clinical studies have shown that there are no clinically significant interactions between abacavir and lamivudine.</w:t>
      </w:r>
    </w:p>
    <w:p w14:paraId="5D9126BF" w14:textId="77777777" w:rsidR="00BF2250" w:rsidRPr="00E43737" w:rsidRDefault="00BF2250" w:rsidP="00845540">
      <w:pPr>
        <w:keepNext/>
        <w:rPr>
          <w:color w:val="000000"/>
          <w:szCs w:val="22"/>
          <w:lang w:val="en-US"/>
        </w:rPr>
      </w:pPr>
    </w:p>
    <w:p w14:paraId="248860A1" w14:textId="77777777" w:rsidR="00800C2D" w:rsidRPr="00E43737" w:rsidRDefault="00BF2250">
      <w:pPr>
        <w:keepNext/>
        <w:rPr>
          <w:color w:val="000000"/>
          <w:szCs w:val="22"/>
          <w:lang w:val="en-US"/>
        </w:rPr>
      </w:pPr>
      <w:r w:rsidRPr="00E43737">
        <w:t>Abacavir is metabolised by UDP-</w:t>
      </w:r>
      <w:proofErr w:type="spellStart"/>
      <w:r w:rsidRPr="00E43737">
        <w:t>glucuronyltransferase</w:t>
      </w:r>
      <w:proofErr w:type="spellEnd"/>
      <w:r w:rsidRPr="00E43737">
        <w:t xml:space="preserve"> (UGT) enzymes and alcohol dehydrogenase; co-administration of inducers or inhibitors of UGT enzymes or with compounds eliminated through alcohol dehydrogenase could alter abacavir exposure. Lamivudine is cleared renally. Active renal secretion of lamivudine</w:t>
      </w:r>
      <w:r w:rsidRPr="00E43737">
        <w:rPr>
          <w:rStyle w:val="Insertions"/>
        </w:rPr>
        <w:t xml:space="preserve"> </w:t>
      </w:r>
      <w:r w:rsidRPr="00E43737">
        <w:t>in the urine is mediated through organic cation transporters (OCTs); co</w:t>
      </w:r>
      <w:r w:rsidR="005652DB">
        <w:noBreakHyphen/>
      </w:r>
      <w:r w:rsidRPr="00E43737">
        <w:t>administration of lamivudine with OCT inhibitors may increase lamivudine exposure.</w:t>
      </w:r>
      <w:r w:rsidR="00800C2D" w:rsidRPr="00E43737">
        <w:rPr>
          <w:color w:val="000000"/>
          <w:szCs w:val="22"/>
          <w:lang w:val="en-US"/>
        </w:rPr>
        <w:t xml:space="preserve"> </w:t>
      </w:r>
    </w:p>
    <w:p w14:paraId="1EEFC1E7" w14:textId="77777777" w:rsidR="00800C2D" w:rsidRPr="00E43737" w:rsidRDefault="00800C2D">
      <w:pPr>
        <w:rPr>
          <w:color w:val="000000"/>
          <w:szCs w:val="22"/>
          <w:lang w:val="en-US"/>
        </w:rPr>
      </w:pPr>
    </w:p>
    <w:p w14:paraId="6EEE8458" w14:textId="36854F10" w:rsidR="00800C2D" w:rsidRPr="00E43737" w:rsidRDefault="00800C2D">
      <w:pPr>
        <w:rPr>
          <w:color w:val="000000"/>
          <w:szCs w:val="22"/>
          <w:lang w:val="en-US"/>
        </w:rPr>
      </w:pPr>
      <w:r w:rsidRPr="00E43737">
        <w:rPr>
          <w:snapToGrid w:val="0"/>
          <w:szCs w:val="22"/>
          <w:lang w:val="en-US"/>
        </w:rPr>
        <w:t xml:space="preserve">Abacavir and lamivudine are not significantly </w:t>
      </w:r>
      <w:proofErr w:type="spellStart"/>
      <w:r w:rsidRPr="00E43737">
        <w:rPr>
          <w:snapToGrid w:val="0"/>
          <w:szCs w:val="22"/>
          <w:lang w:val="en-US"/>
        </w:rPr>
        <w:t>metabolised</w:t>
      </w:r>
      <w:proofErr w:type="spellEnd"/>
      <w:r w:rsidRPr="00E43737">
        <w:rPr>
          <w:snapToGrid w:val="0"/>
          <w:szCs w:val="22"/>
          <w:lang w:val="en-US"/>
        </w:rPr>
        <w:t xml:space="preserve"> by cytochrome P</w:t>
      </w:r>
      <w:r w:rsidRPr="005652DB">
        <w:rPr>
          <w:snapToGrid w:val="0"/>
          <w:color w:val="000000"/>
          <w:szCs w:val="22"/>
          <w:lang w:val="en-US"/>
        </w:rPr>
        <w:t>450</w:t>
      </w:r>
      <w:r w:rsidRPr="00E43737">
        <w:rPr>
          <w:snapToGrid w:val="0"/>
          <w:szCs w:val="22"/>
          <w:lang w:val="en-US"/>
        </w:rPr>
        <w:t xml:space="preserve"> enzymes (such as </w:t>
      </w:r>
      <w:r w:rsidRPr="00E43737">
        <w:rPr>
          <w:color w:val="000000"/>
          <w:szCs w:val="22"/>
          <w:lang w:val="en-US"/>
        </w:rPr>
        <w:t xml:space="preserve">CYP 3A4, CYP 2C9 or CYP 2D6) </w:t>
      </w:r>
      <w:r w:rsidRPr="00E43737">
        <w:rPr>
          <w:snapToGrid w:val="0"/>
          <w:szCs w:val="22"/>
          <w:lang w:val="en-US"/>
        </w:rPr>
        <w:t xml:space="preserve">nor do they induce this enzyme system. </w:t>
      </w:r>
      <w:r w:rsidR="00C96694">
        <w:rPr>
          <w:snapToGrid w:val="0"/>
          <w:szCs w:val="22"/>
          <w:lang w:val="en-US"/>
        </w:rPr>
        <w:t xml:space="preserve">Lamivudine does not inhibit cytochrome P450 enzymes. Abacavir shows limited potential to inhibit metabolism mediated by CYP3A4 and has been shown in vitro not to inhibit CYP2C9 or CYP 2D6 enzymes. In vitro studies have shown that abacavir has potential to inhibit cytochrome P450 1A1 (CYP1A1). </w:t>
      </w:r>
      <w:r w:rsidRPr="00E43737">
        <w:rPr>
          <w:color w:val="000000"/>
          <w:szCs w:val="22"/>
          <w:lang w:val="en-US"/>
        </w:rPr>
        <w:t xml:space="preserve">Therefore, there is little potential for interactions with antiretroviral protease inhibitors, non-nucleosides and other medicinal products </w:t>
      </w:r>
      <w:proofErr w:type="spellStart"/>
      <w:r w:rsidRPr="00E43737">
        <w:rPr>
          <w:color w:val="000000"/>
          <w:szCs w:val="22"/>
          <w:lang w:val="en-US"/>
        </w:rPr>
        <w:t>metabolised</w:t>
      </w:r>
      <w:proofErr w:type="spellEnd"/>
      <w:r w:rsidRPr="00E43737">
        <w:rPr>
          <w:color w:val="000000"/>
          <w:szCs w:val="22"/>
          <w:lang w:val="en-US"/>
        </w:rPr>
        <w:t xml:space="preserve"> by major P</w:t>
      </w:r>
      <w:r w:rsidRPr="005652DB">
        <w:rPr>
          <w:color w:val="000000"/>
          <w:szCs w:val="22"/>
          <w:lang w:val="en-US"/>
        </w:rPr>
        <w:t>450</w:t>
      </w:r>
      <w:r w:rsidRPr="00E43737">
        <w:rPr>
          <w:color w:val="000000"/>
          <w:szCs w:val="22"/>
          <w:lang w:val="en-US"/>
        </w:rPr>
        <w:t xml:space="preserve"> enzymes. </w:t>
      </w:r>
    </w:p>
    <w:p w14:paraId="4F582478" w14:textId="77777777" w:rsidR="00BF2250" w:rsidRPr="00E43737" w:rsidRDefault="00BF2250">
      <w:pPr>
        <w:rPr>
          <w:color w:val="000000"/>
          <w:szCs w:val="22"/>
          <w:lang w:val="en-US"/>
        </w:rPr>
      </w:pPr>
    </w:p>
    <w:p w14:paraId="037BFD38" w14:textId="77777777" w:rsidR="000179E7" w:rsidRPr="000179E7" w:rsidRDefault="000179E7" w:rsidP="000179E7">
      <w:pPr>
        <w:rPr>
          <w:lang w:val="en-US"/>
        </w:rPr>
      </w:pPr>
      <w:proofErr w:type="spellStart"/>
      <w:r w:rsidRPr="000179E7">
        <w:rPr>
          <w:lang w:val="en-US"/>
        </w:rPr>
        <w:t>Kivexa</w:t>
      </w:r>
      <w:proofErr w:type="spellEnd"/>
      <w:r w:rsidRPr="000179E7">
        <w:rPr>
          <w:lang w:val="en-US"/>
        </w:rPr>
        <w:t xml:space="preserve"> should not be taken with any other medicinal products containing lamivudine (see section 4.4).</w:t>
      </w:r>
    </w:p>
    <w:p w14:paraId="46ADF6DB" w14:textId="77777777" w:rsidR="000179E7" w:rsidRDefault="000179E7" w:rsidP="00845540">
      <w:pPr>
        <w:rPr>
          <w:lang w:val="en-US"/>
        </w:rPr>
      </w:pPr>
    </w:p>
    <w:p w14:paraId="1AE3FB2A" w14:textId="77777777" w:rsidR="00385DA7" w:rsidRPr="00E43737" w:rsidRDefault="00385DA7" w:rsidP="00845540">
      <w:pPr>
        <w:rPr>
          <w:lang w:val="en-US"/>
        </w:rPr>
      </w:pPr>
      <w:r w:rsidRPr="00E43737">
        <w:rPr>
          <w:lang w:val="en-US"/>
        </w:rPr>
        <w:t>The list below should not be considered exhaustive but is representative of the classes studied.</w:t>
      </w:r>
    </w:p>
    <w:p w14:paraId="3727384D" w14:textId="0C77D1B5" w:rsidR="009A4AD0" w:rsidDel="008A3F13" w:rsidRDefault="009A4AD0" w:rsidP="00845540">
      <w:pPr>
        <w:rPr>
          <w:del w:id="28" w:author="Author"/>
          <w:lang w:val="en-US"/>
        </w:rPr>
      </w:pPr>
    </w:p>
    <w:p w14:paraId="76A7A4BB" w14:textId="77777777" w:rsidR="009A4AD0" w:rsidRPr="00E43737" w:rsidRDefault="009A4AD0" w:rsidP="00845540">
      <w:pPr>
        <w:rPr>
          <w:lang w:val="en-US"/>
        </w:rPr>
      </w:pPr>
    </w:p>
    <w:tbl>
      <w:tblPr>
        <w:tblpPr w:leftFromText="180" w:rightFromText="180" w:vertAnchor="text" w:horzAnchor="margin" w:tblpY="154"/>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084"/>
        <w:gridCol w:w="3067"/>
        <w:gridCol w:w="2981"/>
      </w:tblGrid>
      <w:tr w:rsidR="00186001" w:rsidRPr="00E43737" w14:paraId="5627DEB9" w14:textId="77777777" w:rsidTr="002D440E">
        <w:trPr>
          <w:cantSplit/>
        </w:trPr>
        <w:tc>
          <w:tcPr>
            <w:tcW w:w="1689" w:type="pct"/>
          </w:tcPr>
          <w:p w14:paraId="18679412" w14:textId="77777777" w:rsidR="00186001" w:rsidRPr="00D44FC6" w:rsidRDefault="00186001" w:rsidP="002D440E">
            <w:pPr>
              <w:pStyle w:val="tabletextNS"/>
              <w:keepNext/>
              <w:rPr>
                <w:rFonts w:ascii="Times New Roman" w:hAnsi="Times New Roman" w:cs="Times New Roman"/>
                <w:b/>
                <w:sz w:val="22"/>
                <w:szCs w:val="22"/>
              </w:rPr>
            </w:pPr>
            <w:r w:rsidRPr="00D44FC6">
              <w:rPr>
                <w:rFonts w:ascii="Times New Roman" w:hAnsi="Times New Roman" w:cs="Times New Roman"/>
                <w:b/>
                <w:sz w:val="22"/>
                <w:szCs w:val="22"/>
              </w:rPr>
              <w:t>Drugs by Therapeutic Area</w:t>
            </w:r>
          </w:p>
          <w:p w14:paraId="58A82D03" w14:textId="77777777" w:rsidR="00186001" w:rsidRPr="00D44FC6" w:rsidRDefault="00186001" w:rsidP="002D440E">
            <w:pPr>
              <w:pStyle w:val="tabletextNS"/>
              <w:keepNext/>
              <w:rPr>
                <w:rFonts w:ascii="Times New Roman" w:hAnsi="Times New Roman" w:cs="Times New Roman"/>
                <w:b/>
                <w:sz w:val="22"/>
                <w:szCs w:val="22"/>
              </w:rPr>
            </w:pPr>
          </w:p>
        </w:tc>
        <w:tc>
          <w:tcPr>
            <w:tcW w:w="1679" w:type="pct"/>
          </w:tcPr>
          <w:p w14:paraId="46D3A7F4" w14:textId="77777777" w:rsidR="00186001" w:rsidRPr="00D44FC6" w:rsidRDefault="00186001" w:rsidP="002D440E">
            <w:pPr>
              <w:pStyle w:val="tabletextNS"/>
              <w:keepNext/>
              <w:rPr>
                <w:rFonts w:ascii="Times New Roman" w:hAnsi="Times New Roman" w:cs="Times New Roman"/>
                <w:b/>
                <w:sz w:val="22"/>
                <w:szCs w:val="22"/>
              </w:rPr>
            </w:pPr>
            <w:r w:rsidRPr="00D44FC6">
              <w:rPr>
                <w:rFonts w:ascii="Times New Roman" w:hAnsi="Times New Roman" w:cs="Times New Roman"/>
                <w:b/>
                <w:sz w:val="22"/>
                <w:szCs w:val="22"/>
              </w:rPr>
              <w:t>Interaction</w:t>
            </w:r>
            <w:r w:rsidRPr="00D44FC6">
              <w:rPr>
                <w:rFonts w:ascii="Times New Roman" w:hAnsi="Times New Roman" w:cs="Times New Roman"/>
                <w:b/>
                <w:sz w:val="22"/>
                <w:szCs w:val="22"/>
              </w:rPr>
              <w:br/>
              <w:t>Geometric mean change (%)</w:t>
            </w:r>
          </w:p>
          <w:p w14:paraId="40DF09A4" w14:textId="77777777" w:rsidR="00186001" w:rsidRPr="00D44FC6" w:rsidRDefault="00186001" w:rsidP="002D440E">
            <w:pPr>
              <w:pStyle w:val="tabletextNS"/>
              <w:keepNext/>
              <w:rPr>
                <w:rFonts w:ascii="Times New Roman" w:hAnsi="Times New Roman" w:cs="Times New Roman"/>
                <w:b/>
                <w:sz w:val="22"/>
                <w:szCs w:val="22"/>
              </w:rPr>
            </w:pPr>
            <w:r w:rsidRPr="00D44FC6">
              <w:rPr>
                <w:rFonts w:ascii="Times New Roman" w:hAnsi="Times New Roman" w:cs="Times New Roman"/>
                <w:b/>
                <w:sz w:val="22"/>
                <w:szCs w:val="22"/>
              </w:rPr>
              <w:t>(Possible mechanism)</w:t>
            </w:r>
          </w:p>
        </w:tc>
        <w:tc>
          <w:tcPr>
            <w:tcW w:w="1632" w:type="pct"/>
          </w:tcPr>
          <w:p w14:paraId="4781B5CA" w14:textId="77777777" w:rsidR="00186001" w:rsidRPr="00D44FC6" w:rsidRDefault="00186001" w:rsidP="005652DB">
            <w:pPr>
              <w:pStyle w:val="tabletextNS"/>
              <w:keepNext/>
              <w:rPr>
                <w:rFonts w:ascii="Times New Roman" w:hAnsi="Times New Roman" w:cs="Times New Roman"/>
                <w:b/>
                <w:sz w:val="22"/>
                <w:szCs w:val="22"/>
              </w:rPr>
            </w:pPr>
            <w:r w:rsidRPr="00D44FC6">
              <w:rPr>
                <w:rFonts w:ascii="Times New Roman" w:hAnsi="Times New Roman" w:cs="Times New Roman"/>
                <w:b/>
                <w:sz w:val="22"/>
                <w:szCs w:val="22"/>
              </w:rPr>
              <w:t>Recommendation concerning co</w:t>
            </w:r>
            <w:r w:rsidR="005652DB" w:rsidRPr="00D44FC6">
              <w:rPr>
                <w:rFonts w:ascii="Times New Roman" w:hAnsi="Times New Roman" w:cs="Times New Roman"/>
                <w:b/>
                <w:sz w:val="22"/>
                <w:szCs w:val="22"/>
              </w:rPr>
              <w:noBreakHyphen/>
            </w:r>
            <w:r w:rsidRPr="00D44FC6">
              <w:rPr>
                <w:rFonts w:ascii="Times New Roman" w:hAnsi="Times New Roman" w:cs="Times New Roman"/>
                <w:b/>
                <w:sz w:val="22"/>
                <w:szCs w:val="22"/>
              </w:rPr>
              <w:t>administration</w:t>
            </w:r>
          </w:p>
        </w:tc>
      </w:tr>
      <w:tr w:rsidR="00186001" w:rsidRPr="00E43737" w14:paraId="35B468D1" w14:textId="77777777" w:rsidTr="002D440E">
        <w:trPr>
          <w:cantSplit/>
        </w:trPr>
        <w:tc>
          <w:tcPr>
            <w:tcW w:w="5000" w:type="pct"/>
            <w:gridSpan w:val="3"/>
          </w:tcPr>
          <w:p w14:paraId="52983EF7" w14:textId="77777777" w:rsidR="00186001" w:rsidRPr="00E43737" w:rsidRDefault="00186001" w:rsidP="002D440E">
            <w:pPr>
              <w:pStyle w:val="tabletextNS"/>
              <w:rPr>
                <w:rFonts w:ascii="Times New Roman" w:hAnsi="Times New Roman" w:cs="Times New Roman"/>
                <w:color w:val="000000"/>
                <w:sz w:val="22"/>
                <w:szCs w:val="22"/>
              </w:rPr>
            </w:pPr>
            <w:r w:rsidRPr="00E43737">
              <w:rPr>
                <w:rFonts w:ascii="Times New Roman" w:hAnsi="Times New Roman" w:cs="Times New Roman"/>
                <w:b/>
                <w:sz w:val="22"/>
                <w:szCs w:val="22"/>
              </w:rPr>
              <w:t>ANTIRETROVIRAL MEDICINAL PRODUCTS</w:t>
            </w:r>
          </w:p>
        </w:tc>
      </w:tr>
      <w:tr w:rsidR="00186001" w:rsidRPr="00E43737" w14:paraId="47E43ADF" w14:textId="77777777" w:rsidTr="002D440E">
        <w:trPr>
          <w:cantSplit/>
        </w:trPr>
        <w:tc>
          <w:tcPr>
            <w:tcW w:w="1689" w:type="pct"/>
          </w:tcPr>
          <w:p w14:paraId="6525E0A8" w14:textId="77777777" w:rsidR="00186001" w:rsidRPr="00E43737" w:rsidRDefault="00186001" w:rsidP="002D440E">
            <w:pPr>
              <w:pStyle w:val="tabletextNS"/>
              <w:rPr>
                <w:rFonts w:ascii="Times New Roman" w:hAnsi="Times New Roman" w:cs="Times New Roman"/>
                <w:sz w:val="22"/>
                <w:szCs w:val="22"/>
              </w:rPr>
            </w:pPr>
            <w:proofErr w:type="spellStart"/>
            <w:r w:rsidRPr="00E43737">
              <w:rPr>
                <w:rFonts w:ascii="Times New Roman" w:hAnsi="Times New Roman" w:cs="Times New Roman"/>
                <w:sz w:val="22"/>
                <w:szCs w:val="22"/>
              </w:rPr>
              <w:t>Didanosine</w:t>
            </w:r>
            <w:proofErr w:type="spellEnd"/>
            <w:r w:rsidRPr="00E43737">
              <w:rPr>
                <w:rFonts w:ascii="Times New Roman" w:hAnsi="Times New Roman" w:cs="Times New Roman"/>
                <w:sz w:val="22"/>
                <w:szCs w:val="22"/>
              </w:rPr>
              <w:t xml:space="preserve"> /Abacavir</w:t>
            </w:r>
          </w:p>
        </w:tc>
        <w:tc>
          <w:tcPr>
            <w:tcW w:w="1679" w:type="pct"/>
          </w:tcPr>
          <w:p w14:paraId="792878DA" w14:textId="77777777" w:rsidR="00186001" w:rsidRPr="00E43737" w:rsidRDefault="00186001" w:rsidP="002D440E">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Interaction not studied.</w:t>
            </w:r>
          </w:p>
        </w:tc>
        <w:tc>
          <w:tcPr>
            <w:tcW w:w="1632" w:type="pct"/>
            <w:vMerge w:val="restart"/>
          </w:tcPr>
          <w:p w14:paraId="20B12BA6" w14:textId="77777777" w:rsidR="00186001" w:rsidRPr="00E43737" w:rsidRDefault="00186001" w:rsidP="002D440E">
            <w:pPr>
              <w:pStyle w:val="tabletextNS"/>
              <w:rPr>
                <w:rFonts w:ascii="Times New Roman" w:hAnsi="Times New Roman" w:cs="Times New Roman"/>
                <w:color w:val="000000"/>
                <w:sz w:val="22"/>
                <w:szCs w:val="22"/>
              </w:rPr>
            </w:pPr>
            <w:r w:rsidRPr="00E43737">
              <w:rPr>
                <w:rFonts w:ascii="Times New Roman" w:hAnsi="Times New Roman" w:cs="Times New Roman"/>
                <w:color w:val="000000"/>
                <w:sz w:val="22"/>
                <w:szCs w:val="22"/>
              </w:rPr>
              <w:t>No dosage adjustment necessary.</w:t>
            </w:r>
          </w:p>
        </w:tc>
      </w:tr>
      <w:tr w:rsidR="00186001" w:rsidRPr="00E43737" w14:paraId="6AEB17D4" w14:textId="77777777" w:rsidTr="002D440E">
        <w:trPr>
          <w:cantSplit/>
        </w:trPr>
        <w:tc>
          <w:tcPr>
            <w:tcW w:w="1689" w:type="pct"/>
          </w:tcPr>
          <w:p w14:paraId="19B3665D" w14:textId="77777777" w:rsidR="00186001" w:rsidRPr="00E43737" w:rsidRDefault="00186001" w:rsidP="002D440E">
            <w:pPr>
              <w:pStyle w:val="tabletextNS"/>
              <w:rPr>
                <w:rFonts w:ascii="Times New Roman" w:hAnsi="Times New Roman" w:cs="Times New Roman"/>
                <w:sz w:val="22"/>
                <w:szCs w:val="22"/>
              </w:rPr>
            </w:pPr>
            <w:proofErr w:type="spellStart"/>
            <w:r w:rsidRPr="00E43737">
              <w:rPr>
                <w:rFonts w:ascii="Times New Roman" w:hAnsi="Times New Roman" w:cs="Times New Roman"/>
                <w:sz w:val="22"/>
                <w:szCs w:val="22"/>
              </w:rPr>
              <w:t>Didanosine</w:t>
            </w:r>
            <w:proofErr w:type="spellEnd"/>
            <w:r w:rsidRPr="00E43737">
              <w:rPr>
                <w:rFonts w:ascii="Times New Roman" w:hAnsi="Times New Roman" w:cs="Times New Roman"/>
                <w:sz w:val="22"/>
                <w:szCs w:val="22"/>
              </w:rPr>
              <w:t>/Lamivudine</w:t>
            </w:r>
          </w:p>
        </w:tc>
        <w:tc>
          <w:tcPr>
            <w:tcW w:w="1679" w:type="pct"/>
          </w:tcPr>
          <w:p w14:paraId="126AC01A" w14:textId="77777777" w:rsidR="00186001" w:rsidRPr="00E43737" w:rsidRDefault="00186001" w:rsidP="002D440E">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Interaction not studied.</w:t>
            </w:r>
          </w:p>
        </w:tc>
        <w:tc>
          <w:tcPr>
            <w:tcW w:w="1632" w:type="pct"/>
            <w:vMerge/>
          </w:tcPr>
          <w:p w14:paraId="24584F68" w14:textId="77777777" w:rsidR="00186001" w:rsidRPr="00E43737" w:rsidRDefault="00186001" w:rsidP="002D440E">
            <w:pPr>
              <w:pStyle w:val="tabletextNS"/>
              <w:rPr>
                <w:rFonts w:ascii="Times New Roman" w:hAnsi="Times New Roman" w:cs="Times New Roman"/>
                <w:color w:val="000000"/>
                <w:sz w:val="22"/>
                <w:szCs w:val="22"/>
              </w:rPr>
            </w:pPr>
          </w:p>
        </w:tc>
      </w:tr>
      <w:tr w:rsidR="00186001" w:rsidRPr="00E43737" w14:paraId="32AD3A27" w14:textId="77777777" w:rsidTr="002D440E">
        <w:trPr>
          <w:cantSplit/>
        </w:trPr>
        <w:tc>
          <w:tcPr>
            <w:tcW w:w="1689" w:type="pct"/>
          </w:tcPr>
          <w:p w14:paraId="57FE120E" w14:textId="77777777" w:rsidR="00186001" w:rsidRPr="00E43737" w:rsidRDefault="00186001" w:rsidP="002D440E">
            <w:pPr>
              <w:pStyle w:val="tabletextNS"/>
              <w:rPr>
                <w:rFonts w:ascii="Times New Roman" w:hAnsi="Times New Roman" w:cs="Times New Roman"/>
                <w:sz w:val="22"/>
                <w:szCs w:val="22"/>
              </w:rPr>
            </w:pPr>
            <w:r w:rsidRPr="00E43737">
              <w:rPr>
                <w:rFonts w:ascii="Times New Roman" w:hAnsi="Times New Roman" w:cs="Times New Roman"/>
                <w:sz w:val="22"/>
                <w:szCs w:val="22"/>
              </w:rPr>
              <w:t>Zidovudine/Abacavir</w:t>
            </w:r>
          </w:p>
        </w:tc>
        <w:tc>
          <w:tcPr>
            <w:tcW w:w="1679" w:type="pct"/>
          </w:tcPr>
          <w:p w14:paraId="49078E9C" w14:textId="77777777" w:rsidR="00186001" w:rsidRPr="00E43737" w:rsidRDefault="00186001" w:rsidP="002D440E">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Interaction not studied</w:t>
            </w:r>
          </w:p>
        </w:tc>
        <w:tc>
          <w:tcPr>
            <w:tcW w:w="1632" w:type="pct"/>
            <w:vMerge/>
          </w:tcPr>
          <w:p w14:paraId="41F6C340" w14:textId="77777777" w:rsidR="00186001" w:rsidRPr="00E43737" w:rsidRDefault="00186001" w:rsidP="002D440E">
            <w:pPr>
              <w:pStyle w:val="tabletextNS"/>
              <w:rPr>
                <w:rFonts w:ascii="Times New Roman" w:hAnsi="Times New Roman" w:cs="Times New Roman"/>
                <w:color w:val="000000"/>
                <w:sz w:val="22"/>
                <w:szCs w:val="22"/>
              </w:rPr>
            </w:pPr>
          </w:p>
        </w:tc>
      </w:tr>
      <w:tr w:rsidR="00186001" w:rsidRPr="00E43737" w14:paraId="2C828C99" w14:textId="77777777" w:rsidTr="002D440E">
        <w:trPr>
          <w:cantSplit/>
        </w:trPr>
        <w:tc>
          <w:tcPr>
            <w:tcW w:w="1689" w:type="pct"/>
          </w:tcPr>
          <w:p w14:paraId="3A9CC415" w14:textId="77777777" w:rsidR="00186001" w:rsidRPr="00E43737" w:rsidRDefault="00186001" w:rsidP="002D440E">
            <w:pPr>
              <w:pStyle w:val="tabletextNS"/>
              <w:rPr>
                <w:rFonts w:ascii="Times New Roman" w:hAnsi="Times New Roman" w:cs="Times New Roman"/>
                <w:sz w:val="22"/>
                <w:szCs w:val="22"/>
              </w:rPr>
            </w:pPr>
            <w:r w:rsidRPr="00E43737">
              <w:rPr>
                <w:rFonts w:ascii="Times New Roman" w:hAnsi="Times New Roman" w:cs="Times New Roman"/>
                <w:sz w:val="22"/>
                <w:szCs w:val="22"/>
              </w:rPr>
              <w:t xml:space="preserve">Zidovudine/Lamivudine </w:t>
            </w:r>
          </w:p>
          <w:p w14:paraId="2B1B3245" w14:textId="3FA7FE7C" w:rsidR="00186001" w:rsidRPr="00E43737" w:rsidRDefault="00186001" w:rsidP="002D440E">
            <w:pPr>
              <w:pStyle w:val="tabletextNS"/>
              <w:rPr>
                <w:rFonts w:ascii="Times New Roman" w:hAnsi="Times New Roman" w:cs="Times New Roman"/>
                <w:sz w:val="22"/>
                <w:szCs w:val="22"/>
                <w:lang w:val="it-IT"/>
              </w:rPr>
            </w:pPr>
            <w:r w:rsidRPr="00E43737">
              <w:rPr>
                <w:rFonts w:ascii="Times New Roman" w:hAnsi="Times New Roman" w:cs="Times New Roman"/>
                <w:sz w:val="22"/>
                <w:szCs w:val="22"/>
                <w:lang w:val="it-IT"/>
              </w:rPr>
              <w:t>Zidovudine 300</w:t>
            </w:r>
            <w:ins w:id="29" w:author="Author">
              <w:r w:rsidR="008A3F13">
                <w:rPr>
                  <w:rFonts w:ascii="Times New Roman" w:hAnsi="Times New Roman" w:cs="Times New Roman"/>
                  <w:sz w:val="22"/>
                  <w:szCs w:val="22"/>
                  <w:lang w:val="it-IT"/>
                </w:rPr>
                <w:t> </w:t>
              </w:r>
            </w:ins>
            <w:del w:id="30" w:author="Author">
              <w:r w:rsidRPr="00E43737" w:rsidDel="008A3F13">
                <w:rPr>
                  <w:rFonts w:ascii="Times New Roman" w:hAnsi="Times New Roman" w:cs="Times New Roman"/>
                  <w:sz w:val="22"/>
                  <w:szCs w:val="22"/>
                  <w:lang w:val="it-IT"/>
                </w:rPr>
                <w:delText xml:space="preserve"> </w:delText>
              </w:r>
            </w:del>
            <w:r w:rsidRPr="00E43737">
              <w:rPr>
                <w:rFonts w:ascii="Times New Roman" w:hAnsi="Times New Roman" w:cs="Times New Roman"/>
                <w:sz w:val="22"/>
                <w:szCs w:val="22"/>
                <w:lang w:val="it-IT"/>
              </w:rPr>
              <w:t xml:space="preserve">mg single dose </w:t>
            </w:r>
          </w:p>
          <w:p w14:paraId="4D645656" w14:textId="702AAAFA" w:rsidR="00186001" w:rsidRPr="00E43737" w:rsidRDefault="00186001" w:rsidP="002D440E">
            <w:pPr>
              <w:pStyle w:val="tabletextNS"/>
              <w:rPr>
                <w:rFonts w:ascii="Times New Roman" w:hAnsi="Times New Roman" w:cs="Times New Roman"/>
                <w:sz w:val="22"/>
                <w:szCs w:val="22"/>
              </w:rPr>
            </w:pPr>
            <w:r w:rsidRPr="00E43737">
              <w:rPr>
                <w:rFonts w:ascii="Times New Roman" w:hAnsi="Times New Roman" w:cs="Times New Roman"/>
                <w:sz w:val="22"/>
                <w:szCs w:val="22"/>
                <w:lang w:val="it-IT"/>
              </w:rPr>
              <w:t>Lamivudine 150</w:t>
            </w:r>
            <w:ins w:id="31" w:author="Author">
              <w:r w:rsidR="008A3F13">
                <w:rPr>
                  <w:rFonts w:ascii="Times New Roman" w:hAnsi="Times New Roman" w:cs="Times New Roman"/>
                  <w:sz w:val="22"/>
                  <w:szCs w:val="22"/>
                  <w:lang w:val="it-IT"/>
                </w:rPr>
                <w:t> </w:t>
              </w:r>
            </w:ins>
            <w:del w:id="32" w:author="Author">
              <w:r w:rsidRPr="00E43737" w:rsidDel="008A3F13">
                <w:rPr>
                  <w:rFonts w:ascii="Times New Roman" w:hAnsi="Times New Roman" w:cs="Times New Roman"/>
                  <w:sz w:val="22"/>
                  <w:szCs w:val="22"/>
                  <w:lang w:val="it-IT"/>
                </w:rPr>
                <w:delText xml:space="preserve"> </w:delText>
              </w:r>
            </w:del>
            <w:r w:rsidRPr="00E43737">
              <w:rPr>
                <w:rFonts w:ascii="Times New Roman" w:hAnsi="Times New Roman" w:cs="Times New Roman"/>
                <w:sz w:val="22"/>
                <w:szCs w:val="22"/>
                <w:lang w:val="it-IT"/>
              </w:rPr>
              <w:t xml:space="preserve">mg single dose </w:t>
            </w:r>
            <w:del w:id="33" w:author="Author">
              <w:r w:rsidRPr="00E43737" w:rsidDel="00B02B32">
                <w:rPr>
                  <w:rFonts w:ascii="Times New Roman" w:hAnsi="Times New Roman" w:cs="Times New Roman"/>
                  <w:sz w:val="22"/>
                  <w:szCs w:val="22"/>
                  <w:lang w:val="it-IT"/>
                </w:rPr>
                <w:delText xml:space="preserve"> </w:delText>
              </w:r>
            </w:del>
          </w:p>
        </w:tc>
        <w:tc>
          <w:tcPr>
            <w:tcW w:w="1679" w:type="pct"/>
          </w:tcPr>
          <w:p w14:paraId="1D50EFD8" w14:textId="77777777" w:rsidR="00186001" w:rsidRPr="00E43737" w:rsidRDefault="00186001" w:rsidP="002D440E">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 xml:space="preserve">Lamivudine: AUC  </w:t>
            </w:r>
            <w:r w:rsidRPr="00E43737">
              <w:rPr>
                <w:rFonts w:ascii="Times New Roman" w:hAnsi="Times New Roman" w:cs="Times New Roman"/>
                <w:snapToGrid w:val="0"/>
                <w:color w:val="000000"/>
                <w:sz w:val="22"/>
                <w:szCs w:val="22"/>
              </w:rPr>
              <w:sym w:font="Symbol" w:char="F0AB"/>
            </w:r>
          </w:p>
          <w:p w14:paraId="450DF9B3" w14:textId="77777777" w:rsidR="00186001" w:rsidRPr="00E43737" w:rsidRDefault="00186001" w:rsidP="002D440E">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 xml:space="preserve">Zidovudine : AUC  </w:t>
            </w:r>
            <w:r w:rsidRPr="00E43737">
              <w:rPr>
                <w:rFonts w:ascii="Times New Roman" w:hAnsi="Times New Roman" w:cs="Times New Roman"/>
                <w:snapToGrid w:val="0"/>
                <w:color w:val="000000"/>
                <w:sz w:val="22"/>
                <w:szCs w:val="22"/>
              </w:rPr>
              <w:sym w:font="Symbol" w:char="F0AB"/>
            </w:r>
          </w:p>
        </w:tc>
        <w:tc>
          <w:tcPr>
            <w:tcW w:w="1632" w:type="pct"/>
            <w:vMerge/>
          </w:tcPr>
          <w:p w14:paraId="443125C3" w14:textId="77777777" w:rsidR="00186001" w:rsidRPr="00E43737" w:rsidRDefault="00186001" w:rsidP="002D440E">
            <w:pPr>
              <w:pStyle w:val="tabletextNS"/>
              <w:rPr>
                <w:rFonts w:ascii="Times New Roman" w:hAnsi="Times New Roman" w:cs="Times New Roman"/>
                <w:color w:val="000000"/>
                <w:sz w:val="22"/>
                <w:szCs w:val="22"/>
              </w:rPr>
            </w:pPr>
          </w:p>
        </w:tc>
      </w:tr>
      <w:tr w:rsidR="004C0A70" w:rsidRPr="00E43737" w14:paraId="2B60EEAA" w14:textId="77777777" w:rsidTr="002D440E">
        <w:trPr>
          <w:cantSplit/>
        </w:trPr>
        <w:tc>
          <w:tcPr>
            <w:tcW w:w="1689" w:type="pct"/>
          </w:tcPr>
          <w:p w14:paraId="27588C7F" w14:textId="77777777" w:rsidR="004C0A70" w:rsidRPr="00E43737" w:rsidRDefault="004C0A70" w:rsidP="004C0A70">
            <w:pPr>
              <w:pStyle w:val="tabletextNS"/>
              <w:rPr>
                <w:rFonts w:ascii="Times New Roman" w:hAnsi="Times New Roman" w:cs="Times New Roman"/>
                <w:b/>
                <w:sz w:val="22"/>
                <w:szCs w:val="22"/>
                <w:lang w:val="it-IT"/>
              </w:rPr>
            </w:pPr>
            <w:r w:rsidRPr="001437F6">
              <w:rPr>
                <w:rFonts w:ascii="Times New Roman" w:hAnsi="Times New Roman" w:cs="Times New Roman"/>
                <w:sz w:val="22"/>
                <w:szCs w:val="22"/>
              </w:rPr>
              <w:t>Emtricitabine/Lamivudine</w:t>
            </w:r>
          </w:p>
        </w:tc>
        <w:tc>
          <w:tcPr>
            <w:tcW w:w="1679" w:type="pct"/>
          </w:tcPr>
          <w:p w14:paraId="0B129F7C" w14:textId="77777777" w:rsidR="004C0A70" w:rsidRPr="00E43737" w:rsidRDefault="004C0A70" w:rsidP="004C0A70">
            <w:pPr>
              <w:pStyle w:val="tabletextNS"/>
              <w:rPr>
                <w:rFonts w:ascii="Times New Roman" w:hAnsi="Times New Roman" w:cs="Times New Roman"/>
                <w:b/>
                <w:sz w:val="22"/>
                <w:szCs w:val="22"/>
                <w:lang w:val="it-IT"/>
              </w:rPr>
            </w:pPr>
          </w:p>
        </w:tc>
        <w:tc>
          <w:tcPr>
            <w:tcW w:w="1632" w:type="pct"/>
          </w:tcPr>
          <w:p w14:paraId="647D0620" w14:textId="77777777" w:rsidR="004C0A70" w:rsidRPr="000179E7" w:rsidRDefault="000179E7" w:rsidP="000179E7">
            <w:pPr>
              <w:pStyle w:val="tabletextNS"/>
              <w:rPr>
                <w:rFonts w:ascii="Times New Roman" w:hAnsi="Times New Roman" w:cs="Times New Roman"/>
                <w:sz w:val="22"/>
                <w:szCs w:val="22"/>
                <w:lang w:val="it-IT"/>
              </w:rPr>
            </w:pPr>
            <w:r>
              <w:rPr>
                <w:rFonts w:ascii="Times New Roman" w:hAnsi="Times New Roman" w:cs="Times New Roman"/>
                <w:sz w:val="22"/>
                <w:szCs w:val="22"/>
                <w:lang w:val="it-IT"/>
              </w:rPr>
              <w:t>Due to similarities, Kivexa</w:t>
            </w:r>
            <w:r w:rsidRPr="000179E7">
              <w:rPr>
                <w:rFonts w:ascii="Times New Roman" w:hAnsi="Times New Roman" w:cs="Times New Roman"/>
                <w:sz w:val="22"/>
                <w:szCs w:val="22"/>
                <w:lang w:val="it-IT"/>
              </w:rPr>
              <w:t xml:space="preserve"> should not be administered concomitantly with other cytidine analogues, such as emtricitabine.</w:t>
            </w:r>
          </w:p>
        </w:tc>
      </w:tr>
      <w:tr w:rsidR="004C0A70" w:rsidRPr="00E43737" w14:paraId="579A969E" w14:textId="77777777" w:rsidTr="004C0A70">
        <w:trPr>
          <w:cantSplit/>
        </w:trPr>
        <w:tc>
          <w:tcPr>
            <w:tcW w:w="5000" w:type="pct"/>
            <w:gridSpan w:val="3"/>
          </w:tcPr>
          <w:p w14:paraId="40B0BEF5" w14:textId="77777777" w:rsidR="004C0A70" w:rsidRPr="007F6A12" w:rsidRDefault="004C0A70" w:rsidP="004C0A70">
            <w:pPr>
              <w:pStyle w:val="tabletextNS"/>
              <w:rPr>
                <w:rFonts w:ascii="Times New Roman" w:hAnsi="Times New Roman" w:cs="Times New Roman"/>
                <w:sz w:val="22"/>
                <w:szCs w:val="22"/>
              </w:rPr>
            </w:pPr>
            <w:r w:rsidRPr="00E43737">
              <w:rPr>
                <w:rFonts w:ascii="Times New Roman" w:hAnsi="Times New Roman" w:cs="Times New Roman"/>
                <w:b/>
                <w:sz w:val="22"/>
                <w:szCs w:val="22"/>
                <w:lang w:val="it-IT"/>
              </w:rPr>
              <w:t>ANTI-INFECTIVE PRODUCTS</w:t>
            </w:r>
          </w:p>
        </w:tc>
      </w:tr>
      <w:tr w:rsidR="004C0A70" w:rsidRPr="00E43737" w14:paraId="617502E0" w14:textId="77777777" w:rsidTr="002D440E">
        <w:trPr>
          <w:cantSplit/>
        </w:trPr>
        <w:tc>
          <w:tcPr>
            <w:tcW w:w="1689" w:type="pct"/>
          </w:tcPr>
          <w:p w14:paraId="60910E87" w14:textId="77777777" w:rsidR="004C0A70" w:rsidRPr="00E43737" w:rsidRDefault="004C0A70" w:rsidP="004C0A70">
            <w:pPr>
              <w:pStyle w:val="tabletextNS"/>
              <w:rPr>
                <w:rFonts w:ascii="Times New Roman" w:hAnsi="Times New Roman" w:cs="Times New Roman"/>
                <w:sz w:val="22"/>
                <w:szCs w:val="22"/>
              </w:rPr>
            </w:pPr>
            <w:r w:rsidRPr="00E43737">
              <w:rPr>
                <w:rFonts w:ascii="Times New Roman" w:hAnsi="Times New Roman" w:cs="Times New Roman"/>
                <w:sz w:val="22"/>
                <w:szCs w:val="22"/>
              </w:rPr>
              <w:t>Trimethoprim/sulfamethoxazole (Co-trimoxazole)/Abacavir</w:t>
            </w:r>
          </w:p>
        </w:tc>
        <w:tc>
          <w:tcPr>
            <w:tcW w:w="1679" w:type="pct"/>
          </w:tcPr>
          <w:p w14:paraId="37E736CC" w14:textId="77777777" w:rsidR="004C0A70" w:rsidRPr="00E43737" w:rsidRDefault="004C0A70" w:rsidP="004C0A70">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Interaction not studied.</w:t>
            </w:r>
          </w:p>
        </w:tc>
        <w:tc>
          <w:tcPr>
            <w:tcW w:w="1632" w:type="pct"/>
            <w:vMerge w:val="restart"/>
          </w:tcPr>
          <w:p w14:paraId="3C2DFD36" w14:textId="77777777" w:rsidR="004C0A70" w:rsidRPr="00E43737" w:rsidRDefault="004C0A70" w:rsidP="004C0A70">
            <w:pPr>
              <w:pStyle w:val="tabletextNS"/>
              <w:rPr>
                <w:rFonts w:ascii="Times New Roman" w:hAnsi="Times New Roman" w:cs="Times New Roman"/>
                <w:color w:val="000000"/>
                <w:sz w:val="22"/>
                <w:szCs w:val="22"/>
              </w:rPr>
            </w:pPr>
            <w:r w:rsidRPr="00E43737">
              <w:rPr>
                <w:rFonts w:ascii="Times New Roman" w:hAnsi="Times New Roman" w:cs="Times New Roman"/>
                <w:color w:val="000000"/>
                <w:sz w:val="22"/>
                <w:szCs w:val="22"/>
              </w:rPr>
              <w:t xml:space="preserve">No </w:t>
            </w:r>
            <w:proofErr w:type="spellStart"/>
            <w:r w:rsidRPr="00E43737">
              <w:rPr>
                <w:rFonts w:ascii="Times New Roman" w:hAnsi="Times New Roman" w:cs="Times New Roman"/>
                <w:color w:val="000000"/>
                <w:sz w:val="22"/>
                <w:szCs w:val="22"/>
              </w:rPr>
              <w:t>Kivexa</w:t>
            </w:r>
            <w:proofErr w:type="spellEnd"/>
            <w:r w:rsidRPr="00E43737">
              <w:rPr>
                <w:rFonts w:ascii="Times New Roman" w:hAnsi="Times New Roman" w:cs="Times New Roman"/>
                <w:color w:val="000000"/>
                <w:sz w:val="22"/>
                <w:szCs w:val="22"/>
              </w:rPr>
              <w:t xml:space="preserve"> dosage adjustment necessary.</w:t>
            </w:r>
          </w:p>
          <w:p w14:paraId="4B57D6EF" w14:textId="77777777" w:rsidR="004C0A70" w:rsidRPr="00E43737" w:rsidRDefault="004C0A70" w:rsidP="004C0A70">
            <w:pPr>
              <w:pStyle w:val="tabletextNS"/>
              <w:rPr>
                <w:rFonts w:ascii="Times New Roman" w:hAnsi="Times New Roman" w:cs="Times New Roman"/>
                <w:color w:val="000000"/>
                <w:sz w:val="22"/>
                <w:szCs w:val="22"/>
              </w:rPr>
            </w:pPr>
          </w:p>
          <w:p w14:paraId="03DD7242" w14:textId="17B58F7D" w:rsidR="004C0A70" w:rsidRPr="007F6A12" w:rsidRDefault="004C0A70" w:rsidP="004C0A70">
            <w:pPr>
              <w:pStyle w:val="tabletextNS"/>
              <w:rPr>
                <w:rFonts w:ascii="Times New Roman" w:hAnsi="Times New Roman" w:cs="Times New Roman"/>
                <w:sz w:val="22"/>
                <w:szCs w:val="22"/>
              </w:rPr>
            </w:pPr>
            <w:r w:rsidRPr="00E43737">
              <w:rPr>
                <w:rFonts w:ascii="Times New Roman" w:hAnsi="Times New Roman" w:cs="Times New Roman"/>
                <w:color w:val="000000"/>
                <w:sz w:val="22"/>
                <w:szCs w:val="22"/>
              </w:rPr>
              <w:t>When concomitant administration with co</w:t>
            </w:r>
            <w:r>
              <w:rPr>
                <w:rFonts w:ascii="Times New Roman" w:hAnsi="Times New Roman" w:cs="Times New Roman"/>
                <w:color w:val="000000"/>
                <w:sz w:val="22"/>
                <w:szCs w:val="22"/>
              </w:rPr>
              <w:noBreakHyphen/>
            </w:r>
            <w:r w:rsidRPr="00E43737">
              <w:rPr>
                <w:rFonts w:ascii="Times New Roman" w:hAnsi="Times New Roman" w:cs="Times New Roman"/>
                <w:color w:val="000000"/>
                <w:sz w:val="22"/>
                <w:szCs w:val="22"/>
              </w:rPr>
              <w:t xml:space="preserve">trimoxazole is warranted, </w:t>
            </w:r>
            <w:r w:rsidRPr="00E43737">
              <w:rPr>
                <w:rFonts w:ascii="Times New Roman" w:hAnsi="Times New Roman" w:cs="Times New Roman"/>
                <w:color w:val="000000"/>
                <w:sz w:val="22"/>
                <w:szCs w:val="22"/>
              </w:rPr>
              <w:lastRenderedPageBreak/>
              <w:t xml:space="preserve">patients should be monitored clinically. High doses of </w:t>
            </w:r>
            <w:r w:rsidRPr="00E43737">
              <w:rPr>
                <w:rFonts w:ascii="Times New Roman" w:hAnsi="Times New Roman" w:cs="Times New Roman"/>
                <w:sz w:val="22"/>
                <w:szCs w:val="22"/>
              </w:rPr>
              <w:t>trimethoprim/ sulfamethoxazole</w:t>
            </w:r>
            <w:r w:rsidRPr="00E43737">
              <w:rPr>
                <w:rFonts w:ascii="Times New Roman" w:hAnsi="Times New Roman" w:cs="Times New Roman"/>
                <w:color w:val="000000"/>
                <w:sz w:val="22"/>
                <w:szCs w:val="22"/>
              </w:rPr>
              <w:t xml:space="preserve"> for the treatment of </w:t>
            </w:r>
            <w:r w:rsidRPr="00E43737">
              <w:rPr>
                <w:rFonts w:ascii="Times New Roman" w:hAnsi="Times New Roman" w:cs="Times New Roman"/>
                <w:i/>
                <w:color w:val="000000"/>
                <w:sz w:val="22"/>
                <w:szCs w:val="22"/>
              </w:rPr>
              <w:t>Pneumocystis</w:t>
            </w:r>
            <w:r w:rsidRPr="00E43737">
              <w:rPr>
                <w:rFonts w:ascii="Times New Roman" w:hAnsi="Times New Roman" w:cs="Times New Roman"/>
                <w:i/>
                <w:iCs/>
                <w:color w:val="1F497D"/>
                <w:sz w:val="22"/>
                <w:szCs w:val="22"/>
              </w:rPr>
              <w:t xml:space="preserve"> </w:t>
            </w:r>
            <w:proofErr w:type="spellStart"/>
            <w:r w:rsidRPr="00E43737">
              <w:rPr>
                <w:rFonts w:ascii="Times New Roman" w:hAnsi="Times New Roman" w:cs="Times New Roman"/>
                <w:i/>
                <w:iCs/>
                <w:sz w:val="22"/>
                <w:szCs w:val="22"/>
              </w:rPr>
              <w:t>jirovecii</w:t>
            </w:r>
            <w:proofErr w:type="spellEnd"/>
            <w:r w:rsidRPr="00E43737">
              <w:rPr>
                <w:rFonts w:ascii="Times New Roman" w:hAnsi="Times New Roman" w:cs="Times New Roman"/>
                <w:i/>
                <w:sz w:val="22"/>
                <w:szCs w:val="22"/>
              </w:rPr>
              <w:t xml:space="preserve"> </w:t>
            </w:r>
            <w:r w:rsidRPr="00E43737">
              <w:rPr>
                <w:rFonts w:ascii="Times New Roman" w:hAnsi="Times New Roman" w:cs="Times New Roman"/>
                <w:color w:val="000000"/>
                <w:sz w:val="22"/>
                <w:szCs w:val="22"/>
              </w:rPr>
              <w:t>pneumonia (PCP) and toxoplasmosis have not been studied and should be avoided</w:t>
            </w:r>
          </w:p>
        </w:tc>
      </w:tr>
      <w:tr w:rsidR="004C0A70" w:rsidRPr="00E43737" w14:paraId="13822E26" w14:textId="77777777" w:rsidTr="002D440E">
        <w:trPr>
          <w:cantSplit/>
        </w:trPr>
        <w:tc>
          <w:tcPr>
            <w:tcW w:w="1689" w:type="pct"/>
          </w:tcPr>
          <w:p w14:paraId="60FC2E5B" w14:textId="77777777" w:rsidR="004C0A70" w:rsidRPr="00E43737" w:rsidRDefault="004C0A70" w:rsidP="004C0A70">
            <w:pPr>
              <w:pStyle w:val="tabletextNS"/>
              <w:rPr>
                <w:rFonts w:ascii="Times New Roman" w:hAnsi="Times New Roman" w:cs="Times New Roman"/>
                <w:sz w:val="22"/>
                <w:szCs w:val="22"/>
              </w:rPr>
            </w:pPr>
            <w:r w:rsidRPr="00E43737">
              <w:rPr>
                <w:rFonts w:ascii="Times New Roman" w:hAnsi="Times New Roman" w:cs="Times New Roman"/>
                <w:sz w:val="22"/>
                <w:szCs w:val="22"/>
              </w:rPr>
              <w:t>Trimethoprim/sulfamethoxazole</w:t>
            </w:r>
          </w:p>
          <w:p w14:paraId="458B30E0" w14:textId="77777777" w:rsidR="004C0A70" w:rsidRPr="00E43737" w:rsidRDefault="004C0A70" w:rsidP="004C0A70">
            <w:pPr>
              <w:pStyle w:val="tabletextNS"/>
              <w:rPr>
                <w:rFonts w:ascii="Times New Roman" w:hAnsi="Times New Roman" w:cs="Times New Roman"/>
                <w:sz w:val="22"/>
                <w:szCs w:val="22"/>
              </w:rPr>
            </w:pPr>
            <w:r w:rsidRPr="00E43737">
              <w:rPr>
                <w:rFonts w:ascii="Times New Roman" w:hAnsi="Times New Roman" w:cs="Times New Roman"/>
                <w:sz w:val="22"/>
                <w:szCs w:val="22"/>
              </w:rPr>
              <w:t>(Co-trimoxazole)/Lamivudine</w:t>
            </w:r>
          </w:p>
          <w:p w14:paraId="07DED6B9" w14:textId="5E318AE8" w:rsidR="004C0A70" w:rsidRPr="00E43737" w:rsidRDefault="004C0A70" w:rsidP="004C0A70">
            <w:pPr>
              <w:pStyle w:val="tabletextNS"/>
              <w:rPr>
                <w:rFonts w:ascii="Times New Roman" w:hAnsi="Times New Roman" w:cs="Times New Roman"/>
                <w:sz w:val="22"/>
                <w:szCs w:val="22"/>
              </w:rPr>
            </w:pPr>
            <w:r w:rsidRPr="00E43737">
              <w:rPr>
                <w:rFonts w:ascii="Times New Roman" w:hAnsi="Times New Roman" w:cs="Times New Roman"/>
                <w:sz w:val="22"/>
                <w:szCs w:val="22"/>
              </w:rPr>
              <w:t>(160</w:t>
            </w:r>
            <w:ins w:id="34" w:author="Author">
              <w:r w:rsidR="008A3F13">
                <w:rPr>
                  <w:rFonts w:ascii="Times New Roman" w:hAnsi="Times New Roman" w:cs="Times New Roman"/>
                  <w:sz w:val="22"/>
                  <w:szCs w:val="22"/>
                </w:rPr>
                <w:t> </w:t>
              </w:r>
            </w:ins>
            <w:del w:id="35" w:author="Author">
              <w:r w:rsidDel="008A3F13">
                <w:rPr>
                  <w:rFonts w:ascii="Times New Roman" w:hAnsi="Times New Roman" w:cs="Times New Roman"/>
                  <w:sz w:val="22"/>
                  <w:szCs w:val="22"/>
                </w:rPr>
                <w:delText xml:space="preserve"> </w:delText>
              </w:r>
            </w:del>
            <w:r w:rsidRPr="00E43737">
              <w:rPr>
                <w:rFonts w:ascii="Times New Roman" w:hAnsi="Times New Roman" w:cs="Times New Roman"/>
                <w:sz w:val="22"/>
                <w:szCs w:val="22"/>
              </w:rPr>
              <w:t>mg/800</w:t>
            </w:r>
            <w:ins w:id="36" w:author="Author">
              <w:r w:rsidR="008A3F13">
                <w:rPr>
                  <w:rFonts w:ascii="Times New Roman" w:hAnsi="Times New Roman" w:cs="Times New Roman"/>
                  <w:sz w:val="22"/>
                  <w:szCs w:val="22"/>
                </w:rPr>
                <w:t> </w:t>
              </w:r>
            </w:ins>
            <w:del w:id="37" w:author="Author">
              <w:r w:rsidDel="008A3F13">
                <w:rPr>
                  <w:rFonts w:ascii="Times New Roman" w:hAnsi="Times New Roman" w:cs="Times New Roman"/>
                  <w:sz w:val="22"/>
                  <w:szCs w:val="22"/>
                </w:rPr>
                <w:delText xml:space="preserve"> </w:delText>
              </w:r>
            </w:del>
            <w:r w:rsidRPr="00E43737">
              <w:rPr>
                <w:rFonts w:ascii="Times New Roman" w:hAnsi="Times New Roman" w:cs="Times New Roman"/>
                <w:sz w:val="22"/>
                <w:szCs w:val="22"/>
              </w:rPr>
              <w:t>mg once daily for 5 days/</w:t>
            </w:r>
            <w:r w:rsidRPr="00E43737">
              <w:rPr>
                <w:rFonts w:ascii="Times New Roman" w:hAnsi="Times New Roman" w:cs="Times New Roman"/>
                <w:sz w:val="22"/>
                <w:szCs w:val="22"/>
                <w:lang w:val="it-IT"/>
              </w:rPr>
              <w:t>300</w:t>
            </w:r>
            <w:ins w:id="38" w:author="Author">
              <w:r w:rsidR="008A3F13">
                <w:rPr>
                  <w:rFonts w:ascii="Times New Roman" w:hAnsi="Times New Roman" w:cs="Times New Roman"/>
                  <w:sz w:val="22"/>
                  <w:szCs w:val="22"/>
                  <w:lang w:val="it-IT"/>
                </w:rPr>
                <w:t> </w:t>
              </w:r>
            </w:ins>
            <w:del w:id="39" w:author="Author">
              <w:r w:rsidDel="008A3F13">
                <w:rPr>
                  <w:rFonts w:ascii="Times New Roman" w:hAnsi="Times New Roman" w:cs="Times New Roman"/>
                  <w:sz w:val="22"/>
                  <w:szCs w:val="22"/>
                  <w:lang w:val="it-IT"/>
                </w:rPr>
                <w:delText xml:space="preserve"> </w:delText>
              </w:r>
            </w:del>
            <w:r w:rsidRPr="00E43737">
              <w:rPr>
                <w:rFonts w:ascii="Times New Roman" w:hAnsi="Times New Roman" w:cs="Times New Roman"/>
                <w:sz w:val="22"/>
                <w:szCs w:val="22"/>
                <w:lang w:val="it-IT"/>
              </w:rPr>
              <w:t>mg single dose)</w:t>
            </w:r>
          </w:p>
        </w:tc>
        <w:tc>
          <w:tcPr>
            <w:tcW w:w="1679" w:type="pct"/>
          </w:tcPr>
          <w:p w14:paraId="0AE0266A" w14:textId="77777777" w:rsidR="004C0A70" w:rsidRPr="00E43737" w:rsidRDefault="004C0A70" w:rsidP="004C0A70">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 xml:space="preserve">Lamivudine: AUC </w:t>
            </w:r>
            <w:r w:rsidRPr="00E43737">
              <w:rPr>
                <w:rFonts w:ascii="Times New Roman" w:hAnsi="Times New Roman" w:cs="Times New Roman"/>
                <w:snapToGrid w:val="0"/>
                <w:color w:val="000000"/>
                <w:sz w:val="22"/>
                <w:szCs w:val="22"/>
              </w:rPr>
              <w:sym w:font="Symbol" w:char="F0AD"/>
            </w:r>
            <w:r w:rsidRPr="00E43737">
              <w:rPr>
                <w:rFonts w:ascii="Times New Roman" w:hAnsi="Times New Roman" w:cs="Times New Roman"/>
                <w:snapToGrid w:val="0"/>
                <w:color w:val="000000"/>
                <w:sz w:val="22"/>
                <w:szCs w:val="22"/>
              </w:rPr>
              <w:t>40%</w:t>
            </w:r>
          </w:p>
          <w:p w14:paraId="542E749E" w14:textId="77777777" w:rsidR="004C0A70" w:rsidRPr="00E43737" w:rsidRDefault="004C0A70" w:rsidP="004C0A70">
            <w:pPr>
              <w:pStyle w:val="tabletextNS"/>
              <w:rPr>
                <w:rFonts w:ascii="Times New Roman" w:hAnsi="Times New Roman" w:cs="Times New Roman"/>
                <w:snapToGrid w:val="0"/>
                <w:color w:val="000000"/>
                <w:sz w:val="22"/>
                <w:szCs w:val="22"/>
              </w:rPr>
            </w:pPr>
          </w:p>
          <w:p w14:paraId="153CAF83" w14:textId="77777777" w:rsidR="004C0A70" w:rsidRPr="00E43737" w:rsidRDefault="004C0A70" w:rsidP="004C0A70">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 xml:space="preserve">Trimethoprim: AUC </w:t>
            </w:r>
            <w:r w:rsidRPr="00E43737">
              <w:rPr>
                <w:rFonts w:ascii="Times New Roman" w:hAnsi="Times New Roman" w:cs="Times New Roman"/>
                <w:snapToGrid w:val="0"/>
                <w:color w:val="000000"/>
                <w:sz w:val="22"/>
                <w:szCs w:val="22"/>
              </w:rPr>
              <w:sym w:font="Symbol" w:char="F0AB"/>
            </w:r>
          </w:p>
          <w:p w14:paraId="5425ED76" w14:textId="77777777" w:rsidR="004C0A70" w:rsidRPr="00E43737" w:rsidRDefault="004C0A70" w:rsidP="004C0A70">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 xml:space="preserve">Sulfamethoxazole: AUC </w:t>
            </w:r>
            <w:r w:rsidRPr="00E43737">
              <w:rPr>
                <w:rFonts w:ascii="Times New Roman" w:hAnsi="Times New Roman" w:cs="Times New Roman"/>
                <w:snapToGrid w:val="0"/>
                <w:color w:val="000000"/>
                <w:sz w:val="22"/>
                <w:szCs w:val="22"/>
              </w:rPr>
              <w:sym w:font="Symbol" w:char="F0AB"/>
            </w:r>
          </w:p>
          <w:p w14:paraId="4E139C89" w14:textId="77777777" w:rsidR="004C0A70" w:rsidRPr="00E43737" w:rsidRDefault="004C0A70" w:rsidP="004C0A70">
            <w:pPr>
              <w:pStyle w:val="tabletextNS"/>
              <w:rPr>
                <w:rFonts w:ascii="Times New Roman" w:hAnsi="Times New Roman" w:cs="Times New Roman"/>
                <w:snapToGrid w:val="0"/>
                <w:color w:val="000000"/>
                <w:sz w:val="22"/>
                <w:szCs w:val="22"/>
              </w:rPr>
            </w:pPr>
          </w:p>
          <w:p w14:paraId="61691759" w14:textId="77777777" w:rsidR="004C0A70" w:rsidRPr="00E43737" w:rsidRDefault="004C0A70" w:rsidP="004C0A70">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(organic cation transporter inhibition)</w:t>
            </w:r>
          </w:p>
        </w:tc>
        <w:tc>
          <w:tcPr>
            <w:tcW w:w="1632" w:type="pct"/>
            <w:vMerge/>
          </w:tcPr>
          <w:p w14:paraId="17B19A89" w14:textId="77777777" w:rsidR="004C0A70" w:rsidRPr="007F6A12" w:rsidRDefault="004C0A70" w:rsidP="004C0A70">
            <w:pPr>
              <w:pStyle w:val="tabletextNS"/>
              <w:rPr>
                <w:rFonts w:ascii="Times New Roman" w:hAnsi="Times New Roman" w:cs="Times New Roman"/>
                <w:sz w:val="22"/>
                <w:szCs w:val="22"/>
              </w:rPr>
            </w:pPr>
          </w:p>
        </w:tc>
      </w:tr>
      <w:tr w:rsidR="000C049A" w:rsidRPr="00E43737" w14:paraId="6ABF8D06" w14:textId="77777777" w:rsidTr="000C049A">
        <w:trPr>
          <w:cantSplit/>
        </w:trPr>
        <w:tc>
          <w:tcPr>
            <w:tcW w:w="5000" w:type="pct"/>
            <w:gridSpan w:val="3"/>
          </w:tcPr>
          <w:p w14:paraId="04311A03" w14:textId="77777777" w:rsidR="000C049A" w:rsidRPr="00E43737" w:rsidDel="005B0600" w:rsidRDefault="000C049A" w:rsidP="000C049A">
            <w:pPr>
              <w:pStyle w:val="tabletextNS"/>
              <w:rPr>
                <w:rFonts w:ascii="Times New Roman" w:hAnsi="Times New Roman" w:cs="Times New Roman"/>
                <w:b/>
                <w:sz w:val="22"/>
                <w:szCs w:val="22"/>
              </w:rPr>
            </w:pPr>
            <w:r w:rsidRPr="00E43737">
              <w:rPr>
                <w:rFonts w:ascii="Times New Roman" w:hAnsi="Times New Roman" w:cs="Times New Roman"/>
                <w:b/>
                <w:sz w:val="22"/>
                <w:szCs w:val="22"/>
              </w:rPr>
              <w:t>ANTIMYCOBACTERIALS</w:t>
            </w:r>
          </w:p>
        </w:tc>
      </w:tr>
      <w:tr w:rsidR="000C049A" w:rsidRPr="00E43737" w14:paraId="65E4FA66" w14:textId="77777777" w:rsidTr="002D440E">
        <w:trPr>
          <w:cantSplit/>
        </w:trPr>
        <w:tc>
          <w:tcPr>
            <w:tcW w:w="1689" w:type="pct"/>
          </w:tcPr>
          <w:p w14:paraId="51921843" w14:textId="77777777" w:rsidR="000C049A" w:rsidRPr="00E43737" w:rsidRDefault="000C049A" w:rsidP="000C049A">
            <w:pPr>
              <w:pStyle w:val="tabletextNS"/>
              <w:rPr>
                <w:rFonts w:ascii="Times New Roman" w:hAnsi="Times New Roman" w:cs="Times New Roman"/>
                <w:sz w:val="22"/>
                <w:szCs w:val="22"/>
              </w:rPr>
            </w:pPr>
            <w:r w:rsidRPr="00E43737">
              <w:rPr>
                <w:rFonts w:ascii="Times New Roman" w:hAnsi="Times New Roman" w:cs="Times New Roman"/>
                <w:sz w:val="22"/>
                <w:szCs w:val="22"/>
              </w:rPr>
              <w:t>Rifampicin/Abacavir</w:t>
            </w:r>
          </w:p>
        </w:tc>
        <w:tc>
          <w:tcPr>
            <w:tcW w:w="1679" w:type="pct"/>
          </w:tcPr>
          <w:p w14:paraId="6CB9B08F" w14:textId="77777777" w:rsidR="000C049A" w:rsidRPr="00E43737" w:rsidRDefault="000C049A" w:rsidP="000C049A">
            <w:pPr>
              <w:pStyle w:val="tabletextNS"/>
              <w:rPr>
                <w:rFonts w:ascii="Times New Roman" w:hAnsi="Times New Roman" w:cs="Times New Roman"/>
                <w:sz w:val="22"/>
                <w:szCs w:val="22"/>
              </w:rPr>
            </w:pPr>
            <w:r w:rsidRPr="00E43737">
              <w:rPr>
                <w:rFonts w:ascii="Times New Roman" w:hAnsi="Times New Roman" w:cs="Times New Roman"/>
                <w:sz w:val="22"/>
                <w:szCs w:val="22"/>
              </w:rPr>
              <w:t>Interaction not studied.</w:t>
            </w:r>
          </w:p>
          <w:p w14:paraId="2AB73F35" w14:textId="77777777" w:rsidR="000C049A" w:rsidRPr="00E43737" w:rsidRDefault="000C049A" w:rsidP="000C049A">
            <w:pPr>
              <w:pStyle w:val="tabletextNS"/>
              <w:rPr>
                <w:rFonts w:ascii="Times New Roman" w:hAnsi="Times New Roman" w:cs="Times New Roman"/>
                <w:sz w:val="22"/>
                <w:szCs w:val="22"/>
              </w:rPr>
            </w:pPr>
          </w:p>
          <w:p w14:paraId="5300A567" w14:textId="77777777" w:rsidR="000C049A" w:rsidRPr="00E43737" w:rsidRDefault="000C049A" w:rsidP="000C049A">
            <w:pPr>
              <w:pStyle w:val="tabletextNS"/>
              <w:rPr>
                <w:rFonts w:ascii="Times New Roman" w:hAnsi="Times New Roman" w:cs="Times New Roman"/>
                <w:sz w:val="22"/>
                <w:szCs w:val="22"/>
              </w:rPr>
            </w:pPr>
            <w:r w:rsidRPr="00E43737">
              <w:rPr>
                <w:rFonts w:ascii="Times New Roman" w:hAnsi="Times New Roman" w:cs="Times New Roman"/>
                <w:sz w:val="22"/>
                <w:szCs w:val="22"/>
              </w:rPr>
              <w:t>Potential to slightly decrease abacavir plasma concentrations through UGT induction.</w:t>
            </w:r>
          </w:p>
        </w:tc>
        <w:tc>
          <w:tcPr>
            <w:tcW w:w="1632" w:type="pct"/>
            <w:vMerge w:val="restart"/>
          </w:tcPr>
          <w:p w14:paraId="5AD62F64" w14:textId="77777777" w:rsidR="000C049A" w:rsidRPr="007F6A12" w:rsidRDefault="000C049A" w:rsidP="000C049A">
            <w:pPr>
              <w:pStyle w:val="tabletextNS"/>
              <w:rPr>
                <w:rFonts w:ascii="Times New Roman" w:hAnsi="Times New Roman" w:cs="Times New Roman"/>
                <w:sz w:val="22"/>
                <w:szCs w:val="22"/>
              </w:rPr>
            </w:pPr>
            <w:r w:rsidRPr="00E43737">
              <w:rPr>
                <w:rFonts w:ascii="Times New Roman" w:hAnsi="Times New Roman" w:cs="Times New Roman"/>
                <w:color w:val="000000"/>
                <w:sz w:val="22"/>
                <w:szCs w:val="22"/>
              </w:rPr>
              <w:t>Insufficient data to recommend dosage adjustment.</w:t>
            </w:r>
          </w:p>
        </w:tc>
      </w:tr>
      <w:tr w:rsidR="000C049A" w:rsidRPr="00E43737" w14:paraId="216876AD" w14:textId="77777777" w:rsidTr="002D440E">
        <w:trPr>
          <w:cantSplit/>
        </w:trPr>
        <w:tc>
          <w:tcPr>
            <w:tcW w:w="1689" w:type="pct"/>
          </w:tcPr>
          <w:p w14:paraId="1C670A8D" w14:textId="77777777" w:rsidR="000C049A" w:rsidRPr="00E43737" w:rsidRDefault="000C049A" w:rsidP="000C049A">
            <w:pPr>
              <w:pStyle w:val="tabletextNS"/>
              <w:rPr>
                <w:rFonts w:ascii="Times New Roman" w:hAnsi="Times New Roman" w:cs="Times New Roman"/>
                <w:sz w:val="22"/>
                <w:szCs w:val="22"/>
              </w:rPr>
            </w:pPr>
            <w:r w:rsidRPr="00E43737">
              <w:rPr>
                <w:rFonts w:ascii="Times New Roman" w:hAnsi="Times New Roman" w:cs="Times New Roman"/>
                <w:sz w:val="22"/>
                <w:szCs w:val="22"/>
              </w:rPr>
              <w:t>Rifampicin/Lamivudine</w:t>
            </w:r>
          </w:p>
        </w:tc>
        <w:tc>
          <w:tcPr>
            <w:tcW w:w="1679" w:type="pct"/>
          </w:tcPr>
          <w:p w14:paraId="380C817D" w14:textId="77777777" w:rsidR="000C049A" w:rsidRPr="00E43737" w:rsidRDefault="000C049A" w:rsidP="000C049A">
            <w:pPr>
              <w:pStyle w:val="tabletextNS"/>
              <w:rPr>
                <w:rFonts w:ascii="Times New Roman" w:hAnsi="Times New Roman" w:cs="Times New Roman"/>
                <w:sz w:val="22"/>
                <w:szCs w:val="22"/>
              </w:rPr>
            </w:pPr>
            <w:r w:rsidRPr="00E43737">
              <w:rPr>
                <w:rFonts w:ascii="Times New Roman" w:hAnsi="Times New Roman" w:cs="Times New Roman"/>
                <w:sz w:val="22"/>
                <w:szCs w:val="22"/>
              </w:rPr>
              <w:t>Interaction not studied.</w:t>
            </w:r>
          </w:p>
        </w:tc>
        <w:tc>
          <w:tcPr>
            <w:tcW w:w="1632" w:type="pct"/>
            <w:vMerge/>
          </w:tcPr>
          <w:p w14:paraId="52D07013" w14:textId="77777777" w:rsidR="000C049A" w:rsidRPr="007F6A12" w:rsidRDefault="000C049A" w:rsidP="000C049A">
            <w:pPr>
              <w:pStyle w:val="tabletextNS"/>
              <w:rPr>
                <w:rFonts w:ascii="Times New Roman" w:hAnsi="Times New Roman" w:cs="Times New Roman"/>
                <w:sz w:val="22"/>
                <w:szCs w:val="22"/>
              </w:rPr>
            </w:pPr>
          </w:p>
        </w:tc>
      </w:tr>
      <w:tr w:rsidR="000179E7" w:rsidRPr="00E43737" w14:paraId="189C60F9" w14:textId="77777777" w:rsidTr="000179E7">
        <w:trPr>
          <w:cantSplit/>
        </w:trPr>
        <w:tc>
          <w:tcPr>
            <w:tcW w:w="5000" w:type="pct"/>
            <w:gridSpan w:val="3"/>
          </w:tcPr>
          <w:p w14:paraId="3F9D824C" w14:textId="77777777" w:rsidR="000179E7" w:rsidRPr="007F6A12" w:rsidRDefault="000179E7" w:rsidP="000C049A">
            <w:pPr>
              <w:pStyle w:val="tabletextNS"/>
              <w:rPr>
                <w:rFonts w:ascii="Times New Roman" w:hAnsi="Times New Roman" w:cs="Times New Roman"/>
                <w:sz w:val="22"/>
                <w:szCs w:val="22"/>
              </w:rPr>
            </w:pPr>
            <w:r w:rsidRPr="00E43737">
              <w:rPr>
                <w:rFonts w:ascii="Times New Roman" w:hAnsi="Times New Roman" w:cs="Times New Roman"/>
                <w:b/>
                <w:color w:val="000000"/>
                <w:sz w:val="22"/>
                <w:szCs w:val="22"/>
              </w:rPr>
              <w:t>ANTICONVULSANTS</w:t>
            </w:r>
          </w:p>
        </w:tc>
      </w:tr>
      <w:tr w:rsidR="000179E7" w:rsidRPr="00E43737" w14:paraId="55C3D1E8" w14:textId="77777777" w:rsidTr="002D440E">
        <w:trPr>
          <w:cantSplit/>
        </w:trPr>
        <w:tc>
          <w:tcPr>
            <w:tcW w:w="1689" w:type="pct"/>
          </w:tcPr>
          <w:p w14:paraId="4240EF3F" w14:textId="77777777" w:rsidR="000179E7" w:rsidRPr="00E43737" w:rsidRDefault="000179E7" w:rsidP="000179E7">
            <w:pPr>
              <w:pStyle w:val="tabletextNS"/>
              <w:rPr>
                <w:rFonts w:ascii="Times New Roman" w:hAnsi="Times New Roman" w:cs="Times New Roman"/>
                <w:sz w:val="22"/>
                <w:szCs w:val="22"/>
              </w:rPr>
            </w:pPr>
            <w:r w:rsidRPr="00E43737">
              <w:rPr>
                <w:rFonts w:ascii="Times New Roman" w:hAnsi="Times New Roman" w:cs="Times New Roman"/>
                <w:sz w:val="22"/>
                <w:szCs w:val="22"/>
              </w:rPr>
              <w:t>Phenobarbital/Abacavir</w:t>
            </w:r>
          </w:p>
        </w:tc>
        <w:tc>
          <w:tcPr>
            <w:tcW w:w="1679" w:type="pct"/>
          </w:tcPr>
          <w:p w14:paraId="502725F8" w14:textId="77777777" w:rsidR="000179E7" w:rsidRPr="00E43737" w:rsidRDefault="000179E7" w:rsidP="000179E7">
            <w:pPr>
              <w:pStyle w:val="tabletextNS"/>
              <w:rPr>
                <w:rFonts w:ascii="Times New Roman" w:hAnsi="Times New Roman" w:cs="Times New Roman"/>
                <w:sz w:val="22"/>
                <w:szCs w:val="22"/>
              </w:rPr>
            </w:pPr>
            <w:r w:rsidRPr="00E43737">
              <w:rPr>
                <w:rFonts w:ascii="Times New Roman" w:hAnsi="Times New Roman" w:cs="Times New Roman"/>
                <w:sz w:val="22"/>
                <w:szCs w:val="22"/>
              </w:rPr>
              <w:t>Interaction not studied.</w:t>
            </w:r>
          </w:p>
          <w:p w14:paraId="08E86C05" w14:textId="77777777" w:rsidR="000179E7" w:rsidRPr="00E43737" w:rsidRDefault="000179E7" w:rsidP="000179E7">
            <w:pPr>
              <w:pStyle w:val="tabletextNS"/>
              <w:rPr>
                <w:rFonts w:ascii="Times New Roman" w:hAnsi="Times New Roman" w:cs="Times New Roman"/>
                <w:sz w:val="22"/>
                <w:szCs w:val="22"/>
              </w:rPr>
            </w:pPr>
          </w:p>
          <w:p w14:paraId="5784B5E2" w14:textId="77777777" w:rsidR="000179E7" w:rsidRPr="00E43737" w:rsidRDefault="000179E7" w:rsidP="000179E7">
            <w:pPr>
              <w:pStyle w:val="tabletextNS"/>
              <w:rPr>
                <w:rFonts w:ascii="Times New Roman" w:hAnsi="Times New Roman" w:cs="Times New Roman"/>
                <w:sz w:val="22"/>
                <w:szCs w:val="22"/>
              </w:rPr>
            </w:pPr>
            <w:r w:rsidRPr="00E43737">
              <w:rPr>
                <w:rFonts w:ascii="Times New Roman" w:hAnsi="Times New Roman" w:cs="Times New Roman"/>
                <w:sz w:val="22"/>
                <w:szCs w:val="22"/>
              </w:rPr>
              <w:t>Potential to slightly decrease abacavir plasma concentrations through UGT induction.</w:t>
            </w:r>
          </w:p>
        </w:tc>
        <w:tc>
          <w:tcPr>
            <w:tcW w:w="1632" w:type="pct"/>
            <w:vMerge w:val="restart"/>
          </w:tcPr>
          <w:p w14:paraId="1942968A" w14:textId="77777777" w:rsidR="000179E7" w:rsidRDefault="000179E7" w:rsidP="000179E7">
            <w:pPr>
              <w:pStyle w:val="tabletextNS"/>
              <w:rPr>
                <w:rFonts w:ascii="Times New Roman" w:hAnsi="Times New Roman" w:cs="Times New Roman"/>
                <w:color w:val="000000"/>
                <w:sz w:val="22"/>
                <w:szCs w:val="22"/>
              </w:rPr>
            </w:pPr>
            <w:r w:rsidRPr="00E43737">
              <w:rPr>
                <w:rFonts w:ascii="Times New Roman" w:hAnsi="Times New Roman" w:cs="Times New Roman"/>
                <w:color w:val="000000"/>
                <w:sz w:val="22"/>
                <w:szCs w:val="22"/>
              </w:rPr>
              <w:t>Insufficient data to recommend dosage adjustment.</w:t>
            </w:r>
          </w:p>
          <w:p w14:paraId="2A95F424" w14:textId="77777777" w:rsidR="000179E7" w:rsidRPr="007F6A12" w:rsidRDefault="000179E7" w:rsidP="000179E7">
            <w:pPr>
              <w:pStyle w:val="tabletextNS"/>
              <w:rPr>
                <w:rFonts w:ascii="Times New Roman" w:hAnsi="Times New Roman" w:cs="Times New Roman"/>
                <w:sz w:val="22"/>
                <w:szCs w:val="22"/>
              </w:rPr>
            </w:pPr>
          </w:p>
        </w:tc>
      </w:tr>
      <w:tr w:rsidR="000179E7" w:rsidRPr="00E43737" w14:paraId="6FCE24CA" w14:textId="77777777" w:rsidTr="002D440E">
        <w:trPr>
          <w:cantSplit/>
        </w:trPr>
        <w:tc>
          <w:tcPr>
            <w:tcW w:w="1689" w:type="pct"/>
          </w:tcPr>
          <w:p w14:paraId="5458A066" w14:textId="77777777" w:rsidR="000179E7" w:rsidRPr="00E43737" w:rsidRDefault="000179E7" w:rsidP="000179E7">
            <w:pPr>
              <w:pStyle w:val="tabletextNS"/>
              <w:rPr>
                <w:rFonts w:ascii="Times New Roman" w:hAnsi="Times New Roman" w:cs="Times New Roman"/>
                <w:sz w:val="22"/>
                <w:szCs w:val="22"/>
              </w:rPr>
            </w:pPr>
            <w:r w:rsidRPr="00E43737">
              <w:rPr>
                <w:rFonts w:ascii="Times New Roman" w:hAnsi="Times New Roman" w:cs="Times New Roman"/>
                <w:sz w:val="22"/>
                <w:szCs w:val="22"/>
              </w:rPr>
              <w:t>Phenobarbital/Lamivudine</w:t>
            </w:r>
          </w:p>
        </w:tc>
        <w:tc>
          <w:tcPr>
            <w:tcW w:w="1679" w:type="pct"/>
          </w:tcPr>
          <w:p w14:paraId="670E5134" w14:textId="77777777" w:rsidR="000179E7" w:rsidRPr="00E43737" w:rsidRDefault="000179E7" w:rsidP="000179E7">
            <w:pPr>
              <w:pStyle w:val="tabletextNS"/>
              <w:rPr>
                <w:rFonts w:ascii="Times New Roman" w:hAnsi="Times New Roman" w:cs="Times New Roman"/>
                <w:sz w:val="22"/>
                <w:szCs w:val="22"/>
              </w:rPr>
            </w:pPr>
            <w:r w:rsidRPr="00E43737">
              <w:rPr>
                <w:rFonts w:ascii="Times New Roman" w:hAnsi="Times New Roman" w:cs="Times New Roman"/>
                <w:sz w:val="22"/>
                <w:szCs w:val="22"/>
              </w:rPr>
              <w:t>Interaction not studied.</w:t>
            </w:r>
          </w:p>
        </w:tc>
        <w:tc>
          <w:tcPr>
            <w:tcW w:w="1632" w:type="pct"/>
            <w:vMerge/>
          </w:tcPr>
          <w:p w14:paraId="2B4E242A" w14:textId="77777777" w:rsidR="000179E7" w:rsidRPr="007F6A12" w:rsidRDefault="000179E7" w:rsidP="000179E7">
            <w:pPr>
              <w:pStyle w:val="tabletextNS"/>
              <w:rPr>
                <w:rFonts w:ascii="Times New Roman" w:hAnsi="Times New Roman" w:cs="Times New Roman"/>
                <w:sz w:val="22"/>
                <w:szCs w:val="22"/>
              </w:rPr>
            </w:pPr>
          </w:p>
        </w:tc>
      </w:tr>
      <w:tr w:rsidR="000179E7" w:rsidRPr="00E43737" w14:paraId="5058423D" w14:textId="77777777" w:rsidTr="002D440E">
        <w:trPr>
          <w:cantSplit/>
        </w:trPr>
        <w:tc>
          <w:tcPr>
            <w:tcW w:w="1689" w:type="pct"/>
          </w:tcPr>
          <w:p w14:paraId="526648CD" w14:textId="77777777" w:rsidR="000179E7" w:rsidRPr="00E43737" w:rsidRDefault="000179E7" w:rsidP="000179E7">
            <w:pPr>
              <w:pStyle w:val="tabletextNS"/>
              <w:rPr>
                <w:rFonts w:ascii="Times New Roman" w:hAnsi="Times New Roman" w:cs="Times New Roman"/>
                <w:b/>
                <w:sz w:val="22"/>
                <w:szCs w:val="22"/>
              </w:rPr>
            </w:pPr>
            <w:r w:rsidRPr="00E43737">
              <w:rPr>
                <w:rFonts w:ascii="Times New Roman" w:hAnsi="Times New Roman" w:cs="Times New Roman"/>
                <w:sz w:val="22"/>
                <w:szCs w:val="22"/>
              </w:rPr>
              <w:t>Phenytoin/Abacavir</w:t>
            </w:r>
          </w:p>
        </w:tc>
        <w:tc>
          <w:tcPr>
            <w:tcW w:w="1679" w:type="pct"/>
          </w:tcPr>
          <w:p w14:paraId="3903BE35" w14:textId="77777777" w:rsidR="000179E7" w:rsidRPr="00E43737" w:rsidRDefault="000179E7" w:rsidP="000179E7">
            <w:pPr>
              <w:pStyle w:val="tabletextNS"/>
              <w:rPr>
                <w:rFonts w:ascii="Times New Roman" w:hAnsi="Times New Roman" w:cs="Times New Roman"/>
                <w:sz w:val="22"/>
                <w:szCs w:val="22"/>
              </w:rPr>
            </w:pPr>
            <w:r w:rsidRPr="00E43737">
              <w:rPr>
                <w:rFonts w:ascii="Times New Roman" w:hAnsi="Times New Roman" w:cs="Times New Roman"/>
                <w:sz w:val="22"/>
                <w:szCs w:val="22"/>
              </w:rPr>
              <w:t>Interaction not studied.</w:t>
            </w:r>
          </w:p>
          <w:p w14:paraId="5FA4DA02" w14:textId="77777777" w:rsidR="000179E7" w:rsidRPr="00E43737" w:rsidRDefault="000179E7" w:rsidP="000179E7">
            <w:pPr>
              <w:pStyle w:val="tabletextNS"/>
              <w:rPr>
                <w:rFonts w:ascii="Times New Roman" w:hAnsi="Times New Roman" w:cs="Times New Roman"/>
                <w:sz w:val="22"/>
                <w:szCs w:val="22"/>
              </w:rPr>
            </w:pPr>
          </w:p>
          <w:p w14:paraId="524C6800" w14:textId="77777777" w:rsidR="000179E7" w:rsidRPr="00E43737" w:rsidRDefault="000179E7" w:rsidP="000179E7">
            <w:pPr>
              <w:pStyle w:val="tabletextNS"/>
              <w:rPr>
                <w:rFonts w:ascii="Times New Roman" w:hAnsi="Times New Roman" w:cs="Times New Roman"/>
                <w:b/>
                <w:sz w:val="22"/>
                <w:szCs w:val="22"/>
              </w:rPr>
            </w:pPr>
            <w:r w:rsidRPr="00E43737">
              <w:rPr>
                <w:rFonts w:ascii="Times New Roman" w:hAnsi="Times New Roman" w:cs="Times New Roman"/>
                <w:sz w:val="22"/>
                <w:szCs w:val="22"/>
              </w:rPr>
              <w:t>Potential to slightly decrease abacavir plasma concentrations through UGT induction.</w:t>
            </w:r>
          </w:p>
        </w:tc>
        <w:tc>
          <w:tcPr>
            <w:tcW w:w="1632" w:type="pct"/>
            <w:vMerge w:val="restart"/>
          </w:tcPr>
          <w:p w14:paraId="583EA9B5" w14:textId="77777777" w:rsidR="000179E7" w:rsidRPr="00E43737" w:rsidRDefault="000179E7" w:rsidP="000179E7">
            <w:pPr>
              <w:pStyle w:val="tabletextNS"/>
              <w:rPr>
                <w:rFonts w:ascii="Times New Roman" w:hAnsi="Times New Roman" w:cs="Times New Roman"/>
                <w:sz w:val="22"/>
                <w:szCs w:val="22"/>
              </w:rPr>
            </w:pPr>
            <w:r w:rsidRPr="00E43737">
              <w:rPr>
                <w:rFonts w:ascii="Times New Roman" w:hAnsi="Times New Roman" w:cs="Times New Roman"/>
                <w:color w:val="000000"/>
                <w:sz w:val="22"/>
                <w:szCs w:val="22"/>
              </w:rPr>
              <w:t>Insufficient data to recommend dosage adjustment.</w:t>
            </w:r>
          </w:p>
          <w:p w14:paraId="77015932" w14:textId="77777777" w:rsidR="000179E7" w:rsidRPr="00E43737" w:rsidRDefault="000179E7" w:rsidP="000179E7">
            <w:pPr>
              <w:pStyle w:val="tabletextNS"/>
              <w:rPr>
                <w:rFonts w:ascii="Times New Roman" w:hAnsi="Times New Roman" w:cs="Times New Roman"/>
                <w:sz w:val="22"/>
                <w:szCs w:val="22"/>
              </w:rPr>
            </w:pPr>
          </w:p>
          <w:p w14:paraId="09C7C835" w14:textId="77777777" w:rsidR="000179E7" w:rsidRPr="007F6A12" w:rsidRDefault="000179E7" w:rsidP="000179E7">
            <w:pPr>
              <w:pStyle w:val="tabletextNS"/>
              <w:rPr>
                <w:rFonts w:ascii="Times New Roman" w:hAnsi="Times New Roman" w:cs="Times New Roman"/>
                <w:sz w:val="22"/>
                <w:szCs w:val="22"/>
              </w:rPr>
            </w:pPr>
            <w:r w:rsidRPr="00E43737">
              <w:rPr>
                <w:rFonts w:ascii="Times New Roman" w:hAnsi="Times New Roman" w:cs="Times New Roman"/>
                <w:sz w:val="22"/>
                <w:szCs w:val="22"/>
              </w:rPr>
              <w:t>Monitor phenytoin concentrations.</w:t>
            </w:r>
          </w:p>
        </w:tc>
      </w:tr>
      <w:tr w:rsidR="000179E7" w:rsidRPr="00E43737" w14:paraId="1C3468B5" w14:textId="77777777" w:rsidTr="002D440E">
        <w:trPr>
          <w:cantSplit/>
        </w:trPr>
        <w:tc>
          <w:tcPr>
            <w:tcW w:w="1689" w:type="pct"/>
          </w:tcPr>
          <w:p w14:paraId="64F205B6" w14:textId="77777777" w:rsidR="000179E7" w:rsidRPr="00E43737" w:rsidRDefault="000179E7" w:rsidP="000179E7">
            <w:pPr>
              <w:pStyle w:val="tabletextNS"/>
              <w:rPr>
                <w:rFonts w:ascii="Times New Roman" w:hAnsi="Times New Roman" w:cs="Times New Roman"/>
                <w:sz w:val="22"/>
                <w:szCs w:val="22"/>
              </w:rPr>
            </w:pPr>
            <w:r w:rsidRPr="00E43737">
              <w:rPr>
                <w:rFonts w:ascii="Times New Roman" w:hAnsi="Times New Roman" w:cs="Times New Roman"/>
                <w:sz w:val="22"/>
                <w:szCs w:val="22"/>
              </w:rPr>
              <w:t>Phenytoin/Lamivudine</w:t>
            </w:r>
          </w:p>
        </w:tc>
        <w:tc>
          <w:tcPr>
            <w:tcW w:w="1679" w:type="pct"/>
          </w:tcPr>
          <w:p w14:paraId="33D1F202" w14:textId="77777777" w:rsidR="000179E7" w:rsidRPr="00E43737" w:rsidRDefault="000179E7" w:rsidP="000179E7">
            <w:pPr>
              <w:pStyle w:val="tabletextNS"/>
              <w:rPr>
                <w:rFonts w:ascii="Times New Roman" w:hAnsi="Times New Roman" w:cs="Times New Roman"/>
                <w:sz w:val="22"/>
                <w:szCs w:val="22"/>
              </w:rPr>
            </w:pPr>
            <w:r w:rsidRPr="00E43737">
              <w:rPr>
                <w:rFonts w:ascii="Times New Roman" w:hAnsi="Times New Roman" w:cs="Times New Roman"/>
                <w:sz w:val="22"/>
                <w:szCs w:val="22"/>
              </w:rPr>
              <w:t>Interaction not studied.</w:t>
            </w:r>
          </w:p>
        </w:tc>
        <w:tc>
          <w:tcPr>
            <w:tcW w:w="1632" w:type="pct"/>
            <w:vMerge/>
          </w:tcPr>
          <w:p w14:paraId="183DF6DE" w14:textId="77777777" w:rsidR="000179E7" w:rsidRPr="007F6A12" w:rsidRDefault="000179E7" w:rsidP="000179E7">
            <w:pPr>
              <w:pStyle w:val="tabletextNS"/>
              <w:rPr>
                <w:rFonts w:ascii="Times New Roman" w:hAnsi="Times New Roman" w:cs="Times New Roman"/>
                <w:sz w:val="22"/>
                <w:szCs w:val="22"/>
              </w:rPr>
            </w:pPr>
          </w:p>
        </w:tc>
      </w:tr>
    </w:tbl>
    <w:p w14:paraId="21A1BB3A" w14:textId="77777777" w:rsidR="00E716E5" w:rsidRDefault="00E716E5">
      <w:r>
        <w:br w:type="page"/>
      </w:r>
    </w:p>
    <w:tbl>
      <w:tblPr>
        <w:tblpPr w:leftFromText="180" w:rightFromText="180" w:vertAnchor="text" w:horzAnchor="margin" w:tblpY="154"/>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089"/>
        <w:gridCol w:w="3070"/>
        <w:gridCol w:w="18"/>
        <w:gridCol w:w="2955"/>
      </w:tblGrid>
      <w:tr w:rsidR="000C049A" w:rsidRPr="00E43737" w14:paraId="2647ECB9" w14:textId="77777777" w:rsidTr="00A239D9">
        <w:trPr>
          <w:cantSplit/>
        </w:trPr>
        <w:tc>
          <w:tcPr>
            <w:tcW w:w="1691" w:type="pct"/>
          </w:tcPr>
          <w:p w14:paraId="549860E2" w14:textId="77777777" w:rsidR="000C049A" w:rsidRPr="00D44FC6" w:rsidRDefault="000C049A" w:rsidP="00A239D9">
            <w:pPr>
              <w:pStyle w:val="tabletextNS"/>
              <w:keepNext/>
              <w:rPr>
                <w:rFonts w:ascii="Times New Roman" w:hAnsi="Times New Roman" w:cs="Times New Roman"/>
                <w:b/>
                <w:sz w:val="22"/>
                <w:szCs w:val="22"/>
              </w:rPr>
            </w:pPr>
            <w:r w:rsidRPr="00D44FC6">
              <w:rPr>
                <w:rFonts w:ascii="Times New Roman" w:hAnsi="Times New Roman" w:cs="Times New Roman"/>
                <w:b/>
                <w:sz w:val="22"/>
                <w:szCs w:val="22"/>
              </w:rPr>
              <w:lastRenderedPageBreak/>
              <w:t>Drugs by Therapeutic Area</w:t>
            </w:r>
          </w:p>
          <w:p w14:paraId="74C99C82" w14:textId="77777777" w:rsidR="000C049A" w:rsidRPr="00D44FC6" w:rsidRDefault="000C049A" w:rsidP="00A239D9">
            <w:pPr>
              <w:pStyle w:val="tabletextNS"/>
              <w:keepNext/>
              <w:rPr>
                <w:rFonts w:ascii="Times New Roman" w:hAnsi="Times New Roman" w:cs="Times New Roman"/>
                <w:b/>
                <w:sz w:val="22"/>
                <w:szCs w:val="22"/>
              </w:rPr>
            </w:pPr>
          </w:p>
        </w:tc>
        <w:tc>
          <w:tcPr>
            <w:tcW w:w="1681" w:type="pct"/>
          </w:tcPr>
          <w:p w14:paraId="75862255" w14:textId="77777777" w:rsidR="000C049A" w:rsidRPr="00D44FC6" w:rsidRDefault="000C049A" w:rsidP="00A239D9">
            <w:pPr>
              <w:pStyle w:val="tabletextNS"/>
              <w:keepNext/>
              <w:rPr>
                <w:rFonts w:ascii="Times New Roman" w:hAnsi="Times New Roman" w:cs="Times New Roman"/>
                <w:b/>
                <w:sz w:val="22"/>
                <w:szCs w:val="22"/>
              </w:rPr>
            </w:pPr>
            <w:r w:rsidRPr="00D44FC6">
              <w:rPr>
                <w:rFonts w:ascii="Times New Roman" w:hAnsi="Times New Roman" w:cs="Times New Roman"/>
                <w:b/>
                <w:sz w:val="22"/>
                <w:szCs w:val="22"/>
              </w:rPr>
              <w:t>Interaction</w:t>
            </w:r>
            <w:r w:rsidRPr="00D44FC6">
              <w:rPr>
                <w:rFonts w:ascii="Times New Roman" w:hAnsi="Times New Roman" w:cs="Times New Roman"/>
                <w:b/>
                <w:sz w:val="22"/>
                <w:szCs w:val="22"/>
              </w:rPr>
              <w:br/>
              <w:t>Geometric mean change (%)</w:t>
            </w:r>
          </w:p>
          <w:p w14:paraId="35E00181" w14:textId="77777777" w:rsidR="000C049A" w:rsidRPr="00D44FC6" w:rsidRDefault="000C049A" w:rsidP="00A239D9">
            <w:pPr>
              <w:pStyle w:val="tabletextNS"/>
              <w:keepNext/>
              <w:rPr>
                <w:rFonts w:ascii="Times New Roman" w:hAnsi="Times New Roman" w:cs="Times New Roman"/>
                <w:b/>
                <w:sz w:val="22"/>
                <w:szCs w:val="22"/>
              </w:rPr>
            </w:pPr>
            <w:r w:rsidRPr="00D44FC6">
              <w:rPr>
                <w:rFonts w:ascii="Times New Roman" w:hAnsi="Times New Roman" w:cs="Times New Roman"/>
                <w:b/>
                <w:sz w:val="22"/>
                <w:szCs w:val="22"/>
              </w:rPr>
              <w:t>(Possible mechanism)</w:t>
            </w:r>
          </w:p>
        </w:tc>
        <w:tc>
          <w:tcPr>
            <w:tcW w:w="1628" w:type="pct"/>
            <w:gridSpan w:val="2"/>
          </w:tcPr>
          <w:p w14:paraId="6DA6779E" w14:textId="77777777" w:rsidR="000C049A" w:rsidRPr="00D44FC6" w:rsidRDefault="000C049A" w:rsidP="00A239D9">
            <w:pPr>
              <w:pStyle w:val="tabletextNS"/>
              <w:keepNext/>
              <w:rPr>
                <w:rFonts w:ascii="Times New Roman" w:hAnsi="Times New Roman" w:cs="Times New Roman"/>
                <w:b/>
                <w:sz w:val="22"/>
                <w:szCs w:val="22"/>
              </w:rPr>
            </w:pPr>
            <w:r w:rsidRPr="00D44FC6">
              <w:rPr>
                <w:rFonts w:ascii="Times New Roman" w:hAnsi="Times New Roman" w:cs="Times New Roman"/>
                <w:b/>
                <w:sz w:val="22"/>
                <w:szCs w:val="22"/>
              </w:rPr>
              <w:t>Recommendation concerning co</w:t>
            </w:r>
            <w:r w:rsidRPr="00D44FC6">
              <w:rPr>
                <w:rFonts w:ascii="Times New Roman" w:hAnsi="Times New Roman" w:cs="Times New Roman"/>
                <w:b/>
                <w:sz w:val="22"/>
                <w:szCs w:val="22"/>
              </w:rPr>
              <w:noBreakHyphen/>
              <w:t>administration</w:t>
            </w:r>
          </w:p>
        </w:tc>
      </w:tr>
      <w:tr w:rsidR="000C049A" w:rsidRPr="00E43737" w14:paraId="39105F84" w14:textId="77777777" w:rsidTr="00A239D9">
        <w:trPr>
          <w:cantSplit/>
          <w:trHeight w:val="268"/>
        </w:trPr>
        <w:tc>
          <w:tcPr>
            <w:tcW w:w="5000" w:type="pct"/>
            <w:gridSpan w:val="4"/>
            <w:tcBorders>
              <w:bottom w:val="single" w:sz="4" w:space="0" w:color="auto"/>
            </w:tcBorders>
          </w:tcPr>
          <w:p w14:paraId="305146A8" w14:textId="77777777" w:rsidR="000C049A" w:rsidRPr="00E43737" w:rsidRDefault="000C049A" w:rsidP="00A239D9">
            <w:pPr>
              <w:pStyle w:val="tabletextNS"/>
              <w:rPr>
                <w:rFonts w:ascii="Times New Roman" w:hAnsi="Times New Roman" w:cs="Times New Roman"/>
                <w:color w:val="000000"/>
                <w:sz w:val="22"/>
                <w:szCs w:val="22"/>
              </w:rPr>
            </w:pPr>
            <w:r w:rsidRPr="00E43737">
              <w:rPr>
                <w:rFonts w:ascii="Times New Roman" w:hAnsi="Times New Roman" w:cs="Times New Roman"/>
                <w:b/>
                <w:sz w:val="22"/>
                <w:szCs w:val="22"/>
              </w:rPr>
              <w:t>ANTIHISTAMINES (HISTAMINE H</w:t>
            </w:r>
            <w:r>
              <w:rPr>
                <w:rFonts w:ascii="Times New Roman" w:hAnsi="Times New Roman" w:cs="Times New Roman"/>
                <w:b/>
                <w:sz w:val="22"/>
                <w:szCs w:val="22"/>
              </w:rPr>
              <w:t>2</w:t>
            </w:r>
            <w:r w:rsidRPr="00E43737">
              <w:rPr>
                <w:rFonts w:ascii="Times New Roman" w:hAnsi="Times New Roman" w:cs="Times New Roman"/>
                <w:b/>
                <w:sz w:val="22"/>
                <w:szCs w:val="22"/>
              </w:rPr>
              <w:t xml:space="preserve"> RECEPTOR ANTAGONISTS)</w:t>
            </w:r>
          </w:p>
        </w:tc>
      </w:tr>
      <w:tr w:rsidR="00A65A96" w:rsidRPr="00E43737" w14:paraId="6819AD97" w14:textId="77777777" w:rsidTr="00A239D9">
        <w:trPr>
          <w:cantSplit/>
          <w:trHeight w:val="268"/>
        </w:trPr>
        <w:tc>
          <w:tcPr>
            <w:tcW w:w="1691" w:type="pct"/>
            <w:tcBorders>
              <w:bottom w:val="single" w:sz="4" w:space="0" w:color="auto"/>
            </w:tcBorders>
          </w:tcPr>
          <w:p w14:paraId="442D258B" w14:textId="77777777" w:rsidR="00A65A96" w:rsidRPr="00E43737" w:rsidRDefault="00A65A96" w:rsidP="00A239D9">
            <w:pPr>
              <w:pStyle w:val="tabletextNS"/>
              <w:rPr>
                <w:rFonts w:ascii="Times New Roman" w:hAnsi="Times New Roman" w:cs="Times New Roman"/>
                <w:sz w:val="22"/>
                <w:szCs w:val="22"/>
              </w:rPr>
            </w:pPr>
            <w:r w:rsidRPr="00E43737">
              <w:rPr>
                <w:rFonts w:ascii="Times New Roman" w:hAnsi="Times New Roman" w:cs="Times New Roman"/>
                <w:sz w:val="22"/>
                <w:szCs w:val="22"/>
              </w:rPr>
              <w:t>Ranitidine/Abacavir</w:t>
            </w:r>
          </w:p>
        </w:tc>
        <w:tc>
          <w:tcPr>
            <w:tcW w:w="1691" w:type="pct"/>
            <w:gridSpan w:val="2"/>
            <w:tcBorders>
              <w:bottom w:val="single" w:sz="4" w:space="0" w:color="auto"/>
            </w:tcBorders>
          </w:tcPr>
          <w:p w14:paraId="13061021" w14:textId="77777777" w:rsidR="00A65A96" w:rsidRPr="00E43737" w:rsidRDefault="00A65A96" w:rsidP="00A239D9">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Interaction not studied.</w:t>
            </w:r>
          </w:p>
        </w:tc>
        <w:tc>
          <w:tcPr>
            <w:tcW w:w="1618" w:type="pct"/>
            <w:vMerge w:val="restart"/>
          </w:tcPr>
          <w:p w14:paraId="6AA5722A" w14:textId="77777777" w:rsidR="00A65A96" w:rsidRPr="00E43737" w:rsidRDefault="00A65A96" w:rsidP="00A239D9">
            <w:pPr>
              <w:pStyle w:val="tabletextNS"/>
              <w:rPr>
                <w:rFonts w:ascii="Times New Roman" w:hAnsi="Times New Roman" w:cs="Times New Roman"/>
                <w:b/>
                <w:sz w:val="22"/>
                <w:szCs w:val="22"/>
              </w:rPr>
            </w:pPr>
            <w:r w:rsidRPr="00E43737">
              <w:rPr>
                <w:rFonts w:ascii="Times New Roman" w:hAnsi="Times New Roman" w:cs="Times New Roman"/>
                <w:color w:val="000000"/>
                <w:sz w:val="22"/>
                <w:szCs w:val="22"/>
              </w:rPr>
              <w:t>No dosage adjustment necessary.</w:t>
            </w:r>
          </w:p>
        </w:tc>
      </w:tr>
      <w:tr w:rsidR="00A65A96" w:rsidRPr="00E43737" w14:paraId="100348DA" w14:textId="77777777" w:rsidTr="00A239D9">
        <w:trPr>
          <w:cantSplit/>
          <w:trHeight w:val="268"/>
        </w:trPr>
        <w:tc>
          <w:tcPr>
            <w:tcW w:w="1691" w:type="pct"/>
            <w:tcBorders>
              <w:bottom w:val="single" w:sz="4" w:space="0" w:color="auto"/>
            </w:tcBorders>
          </w:tcPr>
          <w:p w14:paraId="3C256F1E" w14:textId="77777777" w:rsidR="00A65A96" w:rsidRPr="00E43737" w:rsidRDefault="00A65A96" w:rsidP="00A239D9">
            <w:pPr>
              <w:pStyle w:val="tabletextNS"/>
              <w:rPr>
                <w:rFonts w:ascii="Times New Roman" w:hAnsi="Times New Roman" w:cs="Times New Roman"/>
                <w:sz w:val="22"/>
                <w:szCs w:val="22"/>
                <w:lang w:val="it-IT"/>
              </w:rPr>
            </w:pPr>
            <w:r w:rsidRPr="00E43737">
              <w:rPr>
                <w:rFonts w:ascii="Times New Roman" w:hAnsi="Times New Roman" w:cs="Times New Roman"/>
                <w:sz w:val="22"/>
                <w:szCs w:val="22"/>
              </w:rPr>
              <w:t>Ran</w:t>
            </w:r>
            <w:r w:rsidRPr="00E43737">
              <w:rPr>
                <w:rFonts w:ascii="Times New Roman" w:hAnsi="Times New Roman" w:cs="Times New Roman"/>
                <w:sz w:val="22"/>
                <w:szCs w:val="22"/>
                <w:lang w:val="it-IT"/>
              </w:rPr>
              <w:t>itidine/Lamivudine</w:t>
            </w:r>
          </w:p>
        </w:tc>
        <w:tc>
          <w:tcPr>
            <w:tcW w:w="1691" w:type="pct"/>
            <w:gridSpan w:val="2"/>
            <w:tcBorders>
              <w:bottom w:val="single" w:sz="4" w:space="0" w:color="auto"/>
            </w:tcBorders>
          </w:tcPr>
          <w:p w14:paraId="0324B602" w14:textId="77777777" w:rsidR="00A65A96" w:rsidRPr="00E43737" w:rsidRDefault="00A65A96" w:rsidP="00A239D9">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Interaction not studied.</w:t>
            </w:r>
          </w:p>
          <w:p w14:paraId="3267119E" w14:textId="77777777" w:rsidR="00A65A96" w:rsidRPr="00E43737" w:rsidRDefault="00A65A96" w:rsidP="00A239D9">
            <w:pPr>
              <w:pStyle w:val="tabletextNS"/>
              <w:rPr>
                <w:rFonts w:ascii="Times New Roman" w:hAnsi="Times New Roman" w:cs="Times New Roman"/>
                <w:snapToGrid w:val="0"/>
                <w:color w:val="000000"/>
                <w:sz w:val="22"/>
                <w:szCs w:val="22"/>
              </w:rPr>
            </w:pPr>
          </w:p>
          <w:p w14:paraId="371B984B" w14:textId="77777777" w:rsidR="00A65A96" w:rsidRPr="00E43737" w:rsidRDefault="00A65A96" w:rsidP="00A239D9">
            <w:pPr>
              <w:pStyle w:val="tabletextNS"/>
              <w:rPr>
                <w:rFonts w:ascii="Times New Roman" w:hAnsi="Times New Roman" w:cs="Times New Roman"/>
                <w:sz w:val="22"/>
                <w:szCs w:val="22"/>
              </w:rPr>
            </w:pPr>
            <w:r w:rsidRPr="00E43737">
              <w:rPr>
                <w:rFonts w:ascii="Times New Roman" w:hAnsi="Times New Roman" w:cs="Times New Roman"/>
                <w:snapToGrid w:val="0"/>
                <w:color w:val="000000"/>
                <w:sz w:val="22"/>
                <w:szCs w:val="22"/>
              </w:rPr>
              <w:t xml:space="preserve">Clinically significant interaction unlikely. </w:t>
            </w:r>
            <w:del w:id="40" w:author="Author">
              <w:r w:rsidRPr="00E43737" w:rsidDel="008A3F13">
                <w:rPr>
                  <w:rFonts w:ascii="Times New Roman" w:hAnsi="Times New Roman" w:cs="Times New Roman"/>
                  <w:snapToGrid w:val="0"/>
                  <w:color w:val="000000"/>
                  <w:sz w:val="22"/>
                  <w:szCs w:val="22"/>
                </w:rPr>
                <w:delText xml:space="preserve"> </w:delText>
              </w:r>
            </w:del>
            <w:r w:rsidRPr="00E43737">
              <w:rPr>
                <w:rFonts w:ascii="Times New Roman" w:hAnsi="Times New Roman" w:cs="Times New Roman"/>
                <w:sz w:val="22"/>
                <w:szCs w:val="22"/>
              </w:rPr>
              <w:t xml:space="preserve">Ranitidine </w:t>
            </w:r>
            <w:r w:rsidRPr="00E43737">
              <w:rPr>
                <w:rFonts w:ascii="Times New Roman" w:hAnsi="Times New Roman" w:cs="Times New Roman"/>
                <w:snapToGrid w:val="0"/>
                <w:color w:val="000000"/>
                <w:sz w:val="22"/>
                <w:szCs w:val="22"/>
              </w:rPr>
              <w:t>eliminated only in part by renal organic cation transport system.</w:t>
            </w:r>
          </w:p>
        </w:tc>
        <w:tc>
          <w:tcPr>
            <w:tcW w:w="1618" w:type="pct"/>
            <w:vMerge/>
            <w:tcBorders>
              <w:bottom w:val="single" w:sz="4" w:space="0" w:color="auto"/>
            </w:tcBorders>
          </w:tcPr>
          <w:p w14:paraId="38AE4113" w14:textId="77777777" w:rsidR="00A65A96" w:rsidRPr="00E43737" w:rsidRDefault="00A65A96" w:rsidP="00A239D9">
            <w:pPr>
              <w:pStyle w:val="tabletextNS"/>
              <w:rPr>
                <w:rFonts w:ascii="Times New Roman" w:hAnsi="Times New Roman" w:cs="Times New Roman"/>
                <w:b/>
                <w:sz w:val="22"/>
                <w:szCs w:val="22"/>
              </w:rPr>
            </w:pPr>
          </w:p>
        </w:tc>
      </w:tr>
      <w:tr w:rsidR="00A65A96" w:rsidRPr="00E43737" w14:paraId="4D1074DE" w14:textId="77777777" w:rsidTr="00A239D9">
        <w:trPr>
          <w:cantSplit/>
          <w:trHeight w:val="268"/>
        </w:trPr>
        <w:tc>
          <w:tcPr>
            <w:tcW w:w="1691" w:type="pct"/>
            <w:tcBorders>
              <w:bottom w:val="single" w:sz="4" w:space="0" w:color="auto"/>
            </w:tcBorders>
          </w:tcPr>
          <w:p w14:paraId="690E8997" w14:textId="77777777" w:rsidR="00A65A96" w:rsidRPr="00E43737" w:rsidRDefault="00A65A96" w:rsidP="00A239D9">
            <w:pPr>
              <w:pStyle w:val="tabletextNS"/>
              <w:rPr>
                <w:rFonts w:ascii="Times New Roman" w:hAnsi="Times New Roman" w:cs="Times New Roman"/>
                <w:sz w:val="22"/>
                <w:szCs w:val="22"/>
              </w:rPr>
            </w:pPr>
            <w:r w:rsidRPr="00E43737">
              <w:rPr>
                <w:rFonts w:ascii="Times New Roman" w:hAnsi="Times New Roman" w:cs="Times New Roman"/>
                <w:sz w:val="22"/>
                <w:szCs w:val="22"/>
              </w:rPr>
              <w:t>Cimetidine/Abacavir</w:t>
            </w:r>
          </w:p>
        </w:tc>
        <w:tc>
          <w:tcPr>
            <w:tcW w:w="1691" w:type="pct"/>
            <w:gridSpan w:val="2"/>
            <w:tcBorders>
              <w:bottom w:val="single" w:sz="4" w:space="0" w:color="auto"/>
            </w:tcBorders>
          </w:tcPr>
          <w:p w14:paraId="6DC1611C" w14:textId="77777777" w:rsidR="00A65A96" w:rsidRPr="00E43737" w:rsidRDefault="00A65A96" w:rsidP="00A239D9">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Interaction not studied.</w:t>
            </w:r>
          </w:p>
        </w:tc>
        <w:tc>
          <w:tcPr>
            <w:tcW w:w="1618" w:type="pct"/>
            <w:vMerge w:val="restart"/>
          </w:tcPr>
          <w:p w14:paraId="2EB767A8" w14:textId="77777777" w:rsidR="00A65A96" w:rsidRPr="00E43737" w:rsidRDefault="00A65A96" w:rsidP="00A239D9">
            <w:pPr>
              <w:pStyle w:val="tabletextNS"/>
              <w:rPr>
                <w:rFonts w:ascii="Times New Roman" w:hAnsi="Times New Roman" w:cs="Times New Roman"/>
                <w:b/>
                <w:sz w:val="22"/>
                <w:szCs w:val="22"/>
              </w:rPr>
            </w:pPr>
            <w:r w:rsidRPr="00E43737">
              <w:rPr>
                <w:rFonts w:ascii="Times New Roman" w:hAnsi="Times New Roman" w:cs="Times New Roman"/>
                <w:color w:val="000000"/>
                <w:sz w:val="22"/>
                <w:szCs w:val="22"/>
              </w:rPr>
              <w:t>No dosage adjustment necessary.</w:t>
            </w:r>
          </w:p>
        </w:tc>
      </w:tr>
      <w:tr w:rsidR="00A65A96" w:rsidRPr="00E43737" w14:paraId="270C7435" w14:textId="77777777" w:rsidTr="00A239D9">
        <w:trPr>
          <w:cantSplit/>
          <w:trHeight w:val="268"/>
        </w:trPr>
        <w:tc>
          <w:tcPr>
            <w:tcW w:w="1691" w:type="pct"/>
            <w:tcBorders>
              <w:bottom w:val="single" w:sz="4" w:space="0" w:color="auto"/>
            </w:tcBorders>
          </w:tcPr>
          <w:p w14:paraId="0B604484" w14:textId="77777777" w:rsidR="00A65A96" w:rsidRPr="00E43737" w:rsidRDefault="00A65A96" w:rsidP="00A239D9">
            <w:pPr>
              <w:pStyle w:val="tabletextNS"/>
              <w:rPr>
                <w:rFonts w:ascii="Times New Roman" w:hAnsi="Times New Roman" w:cs="Times New Roman"/>
                <w:sz w:val="22"/>
                <w:szCs w:val="22"/>
              </w:rPr>
            </w:pPr>
            <w:r w:rsidRPr="00E43737">
              <w:rPr>
                <w:rFonts w:ascii="Times New Roman" w:hAnsi="Times New Roman" w:cs="Times New Roman"/>
                <w:sz w:val="22"/>
                <w:szCs w:val="22"/>
                <w:lang w:val="it-IT"/>
              </w:rPr>
              <w:t>Cimetidine/Lamivudine</w:t>
            </w:r>
          </w:p>
        </w:tc>
        <w:tc>
          <w:tcPr>
            <w:tcW w:w="1691" w:type="pct"/>
            <w:gridSpan w:val="2"/>
            <w:tcBorders>
              <w:bottom w:val="single" w:sz="4" w:space="0" w:color="auto"/>
            </w:tcBorders>
          </w:tcPr>
          <w:p w14:paraId="07312398" w14:textId="77777777" w:rsidR="00A65A96" w:rsidRPr="00E43737" w:rsidRDefault="00A65A96" w:rsidP="00A239D9">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Interaction not studied.</w:t>
            </w:r>
          </w:p>
          <w:p w14:paraId="032F3512" w14:textId="77777777" w:rsidR="00A65A96" w:rsidRPr="00E43737" w:rsidRDefault="00A65A96" w:rsidP="00A239D9">
            <w:pPr>
              <w:pStyle w:val="tabletextNS"/>
              <w:rPr>
                <w:rFonts w:ascii="Times New Roman" w:hAnsi="Times New Roman" w:cs="Times New Roman"/>
                <w:snapToGrid w:val="0"/>
                <w:color w:val="000000"/>
                <w:sz w:val="22"/>
                <w:szCs w:val="22"/>
              </w:rPr>
            </w:pPr>
          </w:p>
          <w:p w14:paraId="4513A584" w14:textId="2B4E5F44" w:rsidR="00A65A96" w:rsidRPr="00E43737" w:rsidRDefault="00A65A96" w:rsidP="00A239D9">
            <w:pPr>
              <w:pStyle w:val="tabletextN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 xml:space="preserve">Clinically significant interaction unlikely. </w:t>
            </w:r>
            <w:r w:rsidRPr="00E43737">
              <w:rPr>
                <w:rFonts w:ascii="Times New Roman" w:hAnsi="Times New Roman" w:cs="Times New Roman"/>
                <w:sz w:val="22"/>
                <w:szCs w:val="22"/>
              </w:rPr>
              <w:t xml:space="preserve">Cimetidine </w:t>
            </w:r>
            <w:r w:rsidRPr="00E43737">
              <w:rPr>
                <w:rFonts w:ascii="Times New Roman" w:hAnsi="Times New Roman" w:cs="Times New Roman"/>
                <w:snapToGrid w:val="0"/>
                <w:color w:val="000000"/>
                <w:sz w:val="22"/>
                <w:szCs w:val="22"/>
              </w:rPr>
              <w:t>eliminated only in part by renal organic cation transport system.</w:t>
            </w:r>
          </w:p>
        </w:tc>
        <w:tc>
          <w:tcPr>
            <w:tcW w:w="1618" w:type="pct"/>
            <w:vMerge/>
            <w:tcBorders>
              <w:bottom w:val="single" w:sz="4" w:space="0" w:color="auto"/>
            </w:tcBorders>
          </w:tcPr>
          <w:p w14:paraId="1DC198B7" w14:textId="77777777" w:rsidR="00A65A96" w:rsidRPr="00E43737" w:rsidRDefault="00A65A96" w:rsidP="00A239D9">
            <w:pPr>
              <w:pStyle w:val="tabletextNS"/>
              <w:rPr>
                <w:rFonts w:ascii="Times New Roman" w:hAnsi="Times New Roman" w:cs="Times New Roman"/>
                <w:b/>
                <w:sz w:val="22"/>
                <w:szCs w:val="22"/>
              </w:rPr>
            </w:pPr>
          </w:p>
        </w:tc>
      </w:tr>
      <w:tr w:rsidR="00A65A96" w:rsidRPr="00E43737" w14:paraId="69F26E04" w14:textId="77777777" w:rsidTr="00A239D9">
        <w:trPr>
          <w:cantSplit/>
          <w:trHeight w:val="268"/>
        </w:trPr>
        <w:tc>
          <w:tcPr>
            <w:tcW w:w="5000" w:type="pct"/>
            <w:gridSpan w:val="4"/>
            <w:tcBorders>
              <w:bottom w:val="single" w:sz="4" w:space="0" w:color="auto"/>
            </w:tcBorders>
          </w:tcPr>
          <w:p w14:paraId="23D2D2EC" w14:textId="77777777" w:rsidR="00A65A96" w:rsidRPr="00E43737" w:rsidRDefault="00A65A96" w:rsidP="00A239D9">
            <w:pPr>
              <w:pStyle w:val="tabletextNS"/>
              <w:rPr>
                <w:rFonts w:ascii="Times New Roman" w:hAnsi="Times New Roman" w:cs="Times New Roman"/>
                <w:b/>
                <w:sz w:val="22"/>
                <w:szCs w:val="22"/>
              </w:rPr>
            </w:pPr>
            <w:r>
              <w:rPr>
                <w:rFonts w:ascii="Times New Roman" w:hAnsi="Times New Roman" w:cs="Times New Roman"/>
                <w:b/>
                <w:sz w:val="22"/>
                <w:szCs w:val="22"/>
              </w:rPr>
              <w:t>CYTOTOXICS</w:t>
            </w:r>
          </w:p>
        </w:tc>
      </w:tr>
      <w:tr w:rsidR="00A65A96" w:rsidRPr="00E43737" w14:paraId="0700374B" w14:textId="77777777" w:rsidTr="00A239D9">
        <w:trPr>
          <w:cantSplit/>
          <w:trHeight w:val="268"/>
        </w:trPr>
        <w:tc>
          <w:tcPr>
            <w:tcW w:w="1691" w:type="pct"/>
          </w:tcPr>
          <w:p w14:paraId="147377D5" w14:textId="77777777" w:rsidR="00A65A96" w:rsidRPr="00E43737" w:rsidRDefault="00A65A96" w:rsidP="00A239D9">
            <w:pPr>
              <w:pStyle w:val="tabletextNS"/>
              <w:rPr>
                <w:rFonts w:ascii="Times New Roman" w:hAnsi="Times New Roman" w:cs="Times New Roman"/>
                <w:b/>
                <w:sz w:val="22"/>
                <w:szCs w:val="22"/>
              </w:rPr>
            </w:pPr>
            <w:r>
              <w:rPr>
                <w:rFonts w:ascii="Times New Roman" w:hAnsi="Times New Roman" w:cs="Times New Roman"/>
                <w:sz w:val="22"/>
                <w:szCs w:val="22"/>
              </w:rPr>
              <w:t>Cladribine/Lamivudine</w:t>
            </w:r>
          </w:p>
        </w:tc>
        <w:tc>
          <w:tcPr>
            <w:tcW w:w="1691" w:type="pct"/>
            <w:gridSpan w:val="2"/>
          </w:tcPr>
          <w:p w14:paraId="2CC8DAD5" w14:textId="77777777" w:rsidR="00A65A96" w:rsidRDefault="00A65A96" w:rsidP="00A239D9">
            <w:pPr>
              <w:pStyle w:val="tabletextNS"/>
              <w:rPr>
                <w:rFonts w:ascii="Times New Roman" w:hAnsi="Times New Roman" w:cs="Times New Roman"/>
                <w:sz w:val="22"/>
                <w:szCs w:val="22"/>
              </w:rPr>
            </w:pPr>
            <w:r w:rsidRPr="0053668C">
              <w:rPr>
                <w:rFonts w:ascii="Times New Roman" w:hAnsi="Times New Roman" w:cs="Times New Roman"/>
                <w:sz w:val="22"/>
                <w:szCs w:val="22"/>
              </w:rPr>
              <w:t xml:space="preserve">Interaction not studied. </w:t>
            </w:r>
          </w:p>
          <w:p w14:paraId="307FD68D" w14:textId="77777777" w:rsidR="00A65A96" w:rsidRDefault="00A65A96" w:rsidP="00A239D9">
            <w:pPr>
              <w:pStyle w:val="tabletextNS"/>
              <w:rPr>
                <w:rFonts w:ascii="Times New Roman" w:hAnsi="Times New Roman" w:cs="Times New Roman"/>
                <w:sz w:val="22"/>
                <w:szCs w:val="22"/>
              </w:rPr>
            </w:pPr>
          </w:p>
          <w:p w14:paraId="3356A967" w14:textId="77777777" w:rsidR="00A65A96" w:rsidRPr="00E43737" w:rsidRDefault="00A65A96" w:rsidP="00A239D9">
            <w:pPr>
              <w:pStyle w:val="tabletextNS"/>
              <w:rPr>
                <w:rFonts w:ascii="Times New Roman" w:hAnsi="Times New Roman" w:cs="Times New Roman"/>
                <w:b/>
                <w:sz w:val="22"/>
                <w:szCs w:val="22"/>
              </w:rPr>
            </w:pPr>
            <w:r w:rsidRPr="00E96BFD">
              <w:rPr>
                <w:rFonts w:ascii="Times New Roman" w:hAnsi="Times New Roman" w:cs="Times New Roman"/>
                <w:i/>
                <w:iCs/>
                <w:sz w:val="22"/>
                <w:szCs w:val="22"/>
              </w:rPr>
              <w:t>In vitro</w:t>
            </w:r>
            <w:r w:rsidRPr="00A705A3">
              <w:rPr>
                <w:rFonts w:ascii="Times New Roman" w:hAnsi="Times New Roman" w:cs="Times New Roman"/>
                <w:iCs/>
                <w:sz w:val="22"/>
                <w:szCs w:val="22"/>
              </w:rPr>
              <w:t xml:space="preserve"> lamivudine inhibits the intracellular phosphorylation of cladribine leading to a potential risk of cladribine loss of efficacy in case of combination in the clinical setting. Some clinical findings also support a possible interaction between lamivudine and cladribine</w:t>
            </w:r>
          </w:p>
        </w:tc>
        <w:tc>
          <w:tcPr>
            <w:tcW w:w="1618" w:type="pct"/>
          </w:tcPr>
          <w:p w14:paraId="1EADA784" w14:textId="77777777" w:rsidR="00A65A96" w:rsidRPr="00E43737" w:rsidRDefault="00A65A96" w:rsidP="00A239D9">
            <w:pPr>
              <w:pStyle w:val="tabletextNS"/>
              <w:rPr>
                <w:rFonts w:ascii="Times New Roman" w:hAnsi="Times New Roman" w:cs="Times New Roman"/>
                <w:b/>
                <w:sz w:val="22"/>
                <w:szCs w:val="22"/>
              </w:rPr>
            </w:pPr>
            <w:r>
              <w:rPr>
                <w:rFonts w:ascii="Times New Roman" w:hAnsi="Times New Roman" w:cs="Times New Roman"/>
                <w:iCs/>
                <w:sz w:val="22"/>
                <w:szCs w:val="22"/>
              </w:rPr>
              <w:t>Therefore, t</w:t>
            </w:r>
            <w:r w:rsidRPr="00555024">
              <w:rPr>
                <w:rFonts w:ascii="Times New Roman" w:hAnsi="Times New Roman" w:cs="Times New Roman"/>
                <w:iCs/>
                <w:sz w:val="22"/>
                <w:szCs w:val="22"/>
              </w:rPr>
              <w:t>he concomitant use of lamivu</w:t>
            </w:r>
            <w:r>
              <w:rPr>
                <w:rFonts w:ascii="Times New Roman" w:hAnsi="Times New Roman" w:cs="Times New Roman"/>
                <w:iCs/>
                <w:sz w:val="22"/>
                <w:szCs w:val="22"/>
              </w:rPr>
              <w:t>dine with cladribine is</w:t>
            </w:r>
            <w:r w:rsidRPr="00555024">
              <w:rPr>
                <w:rFonts w:ascii="Times New Roman" w:hAnsi="Times New Roman" w:cs="Times New Roman"/>
                <w:iCs/>
                <w:sz w:val="22"/>
                <w:szCs w:val="22"/>
              </w:rPr>
              <w:t xml:space="preserve"> not recommended (see section 4.4).</w:t>
            </w:r>
          </w:p>
        </w:tc>
      </w:tr>
      <w:tr w:rsidR="00A65A96" w:rsidRPr="00E43737" w14:paraId="0F073A88" w14:textId="77777777" w:rsidTr="00A239D9">
        <w:trPr>
          <w:cantSplit/>
          <w:trHeight w:val="268"/>
        </w:trPr>
        <w:tc>
          <w:tcPr>
            <w:tcW w:w="1691" w:type="pct"/>
          </w:tcPr>
          <w:p w14:paraId="2E55DE89" w14:textId="77777777" w:rsidR="00A65A96" w:rsidRPr="00E43737" w:rsidRDefault="00A65A96" w:rsidP="00A239D9">
            <w:pPr>
              <w:pStyle w:val="tabletextNS"/>
              <w:rPr>
                <w:rFonts w:ascii="Times New Roman" w:hAnsi="Times New Roman" w:cs="Times New Roman"/>
                <w:sz w:val="22"/>
                <w:szCs w:val="22"/>
              </w:rPr>
            </w:pPr>
            <w:r w:rsidRPr="00E43737">
              <w:rPr>
                <w:rFonts w:ascii="Times New Roman" w:hAnsi="Times New Roman" w:cs="Times New Roman"/>
                <w:b/>
                <w:sz w:val="22"/>
                <w:szCs w:val="22"/>
              </w:rPr>
              <w:t>OPIOIDS</w:t>
            </w:r>
          </w:p>
        </w:tc>
        <w:tc>
          <w:tcPr>
            <w:tcW w:w="1691" w:type="pct"/>
            <w:gridSpan w:val="2"/>
          </w:tcPr>
          <w:p w14:paraId="2F4700A4" w14:textId="77777777" w:rsidR="00A65A96" w:rsidRPr="00E43737" w:rsidRDefault="00A65A96" w:rsidP="00A239D9">
            <w:pPr>
              <w:pStyle w:val="tabletextNS"/>
              <w:rPr>
                <w:rFonts w:ascii="Times New Roman" w:hAnsi="Times New Roman" w:cs="Times New Roman"/>
                <w:sz w:val="22"/>
                <w:szCs w:val="22"/>
              </w:rPr>
            </w:pPr>
          </w:p>
        </w:tc>
        <w:tc>
          <w:tcPr>
            <w:tcW w:w="1618" w:type="pct"/>
          </w:tcPr>
          <w:p w14:paraId="51F0695F" w14:textId="77777777" w:rsidR="00A65A96" w:rsidRPr="00E43737" w:rsidRDefault="00A65A96" w:rsidP="00A239D9">
            <w:pPr>
              <w:pStyle w:val="tabletextNS"/>
              <w:rPr>
                <w:rFonts w:ascii="Times New Roman" w:hAnsi="Times New Roman" w:cs="Times New Roman"/>
                <w:sz w:val="22"/>
                <w:szCs w:val="22"/>
              </w:rPr>
            </w:pPr>
          </w:p>
        </w:tc>
      </w:tr>
      <w:tr w:rsidR="00A239D9" w:rsidRPr="00E43737" w14:paraId="482C3DC2" w14:textId="77777777" w:rsidTr="00A239D9">
        <w:trPr>
          <w:cantSplit/>
          <w:trHeight w:val="1200"/>
        </w:trPr>
        <w:tc>
          <w:tcPr>
            <w:tcW w:w="1691" w:type="pct"/>
          </w:tcPr>
          <w:p w14:paraId="235D1ECB" w14:textId="77777777" w:rsidR="00A239D9" w:rsidRPr="00E43737" w:rsidRDefault="00A239D9" w:rsidP="00A239D9">
            <w:pPr>
              <w:pStyle w:val="tabletextNS"/>
              <w:keepNext/>
              <w:rPr>
                <w:rFonts w:ascii="Times New Roman" w:hAnsi="Times New Roman" w:cs="Times New Roman"/>
                <w:sz w:val="22"/>
                <w:szCs w:val="22"/>
              </w:rPr>
            </w:pPr>
            <w:r w:rsidRPr="00E43737">
              <w:rPr>
                <w:rFonts w:ascii="Times New Roman" w:hAnsi="Times New Roman" w:cs="Times New Roman"/>
                <w:sz w:val="22"/>
                <w:szCs w:val="22"/>
              </w:rPr>
              <w:t>Methadone/Abacavir</w:t>
            </w:r>
          </w:p>
          <w:p w14:paraId="46730BBE" w14:textId="0B7AD5C4" w:rsidR="00A239D9" w:rsidRPr="00E43737" w:rsidRDefault="00A239D9" w:rsidP="00A239D9">
            <w:pPr>
              <w:pStyle w:val="tabletextNS"/>
              <w:keepNext/>
              <w:rPr>
                <w:rFonts w:ascii="Times New Roman" w:hAnsi="Times New Roman" w:cs="Times New Roman"/>
                <w:sz w:val="22"/>
                <w:szCs w:val="22"/>
              </w:rPr>
            </w:pPr>
            <w:r w:rsidRPr="00E43737">
              <w:rPr>
                <w:rFonts w:ascii="Times New Roman" w:hAnsi="Times New Roman" w:cs="Times New Roman"/>
                <w:sz w:val="22"/>
                <w:szCs w:val="22"/>
              </w:rPr>
              <w:t>(40 to 90</w:t>
            </w:r>
            <w:ins w:id="41" w:author="Author">
              <w:r w:rsidR="008A3F13">
                <w:rPr>
                  <w:rFonts w:ascii="Times New Roman" w:hAnsi="Times New Roman" w:cs="Times New Roman"/>
                  <w:sz w:val="22"/>
                  <w:szCs w:val="22"/>
                </w:rPr>
                <w:t> </w:t>
              </w:r>
            </w:ins>
            <w:r w:rsidRPr="00E43737">
              <w:rPr>
                <w:rFonts w:ascii="Times New Roman" w:hAnsi="Times New Roman" w:cs="Times New Roman"/>
                <w:sz w:val="22"/>
                <w:szCs w:val="22"/>
              </w:rPr>
              <w:t>mg once daily for 14 days/600</w:t>
            </w:r>
            <w:ins w:id="42" w:author="Author">
              <w:r w:rsidR="008A3F13">
                <w:rPr>
                  <w:rFonts w:ascii="Times New Roman" w:hAnsi="Times New Roman" w:cs="Times New Roman"/>
                  <w:sz w:val="22"/>
                  <w:szCs w:val="22"/>
                </w:rPr>
                <w:t> </w:t>
              </w:r>
            </w:ins>
            <w:r w:rsidRPr="00E43737">
              <w:rPr>
                <w:rFonts w:ascii="Times New Roman" w:hAnsi="Times New Roman" w:cs="Times New Roman"/>
                <w:sz w:val="22"/>
                <w:szCs w:val="22"/>
              </w:rPr>
              <w:t>mg single dose, then 600</w:t>
            </w:r>
            <w:ins w:id="43" w:author="Author">
              <w:r w:rsidR="008A3F13">
                <w:rPr>
                  <w:rFonts w:ascii="Times New Roman" w:hAnsi="Times New Roman" w:cs="Times New Roman"/>
                  <w:sz w:val="22"/>
                  <w:szCs w:val="22"/>
                </w:rPr>
                <w:t> </w:t>
              </w:r>
            </w:ins>
            <w:r w:rsidRPr="00E43737">
              <w:rPr>
                <w:rFonts w:ascii="Times New Roman" w:hAnsi="Times New Roman" w:cs="Times New Roman"/>
                <w:sz w:val="22"/>
                <w:szCs w:val="22"/>
              </w:rPr>
              <w:t>mg twice daily for 14 days)</w:t>
            </w:r>
          </w:p>
        </w:tc>
        <w:tc>
          <w:tcPr>
            <w:tcW w:w="1691" w:type="pct"/>
            <w:gridSpan w:val="2"/>
          </w:tcPr>
          <w:p w14:paraId="46964221" w14:textId="77777777" w:rsidR="00A239D9" w:rsidRPr="00E43737" w:rsidRDefault="00A239D9" w:rsidP="00A239D9">
            <w:pPr>
              <w:pStyle w:val="tabletextNS"/>
              <w:keepNext/>
              <w:tabs>
                <w:tab w:val="left" w:pos="809"/>
              </w:tabs>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 xml:space="preserve">Abacavir:  AUC </w:t>
            </w:r>
            <w:r w:rsidRPr="00E43737">
              <w:rPr>
                <w:rFonts w:ascii="Times New Roman" w:hAnsi="Times New Roman" w:cs="Times New Roman"/>
                <w:snapToGrid w:val="0"/>
                <w:color w:val="000000"/>
                <w:sz w:val="22"/>
                <w:szCs w:val="22"/>
              </w:rPr>
              <w:sym w:font="Symbol" w:char="F0AB"/>
            </w:r>
          </w:p>
          <w:p w14:paraId="0D73B81E" w14:textId="77777777" w:rsidR="00A239D9" w:rsidRPr="00E43737" w:rsidRDefault="00A239D9" w:rsidP="00A239D9">
            <w:pPr>
              <w:pStyle w:val="tabletextNS"/>
              <w:keepNext/>
              <w:rPr>
                <w:rFonts w:ascii="Times New Roman" w:hAnsi="Times New Roman" w:cs="Times New Roman"/>
                <w:color w:val="000000"/>
                <w:sz w:val="22"/>
                <w:szCs w:val="22"/>
              </w:rPr>
            </w:pPr>
            <w:r w:rsidRPr="00E43737">
              <w:rPr>
                <w:rFonts w:ascii="Times New Roman" w:hAnsi="Times New Roman" w:cs="Times New Roman"/>
                <w:snapToGrid w:val="0"/>
                <w:color w:val="000000"/>
                <w:sz w:val="22"/>
                <w:szCs w:val="22"/>
              </w:rPr>
              <w:t xml:space="preserve">                 </w:t>
            </w:r>
            <w:proofErr w:type="spellStart"/>
            <w:r w:rsidRPr="00E43737">
              <w:rPr>
                <w:rFonts w:ascii="Times New Roman" w:hAnsi="Times New Roman" w:cs="Times New Roman"/>
                <w:snapToGrid w:val="0"/>
                <w:color w:val="000000"/>
                <w:sz w:val="22"/>
                <w:szCs w:val="22"/>
              </w:rPr>
              <w:t>C</w:t>
            </w:r>
            <w:r w:rsidRPr="00180210">
              <w:rPr>
                <w:rFonts w:ascii="Times New Roman" w:hAnsi="Times New Roman" w:cs="Times New Roman"/>
                <w:snapToGrid w:val="0"/>
                <w:color w:val="000000"/>
                <w:sz w:val="22"/>
                <w:szCs w:val="22"/>
                <w:vertAlign w:val="subscript"/>
              </w:rPr>
              <w:t>max</w:t>
            </w:r>
            <w:proofErr w:type="spellEnd"/>
            <w:r w:rsidRPr="00E43737">
              <w:rPr>
                <w:rFonts w:ascii="Times New Roman" w:hAnsi="Times New Roman" w:cs="Times New Roman"/>
                <w:snapToGrid w:val="0"/>
                <w:color w:val="000000"/>
                <w:sz w:val="22"/>
                <w:szCs w:val="22"/>
              </w:rPr>
              <w:t xml:space="preserve"> </w:t>
            </w:r>
            <w:r w:rsidRPr="00E43737">
              <w:rPr>
                <w:rFonts w:ascii="Times New Roman" w:hAnsi="Times New Roman" w:cs="Times New Roman"/>
                <w:color w:val="000000"/>
                <w:sz w:val="22"/>
                <w:szCs w:val="22"/>
              </w:rPr>
              <w:sym w:font="Symbol" w:char="F0AF"/>
            </w:r>
            <w:r w:rsidRPr="00E43737">
              <w:rPr>
                <w:rFonts w:ascii="Times New Roman" w:hAnsi="Times New Roman" w:cs="Times New Roman"/>
                <w:color w:val="000000"/>
                <w:sz w:val="22"/>
                <w:szCs w:val="22"/>
              </w:rPr>
              <w:t>35%</w:t>
            </w:r>
          </w:p>
          <w:p w14:paraId="2B6B1F5B" w14:textId="77777777" w:rsidR="00A239D9" w:rsidRPr="00E43737" w:rsidRDefault="00A239D9" w:rsidP="00A239D9">
            <w:pPr>
              <w:pStyle w:val="tabletextNS"/>
              <w:keepNext/>
              <w:rPr>
                <w:rFonts w:ascii="Times New Roman" w:hAnsi="Times New Roman" w:cs="Times New Roman"/>
                <w:color w:val="000000"/>
                <w:sz w:val="22"/>
                <w:szCs w:val="22"/>
              </w:rPr>
            </w:pPr>
          </w:p>
          <w:p w14:paraId="479EB256" w14:textId="77777777" w:rsidR="00A239D9" w:rsidRPr="00E43737" w:rsidDel="00E43A0B" w:rsidRDefault="00A239D9" w:rsidP="00A239D9">
            <w:pPr>
              <w:pStyle w:val="tabletextNS"/>
              <w:keepNext/>
              <w:rPr>
                <w:rFonts w:ascii="Times New Roman" w:hAnsi="Times New Roman" w:cs="Times New Roman"/>
                <w:snapToGrid w:val="0"/>
                <w:color w:val="000000"/>
                <w:sz w:val="22"/>
                <w:szCs w:val="22"/>
              </w:rPr>
            </w:pPr>
            <w:r w:rsidRPr="00E43737">
              <w:rPr>
                <w:rFonts w:ascii="Times New Roman" w:hAnsi="Times New Roman" w:cs="Times New Roman"/>
                <w:color w:val="000000"/>
                <w:sz w:val="22"/>
                <w:szCs w:val="22"/>
              </w:rPr>
              <w:t xml:space="preserve">Methadone: CL/F </w:t>
            </w:r>
            <w:r w:rsidRPr="00E43737">
              <w:rPr>
                <w:rFonts w:ascii="Times New Roman" w:hAnsi="Times New Roman" w:cs="Times New Roman"/>
                <w:snapToGrid w:val="0"/>
                <w:color w:val="000000"/>
                <w:sz w:val="22"/>
                <w:szCs w:val="22"/>
              </w:rPr>
              <w:sym w:font="Symbol" w:char="F0AD"/>
            </w:r>
            <w:r w:rsidRPr="00E43737">
              <w:rPr>
                <w:rFonts w:ascii="Times New Roman" w:hAnsi="Times New Roman" w:cs="Times New Roman"/>
                <w:snapToGrid w:val="0"/>
                <w:color w:val="000000"/>
                <w:sz w:val="22"/>
                <w:szCs w:val="22"/>
              </w:rPr>
              <w:t>22%</w:t>
            </w:r>
          </w:p>
        </w:tc>
        <w:tc>
          <w:tcPr>
            <w:tcW w:w="1618" w:type="pct"/>
            <w:vMerge w:val="restart"/>
          </w:tcPr>
          <w:p w14:paraId="2E2C63A3" w14:textId="78A977A9" w:rsidR="00A239D9" w:rsidRPr="00E43737" w:rsidRDefault="00A239D9" w:rsidP="00A239D9">
            <w:pPr>
              <w:pStyle w:val="tabletextNS"/>
              <w:keepNext/>
              <w:rPr>
                <w:rFonts w:ascii="Times New Roman" w:hAnsi="Times New Roman" w:cs="Times New Roman"/>
                <w:color w:val="000000"/>
                <w:sz w:val="22"/>
                <w:szCs w:val="22"/>
              </w:rPr>
            </w:pPr>
            <w:r w:rsidRPr="00E43737">
              <w:rPr>
                <w:rFonts w:ascii="Times New Roman" w:hAnsi="Times New Roman" w:cs="Times New Roman"/>
                <w:color w:val="000000"/>
                <w:sz w:val="22"/>
                <w:szCs w:val="22"/>
              </w:rPr>
              <w:t xml:space="preserve">No </w:t>
            </w:r>
            <w:proofErr w:type="spellStart"/>
            <w:r w:rsidRPr="00E43737">
              <w:rPr>
                <w:rFonts w:ascii="Times New Roman" w:hAnsi="Times New Roman" w:cs="Times New Roman"/>
                <w:color w:val="000000"/>
                <w:sz w:val="22"/>
                <w:szCs w:val="22"/>
              </w:rPr>
              <w:t>Kivexa</w:t>
            </w:r>
            <w:proofErr w:type="spellEnd"/>
            <w:r w:rsidRPr="00E43737">
              <w:rPr>
                <w:rFonts w:ascii="Times New Roman" w:hAnsi="Times New Roman" w:cs="Times New Roman"/>
                <w:color w:val="000000"/>
                <w:sz w:val="22"/>
                <w:szCs w:val="22"/>
              </w:rPr>
              <w:t xml:space="preserve"> dosage adjustment necessary. </w:t>
            </w:r>
          </w:p>
          <w:p w14:paraId="77F7283F" w14:textId="77777777" w:rsidR="00A239D9" w:rsidRPr="00E43737" w:rsidRDefault="00A239D9" w:rsidP="00A239D9">
            <w:pPr>
              <w:pStyle w:val="tabletextNS"/>
              <w:keepNext/>
              <w:rPr>
                <w:rFonts w:ascii="Times New Roman" w:hAnsi="Times New Roman" w:cs="Times New Roman"/>
                <w:color w:val="000000"/>
                <w:sz w:val="22"/>
                <w:szCs w:val="22"/>
              </w:rPr>
            </w:pPr>
          </w:p>
          <w:p w14:paraId="5FCFF664" w14:textId="77777777" w:rsidR="00A239D9" w:rsidRPr="00E43737" w:rsidRDefault="00A239D9" w:rsidP="00A239D9">
            <w:pPr>
              <w:pStyle w:val="tabletextNS"/>
              <w:keepNext/>
              <w:rPr>
                <w:rFonts w:ascii="Times New Roman" w:hAnsi="Times New Roman" w:cs="Times New Roman"/>
                <w:color w:val="000000"/>
                <w:sz w:val="22"/>
                <w:szCs w:val="22"/>
              </w:rPr>
            </w:pPr>
            <w:r w:rsidRPr="00E43737">
              <w:rPr>
                <w:rFonts w:ascii="Times New Roman" w:hAnsi="Times New Roman" w:cs="Times New Roman"/>
                <w:color w:val="000000"/>
                <w:sz w:val="22"/>
                <w:szCs w:val="22"/>
              </w:rPr>
              <w:t>Methadone dosage adjustment unlikely in majority of patients; occasionally methadone re</w:t>
            </w:r>
            <w:r>
              <w:rPr>
                <w:rFonts w:ascii="Times New Roman" w:hAnsi="Times New Roman" w:cs="Times New Roman"/>
                <w:color w:val="000000"/>
                <w:sz w:val="22"/>
                <w:szCs w:val="22"/>
              </w:rPr>
              <w:noBreakHyphen/>
            </w:r>
            <w:r w:rsidRPr="00E43737">
              <w:rPr>
                <w:rFonts w:ascii="Times New Roman" w:hAnsi="Times New Roman" w:cs="Times New Roman"/>
                <w:color w:val="000000"/>
                <w:sz w:val="22"/>
                <w:szCs w:val="22"/>
              </w:rPr>
              <w:t>titration may be required.</w:t>
            </w:r>
          </w:p>
        </w:tc>
      </w:tr>
      <w:tr w:rsidR="00A239D9" w:rsidRPr="00E43737" w14:paraId="48B3E209" w14:textId="77777777" w:rsidTr="00A239D9">
        <w:trPr>
          <w:cantSplit/>
          <w:trHeight w:val="602"/>
        </w:trPr>
        <w:tc>
          <w:tcPr>
            <w:tcW w:w="1691" w:type="pct"/>
            <w:vMerge w:val="restart"/>
          </w:tcPr>
          <w:p w14:paraId="644A16BD" w14:textId="77777777" w:rsidR="00A239D9" w:rsidRPr="00E43737" w:rsidRDefault="00A239D9" w:rsidP="002954F6">
            <w:pPr>
              <w:pStyle w:val="tabletextNS"/>
              <w:rPr>
                <w:rFonts w:ascii="Times New Roman" w:hAnsi="Times New Roman" w:cs="Times New Roman"/>
                <w:sz w:val="22"/>
                <w:szCs w:val="22"/>
              </w:rPr>
            </w:pPr>
            <w:r w:rsidRPr="00E43737">
              <w:rPr>
                <w:rFonts w:ascii="Times New Roman" w:hAnsi="Times New Roman" w:cs="Times New Roman"/>
                <w:sz w:val="22"/>
                <w:szCs w:val="22"/>
              </w:rPr>
              <w:t>Methadone/Lamivudine</w:t>
            </w:r>
          </w:p>
        </w:tc>
        <w:tc>
          <w:tcPr>
            <w:tcW w:w="1691" w:type="pct"/>
            <w:gridSpan w:val="2"/>
            <w:vMerge w:val="restart"/>
          </w:tcPr>
          <w:p w14:paraId="095733A5" w14:textId="77777777" w:rsidR="00A239D9" w:rsidRPr="00E43737" w:rsidRDefault="00A239D9" w:rsidP="002954F6">
            <w:pPr>
              <w:pStyle w:val="tabletextNS"/>
              <w:rPr>
                <w:rFonts w:ascii="Times New Roman" w:hAnsi="Times New Roman" w:cs="Times New Roman"/>
                <w:snapToGrid w:val="0"/>
                <w:color w:val="000000"/>
                <w:sz w:val="22"/>
                <w:szCs w:val="22"/>
              </w:rPr>
            </w:pPr>
            <w:r w:rsidRPr="00E43737">
              <w:rPr>
                <w:rFonts w:ascii="Times New Roman" w:hAnsi="Times New Roman" w:cs="Times New Roman"/>
                <w:sz w:val="22"/>
                <w:szCs w:val="22"/>
              </w:rPr>
              <w:t>Interaction not studied.</w:t>
            </w:r>
          </w:p>
        </w:tc>
        <w:tc>
          <w:tcPr>
            <w:tcW w:w="1618" w:type="pct"/>
            <w:vMerge/>
            <w:tcBorders>
              <w:bottom w:val="nil"/>
            </w:tcBorders>
          </w:tcPr>
          <w:p w14:paraId="7164F264" w14:textId="77777777" w:rsidR="00A239D9" w:rsidRPr="00E43737" w:rsidRDefault="00A239D9" w:rsidP="00A239D9">
            <w:pPr>
              <w:pStyle w:val="tabletextNS"/>
              <w:keepNext/>
              <w:rPr>
                <w:rFonts w:ascii="Times New Roman" w:hAnsi="Times New Roman" w:cs="Times New Roman"/>
                <w:color w:val="000000"/>
                <w:sz w:val="22"/>
                <w:szCs w:val="22"/>
              </w:rPr>
            </w:pPr>
          </w:p>
        </w:tc>
      </w:tr>
      <w:tr w:rsidR="00A239D9" w:rsidRPr="00E43737" w14:paraId="278E11CB" w14:textId="77777777" w:rsidTr="00223C4A">
        <w:trPr>
          <w:cantSplit/>
          <w:trHeight w:val="268"/>
        </w:trPr>
        <w:tc>
          <w:tcPr>
            <w:tcW w:w="1691" w:type="pct"/>
            <w:vMerge/>
          </w:tcPr>
          <w:p w14:paraId="37F348EA" w14:textId="77777777" w:rsidR="00A239D9" w:rsidRPr="00E43737" w:rsidRDefault="00A239D9" w:rsidP="00A239D9">
            <w:pPr>
              <w:pStyle w:val="tabletextNS"/>
              <w:rPr>
                <w:rFonts w:ascii="Times New Roman" w:hAnsi="Times New Roman" w:cs="Times New Roman"/>
                <w:sz w:val="22"/>
                <w:szCs w:val="22"/>
              </w:rPr>
            </w:pPr>
          </w:p>
        </w:tc>
        <w:tc>
          <w:tcPr>
            <w:tcW w:w="1691" w:type="pct"/>
            <w:gridSpan w:val="2"/>
            <w:vMerge/>
            <w:tcBorders>
              <w:bottom w:val="single" w:sz="4" w:space="0" w:color="auto"/>
            </w:tcBorders>
          </w:tcPr>
          <w:p w14:paraId="0B410417" w14:textId="77777777" w:rsidR="00A239D9" w:rsidRPr="00E43737" w:rsidRDefault="00A239D9" w:rsidP="00A239D9">
            <w:pPr>
              <w:pStyle w:val="tabletextNS"/>
              <w:rPr>
                <w:rFonts w:ascii="Times New Roman" w:hAnsi="Times New Roman" w:cs="Times New Roman"/>
                <w:sz w:val="22"/>
                <w:szCs w:val="22"/>
              </w:rPr>
            </w:pPr>
          </w:p>
        </w:tc>
        <w:tc>
          <w:tcPr>
            <w:tcW w:w="1618" w:type="pct"/>
            <w:tcBorders>
              <w:top w:val="nil"/>
              <w:bottom w:val="single" w:sz="4" w:space="0" w:color="auto"/>
            </w:tcBorders>
          </w:tcPr>
          <w:p w14:paraId="584699FB" w14:textId="77777777" w:rsidR="00A239D9" w:rsidRPr="00E43737" w:rsidRDefault="00A239D9" w:rsidP="00A239D9">
            <w:pPr>
              <w:pStyle w:val="tabletextNS"/>
              <w:rPr>
                <w:rFonts w:ascii="Times New Roman" w:hAnsi="Times New Roman" w:cs="Times New Roman"/>
                <w:sz w:val="22"/>
                <w:szCs w:val="22"/>
              </w:rPr>
            </w:pPr>
          </w:p>
        </w:tc>
      </w:tr>
      <w:tr w:rsidR="00223C4A" w:rsidRPr="00E43737" w14:paraId="04E4452B" w14:textId="77777777" w:rsidTr="00223C4A">
        <w:trPr>
          <w:cantSplit/>
          <w:trHeight w:val="268"/>
        </w:trPr>
        <w:tc>
          <w:tcPr>
            <w:tcW w:w="5000" w:type="pct"/>
            <w:gridSpan w:val="4"/>
          </w:tcPr>
          <w:p w14:paraId="104D69E6" w14:textId="77777777" w:rsidR="00223C4A" w:rsidRPr="00E43737" w:rsidRDefault="00223C4A" w:rsidP="00A239D9">
            <w:pPr>
              <w:pStyle w:val="tabletextNS"/>
              <w:rPr>
                <w:rFonts w:ascii="Times New Roman" w:hAnsi="Times New Roman" w:cs="Times New Roman"/>
                <w:sz w:val="22"/>
                <w:szCs w:val="22"/>
              </w:rPr>
            </w:pPr>
            <w:r w:rsidRPr="00E43737">
              <w:rPr>
                <w:rFonts w:ascii="Times New Roman" w:hAnsi="Times New Roman" w:cs="Times New Roman"/>
                <w:b/>
                <w:sz w:val="22"/>
                <w:szCs w:val="22"/>
              </w:rPr>
              <w:t>RETINOIDS</w:t>
            </w:r>
          </w:p>
        </w:tc>
      </w:tr>
      <w:tr w:rsidR="00223C4A" w:rsidRPr="00E43737" w14:paraId="648C82B4" w14:textId="77777777" w:rsidTr="00223C4A">
        <w:trPr>
          <w:cantSplit/>
          <w:trHeight w:val="268"/>
        </w:trPr>
        <w:tc>
          <w:tcPr>
            <w:tcW w:w="1691" w:type="pct"/>
          </w:tcPr>
          <w:p w14:paraId="443E4755" w14:textId="77777777" w:rsidR="00223C4A" w:rsidRPr="00E43737" w:rsidRDefault="00223C4A" w:rsidP="00223C4A">
            <w:pPr>
              <w:pStyle w:val="tabletextNS"/>
              <w:keepNext/>
              <w:rPr>
                <w:rFonts w:ascii="Times New Roman" w:hAnsi="Times New Roman" w:cs="Times New Roman"/>
                <w:sz w:val="22"/>
                <w:szCs w:val="22"/>
              </w:rPr>
            </w:pPr>
            <w:proofErr w:type="spellStart"/>
            <w:r w:rsidRPr="00E43737">
              <w:rPr>
                <w:rFonts w:ascii="Times New Roman" w:hAnsi="Times New Roman" w:cs="Times New Roman"/>
                <w:sz w:val="22"/>
                <w:szCs w:val="22"/>
                <w:lang w:val="fr-FR"/>
              </w:rPr>
              <w:t>Retinoid</w:t>
            </w:r>
            <w:proofErr w:type="spellEnd"/>
            <w:r w:rsidRPr="00E43737">
              <w:rPr>
                <w:rFonts w:ascii="Times New Roman" w:hAnsi="Times New Roman" w:cs="Times New Roman"/>
                <w:sz w:val="22"/>
                <w:szCs w:val="22"/>
                <w:lang w:val="fr-FR"/>
              </w:rPr>
              <w:t xml:space="preserve"> compounds </w:t>
            </w:r>
            <w:r w:rsidRPr="00E43737">
              <w:rPr>
                <w:rFonts w:ascii="Times New Roman" w:hAnsi="Times New Roman" w:cs="Times New Roman"/>
                <w:sz w:val="22"/>
                <w:szCs w:val="22"/>
                <w:lang w:val="fr-FR"/>
              </w:rPr>
              <w:br/>
              <w:t xml:space="preserve">(e.g. </w:t>
            </w:r>
            <w:proofErr w:type="spellStart"/>
            <w:r w:rsidRPr="00E43737">
              <w:rPr>
                <w:rFonts w:ascii="Times New Roman" w:hAnsi="Times New Roman" w:cs="Times New Roman"/>
                <w:sz w:val="22"/>
                <w:szCs w:val="22"/>
                <w:lang w:val="fr-FR"/>
              </w:rPr>
              <w:t>isotretinoin</w:t>
            </w:r>
            <w:proofErr w:type="spellEnd"/>
            <w:r w:rsidRPr="00E43737">
              <w:rPr>
                <w:rFonts w:ascii="Times New Roman" w:hAnsi="Times New Roman" w:cs="Times New Roman"/>
                <w:sz w:val="22"/>
                <w:szCs w:val="22"/>
                <w:lang w:val="fr-FR"/>
              </w:rPr>
              <w:t>)/</w:t>
            </w:r>
            <w:proofErr w:type="spellStart"/>
            <w:r w:rsidRPr="00E43737">
              <w:rPr>
                <w:rFonts w:ascii="Times New Roman" w:hAnsi="Times New Roman" w:cs="Times New Roman"/>
                <w:sz w:val="22"/>
                <w:szCs w:val="22"/>
                <w:lang w:val="fr-FR"/>
              </w:rPr>
              <w:t>Abacavir</w:t>
            </w:r>
            <w:proofErr w:type="spellEnd"/>
          </w:p>
        </w:tc>
        <w:tc>
          <w:tcPr>
            <w:tcW w:w="1691" w:type="pct"/>
            <w:gridSpan w:val="2"/>
          </w:tcPr>
          <w:p w14:paraId="24435103" w14:textId="77777777" w:rsidR="00223C4A" w:rsidRPr="00E43737" w:rsidRDefault="00223C4A" w:rsidP="00223C4A">
            <w:pPr>
              <w:pStyle w:val="tabletextNS"/>
              <w:keepNext/>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Interaction not studied.</w:t>
            </w:r>
          </w:p>
          <w:p w14:paraId="45879E5B" w14:textId="77777777" w:rsidR="00223C4A" w:rsidRPr="00E43737" w:rsidRDefault="00223C4A" w:rsidP="00223C4A">
            <w:pPr>
              <w:pStyle w:val="tabletextNS"/>
              <w:keepNext/>
              <w:rPr>
                <w:rFonts w:ascii="Times New Roman" w:hAnsi="Times New Roman" w:cs="Times New Roman"/>
                <w:snapToGrid w:val="0"/>
                <w:color w:val="000000"/>
                <w:sz w:val="22"/>
                <w:szCs w:val="22"/>
              </w:rPr>
            </w:pPr>
          </w:p>
          <w:p w14:paraId="7ED2E0B9" w14:textId="77777777" w:rsidR="00223C4A" w:rsidRPr="00E43737" w:rsidRDefault="00223C4A" w:rsidP="00223C4A">
            <w:pPr>
              <w:pStyle w:val="tabletextNS"/>
              <w:keepNext/>
              <w:rPr>
                <w:rFonts w:ascii="Times New Roman" w:hAnsi="Times New Roman" w:cs="Times New Roman"/>
                <w:sz w:val="22"/>
                <w:szCs w:val="22"/>
              </w:rPr>
            </w:pPr>
            <w:r w:rsidRPr="00E43737">
              <w:rPr>
                <w:rFonts w:ascii="Times New Roman" w:hAnsi="Times New Roman" w:cs="Times New Roman"/>
                <w:snapToGrid w:val="0"/>
                <w:color w:val="000000"/>
                <w:sz w:val="22"/>
                <w:szCs w:val="22"/>
              </w:rPr>
              <w:t>Possible interaction given common pathway of elimination via alcohol dehydrogenase.</w:t>
            </w:r>
          </w:p>
        </w:tc>
        <w:tc>
          <w:tcPr>
            <w:tcW w:w="1618" w:type="pct"/>
            <w:tcBorders>
              <w:top w:val="single" w:sz="4" w:space="0" w:color="auto"/>
              <w:bottom w:val="nil"/>
            </w:tcBorders>
          </w:tcPr>
          <w:p w14:paraId="7B0406F9" w14:textId="77777777" w:rsidR="00223C4A" w:rsidRPr="00E43737" w:rsidRDefault="00223C4A" w:rsidP="00223C4A">
            <w:pPr>
              <w:pStyle w:val="tabletextNS"/>
              <w:rPr>
                <w:rFonts w:ascii="Times New Roman" w:hAnsi="Times New Roman" w:cs="Times New Roman"/>
                <w:sz w:val="22"/>
                <w:szCs w:val="22"/>
              </w:rPr>
            </w:pPr>
            <w:r w:rsidRPr="00E43737">
              <w:rPr>
                <w:rFonts w:ascii="Times New Roman" w:hAnsi="Times New Roman" w:cs="Times New Roman"/>
                <w:color w:val="000000"/>
                <w:sz w:val="22"/>
                <w:szCs w:val="22"/>
              </w:rPr>
              <w:t>Insufficient data to recommend dosage adjustment.</w:t>
            </w:r>
          </w:p>
        </w:tc>
      </w:tr>
      <w:tr w:rsidR="00223C4A" w:rsidRPr="00E43737" w14:paraId="6C8247C7" w14:textId="77777777" w:rsidTr="00223C4A">
        <w:trPr>
          <w:cantSplit/>
          <w:trHeight w:val="268"/>
        </w:trPr>
        <w:tc>
          <w:tcPr>
            <w:tcW w:w="1691" w:type="pct"/>
          </w:tcPr>
          <w:p w14:paraId="7D7F2427" w14:textId="77777777" w:rsidR="00223C4A" w:rsidRPr="00E43737" w:rsidRDefault="00223C4A" w:rsidP="00223C4A">
            <w:pPr>
              <w:pStyle w:val="tabletextNS"/>
              <w:keepNext/>
              <w:rPr>
                <w:rFonts w:ascii="Times New Roman" w:hAnsi="Times New Roman" w:cs="Times New Roman"/>
                <w:sz w:val="22"/>
                <w:szCs w:val="22"/>
                <w:lang w:val="fr-FR"/>
              </w:rPr>
            </w:pPr>
            <w:proofErr w:type="spellStart"/>
            <w:r w:rsidRPr="00E43737">
              <w:rPr>
                <w:rFonts w:ascii="Times New Roman" w:hAnsi="Times New Roman" w:cs="Times New Roman"/>
                <w:sz w:val="22"/>
                <w:szCs w:val="22"/>
                <w:lang w:val="fr-FR"/>
              </w:rPr>
              <w:t>Retinoid</w:t>
            </w:r>
            <w:proofErr w:type="spellEnd"/>
            <w:r w:rsidRPr="00E43737">
              <w:rPr>
                <w:rFonts w:ascii="Times New Roman" w:hAnsi="Times New Roman" w:cs="Times New Roman"/>
                <w:sz w:val="22"/>
                <w:szCs w:val="22"/>
                <w:lang w:val="fr-FR"/>
              </w:rPr>
              <w:t xml:space="preserve"> compounds </w:t>
            </w:r>
            <w:r w:rsidRPr="00E43737">
              <w:rPr>
                <w:rFonts w:ascii="Times New Roman" w:hAnsi="Times New Roman" w:cs="Times New Roman"/>
                <w:sz w:val="22"/>
                <w:szCs w:val="22"/>
                <w:lang w:val="fr-FR"/>
              </w:rPr>
              <w:br/>
              <w:t xml:space="preserve">(e.g. </w:t>
            </w:r>
            <w:proofErr w:type="spellStart"/>
            <w:r w:rsidRPr="00E43737">
              <w:rPr>
                <w:rFonts w:ascii="Times New Roman" w:hAnsi="Times New Roman" w:cs="Times New Roman"/>
                <w:sz w:val="22"/>
                <w:szCs w:val="22"/>
                <w:lang w:val="fr-FR"/>
              </w:rPr>
              <w:t>isotretinoin</w:t>
            </w:r>
            <w:proofErr w:type="spellEnd"/>
            <w:r w:rsidRPr="00E43737">
              <w:rPr>
                <w:rFonts w:ascii="Times New Roman" w:hAnsi="Times New Roman" w:cs="Times New Roman"/>
                <w:sz w:val="22"/>
                <w:szCs w:val="22"/>
                <w:lang w:val="fr-FR"/>
              </w:rPr>
              <w:t>)/</w:t>
            </w:r>
            <w:proofErr w:type="spellStart"/>
            <w:r w:rsidRPr="00E43737">
              <w:rPr>
                <w:rFonts w:ascii="Times New Roman" w:hAnsi="Times New Roman" w:cs="Times New Roman"/>
                <w:sz w:val="22"/>
                <w:szCs w:val="22"/>
                <w:lang w:val="fr-FR"/>
              </w:rPr>
              <w:t>Lamivudine</w:t>
            </w:r>
            <w:proofErr w:type="spellEnd"/>
          </w:p>
          <w:p w14:paraId="119AFA89" w14:textId="77777777" w:rsidR="00223C4A" w:rsidRPr="00E43737" w:rsidRDefault="00223C4A" w:rsidP="00223C4A">
            <w:pPr>
              <w:pStyle w:val="tabletextNS"/>
              <w:keepNext/>
              <w:rPr>
                <w:rFonts w:ascii="Times New Roman" w:hAnsi="Times New Roman" w:cs="Times New Roman"/>
                <w:sz w:val="22"/>
                <w:szCs w:val="22"/>
              </w:rPr>
            </w:pPr>
            <w:r w:rsidRPr="00E43737">
              <w:rPr>
                <w:rFonts w:ascii="Times New Roman" w:hAnsi="Times New Roman" w:cs="Times New Roman"/>
                <w:sz w:val="22"/>
                <w:szCs w:val="22"/>
              </w:rPr>
              <w:t>No drug interaction studies</w:t>
            </w:r>
          </w:p>
        </w:tc>
        <w:tc>
          <w:tcPr>
            <w:tcW w:w="1691" w:type="pct"/>
            <w:gridSpan w:val="2"/>
            <w:tcBorders>
              <w:bottom w:val="single" w:sz="4" w:space="0" w:color="auto"/>
            </w:tcBorders>
          </w:tcPr>
          <w:p w14:paraId="018A11BF" w14:textId="77777777" w:rsidR="00223C4A" w:rsidRPr="00E43737" w:rsidRDefault="00223C4A" w:rsidP="00223C4A">
            <w:pPr>
              <w:pStyle w:val="tabletextNS"/>
              <w:keepNext/>
              <w:rPr>
                <w:rFonts w:ascii="Times New Roman" w:hAnsi="Times New Roman" w:cs="Times New Roman"/>
                <w:sz w:val="22"/>
                <w:szCs w:val="22"/>
              </w:rPr>
            </w:pPr>
            <w:r w:rsidRPr="00E43737">
              <w:rPr>
                <w:rFonts w:ascii="Times New Roman" w:hAnsi="Times New Roman" w:cs="Times New Roman"/>
                <w:sz w:val="22"/>
                <w:szCs w:val="22"/>
              </w:rPr>
              <w:t>Interaction not studied.</w:t>
            </w:r>
          </w:p>
        </w:tc>
        <w:tc>
          <w:tcPr>
            <w:tcW w:w="1618" w:type="pct"/>
            <w:tcBorders>
              <w:top w:val="nil"/>
              <w:bottom w:val="single" w:sz="4" w:space="0" w:color="auto"/>
            </w:tcBorders>
          </w:tcPr>
          <w:p w14:paraId="28D773CD" w14:textId="77777777" w:rsidR="00223C4A" w:rsidRPr="00E43737" w:rsidRDefault="00223C4A" w:rsidP="00223C4A">
            <w:pPr>
              <w:pStyle w:val="tabletextNS"/>
              <w:rPr>
                <w:rFonts w:ascii="Times New Roman" w:hAnsi="Times New Roman" w:cs="Times New Roman"/>
                <w:sz w:val="22"/>
                <w:szCs w:val="22"/>
              </w:rPr>
            </w:pPr>
          </w:p>
        </w:tc>
      </w:tr>
    </w:tbl>
    <w:p w14:paraId="5D088D7F" w14:textId="77777777" w:rsidR="00A65A96" w:rsidRDefault="00A65A96"/>
    <w:p w14:paraId="2C292E75" w14:textId="77777777" w:rsidR="00771B94" w:rsidRDefault="00771B94"/>
    <w:p w14:paraId="42E818DE" w14:textId="77777777" w:rsidR="00771B94" w:rsidRDefault="00771B94"/>
    <w:p w14:paraId="5D0ED8BC" w14:textId="77777777" w:rsidR="00771B94" w:rsidRDefault="00771B94"/>
    <w:p w14:paraId="1D9D8734" w14:textId="77777777" w:rsidR="00771B94" w:rsidRDefault="00771B94"/>
    <w:tbl>
      <w:tblPr>
        <w:tblpPr w:leftFromText="180" w:rightFromText="180" w:vertAnchor="text" w:horzAnchor="margin" w:tblpY="154"/>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010"/>
        <w:gridCol w:w="3152"/>
        <w:gridCol w:w="2970"/>
      </w:tblGrid>
      <w:tr w:rsidR="000179E7" w:rsidRPr="00E43737" w14:paraId="1FAE9C6E" w14:textId="77777777" w:rsidTr="00B6281C">
        <w:trPr>
          <w:cantSplit/>
        </w:trPr>
        <w:tc>
          <w:tcPr>
            <w:tcW w:w="1648" w:type="pct"/>
          </w:tcPr>
          <w:p w14:paraId="3F58A6BD" w14:textId="77777777" w:rsidR="000179E7" w:rsidRPr="00D44FC6" w:rsidRDefault="000179E7" w:rsidP="000179E7">
            <w:pPr>
              <w:pStyle w:val="tabletextNS"/>
              <w:keepNext/>
              <w:rPr>
                <w:rFonts w:ascii="Times New Roman" w:hAnsi="Times New Roman" w:cs="Times New Roman"/>
                <w:b/>
                <w:sz w:val="22"/>
                <w:szCs w:val="22"/>
              </w:rPr>
            </w:pPr>
            <w:r w:rsidRPr="00D44FC6">
              <w:rPr>
                <w:rFonts w:ascii="Times New Roman" w:hAnsi="Times New Roman" w:cs="Times New Roman"/>
                <w:b/>
                <w:sz w:val="22"/>
                <w:szCs w:val="22"/>
              </w:rPr>
              <w:lastRenderedPageBreak/>
              <w:t>Drugs by Therapeutic Area</w:t>
            </w:r>
          </w:p>
          <w:p w14:paraId="47017A20" w14:textId="77777777" w:rsidR="000179E7" w:rsidRPr="00D44FC6" w:rsidRDefault="000179E7" w:rsidP="000179E7">
            <w:pPr>
              <w:pStyle w:val="tabletextNS"/>
              <w:keepNext/>
              <w:rPr>
                <w:rFonts w:ascii="Times New Roman" w:hAnsi="Times New Roman" w:cs="Times New Roman"/>
                <w:b/>
                <w:sz w:val="22"/>
                <w:szCs w:val="22"/>
              </w:rPr>
            </w:pPr>
          </w:p>
        </w:tc>
        <w:tc>
          <w:tcPr>
            <w:tcW w:w="1726" w:type="pct"/>
          </w:tcPr>
          <w:p w14:paraId="1EB6F2D2" w14:textId="77777777" w:rsidR="000179E7" w:rsidRPr="00D44FC6" w:rsidRDefault="000179E7" w:rsidP="000179E7">
            <w:pPr>
              <w:pStyle w:val="tabletextNS"/>
              <w:keepNext/>
              <w:rPr>
                <w:rFonts w:ascii="Times New Roman" w:hAnsi="Times New Roman" w:cs="Times New Roman"/>
                <w:b/>
                <w:sz w:val="22"/>
                <w:szCs w:val="22"/>
              </w:rPr>
            </w:pPr>
            <w:r w:rsidRPr="00D44FC6">
              <w:rPr>
                <w:rFonts w:ascii="Times New Roman" w:hAnsi="Times New Roman" w:cs="Times New Roman"/>
                <w:b/>
                <w:sz w:val="22"/>
                <w:szCs w:val="22"/>
              </w:rPr>
              <w:t>Interaction</w:t>
            </w:r>
            <w:r w:rsidRPr="00D44FC6">
              <w:rPr>
                <w:rFonts w:ascii="Times New Roman" w:hAnsi="Times New Roman" w:cs="Times New Roman"/>
                <w:b/>
                <w:sz w:val="22"/>
                <w:szCs w:val="22"/>
              </w:rPr>
              <w:br/>
              <w:t>Geometric mean change (%)</w:t>
            </w:r>
          </w:p>
          <w:p w14:paraId="6B8E29EB" w14:textId="77777777" w:rsidR="000179E7" w:rsidRPr="00D44FC6" w:rsidRDefault="000179E7" w:rsidP="000179E7">
            <w:pPr>
              <w:pStyle w:val="tabletextNS"/>
              <w:keepNext/>
              <w:rPr>
                <w:rFonts w:ascii="Times New Roman" w:hAnsi="Times New Roman" w:cs="Times New Roman"/>
                <w:b/>
                <w:sz w:val="22"/>
                <w:szCs w:val="22"/>
              </w:rPr>
            </w:pPr>
            <w:r w:rsidRPr="00D44FC6">
              <w:rPr>
                <w:rFonts w:ascii="Times New Roman" w:hAnsi="Times New Roman" w:cs="Times New Roman"/>
                <w:b/>
                <w:sz w:val="22"/>
                <w:szCs w:val="22"/>
              </w:rPr>
              <w:t>(Possible mechanism)</w:t>
            </w:r>
          </w:p>
        </w:tc>
        <w:tc>
          <w:tcPr>
            <w:tcW w:w="1626" w:type="pct"/>
          </w:tcPr>
          <w:p w14:paraId="47EB0F16" w14:textId="77777777" w:rsidR="000179E7" w:rsidRPr="00D44FC6" w:rsidRDefault="000179E7" w:rsidP="000179E7">
            <w:pPr>
              <w:pStyle w:val="tabletextNS"/>
              <w:keepNext/>
              <w:rPr>
                <w:rFonts w:ascii="Times New Roman" w:hAnsi="Times New Roman" w:cs="Times New Roman"/>
                <w:b/>
                <w:sz w:val="22"/>
                <w:szCs w:val="22"/>
              </w:rPr>
            </w:pPr>
            <w:r w:rsidRPr="00D44FC6">
              <w:rPr>
                <w:rFonts w:ascii="Times New Roman" w:hAnsi="Times New Roman" w:cs="Times New Roman"/>
                <w:b/>
                <w:sz w:val="22"/>
                <w:szCs w:val="22"/>
              </w:rPr>
              <w:t>Recommendation concerning co</w:t>
            </w:r>
            <w:r w:rsidRPr="00D44FC6">
              <w:rPr>
                <w:rFonts w:ascii="Times New Roman" w:hAnsi="Times New Roman" w:cs="Times New Roman"/>
                <w:b/>
                <w:sz w:val="22"/>
                <w:szCs w:val="22"/>
              </w:rPr>
              <w:noBreakHyphen/>
              <w:t>administration</w:t>
            </w:r>
          </w:p>
        </w:tc>
      </w:tr>
      <w:tr w:rsidR="006376C9" w:rsidRPr="00E43737" w14:paraId="79DEA7DC" w14:textId="77777777" w:rsidTr="000C049A">
        <w:trPr>
          <w:cantSplit/>
        </w:trPr>
        <w:tc>
          <w:tcPr>
            <w:tcW w:w="5000" w:type="pct"/>
            <w:gridSpan w:val="3"/>
          </w:tcPr>
          <w:p w14:paraId="08B3EED9" w14:textId="77777777" w:rsidR="006376C9" w:rsidRPr="00E43737" w:rsidRDefault="006376C9" w:rsidP="000C049A">
            <w:pPr>
              <w:pStyle w:val="tabletextNS"/>
              <w:keepNext/>
              <w:rPr>
                <w:rFonts w:ascii="Times New Roman" w:hAnsi="Times New Roman" w:cs="Times New Roman"/>
                <w:color w:val="000000"/>
                <w:sz w:val="22"/>
                <w:szCs w:val="22"/>
              </w:rPr>
            </w:pPr>
            <w:r w:rsidRPr="00E43737">
              <w:rPr>
                <w:rFonts w:ascii="Times New Roman" w:hAnsi="Times New Roman" w:cs="Times New Roman"/>
                <w:b/>
                <w:sz w:val="22"/>
                <w:szCs w:val="22"/>
              </w:rPr>
              <w:t>MISCELLANEOUS</w:t>
            </w:r>
          </w:p>
        </w:tc>
      </w:tr>
      <w:tr w:rsidR="006376C9" w:rsidRPr="00E43737" w14:paraId="43BE43F9" w14:textId="77777777" w:rsidTr="009477B4">
        <w:trPr>
          <w:cantSplit/>
        </w:trPr>
        <w:tc>
          <w:tcPr>
            <w:tcW w:w="1648" w:type="pct"/>
          </w:tcPr>
          <w:p w14:paraId="6DDAA97E" w14:textId="77777777" w:rsidR="006376C9" w:rsidRPr="00E43737" w:rsidRDefault="006376C9" w:rsidP="000C049A">
            <w:pPr>
              <w:pStyle w:val="tabletextNS"/>
              <w:keepNext/>
              <w:rPr>
                <w:rFonts w:ascii="Times New Roman" w:hAnsi="Times New Roman" w:cs="Times New Roman"/>
                <w:sz w:val="22"/>
                <w:szCs w:val="22"/>
              </w:rPr>
            </w:pPr>
            <w:r w:rsidRPr="00E43737">
              <w:rPr>
                <w:rFonts w:ascii="Times New Roman" w:hAnsi="Times New Roman" w:cs="Times New Roman"/>
                <w:sz w:val="22"/>
                <w:szCs w:val="22"/>
              </w:rPr>
              <w:t>Ethanol/Abacavir</w:t>
            </w:r>
          </w:p>
          <w:p w14:paraId="78A5294D" w14:textId="1A7F739F" w:rsidR="006376C9" w:rsidRPr="00E43737" w:rsidRDefault="006376C9" w:rsidP="000C049A">
            <w:pPr>
              <w:pStyle w:val="tabletextNS"/>
              <w:keepNext/>
              <w:rPr>
                <w:rFonts w:ascii="Times New Roman" w:hAnsi="Times New Roman" w:cs="Times New Roman"/>
                <w:sz w:val="22"/>
                <w:szCs w:val="22"/>
              </w:rPr>
            </w:pPr>
            <w:r w:rsidRPr="00E43737">
              <w:rPr>
                <w:rFonts w:ascii="Times New Roman" w:hAnsi="Times New Roman" w:cs="Times New Roman"/>
                <w:sz w:val="22"/>
                <w:szCs w:val="22"/>
              </w:rPr>
              <w:t>(0.7</w:t>
            </w:r>
            <w:ins w:id="44" w:author="Author">
              <w:r w:rsidR="008A3F13">
                <w:rPr>
                  <w:rFonts w:ascii="Times New Roman" w:hAnsi="Times New Roman" w:cs="Times New Roman"/>
                  <w:sz w:val="22"/>
                  <w:szCs w:val="22"/>
                </w:rPr>
                <w:t> </w:t>
              </w:r>
            </w:ins>
            <w:del w:id="45" w:author="Author">
              <w:r w:rsidRPr="00E43737" w:rsidDel="008A3F13">
                <w:rPr>
                  <w:rFonts w:ascii="Times New Roman" w:hAnsi="Times New Roman" w:cs="Times New Roman"/>
                  <w:sz w:val="22"/>
                  <w:szCs w:val="22"/>
                </w:rPr>
                <w:delText xml:space="preserve"> </w:delText>
              </w:r>
            </w:del>
            <w:r w:rsidRPr="00E43737">
              <w:rPr>
                <w:rFonts w:ascii="Times New Roman" w:hAnsi="Times New Roman" w:cs="Times New Roman"/>
                <w:sz w:val="22"/>
                <w:szCs w:val="22"/>
              </w:rPr>
              <w:t>g/kg single dose/600</w:t>
            </w:r>
            <w:ins w:id="46" w:author="Author">
              <w:r w:rsidR="008A3F13">
                <w:rPr>
                  <w:rFonts w:ascii="Times New Roman" w:hAnsi="Times New Roman" w:cs="Times New Roman"/>
                  <w:sz w:val="22"/>
                  <w:szCs w:val="22"/>
                </w:rPr>
                <w:t> </w:t>
              </w:r>
            </w:ins>
            <w:del w:id="47" w:author="Author">
              <w:r w:rsidR="00180210" w:rsidDel="008A3F13">
                <w:rPr>
                  <w:rFonts w:ascii="Times New Roman" w:hAnsi="Times New Roman" w:cs="Times New Roman"/>
                  <w:sz w:val="22"/>
                  <w:szCs w:val="22"/>
                </w:rPr>
                <w:delText xml:space="preserve"> </w:delText>
              </w:r>
            </w:del>
            <w:r w:rsidRPr="00E43737">
              <w:rPr>
                <w:rFonts w:ascii="Times New Roman" w:hAnsi="Times New Roman" w:cs="Times New Roman"/>
                <w:sz w:val="22"/>
                <w:szCs w:val="22"/>
              </w:rPr>
              <w:t>mg single dose)</w:t>
            </w:r>
          </w:p>
        </w:tc>
        <w:tc>
          <w:tcPr>
            <w:tcW w:w="1726" w:type="pct"/>
          </w:tcPr>
          <w:p w14:paraId="732E69C7" w14:textId="77777777" w:rsidR="006376C9" w:rsidRPr="00E43737" w:rsidRDefault="006376C9" w:rsidP="000C049A">
            <w:pPr>
              <w:pStyle w:val="tabletextNS"/>
              <w:keepNext/>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 xml:space="preserve">Abacavir: AUC </w:t>
            </w:r>
            <w:r w:rsidRPr="00E43737">
              <w:rPr>
                <w:rFonts w:ascii="Times New Roman" w:hAnsi="Times New Roman" w:cs="Times New Roman"/>
                <w:snapToGrid w:val="0"/>
                <w:color w:val="000000"/>
                <w:sz w:val="22"/>
                <w:szCs w:val="22"/>
              </w:rPr>
              <w:sym w:font="Symbol" w:char="F0AD"/>
            </w:r>
            <w:r w:rsidRPr="00E43737">
              <w:rPr>
                <w:rFonts w:ascii="Times New Roman" w:hAnsi="Times New Roman" w:cs="Times New Roman"/>
                <w:snapToGrid w:val="0"/>
                <w:color w:val="000000"/>
                <w:sz w:val="22"/>
                <w:szCs w:val="22"/>
              </w:rPr>
              <w:t>41%</w:t>
            </w:r>
          </w:p>
          <w:p w14:paraId="569CEC68" w14:textId="77777777" w:rsidR="006376C9" w:rsidRPr="00E43737" w:rsidRDefault="006376C9" w:rsidP="000C049A">
            <w:pPr>
              <w:pStyle w:val="tabletextNS"/>
              <w:keepNext/>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 xml:space="preserve">Ethanol: AUC </w:t>
            </w:r>
            <w:r w:rsidRPr="00E43737">
              <w:rPr>
                <w:rFonts w:ascii="Times New Roman" w:hAnsi="Times New Roman" w:cs="Times New Roman"/>
                <w:snapToGrid w:val="0"/>
                <w:color w:val="000000"/>
                <w:sz w:val="22"/>
                <w:szCs w:val="22"/>
              </w:rPr>
              <w:sym w:font="Symbol" w:char="F0AB"/>
            </w:r>
          </w:p>
          <w:p w14:paraId="5D262806" w14:textId="77777777" w:rsidR="006376C9" w:rsidRPr="00E43737" w:rsidRDefault="006376C9" w:rsidP="000C049A">
            <w:pPr>
              <w:pStyle w:val="tabletextNS"/>
              <w:keepNext/>
              <w:rPr>
                <w:rFonts w:ascii="Times New Roman" w:hAnsi="Times New Roman" w:cs="Times New Roman"/>
                <w:snapToGrid w:val="0"/>
                <w:color w:val="000000"/>
                <w:sz w:val="22"/>
                <w:szCs w:val="22"/>
              </w:rPr>
            </w:pPr>
          </w:p>
          <w:p w14:paraId="1BDA4AA5" w14:textId="77777777" w:rsidR="006376C9" w:rsidRPr="00E43737" w:rsidRDefault="006376C9" w:rsidP="000C049A">
            <w:pPr>
              <w:pStyle w:val="tabletextNS"/>
              <w:keepNext/>
              <w:rPr>
                <w:rFonts w:ascii="Times New Roman" w:hAnsi="Times New Roman" w:cs="Times New Roman"/>
                <w:snapToGrid w:val="0"/>
                <w:color w:val="000000"/>
                <w:sz w:val="22"/>
                <w:szCs w:val="22"/>
              </w:rPr>
            </w:pPr>
            <w:r w:rsidRPr="00E43737">
              <w:rPr>
                <w:rFonts w:ascii="Times New Roman" w:hAnsi="Times New Roman" w:cs="Times New Roman"/>
                <w:snapToGrid w:val="0"/>
                <w:color w:val="000000"/>
                <w:sz w:val="22"/>
                <w:szCs w:val="22"/>
              </w:rPr>
              <w:t>(Inhibition of alcohol dehydrogenase)</w:t>
            </w:r>
          </w:p>
        </w:tc>
        <w:tc>
          <w:tcPr>
            <w:tcW w:w="1626" w:type="pct"/>
            <w:vMerge w:val="restart"/>
            <w:tcBorders>
              <w:bottom w:val="single" w:sz="4" w:space="0" w:color="auto"/>
            </w:tcBorders>
          </w:tcPr>
          <w:p w14:paraId="206E54F7" w14:textId="77777777" w:rsidR="006376C9" w:rsidRPr="00E43737" w:rsidRDefault="006376C9" w:rsidP="000C049A">
            <w:pPr>
              <w:pStyle w:val="tabletextNS"/>
              <w:keepNext/>
              <w:rPr>
                <w:rFonts w:ascii="Times New Roman" w:hAnsi="Times New Roman" w:cs="Times New Roman"/>
                <w:color w:val="000000"/>
                <w:sz w:val="22"/>
                <w:szCs w:val="22"/>
              </w:rPr>
            </w:pPr>
            <w:r w:rsidRPr="00E43737">
              <w:rPr>
                <w:rFonts w:ascii="Times New Roman" w:hAnsi="Times New Roman" w:cs="Times New Roman"/>
                <w:color w:val="000000"/>
                <w:sz w:val="22"/>
                <w:szCs w:val="22"/>
              </w:rPr>
              <w:t>No dosage adjustment necessary.</w:t>
            </w:r>
          </w:p>
        </w:tc>
      </w:tr>
      <w:tr w:rsidR="006376C9" w:rsidRPr="00E43737" w14:paraId="791D25E1" w14:textId="77777777" w:rsidTr="009477B4">
        <w:trPr>
          <w:cantSplit/>
        </w:trPr>
        <w:tc>
          <w:tcPr>
            <w:tcW w:w="1648" w:type="pct"/>
          </w:tcPr>
          <w:p w14:paraId="754282CB" w14:textId="77777777" w:rsidR="00274182" w:rsidRPr="00E43737" w:rsidRDefault="006376C9" w:rsidP="000C049A">
            <w:pPr>
              <w:pStyle w:val="tabletextNS"/>
              <w:keepNext/>
              <w:rPr>
                <w:rFonts w:ascii="Times New Roman" w:hAnsi="Times New Roman" w:cs="Times New Roman"/>
                <w:sz w:val="22"/>
                <w:szCs w:val="22"/>
              </w:rPr>
            </w:pPr>
            <w:r w:rsidRPr="00E43737">
              <w:rPr>
                <w:rFonts w:ascii="Times New Roman" w:hAnsi="Times New Roman" w:cs="Times New Roman"/>
                <w:sz w:val="22"/>
                <w:szCs w:val="22"/>
              </w:rPr>
              <w:t>Ethanol/Lamivudine</w:t>
            </w:r>
          </w:p>
        </w:tc>
        <w:tc>
          <w:tcPr>
            <w:tcW w:w="1726" w:type="pct"/>
          </w:tcPr>
          <w:p w14:paraId="13A08FB3" w14:textId="77777777" w:rsidR="006376C9" w:rsidRPr="00E43737" w:rsidRDefault="006376C9" w:rsidP="000C049A">
            <w:pPr>
              <w:pStyle w:val="tabletextNS"/>
              <w:keepNext/>
              <w:rPr>
                <w:rFonts w:ascii="Times New Roman" w:hAnsi="Times New Roman" w:cs="Times New Roman"/>
                <w:snapToGrid w:val="0"/>
                <w:color w:val="000000"/>
                <w:sz w:val="22"/>
                <w:szCs w:val="22"/>
              </w:rPr>
            </w:pPr>
            <w:r w:rsidRPr="00E43737">
              <w:rPr>
                <w:rFonts w:ascii="Times New Roman" w:hAnsi="Times New Roman" w:cs="Times New Roman"/>
                <w:sz w:val="22"/>
                <w:szCs w:val="22"/>
              </w:rPr>
              <w:t>Interaction not studied.</w:t>
            </w:r>
          </w:p>
        </w:tc>
        <w:tc>
          <w:tcPr>
            <w:tcW w:w="1626" w:type="pct"/>
            <w:vMerge/>
          </w:tcPr>
          <w:p w14:paraId="11B57383" w14:textId="77777777" w:rsidR="006376C9" w:rsidRPr="00E43737" w:rsidRDefault="006376C9" w:rsidP="000C049A">
            <w:pPr>
              <w:pStyle w:val="tabletextNS"/>
              <w:keepNext/>
              <w:rPr>
                <w:rFonts w:ascii="Times New Roman" w:hAnsi="Times New Roman" w:cs="Times New Roman"/>
                <w:color w:val="000000"/>
                <w:sz w:val="22"/>
                <w:szCs w:val="22"/>
              </w:rPr>
            </w:pPr>
          </w:p>
        </w:tc>
      </w:tr>
      <w:tr w:rsidR="00274182" w:rsidRPr="00E43737" w14:paraId="3E895101" w14:textId="77777777" w:rsidTr="00BA3A0B">
        <w:trPr>
          <w:cantSplit/>
        </w:trPr>
        <w:tc>
          <w:tcPr>
            <w:tcW w:w="1648" w:type="pct"/>
          </w:tcPr>
          <w:p w14:paraId="6E4318E7" w14:textId="56471170" w:rsidR="00274182" w:rsidRPr="00E43737" w:rsidRDefault="00274182" w:rsidP="00274182">
            <w:pPr>
              <w:pStyle w:val="tabletextNS"/>
              <w:keepNext/>
              <w:rPr>
                <w:rFonts w:ascii="Times New Roman" w:hAnsi="Times New Roman" w:cs="Times New Roman"/>
                <w:sz w:val="22"/>
                <w:szCs w:val="22"/>
              </w:rPr>
            </w:pPr>
            <w:r w:rsidRPr="008C5798">
              <w:rPr>
                <w:rFonts w:ascii="Times New Roman" w:hAnsi="Times New Roman" w:cs="Times New Roman"/>
                <w:sz w:val="22"/>
                <w:szCs w:val="22"/>
              </w:rPr>
              <w:t>Sorbitol solution (3.2</w:t>
            </w:r>
            <w:ins w:id="48" w:author="Author">
              <w:r w:rsidR="008A3F13">
                <w:rPr>
                  <w:rFonts w:ascii="Times New Roman" w:hAnsi="Times New Roman" w:cs="Times New Roman"/>
                  <w:sz w:val="22"/>
                  <w:szCs w:val="22"/>
                </w:rPr>
                <w:t> </w:t>
              </w:r>
            </w:ins>
            <w:del w:id="49" w:author="Author">
              <w:r w:rsidRPr="008C5798" w:rsidDel="008A3F13">
                <w:rPr>
                  <w:rFonts w:ascii="Times New Roman" w:hAnsi="Times New Roman" w:cs="Times New Roman"/>
                  <w:sz w:val="22"/>
                  <w:szCs w:val="22"/>
                </w:rPr>
                <w:delText xml:space="preserve"> </w:delText>
              </w:r>
            </w:del>
            <w:r w:rsidRPr="008C5798">
              <w:rPr>
                <w:rFonts w:ascii="Times New Roman" w:hAnsi="Times New Roman" w:cs="Times New Roman"/>
                <w:sz w:val="22"/>
                <w:szCs w:val="22"/>
              </w:rPr>
              <w:t>g, 10.2 g, 13.4 g)/ Lamivudine</w:t>
            </w:r>
          </w:p>
        </w:tc>
        <w:tc>
          <w:tcPr>
            <w:tcW w:w="1726" w:type="pct"/>
          </w:tcPr>
          <w:p w14:paraId="1F1F52FA" w14:textId="40FE11B0" w:rsidR="00274182" w:rsidRPr="001C4EC2" w:rsidRDefault="00274182" w:rsidP="00274182">
            <w:pPr>
              <w:spacing w:after="120"/>
            </w:pPr>
            <w:r w:rsidRPr="001C4EC2">
              <w:t>Single dose lamivudine oral solution 300</w:t>
            </w:r>
            <w:ins w:id="50" w:author="Author">
              <w:r w:rsidR="008A3F13">
                <w:t> </w:t>
              </w:r>
            </w:ins>
            <w:del w:id="51" w:author="Author">
              <w:r w:rsidRPr="001C4EC2" w:rsidDel="008A3F13">
                <w:delText xml:space="preserve"> </w:delText>
              </w:r>
            </w:del>
            <w:r w:rsidRPr="001C4EC2">
              <w:t xml:space="preserve">mg </w:t>
            </w:r>
          </w:p>
          <w:p w14:paraId="0FBEFA72" w14:textId="77777777" w:rsidR="00274182" w:rsidRPr="001C4EC2" w:rsidRDefault="00274182" w:rsidP="00274182">
            <w:pPr>
              <w:spacing w:after="120"/>
            </w:pPr>
            <w:r w:rsidRPr="001C4EC2">
              <w:t>Lamivudine:</w:t>
            </w:r>
          </w:p>
          <w:p w14:paraId="2C9A8EAE" w14:textId="77777777" w:rsidR="00274182" w:rsidRPr="001C4EC2" w:rsidRDefault="00274182" w:rsidP="00274182">
            <w:pPr>
              <w:spacing w:after="120"/>
            </w:pPr>
            <w:r w:rsidRPr="001C4EC2">
              <w:t xml:space="preserve">AUC </w:t>
            </w:r>
            <w:r w:rsidRPr="001C4EC2">
              <w:sym w:font="Symbol" w:char="F0AF"/>
            </w:r>
            <w:r w:rsidRPr="001C4EC2">
              <w:t xml:space="preserve"> 14%; 32%; 36% </w:t>
            </w:r>
          </w:p>
          <w:p w14:paraId="40606395" w14:textId="77777777" w:rsidR="00274182" w:rsidRPr="00E43737" w:rsidRDefault="00274182" w:rsidP="00274182">
            <w:pPr>
              <w:pStyle w:val="tabletextNS"/>
              <w:keepNext/>
              <w:rPr>
                <w:rFonts w:ascii="Times New Roman" w:hAnsi="Times New Roman" w:cs="Times New Roman"/>
                <w:sz w:val="22"/>
                <w:szCs w:val="22"/>
              </w:rPr>
            </w:pPr>
            <w:proofErr w:type="spellStart"/>
            <w:r w:rsidRPr="001C4EC2">
              <w:rPr>
                <w:rFonts w:ascii="Times New Roman" w:hAnsi="Times New Roman" w:cs="Times New Roman"/>
              </w:rPr>
              <w:t>C</w:t>
            </w:r>
            <w:r w:rsidRPr="001C4EC2">
              <w:rPr>
                <w:rFonts w:ascii="Times New Roman" w:hAnsi="Times New Roman" w:cs="Times New Roman"/>
                <w:sz w:val="22"/>
              </w:rPr>
              <w:t>max</w:t>
            </w:r>
            <w:proofErr w:type="spellEnd"/>
            <w:r w:rsidRPr="001C4EC2">
              <w:rPr>
                <w:rFonts w:ascii="Times New Roman" w:hAnsi="Times New Roman" w:cs="Times New Roman"/>
                <w:sz w:val="22"/>
              </w:rPr>
              <w:t xml:space="preserve"> </w:t>
            </w:r>
            <w:r w:rsidRPr="001C4EC2">
              <w:rPr>
                <w:rFonts w:ascii="Times New Roman" w:hAnsi="Times New Roman" w:cs="Times New Roman"/>
              </w:rPr>
              <w:sym w:font="Symbol" w:char="F0AF"/>
            </w:r>
            <w:r w:rsidRPr="001C4EC2">
              <w:rPr>
                <w:rFonts w:ascii="Times New Roman" w:hAnsi="Times New Roman" w:cs="Times New Roman"/>
              </w:rPr>
              <w:t xml:space="preserve"> 28%; 52%, 55%.</w:t>
            </w:r>
          </w:p>
        </w:tc>
        <w:tc>
          <w:tcPr>
            <w:tcW w:w="1626" w:type="pct"/>
          </w:tcPr>
          <w:p w14:paraId="4CD911B6" w14:textId="77777777" w:rsidR="00274182" w:rsidRPr="009477B4" w:rsidRDefault="000650D1" w:rsidP="009477B4">
            <w:pPr>
              <w:rPr>
                <w:color w:val="000000"/>
              </w:rPr>
            </w:pPr>
            <w:r>
              <w:rPr>
                <w:color w:val="000000"/>
              </w:rPr>
              <w:t xml:space="preserve">When possible, avoid chronic coadministration of </w:t>
            </w:r>
            <w:proofErr w:type="spellStart"/>
            <w:r>
              <w:rPr>
                <w:color w:val="000000"/>
              </w:rPr>
              <w:t>Kivexa</w:t>
            </w:r>
            <w:proofErr w:type="spellEnd"/>
            <w:r>
              <w:rPr>
                <w:color w:val="000000"/>
              </w:rPr>
              <w:t xml:space="preserve"> with medicinal products containing sorbitol or other osmotic acting poly-alcohols or monosaccharide alcohols (e.g. xylitol, mannitol, lactitol, maltitol). Consider more frequent monitoring of HIV-1 viral load when chronic coadministration cannot be avoided.</w:t>
            </w:r>
          </w:p>
        </w:tc>
      </w:tr>
      <w:tr w:rsidR="00BA3A0B" w:rsidRPr="00E43737" w14:paraId="68C7274E" w14:textId="77777777" w:rsidTr="008502F9">
        <w:trPr>
          <w:cantSplit/>
        </w:trPr>
        <w:tc>
          <w:tcPr>
            <w:tcW w:w="1648" w:type="pct"/>
          </w:tcPr>
          <w:p w14:paraId="0C90D002" w14:textId="1911DCC9" w:rsidR="00BA3A0B" w:rsidRPr="00ED036E" w:rsidRDefault="00257161" w:rsidP="00274182">
            <w:pPr>
              <w:pStyle w:val="tabletextNS"/>
              <w:keepNext/>
              <w:rPr>
                <w:rFonts w:ascii="Times New Roman" w:hAnsi="Times New Roman" w:cs="Times New Roman"/>
                <w:sz w:val="22"/>
                <w:szCs w:val="22"/>
              </w:rPr>
            </w:pPr>
            <w:proofErr w:type="spellStart"/>
            <w:r w:rsidRPr="00ED036E">
              <w:rPr>
                <w:rFonts w:ascii="Times New Roman" w:hAnsi="Times New Roman" w:cs="Times New Roman"/>
                <w:sz w:val="22"/>
                <w:szCs w:val="22"/>
              </w:rPr>
              <w:t>Riociguat</w:t>
            </w:r>
            <w:proofErr w:type="spellEnd"/>
            <w:r w:rsidRPr="00ED036E">
              <w:rPr>
                <w:rFonts w:ascii="Times New Roman" w:hAnsi="Times New Roman" w:cs="Times New Roman"/>
                <w:sz w:val="22"/>
                <w:szCs w:val="22"/>
              </w:rPr>
              <w:t>/Abacavir</w:t>
            </w:r>
          </w:p>
        </w:tc>
        <w:tc>
          <w:tcPr>
            <w:tcW w:w="1726" w:type="pct"/>
          </w:tcPr>
          <w:p w14:paraId="591A1626" w14:textId="6B2D553D" w:rsidR="00365792" w:rsidRPr="00ED036E" w:rsidRDefault="00365792" w:rsidP="00365792">
            <w:pPr>
              <w:spacing w:after="120"/>
              <w:rPr>
                <w:rFonts w:ascii="Symbol" w:eastAsia="Symbol" w:hAnsi="Symbol" w:cs="Symbol"/>
                <w:bCs/>
                <w:iCs/>
              </w:rPr>
            </w:pPr>
            <w:proofErr w:type="spellStart"/>
            <w:r w:rsidRPr="00ED036E">
              <w:rPr>
                <w:bCs/>
                <w:iCs/>
              </w:rPr>
              <w:t>Riociguat</w:t>
            </w:r>
            <w:proofErr w:type="spellEnd"/>
            <w:r w:rsidRPr="00ED036E">
              <w:rPr>
                <w:bCs/>
                <w:iCs/>
              </w:rPr>
              <w:t xml:space="preserve"> </w:t>
            </w:r>
            <w:del w:id="52" w:author="Author">
              <w:r w:rsidRPr="00ED036E" w:rsidDel="009E55A4">
                <w:rPr>
                  <w:rFonts w:ascii="Symbol" w:eastAsia="Symbol" w:hAnsi="Symbol" w:cs="Symbol"/>
                  <w:bCs/>
                  <w:iCs/>
                </w:rPr>
                <w:softHyphen/>
              </w:r>
            </w:del>
            <w:ins w:id="53" w:author="Author">
              <w:r w:rsidR="00B8097B" w:rsidRPr="00B8097B">
                <w:rPr>
                  <w:rFonts w:ascii="Symbol" w:eastAsia="Symbol" w:hAnsi="Symbol" w:cs="Symbol"/>
                  <w:bCs/>
                  <w:iCs/>
                </w:rPr>
                <w:t></w:t>
              </w:r>
              <w:r w:rsidR="00B8097B" w:rsidRPr="00B8097B">
                <w:rPr>
                  <w:rFonts w:ascii="Symbol" w:eastAsia="Symbol" w:hAnsi="Symbol" w:cs="Symbol"/>
                  <w:bCs/>
                  <w:iCs/>
                </w:rPr>
                <w:t></w:t>
              </w:r>
            </w:ins>
          </w:p>
          <w:p w14:paraId="2A88A509" w14:textId="1C7BE9BD" w:rsidR="00BA3A0B" w:rsidRPr="00ED036E" w:rsidRDefault="00365792" w:rsidP="00365792">
            <w:pPr>
              <w:spacing w:after="120"/>
            </w:pPr>
            <w:r w:rsidRPr="00ED036E">
              <w:rPr>
                <w:bCs/>
                <w:iCs/>
              </w:rPr>
              <w:t xml:space="preserve">In vitro, abacavir inhibits CYP1A1. Concomitant administration of a single dose of </w:t>
            </w:r>
            <w:proofErr w:type="spellStart"/>
            <w:r w:rsidRPr="00ED036E">
              <w:rPr>
                <w:bCs/>
                <w:iCs/>
              </w:rPr>
              <w:t>riociguat</w:t>
            </w:r>
            <w:proofErr w:type="spellEnd"/>
            <w:r w:rsidRPr="00ED036E">
              <w:rPr>
                <w:bCs/>
                <w:iCs/>
              </w:rPr>
              <w:t xml:space="preserve"> (0.5</w:t>
            </w:r>
            <w:ins w:id="54" w:author="Author">
              <w:r w:rsidR="008A3F13">
                <w:rPr>
                  <w:bCs/>
                  <w:iCs/>
                </w:rPr>
                <w:t> </w:t>
              </w:r>
            </w:ins>
            <w:del w:id="55" w:author="Author">
              <w:r w:rsidRPr="00ED036E" w:rsidDel="008A3F13">
                <w:rPr>
                  <w:bCs/>
                  <w:iCs/>
                </w:rPr>
                <w:delText xml:space="preserve"> </w:delText>
              </w:r>
            </w:del>
            <w:r w:rsidRPr="00ED036E">
              <w:rPr>
                <w:bCs/>
                <w:iCs/>
              </w:rPr>
              <w:t xml:space="preserve">mg) to HIV patients receiving </w:t>
            </w:r>
            <w:r w:rsidRPr="00ED036E">
              <w:rPr>
                <w:lang w:val="en-US"/>
              </w:rPr>
              <w:t>the combination of abacavir/dolutegravir/lamivudine (600</w:t>
            </w:r>
            <w:ins w:id="56" w:author="Author">
              <w:r w:rsidR="008A3F13">
                <w:rPr>
                  <w:lang w:val="en-US"/>
                </w:rPr>
                <w:t> </w:t>
              </w:r>
            </w:ins>
            <w:r w:rsidRPr="00ED036E">
              <w:rPr>
                <w:lang w:val="en-US"/>
              </w:rPr>
              <w:t>mg/50</w:t>
            </w:r>
            <w:ins w:id="57" w:author="Author">
              <w:r w:rsidR="008A3F13">
                <w:rPr>
                  <w:lang w:val="en-US"/>
                </w:rPr>
                <w:t> </w:t>
              </w:r>
            </w:ins>
            <w:r w:rsidRPr="00ED036E">
              <w:rPr>
                <w:lang w:val="en-US"/>
              </w:rPr>
              <w:t>mg/300</w:t>
            </w:r>
            <w:ins w:id="58" w:author="Author">
              <w:r w:rsidR="008A3F13">
                <w:rPr>
                  <w:lang w:val="en-US"/>
                </w:rPr>
                <w:t> </w:t>
              </w:r>
            </w:ins>
            <w:r w:rsidRPr="00ED036E">
              <w:rPr>
                <w:lang w:val="en-US"/>
              </w:rPr>
              <w:t>mg once daily)</w:t>
            </w:r>
            <w:r w:rsidRPr="00ED036E">
              <w:rPr>
                <w:bCs/>
                <w:iCs/>
              </w:rPr>
              <w:t xml:space="preserve"> led to an approximately three-fold higher </w:t>
            </w:r>
            <w:proofErr w:type="spellStart"/>
            <w:r w:rsidRPr="00ED036E">
              <w:rPr>
                <w:bCs/>
                <w:iCs/>
              </w:rPr>
              <w:t>riociguat</w:t>
            </w:r>
            <w:proofErr w:type="spellEnd"/>
            <w:r w:rsidRPr="00ED036E">
              <w:rPr>
                <w:bCs/>
                <w:iCs/>
              </w:rPr>
              <w:t xml:space="preserve"> AUC</w:t>
            </w:r>
            <w:r w:rsidRPr="00ED036E">
              <w:rPr>
                <w:bCs/>
                <w:iCs/>
                <w:vertAlign w:val="subscript"/>
              </w:rPr>
              <w:t>(0-∞)</w:t>
            </w:r>
            <w:r w:rsidRPr="00ED036E">
              <w:rPr>
                <w:bCs/>
                <w:iCs/>
              </w:rPr>
              <w:t xml:space="preserve"> when compared to historical </w:t>
            </w:r>
            <w:proofErr w:type="spellStart"/>
            <w:r w:rsidRPr="00ED036E">
              <w:rPr>
                <w:bCs/>
                <w:iCs/>
              </w:rPr>
              <w:t>riociguat</w:t>
            </w:r>
            <w:proofErr w:type="spellEnd"/>
            <w:r w:rsidRPr="00ED036E">
              <w:rPr>
                <w:bCs/>
                <w:iCs/>
              </w:rPr>
              <w:t xml:space="preserve"> AUC</w:t>
            </w:r>
            <w:r w:rsidRPr="00ED036E">
              <w:rPr>
                <w:bCs/>
                <w:iCs/>
                <w:vertAlign w:val="subscript"/>
              </w:rPr>
              <w:t>(0-∞)</w:t>
            </w:r>
            <w:r w:rsidRPr="00ED036E">
              <w:rPr>
                <w:bCs/>
                <w:iCs/>
              </w:rPr>
              <w:t xml:space="preserve"> reported in healthy subjects.</w:t>
            </w:r>
          </w:p>
        </w:tc>
        <w:tc>
          <w:tcPr>
            <w:tcW w:w="1626" w:type="pct"/>
            <w:tcBorders>
              <w:bottom w:val="single" w:sz="4" w:space="0" w:color="auto"/>
            </w:tcBorders>
          </w:tcPr>
          <w:p w14:paraId="5730089C" w14:textId="25D0A8B3" w:rsidR="00BA3A0B" w:rsidRDefault="006A6133" w:rsidP="009477B4">
            <w:pPr>
              <w:rPr>
                <w:color w:val="000000"/>
              </w:rPr>
            </w:pPr>
            <w:proofErr w:type="spellStart"/>
            <w:r>
              <w:rPr>
                <w:color w:val="000000"/>
              </w:rPr>
              <w:t>Riociguat</w:t>
            </w:r>
            <w:proofErr w:type="spellEnd"/>
            <w:r>
              <w:rPr>
                <w:color w:val="000000"/>
              </w:rPr>
              <w:t xml:space="preserve"> dose may need to be reduced. Consult the </w:t>
            </w:r>
            <w:proofErr w:type="spellStart"/>
            <w:r>
              <w:rPr>
                <w:color w:val="000000"/>
              </w:rPr>
              <w:t>riociguat</w:t>
            </w:r>
            <w:proofErr w:type="spellEnd"/>
            <w:r>
              <w:rPr>
                <w:color w:val="000000"/>
              </w:rPr>
              <w:t xml:space="preserve"> prescribing information for dosing recommendations.</w:t>
            </w:r>
          </w:p>
        </w:tc>
      </w:tr>
    </w:tbl>
    <w:p w14:paraId="036F0463" w14:textId="77777777" w:rsidR="006376C9" w:rsidRPr="00D44FC6" w:rsidRDefault="006376C9" w:rsidP="006376C9">
      <w:pPr>
        <w:pStyle w:val="tabletextNS"/>
        <w:rPr>
          <w:rFonts w:ascii="Times New Roman" w:hAnsi="Times New Roman" w:cs="Times New Roman"/>
          <w:sz w:val="18"/>
          <w:szCs w:val="18"/>
        </w:rPr>
      </w:pPr>
      <w:r w:rsidRPr="00D44FC6">
        <w:rPr>
          <w:rFonts w:ascii="Times New Roman" w:hAnsi="Times New Roman" w:cs="Times New Roman"/>
          <w:sz w:val="18"/>
          <w:szCs w:val="18"/>
        </w:rPr>
        <w:t xml:space="preserve">Abbreviations: </w:t>
      </w:r>
      <w:r w:rsidRPr="00D44FC6">
        <w:rPr>
          <w:rFonts w:ascii="Times New Roman" w:hAnsi="Times New Roman" w:cs="Times New Roman"/>
          <w:sz w:val="18"/>
          <w:szCs w:val="18"/>
        </w:rPr>
        <w:sym w:font="Symbol" w:char="F0AD"/>
      </w:r>
      <w:r w:rsidRPr="00D44FC6">
        <w:rPr>
          <w:rFonts w:ascii="Times New Roman" w:hAnsi="Times New Roman" w:cs="Times New Roman"/>
          <w:sz w:val="18"/>
          <w:szCs w:val="18"/>
        </w:rPr>
        <w:t xml:space="preserve"> = Increase; </w:t>
      </w:r>
      <w:r w:rsidRPr="00D44FC6">
        <w:rPr>
          <w:rFonts w:ascii="Times New Roman" w:hAnsi="Times New Roman" w:cs="Times New Roman"/>
          <w:sz w:val="18"/>
          <w:szCs w:val="18"/>
        </w:rPr>
        <w:sym w:font="Symbol" w:char="F0AF"/>
      </w:r>
      <w:r w:rsidR="00180210" w:rsidRPr="00D44FC6">
        <w:rPr>
          <w:rFonts w:ascii="Times New Roman" w:hAnsi="Times New Roman" w:cs="Times New Roman"/>
          <w:sz w:val="18"/>
          <w:szCs w:val="18"/>
        </w:rPr>
        <w:t xml:space="preserve"> </w:t>
      </w:r>
      <w:r w:rsidRPr="00D44FC6">
        <w:rPr>
          <w:rFonts w:ascii="Times New Roman" w:hAnsi="Times New Roman" w:cs="Times New Roman"/>
          <w:sz w:val="18"/>
          <w:szCs w:val="18"/>
        </w:rPr>
        <w:t>=</w:t>
      </w:r>
      <w:r w:rsidR="00180210" w:rsidRPr="00D44FC6">
        <w:rPr>
          <w:rFonts w:ascii="Times New Roman" w:hAnsi="Times New Roman" w:cs="Times New Roman"/>
          <w:sz w:val="18"/>
          <w:szCs w:val="18"/>
        </w:rPr>
        <w:t xml:space="preserve"> </w:t>
      </w:r>
      <w:r w:rsidRPr="00D44FC6">
        <w:rPr>
          <w:rFonts w:ascii="Times New Roman" w:hAnsi="Times New Roman" w:cs="Times New Roman"/>
          <w:sz w:val="18"/>
          <w:szCs w:val="18"/>
        </w:rPr>
        <w:t xml:space="preserve">decrease; </w:t>
      </w:r>
      <w:r w:rsidRPr="00D44FC6">
        <w:rPr>
          <w:rFonts w:ascii="Times New Roman" w:hAnsi="Times New Roman" w:cs="Times New Roman"/>
          <w:sz w:val="18"/>
          <w:szCs w:val="18"/>
        </w:rPr>
        <w:sym w:font="Symbol" w:char="F0AB"/>
      </w:r>
      <w:r w:rsidR="00180210" w:rsidRPr="00D44FC6">
        <w:rPr>
          <w:rFonts w:ascii="Times New Roman" w:hAnsi="Times New Roman" w:cs="Times New Roman"/>
          <w:sz w:val="18"/>
          <w:szCs w:val="18"/>
        </w:rPr>
        <w:t xml:space="preserve"> </w:t>
      </w:r>
      <w:r w:rsidRPr="00D44FC6">
        <w:rPr>
          <w:rFonts w:ascii="Times New Roman" w:hAnsi="Times New Roman" w:cs="Times New Roman"/>
          <w:sz w:val="18"/>
          <w:szCs w:val="18"/>
        </w:rPr>
        <w:t>= no significant change; AUC</w:t>
      </w:r>
      <w:r w:rsidR="00D904DF" w:rsidRPr="00D44FC6">
        <w:rPr>
          <w:rFonts w:ascii="Times New Roman" w:hAnsi="Times New Roman" w:cs="Times New Roman"/>
          <w:sz w:val="18"/>
          <w:szCs w:val="18"/>
        </w:rPr>
        <w:t xml:space="preserve"> </w:t>
      </w:r>
      <w:r w:rsidRPr="00D44FC6">
        <w:rPr>
          <w:rFonts w:ascii="Times New Roman" w:hAnsi="Times New Roman" w:cs="Times New Roman"/>
          <w:sz w:val="18"/>
          <w:szCs w:val="18"/>
        </w:rPr>
        <w:t>=</w:t>
      </w:r>
      <w:r w:rsidR="00D904DF" w:rsidRPr="00D44FC6">
        <w:rPr>
          <w:rFonts w:ascii="Times New Roman" w:hAnsi="Times New Roman" w:cs="Times New Roman"/>
          <w:sz w:val="18"/>
          <w:szCs w:val="18"/>
        </w:rPr>
        <w:t xml:space="preserve"> </w:t>
      </w:r>
      <w:r w:rsidRPr="00D44FC6">
        <w:rPr>
          <w:rFonts w:ascii="Times New Roman" w:hAnsi="Times New Roman" w:cs="Times New Roman"/>
          <w:sz w:val="18"/>
          <w:szCs w:val="18"/>
        </w:rPr>
        <w:t xml:space="preserve">area under the concentration versus time curve; </w:t>
      </w:r>
      <w:proofErr w:type="spellStart"/>
      <w:r w:rsidRPr="00D44FC6">
        <w:rPr>
          <w:rFonts w:ascii="Times New Roman" w:hAnsi="Times New Roman" w:cs="Times New Roman"/>
          <w:sz w:val="18"/>
          <w:szCs w:val="18"/>
        </w:rPr>
        <w:t>C</w:t>
      </w:r>
      <w:r w:rsidRPr="00D44FC6">
        <w:rPr>
          <w:rFonts w:ascii="Times New Roman" w:hAnsi="Times New Roman" w:cs="Times New Roman"/>
          <w:sz w:val="18"/>
          <w:szCs w:val="18"/>
          <w:vertAlign w:val="subscript"/>
        </w:rPr>
        <w:t>max</w:t>
      </w:r>
      <w:proofErr w:type="spellEnd"/>
      <w:r w:rsidR="00180210" w:rsidRPr="00D44FC6">
        <w:rPr>
          <w:rFonts w:ascii="Times New Roman" w:hAnsi="Times New Roman" w:cs="Times New Roman"/>
          <w:sz w:val="18"/>
          <w:szCs w:val="18"/>
          <w:vertAlign w:val="subscript"/>
        </w:rPr>
        <w:t xml:space="preserve"> </w:t>
      </w:r>
      <w:r w:rsidRPr="00D44FC6">
        <w:rPr>
          <w:rFonts w:ascii="Times New Roman" w:hAnsi="Times New Roman" w:cs="Times New Roman"/>
          <w:sz w:val="18"/>
          <w:szCs w:val="18"/>
        </w:rPr>
        <w:t>=</w:t>
      </w:r>
      <w:r w:rsidR="00180210" w:rsidRPr="00D44FC6">
        <w:rPr>
          <w:rFonts w:ascii="Times New Roman" w:hAnsi="Times New Roman" w:cs="Times New Roman"/>
          <w:sz w:val="18"/>
          <w:szCs w:val="18"/>
        </w:rPr>
        <w:t xml:space="preserve"> </w:t>
      </w:r>
      <w:r w:rsidRPr="00D44FC6">
        <w:rPr>
          <w:rFonts w:ascii="Times New Roman" w:hAnsi="Times New Roman" w:cs="Times New Roman"/>
          <w:sz w:val="18"/>
          <w:szCs w:val="18"/>
        </w:rPr>
        <w:t>maximum observed concentration; CL/F</w:t>
      </w:r>
      <w:r w:rsidR="00180210" w:rsidRPr="00D44FC6">
        <w:rPr>
          <w:rFonts w:ascii="Times New Roman" w:hAnsi="Times New Roman" w:cs="Times New Roman"/>
          <w:sz w:val="18"/>
          <w:szCs w:val="18"/>
        </w:rPr>
        <w:t xml:space="preserve"> </w:t>
      </w:r>
      <w:r w:rsidRPr="00D44FC6">
        <w:rPr>
          <w:rFonts w:ascii="Times New Roman" w:hAnsi="Times New Roman" w:cs="Times New Roman"/>
          <w:sz w:val="18"/>
          <w:szCs w:val="18"/>
        </w:rPr>
        <w:t>=</w:t>
      </w:r>
      <w:r w:rsidR="00180210" w:rsidRPr="00D44FC6">
        <w:rPr>
          <w:rFonts w:ascii="Times New Roman" w:hAnsi="Times New Roman" w:cs="Times New Roman"/>
          <w:sz w:val="18"/>
          <w:szCs w:val="18"/>
        </w:rPr>
        <w:t xml:space="preserve"> </w:t>
      </w:r>
      <w:r w:rsidRPr="00D44FC6">
        <w:rPr>
          <w:rFonts w:ascii="Times New Roman" w:hAnsi="Times New Roman" w:cs="Times New Roman"/>
          <w:sz w:val="18"/>
          <w:szCs w:val="18"/>
        </w:rPr>
        <w:t>apparent oral clearance</w:t>
      </w:r>
    </w:p>
    <w:p w14:paraId="5507FC3E" w14:textId="77777777" w:rsidR="00BF2250" w:rsidRDefault="00BF2250">
      <w:pPr>
        <w:rPr>
          <w:color w:val="000000"/>
          <w:szCs w:val="22"/>
          <w:lang w:val="en-US"/>
        </w:rPr>
      </w:pPr>
    </w:p>
    <w:p w14:paraId="2E64ABCB" w14:textId="77777777" w:rsidR="00D44FC6" w:rsidRDefault="00D44FC6" w:rsidP="00D44FC6">
      <w:pPr>
        <w:pStyle w:val="tabletextNS"/>
        <w:rPr>
          <w:rFonts w:ascii="Times New Roman" w:hAnsi="Times New Roman"/>
          <w:sz w:val="22"/>
          <w:szCs w:val="22"/>
          <w:u w:val="single"/>
        </w:rPr>
      </w:pPr>
      <w:r w:rsidRPr="00C51ADD">
        <w:rPr>
          <w:rFonts w:ascii="Times New Roman" w:hAnsi="Times New Roman"/>
          <w:sz w:val="22"/>
          <w:szCs w:val="22"/>
          <w:u w:val="single"/>
        </w:rPr>
        <w:t>Paediatric popu</w:t>
      </w:r>
      <w:r w:rsidRPr="00D44FC6">
        <w:rPr>
          <w:rFonts w:ascii="Times New Roman" w:hAnsi="Times New Roman"/>
          <w:sz w:val="22"/>
          <w:szCs w:val="22"/>
          <w:u w:val="single"/>
        </w:rPr>
        <w:t>lation</w:t>
      </w:r>
    </w:p>
    <w:p w14:paraId="671F5958" w14:textId="77777777" w:rsidR="00D44FC6" w:rsidRPr="00C51ADD" w:rsidRDefault="00D44FC6" w:rsidP="00D44FC6">
      <w:pPr>
        <w:pStyle w:val="tabletextNS"/>
        <w:rPr>
          <w:rFonts w:ascii="Times New Roman" w:hAnsi="Times New Roman"/>
          <w:sz w:val="22"/>
          <w:szCs w:val="22"/>
        </w:rPr>
      </w:pPr>
    </w:p>
    <w:p w14:paraId="38B37390" w14:textId="77777777" w:rsidR="00D44FC6" w:rsidRDefault="00D44FC6">
      <w:pPr>
        <w:rPr>
          <w:color w:val="000000"/>
          <w:szCs w:val="22"/>
          <w:lang w:val="en-US"/>
        </w:rPr>
      </w:pPr>
      <w:r w:rsidRPr="00E43737">
        <w:rPr>
          <w:lang w:val="en-US"/>
        </w:rPr>
        <w:t>Interaction studies have only been performed in adults.</w:t>
      </w:r>
    </w:p>
    <w:p w14:paraId="5765390C" w14:textId="77777777" w:rsidR="00D44FC6" w:rsidRPr="00E43737" w:rsidRDefault="00D44FC6">
      <w:pPr>
        <w:rPr>
          <w:color w:val="000000"/>
          <w:szCs w:val="22"/>
          <w:lang w:val="en-US"/>
        </w:rPr>
      </w:pPr>
    </w:p>
    <w:p w14:paraId="614A641D" w14:textId="77777777" w:rsidR="00676E17" w:rsidRPr="00E43737" w:rsidRDefault="00676E17" w:rsidP="001A41F7">
      <w:pPr>
        <w:keepNext/>
        <w:widowControl w:val="0"/>
        <w:rPr>
          <w:b/>
          <w:color w:val="000000"/>
          <w:szCs w:val="22"/>
          <w:lang w:val="en-US"/>
        </w:rPr>
      </w:pPr>
      <w:r w:rsidRPr="00E43737">
        <w:rPr>
          <w:b/>
          <w:color w:val="000000"/>
          <w:szCs w:val="22"/>
          <w:lang w:val="en-US"/>
        </w:rPr>
        <w:t>4.6</w:t>
      </w:r>
      <w:r w:rsidRPr="00E43737">
        <w:rPr>
          <w:b/>
          <w:color w:val="000000"/>
          <w:szCs w:val="22"/>
          <w:lang w:val="en-US"/>
        </w:rPr>
        <w:tab/>
        <w:t>Fertility, pregnancy and lactation</w:t>
      </w:r>
    </w:p>
    <w:p w14:paraId="7DEF95CE" w14:textId="77777777" w:rsidR="00676E17" w:rsidRPr="00E43737" w:rsidRDefault="00676E17" w:rsidP="001A41F7">
      <w:pPr>
        <w:keepNext/>
        <w:widowControl w:val="0"/>
        <w:rPr>
          <w:b/>
          <w:color w:val="000000"/>
          <w:szCs w:val="22"/>
          <w:lang w:val="en-US"/>
        </w:rPr>
      </w:pPr>
    </w:p>
    <w:p w14:paraId="6B5307E7" w14:textId="1A7FCCC5" w:rsidR="00676E17" w:rsidRPr="00E43737" w:rsidRDefault="00676E17" w:rsidP="001A41F7">
      <w:pPr>
        <w:keepNext/>
        <w:widowControl w:val="0"/>
        <w:autoSpaceDE w:val="0"/>
        <w:autoSpaceDN w:val="0"/>
        <w:adjustRightInd w:val="0"/>
        <w:rPr>
          <w:color w:val="000000"/>
          <w:szCs w:val="22"/>
          <w:lang w:val="en-US"/>
        </w:rPr>
      </w:pPr>
      <w:r w:rsidRPr="00E43737">
        <w:rPr>
          <w:color w:val="000000"/>
          <w:szCs w:val="22"/>
          <w:u w:val="single"/>
          <w:lang w:val="en-US"/>
        </w:rPr>
        <w:t>Pregnancy</w:t>
      </w:r>
    </w:p>
    <w:p w14:paraId="6B6323B9" w14:textId="77777777" w:rsidR="00676E17" w:rsidRPr="00E43737" w:rsidRDefault="00676E17" w:rsidP="001A41F7">
      <w:pPr>
        <w:keepNext/>
        <w:widowControl w:val="0"/>
        <w:autoSpaceDE w:val="0"/>
        <w:autoSpaceDN w:val="0"/>
        <w:adjustRightInd w:val="0"/>
        <w:rPr>
          <w:color w:val="000000"/>
          <w:szCs w:val="22"/>
          <w:lang w:val="en-US"/>
        </w:rPr>
      </w:pPr>
    </w:p>
    <w:p w14:paraId="555E6552" w14:textId="77777777" w:rsidR="0022124C" w:rsidRDefault="00AB7FB9" w:rsidP="001A41F7">
      <w:pPr>
        <w:keepNext/>
        <w:widowControl w:val="0"/>
        <w:autoSpaceDE w:val="0"/>
        <w:autoSpaceDN w:val="0"/>
        <w:adjustRightInd w:val="0"/>
      </w:pPr>
      <w:r w:rsidRPr="00E43737">
        <w:t xml:space="preserve">As a general rule, when deciding to use antiretroviral agents for the treatment of HIV infection in pregnant women and consequently for reducing the risk of HIV vertical transmission to the newborn, the animal data as well as the clinical experience in pregnant women should be taken into account. </w:t>
      </w:r>
    </w:p>
    <w:p w14:paraId="2161D109" w14:textId="77777777" w:rsidR="001E233E" w:rsidRDefault="001E233E" w:rsidP="001A41F7">
      <w:pPr>
        <w:keepNext/>
        <w:widowControl w:val="0"/>
        <w:autoSpaceDE w:val="0"/>
        <w:autoSpaceDN w:val="0"/>
        <w:adjustRightInd w:val="0"/>
      </w:pPr>
    </w:p>
    <w:p w14:paraId="409CFC5E" w14:textId="77777777" w:rsidR="00CF5F21" w:rsidRPr="00136A18" w:rsidRDefault="001E233E" w:rsidP="00CF5F21">
      <w:pPr>
        <w:widowControl w:val="0"/>
        <w:autoSpaceDE w:val="0"/>
        <w:autoSpaceDN w:val="0"/>
        <w:adjustRightInd w:val="0"/>
        <w:rPr>
          <w:color w:val="000000"/>
          <w:szCs w:val="22"/>
          <w:lang w:eastAsia="en-GB"/>
        </w:rPr>
      </w:pPr>
      <w:r w:rsidRPr="00136A18">
        <w:rPr>
          <w:szCs w:val="22"/>
        </w:rPr>
        <w:t>Animal studies with abacavir have shown toxicity to the developing embryo and foetus in rats, but not in rabbits.</w:t>
      </w:r>
      <w:r w:rsidRPr="00136A18">
        <w:rPr>
          <w:color w:val="000000"/>
          <w:szCs w:val="22"/>
          <w:lang w:eastAsia="en-GB"/>
        </w:rPr>
        <w:t xml:space="preserve"> Animal studies with lamivudine showed an increase in early embryonic deaths in rabbits but not in rats. (see section 5.3).</w:t>
      </w:r>
      <w:r w:rsidR="00CF5F21" w:rsidRPr="00136A18">
        <w:rPr>
          <w:szCs w:val="22"/>
        </w:rPr>
        <w:t xml:space="preserve"> </w:t>
      </w:r>
      <w:r w:rsidR="00AB7FB9" w:rsidRPr="00136A18">
        <w:rPr>
          <w:szCs w:val="22"/>
        </w:rPr>
        <w:t xml:space="preserve">The active ingredients of </w:t>
      </w:r>
      <w:proofErr w:type="spellStart"/>
      <w:r w:rsidR="00AB7FB9" w:rsidRPr="00136A18">
        <w:rPr>
          <w:szCs w:val="22"/>
        </w:rPr>
        <w:t>Kivexa</w:t>
      </w:r>
      <w:proofErr w:type="spellEnd"/>
      <w:r w:rsidR="00AB7FB9" w:rsidRPr="00136A18">
        <w:rPr>
          <w:szCs w:val="22"/>
        </w:rPr>
        <w:t xml:space="preserve"> may inhibit cellular DNA replication and </w:t>
      </w:r>
      <w:r w:rsidR="00AB7FB9" w:rsidRPr="00136A18">
        <w:rPr>
          <w:szCs w:val="22"/>
        </w:rPr>
        <w:lastRenderedPageBreak/>
        <w:t>abacavir has been shown to be carcinogenic in animal models (see section 5.3). The clinical relevance of these findings is unknown.</w:t>
      </w:r>
      <w:r w:rsidR="00CF5F21" w:rsidRPr="00136A18">
        <w:rPr>
          <w:color w:val="000000"/>
          <w:szCs w:val="22"/>
          <w:lang w:eastAsia="en-GB"/>
        </w:rPr>
        <w:t xml:space="preserve"> Placental transfer of abacavir and lamivudine has been shown to occur in humans. </w:t>
      </w:r>
    </w:p>
    <w:p w14:paraId="618A8188" w14:textId="77777777" w:rsidR="00CF5F21" w:rsidRPr="00E43737" w:rsidRDefault="00CF5F21" w:rsidP="00845540">
      <w:pPr>
        <w:widowControl w:val="0"/>
        <w:autoSpaceDE w:val="0"/>
        <w:autoSpaceDN w:val="0"/>
        <w:adjustRightInd w:val="0"/>
      </w:pPr>
    </w:p>
    <w:p w14:paraId="19982104" w14:textId="77777777" w:rsidR="00CF5F21" w:rsidRDefault="00CF5F21" w:rsidP="0022124C">
      <w:pPr>
        <w:keepNext/>
        <w:widowControl w:val="0"/>
        <w:autoSpaceDE w:val="0"/>
        <w:autoSpaceDN w:val="0"/>
        <w:adjustRightInd w:val="0"/>
        <w:rPr>
          <w:color w:val="000000"/>
          <w:szCs w:val="22"/>
          <w:lang w:eastAsia="en-GB"/>
        </w:rPr>
      </w:pPr>
      <w:r w:rsidRPr="00136A18">
        <w:rPr>
          <w:szCs w:val="22"/>
        </w:rPr>
        <w:t>In pregnant women</w:t>
      </w:r>
      <w:r w:rsidR="0011266C">
        <w:rPr>
          <w:szCs w:val="22"/>
        </w:rPr>
        <w:t xml:space="preserve"> treated with abacavir</w:t>
      </w:r>
      <w:r w:rsidR="009E6915" w:rsidRPr="00136A18">
        <w:rPr>
          <w:szCs w:val="22"/>
        </w:rPr>
        <w:t>, more than 8</w:t>
      </w:r>
      <w:r w:rsidRPr="00136A18">
        <w:rPr>
          <w:szCs w:val="22"/>
        </w:rPr>
        <w:t>00 outcomes after first trimester exposure and more than 1</w:t>
      </w:r>
      <w:r w:rsidR="009E6915" w:rsidRPr="00136A18">
        <w:rPr>
          <w:szCs w:val="22"/>
        </w:rPr>
        <w:t>0</w:t>
      </w:r>
      <w:r w:rsidRPr="00136A18">
        <w:rPr>
          <w:szCs w:val="22"/>
        </w:rPr>
        <w:t xml:space="preserve">00 outcomes after second and third trimester exposure indicate no </w:t>
      </w:r>
      <w:proofErr w:type="spellStart"/>
      <w:r w:rsidRPr="00136A18">
        <w:rPr>
          <w:szCs w:val="22"/>
        </w:rPr>
        <w:t>malformative</w:t>
      </w:r>
      <w:proofErr w:type="spellEnd"/>
      <w:r w:rsidRPr="00136A18">
        <w:rPr>
          <w:szCs w:val="22"/>
        </w:rPr>
        <w:t xml:space="preserve"> and </w:t>
      </w:r>
      <w:r w:rsidR="00685D95" w:rsidRPr="00136A18">
        <w:rPr>
          <w:szCs w:val="22"/>
        </w:rPr>
        <w:t>foetal</w:t>
      </w:r>
      <w:r w:rsidRPr="00136A18">
        <w:rPr>
          <w:szCs w:val="22"/>
        </w:rPr>
        <w:t xml:space="preserve">/neonatal effect. </w:t>
      </w:r>
      <w:r w:rsidR="0022124C">
        <w:rPr>
          <w:color w:val="000000"/>
          <w:szCs w:val="22"/>
          <w:lang w:eastAsia="en-GB"/>
        </w:rPr>
        <w:t>In pregnant women</w:t>
      </w:r>
      <w:r w:rsidR="0011266C">
        <w:rPr>
          <w:color w:val="000000"/>
          <w:szCs w:val="22"/>
          <w:lang w:eastAsia="en-GB"/>
        </w:rPr>
        <w:t xml:space="preserve"> treated with lamivudine</w:t>
      </w:r>
      <w:r w:rsidR="0022124C">
        <w:rPr>
          <w:color w:val="000000"/>
          <w:szCs w:val="22"/>
          <w:lang w:eastAsia="en-GB"/>
        </w:rPr>
        <w:t>, more than 1</w:t>
      </w:r>
      <w:r w:rsidRPr="00136A18">
        <w:rPr>
          <w:color w:val="000000"/>
          <w:szCs w:val="22"/>
          <w:lang w:eastAsia="en-GB"/>
        </w:rPr>
        <w:t xml:space="preserve">000 outcomes from first trimester and more than </w:t>
      </w:r>
      <w:r w:rsidR="00D8072C">
        <w:rPr>
          <w:color w:val="000000"/>
          <w:szCs w:val="22"/>
          <w:lang w:eastAsia="en-GB"/>
        </w:rPr>
        <w:t>1</w:t>
      </w:r>
      <w:r w:rsidR="00C06829">
        <w:rPr>
          <w:color w:val="000000"/>
          <w:szCs w:val="22"/>
          <w:lang w:eastAsia="en-GB"/>
        </w:rPr>
        <w:t>000</w:t>
      </w:r>
      <w:r w:rsidRPr="00136A18">
        <w:rPr>
          <w:color w:val="000000"/>
          <w:szCs w:val="22"/>
          <w:lang w:eastAsia="en-GB"/>
        </w:rPr>
        <w:t xml:space="preserve"> outcomes from second and third trimester exposure indicate no </w:t>
      </w:r>
      <w:proofErr w:type="spellStart"/>
      <w:r w:rsidRPr="00136A18">
        <w:rPr>
          <w:color w:val="000000"/>
          <w:szCs w:val="22"/>
          <w:lang w:eastAsia="en-GB"/>
        </w:rPr>
        <w:t>malformative</w:t>
      </w:r>
      <w:proofErr w:type="spellEnd"/>
      <w:r w:rsidRPr="00136A18">
        <w:rPr>
          <w:color w:val="000000"/>
          <w:szCs w:val="22"/>
          <w:lang w:eastAsia="en-GB"/>
        </w:rPr>
        <w:t xml:space="preserve"> and </w:t>
      </w:r>
      <w:proofErr w:type="spellStart"/>
      <w:r w:rsidRPr="00136A18">
        <w:rPr>
          <w:color w:val="000000"/>
          <w:szCs w:val="22"/>
          <w:lang w:eastAsia="en-GB"/>
        </w:rPr>
        <w:t>foeto</w:t>
      </w:r>
      <w:proofErr w:type="spellEnd"/>
      <w:r w:rsidRPr="00136A18">
        <w:rPr>
          <w:color w:val="000000"/>
          <w:szCs w:val="22"/>
          <w:lang w:eastAsia="en-GB"/>
        </w:rPr>
        <w:t>/neonatal effect.</w:t>
      </w:r>
      <w:r w:rsidR="00295396" w:rsidRPr="00136A18">
        <w:rPr>
          <w:color w:val="000000"/>
          <w:szCs w:val="22"/>
          <w:lang w:eastAsia="en-GB"/>
        </w:rPr>
        <w:t xml:space="preserve"> </w:t>
      </w:r>
      <w:r w:rsidR="0022124C" w:rsidRPr="00E43737">
        <w:t xml:space="preserve">There are no data on the use of </w:t>
      </w:r>
      <w:proofErr w:type="spellStart"/>
      <w:r w:rsidR="0022124C">
        <w:t>Kivexa</w:t>
      </w:r>
      <w:proofErr w:type="spellEnd"/>
      <w:r w:rsidR="0022124C">
        <w:t xml:space="preserve"> in pregnancy, however </w:t>
      </w:r>
      <w:r w:rsidR="00C06829">
        <w:t xml:space="preserve">the </w:t>
      </w:r>
      <w:proofErr w:type="spellStart"/>
      <w:r w:rsidR="00C06829">
        <w:t>malformative</w:t>
      </w:r>
      <w:proofErr w:type="spellEnd"/>
      <w:r w:rsidR="00C06829">
        <w:t xml:space="preserve"> risk is unlikely in humans based on those</w:t>
      </w:r>
      <w:r w:rsidR="0022124C">
        <w:t xml:space="preserve"> data</w:t>
      </w:r>
      <w:r w:rsidR="00C06829">
        <w:t>.</w:t>
      </w:r>
    </w:p>
    <w:p w14:paraId="7C374B6D" w14:textId="77777777" w:rsidR="00CF5F21" w:rsidRPr="00E43737" w:rsidRDefault="00CF5F21" w:rsidP="00845540"/>
    <w:p w14:paraId="70557E8B" w14:textId="77777777" w:rsidR="00676E17" w:rsidRPr="00E43737" w:rsidRDefault="00676E17" w:rsidP="00845540">
      <w:pPr>
        <w:rPr>
          <w:b/>
          <w:i/>
          <w:snapToGrid w:val="0"/>
        </w:rPr>
      </w:pPr>
      <w:r w:rsidRPr="00E43737">
        <w:t xml:space="preserve">For patients co-infected with hepatitis who are being treated with a lamivudine containing medicinal product such as </w:t>
      </w:r>
      <w:proofErr w:type="spellStart"/>
      <w:r w:rsidRPr="00E43737">
        <w:t>Kivexa</w:t>
      </w:r>
      <w:proofErr w:type="spellEnd"/>
      <w:r w:rsidRPr="00E43737">
        <w:t xml:space="preserve"> and subsequently become pregnant, consideration should be given to the possibility of a recurrence of hepatitis on discontinuation of lamivudine.</w:t>
      </w:r>
      <w:r w:rsidRPr="00E43737">
        <w:rPr>
          <w:b/>
          <w:i/>
          <w:snapToGrid w:val="0"/>
        </w:rPr>
        <w:t xml:space="preserve"> </w:t>
      </w:r>
    </w:p>
    <w:p w14:paraId="1AE494B5" w14:textId="77777777" w:rsidR="00676E17" w:rsidRPr="00E43737" w:rsidRDefault="00676E17" w:rsidP="00845540">
      <w:pPr>
        <w:widowControl w:val="0"/>
        <w:autoSpaceDE w:val="0"/>
        <w:autoSpaceDN w:val="0"/>
        <w:adjustRightInd w:val="0"/>
        <w:rPr>
          <w:color w:val="000000"/>
          <w:szCs w:val="22"/>
          <w:lang w:val="en-US"/>
        </w:rPr>
      </w:pPr>
    </w:p>
    <w:p w14:paraId="4E29A11F" w14:textId="33DF6407" w:rsidR="00F10AEA" w:rsidRDefault="00676E17" w:rsidP="00845540">
      <w:pPr>
        <w:widowControl w:val="0"/>
        <w:autoSpaceDE w:val="0"/>
        <w:autoSpaceDN w:val="0"/>
        <w:adjustRightInd w:val="0"/>
        <w:rPr>
          <w:szCs w:val="22"/>
          <w:lang w:val="en-US"/>
        </w:rPr>
      </w:pPr>
      <w:r w:rsidRPr="00E43737">
        <w:rPr>
          <w:i/>
          <w:szCs w:val="22"/>
          <w:lang w:val="en-US"/>
        </w:rPr>
        <w:t>Mitochondrial dysfunction</w:t>
      </w:r>
    </w:p>
    <w:p w14:paraId="2E16F309" w14:textId="77777777" w:rsidR="00676E17" w:rsidRPr="00E43737" w:rsidRDefault="00F10AEA" w:rsidP="00845540">
      <w:pPr>
        <w:widowControl w:val="0"/>
        <w:autoSpaceDE w:val="0"/>
        <w:autoSpaceDN w:val="0"/>
        <w:adjustRightInd w:val="0"/>
        <w:rPr>
          <w:szCs w:val="22"/>
        </w:rPr>
      </w:pPr>
      <w:r>
        <w:rPr>
          <w:szCs w:val="22"/>
          <w:lang w:val="en-US"/>
        </w:rPr>
        <w:t>N</w:t>
      </w:r>
      <w:r w:rsidR="00676E17" w:rsidRPr="00E43737">
        <w:rPr>
          <w:szCs w:val="22"/>
          <w:lang w:val="en-US"/>
        </w:rPr>
        <w:t xml:space="preserve">ucleoside and nucleotide analogues have been demonstrated </w:t>
      </w:r>
      <w:r w:rsidR="00676E17" w:rsidRPr="00E43737">
        <w:rPr>
          <w:i/>
          <w:szCs w:val="22"/>
          <w:lang w:val="en-US"/>
        </w:rPr>
        <w:t>in vitro</w:t>
      </w:r>
      <w:r w:rsidR="00676E17" w:rsidRPr="00E43737">
        <w:rPr>
          <w:szCs w:val="22"/>
          <w:lang w:val="en-US"/>
        </w:rPr>
        <w:t xml:space="preserve"> and </w:t>
      </w:r>
      <w:r w:rsidR="00676E17" w:rsidRPr="00E43737">
        <w:rPr>
          <w:i/>
          <w:szCs w:val="22"/>
          <w:lang w:val="en-US"/>
        </w:rPr>
        <w:t>in vivo</w:t>
      </w:r>
      <w:r w:rsidR="00676E17" w:rsidRPr="00E43737">
        <w:rPr>
          <w:szCs w:val="22"/>
          <w:lang w:val="en-US"/>
        </w:rPr>
        <w:t xml:space="preserve"> to cause a variable degree of mitochondrial damage. There have been reports of mitochondrial dysfunction in HIV-negative infants exposed </w:t>
      </w:r>
      <w:r w:rsidR="00676E17" w:rsidRPr="00E43737">
        <w:rPr>
          <w:i/>
          <w:szCs w:val="22"/>
          <w:lang w:val="en-US"/>
        </w:rPr>
        <w:t>in utero</w:t>
      </w:r>
      <w:r w:rsidR="00676E17" w:rsidRPr="00E43737">
        <w:rPr>
          <w:szCs w:val="22"/>
          <w:lang w:val="en-US"/>
        </w:rPr>
        <w:t xml:space="preserve"> and/or post-</w:t>
      </w:r>
      <w:proofErr w:type="spellStart"/>
      <w:r w:rsidR="00676E17" w:rsidRPr="00E43737">
        <w:rPr>
          <w:szCs w:val="22"/>
          <w:lang w:val="en-US"/>
        </w:rPr>
        <w:t>natally</w:t>
      </w:r>
      <w:proofErr w:type="spellEnd"/>
      <w:r w:rsidR="00676E17" w:rsidRPr="00E43737">
        <w:rPr>
          <w:szCs w:val="22"/>
          <w:lang w:val="en-US"/>
        </w:rPr>
        <w:t xml:space="preserve"> to nucleoside analogues (see section 4.4).</w:t>
      </w:r>
    </w:p>
    <w:p w14:paraId="417672C4" w14:textId="77777777" w:rsidR="00676E17" w:rsidRPr="00E43737" w:rsidRDefault="00676E17" w:rsidP="00845540"/>
    <w:p w14:paraId="781DA284" w14:textId="77777777" w:rsidR="00676E17" w:rsidRDefault="00676E17" w:rsidP="00845540">
      <w:pPr>
        <w:keepNext/>
        <w:widowControl w:val="0"/>
        <w:autoSpaceDE w:val="0"/>
        <w:autoSpaceDN w:val="0"/>
        <w:adjustRightInd w:val="0"/>
        <w:rPr>
          <w:snapToGrid w:val="0"/>
          <w:color w:val="000000"/>
          <w:szCs w:val="22"/>
          <w:u w:val="single"/>
          <w:lang w:val="en-US"/>
        </w:rPr>
      </w:pPr>
      <w:r w:rsidRPr="00E43737">
        <w:rPr>
          <w:snapToGrid w:val="0"/>
          <w:color w:val="000000"/>
          <w:szCs w:val="22"/>
          <w:u w:val="single"/>
          <w:lang w:val="en-US"/>
        </w:rPr>
        <w:t>Breast</w:t>
      </w:r>
      <w:r w:rsidR="008B162C">
        <w:rPr>
          <w:snapToGrid w:val="0"/>
          <w:color w:val="000000"/>
          <w:szCs w:val="22"/>
          <w:u w:val="single"/>
          <w:lang w:val="en-US"/>
        </w:rPr>
        <w:t>-</w:t>
      </w:r>
      <w:r w:rsidRPr="00E43737">
        <w:rPr>
          <w:snapToGrid w:val="0"/>
          <w:color w:val="000000"/>
          <w:szCs w:val="22"/>
          <w:u w:val="single"/>
          <w:lang w:val="en-US"/>
        </w:rPr>
        <w:t>feeding</w:t>
      </w:r>
    </w:p>
    <w:p w14:paraId="23F08F93" w14:textId="77777777" w:rsidR="001C646D" w:rsidRPr="00E43737" w:rsidRDefault="001C646D" w:rsidP="00845540">
      <w:pPr>
        <w:keepNext/>
        <w:widowControl w:val="0"/>
        <w:autoSpaceDE w:val="0"/>
        <w:autoSpaceDN w:val="0"/>
        <w:adjustRightInd w:val="0"/>
        <w:rPr>
          <w:color w:val="000000"/>
          <w:szCs w:val="22"/>
          <w:lang w:val="en-US"/>
        </w:rPr>
      </w:pPr>
    </w:p>
    <w:p w14:paraId="5EC0CA59" w14:textId="77777777" w:rsidR="006E2419" w:rsidRDefault="00295396" w:rsidP="001C646D">
      <w:pPr>
        <w:rPr>
          <w:szCs w:val="22"/>
        </w:rPr>
      </w:pPr>
      <w:r w:rsidRPr="00136A18">
        <w:rPr>
          <w:color w:val="000000"/>
          <w:szCs w:val="22"/>
        </w:rPr>
        <w:t>Abacavir and its metabolites are excreted into the milk of lactating rats. Abacavir is also excreted into human milk.</w:t>
      </w:r>
      <w:r w:rsidRPr="00136A18">
        <w:rPr>
          <w:szCs w:val="22"/>
        </w:rPr>
        <w:t xml:space="preserve"> </w:t>
      </w:r>
    </w:p>
    <w:p w14:paraId="251FB145" w14:textId="77777777" w:rsidR="006E2419" w:rsidRDefault="006E2419" w:rsidP="001C646D">
      <w:pPr>
        <w:rPr>
          <w:szCs w:val="22"/>
        </w:rPr>
      </w:pPr>
    </w:p>
    <w:p w14:paraId="4BE05DFC" w14:textId="1C0D3ECE" w:rsidR="006E2419" w:rsidRDefault="00295396" w:rsidP="001C646D">
      <w:pPr>
        <w:rPr>
          <w:color w:val="000000"/>
          <w:szCs w:val="22"/>
        </w:rPr>
      </w:pPr>
      <w:r w:rsidRPr="00136A18">
        <w:rPr>
          <w:color w:val="000000"/>
          <w:szCs w:val="22"/>
        </w:rPr>
        <w:t>Based on more than 200</w:t>
      </w:r>
      <w:r w:rsidRPr="00136A18">
        <w:rPr>
          <w:color w:val="FF0101"/>
          <w:szCs w:val="22"/>
          <w:bdr w:val="none" w:sz="0" w:space="0" w:color="auto" w:frame="1"/>
        </w:rPr>
        <w:t xml:space="preserve"> </w:t>
      </w:r>
      <w:r w:rsidRPr="00136A18">
        <w:rPr>
          <w:color w:val="000000"/>
          <w:szCs w:val="22"/>
        </w:rPr>
        <w:t xml:space="preserve">mother/child pairs treated for HIV, serum concentrations of lamivudine in breastfed infants of mothers treated for HIV are very low </w:t>
      </w:r>
      <w:r w:rsidRPr="00136A18">
        <w:rPr>
          <w:szCs w:val="22"/>
        </w:rPr>
        <w:t>(&lt;4</w:t>
      </w:r>
      <w:r w:rsidRPr="00136A18">
        <w:rPr>
          <w:color w:val="000000"/>
          <w:szCs w:val="22"/>
        </w:rPr>
        <w:t>% of maternal serum concentrations) and progressively decrease to undetectable levels when breastfed infants reach 24 weeks of age.</w:t>
      </w:r>
      <w:r w:rsidR="00A11DB3" w:rsidRPr="00136A18">
        <w:rPr>
          <w:color w:val="000000"/>
          <w:szCs w:val="22"/>
        </w:rPr>
        <w:t xml:space="preserve"> There are no data available on the safety of abacavir and lamivudine when administered to babies less than three months old.</w:t>
      </w:r>
    </w:p>
    <w:p w14:paraId="7982760B" w14:textId="77777777" w:rsidR="006E2419" w:rsidRDefault="006E2419" w:rsidP="001C646D">
      <w:pPr>
        <w:rPr>
          <w:color w:val="000000"/>
          <w:szCs w:val="22"/>
        </w:rPr>
      </w:pPr>
    </w:p>
    <w:p w14:paraId="1CF77A9C" w14:textId="3ACF7B4E" w:rsidR="00A11DB3" w:rsidRPr="00136A18" w:rsidRDefault="00A11DB3" w:rsidP="001C646D">
      <w:pPr>
        <w:rPr>
          <w:color w:val="000000"/>
          <w:szCs w:val="22"/>
        </w:rPr>
      </w:pPr>
      <w:r w:rsidRPr="00136A18">
        <w:rPr>
          <w:color w:val="000000"/>
          <w:szCs w:val="22"/>
        </w:rPr>
        <w:t xml:space="preserve">It </w:t>
      </w:r>
      <w:r w:rsidRPr="00136A18">
        <w:rPr>
          <w:snapToGrid w:val="0"/>
          <w:color w:val="000000"/>
          <w:szCs w:val="22"/>
        </w:rPr>
        <w:t xml:space="preserve">is recommended that women </w:t>
      </w:r>
      <w:r w:rsidR="002D2D83">
        <w:rPr>
          <w:snapToGrid w:val="0"/>
          <w:color w:val="000000"/>
          <w:szCs w:val="22"/>
        </w:rPr>
        <w:t xml:space="preserve">living with HIV </w:t>
      </w:r>
      <w:r w:rsidRPr="00136A18">
        <w:rPr>
          <w:snapToGrid w:val="0"/>
          <w:color w:val="000000"/>
          <w:szCs w:val="22"/>
        </w:rPr>
        <w:t>do not breast-feed their infants in order to avoid transmission of HIV.</w:t>
      </w:r>
    </w:p>
    <w:p w14:paraId="5D277AD4" w14:textId="77777777" w:rsidR="00676E17" w:rsidRPr="00E43737" w:rsidRDefault="00676E17" w:rsidP="00845540">
      <w:pPr>
        <w:widowControl w:val="0"/>
        <w:rPr>
          <w:color w:val="000000"/>
          <w:szCs w:val="22"/>
          <w:lang w:val="en-US"/>
        </w:rPr>
      </w:pPr>
    </w:p>
    <w:p w14:paraId="4E9FEDC8" w14:textId="77777777" w:rsidR="00676E17" w:rsidRPr="00E43737" w:rsidRDefault="00676E17" w:rsidP="00845540">
      <w:pPr>
        <w:keepNext/>
        <w:widowControl w:val="0"/>
        <w:rPr>
          <w:snapToGrid w:val="0"/>
          <w:color w:val="000000"/>
          <w:szCs w:val="22"/>
          <w:u w:val="single"/>
        </w:rPr>
      </w:pPr>
      <w:r w:rsidRPr="00E43737">
        <w:rPr>
          <w:snapToGrid w:val="0"/>
          <w:color w:val="000000"/>
          <w:szCs w:val="22"/>
          <w:u w:val="single"/>
        </w:rPr>
        <w:t>Fertility</w:t>
      </w:r>
    </w:p>
    <w:p w14:paraId="6871F888" w14:textId="77777777" w:rsidR="00676E17" w:rsidRPr="00E43737" w:rsidRDefault="00676E17" w:rsidP="00845540">
      <w:pPr>
        <w:keepNext/>
        <w:widowControl w:val="0"/>
        <w:rPr>
          <w:snapToGrid w:val="0"/>
          <w:color w:val="000000"/>
          <w:szCs w:val="22"/>
        </w:rPr>
      </w:pPr>
    </w:p>
    <w:p w14:paraId="7758624E" w14:textId="49D88616" w:rsidR="00676E17" w:rsidRPr="00E43737" w:rsidRDefault="00676E17" w:rsidP="00845540">
      <w:pPr>
        <w:keepNext/>
        <w:rPr>
          <w:snapToGrid w:val="0"/>
          <w:color w:val="000000"/>
          <w:szCs w:val="22"/>
          <w:lang w:val="en-US"/>
        </w:rPr>
      </w:pPr>
      <w:r w:rsidRPr="00E43737">
        <w:t xml:space="preserve">Studies in animals showed that neither abacavir nor lamivudine had any effect on fertility </w:t>
      </w:r>
      <w:r w:rsidRPr="00E43737">
        <w:rPr>
          <w:bCs/>
        </w:rPr>
        <w:t>(see section 5.3)</w:t>
      </w:r>
      <w:r w:rsidRPr="00E43737">
        <w:t>.</w:t>
      </w:r>
      <w:r w:rsidRPr="00E43737">
        <w:rPr>
          <w:szCs w:val="22"/>
        </w:rPr>
        <w:t xml:space="preserve"> </w:t>
      </w:r>
    </w:p>
    <w:p w14:paraId="14C02F91" w14:textId="77777777" w:rsidR="00800C2D" w:rsidRPr="00E43737" w:rsidRDefault="00800C2D">
      <w:pPr>
        <w:widowControl w:val="0"/>
        <w:rPr>
          <w:b/>
          <w:color w:val="000000"/>
          <w:szCs w:val="22"/>
          <w:lang w:val="en-US"/>
        </w:rPr>
      </w:pPr>
    </w:p>
    <w:p w14:paraId="2BED9070" w14:textId="77777777" w:rsidR="00800C2D" w:rsidRPr="00E43737" w:rsidRDefault="00800C2D">
      <w:pPr>
        <w:widowControl w:val="0"/>
        <w:rPr>
          <w:b/>
          <w:color w:val="000000"/>
          <w:szCs w:val="22"/>
          <w:lang w:val="en-US"/>
        </w:rPr>
      </w:pPr>
      <w:r w:rsidRPr="00E43737">
        <w:rPr>
          <w:b/>
          <w:color w:val="000000"/>
          <w:szCs w:val="22"/>
          <w:lang w:val="en-US"/>
        </w:rPr>
        <w:t>4.7</w:t>
      </w:r>
      <w:r w:rsidRPr="00E43737">
        <w:rPr>
          <w:b/>
          <w:color w:val="000000"/>
          <w:szCs w:val="22"/>
          <w:lang w:val="en-US"/>
        </w:rPr>
        <w:tab/>
        <w:t>Effects on ability to drive and use machines</w:t>
      </w:r>
    </w:p>
    <w:p w14:paraId="53CAEC75" w14:textId="77777777" w:rsidR="00800C2D" w:rsidRPr="00E43737" w:rsidRDefault="00800C2D">
      <w:pPr>
        <w:widowControl w:val="0"/>
        <w:rPr>
          <w:color w:val="000000"/>
          <w:szCs w:val="22"/>
          <w:lang w:val="en-US"/>
        </w:rPr>
      </w:pPr>
    </w:p>
    <w:p w14:paraId="2ADE2131" w14:textId="77777777" w:rsidR="00800C2D" w:rsidRPr="00E43737" w:rsidRDefault="00800C2D">
      <w:pPr>
        <w:widowControl w:val="0"/>
        <w:rPr>
          <w:color w:val="000000"/>
          <w:szCs w:val="22"/>
          <w:lang w:val="en-US"/>
        </w:rPr>
      </w:pPr>
      <w:r w:rsidRPr="00E43737">
        <w:rPr>
          <w:color w:val="000000"/>
          <w:szCs w:val="22"/>
          <w:lang w:val="en-US"/>
        </w:rPr>
        <w:t xml:space="preserve">No studies on the effects on ability to drive and use machines have been performed. The clinical status of the patient and the adverse reaction profile of </w:t>
      </w:r>
      <w:proofErr w:type="spellStart"/>
      <w:r w:rsidRPr="00E43737">
        <w:rPr>
          <w:color w:val="000000"/>
          <w:szCs w:val="22"/>
          <w:lang w:val="en-US"/>
        </w:rPr>
        <w:t>Kivexa</w:t>
      </w:r>
      <w:proofErr w:type="spellEnd"/>
      <w:r w:rsidRPr="00E43737">
        <w:rPr>
          <w:color w:val="000000"/>
          <w:szCs w:val="22"/>
          <w:lang w:val="en-US"/>
        </w:rPr>
        <w:t xml:space="preserve"> should be borne in mind when considering the patient’s ability to drive or operate machinery.</w:t>
      </w:r>
    </w:p>
    <w:p w14:paraId="26AC22BA" w14:textId="77777777" w:rsidR="00555128" w:rsidRDefault="00555128" w:rsidP="00555128">
      <w:pPr>
        <w:widowControl w:val="0"/>
        <w:rPr>
          <w:b/>
          <w:color w:val="000000"/>
          <w:szCs w:val="22"/>
          <w:lang w:val="en-US"/>
        </w:rPr>
      </w:pPr>
    </w:p>
    <w:p w14:paraId="34BD0FD0" w14:textId="77777777" w:rsidR="00844083" w:rsidRDefault="00555128" w:rsidP="00555128">
      <w:pPr>
        <w:widowControl w:val="0"/>
        <w:rPr>
          <w:b/>
          <w:color w:val="000000"/>
          <w:szCs w:val="22"/>
          <w:lang w:val="en-US"/>
        </w:rPr>
      </w:pPr>
      <w:r>
        <w:rPr>
          <w:b/>
          <w:color w:val="000000"/>
          <w:szCs w:val="22"/>
          <w:lang w:val="en-US"/>
        </w:rPr>
        <w:t xml:space="preserve">4.8    </w:t>
      </w:r>
      <w:r w:rsidR="00800C2D" w:rsidRPr="00E43737">
        <w:rPr>
          <w:b/>
          <w:color w:val="000000"/>
          <w:szCs w:val="22"/>
          <w:lang w:val="en-US"/>
        </w:rPr>
        <w:t xml:space="preserve">Undesirable effects </w:t>
      </w:r>
    </w:p>
    <w:p w14:paraId="54147B06" w14:textId="77777777" w:rsidR="00800C2D" w:rsidRPr="00E43737" w:rsidRDefault="00800C2D">
      <w:pPr>
        <w:widowControl w:val="0"/>
        <w:rPr>
          <w:b/>
          <w:color w:val="000000"/>
          <w:szCs w:val="22"/>
          <w:lang w:val="en-US"/>
        </w:rPr>
      </w:pPr>
    </w:p>
    <w:p w14:paraId="30C07491" w14:textId="77777777" w:rsidR="00F10AEA" w:rsidRPr="00F10AEA" w:rsidRDefault="00F10AEA" w:rsidP="00186001">
      <w:pPr>
        <w:widowControl w:val="0"/>
        <w:rPr>
          <w:color w:val="000000"/>
          <w:szCs w:val="22"/>
          <w:u w:val="single"/>
          <w:lang w:val="en-US"/>
        </w:rPr>
      </w:pPr>
      <w:r w:rsidRPr="00F10AEA">
        <w:rPr>
          <w:color w:val="000000"/>
          <w:szCs w:val="22"/>
          <w:u w:val="single"/>
          <w:lang w:val="en-US"/>
        </w:rPr>
        <w:t>Summary of the safety profile</w:t>
      </w:r>
    </w:p>
    <w:p w14:paraId="62449AEB" w14:textId="77777777" w:rsidR="00F10AEA" w:rsidRDefault="00F10AEA" w:rsidP="00186001">
      <w:pPr>
        <w:widowControl w:val="0"/>
        <w:rPr>
          <w:color w:val="000000"/>
          <w:szCs w:val="22"/>
          <w:lang w:val="en-US"/>
        </w:rPr>
      </w:pPr>
    </w:p>
    <w:p w14:paraId="7CF804B5" w14:textId="77777777" w:rsidR="00555128" w:rsidRDefault="00800C2D" w:rsidP="00314F33">
      <w:pPr>
        <w:rPr>
          <w:color w:val="000000"/>
          <w:szCs w:val="22"/>
          <w:lang w:val="en-US"/>
        </w:rPr>
      </w:pPr>
      <w:r w:rsidRPr="00E43737">
        <w:rPr>
          <w:color w:val="000000"/>
          <w:szCs w:val="22"/>
          <w:lang w:val="en-US"/>
        </w:rPr>
        <w:t xml:space="preserve">The adverse reactions reported for </w:t>
      </w:r>
      <w:proofErr w:type="spellStart"/>
      <w:r w:rsidRPr="00E43737">
        <w:rPr>
          <w:color w:val="000000"/>
          <w:szCs w:val="22"/>
          <w:lang w:val="en-US"/>
        </w:rPr>
        <w:t>Kivexa</w:t>
      </w:r>
      <w:proofErr w:type="spellEnd"/>
      <w:r w:rsidRPr="00E43737">
        <w:rPr>
          <w:color w:val="000000"/>
          <w:szCs w:val="22"/>
          <w:lang w:val="en-US"/>
        </w:rPr>
        <w:t xml:space="preserve"> were consistent with the known safety profiles of abacavir and lamivudine when given as separate medicinal products. For many of these adverse reactions it is unclear whether they are related to the active substance, the wide range of other medicinal products used in the management of HIV infection, or whether they are a result of the underlying disease process.</w:t>
      </w:r>
    </w:p>
    <w:p w14:paraId="51D97DB4" w14:textId="77777777" w:rsidR="00314F33" w:rsidRPr="001437F6" w:rsidRDefault="00314F33" w:rsidP="00314F33">
      <w:pPr>
        <w:rPr>
          <w:snapToGrid w:val="0"/>
          <w:szCs w:val="22"/>
        </w:rPr>
      </w:pPr>
      <w:r w:rsidRPr="001437F6">
        <w:rPr>
          <w:snapToGrid w:val="0"/>
          <w:szCs w:val="22"/>
        </w:rPr>
        <w:t xml:space="preserve">Many of the adverse reactions listed in the table below occur commonly (nausea, vomiting, diarrhoea, fever, lethargy, rash) in patients with abacavir hypersensitivity. Therefore, patients with any of these </w:t>
      </w:r>
      <w:r w:rsidRPr="001437F6">
        <w:rPr>
          <w:snapToGrid w:val="0"/>
          <w:szCs w:val="22"/>
        </w:rPr>
        <w:lastRenderedPageBreak/>
        <w:t>symptoms should be carefully evaluated for the presence of this hypersensitivity (see section 4.4). Very rarely cases of erythema multiforme, Stevens-Johnson syndrome or toxic epidermal necrolysis have been reported where abacavir hypersensitivity could not be ruled out. In such cases medicinal products containing abacavir should be permanently discontinued.</w:t>
      </w:r>
    </w:p>
    <w:p w14:paraId="1FB8363D" w14:textId="77777777" w:rsidR="00E24654" w:rsidRDefault="00E24654">
      <w:pPr>
        <w:rPr>
          <w:snapToGrid w:val="0"/>
          <w:color w:val="000000"/>
          <w:szCs w:val="22"/>
          <w:lang w:val="en-US"/>
        </w:rPr>
      </w:pPr>
    </w:p>
    <w:p w14:paraId="79057F73" w14:textId="77777777" w:rsidR="00F10AEA" w:rsidRPr="00F10AEA" w:rsidRDefault="00F10AEA">
      <w:pPr>
        <w:widowControl w:val="0"/>
        <w:rPr>
          <w:snapToGrid w:val="0"/>
          <w:szCs w:val="22"/>
          <w:u w:val="single"/>
          <w:lang w:val="en-US"/>
        </w:rPr>
      </w:pPr>
      <w:r w:rsidRPr="00F10AEA">
        <w:rPr>
          <w:snapToGrid w:val="0"/>
          <w:szCs w:val="22"/>
          <w:u w:val="single"/>
          <w:lang w:val="en-US"/>
        </w:rPr>
        <w:t>Tabulated list of adverse reactions</w:t>
      </w:r>
    </w:p>
    <w:p w14:paraId="62F74EF1" w14:textId="77777777" w:rsidR="00F10AEA" w:rsidRDefault="00F10AEA">
      <w:pPr>
        <w:widowControl w:val="0"/>
        <w:rPr>
          <w:snapToGrid w:val="0"/>
          <w:szCs w:val="22"/>
          <w:lang w:val="en-US"/>
        </w:rPr>
      </w:pPr>
    </w:p>
    <w:p w14:paraId="449C709B" w14:textId="235FFC56" w:rsidR="00800C2D" w:rsidRPr="00E43737" w:rsidRDefault="00800C2D">
      <w:pPr>
        <w:widowControl w:val="0"/>
        <w:rPr>
          <w:snapToGrid w:val="0"/>
          <w:color w:val="000000"/>
          <w:szCs w:val="22"/>
          <w:lang w:val="en-US"/>
        </w:rPr>
      </w:pPr>
      <w:r w:rsidRPr="00E43737">
        <w:rPr>
          <w:snapToGrid w:val="0"/>
          <w:szCs w:val="22"/>
          <w:lang w:val="en-US"/>
        </w:rPr>
        <w:t>The adverse reactions considered at least possibly related to abacavir or lamivudine are listed by body system, organ class and absolute frequency. Frequencies are defined as</w:t>
      </w:r>
      <w:r w:rsidRPr="00E43737">
        <w:rPr>
          <w:snapToGrid w:val="0"/>
          <w:color w:val="000000"/>
          <w:szCs w:val="22"/>
          <w:lang w:val="en-US"/>
        </w:rPr>
        <w:t xml:space="preserve"> very common (&gt;</w:t>
      </w:r>
      <w:ins w:id="59" w:author="Author">
        <w:r w:rsidR="008A3F13">
          <w:rPr>
            <w:snapToGrid w:val="0"/>
            <w:color w:val="000000"/>
            <w:szCs w:val="22"/>
            <w:lang w:val="en-US"/>
          </w:rPr>
          <w:t> </w:t>
        </w:r>
      </w:ins>
      <w:r w:rsidRPr="00E43737">
        <w:rPr>
          <w:snapToGrid w:val="0"/>
          <w:color w:val="000000"/>
          <w:szCs w:val="22"/>
          <w:lang w:val="en-US"/>
        </w:rPr>
        <w:t>1/10), common (&gt; 1/100 to &lt; 1/10), uncommon (&gt;</w:t>
      </w:r>
      <w:ins w:id="60" w:author="Author">
        <w:r w:rsidR="008A3F13">
          <w:rPr>
            <w:snapToGrid w:val="0"/>
            <w:color w:val="000000"/>
            <w:szCs w:val="22"/>
            <w:lang w:val="en-US"/>
          </w:rPr>
          <w:t> </w:t>
        </w:r>
      </w:ins>
      <w:r w:rsidRPr="00E43737">
        <w:rPr>
          <w:snapToGrid w:val="0"/>
          <w:color w:val="000000"/>
          <w:szCs w:val="22"/>
          <w:lang w:val="en-US"/>
        </w:rPr>
        <w:t>1/1000 to &lt;</w:t>
      </w:r>
      <w:ins w:id="61" w:author="Author">
        <w:r w:rsidR="008A3F13">
          <w:rPr>
            <w:snapToGrid w:val="0"/>
            <w:color w:val="000000"/>
            <w:szCs w:val="22"/>
            <w:lang w:val="en-US"/>
          </w:rPr>
          <w:t> </w:t>
        </w:r>
      </w:ins>
      <w:r w:rsidRPr="00E43737">
        <w:rPr>
          <w:snapToGrid w:val="0"/>
          <w:color w:val="000000"/>
          <w:szCs w:val="22"/>
          <w:lang w:val="en-US"/>
        </w:rPr>
        <w:t>1/100), rare (&gt;</w:t>
      </w:r>
      <w:ins w:id="62" w:author="Author">
        <w:r w:rsidR="008A3F13">
          <w:rPr>
            <w:snapToGrid w:val="0"/>
            <w:color w:val="000000"/>
            <w:szCs w:val="22"/>
            <w:lang w:val="en-US"/>
          </w:rPr>
          <w:t> </w:t>
        </w:r>
      </w:ins>
      <w:r w:rsidRPr="00E43737">
        <w:rPr>
          <w:snapToGrid w:val="0"/>
          <w:color w:val="000000"/>
          <w:szCs w:val="22"/>
          <w:lang w:val="en-US"/>
        </w:rPr>
        <w:t>1/10,000 to &lt;</w:t>
      </w:r>
      <w:ins w:id="63" w:author="Author">
        <w:r w:rsidR="008A3F13">
          <w:rPr>
            <w:snapToGrid w:val="0"/>
            <w:color w:val="000000"/>
            <w:szCs w:val="22"/>
            <w:lang w:val="en-US"/>
          </w:rPr>
          <w:t> </w:t>
        </w:r>
      </w:ins>
      <w:r w:rsidRPr="00E43737">
        <w:rPr>
          <w:snapToGrid w:val="0"/>
          <w:color w:val="000000"/>
          <w:szCs w:val="22"/>
          <w:lang w:val="en-US"/>
        </w:rPr>
        <w:t>1/1000), very rare (&lt;</w:t>
      </w:r>
      <w:ins w:id="64" w:author="Author">
        <w:r w:rsidR="008A3F13">
          <w:rPr>
            <w:snapToGrid w:val="0"/>
            <w:color w:val="000000"/>
            <w:szCs w:val="22"/>
            <w:lang w:val="en-US"/>
          </w:rPr>
          <w:t> </w:t>
        </w:r>
      </w:ins>
      <w:r w:rsidRPr="00E43737">
        <w:rPr>
          <w:snapToGrid w:val="0"/>
          <w:color w:val="000000"/>
          <w:szCs w:val="22"/>
          <w:lang w:val="en-US"/>
        </w:rPr>
        <w:t>1/10,000).</w:t>
      </w:r>
    </w:p>
    <w:p w14:paraId="4098CA38" w14:textId="77777777" w:rsidR="00E7584C" w:rsidRDefault="00E7584C">
      <w:pPr>
        <w:tabs>
          <w:tab w:val="clear" w:pos="567"/>
        </w:tabs>
        <w:spacing w:line="240" w:lineRule="auto"/>
        <w:rPr>
          <w:color w:val="000000"/>
          <w:szCs w:val="22"/>
          <w:lang w:val="en-US"/>
        </w:rPr>
      </w:pPr>
      <w:r>
        <w:rPr>
          <w:color w:val="000000"/>
          <w:szCs w:val="22"/>
          <w:lang w:val="en-US"/>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095"/>
        <w:gridCol w:w="3095"/>
        <w:gridCol w:w="3095"/>
      </w:tblGrid>
      <w:tr w:rsidR="00800C2D" w:rsidRPr="00E43737" w14:paraId="3B049F9B" w14:textId="77777777">
        <w:tc>
          <w:tcPr>
            <w:tcW w:w="3095" w:type="dxa"/>
          </w:tcPr>
          <w:p w14:paraId="40928D00" w14:textId="77777777" w:rsidR="00800C2D" w:rsidRPr="00E43737" w:rsidRDefault="00800C2D">
            <w:pPr>
              <w:widowControl w:val="0"/>
              <w:jc w:val="center"/>
              <w:rPr>
                <w:b/>
                <w:color w:val="000000"/>
                <w:szCs w:val="22"/>
                <w:lang w:val="en-US"/>
              </w:rPr>
            </w:pPr>
            <w:r w:rsidRPr="00E43737">
              <w:rPr>
                <w:b/>
                <w:color w:val="000000"/>
                <w:szCs w:val="22"/>
                <w:lang w:val="en-US"/>
              </w:rPr>
              <w:lastRenderedPageBreak/>
              <w:t>Body system</w:t>
            </w:r>
          </w:p>
        </w:tc>
        <w:tc>
          <w:tcPr>
            <w:tcW w:w="3095" w:type="dxa"/>
          </w:tcPr>
          <w:p w14:paraId="51381DDA" w14:textId="77777777" w:rsidR="00800C2D" w:rsidRPr="00E43737" w:rsidRDefault="00800C2D">
            <w:pPr>
              <w:widowControl w:val="0"/>
              <w:jc w:val="center"/>
              <w:rPr>
                <w:b/>
                <w:color w:val="000000"/>
                <w:szCs w:val="22"/>
                <w:lang w:val="en-US"/>
              </w:rPr>
            </w:pPr>
            <w:r w:rsidRPr="00E43737">
              <w:rPr>
                <w:b/>
                <w:color w:val="000000"/>
                <w:szCs w:val="22"/>
                <w:lang w:val="en-US"/>
              </w:rPr>
              <w:t>Abacavir</w:t>
            </w:r>
          </w:p>
        </w:tc>
        <w:tc>
          <w:tcPr>
            <w:tcW w:w="3095" w:type="dxa"/>
          </w:tcPr>
          <w:p w14:paraId="70DE20C4" w14:textId="77777777" w:rsidR="00800C2D" w:rsidRPr="00E43737" w:rsidRDefault="00800C2D">
            <w:pPr>
              <w:widowControl w:val="0"/>
              <w:jc w:val="center"/>
              <w:rPr>
                <w:b/>
                <w:color w:val="000000"/>
                <w:szCs w:val="22"/>
                <w:lang w:val="en-US"/>
              </w:rPr>
            </w:pPr>
            <w:r w:rsidRPr="00E43737">
              <w:rPr>
                <w:b/>
                <w:color w:val="000000"/>
                <w:szCs w:val="22"/>
                <w:lang w:val="en-US"/>
              </w:rPr>
              <w:t>Lamivudine</w:t>
            </w:r>
          </w:p>
          <w:p w14:paraId="149BE09D" w14:textId="77777777" w:rsidR="00800C2D" w:rsidRPr="00E43737" w:rsidRDefault="00800C2D">
            <w:pPr>
              <w:widowControl w:val="0"/>
              <w:jc w:val="center"/>
              <w:rPr>
                <w:b/>
                <w:color w:val="000000"/>
                <w:szCs w:val="22"/>
                <w:lang w:val="en-US"/>
              </w:rPr>
            </w:pPr>
          </w:p>
        </w:tc>
      </w:tr>
      <w:tr w:rsidR="00800C2D" w:rsidRPr="00E43737" w14:paraId="37EF9FD0" w14:textId="77777777">
        <w:tc>
          <w:tcPr>
            <w:tcW w:w="3095" w:type="dxa"/>
          </w:tcPr>
          <w:p w14:paraId="3B6BDC78" w14:textId="77777777" w:rsidR="00800C2D" w:rsidRPr="00E43737" w:rsidRDefault="00800C2D">
            <w:pPr>
              <w:widowControl w:val="0"/>
              <w:rPr>
                <w:szCs w:val="22"/>
                <w:lang w:val="en-US"/>
              </w:rPr>
            </w:pPr>
            <w:r w:rsidRPr="00E43737">
              <w:rPr>
                <w:szCs w:val="22"/>
                <w:lang w:val="en-US"/>
              </w:rPr>
              <w:t>Blood and lymphatic systems disorders</w:t>
            </w:r>
          </w:p>
          <w:p w14:paraId="33F5B54C" w14:textId="77777777" w:rsidR="00800C2D" w:rsidRPr="00E43737" w:rsidRDefault="00800C2D">
            <w:pPr>
              <w:widowControl w:val="0"/>
              <w:rPr>
                <w:color w:val="000000"/>
                <w:szCs w:val="22"/>
                <w:lang w:val="en-US"/>
              </w:rPr>
            </w:pPr>
          </w:p>
        </w:tc>
        <w:tc>
          <w:tcPr>
            <w:tcW w:w="3095" w:type="dxa"/>
          </w:tcPr>
          <w:p w14:paraId="7438E5F2" w14:textId="77777777" w:rsidR="00800C2D" w:rsidRPr="00E43737" w:rsidRDefault="00800C2D">
            <w:pPr>
              <w:widowControl w:val="0"/>
              <w:rPr>
                <w:color w:val="000000"/>
                <w:szCs w:val="22"/>
                <w:lang w:val="en-US"/>
              </w:rPr>
            </w:pPr>
          </w:p>
        </w:tc>
        <w:tc>
          <w:tcPr>
            <w:tcW w:w="3095" w:type="dxa"/>
          </w:tcPr>
          <w:p w14:paraId="45DA5DBD" w14:textId="77777777" w:rsidR="00800C2D" w:rsidRPr="00E43737" w:rsidRDefault="00800C2D">
            <w:pPr>
              <w:widowControl w:val="0"/>
              <w:rPr>
                <w:szCs w:val="22"/>
                <w:lang w:val="en-US"/>
              </w:rPr>
            </w:pPr>
            <w:r w:rsidRPr="00E43737">
              <w:rPr>
                <w:i/>
                <w:szCs w:val="22"/>
                <w:lang w:val="en-US"/>
              </w:rPr>
              <w:t>Uncommon:</w:t>
            </w:r>
            <w:r w:rsidRPr="00E43737">
              <w:rPr>
                <w:szCs w:val="22"/>
                <w:lang w:val="en-US"/>
              </w:rPr>
              <w:t xml:space="preserve"> Neutropenia and </w:t>
            </w:r>
            <w:proofErr w:type="spellStart"/>
            <w:r w:rsidRPr="00E43737">
              <w:rPr>
                <w:szCs w:val="22"/>
                <w:lang w:val="en-US"/>
              </w:rPr>
              <w:t>anaemia</w:t>
            </w:r>
            <w:proofErr w:type="spellEnd"/>
            <w:r w:rsidRPr="00E43737">
              <w:rPr>
                <w:szCs w:val="22"/>
                <w:lang w:val="en-US"/>
              </w:rPr>
              <w:t xml:space="preserve"> (both occasionally severe), thrombocytopenia</w:t>
            </w:r>
          </w:p>
          <w:p w14:paraId="654AF9FE" w14:textId="77777777" w:rsidR="00800C2D" w:rsidRPr="00E43737" w:rsidRDefault="00800C2D">
            <w:pPr>
              <w:widowControl w:val="0"/>
              <w:rPr>
                <w:szCs w:val="22"/>
                <w:lang w:val="en-US"/>
              </w:rPr>
            </w:pPr>
            <w:r w:rsidRPr="00E43737">
              <w:rPr>
                <w:i/>
                <w:szCs w:val="22"/>
                <w:lang w:val="en-US"/>
              </w:rPr>
              <w:t>Very rare:</w:t>
            </w:r>
            <w:r w:rsidRPr="00E43737">
              <w:rPr>
                <w:szCs w:val="22"/>
                <w:lang w:val="en-US"/>
              </w:rPr>
              <w:t xml:space="preserve"> Pure red cell aplasia</w:t>
            </w:r>
          </w:p>
          <w:p w14:paraId="0865796A" w14:textId="77777777" w:rsidR="00800C2D" w:rsidRPr="00E43737" w:rsidRDefault="00800C2D">
            <w:pPr>
              <w:widowControl w:val="0"/>
              <w:rPr>
                <w:color w:val="000000"/>
                <w:szCs w:val="22"/>
                <w:lang w:val="en-US"/>
              </w:rPr>
            </w:pPr>
          </w:p>
        </w:tc>
      </w:tr>
      <w:tr w:rsidR="00800C2D" w:rsidRPr="00E43737" w14:paraId="10CEA20E" w14:textId="77777777">
        <w:tc>
          <w:tcPr>
            <w:tcW w:w="3095" w:type="dxa"/>
          </w:tcPr>
          <w:p w14:paraId="7ED2D343" w14:textId="77777777" w:rsidR="00800C2D" w:rsidRPr="00E43737" w:rsidRDefault="00800C2D">
            <w:pPr>
              <w:widowControl w:val="0"/>
              <w:rPr>
                <w:szCs w:val="22"/>
                <w:lang w:val="da-DK"/>
              </w:rPr>
            </w:pPr>
            <w:r w:rsidRPr="00E43737">
              <w:rPr>
                <w:szCs w:val="22"/>
                <w:lang w:val="da-DK"/>
              </w:rPr>
              <w:t>Immune system disorders</w:t>
            </w:r>
          </w:p>
        </w:tc>
        <w:tc>
          <w:tcPr>
            <w:tcW w:w="3095" w:type="dxa"/>
          </w:tcPr>
          <w:p w14:paraId="78FFB656" w14:textId="77777777" w:rsidR="00800C2D" w:rsidRPr="00E43737" w:rsidRDefault="00800C2D">
            <w:pPr>
              <w:widowControl w:val="0"/>
              <w:rPr>
                <w:snapToGrid w:val="0"/>
                <w:szCs w:val="22"/>
                <w:lang w:val="en-US"/>
              </w:rPr>
            </w:pPr>
            <w:r w:rsidRPr="00E43737">
              <w:rPr>
                <w:i/>
                <w:snapToGrid w:val="0"/>
                <w:szCs w:val="22"/>
                <w:lang w:val="en-US"/>
              </w:rPr>
              <w:t>Common</w:t>
            </w:r>
            <w:r w:rsidRPr="00E43737">
              <w:rPr>
                <w:snapToGrid w:val="0"/>
                <w:szCs w:val="22"/>
                <w:lang w:val="en-US"/>
              </w:rPr>
              <w:t>: hypersensitivity</w:t>
            </w:r>
          </w:p>
          <w:p w14:paraId="0502EAF8" w14:textId="77777777" w:rsidR="00800C2D" w:rsidRPr="00E43737" w:rsidRDefault="00800C2D">
            <w:pPr>
              <w:widowControl w:val="0"/>
              <w:rPr>
                <w:i/>
                <w:snapToGrid w:val="0"/>
                <w:szCs w:val="22"/>
                <w:lang w:val="en-US"/>
              </w:rPr>
            </w:pPr>
          </w:p>
        </w:tc>
        <w:tc>
          <w:tcPr>
            <w:tcW w:w="3095" w:type="dxa"/>
          </w:tcPr>
          <w:p w14:paraId="5BFCEAF5" w14:textId="77777777" w:rsidR="00800C2D" w:rsidRPr="00E43737" w:rsidRDefault="00800C2D">
            <w:pPr>
              <w:widowControl w:val="0"/>
              <w:tabs>
                <w:tab w:val="left" w:pos="7020"/>
              </w:tabs>
              <w:ind w:left="142" w:hanging="142"/>
              <w:rPr>
                <w:i/>
                <w:szCs w:val="22"/>
                <w:lang w:val="en-US"/>
              </w:rPr>
            </w:pPr>
          </w:p>
        </w:tc>
      </w:tr>
      <w:tr w:rsidR="00800C2D" w:rsidRPr="007F6EDB" w14:paraId="2AFB3EB2" w14:textId="77777777">
        <w:tc>
          <w:tcPr>
            <w:tcW w:w="3095" w:type="dxa"/>
          </w:tcPr>
          <w:p w14:paraId="622BBFE3" w14:textId="77777777" w:rsidR="00800C2D" w:rsidRPr="007F6EDB" w:rsidRDefault="00800C2D">
            <w:pPr>
              <w:widowControl w:val="0"/>
              <w:rPr>
                <w:szCs w:val="22"/>
                <w:lang w:val="en-US"/>
              </w:rPr>
            </w:pPr>
            <w:r w:rsidRPr="007F6EDB">
              <w:rPr>
                <w:szCs w:val="22"/>
                <w:lang w:val="en-US"/>
              </w:rPr>
              <w:t>Metabolism and nutrition disorders</w:t>
            </w:r>
          </w:p>
          <w:p w14:paraId="436D4846" w14:textId="77777777" w:rsidR="00800C2D" w:rsidRPr="007F6EDB" w:rsidRDefault="00800C2D">
            <w:pPr>
              <w:widowControl w:val="0"/>
              <w:rPr>
                <w:szCs w:val="22"/>
                <w:lang w:val="en-US"/>
              </w:rPr>
            </w:pPr>
          </w:p>
        </w:tc>
        <w:tc>
          <w:tcPr>
            <w:tcW w:w="3095" w:type="dxa"/>
          </w:tcPr>
          <w:p w14:paraId="527A72FB" w14:textId="77777777" w:rsidR="00800C2D" w:rsidRPr="007F6EDB" w:rsidRDefault="00800C2D">
            <w:pPr>
              <w:widowControl w:val="0"/>
              <w:rPr>
                <w:snapToGrid w:val="0"/>
                <w:szCs w:val="22"/>
                <w:lang w:val="en-US"/>
              </w:rPr>
            </w:pPr>
            <w:r w:rsidRPr="007F6EDB">
              <w:rPr>
                <w:i/>
                <w:snapToGrid w:val="0"/>
                <w:szCs w:val="22"/>
                <w:lang w:val="en-US"/>
              </w:rPr>
              <w:t>Common:</w:t>
            </w:r>
            <w:r w:rsidRPr="007F6EDB">
              <w:rPr>
                <w:snapToGrid w:val="0"/>
                <w:szCs w:val="22"/>
                <w:lang w:val="en-US"/>
              </w:rPr>
              <w:t xml:space="preserve"> anorexia</w:t>
            </w:r>
          </w:p>
          <w:p w14:paraId="3E99E0F3" w14:textId="77777777" w:rsidR="00800C2D" w:rsidRPr="007F6EDB" w:rsidRDefault="007F6EDB">
            <w:pPr>
              <w:widowControl w:val="0"/>
              <w:rPr>
                <w:szCs w:val="22"/>
                <w:lang w:val="en-US"/>
              </w:rPr>
            </w:pPr>
            <w:r w:rsidRPr="007F6EDB">
              <w:rPr>
                <w:i/>
                <w:lang w:val="en-US"/>
              </w:rPr>
              <w:t>Very rare</w:t>
            </w:r>
            <w:r w:rsidRPr="007F6EDB">
              <w:rPr>
                <w:lang w:val="en-US"/>
              </w:rPr>
              <w:t xml:space="preserve">: </w:t>
            </w:r>
            <w:r w:rsidR="009A103F">
              <w:rPr>
                <w:lang w:val="en-US"/>
              </w:rPr>
              <w:t>l</w:t>
            </w:r>
            <w:r w:rsidRPr="007F6EDB">
              <w:rPr>
                <w:lang w:val="en-US"/>
              </w:rPr>
              <w:t>actic acidosis</w:t>
            </w:r>
          </w:p>
        </w:tc>
        <w:tc>
          <w:tcPr>
            <w:tcW w:w="3095" w:type="dxa"/>
          </w:tcPr>
          <w:p w14:paraId="305794FB" w14:textId="77777777" w:rsidR="00800C2D" w:rsidRPr="007F6EDB" w:rsidRDefault="007F6EDB">
            <w:pPr>
              <w:widowControl w:val="0"/>
              <w:tabs>
                <w:tab w:val="left" w:pos="7020"/>
              </w:tabs>
              <w:ind w:left="142" w:hanging="142"/>
              <w:rPr>
                <w:i/>
                <w:szCs w:val="22"/>
                <w:lang w:val="en-US"/>
              </w:rPr>
            </w:pPr>
            <w:r w:rsidRPr="007F6EDB">
              <w:rPr>
                <w:i/>
                <w:lang w:val="en-US"/>
              </w:rPr>
              <w:t>Very rare</w:t>
            </w:r>
            <w:r w:rsidRPr="007F6EDB">
              <w:rPr>
                <w:lang w:val="en-US"/>
              </w:rPr>
              <w:t xml:space="preserve">: </w:t>
            </w:r>
            <w:r w:rsidR="009A103F">
              <w:rPr>
                <w:lang w:val="en-US"/>
              </w:rPr>
              <w:t>l</w:t>
            </w:r>
            <w:r w:rsidRPr="007F6EDB">
              <w:rPr>
                <w:lang w:val="en-US"/>
              </w:rPr>
              <w:t>actic acidosis</w:t>
            </w:r>
          </w:p>
        </w:tc>
      </w:tr>
      <w:tr w:rsidR="00800C2D" w:rsidRPr="00E43737" w14:paraId="7F678A64" w14:textId="77777777">
        <w:tc>
          <w:tcPr>
            <w:tcW w:w="3095" w:type="dxa"/>
          </w:tcPr>
          <w:p w14:paraId="03A10085" w14:textId="77777777" w:rsidR="00800C2D" w:rsidRPr="00E43737" w:rsidRDefault="00800C2D">
            <w:pPr>
              <w:widowControl w:val="0"/>
              <w:rPr>
                <w:szCs w:val="22"/>
                <w:lang w:val="en-US"/>
              </w:rPr>
            </w:pPr>
            <w:r w:rsidRPr="00E43737">
              <w:rPr>
                <w:szCs w:val="22"/>
                <w:lang w:val="en-US"/>
              </w:rPr>
              <w:t>Nervous system disorders</w:t>
            </w:r>
          </w:p>
          <w:p w14:paraId="529D973A" w14:textId="77777777" w:rsidR="00800C2D" w:rsidRPr="00E43737" w:rsidRDefault="00800C2D">
            <w:pPr>
              <w:widowControl w:val="0"/>
              <w:rPr>
                <w:color w:val="000000"/>
                <w:szCs w:val="22"/>
                <w:lang w:val="en-US"/>
              </w:rPr>
            </w:pPr>
          </w:p>
        </w:tc>
        <w:tc>
          <w:tcPr>
            <w:tcW w:w="3095" w:type="dxa"/>
          </w:tcPr>
          <w:p w14:paraId="02BF6CA8" w14:textId="77777777" w:rsidR="00800C2D" w:rsidRPr="00E43737" w:rsidRDefault="00800C2D">
            <w:pPr>
              <w:widowControl w:val="0"/>
              <w:rPr>
                <w:color w:val="000000"/>
                <w:szCs w:val="22"/>
                <w:lang w:val="en-US"/>
              </w:rPr>
            </w:pPr>
            <w:r w:rsidRPr="00E43737">
              <w:rPr>
                <w:i/>
                <w:snapToGrid w:val="0"/>
                <w:szCs w:val="22"/>
                <w:lang w:val="en-US"/>
              </w:rPr>
              <w:t>Common</w:t>
            </w:r>
            <w:r w:rsidRPr="00E43737">
              <w:rPr>
                <w:snapToGrid w:val="0"/>
                <w:szCs w:val="22"/>
                <w:lang w:val="en-US"/>
              </w:rPr>
              <w:t>: headache</w:t>
            </w:r>
          </w:p>
        </w:tc>
        <w:tc>
          <w:tcPr>
            <w:tcW w:w="3095" w:type="dxa"/>
          </w:tcPr>
          <w:p w14:paraId="04B821AE" w14:textId="77777777" w:rsidR="00800C2D" w:rsidRPr="00E43737" w:rsidRDefault="00800C2D">
            <w:pPr>
              <w:widowControl w:val="0"/>
              <w:tabs>
                <w:tab w:val="left" w:pos="7020"/>
              </w:tabs>
              <w:ind w:left="142" w:hanging="142"/>
              <w:rPr>
                <w:szCs w:val="22"/>
                <w:lang w:val="en-US"/>
              </w:rPr>
            </w:pPr>
            <w:r w:rsidRPr="00E43737">
              <w:rPr>
                <w:i/>
                <w:szCs w:val="22"/>
                <w:lang w:val="en-US"/>
              </w:rPr>
              <w:t xml:space="preserve">Common: </w:t>
            </w:r>
            <w:r w:rsidRPr="00E43737">
              <w:rPr>
                <w:szCs w:val="22"/>
                <w:lang w:val="en-US"/>
              </w:rPr>
              <w:t>Headache, insomnia.</w:t>
            </w:r>
          </w:p>
          <w:p w14:paraId="26F0CFFB" w14:textId="77777777" w:rsidR="00800C2D" w:rsidRPr="00E43737" w:rsidRDefault="00800C2D">
            <w:pPr>
              <w:widowControl w:val="0"/>
              <w:rPr>
                <w:color w:val="000000"/>
                <w:szCs w:val="22"/>
                <w:lang w:val="en-US"/>
              </w:rPr>
            </w:pPr>
            <w:r w:rsidRPr="00E43737">
              <w:rPr>
                <w:i/>
                <w:szCs w:val="22"/>
                <w:lang w:val="en-US"/>
              </w:rPr>
              <w:t>Very rare:</w:t>
            </w:r>
            <w:r w:rsidRPr="00E43737">
              <w:rPr>
                <w:szCs w:val="22"/>
                <w:lang w:val="en-US"/>
              </w:rPr>
              <w:t xml:space="preserve"> Cases of peripheral neuropathy (or </w:t>
            </w:r>
            <w:proofErr w:type="spellStart"/>
            <w:r w:rsidRPr="00E43737">
              <w:rPr>
                <w:szCs w:val="22"/>
                <w:lang w:val="en-US"/>
              </w:rPr>
              <w:t>paraesthesia</w:t>
            </w:r>
            <w:proofErr w:type="spellEnd"/>
            <w:r w:rsidRPr="00E43737">
              <w:rPr>
                <w:szCs w:val="22"/>
                <w:lang w:val="en-US"/>
              </w:rPr>
              <w:t>) have been reported</w:t>
            </w:r>
          </w:p>
        </w:tc>
      </w:tr>
      <w:tr w:rsidR="00800C2D" w:rsidRPr="00E43737" w14:paraId="2B6C44E8" w14:textId="77777777">
        <w:tc>
          <w:tcPr>
            <w:tcW w:w="3095" w:type="dxa"/>
          </w:tcPr>
          <w:p w14:paraId="42351474" w14:textId="77777777" w:rsidR="00800C2D" w:rsidRPr="00E43737" w:rsidRDefault="00800C2D">
            <w:pPr>
              <w:widowControl w:val="0"/>
              <w:rPr>
                <w:szCs w:val="22"/>
                <w:lang w:val="en-US"/>
              </w:rPr>
            </w:pPr>
            <w:r w:rsidRPr="00E43737">
              <w:rPr>
                <w:szCs w:val="22"/>
                <w:lang w:val="en-US"/>
              </w:rPr>
              <w:t>Respiratory, thoracic and mediastinal disorders</w:t>
            </w:r>
          </w:p>
          <w:p w14:paraId="095E7A97" w14:textId="77777777" w:rsidR="00800C2D" w:rsidRPr="00E43737" w:rsidRDefault="00800C2D">
            <w:pPr>
              <w:widowControl w:val="0"/>
              <w:rPr>
                <w:color w:val="000000"/>
                <w:szCs w:val="22"/>
                <w:lang w:val="en-US"/>
              </w:rPr>
            </w:pPr>
          </w:p>
        </w:tc>
        <w:tc>
          <w:tcPr>
            <w:tcW w:w="3095" w:type="dxa"/>
          </w:tcPr>
          <w:p w14:paraId="08919B2C" w14:textId="77777777" w:rsidR="00800C2D" w:rsidRPr="00E43737" w:rsidRDefault="00800C2D">
            <w:pPr>
              <w:widowControl w:val="0"/>
              <w:rPr>
                <w:color w:val="000000"/>
                <w:szCs w:val="22"/>
                <w:lang w:val="en-US"/>
              </w:rPr>
            </w:pPr>
          </w:p>
        </w:tc>
        <w:tc>
          <w:tcPr>
            <w:tcW w:w="3095" w:type="dxa"/>
          </w:tcPr>
          <w:p w14:paraId="54FA8FD2" w14:textId="77777777" w:rsidR="00800C2D" w:rsidRPr="00E43737" w:rsidRDefault="00800C2D">
            <w:pPr>
              <w:widowControl w:val="0"/>
              <w:rPr>
                <w:color w:val="000000"/>
                <w:szCs w:val="22"/>
                <w:lang w:val="en-US"/>
              </w:rPr>
            </w:pPr>
            <w:r w:rsidRPr="00E43737">
              <w:rPr>
                <w:i/>
                <w:szCs w:val="22"/>
                <w:lang w:val="en-US"/>
              </w:rPr>
              <w:t>Common:</w:t>
            </w:r>
            <w:r w:rsidRPr="00E43737">
              <w:rPr>
                <w:szCs w:val="22"/>
                <w:lang w:val="en-US"/>
              </w:rPr>
              <w:t xml:space="preserve"> Cough, nasal symptoms</w:t>
            </w:r>
          </w:p>
        </w:tc>
      </w:tr>
      <w:tr w:rsidR="00800C2D" w:rsidRPr="00E43737" w14:paraId="66A4EA98" w14:textId="77777777">
        <w:tc>
          <w:tcPr>
            <w:tcW w:w="3095" w:type="dxa"/>
          </w:tcPr>
          <w:p w14:paraId="739C350C" w14:textId="77777777" w:rsidR="00800C2D" w:rsidRPr="00E43737" w:rsidRDefault="00800C2D">
            <w:pPr>
              <w:widowControl w:val="0"/>
              <w:rPr>
                <w:szCs w:val="22"/>
                <w:lang w:val="en-US"/>
              </w:rPr>
            </w:pPr>
            <w:r w:rsidRPr="00E43737">
              <w:rPr>
                <w:szCs w:val="22"/>
                <w:lang w:val="en-US"/>
              </w:rPr>
              <w:t>Gastrointestinal disorders</w:t>
            </w:r>
          </w:p>
          <w:p w14:paraId="4AABF31D" w14:textId="77777777" w:rsidR="00800C2D" w:rsidRPr="00E43737" w:rsidRDefault="00800C2D">
            <w:pPr>
              <w:widowControl w:val="0"/>
              <w:rPr>
                <w:color w:val="000000"/>
                <w:szCs w:val="22"/>
                <w:lang w:val="en-US"/>
              </w:rPr>
            </w:pPr>
          </w:p>
        </w:tc>
        <w:tc>
          <w:tcPr>
            <w:tcW w:w="3095" w:type="dxa"/>
          </w:tcPr>
          <w:p w14:paraId="419A6CC9" w14:textId="77777777" w:rsidR="00800C2D" w:rsidRPr="00E43737" w:rsidRDefault="00800C2D">
            <w:pPr>
              <w:widowControl w:val="0"/>
              <w:rPr>
                <w:snapToGrid w:val="0"/>
                <w:szCs w:val="22"/>
                <w:lang w:val="en-US"/>
              </w:rPr>
            </w:pPr>
            <w:r w:rsidRPr="00E43737">
              <w:rPr>
                <w:i/>
                <w:snapToGrid w:val="0"/>
                <w:szCs w:val="22"/>
                <w:lang w:val="en-US"/>
              </w:rPr>
              <w:t>Common</w:t>
            </w:r>
            <w:r w:rsidRPr="00E43737">
              <w:rPr>
                <w:snapToGrid w:val="0"/>
                <w:szCs w:val="22"/>
                <w:lang w:val="en-US"/>
              </w:rPr>
              <w:t>:</w:t>
            </w:r>
            <w:r w:rsidRPr="00E43737">
              <w:rPr>
                <w:i/>
                <w:snapToGrid w:val="0"/>
                <w:szCs w:val="22"/>
                <w:lang w:val="en-US"/>
              </w:rPr>
              <w:t xml:space="preserve"> </w:t>
            </w:r>
            <w:r w:rsidRPr="00E43737">
              <w:rPr>
                <w:snapToGrid w:val="0"/>
                <w:szCs w:val="22"/>
                <w:lang w:val="en-US"/>
              </w:rPr>
              <w:t xml:space="preserve">nausea, vomiting, </w:t>
            </w:r>
            <w:proofErr w:type="spellStart"/>
            <w:r w:rsidRPr="00E43737">
              <w:rPr>
                <w:snapToGrid w:val="0"/>
                <w:szCs w:val="22"/>
                <w:lang w:val="en-US"/>
              </w:rPr>
              <w:t>diarrhoea</w:t>
            </w:r>
            <w:proofErr w:type="spellEnd"/>
            <w:r w:rsidRPr="00E43737">
              <w:rPr>
                <w:snapToGrid w:val="0"/>
                <w:szCs w:val="22"/>
                <w:lang w:val="en-US"/>
              </w:rPr>
              <w:t xml:space="preserve"> </w:t>
            </w:r>
          </w:p>
          <w:p w14:paraId="5C4C3F46" w14:textId="77777777" w:rsidR="00800C2D" w:rsidRPr="00E43737" w:rsidRDefault="00800C2D">
            <w:pPr>
              <w:widowControl w:val="0"/>
              <w:rPr>
                <w:color w:val="000000"/>
                <w:szCs w:val="22"/>
                <w:lang w:val="en-US"/>
              </w:rPr>
            </w:pPr>
            <w:r w:rsidRPr="00E43737">
              <w:rPr>
                <w:i/>
                <w:snapToGrid w:val="0"/>
                <w:szCs w:val="22"/>
                <w:lang w:val="en-US"/>
              </w:rPr>
              <w:t>Rare</w:t>
            </w:r>
            <w:r w:rsidRPr="00E43737">
              <w:rPr>
                <w:i/>
                <w:szCs w:val="22"/>
                <w:lang w:val="en-US"/>
              </w:rPr>
              <w:t xml:space="preserve">: </w:t>
            </w:r>
            <w:r w:rsidRPr="00E43737">
              <w:rPr>
                <w:szCs w:val="22"/>
                <w:lang w:val="en-US"/>
              </w:rPr>
              <w:t>pancreatitis has been reported, but a causal relationship to abacavir treatment is uncertain</w:t>
            </w:r>
          </w:p>
        </w:tc>
        <w:tc>
          <w:tcPr>
            <w:tcW w:w="3095" w:type="dxa"/>
          </w:tcPr>
          <w:p w14:paraId="74243B9D" w14:textId="77777777" w:rsidR="00800C2D" w:rsidRPr="00E43737" w:rsidRDefault="00800C2D">
            <w:pPr>
              <w:widowControl w:val="0"/>
              <w:rPr>
                <w:szCs w:val="22"/>
                <w:lang w:val="en-US"/>
              </w:rPr>
            </w:pPr>
            <w:r w:rsidRPr="00E43737">
              <w:rPr>
                <w:i/>
                <w:szCs w:val="22"/>
                <w:lang w:val="en-US"/>
              </w:rPr>
              <w:t xml:space="preserve">Common: </w:t>
            </w:r>
            <w:r w:rsidRPr="00E43737">
              <w:rPr>
                <w:szCs w:val="22"/>
                <w:lang w:val="en-US"/>
              </w:rPr>
              <w:t xml:space="preserve">Nausea, vomiting, abdominal pain or cramps, </w:t>
            </w:r>
            <w:proofErr w:type="spellStart"/>
            <w:r w:rsidRPr="00E43737">
              <w:rPr>
                <w:szCs w:val="22"/>
                <w:lang w:val="en-US"/>
              </w:rPr>
              <w:t>diarrhoea</w:t>
            </w:r>
            <w:proofErr w:type="spellEnd"/>
          </w:p>
          <w:p w14:paraId="2D0FF869" w14:textId="77777777" w:rsidR="00800C2D" w:rsidRPr="00E43737" w:rsidRDefault="00800C2D">
            <w:pPr>
              <w:widowControl w:val="0"/>
              <w:rPr>
                <w:szCs w:val="22"/>
                <w:lang w:val="en-US"/>
              </w:rPr>
            </w:pPr>
            <w:r w:rsidRPr="00E43737">
              <w:rPr>
                <w:i/>
                <w:szCs w:val="22"/>
                <w:lang w:val="de-DE"/>
              </w:rPr>
              <w:t>Rare:</w:t>
            </w:r>
            <w:r w:rsidRPr="00E43737">
              <w:rPr>
                <w:szCs w:val="22"/>
                <w:lang w:val="de-DE"/>
              </w:rPr>
              <w:t xml:space="preserve"> Rises in serum amylase. </w:t>
            </w:r>
            <w:r w:rsidRPr="00E43737">
              <w:rPr>
                <w:szCs w:val="22"/>
                <w:lang w:val="en-US"/>
              </w:rPr>
              <w:t>Cases of pancreatitis have been reported</w:t>
            </w:r>
          </w:p>
          <w:p w14:paraId="58B9B015" w14:textId="77777777" w:rsidR="00800C2D" w:rsidRPr="00E43737" w:rsidRDefault="00800C2D">
            <w:pPr>
              <w:widowControl w:val="0"/>
              <w:rPr>
                <w:color w:val="000000"/>
                <w:szCs w:val="22"/>
                <w:lang w:val="en-US"/>
              </w:rPr>
            </w:pPr>
          </w:p>
        </w:tc>
      </w:tr>
      <w:tr w:rsidR="00800C2D" w:rsidRPr="00E43737" w14:paraId="7D9320EC" w14:textId="77777777">
        <w:tc>
          <w:tcPr>
            <w:tcW w:w="3095" w:type="dxa"/>
          </w:tcPr>
          <w:p w14:paraId="5FC8C8AC" w14:textId="77777777" w:rsidR="00800C2D" w:rsidRPr="00E43737" w:rsidRDefault="00800C2D">
            <w:pPr>
              <w:widowControl w:val="0"/>
              <w:rPr>
                <w:szCs w:val="22"/>
                <w:lang w:val="en-US"/>
              </w:rPr>
            </w:pPr>
            <w:r w:rsidRPr="00E43737">
              <w:rPr>
                <w:szCs w:val="22"/>
                <w:lang w:val="en-US"/>
              </w:rPr>
              <w:t>Hepatobiliary disorders</w:t>
            </w:r>
          </w:p>
          <w:p w14:paraId="34C74733" w14:textId="77777777" w:rsidR="00800C2D" w:rsidRPr="00E43737" w:rsidRDefault="00800C2D">
            <w:pPr>
              <w:widowControl w:val="0"/>
              <w:rPr>
                <w:color w:val="000000"/>
                <w:szCs w:val="22"/>
                <w:lang w:val="en-US"/>
              </w:rPr>
            </w:pPr>
          </w:p>
        </w:tc>
        <w:tc>
          <w:tcPr>
            <w:tcW w:w="3095" w:type="dxa"/>
          </w:tcPr>
          <w:p w14:paraId="5C034BC3" w14:textId="77777777" w:rsidR="00800C2D" w:rsidRPr="00E43737" w:rsidRDefault="00800C2D">
            <w:pPr>
              <w:widowControl w:val="0"/>
              <w:rPr>
                <w:color w:val="000000"/>
                <w:szCs w:val="22"/>
                <w:lang w:val="en-US"/>
              </w:rPr>
            </w:pPr>
          </w:p>
        </w:tc>
        <w:tc>
          <w:tcPr>
            <w:tcW w:w="3095" w:type="dxa"/>
          </w:tcPr>
          <w:p w14:paraId="057E68B0" w14:textId="77777777" w:rsidR="00800C2D" w:rsidRPr="00E43737" w:rsidRDefault="00800C2D">
            <w:pPr>
              <w:widowControl w:val="0"/>
              <w:rPr>
                <w:szCs w:val="22"/>
                <w:lang w:val="en-US"/>
              </w:rPr>
            </w:pPr>
            <w:r w:rsidRPr="00E43737">
              <w:rPr>
                <w:i/>
                <w:szCs w:val="22"/>
                <w:lang w:val="en-US"/>
              </w:rPr>
              <w:t>Uncommon:</w:t>
            </w:r>
            <w:r w:rsidRPr="00E43737">
              <w:rPr>
                <w:szCs w:val="22"/>
                <w:lang w:val="en-US"/>
              </w:rPr>
              <w:t xml:space="preserve"> Transient rises in liver enzymes (AST, </w:t>
            </w:r>
            <w:smartTag w:uri="urn:schemas-microsoft-com:office:smarttags" w:element="stockticker">
              <w:r w:rsidRPr="00E43737">
                <w:rPr>
                  <w:szCs w:val="22"/>
                  <w:lang w:val="en-US"/>
                </w:rPr>
                <w:t>ALT</w:t>
              </w:r>
            </w:smartTag>
            <w:r w:rsidRPr="00E43737">
              <w:rPr>
                <w:szCs w:val="22"/>
                <w:lang w:val="en-US"/>
              </w:rPr>
              <w:t xml:space="preserve">), </w:t>
            </w:r>
          </w:p>
          <w:p w14:paraId="5D82CA2E" w14:textId="77777777" w:rsidR="00800C2D" w:rsidRPr="00E43737" w:rsidRDefault="00800C2D">
            <w:pPr>
              <w:widowControl w:val="0"/>
              <w:rPr>
                <w:color w:val="000000"/>
                <w:szCs w:val="22"/>
                <w:lang w:val="en-US"/>
              </w:rPr>
            </w:pPr>
            <w:r w:rsidRPr="00E43737">
              <w:rPr>
                <w:i/>
                <w:szCs w:val="22"/>
                <w:lang w:val="en-US"/>
              </w:rPr>
              <w:t>Rare:</w:t>
            </w:r>
            <w:r w:rsidRPr="00E43737">
              <w:rPr>
                <w:szCs w:val="22"/>
                <w:lang w:val="en-US"/>
              </w:rPr>
              <w:t xml:space="preserve"> Hepatitis</w:t>
            </w:r>
          </w:p>
        </w:tc>
      </w:tr>
      <w:tr w:rsidR="00800C2D" w:rsidRPr="00E43737" w14:paraId="2941FF7F" w14:textId="77777777">
        <w:tc>
          <w:tcPr>
            <w:tcW w:w="3095" w:type="dxa"/>
          </w:tcPr>
          <w:p w14:paraId="1062F240" w14:textId="77777777" w:rsidR="00800C2D" w:rsidRPr="00E43737" w:rsidRDefault="00800C2D">
            <w:pPr>
              <w:widowControl w:val="0"/>
              <w:rPr>
                <w:szCs w:val="22"/>
                <w:lang w:val="en-US"/>
              </w:rPr>
            </w:pPr>
            <w:r w:rsidRPr="00E43737">
              <w:rPr>
                <w:szCs w:val="22"/>
                <w:lang w:val="en-US"/>
              </w:rPr>
              <w:t>Skin and subcutaneous tissue disorders</w:t>
            </w:r>
          </w:p>
          <w:p w14:paraId="3EF4461C" w14:textId="77777777" w:rsidR="00800C2D" w:rsidRPr="00E43737" w:rsidRDefault="00800C2D">
            <w:pPr>
              <w:widowControl w:val="0"/>
              <w:rPr>
                <w:color w:val="000000"/>
                <w:szCs w:val="22"/>
                <w:lang w:val="en-US"/>
              </w:rPr>
            </w:pPr>
          </w:p>
        </w:tc>
        <w:tc>
          <w:tcPr>
            <w:tcW w:w="3095" w:type="dxa"/>
          </w:tcPr>
          <w:p w14:paraId="3C32773D" w14:textId="77777777" w:rsidR="00800C2D" w:rsidRPr="00E43737" w:rsidRDefault="00800C2D">
            <w:pPr>
              <w:widowControl w:val="0"/>
              <w:rPr>
                <w:snapToGrid w:val="0"/>
                <w:szCs w:val="22"/>
                <w:lang w:val="en-US"/>
              </w:rPr>
            </w:pPr>
            <w:r w:rsidRPr="00E43737">
              <w:rPr>
                <w:i/>
                <w:snapToGrid w:val="0"/>
                <w:szCs w:val="22"/>
                <w:lang w:val="en-US"/>
              </w:rPr>
              <w:t>Common</w:t>
            </w:r>
            <w:r w:rsidRPr="00E43737">
              <w:rPr>
                <w:snapToGrid w:val="0"/>
                <w:szCs w:val="22"/>
                <w:lang w:val="en-US"/>
              </w:rPr>
              <w:t>: rash (without systemic symptoms)</w:t>
            </w:r>
          </w:p>
          <w:p w14:paraId="77153B8B" w14:textId="77777777" w:rsidR="00800C2D" w:rsidRPr="00E43737" w:rsidRDefault="00800C2D">
            <w:pPr>
              <w:widowControl w:val="0"/>
              <w:rPr>
                <w:color w:val="000000"/>
                <w:szCs w:val="22"/>
                <w:lang w:val="en-US"/>
              </w:rPr>
            </w:pPr>
            <w:r w:rsidRPr="00E43737">
              <w:rPr>
                <w:i/>
                <w:snapToGrid w:val="0"/>
                <w:szCs w:val="22"/>
                <w:lang w:val="en-US"/>
              </w:rPr>
              <w:t>Very</w:t>
            </w:r>
            <w:r w:rsidRPr="00E43737">
              <w:rPr>
                <w:b/>
                <w:snapToGrid w:val="0"/>
                <w:szCs w:val="22"/>
                <w:lang w:val="en-US"/>
              </w:rPr>
              <w:t xml:space="preserve"> </w:t>
            </w:r>
            <w:r w:rsidRPr="00E43737">
              <w:rPr>
                <w:i/>
                <w:snapToGrid w:val="0"/>
                <w:szCs w:val="22"/>
                <w:lang w:val="en-US"/>
              </w:rPr>
              <w:t>rare</w:t>
            </w:r>
            <w:r w:rsidRPr="00E43737">
              <w:rPr>
                <w:snapToGrid w:val="0"/>
                <w:szCs w:val="22"/>
                <w:lang w:val="en-US"/>
              </w:rPr>
              <w:t>: erythema multiforme, Stevens-Johnson syndrome and toxic epidermal necrolysis</w:t>
            </w:r>
          </w:p>
        </w:tc>
        <w:tc>
          <w:tcPr>
            <w:tcW w:w="3095" w:type="dxa"/>
          </w:tcPr>
          <w:p w14:paraId="049A4247" w14:textId="77777777" w:rsidR="00800C2D" w:rsidRDefault="00800C2D">
            <w:pPr>
              <w:widowControl w:val="0"/>
              <w:rPr>
                <w:szCs w:val="22"/>
                <w:lang w:val="en-US"/>
              </w:rPr>
            </w:pPr>
            <w:r w:rsidRPr="00E43737">
              <w:rPr>
                <w:i/>
                <w:szCs w:val="22"/>
                <w:lang w:val="en-US"/>
              </w:rPr>
              <w:t>Common:</w:t>
            </w:r>
            <w:r w:rsidRPr="00E43737">
              <w:rPr>
                <w:szCs w:val="22"/>
                <w:lang w:val="en-US"/>
              </w:rPr>
              <w:t xml:space="preserve"> Rash, alopecia</w:t>
            </w:r>
          </w:p>
          <w:p w14:paraId="2CED5E28" w14:textId="77777777" w:rsidR="005A0BD4" w:rsidRPr="005A0BD4" w:rsidRDefault="005A0BD4">
            <w:pPr>
              <w:widowControl w:val="0"/>
              <w:rPr>
                <w:color w:val="000000"/>
                <w:szCs w:val="22"/>
                <w:lang w:val="en-US"/>
              </w:rPr>
            </w:pPr>
            <w:r>
              <w:rPr>
                <w:i/>
                <w:szCs w:val="22"/>
                <w:lang w:val="en-US"/>
              </w:rPr>
              <w:t xml:space="preserve">Rare: </w:t>
            </w:r>
            <w:r>
              <w:rPr>
                <w:szCs w:val="22"/>
                <w:lang w:val="en-US"/>
              </w:rPr>
              <w:t>Angioedema</w:t>
            </w:r>
          </w:p>
        </w:tc>
      </w:tr>
      <w:tr w:rsidR="00800C2D" w:rsidRPr="00E43737" w14:paraId="67FDBA27" w14:textId="77777777">
        <w:tc>
          <w:tcPr>
            <w:tcW w:w="3095" w:type="dxa"/>
          </w:tcPr>
          <w:p w14:paraId="63F3723E" w14:textId="77777777" w:rsidR="00800C2D" w:rsidRPr="00E43737" w:rsidRDefault="00800C2D">
            <w:pPr>
              <w:widowControl w:val="0"/>
              <w:rPr>
                <w:szCs w:val="22"/>
                <w:lang w:val="en-US"/>
              </w:rPr>
            </w:pPr>
            <w:r w:rsidRPr="00E43737">
              <w:rPr>
                <w:szCs w:val="22"/>
                <w:lang w:val="en-US"/>
              </w:rPr>
              <w:t>Musculoskeletal and connective tissue disorders</w:t>
            </w:r>
          </w:p>
          <w:p w14:paraId="0D729CD4" w14:textId="77777777" w:rsidR="00800C2D" w:rsidRPr="00E43737" w:rsidRDefault="00800C2D">
            <w:pPr>
              <w:widowControl w:val="0"/>
              <w:rPr>
                <w:color w:val="000000"/>
                <w:szCs w:val="22"/>
                <w:lang w:val="en-US"/>
              </w:rPr>
            </w:pPr>
          </w:p>
        </w:tc>
        <w:tc>
          <w:tcPr>
            <w:tcW w:w="3095" w:type="dxa"/>
          </w:tcPr>
          <w:p w14:paraId="00F71E80" w14:textId="77777777" w:rsidR="00800C2D" w:rsidRPr="00E43737" w:rsidRDefault="00800C2D">
            <w:pPr>
              <w:widowControl w:val="0"/>
              <w:rPr>
                <w:color w:val="000000"/>
                <w:szCs w:val="22"/>
                <w:lang w:val="en-US"/>
              </w:rPr>
            </w:pPr>
          </w:p>
        </w:tc>
        <w:tc>
          <w:tcPr>
            <w:tcW w:w="3095" w:type="dxa"/>
          </w:tcPr>
          <w:p w14:paraId="2359D1CB" w14:textId="77777777" w:rsidR="00800C2D" w:rsidRPr="00E43737" w:rsidRDefault="00800C2D">
            <w:pPr>
              <w:widowControl w:val="0"/>
              <w:rPr>
                <w:szCs w:val="22"/>
                <w:lang w:val="en-US"/>
              </w:rPr>
            </w:pPr>
            <w:r w:rsidRPr="00E43737">
              <w:rPr>
                <w:i/>
                <w:szCs w:val="22"/>
                <w:lang w:val="en-US"/>
              </w:rPr>
              <w:t xml:space="preserve">Common: </w:t>
            </w:r>
            <w:r w:rsidRPr="00E43737">
              <w:rPr>
                <w:szCs w:val="22"/>
                <w:lang w:val="en-US"/>
              </w:rPr>
              <w:t>Arthralgia,</w:t>
            </w:r>
            <w:r w:rsidRPr="00E43737">
              <w:rPr>
                <w:b/>
                <w:szCs w:val="22"/>
                <w:lang w:val="en-US"/>
              </w:rPr>
              <w:t xml:space="preserve"> </w:t>
            </w:r>
            <w:r w:rsidRPr="00E43737">
              <w:rPr>
                <w:szCs w:val="22"/>
                <w:lang w:val="en-US"/>
              </w:rPr>
              <w:t xml:space="preserve">muscle disorders </w:t>
            </w:r>
          </w:p>
          <w:p w14:paraId="47D2228D" w14:textId="77777777" w:rsidR="00800C2D" w:rsidRPr="00E43737" w:rsidRDefault="00800C2D">
            <w:pPr>
              <w:widowControl w:val="0"/>
              <w:rPr>
                <w:szCs w:val="22"/>
                <w:lang w:val="en-US"/>
              </w:rPr>
            </w:pPr>
            <w:r w:rsidRPr="00E43737">
              <w:rPr>
                <w:i/>
                <w:szCs w:val="22"/>
                <w:lang w:val="en-US"/>
              </w:rPr>
              <w:t>Rare:</w:t>
            </w:r>
            <w:r w:rsidRPr="00E43737">
              <w:rPr>
                <w:szCs w:val="22"/>
                <w:lang w:val="en-US"/>
              </w:rPr>
              <w:t xml:space="preserve"> Rhabdomyolysis</w:t>
            </w:r>
          </w:p>
          <w:p w14:paraId="63845D57" w14:textId="77777777" w:rsidR="00800C2D" w:rsidRPr="00E43737" w:rsidRDefault="00800C2D">
            <w:pPr>
              <w:widowControl w:val="0"/>
              <w:rPr>
                <w:color w:val="000000"/>
                <w:szCs w:val="22"/>
                <w:lang w:val="en-US"/>
              </w:rPr>
            </w:pPr>
          </w:p>
        </w:tc>
      </w:tr>
      <w:tr w:rsidR="00800C2D" w:rsidRPr="00E43737" w14:paraId="5671064B" w14:textId="77777777">
        <w:tc>
          <w:tcPr>
            <w:tcW w:w="3095" w:type="dxa"/>
          </w:tcPr>
          <w:p w14:paraId="0BDB6B6C" w14:textId="77777777" w:rsidR="00800C2D" w:rsidRPr="00E43737" w:rsidRDefault="00800C2D">
            <w:pPr>
              <w:widowControl w:val="0"/>
              <w:rPr>
                <w:szCs w:val="22"/>
                <w:lang w:val="en-US"/>
              </w:rPr>
            </w:pPr>
            <w:r w:rsidRPr="00E43737">
              <w:rPr>
                <w:szCs w:val="22"/>
                <w:lang w:val="en-US"/>
              </w:rPr>
              <w:t>General disorders and administration site conditions</w:t>
            </w:r>
          </w:p>
          <w:p w14:paraId="7BB4CE5F" w14:textId="77777777" w:rsidR="00800C2D" w:rsidRPr="00E43737" w:rsidRDefault="00800C2D">
            <w:pPr>
              <w:widowControl w:val="0"/>
              <w:rPr>
                <w:color w:val="000000"/>
                <w:szCs w:val="22"/>
                <w:lang w:val="en-US"/>
              </w:rPr>
            </w:pPr>
          </w:p>
        </w:tc>
        <w:tc>
          <w:tcPr>
            <w:tcW w:w="3095" w:type="dxa"/>
          </w:tcPr>
          <w:p w14:paraId="625DFEEE" w14:textId="77777777" w:rsidR="00800C2D" w:rsidRPr="00E43737" w:rsidRDefault="00800C2D">
            <w:pPr>
              <w:widowControl w:val="0"/>
              <w:rPr>
                <w:color w:val="000000"/>
                <w:szCs w:val="22"/>
              </w:rPr>
            </w:pPr>
            <w:r w:rsidRPr="00E43737">
              <w:rPr>
                <w:i/>
                <w:snapToGrid w:val="0"/>
                <w:szCs w:val="22"/>
              </w:rPr>
              <w:t>Common</w:t>
            </w:r>
            <w:r w:rsidRPr="00E43737">
              <w:rPr>
                <w:snapToGrid w:val="0"/>
                <w:szCs w:val="22"/>
              </w:rPr>
              <w:t>: fever, lethargy, fatigue.</w:t>
            </w:r>
          </w:p>
        </w:tc>
        <w:tc>
          <w:tcPr>
            <w:tcW w:w="3095" w:type="dxa"/>
          </w:tcPr>
          <w:p w14:paraId="4B09EA5E" w14:textId="77777777" w:rsidR="00800C2D" w:rsidRPr="00E43737" w:rsidRDefault="00800C2D">
            <w:pPr>
              <w:widowControl w:val="0"/>
              <w:rPr>
                <w:color w:val="000000"/>
                <w:szCs w:val="22"/>
              </w:rPr>
            </w:pPr>
            <w:r w:rsidRPr="00E43737">
              <w:rPr>
                <w:i/>
                <w:szCs w:val="22"/>
              </w:rPr>
              <w:t>Common:</w:t>
            </w:r>
            <w:r w:rsidRPr="00E43737">
              <w:rPr>
                <w:szCs w:val="22"/>
              </w:rPr>
              <w:t xml:space="preserve"> fatigue, malaise, fever.</w:t>
            </w:r>
          </w:p>
        </w:tc>
      </w:tr>
    </w:tbl>
    <w:p w14:paraId="490B4589" w14:textId="77777777" w:rsidR="00800C2D" w:rsidRPr="00E43737" w:rsidRDefault="00800C2D">
      <w:pPr>
        <w:widowControl w:val="0"/>
        <w:rPr>
          <w:b/>
          <w:color w:val="000000"/>
          <w:szCs w:val="22"/>
        </w:rPr>
      </w:pPr>
    </w:p>
    <w:p w14:paraId="50776DE3" w14:textId="77777777" w:rsidR="005A0BD4" w:rsidRPr="00A53B93" w:rsidRDefault="005A0BD4">
      <w:pPr>
        <w:widowControl w:val="0"/>
        <w:ind w:right="32"/>
        <w:rPr>
          <w:szCs w:val="22"/>
          <w:u w:val="single"/>
          <w:lang w:val="en-US"/>
        </w:rPr>
      </w:pPr>
      <w:r w:rsidRPr="00A53B93">
        <w:rPr>
          <w:szCs w:val="22"/>
          <w:u w:val="single"/>
          <w:lang w:val="en-US"/>
        </w:rPr>
        <w:t>Description of selected adverse reactions</w:t>
      </w:r>
    </w:p>
    <w:p w14:paraId="10BF847F" w14:textId="77777777" w:rsidR="005A0BD4" w:rsidRDefault="005A0BD4">
      <w:pPr>
        <w:widowControl w:val="0"/>
        <w:ind w:right="32"/>
        <w:rPr>
          <w:szCs w:val="22"/>
          <w:lang w:val="en-US"/>
        </w:rPr>
      </w:pPr>
    </w:p>
    <w:p w14:paraId="1E4AA640" w14:textId="77777777" w:rsidR="00314F33" w:rsidRPr="00A53B93" w:rsidRDefault="00314F33" w:rsidP="00314F33">
      <w:pPr>
        <w:rPr>
          <w:i/>
          <w:szCs w:val="22"/>
        </w:rPr>
      </w:pPr>
      <w:r w:rsidRPr="00A53B93">
        <w:rPr>
          <w:i/>
          <w:szCs w:val="22"/>
        </w:rPr>
        <w:t>Abacavir hypersensitivity</w:t>
      </w:r>
    </w:p>
    <w:p w14:paraId="30D89BE0" w14:textId="77777777" w:rsidR="00314F33" w:rsidRDefault="00314F33" w:rsidP="00314F33">
      <w:pPr>
        <w:rPr>
          <w:szCs w:val="22"/>
        </w:rPr>
      </w:pPr>
      <w:r w:rsidRPr="00C57F9F">
        <w:rPr>
          <w:szCs w:val="22"/>
        </w:rPr>
        <w:t xml:space="preserve">The signs and symptoms of this </w:t>
      </w:r>
      <w:r>
        <w:rPr>
          <w:szCs w:val="22"/>
        </w:rPr>
        <w:t xml:space="preserve">HSR </w:t>
      </w:r>
      <w:r w:rsidRPr="00C57F9F">
        <w:rPr>
          <w:szCs w:val="22"/>
        </w:rPr>
        <w:t xml:space="preserve">are listed below. These have been identified either from clinical studies or post marketing surveillance. Those reported </w:t>
      </w:r>
      <w:r w:rsidRPr="0060559F">
        <w:rPr>
          <w:b/>
          <w:szCs w:val="22"/>
        </w:rPr>
        <w:t>in at least 10%</w:t>
      </w:r>
      <w:r w:rsidRPr="007E3AE7">
        <w:rPr>
          <w:szCs w:val="22"/>
        </w:rPr>
        <w:t xml:space="preserve"> of patients</w:t>
      </w:r>
      <w:r w:rsidRPr="00C57F9F">
        <w:rPr>
          <w:szCs w:val="22"/>
        </w:rPr>
        <w:t xml:space="preserve"> with a hypersensitivity reaction are in bold text.</w:t>
      </w:r>
    </w:p>
    <w:p w14:paraId="00E0A3D1" w14:textId="77777777" w:rsidR="00314F33" w:rsidRPr="00C57F9F" w:rsidRDefault="00314F33" w:rsidP="00314F33">
      <w:pPr>
        <w:rPr>
          <w:szCs w:val="22"/>
        </w:rPr>
      </w:pPr>
    </w:p>
    <w:p w14:paraId="44F92852" w14:textId="77777777" w:rsidR="00314F33" w:rsidRDefault="00314F33" w:rsidP="00314F33">
      <w:pPr>
        <w:rPr>
          <w:szCs w:val="22"/>
        </w:rPr>
      </w:pPr>
      <w:r w:rsidRPr="00C57F9F">
        <w:rPr>
          <w:szCs w:val="22"/>
        </w:rPr>
        <w:t>Almost all patients developing hypersensitivity reactions will have fever and/or rash (usually maculopapular or urticarial) as part of the syndrome, however reactions have occurred without rash or fever.</w:t>
      </w:r>
      <w:r>
        <w:rPr>
          <w:szCs w:val="22"/>
        </w:rPr>
        <w:t xml:space="preserve"> Other key symptoms include gastrointestinal, respiratory or constitutional symptoms such as lethargy and malaise. </w:t>
      </w:r>
    </w:p>
    <w:p w14:paraId="258CAFC1" w14:textId="77777777" w:rsidR="00314F33" w:rsidRDefault="00314F33" w:rsidP="00314F33">
      <w:pPr>
        <w:rPr>
          <w:szCs w:val="22"/>
        </w:rPr>
      </w:pPr>
    </w:p>
    <w:tbl>
      <w:tblPr>
        <w:tblW w:w="0" w:type="auto"/>
        <w:tblInd w:w="-34" w:type="dxa"/>
        <w:tblLayout w:type="fixed"/>
        <w:tblLook w:val="0000" w:firstRow="0" w:lastRow="0" w:firstColumn="0" w:lastColumn="0" w:noHBand="0" w:noVBand="0"/>
      </w:tblPr>
      <w:tblGrid>
        <w:gridCol w:w="2836"/>
        <w:gridCol w:w="6378"/>
      </w:tblGrid>
      <w:tr w:rsidR="00314F33" w:rsidRPr="00C57F9F" w14:paraId="23046876" w14:textId="77777777" w:rsidTr="0058049F">
        <w:trPr>
          <w:trHeight w:val="264"/>
        </w:trPr>
        <w:tc>
          <w:tcPr>
            <w:tcW w:w="2836" w:type="dxa"/>
          </w:tcPr>
          <w:p w14:paraId="213F3583" w14:textId="77777777" w:rsidR="00314F33" w:rsidRPr="00C57F9F" w:rsidRDefault="00314F33" w:rsidP="0058049F">
            <w:pPr>
              <w:rPr>
                <w:szCs w:val="22"/>
              </w:rPr>
            </w:pPr>
            <w:r w:rsidRPr="00C57F9F">
              <w:rPr>
                <w:szCs w:val="22"/>
              </w:rPr>
              <w:lastRenderedPageBreak/>
              <w:t>Skin</w:t>
            </w:r>
          </w:p>
        </w:tc>
        <w:tc>
          <w:tcPr>
            <w:tcW w:w="6378" w:type="dxa"/>
          </w:tcPr>
          <w:p w14:paraId="10F4B77D" w14:textId="77777777" w:rsidR="00314F33" w:rsidRPr="00C57F9F" w:rsidRDefault="00314F33" w:rsidP="0058049F">
            <w:pPr>
              <w:rPr>
                <w:szCs w:val="22"/>
              </w:rPr>
            </w:pPr>
            <w:r w:rsidRPr="00C57F9F">
              <w:rPr>
                <w:b/>
                <w:szCs w:val="22"/>
              </w:rPr>
              <w:t xml:space="preserve">Rash </w:t>
            </w:r>
            <w:r w:rsidRPr="00C57F9F">
              <w:rPr>
                <w:szCs w:val="22"/>
              </w:rPr>
              <w:t>(usually maculopapular or urticarial)</w:t>
            </w:r>
          </w:p>
          <w:p w14:paraId="172FE22C" w14:textId="77777777" w:rsidR="00314F33" w:rsidRPr="00C57F9F" w:rsidRDefault="00314F33" w:rsidP="0058049F">
            <w:pPr>
              <w:rPr>
                <w:b/>
                <w:szCs w:val="22"/>
              </w:rPr>
            </w:pPr>
          </w:p>
        </w:tc>
      </w:tr>
      <w:tr w:rsidR="00314F33" w:rsidRPr="00C57F9F" w14:paraId="7EA224A9" w14:textId="77777777" w:rsidTr="0058049F">
        <w:trPr>
          <w:trHeight w:val="264"/>
        </w:trPr>
        <w:tc>
          <w:tcPr>
            <w:tcW w:w="2836" w:type="dxa"/>
          </w:tcPr>
          <w:p w14:paraId="7B282C5D" w14:textId="77777777" w:rsidR="00314F33" w:rsidRPr="00C57F9F" w:rsidRDefault="00314F33" w:rsidP="0058049F">
            <w:pPr>
              <w:rPr>
                <w:b/>
                <w:i/>
                <w:szCs w:val="22"/>
              </w:rPr>
            </w:pPr>
            <w:r w:rsidRPr="00C57F9F">
              <w:rPr>
                <w:i/>
                <w:szCs w:val="22"/>
              </w:rPr>
              <w:t>Gastrointestinal tract</w:t>
            </w:r>
          </w:p>
        </w:tc>
        <w:tc>
          <w:tcPr>
            <w:tcW w:w="6378" w:type="dxa"/>
          </w:tcPr>
          <w:p w14:paraId="4F3AE026" w14:textId="77777777" w:rsidR="00314F33" w:rsidRPr="00C57F9F" w:rsidRDefault="00314F33" w:rsidP="0058049F">
            <w:pPr>
              <w:rPr>
                <w:szCs w:val="22"/>
              </w:rPr>
            </w:pPr>
            <w:r w:rsidRPr="00C57F9F">
              <w:rPr>
                <w:b/>
                <w:szCs w:val="22"/>
              </w:rPr>
              <w:t>Nausea, vomiting, diarrhoea, abdominal pain</w:t>
            </w:r>
            <w:r w:rsidRPr="00C57F9F">
              <w:rPr>
                <w:szCs w:val="22"/>
              </w:rPr>
              <w:t>, mouth ulceration</w:t>
            </w:r>
          </w:p>
          <w:p w14:paraId="20B5EF18" w14:textId="77777777" w:rsidR="00314F33" w:rsidRPr="00C57F9F" w:rsidRDefault="00314F33" w:rsidP="0058049F">
            <w:pPr>
              <w:rPr>
                <w:b/>
                <w:szCs w:val="22"/>
              </w:rPr>
            </w:pPr>
          </w:p>
        </w:tc>
      </w:tr>
      <w:tr w:rsidR="00314F33" w:rsidRPr="00C57F9F" w14:paraId="3EA0B859" w14:textId="77777777" w:rsidTr="0058049F">
        <w:trPr>
          <w:trHeight w:val="264"/>
        </w:trPr>
        <w:tc>
          <w:tcPr>
            <w:tcW w:w="2836" w:type="dxa"/>
          </w:tcPr>
          <w:p w14:paraId="2D656966" w14:textId="77777777" w:rsidR="00314F33" w:rsidRPr="00C57F9F" w:rsidRDefault="00314F33" w:rsidP="0058049F">
            <w:pPr>
              <w:rPr>
                <w:b/>
                <w:i/>
                <w:szCs w:val="22"/>
              </w:rPr>
            </w:pPr>
            <w:r w:rsidRPr="00C57F9F">
              <w:rPr>
                <w:i/>
                <w:szCs w:val="22"/>
              </w:rPr>
              <w:t>Respiratory tract</w:t>
            </w:r>
          </w:p>
        </w:tc>
        <w:tc>
          <w:tcPr>
            <w:tcW w:w="6378" w:type="dxa"/>
          </w:tcPr>
          <w:p w14:paraId="2689273A" w14:textId="77777777" w:rsidR="00314F33" w:rsidRPr="00C57F9F" w:rsidRDefault="00314F33" w:rsidP="0058049F">
            <w:pPr>
              <w:rPr>
                <w:szCs w:val="22"/>
              </w:rPr>
            </w:pPr>
            <w:r w:rsidRPr="00C57F9F">
              <w:rPr>
                <w:b/>
                <w:szCs w:val="22"/>
              </w:rPr>
              <w:t>Dyspnoea,</w:t>
            </w:r>
            <w:r w:rsidRPr="00C57F9F">
              <w:rPr>
                <w:szCs w:val="22"/>
              </w:rPr>
              <w:t xml:space="preserve"> </w:t>
            </w:r>
            <w:r w:rsidRPr="00C57F9F">
              <w:rPr>
                <w:b/>
                <w:szCs w:val="22"/>
              </w:rPr>
              <w:t>cough</w:t>
            </w:r>
            <w:r w:rsidRPr="00C57F9F">
              <w:rPr>
                <w:szCs w:val="22"/>
              </w:rPr>
              <w:t>, sore throat, adult respiratory distress syndrome, respiratory failure</w:t>
            </w:r>
          </w:p>
          <w:p w14:paraId="76B2A63F" w14:textId="77777777" w:rsidR="00314F33" w:rsidRPr="00C57F9F" w:rsidRDefault="00314F33" w:rsidP="0058049F">
            <w:pPr>
              <w:pStyle w:val="bullethead"/>
              <w:tabs>
                <w:tab w:val="left" w:pos="567"/>
              </w:tabs>
              <w:spacing w:before="0" w:line="260" w:lineRule="exact"/>
              <w:rPr>
                <w:kern w:val="0"/>
                <w:szCs w:val="22"/>
              </w:rPr>
            </w:pPr>
          </w:p>
        </w:tc>
      </w:tr>
      <w:tr w:rsidR="00314F33" w:rsidRPr="00C57F9F" w14:paraId="33932A8B" w14:textId="77777777" w:rsidTr="0058049F">
        <w:trPr>
          <w:trHeight w:val="264"/>
        </w:trPr>
        <w:tc>
          <w:tcPr>
            <w:tcW w:w="2836" w:type="dxa"/>
          </w:tcPr>
          <w:p w14:paraId="36CCF2BE" w14:textId="77777777" w:rsidR="00314F33" w:rsidRPr="00C57F9F" w:rsidRDefault="00314F33" w:rsidP="0058049F">
            <w:pPr>
              <w:rPr>
                <w:b/>
                <w:i/>
                <w:szCs w:val="22"/>
              </w:rPr>
            </w:pPr>
            <w:r w:rsidRPr="00C57F9F">
              <w:rPr>
                <w:i/>
                <w:szCs w:val="22"/>
              </w:rPr>
              <w:t>Miscellaneous</w:t>
            </w:r>
          </w:p>
        </w:tc>
        <w:tc>
          <w:tcPr>
            <w:tcW w:w="6378" w:type="dxa"/>
          </w:tcPr>
          <w:p w14:paraId="6F8936A4" w14:textId="77777777" w:rsidR="00314F33" w:rsidRPr="00C57F9F" w:rsidRDefault="00314F33" w:rsidP="0058049F">
            <w:pPr>
              <w:rPr>
                <w:szCs w:val="22"/>
              </w:rPr>
            </w:pPr>
            <w:r w:rsidRPr="00C57F9F">
              <w:rPr>
                <w:b/>
                <w:szCs w:val="22"/>
              </w:rPr>
              <w:t>Fever, lethargy, malaise</w:t>
            </w:r>
            <w:r w:rsidRPr="00C57F9F">
              <w:rPr>
                <w:szCs w:val="22"/>
              </w:rPr>
              <w:t>, oedema, lymphadenopathy, hypotension, conjunctivitis, anaphylaxis</w:t>
            </w:r>
          </w:p>
          <w:p w14:paraId="7E0226B0" w14:textId="77777777" w:rsidR="00314F33" w:rsidRPr="00C57F9F" w:rsidRDefault="00314F33" w:rsidP="0058049F">
            <w:pPr>
              <w:rPr>
                <w:b/>
                <w:szCs w:val="22"/>
              </w:rPr>
            </w:pPr>
          </w:p>
        </w:tc>
      </w:tr>
      <w:tr w:rsidR="00314F33" w:rsidRPr="00C57F9F" w14:paraId="6EB164A7" w14:textId="77777777" w:rsidTr="0058049F">
        <w:trPr>
          <w:trHeight w:val="264"/>
        </w:trPr>
        <w:tc>
          <w:tcPr>
            <w:tcW w:w="2836" w:type="dxa"/>
          </w:tcPr>
          <w:p w14:paraId="2FD3F309" w14:textId="77777777" w:rsidR="00314F33" w:rsidRPr="00C57F9F" w:rsidRDefault="00314F33" w:rsidP="0058049F">
            <w:pPr>
              <w:rPr>
                <w:b/>
                <w:i/>
                <w:szCs w:val="22"/>
              </w:rPr>
            </w:pPr>
            <w:r w:rsidRPr="00C57F9F">
              <w:rPr>
                <w:i/>
                <w:szCs w:val="22"/>
              </w:rPr>
              <w:t>Neurological/Psychiatry</w:t>
            </w:r>
          </w:p>
        </w:tc>
        <w:tc>
          <w:tcPr>
            <w:tcW w:w="6378" w:type="dxa"/>
          </w:tcPr>
          <w:p w14:paraId="711F6041" w14:textId="77777777" w:rsidR="00314F33" w:rsidRPr="00C57F9F" w:rsidRDefault="00314F33" w:rsidP="0058049F">
            <w:pPr>
              <w:rPr>
                <w:szCs w:val="22"/>
              </w:rPr>
            </w:pPr>
            <w:r w:rsidRPr="00C57F9F">
              <w:rPr>
                <w:b/>
                <w:szCs w:val="22"/>
              </w:rPr>
              <w:t>Headache</w:t>
            </w:r>
            <w:r w:rsidRPr="00C57F9F">
              <w:rPr>
                <w:szCs w:val="22"/>
              </w:rPr>
              <w:t>, paraesthesia</w:t>
            </w:r>
          </w:p>
          <w:p w14:paraId="5BBCA276" w14:textId="77777777" w:rsidR="00314F33" w:rsidRPr="00C57F9F" w:rsidRDefault="00314F33" w:rsidP="0058049F">
            <w:pPr>
              <w:rPr>
                <w:b/>
                <w:szCs w:val="22"/>
              </w:rPr>
            </w:pPr>
          </w:p>
        </w:tc>
      </w:tr>
      <w:tr w:rsidR="00314F33" w:rsidRPr="00C57F9F" w14:paraId="33529710" w14:textId="77777777" w:rsidTr="0058049F">
        <w:trPr>
          <w:trHeight w:val="264"/>
        </w:trPr>
        <w:tc>
          <w:tcPr>
            <w:tcW w:w="2836" w:type="dxa"/>
          </w:tcPr>
          <w:p w14:paraId="266F4811" w14:textId="77777777" w:rsidR="00314F33" w:rsidRPr="00C57F9F" w:rsidRDefault="00314F33" w:rsidP="0058049F">
            <w:pPr>
              <w:rPr>
                <w:b/>
                <w:i/>
                <w:szCs w:val="22"/>
              </w:rPr>
            </w:pPr>
            <w:r w:rsidRPr="00C57F9F">
              <w:rPr>
                <w:i/>
                <w:szCs w:val="22"/>
              </w:rPr>
              <w:t>Haematological</w:t>
            </w:r>
          </w:p>
        </w:tc>
        <w:tc>
          <w:tcPr>
            <w:tcW w:w="6378" w:type="dxa"/>
          </w:tcPr>
          <w:p w14:paraId="162C6F26" w14:textId="77777777" w:rsidR="00314F33" w:rsidRPr="00C57F9F" w:rsidRDefault="00314F33" w:rsidP="0058049F">
            <w:pPr>
              <w:rPr>
                <w:szCs w:val="22"/>
              </w:rPr>
            </w:pPr>
            <w:r w:rsidRPr="00C57F9F">
              <w:rPr>
                <w:szCs w:val="22"/>
              </w:rPr>
              <w:t>Lymphopenia</w:t>
            </w:r>
          </w:p>
          <w:p w14:paraId="41B0B668" w14:textId="77777777" w:rsidR="00314F33" w:rsidRPr="00C57F9F" w:rsidRDefault="00314F33" w:rsidP="0058049F">
            <w:pPr>
              <w:rPr>
                <w:b/>
                <w:szCs w:val="22"/>
              </w:rPr>
            </w:pPr>
          </w:p>
        </w:tc>
      </w:tr>
      <w:tr w:rsidR="00314F33" w:rsidRPr="00C57F9F" w14:paraId="6C3EFE00" w14:textId="77777777" w:rsidTr="0058049F">
        <w:trPr>
          <w:trHeight w:val="264"/>
        </w:trPr>
        <w:tc>
          <w:tcPr>
            <w:tcW w:w="2836" w:type="dxa"/>
          </w:tcPr>
          <w:p w14:paraId="027A0E25" w14:textId="77777777" w:rsidR="00314F33" w:rsidRPr="00C57F9F" w:rsidRDefault="00314F33" w:rsidP="0058049F">
            <w:pPr>
              <w:rPr>
                <w:b/>
                <w:i/>
                <w:szCs w:val="22"/>
              </w:rPr>
            </w:pPr>
            <w:r w:rsidRPr="00C57F9F">
              <w:rPr>
                <w:i/>
                <w:szCs w:val="22"/>
              </w:rPr>
              <w:t>Liver/pancreas</w:t>
            </w:r>
          </w:p>
        </w:tc>
        <w:tc>
          <w:tcPr>
            <w:tcW w:w="6378" w:type="dxa"/>
          </w:tcPr>
          <w:p w14:paraId="1F7D3FF1" w14:textId="77777777" w:rsidR="00314F33" w:rsidRPr="00C57F9F" w:rsidRDefault="00314F33" w:rsidP="0058049F">
            <w:pPr>
              <w:rPr>
                <w:szCs w:val="22"/>
              </w:rPr>
            </w:pPr>
            <w:r w:rsidRPr="00C57F9F">
              <w:rPr>
                <w:b/>
                <w:szCs w:val="22"/>
              </w:rPr>
              <w:t xml:space="preserve">Elevated liver function tests, </w:t>
            </w:r>
            <w:r w:rsidRPr="00C57F9F">
              <w:rPr>
                <w:szCs w:val="22"/>
              </w:rPr>
              <w:t>hepatitis, hepatic failure</w:t>
            </w:r>
          </w:p>
          <w:p w14:paraId="230AB142" w14:textId="77777777" w:rsidR="00314F33" w:rsidRPr="00C57F9F" w:rsidRDefault="00314F33" w:rsidP="0058049F">
            <w:pPr>
              <w:rPr>
                <w:b/>
                <w:szCs w:val="22"/>
              </w:rPr>
            </w:pPr>
          </w:p>
        </w:tc>
      </w:tr>
      <w:tr w:rsidR="00314F33" w:rsidRPr="00C57F9F" w14:paraId="389CC81F" w14:textId="77777777" w:rsidTr="0058049F">
        <w:trPr>
          <w:trHeight w:val="264"/>
        </w:trPr>
        <w:tc>
          <w:tcPr>
            <w:tcW w:w="2836" w:type="dxa"/>
          </w:tcPr>
          <w:p w14:paraId="47A33BB6" w14:textId="77777777" w:rsidR="00314F33" w:rsidRPr="00C57F9F" w:rsidRDefault="00314F33" w:rsidP="0058049F">
            <w:pPr>
              <w:rPr>
                <w:b/>
                <w:i/>
                <w:szCs w:val="22"/>
              </w:rPr>
            </w:pPr>
            <w:r w:rsidRPr="00C57F9F">
              <w:rPr>
                <w:i/>
                <w:szCs w:val="22"/>
              </w:rPr>
              <w:t>Musculoskeletal</w:t>
            </w:r>
          </w:p>
        </w:tc>
        <w:tc>
          <w:tcPr>
            <w:tcW w:w="6378" w:type="dxa"/>
          </w:tcPr>
          <w:p w14:paraId="5C369CBE" w14:textId="77777777" w:rsidR="00314F33" w:rsidRPr="00C57F9F" w:rsidRDefault="00314F33" w:rsidP="0058049F">
            <w:pPr>
              <w:rPr>
                <w:szCs w:val="22"/>
              </w:rPr>
            </w:pPr>
            <w:r w:rsidRPr="00C57F9F">
              <w:rPr>
                <w:b/>
                <w:szCs w:val="22"/>
              </w:rPr>
              <w:t>Myalgia</w:t>
            </w:r>
            <w:r w:rsidRPr="00C57F9F">
              <w:rPr>
                <w:szCs w:val="22"/>
              </w:rPr>
              <w:t>, rarely myolysis, arthralgia, elevated creatine phosphokinase</w:t>
            </w:r>
          </w:p>
          <w:p w14:paraId="362806E1" w14:textId="77777777" w:rsidR="00314F33" w:rsidRPr="00C57F9F" w:rsidRDefault="00314F33" w:rsidP="0058049F">
            <w:pPr>
              <w:rPr>
                <w:b/>
                <w:szCs w:val="22"/>
              </w:rPr>
            </w:pPr>
          </w:p>
        </w:tc>
      </w:tr>
      <w:tr w:rsidR="00314F33" w:rsidRPr="00C57F9F" w14:paraId="79840A89" w14:textId="77777777" w:rsidTr="0058049F">
        <w:trPr>
          <w:trHeight w:val="264"/>
        </w:trPr>
        <w:tc>
          <w:tcPr>
            <w:tcW w:w="2836" w:type="dxa"/>
          </w:tcPr>
          <w:p w14:paraId="71B613B1" w14:textId="77777777" w:rsidR="00314F33" w:rsidRPr="00C57F9F" w:rsidRDefault="00314F33" w:rsidP="0058049F">
            <w:pPr>
              <w:rPr>
                <w:i/>
                <w:szCs w:val="22"/>
              </w:rPr>
            </w:pPr>
            <w:r w:rsidRPr="00C57F9F">
              <w:rPr>
                <w:i/>
                <w:szCs w:val="22"/>
              </w:rPr>
              <w:t>Urology</w:t>
            </w:r>
          </w:p>
        </w:tc>
        <w:tc>
          <w:tcPr>
            <w:tcW w:w="6378" w:type="dxa"/>
          </w:tcPr>
          <w:p w14:paraId="711E639C" w14:textId="77777777" w:rsidR="00314F33" w:rsidRPr="00C57F9F" w:rsidRDefault="00314F33" w:rsidP="0058049F">
            <w:pPr>
              <w:rPr>
                <w:szCs w:val="22"/>
              </w:rPr>
            </w:pPr>
            <w:r w:rsidRPr="00C57F9F">
              <w:rPr>
                <w:szCs w:val="22"/>
              </w:rPr>
              <w:t>Elevated creatinine, renal failure</w:t>
            </w:r>
          </w:p>
          <w:p w14:paraId="35E050AF" w14:textId="77777777" w:rsidR="00314F33" w:rsidRPr="00C57F9F" w:rsidRDefault="00314F33" w:rsidP="0058049F">
            <w:pPr>
              <w:rPr>
                <w:szCs w:val="22"/>
              </w:rPr>
            </w:pPr>
          </w:p>
        </w:tc>
      </w:tr>
    </w:tbl>
    <w:p w14:paraId="5995161D" w14:textId="77777777" w:rsidR="00314F33" w:rsidRDefault="00314F33" w:rsidP="00314F33">
      <w:pPr>
        <w:rPr>
          <w:szCs w:val="22"/>
        </w:rPr>
      </w:pPr>
      <w:r w:rsidRPr="00FB3968">
        <w:rPr>
          <w:szCs w:val="22"/>
        </w:rPr>
        <w:t xml:space="preserve">Symptoms related to this </w:t>
      </w:r>
      <w:r>
        <w:rPr>
          <w:szCs w:val="22"/>
        </w:rPr>
        <w:t>HSR</w:t>
      </w:r>
      <w:r w:rsidRPr="00FB3968">
        <w:rPr>
          <w:szCs w:val="22"/>
        </w:rPr>
        <w:t xml:space="preserve"> worsen with continued therapy a</w:t>
      </w:r>
      <w:r>
        <w:rPr>
          <w:szCs w:val="22"/>
        </w:rPr>
        <w:t>nd can be life- threatening and</w:t>
      </w:r>
      <w:r w:rsidRPr="00FB3968">
        <w:rPr>
          <w:szCs w:val="22"/>
        </w:rPr>
        <w:t xml:space="preserve"> in rare instance, have been fatal.</w:t>
      </w:r>
    </w:p>
    <w:p w14:paraId="477E498D" w14:textId="77777777" w:rsidR="00314F33" w:rsidRDefault="00314F33" w:rsidP="00314F33">
      <w:pPr>
        <w:rPr>
          <w:szCs w:val="22"/>
        </w:rPr>
      </w:pPr>
    </w:p>
    <w:p w14:paraId="52D87918" w14:textId="77777777" w:rsidR="00314F33" w:rsidRDefault="00314F33" w:rsidP="00314F33">
      <w:pPr>
        <w:rPr>
          <w:szCs w:val="22"/>
        </w:rPr>
      </w:pPr>
      <w:r w:rsidRPr="007C1357">
        <w:rPr>
          <w:szCs w:val="22"/>
        </w:rPr>
        <w:t>Restarting abacavir following a</w:t>
      </w:r>
      <w:r>
        <w:rPr>
          <w:szCs w:val="22"/>
        </w:rPr>
        <w:t>n</w:t>
      </w:r>
      <w:r w:rsidRPr="007C1357">
        <w:rPr>
          <w:szCs w:val="22"/>
        </w:rPr>
        <w:t xml:space="preserve"> </w:t>
      </w:r>
      <w:r>
        <w:rPr>
          <w:szCs w:val="22"/>
        </w:rPr>
        <w:t>abacavir HSR</w:t>
      </w:r>
      <w:r w:rsidRPr="007C1357">
        <w:rPr>
          <w:szCs w:val="22"/>
        </w:rPr>
        <w:t xml:space="preserve"> results in a prompt return of </w:t>
      </w:r>
      <w:r w:rsidRPr="00EE7073">
        <w:rPr>
          <w:szCs w:val="22"/>
        </w:rPr>
        <w:t xml:space="preserve">symptoms within hours. This recurrence of the </w:t>
      </w:r>
      <w:r>
        <w:rPr>
          <w:szCs w:val="22"/>
        </w:rPr>
        <w:t>HSR</w:t>
      </w:r>
      <w:r w:rsidRPr="00EE7073">
        <w:rPr>
          <w:szCs w:val="22"/>
        </w:rPr>
        <w:t xml:space="preserve"> is usually more severe than</w:t>
      </w:r>
      <w:r w:rsidRPr="007C1357">
        <w:rPr>
          <w:szCs w:val="22"/>
        </w:rPr>
        <w:t xml:space="preserve"> on initial presentation, and may include life-threatening hypotension and death.</w:t>
      </w:r>
      <w:r w:rsidRPr="007C1357">
        <w:rPr>
          <w:b/>
          <w:szCs w:val="22"/>
        </w:rPr>
        <w:t xml:space="preserve"> </w:t>
      </w:r>
      <w:r>
        <w:rPr>
          <w:szCs w:val="22"/>
        </w:rPr>
        <w:t>Similar</w:t>
      </w:r>
      <w:r w:rsidRPr="00FB3968">
        <w:rPr>
          <w:szCs w:val="22"/>
        </w:rPr>
        <w:t xml:space="preserve"> reactions have also occurred </w:t>
      </w:r>
      <w:r>
        <w:rPr>
          <w:szCs w:val="22"/>
        </w:rPr>
        <w:t xml:space="preserve">infrequently </w:t>
      </w:r>
      <w:r w:rsidRPr="00FB3968">
        <w:rPr>
          <w:szCs w:val="22"/>
        </w:rPr>
        <w:t>after restarting abacavir in patients who had only one of the key symptoms of hypersensitivity (see abo</w:t>
      </w:r>
      <w:r>
        <w:rPr>
          <w:szCs w:val="22"/>
        </w:rPr>
        <w:t>ve) prior to stopping abacavir; and</w:t>
      </w:r>
      <w:r w:rsidRPr="00FB3968">
        <w:rPr>
          <w:szCs w:val="22"/>
        </w:rPr>
        <w:t xml:space="preserve"> on very rare occasions</w:t>
      </w:r>
      <w:r>
        <w:rPr>
          <w:szCs w:val="22"/>
        </w:rPr>
        <w:t xml:space="preserve"> have also been seen</w:t>
      </w:r>
      <w:r w:rsidRPr="00FB3968">
        <w:rPr>
          <w:szCs w:val="22"/>
        </w:rPr>
        <w:t xml:space="preserve"> in patients who have restarted therapy </w:t>
      </w:r>
      <w:r>
        <w:rPr>
          <w:szCs w:val="22"/>
        </w:rPr>
        <w:t>with</w:t>
      </w:r>
      <w:r w:rsidRPr="00FB3968">
        <w:rPr>
          <w:szCs w:val="22"/>
        </w:rPr>
        <w:t xml:space="preserve"> no preceding symptoms of a </w:t>
      </w:r>
      <w:r>
        <w:rPr>
          <w:szCs w:val="22"/>
        </w:rPr>
        <w:t>HSR</w:t>
      </w:r>
      <w:r w:rsidRPr="00FB3968">
        <w:rPr>
          <w:szCs w:val="22"/>
        </w:rPr>
        <w:t xml:space="preserve"> (i.e., patients previously considered to be abacavir tolerant).</w:t>
      </w:r>
    </w:p>
    <w:p w14:paraId="55AA6383" w14:textId="77777777" w:rsidR="00314F33" w:rsidRDefault="00314F33" w:rsidP="00314F33">
      <w:pPr>
        <w:rPr>
          <w:szCs w:val="22"/>
        </w:rPr>
      </w:pPr>
    </w:p>
    <w:p w14:paraId="6AC64CB0" w14:textId="03AA255F" w:rsidR="00A73E33" w:rsidRDefault="009A103F" w:rsidP="00A53B93">
      <w:pPr>
        <w:pStyle w:val="BodytextAgency"/>
        <w:spacing w:after="0"/>
        <w:rPr>
          <w:rFonts w:ascii="Times New Roman" w:hAnsi="Times New Roman" w:cs="Times New Roman"/>
          <w:i/>
          <w:sz w:val="22"/>
          <w:szCs w:val="22"/>
        </w:rPr>
      </w:pPr>
      <w:r w:rsidRPr="008E6EA3">
        <w:rPr>
          <w:rFonts w:ascii="Times New Roman" w:hAnsi="Times New Roman" w:cs="Times New Roman"/>
          <w:i/>
          <w:sz w:val="22"/>
          <w:szCs w:val="22"/>
        </w:rPr>
        <w:t>Metabolic parameters</w:t>
      </w:r>
    </w:p>
    <w:p w14:paraId="04B8719C" w14:textId="384C863B" w:rsidR="009A103F" w:rsidRPr="00B8074E" w:rsidRDefault="009A103F" w:rsidP="009A103F">
      <w:pPr>
        <w:pStyle w:val="BodytextAgency"/>
        <w:rPr>
          <w:rFonts w:ascii="Times New Roman" w:hAnsi="Times New Roman" w:cs="Times New Roman"/>
          <w:sz w:val="22"/>
          <w:szCs w:val="22"/>
        </w:rPr>
      </w:pPr>
      <w:r w:rsidRPr="008E6EA3">
        <w:rPr>
          <w:rFonts w:ascii="Times New Roman" w:hAnsi="Times New Roman" w:cs="Times New Roman"/>
          <w:sz w:val="22"/>
          <w:szCs w:val="22"/>
        </w:rPr>
        <w:t>Weight and levels of blood lipids and glucose may increase during antiretroviral therapy (see section 4.4)</w:t>
      </w:r>
    </w:p>
    <w:p w14:paraId="32EB190E" w14:textId="77777777" w:rsidR="00800C2D" w:rsidRPr="00E43737" w:rsidRDefault="00800C2D">
      <w:pPr>
        <w:rPr>
          <w:snapToGrid w:val="0"/>
          <w:color w:val="000000"/>
          <w:szCs w:val="22"/>
          <w:lang w:val="en-US"/>
        </w:rPr>
      </w:pPr>
    </w:p>
    <w:p w14:paraId="002D0E73" w14:textId="31686B7B" w:rsidR="00314F33" w:rsidRDefault="00314F33" w:rsidP="00314F33">
      <w:pPr>
        <w:suppressLineNumbers/>
        <w:autoSpaceDE w:val="0"/>
        <w:autoSpaceDN w:val="0"/>
        <w:adjustRightInd w:val="0"/>
        <w:jc w:val="both"/>
        <w:rPr>
          <w:i/>
          <w:szCs w:val="22"/>
        </w:rPr>
      </w:pPr>
      <w:r>
        <w:rPr>
          <w:i/>
          <w:szCs w:val="22"/>
        </w:rPr>
        <w:t>Immune reactivation syndrome</w:t>
      </w:r>
    </w:p>
    <w:p w14:paraId="5B8FF584" w14:textId="77777777" w:rsidR="00800C2D" w:rsidRPr="00855AC0" w:rsidRDefault="00800C2D">
      <w:r w:rsidRPr="00E43737">
        <w:rPr>
          <w:szCs w:val="22"/>
          <w:lang w:val="en-US"/>
        </w:rPr>
        <w:t>In HIV-infected patients with severe immune deficiency at the time of initiation of combination antiretroviral therapy, an inflammatory reaction to asymptomatic or residual opportunistic infections may arise</w:t>
      </w:r>
      <w:r w:rsidR="00855AC0" w:rsidRPr="00F000CC">
        <w:t>.</w:t>
      </w:r>
      <w:r w:rsidR="00855AC0" w:rsidRPr="00255E0A">
        <w:rPr>
          <w:iCs/>
        </w:rPr>
        <w:t xml:space="preserve"> Autoimmune disorders (such as Graves’ disease</w:t>
      </w:r>
      <w:r w:rsidR="00197B26">
        <w:rPr>
          <w:iCs/>
        </w:rPr>
        <w:t xml:space="preserve"> </w:t>
      </w:r>
      <w:r w:rsidR="00197B26">
        <w:rPr>
          <w:bCs/>
          <w:iCs/>
        </w:rPr>
        <w:t>and autoimmune hepatitis</w:t>
      </w:r>
      <w:r w:rsidR="00855AC0" w:rsidRPr="00255E0A">
        <w:rPr>
          <w:iCs/>
        </w:rPr>
        <w:t>) have also been reported</w:t>
      </w:r>
      <w:r w:rsidR="003372AD">
        <w:rPr>
          <w:iCs/>
        </w:rPr>
        <w:t xml:space="preserve"> to occur in the setting of immune reconstitution</w:t>
      </w:r>
      <w:r w:rsidR="00855AC0" w:rsidRPr="00255E0A">
        <w:rPr>
          <w:iCs/>
        </w:rPr>
        <w:t>; however, the reported time to onset is more variable and these events can occur many months after initiation of treatment</w:t>
      </w:r>
      <w:r w:rsidR="00855AC0">
        <w:rPr>
          <w:szCs w:val="22"/>
          <w:lang w:val="en-US"/>
        </w:rPr>
        <w:t xml:space="preserve"> </w:t>
      </w:r>
      <w:r w:rsidRPr="00E43737">
        <w:rPr>
          <w:szCs w:val="22"/>
          <w:lang w:val="en-US"/>
        </w:rPr>
        <w:t>(see section 4.4).</w:t>
      </w:r>
    </w:p>
    <w:p w14:paraId="3CCABB72" w14:textId="77777777" w:rsidR="00800C2D" w:rsidRPr="00606692" w:rsidRDefault="00800C2D">
      <w:pPr>
        <w:rPr>
          <w:snapToGrid w:val="0"/>
          <w:szCs w:val="22"/>
          <w:lang w:val="en-US"/>
        </w:rPr>
      </w:pPr>
    </w:p>
    <w:p w14:paraId="4885DB41" w14:textId="77777777" w:rsidR="00314F33" w:rsidRDefault="00314F33" w:rsidP="00314F33">
      <w:pPr>
        <w:rPr>
          <w:i/>
          <w:szCs w:val="22"/>
        </w:rPr>
      </w:pPr>
      <w:r>
        <w:rPr>
          <w:i/>
          <w:szCs w:val="22"/>
        </w:rPr>
        <w:t>Osteonecrosis</w:t>
      </w:r>
    </w:p>
    <w:p w14:paraId="52393A75" w14:textId="77777777" w:rsidR="00800C2D" w:rsidRPr="00606692" w:rsidRDefault="00800C2D">
      <w:pPr>
        <w:rPr>
          <w:szCs w:val="22"/>
        </w:rPr>
      </w:pPr>
      <w:r w:rsidRPr="00606692">
        <w:rPr>
          <w:szCs w:val="22"/>
        </w:rPr>
        <w:t>Cases of osteonecrosis have been reported, particularly in patients with generally acknowledged risk factors, advanced HIV disease or long-term exposure to CART. The frequency of this is unknown (see section 4.4).</w:t>
      </w:r>
    </w:p>
    <w:p w14:paraId="78847F48" w14:textId="77777777" w:rsidR="00052508" w:rsidRPr="00606692" w:rsidRDefault="00052508">
      <w:pPr>
        <w:rPr>
          <w:szCs w:val="22"/>
        </w:rPr>
      </w:pPr>
    </w:p>
    <w:p w14:paraId="1E416B23" w14:textId="0DF0097B" w:rsidR="00A73E33" w:rsidRPr="00606692" w:rsidRDefault="00052508" w:rsidP="00052508">
      <w:pPr>
        <w:tabs>
          <w:tab w:val="clear" w:pos="567"/>
        </w:tabs>
        <w:autoSpaceDE w:val="0"/>
        <w:autoSpaceDN w:val="0"/>
        <w:adjustRightInd w:val="0"/>
        <w:spacing w:line="240" w:lineRule="auto"/>
        <w:rPr>
          <w:i/>
          <w:szCs w:val="22"/>
          <w:lang w:eastAsia="en-GB"/>
        </w:rPr>
      </w:pPr>
      <w:r w:rsidRPr="00606692">
        <w:rPr>
          <w:i/>
          <w:szCs w:val="22"/>
          <w:lang w:eastAsia="en-GB"/>
        </w:rPr>
        <w:t>Paediatric population</w:t>
      </w:r>
    </w:p>
    <w:p w14:paraId="11B5FEED" w14:textId="733FA4ED" w:rsidR="003A0EEF" w:rsidRDefault="00C22B8E" w:rsidP="00A53B93">
      <w:pPr>
        <w:tabs>
          <w:tab w:val="clear" w:pos="567"/>
        </w:tabs>
        <w:autoSpaceDE w:val="0"/>
        <w:autoSpaceDN w:val="0"/>
        <w:adjustRightInd w:val="0"/>
        <w:spacing w:line="240" w:lineRule="auto"/>
        <w:rPr>
          <w:szCs w:val="22"/>
        </w:rPr>
      </w:pPr>
      <w:r w:rsidRPr="00606692">
        <w:t xml:space="preserve">The safety database to support once daily dosing in paediatric patients comes from the ARROW Trial (COL105677) in which 669 HIV-1 infected paediatric subjects </w:t>
      </w:r>
      <w:r w:rsidR="00AB7022" w:rsidRPr="00606692">
        <w:t xml:space="preserve">(from </w:t>
      </w:r>
      <w:r w:rsidR="006E2419" w:rsidRPr="00606692">
        <w:t>12</w:t>
      </w:r>
      <w:r w:rsidR="001D3463" w:rsidRPr="00606692">
        <w:t xml:space="preserve"> months to ≤17 years old). </w:t>
      </w:r>
      <w:r w:rsidRPr="00606692">
        <w:t xml:space="preserve">received abacavir and lamivudine either once or twice daily (see </w:t>
      </w:r>
      <w:r w:rsidR="00C00EF9" w:rsidRPr="00606692">
        <w:t>section 5.1). Within this population, 104 HIV-1 infected paediatric subjects weighing at least 25</w:t>
      </w:r>
      <w:r w:rsidR="008502F9">
        <w:t> </w:t>
      </w:r>
      <w:r w:rsidR="00C00EF9" w:rsidRPr="00606692">
        <w:t xml:space="preserve">kg received abacavir and lamivudine as </w:t>
      </w:r>
      <w:proofErr w:type="spellStart"/>
      <w:r w:rsidR="00C00EF9" w:rsidRPr="00606692">
        <w:t>Kivexa</w:t>
      </w:r>
      <w:proofErr w:type="spellEnd"/>
      <w:r w:rsidR="00C00EF9" w:rsidRPr="00606692">
        <w:t xml:space="preserve"> once daily. No additional safety issues have been identified in paediatric subjects receiving either once or twice daily dosing compared to adults.</w:t>
      </w:r>
      <w:r w:rsidR="00A73E33" w:rsidDel="00A73E33">
        <w:t xml:space="preserve"> </w:t>
      </w:r>
    </w:p>
    <w:p w14:paraId="0E01866B" w14:textId="77777777" w:rsidR="009A4AD0" w:rsidRPr="00606692" w:rsidRDefault="009A4AD0">
      <w:pPr>
        <w:rPr>
          <w:szCs w:val="22"/>
        </w:rPr>
      </w:pPr>
    </w:p>
    <w:p w14:paraId="37216D0E" w14:textId="77777777" w:rsidR="00A73E33" w:rsidRDefault="003A0EEF" w:rsidP="003A0EEF">
      <w:pPr>
        <w:rPr>
          <w:u w:val="single"/>
        </w:rPr>
      </w:pPr>
      <w:r w:rsidRPr="00606692">
        <w:rPr>
          <w:u w:val="single"/>
        </w:rPr>
        <w:lastRenderedPageBreak/>
        <w:t>Reporting of suspected adverse reactions</w:t>
      </w:r>
    </w:p>
    <w:p w14:paraId="6B8E72D0" w14:textId="6BA70FE8" w:rsidR="003A0EEF" w:rsidRPr="00606692" w:rsidRDefault="003A0EEF" w:rsidP="003A0EEF">
      <w:pPr>
        <w:rPr>
          <w:u w:val="single"/>
        </w:rPr>
      </w:pPr>
    </w:p>
    <w:p w14:paraId="52D77B64" w14:textId="77777777" w:rsidR="003A0EEF" w:rsidRDefault="003A0EEF" w:rsidP="003A0EEF">
      <w:pPr>
        <w:rPr>
          <w:color w:val="000000"/>
        </w:rPr>
      </w:pPr>
      <w:r w:rsidRPr="00606692">
        <w:t>Reporting suspected adverse reactions after authorisation</w:t>
      </w:r>
      <w:r w:rsidRPr="00232BA2">
        <w:rPr>
          <w:color w:val="000000"/>
        </w:rPr>
        <w:t xml:space="preserve"> of the medicinal product is important. It allows continued monitoring of the benefit/risk balance of the medicinal product. Healthcare professionals are asked to report any suspected adverse reactions via </w:t>
      </w:r>
      <w:r w:rsidRPr="00232BA2">
        <w:rPr>
          <w:color w:val="000000"/>
          <w:shd w:val="clear" w:color="auto" w:fill="A6A6A6"/>
        </w:rPr>
        <w:t xml:space="preserve">the national reporting system listed in </w:t>
      </w:r>
      <w:hyperlink r:id="rId8" w:history="1">
        <w:r w:rsidRPr="00C902E2">
          <w:rPr>
            <w:rStyle w:val="Hyperlink"/>
            <w:shd w:val="clear" w:color="auto" w:fill="A6A6A6"/>
          </w:rPr>
          <w:t>Appendix V</w:t>
        </w:r>
      </w:hyperlink>
      <w:r w:rsidRPr="00232BA2">
        <w:rPr>
          <w:color w:val="000000"/>
          <w:shd w:val="clear" w:color="auto" w:fill="A6A6A6"/>
        </w:rPr>
        <w:t>.</w:t>
      </w:r>
    </w:p>
    <w:p w14:paraId="2FA57F79" w14:textId="77777777" w:rsidR="00800C2D" w:rsidRPr="00E43737" w:rsidRDefault="00800C2D">
      <w:pPr>
        <w:rPr>
          <w:snapToGrid w:val="0"/>
          <w:color w:val="000000"/>
          <w:szCs w:val="22"/>
          <w:lang w:val="en-US"/>
        </w:rPr>
      </w:pPr>
    </w:p>
    <w:p w14:paraId="7B181E1E" w14:textId="77777777" w:rsidR="00800C2D" w:rsidRPr="00E43737" w:rsidRDefault="00800C2D">
      <w:pPr>
        <w:rPr>
          <w:b/>
          <w:color w:val="000000"/>
          <w:szCs w:val="22"/>
          <w:lang w:val="en-US"/>
        </w:rPr>
      </w:pPr>
      <w:r w:rsidRPr="00E43737">
        <w:rPr>
          <w:b/>
          <w:color w:val="000000"/>
          <w:szCs w:val="22"/>
          <w:lang w:val="en-US"/>
        </w:rPr>
        <w:t>4.9</w:t>
      </w:r>
      <w:r w:rsidRPr="00E43737">
        <w:rPr>
          <w:b/>
          <w:color w:val="000000"/>
          <w:szCs w:val="22"/>
          <w:lang w:val="en-US"/>
        </w:rPr>
        <w:tab/>
        <w:t>Overdose</w:t>
      </w:r>
    </w:p>
    <w:p w14:paraId="67486AF1" w14:textId="77777777" w:rsidR="00800C2D" w:rsidRPr="00E43737" w:rsidRDefault="00800C2D">
      <w:pPr>
        <w:rPr>
          <w:color w:val="000000"/>
          <w:szCs w:val="22"/>
          <w:lang w:val="en-US"/>
        </w:rPr>
      </w:pPr>
    </w:p>
    <w:p w14:paraId="603B9E1A" w14:textId="77777777" w:rsidR="00800C2D" w:rsidRPr="00E43737" w:rsidRDefault="00800C2D">
      <w:pPr>
        <w:rPr>
          <w:color w:val="000000"/>
          <w:szCs w:val="22"/>
          <w:lang w:val="en-US"/>
        </w:rPr>
      </w:pPr>
      <w:r w:rsidRPr="00E43737">
        <w:rPr>
          <w:color w:val="000000"/>
          <w:szCs w:val="22"/>
          <w:lang w:val="en-US"/>
        </w:rPr>
        <w:t xml:space="preserve">No specific symptoms or signs have been identified following acute overdose with abacavir or lamivudine, apart from those listed as undesirable effects. </w:t>
      </w:r>
    </w:p>
    <w:p w14:paraId="6A2D43A1" w14:textId="77777777" w:rsidR="00800C2D" w:rsidRPr="00E43737" w:rsidRDefault="00800C2D">
      <w:pPr>
        <w:rPr>
          <w:color w:val="000000"/>
          <w:szCs w:val="22"/>
          <w:lang w:val="en-US"/>
        </w:rPr>
      </w:pPr>
    </w:p>
    <w:p w14:paraId="65885ED0" w14:textId="77777777" w:rsidR="00800C2D" w:rsidRPr="00E43737" w:rsidRDefault="00800C2D">
      <w:pPr>
        <w:rPr>
          <w:color w:val="000000"/>
          <w:szCs w:val="22"/>
          <w:lang w:val="en-US"/>
        </w:rPr>
      </w:pPr>
      <w:r w:rsidRPr="00E43737">
        <w:rPr>
          <w:color w:val="000000"/>
          <w:szCs w:val="22"/>
          <w:lang w:val="en-US"/>
        </w:rPr>
        <w:t xml:space="preserve">If overdose occurs the patient should be monitored for evidence of toxicity (see section 4.8), and standard supportive treatment applied as necessary. Since lamivudine is dialysable, continuous </w:t>
      </w:r>
      <w:proofErr w:type="spellStart"/>
      <w:r w:rsidRPr="00E43737">
        <w:rPr>
          <w:color w:val="000000"/>
          <w:szCs w:val="22"/>
          <w:lang w:val="en-US"/>
        </w:rPr>
        <w:t>haemodialysis</w:t>
      </w:r>
      <w:proofErr w:type="spellEnd"/>
      <w:r w:rsidRPr="00E43737">
        <w:rPr>
          <w:color w:val="000000"/>
          <w:szCs w:val="22"/>
          <w:lang w:val="en-US"/>
        </w:rPr>
        <w:t xml:space="preserve"> could be used in the treatment of overdose, although this has not been studied. It is not known whether abacavir can be removed by peritoneal dialysis or </w:t>
      </w:r>
      <w:proofErr w:type="spellStart"/>
      <w:r w:rsidRPr="00E43737">
        <w:rPr>
          <w:color w:val="000000"/>
          <w:szCs w:val="22"/>
          <w:lang w:val="en-US"/>
        </w:rPr>
        <w:t>haemodialysis</w:t>
      </w:r>
      <w:proofErr w:type="spellEnd"/>
      <w:r w:rsidRPr="00E43737">
        <w:rPr>
          <w:color w:val="000000"/>
          <w:szCs w:val="22"/>
          <w:lang w:val="en-US"/>
        </w:rPr>
        <w:t>.</w:t>
      </w:r>
    </w:p>
    <w:p w14:paraId="3BAA3DE9" w14:textId="77777777" w:rsidR="00800C2D" w:rsidRDefault="00800C2D">
      <w:pPr>
        <w:widowControl w:val="0"/>
        <w:rPr>
          <w:color w:val="000000"/>
          <w:szCs w:val="22"/>
          <w:lang w:val="en-US"/>
        </w:rPr>
      </w:pPr>
    </w:p>
    <w:p w14:paraId="0D15E026" w14:textId="77777777" w:rsidR="00D904DF" w:rsidRPr="00E43737" w:rsidRDefault="00D904DF">
      <w:pPr>
        <w:widowControl w:val="0"/>
        <w:rPr>
          <w:color w:val="000000"/>
          <w:szCs w:val="22"/>
          <w:lang w:val="en-US"/>
        </w:rPr>
      </w:pPr>
    </w:p>
    <w:p w14:paraId="1B44D6BE" w14:textId="77777777" w:rsidR="00800C2D" w:rsidRPr="00E43737" w:rsidRDefault="00800C2D">
      <w:pPr>
        <w:widowControl w:val="0"/>
        <w:rPr>
          <w:b/>
          <w:caps/>
          <w:color w:val="000000"/>
          <w:szCs w:val="22"/>
          <w:lang w:val="en-US"/>
        </w:rPr>
      </w:pPr>
      <w:r w:rsidRPr="00E43737">
        <w:rPr>
          <w:b/>
          <w:caps/>
          <w:color w:val="000000"/>
          <w:szCs w:val="22"/>
          <w:lang w:val="en-US"/>
        </w:rPr>
        <w:t>5.</w:t>
      </w:r>
      <w:r w:rsidRPr="00E43737">
        <w:rPr>
          <w:b/>
          <w:caps/>
          <w:color w:val="000000"/>
          <w:szCs w:val="22"/>
          <w:lang w:val="en-US"/>
        </w:rPr>
        <w:tab/>
        <w:t>PHarmacological Properties</w:t>
      </w:r>
    </w:p>
    <w:p w14:paraId="3AEEEEB2" w14:textId="77777777" w:rsidR="00800C2D" w:rsidRPr="00E43737" w:rsidRDefault="00800C2D">
      <w:pPr>
        <w:widowControl w:val="0"/>
        <w:rPr>
          <w:b/>
          <w:caps/>
          <w:color w:val="000000"/>
          <w:szCs w:val="22"/>
          <w:lang w:val="en-US"/>
        </w:rPr>
      </w:pPr>
    </w:p>
    <w:p w14:paraId="7B47FAED" w14:textId="77777777" w:rsidR="00800C2D" w:rsidRPr="00E43737" w:rsidRDefault="00800C2D">
      <w:pPr>
        <w:widowControl w:val="0"/>
        <w:rPr>
          <w:b/>
          <w:szCs w:val="22"/>
          <w:lang w:val="en-US"/>
        </w:rPr>
      </w:pPr>
      <w:r w:rsidRPr="00E43737">
        <w:rPr>
          <w:b/>
          <w:szCs w:val="22"/>
          <w:lang w:val="en-US"/>
        </w:rPr>
        <w:t xml:space="preserve">5.1 </w:t>
      </w:r>
      <w:r w:rsidRPr="00E43737">
        <w:rPr>
          <w:b/>
          <w:szCs w:val="22"/>
          <w:lang w:val="en-US"/>
        </w:rPr>
        <w:tab/>
        <w:t>Pharmacodynamic properties</w:t>
      </w:r>
    </w:p>
    <w:p w14:paraId="13725541" w14:textId="77777777" w:rsidR="00800C2D" w:rsidRPr="00E43737" w:rsidRDefault="00800C2D">
      <w:pPr>
        <w:widowControl w:val="0"/>
        <w:rPr>
          <w:szCs w:val="22"/>
          <w:lang w:val="en-US"/>
        </w:rPr>
      </w:pPr>
    </w:p>
    <w:p w14:paraId="7158D3BB" w14:textId="77777777" w:rsidR="00A73E33" w:rsidRDefault="00800C2D">
      <w:pPr>
        <w:rPr>
          <w:szCs w:val="22"/>
          <w:lang w:val="en-US"/>
        </w:rPr>
      </w:pPr>
      <w:r w:rsidRPr="00A53B93">
        <w:rPr>
          <w:szCs w:val="22"/>
          <w:u w:val="single"/>
          <w:lang w:val="en-US"/>
        </w:rPr>
        <w:t>Pharmacotherapeutic group</w:t>
      </w:r>
    </w:p>
    <w:p w14:paraId="101FA0EE" w14:textId="77777777" w:rsidR="00A73E33" w:rsidRDefault="00A73E33">
      <w:pPr>
        <w:rPr>
          <w:szCs w:val="22"/>
          <w:lang w:val="en-US"/>
        </w:rPr>
      </w:pPr>
    </w:p>
    <w:p w14:paraId="243D5B88" w14:textId="031A2235" w:rsidR="00800C2D" w:rsidRPr="00E43737" w:rsidRDefault="00800C2D">
      <w:pPr>
        <w:rPr>
          <w:szCs w:val="22"/>
          <w:lang w:val="en-US"/>
        </w:rPr>
      </w:pPr>
      <w:r w:rsidRPr="00E43737">
        <w:rPr>
          <w:szCs w:val="22"/>
          <w:lang w:val="en-US"/>
        </w:rPr>
        <w:t xml:space="preserve">Antivirals for systemic use, </w:t>
      </w:r>
      <w:r w:rsidRPr="00E43737">
        <w:rPr>
          <w:szCs w:val="22"/>
        </w:rPr>
        <w:t>antivirals for treatment of HIV infections, combinations.</w:t>
      </w:r>
      <w:r w:rsidRPr="00E43737">
        <w:rPr>
          <w:szCs w:val="22"/>
          <w:lang w:val="en-US"/>
        </w:rPr>
        <w:t xml:space="preserve"> ATC code: </w:t>
      </w:r>
      <w:r w:rsidRPr="00E43737">
        <w:rPr>
          <w:snapToGrid w:val="0"/>
          <w:szCs w:val="22"/>
          <w:lang w:val="en-US"/>
        </w:rPr>
        <w:t>J05AR02</w:t>
      </w:r>
      <w:r w:rsidRPr="00E43737">
        <w:rPr>
          <w:szCs w:val="22"/>
        </w:rPr>
        <w:t>.</w:t>
      </w:r>
      <w:r w:rsidRPr="00E43737">
        <w:rPr>
          <w:snapToGrid w:val="0"/>
          <w:szCs w:val="22"/>
          <w:lang w:val="en-US"/>
        </w:rPr>
        <w:t xml:space="preserve"> </w:t>
      </w:r>
    </w:p>
    <w:p w14:paraId="60ED3DBB" w14:textId="77777777" w:rsidR="00800C2D" w:rsidRPr="00E43737" w:rsidRDefault="00800C2D">
      <w:pPr>
        <w:widowControl w:val="0"/>
        <w:rPr>
          <w:szCs w:val="22"/>
          <w:lang w:val="en-US"/>
        </w:rPr>
      </w:pPr>
    </w:p>
    <w:p w14:paraId="0BFDEC6E" w14:textId="420959CE" w:rsidR="00A73E33" w:rsidRDefault="00800C2D">
      <w:pPr>
        <w:widowControl w:val="0"/>
        <w:rPr>
          <w:iCs/>
          <w:szCs w:val="22"/>
          <w:u w:val="single"/>
          <w:lang w:val="en-US"/>
        </w:rPr>
      </w:pPr>
      <w:r w:rsidRPr="00A53B93">
        <w:rPr>
          <w:iCs/>
          <w:szCs w:val="22"/>
          <w:u w:val="single"/>
          <w:lang w:val="en-US"/>
        </w:rPr>
        <w:t>Mechanism of action</w:t>
      </w:r>
    </w:p>
    <w:p w14:paraId="7BC70521" w14:textId="77777777" w:rsidR="00A73E33" w:rsidRDefault="00A73E33">
      <w:pPr>
        <w:widowControl w:val="0"/>
        <w:rPr>
          <w:i/>
          <w:szCs w:val="22"/>
          <w:lang w:val="en-US"/>
        </w:rPr>
      </w:pPr>
    </w:p>
    <w:p w14:paraId="08661A29" w14:textId="1BCA1029" w:rsidR="00800C2D" w:rsidRPr="00E43737" w:rsidRDefault="00800C2D">
      <w:pPr>
        <w:widowControl w:val="0"/>
        <w:rPr>
          <w:i/>
          <w:szCs w:val="22"/>
          <w:u w:val="single"/>
          <w:lang w:val="en-US"/>
        </w:rPr>
      </w:pPr>
      <w:r w:rsidRPr="00E43737">
        <w:rPr>
          <w:szCs w:val="22"/>
          <w:lang w:val="en-US"/>
        </w:rPr>
        <w:t xml:space="preserve">Abacavir and lamivudine are </w:t>
      </w:r>
      <w:r w:rsidR="008D5473" w:rsidRPr="00E35CCB">
        <w:rPr>
          <w:iCs/>
          <w:szCs w:val="22"/>
        </w:rPr>
        <w:t>nucleoside analogue reverse transcriptase inhibitors (NRTIs)</w:t>
      </w:r>
      <w:r w:rsidRPr="00E43737">
        <w:rPr>
          <w:szCs w:val="22"/>
          <w:lang w:val="en-US"/>
        </w:rPr>
        <w:t>, and are potent selective inhibitors of HIV-1 and HIV-2</w:t>
      </w:r>
      <w:r w:rsidR="0044256A" w:rsidRPr="00E43737">
        <w:rPr>
          <w:szCs w:val="22"/>
          <w:lang w:val="en-US"/>
        </w:rPr>
        <w:t xml:space="preserve"> (LAV2 and EHO)</w:t>
      </w:r>
      <w:r w:rsidR="005A0BD4">
        <w:rPr>
          <w:szCs w:val="22"/>
          <w:lang w:val="en-US"/>
        </w:rPr>
        <w:t xml:space="preserve"> replication</w:t>
      </w:r>
      <w:r w:rsidRPr="00E43737">
        <w:rPr>
          <w:szCs w:val="22"/>
          <w:lang w:val="en-US"/>
        </w:rPr>
        <w:t xml:space="preserve">. Both abacavir and lamivudine are </w:t>
      </w:r>
      <w:proofErr w:type="spellStart"/>
      <w:r w:rsidRPr="00E43737">
        <w:rPr>
          <w:szCs w:val="22"/>
          <w:lang w:val="en-US"/>
        </w:rPr>
        <w:t>metabolised</w:t>
      </w:r>
      <w:proofErr w:type="spellEnd"/>
      <w:r w:rsidRPr="00E43737">
        <w:rPr>
          <w:szCs w:val="22"/>
          <w:lang w:val="en-US"/>
        </w:rPr>
        <w:t xml:space="preserve"> sequentially by intracellular kinases to the respective 5</w:t>
      </w:r>
      <w:r w:rsidRPr="00E43737">
        <w:rPr>
          <w:szCs w:val="22"/>
        </w:rPr>
        <w:t>'</w:t>
      </w:r>
      <w:r w:rsidRPr="00E43737">
        <w:rPr>
          <w:szCs w:val="22"/>
          <w:lang w:val="en-US"/>
        </w:rPr>
        <w:t>-triphosphate (TP) which are the active moieties. Lamivudine</w:t>
      </w:r>
      <w:r w:rsidR="00180210">
        <w:rPr>
          <w:szCs w:val="22"/>
          <w:lang w:val="en-US"/>
        </w:rPr>
        <w:noBreakHyphen/>
      </w:r>
      <w:r w:rsidRPr="00E43737">
        <w:rPr>
          <w:szCs w:val="22"/>
          <w:lang w:val="en-US"/>
        </w:rPr>
        <w:t xml:space="preserve">TP and </w:t>
      </w:r>
      <w:proofErr w:type="spellStart"/>
      <w:r w:rsidRPr="00E43737">
        <w:rPr>
          <w:szCs w:val="22"/>
          <w:lang w:val="en-US"/>
        </w:rPr>
        <w:t>carbovir</w:t>
      </w:r>
      <w:proofErr w:type="spellEnd"/>
      <w:r w:rsidRPr="00E43737">
        <w:rPr>
          <w:szCs w:val="22"/>
          <w:lang w:val="en-US"/>
        </w:rPr>
        <w:t xml:space="preserve">-TP (the active triphosphate form of abacavir) are substrates for and competitive inhibitors of HIV reverse transcriptase (RT). However, their main antiviral activity is through incorporation of the monophosphate form into the viral </w:t>
      </w:r>
      <w:smartTag w:uri="urn:schemas-microsoft-com:office:smarttags" w:element="stockticker">
        <w:r w:rsidRPr="00E43737">
          <w:rPr>
            <w:szCs w:val="22"/>
            <w:lang w:val="en-US"/>
          </w:rPr>
          <w:t>DNA</w:t>
        </w:r>
      </w:smartTag>
      <w:r w:rsidRPr="00E43737">
        <w:rPr>
          <w:szCs w:val="22"/>
          <w:lang w:val="en-US"/>
        </w:rPr>
        <w:t xml:space="preserve"> chain, resulting in chain termination. Abacavir and lamivudine triphosphates show significantly less affinity for host cell </w:t>
      </w:r>
      <w:smartTag w:uri="urn:schemas-microsoft-com:office:smarttags" w:element="stockticker">
        <w:r w:rsidRPr="00E43737">
          <w:rPr>
            <w:szCs w:val="22"/>
            <w:lang w:val="en-US"/>
          </w:rPr>
          <w:t>DNA</w:t>
        </w:r>
      </w:smartTag>
      <w:r w:rsidRPr="00E43737">
        <w:rPr>
          <w:szCs w:val="22"/>
          <w:lang w:val="en-US"/>
        </w:rPr>
        <w:t xml:space="preserve"> polymerases.</w:t>
      </w:r>
    </w:p>
    <w:p w14:paraId="50064799" w14:textId="77777777" w:rsidR="00800C2D" w:rsidRPr="00E43737" w:rsidRDefault="00800C2D">
      <w:pPr>
        <w:widowControl w:val="0"/>
        <w:rPr>
          <w:szCs w:val="22"/>
          <w:lang w:val="en-US"/>
        </w:rPr>
      </w:pPr>
    </w:p>
    <w:p w14:paraId="1BF594F9" w14:textId="463DB28C" w:rsidR="00800C2D" w:rsidRDefault="007E58B6">
      <w:pPr>
        <w:widowControl w:val="0"/>
        <w:rPr>
          <w:szCs w:val="22"/>
          <w:lang w:val="en-US"/>
        </w:rPr>
      </w:pPr>
      <w:r w:rsidRPr="008C29A2">
        <w:t>No antagonistic effects in vitro were seen with lamivudine and other antiretrovirals (tested agents:</w:t>
      </w:r>
      <w:r w:rsidR="008502F9">
        <w:t xml:space="preserve"> </w:t>
      </w:r>
      <w:proofErr w:type="spellStart"/>
      <w:r w:rsidRPr="008C29A2">
        <w:t>didanosine</w:t>
      </w:r>
      <w:proofErr w:type="spellEnd"/>
      <w:r w:rsidRPr="008C29A2">
        <w:t>, nevirapine</w:t>
      </w:r>
      <w:r w:rsidRPr="008C29A2">
        <w:rPr>
          <w:strike/>
        </w:rPr>
        <w:t xml:space="preserve"> </w:t>
      </w:r>
      <w:r w:rsidRPr="008C29A2">
        <w:t>and zidovudine). The antiviral activity of abacavir in cell culture was not antagonized when combined with the nucleoside</w:t>
      </w:r>
      <w:r>
        <w:t xml:space="preserve"> reverse transcriptase inhibitors (NRTIs) </w:t>
      </w:r>
      <w:proofErr w:type="spellStart"/>
      <w:r>
        <w:t>didanosine</w:t>
      </w:r>
      <w:proofErr w:type="spellEnd"/>
      <w:r>
        <w:t>, emtricitabine, stavudine, tenofovir</w:t>
      </w:r>
      <w:r w:rsidR="00F4342A">
        <w:rPr>
          <w:strike/>
          <w:color w:val="FF0000"/>
        </w:rPr>
        <w:t xml:space="preserve"> </w:t>
      </w:r>
      <w:r>
        <w:t xml:space="preserve">or zidovudine, the non-nucleoside reverse transcriptase inhibitor (NNRTI) nevirapine, or the protease inhibitor (PI) amprenavir. </w:t>
      </w:r>
      <w:r w:rsidR="00800C2D" w:rsidRPr="00E43737">
        <w:rPr>
          <w:szCs w:val="22"/>
          <w:lang w:val="en-US"/>
        </w:rPr>
        <w:t xml:space="preserve"> </w:t>
      </w:r>
    </w:p>
    <w:p w14:paraId="3760C683" w14:textId="77777777" w:rsidR="008C29A2" w:rsidRPr="00E43737" w:rsidRDefault="008C29A2">
      <w:pPr>
        <w:widowControl w:val="0"/>
        <w:rPr>
          <w:szCs w:val="22"/>
          <w:lang w:val="en-US"/>
        </w:rPr>
      </w:pPr>
    </w:p>
    <w:p w14:paraId="16AC4FF5" w14:textId="31DAB855" w:rsidR="0044256A" w:rsidRPr="00E43737" w:rsidRDefault="0044256A" w:rsidP="0044256A">
      <w:pPr>
        <w:rPr>
          <w:szCs w:val="22"/>
          <w:lang w:val="en-US"/>
        </w:rPr>
      </w:pPr>
      <w:r w:rsidRPr="00E43737">
        <w:rPr>
          <w:szCs w:val="22"/>
          <w:u w:val="single"/>
          <w:lang w:val="en-US"/>
        </w:rPr>
        <w:t xml:space="preserve">Antiviral Activity in </w:t>
      </w:r>
      <w:r w:rsidR="00800C2D" w:rsidRPr="00E43737">
        <w:rPr>
          <w:szCs w:val="22"/>
          <w:u w:val="single"/>
          <w:lang w:val="en-US"/>
        </w:rPr>
        <w:t>vitro</w:t>
      </w:r>
    </w:p>
    <w:p w14:paraId="6B841E9A" w14:textId="77777777" w:rsidR="0044256A" w:rsidRPr="00E43737" w:rsidRDefault="0044256A" w:rsidP="0044256A">
      <w:pPr>
        <w:rPr>
          <w:i/>
          <w:szCs w:val="22"/>
          <w:lang w:val="en-US"/>
        </w:rPr>
      </w:pPr>
    </w:p>
    <w:p w14:paraId="4696E76A" w14:textId="47F78FDB" w:rsidR="0044256A" w:rsidRPr="00E43737" w:rsidRDefault="0044256A" w:rsidP="0044256A">
      <w:r w:rsidRPr="00E43737">
        <w:t xml:space="preserve">Both abacavir and lamivudine have been shown to inhibit replication of laboratory strains and clinical isolates of HIV in a number of cell types, including transformed T cell lines, monocyte/macrophage derived lines and primary cultures of activated peripheral blood lymphocytes (PBLs) and monocyte/macrophages. The </w:t>
      </w:r>
      <w:r w:rsidRPr="00E43737">
        <w:rPr>
          <w:lang w:val="en-US"/>
        </w:rPr>
        <w:t xml:space="preserve">concentration of drug necessary to effect viral replication by 50% </w:t>
      </w:r>
      <w:r w:rsidRPr="00E43737">
        <w:t>(EC</w:t>
      </w:r>
      <w:r w:rsidRPr="00E43737">
        <w:rPr>
          <w:vertAlign w:val="subscript"/>
        </w:rPr>
        <w:t>50</w:t>
      </w:r>
      <w:r w:rsidRPr="00E43737">
        <w:t>) or</w:t>
      </w:r>
      <w:r w:rsidRPr="00E43737">
        <w:rPr>
          <w:lang w:val="en-US"/>
        </w:rPr>
        <w:t xml:space="preserve"> </w:t>
      </w:r>
      <w:r w:rsidRPr="00E43737">
        <w:t>50% inhibitory concentration (IC</w:t>
      </w:r>
      <w:r w:rsidRPr="00E43737">
        <w:rPr>
          <w:vertAlign w:val="subscript"/>
        </w:rPr>
        <w:t>50</w:t>
      </w:r>
      <w:r w:rsidRPr="00E43737">
        <w:t xml:space="preserve">) varied according to virus and host cell type.  </w:t>
      </w:r>
    </w:p>
    <w:p w14:paraId="2638B5E3" w14:textId="77777777" w:rsidR="0044256A" w:rsidRPr="00E43737" w:rsidRDefault="0044256A" w:rsidP="0044256A"/>
    <w:p w14:paraId="68A679EA" w14:textId="77777777" w:rsidR="0044256A" w:rsidRPr="00E43737" w:rsidRDefault="0044256A" w:rsidP="0044256A">
      <w:pPr>
        <w:rPr>
          <w:lang w:val="en-US"/>
        </w:rPr>
      </w:pPr>
      <w:r w:rsidRPr="00E43737">
        <w:rPr>
          <w:lang w:val="en-US"/>
        </w:rPr>
        <w:t>The mean EC</w:t>
      </w:r>
      <w:r w:rsidRPr="00E43737">
        <w:rPr>
          <w:vertAlign w:val="subscript"/>
          <w:lang w:val="en-US"/>
        </w:rPr>
        <w:t xml:space="preserve">50 </w:t>
      </w:r>
      <w:r w:rsidRPr="00E43737">
        <w:rPr>
          <w:lang w:val="en-US"/>
        </w:rPr>
        <w:t>for abacavir against laboratory strains of HIV-1IIIB and HIV</w:t>
      </w:r>
      <w:r w:rsidRPr="00E43737">
        <w:rPr>
          <w:lang w:val="en-US"/>
        </w:rPr>
        <w:noBreakHyphen/>
        <w:t>1HXB2 ranged from 1.4 to 5.8 </w:t>
      </w:r>
      <w:r w:rsidRPr="00E43737">
        <w:rPr>
          <w:lang w:val="en-US"/>
        </w:rPr>
        <w:sym w:font="Symbol" w:char="F06D"/>
      </w:r>
      <w:r w:rsidRPr="00E43737">
        <w:rPr>
          <w:lang w:val="en-US"/>
        </w:rPr>
        <w:t xml:space="preserve">M. The </w:t>
      </w:r>
      <w:r w:rsidRPr="00E43737">
        <w:t>median or mean EC</w:t>
      </w:r>
      <w:r w:rsidRPr="00E43737">
        <w:rPr>
          <w:vertAlign w:val="subscript"/>
        </w:rPr>
        <w:t>50</w:t>
      </w:r>
      <w:r w:rsidRPr="00E43737">
        <w:t xml:space="preserve"> values </w:t>
      </w:r>
      <w:r w:rsidRPr="00E43737">
        <w:rPr>
          <w:lang w:val="en-US"/>
        </w:rPr>
        <w:t xml:space="preserve">for lamivudine against laboratory strains of HIV-1 </w:t>
      </w:r>
      <w:r w:rsidRPr="00E43737">
        <w:t>ranged from 0.007 to 2.3 </w:t>
      </w:r>
      <w:r w:rsidRPr="00E43737">
        <w:sym w:font="Symbol" w:char="F06D"/>
      </w:r>
      <w:r w:rsidRPr="00E43737">
        <w:t xml:space="preserve">M. </w:t>
      </w:r>
      <w:r w:rsidRPr="00E43737">
        <w:rPr>
          <w:lang w:val="en-US"/>
        </w:rPr>
        <w:t>The mean EC</w:t>
      </w:r>
      <w:r w:rsidRPr="00E43737">
        <w:rPr>
          <w:vertAlign w:val="subscript"/>
          <w:lang w:val="en-US"/>
        </w:rPr>
        <w:t>50</w:t>
      </w:r>
      <w:r w:rsidRPr="00E43737">
        <w:rPr>
          <w:lang w:val="en-US"/>
        </w:rPr>
        <w:t xml:space="preserve"> against laboratory strains of HIV-2 </w:t>
      </w:r>
      <w:r w:rsidRPr="00E43737">
        <w:rPr>
          <w:iCs/>
          <w:lang w:val="en-US"/>
        </w:rPr>
        <w:t xml:space="preserve">(LAV2 and EHO) ranged </w:t>
      </w:r>
      <w:r w:rsidRPr="00E43737">
        <w:rPr>
          <w:lang w:val="en-US"/>
        </w:rPr>
        <w:t>from 1.57 to 7.5 </w:t>
      </w:r>
      <w:r w:rsidRPr="00E43737">
        <w:rPr>
          <w:lang w:val="en-US"/>
        </w:rPr>
        <w:sym w:font="Symbol" w:char="F06D"/>
      </w:r>
      <w:r w:rsidRPr="00E43737">
        <w:rPr>
          <w:lang w:val="en-US"/>
        </w:rPr>
        <w:t xml:space="preserve">M for abacavir and from </w:t>
      </w:r>
      <w:r w:rsidRPr="00E43737">
        <w:t>0.16 to 0.51 </w:t>
      </w:r>
      <w:r w:rsidRPr="00E43737">
        <w:sym w:font="Symbol" w:char="F06D"/>
      </w:r>
      <w:r w:rsidRPr="00E43737">
        <w:t xml:space="preserve">M for lamivudine. </w:t>
      </w:r>
    </w:p>
    <w:p w14:paraId="559FE58A" w14:textId="77777777" w:rsidR="0044256A" w:rsidRPr="00E43737" w:rsidRDefault="0044256A" w:rsidP="0044256A">
      <w:pPr>
        <w:rPr>
          <w:lang w:val="en-US"/>
        </w:rPr>
      </w:pPr>
    </w:p>
    <w:p w14:paraId="7235CFAC" w14:textId="77777777" w:rsidR="0044256A" w:rsidRPr="00E43737" w:rsidRDefault="0044256A" w:rsidP="0044256A">
      <w:pPr>
        <w:rPr>
          <w:lang w:val="en-US"/>
        </w:rPr>
      </w:pPr>
      <w:r w:rsidRPr="00E43737">
        <w:rPr>
          <w:lang w:val="en-US"/>
        </w:rPr>
        <w:t>The EC</w:t>
      </w:r>
      <w:r w:rsidRPr="00E43737">
        <w:rPr>
          <w:vertAlign w:val="subscript"/>
          <w:lang w:val="en-US"/>
        </w:rPr>
        <w:t>50</w:t>
      </w:r>
      <w:r w:rsidRPr="00E43737">
        <w:rPr>
          <w:lang w:val="en-US"/>
        </w:rPr>
        <w:t xml:space="preserve"> values of abacavir against HIV-1 Group M subtypes (A-G) ranged from 0.002 to 1.179 </w:t>
      </w:r>
      <w:r w:rsidRPr="00E43737">
        <w:rPr>
          <w:lang w:val="en-US"/>
        </w:rPr>
        <w:sym w:font="Symbol" w:char="F06D"/>
      </w:r>
      <w:r w:rsidRPr="00E43737">
        <w:rPr>
          <w:lang w:val="en-US"/>
        </w:rPr>
        <w:t>M, against Group O from 0.022 to 1.21 </w:t>
      </w:r>
      <w:r w:rsidRPr="00E43737">
        <w:rPr>
          <w:lang w:val="en-US"/>
        </w:rPr>
        <w:sym w:font="Symbol" w:char="F06D"/>
      </w:r>
      <w:r w:rsidRPr="00E43737">
        <w:rPr>
          <w:lang w:val="en-US"/>
        </w:rPr>
        <w:t>M, and against HIV-2 isolates, from 0.024 to 0.49 </w:t>
      </w:r>
      <w:r w:rsidRPr="00E43737">
        <w:rPr>
          <w:lang w:val="en-US"/>
        </w:rPr>
        <w:sym w:font="Symbol" w:char="F06D"/>
      </w:r>
      <w:r w:rsidRPr="00E43737">
        <w:rPr>
          <w:lang w:val="en-US"/>
        </w:rPr>
        <w:t>M. For lamivudine, the EC</w:t>
      </w:r>
      <w:r w:rsidRPr="00E43737">
        <w:rPr>
          <w:vertAlign w:val="subscript"/>
          <w:lang w:val="en-US"/>
        </w:rPr>
        <w:t xml:space="preserve">50 </w:t>
      </w:r>
      <w:r w:rsidRPr="00E43737">
        <w:rPr>
          <w:lang w:val="en-US"/>
        </w:rPr>
        <w:t xml:space="preserve">values against </w:t>
      </w:r>
      <w:r w:rsidRPr="00E43737">
        <w:t>HIV-1 subtypes (A-G) ranged from 0.001 to 0.170 </w:t>
      </w:r>
      <w:r w:rsidRPr="00E43737">
        <w:sym w:font="Symbol" w:char="F06D"/>
      </w:r>
      <w:r w:rsidRPr="00E43737">
        <w:t xml:space="preserve">M, against Group O from </w:t>
      </w:r>
      <w:r w:rsidRPr="00E43737">
        <w:rPr>
          <w:lang w:val="en-US"/>
        </w:rPr>
        <w:t>0.030 to 0.160 </w:t>
      </w:r>
      <w:r w:rsidRPr="00E43737">
        <w:rPr>
          <w:lang w:val="en-US"/>
        </w:rPr>
        <w:sym w:font="Symbol" w:char="F06D"/>
      </w:r>
      <w:r w:rsidRPr="00E43737">
        <w:rPr>
          <w:lang w:val="en-US"/>
        </w:rPr>
        <w:t>M</w:t>
      </w:r>
      <w:r w:rsidRPr="00E43737">
        <w:t xml:space="preserve"> and against HIV-2 isolates from 0.002 to </w:t>
      </w:r>
      <w:r w:rsidRPr="00E43737">
        <w:rPr>
          <w:lang w:val="en-US"/>
        </w:rPr>
        <w:t>0.120 </w:t>
      </w:r>
      <w:r w:rsidRPr="00E43737">
        <w:rPr>
          <w:lang w:val="en-US"/>
        </w:rPr>
        <w:sym w:font="Symbol" w:char="F06D"/>
      </w:r>
      <w:r w:rsidRPr="00E43737">
        <w:rPr>
          <w:lang w:val="en-US"/>
        </w:rPr>
        <w:t>M in peripheral blood mononuclear cells.</w:t>
      </w:r>
    </w:p>
    <w:p w14:paraId="156CF2F2" w14:textId="77777777" w:rsidR="0044256A" w:rsidRPr="00E43737" w:rsidRDefault="0044256A" w:rsidP="0044256A">
      <w:pPr>
        <w:rPr>
          <w:lang w:val="en-US"/>
        </w:rPr>
      </w:pPr>
    </w:p>
    <w:p w14:paraId="0FB0F254" w14:textId="3B3AE761" w:rsidR="0044256A" w:rsidRPr="00E43737" w:rsidRDefault="0044256A" w:rsidP="0044256A">
      <w:r w:rsidRPr="00E43737">
        <w:rPr>
          <w:lang w:val="en-US"/>
        </w:rPr>
        <w:t xml:space="preserve">Baseline </w:t>
      </w:r>
      <w:r w:rsidRPr="00E43737">
        <w:t xml:space="preserve">HIV-1 samples from therapy-naive subjects with no amino acid substitutions associated with </w:t>
      </w:r>
      <w:r w:rsidR="00800C2D" w:rsidRPr="00E43737">
        <w:rPr>
          <w:i/>
          <w:szCs w:val="22"/>
          <w:lang w:val="en-US"/>
        </w:rPr>
        <w:t>resistance</w:t>
      </w:r>
      <w:r w:rsidRPr="00E43737">
        <w:rPr>
          <w:lang w:val="en-US"/>
        </w:rPr>
        <w:t xml:space="preserve"> have been evaluated u</w:t>
      </w:r>
      <w:r w:rsidRPr="00E43737">
        <w:t xml:space="preserve">sing either the multi-cycle Virco </w:t>
      </w:r>
      <w:proofErr w:type="spellStart"/>
      <w:r w:rsidRPr="00E43737">
        <w:t>Antivirogram</w:t>
      </w:r>
      <w:proofErr w:type="spellEnd"/>
      <w:r w:rsidRPr="00E43737">
        <w:t xml:space="preserve">™ assay (n=92 from COL40263) or the </w:t>
      </w:r>
      <w:r w:rsidRPr="00E43737">
        <w:rPr>
          <w:lang w:val="en-US"/>
        </w:rPr>
        <w:t xml:space="preserve">the single cycle Monogram Biosciences </w:t>
      </w:r>
      <w:proofErr w:type="spellStart"/>
      <w:r w:rsidRPr="00E43737">
        <w:rPr>
          <w:lang w:val="en-US"/>
        </w:rPr>
        <w:t>PhenoSense</w:t>
      </w:r>
      <w:proofErr w:type="spellEnd"/>
      <w:r w:rsidRPr="00E43737">
        <w:rPr>
          <w:lang w:val="en-US"/>
        </w:rPr>
        <w:t xml:space="preserve">™ assay (n=138 from ESS30009). These resulted in </w:t>
      </w:r>
      <w:r w:rsidRPr="00E43737">
        <w:t>median EC</w:t>
      </w:r>
      <w:r w:rsidRPr="00E43737">
        <w:rPr>
          <w:vertAlign w:val="subscript"/>
        </w:rPr>
        <w:t>50</w:t>
      </w:r>
      <w:r w:rsidRPr="00E43737">
        <w:t xml:space="preserve"> values of 0.912 </w:t>
      </w:r>
      <w:r w:rsidRPr="00E43737">
        <w:sym w:font="Symbol" w:char="F06D"/>
      </w:r>
      <w:r w:rsidRPr="00E43737">
        <w:t>M (range: 0.493 to 5.017 </w:t>
      </w:r>
      <w:r w:rsidRPr="00E43737">
        <w:sym w:font="Symbol" w:char="F06D"/>
      </w:r>
      <w:r w:rsidRPr="00E43737">
        <w:t>M) and 1.26</w:t>
      </w:r>
      <w:r w:rsidRPr="00E43737">
        <w:rPr>
          <w:i/>
          <w:iCs/>
          <w:u w:val="single"/>
          <w:lang w:val="en-US"/>
        </w:rPr>
        <w:t xml:space="preserve"> </w:t>
      </w:r>
      <w:r w:rsidRPr="00E43737">
        <w:rPr>
          <w:iCs/>
          <w:lang w:val="en-US"/>
        </w:rPr>
        <w:t>µ</w:t>
      </w:r>
      <w:r w:rsidRPr="00E43737">
        <w:rPr>
          <w:lang w:val="en-US"/>
        </w:rPr>
        <w:t>M (range 0.72 to 1.91 </w:t>
      </w:r>
      <w:r w:rsidRPr="00E43737">
        <w:rPr>
          <w:lang w:val="en-US"/>
        </w:rPr>
        <w:sym w:font="Symbol" w:char="F06D"/>
      </w:r>
      <w:r w:rsidRPr="00E43737">
        <w:rPr>
          <w:lang w:val="en-US"/>
        </w:rPr>
        <w:t>M) respectively for abacavir,</w:t>
      </w:r>
      <w:r w:rsidRPr="00E43737">
        <w:t xml:space="preserve"> and median EC</w:t>
      </w:r>
      <w:r w:rsidRPr="00E43737">
        <w:rPr>
          <w:vertAlign w:val="subscript"/>
        </w:rPr>
        <w:t>50</w:t>
      </w:r>
      <w:r w:rsidRPr="00E43737">
        <w:t xml:space="preserve"> values of 0.429 </w:t>
      </w:r>
      <w:r w:rsidRPr="00E43737">
        <w:sym w:font="Symbol" w:char="F06D"/>
      </w:r>
      <w:r w:rsidRPr="00E43737">
        <w:t>M (range: 0.200 to 2.007 </w:t>
      </w:r>
      <w:r w:rsidRPr="00E43737">
        <w:sym w:font="Symbol" w:char="F06D"/>
      </w:r>
      <w:r w:rsidRPr="00E43737">
        <w:t>M) and 2.38 </w:t>
      </w:r>
      <w:r w:rsidRPr="00E43737">
        <w:sym w:font="Symbol" w:char="F06D"/>
      </w:r>
      <w:r w:rsidRPr="00E43737">
        <w:t>M (1.37 to 3.68 </w:t>
      </w:r>
      <w:r w:rsidRPr="00E43737">
        <w:sym w:font="Symbol" w:char="F06D"/>
      </w:r>
      <w:r w:rsidRPr="00E43737">
        <w:t xml:space="preserve">M) </w:t>
      </w:r>
      <w:r w:rsidRPr="00E43737">
        <w:rPr>
          <w:lang w:val="en-US"/>
        </w:rPr>
        <w:t>respectively</w:t>
      </w:r>
      <w:r w:rsidRPr="00E43737">
        <w:t xml:space="preserve"> for lamivudine. </w:t>
      </w:r>
    </w:p>
    <w:p w14:paraId="124D2DC7" w14:textId="77777777" w:rsidR="0044256A" w:rsidRPr="00E43737" w:rsidRDefault="0044256A" w:rsidP="0044256A"/>
    <w:p w14:paraId="35E1D3AE" w14:textId="581E2D38" w:rsidR="0044256A" w:rsidRPr="00E43737" w:rsidRDefault="0044256A" w:rsidP="0044256A">
      <w:bookmarkStart w:id="65" w:name="OLE_LINK1"/>
      <w:bookmarkStart w:id="66" w:name="OLE_LINK2"/>
      <w:r w:rsidRPr="00E43737">
        <w:rPr>
          <w:lang w:val="en-US"/>
        </w:rPr>
        <w:t xml:space="preserve">Phenotypic susceptibility analyses of clinical isolates from antiretroviral-naïve patients with HIV-1 Group M non-B subtypes in three studies have each </w:t>
      </w:r>
      <w:r w:rsidRPr="00E43737">
        <w:t>reported that all viruses were fully susceptible to both abacavir and lamivudine;</w:t>
      </w:r>
      <w:r w:rsidRPr="00E43737">
        <w:rPr>
          <w:lang w:val="en-US"/>
        </w:rPr>
        <w:t xml:space="preserve"> </w:t>
      </w:r>
      <w:r w:rsidRPr="00E43737">
        <w:t xml:space="preserve">one study of 104 </w:t>
      </w:r>
      <w:r w:rsidRPr="00E43737">
        <w:rPr>
          <w:lang w:val="en-US"/>
        </w:rPr>
        <w:t xml:space="preserve">isolates </w:t>
      </w:r>
      <w:r w:rsidRPr="00E43737">
        <w:t xml:space="preserve">that included subtypes A and A1 (n=26), C (n=1), D (n=66), and the circulating recombinant forms (CRFs) AD (n=9), CD (n=1), and a complex inter-subtype </w:t>
      </w:r>
      <w:proofErr w:type="spellStart"/>
      <w:r w:rsidRPr="00E43737">
        <w:t>recombinant_cpx</w:t>
      </w:r>
      <w:proofErr w:type="spellEnd"/>
      <w:r w:rsidRPr="00E43737">
        <w:t xml:space="preserve"> (n=1) a second study of 18 isolates including subtype G (n=14) and CRF_AG (n=4) from Nigeria, and a third study of </w:t>
      </w:r>
      <w:r w:rsidRPr="00E43737">
        <w:rPr>
          <w:lang w:val="en-US"/>
        </w:rPr>
        <w:t>six isolates (n=4 CRF_AG, n=1 A and n=1 undetermined) from Abidjan (Côte d'Ivoire)</w:t>
      </w:r>
      <w:r w:rsidRPr="00E43737">
        <w:t xml:space="preserve">. </w:t>
      </w:r>
    </w:p>
    <w:p w14:paraId="33829061" w14:textId="77777777" w:rsidR="0044256A" w:rsidRPr="00E43737" w:rsidRDefault="0044256A" w:rsidP="0044256A">
      <w:r w:rsidRPr="00E43737">
        <w:rPr>
          <w:lang w:val="en-US"/>
        </w:rPr>
        <w:t xml:space="preserve"> </w:t>
      </w:r>
    </w:p>
    <w:p w14:paraId="32E9AEBC" w14:textId="18B99084" w:rsidR="0044256A" w:rsidRPr="00E43737" w:rsidRDefault="0044256A" w:rsidP="0044256A">
      <w:pPr>
        <w:rPr>
          <w:lang w:val="en-US"/>
        </w:rPr>
      </w:pPr>
      <w:r w:rsidRPr="00E43737">
        <w:t>HIV-1 isolates (CRF01_AE, n=12; CRF02_AG, n=12; and Subtype C or CRF_AC, n=13) from 37 untreated patients in Africa and Asia were susceptible to abacavir (</w:t>
      </w:r>
      <w:r w:rsidRPr="00E43737">
        <w:rPr>
          <w:rFonts w:eastAsia="MS Mincho"/>
        </w:rPr>
        <w:t>IC</w:t>
      </w:r>
      <w:r w:rsidRPr="00E43737">
        <w:rPr>
          <w:rFonts w:eastAsia="MS Mincho"/>
          <w:vertAlign w:val="subscript"/>
        </w:rPr>
        <w:t>50</w:t>
      </w:r>
      <w:r w:rsidRPr="00E43737">
        <w:rPr>
          <w:rFonts w:eastAsia="MS Mincho"/>
        </w:rPr>
        <w:t xml:space="preserve"> </w:t>
      </w:r>
      <w:r w:rsidRPr="00E43737">
        <w:t xml:space="preserve">fold changes </w:t>
      </w:r>
      <w:r w:rsidRPr="00E43737">
        <w:rPr>
          <w:rFonts w:eastAsia="MS Mincho"/>
        </w:rPr>
        <w:t>&lt;2.5), and</w:t>
      </w:r>
      <w:r w:rsidRPr="00E43737">
        <w:t xml:space="preserve"> lamivudine (</w:t>
      </w:r>
      <w:r w:rsidRPr="00E43737">
        <w:rPr>
          <w:rFonts w:eastAsia="MS Mincho"/>
        </w:rPr>
        <w:t>IC</w:t>
      </w:r>
      <w:r w:rsidRPr="00E43737">
        <w:rPr>
          <w:rFonts w:eastAsia="MS Mincho"/>
          <w:vertAlign w:val="subscript"/>
        </w:rPr>
        <w:t>50</w:t>
      </w:r>
      <w:r w:rsidRPr="00E43737">
        <w:rPr>
          <w:rFonts w:eastAsia="MS Mincho"/>
        </w:rPr>
        <w:t xml:space="preserve"> </w:t>
      </w:r>
      <w:r w:rsidRPr="00E43737">
        <w:t>fold changes</w:t>
      </w:r>
      <w:r w:rsidRPr="00E43737">
        <w:rPr>
          <w:rFonts w:eastAsia="MS Mincho"/>
        </w:rPr>
        <w:t xml:space="preserve">&lt;3.0), </w:t>
      </w:r>
      <w:r w:rsidRPr="00E43737">
        <w:t>except for two CRF02_AG isolates with fold-changes of 2.9 and 3.4 for abacavir</w:t>
      </w:r>
      <w:r w:rsidRPr="00E43737">
        <w:rPr>
          <w:lang w:val="en-US"/>
        </w:rPr>
        <w:t xml:space="preserve">. Group O isolates from antiviral naïve patients tested for lamivudine activity were highly sensitive. </w:t>
      </w:r>
      <w:del w:id="67" w:author="Author">
        <w:r w:rsidRPr="00E43737" w:rsidDel="008A3F13">
          <w:rPr>
            <w:lang w:val="en-US"/>
          </w:rPr>
          <w:delText xml:space="preserve"> </w:delText>
        </w:r>
      </w:del>
    </w:p>
    <w:bookmarkEnd w:id="65"/>
    <w:bookmarkEnd w:id="66"/>
    <w:p w14:paraId="49E11F70" w14:textId="77777777" w:rsidR="0044256A" w:rsidRPr="00E43737" w:rsidRDefault="0044256A" w:rsidP="0044256A"/>
    <w:p w14:paraId="5C7FEDEB" w14:textId="77777777" w:rsidR="0044256A" w:rsidRPr="00E43737" w:rsidRDefault="0044256A" w:rsidP="0044256A">
      <w:r w:rsidRPr="00E43737">
        <w:rPr>
          <w:lang w:val="en-US"/>
        </w:rPr>
        <w:t xml:space="preserve">The combination of abacavir and lamivudine has demonstrated antiviral activity in cell culture </w:t>
      </w:r>
      <w:r w:rsidRPr="00E43737">
        <w:t xml:space="preserve">against non-subtype B isolates and HIV-2 isolates with equivalent antiviral activity as for subtype B isolates. </w:t>
      </w:r>
    </w:p>
    <w:p w14:paraId="32D72F3B" w14:textId="77777777" w:rsidR="0044256A" w:rsidRPr="00E43737" w:rsidRDefault="0044256A" w:rsidP="0044256A">
      <w:pPr>
        <w:widowControl w:val="0"/>
        <w:rPr>
          <w:u w:val="single"/>
        </w:rPr>
      </w:pPr>
    </w:p>
    <w:p w14:paraId="043BC2A1" w14:textId="77777777" w:rsidR="0044256A" w:rsidRPr="00E43737" w:rsidRDefault="0044256A" w:rsidP="0044256A">
      <w:pPr>
        <w:widowControl w:val="0"/>
        <w:rPr>
          <w:u w:val="single"/>
        </w:rPr>
      </w:pPr>
      <w:r w:rsidRPr="00E43737">
        <w:rPr>
          <w:u w:val="single"/>
        </w:rPr>
        <w:t>Resistance</w:t>
      </w:r>
    </w:p>
    <w:p w14:paraId="03A645F3" w14:textId="77777777" w:rsidR="0044256A" w:rsidRPr="00E43737" w:rsidRDefault="0044256A" w:rsidP="0044256A">
      <w:pPr>
        <w:widowControl w:val="0"/>
        <w:rPr>
          <w:szCs w:val="22"/>
          <w:lang w:val="en-US"/>
        </w:rPr>
      </w:pPr>
    </w:p>
    <w:p w14:paraId="61D1DC81" w14:textId="2347FD2D" w:rsidR="0044256A" w:rsidRPr="00E43737" w:rsidRDefault="0044256A" w:rsidP="0044256A">
      <w:pPr>
        <w:widowControl w:val="0"/>
        <w:rPr>
          <w:i/>
          <w:iCs/>
          <w:szCs w:val="22"/>
        </w:rPr>
      </w:pPr>
      <w:r w:rsidRPr="00E43737">
        <w:rPr>
          <w:i/>
          <w:iCs/>
          <w:szCs w:val="22"/>
        </w:rPr>
        <w:t>In vivo resistance</w:t>
      </w:r>
    </w:p>
    <w:p w14:paraId="4B0533BA" w14:textId="11982CFF" w:rsidR="0044256A" w:rsidRPr="00E43737" w:rsidRDefault="0044256A" w:rsidP="0044256A">
      <w:r w:rsidRPr="00E43737">
        <w:rPr>
          <w:lang w:val="en-US"/>
        </w:rPr>
        <w:t xml:space="preserve">Abacavir-resistant isolates of HIV-1 have been selected </w:t>
      </w:r>
      <w:r w:rsidRPr="00E43737">
        <w:rPr>
          <w:i/>
          <w:lang w:val="en-US"/>
        </w:rPr>
        <w:t>in-vitro</w:t>
      </w:r>
      <w:r w:rsidRPr="00E43737">
        <w:rPr>
          <w:lang w:val="en-US"/>
        </w:rPr>
        <w:t xml:space="preserve"> </w:t>
      </w:r>
      <w:r w:rsidRPr="00E43737">
        <w:t>in wild-type strain HIV</w:t>
      </w:r>
      <w:r w:rsidRPr="00E43737">
        <w:noBreakHyphen/>
        <w:t xml:space="preserve">1 (HXB2) </w:t>
      </w:r>
      <w:r w:rsidRPr="00E43737">
        <w:rPr>
          <w:lang w:val="en-US"/>
        </w:rPr>
        <w:t>and are associated with specific genotypic changes in the RT codon region (codons M184V, K65R, L74V and Y115). Selection for the M184V mutation occurred first and resulted in a two fold increase in IC</w:t>
      </w:r>
      <w:r w:rsidRPr="00E43737">
        <w:rPr>
          <w:vertAlign w:val="subscript"/>
          <w:lang w:val="en-US"/>
        </w:rPr>
        <w:t>50</w:t>
      </w:r>
      <w:r w:rsidRPr="00E43737">
        <w:rPr>
          <w:lang w:val="en-US"/>
        </w:rPr>
        <w:t xml:space="preserve">. </w:t>
      </w:r>
      <w:del w:id="68" w:author="Author">
        <w:r w:rsidRPr="00E43737" w:rsidDel="008A3F13">
          <w:rPr>
            <w:lang w:val="en-US"/>
          </w:rPr>
          <w:delText xml:space="preserve"> </w:delText>
        </w:r>
      </w:del>
      <w:r w:rsidRPr="00E43737">
        <w:rPr>
          <w:lang w:val="en-US"/>
        </w:rPr>
        <w:t xml:space="preserve">Continued passage in increasing concentrations of drug resulted in selection for </w:t>
      </w:r>
      <w:r w:rsidRPr="00E43737">
        <w:t>double RT mutants 65R/184V and 74V/184V or triple RT mutant 74V/115Y/184V. Two mutations conferred a 7- to 8</w:t>
      </w:r>
      <w:r w:rsidRPr="00E43737">
        <w:noBreakHyphen/>
        <w:t>fold change in abacavir susceptibility and combinations of three mutations were required to confer more than an 8-fold change in susceptibility. Passage with a zidovudine resistant clinical isolate RTMC also selected for the 184V mutation.</w:t>
      </w:r>
    </w:p>
    <w:p w14:paraId="219E51DF" w14:textId="77777777" w:rsidR="0044256A" w:rsidRPr="00E43737" w:rsidRDefault="0044256A" w:rsidP="0044256A"/>
    <w:p w14:paraId="51B78FAF" w14:textId="1602EDD5" w:rsidR="00800C2D" w:rsidRPr="00E43737" w:rsidRDefault="00800C2D" w:rsidP="0044256A">
      <w:pPr>
        <w:widowControl w:val="0"/>
        <w:rPr>
          <w:color w:val="000000"/>
          <w:szCs w:val="22"/>
          <w:lang w:val="en-US"/>
        </w:rPr>
      </w:pPr>
      <w:r w:rsidRPr="00E43737">
        <w:rPr>
          <w:szCs w:val="22"/>
          <w:lang w:val="en-US"/>
        </w:rPr>
        <w:t xml:space="preserve">HIV-1 resistance to lamivudine involves the development of a M184I or, more commonly, M184V amino acid change close to the active site of the viral RT. </w:t>
      </w:r>
      <w:r w:rsidR="0044256A" w:rsidRPr="00E43737">
        <w:t>Passage of HIV-1 (HXB2) in the presence of increasing 3TC concentrations results in high-level (&gt;100 to &gt;500-fold) lamivudine-resistant viruses and the RT M184I or V mutation is rapidly selected. The IC</w:t>
      </w:r>
      <w:r w:rsidR="0044256A" w:rsidRPr="00E43737">
        <w:rPr>
          <w:vertAlign w:val="subscript"/>
        </w:rPr>
        <w:t>50</w:t>
      </w:r>
      <w:r w:rsidR="0044256A" w:rsidRPr="00E43737">
        <w:t xml:space="preserve"> for wild-type HXB2 is 0.24 to 0.6 </w:t>
      </w:r>
      <w:r w:rsidR="0044256A" w:rsidRPr="00E43737">
        <w:sym w:font="Symbol" w:char="F06D"/>
      </w:r>
      <w:r w:rsidR="0044256A" w:rsidRPr="00E43737">
        <w:t>M, while the IC</w:t>
      </w:r>
      <w:r w:rsidR="0044256A" w:rsidRPr="00E43737">
        <w:rPr>
          <w:vertAlign w:val="subscript"/>
        </w:rPr>
        <w:t>50</w:t>
      </w:r>
      <w:r w:rsidR="0044256A" w:rsidRPr="00E43737">
        <w:t xml:space="preserve"> for M184V containing HXB2 is &gt;100 to 500 </w:t>
      </w:r>
      <w:r w:rsidR="0044256A" w:rsidRPr="00E43737">
        <w:sym w:font="Symbol" w:char="F06D"/>
      </w:r>
      <w:r w:rsidR="0044256A" w:rsidRPr="00E43737">
        <w:t>M</w:t>
      </w:r>
      <w:r w:rsidR="00F461DF" w:rsidRPr="00E43737">
        <w:t>.</w:t>
      </w:r>
      <w:r w:rsidRPr="00E43737">
        <w:rPr>
          <w:color w:val="000000"/>
          <w:szCs w:val="22"/>
          <w:lang w:val="en-US"/>
        </w:rPr>
        <w:t xml:space="preserve"> </w:t>
      </w:r>
    </w:p>
    <w:p w14:paraId="0A1004D8" w14:textId="77777777" w:rsidR="00F461DF" w:rsidRPr="00E43737" w:rsidRDefault="00F461DF" w:rsidP="0044256A">
      <w:pPr>
        <w:widowControl w:val="0"/>
        <w:rPr>
          <w:color w:val="000000"/>
          <w:szCs w:val="22"/>
          <w:lang w:val="en-US"/>
        </w:rPr>
      </w:pPr>
    </w:p>
    <w:p w14:paraId="239684E6" w14:textId="77777777" w:rsidR="00F461DF" w:rsidRPr="00180210" w:rsidRDefault="00F461DF" w:rsidP="00A53B93">
      <w:pPr>
        <w:keepNext/>
        <w:rPr>
          <w:u w:val="single"/>
        </w:rPr>
      </w:pPr>
      <w:r w:rsidRPr="00180210">
        <w:rPr>
          <w:u w:val="single"/>
        </w:rPr>
        <w:t>Antiviral therapy According to Genotypic/Phenotypic Resistance</w:t>
      </w:r>
    </w:p>
    <w:p w14:paraId="60752865" w14:textId="77777777" w:rsidR="00800C2D" w:rsidRPr="00E43737" w:rsidRDefault="00800C2D" w:rsidP="00A53B93">
      <w:pPr>
        <w:keepNext/>
        <w:rPr>
          <w:szCs w:val="22"/>
          <w:lang w:val="en-US"/>
        </w:rPr>
      </w:pPr>
    </w:p>
    <w:p w14:paraId="310C867D" w14:textId="74C92ED9" w:rsidR="005A0BD4" w:rsidRDefault="00800C2D" w:rsidP="00A53B93">
      <w:pPr>
        <w:keepNext/>
        <w:rPr>
          <w:i/>
          <w:iCs/>
          <w:szCs w:val="22"/>
        </w:rPr>
      </w:pPr>
      <w:r w:rsidRPr="00E43737">
        <w:rPr>
          <w:i/>
          <w:iCs/>
          <w:szCs w:val="22"/>
        </w:rPr>
        <w:t>In vivo resistance (Therapy-naïve patients)</w:t>
      </w:r>
    </w:p>
    <w:p w14:paraId="4890401A" w14:textId="77777777" w:rsidR="00800C2D" w:rsidRPr="00E43737" w:rsidRDefault="00800C2D" w:rsidP="00A53B93">
      <w:pPr>
        <w:keepNext/>
        <w:rPr>
          <w:i/>
          <w:szCs w:val="22"/>
        </w:rPr>
      </w:pPr>
      <w:r w:rsidRPr="00E43737">
        <w:rPr>
          <w:szCs w:val="22"/>
          <w:lang w:val="en-US"/>
        </w:rPr>
        <w:t>The M184V or M184I variants arise in HIV-1 infected patients treated with lamivudine-containing antiretroviral therapy.</w:t>
      </w:r>
    </w:p>
    <w:p w14:paraId="60F8055A" w14:textId="77777777" w:rsidR="00800C2D" w:rsidRPr="00E43737" w:rsidRDefault="00800C2D">
      <w:pPr>
        <w:widowControl w:val="0"/>
        <w:rPr>
          <w:szCs w:val="22"/>
        </w:rPr>
      </w:pPr>
    </w:p>
    <w:p w14:paraId="25F23AB8" w14:textId="60F63D61" w:rsidR="00800C2D" w:rsidRPr="00E43737" w:rsidRDefault="00800C2D">
      <w:pPr>
        <w:widowControl w:val="0"/>
        <w:rPr>
          <w:szCs w:val="22"/>
        </w:rPr>
      </w:pPr>
      <w:r w:rsidRPr="00E43737">
        <w:rPr>
          <w:szCs w:val="22"/>
        </w:rPr>
        <w:t xml:space="preserve">Isolates from most patients experiencing virological failure with a regimen containing abacavir in </w:t>
      </w:r>
      <w:r w:rsidRPr="00E43737">
        <w:rPr>
          <w:szCs w:val="22"/>
        </w:rPr>
        <w:lastRenderedPageBreak/>
        <w:t xml:space="preserve">pivotal clinical trials showed either no NRTI-related changes from baseline (45%) or only M184V or M184I selection (45%). The overall selection frequency for M184V or M184I was high (54%), and less common was the selection of L74V (5%), K65R (1%) and Y115F (1%) (see </w:t>
      </w:r>
      <w:r w:rsidR="00F461DF" w:rsidRPr="00E43737">
        <w:rPr>
          <w:szCs w:val="22"/>
        </w:rPr>
        <w:t>table below</w:t>
      </w:r>
      <w:r w:rsidRPr="00E43737">
        <w:rPr>
          <w:szCs w:val="22"/>
        </w:rPr>
        <w:t>). The inclusion of zidovudine in the regimen has been found to reduce the frequency of L74V and K65R selection in the presence of abacavir (with zidovudine: 0/40, without zidovudine: 15/192, 8%).</w:t>
      </w:r>
    </w:p>
    <w:p w14:paraId="58C36355" w14:textId="77777777" w:rsidR="00800C2D" w:rsidRPr="00E43737" w:rsidRDefault="00800C2D">
      <w:pPr>
        <w:widowControl w:val="0"/>
        <w:rPr>
          <w:color w:val="000000"/>
          <w:szCs w:val="22"/>
        </w:rPr>
      </w:pPr>
    </w:p>
    <w:tbl>
      <w:tblPr>
        <w:tblW w:w="4569"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659"/>
        <w:gridCol w:w="1671"/>
        <w:gridCol w:w="1672"/>
        <w:gridCol w:w="1672"/>
        <w:gridCol w:w="1671"/>
      </w:tblGrid>
      <w:tr w:rsidR="00800C2D" w:rsidRPr="00E43737" w14:paraId="4F3805D4" w14:textId="77777777">
        <w:trPr>
          <w:trHeight w:val="525"/>
        </w:trPr>
        <w:tc>
          <w:tcPr>
            <w:tcW w:w="994" w:type="pct"/>
            <w:vAlign w:val="center"/>
          </w:tcPr>
          <w:p w14:paraId="5AC6A073" w14:textId="77777777" w:rsidR="00800C2D" w:rsidRPr="00E43737" w:rsidRDefault="00800C2D" w:rsidP="00F461DF">
            <w:pPr>
              <w:pStyle w:val="tabletextNS"/>
              <w:keepNext/>
              <w:widowControl w:val="0"/>
              <w:jc w:val="center"/>
              <w:rPr>
                <w:rFonts w:ascii="Times New Roman" w:hAnsi="Times New Roman" w:cs="Times New Roman"/>
                <w:b/>
                <w:bCs/>
                <w:sz w:val="22"/>
                <w:szCs w:val="22"/>
                <w:lang w:eastAsia="en-GB"/>
              </w:rPr>
            </w:pPr>
            <w:r w:rsidRPr="00E43737">
              <w:rPr>
                <w:rFonts w:ascii="Times New Roman" w:hAnsi="Times New Roman" w:cs="Times New Roman"/>
                <w:b/>
                <w:bCs/>
                <w:sz w:val="22"/>
                <w:szCs w:val="22"/>
                <w:lang w:eastAsia="en-GB"/>
              </w:rPr>
              <w:t>Therapy</w:t>
            </w:r>
          </w:p>
        </w:tc>
        <w:tc>
          <w:tcPr>
            <w:tcW w:w="1001" w:type="pct"/>
            <w:vAlign w:val="center"/>
          </w:tcPr>
          <w:p w14:paraId="11063D30" w14:textId="77777777" w:rsidR="00800C2D" w:rsidRPr="00E43737" w:rsidRDefault="00800C2D" w:rsidP="00F461DF">
            <w:pPr>
              <w:pStyle w:val="tabletextNS"/>
              <w:keepNext/>
              <w:widowControl w:val="0"/>
              <w:jc w:val="center"/>
              <w:rPr>
                <w:rFonts w:ascii="Times New Roman" w:hAnsi="Times New Roman" w:cs="Times New Roman"/>
                <w:b/>
                <w:bCs/>
                <w:sz w:val="22"/>
                <w:szCs w:val="22"/>
                <w:lang w:eastAsia="en-GB"/>
              </w:rPr>
            </w:pPr>
          </w:p>
          <w:p w14:paraId="37661302" w14:textId="77777777" w:rsidR="00800C2D" w:rsidRPr="00E43737" w:rsidRDefault="00800C2D" w:rsidP="00F461DF">
            <w:pPr>
              <w:pStyle w:val="tabletextNS"/>
              <w:keepNext/>
              <w:widowControl w:val="0"/>
              <w:jc w:val="center"/>
              <w:rPr>
                <w:rFonts w:ascii="Times New Roman" w:hAnsi="Times New Roman" w:cs="Times New Roman"/>
                <w:b/>
                <w:bCs/>
                <w:sz w:val="22"/>
                <w:szCs w:val="22"/>
                <w:lang w:eastAsia="en-GB"/>
              </w:rPr>
            </w:pPr>
            <w:r w:rsidRPr="00E43737">
              <w:rPr>
                <w:rFonts w:ascii="Times New Roman" w:hAnsi="Times New Roman" w:cs="Times New Roman"/>
                <w:b/>
                <w:bCs/>
                <w:sz w:val="22"/>
                <w:szCs w:val="22"/>
                <w:lang w:eastAsia="en-GB"/>
              </w:rPr>
              <w:t>Abacavir + Combivir</w:t>
            </w:r>
            <w:r w:rsidRPr="00E43737">
              <w:rPr>
                <w:rFonts w:ascii="Times New Roman" w:hAnsi="Times New Roman" w:cs="Times New Roman"/>
                <w:b/>
                <w:bCs/>
                <w:sz w:val="22"/>
                <w:szCs w:val="22"/>
                <w:vertAlign w:val="superscript"/>
                <w:lang w:eastAsia="en-GB"/>
              </w:rPr>
              <w:t>1</w:t>
            </w:r>
          </w:p>
        </w:tc>
        <w:tc>
          <w:tcPr>
            <w:tcW w:w="1002" w:type="pct"/>
            <w:vAlign w:val="center"/>
          </w:tcPr>
          <w:p w14:paraId="61F412E2" w14:textId="77777777" w:rsidR="00800C2D" w:rsidRPr="00E43737" w:rsidRDefault="00800C2D" w:rsidP="00F461DF">
            <w:pPr>
              <w:pStyle w:val="tabletextNS"/>
              <w:keepNext/>
              <w:widowControl w:val="0"/>
              <w:jc w:val="center"/>
              <w:rPr>
                <w:rFonts w:ascii="Times New Roman" w:hAnsi="Times New Roman" w:cs="Times New Roman"/>
                <w:b/>
                <w:bCs/>
                <w:sz w:val="22"/>
                <w:szCs w:val="22"/>
                <w:lang w:eastAsia="en-GB"/>
              </w:rPr>
            </w:pPr>
            <w:r w:rsidRPr="00E43737">
              <w:rPr>
                <w:rFonts w:ascii="Times New Roman" w:hAnsi="Times New Roman" w:cs="Times New Roman"/>
                <w:b/>
                <w:bCs/>
                <w:sz w:val="22"/>
                <w:szCs w:val="22"/>
                <w:lang w:eastAsia="en-GB"/>
              </w:rPr>
              <w:t>Abacavir + lamivudine + NNRTI</w:t>
            </w:r>
          </w:p>
        </w:tc>
        <w:tc>
          <w:tcPr>
            <w:tcW w:w="1002" w:type="pct"/>
            <w:vAlign w:val="center"/>
          </w:tcPr>
          <w:p w14:paraId="6B855C2A" w14:textId="77777777" w:rsidR="00800C2D" w:rsidRPr="00E43737" w:rsidRDefault="00800C2D" w:rsidP="00F461DF">
            <w:pPr>
              <w:pStyle w:val="tabletextNS"/>
              <w:keepNext/>
              <w:widowControl w:val="0"/>
              <w:jc w:val="center"/>
              <w:rPr>
                <w:rFonts w:ascii="Times New Roman" w:hAnsi="Times New Roman" w:cs="Times New Roman"/>
                <w:b/>
                <w:bCs/>
                <w:sz w:val="22"/>
                <w:szCs w:val="22"/>
                <w:lang w:eastAsia="en-GB"/>
              </w:rPr>
            </w:pPr>
            <w:r w:rsidRPr="00E43737">
              <w:rPr>
                <w:rFonts w:ascii="Times New Roman" w:hAnsi="Times New Roman" w:cs="Times New Roman"/>
                <w:b/>
                <w:bCs/>
                <w:sz w:val="22"/>
                <w:szCs w:val="22"/>
                <w:lang w:eastAsia="en-GB"/>
              </w:rPr>
              <w:t>Abacavir + lamivudine + PI (or PI/ritonavir)</w:t>
            </w:r>
          </w:p>
        </w:tc>
        <w:tc>
          <w:tcPr>
            <w:tcW w:w="1001" w:type="pct"/>
            <w:noWrap/>
            <w:vAlign w:val="center"/>
          </w:tcPr>
          <w:p w14:paraId="762D9EF5" w14:textId="77777777" w:rsidR="00800C2D" w:rsidRPr="00E43737" w:rsidRDefault="00800C2D" w:rsidP="00F461DF">
            <w:pPr>
              <w:pStyle w:val="tabletextNS"/>
              <w:keepNext/>
              <w:widowControl w:val="0"/>
              <w:jc w:val="center"/>
              <w:rPr>
                <w:rFonts w:ascii="Times New Roman" w:hAnsi="Times New Roman" w:cs="Times New Roman"/>
                <w:b/>
                <w:bCs/>
                <w:sz w:val="22"/>
                <w:szCs w:val="22"/>
                <w:lang w:eastAsia="en-GB"/>
              </w:rPr>
            </w:pPr>
            <w:r w:rsidRPr="00E43737">
              <w:rPr>
                <w:rFonts w:ascii="Times New Roman" w:hAnsi="Times New Roman" w:cs="Times New Roman"/>
                <w:b/>
                <w:bCs/>
                <w:sz w:val="22"/>
                <w:szCs w:val="22"/>
                <w:lang w:eastAsia="en-GB"/>
              </w:rPr>
              <w:t>Total</w:t>
            </w:r>
          </w:p>
        </w:tc>
      </w:tr>
      <w:tr w:rsidR="00800C2D" w:rsidRPr="00E43737" w14:paraId="2FAE0523" w14:textId="77777777">
        <w:trPr>
          <w:trHeight w:val="255"/>
        </w:trPr>
        <w:tc>
          <w:tcPr>
            <w:tcW w:w="994" w:type="pct"/>
            <w:vAlign w:val="center"/>
          </w:tcPr>
          <w:p w14:paraId="3344745A" w14:textId="77777777" w:rsidR="00800C2D" w:rsidRPr="00E43737" w:rsidRDefault="00800C2D" w:rsidP="00F461DF">
            <w:pPr>
              <w:pStyle w:val="tabletextNS"/>
              <w:keepNext/>
              <w:widowControl w:val="0"/>
              <w:jc w:val="center"/>
              <w:rPr>
                <w:rFonts w:ascii="Times New Roman" w:hAnsi="Times New Roman" w:cs="Times New Roman"/>
                <w:b/>
                <w:bCs/>
                <w:sz w:val="22"/>
                <w:szCs w:val="22"/>
                <w:lang w:eastAsia="en-GB"/>
              </w:rPr>
            </w:pPr>
            <w:r w:rsidRPr="00E43737">
              <w:rPr>
                <w:rFonts w:ascii="Times New Roman" w:hAnsi="Times New Roman" w:cs="Times New Roman"/>
                <w:b/>
                <w:bCs/>
                <w:sz w:val="22"/>
                <w:szCs w:val="22"/>
                <w:lang w:eastAsia="en-GB"/>
              </w:rPr>
              <w:t>Number of Subjects</w:t>
            </w:r>
          </w:p>
        </w:tc>
        <w:tc>
          <w:tcPr>
            <w:tcW w:w="1001" w:type="pct"/>
            <w:vAlign w:val="center"/>
          </w:tcPr>
          <w:p w14:paraId="64306E78"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282</w:t>
            </w:r>
          </w:p>
        </w:tc>
        <w:tc>
          <w:tcPr>
            <w:tcW w:w="1002" w:type="pct"/>
            <w:vAlign w:val="center"/>
          </w:tcPr>
          <w:p w14:paraId="310AE044"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1094</w:t>
            </w:r>
          </w:p>
        </w:tc>
        <w:tc>
          <w:tcPr>
            <w:tcW w:w="1002" w:type="pct"/>
            <w:vAlign w:val="center"/>
          </w:tcPr>
          <w:p w14:paraId="094A4F0C"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909</w:t>
            </w:r>
          </w:p>
        </w:tc>
        <w:tc>
          <w:tcPr>
            <w:tcW w:w="1001" w:type="pct"/>
            <w:vAlign w:val="center"/>
          </w:tcPr>
          <w:p w14:paraId="02C737A2"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2285</w:t>
            </w:r>
          </w:p>
        </w:tc>
      </w:tr>
      <w:tr w:rsidR="00800C2D" w:rsidRPr="00E43737" w14:paraId="74C4E451" w14:textId="77777777">
        <w:trPr>
          <w:trHeight w:val="510"/>
        </w:trPr>
        <w:tc>
          <w:tcPr>
            <w:tcW w:w="994" w:type="pct"/>
            <w:vAlign w:val="center"/>
          </w:tcPr>
          <w:p w14:paraId="4207EDE7" w14:textId="77777777" w:rsidR="00800C2D" w:rsidRPr="00E43737" w:rsidRDefault="00800C2D" w:rsidP="00F461DF">
            <w:pPr>
              <w:pStyle w:val="tabletextNS"/>
              <w:keepNext/>
              <w:widowControl w:val="0"/>
              <w:jc w:val="center"/>
              <w:rPr>
                <w:rFonts w:ascii="Times New Roman" w:hAnsi="Times New Roman" w:cs="Times New Roman"/>
                <w:b/>
                <w:bCs/>
                <w:sz w:val="22"/>
                <w:szCs w:val="22"/>
                <w:lang w:eastAsia="en-GB"/>
              </w:rPr>
            </w:pPr>
            <w:r w:rsidRPr="00E43737">
              <w:rPr>
                <w:rFonts w:ascii="Times New Roman" w:hAnsi="Times New Roman" w:cs="Times New Roman"/>
                <w:b/>
                <w:bCs/>
                <w:sz w:val="22"/>
                <w:szCs w:val="22"/>
                <w:lang w:eastAsia="en-GB"/>
              </w:rPr>
              <w:t>Number of Virological Failures</w:t>
            </w:r>
          </w:p>
        </w:tc>
        <w:tc>
          <w:tcPr>
            <w:tcW w:w="1001" w:type="pct"/>
            <w:vAlign w:val="center"/>
          </w:tcPr>
          <w:p w14:paraId="453E8DC3"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43</w:t>
            </w:r>
          </w:p>
        </w:tc>
        <w:tc>
          <w:tcPr>
            <w:tcW w:w="1002" w:type="pct"/>
            <w:vAlign w:val="center"/>
          </w:tcPr>
          <w:p w14:paraId="0BD13953"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90</w:t>
            </w:r>
          </w:p>
        </w:tc>
        <w:tc>
          <w:tcPr>
            <w:tcW w:w="1002" w:type="pct"/>
            <w:vAlign w:val="center"/>
          </w:tcPr>
          <w:p w14:paraId="7490E391"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158</w:t>
            </w:r>
          </w:p>
        </w:tc>
        <w:tc>
          <w:tcPr>
            <w:tcW w:w="1001" w:type="pct"/>
            <w:vAlign w:val="center"/>
          </w:tcPr>
          <w:p w14:paraId="75771747"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306</w:t>
            </w:r>
          </w:p>
        </w:tc>
      </w:tr>
      <w:tr w:rsidR="00800C2D" w:rsidRPr="00E43737" w14:paraId="76E8E24E" w14:textId="77777777">
        <w:trPr>
          <w:trHeight w:val="510"/>
        </w:trPr>
        <w:tc>
          <w:tcPr>
            <w:tcW w:w="994" w:type="pct"/>
            <w:vAlign w:val="center"/>
          </w:tcPr>
          <w:p w14:paraId="4077FC6C" w14:textId="4AA15090" w:rsidR="00800C2D" w:rsidRPr="00E43737" w:rsidRDefault="00800C2D" w:rsidP="00F461DF">
            <w:pPr>
              <w:pStyle w:val="tabletextNS"/>
              <w:keepNext/>
              <w:widowControl w:val="0"/>
              <w:jc w:val="center"/>
              <w:rPr>
                <w:rFonts w:ascii="Times New Roman" w:hAnsi="Times New Roman" w:cs="Times New Roman"/>
                <w:b/>
                <w:bCs/>
                <w:sz w:val="22"/>
                <w:szCs w:val="22"/>
                <w:lang w:eastAsia="en-GB"/>
              </w:rPr>
            </w:pPr>
            <w:r w:rsidRPr="00E43737">
              <w:rPr>
                <w:rFonts w:ascii="Times New Roman" w:hAnsi="Times New Roman" w:cs="Times New Roman"/>
                <w:b/>
                <w:bCs/>
                <w:sz w:val="22"/>
                <w:szCs w:val="22"/>
                <w:lang w:eastAsia="en-GB"/>
              </w:rPr>
              <w:t xml:space="preserve">Number of On-Therapy </w:t>
            </w:r>
            <w:del w:id="69" w:author="Author">
              <w:r w:rsidRPr="00E43737" w:rsidDel="008A3F13">
                <w:rPr>
                  <w:rFonts w:ascii="Times New Roman" w:hAnsi="Times New Roman" w:cs="Times New Roman"/>
                  <w:b/>
                  <w:bCs/>
                  <w:sz w:val="22"/>
                  <w:szCs w:val="22"/>
                  <w:lang w:eastAsia="en-GB"/>
                </w:rPr>
                <w:delText xml:space="preserve"> </w:delText>
              </w:r>
            </w:del>
            <w:r w:rsidRPr="00E43737">
              <w:rPr>
                <w:rFonts w:ascii="Times New Roman" w:hAnsi="Times New Roman" w:cs="Times New Roman"/>
                <w:b/>
                <w:bCs/>
                <w:sz w:val="22"/>
                <w:szCs w:val="22"/>
                <w:lang w:eastAsia="en-GB"/>
              </w:rPr>
              <w:t>Genotypes</w:t>
            </w:r>
          </w:p>
        </w:tc>
        <w:tc>
          <w:tcPr>
            <w:tcW w:w="1001" w:type="pct"/>
            <w:vAlign w:val="center"/>
          </w:tcPr>
          <w:p w14:paraId="561BA4F5"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40 (100%)</w:t>
            </w:r>
          </w:p>
        </w:tc>
        <w:tc>
          <w:tcPr>
            <w:tcW w:w="1002" w:type="pct"/>
            <w:vAlign w:val="center"/>
          </w:tcPr>
          <w:p w14:paraId="7D943027"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51 (100%)</w:t>
            </w:r>
            <w:r w:rsidRPr="00E43737">
              <w:rPr>
                <w:rFonts w:ascii="Times New Roman" w:hAnsi="Times New Roman" w:cs="Times New Roman"/>
                <w:sz w:val="22"/>
                <w:szCs w:val="22"/>
                <w:vertAlign w:val="superscript"/>
                <w:lang w:eastAsia="en-GB"/>
              </w:rPr>
              <w:t>2</w:t>
            </w:r>
          </w:p>
        </w:tc>
        <w:tc>
          <w:tcPr>
            <w:tcW w:w="1002" w:type="pct"/>
            <w:vAlign w:val="center"/>
          </w:tcPr>
          <w:p w14:paraId="3908509D"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141 (100%)</w:t>
            </w:r>
          </w:p>
        </w:tc>
        <w:tc>
          <w:tcPr>
            <w:tcW w:w="1001" w:type="pct"/>
            <w:vAlign w:val="center"/>
          </w:tcPr>
          <w:p w14:paraId="0F096809"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232 (100%)</w:t>
            </w:r>
          </w:p>
        </w:tc>
      </w:tr>
      <w:tr w:rsidR="00800C2D" w:rsidRPr="00E43737" w14:paraId="3CF2B239" w14:textId="77777777">
        <w:trPr>
          <w:trHeight w:val="510"/>
        </w:trPr>
        <w:tc>
          <w:tcPr>
            <w:tcW w:w="994" w:type="pct"/>
            <w:vAlign w:val="center"/>
          </w:tcPr>
          <w:p w14:paraId="5F3EBDA6" w14:textId="77777777" w:rsidR="00800C2D" w:rsidRPr="00E43737" w:rsidRDefault="00800C2D" w:rsidP="00F461DF">
            <w:pPr>
              <w:pStyle w:val="tabletextNS"/>
              <w:keepNext/>
              <w:widowControl w:val="0"/>
              <w:jc w:val="center"/>
              <w:rPr>
                <w:rFonts w:ascii="Times New Roman" w:hAnsi="Times New Roman" w:cs="Times New Roman"/>
                <w:b/>
                <w:bCs/>
                <w:sz w:val="22"/>
                <w:szCs w:val="22"/>
                <w:lang w:eastAsia="en-GB"/>
              </w:rPr>
            </w:pPr>
            <w:r w:rsidRPr="00E43737">
              <w:rPr>
                <w:rFonts w:ascii="Times New Roman" w:hAnsi="Times New Roman" w:cs="Times New Roman"/>
                <w:b/>
                <w:bCs/>
                <w:sz w:val="22"/>
                <w:szCs w:val="22"/>
                <w:lang w:eastAsia="en-GB"/>
              </w:rPr>
              <w:t>K65R</w:t>
            </w:r>
          </w:p>
        </w:tc>
        <w:tc>
          <w:tcPr>
            <w:tcW w:w="1001" w:type="pct"/>
            <w:vAlign w:val="center"/>
          </w:tcPr>
          <w:p w14:paraId="04FE7821"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0</w:t>
            </w:r>
          </w:p>
        </w:tc>
        <w:tc>
          <w:tcPr>
            <w:tcW w:w="1002" w:type="pct"/>
            <w:vAlign w:val="center"/>
          </w:tcPr>
          <w:p w14:paraId="31532FE7"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1 (2%)</w:t>
            </w:r>
          </w:p>
        </w:tc>
        <w:tc>
          <w:tcPr>
            <w:tcW w:w="1002" w:type="pct"/>
            <w:vAlign w:val="center"/>
          </w:tcPr>
          <w:p w14:paraId="5F61874F"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2 (1%)</w:t>
            </w:r>
          </w:p>
        </w:tc>
        <w:tc>
          <w:tcPr>
            <w:tcW w:w="1001" w:type="pct"/>
            <w:vAlign w:val="center"/>
          </w:tcPr>
          <w:p w14:paraId="3B90CC19"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3 (1%)</w:t>
            </w:r>
          </w:p>
        </w:tc>
      </w:tr>
      <w:tr w:rsidR="00800C2D" w:rsidRPr="00E43737" w14:paraId="12376DBC" w14:textId="77777777">
        <w:trPr>
          <w:trHeight w:val="255"/>
        </w:trPr>
        <w:tc>
          <w:tcPr>
            <w:tcW w:w="994" w:type="pct"/>
            <w:vAlign w:val="center"/>
          </w:tcPr>
          <w:p w14:paraId="45AC1810" w14:textId="77777777" w:rsidR="00800C2D" w:rsidRPr="00E43737" w:rsidRDefault="00800C2D" w:rsidP="00F461DF">
            <w:pPr>
              <w:pStyle w:val="tabletextNS"/>
              <w:keepNext/>
              <w:widowControl w:val="0"/>
              <w:jc w:val="center"/>
              <w:rPr>
                <w:rFonts w:ascii="Times New Roman" w:hAnsi="Times New Roman" w:cs="Times New Roman"/>
                <w:b/>
                <w:bCs/>
                <w:sz w:val="22"/>
                <w:szCs w:val="22"/>
                <w:lang w:eastAsia="en-GB"/>
              </w:rPr>
            </w:pPr>
            <w:r w:rsidRPr="00E43737">
              <w:rPr>
                <w:rFonts w:ascii="Times New Roman" w:hAnsi="Times New Roman" w:cs="Times New Roman"/>
                <w:b/>
                <w:bCs/>
                <w:sz w:val="22"/>
                <w:szCs w:val="22"/>
                <w:lang w:eastAsia="en-GB"/>
              </w:rPr>
              <w:t>L74V</w:t>
            </w:r>
          </w:p>
        </w:tc>
        <w:tc>
          <w:tcPr>
            <w:tcW w:w="1001" w:type="pct"/>
            <w:vAlign w:val="center"/>
          </w:tcPr>
          <w:p w14:paraId="7623F21B"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0</w:t>
            </w:r>
          </w:p>
        </w:tc>
        <w:tc>
          <w:tcPr>
            <w:tcW w:w="1002" w:type="pct"/>
            <w:vAlign w:val="center"/>
          </w:tcPr>
          <w:p w14:paraId="5C0BDCE9"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9 (18%)</w:t>
            </w:r>
          </w:p>
        </w:tc>
        <w:tc>
          <w:tcPr>
            <w:tcW w:w="1002" w:type="pct"/>
            <w:vAlign w:val="center"/>
          </w:tcPr>
          <w:p w14:paraId="4E26AE16"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3 (2%)</w:t>
            </w:r>
          </w:p>
        </w:tc>
        <w:tc>
          <w:tcPr>
            <w:tcW w:w="1001" w:type="pct"/>
            <w:vAlign w:val="center"/>
          </w:tcPr>
          <w:p w14:paraId="3CF15ADC"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12 (5%)</w:t>
            </w:r>
          </w:p>
        </w:tc>
      </w:tr>
      <w:tr w:rsidR="00800C2D" w:rsidRPr="00E43737" w14:paraId="1013F916" w14:textId="77777777">
        <w:trPr>
          <w:trHeight w:val="255"/>
        </w:trPr>
        <w:tc>
          <w:tcPr>
            <w:tcW w:w="994" w:type="pct"/>
            <w:vAlign w:val="center"/>
          </w:tcPr>
          <w:p w14:paraId="73798788" w14:textId="77777777" w:rsidR="00800C2D" w:rsidRPr="00E43737" w:rsidRDefault="00800C2D" w:rsidP="00F461DF">
            <w:pPr>
              <w:pStyle w:val="tabletextNS"/>
              <w:keepNext/>
              <w:widowControl w:val="0"/>
              <w:jc w:val="center"/>
              <w:rPr>
                <w:rFonts w:ascii="Times New Roman" w:hAnsi="Times New Roman" w:cs="Times New Roman"/>
                <w:b/>
                <w:bCs/>
                <w:sz w:val="22"/>
                <w:szCs w:val="22"/>
                <w:lang w:eastAsia="en-GB"/>
              </w:rPr>
            </w:pPr>
            <w:r w:rsidRPr="00E43737">
              <w:rPr>
                <w:rFonts w:ascii="Times New Roman" w:hAnsi="Times New Roman" w:cs="Times New Roman"/>
                <w:b/>
                <w:bCs/>
                <w:sz w:val="22"/>
                <w:szCs w:val="22"/>
                <w:lang w:eastAsia="en-GB"/>
              </w:rPr>
              <w:t>Y115F</w:t>
            </w:r>
          </w:p>
        </w:tc>
        <w:tc>
          <w:tcPr>
            <w:tcW w:w="1001" w:type="pct"/>
            <w:vAlign w:val="center"/>
          </w:tcPr>
          <w:p w14:paraId="18515C21"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0</w:t>
            </w:r>
          </w:p>
        </w:tc>
        <w:tc>
          <w:tcPr>
            <w:tcW w:w="1002" w:type="pct"/>
            <w:vAlign w:val="center"/>
          </w:tcPr>
          <w:p w14:paraId="04480AE0"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2 (4%)</w:t>
            </w:r>
          </w:p>
        </w:tc>
        <w:tc>
          <w:tcPr>
            <w:tcW w:w="1002" w:type="pct"/>
            <w:vAlign w:val="center"/>
          </w:tcPr>
          <w:p w14:paraId="5AD5DF48"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0</w:t>
            </w:r>
          </w:p>
        </w:tc>
        <w:tc>
          <w:tcPr>
            <w:tcW w:w="1001" w:type="pct"/>
            <w:vAlign w:val="center"/>
          </w:tcPr>
          <w:p w14:paraId="59E3B7EE"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2 (1%)</w:t>
            </w:r>
          </w:p>
        </w:tc>
      </w:tr>
      <w:tr w:rsidR="00800C2D" w:rsidRPr="00E43737" w14:paraId="02C2A3D7" w14:textId="77777777">
        <w:trPr>
          <w:trHeight w:val="255"/>
        </w:trPr>
        <w:tc>
          <w:tcPr>
            <w:tcW w:w="994" w:type="pct"/>
            <w:vAlign w:val="center"/>
          </w:tcPr>
          <w:p w14:paraId="69476960" w14:textId="77777777" w:rsidR="00800C2D" w:rsidRPr="00E43737" w:rsidRDefault="00800C2D" w:rsidP="00F461DF">
            <w:pPr>
              <w:pStyle w:val="tabletextNS"/>
              <w:keepNext/>
              <w:widowControl w:val="0"/>
              <w:jc w:val="center"/>
              <w:rPr>
                <w:rFonts w:ascii="Times New Roman" w:hAnsi="Times New Roman" w:cs="Times New Roman"/>
                <w:b/>
                <w:bCs/>
                <w:sz w:val="22"/>
                <w:szCs w:val="22"/>
                <w:lang w:eastAsia="en-GB"/>
              </w:rPr>
            </w:pPr>
            <w:r w:rsidRPr="00E43737">
              <w:rPr>
                <w:rFonts w:ascii="Times New Roman" w:hAnsi="Times New Roman" w:cs="Times New Roman"/>
                <w:b/>
                <w:bCs/>
                <w:sz w:val="22"/>
                <w:szCs w:val="22"/>
                <w:lang w:eastAsia="en-GB"/>
              </w:rPr>
              <w:t>M184V/I</w:t>
            </w:r>
          </w:p>
        </w:tc>
        <w:tc>
          <w:tcPr>
            <w:tcW w:w="1001" w:type="pct"/>
            <w:vAlign w:val="center"/>
          </w:tcPr>
          <w:p w14:paraId="73A28467"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34 (85%)</w:t>
            </w:r>
          </w:p>
        </w:tc>
        <w:tc>
          <w:tcPr>
            <w:tcW w:w="1002" w:type="pct"/>
            <w:vAlign w:val="center"/>
          </w:tcPr>
          <w:p w14:paraId="3CBE5F46"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22 (43%)</w:t>
            </w:r>
          </w:p>
        </w:tc>
        <w:tc>
          <w:tcPr>
            <w:tcW w:w="1002" w:type="pct"/>
            <w:vAlign w:val="center"/>
          </w:tcPr>
          <w:p w14:paraId="6E59E402"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70 (50%)</w:t>
            </w:r>
          </w:p>
        </w:tc>
        <w:tc>
          <w:tcPr>
            <w:tcW w:w="1001" w:type="pct"/>
            <w:vAlign w:val="center"/>
          </w:tcPr>
          <w:p w14:paraId="098D09EE"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126 (54%)</w:t>
            </w:r>
          </w:p>
        </w:tc>
      </w:tr>
      <w:tr w:rsidR="00800C2D" w:rsidRPr="00E43737" w14:paraId="1744A992" w14:textId="77777777">
        <w:trPr>
          <w:trHeight w:val="255"/>
        </w:trPr>
        <w:tc>
          <w:tcPr>
            <w:tcW w:w="994" w:type="pct"/>
            <w:vAlign w:val="center"/>
          </w:tcPr>
          <w:p w14:paraId="00142150" w14:textId="77777777" w:rsidR="00800C2D" w:rsidRPr="00E43737" w:rsidRDefault="00800C2D" w:rsidP="00F461DF">
            <w:pPr>
              <w:pStyle w:val="tabletextNS"/>
              <w:keepNext/>
              <w:widowControl w:val="0"/>
              <w:jc w:val="center"/>
              <w:rPr>
                <w:rFonts w:ascii="Times New Roman" w:hAnsi="Times New Roman" w:cs="Times New Roman"/>
                <w:b/>
                <w:bCs/>
                <w:sz w:val="22"/>
                <w:szCs w:val="22"/>
                <w:lang w:eastAsia="en-GB"/>
              </w:rPr>
            </w:pPr>
            <w:r w:rsidRPr="00E43737">
              <w:rPr>
                <w:rFonts w:ascii="Times New Roman" w:hAnsi="Times New Roman" w:cs="Times New Roman"/>
                <w:b/>
                <w:bCs/>
                <w:sz w:val="22"/>
                <w:szCs w:val="22"/>
                <w:lang w:eastAsia="en-GB"/>
              </w:rPr>
              <w:t>TAMs</w:t>
            </w:r>
            <w:r w:rsidRPr="00E43737">
              <w:rPr>
                <w:rFonts w:ascii="Times New Roman" w:hAnsi="Times New Roman" w:cs="Times New Roman"/>
                <w:b/>
                <w:bCs/>
                <w:sz w:val="22"/>
                <w:szCs w:val="22"/>
                <w:vertAlign w:val="superscript"/>
                <w:lang w:eastAsia="en-GB"/>
              </w:rPr>
              <w:t>3</w:t>
            </w:r>
          </w:p>
        </w:tc>
        <w:tc>
          <w:tcPr>
            <w:tcW w:w="1001" w:type="pct"/>
            <w:vAlign w:val="center"/>
          </w:tcPr>
          <w:p w14:paraId="1F4EA201"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3 (8%)</w:t>
            </w:r>
          </w:p>
        </w:tc>
        <w:tc>
          <w:tcPr>
            <w:tcW w:w="1002" w:type="pct"/>
            <w:vAlign w:val="center"/>
          </w:tcPr>
          <w:p w14:paraId="26A9C3B8"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2 (4%)</w:t>
            </w:r>
          </w:p>
        </w:tc>
        <w:tc>
          <w:tcPr>
            <w:tcW w:w="1002" w:type="pct"/>
            <w:vAlign w:val="center"/>
          </w:tcPr>
          <w:p w14:paraId="59C63E06"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4 (3%)</w:t>
            </w:r>
          </w:p>
        </w:tc>
        <w:tc>
          <w:tcPr>
            <w:tcW w:w="1001" w:type="pct"/>
            <w:vAlign w:val="center"/>
          </w:tcPr>
          <w:p w14:paraId="25465C03" w14:textId="77777777" w:rsidR="00800C2D" w:rsidRPr="00E43737" w:rsidRDefault="00800C2D" w:rsidP="00F461DF">
            <w:pPr>
              <w:pStyle w:val="tabletextNS"/>
              <w:keepNext/>
              <w:widowControl w:val="0"/>
              <w:jc w:val="center"/>
              <w:rPr>
                <w:rFonts w:ascii="Times New Roman" w:hAnsi="Times New Roman" w:cs="Times New Roman"/>
                <w:sz w:val="22"/>
                <w:szCs w:val="22"/>
                <w:lang w:eastAsia="en-GB"/>
              </w:rPr>
            </w:pPr>
            <w:r w:rsidRPr="00E43737">
              <w:rPr>
                <w:rFonts w:ascii="Times New Roman" w:hAnsi="Times New Roman" w:cs="Times New Roman"/>
                <w:sz w:val="22"/>
                <w:szCs w:val="22"/>
                <w:lang w:eastAsia="en-GB"/>
              </w:rPr>
              <w:t>9 (4%)</w:t>
            </w:r>
          </w:p>
        </w:tc>
      </w:tr>
    </w:tbl>
    <w:p w14:paraId="402A0EA5" w14:textId="77777777" w:rsidR="00844083" w:rsidRDefault="00800C2D" w:rsidP="00844083">
      <w:pPr>
        <w:pStyle w:val="tableref"/>
        <w:widowControl w:val="0"/>
        <w:numPr>
          <w:ilvl w:val="0"/>
          <w:numId w:val="36"/>
        </w:numPr>
        <w:rPr>
          <w:rFonts w:ascii="Times New Roman" w:hAnsi="Times New Roman" w:cs="Times New Roman"/>
          <w:sz w:val="18"/>
          <w:szCs w:val="18"/>
          <w:lang w:eastAsia="en-GB"/>
        </w:rPr>
      </w:pPr>
      <w:proofErr w:type="spellStart"/>
      <w:r w:rsidRPr="00E43737">
        <w:rPr>
          <w:rFonts w:ascii="Times New Roman" w:hAnsi="Times New Roman" w:cs="Times New Roman"/>
          <w:sz w:val="18"/>
          <w:szCs w:val="18"/>
          <w:lang w:eastAsia="en-GB"/>
        </w:rPr>
        <w:t>Combivir</w:t>
      </w:r>
      <w:proofErr w:type="spellEnd"/>
      <w:r w:rsidRPr="00E43737">
        <w:rPr>
          <w:rFonts w:ascii="Times New Roman" w:hAnsi="Times New Roman" w:cs="Times New Roman"/>
          <w:sz w:val="18"/>
          <w:szCs w:val="18"/>
          <w:lang w:eastAsia="en-GB"/>
        </w:rPr>
        <w:t xml:space="preserve"> is a fixed dose combination of lamivudine and zidovudine</w:t>
      </w:r>
    </w:p>
    <w:p w14:paraId="2880AA28" w14:textId="77777777" w:rsidR="00844083" w:rsidRDefault="00800C2D" w:rsidP="00844083">
      <w:pPr>
        <w:pStyle w:val="tableref"/>
        <w:widowControl w:val="0"/>
        <w:numPr>
          <w:ilvl w:val="0"/>
          <w:numId w:val="36"/>
        </w:numPr>
        <w:rPr>
          <w:rFonts w:ascii="Times New Roman" w:hAnsi="Times New Roman" w:cs="Times New Roman"/>
          <w:sz w:val="18"/>
          <w:szCs w:val="18"/>
          <w:lang w:eastAsia="en-GB"/>
        </w:rPr>
      </w:pPr>
      <w:r w:rsidRPr="00E43737">
        <w:rPr>
          <w:rFonts w:ascii="Times New Roman" w:hAnsi="Times New Roman" w:cs="Times New Roman"/>
          <w:sz w:val="18"/>
          <w:szCs w:val="18"/>
          <w:lang w:eastAsia="en-GB"/>
        </w:rPr>
        <w:t>Includes three non-virological failures and four unconfirmed virological failures.</w:t>
      </w:r>
    </w:p>
    <w:p w14:paraId="6B0C8EAE" w14:textId="77777777" w:rsidR="00844083" w:rsidRDefault="00800C2D" w:rsidP="00844083">
      <w:pPr>
        <w:pStyle w:val="tableref"/>
        <w:widowControl w:val="0"/>
        <w:numPr>
          <w:ilvl w:val="0"/>
          <w:numId w:val="36"/>
        </w:numPr>
        <w:rPr>
          <w:rFonts w:ascii="Times New Roman" w:hAnsi="Times New Roman" w:cs="Times New Roman"/>
          <w:sz w:val="18"/>
          <w:szCs w:val="18"/>
          <w:lang w:eastAsia="en-GB"/>
        </w:rPr>
      </w:pPr>
      <w:r w:rsidRPr="00E43737">
        <w:rPr>
          <w:rFonts w:ascii="Times New Roman" w:hAnsi="Times New Roman" w:cs="Times New Roman"/>
          <w:sz w:val="18"/>
          <w:szCs w:val="18"/>
          <w:lang w:eastAsia="en-GB"/>
        </w:rPr>
        <w:t xml:space="preserve">Number of subjects with </w:t>
      </w:r>
      <w:r w:rsidRPr="00E43737">
        <w:rPr>
          <w:rFonts w:ascii="Times New Roman" w:hAnsi="Times New Roman" w:cs="Times New Roman"/>
          <w:sz w:val="18"/>
          <w:szCs w:val="18"/>
          <w:lang w:eastAsia="en-GB"/>
        </w:rPr>
        <w:sym w:font="Symbol" w:char="F0B3"/>
      </w:r>
      <w:r w:rsidRPr="00E43737">
        <w:rPr>
          <w:rFonts w:ascii="Times New Roman" w:hAnsi="Times New Roman" w:cs="Times New Roman"/>
          <w:sz w:val="18"/>
          <w:szCs w:val="18"/>
          <w:lang w:eastAsia="en-GB"/>
        </w:rPr>
        <w:t>1 Thymidine Analogue Mutations (TAMs).</w:t>
      </w:r>
    </w:p>
    <w:p w14:paraId="5BCA945B" w14:textId="77777777" w:rsidR="00800C2D" w:rsidRPr="00E43737" w:rsidRDefault="00800C2D">
      <w:pPr>
        <w:widowControl w:val="0"/>
        <w:rPr>
          <w:szCs w:val="22"/>
          <w:lang w:eastAsia="en-GB"/>
        </w:rPr>
      </w:pPr>
    </w:p>
    <w:p w14:paraId="05AA5DAD" w14:textId="6199165C" w:rsidR="00800C2D" w:rsidRPr="00E43737" w:rsidRDefault="00800C2D">
      <w:pPr>
        <w:widowControl w:val="0"/>
        <w:autoSpaceDE w:val="0"/>
        <w:autoSpaceDN w:val="0"/>
        <w:adjustRightInd w:val="0"/>
        <w:rPr>
          <w:szCs w:val="22"/>
        </w:rPr>
      </w:pPr>
      <w:r w:rsidRPr="00E43737">
        <w:rPr>
          <w:szCs w:val="22"/>
        </w:rPr>
        <w:t xml:space="preserve">TAMs might be selected when thymidine </w:t>
      </w:r>
      <w:proofErr w:type="spellStart"/>
      <w:r w:rsidRPr="00E43737">
        <w:rPr>
          <w:szCs w:val="22"/>
        </w:rPr>
        <w:t>analogs</w:t>
      </w:r>
      <w:proofErr w:type="spellEnd"/>
      <w:r w:rsidRPr="00E43737">
        <w:rPr>
          <w:szCs w:val="22"/>
        </w:rPr>
        <w:t xml:space="preserve"> are associated with abacavir. In a meta-analysis of six clinical trials, TAMs were not selected by regimens containing abacavir without zidovudine (0/127), but were selected by regimens containing abacavir and the thymidine analogue zidovudine (22/86, 26%).</w:t>
      </w:r>
    </w:p>
    <w:p w14:paraId="73D85790" w14:textId="77777777" w:rsidR="00800C2D" w:rsidRPr="00E43737" w:rsidRDefault="00800C2D">
      <w:pPr>
        <w:widowControl w:val="0"/>
        <w:autoSpaceDE w:val="0"/>
        <w:autoSpaceDN w:val="0"/>
        <w:adjustRightInd w:val="0"/>
        <w:rPr>
          <w:szCs w:val="22"/>
        </w:rPr>
      </w:pPr>
    </w:p>
    <w:p w14:paraId="2D3E7E08" w14:textId="45630EB1" w:rsidR="005A0BD4" w:rsidRDefault="00800C2D">
      <w:pPr>
        <w:widowControl w:val="0"/>
        <w:autoSpaceDE w:val="0"/>
        <w:autoSpaceDN w:val="0"/>
        <w:adjustRightInd w:val="0"/>
        <w:rPr>
          <w:szCs w:val="22"/>
          <w:lang w:val="en-US"/>
        </w:rPr>
      </w:pPr>
      <w:r w:rsidRPr="00E43737">
        <w:rPr>
          <w:i/>
          <w:iCs/>
          <w:szCs w:val="22"/>
        </w:rPr>
        <w:t>In vivo resistance (Therapy experienced patients)</w:t>
      </w:r>
    </w:p>
    <w:p w14:paraId="5175C209" w14:textId="44E33537" w:rsidR="00800C2D" w:rsidRPr="00E43737" w:rsidRDefault="00800C2D">
      <w:pPr>
        <w:widowControl w:val="0"/>
        <w:autoSpaceDE w:val="0"/>
        <w:autoSpaceDN w:val="0"/>
        <w:adjustRightInd w:val="0"/>
        <w:rPr>
          <w:szCs w:val="22"/>
          <w:lang w:val="en-US"/>
        </w:rPr>
      </w:pPr>
      <w:r w:rsidRPr="00E43737">
        <w:rPr>
          <w:szCs w:val="22"/>
          <w:lang w:val="en-US"/>
        </w:rPr>
        <w:t>The M184V or M184I variants arise in HIV-1 infected patients treated with lamivudine-containing antiretroviral therapy and confer high-level resistance to lamivudine.</w:t>
      </w:r>
      <w:r w:rsidRPr="00E43737">
        <w:rPr>
          <w:i/>
          <w:szCs w:val="22"/>
          <w:lang w:val="en-US"/>
        </w:rPr>
        <w:t xml:space="preserve"> In vitro</w:t>
      </w:r>
      <w:r w:rsidRPr="00E43737">
        <w:rPr>
          <w:szCs w:val="22"/>
          <w:lang w:val="en-US"/>
        </w:rPr>
        <w:t xml:space="preserve"> data tend to suggest that the continuation of lamivudine in anti</w:t>
      </w:r>
      <w:r w:rsidR="00180210">
        <w:rPr>
          <w:szCs w:val="22"/>
          <w:lang w:val="en-US"/>
        </w:rPr>
        <w:noBreakHyphen/>
      </w:r>
      <w:r w:rsidRPr="00E43737">
        <w:rPr>
          <w:szCs w:val="22"/>
          <w:lang w:val="en-US"/>
        </w:rPr>
        <w:t>retroviral regimen despite the development of M184V might provide residual anti-retroviral activity (likely through impaired viral fitness). The clinical relevance of these findings is not established. Indeed, the available clinical data are very limited and preclude any reliable conclusion in the field. In any case, initiation of susceptible NRTIs should always be preferred to maintenance of lamivudine therapy. Therefore, maintaining lamivudine therapy despite emergence of M184V mutation should only be considered in cases where no other active NRTIs are available.</w:t>
      </w:r>
    </w:p>
    <w:p w14:paraId="2DA1B7E6" w14:textId="77777777" w:rsidR="00800C2D" w:rsidRPr="00E43737" w:rsidRDefault="00800C2D">
      <w:pPr>
        <w:autoSpaceDE w:val="0"/>
        <w:autoSpaceDN w:val="0"/>
        <w:adjustRightInd w:val="0"/>
        <w:rPr>
          <w:i/>
          <w:iCs/>
          <w:szCs w:val="22"/>
        </w:rPr>
      </w:pPr>
    </w:p>
    <w:p w14:paraId="3018CA39" w14:textId="740173BB" w:rsidR="00800C2D" w:rsidRPr="00E43737" w:rsidRDefault="00800C2D">
      <w:pPr>
        <w:widowControl w:val="0"/>
        <w:rPr>
          <w:iCs/>
          <w:szCs w:val="22"/>
        </w:rPr>
      </w:pPr>
      <w:r w:rsidRPr="00E43737">
        <w:rPr>
          <w:szCs w:val="22"/>
        </w:rPr>
        <w:t>Clinically significant reduction of susceptibility to abacavir has been demonstrated in clinical isolates of patients with uncontrolled viral replication, who have been pre-treated with and are resistant to other nucleoside inhibitors. In a meta-analysis of five clinical trials where ABC was added to intensify therapy, of 166 subjects, 123 (74%) had M184V/I, 50 (30%) had T215Y/F, 45 (27%) had M41L, 30 (18%) had K70R and 25 (15%) had D67N. K65R was absent and L74V and Y115F were uncommon (</w:t>
      </w:r>
      <w:r w:rsidRPr="00E43737">
        <w:rPr>
          <w:szCs w:val="22"/>
        </w:rPr>
        <w:sym w:font="Symbol" w:char="F0A3"/>
      </w:r>
      <w:r w:rsidRPr="00E43737">
        <w:rPr>
          <w:szCs w:val="22"/>
        </w:rPr>
        <w:t>3%). Logistic regression modelling of the predictive value for genotype (adjusted for baseline plasma HIV-1RNA [</w:t>
      </w:r>
      <w:proofErr w:type="spellStart"/>
      <w:r w:rsidRPr="00E43737">
        <w:rPr>
          <w:szCs w:val="22"/>
        </w:rPr>
        <w:t>vRNA</w:t>
      </w:r>
      <w:proofErr w:type="spellEnd"/>
      <w:r w:rsidRPr="00E43737">
        <w:rPr>
          <w:szCs w:val="22"/>
        </w:rPr>
        <w:t>], CD4+ cell count, number and duration of prior antiretroviral therapies) showed that the presence of 3 or more NRTI resistance-associated mutations was associated with reduced response at Week 4 (p=0.015) or 4 or more mutations at median Week 24 (p</w:t>
      </w:r>
      <w:r w:rsidRPr="00E43737">
        <w:rPr>
          <w:szCs w:val="22"/>
        </w:rPr>
        <w:sym w:font="Symbol" w:char="F0A3"/>
      </w:r>
      <w:r w:rsidRPr="00E43737">
        <w:rPr>
          <w:szCs w:val="22"/>
        </w:rPr>
        <w:t xml:space="preserve">0.012). </w:t>
      </w:r>
      <w:r w:rsidRPr="00E43737">
        <w:rPr>
          <w:iCs/>
          <w:szCs w:val="22"/>
        </w:rPr>
        <w:t>In addition, the 69 insertion complex or the Q151M mutation, usually found in combination with A62V, V75I, F77L and F116Y, cause a high level of resistance to abacavir.</w:t>
      </w:r>
    </w:p>
    <w:p w14:paraId="4212B41D" w14:textId="77777777" w:rsidR="00800C2D" w:rsidRPr="00E43737" w:rsidRDefault="00800C2D">
      <w:pPr>
        <w:widowControl w:val="0"/>
        <w:rPr>
          <w:szCs w:val="22"/>
        </w:rPr>
      </w:pPr>
    </w:p>
    <w:tbl>
      <w:tblPr>
        <w:tblW w:w="712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241"/>
        <w:gridCol w:w="480"/>
        <w:gridCol w:w="1680"/>
        <w:gridCol w:w="2721"/>
      </w:tblGrid>
      <w:tr w:rsidR="00800C2D" w:rsidRPr="00E43737" w14:paraId="787BC65E" w14:textId="77777777" w:rsidTr="00180210">
        <w:trPr>
          <w:cantSplit/>
          <w:jc w:val="center"/>
        </w:trPr>
        <w:tc>
          <w:tcPr>
            <w:tcW w:w="2241" w:type="dxa"/>
            <w:vMerge w:val="restart"/>
            <w:tcBorders>
              <w:right w:val="single" w:sz="4" w:space="0" w:color="auto"/>
            </w:tcBorders>
            <w:vAlign w:val="center"/>
          </w:tcPr>
          <w:p w14:paraId="62949A58" w14:textId="77777777" w:rsidR="00800C2D" w:rsidRPr="00E43737" w:rsidRDefault="00800C2D" w:rsidP="00F461DF">
            <w:pPr>
              <w:pStyle w:val="tabletextNS"/>
              <w:keepNext/>
              <w:widowControl w:val="0"/>
              <w:jc w:val="center"/>
              <w:rPr>
                <w:rFonts w:ascii="Times New Roman" w:hAnsi="Times New Roman" w:cs="Times New Roman"/>
                <w:b/>
                <w:bCs/>
                <w:sz w:val="22"/>
                <w:szCs w:val="22"/>
                <w:lang w:val="en-US"/>
              </w:rPr>
            </w:pPr>
            <w:r w:rsidRPr="00E43737">
              <w:rPr>
                <w:rFonts w:ascii="Times New Roman" w:hAnsi="Times New Roman" w:cs="Times New Roman"/>
                <w:b/>
                <w:bCs/>
                <w:sz w:val="22"/>
                <w:szCs w:val="22"/>
                <w:lang w:val="en-US"/>
              </w:rPr>
              <w:lastRenderedPageBreak/>
              <w:t>Baseline Reverse Transcriptase Mutation</w:t>
            </w:r>
          </w:p>
        </w:tc>
        <w:tc>
          <w:tcPr>
            <w:tcW w:w="4881" w:type="dxa"/>
            <w:gridSpan w:val="3"/>
            <w:tcBorders>
              <w:left w:val="single" w:sz="4" w:space="0" w:color="auto"/>
              <w:bottom w:val="single" w:sz="4" w:space="0" w:color="auto"/>
              <w:right w:val="single" w:sz="4" w:space="0" w:color="auto"/>
            </w:tcBorders>
            <w:vAlign w:val="center"/>
          </w:tcPr>
          <w:p w14:paraId="79F20BB0" w14:textId="77777777" w:rsidR="00800C2D" w:rsidRPr="00E43737" w:rsidRDefault="00800C2D" w:rsidP="00F461DF">
            <w:pPr>
              <w:pStyle w:val="tabletextNS"/>
              <w:keepNext/>
              <w:widowControl w:val="0"/>
              <w:jc w:val="center"/>
              <w:rPr>
                <w:rFonts w:ascii="Times New Roman" w:hAnsi="Times New Roman" w:cs="Times New Roman"/>
                <w:b/>
                <w:bCs/>
                <w:sz w:val="22"/>
                <w:szCs w:val="22"/>
                <w:lang w:val="en-US"/>
              </w:rPr>
            </w:pPr>
            <w:r w:rsidRPr="00E43737">
              <w:rPr>
                <w:rFonts w:ascii="Times New Roman" w:hAnsi="Times New Roman" w:cs="Times New Roman"/>
                <w:b/>
                <w:bCs/>
                <w:sz w:val="22"/>
                <w:szCs w:val="22"/>
                <w:lang w:val="en-US"/>
              </w:rPr>
              <w:t>Week 4</w:t>
            </w:r>
          </w:p>
          <w:p w14:paraId="55B76A74" w14:textId="77777777" w:rsidR="00800C2D" w:rsidRPr="00E43737" w:rsidRDefault="00800C2D" w:rsidP="00F461DF">
            <w:pPr>
              <w:pStyle w:val="tabletextNS"/>
              <w:keepNext/>
              <w:widowControl w:val="0"/>
              <w:jc w:val="center"/>
              <w:rPr>
                <w:rFonts w:ascii="Times New Roman" w:hAnsi="Times New Roman" w:cs="Times New Roman"/>
                <w:b/>
                <w:bCs/>
                <w:sz w:val="22"/>
                <w:szCs w:val="22"/>
                <w:lang w:val="en-US"/>
              </w:rPr>
            </w:pPr>
            <w:r w:rsidRPr="00E43737">
              <w:rPr>
                <w:rFonts w:ascii="Times New Roman" w:hAnsi="Times New Roman" w:cs="Times New Roman"/>
                <w:b/>
                <w:bCs/>
                <w:sz w:val="22"/>
                <w:szCs w:val="22"/>
                <w:lang w:val="en-US"/>
              </w:rPr>
              <w:t>(n = 166)</w:t>
            </w:r>
          </w:p>
        </w:tc>
      </w:tr>
      <w:tr w:rsidR="00800C2D" w:rsidRPr="00E43737" w14:paraId="565F104D" w14:textId="77777777" w:rsidTr="00180210">
        <w:trPr>
          <w:cantSplit/>
          <w:jc w:val="center"/>
        </w:trPr>
        <w:tc>
          <w:tcPr>
            <w:tcW w:w="2241" w:type="dxa"/>
            <w:vMerge/>
            <w:tcBorders>
              <w:right w:val="single" w:sz="4" w:space="0" w:color="auto"/>
            </w:tcBorders>
            <w:vAlign w:val="center"/>
          </w:tcPr>
          <w:p w14:paraId="3F76095F" w14:textId="77777777" w:rsidR="00800C2D" w:rsidRPr="00E43737" w:rsidRDefault="00800C2D" w:rsidP="00F461DF">
            <w:pPr>
              <w:pStyle w:val="tabletextNS"/>
              <w:keepNext/>
              <w:widowControl w:val="0"/>
              <w:jc w:val="center"/>
              <w:rPr>
                <w:rFonts w:ascii="Times New Roman" w:hAnsi="Times New Roman" w:cs="Times New Roman"/>
                <w:b/>
                <w:bCs/>
                <w:sz w:val="22"/>
                <w:szCs w:val="22"/>
                <w:lang w:val="en-US"/>
              </w:rPr>
            </w:pPr>
          </w:p>
        </w:tc>
        <w:tc>
          <w:tcPr>
            <w:tcW w:w="480" w:type="dxa"/>
            <w:tcBorders>
              <w:top w:val="single" w:sz="4" w:space="0" w:color="auto"/>
              <w:left w:val="single" w:sz="4" w:space="0" w:color="auto"/>
            </w:tcBorders>
            <w:vAlign w:val="center"/>
          </w:tcPr>
          <w:p w14:paraId="2E5259DB" w14:textId="77777777" w:rsidR="00800C2D" w:rsidRPr="00E43737" w:rsidRDefault="00800C2D" w:rsidP="00F461DF">
            <w:pPr>
              <w:pStyle w:val="tabletextNS"/>
              <w:keepNext/>
              <w:widowControl w:val="0"/>
              <w:jc w:val="center"/>
              <w:rPr>
                <w:rFonts w:ascii="Times New Roman" w:hAnsi="Times New Roman" w:cs="Times New Roman"/>
                <w:b/>
                <w:bCs/>
                <w:sz w:val="22"/>
                <w:szCs w:val="22"/>
                <w:lang w:val="en-US"/>
              </w:rPr>
            </w:pPr>
            <w:r w:rsidRPr="00E43737">
              <w:rPr>
                <w:rFonts w:ascii="Times New Roman" w:hAnsi="Times New Roman" w:cs="Times New Roman"/>
                <w:b/>
                <w:bCs/>
                <w:sz w:val="22"/>
                <w:szCs w:val="22"/>
                <w:lang w:val="en-US"/>
              </w:rPr>
              <w:t>n</w:t>
            </w:r>
          </w:p>
        </w:tc>
        <w:tc>
          <w:tcPr>
            <w:tcW w:w="1680" w:type="dxa"/>
            <w:vAlign w:val="center"/>
          </w:tcPr>
          <w:p w14:paraId="284DDFF5" w14:textId="77777777" w:rsidR="00800C2D" w:rsidRPr="00E43737" w:rsidRDefault="00800C2D" w:rsidP="00F461DF">
            <w:pPr>
              <w:pStyle w:val="tabletextNS"/>
              <w:keepNext/>
              <w:widowControl w:val="0"/>
              <w:jc w:val="center"/>
              <w:rPr>
                <w:rFonts w:ascii="Times New Roman" w:hAnsi="Times New Roman" w:cs="Times New Roman"/>
                <w:b/>
                <w:bCs/>
                <w:sz w:val="22"/>
                <w:szCs w:val="22"/>
              </w:rPr>
            </w:pPr>
            <w:r w:rsidRPr="00E43737">
              <w:rPr>
                <w:rFonts w:ascii="Times New Roman" w:hAnsi="Times New Roman" w:cs="Times New Roman"/>
                <w:b/>
                <w:bCs/>
                <w:sz w:val="22"/>
                <w:szCs w:val="22"/>
              </w:rPr>
              <w:t xml:space="preserve">Median Change </w:t>
            </w:r>
            <w:proofErr w:type="spellStart"/>
            <w:r w:rsidRPr="00E43737">
              <w:rPr>
                <w:rFonts w:ascii="Times New Roman" w:hAnsi="Times New Roman" w:cs="Times New Roman"/>
                <w:b/>
                <w:bCs/>
                <w:sz w:val="22"/>
                <w:szCs w:val="22"/>
              </w:rPr>
              <w:t>vRNA</w:t>
            </w:r>
            <w:proofErr w:type="spellEnd"/>
            <w:r w:rsidRPr="00E43737">
              <w:rPr>
                <w:rFonts w:ascii="Times New Roman" w:hAnsi="Times New Roman" w:cs="Times New Roman"/>
                <w:b/>
                <w:bCs/>
                <w:sz w:val="22"/>
                <w:szCs w:val="22"/>
              </w:rPr>
              <w:t xml:space="preserve"> (log</w:t>
            </w:r>
            <w:r w:rsidRPr="00E43737">
              <w:rPr>
                <w:rFonts w:ascii="Times New Roman" w:hAnsi="Times New Roman" w:cs="Times New Roman"/>
                <w:b/>
                <w:bCs/>
                <w:sz w:val="22"/>
                <w:szCs w:val="22"/>
                <w:vertAlign w:val="subscript"/>
              </w:rPr>
              <w:t>10</w:t>
            </w:r>
            <w:r w:rsidRPr="00E43737">
              <w:rPr>
                <w:rFonts w:ascii="Times New Roman" w:hAnsi="Times New Roman" w:cs="Times New Roman"/>
                <w:b/>
                <w:bCs/>
                <w:sz w:val="22"/>
                <w:szCs w:val="22"/>
              </w:rPr>
              <w:t xml:space="preserve"> c/mL)</w:t>
            </w:r>
          </w:p>
        </w:tc>
        <w:tc>
          <w:tcPr>
            <w:tcW w:w="2721" w:type="dxa"/>
            <w:tcBorders>
              <w:right w:val="single" w:sz="4" w:space="0" w:color="auto"/>
            </w:tcBorders>
            <w:vAlign w:val="center"/>
          </w:tcPr>
          <w:p w14:paraId="4E9572B9" w14:textId="77777777" w:rsidR="00800C2D" w:rsidRPr="00E43737" w:rsidRDefault="00800C2D" w:rsidP="00F461DF">
            <w:pPr>
              <w:pStyle w:val="tabletextNS"/>
              <w:keepNext/>
              <w:widowControl w:val="0"/>
              <w:jc w:val="center"/>
              <w:rPr>
                <w:rFonts w:ascii="Times New Roman" w:hAnsi="Times New Roman" w:cs="Times New Roman"/>
                <w:b/>
                <w:bCs/>
                <w:sz w:val="22"/>
                <w:szCs w:val="22"/>
                <w:lang w:val="en-US"/>
              </w:rPr>
            </w:pPr>
            <w:r w:rsidRPr="00E43737">
              <w:rPr>
                <w:rFonts w:ascii="Times New Roman" w:hAnsi="Times New Roman" w:cs="Times New Roman"/>
                <w:b/>
                <w:bCs/>
                <w:sz w:val="22"/>
                <w:szCs w:val="22"/>
                <w:lang w:val="en-US"/>
              </w:rPr>
              <w:t xml:space="preserve">Percent with &lt;400 copies/mL </w:t>
            </w:r>
            <w:proofErr w:type="spellStart"/>
            <w:r w:rsidRPr="00E43737">
              <w:rPr>
                <w:rFonts w:ascii="Times New Roman" w:hAnsi="Times New Roman" w:cs="Times New Roman"/>
                <w:b/>
                <w:bCs/>
                <w:sz w:val="22"/>
                <w:szCs w:val="22"/>
                <w:lang w:val="en-US"/>
              </w:rPr>
              <w:t>vRNA</w:t>
            </w:r>
            <w:proofErr w:type="spellEnd"/>
          </w:p>
        </w:tc>
      </w:tr>
      <w:tr w:rsidR="00800C2D" w:rsidRPr="00E43737" w14:paraId="4DF23412" w14:textId="77777777" w:rsidTr="00180210">
        <w:trPr>
          <w:jc w:val="center"/>
        </w:trPr>
        <w:tc>
          <w:tcPr>
            <w:tcW w:w="2241" w:type="dxa"/>
            <w:tcBorders>
              <w:right w:val="single" w:sz="4" w:space="0" w:color="auto"/>
            </w:tcBorders>
            <w:vAlign w:val="center"/>
          </w:tcPr>
          <w:p w14:paraId="180145CC" w14:textId="77777777" w:rsidR="00800C2D" w:rsidRPr="00E43737" w:rsidRDefault="00800C2D" w:rsidP="00F461DF">
            <w:pPr>
              <w:pStyle w:val="tabletextNS"/>
              <w:keepNext/>
              <w:widowControl w:val="0"/>
              <w:jc w:val="center"/>
              <w:rPr>
                <w:rFonts w:ascii="Times New Roman" w:hAnsi="Times New Roman" w:cs="Times New Roman"/>
                <w:b/>
                <w:bCs/>
                <w:sz w:val="22"/>
                <w:szCs w:val="22"/>
                <w:lang w:val="en-US"/>
              </w:rPr>
            </w:pPr>
            <w:r w:rsidRPr="00E43737">
              <w:rPr>
                <w:rFonts w:ascii="Times New Roman" w:hAnsi="Times New Roman" w:cs="Times New Roman"/>
                <w:b/>
                <w:bCs/>
                <w:sz w:val="22"/>
                <w:szCs w:val="22"/>
                <w:lang w:val="en-US"/>
              </w:rPr>
              <w:t>None</w:t>
            </w:r>
          </w:p>
        </w:tc>
        <w:tc>
          <w:tcPr>
            <w:tcW w:w="480" w:type="dxa"/>
            <w:tcBorders>
              <w:left w:val="single" w:sz="4" w:space="0" w:color="auto"/>
            </w:tcBorders>
            <w:vAlign w:val="center"/>
          </w:tcPr>
          <w:p w14:paraId="03DF6533"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15</w:t>
            </w:r>
          </w:p>
        </w:tc>
        <w:tc>
          <w:tcPr>
            <w:tcW w:w="1680" w:type="dxa"/>
            <w:vAlign w:val="center"/>
          </w:tcPr>
          <w:p w14:paraId="2C3A10F2"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-0.96</w:t>
            </w:r>
          </w:p>
        </w:tc>
        <w:tc>
          <w:tcPr>
            <w:tcW w:w="2721" w:type="dxa"/>
            <w:tcBorders>
              <w:right w:val="single" w:sz="4" w:space="0" w:color="auto"/>
            </w:tcBorders>
            <w:vAlign w:val="center"/>
          </w:tcPr>
          <w:p w14:paraId="4AA8EF54"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40%</w:t>
            </w:r>
          </w:p>
        </w:tc>
      </w:tr>
      <w:tr w:rsidR="00800C2D" w:rsidRPr="00E43737" w14:paraId="2177D357" w14:textId="77777777" w:rsidTr="00180210">
        <w:trPr>
          <w:jc w:val="center"/>
        </w:trPr>
        <w:tc>
          <w:tcPr>
            <w:tcW w:w="2241" w:type="dxa"/>
            <w:tcBorders>
              <w:right w:val="single" w:sz="4" w:space="0" w:color="auto"/>
            </w:tcBorders>
            <w:vAlign w:val="center"/>
          </w:tcPr>
          <w:p w14:paraId="5FC4661C" w14:textId="77777777" w:rsidR="00800C2D" w:rsidRPr="00E43737" w:rsidRDefault="00800C2D" w:rsidP="00F461DF">
            <w:pPr>
              <w:pStyle w:val="tabletextNS"/>
              <w:keepNext/>
              <w:widowControl w:val="0"/>
              <w:jc w:val="center"/>
              <w:rPr>
                <w:rFonts w:ascii="Times New Roman" w:hAnsi="Times New Roman" w:cs="Times New Roman"/>
                <w:b/>
                <w:bCs/>
                <w:sz w:val="22"/>
                <w:szCs w:val="22"/>
                <w:lang w:val="en-US"/>
              </w:rPr>
            </w:pPr>
            <w:r w:rsidRPr="00E43737">
              <w:rPr>
                <w:rFonts w:ascii="Times New Roman" w:hAnsi="Times New Roman" w:cs="Times New Roman"/>
                <w:b/>
                <w:bCs/>
                <w:sz w:val="22"/>
                <w:szCs w:val="22"/>
                <w:lang w:val="en-US"/>
              </w:rPr>
              <w:t xml:space="preserve">M184V alone </w:t>
            </w:r>
          </w:p>
        </w:tc>
        <w:tc>
          <w:tcPr>
            <w:tcW w:w="480" w:type="dxa"/>
            <w:tcBorders>
              <w:left w:val="single" w:sz="4" w:space="0" w:color="auto"/>
            </w:tcBorders>
            <w:vAlign w:val="center"/>
          </w:tcPr>
          <w:p w14:paraId="0C8E3CA2"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75</w:t>
            </w:r>
          </w:p>
        </w:tc>
        <w:tc>
          <w:tcPr>
            <w:tcW w:w="1680" w:type="dxa"/>
            <w:vAlign w:val="center"/>
          </w:tcPr>
          <w:p w14:paraId="47B8BB03"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-0.74</w:t>
            </w:r>
          </w:p>
        </w:tc>
        <w:tc>
          <w:tcPr>
            <w:tcW w:w="2721" w:type="dxa"/>
            <w:tcBorders>
              <w:right w:val="single" w:sz="4" w:space="0" w:color="auto"/>
            </w:tcBorders>
            <w:vAlign w:val="center"/>
          </w:tcPr>
          <w:p w14:paraId="14EB49B8"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64%</w:t>
            </w:r>
          </w:p>
        </w:tc>
      </w:tr>
      <w:tr w:rsidR="00800C2D" w:rsidRPr="00E43737" w14:paraId="19103EC8" w14:textId="77777777" w:rsidTr="00180210">
        <w:trPr>
          <w:jc w:val="center"/>
        </w:trPr>
        <w:tc>
          <w:tcPr>
            <w:tcW w:w="2241" w:type="dxa"/>
            <w:tcBorders>
              <w:right w:val="single" w:sz="4" w:space="0" w:color="auto"/>
            </w:tcBorders>
            <w:vAlign w:val="center"/>
          </w:tcPr>
          <w:p w14:paraId="0CF36CA0" w14:textId="77777777" w:rsidR="00800C2D" w:rsidRPr="00E43737" w:rsidRDefault="00800C2D" w:rsidP="00F461DF">
            <w:pPr>
              <w:pStyle w:val="tabletextNS"/>
              <w:keepNext/>
              <w:widowControl w:val="0"/>
              <w:jc w:val="center"/>
              <w:rPr>
                <w:rFonts w:ascii="Times New Roman" w:hAnsi="Times New Roman" w:cs="Times New Roman"/>
                <w:b/>
                <w:bCs/>
                <w:sz w:val="22"/>
                <w:szCs w:val="22"/>
                <w:lang w:val="en-US"/>
              </w:rPr>
            </w:pPr>
            <w:r w:rsidRPr="00E43737">
              <w:rPr>
                <w:rFonts w:ascii="Times New Roman" w:hAnsi="Times New Roman" w:cs="Times New Roman"/>
                <w:b/>
                <w:bCs/>
                <w:sz w:val="22"/>
                <w:szCs w:val="22"/>
                <w:lang w:val="en-US"/>
              </w:rPr>
              <w:t>Any one NRTI mutation</w:t>
            </w:r>
          </w:p>
        </w:tc>
        <w:tc>
          <w:tcPr>
            <w:tcW w:w="480" w:type="dxa"/>
            <w:tcBorders>
              <w:left w:val="single" w:sz="4" w:space="0" w:color="auto"/>
            </w:tcBorders>
            <w:vAlign w:val="center"/>
          </w:tcPr>
          <w:p w14:paraId="719AFC8E"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82</w:t>
            </w:r>
          </w:p>
        </w:tc>
        <w:tc>
          <w:tcPr>
            <w:tcW w:w="1680" w:type="dxa"/>
            <w:vAlign w:val="center"/>
          </w:tcPr>
          <w:p w14:paraId="61D7C9E5"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-0.72</w:t>
            </w:r>
          </w:p>
        </w:tc>
        <w:tc>
          <w:tcPr>
            <w:tcW w:w="2721" w:type="dxa"/>
            <w:tcBorders>
              <w:right w:val="single" w:sz="4" w:space="0" w:color="auto"/>
            </w:tcBorders>
            <w:vAlign w:val="center"/>
          </w:tcPr>
          <w:p w14:paraId="2E694F34"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65%</w:t>
            </w:r>
          </w:p>
        </w:tc>
      </w:tr>
      <w:tr w:rsidR="00800C2D" w:rsidRPr="00E43737" w14:paraId="00FF7949" w14:textId="77777777" w:rsidTr="00180210">
        <w:trPr>
          <w:jc w:val="center"/>
        </w:trPr>
        <w:tc>
          <w:tcPr>
            <w:tcW w:w="2241" w:type="dxa"/>
            <w:tcBorders>
              <w:right w:val="single" w:sz="4" w:space="0" w:color="auto"/>
            </w:tcBorders>
            <w:vAlign w:val="center"/>
          </w:tcPr>
          <w:p w14:paraId="1F453DAC" w14:textId="77777777" w:rsidR="00800C2D" w:rsidRPr="00E43737" w:rsidRDefault="00800C2D" w:rsidP="00F461DF">
            <w:pPr>
              <w:pStyle w:val="tabletextNS"/>
              <w:keepNext/>
              <w:widowControl w:val="0"/>
              <w:jc w:val="center"/>
              <w:rPr>
                <w:rFonts w:ascii="Times New Roman" w:hAnsi="Times New Roman" w:cs="Times New Roman"/>
                <w:b/>
                <w:bCs/>
                <w:sz w:val="22"/>
                <w:szCs w:val="22"/>
                <w:lang w:val="en-US"/>
              </w:rPr>
            </w:pPr>
            <w:r w:rsidRPr="00E43737">
              <w:rPr>
                <w:rFonts w:ascii="Times New Roman" w:hAnsi="Times New Roman" w:cs="Times New Roman"/>
                <w:b/>
                <w:bCs/>
                <w:sz w:val="22"/>
                <w:szCs w:val="22"/>
                <w:lang w:val="en-US"/>
              </w:rPr>
              <w:t xml:space="preserve">Any two NRTI-associated mutations </w:t>
            </w:r>
          </w:p>
        </w:tc>
        <w:tc>
          <w:tcPr>
            <w:tcW w:w="480" w:type="dxa"/>
            <w:tcBorders>
              <w:left w:val="single" w:sz="4" w:space="0" w:color="auto"/>
            </w:tcBorders>
            <w:vAlign w:val="center"/>
          </w:tcPr>
          <w:p w14:paraId="3E5BC01C"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22</w:t>
            </w:r>
          </w:p>
        </w:tc>
        <w:tc>
          <w:tcPr>
            <w:tcW w:w="1680" w:type="dxa"/>
            <w:vAlign w:val="center"/>
          </w:tcPr>
          <w:p w14:paraId="60E5B6BB"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-0.82</w:t>
            </w:r>
          </w:p>
        </w:tc>
        <w:tc>
          <w:tcPr>
            <w:tcW w:w="2721" w:type="dxa"/>
            <w:tcBorders>
              <w:right w:val="single" w:sz="4" w:space="0" w:color="auto"/>
            </w:tcBorders>
            <w:vAlign w:val="center"/>
          </w:tcPr>
          <w:p w14:paraId="67A0057D"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32%</w:t>
            </w:r>
          </w:p>
        </w:tc>
      </w:tr>
      <w:tr w:rsidR="00800C2D" w:rsidRPr="00E43737" w14:paraId="55F049E9" w14:textId="77777777" w:rsidTr="00180210">
        <w:trPr>
          <w:jc w:val="center"/>
        </w:trPr>
        <w:tc>
          <w:tcPr>
            <w:tcW w:w="2241" w:type="dxa"/>
            <w:tcBorders>
              <w:right w:val="single" w:sz="4" w:space="0" w:color="auto"/>
            </w:tcBorders>
            <w:vAlign w:val="center"/>
          </w:tcPr>
          <w:p w14:paraId="63DC9612" w14:textId="77777777" w:rsidR="00800C2D" w:rsidRPr="00E43737" w:rsidRDefault="00800C2D" w:rsidP="00F461DF">
            <w:pPr>
              <w:pStyle w:val="tabletextNS"/>
              <w:keepNext/>
              <w:widowControl w:val="0"/>
              <w:jc w:val="center"/>
              <w:rPr>
                <w:rFonts w:ascii="Times New Roman" w:hAnsi="Times New Roman" w:cs="Times New Roman"/>
                <w:b/>
                <w:bCs/>
                <w:sz w:val="22"/>
                <w:szCs w:val="22"/>
                <w:lang w:val="en-US"/>
              </w:rPr>
            </w:pPr>
            <w:r w:rsidRPr="00E43737">
              <w:rPr>
                <w:rFonts w:ascii="Times New Roman" w:hAnsi="Times New Roman" w:cs="Times New Roman"/>
                <w:b/>
                <w:bCs/>
                <w:sz w:val="22"/>
                <w:szCs w:val="22"/>
                <w:lang w:val="en-US"/>
              </w:rPr>
              <w:t>Any three NRTI-associated mutations</w:t>
            </w:r>
          </w:p>
        </w:tc>
        <w:tc>
          <w:tcPr>
            <w:tcW w:w="480" w:type="dxa"/>
            <w:tcBorders>
              <w:left w:val="single" w:sz="4" w:space="0" w:color="auto"/>
            </w:tcBorders>
            <w:vAlign w:val="center"/>
          </w:tcPr>
          <w:p w14:paraId="2076255B"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19</w:t>
            </w:r>
          </w:p>
        </w:tc>
        <w:tc>
          <w:tcPr>
            <w:tcW w:w="1680" w:type="dxa"/>
            <w:vAlign w:val="center"/>
          </w:tcPr>
          <w:p w14:paraId="6F83D9D0"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-0.30</w:t>
            </w:r>
          </w:p>
        </w:tc>
        <w:tc>
          <w:tcPr>
            <w:tcW w:w="2721" w:type="dxa"/>
            <w:tcBorders>
              <w:right w:val="single" w:sz="4" w:space="0" w:color="auto"/>
            </w:tcBorders>
            <w:vAlign w:val="center"/>
          </w:tcPr>
          <w:p w14:paraId="304804E3"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5%</w:t>
            </w:r>
          </w:p>
        </w:tc>
      </w:tr>
      <w:tr w:rsidR="00800C2D" w:rsidRPr="00E43737" w14:paraId="69D97374" w14:textId="77777777" w:rsidTr="00180210">
        <w:trPr>
          <w:jc w:val="center"/>
        </w:trPr>
        <w:tc>
          <w:tcPr>
            <w:tcW w:w="2241" w:type="dxa"/>
            <w:tcBorders>
              <w:right w:val="single" w:sz="4" w:space="0" w:color="auto"/>
            </w:tcBorders>
            <w:vAlign w:val="center"/>
          </w:tcPr>
          <w:p w14:paraId="7E505A7D" w14:textId="77777777" w:rsidR="00800C2D" w:rsidRPr="00E43737" w:rsidRDefault="00800C2D" w:rsidP="00F461DF">
            <w:pPr>
              <w:pStyle w:val="tabletextNS"/>
              <w:keepNext/>
              <w:widowControl w:val="0"/>
              <w:jc w:val="center"/>
              <w:rPr>
                <w:rFonts w:ascii="Times New Roman" w:hAnsi="Times New Roman" w:cs="Times New Roman"/>
                <w:b/>
                <w:bCs/>
                <w:sz w:val="22"/>
                <w:szCs w:val="22"/>
                <w:lang w:val="en-US"/>
              </w:rPr>
            </w:pPr>
            <w:r w:rsidRPr="00E43737">
              <w:rPr>
                <w:rFonts w:ascii="Times New Roman" w:hAnsi="Times New Roman" w:cs="Times New Roman"/>
                <w:b/>
                <w:bCs/>
                <w:sz w:val="22"/>
                <w:szCs w:val="22"/>
                <w:lang w:val="en-US"/>
              </w:rPr>
              <w:t>Four or more NRTI-associated mutations</w:t>
            </w:r>
          </w:p>
        </w:tc>
        <w:tc>
          <w:tcPr>
            <w:tcW w:w="480" w:type="dxa"/>
            <w:tcBorders>
              <w:left w:val="single" w:sz="4" w:space="0" w:color="auto"/>
            </w:tcBorders>
            <w:vAlign w:val="center"/>
          </w:tcPr>
          <w:p w14:paraId="6BAC6E5C"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28</w:t>
            </w:r>
          </w:p>
        </w:tc>
        <w:tc>
          <w:tcPr>
            <w:tcW w:w="1680" w:type="dxa"/>
            <w:vAlign w:val="center"/>
          </w:tcPr>
          <w:p w14:paraId="5112B07D"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-0.07</w:t>
            </w:r>
          </w:p>
        </w:tc>
        <w:tc>
          <w:tcPr>
            <w:tcW w:w="2721" w:type="dxa"/>
            <w:tcBorders>
              <w:right w:val="single" w:sz="4" w:space="0" w:color="auto"/>
            </w:tcBorders>
            <w:vAlign w:val="center"/>
          </w:tcPr>
          <w:p w14:paraId="550988FF" w14:textId="77777777" w:rsidR="00800C2D" w:rsidRPr="00E43737" w:rsidRDefault="00800C2D" w:rsidP="00F461DF">
            <w:pPr>
              <w:pStyle w:val="tabletextNS"/>
              <w:keepNext/>
              <w:widowControl w:val="0"/>
              <w:jc w:val="center"/>
              <w:rPr>
                <w:rFonts w:ascii="Times New Roman" w:hAnsi="Times New Roman" w:cs="Times New Roman"/>
                <w:sz w:val="22"/>
                <w:szCs w:val="22"/>
                <w:lang w:val="en-US"/>
              </w:rPr>
            </w:pPr>
            <w:r w:rsidRPr="00E43737">
              <w:rPr>
                <w:rFonts w:ascii="Times New Roman" w:hAnsi="Times New Roman" w:cs="Times New Roman"/>
                <w:sz w:val="22"/>
                <w:szCs w:val="22"/>
                <w:lang w:val="en-US"/>
              </w:rPr>
              <w:t>11%</w:t>
            </w:r>
          </w:p>
        </w:tc>
      </w:tr>
    </w:tbl>
    <w:p w14:paraId="562F1AA8" w14:textId="77777777" w:rsidR="00800C2D" w:rsidRPr="00E43737" w:rsidRDefault="00800C2D">
      <w:pPr>
        <w:widowControl w:val="0"/>
        <w:rPr>
          <w:i/>
          <w:color w:val="000000"/>
          <w:szCs w:val="22"/>
        </w:rPr>
      </w:pPr>
    </w:p>
    <w:p w14:paraId="7520E865" w14:textId="5D5D6487" w:rsidR="005A0BD4" w:rsidRDefault="00800C2D">
      <w:pPr>
        <w:widowControl w:val="0"/>
        <w:rPr>
          <w:szCs w:val="22"/>
        </w:rPr>
      </w:pPr>
      <w:r w:rsidRPr="00E43737">
        <w:rPr>
          <w:i/>
          <w:szCs w:val="22"/>
        </w:rPr>
        <w:t>Phenotypic resistance and cross-resistance</w:t>
      </w:r>
    </w:p>
    <w:p w14:paraId="0A806295" w14:textId="76C1D3BA" w:rsidR="00800C2D" w:rsidRPr="00E43737" w:rsidRDefault="00800C2D">
      <w:pPr>
        <w:widowControl w:val="0"/>
        <w:rPr>
          <w:szCs w:val="22"/>
        </w:rPr>
      </w:pPr>
      <w:r w:rsidRPr="00E43737">
        <w:rPr>
          <w:iCs/>
          <w:szCs w:val="22"/>
        </w:rPr>
        <w:t xml:space="preserve">Phenotypic resistance to abacavir requires M184V with at least one other abacavir-selected mutation, or M184V with multiple TAMs. </w:t>
      </w:r>
      <w:r w:rsidRPr="00E43737">
        <w:rPr>
          <w:szCs w:val="22"/>
        </w:rPr>
        <w:t>Phenotypic cross</w:t>
      </w:r>
      <w:r w:rsidR="00180210">
        <w:rPr>
          <w:szCs w:val="22"/>
        </w:rPr>
        <w:noBreakHyphen/>
      </w:r>
      <w:r w:rsidRPr="00E43737">
        <w:rPr>
          <w:szCs w:val="22"/>
        </w:rPr>
        <w:t xml:space="preserve">resistance </w:t>
      </w:r>
      <w:r w:rsidRPr="00E43737">
        <w:rPr>
          <w:szCs w:val="22"/>
          <w:lang w:val="en-US"/>
        </w:rPr>
        <w:t xml:space="preserve">to other NRTIs with M184V or M184I mutation alone is limited. Zidovudine, </w:t>
      </w:r>
      <w:proofErr w:type="spellStart"/>
      <w:r w:rsidRPr="00E43737">
        <w:rPr>
          <w:szCs w:val="22"/>
          <w:lang w:val="en-US"/>
        </w:rPr>
        <w:t>didanosine</w:t>
      </w:r>
      <w:proofErr w:type="spellEnd"/>
      <w:r w:rsidRPr="00E43737">
        <w:rPr>
          <w:szCs w:val="22"/>
          <w:lang w:val="en-US"/>
        </w:rPr>
        <w:t xml:space="preserve">, stavudine and tenofovir maintain their antiretroviral activities against such HIV-1 variants. </w:t>
      </w:r>
      <w:r w:rsidRPr="00E43737">
        <w:rPr>
          <w:snapToGrid w:val="0"/>
          <w:szCs w:val="22"/>
          <w:lang w:val="en-US"/>
        </w:rPr>
        <w:t>T</w:t>
      </w:r>
      <w:r w:rsidRPr="00E43737">
        <w:rPr>
          <w:szCs w:val="22"/>
        </w:rPr>
        <w:t xml:space="preserve">he presence of M184V with K65R does give rise to cross-resistance </w:t>
      </w:r>
      <w:r w:rsidRPr="00E43737">
        <w:rPr>
          <w:iCs/>
          <w:szCs w:val="22"/>
        </w:rPr>
        <w:t xml:space="preserve">between abacavir, tenofovir, </w:t>
      </w:r>
      <w:proofErr w:type="spellStart"/>
      <w:r w:rsidRPr="00E43737">
        <w:rPr>
          <w:iCs/>
          <w:szCs w:val="22"/>
        </w:rPr>
        <w:t>didanosine</w:t>
      </w:r>
      <w:proofErr w:type="spellEnd"/>
      <w:r w:rsidRPr="00E43737">
        <w:rPr>
          <w:iCs/>
          <w:szCs w:val="22"/>
        </w:rPr>
        <w:t xml:space="preserve"> and lamivudine, and M184V with L74V gives rise to cross-resistance between abacavir, </w:t>
      </w:r>
      <w:proofErr w:type="spellStart"/>
      <w:r w:rsidRPr="00E43737">
        <w:rPr>
          <w:iCs/>
          <w:szCs w:val="22"/>
        </w:rPr>
        <w:t>didanosine</w:t>
      </w:r>
      <w:proofErr w:type="spellEnd"/>
      <w:r w:rsidRPr="00E43737">
        <w:rPr>
          <w:iCs/>
          <w:szCs w:val="22"/>
        </w:rPr>
        <w:t xml:space="preserve"> and lamivudine</w:t>
      </w:r>
      <w:r w:rsidRPr="00E43737">
        <w:rPr>
          <w:szCs w:val="22"/>
        </w:rPr>
        <w:t xml:space="preserve">. The presence of M184V with Y115F gives rise to cross-resistance between abacavir and lamivudine. </w:t>
      </w:r>
      <w:r w:rsidR="006C4C75" w:rsidRPr="00E43737">
        <w:t xml:space="preserve">Readily available genotypic drug resistance interpretation algorithms and commercially available susceptibility tests have established clinical cut offs for reduced activity for abacavir and lamivudine as separate drug entities that predict susceptibility, partial susceptibility or resistance based upon either direct measurement of susceptibility or by calculation of the HIV-1 resistance phenotype from the viral genotype. Appropriate use of abacavir and lamivudine can be guided using these </w:t>
      </w:r>
      <w:r w:rsidRPr="00E43737">
        <w:rPr>
          <w:szCs w:val="22"/>
        </w:rPr>
        <w:t>currently recommended resistance algorithms.</w:t>
      </w:r>
    </w:p>
    <w:p w14:paraId="7A529337" w14:textId="77777777" w:rsidR="00800C2D" w:rsidRPr="00E43737" w:rsidRDefault="00800C2D">
      <w:pPr>
        <w:widowControl w:val="0"/>
        <w:rPr>
          <w:szCs w:val="22"/>
        </w:rPr>
      </w:pPr>
    </w:p>
    <w:p w14:paraId="4CE6A1D0" w14:textId="77777777" w:rsidR="00800C2D" w:rsidRPr="00E43737" w:rsidRDefault="00800C2D">
      <w:pPr>
        <w:widowControl w:val="0"/>
        <w:rPr>
          <w:snapToGrid w:val="0"/>
          <w:szCs w:val="22"/>
          <w:lang w:val="en-US"/>
        </w:rPr>
      </w:pPr>
      <w:r w:rsidRPr="00E43737">
        <w:rPr>
          <w:szCs w:val="22"/>
          <w:lang w:val="en-US"/>
        </w:rPr>
        <w:t xml:space="preserve">Cross-resistance between abacavir or lamivudine and antiretrovirals from other classes e.g. PIs or NNRTIs is unlikely. </w:t>
      </w:r>
    </w:p>
    <w:p w14:paraId="46DA73B7" w14:textId="77777777" w:rsidR="00800C2D" w:rsidRPr="00E43737" w:rsidRDefault="00800C2D">
      <w:pPr>
        <w:widowControl w:val="0"/>
        <w:rPr>
          <w:i/>
          <w:szCs w:val="22"/>
          <w:u w:val="single"/>
          <w:lang w:val="en-US"/>
        </w:rPr>
      </w:pPr>
    </w:p>
    <w:p w14:paraId="299AE82D" w14:textId="62E66C7A" w:rsidR="006C4C75" w:rsidRPr="00E43737" w:rsidRDefault="00800C2D">
      <w:pPr>
        <w:widowControl w:val="0"/>
        <w:rPr>
          <w:i/>
          <w:szCs w:val="22"/>
          <w:u w:val="single"/>
          <w:lang w:val="en-US"/>
        </w:rPr>
      </w:pPr>
      <w:r w:rsidRPr="00E43737">
        <w:rPr>
          <w:i/>
          <w:szCs w:val="22"/>
          <w:u w:val="single"/>
          <w:lang w:val="en-US"/>
        </w:rPr>
        <w:t>Clinical experience</w:t>
      </w:r>
    </w:p>
    <w:p w14:paraId="36C9D7DF" w14:textId="77777777" w:rsidR="006C4C75" w:rsidRPr="00E43737" w:rsidRDefault="006C4C75">
      <w:pPr>
        <w:widowControl w:val="0"/>
        <w:rPr>
          <w:i/>
          <w:color w:val="000000"/>
          <w:szCs w:val="22"/>
          <w:u w:val="single"/>
          <w:lang w:val="en-US"/>
        </w:rPr>
      </w:pPr>
      <w:r w:rsidRPr="00E43737">
        <w:rPr>
          <w:lang w:val="en-US"/>
        </w:rPr>
        <w:t>Clinical experience with the combination of abacavir and lamivudine as a once daily regimen is mainly based on four studies in treatment-naïve subjects, CNA30021, EPZ104057 (HEAT study), ACTG5202, and CNA109586 (ASSERT study) and two studies in treatment-experienced subjects, CAL30001 and ESS30008.</w:t>
      </w:r>
    </w:p>
    <w:p w14:paraId="786B5176" w14:textId="77777777" w:rsidR="00800C2D" w:rsidRPr="00E43737" w:rsidRDefault="00800C2D">
      <w:pPr>
        <w:widowControl w:val="0"/>
        <w:rPr>
          <w:i/>
          <w:color w:val="000000"/>
          <w:szCs w:val="22"/>
          <w:u w:val="single"/>
          <w:lang w:val="en-US"/>
        </w:rPr>
      </w:pPr>
    </w:p>
    <w:p w14:paraId="482118B3" w14:textId="77777777" w:rsidR="006C4C75" w:rsidRPr="00E43737" w:rsidRDefault="00800C2D">
      <w:pPr>
        <w:widowControl w:val="0"/>
        <w:rPr>
          <w:szCs w:val="22"/>
          <w:u w:val="single"/>
          <w:lang w:val="en-US"/>
        </w:rPr>
      </w:pPr>
      <w:r w:rsidRPr="00E43737">
        <w:rPr>
          <w:szCs w:val="22"/>
          <w:u w:val="single"/>
          <w:lang w:val="en-US"/>
        </w:rPr>
        <w:t>Therapy-naïve patients</w:t>
      </w:r>
    </w:p>
    <w:p w14:paraId="38BD562E" w14:textId="3CDC7191" w:rsidR="00800C2D" w:rsidRPr="00E43737" w:rsidRDefault="00800C2D">
      <w:pPr>
        <w:widowControl w:val="0"/>
        <w:rPr>
          <w:szCs w:val="22"/>
          <w:lang w:val="en-US"/>
        </w:rPr>
      </w:pPr>
    </w:p>
    <w:p w14:paraId="52A003AB" w14:textId="77777777" w:rsidR="00800C2D" w:rsidRPr="00E43737" w:rsidRDefault="00800C2D">
      <w:pPr>
        <w:widowControl w:val="0"/>
        <w:rPr>
          <w:szCs w:val="22"/>
          <w:u w:val="single"/>
          <w:lang w:val="en-US"/>
        </w:rPr>
      </w:pPr>
      <w:r w:rsidRPr="00E43737">
        <w:rPr>
          <w:szCs w:val="22"/>
          <w:lang w:val="en-US"/>
        </w:rPr>
        <w:t>The combination of abacavir and lamivudine as a once daily regimen is supported by a 48 weeks multi</w:t>
      </w:r>
      <w:r w:rsidR="00180210">
        <w:rPr>
          <w:szCs w:val="22"/>
          <w:lang w:val="en-US"/>
        </w:rPr>
        <w:noBreakHyphen/>
      </w:r>
      <w:proofErr w:type="spellStart"/>
      <w:r w:rsidRPr="00E43737">
        <w:rPr>
          <w:szCs w:val="22"/>
          <w:lang w:val="en-US"/>
        </w:rPr>
        <w:t>centre</w:t>
      </w:r>
      <w:proofErr w:type="spellEnd"/>
      <w:r w:rsidRPr="00E43737">
        <w:rPr>
          <w:szCs w:val="22"/>
          <w:lang w:val="en-US"/>
        </w:rPr>
        <w:t>, double-blind, controlled study (</w:t>
      </w:r>
      <w:smartTag w:uri="urn:schemas-microsoft-com:office:smarttags" w:element="stockticker">
        <w:r w:rsidRPr="00E43737">
          <w:rPr>
            <w:szCs w:val="22"/>
            <w:lang w:val="en-US"/>
          </w:rPr>
          <w:t>CNA</w:t>
        </w:r>
      </w:smartTag>
      <w:r w:rsidRPr="00E43737">
        <w:rPr>
          <w:szCs w:val="22"/>
          <w:lang w:val="en-US"/>
        </w:rPr>
        <w:t xml:space="preserve">30021) of 770 HIV-infected, therapy-naïve adults. These were primarily asymptomatic HIV infected patients (CDC stage A). They were </w:t>
      </w:r>
      <w:proofErr w:type="spellStart"/>
      <w:r w:rsidRPr="00E43737">
        <w:rPr>
          <w:szCs w:val="22"/>
          <w:lang w:val="en-US"/>
        </w:rPr>
        <w:t>randomised</w:t>
      </w:r>
      <w:proofErr w:type="spellEnd"/>
      <w:r w:rsidRPr="00E43737">
        <w:rPr>
          <w:szCs w:val="22"/>
          <w:lang w:val="en-US"/>
        </w:rPr>
        <w:t xml:space="preserve"> to receive either abacavir (ABC) 600 mg once daily or 300 mg twice daily, in combination with lamivudine 300 mg once daily and efavirenz 600 mg once daily. The results are </w:t>
      </w:r>
      <w:proofErr w:type="spellStart"/>
      <w:r w:rsidRPr="00E43737">
        <w:rPr>
          <w:szCs w:val="22"/>
          <w:lang w:val="en-US"/>
        </w:rPr>
        <w:t>summarised</w:t>
      </w:r>
      <w:proofErr w:type="spellEnd"/>
      <w:r w:rsidRPr="00E43737">
        <w:rPr>
          <w:szCs w:val="22"/>
          <w:lang w:val="en-US"/>
        </w:rPr>
        <w:t xml:space="preserve"> </w:t>
      </w:r>
      <w:r w:rsidR="006C4C75" w:rsidRPr="00E43737">
        <w:t>by subgroup</w:t>
      </w:r>
      <w:r w:rsidR="006C4C75" w:rsidRPr="00E43737">
        <w:rPr>
          <w:szCs w:val="22"/>
          <w:lang w:val="en-US"/>
        </w:rPr>
        <w:t xml:space="preserve"> </w:t>
      </w:r>
      <w:r w:rsidRPr="00E43737">
        <w:rPr>
          <w:szCs w:val="22"/>
          <w:lang w:val="en-US"/>
        </w:rPr>
        <w:t>in the table below:</w:t>
      </w:r>
    </w:p>
    <w:p w14:paraId="5FB9929B" w14:textId="77777777" w:rsidR="00800C2D" w:rsidRPr="00E43737" w:rsidRDefault="00800C2D">
      <w:pPr>
        <w:widowControl w:val="0"/>
        <w:rPr>
          <w:szCs w:val="22"/>
          <w:u w:val="single"/>
          <w:lang w:val="en-US"/>
        </w:rPr>
      </w:pPr>
    </w:p>
    <w:p w14:paraId="6D3A3C31" w14:textId="77777777" w:rsidR="00196F06" w:rsidRPr="00E43737" w:rsidRDefault="00196F06" w:rsidP="00196F06">
      <w:pPr>
        <w:keepNext/>
        <w:rPr>
          <w:b/>
        </w:rPr>
      </w:pPr>
      <w:r w:rsidRPr="00E43737">
        <w:rPr>
          <w:b/>
        </w:rPr>
        <w:lastRenderedPageBreak/>
        <w:t>Efficacy Outcome at Week 48 in CNA30021 by baseline HIV-1 RNA and CD4 Categories (ITTe TLOVR ART naïve subjects).</w:t>
      </w:r>
    </w:p>
    <w:p w14:paraId="6E24159D" w14:textId="77777777" w:rsidR="00196F06" w:rsidRPr="00E43737" w:rsidRDefault="00196F06" w:rsidP="00196F06">
      <w:pPr>
        <w:keepNext/>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3369"/>
        <w:gridCol w:w="1858"/>
        <w:gridCol w:w="2951"/>
      </w:tblGrid>
      <w:tr w:rsidR="00196F06" w:rsidRPr="00E43737" w14:paraId="31DD99AF" w14:textId="77777777" w:rsidTr="00425C7E">
        <w:trPr>
          <w:trHeight w:val="907"/>
        </w:trPr>
        <w:tc>
          <w:tcPr>
            <w:tcW w:w="3369" w:type="dxa"/>
          </w:tcPr>
          <w:p w14:paraId="795E24F0" w14:textId="77777777" w:rsidR="00196F06" w:rsidRPr="00E43737" w:rsidRDefault="00196F06" w:rsidP="00425C7E">
            <w:pPr>
              <w:keepNext/>
            </w:pPr>
          </w:p>
        </w:tc>
        <w:tc>
          <w:tcPr>
            <w:tcW w:w="1858" w:type="dxa"/>
          </w:tcPr>
          <w:p w14:paraId="2BBC0399" w14:textId="77777777" w:rsidR="00196F06" w:rsidRPr="00E43737" w:rsidRDefault="00196F06" w:rsidP="00425C7E">
            <w:pPr>
              <w:keepNext/>
              <w:rPr>
                <w:b/>
                <w:bCs/>
              </w:rPr>
            </w:pPr>
            <w:r w:rsidRPr="00E43737">
              <w:rPr>
                <w:b/>
              </w:rPr>
              <w:t xml:space="preserve">ABC </w:t>
            </w:r>
            <w:r w:rsidRPr="00E43737">
              <w:rPr>
                <w:b/>
                <w:bCs/>
              </w:rPr>
              <w:t>QD +3TC+EFV</w:t>
            </w:r>
          </w:p>
          <w:p w14:paraId="66E2DA86" w14:textId="77777777" w:rsidR="00196F06" w:rsidRPr="00E43737" w:rsidRDefault="00196F06" w:rsidP="00425C7E">
            <w:pPr>
              <w:keepNext/>
              <w:rPr>
                <w:b/>
                <w:bCs/>
              </w:rPr>
            </w:pPr>
            <w:r w:rsidRPr="00E43737">
              <w:rPr>
                <w:b/>
                <w:bCs/>
              </w:rPr>
              <w:t>(n=</w:t>
            </w:r>
            <w:r w:rsidRPr="00E43737">
              <w:rPr>
                <w:b/>
              </w:rPr>
              <w:t>384</w:t>
            </w:r>
            <w:r w:rsidRPr="00E43737">
              <w:rPr>
                <w:b/>
                <w:bCs/>
              </w:rPr>
              <w:t>)</w:t>
            </w:r>
          </w:p>
          <w:p w14:paraId="27E62DA2" w14:textId="77777777" w:rsidR="00196F06" w:rsidRPr="00E43737" w:rsidRDefault="00196F06" w:rsidP="00425C7E">
            <w:pPr>
              <w:keepNext/>
              <w:rPr>
                <w:b/>
              </w:rPr>
            </w:pPr>
          </w:p>
        </w:tc>
        <w:tc>
          <w:tcPr>
            <w:tcW w:w="2951" w:type="dxa"/>
          </w:tcPr>
          <w:p w14:paraId="4471695B" w14:textId="77777777" w:rsidR="00196F06" w:rsidRPr="00E43737" w:rsidRDefault="00196F06" w:rsidP="00425C7E">
            <w:pPr>
              <w:keepNext/>
              <w:rPr>
                <w:b/>
                <w:bCs/>
              </w:rPr>
            </w:pPr>
            <w:r w:rsidRPr="00E43737">
              <w:rPr>
                <w:b/>
              </w:rPr>
              <w:t xml:space="preserve">ABC </w:t>
            </w:r>
            <w:r w:rsidRPr="00E43737">
              <w:rPr>
                <w:b/>
                <w:bCs/>
              </w:rPr>
              <w:t>BID +3TC+EFV</w:t>
            </w:r>
          </w:p>
          <w:p w14:paraId="4DE3A92A" w14:textId="77777777" w:rsidR="00196F06" w:rsidRPr="00E43737" w:rsidRDefault="00196F06" w:rsidP="00425C7E">
            <w:pPr>
              <w:keepNext/>
              <w:rPr>
                <w:b/>
              </w:rPr>
            </w:pPr>
            <w:r w:rsidRPr="00E43737">
              <w:rPr>
                <w:b/>
                <w:bCs/>
              </w:rPr>
              <w:t>(</w:t>
            </w:r>
            <w:r w:rsidRPr="00E43737">
              <w:rPr>
                <w:b/>
                <w:bCs/>
                <w:szCs w:val="22"/>
              </w:rPr>
              <w:t>n=</w:t>
            </w:r>
            <w:r w:rsidRPr="00E43737">
              <w:rPr>
                <w:b/>
                <w:szCs w:val="22"/>
              </w:rPr>
              <w:t>386</w:t>
            </w:r>
            <w:r w:rsidRPr="00E43737">
              <w:rPr>
                <w:b/>
                <w:bCs/>
              </w:rPr>
              <w:t>)</w:t>
            </w:r>
          </w:p>
        </w:tc>
      </w:tr>
      <w:tr w:rsidR="00196F06" w:rsidRPr="00E43737" w14:paraId="031118DD" w14:textId="77777777" w:rsidTr="00425C7E">
        <w:trPr>
          <w:trHeight w:val="873"/>
        </w:trPr>
        <w:tc>
          <w:tcPr>
            <w:tcW w:w="3369" w:type="dxa"/>
          </w:tcPr>
          <w:p w14:paraId="1D5D97DB" w14:textId="77777777" w:rsidR="00196F06" w:rsidRPr="00E43737" w:rsidRDefault="00196F06" w:rsidP="00425C7E">
            <w:pPr>
              <w:keepNext/>
              <w:rPr>
                <w:b/>
                <w:bCs/>
              </w:rPr>
            </w:pPr>
            <w:r w:rsidRPr="00E43737">
              <w:rPr>
                <w:b/>
                <w:bCs/>
              </w:rPr>
              <w:t>ITT-E Population</w:t>
            </w:r>
          </w:p>
          <w:p w14:paraId="2A9778C3" w14:textId="77777777" w:rsidR="00196F06" w:rsidRPr="00E43737" w:rsidRDefault="00196F06" w:rsidP="00425C7E">
            <w:pPr>
              <w:keepNext/>
              <w:rPr>
                <w:b/>
                <w:bCs/>
              </w:rPr>
            </w:pPr>
            <w:r w:rsidRPr="00E43737">
              <w:rPr>
                <w:b/>
                <w:bCs/>
              </w:rPr>
              <w:t>TLOVR analysis</w:t>
            </w:r>
          </w:p>
        </w:tc>
        <w:tc>
          <w:tcPr>
            <w:tcW w:w="4809" w:type="dxa"/>
            <w:gridSpan w:val="2"/>
          </w:tcPr>
          <w:p w14:paraId="1000A044" w14:textId="04E47E16" w:rsidR="00196F06" w:rsidRPr="00E43737" w:rsidRDefault="00196F06" w:rsidP="00425C7E">
            <w:pPr>
              <w:keepNext/>
              <w:rPr>
                <w:bCs/>
              </w:rPr>
            </w:pPr>
            <w:r w:rsidRPr="00E43737">
              <w:rPr>
                <w:bCs/>
              </w:rPr>
              <w:t>Proportion with HIV-1 RNA &lt;50 copies/m</w:t>
            </w:r>
            <w:r w:rsidR="00BA48C0">
              <w:rPr>
                <w:bCs/>
              </w:rPr>
              <w:t>L</w:t>
            </w:r>
          </w:p>
        </w:tc>
      </w:tr>
      <w:tr w:rsidR="00196F06" w:rsidRPr="00E43737" w14:paraId="0F81E465" w14:textId="77777777" w:rsidTr="00425C7E">
        <w:trPr>
          <w:trHeight w:val="542"/>
        </w:trPr>
        <w:tc>
          <w:tcPr>
            <w:tcW w:w="3369" w:type="dxa"/>
          </w:tcPr>
          <w:p w14:paraId="41F386B0" w14:textId="77777777" w:rsidR="00196F06" w:rsidRPr="00E43737" w:rsidRDefault="00196F06" w:rsidP="00425C7E">
            <w:pPr>
              <w:keepNext/>
              <w:rPr>
                <w:b/>
              </w:rPr>
            </w:pPr>
            <w:r w:rsidRPr="00E43737">
              <w:rPr>
                <w:b/>
                <w:bCs/>
              </w:rPr>
              <w:t>All Subjects</w:t>
            </w:r>
          </w:p>
        </w:tc>
        <w:tc>
          <w:tcPr>
            <w:tcW w:w="1858" w:type="dxa"/>
          </w:tcPr>
          <w:p w14:paraId="3682F4D1" w14:textId="4CC5BAAE" w:rsidR="00196F06" w:rsidRPr="00E43737" w:rsidRDefault="00196F06" w:rsidP="00425C7E">
            <w:pPr>
              <w:keepNext/>
            </w:pPr>
            <w:r w:rsidRPr="00E43737">
              <w:t>253/384 (66%)</w:t>
            </w:r>
            <w:r w:rsidRPr="00E43737">
              <w:rPr>
                <w:bCs/>
              </w:rPr>
              <w:t xml:space="preserve">  </w:t>
            </w:r>
          </w:p>
        </w:tc>
        <w:tc>
          <w:tcPr>
            <w:tcW w:w="2951" w:type="dxa"/>
          </w:tcPr>
          <w:p w14:paraId="58F6CF77" w14:textId="589770E3" w:rsidR="00196F06" w:rsidRPr="00E43737" w:rsidRDefault="00196F06" w:rsidP="00425C7E">
            <w:pPr>
              <w:keepNext/>
            </w:pPr>
            <w:r w:rsidRPr="00E43737">
              <w:t>261/386</w:t>
            </w:r>
            <w:r w:rsidRPr="00E43737">
              <w:rPr>
                <w:bCs/>
              </w:rPr>
              <w:t xml:space="preserve"> </w:t>
            </w:r>
            <w:r w:rsidRPr="00E43737">
              <w:t>(68%)</w:t>
            </w:r>
          </w:p>
        </w:tc>
      </w:tr>
      <w:tr w:rsidR="00196F06" w:rsidRPr="00E43737" w14:paraId="193D91C5" w14:textId="77777777" w:rsidTr="00425C7E">
        <w:trPr>
          <w:trHeight w:val="664"/>
        </w:trPr>
        <w:tc>
          <w:tcPr>
            <w:tcW w:w="3369" w:type="dxa"/>
          </w:tcPr>
          <w:p w14:paraId="0523BA35" w14:textId="77777777" w:rsidR="00196F06" w:rsidRPr="00E43737" w:rsidRDefault="00196F06" w:rsidP="00425C7E">
            <w:pPr>
              <w:keepNext/>
              <w:rPr>
                <w:b/>
                <w:bCs/>
              </w:rPr>
            </w:pPr>
            <w:r w:rsidRPr="00E43737">
              <w:rPr>
                <w:b/>
                <w:bCs/>
              </w:rPr>
              <w:t>Baseline RNA category    &lt;100,000 copies/mL</w:t>
            </w:r>
          </w:p>
        </w:tc>
        <w:tc>
          <w:tcPr>
            <w:tcW w:w="1858" w:type="dxa"/>
          </w:tcPr>
          <w:p w14:paraId="46AB299E" w14:textId="77777777" w:rsidR="00196F06" w:rsidRPr="00E43737" w:rsidRDefault="00196F06" w:rsidP="00425C7E">
            <w:pPr>
              <w:keepNext/>
              <w:rPr>
                <w:bCs/>
              </w:rPr>
            </w:pPr>
            <w:r w:rsidRPr="00E43737">
              <w:rPr>
                <w:bCs/>
              </w:rPr>
              <w:t xml:space="preserve">141/217 (65%)   </w:t>
            </w:r>
          </w:p>
        </w:tc>
        <w:tc>
          <w:tcPr>
            <w:tcW w:w="2951" w:type="dxa"/>
          </w:tcPr>
          <w:p w14:paraId="2F686C3D" w14:textId="44D29FD6" w:rsidR="00196F06" w:rsidRPr="00E43737" w:rsidRDefault="00196F06" w:rsidP="00425C7E">
            <w:pPr>
              <w:keepNext/>
              <w:rPr>
                <w:bCs/>
              </w:rPr>
            </w:pPr>
            <w:r w:rsidRPr="00E43737">
              <w:rPr>
                <w:bCs/>
              </w:rPr>
              <w:t>145/217 (67%)</w:t>
            </w:r>
          </w:p>
          <w:p w14:paraId="540D31D5" w14:textId="77777777" w:rsidR="00196F06" w:rsidRPr="00E43737" w:rsidRDefault="00196F06" w:rsidP="00425C7E">
            <w:pPr>
              <w:keepNext/>
              <w:rPr>
                <w:bCs/>
              </w:rPr>
            </w:pPr>
          </w:p>
        </w:tc>
      </w:tr>
      <w:tr w:rsidR="00196F06" w:rsidRPr="00E43737" w14:paraId="7CA82A33" w14:textId="77777777" w:rsidTr="00425C7E">
        <w:trPr>
          <w:trHeight w:val="846"/>
        </w:trPr>
        <w:tc>
          <w:tcPr>
            <w:tcW w:w="3369" w:type="dxa"/>
          </w:tcPr>
          <w:p w14:paraId="6A0E00CA" w14:textId="77777777" w:rsidR="00196F06" w:rsidRPr="00E43737" w:rsidRDefault="00196F06" w:rsidP="00425C7E">
            <w:pPr>
              <w:keepNext/>
              <w:rPr>
                <w:b/>
                <w:bCs/>
              </w:rPr>
            </w:pPr>
            <w:r w:rsidRPr="00E43737">
              <w:rPr>
                <w:b/>
                <w:bCs/>
              </w:rPr>
              <w:t xml:space="preserve">Baseline RNA category &gt;=100,000 copies/mL   </w:t>
            </w:r>
          </w:p>
        </w:tc>
        <w:tc>
          <w:tcPr>
            <w:tcW w:w="1858" w:type="dxa"/>
          </w:tcPr>
          <w:p w14:paraId="36413780" w14:textId="5F4AB9BE" w:rsidR="00196F06" w:rsidRPr="00E43737" w:rsidRDefault="00196F06" w:rsidP="00425C7E">
            <w:pPr>
              <w:keepNext/>
              <w:rPr>
                <w:bCs/>
              </w:rPr>
            </w:pPr>
            <w:r w:rsidRPr="00E43737">
              <w:rPr>
                <w:bCs/>
              </w:rPr>
              <w:t xml:space="preserve">112/167 (67%)     </w:t>
            </w:r>
          </w:p>
        </w:tc>
        <w:tc>
          <w:tcPr>
            <w:tcW w:w="2951" w:type="dxa"/>
          </w:tcPr>
          <w:p w14:paraId="7EFAF579" w14:textId="50C4A888" w:rsidR="00196F06" w:rsidRPr="00E43737" w:rsidRDefault="00196F06" w:rsidP="00196F06">
            <w:pPr>
              <w:keepNext/>
              <w:rPr>
                <w:bCs/>
              </w:rPr>
            </w:pPr>
            <w:r w:rsidRPr="00E43737">
              <w:rPr>
                <w:bCs/>
              </w:rPr>
              <w:t>116/169 (69%)</w:t>
            </w:r>
          </w:p>
        </w:tc>
      </w:tr>
      <w:tr w:rsidR="00196F06" w:rsidRPr="00E43737" w14:paraId="2D2E56BE" w14:textId="77777777" w:rsidTr="00425C7E">
        <w:trPr>
          <w:trHeight w:val="764"/>
        </w:trPr>
        <w:tc>
          <w:tcPr>
            <w:tcW w:w="3369" w:type="dxa"/>
          </w:tcPr>
          <w:p w14:paraId="5A67E17C" w14:textId="77777777" w:rsidR="00196F06" w:rsidRPr="00E43737" w:rsidRDefault="00196F06" w:rsidP="00425C7E">
            <w:pPr>
              <w:keepNext/>
              <w:rPr>
                <w:b/>
                <w:bCs/>
              </w:rPr>
            </w:pPr>
            <w:r w:rsidRPr="00E43737">
              <w:rPr>
                <w:b/>
                <w:bCs/>
              </w:rPr>
              <w:t xml:space="preserve">Baseline CD4 category &lt;50                                                     </w:t>
            </w:r>
          </w:p>
        </w:tc>
        <w:tc>
          <w:tcPr>
            <w:tcW w:w="1858" w:type="dxa"/>
          </w:tcPr>
          <w:p w14:paraId="5E422EBB" w14:textId="77777777" w:rsidR="00196F06" w:rsidRPr="00E43737" w:rsidRDefault="00196F06" w:rsidP="00425C7E">
            <w:pPr>
              <w:keepNext/>
              <w:rPr>
                <w:bCs/>
              </w:rPr>
            </w:pPr>
            <w:r w:rsidRPr="00E43737">
              <w:rPr>
                <w:bCs/>
              </w:rPr>
              <w:t xml:space="preserve">3/ 6 (50%)     </w:t>
            </w:r>
          </w:p>
        </w:tc>
        <w:tc>
          <w:tcPr>
            <w:tcW w:w="2951" w:type="dxa"/>
          </w:tcPr>
          <w:p w14:paraId="2C07B039" w14:textId="23824293" w:rsidR="00196F06" w:rsidRPr="00E43737" w:rsidRDefault="00196F06" w:rsidP="00425C7E">
            <w:pPr>
              <w:keepNext/>
              <w:rPr>
                <w:bCs/>
              </w:rPr>
            </w:pPr>
            <w:r w:rsidRPr="00E43737">
              <w:rPr>
                <w:bCs/>
              </w:rPr>
              <w:t>4/6 (67%)</w:t>
            </w:r>
          </w:p>
          <w:p w14:paraId="3E0050F3" w14:textId="77777777" w:rsidR="00196F06" w:rsidRPr="00E43737" w:rsidRDefault="00196F06" w:rsidP="00425C7E">
            <w:pPr>
              <w:keepNext/>
              <w:rPr>
                <w:bCs/>
              </w:rPr>
            </w:pPr>
          </w:p>
        </w:tc>
      </w:tr>
      <w:tr w:rsidR="00196F06" w:rsidRPr="00E43737" w14:paraId="71BC7F2D" w14:textId="77777777" w:rsidTr="00425C7E">
        <w:trPr>
          <w:trHeight w:val="516"/>
        </w:trPr>
        <w:tc>
          <w:tcPr>
            <w:tcW w:w="3369" w:type="dxa"/>
          </w:tcPr>
          <w:p w14:paraId="65C2700B" w14:textId="77777777" w:rsidR="00196F06" w:rsidRPr="00E43737" w:rsidRDefault="00196F06" w:rsidP="00425C7E">
            <w:pPr>
              <w:keepNext/>
              <w:rPr>
                <w:b/>
                <w:bCs/>
              </w:rPr>
            </w:pPr>
            <w:r w:rsidRPr="00E43737">
              <w:rPr>
                <w:b/>
                <w:bCs/>
              </w:rPr>
              <w:t xml:space="preserve">Baseline CD4 category 50-100                                                </w:t>
            </w:r>
          </w:p>
        </w:tc>
        <w:tc>
          <w:tcPr>
            <w:tcW w:w="1858" w:type="dxa"/>
          </w:tcPr>
          <w:p w14:paraId="6F513899" w14:textId="77777777" w:rsidR="00196F06" w:rsidRPr="00E43737" w:rsidRDefault="00196F06" w:rsidP="00425C7E">
            <w:pPr>
              <w:keepNext/>
              <w:rPr>
                <w:bCs/>
              </w:rPr>
            </w:pPr>
            <w:r w:rsidRPr="00E43737">
              <w:rPr>
                <w:bCs/>
              </w:rPr>
              <w:t xml:space="preserve">21/40 (53%)    </w:t>
            </w:r>
          </w:p>
        </w:tc>
        <w:tc>
          <w:tcPr>
            <w:tcW w:w="2951" w:type="dxa"/>
          </w:tcPr>
          <w:p w14:paraId="19F54749" w14:textId="5740BAB9" w:rsidR="00196F06" w:rsidRPr="00E43737" w:rsidRDefault="00196F06" w:rsidP="00425C7E">
            <w:pPr>
              <w:keepNext/>
              <w:rPr>
                <w:bCs/>
              </w:rPr>
            </w:pPr>
            <w:r w:rsidRPr="00E43737">
              <w:rPr>
                <w:bCs/>
              </w:rPr>
              <w:t>23/37 (62%)</w:t>
            </w:r>
          </w:p>
        </w:tc>
      </w:tr>
      <w:tr w:rsidR="00196F06" w:rsidRPr="00E43737" w14:paraId="0776115F" w14:textId="77777777" w:rsidTr="00425C7E">
        <w:trPr>
          <w:trHeight w:val="516"/>
        </w:trPr>
        <w:tc>
          <w:tcPr>
            <w:tcW w:w="3369" w:type="dxa"/>
          </w:tcPr>
          <w:p w14:paraId="6767E25F" w14:textId="69482352" w:rsidR="00196F06" w:rsidRPr="00E43737" w:rsidRDefault="00196F06" w:rsidP="00425C7E">
            <w:pPr>
              <w:keepNext/>
              <w:rPr>
                <w:b/>
                <w:bCs/>
              </w:rPr>
            </w:pPr>
            <w:r w:rsidRPr="00E43737">
              <w:rPr>
                <w:b/>
                <w:bCs/>
              </w:rPr>
              <w:t xml:space="preserve">Baseline CD4 category 101-200                                               </w:t>
            </w:r>
          </w:p>
        </w:tc>
        <w:tc>
          <w:tcPr>
            <w:tcW w:w="1858" w:type="dxa"/>
          </w:tcPr>
          <w:p w14:paraId="17644EA0" w14:textId="77777777" w:rsidR="00196F06" w:rsidRPr="00E43737" w:rsidRDefault="00196F06" w:rsidP="00425C7E">
            <w:pPr>
              <w:keepNext/>
              <w:rPr>
                <w:bCs/>
              </w:rPr>
            </w:pPr>
            <w:r w:rsidRPr="00E43737">
              <w:rPr>
                <w:bCs/>
              </w:rPr>
              <w:t xml:space="preserve">57/ 85 (67%)    </w:t>
            </w:r>
          </w:p>
        </w:tc>
        <w:tc>
          <w:tcPr>
            <w:tcW w:w="2951" w:type="dxa"/>
          </w:tcPr>
          <w:p w14:paraId="7E290A1E" w14:textId="0F7FF202" w:rsidR="00196F06" w:rsidRPr="00E43737" w:rsidRDefault="00196F06" w:rsidP="00425C7E">
            <w:pPr>
              <w:keepNext/>
              <w:rPr>
                <w:bCs/>
              </w:rPr>
            </w:pPr>
            <w:r w:rsidRPr="00E43737">
              <w:rPr>
                <w:bCs/>
              </w:rPr>
              <w:t>43/67 (64%)</w:t>
            </w:r>
          </w:p>
        </w:tc>
      </w:tr>
      <w:tr w:rsidR="00196F06" w:rsidRPr="00E43737" w14:paraId="4271A73E" w14:textId="77777777" w:rsidTr="00425C7E">
        <w:trPr>
          <w:trHeight w:val="457"/>
        </w:trPr>
        <w:tc>
          <w:tcPr>
            <w:tcW w:w="3369" w:type="dxa"/>
          </w:tcPr>
          <w:p w14:paraId="57850F59" w14:textId="3A73FBD0" w:rsidR="00196F06" w:rsidRPr="00E43737" w:rsidRDefault="00196F06" w:rsidP="00425C7E">
            <w:pPr>
              <w:keepNext/>
              <w:rPr>
                <w:b/>
                <w:bCs/>
              </w:rPr>
            </w:pPr>
            <w:r w:rsidRPr="00E43737">
              <w:rPr>
                <w:b/>
                <w:bCs/>
              </w:rPr>
              <w:t xml:space="preserve">Baseline CD4 category 201-350                                              </w:t>
            </w:r>
          </w:p>
        </w:tc>
        <w:tc>
          <w:tcPr>
            <w:tcW w:w="1858" w:type="dxa"/>
          </w:tcPr>
          <w:p w14:paraId="26AABF1F" w14:textId="77777777" w:rsidR="00196F06" w:rsidRPr="00E43737" w:rsidRDefault="00196F06" w:rsidP="00425C7E">
            <w:pPr>
              <w:keepNext/>
              <w:rPr>
                <w:bCs/>
              </w:rPr>
            </w:pPr>
            <w:r w:rsidRPr="00E43737">
              <w:rPr>
                <w:bCs/>
              </w:rPr>
              <w:t xml:space="preserve">101/143 (71%)   </w:t>
            </w:r>
          </w:p>
        </w:tc>
        <w:tc>
          <w:tcPr>
            <w:tcW w:w="2951" w:type="dxa"/>
          </w:tcPr>
          <w:p w14:paraId="7F72D06A" w14:textId="0E90202D" w:rsidR="00196F06" w:rsidRPr="00E43737" w:rsidRDefault="00196F06" w:rsidP="00425C7E">
            <w:pPr>
              <w:keepNext/>
              <w:rPr>
                <w:bCs/>
              </w:rPr>
            </w:pPr>
            <w:r w:rsidRPr="00E43737">
              <w:rPr>
                <w:bCs/>
              </w:rPr>
              <w:t>114/170 (67%)</w:t>
            </w:r>
          </w:p>
          <w:p w14:paraId="72B26FA3" w14:textId="77777777" w:rsidR="00196F06" w:rsidRPr="00E43737" w:rsidRDefault="00196F06" w:rsidP="00425C7E">
            <w:pPr>
              <w:keepNext/>
              <w:rPr>
                <w:bCs/>
              </w:rPr>
            </w:pPr>
          </w:p>
        </w:tc>
      </w:tr>
      <w:tr w:rsidR="00196F06" w:rsidRPr="00E43737" w14:paraId="5E1CB2DE" w14:textId="77777777" w:rsidTr="00425C7E">
        <w:trPr>
          <w:trHeight w:val="516"/>
        </w:trPr>
        <w:tc>
          <w:tcPr>
            <w:tcW w:w="3369" w:type="dxa"/>
          </w:tcPr>
          <w:p w14:paraId="1D29C613" w14:textId="77777777" w:rsidR="00196F06" w:rsidRPr="00E43737" w:rsidRDefault="00196F06" w:rsidP="00425C7E">
            <w:pPr>
              <w:keepNext/>
              <w:rPr>
                <w:b/>
                <w:bCs/>
              </w:rPr>
            </w:pPr>
            <w:r w:rsidRPr="00E43737">
              <w:rPr>
                <w:b/>
                <w:bCs/>
              </w:rPr>
              <w:t xml:space="preserve">Baseline CD4 category &gt;350                                                   </w:t>
            </w:r>
          </w:p>
        </w:tc>
        <w:tc>
          <w:tcPr>
            <w:tcW w:w="1858" w:type="dxa"/>
          </w:tcPr>
          <w:p w14:paraId="66A0847E" w14:textId="77777777" w:rsidR="00196F06" w:rsidRPr="00E43737" w:rsidRDefault="00196F06" w:rsidP="00425C7E">
            <w:pPr>
              <w:keepNext/>
              <w:rPr>
                <w:bCs/>
              </w:rPr>
            </w:pPr>
            <w:r w:rsidRPr="00E43737">
              <w:rPr>
                <w:bCs/>
              </w:rPr>
              <w:t xml:space="preserve">71/109 (65%)    </w:t>
            </w:r>
          </w:p>
        </w:tc>
        <w:tc>
          <w:tcPr>
            <w:tcW w:w="2951" w:type="dxa"/>
          </w:tcPr>
          <w:p w14:paraId="3707BB74" w14:textId="4A2F0802" w:rsidR="00196F06" w:rsidRPr="00E43737" w:rsidRDefault="00196F06" w:rsidP="00425C7E">
            <w:pPr>
              <w:keepNext/>
              <w:rPr>
                <w:bCs/>
              </w:rPr>
            </w:pPr>
            <w:r w:rsidRPr="00E43737">
              <w:rPr>
                <w:bCs/>
              </w:rPr>
              <w:t>76/105 (72%)</w:t>
            </w:r>
          </w:p>
          <w:p w14:paraId="3EAF1746" w14:textId="77777777" w:rsidR="00196F06" w:rsidRPr="00E43737" w:rsidRDefault="00196F06" w:rsidP="00425C7E">
            <w:pPr>
              <w:keepNext/>
              <w:rPr>
                <w:bCs/>
              </w:rPr>
            </w:pPr>
          </w:p>
        </w:tc>
      </w:tr>
      <w:tr w:rsidR="00196F06" w:rsidRPr="00E43737" w14:paraId="1FF78239" w14:textId="77777777" w:rsidTr="00425C7E">
        <w:trPr>
          <w:trHeight w:val="516"/>
        </w:trPr>
        <w:tc>
          <w:tcPr>
            <w:tcW w:w="3369" w:type="dxa"/>
          </w:tcPr>
          <w:p w14:paraId="0E06D1B5" w14:textId="09530E45" w:rsidR="00196F06" w:rsidRPr="00E43737" w:rsidRDefault="00196F06" w:rsidP="00425C7E">
            <w:pPr>
              <w:keepNext/>
              <w:rPr>
                <w:b/>
                <w:bCs/>
              </w:rPr>
            </w:pPr>
            <w:r w:rsidRPr="00E43737">
              <w:rPr>
                <w:b/>
                <w:bCs/>
              </w:rPr>
              <w:t>&gt;1 log reduction in HIV RNA or &lt;50 cp/mL</w:t>
            </w:r>
          </w:p>
          <w:p w14:paraId="36A7C52D" w14:textId="77777777" w:rsidR="00196F06" w:rsidRPr="00E43737" w:rsidRDefault="00196F06" w:rsidP="00425C7E">
            <w:pPr>
              <w:keepNext/>
              <w:rPr>
                <w:b/>
                <w:bCs/>
              </w:rPr>
            </w:pPr>
            <w:r w:rsidRPr="00E43737">
              <w:rPr>
                <w:b/>
                <w:bCs/>
              </w:rPr>
              <w:t xml:space="preserve">All Patients                              </w:t>
            </w:r>
          </w:p>
        </w:tc>
        <w:tc>
          <w:tcPr>
            <w:tcW w:w="1858" w:type="dxa"/>
          </w:tcPr>
          <w:p w14:paraId="5D442092" w14:textId="77777777" w:rsidR="00196F06" w:rsidRPr="00E43737" w:rsidRDefault="00196F06" w:rsidP="00425C7E">
            <w:pPr>
              <w:keepNext/>
              <w:rPr>
                <w:bCs/>
              </w:rPr>
            </w:pPr>
            <w:r w:rsidRPr="00E43737">
              <w:rPr>
                <w:bCs/>
              </w:rPr>
              <w:t xml:space="preserve">372/384 (97%)   </w:t>
            </w:r>
          </w:p>
        </w:tc>
        <w:tc>
          <w:tcPr>
            <w:tcW w:w="2951" w:type="dxa"/>
          </w:tcPr>
          <w:p w14:paraId="19A256FC" w14:textId="525722DD" w:rsidR="00196F06" w:rsidRPr="00E43737" w:rsidRDefault="00196F06" w:rsidP="00425C7E">
            <w:pPr>
              <w:keepNext/>
              <w:rPr>
                <w:bCs/>
              </w:rPr>
            </w:pPr>
            <w:r w:rsidRPr="00E43737">
              <w:rPr>
                <w:bCs/>
              </w:rPr>
              <w:t>373/386 (97%)</w:t>
            </w:r>
          </w:p>
          <w:p w14:paraId="03EFC224" w14:textId="77777777" w:rsidR="00196F06" w:rsidRPr="00E43737" w:rsidRDefault="00196F06" w:rsidP="00425C7E">
            <w:pPr>
              <w:keepNext/>
              <w:rPr>
                <w:bCs/>
              </w:rPr>
            </w:pPr>
          </w:p>
        </w:tc>
      </w:tr>
    </w:tbl>
    <w:p w14:paraId="754B7F73" w14:textId="77777777" w:rsidR="004D3C6C" w:rsidRPr="00E43737" w:rsidRDefault="004D3C6C">
      <w:pPr>
        <w:widowControl w:val="0"/>
        <w:rPr>
          <w:szCs w:val="22"/>
          <w:lang w:val="en-US"/>
        </w:rPr>
      </w:pPr>
    </w:p>
    <w:p w14:paraId="6C654833" w14:textId="77777777" w:rsidR="00800C2D" w:rsidRPr="00E43737" w:rsidRDefault="00800C2D">
      <w:pPr>
        <w:widowControl w:val="0"/>
        <w:jc w:val="both"/>
        <w:rPr>
          <w:szCs w:val="22"/>
          <w:lang w:val="en-US"/>
        </w:rPr>
      </w:pPr>
      <w:r w:rsidRPr="00E43737">
        <w:rPr>
          <w:szCs w:val="22"/>
          <w:lang w:val="en-US"/>
        </w:rPr>
        <w:t xml:space="preserve">Similar clinical success (point estimate for treatment difference: -1.7, 95% CI –8.4, 4.9) was observed for both regimens. From these results, it can be concluded with 95% confidence that the true difference is no greater than 8.4% in </w:t>
      </w:r>
      <w:proofErr w:type="spellStart"/>
      <w:r w:rsidRPr="00E43737">
        <w:rPr>
          <w:szCs w:val="22"/>
          <w:lang w:val="en-US"/>
        </w:rPr>
        <w:t>favour</w:t>
      </w:r>
      <w:proofErr w:type="spellEnd"/>
      <w:r w:rsidRPr="00E43737">
        <w:rPr>
          <w:szCs w:val="22"/>
          <w:lang w:val="en-US"/>
        </w:rPr>
        <w:t xml:space="preserve"> of the twice daily regimen. This potential difference is sufficiently small to draw an overall conclusion of non-inferiority of abacavir once daily over abacavir twice daily.</w:t>
      </w:r>
    </w:p>
    <w:p w14:paraId="048FBC40" w14:textId="77777777" w:rsidR="00800C2D" w:rsidRPr="00E43737" w:rsidRDefault="00800C2D">
      <w:pPr>
        <w:pStyle w:val="Footer"/>
        <w:widowControl w:val="0"/>
        <w:tabs>
          <w:tab w:val="clear" w:pos="4536"/>
        </w:tabs>
        <w:rPr>
          <w:rFonts w:ascii="Times New Roman" w:hAnsi="Times New Roman"/>
          <w:sz w:val="22"/>
          <w:szCs w:val="22"/>
          <w:lang w:val="en-US"/>
        </w:rPr>
      </w:pPr>
    </w:p>
    <w:p w14:paraId="19359022" w14:textId="73E16228" w:rsidR="00800C2D" w:rsidRPr="00E43737" w:rsidRDefault="00800C2D">
      <w:pPr>
        <w:widowControl w:val="0"/>
        <w:rPr>
          <w:b/>
          <w:szCs w:val="22"/>
          <w:lang w:val="en-US"/>
        </w:rPr>
      </w:pPr>
      <w:r w:rsidRPr="00E43737">
        <w:rPr>
          <w:snapToGrid w:val="0"/>
          <w:szCs w:val="22"/>
          <w:lang w:val="en-US"/>
        </w:rPr>
        <w:t>There was a low, similar overall incidence of virologic failure (viral load &gt; 50 copies/m</w:t>
      </w:r>
      <w:r w:rsidR="00BA48C0">
        <w:rPr>
          <w:snapToGrid w:val="0"/>
          <w:szCs w:val="22"/>
          <w:lang w:val="en-US"/>
        </w:rPr>
        <w:t>L</w:t>
      </w:r>
      <w:r w:rsidRPr="00E43737">
        <w:rPr>
          <w:snapToGrid w:val="0"/>
          <w:szCs w:val="22"/>
          <w:lang w:val="en-US"/>
        </w:rPr>
        <w:t>) in both the once and twice daily treatment groups (10% and 8% respectively). In the small sample size for genotypic analysis, there was a trend toward a higher rate of NRTI-associated mutations in the once daily versus the twice daily abacavir regimens. No firm conclusion could be drawn due to the limited data derived from this study.</w:t>
      </w:r>
      <w:r w:rsidRPr="00E43737">
        <w:rPr>
          <w:szCs w:val="22"/>
          <w:lang w:val="en-US"/>
        </w:rPr>
        <w:t xml:space="preserve"> </w:t>
      </w:r>
    </w:p>
    <w:p w14:paraId="36E73AA0" w14:textId="77777777" w:rsidR="00800C2D" w:rsidRPr="00E43737" w:rsidRDefault="00800C2D">
      <w:pPr>
        <w:pStyle w:val="TOC1"/>
        <w:widowControl w:val="0"/>
        <w:rPr>
          <w:sz w:val="22"/>
          <w:szCs w:val="22"/>
        </w:rPr>
      </w:pPr>
    </w:p>
    <w:p w14:paraId="5FC0D088" w14:textId="77777777" w:rsidR="004D3C6C" w:rsidRPr="00E43737" w:rsidRDefault="004D3C6C" w:rsidP="004D3C6C">
      <w:pPr>
        <w:autoSpaceDE w:val="0"/>
        <w:autoSpaceDN w:val="0"/>
        <w:adjustRightInd w:val="0"/>
      </w:pPr>
      <w:r w:rsidRPr="00E43737">
        <w:t xml:space="preserve">There are conflicting data in some comparative studies with </w:t>
      </w:r>
      <w:proofErr w:type="spellStart"/>
      <w:r w:rsidRPr="00E43737">
        <w:t>Kivexa</w:t>
      </w:r>
      <w:proofErr w:type="spellEnd"/>
      <w:r w:rsidR="00196F06" w:rsidRPr="00E43737">
        <w:t xml:space="preserve"> </w:t>
      </w:r>
      <w:r w:rsidR="00196F06" w:rsidRPr="00E43737">
        <w:rPr>
          <w:i/>
        </w:rPr>
        <w:t>i.e. HEAT, ACTG5202 and ASSERT</w:t>
      </w:r>
      <w:r w:rsidRPr="00E43737">
        <w:t>:</w:t>
      </w:r>
    </w:p>
    <w:p w14:paraId="030CEB65" w14:textId="77777777" w:rsidR="00196F06" w:rsidRPr="00E43737" w:rsidRDefault="00196F06" w:rsidP="004D3C6C">
      <w:pPr>
        <w:autoSpaceDE w:val="0"/>
        <w:autoSpaceDN w:val="0"/>
        <w:adjustRightInd w:val="0"/>
      </w:pPr>
    </w:p>
    <w:p w14:paraId="21AF2A14" w14:textId="0CB3D53D" w:rsidR="004D3C6C" w:rsidRPr="00E43737" w:rsidRDefault="004D3C6C" w:rsidP="004D3C6C">
      <w:pPr>
        <w:autoSpaceDE w:val="0"/>
        <w:autoSpaceDN w:val="0"/>
        <w:adjustRightInd w:val="0"/>
        <w:rPr>
          <w:rFonts w:eastAsia="MS Mincho"/>
          <w:lang w:eastAsia="ja-JP"/>
        </w:rPr>
      </w:pPr>
      <w:r w:rsidRPr="00E43737">
        <w:t xml:space="preserve">EPZ104057 (HEAT study) was a randomised, double-blind, placebo-matched, 96 week, multi-centre study with </w:t>
      </w:r>
      <w:r w:rsidRPr="00E43737">
        <w:rPr>
          <w:rFonts w:eastAsia="MS Mincho"/>
          <w:lang w:eastAsia="ja-JP"/>
        </w:rPr>
        <w:t>the primary objective of evaluating the relative efficacy</w:t>
      </w:r>
      <w:r w:rsidRPr="00E43737">
        <w:t xml:space="preserve"> of abacavir/lamivudine (ABC/3TC, 600</w:t>
      </w:r>
      <w:ins w:id="70" w:author="Author">
        <w:r w:rsidR="008E2931">
          <w:t> </w:t>
        </w:r>
      </w:ins>
      <w:r w:rsidRPr="00E43737">
        <w:t>mg/300</w:t>
      </w:r>
      <w:ins w:id="71" w:author="Author">
        <w:r w:rsidR="008E2931">
          <w:t> </w:t>
        </w:r>
      </w:ins>
      <w:r w:rsidRPr="00E43737">
        <w:t>mg) and tenofovir /emtricitabine (TDF/FTC, 300</w:t>
      </w:r>
      <w:ins w:id="72" w:author="Author">
        <w:r w:rsidR="008E2931">
          <w:t> </w:t>
        </w:r>
      </w:ins>
      <w:r w:rsidRPr="00E43737">
        <w:t>mg/200</w:t>
      </w:r>
      <w:ins w:id="73" w:author="Author">
        <w:r w:rsidR="008E2931">
          <w:t> </w:t>
        </w:r>
      </w:ins>
      <w:r w:rsidRPr="00E43737">
        <w:t>mg), each given once-daily in combination with lopinavir/ritonavir (LPV/r, 800</w:t>
      </w:r>
      <w:ins w:id="74" w:author="Author">
        <w:r w:rsidR="008E2931">
          <w:t> </w:t>
        </w:r>
      </w:ins>
      <w:r w:rsidRPr="00E43737">
        <w:t>mg/200</w:t>
      </w:r>
      <w:ins w:id="75" w:author="Author">
        <w:r w:rsidR="008E2931">
          <w:t> </w:t>
        </w:r>
      </w:ins>
      <w:r w:rsidRPr="00E43737">
        <w:t>mg) in HIV-infected, therapy-naive adults</w:t>
      </w:r>
      <w:r w:rsidRPr="00E43737">
        <w:rPr>
          <w:rFonts w:eastAsia="MS Mincho"/>
          <w:lang w:eastAsia="ja-JP"/>
        </w:rPr>
        <w:t xml:space="preserve">. </w:t>
      </w:r>
      <w:r w:rsidRPr="00E43737">
        <w:t>The primary efficacy analysis was performed at week 48 with study continuation to week 96 and demonstrated non-inferiority. The results are summarised below:</w:t>
      </w:r>
    </w:p>
    <w:p w14:paraId="57EE176F" w14:textId="77777777" w:rsidR="004D3C6C" w:rsidRPr="00E43737" w:rsidRDefault="004D3C6C" w:rsidP="004D3C6C">
      <w:pPr>
        <w:tabs>
          <w:tab w:val="left" w:pos="2835"/>
        </w:tabs>
        <w:autoSpaceDE w:val="0"/>
        <w:autoSpaceDN w:val="0"/>
        <w:adjustRightInd w:val="0"/>
      </w:pPr>
    </w:p>
    <w:p w14:paraId="6405E9D2" w14:textId="13E7E19F" w:rsidR="004D3C6C" w:rsidRPr="005A0BD4" w:rsidRDefault="004D3C6C" w:rsidP="00196F06">
      <w:pPr>
        <w:pStyle w:val="captiontable"/>
        <w:widowControl w:val="0"/>
        <w:tabs>
          <w:tab w:val="left" w:pos="2835"/>
        </w:tabs>
        <w:spacing w:after="0"/>
        <w:ind w:left="2694" w:hanging="2694"/>
        <w:jc w:val="center"/>
        <w:rPr>
          <w:rFonts w:ascii="Times New Roman" w:hAnsi="Times New Roman"/>
          <w:szCs w:val="22"/>
        </w:rPr>
      </w:pPr>
      <w:r w:rsidRPr="005A0BD4">
        <w:rPr>
          <w:rFonts w:ascii="Times New Roman" w:hAnsi="Times New Roman"/>
          <w:szCs w:val="22"/>
        </w:rPr>
        <w:lastRenderedPageBreak/>
        <w:t>Virologic Response Based on Plasma HIV-1 RNA &lt; 50 copies/m</w:t>
      </w:r>
      <w:r w:rsidR="00CB6F74">
        <w:rPr>
          <w:rFonts w:ascii="Times New Roman" w:hAnsi="Times New Roman"/>
          <w:szCs w:val="22"/>
        </w:rPr>
        <w:t>L</w:t>
      </w:r>
      <w:r w:rsidRPr="005A0BD4">
        <w:rPr>
          <w:rFonts w:ascii="Times New Roman" w:hAnsi="Times New Roman"/>
          <w:szCs w:val="22"/>
        </w:rPr>
        <w:t xml:space="preserve"> </w:t>
      </w:r>
    </w:p>
    <w:p w14:paraId="51E7F7BA" w14:textId="77777777" w:rsidR="004D3C6C" w:rsidRPr="005A0BD4" w:rsidRDefault="004D3C6C" w:rsidP="00196F06">
      <w:pPr>
        <w:keepNext/>
        <w:tabs>
          <w:tab w:val="left" w:pos="2835"/>
        </w:tabs>
        <w:autoSpaceDE w:val="0"/>
        <w:autoSpaceDN w:val="0"/>
        <w:adjustRightInd w:val="0"/>
        <w:ind w:left="2694" w:hanging="2694"/>
        <w:jc w:val="center"/>
        <w:rPr>
          <w:b/>
          <w:szCs w:val="22"/>
        </w:rPr>
      </w:pPr>
      <w:r w:rsidRPr="005A0BD4">
        <w:rPr>
          <w:b/>
          <w:szCs w:val="22"/>
        </w:rPr>
        <w:t>ITT-Exposed Population M=F switch included</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3784"/>
        <w:gridCol w:w="1337"/>
        <w:gridCol w:w="1337"/>
        <w:gridCol w:w="1337"/>
        <w:gridCol w:w="1337"/>
      </w:tblGrid>
      <w:tr w:rsidR="004D3C6C" w:rsidRPr="00E43737" w14:paraId="2D12DB93" w14:textId="77777777" w:rsidTr="006D00AA">
        <w:trPr>
          <w:cantSplit/>
        </w:trPr>
        <w:tc>
          <w:tcPr>
            <w:tcW w:w="0" w:type="auto"/>
            <w:vMerge w:val="restart"/>
            <w:vAlign w:val="center"/>
          </w:tcPr>
          <w:p w14:paraId="4B177DA0" w14:textId="77777777" w:rsidR="004D3C6C" w:rsidRPr="00180210" w:rsidRDefault="004D3C6C" w:rsidP="00196F06">
            <w:pPr>
              <w:keepNext/>
              <w:autoSpaceDE w:val="0"/>
              <w:autoSpaceDN w:val="0"/>
              <w:adjustRightInd w:val="0"/>
              <w:jc w:val="center"/>
              <w:rPr>
                <w:b/>
              </w:rPr>
            </w:pPr>
            <w:r w:rsidRPr="00180210">
              <w:rPr>
                <w:b/>
              </w:rPr>
              <w:t>Virologic Response</w:t>
            </w:r>
          </w:p>
        </w:tc>
        <w:tc>
          <w:tcPr>
            <w:tcW w:w="0" w:type="auto"/>
            <w:gridSpan w:val="2"/>
            <w:vAlign w:val="center"/>
          </w:tcPr>
          <w:p w14:paraId="5F3B41E8" w14:textId="77777777" w:rsidR="004D3C6C" w:rsidRPr="00180210" w:rsidRDefault="004D3C6C" w:rsidP="00196F06">
            <w:pPr>
              <w:keepNext/>
              <w:autoSpaceDE w:val="0"/>
              <w:autoSpaceDN w:val="0"/>
              <w:adjustRightInd w:val="0"/>
              <w:jc w:val="center"/>
              <w:rPr>
                <w:b/>
                <w:lang w:val="pt-BR"/>
              </w:rPr>
            </w:pPr>
            <w:r w:rsidRPr="00180210">
              <w:rPr>
                <w:b/>
                <w:lang w:val="pt-BR"/>
              </w:rPr>
              <w:t xml:space="preserve">ABC/3TC +LPV/r </w:t>
            </w:r>
          </w:p>
          <w:p w14:paraId="7F5C58DD" w14:textId="77777777" w:rsidR="004D3C6C" w:rsidRPr="00180210" w:rsidRDefault="004D3C6C" w:rsidP="00196F06">
            <w:pPr>
              <w:keepNext/>
              <w:autoSpaceDE w:val="0"/>
              <w:autoSpaceDN w:val="0"/>
              <w:adjustRightInd w:val="0"/>
              <w:jc w:val="center"/>
              <w:rPr>
                <w:b/>
                <w:lang w:val="pt-BR"/>
              </w:rPr>
            </w:pPr>
            <w:r w:rsidRPr="00180210">
              <w:rPr>
                <w:b/>
                <w:lang w:val="pt-BR"/>
              </w:rPr>
              <w:t>(N = 343)</w:t>
            </w:r>
          </w:p>
        </w:tc>
        <w:tc>
          <w:tcPr>
            <w:tcW w:w="0" w:type="auto"/>
            <w:gridSpan w:val="2"/>
            <w:vAlign w:val="center"/>
          </w:tcPr>
          <w:p w14:paraId="14CA1298" w14:textId="77777777" w:rsidR="004D3C6C" w:rsidRPr="00180210" w:rsidRDefault="004D3C6C" w:rsidP="00196F06">
            <w:pPr>
              <w:keepNext/>
              <w:autoSpaceDE w:val="0"/>
              <w:autoSpaceDN w:val="0"/>
              <w:adjustRightInd w:val="0"/>
              <w:jc w:val="center"/>
              <w:rPr>
                <w:b/>
                <w:lang w:val="pt-BR"/>
              </w:rPr>
            </w:pPr>
            <w:r w:rsidRPr="00180210">
              <w:rPr>
                <w:b/>
                <w:lang w:val="pt-BR"/>
              </w:rPr>
              <w:t>TDF/FTC + LPV/r</w:t>
            </w:r>
          </w:p>
          <w:p w14:paraId="273811E2" w14:textId="77777777" w:rsidR="004D3C6C" w:rsidRPr="00180210" w:rsidRDefault="004D3C6C" w:rsidP="00196F06">
            <w:pPr>
              <w:keepNext/>
              <w:autoSpaceDE w:val="0"/>
              <w:autoSpaceDN w:val="0"/>
              <w:adjustRightInd w:val="0"/>
              <w:jc w:val="center"/>
              <w:rPr>
                <w:b/>
                <w:lang w:val="pt-BR"/>
              </w:rPr>
            </w:pPr>
            <w:r w:rsidRPr="00180210">
              <w:rPr>
                <w:b/>
                <w:lang w:val="pt-BR"/>
              </w:rPr>
              <w:t>(N = 345)</w:t>
            </w:r>
          </w:p>
        </w:tc>
      </w:tr>
      <w:tr w:rsidR="004D3C6C" w:rsidRPr="00E43737" w14:paraId="50C2608C" w14:textId="77777777" w:rsidTr="006D00AA">
        <w:trPr>
          <w:cantSplit/>
        </w:trPr>
        <w:tc>
          <w:tcPr>
            <w:tcW w:w="0" w:type="auto"/>
            <w:vMerge/>
          </w:tcPr>
          <w:p w14:paraId="477E7363" w14:textId="77777777" w:rsidR="004D3C6C" w:rsidRPr="00E43737" w:rsidRDefault="004D3C6C" w:rsidP="00196F06">
            <w:pPr>
              <w:keepNext/>
              <w:autoSpaceDE w:val="0"/>
              <w:autoSpaceDN w:val="0"/>
              <w:adjustRightInd w:val="0"/>
              <w:jc w:val="center"/>
              <w:rPr>
                <w:lang w:val="pt-BR"/>
              </w:rPr>
            </w:pPr>
          </w:p>
        </w:tc>
        <w:tc>
          <w:tcPr>
            <w:tcW w:w="0" w:type="auto"/>
          </w:tcPr>
          <w:p w14:paraId="591D86C3" w14:textId="77777777" w:rsidR="004D3C6C" w:rsidRPr="00180210" w:rsidRDefault="004D3C6C" w:rsidP="00196F06">
            <w:pPr>
              <w:keepNext/>
              <w:autoSpaceDE w:val="0"/>
              <w:autoSpaceDN w:val="0"/>
              <w:adjustRightInd w:val="0"/>
              <w:jc w:val="center"/>
              <w:rPr>
                <w:b/>
              </w:rPr>
            </w:pPr>
            <w:r w:rsidRPr="00180210">
              <w:rPr>
                <w:b/>
              </w:rPr>
              <w:t>Week 48</w:t>
            </w:r>
          </w:p>
        </w:tc>
        <w:tc>
          <w:tcPr>
            <w:tcW w:w="0" w:type="auto"/>
          </w:tcPr>
          <w:p w14:paraId="5CC7D2F6" w14:textId="77777777" w:rsidR="004D3C6C" w:rsidRPr="00180210" w:rsidRDefault="004D3C6C" w:rsidP="00196F06">
            <w:pPr>
              <w:keepNext/>
              <w:autoSpaceDE w:val="0"/>
              <w:autoSpaceDN w:val="0"/>
              <w:adjustRightInd w:val="0"/>
              <w:jc w:val="center"/>
              <w:rPr>
                <w:b/>
              </w:rPr>
            </w:pPr>
            <w:r w:rsidRPr="00180210">
              <w:rPr>
                <w:b/>
              </w:rPr>
              <w:t>Week 96</w:t>
            </w:r>
          </w:p>
        </w:tc>
        <w:tc>
          <w:tcPr>
            <w:tcW w:w="0" w:type="auto"/>
          </w:tcPr>
          <w:p w14:paraId="78F50553" w14:textId="77777777" w:rsidR="004D3C6C" w:rsidRPr="00180210" w:rsidRDefault="004D3C6C" w:rsidP="00196F06">
            <w:pPr>
              <w:keepNext/>
              <w:autoSpaceDE w:val="0"/>
              <w:autoSpaceDN w:val="0"/>
              <w:adjustRightInd w:val="0"/>
              <w:jc w:val="center"/>
              <w:rPr>
                <w:b/>
              </w:rPr>
            </w:pPr>
            <w:r w:rsidRPr="00180210">
              <w:rPr>
                <w:b/>
              </w:rPr>
              <w:t>Week 48</w:t>
            </w:r>
          </w:p>
        </w:tc>
        <w:tc>
          <w:tcPr>
            <w:tcW w:w="0" w:type="auto"/>
          </w:tcPr>
          <w:p w14:paraId="6ADA38CF" w14:textId="77777777" w:rsidR="004D3C6C" w:rsidRPr="00180210" w:rsidRDefault="004D3C6C" w:rsidP="00196F06">
            <w:pPr>
              <w:keepNext/>
              <w:autoSpaceDE w:val="0"/>
              <w:autoSpaceDN w:val="0"/>
              <w:adjustRightInd w:val="0"/>
              <w:jc w:val="center"/>
              <w:rPr>
                <w:b/>
              </w:rPr>
            </w:pPr>
            <w:r w:rsidRPr="00180210">
              <w:rPr>
                <w:b/>
              </w:rPr>
              <w:t>Week 96</w:t>
            </w:r>
          </w:p>
        </w:tc>
      </w:tr>
      <w:tr w:rsidR="004D3C6C" w:rsidRPr="00E43737" w14:paraId="0F02A0B3" w14:textId="77777777" w:rsidTr="006D00AA">
        <w:tc>
          <w:tcPr>
            <w:tcW w:w="0" w:type="auto"/>
          </w:tcPr>
          <w:p w14:paraId="4BFEC4BC" w14:textId="77777777" w:rsidR="004D3C6C" w:rsidRPr="00180210" w:rsidRDefault="004D3C6C" w:rsidP="00196F06">
            <w:pPr>
              <w:keepNext/>
              <w:autoSpaceDE w:val="0"/>
              <w:autoSpaceDN w:val="0"/>
              <w:adjustRightInd w:val="0"/>
              <w:jc w:val="center"/>
              <w:rPr>
                <w:b/>
              </w:rPr>
            </w:pPr>
            <w:r w:rsidRPr="00180210">
              <w:rPr>
                <w:b/>
              </w:rPr>
              <w:t>Overall response (stratified by baseline HIV-1 RNA)</w:t>
            </w:r>
          </w:p>
        </w:tc>
        <w:tc>
          <w:tcPr>
            <w:tcW w:w="0" w:type="auto"/>
          </w:tcPr>
          <w:p w14:paraId="07CE2D07" w14:textId="77777777" w:rsidR="004D3C6C" w:rsidRPr="00E43737" w:rsidRDefault="004D3C6C" w:rsidP="00196F06">
            <w:pPr>
              <w:keepNext/>
              <w:autoSpaceDE w:val="0"/>
              <w:autoSpaceDN w:val="0"/>
              <w:adjustRightInd w:val="0"/>
              <w:jc w:val="center"/>
            </w:pPr>
            <w:r w:rsidRPr="00E43737">
              <w:t>231/343 (68%)</w:t>
            </w:r>
          </w:p>
        </w:tc>
        <w:tc>
          <w:tcPr>
            <w:tcW w:w="0" w:type="auto"/>
          </w:tcPr>
          <w:p w14:paraId="0BA21906" w14:textId="77777777" w:rsidR="004D3C6C" w:rsidRPr="00E43737" w:rsidRDefault="004D3C6C" w:rsidP="00196F06">
            <w:pPr>
              <w:keepNext/>
              <w:autoSpaceDE w:val="0"/>
              <w:autoSpaceDN w:val="0"/>
              <w:adjustRightInd w:val="0"/>
              <w:jc w:val="center"/>
            </w:pPr>
            <w:r w:rsidRPr="00E43737">
              <w:t>205/343 (60%)</w:t>
            </w:r>
          </w:p>
        </w:tc>
        <w:tc>
          <w:tcPr>
            <w:tcW w:w="0" w:type="auto"/>
          </w:tcPr>
          <w:p w14:paraId="64A6A67D" w14:textId="77777777" w:rsidR="004D3C6C" w:rsidRPr="00E43737" w:rsidRDefault="004D3C6C" w:rsidP="00196F06">
            <w:pPr>
              <w:keepNext/>
              <w:autoSpaceDE w:val="0"/>
              <w:autoSpaceDN w:val="0"/>
              <w:adjustRightInd w:val="0"/>
              <w:jc w:val="center"/>
            </w:pPr>
            <w:r w:rsidRPr="00E43737">
              <w:t>232/345 (67%)</w:t>
            </w:r>
          </w:p>
        </w:tc>
        <w:tc>
          <w:tcPr>
            <w:tcW w:w="0" w:type="auto"/>
          </w:tcPr>
          <w:p w14:paraId="684DE2CC" w14:textId="77777777" w:rsidR="004D3C6C" w:rsidRPr="00E43737" w:rsidRDefault="004D3C6C" w:rsidP="00196F06">
            <w:pPr>
              <w:keepNext/>
              <w:autoSpaceDE w:val="0"/>
              <w:autoSpaceDN w:val="0"/>
              <w:adjustRightInd w:val="0"/>
              <w:jc w:val="center"/>
            </w:pPr>
            <w:r w:rsidRPr="00E43737">
              <w:t>200/345 (58%)</w:t>
            </w:r>
          </w:p>
        </w:tc>
      </w:tr>
      <w:tr w:rsidR="004D3C6C" w:rsidRPr="00E43737" w14:paraId="03F86E4A" w14:textId="77777777" w:rsidTr="006D00AA">
        <w:tc>
          <w:tcPr>
            <w:tcW w:w="0" w:type="auto"/>
          </w:tcPr>
          <w:p w14:paraId="72DBBEC7" w14:textId="41C743CA" w:rsidR="004D3C6C" w:rsidRPr="00180210" w:rsidRDefault="004D3C6C" w:rsidP="00196F06">
            <w:pPr>
              <w:keepNext/>
              <w:autoSpaceDE w:val="0"/>
              <w:autoSpaceDN w:val="0"/>
              <w:adjustRightInd w:val="0"/>
              <w:jc w:val="center"/>
              <w:rPr>
                <w:b/>
              </w:rPr>
            </w:pPr>
            <w:r w:rsidRPr="00180210">
              <w:rPr>
                <w:b/>
              </w:rPr>
              <w:t>Response by Baseline HIV-1 RNA &lt;100,000 c/m</w:t>
            </w:r>
            <w:r w:rsidR="00CB6F74">
              <w:rPr>
                <w:b/>
              </w:rPr>
              <w:t>L</w:t>
            </w:r>
          </w:p>
        </w:tc>
        <w:tc>
          <w:tcPr>
            <w:tcW w:w="0" w:type="auto"/>
          </w:tcPr>
          <w:p w14:paraId="7332CAA1" w14:textId="77777777" w:rsidR="004D3C6C" w:rsidRPr="00E43737" w:rsidRDefault="004D3C6C" w:rsidP="00196F06">
            <w:pPr>
              <w:keepNext/>
              <w:autoSpaceDE w:val="0"/>
              <w:autoSpaceDN w:val="0"/>
              <w:adjustRightInd w:val="0"/>
              <w:jc w:val="center"/>
            </w:pPr>
            <w:r w:rsidRPr="00E43737">
              <w:t>134/188 (71%)</w:t>
            </w:r>
          </w:p>
        </w:tc>
        <w:tc>
          <w:tcPr>
            <w:tcW w:w="0" w:type="auto"/>
          </w:tcPr>
          <w:p w14:paraId="7E9489E1" w14:textId="77777777" w:rsidR="004D3C6C" w:rsidRPr="00E43737" w:rsidRDefault="004D3C6C" w:rsidP="00196F06">
            <w:pPr>
              <w:keepNext/>
              <w:autoSpaceDE w:val="0"/>
              <w:autoSpaceDN w:val="0"/>
              <w:adjustRightInd w:val="0"/>
              <w:jc w:val="center"/>
            </w:pPr>
            <w:r w:rsidRPr="00E43737">
              <w:t>118/188 (63%)</w:t>
            </w:r>
          </w:p>
        </w:tc>
        <w:tc>
          <w:tcPr>
            <w:tcW w:w="0" w:type="auto"/>
          </w:tcPr>
          <w:p w14:paraId="237A85A2" w14:textId="77777777" w:rsidR="004D3C6C" w:rsidRPr="00E43737" w:rsidRDefault="004D3C6C" w:rsidP="00196F06">
            <w:pPr>
              <w:keepNext/>
              <w:autoSpaceDE w:val="0"/>
              <w:autoSpaceDN w:val="0"/>
              <w:adjustRightInd w:val="0"/>
              <w:jc w:val="center"/>
            </w:pPr>
            <w:r w:rsidRPr="00E43737">
              <w:t>141/205 (69%)</w:t>
            </w:r>
          </w:p>
        </w:tc>
        <w:tc>
          <w:tcPr>
            <w:tcW w:w="0" w:type="auto"/>
          </w:tcPr>
          <w:p w14:paraId="2E656C4C" w14:textId="77777777" w:rsidR="004D3C6C" w:rsidRPr="00E43737" w:rsidRDefault="004D3C6C" w:rsidP="00196F06">
            <w:pPr>
              <w:keepNext/>
              <w:autoSpaceDE w:val="0"/>
              <w:autoSpaceDN w:val="0"/>
              <w:adjustRightInd w:val="0"/>
              <w:jc w:val="center"/>
            </w:pPr>
            <w:r w:rsidRPr="00E43737">
              <w:t>119/205 (58%)</w:t>
            </w:r>
          </w:p>
        </w:tc>
      </w:tr>
      <w:tr w:rsidR="004D3C6C" w:rsidRPr="00E43737" w14:paraId="0B6F7D77" w14:textId="77777777" w:rsidTr="006D00AA">
        <w:tc>
          <w:tcPr>
            <w:tcW w:w="0" w:type="auto"/>
          </w:tcPr>
          <w:p w14:paraId="6CABB5B7" w14:textId="14806A9C" w:rsidR="004D3C6C" w:rsidRPr="00180210" w:rsidRDefault="004D3C6C" w:rsidP="00196F06">
            <w:pPr>
              <w:keepNext/>
              <w:autoSpaceDE w:val="0"/>
              <w:autoSpaceDN w:val="0"/>
              <w:adjustRightInd w:val="0"/>
              <w:jc w:val="center"/>
              <w:rPr>
                <w:b/>
              </w:rPr>
            </w:pPr>
            <w:r w:rsidRPr="00180210">
              <w:rPr>
                <w:b/>
              </w:rPr>
              <w:t xml:space="preserve">Response by Baseline HIV-1 RNA </w:t>
            </w:r>
            <w:r w:rsidRPr="00180210">
              <w:rPr>
                <w:b/>
              </w:rPr>
              <w:sym w:font="Symbol" w:char="F0B3"/>
            </w:r>
            <w:r w:rsidRPr="00180210">
              <w:rPr>
                <w:b/>
              </w:rPr>
              <w:t>100,000 c/m</w:t>
            </w:r>
            <w:r w:rsidR="00CB6F74">
              <w:rPr>
                <w:b/>
              </w:rPr>
              <w:t>L</w:t>
            </w:r>
          </w:p>
        </w:tc>
        <w:tc>
          <w:tcPr>
            <w:tcW w:w="0" w:type="auto"/>
          </w:tcPr>
          <w:p w14:paraId="12672D76" w14:textId="77777777" w:rsidR="004D3C6C" w:rsidRPr="00E43737" w:rsidRDefault="004D3C6C" w:rsidP="00196F06">
            <w:pPr>
              <w:keepNext/>
              <w:autoSpaceDE w:val="0"/>
              <w:autoSpaceDN w:val="0"/>
              <w:adjustRightInd w:val="0"/>
              <w:jc w:val="center"/>
            </w:pPr>
            <w:r w:rsidRPr="00E43737">
              <w:t>97/155 (63%)</w:t>
            </w:r>
          </w:p>
        </w:tc>
        <w:tc>
          <w:tcPr>
            <w:tcW w:w="0" w:type="auto"/>
          </w:tcPr>
          <w:p w14:paraId="1B47C4A3" w14:textId="77777777" w:rsidR="004D3C6C" w:rsidRPr="00E43737" w:rsidRDefault="004D3C6C" w:rsidP="00196F06">
            <w:pPr>
              <w:keepNext/>
              <w:autoSpaceDE w:val="0"/>
              <w:autoSpaceDN w:val="0"/>
              <w:adjustRightInd w:val="0"/>
              <w:jc w:val="center"/>
            </w:pPr>
            <w:r w:rsidRPr="00E43737">
              <w:t>87/155 (56%)</w:t>
            </w:r>
          </w:p>
        </w:tc>
        <w:tc>
          <w:tcPr>
            <w:tcW w:w="0" w:type="auto"/>
          </w:tcPr>
          <w:p w14:paraId="2B4F609B" w14:textId="77777777" w:rsidR="004D3C6C" w:rsidRPr="00E43737" w:rsidRDefault="004D3C6C" w:rsidP="00196F06">
            <w:pPr>
              <w:keepNext/>
              <w:autoSpaceDE w:val="0"/>
              <w:autoSpaceDN w:val="0"/>
              <w:adjustRightInd w:val="0"/>
              <w:jc w:val="center"/>
            </w:pPr>
            <w:r w:rsidRPr="00E43737">
              <w:t>91/140 (65%)</w:t>
            </w:r>
          </w:p>
        </w:tc>
        <w:tc>
          <w:tcPr>
            <w:tcW w:w="0" w:type="auto"/>
          </w:tcPr>
          <w:p w14:paraId="1F39E76A" w14:textId="77777777" w:rsidR="004D3C6C" w:rsidRPr="00E43737" w:rsidRDefault="004D3C6C" w:rsidP="00196F06">
            <w:pPr>
              <w:keepNext/>
              <w:autoSpaceDE w:val="0"/>
              <w:autoSpaceDN w:val="0"/>
              <w:adjustRightInd w:val="0"/>
              <w:jc w:val="center"/>
            </w:pPr>
            <w:r w:rsidRPr="00E43737">
              <w:t>81/140 (58%)</w:t>
            </w:r>
          </w:p>
        </w:tc>
      </w:tr>
    </w:tbl>
    <w:p w14:paraId="4F2CFB4C" w14:textId="77777777" w:rsidR="004D3C6C" w:rsidRPr="00E43737" w:rsidRDefault="004D3C6C" w:rsidP="004D3C6C">
      <w:pPr>
        <w:autoSpaceDE w:val="0"/>
        <w:autoSpaceDN w:val="0"/>
        <w:adjustRightInd w:val="0"/>
      </w:pPr>
    </w:p>
    <w:p w14:paraId="0BB16DE0" w14:textId="77777777" w:rsidR="004D3C6C" w:rsidRPr="00E43737" w:rsidRDefault="004D3C6C" w:rsidP="004D3C6C">
      <w:pPr>
        <w:autoSpaceDE w:val="0"/>
        <w:autoSpaceDN w:val="0"/>
        <w:adjustRightInd w:val="0"/>
        <w:rPr>
          <w:b/>
          <w:i/>
          <w:strike/>
        </w:rPr>
      </w:pPr>
      <w:r w:rsidRPr="00E43737">
        <w:t>A similar virologic response was observed for both regimens (point estimate for treatment difference at week 48: 0.39%, 95% CI</w:t>
      </w:r>
      <w:r w:rsidRPr="00E43737">
        <w:rPr>
          <w:b/>
          <w:i/>
        </w:rPr>
        <w:t>:</w:t>
      </w:r>
      <w:r w:rsidRPr="00E43737">
        <w:t xml:space="preserve"> -6.63, 7.40).</w:t>
      </w:r>
    </w:p>
    <w:p w14:paraId="30D0E6FE" w14:textId="77777777" w:rsidR="00ED6226" w:rsidRPr="00E43737" w:rsidRDefault="00ED6226" w:rsidP="004D3C6C">
      <w:pPr>
        <w:rPr>
          <w:lang w:val="en-US"/>
        </w:rPr>
      </w:pPr>
    </w:p>
    <w:p w14:paraId="593A7617" w14:textId="52DE5793" w:rsidR="00196F06" w:rsidRPr="00E43737" w:rsidRDefault="004D3C6C" w:rsidP="004D3C6C">
      <w:pPr>
        <w:rPr>
          <w:lang w:val="en-US"/>
        </w:rPr>
      </w:pPr>
      <w:r w:rsidRPr="00E43737">
        <w:rPr>
          <w:lang w:val="en-US"/>
        </w:rPr>
        <w:t>ACTG 5202 study was a, multi-</w:t>
      </w:r>
      <w:proofErr w:type="spellStart"/>
      <w:r w:rsidRPr="00E43737">
        <w:rPr>
          <w:lang w:val="en-US"/>
        </w:rPr>
        <w:t>centre</w:t>
      </w:r>
      <w:proofErr w:type="spellEnd"/>
      <w:r w:rsidRPr="00E43737">
        <w:rPr>
          <w:lang w:val="en-US"/>
        </w:rPr>
        <w:t xml:space="preserve">, </w:t>
      </w:r>
      <w:r w:rsidR="006B41C6" w:rsidRPr="00E43737">
        <w:rPr>
          <w:lang w:val="en-US"/>
        </w:rPr>
        <w:t xml:space="preserve">comparative, </w:t>
      </w:r>
      <w:proofErr w:type="spellStart"/>
      <w:r w:rsidRPr="00E43737">
        <w:rPr>
          <w:lang w:val="en-US"/>
        </w:rPr>
        <w:t>randomised</w:t>
      </w:r>
      <w:proofErr w:type="spellEnd"/>
      <w:r w:rsidRPr="00E43737">
        <w:rPr>
          <w:lang w:val="en-US"/>
        </w:rPr>
        <w:t xml:space="preserve"> study of </w:t>
      </w:r>
      <w:r w:rsidR="006B41C6" w:rsidRPr="00E43737">
        <w:rPr>
          <w:lang w:val="en-US"/>
        </w:rPr>
        <w:t xml:space="preserve">double-blind abacavir/lamivudine or emtricitabine/tenofovir in combination with open-label efavirenz or atazanavir/ritonavir </w:t>
      </w:r>
      <w:r w:rsidRPr="00E43737">
        <w:rPr>
          <w:lang w:val="en-US"/>
        </w:rPr>
        <w:t>in treatment-naïve HIV-1 infected patients. Patients were stratified at screening based on plasma HIV-1 RNA levels &lt;100,000 and ≥100,000 copies/</w:t>
      </w:r>
      <w:proofErr w:type="spellStart"/>
      <w:r w:rsidRPr="00E43737">
        <w:rPr>
          <w:lang w:val="en-US"/>
        </w:rPr>
        <w:t>mL.</w:t>
      </w:r>
      <w:proofErr w:type="spellEnd"/>
    </w:p>
    <w:p w14:paraId="32D125B3" w14:textId="77777777" w:rsidR="004D3C6C" w:rsidRPr="00E43737" w:rsidRDefault="004D3C6C" w:rsidP="004D3C6C">
      <w:pPr>
        <w:rPr>
          <w:lang w:val="en-US"/>
        </w:rPr>
      </w:pPr>
      <w:r w:rsidRPr="00E43737">
        <w:rPr>
          <w:lang w:val="en-US"/>
        </w:rPr>
        <w:t xml:space="preserve"> </w:t>
      </w:r>
    </w:p>
    <w:p w14:paraId="1CA01999" w14:textId="77777777" w:rsidR="004D3C6C" w:rsidRPr="00E43737" w:rsidRDefault="004D3C6C" w:rsidP="004D3C6C">
      <w:r w:rsidRPr="00E43737">
        <w:rPr>
          <w:lang w:val="en-US"/>
        </w:rPr>
        <w:t xml:space="preserve">An </w:t>
      </w:r>
      <w:r w:rsidRPr="00E43737">
        <w:t>interim analysi</w:t>
      </w:r>
      <w:r w:rsidR="006B41C6" w:rsidRPr="00E43737">
        <w:t>s from ACTG 5202 revealed that abacavir/</w:t>
      </w:r>
      <w:r w:rsidR="00F7760F" w:rsidRPr="00E43737">
        <w:t>l</w:t>
      </w:r>
      <w:r w:rsidR="006B41C6" w:rsidRPr="00E43737">
        <w:t xml:space="preserve">amivudine was associated with a statistically significantly higher risk of virological failure as compared to emtricitabine/tenofovir </w:t>
      </w:r>
      <w:r w:rsidRPr="00E43737">
        <w:t>(</w:t>
      </w:r>
      <w:r w:rsidR="006B41C6" w:rsidRPr="00E43737">
        <w:t xml:space="preserve">defined as </w:t>
      </w:r>
      <w:r w:rsidRPr="00E43737">
        <w:t>viral load &gt;1000 copies/mL at or after 16 weeks and before 24 weeks or HIV-RNA level &gt;200 co</w:t>
      </w:r>
      <w:r w:rsidR="006B41C6" w:rsidRPr="00E43737">
        <w:t>pies/mL at or after 24 weeks) in s</w:t>
      </w:r>
      <w:r w:rsidRPr="00E43737">
        <w:t xml:space="preserve">ubjects with a screening viral load ≥100,000 copies/mL </w:t>
      </w:r>
      <w:r w:rsidRPr="00E43737">
        <w:rPr>
          <w:lang w:val="en-US"/>
        </w:rPr>
        <w:t>(estimated hazard ratio: 2.33, 95% CI: 1.46, 3.72</w:t>
      </w:r>
      <w:r w:rsidR="006B41C6" w:rsidRPr="00E43737">
        <w:rPr>
          <w:lang w:val="en-US"/>
        </w:rPr>
        <w:t>, p=0.0003</w:t>
      </w:r>
      <w:r w:rsidRPr="00E43737">
        <w:rPr>
          <w:lang w:val="en-US"/>
        </w:rPr>
        <w:t>).</w:t>
      </w:r>
      <w:r w:rsidRPr="00E43737">
        <w:t xml:space="preserve"> The Data Safety Monitoring Board (DSMB) recommended that </w:t>
      </w:r>
      <w:r w:rsidR="00F7760F" w:rsidRPr="00E43737">
        <w:t>consideration be given</w:t>
      </w:r>
      <w:r w:rsidR="00F7760F" w:rsidRPr="00180210">
        <w:t xml:space="preserve"> </w:t>
      </w:r>
      <w:r w:rsidR="00ED6226" w:rsidRPr="00180210">
        <w:t>to</w:t>
      </w:r>
      <w:r w:rsidR="00F7760F" w:rsidRPr="00180210">
        <w:t xml:space="preserve"> </w:t>
      </w:r>
      <w:r w:rsidR="00F7760F" w:rsidRPr="00E43737">
        <w:t>change in the therapeutic management of all subjects in the high viral load stratum due</w:t>
      </w:r>
      <w:r w:rsidRPr="00E43737">
        <w:t xml:space="preserve"> to the efficacy differences observed. The subjects in the low viral load stratum remained blinded and on-study.</w:t>
      </w:r>
    </w:p>
    <w:p w14:paraId="4502C6B1" w14:textId="77777777" w:rsidR="004D3C6C" w:rsidRPr="00E43737" w:rsidRDefault="004D3C6C" w:rsidP="004D3C6C">
      <w:pPr>
        <w:spacing w:before="100" w:beforeAutospacing="1" w:after="100" w:afterAutospacing="1"/>
      </w:pPr>
      <w:r w:rsidRPr="00E43737">
        <w:t>Analysis of the data from subjects in the low viral load stratum showed no demonstrable difference between the nucleoside backbones in the proportion of patients free of virological failure at week 96. The results are presented below:</w:t>
      </w:r>
    </w:p>
    <w:p w14:paraId="168D526A" w14:textId="36D28349" w:rsidR="004D3C6C" w:rsidRPr="00E43737" w:rsidRDefault="00ED6226" w:rsidP="00ED6226">
      <w:pPr>
        <w:pStyle w:val="ListParagraph"/>
        <w:spacing w:before="100" w:beforeAutospacing="1" w:after="100" w:afterAutospacing="1" w:line="240" w:lineRule="auto"/>
        <w:ind w:left="360"/>
        <w:rPr>
          <w:rFonts w:ascii="Times New Roman" w:eastAsia="Times New Roman" w:hAnsi="Times New Roman"/>
        </w:rPr>
      </w:pPr>
      <w:r w:rsidRPr="00E43737">
        <w:rPr>
          <w:rFonts w:ascii="Times New Roman" w:eastAsia="Times New Roman" w:hAnsi="Times New Roman"/>
        </w:rPr>
        <w:t xml:space="preserve">- </w:t>
      </w:r>
      <w:r w:rsidR="00276DE6" w:rsidRPr="00E43737">
        <w:rPr>
          <w:rFonts w:ascii="Times New Roman" w:eastAsia="Times New Roman" w:hAnsi="Times New Roman"/>
        </w:rPr>
        <w:t>88.3% with ABC/3TC vs 90.3% with TDF/FTC when taken with atazanavir/riton</w:t>
      </w:r>
      <w:r w:rsidR="0041109A">
        <w:rPr>
          <w:rFonts w:ascii="Times New Roman" w:eastAsia="Times New Roman" w:hAnsi="Times New Roman"/>
        </w:rPr>
        <w:t>a</w:t>
      </w:r>
      <w:r w:rsidR="00276DE6" w:rsidRPr="00E43737">
        <w:rPr>
          <w:rFonts w:ascii="Times New Roman" w:eastAsia="Times New Roman" w:hAnsi="Times New Roman"/>
        </w:rPr>
        <w:t>vir as third drug, treatment difference -2.0% (95% CI -7.5%, 3.4%),</w:t>
      </w:r>
    </w:p>
    <w:p w14:paraId="469F6561" w14:textId="77777777" w:rsidR="004D3C6C" w:rsidRPr="00E43737" w:rsidRDefault="00ED6226" w:rsidP="00180210">
      <w:pPr>
        <w:pStyle w:val="ListParagraph"/>
        <w:spacing w:after="0" w:line="240" w:lineRule="auto"/>
        <w:ind w:left="357"/>
        <w:rPr>
          <w:rFonts w:ascii="Times New Roman" w:eastAsia="Times New Roman" w:hAnsi="Times New Roman"/>
        </w:rPr>
      </w:pPr>
      <w:r w:rsidRPr="00E43737">
        <w:rPr>
          <w:rFonts w:ascii="Times New Roman" w:eastAsia="Times New Roman" w:hAnsi="Times New Roman"/>
        </w:rPr>
        <w:t xml:space="preserve">- </w:t>
      </w:r>
      <w:r w:rsidR="00276DE6" w:rsidRPr="00E43737">
        <w:rPr>
          <w:rFonts w:ascii="Times New Roman" w:eastAsia="Times New Roman" w:hAnsi="Times New Roman"/>
        </w:rPr>
        <w:t>87.4% with ABC/3TC vs 89.2% with TDF/FTC, when taken with efavirenz as third drug, treatment difference -1.8% (95% CI -7.5%, 3.9%).</w:t>
      </w:r>
    </w:p>
    <w:p w14:paraId="6C010EE8" w14:textId="77777777" w:rsidR="004D3C6C" w:rsidRPr="00E43737" w:rsidRDefault="004D3C6C" w:rsidP="00180210">
      <w:pPr>
        <w:rPr>
          <w:b/>
          <w:i/>
          <w:lang w:val="en-US"/>
        </w:rPr>
      </w:pPr>
    </w:p>
    <w:p w14:paraId="7FA5BDDB" w14:textId="0534E4D8" w:rsidR="004D3C6C" w:rsidRDefault="004D3C6C" w:rsidP="004D3C6C">
      <w:pPr>
        <w:widowControl w:val="0"/>
        <w:rPr>
          <w:lang w:val="en-US"/>
        </w:rPr>
      </w:pPr>
      <w:r w:rsidRPr="00E43737">
        <w:t>CNA109586 (ASSERT study), a multi-centre, open label, randomised study of abacavir/lamivudine (ABC/3TC, 600</w:t>
      </w:r>
      <w:ins w:id="76" w:author="Author">
        <w:r w:rsidR="008E2931">
          <w:t> </w:t>
        </w:r>
      </w:ins>
      <w:r w:rsidRPr="00E43737">
        <w:t>mg/300</w:t>
      </w:r>
      <w:ins w:id="77" w:author="Author">
        <w:r w:rsidR="008E2931">
          <w:t> </w:t>
        </w:r>
      </w:ins>
      <w:r w:rsidRPr="00E43737">
        <w:t>mg) and tenofovir/emtricitabine (TDF/FTC, 300</w:t>
      </w:r>
      <w:ins w:id="78" w:author="Author">
        <w:r w:rsidR="008E2931">
          <w:t> </w:t>
        </w:r>
      </w:ins>
      <w:r w:rsidRPr="00E43737">
        <w:t>mg/200</w:t>
      </w:r>
      <w:ins w:id="79" w:author="Author">
        <w:r w:rsidR="008E2931">
          <w:t> </w:t>
        </w:r>
      </w:ins>
      <w:r w:rsidRPr="00E43737">
        <w:t>mg), each given once daily with efavirenz (EFV, 600</w:t>
      </w:r>
      <w:ins w:id="80" w:author="Author">
        <w:r w:rsidR="008E2931">
          <w:t> </w:t>
        </w:r>
      </w:ins>
      <w:r w:rsidRPr="00E43737">
        <w:t>mg) in ART naïve, HLA-B*5701 negative, HIV-1 infected adults.</w:t>
      </w:r>
      <w:r w:rsidRPr="00E43737">
        <w:rPr>
          <w:lang w:val="en-US"/>
        </w:rPr>
        <w:t xml:space="preserve">The virologic results are </w:t>
      </w:r>
      <w:proofErr w:type="spellStart"/>
      <w:r w:rsidRPr="00E43737">
        <w:rPr>
          <w:lang w:val="en-US"/>
        </w:rPr>
        <w:t>summarised</w:t>
      </w:r>
      <w:proofErr w:type="spellEnd"/>
      <w:r w:rsidRPr="00E43737">
        <w:rPr>
          <w:lang w:val="en-US"/>
        </w:rPr>
        <w:t xml:space="preserve"> in the table below:</w:t>
      </w:r>
    </w:p>
    <w:p w14:paraId="398F057C" w14:textId="77777777" w:rsidR="00C702AE" w:rsidRDefault="00C702AE" w:rsidP="004D3C6C">
      <w:pPr>
        <w:widowControl w:val="0"/>
        <w:rPr>
          <w:lang w:val="en-US"/>
        </w:rPr>
      </w:pPr>
    </w:p>
    <w:p w14:paraId="14718A33" w14:textId="45035C0A" w:rsidR="004D3C6C" w:rsidRPr="00180210" w:rsidRDefault="004D3C6C" w:rsidP="00196F06">
      <w:pPr>
        <w:keepNext/>
        <w:widowControl w:val="0"/>
        <w:rPr>
          <w:b/>
          <w:u w:val="single"/>
          <w:lang w:val="en-US"/>
        </w:rPr>
      </w:pPr>
      <w:r w:rsidRPr="00180210">
        <w:rPr>
          <w:b/>
        </w:rPr>
        <w:lastRenderedPageBreak/>
        <w:t>Virologic Response at Week 48 ITT-Exposed Population &lt; 50 copies/m</w:t>
      </w:r>
      <w:r w:rsidR="004C6553">
        <w:rPr>
          <w:b/>
        </w:rPr>
        <w:t>L</w:t>
      </w:r>
      <w:r w:rsidRPr="00180210">
        <w:rPr>
          <w:b/>
        </w:rPr>
        <w:t xml:space="preserve"> TLOVR</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2517"/>
        <w:gridCol w:w="3002"/>
        <w:gridCol w:w="3003"/>
      </w:tblGrid>
      <w:tr w:rsidR="004D3C6C" w:rsidRPr="00E43737" w14:paraId="5D0E5803" w14:textId="77777777" w:rsidTr="006D00AA">
        <w:trPr>
          <w:trHeight w:val="700"/>
        </w:trPr>
        <w:tc>
          <w:tcPr>
            <w:tcW w:w="2517" w:type="dxa"/>
            <w:vAlign w:val="center"/>
          </w:tcPr>
          <w:p w14:paraId="62CF81F2" w14:textId="77777777" w:rsidR="004D3C6C" w:rsidRPr="00E43737" w:rsidRDefault="004D3C6C" w:rsidP="00196F06">
            <w:pPr>
              <w:keepNext/>
            </w:pPr>
          </w:p>
        </w:tc>
        <w:tc>
          <w:tcPr>
            <w:tcW w:w="3002" w:type="dxa"/>
            <w:vAlign w:val="center"/>
          </w:tcPr>
          <w:p w14:paraId="4DB8FC53" w14:textId="77777777" w:rsidR="004D3C6C" w:rsidRPr="00180210" w:rsidRDefault="004D3C6C" w:rsidP="00196F06">
            <w:pPr>
              <w:keepNext/>
              <w:jc w:val="center"/>
              <w:rPr>
                <w:b/>
                <w:lang w:val="pt-BR"/>
              </w:rPr>
            </w:pPr>
            <w:r w:rsidRPr="00180210">
              <w:rPr>
                <w:b/>
                <w:lang w:val="pt-BR"/>
              </w:rPr>
              <w:t>ABC/3TC + EFV</w:t>
            </w:r>
          </w:p>
          <w:p w14:paraId="4CB4ED12" w14:textId="77777777" w:rsidR="004D3C6C" w:rsidRPr="00180210" w:rsidRDefault="004D3C6C" w:rsidP="00196F06">
            <w:pPr>
              <w:keepNext/>
              <w:jc w:val="center"/>
              <w:rPr>
                <w:b/>
                <w:lang w:val="pt-BR"/>
              </w:rPr>
            </w:pPr>
            <w:r w:rsidRPr="00180210">
              <w:rPr>
                <w:b/>
                <w:lang w:val="pt-BR"/>
              </w:rPr>
              <w:t>(N =192)</w:t>
            </w:r>
          </w:p>
        </w:tc>
        <w:tc>
          <w:tcPr>
            <w:tcW w:w="3003" w:type="dxa"/>
            <w:vAlign w:val="center"/>
          </w:tcPr>
          <w:p w14:paraId="53F79B1D" w14:textId="77777777" w:rsidR="004D3C6C" w:rsidRPr="00180210" w:rsidRDefault="004D3C6C" w:rsidP="00196F06">
            <w:pPr>
              <w:keepNext/>
              <w:jc w:val="center"/>
              <w:rPr>
                <w:b/>
                <w:lang w:val="pt-BR"/>
              </w:rPr>
            </w:pPr>
            <w:r w:rsidRPr="00180210">
              <w:rPr>
                <w:b/>
                <w:lang w:val="pt-BR"/>
              </w:rPr>
              <w:t>TDF/FTC + EFV</w:t>
            </w:r>
          </w:p>
          <w:p w14:paraId="5D067DA0" w14:textId="77777777" w:rsidR="004D3C6C" w:rsidRPr="00180210" w:rsidRDefault="004D3C6C" w:rsidP="00196F06">
            <w:pPr>
              <w:keepNext/>
              <w:jc w:val="center"/>
              <w:rPr>
                <w:b/>
                <w:lang w:val="pt-BR"/>
              </w:rPr>
            </w:pPr>
            <w:r w:rsidRPr="00180210">
              <w:rPr>
                <w:b/>
                <w:lang w:val="pt-BR"/>
              </w:rPr>
              <w:t>(N =193)</w:t>
            </w:r>
          </w:p>
        </w:tc>
      </w:tr>
      <w:tr w:rsidR="004D3C6C" w:rsidRPr="00E43737" w14:paraId="6455A433" w14:textId="77777777" w:rsidTr="006D00AA">
        <w:tc>
          <w:tcPr>
            <w:tcW w:w="2517" w:type="dxa"/>
          </w:tcPr>
          <w:p w14:paraId="0A5352B8" w14:textId="77777777" w:rsidR="004D3C6C" w:rsidRPr="00180210" w:rsidRDefault="004D3C6C" w:rsidP="00196F06">
            <w:pPr>
              <w:keepNext/>
              <w:rPr>
                <w:b/>
              </w:rPr>
            </w:pPr>
            <w:r w:rsidRPr="00180210">
              <w:rPr>
                <w:b/>
              </w:rPr>
              <w:t>Overall response</w:t>
            </w:r>
          </w:p>
        </w:tc>
        <w:tc>
          <w:tcPr>
            <w:tcW w:w="3002" w:type="dxa"/>
          </w:tcPr>
          <w:p w14:paraId="39991856" w14:textId="77777777" w:rsidR="004D3C6C" w:rsidRPr="00E43737" w:rsidRDefault="004D3C6C" w:rsidP="00196F06">
            <w:pPr>
              <w:keepNext/>
              <w:jc w:val="center"/>
            </w:pPr>
            <w:r w:rsidRPr="00E43737">
              <w:t>114/192</w:t>
            </w:r>
          </w:p>
          <w:p w14:paraId="41477DA0" w14:textId="77777777" w:rsidR="004D3C6C" w:rsidRPr="00E43737" w:rsidRDefault="004D3C6C" w:rsidP="00196F06">
            <w:pPr>
              <w:keepNext/>
              <w:jc w:val="center"/>
            </w:pPr>
            <w:r w:rsidRPr="00E43737">
              <w:t>(59%)</w:t>
            </w:r>
          </w:p>
        </w:tc>
        <w:tc>
          <w:tcPr>
            <w:tcW w:w="3003" w:type="dxa"/>
          </w:tcPr>
          <w:p w14:paraId="6EAB298E" w14:textId="77777777" w:rsidR="004D3C6C" w:rsidRPr="00E43737" w:rsidRDefault="004D3C6C" w:rsidP="00196F06">
            <w:pPr>
              <w:keepNext/>
              <w:jc w:val="center"/>
            </w:pPr>
            <w:r w:rsidRPr="00E43737">
              <w:t>137/193</w:t>
            </w:r>
          </w:p>
          <w:p w14:paraId="376622E6" w14:textId="77777777" w:rsidR="004D3C6C" w:rsidRPr="00E43737" w:rsidRDefault="004D3C6C" w:rsidP="00196F06">
            <w:pPr>
              <w:keepNext/>
              <w:jc w:val="center"/>
            </w:pPr>
            <w:r w:rsidRPr="00E43737">
              <w:t>(71%)</w:t>
            </w:r>
          </w:p>
        </w:tc>
      </w:tr>
      <w:tr w:rsidR="004D3C6C" w:rsidRPr="00E43737" w14:paraId="7326A626" w14:textId="77777777" w:rsidTr="006D00AA">
        <w:tc>
          <w:tcPr>
            <w:tcW w:w="2517" w:type="dxa"/>
          </w:tcPr>
          <w:p w14:paraId="44891FC7" w14:textId="77777777" w:rsidR="004D3C6C" w:rsidRPr="00180210" w:rsidRDefault="004D3C6C" w:rsidP="00196F06">
            <w:pPr>
              <w:keepNext/>
              <w:rPr>
                <w:b/>
              </w:rPr>
            </w:pPr>
            <w:r w:rsidRPr="00180210">
              <w:rPr>
                <w:b/>
              </w:rPr>
              <w:t>Response by Baseline HIV-1 RNA &lt;100,000 c/mL</w:t>
            </w:r>
          </w:p>
        </w:tc>
        <w:tc>
          <w:tcPr>
            <w:tcW w:w="3002" w:type="dxa"/>
          </w:tcPr>
          <w:p w14:paraId="5B94FAAB" w14:textId="77777777" w:rsidR="004D3C6C" w:rsidRPr="00E43737" w:rsidRDefault="004D3C6C" w:rsidP="00196F06">
            <w:pPr>
              <w:keepNext/>
              <w:jc w:val="center"/>
              <w:rPr>
                <w:lang w:val="en-US"/>
              </w:rPr>
            </w:pPr>
            <w:r w:rsidRPr="00E43737">
              <w:rPr>
                <w:lang w:val="en-US"/>
              </w:rPr>
              <w:t>61/95</w:t>
            </w:r>
          </w:p>
          <w:p w14:paraId="7D61691B" w14:textId="77777777" w:rsidR="004D3C6C" w:rsidRPr="00E43737" w:rsidRDefault="004D3C6C" w:rsidP="00196F06">
            <w:pPr>
              <w:keepNext/>
              <w:jc w:val="center"/>
              <w:rPr>
                <w:lang w:val="en-US"/>
              </w:rPr>
            </w:pPr>
            <w:r w:rsidRPr="00E43737">
              <w:rPr>
                <w:lang w:val="en-US"/>
              </w:rPr>
              <w:t>(64%)</w:t>
            </w:r>
          </w:p>
        </w:tc>
        <w:tc>
          <w:tcPr>
            <w:tcW w:w="3003" w:type="dxa"/>
          </w:tcPr>
          <w:p w14:paraId="1D0A1BBC" w14:textId="77777777" w:rsidR="004D3C6C" w:rsidRPr="00E43737" w:rsidRDefault="004D3C6C" w:rsidP="00196F06">
            <w:pPr>
              <w:keepNext/>
              <w:jc w:val="center"/>
              <w:rPr>
                <w:lang w:val="en-US"/>
              </w:rPr>
            </w:pPr>
            <w:r w:rsidRPr="00E43737">
              <w:rPr>
                <w:lang w:val="en-US"/>
              </w:rPr>
              <w:t>62/83</w:t>
            </w:r>
          </w:p>
          <w:p w14:paraId="27D6B691" w14:textId="77777777" w:rsidR="004D3C6C" w:rsidRPr="00E43737" w:rsidRDefault="004D3C6C" w:rsidP="00196F06">
            <w:pPr>
              <w:keepNext/>
              <w:jc w:val="center"/>
              <w:rPr>
                <w:lang w:val="en-US"/>
              </w:rPr>
            </w:pPr>
            <w:r w:rsidRPr="00E43737">
              <w:rPr>
                <w:lang w:val="en-US"/>
              </w:rPr>
              <w:t>(75%)</w:t>
            </w:r>
          </w:p>
        </w:tc>
      </w:tr>
      <w:tr w:rsidR="004D3C6C" w:rsidRPr="00E43737" w14:paraId="7FECD14D" w14:textId="77777777" w:rsidTr="006D00AA">
        <w:tc>
          <w:tcPr>
            <w:tcW w:w="2517" w:type="dxa"/>
          </w:tcPr>
          <w:p w14:paraId="2CC0F8F7" w14:textId="77777777" w:rsidR="004D3C6C" w:rsidRPr="00180210" w:rsidRDefault="004D3C6C" w:rsidP="00196F06">
            <w:pPr>
              <w:keepNext/>
              <w:rPr>
                <w:b/>
              </w:rPr>
            </w:pPr>
            <w:r w:rsidRPr="00180210">
              <w:rPr>
                <w:b/>
              </w:rPr>
              <w:t xml:space="preserve">Response by Baseline HIV-1 RNA </w:t>
            </w:r>
            <w:r w:rsidRPr="00180210">
              <w:rPr>
                <w:b/>
              </w:rPr>
              <w:sym w:font="Symbol" w:char="F0B3"/>
            </w:r>
            <w:r w:rsidRPr="00180210">
              <w:rPr>
                <w:b/>
              </w:rPr>
              <w:t>100,000 c/mL</w:t>
            </w:r>
          </w:p>
        </w:tc>
        <w:tc>
          <w:tcPr>
            <w:tcW w:w="3002" w:type="dxa"/>
          </w:tcPr>
          <w:p w14:paraId="021BEAA2" w14:textId="77777777" w:rsidR="004D3C6C" w:rsidRPr="00E43737" w:rsidRDefault="004D3C6C" w:rsidP="00196F06">
            <w:pPr>
              <w:keepNext/>
              <w:jc w:val="center"/>
              <w:rPr>
                <w:lang w:val="en-US"/>
              </w:rPr>
            </w:pPr>
            <w:r w:rsidRPr="00E43737">
              <w:rPr>
                <w:lang w:val="en-US"/>
              </w:rPr>
              <w:t>53/97</w:t>
            </w:r>
          </w:p>
          <w:p w14:paraId="04050699" w14:textId="77777777" w:rsidR="004D3C6C" w:rsidRPr="00E43737" w:rsidRDefault="004D3C6C" w:rsidP="00196F06">
            <w:pPr>
              <w:keepNext/>
              <w:jc w:val="center"/>
              <w:rPr>
                <w:lang w:val="en-US"/>
              </w:rPr>
            </w:pPr>
            <w:r w:rsidRPr="00E43737">
              <w:rPr>
                <w:lang w:val="en-US"/>
              </w:rPr>
              <w:t>(55%)</w:t>
            </w:r>
          </w:p>
        </w:tc>
        <w:tc>
          <w:tcPr>
            <w:tcW w:w="3003" w:type="dxa"/>
          </w:tcPr>
          <w:p w14:paraId="4FDAC279" w14:textId="77777777" w:rsidR="004D3C6C" w:rsidRPr="00E43737" w:rsidRDefault="004D3C6C" w:rsidP="00196F06">
            <w:pPr>
              <w:keepNext/>
              <w:jc w:val="center"/>
              <w:rPr>
                <w:lang w:val="en-US"/>
              </w:rPr>
            </w:pPr>
            <w:r w:rsidRPr="00E43737">
              <w:rPr>
                <w:lang w:val="en-US"/>
              </w:rPr>
              <w:t>75/110</w:t>
            </w:r>
          </w:p>
          <w:p w14:paraId="166370D8" w14:textId="77777777" w:rsidR="004D3C6C" w:rsidRPr="00E43737" w:rsidRDefault="004D3C6C" w:rsidP="00196F06">
            <w:pPr>
              <w:keepNext/>
              <w:jc w:val="center"/>
              <w:rPr>
                <w:lang w:val="en-US"/>
              </w:rPr>
            </w:pPr>
            <w:r w:rsidRPr="00E43737">
              <w:rPr>
                <w:lang w:val="en-US"/>
              </w:rPr>
              <w:t>(68%)</w:t>
            </w:r>
          </w:p>
        </w:tc>
      </w:tr>
    </w:tbl>
    <w:p w14:paraId="3B267813" w14:textId="77777777" w:rsidR="004D3C6C" w:rsidRPr="00E43737" w:rsidRDefault="004D3C6C" w:rsidP="004D3C6C">
      <w:pPr>
        <w:autoSpaceDE w:val="0"/>
        <w:autoSpaceDN w:val="0"/>
        <w:adjustRightInd w:val="0"/>
      </w:pPr>
    </w:p>
    <w:p w14:paraId="4DD9498B" w14:textId="77777777" w:rsidR="008A0359" w:rsidRPr="00E43737" w:rsidRDefault="004D3C6C">
      <w:r w:rsidRPr="00E43737">
        <w:t>At week 48, a lower rate of virologic response was observed for ABC/3TC compared to TDF/FTC (point estimate for the treatment difference: 11.6%, 95% CI</w:t>
      </w:r>
      <w:r w:rsidRPr="00E43737">
        <w:rPr>
          <w:b/>
          <w:i/>
        </w:rPr>
        <w:t>:</w:t>
      </w:r>
      <w:r w:rsidRPr="00E43737">
        <w:t xml:space="preserve"> 2.2, 21.1).</w:t>
      </w:r>
    </w:p>
    <w:p w14:paraId="23E72EC4" w14:textId="77777777" w:rsidR="008A0359" w:rsidRPr="00E43737" w:rsidRDefault="008A0359"/>
    <w:p w14:paraId="76F9E3CD" w14:textId="77777777" w:rsidR="00800C2D" w:rsidRPr="00E43737" w:rsidRDefault="00800C2D">
      <w:pPr>
        <w:widowControl w:val="0"/>
        <w:rPr>
          <w:szCs w:val="22"/>
          <w:u w:val="single"/>
          <w:lang w:val="en-US"/>
        </w:rPr>
      </w:pPr>
      <w:r w:rsidRPr="00E43737">
        <w:rPr>
          <w:szCs w:val="22"/>
          <w:u w:val="single"/>
          <w:lang w:val="en-US"/>
        </w:rPr>
        <w:t>Therapy-experienced patients</w:t>
      </w:r>
    </w:p>
    <w:p w14:paraId="6BA51E11" w14:textId="77777777" w:rsidR="009C60D6" w:rsidRPr="00E43737" w:rsidRDefault="009C60D6">
      <w:pPr>
        <w:widowControl w:val="0"/>
        <w:rPr>
          <w:szCs w:val="22"/>
          <w:u w:val="single"/>
          <w:lang w:val="en-US"/>
        </w:rPr>
      </w:pPr>
    </w:p>
    <w:p w14:paraId="387F4FE9" w14:textId="4FD3D6FD" w:rsidR="009C60D6" w:rsidRPr="00E43737" w:rsidRDefault="009C60D6" w:rsidP="009C60D6">
      <w:pPr>
        <w:widowControl w:val="0"/>
        <w:rPr>
          <w:szCs w:val="22"/>
          <w:lang w:val="en-US"/>
        </w:rPr>
      </w:pPr>
      <w:r w:rsidRPr="00E43737">
        <w:rPr>
          <w:szCs w:val="22"/>
          <w:lang w:val="en-US"/>
        </w:rPr>
        <w:t xml:space="preserve">Data from two studies, CAL30001 and ESS30008 demonstrated that </w:t>
      </w:r>
      <w:proofErr w:type="spellStart"/>
      <w:r w:rsidRPr="00E43737">
        <w:rPr>
          <w:szCs w:val="22"/>
          <w:lang w:val="en-US"/>
        </w:rPr>
        <w:t>Kivexa</w:t>
      </w:r>
      <w:proofErr w:type="spellEnd"/>
      <w:r w:rsidRPr="00E43737">
        <w:rPr>
          <w:szCs w:val="22"/>
          <w:lang w:val="en-US"/>
        </w:rPr>
        <w:t xml:space="preserve"> once daily has similar virological efficacy to abacavir 300</w:t>
      </w:r>
      <w:ins w:id="81" w:author="Author">
        <w:r w:rsidR="008E2931">
          <w:rPr>
            <w:szCs w:val="22"/>
            <w:lang w:val="en-US"/>
          </w:rPr>
          <w:t> </w:t>
        </w:r>
      </w:ins>
      <w:del w:id="82" w:author="Author">
        <w:r w:rsidRPr="00E43737" w:rsidDel="008E2931">
          <w:rPr>
            <w:szCs w:val="22"/>
            <w:lang w:val="en-US"/>
          </w:rPr>
          <w:delText xml:space="preserve"> </w:delText>
        </w:r>
      </w:del>
      <w:r w:rsidRPr="00E43737">
        <w:rPr>
          <w:szCs w:val="22"/>
          <w:lang w:val="en-US"/>
        </w:rPr>
        <w:t>mg twice daily plus lamivudine 300</w:t>
      </w:r>
      <w:ins w:id="83" w:author="Author">
        <w:r w:rsidR="008E2931">
          <w:rPr>
            <w:szCs w:val="22"/>
            <w:lang w:val="en-US"/>
          </w:rPr>
          <w:t> </w:t>
        </w:r>
      </w:ins>
      <w:del w:id="84" w:author="Author">
        <w:r w:rsidRPr="00E43737" w:rsidDel="008E2931">
          <w:rPr>
            <w:szCs w:val="22"/>
            <w:lang w:val="en-US"/>
          </w:rPr>
          <w:delText xml:space="preserve"> </w:delText>
        </w:r>
      </w:del>
      <w:r w:rsidRPr="00E43737">
        <w:rPr>
          <w:szCs w:val="22"/>
          <w:lang w:val="en-US"/>
        </w:rPr>
        <w:t>mg once daily or 150</w:t>
      </w:r>
      <w:ins w:id="85" w:author="Author">
        <w:r w:rsidR="008E2931">
          <w:rPr>
            <w:szCs w:val="22"/>
            <w:lang w:val="en-US"/>
          </w:rPr>
          <w:t> </w:t>
        </w:r>
      </w:ins>
      <w:del w:id="86" w:author="Author">
        <w:r w:rsidRPr="00E43737" w:rsidDel="008E2931">
          <w:rPr>
            <w:szCs w:val="22"/>
            <w:lang w:val="en-US"/>
          </w:rPr>
          <w:delText xml:space="preserve"> </w:delText>
        </w:r>
      </w:del>
      <w:r w:rsidRPr="00E43737">
        <w:rPr>
          <w:szCs w:val="22"/>
          <w:lang w:val="en-US"/>
        </w:rPr>
        <w:t>mg twice daily in therapy-experienced patients.</w:t>
      </w:r>
    </w:p>
    <w:p w14:paraId="0729807B" w14:textId="77777777" w:rsidR="009C60D6" w:rsidRPr="00E43737" w:rsidRDefault="009C60D6">
      <w:pPr>
        <w:widowControl w:val="0"/>
        <w:rPr>
          <w:snapToGrid w:val="0"/>
          <w:szCs w:val="22"/>
          <w:lang w:val="en-US"/>
        </w:rPr>
      </w:pPr>
    </w:p>
    <w:p w14:paraId="5E329233" w14:textId="7727139B" w:rsidR="00800C2D" w:rsidRPr="00E43737" w:rsidRDefault="00800C2D">
      <w:pPr>
        <w:widowControl w:val="0"/>
        <w:spacing w:line="240" w:lineRule="atLeast"/>
        <w:rPr>
          <w:snapToGrid w:val="0"/>
          <w:szCs w:val="22"/>
          <w:lang w:val="en-US"/>
        </w:rPr>
      </w:pPr>
      <w:r w:rsidRPr="00E43737">
        <w:rPr>
          <w:snapToGrid w:val="0"/>
          <w:szCs w:val="22"/>
          <w:lang w:val="en-US"/>
        </w:rPr>
        <w:t xml:space="preserve">In study </w:t>
      </w:r>
      <w:smartTag w:uri="urn:schemas-microsoft-com:office:smarttags" w:element="stockticker">
        <w:r w:rsidRPr="00E43737">
          <w:rPr>
            <w:snapToGrid w:val="0"/>
            <w:szCs w:val="22"/>
            <w:lang w:val="en-US"/>
          </w:rPr>
          <w:t>CAL</w:t>
        </w:r>
      </w:smartTag>
      <w:r w:rsidRPr="00E43737">
        <w:rPr>
          <w:snapToGrid w:val="0"/>
          <w:szCs w:val="22"/>
          <w:lang w:val="en-US"/>
        </w:rPr>
        <w:t xml:space="preserve">30001, 182 treatment-experienced patients with virologic failure were </w:t>
      </w:r>
      <w:proofErr w:type="spellStart"/>
      <w:r w:rsidRPr="00E43737">
        <w:rPr>
          <w:snapToGrid w:val="0"/>
          <w:szCs w:val="22"/>
          <w:lang w:val="en-US"/>
        </w:rPr>
        <w:t>randomised</w:t>
      </w:r>
      <w:proofErr w:type="spellEnd"/>
      <w:r w:rsidRPr="00E43737">
        <w:rPr>
          <w:snapToGrid w:val="0"/>
          <w:szCs w:val="22"/>
          <w:lang w:val="en-US"/>
        </w:rPr>
        <w:t xml:space="preserve"> and received treatment with either </w:t>
      </w:r>
      <w:proofErr w:type="spellStart"/>
      <w:r w:rsidRPr="00E43737">
        <w:rPr>
          <w:snapToGrid w:val="0"/>
          <w:szCs w:val="22"/>
          <w:lang w:val="en-US"/>
        </w:rPr>
        <w:t>Kivexa</w:t>
      </w:r>
      <w:proofErr w:type="spellEnd"/>
      <w:r w:rsidRPr="00E43737">
        <w:rPr>
          <w:snapToGrid w:val="0"/>
          <w:szCs w:val="22"/>
          <w:lang w:val="en-US"/>
        </w:rPr>
        <w:t xml:space="preserve"> once daily or abacavir 300 mg twice daily plus lamivudine 300 mg once daily, both in combination with tenofovir and a PI or an NNRTI for 48 weeks. </w:t>
      </w:r>
      <w:r w:rsidR="009C60D6" w:rsidRPr="00E43737">
        <w:rPr>
          <w:snapToGrid w:val="0"/>
          <w:szCs w:val="22"/>
          <w:lang w:val="en-US"/>
        </w:rPr>
        <w:t>S</w:t>
      </w:r>
      <w:r w:rsidRPr="00E43737">
        <w:rPr>
          <w:snapToGrid w:val="0"/>
          <w:szCs w:val="22"/>
          <w:lang w:val="en-US"/>
        </w:rPr>
        <w:t xml:space="preserve">imilar reductions in HIV-1 RNA as measured by average area under the curve minus baseline </w:t>
      </w:r>
      <w:r w:rsidR="009C60D6" w:rsidRPr="00E43737">
        <w:rPr>
          <w:snapToGrid w:val="0"/>
          <w:szCs w:val="22"/>
          <w:lang w:val="en-US"/>
        </w:rPr>
        <w:t xml:space="preserve">were observed, </w:t>
      </w:r>
      <w:del w:id="87" w:author="Author">
        <w:r w:rsidR="009C60D6" w:rsidRPr="00E43737" w:rsidDel="00B02B32">
          <w:rPr>
            <w:snapToGrid w:val="0"/>
            <w:szCs w:val="22"/>
            <w:lang w:val="en-US"/>
          </w:rPr>
          <w:delText xml:space="preserve"> </w:delText>
        </w:r>
      </w:del>
      <w:r w:rsidR="009C60D6" w:rsidRPr="00E43737">
        <w:rPr>
          <w:snapToGrid w:val="0"/>
          <w:szCs w:val="22"/>
          <w:lang w:val="en-US"/>
        </w:rPr>
        <w:t xml:space="preserve">indicating that the </w:t>
      </w:r>
      <w:proofErr w:type="spellStart"/>
      <w:r w:rsidR="009C60D6" w:rsidRPr="00E43737">
        <w:rPr>
          <w:snapToGrid w:val="0"/>
          <w:szCs w:val="22"/>
          <w:lang w:val="en-US"/>
        </w:rPr>
        <w:t>Kivexa</w:t>
      </w:r>
      <w:proofErr w:type="spellEnd"/>
      <w:r w:rsidR="009C60D6" w:rsidRPr="00E43737">
        <w:rPr>
          <w:snapToGrid w:val="0"/>
          <w:szCs w:val="22"/>
          <w:lang w:val="en-US"/>
        </w:rPr>
        <w:t xml:space="preserve"> group was non-inferior to the abacavir plus lamivudine twice daily group </w:t>
      </w:r>
      <w:r w:rsidRPr="00E43737">
        <w:rPr>
          <w:snapToGrid w:val="0"/>
          <w:szCs w:val="22"/>
          <w:lang w:val="en-US"/>
        </w:rPr>
        <w:t>(AAUCMB, -1.65 log</w:t>
      </w:r>
      <w:r w:rsidRPr="00E43737">
        <w:rPr>
          <w:snapToGrid w:val="0"/>
          <w:szCs w:val="22"/>
          <w:vertAlign w:val="subscript"/>
          <w:lang w:val="en-US"/>
        </w:rPr>
        <w:t>10</w:t>
      </w:r>
      <w:r w:rsidRPr="00E43737">
        <w:rPr>
          <w:snapToGrid w:val="0"/>
          <w:szCs w:val="22"/>
          <w:lang w:val="en-US"/>
        </w:rPr>
        <w:t xml:space="preserve"> copies/m</w:t>
      </w:r>
      <w:r w:rsidR="004C6553">
        <w:rPr>
          <w:snapToGrid w:val="0"/>
          <w:szCs w:val="22"/>
          <w:lang w:val="en-US"/>
        </w:rPr>
        <w:t>L</w:t>
      </w:r>
      <w:r w:rsidRPr="00E43737">
        <w:rPr>
          <w:snapToGrid w:val="0"/>
          <w:szCs w:val="22"/>
          <w:lang w:val="en-US"/>
        </w:rPr>
        <w:t xml:space="preserve"> versus -1.83 log</w:t>
      </w:r>
      <w:r w:rsidRPr="00E43737">
        <w:rPr>
          <w:snapToGrid w:val="0"/>
          <w:szCs w:val="22"/>
          <w:vertAlign w:val="subscript"/>
          <w:lang w:val="en-US"/>
        </w:rPr>
        <w:t>10</w:t>
      </w:r>
      <w:r w:rsidRPr="00E43737">
        <w:rPr>
          <w:snapToGrid w:val="0"/>
          <w:szCs w:val="22"/>
          <w:lang w:val="en-US"/>
        </w:rPr>
        <w:t xml:space="preserve"> copies/m</w:t>
      </w:r>
      <w:r w:rsidR="004C6553">
        <w:rPr>
          <w:snapToGrid w:val="0"/>
          <w:szCs w:val="22"/>
          <w:lang w:val="en-US"/>
        </w:rPr>
        <w:t>L</w:t>
      </w:r>
      <w:r w:rsidRPr="00E43737">
        <w:rPr>
          <w:snapToGrid w:val="0"/>
          <w:szCs w:val="22"/>
          <w:lang w:val="en-US"/>
        </w:rPr>
        <w:t xml:space="preserve"> respectively, 95% CI -0.13, 0.38). Proportions with HIV-1 RNA &lt; 50 copies/m</w:t>
      </w:r>
      <w:r w:rsidR="004C6553">
        <w:rPr>
          <w:snapToGrid w:val="0"/>
          <w:szCs w:val="22"/>
          <w:lang w:val="en-US"/>
        </w:rPr>
        <w:t>L</w:t>
      </w:r>
      <w:r w:rsidRPr="00E43737">
        <w:rPr>
          <w:snapToGrid w:val="0"/>
          <w:szCs w:val="22"/>
          <w:lang w:val="en-US"/>
        </w:rPr>
        <w:t xml:space="preserve"> (50% versus 47%) and &lt; 400 copies/m</w:t>
      </w:r>
      <w:r w:rsidR="004C6553">
        <w:rPr>
          <w:snapToGrid w:val="0"/>
          <w:szCs w:val="22"/>
          <w:lang w:val="en-US"/>
        </w:rPr>
        <w:t>L</w:t>
      </w:r>
      <w:r w:rsidRPr="00E43737">
        <w:rPr>
          <w:snapToGrid w:val="0"/>
          <w:szCs w:val="22"/>
          <w:lang w:val="en-US"/>
        </w:rPr>
        <w:t xml:space="preserve"> (54% versus 57%) </w:t>
      </w:r>
      <w:r w:rsidR="006112AE" w:rsidRPr="00E43737">
        <w:rPr>
          <w:snapToGrid w:val="0"/>
          <w:szCs w:val="22"/>
          <w:lang w:val="en-US"/>
        </w:rPr>
        <w:t xml:space="preserve">at week 48 </w:t>
      </w:r>
      <w:r w:rsidRPr="00E43737">
        <w:rPr>
          <w:snapToGrid w:val="0"/>
          <w:szCs w:val="22"/>
          <w:lang w:val="en-US"/>
        </w:rPr>
        <w:t>were also similar in each group (</w:t>
      </w:r>
      <w:smartTag w:uri="urn:schemas-microsoft-com:office:smarttags" w:element="stockticker">
        <w:r w:rsidRPr="00E43737">
          <w:rPr>
            <w:snapToGrid w:val="0"/>
            <w:szCs w:val="22"/>
            <w:lang w:val="en-US"/>
          </w:rPr>
          <w:t>ITT</w:t>
        </w:r>
      </w:smartTag>
      <w:r w:rsidRPr="00E43737">
        <w:rPr>
          <w:snapToGrid w:val="0"/>
          <w:szCs w:val="22"/>
          <w:lang w:val="en-US"/>
        </w:rPr>
        <w:t xml:space="preserve"> population). However, as there were only moderately experienced patients included in this study with an imbalance in baseline viral load between the arms, these results should be interpreted with caution.</w:t>
      </w:r>
    </w:p>
    <w:p w14:paraId="551F8C1D" w14:textId="77777777" w:rsidR="00800C2D" w:rsidRPr="00E43737" w:rsidRDefault="00800C2D">
      <w:pPr>
        <w:widowControl w:val="0"/>
        <w:spacing w:line="240" w:lineRule="atLeast"/>
        <w:jc w:val="both"/>
        <w:rPr>
          <w:snapToGrid w:val="0"/>
          <w:color w:val="000000"/>
          <w:szCs w:val="22"/>
          <w:lang w:val="en-US"/>
        </w:rPr>
      </w:pPr>
    </w:p>
    <w:p w14:paraId="364F095B" w14:textId="6A4CFF56" w:rsidR="00800C2D" w:rsidRPr="00E43737" w:rsidRDefault="00800C2D">
      <w:pPr>
        <w:widowControl w:val="0"/>
        <w:rPr>
          <w:snapToGrid w:val="0"/>
          <w:szCs w:val="22"/>
          <w:lang w:val="en-US"/>
        </w:rPr>
      </w:pPr>
      <w:r w:rsidRPr="00E43737">
        <w:rPr>
          <w:snapToGrid w:val="0"/>
          <w:szCs w:val="22"/>
          <w:lang w:val="en-US"/>
        </w:rPr>
        <w:t xml:space="preserve">In study </w:t>
      </w:r>
      <w:smartTag w:uri="urn:schemas-microsoft-com:office:smarttags" w:element="stockticker">
        <w:r w:rsidRPr="00E43737">
          <w:rPr>
            <w:snapToGrid w:val="0"/>
            <w:szCs w:val="22"/>
            <w:lang w:val="en-US"/>
          </w:rPr>
          <w:t>ESS</w:t>
        </w:r>
      </w:smartTag>
      <w:r w:rsidRPr="00E43737">
        <w:rPr>
          <w:snapToGrid w:val="0"/>
          <w:szCs w:val="22"/>
          <w:lang w:val="en-US"/>
        </w:rPr>
        <w:t xml:space="preserve">30008, 260 patients with virologic suppression on a first line therapy regimen containing abacavir 300 mg plus lamivudine 150 mg, both given twice daily and a PI or NNRTI, were </w:t>
      </w:r>
      <w:proofErr w:type="spellStart"/>
      <w:r w:rsidRPr="00E43737">
        <w:rPr>
          <w:snapToGrid w:val="0"/>
          <w:szCs w:val="22"/>
          <w:lang w:val="en-US"/>
        </w:rPr>
        <w:t>randomised</w:t>
      </w:r>
      <w:proofErr w:type="spellEnd"/>
      <w:r w:rsidRPr="00E43737">
        <w:rPr>
          <w:snapToGrid w:val="0"/>
          <w:szCs w:val="22"/>
          <w:lang w:val="en-US"/>
        </w:rPr>
        <w:t xml:space="preserve"> to continue this regimen or switch to </w:t>
      </w:r>
      <w:proofErr w:type="spellStart"/>
      <w:r w:rsidRPr="00E43737">
        <w:rPr>
          <w:snapToGrid w:val="0"/>
          <w:szCs w:val="22"/>
          <w:lang w:val="en-US"/>
        </w:rPr>
        <w:t>Kivexa</w:t>
      </w:r>
      <w:proofErr w:type="spellEnd"/>
      <w:r w:rsidRPr="00E43737">
        <w:rPr>
          <w:snapToGrid w:val="0"/>
          <w:szCs w:val="22"/>
          <w:lang w:val="en-US"/>
        </w:rPr>
        <w:t xml:space="preserve"> plus a PI or NNRTI for 48 weeks. Results </w:t>
      </w:r>
      <w:r w:rsidR="006112AE" w:rsidRPr="00E43737">
        <w:rPr>
          <w:snapToGrid w:val="0"/>
          <w:szCs w:val="22"/>
          <w:lang w:val="en-US"/>
        </w:rPr>
        <w:t>at 48 weeks indicated</w:t>
      </w:r>
      <w:r w:rsidR="006112AE" w:rsidRPr="00E43737" w:rsidDel="006112AE">
        <w:rPr>
          <w:snapToGrid w:val="0"/>
          <w:szCs w:val="22"/>
          <w:lang w:val="en-US"/>
        </w:rPr>
        <w:t xml:space="preserve"> </w:t>
      </w:r>
      <w:r w:rsidRPr="00E43737">
        <w:rPr>
          <w:snapToGrid w:val="0"/>
          <w:szCs w:val="22"/>
          <w:lang w:val="en-US"/>
        </w:rPr>
        <w:t xml:space="preserve">that the </w:t>
      </w:r>
      <w:proofErr w:type="spellStart"/>
      <w:r w:rsidRPr="00E43737">
        <w:rPr>
          <w:snapToGrid w:val="0"/>
          <w:szCs w:val="22"/>
          <w:lang w:val="en-US"/>
        </w:rPr>
        <w:t>Kivexa</w:t>
      </w:r>
      <w:proofErr w:type="spellEnd"/>
      <w:r w:rsidRPr="00E43737">
        <w:rPr>
          <w:snapToGrid w:val="0"/>
          <w:szCs w:val="22"/>
          <w:lang w:val="en-US"/>
        </w:rPr>
        <w:t xml:space="preserve"> group was associated with a similar virologic outcome (non-inferior) compared to the abacavir plus lamivudine group, based on proportions of subjects with HIV-1 RNA &lt; 50 copies/m</w:t>
      </w:r>
      <w:r w:rsidR="004C6553">
        <w:rPr>
          <w:snapToGrid w:val="0"/>
          <w:szCs w:val="22"/>
          <w:lang w:val="en-US"/>
        </w:rPr>
        <w:t>L</w:t>
      </w:r>
      <w:r w:rsidRPr="00E43737">
        <w:rPr>
          <w:snapToGrid w:val="0"/>
          <w:szCs w:val="22"/>
          <w:lang w:val="en-US"/>
        </w:rPr>
        <w:t xml:space="preserve"> (90% and 85% respectively, 95% CI -2.7, 13.5).</w:t>
      </w:r>
    </w:p>
    <w:p w14:paraId="1126B337" w14:textId="77777777" w:rsidR="006112AE" w:rsidRPr="00E43737" w:rsidRDefault="006112AE">
      <w:pPr>
        <w:widowControl w:val="0"/>
        <w:rPr>
          <w:snapToGrid w:val="0"/>
          <w:color w:val="000000"/>
          <w:szCs w:val="22"/>
          <w:lang w:val="en-US"/>
        </w:rPr>
      </w:pPr>
    </w:p>
    <w:p w14:paraId="14B5FF94" w14:textId="23DE190C" w:rsidR="006112AE" w:rsidRPr="00E43737" w:rsidRDefault="006112AE" w:rsidP="006112AE">
      <w:r w:rsidRPr="00E43737">
        <w:t>A genotypic sensitivity score (GSS) has not been established by the MAH for the abacavir/lamivudine combination. The proportion of treatment</w:t>
      </w:r>
      <w:r w:rsidRPr="00E43737">
        <w:noBreakHyphen/>
        <w:t xml:space="preserve">experienced patients in the CAL30001 study with HIV-RNA &lt;50 copies/mL at Week 48 by genotypic sensitivity score in optimized background therapy (OBT) are tabulated The impact of major IAS-USA defined mutations to abacavir or lamivudine and multi-NRTI resistance associated mutations </w:t>
      </w:r>
      <w:r w:rsidR="003A03B7" w:rsidRPr="00E43737">
        <w:t xml:space="preserve">to the </w:t>
      </w:r>
      <w:r w:rsidRPr="00E43737">
        <w:t xml:space="preserve">number of baseline mutations on response was also evaluated. The GSS was obtained from the Monogram reports with susceptible virus ascribed the values ‘1-4’ based upon the numbers of drugs in the regimen and with virus with reduced susceptibility ascribed the value ‘0’. Genotypic sensitivity scores were not obtained for all patients at baseline.  Similar proportions of patients in the once-daily and twice-daily abacavir arms of CAL30001 had GSS scores of &lt;2 or </w:t>
      </w:r>
      <w:r w:rsidRPr="00E43737">
        <w:sym w:font="Symbol" w:char="F0B3"/>
      </w:r>
      <w:r w:rsidRPr="00E43737">
        <w:t>2 and successfully suppressed to &lt;50 copies/mL by Week 48.</w:t>
      </w:r>
    </w:p>
    <w:p w14:paraId="251A85E4" w14:textId="77777777" w:rsidR="006112AE" w:rsidRPr="00E43737" w:rsidRDefault="006112AE">
      <w:pPr>
        <w:widowControl w:val="0"/>
        <w:rPr>
          <w:snapToGrid w:val="0"/>
          <w:color w:val="000000"/>
          <w:szCs w:val="22"/>
          <w:lang w:val="en-US"/>
        </w:rPr>
      </w:pPr>
    </w:p>
    <w:p w14:paraId="058F4D5B" w14:textId="77777777" w:rsidR="006112AE" w:rsidRPr="00E43737" w:rsidRDefault="006112AE" w:rsidP="006112AE">
      <w:pPr>
        <w:keepNext/>
        <w:rPr>
          <w:b/>
        </w:rPr>
      </w:pPr>
      <w:r w:rsidRPr="00E43737">
        <w:rPr>
          <w:b/>
        </w:rPr>
        <w:lastRenderedPageBreak/>
        <w:t>Proportion of Patients in CAL30001 with &lt;50 copies/mL at Week 48 by Genotypic Sensitivity Score in OBT and Number of Baseline Mutations</w:t>
      </w:r>
    </w:p>
    <w:p w14:paraId="65974125" w14:textId="77777777" w:rsidR="006112AE" w:rsidRPr="00E43737" w:rsidRDefault="006112AE" w:rsidP="006112AE">
      <w:pPr>
        <w:keepNext/>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5" w:type="dxa"/>
          <w:right w:w="115" w:type="dxa"/>
        </w:tblCellMar>
        <w:tblLook w:val="00A0" w:firstRow="1" w:lastRow="0" w:firstColumn="1" w:lastColumn="0" w:noHBand="0" w:noVBand="0"/>
      </w:tblPr>
      <w:tblGrid>
        <w:gridCol w:w="1476"/>
        <w:gridCol w:w="1476"/>
        <w:gridCol w:w="1476"/>
        <w:gridCol w:w="1476"/>
        <w:gridCol w:w="1476"/>
        <w:gridCol w:w="1476"/>
      </w:tblGrid>
      <w:tr w:rsidR="006112AE" w:rsidRPr="00E43737" w14:paraId="3DAA6250" w14:textId="77777777" w:rsidTr="00425C7E">
        <w:trPr>
          <w:trHeight w:val="1046"/>
        </w:trPr>
        <w:tc>
          <w:tcPr>
            <w:tcW w:w="1476" w:type="dxa"/>
          </w:tcPr>
          <w:p w14:paraId="76AB2545" w14:textId="77777777" w:rsidR="006112AE" w:rsidRPr="00E43737" w:rsidRDefault="006112AE" w:rsidP="00425C7E">
            <w:pPr>
              <w:keepNext/>
              <w:rPr>
                <w:bCs/>
              </w:rPr>
            </w:pPr>
          </w:p>
        </w:tc>
        <w:tc>
          <w:tcPr>
            <w:tcW w:w="5904" w:type="dxa"/>
            <w:gridSpan w:val="4"/>
          </w:tcPr>
          <w:p w14:paraId="1EC1B96F" w14:textId="77777777" w:rsidR="006112AE" w:rsidRPr="00E43737" w:rsidRDefault="006112AE" w:rsidP="00425C7E">
            <w:pPr>
              <w:keepNext/>
              <w:jc w:val="center"/>
              <w:rPr>
                <w:b/>
                <w:bCs/>
              </w:rPr>
            </w:pPr>
            <w:r w:rsidRPr="00E43737">
              <w:rPr>
                <w:b/>
                <w:bCs/>
              </w:rPr>
              <w:t>ABC/3TC FDC QD</w:t>
            </w:r>
          </w:p>
          <w:p w14:paraId="08F3AA6C" w14:textId="77777777" w:rsidR="006112AE" w:rsidRPr="00E43737" w:rsidRDefault="006112AE" w:rsidP="00425C7E">
            <w:pPr>
              <w:keepNext/>
              <w:jc w:val="center"/>
              <w:rPr>
                <w:b/>
                <w:bCs/>
                <w:highlight w:val="yellow"/>
              </w:rPr>
            </w:pPr>
            <w:r w:rsidRPr="00E43737">
              <w:rPr>
                <w:b/>
                <w:bCs/>
              </w:rPr>
              <w:t>(n=94)</w:t>
            </w:r>
          </w:p>
          <w:p w14:paraId="06DDB593" w14:textId="77777777" w:rsidR="006112AE" w:rsidRPr="00E43737" w:rsidRDefault="006112AE" w:rsidP="00425C7E">
            <w:pPr>
              <w:keepNext/>
              <w:jc w:val="center"/>
              <w:rPr>
                <w:bCs/>
              </w:rPr>
            </w:pPr>
          </w:p>
          <w:p w14:paraId="028B6EB2" w14:textId="77777777" w:rsidR="006112AE" w:rsidRPr="00E43737" w:rsidRDefault="006112AE" w:rsidP="00425C7E">
            <w:pPr>
              <w:keepNext/>
              <w:jc w:val="center"/>
              <w:rPr>
                <w:b/>
                <w:bCs/>
              </w:rPr>
            </w:pPr>
            <w:r w:rsidRPr="00E43737">
              <w:rPr>
                <w:bCs/>
              </w:rPr>
              <w:t>Number of Baseline Mutations</w:t>
            </w:r>
            <w:r w:rsidRPr="00E43737">
              <w:rPr>
                <w:bCs/>
                <w:vertAlign w:val="superscript"/>
              </w:rPr>
              <w:t>1</w:t>
            </w:r>
          </w:p>
        </w:tc>
        <w:tc>
          <w:tcPr>
            <w:tcW w:w="1476" w:type="dxa"/>
          </w:tcPr>
          <w:p w14:paraId="3A224F2C" w14:textId="77777777" w:rsidR="006112AE" w:rsidRPr="00E43737" w:rsidRDefault="006112AE" w:rsidP="00425C7E">
            <w:pPr>
              <w:keepNext/>
              <w:rPr>
                <w:b/>
                <w:bCs/>
              </w:rPr>
            </w:pPr>
            <w:r w:rsidRPr="00E43737">
              <w:rPr>
                <w:b/>
                <w:bCs/>
              </w:rPr>
              <w:t>ABC BID +3TC QD</w:t>
            </w:r>
          </w:p>
          <w:p w14:paraId="514420C7" w14:textId="77777777" w:rsidR="006112AE" w:rsidRPr="00E43737" w:rsidRDefault="006112AE" w:rsidP="00425C7E">
            <w:pPr>
              <w:keepNext/>
              <w:rPr>
                <w:b/>
                <w:bCs/>
              </w:rPr>
            </w:pPr>
            <w:r w:rsidRPr="00E43737">
              <w:rPr>
                <w:b/>
                <w:bCs/>
              </w:rPr>
              <w:t>(n=88)</w:t>
            </w:r>
          </w:p>
        </w:tc>
      </w:tr>
      <w:tr w:rsidR="006112AE" w:rsidRPr="00E43737" w14:paraId="438C9B2D" w14:textId="77777777" w:rsidTr="00425C7E">
        <w:tc>
          <w:tcPr>
            <w:tcW w:w="1476" w:type="dxa"/>
          </w:tcPr>
          <w:p w14:paraId="4C8A5FBE" w14:textId="77777777" w:rsidR="006112AE" w:rsidRPr="00E43737" w:rsidRDefault="006112AE" w:rsidP="00425C7E">
            <w:pPr>
              <w:keepNext/>
              <w:rPr>
                <w:b/>
                <w:bCs/>
              </w:rPr>
            </w:pPr>
            <w:r w:rsidRPr="00E43737">
              <w:rPr>
                <w:b/>
                <w:bCs/>
              </w:rPr>
              <w:t>Genotypic SS in OBT</w:t>
            </w:r>
          </w:p>
        </w:tc>
        <w:tc>
          <w:tcPr>
            <w:tcW w:w="1476" w:type="dxa"/>
          </w:tcPr>
          <w:p w14:paraId="7387DD34" w14:textId="77777777" w:rsidR="006112AE" w:rsidRPr="00E43737" w:rsidRDefault="006112AE" w:rsidP="00425C7E">
            <w:pPr>
              <w:keepNext/>
              <w:rPr>
                <w:bCs/>
              </w:rPr>
            </w:pPr>
            <w:r w:rsidRPr="00E43737">
              <w:rPr>
                <w:bCs/>
              </w:rPr>
              <w:t>All</w:t>
            </w:r>
          </w:p>
        </w:tc>
        <w:tc>
          <w:tcPr>
            <w:tcW w:w="1476" w:type="dxa"/>
          </w:tcPr>
          <w:p w14:paraId="3E3E0449" w14:textId="77777777" w:rsidR="006112AE" w:rsidRPr="00E43737" w:rsidRDefault="006112AE" w:rsidP="00425C7E">
            <w:pPr>
              <w:keepNext/>
              <w:rPr>
                <w:bCs/>
              </w:rPr>
            </w:pPr>
            <w:r w:rsidRPr="00E43737">
              <w:rPr>
                <w:bCs/>
              </w:rPr>
              <w:t>0-1</w:t>
            </w:r>
          </w:p>
        </w:tc>
        <w:tc>
          <w:tcPr>
            <w:tcW w:w="1476" w:type="dxa"/>
          </w:tcPr>
          <w:p w14:paraId="6C3729AD" w14:textId="77777777" w:rsidR="006112AE" w:rsidRPr="00E43737" w:rsidRDefault="006112AE" w:rsidP="00425C7E">
            <w:pPr>
              <w:keepNext/>
              <w:rPr>
                <w:bCs/>
              </w:rPr>
            </w:pPr>
            <w:r w:rsidRPr="00E43737">
              <w:rPr>
                <w:bCs/>
              </w:rPr>
              <w:t>2-5</w:t>
            </w:r>
          </w:p>
        </w:tc>
        <w:tc>
          <w:tcPr>
            <w:tcW w:w="1476" w:type="dxa"/>
          </w:tcPr>
          <w:p w14:paraId="1B46C4CA" w14:textId="77777777" w:rsidR="006112AE" w:rsidRPr="00E43737" w:rsidRDefault="006112AE" w:rsidP="00425C7E">
            <w:pPr>
              <w:keepNext/>
              <w:rPr>
                <w:bCs/>
              </w:rPr>
            </w:pPr>
            <w:r w:rsidRPr="00E43737">
              <w:rPr>
                <w:bCs/>
              </w:rPr>
              <w:t>6+</w:t>
            </w:r>
          </w:p>
        </w:tc>
        <w:tc>
          <w:tcPr>
            <w:tcW w:w="1476" w:type="dxa"/>
          </w:tcPr>
          <w:p w14:paraId="04F84570" w14:textId="77777777" w:rsidR="006112AE" w:rsidRPr="00E43737" w:rsidRDefault="006112AE" w:rsidP="00425C7E">
            <w:pPr>
              <w:keepNext/>
              <w:rPr>
                <w:bCs/>
              </w:rPr>
            </w:pPr>
            <w:r w:rsidRPr="00E43737">
              <w:rPr>
                <w:bCs/>
              </w:rPr>
              <w:t>All</w:t>
            </w:r>
          </w:p>
        </w:tc>
      </w:tr>
      <w:tr w:rsidR="006112AE" w:rsidRPr="00E43737" w14:paraId="677B0878" w14:textId="77777777" w:rsidTr="00425C7E">
        <w:tc>
          <w:tcPr>
            <w:tcW w:w="1476" w:type="dxa"/>
            <w:tcBorders>
              <w:top w:val="nil"/>
              <w:bottom w:val="single" w:sz="4" w:space="0" w:color="auto"/>
            </w:tcBorders>
          </w:tcPr>
          <w:p w14:paraId="0429DDC0" w14:textId="77777777" w:rsidR="006112AE" w:rsidRPr="00E43737" w:rsidRDefault="006112AE" w:rsidP="00425C7E">
            <w:pPr>
              <w:keepNext/>
              <w:rPr>
                <w:b/>
              </w:rPr>
            </w:pPr>
            <w:r w:rsidRPr="00E43737">
              <w:rPr>
                <w:b/>
              </w:rPr>
              <w:sym w:font="Symbol" w:char="F0A3"/>
            </w:r>
            <w:r w:rsidRPr="00E43737">
              <w:rPr>
                <w:b/>
              </w:rPr>
              <w:t>2</w:t>
            </w:r>
          </w:p>
        </w:tc>
        <w:tc>
          <w:tcPr>
            <w:tcW w:w="1476" w:type="dxa"/>
            <w:tcBorders>
              <w:top w:val="nil"/>
              <w:bottom w:val="single" w:sz="4" w:space="0" w:color="auto"/>
            </w:tcBorders>
          </w:tcPr>
          <w:p w14:paraId="552CBE67" w14:textId="77777777" w:rsidR="006112AE" w:rsidRPr="00E43737" w:rsidRDefault="006112AE" w:rsidP="00425C7E">
            <w:pPr>
              <w:keepNext/>
              <w:rPr>
                <w:lang w:val="en-US"/>
              </w:rPr>
            </w:pPr>
            <w:r w:rsidRPr="00E43737">
              <w:rPr>
                <w:lang w:val="en-US"/>
              </w:rPr>
              <w:t>10/24 (42%)</w:t>
            </w:r>
          </w:p>
        </w:tc>
        <w:tc>
          <w:tcPr>
            <w:tcW w:w="1476" w:type="dxa"/>
            <w:tcBorders>
              <w:top w:val="nil"/>
              <w:bottom w:val="single" w:sz="4" w:space="0" w:color="auto"/>
            </w:tcBorders>
          </w:tcPr>
          <w:p w14:paraId="30916357" w14:textId="77777777" w:rsidR="006112AE" w:rsidRPr="00E43737" w:rsidRDefault="006112AE" w:rsidP="00425C7E">
            <w:pPr>
              <w:keepNext/>
            </w:pPr>
            <w:r w:rsidRPr="00E43737">
              <w:t>3/24 (13%)</w:t>
            </w:r>
          </w:p>
        </w:tc>
        <w:tc>
          <w:tcPr>
            <w:tcW w:w="1476" w:type="dxa"/>
            <w:tcBorders>
              <w:top w:val="nil"/>
              <w:bottom w:val="single" w:sz="4" w:space="0" w:color="auto"/>
            </w:tcBorders>
          </w:tcPr>
          <w:p w14:paraId="549CC5FD" w14:textId="77777777" w:rsidR="006112AE" w:rsidRPr="00E43737" w:rsidRDefault="006112AE" w:rsidP="00425C7E">
            <w:pPr>
              <w:keepNext/>
              <w:rPr>
                <w:lang w:val="en-US"/>
              </w:rPr>
            </w:pPr>
            <w:r w:rsidRPr="00E43737">
              <w:t>7/24 (29%)</w:t>
            </w:r>
          </w:p>
        </w:tc>
        <w:tc>
          <w:tcPr>
            <w:tcW w:w="1476" w:type="dxa"/>
            <w:tcBorders>
              <w:top w:val="nil"/>
              <w:bottom w:val="single" w:sz="4" w:space="0" w:color="auto"/>
            </w:tcBorders>
          </w:tcPr>
          <w:p w14:paraId="1D645C65" w14:textId="77777777" w:rsidR="006112AE" w:rsidRPr="00E43737" w:rsidRDefault="006112AE" w:rsidP="00425C7E">
            <w:pPr>
              <w:keepNext/>
            </w:pPr>
            <w:r w:rsidRPr="00E43737">
              <w:t>0</w:t>
            </w:r>
          </w:p>
        </w:tc>
        <w:tc>
          <w:tcPr>
            <w:tcW w:w="1476" w:type="dxa"/>
            <w:tcBorders>
              <w:top w:val="nil"/>
              <w:bottom w:val="single" w:sz="4" w:space="0" w:color="auto"/>
            </w:tcBorders>
          </w:tcPr>
          <w:p w14:paraId="2E394E3B" w14:textId="77777777" w:rsidR="006112AE" w:rsidRPr="00E43737" w:rsidRDefault="006112AE" w:rsidP="00425C7E">
            <w:pPr>
              <w:keepNext/>
              <w:rPr>
                <w:lang w:val="en-US"/>
              </w:rPr>
            </w:pPr>
            <w:r w:rsidRPr="00E43737">
              <w:t>12/26 (46%)</w:t>
            </w:r>
          </w:p>
        </w:tc>
      </w:tr>
      <w:tr w:rsidR="006112AE" w:rsidRPr="00E43737" w14:paraId="5EE20649" w14:textId="77777777" w:rsidTr="00425C7E">
        <w:tc>
          <w:tcPr>
            <w:tcW w:w="1476" w:type="dxa"/>
            <w:tcBorders>
              <w:top w:val="nil"/>
              <w:bottom w:val="single" w:sz="4" w:space="0" w:color="auto"/>
            </w:tcBorders>
          </w:tcPr>
          <w:p w14:paraId="7600D808" w14:textId="77777777" w:rsidR="006112AE" w:rsidRPr="00E43737" w:rsidRDefault="006112AE" w:rsidP="00425C7E">
            <w:pPr>
              <w:keepNext/>
              <w:rPr>
                <w:b/>
              </w:rPr>
            </w:pPr>
            <w:r w:rsidRPr="00E43737">
              <w:rPr>
                <w:b/>
              </w:rPr>
              <w:t>&gt;2</w:t>
            </w:r>
          </w:p>
        </w:tc>
        <w:tc>
          <w:tcPr>
            <w:tcW w:w="1476" w:type="dxa"/>
            <w:tcBorders>
              <w:top w:val="nil"/>
              <w:bottom w:val="single" w:sz="4" w:space="0" w:color="auto"/>
            </w:tcBorders>
          </w:tcPr>
          <w:p w14:paraId="196C8F17" w14:textId="77777777" w:rsidR="006112AE" w:rsidRPr="00E43737" w:rsidRDefault="006112AE" w:rsidP="00425C7E">
            <w:pPr>
              <w:keepNext/>
            </w:pPr>
            <w:r w:rsidRPr="00E43737">
              <w:rPr>
                <w:lang w:val="en-US"/>
              </w:rPr>
              <w:t>29/56 (52%)</w:t>
            </w:r>
          </w:p>
        </w:tc>
        <w:tc>
          <w:tcPr>
            <w:tcW w:w="1476" w:type="dxa"/>
            <w:tcBorders>
              <w:top w:val="nil"/>
              <w:bottom w:val="single" w:sz="4" w:space="0" w:color="auto"/>
            </w:tcBorders>
          </w:tcPr>
          <w:p w14:paraId="74BA1349" w14:textId="77777777" w:rsidR="006112AE" w:rsidRPr="00E43737" w:rsidRDefault="006112AE" w:rsidP="00425C7E">
            <w:pPr>
              <w:keepNext/>
            </w:pPr>
            <w:r w:rsidRPr="00E43737">
              <w:t>21/56 (38%)</w:t>
            </w:r>
          </w:p>
        </w:tc>
        <w:tc>
          <w:tcPr>
            <w:tcW w:w="1476" w:type="dxa"/>
            <w:tcBorders>
              <w:top w:val="nil"/>
              <w:bottom w:val="single" w:sz="4" w:space="0" w:color="auto"/>
            </w:tcBorders>
          </w:tcPr>
          <w:p w14:paraId="2182BE9F" w14:textId="77777777" w:rsidR="006112AE" w:rsidRPr="00E43737" w:rsidRDefault="006112AE" w:rsidP="00425C7E">
            <w:pPr>
              <w:keepNext/>
            </w:pPr>
            <w:r w:rsidRPr="00E43737">
              <w:rPr>
                <w:lang w:val="en-US"/>
              </w:rPr>
              <w:t>8/56 (14%)</w:t>
            </w:r>
          </w:p>
        </w:tc>
        <w:tc>
          <w:tcPr>
            <w:tcW w:w="1476" w:type="dxa"/>
            <w:tcBorders>
              <w:top w:val="nil"/>
              <w:bottom w:val="single" w:sz="4" w:space="0" w:color="auto"/>
            </w:tcBorders>
          </w:tcPr>
          <w:p w14:paraId="2FD7B134" w14:textId="77777777" w:rsidR="006112AE" w:rsidRPr="00E43737" w:rsidRDefault="006112AE" w:rsidP="00425C7E">
            <w:pPr>
              <w:keepNext/>
            </w:pPr>
            <w:r w:rsidRPr="00E43737">
              <w:t>0</w:t>
            </w:r>
          </w:p>
        </w:tc>
        <w:tc>
          <w:tcPr>
            <w:tcW w:w="1476" w:type="dxa"/>
            <w:tcBorders>
              <w:top w:val="nil"/>
              <w:bottom w:val="single" w:sz="4" w:space="0" w:color="auto"/>
            </w:tcBorders>
          </w:tcPr>
          <w:p w14:paraId="00B5F0C3" w14:textId="77777777" w:rsidR="006112AE" w:rsidRPr="00E43737" w:rsidRDefault="006112AE" w:rsidP="00425C7E">
            <w:pPr>
              <w:keepNext/>
            </w:pPr>
            <w:r w:rsidRPr="00E43737">
              <w:rPr>
                <w:lang w:val="en-US"/>
              </w:rPr>
              <w:t>27/56 (48%)</w:t>
            </w:r>
          </w:p>
        </w:tc>
      </w:tr>
      <w:tr w:rsidR="006112AE" w:rsidRPr="00E43737" w14:paraId="1BD6E459" w14:textId="77777777" w:rsidTr="00425C7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108" w:type="dxa"/>
            <w:right w:w="108" w:type="dxa"/>
          </w:tblCellMar>
        </w:tblPrEx>
        <w:tc>
          <w:tcPr>
            <w:tcW w:w="1476" w:type="dxa"/>
            <w:tcBorders>
              <w:top w:val="single" w:sz="4" w:space="0" w:color="auto"/>
              <w:left w:val="single" w:sz="4" w:space="0" w:color="auto"/>
              <w:bottom w:val="single" w:sz="4" w:space="0" w:color="auto"/>
              <w:right w:val="single" w:sz="4" w:space="0" w:color="auto"/>
            </w:tcBorders>
          </w:tcPr>
          <w:p w14:paraId="2018071F" w14:textId="77777777" w:rsidR="006112AE" w:rsidRPr="00E43737" w:rsidRDefault="006112AE" w:rsidP="00425C7E">
            <w:pPr>
              <w:keepNext/>
              <w:rPr>
                <w:b/>
              </w:rPr>
            </w:pPr>
            <w:r w:rsidRPr="00E43737">
              <w:rPr>
                <w:b/>
              </w:rPr>
              <w:t>Unknown</w:t>
            </w:r>
          </w:p>
        </w:tc>
        <w:tc>
          <w:tcPr>
            <w:tcW w:w="1476" w:type="dxa"/>
            <w:tcBorders>
              <w:top w:val="single" w:sz="4" w:space="0" w:color="auto"/>
              <w:left w:val="single" w:sz="4" w:space="0" w:color="auto"/>
              <w:bottom w:val="single" w:sz="4" w:space="0" w:color="auto"/>
              <w:right w:val="single" w:sz="4" w:space="0" w:color="auto"/>
            </w:tcBorders>
          </w:tcPr>
          <w:p w14:paraId="54D60514" w14:textId="77777777" w:rsidR="006112AE" w:rsidRPr="00E43737" w:rsidRDefault="006112AE" w:rsidP="00425C7E">
            <w:pPr>
              <w:keepNext/>
              <w:rPr>
                <w:lang w:val="en-US"/>
              </w:rPr>
            </w:pPr>
            <w:r w:rsidRPr="00E43737">
              <w:rPr>
                <w:lang w:val="en-US"/>
              </w:rPr>
              <w:t>8/14 (57%)</w:t>
            </w:r>
          </w:p>
        </w:tc>
        <w:tc>
          <w:tcPr>
            <w:tcW w:w="1476" w:type="dxa"/>
            <w:tcBorders>
              <w:top w:val="single" w:sz="4" w:space="0" w:color="auto"/>
              <w:left w:val="single" w:sz="4" w:space="0" w:color="auto"/>
              <w:bottom w:val="single" w:sz="4" w:space="0" w:color="auto"/>
              <w:right w:val="single" w:sz="4" w:space="0" w:color="auto"/>
            </w:tcBorders>
          </w:tcPr>
          <w:p w14:paraId="318DC1C8" w14:textId="77777777" w:rsidR="006112AE" w:rsidRPr="00E43737" w:rsidRDefault="006112AE" w:rsidP="00425C7E">
            <w:pPr>
              <w:keepNext/>
            </w:pPr>
            <w:r w:rsidRPr="00E43737">
              <w:t>6/14 (43%)</w:t>
            </w:r>
          </w:p>
        </w:tc>
        <w:tc>
          <w:tcPr>
            <w:tcW w:w="1476" w:type="dxa"/>
            <w:tcBorders>
              <w:top w:val="single" w:sz="4" w:space="0" w:color="auto"/>
              <w:left w:val="single" w:sz="4" w:space="0" w:color="auto"/>
              <w:bottom w:val="single" w:sz="4" w:space="0" w:color="auto"/>
              <w:right w:val="single" w:sz="4" w:space="0" w:color="auto"/>
            </w:tcBorders>
          </w:tcPr>
          <w:p w14:paraId="264FF69E" w14:textId="77777777" w:rsidR="006112AE" w:rsidRPr="00E43737" w:rsidRDefault="006112AE" w:rsidP="00425C7E">
            <w:pPr>
              <w:keepNext/>
            </w:pPr>
            <w:r w:rsidRPr="00E43737">
              <w:rPr>
                <w:lang w:val="en-US"/>
              </w:rPr>
              <w:t>2/14 (14%)</w:t>
            </w:r>
          </w:p>
        </w:tc>
        <w:tc>
          <w:tcPr>
            <w:tcW w:w="1476" w:type="dxa"/>
            <w:tcBorders>
              <w:top w:val="single" w:sz="4" w:space="0" w:color="auto"/>
              <w:left w:val="single" w:sz="4" w:space="0" w:color="auto"/>
              <w:bottom w:val="single" w:sz="4" w:space="0" w:color="auto"/>
              <w:right w:val="single" w:sz="4" w:space="0" w:color="auto"/>
            </w:tcBorders>
          </w:tcPr>
          <w:p w14:paraId="64B4C085" w14:textId="77777777" w:rsidR="006112AE" w:rsidRPr="00E43737" w:rsidRDefault="006112AE" w:rsidP="00425C7E">
            <w:pPr>
              <w:keepNext/>
            </w:pPr>
            <w:r w:rsidRPr="00E43737">
              <w:t>0</w:t>
            </w:r>
          </w:p>
        </w:tc>
        <w:tc>
          <w:tcPr>
            <w:tcW w:w="1476" w:type="dxa"/>
            <w:tcBorders>
              <w:top w:val="single" w:sz="4" w:space="0" w:color="auto"/>
              <w:left w:val="single" w:sz="4" w:space="0" w:color="auto"/>
              <w:bottom w:val="single" w:sz="4" w:space="0" w:color="auto"/>
              <w:right w:val="single" w:sz="4" w:space="0" w:color="auto"/>
            </w:tcBorders>
          </w:tcPr>
          <w:p w14:paraId="054AA635" w14:textId="77777777" w:rsidR="006112AE" w:rsidRPr="00E43737" w:rsidRDefault="006112AE" w:rsidP="00425C7E">
            <w:pPr>
              <w:keepNext/>
            </w:pPr>
            <w:r w:rsidRPr="00E43737">
              <w:rPr>
                <w:lang w:val="en-US"/>
              </w:rPr>
              <w:t>2/6 (33%)</w:t>
            </w:r>
          </w:p>
        </w:tc>
      </w:tr>
      <w:tr w:rsidR="006112AE" w:rsidRPr="00E43737" w14:paraId="7C381A82" w14:textId="77777777" w:rsidTr="00425C7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108" w:type="dxa"/>
            <w:right w:w="108" w:type="dxa"/>
          </w:tblCellMar>
        </w:tblPrEx>
        <w:tc>
          <w:tcPr>
            <w:tcW w:w="1476" w:type="dxa"/>
            <w:tcBorders>
              <w:top w:val="single" w:sz="4" w:space="0" w:color="auto"/>
              <w:left w:val="single" w:sz="4" w:space="0" w:color="auto"/>
              <w:bottom w:val="single" w:sz="4" w:space="0" w:color="auto"/>
              <w:right w:val="single" w:sz="4" w:space="0" w:color="auto"/>
            </w:tcBorders>
          </w:tcPr>
          <w:p w14:paraId="1E02DA70" w14:textId="77777777" w:rsidR="006112AE" w:rsidRPr="00E43737" w:rsidRDefault="006112AE" w:rsidP="00425C7E">
            <w:pPr>
              <w:keepNext/>
              <w:rPr>
                <w:b/>
              </w:rPr>
            </w:pPr>
            <w:r w:rsidRPr="00E43737">
              <w:rPr>
                <w:b/>
              </w:rPr>
              <w:t>All</w:t>
            </w:r>
          </w:p>
        </w:tc>
        <w:tc>
          <w:tcPr>
            <w:tcW w:w="1476" w:type="dxa"/>
            <w:tcBorders>
              <w:top w:val="single" w:sz="4" w:space="0" w:color="auto"/>
              <w:left w:val="single" w:sz="4" w:space="0" w:color="auto"/>
              <w:bottom w:val="single" w:sz="4" w:space="0" w:color="auto"/>
              <w:right w:val="single" w:sz="4" w:space="0" w:color="auto"/>
            </w:tcBorders>
          </w:tcPr>
          <w:p w14:paraId="6E82C5B0" w14:textId="77777777" w:rsidR="006112AE" w:rsidRPr="00E43737" w:rsidRDefault="006112AE" w:rsidP="00425C7E">
            <w:pPr>
              <w:keepNext/>
            </w:pPr>
            <w:r w:rsidRPr="00E43737">
              <w:rPr>
                <w:lang w:val="en-US"/>
              </w:rPr>
              <w:t>47/94 (50%)</w:t>
            </w:r>
          </w:p>
        </w:tc>
        <w:tc>
          <w:tcPr>
            <w:tcW w:w="1476" w:type="dxa"/>
            <w:tcBorders>
              <w:top w:val="single" w:sz="4" w:space="0" w:color="auto"/>
              <w:left w:val="single" w:sz="4" w:space="0" w:color="auto"/>
              <w:bottom w:val="single" w:sz="4" w:space="0" w:color="auto"/>
              <w:right w:val="single" w:sz="4" w:space="0" w:color="auto"/>
            </w:tcBorders>
          </w:tcPr>
          <w:p w14:paraId="29E6EA53" w14:textId="77777777" w:rsidR="006112AE" w:rsidRPr="00E43737" w:rsidRDefault="006112AE" w:rsidP="00425C7E">
            <w:pPr>
              <w:keepNext/>
            </w:pPr>
            <w:r w:rsidRPr="00E43737">
              <w:t>30/94 (32%)</w:t>
            </w:r>
          </w:p>
        </w:tc>
        <w:tc>
          <w:tcPr>
            <w:tcW w:w="1476" w:type="dxa"/>
            <w:tcBorders>
              <w:top w:val="single" w:sz="4" w:space="0" w:color="auto"/>
              <w:left w:val="single" w:sz="4" w:space="0" w:color="auto"/>
              <w:bottom w:val="single" w:sz="4" w:space="0" w:color="auto"/>
              <w:right w:val="single" w:sz="4" w:space="0" w:color="auto"/>
            </w:tcBorders>
          </w:tcPr>
          <w:p w14:paraId="1AB82F85" w14:textId="77777777" w:rsidR="006112AE" w:rsidRPr="00E43737" w:rsidRDefault="006112AE" w:rsidP="00425C7E">
            <w:pPr>
              <w:keepNext/>
            </w:pPr>
            <w:r w:rsidRPr="00E43737">
              <w:rPr>
                <w:lang w:val="en-US"/>
              </w:rPr>
              <w:t>17/94 (18%)</w:t>
            </w:r>
          </w:p>
        </w:tc>
        <w:tc>
          <w:tcPr>
            <w:tcW w:w="1476" w:type="dxa"/>
            <w:tcBorders>
              <w:top w:val="single" w:sz="4" w:space="0" w:color="auto"/>
              <w:left w:val="single" w:sz="4" w:space="0" w:color="auto"/>
              <w:bottom w:val="single" w:sz="4" w:space="0" w:color="auto"/>
              <w:right w:val="single" w:sz="4" w:space="0" w:color="auto"/>
            </w:tcBorders>
          </w:tcPr>
          <w:p w14:paraId="2703D217" w14:textId="77777777" w:rsidR="006112AE" w:rsidRPr="00E43737" w:rsidRDefault="006112AE" w:rsidP="00425C7E">
            <w:pPr>
              <w:keepNext/>
            </w:pPr>
            <w:r w:rsidRPr="00E43737">
              <w:t>0</w:t>
            </w:r>
          </w:p>
        </w:tc>
        <w:tc>
          <w:tcPr>
            <w:tcW w:w="1476" w:type="dxa"/>
            <w:tcBorders>
              <w:top w:val="single" w:sz="4" w:space="0" w:color="auto"/>
              <w:left w:val="single" w:sz="4" w:space="0" w:color="auto"/>
              <w:bottom w:val="single" w:sz="4" w:space="0" w:color="auto"/>
              <w:right w:val="single" w:sz="4" w:space="0" w:color="auto"/>
            </w:tcBorders>
          </w:tcPr>
          <w:p w14:paraId="589F8EDA" w14:textId="77777777" w:rsidR="006112AE" w:rsidRPr="00E43737" w:rsidRDefault="006112AE" w:rsidP="00425C7E">
            <w:pPr>
              <w:keepNext/>
            </w:pPr>
            <w:r w:rsidRPr="00E43737">
              <w:t>41/88 (47%)</w:t>
            </w:r>
          </w:p>
        </w:tc>
      </w:tr>
      <w:tr w:rsidR="006112AE" w:rsidRPr="00E43737" w14:paraId="35BC793A" w14:textId="77777777" w:rsidTr="00425C7E">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108" w:type="dxa"/>
            <w:right w:w="108" w:type="dxa"/>
          </w:tblCellMar>
        </w:tblPrEx>
        <w:tc>
          <w:tcPr>
            <w:tcW w:w="8856" w:type="dxa"/>
            <w:gridSpan w:val="6"/>
            <w:tcBorders>
              <w:top w:val="single" w:sz="4" w:space="0" w:color="auto"/>
              <w:left w:val="nil"/>
              <w:bottom w:val="nil"/>
              <w:right w:val="nil"/>
            </w:tcBorders>
          </w:tcPr>
          <w:p w14:paraId="0F5DDADA" w14:textId="77777777" w:rsidR="006112AE" w:rsidRPr="00E43737" w:rsidRDefault="006112AE" w:rsidP="00425C7E">
            <w:pPr>
              <w:keepNext/>
              <w:rPr>
                <w:sz w:val="18"/>
                <w:szCs w:val="18"/>
              </w:rPr>
            </w:pPr>
            <w:r w:rsidRPr="00E43737">
              <w:rPr>
                <w:sz w:val="18"/>
                <w:szCs w:val="18"/>
                <w:vertAlign w:val="superscript"/>
              </w:rPr>
              <w:t xml:space="preserve">1 </w:t>
            </w:r>
            <w:r w:rsidRPr="00E43737">
              <w:rPr>
                <w:sz w:val="18"/>
                <w:szCs w:val="18"/>
              </w:rPr>
              <w:t>Major IAS-USA defined mutations to Abacavir or Lamivudine and multi-NRTI resistance associated mutations</w:t>
            </w:r>
          </w:p>
          <w:p w14:paraId="1EA186C8" w14:textId="77777777" w:rsidR="006112AE" w:rsidRPr="00E43737" w:rsidRDefault="006112AE" w:rsidP="00425C7E">
            <w:pPr>
              <w:keepNext/>
            </w:pPr>
          </w:p>
        </w:tc>
      </w:tr>
    </w:tbl>
    <w:p w14:paraId="1A83865B" w14:textId="2492945C" w:rsidR="006112AE" w:rsidRPr="00E43737" w:rsidRDefault="006112AE" w:rsidP="006112AE">
      <w:r w:rsidRPr="00E43737">
        <w:t>For the CNA109586 (ASSERT) and CNA30021 studies in treatment-naïve patients, genotype data was obtained for only a subset of patients at screening or at baseline, as well as for those patients who met virologic failure criteria. The partial patient subset of data available for CNA30021 is tabulated below, but must be interpreted with caution. Drug susceptibility scores were assigned for each patient’s viral genotype utilising the ANRS 2009 HIV-1 genotypic drug resistance algorithm. Each susceptible drug in the regimen received a score of 1 and drugs for which the ANRS algorithm predicts resistance were ascribed the value ‘0’.</w:t>
      </w:r>
    </w:p>
    <w:p w14:paraId="42C61432" w14:textId="77777777" w:rsidR="006112AE" w:rsidRPr="00E43737" w:rsidRDefault="006112AE" w:rsidP="006112AE"/>
    <w:p w14:paraId="4401926A" w14:textId="77777777" w:rsidR="006112AE" w:rsidRPr="00E43737" w:rsidRDefault="006112AE" w:rsidP="006112AE">
      <w:pPr>
        <w:keepNext/>
        <w:rPr>
          <w:b/>
        </w:rPr>
      </w:pPr>
      <w:r w:rsidRPr="00E43737">
        <w:rPr>
          <w:b/>
        </w:rPr>
        <w:t xml:space="preserve">Proportion of Patients in </w:t>
      </w:r>
      <w:r w:rsidRPr="00E43737">
        <w:rPr>
          <w:b/>
          <w:lang w:val="en-US"/>
        </w:rPr>
        <w:t>CNA30021</w:t>
      </w:r>
      <w:r w:rsidRPr="00E43737">
        <w:rPr>
          <w:b/>
        </w:rPr>
        <w:t>with &lt;50 cps/mL at Week 48 by Genotypic Sensitivity Score in OBT and Number of Baseline Mutations</w:t>
      </w:r>
    </w:p>
    <w:p w14:paraId="0B5AB498" w14:textId="77777777" w:rsidR="006112AE" w:rsidRPr="00E43737" w:rsidRDefault="006112AE" w:rsidP="006112AE">
      <w:pPr>
        <w:keepNext/>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1476"/>
        <w:gridCol w:w="1602"/>
        <w:gridCol w:w="1710"/>
        <w:gridCol w:w="1440"/>
        <w:gridCol w:w="1152"/>
        <w:gridCol w:w="1548"/>
      </w:tblGrid>
      <w:tr w:rsidR="006112AE" w:rsidRPr="00E43737" w14:paraId="3B94D2EF" w14:textId="77777777" w:rsidTr="00425C7E">
        <w:trPr>
          <w:trHeight w:val="1037"/>
        </w:trPr>
        <w:tc>
          <w:tcPr>
            <w:tcW w:w="1476" w:type="dxa"/>
          </w:tcPr>
          <w:p w14:paraId="31CED4A8" w14:textId="77777777" w:rsidR="006112AE" w:rsidRPr="00E43737" w:rsidRDefault="006112AE" w:rsidP="00425C7E">
            <w:pPr>
              <w:keepNext/>
              <w:rPr>
                <w:bCs/>
              </w:rPr>
            </w:pPr>
          </w:p>
        </w:tc>
        <w:tc>
          <w:tcPr>
            <w:tcW w:w="5904" w:type="dxa"/>
            <w:gridSpan w:val="4"/>
          </w:tcPr>
          <w:p w14:paraId="66C0F5AA" w14:textId="77777777" w:rsidR="006112AE" w:rsidRPr="00E43737" w:rsidRDefault="006112AE" w:rsidP="00425C7E">
            <w:pPr>
              <w:keepNext/>
              <w:jc w:val="center"/>
              <w:rPr>
                <w:b/>
                <w:bCs/>
                <w:lang w:val="en-US" w:eastAsia="en-GB"/>
              </w:rPr>
            </w:pPr>
            <w:r w:rsidRPr="00E43737">
              <w:rPr>
                <w:b/>
                <w:bCs/>
                <w:lang w:val="en-US" w:eastAsia="en-GB"/>
              </w:rPr>
              <w:t>ABC QD + 3TC QD + EFV QD</w:t>
            </w:r>
          </w:p>
          <w:p w14:paraId="139D6349" w14:textId="77777777" w:rsidR="006112AE" w:rsidRPr="00E43737" w:rsidRDefault="006112AE" w:rsidP="00425C7E">
            <w:pPr>
              <w:keepNext/>
              <w:jc w:val="center"/>
              <w:rPr>
                <w:b/>
                <w:bCs/>
                <w:highlight w:val="yellow"/>
              </w:rPr>
            </w:pPr>
            <w:r w:rsidRPr="00E43737">
              <w:rPr>
                <w:b/>
                <w:bCs/>
                <w:lang w:val="en-US" w:eastAsia="en-GB"/>
              </w:rPr>
              <w:t>(N=384)</w:t>
            </w:r>
          </w:p>
          <w:p w14:paraId="17F6A9E9" w14:textId="77777777" w:rsidR="006112AE" w:rsidRPr="00E43737" w:rsidRDefault="006112AE" w:rsidP="00425C7E">
            <w:pPr>
              <w:keepNext/>
              <w:jc w:val="center"/>
              <w:rPr>
                <w:b/>
                <w:bCs/>
              </w:rPr>
            </w:pPr>
            <w:r w:rsidRPr="00E43737">
              <w:rPr>
                <w:bCs/>
              </w:rPr>
              <w:t>Number of Baseline Mutations</w:t>
            </w:r>
            <w:r w:rsidRPr="00E43737">
              <w:rPr>
                <w:bCs/>
                <w:vertAlign w:val="superscript"/>
              </w:rPr>
              <w:t>1</w:t>
            </w:r>
          </w:p>
        </w:tc>
        <w:tc>
          <w:tcPr>
            <w:tcW w:w="1548" w:type="dxa"/>
          </w:tcPr>
          <w:p w14:paraId="6CE10092" w14:textId="77777777" w:rsidR="006112AE" w:rsidRPr="00E43737" w:rsidRDefault="006112AE" w:rsidP="00425C7E">
            <w:pPr>
              <w:keepNext/>
              <w:rPr>
                <w:b/>
                <w:bCs/>
                <w:lang w:val="en-US" w:eastAsia="en-GB"/>
              </w:rPr>
            </w:pPr>
            <w:r w:rsidRPr="00E43737">
              <w:rPr>
                <w:b/>
                <w:bCs/>
                <w:lang w:val="en-US" w:eastAsia="en-GB"/>
              </w:rPr>
              <w:t>ABC BID+ 3TC QD + EFV QD</w:t>
            </w:r>
          </w:p>
          <w:p w14:paraId="0EDFD255" w14:textId="77777777" w:rsidR="006112AE" w:rsidRPr="00E43737" w:rsidRDefault="006112AE" w:rsidP="00425C7E">
            <w:pPr>
              <w:keepNext/>
              <w:rPr>
                <w:b/>
                <w:bCs/>
                <w:lang w:val="en-US" w:eastAsia="en-GB"/>
              </w:rPr>
            </w:pPr>
            <w:r w:rsidRPr="00E43737">
              <w:rPr>
                <w:b/>
                <w:bCs/>
                <w:lang w:val="en-US" w:eastAsia="en-GB"/>
              </w:rPr>
              <w:t>(N=386)</w:t>
            </w:r>
          </w:p>
        </w:tc>
      </w:tr>
      <w:tr w:rsidR="006112AE" w:rsidRPr="00E43737" w14:paraId="0F3B1AA7" w14:textId="77777777" w:rsidTr="00425C7E">
        <w:tc>
          <w:tcPr>
            <w:tcW w:w="1476" w:type="dxa"/>
          </w:tcPr>
          <w:p w14:paraId="576CDC4F" w14:textId="77777777" w:rsidR="006112AE" w:rsidRPr="00E43737" w:rsidRDefault="006112AE" w:rsidP="00425C7E">
            <w:pPr>
              <w:keepNext/>
              <w:rPr>
                <w:b/>
                <w:bCs/>
              </w:rPr>
            </w:pPr>
            <w:r w:rsidRPr="00E43737">
              <w:rPr>
                <w:b/>
                <w:bCs/>
              </w:rPr>
              <w:t>Genotypic SS in OBT</w:t>
            </w:r>
          </w:p>
        </w:tc>
        <w:tc>
          <w:tcPr>
            <w:tcW w:w="1602" w:type="dxa"/>
          </w:tcPr>
          <w:p w14:paraId="064CB977" w14:textId="77777777" w:rsidR="006112AE" w:rsidRPr="00E43737" w:rsidRDefault="006112AE" w:rsidP="00425C7E">
            <w:pPr>
              <w:keepNext/>
              <w:rPr>
                <w:bCs/>
              </w:rPr>
            </w:pPr>
            <w:r w:rsidRPr="00E43737">
              <w:rPr>
                <w:bCs/>
              </w:rPr>
              <w:t>All</w:t>
            </w:r>
          </w:p>
        </w:tc>
        <w:tc>
          <w:tcPr>
            <w:tcW w:w="1710" w:type="dxa"/>
          </w:tcPr>
          <w:p w14:paraId="4873B9E2" w14:textId="77777777" w:rsidR="006112AE" w:rsidRPr="00E43737" w:rsidRDefault="006112AE" w:rsidP="00425C7E">
            <w:pPr>
              <w:keepNext/>
              <w:rPr>
                <w:bCs/>
              </w:rPr>
            </w:pPr>
            <w:r w:rsidRPr="00E43737">
              <w:rPr>
                <w:bCs/>
              </w:rPr>
              <w:t>0-1</w:t>
            </w:r>
          </w:p>
        </w:tc>
        <w:tc>
          <w:tcPr>
            <w:tcW w:w="1440" w:type="dxa"/>
          </w:tcPr>
          <w:p w14:paraId="1AAF0106" w14:textId="77777777" w:rsidR="006112AE" w:rsidRPr="00E43737" w:rsidRDefault="006112AE" w:rsidP="00425C7E">
            <w:pPr>
              <w:keepNext/>
              <w:rPr>
                <w:bCs/>
              </w:rPr>
            </w:pPr>
            <w:r w:rsidRPr="00E43737">
              <w:rPr>
                <w:bCs/>
              </w:rPr>
              <w:t>2-5</w:t>
            </w:r>
          </w:p>
        </w:tc>
        <w:tc>
          <w:tcPr>
            <w:tcW w:w="1152" w:type="dxa"/>
          </w:tcPr>
          <w:p w14:paraId="46C70890" w14:textId="77777777" w:rsidR="006112AE" w:rsidRPr="00E43737" w:rsidRDefault="006112AE" w:rsidP="00425C7E">
            <w:pPr>
              <w:keepNext/>
              <w:rPr>
                <w:bCs/>
              </w:rPr>
            </w:pPr>
            <w:r w:rsidRPr="00E43737">
              <w:rPr>
                <w:bCs/>
              </w:rPr>
              <w:t>6+</w:t>
            </w:r>
          </w:p>
        </w:tc>
        <w:tc>
          <w:tcPr>
            <w:tcW w:w="1548" w:type="dxa"/>
          </w:tcPr>
          <w:p w14:paraId="5CA05DCB" w14:textId="77777777" w:rsidR="006112AE" w:rsidRPr="00E43737" w:rsidRDefault="006112AE" w:rsidP="00425C7E">
            <w:pPr>
              <w:keepNext/>
              <w:rPr>
                <w:bCs/>
              </w:rPr>
            </w:pPr>
            <w:r w:rsidRPr="00E43737">
              <w:rPr>
                <w:bCs/>
              </w:rPr>
              <w:t>All</w:t>
            </w:r>
          </w:p>
        </w:tc>
      </w:tr>
      <w:tr w:rsidR="006112AE" w:rsidRPr="00E43737" w14:paraId="59246A54" w14:textId="77777777" w:rsidTr="00425C7E">
        <w:tc>
          <w:tcPr>
            <w:tcW w:w="1476" w:type="dxa"/>
          </w:tcPr>
          <w:p w14:paraId="697A2D57" w14:textId="77777777" w:rsidR="006112AE" w:rsidRPr="00E43737" w:rsidRDefault="006112AE" w:rsidP="00425C7E">
            <w:pPr>
              <w:keepNext/>
              <w:rPr>
                <w:b/>
              </w:rPr>
            </w:pPr>
            <w:r w:rsidRPr="00E43737">
              <w:rPr>
                <w:b/>
              </w:rPr>
              <w:sym w:font="Symbol" w:char="F0A3"/>
            </w:r>
            <w:r w:rsidRPr="00E43737">
              <w:rPr>
                <w:b/>
              </w:rPr>
              <w:t>2</w:t>
            </w:r>
          </w:p>
        </w:tc>
        <w:tc>
          <w:tcPr>
            <w:tcW w:w="1602" w:type="dxa"/>
          </w:tcPr>
          <w:p w14:paraId="0F2A570C" w14:textId="77777777" w:rsidR="006112AE" w:rsidRPr="00E43737" w:rsidRDefault="006112AE" w:rsidP="00425C7E">
            <w:pPr>
              <w:keepNext/>
            </w:pPr>
            <w:r w:rsidRPr="00E43737">
              <w:t>2/6 (33%)</w:t>
            </w:r>
          </w:p>
        </w:tc>
        <w:tc>
          <w:tcPr>
            <w:tcW w:w="1710" w:type="dxa"/>
          </w:tcPr>
          <w:p w14:paraId="665A252C" w14:textId="77777777" w:rsidR="006112AE" w:rsidRPr="00E43737" w:rsidRDefault="006112AE" w:rsidP="00425C7E">
            <w:pPr>
              <w:keepNext/>
            </w:pPr>
            <w:r w:rsidRPr="00E43737">
              <w:t>2/6 (33%)</w:t>
            </w:r>
          </w:p>
        </w:tc>
        <w:tc>
          <w:tcPr>
            <w:tcW w:w="1440" w:type="dxa"/>
          </w:tcPr>
          <w:p w14:paraId="2B510392" w14:textId="77777777" w:rsidR="006112AE" w:rsidRPr="00E43737" w:rsidRDefault="006112AE" w:rsidP="00425C7E">
            <w:pPr>
              <w:keepNext/>
            </w:pPr>
            <w:r w:rsidRPr="00E43737">
              <w:t>0</w:t>
            </w:r>
          </w:p>
        </w:tc>
        <w:tc>
          <w:tcPr>
            <w:tcW w:w="1152" w:type="dxa"/>
          </w:tcPr>
          <w:p w14:paraId="5E02B1CF" w14:textId="77777777" w:rsidR="006112AE" w:rsidRPr="00E43737" w:rsidRDefault="006112AE" w:rsidP="00425C7E">
            <w:pPr>
              <w:keepNext/>
            </w:pPr>
            <w:r w:rsidRPr="00E43737">
              <w:t>0</w:t>
            </w:r>
          </w:p>
        </w:tc>
        <w:tc>
          <w:tcPr>
            <w:tcW w:w="1548" w:type="dxa"/>
          </w:tcPr>
          <w:p w14:paraId="286C2DC3" w14:textId="77777777" w:rsidR="006112AE" w:rsidRPr="00E43737" w:rsidRDefault="006112AE" w:rsidP="00425C7E">
            <w:pPr>
              <w:keepNext/>
            </w:pPr>
            <w:r w:rsidRPr="00E43737">
              <w:t>3/6 (50%)</w:t>
            </w:r>
          </w:p>
        </w:tc>
      </w:tr>
      <w:tr w:rsidR="006112AE" w:rsidRPr="00E43737" w14:paraId="550D8C10" w14:textId="77777777" w:rsidTr="00425C7E">
        <w:tc>
          <w:tcPr>
            <w:tcW w:w="1476" w:type="dxa"/>
          </w:tcPr>
          <w:p w14:paraId="65100635" w14:textId="77777777" w:rsidR="006112AE" w:rsidRPr="00E43737" w:rsidRDefault="006112AE" w:rsidP="00425C7E">
            <w:pPr>
              <w:keepNext/>
              <w:rPr>
                <w:b/>
              </w:rPr>
            </w:pPr>
            <w:r w:rsidRPr="00E43737">
              <w:rPr>
                <w:b/>
              </w:rPr>
              <w:t>&gt;2</w:t>
            </w:r>
          </w:p>
        </w:tc>
        <w:tc>
          <w:tcPr>
            <w:tcW w:w="1602" w:type="dxa"/>
          </w:tcPr>
          <w:p w14:paraId="32CB1C76" w14:textId="77777777" w:rsidR="006112AE" w:rsidRPr="00E43737" w:rsidRDefault="006112AE" w:rsidP="00425C7E">
            <w:pPr>
              <w:keepNext/>
            </w:pPr>
            <w:r w:rsidRPr="00E43737">
              <w:t>58/119 (49%)</w:t>
            </w:r>
          </w:p>
        </w:tc>
        <w:tc>
          <w:tcPr>
            <w:tcW w:w="1710" w:type="dxa"/>
          </w:tcPr>
          <w:p w14:paraId="350FA25A" w14:textId="77777777" w:rsidR="006112AE" w:rsidRPr="00E43737" w:rsidRDefault="006112AE" w:rsidP="00425C7E">
            <w:pPr>
              <w:keepNext/>
            </w:pPr>
            <w:r w:rsidRPr="00E43737">
              <w:t>57/119 (48%)</w:t>
            </w:r>
          </w:p>
        </w:tc>
        <w:tc>
          <w:tcPr>
            <w:tcW w:w="1440" w:type="dxa"/>
          </w:tcPr>
          <w:p w14:paraId="33D4151D" w14:textId="77777777" w:rsidR="006112AE" w:rsidRPr="00E43737" w:rsidRDefault="006112AE" w:rsidP="00425C7E">
            <w:pPr>
              <w:keepNext/>
            </w:pPr>
            <w:r w:rsidRPr="00E43737">
              <w:t>1/119 (&lt;1%)</w:t>
            </w:r>
          </w:p>
        </w:tc>
        <w:tc>
          <w:tcPr>
            <w:tcW w:w="1152" w:type="dxa"/>
          </w:tcPr>
          <w:p w14:paraId="6A3AB8C6" w14:textId="77777777" w:rsidR="006112AE" w:rsidRPr="00E43737" w:rsidRDefault="006112AE" w:rsidP="00425C7E">
            <w:pPr>
              <w:keepNext/>
            </w:pPr>
            <w:r w:rsidRPr="00E43737">
              <w:t>0</w:t>
            </w:r>
          </w:p>
        </w:tc>
        <w:tc>
          <w:tcPr>
            <w:tcW w:w="1548" w:type="dxa"/>
          </w:tcPr>
          <w:p w14:paraId="69CF6975" w14:textId="77777777" w:rsidR="006112AE" w:rsidRPr="00E43737" w:rsidRDefault="006112AE" w:rsidP="00425C7E">
            <w:pPr>
              <w:keepNext/>
            </w:pPr>
            <w:r w:rsidRPr="00E43737">
              <w:t>57/114 (50%)</w:t>
            </w:r>
          </w:p>
        </w:tc>
      </w:tr>
      <w:tr w:rsidR="006112AE" w:rsidRPr="00E43737" w14:paraId="40FE0DB9" w14:textId="77777777" w:rsidTr="00425C7E">
        <w:tc>
          <w:tcPr>
            <w:tcW w:w="1476" w:type="dxa"/>
            <w:tcBorders>
              <w:bottom w:val="single" w:sz="4" w:space="0" w:color="auto"/>
            </w:tcBorders>
          </w:tcPr>
          <w:p w14:paraId="03C3247F" w14:textId="77777777" w:rsidR="006112AE" w:rsidRPr="00E43737" w:rsidRDefault="006112AE" w:rsidP="00425C7E">
            <w:pPr>
              <w:keepNext/>
              <w:rPr>
                <w:b/>
              </w:rPr>
            </w:pPr>
            <w:r w:rsidRPr="00E43737">
              <w:rPr>
                <w:b/>
              </w:rPr>
              <w:t>All</w:t>
            </w:r>
          </w:p>
        </w:tc>
        <w:tc>
          <w:tcPr>
            <w:tcW w:w="1602" w:type="dxa"/>
            <w:tcBorders>
              <w:bottom w:val="single" w:sz="4" w:space="0" w:color="auto"/>
            </w:tcBorders>
          </w:tcPr>
          <w:p w14:paraId="705BD814" w14:textId="77777777" w:rsidR="006112AE" w:rsidRPr="00E43737" w:rsidRDefault="006112AE" w:rsidP="00425C7E">
            <w:pPr>
              <w:keepNext/>
            </w:pPr>
            <w:r w:rsidRPr="00E43737">
              <w:t>60/125 (48%)</w:t>
            </w:r>
          </w:p>
        </w:tc>
        <w:tc>
          <w:tcPr>
            <w:tcW w:w="1710" w:type="dxa"/>
            <w:tcBorders>
              <w:bottom w:val="single" w:sz="4" w:space="0" w:color="auto"/>
            </w:tcBorders>
          </w:tcPr>
          <w:p w14:paraId="0E7D5D19" w14:textId="77777777" w:rsidR="006112AE" w:rsidRPr="00E43737" w:rsidRDefault="006112AE" w:rsidP="00425C7E">
            <w:pPr>
              <w:keepNext/>
            </w:pPr>
            <w:r w:rsidRPr="00E43737">
              <w:t>59/125 (47%)</w:t>
            </w:r>
          </w:p>
        </w:tc>
        <w:tc>
          <w:tcPr>
            <w:tcW w:w="1440" w:type="dxa"/>
            <w:tcBorders>
              <w:bottom w:val="single" w:sz="4" w:space="0" w:color="auto"/>
            </w:tcBorders>
          </w:tcPr>
          <w:p w14:paraId="7A6935DC" w14:textId="77777777" w:rsidR="006112AE" w:rsidRPr="00E43737" w:rsidRDefault="006112AE" w:rsidP="00425C7E">
            <w:pPr>
              <w:keepNext/>
            </w:pPr>
            <w:r w:rsidRPr="00E43737">
              <w:t>1/125 (&lt;1%)</w:t>
            </w:r>
          </w:p>
        </w:tc>
        <w:tc>
          <w:tcPr>
            <w:tcW w:w="1152" w:type="dxa"/>
            <w:tcBorders>
              <w:bottom w:val="single" w:sz="4" w:space="0" w:color="auto"/>
            </w:tcBorders>
          </w:tcPr>
          <w:p w14:paraId="31443873" w14:textId="77777777" w:rsidR="006112AE" w:rsidRPr="00E43737" w:rsidRDefault="006112AE" w:rsidP="00425C7E">
            <w:pPr>
              <w:keepNext/>
            </w:pPr>
            <w:r w:rsidRPr="00E43737">
              <w:t>0</w:t>
            </w:r>
          </w:p>
        </w:tc>
        <w:tc>
          <w:tcPr>
            <w:tcW w:w="1548" w:type="dxa"/>
            <w:tcBorders>
              <w:bottom w:val="single" w:sz="4" w:space="0" w:color="auto"/>
            </w:tcBorders>
          </w:tcPr>
          <w:p w14:paraId="2136739D" w14:textId="77777777" w:rsidR="006112AE" w:rsidRPr="00E43737" w:rsidRDefault="006112AE" w:rsidP="00425C7E">
            <w:pPr>
              <w:keepNext/>
            </w:pPr>
            <w:r w:rsidRPr="00E43737">
              <w:t>60/120 (50%)</w:t>
            </w:r>
          </w:p>
        </w:tc>
      </w:tr>
      <w:tr w:rsidR="006112AE" w:rsidRPr="00E43737" w14:paraId="4AF3DFE8" w14:textId="77777777" w:rsidTr="00425C7E">
        <w:tc>
          <w:tcPr>
            <w:tcW w:w="8928" w:type="dxa"/>
            <w:gridSpan w:val="6"/>
            <w:tcBorders>
              <w:left w:val="nil"/>
              <w:bottom w:val="nil"/>
              <w:right w:val="nil"/>
            </w:tcBorders>
          </w:tcPr>
          <w:p w14:paraId="6D615B2E" w14:textId="77777777" w:rsidR="00DC750D" w:rsidRPr="00052508" w:rsidRDefault="006112AE" w:rsidP="00052508">
            <w:pPr>
              <w:keepNext/>
              <w:rPr>
                <w:sz w:val="18"/>
                <w:szCs w:val="18"/>
              </w:rPr>
            </w:pPr>
            <w:r w:rsidRPr="00E43737">
              <w:rPr>
                <w:sz w:val="18"/>
                <w:szCs w:val="18"/>
                <w:u w:val="single"/>
                <w:vertAlign w:val="superscript"/>
              </w:rPr>
              <w:t xml:space="preserve">1 </w:t>
            </w:r>
            <w:r w:rsidRPr="00E43737">
              <w:rPr>
                <w:sz w:val="18"/>
                <w:szCs w:val="18"/>
              </w:rPr>
              <w:t>Major IAS-USA (Dec 2009) defined mutations for Abacavir or Lamivudine</w:t>
            </w:r>
          </w:p>
        </w:tc>
      </w:tr>
    </w:tbl>
    <w:p w14:paraId="08E1AC37" w14:textId="77777777" w:rsidR="006112AE" w:rsidRPr="00E43737" w:rsidRDefault="006112AE">
      <w:pPr>
        <w:widowControl w:val="0"/>
        <w:rPr>
          <w:snapToGrid w:val="0"/>
          <w:color w:val="000000"/>
          <w:szCs w:val="22"/>
          <w:lang w:val="en-US"/>
        </w:rPr>
      </w:pPr>
    </w:p>
    <w:p w14:paraId="74C62907" w14:textId="6FFD9B12" w:rsidR="006A399B" w:rsidRPr="00606692" w:rsidRDefault="007E7028" w:rsidP="00A53B93">
      <w:pPr>
        <w:ind w:right="-1"/>
        <w:rPr>
          <w:bCs/>
        </w:rPr>
      </w:pPr>
      <w:proofErr w:type="spellStart"/>
      <w:r w:rsidRPr="00606692">
        <w:rPr>
          <w:i/>
          <w:szCs w:val="22"/>
          <w:lang w:val="en-US"/>
        </w:rPr>
        <w:t>Paediatric</w:t>
      </w:r>
      <w:proofErr w:type="spellEnd"/>
      <w:r w:rsidRPr="00606692">
        <w:rPr>
          <w:i/>
          <w:szCs w:val="22"/>
          <w:lang w:val="en-US"/>
        </w:rPr>
        <w:t xml:space="preserve"> population</w:t>
      </w:r>
    </w:p>
    <w:p w14:paraId="7120F736" w14:textId="40399F11" w:rsidR="006A399B" w:rsidRPr="00606692" w:rsidRDefault="006A399B" w:rsidP="006A399B">
      <w:pPr>
        <w:rPr>
          <w:bCs/>
        </w:rPr>
      </w:pPr>
      <w:r w:rsidRPr="00606692">
        <w:rPr>
          <w:bCs/>
        </w:rPr>
        <w:t xml:space="preserve">A comparison of a regimen including once daily </w:t>
      </w:r>
      <w:r w:rsidR="00052508" w:rsidRPr="00606692">
        <w:rPr>
          <w:bCs/>
        </w:rPr>
        <w:t>versus</w:t>
      </w:r>
      <w:r w:rsidRPr="00606692">
        <w:rPr>
          <w:bCs/>
        </w:rPr>
        <w:t xml:space="preserve"> twice daily dosing of abacavir and lamivudine was undertaken within a randomised, multicentre, controlled study of HIV-infected, paediatric patients. 1206 paediatric patients aged 3 months to 17 years enrolled in the ARROW Trial (COL105677) and were dosed according to the weight - band dosing recommendations in the World Health Organisation treatment guidelines (Antiretroviral therapy of HIV infection in infants and children, 2006). After 36 weeks on a regimen including twice daily abacavir and lamivudine, 669 eligible subjects were randomised to either continue twice daily dosing or switch to once daily abacavir and lamivudine for at least an additional 96 weeks. Within this population, 104 patients</w:t>
      </w:r>
      <w:r w:rsidR="00913C72" w:rsidRPr="00606692">
        <w:rPr>
          <w:bCs/>
        </w:rPr>
        <w:t>,</w:t>
      </w:r>
      <w:r w:rsidRPr="00606692">
        <w:rPr>
          <w:bCs/>
        </w:rPr>
        <w:t xml:space="preserve"> weighing at least 25 kg</w:t>
      </w:r>
      <w:r w:rsidR="00913C72" w:rsidRPr="00606692">
        <w:rPr>
          <w:bCs/>
        </w:rPr>
        <w:t>,</w:t>
      </w:r>
      <w:r w:rsidRPr="00606692">
        <w:rPr>
          <w:bCs/>
        </w:rPr>
        <w:t xml:space="preserve"> received 600 mg abacavir and 300 mg lamivudine as </w:t>
      </w:r>
      <w:proofErr w:type="spellStart"/>
      <w:r w:rsidR="00AE3150" w:rsidRPr="00606692">
        <w:rPr>
          <w:bCs/>
        </w:rPr>
        <w:t>Kivexa</w:t>
      </w:r>
      <w:proofErr w:type="spellEnd"/>
      <w:r w:rsidR="00AE3150" w:rsidRPr="00606692">
        <w:rPr>
          <w:bCs/>
        </w:rPr>
        <w:t xml:space="preserve"> </w:t>
      </w:r>
      <w:r w:rsidRPr="00606692">
        <w:rPr>
          <w:bCs/>
        </w:rPr>
        <w:t xml:space="preserve">once daily, with a median duration of exposure of 596 days. </w:t>
      </w:r>
    </w:p>
    <w:p w14:paraId="18B8D49F" w14:textId="77777777" w:rsidR="00606692" w:rsidRPr="00606692" w:rsidRDefault="00606692" w:rsidP="006A399B">
      <w:pPr>
        <w:rPr>
          <w:b/>
          <w:i/>
        </w:rPr>
      </w:pPr>
    </w:p>
    <w:p w14:paraId="05C190F0" w14:textId="5016AE4A" w:rsidR="006A399B" w:rsidRPr="00606692" w:rsidRDefault="00FA2DBA" w:rsidP="006A399B">
      <w:pPr>
        <w:rPr>
          <w:lang w:val="en-US"/>
        </w:rPr>
      </w:pPr>
      <w:r w:rsidRPr="00606692">
        <w:rPr>
          <w:lang w:val="en-US"/>
        </w:rPr>
        <w:t>Among the 669 subjects randomized in this study</w:t>
      </w:r>
      <w:r w:rsidR="002E17E2" w:rsidRPr="00606692">
        <w:rPr>
          <w:lang w:val="en-US"/>
        </w:rPr>
        <w:t xml:space="preserve"> </w:t>
      </w:r>
      <w:r w:rsidR="001D3463" w:rsidRPr="00606692">
        <w:rPr>
          <w:bCs/>
          <w:lang w:val="en-US"/>
        </w:rPr>
        <w:t xml:space="preserve">(from 12 months to </w:t>
      </w:r>
      <w:r w:rsidR="001D3463" w:rsidRPr="00606692">
        <w:rPr>
          <w:rFonts w:ascii="Cambria Math" w:hAnsi="Cambria Math"/>
          <w:bCs/>
          <w:sz w:val="20"/>
        </w:rPr>
        <w:t>≤</w:t>
      </w:r>
      <w:r w:rsidR="001D3463" w:rsidRPr="00606692">
        <w:rPr>
          <w:bCs/>
          <w:sz w:val="20"/>
        </w:rPr>
        <w:t>17 years</w:t>
      </w:r>
      <w:r w:rsidR="00221206" w:rsidRPr="00606692">
        <w:rPr>
          <w:bCs/>
          <w:sz w:val="20"/>
        </w:rPr>
        <w:t xml:space="preserve"> old</w:t>
      </w:r>
      <w:r w:rsidR="001D3463" w:rsidRPr="00606692">
        <w:rPr>
          <w:bCs/>
        </w:rPr>
        <w:t>)</w:t>
      </w:r>
      <w:r w:rsidRPr="00606692">
        <w:rPr>
          <w:lang w:val="en-US"/>
        </w:rPr>
        <w:t>, t</w:t>
      </w:r>
      <w:r w:rsidR="006A399B" w:rsidRPr="00606692">
        <w:rPr>
          <w:lang w:val="en-US"/>
        </w:rPr>
        <w:t>he abacavir/lamivudine once daily dosing group was demonstrated to be non-inferior to the twice daily group according to the pre-specified non-inferiority margin of -12%, for the primary endpoint of &lt;</w:t>
      </w:r>
      <w:ins w:id="88" w:author="Author">
        <w:r w:rsidR="008E2931">
          <w:rPr>
            <w:lang w:val="en-US"/>
          </w:rPr>
          <w:t> </w:t>
        </w:r>
      </w:ins>
      <w:r w:rsidR="006A399B" w:rsidRPr="00606692">
        <w:rPr>
          <w:lang w:val="en-US"/>
        </w:rPr>
        <w:t>80</w:t>
      </w:r>
      <w:ins w:id="89" w:author="Author">
        <w:r w:rsidR="008E2931">
          <w:rPr>
            <w:lang w:val="en-US"/>
          </w:rPr>
          <w:t> </w:t>
        </w:r>
      </w:ins>
      <w:del w:id="90" w:author="Author">
        <w:r w:rsidR="006A399B" w:rsidRPr="00606692" w:rsidDel="008E2931">
          <w:rPr>
            <w:lang w:val="en-US"/>
          </w:rPr>
          <w:delText xml:space="preserve"> </w:delText>
        </w:r>
      </w:del>
      <w:r w:rsidR="006A399B" w:rsidRPr="00606692">
        <w:rPr>
          <w:lang w:val="en-US"/>
        </w:rPr>
        <w:t>c/mL at Week 48 as well as at Week 96 (secondary endpoint) and all other thresholds tested (&lt;</w:t>
      </w:r>
      <w:ins w:id="91" w:author="Author">
        <w:r w:rsidR="008E2931">
          <w:rPr>
            <w:lang w:val="en-US"/>
          </w:rPr>
          <w:t> </w:t>
        </w:r>
      </w:ins>
      <w:r w:rsidR="006A399B" w:rsidRPr="00606692">
        <w:rPr>
          <w:lang w:val="en-US"/>
        </w:rPr>
        <w:t>200</w:t>
      </w:r>
      <w:ins w:id="92" w:author="Author">
        <w:r w:rsidR="008E2931">
          <w:rPr>
            <w:lang w:val="en-US"/>
          </w:rPr>
          <w:t> </w:t>
        </w:r>
      </w:ins>
      <w:r w:rsidR="006A399B" w:rsidRPr="00606692">
        <w:rPr>
          <w:lang w:val="en-US"/>
        </w:rPr>
        <w:t>c/mL, &lt;</w:t>
      </w:r>
      <w:ins w:id="93" w:author="Author">
        <w:r w:rsidR="008E2931">
          <w:rPr>
            <w:lang w:val="en-US"/>
          </w:rPr>
          <w:t> </w:t>
        </w:r>
      </w:ins>
      <w:r w:rsidR="006A399B" w:rsidRPr="00606692">
        <w:rPr>
          <w:lang w:val="en-US"/>
        </w:rPr>
        <w:t>400</w:t>
      </w:r>
      <w:ins w:id="94" w:author="Author">
        <w:r w:rsidR="008E2931">
          <w:rPr>
            <w:lang w:val="en-US"/>
          </w:rPr>
          <w:t> </w:t>
        </w:r>
      </w:ins>
      <w:r w:rsidR="006A399B" w:rsidRPr="00606692">
        <w:rPr>
          <w:lang w:val="en-US"/>
        </w:rPr>
        <w:t>c/mL, &lt;</w:t>
      </w:r>
      <w:ins w:id="95" w:author="Author">
        <w:r w:rsidR="008E2931">
          <w:rPr>
            <w:lang w:val="en-US"/>
          </w:rPr>
          <w:t> </w:t>
        </w:r>
      </w:ins>
      <w:r w:rsidR="006A399B" w:rsidRPr="00606692">
        <w:rPr>
          <w:lang w:val="en-US"/>
        </w:rPr>
        <w:t>1000</w:t>
      </w:r>
      <w:ins w:id="96" w:author="Author">
        <w:r w:rsidR="008E2931">
          <w:rPr>
            <w:lang w:val="en-US"/>
          </w:rPr>
          <w:t> </w:t>
        </w:r>
      </w:ins>
      <w:r w:rsidR="006A399B" w:rsidRPr="00606692">
        <w:rPr>
          <w:lang w:val="en-US"/>
        </w:rPr>
        <w:t xml:space="preserve">c/mL), which all fell well within this non-inferiority margin. Subgroup analyses testing for heterogeneity of once </w:t>
      </w:r>
      <w:r w:rsidRPr="00606692">
        <w:rPr>
          <w:lang w:val="en-US"/>
        </w:rPr>
        <w:t>versus</w:t>
      </w:r>
      <w:r w:rsidR="006A399B" w:rsidRPr="00606692">
        <w:rPr>
          <w:lang w:val="en-US"/>
        </w:rPr>
        <w:t xml:space="preserve"> twice daily demonstrated no significant </w:t>
      </w:r>
      <w:r w:rsidR="006A399B" w:rsidRPr="00606692">
        <w:rPr>
          <w:lang w:val="en-US"/>
        </w:rPr>
        <w:lastRenderedPageBreak/>
        <w:t xml:space="preserve">effect of sex, age, or viral load at </w:t>
      </w:r>
      <w:proofErr w:type="spellStart"/>
      <w:r w:rsidR="006A399B" w:rsidRPr="00606692">
        <w:rPr>
          <w:lang w:val="en-US"/>
        </w:rPr>
        <w:t>randomisation</w:t>
      </w:r>
      <w:proofErr w:type="spellEnd"/>
      <w:r w:rsidR="006A399B" w:rsidRPr="00606692">
        <w:rPr>
          <w:lang w:val="en-US"/>
        </w:rPr>
        <w:t>. Conclusions supported non-inferiority regardless of analysis method.</w:t>
      </w:r>
    </w:p>
    <w:p w14:paraId="6DE1EB00" w14:textId="77777777" w:rsidR="00FA2DBA" w:rsidRPr="00606692" w:rsidRDefault="00FA2DBA" w:rsidP="006A399B">
      <w:pPr>
        <w:rPr>
          <w:lang w:val="en-US"/>
        </w:rPr>
      </w:pPr>
    </w:p>
    <w:p w14:paraId="0F015876" w14:textId="0FAEB128" w:rsidR="00FA2DBA" w:rsidRPr="00606692" w:rsidRDefault="00FA2DBA" w:rsidP="004E6209">
      <w:pPr>
        <w:rPr>
          <w:lang w:val="en-US"/>
        </w:rPr>
      </w:pPr>
      <w:r w:rsidRPr="00606692">
        <w:rPr>
          <w:lang w:val="en-US"/>
        </w:rPr>
        <w:t xml:space="preserve">Among the 104 patients who received </w:t>
      </w:r>
      <w:proofErr w:type="spellStart"/>
      <w:r w:rsidRPr="00606692">
        <w:rPr>
          <w:lang w:val="en-US"/>
        </w:rPr>
        <w:t>Kivexa</w:t>
      </w:r>
      <w:proofErr w:type="spellEnd"/>
      <w:r w:rsidRPr="00606692">
        <w:rPr>
          <w:lang w:val="en-US"/>
        </w:rPr>
        <w:t>, including the ones who were between 40</w:t>
      </w:r>
      <w:ins w:id="97" w:author="Author">
        <w:r w:rsidR="008E2931">
          <w:rPr>
            <w:lang w:val="en-US"/>
          </w:rPr>
          <w:t> </w:t>
        </w:r>
      </w:ins>
      <w:del w:id="98" w:author="Author">
        <w:r w:rsidRPr="00606692" w:rsidDel="008E2931">
          <w:rPr>
            <w:lang w:val="en-US"/>
          </w:rPr>
          <w:delText xml:space="preserve"> </w:delText>
        </w:r>
      </w:del>
      <w:r w:rsidRPr="00606692">
        <w:rPr>
          <w:lang w:val="en-US"/>
        </w:rPr>
        <w:t>kg and 25</w:t>
      </w:r>
      <w:ins w:id="99" w:author="Author">
        <w:r w:rsidR="008E2931">
          <w:rPr>
            <w:lang w:val="en-US"/>
          </w:rPr>
          <w:t> </w:t>
        </w:r>
      </w:ins>
      <w:del w:id="100" w:author="Author">
        <w:r w:rsidRPr="00606692" w:rsidDel="008E2931">
          <w:rPr>
            <w:lang w:val="en-US"/>
          </w:rPr>
          <w:delText xml:space="preserve"> </w:delText>
        </w:r>
      </w:del>
      <w:r w:rsidRPr="00606692">
        <w:rPr>
          <w:lang w:val="en-US"/>
        </w:rPr>
        <w:t>kg, the viral suppression was similar</w:t>
      </w:r>
    </w:p>
    <w:p w14:paraId="41AB6B47" w14:textId="77777777" w:rsidR="00800C2D" w:rsidRPr="00606692" w:rsidRDefault="00800C2D">
      <w:pPr>
        <w:widowControl w:val="0"/>
        <w:rPr>
          <w:snapToGrid w:val="0"/>
          <w:szCs w:val="22"/>
          <w:lang w:val="en-US"/>
        </w:rPr>
      </w:pPr>
    </w:p>
    <w:p w14:paraId="683F5669" w14:textId="77777777" w:rsidR="00800C2D" w:rsidRPr="00606692" w:rsidRDefault="00800C2D">
      <w:pPr>
        <w:widowControl w:val="0"/>
        <w:rPr>
          <w:b/>
          <w:szCs w:val="22"/>
          <w:lang w:val="en-US"/>
        </w:rPr>
      </w:pPr>
      <w:r w:rsidRPr="00606692">
        <w:rPr>
          <w:b/>
          <w:szCs w:val="22"/>
          <w:lang w:val="en-US"/>
        </w:rPr>
        <w:t>5.2</w:t>
      </w:r>
      <w:r w:rsidRPr="00606692">
        <w:rPr>
          <w:b/>
          <w:szCs w:val="22"/>
          <w:lang w:val="en-US"/>
        </w:rPr>
        <w:tab/>
        <w:t>Pharmacokinetic properties</w:t>
      </w:r>
    </w:p>
    <w:p w14:paraId="60E2EF41" w14:textId="77777777" w:rsidR="00800C2D" w:rsidRPr="00E43737" w:rsidRDefault="00800C2D">
      <w:pPr>
        <w:widowControl w:val="0"/>
        <w:rPr>
          <w:b/>
          <w:color w:val="000000"/>
          <w:szCs w:val="22"/>
          <w:lang w:val="en-US"/>
        </w:rPr>
      </w:pPr>
    </w:p>
    <w:p w14:paraId="7D018D24" w14:textId="1512A6B2" w:rsidR="00800C2D" w:rsidRDefault="00800C2D">
      <w:pPr>
        <w:widowControl w:val="0"/>
        <w:rPr>
          <w:szCs w:val="22"/>
          <w:lang w:val="en-US"/>
        </w:rPr>
      </w:pPr>
      <w:r w:rsidRPr="00E43737">
        <w:rPr>
          <w:szCs w:val="22"/>
          <w:lang w:val="en-US"/>
        </w:rPr>
        <w:t>The fixed-dose combination tablet of abacavir/lamivudine (</w:t>
      </w:r>
      <w:smartTag w:uri="urn:schemas-microsoft-com:office:smarttags" w:element="stockticker">
        <w:r w:rsidRPr="00E43737">
          <w:rPr>
            <w:szCs w:val="22"/>
            <w:lang w:val="en-US"/>
          </w:rPr>
          <w:t>FDC</w:t>
        </w:r>
      </w:smartTag>
      <w:r w:rsidRPr="00E43737">
        <w:rPr>
          <w:szCs w:val="22"/>
          <w:lang w:val="en-US"/>
        </w:rPr>
        <w:t xml:space="preserve">) has been shown to be bioequivalent to lamivudine and abacavir administered separately. This was demonstrated in a single dose, 3-way crossover bioequivalence study of </w:t>
      </w:r>
      <w:smartTag w:uri="urn:schemas-microsoft-com:office:smarttags" w:element="stockticker">
        <w:r w:rsidRPr="00E43737">
          <w:rPr>
            <w:szCs w:val="22"/>
            <w:lang w:val="en-US"/>
          </w:rPr>
          <w:t>FDC</w:t>
        </w:r>
      </w:smartTag>
      <w:r w:rsidRPr="00E43737">
        <w:rPr>
          <w:szCs w:val="22"/>
          <w:lang w:val="en-US"/>
        </w:rPr>
        <w:t xml:space="preserve"> (fasted) versus 2 x 300 mg abacavir tablets plus 2 x 150 mg lamivudine tablets (fasted) versus </w:t>
      </w:r>
      <w:smartTag w:uri="urn:schemas-microsoft-com:office:smarttags" w:element="stockticker">
        <w:r w:rsidRPr="00E43737">
          <w:rPr>
            <w:szCs w:val="22"/>
            <w:lang w:val="en-US"/>
          </w:rPr>
          <w:t>FDC</w:t>
        </w:r>
      </w:smartTag>
      <w:r w:rsidRPr="00E43737">
        <w:rPr>
          <w:szCs w:val="22"/>
          <w:lang w:val="en-US"/>
        </w:rPr>
        <w:t xml:space="preserve"> administered with a high fat meal, in healthy volunteers (n = 30). In the fasted state there was no significant difference in the extent of absorption, as measured by the area under the plasma concentration</w:t>
      </w:r>
      <w:r w:rsidRPr="00E43737">
        <w:rPr>
          <w:szCs w:val="22"/>
          <w:lang w:val="en-US"/>
        </w:rPr>
        <w:noBreakHyphen/>
        <w:t>time curve (AUC) and maximal peak concentration (</w:t>
      </w:r>
      <w:proofErr w:type="spellStart"/>
      <w:r w:rsidRPr="00E43737">
        <w:rPr>
          <w:szCs w:val="22"/>
          <w:lang w:val="en-US"/>
        </w:rPr>
        <w:t>C</w:t>
      </w:r>
      <w:r w:rsidRPr="00E43737">
        <w:rPr>
          <w:szCs w:val="22"/>
          <w:vertAlign w:val="subscript"/>
          <w:lang w:val="en-US"/>
        </w:rPr>
        <w:t>max</w:t>
      </w:r>
      <w:proofErr w:type="spellEnd"/>
      <w:r w:rsidRPr="00E43737">
        <w:rPr>
          <w:szCs w:val="22"/>
          <w:lang w:val="en-US"/>
        </w:rPr>
        <w:t xml:space="preserve">), of each component. There was also no clinically significant food effect observed between administration of </w:t>
      </w:r>
      <w:smartTag w:uri="urn:schemas-microsoft-com:office:smarttags" w:element="stockticker">
        <w:r w:rsidRPr="00E43737">
          <w:rPr>
            <w:szCs w:val="22"/>
            <w:lang w:val="en-US"/>
          </w:rPr>
          <w:t>FDC</w:t>
        </w:r>
      </w:smartTag>
      <w:r w:rsidRPr="00E43737">
        <w:rPr>
          <w:szCs w:val="22"/>
          <w:lang w:val="en-US"/>
        </w:rPr>
        <w:t xml:space="preserve"> in the fasted or fed state. These results indicate that </w:t>
      </w:r>
      <w:smartTag w:uri="urn:schemas-microsoft-com:office:smarttags" w:element="stockticker">
        <w:r w:rsidRPr="00E43737">
          <w:rPr>
            <w:szCs w:val="22"/>
            <w:lang w:val="en-US"/>
          </w:rPr>
          <w:t>FDC</w:t>
        </w:r>
      </w:smartTag>
      <w:r w:rsidRPr="00E43737">
        <w:rPr>
          <w:szCs w:val="22"/>
          <w:lang w:val="en-US"/>
        </w:rPr>
        <w:t xml:space="preserve"> can be taken with or without food. The pharmacokinetic properties of lamivudine and abacavir are described below.</w:t>
      </w:r>
    </w:p>
    <w:p w14:paraId="0791B26F" w14:textId="77777777" w:rsidR="002D4723" w:rsidRPr="009A4AD0" w:rsidRDefault="002D4723">
      <w:pPr>
        <w:widowControl w:val="0"/>
        <w:rPr>
          <w:color w:val="000000"/>
          <w:szCs w:val="22"/>
          <w:lang w:val="en-US"/>
        </w:rPr>
      </w:pPr>
    </w:p>
    <w:p w14:paraId="3F9099EF" w14:textId="77777777" w:rsidR="00800C2D" w:rsidRPr="00E115BD" w:rsidRDefault="00800C2D" w:rsidP="00552951">
      <w:pPr>
        <w:keepNext/>
        <w:widowControl w:val="0"/>
        <w:rPr>
          <w:color w:val="000000"/>
          <w:szCs w:val="22"/>
          <w:u w:val="single"/>
          <w:lang w:val="en-US"/>
        </w:rPr>
      </w:pPr>
      <w:r w:rsidRPr="00E115BD">
        <w:rPr>
          <w:color w:val="000000"/>
          <w:szCs w:val="22"/>
          <w:u w:val="single"/>
          <w:lang w:val="en-US"/>
        </w:rPr>
        <w:t>Absorption</w:t>
      </w:r>
    </w:p>
    <w:p w14:paraId="296E4968" w14:textId="77777777" w:rsidR="00800C2D" w:rsidRPr="00E43737" w:rsidRDefault="00800C2D" w:rsidP="00552951">
      <w:pPr>
        <w:keepNext/>
        <w:widowControl w:val="0"/>
        <w:rPr>
          <w:i/>
          <w:color w:val="000000"/>
          <w:szCs w:val="22"/>
          <w:u w:val="single"/>
          <w:lang w:val="en-US"/>
        </w:rPr>
      </w:pPr>
    </w:p>
    <w:p w14:paraId="0702DD9F" w14:textId="73BDE52C" w:rsidR="00800C2D" w:rsidRPr="00E43737" w:rsidRDefault="00800C2D" w:rsidP="00552951">
      <w:pPr>
        <w:keepNext/>
        <w:widowControl w:val="0"/>
        <w:jc w:val="both"/>
        <w:rPr>
          <w:color w:val="000000"/>
          <w:szCs w:val="22"/>
          <w:lang w:val="en-US"/>
        </w:rPr>
      </w:pPr>
      <w:r w:rsidRPr="00E43737">
        <w:rPr>
          <w:color w:val="000000"/>
          <w:szCs w:val="22"/>
          <w:lang w:val="en-US"/>
        </w:rPr>
        <w:t>Abacavir and lamivudine are rapidly and well absorbed from the gastro-intestinal tract following oral administration. The absolute bioavailability of oral abacavir and lamivudine in adults is about 83% and 80-85% respectively. The mean time to maximal serum concentrations (</w:t>
      </w:r>
      <w:proofErr w:type="spellStart"/>
      <w:r w:rsidRPr="00E43737">
        <w:rPr>
          <w:color w:val="000000"/>
          <w:szCs w:val="22"/>
          <w:lang w:val="en-US"/>
        </w:rPr>
        <w:t>t</w:t>
      </w:r>
      <w:r w:rsidRPr="00E43737">
        <w:rPr>
          <w:color w:val="000000"/>
          <w:szCs w:val="22"/>
          <w:vertAlign w:val="subscript"/>
          <w:lang w:val="en-US"/>
        </w:rPr>
        <w:t>max</w:t>
      </w:r>
      <w:proofErr w:type="spellEnd"/>
      <w:r w:rsidRPr="00E43737">
        <w:rPr>
          <w:color w:val="000000"/>
          <w:szCs w:val="22"/>
          <w:lang w:val="en-US"/>
        </w:rPr>
        <w:t xml:space="preserve">) is about 1.5 hours and 1.0 hour for abacavir and lamivudine, respectively. Following a single dose of 600 mg of abacavir, the mean (CV) </w:t>
      </w:r>
      <w:proofErr w:type="spellStart"/>
      <w:r w:rsidRPr="00E43737">
        <w:rPr>
          <w:color w:val="000000"/>
          <w:szCs w:val="22"/>
          <w:lang w:val="en-US"/>
        </w:rPr>
        <w:t>C</w:t>
      </w:r>
      <w:r w:rsidRPr="00E43737">
        <w:rPr>
          <w:color w:val="000000"/>
          <w:szCs w:val="22"/>
          <w:vertAlign w:val="subscript"/>
          <w:lang w:val="en-US"/>
        </w:rPr>
        <w:t>max</w:t>
      </w:r>
      <w:proofErr w:type="spellEnd"/>
      <w:r w:rsidRPr="00E43737">
        <w:rPr>
          <w:color w:val="000000"/>
          <w:szCs w:val="22"/>
          <w:lang w:val="en-US"/>
        </w:rPr>
        <w:t xml:space="preserve"> is 4.26 µg/m</w:t>
      </w:r>
      <w:r w:rsidR="005155A3">
        <w:rPr>
          <w:color w:val="000000"/>
          <w:szCs w:val="22"/>
          <w:lang w:val="en-US"/>
        </w:rPr>
        <w:t>L</w:t>
      </w:r>
      <w:r w:rsidRPr="00E43737">
        <w:rPr>
          <w:color w:val="000000"/>
          <w:szCs w:val="22"/>
          <w:lang w:val="en-US"/>
        </w:rPr>
        <w:t xml:space="preserve"> (28%) and the mean (CV) AUC</w:t>
      </w:r>
      <w:r w:rsidRPr="00E43737">
        <w:rPr>
          <w:color w:val="000000"/>
          <w:szCs w:val="22"/>
          <w:vertAlign w:val="subscript"/>
        </w:rPr>
        <w:sym w:font="Symbol" w:char="F0A5"/>
      </w:r>
      <w:r w:rsidRPr="00E43737">
        <w:rPr>
          <w:color w:val="000000"/>
          <w:szCs w:val="22"/>
          <w:vertAlign w:val="subscript"/>
          <w:lang w:val="en-US"/>
        </w:rPr>
        <w:t xml:space="preserve"> </w:t>
      </w:r>
      <w:r w:rsidRPr="00E43737">
        <w:rPr>
          <w:color w:val="000000"/>
          <w:szCs w:val="22"/>
          <w:lang w:val="en-US"/>
        </w:rPr>
        <w:t>is 11.95 µ</w:t>
      </w:r>
      <w:proofErr w:type="spellStart"/>
      <w:r w:rsidRPr="00E43737">
        <w:rPr>
          <w:color w:val="000000"/>
          <w:szCs w:val="22"/>
          <w:lang w:val="en-US"/>
        </w:rPr>
        <w:t>g.h</w:t>
      </w:r>
      <w:proofErr w:type="spellEnd"/>
      <w:r w:rsidRPr="00E43737">
        <w:rPr>
          <w:color w:val="000000"/>
          <w:szCs w:val="22"/>
          <w:lang w:val="en-US"/>
        </w:rPr>
        <w:t>/m</w:t>
      </w:r>
      <w:r w:rsidR="005155A3">
        <w:rPr>
          <w:color w:val="000000"/>
          <w:szCs w:val="22"/>
          <w:lang w:val="en-US"/>
        </w:rPr>
        <w:t>L</w:t>
      </w:r>
      <w:r w:rsidRPr="00E43737">
        <w:rPr>
          <w:color w:val="000000"/>
          <w:szCs w:val="22"/>
          <w:lang w:val="en-US"/>
        </w:rPr>
        <w:t xml:space="preserve"> (21%). Following multiple-dose oral administration of lamivudine 300 mg once daily for seven days, the mean (CV) steady-state </w:t>
      </w:r>
      <w:proofErr w:type="spellStart"/>
      <w:r w:rsidRPr="00E43737">
        <w:rPr>
          <w:color w:val="000000"/>
          <w:szCs w:val="22"/>
          <w:lang w:val="en-US"/>
        </w:rPr>
        <w:t>C</w:t>
      </w:r>
      <w:r w:rsidRPr="00E43737">
        <w:rPr>
          <w:color w:val="000000"/>
          <w:szCs w:val="22"/>
          <w:vertAlign w:val="subscript"/>
          <w:lang w:val="en-US"/>
        </w:rPr>
        <w:t>max</w:t>
      </w:r>
      <w:proofErr w:type="spellEnd"/>
      <w:r w:rsidRPr="00E43737">
        <w:rPr>
          <w:color w:val="000000"/>
          <w:szCs w:val="22"/>
          <w:lang w:val="en-US"/>
        </w:rPr>
        <w:t xml:space="preserve"> is 2.04 µg/m</w:t>
      </w:r>
      <w:r w:rsidR="00A549C2">
        <w:rPr>
          <w:color w:val="000000"/>
          <w:szCs w:val="22"/>
          <w:lang w:val="en-US"/>
        </w:rPr>
        <w:t>L</w:t>
      </w:r>
      <w:r w:rsidRPr="00E43737">
        <w:rPr>
          <w:color w:val="000000"/>
          <w:szCs w:val="22"/>
          <w:lang w:val="en-US"/>
        </w:rPr>
        <w:t xml:space="preserve"> (26%) and the mean (CV) AUC</w:t>
      </w:r>
      <w:r w:rsidRPr="00E43737">
        <w:rPr>
          <w:color w:val="000000"/>
          <w:szCs w:val="22"/>
          <w:vertAlign w:val="subscript"/>
          <w:lang w:val="en-US"/>
        </w:rPr>
        <w:t>24</w:t>
      </w:r>
      <w:r w:rsidRPr="00E43737">
        <w:rPr>
          <w:color w:val="000000"/>
          <w:szCs w:val="22"/>
          <w:lang w:val="en-US"/>
        </w:rPr>
        <w:t xml:space="preserve"> is 8.87 µ</w:t>
      </w:r>
      <w:proofErr w:type="spellStart"/>
      <w:r w:rsidRPr="00E43737">
        <w:rPr>
          <w:color w:val="000000"/>
          <w:szCs w:val="22"/>
          <w:lang w:val="en-US"/>
        </w:rPr>
        <w:t>g.h</w:t>
      </w:r>
      <w:proofErr w:type="spellEnd"/>
      <w:r w:rsidRPr="00E43737">
        <w:rPr>
          <w:color w:val="000000"/>
          <w:szCs w:val="22"/>
          <w:lang w:val="en-US"/>
        </w:rPr>
        <w:t>/m</w:t>
      </w:r>
      <w:r w:rsidR="005155A3">
        <w:rPr>
          <w:color w:val="000000"/>
          <w:szCs w:val="22"/>
          <w:lang w:val="en-US"/>
        </w:rPr>
        <w:t>L</w:t>
      </w:r>
      <w:r w:rsidRPr="00E43737">
        <w:rPr>
          <w:color w:val="000000"/>
          <w:szCs w:val="22"/>
          <w:lang w:val="en-US"/>
        </w:rPr>
        <w:t xml:space="preserve"> (21%).</w:t>
      </w:r>
    </w:p>
    <w:p w14:paraId="13FCD124" w14:textId="77777777" w:rsidR="00800C2D" w:rsidRPr="00E43737" w:rsidRDefault="00800C2D">
      <w:pPr>
        <w:widowControl w:val="0"/>
        <w:rPr>
          <w:color w:val="000000"/>
          <w:szCs w:val="22"/>
          <w:lang w:val="en-US"/>
        </w:rPr>
      </w:pPr>
    </w:p>
    <w:p w14:paraId="64F00447" w14:textId="77777777" w:rsidR="00800C2D" w:rsidRPr="00E115BD" w:rsidRDefault="00800C2D">
      <w:pPr>
        <w:keepNext/>
        <w:rPr>
          <w:color w:val="000000"/>
          <w:szCs w:val="22"/>
          <w:u w:val="single"/>
          <w:lang w:val="en-US"/>
        </w:rPr>
      </w:pPr>
      <w:r w:rsidRPr="00E115BD">
        <w:rPr>
          <w:color w:val="000000"/>
          <w:szCs w:val="22"/>
          <w:u w:val="single"/>
          <w:lang w:val="en-US"/>
        </w:rPr>
        <w:t>Distribution</w:t>
      </w:r>
    </w:p>
    <w:p w14:paraId="66E10C74" w14:textId="77777777" w:rsidR="00800C2D" w:rsidRPr="00E43737" w:rsidRDefault="00800C2D">
      <w:pPr>
        <w:keepNext/>
        <w:rPr>
          <w:i/>
          <w:color w:val="000000"/>
          <w:szCs w:val="22"/>
          <w:u w:val="single"/>
          <w:lang w:val="en-US"/>
        </w:rPr>
      </w:pPr>
    </w:p>
    <w:p w14:paraId="62A7B739" w14:textId="77777777" w:rsidR="00800C2D" w:rsidRPr="00E43737" w:rsidRDefault="00800C2D">
      <w:pPr>
        <w:keepNext/>
        <w:rPr>
          <w:color w:val="000000"/>
          <w:szCs w:val="22"/>
          <w:lang w:val="en-US"/>
        </w:rPr>
      </w:pPr>
      <w:r w:rsidRPr="00E43737">
        <w:rPr>
          <w:color w:val="000000"/>
          <w:szCs w:val="22"/>
          <w:lang w:val="en-US"/>
        </w:rPr>
        <w:t xml:space="preserve">Intravenous studies with abacavir and lamivudine showed that the mean apparent volume of distribution is 0.8 and 1.3 l/kg respectively. Plasma protein binding studies </w:t>
      </w:r>
      <w:r w:rsidRPr="00E43737">
        <w:rPr>
          <w:i/>
          <w:color w:val="000000"/>
          <w:szCs w:val="22"/>
          <w:lang w:val="en-US"/>
        </w:rPr>
        <w:t>in vitro</w:t>
      </w:r>
      <w:r w:rsidRPr="00E43737">
        <w:rPr>
          <w:color w:val="000000"/>
          <w:szCs w:val="22"/>
          <w:lang w:val="en-US"/>
        </w:rPr>
        <w:t xml:space="preserve"> indicate that abacavir binds only low to moderately (~49%) to human plasma proteins at therapeutic concentrations. Lamivudine exhibits linear pharmacokinetics over the therapeutic dose range and displays limited plasma protein binding </w:t>
      </w:r>
      <w:r w:rsidRPr="00E43737">
        <w:rPr>
          <w:i/>
          <w:color w:val="000000"/>
          <w:szCs w:val="22"/>
          <w:lang w:val="en-US"/>
        </w:rPr>
        <w:t>in vitro</w:t>
      </w:r>
      <w:r w:rsidRPr="00E43737">
        <w:rPr>
          <w:color w:val="000000"/>
          <w:szCs w:val="22"/>
          <w:lang w:val="en-US"/>
        </w:rPr>
        <w:t xml:space="preserve"> (&lt; 36%). This indicates a low likelihood for interactions with other medicinal products through plasma protein binding displacement.</w:t>
      </w:r>
    </w:p>
    <w:p w14:paraId="572CF3ED" w14:textId="77777777" w:rsidR="00800C2D" w:rsidRPr="00E43737" w:rsidRDefault="00800C2D">
      <w:pPr>
        <w:rPr>
          <w:color w:val="000000"/>
          <w:szCs w:val="22"/>
          <w:lang w:val="en-US"/>
        </w:rPr>
      </w:pPr>
    </w:p>
    <w:p w14:paraId="7296AC5A" w14:textId="570DC4D7" w:rsidR="00800C2D" w:rsidRPr="00E43737" w:rsidRDefault="00800C2D">
      <w:pPr>
        <w:rPr>
          <w:b/>
          <w:color w:val="000000"/>
          <w:szCs w:val="22"/>
          <w:lang w:val="en-US"/>
        </w:rPr>
      </w:pPr>
      <w:r w:rsidRPr="00E43737">
        <w:rPr>
          <w:color w:val="000000"/>
          <w:szCs w:val="22"/>
          <w:lang w:val="en-US"/>
        </w:rPr>
        <w:t>Data show that abacavir and lamivudine penetrate the central nervous system (</w:t>
      </w:r>
      <w:smartTag w:uri="urn:schemas-microsoft-com:office:smarttags" w:element="stockticker">
        <w:r w:rsidRPr="00E43737">
          <w:rPr>
            <w:color w:val="000000"/>
            <w:szCs w:val="22"/>
            <w:lang w:val="en-US"/>
          </w:rPr>
          <w:t>CNS</w:t>
        </w:r>
      </w:smartTag>
      <w:r w:rsidRPr="00E43737">
        <w:rPr>
          <w:color w:val="000000"/>
          <w:szCs w:val="22"/>
          <w:lang w:val="en-US"/>
        </w:rPr>
        <w:t>) and reach the cerebrospinal fluid (CSF). Studies with abacavir demonstrate a CSF to plasma AUC ratio of between 30 to 44%. The observed values of the peak concentrations are 9 fold greater than the IC</w:t>
      </w:r>
      <w:r w:rsidRPr="00E43737">
        <w:rPr>
          <w:color w:val="000000"/>
          <w:szCs w:val="22"/>
          <w:vertAlign w:val="subscript"/>
          <w:lang w:val="en-US"/>
        </w:rPr>
        <w:t>50</w:t>
      </w:r>
      <w:r w:rsidRPr="00E43737">
        <w:rPr>
          <w:color w:val="000000"/>
          <w:szCs w:val="22"/>
          <w:lang w:val="en-US"/>
        </w:rPr>
        <w:t xml:space="preserve"> of abacavir of 0.08 µg/m</w:t>
      </w:r>
      <w:r w:rsidR="005155A3">
        <w:rPr>
          <w:color w:val="000000"/>
          <w:szCs w:val="22"/>
          <w:lang w:val="en-US"/>
        </w:rPr>
        <w:t>L</w:t>
      </w:r>
      <w:r w:rsidRPr="00E43737">
        <w:rPr>
          <w:color w:val="000000"/>
          <w:szCs w:val="22"/>
          <w:lang w:val="en-US"/>
        </w:rPr>
        <w:t xml:space="preserve"> or 0.26 µM when abacavir is given at 600 mg twice daily</w:t>
      </w:r>
      <w:r w:rsidRPr="00180210">
        <w:rPr>
          <w:color w:val="000000"/>
          <w:szCs w:val="22"/>
          <w:lang w:val="en-US"/>
        </w:rPr>
        <w:t>.</w:t>
      </w:r>
      <w:r w:rsidRPr="00E43737">
        <w:rPr>
          <w:b/>
          <w:color w:val="000000"/>
          <w:szCs w:val="22"/>
          <w:lang w:val="en-US"/>
        </w:rPr>
        <w:t xml:space="preserve"> </w:t>
      </w:r>
      <w:r w:rsidRPr="00E43737">
        <w:rPr>
          <w:color w:val="000000"/>
          <w:szCs w:val="22"/>
          <w:lang w:val="en-US"/>
        </w:rPr>
        <w:t xml:space="preserve">The mean ratio of CSF/serum lamivudine concentrations 2-4 hours after oral administration was approximately 12%. The true extent of </w:t>
      </w:r>
      <w:smartTag w:uri="urn:schemas-microsoft-com:office:smarttags" w:element="stockticker">
        <w:r w:rsidRPr="00E43737">
          <w:rPr>
            <w:color w:val="000000"/>
            <w:szCs w:val="22"/>
            <w:lang w:val="en-US"/>
          </w:rPr>
          <w:t>CNS</w:t>
        </w:r>
      </w:smartTag>
      <w:r w:rsidRPr="00E43737">
        <w:rPr>
          <w:color w:val="000000"/>
          <w:szCs w:val="22"/>
          <w:lang w:val="en-US"/>
        </w:rPr>
        <w:t xml:space="preserve"> penetration of lamivudine and its relationship with any clinical efficacy is unknown. </w:t>
      </w:r>
    </w:p>
    <w:p w14:paraId="195EF00F" w14:textId="77777777" w:rsidR="00800C2D" w:rsidRPr="00E43737" w:rsidRDefault="00800C2D">
      <w:pPr>
        <w:rPr>
          <w:b/>
          <w:color w:val="000000"/>
          <w:szCs w:val="22"/>
          <w:lang w:val="en-US"/>
        </w:rPr>
      </w:pPr>
    </w:p>
    <w:p w14:paraId="6A2C308F" w14:textId="77777777" w:rsidR="00800C2D" w:rsidRPr="00E115BD" w:rsidRDefault="006336AE">
      <w:pPr>
        <w:keepNext/>
        <w:keepLines/>
        <w:widowControl w:val="0"/>
        <w:rPr>
          <w:color w:val="000000"/>
          <w:szCs w:val="22"/>
          <w:u w:val="single"/>
          <w:lang w:val="en-US"/>
        </w:rPr>
      </w:pPr>
      <w:r w:rsidRPr="00E115BD">
        <w:rPr>
          <w:color w:val="000000"/>
          <w:szCs w:val="22"/>
          <w:u w:val="single"/>
          <w:lang w:val="en-US"/>
        </w:rPr>
        <w:t>Biotransformation</w:t>
      </w:r>
    </w:p>
    <w:p w14:paraId="3C4FD83C" w14:textId="77777777" w:rsidR="00800C2D" w:rsidRPr="00E43737" w:rsidRDefault="00800C2D">
      <w:pPr>
        <w:keepNext/>
        <w:keepLines/>
        <w:widowControl w:val="0"/>
        <w:rPr>
          <w:i/>
          <w:color w:val="000000"/>
          <w:szCs w:val="22"/>
          <w:u w:val="single"/>
          <w:lang w:val="en-US"/>
        </w:rPr>
      </w:pPr>
    </w:p>
    <w:p w14:paraId="5E273A0E" w14:textId="77777777" w:rsidR="00800C2D" w:rsidRPr="00E43737" w:rsidRDefault="00800C2D">
      <w:pPr>
        <w:keepNext/>
        <w:keepLines/>
        <w:widowControl w:val="0"/>
        <w:rPr>
          <w:color w:val="000000"/>
          <w:szCs w:val="22"/>
          <w:lang w:val="en-US"/>
        </w:rPr>
      </w:pPr>
      <w:r w:rsidRPr="00E43737">
        <w:rPr>
          <w:color w:val="000000"/>
          <w:szCs w:val="22"/>
          <w:lang w:val="en-US"/>
        </w:rPr>
        <w:t xml:space="preserve">Abacavir is primarily </w:t>
      </w:r>
      <w:proofErr w:type="spellStart"/>
      <w:r w:rsidRPr="00E43737">
        <w:rPr>
          <w:color w:val="000000"/>
          <w:szCs w:val="22"/>
          <w:lang w:val="en-US"/>
        </w:rPr>
        <w:t>metabolised</w:t>
      </w:r>
      <w:proofErr w:type="spellEnd"/>
      <w:r w:rsidRPr="00E43737">
        <w:rPr>
          <w:color w:val="000000"/>
          <w:szCs w:val="22"/>
          <w:lang w:val="en-US"/>
        </w:rPr>
        <w:t xml:space="preserve"> by the liver with approximately 2% of the administered dose being renally excreted, as unchanged compound. The primary pathways of metabolism in man are by alcohol dehydrogenase and by glucuronidation to produce the 5’-carboxylic acid and 5’-glucuronide which account for about 66% of the administered dose. These metabolites are excreted in the urine.</w:t>
      </w:r>
    </w:p>
    <w:p w14:paraId="21EB1722" w14:textId="77777777" w:rsidR="00800C2D" w:rsidRPr="00E43737" w:rsidRDefault="00800C2D">
      <w:pPr>
        <w:keepNext/>
        <w:keepLines/>
        <w:widowControl w:val="0"/>
        <w:rPr>
          <w:color w:val="000000"/>
          <w:szCs w:val="22"/>
          <w:lang w:val="en-US"/>
        </w:rPr>
      </w:pPr>
    </w:p>
    <w:p w14:paraId="52E34A58" w14:textId="77777777" w:rsidR="00800C2D" w:rsidRPr="00E43737" w:rsidRDefault="00800C2D">
      <w:pPr>
        <w:keepNext/>
        <w:keepLines/>
        <w:widowControl w:val="0"/>
        <w:rPr>
          <w:color w:val="000000"/>
          <w:szCs w:val="22"/>
          <w:lang w:val="en-US"/>
        </w:rPr>
      </w:pPr>
      <w:r w:rsidRPr="00E43737">
        <w:rPr>
          <w:color w:val="000000"/>
          <w:szCs w:val="22"/>
          <w:lang w:val="en-US"/>
        </w:rPr>
        <w:t>Metabolism of lamivudine is a minor route of elimination. Lamivudine is predominately cleared by renal excretion of unchanged lamivudine. The likelihood of metabolic drug interactions with lamivudine is low due to the small extent of hepatic metabolism (5-10%).</w:t>
      </w:r>
    </w:p>
    <w:p w14:paraId="74A7E762" w14:textId="77777777" w:rsidR="00800C2D" w:rsidRPr="00E43737" w:rsidRDefault="00800C2D">
      <w:pPr>
        <w:rPr>
          <w:color w:val="000000"/>
          <w:szCs w:val="22"/>
          <w:lang w:val="en-US"/>
        </w:rPr>
      </w:pPr>
    </w:p>
    <w:p w14:paraId="68649D80" w14:textId="77777777" w:rsidR="00800C2D" w:rsidRPr="00E115BD" w:rsidRDefault="00800C2D" w:rsidP="00A53B93">
      <w:pPr>
        <w:keepNext/>
        <w:rPr>
          <w:color w:val="000000"/>
          <w:szCs w:val="22"/>
          <w:u w:val="single"/>
          <w:lang w:val="en-US"/>
        </w:rPr>
      </w:pPr>
      <w:r w:rsidRPr="00E115BD">
        <w:rPr>
          <w:color w:val="000000"/>
          <w:szCs w:val="22"/>
          <w:u w:val="single"/>
          <w:lang w:val="en-US"/>
        </w:rPr>
        <w:lastRenderedPageBreak/>
        <w:t>Elimination</w:t>
      </w:r>
    </w:p>
    <w:p w14:paraId="76FB1DED" w14:textId="77777777" w:rsidR="00800C2D" w:rsidRPr="00E43737" w:rsidRDefault="00800C2D" w:rsidP="00A53B93">
      <w:pPr>
        <w:keepNext/>
        <w:rPr>
          <w:color w:val="000000"/>
          <w:szCs w:val="22"/>
          <w:u w:val="single"/>
          <w:lang w:val="en-US"/>
        </w:rPr>
      </w:pPr>
    </w:p>
    <w:p w14:paraId="1AB7F28E" w14:textId="77777777" w:rsidR="00800C2D" w:rsidRPr="00E43737" w:rsidRDefault="00800C2D" w:rsidP="00A53B93">
      <w:pPr>
        <w:keepNext/>
        <w:rPr>
          <w:color w:val="000000"/>
          <w:szCs w:val="22"/>
          <w:lang w:val="en-US"/>
        </w:rPr>
      </w:pPr>
      <w:r w:rsidRPr="00E43737">
        <w:rPr>
          <w:color w:val="000000"/>
          <w:szCs w:val="22"/>
          <w:lang w:val="en-US"/>
        </w:rPr>
        <w:t xml:space="preserve">The mean half-life of abacavir is about 1.5 hours. Following multiple oral doses of abacavir 300 mg twice a day there is no significant accumulation of abacavir. Elimination of abacavir is via hepatic metabolism with subsequent excretion of metabolites primarily in the urine. The metabolites and unchanged abacavir account for about 83% of the administered abacavir dose in the urine. The remainder is eliminated in the </w:t>
      </w:r>
      <w:proofErr w:type="spellStart"/>
      <w:r w:rsidRPr="00E43737">
        <w:rPr>
          <w:color w:val="000000"/>
          <w:szCs w:val="22"/>
          <w:lang w:val="en-US"/>
        </w:rPr>
        <w:t>faeces</w:t>
      </w:r>
      <w:proofErr w:type="spellEnd"/>
      <w:r w:rsidRPr="00E43737">
        <w:rPr>
          <w:color w:val="000000"/>
          <w:szCs w:val="22"/>
          <w:lang w:val="en-US"/>
        </w:rPr>
        <w:t>.</w:t>
      </w:r>
    </w:p>
    <w:p w14:paraId="1DE0E2F7" w14:textId="77777777" w:rsidR="00800C2D" w:rsidRPr="00E43737" w:rsidRDefault="00800C2D">
      <w:pPr>
        <w:rPr>
          <w:color w:val="000000"/>
          <w:szCs w:val="22"/>
          <w:lang w:val="en-US"/>
        </w:rPr>
      </w:pPr>
    </w:p>
    <w:p w14:paraId="576FEC1B" w14:textId="0E0B3EEC" w:rsidR="00800C2D" w:rsidRPr="00E43737" w:rsidRDefault="00800C2D">
      <w:pPr>
        <w:widowControl w:val="0"/>
        <w:rPr>
          <w:color w:val="000000"/>
          <w:szCs w:val="22"/>
          <w:lang w:val="en-US"/>
        </w:rPr>
      </w:pPr>
      <w:r w:rsidRPr="00E43737">
        <w:rPr>
          <w:color w:val="000000"/>
          <w:szCs w:val="22"/>
          <w:lang w:val="en-US"/>
        </w:rPr>
        <w:t xml:space="preserve">The observed lamivudine half-life of elimination is </w:t>
      </w:r>
      <w:r w:rsidR="00A73E33">
        <w:rPr>
          <w:color w:val="000000"/>
          <w:szCs w:val="22"/>
          <w:lang w:val="en-US"/>
        </w:rPr>
        <w:t>18</w:t>
      </w:r>
      <w:r w:rsidRPr="00E43737">
        <w:rPr>
          <w:color w:val="000000"/>
          <w:szCs w:val="22"/>
          <w:lang w:val="en-US"/>
        </w:rPr>
        <w:t xml:space="preserve"> to </w:t>
      </w:r>
      <w:r w:rsidR="00A73E33">
        <w:rPr>
          <w:color w:val="000000"/>
          <w:szCs w:val="22"/>
          <w:lang w:val="en-US"/>
        </w:rPr>
        <w:t>19</w:t>
      </w:r>
      <w:r w:rsidRPr="00E43737">
        <w:rPr>
          <w:color w:val="000000"/>
          <w:szCs w:val="22"/>
          <w:lang w:val="en-US"/>
        </w:rPr>
        <w:t xml:space="preserve"> hours. The mean systemic clearance of lamivudine is approximately 0.32 l/h/kg, predominantly by renal clearance (&gt; 70%) via the organic cationic transport system. Studies in patients with renal impairment show lamivudine elimination is affected by renal dysfunction. </w:t>
      </w:r>
      <w:proofErr w:type="spellStart"/>
      <w:r w:rsidR="005A0BD4" w:rsidRPr="00E43737">
        <w:rPr>
          <w:color w:val="000000"/>
          <w:szCs w:val="22"/>
          <w:lang w:val="en-US"/>
        </w:rPr>
        <w:t>Kivexa</w:t>
      </w:r>
      <w:proofErr w:type="spellEnd"/>
      <w:r w:rsidR="005A0BD4" w:rsidRPr="00E43737">
        <w:rPr>
          <w:color w:val="000000"/>
          <w:szCs w:val="22"/>
          <w:lang w:val="en-US"/>
        </w:rPr>
        <w:t xml:space="preserve"> is not recommended for use in patients with a creatinine clearance &lt; </w:t>
      </w:r>
      <w:r w:rsidR="0041109A">
        <w:rPr>
          <w:color w:val="000000"/>
          <w:szCs w:val="22"/>
          <w:lang w:val="en-US"/>
        </w:rPr>
        <w:t>30</w:t>
      </w:r>
      <w:r w:rsidR="0041109A" w:rsidRPr="00E43737">
        <w:rPr>
          <w:color w:val="000000"/>
          <w:szCs w:val="22"/>
          <w:lang w:val="en-US"/>
        </w:rPr>
        <w:t> </w:t>
      </w:r>
      <w:r w:rsidR="005A0BD4" w:rsidRPr="00E43737">
        <w:rPr>
          <w:color w:val="000000"/>
          <w:szCs w:val="22"/>
          <w:lang w:val="en-US"/>
        </w:rPr>
        <w:t>m</w:t>
      </w:r>
      <w:r w:rsidR="005155A3">
        <w:rPr>
          <w:color w:val="000000"/>
          <w:szCs w:val="22"/>
          <w:lang w:val="en-US"/>
        </w:rPr>
        <w:t>L</w:t>
      </w:r>
      <w:r w:rsidR="005A0BD4" w:rsidRPr="00E43737">
        <w:rPr>
          <w:color w:val="000000"/>
          <w:szCs w:val="22"/>
          <w:lang w:val="en-US"/>
        </w:rPr>
        <w:t>/min</w:t>
      </w:r>
      <w:r w:rsidR="005A0BD4">
        <w:rPr>
          <w:color w:val="000000"/>
          <w:szCs w:val="22"/>
          <w:lang w:val="en-US"/>
        </w:rPr>
        <w:t xml:space="preserve"> as necessary dose adjustment cannot be made</w:t>
      </w:r>
      <w:r w:rsidR="005A0BD4" w:rsidRPr="00E43737">
        <w:rPr>
          <w:color w:val="000000"/>
          <w:szCs w:val="22"/>
          <w:lang w:val="en-US"/>
        </w:rPr>
        <w:t xml:space="preserve"> </w:t>
      </w:r>
      <w:r w:rsidRPr="00E43737">
        <w:rPr>
          <w:color w:val="000000"/>
          <w:szCs w:val="22"/>
          <w:lang w:val="en-US"/>
        </w:rPr>
        <w:t xml:space="preserve">(see section 4.2). </w:t>
      </w:r>
    </w:p>
    <w:p w14:paraId="7BC1A17F" w14:textId="77777777" w:rsidR="00800C2D" w:rsidRPr="00E43737" w:rsidRDefault="00800C2D">
      <w:pPr>
        <w:widowControl w:val="0"/>
        <w:rPr>
          <w:color w:val="000000"/>
          <w:szCs w:val="22"/>
          <w:lang w:val="en-US"/>
        </w:rPr>
      </w:pPr>
    </w:p>
    <w:p w14:paraId="4E5D6F3C" w14:textId="77777777" w:rsidR="00800C2D" w:rsidRPr="00E115BD" w:rsidRDefault="00800C2D">
      <w:pPr>
        <w:widowControl w:val="0"/>
        <w:rPr>
          <w:color w:val="000000"/>
          <w:szCs w:val="22"/>
          <w:u w:val="single"/>
          <w:lang w:val="en-US"/>
        </w:rPr>
      </w:pPr>
      <w:r w:rsidRPr="00E115BD">
        <w:rPr>
          <w:color w:val="000000"/>
          <w:szCs w:val="22"/>
          <w:u w:val="single"/>
          <w:lang w:val="en-US"/>
        </w:rPr>
        <w:t>Intracellular pharmacokinetics</w:t>
      </w:r>
    </w:p>
    <w:p w14:paraId="7181326D" w14:textId="77777777" w:rsidR="00800C2D" w:rsidRPr="00E43737" w:rsidRDefault="00800C2D">
      <w:pPr>
        <w:widowControl w:val="0"/>
        <w:rPr>
          <w:i/>
          <w:color w:val="000000"/>
          <w:szCs w:val="22"/>
          <w:u w:val="single"/>
          <w:lang w:val="en-US"/>
        </w:rPr>
      </w:pPr>
    </w:p>
    <w:p w14:paraId="04787371" w14:textId="18E9C8D0" w:rsidR="00800C2D" w:rsidRPr="00E43737" w:rsidRDefault="00800C2D">
      <w:pPr>
        <w:widowControl w:val="0"/>
        <w:rPr>
          <w:szCs w:val="22"/>
          <w:lang w:val="en-US"/>
        </w:rPr>
      </w:pPr>
      <w:r w:rsidRPr="00E43737">
        <w:rPr>
          <w:szCs w:val="22"/>
          <w:lang w:val="en-US"/>
        </w:rPr>
        <w:t xml:space="preserve">In a study of 20 HIV-infected patients receiving abacavir 300 mg twice daily, with only one 300 mg dose taken prior to the 24 hour sampling period, the geometric mean terminal </w:t>
      </w:r>
      <w:proofErr w:type="spellStart"/>
      <w:r w:rsidRPr="00E43737">
        <w:rPr>
          <w:szCs w:val="22"/>
          <w:lang w:val="en-US"/>
        </w:rPr>
        <w:t>carbovir</w:t>
      </w:r>
      <w:proofErr w:type="spellEnd"/>
      <w:r w:rsidRPr="00E43737">
        <w:rPr>
          <w:szCs w:val="22"/>
          <w:lang w:val="en-US"/>
        </w:rPr>
        <w:t xml:space="preserve">-TP intracellular half-life at steady-state was 20.6 hours, compared to the geometric mean abacavir plasma half-life in this study of 2.6 hours. </w:t>
      </w:r>
      <w:r w:rsidRPr="00E43737">
        <w:rPr>
          <w:color w:val="000000"/>
          <w:szCs w:val="22"/>
          <w:lang w:val="en-US"/>
        </w:rPr>
        <w:t xml:space="preserve">In a crossover study in 27 HIV-infected patients, intracellular </w:t>
      </w:r>
      <w:proofErr w:type="spellStart"/>
      <w:r w:rsidRPr="00E43737">
        <w:rPr>
          <w:color w:val="000000"/>
          <w:szCs w:val="22"/>
          <w:lang w:val="en-US"/>
        </w:rPr>
        <w:t>carbovir</w:t>
      </w:r>
      <w:proofErr w:type="spellEnd"/>
      <w:r w:rsidRPr="00E43737">
        <w:rPr>
          <w:color w:val="000000"/>
          <w:szCs w:val="22"/>
          <w:lang w:val="en-US"/>
        </w:rPr>
        <w:t>-TP exposures were higher for the abacavir 600 mg once daily regimen (</w:t>
      </w:r>
      <w:r w:rsidRPr="00E43737">
        <w:rPr>
          <w:color w:val="000000"/>
        </w:rPr>
        <w:t>AUC</w:t>
      </w:r>
      <w:r w:rsidRPr="00E43737">
        <w:rPr>
          <w:color w:val="000000"/>
          <w:szCs w:val="22"/>
          <w:vertAlign w:val="subscript"/>
        </w:rPr>
        <w:t xml:space="preserve">24,ss </w:t>
      </w:r>
      <w:r w:rsidRPr="00E43737">
        <w:rPr>
          <w:color w:val="000000"/>
        </w:rPr>
        <w:t xml:space="preserve"> + 32%, C</w:t>
      </w:r>
      <w:r w:rsidRPr="00E43737">
        <w:rPr>
          <w:color w:val="000000"/>
          <w:szCs w:val="22"/>
          <w:vertAlign w:val="subscript"/>
        </w:rPr>
        <w:t>max24,ss</w:t>
      </w:r>
      <w:r w:rsidRPr="00E43737">
        <w:rPr>
          <w:color w:val="000000"/>
        </w:rPr>
        <w:t xml:space="preserve"> + 99% and </w:t>
      </w:r>
      <w:proofErr w:type="spellStart"/>
      <w:r w:rsidRPr="00E43737">
        <w:rPr>
          <w:color w:val="000000"/>
        </w:rPr>
        <w:t>C</w:t>
      </w:r>
      <w:r w:rsidRPr="00E43737">
        <w:rPr>
          <w:color w:val="000000"/>
          <w:vertAlign w:val="subscript"/>
        </w:rPr>
        <w:t>trough</w:t>
      </w:r>
      <w:proofErr w:type="spellEnd"/>
      <w:r w:rsidRPr="00E43737">
        <w:rPr>
          <w:color w:val="000000"/>
        </w:rPr>
        <w:t xml:space="preserve"> + 18%) compared to the 300 mg twice daily regimen. </w:t>
      </w:r>
      <w:r w:rsidRPr="00E43737">
        <w:rPr>
          <w:szCs w:val="22"/>
          <w:lang w:val="en-US"/>
        </w:rPr>
        <w:t xml:space="preserve">For patients receiving lamivudine 300 mg once daily, the terminal intracellular half-life of lamivudine-TP </w:t>
      </w:r>
      <w:r w:rsidR="000E354F">
        <w:rPr>
          <w:szCs w:val="22"/>
          <w:lang w:val="en-US"/>
        </w:rPr>
        <w:t>and</w:t>
      </w:r>
      <w:r w:rsidRPr="00E43737">
        <w:rPr>
          <w:szCs w:val="22"/>
          <w:lang w:val="en-US"/>
        </w:rPr>
        <w:t xml:space="preserve"> the plasma lamivudine half-life </w:t>
      </w:r>
      <w:r w:rsidR="000E354F">
        <w:rPr>
          <w:szCs w:val="22"/>
          <w:lang w:val="en-US"/>
        </w:rPr>
        <w:t>were similar (16-19 hours and 18-19 hours respectively)</w:t>
      </w:r>
      <w:r w:rsidRPr="00E43737">
        <w:rPr>
          <w:szCs w:val="22"/>
          <w:lang w:val="en-US"/>
        </w:rPr>
        <w:t>. In a crossover study in 60 healthy volunteers, intracellular lamivudine-TP pharmacokinetic parameters were similar (</w:t>
      </w:r>
      <w:r w:rsidRPr="00E43737">
        <w:rPr>
          <w:color w:val="000000"/>
        </w:rPr>
        <w:t>AUC</w:t>
      </w:r>
      <w:r w:rsidRPr="00E43737">
        <w:rPr>
          <w:color w:val="000000"/>
          <w:szCs w:val="22"/>
          <w:vertAlign w:val="subscript"/>
        </w:rPr>
        <w:t>24,ss</w:t>
      </w:r>
      <w:r w:rsidRPr="00E43737">
        <w:rPr>
          <w:i/>
          <w:color w:val="000000"/>
          <w:szCs w:val="22"/>
          <w:vertAlign w:val="subscript"/>
        </w:rPr>
        <w:t xml:space="preserve"> </w:t>
      </w:r>
      <w:r w:rsidRPr="00E43737">
        <w:rPr>
          <w:color w:val="000000"/>
        </w:rPr>
        <w:t>and C</w:t>
      </w:r>
      <w:r w:rsidRPr="00E43737">
        <w:rPr>
          <w:color w:val="000000"/>
          <w:szCs w:val="22"/>
          <w:vertAlign w:val="subscript"/>
        </w:rPr>
        <w:t>max24,ss</w:t>
      </w:r>
      <w:r w:rsidRPr="00E43737">
        <w:rPr>
          <w:color w:val="000000"/>
        </w:rPr>
        <w:t>) or lower (</w:t>
      </w:r>
      <w:proofErr w:type="spellStart"/>
      <w:r w:rsidRPr="00E43737">
        <w:rPr>
          <w:color w:val="000000"/>
        </w:rPr>
        <w:t>C</w:t>
      </w:r>
      <w:r w:rsidRPr="00E43737">
        <w:rPr>
          <w:color w:val="000000"/>
          <w:vertAlign w:val="subscript"/>
        </w:rPr>
        <w:t>trough</w:t>
      </w:r>
      <w:proofErr w:type="spellEnd"/>
      <w:r w:rsidRPr="00E43737">
        <w:rPr>
          <w:color w:val="000000"/>
        </w:rPr>
        <w:t xml:space="preserve"> – 24%) for the lamivudine 300 mg once daily regimen compared to the lamivudine 150 mg twice daily regimen. Overall, </w:t>
      </w:r>
      <w:r w:rsidRPr="00E43737">
        <w:rPr>
          <w:color w:val="000000"/>
          <w:szCs w:val="22"/>
          <w:lang w:val="en-US"/>
        </w:rPr>
        <w:t xml:space="preserve">these data support the use of lamivudine 300 mg and abacavir 600 mg once daily for the treatment of HIV-infected patients. Additionally, the efficacy and safety of this combination given once daily </w:t>
      </w:r>
      <w:r w:rsidRPr="00E43737">
        <w:rPr>
          <w:szCs w:val="22"/>
          <w:lang w:val="en-US"/>
        </w:rPr>
        <w:t>has been demonstrated in a pivotal clinical study (</w:t>
      </w:r>
      <w:smartTag w:uri="urn:schemas-microsoft-com:office:smarttags" w:element="stockticker">
        <w:r w:rsidRPr="00E43737">
          <w:rPr>
            <w:szCs w:val="22"/>
            <w:lang w:val="en-US"/>
          </w:rPr>
          <w:t>CNA</w:t>
        </w:r>
      </w:smartTag>
      <w:r w:rsidRPr="00E43737">
        <w:rPr>
          <w:szCs w:val="22"/>
          <w:lang w:val="en-US"/>
        </w:rPr>
        <w:t xml:space="preserve">30021- See Clinical experience). </w:t>
      </w:r>
    </w:p>
    <w:p w14:paraId="1BF162A3" w14:textId="77777777" w:rsidR="00800C2D" w:rsidRPr="00E43737" w:rsidRDefault="00800C2D">
      <w:pPr>
        <w:widowControl w:val="0"/>
        <w:rPr>
          <w:i/>
          <w:color w:val="000000"/>
          <w:szCs w:val="22"/>
          <w:u w:val="single"/>
          <w:lang w:val="en-US"/>
        </w:rPr>
      </w:pPr>
    </w:p>
    <w:p w14:paraId="1661BD9E" w14:textId="102BE7AC" w:rsidR="00800C2D" w:rsidRPr="00E115BD" w:rsidRDefault="00800C2D">
      <w:pPr>
        <w:widowControl w:val="0"/>
        <w:rPr>
          <w:color w:val="000000"/>
          <w:szCs w:val="22"/>
          <w:u w:val="single"/>
          <w:lang w:val="en-US"/>
        </w:rPr>
      </w:pPr>
      <w:r w:rsidRPr="00E115BD">
        <w:rPr>
          <w:color w:val="000000"/>
          <w:szCs w:val="22"/>
          <w:u w:val="single"/>
          <w:lang w:val="en-US"/>
        </w:rPr>
        <w:t>Special</w:t>
      </w:r>
      <w:r w:rsidR="008635AC">
        <w:rPr>
          <w:color w:val="000000"/>
          <w:szCs w:val="22"/>
          <w:u w:val="single"/>
          <w:lang w:val="en-US"/>
        </w:rPr>
        <w:t xml:space="preserve"> patient </w:t>
      </w:r>
      <w:r w:rsidRPr="00E115BD">
        <w:rPr>
          <w:color w:val="000000"/>
          <w:szCs w:val="22"/>
          <w:u w:val="single"/>
          <w:lang w:val="en-US"/>
        </w:rPr>
        <w:t>populations</w:t>
      </w:r>
    </w:p>
    <w:p w14:paraId="3EB404EE" w14:textId="77777777" w:rsidR="00800C2D" w:rsidRPr="00E43737" w:rsidRDefault="00800C2D">
      <w:pPr>
        <w:widowControl w:val="0"/>
        <w:rPr>
          <w:color w:val="000000"/>
          <w:szCs w:val="22"/>
          <w:u w:val="single"/>
          <w:lang w:val="en-US"/>
        </w:rPr>
      </w:pPr>
    </w:p>
    <w:p w14:paraId="4C7360F7" w14:textId="5C710643" w:rsidR="00AC4BB7" w:rsidRDefault="00800C2D">
      <w:pPr>
        <w:widowControl w:val="0"/>
        <w:rPr>
          <w:i/>
          <w:color w:val="000000"/>
          <w:szCs w:val="22"/>
          <w:lang w:val="en-US"/>
        </w:rPr>
      </w:pPr>
      <w:r w:rsidRPr="00E43737">
        <w:rPr>
          <w:i/>
          <w:color w:val="000000"/>
          <w:szCs w:val="22"/>
          <w:lang w:val="en-US"/>
        </w:rPr>
        <w:t>Hepatic</w:t>
      </w:r>
      <w:r w:rsidR="008635AC">
        <w:rPr>
          <w:i/>
          <w:color w:val="000000"/>
          <w:szCs w:val="22"/>
          <w:lang w:val="en-US"/>
        </w:rPr>
        <w:t xml:space="preserve"> </w:t>
      </w:r>
      <w:r w:rsidRPr="00E43737">
        <w:rPr>
          <w:i/>
          <w:color w:val="000000"/>
          <w:szCs w:val="22"/>
          <w:lang w:val="en-US"/>
        </w:rPr>
        <w:t>impair</w:t>
      </w:r>
      <w:r w:rsidR="00AC4BB7">
        <w:rPr>
          <w:i/>
          <w:color w:val="000000"/>
          <w:szCs w:val="22"/>
          <w:lang w:val="en-US"/>
        </w:rPr>
        <w:t>ment</w:t>
      </w:r>
    </w:p>
    <w:p w14:paraId="015BBF99" w14:textId="77777777" w:rsidR="00800C2D" w:rsidRPr="00E43737" w:rsidRDefault="00800C2D">
      <w:pPr>
        <w:widowControl w:val="0"/>
        <w:rPr>
          <w:snapToGrid w:val="0"/>
          <w:szCs w:val="22"/>
          <w:lang w:val="en-US"/>
        </w:rPr>
      </w:pPr>
      <w:r w:rsidRPr="00E43737">
        <w:rPr>
          <w:color w:val="000000"/>
          <w:szCs w:val="22"/>
          <w:lang w:val="en-US"/>
        </w:rPr>
        <w:t>Pharmacokinetic data has been obtained for abacavir and lamivudine</w:t>
      </w:r>
      <w:r w:rsidR="0059788D">
        <w:rPr>
          <w:color w:val="000000"/>
          <w:szCs w:val="22"/>
          <w:lang w:val="en-US"/>
        </w:rPr>
        <w:t xml:space="preserve"> separately.</w:t>
      </w:r>
    </w:p>
    <w:p w14:paraId="37D1F838" w14:textId="77777777" w:rsidR="00800C2D" w:rsidRPr="00E43737" w:rsidRDefault="00800C2D">
      <w:pPr>
        <w:keepLines/>
        <w:rPr>
          <w:snapToGrid w:val="0"/>
          <w:szCs w:val="22"/>
          <w:lang w:val="en-US"/>
        </w:rPr>
      </w:pPr>
    </w:p>
    <w:p w14:paraId="0D2C598F" w14:textId="3263AA52" w:rsidR="00800C2D" w:rsidRPr="00E43737" w:rsidRDefault="00800C2D">
      <w:pPr>
        <w:keepLines/>
        <w:rPr>
          <w:snapToGrid w:val="0"/>
          <w:color w:val="000000"/>
          <w:szCs w:val="22"/>
          <w:lang w:val="en-US"/>
        </w:rPr>
      </w:pPr>
      <w:r w:rsidRPr="00E43737">
        <w:rPr>
          <w:color w:val="000000"/>
          <w:szCs w:val="22"/>
          <w:lang w:val="en-US"/>
        </w:rPr>
        <w:t xml:space="preserve">Abacavir is </w:t>
      </w:r>
      <w:proofErr w:type="spellStart"/>
      <w:r w:rsidRPr="00E43737">
        <w:rPr>
          <w:color w:val="000000"/>
          <w:szCs w:val="22"/>
          <w:lang w:val="en-US"/>
        </w:rPr>
        <w:t>metabolised</w:t>
      </w:r>
      <w:proofErr w:type="spellEnd"/>
      <w:r w:rsidRPr="00E43737">
        <w:rPr>
          <w:color w:val="000000"/>
          <w:szCs w:val="22"/>
          <w:lang w:val="en-US"/>
        </w:rPr>
        <w:t xml:space="preserve"> primarily by the liver. </w:t>
      </w:r>
      <w:r w:rsidRPr="00E43737">
        <w:rPr>
          <w:snapToGrid w:val="0"/>
          <w:color w:val="000000"/>
          <w:szCs w:val="22"/>
          <w:lang w:val="en-US"/>
        </w:rPr>
        <w:t xml:space="preserve">The pharmacokinetics of abacavir have been studied in </w:t>
      </w:r>
      <w:r w:rsidR="00744EBE">
        <w:rPr>
          <w:snapToGrid w:val="0"/>
          <w:color w:val="000000"/>
          <w:szCs w:val="22"/>
          <w:lang w:val="en-US"/>
        </w:rPr>
        <w:t>patients with mild hepatic impairment (Child-Pugh score 5-6) receiving a single 600 mg dose</w:t>
      </w:r>
      <w:r w:rsidR="002655C8" w:rsidRPr="002655C8">
        <w:rPr>
          <w:color w:val="000000"/>
          <w:szCs w:val="22"/>
          <w:lang w:eastAsia="en-GB"/>
        </w:rPr>
        <w:t xml:space="preserve">; the median (range) AUC </w:t>
      </w:r>
      <w:r w:rsidR="00850D2F" w:rsidRPr="002655C8">
        <w:rPr>
          <w:color w:val="000000"/>
          <w:szCs w:val="22"/>
          <w:lang w:eastAsia="en-GB"/>
        </w:rPr>
        <w:t xml:space="preserve">value </w:t>
      </w:r>
      <w:r w:rsidR="00850D2F">
        <w:rPr>
          <w:color w:val="000000"/>
          <w:szCs w:val="22"/>
          <w:lang w:eastAsia="en-GB"/>
        </w:rPr>
        <w:t>was</w:t>
      </w:r>
      <w:r w:rsidR="008B1468">
        <w:rPr>
          <w:color w:val="000000"/>
          <w:szCs w:val="22"/>
          <w:lang w:eastAsia="en-GB"/>
        </w:rPr>
        <w:t xml:space="preserve"> </w:t>
      </w:r>
      <w:r w:rsidR="002655C8" w:rsidRPr="002655C8">
        <w:rPr>
          <w:color w:val="000000"/>
          <w:szCs w:val="22"/>
          <w:lang w:eastAsia="en-GB"/>
        </w:rPr>
        <w:t>24.1 (10.4 to 54.8)</w:t>
      </w:r>
      <w:ins w:id="101" w:author="Author">
        <w:r w:rsidR="00B02B32">
          <w:rPr>
            <w:color w:val="000000"/>
            <w:szCs w:val="22"/>
            <w:lang w:eastAsia="en-GB"/>
          </w:rPr>
          <w:t> </w:t>
        </w:r>
      </w:ins>
      <w:del w:id="102" w:author="Author">
        <w:r w:rsidR="002655C8" w:rsidRPr="002655C8" w:rsidDel="00B02B32">
          <w:rPr>
            <w:color w:val="000000"/>
            <w:szCs w:val="22"/>
            <w:lang w:eastAsia="en-GB"/>
          </w:rPr>
          <w:delText xml:space="preserve"> </w:delText>
        </w:r>
      </w:del>
      <w:r w:rsidR="003B04ED">
        <w:rPr>
          <w:color w:val="000000"/>
          <w:szCs w:val="22"/>
          <w:lang w:eastAsia="en-GB"/>
        </w:rPr>
        <w:t>µ</w:t>
      </w:r>
      <w:proofErr w:type="spellStart"/>
      <w:r w:rsidR="002655C8" w:rsidRPr="002655C8">
        <w:rPr>
          <w:color w:val="000000"/>
          <w:szCs w:val="22"/>
          <w:lang w:eastAsia="en-GB"/>
        </w:rPr>
        <w:t>g.h</w:t>
      </w:r>
      <w:proofErr w:type="spellEnd"/>
      <w:r w:rsidR="002655C8" w:rsidRPr="002655C8">
        <w:rPr>
          <w:color w:val="000000"/>
          <w:szCs w:val="22"/>
          <w:lang w:eastAsia="en-GB"/>
        </w:rPr>
        <w:t>/m</w:t>
      </w:r>
      <w:r w:rsidR="005155A3">
        <w:rPr>
          <w:color w:val="1F497D" w:themeColor="dark2"/>
          <w:szCs w:val="22"/>
          <w:lang w:eastAsia="en-GB"/>
        </w:rPr>
        <w:t>L</w:t>
      </w:r>
      <w:r w:rsidR="00D53371">
        <w:rPr>
          <w:snapToGrid w:val="0"/>
          <w:color w:val="000000"/>
          <w:szCs w:val="22"/>
          <w:lang w:val="en-US"/>
        </w:rPr>
        <w:t>.</w:t>
      </w:r>
      <w:r w:rsidR="00744EBE">
        <w:rPr>
          <w:snapToGrid w:val="0"/>
          <w:color w:val="000000"/>
          <w:szCs w:val="22"/>
          <w:lang w:val="en-US"/>
        </w:rPr>
        <w:t xml:space="preserve">The results showed that there was a mean </w:t>
      </w:r>
      <w:r w:rsidR="002655C8" w:rsidRPr="002655C8">
        <w:rPr>
          <w:color w:val="000000"/>
          <w:szCs w:val="22"/>
          <w:lang w:eastAsia="en-GB"/>
        </w:rPr>
        <w:t>(90%CI</w:t>
      </w:r>
      <w:r w:rsidR="00850D2F" w:rsidRPr="002655C8">
        <w:rPr>
          <w:color w:val="000000"/>
          <w:szCs w:val="22"/>
          <w:lang w:eastAsia="en-GB"/>
        </w:rPr>
        <w:t xml:space="preserve">) </w:t>
      </w:r>
      <w:r w:rsidR="00850D2F">
        <w:rPr>
          <w:snapToGrid w:val="0"/>
          <w:color w:val="000000"/>
          <w:szCs w:val="22"/>
          <w:lang w:val="en-US"/>
        </w:rPr>
        <w:t>increase</w:t>
      </w:r>
      <w:r w:rsidR="00744EBE">
        <w:rPr>
          <w:snapToGrid w:val="0"/>
          <w:color w:val="000000"/>
          <w:szCs w:val="22"/>
          <w:lang w:val="en-US"/>
        </w:rPr>
        <w:t xml:space="preserve"> of 1.89 fold [1.32; 2.70] in the abacavir AUC, and 1.58 [1.22; 2.04] fold in the elimination half-life. No</w:t>
      </w:r>
      <w:r w:rsidR="002655C8" w:rsidRPr="002655C8">
        <w:rPr>
          <w:color w:val="000000"/>
          <w:szCs w:val="22"/>
          <w:lang w:eastAsia="en-GB"/>
        </w:rPr>
        <w:t xml:space="preserve"> definitive</w:t>
      </w:r>
      <w:r w:rsidR="00744EBE">
        <w:rPr>
          <w:snapToGrid w:val="0"/>
          <w:color w:val="000000"/>
          <w:szCs w:val="22"/>
          <w:lang w:val="en-US"/>
        </w:rPr>
        <w:t xml:space="preserve"> recommendation on dose reduction is possible in patients with mild hepatic impairment </w:t>
      </w:r>
      <w:r w:rsidR="00744EBE">
        <w:rPr>
          <w:snapToGrid w:val="0"/>
          <w:szCs w:val="22"/>
          <w:lang w:val="en-US"/>
        </w:rPr>
        <w:t>due to</w:t>
      </w:r>
      <w:r w:rsidR="00744EBE">
        <w:rPr>
          <w:snapToGrid w:val="0"/>
          <w:color w:val="0000FF"/>
          <w:szCs w:val="22"/>
          <w:lang w:val="en-US"/>
        </w:rPr>
        <w:t xml:space="preserve"> </w:t>
      </w:r>
      <w:r w:rsidR="00744EBE">
        <w:rPr>
          <w:snapToGrid w:val="0"/>
          <w:color w:val="000000"/>
          <w:szCs w:val="22"/>
          <w:lang w:val="en-US"/>
        </w:rPr>
        <w:t>substantial</w:t>
      </w:r>
      <w:r w:rsidR="00744EBE">
        <w:rPr>
          <w:snapToGrid w:val="0"/>
          <w:szCs w:val="22"/>
          <w:lang w:val="en-US"/>
        </w:rPr>
        <w:t xml:space="preserve"> variability of</w:t>
      </w:r>
      <w:r w:rsidRPr="00E43737">
        <w:rPr>
          <w:snapToGrid w:val="0"/>
          <w:szCs w:val="22"/>
          <w:lang w:val="en-US"/>
        </w:rPr>
        <w:t xml:space="preserve"> </w:t>
      </w:r>
      <w:r w:rsidRPr="00E43737">
        <w:rPr>
          <w:snapToGrid w:val="0"/>
          <w:color w:val="000000"/>
          <w:szCs w:val="22"/>
          <w:lang w:val="en-US"/>
        </w:rPr>
        <w:t>abacavir exposure.</w:t>
      </w:r>
    </w:p>
    <w:p w14:paraId="79748063" w14:textId="77777777" w:rsidR="00800C2D" w:rsidRPr="00E43737" w:rsidRDefault="00800C2D">
      <w:pPr>
        <w:rPr>
          <w:snapToGrid w:val="0"/>
          <w:color w:val="000000"/>
          <w:szCs w:val="22"/>
          <w:lang w:val="en-US"/>
        </w:rPr>
      </w:pPr>
    </w:p>
    <w:p w14:paraId="056E5413" w14:textId="77777777" w:rsidR="00800C2D" w:rsidRPr="00E43737" w:rsidRDefault="00800C2D">
      <w:pPr>
        <w:rPr>
          <w:color w:val="000000"/>
          <w:szCs w:val="22"/>
          <w:lang w:val="en-US"/>
        </w:rPr>
      </w:pPr>
      <w:r w:rsidRPr="00E43737">
        <w:rPr>
          <w:color w:val="000000"/>
          <w:szCs w:val="22"/>
          <w:lang w:val="en-US"/>
        </w:rPr>
        <w:t>Data obtained in patients with moderate to severe hepatic impairment show that lamivudine pharmacokinetics are not significantly affected by hepatic dysfunction.</w:t>
      </w:r>
    </w:p>
    <w:p w14:paraId="749C04FC" w14:textId="77777777" w:rsidR="00800C2D" w:rsidRDefault="00800C2D">
      <w:pPr>
        <w:rPr>
          <w:color w:val="000000"/>
          <w:szCs w:val="22"/>
          <w:lang w:val="en-US"/>
        </w:rPr>
      </w:pPr>
    </w:p>
    <w:p w14:paraId="20783E92" w14:textId="77777777" w:rsidR="00C2389A" w:rsidRPr="0059788D" w:rsidRDefault="002655C8">
      <w:pPr>
        <w:rPr>
          <w:color w:val="000000"/>
          <w:szCs w:val="22"/>
        </w:rPr>
      </w:pPr>
      <w:r w:rsidRPr="002655C8">
        <w:rPr>
          <w:color w:val="000000"/>
          <w:szCs w:val="22"/>
        </w:rPr>
        <w:t xml:space="preserve">Based on data obtained for abacavir, </w:t>
      </w:r>
      <w:proofErr w:type="spellStart"/>
      <w:r w:rsidRPr="002655C8">
        <w:rPr>
          <w:color w:val="000000"/>
          <w:szCs w:val="22"/>
        </w:rPr>
        <w:t>Kivexa</w:t>
      </w:r>
      <w:proofErr w:type="spellEnd"/>
      <w:r w:rsidRPr="002655C8">
        <w:rPr>
          <w:color w:val="000000"/>
          <w:szCs w:val="22"/>
        </w:rPr>
        <w:t xml:space="preserve"> is not recommended in patients with moderate or severe hepatic impairment.</w:t>
      </w:r>
    </w:p>
    <w:p w14:paraId="400526CE" w14:textId="77777777" w:rsidR="00C2389A" w:rsidRPr="00E43737" w:rsidRDefault="00C2389A">
      <w:pPr>
        <w:rPr>
          <w:color w:val="000000"/>
          <w:szCs w:val="22"/>
          <w:lang w:val="en-US"/>
        </w:rPr>
      </w:pPr>
    </w:p>
    <w:p w14:paraId="6001A895" w14:textId="7D0FCC85" w:rsidR="00AC4BB7" w:rsidRDefault="00800C2D">
      <w:pPr>
        <w:rPr>
          <w:i/>
          <w:color w:val="000000"/>
          <w:szCs w:val="22"/>
          <w:lang w:val="en-US"/>
        </w:rPr>
      </w:pPr>
      <w:r w:rsidRPr="00E43737">
        <w:rPr>
          <w:i/>
          <w:color w:val="000000"/>
          <w:szCs w:val="22"/>
          <w:lang w:val="en-US"/>
        </w:rPr>
        <w:t>Renal impair</w:t>
      </w:r>
      <w:r w:rsidR="00AC4BB7">
        <w:rPr>
          <w:i/>
          <w:color w:val="000000"/>
          <w:szCs w:val="22"/>
          <w:lang w:val="en-US"/>
        </w:rPr>
        <w:t>ment</w:t>
      </w:r>
    </w:p>
    <w:p w14:paraId="3AAD416F" w14:textId="040120E8" w:rsidR="00800C2D" w:rsidRPr="00E43737" w:rsidRDefault="00800C2D">
      <w:pPr>
        <w:rPr>
          <w:color w:val="000000"/>
          <w:szCs w:val="22"/>
          <w:lang w:val="en-US"/>
        </w:rPr>
      </w:pPr>
      <w:r w:rsidRPr="00E43737">
        <w:rPr>
          <w:color w:val="000000"/>
          <w:szCs w:val="22"/>
          <w:lang w:val="en-US"/>
        </w:rPr>
        <w:t xml:space="preserve">Pharmacokinetic data have been obtained for lamivudine and abacavir alone. Abacavir is primarily </w:t>
      </w:r>
      <w:proofErr w:type="spellStart"/>
      <w:r w:rsidRPr="00E43737">
        <w:rPr>
          <w:color w:val="000000"/>
          <w:szCs w:val="22"/>
          <w:lang w:val="en-US"/>
        </w:rPr>
        <w:t>metabolised</w:t>
      </w:r>
      <w:proofErr w:type="spellEnd"/>
      <w:r w:rsidRPr="00E43737">
        <w:rPr>
          <w:color w:val="000000"/>
          <w:szCs w:val="22"/>
          <w:lang w:val="en-US"/>
        </w:rPr>
        <w:t xml:space="preserve"> by the liver with approximately 2% of abacavir excreted unchanged in the urine. The pharmacokinetics of abacavir in patients with end-stage renal disease is similar to patients with normal renal function. </w:t>
      </w:r>
      <w:r w:rsidRPr="00E43737">
        <w:rPr>
          <w:szCs w:val="22"/>
          <w:lang w:val="en-US"/>
        </w:rPr>
        <w:t xml:space="preserve">Studies with lamivudine show that plasma concentrations (AUC) are increased in patients with renal dysfunction due to decreased clearance. </w:t>
      </w:r>
      <w:proofErr w:type="spellStart"/>
      <w:r w:rsidR="00AC4BB7" w:rsidRPr="00E43737">
        <w:rPr>
          <w:color w:val="000000"/>
          <w:szCs w:val="22"/>
          <w:lang w:val="en-US"/>
        </w:rPr>
        <w:t>Kivexa</w:t>
      </w:r>
      <w:proofErr w:type="spellEnd"/>
      <w:r w:rsidR="00AC4BB7" w:rsidRPr="00E43737">
        <w:rPr>
          <w:color w:val="000000"/>
          <w:szCs w:val="22"/>
          <w:lang w:val="en-US"/>
        </w:rPr>
        <w:t xml:space="preserve"> is not recommended for use in patients with a creatinine clearance &lt; </w:t>
      </w:r>
      <w:r w:rsidR="000E330F">
        <w:rPr>
          <w:color w:val="000000"/>
          <w:szCs w:val="22"/>
          <w:lang w:val="en-US"/>
        </w:rPr>
        <w:t>30</w:t>
      </w:r>
      <w:r w:rsidR="00AC4BB7" w:rsidRPr="00E43737">
        <w:rPr>
          <w:color w:val="000000"/>
          <w:szCs w:val="22"/>
          <w:lang w:val="en-US"/>
        </w:rPr>
        <w:t> m</w:t>
      </w:r>
      <w:r w:rsidR="005155A3">
        <w:rPr>
          <w:color w:val="000000"/>
          <w:szCs w:val="22"/>
          <w:lang w:val="en-US"/>
        </w:rPr>
        <w:t>L</w:t>
      </w:r>
      <w:r w:rsidR="00AC4BB7" w:rsidRPr="00E43737">
        <w:rPr>
          <w:color w:val="000000"/>
          <w:szCs w:val="22"/>
          <w:lang w:val="en-US"/>
        </w:rPr>
        <w:t>/min</w:t>
      </w:r>
      <w:r w:rsidR="00AC4BB7">
        <w:rPr>
          <w:color w:val="000000"/>
          <w:szCs w:val="22"/>
          <w:lang w:val="en-US"/>
        </w:rPr>
        <w:t xml:space="preserve"> as necessary dose adjustment cannot be made</w:t>
      </w:r>
      <w:r w:rsidRPr="00E43737">
        <w:rPr>
          <w:color w:val="000000"/>
          <w:szCs w:val="22"/>
          <w:lang w:val="en-US"/>
        </w:rPr>
        <w:t>.</w:t>
      </w:r>
    </w:p>
    <w:p w14:paraId="23B408FB" w14:textId="77777777" w:rsidR="00800C2D" w:rsidRPr="00E43737" w:rsidRDefault="00800C2D">
      <w:pPr>
        <w:tabs>
          <w:tab w:val="left" w:pos="540"/>
        </w:tabs>
        <w:rPr>
          <w:b/>
          <w:i/>
          <w:color w:val="000000"/>
          <w:szCs w:val="22"/>
          <w:lang w:val="en-US"/>
        </w:rPr>
      </w:pPr>
    </w:p>
    <w:p w14:paraId="61BCF877" w14:textId="6973F65E" w:rsidR="00AC4BB7" w:rsidRDefault="00800C2D">
      <w:pPr>
        <w:tabs>
          <w:tab w:val="left" w:pos="540"/>
        </w:tabs>
        <w:rPr>
          <w:color w:val="000000"/>
          <w:szCs w:val="22"/>
          <w:lang w:val="en-US"/>
        </w:rPr>
      </w:pPr>
      <w:r w:rsidRPr="00E43737">
        <w:rPr>
          <w:i/>
          <w:color w:val="000000"/>
          <w:szCs w:val="22"/>
          <w:lang w:val="en-US"/>
        </w:rPr>
        <w:t>Elderly</w:t>
      </w:r>
    </w:p>
    <w:p w14:paraId="2994DDA0" w14:textId="77777777" w:rsidR="00800C2D" w:rsidRPr="00606692" w:rsidRDefault="00800C2D">
      <w:pPr>
        <w:tabs>
          <w:tab w:val="left" w:pos="540"/>
        </w:tabs>
        <w:rPr>
          <w:szCs w:val="22"/>
          <w:lang w:val="en-US"/>
        </w:rPr>
      </w:pPr>
      <w:r w:rsidRPr="00606692">
        <w:rPr>
          <w:szCs w:val="22"/>
          <w:lang w:val="en-US"/>
        </w:rPr>
        <w:t>No pharmacokinetic data are available in patients over 65 years of age.</w:t>
      </w:r>
    </w:p>
    <w:p w14:paraId="4F070849" w14:textId="77777777" w:rsidR="00E24654" w:rsidRPr="00606692" w:rsidRDefault="00E24654">
      <w:pPr>
        <w:tabs>
          <w:tab w:val="left" w:pos="540"/>
        </w:tabs>
        <w:rPr>
          <w:szCs w:val="22"/>
          <w:lang w:val="en-US"/>
        </w:rPr>
      </w:pPr>
    </w:p>
    <w:p w14:paraId="2E2B7BFC" w14:textId="20BF6418" w:rsidR="006A399B" w:rsidRPr="00606692" w:rsidRDefault="00FA52BD" w:rsidP="00A53B93">
      <w:pPr>
        <w:ind w:right="-1"/>
        <w:rPr>
          <w:i/>
        </w:rPr>
      </w:pPr>
      <w:r w:rsidRPr="00606692">
        <w:rPr>
          <w:i/>
          <w:szCs w:val="22"/>
          <w:lang w:val="en-US"/>
        </w:rPr>
        <w:t>Children</w:t>
      </w:r>
    </w:p>
    <w:p w14:paraId="55404C76" w14:textId="3A581390" w:rsidR="00E24654" w:rsidRPr="00606692" w:rsidRDefault="00E24654" w:rsidP="00E24654">
      <w:r w:rsidRPr="00606692">
        <w:t>Abacavir is rapidly and well</w:t>
      </w:r>
      <w:r w:rsidR="00FA52BD" w:rsidRPr="00606692">
        <w:t xml:space="preserve"> absorbed from</w:t>
      </w:r>
      <w:r w:rsidRPr="00606692">
        <w:t xml:space="preserve"> </w:t>
      </w:r>
      <w:r w:rsidR="000D2298" w:rsidRPr="00606692">
        <w:t>oral</w:t>
      </w:r>
      <w:r w:rsidR="002443B5" w:rsidRPr="00606692">
        <w:t xml:space="preserve"> formulations when </w:t>
      </w:r>
      <w:r w:rsidRPr="00606692">
        <w:t>administered to children. Paediatric pharmacokinetic studies have demonstrated that once daily dosing provides equivalent AUC</w:t>
      </w:r>
      <w:r w:rsidRPr="00606692">
        <w:rPr>
          <w:szCs w:val="22"/>
          <w:vertAlign w:val="subscript"/>
        </w:rPr>
        <w:t>24</w:t>
      </w:r>
      <w:r w:rsidRPr="00606692">
        <w:t xml:space="preserve"> to twice daily dosing of the same total daily dose for both oral solution and tablet formulations. </w:t>
      </w:r>
    </w:p>
    <w:p w14:paraId="1EC22382" w14:textId="77777777" w:rsidR="007E7028" w:rsidRPr="00606692" w:rsidRDefault="007E7028" w:rsidP="00E24654"/>
    <w:p w14:paraId="590161BC" w14:textId="696FAE6E" w:rsidR="00732BF7" w:rsidRPr="00606692" w:rsidRDefault="00E24654" w:rsidP="00052508">
      <w:pPr>
        <w:autoSpaceDE w:val="0"/>
        <w:autoSpaceDN w:val="0"/>
        <w:adjustRightInd w:val="0"/>
      </w:pPr>
      <w:r w:rsidRPr="00606692">
        <w:t xml:space="preserve">The absolute bioavailability of lamivudine (approximately 58 to 66%) was lower and more variable in paediatric patients under 12 years of age. </w:t>
      </w:r>
      <w:r w:rsidR="00DE1316" w:rsidRPr="00606692">
        <w:t>However, p</w:t>
      </w:r>
      <w:r w:rsidRPr="00606692">
        <w:t>aediatric pharmacokinetic stu</w:t>
      </w:r>
      <w:r w:rsidR="00DE1316" w:rsidRPr="00606692">
        <w:t>dies with</w:t>
      </w:r>
      <w:r w:rsidRPr="00606692">
        <w:t xml:space="preserve"> tablet formulations have demonstrated that once daily dosing provides equivalent AUC</w:t>
      </w:r>
      <w:r w:rsidRPr="00606692">
        <w:rPr>
          <w:vertAlign w:val="subscript"/>
        </w:rPr>
        <w:t xml:space="preserve">24 </w:t>
      </w:r>
      <w:r w:rsidRPr="00606692">
        <w:t xml:space="preserve">to twice daily dosing of the same total daily dose. </w:t>
      </w:r>
    </w:p>
    <w:p w14:paraId="250F57E5" w14:textId="77777777" w:rsidR="00800C2D" w:rsidRPr="00606692" w:rsidRDefault="00800C2D">
      <w:pPr>
        <w:tabs>
          <w:tab w:val="left" w:pos="540"/>
        </w:tabs>
        <w:rPr>
          <w:szCs w:val="22"/>
          <w:lang w:val="en-US"/>
        </w:rPr>
      </w:pPr>
    </w:p>
    <w:p w14:paraId="58ABA390" w14:textId="77777777" w:rsidR="00800C2D" w:rsidRPr="00606692" w:rsidRDefault="00800C2D" w:rsidP="00A73E33">
      <w:pPr>
        <w:keepNext/>
        <w:rPr>
          <w:b/>
          <w:szCs w:val="22"/>
          <w:lang w:val="en-US"/>
        </w:rPr>
      </w:pPr>
      <w:r w:rsidRPr="00606692">
        <w:rPr>
          <w:b/>
          <w:szCs w:val="22"/>
          <w:lang w:val="en-US"/>
        </w:rPr>
        <w:t>5.3</w:t>
      </w:r>
      <w:r w:rsidRPr="00606692">
        <w:rPr>
          <w:b/>
          <w:szCs w:val="22"/>
          <w:lang w:val="en-US"/>
        </w:rPr>
        <w:tab/>
        <w:t>Preclinical safety data</w:t>
      </w:r>
    </w:p>
    <w:p w14:paraId="4BAEAE11" w14:textId="77777777" w:rsidR="00800C2D" w:rsidRPr="00E43737" w:rsidRDefault="00800C2D" w:rsidP="002D4723">
      <w:pPr>
        <w:keepNext/>
        <w:rPr>
          <w:b/>
          <w:color w:val="000000"/>
          <w:szCs w:val="22"/>
          <w:lang w:val="en-US"/>
        </w:rPr>
      </w:pPr>
    </w:p>
    <w:p w14:paraId="0758AB74" w14:textId="77777777" w:rsidR="00800C2D" w:rsidRPr="00E43737" w:rsidRDefault="00800C2D" w:rsidP="002D4723">
      <w:pPr>
        <w:keepNext/>
        <w:rPr>
          <w:i/>
          <w:color w:val="000000"/>
          <w:szCs w:val="22"/>
          <w:u w:val="single"/>
          <w:lang w:val="en-US"/>
        </w:rPr>
      </w:pPr>
      <w:r w:rsidRPr="00E43737">
        <w:rPr>
          <w:color w:val="000000"/>
          <w:szCs w:val="22"/>
          <w:lang w:val="en-US"/>
        </w:rPr>
        <w:t xml:space="preserve">With the exception of a negative </w:t>
      </w:r>
      <w:r w:rsidRPr="00E43737">
        <w:rPr>
          <w:i/>
          <w:color w:val="000000"/>
          <w:szCs w:val="22"/>
          <w:lang w:val="en-US"/>
        </w:rPr>
        <w:t>in vivo</w:t>
      </w:r>
      <w:r w:rsidRPr="00E43737">
        <w:rPr>
          <w:color w:val="000000"/>
          <w:szCs w:val="22"/>
          <w:lang w:val="en-US"/>
        </w:rPr>
        <w:t xml:space="preserve"> rat micronucleus test, there are no data available on the effects of the combination of abacavir and lamivudine in animals.</w:t>
      </w:r>
      <w:r w:rsidRPr="00E43737">
        <w:rPr>
          <w:i/>
          <w:color w:val="000000"/>
          <w:szCs w:val="22"/>
          <w:u w:val="single"/>
          <w:lang w:val="en-US"/>
        </w:rPr>
        <w:t xml:space="preserve"> </w:t>
      </w:r>
    </w:p>
    <w:p w14:paraId="6FB63C7B" w14:textId="77777777" w:rsidR="00800C2D" w:rsidRPr="00E43737" w:rsidRDefault="00800C2D">
      <w:pPr>
        <w:keepNext/>
        <w:rPr>
          <w:color w:val="000000"/>
          <w:szCs w:val="22"/>
          <w:lang w:val="en-US"/>
        </w:rPr>
      </w:pPr>
    </w:p>
    <w:p w14:paraId="3D3B357E" w14:textId="77777777" w:rsidR="00800C2D" w:rsidRPr="00AC4BB7" w:rsidRDefault="00800C2D">
      <w:pPr>
        <w:keepNext/>
        <w:rPr>
          <w:color w:val="000000"/>
          <w:szCs w:val="22"/>
          <w:u w:val="single"/>
          <w:lang w:val="en-US"/>
        </w:rPr>
      </w:pPr>
      <w:r w:rsidRPr="00AC4BB7">
        <w:rPr>
          <w:color w:val="000000"/>
          <w:szCs w:val="22"/>
          <w:u w:val="single"/>
          <w:lang w:val="en-US"/>
        </w:rPr>
        <w:t>Mutagenicity and carcinogenicity</w:t>
      </w:r>
    </w:p>
    <w:p w14:paraId="237FF186" w14:textId="77777777" w:rsidR="00800C2D" w:rsidRPr="00E43737" w:rsidRDefault="00800C2D">
      <w:pPr>
        <w:keepNext/>
        <w:rPr>
          <w:i/>
          <w:color w:val="000000"/>
          <w:szCs w:val="22"/>
          <w:u w:val="single"/>
          <w:lang w:val="en-US"/>
        </w:rPr>
      </w:pPr>
    </w:p>
    <w:p w14:paraId="7E6177D8" w14:textId="77777777" w:rsidR="00800C2D" w:rsidRPr="00E43737" w:rsidRDefault="00800C2D">
      <w:pPr>
        <w:rPr>
          <w:color w:val="000000"/>
          <w:szCs w:val="22"/>
          <w:lang w:val="en-US"/>
        </w:rPr>
      </w:pPr>
      <w:r w:rsidRPr="00E43737">
        <w:rPr>
          <w:color w:val="000000"/>
          <w:szCs w:val="22"/>
          <w:lang w:val="en-US"/>
        </w:rPr>
        <w:t xml:space="preserve">Neither abacavir nor lamivudine were mutagenic in bacterial tests, but </w:t>
      </w:r>
      <w:r w:rsidR="00552951" w:rsidRPr="00E43737">
        <w:rPr>
          <w:color w:val="000000"/>
          <w:szCs w:val="22"/>
          <w:lang w:val="en-US"/>
        </w:rPr>
        <w:t>consistent with other</w:t>
      </w:r>
      <w:r w:rsidRPr="00E43737">
        <w:rPr>
          <w:color w:val="000000"/>
          <w:szCs w:val="22"/>
          <w:lang w:val="en-US"/>
        </w:rPr>
        <w:t xml:space="preserve"> nucleoside analogues</w:t>
      </w:r>
      <w:r w:rsidR="00552951" w:rsidRPr="00E43737">
        <w:rPr>
          <w:rFonts w:eastAsia="Calibri"/>
          <w:color w:val="000000"/>
          <w:lang w:val="en-US"/>
        </w:rPr>
        <w:t xml:space="preserve">, </w:t>
      </w:r>
      <w:r w:rsidR="00AC4BB7">
        <w:rPr>
          <w:rFonts w:eastAsia="Calibri"/>
          <w:color w:val="000000"/>
          <w:lang w:val="en-US"/>
        </w:rPr>
        <w:t xml:space="preserve">they </w:t>
      </w:r>
      <w:r w:rsidR="00552951" w:rsidRPr="00E43737">
        <w:rPr>
          <w:color w:val="000000"/>
        </w:rPr>
        <w:t>inhibit cellular DNA replication in</w:t>
      </w:r>
      <w:r w:rsidRPr="00E43737">
        <w:rPr>
          <w:color w:val="000000"/>
          <w:szCs w:val="22"/>
          <w:lang w:val="en-US"/>
        </w:rPr>
        <w:t xml:space="preserve"> </w:t>
      </w:r>
      <w:r w:rsidRPr="00E43737">
        <w:rPr>
          <w:i/>
          <w:color w:val="000000"/>
          <w:szCs w:val="22"/>
          <w:lang w:val="en-US"/>
        </w:rPr>
        <w:t>in vitro</w:t>
      </w:r>
      <w:r w:rsidRPr="00E43737">
        <w:rPr>
          <w:color w:val="000000"/>
          <w:szCs w:val="22"/>
          <w:lang w:val="en-US"/>
        </w:rPr>
        <w:t xml:space="preserve"> mammalian tests such as the mouse lymphoma assay. The results of an </w:t>
      </w:r>
      <w:r w:rsidRPr="00E43737">
        <w:rPr>
          <w:i/>
          <w:color w:val="000000"/>
          <w:szCs w:val="22"/>
          <w:lang w:val="en-US"/>
        </w:rPr>
        <w:t>in vivo</w:t>
      </w:r>
      <w:r w:rsidRPr="00E43737">
        <w:rPr>
          <w:color w:val="000000"/>
          <w:szCs w:val="22"/>
          <w:lang w:val="en-US"/>
        </w:rPr>
        <w:t xml:space="preserve"> rat micronucleus test with abacavir and lamivudine in combination were negative. </w:t>
      </w:r>
    </w:p>
    <w:p w14:paraId="7C3F9552" w14:textId="77777777" w:rsidR="00800C2D" w:rsidRPr="00E43737" w:rsidRDefault="00800C2D">
      <w:pPr>
        <w:rPr>
          <w:color w:val="000000"/>
          <w:szCs w:val="22"/>
          <w:lang w:val="en-US"/>
        </w:rPr>
      </w:pPr>
    </w:p>
    <w:p w14:paraId="2E5074BC" w14:textId="77777777" w:rsidR="00800C2D" w:rsidRPr="00E43737" w:rsidRDefault="00800C2D">
      <w:pPr>
        <w:rPr>
          <w:color w:val="000000"/>
          <w:szCs w:val="22"/>
          <w:lang w:val="en-US"/>
        </w:rPr>
      </w:pPr>
      <w:r w:rsidRPr="00E43737">
        <w:rPr>
          <w:color w:val="000000"/>
          <w:szCs w:val="22"/>
          <w:lang w:val="en-US"/>
        </w:rPr>
        <w:t xml:space="preserve">Lamivudine has not shown any genotoxic activity in the </w:t>
      </w:r>
      <w:r w:rsidRPr="00E43737">
        <w:rPr>
          <w:i/>
          <w:color w:val="000000"/>
          <w:szCs w:val="22"/>
          <w:lang w:val="en-US"/>
        </w:rPr>
        <w:t>in vivo</w:t>
      </w:r>
      <w:r w:rsidRPr="00E43737">
        <w:rPr>
          <w:color w:val="000000"/>
          <w:szCs w:val="22"/>
          <w:lang w:val="en-US"/>
        </w:rPr>
        <w:t xml:space="preserve"> studies at doses that gave plasma concentrations up to 40</w:t>
      </w:r>
      <w:r w:rsidR="00552951" w:rsidRPr="00E43737">
        <w:rPr>
          <w:color w:val="000000"/>
          <w:szCs w:val="22"/>
          <w:lang w:val="en-US"/>
        </w:rPr>
        <w:t>-50</w:t>
      </w:r>
      <w:r w:rsidRPr="00E43737">
        <w:rPr>
          <w:color w:val="000000"/>
          <w:szCs w:val="22"/>
          <w:lang w:val="en-US"/>
        </w:rPr>
        <w:t> times higher than clinical plasma concentrations. Abacavir has a weak potential to cause</w:t>
      </w:r>
      <w:r w:rsidRPr="00E43737">
        <w:rPr>
          <w:snapToGrid w:val="0"/>
          <w:color w:val="000000"/>
          <w:szCs w:val="22"/>
          <w:lang w:val="en-US"/>
        </w:rPr>
        <w:t xml:space="preserve"> chromosomal damage</w:t>
      </w:r>
      <w:r w:rsidRPr="00E43737">
        <w:rPr>
          <w:color w:val="000000"/>
          <w:szCs w:val="22"/>
          <w:lang w:val="en-US"/>
        </w:rPr>
        <w:t xml:space="preserve"> both </w:t>
      </w:r>
      <w:r w:rsidRPr="00E43737">
        <w:rPr>
          <w:i/>
          <w:color w:val="000000"/>
          <w:szCs w:val="22"/>
          <w:lang w:val="en-US"/>
        </w:rPr>
        <w:t>in vitro</w:t>
      </w:r>
      <w:r w:rsidRPr="00E43737">
        <w:rPr>
          <w:color w:val="000000"/>
          <w:szCs w:val="22"/>
          <w:lang w:val="en-US"/>
        </w:rPr>
        <w:t xml:space="preserve"> and </w:t>
      </w:r>
      <w:r w:rsidRPr="00E43737">
        <w:rPr>
          <w:i/>
          <w:color w:val="000000"/>
          <w:szCs w:val="22"/>
          <w:lang w:val="en-US"/>
        </w:rPr>
        <w:t>in vivo</w:t>
      </w:r>
      <w:r w:rsidRPr="00E43737">
        <w:rPr>
          <w:color w:val="000000"/>
          <w:szCs w:val="22"/>
          <w:lang w:val="en-US"/>
        </w:rPr>
        <w:t xml:space="preserve"> at high tested concentrations. </w:t>
      </w:r>
    </w:p>
    <w:p w14:paraId="5F9B1335" w14:textId="77777777" w:rsidR="00800C2D" w:rsidRPr="00E43737" w:rsidRDefault="00800C2D">
      <w:pPr>
        <w:rPr>
          <w:color w:val="000000"/>
          <w:szCs w:val="22"/>
          <w:lang w:val="en-US"/>
        </w:rPr>
      </w:pPr>
    </w:p>
    <w:p w14:paraId="5B3CB9F6" w14:textId="77777777" w:rsidR="00800C2D" w:rsidRPr="00E43737" w:rsidRDefault="00800C2D">
      <w:pPr>
        <w:rPr>
          <w:snapToGrid w:val="0"/>
          <w:color w:val="000000"/>
          <w:szCs w:val="22"/>
          <w:lang w:val="en-US"/>
        </w:rPr>
      </w:pPr>
      <w:r w:rsidRPr="00E43737">
        <w:rPr>
          <w:color w:val="000000"/>
          <w:szCs w:val="22"/>
          <w:lang w:val="en-US"/>
        </w:rPr>
        <w:t>The carcinogenic potential of a combination of abacavir and lamivudine has not been tested. In long</w:t>
      </w:r>
      <w:r w:rsidR="003E7D07">
        <w:rPr>
          <w:color w:val="000000"/>
          <w:szCs w:val="22"/>
          <w:lang w:val="en-US"/>
        </w:rPr>
        <w:noBreakHyphen/>
      </w:r>
      <w:r w:rsidRPr="00E43737">
        <w:rPr>
          <w:color w:val="000000"/>
          <w:szCs w:val="22"/>
          <w:lang w:val="en-US"/>
        </w:rPr>
        <w:t xml:space="preserve">term oral carcinogenicity studies in rats and mice, lamivudine did not show any carcinogenic potential. </w:t>
      </w:r>
      <w:r w:rsidRPr="00E43737">
        <w:rPr>
          <w:snapToGrid w:val="0"/>
          <w:color w:val="000000"/>
          <w:szCs w:val="22"/>
          <w:lang w:val="en-US"/>
        </w:rPr>
        <w:t>Carcinogenicity studies with orally administered abacavir</w:t>
      </w:r>
      <w:r w:rsidRPr="00E43737">
        <w:rPr>
          <w:snapToGrid w:val="0"/>
          <w:color w:val="0000FF"/>
          <w:szCs w:val="22"/>
          <w:lang w:val="en-US"/>
        </w:rPr>
        <w:t xml:space="preserve"> </w:t>
      </w:r>
      <w:r w:rsidRPr="00E43737">
        <w:rPr>
          <w:snapToGrid w:val="0"/>
          <w:color w:val="000000"/>
          <w:szCs w:val="22"/>
          <w:lang w:val="en-US"/>
        </w:rPr>
        <w:t xml:space="preserve">in mice and rats showed an increase in the incidence of malignant and non-malignant </w:t>
      </w:r>
      <w:proofErr w:type="spellStart"/>
      <w:r w:rsidRPr="00E43737">
        <w:rPr>
          <w:snapToGrid w:val="0"/>
          <w:color w:val="000000"/>
          <w:szCs w:val="22"/>
          <w:lang w:val="en-US"/>
        </w:rPr>
        <w:t>tumours</w:t>
      </w:r>
      <w:proofErr w:type="spellEnd"/>
      <w:r w:rsidRPr="00E43737">
        <w:rPr>
          <w:snapToGrid w:val="0"/>
          <w:color w:val="000000"/>
          <w:szCs w:val="22"/>
          <w:lang w:val="en-US"/>
        </w:rPr>
        <w:t xml:space="preserve">. Malignant </w:t>
      </w:r>
      <w:proofErr w:type="spellStart"/>
      <w:r w:rsidRPr="00E43737">
        <w:rPr>
          <w:snapToGrid w:val="0"/>
          <w:color w:val="000000"/>
          <w:szCs w:val="22"/>
          <w:lang w:val="en-US"/>
        </w:rPr>
        <w:t>tumours</w:t>
      </w:r>
      <w:proofErr w:type="spellEnd"/>
      <w:r w:rsidRPr="00E43737">
        <w:rPr>
          <w:snapToGrid w:val="0"/>
          <w:color w:val="000000"/>
          <w:szCs w:val="22"/>
          <w:lang w:val="en-US"/>
        </w:rPr>
        <w:t xml:space="preserve"> occurred in the preputial gland of males and the clitoral gland of females of both species, and in rats in the thyroid gland of males and in the liver, urinary bladder, lymph nodes and the subcutis of females. </w:t>
      </w:r>
    </w:p>
    <w:p w14:paraId="43B6E6D0" w14:textId="77777777" w:rsidR="00800C2D" w:rsidRPr="00E43737" w:rsidRDefault="00800C2D">
      <w:pPr>
        <w:rPr>
          <w:snapToGrid w:val="0"/>
          <w:color w:val="000000"/>
          <w:szCs w:val="22"/>
          <w:lang w:val="en-US"/>
        </w:rPr>
      </w:pPr>
    </w:p>
    <w:p w14:paraId="5AC1883C" w14:textId="77777777" w:rsidR="00800C2D" w:rsidRPr="00E43737" w:rsidRDefault="00800C2D">
      <w:pPr>
        <w:rPr>
          <w:snapToGrid w:val="0"/>
          <w:color w:val="000000"/>
          <w:szCs w:val="22"/>
          <w:lang w:val="en-US"/>
        </w:rPr>
      </w:pPr>
      <w:r w:rsidRPr="00E43737">
        <w:rPr>
          <w:snapToGrid w:val="0"/>
          <w:color w:val="000000"/>
          <w:szCs w:val="22"/>
          <w:lang w:val="en-US"/>
        </w:rPr>
        <w:t xml:space="preserve">The majority of these </w:t>
      </w:r>
      <w:proofErr w:type="spellStart"/>
      <w:r w:rsidRPr="00E43737">
        <w:rPr>
          <w:snapToGrid w:val="0"/>
          <w:color w:val="000000"/>
          <w:szCs w:val="22"/>
          <w:lang w:val="en-US"/>
        </w:rPr>
        <w:t>tumours</w:t>
      </w:r>
      <w:proofErr w:type="spellEnd"/>
      <w:r w:rsidRPr="00E43737">
        <w:rPr>
          <w:snapToGrid w:val="0"/>
          <w:color w:val="000000"/>
          <w:szCs w:val="22"/>
          <w:lang w:val="en-US"/>
        </w:rPr>
        <w:t xml:space="preserve"> occurred at the highest abacavir dose of 330 mg/kg/day in mice and 600 mg/kg/day in rats. The exception was the preputial gland </w:t>
      </w:r>
      <w:proofErr w:type="spellStart"/>
      <w:r w:rsidRPr="00E43737">
        <w:rPr>
          <w:snapToGrid w:val="0"/>
          <w:color w:val="000000"/>
          <w:szCs w:val="22"/>
          <w:lang w:val="en-US"/>
        </w:rPr>
        <w:t>tumour</w:t>
      </w:r>
      <w:proofErr w:type="spellEnd"/>
      <w:r w:rsidRPr="00E43737">
        <w:rPr>
          <w:snapToGrid w:val="0"/>
          <w:color w:val="000000"/>
          <w:szCs w:val="22"/>
          <w:lang w:val="en-US"/>
        </w:rPr>
        <w:t xml:space="preserve"> which occurred at a dose of 110 mg/kg in mice. The systemic exposure at the no effect level in mice and rats was equivalent to 3 and 7 times the human systemic exposure during therapy. While the </w:t>
      </w:r>
      <w:r w:rsidR="00552951" w:rsidRPr="00E43737">
        <w:rPr>
          <w:snapToGrid w:val="0"/>
          <w:color w:val="000000"/>
          <w:szCs w:val="22"/>
          <w:lang w:val="en-US"/>
        </w:rPr>
        <w:t>clinical relevance of these findings</w:t>
      </w:r>
      <w:r w:rsidRPr="00E43737">
        <w:rPr>
          <w:snapToGrid w:val="0"/>
          <w:color w:val="000000"/>
          <w:szCs w:val="22"/>
          <w:lang w:val="en-US"/>
        </w:rPr>
        <w:t xml:space="preserve"> is unknown, these data suggest that a carcinogenic risk to humans is outweighed by the potential clinical benefit.</w:t>
      </w:r>
    </w:p>
    <w:p w14:paraId="4D945B5C" w14:textId="77777777" w:rsidR="00800C2D" w:rsidRPr="00E43737" w:rsidRDefault="00800C2D">
      <w:pPr>
        <w:rPr>
          <w:snapToGrid w:val="0"/>
          <w:color w:val="000000"/>
          <w:szCs w:val="22"/>
          <w:lang w:val="en-US"/>
        </w:rPr>
      </w:pPr>
    </w:p>
    <w:p w14:paraId="4F81B209" w14:textId="77777777" w:rsidR="00800C2D" w:rsidRPr="00AC4BB7" w:rsidRDefault="00800C2D">
      <w:pPr>
        <w:keepNext/>
        <w:rPr>
          <w:snapToGrid w:val="0"/>
          <w:color w:val="000000"/>
          <w:szCs w:val="22"/>
          <w:lang w:val="en-US"/>
        </w:rPr>
      </w:pPr>
      <w:r w:rsidRPr="00AC4BB7">
        <w:rPr>
          <w:snapToGrid w:val="0"/>
          <w:color w:val="000000"/>
          <w:szCs w:val="22"/>
          <w:u w:val="single"/>
          <w:lang w:val="en-US"/>
        </w:rPr>
        <w:t>Repeat-dose toxicity</w:t>
      </w:r>
      <w:r w:rsidRPr="00AC4BB7">
        <w:rPr>
          <w:snapToGrid w:val="0"/>
          <w:color w:val="000000"/>
          <w:szCs w:val="22"/>
          <w:lang w:val="en-US"/>
        </w:rPr>
        <w:t xml:space="preserve"> </w:t>
      </w:r>
    </w:p>
    <w:p w14:paraId="3D97E666" w14:textId="77777777" w:rsidR="00800C2D" w:rsidRPr="00E43737" w:rsidRDefault="00800C2D">
      <w:pPr>
        <w:keepNext/>
        <w:rPr>
          <w:snapToGrid w:val="0"/>
          <w:color w:val="000000"/>
          <w:szCs w:val="22"/>
          <w:lang w:val="en-US"/>
        </w:rPr>
      </w:pPr>
    </w:p>
    <w:p w14:paraId="076EBCD0" w14:textId="77777777" w:rsidR="00800C2D" w:rsidRPr="00E43737" w:rsidRDefault="00800C2D">
      <w:pPr>
        <w:keepNext/>
        <w:rPr>
          <w:snapToGrid w:val="0"/>
          <w:color w:val="000000"/>
          <w:szCs w:val="22"/>
          <w:lang w:val="en-US"/>
        </w:rPr>
      </w:pPr>
      <w:r w:rsidRPr="00E43737">
        <w:rPr>
          <w:snapToGrid w:val="0"/>
          <w:color w:val="000000"/>
          <w:szCs w:val="22"/>
          <w:lang w:val="en-US"/>
        </w:rPr>
        <w:t xml:space="preserve">In toxicology studies abacavir was shown to increase liver weights in rats and monkeys. The clinical relevance of this is unknown. There is no evidence from clinical studies that abacavir is hepatotoxic. Additionally, autoinduction of abacavir metabolism or induction of the metabolism of other medicinal products hepatically </w:t>
      </w:r>
      <w:proofErr w:type="spellStart"/>
      <w:r w:rsidRPr="00E43737">
        <w:rPr>
          <w:snapToGrid w:val="0"/>
          <w:color w:val="000000"/>
          <w:szCs w:val="22"/>
          <w:lang w:val="en-US"/>
        </w:rPr>
        <w:t>metabolised</w:t>
      </w:r>
      <w:proofErr w:type="spellEnd"/>
      <w:r w:rsidRPr="00E43737">
        <w:rPr>
          <w:snapToGrid w:val="0"/>
          <w:color w:val="000000"/>
          <w:szCs w:val="22"/>
          <w:lang w:val="en-US"/>
        </w:rPr>
        <w:t xml:space="preserve"> has not been observed in man.</w:t>
      </w:r>
    </w:p>
    <w:p w14:paraId="3E4E1E4D" w14:textId="77777777" w:rsidR="00800C2D" w:rsidRPr="00E43737" w:rsidRDefault="00800C2D">
      <w:pPr>
        <w:rPr>
          <w:snapToGrid w:val="0"/>
          <w:color w:val="000000"/>
          <w:szCs w:val="22"/>
          <w:lang w:val="en-US"/>
        </w:rPr>
      </w:pPr>
    </w:p>
    <w:p w14:paraId="55ED464A" w14:textId="77777777" w:rsidR="00800C2D" w:rsidRPr="00E43737" w:rsidRDefault="00800C2D">
      <w:pPr>
        <w:rPr>
          <w:snapToGrid w:val="0"/>
          <w:color w:val="000000"/>
          <w:szCs w:val="22"/>
          <w:lang w:val="en-US"/>
        </w:rPr>
      </w:pPr>
      <w:r w:rsidRPr="00E43737">
        <w:rPr>
          <w:snapToGrid w:val="0"/>
          <w:color w:val="000000"/>
          <w:szCs w:val="22"/>
          <w:lang w:val="en-US"/>
        </w:rPr>
        <w:t>Mild myocardial degeneration in the heart of mice and rats was observed following administration of abacavir for two years. The systemic exposures were equivalent to 7 to 24 times the expected systemic exposure in humans. The clinical relevance of this finding has not been determined.</w:t>
      </w:r>
    </w:p>
    <w:p w14:paraId="0AAE6851" w14:textId="77777777" w:rsidR="00800C2D" w:rsidRPr="00E43737" w:rsidRDefault="00800C2D">
      <w:pPr>
        <w:rPr>
          <w:snapToGrid w:val="0"/>
          <w:color w:val="000000"/>
          <w:szCs w:val="22"/>
          <w:lang w:val="en-US"/>
        </w:rPr>
      </w:pPr>
    </w:p>
    <w:p w14:paraId="5FE4A053" w14:textId="77777777" w:rsidR="00800C2D" w:rsidRPr="00AC4BB7" w:rsidRDefault="00800C2D" w:rsidP="00A53B93">
      <w:pPr>
        <w:keepNext/>
        <w:rPr>
          <w:color w:val="000000"/>
          <w:szCs w:val="22"/>
          <w:u w:val="single"/>
          <w:lang w:val="en-US"/>
        </w:rPr>
      </w:pPr>
      <w:r w:rsidRPr="00AC4BB7">
        <w:rPr>
          <w:color w:val="000000"/>
          <w:szCs w:val="22"/>
          <w:u w:val="single"/>
          <w:lang w:val="en-US"/>
        </w:rPr>
        <w:lastRenderedPageBreak/>
        <w:t>Reproductive toxicology</w:t>
      </w:r>
    </w:p>
    <w:p w14:paraId="60E77322" w14:textId="77777777" w:rsidR="00800C2D" w:rsidRPr="00E43737" w:rsidRDefault="00800C2D" w:rsidP="00A53B93">
      <w:pPr>
        <w:keepNext/>
        <w:rPr>
          <w:color w:val="000000"/>
          <w:szCs w:val="22"/>
          <w:lang w:val="en-US"/>
        </w:rPr>
      </w:pPr>
    </w:p>
    <w:p w14:paraId="2A38B72B" w14:textId="77777777" w:rsidR="00800C2D" w:rsidRPr="00E43737" w:rsidRDefault="00800C2D" w:rsidP="00A53B93">
      <w:pPr>
        <w:keepNext/>
        <w:rPr>
          <w:color w:val="000000"/>
          <w:szCs w:val="22"/>
          <w:lang w:val="en-US"/>
        </w:rPr>
      </w:pPr>
      <w:r w:rsidRPr="00E43737">
        <w:rPr>
          <w:color w:val="000000"/>
          <w:szCs w:val="22"/>
          <w:lang w:val="en-US"/>
        </w:rPr>
        <w:t>In reproductive toxicity studies in animals, lamivudine and abacavir were shown to cross the placenta.</w:t>
      </w:r>
    </w:p>
    <w:p w14:paraId="5CD7C1F7" w14:textId="77777777" w:rsidR="00800C2D" w:rsidRPr="00E43737" w:rsidRDefault="00800C2D">
      <w:pPr>
        <w:rPr>
          <w:color w:val="000000"/>
          <w:szCs w:val="22"/>
          <w:lang w:val="en-US"/>
        </w:rPr>
      </w:pPr>
    </w:p>
    <w:p w14:paraId="5C38F64C" w14:textId="77777777" w:rsidR="00800C2D" w:rsidRPr="00E43737" w:rsidRDefault="00800C2D">
      <w:pPr>
        <w:rPr>
          <w:color w:val="000000"/>
          <w:szCs w:val="22"/>
          <w:lang w:val="en-US"/>
        </w:rPr>
      </w:pPr>
      <w:r w:rsidRPr="00E43737">
        <w:rPr>
          <w:color w:val="000000"/>
          <w:szCs w:val="22"/>
          <w:lang w:val="en-US"/>
        </w:rPr>
        <w:t>Lamivudine was not teratogenic in animal studies but there were indications of an increase in early embryonic deaths in rabbits at relatively low systemic exposures, comparable to those achieved in humans. A similar effect was not seen in rats even at very high systemic exposure.</w:t>
      </w:r>
    </w:p>
    <w:p w14:paraId="104DAC16" w14:textId="77777777" w:rsidR="00800C2D" w:rsidRPr="00E43737" w:rsidRDefault="00800C2D">
      <w:pPr>
        <w:rPr>
          <w:color w:val="000000"/>
          <w:szCs w:val="22"/>
          <w:lang w:val="en-US"/>
        </w:rPr>
      </w:pPr>
    </w:p>
    <w:p w14:paraId="0ECF7FBE" w14:textId="77777777" w:rsidR="00800C2D" w:rsidRPr="00E43737" w:rsidRDefault="00800C2D">
      <w:pPr>
        <w:rPr>
          <w:color w:val="000000"/>
          <w:szCs w:val="22"/>
          <w:lang w:val="en-US"/>
        </w:rPr>
      </w:pPr>
      <w:r w:rsidRPr="00E43737">
        <w:rPr>
          <w:color w:val="000000"/>
          <w:szCs w:val="22"/>
          <w:lang w:val="en-US"/>
        </w:rPr>
        <w:t xml:space="preserve">Abacavir demonstrated toxicity to the developing embryo and </w:t>
      </w:r>
      <w:proofErr w:type="spellStart"/>
      <w:r w:rsidRPr="00E43737">
        <w:rPr>
          <w:color w:val="000000"/>
          <w:szCs w:val="22"/>
          <w:lang w:val="en-US"/>
        </w:rPr>
        <w:t>foetus</w:t>
      </w:r>
      <w:proofErr w:type="spellEnd"/>
      <w:r w:rsidRPr="00E43737">
        <w:rPr>
          <w:color w:val="000000"/>
          <w:szCs w:val="22"/>
          <w:lang w:val="en-US"/>
        </w:rPr>
        <w:t xml:space="preserve"> in rats, but not in rabbits. These findings included decreased </w:t>
      </w:r>
      <w:proofErr w:type="spellStart"/>
      <w:r w:rsidRPr="00E43737">
        <w:rPr>
          <w:color w:val="000000"/>
          <w:szCs w:val="22"/>
          <w:lang w:val="en-US"/>
        </w:rPr>
        <w:t>foetal</w:t>
      </w:r>
      <w:proofErr w:type="spellEnd"/>
      <w:r w:rsidRPr="00E43737">
        <w:rPr>
          <w:color w:val="000000"/>
          <w:szCs w:val="22"/>
          <w:lang w:val="en-US"/>
        </w:rPr>
        <w:t xml:space="preserve"> body weight, </w:t>
      </w:r>
      <w:proofErr w:type="spellStart"/>
      <w:r w:rsidRPr="00E43737">
        <w:rPr>
          <w:color w:val="000000"/>
          <w:szCs w:val="22"/>
          <w:lang w:val="en-US"/>
        </w:rPr>
        <w:t>foetal</w:t>
      </w:r>
      <w:proofErr w:type="spellEnd"/>
      <w:r w:rsidRPr="00E43737">
        <w:rPr>
          <w:color w:val="000000"/>
          <w:szCs w:val="22"/>
          <w:lang w:val="en-US"/>
        </w:rPr>
        <w:t xml:space="preserve"> oedema, and an increase in skeletal variations/malformations, early intra-uterine deaths and still births. No conclusion can be drawn with regard to the teratogenic potential of abacavir because of this embryo-</w:t>
      </w:r>
      <w:proofErr w:type="spellStart"/>
      <w:r w:rsidRPr="00E43737">
        <w:rPr>
          <w:color w:val="000000"/>
          <w:szCs w:val="22"/>
          <w:lang w:val="en-US"/>
        </w:rPr>
        <w:t>foetal</w:t>
      </w:r>
      <w:proofErr w:type="spellEnd"/>
      <w:r w:rsidRPr="00E43737">
        <w:rPr>
          <w:color w:val="000000"/>
          <w:szCs w:val="22"/>
          <w:lang w:val="en-US"/>
        </w:rPr>
        <w:t xml:space="preserve"> toxicity.</w:t>
      </w:r>
    </w:p>
    <w:p w14:paraId="496454E5" w14:textId="77777777" w:rsidR="00800C2D" w:rsidRPr="00E43737" w:rsidRDefault="00800C2D">
      <w:pPr>
        <w:rPr>
          <w:color w:val="000000"/>
          <w:szCs w:val="22"/>
          <w:lang w:val="en-US"/>
        </w:rPr>
      </w:pPr>
    </w:p>
    <w:p w14:paraId="2919A9DD" w14:textId="77777777" w:rsidR="00800C2D" w:rsidRPr="00E43737" w:rsidRDefault="00800C2D">
      <w:pPr>
        <w:rPr>
          <w:color w:val="000000"/>
          <w:szCs w:val="22"/>
          <w:lang w:val="en-US"/>
        </w:rPr>
      </w:pPr>
      <w:r w:rsidRPr="00E43737">
        <w:rPr>
          <w:color w:val="000000"/>
          <w:szCs w:val="22"/>
          <w:lang w:val="en-US"/>
        </w:rPr>
        <w:t>A fertility study in rats has shown that abacavir and lamivudine had no effect on male or female fertility.</w:t>
      </w:r>
    </w:p>
    <w:p w14:paraId="58964080" w14:textId="77777777" w:rsidR="00800C2D" w:rsidRPr="00E43737" w:rsidRDefault="00800C2D">
      <w:pPr>
        <w:rPr>
          <w:color w:val="000000"/>
          <w:szCs w:val="22"/>
          <w:lang w:val="en-US"/>
        </w:rPr>
      </w:pPr>
    </w:p>
    <w:p w14:paraId="173557B4" w14:textId="77777777" w:rsidR="00800C2D" w:rsidRPr="00E43737" w:rsidRDefault="00800C2D">
      <w:pPr>
        <w:rPr>
          <w:color w:val="000000"/>
          <w:szCs w:val="22"/>
          <w:lang w:val="en-US"/>
        </w:rPr>
      </w:pPr>
    </w:p>
    <w:p w14:paraId="747248C3" w14:textId="77777777" w:rsidR="00800C2D" w:rsidRPr="00E43737" w:rsidRDefault="00800C2D">
      <w:pPr>
        <w:keepNext/>
        <w:keepLines/>
        <w:widowControl w:val="0"/>
        <w:rPr>
          <w:b/>
          <w:caps/>
          <w:color w:val="000000"/>
          <w:szCs w:val="22"/>
          <w:lang w:val="en-US"/>
        </w:rPr>
      </w:pPr>
      <w:r w:rsidRPr="00E43737">
        <w:rPr>
          <w:b/>
          <w:color w:val="000000"/>
          <w:szCs w:val="22"/>
          <w:lang w:val="en-US"/>
        </w:rPr>
        <w:t>6.</w:t>
      </w:r>
      <w:r w:rsidRPr="00E43737">
        <w:rPr>
          <w:b/>
          <w:color w:val="000000"/>
          <w:szCs w:val="22"/>
          <w:lang w:val="en-US"/>
        </w:rPr>
        <w:tab/>
      </w:r>
      <w:r w:rsidRPr="00E43737">
        <w:rPr>
          <w:b/>
          <w:caps/>
          <w:color w:val="000000"/>
          <w:szCs w:val="22"/>
          <w:lang w:val="en-US"/>
        </w:rPr>
        <w:t>Pharmaceutical particulars</w:t>
      </w:r>
    </w:p>
    <w:p w14:paraId="5F5E5FC4" w14:textId="77777777" w:rsidR="00800C2D" w:rsidRPr="00E43737" w:rsidRDefault="00800C2D">
      <w:pPr>
        <w:rPr>
          <w:caps/>
          <w:color w:val="000000"/>
          <w:szCs w:val="22"/>
          <w:lang w:val="en-US"/>
        </w:rPr>
      </w:pPr>
    </w:p>
    <w:p w14:paraId="428CD704" w14:textId="77777777" w:rsidR="00800C2D" w:rsidRPr="00E43737" w:rsidRDefault="00800C2D">
      <w:pPr>
        <w:rPr>
          <w:i/>
          <w:color w:val="000000"/>
          <w:szCs w:val="22"/>
          <w:lang w:val="en-US"/>
        </w:rPr>
      </w:pPr>
      <w:r w:rsidRPr="00E43737">
        <w:rPr>
          <w:b/>
          <w:color w:val="000000"/>
          <w:szCs w:val="22"/>
          <w:lang w:val="en-US"/>
        </w:rPr>
        <w:t>6.1</w:t>
      </w:r>
      <w:r w:rsidRPr="00E43737">
        <w:rPr>
          <w:b/>
          <w:color w:val="000000"/>
          <w:szCs w:val="22"/>
          <w:lang w:val="en-US"/>
        </w:rPr>
        <w:tab/>
        <w:t xml:space="preserve">List of excipients  </w:t>
      </w:r>
    </w:p>
    <w:p w14:paraId="3021951D" w14:textId="77777777" w:rsidR="00800C2D" w:rsidRPr="00E43737" w:rsidRDefault="00800C2D">
      <w:pPr>
        <w:rPr>
          <w:color w:val="000000"/>
          <w:szCs w:val="22"/>
          <w:lang w:val="en-US"/>
        </w:rPr>
      </w:pPr>
    </w:p>
    <w:p w14:paraId="13623927" w14:textId="6C1FC78A" w:rsidR="00800C2D" w:rsidRDefault="00AC4BB7">
      <w:pPr>
        <w:rPr>
          <w:color w:val="000000"/>
          <w:szCs w:val="22"/>
          <w:u w:val="single"/>
        </w:rPr>
      </w:pPr>
      <w:r w:rsidRPr="00AC4BB7">
        <w:rPr>
          <w:color w:val="000000"/>
          <w:szCs w:val="22"/>
          <w:u w:val="single"/>
        </w:rPr>
        <w:t xml:space="preserve">Tablet </w:t>
      </w:r>
      <w:r w:rsidR="00800C2D" w:rsidRPr="00AC4BB7">
        <w:rPr>
          <w:color w:val="000000"/>
          <w:szCs w:val="22"/>
          <w:u w:val="single"/>
        </w:rPr>
        <w:t>Core</w:t>
      </w:r>
    </w:p>
    <w:p w14:paraId="1A36D9DE" w14:textId="77777777" w:rsidR="00C702AE" w:rsidRPr="00E43737" w:rsidRDefault="00C702AE">
      <w:pPr>
        <w:rPr>
          <w:color w:val="000000"/>
          <w:szCs w:val="22"/>
        </w:rPr>
      </w:pPr>
    </w:p>
    <w:p w14:paraId="3A3748D0" w14:textId="77777777" w:rsidR="00800C2D" w:rsidRPr="00E43737" w:rsidRDefault="00800C2D">
      <w:pPr>
        <w:rPr>
          <w:szCs w:val="22"/>
        </w:rPr>
      </w:pPr>
      <w:r w:rsidRPr="00E43737">
        <w:rPr>
          <w:szCs w:val="22"/>
        </w:rPr>
        <w:t xml:space="preserve">magnesium stearate </w:t>
      </w:r>
    </w:p>
    <w:p w14:paraId="75F11D84" w14:textId="77777777" w:rsidR="00800C2D" w:rsidRPr="00E43737" w:rsidRDefault="00800C2D">
      <w:pPr>
        <w:rPr>
          <w:szCs w:val="22"/>
        </w:rPr>
      </w:pPr>
      <w:r w:rsidRPr="00E43737">
        <w:rPr>
          <w:szCs w:val="22"/>
        </w:rPr>
        <w:t>microcrystalline cellulose</w:t>
      </w:r>
    </w:p>
    <w:p w14:paraId="3E063582" w14:textId="77777777" w:rsidR="00800C2D" w:rsidRPr="00E43737" w:rsidRDefault="00800C2D">
      <w:pPr>
        <w:rPr>
          <w:szCs w:val="22"/>
          <w:lang w:val="en-US"/>
        </w:rPr>
      </w:pPr>
      <w:r w:rsidRPr="00E43737">
        <w:rPr>
          <w:szCs w:val="22"/>
          <w:lang w:val="en-US"/>
        </w:rPr>
        <w:t>sodium starch glycollate</w:t>
      </w:r>
    </w:p>
    <w:p w14:paraId="0F3F8D14" w14:textId="77777777" w:rsidR="00800C2D" w:rsidRPr="00E43737" w:rsidRDefault="00800C2D">
      <w:pPr>
        <w:rPr>
          <w:color w:val="000000"/>
          <w:szCs w:val="22"/>
          <w:lang w:val="en-US"/>
        </w:rPr>
      </w:pPr>
    </w:p>
    <w:p w14:paraId="1413EB5F" w14:textId="4550E04E" w:rsidR="00800C2D" w:rsidRDefault="00AC4BB7">
      <w:pPr>
        <w:rPr>
          <w:color w:val="000000"/>
          <w:szCs w:val="22"/>
          <w:u w:val="single"/>
          <w:lang w:val="en-US"/>
        </w:rPr>
      </w:pPr>
      <w:r w:rsidRPr="00AC4BB7">
        <w:rPr>
          <w:color w:val="000000"/>
          <w:szCs w:val="22"/>
          <w:u w:val="single"/>
          <w:lang w:val="en-US"/>
        </w:rPr>
        <w:t xml:space="preserve">Tablet </w:t>
      </w:r>
      <w:r w:rsidR="00800C2D" w:rsidRPr="00AC4BB7">
        <w:rPr>
          <w:color w:val="000000"/>
          <w:szCs w:val="22"/>
          <w:u w:val="single"/>
          <w:lang w:val="en-US"/>
        </w:rPr>
        <w:t>Coating</w:t>
      </w:r>
    </w:p>
    <w:p w14:paraId="4AB9F530" w14:textId="77777777" w:rsidR="00C702AE" w:rsidRPr="00E43737" w:rsidRDefault="00C702AE">
      <w:pPr>
        <w:rPr>
          <w:color w:val="000000"/>
          <w:szCs w:val="22"/>
          <w:lang w:val="en-US"/>
        </w:rPr>
      </w:pPr>
    </w:p>
    <w:p w14:paraId="5B394A57" w14:textId="77777777" w:rsidR="00800C2D" w:rsidRPr="00E43737" w:rsidRDefault="00800C2D">
      <w:pPr>
        <w:rPr>
          <w:color w:val="000000"/>
          <w:szCs w:val="22"/>
          <w:lang w:val="en-US"/>
        </w:rPr>
      </w:pPr>
      <w:r w:rsidRPr="00E43737">
        <w:rPr>
          <w:color w:val="000000"/>
          <w:szCs w:val="22"/>
          <w:lang w:val="en-US"/>
        </w:rPr>
        <w:t xml:space="preserve">Opadry Orange </w:t>
      </w:r>
      <w:r w:rsidRPr="00E43737">
        <w:rPr>
          <w:snapToGrid w:val="0"/>
          <w:szCs w:val="22"/>
          <w:lang w:val="en-US"/>
        </w:rPr>
        <w:t>YS-1-13065-A</w:t>
      </w:r>
      <w:r w:rsidRPr="00E43737">
        <w:rPr>
          <w:color w:val="000000"/>
          <w:szCs w:val="22"/>
          <w:lang w:val="en-US"/>
        </w:rPr>
        <w:t xml:space="preserve"> containing: </w:t>
      </w:r>
    </w:p>
    <w:p w14:paraId="3FE5D99A" w14:textId="77777777" w:rsidR="00800C2D" w:rsidRPr="00E43737" w:rsidRDefault="00800C2D">
      <w:pPr>
        <w:rPr>
          <w:color w:val="000000"/>
          <w:szCs w:val="22"/>
          <w:lang w:val="it-IT"/>
        </w:rPr>
      </w:pPr>
      <w:r w:rsidRPr="00E43737">
        <w:rPr>
          <w:color w:val="000000"/>
          <w:szCs w:val="22"/>
          <w:lang w:val="it-IT"/>
        </w:rPr>
        <w:t xml:space="preserve">hypromellose </w:t>
      </w:r>
    </w:p>
    <w:p w14:paraId="6FD9B54B" w14:textId="77777777" w:rsidR="00800C2D" w:rsidRPr="00E43737" w:rsidRDefault="00800C2D">
      <w:pPr>
        <w:rPr>
          <w:snapToGrid w:val="0"/>
          <w:szCs w:val="22"/>
          <w:lang w:val="it-IT"/>
        </w:rPr>
      </w:pPr>
      <w:r w:rsidRPr="00E43737">
        <w:rPr>
          <w:snapToGrid w:val="0"/>
          <w:szCs w:val="22"/>
          <w:lang w:val="it-IT"/>
        </w:rPr>
        <w:t>titanium dioxide</w:t>
      </w:r>
      <w:del w:id="103" w:author="Author">
        <w:r w:rsidRPr="00E43737" w:rsidDel="008E2931">
          <w:rPr>
            <w:snapToGrid w:val="0"/>
            <w:szCs w:val="22"/>
            <w:lang w:val="it-IT"/>
          </w:rPr>
          <w:delText xml:space="preserve">  </w:delText>
        </w:r>
      </w:del>
    </w:p>
    <w:p w14:paraId="0E0D01F9" w14:textId="77777777" w:rsidR="00AC4BB7" w:rsidRDefault="00800C2D">
      <w:pPr>
        <w:rPr>
          <w:snapToGrid w:val="0"/>
          <w:szCs w:val="22"/>
          <w:lang w:val="it-IT"/>
        </w:rPr>
      </w:pPr>
      <w:r w:rsidRPr="00E43737">
        <w:rPr>
          <w:snapToGrid w:val="0"/>
          <w:szCs w:val="22"/>
          <w:lang w:val="it-IT"/>
        </w:rPr>
        <w:t xml:space="preserve">macrogol 400 </w:t>
      </w:r>
    </w:p>
    <w:p w14:paraId="24116D86" w14:textId="77777777" w:rsidR="00800C2D" w:rsidRPr="00E43737" w:rsidRDefault="00800C2D">
      <w:pPr>
        <w:rPr>
          <w:snapToGrid w:val="0"/>
          <w:szCs w:val="22"/>
          <w:lang w:val="it-IT"/>
        </w:rPr>
      </w:pPr>
      <w:r w:rsidRPr="00E43737">
        <w:rPr>
          <w:snapToGrid w:val="0"/>
          <w:szCs w:val="22"/>
          <w:lang w:val="it-IT"/>
        </w:rPr>
        <w:t>polysorbate 80</w:t>
      </w:r>
    </w:p>
    <w:p w14:paraId="4BA36CC5" w14:textId="77777777" w:rsidR="00800C2D" w:rsidRPr="00E43737" w:rsidRDefault="00800C2D">
      <w:pPr>
        <w:rPr>
          <w:snapToGrid w:val="0"/>
          <w:szCs w:val="22"/>
          <w:lang w:val="en-US"/>
        </w:rPr>
      </w:pPr>
      <w:r w:rsidRPr="00E43737">
        <w:rPr>
          <w:snapToGrid w:val="0"/>
          <w:szCs w:val="22"/>
          <w:lang w:val="en-US"/>
        </w:rPr>
        <w:t xml:space="preserve">sunset yellow </w:t>
      </w:r>
      <w:r w:rsidR="00AC4BB7">
        <w:rPr>
          <w:snapToGrid w:val="0"/>
          <w:szCs w:val="22"/>
          <w:lang w:val="en-US"/>
        </w:rPr>
        <w:t>FCF</w:t>
      </w:r>
      <w:r w:rsidRPr="00E43737">
        <w:rPr>
          <w:snapToGrid w:val="0"/>
          <w:szCs w:val="22"/>
          <w:lang w:val="en-US"/>
        </w:rPr>
        <w:t xml:space="preserve"> (E110)</w:t>
      </w:r>
    </w:p>
    <w:p w14:paraId="57909928" w14:textId="77777777" w:rsidR="00800C2D" w:rsidRPr="00E43737" w:rsidRDefault="00800C2D">
      <w:pPr>
        <w:rPr>
          <w:b/>
          <w:color w:val="000000"/>
          <w:szCs w:val="22"/>
          <w:lang w:val="en-US"/>
        </w:rPr>
      </w:pPr>
    </w:p>
    <w:p w14:paraId="61507A55" w14:textId="77777777" w:rsidR="00800C2D" w:rsidRPr="00E43737" w:rsidRDefault="00800C2D">
      <w:pPr>
        <w:rPr>
          <w:b/>
          <w:color w:val="000000"/>
          <w:szCs w:val="22"/>
          <w:lang w:val="en-US"/>
        </w:rPr>
      </w:pPr>
      <w:r w:rsidRPr="00E43737">
        <w:rPr>
          <w:b/>
          <w:color w:val="000000"/>
          <w:szCs w:val="22"/>
          <w:lang w:val="en-US"/>
        </w:rPr>
        <w:t>6.2</w:t>
      </w:r>
      <w:r w:rsidRPr="00E43737">
        <w:rPr>
          <w:b/>
          <w:color w:val="000000"/>
          <w:szCs w:val="22"/>
          <w:lang w:val="en-US"/>
        </w:rPr>
        <w:tab/>
        <w:t>Incompatibilities</w:t>
      </w:r>
    </w:p>
    <w:p w14:paraId="6771F0CF" w14:textId="77777777" w:rsidR="00800C2D" w:rsidRPr="00E43737" w:rsidRDefault="00800C2D">
      <w:pPr>
        <w:rPr>
          <w:color w:val="000000"/>
          <w:szCs w:val="22"/>
          <w:lang w:val="en-US"/>
        </w:rPr>
      </w:pPr>
    </w:p>
    <w:p w14:paraId="19301E8D" w14:textId="77777777" w:rsidR="00800C2D" w:rsidRPr="00E43737" w:rsidRDefault="00800C2D">
      <w:pPr>
        <w:rPr>
          <w:color w:val="000000"/>
          <w:szCs w:val="22"/>
          <w:lang w:val="en-US"/>
        </w:rPr>
      </w:pPr>
      <w:r w:rsidRPr="00E43737">
        <w:rPr>
          <w:color w:val="000000"/>
          <w:szCs w:val="22"/>
          <w:lang w:val="en-US"/>
        </w:rPr>
        <w:t>Not applicable.</w:t>
      </w:r>
    </w:p>
    <w:p w14:paraId="6610C988" w14:textId="77777777" w:rsidR="00800C2D" w:rsidRPr="00E43737" w:rsidRDefault="00800C2D">
      <w:pPr>
        <w:rPr>
          <w:color w:val="000000"/>
          <w:szCs w:val="22"/>
          <w:lang w:val="en-US"/>
        </w:rPr>
      </w:pPr>
    </w:p>
    <w:p w14:paraId="2D105D18" w14:textId="77777777" w:rsidR="00800C2D" w:rsidRPr="00E43737" w:rsidRDefault="00A9052D">
      <w:pPr>
        <w:rPr>
          <w:b/>
          <w:color w:val="000000"/>
          <w:szCs w:val="22"/>
          <w:lang w:val="en-US"/>
        </w:rPr>
      </w:pPr>
      <w:r>
        <w:rPr>
          <w:b/>
          <w:color w:val="000000"/>
          <w:szCs w:val="22"/>
          <w:lang w:val="en-US"/>
        </w:rPr>
        <w:t>6.3</w:t>
      </w:r>
      <w:r>
        <w:rPr>
          <w:b/>
          <w:color w:val="000000"/>
          <w:szCs w:val="22"/>
          <w:lang w:val="en-US"/>
        </w:rPr>
        <w:tab/>
        <w:t>Shelf-</w:t>
      </w:r>
      <w:r w:rsidR="00800C2D" w:rsidRPr="00E43737">
        <w:rPr>
          <w:b/>
          <w:color w:val="000000"/>
          <w:szCs w:val="22"/>
          <w:lang w:val="en-US"/>
        </w:rPr>
        <w:t>life</w:t>
      </w:r>
    </w:p>
    <w:p w14:paraId="67D030C4" w14:textId="77777777" w:rsidR="00800C2D" w:rsidRPr="00E43737" w:rsidRDefault="00800C2D">
      <w:pPr>
        <w:rPr>
          <w:color w:val="000000"/>
          <w:szCs w:val="22"/>
          <w:lang w:val="en-US"/>
        </w:rPr>
      </w:pPr>
    </w:p>
    <w:p w14:paraId="38EBC13F" w14:textId="77777777" w:rsidR="00800C2D" w:rsidRPr="00E43737" w:rsidRDefault="00800C2D">
      <w:pPr>
        <w:rPr>
          <w:b/>
          <w:i/>
          <w:color w:val="000000"/>
          <w:szCs w:val="22"/>
          <w:lang w:val="en-US"/>
        </w:rPr>
      </w:pPr>
      <w:r w:rsidRPr="00E43737">
        <w:rPr>
          <w:color w:val="000000"/>
          <w:szCs w:val="22"/>
          <w:lang w:val="en-US"/>
        </w:rPr>
        <w:t>3 years.</w:t>
      </w:r>
    </w:p>
    <w:p w14:paraId="476152E5" w14:textId="77777777" w:rsidR="00800C2D" w:rsidRPr="00E43737" w:rsidRDefault="00800C2D">
      <w:pPr>
        <w:rPr>
          <w:color w:val="000000"/>
          <w:szCs w:val="22"/>
          <w:lang w:val="en-US"/>
        </w:rPr>
      </w:pPr>
    </w:p>
    <w:p w14:paraId="7BB60031" w14:textId="77777777" w:rsidR="00800C2D" w:rsidRPr="00E43737" w:rsidRDefault="00800C2D">
      <w:pPr>
        <w:rPr>
          <w:b/>
          <w:color w:val="000000"/>
          <w:szCs w:val="22"/>
          <w:lang w:val="en-US"/>
        </w:rPr>
      </w:pPr>
      <w:r w:rsidRPr="00E43737">
        <w:rPr>
          <w:b/>
          <w:color w:val="000000"/>
          <w:szCs w:val="22"/>
          <w:lang w:val="en-US"/>
        </w:rPr>
        <w:t>6.4</w:t>
      </w:r>
      <w:r w:rsidRPr="00E43737">
        <w:rPr>
          <w:b/>
          <w:color w:val="000000"/>
          <w:szCs w:val="22"/>
          <w:lang w:val="en-US"/>
        </w:rPr>
        <w:tab/>
        <w:t>Special precautions for storage</w:t>
      </w:r>
    </w:p>
    <w:p w14:paraId="10325250" w14:textId="77777777" w:rsidR="00800C2D" w:rsidRPr="00E43737" w:rsidRDefault="00800C2D">
      <w:pPr>
        <w:rPr>
          <w:color w:val="000000"/>
          <w:szCs w:val="22"/>
          <w:lang w:val="en-US"/>
        </w:rPr>
      </w:pPr>
    </w:p>
    <w:p w14:paraId="758C79F0" w14:textId="77777777" w:rsidR="00800C2D" w:rsidRPr="00E43737" w:rsidRDefault="00800C2D">
      <w:pPr>
        <w:rPr>
          <w:color w:val="000000"/>
          <w:szCs w:val="22"/>
          <w:lang w:val="en-US"/>
        </w:rPr>
      </w:pPr>
      <w:r w:rsidRPr="00E43737">
        <w:rPr>
          <w:color w:val="000000"/>
          <w:szCs w:val="22"/>
          <w:lang w:val="en-US"/>
        </w:rPr>
        <w:t xml:space="preserve">Do not store above 30ºC. </w:t>
      </w:r>
    </w:p>
    <w:p w14:paraId="292ED2D7" w14:textId="77777777" w:rsidR="00800C2D" w:rsidRPr="00E43737" w:rsidRDefault="00800C2D">
      <w:pPr>
        <w:rPr>
          <w:color w:val="000000"/>
          <w:szCs w:val="22"/>
          <w:lang w:val="en-US"/>
        </w:rPr>
      </w:pPr>
    </w:p>
    <w:p w14:paraId="045B5641" w14:textId="77777777" w:rsidR="00800C2D" w:rsidRPr="00E43737" w:rsidRDefault="00800C2D">
      <w:pPr>
        <w:keepNext/>
        <w:rPr>
          <w:b/>
          <w:color w:val="000000"/>
          <w:szCs w:val="22"/>
          <w:lang w:val="en-US"/>
        </w:rPr>
      </w:pPr>
      <w:r w:rsidRPr="00E43737">
        <w:rPr>
          <w:b/>
          <w:color w:val="000000"/>
          <w:szCs w:val="22"/>
          <w:lang w:val="en-US"/>
        </w:rPr>
        <w:lastRenderedPageBreak/>
        <w:t>6.5</w:t>
      </w:r>
      <w:r w:rsidRPr="00E43737">
        <w:rPr>
          <w:b/>
          <w:color w:val="000000"/>
          <w:szCs w:val="22"/>
          <w:lang w:val="en-US"/>
        </w:rPr>
        <w:tab/>
        <w:t>Nature and contents of container</w:t>
      </w:r>
    </w:p>
    <w:p w14:paraId="3F08AE6A" w14:textId="77777777" w:rsidR="00800C2D" w:rsidRPr="00E43737" w:rsidRDefault="00800C2D">
      <w:pPr>
        <w:keepNext/>
        <w:rPr>
          <w:color w:val="000000"/>
          <w:szCs w:val="22"/>
          <w:lang w:val="en-US"/>
        </w:rPr>
      </w:pPr>
    </w:p>
    <w:p w14:paraId="4B17F831" w14:textId="12E04452" w:rsidR="00800C2D" w:rsidRDefault="00800C2D">
      <w:pPr>
        <w:keepNext/>
        <w:rPr>
          <w:szCs w:val="22"/>
          <w:lang w:val="en-US"/>
        </w:rPr>
      </w:pPr>
      <w:r w:rsidRPr="00E43737">
        <w:rPr>
          <w:szCs w:val="22"/>
          <w:lang w:val="en-US"/>
        </w:rPr>
        <w:t>30 tablets in opaque white (PVC/PVDC</w:t>
      </w:r>
      <w:r w:rsidR="00753BBF">
        <w:rPr>
          <w:szCs w:val="22"/>
          <w:lang w:val="en-US"/>
        </w:rPr>
        <w:t>-</w:t>
      </w:r>
      <w:proofErr w:type="spellStart"/>
      <w:r w:rsidRPr="00E43737">
        <w:rPr>
          <w:szCs w:val="22"/>
          <w:lang w:val="en-US"/>
        </w:rPr>
        <w:t>Aluminium</w:t>
      </w:r>
      <w:proofErr w:type="spellEnd"/>
      <w:r w:rsidR="00FB5B67">
        <w:rPr>
          <w:szCs w:val="22"/>
          <w:lang w:val="en-US"/>
        </w:rPr>
        <w:t>/Paper</w:t>
      </w:r>
      <w:r w:rsidRPr="00E43737">
        <w:rPr>
          <w:szCs w:val="22"/>
          <w:lang w:val="en-US"/>
        </w:rPr>
        <w:t>)</w:t>
      </w:r>
      <w:r w:rsidR="00FB5B67">
        <w:rPr>
          <w:szCs w:val="22"/>
          <w:lang w:val="en-US"/>
        </w:rPr>
        <w:t xml:space="preserve"> </w:t>
      </w:r>
      <w:r w:rsidR="005E578C" w:rsidRPr="00F13733">
        <w:rPr>
          <w:bCs/>
          <w:iCs/>
        </w:rPr>
        <w:t>child-resistant</w:t>
      </w:r>
      <w:r w:rsidR="00FB5B67" w:rsidRPr="00F13733">
        <w:rPr>
          <w:b/>
          <w:bCs/>
          <w:i/>
          <w:iCs/>
        </w:rPr>
        <w:t xml:space="preserve"> </w:t>
      </w:r>
      <w:r w:rsidRPr="00F13733">
        <w:rPr>
          <w:szCs w:val="22"/>
          <w:lang w:val="en-US"/>
        </w:rPr>
        <w:t xml:space="preserve">blister packs Multipacks </w:t>
      </w:r>
      <w:r w:rsidR="00AC4BB7" w:rsidRPr="00F13733">
        <w:rPr>
          <w:szCs w:val="22"/>
          <w:lang w:val="en-US"/>
        </w:rPr>
        <w:t xml:space="preserve">containing </w:t>
      </w:r>
      <w:r w:rsidRPr="00F13733">
        <w:rPr>
          <w:szCs w:val="22"/>
          <w:lang w:val="en-US"/>
        </w:rPr>
        <w:t>90 (3 packs of 30) tablets in opaque white (PVC/PVDC</w:t>
      </w:r>
      <w:r w:rsidR="00FB5B67" w:rsidRPr="00F13733">
        <w:rPr>
          <w:szCs w:val="22"/>
          <w:lang w:val="en-US"/>
        </w:rPr>
        <w:t>-</w:t>
      </w:r>
      <w:proofErr w:type="spellStart"/>
      <w:r w:rsidRPr="00F13733">
        <w:rPr>
          <w:szCs w:val="22"/>
          <w:lang w:val="en-US"/>
        </w:rPr>
        <w:t>Aluminium</w:t>
      </w:r>
      <w:proofErr w:type="spellEnd"/>
      <w:r w:rsidR="00FB5B67" w:rsidRPr="00F13733">
        <w:rPr>
          <w:szCs w:val="22"/>
          <w:lang w:val="en-US"/>
        </w:rPr>
        <w:t>/Paper</w:t>
      </w:r>
      <w:r w:rsidRPr="00F13733">
        <w:rPr>
          <w:szCs w:val="22"/>
          <w:lang w:val="en-US"/>
        </w:rPr>
        <w:t xml:space="preserve">) </w:t>
      </w:r>
      <w:r w:rsidR="00FB5B67" w:rsidRPr="00F13733">
        <w:rPr>
          <w:bCs/>
          <w:iCs/>
        </w:rPr>
        <w:t>child-resistant</w:t>
      </w:r>
      <w:r w:rsidR="00FB5B67">
        <w:rPr>
          <w:b/>
          <w:bCs/>
          <w:i/>
          <w:iCs/>
          <w:color w:val="FF0000"/>
        </w:rPr>
        <w:t xml:space="preserve"> </w:t>
      </w:r>
      <w:r w:rsidRPr="00E43737">
        <w:rPr>
          <w:szCs w:val="22"/>
          <w:lang w:val="en-US"/>
        </w:rPr>
        <w:t xml:space="preserve">blister packs. </w:t>
      </w:r>
    </w:p>
    <w:p w14:paraId="719947EA" w14:textId="77777777" w:rsidR="00AC4BB7" w:rsidRPr="00E43737" w:rsidRDefault="00AC4BB7">
      <w:pPr>
        <w:keepNext/>
        <w:rPr>
          <w:szCs w:val="22"/>
          <w:lang w:val="en-US"/>
        </w:rPr>
      </w:pPr>
    </w:p>
    <w:p w14:paraId="2068CD3A" w14:textId="77777777" w:rsidR="00800C2D" w:rsidRPr="00E43737" w:rsidRDefault="00800C2D">
      <w:pPr>
        <w:keepNext/>
        <w:rPr>
          <w:color w:val="000000"/>
          <w:szCs w:val="22"/>
          <w:lang w:val="en-US"/>
        </w:rPr>
      </w:pPr>
      <w:r w:rsidRPr="00E43737">
        <w:rPr>
          <w:szCs w:val="22"/>
          <w:lang w:val="en-US"/>
        </w:rPr>
        <w:t>Not all pack sizes may be marketed.</w:t>
      </w:r>
    </w:p>
    <w:p w14:paraId="6F95EF3A" w14:textId="77777777" w:rsidR="00800C2D" w:rsidRPr="00E43737" w:rsidRDefault="00800C2D">
      <w:pPr>
        <w:keepNext/>
        <w:rPr>
          <w:color w:val="000000"/>
          <w:szCs w:val="22"/>
          <w:lang w:val="en-US"/>
        </w:rPr>
      </w:pPr>
    </w:p>
    <w:p w14:paraId="66077702" w14:textId="77777777" w:rsidR="00800C2D" w:rsidRPr="00E43737" w:rsidRDefault="00800C2D">
      <w:pPr>
        <w:keepNext/>
        <w:ind w:left="570" w:hanging="570"/>
        <w:rPr>
          <w:b/>
          <w:color w:val="000000"/>
          <w:szCs w:val="22"/>
          <w:lang w:val="en-US"/>
        </w:rPr>
      </w:pPr>
      <w:r w:rsidRPr="00E43737">
        <w:rPr>
          <w:b/>
          <w:color w:val="000000"/>
          <w:szCs w:val="22"/>
          <w:lang w:val="en-US"/>
        </w:rPr>
        <w:t>6.6</w:t>
      </w:r>
      <w:r w:rsidRPr="00E43737">
        <w:rPr>
          <w:b/>
          <w:color w:val="000000"/>
          <w:szCs w:val="22"/>
          <w:lang w:val="en-US"/>
        </w:rPr>
        <w:tab/>
        <w:t xml:space="preserve">Special precautions for disposal </w:t>
      </w:r>
    </w:p>
    <w:p w14:paraId="476D7A24" w14:textId="77777777" w:rsidR="00800C2D" w:rsidRPr="00E43737" w:rsidRDefault="00800C2D">
      <w:pPr>
        <w:keepNext/>
        <w:rPr>
          <w:color w:val="000000"/>
          <w:szCs w:val="22"/>
          <w:lang w:val="en-US"/>
        </w:rPr>
      </w:pPr>
    </w:p>
    <w:p w14:paraId="4DF39EEE" w14:textId="77777777" w:rsidR="00800C2D" w:rsidRPr="00E43737" w:rsidRDefault="00800C2D" w:rsidP="00676E17">
      <w:pPr>
        <w:rPr>
          <w:color w:val="000000"/>
          <w:szCs w:val="22"/>
          <w:lang w:val="en-US"/>
        </w:rPr>
      </w:pPr>
      <w:r w:rsidRPr="00E43737">
        <w:rPr>
          <w:color w:val="000000"/>
          <w:szCs w:val="22"/>
          <w:lang w:val="en-US"/>
        </w:rPr>
        <w:t>No special requirements</w:t>
      </w:r>
      <w:r w:rsidR="006336AE">
        <w:rPr>
          <w:color w:val="000000"/>
          <w:szCs w:val="22"/>
          <w:lang w:val="en-US"/>
        </w:rPr>
        <w:t xml:space="preserve"> for disposal.</w:t>
      </w:r>
    </w:p>
    <w:p w14:paraId="1624E0DD" w14:textId="77777777" w:rsidR="00800C2D" w:rsidRDefault="00800C2D">
      <w:pPr>
        <w:rPr>
          <w:color w:val="000000"/>
          <w:szCs w:val="22"/>
          <w:lang w:val="en-US"/>
        </w:rPr>
      </w:pPr>
    </w:p>
    <w:p w14:paraId="1FD32DF1" w14:textId="77777777" w:rsidR="003E7D07" w:rsidRPr="00E43737" w:rsidRDefault="003E7D07">
      <w:pPr>
        <w:rPr>
          <w:color w:val="000000"/>
          <w:szCs w:val="22"/>
          <w:lang w:val="en-US"/>
        </w:rPr>
      </w:pPr>
    </w:p>
    <w:p w14:paraId="03963E1C" w14:textId="77777777" w:rsidR="00800C2D" w:rsidRPr="00E43737" w:rsidRDefault="00800C2D">
      <w:pPr>
        <w:keepNext/>
        <w:rPr>
          <w:b/>
          <w:color w:val="000000"/>
          <w:szCs w:val="22"/>
          <w:lang w:val="en-US"/>
        </w:rPr>
      </w:pPr>
      <w:r w:rsidRPr="00E43737">
        <w:rPr>
          <w:b/>
          <w:color w:val="000000"/>
          <w:szCs w:val="22"/>
          <w:lang w:val="en-US"/>
        </w:rPr>
        <w:t>7.</w:t>
      </w:r>
      <w:r w:rsidRPr="00E43737">
        <w:rPr>
          <w:b/>
          <w:color w:val="000000"/>
          <w:szCs w:val="22"/>
          <w:lang w:val="en-US"/>
        </w:rPr>
        <w:tab/>
        <w:t>MARKETING AUTHORISATION HOLDER</w:t>
      </w:r>
    </w:p>
    <w:p w14:paraId="35D97D8E" w14:textId="77777777" w:rsidR="00800C2D" w:rsidRPr="00E43737" w:rsidRDefault="00800C2D">
      <w:pPr>
        <w:keepNext/>
        <w:rPr>
          <w:color w:val="000000"/>
          <w:szCs w:val="22"/>
          <w:lang w:val="en-US"/>
        </w:rPr>
      </w:pPr>
    </w:p>
    <w:p w14:paraId="73B29211" w14:textId="77777777" w:rsidR="00465A24" w:rsidRPr="00FE17A5" w:rsidRDefault="00465A24" w:rsidP="00465A24">
      <w:pPr>
        <w:rPr>
          <w:szCs w:val="22"/>
        </w:rPr>
      </w:pPr>
      <w:r w:rsidRPr="00FE17A5">
        <w:rPr>
          <w:szCs w:val="22"/>
        </w:rPr>
        <w:t>ViiV Healthcare BV</w:t>
      </w:r>
    </w:p>
    <w:p w14:paraId="249A7C15" w14:textId="77777777" w:rsidR="00D024B1" w:rsidRPr="00721B23" w:rsidRDefault="00D024B1" w:rsidP="00D024B1">
      <w:pPr>
        <w:rPr>
          <w:szCs w:val="22"/>
        </w:rPr>
      </w:pPr>
      <w:r w:rsidRPr="00721B23">
        <w:rPr>
          <w:szCs w:val="22"/>
        </w:rPr>
        <w:t xml:space="preserve">Van Asch van </w:t>
      </w:r>
      <w:proofErr w:type="spellStart"/>
      <w:r w:rsidRPr="00721B23">
        <w:rPr>
          <w:szCs w:val="22"/>
        </w:rPr>
        <w:t>Wijckstraat</w:t>
      </w:r>
      <w:proofErr w:type="spellEnd"/>
      <w:r w:rsidRPr="00721B23">
        <w:rPr>
          <w:szCs w:val="22"/>
        </w:rPr>
        <w:t xml:space="preserve"> 55H</w:t>
      </w:r>
    </w:p>
    <w:p w14:paraId="5596E64D" w14:textId="77777777" w:rsidR="00721B23" w:rsidRPr="00721B23" w:rsidRDefault="00D024B1" w:rsidP="00465A24">
      <w:pPr>
        <w:pStyle w:val="Header"/>
        <w:tabs>
          <w:tab w:val="clear" w:pos="4153"/>
          <w:tab w:val="clear" w:pos="8306"/>
        </w:tabs>
        <w:rPr>
          <w:rFonts w:ascii="Times New Roman" w:hAnsi="Times New Roman"/>
          <w:sz w:val="22"/>
          <w:szCs w:val="22"/>
        </w:rPr>
      </w:pPr>
      <w:r w:rsidRPr="00721B23">
        <w:rPr>
          <w:rFonts w:ascii="Times New Roman" w:hAnsi="Times New Roman"/>
          <w:sz w:val="22"/>
          <w:szCs w:val="22"/>
        </w:rPr>
        <w:t>3811 LP Amersfoort</w:t>
      </w:r>
    </w:p>
    <w:p w14:paraId="190E0C6A" w14:textId="77777777" w:rsidR="00465A24" w:rsidRPr="00721B23" w:rsidRDefault="00465A24" w:rsidP="00465A24">
      <w:pPr>
        <w:pStyle w:val="Header"/>
        <w:tabs>
          <w:tab w:val="clear" w:pos="4153"/>
          <w:tab w:val="clear" w:pos="8306"/>
        </w:tabs>
        <w:rPr>
          <w:rFonts w:ascii="Times New Roman" w:hAnsi="Times New Roman"/>
          <w:sz w:val="22"/>
          <w:szCs w:val="22"/>
        </w:rPr>
      </w:pPr>
      <w:r w:rsidRPr="00721B23">
        <w:rPr>
          <w:rFonts w:ascii="Times New Roman" w:hAnsi="Times New Roman"/>
          <w:sz w:val="22"/>
          <w:szCs w:val="22"/>
        </w:rPr>
        <w:t>Netherlands</w:t>
      </w:r>
    </w:p>
    <w:p w14:paraId="4AFEFC53" w14:textId="77777777" w:rsidR="00800C2D" w:rsidRDefault="00800C2D">
      <w:pPr>
        <w:rPr>
          <w:color w:val="000000"/>
          <w:szCs w:val="22"/>
          <w:lang w:val="en-US"/>
        </w:rPr>
      </w:pPr>
    </w:p>
    <w:p w14:paraId="3322D05F" w14:textId="77777777" w:rsidR="00EC78B1" w:rsidRDefault="00EC78B1">
      <w:pPr>
        <w:rPr>
          <w:color w:val="000000"/>
          <w:szCs w:val="22"/>
          <w:lang w:val="en-US"/>
        </w:rPr>
      </w:pPr>
    </w:p>
    <w:p w14:paraId="59A0ACA5" w14:textId="77777777" w:rsidR="00800C2D" w:rsidRPr="00E43737" w:rsidRDefault="00800C2D">
      <w:pPr>
        <w:rPr>
          <w:b/>
          <w:szCs w:val="22"/>
          <w:lang w:val="en-US"/>
        </w:rPr>
      </w:pPr>
      <w:r w:rsidRPr="00E43737">
        <w:rPr>
          <w:b/>
          <w:color w:val="000000"/>
          <w:szCs w:val="22"/>
          <w:lang w:val="en-US"/>
        </w:rPr>
        <w:t>8.</w:t>
      </w:r>
      <w:r w:rsidRPr="00E43737">
        <w:rPr>
          <w:b/>
          <w:color w:val="000000"/>
          <w:szCs w:val="22"/>
          <w:lang w:val="en-US"/>
        </w:rPr>
        <w:tab/>
      </w:r>
      <w:r w:rsidRPr="00E43737">
        <w:rPr>
          <w:b/>
          <w:szCs w:val="22"/>
          <w:lang w:val="en-US"/>
        </w:rPr>
        <w:t>MARKETING AUTHORISATION NUMBER(S)</w:t>
      </w:r>
    </w:p>
    <w:p w14:paraId="040C1182" w14:textId="77777777" w:rsidR="00800C2D" w:rsidRPr="00E43737" w:rsidRDefault="00800C2D">
      <w:pPr>
        <w:rPr>
          <w:szCs w:val="22"/>
          <w:lang w:val="en-US"/>
        </w:rPr>
      </w:pPr>
    </w:p>
    <w:p w14:paraId="5E085A5A" w14:textId="77777777" w:rsidR="00800C2D" w:rsidRPr="00E43737" w:rsidRDefault="00800C2D">
      <w:pPr>
        <w:rPr>
          <w:szCs w:val="22"/>
          <w:lang w:val="en-US"/>
        </w:rPr>
      </w:pPr>
      <w:r w:rsidRPr="00E43737">
        <w:rPr>
          <w:szCs w:val="22"/>
          <w:lang w:val="en-US"/>
        </w:rPr>
        <w:t>EU/1/04/298/002</w:t>
      </w:r>
    </w:p>
    <w:p w14:paraId="017F1C65" w14:textId="77777777" w:rsidR="00800C2D" w:rsidRPr="00E43737" w:rsidRDefault="00800C2D">
      <w:pPr>
        <w:rPr>
          <w:b/>
          <w:szCs w:val="22"/>
          <w:lang w:val="en-US"/>
        </w:rPr>
      </w:pPr>
      <w:r w:rsidRPr="00E43737">
        <w:rPr>
          <w:szCs w:val="22"/>
          <w:lang w:val="en-US"/>
        </w:rPr>
        <w:t>EU/1/04/298/003</w:t>
      </w:r>
    </w:p>
    <w:p w14:paraId="0470FF2D" w14:textId="77777777" w:rsidR="00800C2D" w:rsidRDefault="00800C2D">
      <w:pPr>
        <w:rPr>
          <w:b/>
          <w:szCs w:val="22"/>
          <w:lang w:val="en-US"/>
        </w:rPr>
      </w:pPr>
    </w:p>
    <w:p w14:paraId="7DFA0277" w14:textId="77777777" w:rsidR="003E7D07" w:rsidRPr="00E43737" w:rsidRDefault="003E7D07">
      <w:pPr>
        <w:rPr>
          <w:b/>
          <w:szCs w:val="22"/>
          <w:lang w:val="en-US"/>
        </w:rPr>
      </w:pPr>
    </w:p>
    <w:p w14:paraId="7B3D7F81" w14:textId="77777777" w:rsidR="00800C2D" w:rsidRPr="00E43737" w:rsidRDefault="00800C2D">
      <w:pPr>
        <w:rPr>
          <w:b/>
          <w:color w:val="000000"/>
          <w:szCs w:val="22"/>
          <w:lang w:val="en-US"/>
        </w:rPr>
      </w:pPr>
      <w:r w:rsidRPr="00E43737">
        <w:rPr>
          <w:b/>
          <w:color w:val="000000"/>
          <w:szCs w:val="22"/>
          <w:lang w:val="en-US"/>
        </w:rPr>
        <w:t>9.</w:t>
      </w:r>
      <w:r w:rsidRPr="00E43737">
        <w:rPr>
          <w:b/>
          <w:color w:val="000000"/>
          <w:szCs w:val="22"/>
          <w:lang w:val="en-US"/>
        </w:rPr>
        <w:tab/>
        <w:t>DATE OF FIRST AUTHORISATION/</w:t>
      </w:r>
      <w:smartTag w:uri="schemas-GSKSiteLocations-com/fourthcoffee" w:element="flavor">
        <w:r w:rsidRPr="00E43737">
          <w:rPr>
            <w:b/>
            <w:color w:val="000000"/>
            <w:szCs w:val="22"/>
            <w:lang w:val="en-US"/>
          </w:rPr>
          <w:t>REN</w:t>
        </w:r>
      </w:smartTag>
      <w:r w:rsidRPr="00E43737">
        <w:rPr>
          <w:b/>
          <w:color w:val="000000"/>
          <w:szCs w:val="22"/>
          <w:lang w:val="en-US"/>
        </w:rPr>
        <w:t>EWAL OF THE AUTHORISATION</w:t>
      </w:r>
    </w:p>
    <w:p w14:paraId="01516497" w14:textId="77777777" w:rsidR="00800C2D" w:rsidRPr="00E43737" w:rsidRDefault="00800C2D">
      <w:pPr>
        <w:rPr>
          <w:b/>
          <w:color w:val="000000"/>
          <w:szCs w:val="22"/>
          <w:lang w:val="en-US"/>
        </w:rPr>
      </w:pPr>
    </w:p>
    <w:p w14:paraId="2A8C978D" w14:textId="77777777" w:rsidR="00800C2D" w:rsidRPr="00606692" w:rsidRDefault="00800C2D">
      <w:pPr>
        <w:ind w:right="32"/>
        <w:rPr>
          <w:szCs w:val="22"/>
          <w:lang w:val="en-US"/>
        </w:rPr>
      </w:pPr>
      <w:r w:rsidRPr="00606692">
        <w:rPr>
          <w:szCs w:val="22"/>
          <w:lang w:val="en-US"/>
        </w:rPr>
        <w:t>Date of first authorization:</w:t>
      </w:r>
      <w:r w:rsidRPr="00606692">
        <w:rPr>
          <w:i/>
          <w:szCs w:val="22"/>
          <w:lang w:val="en-US"/>
        </w:rPr>
        <w:t xml:space="preserve"> </w:t>
      </w:r>
      <w:r w:rsidRPr="00606692">
        <w:rPr>
          <w:szCs w:val="22"/>
          <w:lang w:val="en-US"/>
        </w:rPr>
        <w:t>17 December 2004</w:t>
      </w:r>
    </w:p>
    <w:p w14:paraId="6E9EB385" w14:textId="77777777" w:rsidR="00800C2D" w:rsidRPr="00606692" w:rsidRDefault="00800C2D">
      <w:pPr>
        <w:ind w:right="32"/>
        <w:rPr>
          <w:szCs w:val="22"/>
          <w:lang w:val="en-US"/>
        </w:rPr>
      </w:pPr>
      <w:r w:rsidRPr="00606692">
        <w:rPr>
          <w:szCs w:val="22"/>
          <w:lang w:val="en-US"/>
        </w:rPr>
        <w:t>Date of latest renewal:</w:t>
      </w:r>
      <w:r w:rsidR="00676E17" w:rsidRPr="00606692">
        <w:rPr>
          <w:i/>
          <w:szCs w:val="22"/>
          <w:lang w:val="en-US"/>
        </w:rPr>
        <w:t xml:space="preserve"> </w:t>
      </w:r>
      <w:r w:rsidR="00CC48CA" w:rsidRPr="00606692">
        <w:rPr>
          <w:szCs w:val="22"/>
          <w:lang w:val="en-US"/>
        </w:rPr>
        <w:t>17 November 2014</w:t>
      </w:r>
    </w:p>
    <w:p w14:paraId="5959DC9B" w14:textId="77777777" w:rsidR="00800C2D" w:rsidRDefault="00800C2D">
      <w:pPr>
        <w:ind w:right="32"/>
        <w:rPr>
          <w:color w:val="000000"/>
          <w:szCs w:val="22"/>
          <w:lang w:val="en-US"/>
        </w:rPr>
      </w:pPr>
    </w:p>
    <w:p w14:paraId="6770FC19" w14:textId="77777777" w:rsidR="003E7D07" w:rsidRPr="00E43737" w:rsidRDefault="003E7D07">
      <w:pPr>
        <w:ind w:right="32"/>
        <w:rPr>
          <w:color w:val="000000"/>
          <w:szCs w:val="22"/>
          <w:lang w:val="en-US"/>
        </w:rPr>
      </w:pPr>
    </w:p>
    <w:p w14:paraId="74844A75" w14:textId="77777777" w:rsidR="00800C2D" w:rsidRPr="00E43737" w:rsidRDefault="00800C2D">
      <w:pPr>
        <w:rPr>
          <w:b/>
          <w:color w:val="000000"/>
          <w:szCs w:val="22"/>
          <w:lang w:val="en-US"/>
        </w:rPr>
      </w:pPr>
      <w:r w:rsidRPr="00E43737">
        <w:rPr>
          <w:b/>
          <w:color w:val="000000"/>
          <w:szCs w:val="22"/>
          <w:lang w:val="en-US"/>
        </w:rPr>
        <w:t>10.</w:t>
      </w:r>
      <w:r w:rsidRPr="00E43737">
        <w:rPr>
          <w:b/>
          <w:color w:val="000000"/>
          <w:szCs w:val="22"/>
          <w:lang w:val="en-US"/>
        </w:rPr>
        <w:tab/>
        <w:t>DATE OF REVISION OF THE TEXT</w:t>
      </w:r>
    </w:p>
    <w:p w14:paraId="58B90177" w14:textId="77777777" w:rsidR="00800C2D" w:rsidRPr="00E43737" w:rsidRDefault="00800C2D">
      <w:pPr>
        <w:rPr>
          <w:b/>
          <w:szCs w:val="22"/>
          <w:lang w:val="en-US"/>
        </w:rPr>
      </w:pPr>
    </w:p>
    <w:p w14:paraId="4C7A29AA" w14:textId="77777777" w:rsidR="00800C2D" w:rsidRPr="00E43737" w:rsidRDefault="00800C2D">
      <w:pPr>
        <w:rPr>
          <w:szCs w:val="22"/>
          <w:lang w:val="en-US"/>
        </w:rPr>
      </w:pPr>
      <w:r w:rsidRPr="00E43737">
        <w:rPr>
          <w:iCs/>
          <w:noProof/>
          <w:szCs w:val="22"/>
        </w:rPr>
        <w:t xml:space="preserve">Detailed information on this medicinal product </w:t>
      </w:r>
      <w:r w:rsidRPr="00E43737">
        <w:rPr>
          <w:noProof/>
          <w:szCs w:val="22"/>
        </w:rPr>
        <w:t xml:space="preserve">is available on the website of the European Medicines Agency </w:t>
      </w:r>
      <w:hyperlink r:id="rId9" w:history="1">
        <w:r w:rsidR="006112AE" w:rsidRPr="00E43737">
          <w:rPr>
            <w:rStyle w:val="Hyperlink"/>
            <w:rFonts w:eastAsia="MS Mincho"/>
            <w:szCs w:val="22"/>
            <w:lang w:eastAsia="ja-JP"/>
          </w:rPr>
          <w:t>http://www.ema.europa.eu</w:t>
        </w:r>
      </w:hyperlink>
      <w:r w:rsidR="003E7D07">
        <w:t>.</w:t>
      </w:r>
      <w:r w:rsidRPr="00E43737">
        <w:rPr>
          <w:rFonts w:eastAsia="MS Mincho"/>
          <w:color w:val="FF00FF"/>
          <w:szCs w:val="22"/>
          <w:lang w:eastAsia="ja-JP"/>
        </w:rPr>
        <w:t xml:space="preserve"> </w:t>
      </w:r>
    </w:p>
    <w:p w14:paraId="059D4D22" w14:textId="77777777" w:rsidR="00800C2D" w:rsidRPr="00E43737" w:rsidRDefault="00800C2D">
      <w:pPr>
        <w:rPr>
          <w:szCs w:val="22"/>
        </w:rPr>
      </w:pPr>
      <w:r w:rsidRPr="00E43737">
        <w:rPr>
          <w:szCs w:val="22"/>
        </w:rPr>
        <w:br w:type="page"/>
      </w:r>
    </w:p>
    <w:p w14:paraId="7EA4B3D1" w14:textId="77777777" w:rsidR="00800C2D" w:rsidRPr="00E43737" w:rsidRDefault="00800C2D">
      <w:pPr>
        <w:spacing w:line="240" w:lineRule="auto"/>
        <w:jc w:val="center"/>
        <w:rPr>
          <w:szCs w:val="22"/>
        </w:rPr>
      </w:pPr>
    </w:p>
    <w:p w14:paraId="0F93480C" w14:textId="77777777" w:rsidR="00800C2D" w:rsidRPr="00E43737" w:rsidRDefault="00800C2D">
      <w:pPr>
        <w:spacing w:line="240" w:lineRule="auto"/>
        <w:jc w:val="center"/>
        <w:rPr>
          <w:szCs w:val="22"/>
        </w:rPr>
      </w:pPr>
    </w:p>
    <w:p w14:paraId="203FB639" w14:textId="77777777" w:rsidR="00800C2D" w:rsidRPr="00E43737" w:rsidRDefault="00800C2D">
      <w:pPr>
        <w:spacing w:line="240" w:lineRule="auto"/>
        <w:jc w:val="center"/>
        <w:rPr>
          <w:szCs w:val="22"/>
        </w:rPr>
      </w:pPr>
    </w:p>
    <w:p w14:paraId="473E7595" w14:textId="77777777" w:rsidR="00800C2D" w:rsidRPr="00E43737" w:rsidRDefault="00800C2D">
      <w:pPr>
        <w:spacing w:line="240" w:lineRule="auto"/>
        <w:jc w:val="center"/>
        <w:rPr>
          <w:szCs w:val="22"/>
        </w:rPr>
      </w:pPr>
    </w:p>
    <w:p w14:paraId="4231BCE8" w14:textId="77777777" w:rsidR="00800C2D" w:rsidRPr="00E43737" w:rsidRDefault="00800C2D">
      <w:pPr>
        <w:spacing w:line="240" w:lineRule="auto"/>
        <w:jc w:val="center"/>
        <w:rPr>
          <w:szCs w:val="22"/>
        </w:rPr>
      </w:pPr>
    </w:p>
    <w:p w14:paraId="0928D9B7" w14:textId="77777777" w:rsidR="00800C2D" w:rsidRPr="00E43737" w:rsidRDefault="00800C2D">
      <w:pPr>
        <w:spacing w:line="240" w:lineRule="auto"/>
        <w:jc w:val="center"/>
        <w:rPr>
          <w:szCs w:val="22"/>
        </w:rPr>
      </w:pPr>
    </w:p>
    <w:p w14:paraId="7F34F541" w14:textId="77777777" w:rsidR="00800C2D" w:rsidRPr="00E43737" w:rsidRDefault="00800C2D">
      <w:pPr>
        <w:spacing w:line="240" w:lineRule="auto"/>
        <w:jc w:val="center"/>
        <w:rPr>
          <w:szCs w:val="22"/>
        </w:rPr>
      </w:pPr>
    </w:p>
    <w:p w14:paraId="2DB1AC29" w14:textId="77777777" w:rsidR="00800C2D" w:rsidRPr="00E43737" w:rsidRDefault="00800C2D">
      <w:pPr>
        <w:spacing w:line="240" w:lineRule="auto"/>
        <w:jc w:val="center"/>
        <w:rPr>
          <w:szCs w:val="22"/>
        </w:rPr>
      </w:pPr>
    </w:p>
    <w:p w14:paraId="142669F4" w14:textId="77777777" w:rsidR="00800C2D" w:rsidRPr="00E43737" w:rsidRDefault="00800C2D">
      <w:pPr>
        <w:spacing w:line="240" w:lineRule="auto"/>
        <w:jc w:val="center"/>
        <w:rPr>
          <w:szCs w:val="22"/>
        </w:rPr>
      </w:pPr>
    </w:p>
    <w:p w14:paraId="20BB6CF1" w14:textId="77777777" w:rsidR="00800C2D" w:rsidRPr="00E43737" w:rsidRDefault="00800C2D">
      <w:pPr>
        <w:spacing w:line="240" w:lineRule="auto"/>
        <w:jc w:val="center"/>
        <w:rPr>
          <w:szCs w:val="22"/>
        </w:rPr>
      </w:pPr>
    </w:p>
    <w:p w14:paraId="514F0EF9" w14:textId="77777777" w:rsidR="00800C2D" w:rsidRPr="00E43737" w:rsidRDefault="00800C2D">
      <w:pPr>
        <w:spacing w:line="240" w:lineRule="auto"/>
        <w:jc w:val="center"/>
        <w:rPr>
          <w:szCs w:val="22"/>
        </w:rPr>
      </w:pPr>
    </w:p>
    <w:p w14:paraId="60FE53DA" w14:textId="77777777" w:rsidR="00800C2D" w:rsidRPr="00E43737" w:rsidRDefault="00800C2D">
      <w:pPr>
        <w:spacing w:line="240" w:lineRule="auto"/>
        <w:jc w:val="center"/>
        <w:rPr>
          <w:szCs w:val="22"/>
        </w:rPr>
      </w:pPr>
    </w:p>
    <w:p w14:paraId="17E3B388" w14:textId="77777777" w:rsidR="00800C2D" w:rsidRPr="00E43737" w:rsidRDefault="00800C2D">
      <w:pPr>
        <w:spacing w:line="240" w:lineRule="auto"/>
        <w:jc w:val="center"/>
        <w:rPr>
          <w:szCs w:val="22"/>
        </w:rPr>
      </w:pPr>
    </w:p>
    <w:p w14:paraId="156B1A03" w14:textId="77777777" w:rsidR="00800C2D" w:rsidRPr="00E43737" w:rsidRDefault="00800C2D">
      <w:pPr>
        <w:spacing w:line="240" w:lineRule="auto"/>
        <w:jc w:val="center"/>
        <w:rPr>
          <w:szCs w:val="22"/>
        </w:rPr>
      </w:pPr>
    </w:p>
    <w:p w14:paraId="48D1A202" w14:textId="77777777" w:rsidR="00800C2D" w:rsidRPr="00E43737" w:rsidRDefault="00800C2D">
      <w:pPr>
        <w:spacing w:line="240" w:lineRule="auto"/>
        <w:jc w:val="center"/>
        <w:rPr>
          <w:szCs w:val="22"/>
        </w:rPr>
      </w:pPr>
    </w:p>
    <w:p w14:paraId="2D40F40E" w14:textId="77777777" w:rsidR="00800C2D" w:rsidRPr="00E43737" w:rsidRDefault="00800C2D">
      <w:pPr>
        <w:spacing w:line="240" w:lineRule="auto"/>
        <w:jc w:val="center"/>
        <w:rPr>
          <w:szCs w:val="22"/>
        </w:rPr>
      </w:pPr>
    </w:p>
    <w:p w14:paraId="2FDF81F2" w14:textId="77777777" w:rsidR="00800C2D" w:rsidRPr="00E43737" w:rsidRDefault="00800C2D">
      <w:pPr>
        <w:spacing w:line="240" w:lineRule="auto"/>
        <w:jc w:val="center"/>
        <w:rPr>
          <w:szCs w:val="22"/>
        </w:rPr>
      </w:pPr>
    </w:p>
    <w:p w14:paraId="2C88F7FB" w14:textId="77777777" w:rsidR="00800C2D" w:rsidRPr="00E43737" w:rsidRDefault="00800C2D">
      <w:pPr>
        <w:spacing w:line="240" w:lineRule="auto"/>
        <w:jc w:val="center"/>
        <w:rPr>
          <w:szCs w:val="22"/>
        </w:rPr>
      </w:pPr>
    </w:p>
    <w:p w14:paraId="1D9E3493" w14:textId="77777777" w:rsidR="00800C2D" w:rsidRPr="00E43737" w:rsidRDefault="00800C2D">
      <w:pPr>
        <w:spacing w:line="240" w:lineRule="auto"/>
        <w:jc w:val="center"/>
        <w:rPr>
          <w:szCs w:val="22"/>
        </w:rPr>
      </w:pPr>
    </w:p>
    <w:p w14:paraId="59539D74" w14:textId="77777777" w:rsidR="00800C2D" w:rsidRPr="00E43737" w:rsidRDefault="00800C2D">
      <w:pPr>
        <w:spacing w:line="240" w:lineRule="auto"/>
        <w:jc w:val="center"/>
        <w:rPr>
          <w:szCs w:val="22"/>
        </w:rPr>
      </w:pPr>
    </w:p>
    <w:p w14:paraId="77CC51DD" w14:textId="77777777" w:rsidR="00800C2D" w:rsidRPr="00E43737" w:rsidRDefault="00800C2D">
      <w:pPr>
        <w:spacing w:line="240" w:lineRule="auto"/>
        <w:jc w:val="center"/>
        <w:rPr>
          <w:szCs w:val="22"/>
        </w:rPr>
      </w:pPr>
    </w:p>
    <w:p w14:paraId="746D8C9C" w14:textId="77777777" w:rsidR="00800C2D" w:rsidRPr="00E43737" w:rsidRDefault="00800C2D">
      <w:pPr>
        <w:spacing w:line="240" w:lineRule="auto"/>
        <w:jc w:val="center"/>
        <w:rPr>
          <w:szCs w:val="22"/>
        </w:rPr>
      </w:pPr>
    </w:p>
    <w:p w14:paraId="29B82A4B" w14:textId="77777777" w:rsidR="002F595D" w:rsidRDefault="002F595D">
      <w:pPr>
        <w:tabs>
          <w:tab w:val="clear" w:pos="567"/>
        </w:tabs>
        <w:spacing w:line="240" w:lineRule="auto"/>
        <w:ind w:right="-1"/>
        <w:jc w:val="center"/>
        <w:outlineLvl w:val="0"/>
        <w:rPr>
          <w:b/>
          <w:szCs w:val="22"/>
        </w:rPr>
      </w:pPr>
    </w:p>
    <w:p w14:paraId="193B4F33" w14:textId="06EF82BE" w:rsidR="00800C2D" w:rsidRPr="00E43737" w:rsidRDefault="00800C2D">
      <w:pPr>
        <w:tabs>
          <w:tab w:val="clear" w:pos="567"/>
        </w:tabs>
        <w:spacing w:line="240" w:lineRule="auto"/>
        <w:ind w:right="-1"/>
        <w:jc w:val="center"/>
        <w:outlineLvl w:val="0"/>
        <w:rPr>
          <w:b/>
          <w:szCs w:val="22"/>
        </w:rPr>
      </w:pPr>
      <w:r w:rsidRPr="00E43737">
        <w:rPr>
          <w:b/>
          <w:szCs w:val="22"/>
        </w:rPr>
        <w:t>ANNEX II</w:t>
      </w:r>
      <w:r w:rsidR="002F25DC">
        <w:rPr>
          <w:b/>
          <w:szCs w:val="22"/>
        </w:rPr>
        <w:fldChar w:fldCharType="begin"/>
      </w:r>
      <w:r w:rsidR="002F25DC">
        <w:rPr>
          <w:b/>
          <w:szCs w:val="22"/>
        </w:rPr>
        <w:instrText xml:space="preserve"> DOCVARIABLE VAULT_ND_67d7b50c-b200-41b5-82d0-e9ac01677d2b \* MERGEFORMAT </w:instrText>
      </w:r>
      <w:r w:rsidR="002F25DC">
        <w:rPr>
          <w:b/>
          <w:szCs w:val="22"/>
        </w:rPr>
        <w:fldChar w:fldCharType="separate"/>
      </w:r>
      <w:r w:rsidR="002F25DC">
        <w:rPr>
          <w:b/>
          <w:szCs w:val="22"/>
        </w:rPr>
        <w:t xml:space="preserve"> </w:t>
      </w:r>
      <w:r w:rsidR="002F25DC">
        <w:rPr>
          <w:b/>
          <w:szCs w:val="22"/>
        </w:rPr>
        <w:fldChar w:fldCharType="end"/>
      </w:r>
    </w:p>
    <w:p w14:paraId="135A03BD" w14:textId="77777777" w:rsidR="00800C2D" w:rsidRPr="00E43737" w:rsidRDefault="00800C2D">
      <w:pPr>
        <w:tabs>
          <w:tab w:val="clear" w:pos="567"/>
        </w:tabs>
        <w:spacing w:line="240" w:lineRule="auto"/>
        <w:ind w:left="1701" w:right="1416" w:hanging="567"/>
        <w:rPr>
          <w:szCs w:val="22"/>
        </w:rPr>
      </w:pPr>
    </w:p>
    <w:p w14:paraId="7F4E2394" w14:textId="77777777" w:rsidR="00844083" w:rsidRDefault="00800C2D" w:rsidP="00844083">
      <w:pPr>
        <w:pStyle w:val="TitleB"/>
        <w:numPr>
          <w:ilvl w:val="0"/>
          <w:numId w:val="37"/>
        </w:numPr>
      </w:pPr>
      <w:r w:rsidRPr="00E43737">
        <w:t>MANUFACTUR</w:t>
      </w:r>
      <w:r w:rsidR="006336AE">
        <w:t>ER(S)</w:t>
      </w:r>
      <w:r w:rsidRPr="00E43737">
        <w:t xml:space="preserve"> RESPONSIBLE FOR BATCH RELEASE</w:t>
      </w:r>
    </w:p>
    <w:p w14:paraId="73B7CE43" w14:textId="77777777" w:rsidR="00800C2D" w:rsidRPr="00E43737" w:rsidRDefault="00800C2D">
      <w:pPr>
        <w:numPr>
          <w:ilvl w:val="12"/>
          <w:numId w:val="0"/>
        </w:numPr>
        <w:tabs>
          <w:tab w:val="clear" w:pos="567"/>
        </w:tabs>
        <w:spacing w:line="240" w:lineRule="auto"/>
        <w:ind w:left="1701" w:right="566" w:hanging="567"/>
        <w:rPr>
          <w:szCs w:val="22"/>
        </w:rPr>
      </w:pPr>
    </w:p>
    <w:p w14:paraId="6D70D6F3" w14:textId="40A9B709" w:rsidR="00844083" w:rsidRDefault="00800C2D" w:rsidP="00844083">
      <w:pPr>
        <w:pStyle w:val="TitleB"/>
        <w:numPr>
          <w:ilvl w:val="0"/>
          <w:numId w:val="37"/>
        </w:numPr>
      </w:pPr>
      <w:r w:rsidRPr="00E43737">
        <w:t xml:space="preserve">CONDITIONS </w:t>
      </w:r>
      <w:r w:rsidR="006336AE">
        <w:t>OR RESTRICTIONS REGARDING SUPPLY AND USE</w:t>
      </w:r>
    </w:p>
    <w:p w14:paraId="1CF316CD" w14:textId="77777777" w:rsidR="006336AE" w:rsidRDefault="006336AE" w:rsidP="003E7D07">
      <w:pPr>
        <w:pStyle w:val="ListParagraph"/>
        <w:spacing w:after="0"/>
      </w:pPr>
    </w:p>
    <w:p w14:paraId="34BE66F4" w14:textId="77777777" w:rsidR="00844083" w:rsidRDefault="006336AE" w:rsidP="00844083">
      <w:pPr>
        <w:pStyle w:val="TitleB"/>
        <w:numPr>
          <w:ilvl w:val="0"/>
          <w:numId w:val="37"/>
        </w:numPr>
      </w:pPr>
      <w:r>
        <w:t>OTHER CONDITIONS AND REQUIREMENTS OF THE MARKETING AUTHORISATION</w:t>
      </w:r>
    </w:p>
    <w:p w14:paraId="07806620" w14:textId="77777777" w:rsidR="009A7B5A" w:rsidRDefault="009A7B5A" w:rsidP="003E7D07">
      <w:pPr>
        <w:pStyle w:val="ListParagraph"/>
        <w:spacing w:after="0"/>
      </w:pPr>
    </w:p>
    <w:p w14:paraId="63DA980A" w14:textId="77777777" w:rsidR="00844083" w:rsidRDefault="009A7B5A" w:rsidP="00844083">
      <w:pPr>
        <w:pStyle w:val="TitleB"/>
        <w:numPr>
          <w:ilvl w:val="0"/>
          <w:numId w:val="37"/>
        </w:numPr>
      </w:pPr>
      <w:r>
        <w:t>CONDITIONS OR RESTRICTIONS WITH REGARD TO THE SAFE AND EFFECTIVE USE OF THE MEDICINAL PRODUCT</w:t>
      </w:r>
      <w:r w:rsidR="006336AE">
        <w:t xml:space="preserve"> </w:t>
      </w:r>
    </w:p>
    <w:p w14:paraId="54079D3C" w14:textId="77777777" w:rsidR="00800C2D" w:rsidRPr="00E43737" w:rsidRDefault="00800C2D">
      <w:pPr>
        <w:tabs>
          <w:tab w:val="clear" w:pos="567"/>
        </w:tabs>
        <w:spacing w:line="240" w:lineRule="auto"/>
        <w:ind w:left="1701" w:right="1416" w:hanging="567"/>
        <w:rPr>
          <w:szCs w:val="22"/>
        </w:rPr>
      </w:pPr>
    </w:p>
    <w:p w14:paraId="4327EC53" w14:textId="77777777" w:rsidR="00800C2D" w:rsidRPr="00E43737" w:rsidRDefault="00800C2D">
      <w:pPr>
        <w:pStyle w:val="TitleB"/>
      </w:pPr>
      <w:r w:rsidRPr="00E43737">
        <w:br w:type="page"/>
      </w:r>
      <w:r w:rsidRPr="00E43737">
        <w:lastRenderedPageBreak/>
        <w:t>A</w:t>
      </w:r>
      <w:r w:rsidR="003E7D07">
        <w:t>.</w:t>
      </w:r>
      <w:r w:rsidRPr="00E43737">
        <w:tab/>
        <w:t>MANUFACTUR</w:t>
      </w:r>
      <w:r w:rsidR="006336AE">
        <w:t>ER(S) RESPONSIBLE FOR BATCH RELEASE</w:t>
      </w:r>
    </w:p>
    <w:p w14:paraId="6DA20AB6" w14:textId="77777777" w:rsidR="00800C2D" w:rsidRPr="00E43737" w:rsidRDefault="00800C2D">
      <w:pPr>
        <w:numPr>
          <w:ilvl w:val="12"/>
          <w:numId w:val="0"/>
        </w:numPr>
        <w:tabs>
          <w:tab w:val="clear" w:pos="567"/>
        </w:tabs>
        <w:spacing w:line="240" w:lineRule="auto"/>
        <w:ind w:right="1416"/>
        <w:rPr>
          <w:szCs w:val="22"/>
        </w:rPr>
      </w:pPr>
    </w:p>
    <w:p w14:paraId="7C81CACB" w14:textId="4EEDDA93" w:rsidR="00800C2D" w:rsidRPr="00E43737" w:rsidRDefault="00800C2D">
      <w:pPr>
        <w:numPr>
          <w:ilvl w:val="12"/>
          <w:numId w:val="0"/>
        </w:numPr>
        <w:tabs>
          <w:tab w:val="clear" w:pos="567"/>
        </w:tabs>
        <w:spacing w:line="240" w:lineRule="auto"/>
        <w:outlineLvl w:val="0"/>
        <w:rPr>
          <w:szCs w:val="22"/>
          <w:u w:val="single"/>
        </w:rPr>
      </w:pPr>
      <w:r w:rsidRPr="00E43737">
        <w:rPr>
          <w:szCs w:val="22"/>
          <w:u w:val="single"/>
        </w:rPr>
        <w:t>Name and address of the manufacturer(s) responsible for batch release</w:t>
      </w:r>
      <w:r w:rsidR="002F25DC">
        <w:rPr>
          <w:szCs w:val="22"/>
          <w:u w:val="single"/>
        </w:rPr>
        <w:fldChar w:fldCharType="begin"/>
      </w:r>
      <w:r w:rsidR="002F25DC">
        <w:rPr>
          <w:szCs w:val="22"/>
          <w:u w:val="single"/>
        </w:rPr>
        <w:instrText xml:space="preserve"> DOCVARIABLE vault_nd_d02b1c6e-47ae-474d-9405-48ce24f8ad46 \* MERGEFORMAT </w:instrText>
      </w:r>
      <w:r w:rsidR="002F25DC">
        <w:rPr>
          <w:szCs w:val="22"/>
          <w:u w:val="single"/>
        </w:rPr>
        <w:fldChar w:fldCharType="separate"/>
      </w:r>
      <w:r w:rsidR="002F25DC">
        <w:rPr>
          <w:szCs w:val="22"/>
          <w:u w:val="single"/>
        </w:rPr>
        <w:t xml:space="preserve"> </w:t>
      </w:r>
      <w:r w:rsidR="002F25DC">
        <w:rPr>
          <w:szCs w:val="22"/>
          <w:u w:val="single"/>
        </w:rPr>
        <w:fldChar w:fldCharType="end"/>
      </w:r>
    </w:p>
    <w:p w14:paraId="1A4DD67E" w14:textId="77777777" w:rsidR="00FC7868" w:rsidRPr="00E43737" w:rsidRDefault="00FC7868" w:rsidP="00FC7868">
      <w:pPr>
        <w:numPr>
          <w:ilvl w:val="12"/>
          <w:numId w:val="0"/>
        </w:numPr>
        <w:tabs>
          <w:tab w:val="clear" w:pos="567"/>
        </w:tabs>
        <w:spacing w:line="240" w:lineRule="auto"/>
        <w:rPr>
          <w:color w:val="000000"/>
          <w:szCs w:val="22"/>
        </w:rPr>
      </w:pPr>
    </w:p>
    <w:p w14:paraId="372A6648" w14:textId="77777777" w:rsidR="00FC7868" w:rsidRPr="00E43737" w:rsidRDefault="00FC7868" w:rsidP="00FC7868">
      <w:pPr>
        <w:numPr>
          <w:ilvl w:val="12"/>
          <w:numId w:val="0"/>
        </w:numPr>
        <w:tabs>
          <w:tab w:val="clear" w:pos="567"/>
        </w:tabs>
        <w:spacing w:line="240" w:lineRule="auto"/>
        <w:rPr>
          <w:szCs w:val="22"/>
        </w:rPr>
      </w:pPr>
      <w:r w:rsidRPr="00E43737">
        <w:rPr>
          <w:szCs w:val="22"/>
        </w:rPr>
        <w:t xml:space="preserve">Glaxo </w:t>
      </w:r>
      <w:proofErr w:type="spellStart"/>
      <w:r w:rsidRPr="00E43737">
        <w:rPr>
          <w:szCs w:val="22"/>
        </w:rPr>
        <w:t>Wellcome</w:t>
      </w:r>
      <w:proofErr w:type="spellEnd"/>
      <w:r w:rsidRPr="00E43737">
        <w:rPr>
          <w:szCs w:val="22"/>
        </w:rPr>
        <w:t xml:space="preserve"> S.A.,</w:t>
      </w:r>
    </w:p>
    <w:p w14:paraId="70A2AF12" w14:textId="77777777" w:rsidR="00FC7868" w:rsidRPr="00E43737" w:rsidRDefault="00FC7868" w:rsidP="00FC7868">
      <w:pPr>
        <w:numPr>
          <w:ilvl w:val="12"/>
          <w:numId w:val="0"/>
        </w:numPr>
        <w:tabs>
          <w:tab w:val="clear" w:pos="567"/>
        </w:tabs>
        <w:spacing w:line="240" w:lineRule="auto"/>
        <w:rPr>
          <w:szCs w:val="22"/>
        </w:rPr>
      </w:pPr>
      <w:r w:rsidRPr="00E43737">
        <w:rPr>
          <w:szCs w:val="22"/>
        </w:rPr>
        <w:t>Avenida de Extremadura 3,</w:t>
      </w:r>
    </w:p>
    <w:p w14:paraId="2C233A5B" w14:textId="77777777" w:rsidR="00FC7868" w:rsidRPr="00E43737" w:rsidRDefault="00FC7868" w:rsidP="00FC7868">
      <w:pPr>
        <w:numPr>
          <w:ilvl w:val="12"/>
          <w:numId w:val="0"/>
        </w:numPr>
        <w:tabs>
          <w:tab w:val="clear" w:pos="567"/>
        </w:tabs>
        <w:spacing w:line="240" w:lineRule="auto"/>
        <w:rPr>
          <w:szCs w:val="22"/>
        </w:rPr>
      </w:pPr>
      <w:r w:rsidRPr="00E43737">
        <w:rPr>
          <w:szCs w:val="22"/>
        </w:rPr>
        <w:t>09400 Aranda de Duero Burgos,</w:t>
      </w:r>
    </w:p>
    <w:p w14:paraId="4CF9958B" w14:textId="7C839743" w:rsidR="00800C2D" w:rsidRPr="00E43737" w:rsidRDefault="00FC7868">
      <w:pPr>
        <w:numPr>
          <w:ilvl w:val="12"/>
          <w:numId w:val="0"/>
        </w:numPr>
        <w:tabs>
          <w:tab w:val="clear" w:pos="567"/>
        </w:tabs>
        <w:spacing w:line="240" w:lineRule="auto"/>
        <w:rPr>
          <w:szCs w:val="22"/>
        </w:rPr>
      </w:pPr>
      <w:r w:rsidRPr="00E43737">
        <w:rPr>
          <w:szCs w:val="22"/>
        </w:rPr>
        <w:t>Spain</w:t>
      </w:r>
    </w:p>
    <w:p w14:paraId="1DEAD362" w14:textId="77777777" w:rsidR="000A1D18" w:rsidRPr="00E43737" w:rsidRDefault="000A1D18">
      <w:pPr>
        <w:numPr>
          <w:ilvl w:val="12"/>
          <w:numId w:val="0"/>
        </w:numPr>
        <w:tabs>
          <w:tab w:val="clear" w:pos="567"/>
        </w:tabs>
        <w:spacing w:line="240" w:lineRule="auto"/>
        <w:rPr>
          <w:szCs w:val="22"/>
        </w:rPr>
      </w:pPr>
    </w:p>
    <w:p w14:paraId="54BC20EE" w14:textId="77777777" w:rsidR="00800C2D" w:rsidRPr="00E43737" w:rsidRDefault="00800C2D">
      <w:pPr>
        <w:numPr>
          <w:ilvl w:val="12"/>
          <w:numId w:val="0"/>
        </w:numPr>
        <w:tabs>
          <w:tab w:val="clear" w:pos="567"/>
        </w:tabs>
        <w:spacing w:line="240" w:lineRule="auto"/>
        <w:rPr>
          <w:szCs w:val="22"/>
        </w:rPr>
      </w:pPr>
    </w:p>
    <w:p w14:paraId="50482B7E" w14:textId="77777777" w:rsidR="00800C2D" w:rsidRPr="00E43737" w:rsidRDefault="00800C2D">
      <w:pPr>
        <w:pStyle w:val="TitleB"/>
      </w:pPr>
      <w:r w:rsidRPr="00E43737">
        <w:t>B</w:t>
      </w:r>
      <w:r w:rsidR="003E7D07">
        <w:t>.</w:t>
      </w:r>
      <w:r w:rsidRPr="00E43737">
        <w:tab/>
        <w:t xml:space="preserve">CONDITIONS </w:t>
      </w:r>
      <w:r w:rsidR="006336AE">
        <w:t>OR RESTRICTIONS REGARDING SUPPLY AND USE</w:t>
      </w:r>
    </w:p>
    <w:p w14:paraId="7BB9633A" w14:textId="77777777" w:rsidR="00800C2D" w:rsidRPr="00E43737" w:rsidRDefault="00800C2D">
      <w:pPr>
        <w:numPr>
          <w:ilvl w:val="12"/>
          <w:numId w:val="0"/>
        </w:numPr>
        <w:tabs>
          <w:tab w:val="clear" w:pos="567"/>
        </w:tabs>
        <w:spacing w:line="240" w:lineRule="auto"/>
        <w:rPr>
          <w:szCs w:val="22"/>
        </w:rPr>
      </w:pPr>
    </w:p>
    <w:p w14:paraId="12209BD6" w14:textId="77777777" w:rsidR="00800C2D" w:rsidRPr="00E43737" w:rsidRDefault="00800C2D">
      <w:pPr>
        <w:numPr>
          <w:ilvl w:val="12"/>
          <w:numId w:val="0"/>
        </w:numPr>
        <w:tabs>
          <w:tab w:val="clear" w:pos="567"/>
        </w:tabs>
        <w:spacing w:line="240" w:lineRule="auto"/>
        <w:rPr>
          <w:szCs w:val="22"/>
        </w:rPr>
      </w:pPr>
      <w:r w:rsidRPr="00E43737">
        <w:rPr>
          <w:szCs w:val="22"/>
        </w:rPr>
        <w:t>Medicinal product subject to restricted medical prescription (See Annex I: Summary of Product Characteristics, 4.2)</w:t>
      </w:r>
    </w:p>
    <w:p w14:paraId="08072CA6" w14:textId="77777777" w:rsidR="00800C2D" w:rsidRDefault="003E7D07" w:rsidP="003E7D07">
      <w:pPr>
        <w:numPr>
          <w:ilvl w:val="12"/>
          <w:numId w:val="0"/>
        </w:numPr>
        <w:tabs>
          <w:tab w:val="clear" w:pos="567"/>
          <w:tab w:val="left" w:pos="2115"/>
        </w:tabs>
        <w:spacing w:line="240" w:lineRule="auto"/>
        <w:rPr>
          <w:b/>
          <w:szCs w:val="22"/>
        </w:rPr>
      </w:pPr>
      <w:del w:id="104" w:author="Author">
        <w:r w:rsidDel="00917163">
          <w:rPr>
            <w:b/>
            <w:szCs w:val="22"/>
          </w:rPr>
          <w:tab/>
        </w:r>
      </w:del>
    </w:p>
    <w:p w14:paraId="16488FDC" w14:textId="77777777" w:rsidR="003E7D07" w:rsidRPr="00E43737" w:rsidRDefault="003E7D07" w:rsidP="003E7D07">
      <w:pPr>
        <w:numPr>
          <w:ilvl w:val="12"/>
          <w:numId w:val="0"/>
        </w:numPr>
        <w:tabs>
          <w:tab w:val="clear" w:pos="567"/>
          <w:tab w:val="left" w:pos="2115"/>
        </w:tabs>
        <w:spacing w:line="240" w:lineRule="auto"/>
        <w:rPr>
          <w:b/>
          <w:szCs w:val="22"/>
        </w:rPr>
      </w:pPr>
    </w:p>
    <w:p w14:paraId="78C39D32" w14:textId="453B6586" w:rsidR="009A7B5A" w:rsidRPr="00E43737" w:rsidRDefault="001A28F6" w:rsidP="00917163">
      <w:pPr>
        <w:tabs>
          <w:tab w:val="clear" w:pos="567"/>
        </w:tabs>
        <w:spacing w:line="240" w:lineRule="auto"/>
        <w:ind w:left="567" w:hanging="567"/>
        <w:rPr>
          <w:b/>
          <w:szCs w:val="22"/>
        </w:rPr>
      </w:pPr>
      <w:r>
        <w:rPr>
          <w:b/>
          <w:szCs w:val="22"/>
        </w:rPr>
        <w:t>C.</w:t>
      </w:r>
      <w:ins w:id="105" w:author="Author">
        <w:r w:rsidR="002A08A0" w:rsidRPr="002A08A0">
          <w:t xml:space="preserve"> </w:t>
        </w:r>
        <w:r w:rsidR="002A08A0" w:rsidRPr="00E43737">
          <w:tab/>
        </w:r>
      </w:ins>
      <w:r w:rsidR="00800C2D" w:rsidRPr="00E43737">
        <w:rPr>
          <w:b/>
          <w:szCs w:val="22"/>
        </w:rPr>
        <w:t xml:space="preserve">OTHER CONDITIONS </w:t>
      </w:r>
      <w:r w:rsidR="006336AE">
        <w:rPr>
          <w:b/>
          <w:szCs w:val="22"/>
        </w:rPr>
        <w:t xml:space="preserve">AND REQUIREMENTS OF THE </w:t>
      </w:r>
      <w:r>
        <w:rPr>
          <w:b/>
          <w:szCs w:val="22"/>
        </w:rPr>
        <w:t xml:space="preserve">MARKETING </w:t>
      </w:r>
      <w:r w:rsidR="006336AE">
        <w:rPr>
          <w:b/>
          <w:szCs w:val="22"/>
        </w:rPr>
        <w:t>AUTHORISATION</w:t>
      </w:r>
      <w:del w:id="106" w:author="Author">
        <w:r w:rsidR="006336AE" w:rsidDel="007B6C88">
          <w:rPr>
            <w:b/>
            <w:szCs w:val="22"/>
          </w:rPr>
          <w:delText xml:space="preserve"> </w:delText>
        </w:r>
      </w:del>
    </w:p>
    <w:p w14:paraId="037282CD" w14:textId="77777777" w:rsidR="00800C2D" w:rsidRDefault="00800C2D">
      <w:pPr>
        <w:tabs>
          <w:tab w:val="clear" w:pos="567"/>
        </w:tabs>
        <w:spacing w:line="240" w:lineRule="auto"/>
        <w:rPr>
          <w:b/>
          <w:szCs w:val="22"/>
        </w:rPr>
      </w:pPr>
    </w:p>
    <w:p w14:paraId="5B109ADC" w14:textId="588CED7F" w:rsidR="00844083" w:rsidRDefault="009A7B5A" w:rsidP="00844083">
      <w:pPr>
        <w:numPr>
          <w:ilvl w:val="0"/>
          <w:numId w:val="38"/>
        </w:numPr>
        <w:tabs>
          <w:tab w:val="clear" w:pos="567"/>
        </w:tabs>
        <w:spacing w:line="240" w:lineRule="auto"/>
        <w:rPr>
          <w:b/>
          <w:szCs w:val="22"/>
        </w:rPr>
      </w:pPr>
      <w:r>
        <w:rPr>
          <w:b/>
          <w:szCs w:val="22"/>
        </w:rPr>
        <w:t xml:space="preserve">Periodic </w:t>
      </w:r>
      <w:r w:rsidR="00A73E33">
        <w:rPr>
          <w:b/>
          <w:szCs w:val="22"/>
        </w:rPr>
        <w:t>s</w:t>
      </w:r>
      <w:r>
        <w:rPr>
          <w:b/>
          <w:szCs w:val="22"/>
        </w:rPr>
        <w:t xml:space="preserve">afety </w:t>
      </w:r>
      <w:r w:rsidR="00A73E33">
        <w:rPr>
          <w:b/>
          <w:szCs w:val="22"/>
        </w:rPr>
        <w:t>u</w:t>
      </w:r>
      <w:r>
        <w:rPr>
          <w:b/>
          <w:szCs w:val="22"/>
        </w:rPr>
        <w:t xml:space="preserve">pdate </w:t>
      </w:r>
      <w:r w:rsidR="00A73E33">
        <w:rPr>
          <w:b/>
          <w:szCs w:val="22"/>
        </w:rPr>
        <w:t>r</w:t>
      </w:r>
      <w:r>
        <w:rPr>
          <w:b/>
          <w:szCs w:val="22"/>
        </w:rPr>
        <w:t>eports</w:t>
      </w:r>
      <w:r w:rsidR="00A73E33">
        <w:rPr>
          <w:b/>
          <w:szCs w:val="22"/>
        </w:rPr>
        <w:t xml:space="preserve"> (PSURs)</w:t>
      </w:r>
    </w:p>
    <w:p w14:paraId="2711C017" w14:textId="77777777" w:rsidR="009A7B5A" w:rsidRPr="00E43737" w:rsidRDefault="009A7B5A" w:rsidP="009A7B5A">
      <w:pPr>
        <w:tabs>
          <w:tab w:val="clear" w:pos="567"/>
        </w:tabs>
        <w:spacing w:line="240" w:lineRule="auto"/>
        <w:ind w:left="720"/>
        <w:rPr>
          <w:b/>
          <w:szCs w:val="22"/>
        </w:rPr>
      </w:pPr>
    </w:p>
    <w:p w14:paraId="6250F356" w14:textId="26126ED8" w:rsidR="00E661D6" w:rsidRDefault="00DC6256">
      <w:pPr>
        <w:tabs>
          <w:tab w:val="clear" w:pos="567"/>
        </w:tabs>
        <w:autoSpaceDE w:val="0"/>
        <w:autoSpaceDN w:val="0"/>
        <w:adjustRightInd w:val="0"/>
        <w:spacing w:line="240" w:lineRule="auto"/>
        <w:rPr>
          <w:szCs w:val="22"/>
          <w:lang w:eastAsia="en-GB"/>
        </w:rPr>
      </w:pPr>
      <w:r>
        <w:t>The requirements for submission of PSURs for this medicinal product are set out in the list of Union reference dates (EURD list) provided for under Article 107c(7) of Directive 2001/83/EC and any subsequent updates published on the European medicines web-portal.</w:t>
      </w:r>
    </w:p>
    <w:p w14:paraId="56940C79" w14:textId="77777777" w:rsidR="003E7D07" w:rsidRDefault="003E7D07">
      <w:pPr>
        <w:tabs>
          <w:tab w:val="clear" w:pos="567"/>
        </w:tabs>
        <w:autoSpaceDE w:val="0"/>
        <w:autoSpaceDN w:val="0"/>
        <w:adjustRightInd w:val="0"/>
        <w:spacing w:line="240" w:lineRule="auto"/>
        <w:rPr>
          <w:ins w:id="107" w:author="Author"/>
          <w:szCs w:val="22"/>
          <w:lang w:eastAsia="en-GB"/>
        </w:rPr>
      </w:pPr>
    </w:p>
    <w:p w14:paraId="24FB5967" w14:textId="77777777" w:rsidR="009865A9" w:rsidRPr="00B87F5A" w:rsidRDefault="009865A9">
      <w:pPr>
        <w:tabs>
          <w:tab w:val="clear" w:pos="567"/>
        </w:tabs>
        <w:autoSpaceDE w:val="0"/>
        <w:autoSpaceDN w:val="0"/>
        <w:adjustRightInd w:val="0"/>
        <w:spacing w:line="240" w:lineRule="auto"/>
        <w:rPr>
          <w:szCs w:val="22"/>
          <w:lang w:eastAsia="en-GB"/>
        </w:rPr>
      </w:pPr>
    </w:p>
    <w:p w14:paraId="08AF5CD2" w14:textId="01D6D3DC" w:rsidR="00844083" w:rsidDel="00247F25" w:rsidRDefault="009A7B5A" w:rsidP="009C232D">
      <w:pPr>
        <w:numPr>
          <w:ilvl w:val="0"/>
          <w:numId w:val="39"/>
        </w:numPr>
        <w:tabs>
          <w:tab w:val="clear" w:pos="567"/>
        </w:tabs>
        <w:spacing w:line="240" w:lineRule="auto"/>
        <w:ind w:left="567" w:hanging="567"/>
        <w:rPr>
          <w:del w:id="108" w:author="Author"/>
          <w:b/>
          <w:szCs w:val="22"/>
        </w:rPr>
      </w:pPr>
      <w:del w:id="109" w:author="Author">
        <w:r w:rsidRPr="00247F25" w:rsidDel="00247F25">
          <w:rPr>
            <w:b/>
            <w:szCs w:val="22"/>
          </w:rPr>
          <w:delText xml:space="preserve">     </w:delText>
        </w:r>
      </w:del>
      <w:r w:rsidRPr="00247F25">
        <w:rPr>
          <w:b/>
          <w:szCs w:val="22"/>
        </w:rPr>
        <w:t xml:space="preserve">CONDITIONS OR RESTRICTIONS WITH REGARD TO THE SAFE AND </w:t>
      </w:r>
    </w:p>
    <w:p w14:paraId="4A88961E" w14:textId="0E2E79A3" w:rsidR="00800C2D" w:rsidRPr="00247F25" w:rsidRDefault="009A7B5A" w:rsidP="00917163">
      <w:pPr>
        <w:numPr>
          <w:ilvl w:val="0"/>
          <w:numId w:val="39"/>
        </w:numPr>
        <w:tabs>
          <w:tab w:val="clear" w:pos="567"/>
        </w:tabs>
        <w:spacing w:line="240" w:lineRule="auto"/>
        <w:ind w:left="567" w:hanging="567"/>
        <w:rPr>
          <w:b/>
          <w:szCs w:val="22"/>
        </w:rPr>
      </w:pPr>
      <w:del w:id="110" w:author="Author">
        <w:r w:rsidRPr="00247F25" w:rsidDel="00247F25">
          <w:rPr>
            <w:b/>
            <w:szCs w:val="22"/>
          </w:rPr>
          <w:delText xml:space="preserve">      </w:delText>
        </w:r>
      </w:del>
      <w:r w:rsidRPr="00247F25">
        <w:rPr>
          <w:b/>
          <w:szCs w:val="22"/>
        </w:rPr>
        <w:t xml:space="preserve">EFFECTIVE USE OF THE MEDICINAL PRODUCT </w:t>
      </w:r>
    </w:p>
    <w:p w14:paraId="74F3CEB8" w14:textId="77777777" w:rsidR="009A7B5A" w:rsidRDefault="009A7B5A" w:rsidP="009A7B5A">
      <w:pPr>
        <w:tabs>
          <w:tab w:val="clear" w:pos="567"/>
        </w:tabs>
        <w:spacing w:line="240" w:lineRule="auto"/>
        <w:rPr>
          <w:b/>
          <w:szCs w:val="22"/>
        </w:rPr>
      </w:pPr>
    </w:p>
    <w:p w14:paraId="484E502B" w14:textId="41CC66A6" w:rsidR="00844083" w:rsidRDefault="009A7B5A" w:rsidP="00844083">
      <w:pPr>
        <w:numPr>
          <w:ilvl w:val="0"/>
          <w:numId w:val="38"/>
        </w:numPr>
        <w:tabs>
          <w:tab w:val="clear" w:pos="567"/>
        </w:tabs>
        <w:spacing w:line="240" w:lineRule="auto"/>
        <w:rPr>
          <w:b/>
          <w:szCs w:val="22"/>
        </w:rPr>
      </w:pPr>
      <w:r>
        <w:rPr>
          <w:b/>
          <w:szCs w:val="22"/>
        </w:rPr>
        <w:t xml:space="preserve">Risk </w:t>
      </w:r>
      <w:r w:rsidR="004B6A8B">
        <w:rPr>
          <w:b/>
          <w:szCs w:val="22"/>
        </w:rPr>
        <w:t>m</w:t>
      </w:r>
      <w:r>
        <w:rPr>
          <w:b/>
          <w:szCs w:val="22"/>
        </w:rPr>
        <w:t xml:space="preserve">anagement </w:t>
      </w:r>
      <w:r w:rsidR="004B6A8B">
        <w:rPr>
          <w:b/>
          <w:szCs w:val="22"/>
        </w:rPr>
        <w:t>p</w:t>
      </w:r>
      <w:r>
        <w:rPr>
          <w:b/>
          <w:szCs w:val="22"/>
        </w:rPr>
        <w:t>lan (RMP)</w:t>
      </w:r>
    </w:p>
    <w:p w14:paraId="7F666E0A" w14:textId="77777777" w:rsidR="009D0D4E" w:rsidRDefault="009D0D4E" w:rsidP="009D0D4E">
      <w:pPr>
        <w:tabs>
          <w:tab w:val="clear" w:pos="567"/>
        </w:tabs>
        <w:spacing w:line="240" w:lineRule="auto"/>
        <w:ind w:left="360"/>
        <w:rPr>
          <w:b/>
          <w:szCs w:val="22"/>
        </w:rPr>
      </w:pPr>
    </w:p>
    <w:p w14:paraId="17986F78" w14:textId="1D53F294" w:rsidR="00514140" w:rsidRPr="00D83E73" w:rsidRDefault="009A7B5A" w:rsidP="00D83E73">
      <w:pPr>
        <w:tabs>
          <w:tab w:val="clear" w:pos="567"/>
        </w:tabs>
        <w:autoSpaceDE w:val="0"/>
        <w:autoSpaceDN w:val="0"/>
        <w:adjustRightInd w:val="0"/>
        <w:spacing w:line="240" w:lineRule="auto"/>
        <w:rPr>
          <w:szCs w:val="22"/>
        </w:rPr>
      </w:pPr>
      <w:r w:rsidRPr="00D83E73">
        <w:rPr>
          <w:szCs w:val="22"/>
        </w:rPr>
        <w:t xml:space="preserve">The </w:t>
      </w:r>
      <w:r w:rsidR="004B6A8B" w:rsidRPr="00D83E73">
        <w:t>marketing authorisation holder (</w:t>
      </w:r>
      <w:r w:rsidRPr="00D83E73">
        <w:rPr>
          <w:szCs w:val="22"/>
        </w:rPr>
        <w:t>MAH</w:t>
      </w:r>
      <w:r w:rsidR="004B6A8B" w:rsidRPr="00D83E73">
        <w:rPr>
          <w:szCs w:val="22"/>
        </w:rPr>
        <w:t>)</w:t>
      </w:r>
      <w:r w:rsidRPr="00D83E73">
        <w:rPr>
          <w:szCs w:val="22"/>
        </w:rPr>
        <w:t xml:space="preserve"> shall perform the required pharmacovigilance activities and interventions detailed in the agreed RMP presented in Module 1.8.2 of the </w:t>
      </w:r>
      <w:r w:rsidR="004B6A8B" w:rsidRPr="00D83E73">
        <w:rPr>
          <w:szCs w:val="22"/>
        </w:rPr>
        <w:t>m</w:t>
      </w:r>
      <w:r w:rsidRPr="00D83E73">
        <w:rPr>
          <w:szCs w:val="22"/>
        </w:rPr>
        <w:t xml:space="preserve">arketing </w:t>
      </w:r>
      <w:r w:rsidR="004B6A8B" w:rsidRPr="00D83E73">
        <w:rPr>
          <w:szCs w:val="22"/>
        </w:rPr>
        <w:t>a</w:t>
      </w:r>
      <w:r w:rsidRPr="00D83E73">
        <w:rPr>
          <w:szCs w:val="22"/>
        </w:rPr>
        <w:t>uthorisation and any agreed subsequent updates of the RMP.</w:t>
      </w:r>
    </w:p>
    <w:p w14:paraId="4DF90F8E" w14:textId="3029F64D" w:rsidR="00514140" w:rsidRPr="00D83E73" w:rsidRDefault="00514140" w:rsidP="00D83E73">
      <w:pPr>
        <w:tabs>
          <w:tab w:val="clear" w:pos="567"/>
        </w:tabs>
        <w:autoSpaceDE w:val="0"/>
        <w:autoSpaceDN w:val="0"/>
        <w:adjustRightInd w:val="0"/>
        <w:spacing w:line="240" w:lineRule="auto"/>
        <w:rPr>
          <w:szCs w:val="22"/>
        </w:rPr>
      </w:pPr>
    </w:p>
    <w:p w14:paraId="66D6A6EE" w14:textId="564845BA" w:rsidR="009A7B5A" w:rsidRPr="00D83E73" w:rsidRDefault="00FF4AD2" w:rsidP="00D83E73">
      <w:pPr>
        <w:tabs>
          <w:tab w:val="clear" w:pos="567"/>
        </w:tabs>
        <w:autoSpaceDE w:val="0"/>
        <w:autoSpaceDN w:val="0"/>
        <w:adjustRightInd w:val="0"/>
        <w:spacing w:line="240" w:lineRule="auto"/>
        <w:rPr>
          <w:color w:val="000000"/>
          <w:szCs w:val="22"/>
          <w:lang w:eastAsia="en-GB"/>
        </w:rPr>
      </w:pPr>
      <w:r w:rsidRPr="00D83E73">
        <w:rPr>
          <w:color w:val="000000"/>
          <w:szCs w:val="22"/>
          <w:lang w:eastAsia="en-GB"/>
        </w:rPr>
        <w:t>A</w:t>
      </w:r>
      <w:r w:rsidR="009A7B5A" w:rsidRPr="00D83E73">
        <w:rPr>
          <w:color w:val="000000"/>
          <w:szCs w:val="22"/>
          <w:lang w:eastAsia="en-GB"/>
        </w:rPr>
        <w:t xml:space="preserve">n updated RMP should be submitted: </w:t>
      </w:r>
    </w:p>
    <w:p w14:paraId="53CEEB53" w14:textId="2DA7D9B2" w:rsidR="009A7B5A" w:rsidRPr="00D83E73" w:rsidRDefault="009A7B5A" w:rsidP="00D83E73">
      <w:pPr>
        <w:tabs>
          <w:tab w:val="clear" w:pos="567"/>
        </w:tabs>
        <w:autoSpaceDE w:val="0"/>
        <w:autoSpaceDN w:val="0"/>
        <w:adjustRightInd w:val="0"/>
        <w:spacing w:line="240" w:lineRule="auto"/>
        <w:rPr>
          <w:color w:val="000000"/>
          <w:szCs w:val="22"/>
          <w:lang w:eastAsia="en-GB"/>
        </w:rPr>
      </w:pPr>
    </w:p>
    <w:p w14:paraId="4426BA73" w14:textId="00756004" w:rsidR="00844083" w:rsidRPr="00D83E73" w:rsidRDefault="009A7B5A" w:rsidP="00B02B32">
      <w:pPr>
        <w:numPr>
          <w:ilvl w:val="1"/>
          <w:numId w:val="38"/>
        </w:numPr>
        <w:tabs>
          <w:tab w:val="clear" w:pos="567"/>
        </w:tabs>
        <w:autoSpaceDE w:val="0"/>
        <w:autoSpaceDN w:val="0"/>
        <w:adjustRightInd w:val="0"/>
        <w:spacing w:line="240" w:lineRule="auto"/>
        <w:ind w:left="0" w:firstLine="0"/>
        <w:rPr>
          <w:color w:val="000000"/>
          <w:szCs w:val="22"/>
          <w:lang w:eastAsia="en-GB"/>
        </w:rPr>
      </w:pPr>
      <w:r w:rsidRPr="00D83E73">
        <w:rPr>
          <w:color w:val="000000"/>
          <w:szCs w:val="22"/>
          <w:lang w:eastAsia="en-GB"/>
        </w:rPr>
        <w:t xml:space="preserve">At the request of the European Medicines Agency; </w:t>
      </w:r>
    </w:p>
    <w:p w14:paraId="4C8B22D4" w14:textId="4832D0A0" w:rsidR="00844083" w:rsidRDefault="009A7B5A" w:rsidP="00B02B32">
      <w:pPr>
        <w:numPr>
          <w:ilvl w:val="1"/>
          <w:numId w:val="38"/>
        </w:numPr>
        <w:tabs>
          <w:tab w:val="clear" w:pos="567"/>
        </w:tabs>
        <w:autoSpaceDE w:val="0"/>
        <w:autoSpaceDN w:val="0"/>
        <w:adjustRightInd w:val="0"/>
        <w:spacing w:line="240" w:lineRule="auto"/>
        <w:ind w:left="0" w:firstLine="0"/>
        <w:rPr>
          <w:ins w:id="111" w:author="Author"/>
          <w:color w:val="000000"/>
          <w:szCs w:val="22"/>
          <w:lang w:eastAsia="en-GB"/>
        </w:rPr>
      </w:pPr>
      <w:r w:rsidRPr="00D83E73">
        <w:rPr>
          <w:color w:val="000000"/>
          <w:szCs w:val="22"/>
          <w:lang w:eastAsia="en-GB"/>
        </w:rPr>
        <w:t xml:space="preserve">Whenever the risk management system is modified, especially as the result of new information being received that may lead to a significant change to the benefit/risk profile or as the result of an important (pharmacovigilance or risk minimisation) milestone being reached. </w:t>
      </w:r>
    </w:p>
    <w:p w14:paraId="431402FD" w14:textId="090922BD" w:rsidR="00B02B32" w:rsidRPr="00B02B32" w:rsidRDefault="00B02B32" w:rsidP="00B02B32">
      <w:pPr>
        <w:tabs>
          <w:tab w:val="clear" w:pos="567"/>
        </w:tabs>
        <w:autoSpaceDE w:val="0"/>
        <w:autoSpaceDN w:val="0"/>
        <w:adjustRightInd w:val="0"/>
        <w:spacing w:line="240" w:lineRule="auto"/>
        <w:rPr>
          <w:color w:val="000000"/>
          <w:szCs w:val="22"/>
          <w:lang w:eastAsia="en-GB"/>
        </w:rPr>
      </w:pPr>
    </w:p>
    <w:p w14:paraId="24C8614E" w14:textId="77777777" w:rsidR="00B02B32" w:rsidRPr="00B02B32" w:rsidRDefault="00B02B32" w:rsidP="007D0A8B">
      <w:pPr>
        <w:pStyle w:val="ListParagraph"/>
        <w:keepNext/>
        <w:widowControl w:val="0"/>
        <w:numPr>
          <w:ilvl w:val="0"/>
          <w:numId w:val="38"/>
        </w:numPr>
        <w:tabs>
          <w:tab w:val="left" w:pos="567"/>
        </w:tabs>
        <w:spacing w:after="0" w:line="240" w:lineRule="auto"/>
        <w:ind w:right="34"/>
        <w:rPr>
          <w:ins w:id="112" w:author="Author"/>
          <w:rFonts w:ascii="Times New Roman" w:hAnsi="Times New Roman"/>
          <w:b/>
          <w:bCs/>
          <w:iCs/>
        </w:rPr>
      </w:pPr>
      <w:ins w:id="113" w:author="Author">
        <w:r w:rsidRPr="00B02B32">
          <w:rPr>
            <w:rFonts w:ascii="Times New Roman" w:hAnsi="Times New Roman"/>
            <w:b/>
            <w:bCs/>
            <w:iCs/>
          </w:rPr>
          <w:t xml:space="preserve">Additional risk </w:t>
        </w:r>
        <w:proofErr w:type="spellStart"/>
        <w:r w:rsidRPr="00B02B32">
          <w:rPr>
            <w:rFonts w:ascii="Times New Roman" w:hAnsi="Times New Roman"/>
            <w:b/>
            <w:bCs/>
            <w:iCs/>
          </w:rPr>
          <w:t>minimisation</w:t>
        </w:r>
        <w:proofErr w:type="spellEnd"/>
        <w:r w:rsidRPr="00B02B32">
          <w:rPr>
            <w:rFonts w:ascii="Times New Roman" w:hAnsi="Times New Roman"/>
            <w:b/>
            <w:bCs/>
            <w:iCs/>
          </w:rPr>
          <w:t xml:space="preserve"> measures </w:t>
        </w:r>
      </w:ins>
    </w:p>
    <w:p w14:paraId="144E0C21" w14:textId="77777777" w:rsidR="00B02B32" w:rsidRPr="00D83E73" w:rsidRDefault="00B02B32" w:rsidP="00B02B32">
      <w:pPr>
        <w:tabs>
          <w:tab w:val="clear" w:pos="567"/>
        </w:tabs>
        <w:autoSpaceDE w:val="0"/>
        <w:autoSpaceDN w:val="0"/>
        <w:adjustRightInd w:val="0"/>
        <w:spacing w:line="240" w:lineRule="auto"/>
        <w:rPr>
          <w:color w:val="000000"/>
          <w:szCs w:val="22"/>
          <w:lang w:eastAsia="en-GB"/>
        </w:rPr>
      </w:pPr>
    </w:p>
    <w:p w14:paraId="6A03BABB" w14:textId="77777777" w:rsidR="00B02B32" w:rsidRPr="00B820E5" w:rsidRDefault="00B02B32" w:rsidP="00B02B32">
      <w:pPr>
        <w:widowControl w:val="0"/>
        <w:spacing w:line="360" w:lineRule="auto"/>
        <w:ind w:right="32"/>
        <w:rPr>
          <w:ins w:id="114" w:author="Author"/>
          <w:szCs w:val="22"/>
          <w:u w:val="single"/>
        </w:rPr>
      </w:pPr>
      <w:ins w:id="115" w:author="Author">
        <w:r w:rsidRPr="00B820E5">
          <w:rPr>
            <w:b/>
            <w:bCs/>
            <w:szCs w:val="22"/>
            <w:u w:val="single"/>
          </w:rPr>
          <w:t>Abacavir Hypersensitivity</w:t>
        </w:r>
      </w:ins>
    </w:p>
    <w:p w14:paraId="2C1F8E06" w14:textId="03903C80" w:rsidR="00B02B32" w:rsidRPr="00253CA5" w:rsidRDefault="00B02B32" w:rsidP="00B02B32">
      <w:pPr>
        <w:widowControl w:val="0"/>
        <w:ind w:right="32"/>
        <w:rPr>
          <w:ins w:id="116" w:author="Author"/>
          <w:iCs/>
        </w:rPr>
      </w:pPr>
      <w:ins w:id="117" w:author="Author">
        <w:r>
          <w:rPr>
            <w:iCs/>
          </w:rPr>
          <w:t xml:space="preserve">An ‘Alert’ card is included in every pack of an ABC containing product, which </w:t>
        </w:r>
        <w:r w:rsidRPr="004D577D">
          <w:rPr>
            <w:iCs/>
          </w:rPr>
          <w:t>patients should carry with them at all times. This describes the symptoms of the allergic reaction and warns patients that these reactions can be life-threatening if treatment with an ABC containing product is continued. The alert card also warns the patient that if treatment with an ABC containing product is discontinued</w:t>
        </w:r>
        <w:r w:rsidR="00633144">
          <w:rPr>
            <w:iCs/>
          </w:rPr>
          <w:t xml:space="preserve"> </w:t>
        </w:r>
        <w:r w:rsidR="00E47315">
          <w:rPr>
            <w:iCs/>
          </w:rPr>
          <w:t xml:space="preserve">due </w:t>
        </w:r>
        <w:r w:rsidRPr="004D577D">
          <w:rPr>
            <w:iCs/>
          </w:rPr>
          <w:t>to th</w:t>
        </w:r>
        <w:r w:rsidR="00422135">
          <w:rPr>
            <w:iCs/>
          </w:rPr>
          <w:t>ese</w:t>
        </w:r>
        <w:r w:rsidRPr="004D577D">
          <w:rPr>
            <w:iCs/>
          </w:rPr>
          <w:t xml:space="preserve"> type of reactions, then the patient must never take an ABC containing product or any</w:t>
        </w:r>
        <w:r>
          <w:rPr>
            <w:iCs/>
          </w:rPr>
          <w:t xml:space="preserve"> other medicine containing ABC again as it could result in a life-threatening lowering of blood pressure or death.</w:t>
        </w:r>
      </w:ins>
    </w:p>
    <w:p w14:paraId="10C3F7CF" w14:textId="48ED2555" w:rsidR="00514140" w:rsidRPr="00D83E73" w:rsidDel="001B587F" w:rsidRDefault="00514140" w:rsidP="00D83E73">
      <w:pPr>
        <w:tabs>
          <w:tab w:val="clear" w:pos="567"/>
        </w:tabs>
        <w:autoSpaceDE w:val="0"/>
        <w:autoSpaceDN w:val="0"/>
        <w:adjustRightInd w:val="0"/>
        <w:spacing w:line="240" w:lineRule="auto"/>
        <w:rPr>
          <w:del w:id="118" w:author="Author"/>
          <w:color w:val="000000"/>
          <w:szCs w:val="22"/>
          <w:lang w:eastAsia="en-GB"/>
        </w:rPr>
      </w:pPr>
    </w:p>
    <w:p w14:paraId="18F7D55B" w14:textId="77777777" w:rsidR="009A7B5A" w:rsidRPr="00B02B32" w:rsidRDefault="009A7B5A" w:rsidP="00B02B32">
      <w:pPr>
        <w:pStyle w:val="ListParagraph"/>
        <w:ind w:left="0"/>
        <w:rPr>
          <w:rFonts w:ascii="Times New Roman" w:hAnsi="Times New Roman"/>
          <w:color w:val="000000"/>
          <w:lang w:eastAsia="en-GB"/>
        </w:rPr>
      </w:pPr>
    </w:p>
    <w:p w14:paraId="76C0CD09" w14:textId="77777777" w:rsidR="00800C2D" w:rsidRPr="00E43737" w:rsidRDefault="00800C2D" w:rsidP="00280FC8">
      <w:pPr>
        <w:tabs>
          <w:tab w:val="clear" w:pos="567"/>
          <w:tab w:val="left" w:pos="720"/>
        </w:tabs>
        <w:rPr>
          <w:b/>
          <w:szCs w:val="22"/>
        </w:rPr>
      </w:pPr>
      <w:r w:rsidRPr="00E43737">
        <w:rPr>
          <w:szCs w:val="22"/>
        </w:rPr>
        <w:br w:type="page"/>
      </w:r>
    </w:p>
    <w:p w14:paraId="5D86CF53" w14:textId="77777777" w:rsidR="00800C2D" w:rsidRPr="00E43737" w:rsidRDefault="00800C2D">
      <w:pPr>
        <w:jc w:val="center"/>
        <w:rPr>
          <w:b/>
          <w:szCs w:val="22"/>
        </w:rPr>
      </w:pPr>
    </w:p>
    <w:p w14:paraId="17CC8323" w14:textId="77777777" w:rsidR="00800C2D" w:rsidRPr="00E43737" w:rsidRDefault="00800C2D">
      <w:pPr>
        <w:jc w:val="center"/>
        <w:rPr>
          <w:b/>
          <w:szCs w:val="22"/>
        </w:rPr>
      </w:pPr>
    </w:p>
    <w:p w14:paraId="1BCFA358" w14:textId="77777777" w:rsidR="00800C2D" w:rsidRPr="00E43737" w:rsidRDefault="00800C2D">
      <w:pPr>
        <w:jc w:val="center"/>
        <w:rPr>
          <w:b/>
          <w:szCs w:val="22"/>
        </w:rPr>
      </w:pPr>
    </w:p>
    <w:p w14:paraId="07BA2157" w14:textId="77777777" w:rsidR="00800C2D" w:rsidRPr="00E43737" w:rsidRDefault="00800C2D">
      <w:pPr>
        <w:jc w:val="center"/>
        <w:rPr>
          <w:b/>
          <w:szCs w:val="22"/>
        </w:rPr>
      </w:pPr>
    </w:p>
    <w:p w14:paraId="0A9DCD31" w14:textId="77777777" w:rsidR="00800C2D" w:rsidRPr="00E43737" w:rsidRDefault="00800C2D">
      <w:pPr>
        <w:jc w:val="center"/>
        <w:rPr>
          <w:b/>
          <w:szCs w:val="22"/>
        </w:rPr>
      </w:pPr>
    </w:p>
    <w:p w14:paraId="62D58852" w14:textId="77777777" w:rsidR="00800C2D" w:rsidRPr="00E43737" w:rsidRDefault="00800C2D">
      <w:pPr>
        <w:jc w:val="center"/>
        <w:rPr>
          <w:b/>
          <w:szCs w:val="22"/>
        </w:rPr>
      </w:pPr>
    </w:p>
    <w:p w14:paraId="34DBA27B" w14:textId="77777777" w:rsidR="00800C2D" w:rsidRPr="00E43737" w:rsidRDefault="00800C2D">
      <w:pPr>
        <w:jc w:val="center"/>
        <w:rPr>
          <w:b/>
          <w:szCs w:val="22"/>
        </w:rPr>
      </w:pPr>
    </w:p>
    <w:p w14:paraId="68F529B7" w14:textId="77777777" w:rsidR="00800C2D" w:rsidRPr="00E43737" w:rsidRDefault="00800C2D">
      <w:pPr>
        <w:jc w:val="center"/>
        <w:rPr>
          <w:b/>
          <w:szCs w:val="22"/>
        </w:rPr>
      </w:pPr>
    </w:p>
    <w:p w14:paraId="204E33F0" w14:textId="77777777" w:rsidR="00800C2D" w:rsidRPr="00E43737" w:rsidRDefault="00800C2D">
      <w:pPr>
        <w:jc w:val="center"/>
        <w:rPr>
          <w:b/>
          <w:szCs w:val="22"/>
        </w:rPr>
      </w:pPr>
    </w:p>
    <w:p w14:paraId="732B4B96" w14:textId="77777777" w:rsidR="00800C2D" w:rsidRPr="00E43737" w:rsidRDefault="00800C2D">
      <w:pPr>
        <w:jc w:val="center"/>
        <w:rPr>
          <w:b/>
          <w:szCs w:val="22"/>
        </w:rPr>
      </w:pPr>
    </w:p>
    <w:p w14:paraId="5EFFABAE" w14:textId="77777777" w:rsidR="00800C2D" w:rsidRPr="00E43737" w:rsidRDefault="00800C2D">
      <w:pPr>
        <w:jc w:val="center"/>
        <w:rPr>
          <w:b/>
          <w:szCs w:val="22"/>
        </w:rPr>
      </w:pPr>
    </w:p>
    <w:p w14:paraId="116A2B86" w14:textId="77777777" w:rsidR="00800C2D" w:rsidRPr="00E43737" w:rsidRDefault="00800C2D">
      <w:pPr>
        <w:jc w:val="center"/>
        <w:rPr>
          <w:b/>
          <w:szCs w:val="22"/>
        </w:rPr>
      </w:pPr>
    </w:p>
    <w:p w14:paraId="31146A14" w14:textId="77777777" w:rsidR="00800C2D" w:rsidRPr="00E43737" w:rsidRDefault="00800C2D">
      <w:pPr>
        <w:jc w:val="center"/>
        <w:rPr>
          <w:b/>
          <w:szCs w:val="22"/>
        </w:rPr>
      </w:pPr>
    </w:p>
    <w:p w14:paraId="77365628" w14:textId="77777777" w:rsidR="00800C2D" w:rsidRPr="00E43737" w:rsidRDefault="00800C2D">
      <w:pPr>
        <w:jc w:val="center"/>
        <w:rPr>
          <w:b/>
          <w:szCs w:val="22"/>
        </w:rPr>
      </w:pPr>
    </w:p>
    <w:p w14:paraId="7A943503" w14:textId="77777777" w:rsidR="00800C2D" w:rsidRPr="00E43737" w:rsidRDefault="00800C2D">
      <w:pPr>
        <w:jc w:val="center"/>
        <w:rPr>
          <w:b/>
          <w:szCs w:val="22"/>
        </w:rPr>
      </w:pPr>
    </w:p>
    <w:p w14:paraId="22C2B74B" w14:textId="77777777" w:rsidR="00800C2D" w:rsidRPr="00E43737" w:rsidRDefault="00800C2D">
      <w:pPr>
        <w:jc w:val="center"/>
        <w:rPr>
          <w:b/>
          <w:szCs w:val="22"/>
        </w:rPr>
      </w:pPr>
    </w:p>
    <w:p w14:paraId="22FE6DD2" w14:textId="77777777" w:rsidR="00800C2D" w:rsidRPr="00E43737" w:rsidRDefault="00800C2D">
      <w:pPr>
        <w:jc w:val="center"/>
        <w:rPr>
          <w:b/>
          <w:szCs w:val="22"/>
        </w:rPr>
      </w:pPr>
    </w:p>
    <w:p w14:paraId="15C7E643" w14:textId="77777777" w:rsidR="00800C2D" w:rsidRPr="00E43737" w:rsidRDefault="00800C2D">
      <w:pPr>
        <w:jc w:val="center"/>
        <w:rPr>
          <w:b/>
          <w:szCs w:val="22"/>
        </w:rPr>
      </w:pPr>
    </w:p>
    <w:p w14:paraId="30D94B11" w14:textId="77777777" w:rsidR="00800C2D" w:rsidRPr="00E43737" w:rsidRDefault="00800C2D">
      <w:pPr>
        <w:jc w:val="center"/>
        <w:rPr>
          <w:b/>
          <w:szCs w:val="22"/>
        </w:rPr>
      </w:pPr>
    </w:p>
    <w:p w14:paraId="1B21A3E5" w14:textId="77777777" w:rsidR="00800C2D" w:rsidRPr="00E43737" w:rsidRDefault="00800C2D">
      <w:pPr>
        <w:jc w:val="center"/>
        <w:rPr>
          <w:b/>
          <w:szCs w:val="22"/>
        </w:rPr>
      </w:pPr>
    </w:p>
    <w:p w14:paraId="74993E10" w14:textId="77777777" w:rsidR="00800C2D" w:rsidRPr="00E43737" w:rsidRDefault="00800C2D">
      <w:pPr>
        <w:jc w:val="center"/>
        <w:rPr>
          <w:b/>
          <w:szCs w:val="22"/>
        </w:rPr>
      </w:pPr>
    </w:p>
    <w:p w14:paraId="35EEDCA8" w14:textId="77777777" w:rsidR="00800C2D" w:rsidRPr="00E43737" w:rsidRDefault="00800C2D">
      <w:pPr>
        <w:jc w:val="center"/>
        <w:rPr>
          <w:b/>
          <w:szCs w:val="22"/>
        </w:rPr>
      </w:pPr>
    </w:p>
    <w:p w14:paraId="2793E1CA" w14:textId="77777777" w:rsidR="002F595D" w:rsidRDefault="002F595D">
      <w:pPr>
        <w:jc w:val="center"/>
        <w:rPr>
          <w:b/>
          <w:szCs w:val="22"/>
        </w:rPr>
      </w:pPr>
    </w:p>
    <w:p w14:paraId="6F49C42B" w14:textId="77777777" w:rsidR="00800C2D" w:rsidRPr="00E43737" w:rsidRDefault="00800C2D">
      <w:pPr>
        <w:jc w:val="center"/>
        <w:rPr>
          <w:b/>
          <w:szCs w:val="22"/>
        </w:rPr>
      </w:pPr>
      <w:r w:rsidRPr="00E43737">
        <w:rPr>
          <w:b/>
          <w:szCs w:val="22"/>
        </w:rPr>
        <w:t xml:space="preserve">ANNEX </w:t>
      </w:r>
      <w:smartTag w:uri="urn:schemas-microsoft-com:office:smarttags" w:element="stockticker">
        <w:r w:rsidRPr="00E43737">
          <w:rPr>
            <w:b/>
            <w:szCs w:val="22"/>
          </w:rPr>
          <w:t>III</w:t>
        </w:r>
      </w:smartTag>
    </w:p>
    <w:p w14:paraId="7BF791E4" w14:textId="77777777" w:rsidR="00800C2D" w:rsidRPr="00E43737" w:rsidRDefault="00800C2D">
      <w:pPr>
        <w:jc w:val="center"/>
        <w:rPr>
          <w:b/>
          <w:szCs w:val="22"/>
        </w:rPr>
      </w:pPr>
    </w:p>
    <w:p w14:paraId="63A4C3CC" w14:textId="77777777" w:rsidR="00800C2D" w:rsidRPr="00E43737" w:rsidRDefault="00800C2D">
      <w:pPr>
        <w:jc w:val="center"/>
        <w:rPr>
          <w:b/>
          <w:szCs w:val="22"/>
        </w:rPr>
      </w:pPr>
      <w:r w:rsidRPr="00E43737">
        <w:rPr>
          <w:b/>
          <w:szCs w:val="22"/>
        </w:rPr>
        <w:t xml:space="preserve">LABELLING </w:t>
      </w:r>
      <w:smartTag w:uri="urn:schemas-microsoft-com:office:smarttags" w:element="stockticker">
        <w:r w:rsidRPr="00E43737">
          <w:rPr>
            <w:b/>
            <w:szCs w:val="22"/>
          </w:rPr>
          <w:t>AND</w:t>
        </w:r>
      </w:smartTag>
      <w:r w:rsidRPr="00E43737">
        <w:rPr>
          <w:b/>
          <w:szCs w:val="22"/>
        </w:rPr>
        <w:t xml:space="preserve"> </w:t>
      </w:r>
      <w:smartTag w:uri="schemas-GSKSiteLocations-com/fourthcoffee" w:element="flavor">
        <w:r w:rsidRPr="00E43737">
          <w:rPr>
            <w:b/>
            <w:szCs w:val="22"/>
          </w:rPr>
          <w:t>PAC</w:t>
        </w:r>
      </w:smartTag>
      <w:r w:rsidRPr="00E43737">
        <w:rPr>
          <w:b/>
          <w:szCs w:val="22"/>
        </w:rPr>
        <w:t>KAGE LEAFLET</w:t>
      </w:r>
    </w:p>
    <w:p w14:paraId="42F85F92" w14:textId="77777777" w:rsidR="00800C2D" w:rsidRPr="00E43737" w:rsidRDefault="00800C2D">
      <w:pPr>
        <w:pStyle w:val="Title"/>
        <w:jc w:val="left"/>
        <w:rPr>
          <w:szCs w:val="22"/>
        </w:rPr>
      </w:pPr>
    </w:p>
    <w:p w14:paraId="4D77448C" w14:textId="77777777" w:rsidR="00800C2D" w:rsidRPr="00E43737" w:rsidRDefault="00800C2D">
      <w:pPr>
        <w:rPr>
          <w:b/>
          <w:szCs w:val="22"/>
        </w:rPr>
      </w:pPr>
      <w:r w:rsidRPr="00E43737">
        <w:rPr>
          <w:szCs w:val="22"/>
        </w:rPr>
        <w:br w:type="page"/>
      </w:r>
    </w:p>
    <w:p w14:paraId="738D86E6" w14:textId="77777777" w:rsidR="00800C2D" w:rsidRPr="00E43737" w:rsidRDefault="00800C2D">
      <w:pPr>
        <w:rPr>
          <w:b/>
          <w:szCs w:val="22"/>
        </w:rPr>
      </w:pPr>
    </w:p>
    <w:p w14:paraId="177D0FCE" w14:textId="77777777" w:rsidR="00800C2D" w:rsidRPr="00E43737" w:rsidRDefault="00800C2D">
      <w:pPr>
        <w:rPr>
          <w:b/>
          <w:szCs w:val="22"/>
        </w:rPr>
      </w:pPr>
    </w:p>
    <w:p w14:paraId="33D41B31" w14:textId="77777777" w:rsidR="00800C2D" w:rsidRPr="00E43737" w:rsidRDefault="00800C2D">
      <w:pPr>
        <w:rPr>
          <w:b/>
          <w:szCs w:val="22"/>
        </w:rPr>
      </w:pPr>
    </w:p>
    <w:p w14:paraId="6B23F9F8" w14:textId="77777777" w:rsidR="00800C2D" w:rsidRPr="00E43737" w:rsidRDefault="00800C2D">
      <w:pPr>
        <w:rPr>
          <w:b/>
          <w:szCs w:val="22"/>
        </w:rPr>
      </w:pPr>
    </w:p>
    <w:p w14:paraId="5E3990C2" w14:textId="77777777" w:rsidR="00800C2D" w:rsidRPr="00E43737" w:rsidRDefault="00800C2D">
      <w:pPr>
        <w:rPr>
          <w:b/>
          <w:szCs w:val="22"/>
        </w:rPr>
      </w:pPr>
    </w:p>
    <w:p w14:paraId="61735172" w14:textId="77777777" w:rsidR="00800C2D" w:rsidRPr="00E43737" w:rsidRDefault="00800C2D">
      <w:pPr>
        <w:rPr>
          <w:b/>
          <w:szCs w:val="22"/>
        </w:rPr>
      </w:pPr>
    </w:p>
    <w:p w14:paraId="20085CA1" w14:textId="77777777" w:rsidR="00800C2D" w:rsidRPr="00E43737" w:rsidRDefault="00800C2D">
      <w:pPr>
        <w:rPr>
          <w:b/>
          <w:szCs w:val="22"/>
        </w:rPr>
      </w:pPr>
    </w:p>
    <w:p w14:paraId="7BD65AA3" w14:textId="77777777" w:rsidR="00800C2D" w:rsidRPr="00E43737" w:rsidRDefault="00800C2D">
      <w:pPr>
        <w:rPr>
          <w:b/>
          <w:szCs w:val="22"/>
        </w:rPr>
      </w:pPr>
    </w:p>
    <w:p w14:paraId="69600A5C" w14:textId="77777777" w:rsidR="00800C2D" w:rsidRPr="00E43737" w:rsidRDefault="00800C2D">
      <w:pPr>
        <w:rPr>
          <w:b/>
          <w:szCs w:val="22"/>
        </w:rPr>
      </w:pPr>
    </w:p>
    <w:p w14:paraId="247A6209" w14:textId="77777777" w:rsidR="00800C2D" w:rsidRPr="00E43737" w:rsidRDefault="00800C2D">
      <w:pPr>
        <w:rPr>
          <w:b/>
          <w:szCs w:val="22"/>
        </w:rPr>
      </w:pPr>
    </w:p>
    <w:p w14:paraId="060FBB5B" w14:textId="77777777" w:rsidR="00800C2D" w:rsidRPr="00E43737" w:rsidRDefault="00800C2D">
      <w:pPr>
        <w:rPr>
          <w:b/>
          <w:szCs w:val="22"/>
        </w:rPr>
      </w:pPr>
    </w:p>
    <w:p w14:paraId="24933B7F" w14:textId="77777777" w:rsidR="00800C2D" w:rsidRPr="00E43737" w:rsidRDefault="00800C2D">
      <w:pPr>
        <w:rPr>
          <w:b/>
          <w:szCs w:val="22"/>
        </w:rPr>
      </w:pPr>
    </w:p>
    <w:p w14:paraId="3F5E3BC5" w14:textId="77777777" w:rsidR="00800C2D" w:rsidRPr="00E43737" w:rsidRDefault="00800C2D">
      <w:pPr>
        <w:rPr>
          <w:b/>
          <w:szCs w:val="22"/>
        </w:rPr>
      </w:pPr>
    </w:p>
    <w:p w14:paraId="1D27DD18" w14:textId="77777777" w:rsidR="00800C2D" w:rsidRPr="00E43737" w:rsidRDefault="00800C2D">
      <w:pPr>
        <w:rPr>
          <w:b/>
          <w:szCs w:val="22"/>
        </w:rPr>
      </w:pPr>
    </w:p>
    <w:p w14:paraId="1D59A41C" w14:textId="77777777" w:rsidR="00800C2D" w:rsidRPr="00E43737" w:rsidRDefault="00800C2D">
      <w:pPr>
        <w:rPr>
          <w:b/>
          <w:szCs w:val="22"/>
        </w:rPr>
      </w:pPr>
    </w:p>
    <w:p w14:paraId="12F9771A" w14:textId="77777777" w:rsidR="00800C2D" w:rsidRPr="00E43737" w:rsidRDefault="00800C2D">
      <w:pPr>
        <w:rPr>
          <w:b/>
          <w:szCs w:val="22"/>
        </w:rPr>
      </w:pPr>
    </w:p>
    <w:p w14:paraId="075AEB61" w14:textId="77777777" w:rsidR="00800C2D" w:rsidRPr="00E43737" w:rsidRDefault="00800C2D">
      <w:pPr>
        <w:rPr>
          <w:b/>
          <w:szCs w:val="22"/>
        </w:rPr>
      </w:pPr>
    </w:p>
    <w:p w14:paraId="46048DED" w14:textId="77777777" w:rsidR="00800C2D" w:rsidRPr="00E43737" w:rsidRDefault="00800C2D">
      <w:pPr>
        <w:rPr>
          <w:b/>
          <w:szCs w:val="22"/>
        </w:rPr>
      </w:pPr>
    </w:p>
    <w:p w14:paraId="37C5A4F3" w14:textId="77777777" w:rsidR="00800C2D" w:rsidRPr="00E43737" w:rsidRDefault="00800C2D">
      <w:pPr>
        <w:rPr>
          <w:b/>
          <w:szCs w:val="22"/>
        </w:rPr>
      </w:pPr>
    </w:p>
    <w:p w14:paraId="3455CEAD" w14:textId="77777777" w:rsidR="00800C2D" w:rsidRPr="00E43737" w:rsidRDefault="00800C2D">
      <w:pPr>
        <w:rPr>
          <w:b/>
          <w:szCs w:val="22"/>
        </w:rPr>
      </w:pPr>
    </w:p>
    <w:p w14:paraId="5AE698DD" w14:textId="77777777" w:rsidR="00800C2D" w:rsidRPr="00E43737" w:rsidRDefault="00800C2D">
      <w:pPr>
        <w:rPr>
          <w:szCs w:val="22"/>
        </w:rPr>
      </w:pPr>
    </w:p>
    <w:p w14:paraId="5B834434" w14:textId="77777777" w:rsidR="00800C2D" w:rsidRPr="00E43737" w:rsidRDefault="00800C2D">
      <w:pPr>
        <w:rPr>
          <w:szCs w:val="22"/>
        </w:rPr>
      </w:pPr>
    </w:p>
    <w:p w14:paraId="55DC6AA3" w14:textId="77777777" w:rsidR="002F595D" w:rsidRDefault="002F595D">
      <w:pPr>
        <w:pStyle w:val="TitleA"/>
      </w:pPr>
    </w:p>
    <w:p w14:paraId="03F3D0B3" w14:textId="77777777" w:rsidR="00800C2D" w:rsidRPr="00E43737" w:rsidRDefault="00800C2D">
      <w:pPr>
        <w:pStyle w:val="TitleA"/>
      </w:pPr>
      <w:r w:rsidRPr="00E43737">
        <w:t>A. LABELLING</w:t>
      </w:r>
    </w:p>
    <w:p w14:paraId="3B9A2291" w14:textId="77777777" w:rsidR="00800C2D" w:rsidRPr="00E43737" w:rsidRDefault="00800C2D">
      <w:pPr>
        <w:rPr>
          <w:b/>
          <w:szCs w:val="22"/>
        </w:rPr>
      </w:pPr>
    </w:p>
    <w:p w14:paraId="232CEFB7" w14:textId="77777777" w:rsidR="00800C2D" w:rsidRPr="00E43737" w:rsidRDefault="00800C2D">
      <w:pPr>
        <w:rPr>
          <w:b/>
          <w:szCs w:val="22"/>
        </w:rPr>
      </w:pPr>
    </w:p>
    <w:p w14:paraId="0DF50D8F"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szCs w:val="22"/>
        </w:rPr>
        <w:br w:type="page"/>
      </w:r>
      <w:r w:rsidRPr="00E43737">
        <w:rPr>
          <w:b/>
          <w:szCs w:val="22"/>
        </w:rPr>
        <w:lastRenderedPageBreak/>
        <w:t xml:space="preserve">PARTICULARS TO APPEAR ON THE OUTER </w:t>
      </w:r>
      <w:smartTag w:uri="schemas-GSKSiteLocations-com/fourthcoffee" w:element="flavor">
        <w:r w:rsidRPr="00E43737">
          <w:rPr>
            <w:b/>
            <w:szCs w:val="22"/>
          </w:rPr>
          <w:t>PAC</w:t>
        </w:r>
      </w:smartTag>
      <w:r w:rsidRPr="00E43737">
        <w:rPr>
          <w:b/>
          <w:szCs w:val="22"/>
        </w:rPr>
        <w:t>KAGING</w:t>
      </w:r>
    </w:p>
    <w:p w14:paraId="0D15E4C5"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p>
    <w:p w14:paraId="1BF6076D"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OUTER CAR</w:t>
      </w:r>
      <w:smartTag w:uri="schemas-GSKSiteLocations-com/fourthcoffee" w:element="flavor">
        <w:r w:rsidRPr="00E43737">
          <w:rPr>
            <w:b/>
            <w:szCs w:val="22"/>
          </w:rPr>
          <w:t>TON</w:t>
        </w:r>
      </w:smartTag>
      <w:r w:rsidRPr="00E43737">
        <w:rPr>
          <w:b/>
          <w:szCs w:val="22"/>
        </w:rPr>
        <w:t xml:space="preserve"> BLISTER </w:t>
      </w:r>
      <w:smartTag w:uri="urn:schemas-microsoft-com:office:smarttags" w:element="stockticker">
        <w:smartTag w:uri="schemas-GSKSiteLocations-com/fourthcoffee" w:element="flavor">
          <w:r w:rsidRPr="00E43737">
            <w:rPr>
              <w:b/>
              <w:szCs w:val="22"/>
            </w:rPr>
            <w:t>PAC</w:t>
          </w:r>
        </w:smartTag>
        <w:r w:rsidRPr="00E43737">
          <w:rPr>
            <w:b/>
            <w:szCs w:val="22"/>
          </w:rPr>
          <w:t>K</w:t>
        </w:r>
      </w:smartTag>
      <w:r w:rsidRPr="00E43737">
        <w:rPr>
          <w:b/>
          <w:szCs w:val="22"/>
        </w:rPr>
        <w:t xml:space="preserve"> </w:t>
      </w:r>
    </w:p>
    <w:p w14:paraId="48879A5E" w14:textId="77777777" w:rsidR="00800C2D" w:rsidRPr="00E43737" w:rsidRDefault="00800C2D">
      <w:pPr>
        <w:rPr>
          <w:szCs w:val="22"/>
        </w:rPr>
      </w:pPr>
    </w:p>
    <w:p w14:paraId="1539E3B7" w14:textId="77777777" w:rsidR="00800C2D" w:rsidRPr="00E43737" w:rsidRDefault="00800C2D">
      <w:pPr>
        <w:rPr>
          <w:szCs w:val="22"/>
        </w:rPr>
      </w:pPr>
    </w:p>
    <w:p w14:paraId="68E1959B"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w:t>
      </w:r>
      <w:r w:rsidRPr="00E43737">
        <w:rPr>
          <w:b/>
          <w:szCs w:val="22"/>
        </w:rPr>
        <w:tab/>
        <w:t>NAME OF THE MEDICINAL PRODUCT</w:t>
      </w:r>
    </w:p>
    <w:p w14:paraId="31354901" w14:textId="77777777" w:rsidR="00800C2D" w:rsidRPr="00E43737" w:rsidRDefault="00800C2D">
      <w:pPr>
        <w:rPr>
          <w:szCs w:val="22"/>
        </w:rPr>
      </w:pPr>
    </w:p>
    <w:p w14:paraId="643E8234" w14:textId="77777777" w:rsidR="00800C2D" w:rsidRPr="00E43737" w:rsidRDefault="00800C2D">
      <w:pPr>
        <w:rPr>
          <w:szCs w:val="22"/>
        </w:rPr>
      </w:pPr>
      <w:proofErr w:type="spellStart"/>
      <w:r w:rsidRPr="00E43737">
        <w:rPr>
          <w:szCs w:val="22"/>
        </w:rPr>
        <w:t>Kivexa</w:t>
      </w:r>
      <w:proofErr w:type="spellEnd"/>
      <w:r w:rsidRPr="00E43737">
        <w:rPr>
          <w:szCs w:val="22"/>
        </w:rPr>
        <w:t xml:space="preserve"> 600 mg/300 mg film-coated tablets </w:t>
      </w:r>
    </w:p>
    <w:p w14:paraId="4D15F2BC" w14:textId="77777777" w:rsidR="00800C2D" w:rsidRPr="00E43737" w:rsidRDefault="00800C2D">
      <w:pPr>
        <w:rPr>
          <w:szCs w:val="22"/>
        </w:rPr>
      </w:pPr>
      <w:r w:rsidRPr="00E43737">
        <w:rPr>
          <w:szCs w:val="22"/>
        </w:rPr>
        <w:t>abacavir/lamivudine</w:t>
      </w:r>
    </w:p>
    <w:p w14:paraId="5E0DFB13" w14:textId="77777777" w:rsidR="00800C2D" w:rsidRPr="00E43737" w:rsidRDefault="00800C2D">
      <w:pPr>
        <w:rPr>
          <w:b/>
          <w:szCs w:val="22"/>
        </w:rPr>
      </w:pPr>
    </w:p>
    <w:p w14:paraId="5965ED81" w14:textId="77777777" w:rsidR="00800C2D" w:rsidRPr="00E43737" w:rsidRDefault="00800C2D">
      <w:pPr>
        <w:rPr>
          <w:szCs w:val="22"/>
        </w:rPr>
      </w:pPr>
    </w:p>
    <w:p w14:paraId="36555364"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2.</w:t>
      </w:r>
      <w:r w:rsidRPr="00E43737">
        <w:rPr>
          <w:b/>
          <w:szCs w:val="22"/>
        </w:rPr>
        <w:tab/>
        <w:t>STATEMENT OF ACTIVE SUBSTANCE(S)</w:t>
      </w:r>
    </w:p>
    <w:p w14:paraId="026D01E4" w14:textId="77777777" w:rsidR="00800C2D" w:rsidRPr="00E43737" w:rsidRDefault="00800C2D">
      <w:pPr>
        <w:rPr>
          <w:szCs w:val="22"/>
        </w:rPr>
      </w:pPr>
    </w:p>
    <w:p w14:paraId="2AEE4426" w14:textId="77777777" w:rsidR="00800C2D" w:rsidRPr="00E43737" w:rsidRDefault="00800C2D">
      <w:pPr>
        <w:rPr>
          <w:szCs w:val="22"/>
        </w:rPr>
      </w:pPr>
      <w:r w:rsidRPr="00E43737">
        <w:rPr>
          <w:szCs w:val="22"/>
        </w:rPr>
        <w:t xml:space="preserve">Each film-coated tablet contains 600 mg </w:t>
      </w:r>
      <w:r w:rsidR="00AC4BB7">
        <w:rPr>
          <w:szCs w:val="22"/>
        </w:rPr>
        <w:t xml:space="preserve">abacavir </w:t>
      </w:r>
      <w:r w:rsidRPr="00E43737">
        <w:rPr>
          <w:szCs w:val="22"/>
        </w:rPr>
        <w:t xml:space="preserve">(as </w:t>
      </w:r>
      <w:proofErr w:type="spellStart"/>
      <w:r w:rsidRPr="00E43737">
        <w:rPr>
          <w:szCs w:val="22"/>
        </w:rPr>
        <w:t>sulfate</w:t>
      </w:r>
      <w:proofErr w:type="spellEnd"/>
      <w:r w:rsidRPr="00E43737">
        <w:rPr>
          <w:szCs w:val="22"/>
        </w:rPr>
        <w:t>) and 300 mg</w:t>
      </w:r>
      <w:r w:rsidR="00AC4BB7">
        <w:rPr>
          <w:szCs w:val="22"/>
        </w:rPr>
        <w:t xml:space="preserve"> lamivudine</w:t>
      </w:r>
    </w:p>
    <w:p w14:paraId="11B921C1" w14:textId="77777777" w:rsidR="00800C2D" w:rsidRPr="00E43737" w:rsidRDefault="00800C2D">
      <w:pPr>
        <w:rPr>
          <w:szCs w:val="22"/>
        </w:rPr>
      </w:pPr>
    </w:p>
    <w:p w14:paraId="06509939" w14:textId="77777777" w:rsidR="00800C2D" w:rsidRPr="00E43737" w:rsidRDefault="00800C2D">
      <w:pPr>
        <w:rPr>
          <w:szCs w:val="22"/>
        </w:rPr>
      </w:pPr>
    </w:p>
    <w:p w14:paraId="5D12C458"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3.</w:t>
      </w:r>
      <w:r w:rsidRPr="00E43737">
        <w:rPr>
          <w:b/>
          <w:szCs w:val="22"/>
        </w:rPr>
        <w:tab/>
        <w:t>LIST OF EXCIPIENTS</w:t>
      </w:r>
    </w:p>
    <w:p w14:paraId="34035D5B" w14:textId="77777777" w:rsidR="00800C2D" w:rsidRPr="00E43737" w:rsidRDefault="00800C2D">
      <w:pPr>
        <w:pStyle w:val="Header"/>
        <w:tabs>
          <w:tab w:val="clear" w:pos="4153"/>
          <w:tab w:val="clear" w:pos="8306"/>
        </w:tabs>
        <w:rPr>
          <w:rFonts w:ascii="Times New Roman" w:hAnsi="Times New Roman"/>
          <w:sz w:val="22"/>
          <w:szCs w:val="22"/>
        </w:rPr>
      </w:pPr>
    </w:p>
    <w:p w14:paraId="0021296E" w14:textId="77777777" w:rsidR="00800C2D" w:rsidRPr="00E43737" w:rsidRDefault="00800C2D">
      <w:pPr>
        <w:pStyle w:val="Header"/>
        <w:tabs>
          <w:tab w:val="clear" w:pos="4153"/>
          <w:tab w:val="clear" w:pos="8306"/>
        </w:tabs>
        <w:rPr>
          <w:rFonts w:ascii="Times New Roman" w:hAnsi="Times New Roman"/>
          <w:sz w:val="22"/>
          <w:szCs w:val="22"/>
        </w:rPr>
      </w:pPr>
      <w:r w:rsidRPr="00E43737">
        <w:rPr>
          <w:rFonts w:ascii="Times New Roman" w:hAnsi="Times New Roman"/>
          <w:sz w:val="22"/>
          <w:szCs w:val="22"/>
        </w:rPr>
        <w:t>Contains sunset yellow (E110), see leaflet for further information</w:t>
      </w:r>
    </w:p>
    <w:p w14:paraId="133F0B60" w14:textId="77777777" w:rsidR="00800C2D" w:rsidRDefault="00800C2D">
      <w:pPr>
        <w:rPr>
          <w:szCs w:val="22"/>
        </w:rPr>
      </w:pPr>
    </w:p>
    <w:p w14:paraId="74A40E02" w14:textId="77777777" w:rsidR="003E7D07" w:rsidRPr="00E43737" w:rsidRDefault="003E7D07">
      <w:pPr>
        <w:rPr>
          <w:szCs w:val="22"/>
        </w:rPr>
      </w:pPr>
    </w:p>
    <w:p w14:paraId="54BA4A68"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4.</w:t>
      </w:r>
      <w:r w:rsidRPr="00E43737">
        <w:rPr>
          <w:b/>
          <w:szCs w:val="22"/>
        </w:rPr>
        <w:tab/>
        <w:t xml:space="preserve">PHARMACEUTICAL </w:t>
      </w:r>
      <w:smartTag w:uri="urn:schemas-microsoft-com:office:smarttags" w:element="stockticker">
        <w:r w:rsidRPr="00E43737">
          <w:rPr>
            <w:b/>
            <w:szCs w:val="22"/>
          </w:rPr>
          <w:t>FORM</w:t>
        </w:r>
      </w:smartTag>
      <w:r w:rsidRPr="00E43737">
        <w:rPr>
          <w:b/>
          <w:szCs w:val="22"/>
        </w:rPr>
        <w:t xml:space="preserve"> </w:t>
      </w:r>
      <w:smartTag w:uri="urn:schemas-microsoft-com:office:smarttags" w:element="stockticker">
        <w:r w:rsidRPr="00E43737">
          <w:rPr>
            <w:b/>
            <w:szCs w:val="22"/>
          </w:rPr>
          <w:t>AND</w:t>
        </w:r>
      </w:smartTag>
      <w:r w:rsidRPr="00E43737">
        <w:rPr>
          <w:b/>
          <w:szCs w:val="22"/>
        </w:rPr>
        <w:t xml:space="preserve"> CONTENTS</w:t>
      </w:r>
    </w:p>
    <w:p w14:paraId="09C5688D" w14:textId="77777777" w:rsidR="00800C2D" w:rsidRPr="00E43737" w:rsidRDefault="00800C2D">
      <w:pPr>
        <w:rPr>
          <w:szCs w:val="22"/>
        </w:rPr>
      </w:pPr>
    </w:p>
    <w:p w14:paraId="7548AADB" w14:textId="77777777" w:rsidR="00800C2D" w:rsidRPr="00E43737" w:rsidRDefault="00800C2D">
      <w:pPr>
        <w:rPr>
          <w:szCs w:val="22"/>
        </w:rPr>
      </w:pPr>
      <w:r w:rsidRPr="00E43737">
        <w:rPr>
          <w:szCs w:val="22"/>
        </w:rPr>
        <w:t>30 film-coated tablets</w:t>
      </w:r>
    </w:p>
    <w:p w14:paraId="7FCF9841" w14:textId="77777777" w:rsidR="00800C2D" w:rsidRPr="00E43737" w:rsidRDefault="00800C2D">
      <w:pPr>
        <w:rPr>
          <w:szCs w:val="22"/>
        </w:rPr>
      </w:pPr>
    </w:p>
    <w:p w14:paraId="5A10E9D3" w14:textId="77777777" w:rsidR="00800C2D" w:rsidRPr="00E43737" w:rsidRDefault="00800C2D">
      <w:pPr>
        <w:rPr>
          <w:szCs w:val="22"/>
        </w:rPr>
      </w:pPr>
    </w:p>
    <w:p w14:paraId="55E7395D"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5.</w:t>
      </w:r>
      <w:r w:rsidRPr="00E43737">
        <w:rPr>
          <w:b/>
          <w:szCs w:val="22"/>
        </w:rPr>
        <w:tab/>
        <w:t xml:space="preserve">METHOD </w:t>
      </w:r>
      <w:smartTag w:uri="urn:schemas-microsoft-com:office:smarttags" w:element="stockticker">
        <w:r w:rsidRPr="00E43737">
          <w:rPr>
            <w:b/>
            <w:szCs w:val="22"/>
          </w:rPr>
          <w:t>AND</w:t>
        </w:r>
      </w:smartTag>
      <w:r w:rsidRPr="00E43737">
        <w:rPr>
          <w:b/>
          <w:szCs w:val="22"/>
        </w:rPr>
        <w:t xml:space="preserve"> ROUTE(S) OF ADMINISTRATION</w:t>
      </w:r>
    </w:p>
    <w:p w14:paraId="22908C57" w14:textId="77777777" w:rsidR="00800C2D" w:rsidRPr="00E43737" w:rsidRDefault="00800C2D">
      <w:pPr>
        <w:rPr>
          <w:szCs w:val="22"/>
        </w:rPr>
      </w:pPr>
    </w:p>
    <w:p w14:paraId="1E649A22" w14:textId="77777777" w:rsidR="00800C2D" w:rsidRPr="00E43737" w:rsidRDefault="00800C2D">
      <w:pPr>
        <w:rPr>
          <w:szCs w:val="22"/>
        </w:rPr>
      </w:pPr>
      <w:r w:rsidRPr="00E43737">
        <w:rPr>
          <w:szCs w:val="22"/>
        </w:rPr>
        <w:t>Read the package leaflet before use</w:t>
      </w:r>
    </w:p>
    <w:p w14:paraId="1479CA7E" w14:textId="77777777" w:rsidR="00800C2D" w:rsidRDefault="00800C2D">
      <w:pPr>
        <w:rPr>
          <w:szCs w:val="22"/>
        </w:rPr>
      </w:pPr>
    </w:p>
    <w:p w14:paraId="1F5A09D5" w14:textId="77777777" w:rsidR="00AC4BB7" w:rsidRPr="00E43737" w:rsidRDefault="00AC4BB7" w:rsidP="00AC4BB7">
      <w:pPr>
        <w:rPr>
          <w:szCs w:val="22"/>
        </w:rPr>
      </w:pPr>
      <w:r w:rsidRPr="00E43737">
        <w:rPr>
          <w:szCs w:val="22"/>
        </w:rPr>
        <w:t>Oral use</w:t>
      </w:r>
    </w:p>
    <w:p w14:paraId="5C3803D9" w14:textId="77777777" w:rsidR="003E7D07" w:rsidRDefault="003E7D07">
      <w:pPr>
        <w:rPr>
          <w:szCs w:val="22"/>
        </w:rPr>
      </w:pPr>
    </w:p>
    <w:p w14:paraId="6BF88302" w14:textId="77777777" w:rsidR="00AC4BB7" w:rsidRPr="00E43737" w:rsidRDefault="00AC4BB7">
      <w:pPr>
        <w:rPr>
          <w:szCs w:val="22"/>
        </w:rPr>
      </w:pPr>
    </w:p>
    <w:p w14:paraId="37C6C223" w14:textId="77777777" w:rsidR="00800C2D" w:rsidRPr="00E43737" w:rsidRDefault="00800C2D">
      <w:pPr>
        <w:pBdr>
          <w:top w:val="single" w:sz="4" w:space="1" w:color="auto"/>
          <w:left w:val="single" w:sz="4" w:space="4" w:color="auto"/>
          <w:bottom w:val="single" w:sz="4" w:space="1" w:color="auto"/>
          <w:right w:val="single" w:sz="4" w:space="4" w:color="auto"/>
        </w:pBdr>
        <w:ind w:left="567" w:hanging="567"/>
        <w:rPr>
          <w:b/>
          <w:szCs w:val="22"/>
        </w:rPr>
      </w:pPr>
      <w:r w:rsidRPr="00E43737">
        <w:rPr>
          <w:b/>
          <w:szCs w:val="22"/>
        </w:rPr>
        <w:t>6.</w:t>
      </w:r>
      <w:r w:rsidRPr="00E43737">
        <w:rPr>
          <w:b/>
          <w:szCs w:val="22"/>
        </w:rPr>
        <w:tab/>
        <w:t>SPECIAL WARNING THAT THE MEDICINAL PRODUCT MUST BE STORED OUT OF THE</w:t>
      </w:r>
      <w:r w:rsidR="004B639A">
        <w:rPr>
          <w:b/>
          <w:szCs w:val="22"/>
        </w:rPr>
        <w:t xml:space="preserve"> SIGHT AND</w:t>
      </w:r>
      <w:r w:rsidRPr="00E43737">
        <w:rPr>
          <w:b/>
          <w:szCs w:val="22"/>
        </w:rPr>
        <w:t xml:space="preserve"> REACH OF CHILD</w:t>
      </w:r>
      <w:smartTag w:uri="schemas-GSKSiteLocations-com/fourthcoffee" w:element="flavor">
        <w:r w:rsidRPr="00E43737">
          <w:rPr>
            <w:b/>
            <w:szCs w:val="22"/>
          </w:rPr>
          <w:t>REN</w:t>
        </w:r>
      </w:smartTag>
    </w:p>
    <w:p w14:paraId="5F128D75" w14:textId="77777777" w:rsidR="00800C2D" w:rsidRPr="00E43737" w:rsidRDefault="00800C2D">
      <w:pPr>
        <w:rPr>
          <w:szCs w:val="22"/>
        </w:rPr>
      </w:pPr>
    </w:p>
    <w:p w14:paraId="65C9AC0D" w14:textId="77777777" w:rsidR="00800C2D" w:rsidRPr="00E43737" w:rsidRDefault="00800C2D">
      <w:pPr>
        <w:rPr>
          <w:szCs w:val="22"/>
        </w:rPr>
      </w:pPr>
      <w:r w:rsidRPr="00E43737">
        <w:rPr>
          <w:szCs w:val="22"/>
        </w:rPr>
        <w:t xml:space="preserve">Keep out of the </w:t>
      </w:r>
      <w:r w:rsidR="004B639A">
        <w:rPr>
          <w:szCs w:val="22"/>
        </w:rPr>
        <w:t xml:space="preserve">sight </w:t>
      </w:r>
      <w:r w:rsidRPr="00E43737">
        <w:rPr>
          <w:szCs w:val="22"/>
        </w:rPr>
        <w:t xml:space="preserve">and </w:t>
      </w:r>
      <w:r w:rsidR="004B639A">
        <w:rPr>
          <w:szCs w:val="22"/>
        </w:rPr>
        <w:t>reach</w:t>
      </w:r>
      <w:r w:rsidRPr="00E43737">
        <w:rPr>
          <w:szCs w:val="22"/>
        </w:rPr>
        <w:t xml:space="preserve"> of children</w:t>
      </w:r>
    </w:p>
    <w:p w14:paraId="04DA53CE" w14:textId="77777777" w:rsidR="00800C2D" w:rsidRPr="00E43737" w:rsidRDefault="00800C2D">
      <w:pPr>
        <w:rPr>
          <w:szCs w:val="22"/>
        </w:rPr>
      </w:pPr>
    </w:p>
    <w:p w14:paraId="46CDBA96" w14:textId="77777777" w:rsidR="00800C2D" w:rsidRPr="00E43737" w:rsidRDefault="00800C2D">
      <w:pPr>
        <w:rPr>
          <w:szCs w:val="22"/>
        </w:rPr>
      </w:pPr>
    </w:p>
    <w:p w14:paraId="5D7BE189"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7.</w:t>
      </w:r>
      <w:r w:rsidRPr="00E43737">
        <w:rPr>
          <w:b/>
          <w:szCs w:val="22"/>
        </w:rPr>
        <w:tab/>
        <w:t>OTHER SPECIAL WARNING(S), IF NECESSARY</w:t>
      </w:r>
    </w:p>
    <w:p w14:paraId="748824D3" w14:textId="77777777" w:rsidR="00800C2D" w:rsidRPr="00E43737" w:rsidRDefault="00800C2D">
      <w:pPr>
        <w:rPr>
          <w:b/>
          <w:szCs w:val="22"/>
        </w:rPr>
      </w:pPr>
    </w:p>
    <w:p w14:paraId="25F9AD9D" w14:textId="77777777" w:rsidR="00800C2D" w:rsidRPr="00AC4BB7" w:rsidRDefault="00800C2D">
      <w:pPr>
        <w:pStyle w:val="bullethead"/>
        <w:tabs>
          <w:tab w:val="left" w:pos="567"/>
          <w:tab w:val="left" w:pos="2127"/>
          <w:tab w:val="left" w:pos="6487"/>
        </w:tabs>
        <w:spacing w:before="0" w:line="260" w:lineRule="exact"/>
        <w:rPr>
          <w:b w:val="0"/>
          <w:snapToGrid w:val="0"/>
          <w:kern w:val="0"/>
          <w:szCs w:val="22"/>
        </w:rPr>
      </w:pPr>
      <w:r w:rsidRPr="00AC4BB7">
        <w:rPr>
          <w:b w:val="0"/>
          <w:snapToGrid w:val="0"/>
          <w:kern w:val="0"/>
          <w:szCs w:val="22"/>
        </w:rPr>
        <w:t>Detach enclosed Alert Card, it contains important safety information</w:t>
      </w:r>
    </w:p>
    <w:p w14:paraId="7686165B" w14:textId="77777777" w:rsidR="00800C2D" w:rsidRPr="00E43737" w:rsidRDefault="00800C2D">
      <w:pPr>
        <w:tabs>
          <w:tab w:val="left" w:pos="2127"/>
          <w:tab w:val="left" w:pos="6487"/>
        </w:tabs>
        <w:rPr>
          <w:szCs w:val="22"/>
        </w:rPr>
      </w:pPr>
    </w:p>
    <w:p w14:paraId="1114955A" w14:textId="77777777" w:rsidR="00800C2D" w:rsidRPr="00E43737" w:rsidRDefault="00800C2D">
      <w:pPr>
        <w:tabs>
          <w:tab w:val="left" w:pos="2127"/>
          <w:tab w:val="left" w:pos="6487"/>
        </w:tabs>
        <w:rPr>
          <w:color w:val="000000"/>
          <w:szCs w:val="22"/>
        </w:rPr>
      </w:pPr>
      <w:r w:rsidRPr="00E43737">
        <w:rPr>
          <w:color w:val="000000"/>
          <w:szCs w:val="22"/>
        </w:rPr>
        <w:t>WARNING! In case of any symptoms suggesting hypersensitivity reactions, contact your doctor IMMEDIATELY</w:t>
      </w:r>
    </w:p>
    <w:p w14:paraId="5DB24D93" w14:textId="77777777" w:rsidR="00800C2D" w:rsidRPr="00E43737" w:rsidRDefault="00800C2D">
      <w:pPr>
        <w:tabs>
          <w:tab w:val="left" w:pos="2127"/>
          <w:tab w:val="left" w:pos="6487"/>
        </w:tabs>
        <w:rPr>
          <w:color w:val="000000"/>
          <w:szCs w:val="22"/>
        </w:rPr>
      </w:pPr>
    </w:p>
    <w:p w14:paraId="1C56DCDE" w14:textId="77777777" w:rsidR="00800C2D" w:rsidRPr="00E43737" w:rsidRDefault="00800C2D">
      <w:pPr>
        <w:rPr>
          <w:color w:val="000000"/>
          <w:szCs w:val="22"/>
        </w:rPr>
      </w:pPr>
      <w:r w:rsidRPr="00E43737">
        <w:rPr>
          <w:color w:val="000000"/>
          <w:szCs w:val="22"/>
        </w:rPr>
        <w:t>“</w:t>
      </w:r>
      <w:r w:rsidRPr="00AC4BB7">
        <w:rPr>
          <w:color w:val="000000"/>
          <w:szCs w:val="22"/>
        </w:rPr>
        <w:t>Pull here”</w:t>
      </w:r>
      <w:r w:rsidRPr="00E43737">
        <w:rPr>
          <w:color w:val="000000"/>
          <w:szCs w:val="22"/>
        </w:rPr>
        <w:t xml:space="preserve"> </w:t>
      </w:r>
    </w:p>
    <w:p w14:paraId="4B63E9AB" w14:textId="77777777" w:rsidR="00800C2D" w:rsidRDefault="00800C2D">
      <w:pPr>
        <w:rPr>
          <w:szCs w:val="22"/>
        </w:rPr>
      </w:pPr>
    </w:p>
    <w:p w14:paraId="530827BA" w14:textId="77777777" w:rsidR="003E7D07" w:rsidRPr="00E43737" w:rsidRDefault="003E7D07">
      <w:pPr>
        <w:rPr>
          <w:szCs w:val="22"/>
        </w:rPr>
      </w:pPr>
    </w:p>
    <w:p w14:paraId="7AE8E5E8"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8.</w:t>
      </w:r>
      <w:r w:rsidRPr="00E43737">
        <w:rPr>
          <w:b/>
          <w:szCs w:val="22"/>
        </w:rPr>
        <w:tab/>
        <w:t>EXPIRY DATE</w:t>
      </w:r>
    </w:p>
    <w:p w14:paraId="53C8DF3B" w14:textId="77777777" w:rsidR="00800C2D" w:rsidRPr="00E43737" w:rsidRDefault="00800C2D">
      <w:pPr>
        <w:rPr>
          <w:szCs w:val="22"/>
        </w:rPr>
      </w:pPr>
    </w:p>
    <w:p w14:paraId="5C28AE47" w14:textId="77777777" w:rsidR="00800C2D" w:rsidRPr="00E43737" w:rsidRDefault="00800C2D">
      <w:pPr>
        <w:pStyle w:val="Header"/>
        <w:tabs>
          <w:tab w:val="clear" w:pos="4153"/>
          <w:tab w:val="clear" w:pos="8306"/>
        </w:tabs>
        <w:rPr>
          <w:rFonts w:ascii="Times New Roman" w:hAnsi="Times New Roman"/>
          <w:sz w:val="22"/>
          <w:szCs w:val="22"/>
        </w:rPr>
      </w:pPr>
      <w:r w:rsidRPr="00E43737">
        <w:rPr>
          <w:rFonts w:ascii="Times New Roman" w:hAnsi="Times New Roman"/>
          <w:sz w:val="22"/>
          <w:szCs w:val="22"/>
        </w:rPr>
        <w:t xml:space="preserve">EXP </w:t>
      </w:r>
    </w:p>
    <w:p w14:paraId="1FB2BD73" w14:textId="77777777" w:rsidR="00800C2D" w:rsidRPr="00E43737" w:rsidRDefault="00800C2D">
      <w:pPr>
        <w:rPr>
          <w:szCs w:val="22"/>
        </w:rPr>
      </w:pPr>
    </w:p>
    <w:p w14:paraId="271AAE95" w14:textId="77777777" w:rsidR="00800C2D" w:rsidRPr="00E43737" w:rsidRDefault="00800C2D">
      <w:pPr>
        <w:rPr>
          <w:szCs w:val="22"/>
        </w:rPr>
      </w:pPr>
    </w:p>
    <w:p w14:paraId="45A860BF"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lastRenderedPageBreak/>
        <w:t>9.</w:t>
      </w:r>
      <w:r w:rsidRPr="00E43737">
        <w:rPr>
          <w:b/>
          <w:szCs w:val="22"/>
        </w:rPr>
        <w:tab/>
        <w:t>SPECIAL STORAGE CONDITIONS</w:t>
      </w:r>
    </w:p>
    <w:p w14:paraId="67945853" w14:textId="77777777" w:rsidR="00800C2D" w:rsidRPr="00E43737" w:rsidRDefault="00800C2D">
      <w:pPr>
        <w:rPr>
          <w:szCs w:val="22"/>
        </w:rPr>
      </w:pPr>
    </w:p>
    <w:p w14:paraId="410D594B" w14:textId="77777777" w:rsidR="00800C2D" w:rsidRPr="00E43737" w:rsidRDefault="00800C2D">
      <w:pPr>
        <w:rPr>
          <w:szCs w:val="22"/>
        </w:rPr>
      </w:pPr>
      <w:r w:rsidRPr="00E43737">
        <w:rPr>
          <w:szCs w:val="22"/>
        </w:rPr>
        <w:t>Do not store above 30</w:t>
      </w:r>
      <w:r w:rsidRPr="00E43737">
        <w:rPr>
          <w:szCs w:val="22"/>
        </w:rPr>
        <w:sym w:font="Symbol" w:char="F0B0"/>
      </w:r>
      <w:r w:rsidRPr="00E43737">
        <w:rPr>
          <w:szCs w:val="22"/>
        </w:rPr>
        <w:t>C</w:t>
      </w:r>
    </w:p>
    <w:p w14:paraId="382776BA" w14:textId="77777777" w:rsidR="00800C2D" w:rsidRPr="00E43737" w:rsidRDefault="00800C2D">
      <w:pPr>
        <w:rPr>
          <w:szCs w:val="22"/>
        </w:rPr>
      </w:pPr>
    </w:p>
    <w:p w14:paraId="5D02874C" w14:textId="77777777" w:rsidR="00800C2D" w:rsidRPr="00E43737" w:rsidRDefault="00800C2D">
      <w:pPr>
        <w:rPr>
          <w:szCs w:val="22"/>
        </w:rPr>
      </w:pPr>
    </w:p>
    <w:p w14:paraId="450D649F" w14:textId="77777777" w:rsidR="00800C2D" w:rsidRPr="00E43737" w:rsidRDefault="00800C2D">
      <w:pPr>
        <w:pBdr>
          <w:top w:val="single" w:sz="4" w:space="1" w:color="auto"/>
          <w:left w:val="single" w:sz="4" w:space="4" w:color="auto"/>
          <w:bottom w:val="single" w:sz="4" w:space="1" w:color="auto"/>
          <w:right w:val="single" w:sz="4" w:space="4" w:color="auto"/>
        </w:pBdr>
        <w:ind w:left="567" w:hanging="567"/>
        <w:rPr>
          <w:b/>
          <w:szCs w:val="22"/>
        </w:rPr>
      </w:pPr>
      <w:r w:rsidRPr="00E43737">
        <w:rPr>
          <w:b/>
          <w:szCs w:val="22"/>
        </w:rPr>
        <w:t>10.</w:t>
      </w:r>
      <w:r w:rsidRPr="00E43737">
        <w:rPr>
          <w:b/>
          <w:szCs w:val="22"/>
        </w:rPr>
        <w:tab/>
        <w:t>SPECIAL PRECAUTIONS FOR DISPOSAL OF UNUSED MEDICINAL PRODUCTS OR WASTE MATERIALS DERIVED FROM SUCH MEDICINAL PRODUCTS, IF APPROPRIATE</w:t>
      </w:r>
    </w:p>
    <w:p w14:paraId="2DDA04D3" w14:textId="77777777" w:rsidR="00800C2D" w:rsidRPr="00E43737" w:rsidRDefault="00800C2D">
      <w:pPr>
        <w:rPr>
          <w:szCs w:val="22"/>
        </w:rPr>
      </w:pPr>
    </w:p>
    <w:p w14:paraId="1FF7DD0F" w14:textId="77777777" w:rsidR="00800C2D" w:rsidRPr="00E43737" w:rsidRDefault="00800C2D">
      <w:pPr>
        <w:rPr>
          <w:szCs w:val="22"/>
        </w:rPr>
      </w:pPr>
    </w:p>
    <w:p w14:paraId="02E84A17"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11.</w:t>
      </w:r>
      <w:r w:rsidRPr="00E43737">
        <w:rPr>
          <w:b/>
          <w:szCs w:val="22"/>
        </w:rPr>
        <w:tab/>
        <w:t xml:space="preserve">NAME </w:t>
      </w:r>
      <w:smartTag w:uri="urn:schemas-microsoft-com:office:smarttags" w:element="stockticker">
        <w:r w:rsidRPr="00E43737">
          <w:rPr>
            <w:b/>
            <w:szCs w:val="22"/>
          </w:rPr>
          <w:t>AND</w:t>
        </w:r>
      </w:smartTag>
      <w:r w:rsidRPr="00E43737">
        <w:rPr>
          <w:b/>
          <w:szCs w:val="22"/>
        </w:rPr>
        <w:t xml:space="preserve"> ADDRESS OF THE MARKETING AUTHORISATION HOLDER</w:t>
      </w:r>
    </w:p>
    <w:p w14:paraId="246F0C54" w14:textId="77777777" w:rsidR="00800C2D" w:rsidRPr="00E43737" w:rsidRDefault="00800C2D">
      <w:pPr>
        <w:rPr>
          <w:szCs w:val="22"/>
        </w:rPr>
      </w:pPr>
    </w:p>
    <w:p w14:paraId="5338C04B" w14:textId="77777777" w:rsidR="00465A24" w:rsidRPr="00AA3990" w:rsidRDefault="00465A24" w:rsidP="00465A24">
      <w:pPr>
        <w:rPr>
          <w:szCs w:val="22"/>
        </w:rPr>
      </w:pPr>
      <w:r w:rsidRPr="00AA3990">
        <w:rPr>
          <w:szCs w:val="22"/>
        </w:rPr>
        <w:t>ViiV Healthcare BV</w:t>
      </w:r>
    </w:p>
    <w:p w14:paraId="4335DC8E" w14:textId="77777777" w:rsidR="00D024B1" w:rsidRPr="00721B23" w:rsidRDefault="00D024B1" w:rsidP="00D024B1">
      <w:pPr>
        <w:rPr>
          <w:szCs w:val="22"/>
        </w:rPr>
      </w:pPr>
      <w:r w:rsidRPr="00721B23">
        <w:rPr>
          <w:szCs w:val="22"/>
        </w:rPr>
        <w:t xml:space="preserve">Van Asch van </w:t>
      </w:r>
      <w:proofErr w:type="spellStart"/>
      <w:r w:rsidRPr="00721B23">
        <w:rPr>
          <w:szCs w:val="22"/>
        </w:rPr>
        <w:t>Wijckstraat</w:t>
      </w:r>
      <w:proofErr w:type="spellEnd"/>
      <w:r w:rsidRPr="00721B23">
        <w:rPr>
          <w:szCs w:val="22"/>
        </w:rPr>
        <w:t xml:space="preserve"> 55H</w:t>
      </w:r>
    </w:p>
    <w:p w14:paraId="045B0F3A" w14:textId="77777777" w:rsidR="00721B23" w:rsidRPr="00721B23" w:rsidRDefault="00D024B1">
      <w:pPr>
        <w:pStyle w:val="Header"/>
        <w:tabs>
          <w:tab w:val="clear" w:pos="4153"/>
          <w:tab w:val="clear" w:pos="8306"/>
        </w:tabs>
        <w:rPr>
          <w:rFonts w:ascii="Times New Roman" w:hAnsi="Times New Roman"/>
          <w:sz w:val="22"/>
          <w:szCs w:val="22"/>
        </w:rPr>
      </w:pPr>
      <w:r w:rsidRPr="00721B23">
        <w:rPr>
          <w:rFonts w:ascii="Times New Roman" w:hAnsi="Times New Roman"/>
          <w:sz w:val="22"/>
          <w:szCs w:val="22"/>
        </w:rPr>
        <w:t>3811 LP Amersfoort</w:t>
      </w:r>
    </w:p>
    <w:p w14:paraId="3463DD2B" w14:textId="77777777" w:rsidR="00465A24" w:rsidRPr="00721B23" w:rsidRDefault="00465A24">
      <w:pPr>
        <w:pStyle w:val="Header"/>
        <w:tabs>
          <w:tab w:val="clear" w:pos="4153"/>
          <w:tab w:val="clear" w:pos="8306"/>
        </w:tabs>
        <w:rPr>
          <w:rFonts w:ascii="Times New Roman" w:hAnsi="Times New Roman"/>
          <w:sz w:val="22"/>
          <w:szCs w:val="22"/>
        </w:rPr>
      </w:pPr>
      <w:r w:rsidRPr="00721B23">
        <w:rPr>
          <w:rFonts w:ascii="Times New Roman" w:hAnsi="Times New Roman"/>
          <w:sz w:val="22"/>
          <w:szCs w:val="22"/>
        </w:rPr>
        <w:t>Netherlands</w:t>
      </w:r>
    </w:p>
    <w:p w14:paraId="76287DD4" w14:textId="77777777" w:rsidR="00800C2D" w:rsidRDefault="00800C2D">
      <w:pPr>
        <w:pStyle w:val="Header"/>
        <w:tabs>
          <w:tab w:val="clear" w:pos="4153"/>
          <w:tab w:val="clear" w:pos="8306"/>
        </w:tabs>
        <w:rPr>
          <w:rFonts w:ascii="Times New Roman" w:hAnsi="Times New Roman"/>
          <w:sz w:val="22"/>
          <w:szCs w:val="22"/>
        </w:rPr>
      </w:pPr>
    </w:p>
    <w:p w14:paraId="0A702B99" w14:textId="77777777" w:rsidR="003E7D07" w:rsidRPr="00E43737" w:rsidRDefault="003E7D07">
      <w:pPr>
        <w:pStyle w:val="Header"/>
        <w:tabs>
          <w:tab w:val="clear" w:pos="4153"/>
          <w:tab w:val="clear" w:pos="8306"/>
        </w:tabs>
        <w:rPr>
          <w:rFonts w:ascii="Times New Roman" w:hAnsi="Times New Roman"/>
          <w:sz w:val="22"/>
          <w:szCs w:val="22"/>
        </w:rPr>
      </w:pPr>
    </w:p>
    <w:p w14:paraId="0C45508C"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12.</w:t>
      </w:r>
      <w:r w:rsidRPr="00E43737">
        <w:rPr>
          <w:b/>
          <w:szCs w:val="22"/>
        </w:rPr>
        <w:tab/>
        <w:t>MARKETING AUTHORISATION NUMBER(S)</w:t>
      </w:r>
    </w:p>
    <w:p w14:paraId="5A2FB4AB" w14:textId="77777777" w:rsidR="00800C2D" w:rsidRPr="00E43737" w:rsidRDefault="00800C2D">
      <w:pPr>
        <w:rPr>
          <w:szCs w:val="22"/>
        </w:rPr>
      </w:pPr>
    </w:p>
    <w:p w14:paraId="7332EB98" w14:textId="77777777" w:rsidR="00800C2D" w:rsidRPr="00E43737" w:rsidRDefault="00800C2D">
      <w:pPr>
        <w:rPr>
          <w:szCs w:val="22"/>
          <w:lang w:val="en-US"/>
        </w:rPr>
      </w:pPr>
      <w:r w:rsidRPr="00E43737">
        <w:rPr>
          <w:szCs w:val="22"/>
          <w:lang w:val="en-US"/>
        </w:rPr>
        <w:t>EU/1/04/298/002</w:t>
      </w:r>
    </w:p>
    <w:p w14:paraId="03852081" w14:textId="77777777" w:rsidR="00800C2D" w:rsidRPr="00E43737" w:rsidRDefault="00800C2D">
      <w:pPr>
        <w:rPr>
          <w:szCs w:val="22"/>
        </w:rPr>
      </w:pPr>
    </w:p>
    <w:p w14:paraId="253CB920" w14:textId="77777777" w:rsidR="00800C2D" w:rsidRPr="00E43737" w:rsidRDefault="00800C2D">
      <w:pPr>
        <w:rPr>
          <w:szCs w:val="22"/>
        </w:rPr>
      </w:pPr>
    </w:p>
    <w:p w14:paraId="2596C64F"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13.</w:t>
      </w:r>
      <w:r w:rsidRPr="00E43737">
        <w:rPr>
          <w:b/>
          <w:szCs w:val="22"/>
        </w:rPr>
        <w:tab/>
        <w:t>BATCH NUMBER</w:t>
      </w:r>
    </w:p>
    <w:p w14:paraId="24429BB1" w14:textId="77777777" w:rsidR="00800C2D" w:rsidRPr="00E43737" w:rsidRDefault="00800C2D">
      <w:pPr>
        <w:rPr>
          <w:szCs w:val="22"/>
        </w:rPr>
      </w:pPr>
    </w:p>
    <w:p w14:paraId="2A5BAAB8" w14:textId="77777777" w:rsidR="00800C2D" w:rsidRPr="00E43737" w:rsidRDefault="00800C2D">
      <w:pPr>
        <w:rPr>
          <w:szCs w:val="22"/>
        </w:rPr>
      </w:pPr>
      <w:r w:rsidRPr="00E43737">
        <w:rPr>
          <w:szCs w:val="22"/>
        </w:rPr>
        <w:t>Lot</w:t>
      </w:r>
    </w:p>
    <w:p w14:paraId="19B13162" w14:textId="77777777" w:rsidR="00800C2D" w:rsidRPr="00E43737" w:rsidRDefault="00800C2D">
      <w:pPr>
        <w:pStyle w:val="Header"/>
        <w:tabs>
          <w:tab w:val="clear" w:pos="4153"/>
          <w:tab w:val="clear" w:pos="8306"/>
        </w:tabs>
        <w:rPr>
          <w:rFonts w:ascii="Times New Roman" w:hAnsi="Times New Roman"/>
          <w:sz w:val="22"/>
          <w:szCs w:val="22"/>
        </w:rPr>
      </w:pPr>
    </w:p>
    <w:p w14:paraId="3DC03C97" w14:textId="77777777" w:rsidR="00800C2D" w:rsidRPr="00E43737" w:rsidRDefault="00800C2D">
      <w:pPr>
        <w:rPr>
          <w:szCs w:val="22"/>
        </w:rPr>
      </w:pPr>
    </w:p>
    <w:p w14:paraId="12E14B58"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14.</w:t>
      </w:r>
      <w:r w:rsidRPr="00E43737">
        <w:rPr>
          <w:b/>
          <w:szCs w:val="22"/>
        </w:rPr>
        <w:tab/>
      </w:r>
      <w:smartTag w:uri="schemas-GSKSiteLocations-com/fourthcoffee" w:element="flavor">
        <w:r w:rsidRPr="00E43737">
          <w:rPr>
            <w:b/>
            <w:szCs w:val="22"/>
          </w:rPr>
          <w:t>GEN</w:t>
        </w:r>
      </w:smartTag>
      <w:r w:rsidRPr="00E43737">
        <w:rPr>
          <w:b/>
          <w:szCs w:val="22"/>
        </w:rPr>
        <w:t>ERAL CLASSIFICATION FOR SUPPLY</w:t>
      </w:r>
    </w:p>
    <w:p w14:paraId="68142451" w14:textId="77777777" w:rsidR="00800C2D" w:rsidRPr="00E43737" w:rsidRDefault="00800C2D">
      <w:pPr>
        <w:rPr>
          <w:szCs w:val="22"/>
        </w:rPr>
      </w:pPr>
    </w:p>
    <w:p w14:paraId="67C21DDA" w14:textId="77777777" w:rsidR="00800C2D" w:rsidRPr="00E43737" w:rsidRDefault="00800C2D">
      <w:pPr>
        <w:rPr>
          <w:szCs w:val="22"/>
        </w:rPr>
      </w:pPr>
      <w:r w:rsidRPr="00E43737">
        <w:rPr>
          <w:szCs w:val="22"/>
        </w:rPr>
        <w:t>Medicinal product subject to medical prescription</w:t>
      </w:r>
    </w:p>
    <w:p w14:paraId="1D0019A7" w14:textId="77777777" w:rsidR="00800C2D" w:rsidRPr="00E43737" w:rsidRDefault="00800C2D">
      <w:pPr>
        <w:rPr>
          <w:szCs w:val="22"/>
        </w:rPr>
      </w:pPr>
    </w:p>
    <w:p w14:paraId="27E4CCE6" w14:textId="77777777" w:rsidR="00800C2D" w:rsidRPr="00E43737" w:rsidRDefault="00800C2D">
      <w:pPr>
        <w:rPr>
          <w:szCs w:val="22"/>
        </w:rPr>
      </w:pPr>
    </w:p>
    <w:p w14:paraId="0F9553FF"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15.</w:t>
      </w:r>
      <w:r w:rsidRPr="00E43737">
        <w:rPr>
          <w:b/>
          <w:szCs w:val="22"/>
        </w:rPr>
        <w:tab/>
        <w:t>INSTRUCTIONS ON USE</w:t>
      </w:r>
    </w:p>
    <w:p w14:paraId="6EC41934" w14:textId="77777777" w:rsidR="00800C2D" w:rsidRPr="00E43737" w:rsidRDefault="00800C2D">
      <w:pPr>
        <w:rPr>
          <w:szCs w:val="22"/>
        </w:rPr>
      </w:pPr>
    </w:p>
    <w:p w14:paraId="7407C93D" w14:textId="77777777" w:rsidR="00800C2D" w:rsidRPr="00E43737" w:rsidRDefault="00800C2D">
      <w:pPr>
        <w:rPr>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132"/>
      </w:tblGrid>
      <w:tr w:rsidR="00800C2D" w:rsidRPr="00E43737" w14:paraId="087ECEE3" w14:textId="77777777">
        <w:tc>
          <w:tcPr>
            <w:tcW w:w="9287" w:type="dxa"/>
          </w:tcPr>
          <w:p w14:paraId="69C011FC" w14:textId="77777777" w:rsidR="00800C2D" w:rsidRPr="00E43737" w:rsidRDefault="00800C2D">
            <w:pPr>
              <w:rPr>
                <w:b/>
                <w:szCs w:val="22"/>
              </w:rPr>
            </w:pPr>
            <w:r w:rsidRPr="00E43737">
              <w:rPr>
                <w:b/>
                <w:szCs w:val="22"/>
              </w:rPr>
              <w:t>16.     INFORMATION IN BRAILLE</w:t>
            </w:r>
          </w:p>
        </w:tc>
      </w:tr>
    </w:tbl>
    <w:p w14:paraId="03D381E2" w14:textId="77777777" w:rsidR="00800C2D" w:rsidRPr="00E43737" w:rsidRDefault="00800C2D">
      <w:pPr>
        <w:rPr>
          <w:szCs w:val="22"/>
        </w:rPr>
      </w:pPr>
    </w:p>
    <w:p w14:paraId="642A5D0B" w14:textId="77777777" w:rsidR="00800C2D" w:rsidRDefault="00800C2D">
      <w:pPr>
        <w:rPr>
          <w:szCs w:val="22"/>
        </w:rPr>
      </w:pPr>
      <w:proofErr w:type="spellStart"/>
      <w:r w:rsidRPr="00E43737">
        <w:rPr>
          <w:szCs w:val="22"/>
        </w:rPr>
        <w:t>kivexa</w:t>
      </w:r>
      <w:proofErr w:type="spellEnd"/>
      <w:r w:rsidRPr="00E43737">
        <w:rPr>
          <w:szCs w:val="22"/>
        </w:rPr>
        <w:t xml:space="preserve"> </w:t>
      </w:r>
    </w:p>
    <w:p w14:paraId="484053B3" w14:textId="77777777" w:rsidR="00505A35" w:rsidRDefault="00505A35">
      <w:pPr>
        <w:rPr>
          <w:szCs w:val="22"/>
        </w:rPr>
      </w:pPr>
    </w:p>
    <w:p w14:paraId="66D7D8A9" w14:textId="77777777" w:rsidR="00505A35" w:rsidRPr="00277135" w:rsidRDefault="00505A35" w:rsidP="00505A35">
      <w:pPr>
        <w:suppressLineNumbers/>
        <w:pBdr>
          <w:top w:val="single" w:sz="4" w:space="1" w:color="auto"/>
          <w:left w:val="single" w:sz="4" w:space="3" w:color="auto"/>
          <w:bottom w:val="single" w:sz="4" w:space="0" w:color="auto"/>
          <w:right w:val="single" w:sz="4" w:space="4" w:color="auto"/>
        </w:pBdr>
        <w:rPr>
          <w:szCs w:val="22"/>
        </w:rPr>
      </w:pPr>
      <w:r w:rsidRPr="00277135">
        <w:rPr>
          <w:b/>
          <w:szCs w:val="22"/>
        </w:rPr>
        <w:t>1</w:t>
      </w:r>
      <w:r>
        <w:rPr>
          <w:b/>
          <w:szCs w:val="22"/>
        </w:rPr>
        <w:t>7</w:t>
      </w:r>
      <w:r w:rsidRPr="00277135">
        <w:rPr>
          <w:b/>
          <w:szCs w:val="22"/>
        </w:rPr>
        <w:t>.</w:t>
      </w:r>
      <w:r w:rsidRPr="00277135">
        <w:rPr>
          <w:b/>
          <w:szCs w:val="22"/>
        </w:rPr>
        <w:tab/>
      </w:r>
      <w:r>
        <w:rPr>
          <w:b/>
          <w:szCs w:val="22"/>
        </w:rPr>
        <w:t>UNIQUE IDENTIFIER – 2D BARCODE</w:t>
      </w:r>
    </w:p>
    <w:p w14:paraId="019FB50C" w14:textId="77777777" w:rsidR="00505A35" w:rsidRDefault="00505A35" w:rsidP="00505A35">
      <w:pPr>
        <w:suppressLineNumbers/>
        <w:rPr>
          <w:b/>
          <w:szCs w:val="22"/>
        </w:rPr>
      </w:pPr>
    </w:p>
    <w:p w14:paraId="66F1452E" w14:textId="77777777" w:rsidR="00505A35" w:rsidRPr="00726E9B" w:rsidRDefault="00505A35" w:rsidP="00505A35">
      <w:pPr>
        <w:suppressLineNumbers/>
        <w:rPr>
          <w:rStyle w:val="CSI"/>
        </w:rPr>
      </w:pPr>
      <w:r w:rsidRPr="00726E9B">
        <w:rPr>
          <w:rStyle w:val="CSI"/>
        </w:rPr>
        <w:t xml:space="preserve">2D barcode carrying the unique identifier included. </w:t>
      </w:r>
    </w:p>
    <w:p w14:paraId="50F7DBEA" w14:textId="77777777" w:rsidR="00505A35" w:rsidRPr="00277135" w:rsidRDefault="00505A35" w:rsidP="00505A35">
      <w:pPr>
        <w:suppressLineNumbers/>
        <w:rPr>
          <w:b/>
          <w:szCs w:val="22"/>
        </w:rPr>
      </w:pPr>
    </w:p>
    <w:p w14:paraId="4FBC7C05" w14:textId="77777777" w:rsidR="00505A35" w:rsidRDefault="00505A35" w:rsidP="00505A35">
      <w:pPr>
        <w:suppressLineNumbers/>
        <w:rPr>
          <w:b/>
          <w:szCs w:val="22"/>
        </w:rPr>
      </w:pPr>
    </w:p>
    <w:p w14:paraId="0CEEA7C2" w14:textId="77777777" w:rsidR="00505A35" w:rsidRPr="00617A62" w:rsidRDefault="00505A35" w:rsidP="00505A35">
      <w:pPr>
        <w:suppressLineNumbers/>
        <w:pBdr>
          <w:top w:val="single" w:sz="4" w:space="1" w:color="auto"/>
          <w:left w:val="single" w:sz="4" w:space="4" w:color="auto"/>
          <w:bottom w:val="single" w:sz="4" w:space="0" w:color="auto"/>
          <w:right w:val="single" w:sz="4" w:space="4" w:color="auto"/>
        </w:pBdr>
        <w:rPr>
          <w:b/>
          <w:szCs w:val="22"/>
        </w:rPr>
      </w:pPr>
      <w:r w:rsidRPr="00277135">
        <w:rPr>
          <w:b/>
          <w:szCs w:val="22"/>
        </w:rPr>
        <w:t>1</w:t>
      </w:r>
      <w:r>
        <w:rPr>
          <w:b/>
          <w:szCs w:val="22"/>
        </w:rPr>
        <w:t>8</w:t>
      </w:r>
      <w:r w:rsidRPr="00277135">
        <w:rPr>
          <w:b/>
          <w:szCs w:val="22"/>
        </w:rPr>
        <w:t>.</w:t>
      </w:r>
      <w:r w:rsidRPr="00277135">
        <w:rPr>
          <w:b/>
          <w:szCs w:val="22"/>
        </w:rPr>
        <w:tab/>
      </w:r>
      <w:r>
        <w:rPr>
          <w:b/>
          <w:szCs w:val="22"/>
        </w:rPr>
        <w:t xml:space="preserve">UNIQUE IDENTIFIER – HUMAN READABLE DATA </w:t>
      </w:r>
    </w:p>
    <w:p w14:paraId="3AA66C15" w14:textId="77777777" w:rsidR="00505A35" w:rsidRPr="00277135" w:rsidRDefault="00505A35" w:rsidP="00505A35">
      <w:pPr>
        <w:suppressLineNumbers/>
        <w:rPr>
          <w:b/>
          <w:szCs w:val="22"/>
        </w:rPr>
      </w:pPr>
    </w:p>
    <w:p w14:paraId="1D8D3AB9" w14:textId="77777777" w:rsidR="00505A35" w:rsidRPr="00AA6C30" w:rsidRDefault="00505A35" w:rsidP="00505A35">
      <w:pPr>
        <w:suppressLineNumbers/>
        <w:rPr>
          <w:u w:val="single"/>
        </w:rPr>
      </w:pPr>
      <w:r w:rsidRPr="00AA6C30">
        <w:rPr>
          <w:u w:val="single"/>
        </w:rPr>
        <w:t>PC:</w:t>
      </w:r>
    </w:p>
    <w:p w14:paraId="4E127D8F" w14:textId="77777777" w:rsidR="00505A35" w:rsidRPr="00AA6C30" w:rsidRDefault="00505A35" w:rsidP="00505A35">
      <w:pPr>
        <w:suppressLineNumbers/>
        <w:rPr>
          <w:u w:val="single"/>
        </w:rPr>
      </w:pPr>
      <w:r w:rsidRPr="00AA6C30">
        <w:rPr>
          <w:u w:val="single"/>
        </w:rPr>
        <w:t>SN:</w:t>
      </w:r>
    </w:p>
    <w:p w14:paraId="3667B330" w14:textId="77777777" w:rsidR="00505A35" w:rsidRPr="00AA6C30" w:rsidRDefault="00505A35" w:rsidP="00505A35">
      <w:pPr>
        <w:suppressLineNumbers/>
        <w:rPr>
          <w:rStyle w:val="CSI"/>
        </w:rPr>
      </w:pPr>
      <w:r w:rsidRPr="00AA6C30">
        <w:rPr>
          <w:rStyle w:val="CSI"/>
        </w:rPr>
        <w:t xml:space="preserve">NN: </w:t>
      </w:r>
    </w:p>
    <w:p w14:paraId="435202EB" w14:textId="77777777" w:rsidR="00BF2F12" w:rsidRPr="00E43737" w:rsidRDefault="00BF2F12">
      <w:pPr>
        <w:rPr>
          <w:szCs w:val="22"/>
        </w:rPr>
      </w:pPr>
    </w:p>
    <w:p w14:paraId="3C46B9FA"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szCs w:val="22"/>
        </w:rPr>
        <w:br w:type="page"/>
      </w:r>
      <w:r w:rsidRPr="00E43737">
        <w:rPr>
          <w:b/>
          <w:szCs w:val="22"/>
        </w:rPr>
        <w:lastRenderedPageBreak/>
        <w:t xml:space="preserve">PARTICULARS TO APPEAR ON THE OUTER </w:t>
      </w:r>
      <w:smartTag w:uri="schemas-GSKSiteLocations-com/fourthcoffee" w:element="flavor">
        <w:r w:rsidRPr="00E43737">
          <w:rPr>
            <w:b/>
            <w:szCs w:val="22"/>
          </w:rPr>
          <w:t>PAC</w:t>
        </w:r>
      </w:smartTag>
      <w:r w:rsidRPr="00E43737">
        <w:rPr>
          <w:b/>
          <w:szCs w:val="22"/>
        </w:rPr>
        <w:t>KAGING</w:t>
      </w:r>
    </w:p>
    <w:p w14:paraId="0059860A"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p>
    <w:p w14:paraId="0577D56C"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Outer label of 90 (3 packs of 30 film-coated tablets) (with Blue Box) wrapped in clear plastic foil</w:t>
      </w:r>
    </w:p>
    <w:p w14:paraId="61435505" w14:textId="77777777" w:rsidR="00800C2D" w:rsidRPr="00E43737" w:rsidRDefault="00800C2D">
      <w:pPr>
        <w:rPr>
          <w:szCs w:val="22"/>
        </w:rPr>
      </w:pPr>
    </w:p>
    <w:p w14:paraId="6F217F49" w14:textId="77777777" w:rsidR="00800C2D" w:rsidRPr="00E43737" w:rsidRDefault="00800C2D">
      <w:pPr>
        <w:rPr>
          <w:szCs w:val="22"/>
        </w:rPr>
      </w:pPr>
    </w:p>
    <w:p w14:paraId="731CFEBD"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w:t>
      </w:r>
      <w:r w:rsidRPr="00E43737">
        <w:rPr>
          <w:b/>
          <w:szCs w:val="22"/>
        </w:rPr>
        <w:tab/>
        <w:t>NAME OF THE MEDICINAL PRODUCT</w:t>
      </w:r>
    </w:p>
    <w:p w14:paraId="3A65962A" w14:textId="77777777" w:rsidR="00800C2D" w:rsidRPr="00E43737" w:rsidRDefault="00800C2D">
      <w:pPr>
        <w:rPr>
          <w:szCs w:val="22"/>
        </w:rPr>
      </w:pPr>
    </w:p>
    <w:p w14:paraId="663EACB0" w14:textId="77777777" w:rsidR="00800C2D" w:rsidRPr="00E43737" w:rsidRDefault="00800C2D">
      <w:pPr>
        <w:rPr>
          <w:szCs w:val="22"/>
        </w:rPr>
      </w:pPr>
      <w:proofErr w:type="spellStart"/>
      <w:r w:rsidRPr="00E43737">
        <w:rPr>
          <w:szCs w:val="22"/>
        </w:rPr>
        <w:t>Kivexa</w:t>
      </w:r>
      <w:proofErr w:type="spellEnd"/>
      <w:r w:rsidRPr="00E43737">
        <w:rPr>
          <w:szCs w:val="22"/>
        </w:rPr>
        <w:t xml:space="preserve"> 600 mg/300 mg film-coated tablets </w:t>
      </w:r>
    </w:p>
    <w:p w14:paraId="0D73B734" w14:textId="77777777" w:rsidR="00800C2D" w:rsidRPr="00E43737" w:rsidRDefault="00800C2D">
      <w:pPr>
        <w:rPr>
          <w:szCs w:val="22"/>
        </w:rPr>
      </w:pPr>
      <w:r w:rsidRPr="00E43737">
        <w:rPr>
          <w:szCs w:val="22"/>
        </w:rPr>
        <w:t>abacavir/lamivudine</w:t>
      </w:r>
    </w:p>
    <w:p w14:paraId="2B480282" w14:textId="77777777" w:rsidR="00800C2D" w:rsidRPr="00E43737" w:rsidRDefault="00800C2D">
      <w:pPr>
        <w:rPr>
          <w:b/>
          <w:szCs w:val="22"/>
        </w:rPr>
      </w:pPr>
    </w:p>
    <w:p w14:paraId="04950D0C" w14:textId="77777777" w:rsidR="00800C2D" w:rsidRPr="00E43737" w:rsidRDefault="00800C2D">
      <w:pPr>
        <w:rPr>
          <w:szCs w:val="22"/>
        </w:rPr>
      </w:pPr>
    </w:p>
    <w:p w14:paraId="65223456"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2.</w:t>
      </w:r>
      <w:r w:rsidRPr="00E43737">
        <w:rPr>
          <w:b/>
          <w:szCs w:val="22"/>
        </w:rPr>
        <w:tab/>
        <w:t>STATEMENT OF ACTIVE SUBSTANCE(S)</w:t>
      </w:r>
    </w:p>
    <w:p w14:paraId="6C3EC32C" w14:textId="77777777" w:rsidR="00800C2D" w:rsidRPr="00E43737" w:rsidRDefault="00800C2D">
      <w:pPr>
        <w:rPr>
          <w:szCs w:val="22"/>
        </w:rPr>
      </w:pPr>
    </w:p>
    <w:p w14:paraId="3ED25975" w14:textId="77777777" w:rsidR="00800C2D" w:rsidRPr="00E43737" w:rsidRDefault="00800C2D">
      <w:pPr>
        <w:rPr>
          <w:szCs w:val="22"/>
        </w:rPr>
      </w:pPr>
      <w:r w:rsidRPr="00E43737">
        <w:rPr>
          <w:szCs w:val="22"/>
        </w:rPr>
        <w:t xml:space="preserve">Each film-coated tablet contains abacavir 600 mg </w:t>
      </w:r>
      <w:r w:rsidR="00AC4BB7">
        <w:rPr>
          <w:szCs w:val="22"/>
        </w:rPr>
        <w:t xml:space="preserve">abacavir </w:t>
      </w:r>
      <w:r w:rsidRPr="00E43737">
        <w:rPr>
          <w:szCs w:val="22"/>
        </w:rPr>
        <w:t xml:space="preserve">(as </w:t>
      </w:r>
      <w:proofErr w:type="spellStart"/>
      <w:r w:rsidRPr="00E43737">
        <w:rPr>
          <w:szCs w:val="22"/>
        </w:rPr>
        <w:t>sulfate</w:t>
      </w:r>
      <w:proofErr w:type="spellEnd"/>
      <w:r w:rsidRPr="00E43737">
        <w:rPr>
          <w:szCs w:val="22"/>
        </w:rPr>
        <w:t>) and 300 mg</w:t>
      </w:r>
      <w:r w:rsidR="00C26C2C">
        <w:rPr>
          <w:szCs w:val="22"/>
        </w:rPr>
        <w:t xml:space="preserve"> lamivudine</w:t>
      </w:r>
    </w:p>
    <w:p w14:paraId="26BEBBB1" w14:textId="77777777" w:rsidR="00800C2D" w:rsidRPr="00E43737" w:rsidRDefault="00800C2D">
      <w:pPr>
        <w:rPr>
          <w:szCs w:val="22"/>
        </w:rPr>
      </w:pPr>
    </w:p>
    <w:p w14:paraId="7E333523" w14:textId="77777777" w:rsidR="00800C2D" w:rsidRPr="00E43737" w:rsidRDefault="00800C2D">
      <w:pPr>
        <w:rPr>
          <w:szCs w:val="22"/>
        </w:rPr>
      </w:pPr>
    </w:p>
    <w:p w14:paraId="0D8A76A1"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3.</w:t>
      </w:r>
      <w:r w:rsidRPr="00E43737">
        <w:rPr>
          <w:b/>
          <w:szCs w:val="22"/>
        </w:rPr>
        <w:tab/>
        <w:t>LIST OF EXCIPIENTS</w:t>
      </w:r>
    </w:p>
    <w:p w14:paraId="13F5BC28" w14:textId="77777777" w:rsidR="00800C2D" w:rsidRPr="00E43737" w:rsidRDefault="00800C2D">
      <w:pPr>
        <w:pStyle w:val="Header"/>
        <w:tabs>
          <w:tab w:val="clear" w:pos="4153"/>
          <w:tab w:val="clear" w:pos="8306"/>
        </w:tabs>
        <w:rPr>
          <w:rFonts w:ascii="Times New Roman" w:hAnsi="Times New Roman"/>
          <w:sz w:val="22"/>
          <w:szCs w:val="22"/>
        </w:rPr>
      </w:pPr>
    </w:p>
    <w:p w14:paraId="554010D0" w14:textId="77777777" w:rsidR="00800C2D" w:rsidRPr="00E43737" w:rsidRDefault="00800C2D">
      <w:pPr>
        <w:rPr>
          <w:szCs w:val="22"/>
        </w:rPr>
      </w:pPr>
      <w:r w:rsidRPr="00E43737">
        <w:rPr>
          <w:szCs w:val="22"/>
        </w:rPr>
        <w:t>Contains sunset yellow (E110), see package leaflet for further information</w:t>
      </w:r>
    </w:p>
    <w:p w14:paraId="15D1E3F1" w14:textId="77777777" w:rsidR="00800C2D" w:rsidRDefault="00800C2D">
      <w:pPr>
        <w:rPr>
          <w:szCs w:val="22"/>
        </w:rPr>
      </w:pPr>
    </w:p>
    <w:p w14:paraId="30224900" w14:textId="77777777" w:rsidR="003E7D07" w:rsidRPr="00E43737" w:rsidRDefault="003E7D07">
      <w:pPr>
        <w:rPr>
          <w:szCs w:val="22"/>
        </w:rPr>
      </w:pPr>
    </w:p>
    <w:p w14:paraId="2E576489"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4.</w:t>
      </w:r>
      <w:r w:rsidRPr="00E43737">
        <w:rPr>
          <w:b/>
          <w:szCs w:val="22"/>
        </w:rPr>
        <w:tab/>
        <w:t xml:space="preserve">PHARMACEUTICAL </w:t>
      </w:r>
      <w:smartTag w:uri="urn:schemas-microsoft-com:office:smarttags" w:element="stockticker">
        <w:r w:rsidRPr="00E43737">
          <w:rPr>
            <w:b/>
            <w:szCs w:val="22"/>
          </w:rPr>
          <w:t>FORM</w:t>
        </w:r>
      </w:smartTag>
      <w:r w:rsidRPr="00E43737">
        <w:rPr>
          <w:b/>
          <w:szCs w:val="22"/>
        </w:rPr>
        <w:t xml:space="preserve"> </w:t>
      </w:r>
      <w:smartTag w:uri="urn:schemas-microsoft-com:office:smarttags" w:element="stockticker">
        <w:r w:rsidRPr="00E43737">
          <w:rPr>
            <w:b/>
            <w:szCs w:val="22"/>
          </w:rPr>
          <w:t>AND</w:t>
        </w:r>
      </w:smartTag>
      <w:r w:rsidRPr="00E43737">
        <w:rPr>
          <w:b/>
          <w:szCs w:val="22"/>
        </w:rPr>
        <w:t xml:space="preserve"> CONTENTS</w:t>
      </w:r>
    </w:p>
    <w:p w14:paraId="69B8A5F2" w14:textId="77777777" w:rsidR="00800C2D" w:rsidRPr="00E43737" w:rsidRDefault="00800C2D">
      <w:pPr>
        <w:rPr>
          <w:szCs w:val="22"/>
        </w:rPr>
      </w:pPr>
    </w:p>
    <w:p w14:paraId="6BC32E5F" w14:textId="77777777" w:rsidR="00800C2D" w:rsidRPr="00E43737" w:rsidRDefault="00800C2D">
      <w:pPr>
        <w:rPr>
          <w:szCs w:val="22"/>
        </w:rPr>
      </w:pPr>
      <w:r w:rsidRPr="00E43737">
        <w:rPr>
          <w:szCs w:val="22"/>
        </w:rPr>
        <w:t xml:space="preserve">Multipack containing </w:t>
      </w:r>
      <w:r w:rsidR="00C26C2C">
        <w:rPr>
          <w:szCs w:val="22"/>
        </w:rPr>
        <w:t>90 (</w:t>
      </w:r>
      <w:r w:rsidRPr="00E43737">
        <w:rPr>
          <w:szCs w:val="22"/>
        </w:rPr>
        <w:t xml:space="preserve">3 packs </w:t>
      </w:r>
      <w:r w:rsidR="00C26C2C">
        <w:rPr>
          <w:szCs w:val="22"/>
        </w:rPr>
        <w:t>of</w:t>
      </w:r>
      <w:r w:rsidRPr="00E43737">
        <w:rPr>
          <w:szCs w:val="22"/>
        </w:rPr>
        <w:t xml:space="preserve"> 30</w:t>
      </w:r>
      <w:r w:rsidR="00C26C2C">
        <w:rPr>
          <w:szCs w:val="22"/>
        </w:rPr>
        <w:t>)</w:t>
      </w:r>
      <w:r w:rsidRPr="00E43737">
        <w:rPr>
          <w:szCs w:val="22"/>
        </w:rPr>
        <w:t xml:space="preserve"> film-coated tablets</w:t>
      </w:r>
    </w:p>
    <w:p w14:paraId="39D6DD36" w14:textId="77777777" w:rsidR="00800C2D" w:rsidRPr="00E43737" w:rsidRDefault="00800C2D">
      <w:pPr>
        <w:rPr>
          <w:szCs w:val="22"/>
        </w:rPr>
      </w:pPr>
    </w:p>
    <w:p w14:paraId="02F12D46" w14:textId="77777777" w:rsidR="00800C2D" w:rsidRPr="00E43737" w:rsidRDefault="00800C2D">
      <w:pPr>
        <w:rPr>
          <w:szCs w:val="22"/>
        </w:rPr>
      </w:pPr>
    </w:p>
    <w:p w14:paraId="796282EF"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5.</w:t>
      </w:r>
      <w:r w:rsidRPr="00E43737">
        <w:rPr>
          <w:b/>
          <w:szCs w:val="22"/>
        </w:rPr>
        <w:tab/>
        <w:t xml:space="preserve">METHOD </w:t>
      </w:r>
      <w:smartTag w:uri="urn:schemas-microsoft-com:office:smarttags" w:element="stockticker">
        <w:r w:rsidRPr="00E43737">
          <w:rPr>
            <w:b/>
            <w:szCs w:val="22"/>
          </w:rPr>
          <w:t>AND</w:t>
        </w:r>
      </w:smartTag>
      <w:r w:rsidRPr="00E43737">
        <w:rPr>
          <w:b/>
          <w:szCs w:val="22"/>
        </w:rPr>
        <w:t xml:space="preserve"> ROUTE(S) OF ADMINISTRATION</w:t>
      </w:r>
    </w:p>
    <w:p w14:paraId="534606FB" w14:textId="77777777" w:rsidR="00800C2D" w:rsidRPr="00E43737" w:rsidRDefault="00800C2D">
      <w:pPr>
        <w:rPr>
          <w:szCs w:val="22"/>
        </w:rPr>
      </w:pPr>
    </w:p>
    <w:p w14:paraId="4086BB34" w14:textId="77777777" w:rsidR="00800C2D" w:rsidRDefault="00800C2D">
      <w:pPr>
        <w:rPr>
          <w:szCs w:val="22"/>
        </w:rPr>
      </w:pPr>
      <w:r w:rsidRPr="00E43737">
        <w:rPr>
          <w:szCs w:val="22"/>
        </w:rPr>
        <w:t>Read the package leaflet before use</w:t>
      </w:r>
    </w:p>
    <w:p w14:paraId="0BC88293" w14:textId="77777777" w:rsidR="00C26C2C" w:rsidRPr="00E43737" w:rsidRDefault="00C26C2C">
      <w:pPr>
        <w:rPr>
          <w:szCs w:val="22"/>
        </w:rPr>
      </w:pPr>
    </w:p>
    <w:p w14:paraId="2645FC39" w14:textId="77777777" w:rsidR="00C26C2C" w:rsidRPr="00E43737" w:rsidRDefault="00C26C2C" w:rsidP="00C26C2C">
      <w:pPr>
        <w:rPr>
          <w:szCs w:val="22"/>
        </w:rPr>
      </w:pPr>
      <w:r w:rsidRPr="00E43737">
        <w:rPr>
          <w:szCs w:val="22"/>
        </w:rPr>
        <w:t xml:space="preserve">Oral use </w:t>
      </w:r>
    </w:p>
    <w:p w14:paraId="65E9E0BC" w14:textId="77777777" w:rsidR="00800C2D" w:rsidRPr="00E43737" w:rsidRDefault="00800C2D">
      <w:pPr>
        <w:rPr>
          <w:szCs w:val="22"/>
        </w:rPr>
      </w:pPr>
    </w:p>
    <w:p w14:paraId="585F77D1" w14:textId="77777777" w:rsidR="00800C2D" w:rsidRPr="00E43737" w:rsidRDefault="00800C2D">
      <w:pPr>
        <w:rPr>
          <w:szCs w:val="22"/>
        </w:rPr>
      </w:pPr>
    </w:p>
    <w:p w14:paraId="61847FDD" w14:textId="77777777" w:rsidR="00800C2D" w:rsidRPr="00E43737" w:rsidRDefault="00800C2D">
      <w:pPr>
        <w:pBdr>
          <w:top w:val="single" w:sz="4" w:space="1" w:color="auto"/>
          <w:left w:val="single" w:sz="4" w:space="4" w:color="auto"/>
          <w:bottom w:val="single" w:sz="4" w:space="1" w:color="auto"/>
          <w:right w:val="single" w:sz="4" w:space="4" w:color="auto"/>
        </w:pBdr>
        <w:ind w:left="567" w:hanging="567"/>
        <w:rPr>
          <w:b/>
          <w:szCs w:val="22"/>
        </w:rPr>
      </w:pPr>
      <w:r w:rsidRPr="00E43737">
        <w:rPr>
          <w:b/>
          <w:szCs w:val="22"/>
        </w:rPr>
        <w:t>6.</w:t>
      </w:r>
      <w:r w:rsidRPr="00E43737">
        <w:rPr>
          <w:b/>
          <w:szCs w:val="22"/>
        </w:rPr>
        <w:tab/>
        <w:t xml:space="preserve">SPECIAL WARNING THAT THE MEDICINAL PRODUCT MUST BE STORED OUT OF THE </w:t>
      </w:r>
      <w:r w:rsidR="004B639A">
        <w:rPr>
          <w:b/>
          <w:szCs w:val="22"/>
        </w:rPr>
        <w:t>SIGHT</w:t>
      </w:r>
      <w:r w:rsidR="004B639A" w:rsidRPr="00E43737">
        <w:rPr>
          <w:b/>
          <w:szCs w:val="22"/>
        </w:rPr>
        <w:t xml:space="preserve"> </w:t>
      </w:r>
      <w:r w:rsidRPr="00E43737">
        <w:rPr>
          <w:b/>
          <w:szCs w:val="22"/>
        </w:rPr>
        <w:t xml:space="preserve">AND </w:t>
      </w:r>
      <w:r w:rsidR="004B639A">
        <w:rPr>
          <w:b/>
          <w:szCs w:val="22"/>
        </w:rPr>
        <w:t>REACH</w:t>
      </w:r>
      <w:r w:rsidRPr="00E43737">
        <w:rPr>
          <w:b/>
          <w:szCs w:val="22"/>
        </w:rPr>
        <w:t xml:space="preserve"> OF CHILD</w:t>
      </w:r>
      <w:smartTag w:uri="schemas-GSKSiteLocations-com/fourthcoffee" w:element="flavor">
        <w:r w:rsidRPr="00E43737">
          <w:rPr>
            <w:b/>
            <w:szCs w:val="22"/>
          </w:rPr>
          <w:t>REN</w:t>
        </w:r>
      </w:smartTag>
    </w:p>
    <w:p w14:paraId="332A338D" w14:textId="77777777" w:rsidR="00800C2D" w:rsidRPr="00E43737" w:rsidRDefault="00800C2D">
      <w:pPr>
        <w:rPr>
          <w:szCs w:val="22"/>
        </w:rPr>
      </w:pPr>
    </w:p>
    <w:p w14:paraId="75088222" w14:textId="77777777" w:rsidR="00800C2D" w:rsidRPr="00E43737" w:rsidRDefault="00800C2D">
      <w:pPr>
        <w:rPr>
          <w:szCs w:val="22"/>
        </w:rPr>
      </w:pPr>
      <w:r w:rsidRPr="00E43737">
        <w:rPr>
          <w:szCs w:val="22"/>
        </w:rPr>
        <w:t xml:space="preserve">Keep out of the </w:t>
      </w:r>
      <w:r w:rsidR="004B639A">
        <w:rPr>
          <w:szCs w:val="22"/>
        </w:rPr>
        <w:t xml:space="preserve">sight and </w:t>
      </w:r>
      <w:r w:rsidRPr="00E43737">
        <w:rPr>
          <w:szCs w:val="22"/>
        </w:rPr>
        <w:t>reach of children</w:t>
      </w:r>
    </w:p>
    <w:p w14:paraId="6275515A" w14:textId="77777777" w:rsidR="00800C2D" w:rsidRPr="00E43737" w:rsidRDefault="00800C2D">
      <w:pPr>
        <w:rPr>
          <w:szCs w:val="22"/>
        </w:rPr>
      </w:pPr>
    </w:p>
    <w:p w14:paraId="49BEE567" w14:textId="77777777" w:rsidR="00800C2D" w:rsidRPr="00E43737" w:rsidRDefault="00800C2D">
      <w:pPr>
        <w:rPr>
          <w:szCs w:val="22"/>
        </w:rPr>
      </w:pPr>
    </w:p>
    <w:p w14:paraId="3B7375FD"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7.</w:t>
      </w:r>
      <w:r w:rsidRPr="00E43737">
        <w:rPr>
          <w:b/>
          <w:szCs w:val="22"/>
        </w:rPr>
        <w:tab/>
        <w:t>OTHER SPECIAL WARNING(S), IF NECESSARY</w:t>
      </w:r>
    </w:p>
    <w:p w14:paraId="57822F05" w14:textId="77777777" w:rsidR="00800C2D" w:rsidRPr="00E43737" w:rsidRDefault="00800C2D">
      <w:pPr>
        <w:rPr>
          <w:b/>
          <w:szCs w:val="22"/>
        </w:rPr>
      </w:pPr>
    </w:p>
    <w:p w14:paraId="3852B0ED" w14:textId="77777777" w:rsidR="00800C2D" w:rsidRPr="00E43737" w:rsidRDefault="00800C2D">
      <w:pPr>
        <w:tabs>
          <w:tab w:val="left" w:pos="2127"/>
          <w:tab w:val="left" w:pos="6487"/>
        </w:tabs>
        <w:rPr>
          <w:b/>
          <w:snapToGrid w:val="0"/>
          <w:szCs w:val="22"/>
        </w:rPr>
      </w:pPr>
    </w:p>
    <w:p w14:paraId="575A5355" w14:textId="77777777" w:rsidR="00800C2D" w:rsidRPr="00E43737" w:rsidRDefault="00800C2D">
      <w:pPr>
        <w:tabs>
          <w:tab w:val="left" w:pos="2127"/>
          <w:tab w:val="left" w:pos="6487"/>
        </w:tabs>
        <w:rPr>
          <w:color w:val="000000"/>
          <w:szCs w:val="22"/>
        </w:rPr>
      </w:pPr>
      <w:r w:rsidRPr="00E43737">
        <w:rPr>
          <w:color w:val="000000"/>
          <w:szCs w:val="22"/>
        </w:rPr>
        <w:t>WARNING! In case of any symptoms suggesting hypersensitivity reactions, contact your doctor IMMEDIATELY</w:t>
      </w:r>
    </w:p>
    <w:p w14:paraId="3F3BB88C" w14:textId="77777777" w:rsidR="00800C2D" w:rsidRPr="00E43737" w:rsidRDefault="00800C2D">
      <w:pPr>
        <w:tabs>
          <w:tab w:val="left" w:pos="2127"/>
          <w:tab w:val="left" w:pos="6487"/>
        </w:tabs>
        <w:rPr>
          <w:color w:val="000000"/>
          <w:szCs w:val="22"/>
        </w:rPr>
      </w:pPr>
    </w:p>
    <w:p w14:paraId="7123B670" w14:textId="77777777" w:rsidR="00800C2D" w:rsidRPr="00E43737" w:rsidRDefault="00800C2D">
      <w:pPr>
        <w:rPr>
          <w:szCs w:val="22"/>
        </w:rPr>
      </w:pPr>
    </w:p>
    <w:p w14:paraId="021ACFE4"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8.</w:t>
      </w:r>
      <w:r w:rsidRPr="00E43737">
        <w:rPr>
          <w:b/>
          <w:szCs w:val="22"/>
        </w:rPr>
        <w:tab/>
        <w:t>EXPIRY DATE</w:t>
      </w:r>
    </w:p>
    <w:p w14:paraId="59A61234" w14:textId="77777777" w:rsidR="00800C2D" w:rsidRPr="00E43737" w:rsidRDefault="00800C2D">
      <w:pPr>
        <w:rPr>
          <w:szCs w:val="22"/>
        </w:rPr>
      </w:pPr>
    </w:p>
    <w:p w14:paraId="53152D75" w14:textId="77777777" w:rsidR="00800C2D" w:rsidRPr="00E43737" w:rsidRDefault="00800C2D">
      <w:pPr>
        <w:pStyle w:val="Header"/>
        <w:tabs>
          <w:tab w:val="clear" w:pos="4153"/>
          <w:tab w:val="clear" w:pos="8306"/>
        </w:tabs>
        <w:rPr>
          <w:rFonts w:ascii="Times New Roman" w:hAnsi="Times New Roman"/>
          <w:sz w:val="22"/>
          <w:szCs w:val="22"/>
        </w:rPr>
      </w:pPr>
      <w:r w:rsidRPr="00E43737">
        <w:rPr>
          <w:rFonts w:ascii="Times New Roman" w:hAnsi="Times New Roman"/>
          <w:sz w:val="22"/>
          <w:szCs w:val="22"/>
        </w:rPr>
        <w:t xml:space="preserve">EXP </w:t>
      </w:r>
    </w:p>
    <w:p w14:paraId="6E7DC6CE" w14:textId="77777777" w:rsidR="00800C2D" w:rsidRPr="00E43737" w:rsidRDefault="00800C2D">
      <w:pPr>
        <w:rPr>
          <w:szCs w:val="22"/>
        </w:rPr>
      </w:pPr>
    </w:p>
    <w:p w14:paraId="6A40BCDA" w14:textId="77777777" w:rsidR="00800C2D" w:rsidRPr="00E43737" w:rsidRDefault="00800C2D">
      <w:pPr>
        <w:rPr>
          <w:szCs w:val="22"/>
        </w:rPr>
      </w:pPr>
    </w:p>
    <w:p w14:paraId="5099E650"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9.</w:t>
      </w:r>
      <w:r w:rsidRPr="00E43737">
        <w:rPr>
          <w:b/>
          <w:szCs w:val="22"/>
        </w:rPr>
        <w:tab/>
        <w:t>SPECIAL STORAGE CONDITIONS</w:t>
      </w:r>
    </w:p>
    <w:p w14:paraId="3B257337" w14:textId="77777777" w:rsidR="00800C2D" w:rsidRPr="00E43737" w:rsidRDefault="00800C2D">
      <w:pPr>
        <w:rPr>
          <w:szCs w:val="22"/>
        </w:rPr>
      </w:pPr>
    </w:p>
    <w:p w14:paraId="26C1CAE4" w14:textId="77777777" w:rsidR="00800C2D" w:rsidRPr="00E43737" w:rsidRDefault="00800C2D">
      <w:pPr>
        <w:rPr>
          <w:szCs w:val="22"/>
        </w:rPr>
      </w:pPr>
      <w:r w:rsidRPr="00E43737">
        <w:rPr>
          <w:szCs w:val="22"/>
        </w:rPr>
        <w:lastRenderedPageBreak/>
        <w:t>Do not store above 30</w:t>
      </w:r>
      <w:r w:rsidRPr="00E43737">
        <w:rPr>
          <w:szCs w:val="22"/>
        </w:rPr>
        <w:sym w:font="Symbol" w:char="F0B0"/>
      </w:r>
      <w:r w:rsidRPr="00E43737">
        <w:rPr>
          <w:szCs w:val="22"/>
        </w:rPr>
        <w:t>C</w:t>
      </w:r>
    </w:p>
    <w:p w14:paraId="7391525C" w14:textId="77777777" w:rsidR="00800C2D" w:rsidRPr="00E43737" w:rsidRDefault="00800C2D">
      <w:pPr>
        <w:rPr>
          <w:szCs w:val="22"/>
        </w:rPr>
      </w:pPr>
    </w:p>
    <w:p w14:paraId="291182D8" w14:textId="77777777" w:rsidR="00800C2D" w:rsidRPr="00E43737" w:rsidRDefault="00800C2D">
      <w:pPr>
        <w:rPr>
          <w:szCs w:val="22"/>
        </w:rPr>
      </w:pPr>
    </w:p>
    <w:p w14:paraId="1FD54FD8" w14:textId="77777777" w:rsidR="00800C2D" w:rsidRPr="00E43737" w:rsidRDefault="00800C2D">
      <w:pPr>
        <w:pBdr>
          <w:top w:val="single" w:sz="4" w:space="1" w:color="auto"/>
          <w:left w:val="single" w:sz="4" w:space="4" w:color="auto"/>
          <w:bottom w:val="single" w:sz="4" w:space="1" w:color="auto"/>
          <w:right w:val="single" w:sz="4" w:space="4" w:color="auto"/>
        </w:pBdr>
        <w:ind w:left="567" w:hanging="567"/>
        <w:rPr>
          <w:b/>
          <w:szCs w:val="22"/>
        </w:rPr>
      </w:pPr>
      <w:r w:rsidRPr="00E43737">
        <w:rPr>
          <w:b/>
          <w:szCs w:val="22"/>
        </w:rPr>
        <w:t>10.</w:t>
      </w:r>
      <w:r w:rsidRPr="00E43737">
        <w:rPr>
          <w:b/>
          <w:szCs w:val="22"/>
        </w:rPr>
        <w:tab/>
        <w:t>SPECIAL PRECAUTIONS FOR DISPOSAL OF UNUSED MEDICINAL PRODUCTS OR WASTE MATERIALS DERIVED FROM SUCH MEDICINAL PRODUCTS, IF APPROPRIATE</w:t>
      </w:r>
    </w:p>
    <w:p w14:paraId="5564CDDC" w14:textId="77777777" w:rsidR="00800C2D" w:rsidRPr="00E43737" w:rsidRDefault="00800C2D">
      <w:pPr>
        <w:rPr>
          <w:szCs w:val="22"/>
        </w:rPr>
      </w:pPr>
    </w:p>
    <w:p w14:paraId="173A5A33" w14:textId="77777777" w:rsidR="00800C2D" w:rsidRPr="00E43737" w:rsidRDefault="00800C2D">
      <w:pPr>
        <w:rPr>
          <w:szCs w:val="22"/>
        </w:rPr>
      </w:pPr>
    </w:p>
    <w:p w14:paraId="34A311DF"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11.</w:t>
      </w:r>
      <w:r w:rsidRPr="00E43737">
        <w:rPr>
          <w:b/>
          <w:szCs w:val="22"/>
        </w:rPr>
        <w:tab/>
        <w:t xml:space="preserve">NAME </w:t>
      </w:r>
      <w:smartTag w:uri="urn:schemas-microsoft-com:office:smarttags" w:element="stockticker">
        <w:r w:rsidRPr="00E43737">
          <w:rPr>
            <w:b/>
            <w:szCs w:val="22"/>
          </w:rPr>
          <w:t>AND</w:t>
        </w:r>
      </w:smartTag>
      <w:r w:rsidRPr="00E43737">
        <w:rPr>
          <w:b/>
          <w:szCs w:val="22"/>
        </w:rPr>
        <w:t xml:space="preserve"> ADDRESS OF THE MARKETING AUTHORISATION HOLDER</w:t>
      </w:r>
    </w:p>
    <w:p w14:paraId="6EF16C74" w14:textId="77777777" w:rsidR="00800C2D" w:rsidRPr="00E43737" w:rsidRDefault="00800C2D">
      <w:pPr>
        <w:rPr>
          <w:szCs w:val="22"/>
        </w:rPr>
      </w:pPr>
    </w:p>
    <w:p w14:paraId="3EDA932E" w14:textId="77777777" w:rsidR="00465A24" w:rsidRPr="00FE17A5" w:rsidRDefault="00465A24" w:rsidP="00465A24">
      <w:pPr>
        <w:rPr>
          <w:szCs w:val="22"/>
        </w:rPr>
      </w:pPr>
      <w:r w:rsidRPr="00FE17A5">
        <w:rPr>
          <w:szCs w:val="22"/>
        </w:rPr>
        <w:t>ViiV Healthcare BV</w:t>
      </w:r>
    </w:p>
    <w:p w14:paraId="624D1B0F" w14:textId="77777777" w:rsidR="00D024B1" w:rsidRPr="00D024B1" w:rsidRDefault="00D024B1" w:rsidP="00D024B1">
      <w:pPr>
        <w:rPr>
          <w:szCs w:val="22"/>
        </w:rPr>
      </w:pPr>
      <w:r w:rsidRPr="00D024B1">
        <w:rPr>
          <w:szCs w:val="22"/>
        </w:rPr>
        <w:t xml:space="preserve">Van Asch van </w:t>
      </w:r>
      <w:proofErr w:type="spellStart"/>
      <w:r w:rsidRPr="00D024B1">
        <w:rPr>
          <w:szCs w:val="22"/>
        </w:rPr>
        <w:t>Wijckstraat</w:t>
      </w:r>
      <w:proofErr w:type="spellEnd"/>
      <w:r w:rsidRPr="00D024B1">
        <w:rPr>
          <w:szCs w:val="22"/>
        </w:rPr>
        <w:t xml:space="preserve"> 55H</w:t>
      </w:r>
    </w:p>
    <w:p w14:paraId="4313F600" w14:textId="77777777" w:rsidR="00465A24" w:rsidRPr="00FE17A5" w:rsidRDefault="00D024B1" w:rsidP="00465A24">
      <w:pPr>
        <w:rPr>
          <w:szCs w:val="22"/>
        </w:rPr>
      </w:pPr>
      <w:r w:rsidRPr="00D024B1">
        <w:rPr>
          <w:szCs w:val="22"/>
        </w:rPr>
        <w:t>3811 LP Amersfoort</w:t>
      </w:r>
    </w:p>
    <w:p w14:paraId="6FD138E3" w14:textId="77777777" w:rsidR="00465A24" w:rsidRPr="00FE17A5" w:rsidRDefault="00465A24" w:rsidP="00465A24">
      <w:pPr>
        <w:pStyle w:val="Header"/>
        <w:tabs>
          <w:tab w:val="clear" w:pos="4153"/>
          <w:tab w:val="clear" w:pos="8306"/>
        </w:tabs>
        <w:rPr>
          <w:rFonts w:ascii="Times New Roman" w:hAnsi="Times New Roman"/>
          <w:sz w:val="22"/>
          <w:szCs w:val="22"/>
        </w:rPr>
      </w:pPr>
      <w:r w:rsidRPr="00FE17A5">
        <w:rPr>
          <w:rFonts w:ascii="Times New Roman" w:hAnsi="Times New Roman"/>
          <w:sz w:val="22"/>
          <w:szCs w:val="22"/>
        </w:rPr>
        <w:t>Netherlands</w:t>
      </w:r>
    </w:p>
    <w:p w14:paraId="488042F7" w14:textId="77777777" w:rsidR="00800C2D" w:rsidRDefault="00800C2D">
      <w:pPr>
        <w:pStyle w:val="Header"/>
        <w:tabs>
          <w:tab w:val="clear" w:pos="4153"/>
          <w:tab w:val="clear" w:pos="8306"/>
        </w:tabs>
        <w:rPr>
          <w:rFonts w:ascii="Times New Roman" w:hAnsi="Times New Roman"/>
          <w:sz w:val="22"/>
          <w:szCs w:val="22"/>
        </w:rPr>
      </w:pPr>
    </w:p>
    <w:p w14:paraId="7B95EA26" w14:textId="77777777" w:rsidR="003E7D07" w:rsidRPr="00E43737" w:rsidRDefault="003E7D07">
      <w:pPr>
        <w:pStyle w:val="Header"/>
        <w:tabs>
          <w:tab w:val="clear" w:pos="4153"/>
          <w:tab w:val="clear" w:pos="8306"/>
        </w:tabs>
        <w:rPr>
          <w:rFonts w:ascii="Times New Roman" w:hAnsi="Times New Roman"/>
          <w:sz w:val="22"/>
          <w:szCs w:val="22"/>
        </w:rPr>
      </w:pPr>
    </w:p>
    <w:p w14:paraId="4144ADA3"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12.</w:t>
      </w:r>
      <w:r w:rsidRPr="00E43737">
        <w:rPr>
          <w:b/>
          <w:szCs w:val="22"/>
        </w:rPr>
        <w:tab/>
        <w:t>MARKETING AUTHORISATION NUMBER(S)</w:t>
      </w:r>
    </w:p>
    <w:p w14:paraId="02C62D8C" w14:textId="77777777" w:rsidR="00800C2D" w:rsidRPr="00E43737" w:rsidRDefault="00800C2D">
      <w:pPr>
        <w:rPr>
          <w:szCs w:val="22"/>
        </w:rPr>
      </w:pPr>
    </w:p>
    <w:p w14:paraId="07CDF37C" w14:textId="77777777" w:rsidR="00800C2D" w:rsidRPr="00E43737" w:rsidRDefault="00800C2D">
      <w:pPr>
        <w:rPr>
          <w:szCs w:val="22"/>
          <w:lang w:val="en-US"/>
        </w:rPr>
      </w:pPr>
      <w:r w:rsidRPr="00E43737">
        <w:rPr>
          <w:szCs w:val="22"/>
          <w:lang w:val="en-US"/>
        </w:rPr>
        <w:t>EU/1/04/298/003</w:t>
      </w:r>
    </w:p>
    <w:p w14:paraId="03028231" w14:textId="77777777" w:rsidR="00800C2D" w:rsidRPr="00E43737" w:rsidRDefault="00800C2D">
      <w:pPr>
        <w:rPr>
          <w:szCs w:val="22"/>
        </w:rPr>
      </w:pPr>
    </w:p>
    <w:p w14:paraId="1249475E" w14:textId="77777777" w:rsidR="00800C2D" w:rsidRPr="00E43737" w:rsidRDefault="00800C2D">
      <w:pPr>
        <w:rPr>
          <w:szCs w:val="22"/>
        </w:rPr>
      </w:pPr>
    </w:p>
    <w:p w14:paraId="2043A6DD"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13.</w:t>
      </w:r>
      <w:r w:rsidRPr="00E43737">
        <w:rPr>
          <w:b/>
          <w:szCs w:val="22"/>
        </w:rPr>
        <w:tab/>
        <w:t>BATCH NUMBER</w:t>
      </w:r>
    </w:p>
    <w:p w14:paraId="5E653B50" w14:textId="77777777" w:rsidR="00800C2D" w:rsidRPr="00E43737" w:rsidRDefault="00800C2D">
      <w:pPr>
        <w:rPr>
          <w:szCs w:val="22"/>
        </w:rPr>
      </w:pPr>
    </w:p>
    <w:p w14:paraId="6CA165F8" w14:textId="77777777" w:rsidR="00800C2D" w:rsidRPr="00E43737" w:rsidRDefault="00800C2D">
      <w:pPr>
        <w:rPr>
          <w:szCs w:val="22"/>
        </w:rPr>
      </w:pPr>
      <w:r w:rsidRPr="00E43737">
        <w:rPr>
          <w:szCs w:val="22"/>
        </w:rPr>
        <w:t>Lot</w:t>
      </w:r>
    </w:p>
    <w:p w14:paraId="06D1C93E" w14:textId="77777777" w:rsidR="00800C2D" w:rsidRPr="00E43737" w:rsidRDefault="00800C2D">
      <w:pPr>
        <w:pStyle w:val="Header"/>
        <w:tabs>
          <w:tab w:val="clear" w:pos="4153"/>
          <w:tab w:val="clear" w:pos="8306"/>
        </w:tabs>
        <w:rPr>
          <w:rFonts w:ascii="Times New Roman" w:hAnsi="Times New Roman"/>
          <w:sz w:val="22"/>
          <w:szCs w:val="22"/>
        </w:rPr>
      </w:pPr>
    </w:p>
    <w:p w14:paraId="39220399" w14:textId="77777777" w:rsidR="00800C2D" w:rsidRPr="00E43737" w:rsidRDefault="00800C2D">
      <w:pPr>
        <w:rPr>
          <w:szCs w:val="22"/>
        </w:rPr>
      </w:pPr>
    </w:p>
    <w:p w14:paraId="68F0E7A3"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14.</w:t>
      </w:r>
      <w:r w:rsidRPr="00E43737">
        <w:rPr>
          <w:b/>
          <w:szCs w:val="22"/>
        </w:rPr>
        <w:tab/>
      </w:r>
      <w:smartTag w:uri="schemas-GSKSiteLocations-com/fourthcoffee" w:element="flavor">
        <w:r w:rsidRPr="00E43737">
          <w:rPr>
            <w:b/>
            <w:szCs w:val="22"/>
          </w:rPr>
          <w:t>GEN</w:t>
        </w:r>
      </w:smartTag>
      <w:r w:rsidRPr="00E43737">
        <w:rPr>
          <w:b/>
          <w:szCs w:val="22"/>
        </w:rPr>
        <w:t>ERAL CLASSIFICATION FOR SUPPLY</w:t>
      </w:r>
    </w:p>
    <w:p w14:paraId="7CF336FF" w14:textId="77777777" w:rsidR="00800C2D" w:rsidRPr="00E43737" w:rsidRDefault="00800C2D">
      <w:pPr>
        <w:rPr>
          <w:szCs w:val="22"/>
        </w:rPr>
      </w:pPr>
    </w:p>
    <w:p w14:paraId="1991CC3A" w14:textId="77777777" w:rsidR="00800C2D" w:rsidRPr="00E43737" w:rsidRDefault="00800C2D">
      <w:pPr>
        <w:rPr>
          <w:szCs w:val="22"/>
        </w:rPr>
      </w:pPr>
      <w:r w:rsidRPr="00E43737">
        <w:rPr>
          <w:szCs w:val="22"/>
        </w:rPr>
        <w:t>Medicinal product subject to medical prescription</w:t>
      </w:r>
    </w:p>
    <w:p w14:paraId="09547CA7" w14:textId="77777777" w:rsidR="00800C2D" w:rsidRPr="00E43737" w:rsidRDefault="00800C2D">
      <w:pPr>
        <w:rPr>
          <w:szCs w:val="22"/>
        </w:rPr>
      </w:pPr>
    </w:p>
    <w:p w14:paraId="093ED343" w14:textId="77777777" w:rsidR="00800C2D" w:rsidRPr="00E43737" w:rsidRDefault="00800C2D">
      <w:pPr>
        <w:rPr>
          <w:szCs w:val="22"/>
        </w:rPr>
      </w:pPr>
    </w:p>
    <w:p w14:paraId="4A3B547B"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15.</w:t>
      </w:r>
      <w:r w:rsidRPr="00E43737">
        <w:rPr>
          <w:b/>
          <w:szCs w:val="22"/>
        </w:rPr>
        <w:tab/>
        <w:t>INSTRUCTIONS ON USE</w:t>
      </w:r>
    </w:p>
    <w:p w14:paraId="6124D3CA" w14:textId="77777777" w:rsidR="00800C2D" w:rsidRPr="00E43737" w:rsidRDefault="00800C2D">
      <w:pPr>
        <w:rPr>
          <w:szCs w:val="22"/>
        </w:rPr>
      </w:pPr>
    </w:p>
    <w:p w14:paraId="5CDDD5CE" w14:textId="77777777" w:rsidR="00800C2D" w:rsidRPr="00E43737" w:rsidRDefault="00800C2D">
      <w:pPr>
        <w:rPr>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132"/>
      </w:tblGrid>
      <w:tr w:rsidR="00800C2D" w:rsidRPr="00E43737" w14:paraId="160A4DE3" w14:textId="77777777">
        <w:tc>
          <w:tcPr>
            <w:tcW w:w="9287" w:type="dxa"/>
          </w:tcPr>
          <w:p w14:paraId="45602F7B" w14:textId="77777777" w:rsidR="00800C2D" w:rsidRPr="00E43737" w:rsidRDefault="00800C2D">
            <w:pPr>
              <w:rPr>
                <w:b/>
                <w:szCs w:val="22"/>
              </w:rPr>
            </w:pPr>
            <w:r w:rsidRPr="00E43737">
              <w:rPr>
                <w:b/>
                <w:szCs w:val="22"/>
              </w:rPr>
              <w:t>16.     INFORMATION IN BRAILLE</w:t>
            </w:r>
          </w:p>
        </w:tc>
      </w:tr>
    </w:tbl>
    <w:p w14:paraId="245ACCE4" w14:textId="77777777" w:rsidR="00800C2D" w:rsidRDefault="00800C2D">
      <w:pPr>
        <w:rPr>
          <w:szCs w:val="22"/>
        </w:rPr>
      </w:pPr>
    </w:p>
    <w:p w14:paraId="4A730EFC" w14:textId="77777777" w:rsidR="006831EC" w:rsidRPr="00E43737" w:rsidRDefault="006831EC">
      <w:pPr>
        <w:rPr>
          <w:szCs w:val="22"/>
        </w:rPr>
      </w:pPr>
    </w:p>
    <w:p w14:paraId="3B12B051" w14:textId="77777777" w:rsidR="006831EC" w:rsidRPr="00277135" w:rsidRDefault="006831EC" w:rsidP="006831EC">
      <w:pPr>
        <w:suppressLineNumbers/>
        <w:pBdr>
          <w:top w:val="single" w:sz="4" w:space="1" w:color="auto"/>
          <w:left w:val="single" w:sz="4" w:space="3" w:color="auto"/>
          <w:bottom w:val="single" w:sz="4" w:space="0" w:color="auto"/>
          <w:right w:val="single" w:sz="4" w:space="4" w:color="auto"/>
        </w:pBdr>
        <w:rPr>
          <w:szCs w:val="22"/>
        </w:rPr>
      </w:pPr>
      <w:r w:rsidRPr="00277135">
        <w:rPr>
          <w:b/>
          <w:szCs w:val="22"/>
        </w:rPr>
        <w:t>1</w:t>
      </w:r>
      <w:r>
        <w:rPr>
          <w:b/>
          <w:szCs w:val="22"/>
        </w:rPr>
        <w:t>7</w:t>
      </w:r>
      <w:r w:rsidRPr="00277135">
        <w:rPr>
          <w:b/>
          <w:szCs w:val="22"/>
        </w:rPr>
        <w:t>.</w:t>
      </w:r>
      <w:r w:rsidRPr="00277135">
        <w:rPr>
          <w:b/>
          <w:szCs w:val="22"/>
        </w:rPr>
        <w:tab/>
      </w:r>
      <w:r>
        <w:rPr>
          <w:b/>
          <w:szCs w:val="22"/>
        </w:rPr>
        <w:t>UNIQUE IDENTIFIER – 2D BARCODE</w:t>
      </w:r>
    </w:p>
    <w:p w14:paraId="5702D3F0" w14:textId="77777777" w:rsidR="006831EC" w:rsidRDefault="006831EC" w:rsidP="006831EC">
      <w:pPr>
        <w:suppressLineNumbers/>
        <w:rPr>
          <w:b/>
          <w:szCs w:val="22"/>
        </w:rPr>
      </w:pPr>
    </w:p>
    <w:p w14:paraId="22898717" w14:textId="77777777" w:rsidR="006831EC" w:rsidRPr="00726E9B" w:rsidRDefault="006831EC" w:rsidP="006831EC">
      <w:pPr>
        <w:suppressLineNumbers/>
        <w:rPr>
          <w:rStyle w:val="CSI"/>
        </w:rPr>
      </w:pPr>
      <w:r w:rsidRPr="00726E9B">
        <w:rPr>
          <w:rStyle w:val="CSI"/>
        </w:rPr>
        <w:t xml:space="preserve">2D barcode carrying the unique identifier included. </w:t>
      </w:r>
    </w:p>
    <w:p w14:paraId="11103C39" w14:textId="77777777" w:rsidR="006831EC" w:rsidRPr="00277135" w:rsidRDefault="006831EC" w:rsidP="006831EC">
      <w:pPr>
        <w:suppressLineNumbers/>
        <w:rPr>
          <w:b/>
          <w:szCs w:val="22"/>
        </w:rPr>
      </w:pPr>
    </w:p>
    <w:p w14:paraId="36E31965" w14:textId="77777777" w:rsidR="006831EC" w:rsidRDefault="006831EC" w:rsidP="006831EC">
      <w:pPr>
        <w:suppressLineNumbers/>
        <w:rPr>
          <w:b/>
          <w:szCs w:val="22"/>
        </w:rPr>
      </w:pPr>
    </w:p>
    <w:p w14:paraId="4152047E" w14:textId="77777777" w:rsidR="006831EC" w:rsidRPr="00617A62" w:rsidRDefault="006831EC" w:rsidP="006831EC">
      <w:pPr>
        <w:suppressLineNumbers/>
        <w:pBdr>
          <w:top w:val="single" w:sz="4" w:space="1" w:color="auto"/>
          <w:left w:val="single" w:sz="4" w:space="4" w:color="auto"/>
          <w:bottom w:val="single" w:sz="4" w:space="0" w:color="auto"/>
          <w:right w:val="single" w:sz="4" w:space="4" w:color="auto"/>
        </w:pBdr>
        <w:rPr>
          <w:b/>
          <w:szCs w:val="22"/>
        </w:rPr>
      </w:pPr>
      <w:r w:rsidRPr="00277135">
        <w:rPr>
          <w:b/>
          <w:szCs w:val="22"/>
        </w:rPr>
        <w:t>1</w:t>
      </w:r>
      <w:r>
        <w:rPr>
          <w:b/>
          <w:szCs w:val="22"/>
        </w:rPr>
        <w:t>8</w:t>
      </w:r>
      <w:r w:rsidRPr="00277135">
        <w:rPr>
          <w:b/>
          <w:szCs w:val="22"/>
        </w:rPr>
        <w:t>.</w:t>
      </w:r>
      <w:r w:rsidRPr="00277135">
        <w:rPr>
          <w:b/>
          <w:szCs w:val="22"/>
        </w:rPr>
        <w:tab/>
      </w:r>
      <w:r>
        <w:rPr>
          <w:b/>
          <w:szCs w:val="22"/>
        </w:rPr>
        <w:t xml:space="preserve">UNIQUE IDENTIFIER – HUMAN READABLE DATA </w:t>
      </w:r>
    </w:p>
    <w:p w14:paraId="02833696" w14:textId="77777777" w:rsidR="006831EC" w:rsidRPr="00277135" w:rsidRDefault="006831EC" w:rsidP="006831EC">
      <w:pPr>
        <w:suppressLineNumbers/>
        <w:rPr>
          <w:b/>
          <w:szCs w:val="22"/>
        </w:rPr>
      </w:pPr>
    </w:p>
    <w:p w14:paraId="7ED1BFAD" w14:textId="77777777" w:rsidR="006831EC" w:rsidRPr="00AA6C30" w:rsidRDefault="006831EC" w:rsidP="006831EC">
      <w:pPr>
        <w:suppressLineNumbers/>
        <w:rPr>
          <w:u w:val="single"/>
        </w:rPr>
      </w:pPr>
      <w:r w:rsidRPr="00AA6C30">
        <w:rPr>
          <w:u w:val="single"/>
        </w:rPr>
        <w:t>PC:</w:t>
      </w:r>
    </w:p>
    <w:p w14:paraId="4FB34FFA" w14:textId="77777777" w:rsidR="006831EC" w:rsidRPr="00AA6C30" w:rsidRDefault="006831EC" w:rsidP="006831EC">
      <w:pPr>
        <w:suppressLineNumbers/>
        <w:rPr>
          <w:u w:val="single"/>
        </w:rPr>
      </w:pPr>
      <w:r w:rsidRPr="00AA6C30">
        <w:rPr>
          <w:u w:val="single"/>
        </w:rPr>
        <w:t>SN:</w:t>
      </w:r>
    </w:p>
    <w:p w14:paraId="2D100B9A" w14:textId="77777777" w:rsidR="006831EC" w:rsidRPr="00AA6C30" w:rsidRDefault="006831EC" w:rsidP="006831EC">
      <w:pPr>
        <w:suppressLineNumbers/>
        <w:rPr>
          <w:rStyle w:val="CSI"/>
        </w:rPr>
      </w:pPr>
      <w:r w:rsidRPr="00AA6C30">
        <w:rPr>
          <w:rStyle w:val="CSI"/>
        </w:rPr>
        <w:t xml:space="preserve">NN: </w:t>
      </w:r>
    </w:p>
    <w:p w14:paraId="5B99EE5B" w14:textId="77777777" w:rsidR="00800C2D" w:rsidRPr="00E43737" w:rsidRDefault="00800C2D">
      <w:pPr>
        <w:rPr>
          <w:szCs w:val="22"/>
        </w:rPr>
      </w:pPr>
    </w:p>
    <w:p w14:paraId="3B5A09FA"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szCs w:val="22"/>
        </w:rPr>
        <w:br w:type="page"/>
      </w:r>
      <w:r w:rsidRPr="00E43737">
        <w:rPr>
          <w:b/>
          <w:szCs w:val="22"/>
        </w:rPr>
        <w:lastRenderedPageBreak/>
        <w:t xml:space="preserve">PARTICULARS TO APPEAR ON THE OUTER </w:t>
      </w:r>
      <w:smartTag w:uri="schemas-GSKSiteLocations-com/fourthcoffee" w:element="flavor">
        <w:r w:rsidRPr="00E43737">
          <w:rPr>
            <w:b/>
            <w:szCs w:val="22"/>
          </w:rPr>
          <w:t>PAC</w:t>
        </w:r>
      </w:smartTag>
      <w:r w:rsidRPr="00E43737">
        <w:rPr>
          <w:b/>
          <w:szCs w:val="22"/>
        </w:rPr>
        <w:t>KAGING</w:t>
      </w:r>
    </w:p>
    <w:p w14:paraId="083D8B66"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p>
    <w:p w14:paraId="3C1977C9"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 xml:space="preserve">Multipacks of 90 (3 packs of 30 film-coated tablets) – without blue box – </w:t>
      </w:r>
    </w:p>
    <w:p w14:paraId="3815288C"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OUTER CAR</w:t>
      </w:r>
      <w:smartTag w:uri="schemas-GSKSiteLocations-com/fourthcoffee" w:element="flavor">
        <w:r w:rsidRPr="00E43737">
          <w:rPr>
            <w:b/>
            <w:szCs w:val="22"/>
          </w:rPr>
          <w:t>TON</w:t>
        </w:r>
      </w:smartTag>
      <w:r w:rsidRPr="00E43737">
        <w:rPr>
          <w:b/>
          <w:szCs w:val="22"/>
        </w:rPr>
        <w:t xml:space="preserve"> BLISTER </w:t>
      </w:r>
      <w:smartTag w:uri="urn:schemas-microsoft-com:office:smarttags" w:element="stockticker">
        <w:smartTag w:uri="schemas-GSKSiteLocations-com/fourthcoffee" w:element="flavor">
          <w:r w:rsidRPr="00E43737">
            <w:rPr>
              <w:b/>
              <w:szCs w:val="22"/>
            </w:rPr>
            <w:t>PAC</w:t>
          </w:r>
        </w:smartTag>
        <w:r w:rsidRPr="00E43737">
          <w:rPr>
            <w:b/>
            <w:szCs w:val="22"/>
          </w:rPr>
          <w:t>K</w:t>
        </w:r>
      </w:smartTag>
      <w:r w:rsidRPr="00E43737">
        <w:rPr>
          <w:b/>
          <w:szCs w:val="22"/>
        </w:rPr>
        <w:t xml:space="preserve"> </w:t>
      </w:r>
    </w:p>
    <w:p w14:paraId="1EC14420"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 xml:space="preserve">30 TABLETS </w:t>
      </w:r>
    </w:p>
    <w:p w14:paraId="775F3B1D" w14:textId="77777777" w:rsidR="00800C2D" w:rsidRPr="00E43737" w:rsidRDefault="00800C2D">
      <w:pPr>
        <w:rPr>
          <w:szCs w:val="22"/>
        </w:rPr>
      </w:pPr>
    </w:p>
    <w:p w14:paraId="1B6BD048" w14:textId="77777777" w:rsidR="00800C2D" w:rsidRPr="00E43737" w:rsidRDefault="00800C2D">
      <w:pPr>
        <w:rPr>
          <w:szCs w:val="22"/>
        </w:rPr>
      </w:pPr>
    </w:p>
    <w:p w14:paraId="122220AB"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w:t>
      </w:r>
      <w:r w:rsidRPr="00E43737">
        <w:rPr>
          <w:b/>
          <w:szCs w:val="22"/>
        </w:rPr>
        <w:tab/>
        <w:t>NAME OF THE MEDICINAL PRODUCT</w:t>
      </w:r>
    </w:p>
    <w:p w14:paraId="424BF0AD" w14:textId="77777777" w:rsidR="00800C2D" w:rsidRPr="00E43737" w:rsidRDefault="00800C2D">
      <w:pPr>
        <w:rPr>
          <w:szCs w:val="22"/>
        </w:rPr>
      </w:pPr>
    </w:p>
    <w:p w14:paraId="765CEB4B" w14:textId="77777777" w:rsidR="00800C2D" w:rsidRPr="00E43737" w:rsidRDefault="00800C2D">
      <w:pPr>
        <w:rPr>
          <w:szCs w:val="22"/>
        </w:rPr>
      </w:pPr>
      <w:proofErr w:type="spellStart"/>
      <w:r w:rsidRPr="00E43737">
        <w:rPr>
          <w:szCs w:val="22"/>
        </w:rPr>
        <w:t>Kivexa</w:t>
      </w:r>
      <w:proofErr w:type="spellEnd"/>
      <w:r w:rsidRPr="00E43737">
        <w:rPr>
          <w:szCs w:val="22"/>
        </w:rPr>
        <w:t xml:space="preserve"> 600 mg/300 mg film-coated tablets </w:t>
      </w:r>
    </w:p>
    <w:p w14:paraId="65BBA344" w14:textId="77777777" w:rsidR="00800C2D" w:rsidRPr="00E43737" w:rsidRDefault="00800C2D">
      <w:pPr>
        <w:rPr>
          <w:szCs w:val="22"/>
        </w:rPr>
      </w:pPr>
      <w:r w:rsidRPr="00E43737">
        <w:rPr>
          <w:szCs w:val="22"/>
        </w:rPr>
        <w:t>abacavir/lamivudine</w:t>
      </w:r>
    </w:p>
    <w:p w14:paraId="6A734DD4" w14:textId="77777777" w:rsidR="00800C2D" w:rsidRPr="00E43737" w:rsidRDefault="00800C2D">
      <w:pPr>
        <w:rPr>
          <w:b/>
          <w:szCs w:val="22"/>
        </w:rPr>
      </w:pPr>
    </w:p>
    <w:p w14:paraId="647DADF5" w14:textId="77777777" w:rsidR="00800C2D" w:rsidRPr="00E43737" w:rsidRDefault="00800C2D">
      <w:pPr>
        <w:rPr>
          <w:szCs w:val="22"/>
        </w:rPr>
      </w:pPr>
    </w:p>
    <w:p w14:paraId="44877814"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2.</w:t>
      </w:r>
      <w:r w:rsidRPr="00E43737">
        <w:rPr>
          <w:b/>
          <w:szCs w:val="22"/>
        </w:rPr>
        <w:tab/>
        <w:t>STATEMENT OF ACTIVE SUBSTANCE(S)</w:t>
      </w:r>
    </w:p>
    <w:p w14:paraId="1C167C92" w14:textId="77777777" w:rsidR="00800C2D" w:rsidRPr="00E43737" w:rsidRDefault="00800C2D">
      <w:pPr>
        <w:rPr>
          <w:szCs w:val="22"/>
        </w:rPr>
      </w:pPr>
    </w:p>
    <w:p w14:paraId="25B5B6B2" w14:textId="77777777" w:rsidR="00800C2D" w:rsidRPr="00E43737" w:rsidRDefault="00800C2D">
      <w:pPr>
        <w:rPr>
          <w:szCs w:val="22"/>
        </w:rPr>
      </w:pPr>
      <w:r w:rsidRPr="00E43737">
        <w:rPr>
          <w:szCs w:val="22"/>
        </w:rPr>
        <w:t xml:space="preserve">Each film-coated tablet contains 600 mg </w:t>
      </w:r>
      <w:r w:rsidR="00C26C2C">
        <w:rPr>
          <w:szCs w:val="22"/>
        </w:rPr>
        <w:t xml:space="preserve">abacavir </w:t>
      </w:r>
      <w:r w:rsidRPr="00E43737">
        <w:rPr>
          <w:szCs w:val="22"/>
        </w:rPr>
        <w:t xml:space="preserve">(as </w:t>
      </w:r>
      <w:proofErr w:type="spellStart"/>
      <w:r w:rsidRPr="00E43737">
        <w:rPr>
          <w:szCs w:val="22"/>
        </w:rPr>
        <w:t>sulfate</w:t>
      </w:r>
      <w:proofErr w:type="spellEnd"/>
      <w:r w:rsidRPr="00E43737">
        <w:rPr>
          <w:szCs w:val="22"/>
        </w:rPr>
        <w:t>) and 300 mg</w:t>
      </w:r>
      <w:r w:rsidR="00C26C2C">
        <w:rPr>
          <w:szCs w:val="22"/>
        </w:rPr>
        <w:t xml:space="preserve"> lamivudine</w:t>
      </w:r>
    </w:p>
    <w:p w14:paraId="472E9358" w14:textId="77777777" w:rsidR="00800C2D" w:rsidRPr="00E43737" w:rsidRDefault="00800C2D">
      <w:pPr>
        <w:rPr>
          <w:szCs w:val="22"/>
        </w:rPr>
      </w:pPr>
    </w:p>
    <w:p w14:paraId="60D77826" w14:textId="77777777" w:rsidR="00800C2D" w:rsidRPr="00E43737" w:rsidRDefault="00800C2D">
      <w:pPr>
        <w:rPr>
          <w:szCs w:val="22"/>
        </w:rPr>
      </w:pPr>
    </w:p>
    <w:p w14:paraId="45293A32"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3.</w:t>
      </w:r>
      <w:r w:rsidRPr="00E43737">
        <w:rPr>
          <w:b/>
          <w:szCs w:val="22"/>
        </w:rPr>
        <w:tab/>
        <w:t>LIST OF EXCIPIENTS</w:t>
      </w:r>
    </w:p>
    <w:p w14:paraId="59AA7BAF" w14:textId="77777777" w:rsidR="00800C2D" w:rsidRPr="00E43737" w:rsidRDefault="00800C2D">
      <w:pPr>
        <w:pStyle w:val="Header"/>
        <w:tabs>
          <w:tab w:val="clear" w:pos="4153"/>
          <w:tab w:val="clear" w:pos="8306"/>
        </w:tabs>
        <w:rPr>
          <w:rFonts w:ascii="Times New Roman" w:hAnsi="Times New Roman"/>
          <w:sz w:val="22"/>
          <w:szCs w:val="22"/>
        </w:rPr>
      </w:pPr>
    </w:p>
    <w:p w14:paraId="7C57DB83" w14:textId="77777777" w:rsidR="00800C2D" w:rsidRPr="00E43737" w:rsidRDefault="00800C2D">
      <w:pPr>
        <w:rPr>
          <w:szCs w:val="22"/>
        </w:rPr>
      </w:pPr>
      <w:r w:rsidRPr="00E43737">
        <w:rPr>
          <w:szCs w:val="22"/>
        </w:rPr>
        <w:t>Contains sunset yellow (E110), see package leaflet for further information</w:t>
      </w:r>
    </w:p>
    <w:p w14:paraId="518D22DB" w14:textId="77777777" w:rsidR="00800C2D" w:rsidRDefault="00800C2D">
      <w:pPr>
        <w:rPr>
          <w:szCs w:val="22"/>
        </w:rPr>
      </w:pPr>
    </w:p>
    <w:p w14:paraId="2E7F058D" w14:textId="77777777" w:rsidR="003E7D07" w:rsidRPr="00E43737" w:rsidRDefault="003E7D07">
      <w:pPr>
        <w:rPr>
          <w:szCs w:val="22"/>
        </w:rPr>
      </w:pPr>
    </w:p>
    <w:p w14:paraId="5A04AB77"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4.</w:t>
      </w:r>
      <w:r w:rsidRPr="00E43737">
        <w:rPr>
          <w:b/>
          <w:szCs w:val="22"/>
        </w:rPr>
        <w:tab/>
        <w:t xml:space="preserve">PHARMACEUTICAL </w:t>
      </w:r>
      <w:smartTag w:uri="urn:schemas-microsoft-com:office:smarttags" w:element="stockticker">
        <w:r w:rsidRPr="00E43737">
          <w:rPr>
            <w:b/>
            <w:szCs w:val="22"/>
          </w:rPr>
          <w:t>FORM</w:t>
        </w:r>
      </w:smartTag>
      <w:r w:rsidRPr="00E43737">
        <w:rPr>
          <w:b/>
          <w:szCs w:val="22"/>
        </w:rPr>
        <w:t xml:space="preserve"> </w:t>
      </w:r>
      <w:smartTag w:uri="urn:schemas-microsoft-com:office:smarttags" w:element="stockticker">
        <w:r w:rsidRPr="00E43737">
          <w:rPr>
            <w:b/>
            <w:szCs w:val="22"/>
          </w:rPr>
          <w:t>AND</w:t>
        </w:r>
      </w:smartTag>
      <w:r w:rsidRPr="00E43737">
        <w:rPr>
          <w:b/>
          <w:szCs w:val="22"/>
        </w:rPr>
        <w:t xml:space="preserve"> CONTENTS</w:t>
      </w:r>
    </w:p>
    <w:p w14:paraId="0032EBBF" w14:textId="77777777" w:rsidR="00800C2D" w:rsidRPr="00E43737" w:rsidRDefault="00800C2D">
      <w:pPr>
        <w:rPr>
          <w:szCs w:val="22"/>
        </w:rPr>
      </w:pPr>
    </w:p>
    <w:p w14:paraId="3C8AA700" w14:textId="77777777" w:rsidR="00800C2D" w:rsidRPr="00E43737" w:rsidRDefault="00800C2D">
      <w:pPr>
        <w:rPr>
          <w:szCs w:val="22"/>
        </w:rPr>
      </w:pPr>
      <w:r w:rsidRPr="00E43737">
        <w:rPr>
          <w:szCs w:val="22"/>
        </w:rPr>
        <w:t>30 film-coated tablets</w:t>
      </w:r>
    </w:p>
    <w:p w14:paraId="2E356FB6" w14:textId="77777777" w:rsidR="00800C2D" w:rsidRPr="00E43737" w:rsidRDefault="00800C2D">
      <w:pPr>
        <w:rPr>
          <w:szCs w:val="22"/>
        </w:rPr>
      </w:pPr>
      <w:r w:rsidRPr="00E43737">
        <w:rPr>
          <w:szCs w:val="22"/>
        </w:rPr>
        <w:t>Component of a multipack, not to be sold separately</w:t>
      </w:r>
    </w:p>
    <w:p w14:paraId="530B70A2" w14:textId="77777777" w:rsidR="00800C2D" w:rsidRPr="00E43737" w:rsidRDefault="00800C2D">
      <w:pPr>
        <w:rPr>
          <w:szCs w:val="22"/>
        </w:rPr>
      </w:pPr>
    </w:p>
    <w:p w14:paraId="78ECD6AF" w14:textId="77777777" w:rsidR="00800C2D" w:rsidRPr="00E43737" w:rsidRDefault="00800C2D">
      <w:pPr>
        <w:rPr>
          <w:szCs w:val="22"/>
        </w:rPr>
      </w:pPr>
    </w:p>
    <w:p w14:paraId="30F4DDA1"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5.</w:t>
      </w:r>
      <w:r w:rsidRPr="00E43737">
        <w:rPr>
          <w:b/>
          <w:szCs w:val="22"/>
        </w:rPr>
        <w:tab/>
        <w:t xml:space="preserve">METHOD </w:t>
      </w:r>
      <w:smartTag w:uri="urn:schemas-microsoft-com:office:smarttags" w:element="stockticker">
        <w:r w:rsidRPr="00E43737">
          <w:rPr>
            <w:b/>
            <w:szCs w:val="22"/>
          </w:rPr>
          <w:t>AND</w:t>
        </w:r>
      </w:smartTag>
      <w:r w:rsidRPr="00E43737">
        <w:rPr>
          <w:b/>
          <w:szCs w:val="22"/>
        </w:rPr>
        <w:t xml:space="preserve"> ROUTE(S) OF ADMINISTRATION</w:t>
      </w:r>
    </w:p>
    <w:p w14:paraId="3CE72C40" w14:textId="77777777" w:rsidR="00800C2D" w:rsidRPr="00E43737" w:rsidRDefault="00800C2D">
      <w:pPr>
        <w:rPr>
          <w:szCs w:val="22"/>
        </w:rPr>
      </w:pPr>
    </w:p>
    <w:p w14:paraId="0B996706" w14:textId="77777777" w:rsidR="00800C2D" w:rsidRPr="00E43737" w:rsidRDefault="00800C2D">
      <w:pPr>
        <w:rPr>
          <w:szCs w:val="22"/>
        </w:rPr>
      </w:pPr>
      <w:r w:rsidRPr="00E43737">
        <w:rPr>
          <w:szCs w:val="22"/>
        </w:rPr>
        <w:t>Read the package leaflet before use</w:t>
      </w:r>
    </w:p>
    <w:p w14:paraId="17120781" w14:textId="77777777" w:rsidR="00800C2D" w:rsidRDefault="00800C2D">
      <w:pPr>
        <w:rPr>
          <w:szCs w:val="22"/>
        </w:rPr>
      </w:pPr>
    </w:p>
    <w:p w14:paraId="29B6ADCA" w14:textId="77777777" w:rsidR="00C26C2C" w:rsidRPr="00E43737" w:rsidRDefault="00C26C2C" w:rsidP="00C26C2C">
      <w:pPr>
        <w:rPr>
          <w:szCs w:val="22"/>
        </w:rPr>
      </w:pPr>
      <w:r w:rsidRPr="00E43737">
        <w:rPr>
          <w:szCs w:val="22"/>
        </w:rPr>
        <w:t xml:space="preserve">Oral use </w:t>
      </w:r>
    </w:p>
    <w:p w14:paraId="6035F4A0" w14:textId="77777777" w:rsidR="003E7D07" w:rsidRDefault="003E7D07">
      <w:pPr>
        <w:rPr>
          <w:szCs w:val="22"/>
        </w:rPr>
      </w:pPr>
    </w:p>
    <w:p w14:paraId="10F67A97" w14:textId="77777777" w:rsidR="00C26C2C" w:rsidRPr="00E43737" w:rsidRDefault="00C26C2C">
      <w:pPr>
        <w:rPr>
          <w:szCs w:val="22"/>
        </w:rPr>
      </w:pPr>
    </w:p>
    <w:p w14:paraId="5AC9ABE0" w14:textId="77777777" w:rsidR="00800C2D" w:rsidRPr="00E43737" w:rsidRDefault="00800C2D">
      <w:pPr>
        <w:pBdr>
          <w:top w:val="single" w:sz="4" w:space="1" w:color="auto"/>
          <w:left w:val="single" w:sz="4" w:space="4" w:color="auto"/>
          <w:bottom w:val="single" w:sz="4" w:space="1" w:color="auto"/>
          <w:right w:val="single" w:sz="4" w:space="4" w:color="auto"/>
        </w:pBdr>
        <w:ind w:left="567" w:hanging="567"/>
        <w:rPr>
          <w:b/>
          <w:szCs w:val="22"/>
        </w:rPr>
      </w:pPr>
      <w:r w:rsidRPr="00E43737">
        <w:rPr>
          <w:b/>
          <w:szCs w:val="22"/>
        </w:rPr>
        <w:t>6.</w:t>
      </w:r>
      <w:r w:rsidRPr="00E43737">
        <w:rPr>
          <w:b/>
          <w:szCs w:val="22"/>
        </w:rPr>
        <w:tab/>
        <w:t xml:space="preserve">SPECIAL WARNING THAT THE MEDICINAL PRODUCT MUST BE STORED OUT OF THE </w:t>
      </w:r>
      <w:r w:rsidR="004B639A">
        <w:rPr>
          <w:b/>
          <w:szCs w:val="22"/>
        </w:rPr>
        <w:t>SIGHT AND REACH OF CHILDREN</w:t>
      </w:r>
    </w:p>
    <w:p w14:paraId="05D392FC" w14:textId="77777777" w:rsidR="00800C2D" w:rsidRPr="00E43737" w:rsidRDefault="00800C2D">
      <w:pPr>
        <w:rPr>
          <w:szCs w:val="22"/>
        </w:rPr>
      </w:pPr>
    </w:p>
    <w:p w14:paraId="20BA8286" w14:textId="77777777" w:rsidR="00800C2D" w:rsidRPr="00E43737" w:rsidRDefault="00800C2D">
      <w:pPr>
        <w:rPr>
          <w:szCs w:val="22"/>
        </w:rPr>
      </w:pPr>
      <w:r w:rsidRPr="00E43737">
        <w:rPr>
          <w:szCs w:val="22"/>
        </w:rPr>
        <w:t xml:space="preserve">Keep out of the </w:t>
      </w:r>
      <w:r w:rsidR="004B639A">
        <w:rPr>
          <w:szCs w:val="22"/>
        </w:rPr>
        <w:t xml:space="preserve">sight and </w:t>
      </w:r>
      <w:r w:rsidRPr="00E43737">
        <w:rPr>
          <w:szCs w:val="22"/>
        </w:rPr>
        <w:t>reach of children</w:t>
      </w:r>
    </w:p>
    <w:p w14:paraId="2E2E1244" w14:textId="77777777" w:rsidR="00800C2D" w:rsidRPr="00E43737" w:rsidRDefault="00800C2D">
      <w:pPr>
        <w:rPr>
          <w:szCs w:val="22"/>
        </w:rPr>
      </w:pPr>
    </w:p>
    <w:p w14:paraId="387F8E66" w14:textId="77777777" w:rsidR="00800C2D" w:rsidRPr="00E43737" w:rsidRDefault="00800C2D">
      <w:pPr>
        <w:rPr>
          <w:szCs w:val="22"/>
        </w:rPr>
      </w:pPr>
    </w:p>
    <w:p w14:paraId="1086B4C7"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7.</w:t>
      </w:r>
      <w:r w:rsidRPr="00E43737">
        <w:rPr>
          <w:b/>
          <w:szCs w:val="22"/>
        </w:rPr>
        <w:tab/>
        <w:t>OTHER SPECIAL WARNING(S), IF NECESSARY</w:t>
      </w:r>
    </w:p>
    <w:p w14:paraId="1AD1E1FB" w14:textId="77777777" w:rsidR="00800C2D" w:rsidRPr="00E43737" w:rsidRDefault="00800C2D">
      <w:pPr>
        <w:rPr>
          <w:b/>
          <w:szCs w:val="22"/>
        </w:rPr>
      </w:pPr>
    </w:p>
    <w:p w14:paraId="00D709B1" w14:textId="77777777" w:rsidR="00800C2D" w:rsidRPr="00C26C2C" w:rsidRDefault="00800C2D">
      <w:pPr>
        <w:pStyle w:val="bullethead"/>
        <w:tabs>
          <w:tab w:val="left" w:pos="567"/>
          <w:tab w:val="left" w:pos="2127"/>
          <w:tab w:val="left" w:pos="6487"/>
        </w:tabs>
        <w:spacing w:before="0" w:line="260" w:lineRule="exact"/>
        <w:rPr>
          <w:b w:val="0"/>
          <w:snapToGrid w:val="0"/>
          <w:kern w:val="0"/>
          <w:szCs w:val="22"/>
        </w:rPr>
      </w:pPr>
      <w:r w:rsidRPr="00C26C2C">
        <w:rPr>
          <w:b w:val="0"/>
          <w:snapToGrid w:val="0"/>
          <w:kern w:val="0"/>
          <w:szCs w:val="22"/>
        </w:rPr>
        <w:t>Detach enclosed Alert Card, it contains important safety information</w:t>
      </w:r>
    </w:p>
    <w:p w14:paraId="549B84EB" w14:textId="77777777" w:rsidR="00800C2D" w:rsidRPr="00E43737" w:rsidRDefault="00800C2D">
      <w:pPr>
        <w:tabs>
          <w:tab w:val="left" w:pos="2127"/>
          <w:tab w:val="left" w:pos="6487"/>
        </w:tabs>
        <w:rPr>
          <w:szCs w:val="22"/>
        </w:rPr>
      </w:pPr>
    </w:p>
    <w:p w14:paraId="6D471F5C" w14:textId="77777777" w:rsidR="00800C2D" w:rsidRPr="00E43737" w:rsidRDefault="00800C2D">
      <w:pPr>
        <w:tabs>
          <w:tab w:val="left" w:pos="2127"/>
          <w:tab w:val="left" w:pos="6487"/>
        </w:tabs>
        <w:rPr>
          <w:color w:val="000000"/>
          <w:szCs w:val="22"/>
        </w:rPr>
      </w:pPr>
      <w:r w:rsidRPr="00E43737">
        <w:rPr>
          <w:color w:val="000000"/>
          <w:szCs w:val="22"/>
        </w:rPr>
        <w:t>WARNING! In case of any symptoms suggesting hypersensitivity reactions, contact your doctor IMMEDIATELY</w:t>
      </w:r>
    </w:p>
    <w:p w14:paraId="5C8AF89E" w14:textId="77777777" w:rsidR="00800C2D" w:rsidRPr="00E43737" w:rsidRDefault="00800C2D">
      <w:pPr>
        <w:tabs>
          <w:tab w:val="left" w:pos="2127"/>
          <w:tab w:val="left" w:pos="6487"/>
        </w:tabs>
        <w:rPr>
          <w:color w:val="000000"/>
          <w:szCs w:val="22"/>
        </w:rPr>
      </w:pPr>
    </w:p>
    <w:p w14:paraId="5A70AA53" w14:textId="77777777" w:rsidR="00800C2D" w:rsidRPr="00C26C2C" w:rsidRDefault="00800C2D">
      <w:pPr>
        <w:rPr>
          <w:color w:val="000000"/>
          <w:szCs w:val="22"/>
        </w:rPr>
      </w:pPr>
      <w:r w:rsidRPr="00C26C2C">
        <w:rPr>
          <w:color w:val="000000"/>
          <w:szCs w:val="22"/>
        </w:rPr>
        <w:t xml:space="preserve">“Pull here” </w:t>
      </w:r>
    </w:p>
    <w:p w14:paraId="2F4325B1" w14:textId="77777777" w:rsidR="00800C2D" w:rsidRDefault="00800C2D">
      <w:pPr>
        <w:rPr>
          <w:szCs w:val="22"/>
        </w:rPr>
      </w:pPr>
    </w:p>
    <w:p w14:paraId="3E09D496" w14:textId="77777777" w:rsidR="003E7D07" w:rsidRPr="00E43737" w:rsidRDefault="003E7D07">
      <w:pPr>
        <w:rPr>
          <w:szCs w:val="22"/>
        </w:rPr>
      </w:pPr>
    </w:p>
    <w:p w14:paraId="1A2D5DCE"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8.</w:t>
      </w:r>
      <w:r w:rsidRPr="00E43737">
        <w:rPr>
          <w:b/>
          <w:szCs w:val="22"/>
        </w:rPr>
        <w:tab/>
        <w:t>EXPIRY DATE</w:t>
      </w:r>
    </w:p>
    <w:p w14:paraId="59745D1C" w14:textId="77777777" w:rsidR="00800C2D" w:rsidRPr="00E43737" w:rsidRDefault="00800C2D">
      <w:pPr>
        <w:rPr>
          <w:szCs w:val="22"/>
        </w:rPr>
      </w:pPr>
    </w:p>
    <w:p w14:paraId="6024DAA1" w14:textId="77777777" w:rsidR="00800C2D" w:rsidRPr="00E43737" w:rsidRDefault="00800C2D">
      <w:pPr>
        <w:pStyle w:val="Header"/>
        <w:tabs>
          <w:tab w:val="clear" w:pos="4153"/>
          <w:tab w:val="clear" w:pos="8306"/>
        </w:tabs>
        <w:rPr>
          <w:rFonts w:ascii="Times New Roman" w:hAnsi="Times New Roman"/>
          <w:sz w:val="22"/>
          <w:szCs w:val="22"/>
        </w:rPr>
      </w:pPr>
      <w:r w:rsidRPr="00E43737">
        <w:rPr>
          <w:rFonts w:ascii="Times New Roman" w:hAnsi="Times New Roman"/>
          <w:sz w:val="22"/>
          <w:szCs w:val="22"/>
        </w:rPr>
        <w:t xml:space="preserve">EXP </w:t>
      </w:r>
    </w:p>
    <w:p w14:paraId="00E43C11" w14:textId="77777777" w:rsidR="00800C2D" w:rsidRPr="00E43737" w:rsidRDefault="00800C2D">
      <w:pPr>
        <w:rPr>
          <w:szCs w:val="22"/>
        </w:rPr>
      </w:pPr>
    </w:p>
    <w:p w14:paraId="4EE10907" w14:textId="77777777" w:rsidR="00800C2D" w:rsidRPr="00E43737" w:rsidRDefault="00800C2D">
      <w:pPr>
        <w:rPr>
          <w:szCs w:val="22"/>
        </w:rPr>
      </w:pPr>
    </w:p>
    <w:p w14:paraId="2A243BDE"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9.</w:t>
      </w:r>
      <w:r w:rsidRPr="00E43737">
        <w:rPr>
          <w:b/>
          <w:szCs w:val="22"/>
        </w:rPr>
        <w:tab/>
        <w:t>SPECIAL STORAGE CONDITIONS</w:t>
      </w:r>
    </w:p>
    <w:p w14:paraId="4B198F49" w14:textId="77777777" w:rsidR="00800C2D" w:rsidRPr="00E43737" w:rsidRDefault="00800C2D">
      <w:pPr>
        <w:rPr>
          <w:szCs w:val="22"/>
        </w:rPr>
      </w:pPr>
    </w:p>
    <w:p w14:paraId="2E9AC2FB" w14:textId="77777777" w:rsidR="00800C2D" w:rsidRPr="00E43737" w:rsidRDefault="00800C2D">
      <w:pPr>
        <w:rPr>
          <w:szCs w:val="22"/>
        </w:rPr>
      </w:pPr>
      <w:r w:rsidRPr="00E43737">
        <w:rPr>
          <w:szCs w:val="22"/>
        </w:rPr>
        <w:t>Do not store above 30</w:t>
      </w:r>
      <w:r w:rsidRPr="00E43737">
        <w:rPr>
          <w:szCs w:val="22"/>
        </w:rPr>
        <w:sym w:font="Symbol" w:char="F0B0"/>
      </w:r>
      <w:r w:rsidRPr="00E43737">
        <w:rPr>
          <w:szCs w:val="22"/>
        </w:rPr>
        <w:t>C</w:t>
      </w:r>
    </w:p>
    <w:p w14:paraId="0236DA66" w14:textId="77777777" w:rsidR="00800C2D" w:rsidRPr="00E43737" w:rsidRDefault="00800C2D">
      <w:pPr>
        <w:rPr>
          <w:szCs w:val="22"/>
        </w:rPr>
      </w:pPr>
    </w:p>
    <w:p w14:paraId="0D652BE9" w14:textId="77777777" w:rsidR="00800C2D" w:rsidRPr="00E43737" w:rsidRDefault="00800C2D">
      <w:pPr>
        <w:rPr>
          <w:szCs w:val="22"/>
        </w:rPr>
      </w:pPr>
    </w:p>
    <w:p w14:paraId="7D524D9A" w14:textId="77777777" w:rsidR="00800C2D" w:rsidRPr="00E43737" w:rsidRDefault="00800C2D">
      <w:pPr>
        <w:pBdr>
          <w:top w:val="single" w:sz="4" w:space="1" w:color="auto"/>
          <w:left w:val="single" w:sz="4" w:space="4" w:color="auto"/>
          <w:bottom w:val="single" w:sz="4" w:space="1" w:color="auto"/>
          <w:right w:val="single" w:sz="4" w:space="4" w:color="auto"/>
        </w:pBdr>
        <w:ind w:left="567" w:hanging="567"/>
        <w:rPr>
          <w:b/>
          <w:szCs w:val="22"/>
        </w:rPr>
      </w:pPr>
      <w:r w:rsidRPr="00E43737">
        <w:rPr>
          <w:b/>
          <w:szCs w:val="22"/>
        </w:rPr>
        <w:t>10.</w:t>
      </w:r>
      <w:r w:rsidRPr="00E43737">
        <w:rPr>
          <w:b/>
          <w:szCs w:val="22"/>
        </w:rPr>
        <w:tab/>
        <w:t>SPECIAL PRECAUTIONS FOR DISPOSAL OF UNUSED MEDICINAL PRODUCTS OR WASTE MATERIALS DERIVED FROM SUCH MEDICINAL PRODUCTS, IF APPROPRIATE</w:t>
      </w:r>
    </w:p>
    <w:p w14:paraId="59781A7C" w14:textId="77777777" w:rsidR="00800C2D" w:rsidRPr="00E43737" w:rsidRDefault="00800C2D">
      <w:pPr>
        <w:rPr>
          <w:szCs w:val="22"/>
        </w:rPr>
      </w:pPr>
    </w:p>
    <w:p w14:paraId="6F9CE587" w14:textId="77777777" w:rsidR="00800C2D" w:rsidRPr="00E43737" w:rsidRDefault="00800C2D">
      <w:pPr>
        <w:rPr>
          <w:szCs w:val="22"/>
        </w:rPr>
      </w:pPr>
    </w:p>
    <w:p w14:paraId="711E6E1E"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11.</w:t>
      </w:r>
      <w:r w:rsidRPr="00E43737">
        <w:rPr>
          <w:b/>
          <w:szCs w:val="22"/>
        </w:rPr>
        <w:tab/>
        <w:t xml:space="preserve">NAME </w:t>
      </w:r>
      <w:smartTag w:uri="urn:schemas-microsoft-com:office:smarttags" w:element="stockticker">
        <w:r w:rsidRPr="00E43737">
          <w:rPr>
            <w:b/>
            <w:szCs w:val="22"/>
          </w:rPr>
          <w:t>AND</w:t>
        </w:r>
      </w:smartTag>
      <w:r w:rsidRPr="00E43737">
        <w:rPr>
          <w:b/>
          <w:szCs w:val="22"/>
        </w:rPr>
        <w:t xml:space="preserve"> ADDRESS OF THE MARKETING AUTHORISATION HOLDER</w:t>
      </w:r>
    </w:p>
    <w:p w14:paraId="37735B54" w14:textId="77777777" w:rsidR="00800C2D" w:rsidRPr="00E43737" w:rsidRDefault="00800C2D">
      <w:pPr>
        <w:rPr>
          <w:szCs w:val="22"/>
        </w:rPr>
      </w:pPr>
    </w:p>
    <w:p w14:paraId="5F8364AE" w14:textId="77777777" w:rsidR="00465A24" w:rsidRPr="008202AA" w:rsidRDefault="00465A24" w:rsidP="00465A24">
      <w:pPr>
        <w:rPr>
          <w:szCs w:val="22"/>
        </w:rPr>
      </w:pPr>
      <w:bookmarkStart w:id="119" w:name="_Hlk517681823"/>
      <w:r w:rsidRPr="008202AA">
        <w:rPr>
          <w:szCs w:val="22"/>
        </w:rPr>
        <w:t>ViiV Healthcare BV</w:t>
      </w:r>
    </w:p>
    <w:p w14:paraId="4EBA45C5" w14:textId="77777777" w:rsidR="00D024B1" w:rsidRPr="00721B23" w:rsidRDefault="00D024B1" w:rsidP="00D024B1">
      <w:pPr>
        <w:rPr>
          <w:szCs w:val="22"/>
        </w:rPr>
      </w:pPr>
      <w:r w:rsidRPr="00721B23">
        <w:rPr>
          <w:szCs w:val="22"/>
        </w:rPr>
        <w:t xml:space="preserve">Van Asch van </w:t>
      </w:r>
      <w:proofErr w:type="spellStart"/>
      <w:r w:rsidRPr="00721B23">
        <w:rPr>
          <w:szCs w:val="22"/>
        </w:rPr>
        <w:t>Wijckstraat</w:t>
      </w:r>
      <w:proofErr w:type="spellEnd"/>
      <w:r w:rsidRPr="00721B23">
        <w:rPr>
          <w:szCs w:val="22"/>
        </w:rPr>
        <w:t xml:space="preserve"> 55H</w:t>
      </w:r>
    </w:p>
    <w:p w14:paraId="5B13793F" w14:textId="77777777" w:rsidR="00721B23" w:rsidRPr="00721B23" w:rsidRDefault="00D024B1">
      <w:pPr>
        <w:pStyle w:val="Header"/>
        <w:tabs>
          <w:tab w:val="clear" w:pos="4153"/>
          <w:tab w:val="clear" w:pos="8306"/>
        </w:tabs>
        <w:rPr>
          <w:rFonts w:ascii="Times New Roman" w:hAnsi="Times New Roman"/>
          <w:sz w:val="22"/>
          <w:szCs w:val="22"/>
        </w:rPr>
      </w:pPr>
      <w:r w:rsidRPr="00721B23">
        <w:rPr>
          <w:rFonts w:ascii="Times New Roman" w:hAnsi="Times New Roman"/>
          <w:sz w:val="22"/>
          <w:szCs w:val="22"/>
        </w:rPr>
        <w:t>3811 LP Amersfoort</w:t>
      </w:r>
    </w:p>
    <w:p w14:paraId="151F4832" w14:textId="77777777" w:rsidR="00465A24" w:rsidRPr="00721B23" w:rsidRDefault="00465A24">
      <w:pPr>
        <w:pStyle w:val="Header"/>
        <w:tabs>
          <w:tab w:val="clear" w:pos="4153"/>
          <w:tab w:val="clear" w:pos="8306"/>
        </w:tabs>
        <w:rPr>
          <w:rFonts w:ascii="Times New Roman" w:hAnsi="Times New Roman"/>
          <w:sz w:val="22"/>
          <w:szCs w:val="22"/>
        </w:rPr>
      </w:pPr>
      <w:r w:rsidRPr="00721B23">
        <w:rPr>
          <w:rFonts w:ascii="Times New Roman" w:hAnsi="Times New Roman"/>
          <w:sz w:val="22"/>
          <w:szCs w:val="22"/>
        </w:rPr>
        <w:t>Netherlands</w:t>
      </w:r>
    </w:p>
    <w:bookmarkEnd w:id="119"/>
    <w:p w14:paraId="6C2165A0" w14:textId="77777777" w:rsidR="00800C2D" w:rsidRDefault="00800C2D">
      <w:pPr>
        <w:pStyle w:val="Header"/>
        <w:tabs>
          <w:tab w:val="clear" w:pos="4153"/>
          <w:tab w:val="clear" w:pos="8306"/>
        </w:tabs>
        <w:rPr>
          <w:rFonts w:ascii="Times New Roman" w:hAnsi="Times New Roman"/>
          <w:sz w:val="22"/>
          <w:szCs w:val="22"/>
        </w:rPr>
      </w:pPr>
    </w:p>
    <w:p w14:paraId="5844A58F" w14:textId="77777777" w:rsidR="003E7D07" w:rsidRPr="00E43737" w:rsidRDefault="003E7D07">
      <w:pPr>
        <w:pStyle w:val="Header"/>
        <w:tabs>
          <w:tab w:val="clear" w:pos="4153"/>
          <w:tab w:val="clear" w:pos="8306"/>
        </w:tabs>
        <w:rPr>
          <w:rFonts w:ascii="Times New Roman" w:hAnsi="Times New Roman"/>
          <w:sz w:val="22"/>
          <w:szCs w:val="22"/>
        </w:rPr>
      </w:pPr>
    </w:p>
    <w:p w14:paraId="5C90314B"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12.</w:t>
      </w:r>
      <w:r w:rsidRPr="00E43737">
        <w:rPr>
          <w:b/>
          <w:szCs w:val="22"/>
        </w:rPr>
        <w:tab/>
        <w:t>MARKETING AUTHORISATION NUMBER(S)</w:t>
      </w:r>
    </w:p>
    <w:p w14:paraId="22BFFBFD" w14:textId="77777777" w:rsidR="00800C2D" w:rsidRPr="00E43737" w:rsidRDefault="00800C2D">
      <w:pPr>
        <w:rPr>
          <w:szCs w:val="22"/>
        </w:rPr>
      </w:pPr>
    </w:p>
    <w:p w14:paraId="3A32E869" w14:textId="77777777" w:rsidR="00800C2D" w:rsidRPr="00E43737" w:rsidRDefault="00800C2D">
      <w:pPr>
        <w:rPr>
          <w:szCs w:val="22"/>
        </w:rPr>
      </w:pPr>
    </w:p>
    <w:p w14:paraId="4E0AD345"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13.</w:t>
      </w:r>
      <w:r w:rsidRPr="00E43737">
        <w:rPr>
          <w:b/>
          <w:szCs w:val="22"/>
        </w:rPr>
        <w:tab/>
        <w:t>BATCH NUMBER</w:t>
      </w:r>
    </w:p>
    <w:p w14:paraId="1057D0B7" w14:textId="77777777" w:rsidR="00800C2D" w:rsidRPr="00E43737" w:rsidRDefault="00800C2D">
      <w:pPr>
        <w:rPr>
          <w:szCs w:val="22"/>
        </w:rPr>
      </w:pPr>
    </w:p>
    <w:p w14:paraId="13EEBD5F" w14:textId="77777777" w:rsidR="00800C2D" w:rsidRPr="00E43737" w:rsidRDefault="00800C2D">
      <w:pPr>
        <w:rPr>
          <w:szCs w:val="22"/>
        </w:rPr>
      </w:pPr>
      <w:r w:rsidRPr="00E43737">
        <w:rPr>
          <w:szCs w:val="22"/>
        </w:rPr>
        <w:t>Lot</w:t>
      </w:r>
    </w:p>
    <w:p w14:paraId="48E3A487" w14:textId="77777777" w:rsidR="00800C2D" w:rsidRPr="00E43737" w:rsidRDefault="00800C2D">
      <w:pPr>
        <w:pStyle w:val="Header"/>
        <w:tabs>
          <w:tab w:val="clear" w:pos="4153"/>
          <w:tab w:val="clear" w:pos="8306"/>
        </w:tabs>
        <w:rPr>
          <w:rFonts w:ascii="Times New Roman" w:hAnsi="Times New Roman"/>
          <w:sz w:val="22"/>
          <w:szCs w:val="22"/>
        </w:rPr>
      </w:pPr>
    </w:p>
    <w:p w14:paraId="602B9FAA" w14:textId="77777777" w:rsidR="00800C2D" w:rsidRPr="00E43737" w:rsidRDefault="00800C2D">
      <w:pPr>
        <w:rPr>
          <w:szCs w:val="22"/>
        </w:rPr>
      </w:pPr>
    </w:p>
    <w:p w14:paraId="049927AF"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14.</w:t>
      </w:r>
      <w:r w:rsidRPr="00E43737">
        <w:rPr>
          <w:b/>
          <w:szCs w:val="22"/>
        </w:rPr>
        <w:tab/>
      </w:r>
      <w:smartTag w:uri="schemas-GSKSiteLocations-com/fourthcoffee" w:element="flavor">
        <w:r w:rsidRPr="00E43737">
          <w:rPr>
            <w:b/>
            <w:szCs w:val="22"/>
          </w:rPr>
          <w:t>GEN</w:t>
        </w:r>
      </w:smartTag>
      <w:r w:rsidRPr="00E43737">
        <w:rPr>
          <w:b/>
          <w:szCs w:val="22"/>
        </w:rPr>
        <w:t>ERAL CLASSIFICATION FOR SUPPLY</w:t>
      </w:r>
    </w:p>
    <w:p w14:paraId="02941FC6" w14:textId="77777777" w:rsidR="00800C2D" w:rsidRPr="00E43737" w:rsidRDefault="00800C2D">
      <w:pPr>
        <w:rPr>
          <w:szCs w:val="22"/>
        </w:rPr>
      </w:pPr>
    </w:p>
    <w:p w14:paraId="07938F14" w14:textId="77777777" w:rsidR="00800C2D" w:rsidRPr="00E43737" w:rsidRDefault="00800C2D">
      <w:pPr>
        <w:rPr>
          <w:szCs w:val="22"/>
        </w:rPr>
      </w:pPr>
      <w:r w:rsidRPr="00E43737">
        <w:rPr>
          <w:szCs w:val="22"/>
        </w:rPr>
        <w:t>Medicinal product subject to medical prescription</w:t>
      </w:r>
    </w:p>
    <w:p w14:paraId="42E4A2D2" w14:textId="77777777" w:rsidR="00800C2D" w:rsidRPr="00E43737" w:rsidRDefault="00800C2D">
      <w:pPr>
        <w:rPr>
          <w:szCs w:val="22"/>
        </w:rPr>
      </w:pPr>
    </w:p>
    <w:p w14:paraId="584737BB" w14:textId="77777777" w:rsidR="00800C2D" w:rsidRPr="00E43737" w:rsidRDefault="00800C2D">
      <w:pPr>
        <w:rPr>
          <w:szCs w:val="22"/>
        </w:rPr>
      </w:pPr>
    </w:p>
    <w:p w14:paraId="3F31EF9A"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15.</w:t>
      </w:r>
      <w:r w:rsidRPr="00E43737">
        <w:rPr>
          <w:b/>
          <w:szCs w:val="22"/>
        </w:rPr>
        <w:tab/>
        <w:t>INSTRUCTIONS ON USE</w:t>
      </w:r>
    </w:p>
    <w:p w14:paraId="79C1CBA5" w14:textId="77777777" w:rsidR="00800C2D" w:rsidRPr="00E43737" w:rsidRDefault="00800C2D">
      <w:pPr>
        <w:rPr>
          <w:szCs w:val="22"/>
        </w:rPr>
      </w:pPr>
    </w:p>
    <w:p w14:paraId="1AAE7DF1" w14:textId="77777777" w:rsidR="00800C2D" w:rsidRPr="00E43737" w:rsidRDefault="00800C2D">
      <w:pPr>
        <w:rPr>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132"/>
      </w:tblGrid>
      <w:tr w:rsidR="00800C2D" w:rsidRPr="00E43737" w14:paraId="457A54CC" w14:textId="77777777">
        <w:tc>
          <w:tcPr>
            <w:tcW w:w="9287" w:type="dxa"/>
          </w:tcPr>
          <w:p w14:paraId="332249EA" w14:textId="77777777" w:rsidR="00800C2D" w:rsidRPr="00E43737" w:rsidRDefault="00800C2D">
            <w:pPr>
              <w:rPr>
                <w:b/>
                <w:szCs w:val="22"/>
              </w:rPr>
            </w:pPr>
            <w:r w:rsidRPr="00E43737">
              <w:rPr>
                <w:b/>
                <w:szCs w:val="22"/>
              </w:rPr>
              <w:t>16.     INFORMATION IN BRAILLE</w:t>
            </w:r>
          </w:p>
        </w:tc>
      </w:tr>
    </w:tbl>
    <w:p w14:paraId="0113F832" w14:textId="77777777" w:rsidR="00800C2D" w:rsidRPr="00E43737" w:rsidRDefault="00800C2D">
      <w:pPr>
        <w:rPr>
          <w:szCs w:val="22"/>
        </w:rPr>
      </w:pPr>
    </w:p>
    <w:p w14:paraId="762540B8" w14:textId="77777777" w:rsidR="00E26EB8" w:rsidRDefault="00800C2D">
      <w:pPr>
        <w:rPr>
          <w:szCs w:val="22"/>
        </w:rPr>
      </w:pPr>
      <w:proofErr w:type="spellStart"/>
      <w:r w:rsidRPr="00E43737">
        <w:rPr>
          <w:szCs w:val="22"/>
        </w:rPr>
        <w:t>kivexa</w:t>
      </w:r>
      <w:proofErr w:type="spellEnd"/>
      <w:r w:rsidRPr="00E43737">
        <w:rPr>
          <w:szCs w:val="22"/>
        </w:rPr>
        <w:t xml:space="preserve"> </w:t>
      </w:r>
    </w:p>
    <w:p w14:paraId="0E30D9A5" w14:textId="77777777" w:rsidR="00E26EB8" w:rsidRDefault="00E26EB8" w:rsidP="00E26EB8">
      <w:pPr>
        <w:rPr>
          <w:szCs w:val="22"/>
        </w:rPr>
      </w:pPr>
    </w:p>
    <w:p w14:paraId="031A4545" w14:textId="77777777" w:rsidR="00E26EB8" w:rsidRPr="00277135" w:rsidRDefault="00E26EB8" w:rsidP="00E26EB8">
      <w:pPr>
        <w:suppressLineNumbers/>
        <w:pBdr>
          <w:top w:val="single" w:sz="4" w:space="1" w:color="auto"/>
          <w:left w:val="single" w:sz="4" w:space="3" w:color="auto"/>
          <w:bottom w:val="single" w:sz="4" w:space="0" w:color="auto"/>
          <w:right w:val="single" w:sz="4" w:space="4" w:color="auto"/>
        </w:pBdr>
        <w:rPr>
          <w:szCs w:val="22"/>
        </w:rPr>
      </w:pPr>
      <w:r w:rsidRPr="00277135">
        <w:rPr>
          <w:b/>
          <w:szCs w:val="22"/>
        </w:rPr>
        <w:t>1</w:t>
      </w:r>
      <w:r>
        <w:rPr>
          <w:b/>
          <w:szCs w:val="22"/>
        </w:rPr>
        <w:t>7</w:t>
      </w:r>
      <w:r w:rsidRPr="00277135">
        <w:rPr>
          <w:b/>
          <w:szCs w:val="22"/>
        </w:rPr>
        <w:t>.</w:t>
      </w:r>
      <w:r w:rsidRPr="00277135">
        <w:rPr>
          <w:b/>
          <w:szCs w:val="22"/>
        </w:rPr>
        <w:tab/>
      </w:r>
      <w:r>
        <w:rPr>
          <w:b/>
          <w:szCs w:val="22"/>
        </w:rPr>
        <w:t>UNIQUE IDENTIFIER – 2D BARCODE</w:t>
      </w:r>
    </w:p>
    <w:p w14:paraId="21E00FA1" w14:textId="77777777" w:rsidR="00E26EB8" w:rsidRPr="00277135" w:rsidRDefault="00E26EB8" w:rsidP="00E26EB8">
      <w:pPr>
        <w:suppressLineNumbers/>
        <w:rPr>
          <w:b/>
          <w:szCs w:val="22"/>
        </w:rPr>
      </w:pPr>
    </w:p>
    <w:p w14:paraId="2BC469BC" w14:textId="77777777" w:rsidR="00E26EB8" w:rsidRDefault="00E26EB8" w:rsidP="00E26EB8">
      <w:pPr>
        <w:suppressLineNumbers/>
        <w:rPr>
          <w:b/>
          <w:szCs w:val="22"/>
        </w:rPr>
      </w:pPr>
    </w:p>
    <w:p w14:paraId="29191E66" w14:textId="77777777" w:rsidR="00E26EB8" w:rsidRPr="00617A62" w:rsidRDefault="00E26EB8" w:rsidP="00E26EB8">
      <w:pPr>
        <w:suppressLineNumbers/>
        <w:pBdr>
          <w:top w:val="single" w:sz="4" w:space="1" w:color="auto"/>
          <w:left w:val="single" w:sz="4" w:space="4" w:color="auto"/>
          <w:bottom w:val="single" w:sz="4" w:space="0" w:color="auto"/>
          <w:right w:val="single" w:sz="4" w:space="4" w:color="auto"/>
        </w:pBdr>
        <w:rPr>
          <w:b/>
          <w:szCs w:val="22"/>
        </w:rPr>
      </w:pPr>
      <w:r w:rsidRPr="00277135">
        <w:rPr>
          <w:b/>
          <w:szCs w:val="22"/>
        </w:rPr>
        <w:t>1</w:t>
      </w:r>
      <w:r>
        <w:rPr>
          <w:b/>
          <w:szCs w:val="22"/>
        </w:rPr>
        <w:t>8</w:t>
      </w:r>
      <w:r w:rsidRPr="00277135">
        <w:rPr>
          <w:b/>
          <w:szCs w:val="22"/>
        </w:rPr>
        <w:t>.</w:t>
      </w:r>
      <w:r w:rsidRPr="00277135">
        <w:rPr>
          <w:b/>
          <w:szCs w:val="22"/>
        </w:rPr>
        <w:tab/>
      </w:r>
      <w:r>
        <w:rPr>
          <w:b/>
          <w:szCs w:val="22"/>
        </w:rPr>
        <w:t xml:space="preserve">UNIQUE IDENTIFIER – HUMAN READABLE DATA </w:t>
      </w:r>
    </w:p>
    <w:p w14:paraId="43B0055F" w14:textId="77777777" w:rsidR="00922C34" w:rsidRDefault="00922C34">
      <w:pPr>
        <w:tabs>
          <w:tab w:val="clear" w:pos="567"/>
        </w:tabs>
        <w:spacing w:line="240" w:lineRule="auto"/>
        <w:rPr>
          <w:b/>
          <w:szCs w:val="22"/>
        </w:rPr>
      </w:pPr>
      <w:r>
        <w:rPr>
          <w:b/>
          <w:szCs w:val="22"/>
        </w:rPr>
        <w:br w:type="page"/>
      </w:r>
    </w:p>
    <w:p w14:paraId="52CAF0F1"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lastRenderedPageBreak/>
        <w:t>MINIMUM PARTICULARS TO APPEAR ON BLISTERS OR STRIPS</w:t>
      </w:r>
    </w:p>
    <w:p w14:paraId="4E8A28D0" w14:textId="77777777" w:rsidR="00800C2D" w:rsidRPr="00E43737" w:rsidRDefault="00800C2D">
      <w:pPr>
        <w:pStyle w:val="bullethead"/>
        <w:widowControl w:val="0"/>
        <w:spacing w:before="0" w:line="240" w:lineRule="auto"/>
        <w:rPr>
          <w:kern w:val="0"/>
          <w:szCs w:val="22"/>
        </w:rPr>
      </w:pPr>
    </w:p>
    <w:p w14:paraId="254C968B" w14:textId="77777777" w:rsidR="00800C2D" w:rsidRPr="00E43737" w:rsidRDefault="00800C2D">
      <w:pPr>
        <w:widowControl w:val="0"/>
        <w:rPr>
          <w:szCs w:val="22"/>
        </w:rPr>
      </w:pPr>
    </w:p>
    <w:p w14:paraId="06382A51"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1.</w:t>
      </w:r>
      <w:r w:rsidRPr="00E43737">
        <w:rPr>
          <w:b/>
          <w:szCs w:val="22"/>
        </w:rPr>
        <w:tab/>
        <w:t>NAME OF THE MEDICINAL PRODUCT</w:t>
      </w:r>
    </w:p>
    <w:p w14:paraId="33BC1468" w14:textId="77777777" w:rsidR="00800C2D" w:rsidRPr="00E43737" w:rsidRDefault="00800C2D">
      <w:pPr>
        <w:widowControl w:val="0"/>
        <w:ind w:left="567" w:hanging="567"/>
        <w:rPr>
          <w:szCs w:val="22"/>
        </w:rPr>
      </w:pPr>
    </w:p>
    <w:p w14:paraId="5167AF59" w14:textId="77777777" w:rsidR="00800C2D" w:rsidRPr="00E43737" w:rsidRDefault="00800C2D">
      <w:pPr>
        <w:widowControl w:val="0"/>
        <w:ind w:left="567" w:hanging="567"/>
        <w:rPr>
          <w:szCs w:val="22"/>
        </w:rPr>
      </w:pPr>
      <w:proofErr w:type="spellStart"/>
      <w:r w:rsidRPr="00E43737">
        <w:rPr>
          <w:szCs w:val="22"/>
        </w:rPr>
        <w:t>Kivexa</w:t>
      </w:r>
      <w:proofErr w:type="spellEnd"/>
      <w:r w:rsidRPr="00E43737">
        <w:rPr>
          <w:szCs w:val="22"/>
        </w:rPr>
        <w:t xml:space="preserve"> 600 mg/300 mg tablets.</w:t>
      </w:r>
    </w:p>
    <w:p w14:paraId="11BED3CF" w14:textId="77777777" w:rsidR="00800C2D" w:rsidRPr="00E43737" w:rsidRDefault="00800C2D">
      <w:pPr>
        <w:widowControl w:val="0"/>
        <w:ind w:left="567" w:hanging="567"/>
        <w:rPr>
          <w:szCs w:val="22"/>
        </w:rPr>
      </w:pPr>
      <w:r w:rsidRPr="00E43737">
        <w:rPr>
          <w:szCs w:val="22"/>
        </w:rPr>
        <w:t>abacavir/lamivudine</w:t>
      </w:r>
    </w:p>
    <w:p w14:paraId="60D063F2" w14:textId="77777777" w:rsidR="00800C2D" w:rsidRPr="00E43737" w:rsidRDefault="00800C2D">
      <w:pPr>
        <w:widowControl w:val="0"/>
        <w:rPr>
          <w:szCs w:val="22"/>
        </w:rPr>
      </w:pPr>
    </w:p>
    <w:p w14:paraId="35971A26" w14:textId="77777777" w:rsidR="00800C2D" w:rsidRPr="00E43737" w:rsidRDefault="00800C2D">
      <w:pPr>
        <w:widowControl w:val="0"/>
        <w:rPr>
          <w:szCs w:val="22"/>
        </w:rPr>
      </w:pPr>
    </w:p>
    <w:p w14:paraId="00D2F87A"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2.</w:t>
      </w:r>
      <w:r w:rsidRPr="00E43737">
        <w:rPr>
          <w:b/>
          <w:szCs w:val="22"/>
        </w:rPr>
        <w:tab/>
        <w:t>NAME OF THE MARKETING AUTHORISATION HOLDER</w:t>
      </w:r>
    </w:p>
    <w:p w14:paraId="38931D8A" w14:textId="77777777" w:rsidR="00800C2D" w:rsidRPr="00E43737" w:rsidRDefault="00800C2D">
      <w:pPr>
        <w:widowControl w:val="0"/>
        <w:rPr>
          <w:szCs w:val="22"/>
        </w:rPr>
      </w:pPr>
    </w:p>
    <w:p w14:paraId="7EE0F9F7" w14:textId="77777777" w:rsidR="007819B6" w:rsidRPr="00E43737" w:rsidRDefault="007819B6" w:rsidP="007819B6">
      <w:r w:rsidRPr="00E43737">
        <w:t xml:space="preserve">ViiV Healthcare </w:t>
      </w:r>
      <w:r w:rsidR="00A65920">
        <w:t xml:space="preserve">BV </w:t>
      </w:r>
    </w:p>
    <w:p w14:paraId="17E2854C" w14:textId="77777777" w:rsidR="00800C2D" w:rsidRDefault="00800C2D">
      <w:pPr>
        <w:widowControl w:val="0"/>
        <w:rPr>
          <w:szCs w:val="22"/>
        </w:rPr>
      </w:pPr>
    </w:p>
    <w:p w14:paraId="68208528" w14:textId="77777777" w:rsidR="003E7D07" w:rsidRPr="00E43737" w:rsidRDefault="003E7D07">
      <w:pPr>
        <w:widowControl w:val="0"/>
        <w:rPr>
          <w:szCs w:val="22"/>
        </w:rPr>
      </w:pPr>
    </w:p>
    <w:p w14:paraId="42A1337C"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3.</w:t>
      </w:r>
      <w:r w:rsidRPr="00E43737">
        <w:rPr>
          <w:b/>
          <w:szCs w:val="22"/>
        </w:rPr>
        <w:tab/>
        <w:t>EXPIRY DATE</w:t>
      </w:r>
    </w:p>
    <w:p w14:paraId="3D4101BA" w14:textId="77777777" w:rsidR="00800C2D" w:rsidRPr="00E43737" w:rsidRDefault="00800C2D">
      <w:pPr>
        <w:rPr>
          <w:szCs w:val="22"/>
        </w:rPr>
      </w:pPr>
    </w:p>
    <w:p w14:paraId="01EC02B5" w14:textId="77777777" w:rsidR="00800C2D" w:rsidRPr="00E43737" w:rsidRDefault="00800C2D">
      <w:pPr>
        <w:rPr>
          <w:szCs w:val="22"/>
        </w:rPr>
      </w:pPr>
      <w:r w:rsidRPr="00E43737">
        <w:rPr>
          <w:szCs w:val="22"/>
        </w:rPr>
        <w:t>EXP</w:t>
      </w:r>
    </w:p>
    <w:p w14:paraId="56308DD4" w14:textId="77777777" w:rsidR="00800C2D" w:rsidRPr="00E43737" w:rsidRDefault="00800C2D">
      <w:pPr>
        <w:rPr>
          <w:szCs w:val="22"/>
        </w:rPr>
      </w:pPr>
    </w:p>
    <w:p w14:paraId="1FBDE113" w14:textId="77777777" w:rsidR="00800C2D" w:rsidRPr="00E43737" w:rsidRDefault="00800C2D">
      <w:pPr>
        <w:rPr>
          <w:szCs w:val="22"/>
        </w:rPr>
      </w:pPr>
    </w:p>
    <w:p w14:paraId="52706553" w14:textId="77777777" w:rsidR="00800C2D" w:rsidRPr="00E43737" w:rsidRDefault="00800C2D">
      <w:pPr>
        <w:pBdr>
          <w:top w:val="single" w:sz="4" w:space="1" w:color="auto"/>
          <w:left w:val="single" w:sz="4" w:space="4" w:color="auto"/>
          <w:bottom w:val="single" w:sz="4" w:space="1" w:color="auto"/>
          <w:right w:val="single" w:sz="4" w:space="4" w:color="auto"/>
        </w:pBdr>
        <w:rPr>
          <w:b/>
          <w:szCs w:val="22"/>
        </w:rPr>
      </w:pPr>
      <w:r w:rsidRPr="00E43737">
        <w:rPr>
          <w:b/>
          <w:szCs w:val="22"/>
        </w:rPr>
        <w:t>4.</w:t>
      </w:r>
      <w:r w:rsidRPr="00E43737">
        <w:rPr>
          <w:b/>
          <w:szCs w:val="22"/>
        </w:rPr>
        <w:tab/>
        <w:t>BATCH NUMBER</w:t>
      </w:r>
    </w:p>
    <w:p w14:paraId="3CEC0FAC" w14:textId="77777777" w:rsidR="00800C2D" w:rsidRPr="00E43737" w:rsidRDefault="00800C2D">
      <w:pPr>
        <w:rPr>
          <w:szCs w:val="22"/>
        </w:rPr>
      </w:pPr>
    </w:p>
    <w:p w14:paraId="47221040" w14:textId="77777777" w:rsidR="00800C2D" w:rsidRPr="00E43737" w:rsidRDefault="00800C2D">
      <w:pPr>
        <w:rPr>
          <w:szCs w:val="22"/>
        </w:rPr>
      </w:pPr>
      <w:r w:rsidRPr="00E43737">
        <w:rPr>
          <w:szCs w:val="22"/>
        </w:rPr>
        <w:t>Lot</w:t>
      </w:r>
    </w:p>
    <w:p w14:paraId="00D64E21" w14:textId="77777777" w:rsidR="00800C2D" w:rsidRDefault="00800C2D">
      <w:pPr>
        <w:widowControl w:val="0"/>
        <w:rPr>
          <w:szCs w:val="22"/>
        </w:rPr>
      </w:pPr>
    </w:p>
    <w:p w14:paraId="38800A87" w14:textId="77777777" w:rsidR="003E7D07" w:rsidRPr="00E43737" w:rsidRDefault="003E7D07">
      <w:pPr>
        <w:widowControl w:val="0"/>
        <w:rPr>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132"/>
      </w:tblGrid>
      <w:tr w:rsidR="00800C2D" w:rsidRPr="00E43737" w14:paraId="350A07CC" w14:textId="77777777">
        <w:tc>
          <w:tcPr>
            <w:tcW w:w="9287" w:type="dxa"/>
          </w:tcPr>
          <w:p w14:paraId="23209BE9" w14:textId="77777777" w:rsidR="00800C2D" w:rsidRPr="00E43737" w:rsidRDefault="00800C2D">
            <w:pPr>
              <w:rPr>
                <w:b/>
              </w:rPr>
            </w:pPr>
            <w:r w:rsidRPr="00E43737">
              <w:rPr>
                <w:b/>
              </w:rPr>
              <w:t>5.       OTHER</w:t>
            </w:r>
          </w:p>
        </w:tc>
      </w:tr>
    </w:tbl>
    <w:p w14:paraId="5CD9E1E4" w14:textId="77777777" w:rsidR="00800C2D" w:rsidRPr="00E43737" w:rsidRDefault="00800C2D">
      <w:pPr>
        <w:pStyle w:val="EMEABodyText"/>
        <w:widowControl w:val="0"/>
        <w:rPr>
          <w:szCs w:val="22"/>
        </w:rPr>
      </w:pPr>
    </w:p>
    <w:p w14:paraId="2DBBDE4B" w14:textId="77777777" w:rsidR="00800C2D" w:rsidRPr="00E43737" w:rsidRDefault="00800C2D">
      <w:pPr>
        <w:pStyle w:val="EMEABodyText"/>
        <w:widowControl w:val="0"/>
        <w:rPr>
          <w:szCs w:val="22"/>
        </w:rPr>
      </w:pPr>
    </w:p>
    <w:p w14:paraId="1B4B9D65" w14:textId="77777777" w:rsidR="00800C2D" w:rsidRPr="00E43737" w:rsidRDefault="00800C2D">
      <w:pPr>
        <w:pStyle w:val="EMEABodyText"/>
        <w:widowControl w:val="0"/>
        <w:rPr>
          <w:szCs w:val="22"/>
        </w:rPr>
      </w:pPr>
      <w:r w:rsidRPr="00E43737">
        <w:rPr>
          <w:szCs w:val="22"/>
        </w:rPr>
        <w:br w:type="page"/>
      </w:r>
    </w:p>
    <w:p w14:paraId="3EE1DD5F" w14:textId="5A6FE949" w:rsidR="00800C2D" w:rsidRPr="00E43737" w:rsidRDefault="00800C2D">
      <w:pPr>
        <w:widowControl w:val="0"/>
        <w:ind w:right="703"/>
        <w:outlineLvl w:val="0"/>
        <w:rPr>
          <w:b/>
          <w:szCs w:val="22"/>
        </w:rPr>
      </w:pPr>
      <w:r w:rsidRPr="00E43737">
        <w:rPr>
          <w:b/>
          <w:szCs w:val="22"/>
        </w:rPr>
        <w:lastRenderedPageBreak/>
        <w:t xml:space="preserve">KIVEXA TABLETS ALERT </w:t>
      </w:r>
      <w:smartTag w:uri="urn:schemas-microsoft-com:office:smarttags" w:element="stockticker">
        <w:r w:rsidRPr="00E43737">
          <w:rPr>
            <w:b/>
            <w:szCs w:val="22"/>
          </w:rPr>
          <w:t>CARD</w:t>
        </w:r>
      </w:smartTag>
      <w:r w:rsidR="002F25DC">
        <w:rPr>
          <w:b/>
          <w:szCs w:val="22"/>
        </w:rPr>
        <w:fldChar w:fldCharType="begin"/>
      </w:r>
      <w:r w:rsidR="002F25DC">
        <w:rPr>
          <w:b/>
          <w:szCs w:val="22"/>
        </w:rPr>
        <w:instrText xml:space="preserve"> DOCVARIABLE VAULT_ND_6b2bb69a-17b4-46d9-ac01-dbad17708db8 \* MERGEFORMAT </w:instrText>
      </w:r>
      <w:r w:rsidR="002F25DC">
        <w:rPr>
          <w:b/>
          <w:szCs w:val="22"/>
        </w:rPr>
        <w:fldChar w:fldCharType="separate"/>
      </w:r>
      <w:r w:rsidR="002F25DC">
        <w:rPr>
          <w:b/>
          <w:szCs w:val="22"/>
        </w:rPr>
        <w:t xml:space="preserve"> </w:t>
      </w:r>
      <w:r w:rsidR="002F25DC">
        <w:rPr>
          <w:b/>
          <w:szCs w:val="22"/>
        </w:rPr>
        <w:fldChar w:fldCharType="end"/>
      </w:r>
    </w:p>
    <w:p w14:paraId="79F64965" w14:textId="77777777" w:rsidR="00800C2D" w:rsidRPr="00E43737" w:rsidRDefault="00800C2D">
      <w:pPr>
        <w:widowControl w:val="0"/>
        <w:ind w:right="702"/>
        <w:outlineLvl w:val="0"/>
        <w:rPr>
          <w:b/>
          <w:szCs w:val="22"/>
          <w:u w:val="single"/>
        </w:rPr>
      </w:pPr>
    </w:p>
    <w:p w14:paraId="786A9742" w14:textId="12D7690D" w:rsidR="00800C2D" w:rsidRPr="00E43737" w:rsidRDefault="00800C2D">
      <w:pPr>
        <w:widowControl w:val="0"/>
        <w:ind w:right="702"/>
        <w:outlineLvl w:val="0"/>
        <w:rPr>
          <w:b/>
          <w:szCs w:val="22"/>
          <w:u w:val="single"/>
        </w:rPr>
      </w:pPr>
      <w:smartTag w:uri="urn:schemas-microsoft-com:office:smarttags" w:element="stockticker">
        <w:r w:rsidRPr="00E43737">
          <w:rPr>
            <w:b/>
            <w:szCs w:val="22"/>
            <w:u w:val="single"/>
          </w:rPr>
          <w:t>SIDE</w:t>
        </w:r>
      </w:smartTag>
      <w:r w:rsidRPr="00E43737">
        <w:rPr>
          <w:b/>
          <w:szCs w:val="22"/>
          <w:u w:val="single"/>
        </w:rPr>
        <w:t xml:space="preserve"> 1</w:t>
      </w:r>
      <w:r w:rsidR="002F25DC">
        <w:rPr>
          <w:b/>
          <w:szCs w:val="22"/>
          <w:u w:val="single"/>
        </w:rPr>
        <w:fldChar w:fldCharType="begin"/>
      </w:r>
      <w:r w:rsidR="002F25DC">
        <w:rPr>
          <w:b/>
          <w:szCs w:val="22"/>
          <w:u w:val="single"/>
        </w:rPr>
        <w:instrText xml:space="preserve"> DOCVARIABLE VAULT_ND_136261fb-a6ac-4e7c-afbc-d52bbc95c084 \* MERGEFORMAT </w:instrText>
      </w:r>
      <w:r w:rsidR="002F25DC">
        <w:rPr>
          <w:b/>
          <w:szCs w:val="22"/>
          <w:u w:val="single"/>
        </w:rPr>
        <w:fldChar w:fldCharType="separate"/>
      </w:r>
      <w:r w:rsidR="002F25DC">
        <w:rPr>
          <w:b/>
          <w:szCs w:val="22"/>
          <w:u w:val="single"/>
        </w:rPr>
        <w:t xml:space="preserve"> </w:t>
      </w:r>
      <w:r w:rsidR="002F25DC">
        <w:rPr>
          <w:b/>
          <w:szCs w:val="22"/>
          <w:u w:val="single"/>
        </w:rPr>
        <w:fldChar w:fldCharType="end"/>
      </w:r>
    </w:p>
    <w:p w14:paraId="2C39AAA6" w14:textId="77777777" w:rsidR="00800C2D" w:rsidRPr="00E43737" w:rsidRDefault="00800C2D">
      <w:pPr>
        <w:ind w:left="459" w:right="702" w:hanging="142"/>
        <w:rPr>
          <w:b/>
          <w:szCs w:val="22"/>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6604"/>
      </w:tblGrid>
      <w:tr w:rsidR="00800C2D" w:rsidRPr="00E43737" w14:paraId="2F4AB25A" w14:textId="77777777">
        <w:trPr>
          <w:jc w:val="center"/>
        </w:trPr>
        <w:tc>
          <w:tcPr>
            <w:tcW w:w="6604" w:type="dxa"/>
          </w:tcPr>
          <w:p w14:paraId="3B547CE5" w14:textId="77777777" w:rsidR="00800C2D" w:rsidRPr="00E43737" w:rsidRDefault="00800C2D">
            <w:pPr>
              <w:jc w:val="center"/>
              <w:rPr>
                <w:b/>
                <w:szCs w:val="22"/>
              </w:rPr>
            </w:pPr>
            <w:r w:rsidRPr="00E43737">
              <w:rPr>
                <w:b/>
                <w:szCs w:val="22"/>
              </w:rPr>
              <w:t xml:space="preserve">IMPORTANT  -  ALERT </w:t>
            </w:r>
            <w:smartTag w:uri="urn:schemas-microsoft-com:office:smarttags" w:element="stockticker">
              <w:r w:rsidRPr="00E43737">
                <w:rPr>
                  <w:b/>
                  <w:szCs w:val="22"/>
                </w:rPr>
                <w:t>CARD</w:t>
              </w:r>
            </w:smartTag>
          </w:p>
          <w:p w14:paraId="334827D2" w14:textId="77777777" w:rsidR="00800C2D" w:rsidRPr="00E43737" w:rsidRDefault="00800C2D">
            <w:pPr>
              <w:jc w:val="center"/>
              <w:rPr>
                <w:b/>
                <w:szCs w:val="22"/>
              </w:rPr>
            </w:pPr>
            <w:proofErr w:type="spellStart"/>
            <w:r w:rsidRPr="00E43737">
              <w:rPr>
                <w:b/>
                <w:szCs w:val="22"/>
              </w:rPr>
              <w:t>Kivexa</w:t>
            </w:r>
            <w:proofErr w:type="spellEnd"/>
            <w:r w:rsidRPr="00E43737">
              <w:rPr>
                <w:b/>
                <w:szCs w:val="22"/>
              </w:rPr>
              <w:t xml:space="preserve"> (abacavir / lamivudine) tablets</w:t>
            </w:r>
          </w:p>
          <w:p w14:paraId="722C79D4" w14:textId="77777777" w:rsidR="00800C2D" w:rsidRPr="00E43737" w:rsidRDefault="00800C2D">
            <w:pPr>
              <w:jc w:val="center"/>
              <w:rPr>
                <w:b/>
                <w:szCs w:val="22"/>
              </w:rPr>
            </w:pPr>
            <w:r w:rsidRPr="00E43737">
              <w:rPr>
                <w:b/>
                <w:szCs w:val="22"/>
              </w:rPr>
              <w:t>Carry this card with you at all times</w:t>
            </w:r>
          </w:p>
        </w:tc>
      </w:tr>
    </w:tbl>
    <w:p w14:paraId="5FA8F5BE" w14:textId="77777777" w:rsidR="00800C2D" w:rsidRPr="00E43737" w:rsidRDefault="00800C2D">
      <w:pPr>
        <w:rPr>
          <w:szCs w:val="22"/>
        </w:rPr>
      </w:pPr>
    </w:p>
    <w:p w14:paraId="6FE86C10" w14:textId="77777777" w:rsidR="00800C2D" w:rsidRPr="00E43737" w:rsidRDefault="00800C2D">
      <w:pPr>
        <w:rPr>
          <w:color w:val="000000"/>
          <w:szCs w:val="22"/>
        </w:rPr>
      </w:pPr>
      <w:r w:rsidRPr="00E43737">
        <w:rPr>
          <w:color w:val="000000"/>
          <w:szCs w:val="22"/>
        </w:rPr>
        <w:t xml:space="preserve">Since </w:t>
      </w:r>
      <w:proofErr w:type="spellStart"/>
      <w:r w:rsidRPr="00E43737">
        <w:rPr>
          <w:color w:val="000000"/>
          <w:szCs w:val="22"/>
        </w:rPr>
        <w:t>Kivexa</w:t>
      </w:r>
      <w:proofErr w:type="spellEnd"/>
      <w:r w:rsidRPr="00E43737">
        <w:rPr>
          <w:color w:val="000000"/>
          <w:szCs w:val="22"/>
        </w:rPr>
        <w:t xml:space="preserve"> contains abacavir some patients taking </w:t>
      </w:r>
      <w:proofErr w:type="spellStart"/>
      <w:r w:rsidRPr="00E43737">
        <w:rPr>
          <w:color w:val="000000"/>
          <w:szCs w:val="22"/>
        </w:rPr>
        <w:t>Kivexa</w:t>
      </w:r>
      <w:proofErr w:type="spellEnd"/>
      <w:r w:rsidRPr="00E43737">
        <w:rPr>
          <w:color w:val="000000"/>
          <w:szCs w:val="22"/>
        </w:rPr>
        <w:t xml:space="preserve"> may develop a hypersensitivity reaction (serious allergic reaction)</w:t>
      </w:r>
      <w:r w:rsidRPr="00E43737">
        <w:rPr>
          <w:b/>
          <w:color w:val="000000"/>
          <w:szCs w:val="22"/>
        </w:rPr>
        <w:t xml:space="preserve"> </w:t>
      </w:r>
      <w:r w:rsidRPr="00E43737">
        <w:rPr>
          <w:color w:val="000000"/>
          <w:szCs w:val="22"/>
        </w:rPr>
        <w:t xml:space="preserve">which </w:t>
      </w:r>
      <w:r w:rsidRPr="00E43737">
        <w:rPr>
          <w:b/>
          <w:color w:val="000000"/>
          <w:szCs w:val="22"/>
        </w:rPr>
        <w:t xml:space="preserve">can be life-threatening </w:t>
      </w:r>
      <w:r w:rsidRPr="00E43737">
        <w:rPr>
          <w:color w:val="000000"/>
          <w:szCs w:val="22"/>
        </w:rPr>
        <w:t xml:space="preserve">if treatment with </w:t>
      </w:r>
      <w:proofErr w:type="spellStart"/>
      <w:r w:rsidRPr="00E43737">
        <w:rPr>
          <w:color w:val="000000"/>
          <w:szCs w:val="22"/>
        </w:rPr>
        <w:t>Kivexa</w:t>
      </w:r>
      <w:proofErr w:type="spellEnd"/>
      <w:r w:rsidRPr="00E43737">
        <w:rPr>
          <w:color w:val="000000"/>
          <w:szCs w:val="22"/>
        </w:rPr>
        <w:t xml:space="preserve"> is continued. </w:t>
      </w:r>
      <w:r w:rsidRPr="00E43737">
        <w:rPr>
          <w:b/>
          <w:color w:val="000000"/>
          <w:szCs w:val="22"/>
        </w:rPr>
        <w:t xml:space="preserve">CONTACT YOUR DOCTOR IMMEDIATELY for advice on whether you should stop taking </w:t>
      </w:r>
      <w:proofErr w:type="spellStart"/>
      <w:r w:rsidRPr="00E43737">
        <w:rPr>
          <w:b/>
          <w:color w:val="000000"/>
          <w:szCs w:val="22"/>
        </w:rPr>
        <w:t>Kivexa</w:t>
      </w:r>
      <w:proofErr w:type="spellEnd"/>
      <w:r w:rsidRPr="00E43737">
        <w:rPr>
          <w:b/>
          <w:color w:val="000000"/>
          <w:szCs w:val="22"/>
        </w:rPr>
        <w:t xml:space="preserve"> if:</w:t>
      </w:r>
      <w:r w:rsidRPr="00E43737">
        <w:rPr>
          <w:color w:val="000000"/>
          <w:szCs w:val="22"/>
        </w:rPr>
        <w:t xml:space="preserve"> </w:t>
      </w:r>
    </w:p>
    <w:p w14:paraId="42868D2F" w14:textId="77777777" w:rsidR="00844083" w:rsidRDefault="00800C2D" w:rsidP="00844083">
      <w:pPr>
        <w:numPr>
          <w:ilvl w:val="0"/>
          <w:numId w:val="17"/>
        </w:numPr>
        <w:rPr>
          <w:b/>
          <w:color w:val="000000"/>
          <w:szCs w:val="22"/>
        </w:rPr>
      </w:pPr>
      <w:r w:rsidRPr="00E43737">
        <w:rPr>
          <w:b/>
          <w:color w:val="000000"/>
          <w:szCs w:val="22"/>
        </w:rPr>
        <w:t>you get a skin rash OR</w:t>
      </w:r>
    </w:p>
    <w:p w14:paraId="3EE32927" w14:textId="77777777" w:rsidR="00844083" w:rsidRDefault="00800C2D" w:rsidP="00844083">
      <w:pPr>
        <w:numPr>
          <w:ilvl w:val="0"/>
          <w:numId w:val="17"/>
        </w:numPr>
        <w:rPr>
          <w:color w:val="000000"/>
          <w:szCs w:val="22"/>
        </w:rPr>
      </w:pPr>
      <w:r w:rsidRPr="00E43737">
        <w:rPr>
          <w:b/>
          <w:color w:val="000000"/>
          <w:szCs w:val="22"/>
        </w:rPr>
        <w:t>you get one or more symptoms from at least TWO of the following groups</w:t>
      </w:r>
    </w:p>
    <w:p w14:paraId="2BAE9848" w14:textId="77777777" w:rsidR="00844083" w:rsidRDefault="00800C2D" w:rsidP="00844083">
      <w:pPr>
        <w:numPr>
          <w:ilvl w:val="0"/>
          <w:numId w:val="8"/>
        </w:numPr>
        <w:tabs>
          <w:tab w:val="clear" w:pos="567"/>
        </w:tabs>
        <w:rPr>
          <w:color w:val="000000"/>
          <w:szCs w:val="22"/>
        </w:rPr>
      </w:pPr>
      <w:r w:rsidRPr="00E43737">
        <w:rPr>
          <w:color w:val="000000"/>
          <w:szCs w:val="22"/>
        </w:rPr>
        <w:t>fever</w:t>
      </w:r>
    </w:p>
    <w:p w14:paraId="6414D733" w14:textId="77777777" w:rsidR="00844083" w:rsidRDefault="00800C2D" w:rsidP="00844083">
      <w:pPr>
        <w:numPr>
          <w:ilvl w:val="0"/>
          <w:numId w:val="16"/>
        </w:numPr>
        <w:tabs>
          <w:tab w:val="clear" w:pos="567"/>
        </w:tabs>
        <w:ind w:left="567" w:hanging="567"/>
        <w:rPr>
          <w:color w:val="000000"/>
          <w:szCs w:val="22"/>
        </w:rPr>
      </w:pPr>
      <w:r w:rsidRPr="00E43737">
        <w:rPr>
          <w:color w:val="000000"/>
          <w:szCs w:val="22"/>
        </w:rPr>
        <w:t>shortness of breath, sore throat or cough</w:t>
      </w:r>
    </w:p>
    <w:p w14:paraId="0E909F97" w14:textId="77777777" w:rsidR="00844083" w:rsidRDefault="00800C2D" w:rsidP="00844083">
      <w:pPr>
        <w:numPr>
          <w:ilvl w:val="0"/>
          <w:numId w:val="16"/>
        </w:numPr>
        <w:tabs>
          <w:tab w:val="clear" w:pos="567"/>
        </w:tabs>
        <w:rPr>
          <w:color w:val="000000"/>
          <w:szCs w:val="22"/>
        </w:rPr>
      </w:pPr>
      <w:r w:rsidRPr="00E43737">
        <w:rPr>
          <w:color w:val="000000"/>
          <w:szCs w:val="22"/>
        </w:rPr>
        <w:t>nausea or vomiting or diarrhoea or abdominal pain</w:t>
      </w:r>
    </w:p>
    <w:p w14:paraId="5D471216" w14:textId="77777777" w:rsidR="00844083" w:rsidRDefault="00800C2D" w:rsidP="00844083">
      <w:pPr>
        <w:numPr>
          <w:ilvl w:val="0"/>
          <w:numId w:val="16"/>
        </w:numPr>
        <w:tabs>
          <w:tab w:val="clear" w:pos="567"/>
        </w:tabs>
        <w:rPr>
          <w:color w:val="000000"/>
          <w:szCs w:val="22"/>
        </w:rPr>
      </w:pPr>
      <w:r w:rsidRPr="00E43737">
        <w:rPr>
          <w:color w:val="000000"/>
          <w:szCs w:val="22"/>
        </w:rPr>
        <w:t>severe tiredness or achiness or generally feeling ill</w:t>
      </w:r>
    </w:p>
    <w:p w14:paraId="0A8DB29B" w14:textId="77777777" w:rsidR="00800C2D" w:rsidRPr="00E43737" w:rsidRDefault="00800C2D">
      <w:pPr>
        <w:outlineLvl w:val="0"/>
        <w:rPr>
          <w:b/>
          <w:color w:val="000000"/>
          <w:szCs w:val="22"/>
          <w:u w:val="single"/>
        </w:rPr>
      </w:pPr>
    </w:p>
    <w:p w14:paraId="7909AB43" w14:textId="49DFA56B" w:rsidR="00800C2D" w:rsidRPr="00E43737" w:rsidRDefault="00800C2D">
      <w:pPr>
        <w:outlineLvl w:val="0"/>
        <w:rPr>
          <w:color w:val="000000"/>
          <w:szCs w:val="22"/>
        </w:rPr>
      </w:pPr>
      <w:r w:rsidRPr="00E43737">
        <w:rPr>
          <w:color w:val="000000"/>
          <w:szCs w:val="22"/>
        </w:rPr>
        <w:t xml:space="preserve">If you have discontinued </w:t>
      </w:r>
      <w:proofErr w:type="spellStart"/>
      <w:r w:rsidRPr="00E43737">
        <w:rPr>
          <w:color w:val="000000"/>
          <w:szCs w:val="22"/>
        </w:rPr>
        <w:t>Kivexa</w:t>
      </w:r>
      <w:proofErr w:type="spellEnd"/>
      <w:r w:rsidRPr="00E43737">
        <w:rPr>
          <w:color w:val="000000"/>
          <w:szCs w:val="22"/>
        </w:rPr>
        <w:t xml:space="preserve"> due to this reaction, </w:t>
      </w:r>
      <w:r w:rsidRPr="00E43737">
        <w:rPr>
          <w:b/>
          <w:color w:val="000000"/>
          <w:szCs w:val="22"/>
        </w:rPr>
        <w:t>YOU MUST NE</w:t>
      </w:r>
      <w:smartTag w:uri="schemas-GSKSiteLocations-com/fourthcoffee" w:element="flavor">
        <w:r w:rsidRPr="00E43737">
          <w:rPr>
            <w:b/>
            <w:color w:val="000000"/>
            <w:szCs w:val="22"/>
          </w:rPr>
          <w:t>VER</w:t>
        </w:r>
      </w:smartTag>
      <w:r w:rsidRPr="00E43737">
        <w:rPr>
          <w:color w:val="000000"/>
          <w:szCs w:val="22"/>
        </w:rPr>
        <w:t xml:space="preserve"> </w:t>
      </w:r>
      <w:smartTag w:uri="schemas-GSKSiteLocations-com/fourthcoffee" w:element="flavor">
        <w:r w:rsidRPr="00E43737">
          <w:rPr>
            <w:b/>
            <w:color w:val="000000"/>
            <w:szCs w:val="22"/>
          </w:rPr>
          <w:t>TAK</w:t>
        </w:r>
      </w:smartTag>
      <w:r w:rsidRPr="00E43737">
        <w:rPr>
          <w:b/>
          <w:color w:val="000000"/>
          <w:szCs w:val="22"/>
        </w:rPr>
        <w:t>E</w:t>
      </w:r>
      <w:r w:rsidRPr="00E43737">
        <w:rPr>
          <w:color w:val="000000"/>
          <w:szCs w:val="22"/>
        </w:rPr>
        <w:t xml:space="preserve"> </w:t>
      </w:r>
      <w:proofErr w:type="spellStart"/>
      <w:r w:rsidRPr="00E43737">
        <w:rPr>
          <w:color w:val="000000"/>
          <w:szCs w:val="22"/>
        </w:rPr>
        <w:t>Kivexa</w:t>
      </w:r>
      <w:proofErr w:type="spellEnd"/>
      <w:r w:rsidRPr="00E43737">
        <w:rPr>
          <w:color w:val="000000"/>
          <w:szCs w:val="22"/>
        </w:rPr>
        <w:t xml:space="preserve">, or any medicine containing abacavir (e.g. </w:t>
      </w:r>
      <w:proofErr w:type="spellStart"/>
      <w:r w:rsidRPr="00E43737">
        <w:rPr>
          <w:color w:val="000000"/>
          <w:szCs w:val="22"/>
        </w:rPr>
        <w:t>Ziagen</w:t>
      </w:r>
      <w:r w:rsidR="00FA562D">
        <w:rPr>
          <w:color w:val="000000"/>
          <w:szCs w:val="22"/>
        </w:rPr>
        <w:t>,Triumeq</w:t>
      </w:r>
      <w:proofErr w:type="spellEnd"/>
      <w:r w:rsidR="007A3BD9">
        <w:rPr>
          <w:color w:val="000000"/>
          <w:szCs w:val="22"/>
        </w:rPr>
        <w:t xml:space="preserve"> </w:t>
      </w:r>
      <w:r w:rsidRPr="00E43737">
        <w:rPr>
          <w:color w:val="000000"/>
          <w:szCs w:val="22"/>
        </w:rPr>
        <w:t xml:space="preserve">or </w:t>
      </w:r>
      <w:proofErr w:type="spellStart"/>
      <w:r w:rsidRPr="00E43737">
        <w:rPr>
          <w:color w:val="000000"/>
          <w:szCs w:val="22"/>
        </w:rPr>
        <w:t>Trizivir</w:t>
      </w:r>
      <w:proofErr w:type="spellEnd"/>
      <w:r w:rsidRPr="00E43737">
        <w:rPr>
          <w:color w:val="000000"/>
          <w:szCs w:val="22"/>
        </w:rPr>
        <w:t xml:space="preserve">) again as </w:t>
      </w:r>
      <w:r w:rsidRPr="00E43737">
        <w:rPr>
          <w:b/>
          <w:color w:val="000000"/>
          <w:szCs w:val="22"/>
        </w:rPr>
        <w:t>within hours</w:t>
      </w:r>
      <w:r w:rsidRPr="00E43737">
        <w:rPr>
          <w:color w:val="000000"/>
          <w:szCs w:val="22"/>
        </w:rPr>
        <w:t xml:space="preserve"> you may experience a life-threatening lowering of your blood pressure or death.</w:t>
      </w:r>
      <w:r w:rsidR="002F25DC">
        <w:rPr>
          <w:color w:val="000000"/>
          <w:szCs w:val="22"/>
        </w:rPr>
        <w:fldChar w:fldCharType="begin"/>
      </w:r>
      <w:r w:rsidR="002F25DC">
        <w:rPr>
          <w:color w:val="000000"/>
          <w:szCs w:val="22"/>
        </w:rPr>
        <w:instrText xml:space="preserve"> DOCVARIABLE vault_nd_6d3a6d67-5aa9-42a1-819f-e54f3b851d3b \* MERGEFORMAT </w:instrText>
      </w:r>
      <w:r w:rsidR="002F25DC">
        <w:rPr>
          <w:color w:val="000000"/>
          <w:szCs w:val="22"/>
        </w:rPr>
        <w:fldChar w:fldCharType="separate"/>
      </w:r>
      <w:r w:rsidR="002F25DC">
        <w:rPr>
          <w:color w:val="000000"/>
          <w:szCs w:val="22"/>
        </w:rPr>
        <w:t xml:space="preserve"> </w:t>
      </w:r>
      <w:r w:rsidR="002F25DC">
        <w:rPr>
          <w:color w:val="000000"/>
          <w:szCs w:val="22"/>
        </w:rPr>
        <w:fldChar w:fldCharType="end"/>
      </w:r>
    </w:p>
    <w:p w14:paraId="02FC2A12" w14:textId="77777777" w:rsidR="00800C2D" w:rsidRPr="00E43737" w:rsidRDefault="00800C2D">
      <w:pPr>
        <w:rPr>
          <w:color w:val="000000"/>
          <w:szCs w:val="22"/>
          <w:u w:val="single"/>
        </w:rPr>
      </w:pPr>
    </w:p>
    <w:p w14:paraId="1EE6AA6A" w14:textId="77777777" w:rsidR="00800C2D" w:rsidRPr="00E43737" w:rsidRDefault="00800C2D">
      <w:pPr>
        <w:ind w:left="5760" w:firstLine="720"/>
        <w:rPr>
          <w:b/>
          <w:color w:val="000000"/>
          <w:szCs w:val="22"/>
        </w:rPr>
      </w:pPr>
      <w:r w:rsidRPr="00E43737">
        <w:rPr>
          <w:b/>
          <w:color w:val="000000"/>
          <w:szCs w:val="22"/>
        </w:rPr>
        <w:t xml:space="preserve"> (see reverse of card)</w:t>
      </w:r>
    </w:p>
    <w:p w14:paraId="12246EFE" w14:textId="77777777" w:rsidR="00800C2D" w:rsidRPr="00E43737" w:rsidRDefault="00800C2D">
      <w:pPr>
        <w:rPr>
          <w:b/>
          <w:color w:val="000000"/>
          <w:szCs w:val="22"/>
        </w:rPr>
      </w:pPr>
    </w:p>
    <w:p w14:paraId="1AC2BF85" w14:textId="77777777" w:rsidR="00800C2D" w:rsidRPr="00E43737" w:rsidRDefault="00800C2D">
      <w:pPr>
        <w:rPr>
          <w:b/>
          <w:szCs w:val="22"/>
          <w:u w:val="single"/>
        </w:rPr>
      </w:pPr>
      <w:smartTag w:uri="urn:schemas-microsoft-com:office:smarttags" w:element="stockticker">
        <w:r w:rsidRPr="00E43737">
          <w:rPr>
            <w:b/>
            <w:szCs w:val="22"/>
            <w:u w:val="single"/>
          </w:rPr>
          <w:t>SIDE</w:t>
        </w:r>
      </w:smartTag>
      <w:r w:rsidRPr="00E43737">
        <w:rPr>
          <w:b/>
          <w:szCs w:val="22"/>
          <w:u w:val="single"/>
        </w:rPr>
        <w:t xml:space="preserve"> 2</w:t>
      </w:r>
    </w:p>
    <w:p w14:paraId="3C3A2277" w14:textId="77777777" w:rsidR="00800C2D" w:rsidRPr="00E43737" w:rsidRDefault="00800C2D">
      <w:pPr>
        <w:rPr>
          <w:b/>
          <w:color w:val="000000"/>
          <w:szCs w:val="22"/>
          <w:u w:val="single"/>
        </w:rPr>
      </w:pPr>
    </w:p>
    <w:p w14:paraId="1D48FE35" w14:textId="77777777" w:rsidR="00800C2D" w:rsidRPr="00E43737" w:rsidRDefault="00800C2D">
      <w:pPr>
        <w:rPr>
          <w:snapToGrid w:val="0"/>
          <w:szCs w:val="22"/>
        </w:rPr>
      </w:pPr>
      <w:r w:rsidRPr="00E43737">
        <w:rPr>
          <w:snapToGrid w:val="0"/>
          <w:szCs w:val="22"/>
        </w:rPr>
        <w:t xml:space="preserve">You should immediately contact your doctor if you think you are having a hypersensitivity reaction to </w:t>
      </w:r>
      <w:proofErr w:type="spellStart"/>
      <w:r w:rsidRPr="00E43737">
        <w:rPr>
          <w:snapToGrid w:val="0"/>
          <w:szCs w:val="22"/>
        </w:rPr>
        <w:t>Kivexa</w:t>
      </w:r>
      <w:proofErr w:type="spellEnd"/>
      <w:r w:rsidRPr="00E43737">
        <w:rPr>
          <w:snapToGrid w:val="0"/>
          <w:szCs w:val="22"/>
        </w:rPr>
        <w:t xml:space="preserve">. Write your doctor's details below: </w:t>
      </w:r>
    </w:p>
    <w:p w14:paraId="144CFBF7" w14:textId="77777777" w:rsidR="00800C2D" w:rsidRPr="00E43737" w:rsidRDefault="00800C2D">
      <w:pPr>
        <w:rPr>
          <w:snapToGrid w:val="0"/>
          <w:szCs w:val="22"/>
        </w:rPr>
      </w:pPr>
    </w:p>
    <w:p w14:paraId="686AFBDC" w14:textId="77777777" w:rsidR="00800C2D" w:rsidRPr="00E43737" w:rsidRDefault="00800C2D">
      <w:pPr>
        <w:rPr>
          <w:snapToGrid w:val="0"/>
          <w:szCs w:val="22"/>
        </w:rPr>
      </w:pPr>
      <w:r w:rsidRPr="00E43737">
        <w:rPr>
          <w:snapToGrid w:val="0"/>
          <w:szCs w:val="22"/>
        </w:rPr>
        <w:t>Doctor:.......................……………………</w:t>
      </w:r>
      <w:r w:rsidRPr="00E43737">
        <w:rPr>
          <w:snapToGrid w:val="0"/>
          <w:szCs w:val="22"/>
        </w:rPr>
        <w:tab/>
        <w:t>Tel:...................…………</w:t>
      </w:r>
    </w:p>
    <w:p w14:paraId="6B4D0B8C" w14:textId="77777777" w:rsidR="00800C2D" w:rsidRPr="00E43737" w:rsidRDefault="00800C2D">
      <w:pPr>
        <w:rPr>
          <w:snapToGrid w:val="0"/>
          <w:szCs w:val="22"/>
        </w:rPr>
      </w:pPr>
    </w:p>
    <w:p w14:paraId="05C0F7E5" w14:textId="77777777" w:rsidR="00800C2D" w:rsidRPr="00E43737" w:rsidRDefault="00800C2D">
      <w:pPr>
        <w:rPr>
          <w:b/>
          <w:snapToGrid w:val="0"/>
          <w:szCs w:val="22"/>
        </w:rPr>
      </w:pPr>
      <w:r w:rsidRPr="00E43737">
        <w:rPr>
          <w:b/>
          <w:snapToGrid w:val="0"/>
          <w:szCs w:val="22"/>
        </w:rPr>
        <w:t>If your doctor is not available, you must urgently seek alternative medical advice (e.g. the emergency unit of the nearest hospital).</w:t>
      </w:r>
    </w:p>
    <w:p w14:paraId="56F2AD62" w14:textId="77777777" w:rsidR="00800C2D" w:rsidRPr="00E43737" w:rsidRDefault="00800C2D">
      <w:pPr>
        <w:rPr>
          <w:snapToGrid w:val="0"/>
          <w:szCs w:val="22"/>
        </w:rPr>
      </w:pPr>
    </w:p>
    <w:p w14:paraId="36F27459" w14:textId="65A9BACF" w:rsidR="00E83C08" w:rsidRPr="006254E8" w:rsidRDefault="00800C2D" w:rsidP="00E83C08">
      <w:pPr>
        <w:ind w:right="-382"/>
        <w:outlineLvl w:val="0"/>
        <w:rPr>
          <w:snapToGrid w:val="0"/>
          <w:szCs w:val="22"/>
        </w:rPr>
      </w:pPr>
      <w:r w:rsidRPr="00E43737">
        <w:rPr>
          <w:snapToGrid w:val="0"/>
          <w:szCs w:val="22"/>
        </w:rPr>
        <w:t xml:space="preserve">For general </w:t>
      </w:r>
      <w:proofErr w:type="spellStart"/>
      <w:r w:rsidRPr="00E43737">
        <w:rPr>
          <w:snapToGrid w:val="0"/>
          <w:szCs w:val="22"/>
        </w:rPr>
        <w:t>Kivexa</w:t>
      </w:r>
      <w:proofErr w:type="spellEnd"/>
      <w:r w:rsidRPr="00E43737">
        <w:rPr>
          <w:snapToGrid w:val="0"/>
          <w:szCs w:val="22"/>
        </w:rPr>
        <w:t xml:space="preserve"> information enquiries, contact</w:t>
      </w:r>
      <w:r w:rsidR="00E83C08" w:rsidRPr="00E83C08">
        <w:rPr>
          <w:snapToGrid w:val="0"/>
          <w:szCs w:val="22"/>
        </w:rPr>
        <w:t xml:space="preserve"> </w:t>
      </w:r>
      <w:r w:rsidR="00E83C08">
        <w:rPr>
          <w:snapToGrid w:val="0"/>
          <w:szCs w:val="22"/>
        </w:rPr>
        <w:t>[</w:t>
      </w:r>
      <w:r w:rsidR="00E83C08" w:rsidRPr="006254E8">
        <w:rPr>
          <w:snapToGrid w:val="0"/>
          <w:szCs w:val="22"/>
        </w:rPr>
        <w:t>local company name and</w:t>
      </w:r>
      <w:r w:rsidR="00E83C08">
        <w:rPr>
          <w:snapToGrid w:val="0"/>
          <w:szCs w:val="22"/>
        </w:rPr>
        <w:t xml:space="preserve"> telephone number inserted here]</w:t>
      </w:r>
      <w:r w:rsidR="002F25DC">
        <w:rPr>
          <w:snapToGrid w:val="0"/>
          <w:szCs w:val="22"/>
        </w:rPr>
        <w:fldChar w:fldCharType="begin"/>
      </w:r>
      <w:r w:rsidR="002F25DC">
        <w:rPr>
          <w:snapToGrid w:val="0"/>
          <w:szCs w:val="22"/>
        </w:rPr>
        <w:instrText xml:space="preserve"> DOCVARIABLE vault_nd_2e82517f-2f6a-4ade-9fe7-7cf8acaae191 \* MERGEFORMAT </w:instrText>
      </w:r>
      <w:r w:rsidR="002F25DC">
        <w:rPr>
          <w:snapToGrid w:val="0"/>
          <w:szCs w:val="22"/>
        </w:rPr>
        <w:fldChar w:fldCharType="separate"/>
      </w:r>
      <w:r w:rsidR="002F25DC">
        <w:rPr>
          <w:snapToGrid w:val="0"/>
          <w:szCs w:val="22"/>
        </w:rPr>
        <w:t xml:space="preserve"> </w:t>
      </w:r>
      <w:r w:rsidR="002F25DC">
        <w:rPr>
          <w:snapToGrid w:val="0"/>
          <w:szCs w:val="22"/>
        </w:rPr>
        <w:fldChar w:fldCharType="end"/>
      </w:r>
    </w:p>
    <w:p w14:paraId="0E665BD1" w14:textId="77777777" w:rsidR="00800C2D" w:rsidRPr="00E43737" w:rsidRDefault="00800C2D">
      <w:pPr>
        <w:ind w:right="-382"/>
        <w:outlineLvl w:val="0"/>
        <w:rPr>
          <w:snapToGrid w:val="0"/>
          <w:szCs w:val="22"/>
        </w:rPr>
      </w:pPr>
      <w:r w:rsidRPr="00E43737">
        <w:rPr>
          <w:snapToGrid w:val="0"/>
          <w:szCs w:val="22"/>
        </w:rPr>
        <w:t xml:space="preserve"> </w:t>
      </w:r>
    </w:p>
    <w:p w14:paraId="07DD2078" w14:textId="77777777" w:rsidR="00800C2D" w:rsidRPr="00E43737" w:rsidRDefault="00800C2D">
      <w:pPr>
        <w:rPr>
          <w:b/>
          <w:szCs w:val="22"/>
        </w:rPr>
      </w:pPr>
    </w:p>
    <w:p w14:paraId="49335045" w14:textId="77777777" w:rsidR="00800C2D" w:rsidRPr="00E43737" w:rsidRDefault="00800C2D">
      <w:pPr>
        <w:rPr>
          <w:color w:val="000000"/>
          <w:szCs w:val="22"/>
        </w:rPr>
      </w:pPr>
      <w:r w:rsidRPr="00E43737">
        <w:rPr>
          <w:color w:val="000000"/>
          <w:szCs w:val="22"/>
        </w:rPr>
        <w:br w:type="page"/>
      </w:r>
    </w:p>
    <w:p w14:paraId="509B3524" w14:textId="77777777" w:rsidR="00800C2D" w:rsidRPr="00E43737" w:rsidRDefault="00800C2D">
      <w:pPr>
        <w:rPr>
          <w:color w:val="000000"/>
          <w:szCs w:val="22"/>
        </w:rPr>
      </w:pPr>
    </w:p>
    <w:p w14:paraId="6D528A41" w14:textId="77777777" w:rsidR="00800C2D" w:rsidRPr="00E43737" w:rsidRDefault="00800C2D">
      <w:pPr>
        <w:rPr>
          <w:color w:val="000000"/>
          <w:szCs w:val="22"/>
        </w:rPr>
      </w:pPr>
    </w:p>
    <w:p w14:paraId="128EDA33" w14:textId="77777777" w:rsidR="00800C2D" w:rsidRPr="00E43737" w:rsidRDefault="00800C2D">
      <w:pPr>
        <w:rPr>
          <w:color w:val="000000"/>
          <w:szCs w:val="22"/>
        </w:rPr>
      </w:pPr>
    </w:p>
    <w:p w14:paraId="0D55904D" w14:textId="77777777" w:rsidR="00800C2D" w:rsidRPr="00E43737" w:rsidRDefault="00800C2D">
      <w:pPr>
        <w:rPr>
          <w:color w:val="000000"/>
          <w:szCs w:val="22"/>
        </w:rPr>
      </w:pPr>
    </w:p>
    <w:p w14:paraId="268D8F2C" w14:textId="77777777" w:rsidR="00800C2D" w:rsidRPr="00E43737" w:rsidRDefault="00800C2D">
      <w:pPr>
        <w:rPr>
          <w:color w:val="000000"/>
          <w:szCs w:val="22"/>
        </w:rPr>
      </w:pPr>
    </w:p>
    <w:p w14:paraId="1FBA637A" w14:textId="77777777" w:rsidR="00800C2D" w:rsidRPr="00E43737" w:rsidRDefault="00800C2D">
      <w:pPr>
        <w:rPr>
          <w:color w:val="000000"/>
          <w:szCs w:val="22"/>
        </w:rPr>
      </w:pPr>
    </w:p>
    <w:p w14:paraId="4C8706A7" w14:textId="77777777" w:rsidR="00800C2D" w:rsidRPr="00E43737" w:rsidRDefault="00800C2D">
      <w:pPr>
        <w:rPr>
          <w:color w:val="000000"/>
          <w:szCs w:val="22"/>
        </w:rPr>
      </w:pPr>
    </w:p>
    <w:p w14:paraId="73170B82" w14:textId="77777777" w:rsidR="00800C2D" w:rsidRPr="00E43737" w:rsidRDefault="00800C2D">
      <w:pPr>
        <w:rPr>
          <w:color w:val="000000"/>
          <w:szCs w:val="22"/>
        </w:rPr>
      </w:pPr>
    </w:p>
    <w:p w14:paraId="56216812" w14:textId="77777777" w:rsidR="00800C2D" w:rsidRPr="00E43737" w:rsidRDefault="00800C2D">
      <w:pPr>
        <w:rPr>
          <w:color w:val="000000"/>
          <w:szCs w:val="22"/>
        </w:rPr>
      </w:pPr>
    </w:p>
    <w:p w14:paraId="5AA25F77" w14:textId="77777777" w:rsidR="00800C2D" w:rsidRPr="00E43737" w:rsidRDefault="00800C2D">
      <w:pPr>
        <w:rPr>
          <w:color w:val="000000"/>
          <w:szCs w:val="22"/>
        </w:rPr>
      </w:pPr>
    </w:p>
    <w:p w14:paraId="22354BC6" w14:textId="77777777" w:rsidR="00800C2D" w:rsidRPr="00E43737" w:rsidRDefault="00800C2D">
      <w:pPr>
        <w:rPr>
          <w:color w:val="000000"/>
          <w:szCs w:val="22"/>
        </w:rPr>
      </w:pPr>
    </w:p>
    <w:p w14:paraId="71A8A1D9" w14:textId="77777777" w:rsidR="00800C2D" w:rsidRPr="00E43737" w:rsidRDefault="00800C2D">
      <w:pPr>
        <w:rPr>
          <w:color w:val="000000"/>
          <w:szCs w:val="22"/>
        </w:rPr>
      </w:pPr>
    </w:p>
    <w:p w14:paraId="6D560780" w14:textId="77777777" w:rsidR="00800C2D" w:rsidRPr="00E43737" w:rsidRDefault="00800C2D">
      <w:pPr>
        <w:rPr>
          <w:color w:val="000000"/>
          <w:szCs w:val="22"/>
        </w:rPr>
      </w:pPr>
    </w:p>
    <w:p w14:paraId="186ABB81" w14:textId="77777777" w:rsidR="00800C2D" w:rsidRPr="00E43737" w:rsidRDefault="00800C2D">
      <w:pPr>
        <w:rPr>
          <w:color w:val="000000"/>
          <w:szCs w:val="22"/>
        </w:rPr>
      </w:pPr>
    </w:p>
    <w:p w14:paraId="51A7FD08" w14:textId="77777777" w:rsidR="00800C2D" w:rsidRPr="00E43737" w:rsidRDefault="00800C2D">
      <w:pPr>
        <w:rPr>
          <w:color w:val="000000"/>
          <w:szCs w:val="22"/>
        </w:rPr>
      </w:pPr>
    </w:p>
    <w:p w14:paraId="34A30C73" w14:textId="77777777" w:rsidR="00800C2D" w:rsidRPr="00E43737" w:rsidRDefault="00800C2D">
      <w:pPr>
        <w:rPr>
          <w:color w:val="000000"/>
          <w:szCs w:val="22"/>
        </w:rPr>
      </w:pPr>
    </w:p>
    <w:p w14:paraId="6E216ADF" w14:textId="77777777" w:rsidR="00800C2D" w:rsidRPr="00E43737" w:rsidRDefault="00800C2D">
      <w:pPr>
        <w:rPr>
          <w:color w:val="000000"/>
          <w:szCs w:val="22"/>
        </w:rPr>
      </w:pPr>
    </w:p>
    <w:p w14:paraId="130DD7B6" w14:textId="77777777" w:rsidR="00800C2D" w:rsidRPr="00E43737" w:rsidRDefault="00800C2D">
      <w:pPr>
        <w:rPr>
          <w:color w:val="000000"/>
          <w:szCs w:val="22"/>
        </w:rPr>
      </w:pPr>
    </w:p>
    <w:p w14:paraId="15192DC6" w14:textId="77777777" w:rsidR="00800C2D" w:rsidRPr="00E43737" w:rsidRDefault="00800C2D">
      <w:pPr>
        <w:rPr>
          <w:color w:val="000000"/>
          <w:szCs w:val="22"/>
        </w:rPr>
      </w:pPr>
    </w:p>
    <w:p w14:paraId="01FDB171" w14:textId="77777777" w:rsidR="00800C2D" w:rsidRPr="00E43737" w:rsidRDefault="00800C2D">
      <w:pPr>
        <w:rPr>
          <w:color w:val="000000"/>
          <w:szCs w:val="22"/>
        </w:rPr>
      </w:pPr>
    </w:p>
    <w:p w14:paraId="7C8CEB7A" w14:textId="77777777" w:rsidR="00800C2D" w:rsidRPr="00E43737" w:rsidRDefault="00800C2D">
      <w:pPr>
        <w:rPr>
          <w:color w:val="000000"/>
          <w:szCs w:val="22"/>
        </w:rPr>
      </w:pPr>
    </w:p>
    <w:p w14:paraId="4532A6B3" w14:textId="77777777" w:rsidR="00800C2D" w:rsidRPr="00E43737" w:rsidRDefault="00800C2D">
      <w:pPr>
        <w:rPr>
          <w:color w:val="000000"/>
          <w:szCs w:val="22"/>
        </w:rPr>
      </w:pPr>
    </w:p>
    <w:p w14:paraId="433209DA" w14:textId="77777777" w:rsidR="002F595D" w:rsidRDefault="002F595D">
      <w:pPr>
        <w:pStyle w:val="TitleA"/>
      </w:pPr>
    </w:p>
    <w:p w14:paraId="71B0CE74" w14:textId="77777777" w:rsidR="00800C2D" w:rsidRPr="00E43737" w:rsidRDefault="00800C2D">
      <w:pPr>
        <w:pStyle w:val="TitleA"/>
      </w:pPr>
      <w:r w:rsidRPr="00E43737">
        <w:t xml:space="preserve">B. </w:t>
      </w:r>
      <w:smartTag w:uri="schemas-GSKSiteLocations-com/fourthcoffee" w:element="flavor">
        <w:r w:rsidRPr="00E43737">
          <w:t>PAC</w:t>
        </w:r>
      </w:smartTag>
      <w:r w:rsidRPr="00E43737">
        <w:t>KAGE LEAFLET</w:t>
      </w:r>
    </w:p>
    <w:p w14:paraId="26ED2550" w14:textId="77777777" w:rsidR="00800C2D" w:rsidRPr="00E43737" w:rsidRDefault="00800C2D">
      <w:pPr>
        <w:widowControl w:val="0"/>
        <w:rPr>
          <w:color w:val="000000"/>
          <w:szCs w:val="22"/>
        </w:rPr>
      </w:pPr>
    </w:p>
    <w:p w14:paraId="72BD3A90" w14:textId="77777777" w:rsidR="00800C2D" w:rsidRPr="00E43737" w:rsidRDefault="00800C2D">
      <w:pPr>
        <w:rPr>
          <w:color w:val="000000"/>
          <w:szCs w:val="22"/>
        </w:rPr>
      </w:pPr>
    </w:p>
    <w:p w14:paraId="607C919C" w14:textId="77777777" w:rsidR="00E84D92" w:rsidRPr="00E43737" w:rsidRDefault="00800C2D" w:rsidP="003D7A9D">
      <w:pPr>
        <w:tabs>
          <w:tab w:val="center" w:pos="4571"/>
          <w:tab w:val="left" w:pos="7320"/>
        </w:tabs>
        <w:rPr>
          <w:b/>
          <w:szCs w:val="22"/>
        </w:rPr>
      </w:pPr>
      <w:r w:rsidRPr="00E43737">
        <w:rPr>
          <w:b/>
          <w:szCs w:val="22"/>
        </w:rPr>
        <w:br w:type="page"/>
      </w:r>
      <w:r w:rsidR="003D7A9D">
        <w:rPr>
          <w:b/>
          <w:szCs w:val="22"/>
        </w:rPr>
        <w:lastRenderedPageBreak/>
        <w:tab/>
      </w:r>
      <w:r w:rsidR="003D7A9D">
        <w:rPr>
          <w:b/>
          <w:szCs w:val="22"/>
        </w:rPr>
        <w:tab/>
      </w:r>
      <w:r w:rsidR="004B639A">
        <w:rPr>
          <w:b/>
          <w:szCs w:val="22"/>
        </w:rPr>
        <w:t>Package leaflet</w:t>
      </w:r>
      <w:r w:rsidR="00E84D92" w:rsidRPr="00E43737">
        <w:rPr>
          <w:b/>
          <w:szCs w:val="22"/>
        </w:rPr>
        <w:t xml:space="preserve">: </w:t>
      </w:r>
      <w:r w:rsidR="004B639A">
        <w:rPr>
          <w:b/>
          <w:szCs w:val="22"/>
        </w:rPr>
        <w:t>Information for the user</w:t>
      </w:r>
      <w:r w:rsidR="003D7A9D">
        <w:rPr>
          <w:b/>
          <w:szCs w:val="22"/>
        </w:rPr>
        <w:tab/>
      </w:r>
    </w:p>
    <w:p w14:paraId="25EAEBB5" w14:textId="77777777" w:rsidR="00E84D92" w:rsidRPr="00E43737" w:rsidRDefault="00E84D92" w:rsidP="00845540">
      <w:pPr>
        <w:jc w:val="center"/>
        <w:rPr>
          <w:b/>
          <w:szCs w:val="22"/>
        </w:rPr>
      </w:pPr>
    </w:p>
    <w:p w14:paraId="40615705" w14:textId="77777777" w:rsidR="00E84D92" w:rsidRPr="00E43737" w:rsidRDefault="00E84D92" w:rsidP="00845540">
      <w:pPr>
        <w:jc w:val="center"/>
        <w:rPr>
          <w:b/>
          <w:color w:val="000000"/>
          <w:szCs w:val="22"/>
        </w:rPr>
      </w:pPr>
      <w:proofErr w:type="spellStart"/>
      <w:r w:rsidRPr="00E43737">
        <w:rPr>
          <w:b/>
          <w:color w:val="000000"/>
          <w:szCs w:val="22"/>
        </w:rPr>
        <w:t>Kivexa</w:t>
      </w:r>
      <w:proofErr w:type="spellEnd"/>
      <w:r w:rsidRPr="00E43737">
        <w:rPr>
          <w:b/>
          <w:color w:val="000000"/>
          <w:szCs w:val="22"/>
        </w:rPr>
        <w:t xml:space="preserve"> 600 mg/300 mg film-coated tablets</w:t>
      </w:r>
    </w:p>
    <w:p w14:paraId="7154339B" w14:textId="77777777" w:rsidR="00E84D92" w:rsidRPr="003E7D07" w:rsidRDefault="00E84D92" w:rsidP="00845540">
      <w:pPr>
        <w:ind w:right="-34"/>
        <w:jc w:val="center"/>
        <w:rPr>
          <w:color w:val="000000"/>
          <w:szCs w:val="22"/>
        </w:rPr>
      </w:pPr>
      <w:r w:rsidRPr="003E7D07">
        <w:rPr>
          <w:color w:val="000000"/>
          <w:szCs w:val="22"/>
        </w:rPr>
        <w:t>abacavir/lamivudine</w:t>
      </w:r>
    </w:p>
    <w:p w14:paraId="464CA483" w14:textId="77777777" w:rsidR="00E84D92" w:rsidRPr="00E43737" w:rsidRDefault="00E84D92" w:rsidP="00845540">
      <w:pPr>
        <w:rPr>
          <w:b/>
          <w:color w:val="000000"/>
          <w:szCs w:val="22"/>
        </w:rPr>
      </w:pPr>
    </w:p>
    <w:p w14:paraId="05502251" w14:textId="77777777" w:rsidR="00E84D92" w:rsidRPr="00E43737" w:rsidRDefault="00E84D92" w:rsidP="009D0D4E">
      <w:pPr>
        <w:spacing w:after="120"/>
        <w:rPr>
          <w:color w:val="000000"/>
          <w:szCs w:val="22"/>
        </w:rPr>
      </w:pPr>
      <w:r w:rsidRPr="00E43737">
        <w:rPr>
          <w:b/>
          <w:color w:val="000000"/>
          <w:szCs w:val="22"/>
        </w:rPr>
        <w:t>Read all of this leaflet carefully before you start taking this medicine</w:t>
      </w:r>
      <w:r w:rsidR="004B639A">
        <w:rPr>
          <w:b/>
          <w:color w:val="000000"/>
          <w:szCs w:val="22"/>
        </w:rPr>
        <w:t xml:space="preserve"> because it contains important information for you</w:t>
      </w:r>
      <w:r w:rsidR="007C6FB5">
        <w:rPr>
          <w:b/>
          <w:color w:val="000000"/>
          <w:szCs w:val="22"/>
        </w:rPr>
        <w:t>.</w:t>
      </w:r>
    </w:p>
    <w:p w14:paraId="6E41200A" w14:textId="77777777" w:rsidR="00E84D92" w:rsidRPr="00E43737" w:rsidRDefault="00E84D92" w:rsidP="00845540">
      <w:pPr>
        <w:spacing w:after="120"/>
        <w:rPr>
          <w:color w:val="000000"/>
          <w:szCs w:val="22"/>
        </w:rPr>
      </w:pPr>
      <w:r w:rsidRPr="00E43737">
        <w:rPr>
          <w:color w:val="000000"/>
          <w:szCs w:val="22"/>
        </w:rPr>
        <w:t>-</w:t>
      </w:r>
      <w:r w:rsidRPr="00E43737">
        <w:rPr>
          <w:color w:val="000000"/>
          <w:szCs w:val="22"/>
        </w:rPr>
        <w:tab/>
        <w:t>Keep this leaflet</w:t>
      </w:r>
      <w:r w:rsidR="008B162C">
        <w:rPr>
          <w:color w:val="000000"/>
          <w:szCs w:val="22"/>
        </w:rPr>
        <w:t>. Y</w:t>
      </w:r>
      <w:r w:rsidRPr="00E43737">
        <w:rPr>
          <w:color w:val="000000"/>
          <w:szCs w:val="22"/>
        </w:rPr>
        <w:t>ou may need to read it again.</w:t>
      </w:r>
    </w:p>
    <w:p w14:paraId="53771CB0" w14:textId="77777777" w:rsidR="00E84D92" w:rsidRPr="00E43737" w:rsidRDefault="00E84D92" w:rsidP="00845540">
      <w:pPr>
        <w:spacing w:after="120"/>
        <w:rPr>
          <w:color w:val="000000"/>
          <w:szCs w:val="22"/>
        </w:rPr>
      </w:pPr>
      <w:r w:rsidRPr="00E43737">
        <w:rPr>
          <w:color w:val="000000"/>
          <w:szCs w:val="22"/>
        </w:rPr>
        <w:t>-</w:t>
      </w:r>
      <w:r w:rsidRPr="00E43737">
        <w:rPr>
          <w:color w:val="000000"/>
          <w:szCs w:val="22"/>
        </w:rPr>
        <w:tab/>
        <w:t>If you have any further questions ask your doctor or pharmacist.</w:t>
      </w:r>
    </w:p>
    <w:p w14:paraId="1B946BEC" w14:textId="77777777" w:rsidR="00E84D92" w:rsidRPr="00E43737" w:rsidRDefault="00E84D92" w:rsidP="00514140">
      <w:pPr>
        <w:spacing w:after="120"/>
        <w:ind w:left="567" w:hanging="567"/>
        <w:rPr>
          <w:color w:val="000000"/>
          <w:szCs w:val="22"/>
        </w:rPr>
      </w:pPr>
      <w:r w:rsidRPr="00E43737">
        <w:rPr>
          <w:color w:val="000000"/>
          <w:szCs w:val="22"/>
        </w:rPr>
        <w:t>-</w:t>
      </w:r>
      <w:r w:rsidRPr="00E43737">
        <w:rPr>
          <w:color w:val="000000"/>
          <w:szCs w:val="22"/>
        </w:rPr>
        <w:tab/>
        <w:t>This medicine has</w:t>
      </w:r>
      <w:r w:rsidR="008B162C">
        <w:rPr>
          <w:color w:val="000000"/>
          <w:szCs w:val="22"/>
        </w:rPr>
        <w:t xml:space="preserve"> been prescribed for you only</w:t>
      </w:r>
      <w:r w:rsidRPr="00E43737">
        <w:rPr>
          <w:color w:val="000000"/>
          <w:szCs w:val="22"/>
        </w:rPr>
        <w:t>. Do not pass it on to others. It may harm</w:t>
      </w:r>
      <w:r w:rsidR="00514140">
        <w:rPr>
          <w:color w:val="000000"/>
          <w:szCs w:val="22"/>
        </w:rPr>
        <w:t xml:space="preserve"> </w:t>
      </w:r>
      <w:r w:rsidRPr="00E43737">
        <w:rPr>
          <w:color w:val="000000"/>
          <w:szCs w:val="22"/>
        </w:rPr>
        <w:t>them, even if their s</w:t>
      </w:r>
      <w:r w:rsidR="004B639A">
        <w:rPr>
          <w:color w:val="000000"/>
          <w:szCs w:val="22"/>
        </w:rPr>
        <w:t xml:space="preserve">igns of illness </w:t>
      </w:r>
      <w:r w:rsidR="00516CD6">
        <w:rPr>
          <w:color w:val="000000"/>
          <w:szCs w:val="22"/>
        </w:rPr>
        <w:t>are</w:t>
      </w:r>
      <w:r w:rsidRPr="00E43737">
        <w:rPr>
          <w:color w:val="000000"/>
          <w:szCs w:val="22"/>
        </w:rPr>
        <w:t xml:space="preserve"> the same as yours.</w:t>
      </w:r>
    </w:p>
    <w:p w14:paraId="27FD0A5D" w14:textId="77777777" w:rsidR="00E84D92" w:rsidRPr="004B639A" w:rsidRDefault="00E84D92" w:rsidP="00514140">
      <w:pPr>
        <w:spacing w:after="120"/>
        <w:ind w:left="567" w:hanging="567"/>
        <w:rPr>
          <w:b/>
          <w:color w:val="000000"/>
          <w:szCs w:val="22"/>
        </w:rPr>
      </w:pPr>
      <w:r w:rsidRPr="00E43737">
        <w:rPr>
          <w:b/>
          <w:szCs w:val="22"/>
        </w:rPr>
        <w:t>-</w:t>
      </w:r>
      <w:r w:rsidRPr="00E43737">
        <w:rPr>
          <w:b/>
          <w:szCs w:val="22"/>
        </w:rPr>
        <w:tab/>
      </w:r>
      <w:r w:rsidRPr="003E7D07">
        <w:rPr>
          <w:szCs w:val="22"/>
        </w:rPr>
        <w:t xml:space="preserve">If </w:t>
      </w:r>
      <w:r w:rsidR="004B639A" w:rsidRPr="003E7D07">
        <w:rPr>
          <w:szCs w:val="22"/>
        </w:rPr>
        <w:t xml:space="preserve">you get </w:t>
      </w:r>
      <w:r w:rsidRPr="003E7D07">
        <w:rPr>
          <w:szCs w:val="22"/>
        </w:rPr>
        <w:t xml:space="preserve">any side effects </w:t>
      </w:r>
      <w:r w:rsidR="004B639A" w:rsidRPr="003E7D07">
        <w:rPr>
          <w:szCs w:val="22"/>
        </w:rPr>
        <w:t>talk to</w:t>
      </w:r>
      <w:r w:rsidR="00514140" w:rsidRPr="003E7D07">
        <w:rPr>
          <w:szCs w:val="22"/>
        </w:rPr>
        <w:t xml:space="preserve"> </w:t>
      </w:r>
      <w:r w:rsidRPr="003E7D07">
        <w:rPr>
          <w:szCs w:val="22"/>
        </w:rPr>
        <w:t>your doctor or pharmacist.</w:t>
      </w:r>
      <w:r w:rsidR="00514140" w:rsidRPr="003E7D07">
        <w:rPr>
          <w:szCs w:val="22"/>
        </w:rPr>
        <w:t xml:space="preserve"> </w:t>
      </w:r>
      <w:r w:rsidR="004B639A" w:rsidRPr="003E7D07">
        <w:rPr>
          <w:szCs w:val="22"/>
        </w:rPr>
        <w:t>This includes any possible side effects not listed in this leaflet.</w:t>
      </w:r>
      <w:r w:rsidR="003A0EEF" w:rsidRPr="003E7D07">
        <w:rPr>
          <w:szCs w:val="22"/>
        </w:rPr>
        <w:t xml:space="preserve"> See section 4.</w:t>
      </w:r>
    </w:p>
    <w:p w14:paraId="31834C28" w14:textId="77777777" w:rsidR="00E84D92" w:rsidRPr="00E43737" w:rsidRDefault="00E84D92" w:rsidP="00845540">
      <w:pPr>
        <w:rPr>
          <w:color w:val="000000"/>
          <w:szCs w:val="22"/>
        </w:rPr>
      </w:pPr>
    </w:p>
    <w:p w14:paraId="150D611E" w14:textId="77777777" w:rsidR="00E84D92" w:rsidRPr="00E43737" w:rsidRDefault="00E84D92" w:rsidP="00845540">
      <w:pPr>
        <w:spacing w:after="120"/>
        <w:rPr>
          <w:b/>
          <w:szCs w:val="22"/>
        </w:rPr>
      </w:pPr>
      <w:r w:rsidRPr="00E43737">
        <w:rPr>
          <w:b/>
          <w:szCs w:val="22"/>
        </w:rPr>
        <w:t>IMPORTANT — Hypersensitivity reactions</w:t>
      </w:r>
    </w:p>
    <w:p w14:paraId="3D53736C" w14:textId="77777777" w:rsidR="00E84D92" w:rsidRPr="00E43737" w:rsidRDefault="00E84D92" w:rsidP="00845540">
      <w:pPr>
        <w:rPr>
          <w:szCs w:val="22"/>
        </w:rPr>
      </w:pPr>
      <w:proofErr w:type="spellStart"/>
      <w:r w:rsidRPr="00E43737">
        <w:rPr>
          <w:b/>
          <w:szCs w:val="22"/>
        </w:rPr>
        <w:t>Kivexa</w:t>
      </w:r>
      <w:proofErr w:type="spellEnd"/>
      <w:r w:rsidRPr="00E43737">
        <w:rPr>
          <w:b/>
          <w:szCs w:val="22"/>
        </w:rPr>
        <w:t xml:space="preserve"> contains abacavir</w:t>
      </w:r>
      <w:r w:rsidRPr="00E43737">
        <w:rPr>
          <w:szCs w:val="22"/>
        </w:rPr>
        <w:t xml:space="preserve"> (which is also an active </w:t>
      </w:r>
      <w:r w:rsidR="007A3BD9">
        <w:rPr>
          <w:szCs w:val="22"/>
        </w:rPr>
        <w:t>substance</w:t>
      </w:r>
      <w:r w:rsidRPr="00E43737">
        <w:rPr>
          <w:szCs w:val="22"/>
        </w:rPr>
        <w:t xml:space="preserve"> in medicines such as </w:t>
      </w:r>
      <w:proofErr w:type="spellStart"/>
      <w:r w:rsidRPr="00E43737">
        <w:rPr>
          <w:b/>
          <w:szCs w:val="22"/>
        </w:rPr>
        <w:t>Trizivir</w:t>
      </w:r>
      <w:proofErr w:type="spellEnd"/>
      <w:r w:rsidR="007A3BD9">
        <w:rPr>
          <w:b/>
          <w:szCs w:val="22"/>
        </w:rPr>
        <w:t>,</w:t>
      </w:r>
      <w:r w:rsidR="007C3D41">
        <w:rPr>
          <w:b/>
          <w:szCs w:val="22"/>
        </w:rPr>
        <w:t xml:space="preserve"> </w:t>
      </w:r>
      <w:proofErr w:type="spellStart"/>
      <w:r w:rsidR="007A3BD9">
        <w:rPr>
          <w:b/>
          <w:szCs w:val="22"/>
        </w:rPr>
        <w:t>Triumeq</w:t>
      </w:r>
      <w:proofErr w:type="spellEnd"/>
      <w:r w:rsidR="007A3BD9" w:rsidRPr="00E43737">
        <w:rPr>
          <w:szCs w:val="22"/>
        </w:rPr>
        <w:t xml:space="preserve"> </w:t>
      </w:r>
      <w:r w:rsidR="00DA5C4C">
        <w:rPr>
          <w:szCs w:val="22"/>
        </w:rPr>
        <w:t xml:space="preserve">and </w:t>
      </w:r>
      <w:proofErr w:type="spellStart"/>
      <w:r w:rsidRPr="00E43737">
        <w:rPr>
          <w:b/>
          <w:szCs w:val="22"/>
        </w:rPr>
        <w:t>Ziagen</w:t>
      </w:r>
      <w:proofErr w:type="spellEnd"/>
      <w:r w:rsidRPr="00E43737">
        <w:rPr>
          <w:szCs w:val="22"/>
        </w:rPr>
        <w:t xml:space="preserve">). Some people who take abacavir may develop a </w:t>
      </w:r>
      <w:r w:rsidRPr="00E43737">
        <w:rPr>
          <w:b/>
          <w:szCs w:val="22"/>
        </w:rPr>
        <w:t>hypersensitivity reaction</w:t>
      </w:r>
      <w:r w:rsidRPr="00E43737">
        <w:rPr>
          <w:szCs w:val="22"/>
        </w:rPr>
        <w:t xml:space="preserve"> (a serious allergic reaction), which can be life-threatening if they continue to take abacavir</w:t>
      </w:r>
      <w:r w:rsidR="007A3BD9" w:rsidRPr="007A3BD9">
        <w:rPr>
          <w:szCs w:val="22"/>
        </w:rPr>
        <w:t xml:space="preserve"> </w:t>
      </w:r>
      <w:r w:rsidR="007A3BD9" w:rsidRPr="00444418">
        <w:rPr>
          <w:szCs w:val="22"/>
        </w:rPr>
        <w:t>containing products</w:t>
      </w:r>
      <w:r w:rsidR="007A3BD9" w:rsidRPr="00E43737">
        <w:rPr>
          <w:szCs w:val="22"/>
        </w:rPr>
        <w:t>.</w:t>
      </w:r>
    </w:p>
    <w:p w14:paraId="457FC090" w14:textId="77777777" w:rsidR="00E84D92" w:rsidRPr="00E43737" w:rsidRDefault="00E84D92" w:rsidP="00845540">
      <w:pPr>
        <w:pStyle w:val="Warning"/>
        <w:numPr>
          <w:ilvl w:val="0"/>
          <w:numId w:val="0"/>
        </w:numPr>
        <w:spacing w:before="0" w:after="120"/>
        <w:rPr>
          <w:szCs w:val="22"/>
        </w:rPr>
      </w:pPr>
      <w:r w:rsidRPr="00E43737">
        <w:rPr>
          <w:b/>
          <w:szCs w:val="22"/>
        </w:rPr>
        <w:t>You must carefully read all the information under ‘Hypersensitivity reactions’ in the panel in Section 4</w:t>
      </w:r>
      <w:r w:rsidRPr="00E43737">
        <w:rPr>
          <w:szCs w:val="22"/>
        </w:rPr>
        <w:t>.</w:t>
      </w:r>
    </w:p>
    <w:p w14:paraId="510B3558" w14:textId="77777777" w:rsidR="00E84D92" w:rsidRPr="00E43737" w:rsidRDefault="00E84D92" w:rsidP="00845540">
      <w:pPr>
        <w:numPr>
          <w:ilvl w:val="12"/>
          <w:numId w:val="0"/>
        </w:numPr>
        <w:ind w:right="-2"/>
        <w:rPr>
          <w:szCs w:val="22"/>
        </w:rPr>
      </w:pPr>
      <w:r w:rsidRPr="00E43737">
        <w:rPr>
          <w:szCs w:val="22"/>
        </w:rPr>
        <w:t xml:space="preserve">The </w:t>
      </w:r>
      <w:proofErr w:type="spellStart"/>
      <w:r w:rsidRPr="00E43737">
        <w:rPr>
          <w:szCs w:val="22"/>
        </w:rPr>
        <w:t>Kivexa</w:t>
      </w:r>
      <w:proofErr w:type="spellEnd"/>
      <w:r w:rsidRPr="00E43737">
        <w:rPr>
          <w:szCs w:val="22"/>
        </w:rPr>
        <w:t xml:space="preserve"> pack includes an </w:t>
      </w:r>
      <w:r w:rsidRPr="00E43737">
        <w:rPr>
          <w:b/>
          <w:szCs w:val="22"/>
        </w:rPr>
        <w:t>Alert Card</w:t>
      </w:r>
      <w:r w:rsidRPr="00E43737">
        <w:rPr>
          <w:szCs w:val="22"/>
        </w:rPr>
        <w:t xml:space="preserve">, to remind you and medical staff about abacavir hypersensitivity. </w:t>
      </w:r>
      <w:r w:rsidRPr="00E43737">
        <w:rPr>
          <w:b/>
          <w:szCs w:val="22"/>
        </w:rPr>
        <w:t>Detach this card and keep it with you at all times</w:t>
      </w:r>
      <w:r w:rsidRPr="00E43737">
        <w:rPr>
          <w:szCs w:val="22"/>
        </w:rPr>
        <w:t>.</w:t>
      </w:r>
    </w:p>
    <w:p w14:paraId="360A536D" w14:textId="77777777" w:rsidR="00E84D92" w:rsidRPr="00E43737" w:rsidRDefault="00E84D92" w:rsidP="00845540">
      <w:pPr>
        <w:numPr>
          <w:ilvl w:val="12"/>
          <w:numId w:val="0"/>
        </w:numPr>
        <w:ind w:right="-2"/>
        <w:rPr>
          <w:color w:val="000000"/>
          <w:szCs w:val="22"/>
        </w:rPr>
      </w:pPr>
    </w:p>
    <w:p w14:paraId="452F4A00" w14:textId="77777777" w:rsidR="00E84D92" w:rsidRPr="00E43737" w:rsidRDefault="004B639A" w:rsidP="00845540">
      <w:pPr>
        <w:numPr>
          <w:ilvl w:val="12"/>
          <w:numId w:val="0"/>
        </w:numPr>
        <w:spacing w:after="120"/>
        <w:rPr>
          <w:color w:val="000000"/>
          <w:szCs w:val="22"/>
        </w:rPr>
      </w:pPr>
      <w:r>
        <w:rPr>
          <w:b/>
          <w:color w:val="000000"/>
          <w:szCs w:val="22"/>
        </w:rPr>
        <w:t>What is i</w:t>
      </w:r>
      <w:r w:rsidR="00E84D92" w:rsidRPr="00E43737">
        <w:rPr>
          <w:b/>
          <w:color w:val="000000"/>
          <w:szCs w:val="22"/>
        </w:rPr>
        <w:t>n this leaflet</w:t>
      </w:r>
      <w:r w:rsidR="00E84D92" w:rsidRPr="00E43737">
        <w:rPr>
          <w:color w:val="000000"/>
          <w:szCs w:val="22"/>
        </w:rPr>
        <w:t xml:space="preserve"> </w:t>
      </w:r>
    </w:p>
    <w:p w14:paraId="4236ADD4" w14:textId="77777777" w:rsidR="00E84D92" w:rsidRPr="00E43737" w:rsidRDefault="00E84D92" w:rsidP="00845540">
      <w:pPr>
        <w:numPr>
          <w:ilvl w:val="12"/>
          <w:numId w:val="0"/>
        </w:numPr>
        <w:ind w:left="567" w:right="-29" w:hanging="567"/>
        <w:rPr>
          <w:color w:val="000000"/>
          <w:szCs w:val="22"/>
        </w:rPr>
      </w:pPr>
      <w:r w:rsidRPr="00E43737">
        <w:rPr>
          <w:color w:val="000000"/>
          <w:szCs w:val="22"/>
        </w:rPr>
        <w:t>1.</w:t>
      </w:r>
      <w:r w:rsidRPr="00E43737">
        <w:rPr>
          <w:color w:val="000000"/>
          <w:szCs w:val="22"/>
        </w:rPr>
        <w:tab/>
        <w:t xml:space="preserve">What </w:t>
      </w:r>
      <w:proofErr w:type="spellStart"/>
      <w:r w:rsidRPr="00E43737">
        <w:rPr>
          <w:color w:val="000000"/>
          <w:szCs w:val="22"/>
        </w:rPr>
        <w:t>Kivexa</w:t>
      </w:r>
      <w:proofErr w:type="spellEnd"/>
      <w:r w:rsidRPr="00E43737">
        <w:rPr>
          <w:color w:val="000000"/>
          <w:szCs w:val="22"/>
        </w:rPr>
        <w:t xml:space="preserve"> is and what it is used for</w:t>
      </w:r>
    </w:p>
    <w:p w14:paraId="46B770F6" w14:textId="77777777" w:rsidR="00E84D92" w:rsidRPr="00E43737" w:rsidRDefault="00E84D92" w:rsidP="00845540">
      <w:pPr>
        <w:numPr>
          <w:ilvl w:val="12"/>
          <w:numId w:val="0"/>
        </w:numPr>
        <w:ind w:left="567" w:right="-29" w:hanging="567"/>
        <w:rPr>
          <w:color w:val="000000"/>
          <w:szCs w:val="22"/>
        </w:rPr>
      </w:pPr>
      <w:r w:rsidRPr="00E43737">
        <w:rPr>
          <w:color w:val="000000"/>
          <w:szCs w:val="22"/>
        </w:rPr>
        <w:t>2.</w:t>
      </w:r>
      <w:r w:rsidRPr="00E43737">
        <w:rPr>
          <w:color w:val="000000"/>
          <w:szCs w:val="22"/>
        </w:rPr>
        <w:tab/>
      </w:r>
      <w:r w:rsidR="004B639A">
        <w:rPr>
          <w:color w:val="000000"/>
          <w:szCs w:val="22"/>
        </w:rPr>
        <w:t>What you need to know b</w:t>
      </w:r>
      <w:r w:rsidRPr="00E43737">
        <w:rPr>
          <w:color w:val="000000"/>
          <w:szCs w:val="22"/>
        </w:rPr>
        <w:t xml:space="preserve">efore you take </w:t>
      </w:r>
      <w:proofErr w:type="spellStart"/>
      <w:r w:rsidRPr="00E43737">
        <w:rPr>
          <w:color w:val="000000"/>
          <w:szCs w:val="22"/>
        </w:rPr>
        <w:t>Kivexa</w:t>
      </w:r>
      <w:proofErr w:type="spellEnd"/>
    </w:p>
    <w:p w14:paraId="06756A22" w14:textId="77777777" w:rsidR="00E84D92" w:rsidRPr="00E43737" w:rsidRDefault="00E84D92" w:rsidP="00845540">
      <w:pPr>
        <w:numPr>
          <w:ilvl w:val="12"/>
          <w:numId w:val="0"/>
        </w:numPr>
        <w:ind w:left="567" w:right="-29" w:hanging="567"/>
        <w:rPr>
          <w:color w:val="000000"/>
          <w:szCs w:val="22"/>
        </w:rPr>
      </w:pPr>
      <w:r w:rsidRPr="00E43737">
        <w:rPr>
          <w:color w:val="000000"/>
          <w:szCs w:val="22"/>
        </w:rPr>
        <w:t>3.</w:t>
      </w:r>
      <w:r w:rsidRPr="00E43737">
        <w:rPr>
          <w:color w:val="000000"/>
          <w:szCs w:val="22"/>
        </w:rPr>
        <w:tab/>
        <w:t xml:space="preserve">How to take </w:t>
      </w:r>
      <w:proofErr w:type="spellStart"/>
      <w:r w:rsidRPr="00E43737">
        <w:rPr>
          <w:color w:val="000000"/>
          <w:szCs w:val="22"/>
        </w:rPr>
        <w:t>Kivexa</w:t>
      </w:r>
      <w:proofErr w:type="spellEnd"/>
    </w:p>
    <w:p w14:paraId="617548E1" w14:textId="77777777" w:rsidR="00E84D92" w:rsidRPr="00E43737" w:rsidRDefault="00E84D92" w:rsidP="00845540">
      <w:pPr>
        <w:numPr>
          <w:ilvl w:val="12"/>
          <w:numId w:val="0"/>
        </w:numPr>
        <w:ind w:left="567" w:right="-29" w:hanging="567"/>
        <w:rPr>
          <w:color w:val="000000"/>
          <w:szCs w:val="22"/>
        </w:rPr>
      </w:pPr>
      <w:r w:rsidRPr="00E43737">
        <w:rPr>
          <w:color w:val="000000"/>
          <w:szCs w:val="22"/>
        </w:rPr>
        <w:t>4.</w:t>
      </w:r>
      <w:r w:rsidRPr="00E43737">
        <w:rPr>
          <w:color w:val="000000"/>
          <w:szCs w:val="22"/>
        </w:rPr>
        <w:tab/>
        <w:t>Possible side effects</w:t>
      </w:r>
    </w:p>
    <w:p w14:paraId="6B79D838" w14:textId="77777777" w:rsidR="00E84D92" w:rsidRPr="00E43737" w:rsidRDefault="00E84D92" w:rsidP="00845540">
      <w:pPr>
        <w:numPr>
          <w:ilvl w:val="12"/>
          <w:numId w:val="0"/>
        </w:numPr>
        <w:ind w:left="567" w:right="-29" w:hanging="567"/>
        <w:rPr>
          <w:color w:val="000000"/>
          <w:szCs w:val="22"/>
        </w:rPr>
      </w:pPr>
      <w:r w:rsidRPr="00E43737">
        <w:rPr>
          <w:color w:val="000000"/>
          <w:szCs w:val="22"/>
        </w:rPr>
        <w:t>5.</w:t>
      </w:r>
      <w:r w:rsidRPr="00E43737">
        <w:rPr>
          <w:color w:val="000000"/>
          <w:szCs w:val="22"/>
        </w:rPr>
        <w:tab/>
        <w:t xml:space="preserve">How to store </w:t>
      </w:r>
      <w:proofErr w:type="spellStart"/>
      <w:r w:rsidRPr="00E43737">
        <w:rPr>
          <w:color w:val="000000"/>
          <w:szCs w:val="22"/>
        </w:rPr>
        <w:t>Kivexa</w:t>
      </w:r>
      <w:proofErr w:type="spellEnd"/>
      <w:r w:rsidRPr="00E43737">
        <w:rPr>
          <w:color w:val="000000"/>
          <w:szCs w:val="22"/>
        </w:rPr>
        <w:t xml:space="preserve"> </w:t>
      </w:r>
    </w:p>
    <w:p w14:paraId="3C68DF8B" w14:textId="77777777" w:rsidR="00E84D92" w:rsidRPr="00E43737" w:rsidRDefault="00E84D92" w:rsidP="00845540">
      <w:pPr>
        <w:numPr>
          <w:ilvl w:val="12"/>
          <w:numId w:val="0"/>
        </w:numPr>
        <w:ind w:left="567" w:right="-29" w:hanging="567"/>
        <w:rPr>
          <w:color w:val="000000"/>
          <w:szCs w:val="22"/>
        </w:rPr>
      </w:pPr>
      <w:r w:rsidRPr="00E43737">
        <w:rPr>
          <w:color w:val="000000"/>
          <w:szCs w:val="22"/>
        </w:rPr>
        <w:t>6.</w:t>
      </w:r>
      <w:r w:rsidRPr="00E43737">
        <w:rPr>
          <w:color w:val="000000"/>
          <w:szCs w:val="22"/>
        </w:rPr>
        <w:tab/>
      </w:r>
      <w:r w:rsidR="004B639A">
        <w:rPr>
          <w:color w:val="000000"/>
          <w:szCs w:val="22"/>
        </w:rPr>
        <w:t xml:space="preserve">Contents of the pack and other </w:t>
      </w:r>
      <w:r w:rsidRPr="00E43737">
        <w:rPr>
          <w:color w:val="000000"/>
          <w:szCs w:val="22"/>
        </w:rPr>
        <w:t>information</w:t>
      </w:r>
    </w:p>
    <w:p w14:paraId="1E54B36F" w14:textId="25F66A90" w:rsidR="00E84D92" w:rsidRDefault="00E84D92" w:rsidP="00845540">
      <w:pPr>
        <w:rPr>
          <w:b/>
          <w:szCs w:val="22"/>
        </w:rPr>
      </w:pPr>
    </w:p>
    <w:p w14:paraId="7962E6DB" w14:textId="77777777" w:rsidR="004B6A8B" w:rsidRPr="00E43737" w:rsidRDefault="004B6A8B" w:rsidP="00845540">
      <w:pPr>
        <w:rPr>
          <w:b/>
          <w:szCs w:val="22"/>
        </w:rPr>
      </w:pPr>
    </w:p>
    <w:p w14:paraId="32747E4B" w14:textId="23D9C8D9" w:rsidR="00844083" w:rsidRDefault="004B639A" w:rsidP="00844083">
      <w:pPr>
        <w:numPr>
          <w:ilvl w:val="0"/>
          <w:numId w:val="14"/>
        </w:numPr>
        <w:ind w:right="-2"/>
        <w:rPr>
          <w:b/>
          <w:color w:val="000000"/>
          <w:szCs w:val="22"/>
        </w:rPr>
      </w:pPr>
      <w:r>
        <w:rPr>
          <w:b/>
          <w:color w:val="000000"/>
          <w:szCs w:val="22"/>
        </w:rPr>
        <w:t xml:space="preserve">What </w:t>
      </w:r>
      <w:proofErr w:type="spellStart"/>
      <w:r>
        <w:rPr>
          <w:b/>
          <w:color w:val="000000"/>
          <w:szCs w:val="22"/>
        </w:rPr>
        <w:t>Kivexa</w:t>
      </w:r>
      <w:proofErr w:type="spellEnd"/>
      <w:r>
        <w:rPr>
          <w:b/>
          <w:color w:val="000000"/>
          <w:szCs w:val="22"/>
        </w:rPr>
        <w:t xml:space="preserve"> is and what it is used for</w:t>
      </w:r>
    </w:p>
    <w:p w14:paraId="3A1DDC56" w14:textId="77777777" w:rsidR="00E84D92" w:rsidRPr="00E43737" w:rsidRDefault="00E84D92" w:rsidP="00845540">
      <w:pPr>
        <w:ind w:right="-2"/>
        <w:rPr>
          <w:color w:val="000000"/>
          <w:szCs w:val="22"/>
        </w:rPr>
      </w:pPr>
    </w:p>
    <w:p w14:paraId="269AA7F6" w14:textId="73E3A892" w:rsidR="00E84D92" w:rsidRPr="00E43737" w:rsidRDefault="00E84D92" w:rsidP="00845540">
      <w:pPr>
        <w:rPr>
          <w:szCs w:val="22"/>
        </w:rPr>
      </w:pPr>
      <w:proofErr w:type="spellStart"/>
      <w:r w:rsidRPr="00E43737">
        <w:rPr>
          <w:b/>
          <w:szCs w:val="22"/>
        </w:rPr>
        <w:t>Kivexa</w:t>
      </w:r>
      <w:proofErr w:type="spellEnd"/>
      <w:r w:rsidRPr="00E43737">
        <w:rPr>
          <w:b/>
          <w:szCs w:val="22"/>
        </w:rPr>
        <w:t xml:space="preserve"> is </w:t>
      </w:r>
      <w:r w:rsidRPr="009F1CE3">
        <w:rPr>
          <w:b/>
          <w:szCs w:val="22"/>
        </w:rPr>
        <w:t>used to treat HIV (human immunodeficiency virus) infection in adults</w:t>
      </w:r>
      <w:r w:rsidR="00C0120E" w:rsidRPr="009F1CE3">
        <w:rPr>
          <w:b/>
          <w:szCs w:val="22"/>
        </w:rPr>
        <w:t>, adolescents</w:t>
      </w:r>
      <w:r w:rsidR="005C6359" w:rsidRPr="009F1CE3">
        <w:rPr>
          <w:b/>
          <w:szCs w:val="22"/>
        </w:rPr>
        <w:t xml:space="preserve"> and in children </w:t>
      </w:r>
      <w:r w:rsidR="001A68F3" w:rsidRPr="009F1CE3">
        <w:rPr>
          <w:b/>
          <w:szCs w:val="22"/>
        </w:rPr>
        <w:t>weighing at least 25</w:t>
      </w:r>
      <w:ins w:id="120" w:author="Author">
        <w:r w:rsidR="008E2931">
          <w:rPr>
            <w:b/>
            <w:szCs w:val="22"/>
          </w:rPr>
          <w:t> </w:t>
        </w:r>
      </w:ins>
      <w:del w:id="121" w:author="Author">
        <w:r w:rsidR="001A68F3" w:rsidRPr="009F1CE3" w:rsidDel="008E2931">
          <w:rPr>
            <w:b/>
            <w:szCs w:val="22"/>
          </w:rPr>
          <w:delText xml:space="preserve"> </w:delText>
        </w:r>
      </w:del>
      <w:r w:rsidR="001A68F3" w:rsidRPr="009F1CE3">
        <w:rPr>
          <w:b/>
          <w:szCs w:val="22"/>
        </w:rPr>
        <w:t>kg.</w:t>
      </w:r>
      <w:r w:rsidR="001A68F3">
        <w:rPr>
          <w:b/>
          <w:szCs w:val="22"/>
        </w:rPr>
        <w:t xml:space="preserve"> </w:t>
      </w:r>
    </w:p>
    <w:p w14:paraId="162A3E3E" w14:textId="77777777" w:rsidR="00E84D92" w:rsidRPr="00E43737" w:rsidRDefault="00E84D92" w:rsidP="00845540">
      <w:pPr>
        <w:rPr>
          <w:szCs w:val="22"/>
        </w:rPr>
      </w:pPr>
    </w:p>
    <w:p w14:paraId="6DA29B00" w14:textId="77777777" w:rsidR="00E84D92" w:rsidRPr="00E43737" w:rsidRDefault="00E84D92" w:rsidP="00845540">
      <w:pPr>
        <w:rPr>
          <w:szCs w:val="22"/>
        </w:rPr>
      </w:pPr>
      <w:proofErr w:type="spellStart"/>
      <w:r w:rsidRPr="00E43737">
        <w:rPr>
          <w:szCs w:val="22"/>
        </w:rPr>
        <w:t>Kivexa</w:t>
      </w:r>
      <w:proofErr w:type="spellEnd"/>
      <w:r w:rsidRPr="00E43737">
        <w:rPr>
          <w:szCs w:val="22"/>
        </w:rPr>
        <w:t xml:space="preserve"> contains two active ingredients that are used to treat HIV infection: abacavir and lamivudine.  These belong to a group of anti-retroviral medicines called </w:t>
      </w:r>
      <w:r w:rsidRPr="00E43737">
        <w:rPr>
          <w:i/>
          <w:szCs w:val="22"/>
        </w:rPr>
        <w:t>nucleoside analogue reverse transcriptase inhibitors (NRTIs)</w:t>
      </w:r>
      <w:r w:rsidRPr="00E43737">
        <w:rPr>
          <w:szCs w:val="22"/>
        </w:rPr>
        <w:t>.</w:t>
      </w:r>
    </w:p>
    <w:p w14:paraId="12213DF9" w14:textId="77777777" w:rsidR="00E84D92" w:rsidRPr="00E43737" w:rsidRDefault="00E84D92" w:rsidP="00845540">
      <w:pPr>
        <w:rPr>
          <w:szCs w:val="22"/>
        </w:rPr>
      </w:pPr>
    </w:p>
    <w:p w14:paraId="20532D62" w14:textId="77777777" w:rsidR="00E84D92" w:rsidRPr="00E43737" w:rsidRDefault="00E84D92" w:rsidP="00845540">
      <w:pPr>
        <w:rPr>
          <w:szCs w:val="22"/>
        </w:rPr>
      </w:pPr>
      <w:proofErr w:type="spellStart"/>
      <w:r w:rsidRPr="00E43737">
        <w:rPr>
          <w:szCs w:val="22"/>
        </w:rPr>
        <w:t>Kivexa</w:t>
      </w:r>
      <w:proofErr w:type="spellEnd"/>
      <w:r w:rsidRPr="00E43737">
        <w:rPr>
          <w:szCs w:val="22"/>
        </w:rPr>
        <w:t xml:space="preserve"> does not completely cure HIV infection; it reduces the amount of virus in your body, and keeps it at a low level. It also increases the CD4 cell count in your blood. CD4 cells are a type of white blood cells that are important in helping your body to fight infection.</w:t>
      </w:r>
    </w:p>
    <w:p w14:paraId="3200DDB9" w14:textId="77777777" w:rsidR="00E84D92" w:rsidRPr="00E43737" w:rsidRDefault="00E84D92" w:rsidP="00845540">
      <w:pPr>
        <w:rPr>
          <w:szCs w:val="22"/>
        </w:rPr>
      </w:pPr>
      <w:r w:rsidRPr="00E43737">
        <w:rPr>
          <w:szCs w:val="22"/>
        </w:rPr>
        <w:t xml:space="preserve"> </w:t>
      </w:r>
    </w:p>
    <w:p w14:paraId="6646C2DE" w14:textId="623F69E0" w:rsidR="00E84D92" w:rsidRDefault="00E84D92" w:rsidP="00845540">
      <w:pPr>
        <w:ind w:right="-34"/>
        <w:rPr>
          <w:szCs w:val="22"/>
        </w:rPr>
      </w:pPr>
      <w:r w:rsidRPr="00E43737">
        <w:rPr>
          <w:szCs w:val="22"/>
        </w:rPr>
        <w:t xml:space="preserve">Not everyone responds to treatment with </w:t>
      </w:r>
      <w:proofErr w:type="spellStart"/>
      <w:r w:rsidRPr="00E43737">
        <w:rPr>
          <w:szCs w:val="22"/>
        </w:rPr>
        <w:t>Kivexa</w:t>
      </w:r>
      <w:proofErr w:type="spellEnd"/>
      <w:r w:rsidRPr="00E43737">
        <w:rPr>
          <w:szCs w:val="22"/>
        </w:rPr>
        <w:t xml:space="preserve"> in the same way. Your doctor will monitor the effectiveness of your treatment.</w:t>
      </w:r>
    </w:p>
    <w:p w14:paraId="35CD9C34" w14:textId="77777777" w:rsidR="004B6A8B" w:rsidRPr="00E43737" w:rsidRDefault="004B6A8B" w:rsidP="00845540">
      <w:pPr>
        <w:ind w:right="-34"/>
        <w:rPr>
          <w:color w:val="000000"/>
          <w:szCs w:val="22"/>
        </w:rPr>
      </w:pPr>
    </w:p>
    <w:p w14:paraId="43AEB57C" w14:textId="77777777" w:rsidR="00E84D92" w:rsidRPr="00E43737" w:rsidRDefault="00E84D92" w:rsidP="00845540">
      <w:pPr>
        <w:rPr>
          <w:color w:val="000000"/>
          <w:szCs w:val="22"/>
        </w:rPr>
      </w:pPr>
    </w:p>
    <w:p w14:paraId="20753309" w14:textId="77777777" w:rsidR="00844083" w:rsidRPr="00B30B7B" w:rsidRDefault="004B639A" w:rsidP="005C79B4">
      <w:pPr>
        <w:pStyle w:val="ListParagraph"/>
        <w:keepNext/>
        <w:numPr>
          <w:ilvl w:val="0"/>
          <w:numId w:val="14"/>
        </w:numPr>
        <w:ind w:right="-2"/>
        <w:rPr>
          <w:rFonts w:ascii="Times New Roman" w:hAnsi="Times New Roman"/>
          <w:b/>
          <w:color w:val="000000"/>
        </w:rPr>
      </w:pPr>
      <w:r w:rsidRPr="00B30B7B">
        <w:rPr>
          <w:rFonts w:ascii="Times New Roman" w:hAnsi="Times New Roman"/>
          <w:b/>
          <w:color w:val="000000"/>
        </w:rPr>
        <w:lastRenderedPageBreak/>
        <w:t xml:space="preserve">What you need to know before you take </w:t>
      </w:r>
      <w:proofErr w:type="spellStart"/>
      <w:r w:rsidRPr="00B30B7B">
        <w:rPr>
          <w:rFonts w:ascii="Times New Roman" w:hAnsi="Times New Roman"/>
          <w:b/>
          <w:color w:val="000000"/>
        </w:rPr>
        <w:t>Kivexa</w:t>
      </w:r>
      <w:proofErr w:type="spellEnd"/>
      <w:r w:rsidR="00E84D92" w:rsidRPr="00B30B7B">
        <w:rPr>
          <w:rFonts w:ascii="Times New Roman" w:hAnsi="Times New Roman"/>
          <w:b/>
          <w:color w:val="000000"/>
        </w:rPr>
        <w:t xml:space="preserve"> </w:t>
      </w:r>
    </w:p>
    <w:p w14:paraId="4B33A3B4" w14:textId="77777777" w:rsidR="00E84D92" w:rsidRPr="00E43737" w:rsidRDefault="00E84D92" w:rsidP="00845540">
      <w:pPr>
        <w:keepNext/>
        <w:jc w:val="center"/>
        <w:rPr>
          <w:color w:val="000000"/>
          <w:szCs w:val="22"/>
        </w:rPr>
      </w:pPr>
      <w:r w:rsidRPr="00E43737">
        <w:rPr>
          <w:b/>
          <w:color w:val="000000"/>
          <w:szCs w:val="22"/>
        </w:rPr>
        <w:t xml:space="preserve"> </w:t>
      </w:r>
    </w:p>
    <w:p w14:paraId="171C1C84" w14:textId="77777777" w:rsidR="00E84D92" w:rsidRPr="00E43737" w:rsidRDefault="00E84D92" w:rsidP="00845540">
      <w:pPr>
        <w:keepNext/>
        <w:rPr>
          <w:b/>
          <w:szCs w:val="22"/>
        </w:rPr>
      </w:pPr>
      <w:r w:rsidRPr="00E43737">
        <w:rPr>
          <w:b/>
          <w:szCs w:val="22"/>
        </w:rPr>
        <w:t>Do</w:t>
      </w:r>
      <w:r w:rsidR="008B162C">
        <w:rPr>
          <w:b/>
          <w:szCs w:val="22"/>
        </w:rPr>
        <w:t xml:space="preserve"> </w:t>
      </w:r>
      <w:r w:rsidRPr="00E43737">
        <w:rPr>
          <w:b/>
          <w:szCs w:val="22"/>
        </w:rPr>
        <w:t>n</w:t>
      </w:r>
      <w:r w:rsidR="008B162C">
        <w:rPr>
          <w:b/>
          <w:szCs w:val="22"/>
        </w:rPr>
        <w:t>o</w:t>
      </w:r>
      <w:r w:rsidRPr="00E43737">
        <w:rPr>
          <w:b/>
          <w:szCs w:val="22"/>
        </w:rPr>
        <w:t xml:space="preserve">t take </w:t>
      </w:r>
      <w:proofErr w:type="spellStart"/>
      <w:r w:rsidRPr="00E43737">
        <w:rPr>
          <w:b/>
          <w:szCs w:val="22"/>
        </w:rPr>
        <w:t>Kivexa</w:t>
      </w:r>
      <w:proofErr w:type="spellEnd"/>
      <w:r w:rsidRPr="00E43737">
        <w:rPr>
          <w:b/>
          <w:szCs w:val="22"/>
        </w:rPr>
        <w:t>:</w:t>
      </w:r>
    </w:p>
    <w:p w14:paraId="2C7EAB8D" w14:textId="77777777" w:rsidR="00844083" w:rsidRDefault="00516CD6" w:rsidP="00A53B93">
      <w:pPr>
        <w:keepNext/>
        <w:numPr>
          <w:ilvl w:val="0"/>
          <w:numId w:val="19"/>
        </w:numPr>
        <w:tabs>
          <w:tab w:val="clear" w:pos="567"/>
          <w:tab w:val="left" w:pos="426"/>
        </w:tabs>
        <w:spacing w:line="240" w:lineRule="auto"/>
        <w:ind w:left="924" w:hanging="357"/>
        <w:rPr>
          <w:i/>
          <w:szCs w:val="22"/>
        </w:rPr>
      </w:pPr>
      <w:r>
        <w:rPr>
          <w:szCs w:val="22"/>
        </w:rPr>
        <w:t>if you a</w:t>
      </w:r>
      <w:r w:rsidR="00E84D92" w:rsidRPr="00E43737">
        <w:rPr>
          <w:szCs w:val="22"/>
        </w:rPr>
        <w:t xml:space="preserve">re </w:t>
      </w:r>
      <w:r w:rsidR="00E84D92" w:rsidRPr="00E43737">
        <w:rPr>
          <w:b/>
          <w:szCs w:val="22"/>
        </w:rPr>
        <w:t>allergic</w:t>
      </w:r>
      <w:r w:rsidR="00E84D92" w:rsidRPr="00E43737">
        <w:rPr>
          <w:noProof/>
          <w:szCs w:val="22"/>
        </w:rPr>
        <w:t xml:space="preserve"> </w:t>
      </w:r>
      <w:r w:rsidR="00E84D92" w:rsidRPr="00E43737">
        <w:rPr>
          <w:i/>
          <w:szCs w:val="22"/>
        </w:rPr>
        <w:t>(hypersensitive)</w:t>
      </w:r>
      <w:r w:rsidR="00E84D92" w:rsidRPr="00E43737">
        <w:rPr>
          <w:szCs w:val="22"/>
        </w:rPr>
        <w:t xml:space="preserve"> to abacavir (or any other medicine containing abacavir — (e.g. </w:t>
      </w:r>
      <w:proofErr w:type="spellStart"/>
      <w:r w:rsidR="00E84D92" w:rsidRPr="00E43737">
        <w:rPr>
          <w:b/>
          <w:szCs w:val="22"/>
        </w:rPr>
        <w:t>Trizivir</w:t>
      </w:r>
      <w:proofErr w:type="spellEnd"/>
      <w:r w:rsidR="007C3D41">
        <w:rPr>
          <w:b/>
          <w:szCs w:val="22"/>
        </w:rPr>
        <w:t xml:space="preserve">, </w:t>
      </w:r>
      <w:proofErr w:type="spellStart"/>
      <w:r w:rsidR="007C3D41">
        <w:rPr>
          <w:b/>
          <w:szCs w:val="22"/>
        </w:rPr>
        <w:t>Triumeq</w:t>
      </w:r>
      <w:proofErr w:type="spellEnd"/>
      <w:r w:rsidR="00E84D92" w:rsidRPr="00E43737">
        <w:rPr>
          <w:szCs w:val="22"/>
        </w:rPr>
        <w:t xml:space="preserve"> or </w:t>
      </w:r>
      <w:proofErr w:type="spellStart"/>
      <w:r w:rsidR="00E84D92" w:rsidRPr="00E43737">
        <w:rPr>
          <w:b/>
          <w:szCs w:val="22"/>
        </w:rPr>
        <w:t>Ziagen</w:t>
      </w:r>
      <w:proofErr w:type="spellEnd"/>
      <w:r w:rsidR="00E84D92" w:rsidRPr="00E43737">
        <w:rPr>
          <w:szCs w:val="22"/>
        </w:rPr>
        <w:t xml:space="preserve">), lamivudine or any of the other ingredients of </w:t>
      </w:r>
      <w:r w:rsidR="00D03B4C">
        <w:rPr>
          <w:szCs w:val="22"/>
        </w:rPr>
        <w:t>this medicine</w:t>
      </w:r>
      <w:r w:rsidR="00E84D92" w:rsidRPr="00D03B4C">
        <w:rPr>
          <w:szCs w:val="22"/>
        </w:rPr>
        <w:t xml:space="preserve"> (listed in Section 6)</w:t>
      </w:r>
    </w:p>
    <w:p w14:paraId="12881186" w14:textId="77777777" w:rsidR="00E84D92" w:rsidRPr="00E43737" w:rsidRDefault="00E84D92" w:rsidP="00A53B93">
      <w:pPr>
        <w:pStyle w:val="Warning"/>
        <w:keepNext/>
        <w:numPr>
          <w:ilvl w:val="0"/>
          <w:numId w:val="0"/>
        </w:numPr>
        <w:tabs>
          <w:tab w:val="clear" w:pos="851"/>
        </w:tabs>
        <w:spacing w:before="0"/>
        <w:ind w:left="924" w:hanging="357"/>
        <w:rPr>
          <w:szCs w:val="22"/>
        </w:rPr>
      </w:pPr>
      <w:r w:rsidRPr="00E43737">
        <w:rPr>
          <w:b/>
          <w:szCs w:val="22"/>
        </w:rPr>
        <w:t>Carefully read all</w:t>
      </w:r>
      <w:r w:rsidR="009A411D">
        <w:rPr>
          <w:b/>
          <w:szCs w:val="22"/>
        </w:rPr>
        <w:t xml:space="preserve"> the</w:t>
      </w:r>
      <w:r w:rsidRPr="00E43737">
        <w:rPr>
          <w:b/>
          <w:szCs w:val="22"/>
        </w:rPr>
        <w:t xml:space="preserve"> information about hypersensitivity reactions in Section 4</w:t>
      </w:r>
      <w:r w:rsidRPr="00E43737">
        <w:rPr>
          <w:szCs w:val="22"/>
        </w:rPr>
        <w:t>.</w:t>
      </w:r>
    </w:p>
    <w:p w14:paraId="0914F83B" w14:textId="77777777" w:rsidR="00E84D92" w:rsidRPr="00E43737" w:rsidRDefault="00E84D92" w:rsidP="00A53B93">
      <w:pPr>
        <w:spacing w:line="240" w:lineRule="auto"/>
        <w:ind w:left="924" w:hanging="357"/>
        <w:rPr>
          <w:i/>
          <w:szCs w:val="22"/>
        </w:rPr>
      </w:pPr>
      <w:r w:rsidRPr="00E43737">
        <w:rPr>
          <w:b/>
          <w:szCs w:val="22"/>
        </w:rPr>
        <w:t>Check with your doctor</w:t>
      </w:r>
      <w:r w:rsidRPr="00E43737">
        <w:rPr>
          <w:szCs w:val="22"/>
        </w:rPr>
        <w:t xml:space="preserve"> if you </w:t>
      </w:r>
      <w:r w:rsidR="00850D2F" w:rsidRPr="00E43737">
        <w:rPr>
          <w:szCs w:val="22"/>
        </w:rPr>
        <w:t xml:space="preserve">think </w:t>
      </w:r>
      <w:r w:rsidR="00850D2F">
        <w:rPr>
          <w:szCs w:val="22"/>
        </w:rPr>
        <w:t>this</w:t>
      </w:r>
      <w:r w:rsidR="00BF18DD">
        <w:rPr>
          <w:szCs w:val="22"/>
        </w:rPr>
        <w:t xml:space="preserve"> applies</w:t>
      </w:r>
      <w:r w:rsidRPr="00E43737">
        <w:rPr>
          <w:szCs w:val="22"/>
        </w:rPr>
        <w:t xml:space="preserve"> to you. </w:t>
      </w:r>
      <w:r w:rsidRPr="00E43737">
        <w:rPr>
          <w:b/>
          <w:szCs w:val="22"/>
        </w:rPr>
        <w:t>Do</w:t>
      </w:r>
      <w:r w:rsidR="003D7A9D">
        <w:rPr>
          <w:b/>
          <w:szCs w:val="22"/>
        </w:rPr>
        <w:t xml:space="preserve"> </w:t>
      </w:r>
      <w:r w:rsidRPr="00E43737">
        <w:rPr>
          <w:b/>
          <w:szCs w:val="22"/>
        </w:rPr>
        <w:t>n</w:t>
      </w:r>
      <w:r w:rsidR="003D7A9D">
        <w:rPr>
          <w:b/>
          <w:szCs w:val="22"/>
        </w:rPr>
        <w:t>o</w:t>
      </w:r>
      <w:r w:rsidRPr="00E43737">
        <w:rPr>
          <w:b/>
          <w:szCs w:val="22"/>
        </w:rPr>
        <w:t xml:space="preserve">t take </w:t>
      </w:r>
      <w:proofErr w:type="spellStart"/>
      <w:r w:rsidRPr="00E43737">
        <w:rPr>
          <w:b/>
          <w:szCs w:val="22"/>
        </w:rPr>
        <w:t>Kivexa</w:t>
      </w:r>
      <w:proofErr w:type="spellEnd"/>
    </w:p>
    <w:p w14:paraId="0483ABE8" w14:textId="77777777" w:rsidR="00E84D92" w:rsidRPr="00E43737" w:rsidRDefault="00E84D92" w:rsidP="00845540">
      <w:pPr>
        <w:spacing w:after="120"/>
        <w:ind w:right="-34"/>
        <w:rPr>
          <w:b/>
          <w:color w:val="000000"/>
          <w:szCs w:val="22"/>
        </w:rPr>
      </w:pPr>
      <w:r w:rsidRPr="00E43737">
        <w:rPr>
          <w:b/>
          <w:color w:val="000000"/>
          <w:szCs w:val="22"/>
        </w:rPr>
        <w:t xml:space="preserve">Take special care with </w:t>
      </w:r>
      <w:proofErr w:type="spellStart"/>
      <w:r w:rsidRPr="00E43737">
        <w:rPr>
          <w:b/>
          <w:color w:val="000000"/>
          <w:szCs w:val="22"/>
        </w:rPr>
        <w:t>Kivexa</w:t>
      </w:r>
      <w:proofErr w:type="spellEnd"/>
    </w:p>
    <w:p w14:paraId="4A6686CC" w14:textId="77777777" w:rsidR="00E84D92" w:rsidRDefault="00E84D92" w:rsidP="00845540">
      <w:pPr>
        <w:rPr>
          <w:szCs w:val="22"/>
        </w:rPr>
      </w:pPr>
      <w:r w:rsidRPr="00E43737">
        <w:rPr>
          <w:szCs w:val="22"/>
        </w:rPr>
        <w:t xml:space="preserve">Some people taking </w:t>
      </w:r>
      <w:proofErr w:type="spellStart"/>
      <w:r w:rsidRPr="00E43737">
        <w:rPr>
          <w:szCs w:val="22"/>
        </w:rPr>
        <w:t>Kivexa</w:t>
      </w:r>
      <w:proofErr w:type="spellEnd"/>
      <w:r w:rsidRPr="00E43737">
        <w:rPr>
          <w:szCs w:val="22"/>
        </w:rPr>
        <w:t xml:space="preserve"> or other combination treatments for HIV are more at risk of serious side effects. You need to be aware of the extra risks:</w:t>
      </w:r>
    </w:p>
    <w:p w14:paraId="5A4E1DB2" w14:textId="74FAF18A" w:rsidR="002655C8" w:rsidRPr="002655C8" w:rsidRDefault="00763DE6" w:rsidP="00A53B93">
      <w:pPr>
        <w:numPr>
          <w:ilvl w:val="0"/>
          <w:numId w:val="20"/>
        </w:numPr>
        <w:spacing w:line="240" w:lineRule="auto"/>
        <w:ind w:left="924" w:hanging="357"/>
        <w:rPr>
          <w:i/>
          <w:szCs w:val="22"/>
        </w:rPr>
      </w:pPr>
      <w:r w:rsidRPr="00E43737">
        <w:rPr>
          <w:szCs w:val="22"/>
        </w:rPr>
        <w:t>if you</w:t>
      </w:r>
      <w:r w:rsidRPr="00E43737">
        <w:rPr>
          <w:b/>
          <w:szCs w:val="22"/>
        </w:rPr>
        <w:t xml:space="preserve"> </w:t>
      </w:r>
      <w:r w:rsidRPr="00E43737">
        <w:rPr>
          <w:szCs w:val="22"/>
        </w:rPr>
        <w:t>have</w:t>
      </w:r>
      <w:r>
        <w:rPr>
          <w:b/>
          <w:szCs w:val="22"/>
        </w:rPr>
        <w:t xml:space="preserve"> moderate or </w:t>
      </w:r>
      <w:r w:rsidRPr="00E43737">
        <w:rPr>
          <w:b/>
          <w:szCs w:val="22"/>
        </w:rPr>
        <w:t>severe liver disease</w:t>
      </w:r>
    </w:p>
    <w:p w14:paraId="01D60A7D" w14:textId="5A112AA0" w:rsidR="00844083" w:rsidRDefault="00E84D92" w:rsidP="00A53B93">
      <w:pPr>
        <w:numPr>
          <w:ilvl w:val="0"/>
          <w:numId w:val="22"/>
        </w:numPr>
        <w:tabs>
          <w:tab w:val="clear" w:pos="567"/>
        </w:tabs>
        <w:spacing w:line="240" w:lineRule="auto"/>
        <w:ind w:left="924" w:hanging="357"/>
        <w:rPr>
          <w:szCs w:val="22"/>
        </w:rPr>
      </w:pPr>
      <w:r w:rsidRPr="00E43737">
        <w:rPr>
          <w:szCs w:val="22"/>
        </w:rPr>
        <w:t xml:space="preserve">if you have ever had </w:t>
      </w:r>
      <w:r w:rsidRPr="00E43737">
        <w:rPr>
          <w:b/>
          <w:szCs w:val="22"/>
        </w:rPr>
        <w:t>liver disease,</w:t>
      </w:r>
      <w:r w:rsidRPr="00E43737">
        <w:rPr>
          <w:szCs w:val="22"/>
        </w:rPr>
        <w:t xml:space="preserve"> including hepatitis B or C (if you have hepatitis B infection, do</w:t>
      </w:r>
      <w:r w:rsidR="007C6FB5">
        <w:rPr>
          <w:szCs w:val="22"/>
        </w:rPr>
        <w:t xml:space="preserve"> </w:t>
      </w:r>
      <w:r w:rsidRPr="00E43737">
        <w:rPr>
          <w:szCs w:val="22"/>
        </w:rPr>
        <w:t>n</w:t>
      </w:r>
      <w:r w:rsidR="007C6FB5">
        <w:rPr>
          <w:szCs w:val="22"/>
        </w:rPr>
        <w:t>o</w:t>
      </w:r>
      <w:r w:rsidRPr="00E43737">
        <w:rPr>
          <w:szCs w:val="22"/>
        </w:rPr>
        <w:t xml:space="preserve">t stop </w:t>
      </w:r>
      <w:proofErr w:type="spellStart"/>
      <w:r w:rsidRPr="00E43737">
        <w:rPr>
          <w:szCs w:val="22"/>
        </w:rPr>
        <w:t>Kivexa</w:t>
      </w:r>
      <w:proofErr w:type="spellEnd"/>
      <w:r w:rsidRPr="00E43737">
        <w:rPr>
          <w:szCs w:val="22"/>
        </w:rPr>
        <w:t xml:space="preserve"> without your doctor’s advice, as your hepatitis may come back)</w:t>
      </w:r>
    </w:p>
    <w:p w14:paraId="0B5D0234" w14:textId="77777777" w:rsidR="00844083" w:rsidRDefault="00E84D92" w:rsidP="00A53B93">
      <w:pPr>
        <w:numPr>
          <w:ilvl w:val="0"/>
          <w:numId w:val="22"/>
        </w:numPr>
        <w:tabs>
          <w:tab w:val="clear" w:pos="567"/>
        </w:tabs>
        <w:spacing w:line="240" w:lineRule="auto"/>
        <w:ind w:left="924" w:hanging="357"/>
        <w:rPr>
          <w:szCs w:val="22"/>
        </w:rPr>
      </w:pPr>
      <w:r w:rsidRPr="00E43737">
        <w:rPr>
          <w:szCs w:val="22"/>
        </w:rPr>
        <w:t>if you</w:t>
      </w:r>
      <w:r w:rsidR="007C6FB5">
        <w:rPr>
          <w:szCs w:val="22"/>
        </w:rPr>
        <w:t xml:space="preserve"> a</w:t>
      </w:r>
      <w:r w:rsidRPr="00E43737">
        <w:rPr>
          <w:szCs w:val="22"/>
        </w:rPr>
        <w:t>re seriously</w:t>
      </w:r>
      <w:r w:rsidRPr="00E43737">
        <w:rPr>
          <w:b/>
          <w:szCs w:val="22"/>
        </w:rPr>
        <w:t xml:space="preserve"> overweight</w:t>
      </w:r>
      <w:r w:rsidRPr="00E43737">
        <w:rPr>
          <w:szCs w:val="22"/>
        </w:rPr>
        <w:t xml:space="preserve"> (especially if you</w:t>
      </w:r>
      <w:r w:rsidR="007C6FB5">
        <w:rPr>
          <w:szCs w:val="22"/>
        </w:rPr>
        <w:t xml:space="preserve"> a</w:t>
      </w:r>
      <w:r w:rsidRPr="00E43737">
        <w:rPr>
          <w:szCs w:val="22"/>
        </w:rPr>
        <w:t>re a woman)</w:t>
      </w:r>
    </w:p>
    <w:p w14:paraId="0A2A3F7E" w14:textId="3B0EC8E9" w:rsidR="00844083" w:rsidRPr="00E35CCB" w:rsidRDefault="00C50574" w:rsidP="00A53B93">
      <w:pPr>
        <w:numPr>
          <w:ilvl w:val="0"/>
          <w:numId w:val="22"/>
        </w:numPr>
        <w:spacing w:line="240" w:lineRule="auto"/>
        <w:ind w:left="924" w:hanging="357"/>
        <w:rPr>
          <w:b/>
          <w:szCs w:val="22"/>
        </w:rPr>
      </w:pPr>
      <w:r w:rsidRPr="00E43737">
        <w:rPr>
          <w:szCs w:val="22"/>
        </w:rPr>
        <w:t>if you</w:t>
      </w:r>
      <w:r w:rsidRPr="00E43737">
        <w:rPr>
          <w:b/>
          <w:szCs w:val="22"/>
        </w:rPr>
        <w:t xml:space="preserve"> </w:t>
      </w:r>
      <w:r w:rsidRPr="00E43737">
        <w:rPr>
          <w:szCs w:val="22"/>
        </w:rPr>
        <w:t>have</w:t>
      </w:r>
      <w:r w:rsidRPr="00E43737">
        <w:rPr>
          <w:b/>
          <w:szCs w:val="22"/>
        </w:rPr>
        <w:t xml:space="preserve"> </w:t>
      </w:r>
      <w:r w:rsidR="00FC349B">
        <w:rPr>
          <w:b/>
          <w:szCs w:val="22"/>
        </w:rPr>
        <w:t>a kidney problem</w:t>
      </w:r>
      <w:r w:rsidRPr="00E43737">
        <w:rPr>
          <w:b/>
          <w:color w:val="0000FF"/>
          <w:szCs w:val="22"/>
        </w:rPr>
        <w:t xml:space="preserve"> </w:t>
      </w:r>
    </w:p>
    <w:p w14:paraId="413E6810" w14:textId="77777777" w:rsidR="001D203F" w:rsidRDefault="001D203F" w:rsidP="00A53B93">
      <w:pPr>
        <w:spacing w:line="240" w:lineRule="auto"/>
        <w:ind w:left="924" w:hanging="357"/>
        <w:rPr>
          <w:b/>
          <w:szCs w:val="22"/>
        </w:rPr>
      </w:pPr>
    </w:p>
    <w:p w14:paraId="11D26A88" w14:textId="77777777" w:rsidR="00E84D92" w:rsidRPr="00E43737" w:rsidRDefault="00E84D92" w:rsidP="00A53B93">
      <w:pPr>
        <w:pStyle w:val="Action"/>
        <w:numPr>
          <w:ilvl w:val="0"/>
          <w:numId w:val="0"/>
        </w:numPr>
        <w:spacing w:before="0"/>
        <w:ind w:left="567"/>
        <w:rPr>
          <w:szCs w:val="22"/>
        </w:rPr>
      </w:pPr>
      <w:r w:rsidRPr="00E43737">
        <w:rPr>
          <w:b/>
          <w:szCs w:val="22"/>
        </w:rPr>
        <w:t>Talk to your doctor if any of these apply to you</w:t>
      </w:r>
      <w:r w:rsidR="00D03B4C">
        <w:rPr>
          <w:b/>
          <w:szCs w:val="22"/>
        </w:rPr>
        <w:t xml:space="preserve"> before using </w:t>
      </w:r>
      <w:proofErr w:type="spellStart"/>
      <w:r w:rsidR="00D03B4C">
        <w:rPr>
          <w:b/>
          <w:szCs w:val="22"/>
        </w:rPr>
        <w:t>Kivexa</w:t>
      </w:r>
      <w:proofErr w:type="spellEnd"/>
      <w:r w:rsidR="00D03B4C">
        <w:rPr>
          <w:b/>
          <w:szCs w:val="22"/>
        </w:rPr>
        <w:t>.</w:t>
      </w:r>
      <w:r w:rsidRPr="00E43737">
        <w:rPr>
          <w:szCs w:val="22"/>
        </w:rPr>
        <w:t xml:space="preserve"> You may need extra check-ups, including blood tests, while you</w:t>
      </w:r>
      <w:r w:rsidR="00D904DF">
        <w:rPr>
          <w:szCs w:val="22"/>
        </w:rPr>
        <w:t xml:space="preserve"> </w:t>
      </w:r>
      <w:r w:rsidR="007C6FB5">
        <w:rPr>
          <w:szCs w:val="22"/>
        </w:rPr>
        <w:t>a</w:t>
      </w:r>
      <w:r w:rsidRPr="00E43737">
        <w:rPr>
          <w:szCs w:val="22"/>
        </w:rPr>
        <w:t xml:space="preserve">re taking your medicine. </w:t>
      </w:r>
      <w:r w:rsidRPr="00F07F57">
        <w:rPr>
          <w:b/>
          <w:szCs w:val="22"/>
        </w:rPr>
        <w:t xml:space="preserve">See Section 4 for more information. </w:t>
      </w:r>
    </w:p>
    <w:p w14:paraId="504D9C9B" w14:textId="77777777" w:rsidR="004814AE" w:rsidRDefault="004814AE" w:rsidP="004814AE">
      <w:pPr>
        <w:rPr>
          <w:szCs w:val="22"/>
          <w:u w:val="single"/>
        </w:rPr>
      </w:pPr>
    </w:p>
    <w:p w14:paraId="4C7DB7E8" w14:textId="77777777" w:rsidR="004814AE" w:rsidRPr="00BB4647" w:rsidRDefault="004814AE" w:rsidP="004814AE">
      <w:pPr>
        <w:rPr>
          <w:szCs w:val="22"/>
          <w:u w:val="single"/>
        </w:rPr>
      </w:pPr>
      <w:r w:rsidRPr="00BB4647">
        <w:rPr>
          <w:szCs w:val="22"/>
          <w:u w:val="single"/>
        </w:rPr>
        <w:t>Abacavir hypersensitivity reactions</w:t>
      </w:r>
    </w:p>
    <w:p w14:paraId="0E0511B5" w14:textId="77777777" w:rsidR="004814AE" w:rsidRPr="001437F6" w:rsidRDefault="004814AE" w:rsidP="00A53B93">
      <w:pPr>
        <w:pStyle w:val="Warning"/>
        <w:numPr>
          <w:ilvl w:val="0"/>
          <w:numId w:val="0"/>
        </w:numPr>
        <w:tabs>
          <w:tab w:val="clear" w:pos="567"/>
        </w:tabs>
        <w:spacing w:before="0"/>
        <w:ind w:left="567"/>
        <w:rPr>
          <w:szCs w:val="22"/>
        </w:rPr>
      </w:pPr>
      <w:r>
        <w:rPr>
          <w:szCs w:val="22"/>
        </w:rPr>
        <w:t xml:space="preserve">Even patients who don’t have the HLA-B*5701 gene may still develop </w:t>
      </w:r>
      <w:r w:rsidRPr="001437F6">
        <w:rPr>
          <w:szCs w:val="22"/>
        </w:rPr>
        <w:t xml:space="preserve">a </w:t>
      </w:r>
      <w:r w:rsidRPr="001437F6">
        <w:rPr>
          <w:b/>
          <w:szCs w:val="22"/>
        </w:rPr>
        <w:t>hypersensitivity reaction</w:t>
      </w:r>
      <w:r w:rsidRPr="001437F6">
        <w:rPr>
          <w:szCs w:val="22"/>
        </w:rPr>
        <w:t xml:space="preserve"> (a serious allergic reaction)</w:t>
      </w:r>
    </w:p>
    <w:p w14:paraId="7384F8BC" w14:textId="77777777" w:rsidR="00E84D92" w:rsidRPr="00E43737" w:rsidRDefault="00E84D92" w:rsidP="00845540">
      <w:pPr>
        <w:rPr>
          <w:szCs w:val="22"/>
        </w:rPr>
      </w:pPr>
    </w:p>
    <w:p w14:paraId="4F47360A" w14:textId="77777777" w:rsidR="00E84D92" w:rsidRPr="00E43737" w:rsidRDefault="00E84D92" w:rsidP="00A53B93">
      <w:pPr>
        <w:tabs>
          <w:tab w:val="clear" w:pos="567"/>
        </w:tabs>
        <w:spacing w:line="240" w:lineRule="auto"/>
        <w:ind w:left="567"/>
        <w:rPr>
          <w:szCs w:val="22"/>
        </w:rPr>
      </w:pPr>
      <w:r w:rsidRPr="00E43737">
        <w:rPr>
          <w:b/>
          <w:szCs w:val="22"/>
        </w:rPr>
        <w:t>Carefully read all the information about hypersensitivity reactions in Section 4 of this leaflet.</w:t>
      </w:r>
    </w:p>
    <w:p w14:paraId="79F0ED47" w14:textId="77777777" w:rsidR="00E84D92" w:rsidRPr="00E43737" w:rsidRDefault="00E84D92" w:rsidP="00845540">
      <w:pPr>
        <w:rPr>
          <w:color w:val="000000"/>
          <w:szCs w:val="22"/>
        </w:rPr>
      </w:pPr>
    </w:p>
    <w:p w14:paraId="2ACBC038" w14:textId="390DD260" w:rsidR="00E84D92" w:rsidRPr="00E43737" w:rsidRDefault="009E36E2" w:rsidP="00845540">
      <w:pPr>
        <w:autoSpaceDE w:val="0"/>
        <w:autoSpaceDN w:val="0"/>
        <w:adjustRightInd w:val="0"/>
        <w:rPr>
          <w:b/>
          <w:bCs/>
          <w:color w:val="000000"/>
          <w:szCs w:val="22"/>
          <w:lang w:eastAsia="en-GB"/>
        </w:rPr>
      </w:pPr>
      <w:r>
        <w:rPr>
          <w:b/>
          <w:bCs/>
          <w:color w:val="000000"/>
          <w:szCs w:val="22"/>
          <w:lang w:eastAsia="en-GB"/>
        </w:rPr>
        <w:t>Risk of cardiovascular events</w:t>
      </w:r>
    </w:p>
    <w:p w14:paraId="6599EEE5" w14:textId="624C7807" w:rsidR="00E84D92" w:rsidRDefault="00E84D92" w:rsidP="00845540">
      <w:pPr>
        <w:autoSpaceDE w:val="0"/>
        <w:autoSpaceDN w:val="0"/>
        <w:adjustRightInd w:val="0"/>
        <w:rPr>
          <w:color w:val="000000"/>
          <w:szCs w:val="22"/>
          <w:lang w:eastAsia="en-GB"/>
        </w:rPr>
      </w:pPr>
      <w:r w:rsidRPr="00E43737">
        <w:rPr>
          <w:color w:val="000000"/>
          <w:szCs w:val="22"/>
          <w:lang w:eastAsia="en-GB"/>
        </w:rPr>
        <w:t xml:space="preserve">It cannot be excluded that abacavir may increase the risk of having </w:t>
      </w:r>
      <w:r w:rsidR="004060F2">
        <w:rPr>
          <w:color w:val="000000"/>
          <w:szCs w:val="22"/>
          <w:lang w:eastAsia="en-GB"/>
        </w:rPr>
        <w:t>cardiovascular events</w:t>
      </w:r>
      <w:r w:rsidRPr="00E43737">
        <w:rPr>
          <w:color w:val="000000"/>
          <w:szCs w:val="22"/>
          <w:lang w:eastAsia="en-GB"/>
        </w:rPr>
        <w:t>.</w:t>
      </w:r>
    </w:p>
    <w:p w14:paraId="5B27B139" w14:textId="77777777" w:rsidR="00C3304B" w:rsidRPr="00E43737" w:rsidRDefault="00C3304B" w:rsidP="00845540">
      <w:pPr>
        <w:autoSpaceDE w:val="0"/>
        <w:autoSpaceDN w:val="0"/>
        <w:adjustRightInd w:val="0"/>
        <w:rPr>
          <w:color w:val="000000"/>
          <w:szCs w:val="22"/>
          <w:lang w:eastAsia="en-GB"/>
        </w:rPr>
      </w:pPr>
    </w:p>
    <w:p w14:paraId="5D6EBD21" w14:textId="2AFF5AFD" w:rsidR="00E84D92" w:rsidRPr="00E43737" w:rsidRDefault="00E84D92" w:rsidP="00A53B93">
      <w:pPr>
        <w:tabs>
          <w:tab w:val="clear" w:pos="567"/>
        </w:tabs>
        <w:spacing w:line="240" w:lineRule="auto"/>
        <w:ind w:left="567"/>
        <w:rPr>
          <w:color w:val="000000"/>
          <w:szCs w:val="22"/>
          <w:lang w:eastAsia="en-GB"/>
        </w:rPr>
      </w:pPr>
      <w:r w:rsidRPr="00E43737">
        <w:rPr>
          <w:b/>
          <w:bCs/>
          <w:color w:val="000000"/>
          <w:szCs w:val="22"/>
          <w:lang w:eastAsia="en-GB"/>
        </w:rPr>
        <w:t xml:space="preserve">Tell your doctor </w:t>
      </w:r>
      <w:r w:rsidRPr="00E43737">
        <w:rPr>
          <w:color w:val="000000"/>
          <w:szCs w:val="22"/>
          <w:lang w:eastAsia="en-GB"/>
        </w:rPr>
        <w:t xml:space="preserve">if you have </w:t>
      </w:r>
      <w:r w:rsidR="004060F2">
        <w:rPr>
          <w:color w:val="000000"/>
          <w:szCs w:val="22"/>
          <w:lang w:eastAsia="en-GB"/>
        </w:rPr>
        <w:t>cardiovascular</w:t>
      </w:r>
      <w:r w:rsidR="004060F2" w:rsidRPr="00E43737">
        <w:rPr>
          <w:color w:val="000000"/>
          <w:szCs w:val="22"/>
          <w:lang w:eastAsia="en-GB"/>
        </w:rPr>
        <w:t xml:space="preserve"> </w:t>
      </w:r>
      <w:r w:rsidRPr="00E43737">
        <w:rPr>
          <w:color w:val="000000"/>
          <w:szCs w:val="22"/>
          <w:lang w:eastAsia="en-GB"/>
        </w:rPr>
        <w:t xml:space="preserve">problems, if you smoke, or have other illnesses that may increase your risk of </w:t>
      </w:r>
      <w:r w:rsidR="004060F2">
        <w:rPr>
          <w:color w:val="000000"/>
          <w:szCs w:val="22"/>
          <w:lang w:eastAsia="en-GB"/>
        </w:rPr>
        <w:t>cardiovascular</w:t>
      </w:r>
      <w:r w:rsidR="004060F2" w:rsidRPr="00E43737">
        <w:rPr>
          <w:color w:val="000000"/>
          <w:szCs w:val="22"/>
          <w:lang w:eastAsia="en-GB"/>
        </w:rPr>
        <w:t xml:space="preserve"> </w:t>
      </w:r>
      <w:r w:rsidRPr="00E43737">
        <w:rPr>
          <w:color w:val="000000"/>
          <w:szCs w:val="22"/>
          <w:lang w:eastAsia="en-GB"/>
        </w:rPr>
        <w:t>disease</w:t>
      </w:r>
      <w:r w:rsidR="004060F2">
        <w:rPr>
          <w:color w:val="000000"/>
          <w:szCs w:val="22"/>
          <w:lang w:eastAsia="en-GB"/>
        </w:rPr>
        <w:t>s</w:t>
      </w:r>
      <w:r w:rsidRPr="00E43737">
        <w:rPr>
          <w:color w:val="000000"/>
          <w:szCs w:val="22"/>
          <w:lang w:eastAsia="en-GB"/>
        </w:rPr>
        <w:t xml:space="preserve"> such as high blood pressure, or diabetes. Do</w:t>
      </w:r>
      <w:r w:rsidR="007C6FB5">
        <w:rPr>
          <w:color w:val="000000"/>
          <w:szCs w:val="22"/>
          <w:lang w:eastAsia="en-GB"/>
        </w:rPr>
        <w:t xml:space="preserve"> </w:t>
      </w:r>
      <w:r w:rsidRPr="00E43737">
        <w:rPr>
          <w:color w:val="000000"/>
          <w:szCs w:val="22"/>
          <w:lang w:eastAsia="en-GB"/>
        </w:rPr>
        <w:t>n</w:t>
      </w:r>
      <w:r w:rsidR="007C6FB5">
        <w:rPr>
          <w:color w:val="000000"/>
          <w:szCs w:val="22"/>
          <w:lang w:eastAsia="en-GB"/>
        </w:rPr>
        <w:t>o</w:t>
      </w:r>
      <w:r w:rsidRPr="00E43737">
        <w:rPr>
          <w:color w:val="000000"/>
          <w:szCs w:val="22"/>
          <w:lang w:eastAsia="en-GB"/>
        </w:rPr>
        <w:t xml:space="preserve">t stop taking </w:t>
      </w:r>
      <w:proofErr w:type="spellStart"/>
      <w:r w:rsidRPr="00E43737">
        <w:rPr>
          <w:color w:val="000000"/>
          <w:szCs w:val="22"/>
          <w:lang w:eastAsia="en-GB"/>
        </w:rPr>
        <w:t>Kivexa</w:t>
      </w:r>
      <w:proofErr w:type="spellEnd"/>
      <w:r w:rsidRPr="00E43737">
        <w:rPr>
          <w:color w:val="000000"/>
          <w:szCs w:val="22"/>
          <w:lang w:eastAsia="en-GB"/>
        </w:rPr>
        <w:t xml:space="preserve"> unless your doctor advises you to do so.</w:t>
      </w:r>
    </w:p>
    <w:p w14:paraId="7C5A7114" w14:textId="77777777" w:rsidR="00E84D92" w:rsidRPr="00E43737" w:rsidRDefault="00E84D92" w:rsidP="00845540">
      <w:pPr>
        <w:rPr>
          <w:color w:val="000000"/>
          <w:szCs w:val="22"/>
          <w:lang w:eastAsia="en-GB"/>
        </w:rPr>
      </w:pPr>
    </w:p>
    <w:p w14:paraId="34B10128" w14:textId="77777777" w:rsidR="00E84D92" w:rsidRPr="00E43737" w:rsidRDefault="00E84D92" w:rsidP="00845540">
      <w:pPr>
        <w:rPr>
          <w:b/>
          <w:szCs w:val="22"/>
        </w:rPr>
      </w:pPr>
      <w:r w:rsidRPr="00E43737">
        <w:rPr>
          <w:b/>
          <w:szCs w:val="22"/>
        </w:rPr>
        <w:t>Look out for important symptoms</w:t>
      </w:r>
    </w:p>
    <w:p w14:paraId="05861CCC" w14:textId="1CC6BED0" w:rsidR="00E84D92" w:rsidRDefault="00E84D92" w:rsidP="00845540">
      <w:pPr>
        <w:rPr>
          <w:szCs w:val="22"/>
        </w:rPr>
      </w:pPr>
      <w:r w:rsidRPr="00E43737">
        <w:rPr>
          <w:szCs w:val="22"/>
        </w:rPr>
        <w:t>Some people taking medicines for HIV infection develop other conditions, which can be serious. You need to know about important signs and symptoms to look out for while you</w:t>
      </w:r>
      <w:r w:rsidR="007C6FB5">
        <w:rPr>
          <w:szCs w:val="22"/>
        </w:rPr>
        <w:t xml:space="preserve"> a</w:t>
      </w:r>
      <w:r w:rsidRPr="00E43737">
        <w:rPr>
          <w:szCs w:val="22"/>
        </w:rPr>
        <w:t xml:space="preserve">re taking </w:t>
      </w:r>
      <w:proofErr w:type="spellStart"/>
      <w:r w:rsidRPr="00E43737">
        <w:rPr>
          <w:szCs w:val="22"/>
        </w:rPr>
        <w:t>Kivexa</w:t>
      </w:r>
      <w:proofErr w:type="spellEnd"/>
      <w:r w:rsidRPr="00E43737">
        <w:rPr>
          <w:szCs w:val="22"/>
        </w:rPr>
        <w:t>.</w:t>
      </w:r>
    </w:p>
    <w:p w14:paraId="0F92E2A5" w14:textId="77777777" w:rsidR="00C3304B" w:rsidRPr="00E43737" w:rsidRDefault="00C3304B" w:rsidP="00845540">
      <w:pPr>
        <w:rPr>
          <w:szCs w:val="22"/>
        </w:rPr>
      </w:pPr>
    </w:p>
    <w:p w14:paraId="050B799B" w14:textId="77777777" w:rsidR="00E84D92" w:rsidRPr="00E43737" w:rsidRDefault="00E84D92" w:rsidP="00A53B93">
      <w:pPr>
        <w:tabs>
          <w:tab w:val="clear" w:pos="567"/>
        </w:tabs>
        <w:spacing w:line="240" w:lineRule="auto"/>
        <w:ind w:left="567"/>
        <w:rPr>
          <w:szCs w:val="22"/>
        </w:rPr>
      </w:pPr>
      <w:r w:rsidRPr="00E43737">
        <w:rPr>
          <w:b/>
          <w:szCs w:val="22"/>
        </w:rPr>
        <w:t>Read the information ‘Other possible side effects of combination therapy for HIV’ in Section 4 of this leaflet</w:t>
      </w:r>
      <w:r w:rsidRPr="00E43737">
        <w:rPr>
          <w:szCs w:val="22"/>
        </w:rPr>
        <w:t>.</w:t>
      </w:r>
    </w:p>
    <w:p w14:paraId="2444EB54" w14:textId="77777777" w:rsidR="007B4D7E" w:rsidRPr="00E43737" w:rsidRDefault="007B4D7E" w:rsidP="00845540">
      <w:pPr>
        <w:rPr>
          <w:b/>
          <w:szCs w:val="22"/>
        </w:rPr>
      </w:pPr>
    </w:p>
    <w:p w14:paraId="7D1052DC" w14:textId="77777777" w:rsidR="00E84D92" w:rsidRPr="00E43737" w:rsidRDefault="00E84D92" w:rsidP="00845540">
      <w:pPr>
        <w:rPr>
          <w:b/>
          <w:szCs w:val="22"/>
        </w:rPr>
      </w:pPr>
      <w:r w:rsidRPr="00E43737">
        <w:rPr>
          <w:b/>
          <w:szCs w:val="22"/>
        </w:rPr>
        <w:t xml:space="preserve">Other medicines and </w:t>
      </w:r>
      <w:proofErr w:type="spellStart"/>
      <w:r w:rsidRPr="00E43737">
        <w:rPr>
          <w:b/>
          <w:szCs w:val="22"/>
        </w:rPr>
        <w:t>Kivexa</w:t>
      </w:r>
      <w:proofErr w:type="spellEnd"/>
    </w:p>
    <w:p w14:paraId="7647C8B7" w14:textId="77777777" w:rsidR="00E84D92" w:rsidRPr="00E43737" w:rsidRDefault="00E84D92" w:rsidP="00845540">
      <w:pPr>
        <w:rPr>
          <w:szCs w:val="22"/>
        </w:rPr>
      </w:pPr>
      <w:r w:rsidRPr="00E43737">
        <w:rPr>
          <w:b/>
          <w:szCs w:val="22"/>
        </w:rPr>
        <w:t>Tell your doctor or pharmacist if you</w:t>
      </w:r>
      <w:r w:rsidR="007C6FB5">
        <w:rPr>
          <w:b/>
          <w:szCs w:val="22"/>
        </w:rPr>
        <w:t xml:space="preserve"> a</w:t>
      </w:r>
      <w:r w:rsidRPr="00E43737">
        <w:rPr>
          <w:b/>
          <w:szCs w:val="22"/>
        </w:rPr>
        <w:t>re taking any other medicines</w:t>
      </w:r>
      <w:r w:rsidRPr="00E43737">
        <w:rPr>
          <w:szCs w:val="22"/>
        </w:rPr>
        <w:t>, or if you</w:t>
      </w:r>
      <w:r w:rsidR="007C6FB5">
        <w:rPr>
          <w:szCs w:val="22"/>
        </w:rPr>
        <w:t xml:space="preserve"> ha</w:t>
      </w:r>
      <w:r w:rsidRPr="00E43737">
        <w:rPr>
          <w:szCs w:val="22"/>
        </w:rPr>
        <w:t xml:space="preserve">ve taken any recently, including herbal medicines or other medicines you bought without a prescription. </w:t>
      </w:r>
    </w:p>
    <w:p w14:paraId="3AEC0BFE" w14:textId="77777777" w:rsidR="00E84D92" w:rsidRPr="00E43737" w:rsidRDefault="00E84D92" w:rsidP="00845540">
      <w:pPr>
        <w:spacing w:before="120"/>
        <w:rPr>
          <w:szCs w:val="22"/>
        </w:rPr>
      </w:pPr>
      <w:r w:rsidRPr="00E43737">
        <w:rPr>
          <w:szCs w:val="22"/>
        </w:rPr>
        <w:t>Remember to tell your doctor or pharmacist if you begin taking a new medicine while you</w:t>
      </w:r>
      <w:r w:rsidR="007C6FB5">
        <w:rPr>
          <w:szCs w:val="22"/>
        </w:rPr>
        <w:t xml:space="preserve"> a</w:t>
      </w:r>
      <w:r w:rsidRPr="00E43737">
        <w:rPr>
          <w:szCs w:val="22"/>
        </w:rPr>
        <w:t xml:space="preserve">re taking </w:t>
      </w:r>
      <w:proofErr w:type="spellStart"/>
      <w:r w:rsidRPr="00E43737">
        <w:rPr>
          <w:szCs w:val="22"/>
        </w:rPr>
        <w:t>Kivexa</w:t>
      </w:r>
      <w:proofErr w:type="spellEnd"/>
      <w:r w:rsidRPr="00E43737">
        <w:rPr>
          <w:szCs w:val="22"/>
        </w:rPr>
        <w:t>.</w:t>
      </w:r>
    </w:p>
    <w:p w14:paraId="0C94DE54" w14:textId="77777777" w:rsidR="00E84D92" w:rsidRPr="00E43737" w:rsidRDefault="00E84D92" w:rsidP="00845540">
      <w:pPr>
        <w:rPr>
          <w:b/>
          <w:szCs w:val="22"/>
        </w:rPr>
      </w:pPr>
    </w:p>
    <w:p w14:paraId="4621E1D4" w14:textId="77777777" w:rsidR="00E84D92" w:rsidRPr="00E43737" w:rsidRDefault="00E84D92" w:rsidP="00845540">
      <w:pPr>
        <w:rPr>
          <w:b/>
          <w:szCs w:val="22"/>
        </w:rPr>
      </w:pPr>
      <w:r w:rsidRPr="00E43737">
        <w:rPr>
          <w:b/>
          <w:szCs w:val="22"/>
        </w:rPr>
        <w:t xml:space="preserve">These medicines should not be used with </w:t>
      </w:r>
      <w:proofErr w:type="spellStart"/>
      <w:r w:rsidRPr="00E43737">
        <w:rPr>
          <w:b/>
          <w:szCs w:val="22"/>
        </w:rPr>
        <w:t>Kivexa</w:t>
      </w:r>
      <w:proofErr w:type="spellEnd"/>
      <w:r w:rsidRPr="00E43737">
        <w:rPr>
          <w:b/>
          <w:szCs w:val="22"/>
        </w:rPr>
        <w:t>:</w:t>
      </w:r>
    </w:p>
    <w:p w14:paraId="1CE16D64" w14:textId="77777777" w:rsidR="00844083" w:rsidRDefault="00E84D92" w:rsidP="00A53B93">
      <w:pPr>
        <w:numPr>
          <w:ilvl w:val="0"/>
          <w:numId w:val="23"/>
        </w:numPr>
        <w:spacing w:line="240" w:lineRule="auto"/>
        <w:ind w:left="924" w:hanging="357"/>
        <w:rPr>
          <w:b/>
          <w:szCs w:val="22"/>
        </w:rPr>
      </w:pPr>
      <w:r w:rsidRPr="00E43737">
        <w:rPr>
          <w:color w:val="000000"/>
        </w:rPr>
        <w:t>Emtricitabine</w:t>
      </w:r>
      <w:r w:rsidRPr="00E43737">
        <w:rPr>
          <w:szCs w:val="22"/>
        </w:rPr>
        <w:t xml:space="preserve">, to treat </w:t>
      </w:r>
      <w:r w:rsidRPr="00E43737">
        <w:rPr>
          <w:b/>
          <w:szCs w:val="22"/>
        </w:rPr>
        <w:t>HIV infection</w:t>
      </w:r>
    </w:p>
    <w:p w14:paraId="0F2E53F9" w14:textId="77777777" w:rsidR="00844083" w:rsidRDefault="00E84D92" w:rsidP="00A53B93">
      <w:pPr>
        <w:numPr>
          <w:ilvl w:val="0"/>
          <w:numId w:val="23"/>
        </w:numPr>
        <w:spacing w:line="240" w:lineRule="auto"/>
        <w:ind w:left="924" w:hanging="357"/>
        <w:rPr>
          <w:b/>
          <w:szCs w:val="22"/>
        </w:rPr>
      </w:pPr>
      <w:r w:rsidRPr="00E43737">
        <w:rPr>
          <w:color w:val="000000"/>
        </w:rPr>
        <w:t>other medicinal products containing</w:t>
      </w:r>
      <w:r w:rsidRPr="00E43737">
        <w:rPr>
          <w:szCs w:val="22"/>
        </w:rPr>
        <w:t xml:space="preserve"> lamivudine, used to treat </w:t>
      </w:r>
      <w:r w:rsidRPr="00E43737">
        <w:rPr>
          <w:b/>
          <w:color w:val="000000"/>
        </w:rPr>
        <w:t>HIV infection</w:t>
      </w:r>
      <w:r w:rsidRPr="00E43737">
        <w:rPr>
          <w:color w:val="000000"/>
        </w:rPr>
        <w:t xml:space="preserve"> or </w:t>
      </w:r>
      <w:r w:rsidRPr="00E43737">
        <w:rPr>
          <w:b/>
          <w:color w:val="000000"/>
        </w:rPr>
        <w:t>hepatitis B infection</w:t>
      </w:r>
    </w:p>
    <w:p w14:paraId="7F58253C" w14:textId="77777777" w:rsidR="00844083" w:rsidRDefault="00E84D92" w:rsidP="00A53B93">
      <w:pPr>
        <w:numPr>
          <w:ilvl w:val="0"/>
          <w:numId w:val="23"/>
        </w:numPr>
        <w:spacing w:line="240" w:lineRule="auto"/>
        <w:ind w:left="924" w:hanging="357"/>
        <w:rPr>
          <w:szCs w:val="22"/>
        </w:rPr>
      </w:pPr>
      <w:r w:rsidRPr="00E43737">
        <w:rPr>
          <w:szCs w:val="22"/>
        </w:rPr>
        <w:t xml:space="preserve">high doses of </w:t>
      </w:r>
      <w:r w:rsidR="007F18B1">
        <w:rPr>
          <w:b/>
          <w:szCs w:val="22"/>
        </w:rPr>
        <w:t>trimethoprim/sulfamethoxazole</w:t>
      </w:r>
      <w:r w:rsidRPr="00E43737">
        <w:rPr>
          <w:szCs w:val="22"/>
        </w:rPr>
        <w:t>, an antibiotic</w:t>
      </w:r>
    </w:p>
    <w:p w14:paraId="73996E52" w14:textId="77777777" w:rsidR="00844083" w:rsidRPr="004B6A8B" w:rsidRDefault="00604A39" w:rsidP="00A53B93">
      <w:pPr>
        <w:numPr>
          <w:ilvl w:val="0"/>
          <w:numId w:val="23"/>
        </w:numPr>
        <w:spacing w:line="240" w:lineRule="auto"/>
        <w:ind w:left="924" w:hanging="357"/>
        <w:rPr>
          <w:szCs w:val="22"/>
        </w:rPr>
      </w:pPr>
      <w:r w:rsidRPr="00A53B93">
        <w:t xml:space="preserve">cladribine, used to treat </w:t>
      </w:r>
      <w:r w:rsidRPr="00A53B93">
        <w:rPr>
          <w:b/>
          <w:bCs/>
        </w:rPr>
        <w:t>hairy cell leukaemia</w:t>
      </w:r>
    </w:p>
    <w:p w14:paraId="4EEB8739" w14:textId="77777777" w:rsidR="00C3304B" w:rsidRDefault="00C3304B" w:rsidP="00A53B93">
      <w:pPr>
        <w:pStyle w:val="Action"/>
        <w:numPr>
          <w:ilvl w:val="0"/>
          <w:numId w:val="0"/>
        </w:numPr>
        <w:tabs>
          <w:tab w:val="clear" w:pos="284"/>
          <w:tab w:val="left" w:pos="360"/>
        </w:tabs>
        <w:spacing w:before="0"/>
        <w:ind w:left="924" w:hanging="357"/>
        <w:rPr>
          <w:b/>
          <w:szCs w:val="22"/>
        </w:rPr>
      </w:pPr>
    </w:p>
    <w:p w14:paraId="602A45FC" w14:textId="110D8672" w:rsidR="00E84D92" w:rsidRPr="00E43737" w:rsidRDefault="00E84D92" w:rsidP="00A53B93">
      <w:pPr>
        <w:pStyle w:val="Action"/>
        <w:numPr>
          <w:ilvl w:val="0"/>
          <w:numId w:val="0"/>
        </w:numPr>
        <w:tabs>
          <w:tab w:val="clear" w:pos="284"/>
          <w:tab w:val="left" w:pos="360"/>
        </w:tabs>
        <w:spacing w:before="0"/>
        <w:ind w:left="924" w:hanging="357"/>
        <w:rPr>
          <w:szCs w:val="22"/>
        </w:rPr>
      </w:pPr>
      <w:r w:rsidRPr="00E43737">
        <w:rPr>
          <w:b/>
          <w:szCs w:val="22"/>
        </w:rPr>
        <w:t>Tell your doctor</w:t>
      </w:r>
      <w:r w:rsidRPr="00E43737">
        <w:rPr>
          <w:szCs w:val="22"/>
        </w:rPr>
        <w:t xml:space="preserve"> if you</w:t>
      </w:r>
      <w:r w:rsidR="007C6FB5">
        <w:rPr>
          <w:szCs w:val="22"/>
        </w:rPr>
        <w:t xml:space="preserve"> a</w:t>
      </w:r>
      <w:r w:rsidRPr="00E43737">
        <w:rPr>
          <w:szCs w:val="22"/>
        </w:rPr>
        <w:t>re being treated with any of these.</w:t>
      </w:r>
    </w:p>
    <w:p w14:paraId="50CBBAAC" w14:textId="77777777" w:rsidR="00E84D92" w:rsidRPr="00E43737" w:rsidRDefault="00E84D92" w:rsidP="00845540">
      <w:pPr>
        <w:rPr>
          <w:b/>
          <w:szCs w:val="22"/>
        </w:rPr>
      </w:pPr>
    </w:p>
    <w:p w14:paraId="32C5486E" w14:textId="77777777" w:rsidR="00E84D92" w:rsidRPr="00E43737" w:rsidRDefault="00E84D92" w:rsidP="00845540">
      <w:pPr>
        <w:keepNext/>
        <w:rPr>
          <w:b/>
          <w:szCs w:val="22"/>
        </w:rPr>
      </w:pPr>
    </w:p>
    <w:p w14:paraId="557865AC" w14:textId="77777777" w:rsidR="00E84D92" w:rsidRPr="00E43737" w:rsidRDefault="00E84D92" w:rsidP="00845540">
      <w:pPr>
        <w:keepNext/>
        <w:rPr>
          <w:b/>
          <w:szCs w:val="22"/>
        </w:rPr>
      </w:pPr>
      <w:r w:rsidRPr="00E43737">
        <w:rPr>
          <w:b/>
          <w:szCs w:val="22"/>
        </w:rPr>
        <w:t xml:space="preserve">Some medicines interact with </w:t>
      </w:r>
      <w:proofErr w:type="spellStart"/>
      <w:r w:rsidRPr="00E43737">
        <w:rPr>
          <w:b/>
          <w:szCs w:val="22"/>
        </w:rPr>
        <w:t>Kivexa</w:t>
      </w:r>
      <w:proofErr w:type="spellEnd"/>
    </w:p>
    <w:p w14:paraId="06E15CCB" w14:textId="77777777" w:rsidR="00E84D92" w:rsidRPr="00E43737" w:rsidRDefault="00E84D92" w:rsidP="00845540">
      <w:pPr>
        <w:keepNext/>
        <w:rPr>
          <w:szCs w:val="22"/>
        </w:rPr>
      </w:pPr>
      <w:r w:rsidRPr="00E43737">
        <w:rPr>
          <w:szCs w:val="22"/>
        </w:rPr>
        <w:t>These include:</w:t>
      </w:r>
    </w:p>
    <w:p w14:paraId="0EB17B0A" w14:textId="77777777" w:rsidR="00E84D92" w:rsidRPr="00E43737" w:rsidRDefault="00E84D92" w:rsidP="00845540">
      <w:pPr>
        <w:keepNext/>
        <w:rPr>
          <w:szCs w:val="22"/>
        </w:rPr>
      </w:pPr>
    </w:p>
    <w:p w14:paraId="49C9F750" w14:textId="77777777" w:rsidR="00844083" w:rsidRDefault="00E84D92" w:rsidP="00A53B93">
      <w:pPr>
        <w:numPr>
          <w:ilvl w:val="0"/>
          <w:numId w:val="24"/>
        </w:numPr>
        <w:spacing w:line="240" w:lineRule="auto"/>
        <w:ind w:left="924" w:hanging="357"/>
        <w:rPr>
          <w:b/>
          <w:szCs w:val="22"/>
        </w:rPr>
      </w:pPr>
      <w:r w:rsidRPr="00E43737">
        <w:rPr>
          <w:b/>
          <w:szCs w:val="22"/>
        </w:rPr>
        <w:t>phenytoin</w:t>
      </w:r>
      <w:r w:rsidRPr="00E43737">
        <w:rPr>
          <w:szCs w:val="22"/>
        </w:rPr>
        <w:t xml:space="preserve">, for treating </w:t>
      </w:r>
      <w:r w:rsidRPr="00E43737">
        <w:rPr>
          <w:b/>
          <w:szCs w:val="22"/>
        </w:rPr>
        <w:t>epilepsy</w:t>
      </w:r>
      <w:r w:rsidRPr="00E43737">
        <w:rPr>
          <w:szCs w:val="22"/>
        </w:rPr>
        <w:t>.</w:t>
      </w:r>
      <w:r w:rsidRPr="00E43737">
        <w:rPr>
          <w:b/>
          <w:color w:val="0000FF"/>
          <w:szCs w:val="22"/>
        </w:rPr>
        <w:t xml:space="preserve">  </w:t>
      </w:r>
    </w:p>
    <w:p w14:paraId="338D660E" w14:textId="77777777" w:rsidR="00C3304B" w:rsidRDefault="00C3304B" w:rsidP="00A53B93">
      <w:pPr>
        <w:pStyle w:val="Action"/>
        <w:numPr>
          <w:ilvl w:val="0"/>
          <w:numId w:val="0"/>
        </w:numPr>
        <w:tabs>
          <w:tab w:val="clear" w:pos="284"/>
          <w:tab w:val="clear" w:pos="567"/>
          <w:tab w:val="left" w:pos="0"/>
        </w:tabs>
        <w:spacing w:before="0"/>
        <w:ind w:left="924" w:hanging="357"/>
        <w:rPr>
          <w:b/>
          <w:szCs w:val="22"/>
        </w:rPr>
      </w:pPr>
    </w:p>
    <w:p w14:paraId="6421993E" w14:textId="3CAF7E4F" w:rsidR="00E84D92" w:rsidRPr="00E43737" w:rsidRDefault="00E84D92" w:rsidP="00A53B93">
      <w:pPr>
        <w:pStyle w:val="Action"/>
        <w:numPr>
          <w:ilvl w:val="0"/>
          <w:numId w:val="0"/>
        </w:numPr>
        <w:tabs>
          <w:tab w:val="clear" w:pos="284"/>
          <w:tab w:val="clear" w:pos="567"/>
          <w:tab w:val="left" w:pos="0"/>
        </w:tabs>
        <w:spacing w:before="0"/>
        <w:ind w:left="567"/>
        <w:rPr>
          <w:szCs w:val="22"/>
        </w:rPr>
      </w:pPr>
      <w:r w:rsidRPr="00E43737">
        <w:rPr>
          <w:b/>
          <w:szCs w:val="22"/>
        </w:rPr>
        <w:t>Tell your doctor</w:t>
      </w:r>
      <w:r w:rsidRPr="00E43737">
        <w:rPr>
          <w:szCs w:val="22"/>
        </w:rPr>
        <w:t xml:space="preserve"> if you</w:t>
      </w:r>
      <w:r w:rsidR="007C6FB5">
        <w:rPr>
          <w:szCs w:val="22"/>
        </w:rPr>
        <w:t xml:space="preserve"> a</w:t>
      </w:r>
      <w:r w:rsidRPr="00E43737">
        <w:rPr>
          <w:szCs w:val="22"/>
        </w:rPr>
        <w:t>re taking phenytoin. Your doctor may need to monitor you while you</w:t>
      </w:r>
      <w:r w:rsidR="007C6FB5">
        <w:rPr>
          <w:szCs w:val="22"/>
        </w:rPr>
        <w:t xml:space="preserve"> a</w:t>
      </w:r>
      <w:r w:rsidRPr="00E43737">
        <w:rPr>
          <w:szCs w:val="22"/>
        </w:rPr>
        <w:t xml:space="preserve">re taking </w:t>
      </w:r>
      <w:proofErr w:type="spellStart"/>
      <w:r w:rsidRPr="00E43737">
        <w:rPr>
          <w:szCs w:val="22"/>
        </w:rPr>
        <w:t>Kivexa</w:t>
      </w:r>
      <w:proofErr w:type="spellEnd"/>
      <w:r w:rsidRPr="00E43737">
        <w:rPr>
          <w:szCs w:val="22"/>
        </w:rPr>
        <w:t>.</w:t>
      </w:r>
    </w:p>
    <w:p w14:paraId="7800CFEA" w14:textId="77777777" w:rsidR="00E84D92" w:rsidRPr="00E43737" w:rsidRDefault="00E84D92" w:rsidP="00A53B93">
      <w:pPr>
        <w:pStyle w:val="Action"/>
        <w:numPr>
          <w:ilvl w:val="0"/>
          <w:numId w:val="0"/>
        </w:numPr>
        <w:tabs>
          <w:tab w:val="clear" w:pos="284"/>
          <w:tab w:val="clear" w:pos="567"/>
          <w:tab w:val="left" w:pos="0"/>
        </w:tabs>
        <w:spacing w:before="0"/>
        <w:ind w:left="924" w:hanging="357"/>
        <w:rPr>
          <w:szCs w:val="22"/>
        </w:rPr>
      </w:pPr>
    </w:p>
    <w:p w14:paraId="055DB3B6" w14:textId="61CCF856" w:rsidR="00C3304B" w:rsidRPr="00A94DA1" w:rsidRDefault="00E84D92" w:rsidP="00A53B93">
      <w:pPr>
        <w:numPr>
          <w:ilvl w:val="0"/>
          <w:numId w:val="24"/>
        </w:numPr>
        <w:spacing w:line="240" w:lineRule="auto"/>
        <w:ind w:left="924" w:hanging="357"/>
        <w:rPr>
          <w:szCs w:val="22"/>
        </w:rPr>
      </w:pPr>
      <w:r w:rsidRPr="00E43737">
        <w:rPr>
          <w:b/>
          <w:szCs w:val="22"/>
        </w:rPr>
        <w:t>methadone</w:t>
      </w:r>
      <w:r w:rsidRPr="007C6FB5">
        <w:rPr>
          <w:szCs w:val="22"/>
        </w:rPr>
        <w:t>,</w:t>
      </w:r>
      <w:r w:rsidRPr="00E43737">
        <w:rPr>
          <w:b/>
          <w:szCs w:val="22"/>
        </w:rPr>
        <w:t xml:space="preserve"> </w:t>
      </w:r>
      <w:r w:rsidRPr="00E43737">
        <w:rPr>
          <w:szCs w:val="22"/>
        </w:rPr>
        <w:t xml:space="preserve">used as a </w:t>
      </w:r>
      <w:r w:rsidRPr="00E43737">
        <w:rPr>
          <w:b/>
          <w:szCs w:val="22"/>
        </w:rPr>
        <w:t>heroin substitute</w:t>
      </w:r>
      <w:r w:rsidRPr="007C6FB5">
        <w:rPr>
          <w:szCs w:val="22"/>
        </w:rPr>
        <w:t>.</w:t>
      </w:r>
      <w:r w:rsidRPr="00E43737">
        <w:rPr>
          <w:b/>
          <w:szCs w:val="22"/>
        </w:rPr>
        <w:t xml:space="preserve"> </w:t>
      </w:r>
      <w:r w:rsidRPr="00E43737">
        <w:rPr>
          <w:szCs w:val="22"/>
        </w:rPr>
        <w:t xml:space="preserve">Abacavir increases the rate at which methadone is </w:t>
      </w:r>
      <w:r w:rsidRPr="00C3304B">
        <w:rPr>
          <w:szCs w:val="22"/>
        </w:rPr>
        <w:t xml:space="preserve">removed from the body. If you are taking methadone, you will be checked for any withdrawal symptoms. Your methadone dose may need to be changed. </w:t>
      </w:r>
    </w:p>
    <w:p w14:paraId="767DB94A" w14:textId="50371D9A" w:rsidR="004D7DB8" w:rsidRPr="00A23CF9" w:rsidRDefault="00E84D92" w:rsidP="00AF0BB5">
      <w:pPr>
        <w:pStyle w:val="ListParagraph"/>
        <w:autoSpaceDE w:val="0"/>
        <w:autoSpaceDN w:val="0"/>
        <w:adjustRightInd w:val="0"/>
        <w:spacing w:after="0"/>
        <w:ind w:left="924" w:hanging="357"/>
      </w:pPr>
      <w:r w:rsidRPr="00E35CCB">
        <w:rPr>
          <w:rFonts w:ascii="Times New Roman" w:hAnsi="Times New Roman"/>
          <w:b/>
        </w:rPr>
        <w:t>Tell your doctor</w:t>
      </w:r>
      <w:r w:rsidRPr="00E35CCB">
        <w:rPr>
          <w:rFonts w:ascii="Times New Roman" w:hAnsi="Times New Roman"/>
        </w:rPr>
        <w:t xml:space="preserve"> if you</w:t>
      </w:r>
      <w:r w:rsidR="007C6FB5" w:rsidRPr="00E35CCB">
        <w:rPr>
          <w:rFonts w:ascii="Times New Roman" w:hAnsi="Times New Roman"/>
        </w:rPr>
        <w:t xml:space="preserve"> a</w:t>
      </w:r>
      <w:r w:rsidRPr="00E35CCB">
        <w:rPr>
          <w:rFonts w:ascii="Times New Roman" w:hAnsi="Times New Roman"/>
        </w:rPr>
        <w:t>re taking methadone.</w:t>
      </w:r>
    </w:p>
    <w:p w14:paraId="2F03B295" w14:textId="77777777" w:rsidR="00476C27" w:rsidRPr="00E43737" w:rsidRDefault="00476C27" w:rsidP="00A53B93">
      <w:pPr>
        <w:pStyle w:val="Action"/>
        <w:numPr>
          <w:ilvl w:val="0"/>
          <w:numId w:val="0"/>
        </w:numPr>
        <w:tabs>
          <w:tab w:val="clear" w:pos="284"/>
          <w:tab w:val="left" w:pos="360"/>
        </w:tabs>
        <w:spacing w:before="0"/>
        <w:ind w:left="924" w:hanging="357"/>
        <w:rPr>
          <w:szCs w:val="22"/>
        </w:rPr>
      </w:pPr>
    </w:p>
    <w:p w14:paraId="6C3B5D92" w14:textId="278E364D" w:rsidR="00C3304B" w:rsidRDefault="000650D1" w:rsidP="00A53B93">
      <w:pPr>
        <w:pStyle w:val="Action"/>
        <w:numPr>
          <w:ilvl w:val="0"/>
          <w:numId w:val="62"/>
        </w:numPr>
        <w:spacing w:before="0"/>
        <w:ind w:left="924" w:hanging="357"/>
      </w:pPr>
      <w:r>
        <w:t xml:space="preserve">medicines (usually liquids) containing </w:t>
      </w:r>
      <w:r w:rsidRPr="009477B4">
        <w:rPr>
          <w:b/>
        </w:rPr>
        <w:t xml:space="preserve">sorbitol </w:t>
      </w:r>
      <w:r w:rsidRPr="00CF2FFB">
        <w:rPr>
          <w:b/>
        </w:rPr>
        <w:t>and other</w:t>
      </w:r>
      <w:r>
        <w:t xml:space="preserve"> </w:t>
      </w:r>
      <w:r w:rsidRPr="009477B4">
        <w:rPr>
          <w:b/>
        </w:rPr>
        <w:t>sugar alcohols</w:t>
      </w:r>
      <w:r>
        <w:t xml:space="preserve"> (such as xylitol, mannitol, lactitol or maltitol), if taken regularly.</w:t>
      </w:r>
    </w:p>
    <w:p w14:paraId="31E999E0" w14:textId="77777777" w:rsidR="008D5473" w:rsidRDefault="008D5473" w:rsidP="00A53B93">
      <w:pPr>
        <w:pStyle w:val="Action"/>
        <w:numPr>
          <w:ilvl w:val="0"/>
          <w:numId w:val="0"/>
        </w:numPr>
        <w:spacing w:before="0"/>
        <w:ind w:left="924" w:hanging="357"/>
        <w:rPr>
          <w:b/>
          <w:sz w:val="24"/>
        </w:rPr>
      </w:pPr>
    </w:p>
    <w:p w14:paraId="3BE6D725" w14:textId="5007DF8C" w:rsidR="000650D1" w:rsidRPr="00A53B93" w:rsidRDefault="008D5473" w:rsidP="00A53B93">
      <w:pPr>
        <w:pStyle w:val="Action"/>
        <w:numPr>
          <w:ilvl w:val="0"/>
          <w:numId w:val="0"/>
        </w:numPr>
        <w:spacing w:before="0"/>
        <w:ind w:left="924" w:hanging="357"/>
        <w:rPr>
          <w:szCs w:val="22"/>
        </w:rPr>
      </w:pPr>
      <w:r>
        <w:rPr>
          <w:b/>
          <w:sz w:val="24"/>
        </w:rPr>
        <w:tab/>
      </w:r>
      <w:r w:rsidR="000650D1" w:rsidRPr="00A53B93">
        <w:rPr>
          <w:b/>
          <w:szCs w:val="22"/>
        </w:rPr>
        <w:t>Te</w:t>
      </w:r>
      <w:r w:rsidR="000650D1" w:rsidRPr="00A53B93">
        <w:rPr>
          <w:b/>
          <w:bCs/>
          <w:szCs w:val="22"/>
        </w:rPr>
        <w:t>ll your doctor or pharmacist</w:t>
      </w:r>
      <w:r w:rsidR="000650D1" w:rsidRPr="00A53B93">
        <w:rPr>
          <w:szCs w:val="22"/>
        </w:rPr>
        <w:t xml:space="preserve"> if you are taking any of these.</w:t>
      </w:r>
    </w:p>
    <w:p w14:paraId="4F19A930" w14:textId="77777777" w:rsidR="003153FF" w:rsidRPr="001B08BA" w:rsidRDefault="003153FF" w:rsidP="003153FF">
      <w:pPr>
        <w:pStyle w:val="Action"/>
        <w:numPr>
          <w:ilvl w:val="0"/>
          <w:numId w:val="0"/>
        </w:numPr>
        <w:spacing w:before="0"/>
        <w:rPr>
          <w:sz w:val="24"/>
        </w:rPr>
      </w:pPr>
    </w:p>
    <w:p w14:paraId="0D14BDBD" w14:textId="5917ECD4" w:rsidR="003153FF" w:rsidRPr="00A53B93" w:rsidRDefault="003153FF" w:rsidP="00A53B93">
      <w:pPr>
        <w:pStyle w:val="ListParagraph"/>
        <w:numPr>
          <w:ilvl w:val="0"/>
          <w:numId w:val="68"/>
        </w:numPr>
        <w:autoSpaceDE w:val="0"/>
        <w:autoSpaceDN w:val="0"/>
        <w:adjustRightInd w:val="0"/>
        <w:spacing w:after="0" w:line="240" w:lineRule="auto"/>
        <w:ind w:left="924" w:hanging="357"/>
        <w:rPr>
          <w:rFonts w:ascii="Times New Roman" w:hAnsi="Times New Roman"/>
          <w:szCs w:val="24"/>
          <w:lang w:eastAsia="en-GB"/>
        </w:rPr>
      </w:pPr>
      <w:proofErr w:type="spellStart"/>
      <w:r w:rsidRPr="001B08BA">
        <w:rPr>
          <w:rFonts w:ascii="Times New Roman" w:hAnsi="Times New Roman"/>
          <w:b/>
        </w:rPr>
        <w:t>Riociguat</w:t>
      </w:r>
      <w:proofErr w:type="spellEnd"/>
      <w:r w:rsidRPr="001B08BA">
        <w:rPr>
          <w:rFonts w:ascii="Times New Roman" w:hAnsi="Times New Roman"/>
          <w:b/>
        </w:rPr>
        <w:t xml:space="preserve">, </w:t>
      </w:r>
      <w:r w:rsidRPr="001B08BA">
        <w:rPr>
          <w:rFonts w:ascii="Times New Roman" w:hAnsi="Times New Roman"/>
        </w:rPr>
        <w:t>for treating</w:t>
      </w:r>
      <w:r w:rsidRPr="001B08BA">
        <w:rPr>
          <w:rFonts w:ascii="Times New Roman" w:hAnsi="Times New Roman"/>
          <w:b/>
        </w:rPr>
        <w:t xml:space="preserve"> </w:t>
      </w:r>
      <w:r w:rsidRPr="001B08BA">
        <w:rPr>
          <w:rFonts w:ascii="Times New Roman" w:hAnsi="Times New Roman"/>
          <w:b/>
          <w:szCs w:val="24"/>
          <w:lang w:eastAsia="en-GB"/>
        </w:rPr>
        <w:t>high blood pressure in the blood vessels</w:t>
      </w:r>
      <w:r w:rsidRPr="001B08BA">
        <w:rPr>
          <w:rFonts w:ascii="Times New Roman" w:hAnsi="Times New Roman"/>
          <w:b/>
          <w:i/>
          <w:szCs w:val="24"/>
          <w:lang w:eastAsia="en-GB"/>
        </w:rPr>
        <w:t xml:space="preserve"> </w:t>
      </w:r>
      <w:r w:rsidRPr="001B08BA">
        <w:rPr>
          <w:rFonts w:ascii="Times New Roman" w:hAnsi="Times New Roman"/>
          <w:szCs w:val="24"/>
          <w:lang w:eastAsia="en-GB"/>
        </w:rPr>
        <w:t xml:space="preserve">(the pulmonary arteries) that carry blood from the heart to the lungs. Your doctor may need to reduce your </w:t>
      </w:r>
      <w:proofErr w:type="spellStart"/>
      <w:r w:rsidRPr="001B08BA">
        <w:rPr>
          <w:rFonts w:ascii="Times New Roman" w:hAnsi="Times New Roman"/>
          <w:szCs w:val="24"/>
          <w:lang w:eastAsia="en-GB"/>
        </w:rPr>
        <w:t>riociguat</w:t>
      </w:r>
      <w:proofErr w:type="spellEnd"/>
      <w:r w:rsidRPr="001B08BA">
        <w:rPr>
          <w:rFonts w:ascii="Times New Roman" w:hAnsi="Times New Roman"/>
          <w:szCs w:val="24"/>
          <w:lang w:eastAsia="en-GB"/>
        </w:rPr>
        <w:t xml:space="preserve"> dose, as abacavir may increase </w:t>
      </w:r>
      <w:proofErr w:type="spellStart"/>
      <w:r w:rsidRPr="001B08BA">
        <w:rPr>
          <w:rFonts w:ascii="Times New Roman" w:hAnsi="Times New Roman"/>
          <w:szCs w:val="24"/>
          <w:lang w:eastAsia="en-GB"/>
        </w:rPr>
        <w:t>riociguat</w:t>
      </w:r>
      <w:proofErr w:type="spellEnd"/>
      <w:r w:rsidRPr="001B08BA">
        <w:rPr>
          <w:rFonts w:ascii="Times New Roman" w:hAnsi="Times New Roman"/>
          <w:szCs w:val="24"/>
          <w:lang w:eastAsia="en-GB"/>
        </w:rPr>
        <w:t xml:space="preserve"> blood levels.</w:t>
      </w:r>
    </w:p>
    <w:p w14:paraId="21D87831" w14:textId="77777777" w:rsidR="00E84D92" w:rsidRPr="00E43737" w:rsidRDefault="00E84D92" w:rsidP="00A53B93">
      <w:pPr>
        <w:ind w:left="924" w:right="-2" w:hanging="357"/>
        <w:rPr>
          <w:b/>
          <w:color w:val="000000"/>
          <w:szCs w:val="22"/>
        </w:rPr>
      </w:pPr>
    </w:p>
    <w:p w14:paraId="0887A9CD" w14:textId="77777777" w:rsidR="00E84D92" w:rsidRPr="00E43737" w:rsidRDefault="00E84D92" w:rsidP="00845540">
      <w:pPr>
        <w:ind w:right="-2"/>
        <w:rPr>
          <w:b/>
          <w:color w:val="000000"/>
          <w:szCs w:val="22"/>
        </w:rPr>
      </w:pPr>
      <w:r w:rsidRPr="00E43737">
        <w:rPr>
          <w:b/>
          <w:color w:val="000000"/>
          <w:szCs w:val="22"/>
        </w:rPr>
        <w:t>Pregnancy</w:t>
      </w:r>
    </w:p>
    <w:p w14:paraId="5789C136" w14:textId="77777777" w:rsidR="00F07F57" w:rsidRDefault="00E84D92" w:rsidP="00F87322">
      <w:pPr>
        <w:rPr>
          <w:szCs w:val="22"/>
        </w:rPr>
      </w:pPr>
      <w:proofErr w:type="spellStart"/>
      <w:r w:rsidRPr="00E43737">
        <w:rPr>
          <w:b/>
          <w:szCs w:val="22"/>
        </w:rPr>
        <w:t>Kivexa</w:t>
      </w:r>
      <w:proofErr w:type="spellEnd"/>
      <w:r w:rsidRPr="00E43737">
        <w:rPr>
          <w:b/>
          <w:szCs w:val="22"/>
        </w:rPr>
        <w:t xml:space="preserve"> is not recommended for use during pregnancy</w:t>
      </w:r>
      <w:r w:rsidRPr="00E43737">
        <w:rPr>
          <w:szCs w:val="22"/>
        </w:rPr>
        <w:t xml:space="preserve">. </w:t>
      </w:r>
      <w:proofErr w:type="spellStart"/>
      <w:r w:rsidRPr="00E43737">
        <w:rPr>
          <w:szCs w:val="22"/>
        </w:rPr>
        <w:t>Kivexa</w:t>
      </w:r>
      <w:proofErr w:type="spellEnd"/>
      <w:r w:rsidRPr="00E43737">
        <w:rPr>
          <w:szCs w:val="22"/>
        </w:rPr>
        <w:t xml:space="preserve"> and similar medicines may cause side effects in unborn babies. </w:t>
      </w:r>
    </w:p>
    <w:p w14:paraId="5AC6271B" w14:textId="5F9D20C1" w:rsidR="00F87322" w:rsidRDefault="00F87322" w:rsidP="00F87322">
      <w:pPr>
        <w:outlineLvl w:val="0"/>
        <w:rPr>
          <w:b/>
          <w:color w:val="000000"/>
        </w:rPr>
      </w:pPr>
      <w:r>
        <w:rPr>
          <w:color w:val="000000"/>
        </w:rPr>
        <w:t xml:space="preserve">If you have taken </w:t>
      </w:r>
      <w:proofErr w:type="spellStart"/>
      <w:r>
        <w:rPr>
          <w:color w:val="000000"/>
        </w:rPr>
        <w:t>Kivexa</w:t>
      </w:r>
      <w:proofErr w:type="spellEnd"/>
      <w:r>
        <w:rPr>
          <w:color w:val="000000"/>
        </w:rPr>
        <w:t xml:space="preserve"> during your pregnancy, your doctor may request regular blood tests and other diagnostic tests to monitor the development of your child. In children whose mothers took NRTIs during pregnancy, the benefit from the protection against HIV outweighed the risk of side effects.</w:t>
      </w:r>
      <w:r w:rsidR="002F25DC">
        <w:rPr>
          <w:color w:val="000000"/>
        </w:rPr>
        <w:fldChar w:fldCharType="begin"/>
      </w:r>
      <w:r w:rsidR="002F25DC">
        <w:rPr>
          <w:color w:val="000000"/>
        </w:rPr>
        <w:instrText xml:space="preserve"> DOCVARIABLE vault_nd_8ea4c4af-1855-4083-9064-ba3c30544710 \* MERGEFORMAT </w:instrText>
      </w:r>
      <w:r w:rsidR="002F25DC">
        <w:rPr>
          <w:color w:val="000000"/>
        </w:rPr>
        <w:fldChar w:fldCharType="separate"/>
      </w:r>
      <w:r w:rsidR="002F25DC">
        <w:rPr>
          <w:color w:val="000000"/>
        </w:rPr>
        <w:t xml:space="preserve"> </w:t>
      </w:r>
      <w:r w:rsidR="002F25DC">
        <w:rPr>
          <w:color w:val="000000"/>
        </w:rPr>
        <w:fldChar w:fldCharType="end"/>
      </w:r>
    </w:p>
    <w:p w14:paraId="7ED725A0" w14:textId="77777777" w:rsidR="00F87322" w:rsidRPr="00E43737" w:rsidRDefault="00F87322" w:rsidP="00F87322">
      <w:pPr>
        <w:rPr>
          <w:szCs w:val="22"/>
        </w:rPr>
      </w:pPr>
    </w:p>
    <w:p w14:paraId="1ECB5DC5" w14:textId="77777777" w:rsidR="00E84D92" w:rsidRPr="00E43737" w:rsidRDefault="00E84D92" w:rsidP="00845540">
      <w:pPr>
        <w:ind w:right="-34"/>
        <w:rPr>
          <w:b/>
          <w:color w:val="000000"/>
          <w:szCs w:val="22"/>
        </w:rPr>
      </w:pPr>
      <w:r w:rsidRPr="00E43737">
        <w:rPr>
          <w:b/>
          <w:color w:val="000000"/>
          <w:szCs w:val="22"/>
        </w:rPr>
        <w:t>Breast-feeding</w:t>
      </w:r>
    </w:p>
    <w:p w14:paraId="7AD8FEBE" w14:textId="4EAA1266" w:rsidR="00E84D92" w:rsidRPr="00E43737" w:rsidRDefault="00670443" w:rsidP="00845540">
      <w:pPr>
        <w:spacing w:after="120"/>
        <w:rPr>
          <w:szCs w:val="22"/>
        </w:rPr>
      </w:pPr>
      <w:r>
        <w:rPr>
          <w:bCs/>
          <w:szCs w:val="22"/>
        </w:rPr>
        <w:t>Breast-feeding</w:t>
      </w:r>
      <w:r w:rsidRPr="00403B32">
        <w:rPr>
          <w:bCs/>
          <w:szCs w:val="22"/>
        </w:rPr>
        <w:t xml:space="preserve"> </w:t>
      </w:r>
      <w:r w:rsidRPr="00571D72">
        <w:rPr>
          <w:bCs/>
          <w:szCs w:val="22"/>
        </w:rPr>
        <w:t xml:space="preserve">is </w:t>
      </w:r>
      <w:r w:rsidRPr="00571D72">
        <w:rPr>
          <w:b/>
          <w:szCs w:val="22"/>
        </w:rPr>
        <w:t>not recommended</w:t>
      </w:r>
      <w:r>
        <w:rPr>
          <w:b/>
          <w:i/>
          <w:iCs/>
          <w:szCs w:val="22"/>
        </w:rPr>
        <w:t xml:space="preserve"> </w:t>
      </w:r>
      <w:r>
        <w:rPr>
          <w:bCs/>
          <w:szCs w:val="22"/>
        </w:rPr>
        <w:t xml:space="preserve">in </w:t>
      </w:r>
      <w:r w:rsidRPr="00571D72">
        <w:rPr>
          <w:bCs/>
          <w:szCs w:val="22"/>
        </w:rPr>
        <w:t>w</w:t>
      </w:r>
      <w:r w:rsidR="00E84D92" w:rsidRPr="00571D72">
        <w:rPr>
          <w:bCs/>
          <w:szCs w:val="22"/>
        </w:rPr>
        <w:t xml:space="preserve">omen </w:t>
      </w:r>
      <w:r w:rsidR="006D709F">
        <w:rPr>
          <w:bCs/>
          <w:szCs w:val="22"/>
        </w:rPr>
        <w:t>living with</w:t>
      </w:r>
      <w:r w:rsidR="00E84D92" w:rsidRPr="00571D72">
        <w:rPr>
          <w:bCs/>
          <w:szCs w:val="22"/>
        </w:rPr>
        <w:t xml:space="preserve"> HIV</w:t>
      </w:r>
      <w:r w:rsidR="00E84D92" w:rsidRPr="00E43737">
        <w:rPr>
          <w:b/>
          <w:szCs w:val="22"/>
        </w:rPr>
        <w:t xml:space="preserve"> </w:t>
      </w:r>
      <w:r w:rsidR="00E84D92" w:rsidRPr="00E43737">
        <w:rPr>
          <w:szCs w:val="22"/>
        </w:rPr>
        <w:t>because HIV infection can be passed on to the baby in breast milk.</w:t>
      </w:r>
      <w:r w:rsidR="006E2419">
        <w:rPr>
          <w:szCs w:val="22"/>
        </w:rPr>
        <w:t xml:space="preserve"> </w:t>
      </w:r>
      <w:r w:rsidR="006E2419" w:rsidRPr="00F278AD">
        <w:rPr>
          <w:szCs w:val="22"/>
          <w:lang w:eastAsia="en-GB"/>
        </w:rPr>
        <w:t>A small amount of</w:t>
      </w:r>
      <w:r w:rsidR="006E2419" w:rsidRPr="00F278AD">
        <w:rPr>
          <w:color w:val="FF8100"/>
          <w:szCs w:val="22"/>
          <w:lang w:eastAsia="en-GB"/>
        </w:rPr>
        <w:t xml:space="preserve"> </w:t>
      </w:r>
      <w:r w:rsidR="006E2419" w:rsidRPr="00F278AD">
        <w:rPr>
          <w:szCs w:val="22"/>
          <w:lang w:eastAsia="en-GB"/>
        </w:rPr>
        <w:t xml:space="preserve">the ingredients in </w:t>
      </w:r>
      <w:proofErr w:type="spellStart"/>
      <w:r w:rsidR="006E2419" w:rsidRPr="00F278AD">
        <w:rPr>
          <w:szCs w:val="22"/>
          <w:lang w:eastAsia="en-GB"/>
        </w:rPr>
        <w:t>Kivexa</w:t>
      </w:r>
      <w:proofErr w:type="spellEnd"/>
      <w:r w:rsidR="006E2419" w:rsidRPr="00F278AD">
        <w:rPr>
          <w:szCs w:val="22"/>
          <w:lang w:eastAsia="en-GB"/>
        </w:rPr>
        <w:t xml:space="preserve"> can also pass into your breast milk.</w:t>
      </w:r>
    </w:p>
    <w:p w14:paraId="49D41379" w14:textId="006395DC" w:rsidR="00E84D92" w:rsidRPr="00E43737" w:rsidRDefault="00E84D92" w:rsidP="00571D72">
      <w:pPr>
        <w:rPr>
          <w:color w:val="000000"/>
          <w:szCs w:val="22"/>
        </w:rPr>
      </w:pPr>
      <w:r w:rsidRPr="00E43737">
        <w:rPr>
          <w:szCs w:val="22"/>
        </w:rPr>
        <w:t>If you</w:t>
      </w:r>
      <w:r w:rsidR="007C6FB5">
        <w:rPr>
          <w:szCs w:val="22"/>
        </w:rPr>
        <w:t xml:space="preserve"> a</w:t>
      </w:r>
      <w:r w:rsidRPr="00E43737">
        <w:rPr>
          <w:szCs w:val="22"/>
        </w:rPr>
        <w:t>re breast-feeding, or thinking about breast-feeding</w:t>
      </w:r>
      <w:r w:rsidR="00307AF7">
        <w:rPr>
          <w:szCs w:val="22"/>
        </w:rPr>
        <w:t xml:space="preserve">, you </w:t>
      </w:r>
      <w:r w:rsidR="00307AF7" w:rsidRPr="00571D72">
        <w:rPr>
          <w:szCs w:val="22"/>
        </w:rPr>
        <w:t>should</w:t>
      </w:r>
      <w:r w:rsidR="00307AF7" w:rsidRPr="00571D72">
        <w:rPr>
          <w:b/>
          <w:bCs/>
          <w:szCs w:val="22"/>
        </w:rPr>
        <w:t xml:space="preserve"> discuss it with your doctor</w:t>
      </w:r>
      <w:r w:rsidR="00307AF7" w:rsidRPr="00403B32">
        <w:rPr>
          <w:szCs w:val="22"/>
        </w:rPr>
        <w:t xml:space="preserve"> </w:t>
      </w:r>
      <w:r w:rsidR="00307AF7" w:rsidRPr="00571D72">
        <w:rPr>
          <w:b/>
          <w:bCs/>
          <w:szCs w:val="22"/>
        </w:rPr>
        <w:t>as soon as possible</w:t>
      </w:r>
      <w:r w:rsidRPr="00E43737">
        <w:rPr>
          <w:szCs w:val="22"/>
        </w:rPr>
        <w:t>.</w:t>
      </w:r>
    </w:p>
    <w:p w14:paraId="67FBD4B5" w14:textId="77777777" w:rsidR="00E84D92" w:rsidRPr="00E43737" w:rsidRDefault="00E84D92" w:rsidP="00845540">
      <w:pPr>
        <w:ind w:right="-2"/>
        <w:rPr>
          <w:color w:val="000000"/>
          <w:szCs w:val="22"/>
        </w:rPr>
      </w:pPr>
    </w:p>
    <w:p w14:paraId="431C1618" w14:textId="77777777" w:rsidR="00E84D92" w:rsidRPr="00E43737" w:rsidRDefault="00E84D92" w:rsidP="00845540">
      <w:pPr>
        <w:keepNext/>
        <w:rPr>
          <w:b/>
          <w:color w:val="000000"/>
          <w:szCs w:val="22"/>
        </w:rPr>
      </w:pPr>
      <w:r w:rsidRPr="00E43737">
        <w:rPr>
          <w:b/>
          <w:color w:val="000000"/>
          <w:szCs w:val="22"/>
        </w:rPr>
        <w:t>Driving and using machines</w:t>
      </w:r>
    </w:p>
    <w:p w14:paraId="2788779A" w14:textId="77777777" w:rsidR="002B0CC5" w:rsidRDefault="002B0CC5" w:rsidP="00F20D7D">
      <w:pPr>
        <w:pStyle w:val="Action"/>
        <w:numPr>
          <w:ilvl w:val="0"/>
          <w:numId w:val="0"/>
        </w:numPr>
        <w:tabs>
          <w:tab w:val="clear" w:pos="567"/>
        </w:tabs>
        <w:spacing w:before="0"/>
        <w:rPr>
          <w:szCs w:val="22"/>
        </w:rPr>
      </w:pPr>
      <w:proofErr w:type="spellStart"/>
      <w:r w:rsidRPr="002B0CC5">
        <w:rPr>
          <w:szCs w:val="22"/>
        </w:rPr>
        <w:t>Kivexa</w:t>
      </w:r>
      <w:proofErr w:type="spellEnd"/>
      <w:r>
        <w:rPr>
          <w:b/>
          <w:szCs w:val="22"/>
        </w:rPr>
        <w:t xml:space="preserve"> </w:t>
      </w:r>
      <w:r>
        <w:rPr>
          <w:szCs w:val="22"/>
        </w:rPr>
        <w:t xml:space="preserve">may cause side effects which could affect your ability to drive or use machines. </w:t>
      </w:r>
    </w:p>
    <w:p w14:paraId="5E9A61DF" w14:textId="4AE9B495" w:rsidR="00E84D92" w:rsidRPr="00E43737" w:rsidRDefault="002B0CC5" w:rsidP="00A53B93">
      <w:pPr>
        <w:pStyle w:val="Action"/>
        <w:numPr>
          <w:ilvl w:val="0"/>
          <w:numId w:val="0"/>
        </w:numPr>
        <w:tabs>
          <w:tab w:val="clear" w:pos="567"/>
        </w:tabs>
        <w:spacing w:before="0"/>
        <w:ind w:left="924" w:hanging="357"/>
        <w:rPr>
          <w:szCs w:val="22"/>
        </w:rPr>
      </w:pPr>
      <w:r w:rsidRPr="002B0CC5">
        <w:rPr>
          <w:b/>
          <w:szCs w:val="22"/>
        </w:rPr>
        <w:t xml:space="preserve">Talk to your doctor </w:t>
      </w:r>
      <w:r w:rsidRPr="00F20D7D">
        <w:rPr>
          <w:szCs w:val="22"/>
        </w:rPr>
        <w:t xml:space="preserve">about your ability to drive or operate machines while taking </w:t>
      </w:r>
      <w:proofErr w:type="spellStart"/>
      <w:r w:rsidRPr="00F20D7D">
        <w:rPr>
          <w:szCs w:val="22"/>
        </w:rPr>
        <w:t>Kivexa</w:t>
      </w:r>
      <w:proofErr w:type="spellEnd"/>
      <w:r w:rsidRPr="00F20D7D">
        <w:rPr>
          <w:szCs w:val="22"/>
        </w:rPr>
        <w:t xml:space="preserve">. </w:t>
      </w:r>
    </w:p>
    <w:p w14:paraId="63A99974" w14:textId="77777777" w:rsidR="00E84D92" w:rsidRPr="00E43737" w:rsidRDefault="00E84D92" w:rsidP="00845540">
      <w:pPr>
        <w:pStyle w:val="Action"/>
        <w:numPr>
          <w:ilvl w:val="0"/>
          <w:numId w:val="0"/>
        </w:numPr>
        <w:tabs>
          <w:tab w:val="clear" w:pos="567"/>
        </w:tabs>
        <w:spacing w:before="0"/>
        <w:ind w:left="284"/>
        <w:rPr>
          <w:b/>
          <w:szCs w:val="22"/>
        </w:rPr>
      </w:pPr>
    </w:p>
    <w:p w14:paraId="7C70D120" w14:textId="77777777" w:rsidR="00E84D92" w:rsidRPr="00E43737" w:rsidRDefault="00E84D92" w:rsidP="00845540">
      <w:pPr>
        <w:ind w:right="-2"/>
        <w:rPr>
          <w:color w:val="000000"/>
          <w:szCs w:val="22"/>
        </w:rPr>
      </w:pPr>
      <w:r w:rsidRPr="00E43737">
        <w:rPr>
          <w:b/>
          <w:color w:val="000000"/>
          <w:szCs w:val="22"/>
        </w:rPr>
        <w:t xml:space="preserve">Important information about some of the other ingredients of </w:t>
      </w:r>
      <w:proofErr w:type="spellStart"/>
      <w:r w:rsidRPr="00E43737">
        <w:rPr>
          <w:b/>
          <w:color w:val="000000"/>
          <w:szCs w:val="22"/>
        </w:rPr>
        <w:t>Kivexa</w:t>
      </w:r>
      <w:proofErr w:type="spellEnd"/>
      <w:r w:rsidRPr="00E43737">
        <w:rPr>
          <w:b/>
          <w:color w:val="000000"/>
          <w:szCs w:val="22"/>
        </w:rPr>
        <w:t xml:space="preserve"> tablets</w:t>
      </w:r>
    </w:p>
    <w:p w14:paraId="0F13BE9A" w14:textId="3F391EA8" w:rsidR="00E84D92" w:rsidRDefault="00E84D92" w:rsidP="00845540">
      <w:pPr>
        <w:rPr>
          <w:color w:val="000000"/>
          <w:szCs w:val="22"/>
        </w:rPr>
      </w:pPr>
      <w:proofErr w:type="spellStart"/>
      <w:r w:rsidRPr="00E43737">
        <w:rPr>
          <w:color w:val="000000"/>
          <w:szCs w:val="22"/>
        </w:rPr>
        <w:t>Kivexa</w:t>
      </w:r>
      <w:proofErr w:type="spellEnd"/>
      <w:r w:rsidRPr="00E43737">
        <w:rPr>
          <w:color w:val="000000"/>
          <w:szCs w:val="22"/>
        </w:rPr>
        <w:t xml:space="preserve"> contains a colouring called sunset yellow (E110), this may cause allergic reactions in some people.</w:t>
      </w:r>
    </w:p>
    <w:p w14:paraId="0D59F27E" w14:textId="4EB88EFC" w:rsidR="00FA468C" w:rsidRDefault="00FA468C" w:rsidP="00845540">
      <w:pPr>
        <w:rPr>
          <w:color w:val="000000"/>
          <w:szCs w:val="22"/>
        </w:rPr>
      </w:pPr>
    </w:p>
    <w:p w14:paraId="198B826F" w14:textId="1B172E0B" w:rsidR="00FA468C" w:rsidRPr="007A788E" w:rsidRDefault="00FA468C" w:rsidP="00FA468C">
      <w:pPr>
        <w:numPr>
          <w:ilvl w:val="12"/>
          <w:numId w:val="0"/>
        </w:numPr>
        <w:tabs>
          <w:tab w:val="clear" w:pos="567"/>
        </w:tabs>
        <w:spacing w:line="240" w:lineRule="auto"/>
        <w:ind w:right="-2"/>
        <w:rPr>
          <w:b/>
          <w:szCs w:val="22"/>
        </w:rPr>
      </w:pPr>
      <w:r w:rsidRPr="002D699B">
        <w:rPr>
          <w:noProof/>
          <w:szCs w:val="22"/>
        </w:rPr>
        <w:t>This medicine contains less than 1 mmol sodium (23</w:t>
      </w:r>
      <w:ins w:id="122" w:author="Author">
        <w:r w:rsidR="008E2931">
          <w:rPr>
            <w:noProof/>
            <w:szCs w:val="22"/>
          </w:rPr>
          <w:t> </w:t>
        </w:r>
      </w:ins>
      <w:del w:id="123" w:author="Author">
        <w:r w:rsidRPr="002D699B" w:rsidDel="008E2931">
          <w:rPr>
            <w:noProof/>
            <w:szCs w:val="22"/>
          </w:rPr>
          <w:delText xml:space="preserve"> </w:delText>
        </w:r>
      </w:del>
      <w:r w:rsidRPr="002D699B">
        <w:rPr>
          <w:noProof/>
          <w:szCs w:val="22"/>
        </w:rPr>
        <w:t>mg) per dosage unit, that is to say essentially ‘sodium-free’.</w:t>
      </w:r>
    </w:p>
    <w:p w14:paraId="195230C4" w14:textId="77777777" w:rsidR="00FA468C" w:rsidRPr="00E43737" w:rsidRDefault="00FA468C" w:rsidP="00845540">
      <w:pPr>
        <w:rPr>
          <w:color w:val="000000"/>
          <w:szCs w:val="22"/>
        </w:rPr>
      </w:pPr>
    </w:p>
    <w:p w14:paraId="0383C4BC" w14:textId="77777777" w:rsidR="00E84D92" w:rsidRPr="00E43737" w:rsidRDefault="00E84D92" w:rsidP="00845540">
      <w:pPr>
        <w:ind w:right="-2"/>
        <w:rPr>
          <w:color w:val="000000"/>
          <w:szCs w:val="22"/>
        </w:rPr>
      </w:pPr>
    </w:p>
    <w:p w14:paraId="711F08E8" w14:textId="77777777" w:rsidR="00E84D92" w:rsidRPr="00E43737" w:rsidRDefault="00E84D92" w:rsidP="00B02B32">
      <w:pPr>
        <w:keepNext/>
        <w:rPr>
          <w:b/>
          <w:color w:val="000000"/>
          <w:szCs w:val="22"/>
        </w:rPr>
      </w:pPr>
      <w:r w:rsidRPr="00E43737">
        <w:rPr>
          <w:b/>
          <w:color w:val="000000"/>
          <w:szCs w:val="22"/>
        </w:rPr>
        <w:lastRenderedPageBreak/>
        <w:t>3.</w:t>
      </w:r>
      <w:r w:rsidRPr="00E43737">
        <w:rPr>
          <w:b/>
          <w:color w:val="000000"/>
          <w:szCs w:val="22"/>
        </w:rPr>
        <w:tab/>
      </w:r>
      <w:r w:rsidR="00D03B4C">
        <w:rPr>
          <w:b/>
          <w:color w:val="000000"/>
          <w:szCs w:val="22"/>
        </w:rPr>
        <w:t xml:space="preserve">How to take </w:t>
      </w:r>
      <w:proofErr w:type="spellStart"/>
      <w:r w:rsidR="00D03B4C">
        <w:rPr>
          <w:b/>
          <w:color w:val="000000"/>
          <w:szCs w:val="22"/>
        </w:rPr>
        <w:t>Kivexa</w:t>
      </w:r>
      <w:proofErr w:type="spellEnd"/>
      <w:r w:rsidRPr="00E43737">
        <w:rPr>
          <w:b/>
          <w:color w:val="000000"/>
          <w:szCs w:val="22"/>
        </w:rPr>
        <w:t xml:space="preserve"> </w:t>
      </w:r>
    </w:p>
    <w:p w14:paraId="4EA5975A" w14:textId="77777777" w:rsidR="00E84D92" w:rsidRPr="00E43737" w:rsidRDefault="00E84D92" w:rsidP="00B02B32">
      <w:pPr>
        <w:keepNext/>
        <w:rPr>
          <w:color w:val="000000"/>
          <w:szCs w:val="22"/>
        </w:rPr>
      </w:pPr>
    </w:p>
    <w:p w14:paraId="41AC4744" w14:textId="77777777" w:rsidR="00E84D92" w:rsidRPr="00E43737" w:rsidRDefault="00E84D92" w:rsidP="00845540">
      <w:pPr>
        <w:keepNext/>
        <w:spacing w:after="120"/>
      </w:pPr>
      <w:r w:rsidRPr="00E43737">
        <w:rPr>
          <w:b/>
        </w:rPr>
        <w:t xml:space="preserve">Always take </w:t>
      </w:r>
      <w:r w:rsidR="009202E6">
        <w:rPr>
          <w:b/>
        </w:rPr>
        <w:t>this medicine</w:t>
      </w:r>
      <w:r w:rsidR="009202E6" w:rsidRPr="00E43737">
        <w:rPr>
          <w:b/>
        </w:rPr>
        <w:t xml:space="preserve"> </w:t>
      </w:r>
      <w:r w:rsidRPr="00E43737">
        <w:rPr>
          <w:b/>
        </w:rPr>
        <w:t>exactly as your doctor has told you</w:t>
      </w:r>
      <w:r w:rsidRPr="00E43737">
        <w:t>. Check with y</w:t>
      </w:r>
      <w:r w:rsidR="00E115BD">
        <w:t>our doctor or pharmacist if you a</w:t>
      </w:r>
      <w:r w:rsidRPr="00E43737">
        <w:t>re not sure.</w:t>
      </w:r>
    </w:p>
    <w:p w14:paraId="0936C0F1" w14:textId="6B1CDCD6" w:rsidR="00F20D7D" w:rsidRDefault="00F20D7D" w:rsidP="00845540">
      <w:pPr>
        <w:spacing w:after="120"/>
        <w:ind w:right="120"/>
        <w:rPr>
          <w:szCs w:val="22"/>
        </w:rPr>
      </w:pPr>
      <w:r>
        <w:rPr>
          <w:b/>
          <w:szCs w:val="22"/>
        </w:rPr>
        <w:t xml:space="preserve">The recommended dose </w:t>
      </w:r>
      <w:r w:rsidRPr="00E43737">
        <w:rPr>
          <w:b/>
          <w:szCs w:val="22"/>
        </w:rPr>
        <w:t xml:space="preserve">of </w:t>
      </w:r>
      <w:proofErr w:type="spellStart"/>
      <w:r w:rsidRPr="00E43737">
        <w:rPr>
          <w:b/>
          <w:szCs w:val="22"/>
        </w:rPr>
        <w:t>Kivexa</w:t>
      </w:r>
      <w:proofErr w:type="spellEnd"/>
      <w:r w:rsidRPr="00E43737">
        <w:rPr>
          <w:b/>
          <w:szCs w:val="22"/>
        </w:rPr>
        <w:t xml:space="preserve"> for adults</w:t>
      </w:r>
      <w:r w:rsidR="00C0120E">
        <w:rPr>
          <w:b/>
          <w:szCs w:val="22"/>
        </w:rPr>
        <w:t>, adolescents</w:t>
      </w:r>
      <w:r w:rsidRPr="00E43737">
        <w:rPr>
          <w:b/>
          <w:szCs w:val="22"/>
        </w:rPr>
        <w:t xml:space="preserve"> </w:t>
      </w:r>
      <w:r>
        <w:rPr>
          <w:b/>
          <w:szCs w:val="22"/>
        </w:rPr>
        <w:t xml:space="preserve">and </w:t>
      </w:r>
      <w:r w:rsidRPr="009F1CE3">
        <w:rPr>
          <w:b/>
          <w:szCs w:val="22"/>
        </w:rPr>
        <w:t xml:space="preserve">children </w:t>
      </w:r>
      <w:r w:rsidR="0082358A" w:rsidRPr="009F1CE3">
        <w:rPr>
          <w:b/>
          <w:szCs w:val="22"/>
        </w:rPr>
        <w:t>weighing 25</w:t>
      </w:r>
      <w:ins w:id="124" w:author="Author">
        <w:r w:rsidR="008E2931">
          <w:rPr>
            <w:b/>
            <w:szCs w:val="22"/>
          </w:rPr>
          <w:t> </w:t>
        </w:r>
      </w:ins>
      <w:del w:id="125" w:author="Author">
        <w:r w:rsidR="0082358A" w:rsidRPr="009F1CE3" w:rsidDel="008E2931">
          <w:rPr>
            <w:b/>
            <w:szCs w:val="22"/>
          </w:rPr>
          <w:delText xml:space="preserve"> </w:delText>
        </w:r>
      </w:del>
      <w:r w:rsidR="0082358A" w:rsidRPr="009F1CE3">
        <w:rPr>
          <w:b/>
          <w:szCs w:val="22"/>
        </w:rPr>
        <w:t>kg</w:t>
      </w:r>
      <w:r w:rsidR="001A68F3" w:rsidRPr="009F1CE3">
        <w:rPr>
          <w:b/>
          <w:szCs w:val="22"/>
        </w:rPr>
        <w:t xml:space="preserve"> </w:t>
      </w:r>
      <w:r w:rsidRPr="009F1CE3">
        <w:rPr>
          <w:b/>
          <w:szCs w:val="22"/>
        </w:rPr>
        <w:t>or</w:t>
      </w:r>
      <w:r>
        <w:rPr>
          <w:b/>
          <w:szCs w:val="22"/>
        </w:rPr>
        <w:t xml:space="preserve"> more </w:t>
      </w:r>
      <w:r w:rsidRPr="00E43737">
        <w:rPr>
          <w:b/>
          <w:szCs w:val="22"/>
        </w:rPr>
        <w:t>is one tablet once a day</w:t>
      </w:r>
      <w:r w:rsidRPr="00E43737">
        <w:rPr>
          <w:szCs w:val="22"/>
        </w:rPr>
        <w:t xml:space="preserve">. </w:t>
      </w:r>
    </w:p>
    <w:p w14:paraId="14948ABC" w14:textId="77777777" w:rsidR="00E84D92" w:rsidRPr="00E43737" w:rsidRDefault="00E84D92" w:rsidP="00845540">
      <w:pPr>
        <w:spacing w:after="120"/>
        <w:ind w:right="120"/>
        <w:rPr>
          <w:szCs w:val="22"/>
        </w:rPr>
      </w:pPr>
      <w:r w:rsidRPr="00E43737">
        <w:rPr>
          <w:szCs w:val="22"/>
        </w:rPr>
        <w:t xml:space="preserve">Swallow the tablets whole, with some water. </w:t>
      </w:r>
      <w:proofErr w:type="spellStart"/>
      <w:r w:rsidRPr="00E43737">
        <w:rPr>
          <w:szCs w:val="22"/>
        </w:rPr>
        <w:t>Kivexa</w:t>
      </w:r>
      <w:proofErr w:type="spellEnd"/>
      <w:r w:rsidRPr="00E43737">
        <w:rPr>
          <w:szCs w:val="22"/>
        </w:rPr>
        <w:t xml:space="preserve"> can be taken with or without food.</w:t>
      </w:r>
    </w:p>
    <w:p w14:paraId="219B1615" w14:textId="77777777" w:rsidR="00E84D92" w:rsidRPr="00E43737" w:rsidRDefault="00E84D92" w:rsidP="00845540">
      <w:pPr>
        <w:pStyle w:val="Action"/>
        <w:numPr>
          <w:ilvl w:val="0"/>
          <w:numId w:val="0"/>
        </w:numPr>
        <w:tabs>
          <w:tab w:val="clear" w:pos="567"/>
        </w:tabs>
        <w:spacing w:before="0"/>
        <w:rPr>
          <w:b/>
          <w:szCs w:val="22"/>
        </w:rPr>
      </w:pPr>
      <w:r w:rsidRPr="00E43737">
        <w:rPr>
          <w:b/>
          <w:szCs w:val="22"/>
        </w:rPr>
        <w:t>Stay in regular contact with your doctor</w:t>
      </w:r>
    </w:p>
    <w:p w14:paraId="55AAD78E" w14:textId="77777777" w:rsidR="00E84D92" w:rsidRPr="00E43737" w:rsidRDefault="00E84D92" w:rsidP="00845540">
      <w:pPr>
        <w:rPr>
          <w:szCs w:val="22"/>
        </w:rPr>
      </w:pPr>
      <w:proofErr w:type="spellStart"/>
      <w:r w:rsidRPr="00E43737">
        <w:rPr>
          <w:szCs w:val="22"/>
        </w:rPr>
        <w:t>Kivexa</w:t>
      </w:r>
      <w:proofErr w:type="spellEnd"/>
      <w:r w:rsidRPr="00E43737">
        <w:rPr>
          <w:szCs w:val="22"/>
        </w:rPr>
        <w:t xml:space="preserve"> helps to control your condition. You need to keep taking it every day to stop your illness getting worse. You may still develop other infections and illnesses linked to HIV infection.</w:t>
      </w:r>
    </w:p>
    <w:p w14:paraId="161C37B5" w14:textId="77777777" w:rsidR="00E84D92" w:rsidRPr="00E43737" w:rsidRDefault="00E84D92" w:rsidP="00A53B93">
      <w:pPr>
        <w:pStyle w:val="Action"/>
        <w:numPr>
          <w:ilvl w:val="0"/>
          <w:numId w:val="0"/>
        </w:numPr>
        <w:tabs>
          <w:tab w:val="clear" w:pos="567"/>
        </w:tabs>
        <w:spacing w:before="0"/>
        <w:ind w:left="924" w:hanging="357"/>
        <w:rPr>
          <w:szCs w:val="22"/>
        </w:rPr>
      </w:pPr>
      <w:r w:rsidRPr="00E43737">
        <w:rPr>
          <w:b/>
          <w:szCs w:val="22"/>
        </w:rPr>
        <w:t>Keep in touch with your doctor, and do</w:t>
      </w:r>
      <w:r w:rsidR="007C6FB5">
        <w:rPr>
          <w:b/>
          <w:szCs w:val="22"/>
        </w:rPr>
        <w:t xml:space="preserve"> </w:t>
      </w:r>
      <w:r w:rsidRPr="00E43737">
        <w:rPr>
          <w:b/>
          <w:szCs w:val="22"/>
        </w:rPr>
        <w:t>n</w:t>
      </w:r>
      <w:r w:rsidR="007C6FB5">
        <w:rPr>
          <w:b/>
          <w:szCs w:val="22"/>
        </w:rPr>
        <w:t>o</w:t>
      </w:r>
      <w:r w:rsidRPr="00E43737">
        <w:rPr>
          <w:b/>
          <w:szCs w:val="22"/>
        </w:rPr>
        <w:t xml:space="preserve">t stop taking </w:t>
      </w:r>
      <w:proofErr w:type="spellStart"/>
      <w:r w:rsidRPr="00E43737">
        <w:rPr>
          <w:b/>
          <w:szCs w:val="22"/>
        </w:rPr>
        <w:t>Kivexa</w:t>
      </w:r>
      <w:proofErr w:type="spellEnd"/>
      <w:r w:rsidRPr="00E43737">
        <w:rPr>
          <w:b/>
          <w:szCs w:val="22"/>
        </w:rPr>
        <w:t xml:space="preserve"> </w:t>
      </w:r>
      <w:r w:rsidRPr="00E43737">
        <w:rPr>
          <w:szCs w:val="22"/>
        </w:rPr>
        <w:t>without your doctor’s advice.</w:t>
      </w:r>
    </w:p>
    <w:p w14:paraId="1BF4BAC1" w14:textId="77777777" w:rsidR="008D5473" w:rsidRDefault="008D5473" w:rsidP="00845540">
      <w:pPr>
        <w:spacing w:after="120"/>
        <w:rPr>
          <w:b/>
          <w:szCs w:val="22"/>
        </w:rPr>
      </w:pPr>
    </w:p>
    <w:p w14:paraId="5391DB6B" w14:textId="1436F8D5" w:rsidR="00E84D92" w:rsidRPr="00E43737" w:rsidRDefault="00E84D92" w:rsidP="00E35CCB">
      <w:pPr>
        <w:rPr>
          <w:b/>
          <w:szCs w:val="22"/>
        </w:rPr>
      </w:pPr>
      <w:r w:rsidRPr="00E43737">
        <w:rPr>
          <w:b/>
          <w:szCs w:val="22"/>
        </w:rPr>
        <w:t xml:space="preserve">If you take </w:t>
      </w:r>
      <w:r w:rsidR="00E115BD">
        <w:rPr>
          <w:b/>
          <w:szCs w:val="22"/>
        </w:rPr>
        <w:t>more</w:t>
      </w:r>
      <w:r w:rsidRPr="00E43737">
        <w:rPr>
          <w:b/>
          <w:szCs w:val="22"/>
        </w:rPr>
        <w:t xml:space="preserve"> </w:t>
      </w:r>
      <w:proofErr w:type="spellStart"/>
      <w:r w:rsidRPr="00E43737">
        <w:rPr>
          <w:b/>
          <w:szCs w:val="22"/>
        </w:rPr>
        <w:t>Kivexa</w:t>
      </w:r>
      <w:proofErr w:type="spellEnd"/>
      <w:r w:rsidR="00E115BD">
        <w:rPr>
          <w:b/>
          <w:szCs w:val="22"/>
        </w:rPr>
        <w:t xml:space="preserve"> than you should</w:t>
      </w:r>
    </w:p>
    <w:p w14:paraId="1D9B6859" w14:textId="77777777" w:rsidR="00E84D92" w:rsidRPr="00E43737" w:rsidRDefault="00E84D92" w:rsidP="008D5473">
      <w:pPr>
        <w:rPr>
          <w:szCs w:val="22"/>
        </w:rPr>
      </w:pPr>
      <w:r w:rsidRPr="00E43737">
        <w:rPr>
          <w:szCs w:val="22"/>
        </w:rPr>
        <w:t xml:space="preserve">If you accidentally take too much </w:t>
      </w:r>
      <w:proofErr w:type="spellStart"/>
      <w:r w:rsidRPr="00E43737">
        <w:rPr>
          <w:szCs w:val="22"/>
        </w:rPr>
        <w:t>Kivexa</w:t>
      </w:r>
      <w:proofErr w:type="spellEnd"/>
      <w:r w:rsidRPr="00E43737">
        <w:rPr>
          <w:szCs w:val="22"/>
        </w:rPr>
        <w:t>, tell your doctor or your pharmacist, or contact your nearest hospital emergency department for further advice.</w:t>
      </w:r>
    </w:p>
    <w:p w14:paraId="6DFED4F4" w14:textId="77777777" w:rsidR="00E84D92" w:rsidRPr="00E43737" w:rsidRDefault="00E84D92" w:rsidP="00845540">
      <w:pPr>
        <w:rPr>
          <w:szCs w:val="22"/>
        </w:rPr>
      </w:pPr>
    </w:p>
    <w:p w14:paraId="643C7E70" w14:textId="77777777" w:rsidR="00E84D92" w:rsidRPr="00E43737" w:rsidRDefault="00E84D92" w:rsidP="00845540">
      <w:pPr>
        <w:keepNext/>
        <w:rPr>
          <w:b/>
          <w:szCs w:val="22"/>
        </w:rPr>
      </w:pPr>
      <w:r w:rsidRPr="00E43737">
        <w:rPr>
          <w:b/>
          <w:szCs w:val="22"/>
        </w:rPr>
        <w:t xml:space="preserve">If you forget to take </w:t>
      </w:r>
      <w:proofErr w:type="spellStart"/>
      <w:r w:rsidRPr="00E43737">
        <w:rPr>
          <w:b/>
          <w:szCs w:val="22"/>
        </w:rPr>
        <w:t>Kivexa</w:t>
      </w:r>
      <w:proofErr w:type="spellEnd"/>
    </w:p>
    <w:p w14:paraId="7FCB7ACE" w14:textId="77777777" w:rsidR="00E84D92" w:rsidRPr="00E43737" w:rsidRDefault="00E84D92" w:rsidP="00845540">
      <w:pPr>
        <w:rPr>
          <w:szCs w:val="22"/>
        </w:rPr>
      </w:pPr>
      <w:r w:rsidRPr="00E43737">
        <w:rPr>
          <w:szCs w:val="22"/>
        </w:rPr>
        <w:t xml:space="preserve">If you forget to take a dose, take it as soon as you remember. Then continue your treatment as before. </w:t>
      </w:r>
    </w:p>
    <w:p w14:paraId="3C333529" w14:textId="77777777" w:rsidR="00E84D92" w:rsidRPr="00E43737" w:rsidRDefault="00E84D92" w:rsidP="00845540">
      <w:pPr>
        <w:rPr>
          <w:szCs w:val="22"/>
        </w:rPr>
      </w:pPr>
      <w:r w:rsidRPr="00E43737">
        <w:rPr>
          <w:szCs w:val="22"/>
        </w:rPr>
        <w:t>Do</w:t>
      </w:r>
      <w:r w:rsidR="00E115BD">
        <w:rPr>
          <w:szCs w:val="22"/>
        </w:rPr>
        <w:t xml:space="preserve"> no</w:t>
      </w:r>
      <w:r w:rsidRPr="00E43737">
        <w:rPr>
          <w:szCs w:val="22"/>
        </w:rPr>
        <w:t xml:space="preserve">t take a double dose to make up for a </w:t>
      </w:r>
      <w:r w:rsidR="00E115BD">
        <w:rPr>
          <w:szCs w:val="22"/>
        </w:rPr>
        <w:t>forgotten</w:t>
      </w:r>
      <w:r w:rsidRPr="00E43737">
        <w:rPr>
          <w:szCs w:val="22"/>
        </w:rPr>
        <w:t xml:space="preserve"> dose. </w:t>
      </w:r>
    </w:p>
    <w:p w14:paraId="138B3758" w14:textId="77777777" w:rsidR="00E84D92" w:rsidRPr="00E43737" w:rsidRDefault="00E84D92" w:rsidP="00845540">
      <w:pPr>
        <w:rPr>
          <w:szCs w:val="22"/>
        </w:rPr>
      </w:pPr>
    </w:p>
    <w:p w14:paraId="5ED6EF74" w14:textId="77777777" w:rsidR="00E84D92" w:rsidRPr="00E43737" w:rsidRDefault="00E84D92" w:rsidP="00845540">
      <w:pPr>
        <w:rPr>
          <w:szCs w:val="22"/>
        </w:rPr>
      </w:pPr>
      <w:r w:rsidRPr="00E43737">
        <w:rPr>
          <w:szCs w:val="22"/>
        </w:rPr>
        <w:t xml:space="preserve">It is important to take </w:t>
      </w:r>
      <w:proofErr w:type="spellStart"/>
      <w:r w:rsidRPr="00E43737">
        <w:rPr>
          <w:szCs w:val="22"/>
        </w:rPr>
        <w:t>Kivexa</w:t>
      </w:r>
      <w:proofErr w:type="spellEnd"/>
      <w:r w:rsidRPr="00E43737">
        <w:rPr>
          <w:szCs w:val="22"/>
        </w:rPr>
        <w:t xml:space="preserve"> regularly, because if you take it at irregular intervals, you may be more likely to have a hypersensitivity reaction.</w:t>
      </w:r>
    </w:p>
    <w:p w14:paraId="76AD0FBA" w14:textId="77777777" w:rsidR="00E84D92" w:rsidRPr="00E43737" w:rsidRDefault="00E84D92" w:rsidP="00845540">
      <w:pPr>
        <w:rPr>
          <w:b/>
          <w:szCs w:val="22"/>
        </w:rPr>
      </w:pPr>
    </w:p>
    <w:p w14:paraId="6841438F" w14:textId="77777777" w:rsidR="00E84D92" w:rsidRPr="00E43737" w:rsidRDefault="00E84D92" w:rsidP="00845540">
      <w:pPr>
        <w:rPr>
          <w:b/>
          <w:szCs w:val="22"/>
        </w:rPr>
      </w:pPr>
      <w:r w:rsidRPr="00E43737">
        <w:rPr>
          <w:b/>
          <w:szCs w:val="22"/>
        </w:rPr>
        <w:t xml:space="preserve">If you have stopped taking </w:t>
      </w:r>
      <w:proofErr w:type="spellStart"/>
      <w:r w:rsidRPr="00E43737">
        <w:rPr>
          <w:b/>
          <w:szCs w:val="22"/>
        </w:rPr>
        <w:t>Kivexa</w:t>
      </w:r>
      <w:proofErr w:type="spellEnd"/>
    </w:p>
    <w:p w14:paraId="2AC9C1DB" w14:textId="77777777" w:rsidR="00E84D92" w:rsidRPr="00E43737" w:rsidRDefault="00E84D92" w:rsidP="00845540">
      <w:pPr>
        <w:rPr>
          <w:szCs w:val="22"/>
        </w:rPr>
      </w:pPr>
      <w:r w:rsidRPr="00E43737">
        <w:rPr>
          <w:szCs w:val="22"/>
        </w:rPr>
        <w:t xml:space="preserve">If you have stopped taking </w:t>
      </w:r>
      <w:proofErr w:type="spellStart"/>
      <w:r w:rsidRPr="00E43737">
        <w:rPr>
          <w:szCs w:val="22"/>
        </w:rPr>
        <w:t>Kivexa</w:t>
      </w:r>
      <w:proofErr w:type="spellEnd"/>
      <w:r w:rsidRPr="00E43737">
        <w:rPr>
          <w:szCs w:val="22"/>
        </w:rPr>
        <w:t xml:space="preserve"> for any reason — especially because you think you are having side effects, or because you have other illness:</w:t>
      </w:r>
    </w:p>
    <w:p w14:paraId="191EC088" w14:textId="1BF718BC" w:rsidR="00E84D92" w:rsidRPr="00E43737" w:rsidRDefault="00E84D92" w:rsidP="00A53B93">
      <w:pPr>
        <w:pStyle w:val="Action"/>
        <w:numPr>
          <w:ilvl w:val="0"/>
          <w:numId w:val="0"/>
        </w:numPr>
        <w:tabs>
          <w:tab w:val="clear" w:pos="567"/>
        </w:tabs>
        <w:spacing w:before="0"/>
        <w:ind w:left="567"/>
        <w:rPr>
          <w:szCs w:val="22"/>
        </w:rPr>
      </w:pPr>
      <w:r w:rsidRPr="00E43737">
        <w:rPr>
          <w:b/>
          <w:szCs w:val="22"/>
        </w:rPr>
        <w:t>Talk to your doctor before you start taking it again</w:t>
      </w:r>
      <w:r w:rsidRPr="00E43737">
        <w:rPr>
          <w:szCs w:val="22"/>
        </w:rPr>
        <w:t xml:space="preserve">. Your doctor will check whether your symptoms were related to a hypersensitivity reaction. If the doctor thinks they may have been related, </w:t>
      </w:r>
      <w:r w:rsidRPr="00E43737">
        <w:rPr>
          <w:b/>
          <w:szCs w:val="22"/>
        </w:rPr>
        <w:t xml:space="preserve">you will be told never again to take </w:t>
      </w:r>
      <w:proofErr w:type="spellStart"/>
      <w:r w:rsidRPr="00E43737">
        <w:rPr>
          <w:b/>
          <w:szCs w:val="22"/>
        </w:rPr>
        <w:t>Kivexa</w:t>
      </w:r>
      <w:proofErr w:type="spellEnd"/>
      <w:r w:rsidRPr="00E43737">
        <w:rPr>
          <w:b/>
          <w:szCs w:val="22"/>
        </w:rPr>
        <w:t>, or any other medicine containing abacavir (</w:t>
      </w:r>
      <w:proofErr w:type="spellStart"/>
      <w:r w:rsidRPr="00E43737">
        <w:rPr>
          <w:b/>
          <w:szCs w:val="22"/>
        </w:rPr>
        <w:t>e.g.Trizivir</w:t>
      </w:r>
      <w:proofErr w:type="spellEnd"/>
      <w:r w:rsidR="00D736C8">
        <w:rPr>
          <w:b/>
          <w:szCs w:val="22"/>
        </w:rPr>
        <w:t>,</w:t>
      </w:r>
      <w:r w:rsidR="009145A2">
        <w:rPr>
          <w:b/>
          <w:szCs w:val="22"/>
        </w:rPr>
        <w:t xml:space="preserve"> </w:t>
      </w:r>
      <w:proofErr w:type="spellStart"/>
      <w:r w:rsidR="00D736C8">
        <w:rPr>
          <w:b/>
          <w:szCs w:val="22"/>
        </w:rPr>
        <w:t>Triumeq</w:t>
      </w:r>
      <w:proofErr w:type="spellEnd"/>
      <w:r w:rsidR="00D736C8">
        <w:rPr>
          <w:b/>
          <w:szCs w:val="22"/>
        </w:rPr>
        <w:t xml:space="preserve"> </w:t>
      </w:r>
      <w:r w:rsidRPr="00E43737">
        <w:rPr>
          <w:b/>
          <w:szCs w:val="22"/>
        </w:rPr>
        <w:t xml:space="preserve">or </w:t>
      </w:r>
      <w:proofErr w:type="spellStart"/>
      <w:r w:rsidRPr="00E43737">
        <w:rPr>
          <w:b/>
          <w:szCs w:val="22"/>
        </w:rPr>
        <w:t>Ziagen</w:t>
      </w:r>
      <w:proofErr w:type="spellEnd"/>
      <w:r w:rsidRPr="00E43737">
        <w:rPr>
          <w:b/>
          <w:szCs w:val="22"/>
        </w:rPr>
        <w:t>)</w:t>
      </w:r>
      <w:r w:rsidRPr="00E43737">
        <w:rPr>
          <w:szCs w:val="22"/>
        </w:rPr>
        <w:t>. It is important that you follow this advice.</w:t>
      </w:r>
    </w:p>
    <w:p w14:paraId="4BCCF04E" w14:textId="77777777" w:rsidR="00E84D92" w:rsidRPr="00E43737" w:rsidRDefault="00E84D92" w:rsidP="00845540">
      <w:pPr>
        <w:rPr>
          <w:szCs w:val="22"/>
        </w:rPr>
      </w:pPr>
    </w:p>
    <w:p w14:paraId="102BC472" w14:textId="77777777" w:rsidR="00E84D92" w:rsidRPr="00E43737" w:rsidRDefault="00E84D92" w:rsidP="00845540">
      <w:pPr>
        <w:rPr>
          <w:szCs w:val="22"/>
        </w:rPr>
      </w:pPr>
      <w:r w:rsidRPr="00E43737">
        <w:rPr>
          <w:szCs w:val="22"/>
        </w:rPr>
        <w:t xml:space="preserve">If your doctor advises that you can start taking </w:t>
      </w:r>
      <w:proofErr w:type="spellStart"/>
      <w:r w:rsidRPr="00E43737">
        <w:rPr>
          <w:szCs w:val="22"/>
        </w:rPr>
        <w:t>Kivexa</w:t>
      </w:r>
      <w:proofErr w:type="spellEnd"/>
      <w:r w:rsidRPr="00E43737">
        <w:rPr>
          <w:szCs w:val="22"/>
        </w:rPr>
        <w:t xml:space="preserve"> again, you may be asked to take your first doses in a place where you will have ready access to medical care if you need it.</w:t>
      </w:r>
    </w:p>
    <w:p w14:paraId="7A1BF04C" w14:textId="77777777" w:rsidR="00E84D92" w:rsidRDefault="00E84D92" w:rsidP="00845540">
      <w:pPr>
        <w:ind w:right="-2"/>
        <w:rPr>
          <w:color w:val="000000"/>
          <w:szCs w:val="22"/>
        </w:rPr>
      </w:pPr>
    </w:p>
    <w:p w14:paraId="1CDE9E3B" w14:textId="77777777" w:rsidR="007C6FB5" w:rsidRPr="00B30B7B" w:rsidRDefault="007C6FB5" w:rsidP="00845540">
      <w:pPr>
        <w:ind w:right="-2"/>
        <w:rPr>
          <w:color w:val="000000"/>
          <w:szCs w:val="22"/>
        </w:rPr>
      </w:pPr>
    </w:p>
    <w:p w14:paraId="2368F269" w14:textId="77777777" w:rsidR="00844083" w:rsidRPr="00B30B7B" w:rsidRDefault="00D03B4C" w:rsidP="00A53B93">
      <w:pPr>
        <w:pStyle w:val="ListParagraph"/>
        <w:numPr>
          <w:ilvl w:val="0"/>
          <w:numId w:val="36"/>
        </w:numPr>
        <w:spacing w:after="0"/>
        <w:ind w:right="-2"/>
        <w:rPr>
          <w:rFonts w:ascii="Times New Roman" w:hAnsi="Times New Roman"/>
          <w:b/>
          <w:color w:val="000000"/>
        </w:rPr>
      </w:pPr>
      <w:r w:rsidRPr="00B30B7B">
        <w:rPr>
          <w:rFonts w:ascii="Times New Roman" w:hAnsi="Times New Roman"/>
          <w:b/>
          <w:color w:val="000000"/>
        </w:rPr>
        <w:t>Possible side effects</w:t>
      </w:r>
    </w:p>
    <w:p w14:paraId="0C2869BC" w14:textId="77777777" w:rsidR="00E84D92" w:rsidRPr="00C32DB0" w:rsidRDefault="00E84D92" w:rsidP="00845540">
      <w:pPr>
        <w:ind w:right="-2"/>
        <w:rPr>
          <w:szCs w:val="22"/>
        </w:rPr>
      </w:pPr>
    </w:p>
    <w:p w14:paraId="056CFEA2" w14:textId="77777777" w:rsidR="00C32DB0" w:rsidRPr="00C32DB0" w:rsidRDefault="00C32DB0" w:rsidP="00C32DB0">
      <w:pPr>
        <w:pStyle w:val="BodytextAgency"/>
        <w:tabs>
          <w:tab w:val="left" w:pos="0"/>
        </w:tabs>
        <w:rPr>
          <w:rFonts w:ascii="Times New Roman" w:hAnsi="Times New Roman" w:cs="Times New Roman"/>
          <w:sz w:val="22"/>
          <w:szCs w:val="22"/>
          <w:lang w:bidi="en-US"/>
        </w:rPr>
      </w:pPr>
      <w:r w:rsidRPr="00C32DB0">
        <w:rPr>
          <w:rFonts w:ascii="Times New Roman" w:hAnsi="Times New Roman" w:cs="Times New Roman"/>
          <w:sz w:val="22"/>
          <w:szCs w:val="22"/>
          <w:lang w:bidi="en-US"/>
        </w:rPr>
        <w:t xml:space="preserve">During HIV therapy there may be an increase in weight and in levels of blood lipids and glucose. This is partly linked to restored health and life style, and in the case of blood lipids sometimes to the HIV medicines themselves. Your doctor will test for these changes. </w:t>
      </w:r>
    </w:p>
    <w:p w14:paraId="41713C35" w14:textId="77777777" w:rsidR="00C32DB0" w:rsidRDefault="00C32DB0" w:rsidP="00845540">
      <w:pPr>
        <w:keepNext/>
        <w:rPr>
          <w:color w:val="000000"/>
          <w:szCs w:val="22"/>
        </w:rPr>
      </w:pPr>
    </w:p>
    <w:p w14:paraId="301F8F4D" w14:textId="77777777" w:rsidR="00E84D92" w:rsidRPr="00E43737" w:rsidRDefault="00E84D92" w:rsidP="00845540">
      <w:pPr>
        <w:keepNext/>
        <w:rPr>
          <w:color w:val="000000"/>
          <w:szCs w:val="22"/>
        </w:rPr>
      </w:pPr>
      <w:r w:rsidRPr="00E43737">
        <w:rPr>
          <w:color w:val="000000"/>
          <w:szCs w:val="22"/>
        </w:rPr>
        <w:t xml:space="preserve">Like all medicines, </w:t>
      </w:r>
      <w:r w:rsidR="00D03B4C">
        <w:rPr>
          <w:color w:val="000000"/>
          <w:szCs w:val="22"/>
        </w:rPr>
        <w:t>this medicine</w:t>
      </w:r>
      <w:r w:rsidRPr="00E43737">
        <w:rPr>
          <w:color w:val="000000"/>
          <w:szCs w:val="22"/>
        </w:rPr>
        <w:t xml:space="preserve"> can cause side effects, </w:t>
      </w:r>
      <w:r w:rsidR="00F20D7D">
        <w:rPr>
          <w:color w:val="000000"/>
          <w:szCs w:val="22"/>
        </w:rPr>
        <w:t>although</w:t>
      </w:r>
      <w:r w:rsidRPr="00E43737">
        <w:rPr>
          <w:color w:val="000000"/>
          <w:szCs w:val="22"/>
        </w:rPr>
        <w:t xml:space="preserve"> not everyone gets them.</w:t>
      </w:r>
    </w:p>
    <w:p w14:paraId="45C952D7" w14:textId="02C1A348" w:rsidR="00E84D92" w:rsidRPr="00E43737" w:rsidRDefault="00E84D92" w:rsidP="00845540">
      <w:pPr>
        <w:keepNext/>
        <w:rPr>
          <w:color w:val="000000"/>
          <w:szCs w:val="22"/>
        </w:rPr>
      </w:pPr>
    </w:p>
    <w:p w14:paraId="577BE216" w14:textId="77777777" w:rsidR="00E84D92" w:rsidRPr="00E43737" w:rsidRDefault="00E84D92" w:rsidP="00845540">
      <w:pPr>
        <w:keepNext/>
        <w:rPr>
          <w:szCs w:val="22"/>
        </w:rPr>
      </w:pPr>
      <w:r w:rsidRPr="00E43737">
        <w:rPr>
          <w:szCs w:val="22"/>
        </w:rPr>
        <w:t>When you</w:t>
      </w:r>
      <w:r w:rsidR="000055C0">
        <w:rPr>
          <w:szCs w:val="22"/>
        </w:rPr>
        <w:t xml:space="preserve"> a</w:t>
      </w:r>
      <w:r w:rsidRPr="00E43737">
        <w:rPr>
          <w:szCs w:val="22"/>
        </w:rPr>
        <w:t xml:space="preserve">re being treated for HIV, it can be hard to tell whether a symptom is a side effect of </w:t>
      </w:r>
      <w:proofErr w:type="spellStart"/>
      <w:r w:rsidRPr="00E43737">
        <w:rPr>
          <w:szCs w:val="22"/>
        </w:rPr>
        <w:t>Kivexa</w:t>
      </w:r>
      <w:proofErr w:type="spellEnd"/>
      <w:r w:rsidRPr="00E43737">
        <w:rPr>
          <w:szCs w:val="22"/>
        </w:rPr>
        <w:t xml:space="preserve"> or other medicines you are taking, or an effect of the HIV disease itself. </w:t>
      </w:r>
      <w:r w:rsidRPr="00E43737">
        <w:rPr>
          <w:b/>
          <w:szCs w:val="22"/>
        </w:rPr>
        <w:t>So it is very important to talk to your doctor about any changes in your health</w:t>
      </w:r>
      <w:r w:rsidRPr="00E43737">
        <w:rPr>
          <w:szCs w:val="22"/>
        </w:rPr>
        <w:t>.</w:t>
      </w:r>
    </w:p>
    <w:p w14:paraId="469D59FB" w14:textId="77777777" w:rsidR="00E84D92" w:rsidRDefault="00E84D92" w:rsidP="00845540">
      <w:pPr>
        <w:rPr>
          <w:szCs w:val="22"/>
        </w:rPr>
      </w:pPr>
    </w:p>
    <w:p w14:paraId="1D91D2EB" w14:textId="77777777" w:rsidR="004814AE" w:rsidRPr="001437F6" w:rsidRDefault="004814AE" w:rsidP="00A53B93">
      <w:pPr>
        <w:pStyle w:val="Warning"/>
        <w:numPr>
          <w:ilvl w:val="0"/>
          <w:numId w:val="0"/>
        </w:numPr>
        <w:tabs>
          <w:tab w:val="clear" w:pos="567"/>
        </w:tabs>
        <w:spacing w:before="0"/>
        <w:ind w:left="567"/>
        <w:rPr>
          <w:szCs w:val="22"/>
        </w:rPr>
      </w:pPr>
      <w:r>
        <w:rPr>
          <w:szCs w:val="22"/>
        </w:rPr>
        <w:t xml:space="preserve">Even patients who don’t have the HLA-B*5701 gene may still develop </w:t>
      </w:r>
      <w:r w:rsidRPr="001437F6">
        <w:rPr>
          <w:b/>
          <w:szCs w:val="22"/>
        </w:rPr>
        <w:t>a hypersensitivity reaction</w:t>
      </w:r>
      <w:r w:rsidRPr="001437F6">
        <w:rPr>
          <w:szCs w:val="22"/>
        </w:rPr>
        <w:t xml:space="preserve"> (a serious allergic reaction), described in this leaflet in the panel headed ‘</w:t>
      </w:r>
      <w:r>
        <w:rPr>
          <w:szCs w:val="22"/>
        </w:rPr>
        <w:t>H</w:t>
      </w:r>
      <w:r w:rsidRPr="001437F6">
        <w:rPr>
          <w:szCs w:val="22"/>
        </w:rPr>
        <w:t xml:space="preserve">ypersensitivity reactions’. </w:t>
      </w:r>
    </w:p>
    <w:p w14:paraId="7E5547F3" w14:textId="77777777" w:rsidR="004814AE" w:rsidRPr="00E43737" w:rsidRDefault="004814AE" w:rsidP="00845540">
      <w:pPr>
        <w:rPr>
          <w:szCs w:val="22"/>
        </w:rPr>
      </w:pPr>
    </w:p>
    <w:p w14:paraId="28B63987" w14:textId="6543F0FD" w:rsidR="00E84D92" w:rsidRPr="00E43737" w:rsidRDefault="00E84D92" w:rsidP="00A53B93">
      <w:pPr>
        <w:pStyle w:val="Warning"/>
        <w:numPr>
          <w:ilvl w:val="0"/>
          <w:numId w:val="0"/>
        </w:numPr>
        <w:tabs>
          <w:tab w:val="clear" w:pos="567"/>
        </w:tabs>
        <w:spacing w:before="0"/>
        <w:ind w:left="567"/>
        <w:rPr>
          <w:szCs w:val="22"/>
        </w:rPr>
      </w:pPr>
      <w:r w:rsidRPr="00E43737">
        <w:rPr>
          <w:b/>
          <w:szCs w:val="22"/>
        </w:rPr>
        <w:t>It is very important that you read and understand the information about this serious reaction</w:t>
      </w:r>
      <w:r w:rsidRPr="00E43737">
        <w:rPr>
          <w:szCs w:val="22"/>
        </w:rPr>
        <w:t>.</w:t>
      </w:r>
    </w:p>
    <w:p w14:paraId="71C9BA72" w14:textId="77777777" w:rsidR="00E84D92" w:rsidRPr="00E43737" w:rsidRDefault="00E84D92" w:rsidP="00845540">
      <w:pPr>
        <w:pStyle w:val="Warning"/>
        <w:numPr>
          <w:ilvl w:val="0"/>
          <w:numId w:val="0"/>
        </w:numPr>
        <w:tabs>
          <w:tab w:val="clear" w:pos="567"/>
        </w:tabs>
        <w:spacing w:before="0"/>
        <w:ind w:left="284"/>
        <w:rPr>
          <w:szCs w:val="22"/>
        </w:rPr>
      </w:pPr>
    </w:p>
    <w:p w14:paraId="63028F6A" w14:textId="77777777" w:rsidR="00E84D92" w:rsidRPr="00E43737" w:rsidRDefault="00E84D92" w:rsidP="00845540">
      <w:pPr>
        <w:rPr>
          <w:szCs w:val="22"/>
        </w:rPr>
      </w:pPr>
      <w:r w:rsidRPr="00E43737">
        <w:rPr>
          <w:b/>
          <w:szCs w:val="22"/>
        </w:rPr>
        <w:t xml:space="preserve">As well as the side effects listed below for </w:t>
      </w:r>
      <w:proofErr w:type="spellStart"/>
      <w:r w:rsidRPr="00E43737">
        <w:rPr>
          <w:b/>
          <w:szCs w:val="22"/>
        </w:rPr>
        <w:t>Kivexa</w:t>
      </w:r>
      <w:proofErr w:type="spellEnd"/>
      <w:r w:rsidRPr="00E43737">
        <w:rPr>
          <w:szCs w:val="22"/>
        </w:rPr>
        <w:t xml:space="preserve">, other conditions can develop during combination therapy for HIV. </w:t>
      </w:r>
    </w:p>
    <w:p w14:paraId="7444B3D7" w14:textId="77777777" w:rsidR="00E84D92" w:rsidRDefault="00E84D92" w:rsidP="00A53B93">
      <w:pPr>
        <w:pStyle w:val="Action"/>
        <w:numPr>
          <w:ilvl w:val="0"/>
          <w:numId w:val="0"/>
        </w:numPr>
        <w:tabs>
          <w:tab w:val="clear" w:pos="567"/>
        </w:tabs>
        <w:spacing w:before="0"/>
        <w:ind w:left="567"/>
        <w:rPr>
          <w:szCs w:val="22"/>
        </w:rPr>
      </w:pPr>
      <w:r w:rsidRPr="00E43737">
        <w:rPr>
          <w:szCs w:val="22"/>
        </w:rPr>
        <w:t>It is important to read the information later in this section under ‘Other possible side effects of combination therapy for HIV’.</w:t>
      </w:r>
    </w:p>
    <w:p w14:paraId="0AB4333F" w14:textId="77777777" w:rsidR="00C32DB0" w:rsidRDefault="00C32DB0" w:rsidP="00845540">
      <w:pPr>
        <w:pStyle w:val="Action"/>
        <w:numPr>
          <w:ilvl w:val="0"/>
          <w:numId w:val="0"/>
        </w:numPr>
        <w:tabs>
          <w:tab w:val="clear" w:pos="567"/>
        </w:tabs>
        <w:spacing w:before="0"/>
        <w:ind w:left="284"/>
        <w:rPr>
          <w:szCs w:val="22"/>
        </w:rPr>
      </w:pPr>
    </w:p>
    <w:p w14:paraId="3E1EC058" w14:textId="77777777" w:rsidR="00C32DB0" w:rsidRDefault="00C32DB0" w:rsidP="00845540">
      <w:pPr>
        <w:pStyle w:val="Action"/>
        <w:numPr>
          <w:ilvl w:val="0"/>
          <w:numId w:val="0"/>
        </w:numPr>
        <w:tabs>
          <w:tab w:val="clear" w:pos="567"/>
        </w:tabs>
        <w:spacing w:before="0"/>
        <w:ind w:left="284"/>
        <w:rPr>
          <w:szCs w:val="22"/>
        </w:rPr>
      </w:pPr>
    </w:p>
    <w:p w14:paraId="3CC5BC3F" w14:textId="77777777" w:rsidR="00C32DB0" w:rsidRPr="00E43737" w:rsidRDefault="00C32DB0" w:rsidP="00845540">
      <w:pPr>
        <w:pStyle w:val="Action"/>
        <w:numPr>
          <w:ilvl w:val="0"/>
          <w:numId w:val="0"/>
        </w:numPr>
        <w:tabs>
          <w:tab w:val="clear" w:pos="567"/>
        </w:tabs>
        <w:spacing w:before="0"/>
        <w:ind w:left="284"/>
        <w:rPr>
          <w:szCs w:val="22"/>
        </w:rPr>
      </w:pPr>
    </w:p>
    <w:p w14:paraId="08D39348" w14:textId="77777777" w:rsidR="00AE39F9" w:rsidRDefault="00AE39F9">
      <w:pPr>
        <w:tabs>
          <w:tab w:val="clear" w:pos="567"/>
        </w:tabs>
        <w:spacing w:line="240" w:lineRule="auto"/>
        <w:rPr>
          <w:b/>
          <w:szCs w:val="22"/>
        </w:rPr>
      </w:pPr>
      <w:r>
        <w:rPr>
          <w:b/>
          <w:szCs w:val="22"/>
        </w:rPr>
        <w:br w:type="page"/>
      </w:r>
    </w:p>
    <w:p w14:paraId="37C5F531" w14:textId="77777777" w:rsidR="00E84D92" w:rsidRPr="00E43737" w:rsidRDefault="00E84D92" w:rsidP="00845540">
      <w:pPr>
        <w:pBdr>
          <w:top w:val="single" w:sz="4" w:space="1" w:color="auto"/>
          <w:left w:val="single" w:sz="4" w:space="4" w:color="auto"/>
          <w:bottom w:val="single" w:sz="4" w:space="1" w:color="auto"/>
          <w:right w:val="single" w:sz="4" w:space="4" w:color="auto"/>
        </w:pBdr>
        <w:spacing w:before="120" w:after="120"/>
        <w:rPr>
          <w:b/>
          <w:szCs w:val="22"/>
        </w:rPr>
      </w:pPr>
      <w:r w:rsidRPr="00E43737">
        <w:rPr>
          <w:b/>
          <w:szCs w:val="22"/>
        </w:rPr>
        <w:lastRenderedPageBreak/>
        <w:t>Hypersensitivity reactions</w:t>
      </w:r>
    </w:p>
    <w:p w14:paraId="405C2FF1" w14:textId="7A811218" w:rsidR="004814AE" w:rsidRDefault="00E84D92" w:rsidP="004814AE">
      <w:pPr>
        <w:pBdr>
          <w:top w:val="single" w:sz="4" w:space="1" w:color="auto"/>
          <w:left w:val="single" w:sz="4" w:space="4" w:color="auto"/>
          <w:bottom w:val="single" w:sz="4" w:space="1" w:color="auto"/>
          <w:right w:val="single" w:sz="4" w:space="4" w:color="auto"/>
        </w:pBdr>
        <w:rPr>
          <w:b/>
          <w:szCs w:val="22"/>
        </w:rPr>
      </w:pPr>
      <w:proofErr w:type="spellStart"/>
      <w:r w:rsidRPr="00E43737">
        <w:rPr>
          <w:b/>
          <w:szCs w:val="22"/>
        </w:rPr>
        <w:t>Kivexa</w:t>
      </w:r>
      <w:proofErr w:type="spellEnd"/>
      <w:r w:rsidRPr="00E43737">
        <w:rPr>
          <w:szCs w:val="22"/>
        </w:rPr>
        <w:t xml:space="preserve"> contains </w:t>
      </w:r>
      <w:r w:rsidRPr="00E43737">
        <w:rPr>
          <w:b/>
          <w:szCs w:val="22"/>
        </w:rPr>
        <w:t>abacavir</w:t>
      </w:r>
      <w:r w:rsidRPr="00E43737">
        <w:rPr>
          <w:szCs w:val="22"/>
        </w:rPr>
        <w:t xml:space="preserve"> (which is also an active </w:t>
      </w:r>
      <w:r w:rsidR="00C0120E">
        <w:rPr>
          <w:szCs w:val="22"/>
        </w:rPr>
        <w:t>substance</w:t>
      </w:r>
      <w:r w:rsidRPr="00E43737">
        <w:rPr>
          <w:szCs w:val="22"/>
        </w:rPr>
        <w:t xml:space="preserve"> in medicines such as </w:t>
      </w:r>
      <w:proofErr w:type="spellStart"/>
      <w:r w:rsidRPr="00E43737">
        <w:rPr>
          <w:b/>
          <w:szCs w:val="22"/>
        </w:rPr>
        <w:t>Trizivir</w:t>
      </w:r>
      <w:proofErr w:type="spellEnd"/>
      <w:r w:rsidR="004814AE">
        <w:rPr>
          <w:b/>
          <w:szCs w:val="22"/>
        </w:rPr>
        <w:t>,</w:t>
      </w:r>
      <w:r w:rsidRPr="00E43737">
        <w:rPr>
          <w:szCs w:val="22"/>
        </w:rPr>
        <w:t xml:space="preserve"> </w:t>
      </w:r>
      <w:proofErr w:type="spellStart"/>
      <w:r w:rsidR="004814AE" w:rsidRPr="005015D8">
        <w:rPr>
          <w:b/>
          <w:szCs w:val="22"/>
        </w:rPr>
        <w:t>Triumeq</w:t>
      </w:r>
      <w:proofErr w:type="spellEnd"/>
      <w:r w:rsidR="004814AE" w:rsidRPr="00E43737">
        <w:rPr>
          <w:szCs w:val="22"/>
        </w:rPr>
        <w:t xml:space="preserve"> </w:t>
      </w:r>
      <w:r w:rsidRPr="00E43737">
        <w:rPr>
          <w:szCs w:val="22"/>
        </w:rPr>
        <w:t xml:space="preserve">and </w:t>
      </w:r>
      <w:proofErr w:type="spellStart"/>
      <w:r w:rsidRPr="00E43737">
        <w:rPr>
          <w:b/>
          <w:szCs w:val="22"/>
        </w:rPr>
        <w:t>Ziagen</w:t>
      </w:r>
      <w:proofErr w:type="spellEnd"/>
      <w:r w:rsidRPr="00E43737">
        <w:rPr>
          <w:szCs w:val="22"/>
        </w:rPr>
        <w:t>).</w:t>
      </w:r>
      <w:r w:rsidR="004814AE" w:rsidRPr="004814AE">
        <w:rPr>
          <w:szCs w:val="22"/>
        </w:rPr>
        <w:t xml:space="preserve"> </w:t>
      </w:r>
      <w:r w:rsidR="00014AB7">
        <w:rPr>
          <w:szCs w:val="22"/>
        </w:rPr>
        <w:t>Abaca</w:t>
      </w:r>
      <w:r w:rsidR="004814AE">
        <w:rPr>
          <w:szCs w:val="22"/>
        </w:rPr>
        <w:t>vir can cause a serious allergic reaction known as a hypersensitivity reaction. These hypersensitivity reactions have been seen more frequently in people taking medicines that contain abacavir.</w:t>
      </w:r>
      <w:r w:rsidR="004814AE" w:rsidRPr="00311C27">
        <w:rPr>
          <w:b/>
          <w:szCs w:val="22"/>
        </w:rPr>
        <w:t xml:space="preserve"> </w:t>
      </w:r>
    </w:p>
    <w:p w14:paraId="2BA813E8" w14:textId="77777777" w:rsidR="00E84D92" w:rsidRPr="00E43737" w:rsidRDefault="00E84D92" w:rsidP="00845540">
      <w:pPr>
        <w:pBdr>
          <w:top w:val="single" w:sz="4" w:space="1" w:color="auto"/>
          <w:left w:val="single" w:sz="4" w:space="4" w:color="auto"/>
          <w:bottom w:val="single" w:sz="4" w:space="1" w:color="auto"/>
          <w:right w:val="single" w:sz="4" w:space="4" w:color="auto"/>
        </w:pBdr>
        <w:rPr>
          <w:szCs w:val="22"/>
        </w:rPr>
      </w:pPr>
    </w:p>
    <w:p w14:paraId="6A107F93" w14:textId="77777777" w:rsidR="00E84D92" w:rsidRPr="00E43737" w:rsidRDefault="00E84D92" w:rsidP="00845540">
      <w:pPr>
        <w:pBdr>
          <w:top w:val="single" w:sz="4" w:space="1" w:color="auto"/>
          <w:left w:val="single" w:sz="4" w:space="4" w:color="auto"/>
          <w:bottom w:val="single" w:sz="4" w:space="1" w:color="auto"/>
          <w:right w:val="single" w:sz="4" w:space="4" w:color="auto"/>
        </w:pBdr>
        <w:rPr>
          <w:szCs w:val="22"/>
        </w:rPr>
      </w:pPr>
    </w:p>
    <w:p w14:paraId="15FB1182" w14:textId="77777777" w:rsidR="00E84D92" w:rsidRPr="00E43737" w:rsidRDefault="00E84D92" w:rsidP="00845540">
      <w:pPr>
        <w:pBdr>
          <w:top w:val="single" w:sz="4" w:space="1" w:color="auto"/>
          <w:left w:val="single" w:sz="4" w:space="4" w:color="auto"/>
          <w:bottom w:val="single" w:sz="4" w:space="1" w:color="auto"/>
          <w:right w:val="single" w:sz="4" w:space="4" w:color="auto"/>
        </w:pBdr>
        <w:rPr>
          <w:b/>
          <w:szCs w:val="22"/>
        </w:rPr>
      </w:pPr>
      <w:r w:rsidRPr="00E43737">
        <w:rPr>
          <w:b/>
          <w:szCs w:val="22"/>
        </w:rPr>
        <w:t>Who gets these reactions?</w:t>
      </w:r>
    </w:p>
    <w:p w14:paraId="5BDB594E" w14:textId="77777777" w:rsidR="00E84D92" w:rsidRPr="00E43737" w:rsidRDefault="00E84D92" w:rsidP="00845540">
      <w:pPr>
        <w:pBdr>
          <w:top w:val="single" w:sz="4" w:space="1" w:color="auto"/>
          <w:left w:val="single" w:sz="4" w:space="4" w:color="auto"/>
          <w:bottom w:val="single" w:sz="4" w:space="1" w:color="auto"/>
          <w:right w:val="single" w:sz="4" w:space="4" w:color="auto"/>
        </w:pBdr>
        <w:spacing w:after="120"/>
        <w:rPr>
          <w:szCs w:val="22"/>
        </w:rPr>
      </w:pPr>
      <w:r w:rsidRPr="00E43737">
        <w:rPr>
          <w:szCs w:val="22"/>
        </w:rPr>
        <w:t xml:space="preserve">Anyone taking </w:t>
      </w:r>
      <w:proofErr w:type="spellStart"/>
      <w:r w:rsidRPr="00E43737">
        <w:rPr>
          <w:szCs w:val="22"/>
        </w:rPr>
        <w:t>Kivexa</w:t>
      </w:r>
      <w:proofErr w:type="spellEnd"/>
      <w:r w:rsidRPr="00E43737">
        <w:rPr>
          <w:szCs w:val="22"/>
        </w:rPr>
        <w:t xml:space="preserve"> could develop a hypersensitivity reaction to abacavir, which could be life threatening if they continue to take </w:t>
      </w:r>
      <w:proofErr w:type="spellStart"/>
      <w:r w:rsidRPr="00E43737">
        <w:rPr>
          <w:szCs w:val="22"/>
        </w:rPr>
        <w:t>Kivexa</w:t>
      </w:r>
      <w:proofErr w:type="spellEnd"/>
      <w:r w:rsidRPr="00E43737">
        <w:rPr>
          <w:szCs w:val="22"/>
        </w:rPr>
        <w:t>.</w:t>
      </w:r>
    </w:p>
    <w:p w14:paraId="08FDDE34" w14:textId="77777777" w:rsidR="00E84D92" w:rsidRDefault="00E84D92" w:rsidP="00845540">
      <w:pPr>
        <w:pBdr>
          <w:top w:val="single" w:sz="4" w:space="1" w:color="auto"/>
          <w:left w:val="single" w:sz="4" w:space="4" w:color="auto"/>
          <w:bottom w:val="single" w:sz="4" w:space="1" w:color="auto"/>
          <w:right w:val="single" w:sz="4" w:space="4" w:color="auto"/>
        </w:pBdr>
        <w:rPr>
          <w:b/>
          <w:szCs w:val="22"/>
        </w:rPr>
      </w:pPr>
      <w:r w:rsidRPr="00E43737">
        <w:rPr>
          <w:szCs w:val="22"/>
        </w:rPr>
        <w:t xml:space="preserve">You are more likely to develop </w:t>
      </w:r>
      <w:r w:rsidR="00D41155">
        <w:rPr>
          <w:szCs w:val="22"/>
        </w:rPr>
        <w:t>this</w:t>
      </w:r>
      <w:r w:rsidRPr="00E43737">
        <w:rPr>
          <w:szCs w:val="22"/>
        </w:rPr>
        <w:t xml:space="preserve"> reaction if </w:t>
      </w:r>
      <w:r w:rsidR="009A411D">
        <w:rPr>
          <w:szCs w:val="22"/>
        </w:rPr>
        <w:t xml:space="preserve">you have </w:t>
      </w:r>
      <w:r w:rsidRPr="00E43737">
        <w:rPr>
          <w:szCs w:val="22"/>
        </w:rPr>
        <w:t xml:space="preserve">a gene called </w:t>
      </w:r>
      <w:r w:rsidRPr="00E43737">
        <w:rPr>
          <w:b/>
          <w:szCs w:val="22"/>
        </w:rPr>
        <w:t>HLA-B*5701</w:t>
      </w:r>
      <w:r w:rsidRPr="00E43737">
        <w:rPr>
          <w:szCs w:val="22"/>
        </w:rPr>
        <w:t xml:space="preserve"> (but you can get a reaction even if you do</w:t>
      </w:r>
      <w:r w:rsidR="000055C0">
        <w:rPr>
          <w:szCs w:val="22"/>
        </w:rPr>
        <w:t xml:space="preserve"> </w:t>
      </w:r>
      <w:r w:rsidRPr="00E43737">
        <w:rPr>
          <w:szCs w:val="22"/>
        </w:rPr>
        <w:t>n</w:t>
      </w:r>
      <w:r w:rsidR="000055C0">
        <w:rPr>
          <w:szCs w:val="22"/>
        </w:rPr>
        <w:t>ot</w:t>
      </w:r>
      <w:r w:rsidRPr="00E43737">
        <w:rPr>
          <w:szCs w:val="22"/>
        </w:rPr>
        <w:t xml:space="preserve"> have this gene). You should have been tested for this gene before </w:t>
      </w:r>
      <w:proofErr w:type="spellStart"/>
      <w:r w:rsidRPr="00E43737">
        <w:rPr>
          <w:szCs w:val="22"/>
        </w:rPr>
        <w:t>Kivexa</w:t>
      </w:r>
      <w:proofErr w:type="spellEnd"/>
      <w:r w:rsidRPr="00E43737">
        <w:rPr>
          <w:szCs w:val="22"/>
        </w:rPr>
        <w:t xml:space="preserve"> was prescribed for you. </w:t>
      </w:r>
      <w:r w:rsidRPr="00E43737">
        <w:rPr>
          <w:b/>
          <w:szCs w:val="22"/>
        </w:rPr>
        <w:t xml:space="preserve">If you know you have this gene, tell your doctor before you take </w:t>
      </w:r>
      <w:proofErr w:type="spellStart"/>
      <w:r w:rsidRPr="00E43737">
        <w:rPr>
          <w:b/>
          <w:szCs w:val="22"/>
        </w:rPr>
        <w:t>Kivexa</w:t>
      </w:r>
      <w:proofErr w:type="spellEnd"/>
      <w:r w:rsidRPr="00E43737">
        <w:rPr>
          <w:b/>
          <w:szCs w:val="22"/>
        </w:rPr>
        <w:t>.</w:t>
      </w:r>
    </w:p>
    <w:p w14:paraId="0E4234B4" w14:textId="77777777" w:rsidR="004814AE" w:rsidRDefault="004814AE" w:rsidP="00845540">
      <w:pPr>
        <w:pBdr>
          <w:top w:val="single" w:sz="4" w:space="1" w:color="auto"/>
          <w:left w:val="single" w:sz="4" w:space="4" w:color="auto"/>
          <w:bottom w:val="single" w:sz="4" w:space="1" w:color="auto"/>
          <w:right w:val="single" w:sz="4" w:space="4" w:color="auto"/>
        </w:pBdr>
        <w:rPr>
          <w:b/>
          <w:szCs w:val="22"/>
        </w:rPr>
      </w:pPr>
    </w:p>
    <w:p w14:paraId="1CEC9FA1" w14:textId="77777777" w:rsidR="004814AE" w:rsidRPr="00F325EA" w:rsidRDefault="004814AE" w:rsidP="004814AE">
      <w:pPr>
        <w:pBdr>
          <w:top w:val="single" w:sz="4" w:space="1" w:color="auto"/>
          <w:left w:val="single" w:sz="4" w:space="4" w:color="auto"/>
          <w:bottom w:val="single" w:sz="4" w:space="1" w:color="auto"/>
          <w:right w:val="single" w:sz="4" w:space="4" w:color="auto"/>
        </w:pBdr>
        <w:rPr>
          <w:szCs w:val="22"/>
        </w:rPr>
      </w:pPr>
      <w:r>
        <w:rPr>
          <w:szCs w:val="22"/>
        </w:rPr>
        <w:t xml:space="preserve">About </w:t>
      </w:r>
      <w:r w:rsidRPr="00ED2A77">
        <w:rPr>
          <w:szCs w:val="22"/>
        </w:rPr>
        <w:t>3 to 4 in every 100 patients treated</w:t>
      </w:r>
      <w:r>
        <w:rPr>
          <w:szCs w:val="22"/>
        </w:rPr>
        <w:t xml:space="preserve"> </w:t>
      </w:r>
      <w:r w:rsidRPr="00ED2A77">
        <w:rPr>
          <w:szCs w:val="22"/>
        </w:rPr>
        <w:t>with abacavir in a clinical trial who did not</w:t>
      </w:r>
      <w:r>
        <w:rPr>
          <w:szCs w:val="22"/>
        </w:rPr>
        <w:t xml:space="preserve"> have the</w:t>
      </w:r>
      <w:r w:rsidRPr="00ED2A77">
        <w:rPr>
          <w:szCs w:val="22"/>
        </w:rPr>
        <w:t xml:space="preserve"> HLA-B*5701 </w:t>
      </w:r>
      <w:r>
        <w:rPr>
          <w:szCs w:val="22"/>
        </w:rPr>
        <w:t xml:space="preserve">gene </w:t>
      </w:r>
      <w:r w:rsidRPr="00ED2A77">
        <w:rPr>
          <w:szCs w:val="22"/>
        </w:rPr>
        <w:t>develop</w:t>
      </w:r>
      <w:r>
        <w:rPr>
          <w:szCs w:val="22"/>
        </w:rPr>
        <w:t>ed a hypersensitivity reaction.</w:t>
      </w:r>
    </w:p>
    <w:p w14:paraId="3CB4ACD8" w14:textId="77777777" w:rsidR="000055C0" w:rsidRPr="00E43737" w:rsidRDefault="000055C0" w:rsidP="00845540">
      <w:pPr>
        <w:pBdr>
          <w:top w:val="single" w:sz="4" w:space="1" w:color="auto"/>
          <w:left w:val="single" w:sz="4" w:space="4" w:color="auto"/>
          <w:bottom w:val="single" w:sz="4" w:space="1" w:color="auto"/>
          <w:right w:val="single" w:sz="4" w:space="4" w:color="auto"/>
        </w:pBdr>
        <w:rPr>
          <w:b/>
          <w:szCs w:val="22"/>
        </w:rPr>
      </w:pPr>
    </w:p>
    <w:p w14:paraId="7A57ADA3" w14:textId="77777777" w:rsidR="000055C0" w:rsidRPr="000055C0" w:rsidRDefault="000055C0" w:rsidP="000055C0">
      <w:pPr>
        <w:pBdr>
          <w:top w:val="single" w:sz="4" w:space="1" w:color="auto"/>
          <w:left w:val="single" w:sz="4" w:space="4" w:color="auto"/>
          <w:bottom w:val="single" w:sz="4" w:space="1" w:color="auto"/>
          <w:right w:val="single" w:sz="4" w:space="4" w:color="auto"/>
        </w:pBdr>
        <w:rPr>
          <w:b/>
          <w:szCs w:val="22"/>
        </w:rPr>
      </w:pPr>
      <w:r w:rsidRPr="000055C0">
        <w:rPr>
          <w:b/>
          <w:szCs w:val="22"/>
        </w:rPr>
        <w:t>What are the symptoms?</w:t>
      </w:r>
    </w:p>
    <w:p w14:paraId="10AD37E2"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r w:rsidRPr="000055C0">
        <w:rPr>
          <w:szCs w:val="22"/>
        </w:rPr>
        <w:t>The most common symptoms are:</w:t>
      </w:r>
    </w:p>
    <w:p w14:paraId="6045A1B5" w14:textId="77777777" w:rsidR="00844083" w:rsidRDefault="000055C0" w:rsidP="00844083">
      <w:pPr>
        <w:numPr>
          <w:ilvl w:val="0"/>
          <w:numId w:val="43"/>
        </w:numPr>
        <w:pBdr>
          <w:top w:val="single" w:sz="4" w:space="1" w:color="auto"/>
          <w:left w:val="single" w:sz="4" w:space="4" w:color="auto"/>
          <w:bottom w:val="single" w:sz="4" w:space="1" w:color="auto"/>
          <w:right w:val="single" w:sz="4" w:space="4" w:color="auto"/>
        </w:pBdr>
        <w:rPr>
          <w:szCs w:val="22"/>
        </w:rPr>
      </w:pPr>
      <w:r w:rsidRPr="000055C0">
        <w:rPr>
          <w:b/>
          <w:szCs w:val="22"/>
        </w:rPr>
        <w:t>fever</w:t>
      </w:r>
      <w:r w:rsidRPr="000055C0">
        <w:rPr>
          <w:szCs w:val="22"/>
        </w:rPr>
        <w:t xml:space="preserve"> (high temperature) and </w:t>
      </w:r>
      <w:r w:rsidRPr="000055C0">
        <w:rPr>
          <w:b/>
          <w:szCs w:val="22"/>
        </w:rPr>
        <w:t>skin rash</w:t>
      </w:r>
      <w:r w:rsidRPr="000055C0">
        <w:rPr>
          <w:szCs w:val="22"/>
        </w:rPr>
        <w:t>.</w:t>
      </w:r>
    </w:p>
    <w:p w14:paraId="6A5976F7"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p>
    <w:p w14:paraId="0535D63F"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r w:rsidRPr="000055C0">
        <w:rPr>
          <w:szCs w:val="22"/>
        </w:rPr>
        <w:t>Other common symptoms are:</w:t>
      </w:r>
    </w:p>
    <w:p w14:paraId="7D68F3AB" w14:textId="77777777" w:rsidR="00844083" w:rsidRDefault="000055C0" w:rsidP="00844083">
      <w:pPr>
        <w:numPr>
          <w:ilvl w:val="0"/>
          <w:numId w:val="43"/>
        </w:numPr>
        <w:pBdr>
          <w:top w:val="single" w:sz="4" w:space="1" w:color="auto"/>
          <w:left w:val="single" w:sz="4" w:space="4" w:color="auto"/>
          <w:bottom w:val="single" w:sz="4" w:space="1" w:color="auto"/>
          <w:right w:val="single" w:sz="4" w:space="4" w:color="auto"/>
        </w:pBdr>
        <w:rPr>
          <w:szCs w:val="22"/>
        </w:rPr>
      </w:pPr>
      <w:r w:rsidRPr="000055C0">
        <w:rPr>
          <w:szCs w:val="22"/>
        </w:rPr>
        <w:t xml:space="preserve">nausea (feeling sick), vomiting (being sick), diarrhoea, abdominal (stomach) pain, severe </w:t>
      </w:r>
    </w:p>
    <w:p w14:paraId="3E58DD95" w14:textId="77777777" w:rsidR="000055C0" w:rsidRPr="000055C0" w:rsidRDefault="003D7A9D" w:rsidP="003D7A9D">
      <w:pPr>
        <w:pBdr>
          <w:top w:val="single" w:sz="4" w:space="1" w:color="auto"/>
          <w:left w:val="single" w:sz="4" w:space="4" w:color="auto"/>
          <w:bottom w:val="single" w:sz="4" w:space="1" w:color="auto"/>
          <w:right w:val="single" w:sz="4" w:space="4" w:color="auto"/>
        </w:pBdr>
        <w:rPr>
          <w:szCs w:val="22"/>
        </w:rPr>
      </w:pPr>
      <w:r>
        <w:rPr>
          <w:szCs w:val="22"/>
        </w:rPr>
        <w:tab/>
      </w:r>
      <w:r w:rsidR="000055C0" w:rsidRPr="000055C0">
        <w:rPr>
          <w:szCs w:val="22"/>
        </w:rPr>
        <w:t>tiredness.</w:t>
      </w:r>
    </w:p>
    <w:p w14:paraId="72397DB5"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p>
    <w:p w14:paraId="22988E21" w14:textId="77777777" w:rsidR="000055C0" w:rsidRDefault="000055C0" w:rsidP="000055C0">
      <w:pPr>
        <w:pBdr>
          <w:top w:val="single" w:sz="4" w:space="1" w:color="auto"/>
          <w:left w:val="single" w:sz="4" w:space="4" w:color="auto"/>
          <w:bottom w:val="single" w:sz="4" w:space="1" w:color="auto"/>
          <w:right w:val="single" w:sz="4" w:space="4" w:color="auto"/>
        </w:pBdr>
        <w:rPr>
          <w:szCs w:val="22"/>
        </w:rPr>
      </w:pPr>
      <w:r w:rsidRPr="000055C0">
        <w:rPr>
          <w:szCs w:val="22"/>
        </w:rPr>
        <w:t>Other symptoms include:</w:t>
      </w:r>
    </w:p>
    <w:p w14:paraId="519147C0" w14:textId="77777777" w:rsidR="004814AE" w:rsidRDefault="004814AE" w:rsidP="000055C0">
      <w:pPr>
        <w:pBdr>
          <w:top w:val="single" w:sz="4" w:space="1" w:color="auto"/>
          <w:left w:val="single" w:sz="4" w:space="4" w:color="auto"/>
          <w:bottom w:val="single" w:sz="4" w:space="1" w:color="auto"/>
          <w:right w:val="single" w:sz="4" w:space="4" w:color="auto"/>
        </w:pBdr>
        <w:rPr>
          <w:szCs w:val="22"/>
        </w:rPr>
      </w:pPr>
    </w:p>
    <w:p w14:paraId="4D7A80B1" w14:textId="77777777" w:rsidR="004814AE" w:rsidRPr="00444418" w:rsidRDefault="004814AE" w:rsidP="004814AE">
      <w:pPr>
        <w:pBdr>
          <w:top w:val="single" w:sz="4" w:space="1" w:color="auto"/>
          <w:left w:val="single" w:sz="4" w:space="4" w:color="auto"/>
          <w:bottom w:val="single" w:sz="4" w:space="1" w:color="auto"/>
          <w:right w:val="single" w:sz="4" w:space="4" w:color="auto"/>
        </w:pBdr>
        <w:rPr>
          <w:szCs w:val="22"/>
        </w:rPr>
      </w:pPr>
      <w:r>
        <w:rPr>
          <w:szCs w:val="22"/>
        </w:rPr>
        <w:t>P</w:t>
      </w:r>
      <w:r w:rsidRPr="00444418">
        <w:rPr>
          <w:szCs w:val="22"/>
        </w:rPr>
        <w:t>ains in the joints or muscles, swelling of the neck, shortness of breath, sore throat, cough, occasional headaches, inflammation of the eye (conjunctivitis), mouth ulcers, low blood pressure, tingling or numbness of the hands or feet.</w:t>
      </w:r>
    </w:p>
    <w:p w14:paraId="6FA7EE60" w14:textId="77777777" w:rsidR="004814AE" w:rsidRPr="000055C0" w:rsidRDefault="004814AE" w:rsidP="000055C0">
      <w:pPr>
        <w:pBdr>
          <w:top w:val="single" w:sz="4" w:space="1" w:color="auto"/>
          <w:left w:val="single" w:sz="4" w:space="4" w:color="auto"/>
          <w:bottom w:val="single" w:sz="4" w:space="1" w:color="auto"/>
          <w:right w:val="single" w:sz="4" w:space="4" w:color="auto"/>
        </w:pBdr>
        <w:rPr>
          <w:szCs w:val="22"/>
        </w:rPr>
      </w:pPr>
    </w:p>
    <w:p w14:paraId="1870BE2E"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p>
    <w:p w14:paraId="383CB45E" w14:textId="77777777" w:rsidR="000055C0" w:rsidRPr="000055C0" w:rsidRDefault="000055C0" w:rsidP="000055C0">
      <w:pPr>
        <w:pBdr>
          <w:top w:val="single" w:sz="4" w:space="1" w:color="auto"/>
          <w:left w:val="single" w:sz="4" w:space="4" w:color="auto"/>
          <w:bottom w:val="single" w:sz="4" w:space="1" w:color="auto"/>
          <w:right w:val="single" w:sz="4" w:space="4" w:color="auto"/>
        </w:pBdr>
        <w:rPr>
          <w:b/>
          <w:szCs w:val="22"/>
        </w:rPr>
      </w:pPr>
      <w:r w:rsidRPr="000055C0">
        <w:rPr>
          <w:b/>
          <w:szCs w:val="22"/>
        </w:rPr>
        <w:t>When do these reactions happen?</w:t>
      </w:r>
    </w:p>
    <w:p w14:paraId="0BE042D5"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p>
    <w:p w14:paraId="3570A033"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r w:rsidRPr="000055C0">
        <w:rPr>
          <w:szCs w:val="22"/>
        </w:rPr>
        <w:t xml:space="preserve">Hypersensitivity reactions can start at any time during treatment with </w:t>
      </w:r>
      <w:proofErr w:type="spellStart"/>
      <w:r w:rsidRPr="000055C0">
        <w:rPr>
          <w:szCs w:val="22"/>
        </w:rPr>
        <w:t>Kivexa</w:t>
      </w:r>
      <w:proofErr w:type="spellEnd"/>
      <w:r w:rsidRPr="000055C0">
        <w:rPr>
          <w:szCs w:val="22"/>
        </w:rPr>
        <w:t>, but are more likely during the first 6 weeks of treatment.</w:t>
      </w:r>
    </w:p>
    <w:p w14:paraId="3CBE8E8F"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p>
    <w:p w14:paraId="756FC91B"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p>
    <w:p w14:paraId="5C8303BF" w14:textId="77777777" w:rsidR="000055C0" w:rsidRPr="000055C0" w:rsidRDefault="000055C0" w:rsidP="000055C0">
      <w:pPr>
        <w:pBdr>
          <w:top w:val="single" w:sz="4" w:space="1" w:color="auto"/>
          <w:left w:val="single" w:sz="4" w:space="4" w:color="auto"/>
          <w:bottom w:val="single" w:sz="4" w:space="1" w:color="auto"/>
          <w:right w:val="single" w:sz="4" w:space="4" w:color="auto"/>
        </w:pBdr>
        <w:rPr>
          <w:b/>
          <w:szCs w:val="22"/>
        </w:rPr>
      </w:pPr>
      <w:r w:rsidRPr="000055C0">
        <w:rPr>
          <w:b/>
          <w:szCs w:val="22"/>
        </w:rPr>
        <w:t>Contact your doctor immediately:</w:t>
      </w:r>
    </w:p>
    <w:p w14:paraId="2933A8CE" w14:textId="77777777" w:rsidR="000055C0" w:rsidRPr="000055C0" w:rsidRDefault="000055C0" w:rsidP="000055C0">
      <w:pPr>
        <w:pBdr>
          <w:top w:val="single" w:sz="4" w:space="1" w:color="auto"/>
          <w:left w:val="single" w:sz="4" w:space="4" w:color="auto"/>
          <w:bottom w:val="single" w:sz="4" w:space="1" w:color="auto"/>
          <w:right w:val="single" w:sz="4" w:space="4" w:color="auto"/>
        </w:pBdr>
        <w:rPr>
          <w:b/>
          <w:szCs w:val="22"/>
        </w:rPr>
      </w:pPr>
      <w:r w:rsidRPr="000055C0">
        <w:rPr>
          <w:b/>
          <w:szCs w:val="22"/>
        </w:rPr>
        <w:t>1</w:t>
      </w:r>
      <w:r w:rsidRPr="000055C0">
        <w:rPr>
          <w:b/>
          <w:szCs w:val="22"/>
        </w:rPr>
        <w:tab/>
        <w:t>if you get a skin rash, OR</w:t>
      </w:r>
    </w:p>
    <w:p w14:paraId="3DDFA853"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r w:rsidRPr="000055C0">
        <w:rPr>
          <w:b/>
          <w:szCs w:val="22"/>
        </w:rPr>
        <w:t>2</w:t>
      </w:r>
      <w:r w:rsidRPr="000055C0">
        <w:rPr>
          <w:b/>
          <w:szCs w:val="22"/>
        </w:rPr>
        <w:tab/>
        <w:t>if you get symptoms from at least 2 of the following</w:t>
      </w:r>
      <w:r w:rsidRPr="000055C0">
        <w:rPr>
          <w:szCs w:val="22"/>
        </w:rPr>
        <w:t xml:space="preserve"> </w:t>
      </w:r>
      <w:r w:rsidRPr="000055C0">
        <w:rPr>
          <w:b/>
          <w:szCs w:val="22"/>
        </w:rPr>
        <w:t>groups:</w:t>
      </w:r>
    </w:p>
    <w:p w14:paraId="4849488D"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r w:rsidRPr="000055C0">
        <w:rPr>
          <w:szCs w:val="22"/>
        </w:rPr>
        <w:tab/>
        <w:t>-</w:t>
      </w:r>
      <w:r w:rsidRPr="000055C0">
        <w:rPr>
          <w:szCs w:val="22"/>
        </w:rPr>
        <w:tab/>
        <w:t xml:space="preserve">fever </w:t>
      </w:r>
    </w:p>
    <w:p w14:paraId="3E711F3E"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r w:rsidRPr="000055C0">
        <w:rPr>
          <w:szCs w:val="22"/>
        </w:rPr>
        <w:tab/>
        <w:t>-</w:t>
      </w:r>
      <w:r w:rsidRPr="000055C0">
        <w:rPr>
          <w:szCs w:val="22"/>
        </w:rPr>
        <w:tab/>
        <w:t>shortness of breath, sore throat or cough</w:t>
      </w:r>
    </w:p>
    <w:p w14:paraId="14C85515"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r w:rsidRPr="000055C0">
        <w:rPr>
          <w:szCs w:val="22"/>
        </w:rPr>
        <w:tab/>
        <w:t>-</w:t>
      </w:r>
      <w:r w:rsidRPr="000055C0">
        <w:rPr>
          <w:szCs w:val="22"/>
        </w:rPr>
        <w:tab/>
        <w:t>nausea or vomiting, diarrhoea or abdominal pain</w:t>
      </w:r>
    </w:p>
    <w:p w14:paraId="6474CC03"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r w:rsidRPr="000055C0">
        <w:rPr>
          <w:szCs w:val="22"/>
        </w:rPr>
        <w:tab/>
        <w:t>-</w:t>
      </w:r>
      <w:r w:rsidRPr="000055C0">
        <w:rPr>
          <w:szCs w:val="22"/>
        </w:rPr>
        <w:tab/>
        <w:t>severe tiredness or achiness, or generally feeling ill.</w:t>
      </w:r>
    </w:p>
    <w:p w14:paraId="6FC37092"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p>
    <w:p w14:paraId="37C276F1" w14:textId="77777777" w:rsidR="000055C0" w:rsidRPr="000055C0" w:rsidRDefault="000055C0" w:rsidP="000055C0">
      <w:pPr>
        <w:pBdr>
          <w:top w:val="single" w:sz="4" w:space="1" w:color="auto"/>
          <w:left w:val="single" w:sz="4" w:space="4" w:color="auto"/>
          <w:bottom w:val="single" w:sz="4" w:space="1" w:color="auto"/>
          <w:right w:val="single" w:sz="4" w:space="4" w:color="auto"/>
        </w:pBdr>
        <w:rPr>
          <w:b/>
          <w:szCs w:val="22"/>
        </w:rPr>
      </w:pPr>
      <w:r w:rsidRPr="000055C0">
        <w:rPr>
          <w:b/>
          <w:szCs w:val="22"/>
        </w:rPr>
        <w:t xml:space="preserve">Your doctor may advise you to stop taking </w:t>
      </w:r>
      <w:proofErr w:type="spellStart"/>
      <w:r w:rsidRPr="000055C0">
        <w:rPr>
          <w:b/>
          <w:szCs w:val="22"/>
        </w:rPr>
        <w:t>Kivexa</w:t>
      </w:r>
      <w:proofErr w:type="spellEnd"/>
      <w:r w:rsidRPr="000055C0">
        <w:rPr>
          <w:b/>
          <w:szCs w:val="22"/>
        </w:rPr>
        <w:t>.</w:t>
      </w:r>
    </w:p>
    <w:p w14:paraId="3A59D697" w14:textId="77777777" w:rsidR="000055C0" w:rsidRPr="000055C0" w:rsidRDefault="000055C0" w:rsidP="000055C0">
      <w:pPr>
        <w:pBdr>
          <w:top w:val="single" w:sz="4" w:space="1" w:color="auto"/>
          <w:left w:val="single" w:sz="4" w:space="4" w:color="auto"/>
          <w:bottom w:val="single" w:sz="4" w:space="1" w:color="auto"/>
          <w:right w:val="single" w:sz="4" w:space="4" w:color="auto"/>
        </w:pBdr>
        <w:rPr>
          <w:szCs w:val="22"/>
        </w:rPr>
      </w:pPr>
    </w:p>
    <w:p w14:paraId="238A2CEF" w14:textId="77777777" w:rsidR="00E84D92" w:rsidRPr="00E43737" w:rsidRDefault="00E84D92" w:rsidP="00845540">
      <w:pPr>
        <w:keepNext/>
        <w:pBdr>
          <w:top w:val="single" w:sz="4" w:space="1" w:color="auto"/>
          <w:left w:val="single" w:sz="4" w:space="1" w:color="auto"/>
          <w:bottom w:val="single" w:sz="4" w:space="1" w:color="auto"/>
          <w:right w:val="single" w:sz="4" w:space="1" w:color="auto"/>
        </w:pBdr>
        <w:spacing w:before="120" w:after="120"/>
        <w:rPr>
          <w:szCs w:val="22"/>
        </w:rPr>
      </w:pPr>
      <w:r w:rsidRPr="00E43737">
        <w:rPr>
          <w:b/>
          <w:szCs w:val="22"/>
        </w:rPr>
        <w:lastRenderedPageBreak/>
        <w:t xml:space="preserve">If you have stopped taking </w:t>
      </w:r>
      <w:proofErr w:type="spellStart"/>
      <w:r w:rsidRPr="00E43737">
        <w:rPr>
          <w:b/>
          <w:szCs w:val="22"/>
        </w:rPr>
        <w:t>Kivexa</w:t>
      </w:r>
      <w:proofErr w:type="spellEnd"/>
    </w:p>
    <w:p w14:paraId="06EA8AA5" w14:textId="77777777" w:rsidR="00E84D92" w:rsidRPr="00E43737" w:rsidRDefault="00E84D92" w:rsidP="000055C0">
      <w:pPr>
        <w:keepNext/>
        <w:pBdr>
          <w:top w:val="single" w:sz="4" w:space="1" w:color="auto"/>
          <w:left w:val="single" w:sz="4" w:space="1" w:color="auto"/>
          <w:bottom w:val="single" w:sz="4" w:space="1" w:color="auto"/>
          <w:right w:val="single" w:sz="4" w:space="1" w:color="auto"/>
        </w:pBdr>
        <w:spacing w:before="120" w:after="120"/>
      </w:pPr>
      <w:r w:rsidRPr="00E43737">
        <w:rPr>
          <w:szCs w:val="22"/>
        </w:rPr>
        <w:t xml:space="preserve">If you have stopped taking </w:t>
      </w:r>
      <w:proofErr w:type="spellStart"/>
      <w:r w:rsidRPr="00E43737">
        <w:rPr>
          <w:szCs w:val="22"/>
        </w:rPr>
        <w:t>Kivexa</w:t>
      </w:r>
      <w:proofErr w:type="spellEnd"/>
      <w:r w:rsidRPr="00E43737">
        <w:rPr>
          <w:szCs w:val="22"/>
        </w:rPr>
        <w:t xml:space="preserve"> because of a hypersensitivity reaction,</w:t>
      </w:r>
      <w:r w:rsidRPr="00E43737">
        <w:rPr>
          <w:b/>
          <w:szCs w:val="22"/>
        </w:rPr>
        <w:t xml:space="preserve"> you must NEVER AGAIN take </w:t>
      </w:r>
      <w:proofErr w:type="spellStart"/>
      <w:r w:rsidRPr="00E43737">
        <w:rPr>
          <w:b/>
          <w:szCs w:val="22"/>
        </w:rPr>
        <w:t>Kivexa</w:t>
      </w:r>
      <w:proofErr w:type="spellEnd"/>
      <w:r w:rsidRPr="00E43737">
        <w:rPr>
          <w:b/>
          <w:szCs w:val="22"/>
        </w:rPr>
        <w:t xml:space="preserve">, or any other medicine containing abacavir (e.g. </w:t>
      </w:r>
      <w:proofErr w:type="spellStart"/>
      <w:r w:rsidRPr="00E43737">
        <w:rPr>
          <w:b/>
          <w:szCs w:val="22"/>
        </w:rPr>
        <w:t>Trizivir</w:t>
      </w:r>
      <w:proofErr w:type="spellEnd"/>
      <w:r w:rsidR="000F75C0">
        <w:rPr>
          <w:b/>
          <w:szCs w:val="22"/>
        </w:rPr>
        <w:t xml:space="preserve">, </w:t>
      </w:r>
      <w:proofErr w:type="spellStart"/>
      <w:r w:rsidR="000F75C0" w:rsidRPr="00532DFE">
        <w:rPr>
          <w:b/>
          <w:szCs w:val="22"/>
        </w:rPr>
        <w:t>Triumeq</w:t>
      </w:r>
      <w:proofErr w:type="spellEnd"/>
      <w:r w:rsidRPr="00E43737">
        <w:rPr>
          <w:b/>
          <w:szCs w:val="22"/>
        </w:rPr>
        <w:t xml:space="preserve"> or </w:t>
      </w:r>
      <w:proofErr w:type="spellStart"/>
      <w:r w:rsidRPr="00E43737">
        <w:rPr>
          <w:b/>
          <w:szCs w:val="22"/>
        </w:rPr>
        <w:t>Ziagen</w:t>
      </w:r>
      <w:proofErr w:type="spellEnd"/>
      <w:r w:rsidRPr="00E43737">
        <w:rPr>
          <w:b/>
          <w:szCs w:val="22"/>
        </w:rPr>
        <w:t>)</w:t>
      </w:r>
      <w:r w:rsidRPr="00E43737">
        <w:rPr>
          <w:szCs w:val="22"/>
        </w:rPr>
        <w:t>. If you do, within hours, your blood pressure could fall dangerously low, which could result in death.</w:t>
      </w:r>
    </w:p>
    <w:p w14:paraId="6ED589CC" w14:textId="77777777" w:rsidR="00E84D92" w:rsidRPr="00E43737" w:rsidRDefault="00E84D92" w:rsidP="00845540">
      <w:pPr>
        <w:keepNext/>
        <w:pBdr>
          <w:top w:val="single" w:sz="4" w:space="1" w:color="auto"/>
          <w:left w:val="single" w:sz="4" w:space="1" w:color="auto"/>
          <w:bottom w:val="single" w:sz="4" w:space="1" w:color="auto"/>
          <w:right w:val="single" w:sz="4" w:space="1" w:color="auto"/>
        </w:pBdr>
        <w:tabs>
          <w:tab w:val="left" w:pos="313"/>
        </w:tabs>
        <w:spacing w:after="120"/>
        <w:rPr>
          <w:b/>
          <w:szCs w:val="22"/>
        </w:rPr>
      </w:pPr>
      <w:r w:rsidRPr="00E43737">
        <w:rPr>
          <w:szCs w:val="22"/>
        </w:rPr>
        <w:t xml:space="preserve">If you have stopped taking </w:t>
      </w:r>
      <w:proofErr w:type="spellStart"/>
      <w:r w:rsidRPr="00E43737">
        <w:rPr>
          <w:szCs w:val="22"/>
        </w:rPr>
        <w:t>Kivexa</w:t>
      </w:r>
      <w:proofErr w:type="spellEnd"/>
      <w:r w:rsidRPr="00E43737">
        <w:rPr>
          <w:szCs w:val="22"/>
        </w:rPr>
        <w:t xml:space="preserve"> for any reason — especially because you think you are having side effects, or because you have other illness:</w:t>
      </w:r>
    </w:p>
    <w:p w14:paraId="1114373F" w14:textId="44A00A0B" w:rsidR="00E84D92" w:rsidRPr="00E43737" w:rsidRDefault="00E84D92" w:rsidP="000055C0">
      <w:pPr>
        <w:keepNext/>
        <w:pBdr>
          <w:top w:val="single" w:sz="4" w:space="1" w:color="auto"/>
          <w:left w:val="single" w:sz="4" w:space="1" w:color="auto"/>
          <w:bottom w:val="single" w:sz="4" w:space="1" w:color="auto"/>
          <w:right w:val="single" w:sz="4" w:space="1" w:color="auto"/>
        </w:pBdr>
        <w:tabs>
          <w:tab w:val="left" w:pos="313"/>
        </w:tabs>
        <w:rPr>
          <w:szCs w:val="22"/>
        </w:rPr>
      </w:pPr>
      <w:r w:rsidRPr="00E43737">
        <w:rPr>
          <w:b/>
          <w:szCs w:val="22"/>
        </w:rPr>
        <w:t>Talk to your doctor before you start again</w:t>
      </w:r>
      <w:r w:rsidRPr="00E43737">
        <w:rPr>
          <w:szCs w:val="22"/>
        </w:rPr>
        <w:t xml:space="preserve">. Your doctor will check whether your symptoms were related to a hypersensitivity reaction. If the doctor thinks they may have been, </w:t>
      </w:r>
      <w:r w:rsidRPr="00E43737">
        <w:rPr>
          <w:b/>
          <w:szCs w:val="22"/>
        </w:rPr>
        <w:t xml:space="preserve">you will then be told never again to take </w:t>
      </w:r>
      <w:proofErr w:type="spellStart"/>
      <w:r w:rsidRPr="00E43737">
        <w:rPr>
          <w:b/>
          <w:szCs w:val="22"/>
        </w:rPr>
        <w:t>Kivexa</w:t>
      </w:r>
      <w:proofErr w:type="spellEnd"/>
      <w:r w:rsidRPr="00E43737">
        <w:rPr>
          <w:b/>
          <w:szCs w:val="22"/>
        </w:rPr>
        <w:t xml:space="preserve">, or any other medicine containing abacavir (e.g. </w:t>
      </w:r>
      <w:proofErr w:type="spellStart"/>
      <w:r w:rsidRPr="00E43737">
        <w:rPr>
          <w:b/>
          <w:szCs w:val="22"/>
        </w:rPr>
        <w:t>Trizivir</w:t>
      </w:r>
      <w:proofErr w:type="spellEnd"/>
      <w:r w:rsidR="000F75C0">
        <w:rPr>
          <w:b/>
          <w:szCs w:val="22"/>
        </w:rPr>
        <w:t xml:space="preserve">, </w:t>
      </w:r>
      <w:proofErr w:type="spellStart"/>
      <w:r w:rsidR="000F75C0" w:rsidRPr="00532DFE">
        <w:rPr>
          <w:b/>
          <w:szCs w:val="22"/>
        </w:rPr>
        <w:t>Triumeq</w:t>
      </w:r>
      <w:proofErr w:type="spellEnd"/>
      <w:r w:rsidR="000F75C0" w:rsidRPr="00E43737">
        <w:rPr>
          <w:b/>
          <w:szCs w:val="22"/>
        </w:rPr>
        <w:t xml:space="preserve"> </w:t>
      </w:r>
      <w:r w:rsidRPr="00E43737">
        <w:rPr>
          <w:b/>
          <w:szCs w:val="22"/>
        </w:rPr>
        <w:t xml:space="preserve">or </w:t>
      </w:r>
      <w:proofErr w:type="spellStart"/>
      <w:r w:rsidRPr="00E43737">
        <w:rPr>
          <w:b/>
          <w:szCs w:val="22"/>
        </w:rPr>
        <w:t>Ziagen</w:t>
      </w:r>
      <w:proofErr w:type="spellEnd"/>
      <w:r w:rsidRPr="00E43737">
        <w:rPr>
          <w:b/>
          <w:szCs w:val="22"/>
        </w:rPr>
        <w:t>)</w:t>
      </w:r>
      <w:r w:rsidRPr="00E43737">
        <w:rPr>
          <w:szCs w:val="22"/>
        </w:rPr>
        <w:t>. It is important that you follow this advice.</w:t>
      </w:r>
    </w:p>
    <w:p w14:paraId="4F982129" w14:textId="77777777" w:rsidR="00E84D92" w:rsidRDefault="00E84D92" w:rsidP="00845540">
      <w:pPr>
        <w:pStyle w:val="Action"/>
        <w:keepNext/>
        <w:numPr>
          <w:ilvl w:val="0"/>
          <w:numId w:val="0"/>
        </w:numPr>
        <w:pBdr>
          <w:top w:val="single" w:sz="4" w:space="1" w:color="auto"/>
          <w:left w:val="single" w:sz="4" w:space="1" w:color="auto"/>
          <w:bottom w:val="single" w:sz="4" w:space="1" w:color="auto"/>
          <w:right w:val="single" w:sz="4" w:space="1" w:color="auto"/>
        </w:pBdr>
        <w:tabs>
          <w:tab w:val="clear" w:pos="567"/>
        </w:tabs>
        <w:spacing w:before="0"/>
        <w:rPr>
          <w:szCs w:val="22"/>
        </w:rPr>
      </w:pPr>
    </w:p>
    <w:p w14:paraId="1A3D015B" w14:textId="77777777" w:rsidR="000F75C0" w:rsidRDefault="000F75C0" w:rsidP="000F75C0">
      <w:pPr>
        <w:pBdr>
          <w:top w:val="single" w:sz="4" w:space="1" w:color="auto"/>
          <w:left w:val="single" w:sz="4" w:space="1" w:color="auto"/>
          <w:bottom w:val="single" w:sz="4" w:space="1" w:color="auto"/>
          <w:right w:val="single" w:sz="4" w:space="1" w:color="auto"/>
        </w:pBdr>
        <w:spacing w:after="120"/>
        <w:rPr>
          <w:szCs w:val="22"/>
        </w:rPr>
      </w:pPr>
      <w:r>
        <w:rPr>
          <w:szCs w:val="22"/>
        </w:rPr>
        <w:t>Occasionally hypersensitivity reactions have developed in people who start taking abacavir containing products again, but who had only one symptom on the Alert Card before they stopped taking it.</w:t>
      </w:r>
    </w:p>
    <w:p w14:paraId="3169C345" w14:textId="77777777" w:rsidR="000F75C0" w:rsidRDefault="000F75C0" w:rsidP="000F75C0">
      <w:pPr>
        <w:pBdr>
          <w:top w:val="single" w:sz="4" w:space="1" w:color="auto"/>
          <w:left w:val="single" w:sz="4" w:space="1" w:color="auto"/>
          <w:bottom w:val="single" w:sz="4" w:space="1" w:color="auto"/>
          <w:right w:val="single" w:sz="4" w:space="1" w:color="auto"/>
        </w:pBdr>
        <w:spacing w:after="120"/>
        <w:rPr>
          <w:szCs w:val="22"/>
        </w:rPr>
      </w:pPr>
      <w:r>
        <w:rPr>
          <w:szCs w:val="22"/>
        </w:rPr>
        <w:t>Very rarely patients who have taken medicines containing abacavir in the past without any symptoms of hypersensitivity have developed a hypersensitivity reaction when they start taking these medicines again.</w:t>
      </w:r>
    </w:p>
    <w:p w14:paraId="41750548" w14:textId="77777777" w:rsidR="000F75C0" w:rsidRPr="00E43737" w:rsidRDefault="000F75C0" w:rsidP="00845540">
      <w:pPr>
        <w:pStyle w:val="Action"/>
        <w:keepNext/>
        <w:numPr>
          <w:ilvl w:val="0"/>
          <w:numId w:val="0"/>
        </w:numPr>
        <w:pBdr>
          <w:top w:val="single" w:sz="4" w:space="1" w:color="auto"/>
          <w:left w:val="single" w:sz="4" w:space="1" w:color="auto"/>
          <w:bottom w:val="single" w:sz="4" w:space="1" w:color="auto"/>
          <w:right w:val="single" w:sz="4" w:space="1" w:color="auto"/>
        </w:pBdr>
        <w:tabs>
          <w:tab w:val="clear" w:pos="567"/>
        </w:tabs>
        <w:spacing w:before="0"/>
        <w:rPr>
          <w:szCs w:val="22"/>
        </w:rPr>
      </w:pPr>
    </w:p>
    <w:p w14:paraId="4158857B" w14:textId="77777777" w:rsidR="00E84D92" w:rsidRPr="00E43737" w:rsidRDefault="00E84D92" w:rsidP="00845540">
      <w:pPr>
        <w:pBdr>
          <w:top w:val="single" w:sz="4" w:space="1" w:color="auto"/>
          <w:left w:val="single" w:sz="4" w:space="1" w:color="auto"/>
          <w:bottom w:val="single" w:sz="4" w:space="1" w:color="auto"/>
          <w:right w:val="single" w:sz="4" w:space="1" w:color="auto"/>
        </w:pBdr>
        <w:rPr>
          <w:szCs w:val="22"/>
        </w:rPr>
      </w:pPr>
      <w:r w:rsidRPr="00E43737">
        <w:rPr>
          <w:szCs w:val="22"/>
        </w:rPr>
        <w:t xml:space="preserve">If your doctor advises that you can start taking </w:t>
      </w:r>
      <w:proofErr w:type="spellStart"/>
      <w:r w:rsidRPr="00E43737">
        <w:rPr>
          <w:szCs w:val="22"/>
        </w:rPr>
        <w:t>Kivexa</w:t>
      </w:r>
      <w:proofErr w:type="spellEnd"/>
      <w:r w:rsidRPr="00E43737">
        <w:rPr>
          <w:szCs w:val="22"/>
        </w:rPr>
        <w:t xml:space="preserve"> again, you may be asked to take your first doses in a place w</w:t>
      </w:r>
      <w:r w:rsidRPr="00E43737">
        <w:rPr>
          <w:rStyle w:val="IndentChar"/>
          <w:szCs w:val="22"/>
        </w:rPr>
        <w:t>h</w:t>
      </w:r>
      <w:r w:rsidRPr="00E43737">
        <w:rPr>
          <w:szCs w:val="22"/>
        </w:rPr>
        <w:t>ere you will have ready access to medical care if you need it.</w:t>
      </w:r>
    </w:p>
    <w:p w14:paraId="7C058FDB" w14:textId="77777777" w:rsidR="00E84D92" w:rsidRPr="00E43737" w:rsidRDefault="00E84D92" w:rsidP="00845540">
      <w:pPr>
        <w:pBdr>
          <w:top w:val="single" w:sz="4" w:space="1" w:color="auto"/>
          <w:left w:val="single" w:sz="4" w:space="1" w:color="auto"/>
          <w:bottom w:val="single" w:sz="4" w:space="1" w:color="auto"/>
          <w:right w:val="single" w:sz="4" w:space="1" w:color="auto"/>
        </w:pBdr>
        <w:rPr>
          <w:szCs w:val="22"/>
        </w:rPr>
      </w:pPr>
    </w:p>
    <w:p w14:paraId="7C6CAC08" w14:textId="77777777" w:rsidR="00E84D92" w:rsidRDefault="00E84D92" w:rsidP="00845540">
      <w:pPr>
        <w:pBdr>
          <w:top w:val="single" w:sz="4" w:space="1" w:color="auto"/>
          <w:left w:val="single" w:sz="4" w:space="1" w:color="auto"/>
          <w:bottom w:val="single" w:sz="4" w:space="1" w:color="auto"/>
          <w:right w:val="single" w:sz="4" w:space="1" w:color="auto"/>
        </w:pBdr>
        <w:spacing w:after="120"/>
        <w:rPr>
          <w:szCs w:val="22"/>
        </w:rPr>
      </w:pPr>
      <w:r w:rsidRPr="00E43737">
        <w:rPr>
          <w:b/>
          <w:szCs w:val="22"/>
        </w:rPr>
        <w:t xml:space="preserve">If you are hypersensitive to </w:t>
      </w:r>
      <w:proofErr w:type="spellStart"/>
      <w:r w:rsidRPr="00E43737">
        <w:rPr>
          <w:b/>
          <w:szCs w:val="22"/>
        </w:rPr>
        <w:t>Kivexa</w:t>
      </w:r>
      <w:proofErr w:type="spellEnd"/>
      <w:r w:rsidRPr="00E43737">
        <w:rPr>
          <w:b/>
          <w:szCs w:val="22"/>
        </w:rPr>
        <w:t xml:space="preserve">, return all your unused </w:t>
      </w:r>
      <w:proofErr w:type="spellStart"/>
      <w:r w:rsidRPr="00E43737">
        <w:rPr>
          <w:b/>
          <w:szCs w:val="22"/>
        </w:rPr>
        <w:t>Kivexa</w:t>
      </w:r>
      <w:proofErr w:type="spellEnd"/>
      <w:r w:rsidRPr="00E43737">
        <w:rPr>
          <w:b/>
          <w:szCs w:val="22"/>
        </w:rPr>
        <w:t xml:space="preserve"> tablets for safe disposal.</w:t>
      </w:r>
      <w:r w:rsidRPr="00E43737">
        <w:rPr>
          <w:szCs w:val="22"/>
        </w:rPr>
        <w:t xml:space="preserve"> Ask your doctor or pharmacist for advice.</w:t>
      </w:r>
    </w:p>
    <w:p w14:paraId="7010A943" w14:textId="77777777" w:rsidR="000F75C0" w:rsidRDefault="000F75C0" w:rsidP="000F75C0">
      <w:pPr>
        <w:pBdr>
          <w:top w:val="single" w:sz="4" w:space="1" w:color="auto"/>
          <w:left w:val="single" w:sz="4" w:space="1" w:color="auto"/>
          <w:bottom w:val="single" w:sz="4" w:space="1" w:color="auto"/>
          <w:right w:val="single" w:sz="4" w:space="1" w:color="auto"/>
        </w:pBdr>
        <w:spacing w:after="120"/>
        <w:rPr>
          <w:szCs w:val="22"/>
        </w:rPr>
      </w:pPr>
      <w:r>
        <w:rPr>
          <w:szCs w:val="22"/>
        </w:rPr>
        <w:t xml:space="preserve">The </w:t>
      </w:r>
      <w:proofErr w:type="spellStart"/>
      <w:r>
        <w:rPr>
          <w:szCs w:val="22"/>
        </w:rPr>
        <w:t>Kivexa</w:t>
      </w:r>
      <w:proofErr w:type="spellEnd"/>
      <w:r>
        <w:rPr>
          <w:szCs w:val="22"/>
        </w:rPr>
        <w:t xml:space="preserve"> </w:t>
      </w:r>
      <w:r w:rsidRPr="001437F6">
        <w:rPr>
          <w:szCs w:val="22"/>
        </w:rPr>
        <w:t xml:space="preserve">pack includes an </w:t>
      </w:r>
      <w:r w:rsidRPr="001437F6">
        <w:rPr>
          <w:b/>
          <w:szCs w:val="22"/>
        </w:rPr>
        <w:t>Alert Card</w:t>
      </w:r>
      <w:r w:rsidRPr="001437F6">
        <w:rPr>
          <w:szCs w:val="22"/>
        </w:rPr>
        <w:t>, to rem</w:t>
      </w:r>
      <w:r>
        <w:rPr>
          <w:szCs w:val="22"/>
        </w:rPr>
        <w:t xml:space="preserve">ind you and medical staff about </w:t>
      </w:r>
      <w:r w:rsidRPr="001437F6">
        <w:rPr>
          <w:szCs w:val="22"/>
        </w:rPr>
        <w:t>hypersensitivity</w:t>
      </w:r>
      <w:r>
        <w:rPr>
          <w:szCs w:val="22"/>
        </w:rPr>
        <w:t xml:space="preserve"> reactions</w:t>
      </w:r>
      <w:r w:rsidRPr="001437F6">
        <w:rPr>
          <w:szCs w:val="22"/>
        </w:rPr>
        <w:t xml:space="preserve">. </w:t>
      </w:r>
      <w:r w:rsidRPr="001437F6">
        <w:rPr>
          <w:b/>
          <w:szCs w:val="22"/>
        </w:rPr>
        <w:t>Detach this card and keep it with you at all times</w:t>
      </w:r>
      <w:r w:rsidRPr="001437F6">
        <w:rPr>
          <w:szCs w:val="22"/>
        </w:rPr>
        <w:t>.</w:t>
      </w:r>
    </w:p>
    <w:p w14:paraId="4A3A6101" w14:textId="77777777" w:rsidR="000F75C0" w:rsidRPr="00E43737" w:rsidRDefault="000F75C0" w:rsidP="00845540">
      <w:pPr>
        <w:pBdr>
          <w:top w:val="single" w:sz="4" w:space="1" w:color="auto"/>
          <w:left w:val="single" w:sz="4" w:space="1" w:color="auto"/>
          <w:bottom w:val="single" w:sz="4" w:space="1" w:color="auto"/>
          <w:right w:val="single" w:sz="4" w:space="1" w:color="auto"/>
        </w:pBdr>
        <w:spacing w:after="120"/>
        <w:rPr>
          <w:b/>
          <w:szCs w:val="22"/>
        </w:rPr>
      </w:pPr>
    </w:p>
    <w:p w14:paraId="3CA85255" w14:textId="77777777" w:rsidR="00E84D92" w:rsidRPr="00E43737" w:rsidRDefault="00E84D92" w:rsidP="00845540">
      <w:pPr>
        <w:rPr>
          <w:szCs w:val="22"/>
        </w:rPr>
      </w:pPr>
    </w:p>
    <w:p w14:paraId="206B6118" w14:textId="77777777" w:rsidR="00E84D92" w:rsidRPr="00E43737" w:rsidRDefault="00E84D92" w:rsidP="00845540">
      <w:pPr>
        <w:rPr>
          <w:b/>
          <w:szCs w:val="22"/>
        </w:rPr>
      </w:pPr>
      <w:r w:rsidRPr="00E43737">
        <w:rPr>
          <w:b/>
          <w:szCs w:val="22"/>
        </w:rPr>
        <w:t>Common side effects</w:t>
      </w:r>
    </w:p>
    <w:p w14:paraId="5278A3DE" w14:textId="77777777" w:rsidR="00E84D92" w:rsidRPr="00E43737" w:rsidRDefault="00E84D92" w:rsidP="00845540">
      <w:pPr>
        <w:rPr>
          <w:szCs w:val="22"/>
        </w:rPr>
      </w:pPr>
      <w:r w:rsidRPr="00E43737">
        <w:rPr>
          <w:szCs w:val="22"/>
        </w:rPr>
        <w:t>These may affect</w:t>
      </w:r>
      <w:r w:rsidRPr="00E43737">
        <w:rPr>
          <w:b/>
          <w:szCs w:val="22"/>
        </w:rPr>
        <w:t xml:space="preserve"> up to 1 in 10</w:t>
      </w:r>
      <w:r w:rsidRPr="00E43737">
        <w:rPr>
          <w:szCs w:val="22"/>
        </w:rPr>
        <w:t xml:space="preserve"> people:</w:t>
      </w:r>
    </w:p>
    <w:p w14:paraId="793366CB"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 xml:space="preserve">hypersensitivity reaction </w:t>
      </w:r>
    </w:p>
    <w:p w14:paraId="43FB7035"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headache</w:t>
      </w:r>
    </w:p>
    <w:p w14:paraId="200C81D7"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 xml:space="preserve">being sick </w:t>
      </w:r>
      <w:r w:rsidRPr="00E43737">
        <w:rPr>
          <w:i/>
          <w:szCs w:val="22"/>
        </w:rPr>
        <w:t>(vomiting)</w:t>
      </w:r>
    </w:p>
    <w:p w14:paraId="1ADDCDC1" w14:textId="77777777" w:rsidR="00844083" w:rsidRDefault="00E84D92" w:rsidP="00A53B93">
      <w:pPr>
        <w:numPr>
          <w:ilvl w:val="0"/>
          <w:numId w:val="25"/>
        </w:numPr>
        <w:spacing w:line="240" w:lineRule="auto"/>
        <w:ind w:left="924" w:hanging="357"/>
        <w:rPr>
          <w:szCs w:val="22"/>
        </w:rPr>
      </w:pPr>
      <w:r w:rsidRPr="00E43737">
        <w:rPr>
          <w:szCs w:val="22"/>
        </w:rPr>
        <w:t xml:space="preserve">feeling sick </w:t>
      </w:r>
      <w:r w:rsidRPr="00E43737">
        <w:rPr>
          <w:i/>
          <w:szCs w:val="22"/>
        </w:rPr>
        <w:t>(nausea)</w:t>
      </w:r>
    </w:p>
    <w:p w14:paraId="4A2B24E1"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diarrhoea</w:t>
      </w:r>
    </w:p>
    <w:p w14:paraId="74329551"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stomach pains</w:t>
      </w:r>
    </w:p>
    <w:p w14:paraId="53972C80"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loss of appetite</w:t>
      </w:r>
    </w:p>
    <w:p w14:paraId="69930FE0"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tiredness, lack of energy</w:t>
      </w:r>
    </w:p>
    <w:p w14:paraId="49D4FB5C"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fever (high temperature)</w:t>
      </w:r>
    </w:p>
    <w:p w14:paraId="0ABBE359"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general feeling of being unwell</w:t>
      </w:r>
    </w:p>
    <w:p w14:paraId="650D8886"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 xml:space="preserve">difficulty in sleeping </w:t>
      </w:r>
      <w:r w:rsidRPr="00E43737">
        <w:rPr>
          <w:i/>
          <w:szCs w:val="22"/>
        </w:rPr>
        <w:t>(insomnia)</w:t>
      </w:r>
    </w:p>
    <w:p w14:paraId="533B698D"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muscle pain and discomfort</w:t>
      </w:r>
    </w:p>
    <w:p w14:paraId="294D1D24"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joint pain</w:t>
      </w:r>
    </w:p>
    <w:p w14:paraId="0E63BC88"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cough</w:t>
      </w:r>
    </w:p>
    <w:p w14:paraId="234467B4"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irritated or runny nose</w:t>
      </w:r>
    </w:p>
    <w:p w14:paraId="124B2402" w14:textId="77777777" w:rsidR="00844083" w:rsidRDefault="00E84D92" w:rsidP="00A53B93">
      <w:pPr>
        <w:numPr>
          <w:ilvl w:val="0"/>
          <w:numId w:val="25"/>
        </w:numPr>
        <w:tabs>
          <w:tab w:val="clear" w:pos="567"/>
        </w:tabs>
        <w:spacing w:line="240" w:lineRule="auto"/>
        <w:ind w:left="924" w:hanging="357"/>
        <w:rPr>
          <w:szCs w:val="22"/>
        </w:rPr>
      </w:pPr>
      <w:r w:rsidRPr="00E43737">
        <w:rPr>
          <w:szCs w:val="22"/>
        </w:rPr>
        <w:t xml:space="preserve">skin rash </w:t>
      </w:r>
    </w:p>
    <w:p w14:paraId="67B11C5E" w14:textId="77777777" w:rsidR="00844083" w:rsidRDefault="00E84D92" w:rsidP="00A53B93">
      <w:pPr>
        <w:numPr>
          <w:ilvl w:val="0"/>
          <w:numId w:val="25"/>
        </w:numPr>
        <w:tabs>
          <w:tab w:val="clear" w:pos="567"/>
        </w:tabs>
        <w:spacing w:after="120" w:line="240" w:lineRule="auto"/>
        <w:ind w:left="924" w:hanging="357"/>
        <w:rPr>
          <w:szCs w:val="22"/>
        </w:rPr>
      </w:pPr>
      <w:r w:rsidRPr="00E43737">
        <w:rPr>
          <w:szCs w:val="22"/>
        </w:rPr>
        <w:t>hair loss</w:t>
      </w:r>
    </w:p>
    <w:p w14:paraId="109A3278" w14:textId="77777777" w:rsidR="00E84D92" w:rsidRPr="00E43737" w:rsidRDefault="00E84D92" w:rsidP="00845540">
      <w:pPr>
        <w:rPr>
          <w:szCs w:val="22"/>
        </w:rPr>
      </w:pPr>
      <w:r w:rsidRPr="00E43737">
        <w:rPr>
          <w:b/>
          <w:szCs w:val="22"/>
        </w:rPr>
        <w:t>Uncommon side effects</w:t>
      </w:r>
      <w:r w:rsidRPr="00E43737">
        <w:rPr>
          <w:szCs w:val="22"/>
        </w:rPr>
        <w:t xml:space="preserve"> </w:t>
      </w:r>
    </w:p>
    <w:p w14:paraId="068EE3CA" w14:textId="77777777" w:rsidR="00E84D92" w:rsidRPr="00E43737" w:rsidRDefault="00E84D92" w:rsidP="00845540">
      <w:pPr>
        <w:rPr>
          <w:szCs w:val="22"/>
        </w:rPr>
      </w:pPr>
      <w:r w:rsidRPr="00E43737">
        <w:rPr>
          <w:szCs w:val="22"/>
        </w:rPr>
        <w:t>These may affect</w:t>
      </w:r>
      <w:r w:rsidRPr="00E43737">
        <w:rPr>
          <w:b/>
          <w:szCs w:val="22"/>
        </w:rPr>
        <w:t xml:space="preserve"> up to 1 in 100</w:t>
      </w:r>
      <w:r w:rsidRPr="00E43737">
        <w:rPr>
          <w:szCs w:val="22"/>
        </w:rPr>
        <w:t xml:space="preserve"> people and may show up in blood tests:</w:t>
      </w:r>
    </w:p>
    <w:p w14:paraId="32C566B8" w14:textId="77777777" w:rsidR="00844083" w:rsidRDefault="00E84D92" w:rsidP="00A53B93">
      <w:pPr>
        <w:keepNext/>
        <w:keepLines/>
        <w:numPr>
          <w:ilvl w:val="0"/>
          <w:numId w:val="26"/>
        </w:numPr>
        <w:spacing w:line="240" w:lineRule="auto"/>
        <w:ind w:left="924" w:hanging="357"/>
        <w:rPr>
          <w:szCs w:val="22"/>
        </w:rPr>
      </w:pPr>
      <w:r w:rsidRPr="00E43737">
        <w:rPr>
          <w:szCs w:val="22"/>
        </w:rPr>
        <w:t xml:space="preserve">a low red blood cell count </w:t>
      </w:r>
      <w:r w:rsidRPr="00E43737">
        <w:rPr>
          <w:i/>
          <w:szCs w:val="22"/>
        </w:rPr>
        <w:t>(anaemia)</w:t>
      </w:r>
      <w:r w:rsidRPr="00E43737">
        <w:rPr>
          <w:szCs w:val="22"/>
        </w:rPr>
        <w:t xml:space="preserve"> or low white blood cell count </w:t>
      </w:r>
      <w:r w:rsidRPr="00E43737">
        <w:rPr>
          <w:i/>
          <w:szCs w:val="22"/>
        </w:rPr>
        <w:t>(neutropenia)</w:t>
      </w:r>
    </w:p>
    <w:p w14:paraId="5A026C5F" w14:textId="77777777" w:rsidR="00844083" w:rsidRDefault="00E84D92" w:rsidP="00A53B93">
      <w:pPr>
        <w:keepNext/>
        <w:keepLines/>
        <w:numPr>
          <w:ilvl w:val="0"/>
          <w:numId w:val="26"/>
        </w:numPr>
        <w:spacing w:line="240" w:lineRule="auto"/>
        <w:ind w:left="924" w:hanging="357"/>
        <w:rPr>
          <w:b/>
          <w:szCs w:val="22"/>
        </w:rPr>
      </w:pPr>
      <w:r w:rsidRPr="00E43737">
        <w:rPr>
          <w:szCs w:val="22"/>
        </w:rPr>
        <w:t>an increase in the level of liver enzymes</w:t>
      </w:r>
    </w:p>
    <w:p w14:paraId="2A0455F3" w14:textId="77777777" w:rsidR="00844083" w:rsidRDefault="00E84D92" w:rsidP="00A53B93">
      <w:pPr>
        <w:numPr>
          <w:ilvl w:val="0"/>
          <w:numId w:val="27"/>
        </w:numPr>
        <w:spacing w:line="240" w:lineRule="auto"/>
        <w:ind w:left="924" w:hanging="357"/>
        <w:rPr>
          <w:szCs w:val="22"/>
        </w:rPr>
      </w:pPr>
      <w:r w:rsidRPr="00E43737">
        <w:rPr>
          <w:szCs w:val="22"/>
        </w:rPr>
        <w:t>a decrease in the number of cells involved in blood clotting (</w:t>
      </w:r>
      <w:r w:rsidRPr="00E43737">
        <w:rPr>
          <w:i/>
          <w:szCs w:val="22"/>
        </w:rPr>
        <w:t>thrombocytopenia</w:t>
      </w:r>
      <w:r w:rsidRPr="00E43737">
        <w:rPr>
          <w:szCs w:val="22"/>
        </w:rPr>
        <w:t>).</w:t>
      </w:r>
    </w:p>
    <w:p w14:paraId="0362122A" w14:textId="77777777" w:rsidR="00E84D92" w:rsidRPr="00E43737" w:rsidRDefault="00E84D92" w:rsidP="00845540">
      <w:pPr>
        <w:rPr>
          <w:b/>
          <w:szCs w:val="22"/>
        </w:rPr>
      </w:pPr>
    </w:p>
    <w:p w14:paraId="645F824A" w14:textId="77777777" w:rsidR="00E84D92" w:rsidRPr="00E43737" w:rsidRDefault="00E84D92" w:rsidP="00845540">
      <w:pPr>
        <w:keepNext/>
        <w:rPr>
          <w:b/>
          <w:szCs w:val="22"/>
        </w:rPr>
      </w:pPr>
      <w:r w:rsidRPr="00E43737">
        <w:rPr>
          <w:b/>
          <w:szCs w:val="22"/>
        </w:rPr>
        <w:t>Rare side effects</w:t>
      </w:r>
    </w:p>
    <w:p w14:paraId="3F163117" w14:textId="77777777" w:rsidR="00E84D92" w:rsidRPr="00E43737" w:rsidRDefault="00E84D92" w:rsidP="00845540">
      <w:pPr>
        <w:keepNext/>
        <w:rPr>
          <w:szCs w:val="22"/>
        </w:rPr>
      </w:pPr>
      <w:r w:rsidRPr="00E43737">
        <w:rPr>
          <w:szCs w:val="22"/>
        </w:rPr>
        <w:t xml:space="preserve">These may affect </w:t>
      </w:r>
      <w:r w:rsidRPr="00E43737">
        <w:rPr>
          <w:b/>
          <w:szCs w:val="22"/>
        </w:rPr>
        <w:t>up to 1 in 1000</w:t>
      </w:r>
      <w:r w:rsidRPr="00E43737">
        <w:rPr>
          <w:szCs w:val="22"/>
        </w:rPr>
        <w:t xml:space="preserve"> people:</w:t>
      </w:r>
    </w:p>
    <w:p w14:paraId="516621E3" w14:textId="77777777" w:rsidR="00844083" w:rsidRDefault="00E84D92" w:rsidP="00A53B93">
      <w:pPr>
        <w:keepNext/>
        <w:numPr>
          <w:ilvl w:val="0"/>
          <w:numId w:val="28"/>
        </w:numPr>
        <w:tabs>
          <w:tab w:val="clear" w:pos="567"/>
        </w:tabs>
        <w:spacing w:line="240" w:lineRule="auto"/>
        <w:ind w:left="924" w:hanging="357"/>
        <w:rPr>
          <w:i/>
          <w:szCs w:val="22"/>
        </w:rPr>
      </w:pPr>
      <w:r w:rsidRPr="00E43737">
        <w:rPr>
          <w:szCs w:val="22"/>
        </w:rPr>
        <w:t xml:space="preserve">liver disorders, such as jaundice, enlarged liver or fatty liver, inflammation </w:t>
      </w:r>
      <w:r w:rsidRPr="00E43737">
        <w:rPr>
          <w:i/>
          <w:szCs w:val="22"/>
        </w:rPr>
        <w:t>(hepatitis)</w:t>
      </w:r>
    </w:p>
    <w:p w14:paraId="562ED5D5" w14:textId="77777777" w:rsidR="00844083" w:rsidRDefault="00E84D92" w:rsidP="00A53B93">
      <w:pPr>
        <w:numPr>
          <w:ilvl w:val="0"/>
          <w:numId w:val="28"/>
        </w:numPr>
        <w:tabs>
          <w:tab w:val="clear" w:pos="567"/>
        </w:tabs>
        <w:spacing w:line="240" w:lineRule="auto"/>
        <w:ind w:left="924" w:hanging="357"/>
        <w:rPr>
          <w:szCs w:val="22"/>
        </w:rPr>
      </w:pPr>
      <w:r w:rsidRPr="00E43737">
        <w:rPr>
          <w:szCs w:val="22"/>
        </w:rPr>
        <w:t xml:space="preserve">inflammation of the pancreas </w:t>
      </w:r>
      <w:r w:rsidRPr="00E43737">
        <w:rPr>
          <w:i/>
          <w:szCs w:val="22"/>
        </w:rPr>
        <w:t>(pancreatitis)</w:t>
      </w:r>
    </w:p>
    <w:p w14:paraId="5DCE3A72" w14:textId="77777777" w:rsidR="00844083" w:rsidRDefault="00E84D92" w:rsidP="00A53B93">
      <w:pPr>
        <w:numPr>
          <w:ilvl w:val="0"/>
          <w:numId w:val="28"/>
        </w:numPr>
        <w:tabs>
          <w:tab w:val="clear" w:pos="567"/>
        </w:tabs>
        <w:spacing w:line="240" w:lineRule="auto"/>
        <w:ind w:left="924" w:hanging="357"/>
        <w:rPr>
          <w:szCs w:val="22"/>
        </w:rPr>
      </w:pPr>
      <w:r w:rsidRPr="00E43737">
        <w:rPr>
          <w:szCs w:val="22"/>
        </w:rPr>
        <w:t>breakdown of muscle tissue.</w:t>
      </w:r>
    </w:p>
    <w:p w14:paraId="4BA52119" w14:textId="77777777" w:rsidR="00E84D92" w:rsidRPr="00E43737" w:rsidRDefault="00E84D92" w:rsidP="00845540">
      <w:pPr>
        <w:rPr>
          <w:szCs w:val="22"/>
        </w:rPr>
      </w:pPr>
    </w:p>
    <w:p w14:paraId="18F39553" w14:textId="77777777" w:rsidR="00E84D92" w:rsidRPr="00E43737" w:rsidRDefault="00E84D92" w:rsidP="00845540">
      <w:pPr>
        <w:rPr>
          <w:szCs w:val="22"/>
        </w:rPr>
      </w:pPr>
      <w:r w:rsidRPr="00E43737">
        <w:rPr>
          <w:szCs w:val="22"/>
        </w:rPr>
        <w:t>Rare side effects that may show up in blood tests are:</w:t>
      </w:r>
    </w:p>
    <w:p w14:paraId="53B45171" w14:textId="77777777" w:rsidR="00844083" w:rsidRDefault="00E84D92" w:rsidP="00A53B93">
      <w:pPr>
        <w:numPr>
          <w:ilvl w:val="0"/>
          <w:numId w:val="29"/>
        </w:numPr>
        <w:spacing w:line="240" w:lineRule="auto"/>
        <w:ind w:left="924" w:hanging="357"/>
        <w:rPr>
          <w:szCs w:val="22"/>
        </w:rPr>
      </w:pPr>
      <w:r w:rsidRPr="00E43737">
        <w:rPr>
          <w:szCs w:val="22"/>
        </w:rPr>
        <w:t xml:space="preserve">increase in an enzyme called </w:t>
      </w:r>
      <w:r w:rsidRPr="00E43737">
        <w:rPr>
          <w:i/>
          <w:szCs w:val="22"/>
        </w:rPr>
        <w:t>amylase</w:t>
      </w:r>
      <w:r w:rsidR="003D7A9D">
        <w:rPr>
          <w:i/>
          <w:szCs w:val="22"/>
        </w:rPr>
        <w:t>.</w:t>
      </w:r>
    </w:p>
    <w:p w14:paraId="47A5300C" w14:textId="77777777" w:rsidR="00E84D92" w:rsidRPr="00E43737" w:rsidRDefault="00E84D92" w:rsidP="00845540">
      <w:pPr>
        <w:rPr>
          <w:b/>
          <w:szCs w:val="22"/>
        </w:rPr>
      </w:pPr>
    </w:p>
    <w:p w14:paraId="27310797" w14:textId="77777777" w:rsidR="00E84D92" w:rsidRPr="00E43737" w:rsidRDefault="00E84D92" w:rsidP="00845540">
      <w:pPr>
        <w:keepNext/>
        <w:keepLines/>
        <w:rPr>
          <w:b/>
          <w:szCs w:val="22"/>
        </w:rPr>
      </w:pPr>
      <w:r w:rsidRPr="00E43737">
        <w:rPr>
          <w:b/>
          <w:szCs w:val="22"/>
        </w:rPr>
        <w:t>Very rare side effects</w:t>
      </w:r>
    </w:p>
    <w:p w14:paraId="1EFCED6C" w14:textId="77777777" w:rsidR="00E84D92" w:rsidRPr="00E43737" w:rsidRDefault="00E84D92" w:rsidP="00845540">
      <w:pPr>
        <w:keepNext/>
        <w:keepLines/>
        <w:rPr>
          <w:szCs w:val="22"/>
        </w:rPr>
      </w:pPr>
      <w:r w:rsidRPr="00E43737">
        <w:rPr>
          <w:szCs w:val="22"/>
        </w:rPr>
        <w:t xml:space="preserve">These may affect </w:t>
      </w:r>
      <w:r w:rsidRPr="00E43737">
        <w:rPr>
          <w:b/>
          <w:szCs w:val="22"/>
        </w:rPr>
        <w:t>up to 1 in 10,000</w:t>
      </w:r>
      <w:r w:rsidRPr="00E43737">
        <w:rPr>
          <w:szCs w:val="22"/>
        </w:rPr>
        <w:t xml:space="preserve"> people:</w:t>
      </w:r>
    </w:p>
    <w:p w14:paraId="682CF93C" w14:textId="77777777" w:rsidR="00844083" w:rsidRDefault="00E84D92" w:rsidP="00A53B93">
      <w:pPr>
        <w:numPr>
          <w:ilvl w:val="0"/>
          <w:numId w:val="28"/>
        </w:numPr>
        <w:tabs>
          <w:tab w:val="clear" w:pos="567"/>
        </w:tabs>
        <w:spacing w:line="240" w:lineRule="auto"/>
        <w:ind w:left="924" w:hanging="357"/>
        <w:rPr>
          <w:szCs w:val="22"/>
        </w:rPr>
      </w:pPr>
      <w:r w:rsidRPr="00E43737">
        <w:rPr>
          <w:szCs w:val="22"/>
        </w:rPr>
        <w:t>numbness, tingly feelings in the skin (pins and needles)</w:t>
      </w:r>
    </w:p>
    <w:p w14:paraId="20626B0F" w14:textId="77777777" w:rsidR="00844083" w:rsidRDefault="00E84D92" w:rsidP="00A53B93">
      <w:pPr>
        <w:numPr>
          <w:ilvl w:val="0"/>
          <w:numId w:val="28"/>
        </w:numPr>
        <w:tabs>
          <w:tab w:val="clear" w:pos="567"/>
        </w:tabs>
        <w:spacing w:line="240" w:lineRule="auto"/>
        <w:ind w:left="924" w:hanging="357"/>
        <w:rPr>
          <w:szCs w:val="22"/>
        </w:rPr>
      </w:pPr>
      <w:r w:rsidRPr="00E43737">
        <w:rPr>
          <w:szCs w:val="22"/>
        </w:rPr>
        <w:t>sensation of weakness in the limbs</w:t>
      </w:r>
    </w:p>
    <w:p w14:paraId="7AB1E661" w14:textId="77777777" w:rsidR="00844083" w:rsidRPr="00C32DB0" w:rsidRDefault="00E84D92" w:rsidP="00A53B93">
      <w:pPr>
        <w:numPr>
          <w:ilvl w:val="0"/>
          <w:numId w:val="30"/>
        </w:numPr>
        <w:spacing w:line="240" w:lineRule="auto"/>
        <w:ind w:left="924" w:hanging="357"/>
        <w:rPr>
          <w:szCs w:val="22"/>
        </w:rPr>
      </w:pPr>
      <w:r w:rsidRPr="00E43737">
        <w:rPr>
          <w:szCs w:val="22"/>
        </w:rPr>
        <w:t xml:space="preserve">skin rash, which may form blisters and </w:t>
      </w:r>
      <w:del w:id="126" w:author="Author">
        <w:r w:rsidRPr="00E43737" w:rsidDel="00B02B32">
          <w:rPr>
            <w:szCs w:val="22"/>
          </w:rPr>
          <w:delText xml:space="preserve"> </w:delText>
        </w:r>
      </w:del>
      <w:r w:rsidRPr="00E43737">
        <w:rPr>
          <w:szCs w:val="22"/>
        </w:rPr>
        <w:t xml:space="preserve">looks like small targets (central dark spots surrounded by a paler </w:t>
      </w:r>
      <w:r w:rsidRPr="00C32DB0">
        <w:rPr>
          <w:szCs w:val="22"/>
        </w:rPr>
        <w:t xml:space="preserve">area, with a dark ring around the edge) </w:t>
      </w:r>
      <w:r w:rsidRPr="00C32DB0">
        <w:rPr>
          <w:i/>
          <w:szCs w:val="22"/>
        </w:rPr>
        <w:t>(erythema multiforme)</w:t>
      </w:r>
    </w:p>
    <w:p w14:paraId="15DFFF77" w14:textId="77777777" w:rsidR="00844083" w:rsidRPr="00C32DB0" w:rsidRDefault="00E84D92" w:rsidP="00A53B93">
      <w:pPr>
        <w:numPr>
          <w:ilvl w:val="0"/>
          <w:numId w:val="30"/>
        </w:numPr>
        <w:spacing w:line="240" w:lineRule="auto"/>
        <w:ind w:left="924" w:hanging="357"/>
        <w:rPr>
          <w:szCs w:val="22"/>
        </w:rPr>
      </w:pPr>
      <w:r w:rsidRPr="00C32DB0">
        <w:rPr>
          <w:szCs w:val="22"/>
        </w:rPr>
        <w:t>a widespread rash with blisters and peeling skin, particularly around the mouth, nose, eyes and genitals</w:t>
      </w:r>
      <w:r w:rsidRPr="00C32DB0">
        <w:rPr>
          <w:i/>
          <w:szCs w:val="22"/>
        </w:rPr>
        <w:t xml:space="preserve"> (Stevens–Johnson syndrome)</w:t>
      </w:r>
      <w:r w:rsidRPr="00C32DB0">
        <w:rPr>
          <w:szCs w:val="22"/>
        </w:rPr>
        <w:t xml:space="preserve">, and a more severe form causing skin peeling in more than 30% of the body surface </w:t>
      </w:r>
      <w:r w:rsidRPr="00C32DB0">
        <w:rPr>
          <w:i/>
          <w:szCs w:val="22"/>
        </w:rPr>
        <w:t>(toxic epidermal necrolysis)</w:t>
      </w:r>
      <w:r w:rsidRPr="00C32DB0">
        <w:rPr>
          <w:szCs w:val="22"/>
        </w:rPr>
        <w:t>.</w:t>
      </w:r>
    </w:p>
    <w:p w14:paraId="4D58452E" w14:textId="77777777" w:rsidR="00C32DB0" w:rsidRPr="00C32DB0" w:rsidRDefault="00C32DB0" w:rsidP="00A53B93">
      <w:pPr>
        <w:numPr>
          <w:ilvl w:val="0"/>
          <w:numId w:val="30"/>
        </w:numPr>
        <w:spacing w:line="240" w:lineRule="auto"/>
        <w:ind w:left="924" w:hanging="357"/>
        <w:rPr>
          <w:szCs w:val="22"/>
        </w:rPr>
      </w:pPr>
      <w:r w:rsidRPr="00C32DB0">
        <w:rPr>
          <w:lang w:val="sv-SE" w:bidi="en-US"/>
        </w:rPr>
        <w:t>lactic acidosis (excess lactic acid in the blood)</w:t>
      </w:r>
    </w:p>
    <w:p w14:paraId="4E62E474" w14:textId="77777777" w:rsidR="00C32DB0" w:rsidRPr="00C32DB0" w:rsidRDefault="00C32DB0" w:rsidP="00C32DB0">
      <w:pPr>
        <w:spacing w:line="240" w:lineRule="auto"/>
        <w:ind w:left="360"/>
        <w:rPr>
          <w:szCs w:val="22"/>
        </w:rPr>
      </w:pPr>
    </w:p>
    <w:p w14:paraId="42E321D0" w14:textId="77777777" w:rsidR="00E84D92" w:rsidRPr="00E43737" w:rsidRDefault="00E84D92" w:rsidP="00845540">
      <w:pPr>
        <w:ind w:left="360"/>
        <w:rPr>
          <w:szCs w:val="22"/>
        </w:rPr>
      </w:pPr>
    </w:p>
    <w:p w14:paraId="1E950314" w14:textId="77777777" w:rsidR="00E84D92" w:rsidRPr="00E43737" w:rsidRDefault="00E84D92" w:rsidP="00845540">
      <w:pPr>
        <w:pStyle w:val="Warning"/>
        <w:numPr>
          <w:ilvl w:val="0"/>
          <w:numId w:val="0"/>
        </w:numPr>
        <w:tabs>
          <w:tab w:val="clear" w:pos="567"/>
          <w:tab w:val="clear" w:pos="851"/>
        </w:tabs>
        <w:spacing w:before="0" w:after="120"/>
        <w:ind w:left="284"/>
        <w:rPr>
          <w:szCs w:val="22"/>
        </w:rPr>
      </w:pPr>
      <w:r w:rsidRPr="00E43737">
        <w:rPr>
          <w:b/>
          <w:szCs w:val="22"/>
        </w:rPr>
        <w:t>If you notice any of these symptoms contact a doctor urgently</w:t>
      </w:r>
      <w:r w:rsidRPr="00E43737">
        <w:rPr>
          <w:szCs w:val="22"/>
        </w:rPr>
        <w:t>.</w:t>
      </w:r>
    </w:p>
    <w:p w14:paraId="55A3D9ED" w14:textId="77777777" w:rsidR="00E84D92" w:rsidRPr="00E43737" w:rsidRDefault="00E84D92" w:rsidP="00845540">
      <w:pPr>
        <w:rPr>
          <w:szCs w:val="22"/>
        </w:rPr>
      </w:pPr>
      <w:r w:rsidRPr="00E43737">
        <w:rPr>
          <w:szCs w:val="22"/>
        </w:rPr>
        <w:t>Very rare side effects that may show up in blood tests are:</w:t>
      </w:r>
      <w:r w:rsidRPr="00E43737">
        <w:rPr>
          <w:b/>
          <w:color w:val="0000FF"/>
          <w:szCs w:val="22"/>
        </w:rPr>
        <w:t xml:space="preserve"> </w:t>
      </w:r>
    </w:p>
    <w:p w14:paraId="09EC33C4" w14:textId="77777777" w:rsidR="00844083" w:rsidRDefault="00E84D92" w:rsidP="00A53B93">
      <w:pPr>
        <w:numPr>
          <w:ilvl w:val="0"/>
          <w:numId w:val="30"/>
        </w:numPr>
        <w:spacing w:line="240" w:lineRule="auto"/>
        <w:ind w:left="924" w:hanging="357"/>
        <w:rPr>
          <w:szCs w:val="22"/>
        </w:rPr>
      </w:pPr>
      <w:r w:rsidRPr="00E43737">
        <w:rPr>
          <w:szCs w:val="22"/>
        </w:rPr>
        <w:t>a failure of the bone marrow to produce new red blood cells (</w:t>
      </w:r>
      <w:r w:rsidRPr="00E43737">
        <w:rPr>
          <w:i/>
          <w:szCs w:val="22"/>
        </w:rPr>
        <w:t>pure red cell aplasia</w:t>
      </w:r>
      <w:r w:rsidRPr="00E43737">
        <w:rPr>
          <w:szCs w:val="22"/>
        </w:rPr>
        <w:t xml:space="preserve">). </w:t>
      </w:r>
    </w:p>
    <w:p w14:paraId="458A9170" w14:textId="77777777" w:rsidR="00E84D92" w:rsidRPr="00E43737" w:rsidRDefault="00E84D92" w:rsidP="00845540">
      <w:pPr>
        <w:rPr>
          <w:szCs w:val="22"/>
        </w:rPr>
      </w:pPr>
    </w:p>
    <w:p w14:paraId="6FFA481B" w14:textId="77777777" w:rsidR="00E84D92" w:rsidRPr="00E43737" w:rsidRDefault="00E84D92" w:rsidP="00845540">
      <w:pPr>
        <w:spacing w:after="120"/>
        <w:rPr>
          <w:b/>
          <w:szCs w:val="22"/>
        </w:rPr>
      </w:pPr>
      <w:r w:rsidRPr="00E43737">
        <w:rPr>
          <w:b/>
          <w:szCs w:val="22"/>
        </w:rPr>
        <w:t>If you get side effects</w:t>
      </w:r>
    </w:p>
    <w:p w14:paraId="6FAD2C84" w14:textId="77777777" w:rsidR="00E84D92" w:rsidRPr="00E43737" w:rsidRDefault="00E84D92" w:rsidP="00A53B93">
      <w:pPr>
        <w:pStyle w:val="Action"/>
        <w:numPr>
          <w:ilvl w:val="0"/>
          <w:numId w:val="0"/>
        </w:numPr>
        <w:tabs>
          <w:tab w:val="clear" w:pos="567"/>
        </w:tabs>
        <w:spacing w:before="0"/>
        <w:ind w:left="567"/>
        <w:rPr>
          <w:szCs w:val="22"/>
        </w:rPr>
      </w:pPr>
      <w:r w:rsidRPr="00E43737">
        <w:rPr>
          <w:b/>
          <w:szCs w:val="22"/>
        </w:rPr>
        <w:t>Tell your doctor or pharmacist</w:t>
      </w:r>
      <w:r w:rsidRPr="00E43737">
        <w:rPr>
          <w:szCs w:val="22"/>
        </w:rPr>
        <w:t xml:space="preserve"> if any of the side effects gets severe or troublesome, or if you notice any side effects not listed in this leaflet.</w:t>
      </w:r>
    </w:p>
    <w:p w14:paraId="6191B5C4" w14:textId="77777777" w:rsidR="00E84D92" w:rsidRPr="00E43737" w:rsidRDefault="00E84D92" w:rsidP="00845540">
      <w:pPr>
        <w:rPr>
          <w:color w:val="000000"/>
          <w:szCs w:val="22"/>
        </w:rPr>
      </w:pPr>
    </w:p>
    <w:p w14:paraId="2DF71D1C" w14:textId="77777777" w:rsidR="00E84D92" w:rsidRPr="00E43737" w:rsidRDefault="00E84D92" w:rsidP="00845540">
      <w:pPr>
        <w:keepNext/>
        <w:spacing w:after="120"/>
        <w:rPr>
          <w:b/>
          <w:szCs w:val="22"/>
        </w:rPr>
      </w:pPr>
      <w:r w:rsidRPr="00E43737">
        <w:rPr>
          <w:b/>
          <w:szCs w:val="22"/>
        </w:rPr>
        <w:t>Other possible side effects of combination therapy for HIV</w:t>
      </w:r>
    </w:p>
    <w:p w14:paraId="7C248D24" w14:textId="77777777" w:rsidR="00E84D92" w:rsidRPr="00E43737" w:rsidRDefault="00E84D92" w:rsidP="00845540">
      <w:pPr>
        <w:keepNext/>
        <w:rPr>
          <w:szCs w:val="22"/>
        </w:rPr>
      </w:pPr>
      <w:r w:rsidRPr="00E43737">
        <w:rPr>
          <w:szCs w:val="22"/>
        </w:rPr>
        <w:t xml:space="preserve">Combination therapy such as </w:t>
      </w:r>
      <w:proofErr w:type="spellStart"/>
      <w:r w:rsidRPr="00E43737">
        <w:rPr>
          <w:szCs w:val="22"/>
        </w:rPr>
        <w:t>Kivexa</w:t>
      </w:r>
      <w:proofErr w:type="spellEnd"/>
      <w:r w:rsidRPr="00E43737">
        <w:rPr>
          <w:szCs w:val="22"/>
        </w:rPr>
        <w:t xml:space="preserve"> may cause other conditions to develop during HIV treatment.</w:t>
      </w:r>
    </w:p>
    <w:p w14:paraId="21479358" w14:textId="77777777" w:rsidR="00E84D92" w:rsidRPr="00E43737" w:rsidRDefault="00E84D92" w:rsidP="00845540">
      <w:pPr>
        <w:rPr>
          <w:b/>
          <w:szCs w:val="22"/>
        </w:rPr>
      </w:pPr>
    </w:p>
    <w:p w14:paraId="51EC54C9" w14:textId="77777777" w:rsidR="00E84D92" w:rsidRDefault="00043A99" w:rsidP="00845540">
      <w:pPr>
        <w:spacing w:after="120"/>
        <w:rPr>
          <w:b/>
          <w:szCs w:val="22"/>
        </w:rPr>
      </w:pPr>
      <w:r>
        <w:rPr>
          <w:b/>
          <w:szCs w:val="22"/>
        </w:rPr>
        <w:t>Symptoms of infection and inflammation</w:t>
      </w:r>
    </w:p>
    <w:p w14:paraId="727D773C" w14:textId="77777777" w:rsidR="000F75C0" w:rsidRPr="00E43737" w:rsidRDefault="000F75C0" w:rsidP="00845540">
      <w:pPr>
        <w:spacing w:after="120"/>
        <w:rPr>
          <w:b/>
          <w:szCs w:val="22"/>
        </w:rPr>
      </w:pPr>
      <w:r w:rsidRPr="00253CA5">
        <w:rPr>
          <w:b/>
          <w:szCs w:val="22"/>
        </w:rPr>
        <w:t>Old infections may flare up</w:t>
      </w:r>
    </w:p>
    <w:p w14:paraId="52543F4B" w14:textId="77777777" w:rsidR="00043A99" w:rsidRDefault="00E84D92" w:rsidP="00A53B93">
      <w:pPr>
        <w:keepNext/>
        <w:spacing w:after="240"/>
        <w:rPr>
          <w:szCs w:val="22"/>
        </w:rPr>
      </w:pPr>
      <w:r w:rsidRPr="00E43737">
        <w:rPr>
          <w:szCs w:val="22"/>
        </w:rPr>
        <w:t>People with advanced HIV infection (AIDS) have weak immune systems, and are more likely to develop serious infections (</w:t>
      </w:r>
      <w:r w:rsidRPr="00E43737">
        <w:rPr>
          <w:i/>
          <w:szCs w:val="22"/>
        </w:rPr>
        <w:t>opportunistic infections</w:t>
      </w:r>
      <w:r w:rsidRPr="00E43737">
        <w:rPr>
          <w:szCs w:val="22"/>
        </w:rPr>
        <w:t xml:space="preserve">). </w:t>
      </w:r>
      <w:r w:rsidR="00043A99" w:rsidRPr="009424AA">
        <w:rPr>
          <w:szCs w:val="22"/>
        </w:rPr>
        <w:t xml:space="preserve">Such infections may have been “silent” and not detected by the weak immune system before treatment was started. After starting </w:t>
      </w:r>
      <w:r w:rsidR="00043A99" w:rsidRPr="004673A2">
        <w:rPr>
          <w:szCs w:val="22"/>
        </w:rPr>
        <w:t>treatment,</w:t>
      </w:r>
      <w:r w:rsidR="00043A99">
        <w:rPr>
          <w:szCs w:val="22"/>
        </w:rPr>
        <w:t xml:space="preserve"> the </w:t>
      </w:r>
      <w:r w:rsidR="00043A99" w:rsidRPr="004673A2">
        <w:rPr>
          <w:szCs w:val="22"/>
        </w:rPr>
        <w:t>immune system becom</w:t>
      </w:r>
      <w:r w:rsidR="00043A99">
        <w:rPr>
          <w:szCs w:val="22"/>
        </w:rPr>
        <w:t>es</w:t>
      </w:r>
      <w:r w:rsidR="00043A99" w:rsidRPr="004673A2">
        <w:rPr>
          <w:szCs w:val="22"/>
        </w:rPr>
        <w:t xml:space="preserve"> stronger, </w:t>
      </w:r>
      <w:r w:rsidR="00043A99" w:rsidRPr="009424AA">
        <w:rPr>
          <w:szCs w:val="22"/>
        </w:rPr>
        <w:t xml:space="preserve">and may attack </w:t>
      </w:r>
      <w:r w:rsidR="00043A99">
        <w:rPr>
          <w:szCs w:val="22"/>
        </w:rPr>
        <w:t>the</w:t>
      </w:r>
      <w:r w:rsidR="00043A99" w:rsidRPr="009424AA">
        <w:rPr>
          <w:szCs w:val="22"/>
        </w:rPr>
        <w:t xml:space="preserve"> infections, which can cause symptoms of infection</w:t>
      </w:r>
      <w:r w:rsidR="00043A99">
        <w:rPr>
          <w:szCs w:val="22"/>
        </w:rPr>
        <w:t xml:space="preserve"> or </w:t>
      </w:r>
      <w:r w:rsidR="00043A99" w:rsidRPr="009424AA">
        <w:rPr>
          <w:szCs w:val="22"/>
        </w:rPr>
        <w:t xml:space="preserve">inflammation. Symptoms usually include </w:t>
      </w:r>
      <w:r w:rsidR="00043A99" w:rsidRPr="00F71F2B">
        <w:rPr>
          <w:b/>
          <w:szCs w:val="22"/>
        </w:rPr>
        <w:t>fever</w:t>
      </w:r>
      <w:r w:rsidR="00043A99">
        <w:rPr>
          <w:szCs w:val="22"/>
        </w:rPr>
        <w:t xml:space="preserve">, </w:t>
      </w:r>
      <w:r w:rsidR="00043A99" w:rsidRPr="009424AA">
        <w:rPr>
          <w:szCs w:val="22"/>
        </w:rPr>
        <w:t>plus some of the following:</w:t>
      </w:r>
    </w:p>
    <w:p w14:paraId="050CFBE3" w14:textId="77777777" w:rsidR="00844083" w:rsidRDefault="00043A99" w:rsidP="00A53B93">
      <w:pPr>
        <w:keepNext/>
        <w:numPr>
          <w:ilvl w:val="0"/>
          <w:numId w:val="44"/>
        </w:numPr>
        <w:ind w:left="924" w:hanging="357"/>
        <w:rPr>
          <w:szCs w:val="22"/>
        </w:rPr>
      </w:pPr>
      <w:r>
        <w:rPr>
          <w:szCs w:val="22"/>
        </w:rPr>
        <w:t>headache</w:t>
      </w:r>
    </w:p>
    <w:p w14:paraId="5E27EC8F" w14:textId="77777777" w:rsidR="00844083" w:rsidRDefault="00043A99" w:rsidP="00A53B93">
      <w:pPr>
        <w:keepNext/>
        <w:numPr>
          <w:ilvl w:val="0"/>
          <w:numId w:val="44"/>
        </w:numPr>
        <w:ind w:left="924" w:hanging="357"/>
        <w:rPr>
          <w:szCs w:val="22"/>
        </w:rPr>
      </w:pPr>
      <w:r>
        <w:rPr>
          <w:szCs w:val="22"/>
        </w:rPr>
        <w:t>stomach ache</w:t>
      </w:r>
    </w:p>
    <w:p w14:paraId="3CAB1386" w14:textId="77777777" w:rsidR="00844083" w:rsidRDefault="00043A99" w:rsidP="00A53B93">
      <w:pPr>
        <w:keepNext/>
        <w:numPr>
          <w:ilvl w:val="0"/>
          <w:numId w:val="44"/>
        </w:numPr>
        <w:spacing w:after="240"/>
        <w:ind w:left="924" w:hanging="357"/>
        <w:rPr>
          <w:szCs w:val="22"/>
        </w:rPr>
      </w:pPr>
      <w:r>
        <w:rPr>
          <w:szCs w:val="22"/>
        </w:rPr>
        <w:t>difficulty breathing</w:t>
      </w:r>
    </w:p>
    <w:p w14:paraId="0A18D2E6" w14:textId="4AAE346B" w:rsidR="00043A99" w:rsidRPr="006D32FD" w:rsidRDefault="00043A99" w:rsidP="00A53B93">
      <w:pPr>
        <w:spacing w:after="240"/>
        <w:rPr>
          <w:szCs w:val="22"/>
        </w:rPr>
      </w:pPr>
      <w:r>
        <w:rPr>
          <w:szCs w:val="22"/>
        </w:rPr>
        <w:t xml:space="preserve">In rare cases, as </w:t>
      </w:r>
      <w:r w:rsidRPr="00780DF5">
        <w:rPr>
          <w:szCs w:val="22"/>
        </w:rPr>
        <w:t xml:space="preserve">the immune system </w:t>
      </w:r>
      <w:r>
        <w:rPr>
          <w:szCs w:val="22"/>
        </w:rPr>
        <w:t xml:space="preserve">becomes stronger, it can also </w:t>
      </w:r>
      <w:r w:rsidRPr="00780DF5">
        <w:rPr>
          <w:szCs w:val="22"/>
        </w:rPr>
        <w:t>attack healthy body tissue (</w:t>
      </w:r>
      <w:r w:rsidRPr="00E14643">
        <w:rPr>
          <w:i/>
          <w:szCs w:val="22"/>
        </w:rPr>
        <w:t>autoimmune disorders</w:t>
      </w:r>
      <w:r w:rsidRPr="00780DF5">
        <w:rPr>
          <w:szCs w:val="22"/>
        </w:rPr>
        <w:t>)</w:t>
      </w:r>
      <w:r>
        <w:rPr>
          <w:szCs w:val="22"/>
        </w:rPr>
        <w:t xml:space="preserve">. </w:t>
      </w:r>
      <w:r w:rsidRPr="00780DF5">
        <w:rPr>
          <w:szCs w:val="22"/>
          <w:lang w:val="en-US"/>
        </w:rPr>
        <w:t xml:space="preserve">The symptoms of autoimmune disorders may develop many months after you start taking medicine to treat your HIV </w:t>
      </w:r>
      <w:r w:rsidRPr="006D32FD">
        <w:rPr>
          <w:szCs w:val="22"/>
          <w:lang w:val="en-US"/>
        </w:rPr>
        <w:t xml:space="preserve">infection. </w:t>
      </w:r>
      <w:r w:rsidRPr="006D32FD">
        <w:rPr>
          <w:szCs w:val="22"/>
        </w:rPr>
        <w:t>S</w:t>
      </w:r>
      <w:r>
        <w:rPr>
          <w:szCs w:val="22"/>
        </w:rPr>
        <w:t>ymptoms may include:</w:t>
      </w:r>
    </w:p>
    <w:p w14:paraId="755F8583" w14:textId="77777777" w:rsidR="00844083" w:rsidRPr="00A53B93" w:rsidRDefault="00043A99" w:rsidP="00A53B93">
      <w:pPr>
        <w:pStyle w:val="ListParagraph"/>
        <w:numPr>
          <w:ilvl w:val="0"/>
          <w:numId w:val="69"/>
        </w:numPr>
        <w:spacing w:line="240" w:lineRule="auto"/>
        <w:ind w:left="924" w:hanging="357"/>
      </w:pPr>
      <w:r w:rsidRPr="00A53B93">
        <w:rPr>
          <w:rFonts w:ascii="Times New Roman" w:eastAsia="Times New Roman" w:hAnsi="Times New Roman"/>
          <w:lang w:val="en-GB"/>
        </w:rPr>
        <w:t>palpitations (rapid or irregular heartbeat) or tremor</w:t>
      </w:r>
    </w:p>
    <w:p w14:paraId="6C91E920" w14:textId="77777777" w:rsidR="00844083" w:rsidRPr="00A53B93" w:rsidRDefault="00043A99" w:rsidP="00A53B93">
      <w:pPr>
        <w:pStyle w:val="ListParagraph"/>
        <w:numPr>
          <w:ilvl w:val="0"/>
          <w:numId w:val="69"/>
        </w:numPr>
        <w:spacing w:line="240" w:lineRule="auto"/>
        <w:ind w:left="924" w:hanging="357"/>
      </w:pPr>
      <w:r w:rsidRPr="00A53B93">
        <w:rPr>
          <w:rFonts w:ascii="Times New Roman" w:eastAsia="Times New Roman" w:hAnsi="Times New Roman"/>
          <w:lang w:val="en-GB"/>
        </w:rPr>
        <w:t xml:space="preserve">hyperactivity (excessive restlessness and movement) </w:t>
      </w:r>
    </w:p>
    <w:p w14:paraId="34A95840" w14:textId="77777777" w:rsidR="00844083" w:rsidRPr="00A53B93" w:rsidRDefault="00043A99" w:rsidP="00A53B93">
      <w:pPr>
        <w:pStyle w:val="ListParagraph"/>
        <w:numPr>
          <w:ilvl w:val="0"/>
          <w:numId w:val="69"/>
        </w:numPr>
        <w:spacing w:line="240" w:lineRule="auto"/>
        <w:ind w:left="924" w:hanging="357"/>
      </w:pPr>
      <w:r w:rsidRPr="00A53B93">
        <w:rPr>
          <w:rFonts w:ascii="Times New Roman" w:eastAsia="Times New Roman" w:hAnsi="Times New Roman"/>
          <w:lang w:val="en-GB"/>
        </w:rPr>
        <w:t>weakness beginning in the hands and feet and moving up towards the trunk of the body</w:t>
      </w:r>
    </w:p>
    <w:p w14:paraId="5FAB712E" w14:textId="77777777" w:rsidR="003372AD" w:rsidRPr="00E43737" w:rsidRDefault="003372AD" w:rsidP="00845540">
      <w:pPr>
        <w:keepNext/>
        <w:rPr>
          <w:szCs w:val="22"/>
        </w:rPr>
      </w:pPr>
    </w:p>
    <w:p w14:paraId="4F21DB0F" w14:textId="77777777" w:rsidR="00E84D92" w:rsidRPr="00E43737" w:rsidRDefault="00E84D92" w:rsidP="00845540">
      <w:pPr>
        <w:rPr>
          <w:szCs w:val="22"/>
        </w:rPr>
      </w:pPr>
      <w:r w:rsidRPr="00043A99">
        <w:rPr>
          <w:b/>
          <w:szCs w:val="22"/>
        </w:rPr>
        <w:t>If you get any symptoms of infection</w:t>
      </w:r>
      <w:r w:rsidRPr="00E43737">
        <w:rPr>
          <w:szCs w:val="22"/>
        </w:rPr>
        <w:t xml:space="preserve"> </w:t>
      </w:r>
      <w:r w:rsidR="00043A99">
        <w:rPr>
          <w:szCs w:val="22"/>
        </w:rPr>
        <w:t>and inflammation or if you notice any of the symptoms above</w:t>
      </w:r>
      <w:r w:rsidRPr="00E43737">
        <w:rPr>
          <w:szCs w:val="22"/>
        </w:rPr>
        <w:t>:</w:t>
      </w:r>
    </w:p>
    <w:p w14:paraId="36B9E71B" w14:textId="77777777" w:rsidR="008D5473" w:rsidRDefault="008D5473" w:rsidP="00845540">
      <w:pPr>
        <w:pStyle w:val="Action"/>
        <w:numPr>
          <w:ilvl w:val="0"/>
          <w:numId w:val="0"/>
        </w:numPr>
        <w:tabs>
          <w:tab w:val="clear" w:pos="567"/>
        </w:tabs>
        <w:spacing w:before="0"/>
        <w:ind w:left="284"/>
        <w:rPr>
          <w:b/>
          <w:szCs w:val="22"/>
        </w:rPr>
      </w:pPr>
    </w:p>
    <w:p w14:paraId="34C716F3" w14:textId="59A1AAE4" w:rsidR="00E84D92" w:rsidRPr="00E43737" w:rsidRDefault="00E84D92" w:rsidP="00A53B93">
      <w:pPr>
        <w:pStyle w:val="Action"/>
        <w:numPr>
          <w:ilvl w:val="0"/>
          <w:numId w:val="0"/>
        </w:numPr>
        <w:tabs>
          <w:tab w:val="clear" w:pos="567"/>
        </w:tabs>
        <w:spacing w:before="0"/>
        <w:ind w:left="567"/>
        <w:rPr>
          <w:szCs w:val="22"/>
        </w:rPr>
      </w:pPr>
      <w:r w:rsidRPr="00E43737">
        <w:rPr>
          <w:b/>
          <w:szCs w:val="22"/>
        </w:rPr>
        <w:t>Tell your doctor immediately</w:t>
      </w:r>
      <w:r w:rsidRPr="00E43737">
        <w:rPr>
          <w:szCs w:val="22"/>
        </w:rPr>
        <w:t>. Do</w:t>
      </w:r>
      <w:r w:rsidR="003D7A9D">
        <w:rPr>
          <w:szCs w:val="22"/>
        </w:rPr>
        <w:t xml:space="preserve"> </w:t>
      </w:r>
      <w:r w:rsidRPr="00E43737">
        <w:rPr>
          <w:szCs w:val="22"/>
        </w:rPr>
        <w:t>n</w:t>
      </w:r>
      <w:r w:rsidR="003D7A9D">
        <w:rPr>
          <w:szCs w:val="22"/>
        </w:rPr>
        <w:t>o</w:t>
      </w:r>
      <w:r w:rsidRPr="00E43737">
        <w:rPr>
          <w:szCs w:val="22"/>
        </w:rPr>
        <w:t>t take other medicines for the infection without your doctor’s advice.</w:t>
      </w:r>
    </w:p>
    <w:p w14:paraId="54C83753" w14:textId="77777777" w:rsidR="00E84D92" w:rsidRPr="00E43737" w:rsidRDefault="00E84D92" w:rsidP="00845540">
      <w:pPr>
        <w:rPr>
          <w:szCs w:val="22"/>
        </w:rPr>
      </w:pPr>
    </w:p>
    <w:p w14:paraId="1FFF5D32" w14:textId="77777777" w:rsidR="00E84D92" w:rsidRPr="00E43737" w:rsidRDefault="00E84D92" w:rsidP="00845540">
      <w:pPr>
        <w:rPr>
          <w:szCs w:val="22"/>
        </w:rPr>
      </w:pPr>
    </w:p>
    <w:p w14:paraId="22A70C2D" w14:textId="77777777" w:rsidR="00E84D92" w:rsidRDefault="00E84D92" w:rsidP="003D7A9D">
      <w:pPr>
        <w:rPr>
          <w:b/>
          <w:szCs w:val="22"/>
        </w:rPr>
      </w:pPr>
      <w:r w:rsidRPr="00E43737">
        <w:rPr>
          <w:b/>
          <w:szCs w:val="22"/>
        </w:rPr>
        <w:t>You may have problems with your bones</w:t>
      </w:r>
    </w:p>
    <w:p w14:paraId="7D8AD8FC" w14:textId="77777777" w:rsidR="003D7A9D" w:rsidRPr="00E43737" w:rsidRDefault="003D7A9D" w:rsidP="003D7A9D">
      <w:pPr>
        <w:rPr>
          <w:b/>
          <w:szCs w:val="22"/>
        </w:rPr>
      </w:pPr>
    </w:p>
    <w:p w14:paraId="52B3360E" w14:textId="77777777" w:rsidR="00E84D92" w:rsidRPr="00E43737" w:rsidRDefault="00E84D92" w:rsidP="00845540">
      <w:pPr>
        <w:rPr>
          <w:szCs w:val="22"/>
        </w:rPr>
      </w:pPr>
      <w:r w:rsidRPr="00E43737">
        <w:rPr>
          <w:szCs w:val="22"/>
        </w:rPr>
        <w:t xml:space="preserve">Some people taking combination therapy for HIV develop a condition called </w:t>
      </w:r>
      <w:r w:rsidRPr="00E43737">
        <w:rPr>
          <w:i/>
          <w:szCs w:val="22"/>
        </w:rPr>
        <w:t>osteonecrosis</w:t>
      </w:r>
      <w:r w:rsidRPr="00E43737">
        <w:rPr>
          <w:szCs w:val="22"/>
        </w:rPr>
        <w:t>. With this condition, parts of the bone tissue die because of reduced blood supply to the bone. People may be more likely to get this condition:</w:t>
      </w:r>
    </w:p>
    <w:p w14:paraId="402D9053" w14:textId="77777777" w:rsidR="00844083" w:rsidRDefault="00E84D92" w:rsidP="00A53B93">
      <w:pPr>
        <w:numPr>
          <w:ilvl w:val="0"/>
          <w:numId w:val="33"/>
        </w:numPr>
        <w:tabs>
          <w:tab w:val="clear" w:pos="567"/>
        </w:tabs>
        <w:spacing w:line="240" w:lineRule="auto"/>
        <w:ind w:left="924" w:hanging="357"/>
        <w:rPr>
          <w:szCs w:val="22"/>
        </w:rPr>
      </w:pPr>
      <w:r w:rsidRPr="00E43737">
        <w:rPr>
          <w:szCs w:val="22"/>
        </w:rPr>
        <w:t>if they have been taking combination therapy for a long time</w:t>
      </w:r>
    </w:p>
    <w:p w14:paraId="2F06A6CE" w14:textId="77777777" w:rsidR="00844083" w:rsidRDefault="00E84D92" w:rsidP="00A53B93">
      <w:pPr>
        <w:numPr>
          <w:ilvl w:val="0"/>
          <w:numId w:val="33"/>
        </w:numPr>
        <w:tabs>
          <w:tab w:val="clear" w:pos="567"/>
        </w:tabs>
        <w:spacing w:line="240" w:lineRule="auto"/>
        <w:ind w:left="924" w:hanging="357"/>
        <w:rPr>
          <w:szCs w:val="22"/>
        </w:rPr>
      </w:pPr>
      <w:r w:rsidRPr="00E43737">
        <w:rPr>
          <w:szCs w:val="22"/>
        </w:rPr>
        <w:t>if they are also taking anti-inflammatory medicines called corticosteroids</w:t>
      </w:r>
    </w:p>
    <w:p w14:paraId="2D3A00D5" w14:textId="77777777" w:rsidR="00844083" w:rsidRDefault="00E84D92" w:rsidP="00A53B93">
      <w:pPr>
        <w:numPr>
          <w:ilvl w:val="0"/>
          <w:numId w:val="33"/>
        </w:numPr>
        <w:tabs>
          <w:tab w:val="clear" w:pos="567"/>
        </w:tabs>
        <w:spacing w:line="240" w:lineRule="auto"/>
        <w:ind w:left="924" w:hanging="357"/>
        <w:rPr>
          <w:szCs w:val="22"/>
        </w:rPr>
      </w:pPr>
      <w:r w:rsidRPr="00E43737">
        <w:rPr>
          <w:szCs w:val="22"/>
        </w:rPr>
        <w:t>if they drink alcohol</w:t>
      </w:r>
    </w:p>
    <w:p w14:paraId="253EB69C" w14:textId="77777777" w:rsidR="00844083" w:rsidRDefault="00E84D92" w:rsidP="00A53B93">
      <w:pPr>
        <w:numPr>
          <w:ilvl w:val="0"/>
          <w:numId w:val="33"/>
        </w:numPr>
        <w:tabs>
          <w:tab w:val="clear" w:pos="567"/>
        </w:tabs>
        <w:spacing w:line="240" w:lineRule="auto"/>
        <w:ind w:left="924" w:hanging="357"/>
        <w:rPr>
          <w:szCs w:val="22"/>
        </w:rPr>
      </w:pPr>
      <w:r w:rsidRPr="00E43737">
        <w:rPr>
          <w:szCs w:val="22"/>
        </w:rPr>
        <w:t>if their immune systems are very weak</w:t>
      </w:r>
    </w:p>
    <w:p w14:paraId="71F0403B" w14:textId="77777777" w:rsidR="00844083" w:rsidRDefault="00E84D92" w:rsidP="00A53B93">
      <w:pPr>
        <w:numPr>
          <w:ilvl w:val="0"/>
          <w:numId w:val="33"/>
        </w:numPr>
        <w:tabs>
          <w:tab w:val="clear" w:pos="567"/>
        </w:tabs>
        <w:spacing w:after="120" w:line="240" w:lineRule="auto"/>
        <w:ind w:left="924" w:hanging="357"/>
        <w:rPr>
          <w:szCs w:val="22"/>
        </w:rPr>
      </w:pPr>
      <w:r w:rsidRPr="00E43737">
        <w:rPr>
          <w:szCs w:val="22"/>
        </w:rPr>
        <w:t>if they are overweight.</w:t>
      </w:r>
    </w:p>
    <w:p w14:paraId="28DD152A" w14:textId="77777777" w:rsidR="00E84D92" w:rsidRPr="00E43737" w:rsidRDefault="00E84D92" w:rsidP="00845540">
      <w:pPr>
        <w:keepNext/>
        <w:rPr>
          <w:b/>
          <w:szCs w:val="22"/>
        </w:rPr>
      </w:pPr>
      <w:r w:rsidRPr="00E43737">
        <w:rPr>
          <w:b/>
          <w:szCs w:val="22"/>
        </w:rPr>
        <w:t>Signs of osteonecrosis include:</w:t>
      </w:r>
    </w:p>
    <w:p w14:paraId="4481BE4E" w14:textId="77777777" w:rsidR="00844083" w:rsidRDefault="00E84D92" w:rsidP="00A53B93">
      <w:pPr>
        <w:keepNext/>
        <w:numPr>
          <w:ilvl w:val="0"/>
          <w:numId w:val="34"/>
        </w:numPr>
        <w:tabs>
          <w:tab w:val="clear" w:pos="567"/>
        </w:tabs>
        <w:spacing w:line="240" w:lineRule="auto"/>
        <w:ind w:left="924" w:hanging="357"/>
        <w:rPr>
          <w:szCs w:val="22"/>
        </w:rPr>
      </w:pPr>
      <w:r w:rsidRPr="00E43737">
        <w:rPr>
          <w:szCs w:val="22"/>
        </w:rPr>
        <w:t>stiffness in the joints</w:t>
      </w:r>
    </w:p>
    <w:p w14:paraId="406E8C34" w14:textId="77777777" w:rsidR="00844083" w:rsidRDefault="00E84D92" w:rsidP="00A53B93">
      <w:pPr>
        <w:keepNext/>
        <w:numPr>
          <w:ilvl w:val="0"/>
          <w:numId w:val="34"/>
        </w:numPr>
        <w:tabs>
          <w:tab w:val="clear" w:pos="567"/>
        </w:tabs>
        <w:spacing w:line="240" w:lineRule="auto"/>
        <w:ind w:left="924" w:hanging="357"/>
        <w:rPr>
          <w:szCs w:val="22"/>
        </w:rPr>
      </w:pPr>
      <w:r w:rsidRPr="00E43737">
        <w:rPr>
          <w:szCs w:val="22"/>
        </w:rPr>
        <w:t>aches and pains (especially in the hip, knee or shoulder)</w:t>
      </w:r>
    </w:p>
    <w:p w14:paraId="6C0586DF" w14:textId="77777777" w:rsidR="00844083" w:rsidRDefault="00E84D92" w:rsidP="00A53B93">
      <w:pPr>
        <w:keepNext/>
        <w:numPr>
          <w:ilvl w:val="0"/>
          <w:numId w:val="34"/>
        </w:numPr>
        <w:tabs>
          <w:tab w:val="clear" w:pos="567"/>
        </w:tabs>
        <w:spacing w:line="240" w:lineRule="auto"/>
        <w:ind w:left="924" w:hanging="357"/>
        <w:rPr>
          <w:szCs w:val="22"/>
        </w:rPr>
      </w:pPr>
      <w:r w:rsidRPr="00E43737">
        <w:rPr>
          <w:szCs w:val="22"/>
        </w:rPr>
        <w:t>difficulty moving.</w:t>
      </w:r>
    </w:p>
    <w:p w14:paraId="2B140D01" w14:textId="77777777" w:rsidR="00E84D92" w:rsidRPr="00E43737" w:rsidRDefault="00E84D92" w:rsidP="00845540">
      <w:pPr>
        <w:keepNext/>
        <w:rPr>
          <w:szCs w:val="22"/>
        </w:rPr>
      </w:pPr>
      <w:r w:rsidRPr="00E43737">
        <w:rPr>
          <w:szCs w:val="22"/>
        </w:rPr>
        <w:t>If you notice any of these symptoms:</w:t>
      </w:r>
    </w:p>
    <w:p w14:paraId="3B4399BC" w14:textId="77777777" w:rsidR="00E84D92" w:rsidRPr="00E43737" w:rsidRDefault="00E84D92" w:rsidP="00A53B93">
      <w:pPr>
        <w:pStyle w:val="Action"/>
        <w:keepNext/>
        <w:numPr>
          <w:ilvl w:val="0"/>
          <w:numId w:val="0"/>
        </w:numPr>
        <w:tabs>
          <w:tab w:val="clear" w:pos="567"/>
        </w:tabs>
        <w:spacing w:before="0"/>
        <w:ind w:left="924" w:hanging="357"/>
        <w:rPr>
          <w:szCs w:val="22"/>
        </w:rPr>
      </w:pPr>
      <w:r w:rsidRPr="00E43737">
        <w:rPr>
          <w:b/>
          <w:szCs w:val="22"/>
        </w:rPr>
        <w:t>Tell your doctor</w:t>
      </w:r>
      <w:r w:rsidRPr="00E43737">
        <w:rPr>
          <w:szCs w:val="22"/>
        </w:rPr>
        <w:t>.</w:t>
      </w:r>
    </w:p>
    <w:p w14:paraId="2B6D87E2" w14:textId="77777777" w:rsidR="00E84D92" w:rsidRPr="00E43737" w:rsidRDefault="00E84D92" w:rsidP="00845540">
      <w:pPr>
        <w:rPr>
          <w:szCs w:val="22"/>
        </w:rPr>
      </w:pPr>
    </w:p>
    <w:p w14:paraId="2402A0A0" w14:textId="77777777" w:rsidR="003A0EEF" w:rsidRPr="00E43737" w:rsidRDefault="003A0EEF" w:rsidP="003A0EEF">
      <w:pPr>
        <w:tabs>
          <w:tab w:val="clear" w:pos="567"/>
        </w:tabs>
        <w:spacing w:line="240" w:lineRule="auto"/>
        <w:ind w:left="360"/>
        <w:rPr>
          <w:szCs w:val="22"/>
        </w:rPr>
      </w:pPr>
    </w:p>
    <w:p w14:paraId="13D8E475" w14:textId="77777777" w:rsidR="003A0EEF" w:rsidRDefault="003A0EEF" w:rsidP="003A0EEF">
      <w:pPr>
        <w:ind w:right="-2"/>
        <w:rPr>
          <w:b/>
          <w:color w:val="000000"/>
        </w:rPr>
      </w:pPr>
      <w:r>
        <w:rPr>
          <w:b/>
          <w:color w:val="000000"/>
        </w:rPr>
        <w:t>Reporting of side effects</w:t>
      </w:r>
    </w:p>
    <w:p w14:paraId="02C1172D" w14:textId="77777777" w:rsidR="003A0EEF" w:rsidRPr="008101B0" w:rsidRDefault="003A0EEF" w:rsidP="003A0EEF">
      <w:pPr>
        <w:ind w:right="-2"/>
        <w:rPr>
          <w:color w:val="000000"/>
        </w:rPr>
      </w:pPr>
      <w:r w:rsidRPr="008101B0">
        <w:rPr>
          <w:color w:val="000000"/>
        </w:rPr>
        <w:t>If you get any side</w:t>
      </w:r>
      <w:r>
        <w:rPr>
          <w:color w:val="000000"/>
        </w:rPr>
        <w:t xml:space="preserve"> effects, talk to your doctor </w:t>
      </w:r>
      <w:r w:rsidRPr="008101B0">
        <w:rPr>
          <w:color w:val="000000"/>
        </w:rPr>
        <w:t>or</w:t>
      </w:r>
      <w:r>
        <w:rPr>
          <w:color w:val="000000"/>
        </w:rPr>
        <w:t xml:space="preserve"> </w:t>
      </w:r>
      <w:r w:rsidRPr="008101B0">
        <w:rPr>
          <w:color w:val="000000"/>
        </w:rPr>
        <w:t xml:space="preserve">pharmacist. This includes any possible side effects not listed in this leaflet. You can also report side effects </w:t>
      </w:r>
      <w:r w:rsidRPr="002D0D23">
        <w:rPr>
          <w:color w:val="000000"/>
        </w:rPr>
        <w:t xml:space="preserve">directly </w:t>
      </w:r>
      <w:r w:rsidRPr="002D0D23">
        <w:rPr>
          <w:color w:val="000000"/>
          <w:shd w:val="clear" w:color="auto" w:fill="FFFFFF"/>
        </w:rPr>
        <w:t xml:space="preserve">via </w:t>
      </w:r>
      <w:r w:rsidRPr="002D0D23">
        <w:rPr>
          <w:color w:val="000000"/>
          <w:shd w:val="clear" w:color="auto" w:fill="BFBFBF"/>
        </w:rPr>
        <w:t xml:space="preserve">the national reporting system listed in </w:t>
      </w:r>
      <w:hyperlink r:id="rId10" w:history="1">
        <w:r w:rsidRPr="00C902E2">
          <w:rPr>
            <w:rStyle w:val="Hyperlink"/>
            <w:shd w:val="clear" w:color="auto" w:fill="BFBFBF"/>
          </w:rPr>
          <w:t>Appendix V</w:t>
        </w:r>
      </w:hyperlink>
      <w:r w:rsidRPr="008101B0">
        <w:rPr>
          <w:color w:val="000000"/>
        </w:rPr>
        <w:t>. By reporting side effects you can help provide more information on the safety of this medicine.</w:t>
      </w:r>
    </w:p>
    <w:p w14:paraId="44A2D571" w14:textId="77777777" w:rsidR="00E84D92" w:rsidRDefault="00E84D92" w:rsidP="00845540">
      <w:pPr>
        <w:rPr>
          <w:color w:val="000000"/>
          <w:szCs w:val="22"/>
        </w:rPr>
      </w:pPr>
    </w:p>
    <w:p w14:paraId="35E31D74" w14:textId="77777777" w:rsidR="003D7A9D" w:rsidRPr="00E43737" w:rsidRDefault="003D7A9D" w:rsidP="00845540">
      <w:pPr>
        <w:rPr>
          <w:color w:val="000000"/>
          <w:szCs w:val="22"/>
        </w:rPr>
      </w:pPr>
    </w:p>
    <w:p w14:paraId="64EDCDF8" w14:textId="77777777" w:rsidR="00E84D92" w:rsidRPr="00E43737" w:rsidRDefault="00E84D92" w:rsidP="00845540">
      <w:pPr>
        <w:keepNext/>
        <w:keepLines/>
        <w:rPr>
          <w:color w:val="000000"/>
          <w:szCs w:val="22"/>
        </w:rPr>
      </w:pPr>
      <w:r w:rsidRPr="00E43737">
        <w:rPr>
          <w:b/>
          <w:color w:val="000000"/>
          <w:szCs w:val="22"/>
        </w:rPr>
        <w:t>5.</w:t>
      </w:r>
      <w:r w:rsidRPr="00E43737">
        <w:rPr>
          <w:b/>
          <w:color w:val="000000"/>
          <w:szCs w:val="22"/>
        </w:rPr>
        <w:tab/>
        <w:t>H</w:t>
      </w:r>
      <w:r w:rsidR="00D03B4C">
        <w:rPr>
          <w:b/>
          <w:color w:val="000000"/>
          <w:szCs w:val="22"/>
        </w:rPr>
        <w:t xml:space="preserve">ow to store </w:t>
      </w:r>
      <w:proofErr w:type="spellStart"/>
      <w:r w:rsidR="00D03B4C">
        <w:rPr>
          <w:b/>
          <w:color w:val="000000"/>
          <w:szCs w:val="22"/>
        </w:rPr>
        <w:t>Kivexa</w:t>
      </w:r>
      <w:proofErr w:type="spellEnd"/>
      <w:r w:rsidRPr="00E43737">
        <w:rPr>
          <w:b/>
          <w:color w:val="000000"/>
          <w:szCs w:val="22"/>
        </w:rPr>
        <w:t xml:space="preserve"> </w:t>
      </w:r>
    </w:p>
    <w:p w14:paraId="12039357" w14:textId="77777777" w:rsidR="00E84D92" w:rsidRPr="00E43737" w:rsidRDefault="00E84D92" w:rsidP="00845540">
      <w:pPr>
        <w:keepNext/>
        <w:keepLines/>
        <w:rPr>
          <w:color w:val="000000"/>
          <w:szCs w:val="22"/>
        </w:rPr>
      </w:pPr>
    </w:p>
    <w:p w14:paraId="2E3827D4" w14:textId="77777777" w:rsidR="00E84D92" w:rsidRPr="00E43737" w:rsidRDefault="00E84D92" w:rsidP="00845540">
      <w:pPr>
        <w:keepNext/>
        <w:keepLines/>
        <w:ind w:right="-34"/>
        <w:rPr>
          <w:color w:val="000000"/>
          <w:szCs w:val="22"/>
        </w:rPr>
      </w:pPr>
      <w:r w:rsidRPr="00E43737">
        <w:rPr>
          <w:color w:val="000000"/>
          <w:szCs w:val="22"/>
        </w:rPr>
        <w:t xml:space="preserve">Keep </w:t>
      </w:r>
      <w:r w:rsidR="00D03B4C">
        <w:rPr>
          <w:color w:val="000000"/>
          <w:szCs w:val="22"/>
        </w:rPr>
        <w:t>this medicine out</w:t>
      </w:r>
      <w:r w:rsidRPr="00E43737">
        <w:rPr>
          <w:color w:val="000000"/>
          <w:szCs w:val="22"/>
        </w:rPr>
        <w:t xml:space="preserve"> of the </w:t>
      </w:r>
      <w:r w:rsidR="00D03B4C">
        <w:rPr>
          <w:color w:val="000000"/>
          <w:szCs w:val="22"/>
        </w:rPr>
        <w:t xml:space="preserve">sight and </w:t>
      </w:r>
      <w:r w:rsidRPr="00E43737">
        <w:rPr>
          <w:color w:val="000000"/>
          <w:szCs w:val="22"/>
        </w:rPr>
        <w:t>reach of children.</w:t>
      </w:r>
    </w:p>
    <w:p w14:paraId="3B5CC4D6" w14:textId="77777777" w:rsidR="00E84D92" w:rsidRPr="00E43737" w:rsidRDefault="00E84D92" w:rsidP="00845540">
      <w:pPr>
        <w:ind w:right="-2"/>
        <w:rPr>
          <w:color w:val="000000"/>
          <w:szCs w:val="22"/>
        </w:rPr>
      </w:pPr>
    </w:p>
    <w:p w14:paraId="70F810E5" w14:textId="77777777" w:rsidR="00E84D92" w:rsidRPr="00E43737" w:rsidRDefault="00E84D92" w:rsidP="00845540">
      <w:pPr>
        <w:ind w:right="-34"/>
        <w:rPr>
          <w:color w:val="000000"/>
          <w:szCs w:val="22"/>
        </w:rPr>
      </w:pPr>
      <w:r w:rsidRPr="00E43737">
        <w:rPr>
          <w:color w:val="000000"/>
          <w:szCs w:val="22"/>
        </w:rPr>
        <w:t xml:space="preserve">Do not take </w:t>
      </w:r>
      <w:r w:rsidR="00D03B4C">
        <w:rPr>
          <w:color w:val="000000"/>
          <w:szCs w:val="22"/>
        </w:rPr>
        <w:t>this medicine</w:t>
      </w:r>
      <w:r w:rsidRPr="00E43737">
        <w:rPr>
          <w:color w:val="000000"/>
          <w:szCs w:val="22"/>
        </w:rPr>
        <w:t xml:space="preserve"> after the expiry date shown on the carton.</w:t>
      </w:r>
      <w:r w:rsidR="00043A99" w:rsidRPr="00043A99">
        <w:rPr>
          <w:color w:val="000000"/>
          <w:szCs w:val="22"/>
        </w:rPr>
        <w:t xml:space="preserve"> </w:t>
      </w:r>
      <w:r w:rsidR="00043A99" w:rsidRPr="00676ACA">
        <w:rPr>
          <w:color w:val="000000"/>
          <w:szCs w:val="22"/>
        </w:rPr>
        <w:t>The expiry date refers to the last day of that month</w:t>
      </w:r>
      <w:r w:rsidR="00043A99">
        <w:rPr>
          <w:color w:val="000000"/>
          <w:szCs w:val="22"/>
        </w:rPr>
        <w:t>.</w:t>
      </w:r>
    </w:p>
    <w:p w14:paraId="77AD0225" w14:textId="77777777" w:rsidR="00E84D92" w:rsidRPr="00E43737" w:rsidRDefault="00E84D92" w:rsidP="00845540">
      <w:pPr>
        <w:ind w:right="-34"/>
        <w:rPr>
          <w:color w:val="000000"/>
          <w:szCs w:val="22"/>
        </w:rPr>
      </w:pPr>
    </w:p>
    <w:p w14:paraId="43384771" w14:textId="77777777" w:rsidR="00E84D92" w:rsidRPr="00E43737" w:rsidRDefault="00E84D92" w:rsidP="00845540">
      <w:pPr>
        <w:ind w:right="-2"/>
        <w:rPr>
          <w:color w:val="000000"/>
          <w:szCs w:val="22"/>
        </w:rPr>
      </w:pPr>
      <w:r w:rsidRPr="00E43737">
        <w:rPr>
          <w:color w:val="000000"/>
          <w:szCs w:val="22"/>
        </w:rPr>
        <w:t>Do not store above 30</w:t>
      </w:r>
      <w:r w:rsidRPr="00E43737">
        <w:rPr>
          <w:color w:val="000000"/>
          <w:szCs w:val="22"/>
        </w:rPr>
        <w:sym w:font="Symbol" w:char="F0B0"/>
      </w:r>
      <w:r w:rsidRPr="00E43737">
        <w:rPr>
          <w:color w:val="000000"/>
          <w:szCs w:val="22"/>
        </w:rPr>
        <w:t>C.</w:t>
      </w:r>
    </w:p>
    <w:p w14:paraId="61199995" w14:textId="77777777" w:rsidR="00E84D92" w:rsidRPr="00E43737" w:rsidRDefault="00E84D92" w:rsidP="00845540">
      <w:pPr>
        <w:ind w:right="-34"/>
        <w:rPr>
          <w:color w:val="000000"/>
          <w:szCs w:val="22"/>
        </w:rPr>
      </w:pPr>
    </w:p>
    <w:p w14:paraId="2E25D9AC" w14:textId="77777777" w:rsidR="00CD438E" w:rsidRPr="006254E8" w:rsidRDefault="00CD438E" w:rsidP="00CD438E">
      <w:pPr>
        <w:autoSpaceDE w:val="0"/>
        <w:autoSpaceDN w:val="0"/>
        <w:adjustRightInd w:val="0"/>
        <w:rPr>
          <w:szCs w:val="22"/>
        </w:rPr>
      </w:pPr>
      <w:r>
        <w:rPr>
          <w:szCs w:val="22"/>
        </w:rPr>
        <w:t xml:space="preserve">Do not throw away any medicines via </w:t>
      </w:r>
      <w:r w:rsidRPr="006254E8">
        <w:rPr>
          <w:szCs w:val="22"/>
        </w:rPr>
        <w:t xml:space="preserve">wastewater or household </w:t>
      </w:r>
      <w:r w:rsidR="008B162C">
        <w:rPr>
          <w:szCs w:val="22"/>
        </w:rPr>
        <w:t>waste</w:t>
      </w:r>
      <w:r w:rsidRPr="006254E8">
        <w:rPr>
          <w:szCs w:val="22"/>
        </w:rPr>
        <w:t xml:space="preserve">. Ask your pharmacist how to </w:t>
      </w:r>
      <w:r>
        <w:rPr>
          <w:szCs w:val="22"/>
        </w:rPr>
        <w:t>throw away</w:t>
      </w:r>
      <w:r w:rsidRPr="006254E8">
        <w:rPr>
          <w:szCs w:val="22"/>
        </w:rPr>
        <w:t xml:space="preserve"> medicines</w:t>
      </w:r>
      <w:r>
        <w:rPr>
          <w:szCs w:val="22"/>
        </w:rPr>
        <w:t xml:space="preserve"> you</w:t>
      </w:r>
      <w:r w:rsidRPr="006254E8">
        <w:rPr>
          <w:szCs w:val="22"/>
        </w:rPr>
        <w:t xml:space="preserve"> no longer </w:t>
      </w:r>
      <w:r>
        <w:rPr>
          <w:szCs w:val="22"/>
        </w:rPr>
        <w:t>use</w:t>
      </w:r>
      <w:r w:rsidRPr="006254E8">
        <w:rPr>
          <w:szCs w:val="22"/>
        </w:rPr>
        <w:t>. Th</w:t>
      </w:r>
      <w:r w:rsidR="00F20D7D">
        <w:rPr>
          <w:szCs w:val="22"/>
        </w:rPr>
        <w:t>ese measure</w:t>
      </w:r>
      <w:r w:rsidR="000F75C0">
        <w:rPr>
          <w:szCs w:val="22"/>
        </w:rPr>
        <w:t>s</w:t>
      </w:r>
      <w:r>
        <w:rPr>
          <w:szCs w:val="22"/>
        </w:rPr>
        <w:t xml:space="preserve"> will help </w:t>
      </w:r>
      <w:r w:rsidRPr="006254E8">
        <w:rPr>
          <w:szCs w:val="22"/>
        </w:rPr>
        <w:t>protect the environment.</w:t>
      </w:r>
    </w:p>
    <w:p w14:paraId="7D1C6E94" w14:textId="77777777" w:rsidR="00E84D92" w:rsidRDefault="00E84D92" w:rsidP="00845540">
      <w:pPr>
        <w:ind w:right="-2"/>
        <w:rPr>
          <w:b/>
          <w:color w:val="000000"/>
          <w:szCs w:val="22"/>
        </w:rPr>
      </w:pPr>
    </w:p>
    <w:p w14:paraId="46CB0E77" w14:textId="77777777" w:rsidR="003D7A9D" w:rsidRPr="00E43737" w:rsidRDefault="003D7A9D" w:rsidP="00845540">
      <w:pPr>
        <w:ind w:right="-2"/>
        <w:rPr>
          <w:b/>
          <w:color w:val="000000"/>
          <w:szCs w:val="22"/>
        </w:rPr>
      </w:pPr>
    </w:p>
    <w:p w14:paraId="76F6B7E1" w14:textId="181DC058" w:rsidR="00E84D92" w:rsidRPr="00E43737" w:rsidRDefault="00E84D92" w:rsidP="00845540">
      <w:pPr>
        <w:keepNext/>
        <w:rPr>
          <w:b/>
          <w:szCs w:val="22"/>
        </w:rPr>
      </w:pPr>
      <w:r w:rsidRPr="00E43737">
        <w:rPr>
          <w:b/>
          <w:szCs w:val="22"/>
        </w:rPr>
        <w:t>6.</w:t>
      </w:r>
      <w:r w:rsidRPr="00E43737">
        <w:rPr>
          <w:b/>
          <w:szCs w:val="22"/>
        </w:rPr>
        <w:tab/>
      </w:r>
      <w:r w:rsidR="00D03B4C">
        <w:rPr>
          <w:b/>
          <w:szCs w:val="22"/>
        </w:rPr>
        <w:t xml:space="preserve">Contents of the pack and </w:t>
      </w:r>
      <w:r w:rsidR="00CD6F8C">
        <w:rPr>
          <w:b/>
          <w:szCs w:val="22"/>
        </w:rPr>
        <w:t>other</w:t>
      </w:r>
      <w:r w:rsidR="00D03B4C">
        <w:rPr>
          <w:b/>
          <w:szCs w:val="22"/>
        </w:rPr>
        <w:t xml:space="preserve"> information</w:t>
      </w:r>
      <w:r w:rsidRPr="00E43737">
        <w:rPr>
          <w:b/>
          <w:szCs w:val="22"/>
        </w:rPr>
        <w:t xml:space="preserve"> </w:t>
      </w:r>
    </w:p>
    <w:p w14:paraId="71F92BF8" w14:textId="77777777" w:rsidR="00E84D92" w:rsidRPr="00E43737" w:rsidRDefault="00E84D92" w:rsidP="00845540">
      <w:pPr>
        <w:keepNext/>
        <w:rPr>
          <w:b/>
          <w:szCs w:val="22"/>
        </w:rPr>
      </w:pPr>
    </w:p>
    <w:p w14:paraId="7F18C565" w14:textId="77777777" w:rsidR="00E84D92" w:rsidRPr="00E43737" w:rsidRDefault="00E84D92" w:rsidP="00845540">
      <w:pPr>
        <w:keepNext/>
        <w:rPr>
          <w:b/>
          <w:szCs w:val="22"/>
        </w:rPr>
      </w:pPr>
      <w:r w:rsidRPr="00E43737">
        <w:rPr>
          <w:b/>
          <w:szCs w:val="22"/>
        </w:rPr>
        <w:t xml:space="preserve">What </w:t>
      </w:r>
      <w:proofErr w:type="spellStart"/>
      <w:r w:rsidRPr="00E43737">
        <w:rPr>
          <w:b/>
          <w:szCs w:val="22"/>
        </w:rPr>
        <w:t>Kivexa</w:t>
      </w:r>
      <w:proofErr w:type="spellEnd"/>
      <w:r w:rsidRPr="00E43737">
        <w:rPr>
          <w:b/>
          <w:szCs w:val="22"/>
        </w:rPr>
        <w:t xml:space="preserve"> contains</w:t>
      </w:r>
    </w:p>
    <w:p w14:paraId="7459C114" w14:textId="77777777" w:rsidR="00E84D92" w:rsidRPr="00E43737" w:rsidRDefault="00E84D92" w:rsidP="00845540">
      <w:pPr>
        <w:ind w:right="-34"/>
        <w:rPr>
          <w:color w:val="000000"/>
          <w:szCs w:val="22"/>
        </w:rPr>
      </w:pPr>
      <w:r w:rsidRPr="00E43737">
        <w:rPr>
          <w:szCs w:val="22"/>
        </w:rPr>
        <w:t xml:space="preserve">The active substances in each </w:t>
      </w:r>
      <w:proofErr w:type="spellStart"/>
      <w:r w:rsidRPr="00E43737">
        <w:rPr>
          <w:szCs w:val="22"/>
        </w:rPr>
        <w:t>Kivexa</w:t>
      </w:r>
      <w:proofErr w:type="spellEnd"/>
      <w:r w:rsidRPr="00E43737">
        <w:rPr>
          <w:szCs w:val="22"/>
        </w:rPr>
        <w:t xml:space="preserve"> film-coated tablet are 600 mg of abacavir (as </w:t>
      </w:r>
      <w:proofErr w:type="spellStart"/>
      <w:r w:rsidRPr="00E43737">
        <w:rPr>
          <w:szCs w:val="22"/>
        </w:rPr>
        <w:t>sulfate</w:t>
      </w:r>
      <w:proofErr w:type="spellEnd"/>
      <w:r w:rsidRPr="00E43737">
        <w:rPr>
          <w:szCs w:val="22"/>
        </w:rPr>
        <w:t>) and 300 mg of lamivudine.</w:t>
      </w:r>
    </w:p>
    <w:p w14:paraId="3251132E" w14:textId="77777777" w:rsidR="00E84D92" w:rsidRPr="00E43737" w:rsidRDefault="00E84D92" w:rsidP="00845540">
      <w:pPr>
        <w:ind w:right="-34"/>
        <w:rPr>
          <w:color w:val="000000"/>
          <w:szCs w:val="22"/>
        </w:rPr>
      </w:pPr>
    </w:p>
    <w:p w14:paraId="6B598960" w14:textId="77777777" w:rsidR="00E84D92" w:rsidRPr="00E43737" w:rsidRDefault="00E84D92" w:rsidP="00845540">
      <w:pPr>
        <w:ind w:right="-34"/>
        <w:rPr>
          <w:color w:val="000000"/>
          <w:szCs w:val="22"/>
        </w:rPr>
      </w:pPr>
      <w:r w:rsidRPr="00E43737">
        <w:rPr>
          <w:color w:val="000000"/>
          <w:szCs w:val="22"/>
        </w:rPr>
        <w:t xml:space="preserve">The other ingredients are microcrystalline cellulose, sodium starch glycollate and magnesium stearate in the core of the tablet. The tablet coating contains Opadry Orange YS-1-13065-A containing </w:t>
      </w:r>
      <w:proofErr w:type="spellStart"/>
      <w:r w:rsidRPr="00E43737">
        <w:rPr>
          <w:color w:val="000000"/>
          <w:szCs w:val="22"/>
        </w:rPr>
        <w:t>hypromellose</w:t>
      </w:r>
      <w:proofErr w:type="spellEnd"/>
      <w:r w:rsidRPr="00E43737">
        <w:rPr>
          <w:color w:val="000000"/>
          <w:szCs w:val="22"/>
        </w:rPr>
        <w:t xml:space="preserve">, titanium dioxide, macrogol 400, polysorbate 80 and sunset yellow </w:t>
      </w:r>
      <w:r w:rsidR="00F20D7D">
        <w:rPr>
          <w:color w:val="000000"/>
          <w:szCs w:val="22"/>
        </w:rPr>
        <w:t>FCF</w:t>
      </w:r>
      <w:r w:rsidRPr="00E43737">
        <w:rPr>
          <w:color w:val="000000"/>
          <w:szCs w:val="22"/>
        </w:rPr>
        <w:t xml:space="preserve"> (E110).</w:t>
      </w:r>
    </w:p>
    <w:p w14:paraId="64F81485" w14:textId="77777777" w:rsidR="00E84D92" w:rsidRPr="00E43737" w:rsidRDefault="00E84D92" w:rsidP="00845540">
      <w:pPr>
        <w:keepNext/>
        <w:rPr>
          <w:color w:val="000000"/>
          <w:szCs w:val="22"/>
        </w:rPr>
      </w:pPr>
    </w:p>
    <w:p w14:paraId="1C381AD8" w14:textId="77777777" w:rsidR="00E84D92" w:rsidRPr="00E43737" w:rsidRDefault="00E84D92" w:rsidP="00845540">
      <w:pPr>
        <w:keepNext/>
        <w:rPr>
          <w:b/>
          <w:color w:val="000000"/>
          <w:szCs w:val="22"/>
        </w:rPr>
      </w:pPr>
      <w:r w:rsidRPr="00E43737">
        <w:rPr>
          <w:b/>
          <w:color w:val="000000"/>
          <w:szCs w:val="22"/>
        </w:rPr>
        <w:t xml:space="preserve">What </w:t>
      </w:r>
      <w:proofErr w:type="spellStart"/>
      <w:r w:rsidRPr="00E43737">
        <w:rPr>
          <w:b/>
          <w:color w:val="000000"/>
          <w:szCs w:val="22"/>
        </w:rPr>
        <w:t>Kivexa</w:t>
      </w:r>
      <w:proofErr w:type="spellEnd"/>
      <w:r w:rsidRPr="00E43737">
        <w:rPr>
          <w:b/>
          <w:color w:val="000000"/>
          <w:szCs w:val="22"/>
        </w:rPr>
        <w:t xml:space="preserve"> looks like and contents of the pack</w:t>
      </w:r>
    </w:p>
    <w:p w14:paraId="2F6A92DB" w14:textId="4868B0C8" w:rsidR="00E84D92" w:rsidRPr="00E43737" w:rsidRDefault="00E84D92" w:rsidP="00845540">
      <w:pPr>
        <w:keepNext/>
        <w:rPr>
          <w:szCs w:val="22"/>
        </w:rPr>
      </w:pPr>
      <w:proofErr w:type="spellStart"/>
      <w:r w:rsidRPr="00E43737">
        <w:rPr>
          <w:szCs w:val="22"/>
        </w:rPr>
        <w:t>Kivexa</w:t>
      </w:r>
      <w:proofErr w:type="spellEnd"/>
      <w:r w:rsidRPr="00E43737">
        <w:rPr>
          <w:szCs w:val="22"/>
        </w:rPr>
        <w:t xml:space="preserve"> film-coated tablets are engraved with ‘GS FC2’ on one side. They are orange and capsule-shaped and are provided in blister packs containing 30 tablets and</w:t>
      </w:r>
      <w:r w:rsidR="00F20D7D">
        <w:rPr>
          <w:szCs w:val="22"/>
        </w:rPr>
        <w:t xml:space="preserve"> multipack</w:t>
      </w:r>
      <w:r w:rsidRPr="00E43737">
        <w:rPr>
          <w:szCs w:val="22"/>
        </w:rPr>
        <w:t xml:space="preserve"> blister packs containing 90(3 x 30) tablets.</w:t>
      </w:r>
    </w:p>
    <w:p w14:paraId="2690B2DA" w14:textId="77777777" w:rsidR="00E6458E" w:rsidRPr="00E43737" w:rsidRDefault="00E6458E" w:rsidP="00845540">
      <w:pPr>
        <w:keepNext/>
        <w:rPr>
          <w:b/>
          <w:color w:val="000000"/>
          <w:szCs w:val="22"/>
        </w:rPr>
      </w:pPr>
    </w:p>
    <w:p w14:paraId="182A2020" w14:textId="77777777" w:rsidR="00F20D7D" w:rsidRDefault="00E84D92" w:rsidP="00845540">
      <w:pPr>
        <w:numPr>
          <w:ilvl w:val="12"/>
          <w:numId w:val="0"/>
        </w:numPr>
        <w:ind w:right="-2"/>
        <w:rPr>
          <w:b/>
          <w:bCs/>
          <w:noProof/>
          <w:szCs w:val="22"/>
        </w:rPr>
      </w:pPr>
      <w:r w:rsidRPr="00E43737">
        <w:rPr>
          <w:b/>
          <w:bCs/>
          <w:noProof/>
          <w:szCs w:val="22"/>
        </w:rPr>
        <w:t xml:space="preserve">Marketing Authorisation Holder </w:t>
      </w:r>
    </w:p>
    <w:p w14:paraId="231F37AE" w14:textId="77777777" w:rsidR="00E84D92" w:rsidRPr="00721B23" w:rsidRDefault="00465A24" w:rsidP="00721B23">
      <w:pPr>
        <w:rPr>
          <w:i/>
          <w:iCs/>
          <w:lang w:val="nl-NL"/>
        </w:rPr>
      </w:pPr>
      <w:r w:rsidRPr="00465A24">
        <w:rPr>
          <w:color w:val="000000"/>
          <w:szCs w:val="22"/>
        </w:rPr>
        <w:t>ViiV Healthcare BV</w:t>
      </w:r>
      <w:r w:rsidR="00721B23">
        <w:rPr>
          <w:color w:val="000000"/>
          <w:szCs w:val="22"/>
        </w:rPr>
        <w:t>,</w:t>
      </w:r>
      <w:r>
        <w:rPr>
          <w:color w:val="000000"/>
          <w:szCs w:val="22"/>
        </w:rPr>
        <w:t xml:space="preserve"> </w:t>
      </w:r>
      <w:r w:rsidR="00D024B1" w:rsidRPr="00721B23">
        <w:rPr>
          <w:iCs/>
          <w:lang w:val="nl-NL"/>
        </w:rPr>
        <w:t>Van Asch van Wijckstraat 55H</w:t>
      </w:r>
      <w:r w:rsidR="00721B23">
        <w:rPr>
          <w:iCs/>
          <w:lang w:val="nl-NL"/>
        </w:rPr>
        <w:t>,</w:t>
      </w:r>
      <w:r w:rsidR="00D024B1" w:rsidRPr="00D024B1">
        <w:t xml:space="preserve"> </w:t>
      </w:r>
      <w:r w:rsidR="00D024B1" w:rsidRPr="00721B23">
        <w:rPr>
          <w:iCs/>
          <w:lang w:val="nl-NL"/>
        </w:rPr>
        <w:t>3811 LP Amersfoort</w:t>
      </w:r>
      <w:r w:rsidR="00721B23">
        <w:rPr>
          <w:iCs/>
          <w:lang w:val="nl-NL"/>
        </w:rPr>
        <w:t xml:space="preserve">, </w:t>
      </w:r>
      <w:r w:rsidRPr="00465A24">
        <w:rPr>
          <w:color w:val="000000"/>
          <w:szCs w:val="22"/>
        </w:rPr>
        <w:t>Netherlands</w:t>
      </w:r>
    </w:p>
    <w:p w14:paraId="7FA7CFB2" w14:textId="77777777" w:rsidR="00465A24" w:rsidRPr="00E43737" w:rsidRDefault="00465A24" w:rsidP="00845540">
      <w:pPr>
        <w:numPr>
          <w:ilvl w:val="12"/>
          <w:numId w:val="0"/>
        </w:numPr>
        <w:ind w:right="-2"/>
        <w:rPr>
          <w:sz w:val="18"/>
          <w:szCs w:val="18"/>
        </w:rPr>
      </w:pPr>
    </w:p>
    <w:p w14:paraId="63D7D66C" w14:textId="77777777" w:rsidR="00F20D7D" w:rsidRDefault="00E84D92" w:rsidP="00845540">
      <w:pPr>
        <w:numPr>
          <w:ilvl w:val="12"/>
          <w:numId w:val="0"/>
        </w:numPr>
        <w:rPr>
          <w:szCs w:val="22"/>
        </w:rPr>
      </w:pPr>
      <w:r w:rsidRPr="00E43737">
        <w:rPr>
          <w:b/>
          <w:szCs w:val="22"/>
        </w:rPr>
        <w:t>Manufacturer</w:t>
      </w:r>
      <w:r w:rsidRPr="00E43737">
        <w:rPr>
          <w:szCs w:val="22"/>
        </w:rPr>
        <w:t xml:space="preserve"> </w:t>
      </w:r>
    </w:p>
    <w:p w14:paraId="6A49E9B0" w14:textId="77777777" w:rsidR="00E84D92" w:rsidRPr="00F20D7D" w:rsidRDefault="00E84D92" w:rsidP="00845540">
      <w:pPr>
        <w:numPr>
          <w:ilvl w:val="12"/>
          <w:numId w:val="0"/>
        </w:numPr>
        <w:tabs>
          <w:tab w:val="clear" w:pos="567"/>
        </w:tabs>
        <w:spacing w:line="240" w:lineRule="auto"/>
        <w:rPr>
          <w:color w:val="000000"/>
          <w:szCs w:val="22"/>
          <w:highlight w:val="lightGray"/>
        </w:rPr>
      </w:pPr>
    </w:p>
    <w:p w14:paraId="3096F9D4" w14:textId="77777777" w:rsidR="00E84D92" w:rsidRPr="00E43737" w:rsidRDefault="005E578C" w:rsidP="00845540">
      <w:pPr>
        <w:numPr>
          <w:ilvl w:val="12"/>
          <w:numId w:val="0"/>
        </w:numPr>
        <w:tabs>
          <w:tab w:val="clear" w:pos="567"/>
        </w:tabs>
        <w:spacing w:line="240" w:lineRule="auto"/>
        <w:rPr>
          <w:szCs w:val="22"/>
        </w:rPr>
      </w:pPr>
      <w:r w:rsidRPr="005E578C">
        <w:rPr>
          <w:szCs w:val="22"/>
        </w:rPr>
        <w:t xml:space="preserve">Glaxo </w:t>
      </w:r>
      <w:proofErr w:type="spellStart"/>
      <w:r w:rsidRPr="005E578C">
        <w:rPr>
          <w:szCs w:val="22"/>
        </w:rPr>
        <w:t>Wellcome</w:t>
      </w:r>
      <w:proofErr w:type="spellEnd"/>
      <w:r w:rsidRPr="005E578C">
        <w:rPr>
          <w:szCs w:val="22"/>
        </w:rPr>
        <w:t xml:space="preserve"> S.A., Avenida de Extremadura 3, 09400 Aranda de Duero Burgos, Spain.</w:t>
      </w:r>
    </w:p>
    <w:p w14:paraId="2AFAFB48" w14:textId="77777777" w:rsidR="00E84D92" w:rsidRPr="00E43737" w:rsidRDefault="00E84D92" w:rsidP="00845540">
      <w:pPr>
        <w:keepNext/>
        <w:rPr>
          <w:color w:val="000000"/>
          <w:szCs w:val="22"/>
        </w:rPr>
      </w:pPr>
    </w:p>
    <w:p w14:paraId="7986B4A5" w14:textId="77777777" w:rsidR="004748B2" w:rsidRPr="00E43737" w:rsidRDefault="00E84D92" w:rsidP="004748B2">
      <w:pPr>
        <w:keepNext/>
        <w:rPr>
          <w:color w:val="000000"/>
          <w:szCs w:val="22"/>
        </w:rPr>
      </w:pPr>
      <w:r w:rsidRPr="00E43737">
        <w:rPr>
          <w:color w:val="000000"/>
          <w:szCs w:val="22"/>
        </w:rPr>
        <w:t>For any information about this</w:t>
      </w:r>
      <w:r w:rsidR="00E115BD">
        <w:rPr>
          <w:color w:val="000000"/>
          <w:szCs w:val="22"/>
        </w:rPr>
        <w:t xml:space="preserve"> medicine</w:t>
      </w:r>
      <w:r w:rsidRPr="00E43737">
        <w:rPr>
          <w:color w:val="000000"/>
          <w:szCs w:val="22"/>
        </w:rPr>
        <w:t>, please contact the local representative of the</w:t>
      </w:r>
      <w:r w:rsidR="00E115BD">
        <w:rPr>
          <w:color w:val="000000"/>
          <w:szCs w:val="22"/>
        </w:rPr>
        <w:t xml:space="preserve"> Marketing Authorisation Holder:</w:t>
      </w:r>
    </w:p>
    <w:p w14:paraId="3FCD26B0" w14:textId="77777777" w:rsidR="004748B2" w:rsidRPr="00E43737" w:rsidRDefault="004748B2" w:rsidP="004748B2">
      <w:pPr>
        <w:widowControl w:val="0"/>
        <w:rPr>
          <w:color w:val="000000"/>
          <w:szCs w:val="22"/>
        </w:rPr>
      </w:pPr>
    </w:p>
    <w:p w14:paraId="3C51F472" w14:textId="77777777" w:rsidR="004748B2" w:rsidRPr="00E43737" w:rsidRDefault="004748B2" w:rsidP="004748B2">
      <w:pPr>
        <w:widowControl w:val="0"/>
        <w:rPr>
          <w:color w:val="000000"/>
          <w:szCs w:val="22"/>
        </w:rPr>
      </w:pPr>
    </w:p>
    <w:tbl>
      <w:tblPr>
        <w:tblW w:w="0" w:type="auto"/>
        <w:tblInd w:w="108" w:type="dxa"/>
        <w:tblLayout w:type="fixed"/>
        <w:tblLook w:val="0000" w:firstRow="0" w:lastRow="0" w:firstColumn="0" w:lastColumn="0" w:noHBand="0" w:noVBand="0"/>
      </w:tblPr>
      <w:tblGrid>
        <w:gridCol w:w="4678"/>
        <w:gridCol w:w="3969"/>
      </w:tblGrid>
      <w:tr w:rsidR="004748B2" w:rsidRPr="00E43737" w14:paraId="5512ACDF" w14:textId="77777777" w:rsidTr="00BE36A4">
        <w:trPr>
          <w:cantSplit/>
        </w:trPr>
        <w:tc>
          <w:tcPr>
            <w:tcW w:w="4678" w:type="dxa"/>
          </w:tcPr>
          <w:p w14:paraId="2F1B9055" w14:textId="77777777" w:rsidR="009202E6" w:rsidRDefault="009202E6" w:rsidP="009202E6">
            <w:pPr>
              <w:rPr>
                <w:b/>
                <w:snapToGrid w:val="0"/>
                <w:lang w:val="fr-FR"/>
              </w:rPr>
            </w:pPr>
            <w:proofErr w:type="spellStart"/>
            <w:r>
              <w:rPr>
                <w:b/>
                <w:lang w:val="fr-FR"/>
              </w:rPr>
              <w:t>België</w:t>
            </w:r>
            <w:proofErr w:type="spellEnd"/>
            <w:r>
              <w:rPr>
                <w:b/>
                <w:lang w:val="fr-FR"/>
              </w:rPr>
              <w:t>/Belgique/</w:t>
            </w:r>
            <w:proofErr w:type="spellStart"/>
            <w:r>
              <w:rPr>
                <w:b/>
                <w:lang w:val="fr-FR"/>
              </w:rPr>
              <w:t>Belgien</w:t>
            </w:r>
            <w:proofErr w:type="spellEnd"/>
          </w:p>
          <w:p w14:paraId="4F7CDB54" w14:textId="77777777" w:rsidR="009202E6" w:rsidRDefault="009202E6" w:rsidP="009202E6">
            <w:pPr>
              <w:spacing w:line="240" w:lineRule="atLeast"/>
              <w:rPr>
                <w:lang w:val="fr-BE"/>
              </w:rPr>
            </w:pPr>
            <w:proofErr w:type="spellStart"/>
            <w:r>
              <w:rPr>
                <w:color w:val="000000"/>
              </w:rPr>
              <w:t>ViiV</w:t>
            </w:r>
            <w:proofErr w:type="spellEnd"/>
            <w:r>
              <w:rPr>
                <w:color w:val="000000"/>
              </w:rPr>
              <w:t xml:space="preserve"> Healthcare </w:t>
            </w:r>
            <w:proofErr w:type="spellStart"/>
            <w:r w:rsidR="00D024B1">
              <w:rPr>
                <w:color w:val="000000"/>
              </w:rPr>
              <w:t>srl</w:t>
            </w:r>
            <w:proofErr w:type="spellEnd"/>
            <w:r w:rsidR="00D024B1">
              <w:rPr>
                <w:color w:val="000000"/>
              </w:rPr>
              <w:t>/</w:t>
            </w:r>
            <w:proofErr w:type="spellStart"/>
            <w:r w:rsidR="00D024B1">
              <w:rPr>
                <w:color w:val="000000"/>
              </w:rPr>
              <w:t>bv</w:t>
            </w:r>
            <w:proofErr w:type="spellEnd"/>
          </w:p>
          <w:p w14:paraId="03F7062D" w14:textId="77777777" w:rsidR="004748B2" w:rsidRDefault="009202E6" w:rsidP="00BE36A4">
            <w:pPr>
              <w:widowControl w:val="0"/>
              <w:spacing w:line="240" w:lineRule="atLeast"/>
              <w:rPr>
                <w:snapToGrid w:val="0"/>
                <w:lang w:val="fr-FR"/>
              </w:rPr>
            </w:pPr>
            <w:r>
              <w:rPr>
                <w:lang w:val="fr-BE"/>
              </w:rPr>
              <w:t xml:space="preserve">Tél/Tel: </w:t>
            </w:r>
            <w:r>
              <w:rPr>
                <w:snapToGrid w:val="0"/>
                <w:lang w:val="fr-FR"/>
              </w:rPr>
              <w:t>+ 32 (0) 10 85 65 00</w:t>
            </w:r>
          </w:p>
          <w:p w14:paraId="36B4ABF6" w14:textId="77777777" w:rsidR="00A23907" w:rsidRPr="00E43737" w:rsidRDefault="00A23907" w:rsidP="00BE36A4">
            <w:pPr>
              <w:widowControl w:val="0"/>
              <w:spacing w:line="240" w:lineRule="atLeast"/>
              <w:rPr>
                <w:snapToGrid w:val="0"/>
                <w:szCs w:val="22"/>
                <w:lang w:val="fr-FR"/>
              </w:rPr>
            </w:pPr>
          </w:p>
        </w:tc>
        <w:tc>
          <w:tcPr>
            <w:tcW w:w="3969" w:type="dxa"/>
          </w:tcPr>
          <w:p w14:paraId="4C35DE5F" w14:textId="77777777" w:rsidR="00A23907" w:rsidRPr="00E43737" w:rsidRDefault="00A23907" w:rsidP="00A23907">
            <w:pPr>
              <w:widowControl w:val="0"/>
              <w:rPr>
                <w:b/>
                <w:szCs w:val="22"/>
              </w:rPr>
            </w:pPr>
            <w:r w:rsidRPr="00E43737">
              <w:rPr>
                <w:b/>
                <w:szCs w:val="22"/>
              </w:rPr>
              <w:t>Lietuva</w:t>
            </w:r>
          </w:p>
          <w:p w14:paraId="21E1FE7F" w14:textId="4A9D3C52" w:rsidR="00B63D30" w:rsidRPr="00E43737" w:rsidRDefault="0087721A" w:rsidP="00A23907">
            <w:pPr>
              <w:widowControl w:val="0"/>
              <w:rPr>
                <w:snapToGrid w:val="0"/>
                <w:szCs w:val="22"/>
                <w:lang w:val="en-US"/>
              </w:rPr>
            </w:pPr>
            <w:r w:rsidRPr="00E43737">
              <w:t xml:space="preserve">ViiV Healthcare </w:t>
            </w:r>
            <w:r>
              <w:t>BV</w:t>
            </w:r>
            <w:r w:rsidRPr="00E43737" w:rsidDel="00362ABE">
              <w:rPr>
                <w:snapToGrid w:val="0"/>
                <w:szCs w:val="22"/>
                <w:lang w:val="en-US"/>
              </w:rPr>
              <w:t xml:space="preserve"> </w:t>
            </w:r>
          </w:p>
          <w:p w14:paraId="39C4F392" w14:textId="0D1FECC9" w:rsidR="00A23907" w:rsidRPr="00E43737" w:rsidRDefault="00A23907" w:rsidP="00A23907">
            <w:pPr>
              <w:widowControl w:val="0"/>
              <w:rPr>
                <w:szCs w:val="22"/>
              </w:rPr>
            </w:pPr>
            <w:r w:rsidRPr="00E43737">
              <w:rPr>
                <w:snapToGrid w:val="0"/>
                <w:szCs w:val="22"/>
                <w:lang w:val="en-US"/>
              </w:rPr>
              <w:t xml:space="preserve">Tel: + 370 </w:t>
            </w:r>
            <w:r w:rsidR="0027697C">
              <w:rPr>
                <w:color w:val="000000"/>
              </w:rPr>
              <w:t>80000334</w:t>
            </w:r>
          </w:p>
          <w:p w14:paraId="2D133630" w14:textId="77777777" w:rsidR="004748B2" w:rsidRPr="00E43737" w:rsidRDefault="004748B2" w:rsidP="00E35CCB">
            <w:pPr>
              <w:widowControl w:val="0"/>
              <w:rPr>
                <w:snapToGrid w:val="0"/>
                <w:szCs w:val="22"/>
                <w:lang w:val="en-US"/>
              </w:rPr>
            </w:pPr>
          </w:p>
        </w:tc>
      </w:tr>
      <w:tr w:rsidR="004748B2" w:rsidRPr="00E43737" w14:paraId="180E1E75" w14:textId="77777777" w:rsidTr="00BE36A4">
        <w:trPr>
          <w:cantSplit/>
        </w:trPr>
        <w:tc>
          <w:tcPr>
            <w:tcW w:w="4678" w:type="dxa"/>
          </w:tcPr>
          <w:p w14:paraId="487ED442" w14:textId="77777777" w:rsidR="004748B2" w:rsidRPr="00E43737" w:rsidRDefault="004748B2" w:rsidP="00BE36A4">
            <w:pPr>
              <w:widowControl w:val="0"/>
              <w:autoSpaceDE w:val="0"/>
              <w:autoSpaceDN w:val="0"/>
              <w:adjustRightInd w:val="0"/>
              <w:rPr>
                <w:b/>
                <w:bCs/>
                <w:szCs w:val="22"/>
                <w:lang w:val="bg-BG"/>
              </w:rPr>
            </w:pPr>
            <w:r w:rsidRPr="00E43737">
              <w:rPr>
                <w:b/>
                <w:bCs/>
                <w:szCs w:val="22"/>
                <w:lang w:val="bg-BG"/>
              </w:rPr>
              <w:t>България</w:t>
            </w:r>
          </w:p>
          <w:p w14:paraId="0CCAEBA7" w14:textId="2595A26F" w:rsidR="00362ABE" w:rsidRDefault="0087721A" w:rsidP="00362ABE">
            <w:pPr>
              <w:spacing w:line="240" w:lineRule="auto"/>
            </w:pPr>
            <w:r w:rsidRPr="00E43737">
              <w:t xml:space="preserve">ViiV Healthcare </w:t>
            </w:r>
            <w:r>
              <w:t>BV</w:t>
            </w:r>
          </w:p>
          <w:p w14:paraId="0B9E0BB9" w14:textId="5182144E" w:rsidR="004748B2" w:rsidRPr="00E43737" w:rsidRDefault="004748B2" w:rsidP="00BE36A4">
            <w:pPr>
              <w:widowControl w:val="0"/>
              <w:autoSpaceDE w:val="0"/>
              <w:autoSpaceDN w:val="0"/>
              <w:adjustRightInd w:val="0"/>
              <w:rPr>
                <w:szCs w:val="22"/>
                <w:lang w:val="en-US"/>
              </w:rPr>
            </w:pPr>
            <w:proofErr w:type="spellStart"/>
            <w:r w:rsidRPr="00E43737">
              <w:rPr>
                <w:szCs w:val="22"/>
                <w:lang w:val="en-US"/>
              </w:rPr>
              <w:t>Te</w:t>
            </w:r>
            <w:proofErr w:type="spellEnd"/>
            <w:r w:rsidRPr="00E43737">
              <w:rPr>
                <w:szCs w:val="22"/>
                <w:lang w:val="bg-BG"/>
              </w:rPr>
              <w:t>л.</w:t>
            </w:r>
            <w:r w:rsidRPr="00E43737">
              <w:rPr>
                <w:szCs w:val="22"/>
                <w:lang w:val="en-US"/>
              </w:rPr>
              <w:t xml:space="preserve">: + </w:t>
            </w:r>
            <w:r w:rsidRPr="00E43737">
              <w:rPr>
                <w:color w:val="000000"/>
                <w:szCs w:val="22"/>
              </w:rPr>
              <w:t xml:space="preserve">359 </w:t>
            </w:r>
            <w:r w:rsidR="00CB06D0">
              <w:rPr>
                <w:color w:val="000000"/>
              </w:rPr>
              <w:t>80018205</w:t>
            </w:r>
          </w:p>
          <w:p w14:paraId="49347460" w14:textId="77777777" w:rsidR="004748B2" w:rsidRPr="00E43737" w:rsidRDefault="004748B2" w:rsidP="00BE36A4">
            <w:pPr>
              <w:widowControl w:val="0"/>
              <w:autoSpaceDE w:val="0"/>
              <w:autoSpaceDN w:val="0"/>
              <w:adjustRightInd w:val="0"/>
              <w:rPr>
                <w:snapToGrid w:val="0"/>
                <w:szCs w:val="22"/>
                <w:lang w:val="en-US"/>
              </w:rPr>
            </w:pPr>
          </w:p>
        </w:tc>
        <w:tc>
          <w:tcPr>
            <w:tcW w:w="3969" w:type="dxa"/>
          </w:tcPr>
          <w:p w14:paraId="7C615B3E" w14:textId="77777777" w:rsidR="00A23907" w:rsidRDefault="00A23907" w:rsidP="00A23907">
            <w:pPr>
              <w:rPr>
                <w:b/>
                <w:snapToGrid w:val="0"/>
                <w:lang w:val="fr-FR"/>
              </w:rPr>
            </w:pPr>
            <w:r>
              <w:rPr>
                <w:b/>
                <w:snapToGrid w:val="0"/>
                <w:lang w:val="fr-FR"/>
              </w:rPr>
              <w:t>Luxembourg/Luxemburg</w:t>
            </w:r>
          </w:p>
          <w:p w14:paraId="3DF64798" w14:textId="77777777" w:rsidR="00A23907" w:rsidRDefault="00A23907" w:rsidP="00A23907">
            <w:pPr>
              <w:rPr>
                <w:snapToGrid w:val="0"/>
                <w:lang w:val="fr-FR"/>
              </w:rPr>
            </w:pPr>
            <w:proofErr w:type="spellStart"/>
            <w:r>
              <w:rPr>
                <w:color w:val="000000"/>
              </w:rPr>
              <w:t>ViiV</w:t>
            </w:r>
            <w:proofErr w:type="spellEnd"/>
            <w:r>
              <w:rPr>
                <w:color w:val="000000"/>
              </w:rPr>
              <w:t xml:space="preserve"> Healthcare </w:t>
            </w:r>
            <w:proofErr w:type="spellStart"/>
            <w:r w:rsidR="00D024B1">
              <w:rPr>
                <w:color w:val="000000"/>
              </w:rPr>
              <w:t>srl</w:t>
            </w:r>
            <w:proofErr w:type="spellEnd"/>
            <w:r w:rsidR="00D024B1">
              <w:rPr>
                <w:color w:val="000000"/>
              </w:rPr>
              <w:t>/</w:t>
            </w:r>
            <w:proofErr w:type="spellStart"/>
            <w:r w:rsidR="00D024B1">
              <w:rPr>
                <w:color w:val="000000"/>
              </w:rPr>
              <w:t>bv</w:t>
            </w:r>
            <w:proofErr w:type="spellEnd"/>
          </w:p>
          <w:p w14:paraId="2C25659E" w14:textId="77777777" w:rsidR="00A23907" w:rsidRDefault="00A23907" w:rsidP="00A23907">
            <w:pPr>
              <w:rPr>
                <w:snapToGrid w:val="0"/>
                <w:lang w:val="fr-FR"/>
              </w:rPr>
            </w:pPr>
            <w:r>
              <w:rPr>
                <w:snapToGrid w:val="0"/>
                <w:lang w:val="fr-FR"/>
              </w:rPr>
              <w:t>Belgique/</w:t>
            </w:r>
            <w:proofErr w:type="spellStart"/>
            <w:r>
              <w:rPr>
                <w:snapToGrid w:val="0"/>
                <w:lang w:val="fr-FR"/>
              </w:rPr>
              <w:t>Belgien</w:t>
            </w:r>
            <w:proofErr w:type="spellEnd"/>
          </w:p>
          <w:p w14:paraId="31B8183F" w14:textId="77777777" w:rsidR="00A23907" w:rsidRDefault="00A23907" w:rsidP="00A23907">
            <w:pPr>
              <w:rPr>
                <w:snapToGrid w:val="0"/>
                <w:lang w:val="en-US"/>
              </w:rPr>
            </w:pPr>
            <w:r>
              <w:rPr>
                <w:lang w:val="fr-BE"/>
              </w:rPr>
              <w:t xml:space="preserve">Tél/Tel: </w:t>
            </w:r>
            <w:r>
              <w:rPr>
                <w:snapToGrid w:val="0"/>
                <w:lang w:val="en-US"/>
              </w:rPr>
              <w:t>+ 32 (0) 10 85 65 00</w:t>
            </w:r>
          </w:p>
          <w:p w14:paraId="7E86E50D" w14:textId="77777777" w:rsidR="004748B2" w:rsidRPr="00E43737" w:rsidRDefault="004748B2" w:rsidP="00BE36A4">
            <w:pPr>
              <w:widowControl w:val="0"/>
              <w:rPr>
                <w:b/>
                <w:szCs w:val="22"/>
              </w:rPr>
            </w:pPr>
          </w:p>
        </w:tc>
      </w:tr>
      <w:tr w:rsidR="004748B2" w:rsidRPr="00E43737" w14:paraId="27411535" w14:textId="77777777" w:rsidTr="00BE36A4">
        <w:trPr>
          <w:cantSplit/>
        </w:trPr>
        <w:tc>
          <w:tcPr>
            <w:tcW w:w="4678" w:type="dxa"/>
          </w:tcPr>
          <w:p w14:paraId="70B3365C" w14:textId="77777777" w:rsidR="004748B2" w:rsidRPr="00E43737" w:rsidRDefault="004748B2" w:rsidP="00BE36A4">
            <w:pPr>
              <w:widowControl w:val="0"/>
              <w:rPr>
                <w:b/>
                <w:snapToGrid w:val="0"/>
                <w:szCs w:val="22"/>
                <w:lang w:val="en-US"/>
              </w:rPr>
            </w:pPr>
            <w:proofErr w:type="spellStart"/>
            <w:r w:rsidRPr="00E43737">
              <w:rPr>
                <w:b/>
                <w:snapToGrid w:val="0"/>
                <w:szCs w:val="22"/>
                <w:lang w:val="en-US"/>
              </w:rPr>
              <w:t>Česká</w:t>
            </w:r>
            <w:proofErr w:type="spellEnd"/>
            <w:r w:rsidRPr="00E43737">
              <w:rPr>
                <w:b/>
                <w:snapToGrid w:val="0"/>
                <w:szCs w:val="22"/>
                <w:lang w:val="en-US"/>
              </w:rPr>
              <w:t xml:space="preserve"> </w:t>
            </w:r>
            <w:proofErr w:type="spellStart"/>
            <w:r w:rsidRPr="00E43737">
              <w:rPr>
                <w:b/>
                <w:snapToGrid w:val="0"/>
                <w:szCs w:val="22"/>
                <w:lang w:val="en-US"/>
              </w:rPr>
              <w:t>republika</w:t>
            </w:r>
            <w:proofErr w:type="spellEnd"/>
          </w:p>
          <w:p w14:paraId="263948AE" w14:textId="77777777" w:rsidR="004748B2" w:rsidRPr="00E43737" w:rsidRDefault="004748B2" w:rsidP="00BE36A4">
            <w:pPr>
              <w:widowControl w:val="0"/>
              <w:rPr>
                <w:snapToGrid w:val="0"/>
                <w:szCs w:val="22"/>
                <w:lang w:val="en-US"/>
              </w:rPr>
            </w:pPr>
            <w:r w:rsidRPr="00E43737">
              <w:rPr>
                <w:snapToGrid w:val="0"/>
                <w:szCs w:val="22"/>
                <w:lang w:val="en-US"/>
              </w:rPr>
              <w:t xml:space="preserve">GlaxoSmithKline </w:t>
            </w:r>
            <w:proofErr w:type="spellStart"/>
            <w:r w:rsidRPr="00E43737">
              <w:rPr>
                <w:snapToGrid w:val="0"/>
                <w:szCs w:val="22"/>
                <w:lang w:val="en-US"/>
              </w:rPr>
              <w:t>s.r.o.</w:t>
            </w:r>
            <w:proofErr w:type="spellEnd"/>
          </w:p>
          <w:p w14:paraId="7EA60C5B" w14:textId="77777777" w:rsidR="004748B2" w:rsidRPr="00E43737" w:rsidRDefault="004748B2" w:rsidP="00BE36A4">
            <w:pPr>
              <w:widowControl w:val="0"/>
              <w:rPr>
                <w:szCs w:val="22"/>
              </w:rPr>
            </w:pPr>
            <w:r w:rsidRPr="00E43737">
              <w:rPr>
                <w:snapToGrid w:val="0"/>
                <w:szCs w:val="22"/>
                <w:lang w:val="en-US"/>
              </w:rPr>
              <w:t>Tel: + 420 222 001 111</w:t>
            </w:r>
          </w:p>
          <w:p w14:paraId="4334F465" w14:textId="21526D6F" w:rsidR="006F2C20" w:rsidRDefault="00FD1960" w:rsidP="00BE36A4">
            <w:pPr>
              <w:widowControl w:val="0"/>
              <w:rPr>
                <w:szCs w:val="22"/>
              </w:rPr>
            </w:pPr>
            <w:r w:rsidRPr="003E241B">
              <w:t>cz.info@gsk.com</w:t>
            </w:r>
          </w:p>
          <w:p w14:paraId="6190B1E9" w14:textId="77777777" w:rsidR="00EC78B1" w:rsidRPr="00E43737" w:rsidRDefault="00EC78B1" w:rsidP="00BE36A4">
            <w:pPr>
              <w:widowControl w:val="0"/>
              <w:rPr>
                <w:szCs w:val="22"/>
              </w:rPr>
            </w:pPr>
          </w:p>
          <w:p w14:paraId="07063514" w14:textId="77777777" w:rsidR="004748B2" w:rsidRPr="00E43737" w:rsidRDefault="004748B2" w:rsidP="006F2C20">
            <w:pPr>
              <w:widowControl w:val="0"/>
              <w:rPr>
                <w:snapToGrid w:val="0"/>
                <w:szCs w:val="22"/>
                <w:lang w:val="en-US"/>
              </w:rPr>
            </w:pPr>
          </w:p>
        </w:tc>
        <w:tc>
          <w:tcPr>
            <w:tcW w:w="3969" w:type="dxa"/>
          </w:tcPr>
          <w:p w14:paraId="142EF64B" w14:textId="77777777" w:rsidR="00A23907" w:rsidRPr="00E43737" w:rsidRDefault="00A23907" w:rsidP="00A23907">
            <w:pPr>
              <w:widowControl w:val="0"/>
              <w:rPr>
                <w:b/>
                <w:szCs w:val="22"/>
              </w:rPr>
            </w:pPr>
            <w:proofErr w:type="spellStart"/>
            <w:r w:rsidRPr="00E43737">
              <w:rPr>
                <w:b/>
                <w:szCs w:val="22"/>
              </w:rPr>
              <w:t>Magyarország</w:t>
            </w:r>
            <w:proofErr w:type="spellEnd"/>
          </w:p>
          <w:p w14:paraId="0C493180" w14:textId="32A3EE68" w:rsidR="00362ABE" w:rsidRDefault="0087721A" w:rsidP="00362ABE">
            <w:pPr>
              <w:spacing w:line="240" w:lineRule="auto"/>
            </w:pPr>
            <w:r w:rsidRPr="00E43737">
              <w:t xml:space="preserve">ViiV Healthcare </w:t>
            </w:r>
            <w:r>
              <w:t>BV</w:t>
            </w:r>
          </w:p>
          <w:p w14:paraId="0EC14357" w14:textId="21D68544" w:rsidR="004748B2" w:rsidRPr="00E43737" w:rsidRDefault="00A23907" w:rsidP="00A23907">
            <w:pPr>
              <w:widowControl w:val="0"/>
              <w:rPr>
                <w:b/>
                <w:szCs w:val="22"/>
              </w:rPr>
            </w:pPr>
            <w:r w:rsidRPr="00E43737">
              <w:rPr>
                <w:snapToGrid w:val="0"/>
                <w:szCs w:val="22"/>
                <w:lang w:val="en-US"/>
              </w:rPr>
              <w:t xml:space="preserve">Tel.: + 36 </w:t>
            </w:r>
            <w:r w:rsidR="00C74FCB">
              <w:rPr>
                <w:color w:val="000000"/>
              </w:rPr>
              <w:t>80088309</w:t>
            </w:r>
          </w:p>
        </w:tc>
      </w:tr>
      <w:tr w:rsidR="004748B2" w:rsidRPr="00E43737" w14:paraId="30599636" w14:textId="77777777" w:rsidTr="00BE36A4">
        <w:trPr>
          <w:cantSplit/>
        </w:trPr>
        <w:tc>
          <w:tcPr>
            <w:tcW w:w="4678" w:type="dxa"/>
          </w:tcPr>
          <w:p w14:paraId="06D7595D" w14:textId="77777777" w:rsidR="004748B2" w:rsidRPr="00E43737" w:rsidRDefault="004748B2" w:rsidP="00BE36A4">
            <w:pPr>
              <w:widowControl w:val="0"/>
              <w:rPr>
                <w:snapToGrid w:val="0"/>
                <w:szCs w:val="22"/>
                <w:lang w:val="en-US"/>
              </w:rPr>
            </w:pPr>
            <w:r w:rsidRPr="00E43737">
              <w:rPr>
                <w:b/>
                <w:szCs w:val="22"/>
              </w:rPr>
              <w:t>Danmark</w:t>
            </w:r>
          </w:p>
          <w:p w14:paraId="0E8C06BA" w14:textId="77777777" w:rsidR="004748B2" w:rsidRPr="00E43737" w:rsidRDefault="004748B2" w:rsidP="00BE36A4">
            <w:pPr>
              <w:widowControl w:val="0"/>
              <w:rPr>
                <w:snapToGrid w:val="0"/>
                <w:szCs w:val="22"/>
                <w:lang w:val="en-US"/>
              </w:rPr>
            </w:pPr>
            <w:r w:rsidRPr="00E43737">
              <w:rPr>
                <w:snapToGrid w:val="0"/>
                <w:szCs w:val="22"/>
                <w:lang w:val="en-US"/>
              </w:rPr>
              <w:t>GlaxoSmithKline Pharma A/S</w:t>
            </w:r>
          </w:p>
          <w:p w14:paraId="2CEABB0E" w14:textId="77777777" w:rsidR="004748B2" w:rsidRPr="00E43737" w:rsidRDefault="004748B2" w:rsidP="00BE36A4">
            <w:pPr>
              <w:widowControl w:val="0"/>
              <w:rPr>
                <w:snapToGrid w:val="0"/>
                <w:szCs w:val="22"/>
                <w:lang w:val="en-US"/>
              </w:rPr>
            </w:pPr>
            <w:proofErr w:type="spellStart"/>
            <w:r w:rsidRPr="00E43737">
              <w:rPr>
                <w:snapToGrid w:val="0"/>
                <w:szCs w:val="22"/>
                <w:lang w:val="en-US"/>
              </w:rPr>
              <w:t>Tlf</w:t>
            </w:r>
            <w:proofErr w:type="spellEnd"/>
            <w:r w:rsidRPr="00E43737">
              <w:rPr>
                <w:snapToGrid w:val="0"/>
                <w:szCs w:val="22"/>
                <w:lang w:val="en-US"/>
              </w:rPr>
              <w:t>: + 45 36 35 91 00</w:t>
            </w:r>
          </w:p>
          <w:p w14:paraId="4416C561" w14:textId="723D06C6" w:rsidR="004748B2" w:rsidRDefault="00FD1960" w:rsidP="00BE36A4">
            <w:pPr>
              <w:widowControl w:val="0"/>
              <w:rPr>
                <w:snapToGrid w:val="0"/>
                <w:szCs w:val="22"/>
                <w:lang w:val="en-US"/>
              </w:rPr>
            </w:pPr>
            <w:r w:rsidRPr="003E241B">
              <w:t>dk-info@gsk.com</w:t>
            </w:r>
          </w:p>
          <w:p w14:paraId="389EE40B" w14:textId="77777777" w:rsidR="004748B2" w:rsidRPr="00E43737" w:rsidRDefault="004748B2" w:rsidP="00BE36A4">
            <w:pPr>
              <w:widowControl w:val="0"/>
              <w:rPr>
                <w:b/>
                <w:szCs w:val="22"/>
              </w:rPr>
            </w:pPr>
          </w:p>
        </w:tc>
        <w:tc>
          <w:tcPr>
            <w:tcW w:w="3969" w:type="dxa"/>
          </w:tcPr>
          <w:p w14:paraId="429F509D" w14:textId="77777777" w:rsidR="00A23907" w:rsidRPr="00E43737" w:rsidRDefault="00A23907" w:rsidP="00A23907">
            <w:pPr>
              <w:widowControl w:val="0"/>
              <w:rPr>
                <w:b/>
                <w:szCs w:val="22"/>
              </w:rPr>
            </w:pPr>
            <w:r w:rsidRPr="00E43737">
              <w:rPr>
                <w:b/>
                <w:szCs w:val="22"/>
              </w:rPr>
              <w:t>Malta</w:t>
            </w:r>
          </w:p>
          <w:p w14:paraId="64B43260" w14:textId="73DEF6D1" w:rsidR="00362ABE" w:rsidRDefault="0087721A" w:rsidP="00362ABE">
            <w:pPr>
              <w:spacing w:line="240" w:lineRule="auto"/>
            </w:pPr>
            <w:r w:rsidRPr="00E43737">
              <w:t xml:space="preserve">ViiV Healthcare </w:t>
            </w:r>
            <w:r>
              <w:t>BV</w:t>
            </w:r>
          </w:p>
          <w:p w14:paraId="7AA89498" w14:textId="7FEFEE96" w:rsidR="004748B2" w:rsidRPr="00E43737" w:rsidRDefault="00A23907" w:rsidP="00A23907">
            <w:pPr>
              <w:widowControl w:val="0"/>
              <w:rPr>
                <w:snapToGrid w:val="0"/>
                <w:szCs w:val="22"/>
                <w:lang w:val="en-US"/>
              </w:rPr>
            </w:pPr>
            <w:r w:rsidRPr="00E43737">
              <w:rPr>
                <w:snapToGrid w:val="0"/>
                <w:szCs w:val="22"/>
                <w:lang w:val="en-US"/>
              </w:rPr>
              <w:t xml:space="preserve">Tel: + 356 </w:t>
            </w:r>
            <w:r w:rsidR="00D87B4B">
              <w:rPr>
                <w:color w:val="000000"/>
              </w:rPr>
              <w:t>80065004</w:t>
            </w:r>
          </w:p>
        </w:tc>
      </w:tr>
      <w:tr w:rsidR="004748B2" w:rsidRPr="00E43737" w14:paraId="2A0B5280" w14:textId="77777777" w:rsidTr="00BE36A4">
        <w:trPr>
          <w:cantSplit/>
        </w:trPr>
        <w:tc>
          <w:tcPr>
            <w:tcW w:w="4678" w:type="dxa"/>
          </w:tcPr>
          <w:p w14:paraId="77E46D5B" w14:textId="77777777" w:rsidR="004748B2" w:rsidRPr="00E43737" w:rsidRDefault="004748B2" w:rsidP="00BE36A4">
            <w:pPr>
              <w:widowControl w:val="0"/>
              <w:rPr>
                <w:snapToGrid w:val="0"/>
                <w:szCs w:val="22"/>
                <w:lang w:val="en-US"/>
              </w:rPr>
            </w:pPr>
            <w:r w:rsidRPr="00E43737">
              <w:rPr>
                <w:b/>
                <w:szCs w:val="22"/>
              </w:rPr>
              <w:t>Deutschland</w:t>
            </w:r>
          </w:p>
          <w:p w14:paraId="114430CD" w14:textId="77777777" w:rsidR="004748B2" w:rsidRPr="00E43737" w:rsidRDefault="004748B2" w:rsidP="00BE36A4">
            <w:pPr>
              <w:widowControl w:val="0"/>
              <w:rPr>
                <w:szCs w:val="22"/>
                <w:lang w:val="de-DE"/>
              </w:rPr>
            </w:pPr>
            <w:r w:rsidRPr="00E43737">
              <w:rPr>
                <w:color w:val="000000"/>
              </w:rPr>
              <w:t>ViiV Healthcare GmbH</w:t>
            </w:r>
            <w:r w:rsidRPr="00E43737" w:rsidDel="007819B6">
              <w:rPr>
                <w:snapToGrid w:val="0"/>
                <w:szCs w:val="22"/>
                <w:lang w:val="en-US"/>
              </w:rPr>
              <w:t xml:space="preserve"> </w:t>
            </w:r>
          </w:p>
          <w:p w14:paraId="0010DBF4" w14:textId="77777777" w:rsidR="004748B2" w:rsidRPr="00E43737" w:rsidRDefault="004748B2" w:rsidP="00BE36A4">
            <w:pPr>
              <w:widowControl w:val="0"/>
              <w:rPr>
                <w:snapToGrid w:val="0"/>
                <w:szCs w:val="22"/>
                <w:lang w:val="en-US"/>
              </w:rPr>
            </w:pPr>
            <w:r w:rsidRPr="00E43737">
              <w:rPr>
                <w:szCs w:val="22"/>
                <w:lang w:val="de-DE"/>
              </w:rPr>
              <w:t xml:space="preserve">Tel.: </w:t>
            </w:r>
            <w:r w:rsidRPr="00E43737">
              <w:rPr>
                <w:snapToGrid w:val="0"/>
                <w:szCs w:val="22"/>
                <w:lang w:val="en-US"/>
              </w:rPr>
              <w:t xml:space="preserve">+ 49 (0)89 </w:t>
            </w:r>
            <w:r w:rsidRPr="00E43737">
              <w:rPr>
                <w:color w:val="000000"/>
              </w:rPr>
              <w:t>203 0038-10</w:t>
            </w:r>
          </w:p>
          <w:p w14:paraId="21D2CAF4" w14:textId="2A39D6C3" w:rsidR="004748B2" w:rsidRDefault="00FD1960" w:rsidP="00BE36A4">
            <w:pPr>
              <w:widowControl w:val="0"/>
            </w:pPr>
            <w:r w:rsidRPr="003E241B">
              <w:t>viiv.med.info@viivhealthcare.com</w:t>
            </w:r>
          </w:p>
          <w:p w14:paraId="2EC0A5AB" w14:textId="77777777" w:rsidR="00A23907" w:rsidRPr="00E43737" w:rsidRDefault="00A23907" w:rsidP="00BE36A4">
            <w:pPr>
              <w:widowControl w:val="0"/>
              <w:rPr>
                <w:b/>
                <w:szCs w:val="22"/>
              </w:rPr>
            </w:pPr>
          </w:p>
        </w:tc>
        <w:tc>
          <w:tcPr>
            <w:tcW w:w="3969" w:type="dxa"/>
          </w:tcPr>
          <w:p w14:paraId="2FA06CFC" w14:textId="77777777" w:rsidR="00A23907" w:rsidRPr="00E43737" w:rsidRDefault="00A23907" w:rsidP="00A23907">
            <w:pPr>
              <w:widowControl w:val="0"/>
              <w:rPr>
                <w:b/>
                <w:snapToGrid w:val="0"/>
                <w:szCs w:val="22"/>
                <w:lang w:val="en-US"/>
              </w:rPr>
            </w:pPr>
            <w:r w:rsidRPr="00E43737">
              <w:rPr>
                <w:b/>
                <w:snapToGrid w:val="0"/>
                <w:szCs w:val="22"/>
                <w:lang w:val="en-US"/>
              </w:rPr>
              <w:t>Nederland</w:t>
            </w:r>
          </w:p>
          <w:p w14:paraId="3881CD8C" w14:textId="77777777" w:rsidR="00A23907" w:rsidRPr="00E43737" w:rsidRDefault="00A23907" w:rsidP="00A23907">
            <w:pPr>
              <w:widowControl w:val="0"/>
              <w:rPr>
                <w:snapToGrid w:val="0"/>
                <w:szCs w:val="22"/>
                <w:lang w:val="en-US"/>
              </w:rPr>
            </w:pPr>
            <w:r w:rsidRPr="00E43737">
              <w:rPr>
                <w:color w:val="000000"/>
              </w:rPr>
              <w:t>ViiV Healthcare BV</w:t>
            </w:r>
            <w:r w:rsidRPr="00E43737" w:rsidDel="007819B6">
              <w:rPr>
                <w:snapToGrid w:val="0"/>
                <w:szCs w:val="22"/>
                <w:lang w:val="en-US"/>
              </w:rPr>
              <w:t xml:space="preserve"> </w:t>
            </w:r>
          </w:p>
          <w:p w14:paraId="66B75111" w14:textId="77777777" w:rsidR="00A23907" w:rsidRPr="00E43737" w:rsidRDefault="00A23907" w:rsidP="00A23907">
            <w:pPr>
              <w:widowControl w:val="0"/>
              <w:rPr>
                <w:snapToGrid w:val="0"/>
                <w:szCs w:val="22"/>
                <w:lang w:val="en-US"/>
              </w:rPr>
            </w:pPr>
            <w:r w:rsidRPr="00E43737">
              <w:rPr>
                <w:snapToGrid w:val="0"/>
                <w:szCs w:val="22"/>
                <w:lang w:val="en-US"/>
              </w:rPr>
              <w:t>Tel: + 31 (0)</w:t>
            </w:r>
            <w:r w:rsidR="00D024B1">
              <w:rPr>
                <w:snapToGrid w:val="0"/>
                <w:lang w:val="nl-NL"/>
              </w:rPr>
              <w:t xml:space="preserve"> 33 2081199</w:t>
            </w:r>
          </w:p>
          <w:p w14:paraId="21ADF7E2" w14:textId="77777777" w:rsidR="004748B2" w:rsidRPr="00E43737" w:rsidRDefault="004748B2" w:rsidP="00A23907">
            <w:pPr>
              <w:widowControl w:val="0"/>
              <w:rPr>
                <w:b/>
                <w:szCs w:val="22"/>
              </w:rPr>
            </w:pPr>
          </w:p>
        </w:tc>
      </w:tr>
      <w:tr w:rsidR="004748B2" w:rsidRPr="00E43737" w14:paraId="70DA2C74" w14:textId="77777777" w:rsidTr="00BE36A4">
        <w:trPr>
          <w:cantSplit/>
        </w:trPr>
        <w:tc>
          <w:tcPr>
            <w:tcW w:w="4678" w:type="dxa"/>
          </w:tcPr>
          <w:p w14:paraId="0F68B139" w14:textId="77777777" w:rsidR="004748B2" w:rsidRPr="00E43737" w:rsidRDefault="004748B2" w:rsidP="00BE36A4">
            <w:pPr>
              <w:widowControl w:val="0"/>
              <w:rPr>
                <w:b/>
                <w:snapToGrid w:val="0"/>
                <w:szCs w:val="22"/>
                <w:lang w:val="en-US"/>
              </w:rPr>
            </w:pPr>
            <w:proofErr w:type="spellStart"/>
            <w:r w:rsidRPr="00E43737">
              <w:rPr>
                <w:b/>
                <w:snapToGrid w:val="0"/>
                <w:szCs w:val="22"/>
                <w:lang w:val="en-US"/>
              </w:rPr>
              <w:t>Eesti</w:t>
            </w:r>
            <w:proofErr w:type="spellEnd"/>
          </w:p>
          <w:p w14:paraId="655FA2CA" w14:textId="783E2B9F" w:rsidR="00362ABE" w:rsidRDefault="0087721A" w:rsidP="00362ABE">
            <w:pPr>
              <w:spacing w:line="240" w:lineRule="auto"/>
            </w:pPr>
            <w:r w:rsidRPr="00E43737">
              <w:t xml:space="preserve">ViiV Healthcare </w:t>
            </w:r>
            <w:r>
              <w:t>BV</w:t>
            </w:r>
          </w:p>
          <w:p w14:paraId="0EC21A83" w14:textId="0070FF0A" w:rsidR="004748B2" w:rsidRPr="00E43737" w:rsidRDefault="004748B2" w:rsidP="00BE36A4">
            <w:pPr>
              <w:widowControl w:val="0"/>
              <w:spacing w:line="240" w:lineRule="atLeast"/>
              <w:rPr>
                <w:snapToGrid w:val="0"/>
                <w:color w:val="000000"/>
                <w:szCs w:val="22"/>
                <w:lang w:val="en-US"/>
              </w:rPr>
            </w:pPr>
            <w:r w:rsidRPr="00E43737">
              <w:rPr>
                <w:snapToGrid w:val="0"/>
                <w:color w:val="000000"/>
                <w:szCs w:val="22"/>
                <w:lang w:val="en-US"/>
              </w:rPr>
              <w:t xml:space="preserve">Tel: + 372 </w:t>
            </w:r>
            <w:r w:rsidR="0009030D">
              <w:rPr>
                <w:color w:val="000000"/>
              </w:rPr>
              <w:t>8002640</w:t>
            </w:r>
          </w:p>
          <w:p w14:paraId="0E352FA2" w14:textId="77777777" w:rsidR="004748B2" w:rsidRPr="00E43737" w:rsidRDefault="004748B2">
            <w:pPr>
              <w:widowControl w:val="0"/>
              <w:rPr>
                <w:szCs w:val="22"/>
              </w:rPr>
            </w:pPr>
          </w:p>
        </w:tc>
        <w:tc>
          <w:tcPr>
            <w:tcW w:w="3969" w:type="dxa"/>
          </w:tcPr>
          <w:p w14:paraId="29710EE7" w14:textId="77777777" w:rsidR="00A23907" w:rsidRPr="00E43737" w:rsidRDefault="00A23907" w:rsidP="00A23907">
            <w:pPr>
              <w:widowControl w:val="0"/>
              <w:rPr>
                <w:b/>
                <w:szCs w:val="22"/>
              </w:rPr>
            </w:pPr>
            <w:r w:rsidRPr="00E43737">
              <w:rPr>
                <w:b/>
                <w:szCs w:val="22"/>
              </w:rPr>
              <w:t>Norge</w:t>
            </w:r>
          </w:p>
          <w:p w14:paraId="71557E78" w14:textId="77777777" w:rsidR="00A23907" w:rsidRPr="00E43737" w:rsidRDefault="00A23907" w:rsidP="00A23907">
            <w:pPr>
              <w:widowControl w:val="0"/>
              <w:rPr>
                <w:szCs w:val="22"/>
              </w:rPr>
            </w:pPr>
            <w:r w:rsidRPr="00E43737">
              <w:rPr>
                <w:snapToGrid w:val="0"/>
                <w:szCs w:val="22"/>
                <w:lang w:val="en-US"/>
              </w:rPr>
              <w:t>GlaxoSmithKline AS</w:t>
            </w:r>
          </w:p>
          <w:p w14:paraId="77E1B787" w14:textId="77777777" w:rsidR="00A23907" w:rsidRPr="00E43737" w:rsidRDefault="00A23907" w:rsidP="00A23907">
            <w:pPr>
              <w:widowControl w:val="0"/>
              <w:rPr>
                <w:snapToGrid w:val="0"/>
                <w:szCs w:val="22"/>
                <w:lang w:val="en-US"/>
              </w:rPr>
            </w:pPr>
            <w:proofErr w:type="spellStart"/>
            <w:r w:rsidRPr="00E43737">
              <w:rPr>
                <w:snapToGrid w:val="0"/>
                <w:szCs w:val="22"/>
                <w:lang w:val="en-US"/>
              </w:rPr>
              <w:t>Tlf</w:t>
            </w:r>
            <w:proofErr w:type="spellEnd"/>
            <w:r w:rsidRPr="00E43737">
              <w:rPr>
                <w:snapToGrid w:val="0"/>
                <w:szCs w:val="22"/>
                <w:lang w:val="en-US"/>
              </w:rPr>
              <w:t>: + 47 22 70 20 00</w:t>
            </w:r>
          </w:p>
          <w:p w14:paraId="294AB2A7" w14:textId="77777777" w:rsidR="00A23907" w:rsidRPr="00E43737" w:rsidRDefault="00A23907" w:rsidP="00A23907">
            <w:pPr>
              <w:widowControl w:val="0"/>
              <w:rPr>
                <w:snapToGrid w:val="0"/>
                <w:szCs w:val="22"/>
                <w:lang w:val="en-US"/>
              </w:rPr>
            </w:pPr>
          </w:p>
          <w:p w14:paraId="31B466D8" w14:textId="77777777" w:rsidR="004748B2" w:rsidRPr="00E43737" w:rsidRDefault="004748B2" w:rsidP="00A23907">
            <w:pPr>
              <w:widowControl w:val="0"/>
              <w:spacing w:line="240" w:lineRule="atLeast"/>
              <w:rPr>
                <w:snapToGrid w:val="0"/>
                <w:szCs w:val="22"/>
                <w:lang w:val="en-US"/>
              </w:rPr>
            </w:pPr>
          </w:p>
        </w:tc>
      </w:tr>
      <w:tr w:rsidR="004748B2" w:rsidRPr="00E43737" w14:paraId="19205DDE" w14:textId="77777777" w:rsidTr="00BE36A4">
        <w:trPr>
          <w:cantSplit/>
        </w:trPr>
        <w:tc>
          <w:tcPr>
            <w:tcW w:w="4678" w:type="dxa"/>
          </w:tcPr>
          <w:p w14:paraId="7CE862FC" w14:textId="77777777" w:rsidR="004748B2" w:rsidRPr="00E43737" w:rsidRDefault="004748B2" w:rsidP="00BE36A4">
            <w:pPr>
              <w:widowControl w:val="0"/>
              <w:rPr>
                <w:b/>
                <w:szCs w:val="22"/>
                <w:lang w:val="de-DE"/>
              </w:rPr>
            </w:pPr>
            <w:proofErr w:type="spellStart"/>
            <w:r w:rsidRPr="00E43737">
              <w:rPr>
                <w:b/>
                <w:szCs w:val="22"/>
                <w:lang w:val="fr-FR"/>
              </w:rPr>
              <w:t>Ελλάδ</w:t>
            </w:r>
            <w:proofErr w:type="spellEnd"/>
            <w:r w:rsidRPr="00E43737">
              <w:rPr>
                <w:b/>
                <w:szCs w:val="22"/>
                <w:lang w:val="fr-FR"/>
              </w:rPr>
              <w:t>α</w:t>
            </w:r>
          </w:p>
          <w:p w14:paraId="46A61D22" w14:textId="07D375C9" w:rsidR="004748B2" w:rsidRPr="00E43737" w:rsidRDefault="004748B2" w:rsidP="00BE36A4">
            <w:pPr>
              <w:widowControl w:val="0"/>
              <w:rPr>
                <w:szCs w:val="22"/>
                <w:lang w:val="de-DE"/>
              </w:rPr>
            </w:pPr>
            <w:r w:rsidRPr="00E43737">
              <w:rPr>
                <w:szCs w:val="22"/>
                <w:lang w:val="de-DE"/>
              </w:rPr>
              <w:t xml:space="preserve">GlaxoSmithKline </w:t>
            </w:r>
            <w:proofErr w:type="spellStart"/>
            <w:r w:rsidR="00D024B1" w:rsidRPr="00DF5179">
              <w:t>Μονο</w:t>
            </w:r>
            <w:proofErr w:type="spellEnd"/>
            <w:r w:rsidR="00D024B1" w:rsidRPr="00DF5179">
              <w:t>πρόσωπη</w:t>
            </w:r>
            <w:r w:rsidR="00D024B1">
              <w:t xml:space="preserve"> </w:t>
            </w:r>
            <w:r w:rsidRPr="00E43737">
              <w:rPr>
                <w:szCs w:val="22"/>
                <w:lang w:val="de-DE"/>
              </w:rPr>
              <w:t>A.E.B.E.</w:t>
            </w:r>
          </w:p>
          <w:p w14:paraId="6DB889B9" w14:textId="77777777" w:rsidR="004748B2" w:rsidRPr="00E43737" w:rsidRDefault="004748B2" w:rsidP="00BE36A4">
            <w:pPr>
              <w:widowControl w:val="0"/>
              <w:rPr>
                <w:szCs w:val="22"/>
              </w:rPr>
            </w:pPr>
            <w:r w:rsidRPr="00E43737">
              <w:rPr>
                <w:szCs w:val="22"/>
                <w:lang w:val="el-GR"/>
              </w:rPr>
              <w:t>Τηλ</w:t>
            </w:r>
            <w:r w:rsidRPr="00E43737">
              <w:rPr>
                <w:szCs w:val="22"/>
              </w:rPr>
              <w:t>: + 30 210 68 82 100</w:t>
            </w:r>
          </w:p>
        </w:tc>
        <w:tc>
          <w:tcPr>
            <w:tcW w:w="3969" w:type="dxa"/>
          </w:tcPr>
          <w:p w14:paraId="5B887F62" w14:textId="77777777" w:rsidR="00A23907" w:rsidRPr="00E43737" w:rsidRDefault="00A23907" w:rsidP="00A23907">
            <w:pPr>
              <w:widowControl w:val="0"/>
              <w:spacing w:line="240" w:lineRule="atLeast"/>
              <w:rPr>
                <w:snapToGrid w:val="0"/>
                <w:szCs w:val="22"/>
                <w:lang w:val="en-US"/>
              </w:rPr>
            </w:pPr>
            <w:r w:rsidRPr="00E43737">
              <w:rPr>
                <w:b/>
                <w:szCs w:val="22"/>
                <w:lang w:val="el-GR"/>
              </w:rPr>
              <w:t>Ö</w:t>
            </w:r>
            <w:proofErr w:type="spellStart"/>
            <w:r w:rsidRPr="00E43737">
              <w:rPr>
                <w:b/>
                <w:szCs w:val="22"/>
                <w:lang w:val="fr-FR"/>
              </w:rPr>
              <w:t>sterreich</w:t>
            </w:r>
            <w:proofErr w:type="spellEnd"/>
          </w:p>
          <w:p w14:paraId="1E8BB223" w14:textId="77777777" w:rsidR="00A23907" w:rsidRPr="00E43737" w:rsidRDefault="00A23907" w:rsidP="00A23907">
            <w:pPr>
              <w:widowControl w:val="0"/>
              <w:spacing w:line="240" w:lineRule="atLeast"/>
              <w:rPr>
                <w:snapToGrid w:val="0"/>
                <w:szCs w:val="22"/>
                <w:lang w:val="en-US"/>
              </w:rPr>
            </w:pPr>
            <w:r w:rsidRPr="00E43737">
              <w:rPr>
                <w:snapToGrid w:val="0"/>
                <w:szCs w:val="22"/>
                <w:lang w:val="en-US"/>
              </w:rPr>
              <w:t>GlaxoSmithKline Pharma GmbH</w:t>
            </w:r>
          </w:p>
          <w:p w14:paraId="703DB2E4" w14:textId="77777777" w:rsidR="00A23907" w:rsidRPr="00E43737" w:rsidRDefault="00A23907" w:rsidP="00A23907">
            <w:pPr>
              <w:widowControl w:val="0"/>
              <w:spacing w:line="240" w:lineRule="atLeast"/>
              <w:rPr>
                <w:szCs w:val="22"/>
              </w:rPr>
            </w:pPr>
            <w:r w:rsidRPr="00E43737">
              <w:rPr>
                <w:snapToGrid w:val="0"/>
                <w:szCs w:val="22"/>
                <w:lang w:val="en-US"/>
              </w:rPr>
              <w:t>Tel: + 43 (0)1 97075 0</w:t>
            </w:r>
          </w:p>
          <w:p w14:paraId="0A04CE4A" w14:textId="07F0C1FF" w:rsidR="00A23907" w:rsidRPr="00E43737" w:rsidRDefault="00FD1960" w:rsidP="00A23907">
            <w:pPr>
              <w:widowControl w:val="0"/>
              <w:spacing w:line="240" w:lineRule="atLeast"/>
              <w:rPr>
                <w:snapToGrid w:val="0"/>
                <w:szCs w:val="22"/>
                <w:lang w:val="en-US"/>
              </w:rPr>
            </w:pPr>
            <w:r w:rsidRPr="003E241B">
              <w:t>at.info@gsk.com</w:t>
            </w:r>
            <w:r w:rsidR="00A23907" w:rsidRPr="00E43737">
              <w:rPr>
                <w:snapToGrid w:val="0"/>
                <w:szCs w:val="22"/>
                <w:lang w:val="en-US"/>
              </w:rPr>
              <w:t xml:space="preserve"> </w:t>
            </w:r>
          </w:p>
          <w:p w14:paraId="756AB14A" w14:textId="77777777" w:rsidR="004748B2" w:rsidRPr="00E43737" w:rsidRDefault="004748B2" w:rsidP="00A23907">
            <w:pPr>
              <w:widowControl w:val="0"/>
              <w:rPr>
                <w:szCs w:val="22"/>
              </w:rPr>
            </w:pPr>
          </w:p>
        </w:tc>
      </w:tr>
      <w:tr w:rsidR="004748B2" w:rsidRPr="00E43737" w14:paraId="5B575E59" w14:textId="77777777" w:rsidTr="00BE36A4">
        <w:trPr>
          <w:cantSplit/>
        </w:trPr>
        <w:tc>
          <w:tcPr>
            <w:tcW w:w="4678" w:type="dxa"/>
          </w:tcPr>
          <w:p w14:paraId="09BDDC67" w14:textId="77777777" w:rsidR="004748B2" w:rsidRPr="00E43737" w:rsidRDefault="004748B2" w:rsidP="00BE36A4">
            <w:pPr>
              <w:widowControl w:val="0"/>
              <w:rPr>
                <w:snapToGrid w:val="0"/>
                <w:szCs w:val="22"/>
                <w:lang w:val="en-US"/>
              </w:rPr>
            </w:pPr>
            <w:r w:rsidRPr="00E43737">
              <w:rPr>
                <w:b/>
                <w:szCs w:val="22"/>
              </w:rPr>
              <w:lastRenderedPageBreak/>
              <w:t>España</w:t>
            </w:r>
          </w:p>
          <w:p w14:paraId="53BD0B39" w14:textId="77777777" w:rsidR="004525C9" w:rsidRPr="00E43737" w:rsidRDefault="004525C9" w:rsidP="004525C9">
            <w:pPr>
              <w:pStyle w:val="Default"/>
              <w:rPr>
                <w:rFonts w:ascii="Times New Roman" w:hAnsi="Times New Roman" w:cs="Times New Roman"/>
                <w:sz w:val="22"/>
                <w:szCs w:val="22"/>
              </w:rPr>
            </w:pPr>
            <w:r w:rsidRPr="00E43737">
              <w:rPr>
                <w:rFonts w:ascii="Times New Roman" w:hAnsi="Times New Roman" w:cs="Times New Roman"/>
                <w:sz w:val="22"/>
                <w:szCs w:val="22"/>
              </w:rPr>
              <w:t xml:space="preserve">Laboratorios ViiV Healthcare, S.L. </w:t>
            </w:r>
          </w:p>
          <w:p w14:paraId="16645F34" w14:textId="77777777" w:rsidR="004525C9" w:rsidRPr="00E43737" w:rsidRDefault="004525C9" w:rsidP="004525C9">
            <w:pPr>
              <w:pStyle w:val="Default"/>
              <w:rPr>
                <w:rFonts w:ascii="Times New Roman" w:hAnsi="Times New Roman" w:cs="Times New Roman"/>
                <w:sz w:val="22"/>
                <w:szCs w:val="22"/>
              </w:rPr>
            </w:pPr>
            <w:r w:rsidRPr="00E43737">
              <w:rPr>
                <w:rFonts w:ascii="Times New Roman" w:hAnsi="Times New Roman" w:cs="Times New Roman"/>
                <w:sz w:val="22"/>
                <w:szCs w:val="22"/>
              </w:rPr>
              <w:t xml:space="preserve">Tel: </w:t>
            </w:r>
            <w:r w:rsidR="00067630" w:rsidRPr="00067630">
              <w:rPr>
                <w:rFonts w:ascii="Times New Roman" w:hAnsi="Times New Roman" w:cs="Times New Roman"/>
                <w:sz w:val="22"/>
                <w:szCs w:val="22"/>
              </w:rPr>
              <w:t>+34 900 923 501</w:t>
            </w:r>
          </w:p>
          <w:p w14:paraId="23A50B09" w14:textId="3A4F0E3B" w:rsidR="004525C9" w:rsidRPr="00E43737" w:rsidRDefault="00FD1960" w:rsidP="004525C9">
            <w:pPr>
              <w:rPr>
                <w:szCs w:val="22"/>
              </w:rPr>
            </w:pPr>
            <w:r w:rsidRPr="003E241B">
              <w:t>es-ci@viivhealthcare.com</w:t>
            </w:r>
          </w:p>
          <w:p w14:paraId="0DA51424" w14:textId="77777777" w:rsidR="004748B2" w:rsidRPr="00E43737" w:rsidRDefault="004748B2" w:rsidP="00BE36A4">
            <w:pPr>
              <w:widowControl w:val="0"/>
              <w:rPr>
                <w:b/>
                <w:szCs w:val="22"/>
              </w:rPr>
            </w:pPr>
          </w:p>
        </w:tc>
        <w:tc>
          <w:tcPr>
            <w:tcW w:w="3969" w:type="dxa"/>
          </w:tcPr>
          <w:p w14:paraId="11026194" w14:textId="77777777" w:rsidR="00A23907" w:rsidRPr="00E35CCB" w:rsidRDefault="00A23907" w:rsidP="00A23907">
            <w:pPr>
              <w:widowControl w:val="0"/>
              <w:rPr>
                <w:b/>
                <w:snapToGrid w:val="0"/>
                <w:szCs w:val="22"/>
                <w:lang w:val="pl-PL"/>
              </w:rPr>
            </w:pPr>
            <w:r w:rsidRPr="00E35CCB">
              <w:rPr>
                <w:b/>
                <w:snapToGrid w:val="0"/>
                <w:szCs w:val="22"/>
                <w:lang w:val="pl-PL"/>
              </w:rPr>
              <w:t>Polska</w:t>
            </w:r>
          </w:p>
          <w:p w14:paraId="23661C98" w14:textId="77777777" w:rsidR="00A23907" w:rsidRPr="00E35CCB" w:rsidRDefault="00A23907" w:rsidP="00A23907">
            <w:pPr>
              <w:widowControl w:val="0"/>
              <w:rPr>
                <w:szCs w:val="22"/>
                <w:lang w:val="pl-PL"/>
              </w:rPr>
            </w:pPr>
            <w:r w:rsidRPr="00E35CCB">
              <w:rPr>
                <w:szCs w:val="22"/>
                <w:lang w:val="pl-PL"/>
              </w:rPr>
              <w:t>GSK Services Sp. z o.o.</w:t>
            </w:r>
          </w:p>
          <w:p w14:paraId="1F63C50B" w14:textId="77777777" w:rsidR="00A23907" w:rsidRPr="00E43737" w:rsidRDefault="00A23907" w:rsidP="00A23907">
            <w:pPr>
              <w:widowControl w:val="0"/>
              <w:rPr>
                <w:snapToGrid w:val="0"/>
                <w:szCs w:val="22"/>
                <w:lang w:val="en-US"/>
              </w:rPr>
            </w:pPr>
            <w:r w:rsidRPr="00E43737">
              <w:rPr>
                <w:snapToGrid w:val="0"/>
                <w:szCs w:val="22"/>
                <w:lang w:val="en-US"/>
              </w:rPr>
              <w:t>Tel.: + 48 (0)22 576 9000</w:t>
            </w:r>
          </w:p>
          <w:p w14:paraId="518AF7F5" w14:textId="77777777" w:rsidR="004748B2" w:rsidRPr="00E43737" w:rsidRDefault="004748B2" w:rsidP="00A23907">
            <w:pPr>
              <w:widowControl w:val="0"/>
              <w:rPr>
                <w:szCs w:val="22"/>
              </w:rPr>
            </w:pPr>
          </w:p>
        </w:tc>
      </w:tr>
      <w:tr w:rsidR="004748B2" w:rsidRPr="00E43737" w14:paraId="12F2D1AD" w14:textId="77777777" w:rsidTr="00BE36A4">
        <w:trPr>
          <w:cantSplit/>
        </w:trPr>
        <w:tc>
          <w:tcPr>
            <w:tcW w:w="4678" w:type="dxa"/>
          </w:tcPr>
          <w:p w14:paraId="41CB6F33" w14:textId="77777777" w:rsidR="004748B2" w:rsidRPr="00E43737" w:rsidRDefault="006954F5" w:rsidP="00BE36A4">
            <w:pPr>
              <w:widowControl w:val="0"/>
              <w:rPr>
                <w:szCs w:val="22"/>
                <w:lang w:val="fr-FR"/>
              </w:rPr>
            </w:pPr>
            <w:r>
              <w:rPr>
                <w:b/>
                <w:szCs w:val="22"/>
                <w:lang w:val="fr-FR"/>
              </w:rPr>
              <w:t>France</w:t>
            </w:r>
          </w:p>
          <w:p w14:paraId="3475BC76" w14:textId="77777777" w:rsidR="004748B2" w:rsidRPr="00E43737" w:rsidRDefault="004748B2" w:rsidP="00BE36A4">
            <w:pPr>
              <w:widowControl w:val="0"/>
              <w:rPr>
                <w:szCs w:val="22"/>
                <w:lang w:val="fr-BE"/>
              </w:rPr>
            </w:pPr>
            <w:r w:rsidRPr="00E43737">
              <w:rPr>
                <w:color w:val="000000"/>
              </w:rPr>
              <w:t>ViiV Healthcare SAS</w:t>
            </w:r>
            <w:r w:rsidRPr="00E43737" w:rsidDel="003B4922">
              <w:rPr>
                <w:szCs w:val="22"/>
                <w:lang w:val="fr-FR"/>
              </w:rPr>
              <w:t xml:space="preserve"> </w:t>
            </w:r>
          </w:p>
          <w:p w14:paraId="23CBD8E7" w14:textId="77777777" w:rsidR="004748B2" w:rsidRPr="00E43737" w:rsidRDefault="004748B2" w:rsidP="00BE36A4">
            <w:pPr>
              <w:widowControl w:val="0"/>
              <w:rPr>
                <w:szCs w:val="22"/>
                <w:lang w:val="fr-FR"/>
              </w:rPr>
            </w:pPr>
            <w:r w:rsidRPr="00E43737">
              <w:rPr>
                <w:szCs w:val="22"/>
                <w:lang w:val="fr-BE"/>
              </w:rPr>
              <w:t>Tél.</w:t>
            </w:r>
            <w:r w:rsidRPr="00E43737">
              <w:rPr>
                <w:szCs w:val="22"/>
                <w:lang w:val="fr-FR"/>
              </w:rPr>
              <w:t xml:space="preserve">: + 33 (0)1 39 17 </w:t>
            </w:r>
            <w:r w:rsidRPr="00E43737">
              <w:rPr>
                <w:color w:val="000000"/>
              </w:rPr>
              <w:t>6969</w:t>
            </w:r>
          </w:p>
          <w:p w14:paraId="5E4CEE2F" w14:textId="05E1C8ED" w:rsidR="004748B2" w:rsidRPr="00DF133E" w:rsidRDefault="00FD1960" w:rsidP="00BE36A4">
            <w:r w:rsidRPr="003E241B">
              <w:t>Infomed@viivhealthcare.com</w:t>
            </w:r>
          </w:p>
          <w:p w14:paraId="485A59DD" w14:textId="77777777" w:rsidR="00A23907" w:rsidRPr="00DF133E" w:rsidRDefault="00A23907" w:rsidP="00BE36A4">
            <w:pPr>
              <w:rPr>
                <w:color w:val="000000"/>
              </w:rPr>
            </w:pPr>
          </w:p>
          <w:p w14:paraId="4D36567D" w14:textId="77777777" w:rsidR="00A23907" w:rsidRPr="00253CA5" w:rsidRDefault="00A23907" w:rsidP="00A23907">
            <w:pPr>
              <w:rPr>
                <w:szCs w:val="22"/>
                <w:lang w:val="hr-HR"/>
              </w:rPr>
            </w:pPr>
            <w:r w:rsidRPr="00253CA5">
              <w:rPr>
                <w:b/>
                <w:szCs w:val="22"/>
                <w:lang w:val="hr-HR"/>
              </w:rPr>
              <w:t>Hrvatska</w:t>
            </w:r>
          </w:p>
          <w:p w14:paraId="4B2CEEDB" w14:textId="58EC8CF8" w:rsidR="000F07D6" w:rsidRPr="00253CA5" w:rsidRDefault="0087721A" w:rsidP="00A23907">
            <w:pPr>
              <w:rPr>
                <w:szCs w:val="22"/>
                <w:lang w:val="hr-HR"/>
              </w:rPr>
            </w:pPr>
            <w:r w:rsidRPr="00E43737">
              <w:t xml:space="preserve">ViiV Healthcare </w:t>
            </w:r>
            <w:r>
              <w:t>BV</w:t>
            </w:r>
            <w:r w:rsidRPr="00253CA5" w:rsidDel="00362ABE">
              <w:rPr>
                <w:szCs w:val="22"/>
                <w:lang w:val="hr-HR"/>
              </w:rPr>
              <w:t xml:space="preserve"> </w:t>
            </w:r>
          </w:p>
          <w:p w14:paraId="0FA96F56" w14:textId="05E8EBA0" w:rsidR="00A23907" w:rsidRPr="00253CA5" w:rsidRDefault="00A23907" w:rsidP="00A23907">
            <w:pPr>
              <w:rPr>
                <w:color w:val="000000"/>
              </w:rPr>
            </w:pPr>
            <w:r w:rsidRPr="00253CA5">
              <w:rPr>
                <w:szCs w:val="22"/>
                <w:lang w:val="hr-HR"/>
              </w:rPr>
              <w:t xml:space="preserve">Tel: + 385 </w:t>
            </w:r>
            <w:r w:rsidR="003132CD">
              <w:rPr>
                <w:color w:val="000000"/>
              </w:rPr>
              <w:t>800787089</w:t>
            </w:r>
          </w:p>
          <w:p w14:paraId="7220E691" w14:textId="77777777" w:rsidR="004748B2" w:rsidRPr="00E43737" w:rsidRDefault="004748B2" w:rsidP="00BE36A4">
            <w:pPr>
              <w:widowControl w:val="0"/>
              <w:rPr>
                <w:b/>
                <w:snapToGrid w:val="0"/>
                <w:szCs w:val="22"/>
                <w:lang w:val="fr-FR"/>
              </w:rPr>
            </w:pPr>
          </w:p>
        </w:tc>
        <w:tc>
          <w:tcPr>
            <w:tcW w:w="3969" w:type="dxa"/>
          </w:tcPr>
          <w:p w14:paraId="733A4EF2" w14:textId="77777777" w:rsidR="00A23907" w:rsidRPr="00E43737" w:rsidRDefault="00721B23" w:rsidP="00A23907">
            <w:pPr>
              <w:widowControl w:val="0"/>
              <w:rPr>
                <w:i/>
                <w:snapToGrid w:val="0"/>
                <w:color w:val="000000"/>
                <w:szCs w:val="22"/>
                <w:lang w:val="fr-FR"/>
              </w:rPr>
            </w:pPr>
            <w:r>
              <w:rPr>
                <w:b/>
                <w:szCs w:val="22"/>
                <w:lang w:val="fr-FR"/>
              </w:rPr>
              <w:t>Portugal</w:t>
            </w:r>
          </w:p>
          <w:p w14:paraId="1EF386F0" w14:textId="77777777" w:rsidR="00A23907" w:rsidRPr="00E43737" w:rsidRDefault="00A23907" w:rsidP="00A23907">
            <w:pPr>
              <w:widowControl w:val="0"/>
              <w:rPr>
                <w:szCs w:val="22"/>
              </w:rPr>
            </w:pPr>
            <w:r w:rsidRPr="00E43737">
              <w:rPr>
                <w:color w:val="000000"/>
              </w:rPr>
              <w:t>VIIVHIV HEALTHCARE, UNIPESSOAL, LDA</w:t>
            </w:r>
            <w:r w:rsidRPr="00E43737" w:rsidDel="007819B6">
              <w:rPr>
                <w:snapToGrid w:val="0"/>
                <w:color w:val="000000"/>
                <w:szCs w:val="22"/>
                <w:lang w:val="fr-FR"/>
              </w:rPr>
              <w:t xml:space="preserve"> </w:t>
            </w:r>
          </w:p>
          <w:p w14:paraId="7F8C63C0" w14:textId="77777777" w:rsidR="00A23907" w:rsidRPr="00E43737" w:rsidRDefault="00A23907" w:rsidP="00A23907">
            <w:pPr>
              <w:widowControl w:val="0"/>
              <w:rPr>
                <w:szCs w:val="22"/>
              </w:rPr>
            </w:pPr>
            <w:r w:rsidRPr="00E43737">
              <w:rPr>
                <w:szCs w:val="22"/>
              </w:rPr>
              <w:t xml:space="preserve">Tel: + 351 21 </w:t>
            </w:r>
            <w:r w:rsidRPr="00E43737">
              <w:rPr>
                <w:color w:val="000000"/>
              </w:rPr>
              <w:t>094 08 01</w:t>
            </w:r>
          </w:p>
          <w:p w14:paraId="47DBB04A" w14:textId="41E5D742" w:rsidR="00A23907" w:rsidRPr="00E43737" w:rsidRDefault="00FD1960" w:rsidP="00A23907">
            <w:pPr>
              <w:widowControl w:val="0"/>
              <w:rPr>
                <w:szCs w:val="22"/>
              </w:rPr>
            </w:pPr>
            <w:r w:rsidRPr="003E241B">
              <w:t>viiv.fi.pt@viivhealthcare.com</w:t>
            </w:r>
          </w:p>
          <w:p w14:paraId="5206E451" w14:textId="77777777" w:rsidR="00A23907" w:rsidRDefault="00A23907" w:rsidP="00A23907">
            <w:pPr>
              <w:rPr>
                <w:szCs w:val="22"/>
                <w:lang w:val="fr-FR"/>
              </w:rPr>
            </w:pPr>
          </w:p>
          <w:p w14:paraId="6D71E4AB" w14:textId="77777777" w:rsidR="00A23907" w:rsidRPr="00E43737" w:rsidRDefault="00A23907" w:rsidP="00A23907">
            <w:pPr>
              <w:widowControl w:val="0"/>
              <w:tabs>
                <w:tab w:val="left" w:pos="-720"/>
                <w:tab w:val="left" w:pos="4536"/>
              </w:tabs>
              <w:suppressAutoHyphens/>
              <w:rPr>
                <w:b/>
                <w:noProof/>
                <w:szCs w:val="22"/>
                <w:lang w:val="fr-FR"/>
              </w:rPr>
            </w:pPr>
            <w:r w:rsidRPr="00E43737">
              <w:rPr>
                <w:b/>
                <w:noProof/>
                <w:szCs w:val="22"/>
                <w:lang w:val="fr-FR"/>
              </w:rPr>
              <w:t>România</w:t>
            </w:r>
          </w:p>
          <w:p w14:paraId="4A418CF4" w14:textId="2221F4BF" w:rsidR="00362ABE" w:rsidRDefault="0087721A" w:rsidP="00362ABE">
            <w:pPr>
              <w:spacing w:line="240" w:lineRule="auto"/>
            </w:pPr>
            <w:r w:rsidRPr="00E43737">
              <w:t xml:space="preserve">ViiV Healthcare </w:t>
            </w:r>
            <w:r>
              <w:t>BV</w:t>
            </w:r>
          </w:p>
          <w:p w14:paraId="52AA3105" w14:textId="5C298EAB" w:rsidR="00A23907" w:rsidRPr="00E43737" w:rsidRDefault="00A23907" w:rsidP="00A23907">
            <w:pPr>
              <w:widowControl w:val="0"/>
              <w:autoSpaceDE w:val="0"/>
              <w:autoSpaceDN w:val="0"/>
              <w:adjustRightInd w:val="0"/>
              <w:spacing w:line="240" w:lineRule="atLeast"/>
              <w:rPr>
                <w:szCs w:val="22"/>
              </w:rPr>
            </w:pPr>
            <w:r w:rsidRPr="00E43737">
              <w:rPr>
                <w:noProof/>
                <w:szCs w:val="22"/>
                <w:lang w:val="pl-PL"/>
              </w:rPr>
              <w:t xml:space="preserve">Tel: + </w:t>
            </w:r>
            <w:r w:rsidRPr="00E43737">
              <w:rPr>
                <w:szCs w:val="22"/>
              </w:rPr>
              <w:t>40</w:t>
            </w:r>
            <w:r w:rsidR="00434799">
              <w:rPr>
                <w:color w:val="000000"/>
              </w:rPr>
              <w:t>800672524</w:t>
            </w:r>
          </w:p>
          <w:p w14:paraId="66277650" w14:textId="77777777" w:rsidR="004748B2" w:rsidRPr="00A23907" w:rsidRDefault="004748B2" w:rsidP="00A23907">
            <w:pPr>
              <w:rPr>
                <w:szCs w:val="22"/>
                <w:lang w:val="fr-FR"/>
              </w:rPr>
            </w:pPr>
          </w:p>
        </w:tc>
      </w:tr>
      <w:tr w:rsidR="004748B2" w:rsidRPr="00E43737" w14:paraId="35E98807" w14:textId="77777777" w:rsidTr="00BE36A4">
        <w:trPr>
          <w:cantSplit/>
        </w:trPr>
        <w:tc>
          <w:tcPr>
            <w:tcW w:w="4678" w:type="dxa"/>
          </w:tcPr>
          <w:p w14:paraId="0862A1EF" w14:textId="77777777" w:rsidR="004748B2" w:rsidRPr="00E43737" w:rsidRDefault="004748B2" w:rsidP="00BE36A4">
            <w:pPr>
              <w:widowControl w:val="0"/>
              <w:rPr>
                <w:b/>
                <w:szCs w:val="22"/>
              </w:rPr>
            </w:pPr>
            <w:r w:rsidRPr="00E43737">
              <w:rPr>
                <w:b/>
                <w:szCs w:val="22"/>
              </w:rPr>
              <w:t>Ireland</w:t>
            </w:r>
          </w:p>
          <w:p w14:paraId="4AEAF742" w14:textId="77777777" w:rsidR="004748B2" w:rsidRPr="00E43737" w:rsidRDefault="004748B2" w:rsidP="00BE36A4">
            <w:pPr>
              <w:widowControl w:val="0"/>
              <w:rPr>
                <w:snapToGrid w:val="0"/>
                <w:szCs w:val="22"/>
                <w:lang w:val="en-US"/>
              </w:rPr>
            </w:pPr>
            <w:r w:rsidRPr="00E43737">
              <w:rPr>
                <w:snapToGrid w:val="0"/>
                <w:szCs w:val="22"/>
                <w:lang w:val="en-US"/>
              </w:rPr>
              <w:t>GlaxoSmithKline (Ireland) Limited</w:t>
            </w:r>
          </w:p>
          <w:p w14:paraId="331C89FA" w14:textId="77777777" w:rsidR="004748B2" w:rsidRPr="00E43737" w:rsidRDefault="004748B2" w:rsidP="00BE36A4">
            <w:pPr>
              <w:widowControl w:val="0"/>
              <w:rPr>
                <w:b/>
                <w:szCs w:val="22"/>
              </w:rPr>
            </w:pPr>
            <w:r w:rsidRPr="00E43737">
              <w:rPr>
                <w:snapToGrid w:val="0"/>
                <w:szCs w:val="22"/>
                <w:lang w:val="en-US"/>
              </w:rPr>
              <w:t>Tel: + 353 (0)1 4955000</w:t>
            </w:r>
          </w:p>
        </w:tc>
        <w:tc>
          <w:tcPr>
            <w:tcW w:w="3969" w:type="dxa"/>
          </w:tcPr>
          <w:p w14:paraId="68E5FDFB" w14:textId="77777777" w:rsidR="004748B2" w:rsidRPr="00E43737" w:rsidRDefault="004748B2" w:rsidP="00BE36A4">
            <w:pPr>
              <w:widowControl w:val="0"/>
              <w:rPr>
                <w:b/>
                <w:szCs w:val="22"/>
              </w:rPr>
            </w:pPr>
            <w:r w:rsidRPr="00E43737">
              <w:rPr>
                <w:b/>
                <w:szCs w:val="22"/>
              </w:rPr>
              <w:t>Slovenija</w:t>
            </w:r>
          </w:p>
          <w:p w14:paraId="2A4221FF" w14:textId="77777777" w:rsidR="00513E85" w:rsidRPr="00E43737" w:rsidRDefault="00513E85" w:rsidP="00513E85">
            <w:pPr>
              <w:widowControl w:val="0"/>
              <w:rPr>
                <w:snapToGrid w:val="0"/>
                <w:szCs w:val="22"/>
                <w:lang w:val="en-US"/>
              </w:rPr>
            </w:pPr>
            <w:r w:rsidRPr="00E43737">
              <w:t xml:space="preserve">ViiV Healthcare </w:t>
            </w:r>
            <w:r>
              <w:t>BV</w:t>
            </w:r>
            <w:r w:rsidRPr="00E43737">
              <w:rPr>
                <w:snapToGrid w:val="0"/>
                <w:szCs w:val="22"/>
                <w:lang w:val="en-US"/>
              </w:rPr>
              <w:t xml:space="preserve"> </w:t>
            </w:r>
          </w:p>
          <w:p w14:paraId="67A59E1D" w14:textId="793F2E89" w:rsidR="004748B2" w:rsidRPr="00E43737" w:rsidRDefault="004748B2" w:rsidP="00BE36A4">
            <w:pPr>
              <w:widowControl w:val="0"/>
              <w:rPr>
                <w:snapToGrid w:val="0"/>
                <w:szCs w:val="22"/>
                <w:lang w:val="en-US"/>
              </w:rPr>
            </w:pPr>
            <w:r w:rsidRPr="00E43737">
              <w:rPr>
                <w:snapToGrid w:val="0"/>
                <w:szCs w:val="22"/>
                <w:lang w:val="en-US"/>
              </w:rPr>
              <w:t xml:space="preserve">Tel: + 386 </w:t>
            </w:r>
            <w:r w:rsidR="00CB06D0">
              <w:rPr>
                <w:color w:val="000000"/>
              </w:rPr>
              <w:t>80688869</w:t>
            </w:r>
          </w:p>
          <w:p w14:paraId="09F92412" w14:textId="77777777" w:rsidR="004748B2" w:rsidRPr="00E43737" w:rsidRDefault="004748B2">
            <w:pPr>
              <w:widowControl w:val="0"/>
              <w:rPr>
                <w:szCs w:val="22"/>
              </w:rPr>
            </w:pPr>
          </w:p>
        </w:tc>
      </w:tr>
      <w:tr w:rsidR="004748B2" w:rsidRPr="00E43737" w14:paraId="19E6AC71" w14:textId="77777777" w:rsidTr="00BE36A4">
        <w:trPr>
          <w:cantSplit/>
        </w:trPr>
        <w:tc>
          <w:tcPr>
            <w:tcW w:w="4678" w:type="dxa"/>
          </w:tcPr>
          <w:p w14:paraId="5B1444F1" w14:textId="77777777" w:rsidR="004748B2" w:rsidRPr="00E43737" w:rsidRDefault="004748B2" w:rsidP="00BE36A4">
            <w:pPr>
              <w:widowControl w:val="0"/>
              <w:spacing w:line="240" w:lineRule="atLeast"/>
              <w:rPr>
                <w:snapToGrid w:val="0"/>
                <w:szCs w:val="22"/>
                <w:lang w:val="en-US"/>
              </w:rPr>
            </w:pPr>
            <w:proofErr w:type="spellStart"/>
            <w:r w:rsidRPr="00E43737">
              <w:rPr>
                <w:b/>
                <w:szCs w:val="22"/>
              </w:rPr>
              <w:t>Ísland</w:t>
            </w:r>
            <w:proofErr w:type="spellEnd"/>
          </w:p>
          <w:p w14:paraId="33A5A792" w14:textId="77777777" w:rsidR="00C32DB0" w:rsidRPr="008E6EA3" w:rsidRDefault="00C32DB0" w:rsidP="00C32DB0">
            <w:pPr>
              <w:pStyle w:val="Default"/>
              <w:rPr>
                <w:rFonts w:ascii="Times New Roman" w:hAnsi="Times New Roman" w:cs="Times New Roman"/>
                <w:iCs/>
                <w:sz w:val="22"/>
                <w:szCs w:val="22"/>
                <w:lang w:val="is-IS"/>
              </w:rPr>
            </w:pPr>
            <w:r w:rsidRPr="008E6EA3">
              <w:rPr>
                <w:rFonts w:ascii="Times New Roman" w:hAnsi="Times New Roman" w:cs="Times New Roman"/>
                <w:iCs/>
                <w:sz w:val="22"/>
                <w:szCs w:val="22"/>
                <w:lang w:val="is-IS"/>
              </w:rPr>
              <w:t xml:space="preserve">Vistor hf. </w:t>
            </w:r>
          </w:p>
          <w:p w14:paraId="751A5398" w14:textId="77777777" w:rsidR="00C32DB0" w:rsidRPr="008E6EA3" w:rsidRDefault="00C32DB0" w:rsidP="00C32DB0">
            <w:pPr>
              <w:rPr>
                <w:iCs/>
                <w:color w:val="000000"/>
                <w:szCs w:val="22"/>
                <w:lang w:val="is-IS"/>
              </w:rPr>
            </w:pPr>
            <w:r w:rsidRPr="008E6EA3">
              <w:rPr>
                <w:iCs/>
                <w:color w:val="000000"/>
                <w:lang w:val="is-IS"/>
              </w:rPr>
              <w:t>Sími: +354 535 7000</w:t>
            </w:r>
          </w:p>
          <w:p w14:paraId="0E05D9F8" w14:textId="77777777" w:rsidR="004748B2" w:rsidRPr="00E43737" w:rsidRDefault="004748B2" w:rsidP="00BE36A4">
            <w:pPr>
              <w:widowControl w:val="0"/>
              <w:rPr>
                <w:b/>
                <w:szCs w:val="22"/>
              </w:rPr>
            </w:pPr>
          </w:p>
        </w:tc>
        <w:tc>
          <w:tcPr>
            <w:tcW w:w="3969" w:type="dxa"/>
          </w:tcPr>
          <w:p w14:paraId="1187BA5D" w14:textId="77777777" w:rsidR="004748B2" w:rsidRPr="00E43737" w:rsidRDefault="004748B2" w:rsidP="00BE36A4">
            <w:pPr>
              <w:widowControl w:val="0"/>
              <w:rPr>
                <w:b/>
                <w:szCs w:val="22"/>
              </w:rPr>
            </w:pPr>
            <w:proofErr w:type="spellStart"/>
            <w:r w:rsidRPr="00E43737">
              <w:rPr>
                <w:b/>
                <w:szCs w:val="22"/>
              </w:rPr>
              <w:t>Slovenská</w:t>
            </w:r>
            <w:proofErr w:type="spellEnd"/>
            <w:r w:rsidRPr="00E43737">
              <w:rPr>
                <w:b/>
                <w:szCs w:val="22"/>
              </w:rPr>
              <w:t xml:space="preserve"> </w:t>
            </w:r>
            <w:proofErr w:type="spellStart"/>
            <w:r w:rsidRPr="00E43737">
              <w:rPr>
                <w:b/>
                <w:szCs w:val="22"/>
              </w:rPr>
              <w:t>republika</w:t>
            </w:r>
            <w:proofErr w:type="spellEnd"/>
          </w:p>
          <w:p w14:paraId="1CDC27E2" w14:textId="77777777" w:rsidR="00513E85" w:rsidRPr="00E43737" w:rsidRDefault="00513E85" w:rsidP="00513E85">
            <w:pPr>
              <w:widowControl w:val="0"/>
              <w:rPr>
                <w:snapToGrid w:val="0"/>
                <w:szCs w:val="22"/>
                <w:lang w:val="en-US"/>
              </w:rPr>
            </w:pPr>
            <w:r w:rsidRPr="00E43737">
              <w:t xml:space="preserve">ViiV Healthcare </w:t>
            </w:r>
            <w:r>
              <w:t>BV</w:t>
            </w:r>
            <w:r w:rsidRPr="00E43737">
              <w:rPr>
                <w:snapToGrid w:val="0"/>
                <w:szCs w:val="22"/>
                <w:lang w:val="en-US"/>
              </w:rPr>
              <w:t xml:space="preserve"> </w:t>
            </w:r>
          </w:p>
          <w:p w14:paraId="29BE9023" w14:textId="6419627F" w:rsidR="004748B2" w:rsidRPr="00E43737" w:rsidRDefault="004748B2" w:rsidP="00BE36A4">
            <w:pPr>
              <w:widowControl w:val="0"/>
              <w:spacing w:line="240" w:lineRule="atLeast"/>
              <w:rPr>
                <w:snapToGrid w:val="0"/>
                <w:szCs w:val="22"/>
                <w:lang w:val="en-US"/>
              </w:rPr>
            </w:pPr>
            <w:r w:rsidRPr="00E43737">
              <w:rPr>
                <w:snapToGrid w:val="0"/>
                <w:szCs w:val="22"/>
                <w:lang w:val="en-US"/>
              </w:rPr>
              <w:t xml:space="preserve">Tel: + 421 </w:t>
            </w:r>
            <w:r w:rsidR="002C1A25">
              <w:rPr>
                <w:color w:val="000000"/>
              </w:rPr>
              <w:t>800500589</w:t>
            </w:r>
          </w:p>
          <w:p w14:paraId="058D5446" w14:textId="77777777" w:rsidR="004748B2" w:rsidRPr="00E43737" w:rsidRDefault="004748B2" w:rsidP="0023247F">
            <w:pPr>
              <w:widowControl w:val="0"/>
              <w:spacing w:line="240" w:lineRule="atLeast"/>
              <w:rPr>
                <w:szCs w:val="22"/>
              </w:rPr>
            </w:pPr>
          </w:p>
        </w:tc>
      </w:tr>
      <w:tr w:rsidR="004748B2" w:rsidRPr="00E43737" w14:paraId="0AB34512" w14:textId="77777777" w:rsidTr="00BE36A4">
        <w:trPr>
          <w:cantSplit/>
        </w:trPr>
        <w:tc>
          <w:tcPr>
            <w:tcW w:w="4678" w:type="dxa"/>
          </w:tcPr>
          <w:p w14:paraId="41722891" w14:textId="77777777" w:rsidR="004748B2" w:rsidRPr="00E43737" w:rsidRDefault="004748B2" w:rsidP="00BE36A4">
            <w:pPr>
              <w:widowControl w:val="0"/>
              <w:rPr>
                <w:b/>
                <w:snapToGrid w:val="0"/>
                <w:szCs w:val="22"/>
                <w:lang w:val="en-US"/>
              </w:rPr>
            </w:pPr>
            <w:r w:rsidRPr="00E43737">
              <w:rPr>
                <w:b/>
                <w:snapToGrid w:val="0"/>
                <w:szCs w:val="22"/>
                <w:lang w:val="en-US"/>
              </w:rPr>
              <w:t>Italia</w:t>
            </w:r>
          </w:p>
          <w:p w14:paraId="538B2162" w14:textId="77777777" w:rsidR="004748B2" w:rsidRPr="00E43737" w:rsidRDefault="004748B2" w:rsidP="00BE36A4">
            <w:pPr>
              <w:widowControl w:val="0"/>
              <w:rPr>
                <w:snapToGrid w:val="0"/>
                <w:szCs w:val="22"/>
                <w:lang w:val="en-US"/>
              </w:rPr>
            </w:pPr>
            <w:proofErr w:type="spellStart"/>
            <w:r w:rsidRPr="00E43737">
              <w:rPr>
                <w:color w:val="000000"/>
              </w:rPr>
              <w:t>ViiV</w:t>
            </w:r>
            <w:proofErr w:type="spellEnd"/>
            <w:r w:rsidRPr="00E43737">
              <w:rPr>
                <w:color w:val="000000"/>
              </w:rPr>
              <w:t xml:space="preserve"> Healthcare </w:t>
            </w:r>
            <w:proofErr w:type="spellStart"/>
            <w:r w:rsidRPr="00E43737">
              <w:rPr>
                <w:color w:val="000000"/>
              </w:rPr>
              <w:t>S.r.l</w:t>
            </w:r>
            <w:proofErr w:type="spellEnd"/>
            <w:r w:rsidRPr="00E43737" w:rsidDel="003B4922">
              <w:rPr>
                <w:snapToGrid w:val="0"/>
                <w:szCs w:val="22"/>
                <w:lang w:val="en-US"/>
              </w:rPr>
              <w:t xml:space="preserve"> </w:t>
            </w:r>
          </w:p>
          <w:p w14:paraId="1B8C9D39" w14:textId="0ACED212" w:rsidR="004748B2" w:rsidRPr="00E43737" w:rsidRDefault="004748B2" w:rsidP="00BE36A4">
            <w:pPr>
              <w:widowControl w:val="0"/>
              <w:rPr>
                <w:szCs w:val="22"/>
              </w:rPr>
            </w:pPr>
            <w:r w:rsidRPr="00E43737">
              <w:rPr>
                <w:snapToGrid w:val="0"/>
                <w:szCs w:val="22"/>
                <w:lang w:val="en-US"/>
              </w:rPr>
              <w:t>Tel: + 39 (0)</w:t>
            </w:r>
            <w:r w:rsidRPr="00915595">
              <w:rPr>
                <w:snapToGrid w:val="0"/>
                <w:szCs w:val="22"/>
                <w:lang w:val="en-US"/>
              </w:rPr>
              <w:t xml:space="preserve">45 </w:t>
            </w:r>
            <w:r w:rsidR="00915595" w:rsidRPr="00E35CCB">
              <w:rPr>
                <w:snapToGrid w:val="0"/>
                <w:szCs w:val="22"/>
                <w:lang w:val="en-US"/>
              </w:rPr>
              <w:t>7741600</w:t>
            </w:r>
          </w:p>
        </w:tc>
        <w:tc>
          <w:tcPr>
            <w:tcW w:w="3969" w:type="dxa"/>
          </w:tcPr>
          <w:p w14:paraId="7C784767" w14:textId="77777777" w:rsidR="004748B2" w:rsidRPr="00E43737" w:rsidRDefault="004748B2" w:rsidP="00BE36A4">
            <w:pPr>
              <w:widowControl w:val="0"/>
              <w:rPr>
                <w:b/>
                <w:szCs w:val="22"/>
              </w:rPr>
            </w:pPr>
            <w:r w:rsidRPr="00E43737">
              <w:rPr>
                <w:b/>
                <w:szCs w:val="22"/>
              </w:rPr>
              <w:t>Suomi/Finland</w:t>
            </w:r>
          </w:p>
          <w:p w14:paraId="2D58475C" w14:textId="77777777" w:rsidR="004748B2" w:rsidRPr="00E43737" w:rsidRDefault="004748B2" w:rsidP="00BE36A4">
            <w:pPr>
              <w:widowControl w:val="0"/>
              <w:rPr>
                <w:snapToGrid w:val="0"/>
                <w:szCs w:val="22"/>
                <w:lang w:val="en-US"/>
              </w:rPr>
            </w:pPr>
            <w:r w:rsidRPr="00E43737">
              <w:rPr>
                <w:snapToGrid w:val="0"/>
                <w:szCs w:val="22"/>
                <w:lang w:val="en-US"/>
              </w:rPr>
              <w:t>GlaxoSmithKline Oy</w:t>
            </w:r>
          </w:p>
          <w:p w14:paraId="2EB66186" w14:textId="77777777" w:rsidR="004748B2" w:rsidRPr="00E43737" w:rsidRDefault="004748B2" w:rsidP="00BE36A4">
            <w:pPr>
              <w:widowControl w:val="0"/>
              <w:rPr>
                <w:snapToGrid w:val="0"/>
                <w:szCs w:val="22"/>
                <w:lang w:val="en-US"/>
              </w:rPr>
            </w:pPr>
            <w:r w:rsidRPr="00E43737">
              <w:rPr>
                <w:snapToGrid w:val="0"/>
                <w:szCs w:val="22"/>
                <w:lang w:val="en-US"/>
              </w:rPr>
              <w:t>Puh/Tel: + 358 (0)10 30 30 30</w:t>
            </w:r>
          </w:p>
          <w:p w14:paraId="25C82800" w14:textId="44797736" w:rsidR="004748B2" w:rsidRPr="00E43737" w:rsidRDefault="004748B2" w:rsidP="00BE36A4">
            <w:pPr>
              <w:widowControl w:val="0"/>
              <w:rPr>
                <w:szCs w:val="22"/>
              </w:rPr>
            </w:pPr>
          </w:p>
        </w:tc>
      </w:tr>
      <w:tr w:rsidR="004748B2" w:rsidRPr="00E43737" w14:paraId="2B66DD97" w14:textId="77777777" w:rsidTr="00BE36A4">
        <w:trPr>
          <w:cantSplit/>
        </w:trPr>
        <w:tc>
          <w:tcPr>
            <w:tcW w:w="4678" w:type="dxa"/>
          </w:tcPr>
          <w:p w14:paraId="1A6D7871" w14:textId="77777777" w:rsidR="009202E6" w:rsidRDefault="009202E6" w:rsidP="009202E6">
            <w:pPr>
              <w:rPr>
                <w:b/>
                <w:snapToGrid w:val="0"/>
                <w:lang w:val="de-DE"/>
              </w:rPr>
            </w:pPr>
            <w:proofErr w:type="spellStart"/>
            <w:r>
              <w:rPr>
                <w:b/>
                <w:snapToGrid w:val="0"/>
                <w:lang w:val="en-US"/>
              </w:rPr>
              <w:t>Κύ</w:t>
            </w:r>
            <w:proofErr w:type="spellEnd"/>
            <w:r>
              <w:rPr>
                <w:b/>
                <w:snapToGrid w:val="0"/>
                <w:lang w:val="en-US"/>
              </w:rPr>
              <w:t>προς</w:t>
            </w:r>
          </w:p>
          <w:p w14:paraId="00184359" w14:textId="2A39D87A" w:rsidR="000F07D6" w:rsidRDefault="0087721A" w:rsidP="009202E6">
            <w:pPr>
              <w:spacing w:line="240" w:lineRule="atLeast"/>
              <w:rPr>
                <w:snapToGrid w:val="0"/>
                <w:color w:val="000000"/>
                <w:lang w:val="de-DE"/>
              </w:rPr>
            </w:pPr>
            <w:r w:rsidRPr="00E43737">
              <w:t xml:space="preserve">ViiV Healthcare </w:t>
            </w:r>
            <w:r>
              <w:t>BV</w:t>
            </w:r>
            <w:r w:rsidDel="00362ABE">
              <w:rPr>
                <w:snapToGrid w:val="0"/>
                <w:color w:val="000000"/>
                <w:lang w:val="de-DE"/>
              </w:rPr>
              <w:t xml:space="preserve"> </w:t>
            </w:r>
          </w:p>
          <w:p w14:paraId="75DACEEF" w14:textId="155A0AB6" w:rsidR="009202E6" w:rsidRDefault="009202E6" w:rsidP="009202E6">
            <w:pPr>
              <w:rPr>
                <w:snapToGrid w:val="0"/>
                <w:color w:val="000000"/>
                <w:lang w:val="en-US"/>
              </w:rPr>
            </w:pPr>
            <w:r>
              <w:rPr>
                <w:lang w:val="el-GR"/>
              </w:rPr>
              <w:t>Τηλ</w:t>
            </w:r>
            <w:r>
              <w:rPr>
                <w:lang w:val="de-DE"/>
              </w:rPr>
              <w:t xml:space="preserve">: </w:t>
            </w:r>
            <w:r>
              <w:rPr>
                <w:snapToGrid w:val="0"/>
                <w:color w:val="000000"/>
                <w:lang w:val="de-DE"/>
              </w:rPr>
              <w:t xml:space="preserve">+ 357 </w:t>
            </w:r>
            <w:r w:rsidR="00D87B4B">
              <w:rPr>
                <w:color w:val="000000"/>
              </w:rPr>
              <w:t>80070017</w:t>
            </w:r>
          </w:p>
          <w:p w14:paraId="6641A287" w14:textId="3A59A8EE" w:rsidR="004748B2" w:rsidRDefault="004748B2" w:rsidP="00BE36A4">
            <w:pPr>
              <w:widowControl w:val="0"/>
              <w:rPr>
                <w:snapToGrid w:val="0"/>
                <w:color w:val="000000"/>
                <w:lang w:val="en-US"/>
              </w:rPr>
            </w:pPr>
          </w:p>
          <w:p w14:paraId="7F05110C" w14:textId="77777777" w:rsidR="00EC78B1" w:rsidRPr="00E43737" w:rsidRDefault="00EC78B1" w:rsidP="00BE36A4">
            <w:pPr>
              <w:widowControl w:val="0"/>
              <w:rPr>
                <w:szCs w:val="22"/>
                <w:lang w:val="de-DE"/>
              </w:rPr>
            </w:pPr>
          </w:p>
        </w:tc>
        <w:tc>
          <w:tcPr>
            <w:tcW w:w="3969" w:type="dxa"/>
          </w:tcPr>
          <w:p w14:paraId="006BEACE" w14:textId="77777777" w:rsidR="004748B2" w:rsidRPr="00E43737" w:rsidRDefault="004748B2" w:rsidP="00BE36A4">
            <w:pPr>
              <w:widowControl w:val="0"/>
              <w:rPr>
                <w:b/>
                <w:szCs w:val="22"/>
              </w:rPr>
            </w:pPr>
          </w:p>
          <w:p w14:paraId="471B949C" w14:textId="77777777" w:rsidR="004748B2" w:rsidRPr="00E43737" w:rsidRDefault="004748B2" w:rsidP="00BE36A4">
            <w:pPr>
              <w:widowControl w:val="0"/>
              <w:rPr>
                <w:b/>
                <w:szCs w:val="22"/>
              </w:rPr>
            </w:pPr>
            <w:r w:rsidRPr="00E43737">
              <w:rPr>
                <w:b/>
                <w:szCs w:val="22"/>
              </w:rPr>
              <w:t>Sverige</w:t>
            </w:r>
          </w:p>
          <w:p w14:paraId="08211239" w14:textId="77777777" w:rsidR="004748B2" w:rsidRPr="00E43737" w:rsidRDefault="004748B2" w:rsidP="00BE36A4">
            <w:pPr>
              <w:widowControl w:val="0"/>
              <w:rPr>
                <w:szCs w:val="22"/>
              </w:rPr>
            </w:pPr>
            <w:r w:rsidRPr="00E43737">
              <w:rPr>
                <w:snapToGrid w:val="0"/>
                <w:szCs w:val="22"/>
                <w:lang w:val="en-US"/>
              </w:rPr>
              <w:t>GlaxoSmithKline AB</w:t>
            </w:r>
          </w:p>
          <w:p w14:paraId="77C4C2B6" w14:textId="77777777" w:rsidR="004748B2" w:rsidRPr="00E43737" w:rsidRDefault="004748B2" w:rsidP="00BE36A4">
            <w:pPr>
              <w:widowControl w:val="0"/>
              <w:rPr>
                <w:szCs w:val="22"/>
              </w:rPr>
            </w:pPr>
            <w:r w:rsidRPr="00E43737">
              <w:rPr>
                <w:szCs w:val="22"/>
              </w:rPr>
              <w:t>Tel: + 46 (0)8 638 93 00</w:t>
            </w:r>
          </w:p>
          <w:p w14:paraId="526EAE30" w14:textId="297FCA6E" w:rsidR="004748B2" w:rsidRPr="00E43737" w:rsidRDefault="00FD1960" w:rsidP="00BE36A4">
            <w:pPr>
              <w:widowControl w:val="0"/>
              <w:rPr>
                <w:szCs w:val="22"/>
              </w:rPr>
            </w:pPr>
            <w:r w:rsidRPr="003E241B">
              <w:t>info.produkt@gsk.com</w:t>
            </w:r>
            <w:r w:rsidR="00E84D92" w:rsidRPr="00E43737">
              <w:rPr>
                <w:szCs w:val="22"/>
              </w:rPr>
              <w:t xml:space="preserve"> </w:t>
            </w:r>
          </w:p>
          <w:p w14:paraId="7B1D3AD4" w14:textId="77777777" w:rsidR="004748B2" w:rsidRPr="00E43737" w:rsidRDefault="004748B2" w:rsidP="00BE36A4">
            <w:pPr>
              <w:widowControl w:val="0"/>
              <w:rPr>
                <w:b/>
                <w:szCs w:val="22"/>
              </w:rPr>
            </w:pPr>
          </w:p>
        </w:tc>
      </w:tr>
      <w:tr w:rsidR="004748B2" w:rsidRPr="00E43737" w14:paraId="1D684654" w14:textId="77777777" w:rsidTr="00BE36A4">
        <w:trPr>
          <w:cantSplit/>
        </w:trPr>
        <w:tc>
          <w:tcPr>
            <w:tcW w:w="4678" w:type="dxa"/>
          </w:tcPr>
          <w:p w14:paraId="244FA606" w14:textId="77777777" w:rsidR="004748B2" w:rsidRPr="00E43737" w:rsidRDefault="004748B2" w:rsidP="00BE36A4">
            <w:pPr>
              <w:widowControl w:val="0"/>
              <w:rPr>
                <w:b/>
                <w:snapToGrid w:val="0"/>
                <w:szCs w:val="22"/>
                <w:lang w:val="en-US"/>
              </w:rPr>
            </w:pPr>
            <w:proofErr w:type="spellStart"/>
            <w:r w:rsidRPr="00E43737">
              <w:rPr>
                <w:b/>
                <w:snapToGrid w:val="0"/>
                <w:szCs w:val="22"/>
                <w:lang w:val="en-US"/>
              </w:rPr>
              <w:t>Latvija</w:t>
            </w:r>
            <w:proofErr w:type="spellEnd"/>
          </w:p>
          <w:p w14:paraId="4F716111" w14:textId="0ED6EC02" w:rsidR="00362ABE" w:rsidRDefault="0087721A" w:rsidP="00362ABE">
            <w:pPr>
              <w:spacing w:line="240" w:lineRule="auto"/>
            </w:pPr>
            <w:r w:rsidRPr="00E43737">
              <w:t xml:space="preserve">ViiV Healthcare </w:t>
            </w:r>
            <w:r>
              <w:t>BV</w:t>
            </w:r>
          </w:p>
          <w:p w14:paraId="22D1D0EE" w14:textId="6BEC3D78" w:rsidR="004748B2" w:rsidRPr="00E43737" w:rsidRDefault="004748B2" w:rsidP="00BE36A4">
            <w:pPr>
              <w:widowControl w:val="0"/>
              <w:rPr>
                <w:snapToGrid w:val="0"/>
                <w:szCs w:val="22"/>
                <w:lang w:val="en-US"/>
              </w:rPr>
            </w:pPr>
            <w:r w:rsidRPr="00E43737">
              <w:rPr>
                <w:snapToGrid w:val="0"/>
                <w:szCs w:val="22"/>
                <w:lang w:val="en-US"/>
              </w:rPr>
              <w:t xml:space="preserve">Tel: + 371 </w:t>
            </w:r>
            <w:r w:rsidR="0027697C">
              <w:rPr>
                <w:color w:val="000000"/>
              </w:rPr>
              <w:t>80205045</w:t>
            </w:r>
          </w:p>
          <w:p w14:paraId="66490DC7" w14:textId="37645595" w:rsidR="004748B2" w:rsidRPr="00E43737" w:rsidRDefault="004748B2" w:rsidP="00BE36A4">
            <w:pPr>
              <w:widowControl w:val="0"/>
              <w:rPr>
                <w:snapToGrid w:val="0"/>
                <w:color w:val="000000"/>
                <w:szCs w:val="22"/>
                <w:lang w:val="en-US"/>
              </w:rPr>
            </w:pPr>
          </w:p>
          <w:p w14:paraId="1BA28AE6" w14:textId="77777777" w:rsidR="004748B2" w:rsidRPr="00E43737" w:rsidRDefault="004748B2" w:rsidP="00BE36A4">
            <w:pPr>
              <w:widowControl w:val="0"/>
              <w:rPr>
                <w:szCs w:val="22"/>
              </w:rPr>
            </w:pPr>
          </w:p>
        </w:tc>
        <w:tc>
          <w:tcPr>
            <w:tcW w:w="3969" w:type="dxa"/>
          </w:tcPr>
          <w:p w14:paraId="45B759D8" w14:textId="21032BEB" w:rsidR="004748B2" w:rsidRPr="00E43737" w:rsidDel="00D83E73" w:rsidRDefault="004748B2" w:rsidP="00BE36A4">
            <w:pPr>
              <w:widowControl w:val="0"/>
              <w:rPr>
                <w:del w:id="127" w:author="Author"/>
                <w:b/>
                <w:szCs w:val="22"/>
              </w:rPr>
            </w:pPr>
            <w:del w:id="128" w:author="Author">
              <w:r w:rsidRPr="00E43737" w:rsidDel="00D83E73">
                <w:rPr>
                  <w:b/>
                  <w:szCs w:val="22"/>
                </w:rPr>
                <w:delText>United Kingdom</w:delText>
              </w:r>
              <w:r w:rsidR="00846A45" w:rsidDel="00D83E73">
                <w:rPr>
                  <w:b/>
                  <w:szCs w:val="22"/>
                </w:rPr>
                <w:delText xml:space="preserve"> (Northern Ireland)</w:delText>
              </w:r>
            </w:del>
          </w:p>
          <w:p w14:paraId="25FE8777" w14:textId="051BD7F4" w:rsidR="004748B2" w:rsidRPr="00E43737" w:rsidDel="00D83E73" w:rsidRDefault="004748B2" w:rsidP="00BE36A4">
            <w:pPr>
              <w:widowControl w:val="0"/>
              <w:rPr>
                <w:del w:id="129" w:author="Author"/>
                <w:snapToGrid w:val="0"/>
                <w:szCs w:val="22"/>
                <w:lang w:val="en-US"/>
              </w:rPr>
            </w:pPr>
            <w:del w:id="130" w:author="Author">
              <w:r w:rsidRPr="00E43737" w:rsidDel="00D83E73">
                <w:delText xml:space="preserve">ViiV Healthcare </w:delText>
              </w:r>
              <w:r w:rsidR="00513E85" w:rsidDel="00D83E73">
                <w:delText>BV</w:delText>
              </w:r>
            </w:del>
          </w:p>
          <w:p w14:paraId="309FAB76" w14:textId="47777E9F" w:rsidR="004748B2" w:rsidRPr="00E43737" w:rsidDel="00D83E73" w:rsidRDefault="004748B2" w:rsidP="00BE36A4">
            <w:pPr>
              <w:widowControl w:val="0"/>
              <w:rPr>
                <w:del w:id="131" w:author="Author"/>
                <w:snapToGrid w:val="0"/>
                <w:szCs w:val="22"/>
                <w:lang w:val="en-US"/>
              </w:rPr>
            </w:pPr>
            <w:del w:id="132" w:author="Author">
              <w:r w:rsidRPr="00E43737" w:rsidDel="00D83E73">
                <w:rPr>
                  <w:snapToGrid w:val="0"/>
                  <w:szCs w:val="22"/>
                  <w:lang w:val="en-US"/>
                </w:rPr>
                <w:delText>Tel: + 44 (0)800 221441</w:delText>
              </w:r>
            </w:del>
          </w:p>
          <w:p w14:paraId="78818F6D" w14:textId="3D9B4809" w:rsidR="004748B2" w:rsidRPr="00E43737" w:rsidRDefault="00FD1960" w:rsidP="00BE36A4">
            <w:pPr>
              <w:widowControl w:val="0"/>
              <w:rPr>
                <w:szCs w:val="22"/>
              </w:rPr>
            </w:pPr>
            <w:del w:id="133" w:author="Author">
              <w:r w:rsidRPr="003E241B" w:rsidDel="00D83E73">
                <w:delText>customercontactuk@gsk.com</w:delText>
              </w:r>
              <w:r w:rsidR="00E84D92" w:rsidRPr="00E43737" w:rsidDel="00D83E73">
                <w:rPr>
                  <w:szCs w:val="22"/>
                </w:rPr>
                <w:delText xml:space="preserve"> </w:delText>
              </w:r>
            </w:del>
            <w:r w:rsidR="004748B2" w:rsidRPr="00E43737">
              <w:rPr>
                <w:szCs w:val="22"/>
              </w:rPr>
              <w:t xml:space="preserve"> </w:t>
            </w:r>
          </w:p>
        </w:tc>
      </w:tr>
      <w:tr w:rsidR="004748B2" w:rsidRPr="00E43737" w14:paraId="6EC44CB1" w14:textId="77777777" w:rsidTr="00BE36A4">
        <w:trPr>
          <w:cantSplit/>
        </w:trPr>
        <w:tc>
          <w:tcPr>
            <w:tcW w:w="4678" w:type="dxa"/>
          </w:tcPr>
          <w:p w14:paraId="445ED690" w14:textId="77777777" w:rsidR="004748B2" w:rsidRPr="00E43737" w:rsidRDefault="004748B2" w:rsidP="00A23907">
            <w:pPr>
              <w:widowControl w:val="0"/>
              <w:rPr>
                <w:b/>
                <w:snapToGrid w:val="0"/>
                <w:szCs w:val="22"/>
                <w:lang w:val="en-US"/>
              </w:rPr>
            </w:pPr>
          </w:p>
        </w:tc>
        <w:tc>
          <w:tcPr>
            <w:tcW w:w="3969" w:type="dxa"/>
          </w:tcPr>
          <w:p w14:paraId="055A282F" w14:textId="77777777" w:rsidR="004748B2" w:rsidRPr="00E43737" w:rsidRDefault="004748B2" w:rsidP="00BE36A4">
            <w:pPr>
              <w:widowControl w:val="0"/>
              <w:rPr>
                <w:b/>
                <w:szCs w:val="22"/>
              </w:rPr>
            </w:pPr>
          </w:p>
        </w:tc>
      </w:tr>
    </w:tbl>
    <w:p w14:paraId="7BBF1649" w14:textId="77777777" w:rsidR="004748B2" w:rsidRPr="00E43737" w:rsidRDefault="004748B2" w:rsidP="004748B2">
      <w:pPr>
        <w:widowControl w:val="0"/>
        <w:ind w:right="-2"/>
        <w:rPr>
          <w:color w:val="000000"/>
          <w:szCs w:val="22"/>
        </w:rPr>
      </w:pPr>
    </w:p>
    <w:p w14:paraId="6CC6F59D" w14:textId="77777777" w:rsidR="004748B2" w:rsidRPr="00E43737" w:rsidRDefault="004748B2" w:rsidP="004748B2">
      <w:pPr>
        <w:widowControl w:val="0"/>
        <w:rPr>
          <w:b/>
          <w:noProof/>
          <w:szCs w:val="22"/>
        </w:rPr>
      </w:pPr>
      <w:r w:rsidRPr="00E43737">
        <w:rPr>
          <w:b/>
          <w:szCs w:val="22"/>
        </w:rPr>
        <w:t xml:space="preserve">This leaflet was </w:t>
      </w:r>
      <w:r w:rsidR="00D03B4C">
        <w:rPr>
          <w:b/>
          <w:szCs w:val="22"/>
        </w:rPr>
        <w:t>last revised</w:t>
      </w:r>
      <w:r w:rsidR="00CD438E">
        <w:rPr>
          <w:b/>
          <w:szCs w:val="22"/>
        </w:rPr>
        <w:t xml:space="preserve"> in</w:t>
      </w:r>
      <w:r w:rsidRPr="00E43737">
        <w:rPr>
          <w:b/>
          <w:szCs w:val="22"/>
        </w:rPr>
        <w:t xml:space="preserve"> {MM/YYYY}</w:t>
      </w:r>
    </w:p>
    <w:p w14:paraId="27C9750F" w14:textId="77777777" w:rsidR="004748B2" w:rsidRPr="00E43737" w:rsidRDefault="004748B2" w:rsidP="004748B2">
      <w:pPr>
        <w:widowControl w:val="0"/>
        <w:rPr>
          <w:b/>
          <w:szCs w:val="22"/>
        </w:rPr>
      </w:pPr>
    </w:p>
    <w:p w14:paraId="769C7F03" w14:textId="77777777" w:rsidR="004748B2" w:rsidRPr="00E43737" w:rsidRDefault="004748B2" w:rsidP="004748B2">
      <w:pPr>
        <w:widowControl w:val="0"/>
        <w:ind w:right="-2"/>
        <w:rPr>
          <w:color w:val="000000"/>
          <w:szCs w:val="22"/>
        </w:rPr>
      </w:pPr>
    </w:p>
    <w:p w14:paraId="6CC189A0" w14:textId="77777777" w:rsidR="004748B2" w:rsidRPr="00E43737" w:rsidRDefault="004748B2" w:rsidP="004748B2">
      <w:pPr>
        <w:widowControl w:val="0"/>
        <w:ind w:right="-2"/>
        <w:rPr>
          <w:color w:val="000000"/>
          <w:szCs w:val="22"/>
        </w:rPr>
      </w:pPr>
      <w:r w:rsidRPr="00E43737">
        <w:rPr>
          <w:iCs/>
          <w:noProof/>
          <w:szCs w:val="22"/>
        </w:rPr>
        <w:t xml:space="preserve">Detailed information on this medicine is available on the European Medicines Agency web site: </w:t>
      </w:r>
      <w:hyperlink r:id="rId11" w:history="1">
        <w:r w:rsidR="008E259D" w:rsidRPr="00E43737">
          <w:rPr>
            <w:rStyle w:val="Hyperlink"/>
            <w:rFonts w:eastAsia="MS Mincho"/>
            <w:szCs w:val="22"/>
            <w:lang w:eastAsia="ja-JP"/>
          </w:rPr>
          <w:t>http://www.ema.europa.eu</w:t>
        </w:r>
      </w:hyperlink>
    </w:p>
    <w:p w14:paraId="57C9C2EC" w14:textId="31F91B9A" w:rsidR="005A7AC1" w:rsidDel="00203F10" w:rsidRDefault="005A7AC1">
      <w:pPr>
        <w:tabs>
          <w:tab w:val="clear" w:pos="567"/>
        </w:tabs>
        <w:spacing w:line="240" w:lineRule="auto"/>
        <w:rPr>
          <w:del w:id="134" w:author="Author"/>
          <w:szCs w:val="22"/>
        </w:rPr>
      </w:pPr>
      <w:del w:id="135" w:author="Author">
        <w:r w:rsidDel="00203F10">
          <w:rPr>
            <w:szCs w:val="22"/>
          </w:rPr>
          <w:br w:type="page"/>
        </w:r>
      </w:del>
    </w:p>
    <w:p w14:paraId="3CA4B5E4" w14:textId="52F39555" w:rsidR="00800C2D" w:rsidDel="003457E7" w:rsidRDefault="00800C2D" w:rsidP="00E6458E">
      <w:pPr>
        <w:widowControl w:val="0"/>
        <w:tabs>
          <w:tab w:val="clear" w:pos="567"/>
        </w:tabs>
        <w:spacing w:line="240" w:lineRule="auto"/>
        <w:ind w:right="-1"/>
        <w:rPr>
          <w:del w:id="136" w:author="Author"/>
          <w:szCs w:val="22"/>
        </w:rPr>
      </w:pPr>
    </w:p>
    <w:p w14:paraId="3A880641" w14:textId="65B4AD87" w:rsidR="00AA7DBD" w:rsidRPr="00AA7DBD" w:rsidDel="003457E7" w:rsidRDefault="00AA7DBD" w:rsidP="003E241B">
      <w:pPr>
        <w:rPr>
          <w:del w:id="137" w:author="Author"/>
          <w:szCs w:val="22"/>
        </w:rPr>
      </w:pPr>
    </w:p>
    <w:p w14:paraId="28FD590C" w14:textId="5F71F11A" w:rsidR="00AA7DBD" w:rsidRPr="00AA7DBD" w:rsidDel="003457E7" w:rsidRDefault="00AA7DBD" w:rsidP="003E241B">
      <w:pPr>
        <w:rPr>
          <w:del w:id="138" w:author="Author"/>
          <w:szCs w:val="22"/>
        </w:rPr>
      </w:pPr>
    </w:p>
    <w:p w14:paraId="38243951" w14:textId="313B6337" w:rsidR="00AA7DBD" w:rsidRPr="00AA7DBD" w:rsidDel="003457E7" w:rsidRDefault="00AA7DBD" w:rsidP="003E241B">
      <w:pPr>
        <w:rPr>
          <w:del w:id="139" w:author="Author"/>
          <w:szCs w:val="22"/>
        </w:rPr>
      </w:pPr>
    </w:p>
    <w:p w14:paraId="03D9B9E3" w14:textId="4E59F69E" w:rsidR="00AA7DBD" w:rsidRPr="00AA7DBD" w:rsidDel="003457E7" w:rsidRDefault="00AA7DBD" w:rsidP="003E241B">
      <w:pPr>
        <w:rPr>
          <w:del w:id="140" w:author="Author"/>
          <w:szCs w:val="22"/>
        </w:rPr>
      </w:pPr>
    </w:p>
    <w:p w14:paraId="32B5A3ED" w14:textId="6C56E9BB" w:rsidR="00AA7DBD" w:rsidRPr="00AA7DBD" w:rsidDel="003457E7" w:rsidRDefault="00AA7DBD" w:rsidP="003E241B">
      <w:pPr>
        <w:rPr>
          <w:del w:id="141" w:author="Author"/>
          <w:szCs w:val="22"/>
        </w:rPr>
      </w:pPr>
    </w:p>
    <w:p w14:paraId="2DAD4D95" w14:textId="5D519F12" w:rsidR="00AA7DBD" w:rsidRPr="00AA7DBD" w:rsidDel="003457E7" w:rsidRDefault="00AA7DBD" w:rsidP="003E241B">
      <w:pPr>
        <w:rPr>
          <w:del w:id="142" w:author="Author"/>
          <w:szCs w:val="22"/>
        </w:rPr>
      </w:pPr>
    </w:p>
    <w:p w14:paraId="6CC940DB" w14:textId="1F50645C" w:rsidR="00AA7DBD" w:rsidDel="003457E7" w:rsidRDefault="00AA7DBD" w:rsidP="00AA7DBD">
      <w:pPr>
        <w:rPr>
          <w:del w:id="143" w:author="Author"/>
          <w:szCs w:val="22"/>
        </w:rPr>
      </w:pPr>
    </w:p>
    <w:p w14:paraId="73954032" w14:textId="6A26E9B2" w:rsidR="00AA7DBD" w:rsidDel="003457E7" w:rsidRDefault="00AA7DBD" w:rsidP="00AA7DBD">
      <w:pPr>
        <w:rPr>
          <w:del w:id="144" w:author="Author"/>
          <w:szCs w:val="22"/>
        </w:rPr>
      </w:pPr>
    </w:p>
    <w:p w14:paraId="1C3EA8EE" w14:textId="71E04E6B" w:rsidR="00AA7DBD" w:rsidDel="003457E7" w:rsidRDefault="00AA7DBD" w:rsidP="00AA7DBD">
      <w:pPr>
        <w:rPr>
          <w:del w:id="145" w:author="Author"/>
          <w:szCs w:val="22"/>
        </w:rPr>
      </w:pPr>
    </w:p>
    <w:p w14:paraId="14E71F79" w14:textId="452D4945" w:rsidR="00AA7DBD" w:rsidDel="003457E7" w:rsidRDefault="00AA7DBD" w:rsidP="00AA7DBD">
      <w:pPr>
        <w:rPr>
          <w:del w:id="146" w:author="Author"/>
          <w:szCs w:val="22"/>
        </w:rPr>
      </w:pPr>
    </w:p>
    <w:p w14:paraId="6C6BD407" w14:textId="7560B334" w:rsidR="00AA7DBD" w:rsidDel="003457E7" w:rsidRDefault="00AA7DBD" w:rsidP="00AA7DBD">
      <w:pPr>
        <w:rPr>
          <w:del w:id="147" w:author="Author"/>
          <w:szCs w:val="22"/>
        </w:rPr>
      </w:pPr>
    </w:p>
    <w:p w14:paraId="000E932D" w14:textId="19C7DB9D" w:rsidR="00AA7DBD" w:rsidDel="003457E7" w:rsidRDefault="00AA7DBD" w:rsidP="00AA7DBD">
      <w:pPr>
        <w:rPr>
          <w:del w:id="148" w:author="Author"/>
          <w:szCs w:val="22"/>
        </w:rPr>
      </w:pPr>
    </w:p>
    <w:p w14:paraId="7AED4D4A" w14:textId="2340C41E" w:rsidR="00AA7DBD" w:rsidDel="003457E7" w:rsidRDefault="00AA7DBD" w:rsidP="00AA7DBD">
      <w:pPr>
        <w:rPr>
          <w:del w:id="149" w:author="Author"/>
          <w:szCs w:val="22"/>
        </w:rPr>
      </w:pPr>
    </w:p>
    <w:p w14:paraId="5C55649A" w14:textId="06B08194" w:rsidR="00AA7DBD" w:rsidDel="003457E7" w:rsidRDefault="00AA7DBD" w:rsidP="00AA7DBD">
      <w:pPr>
        <w:rPr>
          <w:del w:id="150" w:author="Author"/>
          <w:szCs w:val="22"/>
        </w:rPr>
      </w:pPr>
    </w:p>
    <w:p w14:paraId="0BFB4490" w14:textId="3C67B39A" w:rsidR="00AA7DBD" w:rsidDel="003457E7" w:rsidRDefault="00AA7DBD" w:rsidP="00AA7DBD">
      <w:pPr>
        <w:rPr>
          <w:del w:id="151" w:author="Author"/>
          <w:szCs w:val="22"/>
        </w:rPr>
      </w:pPr>
    </w:p>
    <w:p w14:paraId="2A210A2A" w14:textId="7161F48F" w:rsidR="00AA7DBD" w:rsidDel="003457E7" w:rsidRDefault="00AA7DBD" w:rsidP="00AA7DBD">
      <w:pPr>
        <w:rPr>
          <w:del w:id="152" w:author="Author"/>
          <w:szCs w:val="22"/>
        </w:rPr>
      </w:pPr>
    </w:p>
    <w:p w14:paraId="572F56EC" w14:textId="55EFF514" w:rsidR="00AA7DBD" w:rsidRPr="00AA7DBD" w:rsidDel="003457E7" w:rsidRDefault="00AA7DBD" w:rsidP="003E241B">
      <w:pPr>
        <w:rPr>
          <w:del w:id="153" w:author="Author"/>
          <w:szCs w:val="22"/>
        </w:rPr>
      </w:pPr>
    </w:p>
    <w:p w14:paraId="04A84825" w14:textId="381CFACA" w:rsidR="00AA7DBD" w:rsidDel="003457E7" w:rsidRDefault="00AA7DBD" w:rsidP="00AA7DBD">
      <w:pPr>
        <w:rPr>
          <w:del w:id="154" w:author="Author"/>
          <w:szCs w:val="22"/>
        </w:rPr>
      </w:pPr>
    </w:p>
    <w:p w14:paraId="5C538A42" w14:textId="7C9ED906" w:rsidR="00AA7DBD" w:rsidRPr="004D7793" w:rsidDel="003457E7" w:rsidRDefault="00AA7DBD" w:rsidP="00AA7DBD">
      <w:pPr>
        <w:keepNext/>
        <w:tabs>
          <w:tab w:val="clear" w:pos="567"/>
        </w:tabs>
        <w:spacing w:line="240" w:lineRule="auto"/>
        <w:jc w:val="center"/>
        <w:outlineLvl w:val="2"/>
        <w:rPr>
          <w:del w:id="155" w:author="Author"/>
          <w:rFonts w:eastAsia="Verdana"/>
          <w:b/>
          <w:bCs/>
          <w:kern w:val="32"/>
          <w:szCs w:val="22"/>
          <w:lang w:eastAsia="x-none"/>
        </w:rPr>
      </w:pPr>
      <w:del w:id="156" w:author="Author">
        <w:r w:rsidDel="003457E7">
          <w:rPr>
            <w:szCs w:val="22"/>
          </w:rPr>
          <w:tab/>
        </w:r>
        <w:r w:rsidRPr="004D7793" w:rsidDel="003457E7">
          <w:rPr>
            <w:rFonts w:eastAsia="Verdana"/>
            <w:b/>
            <w:bCs/>
            <w:kern w:val="32"/>
            <w:szCs w:val="22"/>
            <w:lang w:val="x-none" w:eastAsia="x-none"/>
          </w:rPr>
          <w:delText>ANNEX I</w:delText>
        </w:r>
        <w:r w:rsidRPr="004D7793" w:rsidDel="003457E7">
          <w:rPr>
            <w:rFonts w:eastAsia="Verdana"/>
            <w:b/>
            <w:bCs/>
            <w:kern w:val="32"/>
            <w:szCs w:val="22"/>
            <w:lang w:eastAsia="x-none"/>
          </w:rPr>
          <w:delText>V</w:delText>
        </w:r>
        <w:r w:rsidDel="003457E7">
          <w:rPr>
            <w:rFonts w:eastAsia="Verdana"/>
            <w:b/>
            <w:bCs/>
            <w:kern w:val="32"/>
            <w:szCs w:val="22"/>
            <w:lang w:eastAsia="x-none"/>
          </w:rPr>
          <w:fldChar w:fldCharType="begin"/>
        </w:r>
        <w:r w:rsidDel="003457E7">
          <w:rPr>
            <w:rFonts w:eastAsia="Verdana"/>
            <w:b/>
            <w:bCs/>
            <w:kern w:val="32"/>
            <w:szCs w:val="22"/>
            <w:lang w:eastAsia="x-none"/>
          </w:rPr>
          <w:delInstrText xml:space="preserve"> DOCVARIABLE VAULT_ND_802dd47d-55f9-4abf-9407-915823d5724b \* MERGEFORMAT </w:delInstrText>
        </w:r>
        <w:r w:rsidDel="003457E7">
          <w:rPr>
            <w:rFonts w:eastAsia="Verdana"/>
            <w:b/>
            <w:bCs/>
            <w:kern w:val="32"/>
            <w:szCs w:val="22"/>
            <w:lang w:eastAsia="x-none"/>
          </w:rPr>
          <w:fldChar w:fldCharType="separate"/>
        </w:r>
        <w:r w:rsidDel="003457E7">
          <w:rPr>
            <w:rFonts w:eastAsia="Verdana"/>
            <w:b/>
            <w:bCs/>
            <w:kern w:val="32"/>
            <w:szCs w:val="22"/>
            <w:lang w:eastAsia="x-none"/>
          </w:rPr>
          <w:delText xml:space="preserve"> </w:delText>
        </w:r>
        <w:r w:rsidDel="003457E7">
          <w:rPr>
            <w:rFonts w:eastAsia="Verdana"/>
            <w:b/>
            <w:bCs/>
            <w:kern w:val="32"/>
            <w:szCs w:val="22"/>
            <w:lang w:eastAsia="x-none"/>
          </w:rPr>
          <w:fldChar w:fldCharType="end"/>
        </w:r>
      </w:del>
    </w:p>
    <w:p w14:paraId="0BEBDB79" w14:textId="74F8C21F" w:rsidR="00AA7DBD" w:rsidRPr="004D7793" w:rsidDel="003457E7" w:rsidRDefault="00AA7DBD" w:rsidP="00AA7DBD">
      <w:pPr>
        <w:tabs>
          <w:tab w:val="clear" w:pos="567"/>
        </w:tabs>
        <w:spacing w:line="240" w:lineRule="auto"/>
        <w:rPr>
          <w:del w:id="157" w:author="Author"/>
          <w:rFonts w:eastAsia="Verdana"/>
          <w:szCs w:val="22"/>
          <w:lang w:eastAsia="x-none"/>
        </w:rPr>
      </w:pPr>
    </w:p>
    <w:p w14:paraId="724F6E19" w14:textId="623C7909" w:rsidR="00AA7DBD" w:rsidRPr="004D7793" w:rsidDel="003457E7" w:rsidRDefault="00AA7DBD" w:rsidP="00AA7DBD">
      <w:pPr>
        <w:keepNext/>
        <w:tabs>
          <w:tab w:val="clear" w:pos="567"/>
        </w:tabs>
        <w:spacing w:line="240" w:lineRule="auto"/>
        <w:jc w:val="center"/>
        <w:outlineLvl w:val="2"/>
        <w:rPr>
          <w:del w:id="158" w:author="Author"/>
          <w:rFonts w:eastAsia="Verdana"/>
          <w:b/>
          <w:bCs/>
          <w:kern w:val="32"/>
          <w:szCs w:val="22"/>
          <w:lang w:eastAsia="x-none"/>
        </w:rPr>
      </w:pPr>
      <w:del w:id="159" w:author="Author">
        <w:r w:rsidRPr="004D7793" w:rsidDel="003457E7">
          <w:rPr>
            <w:rFonts w:eastAsia="Verdana"/>
            <w:b/>
            <w:bCs/>
            <w:kern w:val="32"/>
            <w:szCs w:val="22"/>
            <w:lang w:val="x-none" w:eastAsia="x-none"/>
          </w:rPr>
          <w:delText xml:space="preserve">SCIENTIFIC CONCLUSIONS AND GROUNDS FOR </w:delText>
        </w:r>
        <w:r w:rsidRPr="004D7793" w:rsidDel="003457E7">
          <w:rPr>
            <w:rFonts w:eastAsia="Verdana"/>
            <w:b/>
            <w:bCs/>
            <w:kern w:val="32"/>
            <w:szCs w:val="22"/>
            <w:lang w:eastAsia="x-none"/>
          </w:rPr>
          <w:delText xml:space="preserve">THE </w:delText>
        </w:r>
        <w:r w:rsidRPr="004D7793" w:rsidDel="003457E7">
          <w:rPr>
            <w:rFonts w:eastAsia="Verdana"/>
            <w:b/>
            <w:bCs/>
            <w:kern w:val="32"/>
            <w:szCs w:val="22"/>
            <w:lang w:val="x-none" w:eastAsia="x-none"/>
          </w:rPr>
          <w:delText>VARIATION TO THE TERMS</w:delText>
        </w:r>
        <w:r w:rsidDel="003457E7">
          <w:rPr>
            <w:rFonts w:eastAsia="Verdana"/>
            <w:b/>
            <w:bCs/>
            <w:kern w:val="32"/>
            <w:szCs w:val="22"/>
            <w:lang w:val="x-none" w:eastAsia="x-none"/>
          </w:rPr>
          <w:fldChar w:fldCharType="begin"/>
        </w:r>
        <w:r w:rsidDel="003457E7">
          <w:rPr>
            <w:rFonts w:eastAsia="Verdana"/>
            <w:b/>
            <w:bCs/>
            <w:kern w:val="32"/>
            <w:szCs w:val="22"/>
            <w:lang w:val="x-none" w:eastAsia="x-none"/>
          </w:rPr>
          <w:delInstrText xml:space="preserve"> DOCVARIABLE VAULT_ND_add449b7-b304-42f5-a244-5977adcd7cff \* MERGEFORMAT </w:delInstrText>
        </w:r>
        <w:r w:rsidDel="003457E7">
          <w:rPr>
            <w:rFonts w:eastAsia="Verdana"/>
            <w:b/>
            <w:bCs/>
            <w:kern w:val="32"/>
            <w:szCs w:val="22"/>
            <w:lang w:val="x-none" w:eastAsia="x-none"/>
          </w:rPr>
          <w:fldChar w:fldCharType="separate"/>
        </w:r>
        <w:r w:rsidDel="003457E7">
          <w:rPr>
            <w:rFonts w:eastAsia="Verdana"/>
            <w:b/>
            <w:bCs/>
            <w:kern w:val="32"/>
            <w:szCs w:val="22"/>
            <w:lang w:val="x-none" w:eastAsia="x-none"/>
          </w:rPr>
          <w:delText xml:space="preserve"> </w:delText>
        </w:r>
        <w:r w:rsidDel="003457E7">
          <w:rPr>
            <w:rFonts w:eastAsia="Verdana"/>
            <w:b/>
            <w:bCs/>
            <w:kern w:val="32"/>
            <w:szCs w:val="22"/>
            <w:lang w:val="x-none" w:eastAsia="x-none"/>
          </w:rPr>
          <w:fldChar w:fldCharType="end"/>
        </w:r>
      </w:del>
    </w:p>
    <w:p w14:paraId="6C3F9750" w14:textId="52357D57" w:rsidR="00AA7DBD" w:rsidRPr="00605334" w:rsidDel="003457E7" w:rsidRDefault="00AA7DBD" w:rsidP="00AA7DBD">
      <w:pPr>
        <w:keepNext/>
        <w:tabs>
          <w:tab w:val="clear" w:pos="567"/>
        </w:tabs>
        <w:spacing w:line="240" w:lineRule="auto"/>
        <w:jc w:val="center"/>
        <w:outlineLvl w:val="2"/>
        <w:rPr>
          <w:del w:id="160" w:author="Author"/>
          <w:rFonts w:eastAsia="Verdana"/>
          <w:b/>
          <w:bCs/>
          <w:kern w:val="32"/>
          <w:szCs w:val="22"/>
          <w:lang w:eastAsia="x-none"/>
        </w:rPr>
      </w:pPr>
      <w:del w:id="161" w:author="Author">
        <w:r w:rsidRPr="004D7793" w:rsidDel="003457E7">
          <w:rPr>
            <w:rFonts w:eastAsia="Verdana"/>
            <w:b/>
            <w:bCs/>
            <w:kern w:val="32"/>
            <w:szCs w:val="22"/>
            <w:lang w:val="x-none" w:eastAsia="x-none"/>
          </w:rPr>
          <w:delText>OF THE MARKETING AUTHORISATION</w:delText>
        </w:r>
        <w:r w:rsidDel="003457E7">
          <w:rPr>
            <w:rFonts w:eastAsia="Verdana"/>
            <w:b/>
            <w:bCs/>
            <w:kern w:val="32"/>
            <w:szCs w:val="22"/>
            <w:lang w:eastAsia="x-none"/>
          </w:rPr>
          <w:delText>(S)</w:delText>
        </w:r>
        <w:r w:rsidDel="003457E7">
          <w:rPr>
            <w:rFonts w:eastAsia="Verdana"/>
            <w:b/>
            <w:bCs/>
            <w:kern w:val="32"/>
            <w:szCs w:val="22"/>
            <w:lang w:eastAsia="x-none"/>
          </w:rPr>
          <w:fldChar w:fldCharType="begin"/>
        </w:r>
        <w:r w:rsidDel="003457E7">
          <w:rPr>
            <w:rFonts w:eastAsia="Verdana"/>
            <w:b/>
            <w:bCs/>
            <w:kern w:val="32"/>
            <w:szCs w:val="22"/>
            <w:lang w:eastAsia="x-none"/>
          </w:rPr>
          <w:delInstrText xml:space="preserve"> DOCVARIABLE VAULT_ND_6ed6b704-5128-435e-bd22-6d76ec819d99 \* MERGEFORMAT </w:delInstrText>
        </w:r>
        <w:r w:rsidDel="003457E7">
          <w:rPr>
            <w:rFonts w:eastAsia="Verdana"/>
            <w:b/>
            <w:bCs/>
            <w:kern w:val="32"/>
            <w:szCs w:val="22"/>
            <w:lang w:eastAsia="x-none"/>
          </w:rPr>
          <w:fldChar w:fldCharType="separate"/>
        </w:r>
        <w:r w:rsidDel="003457E7">
          <w:rPr>
            <w:rFonts w:eastAsia="Verdana"/>
            <w:b/>
            <w:bCs/>
            <w:kern w:val="32"/>
            <w:szCs w:val="22"/>
            <w:lang w:eastAsia="x-none"/>
          </w:rPr>
          <w:delText xml:space="preserve"> </w:delText>
        </w:r>
        <w:r w:rsidDel="003457E7">
          <w:rPr>
            <w:rFonts w:eastAsia="Verdana"/>
            <w:b/>
            <w:bCs/>
            <w:kern w:val="32"/>
            <w:szCs w:val="22"/>
            <w:lang w:eastAsia="x-none"/>
          </w:rPr>
          <w:fldChar w:fldCharType="end"/>
        </w:r>
      </w:del>
    </w:p>
    <w:p w14:paraId="42DA1C37" w14:textId="691646BF" w:rsidR="00AA7DBD" w:rsidDel="003457E7" w:rsidRDefault="00AA7DBD" w:rsidP="00AA7DBD">
      <w:pPr>
        <w:tabs>
          <w:tab w:val="clear" w:pos="567"/>
          <w:tab w:val="left" w:pos="3210"/>
        </w:tabs>
        <w:rPr>
          <w:del w:id="162" w:author="Author"/>
          <w:szCs w:val="22"/>
        </w:rPr>
      </w:pPr>
    </w:p>
    <w:p w14:paraId="5D8C3EE7" w14:textId="16A50CEB" w:rsidR="00AA7DBD" w:rsidDel="003457E7" w:rsidRDefault="00AA7DBD" w:rsidP="00AA7DBD">
      <w:pPr>
        <w:tabs>
          <w:tab w:val="clear" w:pos="567"/>
          <w:tab w:val="left" w:pos="3210"/>
        </w:tabs>
        <w:rPr>
          <w:del w:id="163" w:author="Author"/>
          <w:szCs w:val="22"/>
        </w:rPr>
      </w:pPr>
    </w:p>
    <w:p w14:paraId="2B608ED3" w14:textId="2EA3FA6B" w:rsidR="00AA7DBD" w:rsidDel="003457E7" w:rsidRDefault="00AA7DBD">
      <w:pPr>
        <w:tabs>
          <w:tab w:val="clear" w:pos="567"/>
        </w:tabs>
        <w:spacing w:line="240" w:lineRule="auto"/>
        <w:rPr>
          <w:del w:id="164" w:author="Author"/>
          <w:szCs w:val="22"/>
        </w:rPr>
      </w:pPr>
      <w:del w:id="165" w:author="Author">
        <w:r w:rsidDel="003457E7">
          <w:rPr>
            <w:szCs w:val="22"/>
          </w:rPr>
          <w:br w:type="page"/>
        </w:r>
      </w:del>
    </w:p>
    <w:p w14:paraId="3692E15D" w14:textId="704495A7" w:rsidR="00025CBC" w:rsidDel="003457E7" w:rsidRDefault="00025CBC" w:rsidP="00025CBC">
      <w:pPr>
        <w:keepNext/>
        <w:widowControl w:val="0"/>
        <w:autoSpaceDE w:val="0"/>
        <w:autoSpaceDN w:val="0"/>
        <w:adjustRightInd w:val="0"/>
        <w:spacing w:before="280" w:after="220"/>
        <w:ind w:left="127" w:right="120"/>
        <w:rPr>
          <w:del w:id="166" w:author="Author"/>
          <w:rFonts w:cs="Verdana"/>
          <w:b/>
          <w:bCs/>
          <w:color w:val="000000"/>
          <w:sz w:val="18"/>
        </w:rPr>
      </w:pPr>
      <w:del w:id="167" w:author="Author">
        <w:r w:rsidDel="003457E7">
          <w:rPr>
            <w:rFonts w:cs="Verdana"/>
            <w:b/>
            <w:bCs/>
            <w:color w:val="000000"/>
          </w:rPr>
          <w:delText>Scientific conclusions</w:delText>
        </w:r>
      </w:del>
    </w:p>
    <w:p w14:paraId="3BDC6B80" w14:textId="0CB44AAE" w:rsidR="00025CBC" w:rsidDel="003457E7" w:rsidRDefault="00025CBC" w:rsidP="00025CBC">
      <w:pPr>
        <w:widowControl w:val="0"/>
        <w:autoSpaceDE w:val="0"/>
        <w:autoSpaceDN w:val="0"/>
        <w:adjustRightInd w:val="0"/>
        <w:spacing w:after="140" w:line="280" w:lineRule="atLeast"/>
        <w:ind w:left="127" w:right="120"/>
        <w:rPr>
          <w:del w:id="168" w:author="Author"/>
          <w:rFonts w:cs="Verdana"/>
          <w:color w:val="000000"/>
        </w:rPr>
      </w:pPr>
      <w:del w:id="169" w:author="Author">
        <w:r w:rsidDel="003457E7">
          <w:rPr>
            <w:rFonts w:cs="Verdana"/>
            <w:color w:val="000000"/>
          </w:rPr>
          <w:delText xml:space="preserve">Taking into account the PRAC Assessment Report on the PSUR(s) for abacavir / lamivudine, the scientific conclusions of PRAC are as follows: </w:delText>
        </w:r>
      </w:del>
    </w:p>
    <w:p w14:paraId="1214E89E" w14:textId="105FF2E5" w:rsidR="00025CBC" w:rsidDel="003457E7" w:rsidRDefault="00025CBC" w:rsidP="00025CBC">
      <w:pPr>
        <w:widowControl w:val="0"/>
        <w:autoSpaceDE w:val="0"/>
        <w:autoSpaceDN w:val="0"/>
        <w:adjustRightInd w:val="0"/>
        <w:spacing w:after="140" w:line="280" w:lineRule="atLeast"/>
        <w:ind w:left="127"/>
        <w:jc w:val="both"/>
        <w:rPr>
          <w:del w:id="170" w:author="Author"/>
          <w:rFonts w:cs="Verdana"/>
          <w:color w:val="000000"/>
        </w:rPr>
      </w:pPr>
      <w:del w:id="171" w:author="Author">
        <w:r w:rsidDel="003457E7">
          <w:rPr>
            <w:rFonts w:cs="Verdana"/>
            <w:color w:val="000000"/>
          </w:rPr>
          <w:delText xml:space="preserve">In view of available data on </w:delText>
        </w:r>
        <w:r w:rsidDel="003457E7">
          <w:rPr>
            <w:rFonts w:cs="Calibri"/>
            <w:color w:val="000000"/>
            <w:lang w:eastAsia="fr-BE"/>
          </w:rPr>
          <w:delText xml:space="preserve">cardiovascular events from the literature regarding abacavir, including a plausible mechanism of action, </w:delText>
        </w:r>
        <w:r w:rsidDel="003457E7">
          <w:rPr>
            <w:rFonts w:cs="Verdana"/>
            <w:color w:val="000000"/>
          </w:rPr>
          <w:delText xml:space="preserve">the </w:delText>
        </w:r>
        <w:r w:rsidDel="003457E7">
          <w:rPr>
            <w:rFonts w:cs="Calibri"/>
            <w:color w:val="000000"/>
            <w:lang w:eastAsia="fr-BE"/>
          </w:rPr>
          <w:delText xml:space="preserve">PRAC considers that the warnings and precautions for use of products containing abacavir need to be revised to adequately reflect the current level of information on cardiovascular events and, in line with the current therapeutic guidelines, that a recommendation discouraging the use of abacavir containing products in patients with high cardiovascular risk should also be included in the product information. </w:delText>
        </w:r>
        <w:r w:rsidDel="003457E7">
          <w:rPr>
            <w:rFonts w:cs="Verdana"/>
            <w:color w:val="000000"/>
          </w:rPr>
          <w:delText>The PRAC concluded that the product information of products containing abacavir/ lamivudine should be amended accordingly.</w:delText>
        </w:r>
      </w:del>
    </w:p>
    <w:p w14:paraId="472CA414" w14:textId="38611ECC" w:rsidR="00025CBC" w:rsidDel="003457E7" w:rsidRDefault="00025CBC" w:rsidP="00025CBC">
      <w:pPr>
        <w:widowControl w:val="0"/>
        <w:autoSpaceDE w:val="0"/>
        <w:autoSpaceDN w:val="0"/>
        <w:adjustRightInd w:val="0"/>
        <w:spacing w:line="280" w:lineRule="atLeast"/>
        <w:ind w:left="127" w:right="120"/>
        <w:rPr>
          <w:del w:id="172" w:author="Author"/>
          <w:rFonts w:cs="Verdana"/>
          <w:color w:val="000000"/>
        </w:rPr>
      </w:pPr>
      <w:del w:id="173" w:author="Author">
        <w:r w:rsidDel="003457E7">
          <w:rPr>
            <w:rFonts w:cs="Verdana"/>
            <w:color w:val="000000"/>
          </w:rPr>
          <w:delText>Having reviewed the PRAC recommendation, the CHMP agrees with the PRAC overall conclusions and grounds for recommendation.</w:delText>
        </w:r>
      </w:del>
    </w:p>
    <w:p w14:paraId="169F7354" w14:textId="44E0CD38" w:rsidR="00025CBC" w:rsidDel="003457E7" w:rsidRDefault="00025CBC" w:rsidP="00025CBC">
      <w:pPr>
        <w:keepNext/>
        <w:widowControl w:val="0"/>
        <w:autoSpaceDE w:val="0"/>
        <w:autoSpaceDN w:val="0"/>
        <w:adjustRightInd w:val="0"/>
        <w:spacing w:before="280" w:after="220"/>
        <w:ind w:left="127" w:right="120"/>
        <w:rPr>
          <w:del w:id="174" w:author="Author"/>
          <w:rFonts w:cs="Verdana"/>
          <w:b/>
          <w:bCs/>
          <w:color w:val="000000"/>
        </w:rPr>
      </w:pPr>
      <w:del w:id="175" w:author="Author">
        <w:r w:rsidDel="003457E7">
          <w:rPr>
            <w:rFonts w:cs="Verdana"/>
            <w:b/>
            <w:bCs/>
            <w:color w:val="000000"/>
          </w:rPr>
          <w:delText>Grounds for the variation to the terms of the marketing authorisation(s)</w:delText>
        </w:r>
      </w:del>
    </w:p>
    <w:p w14:paraId="7E180BBE" w14:textId="152A621F" w:rsidR="00025CBC" w:rsidDel="003457E7" w:rsidRDefault="00025CBC" w:rsidP="00025CBC">
      <w:pPr>
        <w:widowControl w:val="0"/>
        <w:autoSpaceDE w:val="0"/>
        <w:autoSpaceDN w:val="0"/>
        <w:adjustRightInd w:val="0"/>
        <w:spacing w:after="140" w:line="280" w:lineRule="atLeast"/>
        <w:ind w:left="127" w:right="120"/>
        <w:rPr>
          <w:del w:id="176" w:author="Author"/>
          <w:rFonts w:cs="Verdana"/>
          <w:color w:val="000000"/>
        </w:rPr>
      </w:pPr>
      <w:del w:id="177" w:author="Author">
        <w:r w:rsidDel="003457E7">
          <w:rPr>
            <w:rFonts w:cs="Verdana"/>
            <w:color w:val="000000"/>
          </w:rPr>
          <w:delText>On the basis of the scientific conclusions for abacavir / lamivudine the CHMP is of the opinion that the benefit-risk balance of the medicinal product(s) containing abacavir / lamivudine is unchanged subject to the proposed changes to the product information</w:delText>
        </w:r>
      </w:del>
    </w:p>
    <w:p w14:paraId="48F92F1C" w14:textId="072DA2E8" w:rsidR="00B4022C" w:rsidDel="003457E7" w:rsidRDefault="002551E2" w:rsidP="00B4022C">
      <w:pPr>
        <w:widowControl w:val="0"/>
        <w:autoSpaceDE w:val="0"/>
        <w:autoSpaceDN w:val="0"/>
        <w:adjustRightInd w:val="0"/>
        <w:spacing w:after="140" w:line="280" w:lineRule="atLeast"/>
        <w:jc w:val="both"/>
        <w:rPr>
          <w:del w:id="178" w:author="Author"/>
          <w:rFonts w:cs="Verdana"/>
          <w:color w:val="000000"/>
          <w:sz w:val="18"/>
        </w:rPr>
      </w:pPr>
      <w:del w:id="179" w:author="Author">
        <w:r w:rsidDel="003457E7">
          <w:rPr>
            <w:rFonts w:cs="Verdana"/>
            <w:color w:val="000000"/>
          </w:rPr>
          <w:delText xml:space="preserve">  </w:delText>
        </w:r>
        <w:r w:rsidR="00025CBC" w:rsidDel="003457E7">
          <w:rPr>
            <w:rFonts w:cs="Verdana"/>
            <w:color w:val="000000"/>
          </w:rPr>
          <w:delText>The CHMP recommends that the terms of the marketing authorisation(s) should be varied.</w:delText>
        </w:r>
      </w:del>
    </w:p>
    <w:p w14:paraId="1A912B01" w14:textId="7CCF5054" w:rsidR="00B4022C" w:rsidRPr="004D7793" w:rsidDel="003457E7" w:rsidRDefault="00B4022C" w:rsidP="00B4022C">
      <w:pPr>
        <w:tabs>
          <w:tab w:val="clear" w:pos="567"/>
        </w:tabs>
        <w:spacing w:line="240" w:lineRule="auto"/>
        <w:rPr>
          <w:del w:id="180" w:author="Author"/>
          <w:rFonts w:eastAsia="Verdana"/>
          <w:szCs w:val="22"/>
          <w:lang w:eastAsia="x-none"/>
        </w:rPr>
      </w:pPr>
    </w:p>
    <w:p w14:paraId="4E2B7312" w14:textId="3849B39B" w:rsidR="00B4022C" w:rsidRPr="004D7793" w:rsidDel="003457E7" w:rsidRDefault="00B4022C" w:rsidP="00B4022C">
      <w:pPr>
        <w:tabs>
          <w:tab w:val="clear" w:pos="567"/>
        </w:tabs>
        <w:spacing w:line="240" w:lineRule="auto"/>
        <w:rPr>
          <w:del w:id="181" w:author="Author"/>
          <w:rFonts w:eastAsia="Verdana"/>
          <w:b/>
          <w:szCs w:val="22"/>
          <w:lang w:eastAsia="x-none"/>
        </w:rPr>
      </w:pPr>
    </w:p>
    <w:p w14:paraId="5A9EB1C7" w14:textId="77777777" w:rsidR="00AA7DBD" w:rsidRPr="00AA7DBD" w:rsidRDefault="00AA7DBD" w:rsidP="007D0A8B">
      <w:pPr>
        <w:tabs>
          <w:tab w:val="clear" w:pos="567"/>
        </w:tabs>
        <w:spacing w:line="240" w:lineRule="auto"/>
        <w:rPr>
          <w:szCs w:val="22"/>
        </w:rPr>
      </w:pPr>
    </w:p>
    <w:sectPr w:rsidR="00AA7DBD" w:rsidRPr="00AA7DBD" w:rsidSect="00276DE6">
      <w:footerReference w:type="default" r:id="rId12"/>
      <w:endnotePr>
        <w:numFmt w:val="decimal"/>
      </w:endnotePr>
      <w:pgSz w:w="11907" w:h="16840" w:code="9"/>
      <w:pgMar w:top="1134" w:right="1347" w:bottom="1134" w:left="1418" w:header="737" w:footer="737"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D88D16" w14:textId="77777777" w:rsidR="00BF1F3F" w:rsidRDefault="00BF1F3F">
      <w:r>
        <w:separator/>
      </w:r>
    </w:p>
  </w:endnote>
  <w:endnote w:type="continuationSeparator" w:id="0">
    <w:p w14:paraId="61AA4077" w14:textId="77777777" w:rsidR="00BF1F3F" w:rsidRDefault="00BF1F3F">
      <w:r>
        <w:continuationSeparator/>
      </w:r>
    </w:p>
  </w:endnote>
  <w:endnote w:type="continuationNotice" w:id="1">
    <w:p w14:paraId="254BDDFF" w14:textId="77777777" w:rsidR="00BF1F3F" w:rsidRDefault="00BF1F3F">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Helvetica">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Palatino">
    <w:altName w:val="Book Antiqua"/>
    <w:charset w:val="00"/>
    <w:family w:val="roman"/>
    <w:pitch w:val="variable"/>
    <w:sig w:usb0="00000003" w:usb1="00000000" w:usb2="00000000" w:usb3="00000000" w:csb0="00000001"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 w:name="TimesNewRoman">
    <w:altName w:val="Times New Roman"/>
    <w:panose1 w:val="00000000000000000000"/>
    <w:charset w:val="00"/>
    <w:family w:val="roman"/>
    <w:notTrueType/>
    <w:pitch w:val="default"/>
    <w:sig w:usb0="00000003" w:usb1="00000000" w:usb2="00000000" w:usb3="00000000" w:csb0="00000001"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Mincho">
    <w:altName w:val="ＭＳ 明朝"/>
    <w:panose1 w:val="020206090402050803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Angsana New">
    <w:panose1 w:val="02020603050405020304"/>
    <w:charset w:val="DE"/>
    <w:family w:val="roman"/>
    <w:pitch w:val="variable"/>
    <w:sig w:usb0="81000003" w:usb1="00000000" w:usb2="00000000" w:usb3="00000000" w:csb0="00010001" w:csb1="00000000"/>
  </w:font>
  <w:font w:name="Cordia New">
    <w:panose1 w:val="020B0304020202020204"/>
    <w:charset w:val="DE"/>
    <w:family w:val="swiss"/>
    <w:pitch w:val="variable"/>
    <w:sig w:usb0="81000003" w:usb1="00000000" w:usb2="00000000" w:usb3="00000000" w:csb0="0001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49B924" w14:textId="77777777" w:rsidR="00A53B93" w:rsidRDefault="00A53B93">
    <w:pPr>
      <w:pStyle w:val="Footer"/>
      <w:jc w:val="center"/>
    </w:pPr>
    <w:r>
      <w:rPr>
        <w:rStyle w:val="PageNumber"/>
      </w:rPr>
      <w:fldChar w:fldCharType="begin"/>
    </w:r>
    <w:r>
      <w:rPr>
        <w:rStyle w:val="PageNumber"/>
      </w:rPr>
      <w:instrText xml:space="preserve"> PAGE </w:instrText>
    </w:r>
    <w:r>
      <w:rPr>
        <w:rStyle w:val="PageNumber"/>
      </w:rPr>
      <w:fldChar w:fldCharType="separate"/>
    </w:r>
    <w:r>
      <w:rPr>
        <w:rStyle w:val="PageNumber"/>
        <w:noProof/>
      </w:rPr>
      <w:t>49</w:t>
    </w:r>
    <w:r>
      <w:rPr>
        <w:rStyle w:val="PageNumber"/>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BECED3C" w14:textId="77777777" w:rsidR="00BF1F3F" w:rsidRDefault="00BF1F3F">
      <w:r>
        <w:separator/>
      </w:r>
    </w:p>
  </w:footnote>
  <w:footnote w:type="continuationSeparator" w:id="0">
    <w:p w14:paraId="1A9BB349" w14:textId="77777777" w:rsidR="00BF1F3F" w:rsidRDefault="00BF1F3F">
      <w:r>
        <w:continuationSeparator/>
      </w:r>
    </w:p>
  </w:footnote>
  <w:footnote w:type="continuationNotice" w:id="1">
    <w:p w14:paraId="5D109FE3" w14:textId="77777777" w:rsidR="00BF1F3F" w:rsidRDefault="00BF1F3F">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F424B"/>
    <w:multiLevelType w:val="singleLevel"/>
    <w:tmpl w:val="04090055"/>
    <w:lvl w:ilvl="0">
      <w:start w:val="1"/>
      <w:numFmt w:val="decimal"/>
      <w:pStyle w:val="ListNumber5"/>
      <w:lvlText w:val="%1."/>
      <w:lvlJc w:val="left"/>
      <w:pPr>
        <w:ind w:left="0" w:firstLine="0"/>
      </w:pPr>
      <w:rPr>
        <w:rFonts w:ascii="Times New Roman" w:hAnsi="Times New Roman" w:hint="default"/>
      </w:rPr>
    </w:lvl>
  </w:abstractNum>
  <w:abstractNum w:abstractNumId="1" w15:restartNumberingAfterBreak="0">
    <w:nsid w:val="010B3B21"/>
    <w:multiLevelType w:val="hybridMultilevel"/>
    <w:tmpl w:val="2CCE3892"/>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02924FF6"/>
    <w:multiLevelType w:val="hybridMultilevel"/>
    <w:tmpl w:val="93744100"/>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070753B3"/>
    <w:multiLevelType w:val="hybridMultilevel"/>
    <w:tmpl w:val="6BCE500C"/>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4" w15:restartNumberingAfterBreak="0">
    <w:nsid w:val="07B2605B"/>
    <w:multiLevelType w:val="singleLevel"/>
    <w:tmpl w:val="8E74698A"/>
    <w:lvl w:ilvl="0">
      <w:start w:val="4"/>
      <w:numFmt w:val="bullet"/>
      <w:lvlText w:val="-"/>
      <w:lvlJc w:val="left"/>
      <w:pPr>
        <w:tabs>
          <w:tab w:val="num" w:pos="567"/>
        </w:tabs>
        <w:ind w:left="567" w:hanging="567"/>
      </w:pPr>
    </w:lvl>
  </w:abstractNum>
  <w:abstractNum w:abstractNumId="5" w15:restartNumberingAfterBreak="0">
    <w:nsid w:val="0E3D59A9"/>
    <w:multiLevelType w:val="hybridMultilevel"/>
    <w:tmpl w:val="002251CA"/>
    <w:lvl w:ilvl="0" w:tplc="2E3E65CC">
      <w:start w:val="1"/>
      <w:numFmt w:val="bullet"/>
      <w:lvlText w:val=""/>
      <w:lvlJc w:val="left"/>
      <w:pPr>
        <w:ind w:left="720" w:hanging="360"/>
      </w:pPr>
      <w:rPr>
        <w:rFonts w:ascii="Symbol" w:hAnsi="Symbol" w:hint="default"/>
        <w:strike w:val="0"/>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0F4E5AC4"/>
    <w:multiLevelType w:val="singleLevel"/>
    <w:tmpl w:val="62E445DA"/>
    <w:lvl w:ilvl="0">
      <w:start w:val="1"/>
      <w:numFmt w:val="decimal"/>
      <w:pStyle w:val="listnum"/>
      <w:lvlText w:val="%1."/>
      <w:lvlJc w:val="left"/>
      <w:pPr>
        <w:tabs>
          <w:tab w:val="num" w:pos="432"/>
        </w:tabs>
        <w:ind w:left="432" w:hanging="432"/>
      </w:pPr>
      <w:rPr>
        <w:rFonts w:hint="default"/>
      </w:rPr>
    </w:lvl>
  </w:abstractNum>
  <w:abstractNum w:abstractNumId="7" w15:restartNumberingAfterBreak="0">
    <w:nsid w:val="16225748"/>
    <w:multiLevelType w:val="hybridMultilevel"/>
    <w:tmpl w:val="1BBC3D30"/>
    <w:lvl w:ilvl="0" w:tplc="08090001">
      <w:start w:val="1"/>
      <w:numFmt w:val="bullet"/>
      <w:lvlText w:val=""/>
      <w:lvlJc w:val="left"/>
      <w:pPr>
        <w:ind w:left="360" w:hanging="360"/>
      </w:pPr>
      <w:rPr>
        <w:rFonts w:ascii="Symbol" w:hAnsi="Symbol" w:hint="default"/>
      </w:rPr>
    </w:lvl>
    <w:lvl w:ilvl="1" w:tplc="08090001">
      <w:start w:val="1"/>
      <w:numFmt w:val="bullet"/>
      <w:lvlText w:val=""/>
      <w:lvlJc w:val="left"/>
      <w:pPr>
        <w:ind w:left="1080" w:hanging="360"/>
      </w:pPr>
      <w:rPr>
        <w:rFonts w:ascii="Symbol" w:hAnsi="Symbol"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8" w15:restartNumberingAfterBreak="0">
    <w:nsid w:val="17001859"/>
    <w:multiLevelType w:val="singleLevel"/>
    <w:tmpl w:val="04090001"/>
    <w:lvl w:ilvl="0">
      <w:start w:val="1"/>
      <w:numFmt w:val="bullet"/>
      <w:lvlText w:val=""/>
      <w:lvlJc w:val="left"/>
      <w:pPr>
        <w:tabs>
          <w:tab w:val="num" w:pos="720"/>
        </w:tabs>
        <w:ind w:left="720" w:hanging="360"/>
      </w:pPr>
      <w:rPr>
        <w:rFonts w:ascii="Symbol" w:hAnsi="Symbol" w:hint="default"/>
      </w:rPr>
    </w:lvl>
  </w:abstractNum>
  <w:abstractNum w:abstractNumId="9" w15:restartNumberingAfterBreak="0">
    <w:nsid w:val="189135CF"/>
    <w:multiLevelType w:val="hybridMultilevel"/>
    <w:tmpl w:val="F0E6346E"/>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1AE624C4"/>
    <w:multiLevelType w:val="hybridMultilevel"/>
    <w:tmpl w:val="6ABE6964"/>
    <w:lvl w:ilvl="0" w:tplc="40090001">
      <w:start w:val="1"/>
      <w:numFmt w:val="bullet"/>
      <w:lvlText w:val=""/>
      <w:lvlJc w:val="left"/>
      <w:pPr>
        <w:ind w:left="360" w:hanging="360"/>
      </w:pPr>
      <w:rPr>
        <w:rFonts w:ascii="Symbol" w:hAnsi="Symbol" w:hint="default"/>
      </w:rPr>
    </w:lvl>
    <w:lvl w:ilvl="1" w:tplc="40090003" w:tentative="1">
      <w:start w:val="1"/>
      <w:numFmt w:val="bullet"/>
      <w:lvlText w:val="o"/>
      <w:lvlJc w:val="left"/>
      <w:pPr>
        <w:ind w:left="1080" w:hanging="360"/>
      </w:pPr>
      <w:rPr>
        <w:rFonts w:ascii="Courier New" w:hAnsi="Courier New" w:cs="Courier New" w:hint="default"/>
      </w:rPr>
    </w:lvl>
    <w:lvl w:ilvl="2" w:tplc="40090005" w:tentative="1">
      <w:start w:val="1"/>
      <w:numFmt w:val="bullet"/>
      <w:lvlText w:val=""/>
      <w:lvlJc w:val="left"/>
      <w:pPr>
        <w:ind w:left="1800" w:hanging="360"/>
      </w:pPr>
      <w:rPr>
        <w:rFonts w:ascii="Wingdings" w:hAnsi="Wingdings" w:hint="default"/>
      </w:rPr>
    </w:lvl>
    <w:lvl w:ilvl="3" w:tplc="40090001" w:tentative="1">
      <w:start w:val="1"/>
      <w:numFmt w:val="bullet"/>
      <w:lvlText w:val=""/>
      <w:lvlJc w:val="left"/>
      <w:pPr>
        <w:ind w:left="2520" w:hanging="360"/>
      </w:pPr>
      <w:rPr>
        <w:rFonts w:ascii="Symbol" w:hAnsi="Symbol" w:hint="default"/>
      </w:rPr>
    </w:lvl>
    <w:lvl w:ilvl="4" w:tplc="40090003" w:tentative="1">
      <w:start w:val="1"/>
      <w:numFmt w:val="bullet"/>
      <w:lvlText w:val="o"/>
      <w:lvlJc w:val="left"/>
      <w:pPr>
        <w:ind w:left="3240" w:hanging="360"/>
      </w:pPr>
      <w:rPr>
        <w:rFonts w:ascii="Courier New" w:hAnsi="Courier New" w:cs="Courier New" w:hint="default"/>
      </w:rPr>
    </w:lvl>
    <w:lvl w:ilvl="5" w:tplc="40090005" w:tentative="1">
      <w:start w:val="1"/>
      <w:numFmt w:val="bullet"/>
      <w:lvlText w:val=""/>
      <w:lvlJc w:val="left"/>
      <w:pPr>
        <w:ind w:left="3960" w:hanging="360"/>
      </w:pPr>
      <w:rPr>
        <w:rFonts w:ascii="Wingdings" w:hAnsi="Wingdings" w:hint="default"/>
      </w:rPr>
    </w:lvl>
    <w:lvl w:ilvl="6" w:tplc="40090001" w:tentative="1">
      <w:start w:val="1"/>
      <w:numFmt w:val="bullet"/>
      <w:lvlText w:val=""/>
      <w:lvlJc w:val="left"/>
      <w:pPr>
        <w:ind w:left="4680" w:hanging="360"/>
      </w:pPr>
      <w:rPr>
        <w:rFonts w:ascii="Symbol" w:hAnsi="Symbol" w:hint="default"/>
      </w:rPr>
    </w:lvl>
    <w:lvl w:ilvl="7" w:tplc="40090003" w:tentative="1">
      <w:start w:val="1"/>
      <w:numFmt w:val="bullet"/>
      <w:lvlText w:val="o"/>
      <w:lvlJc w:val="left"/>
      <w:pPr>
        <w:ind w:left="5400" w:hanging="360"/>
      </w:pPr>
      <w:rPr>
        <w:rFonts w:ascii="Courier New" w:hAnsi="Courier New" w:cs="Courier New" w:hint="default"/>
      </w:rPr>
    </w:lvl>
    <w:lvl w:ilvl="8" w:tplc="40090005" w:tentative="1">
      <w:start w:val="1"/>
      <w:numFmt w:val="bullet"/>
      <w:lvlText w:val=""/>
      <w:lvlJc w:val="left"/>
      <w:pPr>
        <w:ind w:left="6120" w:hanging="360"/>
      </w:pPr>
      <w:rPr>
        <w:rFonts w:ascii="Wingdings" w:hAnsi="Wingdings" w:hint="default"/>
      </w:rPr>
    </w:lvl>
  </w:abstractNum>
  <w:abstractNum w:abstractNumId="11" w15:restartNumberingAfterBreak="0">
    <w:nsid w:val="1D1271C0"/>
    <w:multiLevelType w:val="singleLevel"/>
    <w:tmpl w:val="8E74698A"/>
    <w:lvl w:ilvl="0">
      <w:start w:val="4"/>
      <w:numFmt w:val="bullet"/>
      <w:lvlText w:val="-"/>
      <w:lvlJc w:val="left"/>
      <w:pPr>
        <w:tabs>
          <w:tab w:val="num" w:pos="567"/>
        </w:tabs>
        <w:ind w:left="567" w:hanging="567"/>
      </w:pPr>
    </w:lvl>
  </w:abstractNum>
  <w:abstractNum w:abstractNumId="12" w15:restartNumberingAfterBreak="0">
    <w:nsid w:val="1E957521"/>
    <w:multiLevelType w:val="hybridMultilevel"/>
    <w:tmpl w:val="6BD8DF2E"/>
    <w:lvl w:ilvl="0" w:tplc="45264A56">
      <w:start w:val="4"/>
      <w:numFmt w:val="upp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3" w15:restartNumberingAfterBreak="0">
    <w:nsid w:val="1ECF20E8"/>
    <w:multiLevelType w:val="hybridMultilevel"/>
    <w:tmpl w:val="1A7C907A"/>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4" w15:restartNumberingAfterBreak="0">
    <w:nsid w:val="21265F7A"/>
    <w:multiLevelType w:val="hybridMultilevel"/>
    <w:tmpl w:val="07C0A5A2"/>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5" w15:restartNumberingAfterBreak="0">
    <w:nsid w:val="24E47915"/>
    <w:multiLevelType w:val="singleLevel"/>
    <w:tmpl w:val="D78CC958"/>
    <w:lvl w:ilvl="0">
      <w:start w:val="1"/>
      <w:numFmt w:val="decimal"/>
      <w:lvlText w:val="%1)"/>
      <w:lvlJc w:val="left"/>
      <w:pPr>
        <w:tabs>
          <w:tab w:val="num" w:pos="567"/>
        </w:tabs>
        <w:ind w:left="567" w:hanging="567"/>
      </w:pPr>
      <w:rPr>
        <w:b/>
        <w:i w:val="0"/>
      </w:rPr>
    </w:lvl>
  </w:abstractNum>
  <w:abstractNum w:abstractNumId="16" w15:restartNumberingAfterBreak="0">
    <w:nsid w:val="28533421"/>
    <w:multiLevelType w:val="hybridMultilevel"/>
    <w:tmpl w:val="32EC1480"/>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7" w15:restartNumberingAfterBreak="0">
    <w:nsid w:val="29462682"/>
    <w:multiLevelType w:val="hybridMultilevel"/>
    <w:tmpl w:val="E70671CC"/>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29B711C2"/>
    <w:multiLevelType w:val="hybridMultilevel"/>
    <w:tmpl w:val="6950A9D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2A29228F"/>
    <w:multiLevelType w:val="hybridMultilevel"/>
    <w:tmpl w:val="6E981756"/>
    <w:lvl w:ilvl="0" w:tplc="9D264BC2">
      <w:start w:val="985"/>
      <w:numFmt w:val="bullet"/>
      <w:lvlText w:val="–"/>
      <w:lvlJc w:val="left"/>
      <w:pPr>
        <w:ind w:left="1440" w:hanging="360"/>
      </w:pPr>
      <w:rPr>
        <w:rFonts w:ascii="Arial" w:hAnsi="Arial" w:hint="default"/>
      </w:rPr>
    </w:lvl>
    <w:lvl w:ilvl="1" w:tplc="08090003">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0" w15:restartNumberingAfterBreak="0">
    <w:nsid w:val="30A858C0"/>
    <w:multiLevelType w:val="hybridMultilevel"/>
    <w:tmpl w:val="0D00F38A"/>
    <w:lvl w:ilvl="0" w:tplc="04150001">
      <w:start w:val="1"/>
      <w:numFmt w:val="bullet"/>
      <w:lvlText w:val=""/>
      <w:lvlJc w:val="left"/>
      <w:pPr>
        <w:ind w:left="1287" w:hanging="360"/>
      </w:pPr>
      <w:rPr>
        <w:rFonts w:ascii="Symbol" w:hAnsi="Symbol" w:hint="default"/>
      </w:rPr>
    </w:lvl>
    <w:lvl w:ilvl="1" w:tplc="04150003" w:tentative="1">
      <w:start w:val="1"/>
      <w:numFmt w:val="bullet"/>
      <w:lvlText w:val="o"/>
      <w:lvlJc w:val="left"/>
      <w:pPr>
        <w:ind w:left="2007" w:hanging="360"/>
      </w:pPr>
      <w:rPr>
        <w:rFonts w:ascii="Courier New" w:hAnsi="Courier New" w:cs="Courier New" w:hint="default"/>
      </w:rPr>
    </w:lvl>
    <w:lvl w:ilvl="2" w:tplc="04150005" w:tentative="1">
      <w:start w:val="1"/>
      <w:numFmt w:val="bullet"/>
      <w:lvlText w:val=""/>
      <w:lvlJc w:val="left"/>
      <w:pPr>
        <w:ind w:left="2727" w:hanging="360"/>
      </w:pPr>
      <w:rPr>
        <w:rFonts w:ascii="Wingdings" w:hAnsi="Wingdings" w:hint="default"/>
      </w:rPr>
    </w:lvl>
    <w:lvl w:ilvl="3" w:tplc="04150001" w:tentative="1">
      <w:start w:val="1"/>
      <w:numFmt w:val="bullet"/>
      <w:lvlText w:val=""/>
      <w:lvlJc w:val="left"/>
      <w:pPr>
        <w:ind w:left="3447" w:hanging="360"/>
      </w:pPr>
      <w:rPr>
        <w:rFonts w:ascii="Symbol" w:hAnsi="Symbol" w:hint="default"/>
      </w:rPr>
    </w:lvl>
    <w:lvl w:ilvl="4" w:tplc="04150003" w:tentative="1">
      <w:start w:val="1"/>
      <w:numFmt w:val="bullet"/>
      <w:lvlText w:val="o"/>
      <w:lvlJc w:val="left"/>
      <w:pPr>
        <w:ind w:left="4167" w:hanging="360"/>
      </w:pPr>
      <w:rPr>
        <w:rFonts w:ascii="Courier New" w:hAnsi="Courier New" w:cs="Courier New" w:hint="default"/>
      </w:rPr>
    </w:lvl>
    <w:lvl w:ilvl="5" w:tplc="04150005" w:tentative="1">
      <w:start w:val="1"/>
      <w:numFmt w:val="bullet"/>
      <w:lvlText w:val=""/>
      <w:lvlJc w:val="left"/>
      <w:pPr>
        <w:ind w:left="4887" w:hanging="360"/>
      </w:pPr>
      <w:rPr>
        <w:rFonts w:ascii="Wingdings" w:hAnsi="Wingdings" w:hint="default"/>
      </w:rPr>
    </w:lvl>
    <w:lvl w:ilvl="6" w:tplc="04150001" w:tentative="1">
      <w:start w:val="1"/>
      <w:numFmt w:val="bullet"/>
      <w:lvlText w:val=""/>
      <w:lvlJc w:val="left"/>
      <w:pPr>
        <w:ind w:left="5607" w:hanging="360"/>
      </w:pPr>
      <w:rPr>
        <w:rFonts w:ascii="Symbol" w:hAnsi="Symbol" w:hint="default"/>
      </w:rPr>
    </w:lvl>
    <w:lvl w:ilvl="7" w:tplc="04150003" w:tentative="1">
      <w:start w:val="1"/>
      <w:numFmt w:val="bullet"/>
      <w:lvlText w:val="o"/>
      <w:lvlJc w:val="left"/>
      <w:pPr>
        <w:ind w:left="6327" w:hanging="360"/>
      </w:pPr>
      <w:rPr>
        <w:rFonts w:ascii="Courier New" w:hAnsi="Courier New" w:cs="Courier New" w:hint="default"/>
      </w:rPr>
    </w:lvl>
    <w:lvl w:ilvl="8" w:tplc="04150005" w:tentative="1">
      <w:start w:val="1"/>
      <w:numFmt w:val="bullet"/>
      <w:lvlText w:val=""/>
      <w:lvlJc w:val="left"/>
      <w:pPr>
        <w:ind w:left="7047" w:hanging="360"/>
      </w:pPr>
      <w:rPr>
        <w:rFonts w:ascii="Wingdings" w:hAnsi="Wingdings" w:hint="default"/>
      </w:rPr>
    </w:lvl>
  </w:abstractNum>
  <w:abstractNum w:abstractNumId="21" w15:restartNumberingAfterBreak="0">
    <w:nsid w:val="32466669"/>
    <w:multiLevelType w:val="singleLevel"/>
    <w:tmpl w:val="8E74698A"/>
    <w:lvl w:ilvl="0">
      <w:start w:val="4"/>
      <w:numFmt w:val="bullet"/>
      <w:lvlText w:val="-"/>
      <w:lvlJc w:val="left"/>
      <w:pPr>
        <w:tabs>
          <w:tab w:val="num" w:pos="567"/>
        </w:tabs>
        <w:ind w:left="567" w:hanging="567"/>
      </w:pPr>
    </w:lvl>
  </w:abstractNum>
  <w:abstractNum w:abstractNumId="22" w15:restartNumberingAfterBreak="0">
    <w:nsid w:val="329420ED"/>
    <w:multiLevelType w:val="singleLevel"/>
    <w:tmpl w:val="F22C1A0A"/>
    <w:lvl w:ilvl="0">
      <w:start w:val="4"/>
      <w:numFmt w:val="bullet"/>
      <w:lvlText w:val="-"/>
      <w:lvlJc w:val="left"/>
      <w:pPr>
        <w:tabs>
          <w:tab w:val="num" w:pos="567"/>
        </w:tabs>
        <w:ind w:left="567" w:hanging="567"/>
      </w:pPr>
    </w:lvl>
  </w:abstractNum>
  <w:abstractNum w:abstractNumId="23" w15:restartNumberingAfterBreak="0">
    <w:nsid w:val="32994F16"/>
    <w:multiLevelType w:val="hybridMultilevel"/>
    <w:tmpl w:val="80BE67C8"/>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34794341"/>
    <w:multiLevelType w:val="hybridMultilevel"/>
    <w:tmpl w:val="58ECDAB0"/>
    <w:lvl w:ilvl="0" w:tplc="08090015">
      <w:start w:val="1"/>
      <w:numFmt w:val="upp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34B379AC"/>
    <w:multiLevelType w:val="singleLevel"/>
    <w:tmpl w:val="3F68E8FC"/>
    <w:lvl w:ilvl="0">
      <w:start w:val="2"/>
      <w:numFmt w:val="decimal"/>
      <w:lvlText w:val="%1."/>
      <w:legacy w:legacy="1" w:legacySpace="0" w:legacyIndent="360"/>
      <w:lvlJc w:val="left"/>
      <w:pPr>
        <w:ind w:left="360" w:hanging="360"/>
      </w:pPr>
      <w:rPr>
        <w:b/>
      </w:rPr>
    </w:lvl>
  </w:abstractNum>
  <w:abstractNum w:abstractNumId="26" w15:restartNumberingAfterBreak="0">
    <w:nsid w:val="3D066050"/>
    <w:multiLevelType w:val="hybridMultilevel"/>
    <w:tmpl w:val="D824733E"/>
    <w:lvl w:ilvl="0" w:tplc="92B0CD5C">
      <w:start w:val="1"/>
      <w:numFmt w:val="bullet"/>
      <w:pStyle w:val="Warning"/>
      <w:lvlText w:val="!"/>
      <w:lvlJc w:val="left"/>
      <w:pPr>
        <w:ind w:left="644" w:hanging="360"/>
      </w:pPr>
      <w:rPr>
        <w:rFonts w:ascii="Arial Black" w:hAnsi="Arial Black" w:hint="default"/>
        <w:color w:val="auto"/>
        <w:sz w:val="28"/>
        <w:szCs w:val="24"/>
      </w:rPr>
    </w:lvl>
    <w:lvl w:ilvl="1" w:tplc="92C88692">
      <w:numFmt w:val="bullet"/>
      <w:pStyle w:val="Bullet"/>
      <w:lvlText w:val=""/>
      <w:lvlJc w:val="left"/>
      <w:pPr>
        <w:tabs>
          <w:tab w:val="num" w:pos="1931"/>
        </w:tabs>
        <w:ind w:left="1931" w:hanging="284"/>
      </w:pPr>
      <w:rPr>
        <w:rFonts w:ascii="Wingdings" w:hAnsi="Wingdings" w:hint="default"/>
        <w:color w:val="000000"/>
        <w:sz w:val="24"/>
        <w:szCs w:val="24"/>
      </w:rPr>
    </w:lvl>
    <w:lvl w:ilvl="2" w:tplc="08090005" w:tentative="1">
      <w:start w:val="1"/>
      <w:numFmt w:val="bullet"/>
      <w:lvlText w:val=""/>
      <w:lvlJc w:val="left"/>
      <w:pPr>
        <w:tabs>
          <w:tab w:val="num" w:pos="2727"/>
        </w:tabs>
        <w:ind w:left="2727" w:hanging="360"/>
      </w:pPr>
      <w:rPr>
        <w:rFonts w:ascii="Wingdings" w:hAnsi="Wingdings" w:hint="default"/>
      </w:rPr>
    </w:lvl>
    <w:lvl w:ilvl="3" w:tplc="08090001" w:tentative="1">
      <w:start w:val="1"/>
      <w:numFmt w:val="bullet"/>
      <w:lvlText w:val=""/>
      <w:lvlJc w:val="left"/>
      <w:pPr>
        <w:tabs>
          <w:tab w:val="num" w:pos="3447"/>
        </w:tabs>
        <w:ind w:left="3447" w:hanging="360"/>
      </w:pPr>
      <w:rPr>
        <w:rFonts w:ascii="Symbol" w:hAnsi="Symbol" w:hint="default"/>
      </w:rPr>
    </w:lvl>
    <w:lvl w:ilvl="4" w:tplc="08090003" w:tentative="1">
      <w:start w:val="1"/>
      <w:numFmt w:val="bullet"/>
      <w:lvlText w:val="o"/>
      <w:lvlJc w:val="left"/>
      <w:pPr>
        <w:tabs>
          <w:tab w:val="num" w:pos="4167"/>
        </w:tabs>
        <w:ind w:left="4167" w:hanging="360"/>
      </w:pPr>
      <w:rPr>
        <w:rFonts w:ascii="Courier New" w:hAnsi="Courier New" w:cs="Courier New" w:hint="default"/>
      </w:rPr>
    </w:lvl>
    <w:lvl w:ilvl="5" w:tplc="08090005" w:tentative="1">
      <w:start w:val="1"/>
      <w:numFmt w:val="bullet"/>
      <w:lvlText w:val=""/>
      <w:lvlJc w:val="left"/>
      <w:pPr>
        <w:tabs>
          <w:tab w:val="num" w:pos="4887"/>
        </w:tabs>
        <w:ind w:left="4887" w:hanging="360"/>
      </w:pPr>
      <w:rPr>
        <w:rFonts w:ascii="Wingdings" w:hAnsi="Wingdings" w:hint="default"/>
      </w:rPr>
    </w:lvl>
    <w:lvl w:ilvl="6" w:tplc="08090001" w:tentative="1">
      <w:start w:val="1"/>
      <w:numFmt w:val="bullet"/>
      <w:lvlText w:val=""/>
      <w:lvlJc w:val="left"/>
      <w:pPr>
        <w:tabs>
          <w:tab w:val="num" w:pos="5607"/>
        </w:tabs>
        <w:ind w:left="5607" w:hanging="360"/>
      </w:pPr>
      <w:rPr>
        <w:rFonts w:ascii="Symbol" w:hAnsi="Symbol" w:hint="default"/>
      </w:rPr>
    </w:lvl>
    <w:lvl w:ilvl="7" w:tplc="08090003" w:tentative="1">
      <w:start w:val="1"/>
      <w:numFmt w:val="bullet"/>
      <w:lvlText w:val="o"/>
      <w:lvlJc w:val="left"/>
      <w:pPr>
        <w:tabs>
          <w:tab w:val="num" w:pos="6327"/>
        </w:tabs>
        <w:ind w:left="6327" w:hanging="360"/>
      </w:pPr>
      <w:rPr>
        <w:rFonts w:ascii="Courier New" w:hAnsi="Courier New" w:cs="Courier New" w:hint="default"/>
      </w:rPr>
    </w:lvl>
    <w:lvl w:ilvl="8" w:tplc="08090005" w:tentative="1">
      <w:start w:val="1"/>
      <w:numFmt w:val="bullet"/>
      <w:lvlText w:val=""/>
      <w:lvlJc w:val="left"/>
      <w:pPr>
        <w:tabs>
          <w:tab w:val="num" w:pos="7047"/>
        </w:tabs>
        <w:ind w:left="7047" w:hanging="360"/>
      </w:pPr>
      <w:rPr>
        <w:rFonts w:ascii="Wingdings" w:hAnsi="Wingdings" w:hint="default"/>
      </w:rPr>
    </w:lvl>
  </w:abstractNum>
  <w:abstractNum w:abstractNumId="27" w15:restartNumberingAfterBreak="0">
    <w:nsid w:val="3E3E1E50"/>
    <w:multiLevelType w:val="hybridMultilevel"/>
    <w:tmpl w:val="31CCD4D8"/>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8" w15:restartNumberingAfterBreak="0">
    <w:nsid w:val="3EE62BB0"/>
    <w:multiLevelType w:val="singleLevel"/>
    <w:tmpl w:val="3E548388"/>
    <w:lvl w:ilvl="0">
      <w:start w:val="4"/>
      <w:numFmt w:val="bullet"/>
      <w:lvlText w:val="-"/>
      <w:lvlJc w:val="left"/>
      <w:pPr>
        <w:tabs>
          <w:tab w:val="num" w:pos="567"/>
        </w:tabs>
        <w:ind w:left="567" w:hanging="567"/>
      </w:pPr>
    </w:lvl>
  </w:abstractNum>
  <w:abstractNum w:abstractNumId="29" w15:restartNumberingAfterBreak="0">
    <w:nsid w:val="40566679"/>
    <w:multiLevelType w:val="singleLevel"/>
    <w:tmpl w:val="DFB83E68"/>
    <w:lvl w:ilvl="0">
      <w:start w:val="1"/>
      <w:numFmt w:val="decimal"/>
      <w:lvlText w:val="%1."/>
      <w:lvlJc w:val="left"/>
      <w:pPr>
        <w:tabs>
          <w:tab w:val="num" w:pos="996"/>
        </w:tabs>
        <w:ind w:left="996" w:hanging="570"/>
      </w:pPr>
      <w:rPr>
        <w:rFonts w:hint="default"/>
      </w:rPr>
    </w:lvl>
  </w:abstractNum>
  <w:abstractNum w:abstractNumId="30" w15:restartNumberingAfterBreak="0">
    <w:nsid w:val="42114460"/>
    <w:multiLevelType w:val="hybridMultilevel"/>
    <w:tmpl w:val="9640BC5E"/>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1" w15:restartNumberingAfterBreak="0">
    <w:nsid w:val="42A61C0C"/>
    <w:multiLevelType w:val="multilevel"/>
    <w:tmpl w:val="3C5603AA"/>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2" w15:restartNumberingAfterBreak="0">
    <w:nsid w:val="44384D9A"/>
    <w:multiLevelType w:val="hybridMultilevel"/>
    <w:tmpl w:val="A2949830"/>
    <w:lvl w:ilvl="0" w:tplc="04150001">
      <w:start w:val="1"/>
      <w:numFmt w:val="bullet"/>
      <w:lvlText w:val=""/>
      <w:lvlJc w:val="left"/>
      <w:pPr>
        <w:ind w:left="1647" w:hanging="360"/>
      </w:pPr>
      <w:rPr>
        <w:rFonts w:ascii="Symbol" w:hAnsi="Symbol" w:hint="default"/>
      </w:rPr>
    </w:lvl>
    <w:lvl w:ilvl="1" w:tplc="04150003" w:tentative="1">
      <w:start w:val="1"/>
      <w:numFmt w:val="bullet"/>
      <w:lvlText w:val="o"/>
      <w:lvlJc w:val="left"/>
      <w:pPr>
        <w:ind w:left="2367" w:hanging="360"/>
      </w:pPr>
      <w:rPr>
        <w:rFonts w:ascii="Courier New" w:hAnsi="Courier New" w:cs="Courier New" w:hint="default"/>
      </w:rPr>
    </w:lvl>
    <w:lvl w:ilvl="2" w:tplc="04150005" w:tentative="1">
      <w:start w:val="1"/>
      <w:numFmt w:val="bullet"/>
      <w:lvlText w:val=""/>
      <w:lvlJc w:val="left"/>
      <w:pPr>
        <w:ind w:left="3087" w:hanging="360"/>
      </w:pPr>
      <w:rPr>
        <w:rFonts w:ascii="Wingdings" w:hAnsi="Wingdings" w:hint="default"/>
      </w:rPr>
    </w:lvl>
    <w:lvl w:ilvl="3" w:tplc="04150001" w:tentative="1">
      <w:start w:val="1"/>
      <w:numFmt w:val="bullet"/>
      <w:lvlText w:val=""/>
      <w:lvlJc w:val="left"/>
      <w:pPr>
        <w:ind w:left="3807" w:hanging="360"/>
      </w:pPr>
      <w:rPr>
        <w:rFonts w:ascii="Symbol" w:hAnsi="Symbol" w:hint="default"/>
      </w:rPr>
    </w:lvl>
    <w:lvl w:ilvl="4" w:tplc="04150003" w:tentative="1">
      <w:start w:val="1"/>
      <w:numFmt w:val="bullet"/>
      <w:lvlText w:val="o"/>
      <w:lvlJc w:val="left"/>
      <w:pPr>
        <w:ind w:left="4527" w:hanging="360"/>
      </w:pPr>
      <w:rPr>
        <w:rFonts w:ascii="Courier New" w:hAnsi="Courier New" w:cs="Courier New" w:hint="default"/>
      </w:rPr>
    </w:lvl>
    <w:lvl w:ilvl="5" w:tplc="04150005" w:tentative="1">
      <w:start w:val="1"/>
      <w:numFmt w:val="bullet"/>
      <w:lvlText w:val=""/>
      <w:lvlJc w:val="left"/>
      <w:pPr>
        <w:ind w:left="5247" w:hanging="360"/>
      </w:pPr>
      <w:rPr>
        <w:rFonts w:ascii="Wingdings" w:hAnsi="Wingdings" w:hint="default"/>
      </w:rPr>
    </w:lvl>
    <w:lvl w:ilvl="6" w:tplc="04150001" w:tentative="1">
      <w:start w:val="1"/>
      <w:numFmt w:val="bullet"/>
      <w:lvlText w:val=""/>
      <w:lvlJc w:val="left"/>
      <w:pPr>
        <w:ind w:left="5967" w:hanging="360"/>
      </w:pPr>
      <w:rPr>
        <w:rFonts w:ascii="Symbol" w:hAnsi="Symbol" w:hint="default"/>
      </w:rPr>
    </w:lvl>
    <w:lvl w:ilvl="7" w:tplc="04150003" w:tentative="1">
      <w:start w:val="1"/>
      <w:numFmt w:val="bullet"/>
      <w:lvlText w:val="o"/>
      <w:lvlJc w:val="left"/>
      <w:pPr>
        <w:ind w:left="6687" w:hanging="360"/>
      </w:pPr>
      <w:rPr>
        <w:rFonts w:ascii="Courier New" w:hAnsi="Courier New" w:cs="Courier New" w:hint="default"/>
      </w:rPr>
    </w:lvl>
    <w:lvl w:ilvl="8" w:tplc="04150005" w:tentative="1">
      <w:start w:val="1"/>
      <w:numFmt w:val="bullet"/>
      <w:lvlText w:val=""/>
      <w:lvlJc w:val="left"/>
      <w:pPr>
        <w:ind w:left="7407" w:hanging="360"/>
      </w:pPr>
      <w:rPr>
        <w:rFonts w:ascii="Wingdings" w:hAnsi="Wingdings" w:hint="default"/>
      </w:rPr>
    </w:lvl>
  </w:abstractNum>
  <w:abstractNum w:abstractNumId="33" w15:restartNumberingAfterBreak="0">
    <w:nsid w:val="4A706723"/>
    <w:multiLevelType w:val="hybridMultilevel"/>
    <w:tmpl w:val="DA5C9412"/>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4A91687F"/>
    <w:multiLevelType w:val="multilevel"/>
    <w:tmpl w:val="2EBEB778"/>
    <w:lvl w:ilvl="0">
      <w:start w:val="1"/>
      <w:numFmt w:val="bullet"/>
      <w:lvlText w:val=""/>
      <w:lvlJc w:val="left"/>
      <w:pPr>
        <w:tabs>
          <w:tab w:val="num" w:pos="720"/>
        </w:tabs>
        <w:ind w:left="720" w:hanging="360"/>
      </w:pPr>
      <w:rPr>
        <w:rFonts w:ascii="Symbol" w:hAnsi="Symbol" w:hint="default"/>
      </w:rPr>
    </w:lvl>
    <w:lvl w:ilvl="1" w:tentative="1">
      <w:start w:val="1"/>
      <w:numFmt w:val="bullet"/>
      <w:lvlText w:val="o"/>
      <w:lvlJc w:val="left"/>
      <w:pPr>
        <w:tabs>
          <w:tab w:val="num" w:pos="1440"/>
        </w:tabs>
        <w:ind w:left="1440" w:hanging="360"/>
      </w:pPr>
      <w:rPr>
        <w:rFonts w:ascii="Courier New" w:hAnsi="Courier New" w:hint="default"/>
      </w:rPr>
    </w:lvl>
    <w:lvl w:ilvl="2" w:tentative="1">
      <w:start w:val="1"/>
      <w:numFmt w:val="bullet"/>
      <w:lvlText w:val=""/>
      <w:lvlJc w:val="left"/>
      <w:pPr>
        <w:tabs>
          <w:tab w:val="num" w:pos="2160"/>
        </w:tabs>
        <w:ind w:left="2160" w:hanging="360"/>
      </w:pPr>
      <w:rPr>
        <w:rFonts w:ascii="Wingdings" w:hAnsi="Wingdings" w:hint="default"/>
      </w:rPr>
    </w:lvl>
    <w:lvl w:ilvl="3" w:tentative="1">
      <w:start w:val="1"/>
      <w:numFmt w:val="bullet"/>
      <w:lvlText w:val=""/>
      <w:lvlJc w:val="left"/>
      <w:pPr>
        <w:tabs>
          <w:tab w:val="num" w:pos="2880"/>
        </w:tabs>
        <w:ind w:left="2880" w:hanging="360"/>
      </w:pPr>
      <w:rPr>
        <w:rFonts w:ascii="Symbol" w:hAnsi="Symbol" w:hint="default"/>
      </w:rPr>
    </w:lvl>
    <w:lvl w:ilvl="4" w:tentative="1">
      <w:start w:val="1"/>
      <w:numFmt w:val="bullet"/>
      <w:lvlText w:val="o"/>
      <w:lvlJc w:val="left"/>
      <w:pPr>
        <w:tabs>
          <w:tab w:val="num" w:pos="3600"/>
        </w:tabs>
        <w:ind w:left="3600" w:hanging="360"/>
      </w:pPr>
      <w:rPr>
        <w:rFonts w:ascii="Courier New" w:hAnsi="Courier New" w:hint="default"/>
      </w:rPr>
    </w:lvl>
    <w:lvl w:ilvl="5" w:tentative="1">
      <w:start w:val="1"/>
      <w:numFmt w:val="bullet"/>
      <w:lvlText w:val=""/>
      <w:lvlJc w:val="left"/>
      <w:pPr>
        <w:tabs>
          <w:tab w:val="num" w:pos="4320"/>
        </w:tabs>
        <w:ind w:left="4320" w:hanging="360"/>
      </w:pPr>
      <w:rPr>
        <w:rFonts w:ascii="Wingdings" w:hAnsi="Wingdings" w:hint="default"/>
      </w:rPr>
    </w:lvl>
    <w:lvl w:ilvl="6" w:tentative="1">
      <w:start w:val="1"/>
      <w:numFmt w:val="bullet"/>
      <w:lvlText w:val=""/>
      <w:lvlJc w:val="left"/>
      <w:pPr>
        <w:tabs>
          <w:tab w:val="num" w:pos="5040"/>
        </w:tabs>
        <w:ind w:left="5040" w:hanging="360"/>
      </w:pPr>
      <w:rPr>
        <w:rFonts w:ascii="Symbol" w:hAnsi="Symbol" w:hint="default"/>
      </w:rPr>
    </w:lvl>
    <w:lvl w:ilvl="7" w:tentative="1">
      <w:start w:val="1"/>
      <w:numFmt w:val="bullet"/>
      <w:lvlText w:val="o"/>
      <w:lvlJc w:val="left"/>
      <w:pPr>
        <w:tabs>
          <w:tab w:val="num" w:pos="5760"/>
        </w:tabs>
        <w:ind w:left="5760" w:hanging="360"/>
      </w:pPr>
      <w:rPr>
        <w:rFonts w:ascii="Courier New" w:hAnsi="Courier New" w:hint="default"/>
      </w:rPr>
    </w:lvl>
    <w:lvl w:ilvl="8" w:tentative="1">
      <w:start w:val="1"/>
      <w:numFmt w:val="bullet"/>
      <w:lvlText w:val=""/>
      <w:lvlJc w:val="left"/>
      <w:pPr>
        <w:tabs>
          <w:tab w:val="num" w:pos="6480"/>
        </w:tabs>
        <w:ind w:left="6480" w:hanging="360"/>
      </w:pPr>
      <w:rPr>
        <w:rFonts w:ascii="Wingdings" w:hAnsi="Wingdings" w:hint="default"/>
      </w:rPr>
    </w:lvl>
  </w:abstractNum>
  <w:abstractNum w:abstractNumId="35" w15:restartNumberingAfterBreak="0">
    <w:nsid w:val="4B0D7DF5"/>
    <w:multiLevelType w:val="hybridMultilevel"/>
    <w:tmpl w:val="E65AC3A8"/>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6" w15:restartNumberingAfterBreak="0">
    <w:nsid w:val="4C8A0069"/>
    <w:multiLevelType w:val="hybridMultilevel"/>
    <w:tmpl w:val="6666C7A4"/>
    <w:lvl w:ilvl="0" w:tplc="692AFF72">
      <w:start w:val="1"/>
      <w:numFmt w:val="decimal"/>
      <w:lvlText w:val="%1."/>
      <w:lvlJc w:val="left"/>
      <w:pPr>
        <w:ind w:left="644" w:hanging="360"/>
      </w:pPr>
      <w:rPr>
        <w:b/>
      </w:rPr>
    </w:lvl>
    <w:lvl w:ilvl="1" w:tplc="08090019">
      <w:start w:val="1"/>
      <w:numFmt w:val="lowerLetter"/>
      <w:lvlText w:val="%2."/>
      <w:lvlJc w:val="left"/>
      <w:pPr>
        <w:ind w:left="1364" w:hanging="360"/>
      </w:pPr>
    </w:lvl>
    <w:lvl w:ilvl="2" w:tplc="0809001B" w:tentative="1">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37" w15:restartNumberingAfterBreak="0">
    <w:nsid w:val="4CC2730E"/>
    <w:multiLevelType w:val="hybridMultilevel"/>
    <w:tmpl w:val="4C1067FE"/>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4D1B3FE8"/>
    <w:multiLevelType w:val="singleLevel"/>
    <w:tmpl w:val="0409000F"/>
    <w:lvl w:ilvl="0">
      <w:start w:val="4"/>
      <w:numFmt w:val="decimal"/>
      <w:lvlText w:val="%1."/>
      <w:lvlJc w:val="left"/>
      <w:pPr>
        <w:tabs>
          <w:tab w:val="num" w:pos="360"/>
        </w:tabs>
        <w:ind w:left="360" w:hanging="360"/>
      </w:pPr>
      <w:rPr>
        <w:rFonts w:hint="default"/>
      </w:rPr>
    </w:lvl>
  </w:abstractNum>
  <w:abstractNum w:abstractNumId="39" w15:restartNumberingAfterBreak="0">
    <w:nsid w:val="537E4502"/>
    <w:multiLevelType w:val="hybridMultilevel"/>
    <w:tmpl w:val="56A45EA4"/>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40" w15:restartNumberingAfterBreak="0">
    <w:nsid w:val="539A711E"/>
    <w:multiLevelType w:val="multilevel"/>
    <w:tmpl w:val="D7E03C80"/>
    <w:lvl w:ilvl="0">
      <w:start w:val="4"/>
      <w:numFmt w:val="decimal"/>
      <w:lvlText w:val="%1"/>
      <w:lvlJc w:val="left"/>
      <w:pPr>
        <w:tabs>
          <w:tab w:val="num" w:pos="360"/>
        </w:tabs>
        <w:ind w:left="360" w:hanging="360"/>
      </w:pPr>
      <w:rPr>
        <w:rFonts w:hint="default"/>
      </w:rPr>
    </w:lvl>
    <w:lvl w:ilvl="1">
      <w:start w:val="8"/>
      <w:numFmt w:val="decimal"/>
      <w:lvlText w:val="%1.%2"/>
      <w:lvlJc w:val="left"/>
      <w:pPr>
        <w:tabs>
          <w:tab w:val="num" w:pos="360"/>
        </w:tabs>
        <w:ind w:left="360" w:hanging="36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41" w15:restartNumberingAfterBreak="0">
    <w:nsid w:val="574F3B2E"/>
    <w:multiLevelType w:val="hybridMultilevel"/>
    <w:tmpl w:val="40821DE2"/>
    <w:lvl w:ilvl="0" w:tplc="0809000F">
      <w:start w:val="1"/>
      <w:numFmt w:val="decimal"/>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42" w15:restartNumberingAfterBreak="0">
    <w:nsid w:val="5CC37460"/>
    <w:multiLevelType w:val="singleLevel"/>
    <w:tmpl w:val="8E74698A"/>
    <w:lvl w:ilvl="0">
      <w:start w:val="4"/>
      <w:numFmt w:val="bullet"/>
      <w:lvlText w:val="-"/>
      <w:lvlJc w:val="left"/>
      <w:pPr>
        <w:ind w:left="360" w:hanging="360"/>
      </w:pPr>
    </w:lvl>
  </w:abstractNum>
  <w:abstractNum w:abstractNumId="43" w15:restartNumberingAfterBreak="0">
    <w:nsid w:val="5FF34531"/>
    <w:multiLevelType w:val="hybridMultilevel"/>
    <w:tmpl w:val="4FD881A4"/>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44" w15:restartNumberingAfterBreak="0">
    <w:nsid w:val="60B25C88"/>
    <w:multiLevelType w:val="hybridMultilevel"/>
    <w:tmpl w:val="1A5A56E6"/>
    <w:lvl w:ilvl="0" w:tplc="08090001">
      <w:start w:val="1"/>
      <w:numFmt w:val="bullet"/>
      <w:lvlText w:val=""/>
      <w:lvlJc w:val="left"/>
      <w:pPr>
        <w:ind w:left="1004" w:hanging="360"/>
      </w:pPr>
      <w:rPr>
        <w:rFonts w:ascii="Symbol" w:hAnsi="Symbol" w:hint="default"/>
      </w:rPr>
    </w:lvl>
    <w:lvl w:ilvl="1" w:tplc="08090003">
      <w:start w:val="1"/>
      <w:numFmt w:val="bullet"/>
      <w:lvlText w:val="o"/>
      <w:lvlJc w:val="left"/>
      <w:pPr>
        <w:ind w:left="1724" w:hanging="360"/>
      </w:pPr>
      <w:rPr>
        <w:rFonts w:ascii="Courier New" w:hAnsi="Courier New" w:cs="Courier New" w:hint="default"/>
      </w:rPr>
    </w:lvl>
    <w:lvl w:ilvl="2" w:tplc="08090005" w:tentative="1">
      <w:start w:val="1"/>
      <w:numFmt w:val="bullet"/>
      <w:lvlText w:val=""/>
      <w:lvlJc w:val="left"/>
      <w:pPr>
        <w:ind w:left="2444" w:hanging="360"/>
      </w:pPr>
      <w:rPr>
        <w:rFonts w:ascii="Wingdings" w:hAnsi="Wingdings" w:hint="default"/>
      </w:rPr>
    </w:lvl>
    <w:lvl w:ilvl="3" w:tplc="08090001" w:tentative="1">
      <w:start w:val="1"/>
      <w:numFmt w:val="bullet"/>
      <w:lvlText w:val=""/>
      <w:lvlJc w:val="left"/>
      <w:pPr>
        <w:ind w:left="3164" w:hanging="360"/>
      </w:pPr>
      <w:rPr>
        <w:rFonts w:ascii="Symbol" w:hAnsi="Symbol" w:hint="default"/>
      </w:rPr>
    </w:lvl>
    <w:lvl w:ilvl="4" w:tplc="08090003" w:tentative="1">
      <w:start w:val="1"/>
      <w:numFmt w:val="bullet"/>
      <w:lvlText w:val="o"/>
      <w:lvlJc w:val="left"/>
      <w:pPr>
        <w:ind w:left="3884" w:hanging="360"/>
      </w:pPr>
      <w:rPr>
        <w:rFonts w:ascii="Courier New" w:hAnsi="Courier New" w:cs="Courier New" w:hint="default"/>
      </w:rPr>
    </w:lvl>
    <w:lvl w:ilvl="5" w:tplc="08090005" w:tentative="1">
      <w:start w:val="1"/>
      <w:numFmt w:val="bullet"/>
      <w:lvlText w:val=""/>
      <w:lvlJc w:val="left"/>
      <w:pPr>
        <w:ind w:left="4604" w:hanging="360"/>
      </w:pPr>
      <w:rPr>
        <w:rFonts w:ascii="Wingdings" w:hAnsi="Wingdings" w:hint="default"/>
      </w:rPr>
    </w:lvl>
    <w:lvl w:ilvl="6" w:tplc="08090001" w:tentative="1">
      <w:start w:val="1"/>
      <w:numFmt w:val="bullet"/>
      <w:lvlText w:val=""/>
      <w:lvlJc w:val="left"/>
      <w:pPr>
        <w:ind w:left="5324" w:hanging="360"/>
      </w:pPr>
      <w:rPr>
        <w:rFonts w:ascii="Symbol" w:hAnsi="Symbol" w:hint="default"/>
      </w:rPr>
    </w:lvl>
    <w:lvl w:ilvl="7" w:tplc="08090003" w:tentative="1">
      <w:start w:val="1"/>
      <w:numFmt w:val="bullet"/>
      <w:lvlText w:val="o"/>
      <w:lvlJc w:val="left"/>
      <w:pPr>
        <w:ind w:left="6044" w:hanging="360"/>
      </w:pPr>
      <w:rPr>
        <w:rFonts w:ascii="Courier New" w:hAnsi="Courier New" w:cs="Courier New" w:hint="default"/>
      </w:rPr>
    </w:lvl>
    <w:lvl w:ilvl="8" w:tplc="08090005" w:tentative="1">
      <w:start w:val="1"/>
      <w:numFmt w:val="bullet"/>
      <w:lvlText w:val=""/>
      <w:lvlJc w:val="left"/>
      <w:pPr>
        <w:ind w:left="6764" w:hanging="360"/>
      </w:pPr>
      <w:rPr>
        <w:rFonts w:ascii="Wingdings" w:hAnsi="Wingdings" w:hint="default"/>
      </w:rPr>
    </w:lvl>
  </w:abstractNum>
  <w:abstractNum w:abstractNumId="45" w15:restartNumberingAfterBreak="0">
    <w:nsid w:val="64B54267"/>
    <w:multiLevelType w:val="hybridMultilevel"/>
    <w:tmpl w:val="405A0B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64C4794A"/>
    <w:multiLevelType w:val="hybridMultilevel"/>
    <w:tmpl w:val="B4F24B32"/>
    <w:lvl w:ilvl="0" w:tplc="128CC358">
      <w:start w:val="1"/>
      <w:numFmt w:val="bullet"/>
      <w:pStyle w:val="Action"/>
      <w:lvlText w:val=""/>
      <w:lvlJc w:val="left"/>
      <w:pPr>
        <w:ind w:left="927" w:hanging="360"/>
      </w:pPr>
      <w:rPr>
        <w:rFonts w:ascii="Wingdings" w:hAnsi="Wingdings" w:hint="default"/>
        <w:color w:val="auto"/>
        <w:sz w:val="22"/>
        <w:szCs w:val="22"/>
      </w:rPr>
    </w:lvl>
    <w:lvl w:ilvl="1" w:tplc="08090003">
      <w:start w:val="1"/>
      <w:numFmt w:val="bullet"/>
      <w:lvlText w:val="o"/>
      <w:lvlJc w:val="left"/>
      <w:pPr>
        <w:tabs>
          <w:tab w:val="num" w:pos="2007"/>
        </w:tabs>
        <w:ind w:left="2007" w:hanging="360"/>
      </w:pPr>
      <w:rPr>
        <w:rFonts w:ascii="Courier New" w:hAnsi="Courier New" w:cs="Courier New" w:hint="default"/>
      </w:rPr>
    </w:lvl>
    <w:lvl w:ilvl="2" w:tplc="08090005" w:tentative="1">
      <w:start w:val="1"/>
      <w:numFmt w:val="bullet"/>
      <w:lvlText w:val=""/>
      <w:lvlJc w:val="left"/>
      <w:pPr>
        <w:tabs>
          <w:tab w:val="num" w:pos="2727"/>
        </w:tabs>
        <w:ind w:left="2727" w:hanging="360"/>
      </w:pPr>
      <w:rPr>
        <w:rFonts w:ascii="Wingdings" w:hAnsi="Wingdings" w:hint="default"/>
      </w:rPr>
    </w:lvl>
    <w:lvl w:ilvl="3" w:tplc="08090001" w:tentative="1">
      <w:start w:val="1"/>
      <w:numFmt w:val="bullet"/>
      <w:lvlText w:val=""/>
      <w:lvlJc w:val="left"/>
      <w:pPr>
        <w:tabs>
          <w:tab w:val="num" w:pos="3447"/>
        </w:tabs>
        <w:ind w:left="3447" w:hanging="360"/>
      </w:pPr>
      <w:rPr>
        <w:rFonts w:ascii="Symbol" w:hAnsi="Symbol" w:hint="default"/>
      </w:rPr>
    </w:lvl>
    <w:lvl w:ilvl="4" w:tplc="08090003" w:tentative="1">
      <w:start w:val="1"/>
      <w:numFmt w:val="bullet"/>
      <w:lvlText w:val="o"/>
      <w:lvlJc w:val="left"/>
      <w:pPr>
        <w:tabs>
          <w:tab w:val="num" w:pos="4167"/>
        </w:tabs>
        <w:ind w:left="4167" w:hanging="360"/>
      </w:pPr>
      <w:rPr>
        <w:rFonts w:ascii="Courier New" w:hAnsi="Courier New" w:cs="Courier New" w:hint="default"/>
      </w:rPr>
    </w:lvl>
    <w:lvl w:ilvl="5" w:tplc="08090005" w:tentative="1">
      <w:start w:val="1"/>
      <w:numFmt w:val="bullet"/>
      <w:lvlText w:val=""/>
      <w:lvlJc w:val="left"/>
      <w:pPr>
        <w:tabs>
          <w:tab w:val="num" w:pos="4887"/>
        </w:tabs>
        <w:ind w:left="4887" w:hanging="360"/>
      </w:pPr>
      <w:rPr>
        <w:rFonts w:ascii="Wingdings" w:hAnsi="Wingdings" w:hint="default"/>
      </w:rPr>
    </w:lvl>
    <w:lvl w:ilvl="6" w:tplc="08090001" w:tentative="1">
      <w:start w:val="1"/>
      <w:numFmt w:val="bullet"/>
      <w:lvlText w:val=""/>
      <w:lvlJc w:val="left"/>
      <w:pPr>
        <w:tabs>
          <w:tab w:val="num" w:pos="5607"/>
        </w:tabs>
        <w:ind w:left="5607" w:hanging="360"/>
      </w:pPr>
      <w:rPr>
        <w:rFonts w:ascii="Symbol" w:hAnsi="Symbol" w:hint="default"/>
      </w:rPr>
    </w:lvl>
    <w:lvl w:ilvl="7" w:tplc="08090003" w:tentative="1">
      <w:start w:val="1"/>
      <w:numFmt w:val="bullet"/>
      <w:lvlText w:val="o"/>
      <w:lvlJc w:val="left"/>
      <w:pPr>
        <w:tabs>
          <w:tab w:val="num" w:pos="6327"/>
        </w:tabs>
        <w:ind w:left="6327" w:hanging="360"/>
      </w:pPr>
      <w:rPr>
        <w:rFonts w:ascii="Courier New" w:hAnsi="Courier New" w:cs="Courier New" w:hint="default"/>
      </w:rPr>
    </w:lvl>
    <w:lvl w:ilvl="8" w:tplc="08090005" w:tentative="1">
      <w:start w:val="1"/>
      <w:numFmt w:val="bullet"/>
      <w:lvlText w:val=""/>
      <w:lvlJc w:val="left"/>
      <w:pPr>
        <w:tabs>
          <w:tab w:val="num" w:pos="7047"/>
        </w:tabs>
        <w:ind w:left="7047" w:hanging="360"/>
      </w:pPr>
      <w:rPr>
        <w:rFonts w:ascii="Wingdings" w:hAnsi="Wingdings" w:hint="default"/>
      </w:rPr>
    </w:lvl>
  </w:abstractNum>
  <w:abstractNum w:abstractNumId="47" w15:restartNumberingAfterBreak="0">
    <w:nsid w:val="64F84113"/>
    <w:multiLevelType w:val="singleLevel"/>
    <w:tmpl w:val="7752E026"/>
    <w:lvl w:ilvl="0">
      <w:start w:val="4"/>
      <w:numFmt w:val="bullet"/>
      <w:lvlText w:val="-"/>
      <w:lvlJc w:val="left"/>
      <w:pPr>
        <w:tabs>
          <w:tab w:val="num" w:pos="567"/>
        </w:tabs>
        <w:ind w:left="567" w:hanging="567"/>
      </w:pPr>
    </w:lvl>
  </w:abstractNum>
  <w:abstractNum w:abstractNumId="48" w15:restartNumberingAfterBreak="0">
    <w:nsid w:val="69C029EA"/>
    <w:multiLevelType w:val="hybridMultilevel"/>
    <w:tmpl w:val="4B72A5D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9" w15:restartNumberingAfterBreak="0">
    <w:nsid w:val="69DA11B9"/>
    <w:multiLevelType w:val="multilevel"/>
    <w:tmpl w:val="5874E0F0"/>
    <w:lvl w:ilvl="0">
      <w:start w:val="1"/>
      <w:numFmt w:val="bullet"/>
      <w:pStyle w:val="listdash"/>
      <w:lvlText w:val="-"/>
      <w:lvlJc w:val="left"/>
      <w:pPr>
        <w:tabs>
          <w:tab w:val="num" w:pos="567"/>
        </w:tabs>
        <w:ind w:left="567" w:hanging="567"/>
      </w:pPr>
      <w:rPr>
        <w:rFonts w:ascii="Times New Roman" w:hAnsi="Times New Roman" w:cs="Times New Roman" w:hint="default"/>
      </w:rPr>
    </w:lvl>
    <w:lvl w:ilvl="1" w:tentative="1">
      <w:start w:val="1"/>
      <w:numFmt w:val="bullet"/>
      <w:lvlText w:val="o"/>
      <w:lvlJc w:val="left"/>
      <w:pPr>
        <w:tabs>
          <w:tab w:val="num" w:pos="1440"/>
        </w:tabs>
        <w:ind w:left="1440" w:hanging="360"/>
      </w:pPr>
      <w:rPr>
        <w:rFonts w:ascii="Courier New" w:hAnsi="Courier New" w:cs="Courier New" w:hint="default"/>
      </w:rPr>
    </w:lvl>
    <w:lvl w:ilvl="2" w:tentative="1">
      <w:start w:val="1"/>
      <w:numFmt w:val="bullet"/>
      <w:lvlText w:val=""/>
      <w:lvlJc w:val="left"/>
      <w:pPr>
        <w:tabs>
          <w:tab w:val="num" w:pos="2160"/>
        </w:tabs>
        <w:ind w:left="2160" w:hanging="360"/>
      </w:pPr>
      <w:rPr>
        <w:rFonts w:ascii="Wingdings" w:hAnsi="Wingdings" w:hint="default"/>
      </w:rPr>
    </w:lvl>
    <w:lvl w:ilvl="3" w:tentative="1">
      <w:start w:val="1"/>
      <w:numFmt w:val="bullet"/>
      <w:lvlText w:val=""/>
      <w:lvlJc w:val="left"/>
      <w:pPr>
        <w:tabs>
          <w:tab w:val="num" w:pos="2880"/>
        </w:tabs>
        <w:ind w:left="2880" w:hanging="360"/>
      </w:pPr>
      <w:rPr>
        <w:rFonts w:ascii="Symbol" w:hAnsi="Symbol" w:hint="default"/>
      </w:rPr>
    </w:lvl>
    <w:lvl w:ilvl="4" w:tentative="1">
      <w:start w:val="1"/>
      <w:numFmt w:val="bullet"/>
      <w:lvlText w:val="o"/>
      <w:lvlJc w:val="left"/>
      <w:pPr>
        <w:tabs>
          <w:tab w:val="num" w:pos="3600"/>
        </w:tabs>
        <w:ind w:left="3600" w:hanging="360"/>
      </w:pPr>
      <w:rPr>
        <w:rFonts w:ascii="Courier New" w:hAnsi="Courier New" w:cs="Courier New" w:hint="default"/>
      </w:rPr>
    </w:lvl>
    <w:lvl w:ilvl="5" w:tentative="1">
      <w:start w:val="1"/>
      <w:numFmt w:val="bullet"/>
      <w:lvlText w:val=""/>
      <w:lvlJc w:val="left"/>
      <w:pPr>
        <w:tabs>
          <w:tab w:val="num" w:pos="4320"/>
        </w:tabs>
        <w:ind w:left="4320" w:hanging="360"/>
      </w:pPr>
      <w:rPr>
        <w:rFonts w:ascii="Wingdings" w:hAnsi="Wingdings" w:hint="default"/>
      </w:rPr>
    </w:lvl>
    <w:lvl w:ilvl="6" w:tentative="1">
      <w:start w:val="1"/>
      <w:numFmt w:val="bullet"/>
      <w:lvlText w:val=""/>
      <w:lvlJc w:val="left"/>
      <w:pPr>
        <w:tabs>
          <w:tab w:val="num" w:pos="5040"/>
        </w:tabs>
        <w:ind w:left="5040" w:hanging="360"/>
      </w:pPr>
      <w:rPr>
        <w:rFonts w:ascii="Symbol" w:hAnsi="Symbol" w:hint="default"/>
      </w:rPr>
    </w:lvl>
    <w:lvl w:ilvl="7" w:tentative="1">
      <w:start w:val="1"/>
      <w:numFmt w:val="bullet"/>
      <w:lvlText w:val="o"/>
      <w:lvlJc w:val="left"/>
      <w:pPr>
        <w:tabs>
          <w:tab w:val="num" w:pos="5760"/>
        </w:tabs>
        <w:ind w:left="5760" w:hanging="360"/>
      </w:pPr>
      <w:rPr>
        <w:rFonts w:ascii="Courier New" w:hAnsi="Courier New" w:cs="Courier New" w:hint="default"/>
      </w:rPr>
    </w:lvl>
    <w:lvl w:ilvl="8" w:tentative="1">
      <w:start w:val="1"/>
      <w:numFmt w:val="bullet"/>
      <w:lvlText w:val=""/>
      <w:lvlJc w:val="left"/>
      <w:pPr>
        <w:tabs>
          <w:tab w:val="num" w:pos="6480"/>
        </w:tabs>
        <w:ind w:left="6480" w:hanging="360"/>
      </w:pPr>
      <w:rPr>
        <w:rFonts w:ascii="Wingdings" w:hAnsi="Wingdings" w:hint="default"/>
      </w:rPr>
    </w:lvl>
  </w:abstractNum>
  <w:abstractNum w:abstractNumId="50" w15:restartNumberingAfterBreak="0">
    <w:nsid w:val="69FF3100"/>
    <w:multiLevelType w:val="hybridMultilevel"/>
    <w:tmpl w:val="23D4044C"/>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1" w15:restartNumberingAfterBreak="0">
    <w:nsid w:val="6ACC5E84"/>
    <w:multiLevelType w:val="hybridMultilevel"/>
    <w:tmpl w:val="529A5A88"/>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2" w15:restartNumberingAfterBreak="0">
    <w:nsid w:val="6B6A1A23"/>
    <w:multiLevelType w:val="hybridMultilevel"/>
    <w:tmpl w:val="DC4E1D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3" w15:restartNumberingAfterBreak="0">
    <w:nsid w:val="6E3B1B98"/>
    <w:multiLevelType w:val="hybridMultilevel"/>
    <w:tmpl w:val="88968894"/>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54" w15:restartNumberingAfterBreak="0">
    <w:nsid w:val="766D0482"/>
    <w:multiLevelType w:val="singleLevel"/>
    <w:tmpl w:val="BAD4EDAE"/>
    <w:lvl w:ilvl="0">
      <w:start w:val="1"/>
      <w:numFmt w:val="bullet"/>
      <w:lvlText w:val=""/>
      <w:lvlJc w:val="left"/>
      <w:pPr>
        <w:tabs>
          <w:tab w:val="num" w:pos="360"/>
        </w:tabs>
        <w:ind w:left="360" w:hanging="360"/>
      </w:pPr>
      <w:rPr>
        <w:rFonts w:ascii="Symbol" w:hAnsi="Symbol" w:hint="default"/>
      </w:rPr>
    </w:lvl>
  </w:abstractNum>
  <w:abstractNum w:abstractNumId="55" w15:restartNumberingAfterBreak="0">
    <w:nsid w:val="772F1667"/>
    <w:multiLevelType w:val="singleLevel"/>
    <w:tmpl w:val="B0623952"/>
    <w:lvl w:ilvl="0">
      <w:start w:val="1"/>
      <w:numFmt w:val="bullet"/>
      <w:lvlText w:val="­"/>
      <w:lvlJc w:val="left"/>
      <w:pPr>
        <w:tabs>
          <w:tab w:val="num" w:pos="360"/>
        </w:tabs>
        <w:ind w:left="360" w:hanging="360"/>
      </w:pPr>
      <w:rPr>
        <w:rFonts w:ascii="Times New Roman" w:hAnsi="Times New Roman" w:hint="default"/>
      </w:rPr>
    </w:lvl>
  </w:abstractNum>
  <w:abstractNum w:abstractNumId="56" w15:restartNumberingAfterBreak="0">
    <w:nsid w:val="7A764428"/>
    <w:multiLevelType w:val="singleLevel"/>
    <w:tmpl w:val="9A60037A"/>
    <w:lvl w:ilvl="0">
      <w:start w:val="1"/>
      <w:numFmt w:val="bullet"/>
      <w:lvlText w:val=""/>
      <w:lvlJc w:val="left"/>
      <w:pPr>
        <w:tabs>
          <w:tab w:val="num" w:pos="567"/>
        </w:tabs>
        <w:ind w:left="567" w:hanging="567"/>
      </w:pPr>
      <w:rPr>
        <w:rFonts w:ascii="Symbol" w:hAnsi="Symbol" w:hint="default"/>
        <w:sz w:val="20"/>
      </w:rPr>
    </w:lvl>
  </w:abstractNum>
  <w:abstractNum w:abstractNumId="57" w15:restartNumberingAfterBreak="0">
    <w:nsid w:val="7F216DB8"/>
    <w:multiLevelType w:val="hybridMultilevel"/>
    <w:tmpl w:val="FC785002"/>
    <w:lvl w:ilvl="0" w:tplc="98905114">
      <w:start w:val="1"/>
      <w:numFmt w:val="bullet"/>
      <w:lvlText w:val=""/>
      <w:lvlJc w:val="left"/>
      <w:pPr>
        <w:tabs>
          <w:tab w:val="num" w:pos="360"/>
        </w:tabs>
        <w:ind w:left="360" w:hanging="360"/>
      </w:pPr>
      <w:rPr>
        <w:rFonts w:ascii="Symbol" w:hAnsi="Symbol" w:hint="default"/>
        <w:color w:val="00000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num w:numId="1" w16cid:durableId="2044284390">
    <w:abstractNumId w:val="34"/>
  </w:num>
  <w:num w:numId="2" w16cid:durableId="1881017084">
    <w:abstractNumId w:val="8"/>
  </w:num>
  <w:num w:numId="3" w16cid:durableId="854075395">
    <w:abstractNumId w:val="54"/>
  </w:num>
  <w:num w:numId="4" w16cid:durableId="879246243">
    <w:abstractNumId w:val="56"/>
  </w:num>
  <w:num w:numId="5" w16cid:durableId="837574128">
    <w:abstractNumId w:val="11"/>
  </w:num>
  <w:num w:numId="6" w16cid:durableId="498355250">
    <w:abstractNumId w:val="21"/>
  </w:num>
  <w:num w:numId="7" w16cid:durableId="676230644">
    <w:abstractNumId w:val="4"/>
  </w:num>
  <w:num w:numId="8" w16cid:durableId="31541758">
    <w:abstractNumId w:val="42"/>
  </w:num>
  <w:num w:numId="9" w16cid:durableId="2118600953">
    <w:abstractNumId w:val="22"/>
  </w:num>
  <w:num w:numId="10" w16cid:durableId="619991864">
    <w:abstractNumId w:val="28"/>
  </w:num>
  <w:num w:numId="11" w16cid:durableId="809980070">
    <w:abstractNumId w:val="47"/>
  </w:num>
  <w:num w:numId="12" w16cid:durableId="1750695289">
    <w:abstractNumId w:val="40"/>
  </w:num>
  <w:num w:numId="13" w16cid:durableId="1893343734">
    <w:abstractNumId w:val="25"/>
  </w:num>
  <w:num w:numId="14" w16cid:durableId="1409691323">
    <w:abstractNumId w:val="29"/>
  </w:num>
  <w:num w:numId="15" w16cid:durableId="495997755">
    <w:abstractNumId w:val="38"/>
  </w:num>
  <w:num w:numId="16" w16cid:durableId="1138575300">
    <w:abstractNumId w:val="55"/>
  </w:num>
  <w:num w:numId="17" w16cid:durableId="1175070232">
    <w:abstractNumId w:val="15"/>
  </w:num>
  <w:num w:numId="18" w16cid:durableId="951518180">
    <w:abstractNumId w:val="26"/>
  </w:num>
  <w:num w:numId="19" w16cid:durableId="323553182">
    <w:abstractNumId w:val="37"/>
  </w:num>
  <w:num w:numId="20" w16cid:durableId="1903447699">
    <w:abstractNumId w:val="57"/>
  </w:num>
  <w:num w:numId="21" w16cid:durableId="715088261">
    <w:abstractNumId w:val="46"/>
  </w:num>
  <w:num w:numId="22" w16cid:durableId="1680353289">
    <w:abstractNumId w:val="2"/>
  </w:num>
  <w:num w:numId="23" w16cid:durableId="1712076859">
    <w:abstractNumId w:val="9"/>
  </w:num>
  <w:num w:numId="24" w16cid:durableId="543638787">
    <w:abstractNumId w:val="35"/>
  </w:num>
  <w:num w:numId="25" w16cid:durableId="871766581">
    <w:abstractNumId w:val="33"/>
  </w:num>
  <w:num w:numId="26" w16cid:durableId="35127675">
    <w:abstractNumId w:val="53"/>
  </w:num>
  <w:num w:numId="27" w16cid:durableId="2112895119">
    <w:abstractNumId w:val="27"/>
  </w:num>
  <w:num w:numId="28" w16cid:durableId="1153789380">
    <w:abstractNumId w:val="3"/>
  </w:num>
  <w:num w:numId="29" w16cid:durableId="211575562">
    <w:abstractNumId w:val="23"/>
  </w:num>
  <w:num w:numId="30" w16cid:durableId="1647858417">
    <w:abstractNumId w:val="43"/>
  </w:num>
  <w:num w:numId="31" w16cid:durableId="819614925">
    <w:abstractNumId w:val="50"/>
  </w:num>
  <w:num w:numId="32" w16cid:durableId="1571815584">
    <w:abstractNumId w:val="17"/>
  </w:num>
  <w:num w:numId="33" w16cid:durableId="795369232">
    <w:abstractNumId w:val="1"/>
  </w:num>
  <w:num w:numId="34" w16cid:durableId="1047992269">
    <w:abstractNumId w:val="30"/>
  </w:num>
  <w:num w:numId="35" w16cid:durableId="1654750740">
    <w:abstractNumId w:val="51"/>
  </w:num>
  <w:num w:numId="36" w16cid:durableId="1614052895">
    <w:abstractNumId w:val="41"/>
  </w:num>
  <w:num w:numId="37" w16cid:durableId="1577014458">
    <w:abstractNumId w:val="24"/>
  </w:num>
  <w:num w:numId="38" w16cid:durableId="51974046">
    <w:abstractNumId w:val="7"/>
  </w:num>
  <w:num w:numId="39" w16cid:durableId="2058238400">
    <w:abstractNumId w:val="12"/>
  </w:num>
  <w:num w:numId="40" w16cid:durableId="1860778750">
    <w:abstractNumId w:val="19"/>
  </w:num>
  <w:num w:numId="41" w16cid:durableId="89160320">
    <w:abstractNumId w:val="16"/>
  </w:num>
  <w:num w:numId="42" w16cid:durableId="1458838574">
    <w:abstractNumId w:val="36"/>
  </w:num>
  <w:num w:numId="43" w16cid:durableId="1619533175">
    <w:abstractNumId w:val="13"/>
  </w:num>
  <w:num w:numId="44" w16cid:durableId="793671128">
    <w:abstractNumId w:val="52"/>
  </w:num>
  <w:num w:numId="45" w16cid:durableId="1673413439">
    <w:abstractNumId w:val="49"/>
  </w:num>
  <w:num w:numId="46" w16cid:durableId="1421439663">
    <w:abstractNumId w:val="18"/>
  </w:num>
  <w:num w:numId="47" w16cid:durableId="1029338192">
    <w:abstractNumId w:val="31"/>
  </w:num>
  <w:num w:numId="48" w16cid:durableId="150874477">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244606176">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1471900817">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16cid:durableId="1478573602">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270624653">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16cid:durableId="774597376">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593441302">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5" w16cid:durableId="46296137">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427890974">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399057024">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480394308">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16cid:durableId="533884061">
    <w:abstractNumId w:val="6"/>
  </w:num>
  <w:num w:numId="60" w16cid:durableId="1500073946">
    <w:abstractNumId w:val="6"/>
    <w:lvlOverride w:ilvl="0">
      <w:startOverride w:val="1"/>
    </w:lvlOverride>
  </w:num>
  <w:num w:numId="61" w16cid:durableId="800735252">
    <w:abstractNumId w:val="45"/>
  </w:num>
  <w:num w:numId="62" w16cid:durableId="2020083663">
    <w:abstractNumId w:val="44"/>
  </w:num>
  <w:num w:numId="63" w16cid:durableId="1144395051">
    <w:abstractNumId w:val="5"/>
  </w:num>
  <w:num w:numId="64" w16cid:durableId="518279203">
    <w:abstractNumId w:val="32"/>
  </w:num>
  <w:num w:numId="65" w16cid:durableId="1965457100">
    <w:abstractNumId w:val="0"/>
  </w:num>
  <w:num w:numId="66" w16cid:durableId="418334551">
    <w:abstractNumId w:val="39"/>
  </w:num>
  <w:num w:numId="67" w16cid:durableId="2076126271">
    <w:abstractNumId w:val="48"/>
  </w:num>
  <w:num w:numId="68" w16cid:durableId="251475417">
    <w:abstractNumId w:val="14"/>
  </w:num>
  <w:num w:numId="69" w16cid:durableId="1101225590">
    <w:abstractNumId w:val="20"/>
  </w:num>
  <w:num w:numId="70" w16cid:durableId="1488475905">
    <w:abstractNumId w:val="10"/>
  </w:num>
  <w:numIdMacAtCleanup w:val="69"/>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embedSystemFonts/>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567"/>
  <w:hyphenationZone w:val="425"/>
  <w:doNotHyphenateCaps/>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AULT_ND_136261fb-a6ac-4e7c-afbc-d52bbc95c084" w:val=" "/>
    <w:docVar w:name="vault_nd_2e82517f-2f6a-4ade-9fe7-7cf8acaae191" w:val=" "/>
    <w:docVar w:name="vault_nd_52e34059-cab8-4cd4-aa37-fcaff1ec646b" w:val=" "/>
    <w:docVar w:name="VAULT_ND_67d7b50c-b200-41b5-82d0-e9ac01677d2b" w:val=" "/>
    <w:docVar w:name="vault_nd_6a1d6487-baae-4692-96f9-5d534a83c21a" w:val=" "/>
    <w:docVar w:name="VAULT_ND_6b2bb69a-17b4-46d9-ac01-dbad17708db8" w:val=" "/>
    <w:docVar w:name="vault_nd_6d3a6d67-5aa9-42a1-819f-e54f3b851d3b" w:val=" "/>
    <w:docVar w:name="vault_nd_8ea4c4af-1855-4083-9064-ba3c30544710" w:val=" "/>
    <w:docVar w:name="vault_nd_d02b1c6e-47ae-474d-9405-48ce24f8ad46" w:val=" "/>
    <w:docVar w:name="Version" w:val="0"/>
  </w:docVars>
  <w:rsids>
    <w:rsidRoot w:val="00024B6C"/>
    <w:rsid w:val="000020F7"/>
    <w:rsid w:val="000055C0"/>
    <w:rsid w:val="0000585B"/>
    <w:rsid w:val="00014AB7"/>
    <w:rsid w:val="000179E7"/>
    <w:rsid w:val="0002198A"/>
    <w:rsid w:val="00024B6C"/>
    <w:rsid w:val="00025CBC"/>
    <w:rsid w:val="00025E82"/>
    <w:rsid w:val="00034E07"/>
    <w:rsid w:val="00040D33"/>
    <w:rsid w:val="00043A99"/>
    <w:rsid w:val="000473B3"/>
    <w:rsid w:val="00052508"/>
    <w:rsid w:val="000536A3"/>
    <w:rsid w:val="00063E58"/>
    <w:rsid w:val="000650D1"/>
    <w:rsid w:val="00067630"/>
    <w:rsid w:val="0008629E"/>
    <w:rsid w:val="0009030D"/>
    <w:rsid w:val="00095E5C"/>
    <w:rsid w:val="000A1882"/>
    <w:rsid w:val="000A1D18"/>
    <w:rsid w:val="000A2814"/>
    <w:rsid w:val="000A3F63"/>
    <w:rsid w:val="000A418C"/>
    <w:rsid w:val="000A5320"/>
    <w:rsid w:val="000A676E"/>
    <w:rsid w:val="000A71D9"/>
    <w:rsid w:val="000C049A"/>
    <w:rsid w:val="000C4D2A"/>
    <w:rsid w:val="000C6AC6"/>
    <w:rsid w:val="000D2298"/>
    <w:rsid w:val="000D71C0"/>
    <w:rsid w:val="000E2F53"/>
    <w:rsid w:val="000E3074"/>
    <w:rsid w:val="000E330F"/>
    <w:rsid w:val="000E354F"/>
    <w:rsid w:val="000F07D6"/>
    <w:rsid w:val="000F367E"/>
    <w:rsid w:val="000F62AB"/>
    <w:rsid w:val="000F75C0"/>
    <w:rsid w:val="00102E22"/>
    <w:rsid w:val="00105A71"/>
    <w:rsid w:val="00107D74"/>
    <w:rsid w:val="001101F8"/>
    <w:rsid w:val="00110B13"/>
    <w:rsid w:val="0011266C"/>
    <w:rsid w:val="0011417D"/>
    <w:rsid w:val="001233DA"/>
    <w:rsid w:val="001307FE"/>
    <w:rsid w:val="00130AC4"/>
    <w:rsid w:val="0013155B"/>
    <w:rsid w:val="00131DC2"/>
    <w:rsid w:val="00136A18"/>
    <w:rsid w:val="0015360E"/>
    <w:rsid w:val="0015379A"/>
    <w:rsid w:val="00156585"/>
    <w:rsid w:val="001614CA"/>
    <w:rsid w:val="00164D31"/>
    <w:rsid w:val="00174010"/>
    <w:rsid w:val="00177609"/>
    <w:rsid w:val="00180210"/>
    <w:rsid w:val="00186001"/>
    <w:rsid w:val="00186DA8"/>
    <w:rsid w:val="00187A74"/>
    <w:rsid w:val="00192033"/>
    <w:rsid w:val="00192A71"/>
    <w:rsid w:val="00196F06"/>
    <w:rsid w:val="00197B26"/>
    <w:rsid w:val="001A044E"/>
    <w:rsid w:val="001A28F6"/>
    <w:rsid w:val="001A2B8E"/>
    <w:rsid w:val="001A41F7"/>
    <w:rsid w:val="001A510E"/>
    <w:rsid w:val="001A605A"/>
    <w:rsid w:val="001A68F3"/>
    <w:rsid w:val="001B08BA"/>
    <w:rsid w:val="001B2C29"/>
    <w:rsid w:val="001B3829"/>
    <w:rsid w:val="001B587F"/>
    <w:rsid w:val="001C159A"/>
    <w:rsid w:val="001C646D"/>
    <w:rsid w:val="001D0756"/>
    <w:rsid w:val="001D203F"/>
    <w:rsid w:val="001D212F"/>
    <w:rsid w:val="001D3463"/>
    <w:rsid w:val="001E0165"/>
    <w:rsid w:val="001E233E"/>
    <w:rsid w:val="001E5502"/>
    <w:rsid w:val="00200E2D"/>
    <w:rsid w:val="00203F10"/>
    <w:rsid w:val="0020530A"/>
    <w:rsid w:val="00206833"/>
    <w:rsid w:val="00206883"/>
    <w:rsid w:val="0021080A"/>
    <w:rsid w:val="00211884"/>
    <w:rsid w:val="0021420C"/>
    <w:rsid w:val="00216832"/>
    <w:rsid w:val="00221206"/>
    <w:rsid w:val="0022124C"/>
    <w:rsid w:val="00221375"/>
    <w:rsid w:val="00223C4A"/>
    <w:rsid w:val="002305F4"/>
    <w:rsid w:val="002317F2"/>
    <w:rsid w:val="0023247F"/>
    <w:rsid w:val="0023297D"/>
    <w:rsid w:val="002336CB"/>
    <w:rsid w:val="0023585A"/>
    <w:rsid w:val="00236623"/>
    <w:rsid w:val="002443B5"/>
    <w:rsid w:val="00244FA7"/>
    <w:rsid w:val="00247F25"/>
    <w:rsid w:val="00251EAF"/>
    <w:rsid w:val="002551E2"/>
    <w:rsid w:val="00257161"/>
    <w:rsid w:val="00261D10"/>
    <w:rsid w:val="002655C8"/>
    <w:rsid w:val="00266709"/>
    <w:rsid w:val="00274182"/>
    <w:rsid w:val="00274478"/>
    <w:rsid w:val="0027697C"/>
    <w:rsid w:val="00276DE6"/>
    <w:rsid w:val="00280FC8"/>
    <w:rsid w:val="00282091"/>
    <w:rsid w:val="002822A1"/>
    <w:rsid w:val="00283453"/>
    <w:rsid w:val="002855EA"/>
    <w:rsid w:val="002872FC"/>
    <w:rsid w:val="00287406"/>
    <w:rsid w:val="00295396"/>
    <w:rsid w:val="002954F6"/>
    <w:rsid w:val="00296AF4"/>
    <w:rsid w:val="002A08A0"/>
    <w:rsid w:val="002A23ED"/>
    <w:rsid w:val="002A28B6"/>
    <w:rsid w:val="002A4EDB"/>
    <w:rsid w:val="002A5810"/>
    <w:rsid w:val="002B0CC5"/>
    <w:rsid w:val="002C1A25"/>
    <w:rsid w:val="002C2A22"/>
    <w:rsid w:val="002C7502"/>
    <w:rsid w:val="002D2D83"/>
    <w:rsid w:val="002D440E"/>
    <w:rsid w:val="002D4723"/>
    <w:rsid w:val="002D5468"/>
    <w:rsid w:val="002D55D5"/>
    <w:rsid w:val="002E17E2"/>
    <w:rsid w:val="002F13FF"/>
    <w:rsid w:val="002F25DC"/>
    <w:rsid w:val="002F29AA"/>
    <w:rsid w:val="002F2DB1"/>
    <w:rsid w:val="002F34E1"/>
    <w:rsid w:val="002F4848"/>
    <w:rsid w:val="002F595D"/>
    <w:rsid w:val="002F6368"/>
    <w:rsid w:val="002F6D56"/>
    <w:rsid w:val="00300354"/>
    <w:rsid w:val="00307203"/>
    <w:rsid w:val="00307AF7"/>
    <w:rsid w:val="0031298A"/>
    <w:rsid w:val="00312D0D"/>
    <w:rsid w:val="003132CD"/>
    <w:rsid w:val="00314F33"/>
    <w:rsid w:val="003153FF"/>
    <w:rsid w:val="00326E00"/>
    <w:rsid w:val="00327B00"/>
    <w:rsid w:val="0033240C"/>
    <w:rsid w:val="0033448D"/>
    <w:rsid w:val="00336180"/>
    <w:rsid w:val="003371FA"/>
    <w:rsid w:val="003372AD"/>
    <w:rsid w:val="00343233"/>
    <w:rsid w:val="003457E7"/>
    <w:rsid w:val="00346704"/>
    <w:rsid w:val="003525D0"/>
    <w:rsid w:val="00355F4A"/>
    <w:rsid w:val="00361445"/>
    <w:rsid w:val="00362358"/>
    <w:rsid w:val="00362567"/>
    <w:rsid w:val="00362ABE"/>
    <w:rsid w:val="00363894"/>
    <w:rsid w:val="00365792"/>
    <w:rsid w:val="003723E1"/>
    <w:rsid w:val="003732FC"/>
    <w:rsid w:val="00375F47"/>
    <w:rsid w:val="00376B5A"/>
    <w:rsid w:val="00377FA5"/>
    <w:rsid w:val="00385DA7"/>
    <w:rsid w:val="00391856"/>
    <w:rsid w:val="00393035"/>
    <w:rsid w:val="003A03B7"/>
    <w:rsid w:val="003A0EEF"/>
    <w:rsid w:val="003A15CA"/>
    <w:rsid w:val="003A3C2E"/>
    <w:rsid w:val="003B04ED"/>
    <w:rsid w:val="003B098E"/>
    <w:rsid w:val="003B1689"/>
    <w:rsid w:val="003B4922"/>
    <w:rsid w:val="003B7B00"/>
    <w:rsid w:val="003C187F"/>
    <w:rsid w:val="003C3C94"/>
    <w:rsid w:val="003D7A9D"/>
    <w:rsid w:val="003E15CB"/>
    <w:rsid w:val="003E241B"/>
    <w:rsid w:val="003E40F2"/>
    <w:rsid w:val="003E4FB9"/>
    <w:rsid w:val="003E6E2F"/>
    <w:rsid w:val="003E7D07"/>
    <w:rsid w:val="003E7D20"/>
    <w:rsid w:val="003F0724"/>
    <w:rsid w:val="003F0EC3"/>
    <w:rsid w:val="003F19A3"/>
    <w:rsid w:val="003F6A52"/>
    <w:rsid w:val="004018A5"/>
    <w:rsid w:val="00403B32"/>
    <w:rsid w:val="00405545"/>
    <w:rsid w:val="004060F2"/>
    <w:rsid w:val="00406FD8"/>
    <w:rsid w:val="00410BCB"/>
    <w:rsid w:val="0041109A"/>
    <w:rsid w:val="004167F9"/>
    <w:rsid w:val="004213D0"/>
    <w:rsid w:val="00422135"/>
    <w:rsid w:val="00423010"/>
    <w:rsid w:val="0042387E"/>
    <w:rsid w:val="00425C7E"/>
    <w:rsid w:val="00434799"/>
    <w:rsid w:val="0044256A"/>
    <w:rsid w:val="00446687"/>
    <w:rsid w:val="00451AFA"/>
    <w:rsid w:val="004525C9"/>
    <w:rsid w:val="0045499B"/>
    <w:rsid w:val="00454EB4"/>
    <w:rsid w:val="0045672C"/>
    <w:rsid w:val="00456898"/>
    <w:rsid w:val="00465A24"/>
    <w:rsid w:val="00465CAD"/>
    <w:rsid w:val="004748B2"/>
    <w:rsid w:val="00474C9A"/>
    <w:rsid w:val="004753E2"/>
    <w:rsid w:val="00476C27"/>
    <w:rsid w:val="00477CE3"/>
    <w:rsid w:val="00477D05"/>
    <w:rsid w:val="00480C01"/>
    <w:rsid w:val="004814AE"/>
    <w:rsid w:val="00484886"/>
    <w:rsid w:val="0049114E"/>
    <w:rsid w:val="00492419"/>
    <w:rsid w:val="00492872"/>
    <w:rsid w:val="00493E96"/>
    <w:rsid w:val="004A161F"/>
    <w:rsid w:val="004B13E1"/>
    <w:rsid w:val="004B3088"/>
    <w:rsid w:val="004B5FF4"/>
    <w:rsid w:val="004B639A"/>
    <w:rsid w:val="004B667A"/>
    <w:rsid w:val="004B6A8B"/>
    <w:rsid w:val="004C0745"/>
    <w:rsid w:val="004C0A70"/>
    <w:rsid w:val="004C2BA8"/>
    <w:rsid w:val="004C6553"/>
    <w:rsid w:val="004D318D"/>
    <w:rsid w:val="004D3C6C"/>
    <w:rsid w:val="004D577D"/>
    <w:rsid w:val="004D5C66"/>
    <w:rsid w:val="004D71C5"/>
    <w:rsid w:val="004D7DB8"/>
    <w:rsid w:val="004E0453"/>
    <w:rsid w:val="004E4F2D"/>
    <w:rsid w:val="004E5444"/>
    <w:rsid w:val="004E5C01"/>
    <w:rsid w:val="004E6209"/>
    <w:rsid w:val="004E6318"/>
    <w:rsid w:val="004F2080"/>
    <w:rsid w:val="004F6B01"/>
    <w:rsid w:val="004F7A71"/>
    <w:rsid w:val="00505A35"/>
    <w:rsid w:val="005073F8"/>
    <w:rsid w:val="00507A1A"/>
    <w:rsid w:val="00510D9A"/>
    <w:rsid w:val="00513E85"/>
    <w:rsid w:val="00514140"/>
    <w:rsid w:val="00515199"/>
    <w:rsid w:val="005155A3"/>
    <w:rsid w:val="00516CD6"/>
    <w:rsid w:val="00521AAB"/>
    <w:rsid w:val="005236CE"/>
    <w:rsid w:val="00527504"/>
    <w:rsid w:val="00527A58"/>
    <w:rsid w:val="00531867"/>
    <w:rsid w:val="00543BFC"/>
    <w:rsid w:val="00552951"/>
    <w:rsid w:val="00555128"/>
    <w:rsid w:val="005555B3"/>
    <w:rsid w:val="00556AD7"/>
    <w:rsid w:val="005571ED"/>
    <w:rsid w:val="0056113B"/>
    <w:rsid w:val="005652DB"/>
    <w:rsid w:val="005709A9"/>
    <w:rsid w:val="00571D72"/>
    <w:rsid w:val="005771D8"/>
    <w:rsid w:val="0058049F"/>
    <w:rsid w:val="00585915"/>
    <w:rsid w:val="00585A8F"/>
    <w:rsid w:val="00587A55"/>
    <w:rsid w:val="00592F7B"/>
    <w:rsid w:val="00593904"/>
    <w:rsid w:val="00596ABD"/>
    <w:rsid w:val="0059788D"/>
    <w:rsid w:val="005A0BD4"/>
    <w:rsid w:val="005A7AC1"/>
    <w:rsid w:val="005B171D"/>
    <w:rsid w:val="005B370B"/>
    <w:rsid w:val="005B4BFF"/>
    <w:rsid w:val="005B51B8"/>
    <w:rsid w:val="005C1144"/>
    <w:rsid w:val="005C6359"/>
    <w:rsid w:val="005C79B4"/>
    <w:rsid w:val="005D5855"/>
    <w:rsid w:val="005E07E7"/>
    <w:rsid w:val="005E578C"/>
    <w:rsid w:val="005F15CB"/>
    <w:rsid w:val="005F7913"/>
    <w:rsid w:val="00604A39"/>
    <w:rsid w:val="00605EF4"/>
    <w:rsid w:val="00606692"/>
    <w:rsid w:val="006112AE"/>
    <w:rsid w:val="0061263E"/>
    <w:rsid w:val="00615932"/>
    <w:rsid w:val="00620FCD"/>
    <w:rsid w:val="0062779F"/>
    <w:rsid w:val="00633092"/>
    <w:rsid w:val="00633144"/>
    <w:rsid w:val="006336AE"/>
    <w:rsid w:val="006354A7"/>
    <w:rsid w:val="006376C9"/>
    <w:rsid w:val="00637CDD"/>
    <w:rsid w:val="00651174"/>
    <w:rsid w:val="00653527"/>
    <w:rsid w:val="006545D0"/>
    <w:rsid w:val="006564FD"/>
    <w:rsid w:val="006578DA"/>
    <w:rsid w:val="00660EA6"/>
    <w:rsid w:val="0066543B"/>
    <w:rsid w:val="00665DB9"/>
    <w:rsid w:val="00670443"/>
    <w:rsid w:val="00672357"/>
    <w:rsid w:val="0067493A"/>
    <w:rsid w:val="00676E17"/>
    <w:rsid w:val="00677FE8"/>
    <w:rsid w:val="006831EC"/>
    <w:rsid w:val="00683CB6"/>
    <w:rsid w:val="00685D95"/>
    <w:rsid w:val="00686AA8"/>
    <w:rsid w:val="00692BF6"/>
    <w:rsid w:val="006930BB"/>
    <w:rsid w:val="006954B2"/>
    <w:rsid w:val="006954F5"/>
    <w:rsid w:val="006A399B"/>
    <w:rsid w:val="006A6133"/>
    <w:rsid w:val="006B04E9"/>
    <w:rsid w:val="006B41C6"/>
    <w:rsid w:val="006B4844"/>
    <w:rsid w:val="006B58B0"/>
    <w:rsid w:val="006B7005"/>
    <w:rsid w:val="006B7E95"/>
    <w:rsid w:val="006C0B90"/>
    <w:rsid w:val="006C2260"/>
    <w:rsid w:val="006C2C42"/>
    <w:rsid w:val="006C4C75"/>
    <w:rsid w:val="006D00AA"/>
    <w:rsid w:val="006D52B7"/>
    <w:rsid w:val="006D709F"/>
    <w:rsid w:val="006E02C1"/>
    <w:rsid w:val="006E2419"/>
    <w:rsid w:val="006E4CAA"/>
    <w:rsid w:val="006F0CAF"/>
    <w:rsid w:val="006F2C20"/>
    <w:rsid w:val="006F48B4"/>
    <w:rsid w:val="00703ACB"/>
    <w:rsid w:val="00706065"/>
    <w:rsid w:val="007064A9"/>
    <w:rsid w:val="007067BB"/>
    <w:rsid w:val="00710CD7"/>
    <w:rsid w:val="0071618C"/>
    <w:rsid w:val="00716EB5"/>
    <w:rsid w:val="00721B23"/>
    <w:rsid w:val="00727CEB"/>
    <w:rsid w:val="00732BF7"/>
    <w:rsid w:val="007412DE"/>
    <w:rsid w:val="00741D1E"/>
    <w:rsid w:val="00743CB4"/>
    <w:rsid w:val="00744EBE"/>
    <w:rsid w:val="00745F69"/>
    <w:rsid w:val="00746ABB"/>
    <w:rsid w:val="00752A55"/>
    <w:rsid w:val="00753BBF"/>
    <w:rsid w:val="00754752"/>
    <w:rsid w:val="00760926"/>
    <w:rsid w:val="00763DE6"/>
    <w:rsid w:val="00771B94"/>
    <w:rsid w:val="00775177"/>
    <w:rsid w:val="007819B6"/>
    <w:rsid w:val="00786482"/>
    <w:rsid w:val="00792C4A"/>
    <w:rsid w:val="00793361"/>
    <w:rsid w:val="007A037A"/>
    <w:rsid w:val="007A2DC7"/>
    <w:rsid w:val="007A3BD9"/>
    <w:rsid w:val="007A4AD0"/>
    <w:rsid w:val="007B0968"/>
    <w:rsid w:val="007B4D7E"/>
    <w:rsid w:val="007B6C88"/>
    <w:rsid w:val="007C0940"/>
    <w:rsid w:val="007C3D41"/>
    <w:rsid w:val="007C4AA2"/>
    <w:rsid w:val="007C6FB5"/>
    <w:rsid w:val="007C757C"/>
    <w:rsid w:val="007D0A8B"/>
    <w:rsid w:val="007D78B0"/>
    <w:rsid w:val="007E208F"/>
    <w:rsid w:val="007E58B6"/>
    <w:rsid w:val="007E7028"/>
    <w:rsid w:val="007F04A8"/>
    <w:rsid w:val="007F18B1"/>
    <w:rsid w:val="007F1AC2"/>
    <w:rsid w:val="007F45B9"/>
    <w:rsid w:val="007F6A12"/>
    <w:rsid w:val="007F6EDB"/>
    <w:rsid w:val="00800C2D"/>
    <w:rsid w:val="00804DC9"/>
    <w:rsid w:val="008110D0"/>
    <w:rsid w:val="00811E7E"/>
    <w:rsid w:val="00817350"/>
    <w:rsid w:val="008202AA"/>
    <w:rsid w:val="0082358A"/>
    <w:rsid w:val="0082456F"/>
    <w:rsid w:val="0083082E"/>
    <w:rsid w:val="0083280C"/>
    <w:rsid w:val="00843B4C"/>
    <w:rsid w:val="00844083"/>
    <w:rsid w:val="00845540"/>
    <w:rsid w:val="00846A45"/>
    <w:rsid w:val="008502F9"/>
    <w:rsid w:val="00850D2F"/>
    <w:rsid w:val="00851785"/>
    <w:rsid w:val="00855AC0"/>
    <w:rsid w:val="00860333"/>
    <w:rsid w:val="008629E8"/>
    <w:rsid w:val="008635AC"/>
    <w:rsid w:val="008667E6"/>
    <w:rsid w:val="008672C8"/>
    <w:rsid w:val="008711B3"/>
    <w:rsid w:val="00874CDA"/>
    <w:rsid w:val="00875291"/>
    <w:rsid w:val="00875C3C"/>
    <w:rsid w:val="0087692A"/>
    <w:rsid w:val="00876AD8"/>
    <w:rsid w:val="00876F7D"/>
    <w:rsid w:val="0087721A"/>
    <w:rsid w:val="008855B5"/>
    <w:rsid w:val="00891D7D"/>
    <w:rsid w:val="00893A7F"/>
    <w:rsid w:val="0089573E"/>
    <w:rsid w:val="008A0359"/>
    <w:rsid w:val="008A22C5"/>
    <w:rsid w:val="008A2770"/>
    <w:rsid w:val="008A3F13"/>
    <w:rsid w:val="008B1468"/>
    <w:rsid w:val="008B162C"/>
    <w:rsid w:val="008B518C"/>
    <w:rsid w:val="008B5B90"/>
    <w:rsid w:val="008B6C5B"/>
    <w:rsid w:val="008B7075"/>
    <w:rsid w:val="008B721F"/>
    <w:rsid w:val="008C29A2"/>
    <w:rsid w:val="008C5798"/>
    <w:rsid w:val="008D5473"/>
    <w:rsid w:val="008E259D"/>
    <w:rsid w:val="008E2931"/>
    <w:rsid w:val="008E785B"/>
    <w:rsid w:val="008F2F55"/>
    <w:rsid w:val="008F4498"/>
    <w:rsid w:val="008F61ED"/>
    <w:rsid w:val="00901B09"/>
    <w:rsid w:val="00902555"/>
    <w:rsid w:val="009114A7"/>
    <w:rsid w:val="00913C72"/>
    <w:rsid w:val="0091452F"/>
    <w:rsid w:val="009145A2"/>
    <w:rsid w:val="00915595"/>
    <w:rsid w:val="00916C46"/>
    <w:rsid w:val="00916FFD"/>
    <w:rsid w:val="00917163"/>
    <w:rsid w:val="00917BE5"/>
    <w:rsid w:val="009202E6"/>
    <w:rsid w:val="00922C34"/>
    <w:rsid w:val="0092603D"/>
    <w:rsid w:val="00942D75"/>
    <w:rsid w:val="0094351E"/>
    <w:rsid w:val="0094564A"/>
    <w:rsid w:val="009457AA"/>
    <w:rsid w:val="00945AEC"/>
    <w:rsid w:val="009477B4"/>
    <w:rsid w:val="00951326"/>
    <w:rsid w:val="00963BC0"/>
    <w:rsid w:val="00971E80"/>
    <w:rsid w:val="00975B3B"/>
    <w:rsid w:val="009865A9"/>
    <w:rsid w:val="0098703D"/>
    <w:rsid w:val="00995694"/>
    <w:rsid w:val="0099642B"/>
    <w:rsid w:val="0099692F"/>
    <w:rsid w:val="009A0814"/>
    <w:rsid w:val="009A103F"/>
    <w:rsid w:val="009A411D"/>
    <w:rsid w:val="009A4AD0"/>
    <w:rsid w:val="009A7B5A"/>
    <w:rsid w:val="009B3A1C"/>
    <w:rsid w:val="009B3CCB"/>
    <w:rsid w:val="009B662F"/>
    <w:rsid w:val="009C0D55"/>
    <w:rsid w:val="009C232D"/>
    <w:rsid w:val="009C60D6"/>
    <w:rsid w:val="009D0D4E"/>
    <w:rsid w:val="009E02AC"/>
    <w:rsid w:val="009E0CCF"/>
    <w:rsid w:val="009E36E2"/>
    <w:rsid w:val="009E36F0"/>
    <w:rsid w:val="009E4408"/>
    <w:rsid w:val="009E5326"/>
    <w:rsid w:val="009E55A4"/>
    <w:rsid w:val="009E6915"/>
    <w:rsid w:val="009E6D41"/>
    <w:rsid w:val="009E75C4"/>
    <w:rsid w:val="009E7C0E"/>
    <w:rsid w:val="009F1CE3"/>
    <w:rsid w:val="009F1F15"/>
    <w:rsid w:val="009F6A5C"/>
    <w:rsid w:val="00A022BC"/>
    <w:rsid w:val="00A031A8"/>
    <w:rsid w:val="00A0593F"/>
    <w:rsid w:val="00A10E9A"/>
    <w:rsid w:val="00A11DB3"/>
    <w:rsid w:val="00A23907"/>
    <w:rsid w:val="00A239D9"/>
    <w:rsid w:val="00A23CF9"/>
    <w:rsid w:val="00A23E96"/>
    <w:rsid w:val="00A24D42"/>
    <w:rsid w:val="00A27434"/>
    <w:rsid w:val="00A303E8"/>
    <w:rsid w:val="00A405F6"/>
    <w:rsid w:val="00A44BB5"/>
    <w:rsid w:val="00A500EE"/>
    <w:rsid w:val="00A51531"/>
    <w:rsid w:val="00A53B93"/>
    <w:rsid w:val="00A549C2"/>
    <w:rsid w:val="00A54CDB"/>
    <w:rsid w:val="00A60A23"/>
    <w:rsid w:val="00A616B4"/>
    <w:rsid w:val="00A622CC"/>
    <w:rsid w:val="00A65920"/>
    <w:rsid w:val="00A65A96"/>
    <w:rsid w:val="00A70590"/>
    <w:rsid w:val="00A70637"/>
    <w:rsid w:val="00A70E4A"/>
    <w:rsid w:val="00A73E33"/>
    <w:rsid w:val="00A74CFB"/>
    <w:rsid w:val="00A873B4"/>
    <w:rsid w:val="00A9052D"/>
    <w:rsid w:val="00A94DA1"/>
    <w:rsid w:val="00AA3990"/>
    <w:rsid w:val="00AA73FE"/>
    <w:rsid w:val="00AA7D3A"/>
    <w:rsid w:val="00AA7DBD"/>
    <w:rsid w:val="00AB7022"/>
    <w:rsid w:val="00AB7FB9"/>
    <w:rsid w:val="00AC4BB7"/>
    <w:rsid w:val="00AC4E6F"/>
    <w:rsid w:val="00AC56A8"/>
    <w:rsid w:val="00AD745E"/>
    <w:rsid w:val="00AE1720"/>
    <w:rsid w:val="00AE3150"/>
    <w:rsid w:val="00AE39F9"/>
    <w:rsid w:val="00AE4DB7"/>
    <w:rsid w:val="00AF0BB5"/>
    <w:rsid w:val="00AF0E38"/>
    <w:rsid w:val="00AF153D"/>
    <w:rsid w:val="00AF17A5"/>
    <w:rsid w:val="00AF391D"/>
    <w:rsid w:val="00AF3F71"/>
    <w:rsid w:val="00B02B32"/>
    <w:rsid w:val="00B052F9"/>
    <w:rsid w:val="00B06837"/>
    <w:rsid w:val="00B07756"/>
    <w:rsid w:val="00B11E91"/>
    <w:rsid w:val="00B133D5"/>
    <w:rsid w:val="00B140E1"/>
    <w:rsid w:val="00B15C3F"/>
    <w:rsid w:val="00B23C93"/>
    <w:rsid w:val="00B30B7B"/>
    <w:rsid w:val="00B30BF7"/>
    <w:rsid w:val="00B35AD1"/>
    <w:rsid w:val="00B4022C"/>
    <w:rsid w:val="00B428FF"/>
    <w:rsid w:val="00B439E6"/>
    <w:rsid w:val="00B44897"/>
    <w:rsid w:val="00B4567B"/>
    <w:rsid w:val="00B4690C"/>
    <w:rsid w:val="00B50325"/>
    <w:rsid w:val="00B5762A"/>
    <w:rsid w:val="00B6007B"/>
    <w:rsid w:val="00B60CCC"/>
    <w:rsid w:val="00B6281C"/>
    <w:rsid w:val="00B63D30"/>
    <w:rsid w:val="00B64030"/>
    <w:rsid w:val="00B64668"/>
    <w:rsid w:val="00B668D1"/>
    <w:rsid w:val="00B8097B"/>
    <w:rsid w:val="00B87F5A"/>
    <w:rsid w:val="00B91CCD"/>
    <w:rsid w:val="00BA321D"/>
    <w:rsid w:val="00BA3A0B"/>
    <w:rsid w:val="00BA3A74"/>
    <w:rsid w:val="00BA460B"/>
    <w:rsid w:val="00BA48C0"/>
    <w:rsid w:val="00BC5EA5"/>
    <w:rsid w:val="00BD3945"/>
    <w:rsid w:val="00BD69B9"/>
    <w:rsid w:val="00BE36A4"/>
    <w:rsid w:val="00BE5431"/>
    <w:rsid w:val="00BE637A"/>
    <w:rsid w:val="00BF18DD"/>
    <w:rsid w:val="00BF1F3F"/>
    <w:rsid w:val="00BF2250"/>
    <w:rsid w:val="00BF2F12"/>
    <w:rsid w:val="00BF345D"/>
    <w:rsid w:val="00C00EF9"/>
    <w:rsid w:val="00C0120E"/>
    <w:rsid w:val="00C05EA6"/>
    <w:rsid w:val="00C06829"/>
    <w:rsid w:val="00C06D9E"/>
    <w:rsid w:val="00C078B8"/>
    <w:rsid w:val="00C155C0"/>
    <w:rsid w:val="00C15945"/>
    <w:rsid w:val="00C201C8"/>
    <w:rsid w:val="00C22B8E"/>
    <w:rsid w:val="00C2389A"/>
    <w:rsid w:val="00C26C2C"/>
    <w:rsid w:val="00C32DB0"/>
    <w:rsid w:val="00C3304B"/>
    <w:rsid w:val="00C501EC"/>
    <w:rsid w:val="00C50574"/>
    <w:rsid w:val="00C548B0"/>
    <w:rsid w:val="00C63568"/>
    <w:rsid w:val="00C64FED"/>
    <w:rsid w:val="00C66D8C"/>
    <w:rsid w:val="00C702AE"/>
    <w:rsid w:val="00C71993"/>
    <w:rsid w:val="00C74FCB"/>
    <w:rsid w:val="00C80158"/>
    <w:rsid w:val="00C96694"/>
    <w:rsid w:val="00CA3C88"/>
    <w:rsid w:val="00CA48A6"/>
    <w:rsid w:val="00CB06D0"/>
    <w:rsid w:val="00CB671F"/>
    <w:rsid w:val="00CB6F74"/>
    <w:rsid w:val="00CC03AE"/>
    <w:rsid w:val="00CC48CA"/>
    <w:rsid w:val="00CC7041"/>
    <w:rsid w:val="00CD438E"/>
    <w:rsid w:val="00CD580A"/>
    <w:rsid w:val="00CD6307"/>
    <w:rsid w:val="00CD6F8C"/>
    <w:rsid w:val="00CE3210"/>
    <w:rsid w:val="00CE59A2"/>
    <w:rsid w:val="00CF2698"/>
    <w:rsid w:val="00CF5039"/>
    <w:rsid w:val="00CF5F21"/>
    <w:rsid w:val="00CF68A8"/>
    <w:rsid w:val="00D024B1"/>
    <w:rsid w:val="00D03B4C"/>
    <w:rsid w:val="00D26979"/>
    <w:rsid w:val="00D26C61"/>
    <w:rsid w:val="00D2729E"/>
    <w:rsid w:val="00D339B6"/>
    <w:rsid w:val="00D353CB"/>
    <w:rsid w:val="00D41155"/>
    <w:rsid w:val="00D44FC6"/>
    <w:rsid w:val="00D46057"/>
    <w:rsid w:val="00D516F1"/>
    <w:rsid w:val="00D53371"/>
    <w:rsid w:val="00D56E79"/>
    <w:rsid w:val="00D634FC"/>
    <w:rsid w:val="00D64345"/>
    <w:rsid w:val="00D67B7A"/>
    <w:rsid w:val="00D736C8"/>
    <w:rsid w:val="00D8065B"/>
    <w:rsid w:val="00D8072C"/>
    <w:rsid w:val="00D83E73"/>
    <w:rsid w:val="00D85045"/>
    <w:rsid w:val="00D8551A"/>
    <w:rsid w:val="00D86380"/>
    <w:rsid w:val="00D86480"/>
    <w:rsid w:val="00D87B4B"/>
    <w:rsid w:val="00D904DF"/>
    <w:rsid w:val="00D936A0"/>
    <w:rsid w:val="00D95661"/>
    <w:rsid w:val="00DA3C11"/>
    <w:rsid w:val="00DA5C4C"/>
    <w:rsid w:val="00DB2B2A"/>
    <w:rsid w:val="00DB5A7A"/>
    <w:rsid w:val="00DC0497"/>
    <w:rsid w:val="00DC4BB0"/>
    <w:rsid w:val="00DC56C2"/>
    <w:rsid w:val="00DC6256"/>
    <w:rsid w:val="00DC6A56"/>
    <w:rsid w:val="00DC750D"/>
    <w:rsid w:val="00DD0932"/>
    <w:rsid w:val="00DD4A03"/>
    <w:rsid w:val="00DD7A81"/>
    <w:rsid w:val="00DE0F42"/>
    <w:rsid w:val="00DE1316"/>
    <w:rsid w:val="00DE168D"/>
    <w:rsid w:val="00DE3978"/>
    <w:rsid w:val="00DF133E"/>
    <w:rsid w:val="00DF2C5F"/>
    <w:rsid w:val="00E115BD"/>
    <w:rsid w:val="00E24654"/>
    <w:rsid w:val="00E24D1C"/>
    <w:rsid w:val="00E26EB8"/>
    <w:rsid w:val="00E35CCB"/>
    <w:rsid w:val="00E36426"/>
    <w:rsid w:val="00E43737"/>
    <w:rsid w:val="00E44B4F"/>
    <w:rsid w:val="00E46A5F"/>
    <w:rsid w:val="00E47315"/>
    <w:rsid w:val="00E5319B"/>
    <w:rsid w:val="00E5689F"/>
    <w:rsid w:val="00E61C1B"/>
    <w:rsid w:val="00E6458E"/>
    <w:rsid w:val="00E651D0"/>
    <w:rsid w:val="00E661D6"/>
    <w:rsid w:val="00E716E5"/>
    <w:rsid w:val="00E7489D"/>
    <w:rsid w:val="00E7584C"/>
    <w:rsid w:val="00E8027F"/>
    <w:rsid w:val="00E80CA6"/>
    <w:rsid w:val="00E811B2"/>
    <w:rsid w:val="00E822A0"/>
    <w:rsid w:val="00E83C08"/>
    <w:rsid w:val="00E84D92"/>
    <w:rsid w:val="00E8611D"/>
    <w:rsid w:val="00E90584"/>
    <w:rsid w:val="00E90EC0"/>
    <w:rsid w:val="00E92740"/>
    <w:rsid w:val="00E950C6"/>
    <w:rsid w:val="00E95EDC"/>
    <w:rsid w:val="00EB0755"/>
    <w:rsid w:val="00EB3794"/>
    <w:rsid w:val="00EB3851"/>
    <w:rsid w:val="00EC1366"/>
    <w:rsid w:val="00EC2A2A"/>
    <w:rsid w:val="00EC654B"/>
    <w:rsid w:val="00EC66CF"/>
    <w:rsid w:val="00EC78B1"/>
    <w:rsid w:val="00ED036E"/>
    <w:rsid w:val="00ED6226"/>
    <w:rsid w:val="00EE0A18"/>
    <w:rsid w:val="00EE6720"/>
    <w:rsid w:val="00EE6FF3"/>
    <w:rsid w:val="00EF3B15"/>
    <w:rsid w:val="00F06665"/>
    <w:rsid w:val="00F06D66"/>
    <w:rsid w:val="00F07F57"/>
    <w:rsid w:val="00F10AEA"/>
    <w:rsid w:val="00F13733"/>
    <w:rsid w:val="00F13797"/>
    <w:rsid w:val="00F143F0"/>
    <w:rsid w:val="00F20D7D"/>
    <w:rsid w:val="00F2313F"/>
    <w:rsid w:val="00F34010"/>
    <w:rsid w:val="00F40966"/>
    <w:rsid w:val="00F40D9E"/>
    <w:rsid w:val="00F4342A"/>
    <w:rsid w:val="00F4542E"/>
    <w:rsid w:val="00F461DF"/>
    <w:rsid w:val="00F46B17"/>
    <w:rsid w:val="00F46B56"/>
    <w:rsid w:val="00F522B9"/>
    <w:rsid w:val="00F54096"/>
    <w:rsid w:val="00F622D1"/>
    <w:rsid w:val="00F74409"/>
    <w:rsid w:val="00F76EB6"/>
    <w:rsid w:val="00F7760F"/>
    <w:rsid w:val="00F8004E"/>
    <w:rsid w:val="00F83DF3"/>
    <w:rsid w:val="00F87322"/>
    <w:rsid w:val="00F913D7"/>
    <w:rsid w:val="00F93C6C"/>
    <w:rsid w:val="00FA2DBA"/>
    <w:rsid w:val="00FA2E20"/>
    <w:rsid w:val="00FA468C"/>
    <w:rsid w:val="00FA52BD"/>
    <w:rsid w:val="00FA562D"/>
    <w:rsid w:val="00FB14C6"/>
    <w:rsid w:val="00FB1A6B"/>
    <w:rsid w:val="00FB2448"/>
    <w:rsid w:val="00FB5B67"/>
    <w:rsid w:val="00FC349B"/>
    <w:rsid w:val="00FC54D8"/>
    <w:rsid w:val="00FC7576"/>
    <w:rsid w:val="00FC7868"/>
    <w:rsid w:val="00FD1960"/>
    <w:rsid w:val="00FE2B92"/>
    <w:rsid w:val="00FF160E"/>
    <w:rsid w:val="00FF3B33"/>
    <w:rsid w:val="00FF48E1"/>
    <w:rsid w:val="00FF4AD2"/>
    <w:rsid w:val="00FF5E84"/>
  </w:rsids>
  <m:mathPr>
    <m:mathFont m:val="Cambria Math"/>
    <m:brkBin m:val="before"/>
    <m:brkBinSub m:val="--"/>
    <m:smallFrac m:val="0"/>
    <m:dispDef/>
    <m:lMargin m:val="0"/>
    <m:rMargin m:val="0"/>
    <m:defJc m:val="centerGroup"/>
    <m:wrapIndent m:val="1440"/>
    <m:intLim m:val="subSup"/>
    <m:naryLim m:val="undOvr"/>
  </m:mathPr>
  <w:themeFontLang w:val="en-GB" w:eastAsia="ja-JP" w:bidi="th-TH"/>
  <w:clrSchemeMapping w:bg1="light1" w:t1="dark1" w:bg2="light2" w:t2="dark2" w:accent1="accent1" w:accent2="accent2" w:accent3="accent3" w:accent4="accent4" w:accent5="accent5" w:accent6="accent6" w:hyperlink="hyperlink" w:followedHyperlink="followedHyperlink"/>
  <w:doNotIncludeSubdocsInStats/>
  <w:smartTagType w:namespaceuri="schemas-GSKSiteLocations-com/fourthcoffee" w:name="flavor"/>
  <w:smartTagType w:namespaceuri="urn:schemas-microsoft-com:office:smarttags" w:name="stockticker"/>
  <w:shapeDefaults>
    <o:shapedefaults v:ext="edit" spidmax="2050"/>
    <o:shapelayout v:ext="edit">
      <o:idmap v:ext="edit" data="2"/>
    </o:shapelayout>
  </w:shapeDefaults>
  <w:decimalSymbol w:val=","/>
  <w:listSeparator w:val=";"/>
  <w14:docId w14:val="40B95BE2"/>
  <w15:docId w15:val="{B1CB3A2A-E53F-47E1-9020-31CC42EDC3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0"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uiPriority="35"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iPriority="0"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65A24"/>
    <w:pPr>
      <w:tabs>
        <w:tab w:val="left" w:pos="567"/>
      </w:tabs>
      <w:spacing w:line="260" w:lineRule="exact"/>
    </w:pPr>
    <w:rPr>
      <w:sz w:val="22"/>
      <w:lang w:eastAsia="en-US"/>
    </w:rPr>
  </w:style>
  <w:style w:type="paragraph" w:styleId="Heading1">
    <w:name w:val="heading 1"/>
    <w:aliases w:val="D70AR,Info rubrik 1,titel 1,Header 1"/>
    <w:basedOn w:val="Normal"/>
    <w:next w:val="Normal"/>
    <w:qFormat/>
    <w:rsid w:val="00276DE6"/>
    <w:pPr>
      <w:spacing w:before="240" w:after="120"/>
      <w:ind w:left="357" w:hanging="357"/>
      <w:outlineLvl w:val="0"/>
    </w:pPr>
    <w:rPr>
      <w:b/>
      <w:caps/>
      <w:sz w:val="26"/>
      <w:lang w:val="en-US"/>
    </w:rPr>
  </w:style>
  <w:style w:type="paragraph" w:styleId="Heading2">
    <w:name w:val="heading 2"/>
    <w:aliases w:val="D70AR2,heading 2"/>
    <w:basedOn w:val="Normal"/>
    <w:next w:val="Normal"/>
    <w:qFormat/>
    <w:rsid w:val="00276DE6"/>
    <w:pPr>
      <w:keepNext/>
      <w:spacing w:before="240" w:after="60"/>
      <w:outlineLvl w:val="1"/>
    </w:pPr>
    <w:rPr>
      <w:rFonts w:ascii="Helvetica" w:hAnsi="Helvetica"/>
      <w:b/>
      <w:i/>
      <w:sz w:val="24"/>
    </w:rPr>
  </w:style>
  <w:style w:type="paragraph" w:styleId="Heading3">
    <w:name w:val="heading 3"/>
    <w:aliases w:val="D70AR3,titel 3,OLD Heading 3"/>
    <w:basedOn w:val="Normal"/>
    <w:next w:val="Normal"/>
    <w:link w:val="Heading3Char"/>
    <w:qFormat/>
    <w:rsid w:val="00276DE6"/>
    <w:pPr>
      <w:keepNext/>
      <w:keepLines/>
      <w:spacing w:before="120" w:after="80"/>
      <w:outlineLvl w:val="2"/>
    </w:pPr>
    <w:rPr>
      <w:b/>
      <w:kern w:val="28"/>
      <w:sz w:val="24"/>
      <w:lang w:val="en-US"/>
    </w:rPr>
  </w:style>
  <w:style w:type="paragraph" w:styleId="Heading4">
    <w:name w:val="heading 4"/>
    <w:aliases w:val="D70AR4,titel 4"/>
    <w:basedOn w:val="Normal"/>
    <w:next w:val="Normal"/>
    <w:qFormat/>
    <w:rsid w:val="00276DE6"/>
    <w:pPr>
      <w:keepNext/>
      <w:jc w:val="both"/>
      <w:outlineLvl w:val="3"/>
    </w:pPr>
    <w:rPr>
      <w:b/>
      <w:noProof/>
    </w:rPr>
  </w:style>
  <w:style w:type="paragraph" w:styleId="Heading5">
    <w:name w:val="heading 5"/>
    <w:aliases w:val="D70AR5,titel 5,DO NOT USE"/>
    <w:basedOn w:val="Normal"/>
    <w:next w:val="Normal"/>
    <w:qFormat/>
    <w:rsid w:val="00276DE6"/>
    <w:pPr>
      <w:keepNext/>
      <w:jc w:val="both"/>
      <w:outlineLvl w:val="4"/>
    </w:pPr>
    <w:rPr>
      <w:noProof/>
    </w:rPr>
  </w:style>
  <w:style w:type="paragraph" w:styleId="Heading6">
    <w:name w:val="heading 6"/>
    <w:basedOn w:val="Normal"/>
    <w:next w:val="Normal"/>
    <w:qFormat/>
    <w:rsid w:val="00276DE6"/>
    <w:pPr>
      <w:keepNext/>
      <w:tabs>
        <w:tab w:val="left" w:pos="-720"/>
        <w:tab w:val="left" w:pos="4536"/>
      </w:tabs>
      <w:suppressAutoHyphens/>
      <w:outlineLvl w:val="5"/>
    </w:pPr>
    <w:rPr>
      <w:i/>
    </w:rPr>
  </w:style>
  <w:style w:type="paragraph" w:styleId="Heading7">
    <w:name w:val="heading 7"/>
    <w:aliases w:val="DO NOT USE3,DO NOT USE31,DO NOT USE311,DO NOT USE3111,DO NOT USE31111,DO NOT USE311111,DO NOT USE3111111,DO NOT USE31111111,heading 7"/>
    <w:basedOn w:val="Normal"/>
    <w:next w:val="Normal"/>
    <w:qFormat/>
    <w:rsid w:val="00276DE6"/>
    <w:pPr>
      <w:keepNext/>
      <w:tabs>
        <w:tab w:val="left" w:pos="-720"/>
        <w:tab w:val="left" w:pos="4536"/>
      </w:tabs>
      <w:suppressAutoHyphens/>
      <w:jc w:val="both"/>
      <w:outlineLvl w:val="6"/>
    </w:pPr>
    <w:rPr>
      <w:i/>
    </w:rPr>
  </w:style>
  <w:style w:type="paragraph" w:styleId="Heading8">
    <w:name w:val="heading 8"/>
    <w:aliases w:val="DO NOT USE2,DO NOT USE21,DO NOT USE211,DO NOT USE2111,DO NOT USE21111,DO NOT USE211111,DO NOT USE2111111,DO NOT USE21111111"/>
    <w:basedOn w:val="Normal"/>
    <w:next w:val="Normal"/>
    <w:qFormat/>
    <w:rsid w:val="00276DE6"/>
    <w:pPr>
      <w:keepNext/>
      <w:ind w:left="567" w:hanging="567"/>
      <w:jc w:val="both"/>
      <w:outlineLvl w:val="7"/>
    </w:pPr>
    <w:rPr>
      <w:b/>
      <w:i/>
    </w:rPr>
  </w:style>
  <w:style w:type="paragraph" w:styleId="Heading9">
    <w:name w:val="heading 9"/>
    <w:aliases w:val="DO NOT USE1,DO NOT USE11,DO NOT USE111,DO NOT USE1111,DO NOT USE11111,DO NOT USE111111,DO NOT USE1111111,DO NOT USE11111111"/>
    <w:basedOn w:val="Normal"/>
    <w:next w:val="Normal"/>
    <w:qFormat/>
    <w:rsid w:val="00276DE6"/>
    <w:pPr>
      <w:keepNext/>
      <w:jc w:val="both"/>
      <w:outlineLvl w:val="8"/>
    </w:pPr>
    <w:rPr>
      <w:b/>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rsid w:val="00276DE6"/>
    <w:pPr>
      <w:tabs>
        <w:tab w:val="center" w:pos="4153"/>
        <w:tab w:val="right" w:pos="8306"/>
      </w:tabs>
      <w:spacing w:line="240" w:lineRule="auto"/>
    </w:pPr>
    <w:rPr>
      <w:rFonts w:ascii="Arial" w:hAnsi="Arial"/>
      <w:sz w:val="20"/>
    </w:rPr>
  </w:style>
  <w:style w:type="paragraph" w:styleId="Footer">
    <w:name w:val="footer"/>
    <w:basedOn w:val="Normal"/>
    <w:rsid w:val="00276DE6"/>
    <w:pPr>
      <w:tabs>
        <w:tab w:val="center" w:pos="4536"/>
        <w:tab w:val="center" w:pos="8930"/>
      </w:tabs>
      <w:spacing w:line="240" w:lineRule="auto"/>
    </w:pPr>
    <w:rPr>
      <w:rFonts w:ascii="Arial" w:hAnsi="Arial"/>
      <w:sz w:val="16"/>
    </w:rPr>
  </w:style>
  <w:style w:type="character" w:styleId="PageNumber">
    <w:name w:val="page number"/>
    <w:basedOn w:val="DefaultParagraphFont"/>
    <w:rsid w:val="00276DE6"/>
  </w:style>
  <w:style w:type="paragraph" w:styleId="EndnoteText">
    <w:name w:val="endnote text"/>
    <w:basedOn w:val="Normal"/>
    <w:semiHidden/>
    <w:rsid w:val="00276DE6"/>
    <w:pPr>
      <w:spacing w:line="240" w:lineRule="auto"/>
    </w:pPr>
  </w:style>
  <w:style w:type="character" w:styleId="EndnoteReference">
    <w:name w:val="endnote reference"/>
    <w:basedOn w:val="DefaultParagraphFont"/>
    <w:semiHidden/>
    <w:rsid w:val="00276DE6"/>
    <w:rPr>
      <w:vertAlign w:val="superscript"/>
    </w:rPr>
  </w:style>
  <w:style w:type="character" w:styleId="CommentReference">
    <w:name w:val="annotation reference"/>
    <w:basedOn w:val="DefaultParagraphFont"/>
    <w:semiHidden/>
    <w:rsid w:val="00276DE6"/>
    <w:rPr>
      <w:sz w:val="16"/>
    </w:rPr>
  </w:style>
  <w:style w:type="paragraph" w:styleId="CommentText">
    <w:name w:val="annotation text"/>
    <w:basedOn w:val="Normal"/>
    <w:link w:val="CommentTextChar"/>
    <w:rsid w:val="00276DE6"/>
    <w:rPr>
      <w:sz w:val="20"/>
    </w:rPr>
  </w:style>
  <w:style w:type="paragraph" w:styleId="BodyText2">
    <w:name w:val="Body Text 2"/>
    <w:basedOn w:val="Normal"/>
    <w:rsid w:val="00276DE6"/>
    <w:pPr>
      <w:tabs>
        <w:tab w:val="left" w:pos="4536"/>
      </w:tabs>
      <w:jc w:val="both"/>
    </w:pPr>
    <w:rPr>
      <w:b/>
    </w:rPr>
  </w:style>
  <w:style w:type="paragraph" w:styleId="BodyText">
    <w:name w:val="Body Text"/>
    <w:basedOn w:val="Normal"/>
    <w:rsid w:val="00276DE6"/>
    <w:rPr>
      <w:b/>
      <w:i/>
    </w:rPr>
  </w:style>
  <w:style w:type="paragraph" w:styleId="BodyText3">
    <w:name w:val="Body Text 3"/>
    <w:basedOn w:val="Normal"/>
    <w:rsid w:val="00276DE6"/>
    <w:pPr>
      <w:jc w:val="both"/>
    </w:pPr>
    <w:rPr>
      <w:b/>
      <w:i/>
    </w:rPr>
  </w:style>
  <w:style w:type="paragraph" w:styleId="BodyTextIndent2">
    <w:name w:val="Body Text Indent 2"/>
    <w:basedOn w:val="Normal"/>
    <w:rsid w:val="00276DE6"/>
    <w:pPr>
      <w:ind w:left="567" w:hanging="567"/>
      <w:jc w:val="both"/>
    </w:pPr>
    <w:rPr>
      <w:b/>
    </w:rPr>
  </w:style>
  <w:style w:type="paragraph" w:styleId="FootnoteText">
    <w:name w:val="footnote text"/>
    <w:basedOn w:val="Normal"/>
    <w:semiHidden/>
    <w:rsid w:val="00276DE6"/>
    <w:rPr>
      <w:sz w:val="20"/>
    </w:rPr>
  </w:style>
  <w:style w:type="character" w:styleId="FootnoteReference">
    <w:name w:val="footnote reference"/>
    <w:basedOn w:val="DefaultParagraphFont"/>
    <w:semiHidden/>
    <w:rsid w:val="00276DE6"/>
    <w:rPr>
      <w:vertAlign w:val="superscript"/>
    </w:rPr>
  </w:style>
  <w:style w:type="paragraph" w:styleId="BodyTextIndent3">
    <w:name w:val="Body Text Indent 3"/>
    <w:basedOn w:val="Normal"/>
    <w:rsid w:val="00276DE6"/>
    <w:pPr>
      <w:ind w:left="567" w:hanging="567"/>
    </w:pPr>
    <w:rPr>
      <w:i/>
      <w:color w:val="008000"/>
    </w:rPr>
  </w:style>
  <w:style w:type="paragraph" w:styleId="BodyTextIndent">
    <w:name w:val="Body Text Indent"/>
    <w:basedOn w:val="Normal"/>
    <w:rsid w:val="00276DE6"/>
    <w:pPr>
      <w:ind w:left="567"/>
    </w:pPr>
  </w:style>
  <w:style w:type="paragraph" w:styleId="DocumentMap">
    <w:name w:val="Document Map"/>
    <w:basedOn w:val="Normal"/>
    <w:semiHidden/>
    <w:rsid w:val="00276DE6"/>
    <w:pPr>
      <w:shd w:val="clear" w:color="auto" w:fill="000080"/>
    </w:pPr>
    <w:rPr>
      <w:rFonts w:ascii="Tahoma" w:hAnsi="Tahoma"/>
    </w:rPr>
  </w:style>
  <w:style w:type="paragraph" w:customStyle="1" w:styleId="captiontable">
    <w:name w:val="caption:table"/>
    <w:basedOn w:val="Normal"/>
    <w:next w:val="tabletext"/>
    <w:rsid w:val="00276DE6"/>
    <w:pPr>
      <w:keepNext/>
      <w:tabs>
        <w:tab w:val="clear" w:pos="567"/>
      </w:tabs>
      <w:spacing w:after="240" w:line="240" w:lineRule="auto"/>
      <w:ind w:left="1440" w:hanging="1440"/>
    </w:pPr>
    <w:rPr>
      <w:rFonts w:ascii="Arial" w:hAnsi="Arial"/>
      <w:b/>
    </w:rPr>
  </w:style>
  <w:style w:type="paragraph" w:customStyle="1" w:styleId="tabletext">
    <w:name w:val="table:text"/>
    <w:basedOn w:val="Normal"/>
    <w:rsid w:val="00276DE6"/>
    <w:pPr>
      <w:tabs>
        <w:tab w:val="clear" w:pos="567"/>
      </w:tabs>
      <w:spacing w:before="120" w:after="120" w:line="240" w:lineRule="auto"/>
    </w:pPr>
    <w:rPr>
      <w:rFonts w:ascii="Arial" w:hAnsi="Arial"/>
      <w:sz w:val="18"/>
      <w:lang w:eastAsia="fr-FR"/>
    </w:rPr>
  </w:style>
  <w:style w:type="paragraph" w:styleId="TOC1">
    <w:name w:val="toc 1"/>
    <w:basedOn w:val="Normal"/>
    <w:next w:val="Normal"/>
    <w:autoRedefine/>
    <w:semiHidden/>
    <w:rsid w:val="00276DE6"/>
    <w:pPr>
      <w:tabs>
        <w:tab w:val="clear" w:pos="567"/>
      </w:tabs>
      <w:spacing w:line="240" w:lineRule="auto"/>
    </w:pPr>
    <w:rPr>
      <w:b/>
      <w:bCs/>
      <w:sz w:val="24"/>
      <w:szCs w:val="24"/>
      <w:lang w:val="en-US" w:eastAsia="fr-FR"/>
    </w:rPr>
  </w:style>
  <w:style w:type="paragraph" w:customStyle="1" w:styleId="EMEABodyText">
    <w:name w:val="EMEA Body Text"/>
    <w:basedOn w:val="Normal"/>
    <w:rsid w:val="00276DE6"/>
    <w:pPr>
      <w:tabs>
        <w:tab w:val="clear" w:pos="567"/>
      </w:tabs>
      <w:spacing w:line="240" w:lineRule="auto"/>
    </w:pPr>
  </w:style>
  <w:style w:type="paragraph" w:customStyle="1" w:styleId="head2">
    <w:name w:val="head2"/>
    <w:rsid w:val="00276DE6"/>
    <w:pPr>
      <w:keepNext/>
      <w:keepLines/>
      <w:tabs>
        <w:tab w:val="left" w:pos="1008"/>
        <w:tab w:val="left" w:pos="2419"/>
        <w:tab w:val="left" w:pos="3845"/>
        <w:tab w:val="left" w:pos="5256"/>
      </w:tabs>
      <w:spacing w:before="244" w:after="56" w:line="279" w:lineRule="auto"/>
      <w:ind w:left="1008" w:hanging="1008"/>
    </w:pPr>
    <w:rPr>
      <w:rFonts w:ascii="Palatino" w:hAnsi="Palatino"/>
      <w:b/>
      <w:sz w:val="22"/>
      <w:lang w:eastAsia="en-US"/>
    </w:rPr>
  </w:style>
  <w:style w:type="paragraph" w:customStyle="1" w:styleId="para">
    <w:name w:val="para"/>
    <w:rsid w:val="00276DE6"/>
    <w:pPr>
      <w:tabs>
        <w:tab w:val="left" w:pos="1008"/>
        <w:tab w:val="left" w:pos="2419"/>
        <w:tab w:val="left" w:pos="3845"/>
        <w:tab w:val="left" w:pos="5256"/>
        <w:tab w:val="left" w:pos="6682"/>
      </w:tabs>
      <w:spacing w:before="76" w:after="115" w:line="279" w:lineRule="auto"/>
      <w:ind w:left="1008"/>
    </w:pPr>
    <w:rPr>
      <w:rFonts w:ascii="Palatino" w:hAnsi="Palatino"/>
      <w:sz w:val="22"/>
      <w:lang w:eastAsia="en-US"/>
    </w:rPr>
  </w:style>
  <w:style w:type="paragraph" w:customStyle="1" w:styleId="Proc2">
    <w:name w:val="Proc 2"/>
    <w:basedOn w:val="bullethead"/>
    <w:rsid w:val="00276DE6"/>
    <w:pPr>
      <w:ind w:left="1134" w:hanging="567"/>
    </w:pPr>
  </w:style>
  <w:style w:type="paragraph" w:customStyle="1" w:styleId="bullethead">
    <w:name w:val="bullet head"/>
    <w:basedOn w:val="Normal"/>
    <w:rsid w:val="00276DE6"/>
    <w:pPr>
      <w:tabs>
        <w:tab w:val="clear" w:pos="567"/>
      </w:tabs>
      <w:spacing w:before="240" w:line="240" w:lineRule="exact"/>
    </w:pPr>
    <w:rPr>
      <w:b/>
      <w:kern w:val="28"/>
    </w:rPr>
  </w:style>
  <w:style w:type="paragraph" w:customStyle="1" w:styleId="Proc3">
    <w:name w:val="Proc 3"/>
    <w:basedOn w:val="bulletlist"/>
    <w:rsid w:val="00276DE6"/>
    <w:pPr>
      <w:ind w:left="1701" w:hanging="567"/>
    </w:pPr>
  </w:style>
  <w:style w:type="paragraph" w:customStyle="1" w:styleId="bulletlist">
    <w:name w:val="bullet list"/>
    <w:basedOn w:val="Normal"/>
    <w:rsid w:val="00276DE6"/>
    <w:pPr>
      <w:tabs>
        <w:tab w:val="clear" w:pos="567"/>
      </w:tabs>
      <w:spacing w:before="120" w:line="240" w:lineRule="exact"/>
    </w:pPr>
    <w:rPr>
      <w:kern w:val="28"/>
    </w:rPr>
  </w:style>
  <w:style w:type="paragraph" w:styleId="Title">
    <w:name w:val="Title"/>
    <w:basedOn w:val="Normal"/>
    <w:qFormat/>
    <w:rsid w:val="00276DE6"/>
    <w:pPr>
      <w:tabs>
        <w:tab w:val="clear" w:pos="567"/>
      </w:tabs>
      <w:spacing w:line="240" w:lineRule="auto"/>
      <w:jc w:val="center"/>
    </w:pPr>
    <w:rPr>
      <w:b/>
    </w:rPr>
  </w:style>
  <w:style w:type="paragraph" w:customStyle="1" w:styleId="Fait">
    <w:name w:val="Fait à"/>
    <w:basedOn w:val="Normal"/>
    <w:next w:val="Institutionquisigne"/>
    <w:rsid w:val="00276DE6"/>
    <w:pPr>
      <w:keepNext/>
      <w:tabs>
        <w:tab w:val="clear" w:pos="567"/>
      </w:tabs>
      <w:spacing w:before="120" w:line="240" w:lineRule="auto"/>
      <w:jc w:val="both"/>
    </w:pPr>
    <w:rPr>
      <w:sz w:val="24"/>
    </w:rPr>
  </w:style>
  <w:style w:type="paragraph" w:customStyle="1" w:styleId="Institutionquisigne">
    <w:name w:val="Institution qui signe"/>
    <w:basedOn w:val="Normal"/>
    <w:next w:val="Personnequisigne"/>
    <w:rsid w:val="00276DE6"/>
    <w:pPr>
      <w:keepNext/>
      <w:tabs>
        <w:tab w:val="clear" w:pos="567"/>
        <w:tab w:val="left" w:pos="4253"/>
      </w:tabs>
      <w:spacing w:before="720" w:line="240" w:lineRule="auto"/>
      <w:jc w:val="both"/>
    </w:pPr>
    <w:rPr>
      <w:i/>
      <w:sz w:val="24"/>
    </w:rPr>
  </w:style>
  <w:style w:type="paragraph" w:customStyle="1" w:styleId="Personnequisigne">
    <w:name w:val="Personne qui signe"/>
    <w:basedOn w:val="Normal"/>
    <w:next w:val="Institutionquisigne"/>
    <w:rsid w:val="00276DE6"/>
    <w:pPr>
      <w:tabs>
        <w:tab w:val="clear" w:pos="567"/>
        <w:tab w:val="left" w:pos="4253"/>
      </w:tabs>
      <w:spacing w:line="240" w:lineRule="auto"/>
    </w:pPr>
    <w:rPr>
      <w:i/>
      <w:sz w:val="24"/>
    </w:rPr>
  </w:style>
  <w:style w:type="paragraph" w:customStyle="1" w:styleId="Emission">
    <w:name w:val="Emission"/>
    <w:basedOn w:val="Normal"/>
    <w:next w:val="Rfrenceinstitutionelle"/>
    <w:rsid w:val="00276DE6"/>
    <w:pPr>
      <w:tabs>
        <w:tab w:val="clear" w:pos="567"/>
      </w:tabs>
      <w:spacing w:line="240" w:lineRule="auto"/>
      <w:ind w:left="5103"/>
    </w:pPr>
    <w:rPr>
      <w:sz w:val="24"/>
    </w:rPr>
  </w:style>
  <w:style w:type="paragraph" w:customStyle="1" w:styleId="Rfrenceinstitutionelle">
    <w:name w:val="Référence institutionelle"/>
    <w:basedOn w:val="Normal"/>
    <w:next w:val="Normal"/>
    <w:rsid w:val="00276DE6"/>
    <w:pPr>
      <w:tabs>
        <w:tab w:val="clear" w:pos="567"/>
      </w:tabs>
      <w:spacing w:after="240" w:line="240" w:lineRule="auto"/>
      <w:ind w:left="5103"/>
    </w:pPr>
    <w:rPr>
      <w:sz w:val="24"/>
    </w:rPr>
  </w:style>
  <w:style w:type="paragraph" w:customStyle="1" w:styleId="Typedudocument">
    <w:name w:val="Type du document"/>
    <w:basedOn w:val="Normal"/>
    <w:next w:val="Datedadoption"/>
    <w:rsid w:val="00276DE6"/>
    <w:pPr>
      <w:tabs>
        <w:tab w:val="clear" w:pos="567"/>
      </w:tabs>
      <w:spacing w:before="360" w:line="240" w:lineRule="auto"/>
      <w:jc w:val="center"/>
    </w:pPr>
    <w:rPr>
      <w:b/>
      <w:sz w:val="24"/>
    </w:rPr>
  </w:style>
  <w:style w:type="paragraph" w:customStyle="1" w:styleId="Datedadoption">
    <w:name w:val="Date d'adoption"/>
    <w:basedOn w:val="Normal"/>
    <w:next w:val="Titreobjet"/>
    <w:rsid w:val="00276DE6"/>
    <w:pPr>
      <w:tabs>
        <w:tab w:val="clear" w:pos="567"/>
      </w:tabs>
      <w:spacing w:before="360" w:line="240" w:lineRule="auto"/>
      <w:jc w:val="center"/>
    </w:pPr>
    <w:rPr>
      <w:b/>
      <w:sz w:val="24"/>
    </w:rPr>
  </w:style>
  <w:style w:type="paragraph" w:customStyle="1" w:styleId="Titreobjet">
    <w:name w:val="Titre objet"/>
    <w:basedOn w:val="Normal"/>
    <w:next w:val="Sous-titreobjet"/>
    <w:rsid w:val="00276DE6"/>
    <w:pPr>
      <w:tabs>
        <w:tab w:val="clear" w:pos="567"/>
      </w:tabs>
      <w:spacing w:before="360" w:after="360" w:line="240" w:lineRule="auto"/>
      <w:jc w:val="center"/>
    </w:pPr>
    <w:rPr>
      <w:b/>
      <w:sz w:val="24"/>
    </w:rPr>
  </w:style>
  <w:style w:type="paragraph" w:customStyle="1" w:styleId="Sous-titreobjet">
    <w:name w:val="Sous-titre objet"/>
    <w:basedOn w:val="Titreobjet"/>
    <w:rsid w:val="00276DE6"/>
    <w:pPr>
      <w:spacing w:before="0" w:after="0"/>
    </w:pPr>
  </w:style>
  <w:style w:type="paragraph" w:customStyle="1" w:styleId="Formuledadoption">
    <w:name w:val="Formule d'adoption"/>
    <w:basedOn w:val="Normal"/>
    <w:next w:val="Titrearticle"/>
    <w:rsid w:val="00276DE6"/>
    <w:pPr>
      <w:keepNext/>
      <w:tabs>
        <w:tab w:val="clear" w:pos="567"/>
      </w:tabs>
      <w:spacing w:before="120" w:after="120" w:line="240" w:lineRule="auto"/>
      <w:jc w:val="both"/>
    </w:pPr>
    <w:rPr>
      <w:sz w:val="24"/>
    </w:rPr>
  </w:style>
  <w:style w:type="paragraph" w:customStyle="1" w:styleId="Titrearticle">
    <w:name w:val="Titre article"/>
    <w:basedOn w:val="Normal"/>
    <w:next w:val="Normal"/>
    <w:rsid w:val="00276DE6"/>
    <w:pPr>
      <w:keepNext/>
      <w:tabs>
        <w:tab w:val="clear" w:pos="567"/>
      </w:tabs>
      <w:spacing w:before="360" w:after="120" w:line="240" w:lineRule="auto"/>
      <w:jc w:val="center"/>
    </w:pPr>
    <w:rPr>
      <w:i/>
      <w:sz w:val="24"/>
    </w:rPr>
  </w:style>
  <w:style w:type="paragraph" w:customStyle="1" w:styleId="Institutionquiagit">
    <w:name w:val="Institution qui agit"/>
    <w:basedOn w:val="Normal"/>
    <w:next w:val="Normal"/>
    <w:rsid w:val="00276DE6"/>
    <w:pPr>
      <w:keepNext/>
      <w:tabs>
        <w:tab w:val="clear" w:pos="567"/>
      </w:tabs>
      <w:spacing w:before="600" w:after="120" w:line="240" w:lineRule="auto"/>
      <w:jc w:val="both"/>
    </w:pPr>
    <w:rPr>
      <w:sz w:val="24"/>
    </w:rPr>
  </w:style>
  <w:style w:type="paragraph" w:customStyle="1" w:styleId="Langue">
    <w:name w:val="Langue"/>
    <w:basedOn w:val="Normal"/>
    <w:next w:val="Normal"/>
    <w:rsid w:val="00276DE6"/>
    <w:pPr>
      <w:tabs>
        <w:tab w:val="clear" w:pos="567"/>
      </w:tabs>
      <w:spacing w:after="600" w:line="240" w:lineRule="auto"/>
      <w:jc w:val="center"/>
    </w:pPr>
    <w:rPr>
      <w:b/>
      <w:caps/>
      <w:sz w:val="24"/>
    </w:rPr>
  </w:style>
  <w:style w:type="paragraph" w:customStyle="1" w:styleId="Nomdelinstitution">
    <w:name w:val="Nom de l'institution"/>
    <w:basedOn w:val="Normal"/>
    <w:next w:val="Emission"/>
    <w:rsid w:val="00276DE6"/>
    <w:pPr>
      <w:tabs>
        <w:tab w:val="clear" w:pos="567"/>
      </w:tabs>
      <w:spacing w:line="240" w:lineRule="auto"/>
    </w:pPr>
    <w:rPr>
      <w:rFonts w:ascii="Arial" w:hAnsi="Arial"/>
      <w:sz w:val="24"/>
    </w:rPr>
  </w:style>
  <w:style w:type="paragraph" w:customStyle="1" w:styleId="Langueoriginale">
    <w:name w:val="Langue originale"/>
    <w:basedOn w:val="Normal"/>
    <w:next w:val="Normal"/>
    <w:rsid w:val="00276DE6"/>
    <w:pPr>
      <w:tabs>
        <w:tab w:val="clear" w:pos="567"/>
      </w:tabs>
      <w:spacing w:before="360" w:after="120" w:line="240" w:lineRule="auto"/>
      <w:jc w:val="center"/>
    </w:pPr>
    <w:rPr>
      <w:caps/>
      <w:sz w:val="24"/>
    </w:rPr>
  </w:style>
  <w:style w:type="paragraph" w:customStyle="1" w:styleId="Considrant">
    <w:name w:val="Considérant"/>
    <w:basedOn w:val="Normal"/>
    <w:rsid w:val="00276DE6"/>
    <w:pPr>
      <w:tabs>
        <w:tab w:val="clear" w:pos="567"/>
        <w:tab w:val="num" w:pos="1068"/>
      </w:tabs>
      <w:spacing w:before="120" w:after="120" w:line="240" w:lineRule="auto"/>
      <w:ind w:left="1068" w:hanging="360"/>
      <w:jc w:val="both"/>
    </w:pPr>
    <w:rPr>
      <w:sz w:val="24"/>
    </w:rPr>
  </w:style>
  <w:style w:type="paragraph" w:customStyle="1" w:styleId="Confidentialit">
    <w:name w:val="Confidentialité"/>
    <w:basedOn w:val="Normal"/>
    <w:next w:val="Normal"/>
    <w:rsid w:val="00276DE6"/>
    <w:pPr>
      <w:tabs>
        <w:tab w:val="clear" w:pos="567"/>
      </w:tabs>
      <w:spacing w:before="240" w:after="240" w:line="240" w:lineRule="auto"/>
      <w:ind w:left="5103"/>
      <w:jc w:val="both"/>
    </w:pPr>
    <w:rPr>
      <w:sz w:val="24"/>
      <w:u w:val="single"/>
    </w:rPr>
  </w:style>
  <w:style w:type="paragraph" w:customStyle="1" w:styleId="Proc1">
    <w:name w:val="Proc 1"/>
    <w:basedOn w:val="bullethead"/>
    <w:rsid w:val="00276DE6"/>
    <w:pPr>
      <w:tabs>
        <w:tab w:val="num" w:pos="567"/>
      </w:tabs>
      <w:ind w:left="567" w:hanging="567"/>
    </w:pPr>
  </w:style>
  <w:style w:type="paragraph" w:customStyle="1" w:styleId="EMEAHeading2">
    <w:name w:val="EMEA Heading 2"/>
    <w:basedOn w:val="Normal"/>
    <w:next w:val="Normal"/>
    <w:rsid w:val="00276DE6"/>
    <w:pPr>
      <w:keepNext/>
      <w:keepLines/>
      <w:tabs>
        <w:tab w:val="clear" w:pos="567"/>
      </w:tabs>
      <w:spacing w:line="240" w:lineRule="auto"/>
      <w:ind w:left="567" w:hanging="567"/>
    </w:pPr>
    <w:rPr>
      <w:b/>
    </w:rPr>
  </w:style>
  <w:style w:type="paragraph" w:customStyle="1" w:styleId="EMEAHeading1">
    <w:name w:val="EMEA Heading 1"/>
    <w:basedOn w:val="Normal"/>
    <w:next w:val="Normal"/>
    <w:rsid w:val="00276DE6"/>
    <w:pPr>
      <w:keepNext/>
      <w:keepLines/>
      <w:tabs>
        <w:tab w:val="clear" w:pos="567"/>
      </w:tabs>
      <w:spacing w:line="240" w:lineRule="auto"/>
      <w:ind w:left="567" w:hanging="567"/>
    </w:pPr>
    <w:rPr>
      <w:b/>
      <w:caps/>
    </w:rPr>
  </w:style>
  <w:style w:type="paragraph" w:customStyle="1" w:styleId="Text3">
    <w:name w:val="Text 3"/>
    <w:basedOn w:val="Normal"/>
    <w:rsid w:val="00276DE6"/>
    <w:pPr>
      <w:tabs>
        <w:tab w:val="clear" w:pos="567"/>
      </w:tabs>
      <w:spacing w:before="120" w:after="120" w:line="240" w:lineRule="auto"/>
      <w:ind w:left="851"/>
      <w:jc w:val="both"/>
    </w:pPr>
  </w:style>
  <w:style w:type="paragraph" w:styleId="Caption">
    <w:name w:val="caption"/>
    <w:basedOn w:val="Normal"/>
    <w:next w:val="Normal"/>
    <w:qFormat/>
    <w:rsid w:val="00276DE6"/>
    <w:pPr>
      <w:keepNext/>
      <w:tabs>
        <w:tab w:val="clear" w:pos="567"/>
        <w:tab w:val="left" w:pos="274"/>
        <w:tab w:val="left" w:pos="547"/>
        <w:tab w:val="left" w:pos="821"/>
        <w:tab w:val="left" w:pos="864"/>
        <w:tab w:val="left" w:pos="1094"/>
      </w:tabs>
      <w:spacing w:line="320" w:lineRule="atLeast"/>
    </w:pPr>
    <w:rPr>
      <w:rFonts w:ascii="Times New Roman Bold" w:hAnsi="Times New Roman Bold"/>
      <w:b/>
      <w:sz w:val="24"/>
      <w:lang w:val="en-US"/>
    </w:rPr>
  </w:style>
  <w:style w:type="paragraph" w:customStyle="1" w:styleId="tableref">
    <w:name w:val="table:ref"/>
    <w:basedOn w:val="Normal"/>
    <w:rsid w:val="00276DE6"/>
    <w:pPr>
      <w:tabs>
        <w:tab w:val="clear" w:pos="567"/>
        <w:tab w:val="left" w:pos="360"/>
      </w:tabs>
      <w:spacing w:line="240" w:lineRule="auto"/>
      <w:ind w:left="360" w:hanging="360"/>
    </w:pPr>
    <w:rPr>
      <w:rFonts w:ascii="Arial Narrow" w:hAnsi="Arial Narrow" w:cs="Arial Narrow"/>
      <w:szCs w:val="3276"/>
    </w:rPr>
  </w:style>
  <w:style w:type="character" w:styleId="Hyperlink">
    <w:name w:val="Hyperlink"/>
    <w:basedOn w:val="DefaultParagraphFont"/>
    <w:rsid w:val="00276DE6"/>
    <w:rPr>
      <w:color w:val="0000FF"/>
      <w:u w:val="single"/>
    </w:rPr>
  </w:style>
  <w:style w:type="paragraph" w:customStyle="1" w:styleId="Default">
    <w:name w:val="Default"/>
    <w:rsid w:val="00276DE6"/>
    <w:pPr>
      <w:autoSpaceDE w:val="0"/>
      <w:autoSpaceDN w:val="0"/>
      <w:adjustRightInd w:val="0"/>
    </w:pPr>
    <w:rPr>
      <w:rFonts w:ascii="TimesNewRoman" w:hAnsi="TimesNewRoman" w:cs="TimesNewRoman"/>
    </w:rPr>
  </w:style>
  <w:style w:type="paragraph" w:styleId="BalloonText">
    <w:name w:val="Balloon Text"/>
    <w:basedOn w:val="Normal"/>
    <w:semiHidden/>
    <w:rsid w:val="00276DE6"/>
    <w:rPr>
      <w:rFonts w:ascii="Tahoma" w:hAnsi="Tahoma" w:cs="Tahoma"/>
      <w:sz w:val="16"/>
      <w:szCs w:val="16"/>
    </w:rPr>
  </w:style>
  <w:style w:type="paragraph" w:styleId="CommentSubject">
    <w:name w:val="annotation subject"/>
    <w:basedOn w:val="CommentText"/>
    <w:next w:val="CommentText"/>
    <w:semiHidden/>
    <w:rsid w:val="00276DE6"/>
    <w:rPr>
      <w:b/>
      <w:bCs/>
    </w:rPr>
  </w:style>
  <w:style w:type="paragraph" w:customStyle="1" w:styleId="tabletextNS">
    <w:name w:val="table:textNS"/>
    <w:basedOn w:val="Normal"/>
    <w:link w:val="tabletextNSChar"/>
    <w:rsid w:val="00276DE6"/>
    <w:pPr>
      <w:tabs>
        <w:tab w:val="clear" w:pos="567"/>
      </w:tabs>
      <w:spacing w:line="240" w:lineRule="auto"/>
    </w:pPr>
    <w:rPr>
      <w:rFonts w:ascii="Arial Narrow" w:hAnsi="Arial Narrow" w:cs="Arial Narrow"/>
      <w:sz w:val="24"/>
      <w:szCs w:val="24"/>
    </w:rPr>
  </w:style>
  <w:style w:type="character" w:customStyle="1" w:styleId="tablerefChar">
    <w:name w:val="table:ref Char"/>
    <w:basedOn w:val="DefaultParagraphFont"/>
    <w:rsid w:val="00276DE6"/>
    <w:rPr>
      <w:rFonts w:ascii="Arial Narrow" w:hAnsi="Arial Narrow" w:cs="Arial Narrow"/>
      <w:sz w:val="22"/>
      <w:szCs w:val="3276"/>
      <w:lang w:val="en-GB" w:eastAsia="en-US" w:bidi="ar-SA"/>
    </w:rPr>
  </w:style>
  <w:style w:type="paragraph" w:customStyle="1" w:styleId="TitleA">
    <w:name w:val="Title A"/>
    <w:basedOn w:val="Normal"/>
    <w:rsid w:val="00276DE6"/>
    <w:pPr>
      <w:jc w:val="center"/>
    </w:pPr>
    <w:rPr>
      <w:b/>
      <w:color w:val="000000"/>
      <w:szCs w:val="22"/>
      <w:lang w:val="en-US"/>
    </w:rPr>
  </w:style>
  <w:style w:type="paragraph" w:customStyle="1" w:styleId="TitleB">
    <w:name w:val="Title B"/>
    <w:basedOn w:val="Normal"/>
    <w:rsid w:val="00276DE6"/>
    <w:pPr>
      <w:tabs>
        <w:tab w:val="clear" w:pos="567"/>
      </w:tabs>
      <w:spacing w:line="240" w:lineRule="auto"/>
      <w:ind w:left="567" w:hanging="567"/>
    </w:pPr>
    <w:rPr>
      <w:b/>
      <w:szCs w:val="22"/>
    </w:rPr>
  </w:style>
  <w:style w:type="paragraph" w:customStyle="1" w:styleId="CharCharCharCharCharCharCharCharCharCharCharCharCharCharCharCharCharCharCharCharCharCharCharCharCharChar">
    <w:name w:val="Char Char Char Char Char Char Char Char Char Char Char Char Char Char Char Char Char Char Char Char Char Char Char Char Char Char"/>
    <w:basedOn w:val="Normal"/>
    <w:rsid w:val="00276DE6"/>
    <w:pPr>
      <w:widowControl w:val="0"/>
      <w:tabs>
        <w:tab w:val="clear" w:pos="567"/>
      </w:tabs>
      <w:adjustRightInd w:val="0"/>
      <w:spacing w:after="160" w:line="240" w:lineRule="exact"/>
      <w:jc w:val="both"/>
      <w:textAlignment w:val="baseline"/>
    </w:pPr>
    <w:rPr>
      <w:rFonts w:ascii="Verdana" w:hAnsi="Verdana"/>
      <w:sz w:val="24"/>
      <w:szCs w:val="24"/>
      <w:lang w:val="en-US"/>
    </w:rPr>
  </w:style>
  <w:style w:type="paragraph" w:styleId="ListParagraph">
    <w:name w:val="List Paragraph"/>
    <w:basedOn w:val="Normal"/>
    <w:uiPriority w:val="34"/>
    <w:qFormat/>
    <w:rsid w:val="004D3C6C"/>
    <w:pPr>
      <w:tabs>
        <w:tab w:val="clear" w:pos="567"/>
      </w:tabs>
      <w:spacing w:after="200" w:line="276" w:lineRule="auto"/>
      <w:ind w:left="720"/>
      <w:contextualSpacing/>
    </w:pPr>
    <w:rPr>
      <w:rFonts w:ascii="Calibri" w:eastAsia="Calibri" w:hAnsi="Calibri"/>
      <w:szCs w:val="22"/>
      <w:lang w:val="en-US"/>
    </w:rPr>
  </w:style>
  <w:style w:type="character" w:customStyle="1" w:styleId="Heading3Char">
    <w:name w:val="Heading 3 Char"/>
    <w:aliases w:val="D70AR3 Char,titel 3 Char,OLD Heading 3 Char"/>
    <w:basedOn w:val="DefaultParagraphFont"/>
    <w:link w:val="Heading3"/>
    <w:rsid w:val="004748B2"/>
    <w:rPr>
      <w:b/>
      <w:kern w:val="28"/>
      <w:sz w:val="24"/>
      <w:lang w:val="en-US" w:eastAsia="en-US"/>
    </w:rPr>
  </w:style>
  <w:style w:type="paragraph" w:customStyle="1" w:styleId="Warning">
    <w:name w:val="Warning"/>
    <w:basedOn w:val="Normal"/>
    <w:qFormat/>
    <w:rsid w:val="004748B2"/>
    <w:pPr>
      <w:numPr>
        <w:numId w:val="18"/>
      </w:numPr>
      <w:tabs>
        <w:tab w:val="left" w:pos="284"/>
        <w:tab w:val="left" w:pos="851"/>
      </w:tabs>
      <w:spacing w:before="120"/>
    </w:pPr>
    <w:rPr>
      <w:szCs w:val="24"/>
      <w:lang w:eastAsia="en-GB"/>
    </w:rPr>
  </w:style>
  <w:style w:type="paragraph" w:customStyle="1" w:styleId="Bullet">
    <w:name w:val="Bullet"/>
    <w:basedOn w:val="Normal"/>
    <w:qFormat/>
    <w:rsid w:val="004748B2"/>
    <w:pPr>
      <w:numPr>
        <w:ilvl w:val="1"/>
        <w:numId w:val="18"/>
      </w:numPr>
      <w:tabs>
        <w:tab w:val="left" w:pos="284"/>
      </w:tabs>
      <w:spacing w:before="60"/>
    </w:pPr>
    <w:rPr>
      <w:szCs w:val="24"/>
      <w:lang w:eastAsia="en-GB"/>
    </w:rPr>
  </w:style>
  <w:style w:type="paragraph" w:customStyle="1" w:styleId="Action">
    <w:name w:val="Action"/>
    <w:basedOn w:val="Normal"/>
    <w:qFormat/>
    <w:rsid w:val="004748B2"/>
    <w:pPr>
      <w:numPr>
        <w:numId w:val="21"/>
      </w:numPr>
      <w:tabs>
        <w:tab w:val="left" w:pos="284"/>
      </w:tabs>
      <w:spacing w:before="120"/>
    </w:pPr>
    <w:rPr>
      <w:szCs w:val="24"/>
      <w:lang w:eastAsia="en-GB"/>
    </w:rPr>
  </w:style>
  <w:style w:type="paragraph" w:customStyle="1" w:styleId="Indent">
    <w:name w:val="Indent"/>
    <w:link w:val="IndentChar"/>
    <w:rsid w:val="004748B2"/>
    <w:pPr>
      <w:spacing w:before="90" w:line="260" w:lineRule="atLeast"/>
      <w:ind w:left="851"/>
    </w:pPr>
    <w:rPr>
      <w:sz w:val="22"/>
      <w:szCs w:val="24"/>
    </w:rPr>
  </w:style>
  <w:style w:type="character" w:customStyle="1" w:styleId="IndentChar">
    <w:name w:val="Indent Char"/>
    <w:basedOn w:val="DefaultParagraphFont"/>
    <w:link w:val="Indent"/>
    <w:rsid w:val="004748B2"/>
    <w:rPr>
      <w:sz w:val="22"/>
      <w:szCs w:val="24"/>
      <w:lang w:val="en-GB" w:eastAsia="en-GB" w:bidi="ar-SA"/>
    </w:rPr>
  </w:style>
  <w:style w:type="paragraph" w:styleId="Revision">
    <w:name w:val="Revision"/>
    <w:hidden/>
    <w:uiPriority w:val="99"/>
    <w:semiHidden/>
    <w:rsid w:val="00266709"/>
    <w:rPr>
      <w:sz w:val="22"/>
      <w:lang w:eastAsia="en-US"/>
    </w:rPr>
  </w:style>
  <w:style w:type="character" w:customStyle="1" w:styleId="Insertions">
    <w:name w:val="Insertions"/>
    <w:basedOn w:val="DefaultParagraphFont"/>
    <w:uiPriority w:val="1"/>
    <w:qFormat/>
    <w:rsid w:val="00BF2250"/>
    <w:rPr>
      <w:rFonts w:ascii="Times New Roman" w:hAnsi="Times New Roman"/>
      <w:b/>
      <w:i/>
      <w:color w:val="FF0000"/>
      <w:sz w:val="24"/>
    </w:rPr>
  </w:style>
  <w:style w:type="character" w:customStyle="1" w:styleId="tabletextNSChar">
    <w:name w:val="table:textNS Char"/>
    <w:basedOn w:val="DefaultParagraphFont"/>
    <w:link w:val="tabletextNS"/>
    <w:rsid w:val="00385DA7"/>
    <w:rPr>
      <w:rFonts w:ascii="Arial Narrow" w:hAnsi="Arial Narrow" w:cs="Arial Narrow"/>
      <w:sz w:val="24"/>
      <w:szCs w:val="24"/>
      <w:lang w:eastAsia="en-US"/>
    </w:rPr>
  </w:style>
  <w:style w:type="paragraph" w:customStyle="1" w:styleId="NoNumHead3">
    <w:name w:val="NoNum:Head3"/>
    <w:basedOn w:val="Normal"/>
    <w:next w:val="Normal"/>
    <w:autoRedefine/>
    <w:rsid w:val="00C22B8E"/>
    <w:pPr>
      <w:keepNext/>
      <w:tabs>
        <w:tab w:val="clear" w:pos="567"/>
      </w:tabs>
      <w:spacing w:before="120" w:after="240" w:line="240" w:lineRule="auto"/>
      <w:outlineLvl w:val="0"/>
    </w:pPr>
    <w:rPr>
      <w:color w:val="FF0000"/>
      <w:szCs w:val="22"/>
    </w:rPr>
  </w:style>
  <w:style w:type="character" w:customStyle="1" w:styleId="CSIchar">
    <w:name w:val="CSIchar"/>
    <w:basedOn w:val="DefaultParagraphFont"/>
    <w:qFormat/>
    <w:rsid w:val="00E24654"/>
    <w:rPr>
      <w:bdr w:val="none" w:sz="0" w:space="0" w:color="auto"/>
      <w:shd w:val="clear" w:color="auto" w:fill="CCCCCC"/>
    </w:rPr>
  </w:style>
  <w:style w:type="table" w:styleId="TableGrid">
    <w:name w:val="Table Grid"/>
    <w:basedOn w:val="TableNormal"/>
    <w:uiPriority w:val="59"/>
    <w:rsid w:val="00732BF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listdash">
    <w:name w:val="list:dash"/>
    <w:basedOn w:val="Normal"/>
    <w:rsid w:val="001101F8"/>
    <w:pPr>
      <w:numPr>
        <w:numId w:val="45"/>
      </w:numPr>
      <w:spacing w:after="240" w:line="240" w:lineRule="auto"/>
    </w:pPr>
    <w:rPr>
      <w:sz w:val="24"/>
    </w:rPr>
  </w:style>
  <w:style w:type="paragraph" w:customStyle="1" w:styleId="BodytextAgency">
    <w:name w:val="Body text (Agency)"/>
    <w:basedOn w:val="Normal"/>
    <w:link w:val="BodytextAgencyChar"/>
    <w:qFormat/>
    <w:rsid w:val="007F6EDB"/>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sid w:val="007F6EDB"/>
    <w:rPr>
      <w:rFonts w:ascii="Verdana" w:eastAsia="Verdana" w:hAnsi="Verdana" w:cs="Verdana"/>
      <w:sz w:val="18"/>
      <w:szCs w:val="18"/>
    </w:rPr>
  </w:style>
  <w:style w:type="paragraph" w:customStyle="1" w:styleId="listnum">
    <w:name w:val="list:num"/>
    <w:basedOn w:val="Normal"/>
    <w:link w:val="listnumChar"/>
    <w:rsid w:val="00F46B56"/>
    <w:pPr>
      <w:numPr>
        <w:numId w:val="59"/>
      </w:numPr>
      <w:tabs>
        <w:tab w:val="clear" w:pos="567"/>
      </w:tabs>
      <w:spacing w:after="120" w:line="240" w:lineRule="auto"/>
    </w:pPr>
    <w:rPr>
      <w:sz w:val="24"/>
      <w:szCs w:val="24"/>
    </w:rPr>
  </w:style>
  <w:style w:type="character" w:customStyle="1" w:styleId="listnumChar">
    <w:name w:val="list:num Char"/>
    <w:basedOn w:val="DefaultParagraphFont"/>
    <w:link w:val="listnum"/>
    <w:rsid w:val="00F46B56"/>
    <w:rPr>
      <w:sz w:val="24"/>
      <w:szCs w:val="24"/>
      <w:lang w:eastAsia="en-US"/>
    </w:rPr>
  </w:style>
  <w:style w:type="character" w:customStyle="1" w:styleId="CommentTextChar">
    <w:name w:val="Comment Text Char"/>
    <w:basedOn w:val="DefaultParagraphFont"/>
    <w:link w:val="CommentText"/>
    <w:rsid w:val="004E6318"/>
    <w:rPr>
      <w:lang w:eastAsia="en-US"/>
    </w:rPr>
  </w:style>
  <w:style w:type="character" w:customStyle="1" w:styleId="CSI">
    <w:name w:val="CSI"/>
    <w:basedOn w:val="DefaultParagraphFont"/>
    <w:uiPriority w:val="1"/>
    <w:qFormat/>
    <w:rsid w:val="00505A35"/>
    <w:rPr>
      <w:bdr w:val="none" w:sz="0" w:space="0" w:color="auto"/>
      <w:shd w:val="clear" w:color="auto" w:fill="BFBFBF"/>
    </w:rPr>
  </w:style>
  <w:style w:type="paragraph" w:customStyle="1" w:styleId="TitlaA">
    <w:name w:val="Titla A"/>
    <w:basedOn w:val="Normal"/>
    <w:rsid w:val="00274182"/>
    <w:pPr>
      <w:tabs>
        <w:tab w:val="clear" w:pos="567"/>
      </w:tabs>
      <w:spacing w:line="240" w:lineRule="auto"/>
      <w:jc w:val="center"/>
    </w:pPr>
    <w:rPr>
      <w:b/>
      <w:noProof/>
      <w:color w:val="000000"/>
      <w:szCs w:val="22"/>
    </w:rPr>
  </w:style>
  <w:style w:type="paragraph" w:styleId="ListNumber5">
    <w:name w:val="List Number 5"/>
    <w:basedOn w:val="Normal"/>
    <w:rsid w:val="000E330F"/>
    <w:pPr>
      <w:numPr>
        <w:numId w:val="65"/>
      </w:numPr>
      <w:shd w:val="clear" w:color="000000" w:fill="FFFFFF"/>
      <w:tabs>
        <w:tab w:val="clear" w:pos="567"/>
        <w:tab w:val="left" w:pos="180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line="240" w:lineRule="auto"/>
      <w:ind w:left="1800" w:hanging="360"/>
    </w:pPr>
    <w:rPr>
      <w:color w:val="000000"/>
      <w:sz w:val="24"/>
    </w:rPr>
  </w:style>
  <w:style w:type="table" w:customStyle="1" w:styleId="TableGrid1">
    <w:name w:val="Table Grid1"/>
    <w:basedOn w:val="TableNormal"/>
    <w:next w:val="TableGrid"/>
    <w:rsid w:val="001A510E"/>
    <w:rPr>
      <w:rFonts w:eastAsia="SimSun"/>
      <w:lang w:val="bg-BG"/>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917163"/>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8843615">
      <w:bodyDiv w:val="1"/>
      <w:marLeft w:val="0"/>
      <w:marRight w:val="0"/>
      <w:marTop w:val="0"/>
      <w:marBottom w:val="0"/>
      <w:divBdr>
        <w:top w:val="none" w:sz="0" w:space="0" w:color="auto"/>
        <w:left w:val="none" w:sz="0" w:space="0" w:color="auto"/>
        <w:bottom w:val="none" w:sz="0" w:space="0" w:color="auto"/>
        <w:right w:val="none" w:sz="0" w:space="0" w:color="auto"/>
      </w:divBdr>
    </w:div>
    <w:div w:id="36244729">
      <w:bodyDiv w:val="1"/>
      <w:marLeft w:val="0"/>
      <w:marRight w:val="0"/>
      <w:marTop w:val="0"/>
      <w:marBottom w:val="0"/>
      <w:divBdr>
        <w:top w:val="none" w:sz="0" w:space="0" w:color="auto"/>
        <w:left w:val="none" w:sz="0" w:space="0" w:color="auto"/>
        <w:bottom w:val="none" w:sz="0" w:space="0" w:color="auto"/>
        <w:right w:val="none" w:sz="0" w:space="0" w:color="auto"/>
      </w:divBdr>
    </w:div>
    <w:div w:id="322468479">
      <w:bodyDiv w:val="1"/>
      <w:marLeft w:val="0"/>
      <w:marRight w:val="0"/>
      <w:marTop w:val="0"/>
      <w:marBottom w:val="0"/>
      <w:divBdr>
        <w:top w:val="none" w:sz="0" w:space="0" w:color="auto"/>
        <w:left w:val="none" w:sz="0" w:space="0" w:color="auto"/>
        <w:bottom w:val="none" w:sz="0" w:space="0" w:color="auto"/>
        <w:right w:val="none" w:sz="0" w:space="0" w:color="auto"/>
      </w:divBdr>
    </w:div>
    <w:div w:id="470513517">
      <w:bodyDiv w:val="1"/>
      <w:marLeft w:val="0"/>
      <w:marRight w:val="0"/>
      <w:marTop w:val="0"/>
      <w:marBottom w:val="0"/>
      <w:divBdr>
        <w:top w:val="none" w:sz="0" w:space="0" w:color="auto"/>
        <w:left w:val="none" w:sz="0" w:space="0" w:color="auto"/>
        <w:bottom w:val="none" w:sz="0" w:space="0" w:color="auto"/>
        <w:right w:val="none" w:sz="0" w:space="0" w:color="auto"/>
      </w:divBdr>
    </w:div>
    <w:div w:id="574898513">
      <w:bodyDiv w:val="1"/>
      <w:marLeft w:val="0"/>
      <w:marRight w:val="0"/>
      <w:marTop w:val="0"/>
      <w:marBottom w:val="0"/>
      <w:divBdr>
        <w:top w:val="none" w:sz="0" w:space="0" w:color="auto"/>
        <w:left w:val="none" w:sz="0" w:space="0" w:color="auto"/>
        <w:bottom w:val="none" w:sz="0" w:space="0" w:color="auto"/>
        <w:right w:val="none" w:sz="0" w:space="0" w:color="auto"/>
      </w:divBdr>
    </w:div>
    <w:div w:id="626811611">
      <w:bodyDiv w:val="1"/>
      <w:marLeft w:val="0"/>
      <w:marRight w:val="0"/>
      <w:marTop w:val="0"/>
      <w:marBottom w:val="0"/>
      <w:divBdr>
        <w:top w:val="none" w:sz="0" w:space="0" w:color="auto"/>
        <w:left w:val="none" w:sz="0" w:space="0" w:color="auto"/>
        <w:bottom w:val="none" w:sz="0" w:space="0" w:color="auto"/>
        <w:right w:val="none" w:sz="0" w:space="0" w:color="auto"/>
      </w:divBdr>
    </w:div>
    <w:div w:id="658264144">
      <w:bodyDiv w:val="1"/>
      <w:marLeft w:val="0"/>
      <w:marRight w:val="0"/>
      <w:marTop w:val="0"/>
      <w:marBottom w:val="0"/>
      <w:divBdr>
        <w:top w:val="none" w:sz="0" w:space="0" w:color="auto"/>
        <w:left w:val="none" w:sz="0" w:space="0" w:color="auto"/>
        <w:bottom w:val="none" w:sz="0" w:space="0" w:color="auto"/>
        <w:right w:val="none" w:sz="0" w:space="0" w:color="auto"/>
      </w:divBdr>
    </w:div>
    <w:div w:id="670179284">
      <w:bodyDiv w:val="1"/>
      <w:marLeft w:val="0"/>
      <w:marRight w:val="0"/>
      <w:marTop w:val="0"/>
      <w:marBottom w:val="0"/>
      <w:divBdr>
        <w:top w:val="none" w:sz="0" w:space="0" w:color="auto"/>
        <w:left w:val="none" w:sz="0" w:space="0" w:color="auto"/>
        <w:bottom w:val="none" w:sz="0" w:space="0" w:color="auto"/>
        <w:right w:val="none" w:sz="0" w:space="0" w:color="auto"/>
      </w:divBdr>
    </w:div>
    <w:div w:id="710763164">
      <w:bodyDiv w:val="1"/>
      <w:marLeft w:val="0"/>
      <w:marRight w:val="0"/>
      <w:marTop w:val="0"/>
      <w:marBottom w:val="0"/>
      <w:divBdr>
        <w:top w:val="none" w:sz="0" w:space="0" w:color="auto"/>
        <w:left w:val="none" w:sz="0" w:space="0" w:color="auto"/>
        <w:bottom w:val="none" w:sz="0" w:space="0" w:color="auto"/>
        <w:right w:val="none" w:sz="0" w:space="0" w:color="auto"/>
      </w:divBdr>
    </w:div>
    <w:div w:id="737481415">
      <w:bodyDiv w:val="1"/>
      <w:marLeft w:val="0"/>
      <w:marRight w:val="0"/>
      <w:marTop w:val="0"/>
      <w:marBottom w:val="0"/>
      <w:divBdr>
        <w:top w:val="none" w:sz="0" w:space="0" w:color="auto"/>
        <w:left w:val="none" w:sz="0" w:space="0" w:color="auto"/>
        <w:bottom w:val="none" w:sz="0" w:space="0" w:color="auto"/>
        <w:right w:val="none" w:sz="0" w:space="0" w:color="auto"/>
      </w:divBdr>
    </w:div>
    <w:div w:id="739595830">
      <w:bodyDiv w:val="1"/>
      <w:marLeft w:val="0"/>
      <w:marRight w:val="0"/>
      <w:marTop w:val="0"/>
      <w:marBottom w:val="0"/>
      <w:divBdr>
        <w:top w:val="none" w:sz="0" w:space="0" w:color="auto"/>
        <w:left w:val="none" w:sz="0" w:space="0" w:color="auto"/>
        <w:bottom w:val="none" w:sz="0" w:space="0" w:color="auto"/>
        <w:right w:val="none" w:sz="0" w:space="0" w:color="auto"/>
      </w:divBdr>
    </w:div>
    <w:div w:id="900093340">
      <w:bodyDiv w:val="1"/>
      <w:marLeft w:val="0"/>
      <w:marRight w:val="0"/>
      <w:marTop w:val="0"/>
      <w:marBottom w:val="0"/>
      <w:divBdr>
        <w:top w:val="none" w:sz="0" w:space="0" w:color="auto"/>
        <w:left w:val="none" w:sz="0" w:space="0" w:color="auto"/>
        <w:bottom w:val="none" w:sz="0" w:space="0" w:color="auto"/>
        <w:right w:val="none" w:sz="0" w:space="0" w:color="auto"/>
      </w:divBdr>
    </w:div>
    <w:div w:id="1315337674">
      <w:bodyDiv w:val="1"/>
      <w:marLeft w:val="0"/>
      <w:marRight w:val="0"/>
      <w:marTop w:val="0"/>
      <w:marBottom w:val="0"/>
      <w:divBdr>
        <w:top w:val="none" w:sz="0" w:space="0" w:color="auto"/>
        <w:left w:val="none" w:sz="0" w:space="0" w:color="auto"/>
        <w:bottom w:val="none" w:sz="0" w:space="0" w:color="auto"/>
        <w:right w:val="none" w:sz="0" w:space="0" w:color="auto"/>
      </w:divBdr>
    </w:div>
    <w:div w:id="1538270627">
      <w:bodyDiv w:val="1"/>
      <w:marLeft w:val="0"/>
      <w:marRight w:val="0"/>
      <w:marTop w:val="0"/>
      <w:marBottom w:val="0"/>
      <w:divBdr>
        <w:top w:val="none" w:sz="0" w:space="0" w:color="auto"/>
        <w:left w:val="none" w:sz="0" w:space="0" w:color="auto"/>
        <w:bottom w:val="none" w:sz="0" w:space="0" w:color="auto"/>
        <w:right w:val="none" w:sz="0" w:space="0" w:color="auto"/>
      </w:divBdr>
    </w:div>
    <w:div w:id="1562717440">
      <w:bodyDiv w:val="1"/>
      <w:marLeft w:val="0"/>
      <w:marRight w:val="0"/>
      <w:marTop w:val="0"/>
      <w:marBottom w:val="0"/>
      <w:divBdr>
        <w:top w:val="none" w:sz="0" w:space="0" w:color="auto"/>
        <w:left w:val="none" w:sz="0" w:space="0" w:color="auto"/>
        <w:bottom w:val="none" w:sz="0" w:space="0" w:color="auto"/>
        <w:right w:val="none" w:sz="0" w:space="0" w:color="auto"/>
      </w:divBdr>
    </w:div>
    <w:div w:id="1923292936">
      <w:bodyDiv w:val="1"/>
      <w:marLeft w:val="0"/>
      <w:marRight w:val="0"/>
      <w:marTop w:val="0"/>
      <w:marBottom w:val="0"/>
      <w:divBdr>
        <w:top w:val="none" w:sz="0" w:space="0" w:color="auto"/>
        <w:left w:val="none" w:sz="0" w:space="0" w:color="auto"/>
        <w:bottom w:val="none" w:sz="0" w:space="0" w:color="auto"/>
        <w:right w:val="none" w:sz="0" w:space="0" w:color="auto"/>
      </w:divBdr>
    </w:div>
    <w:div w:id="200246919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hyperlink" Target="mailto:gskcyprus@gsk.com" TargetMode="External"/><Relationship Id="rId13" Type="http://schemas.openxmlformats.org/officeDocument/2006/relationships/fontTable" Target="fontTable.xml"/><Relationship Id="rId1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footer" Target="footer1.xml"/><Relationship Id="rId17" Type="http://schemas.openxmlformats.org/officeDocument/2006/relationships/customXml" Target="../customXml/item3.xml"/><Relationship Id="rId2" Type="http://schemas.openxmlformats.org/officeDocument/2006/relationships/numbering" Target="numbering.xml"/><Relationship Id="rId16"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mailto:viiv.fi.pt@viivhealthcare.com" TargetMode="External"/><Relationship Id="rId5" Type="http://schemas.openxmlformats.org/officeDocument/2006/relationships/webSettings" Target="webSettings.xml"/><Relationship Id="rId15" Type="http://schemas.openxmlformats.org/officeDocument/2006/relationships/theme" Target="theme/theme1.xml"/><Relationship Id="rId10" Type="http://schemas.openxmlformats.org/officeDocument/2006/relationships/hyperlink" Target="mailto:info.produkt@gsk.com" TargetMode="External"/><Relationship Id="rId19" Type="http://schemas.openxmlformats.org/officeDocument/2006/relationships/customXml" Target="../customXml/item5.xml"/><Relationship Id="rId4" Type="http://schemas.openxmlformats.org/officeDocument/2006/relationships/settings" Target="settings.xml"/><Relationship Id="rId9" Type="http://schemas.openxmlformats.org/officeDocument/2006/relationships/hyperlink" Target="mailto:medical.x.si@gsk.com" TargetMode="External"/><Relationship Id="rId14" Type="http://schemas.microsoft.com/office/2011/relationships/people" Target="peop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2d83bd6f6bddd5246821a664c79ad7e5">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168afa1c8d43181f32300f0fa42e2903"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a034c160-bfb7-45f5-8632-2eb7e0508071" xsi:nil="true"/>
    <ApplicationID xmlns="a034c160-bfb7-45f5-8632-2eb7e0508071" xsi:nil="true"/>
    <I_AllowRecord xmlns="a034c160-bfb7-45f5-8632-2eb7e0508071">true</I_AllowRecord>
    <I_AgreedConditionMedDRA xmlns="a034c160-bfb7-45f5-8632-2eb7e0508071" xsi:nil="true"/>
    <I_LocationID xmlns="a034c160-bfb7-45f5-8632-2eb7e0508071" xsi:nil="true"/>
    <I_Process xmlns="a034c160-bfb7-45f5-8632-2eb7e0508071" xsi:nil="true"/>
    <I_AgreedCondition xmlns="a034c160-bfb7-45f5-8632-2eb7e0508071" xsi:nil="true"/>
    <I_ParentOrganizationID xmlns="a034c160-bfb7-45f5-8632-2eb7e0508071" xsi:nil="true"/>
    <I_RegulatoryEntitlement xmlns="a034c160-bfb7-45f5-8632-2eb7e0508071" xsi:nil="true"/>
    <_dlc_DocId xmlns="a034c160-bfb7-45f5-8632-2eb7e0508071">EMADOC-1700519818-2821262</_dlc_DocId>
    <_dlc_DocIdUrl xmlns="a034c160-bfb7-45f5-8632-2eb7e0508071">
      <Url>https://euema.sharepoint.com/sites/CRM/_layouts/15/DocIdRedir.aspx?ID=EMADOC-1700519818-2821262</Url>
      <Description>EMADOC-1700519818-2821262</Description>
    </_dlc_DocIdUrl>
    <lcf76f155ced4ddcb4097134ff3c332f xmlns="62874b74-7561-4a92-a6e7-f8370cb4455a">
      <Terms xmlns="http://schemas.microsoft.com/office/infopath/2007/PartnerControls"/>
    </lcf76f155ced4ddcb4097134ff3c332f>
    <_Flow_SignoffStatus xmlns="62874b74-7561-4a92-a6e7-f8370cb4455a" xsi:nil="true"/>
    <Information xmlns="62874b74-7561-4a92-a6e7-f8370cb4455a" xsi:nil="true"/>
    <_vti_ItemDeclaredRecord xmlns="62874b74-7561-4a92-a6e7-f8370cb4455a" xsi:nil="true"/>
    <Application_x0020_Status xmlns="62874b74-7561-4a92-a6e7-f8370cb4455a" xsi:nil="true"/>
    <vqsn xmlns="62874b74-7561-4a92-a6e7-f8370cb4455a" xsi:nil="true"/>
    <Sign_x002d_off xmlns="62874b74-7561-4a92-a6e7-f8370cb4455a" xsi:nil="true"/>
    <IconOverlay xmlns="http://schemas.microsoft.com/sharepoint/v4" xsi:nil="true"/>
  </documentManagement>
</p:properties>
</file>

<file path=customXml/itemProps1.xml><?xml version="1.0" encoding="utf-8"?>
<ds:datastoreItem xmlns:ds="http://schemas.openxmlformats.org/officeDocument/2006/customXml" ds:itemID="{ECEBF58B-6084-408D-974F-69918201280B}">
  <ds:schemaRefs>
    <ds:schemaRef ds:uri="http://schemas.openxmlformats.org/officeDocument/2006/bibliography"/>
  </ds:schemaRefs>
</ds:datastoreItem>
</file>

<file path=customXml/itemProps2.xml><?xml version="1.0" encoding="utf-8"?>
<ds:datastoreItem xmlns:ds="http://schemas.openxmlformats.org/officeDocument/2006/customXml" ds:itemID="{5C24EC8B-6DD7-4811-B210-73E06C0CB5B7}"/>
</file>

<file path=customXml/itemProps3.xml><?xml version="1.0" encoding="utf-8"?>
<ds:datastoreItem xmlns:ds="http://schemas.openxmlformats.org/officeDocument/2006/customXml" ds:itemID="{AA9C36D7-2DCE-424C-BBB6-ED1A4A27182D}"/>
</file>

<file path=customXml/itemProps4.xml><?xml version="1.0" encoding="utf-8"?>
<ds:datastoreItem xmlns:ds="http://schemas.openxmlformats.org/officeDocument/2006/customXml" ds:itemID="{B811A010-947D-4271-A437-0452440407ED}"/>
</file>

<file path=customXml/itemProps5.xml><?xml version="1.0" encoding="utf-8"?>
<ds:datastoreItem xmlns:ds="http://schemas.openxmlformats.org/officeDocument/2006/customXml" ds:itemID="{E9BD4141-4DF0-4854-9CBF-DCFF18AD9917}"/>
</file>

<file path=docMetadata/LabelInfo.xml><?xml version="1.0" encoding="utf-8"?>
<clbl:labelList xmlns:clbl="http://schemas.microsoft.com/office/2020/mipLabelMetadata">
  <clbl:label id="{63982aff-fb6c-4c22-973b-70e4acfb63e6}" enabled="0" method="" siteId="{63982aff-fb6c-4c22-973b-70e4acfb63e6}" removed="1"/>
</clbl:labelList>
</file>

<file path=docProps/app.xml><?xml version="1.0" encoding="utf-8"?>
<Properties xmlns="http://schemas.openxmlformats.org/officeDocument/2006/extended-properties" xmlns:vt="http://schemas.openxmlformats.org/officeDocument/2006/docPropsVTypes">
  <Template>Normal</Template>
  <TotalTime>0</TotalTime>
  <Pages>51</Pages>
  <Words>15408</Words>
  <Characters>87832</Characters>
  <Application>Microsoft Office Word</Application>
  <DocSecurity>0</DocSecurity>
  <Lines>731</Lines>
  <Paragraphs>206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103034</CharactersWithSpaces>
  <SharedDoc>false</SharedDoc>
  <HLinks>
    <vt:vector size="114" baseType="variant">
      <vt:variant>
        <vt:i4>1245197</vt:i4>
      </vt:variant>
      <vt:variant>
        <vt:i4>54</vt:i4>
      </vt:variant>
      <vt:variant>
        <vt:i4>0</vt:i4>
      </vt:variant>
      <vt:variant>
        <vt:i4>5</vt:i4>
      </vt:variant>
      <vt:variant>
        <vt:lpwstr>http://www.ema.europa.eu/</vt:lpwstr>
      </vt:variant>
      <vt:variant>
        <vt:lpwstr/>
      </vt:variant>
      <vt:variant>
        <vt:i4>589867</vt:i4>
      </vt:variant>
      <vt:variant>
        <vt:i4>51</vt:i4>
      </vt:variant>
      <vt:variant>
        <vt:i4>0</vt:i4>
      </vt:variant>
      <vt:variant>
        <vt:i4>5</vt:i4>
      </vt:variant>
      <vt:variant>
        <vt:lpwstr>mailto:customercontactuk@gsk.com</vt:lpwstr>
      </vt:variant>
      <vt:variant>
        <vt:lpwstr/>
      </vt:variant>
      <vt:variant>
        <vt:i4>5308478</vt:i4>
      </vt:variant>
      <vt:variant>
        <vt:i4>48</vt:i4>
      </vt:variant>
      <vt:variant>
        <vt:i4>0</vt:i4>
      </vt:variant>
      <vt:variant>
        <vt:i4>5</vt:i4>
      </vt:variant>
      <vt:variant>
        <vt:lpwstr>mailto:lv-epasts@gsk.com</vt:lpwstr>
      </vt:variant>
      <vt:variant>
        <vt:lpwstr/>
      </vt:variant>
      <vt:variant>
        <vt:i4>4980794</vt:i4>
      </vt:variant>
      <vt:variant>
        <vt:i4>45</vt:i4>
      </vt:variant>
      <vt:variant>
        <vt:i4>0</vt:i4>
      </vt:variant>
      <vt:variant>
        <vt:i4>5</vt:i4>
      </vt:variant>
      <vt:variant>
        <vt:lpwstr>mailto:info.produkt@gsk.com</vt:lpwstr>
      </vt:variant>
      <vt:variant>
        <vt:lpwstr/>
      </vt:variant>
      <vt:variant>
        <vt:i4>1179763</vt:i4>
      </vt:variant>
      <vt:variant>
        <vt:i4>42</vt:i4>
      </vt:variant>
      <vt:variant>
        <vt:i4>0</vt:i4>
      </vt:variant>
      <vt:variant>
        <vt:i4>5</vt:i4>
      </vt:variant>
      <vt:variant>
        <vt:lpwstr>mailto:Finland.tuoteinfo@gsk.com</vt:lpwstr>
      </vt:variant>
      <vt:variant>
        <vt:lpwstr/>
      </vt:variant>
      <vt:variant>
        <vt:i4>2949193</vt:i4>
      </vt:variant>
      <vt:variant>
        <vt:i4>39</vt:i4>
      </vt:variant>
      <vt:variant>
        <vt:i4>0</vt:i4>
      </vt:variant>
      <vt:variant>
        <vt:i4>5</vt:i4>
      </vt:variant>
      <vt:variant>
        <vt:lpwstr>mailto:recepcia.sk@gsk.com</vt:lpwstr>
      </vt:variant>
      <vt:variant>
        <vt:lpwstr/>
      </vt:variant>
      <vt:variant>
        <vt:i4>1900577</vt:i4>
      </vt:variant>
      <vt:variant>
        <vt:i4>36</vt:i4>
      </vt:variant>
      <vt:variant>
        <vt:i4>0</vt:i4>
      </vt:variant>
      <vt:variant>
        <vt:i4>5</vt:i4>
      </vt:variant>
      <vt:variant>
        <vt:lpwstr>mailto:medical.x.si@gsk.com</vt:lpwstr>
      </vt:variant>
      <vt:variant>
        <vt:lpwstr/>
      </vt:variant>
      <vt:variant>
        <vt:i4>8257627</vt:i4>
      </vt:variant>
      <vt:variant>
        <vt:i4>33</vt:i4>
      </vt:variant>
      <vt:variant>
        <vt:i4>0</vt:i4>
      </vt:variant>
      <vt:variant>
        <vt:i4>5</vt:i4>
      </vt:variant>
      <vt:variant>
        <vt:lpwstr>mailto:viiv.fi.pt@viivhealthcare.com</vt:lpwstr>
      </vt:variant>
      <vt:variant>
        <vt:lpwstr/>
      </vt:variant>
      <vt:variant>
        <vt:i4>5636215</vt:i4>
      </vt:variant>
      <vt:variant>
        <vt:i4>30</vt:i4>
      </vt:variant>
      <vt:variant>
        <vt:i4>0</vt:i4>
      </vt:variant>
      <vt:variant>
        <vt:i4>5</vt:i4>
      </vt:variant>
      <vt:variant>
        <vt:lpwstr>mailto:Infomed@viivhealthcare.com</vt:lpwstr>
      </vt:variant>
      <vt:variant>
        <vt:lpwstr/>
      </vt:variant>
      <vt:variant>
        <vt:i4>7405571</vt:i4>
      </vt:variant>
      <vt:variant>
        <vt:i4>27</vt:i4>
      </vt:variant>
      <vt:variant>
        <vt:i4>0</vt:i4>
      </vt:variant>
      <vt:variant>
        <vt:i4>5</vt:i4>
      </vt:variant>
      <vt:variant>
        <vt:lpwstr>mailto:es-ci@viivhealthcare.com</vt:lpwstr>
      </vt:variant>
      <vt:variant>
        <vt:lpwstr/>
      </vt:variant>
      <vt:variant>
        <vt:i4>3014723</vt:i4>
      </vt:variant>
      <vt:variant>
        <vt:i4>24</vt:i4>
      </vt:variant>
      <vt:variant>
        <vt:i4>0</vt:i4>
      </vt:variant>
      <vt:variant>
        <vt:i4>5</vt:i4>
      </vt:variant>
      <vt:variant>
        <vt:lpwstr>mailto:at.info@gsk.com</vt:lpwstr>
      </vt:variant>
      <vt:variant>
        <vt:lpwstr/>
      </vt:variant>
      <vt:variant>
        <vt:i4>7209040</vt:i4>
      </vt:variant>
      <vt:variant>
        <vt:i4>21</vt:i4>
      </vt:variant>
      <vt:variant>
        <vt:i4>0</vt:i4>
      </vt:variant>
      <vt:variant>
        <vt:i4>5</vt:i4>
      </vt:variant>
      <vt:variant>
        <vt:lpwstr>mailto:firmapost@gsk.no</vt:lpwstr>
      </vt:variant>
      <vt:variant>
        <vt:lpwstr/>
      </vt:variant>
      <vt:variant>
        <vt:i4>8257613</vt:i4>
      </vt:variant>
      <vt:variant>
        <vt:i4>18</vt:i4>
      </vt:variant>
      <vt:variant>
        <vt:i4>0</vt:i4>
      </vt:variant>
      <vt:variant>
        <vt:i4>5</vt:i4>
      </vt:variant>
      <vt:variant>
        <vt:lpwstr>mailto:estonia@gsk.com</vt:lpwstr>
      </vt:variant>
      <vt:variant>
        <vt:lpwstr/>
      </vt:variant>
      <vt:variant>
        <vt:i4>2097217</vt:i4>
      </vt:variant>
      <vt:variant>
        <vt:i4>15</vt:i4>
      </vt:variant>
      <vt:variant>
        <vt:i4>0</vt:i4>
      </vt:variant>
      <vt:variant>
        <vt:i4>5</vt:i4>
      </vt:variant>
      <vt:variant>
        <vt:lpwstr>mailto:contact-nl@viivhealthcare.com</vt:lpwstr>
      </vt:variant>
      <vt:variant>
        <vt:lpwstr/>
      </vt:variant>
      <vt:variant>
        <vt:i4>2818058</vt:i4>
      </vt:variant>
      <vt:variant>
        <vt:i4>12</vt:i4>
      </vt:variant>
      <vt:variant>
        <vt:i4>0</vt:i4>
      </vt:variant>
      <vt:variant>
        <vt:i4>5</vt:i4>
      </vt:variant>
      <vt:variant>
        <vt:lpwstr>mailto:viiv.med.info@viivhealthcare.com</vt:lpwstr>
      </vt:variant>
      <vt:variant>
        <vt:lpwstr/>
      </vt:variant>
      <vt:variant>
        <vt:i4>3473493</vt:i4>
      </vt:variant>
      <vt:variant>
        <vt:i4>9</vt:i4>
      </vt:variant>
      <vt:variant>
        <vt:i4>0</vt:i4>
      </vt:variant>
      <vt:variant>
        <vt:i4>5</vt:i4>
      </vt:variant>
      <vt:variant>
        <vt:lpwstr>mailto:info.lt@gsk.com</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Kivexa: EPAR – Product information – tracked changes</dc:title>
  <dc:subject>EPAR</dc:subject>
  <dc:creator>CHMP</dc:creator>
  <cp:keywords>Kivexa, INN-abacavir/lamivudine</cp:keywords>
  <dc:description/>
  <cp:lastModifiedBy>Author</cp:lastModifiedBy>
  <cp:revision>2</cp:revision>
  <dcterms:created xsi:type="dcterms:W3CDTF">2025-10-20T14:57:00Z</dcterms:created>
  <dcterms:modified xsi:type="dcterms:W3CDTF">2025-10-20T14:58:00Z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cfbeda12-30f2-4177-812a-1187c1d2a45e</vt:lpwstr>
  </property>
</Properties>
</file>