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docProps/app.xml" ContentType="application/vnd.openxmlformats-officedocument.extended-properties+xml"/>
  <Override PartName="/docMetadata/LabelInfo.xml" ContentType="application/vnd.ms-office.classificationlabels+xml"/>
  <Override PartName="/word/fontTable.xml" ContentType="application/vnd.openxmlformats-officedocument.wordprocessingml.fontTable+xml"/>
  <Override PartName="/docProps/core.xml" ContentType="application/vnd.openxmlformats-package.core-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9356" w:type="dxa"/>
        <w:tblInd w:w="-147" w:type="dxa"/>
        <w:tblLook w:val="04A0" w:firstRow="1" w:lastRow="0" w:firstColumn="1" w:lastColumn="0" w:noHBand="0" w:noVBand="1"/>
      </w:tblPr>
      <w:tblGrid>
        <w:gridCol w:w="9356"/>
      </w:tblGrid>
      <w:tr w:rsidR="00A92D8F" w:rsidRPr="00C01553" w14:paraId="16465380" w14:textId="77777777" w:rsidTr="00EA7E15">
        <w:tc>
          <w:tcPr>
            <w:tcW w:w="8363" w:type="dxa"/>
          </w:tcPr>
          <w:p w14:paraId="1FD8AFC6" w14:textId="37FBC35A" w:rsidR="00A92D8F" w:rsidRPr="00220238" w:rsidRDefault="00A92D8F" w:rsidP="00EA7E15">
            <w:pPr>
              <w:widowControl w:val="0"/>
            </w:pPr>
            <w:bookmarkStart w:id="0" w:name="Bookmark1"/>
            <w:r w:rsidRPr="00220238">
              <w:t xml:space="preserve">This document is the approved product information for </w:t>
            </w:r>
            <w:proofErr w:type="spellStart"/>
            <w:r>
              <w:t>Trelegy</w:t>
            </w:r>
            <w:proofErr w:type="spellEnd"/>
            <w:r>
              <w:t xml:space="preserve"> Ellipta</w:t>
            </w:r>
            <w:r w:rsidRPr="00220238">
              <w:t>, with the changes since the previous procedure affecting the product information (</w:t>
            </w:r>
            <w:r w:rsidRPr="00A92D8F">
              <w:t>EMEA/H/C/4363/WS/2460</w:t>
            </w:r>
            <w:r w:rsidRPr="00220238">
              <w:t>) tracked.</w:t>
            </w:r>
          </w:p>
          <w:p w14:paraId="56DC0D27" w14:textId="77777777" w:rsidR="00A92D8F" w:rsidRPr="00220238" w:rsidRDefault="00A92D8F" w:rsidP="00EA7E15">
            <w:pPr>
              <w:widowControl w:val="0"/>
            </w:pPr>
          </w:p>
          <w:p w14:paraId="03B337BF" w14:textId="3DC167D8" w:rsidR="00D51225" w:rsidRDefault="00A92D8F" w:rsidP="00EA7E15">
            <w:pPr>
              <w:pStyle w:val="Dnex1"/>
              <w:pBdr>
                <w:top w:val="none" w:sz="0" w:space="0" w:color="auto"/>
                <w:left w:val="none" w:sz="0" w:space="0" w:color="auto"/>
                <w:bottom w:val="none" w:sz="0" w:space="0" w:color="auto"/>
                <w:right w:val="none" w:sz="0" w:space="0" w:color="auto"/>
              </w:pBdr>
              <w:rPr>
                <w:lang w:val="en-IN"/>
              </w:rPr>
            </w:pPr>
            <w:r w:rsidRPr="00220238">
              <w:rPr>
                <w:vanish w:val="0"/>
              </w:rPr>
              <w:t>For more information, see the European Medicines Agency’s website:</w:t>
            </w:r>
            <w:r w:rsidRPr="00220238">
              <w:rPr>
                <w:vanish w:val="0"/>
                <w:lang w:val="en-GB"/>
              </w:rPr>
              <w:t xml:space="preserve"> </w:t>
            </w:r>
            <w:hyperlink r:id="rId11" w:history="1">
              <w:r w:rsidR="00D51225" w:rsidRPr="00D51225">
                <w:rPr>
                  <w:rStyle w:val="Hyperlink"/>
                  <w:vanish w:val="0"/>
                  <w:lang w:val="en-GB"/>
                </w:rPr>
                <w:t>https://www.ema.europa.eu/en/medicines/human/EPAR/trelegy-ellipta</w:t>
              </w:r>
            </w:hyperlink>
          </w:p>
          <w:p w14:paraId="52F18348" w14:textId="7BB3194A" w:rsidR="00D51225" w:rsidRPr="00D51225" w:rsidRDefault="00D51225" w:rsidP="00EA7E15">
            <w:pPr>
              <w:pStyle w:val="Dnex1"/>
              <w:pBdr>
                <w:top w:val="none" w:sz="0" w:space="0" w:color="auto"/>
                <w:left w:val="none" w:sz="0" w:space="0" w:color="auto"/>
                <w:bottom w:val="none" w:sz="0" w:space="0" w:color="auto"/>
                <w:right w:val="none" w:sz="0" w:space="0" w:color="auto"/>
              </w:pBdr>
              <w:rPr>
                <w:vanish w:val="0"/>
                <w:lang w:val="en-IN"/>
              </w:rPr>
            </w:pPr>
          </w:p>
        </w:tc>
      </w:tr>
    </w:tbl>
    <w:p w14:paraId="22FE1005" w14:textId="77777777" w:rsidR="00A92D8F" w:rsidRPr="00F92399" w:rsidRDefault="00A92D8F" w:rsidP="00A92D8F">
      <w:pPr>
        <w:outlineLvl w:val="0"/>
        <w:rPr>
          <w:b/>
          <w:color w:val="000000"/>
          <w:szCs w:val="22"/>
          <w:lang w:val="en-US"/>
        </w:rPr>
      </w:pPr>
    </w:p>
    <w:bookmarkEnd w:id="0"/>
    <w:p w14:paraId="5DA9BEB5" w14:textId="77777777" w:rsidR="00812D16" w:rsidRPr="00DF7B85" w:rsidRDefault="00812D16" w:rsidP="00066156">
      <w:pPr>
        <w:spacing w:line="240" w:lineRule="auto"/>
        <w:jc w:val="center"/>
        <w:outlineLvl w:val="0"/>
        <w:rPr>
          <w:b/>
          <w:szCs w:val="22"/>
        </w:rPr>
      </w:pPr>
    </w:p>
    <w:p w14:paraId="54060F41" w14:textId="77777777" w:rsidR="00812D16" w:rsidRPr="00DF7B85" w:rsidRDefault="00812D16" w:rsidP="00066156">
      <w:pPr>
        <w:spacing w:line="240" w:lineRule="auto"/>
        <w:jc w:val="center"/>
        <w:outlineLvl w:val="0"/>
        <w:rPr>
          <w:b/>
          <w:szCs w:val="22"/>
        </w:rPr>
      </w:pPr>
    </w:p>
    <w:p w14:paraId="07840C54" w14:textId="77777777" w:rsidR="00812D16" w:rsidRPr="00DF7B85" w:rsidRDefault="00812D16" w:rsidP="00066156">
      <w:pPr>
        <w:spacing w:line="240" w:lineRule="auto"/>
        <w:jc w:val="center"/>
        <w:outlineLvl w:val="0"/>
        <w:rPr>
          <w:b/>
          <w:szCs w:val="22"/>
        </w:rPr>
      </w:pPr>
    </w:p>
    <w:p w14:paraId="6FD9B294" w14:textId="77777777" w:rsidR="00812D16" w:rsidRPr="00DF7B85" w:rsidRDefault="00812D16" w:rsidP="00066156">
      <w:pPr>
        <w:spacing w:line="240" w:lineRule="auto"/>
        <w:jc w:val="center"/>
        <w:outlineLvl w:val="0"/>
        <w:rPr>
          <w:b/>
          <w:szCs w:val="22"/>
        </w:rPr>
      </w:pPr>
    </w:p>
    <w:p w14:paraId="0DA4BD39" w14:textId="77777777" w:rsidR="00812D16" w:rsidRPr="00DF7B85" w:rsidRDefault="00812D16" w:rsidP="00066156">
      <w:pPr>
        <w:widowControl w:val="0"/>
        <w:tabs>
          <w:tab w:val="left" w:pos="-1440"/>
          <w:tab w:val="left" w:pos="-720"/>
        </w:tabs>
        <w:spacing w:line="240" w:lineRule="auto"/>
        <w:jc w:val="center"/>
        <w:rPr>
          <w:b/>
          <w:szCs w:val="22"/>
        </w:rPr>
      </w:pPr>
    </w:p>
    <w:p w14:paraId="03FBE517" w14:textId="77777777" w:rsidR="00812D16" w:rsidRPr="00DF7B85" w:rsidRDefault="00812D16" w:rsidP="00066156">
      <w:pPr>
        <w:widowControl w:val="0"/>
        <w:tabs>
          <w:tab w:val="left" w:pos="-1440"/>
          <w:tab w:val="left" w:pos="-720"/>
        </w:tabs>
        <w:spacing w:line="240" w:lineRule="auto"/>
        <w:jc w:val="center"/>
        <w:rPr>
          <w:b/>
          <w:szCs w:val="22"/>
        </w:rPr>
      </w:pPr>
    </w:p>
    <w:p w14:paraId="71904B5D" w14:textId="77777777" w:rsidR="00812D16" w:rsidRPr="00DF7B85" w:rsidRDefault="00812D16" w:rsidP="00066156">
      <w:pPr>
        <w:widowControl w:val="0"/>
        <w:tabs>
          <w:tab w:val="left" w:pos="-1440"/>
          <w:tab w:val="left" w:pos="-720"/>
        </w:tabs>
        <w:spacing w:line="240" w:lineRule="auto"/>
        <w:jc w:val="center"/>
        <w:rPr>
          <w:b/>
          <w:szCs w:val="22"/>
        </w:rPr>
      </w:pPr>
    </w:p>
    <w:p w14:paraId="47A82ED6" w14:textId="77777777" w:rsidR="00812D16" w:rsidRPr="00DF7B85" w:rsidRDefault="00812D16" w:rsidP="00066156">
      <w:pPr>
        <w:widowControl w:val="0"/>
        <w:tabs>
          <w:tab w:val="left" w:pos="-1440"/>
          <w:tab w:val="left" w:pos="-720"/>
        </w:tabs>
        <w:spacing w:line="240" w:lineRule="auto"/>
        <w:jc w:val="center"/>
        <w:rPr>
          <w:b/>
          <w:szCs w:val="22"/>
        </w:rPr>
      </w:pPr>
    </w:p>
    <w:p w14:paraId="1A19B1EB" w14:textId="77777777" w:rsidR="00812D16" w:rsidRPr="00DF7B85" w:rsidRDefault="00812D16" w:rsidP="00066156">
      <w:pPr>
        <w:widowControl w:val="0"/>
        <w:tabs>
          <w:tab w:val="left" w:pos="-1440"/>
          <w:tab w:val="left" w:pos="-720"/>
        </w:tabs>
        <w:spacing w:line="240" w:lineRule="auto"/>
        <w:jc w:val="center"/>
        <w:rPr>
          <w:b/>
          <w:szCs w:val="22"/>
        </w:rPr>
      </w:pPr>
    </w:p>
    <w:p w14:paraId="66CB469B" w14:textId="77777777" w:rsidR="00812D16" w:rsidRPr="00DF7B85" w:rsidRDefault="00812D16" w:rsidP="00066156">
      <w:pPr>
        <w:widowControl w:val="0"/>
        <w:tabs>
          <w:tab w:val="left" w:pos="-1440"/>
          <w:tab w:val="left" w:pos="-720"/>
        </w:tabs>
        <w:spacing w:line="240" w:lineRule="auto"/>
        <w:jc w:val="center"/>
        <w:rPr>
          <w:b/>
          <w:szCs w:val="22"/>
        </w:rPr>
      </w:pPr>
    </w:p>
    <w:p w14:paraId="1F609807" w14:textId="77777777" w:rsidR="00812D16" w:rsidRPr="00DF7B85" w:rsidRDefault="00812D16" w:rsidP="00066156">
      <w:pPr>
        <w:widowControl w:val="0"/>
        <w:tabs>
          <w:tab w:val="left" w:pos="-1440"/>
          <w:tab w:val="left" w:pos="-720"/>
        </w:tabs>
        <w:spacing w:line="240" w:lineRule="auto"/>
        <w:jc w:val="center"/>
        <w:rPr>
          <w:b/>
          <w:szCs w:val="22"/>
        </w:rPr>
      </w:pPr>
    </w:p>
    <w:p w14:paraId="57B517B6" w14:textId="77777777" w:rsidR="00812D16" w:rsidRPr="00DF7B85" w:rsidRDefault="00812D16" w:rsidP="00066156">
      <w:pPr>
        <w:widowControl w:val="0"/>
        <w:tabs>
          <w:tab w:val="left" w:pos="-1440"/>
          <w:tab w:val="left" w:pos="-720"/>
        </w:tabs>
        <w:spacing w:line="240" w:lineRule="auto"/>
        <w:jc w:val="center"/>
        <w:rPr>
          <w:b/>
          <w:szCs w:val="22"/>
        </w:rPr>
      </w:pPr>
    </w:p>
    <w:p w14:paraId="595B92C8" w14:textId="77777777" w:rsidR="00812D16" w:rsidRPr="00DF7B85" w:rsidRDefault="00812D16" w:rsidP="00066156">
      <w:pPr>
        <w:widowControl w:val="0"/>
        <w:tabs>
          <w:tab w:val="left" w:pos="-1440"/>
          <w:tab w:val="left" w:pos="-720"/>
        </w:tabs>
        <w:spacing w:line="240" w:lineRule="auto"/>
        <w:jc w:val="center"/>
        <w:rPr>
          <w:b/>
          <w:szCs w:val="22"/>
        </w:rPr>
      </w:pPr>
    </w:p>
    <w:p w14:paraId="291AF18D" w14:textId="77777777" w:rsidR="00812D16" w:rsidRPr="00DF7B85" w:rsidRDefault="00812D16" w:rsidP="00066156">
      <w:pPr>
        <w:widowControl w:val="0"/>
        <w:tabs>
          <w:tab w:val="left" w:pos="-1440"/>
          <w:tab w:val="left" w:pos="-720"/>
        </w:tabs>
        <w:spacing w:line="240" w:lineRule="auto"/>
        <w:jc w:val="center"/>
        <w:rPr>
          <w:b/>
          <w:szCs w:val="22"/>
        </w:rPr>
      </w:pPr>
    </w:p>
    <w:p w14:paraId="09B18179" w14:textId="77777777" w:rsidR="00812D16" w:rsidRPr="00DF7B85" w:rsidRDefault="00812D16" w:rsidP="00066156">
      <w:pPr>
        <w:widowControl w:val="0"/>
        <w:tabs>
          <w:tab w:val="left" w:pos="-1440"/>
          <w:tab w:val="left" w:pos="-720"/>
        </w:tabs>
        <w:spacing w:line="240" w:lineRule="auto"/>
        <w:jc w:val="center"/>
        <w:rPr>
          <w:b/>
          <w:szCs w:val="22"/>
        </w:rPr>
      </w:pPr>
    </w:p>
    <w:p w14:paraId="79C0AADD" w14:textId="77777777" w:rsidR="00812D16" w:rsidRPr="00DF7B85" w:rsidRDefault="00812D16" w:rsidP="00066156">
      <w:pPr>
        <w:widowControl w:val="0"/>
        <w:tabs>
          <w:tab w:val="left" w:pos="-1440"/>
          <w:tab w:val="left" w:pos="-720"/>
        </w:tabs>
        <w:spacing w:line="240" w:lineRule="auto"/>
        <w:jc w:val="center"/>
        <w:rPr>
          <w:b/>
          <w:szCs w:val="22"/>
        </w:rPr>
      </w:pPr>
    </w:p>
    <w:p w14:paraId="6F67CB0E" w14:textId="77777777" w:rsidR="00812D16" w:rsidRPr="00DF7B85" w:rsidRDefault="00812D16" w:rsidP="00066156">
      <w:pPr>
        <w:widowControl w:val="0"/>
        <w:tabs>
          <w:tab w:val="left" w:pos="-1440"/>
          <w:tab w:val="left" w:pos="-720"/>
        </w:tabs>
        <w:spacing w:line="240" w:lineRule="auto"/>
        <w:jc w:val="center"/>
        <w:rPr>
          <w:b/>
          <w:szCs w:val="22"/>
        </w:rPr>
      </w:pPr>
    </w:p>
    <w:p w14:paraId="7BE5D224" w14:textId="77777777" w:rsidR="00812D16" w:rsidRPr="00DF7B85" w:rsidRDefault="00812D16" w:rsidP="00066156">
      <w:pPr>
        <w:widowControl w:val="0"/>
        <w:tabs>
          <w:tab w:val="left" w:pos="-1440"/>
          <w:tab w:val="left" w:pos="-720"/>
        </w:tabs>
        <w:spacing w:line="240" w:lineRule="auto"/>
        <w:jc w:val="center"/>
        <w:rPr>
          <w:b/>
          <w:szCs w:val="22"/>
        </w:rPr>
      </w:pPr>
    </w:p>
    <w:p w14:paraId="3ABBAB3C" w14:textId="77777777" w:rsidR="00812D16" w:rsidRPr="00DF7B85" w:rsidRDefault="00812D16" w:rsidP="00066156">
      <w:pPr>
        <w:widowControl w:val="0"/>
        <w:tabs>
          <w:tab w:val="left" w:pos="-1440"/>
          <w:tab w:val="left" w:pos="-720"/>
        </w:tabs>
        <w:spacing w:line="240" w:lineRule="auto"/>
        <w:jc w:val="center"/>
        <w:rPr>
          <w:b/>
          <w:szCs w:val="22"/>
        </w:rPr>
      </w:pPr>
    </w:p>
    <w:p w14:paraId="4CA4F5E3" w14:textId="77777777" w:rsidR="00812D16" w:rsidRPr="00DF7B85" w:rsidRDefault="00812D16" w:rsidP="00066156">
      <w:pPr>
        <w:widowControl w:val="0"/>
        <w:tabs>
          <w:tab w:val="left" w:pos="-1440"/>
          <w:tab w:val="left" w:pos="-720"/>
        </w:tabs>
        <w:spacing w:line="240" w:lineRule="auto"/>
        <w:jc w:val="center"/>
        <w:rPr>
          <w:b/>
          <w:szCs w:val="22"/>
        </w:rPr>
      </w:pPr>
    </w:p>
    <w:p w14:paraId="6F79DE2D" w14:textId="77777777" w:rsidR="00812D16" w:rsidRPr="00DF7B85" w:rsidRDefault="00812D16" w:rsidP="00066156">
      <w:pPr>
        <w:widowControl w:val="0"/>
        <w:tabs>
          <w:tab w:val="left" w:pos="-1440"/>
          <w:tab w:val="left" w:pos="-720"/>
        </w:tabs>
        <w:spacing w:line="240" w:lineRule="auto"/>
        <w:jc w:val="center"/>
        <w:rPr>
          <w:b/>
          <w:szCs w:val="22"/>
        </w:rPr>
      </w:pPr>
    </w:p>
    <w:p w14:paraId="314D66F3" w14:textId="77777777" w:rsidR="00812D16" w:rsidRDefault="00812D16" w:rsidP="00066156">
      <w:pPr>
        <w:widowControl w:val="0"/>
        <w:tabs>
          <w:tab w:val="left" w:pos="-1440"/>
          <w:tab w:val="left" w:pos="-720"/>
        </w:tabs>
        <w:spacing w:line="240" w:lineRule="auto"/>
        <w:jc w:val="center"/>
        <w:rPr>
          <w:b/>
          <w:szCs w:val="22"/>
        </w:rPr>
      </w:pPr>
    </w:p>
    <w:p w14:paraId="017342D6" w14:textId="77777777" w:rsidR="00066156" w:rsidRPr="00DF7B85" w:rsidRDefault="00066156" w:rsidP="00066156">
      <w:pPr>
        <w:widowControl w:val="0"/>
        <w:tabs>
          <w:tab w:val="left" w:pos="-1440"/>
          <w:tab w:val="left" w:pos="-720"/>
        </w:tabs>
        <w:spacing w:line="240" w:lineRule="auto"/>
        <w:jc w:val="center"/>
        <w:rPr>
          <w:b/>
          <w:szCs w:val="22"/>
        </w:rPr>
      </w:pPr>
    </w:p>
    <w:p w14:paraId="3DD7B4F4" w14:textId="77777777" w:rsidR="00812D16" w:rsidRPr="00DF7B85" w:rsidRDefault="00812D16" w:rsidP="00066156">
      <w:pPr>
        <w:widowControl w:val="0"/>
        <w:tabs>
          <w:tab w:val="left" w:pos="-1440"/>
          <w:tab w:val="left" w:pos="-720"/>
        </w:tabs>
        <w:jc w:val="center"/>
        <w:rPr>
          <w:szCs w:val="22"/>
        </w:rPr>
      </w:pPr>
      <w:r w:rsidRPr="00DF7B85">
        <w:rPr>
          <w:b/>
          <w:szCs w:val="22"/>
        </w:rPr>
        <w:t>ANNEX I</w:t>
      </w:r>
    </w:p>
    <w:p w14:paraId="1745CABD" w14:textId="77777777" w:rsidR="00812D16" w:rsidRPr="00DF7B85" w:rsidRDefault="00812D16" w:rsidP="00066156">
      <w:pPr>
        <w:widowControl w:val="0"/>
        <w:tabs>
          <w:tab w:val="left" w:pos="-1440"/>
          <w:tab w:val="left" w:pos="-720"/>
        </w:tabs>
        <w:jc w:val="center"/>
        <w:rPr>
          <w:szCs w:val="22"/>
        </w:rPr>
      </w:pPr>
    </w:p>
    <w:p w14:paraId="6B7F6849" w14:textId="77777777" w:rsidR="00812D16" w:rsidRPr="00DF7B85" w:rsidRDefault="00812D16" w:rsidP="00066156">
      <w:pPr>
        <w:pStyle w:val="TitleA"/>
        <w:widowControl w:val="0"/>
        <w:suppressLineNumbers w:val="0"/>
        <w:rPr>
          <w:noProof w:val="0"/>
        </w:rPr>
      </w:pPr>
      <w:r w:rsidRPr="00DF7B85">
        <w:rPr>
          <w:noProof w:val="0"/>
        </w:rPr>
        <w:t>SUMMARY OF PRODUCT CHARACTERISTICS</w:t>
      </w:r>
    </w:p>
    <w:p w14:paraId="11D09822" w14:textId="77777777" w:rsidR="00812D16" w:rsidRPr="00DF7B85" w:rsidRDefault="00812D16" w:rsidP="00812D16">
      <w:pPr>
        <w:suppressLineNumbers/>
        <w:tabs>
          <w:tab w:val="left" w:pos="-1440"/>
          <w:tab w:val="left" w:pos="-720"/>
        </w:tabs>
        <w:jc w:val="center"/>
        <w:rPr>
          <w:szCs w:val="22"/>
        </w:rPr>
      </w:pPr>
    </w:p>
    <w:p w14:paraId="0A68FB24" w14:textId="1CF7C14B" w:rsidR="006A59C6" w:rsidRPr="00DF7B85" w:rsidRDefault="00812D16" w:rsidP="006A59C6">
      <w:pPr>
        <w:rPr>
          <w:szCs w:val="22"/>
        </w:rPr>
      </w:pPr>
      <w:r w:rsidRPr="00DF7B85">
        <w:rPr>
          <w:szCs w:val="22"/>
        </w:rPr>
        <w:br w:type="page"/>
      </w:r>
    </w:p>
    <w:p w14:paraId="2E5F974C" w14:textId="77777777" w:rsidR="00812D16" w:rsidRPr="00DF7B85" w:rsidRDefault="00812D16" w:rsidP="00C95E99">
      <w:pPr>
        <w:widowControl w:val="0"/>
        <w:rPr>
          <w:szCs w:val="22"/>
        </w:rPr>
      </w:pPr>
      <w:r w:rsidRPr="00DF7B85">
        <w:rPr>
          <w:b/>
          <w:szCs w:val="22"/>
        </w:rPr>
        <w:lastRenderedPageBreak/>
        <w:t>1.</w:t>
      </w:r>
      <w:r w:rsidRPr="00DF7B85">
        <w:rPr>
          <w:b/>
          <w:szCs w:val="22"/>
        </w:rPr>
        <w:tab/>
        <w:t>NAME OF THE MEDICINAL PRODUCT</w:t>
      </w:r>
    </w:p>
    <w:p w14:paraId="243C03D8" w14:textId="77777777" w:rsidR="00812D16" w:rsidRPr="00DF7B85" w:rsidRDefault="00812D16" w:rsidP="00C95E99">
      <w:pPr>
        <w:widowControl w:val="0"/>
        <w:rPr>
          <w:iCs/>
          <w:szCs w:val="22"/>
        </w:rPr>
      </w:pPr>
    </w:p>
    <w:p w14:paraId="2D6C4904" w14:textId="77777777" w:rsidR="00244613" w:rsidRPr="00DF7B85" w:rsidRDefault="005041AE" w:rsidP="00806210">
      <w:pPr>
        <w:rPr>
          <w:szCs w:val="22"/>
        </w:rPr>
      </w:pPr>
      <w:proofErr w:type="spellStart"/>
      <w:r w:rsidRPr="00DF7B85">
        <w:rPr>
          <w:szCs w:val="22"/>
        </w:rPr>
        <w:t>Trelegy</w:t>
      </w:r>
      <w:proofErr w:type="spellEnd"/>
      <w:r w:rsidRPr="00DF7B85">
        <w:rPr>
          <w:szCs w:val="22"/>
        </w:rPr>
        <w:t xml:space="preserve"> </w:t>
      </w:r>
      <w:r w:rsidR="00745555" w:rsidRPr="00DF7B85">
        <w:rPr>
          <w:szCs w:val="22"/>
        </w:rPr>
        <w:t>E</w:t>
      </w:r>
      <w:r w:rsidR="003A7DDF" w:rsidRPr="00DF7B85">
        <w:rPr>
          <w:szCs w:val="22"/>
        </w:rPr>
        <w:t>llipta</w:t>
      </w:r>
      <w:r w:rsidR="009A7836" w:rsidRPr="00DF7B85">
        <w:rPr>
          <w:caps/>
          <w:szCs w:val="22"/>
        </w:rPr>
        <w:t xml:space="preserve"> 92 </w:t>
      </w:r>
      <w:r w:rsidR="009A7836" w:rsidRPr="00DF7B85">
        <w:rPr>
          <w:rFonts w:eastAsia="MS Mincho"/>
          <w:szCs w:val="22"/>
        </w:rPr>
        <w:t>micrograms</w:t>
      </w:r>
      <w:r w:rsidR="009A7836" w:rsidRPr="00DF7B85">
        <w:rPr>
          <w:szCs w:val="22"/>
        </w:rPr>
        <w:t>/</w:t>
      </w:r>
      <w:r w:rsidR="005610B2" w:rsidRPr="00DF7B85">
        <w:rPr>
          <w:szCs w:val="22"/>
        </w:rPr>
        <w:t>5</w:t>
      </w:r>
      <w:r w:rsidR="00A73668" w:rsidRPr="00DF7B85">
        <w:rPr>
          <w:szCs w:val="22"/>
        </w:rPr>
        <w:t>5</w:t>
      </w:r>
      <w:r w:rsidR="005B6B52" w:rsidRPr="00DF7B85">
        <w:rPr>
          <w:szCs w:val="22"/>
        </w:rPr>
        <w:t> </w:t>
      </w:r>
      <w:r w:rsidR="005B6B52" w:rsidRPr="00DF7B85">
        <w:rPr>
          <w:rFonts w:eastAsia="MS Mincho"/>
          <w:szCs w:val="22"/>
        </w:rPr>
        <w:t>micrograms</w:t>
      </w:r>
      <w:r w:rsidR="00A73668" w:rsidRPr="00DF7B85">
        <w:rPr>
          <w:szCs w:val="22"/>
        </w:rPr>
        <w:t>/</w:t>
      </w:r>
      <w:r w:rsidR="005610B2" w:rsidRPr="00DF7B85">
        <w:rPr>
          <w:szCs w:val="22"/>
        </w:rPr>
        <w:t>22 </w:t>
      </w:r>
      <w:r w:rsidR="00A73668" w:rsidRPr="00DF7B85">
        <w:rPr>
          <w:rFonts w:eastAsia="MS Mincho"/>
          <w:szCs w:val="22"/>
        </w:rPr>
        <w:t>micrograms</w:t>
      </w:r>
      <w:r w:rsidR="00A73668" w:rsidRPr="00DF7B85">
        <w:rPr>
          <w:szCs w:val="22"/>
        </w:rPr>
        <w:t xml:space="preserve"> inhalation powder</w:t>
      </w:r>
      <w:r w:rsidR="008C7CDC" w:rsidRPr="00DF7B85">
        <w:rPr>
          <w:szCs w:val="22"/>
        </w:rPr>
        <w:t>, pre-dispensed</w:t>
      </w:r>
    </w:p>
    <w:p w14:paraId="2E39E63C" w14:textId="77777777" w:rsidR="00812D16" w:rsidRPr="00DF7B85" w:rsidRDefault="00812D16" w:rsidP="00C95E99">
      <w:pPr>
        <w:widowControl w:val="0"/>
        <w:rPr>
          <w:iCs/>
          <w:szCs w:val="22"/>
        </w:rPr>
      </w:pPr>
    </w:p>
    <w:p w14:paraId="7E426615" w14:textId="77777777" w:rsidR="0013269D" w:rsidRPr="00DF7B85" w:rsidRDefault="0013269D" w:rsidP="00C95E99">
      <w:pPr>
        <w:widowControl w:val="0"/>
        <w:rPr>
          <w:iCs/>
          <w:szCs w:val="22"/>
        </w:rPr>
      </w:pPr>
    </w:p>
    <w:p w14:paraId="54532F1C" w14:textId="77777777" w:rsidR="00812D16" w:rsidRPr="00DF7B85" w:rsidRDefault="00812D16" w:rsidP="00C95E99">
      <w:pPr>
        <w:widowControl w:val="0"/>
        <w:rPr>
          <w:szCs w:val="22"/>
        </w:rPr>
      </w:pPr>
      <w:r w:rsidRPr="00DF7B85">
        <w:rPr>
          <w:b/>
          <w:szCs w:val="22"/>
        </w:rPr>
        <w:t>2.</w:t>
      </w:r>
      <w:r w:rsidRPr="00DF7B85">
        <w:rPr>
          <w:b/>
          <w:szCs w:val="22"/>
        </w:rPr>
        <w:tab/>
        <w:t>QUALITATIVE AND QUANTITATIVE COMPOSITION</w:t>
      </w:r>
    </w:p>
    <w:p w14:paraId="16432C33" w14:textId="77777777" w:rsidR="00812D16" w:rsidRPr="00DF7B85" w:rsidRDefault="00812D16" w:rsidP="00C95E99">
      <w:pPr>
        <w:widowControl w:val="0"/>
        <w:rPr>
          <w:szCs w:val="22"/>
        </w:rPr>
      </w:pPr>
    </w:p>
    <w:p w14:paraId="2A037101" w14:textId="06873F1D" w:rsidR="00A37587" w:rsidRPr="00DF7B85" w:rsidRDefault="00691124" w:rsidP="00C95E99">
      <w:pPr>
        <w:widowControl w:val="0"/>
        <w:rPr>
          <w:szCs w:val="22"/>
        </w:rPr>
      </w:pPr>
      <w:r w:rsidRPr="00DF7B85">
        <w:rPr>
          <w:szCs w:val="22"/>
        </w:rPr>
        <w:t xml:space="preserve">Each </w:t>
      </w:r>
      <w:r w:rsidR="00C46C25" w:rsidRPr="00DF7B85">
        <w:rPr>
          <w:szCs w:val="22"/>
        </w:rPr>
        <w:t xml:space="preserve">single inhalation provides a </w:t>
      </w:r>
      <w:r w:rsidRPr="00DF7B85">
        <w:rPr>
          <w:szCs w:val="22"/>
        </w:rPr>
        <w:t xml:space="preserve">delivered dose (the dose leaving the mouthpiece) </w:t>
      </w:r>
      <w:r w:rsidR="00C46C25" w:rsidRPr="00DF7B85">
        <w:rPr>
          <w:szCs w:val="22"/>
        </w:rPr>
        <w:t xml:space="preserve">of </w:t>
      </w:r>
      <w:r w:rsidR="00931F47" w:rsidRPr="00DF7B85">
        <w:rPr>
          <w:szCs w:val="22"/>
        </w:rPr>
        <w:t xml:space="preserve">92 micrograms fluticasone furoate, </w:t>
      </w:r>
      <w:r w:rsidRPr="00DF7B85">
        <w:rPr>
          <w:szCs w:val="22"/>
        </w:rPr>
        <w:t>65</w:t>
      </w:r>
      <w:r w:rsidR="00C46C25" w:rsidRPr="00DF7B85">
        <w:rPr>
          <w:szCs w:val="22"/>
        </w:rPr>
        <w:t> </w:t>
      </w:r>
      <w:r w:rsidRPr="00DF7B85">
        <w:rPr>
          <w:szCs w:val="22"/>
        </w:rPr>
        <w:t xml:space="preserve">micrograms umeclidinium bromide equivalent to 55 micrograms umeclidinium and 22 micrograms vilanterol (as </w:t>
      </w:r>
      <w:proofErr w:type="spellStart"/>
      <w:r w:rsidRPr="00DF7B85">
        <w:rPr>
          <w:szCs w:val="22"/>
        </w:rPr>
        <w:t>trifenatate</w:t>
      </w:r>
      <w:proofErr w:type="spellEnd"/>
      <w:r w:rsidRPr="00DF7B85">
        <w:rPr>
          <w:szCs w:val="22"/>
        </w:rPr>
        <w:t xml:space="preserve">). This corresponds to a pre-dispensed dose of </w:t>
      </w:r>
      <w:r w:rsidR="00931F47" w:rsidRPr="00DF7B85">
        <w:rPr>
          <w:szCs w:val="22"/>
        </w:rPr>
        <w:t xml:space="preserve">100 micrograms fluticasone furoate, </w:t>
      </w:r>
      <w:r w:rsidRPr="00DF7B85">
        <w:rPr>
          <w:szCs w:val="22"/>
        </w:rPr>
        <w:t>74.2</w:t>
      </w:r>
      <w:r w:rsidR="00931F47" w:rsidRPr="00DF7B85">
        <w:rPr>
          <w:szCs w:val="22"/>
        </w:rPr>
        <w:t> </w:t>
      </w:r>
      <w:r w:rsidRPr="00DF7B85">
        <w:rPr>
          <w:rFonts w:eastAsia="MS Mincho"/>
          <w:szCs w:val="22"/>
        </w:rPr>
        <w:t>micrograms</w:t>
      </w:r>
      <w:r w:rsidRPr="00DF7B85">
        <w:rPr>
          <w:szCs w:val="22"/>
        </w:rPr>
        <w:t xml:space="preserve"> umeclidinium bromide equivalent to 62.5 </w:t>
      </w:r>
      <w:r w:rsidR="00B255EE" w:rsidRPr="00DF7B85">
        <w:rPr>
          <w:rFonts w:eastAsia="MS Mincho"/>
          <w:szCs w:val="22"/>
        </w:rPr>
        <w:t>micrograms</w:t>
      </w:r>
      <w:r w:rsidR="00B255EE" w:rsidRPr="00DF7B85" w:rsidDel="00B255EE">
        <w:rPr>
          <w:szCs w:val="22"/>
        </w:rPr>
        <w:t xml:space="preserve"> </w:t>
      </w:r>
      <w:r w:rsidRPr="00DF7B85">
        <w:rPr>
          <w:szCs w:val="22"/>
        </w:rPr>
        <w:t>umeclidinium and 25</w:t>
      </w:r>
      <w:r w:rsidR="00931F47" w:rsidRPr="00DF7B85">
        <w:rPr>
          <w:szCs w:val="22"/>
        </w:rPr>
        <w:t> </w:t>
      </w:r>
      <w:r w:rsidRPr="00DF7B85">
        <w:rPr>
          <w:szCs w:val="22"/>
        </w:rPr>
        <w:t xml:space="preserve">micrograms vilanterol (as </w:t>
      </w:r>
      <w:proofErr w:type="spellStart"/>
      <w:r w:rsidRPr="00DF7B85">
        <w:rPr>
          <w:szCs w:val="22"/>
        </w:rPr>
        <w:t>trifenatate</w:t>
      </w:r>
      <w:proofErr w:type="spellEnd"/>
      <w:r w:rsidRPr="00DF7B85">
        <w:rPr>
          <w:szCs w:val="22"/>
        </w:rPr>
        <w:t>).</w:t>
      </w:r>
    </w:p>
    <w:p w14:paraId="6112E9FC" w14:textId="77777777" w:rsidR="00A37587" w:rsidRPr="00DF7B85" w:rsidRDefault="00A37587" w:rsidP="00C95E99">
      <w:pPr>
        <w:widowControl w:val="0"/>
        <w:rPr>
          <w:szCs w:val="22"/>
        </w:rPr>
      </w:pPr>
    </w:p>
    <w:p w14:paraId="2DA75259" w14:textId="77777777" w:rsidR="00812D16" w:rsidRPr="00DF7B85" w:rsidRDefault="00812D16" w:rsidP="00C95E99">
      <w:pPr>
        <w:widowControl w:val="0"/>
        <w:rPr>
          <w:bCs/>
          <w:szCs w:val="22"/>
        </w:rPr>
      </w:pPr>
      <w:r w:rsidRPr="00DF7B85">
        <w:rPr>
          <w:bCs/>
          <w:szCs w:val="22"/>
          <w:u w:val="single"/>
        </w:rPr>
        <w:t>Excipient with known effect</w:t>
      </w:r>
    </w:p>
    <w:p w14:paraId="070EE618" w14:textId="5A8424D9" w:rsidR="00447E78" w:rsidRPr="00DF7B85" w:rsidRDefault="00870A0C" w:rsidP="00C95E99">
      <w:pPr>
        <w:widowControl w:val="0"/>
        <w:rPr>
          <w:szCs w:val="22"/>
        </w:rPr>
      </w:pPr>
      <w:r w:rsidRPr="00DF7B85">
        <w:rPr>
          <w:szCs w:val="22"/>
        </w:rPr>
        <w:t xml:space="preserve">Each delivered dose contains approximately </w:t>
      </w:r>
      <w:r w:rsidR="005620DB" w:rsidRPr="00DF7B85">
        <w:rPr>
          <w:szCs w:val="22"/>
        </w:rPr>
        <w:t>25</w:t>
      </w:r>
      <w:r w:rsidR="001E1183" w:rsidRPr="00DF7B85">
        <w:rPr>
          <w:szCs w:val="22"/>
        </w:rPr>
        <w:t> </w:t>
      </w:r>
      <w:r w:rsidRPr="00DF7B85">
        <w:rPr>
          <w:szCs w:val="22"/>
        </w:rPr>
        <w:t>mg of lactose monohydrate.</w:t>
      </w:r>
    </w:p>
    <w:p w14:paraId="619DDE50" w14:textId="77777777" w:rsidR="00C81C77" w:rsidRPr="00DF7B85" w:rsidRDefault="00C81C77" w:rsidP="00C95E99">
      <w:pPr>
        <w:widowControl w:val="0"/>
        <w:rPr>
          <w:szCs w:val="22"/>
        </w:rPr>
      </w:pPr>
    </w:p>
    <w:p w14:paraId="00669ABA" w14:textId="77777777" w:rsidR="00812D16" w:rsidRPr="00DF7B85" w:rsidRDefault="00812D16" w:rsidP="00C95E99">
      <w:pPr>
        <w:widowControl w:val="0"/>
        <w:rPr>
          <w:szCs w:val="22"/>
        </w:rPr>
      </w:pPr>
      <w:r w:rsidRPr="00DF7B85">
        <w:rPr>
          <w:szCs w:val="22"/>
        </w:rPr>
        <w:t>For the full list of excipients, see section 6.1.</w:t>
      </w:r>
    </w:p>
    <w:p w14:paraId="7B4A881D" w14:textId="77777777" w:rsidR="0013269D" w:rsidRPr="00DF7B85" w:rsidRDefault="0013269D" w:rsidP="00C95E99">
      <w:pPr>
        <w:widowControl w:val="0"/>
        <w:rPr>
          <w:szCs w:val="22"/>
        </w:rPr>
      </w:pPr>
    </w:p>
    <w:p w14:paraId="7554C9BA" w14:textId="77777777" w:rsidR="00812D16" w:rsidRPr="00DF7B85" w:rsidRDefault="00812D16" w:rsidP="00C95E99">
      <w:pPr>
        <w:widowControl w:val="0"/>
        <w:rPr>
          <w:szCs w:val="22"/>
        </w:rPr>
      </w:pPr>
    </w:p>
    <w:p w14:paraId="50CBE346" w14:textId="77777777" w:rsidR="00812D16" w:rsidRPr="00DF7B85" w:rsidRDefault="00812D16" w:rsidP="00C95E99">
      <w:pPr>
        <w:widowControl w:val="0"/>
        <w:ind w:left="567" w:hanging="567"/>
        <w:rPr>
          <w:caps/>
          <w:szCs w:val="22"/>
        </w:rPr>
      </w:pPr>
      <w:r w:rsidRPr="00DF7B85">
        <w:rPr>
          <w:b/>
          <w:szCs w:val="22"/>
        </w:rPr>
        <w:t>3.</w:t>
      </w:r>
      <w:r w:rsidRPr="00DF7B85">
        <w:rPr>
          <w:b/>
          <w:szCs w:val="22"/>
        </w:rPr>
        <w:tab/>
        <w:t xml:space="preserve">PHARMACEUTICAL </w:t>
      </w:r>
      <w:r w:rsidR="00855481" w:rsidRPr="00DF7B85">
        <w:rPr>
          <w:b/>
          <w:szCs w:val="22"/>
        </w:rPr>
        <w:t>FORM</w:t>
      </w:r>
    </w:p>
    <w:p w14:paraId="38DAD444" w14:textId="77777777" w:rsidR="00812D16" w:rsidRPr="00DF7B85" w:rsidRDefault="00812D16" w:rsidP="00C95E99">
      <w:pPr>
        <w:widowControl w:val="0"/>
        <w:autoSpaceDE w:val="0"/>
        <w:autoSpaceDN w:val="0"/>
        <w:adjustRightInd w:val="0"/>
        <w:jc w:val="both"/>
        <w:rPr>
          <w:szCs w:val="22"/>
        </w:rPr>
      </w:pPr>
    </w:p>
    <w:p w14:paraId="3E0DF465" w14:textId="71B52369" w:rsidR="00812D16" w:rsidRPr="00DF7B85" w:rsidRDefault="00AE1C04" w:rsidP="00C95E99">
      <w:pPr>
        <w:widowControl w:val="0"/>
        <w:rPr>
          <w:szCs w:val="22"/>
        </w:rPr>
      </w:pPr>
      <w:r w:rsidRPr="00DF7B85">
        <w:rPr>
          <w:szCs w:val="22"/>
        </w:rPr>
        <w:t>Inhalation powder</w:t>
      </w:r>
      <w:r w:rsidR="00C46C25" w:rsidRPr="00DF7B85">
        <w:rPr>
          <w:szCs w:val="22"/>
        </w:rPr>
        <w:t xml:space="preserve">, pre-dispensed </w:t>
      </w:r>
      <w:r w:rsidR="00870A0C" w:rsidRPr="00DF7B85">
        <w:rPr>
          <w:szCs w:val="22"/>
        </w:rPr>
        <w:t>(inhalation powder)</w:t>
      </w:r>
    </w:p>
    <w:p w14:paraId="3865894E" w14:textId="77777777" w:rsidR="001D4DD8" w:rsidRPr="00DF7B85" w:rsidRDefault="001D4DD8" w:rsidP="00C95E99">
      <w:pPr>
        <w:widowControl w:val="0"/>
        <w:rPr>
          <w:szCs w:val="22"/>
        </w:rPr>
      </w:pPr>
    </w:p>
    <w:p w14:paraId="2A513B2C" w14:textId="77777777" w:rsidR="001D4DD8" w:rsidRPr="00DF7B85" w:rsidRDefault="00C46C25" w:rsidP="0037309D">
      <w:pPr>
        <w:rPr>
          <w:szCs w:val="22"/>
        </w:rPr>
      </w:pPr>
      <w:r w:rsidRPr="00DF7B85">
        <w:rPr>
          <w:rFonts w:eastAsia="MS Mincho"/>
          <w:szCs w:val="22"/>
        </w:rPr>
        <w:t>White powder in a</w:t>
      </w:r>
      <w:r w:rsidR="007B2606" w:rsidRPr="00DF7B85">
        <w:rPr>
          <w:rFonts w:eastAsia="MS Mincho"/>
          <w:szCs w:val="22"/>
        </w:rPr>
        <w:t xml:space="preserve"> </w:t>
      </w:r>
      <w:r w:rsidR="00213B25" w:rsidRPr="00DF7B85">
        <w:rPr>
          <w:rFonts w:eastAsia="MS Mincho"/>
          <w:szCs w:val="22"/>
        </w:rPr>
        <w:t xml:space="preserve">light grey inhaler </w:t>
      </w:r>
      <w:r w:rsidR="009B6825" w:rsidRPr="00DF7B85">
        <w:rPr>
          <w:rFonts w:eastAsia="MS Mincho"/>
          <w:szCs w:val="22"/>
        </w:rPr>
        <w:t>(</w:t>
      </w:r>
      <w:r w:rsidR="009B6825" w:rsidRPr="00DF7B85">
        <w:rPr>
          <w:szCs w:val="22"/>
        </w:rPr>
        <w:t>E</w:t>
      </w:r>
      <w:r w:rsidR="00F02856" w:rsidRPr="00DF7B85">
        <w:rPr>
          <w:szCs w:val="22"/>
        </w:rPr>
        <w:t>llipta</w:t>
      </w:r>
      <w:r w:rsidR="009B6825" w:rsidRPr="00DF7B85">
        <w:rPr>
          <w:rFonts w:eastAsia="MS Mincho"/>
          <w:szCs w:val="22"/>
        </w:rPr>
        <w:t xml:space="preserve">) </w:t>
      </w:r>
      <w:r w:rsidR="00213B25" w:rsidRPr="00DF7B85">
        <w:rPr>
          <w:rFonts w:eastAsia="MS Mincho"/>
          <w:szCs w:val="22"/>
        </w:rPr>
        <w:t xml:space="preserve">with a </w:t>
      </w:r>
      <w:r w:rsidR="00460C6E" w:rsidRPr="00DF7B85">
        <w:rPr>
          <w:rFonts w:eastAsia="MS Mincho"/>
          <w:szCs w:val="22"/>
        </w:rPr>
        <w:t>b</w:t>
      </w:r>
      <w:r w:rsidR="00D33603">
        <w:rPr>
          <w:rFonts w:eastAsia="MS Mincho"/>
          <w:szCs w:val="22"/>
        </w:rPr>
        <w:t>eige</w:t>
      </w:r>
      <w:r w:rsidR="00460C6E" w:rsidRPr="00DF7B85">
        <w:rPr>
          <w:rFonts w:eastAsia="MS Mincho"/>
          <w:szCs w:val="22"/>
        </w:rPr>
        <w:t xml:space="preserve"> </w:t>
      </w:r>
      <w:r w:rsidR="00213B25" w:rsidRPr="00DF7B85">
        <w:rPr>
          <w:rFonts w:eastAsia="MS Mincho"/>
          <w:szCs w:val="22"/>
        </w:rPr>
        <w:t xml:space="preserve">mouthpiece cover and </w:t>
      </w:r>
      <w:r w:rsidR="003B1B5D" w:rsidRPr="00DF7B85">
        <w:rPr>
          <w:rFonts w:eastAsia="MS Mincho"/>
          <w:szCs w:val="22"/>
        </w:rPr>
        <w:t>a</w:t>
      </w:r>
      <w:r w:rsidR="00213B25" w:rsidRPr="00DF7B85">
        <w:rPr>
          <w:rFonts w:eastAsia="MS Mincho"/>
          <w:szCs w:val="22"/>
        </w:rPr>
        <w:t xml:space="preserve"> dose counter</w:t>
      </w:r>
      <w:r w:rsidR="007B2606" w:rsidRPr="00DF7B85">
        <w:rPr>
          <w:rFonts w:eastAsia="MS Mincho"/>
          <w:szCs w:val="22"/>
        </w:rPr>
        <w:t>.</w:t>
      </w:r>
    </w:p>
    <w:p w14:paraId="0957C58E" w14:textId="77777777" w:rsidR="00812D16" w:rsidRPr="00DF7B85" w:rsidRDefault="00812D16" w:rsidP="00C95E99">
      <w:pPr>
        <w:widowControl w:val="0"/>
        <w:autoSpaceDE w:val="0"/>
        <w:autoSpaceDN w:val="0"/>
        <w:adjustRightInd w:val="0"/>
        <w:jc w:val="both"/>
        <w:rPr>
          <w:szCs w:val="22"/>
        </w:rPr>
      </w:pPr>
    </w:p>
    <w:p w14:paraId="07427F67" w14:textId="77777777" w:rsidR="00812D16" w:rsidRPr="00DF7B85" w:rsidRDefault="00812D16" w:rsidP="00C95E99">
      <w:pPr>
        <w:widowControl w:val="0"/>
        <w:rPr>
          <w:szCs w:val="22"/>
        </w:rPr>
      </w:pPr>
    </w:p>
    <w:p w14:paraId="1D1E4958" w14:textId="77777777" w:rsidR="00812D16" w:rsidRPr="00DF7B85" w:rsidRDefault="00812D16" w:rsidP="00C95E99">
      <w:pPr>
        <w:widowControl w:val="0"/>
        <w:ind w:left="567" w:hanging="567"/>
        <w:rPr>
          <w:caps/>
          <w:szCs w:val="22"/>
        </w:rPr>
      </w:pPr>
      <w:r w:rsidRPr="00DF7B85">
        <w:rPr>
          <w:b/>
          <w:caps/>
          <w:szCs w:val="22"/>
        </w:rPr>
        <w:t>4.</w:t>
      </w:r>
      <w:r w:rsidRPr="00DF7B85">
        <w:rPr>
          <w:b/>
          <w:caps/>
          <w:szCs w:val="22"/>
        </w:rPr>
        <w:tab/>
      </w:r>
      <w:r w:rsidRPr="00DF7B85">
        <w:rPr>
          <w:b/>
          <w:szCs w:val="22"/>
        </w:rPr>
        <w:t>C</w:t>
      </w:r>
      <w:r w:rsidR="00855481" w:rsidRPr="00DF7B85">
        <w:rPr>
          <w:b/>
          <w:szCs w:val="22"/>
        </w:rPr>
        <w:t>LINICAL PARTICULARS</w:t>
      </w:r>
    </w:p>
    <w:p w14:paraId="2DF06DEA" w14:textId="77777777" w:rsidR="00812D16" w:rsidRPr="00DF7B85" w:rsidRDefault="00812D16" w:rsidP="00C95E99">
      <w:pPr>
        <w:widowControl w:val="0"/>
        <w:rPr>
          <w:szCs w:val="22"/>
        </w:rPr>
      </w:pPr>
    </w:p>
    <w:p w14:paraId="7BB585A4" w14:textId="3F40D5ED" w:rsidR="00812D16" w:rsidRPr="00DF7B85" w:rsidRDefault="00812D16" w:rsidP="00096B60">
      <w:pPr>
        <w:widowControl w:val="0"/>
        <w:spacing w:line="240" w:lineRule="auto"/>
        <w:ind w:left="567" w:hanging="567"/>
        <w:outlineLvl w:val="0"/>
        <w:rPr>
          <w:szCs w:val="22"/>
        </w:rPr>
      </w:pPr>
      <w:r w:rsidRPr="00DF7B85">
        <w:rPr>
          <w:b/>
          <w:szCs w:val="22"/>
        </w:rPr>
        <w:t>4.1</w:t>
      </w:r>
      <w:r w:rsidRPr="00DF7B85">
        <w:rPr>
          <w:b/>
          <w:szCs w:val="22"/>
        </w:rPr>
        <w:tab/>
        <w:t>Therapeutic indications</w:t>
      </w:r>
      <w:r w:rsidR="003E6DC7">
        <w:rPr>
          <w:b/>
          <w:szCs w:val="22"/>
        </w:rPr>
        <w:fldChar w:fldCharType="begin"/>
      </w:r>
      <w:r w:rsidR="003E6DC7">
        <w:rPr>
          <w:b/>
          <w:szCs w:val="22"/>
        </w:rPr>
        <w:instrText xml:space="preserve"> DOCVARIABLE vault_nd_0fd68357-7c89-4bb1-90b9-fbc921030f37 \* MERGEFORMAT </w:instrText>
      </w:r>
      <w:r w:rsidR="003E6DC7">
        <w:rPr>
          <w:b/>
          <w:szCs w:val="22"/>
        </w:rPr>
        <w:fldChar w:fldCharType="separate"/>
      </w:r>
      <w:r w:rsidR="003E6DC7">
        <w:rPr>
          <w:b/>
          <w:szCs w:val="22"/>
        </w:rPr>
        <w:t xml:space="preserve"> </w:t>
      </w:r>
      <w:r w:rsidR="003E6DC7">
        <w:rPr>
          <w:b/>
          <w:szCs w:val="22"/>
        </w:rPr>
        <w:fldChar w:fldCharType="end"/>
      </w:r>
    </w:p>
    <w:p w14:paraId="7DD4EA66" w14:textId="77777777" w:rsidR="00096B60" w:rsidRPr="00DF7B85" w:rsidRDefault="00096B60" w:rsidP="00D636DA">
      <w:pPr>
        <w:widowControl w:val="0"/>
        <w:rPr>
          <w:szCs w:val="22"/>
        </w:rPr>
      </w:pPr>
    </w:p>
    <w:p w14:paraId="36C29B86" w14:textId="6B348B3D" w:rsidR="00812D16" w:rsidRDefault="005041AE" w:rsidP="00C95E99">
      <w:pPr>
        <w:widowControl w:val="0"/>
        <w:rPr>
          <w:szCs w:val="22"/>
        </w:rPr>
      </w:pPr>
      <w:proofErr w:type="spellStart"/>
      <w:r w:rsidRPr="00DF7B85">
        <w:rPr>
          <w:szCs w:val="22"/>
        </w:rPr>
        <w:t>Trelegy</w:t>
      </w:r>
      <w:proofErr w:type="spellEnd"/>
      <w:r w:rsidRPr="00DF7B85">
        <w:rPr>
          <w:szCs w:val="22"/>
        </w:rPr>
        <w:t xml:space="preserve"> </w:t>
      </w:r>
      <w:r w:rsidR="00745555" w:rsidRPr="00DF7B85">
        <w:rPr>
          <w:szCs w:val="22"/>
        </w:rPr>
        <w:t>E</w:t>
      </w:r>
      <w:r w:rsidR="00793BFF" w:rsidRPr="00DF7B85">
        <w:rPr>
          <w:szCs w:val="22"/>
        </w:rPr>
        <w:t>llipta</w:t>
      </w:r>
      <w:r w:rsidR="00D636DA" w:rsidRPr="00DF7B85">
        <w:rPr>
          <w:szCs w:val="22"/>
        </w:rPr>
        <w:t xml:space="preserve"> is indicated as a maintenance treatment in adult patients with </w:t>
      </w:r>
      <w:r w:rsidR="008B7458" w:rsidRPr="008B7458">
        <w:rPr>
          <w:szCs w:val="22"/>
        </w:rPr>
        <w:t xml:space="preserve">moderate to severe </w:t>
      </w:r>
      <w:r w:rsidR="00D636DA" w:rsidRPr="00DF7B85">
        <w:rPr>
          <w:szCs w:val="22"/>
        </w:rPr>
        <w:t>chronic obstructive pulmonary disease (COPD)</w:t>
      </w:r>
      <w:r w:rsidR="00D817F3" w:rsidRPr="00573912">
        <w:rPr>
          <w:szCs w:val="22"/>
        </w:rPr>
        <w:t xml:space="preserve"> who are </w:t>
      </w:r>
      <w:r w:rsidR="008B7458" w:rsidRPr="00B41F06">
        <w:rPr>
          <w:szCs w:val="22"/>
        </w:rPr>
        <w:t xml:space="preserve">not adequately treated by </w:t>
      </w:r>
      <w:r w:rsidR="008B7458" w:rsidRPr="008B7458">
        <w:rPr>
          <w:szCs w:val="22"/>
        </w:rPr>
        <w:t>a combination of an inhaled corticosteroid and a long-acting β2-agonis</w:t>
      </w:r>
      <w:r w:rsidR="008B7458">
        <w:rPr>
          <w:szCs w:val="22"/>
        </w:rPr>
        <w:t xml:space="preserve">t </w:t>
      </w:r>
      <w:r w:rsidR="00FB1A89" w:rsidRPr="00FB1A89">
        <w:rPr>
          <w:szCs w:val="22"/>
        </w:rPr>
        <w:t xml:space="preserve">or a combination of a long-acting β2-agonist and a long-acting muscarinic </w:t>
      </w:r>
      <w:r w:rsidR="000E2EF0">
        <w:rPr>
          <w:szCs w:val="22"/>
        </w:rPr>
        <w:t>ant</w:t>
      </w:r>
      <w:r w:rsidR="00FB1A89" w:rsidRPr="00FB1A89">
        <w:rPr>
          <w:szCs w:val="22"/>
        </w:rPr>
        <w:t xml:space="preserve">agonist </w:t>
      </w:r>
      <w:r w:rsidR="007149EC">
        <w:rPr>
          <w:szCs w:val="22"/>
        </w:rPr>
        <w:t>(</w:t>
      </w:r>
      <w:r w:rsidR="008B7458" w:rsidRPr="008B7458">
        <w:rPr>
          <w:szCs w:val="22"/>
        </w:rPr>
        <w:t xml:space="preserve">for effects on symptom control </w:t>
      </w:r>
      <w:r w:rsidR="00FB1A89">
        <w:rPr>
          <w:szCs w:val="22"/>
        </w:rPr>
        <w:t xml:space="preserve">and </w:t>
      </w:r>
      <w:r w:rsidR="00082CA0">
        <w:rPr>
          <w:szCs w:val="22"/>
        </w:rPr>
        <w:t>prevention</w:t>
      </w:r>
      <w:r w:rsidR="00EE798C">
        <w:rPr>
          <w:szCs w:val="22"/>
        </w:rPr>
        <w:t xml:space="preserve"> of </w:t>
      </w:r>
      <w:r w:rsidR="00FB1A89">
        <w:rPr>
          <w:szCs w:val="22"/>
        </w:rPr>
        <w:t xml:space="preserve">exacerbations </w:t>
      </w:r>
      <w:r w:rsidR="007149EC">
        <w:rPr>
          <w:szCs w:val="22"/>
        </w:rPr>
        <w:t>see section 5.1)</w:t>
      </w:r>
      <w:r w:rsidR="000E2EF0">
        <w:rPr>
          <w:szCs w:val="22"/>
        </w:rPr>
        <w:t>.</w:t>
      </w:r>
    </w:p>
    <w:p w14:paraId="59CE9593" w14:textId="77777777" w:rsidR="000E2EF0" w:rsidRPr="00DF7B85" w:rsidRDefault="000E2EF0" w:rsidP="00C95E99">
      <w:pPr>
        <w:widowControl w:val="0"/>
        <w:rPr>
          <w:szCs w:val="22"/>
        </w:rPr>
      </w:pPr>
    </w:p>
    <w:p w14:paraId="62D52670" w14:textId="17279B85" w:rsidR="00812D16" w:rsidRPr="00DF7B85" w:rsidRDefault="00855481" w:rsidP="00C95E99">
      <w:pPr>
        <w:widowControl w:val="0"/>
        <w:spacing w:line="240" w:lineRule="auto"/>
        <w:outlineLvl w:val="0"/>
        <w:rPr>
          <w:b/>
          <w:szCs w:val="22"/>
        </w:rPr>
      </w:pPr>
      <w:r w:rsidRPr="00DF7B85">
        <w:rPr>
          <w:b/>
          <w:szCs w:val="22"/>
        </w:rPr>
        <w:t>4.2</w:t>
      </w:r>
      <w:r w:rsidRPr="00DF7B85">
        <w:rPr>
          <w:b/>
          <w:szCs w:val="22"/>
        </w:rPr>
        <w:tab/>
      </w:r>
      <w:r w:rsidR="00812D16" w:rsidRPr="00DF7B85">
        <w:rPr>
          <w:b/>
          <w:szCs w:val="22"/>
        </w:rPr>
        <w:t>Posology and method of administration</w:t>
      </w:r>
      <w:r w:rsidR="003E6DC7">
        <w:rPr>
          <w:b/>
          <w:szCs w:val="22"/>
        </w:rPr>
        <w:fldChar w:fldCharType="begin"/>
      </w:r>
      <w:r w:rsidR="003E6DC7">
        <w:rPr>
          <w:b/>
          <w:szCs w:val="22"/>
        </w:rPr>
        <w:instrText xml:space="preserve"> DOCVARIABLE vault_nd_d13a3f9d-8d6c-4876-8562-f6a9a6bd6b83 \* MERGEFORMAT </w:instrText>
      </w:r>
      <w:r w:rsidR="003E6DC7">
        <w:rPr>
          <w:b/>
          <w:szCs w:val="22"/>
        </w:rPr>
        <w:fldChar w:fldCharType="separate"/>
      </w:r>
      <w:r w:rsidR="003E6DC7">
        <w:rPr>
          <w:b/>
          <w:szCs w:val="22"/>
        </w:rPr>
        <w:t xml:space="preserve"> </w:t>
      </w:r>
      <w:r w:rsidR="003E6DC7">
        <w:rPr>
          <w:b/>
          <w:szCs w:val="22"/>
        </w:rPr>
        <w:fldChar w:fldCharType="end"/>
      </w:r>
    </w:p>
    <w:p w14:paraId="263090D3" w14:textId="77777777" w:rsidR="00812D16" w:rsidRPr="00DF7B85" w:rsidRDefault="00812D16" w:rsidP="00C95E99">
      <w:pPr>
        <w:widowControl w:val="0"/>
        <w:rPr>
          <w:b/>
          <w:i/>
          <w:szCs w:val="22"/>
        </w:rPr>
      </w:pPr>
    </w:p>
    <w:p w14:paraId="3030A4FA" w14:textId="77777777" w:rsidR="003C21C8" w:rsidRPr="00DF7B85" w:rsidRDefault="00812D16" w:rsidP="003C21C8">
      <w:pPr>
        <w:rPr>
          <w:szCs w:val="22"/>
          <w:u w:val="single"/>
        </w:rPr>
      </w:pPr>
      <w:r w:rsidRPr="00DF7B85">
        <w:rPr>
          <w:szCs w:val="22"/>
          <w:u w:val="single"/>
        </w:rPr>
        <w:t>Posology</w:t>
      </w:r>
    </w:p>
    <w:p w14:paraId="5535D8BF" w14:textId="77777777" w:rsidR="00812D16" w:rsidRPr="00DF7B85" w:rsidRDefault="00812D16" w:rsidP="00C95E99">
      <w:pPr>
        <w:widowControl w:val="0"/>
        <w:autoSpaceDE w:val="0"/>
        <w:autoSpaceDN w:val="0"/>
        <w:adjustRightInd w:val="0"/>
        <w:jc w:val="both"/>
        <w:rPr>
          <w:szCs w:val="22"/>
        </w:rPr>
      </w:pPr>
    </w:p>
    <w:p w14:paraId="71C3EAA9" w14:textId="566C8FE1" w:rsidR="0040333E" w:rsidRPr="00DF7B85" w:rsidRDefault="0069509E" w:rsidP="00AC20B2">
      <w:pPr>
        <w:widowControl w:val="0"/>
        <w:rPr>
          <w:szCs w:val="22"/>
        </w:rPr>
      </w:pPr>
      <w:r w:rsidRPr="00DF7B85">
        <w:rPr>
          <w:rFonts w:eastAsia="SimSun"/>
          <w:szCs w:val="22"/>
        </w:rPr>
        <w:t xml:space="preserve">The recommended </w:t>
      </w:r>
      <w:r w:rsidR="00950D21" w:rsidRPr="00DF7B85">
        <w:rPr>
          <w:rFonts w:eastAsia="SimSun"/>
          <w:szCs w:val="22"/>
        </w:rPr>
        <w:t xml:space="preserve">and maximum </w:t>
      </w:r>
      <w:r w:rsidRPr="00DF7B85">
        <w:rPr>
          <w:rFonts w:eastAsia="SimSun"/>
          <w:szCs w:val="22"/>
        </w:rPr>
        <w:t>dose is o</w:t>
      </w:r>
      <w:r w:rsidRPr="00DF7B85">
        <w:rPr>
          <w:szCs w:val="22"/>
        </w:rPr>
        <w:t>ne inhalation once daily</w:t>
      </w:r>
      <w:r w:rsidR="00950D21" w:rsidRPr="00DF7B85">
        <w:rPr>
          <w:szCs w:val="22"/>
        </w:rPr>
        <w:t xml:space="preserve">, </w:t>
      </w:r>
      <w:r w:rsidR="005D1A5F">
        <w:rPr>
          <w:szCs w:val="22"/>
        </w:rPr>
        <w:t xml:space="preserve">each day </w:t>
      </w:r>
      <w:r w:rsidR="00950D21" w:rsidRPr="00DF7B85">
        <w:rPr>
          <w:szCs w:val="22"/>
        </w:rPr>
        <w:t>at the same time</w:t>
      </w:r>
      <w:r w:rsidR="007C75AF" w:rsidRPr="00DF7B85">
        <w:rPr>
          <w:szCs w:val="22"/>
        </w:rPr>
        <w:t>.</w:t>
      </w:r>
    </w:p>
    <w:p w14:paraId="040E3814" w14:textId="77777777" w:rsidR="0040333E" w:rsidRPr="00DF7B85" w:rsidRDefault="0040333E" w:rsidP="00AC20B2">
      <w:pPr>
        <w:widowControl w:val="0"/>
        <w:rPr>
          <w:szCs w:val="22"/>
        </w:rPr>
      </w:pPr>
    </w:p>
    <w:p w14:paraId="308A1349" w14:textId="24F30366" w:rsidR="009F741C" w:rsidRPr="00DF7B85" w:rsidRDefault="009F741C" w:rsidP="009F741C">
      <w:pPr>
        <w:rPr>
          <w:szCs w:val="22"/>
        </w:rPr>
      </w:pPr>
      <w:r w:rsidRPr="00DF7B85">
        <w:rPr>
          <w:szCs w:val="22"/>
        </w:rPr>
        <w:t xml:space="preserve">If a dose is missed the next dose should be </w:t>
      </w:r>
      <w:r w:rsidR="00052834">
        <w:rPr>
          <w:szCs w:val="22"/>
        </w:rPr>
        <w:t>inhaled</w:t>
      </w:r>
      <w:r w:rsidRPr="00DF7B85">
        <w:rPr>
          <w:szCs w:val="22"/>
        </w:rPr>
        <w:t xml:space="preserve"> at the usual time the next day.</w:t>
      </w:r>
    </w:p>
    <w:p w14:paraId="3C129DF4" w14:textId="77777777" w:rsidR="009F741C" w:rsidRPr="00DF7B85" w:rsidRDefault="009F741C" w:rsidP="00AC20B2">
      <w:pPr>
        <w:widowControl w:val="0"/>
        <w:rPr>
          <w:szCs w:val="22"/>
          <w:shd w:val="clear" w:color="auto" w:fill="CCCCCC"/>
        </w:rPr>
      </w:pPr>
    </w:p>
    <w:p w14:paraId="31426997" w14:textId="77777777" w:rsidR="000C1900" w:rsidRPr="00DF7B85" w:rsidRDefault="000C1900" w:rsidP="00096B60">
      <w:pPr>
        <w:widowControl w:val="0"/>
        <w:spacing w:line="240" w:lineRule="auto"/>
        <w:rPr>
          <w:b/>
          <w:i/>
          <w:szCs w:val="22"/>
        </w:rPr>
      </w:pPr>
      <w:r w:rsidRPr="00DF7B85">
        <w:rPr>
          <w:bCs/>
          <w:i/>
          <w:iCs/>
          <w:szCs w:val="22"/>
        </w:rPr>
        <w:t xml:space="preserve">Special populations </w:t>
      </w:r>
    </w:p>
    <w:p w14:paraId="5BD9986D" w14:textId="77777777" w:rsidR="00096B60" w:rsidRPr="00DF7B85" w:rsidRDefault="00096B60" w:rsidP="00096B60">
      <w:pPr>
        <w:spacing w:line="240" w:lineRule="auto"/>
        <w:rPr>
          <w:szCs w:val="22"/>
        </w:rPr>
      </w:pPr>
    </w:p>
    <w:p w14:paraId="45B96DE1" w14:textId="18349E7D" w:rsidR="00881F64" w:rsidRPr="00DF7B85" w:rsidRDefault="000C1900" w:rsidP="00096B60">
      <w:pPr>
        <w:spacing w:line="240" w:lineRule="auto"/>
        <w:rPr>
          <w:szCs w:val="22"/>
        </w:rPr>
      </w:pPr>
      <w:r w:rsidRPr="00330312">
        <w:rPr>
          <w:i/>
          <w:iCs/>
          <w:szCs w:val="22"/>
          <w:u w:val="single"/>
        </w:rPr>
        <w:t>Elderly</w:t>
      </w:r>
    </w:p>
    <w:p w14:paraId="75B93A3C" w14:textId="77777777" w:rsidR="00096B60" w:rsidRPr="00DF7B85" w:rsidRDefault="00096B60" w:rsidP="00096B60">
      <w:pPr>
        <w:spacing w:line="240" w:lineRule="auto"/>
        <w:rPr>
          <w:szCs w:val="22"/>
        </w:rPr>
      </w:pPr>
    </w:p>
    <w:p w14:paraId="5DFC0668" w14:textId="35B0EB5E" w:rsidR="000C1900" w:rsidRPr="00DF7B85" w:rsidRDefault="00CC2D05" w:rsidP="00096B60">
      <w:pPr>
        <w:spacing w:line="240" w:lineRule="auto"/>
        <w:rPr>
          <w:szCs w:val="22"/>
        </w:rPr>
      </w:pPr>
      <w:r w:rsidRPr="00DF7B85">
        <w:rPr>
          <w:szCs w:val="22"/>
        </w:rPr>
        <w:t xml:space="preserve">No </w:t>
      </w:r>
      <w:r w:rsidR="00C46B29">
        <w:rPr>
          <w:szCs w:val="22"/>
        </w:rPr>
        <w:t>dose</w:t>
      </w:r>
      <w:r w:rsidRPr="00DF7B85">
        <w:rPr>
          <w:szCs w:val="22"/>
        </w:rPr>
        <w:t xml:space="preserve"> adjustment is required in patients 65</w:t>
      </w:r>
      <w:r w:rsidR="00897702" w:rsidRPr="00DF7B85">
        <w:rPr>
          <w:szCs w:val="22"/>
        </w:rPr>
        <w:t> </w:t>
      </w:r>
      <w:r w:rsidRPr="00DF7B85">
        <w:rPr>
          <w:szCs w:val="22"/>
        </w:rPr>
        <w:t>years</w:t>
      </w:r>
      <w:r w:rsidR="003404BB" w:rsidRPr="00DF7B85">
        <w:rPr>
          <w:szCs w:val="22"/>
        </w:rPr>
        <w:t xml:space="preserve"> </w:t>
      </w:r>
      <w:r w:rsidR="001208BA">
        <w:rPr>
          <w:szCs w:val="22"/>
        </w:rPr>
        <w:t xml:space="preserve">of age or older </w:t>
      </w:r>
      <w:r w:rsidR="003404BB" w:rsidRPr="00DF7B85">
        <w:rPr>
          <w:szCs w:val="22"/>
        </w:rPr>
        <w:t>(see section 5.2)</w:t>
      </w:r>
      <w:r w:rsidR="00AC2FAC" w:rsidRPr="00DF7B85">
        <w:rPr>
          <w:szCs w:val="22"/>
        </w:rPr>
        <w:t>.</w:t>
      </w:r>
    </w:p>
    <w:p w14:paraId="288EB24D" w14:textId="77777777" w:rsidR="00CC2D05" w:rsidRPr="00DF7B85" w:rsidRDefault="00CC2D05" w:rsidP="00096B60">
      <w:pPr>
        <w:widowControl w:val="0"/>
        <w:spacing w:line="240" w:lineRule="auto"/>
        <w:rPr>
          <w:szCs w:val="22"/>
        </w:rPr>
      </w:pPr>
    </w:p>
    <w:p w14:paraId="055B0ABE" w14:textId="77777777" w:rsidR="000C1900" w:rsidRPr="00330312" w:rsidRDefault="000C1900" w:rsidP="00096B60">
      <w:pPr>
        <w:widowControl w:val="0"/>
        <w:spacing w:line="240" w:lineRule="auto"/>
        <w:rPr>
          <w:i/>
          <w:iCs/>
          <w:szCs w:val="22"/>
          <w:u w:val="single"/>
        </w:rPr>
      </w:pPr>
      <w:r w:rsidRPr="00330312">
        <w:rPr>
          <w:i/>
          <w:iCs/>
          <w:szCs w:val="22"/>
          <w:u w:val="single"/>
        </w:rPr>
        <w:t>Renal impairment</w:t>
      </w:r>
    </w:p>
    <w:p w14:paraId="10B7DB8A" w14:textId="77777777" w:rsidR="00096B60" w:rsidRPr="00DF7B85" w:rsidRDefault="00096B60" w:rsidP="00096B60">
      <w:pPr>
        <w:widowControl w:val="0"/>
        <w:spacing w:line="240" w:lineRule="auto"/>
        <w:rPr>
          <w:szCs w:val="22"/>
        </w:rPr>
      </w:pPr>
    </w:p>
    <w:p w14:paraId="786DFFAB" w14:textId="455ED294" w:rsidR="000C1900" w:rsidRPr="00DF7B85" w:rsidRDefault="00CC2D05" w:rsidP="00096B60">
      <w:pPr>
        <w:widowControl w:val="0"/>
        <w:spacing w:line="240" w:lineRule="auto"/>
        <w:rPr>
          <w:szCs w:val="22"/>
        </w:rPr>
      </w:pPr>
      <w:r w:rsidRPr="00DF7B85">
        <w:rPr>
          <w:szCs w:val="22"/>
        </w:rPr>
        <w:t xml:space="preserve">No </w:t>
      </w:r>
      <w:r w:rsidR="00C46B29">
        <w:rPr>
          <w:szCs w:val="22"/>
        </w:rPr>
        <w:t>dose</w:t>
      </w:r>
      <w:r w:rsidRPr="00DF7B85">
        <w:rPr>
          <w:szCs w:val="22"/>
        </w:rPr>
        <w:t xml:space="preserve"> adjustment is required in patients with renal impairment</w:t>
      </w:r>
      <w:r w:rsidR="003404BB" w:rsidRPr="00DF7B85">
        <w:rPr>
          <w:szCs w:val="22"/>
        </w:rPr>
        <w:t xml:space="preserve"> (see section 5.2)</w:t>
      </w:r>
      <w:r w:rsidR="00AC2FAC" w:rsidRPr="00DF7B85">
        <w:rPr>
          <w:szCs w:val="22"/>
        </w:rPr>
        <w:t>.</w:t>
      </w:r>
    </w:p>
    <w:p w14:paraId="2EF6285A" w14:textId="77777777" w:rsidR="00CC2D05" w:rsidRPr="00DF7B85" w:rsidRDefault="00CC2D05" w:rsidP="00096B60">
      <w:pPr>
        <w:widowControl w:val="0"/>
        <w:spacing w:line="240" w:lineRule="auto"/>
        <w:rPr>
          <w:szCs w:val="22"/>
        </w:rPr>
      </w:pPr>
    </w:p>
    <w:p w14:paraId="3476C775" w14:textId="77777777" w:rsidR="000C1900" w:rsidRPr="00330312" w:rsidRDefault="000C1900" w:rsidP="00281C2C">
      <w:pPr>
        <w:keepNext/>
        <w:keepLines/>
        <w:widowControl w:val="0"/>
        <w:spacing w:line="240" w:lineRule="auto"/>
        <w:rPr>
          <w:i/>
          <w:iCs/>
          <w:szCs w:val="22"/>
          <w:u w:val="single"/>
        </w:rPr>
      </w:pPr>
      <w:r w:rsidRPr="00330312">
        <w:rPr>
          <w:i/>
          <w:iCs/>
          <w:szCs w:val="22"/>
          <w:u w:val="single"/>
        </w:rPr>
        <w:lastRenderedPageBreak/>
        <w:t>Hepatic impairment</w:t>
      </w:r>
    </w:p>
    <w:p w14:paraId="4BCEA746" w14:textId="77777777" w:rsidR="00096B60" w:rsidRPr="00DF7B85" w:rsidRDefault="00096B60" w:rsidP="00281C2C">
      <w:pPr>
        <w:keepNext/>
        <w:keepLines/>
        <w:spacing w:line="240" w:lineRule="auto"/>
        <w:rPr>
          <w:szCs w:val="22"/>
        </w:rPr>
      </w:pPr>
    </w:p>
    <w:p w14:paraId="51F4051D" w14:textId="61C14850" w:rsidR="009F741C" w:rsidRPr="00DF7B85" w:rsidRDefault="00897702" w:rsidP="00281C2C">
      <w:pPr>
        <w:keepNext/>
        <w:keepLines/>
        <w:spacing w:line="240" w:lineRule="auto"/>
        <w:rPr>
          <w:szCs w:val="22"/>
        </w:rPr>
      </w:pPr>
      <w:r w:rsidRPr="00DF7B85">
        <w:rPr>
          <w:szCs w:val="22"/>
        </w:rPr>
        <w:t xml:space="preserve">No </w:t>
      </w:r>
      <w:r w:rsidR="00C46B29">
        <w:rPr>
          <w:szCs w:val="22"/>
        </w:rPr>
        <w:t>dose</w:t>
      </w:r>
      <w:r w:rsidRPr="00DF7B85">
        <w:rPr>
          <w:szCs w:val="22"/>
        </w:rPr>
        <w:t xml:space="preserve"> adjustment is required in patients with </w:t>
      </w:r>
      <w:r w:rsidR="002935DD">
        <w:rPr>
          <w:szCs w:val="22"/>
        </w:rPr>
        <w:t xml:space="preserve">mild, moderate or severe </w:t>
      </w:r>
      <w:r w:rsidRPr="00DF7B85">
        <w:rPr>
          <w:szCs w:val="22"/>
        </w:rPr>
        <w:t xml:space="preserve">hepatic impairment. </w:t>
      </w:r>
      <w:proofErr w:type="spellStart"/>
      <w:r w:rsidR="005041AE" w:rsidRPr="00DF7B85">
        <w:rPr>
          <w:szCs w:val="22"/>
        </w:rPr>
        <w:t>Trelegy</w:t>
      </w:r>
      <w:proofErr w:type="spellEnd"/>
      <w:r w:rsidRPr="00DF7B85">
        <w:rPr>
          <w:szCs w:val="22"/>
        </w:rPr>
        <w:t xml:space="preserve"> </w:t>
      </w:r>
      <w:r w:rsidR="00745555" w:rsidRPr="00DF7B85">
        <w:rPr>
          <w:szCs w:val="22"/>
        </w:rPr>
        <w:t>E</w:t>
      </w:r>
      <w:r w:rsidR="00793BFF" w:rsidRPr="00DF7B85">
        <w:rPr>
          <w:szCs w:val="22"/>
        </w:rPr>
        <w:t>llipta</w:t>
      </w:r>
      <w:r w:rsidR="00745555" w:rsidRPr="00DF7B85">
        <w:rPr>
          <w:szCs w:val="22"/>
        </w:rPr>
        <w:t xml:space="preserve"> </w:t>
      </w:r>
      <w:r w:rsidRPr="00DF7B85">
        <w:rPr>
          <w:szCs w:val="22"/>
        </w:rPr>
        <w:t>should be used with caution</w:t>
      </w:r>
      <w:r w:rsidR="00032339" w:rsidRPr="00DF7B85">
        <w:rPr>
          <w:szCs w:val="22"/>
        </w:rPr>
        <w:t xml:space="preserve"> </w:t>
      </w:r>
      <w:r w:rsidR="009B4B28" w:rsidRPr="00DF7B85">
        <w:rPr>
          <w:szCs w:val="22"/>
        </w:rPr>
        <w:t xml:space="preserve">in patients </w:t>
      </w:r>
      <w:r w:rsidR="00D817F3" w:rsidRPr="00DF7B85">
        <w:rPr>
          <w:szCs w:val="22"/>
        </w:rPr>
        <w:t xml:space="preserve">with </w:t>
      </w:r>
      <w:r w:rsidR="00D817F3">
        <w:rPr>
          <w:szCs w:val="22"/>
        </w:rPr>
        <w:t xml:space="preserve">moderate to </w:t>
      </w:r>
      <w:r w:rsidR="00D817F3" w:rsidRPr="00DF7B85">
        <w:rPr>
          <w:szCs w:val="22"/>
        </w:rPr>
        <w:t xml:space="preserve">severe hepatic impairment </w:t>
      </w:r>
      <w:r w:rsidR="00032339" w:rsidRPr="00DF7B85">
        <w:rPr>
          <w:szCs w:val="22"/>
        </w:rPr>
        <w:t>(see section</w:t>
      </w:r>
      <w:r w:rsidRPr="00DF7B85">
        <w:rPr>
          <w:szCs w:val="22"/>
        </w:rPr>
        <w:t>s</w:t>
      </w:r>
      <w:r w:rsidR="00032339" w:rsidRPr="00DF7B85">
        <w:rPr>
          <w:szCs w:val="22"/>
        </w:rPr>
        <w:t> 4.4</w:t>
      </w:r>
      <w:r w:rsidRPr="00DF7B85">
        <w:rPr>
          <w:szCs w:val="22"/>
        </w:rPr>
        <w:t xml:space="preserve"> and 5.2</w:t>
      </w:r>
      <w:r w:rsidR="00032339" w:rsidRPr="00DF7B85">
        <w:rPr>
          <w:szCs w:val="22"/>
        </w:rPr>
        <w:t>)</w:t>
      </w:r>
      <w:r w:rsidR="009F741C" w:rsidRPr="00DF7B85">
        <w:rPr>
          <w:szCs w:val="22"/>
        </w:rPr>
        <w:t xml:space="preserve">. </w:t>
      </w:r>
    </w:p>
    <w:p w14:paraId="19751DD4" w14:textId="77777777" w:rsidR="00CC2D05" w:rsidRPr="00DF7B85" w:rsidRDefault="00CC2D05" w:rsidP="001B2D9E">
      <w:pPr>
        <w:widowControl w:val="0"/>
        <w:spacing w:line="240" w:lineRule="auto"/>
        <w:rPr>
          <w:szCs w:val="22"/>
        </w:rPr>
      </w:pPr>
    </w:p>
    <w:p w14:paraId="3D05FDE5" w14:textId="77777777" w:rsidR="00812D16" w:rsidRPr="00330312" w:rsidRDefault="00812D16" w:rsidP="00096B60">
      <w:pPr>
        <w:widowControl w:val="0"/>
        <w:spacing w:line="240" w:lineRule="auto"/>
        <w:rPr>
          <w:b/>
          <w:i/>
          <w:szCs w:val="22"/>
          <w:u w:val="single"/>
        </w:rPr>
      </w:pPr>
      <w:r w:rsidRPr="00330312">
        <w:rPr>
          <w:bCs/>
          <w:i/>
          <w:iCs/>
          <w:szCs w:val="22"/>
          <w:u w:val="single"/>
        </w:rPr>
        <w:t>Paediatric population</w:t>
      </w:r>
    </w:p>
    <w:p w14:paraId="29EA16A8" w14:textId="77777777" w:rsidR="00096B60" w:rsidRPr="00DF7B85" w:rsidRDefault="00096B60" w:rsidP="00096B60">
      <w:pPr>
        <w:widowControl w:val="0"/>
        <w:autoSpaceDE w:val="0"/>
        <w:autoSpaceDN w:val="0"/>
        <w:adjustRightInd w:val="0"/>
        <w:spacing w:line="240" w:lineRule="auto"/>
        <w:rPr>
          <w:szCs w:val="22"/>
        </w:rPr>
      </w:pPr>
    </w:p>
    <w:p w14:paraId="1473E40E" w14:textId="77777777" w:rsidR="00812D16" w:rsidRPr="00DF7B85" w:rsidRDefault="00426EE8" w:rsidP="00096B60">
      <w:pPr>
        <w:widowControl w:val="0"/>
        <w:autoSpaceDE w:val="0"/>
        <w:autoSpaceDN w:val="0"/>
        <w:adjustRightInd w:val="0"/>
        <w:spacing w:line="240" w:lineRule="auto"/>
        <w:rPr>
          <w:szCs w:val="22"/>
        </w:rPr>
      </w:pPr>
      <w:r w:rsidRPr="00DF7B85">
        <w:rPr>
          <w:szCs w:val="22"/>
        </w:rPr>
        <w:t xml:space="preserve">There is no relevant use of </w:t>
      </w:r>
      <w:proofErr w:type="spellStart"/>
      <w:r w:rsidR="005041AE" w:rsidRPr="00DF7B85">
        <w:rPr>
          <w:szCs w:val="22"/>
        </w:rPr>
        <w:t>Trelegy</w:t>
      </w:r>
      <w:proofErr w:type="spellEnd"/>
      <w:r w:rsidR="001E1183" w:rsidRPr="00DF7B85">
        <w:rPr>
          <w:szCs w:val="22"/>
        </w:rPr>
        <w:t xml:space="preserve"> </w:t>
      </w:r>
      <w:r w:rsidR="005041AE" w:rsidRPr="00DF7B85">
        <w:rPr>
          <w:szCs w:val="22"/>
        </w:rPr>
        <w:t xml:space="preserve">Ellipta </w:t>
      </w:r>
      <w:r w:rsidRPr="00DF7B85">
        <w:rPr>
          <w:szCs w:val="22"/>
        </w:rPr>
        <w:t xml:space="preserve">in the paediatric population </w:t>
      </w:r>
      <w:r w:rsidR="00630D73" w:rsidRPr="00DF7B85">
        <w:rPr>
          <w:szCs w:val="22"/>
        </w:rPr>
        <w:t>(under 18</w:t>
      </w:r>
      <w:r w:rsidR="00897702" w:rsidRPr="00DF7B85">
        <w:rPr>
          <w:szCs w:val="22"/>
        </w:rPr>
        <w:t> </w:t>
      </w:r>
      <w:r w:rsidR="00630D73" w:rsidRPr="00DF7B85">
        <w:rPr>
          <w:szCs w:val="22"/>
        </w:rPr>
        <w:t>years</w:t>
      </w:r>
      <w:r w:rsidR="00EC2C46" w:rsidRPr="00DF7B85">
        <w:rPr>
          <w:szCs w:val="22"/>
        </w:rPr>
        <w:t xml:space="preserve"> of age</w:t>
      </w:r>
      <w:r w:rsidR="00630D73" w:rsidRPr="00DF7B85">
        <w:rPr>
          <w:szCs w:val="22"/>
        </w:rPr>
        <w:t xml:space="preserve">) </w:t>
      </w:r>
      <w:r w:rsidR="00690145" w:rsidRPr="00DF7B85">
        <w:rPr>
          <w:szCs w:val="22"/>
        </w:rPr>
        <w:t>for</w:t>
      </w:r>
      <w:r w:rsidRPr="00DF7B85">
        <w:rPr>
          <w:szCs w:val="22"/>
        </w:rPr>
        <w:t xml:space="preserve"> the indication </w:t>
      </w:r>
      <w:r w:rsidR="00690145" w:rsidRPr="00DF7B85">
        <w:rPr>
          <w:szCs w:val="22"/>
        </w:rPr>
        <w:t>of</w:t>
      </w:r>
      <w:r w:rsidRPr="00DF7B85">
        <w:rPr>
          <w:szCs w:val="22"/>
        </w:rPr>
        <w:t xml:space="preserve"> COPD.</w:t>
      </w:r>
    </w:p>
    <w:p w14:paraId="3D00A954" w14:textId="77777777" w:rsidR="0008310E" w:rsidRPr="00DF7B85" w:rsidRDefault="0008310E" w:rsidP="00096B60">
      <w:pPr>
        <w:widowControl w:val="0"/>
        <w:autoSpaceDE w:val="0"/>
        <w:autoSpaceDN w:val="0"/>
        <w:adjustRightInd w:val="0"/>
        <w:spacing w:line="240" w:lineRule="auto"/>
        <w:rPr>
          <w:b/>
          <w:i/>
          <w:szCs w:val="22"/>
        </w:rPr>
      </w:pPr>
    </w:p>
    <w:p w14:paraId="5D6CD6DA" w14:textId="77777777" w:rsidR="00812D16" w:rsidRPr="00DF7B85" w:rsidRDefault="00812D16" w:rsidP="00096B60">
      <w:pPr>
        <w:widowControl w:val="0"/>
        <w:spacing w:line="240" w:lineRule="auto"/>
        <w:rPr>
          <w:szCs w:val="22"/>
          <w:u w:val="single"/>
        </w:rPr>
      </w:pPr>
      <w:r w:rsidRPr="00DF7B85">
        <w:rPr>
          <w:szCs w:val="22"/>
          <w:u w:val="single"/>
        </w:rPr>
        <w:t>Method of administration</w:t>
      </w:r>
    </w:p>
    <w:p w14:paraId="337B5325" w14:textId="77777777" w:rsidR="00812D16" w:rsidRPr="00DF7B85" w:rsidRDefault="00812D16" w:rsidP="00096B60">
      <w:pPr>
        <w:widowControl w:val="0"/>
        <w:spacing w:line="240" w:lineRule="auto"/>
        <w:rPr>
          <w:szCs w:val="22"/>
          <w:u w:val="single"/>
        </w:rPr>
      </w:pPr>
    </w:p>
    <w:p w14:paraId="1D318624" w14:textId="35B5D3B9" w:rsidR="004C3045" w:rsidRPr="00DF7B85" w:rsidRDefault="004D401C" w:rsidP="00096B60">
      <w:pPr>
        <w:widowControl w:val="0"/>
        <w:autoSpaceDE w:val="0"/>
        <w:autoSpaceDN w:val="0"/>
        <w:adjustRightInd w:val="0"/>
        <w:spacing w:line="240" w:lineRule="auto"/>
        <w:rPr>
          <w:szCs w:val="22"/>
        </w:rPr>
      </w:pPr>
      <w:r>
        <w:rPr>
          <w:szCs w:val="22"/>
        </w:rPr>
        <w:t>F</w:t>
      </w:r>
      <w:r w:rsidR="004C3045" w:rsidRPr="00DF7B85">
        <w:rPr>
          <w:szCs w:val="22"/>
        </w:rPr>
        <w:t>or inhalation use only.</w:t>
      </w:r>
    </w:p>
    <w:p w14:paraId="0FF3C270" w14:textId="77777777" w:rsidR="009F741C" w:rsidRPr="00DF7B85" w:rsidRDefault="009F741C" w:rsidP="00C95E99">
      <w:pPr>
        <w:widowControl w:val="0"/>
        <w:autoSpaceDE w:val="0"/>
        <w:autoSpaceDN w:val="0"/>
        <w:adjustRightInd w:val="0"/>
        <w:rPr>
          <w:szCs w:val="22"/>
        </w:rPr>
      </w:pPr>
    </w:p>
    <w:p w14:paraId="1576EE60" w14:textId="77777777" w:rsidR="001E1A1E" w:rsidRPr="004D401C" w:rsidRDefault="001E1A1E" w:rsidP="001B2D9E">
      <w:pPr>
        <w:spacing w:line="240" w:lineRule="auto"/>
        <w:rPr>
          <w:szCs w:val="22"/>
        </w:rPr>
      </w:pPr>
      <w:r w:rsidRPr="00330312">
        <w:rPr>
          <w:bCs/>
          <w:i/>
          <w:iCs/>
          <w:szCs w:val="22"/>
        </w:rPr>
        <w:t>Instructions for use:</w:t>
      </w:r>
    </w:p>
    <w:p w14:paraId="0EA38862" w14:textId="77777777" w:rsidR="001B2D9E" w:rsidRPr="00DF7B85" w:rsidRDefault="001B2D9E" w:rsidP="001E1A1E">
      <w:pPr>
        <w:rPr>
          <w:szCs w:val="22"/>
        </w:rPr>
      </w:pPr>
    </w:p>
    <w:p w14:paraId="32B3D139" w14:textId="51507C37" w:rsidR="001E1A1E" w:rsidRPr="00DF7B85" w:rsidRDefault="001E1A1E" w:rsidP="001E1A1E">
      <w:pPr>
        <w:rPr>
          <w:szCs w:val="22"/>
        </w:rPr>
      </w:pPr>
      <w:r w:rsidRPr="00DF7B85">
        <w:rPr>
          <w:szCs w:val="22"/>
        </w:rPr>
        <w:t>The following instructions for the 30</w:t>
      </w:r>
      <w:r w:rsidR="00897702" w:rsidRPr="00DF7B85">
        <w:rPr>
          <w:szCs w:val="22"/>
        </w:rPr>
        <w:t> </w:t>
      </w:r>
      <w:r w:rsidRPr="00DF7B85">
        <w:rPr>
          <w:szCs w:val="22"/>
        </w:rPr>
        <w:t xml:space="preserve">dose </w:t>
      </w:r>
      <w:r w:rsidR="00B94347" w:rsidRPr="00DF7B85">
        <w:rPr>
          <w:szCs w:val="22"/>
        </w:rPr>
        <w:t>(</w:t>
      </w:r>
      <w:proofErr w:type="gramStart"/>
      <w:r w:rsidR="00B94347" w:rsidRPr="00DF7B85">
        <w:rPr>
          <w:szCs w:val="22"/>
        </w:rPr>
        <w:t>30 day</w:t>
      </w:r>
      <w:proofErr w:type="gramEnd"/>
      <w:r w:rsidR="00B94347" w:rsidRPr="00DF7B85">
        <w:rPr>
          <w:szCs w:val="22"/>
        </w:rPr>
        <w:t xml:space="preserve"> supply) </w:t>
      </w:r>
      <w:r w:rsidRPr="00DF7B85">
        <w:rPr>
          <w:szCs w:val="22"/>
        </w:rPr>
        <w:t xml:space="preserve">inhaler also apply to the </w:t>
      </w:r>
      <w:r w:rsidR="001E1183" w:rsidRPr="00DF7B85">
        <w:rPr>
          <w:szCs w:val="22"/>
        </w:rPr>
        <w:t>14</w:t>
      </w:r>
      <w:r w:rsidR="00897702" w:rsidRPr="00DF7B85">
        <w:rPr>
          <w:szCs w:val="22"/>
        </w:rPr>
        <w:t> </w:t>
      </w:r>
      <w:r w:rsidRPr="00DF7B85">
        <w:rPr>
          <w:szCs w:val="22"/>
        </w:rPr>
        <w:t xml:space="preserve">dose </w:t>
      </w:r>
      <w:r w:rsidR="00B94347" w:rsidRPr="00DF7B85">
        <w:rPr>
          <w:szCs w:val="22"/>
        </w:rPr>
        <w:t>(</w:t>
      </w:r>
      <w:proofErr w:type="gramStart"/>
      <w:r w:rsidR="00B94347" w:rsidRPr="00DF7B85">
        <w:rPr>
          <w:szCs w:val="22"/>
        </w:rPr>
        <w:t>14 day</w:t>
      </w:r>
      <w:proofErr w:type="gramEnd"/>
      <w:r w:rsidR="00B94347" w:rsidRPr="00DF7B85">
        <w:rPr>
          <w:szCs w:val="22"/>
        </w:rPr>
        <w:t xml:space="preserve"> supply) </w:t>
      </w:r>
      <w:r w:rsidRPr="00DF7B85">
        <w:rPr>
          <w:szCs w:val="22"/>
        </w:rPr>
        <w:t>inhaler.</w:t>
      </w:r>
    </w:p>
    <w:p w14:paraId="376E4555" w14:textId="77777777" w:rsidR="00C94862" w:rsidRPr="00DF7B85" w:rsidDel="006833E1" w:rsidRDefault="00C94862" w:rsidP="001E1A1E">
      <w:pPr>
        <w:rPr>
          <w:szCs w:val="22"/>
        </w:rPr>
      </w:pPr>
    </w:p>
    <w:p w14:paraId="1C66AE9D" w14:textId="77777777" w:rsidR="00805F84" w:rsidRPr="00DF7B85" w:rsidRDefault="00805F84" w:rsidP="001E1A1E">
      <w:pPr>
        <w:rPr>
          <w:szCs w:val="22"/>
        </w:rPr>
      </w:pPr>
    </w:p>
    <w:p w14:paraId="2A45839F" w14:textId="77777777" w:rsidR="00805F84" w:rsidRPr="00330312" w:rsidRDefault="00805F84" w:rsidP="001B2D9E">
      <w:pPr>
        <w:pStyle w:val="ListParagraph"/>
        <w:numPr>
          <w:ilvl w:val="0"/>
          <w:numId w:val="34"/>
        </w:numPr>
        <w:spacing w:line="240" w:lineRule="auto"/>
        <w:ind w:hanging="720"/>
        <w:rPr>
          <w:bCs/>
          <w:i/>
          <w:iCs/>
          <w:szCs w:val="22"/>
          <w:u w:val="single"/>
        </w:rPr>
      </w:pPr>
      <w:r w:rsidRPr="00330312">
        <w:rPr>
          <w:bCs/>
          <w:i/>
          <w:iCs/>
          <w:szCs w:val="22"/>
          <w:u w:val="single"/>
        </w:rPr>
        <w:t>Prepare a dose</w:t>
      </w:r>
    </w:p>
    <w:p w14:paraId="47D72249" w14:textId="77777777" w:rsidR="001B2D9E" w:rsidRPr="00DF7B85" w:rsidRDefault="001B2D9E" w:rsidP="001E1A1E">
      <w:pPr>
        <w:rPr>
          <w:szCs w:val="22"/>
        </w:rPr>
      </w:pPr>
    </w:p>
    <w:p w14:paraId="234B14DA" w14:textId="347F127C" w:rsidR="001E1A1E" w:rsidRPr="00DF7B85" w:rsidRDefault="001E1A1E" w:rsidP="001E1A1E">
      <w:pPr>
        <w:rPr>
          <w:szCs w:val="22"/>
        </w:rPr>
      </w:pPr>
      <w:r w:rsidRPr="00DF7B85">
        <w:rPr>
          <w:szCs w:val="22"/>
        </w:rPr>
        <w:t xml:space="preserve">Open the cover when ready to </w:t>
      </w:r>
      <w:r w:rsidR="00C46B29">
        <w:rPr>
          <w:szCs w:val="22"/>
        </w:rPr>
        <w:t>inhale</w:t>
      </w:r>
      <w:r w:rsidRPr="00DF7B85">
        <w:rPr>
          <w:szCs w:val="22"/>
        </w:rPr>
        <w:t xml:space="preserve"> a dose.</w:t>
      </w:r>
      <w:r w:rsidR="0008310E" w:rsidRPr="00DF7B85">
        <w:rPr>
          <w:szCs w:val="22"/>
        </w:rPr>
        <w:t xml:space="preserve"> </w:t>
      </w:r>
      <w:r w:rsidRPr="00DF7B85">
        <w:rPr>
          <w:szCs w:val="22"/>
        </w:rPr>
        <w:t>The inhaler should not be shaken.</w:t>
      </w:r>
    </w:p>
    <w:p w14:paraId="126BA9DE" w14:textId="77777777" w:rsidR="001E1A1E" w:rsidRPr="00DF7B85" w:rsidRDefault="001E1A1E" w:rsidP="001E1A1E">
      <w:pPr>
        <w:rPr>
          <w:szCs w:val="22"/>
        </w:rPr>
      </w:pPr>
    </w:p>
    <w:p w14:paraId="476065BE" w14:textId="64F6F761" w:rsidR="001E1A1E" w:rsidRPr="00DF7B85" w:rsidRDefault="001E1A1E" w:rsidP="001E1A1E">
      <w:pPr>
        <w:rPr>
          <w:szCs w:val="22"/>
        </w:rPr>
      </w:pPr>
      <w:r w:rsidRPr="00DF7B85">
        <w:rPr>
          <w:szCs w:val="22"/>
        </w:rPr>
        <w:t xml:space="preserve">Slide the cover down </w:t>
      </w:r>
      <w:r w:rsidR="00113866" w:rsidRPr="00DF7B85">
        <w:rPr>
          <w:szCs w:val="22"/>
        </w:rPr>
        <w:t xml:space="preserve">fully </w:t>
      </w:r>
      <w:r w:rsidRPr="00DF7B85">
        <w:rPr>
          <w:szCs w:val="22"/>
        </w:rPr>
        <w:t>until a “click” is heard. The medicinal product is now ready to be inhaled.</w:t>
      </w:r>
    </w:p>
    <w:p w14:paraId="582BF76C" w14:textId="77777777" w:rsidR="001E1A1E" w:rsidRPr="00DF7B85" w:rsidRDefault="001E1A1E" w:rsidP="001E1A1E">
      <w:pPr>
        <w:rPr>
          <w:szCs w:val="22"/>
        </w:rPr>
      </w:pPr>
    </w:p>
    <w:p w14:paraId="29BFDC6D" w14:textId="3393358B" w:rsidR="00CB1781" w:rsidRPr="00DF7B85" w:rsidRDefault="001E1A1E" w:rsidP="00A3131D">
      <w:pPr>
        <w:rPr>
          <w:szCs w:val="22"/>
        </w:rPr>
      </w:pPr>
      <w:r w:rsidRPr="00DF7B85">
        <w:rPr>
          <w:szCs w:val="22"/>
        </w:rPr>
        <w:t>The dose counter counts down by 1 to confirm. If the dose counter does not count down as the “click” is heard, the inhaler will not deliver a dose and should be taken back to a pharmacist for advice.</w:t>
      </w:r>
    </w:p>
    <w:p w14:paraId="4078148B" w14:textId="77777777" w:rsidR="00805F84" w:rsidRPr="00DF7B85" w:rsidRDefault="00805F84" w:rsidP="00A3131D">
      <w:pPr>
        <w:rPr>
          <w:szCs w:val="22"/>
        </w:rPr>
      </w:pPr>
    </w:p>
    <w:p w14:paraId="59B8F542" w14:textId="77777777" w:rsidR="00805F84" w:rsidRPr="00330312" w:rsidRDefault="00805F84" w:rsidP="001B2D9E">
      <w:pPr>
        <w:pStyle w:val="ListParagraph"/>
        <w:numPr>
          <w:ilvl w:val="0"/>
          <w:numId w:val="34"/>
        </w:numPr>
        <w:spacing w:line="240" w:lineRule="auto"/>
        <w:ind w:hanging="720"/>
        <w:rPr>
          <w:bCs/>
          <w:i/>
          <w:iCs/>
          <w:szCs w:val="22"/>
          <w:u w:val="single"/>
        </w:rPr>
      </w:pPr>
      <w:r w:rsidRPr="00330312">
        <w:rPr>
          <w:bCs/>
          <w:i/>
          <w:iCs/>
          <w:szCs w:val="22"/>
          <w:u w:val="single"/>
        </w:rPr>
        <w:t>How to inhale the medicinal product</w:t>
      </w:r>
    </w:p>
    <w:p w14:paraId="27A5B9DF" w14:textId="77777777" w:rsidR="001B2D9E" w:rsidRPr="00DF7B85" w:rsidRDefault="001B2D9E" w:rsidP="001E1A1E">
      <w:pPr>
        <w:rPr>
          <w:szCs w:val="22"/>
        </w:rPr>
      </w:pPr>
    </w:p>
    <w:p w14:paraId="1BD87223" w14:textId="77777777" w:rsidR="001E1A1E" w:rsidRPr="00DF7B85" w:rsidRDefault="001E1A1E" w:rsidP="001E1A1E">
      <w:pPr>
        <w:rPr>
          <w:szCs w:val="22"/>
        </w:rPr>
      </w:pPr>
      <w:r w:rsidRPr="00DF7B85">
        <w:rPr>
          <w:szCs w:val="22"/>
        </w:rPr>
        <w:t xml:space="preserve">The inhaler should be held away from the mouth breathing out as far as is </w:t>
      </w:r>
      <w:proofErr w:type="gramStart"/>
      <w:r w:rsidRPr="00DF7B85">
        <w:rPr>
          <w:szCs w:val="22"/>
        </w:rPr>
        <w:t>comfortable</w:t>
      </w:r>
      <w:r w:rsidR="00D44D1F" w:rsidRPr="00DF7B85">
        <w:rPr>
          <w:szCs w:val="22"/>
        </w:rPr>
        <w:t>, b</w:t>
      </w:r>
      <w:r w:rsidRPr="00DF7B85">
        <w:rPr>
          <w:szCs w:val="22"/>
        </w:rPr>
        <w:t>ut</w:t>
      </w:r>
      <w:proofErr w:type="gramEnd"/>
      <w:r w:rsidRPr="00DF7B85">
        <w:rPr>
          <w:szCs w:val="22"/>
        </w:rPr>
        <w:t xml:space="preserve"> not breathing out into the inhaler.</w:t>
      </w:r>
    </w:p>
    <w:p w14:paraId="599F5F30" w14:textId="77777777" w:rsidR="001E1A1E" w:rsidRPr="00DF7B85" w:rsidRDefault="001E1A1E" w:rsidP="001E1A1E">
      <w:pPr>
        <w:rPr>
          <w:szCs w:val="22"/>
        </w:rPr>
      </w:pPr>
    </w:p>
    <w:p w14:paraId="5213904C" w14:textId="7BA5BB97" w:rsidR="001E1A1E" w:rsidRPr="00DF7B85" w:rsidRDefault="001E1A1E" w:rsidP="001E1A1E">
      <w:pPr>
        <w:rPr>
          <w:szCs w:val="22"/>
        </w:rPr>
      </w:pPr>
      <w:r w:rsidRPr="00DF7B85">
        <w:rPr>
          <w:szCs w:val="22"/>
        </w:rPr>
        <w:t xml:space="preserve">The mouthpiece should be placed between the </w:t>
      </w:r>
      <w:proofErr w:type="gramStart"/>
      <w:r w:rsidRPr="00DF7B85">
        <w:rPr>
          <w:szCs w:val="22"/>
        </w:rPr>
        <w:t>lips</w:t>
      </w:r>
      <w:proofErr w:type="gramEnd"/>
      <w:r w:rsidRPr="00DF7B85">
        <w:rPr>
          <w:szCs w:val="22"/>
        </w:rPr>
        <w:t xml:space="preserve"> and the lips should then be closed firmly around it. The air vents should not be blocked with fingers during use.</w:t>
      </w:r>
    </w:p>
    <w:p w14:paraId="5393A7F9" w14:textId="77777777" w:rsidR="001E1A1E" w:rsidRPr="00DF7B85" w:rsidRDefault="001E1A1E" w:rsidP="001E1A1E">
      <w:pPr>
        <w:rPr>
          <w:szCs w:val="22"/>
        </w:rPr>
      </w:pPr>
    </w:p>
    <w:p w14:paraId="629FD8AB" w14:textId="4489C926" w:rsidR="00B94347" w:rsidRPr="00DF7B85" w:rsidRDefault="001E1A1E" w:rsidP="00330312">
      <w:pPr>
        <w:numPr>
          <w:ilvl w:val="0"/>
          <w:numId w:val="19"/>
        </w:numPr>
        <w:ind w:left="600" w:hanging="567"/>
        <w:rPr>
          <w:szCs w:val="22"/>
        </w:rPr>
      </w:pPr>
      <w:r w:rsidRPr="00DF7B85">
        <w:rPr>
          <w:szCs w:val="22"/>
        </w:rPr>
        <w:t>Inhale with one long, steady, deep breath in. This breath should be held in for as long as possible (at least 3-4 seconds).</w:t>
      </w:r>
    </w:p>
    <w:p w14:paraId="2947F077" w14:textId="77777777" w:rsidR="00B94347" w:rsidRPr="00DF7B85" w:rsidRDefault="001E1A1E" w:rsidP="00330312">
      <w:pPr>
        <w:numPr>
          <w:ilvl w:val="0"/>
          <w:numId w:val="19"/>
        </w:numPr>
        <w:ind w:left="567" w:hanging="567"/>
        <w:rPr>
          <w:szCs w:val="22"/>
        </w:rPr>
      </w:pPr>
      <w:r w:rsidRPr="00DF7B85">
        <w:rPr>
          <w:szCs w:val="22"/>
        </w:rPr>
        <w:t>Remove the inhaler from the mouth.</w:t>
      </w:r>
    </w:p>
    <w:p w14:paraId="47E0BEA0" w14:textId="77777777" w:rsidR="00B94347" w:rsidRPr="00DF7B85" w:rsidRDefault="001E1A1E" w:rsidP="00330312">
      <w:pPr>
        <w:numPr>
          <w:ilvl w:val="0"/>
          <w:numId w:val="19"/>
        </w:numPr>
        <w:ind w:left="567" w:hanging="567"/>
        <w:rPr>
          <w:szCs w:val="22"/>
        </w:rPr>
      </w:pPr>
      <w:r w:rsidRPr="00DF7B85">
        <w:rPr>
          <w:szCs w:val="22"/>
        </w:rPr>
        <w:t>Breathe out slowly and gently.</w:t>
      </w:r>
    </w:p>
    <w:p w14:paraId="13FDDF36" w14:textId="77777777" w:rsidR="001E1A1E" w:rsidRPr="00DF7B85" w:rsidRDefault="001E1A1E" w:rsidP="001E1A1E">
      <w:pPr>
        <w:rPr>
          <w:szCs w:val="22"/>
        </w:rPr>
      </w:pPr>
    </w:p>
    <w:p w14:paraId="0D68E15A" w14:textId="09F4F97D" w:rsidR="001E1A1E" w:rsidRPr="00DF7B85" w:rsidRDefault="001E1A1E" w:rsidP="001E1A1E">
      <w:pPr>
        <w:rPr>
          <w:szCs w:val="22"/>
        </w:rPr>
      </w:pPr>
      <w:r w:rsidRPr="00DF7B85">
        <w:rPr>
          <w:szCs w:val="22"/>
        </w:rPr>
        <w:t xml:space="preserve">The </w:t>
      </w:r>
      <w:r w:rsidR="00C46B29">
        <w:rPr>
          <w:szCs w:val="22"/>
        </w:rPr>
        <w:t>medicinal product</w:t>
      </w:r>
      <w:r w:rsidRPr="00DF7B85">
        <w:rPr>
          <w:szCs w:val="22"/>
        </w:rPr>
        <w:t xml:space="preserve"> may not be tasted or felt, even when using the inhaler correctly.</w:t>
      </w:r>
    </w:p>
    <w:p w14:paraId="0B99FF28" w14:textId="77777777" w:rsidR="00897702" w:rsidRPr="00DF7B85" w:rsidRDefault="00897702" w:rsidP="001E1A1E">
      <w:pPr>
        <w:rPr>
          <w:szCs w:val="22"/>
        </w:rPr>
      </w:pPr>
    </w:p>
    <w:p w14:paraId="2DDE639F" w14:textId="77777777" w:rsidR="00897702" w:rsidRPr="00DF7B85" w:rsidRDefault="00897702" w:rsidP="00832308">
      <w:pPr>
        <w:widowControl w:val="0"/>
        <w:rPr>
          <w:szCs w:val="22"/>
        </w:rPr>
      </w:pPr>
      <w:r w:rsidRPr="00DF7B85">
        <w:rPr>
          <w:szCs w:val="22"/>
        </w:rPr>
        <w:t>The mouthpiece of the inhaler may be cleaned using a dry tissue before closing the cover.</w:t>
      </w:r>
    </w:p>
    <w:p w14:paraId="47A0862E" w14:textId="77777777" w:rsidR="00805F84" w:rsidRPr="00DF7B85" w:rsidRDefault="00805F84" w:rsidP="00897702">
      <w:pPr>
        <w:keepNext/>
        <w:rPr>
          <w:szCs w:val="22"/>
        </w:rPr>
      </w:pPr>
    </w:p>
    <w:p w14:paraId="74486E1F" w14:textId="77777777" w:rsidR="00805F84" w:rsidRPr="00330312" w:rsidRDefault="00805F84" w:rsidP="00832308">
      <w:pPr>
        <w:pStyle w:val="ListParagraph"/>
        <w:keepNext/>
        <w:numPr>
          <w:ilvl w:val="0"/>
          <w:numId w:val="34"/>
        </w:numPr>
        <w:spacing w:line="240" w:lineRule="auto"/>
        <w:ind w:hanging="720"/>
        <w:rPr>
          <w:bCs/>
          <w:i/>
          <w:iCs/>
          <w:szCs w:val="22"/>
          <w:u w:val="single"/>
        </w:rPr>
      </w:pPr>
      <w:r w:rsidRPr="00330312">
        <w:rPr>
          <w:bCs/>
          <w:i/>
          <w:iCs/>
          <w:szCs w:val="22"/>
          <w:u w:val="single"/>
        </w:rPr>
        <w:t>Close the inhaler and rinse your mouth</w:t>
      </w:r>
    </w:p>
    <w:p w14:paraId="19B58C2E" w14:textId="77777777" w:rsidR="001B2D9E" w:rsidRPr="00DF7B85" w:rsidRDefault="001B2D9E" w:rsidP="00697025">
      <w:pPr>
        <w:keepNext/>
        <w:widowControl w:val="0"/>
        <w:autoSpaceDE w:val="0"/>
        <w:autoSpaceDN w:val="0"/>
        <w:adjustRightInd w:val="0"/>
        <w:rPr>
          <w:szCs w:val="22"/>
        </w:rPr>
      </w:pPr>
    </w:p>
    <w:p w14:paraId="64CF905C" w14:textId="77777777" w:rsidR="001E1A1E" w:rsidRPr="00DF7B85" w:rsidRDefault="001E1A1E" w:rsidP="00697025">
      <w:pPr>
        <w:keepNext/>
        <w:widowControl w:val="0"/>
        <w:autoSpaceDE w:val="0"/>
        <w:autoSpaceDN w:val="0"/>
        <w:adjustRightInd w:val="0"/>
        <w:rPr>
          <w:szCs w:val="22"/>
        </w:rPr>
      </w:pPr>
      <w:r w:rsidRPr="00DF7B85">
        <w:rPr>
          <w:szCs w:val="22"/>
        </w:rPr>
        <w:t>Slide the cover upwards as far as it will go, to cover the mouthpiece.</w:t>
      </w:r>
    </w:p>
    <w:p w14:paraId="09E1F67D" w14:textId="77777777" w:rsidR="004179FB" w:rsidRPr="00DF7B85" w:rsidRDefault="004179FB" w:rsidP="00697025">
      <w:pPr>
        <w:keepNext/>
        <w:widowControl w:val="0"/>
        <w:autoSpaceDE w:val="0"/>
        <w:autoSpaceDN w:val="0"/>
        <w:adjustRightInd w:val="0"/>
        <w:rPr>
          <w:szCs w:val="22"/>
        </w:rPr>
      </w:pPr>
    </w:p>
    <w:p w14:paraId="3CB9BD74" w14:textId="77777777" w:rsidR="00C3229C" w:rsidRPr="00DF7B85" w:rsidRDefault="00C3229C" w:rsidP="00697025">
      <w:pPr>
        <w:keepNext/>
        <w:widowControl w:val="0"/>
        <w:autoSpaceDE w:val="0"/>
        <w:autoSpaceDN w:val="0"/>
        <w:adjustRightInd w:val="0"/>
        <w:rPr>
          <w:szCs w:val="22"/>
        </w:rPr>
      </w:pPr>
      <w:r w:rsidRPr="00DF7B85">
        <w:rPr>
          <w:szCs w:val="22"/>
        </w:rPr>
        <w:t>Ri</w:t>
      </w:r>
      <w:r w:rsidR="00C86692" w:rsidRPr="00DF7B85">
        <w:rPr>
          <w:szCs w:val="22"/>
        </w:rPr>
        <w:t>n</w:t>
      </w:r>
      <w:r w:rsidRPr="00DF7B85">
        <w:rPr>
          <w:szCs w:val="22"/>
        </w:rPr>
        <w:t>se your mouth with water after you have used the inhaler</w:t>
      </w:r>
      <w:r w:rsidR="00B65FC9" w:rsidRPr="00DF7B85">
        <w:rPr>
          <w:szCs w:val="22"/>
        </w:rPr>
        <w:t xml:space="preserve">, </w:t>
      </w:r>
      <w:r w:rsidR="009152A5" w:rsidRPr="00DF7B85">
        <w:rPr>
          <w:szCs w:val="22"/>
        </w:rPr>
        <w:t>do not swallow</w:t>
      </w:r>
      <w:r w:rsidRPr="00DF7B85">
        <w:rPr>
          <w:szCs w:val="22"/>
        </w:rPr>
        <w:t xml:space="preserve">. </w:t>
      </w:r>
    </w:p>
    <w:p w14:paraId="3CA5CCC7" w14:textId="77777777" w:rsidR="00C3229C" w:rsidRPr="00DF7B85" w:rsidRDefault="00C3229C" w:rsidP="00697025">
      <w:pPr>
        <w:keepNext/>
        <w:widowControl w:val="0"/>
        <w:autoSpaceDE w:val="0"/>
        <w:autoSpaceDN w:val="0"/>
        <w:adjustRightInd w:val="0"/>
        <w:rPr>
          <w:szCs w:val="22"/>
        </w:rPr>
      </w:pPr>
    </w:p>
    <w:p w14:paraId="3FADCCA1" w14:textId="77777777" w:rsidR="00C3229C" w:rsidRPr="00DF7B85" w:rsidRDefault="00C3229C" w:rsidP="00697025">
      <w:pPr>
        <w:keepNext/>
        <w:widowControl w:val="0"/>
        <w:autoSpaceDE w:val="0"/>
        <w:autoSpaceDN w:val="0"/>
        <w:adjustRightInd w:val="0"/>
        <w:rPr>
          <w:szCs w:val="22"/>
        </w:rPr>
      </w:pPr>
      <w:r w:rsidRPr="00DF7B85">
        <w:rPr>
          <w:szCs w:val="22"/>
        </w:rPr>
        <w:t>This will make it less likely to develop a sore mouth or throat as side effects.</w:t>
      </w:r>
    </w:p>
    <w:p w14:paraId="09900A44" w14:textId="77777777" w:rsidR="00AF6448" w:rsidRPr="00DF7B85" w:rsidRDefault="00AF6448" w:rsidP="00697025">
      <w:pPr>
        <w:keepNext/>
        <w:widowControl w:val="0"/>
        <w:autoSpaceDE w:val="0"/>
        <w:autoSpaceDN w:val="0"/>
        <w:adjustRightInd w:val="0"/>
        <w:rPr>
          <w:szCs w:val="22"/>
        </w:rPr>
      </w:pPr>
    </w:p>
    <w:p w14:paraId="75E69B02" w14:textId="77777777" w:rsidR="001D095C" w:rsidRDefault="001D095C" w:rsidP="001D095C">
      <w:pPr>
        <w:rPr>
          <w:szCs w:val="22"/>
        </w:rPr>
      </w:pPr>
      <w:r>
        <w:rPr>
          <w:szCs w:val="22"/>
        </w:rPr>
        <w:t>For further instructions on handling the device, see section 6.6.</w:t>
      </w:r>
    </w:p>
    <w:p w14:paraId="2AD5806F" w14:textId="77777777" w:rsidR="004C3045" w:rsidRPr="00DF7B85" w:rsidRDefault="004C3045" w:rsidP="003C7846">
      <w:pPr>
        <w:rPr>
          <w:szCs w:val="22"/>
        </w:rPr>
      </w:pPr>
    </w:p>
    <w:p w14:paraId="5BACDA98" w14:textId="77777777" w:rsidR="00812D16" w:rsidRPr="00DF7B85" w:rsidRDefault="00812D16" w:rsidP="00096B60">
      <w:pPr>
        <w:suppressLineNumbers/>
        <w:spacing w:line="240" w:lineRule="auto"/>
        <w:ind w:left="567" w:hanging="567"/>
        <w:rPr>
          <w:szCs w:val="22"/>
        </w:rPr>
      </w:pPr>
      <w:r w:rsidRPr="00DF7B85">
        <w:rPr>
          <w:b/>
          <w:szCs w:val="22"/>
        </w:rPr>
        <w:t>4.3</w:t>
      </w:r>
      <w:r w:rsidRPr="00DF7B85">
        <w:rPr>
          <w:b/>
          <w:szCs w:val="22"/>
        </w:rPr>
        <w:tab/>
        <w:t>Contraindications</w:t>
      </w:r>
    </w:p>
    <w:p w14:paraId="114AE2DF" w14:textId="77777777" w:rsidR="00096B60" w:rsidRPr="00DF7B85" w:rsidRDefault="00096B60" w:rsidP="00096B60">
      <w:pPr>
        <w:suppressLineNumbers/>
        <w:spacing w:line="240" w:lineRule="auto"/>
        <w:rPr>
          <w:szCs w:val="22"/>
        </w:rPr>
      </w:pPr>
    </w:p>
    <w:p w14:paraId="00EE3CD6" w14:textId="77777777" w:rsidR="0022308C" w:rsidRPr="00DF7B85" w:rsidRDefault="00EA16A6" w:rsidP="00096B60">
      <w:pPr>
        <w:suppressLineNumbers/>
        <w:spacing w:line="240" w:lineRule="auto"/>
        <w:rPr>
          <w:szCs w:val="22"/>
        </w:rPr>
      </w:pPr>
      <w:r w:rsidRPr="00DF7B85">
        <w:rPr>
          <w:szCs w:val="22"/>
        </w:rPr>
        <w:t xml:space="preserve">Hypersensitivity to the active substances or to any of the excipients listed in section </w:t>
      </w:r>
      <w:r w:rsidR="0022308C" w:rsidRPr="00DF7B85">
        <w:rPr>
          <w:szCs w:val="22"/>
        </w:rPr>
        <w:t>6.1.</w:t>
      </w:r>
    </w:p>
    <w:p w14:paraId="4EA09D95" w14:textId="77777777" w:rsidR="00812D16" w:rsidRPr="00DF7B85" w:rsidRDefault="00812D16" w:rsidP="00096B60">
      <w:pPr>
        <w:suppressLineNumbers/>
        <w:spacing w:line="240" w:lineRule="auto"/>
        <w:rPr>
          <w:szCs w:val="22"/>
        </w:rPr>
      </w:pPr>
    </w:p>
    <w:p w14:paraId="02CA2DAF" w14:textId="77777777" w:rsidR="00812D16" w:rsidRPr="00DF7B85" w:rsidRDefault="00812D16" w:rsidP="00096B60">
      <w:pPr>
        <w:suppressLineNumbers/>
        <w:spacing w:line="240" w:lineRule="auto"/>
        <w:ind w:left="567" w:hanging="567"/>
        <w:rPr>
          <w:b/>
          <w:szCs w:val="22"/>
        </w:rPr>
      </w:pPr>
      <w:r w:rsidRPr="00DF7B85">
        <w:rPr>
          <w:b/>
          <w:szCs w:val="22"/>
        </w:rPr>
        <w:t>4.4</w:t>
      </w:r>
      <w:r w:rsidRPr="00DF7B85">
        <w:rPr>
          <w:b/>
          <w:szCs w:val="22"/>
        </w:rPr>
        <w:tab/>
        <w:t>Special warnings and precautions for use</w:t>
      </w:r>
    </w:p>
    <w:p w14:paraId="21473545" w14:textId="77777777" w:rsidR="00096B60" w:rsidRPr="00DF7B85" w:rsidRDefault="00096B60" w:rsidP="00096B60">
      <w:pPr>
        <w:spacing w:line="240" w:lineRule="auto"/>
        <w:rPr>
          <w:szCs w:val="22"/>
          <w:u w:val="single"/>
        </w:rPr>
      </w:pPr>
    </w:p>
    <w:p w14:paraId="43D34F5E" w14:textId="77777777" w:rsidR="004A4990" w:rsidRPr="00DF7B85" w:rsidRDefault="004A4990" w:rsidP="00096B60">
      <w:pPr>
        <w:spacing w:line="240" w:lineRule="auto"/>
        <w:rPr>
          <w:szCs w:val="22"/>
          <w:u w:val="single"/>
        </w:rPr>
      </w:pPr>
      <w:r w:rsidRPr="00DF7B85">
        <w:rPr>
          <w:szCs w:val="22"/>
          <w:u w:val="single"/>
        </w:rPr>
        <w:t>Asthma</w:t>
      </w:r>
      <w:r w:rsidR="00D13F2C" w:rsidRPr="00DF7B85">
        <w:rPr>
          <w:szCs w:val="22"/>
          <w:u w:val="single"/>
        </w:rPr>
        <w:t xml:space="preserve"> </w:t>
      </w:r>
    </w:p>
    <w:p w14:paraId="1C989594" w14:textId="77777777" w:rsidR="00096B60" w:rsidRPr="00DF7B85" w:rsidRDefault="00096B60" w:rsidP="00096B60">
      <w:pPr>
        <w:spacing w:line="240" w:lineRule="auto"/>
        <w:rPr>
          <w:rFonts w:eastAsia="MS Mincho"/>
          <w:szCs w:val="22"/>
        </w:rPr>
      </w:pPr>
    </w:p>
    <w:p w14:paraId="24AF0CBC" w14:textId="4E531A3E" w:rsidR="004A4990" w:rsidRPr="00DF7B85" w:rsidRDefault="00A03686" w:rsidP="00096B60">
      <w:pPr>
        <w:spacing w:line="240" w:lineRule="auto"/>
        <w:rPr>
          <w:rFonts w:eastAsia="MS Mincho"/>
          <w:szCs w:val="22"/>
        </w:rPr>
      </w:pPr>
      <w:r>
        <w:rPr>
          <w:rFonts w:eastAsia="MS Mincho"/>
          <w:szCs w:val="22"/>
        </w:rPr>
        <w:t>This medicinal product</w:t>
      </w:r>
      <w:r w:rsidR="0087705A" w:rsidRPr="00DF7B85">
        <w:rPr>
          <w:rFonts w:eastAsia="MS Mincho"/>
          <w:szCs w:val="22"/>
        </w:rPr>
        <w:t xml:space="preserve"> </w:t>
      </w:r>
      <w:r w:rsidR="004A4990" w:rsidRPr="00DF7B85">
        <w:rPr>
          <w:szCs w:val="22"/>
        </w:rPr>
        <w:t>should not be used in patients with asthma since it</w:t>
      </w:r>
      <w:r w:rsidR="004A4990" w:rsidRPr="00DF7B85">
        <w:rPr>
          <w:rFonts w:eastAsia="MS Mincho"/>
          <w:szCs w:val="22"/>
        </w:rPr>
        <w:t xml:space="preserve"> has not been studied in this patient population.</w:t>
      </w:r>
    </w:p>
    <w:p w14:paraId="6A884416" w14:textId="77777777" w:rsidR="0087705A" w:rsidRPr="00DF7B85" w:rsidRDefault="0087705A" w:rsidP="00096B60">
      <w:pPr>
        <w:spacing w:line="240" w:lineRule="auto"/>
        <w:rPr>
          <w:szCs w:val="22"/>
        </w:rPr>
      </w:pPr>
    </w:p>
    <w:p w14:paraId="08A8FE40" w14:textId="77777777" w:rsidR="0087705A" w:rsidRPr="00DF7B85" w:rsidRDefault="0087705A" w:rsidP="00096B60">
      <w:pPr>
        <w:spacing w:line="240" w:lineRule="auto"/>
        <w:rPr>
          <w:rFonts w:eastAsia="MS Mincho"/>
          <w:szCs w:val="22"/>
          <w:u w:val="single"/>
        </w:rPr>
      </w:pPr>
      <w:r w:rsidRPr="00DF7B85">
        <w:rPr>
          <w:szCs w:val="22"/>
          <w:u w:val="single"/>
        </w:rPr>
        <w:t>Not for acute use</w:t>
      </w:r>
    </w:p>
    <w:p w14:paraId="562E9333" w14:textId="77777777" w:rsidR="00096B60" w:rsidRPr="00DF7B85" w:rsidRDefault="00096B60" w:rsidP="00096B60">
      <w:pPr>
        <w:spacing w:line="240" w:lineRule="auto"/>
        <w:rPr>
          <w:rFonts w:eastAsia="MS Mincho"/>
          <w:szCs w:val="22"/>
        </w:rPr>
      </w:pPr>
    </w:p>
    <w:p w14:paraId="53D1DCF9" w14:textId="77777777" w:rsidR="0087705A" w:rsidRPr="00DF7B85" w:rsidRDefault="00857AF4" w:rsidP="00096B60">
      <w:pPr>
        <w:spacing w:line="240" w:lineRule="auto"/>
        <w:rPr>
          <w:szCs w:val="22"/>
        </w:rPr>
      </w:pPr>
      <w:r w:rsidRPr="00857AF4">
        <w:rPr>
          <w:rFonts w:eastAsia="MS Mincho"/>
          <w:szCs w:val="22"/>
        </w:rPr>
        <w:t xml:space="preserve">There are no clinical data to support the use of </w:t>
      </w:r>
      <w:proofErr w:type="spellStart"/>
      <w:r w:rsidR="005041AE" w:rsidRPr="00DF7B85">
        <w:rPr>
          <w:rFonts w:eastAsia="MS Mincho"/>
          <w:szCs w:val="22"/>
        </w:rPr>
        <w:t>Trelegy</w:t>
      </w:r>
      <w:proofErr w:type="spellEnd"/>
      <w:r w:rsidR="0087705A" w:rsidRPr="00DF7B85">
        <w:rPr>
          <w:szCs w:val="22"/>
        </w:rPr>
        <w:t xml:space="preserve"> Ellipta for the treatment of acute episodes of bronchospasm</w:t>
      </w:r>
      <w:r>
        <w:rPr>
          <w:szCs w:val="22"/>
        </w:rPr>
        <w:t xml:space="preserve">, </w:t>
      </w:r>
      <w:r w:rsidRPr="00857AF4">
        <w:rPr>
          <w:szCs w:val="22"/>
        </w:rPr>
        <w:t>or to treat an acute COPD exacerbation (i.e. as a rescue therapy</w:t>
      </w:r>
      <w:r>
        <w:rPr>
          <w:szCs w:val="22"/>
        </w:rPr>
        <w:t>)</w:t>
      </w:r>
      <w:r w:rsidR="0087705A" w:rsidRPr="00DF7B85">
        <w:rPr>
          <w:szCs w:val="22"/>
        </w:rPr>
        <w:t>.</w:t>
      </w:r>
    </w:p>
    <w:p w14:paraId="3517274E" w14:textId="77777777" w:rsidR="0087705A" w:rsidRPr="00DF7B85" w:rsidRDefault="0087705A" w:rsidP="00096B60">
      <w:pPr>
        <w:spacing w:line="240" w:lineRule="auto"/>
        <w:rPr>
          <w:szCs w:val="22"/>
        </w:rPr>
      </w:pPr>
    </w:p>
    <w:p w14:paraId="544BB5EC" w14:textId="77777777" w:rsidR="0087705A" w:rsidRPr="00DF7B85" w:rsidRDefault="0087705A" w:rsidP="00096B60">
      <w:pPr>
        <w:spacing w:line="240" w:lineRule="auto"/>
        <w:rPr>
          <w:rFonts w:eastAsia="SimSun"/>
          <w:szCs w:val="22"/>
          <w:u w:val="single"/>
          <w:lang w:eastAsia="en-GB"/>
        </w:rPr>
      </w:pPr>
      <w:r w:rsidRPr="00DF7B85">
        <w:rPr>
          <w:rFonts w:eastAsia="SimSun"/>
          <w:szCs w:val="22"/>
          <w:u w:val="single"/>
          <w:lang w:eastAsia="en-GB"/>
        </w:rPr>
        <w:t>Deterioration of disease</w:t>
      </w:r>
    </w:p>
    <w:p w14:paraId="778F0FB9" w14:textId="77777777" w:rsidR="00096B60" w:rsidRPr="00DF7B85" w:rsidRDefault="00096B60" w:rsidP="00096B60">
      <w:pPr>
        <w:spacing w:line="240" w:lineRule="auto"/>
        <w:rPr>
          <w:rFonts w:eastAsia="SimSun"/>
          <w:szCs w:val="22"/>
        </w:rPr>
      </w:pPr>
    </w:p>
    <w:p w14:paraId="465B291D" w14:textId="409E768A" w:rsidR="0087705A" w:rsidRPr="00DF7B85" w:rsidRDefault="0087705A" w:rsidP="00096B60">
      <w:pPr>
        <w:spacing w:line="240" w:lineRule="auto"/>
        <w:rPr>
          <w:rFonts w:eastAsia="SimSun"/>
          <w:szCs w:val="22"/>
          <w:lang w:eastAsia="en-GB"/>
        </w:rPr>
      </w:pPr>
      <w:r w:rsidRPr="00DF7B85">
        <w:rPr>
          <w:rFonts w:eastAsia="SimSun"/>
          <w:szCs w:val="22"/>
        </w:rPr>
        <w:t>Increasing use of short-acting bronchodilators to relieve symptoms may indicate deterioration of disease</w:t>
      </w:r>
      <w:r w:rsidRPr="00DF7B85">
        <w:rPr>
          <w:rFonts w:eastAsia="SimSun"/>
          <w:bCs/>
          <w:szCs w:val="22"/>
          <w:lang w:eastAsia="en-GB"/>
        </w:rPr>
        <w:t xml:space="preserve"> </w:t>
      </w:r>
      <w:r w:rsidR="00420D78">
        <w:rPr>
          <w:rFonts w:eastAsia="SimSun"/>
          <w:szCs w:val="22"/>
        </w:rPr>
        <w:t>control.</w:t>
      </w:r>
      <w:r w:rsidRPr="00DF7B85">
        <w:rPr>
          <w:rFonts w:eastAsia="SimSun"/>
          <w:szCs w:val="22"/>
        </w:rPr>
        <w:t xml:space="preserve"> </w:t>
      </w:r>
      <w:r w:rsidRPr="00DF7B85">
        <w:rPr>
          <w:rFonts w:eastAsia="SimSun"/>
          <w:szCs w:val="22"/>
          <w:lang w:eastAsia="en-GB"/>
        </w:rPr>
        <w:t xml:space="preserve">In the event of deterioration of COPD during treatment with </w:t>
      </w:r>
      <w:proofErr w:type="spellStart"/>
      <w:r w:rsidR="005041AE" w:rsidRPr="00DF7B85">
        <w:rPr>
          <w:rFonts w:eastAsia="SimSun"/>
          <w:szCs w:val="22"/>
          <w:lang w:eastAsia="en-GB"/>
        </w:rPr>
        <w:t>Trelegy</w:t>
      </w:r>
      <w:proofErr w:type="spellEnd"/>
      <w:r w:rsidRPr="00DF7B85">
        <w:rPr>
          <w:rFonts w:eastAsia="SimSun"/>
          <w:szCs w:val="22"/>
          <w:lang w:eastAsia="en-GB"/>
        </w:rPr>
        <w:t xml:space="preserve"> Ellipta, a re-evaluation of the patient and of the COPD treatment regimen should be undertaken.</w:t>
      </w:r>
    </w:p>
    <w:p w14:paraId="32450F95" w14:textId="77777777" w:rsidR="0087705A" w:rsidRPr="00DF7B85" w:rsidRDefault="0087705A" w:rsidP="00096B60">
      <w:pPr>
        <w:spacing w:line="240" w:lineRule="auto"/>
        <w:rPr>
          <w:rFonts w:eastAsia="SimSun"/>
          <w:szCs w:val="22"/>
          <w:lang w:eastAsia="en-GB"/>
        </w:rPr>
      </w:pPr>
    </w:p>
    <w:p w14:paraId="1E739D00" w14:textId="77777777" w:rsidR="0087705A" w:rsidRPr="00DF7B85" w:rsidRDefault="0087705A" w:rsidP="00096B60">
      <w:pPr>
        <w:spacing w:line="240" w:lineRule="auto"/>
        <w:rPr>
          <w:rFonts w:eastAsia="SimSun"/>
          <w:szCs w:val="22"/>
          <w:lang w:eastAsia="en-GB"/>
        </w:rPr>
      </w:pPr>
      <w:r w:rsidRPr="00DF7B85">
        <w:rPr>
          <w:rFonts w:eastAsia="SimSun"/>
          <w:szCs w:val="22"/>
          <w:lang w:eastAsia="en-GB"/>
        </w:rPr>
        <w:t xml:space="preserve">Patients should not stop therapy with </w:t>
      </w:r>
      <w:proofErr w:type="spellStart"/>
      <w:r w:rsidR="005041AE" w:rsidRPr="00DF7B85">
        <w:rPr>
          <w:rFonts w:eastAsia="SimSun"/>
          <w:szCs w:val="22"/>
          <w:lang w:eastAsia="en-GB"/>
        </w:rPr>
        <w:t>Trelegy</w:t>
      </w:r>
      <w:proofErr w:type="spellEnd"/>
      <w:r w:rsidRPr="00DF7B85">
        <w:rPr>
          <w:rFonts w:eastAsia="SimSun"/>
          <w:szCs w:val="22"/>
          <w:lang w:eastAsia="en-GB"/>
        </w:rPr>
        <w:t xml:space="preserve"> Ellipta without physician supervision since symptoms may recur after discontinuation. </w:t>
      </w:r>
    </w:p>
    <w:p w14:paraId="545AC29E" w14:textId="77777777" w:rsidR="00382068" w:rsidRPr="00DF7B85" w:rsidRDefault="00382068" w:rsidP="00096B60">
      <w:pPr>
        <w:spacing w:line="240" w:lineRule="auto"/>
        <w:rPr>
          <w:rFonts w:eastAsia="SimSun"/>
          <w:szCs w:val="22"/>
          <w:lang w:eastAsia="en-GB"/>
        </w:rPr>
      </w:pPr>
    </w:p>
    <w:p w14:paraId="38E91B63" w14:textId="77777777" w:rsidR="00213EAA" w:rsidRPr="00DF7B85" w:rsidRDefault="00213EAA" w:rsidP="00096B60">
      <w:pPr>
        <w:spacing w:line="240" w:lineRule="auto"/>
        <w:rPr>
          <w:szCs w:val="22"/>
          <w:u w:val="single"/>
        </w:rPr>
      </w:pPr>
      <w:r w:rsidRPr="00DF7B85">
        <w:rPr>
          <w:szCs w:val="22"/>
          <w:u w:val="single"/>
        </w:rPr>
        <w:t>Paradoxical bronchospasm</w:t>
      </w:r>
    </w:p>
    <w:p w14:paraId="61CC85B2" w14:textId="77777777" w:rsidR="00096B60" w:rsidRPr="00DF7B85" w:rsidRDefault="00096B60" w:rsidP="00096B60">
      <w:pPr>
        <w:spacing w:line="240" w:lineRule="auto"/>
        <w:rPr>
          <w:szCs w:val="22"/>
        </w:rPr>
      </w:pPr>
    </w:p>
    <w:p w14:paraId="7E31EA9B" w14:textId="4C2F59A5" w:rsidR="0022308C" w:rsidRPr="00DF7B85" w:rsidRDefault="00857AF4" w:rsidP="00096B60">
      <w:pPr>
        <w:spacing w:line="240" w:lineRule="auto"/>
        <w:rPr>
          <w:szCs w:val="22"/>
        </w:rPr>
      </w:pPr>
      <w:r>
        <w:rPr>
          <w:szCs w:val="22"/>
        </w:rPr>
        <w:t>A</w:t>
      </w:r>
      <w:r w:rsidR="0022308C" w:rsidRPr="00DF7B85">
        <w:rPr>
          <w:szCs w:val="22"/>
        </w:rPr>
        <w:t xml:space="preserve">dministration of </w:t>
      </w:r>
      <w:r w:rsidR="00121B1A" w:rsidRPr="00DF7B85">
        <w:rPr>
          <w:szCs w:val="22"/>
        </w:rPr>
        <w:t>fluticasone furoate/umeclidinium/vilanterol</w:t>
      </w:r>
      <w:r w:rsidR="0087705A" w:rsidRPr="00DF7B85">
        <w:rPr>
          <w:szCs w:val="22"/>
        </w:rPr>
        <w:t xml:space="preserve"> </w:t>
      </w:r>
      <w:r w:rsidR="0022308C" w:rsidRPr="00DF7B85">
        <w:rPr>
          <w:szCs w:val="22"/>
        </w:rPr>
        <w:t>may produce paradoxical bronchospasm with an immediate wheez</w:t>
      </w:r>
      <w:r w:rsidR="009177F3" w:rsidRPr="00DF7B85">
        <w:rPr>
          <w:szCs w:val="22"/>
        </w:rPr>
        <w:t>ing</w:t>
      </w:r>
      <w:r w:rsidR="0022308C" w:rsidRPr="00DF7B85">
        <w:rPr>
          <w:szCs w:val="22"/>
        </w:rPr>
        <w:t xml:space="preserve"> </w:t>
      </w:r>
      <w:r w:rsidRPr="00857AF4">
        <w:rPr>
          <w:szCs w:val="22"/>
        </w:rPr>
        <w:t xml:space="preserve">and shortness of breath </w:t>
      </w:r>
      <w:r w:rsidR="0022308C" w:rsidRPr="00DF7B85">
        <w:rPr>
          <w:szCs w:val="22"/>
        </w:rPr>
        <w:t>after dosing and may be life-threatening.</w:t>
      </w:r>
      <w:r w:rsidR="00420D78">
        <w:rPr>
          <w:szCs w:val="22"/>
        </w:rPr>
        <w:t xml:space="preserve"> </w:t>
      </w:r>
      <w:r w:rsidR="0008313B">
        <w:rPr>
          <w:szCs w:val="22"/>
        </w:rPr>
        <w:t>If paradoxical bronchospasm occurs, t</w:t>
      </w:r>
      <w:r w:rsidR="0022308C" w:rsidRPr="00DF7B85">
        <w:rPr>
          <w:szCs w:val="22"/>
        </w:rPr>
        <w:t>reatment should be discontinued immediately</w:t>
      </w:r>
      <w:r w:rsidR="00420D78">
        <w:rPr>
          <w:szCs w:val="22"/>
        </w:rPr>
        <w:t xml:space="preserve">. </w:t>
      </w:r>
      <w:r w:rsidR="009177F3" w:rsidRPr="00DF7B85">
        <w:rPr>
          <w:szCs w:val="22"/>
        </w:rPr>
        <w:t xml:space="preserve">The patient should be assessed and </w:t>
      </w:r>
      <w:r w:rsidR="0022308C" w:rsidRPr="00DF7B85">
        <w:rPr>
          <w:szCs w:val="22"/>
        </w:rPr>
        <w:t>alternative therapy instituted if necessary.</w:t>
      </w:r>
    </w:p>
    <w:p w14:paraId="5C02408E" w14:textId="77777777" w:rsidR="00213EAA" w:rsidRPr="00DF7B85" w:rsidRDefault="00213EAA" w:rsidP="00096B60">
      <w:pPr>
        <w:spacing w:line="240" w:lineRule="auto"/>
        <w:rPr>
          <w:szCs w:val="22"/>
        </w:rPr>
      </w:pPr>
    </w:p>
    <w:p w14:paraId="5D73785A" w14:textId="77777777" w:rsidR="00C81182" w:rsidRPr="00DF7B85" w:rsidRDefault="000C03C8" w:rsidP="00096B60">
      <w:pPr>
        <w:keepNext/>
        <w:spacing w:line="240" w:lineRule="auto"/>
        <w:rPr>
          <w:szCs w:val="22"/>
          <w:u w:val="single"/>
        </w:rPr>
      </w:pPr>
      <w:r w:rsidRPr="00DF7B85">
        <w:rPr>
          <w:szCs w:val="22"/>
          <w:u w:val="single"/>
        </w:rPr>
        <w:t>Cardiovascular effects</w:t>
      </w:r>
    </w:p>
    <w:p w14:paraId="31DCFCB2" w14:textId="77777777" w:rsidR="00096B60" w:rsidRPr="00DF7B85" w:rsidRDefault="00096B60" w:rsidP="00096B60">
      <w:pPr>
        <w:spacing w:line="240" w:lineRule="auto"/>
        <w:rPr>
          <w:szCs w:val="22"/>
        </w:rPr>
      </w:pPr>
    </w:p>
    <w:p w14:paraId="05D71701" w14:textId="74B2D20D" w:rsidR="00A11BA7" w:rsidRPr="00DF7B85" w:rsidRDefault="005A32C7" w:rsidP="00096B60">
      <w:pPr>
        <w:spacing w:line="240" w:lineRule="auto"/>
        <w:rPr>
          <w:szCs w:val="22"/>
        </w:rPr>
      </w:pPr>
      <w:r w:rsidRPr="00DF7B85">
        <w:rPr>
          <w:szCs w:val="22"/>
        </w:rPr>
        <w:t>Cardiovascular effects, such as cardiac arrhythmias</w:t>
      </w:r>
      <w:r w:rsidR="005765DE" w:rsidRPr="00DF7B85">
        <w:rPr>
          <w:szCs w:val="22"/>
        </w:rPr>
        <w:t>,</w:t>
      </w:r>
      <w:r w:rsidRPr="00DF7B85">
        <w:rPr>
          <w:szCs w:val="22"/>
        </w:rPr>
        <w:t xml:space="preserve"> e.g. atrial fibrillation and tachycardia, may</w:t>
      </w:r>
      <w:r w:rsidR="00376632" w:rsidRPr="00DF7B85">
        <w:rPr>
          <w:szCs w:val="22"/>
        </w:rPr>
        <w:t xml:space="preserve"> </w:t>
      </w:r>
      <w:r w:rsidRPr="00DF7B85">
        <w:rPr>
          <w:szCs w:val="22"/>
        </w:rPr>
        <w:t>be seen after the administration of muscarinic receptor antagonists and sympathomimetic</w:t>
      </w:r>
      <w:r w:rsidR="00AC3420" w:rsidRPr="00DF7B85">
        <w:rPr>
          <w:szCs w:val="22"/>
        </w:rPr>
        <w:t>s</w:t>
      </w:r>
      <w:r w:rsidRPr="00DF7B85">
        <w:rPr>
          <w:szCs w:val="22"/>
        </w:rPr>
        <w:t>, including umeclidinium</w:t>
      </w:r>
      <w:r w:rsidR="00C86692" w:rsidRPr="00DF7B85">
        <w:rPr>
          <w:szCs w:val="22"/>
        </w:rPr>
        <w:t xml:space="preserve"> and </w:t>
      </w:r>
      <w:r w:rsidRPr="00DF7B85">
        <w:rPr>
          <w:szCs w:val="22"/>
        </w:rPr>
        <w:t>vilanterol</w:t>
      </w:r>
      <w:r w:rsidR="00F436A9" w:rsidRPr="00DF7B85">
        <w:rPr>
          <w:szCs w:val="22"/>
        </w:rPr>
        <w:t>, respectively</w:t>
      </w:r>
      <w:r w:rsidR="005D0DCA">
        <w:rPr>
          <w:szCs w:val="22"/>
        </w:rPr>
        <w:t xml:space="preserve"> (see section 4.8)</w:t>
      </w:r>
      <w:r w:rsidRPr="00DF7B85">
        <w:rPr>
          <w:szCs w:val="22"/>
        </w:rPr>
        <w:t>.</w:t>
      </w:r>
      <w:r w:rsidR="008070A2" w:rsidRPr="00DF7B85">
        <w:rPr>
          <w:szCs w:val="22"/>
        </w:rPr>
        <w:t xml:space="preserve"> </w:t>
      </w:r>
      <w:r w:rsidRPr="00DF7B85">
        <w:rPr>
          <w:szCs w:val="22"/>
        </w:rPr>
        <w:t>Therefore,</w:t>
      </w:r>
      <w:r w:rsidR="0008310E" w:rsidRPr="00DF7B85">
        <w:rPr>
          <w:szCs w:val="22"/>
        </w:rPr>
        <w:t xml:space="preserve"> </w:t>
      </w:r>
      <w:proofErr w:type="spellStart"/>
      <w:r w:rsidR="005041AE" w:rsidRPr="00DF7B85">
        <w:rPr>
          <w:szCs w:val="22"/>
        </w:rPr>
        <w:t>Trelegy</w:t>
      </w:r>
      <w:proofErr w:type="spellEnd"/>
      <w:r w:rsidR="0087705A" w:rsidRPr="00DF7B85">
        <w:rPr>
          <w:szCs w:val="22"/>
        </w:rPr>
        <w:t xml:space="preserve"> Ellipta</w:t>
      </w:r>
      <w:r w:rsidRPr="00DF7B85">
        <w:rPr>
          <w:szCs w:val="22"/>
        </w:rPr>
        <w:t xml:space="preserve"> should be used with caution in patients with </w:t>
      </w:r>
      <w:r w:rsidR="00F436A9" w:rsidRPr="00DF7B85">
        <w:rPr>
          <w:szCs w:val="22"/>
        </w:rPr>
        <w:t>unstable or life-threatening</w:t>
      </w:r>
      <w:r w:rsidRPr="00DF7B85">
        <w:rPr>
          <w:szCs w:val="22"/>
        </w:rPr>
        <w:t xml:space="preserve"> cardiovascular disease.</w:t>
      </w:r>
    </w:p>
    <w:p w14:paraId="279A28C7" w14:textId="77777777" w:rsidR="007B0A38" w:rsidRPr="00DF7B85" w:rsidDel="006522AD" w:rsidRDefault="007B0A38" w:rsidP="00096B60">
      <w:pPr>
        <w:keepNext/>
        <w:spacing w:line="240" w:lineRule="auto"/>
        <w:rPr>
          <w:szCs w:val="22"/>
        </w:rPr>
      </w:pPr>
    </w:p>
    <w:p w14:paraId="601B2299" w14:textId="77777777" w:rsidR="00676E90" w:rsidRPr="00DF7B85" w:rsidRDefault="00676E90" w:rsidP="00096B60">
      <w:pPr>
        <w:spacing w:line="240" w:lineRule="auto"/>
        <w:rPr>
          <w:szCs w:val="22"/>
        </w:rPr>
      </w:pPr>
      <w:r w:rsidRPr="00DF7B85">
        <w:rPr>
          <w:szCs w:val="22"/>
          <w:u w:val="single"/>
        </w:rPr>
        <w:t>Patients with hepatic impairment</w:t>
      </w:r>
    </w:p>
    <w:p w14:paraId="0C0B2C4A" w14:textId="77777777" w:rsidR="00096B60" w:rsidRPr="00DF7B85" w:rsidRDefault="00096B60" w:rsidP="00096B60">
      <w:pPr>
        <w:spacing w:line="240" w:lineRule="auto"/>
        <w:rPr>
          <w:szCs w:val="22"/>
        </w:rPr>
      </w:pPr>
    </w:p>
    <w:p w14:paraId="23AECB28" w14:textId="77777777" w:rsidR="00676E90" w:rsidRPr="00DF7B85" w:rsidRDefault="00466033" w:rsidP="00096B60">
      <w:pPr>
        <w:spacing w:line="240" w:lineRule="auto"/>
        <w:rPr>
          <w:szCs w:val="22"/>
        </w:rPr>
      </w:pPr>
      <w:r w:rsidRPr="00DF7B85">
        <w:rPr>
          <w:szCs w:val="22"/>
        </w:rPr>
        <w:t xml:space="preserve">Patients </w:t>
      </w:r>
      <w:r w:rsidR="00676E90" w:rsidRPr="00DF7B85">
        <w:rPr>
          <w:szCs w:val="22"/>
        </w:rPr>
        <w:t xml:space="preserve">with </w:t>
      </w:r>
      <w:r w:rsidR="000C4239" w:rsidRPr="00DF7B85">
        <w:rPr>
          <w:szCs w:val="22"/>
        </w:rPr>
        <w:t xml:space="preserve">moderate to severe </w:t>
      </w:r>
      <w:r w:rsidR="00676E90" w:rsidRPr="00DF7B85">
        <w:rPr>
          <w:szCs w:val="22"/>
        </w:rPr>
        <w:t>hepatic impairment</w:t>
      </w:r>
      <w:r w:rsidRPr="00DF7B85">
        <w:rPr>
          <w:szCs w:val="22"/>
        </w:rPr>
        <w:t xml:space="preserve"> receiving </w:t>
      </w:r>
      <w:proofErr w:type="spellStart"/>
      <w:r w:rsidR="005041AE" w:rsidRPr="00DF7B85">
        <w:rPr>
          <w:szCs w:val="22"/>
        </w:rPr>
        <w:t>Trelegy</w:t>
      </w:r>
      <w:proofErr w:type="spellEnd"/>
      <w:r w:rsidR="006522AD" w:rsidRPr="00DF7B85">
        <w:rPr>
          <w:szCs w:val="22"/>
        </w:rPr>
        <w:t xml:space="preserve"> Ellipta</w:t>
      </w:r>
      <w:r w:rsidR="00676E90" w:rsidRPr="00DF7B85">
        <w:rPr>
          <w:szCs w:val="22"/>
        </w:rPr>
        <w:t xml:space="preserve"> should be monitored for systemic corticosteroid-related adverse reactions (see section 5.2).</w:t>
      </w:r>
    </w:p>
    <w:p w14:paraId="03B480D2" w14:textId="77777777" w:rsidR="00676E90" w:rsidRPr="00DF7B85" w:rsidRDefault="00676E90" w:rsidP="00096B60">
      <w:pPr>
        <w:spacing w:line="240" w:lineRule="auto"/>
        <w:rPr>
          <w:szCs w:val="22"/>
        </w:rPr>
      </w:pPr>
    </w:p>
    <w:p w14:paraId="3EBEB01C" w14:textId="77777777" w:rsidR="00676E90" w:rsidRPr="00DF7B85" w:rsidRDefault="00676E90" w:rsidP="00832308">
      <w:pPr>
        <w:keepNext/>
        <w:autoSpaceDE w:val="0"/>
        <w:autoSpaceDN w:val="0"/>
        <w:adjustRightInd w:val="0"/>
        <w:spacing w:line="240" w:lineRule="auto"/>
        <w:rPr>
          <w:szCs w:val="22"/>
        </w:rPr>
      </w:pPr>
      <w:r w:rsidRPr="00DF7B85">
        <w:rPr>
          <w:szCs w:val="22"/>
          <w:u w:val="single"/>
          <w:lang w:eastAsia="pl-PL"/>
        </w:rPr>
        <w:t>Systemic corticosteroid effects</w:t>
      </w:r>
    </w:p>
    <w:p w14:paraId="34770860" w14:textId="77777777" w:rsidR="00096B60" w:rsidRPr="00DF7B85" w:rsidRDefault="00096B60" w:rsidP="00832308">
      <w:pPr>
        <w:keepNext/>
        <w:rPr>
          <w:szCs w:val="22"/>
        </w:rPr>
      </w:pPr>
    </w:p>
    <w:p w14:paraId="55891B6C" w14:textId="7CD199EF" w:rsidR="00676E90" w:rsidRPr="00DF7B85" w:rsidRDefault="00676E90" w:rsidP="00676E90">
      <w:pPr>
        <w:rPr>
          <w:szCs w:val="22"/>
        </w:rPr>
      </w:pPr>
      <w:r w:rsidRPr="00DF7B85">
        <w:rPr>
          <w:szCs w:val="22"/>
        </w:rPr>
        <w:t xml:space="preserve">Systemic effects may occur with any inhaled corticosteroid, particularly at high doses prescribed for long periods. These effects are much less likely to occur than with oral corticosteroids. </w:t>
      </w:r>
    </w:p>
    <w:p w14:paraId="07EDE231" w14:textId="77777777" w:rsidR="008B083D" w:rsidRDefault="008B083D" w:rsidP="008B083D">
      <w:pPr>
        <w:rPr>
          <w:szCs w:val="22"/>
        </w:rPr>
      </w:pPr>
    </w:p>
    <w:p w14:paraId="4C0B311D" w14:textId="77777777" w:rsidR="008B083D" w:rsidRDefault="00992146" w:rsidP="008B083D">
      <w:pPr>
        <w:rPr>
          <w:szCs w:val="22"/>
          <w:u w:val="single"/>
        </w:rPr>
      </w:pPr>
      <w:r>
        <w:rPr>
          <w:szCs w:val="22"/>
          <w:u w:val="single"/>
        </w:rPr>
        <w:t>Visual disturbance</w:t>
      </w:r>
    </w:p>
    <w:p w14:paraId="64681208" w14:textId="77777777" w:rsidR="008B083D" w:rsidRPr="008B083D" w:rsidRDefault="008B083D" w:rsidP="008B083D">
      <w:pPr>
        <w:rPr>
          <w:szCs w:val="22"/>
          <w:u w:val="single"/>
        </w:rPr>
      </w:pPr>
    </w:p>
    <w:p w14:paraId="07889759" w14:textId="4C9223C0" w:rsidR="007B0A38" w:rsidRDefault="008B083D" w:rsidP="008B083D">
      <w:pPr>
        <w:rPr>
          <w:szCs w:val="22"/>
        </w:rPr>
      </w:pPr>
      <w:r w:rsidRPr="00962392">
        <w:rPr>
          <w:szCs w:val="22"/>
        </w:rPr>
        <w:t xml:space="preserve">Visual disturbance may be reported with systemic </w:t>
      </w:r>
      <w:r w:rsidR="00420D78">
        <w:rPr>
          <w:szCs w:val="22"/>
        </w:rPr>
        <w:t>and topical corticosteroid use.</w:t>
      </w:r>
      <w:r>
        <w:rPr>
          <w:szCs w:val="22"/>
        </w:rPr>
        <w:t xml:space="preserve"> </w:t>
      </w:r>
      <w:r w:rsidRPr="00962392">
        <w:rPr>
          <w:szCs w:val="22"/>
        </w:rPr>
        <w:t>If a patient presents with symptoms such as blurred vision or other visual disturbances, the patient should be considered for referral to an ophthalmologist for evaluation of possible causes which may include cataract, glaucoma or rare diseases such as central serous chorioretinopathy (CSCR) which have been reported after use of systemic and topical corticosteroids.</w:t>
      </w:r>
    </w:p>
    <w:p w14:paraId="1E22EE07" w14:textId="77777777" w:rsidR="008B083D" w:rsidRPr="00DF7B85" w:rsidRDefault="008B083D" w:rsidP="008B083D">
      <w:pPr>
        <w:rPr>
          <w:szCs w:val="22"/>
        </w:rPr>
      </w:pPr>
    </w:p>
    <w:p w14:paraId="3D123AF7" w14:textId="77777777" w:rsidR="00382068" w:rsidRPr="00DF7B85" w:rsidRDefault="00992146" w:rsidP="00096B60">
      <w:pPr>
        <w:spacing w:line="240" w:lineRule="auto"/>
        <w:rPr>
          <w:szCs w:val="22"/>
          <w:u w:val="single"/>
        </w:rPr>
      </w:pPr>
      <w:r>
        <w:rPr>
          <w:szCs w:val="22"/>
          <w:u w:val="single"/>
        </w:rPr>
        <w:t>Coexisting conditions</w:t>
      </w:r>
    </w:p>
    <w:p w14:paraId="7F6CE6F3" w14:textId="77777777" w:rsidR="00096B60" w:rsidRPr="00DF7B85" w:rsidRDefault="00096B60" w:rsidP="00096B60">
      <w:pPr>
        <w:spacing w:line="240" w:lineRule="auto"/>
        <w:rPr>
          <w:szCs w:val="22"/>
        </w:rPr>
      </w:pPr>
    </w:p>
    <w:p w14:paraId="0FE4F496" w14:textId="77777777" w:rsidR="007B0A38" w:rsidRPr="00DF7B85" w:rsidRDefault="005041AE" w:rsidP="00096B60">
      <w:pPr>
        <w:spacing w:line="240" w:lineRule="auto"/>
        <w:rPr>
          <w:szCs w:val="22"/>
        </w:rPr>
      </w:pPr>
      <w:proofErr w:type="spellStart"/>
      <w:r w:rsidRPr="00DF7B85">
        <w:rPr>
          <w:szCs w:val="22"/>
        </w:rPr>
        <w:t>Trelegy</w:t>
      </w:r>
      <w:proofErr w:type="spellEnd"/>
      <w:r w:rsidR="007B0A38" w:rsidRPr="00DF7B85">
        <w:rPr>
          <w:szCs w:val="22"/>
        </w:rPr>
        <w:t xml:space="preserve"> </w:t>
      </w:r>
      <w:r w:rsidR="006522AD" w:rsidRPr="00DF7B85">
        <w:rPr>
          <w:szCs w:val="22"/>
        </w:rPr>
        <w:t xml:space="preserve">Ellipta </w:t>
      </w:r>
      <w:r w:rsidR="007B0A38" w:rsidRPr="00DF7B85">
        <w:rPr>
          <w:szCs w:val="22"/>
        </w:rPr>
        <w:t>should be used with caution in patients with convulsive disorders or thyrotoxicosis, and in patients who are unusually responsive to beta</w:t>
      </w:r>
      <w:r w:rsidR="007B0A38" w:rsidRPr="00DF7B85">
        <w:rPr>
          <w:szCs w:val="22"/>
          <w:vertAlign w:val="subscript"/>
        </w:rPr>
        <w:t>2</w:t>
      </w:r>
      <w:r w:rsidR="007B0A38" w:rsidRPr="00DF7B85">
        <w:rPr>
          <w:szCs w:val="22"/>
        </w:rPr>
        <w:t>-adrenergic agonists.</w:t>
      </w:r>
    </w:p>
    <w:p w14:paraId="5D87DF27" w14:textId="77777777" w:rsidR="008B7B60" w:rsidRPr="00DF7B85" w:rsidRDefault="008B7B60" w:rsidP="00096B60">
      <w:pPr>
        <w:spacing w:line="240" w:lineRule="auto"/>
        <w:rPr>
          <w:szCs w:val="22"/>
        </w:rPr>
      </w:pPr>
    </w:p>
    <w:p w14:paraId="4088D201" w14:textId="77777777" w:rsidR="008B7B60" w:rsidRPr="00DF7B85" w:rsidRDefault="005041AE" w:rsidP="00096B60">
      <w:pPr>
        <w:spacing w:line="240" w:lineRule="auto"/>
        <w:rPr>
          <w:szCs w:val="22"/>
        </w:rPr>
      </w:pPr>
      <w:proofErr w:type="spellStart"/>
      <w:r w:rsidRPr="00DF7B85">
        <w:rPr>
          <w:szCs w:val="22"/>
        </w:rPr>
        <w:t>Trelegy</w:t>
      </w:r>
      <w:proofErr w:type="spellEnd"/>
      <w:r w:rsidR="006522AD" w:rsidRPr="00DF7B85">
        <w:rPr>
          <w:szCs w:val="22"/>
        </w:rPr>
        <w:t xml:space="preserve"> Ellipta </w:t>
      </w:r>
      <w:r w:rsidR="008B7B60" w:rsidRPr="00DF7B85">
        <w:rPr>
          <w:szCs w:val="22"/>
        </w:rPr>
        <w:t>should be administered with caution in patients with pulmonary tuberculosis or in patients with chronic or untr</w:t>
      </w:r>
      <w:r w:rsidR="00992146">
        <w:rPr>
          <w:szCs w:val="22"/>
        </w:rPr>
        <w:t>eated infections.</w:t>
      </w:r>
    </w:p>
    <w:p w14:paraId="5BED4D59" w14:textId="77777777" w:rsidR="006522AD" w:rsidRPr="00DF7B85" w:rsidRDefault="006522AD" w:rsidP="00096B60">
      <w:pPr>
        <w:spacing w:line="240" w:lineRule="auto"/>
        <w:rPr>
          <w:szCs w:val="22"/>
        </w:rPr>
      </w:pPr>
    </w:p>
    <w:p w14:paraId="39BD3922" w14:textId="77777777" w:rsidR="006522AD" w:rsidRPr="00DF7B85" w:rsidDel="006522AD" w:rsidRDefault="006522AD" w:rsidP="00096B60">
      <w:pPr>
        <w:keepNext/>
        <w:spacing w:line="240" w:lineRule="auto"/>
        <w:rPr>
          <w:szCs w:val="22"/>
          <w:u w:val="single"/>
        </w:rPr>
      </w:pPr>
      <w:r w:rsidRPr="00DF7B85" w:rsidDel="006522AD">
        <w:rPr>
          <w:szCs w:val="22"/>
          <w:u w:val="single"/>
        </w:rPr>
        <w:t>Anti</w:t>
      </w:r>
      <w:r w:rsidR="001908A9">
        <w:rPr>
          <w:szCs w:val="22"/>
          <w:u w:val="single"/>
        </w:rPr>
        <w:t>cholinergic</w:t>
      </w:r>
      <w:r w:rsidR="00992146">
        <w:rPr>
          <w:szCs w:val="22"/>
          <w:u w:val="single"/>
        </w:rPr>
        <w:t xml:space="preserve"> activity</w:t>
      </w:r>
    </w:p>
    <w:p w14:paraId="2B45931D" w14:textId="77777777" w:rsidR="00096B60" w:rsidRPr="00DF7B85" w:rsidRDefault="00096B60" w:rsidP="00096B60">
      <w:pPr>
        <w:keepNext/>
        <w:spacing w:line="240" w:lineRule="auto"/>
        <w:rPr>
          <w:szCs w:val="22"/>
        </w:rPr>
      </w:pPr>
    </w:p>
    <w:p w14:paraId="27297722" w14:textId="087FDDB2" w:rsidR="006522AD" w:rsidRDefault="005041AE" w:rsidP="00096B60">
      <w:pPr>
        <w:keepNext/>
        <w:spacing w:line="240" w:lineRule="auto"/>
        <w:rPr>
          <w:szCs w:val="22"/>
        </w:rPr>
      </w:pPr>
      <w:proofErr w:type="spellStart"/>
      <w:r w:rsidRPr="00DF7B85">
        <w:rPr>
          <w:szCs w:val="22"/>
        </w:rPr>
        <w:t>Trelegy</w:t>
      </w:r>
      <w:proofErr w:type="spellEnd"/>
      <w:r w:rsidR="0053740B" w:rsidRPr="00DF7B85">
        <w:rPr>
          <w:szCs w:val="22"/>
        </w:rPr>
        <w:t xml:space="preserve"> </w:t>
      </w:r>
      <w:r w:rsidR="006522AD" w:rsidRPr="00DF7B85" w:rsidDel="006522AD">
        <w:rPr>
          <w:szCs w:val="22"/>
        </w:rPr>
        <w:t xml:space="preserve">Ellipta should be used with caution in patients with </w:t>
      </w:r>
      <w:r w:rsidR="009C790A">
        <w:rPr>
          <w:szCs w:val="22"/>
        </w:rPr>
        <w:t>narrow-angle glaucoma</w:t>
      </w:r>
      <w:r w:rsidR="001908A9" w:rsidRPr="001908A9">
        <w:rPr>
          <w:szCs w:val="22"/>
        </w:rPr>
        <w:t xml:space="preserve">. Patients should be informed about the signs and symptoms of acute narrow-angle glaucoma and should be informed to stop using </w:t>
      </w:r>
      <w:proofErr w:type="spellStart"/>
      <w:r w:rsidR="001908A9" w:rsidRPr="001908A9">
        <w:rPr>
          <w:szCs w:val="22"/>
        </w:rPr>
        <w:t>Trelegy</w:t>
      </w:r>
      <w:proofErr w:type="spellEnd"/>
      <w:r w:rsidR="001908A9" w:rsidRPr="001908A9">
        <w:rPr>
          <w:szCs w:val="22"/>
        </w:rPr>
        <w:t xml:space="preserve"> Ellipta and to contact their doctor immediately should any of </w:t>
      </w:r>
      <w:r w:rsidR="001908A9">
        <w:rPr>
          <w:szCs w:val="22"/>
        </w:rPr>
        <w:t>these signs or symptoms develop</w:t>
      </w:r>
      <w:r w:rsidR="006522AD" w:rsidRPr="00DF7B85" w:rsidDel="006522AD">
        <w:rPr>
          <w:szCs w:val="22"/>
        </w:rPr>
        <w:t>.</w:t>
      </w:r>
    </w:p>
    <w:p w14:paraId="5D98A830" w14:textId="77777777" w:rsidR="00D85B85" w:rsidRDefault="00D85B85" w:rsidP="00096B60">
      <w:pPr>
        <w:keepNext/>
        <w:spacing w:line="240" w:lineRule="auto"/>
        <w:rPr>
          <w:szCs w:val="22"/>
        </w:rPr>
      </w:pPr>
    </w:p>
    <w:p w14:paraId="782F6B0F" w14:textId="463B3A48" w:rsidR="00D85B85" w:rsidRPr="00DF7B85" w:rsidDel="006522AD" w:rsidRDefault="00CE694F" w:rsidP="00096B60">
      <w:pPr>
        <w:keepNext/>
        <w:spacing w:line="240" w:lineRule="auto"/>
        <w:rPr>
          <w:szCs w:val="22"/>
        </w:rPr>
      </w:pPr>
      <w:r>
        <w:rPr>
          <w:szCs w:val="22"/>
        </w:rPr>
        <w:t xml:space="preserve">Caution should be advised when prescribing </w:t>
      </w:r>
      <w:proofErr w:type="spellStart"/>
      <w:r w:rsidR="00C777A3">
        <w:rPr>
          <w:szCs w:val="22"/>
        </w:rPr>
        <w:t>Trelegy</w:t>
      </w:r>
      <w:proofErr w:type="spellEnd"/>
      <w:r w:rsidR="00C777A3">
        <w:rPr>
          <w:szCs w:val="22"/>
        </w:rPr>
        <w:t xml:space="preserve"> Ellipta</w:t>
      </w:r>
      <w:r>
        <w:rPr>
          <w:szCs w:val="22"/>
        </w:rPr>
        <w:t xml:space="preserve"> in patients with urinary retention or risk factors for urinary retention, e.g. benign prostatic hypertrophy. Cases of acute urinary retention have been observed in the post-marketing setting (see section 4.8).</w:t>
      </w:r>
    </w:p>
    <w:p w14:paraId="7CCC24A5" w14:textId="77777777" w:rsidR="0008310E" w:rsidRPr="00DF7B85" w:rsidRDefault="0008310E" w:rsidP="00096B60">
      <w:pPr>
        <w:spacing w:line="240" w:lineRule="auto"/>
        <w:rPr>
          <w:szCs w:val="22"/>
        </w:rPr>
      </w:pPr>
    </w:p>
    <w:p w14:paraId="3EA6D137" w14:textId="77777777" w:rsidR="00676E90" w:rsidRPr="00DF7B85" w:rsidRDefault="00676E90" w:rsidP="00096B60">
      <w:pPr>
        <w:spacing w:line="240" w:lineRule="auto"/>
        <w:rPr>
          <w:iCs/>
          <w:szCs w:val="22"/>
        </w:rPr>
      </w:pPr>
      <w:r w:rsidRPr="00DF7B85">
        <w:rPr>
          <w:iCs/>
          <w:szCs w:val="22"/>
          <w:u w:val="single"/>
        </w:rPr>
        <w:t>Pneumonia in patients with COPD</w:t>
      </w:r>
    </w:p>
    <w:p w14:paraId="20B50DD0" w14:textId="77777777" w:rsidR="00096B60" w:rsidRPr="00DF7B85" w:rsidRDefault="00096B60" w:rsidP="00096B60">
      <w:pPr>
        <w:spacing w:line="240" w:lineRule="auto"/>
        <w:rPr>
          <w:iCs/>
          <w:szCs w:val="22"/>
        </w:rPr>
      </w:pPr>
    </w:p>
    <w:p w14:paraId="5CDFAE71" w14:textId="44FC9ECF" w:rsidR="00466033" w:rsidRPr="00DF7B85" w:rsidRDefault="00466033" w:rsidP="00096B60">
      <w:pPr>
        <w:spacing w:line="240" w:lineRule="auto"/>
        <w:rPr>
          <w:iCs/>
          <w:szCs w:val="22"/>
        </w:rPr>
      </w:pPr>
      <w:r w:rsidRPr="00DF7B85">
        <w:rPr>
          <w:iCs/>
          <w:szCs w:val="22"/>
        </w:rPr>
        <w:t>An increase in the incidence of pneumonia, including pneumonia requiring hospitalisation, has been observed in patients with COPD receiving inhaled corticosteroids.</w:t>
      </w:r>
      <w:r w:rsidR="00E00212">
        <w:rPr>
          <w:iCs/>
          <w:szCs w:val="22"/>
        </w:rPr>
        <w:t xml:space="preserve"> </w:t>
      </w:r>
      <w:r w:rsidRPr="00DF7B85">
        <w:rPr>
          <w:iCs/>
          <w:szCs w:val="22"/>
        </w:rPr>
        <w:t xml:space="preserve">There is some evidence of an increased risk of pneumonia with increasing steroid </w:t>
      </w:r>
      <w:proofErr w:type="gramStart"/>
      <w:r w:rsidRPr="00DF7B85">
        <w:rPr>
          <w:iCs/>
          <w:szCs w:val="22"/>
        </w:rPr>
        <w:t>dose</w:t>
      </w:r>
      <w:proofErr w:type="gramEnd"/>
      <w:r w:rsidRPr="00DF7B85">
        <w:rPr>
          <w:iCs/>
          <w:szCs w:val="22"/>
        </w:rPr>
        <w:t xml:space="preserve"> but this has not been demonstrated conclusively across all studies.</w:t>
      </w:r>
    </w:p>
    <w:p w14:paraId="0C3402A4" w14:textId="77777777" w:rsidR="00466033" w:rsidRPr="00DF7B85" w:rsidRDefault="00466033" w:rsidP="00096B60">
      <w:pPr>
        <w:spacing w:line="240" w:lineRule="auto"/>
        <w:rPr>
          <w:iCs/>
          <w:szCs w:val="22"/>
        </w:rPr>
      </w:pPr>
    </w:p>
    <w:p w14:paraId="4255FC09" w14:textId="77777777" w:rsidR="00466033" w:rsidRPr="00DF7B85" w:rsidRDefault="00466033" w:rsidP="00096B60">
      <w:pPr>
        <w:spacing w:line="240" w:lineRule="auto"/>
        <w:rPr>
          <w:iCs/>
          <w:szCs w:val="22"/>
        </w:rPr>
      </w:pPr>
      <w:r w:rsidRPr="00DF7B85">
        <w:rPr>
          <w:iCs/>
          <w:szCs w:val="22"/>
        </w:rPr>
        <w:t>There is no conclusive clinical evidence for intra-class differences in the magnitude of the pneumonia risk among inhaled corticosteroid products.</w:t>
      </w:r>
    </w:p>
    <w:p w14:paraId="77B2B06B" w14:textId="77777777" w:rsidR="00466033" w:rsidRPr="00DF7B85" w:rsidRDefault="00466033" w:rsidP="00096B60">
      <w:pPr>
        <w:spacing w:line="240" w:lineRule="auto"/>
        <w:rPr>
          <w:iCs/>
          <w:szCs w:val="22"/>
        </w:rPr>
      </w:pPr>
    </w:p>
    <w:p w14:paraId="1D270032" w14:textId="77777777" w:rsidR="00466033" w:rsidRDefault="00466033" w:rsidP="00096B60">
      <w:pPr>
        <w:spacing w:line="240" w:lineRule="auto"/>
        <w:rPr>
          <w:iCs/>
          <w:szCs w:val="22"/>
        </w:rPr>
      </w:pPr>
      <w:r w:rsidRPr="00DF7B85">
        <w:rPr>
          <w:iCs/>
          <w:szCs w:val="22"/>
        </w:rPr>
        <w:t xml:space="preserve">Physicians should remain vigilant for the possible development of pneumonia in patients with COPD as the clinical features of such infections overlap with the </w:t>
      </w:r>
      <w:r w:rsidR="00992146">
        <w:rPr>
          <w:iCs/>
          <w:szCs w:val="22"/>
        </w:rPr>
        <w:t>symptoms of COPD exacerbations.</w:t>
      </w:r>
    </w:p>
    <w:p w14:paraId="7C3F336F" w14:textId="77777777" w:rsidR="0098144A" w:rsidRPr="00DF7B85" w:rsidRDefault="0098144A" w:rsidP="00096B60">
      <w:pPr>
        <w:spacing w:line="240" w:lineRule="auto"/>
        <w:rPr>
          <w:iCs/>
          <w:szCs w:val="22"/>
        </w:rPr>
      </w:pPr>
    </w:p>
    <w:p w14:paraId="1FA52F26" w14:textId="77777777" w:rsidR="00466033" w:rsidRPr="00DF7B85" w:rsidRDefault="00466033" w:rsidP="00096B60">
      <w:pPr>
        <w:spacing w:line="240" w:lineRule="auto"/>
        <w:rPr>
          <w:iCs/>
          <w:szCs w:val="22"/>
        </w:rPr>
      </w:pPr>
      <w:r w:rsidRPr="00DF7B85">
        <w:rPr>
          <w:iCs/>
          <w:szCs w:val="22"/>
        </w:rPr>
        <w:t>Risk factors for pneumonia in patients with COPD include current smoking, older age, low body mass index (BMI) and severe COPD.</w:t>
      </w:r>
    </w:p>
    <w:p w14:paraId="1F0E882B" w14:textId="77777777" w:rsidR="006522AD" w:rsidRPr="00DF7B85" w:rsidRDefault="006522AD" w:rsidP="00096B60">
      <w:pPr>
        <w:spacing w:line="240" w:lineRule="auto"/>
        <w:rPr>
          <w:iCs/>
          <w:szCs w:val="22"/>
        </w:rPr>
      </w:pPr>
    </w:p>
    <w:p w14:paraId="0B8A986A" w14:textId="77777777" w:rsidR="00382068" w:rsidRPr="00DF7B85" w:rsidRDefault="006522AD" w:rsidP="00096B60">
      <w:pPr>
        <w:spacing w:line="240" w:lineRule="auto"/>
        <w:rPr>
          <w:szCs w:val="22"/>
          <w:u w:val="single"/>
        </w:rPr>
      </w:pPr>
      <w:r w:rsidRPr="00DF7B85" w:rsidDel="006522AD">
        <w:rPr>
          <w:szCs w:val="22"/>
          <w:u w:val="single"/>
        </w:rPr>
        <w:t>Hypokalaemia</w:t>
      </w:r>
    </w:p>
    <w:p w14:paraId="5F05D639" w14:textId="77777777" w:rsidR="00096B60" w:rsidRPr="00DF7B85" w:rsidRDefault="00096B60" w:rsidP="00096B60">
      <w:pPr>
        <w:spacing w:line="240" w:lineRule="auto"/>
        <w:rPr>
          <w:szCs w:val="22"/>
        </w:rPr>
      </w:pPr>
    </w:p>
    <w:p w14:paraId="7DF83FFD" w14:textId="5B25B23A" w:rsidR="006522AD" w:rsidRPr="00DF7B85" w:rsidDel="006522AD" w:rsidRDefault="006522AD" w:rsidP="00096B60">
      <w:pPr>
        <w:spacing w:line="240" w:lineRule="auto"/>
        <w:rPr>
          <w:szCs w:val="22"/>
        </w:rPr>
      </w:pPr>
      <w:r w:rsidRPr="00DF7B85" w:rsidDel="006522AD">
        <w:rPr>
          <w:szCs w:val="22"/>
        </w:rPr>
        <w:t>Beta</w:t>
      </w:r>
      <w:r w:rsidRPr="00DF7B85" w:rsidDel="006522AD">
        <w:rPr>
          <w:szCs w:val="22"/>
          <w:vertAlign w:val="subscript"/>
        </w:rPr>
        <w:t>2</w:t>
      </w:r>
      <w:r w:rsidRPr="00DF7B85" w:rsidDel="006522AD">
        <w:rPr>
          <w:szCs w:val="22"/>
        </w:rPr>
        <w:t>-adrenergic agonists may produce significant hypokalaemia in some patients, which has the potential to produce a</w:t>
      </w:r>
      <w:r w:rsidR="00420D78">
        <w:rPr>
          <w:szCs w:val="22"/>
        </w:rPr>
        <w:t xml:space="preserve">dverse cardiovascular effects. </w:t>
      </w:r>
      <w:r w:rsidRPr="00DF7B85" w:rsidDel="006522AD">
        <w:rPr>
          <w:szCs w:val="22"/>
        </w:rPr>
        <w:t>The decrease in serum potassium is usually transient,</w:t>
      </w:r>
      <w:r w:rsidR="00992146">
        <w:rPr>
          <w:szCs w:val="22"/>
        </w:rPr>
        <w:t xml:space="preserve"> not requiring supplementation.</w:t>
      </w:r>
    </w:p>
    <w:p w14:paraId="37BBD3B5" w14:textId="77777777" w:rsidR="006522AD" w:rsidRPr="00DF7B85" w:rsidDel="006522AD" w:rsidRDefault="006522AD" w:rsidP="00096B60">
      <w:pPr>
        <w:spacing w:line="240" w:lineRule="auto"/>
        <w:rPr>
          <w:szCs w:val="22"/>
          <w:u w:val="single"/>
        </w:rPr>
      </w:pPr>
    </w:p>
    <w:p w14:paraId="3BB597E7" w14:textId="10A9AD78" w:rsidR="006522AD" w:rsidRPr="00DF7B85" w:rsidDel="006522AD" w:rsidRDefault="006522AD" w:rsidP="00096B60">
      <w:pPr>
        <w:spacing w:line="240" w:lineRule="auto"/>
        <w:rPr>
          <w:szCs w:val="22"/>
        </w:rPr>
      </w:pPr>
      <w:r w:rsidRPr="00DF7B85" w:rsidDel="006522AD">
        <w:rPr>
          <w:szCs w:val="22"/>
        </w:rPr>
        <w:t xml:space="preserve">No clinically relevant effects of hypokalaemia were observed in clinical studies with </w:t>
      </w:r>
      <w:proofErr w:type="spellStart"/>
      <w:r w:rsidR="00A0079A">
        <w:rPr>
          <w:szCs w:val="22"/>
        </w:rPr>
        <w:t>Trelegy</w:t>
      </w:r>
      <w:proofErr w:type="spellEnd"/>
      <w:r w:rsidR="00A0079A">
        <w:rPr>
          <w:szCs w:val="22"/>
        </w:rPr>
        <w:t xml:space="preserve"> Ellipta </w:t>
      </w:r>
      <w:r w:rsidRPr="00DF7B85" w:rsidDel="006522AD">
        <w:rPr>
          <w:szCs w:val="22"/>
        </w:rPr>
        <w:t>at th</w:t>
      </w:r>
      <w:r w:rsidR="00420D78">
        <w:rPr>
          <w:szCs w:val="22"/>
        </w:rPr>
        <w:t>e recommended therapeutic dose.</w:t>
      </w:r>
      <w:r w:rsidRPr="00DF7B85" w:rsidDel="006522AD">
        <w:rPr>
          <w:szCs w:val="22"/>
        </w:rPr>
        <w:t xml:space="preserve"> Caution should be exercised when </w:t>
      </w:r>
      <w:proofErr w:type="spellStart"/>
      <w:r w:rsidR="005041AE" w:rsidRPr="00DF7B85">
        <w:rPr>
          <w:szCs w:val="22"/>
        </w:rPr>
        <w:t>Trelegy</w:t>
      </w:r>
      <w:proofErr w:type="spellEnd"/>
      <w:r w:rsidR="005041AE" w:rsidRPr="00DF7B85">
        <w:rPr>
          <w:szCs w:val="22"/>
        </w:rPr>
        <w:t xml:space="preserve"> </w:t>
      </w:r>
      <w:r w:rsidRPr="00DF7B85" w:rsidDel="006522AD">
        <w:rPr>
          <w:szCs w:val="22"/>
        </w:rPr>
        <w:t>Ellipta is used with other medicinal products that also have the potential to cause hypokalaemia (see section 4.5).</w:t>
      </w:r>
    </w:p>
    <w:p w14:paraId="409147E5" w14:textId="77777777" w:rsidR="006522AD" w:rsidRPr="00DF7B85" w:rsidDel="006522AD" w:rsidRDefault="006522AD" w:rsidP="00096B60">
      <w:pPr>
        <w:spacing w:line="240" w:lineRule="auto"/>
        <w:rPr>
          <w:szCs w:val="22"/>
        </w:rPr>
      </w:pPr>
    </w:p>
    <w:p w14:paraId="207FE0E7" w14:textId="77777777" w:rsidR="00382068" w:rsidRPr="00DF7B85" w:rsidRDefault="006522AD" w:rsidP="00832308">
      <w:pPr>
        <w:keepNext/>
        <w:spacing w:line="240" w:lineRule="auto"/>
        <w:rPr>
          <w:szCs w:val="22"/>
          <w:u w:val="single"/>
        </w:rPr>
      </w:pPr>
      <w:r w:rsidRPr="00DF7B85" w:rsidDel="006522AD">
        <w:rPr>
          <w:szCs w:val="22"/>
          <w:u w:val="single"/>
        </w:rPr>
        <w:t>Hyperglycaemia</w:t>
      </w:r>
    </w:p>
    <w:p w14:paraId="64E3C70C" w14:textId="77777777" w:rsidR="00096B60" w:rsidRPr="00DF7B85" w:rsidRDefault="00096B60" w:rsidP="00832308">
      <w:pPr>
        <w:keepNext/>
        <w:spacing w:line="240" w:lineRule="auto"/>
        <w:rPr>
          <w:szCs w:val="22"/>
        </w:rPr>
      </w:pPr>
    </w:p>
    <w:p w14:paraId="1157FBFE" w14:textId="10C7D0FD" w:rsidR="006522AD" w:rsidRPr="00DF7B85" w:rsidDel="006522AD" w:rsidRDefault="006522AD" w:rsidP="00096B60">
      <w:pPr>
        <w:spacing w:line="240" w:lineRule="auto"/>
        <w:rPr>
          <w:szCs w:val="22"/>
        </w:rPr>
      </w:pPr>
      <w:r w:rsidRPr="00DF7B85" w:rsidDel="006522AD">
        <w:rPr>
          <w:szCs w:val="22"/>
        </w:rPr>
        <w:t>Beta</w:t>
      </w:r>
      <w:r w:rsidRPr="00DF7B85" w:rsidDel="006522AD">
        <w:rPr>
          <w:szCs w:val="22"/>
          <w:vertAlign w:val="subscript"/>
        </w:rPr>
        <w:t>2</w:t>
      </w:r>
      <w:r w:rsidRPr="00DF7B85" w:rsidDel="006522AD">
        <w:rPr>
          <w:szCs w:val="22"/>
        </w:rPr>
        <w:t>-adrenergic agonists may produce transient hyperglycaemia in some patients.</w:t>
      </w:r>
      <w:r w:rsidRPr="00DF7B85" w:rsidDel="006522AD">
        <w:rPr>
          <w:iCs/>
          <w:szCs w:val="22"/>
        </w:rPr>
        <w:t xml:space="preserve"> No clinically relevant effects on plasma glucose were observed in clinical studies with </w:t>
      </w:r>
      <w:r w:rsidR="00C47FA7" w:rsidRPr="00DF7B85" w:rsidDel="006522AD">
        <w:rPr>
          <w:iCs/>
          <w:szCs w:val="22"/>
        </w:rPr>
        <w:t>fluticasone furoate/</w:t>
      </w:r>
      <w:r w:rsidR="00C47FA7" w:rsidRPr="00DF7B85">
        <w:rPr>
          <w:iCs/>
          <w:szCs w:val="22"/>
        </w:rPr>
        <w:t>umeclidinium/</w:t>
      </w:r>
      <w:r w:rsidR="00C47FA7" w:rsidRPr="00DF7B85" w:rsidDel="006522AD">
        <w:rPr>
          <w:iCs/>
          <w:szCs w:val="22"/>
        </w:rPr>
        <w:t>vilanterol</w:t>
      </w:r>
      <w:r w:rsidR="00C47FA7">
        <w:rPr>
          <w:iCs/>
          <w:szCs w:val="22"/>
        </w:rPr>
        <w:t xml:space="preserve"> </w:t>
      </w:r>
      <w:r w:rsidRPr="00DF7B85" w:rsidDel="006522AD">
        <w:rPr>
          <w:szCs w:val="22"/>
        </w:rPr>
        <w:t>at the</w:t>
      </w:r>
      <w:r w:rsidR="00420D78">
        <w:rPr>
          <w:szCs w:val="22"/>
        </w:rPr>
        <w:t xml:space="preserve"> recommended therapeutic dose. </w:t>
      </w:r>
      <w:r w:rsidR="00E629E0">
        <w:rPr>
          <w:iCs/>
          <w:szCs w:val="22"/>
        </w:rPr>
        <w:t>T</w:t>
      </w:r>
      <w:r w:rsidRPr="00DF7B85" w:rsidDel="006522AD">
        <w:rPr>
          <w:iCs/>
          <w:szCs w:val="22"/>
        </w:rPr>
        <w:t>here have been reports of increases in blood glucose levels in diabetic patients treated with fluticasone furoate/</w:t>
      </w:r>
      <w:r w:rsidR="00E75634" w:rsidRPr="00DF7B85">
        <w:rPr>
          <w:iCs/>
          <w:szCs w:val="22"/>
        </w:rPr>
        <w:t>umeclidinium/</w:t>
      </w:r>
      <w:r w:rsidRPr="00DF7B85" w:rsidDel="006522AD">
        <w:rPr>
          <w:iCs/>
          <w:szCs w:val="22"/>
        </w:rPr>
        <w:t xml:space="preserve">vilanterol and this should be considered when prescribing to patients with </w:t>
      </w:r>
      <w:r w:rsidR="00420D78">
        <w:rPr>
          <w:iCs/>
          <w:szCs w:val="22"/>
        </w:rPr>
        <w:t>a history of diabetes mellitus</w:t>
      </w:r>
      <w:r w:rsidR="005B2C8D">
        <w:rPr>
          <w:iCs/>
          <w:szCs w:val="22"/>
        </w:rPr>
        <w:t xml:space="preserve"> (see section 4.8)</w:t>
      </w:r>
      <w:r w:rsidR="00420D78">
        <w:rPr>
          <w:iCs/>
          <w:szCs w:val="22"/>
        </w:rPr>
        <w:t>.</w:t>
      </w:r>
      <w:r w:rsidRPr="00DF7B85" w:rsidDel="006522AD">
        <w:rPr>
          <w:iCs/>
          <w:szCs w:val="22"/>
        </w:rPr>
        <w:t xml:space="preserve"> </w:t>
      </w:r>
      <w:r w:rsidRPr="00DF7B85" w:rsidDel="006522AD">
        <w:rPr>
          <w:szCs w:val="22"/>
        </w:rPr>
        <w:t xml:space="preserve">Upon initiation of treatment with </w:t>
      </w:r>
      <w:proofErr w:type="spellStart"/>
      <w:r w:rsidR="005041AE" w:rsidRPr="00DF7B85">
        <w:rPr>
          <w:szCs w:val="22"/>
        </w:rPr>
        <w:t>Trelegy</w:t>
      </w:r>
      <w:proofErr w:type="spellEnd"/>
      <w:r w:rsidRPr="00DF7B85" w:rsidDel="006522AD">
        <w:rPr>
          <w:szCs w:val="22"/>
        </w:rPr>
        <w:t xml:space="preserve"> Ellipta, plasma glucose should be monitored more closely in diabetic patients.</w:t>
      </w:r>
    </w:p>
    <w:p w14:paraId="776AF093" w14:textId="77777777" w:rsidR="00676E90" w:rsidRPr="00DF7B85" w:rsidRDefault="00676E90" w:rsidP="00096B60">
      <w:pPr>
        <w:spacing w:line="240" w:lineRule="auto"/>
        <w:rPr>
          <w:szCs w:val="22"/>
        </w:rPr>
      </w:pPr>
    </w:p>
    <w:p w14:paraId="5C9C252C" w14:textId="77777777" w:rsidR="005A32C7" w:rsidRPr="00DF7B85" w:rsidRDefault="005A32C7" w:rsidP="00096B60">
      <w:pPr>
        <w:spacing w:line="240" w:lineRule="auto"/>
        <w:rPr>
          <w:szCs w:val="22"/>
          <w:u w:val="single"/>
          <w:lang w:eastAsia="en-GB"/>
        </w:rPr>
      </w:pPr>
      <w:r w:rsidRPr="00DF7B85">
        <w:rPr>
          <w:szCs w:val="22"/>
          <w:u w:val="single"/>
        </w:rPr>
        <w:t>Excipients</w:t>
      </w:r>
    </w:p>
    <w:p w14:paraId="6D4AE6DE" w14:textId="77777777" w:rsidR="00096B60" w:rsidRPr="00DF7B85" w:rsidRDefault="00096B60" w:rsidP="00096B60">
      <w:pPr>
        <w:spacing w:line="240" w:lineRule="auto"/>
        <w:rPr>
          <w:rFonts w:eastAsia="SimSun"/>
          <w:szCs w:val="22"/>
          <w:lang w:eastAsia="en-GB"/>
        </w:rPr>
      </w:pPr>
    </w:p>
    <w:p w14:paraId="6D87C357" w14:textId="157BDD3C" w:rsidR="005A32C7" w:rsidRPr="00DF7B85" w:rsidRDefault="007B54D9" w:rsidP="00096B60">
      <w:pPr>
        <w:spacing w:line="240" w:lineRule="auto"/>
        <w:rPr>
          <w:szCs w:val="22"/>
        </w:rPr>
      </w:pPr>
      <w:r w:rsidRPr="00DF7B85">
        <w:rPr>
          <w:rFonts w:eastAsia="SimSun"/>
          <w:szCs w:val="22"/>
          <w:lang w:eastAsia="en-GB"/>
        </w:rPr>
        <w:lastRenderedPageBreak/>
        <w:t>This medi</w:t>
      </w:r>
      <w:r w:rsidR="00420D78">
        <w:rPr>
          <w:rFonts w:eastAsia="SimSun"/>
          <w:szCs w:val="22"/>
          <w:lang w:eastAsia="en-GB"/>
        </w:rPr>
        <w:t>cinal product contains lactose.</w:t>
      </w:r>
      <w:r w:rsidR="0008310E" w:rsidRPr="00DF7B85">
        <w:rPr>
          <w:rFonts w:eastAsia="SimSun"/>
          <w:szCs w:val="22"/>
          <w:lang w:eastAsia="en-GB"/>
        </w:rPr>
        <w:t xml:space="preserve"> </w:t>
      </w:r>
      <w:r w:rsidR="005A32C7" w:rsidRPr="00DF7B85">
        <w:rPr>
          <w:rFonts w:eastAsia="SimSun"/>
          <w:szCs w:val="22"/>
          <w:lang w:eastAsia="en-GB"/>
        </w:rPr>
        <w:t xml:space="preserve">Patients with rare hereditary problems of galactose intolerance, </w:t>
      </w:r>
      <w:r w:rsidR="00C46B29">
        <w:rPr>
          <w:rFonts w:eastAsia="SimSun"/>
          <w:szCs w:val="22"/>
          <w:lang w:eastAsia="en-GB"/>
        </w:rPr>
        <w:t>total</w:t>
      </w:r>
      <w:r w:rsidR="005A32C7" w:rsidRPr="00DF7B85">
        <w:rPr>
          <w:rFonts w:eastAsia="SimSun"/>
          <w:szCs w:val="22"/>
          <w:lang w:eastAsia="en-GB"/>
        </w:rPr>
        <w:t xml:space="preserve"> lactase deficiency or glucose-galactose malabsorption should not </w:t>
      </w:r>
      <w:r w:rsidR="00C46B29">
        <w:rPr>
          <w:rFonts w:eastAsia="SimSun"/>
          <w:szCs w:val="22"/>
          <w:lang w:eastAsia="en-GB"/>
        </w:rPr>
        <w:t>use</w:t>
      </w:r>
      <w:r w:rsidR="005A32C7" w:rsidRPr="00DF7B85">
        <w:rPr>
          <w:rFonts w:eastAsia="SimSun"/>
          <w:szCs w:val="22"/>
          <w:lang w:eastAsia="en-GB"/>
        </w:rPr>
        <w:t xml:space="preserve"> this medicinal product.</w:t>
      </w:r>
    </w:p>
    <w:p w14:paraId="0C5DC1A4" w14:textId="77777777" w:rsidR="0008310E" w:rsidRPr="00DF7B85" w:rsidRDefault="0008310E" w:rsidP="00096B60">
      <w:pPr>
        <w:spacing w:line="240" w:lineRule="auto"/>
        <w:rPr>
          <w:szCs w:val="22"/>
        </w:rPr>
      </w:pPr>
    </w:p>
    <w:p w14:paraId="03DA6CC0" w14:textId="61ECB98B" w:rsidR="00812D16" w:rsidRPr="00DF7B85" w:rsidRDefault="00812D16" w:rsidP="00096B60">
      <w:pPr>
        <w:keepNext/>
        <w:suppressLineNumbers/>
        <w:spacing w:line="240" w:lineRule="auto"/>
        <w:ind w:left="567" w:hanging="567"/>
        <w:outlineLvl w:val="0"/>
        <w:rPr>
          <w:szCs w:val="22"/>
        </w:rPr>
      </w:pPr>
      <w:r w:rsidRPr="00DF7B85">
        <w:rPr>
          <w:b/>
          <w:szCs w:val="22"/>
        </w:rPr>
        <w:t>4.5</w:t>
      </w:r>
      <w:r w:rsidRPr="00DF7B85">
        <w:rPr>
          <w:b/>
          <w:szCs w:val="22"/>
        </w:rPr>
        <w:tab/>
        <w:t>Interaction with other medicinal products and other forms of interaction</w:t>
      </w:r>
      <w:r w:rsidR="003E6DC7">
        <w:rPr>
          <w:b/>
          <w:szCs w:val="22"/>
        </w:rPr>
        <w:fldChar w:fldCharType="begin"/>
      </w:r>
      <w:r w:rsidR="003E6DC7">
        <w:rPr>
          <w:b/>
          <w:szCs w:val="22"/>
        </w:rPr>
        <w:instrText xml:space="preserve"> DOCVARIABLE vault_nd_99921bdd-129f-4452-9bb9-bb4e5fa77bd2 \* MERGEFORMAT </w:instrText>
      </w:r>
      <w:r w:rsidR="003E6DC7">
        <w:rPr>
          <w:b/>
          <w:szCs w:val="22"/>
        </w:rPr>
        <w:fldChar w:fldCharType="separate"/>
      </w:r>
      <w:r w:rsidR="003E6DC7">
        <w:rPr>
          <w:b/>
          <w:szCs w:val="22"/>
        </w:rPr>
        <w:t xml:space="preserve"> </w:t>
      </w:r>
      <w:r w:rsidR="003E6DC7">
        <w:rPr>
          <w:b/>
          <w:szCs w:val="22"/>
        </w:rPr>
        <w:fldChar w:fldCharType="end"/>
      </w:r>
    </w:p>
    <w:p w14:paraId="6D8AAFC1" w14:textId="77777777" w:rsidR="00812D16" w:rsidRPr="00DF7B85" w:rsidRDefault="00812D16" w:rsidP="00096B60">
      <w:pPr>
        <w:keepNext/>
        <w:suppressLineNumbers/>
        <w:spacing w:line="240" w:lineRule="auto"/>
        <w:rPr>
          <w:szCs w:val="22"/>
        </w:rPr>
      </w:pPr>
    </w:p>
    <w:p w14:paraId="7C856D2E" w14:textId="77777777" w:rsidR="009C28DB" w:rsidRPr="00DF7B85" w:rsidRDefault="009C28DB" w:rsidP="00096B60">
      <w:pPr>
        <w:keepNext/>
        <w:suppressLineNumbers/>
        <w:spacing w:line="240" w:lineRule="auto"/>
        <w:rPr>
          <w:szCs w:val="22"/>
        </w:rPr>
      </w:pPr>
      <w:r w:rsidRPr="00DF7B85">
        <w:rPr>
          <w:szCs w:val="22"/>
        </w:rPr>
        <w:t>Clinically significant drug interactions mediated by</w:t>
      </w:r>
      <w:r w:rsidR="006522AD" w:rsidRPr="00DF7B85">
        <w:rPr>
          <w:szCs w:val="22"/>
        </w:rPr>
        <w:t xml:space="preserve"> fluticasone furoate/umeclidinium/vilanterol</w:t>
      </w:r>
      <w:r w:rsidR="000C2C79" w:rsidRPr="00DF7B85">
        <w:rPr>
          <w:szCs w:val="22"/>
        </w:rPr>
        <w:t xml:space="preserve"> </w:t>
      </w:r>
      <w:r w:rsidRPr="00DF7B85">
        <w:rPr>
          <w:szCs w:val="22"/>
        </w:rPr>
        <w:t>at clinical doses are considered unlikely due to the low plasma concentrations achieved after inhaled dosing.</w:t>
      </w:r>
    </w:p>
    <w:p w14:paraId="25BA7779" w14:textId="77777777" w:rsidR="009C28DB" w:rsidRPr="00DF7B85" w:rsidRDefault="009C28DB" w:rsidP="00096B60">
      <w:pPr>
        <w:keepNext/>
        <w:suppressLineNumbers/>
        <w:spacing w:line="240" w:lineRule="auto"/>
        <w:rPr>
          <w:szCs w:val="22"/>
        </w:rPr>
      </w:pPr>
    </w:p>
    <w:p w14:paraId="7D8616E0" w14:textId="77777777" w:rsidR="00361090" w:rsidRPr="00DF7B85" w:rsidRDefault="006E38E7" w:rsidP="00096B60">
      <w:pPr>
        <w:keepNext/>
        <w:spacing w:line="240" w:lineRule="auto"/>
        <w:rPr>
          <w:szCs w:val="22"/>
          <w:u w:val="single"/>
        </w:rPr>
      </w:pPr>
      <w:r w:rsidRPr="00DF7B85">
        <w:rPr>
          <w:szCs w:val="22"/>
          <w:u w:val="single"/>
        </w:rPr>
        <w:t>Interaction with beta-blockers</w:t>
      </w:r>
    </w:p>
    <w:p w14:paraId="1C2878E0" w14:textId="77777777" w:rsidR="00096B60" w:rsidRPr="00DF7B85" w:rsidRDefault="00096B60" w:rsidP="00096B60">
      <w:pPr>
        <w:keepNext/>
        <w:spacing w:line="240" w:lineRule="auto"/>
        <w:rPr>
          <w:szCs w:val="22"/>
        </w:rPr>
      </w:pPr>
    </w:p>
    <w:p w14:paraId="57B1F99F" w14:textId="64835768" w:rsidR="00361090" w:rsidRPr="00DF7B85" w:rsidRDefault="006E38E7" w:rsidP="00096B60">
      <w:pPr>
        <w:keepNext/>
        <w:spacing w:line="240" w:lineRule="auto"/>
        <w:rPr>
          <w:szCs w:val="22"/>
        </w:rPr>
      </w:pPr>
      <w:r w:rsidRPr="00DF7B85">
        <w:rPr>
          <w:szCs w:val="22"/>
        </w:rPr>
        <w:t>Beta</w:t>
      </w:r>
      <w:r w:rsidRPr="00DF7B85">
        <w:rPr>
          <w:szCs w:val="22"/>
          <w:vertAlign w:val="subscript"/>
        </w:rPr>
        <w:t>2</w:t>
      </w:r>
      <w:r w:rsidRPr="00DF7B85">
        <w:rPr>
          <w:szCs w:val="22"/>
        </w:rPr>
        <w:t>-adrenergic blockers may weaken or antagonise the effect of beta</w:t>
      </w:r>
      <w:r w:rsidRPr="00DF7B85">
        <w:rPr>
          <w:szCs w:val="22"/>
          <w:vertAlign w:val="subscript"/>
        </w:rPr>
        <w:t>2</w:t>
      </w:r>
      <w:r w:rsidRPr="00DF7B85">
        <w:rPr>
          <w:szCs w:val="22"/>
        </w:rPr>
        <w:t>-adrenergic agonists</w:t>
      </w:r>
      <w:r w:rsidR="001034A7" w:rsidRPr="00DF7B85">
        <w:rPr>
          <w:szCs w:val="22"/>
        </w:rPr>
        <w:t>, such as vilanterol</w:t>
      </w:r>
      <w:r w:rsidRPr="00DF7B85">
        <w:rPr>
          <w:szCs w:val="22"/>
        </w:rPr>
        <w:t xml:space="preserve">. </w:t>
      </w:r>
      <w:r w:rsidR="001034A7" w:rsidRPr="00DF7B85">
        <w:rPr>
          <w:szCs w:val="22"/>
        </w:rPr>
        <w:t>If beta</w:t>
      </w:r>
      <w:r w:rsidR="00CB1781" w:rsidRPr="00DF7B85">
        <w:rPr>
          <w:b/>
          <w:szCs w:val="22"/>
        </w:rPr>
        <w:t>-</w:t>
      </w:r>
      <w:r w:rsidR="001034A7" w:rsidRPr="00DF7B85">
        <w:rPr>
          <w:szCs w:val="22"/>
        </w:rPr>
        <w:t xml:space="preserve">blockers are required, </w:t>
      </w:r>
      <w:proofErr w:type="spellStart"/>
      <w:r w:rsidR="00100F44" w:rsidRPr="00DF7B85">
        <w:rPr>
          <w:szCs w:val="22"/>
        </w:rPr>
        <w:t>c</w:t>
      </w:r>
      <w:r w:rsidR="001034A7" w:rsidRPr="00DF7B85">
        <w:rPr>
          <w:szCs w:val="22"/>
        </w:rPr>
        <w:t>ardioselective</w:t>
      </w:r>
      <w:proofErr w:type="spellEnd"/>
      <w:r w:rsidR="001034A7" w:rsidRPr="00DF7B85">
        <w:rPr>
          <w:szCs w:val="22"/>
        </w:rPr>
        <w:t xml:space="preserve"> beta-blockers should be considered, however, caution sh</w:t>
      </w:r>
      <w:r w:rsidR="00100F44" w:rsidRPr="00DF7B85">
        <w:rPr>
          <w:szCs w:val="22"/>
        </w:rPr>
        <w:t>o</w:t>
      </w:r>
      <w:r w:rsidR="001034A7" w:rsidRPr="00DF7B85">
        <w:rPr>
          <w:szCs w:val="22"/>
        </w:rPr>
        <w:t>uld be exercised during concurrent use of both non-selective and selective beta-blockers</w:t>
      </w:r>
      <w:r w:rsidR="00992146">
        <w:rPr>
          <w:szCs w:val="22"/>
        </w:rPr>
        <w:t>.</w:t>
      </w:r>
    </w:p>
    <w:p w14:paraId="61C23734" w14:textId="77777777" w:rsidR="00361090" w:rsidRPr="00DF7B85" w:rsidRDefault="00361090" w:rsidP="00096B60">
      <w:pPr>
        <w:spacing w:line="240" w:lineRule="auto"/>
        <w:rPr>
          <w:szCs w:val="22"/>
        </w:rPr>
      </w:pPr>
    </w:p>
    <w:p w14:paraId="72CCBC0D" w14:textId="77777777" w:rsidR="00361090" w:rsidRPr="00DF7B85" w:rsidRDefault="00B15F0A" w:rsidP="00096B60">
      <w:pPr>
        <w:spacing w:line="240" w:lineRule="auto"/>
        <w:rPr>
          <w:szCs w:val="22"/>
        </w:rPr>
      </w:pPr>
      <w:r w:rsidRPr="00DF7B85">
        <w:rPr>
          <w:rFonts w:eastAsia="SimSun"/>
          <w:szCs w:val="22"/>
          <w:u w:val="single"/>
          <w:lang w:eastAsia="en-GB"/>
        </w:rPr>
        <w:t>Interaction with CYP3A4 inhibitor</w:t>
      </w:r>
    </w:p>
    <w:p w14:paraId="335729B9" w14:textId="77777777" w:rsidR="00096B60" w:rsidRPr="00DF7B85" w:rsidRDefault="00096B60" w:rsidP="00ED25F0">
      <w:pPr>
        <w:rPr>
          <w:szCs w:val="22"/>
        </w:rPr>
      </w:pPr>
    </w:p>
    <w:p w14:paraId="31E8605F" w14:textId="77777777" w:rsidR="00F9578F" w:rsidRPr="00DF7B85" w:rsidRDefault="00F9578F" w:rsidP="00ED25F0">
      <w:pPr>
        <w:rPr>
          <w:szCs w:val="22"/>
        </w:rPr>
      </w:pPr>
      <w:r w:rsidRPr="00DF7B85">
        <w:rPr>
          <w:szCs w:val="22"/>
        </w:rPr>
        <w:t>Fluticasone furoate and v</w:t>
      </w:r>
      <w:r w:rsidR="00600B8F" w:rsidRPr="00DF7B85">
        <w:rPr>
          <w:szCs w:val="22"/>
        </w:rPr>
        <w:t xml:space="preserve">ilanterol </w:t>
      </w:r>
      <w:r w:rsidRPr="00DF7B85">
        <w:rPr>
          <w:szCs w:val="22"/>
        </w:rPr>
        <w:t xml:space="preserve">are rapidly cleared by extensive first pass metabolism mediated by enzyme </w:t>
      </w:r>
      <w:r w:rsidR="00992146">
        <w:rPr>
          <w:szCs w:val="22"/>
        </w:rPr>
        <w:t>CYP3A4.</w:t>
      </w:r>
    </w:p>
    <w:p w14:paraId="3AC5DEE6" w14:textId="77777777" w:rsidR="00F9578F" w:rsidRPr="00DF7B85" w:rsidRDefault="00F9578F" w:rsidP="00ED25F0">
      <w:pPr>
        <w:rPr>
          <w:szCs w:val="22"/>
        </w:rPr>
      </w:pPr>
    </w:p>
    <w:p w14:paraId="5404F4D8" w14:textId="3DA3D3CC" w:rsidR="00361090" w:rsidRPr="00DF7B85" w:rsidRDefault="009C28DB" w:rsidP="00ED25F0">
      <w:pPr>
        <w:rPr>
          <w:szCs w:val="22"/>
        </w:rPr>
      </w:pPr>
      <w:r w:rsidRPr="00DF7B85">
        <w:rPr>
          <w:szCs w:val="22"/>
        </w:rPr>
        <w:t>Caut</w:t>
      </w:r>
      <w:r w:rsidR="00F9578F" w:rsidRPr="00DF7B85">
        <w:rPr>
          <w:szCs w:val="22"/>
        </w:rPr>
        <w:t xml:space="preserve">ion is advised when co-administering with </w:t>
      </w:r>
      <w:r w:rsidR="00600B8F" w:rsidRPr="00DF7B85">
        <w:rPr>
          <w:szCs w:val="22"/>
        </w:rPr>
        <w:t>strong CYP3A4</w:t>
      </w:r>
      <w:r w:rsidR="00095808" w:rsidRPr="00DF7B85">
        <w:rPr>
          <w:szCs w:val="22"/>
        </w:rPr>
        <w:t xml:space="preserve"> inhibitors </w:t>
      </w:r>
      <w:r w:rsidR="0050515D" w:rsidRPr="00DF7B85">
        <w:rPr>
          <w:szCs w:val="22"/>
        </w:rPr>
        <w:t>(e.g. ketoconazole</w:t>
      </w:r>
      <w:r w:rsidR="00AC3420" w:rsidRPr="00DF7B85">
        <w:rPr>
          <w:szCs w:val="22"/>
        </w:rPr>
        <w:t xml:space="preserve">, </w:t>
      </w:r>
      <w:r w:rsidR="00F74F12" w:rsidRPr="00DF7B85">
        <w:rPr>
          <w:szCs w:val="22"/>
        </w:rPr>
        <w:t>ritonavir</w:t>
      </w:r>
      <w:r w:rsidR="00206950">
        <w:rPr>
          <w:szCs w:val="22"/>
        </w:rPr>
        <w:t xml:space="preserve">, </w:t>
      </w:r>
      <w:r w:rsidR="00206950" w:rsidRPr="00377738">
        <w:rPr>
          <w:szCs w:val="22"/>
        </w:rPr>
        <w:t>cobicistat-containing products</w:t>
      </w:r>
      <w:r w:rsidR="0050515D" w:rsidRPr="00DF7B85">
        <w:rPr>
          <w:szCs w:val="22"/>
        </w:rPr>
        <w:t xml:space="preserve">) </w:t>
      </w:r>
      <w:r w:rsidR="00F9578F" w:rsidRPr="00DF7B85">
        <w:rPr>
          <w:szCs w:val="22"/>
        </w:rPr>
        <w:t xml:space="preserve">as there is potential for increased systemic exposure to both fluticasone furoate and vilanterol, </w:t>
      </w:r>
      <w:r w:rsidR="001034A7" w:rsidRPr="00DF7B85">
        <w:rPr>
          <w:szCs w:val="22"/>
        </w:rPr>
        <w:t>which could lead to an increased po</w:t>
      </w:r>
      <w:r w:rsidR="00420D78">
        <w:rPr>
          <w:szCs w:val="22"/>
        </w:rPr>
        <w:t xml:space="preserve">tential for adverse reactions. </w:t>
      </w:r>
      <w:r w:rsidR="00206950" w:rsidRPr="00206950">
        <w:rPr>
          <w:szCs w:val="22"/>
        </w:rPr>
        <w:t xml:space="preserve">Co-administration should be avoided unless the benefit outweighs the increased risk of systemic corticosteroid </w:t>
      </w:r>
      <w:r w:rsidR="009709C7">
        <w:rPr>
          <w:szCs w:val="22"/>
        </w:rPr>
        <w:t>adverse reactions</w:t>
      </w:r>
      <w:r w:rsidR="00206950" w:rsidRPr="00206950">
        <w:rPr>
          <w:szCs w:val="22"/>
        </w:rPr>
        <w:t xml:space="preserve">, in which case patients should be monitored for systemic corticosteroid </w:t>
      </w:r>
      <w:r w:rsidR="00CF04AC">
        <w:rPr>
          <w:szCs w:val="22"/>
        </w:rPr>
        <w:t>adverse reactions</w:t>
      </w:r>
      <w:r w:rsidR="00206950" w:rsidRPr="00206950">
        <w:rPr>
          <w:szCs w:val="22"/>
        </w:rPr>
        <w:t>.</w:t>
      </w:r>
      <w:r w:rsidR="00420D78">
        <w:rPr>
          <w:szCs w:val="22"/>
        </w:rPr>
        <w:t xml:space="preserve"> </w:t>
      </w:r>
      <w:r w:rsidR="00B15F0A" w:rsidRPr="00DF7B85">
        <w:rPr>
          <w:szCs w:val="22"/>
        </w:rPr>
        <w:t xml:space="preserve">A repeat dose study was performed in healthy subjects with the fluticasone furoate/vilanterol combination (184/22 micrograms) and </w:t>
      </w:r>
      <w:r w:rsidR="001F7841" w:rsidRPr="00DF7B85">
        <w:rPr>
          <w:szCs w:val="22"/>
        </w:rPr>
        <w:t xml:space="preserve">ketoconazole (400 milligrams, a </w:t>
      </w:r>
      <w:r w:rsidR="00B15F0A" w:rsidRPr="00DF7B85">
        <w:rPr>
          <w:szCs w:val="22"/>
        </w:rPr>
        <w:t>strong CYP3A4 inhibitor</w:t>
      </w:r>
      <w:r w:rsidR="00420D78">
        <w:rPr>
          <w:szCs w:val="22"/>
        </w:rPr>
        <w:t>).</w:t>
      </w:r>
      <w:r w:rsidR="00B15F0A" w:rsidRPr="00DF7B85">
        <w:rPr>
          <w:szCs w:val="22"/>
        </w:rPr>
        <w:t xml:space="preserve"> Co-administration increased mean fluticasone furoate </w:t>
      </w:r>
      <w:proofErr w:type="gramStart"/>
      <w:r w:rsidR="00B15F0A" w:rsidRPr="00DF7B85">
        <w:rPr>
          <w:szCs w:val="22"/>
        </w:rPr>
        <w:t>AUC</w:t>
      </w:r>
      <w:r w:rsidR="00B15F0A" w:rsidRPr="00DF7B85">
        <w:rPr>
          <w:szCs w:val="22"/>
          <w:vertAlign w:val="subscript"/>
        </w:rPr>
        <w:t>(</w:t>
      </w:r>
      <w:proofErr w:type="gramEnd"/>
      <w:r w:rsidR="00B15F0A" w:rsidRPr="00DF7B85">
        <w:rPr>
          <w:szCs w:val="22"/>
          <w:vertAlign w:val="subscript"/>
        </w:rPr>
        <w:t>0</w:t>
      </w:r>
      <w:r w:rsidR="00B15F0A" w:rsidRPr="00DF7B85">
        <w:rPr>
          <w:szCs w:val="22"/>
          <w:vertAlign w:val="subscript"/>
        </w:rPr>
        <w:noBreakHyphen/>
        <w:t>24)</w:t>
      </w:r>
      <w:r w:rsidR="00B15F0A" w:rsidRPr="00DF7B85">
        <w:rPr>
          <w:szCs w:val="22"/>
        </w:rPr>
        <w:t xml:space="preserve"> and C</w:t>
      </w:r>
      <w:r w:rsidR="00B15F0A" w:rsidRPr="00DF7B85">
        <w:rPr>
          <w:szCs w:val="22"/>
          <w:vertAlign w:val="subscript"/>
        </w:rPr>
        <w:t>max</w:t>
      </w:r>
      <w:r w:rsidR="00B15F0A" w:rsidRPr="00DF7B85">
        <w:rPr>
          <w:szCs w:val="22"/>
        </w:rPr>
        <w:t xml:space="preserve"> by 36% and 33%, respectively. The increase in fluticasone furoate exposure was associated with a 27% reduction in 0-24 hour</w:t>
      </w:r>
      <w:r w:rsidR="00420D78">
        <w:rPr>
          <w:szCs w:val="22"/>
        </w:rPr>
        <w:t>s weighted mean serum cortisol.</w:t>
      </w:r>
      <w:r w:rsidR="0008310E" w:rsidRPr="00DF7B85">
        <w:rPr>
          <w:szCs w:val="22"/>
        </w:rPr>
        <w:t xml:space="preserve"> </w:t>
      </w:r>
      <w:r w:rsidR="00B15F0A" w:rsidRPr="00DF7B85">
        <w:rPr>
          <w:szCs w:val="22"/>
        </w:rPr>
        <w:t>Co-administration increased mean vilanterol AUC</w:t>
      </w:r>
      <w:r w:rsidR="00B15F0A" w:rsidRPr="00DF7B85">
        <w:rPr>
          <w:szCs w:val="22"/>
          <w:vertAlign w:val="subscript"/>
        </w:rPr>
        <w:t>(0-t)</w:t>
      </w:r>
      <w:r w:rsidR="00B15F0A" w:rsidRPr="00DF7B85">
        <w:rPr>
          <w:szCs w:val="22"/>
        </w:rPr>
        <w:t xml:space="preserve"> and C</w:t>
      </w:r>
      <w:r w:rsidR="00B15F0A" w:rsidRPr="00DF7B85">
        <w:rPr>
          <w:szCs w:val="22"/>
          <w:vertAlign w:val="subscript"/>
        </w:rPr>
        <w:t>max</w:t>
      </w:r>
      <w:r w:rsidR="00B15F0A" w:rsidRPr="00DF7B85">
        <w:rPr>
          <w:szCs w:val="22"/>
        </w:rPr>
        <w:t xml:space="preserve"> </w:t>
      </w:r>
      <w:r w:rsidR="0042582C" w:rsidRPr="00DF7B85">
        <w:rPr>
          <w:szCs w:val="22"/>
        </w:rPr>
        <w:t xml:space="preserve">by </w:t>
      </w:r>
      <w:r w:rsidR="00B15F0A" w:rsidRPr="00DF7B85">
        <w:rPr>
          <w:szCs w:val="22"/>
        </w:rPr>
        <w:t>65% and 22%, respectively. The increase in vilanterol exposure was not associated with an increase in beta</w:t>
      </w:r>
      <w:r w:rsidR="00B15F0A" w:rsidRPr="00DF7B85">
        <w:rPr>
          <w:szCs w:val="22"/>
          <w:vertAlign w:val="subscript"/>
        </w:rPr>
        <w:t>2</w:t>
      </w:r>
      <w:r w:rsidR="00B15F0A" w:rsidRPr="00DF7B85">
        <w:rPr>
          <w:szCs w:val="22"/>
        </w:rPr>
        <w:t>-agonist related systemic effects on heart rate</w:t>
      </w:r>
      <w:r w:rsidR="001F7841" w:rsidRPr="00DF7B85">
        <w:rPr>
          <w:szCs w:val="22"/>
        </w:rPr>
        <w:t xml:space="preserve"> or</w:t>
      </w:r>
      <w:r w:rsidR="00B15F0A" w:rsidRPr="00DF7B85">
        <w:rPr>
          <w:szCs w:val="22"/>
        </w:rPr>
        <w:t xml:space="preserve"> blood potassium</w:t>
      </w:r>
      <w:r w:rsidR="001B2D9E" w:rsidRPr="00DF7B85">
        <w:rPr>
          <w:szCs w:val="22"/>
        </w:rPr>
        <w:t>.</w:t>
      </w:r>
    </w:p>
    <w:p w14:paraId="5D31F3C2" w14:textId="77777777" w:rsidR="00157B45" w:rsidRPr="00DF7B85" w:rsidRDefault="00157B45" w:rsidP="00ED25F0">
      <w:pPr>
        <w:rPr>
          <w:szCs w:val="22"/>
        </w:rPr>
      </w:pPr>
    </w:p>
    <w:p w14:paraId="60614BE4" w14:textId="77777777" w:rsidR="00B15F0A" w:rsidRPr="00DF7B85" w:rsidRDefault="00B15F0A" w:rsidP="00464262">
      <w:pPr>
        <w:spacing w:line="240" w:lineRule="auto"/>
        <w:rPr>
          <w:szCs w:val="22"/>
          <w:u w:val="single"/>
        </w:rPr>
      </w:pPr>
      <w:r w:rsidRPr="00DF7B85">
        <w:rPr>
          <w:szCs w:val="22"/>
          <w:u w:val="single"/>
        </w:rPr>
        <w:t>Interac</w:t>
      </w:r>
      <w:r w:rsidR="00E02AEB" w:rsidRPr="00DF7B85">
        <w:rPr>
          <w:szCs w:val="22"/>
          <w:u w:val="single"/>
        </w:rPr>
        <w:t xml:space="preserve">tion with CYP2D6 inhibitors/CYP2D6 </w:t>
      </w:r>
      <w:r w:rsidR="00E01CFA" w:rsidRPr="00DF7B85">
        <w:rPr>
          <w:szCs w:val="22"/>
          <w:u w:val="single"/>
        </w:rPr>
        <w:t>polymorphism</w:t>
      </w:r>
    </w:p>
    <w:p w14:paraId="0FA951AF" w14:textId="77777777" w:rsidR="00464262" w:rsidRPr="00DF7B85" w:rsidRDefault="00464262" w:rsidP="00464262">
      <w:pPr>
        <w:spacing w:line="240" w:lineRule="auto"/>
        <w:rPr>
          <w:szCs w:val="22"/>
        </w:rPr>
      </w:pPr>
    </w:p>
    <w:p w14:paraId="6DAF509B" w14:textId="3496DF0A" w:rsidR="00853AF6" w:rsidRPr="00DF7B85" w:rsidRDefault="00853AF6" w:rsidP="00464262">
      <w:pPr>
        <w:spacing w:line="240" w:lineRule="auto"/>
        <w:rPr>
          <w:szCs w:val="22"/>
        </w:rPr>
      </w:pPr>
      <w:r w:rsidRPr="00DF7B85">
        <w:rPr>
          <w:szCs w:val="22"/>
        </w:rPr>
        <w:t>Umeclidinium is a substrate of cytochrome P450 2D6 (CYP2D6). The steady-state pharmacokinetics of umeclidinium was assessed in healthy volunteers lack</w:t>
      </w:r>
      <w:r w:rsidR="006D439A">
        <w:rPr>
          <w:szCs w:val="22"/>
        </w:rPr>
        <w:t>ing CYP2D6 (poor metabolisers).</w:t>
      </w:r>
      <w:r w:rsidR="0008310E" w:rsidRPr="00DF7B85">
        <w:rPr>
          <w:szCs w:val="22"/>
        </w:rPr>
        <w:t xml:space="preserve"> </w:t>
      </w:r>
      <w:r w:rsidRPr="00DF7B85">
        <w:rPr>
          <w:szCs w:val="22"/>
        </w:rPr>
        <w:t>No effect on umeclidinium AUC or C</w:t>
      </w:r>
      <w:r w:rsidRPr="00DF7B85">
        <w:rPr>
          <w:szCs w:val="22"/>
          <w:vertAlign w:val="subscript"/>
        </w:rPr>
        <w:t>max</w:t>
      </w:r>
      <w:r w:rsidRPr="00DF7B85">
        <w:rPr>
          <w:szCs w:val="22"/>
        </w:rPr>
        <w:t xml:space="preserve"> was observed at a </w:t>
      </w:r>
      <w:r w:rsidR="0042582C" w:rsidRPr="00DF7B85">
        <w:rPr>
          <w:szCs w:val="22"/>
        </w:rPr>
        <w:t>dose</w:t>
      </w:r>
      <w:r w:rsidRPr="00DF7B85">
        <w:rPr>
          <w:szCs w:val="22"/>
        </w:rPr>
        <w:t xml:space="preserve"> </w:t>
      </w:r>
      <w:r w:rsidR="00C000DA" w:rsidRPr="00DF7B85">
        <w:rPr>
          <w:szCs w:val="22"/>
        </w:rPr>
        <w:t>8</w:t>
      </w:r>
      <w:r w:rsidRPr="00DF7B85">
        <w:rPr>
          <w:szCs w:val="22"/>
        </w:rPr>
        <w:t xml:space="preserve">-fold higher </w:t>
      </w:r>
      <w:r w:rsidR="0042582C" w:rsidRPr="00DF7B85">
        <w:rPr>
          <w:szCs w:val="22"/>
        </w:rPr>
        <w:t>than the therapeutic dose</w:t>
      </w:r>
      <w:r w:rsidR="00420D78">
        <w:rPr>
          <w:szCs w:val="22"/>
        </w:rPr>
        <w:t>.</w:t>
      </w:r>
      <w:r w:rsidR="0008310E" w:rsidRPr="00DF7B85">
        <w:rPr>
          <w:szCs w:val="22"/>
        </w:rPr>
        <w:t xml:space="preserve"> </w:t>
      </w:r>
      <w:r w:rsidRPr="00DF7B85">
        <w:rPr>
          <w:szCs w:val="22"/>
        </w:rPr>
        <w:t>An approximately 1.3</w:t>
      </w:r>
      <w:r w:rsidRPr="00DF7B85">
        <w:rPr>
          <w:szCs w:val="22"/>
        </w:rPr>
        <w:noBreakHyphen/>
        <w:t xml:space="preserve">fold increase in umeclidinium AUC was observed at </w:t>
      </w:r>
      <w:r w:rsidR="00C000DA" w:rsidRPr="00DF7B85">
        <w:rPr>
          <w:szCs w:val="22"/>
        </w:rPr>
        <w:t>16</w:t>
      </w:r>
      <w:r w:rsidRPr="00DF7B85">
        <w:rPr>
          <w:szCs w:val="22"/>
        </w:rPr>
        <w:t>-fold higher dose with no effect on umeclidinium C</w:t>
      </w:r>
      <w:r w:rsidRPr="00DF7B85">
        <w:rPr>
          <w:szCs w:val="22"/>
          <w:vertAlign w:val="subscript"/>
        </w:rPr>
        <w:t>max</w:t>
      </w:r>
      <w:r w:rsidRPr="00DF7B85">
        <w:rPr>
          <w:szCs w:val="22"/>
        </w:rPr>
        <w:t xml:space="preserve">. Based on the magnitude of these changes, no clinically relevant drug interaction is expected when </w:t>
      </w:r>
      <w:r w:rsidR="00372A3A" w:rsidRPr="00DF7B85">
        <w:rPr>
          <w:szCs w:val="22"/>
        </w:rPr>
        <w:t>fluticasone furoate/</w:t>
      </w:r>
      <w:r w:rsidRPr="00DF7B85">
        <w:rPr>
          <w:szCs w:val="22"/>
        </w:rPr>
        <w:t xml:space="preserve">umeclidinium/vilanterol is co-administered with CYP2D6 inhibitors or when administered to </w:t>
      </w:r>
      <w:r w:rsidR="006C3A84" w:rsidRPr="00DF7B85">
        <w:rPr>
          <w:szCs w:val="22"/>
        </w:rPr>
        <w:t>patients</w:t>
      </w:r>
      <w:r w:rsidR="001C27CD" w:rsidRPr="00DF7B85">
        <w:rPr>
          <w:szCs w:val="22"/>
        </w:rPr>
        <w:t xml:space="preserve"> who are</w:t>
      </w:r>
      <w:r w:rsidR="006C3A84" w:rsidRPr="00DF7B85">
        <w:rPr>
          <w:szCs w:val="22"/>
        </w:rPr>
        <w:t xml:space="preserve"> </w:t>
      </w:r>
      <w:r w:rsidRPr="00DF7B85">
        <w:rPr>
          <w:szCs w:val="22"/>
        </w:rPr>
        <w:t>genetically deficient in CYP2D6 activity (poor metabolisers).</w:t>
      </w:r>
    </w:p>
    <w:p w14:paraId="79B446B0" w14:textId="77777777" w:rsidR="00853AF6" w:rsidRPr="00DF7B85" w:rsidRDefault="00853AF6" w:rsidP="00464262">
      <w:pPr>
        <w:spacing w:line="240" w:lineRule="auto"/>
        <w:rPr>
          <w:szCs w:val="22"/>
        </w:rPr>
      </w:pPr>
    </w:p>
    <w:p w14:paraId="1408BBDC" w14:textId="77777777" w:rsidR="00F9578F" w:rsidRPr="00DF7B85" w:rsidRDefault="00F9578F" w:rsidP="00464262">
      <w:pPr>
        <w:spacing w:line="240" w:lineRule="auto"/>
        <w:rPr>
          <w:szCs w:val="22"/>
          <w:u w:val="single"/>
        </w:rPr>
      </w:pPr>
      <w:r w:rsidRPr="00DF7B85">
        <w:rPr>
          <w:szCs w:val="22"/>
          <w:u w:val="single"/>
        </w:rPr>
        <w:t>Interaction with P-glycoprotein inhibitors</w:t>
      </w:r>
    </w:p>
    <w:p w14:paraId="2E1BAC62" w14:textId="77777777" w:rsidR="00464262" w:rsidRPr="00DF7B85" w:rsidRDefault="00464262" w:rsidP="00464262">
      <w:pPr>
        <w:spacing w:line="240" w:lineRule="auto"/>
        <w:rPr>
          <w:szCs w:val="22"/>
        </w:rPr>
      </w:pPr>
    </w:p>
    <w:p w14:paraId="76B0EDAF" w14:textId="5C8B7B48" w:rsidR="00E02AEB" w:rsidRPr="00DF7B85" w:rsidRDefault="00290EEC" w:rsidP="00464262">
      <w:pPr>
        <w:spacing w:line="240" w:lineRule="auto"/>
        <w:rPr>
          <w:szCs w:val="22"/>
        </w:rPr>
      </w:pPr>
      <w:r w:rsidRPr="00DF7B85">
        <w:rPr>
          <w:szCs w:val="22"/>
        </w:rPr>
        <w:t xml:space="preserve">Fluticasone furoate, </w:t>
      </w:r>
      <w:r w:rsidR="00853AF6" w:rsidRPr="00DF7B85">
        <w:rPr>
          <w:szCs w:val="22"/>
        </w:rPr>
        <w:t>umeclidinium and vilanterol are substrates of the P</w:t>
      </w:r>
      <w:r w:rsidR="0008310E" w:rsidRPr="00DF7B85">
        <w:rPr>
          <w:szCs w:val="22"/>
        </w:rPr>
        <w:t>-glycoprotein transporter (P-</w:t>
      </w:r>
      <w:proofErr w:type="spellStart"/>
      <w:r w:rsidR="00420D78">
        <w:rPr>
          <w:szCs w:val="22"/>
        </w:rPr>
        <w:t>gp</w:t>
      </w:r>
      <w:proofErr w:type="spellEnd"/>
      <w:r w:rsidR="00420D78">
        <w:rPr>
          <w:szCs w:val="22"/>
        </w:rPr>
        <w:t>).</w:t>
      </w:r>
      <w:r w:rsidR="0008310E" w:rsidRPr="00DF7B85">
        <w:rPr>
          <w:szCs w:val="22"/>
        </w:rPr>
        <w:t xml:space="preserve"> </w:t>
      </w:r>
      <w:r w:rsidR="00853AF6" w:rsidRPr="00DF7B85">
        <w:rPr>
          <w:szCs w:val="22"/>
        </w:rPr>
        <w:t>The effect of the moderate P-</w:t>
      </w:r>
      <w:proofErr w:type="spellStart"/>
      <w:r w:rsidR="00853AF6" w:rsidRPr="00DF7B85">
        <w:rPr>
          <w:szCs w:val="22"/>
        </w:rPr>
        <w:t>gp</w:t>
      </w:r>
      <w:proofErr w:type="spellEnd"/>
      <w:r w:rsidR="00853AF6" w:rsidRPr="00DF7B85">
        <w:rPr>
          <w:szCs w:val="22"/>
        </w:rPr>
        <w:t xml:space="preserve"> inhibitor verapamil (240</w:t>
      </w:r>
      <w:r w:rsidR="0008310E" w:rsidRPr="00DF7B85">
        <w:rPr>
          <w:szCs w:val="22"/>
        </w:rPr>
        <w:t> </w:t>
      </w:r>
      <w:r w:rsidR="00853AF6" w:rsidRPr="00DF7B85">
        <w:rPr>
          <w:szCs w:val="22"/>
        </w:rPr>
        <w:t xml:space="preserve">mg once daily) on the steady-state pharmacokinetics of </w:t>
      </w:r>
      <w:r w:rsidR="00853AF6" w:rsidRPr="00DF7B85">
        <w:rPr>
          <w:rFonts w:eastAsia="MS Mincho"/>
          <w:szCs w:val="22"/>
        </w:rPr>
        <w:t xml:space="preserve">umeclidinium </w:t>
      </w:r>
      <w:r w:rsidR="00853AF6" w:rsidRPr="00DF7B85">
        <w:rPr>
          <w:szCs w:val="22"/>
        </w:rPr>
        <w:t xml:space="preserve">and vilanterol was </w:t>
      </w:r>
      <w:r w:rsidR="00420D78">
        <w:rPr>
          <w:szCs w:val="22"/>
        </w:rPr>
        <w:t>assessed in healthy volunteers.</w:t>
      </w:r>
      <w:r w:rsidR="0008310E" w:rsidRPr="00DF7B85">
        <w:rPr>
          <w:szCs w:val="22"/>
        </w:rPr>
        <w:t xml:space="preserve"> </w:t>
      </w:r>
      <w:r w:rsidR="00853AF6" w:rsidRPr="00DF7B85">
        <w:rPr>
          <w:szCs w:val="22"/>
        </w:rPr>
        <w:t xml:space="preserve">No effect of verapamil was observed on </w:t>
      </w:r>
      <w:r w:rsidR="00853AF6" w:rsidRPr="00DF7B85">
        <w:rPr>
          <w:rFonts w:eastAsia="MS Mincho"/>
          <w:szCs w:val="22"/>
        </w:rPr>
        <w:t xml:space="preserve">umeclidinium </w:t>
      </w:r>
      <w:r w:rsidR="00853AF6" w:rsidRPr="00DF7B85">
        <w:rPr>
          <w:szCs w:val="22"/>
        </w:rPr>
        <w:t>or vilanterol C</w:t>
      </w:r>
      <w:r w:rsidR="00853AF6" w:rsidRPr="00DF7B85">
        <w:rPr>
          <w:szCs w:val="22"/>
          <w:vertAlign w:val="subscript"/>
        </w:rPr>
        <w:t>max</w:t>
      </w:r>
      <w:r w:rsidR="00853AF6" w:rsidRPr="00DF7B85">
        <w:rPr>
          <w:szCs w:val="22"/>
        </w:rPr>
        <w:t>. An approximately 1.4</w:t>
      </w:r>
      <w:r w:rsidR="00853AF6" w:rsidRPr="00DF7B85">
        <w:rPr>
          <w:szCs w:val="22"/>
        </w:rPr>
        <w:noBreakHyphen/>
        <w:t xml:space="preserve">fold increase in </w:t>
      </w:r>
      <w:r w:rsidR="00853AF6" w:rsidRPr="00DF7B85">
        <w:rPr>
          <w:rFonts w:eastAsia="MS Mincho"/>
          <w:szCs w:val="22"/>
        </w:rPr>
        <w:t xml:space="preserve">umeclidinium </w:t>
      </w:r>
      <w:r w:rsidR="00853AF6" w:rsidRPr="00DF7B85">
        <w:rPr>
          <w:szCs w:val="22"/>
        </w:rPr>
        <w:t>AUC was observed with no effect on vilanterol AUC.</w:t>
      </w:r>
      <w:r w:rsidR="0008310E" w:rsidRPr="00DF7B85">
        <w:rPr>
          <w:szCs w:val="22"/>
        </w:rPr>
        <w:t xml:space="preserve"> </w:t>
      </w:r>
      <w:r w:rsidR="00853AF6" w:rsidRPr="00DF7B85">
        <w:rPr>
          <w:szCs w:val="22"/>
        </w:rPr>
        <w:t xml:space="preserve">Based on the magnitude of these changes, no clinically relevant drug interaction is expected when </w:t>
      </w:r>
      <w:r w:rsidR="00372A3A" w:rsidRPr="00DF7B85">
        <w:rPr>
          <w:szCs w:val="22"/>
        </w:rPr>
        <w:t>fluticasone furoate/</w:t>
      </w:r>
      <w:r w:rsidR="00CE135E" w:rsidRPr="00DF7B85">
        <w:rPr>
          <w:rFonts w:eastAsia="MS Mincho"/>
          <w:szCs w:val="22"/>
        </w:rPr>
        <w:t>umeclidinium/vilanterol</w:t>
      </w:r>
      <w:r w:rsidR="0008310E" w:rsidRPr="00DF7B85">
        <w:rPr>
          <w:szCs w:val="22"/>
        </w:rPr>
        <w:t xml:space="preserve"> is co-administered with P-</w:t>
      </w:r>
      <w:proofErr w:type="spellStart"/>
      <w:r w:rsidR="00853AF6" w:rsidRPr="00DF7B85">
        <w:rPr>
          <w:szCs w:val="22"/>
        </w:rPr>
        <w:t>gp</w:t>
      </w:r>
      <w:proofErr w:type="spellEnd"/>
      <w:r w:rsidR="00853AF6" w:rsidRPr="00DF7B85">
        <w:rPr>
          <w:szCs w:val="22"/>
        </w:rPr>
        <w:t xml:space="preserve"> inhibitors.</w:t>
      </w:r>
      <w:r w:rsidR="0068401B" w:rsidRPr="00DF7B85">
        <w:rPr>
          <w:szCs w:val="22"/>
        </w:rPr>
        <w:t xml:space="preserve"> </w:t>
      </w:r>
      <w:r w:rsidR="001034A7" w:rsidRPr="00DF7B85">
        <w:rPr>
          <w:szCs w:val="22"/>
        </w:rPr>
        <w:t>Clinical pharmacology studies with a specific P-</w:t>
      </w:r>
      <w:proofErr w:type="spellStart"/>
      <w:r w:rsidR="001034A7" w:rsidRPr="00DF7B85">
        <w:rPr>
          <w:szCs w:val="22"/>
        </w:rPr>
        <w:t>gp</w:t>
      </w:r>
      <w:proofErr w:type="spellEnd"/>
      <w:r w:rsidR="001034A7" w:rsidRPr="00DF7B85">
        <w:rPr>
          <w:szCs w:val="22"/>
        </w:rPr>
        <w:t xml:space="preserve"> inhibitor and fluticasone f</w:t>
      </w:r>
      <w:r w:rsidR="00992146">
        <w:rPr>
          <w:szCs w:val="22"/>
        </w:rPr>
        <w:t>uroate have not been conducted.</w:t>
      </w:r>
    </w:p>
    <w:p w14:paraId="7C9B5AB7" w14:textId="77777777" w:rsidR="000D7DC0" w:rsidRPr="00DF7B85" w:rsidRDefault="000D7DC0" w:rsidP="00464262">
      <w:pPr>
        <w:spacing w:line="240" w:lineRule="auto"/>
        <w:rPr>
          <w:szCs w:val="22"/>
        </w:rPr>
      </w:pPr>
    </w:p>
    <w:p w14:paraId="6EF42054" w14:textId="77777777" w:rsidR="006D4177" w:rsidRPr="00DF7B85" w:rsidRDefault="006D4177" w:rsidP="00464262">
      <w:pPr>
        <w:keepNext/>
        <w:spacing w:line="240" w:lineRule="auto"/>
        <w:rPr>
          <w:szCs w:val="22"/>
          <w:u w:val="single"/>
        </w:rPr>
      </w:pPr>
      <w:r w:rsidRPr="00DF7B85">
        <w:rPr>
          <w:szCs w:val="22"/>
          <w:u w:val="single"/>
        </w:rPr>
        <w:lastRenderedPageBreak/>
        <w:t>Other</w:t>
      </w:r>
      <w:r w:rsidR="00132D4A" w:rsidRPr="00DF7B85">
        <w:rPr>
          <w:szCs w:val="22"/>
          <w:u w:val="single"/>
        </w:rPr>
        <w:t xml:space="preserve"> </w:t>
      </w:r>
      <w:proofErr w:type="gramStart"/>
      <w:r w:rsidR="0053740B" w:rsidRPr="00DF7B85">
        <w:rPr>
          <w:szCs w:val="22"/>
          <w:u w:val="single"/>
        </w:rPr>
        <w:t>lon</w:t>
      </w:r>
      <w:r w:rsidR="009F3C14" w:rsidRPr="00DF7B85">
        <w:rPr>
          <w:szCs w:val="22"/>
          <w:u w:val="single"/>
        </w:rPr>
        <w:t>g</w:t>
      </w:r>
      <w:r w:rsidR="0053740B" w:rsidRPr="00DF7B85">
        <w:rPr>
          <w:szCs w:val="22"/>
          <w:u w:val="single"/>
        </w:rPr>
        <w:t xml:space="preserve"> acting</w:t>
      </w:r>
      <w:proofErr w:type="gramEnd"/>
      <w:r w:rsidR="0053740B" w:rsidRPr="00DF7B85">
        <w:rPr>
          <w:szCs w:val="22"/>
          <w:u w:val="single"/>
        </w:rPr>
        <w:t xml:space="preserve"> </w:t>
      </w:r>
      <w:r w:rsidRPr="00DF7B85">
        <w:rPr>
          <w:szCs w:val="22"/>
          <w:u w:val="single"/>
        </w:rPr>
        <w:t>antimuscarinic</w:t>
      </w:r>
      <w:r w:rsidR="003002C5" w:rsidRPr="00DF7B85">
        <w:rPr>
          <w:szCs w:val="22"/>
          <w:u w:val="single"/>
        </w:rPr>
        <w:t>s</w:t>
      </w:r>
      <w:r w:rsidRPr="00DF7B85">
        <w:rPr>
          <w:szCs w:val="22"/>
          <w:u w:val="single"/>
        </w:rPr>
        <w:t xml:space="preserve"> and </w:t>
      </w:r>
      <w:r w:rsidR="0053740B" w:rsidRPr="00DF7B85">
        <w:rPr>
          <w:szCs w:val="22"/>
          <w:u w:val="single"/>
        </w:rPr>
        <w:t>long acting beta</w:t>
      </w:r>
      <w:r w:rsidR="0053740B" w:rsidRPr="00DF7B85">
        <w:rPr>
          <w:szCs w:val="22"/>
          <w:u w:val="single"/>
          <w:vertAlign w:val="subscript"/>
        </w:rPr>
        <w:t>2</w:t>
      </w:r>
      <w:r w:rsidR="0053740B" w:rsidRPr="00DF7B85">
        <w:rPr>
          <w:szCs w:val="22"/>
          <w:u w:val="single"/>
        </w:rPr>
        <w:t>- adrenergic agonist</w:t>
      </w:r>
      <w:r w:rsidR="009F3C14" w:rsidRPr="00DF7B85">
        <w:rPr>
          <w:szCs w:val="22"/>
          <w:u w:val="single"/>
        </w:rPr>
        <w:t>s</w:t>
      </w:r>
    </w:p>
    <w:p w14:paraId="26892E7A" w14:textId="77777777" w:rsidR="00096B60" w:rsidRPr="00DF7B85" w:rsidRDefault="00096B60" w:rsidP="00464262">
      <w:pPr>
        <w:keepNext/>
        <w:spacing w:line="240" w:lineRule="auto"/>
        <w:rPr>
          <w:szCs w:val="22"/>
          <w:u w:val="single"/>
        </w:rPr>
      </w:pPr>
    </w:p>
    <w:p w14:paraId="77C8D0D0" w14:textId="4BE2F1A8" w:rsidR="004F2F48" w:rsidRPr="00DF7B85" w:rsidRDefault="006D4177" w:rsidP="00464262">
      <w:pPr>
        <w:keepNext/>
        <w:spacing w:line="240" w:lineRule="auto"/>
        <w:rPr>
          <w:szCs w:val="22"/>
        </w:rPr>
      </w:pPr>
      <w:r w:rsidRPr="00DF7B85">
        <w:rPr>
          <w:rFonts w:eastAsia="MS Mincho"/>
          <w:szCs w:val="22"/>
        </w:rPr>
        <w:t xml:space="preserve">Co-administration of </w:t>
      </w:r>
      <w:proofErr w:type="spellStart"/>
      <w:r w:rsidR="000C2C79" w:rsidRPr="00DF7B85">
        <w:rPr>
          <w:szCs w:val="22"/>
        </w:rPr>
        <w:t>Trelegy</w:t>
      </w:r>
      <w:proofErr w:type="spellEnd"/>
      <w:r w:rsidR="000C2C79" w:rsidRPr="00DF7B85">
        <w:rPr>
          <w:szCs w:val="22"/>
        </w:rPr>
        <w:t xml:space="preserve"> Ellipta </w:t>
      </w:r>
      <w:r w:rsidRPr="00DF7B85">
        <w:rPr>
          <w:szCs w:val="22"/>
        </w:rPr>
        <w:t xml:space="preserve">with </w:t>
      </w:r>
      <w:r w:rsidR="0053740B" w:rsidRPr="00DF7B85">
        <w:rPr>
          <w:szCs w:val="22"/>
        </w:rPr>
        <w:t xml:space="preserve">other </w:t>
      </w:r>
      <w:r w:rsidRPr="00DF7B85">
        <w:rPr>
          <w:szCs w:val="22"/>
        </w:rPr>
        <w:t>long-acting muscarinic antagonists</w:t>
      </w:r>
      <w:r w:rsidR="0053740B" w:rsidRPr="00DF7B85">
        <w:rPr>
          <w:szCs w:val="22"/>
        </w:rPr>
        <w:t xml:space="preserve"> or </w:t>
      </w:r>
      <w:r w:rsidRPr="00DF7B85">
        <w:rPr>
          <w:szCs w:val="22"/>
        </w:rPr>
        <w:t>long-acting beta</w:t>
      </w:r>
      <w:r w:rsidRPr="00DF7B85">
        <w:rPr>
          <w:szCs w:val="22"/>
          <w:vertAlign w:val="subscript"/>
        </w:rPr>
        <w:t>2</w:t>
      </w:r>
      <w:r w:rsidRPr="00DF7B85">
        <w:rPr>
          <w:szCs w:val="22"/>
        </w:rPr>
        <w:t>-</w:t>
      </w:r>
      <w:r w:rsidR="00DE0BB6" w:rsidRPr="00DF7B85">
        <w:rPr>
          <w:szCs w:val="22"/>
        </w:rPr>
        <w:t xml:space="preserve"> adrenergic agonists </w:t>
      </w:r>
      <w:r w:rsidRPr="00DF7B85">
        <w:rPr>
          <w:szCs w:val="22"/>
        </w:rPr>
        <w:t>has not been studied and is not recommended</w:t>
      </w:r>
      <w:r w:rsidR="00542349" w:rsidRPr="00DF7B85">
        <w:rPr>
          <w:szCs w:val="22"/>
        </w:rPr>
        <w:t xml:space="preserve"> </w:t>
      </w:r>
      <w:r w:rsidR="00A72E1A" w:rsidRPr="00DF7B85">
        <w:rPr>
          <w:szCs w:val="22"/>
        </w:rPr>
        <w:t xml:space="preserve">as it may potentiate </w:t>
      </w:r>
      <w:r w:rsidR="00E02AEB" w:rsidRPr="00DF7B85">
        <w:rPr>
          <w:szCs w:val="22"/>
        </w:rPr>
        <w:t xml:space="preserve">the adverse reactions </w:t>
      </w:r>
      <w:r w:rsidR="003002C5" w:rsidRPr="00DF7B85">
        <w:rPr>
          <w:szCs w:val="22"/>
        </w:rPr>
        <w:t>(see section</w:t>
      </w:r>
      <w:r w:rsidR="00C46B29">
        <w:rPr>
          <w:szCs w:val="22"/>
        </w:rPr>
        <w:t>s</w:t>
      </w:r>
      <w:r w:rsidR="003002C5" w:rsidRPr="00DF7B85">
        <w:rPr>
          <w:szCs w:val="22"/>
        </w:rPr>
        <w:t xml:space="preserve"> 4.</w:t>
      </w:r>
      <w:r w:rsidR="00230C39" w:rsidRPr="00DF7B85">
        <w:rPr>
          <w:szCs w:val="22"/>
        </w:rPr>
        <w:t>8</w:t>
      </w:r>
      <w:r w:rsidR="00A72E1A" w:rsidRPr="00DF7B85">
        <w:rPr>
          <w:szCs w:val="22"/>
        </w:rPr>
        <w:t xml:space="preserve"> and 4.9</w:t>
      </w:r>
      <w:r w:rsidR="003002C5" w:rsidRPr="00DF7B85">
        <w:rPr>
          <w:szCs w:val="22"/>
        </w:rPr>
        <w:t>)</w:t>
      </w:r>
      <w:r w:rsidRPr="00DF7B85">
        <w:rPr>
          <w:szCs w:val="22"/>
        </w:rPr>
        <w:t>.</w:t>
      </w:r>
    </w:p>
    <w:p w14:paraId="6DFFBB3D" w14:textId="77777777" w:rsidR="005B7F3A" w:rsidRPr="00DF7B85" w:rsidRDefault="005B7F3A" w:rsidP="00464262">
      <w:pPr>
        <w:spacing w:line="240" w:lineRule="auto"/>
        <w:rPr>
          <w:szCs w:val="22"/>
        </w:rPr>
      </w:pPr>
    </w:p>
    <w:p w14:paraId="06BF00C9" w14:textId="77777777" w:rsidR="00095808" w:rsidRPr="00DF7B85" w:rsidRDefault="00095808" w:rsidP="00281C2C">
      <w:pPr>
        <w:keepNext/>
        <w:keepLines/>
        <w:spacing w:line="240" w:lineRule="auto"/>
        <w:rPr>
          <w:iCs/>
          <w:szCs w:val="22"/>
          <w:u w:val="single"/>
        </w:rPr>
      </w:pPr>
      <w:r w:rsidRPr="00DF7B85">
        <w:rPr>
          <w:szCs w:val="22"/>
          <w:u w:val="single"/>
        </w:rPr>
        <w:t>Hypokalaemia</w:t>
      </w:r>
    </w:p>
    <w:p w14:paraId="688DC89A" w14:textId="77777777" w:rsidR="00096B60" w:rsidRPr="00DF7B85" w:rsidRDefault="00096B60" w:rsidP="00281C2C">
      <w:pPr>
        <w:keepNext/>
        <w:keepLines/>
        <w:spacing w:line="240" w:lineRule="auto"/>
        <w:rPr>
          <w:szCs w:val="22"/>
        </w:rPr>
      </w:pPr>
    </w:p>
    <w:p w14:paraId="2255B4E2" w14:textId="77777777" w:rsidR="005B7F3A" w:rsidRPr="00DF7B85" w:rsidRDefault="0065027D" w:rsidP="00281C2C">
      <w:pPr>
        <w:keepNext/>
        <w:keepLines/>
        <w:spacing w:line="240" w:lineRule="auto"/>
        <w:rPr>
          <w:szCs w:val="22"/>
        </w:rPr>
      </w:pPr>
      <w:r w:rsidRPr="00DF7B85">
        <w:rPr>
          <w:szCs w:val="22"/>
        </w:rPr>
        <w:t xml:space="preserve">Concomitant </w:t>
      </w:r>
      <w:proofErr w:type="spellStart"/>
      <w:r w:rsidRPr="00DF7B85">
        <w:rPr>
          <w:szCs w:val="22"/>
        </w:rPr>
        <w:t>hypokalaemic</w:t>
      </w:r>
      <w:proofErr w:type="spellEnd"/>
      <w:r w:rsidRPr="00DF7B85">
        <w:rPr>
          <w:szCs w:val="22"/>
        </w:rPr>
        <w:t xml:space="preserve"> treatment with methylxanthine derivatives, steroids, or non-potassium-sparing diuretics may potentiate the possible </w:t>
      </w:r>
      <w:proofErr w:type="spellStart"/>
      <w:r w:rsidRPr="00DF7B85">
        <w:rPr>
          <w:szCs w:val="22"/>
        </w:rPr>
        <w:t>hypokalaemic</w:t>
      </w:r>
      <w:proofErr w:type="spellEnd"/>
      <w:r w:rsidRPr="00DF7B85">
        <w:rPr>
          <w:szCs w:val="22"/>
        </w:rPr>
        <w:t xml:space="preserve"> effect of beta</w:t>
      </w:r>
      <w:r w:rsidRPr="00DF7B85">
        <w:rPr>
          <w:szCs w:val="22"/>
          <w:vertAlign w:val="subscript"/>
        </w:rPr>
        <w:t>2</w:t>
      </w:r>
      <w:r w:rsidRPr="00DF7B85">
        <w:rPr>
          <w:szCs w:val="22"/>
        </w:rPr>
        <w:t xml:space="preserve">-adrenergic agonists, therefore caution </w:t>
      </w:r>
      <w:r w:rsidR="00572463" w:rsidRPr="00572463">
        <w:rPr>
          <w:szCs w:val="22"/>
        </w:rPr>
        <w:t xml:space="preserve">should be exercised </w:t>
      </w:r>
      <w:r w:rsidRPr="00DF7B85">
        <w:rPr>
          <w:szCs w:val="22"/>
        </w:rPr>
        <w:t>(see section 4.4).</w:t>
      </w:r>
    </w:p>
    <w:p w14:paraId="4D08FC05" w14:textId="77777777" w:rsidR="00812D16" w:rsidRPr="00DF7B85" w:rsidRDefault="00812D16" w:rsidP="00464262">
      <w:pPr>
        <w:suppressLineNumbers/>
        <w:spacing w:line="240" w:lineRule="auto"/>
        <w:rPr>
          <w:szCs w:val="22"/>
        </w:rPr>
      </w:pPr>
    </w:p>
    <w:p w14:paraId="6CB93550" w14:textId="5B457316" w:rsidR="00812D16" w:rsidRPr="00DF7B85" w:rsidRDefault="00812D16" w:rsidP="006A59C6">
      <w:pPr>
        <w:keepNext/>
        <w:suppressLineNumbers/>
        <w:ind w:left="567" w:hanging="567"/>
        <w:outlineLvl w:val="0"/>
        <w:rPr>
          <w:b/>
          <w:szCs w:val="22"/>
        </w:rPr>
      </w:pPr>
      <w:r w:rsidRPr="00DF7B85">
        <w:rPr>
          <w:b/>
          <w:szCs w:val="22"/>
        </w:rPr>
        <w:t>4.6</w:t>
      </w:r>
      <w:r w:rsidRPr="00DF7B85">
        <w:rPr>
          <w:b/>
          <w:szCs w:val="22"/>
        </w:rPr>
        <w:tab/>
      </w:r>
      <w:r w:rsidRPr="00DF7B85">
        <w:rPr>
          <w:b/>
          <w:bCs/>
          <w:szCs w:val="22"/>
        </w:rPr>
        <w:t>Fertility, p</w:t>
      </w:r>
      <w:r w:rsidRPr="00DF7B85">
        <w:rPr>
          <w:b/>
          <w:szCs w:val="22"/>
        </w:rPr>
        <w:t>regnancy and lactation</w:t>
      </w:r>
      <w:r w:rsidR="003E6DC7">
        <w:rPr>
          <w:b/>
          <w:szCs w:val="22"/>
        </w:rPr>
        <w:fldChar w:fldCharType="begin"/>
      </w:r>
      <w:r w:rsidR="003E6DC7">
        <w:rPr>
          <w:b/>
          <w:szCs w:val="22"/>
        </w:rPr>
        <w:instrText xml:space="preserve"> DOCVARIABLE vault_nd_5c7021df-f8f6-4d86-a231-d5ef85504677 \* MERGEFORMAT </w:instrText>
      </w:r>
      <w:r w:rsidR="003E6DC7">
        <w:rPr>
          <w:b/>
          <w:szCs w:val="22"/>
        </w:rPr>
        <w:fldChar w:fldCharType="separate"/>
      </w:r>
      <w:r w:rsidR="003E6DC7">
        <w:rPr>
          <w:b/>
          <w:szCs w:val="22"/>
        </w:rPr>
        <w:t xml:space="preserve"> </w:t>
      </w:r>
      <w:r w:rsidR="003E6DC7">
        <w:rPr>
          <w:b/>
          <w:szCs w:val="22"/>
        </w:rPr>
        <w:fldChar w:fldCharType="end"/>
      </w:r>
    </w:p>
    <w:p w14:paraId="183F34AD" w14:textId="77777777" w:rsidR="006C6A70" w:rsidRPr="00DF7B85" w:rsidRDefault="006C6A70" w:rsidP="006A59C6">
      <w:pPr>
        <w:keepNext/>
        <w:suppressLineNumbers/>
        <w:ind w:left="567" w:hanging="567"/>
        <w:outlineLvl w:val="0"/>
        <w:rPr>
          <w:szCs w:val="22"/>
        </w:rPr>
      </w:pPr>
    </w:p>
    <w:p w14:paraId="4BD49901" w14:textId="77777777" w:rsidR="00EF4DC4" w:rsidRPr="00DF7B85" w:rsidRDefault="00812D16" w:rsidP="00096B60">
      <w:pPr>
        <w:keepNext/>
        <w:suppressLineNumbers/>
        <w:spacing w:line="240" w:lineRule="auto"/>
        <w:rPr>
          <w:szCs w:val="22"/>
        </w:rPr>
      </w:pPr>
      <w:r w:rsidRPr="00DF7B85">
        <w:rPr>
          <w:szCs w:val="22"/>
          <w:u w:val="single"/>
        </w:rPr>
        <w:t>Pregnancy</w:t>
      </w:r>
    </w:p>
    <w:p w14:paraId="35FE9222" w14:textId="77777777" w:rsidR="00096B60" w:rsidRPr="00DF7B85" w:rsidRDefault="00096B60" w:rsidP="006C6A70">
      <w:pPr>
        <w:pStyle w:val="Default"/>
        <w:keepNext/>
        <w:jc w:val="both"/>
        <w:rPr>
          <w:color w:val="auto"/>
          <w:sz w:val="22"/>
          <w:szCs w:val="22"/>
          <w:lang w:val="en-GB"/>
        </w:rPr>
      </w:pPr>
    </w:p>
    <w:p w14:paraId="0238E2DE" w14:textId="370EA018" w:rsidR="009800E9" w:rsidRDefault="00E8304A" w:rsidP="006C225A">
      <w:pPr>
        <w:pStyle w:val="Default"/>
        <w:keepNext/>
        <w:rPr>
          <w:color w:val="auto"/>
          <w:sz w:val="22"/>
          <w:szCs w:val="22"/>
          <w:lang w:val="en-GB"/>
        </w:rPr>
      </w:pPr>
      <w:r w:rsidRPr="00DF7B85">
        <w:rPr>
          <w:color w:val="auto"/>
          <w:sz w:val="22"/>
          <w:szCs w:val="22"/>
          <w:lang w:val="en-GB"/>
        </w:rPr>
        <w:t>There are limited data from the use of fluticasone furoate</w:t>
      </w:r>
      <w:r w:rsidR="00FE4704" w:rsidRPr="00DF7B85">
        <w:rPr>
          <w:color w:val="auto"/>
          <w:sz w:val="22"/>
          <w:szCs w:val="22"/>
          <w:lang w:val="en-GB"/>
        </w:rPr>
        <w:t>/</w:t>
      </w:r>
      <w:r w:rsidRPr="00DF7B85">
        <w:rPr>
          <w:color w:val="auto"/>
          <w:sz w:val="22"/>
          <w:szCs w:val="22"/>
          <w:lang w:val="en-GB"/>
        </w:rPr>
        <w:t>umeclidinium</w:t>
      </w:r>
      <w:r w:rsidR="00FE4704" w:rsidRPr="00DF7B85">
        <w:rPr>
          <w:color w:val="auto"/>
          <w:sz w:val="22"/>
          <w:szCs w:val="22"/>
          <w:lang w:val="en-GB"/>
        </w:rPr>
        <w:t>/</w:t>
      </w:r>
      <w:r w:rsidR="00420D78">
        <w:rPr>
          <w:color w:val="auto"/>
          <w:sz w:val="22"/>
          <w:szCs w:val="22"/>
          <w:lang w:val="en-GB"/>
        </w:rPr>
        <w:t xml:space="preserve">vilanterol in pregnant women. </w:t>
      </w:r>
      <w:r w:rsidR="006C6A70" w:rsidRPr="00DF7B85">
        <w:rPr>
          <w:color w:val="auto"/>
          <w:sz w:val="22"/>
          <w:szCs w:val="22"/>
          <w:lang w:val="en-GB"/>
        </w:rPr>
        <w:t>Studies in animals have shown reproductive toxicity at exposures which are not clinica</w:t>
      </w:r>
      <w:r w:rsidR="00992146">
        <w:rPr>
          <w:color w:val="auto"/>
          <w:sz w:val="22"/>
          <w:szCs w:val="22"/>
          <w:lang w:val="en-GB"/>
        </w:rPr>
        <w:t>lly relevant (see section 5.3).</w:t>
      </w:r>
    </w:p>
    <w:p w14:paraId="5B64212F" w14:textId="77777777" w:rsidR="00044B6D" w:rsidRPr="00DF7B85" w:rsidRDefault="00044B6D" w:rsidP="006A59C6">
      <w:pPr>
        <w:pStyle w:val="Default"/>
        <w:keepNext/>
        <w:jc w:val="both"/>
        <w:rPr>
          <w:color w:val="auto"/>
          <w:sz w:val="22"/>
          <w:szCs w:val="22"/>
          <w:lang w:val="en-GB"/>
        </w:rPr>
      </w:pPr>
    </w:p>
    <w:p w14:paraId="2B59ED4E" w14:textId="77777777" w:rsidR="006C6A70" w:rsidRPr="00DF7B85" w:rsidRDefault="006C6A70" w:rsidP="006C6A70">
      <w:pPr>
        <w:keepNext/>
        <w:suppressLineNumbers/>
        <w:rPr>
          <w:szCs w:val="22"/>
        </w:rPr>
      </w:pPr>
      <w:r w:rsidRPr="00DF7B85">
        <w:rPr>
          <w:szCs w:val="22"/>
        </w:rPr>
        <w:t xml:space="preserve">Administration of </w:t>
      </w:r>
      <w:proofErr w:type="spellStart"/>
      <w:r w:rsidR="005041AE" w:rsidRPr="00DF7B85">
        <w:rPr>
          <w:szCs w:val="22"/>
        </w:rPr>
        <w:t>Trelegy</w:t>
      </w:r>
      <w:proofErr w:type="spellEnd"/>
      <w:r w:rsidR="001A223D" w:rsidRPr="00DF7B85">
        <w:rPr>
          <w:szCs w:val="22"/>
        </w:rPr>
        <w:t xml:space="preserve"> Ellipta </w:t>
      </w:r>
      <w:r w:rsidRPr="00DF7B85">
        <w:rPr>
          <w:szCs w:val="22"/>
        </w:rPr>
        <w:t>to pregnant women should only be considered if the expected benefit to the mother justifies the potential risk to the foetus.</w:t>
      </w:r>
    </w:p>
    <w:p w14:paraId="33F1A307" w14:textId="77777777" w:rsidR="00FD374E" w:rsidRPr="00DF7B85" w:rsidRDefault="00FD374E" w:rsidP="00FD374E">
      <w:pPr>
        <w:suppressLineNumbers/>
        <w:rPr>
          <w:szCs w:val="22"/>
        </w:rPr>
      </w:pPr>
    </w:p>
    <w:p w14:paraId="58080747" w14:textId="77777777" w:rsidR="00812D16" w:rsidRPr="00DF7B85" w:rsidRDefault="00812D16" w:rsidP="00096B60">
      <w:pPr>
        <w:keepNext/>
        <w:suppressLineNumbers/>
        <w:spacing w:line="240" w:lineRule="auto"/>
        <w:rPr>
          <w:szCs w:val="22"/>
          <w:u w:val="single"/>
        </w:rPr>
      </w:pPr>
      <w:r w:rsidRPr="00DF7B85">
        <w:rPr>
          <w:szCs w:val="22"/>
          <w:u w:val="single"/>
        </w:rPr>
        <w:t>Breast-feeding</w:t>
      </w:r>
    </w:p>
    <w:p w14:paraId="470C106D" w14:textId="77777777" w:rsidR="00096B60" w:rsidRPr="00DF7B85" w:rsidRDefault="00096B60" w:rsidP="006D4177">
      <w:pPr>
        <w:keepNext/>
        <w:suppressLineNumbers/>
        <w:rPr>
          <w:rFonts w:eastAsia="SimSun"/>
          <w:szCs w:val="22"/>
        </w:rPr>
      </w:pPr>
    </w:p>
    <w:p w14:paraId="34DEF313" w14:textId="47AAB4C5" w:rsidR="00FD374E" w:rsidRPr="00DF7B85" w:rsidRDefault="00C76454" w:rsidP="006D4177">
      <w:pPr>
        <w:keepNext/>
        <w:suppressLineNumbers/>
        <w:rPr>
          <w:rFonts w:eastAsia="SimSun"/>
          <w:szCs w:val="22"/>
          <w:lang w:eastAsia="zh-CN"/>
        </w:rPr>
      </w:pPr>
      <w:r w:rsidRPr="00DF7B85">
        <w:rPr>
          <w:rFonts w:eastAsia="SimSun"/>
          <w:szCs w:val="22"/>
        </w:rPr>
        <w:t>It is unknown whether</w:t>
      </w:r>
      <w:r w:rsidR="0014434B" w:rsidRPr="00DF7B85">
        <w:rPr>
          <w:rFonts w:eastAsia="SimSun"/>
          <w:szCs w:val="22"/>
        </w:rPr>
        <w:t xml:space="preserve"> fluticasone furoate,</w:t>
      </w:r>
      <w:r w:rsidR="00FD374E" w:rsidRPr="00DF7B85">
        <w:rPr>
          <w:rFonts w:eastAsia="SimSun"/>
          <w:szCs w:val="22"/>
          <w:lang w:eastAsia="zh-CN"/>
        </w:rPr>
        <w:t xml:space="preserve"> umeclidinium</w:t>
      </w:r>
      <w:r w:rsidR="0014434B" w:rsidRPr="00DF7B85">
        <w:rPr>
          <w:rFonts w:eastAsia="SimSun"/>
          <w:szCs w:val="22"/>
          <w:lang w:eastAsia="zh-CN"/>
        </w:rPr>
        <w:t>,</w:t>
      </w:r>
      <w:r w:rsidR="00FD374E" w:rsidRPr="00DF7B85">
        <w:rPr>
          <w:rFonts w:eastAsia="SimSun"/>
          <w:szCs w:val="22"/>
          <w:lang w:eastAsia="zh-CN"/>
        </w:rPr>
        <w:t xml:space="preserve"> vilanterol </w:t>
      </w:r>
      <w:r w:rsidR="00830A68" w:rsidRPr="00DF7B85">
        <w:rPr>
          <w:rFonts w:eastAsia="SimSun"/>
          <w:szCs w:val="22"/>
          <w:lang w:eastAsia="zh-CN"/>
        </w:rPr>
        <w:t xml:space="preserve">or their metabolites </w:t>
      </w:r>
      <w:r w:rsidR="00FD374E" w:rsidRPr="00DF7B85">
        <w:rPr>
          <w:rFonts w:eastAsia="SimSun"/>
          <w:szCs w:val="22"/>
        </w:rPr>
        <w:t>are</w:t>
      </w:r>
      <w:r w:rsidR="00420D78">
        <w:rPr>
          <w:rFonts w:eastAsia="SimSun"/>
          <w:szCs w:val="22"/>
          <w:lang w:eastAsia="zh-CN"/>
        </w:rPr>
        <w:t xml:space="preserve"> excreted in human milk.</w:t>
      </w:r>
      <w:r w:rsidR="0008310E" w:rsidRPr="00DF7B85">
        <w:rPr>
          <w:rFonts w:eastAsia="SimSun"/>
          <w:szCs w:val="22"/>
          <w:lang w:eastAsia="zh-CN"/>
        </w:rPr>
        <w:t xml:space="preserve"> </w:t>
      </w:r>
      <w:r w:rsidR="00FD374E" w:rsidRPr="00DF7B85">
        <w:rPr>
          <w:rFonts w:eastAsia="SimSun"/>
          <w:szCs w:val="22"/>
          <w:lang w:eastAsia="zh-CN"/>
        </w:rPr>
        <w:t xml:space="preserve">However, other </w:t>
      </w:r>
      <w:r w:rsidR="006C6A70" w:rsidRPr="00DF7B85">
        <w:rPr>
          <w:rFonts w:eastAsia="SimSun"/>
          <w:szCs w:val="22"/>
          <w:lang w:eastAsia="zh-CN"/>
        </w:rPr>
        <w:t>corticosteroids</w:t>
      </w:r>
      <w:r w:rsidR="002244ED" w:rsidRPr="00DF7B85">
        <w:rPr>
          <w:rFonts w:eastAsia="SimSun"/>
          <w:szCs w:val="22"/>
          <w:lang w:eastAsia="zh-CN"/>
        </w:rPr>
        <w:t>, muscarinic antagonists</w:t>
      </w:r>
      <w:r w:rsidR="006C6A70" w:rsidRPr="00DF7B85">
        <w:rPr>
          <w:rFonts w:eastAsia="SimSun"/>
          <w:szCs w:val="22"/>
          <w:lang w:eastAsia="zh-CN"/>
        </w:rPr>
        <w:t xml:space="preserve"> and </w:t>
      </w:r>
      <w:r w:rsidR="00370F76" w:rsidRPr="00DF7B85">
        <w:rPr>
          <w:szCs w:val="22"/>
        </w:rPr>
        <w:t>beta</w:t>
      </w:r>
      <w:r w:rsidR="00370F76" w:rsidRPr="00DF7B85">
        <w:rPr>
          <w:szCs w:val="22"/>
          <w:vertAlign w:val="subscript"/>
        </w:rPr>
        <w:t>2</w:t>
      </w:r>
      <w:r w:rsidR="004418DC" w:rsidRPr="00DF7B85">
        <w:rPr>
          <w:szCs w:val="22"/>
        </w:rPr>
        <w:noBreakHyphen/>
      </w:r>
      <w:r w:rsidR="00370F76" w:rsidRPr="00DF7B85">
        <w:rPr>
          <w:szCs w:val="22"/>
        </w:rPr>
        <w:t>adrenergic agonists</w:t>
      </w:r>
      <w:r w:rsidR="00FD374E" w:rsidRPr="00DF7B85">
        <w:rPr>
          <w:rFonts w:eastAsia="SimSun"/>
          <w:szCs w:val="22"/>
          <w:lang w:eastAsia="zh-CN"/>
        </w:rPr>
        <w:t xml:space="preserve"> are detected in human milk. </w:t>
      </w:r>
      <w:r w:rsidR="00D0291D" w:rsidRPr="00DF7B85">
        <w:rPr>
          <w:rFonts w:eastAsia="SimSun"/>
          <w:szCs w:val="22"/>
          <w:lang w:eastAsia="zh-CN"/>
        </w:rPr>
        <w:t>A risk to newborns/infants cannot be excluded.</w:t>
      </w:r>
      <w:r w:rsidR="00FD374E" w:rsidRPr="00DF7B85">
        <w:rPr>
          <w:rFonts w:eastAsia="SimSun"/>
          <w:szCs w:val="22"/>
          <w:lang w:eastAsia="zh-CN"/>
        </w:rPr>
        <w:t xml:space="preserve"> A decision must be made whether to discontinue breast-feeding or to discontinue </w:t>
      </w:r>
      <w:proofErr w:type="spellStart"/>
      <w:r w:rsidR="005041AE" w:rsidRPr="00DF7B85">
        <w:rPr>
          <w:rFonts w:eastAsia="SimSun"/>
          <w:szCs w:val="22"/>
          <w:lang w:eastAsia="zh-CN"/>
        </w:rPr>
        <w:t>Trelegy</w:t>
      </w:r>
      <w:proofErr w:type="spellEnd"/>
      <w:r w:rsidR="001A223D" w:rsidRPr="00DF7B85">
        <w:rPr>
          <w:rFonts w:eastAsia="SimSun"/>
          <w:szCs w:val="22"/>
          <w:lang w:eastAsia="zh-CN"/>
        </w:rPr>
        <w:t xml:space="preserve"> Ellipta</w:t>
      </w:r>
      <w:r w:rsidR="00724CD6" w:rsidRPr="00DF7B85">
        <w:rPr>
          <w:szCs w:val="22"/>
        </w:rPr>
        <w:t xml:space="preserve"> </w:t>
      </w:r>
      <w:r w:rsidR="00FD374E" w:rsidRPr="00DF7B85">
        <w:rPr>
          <w:rFonts w:eastAsia="SimSun"/>
          <w:szCs w:val="22"/>
          <w:lang w:eastAsia="zh-CN"/>
        </w:rPr>
        <w:t xml:space="preserve">therapy </w:t>
      </w:r>
      <w:proofErr w:type="gramStart"/>
      <w:r w:rsidR="00FD374E" w:rsidRPr="00DF7B85">
        <w:rPr>
          <w:rFonts w:eastAsia="SimSun"/>
          <w:szCs w:val="22"/>
          <w:lang w:eastAsia="zh-CN"/>
        </w:rPr>
        <w:t>taking into account</w:t>
      </w:r>
      <w:proofErr w:type="gramEnd"/>
      <w:r w:rsidR="00FD374E" w:rsidRPr="00DF7B85">
        <w:rPr>
          <w:rFonts w:eastAsia="SimSun"/>
          <w:szCs w:val="22"/>
          <w:lang w:eastAsia="zh-CN"/>
        </w:rPr>
        <w:t xml:space="preserve"> the benefit of breast-feeding for the child and the benefit of therapy for the woman.</w:t>
      </w:r>
    </w:p>
    <w:p w14:paraId="681FF2B2" w14:textId="77777777" w:rsidR="00C000DA" w:rsidRPr="00DF7B85" w:rsidRDefault="00C000DA" w:rsidP="006D4177">
      <w:pPr>
        <w:keepNext/>
        <w:suppressLineNumbers/>
        <w:rPr>
          <w:rFonts w:eastAsia="SimSun"/>
          <w:szCs w:val="22"/>
          <w:lang w:eastAsia="zh-CN"/>
        </w:rPr>
      </w:pPr>
    </w:p>
    <w:p w14:paraId="2CAE8BDA" w14:textId="77777777" w:rsidR="00C000DA" w:rsidRPr="00DF7B85" w:rsidRDefault="00C000DA" w:rsidP="00096B60">
      <w:pPr>
        <w:suppressLineNumbers/>
        <w:spacing w:line="240" w:lineRule="auto"/>
        <w:rPr>
          <w:szCs w:val="22"/>
          <w:u w:val="single"/>
        </w:rPr>
      </w:pPr>
      <w:r w:rsidRPr="00DF7B85">
        <w:rPr>
          <w:szCs w:val="22"/>
          <w:u w:val="single"/>
        </w:rPr>
        <w:t>Fertility</w:t>
      </w:r>
    </w:p>
    <w:p w14:paraId="3F380755" w14:textId="77777777" w:rsidR="00096B60" w:rsidRPr="00DF7B85" w:rsidRDefault="00096B60" w:rsidP="00C000DA">
      <w:pPr>
        <w:rPr>
          <w:szCs w:val="22"/>
        </w:rPr>
      </w:pPr>
    </w:p>
    <w:p w14:paraId="637E1940" w14:textId="094E81F9" w:rsidR="00C000DA" w:rsidRPr="00DF7B85" w:rsidRDefault="00C000DA" w:rsidP="00C000DA">
      <w:pPr>
        <w:rPr>
          <w:szCs w:val="22"/>
        </w:rPr>
      </w:pPr>
      <w:r w:rsidRPr="00DF7B85">
        <w:rPr>
          <w:szCs w:val="22"/>
        </w:rPr>
        <w:t>There are no data on the effects of</w:t>
      </w:r>
      <w:r w:rsidR="00FE4704" w:rsidRPr="00DF7B85">
        <w:rPr>
          <w:szCs w:val="22"/>
        </w:rPr>
        <w:t xml:space="preserve"> fluticasone furoate/umeclidinium/vilanterol</w:t>
      </w:r>
      <w:r w:rsidRPr="00DF7B85">
        <w:rPr>
          <w:szCs w:val="22"/>
        </w:rPr>
        <w:t xml:space="preserve"> on human fertility. Animal studies indicate no effects of fluticasone furoate, umeclidinium or vilanterol on male or fema</w:t>
      </w:r>
      <w:r w:rsidR="00992146">
        <w:rPr>
          <w:szCs w:val="22"/>
        </w:rPr>
        <w:t>le fertility (see section 5.3).</w:t>
      </w:r>
    </w:p>
    <w:p w14:paraId="779B9020" w14:textId="77777777" w:rsidR="002F3F93" w:rsidRPr="00DF7B85" w:rsidRDefault="002F3F93" w:rsidP="00C000DA">
      <w:pPr>
        <w:rPr>
          <w:szCs w:val="22"/>
        </w:rPr>
      </w:pPr>
    </w:p>
    <w:p w14:paraId="25F520B3" w14:textId="0177A5A5" w:rsidR="00812D16" w:rsidRPr="00DF7B85" w:rsidRDefault="00812D16" w:rsidP="001D4DD8">
      <w:pPr>
        <w:keepNext/>
        <w:suppressLineNumbers/>
        <w:ind w:left="567" w:hanging="567"/>
        <w:outlineLvl w:val="0"/>
        <w:rPr>
          <w:szCs w:val="22"/>
        </w:rPr>
      </w:pPr>
      <w:r w:rsidRPr="00DF7B85">
        <w:rPr>
          <w:b/>
          <w:szCs w:val="22"/>
        </w:rPr>
        <w:t>4.7</w:t>
      </w:r>
      <w:r w:rsidRPr="00DF7B85">
        <w:rPr>
          <w:b/>
          <w:szCs w:val="22"/>
        </w:rPr>
        <w:tab/>
        <w:t>Effects on ability to drive and use machines</w:t>
      </w:r>
      <w:r w:rsidR="003E6DC7">
        <w:rPr>
          <w:b/>
          <w:szCs w:val="22"/>
        </w:rPr>
        <w:fldChar w:fldCharType="begin"/>
      </w:r>
      <w:r w:rsidR="003E6DC7">
        <w:rPr>
          <w:b/>
          <w:szCs w:val="22"/>
        </w:rPr>
        <w:instrText xml:space="preserve"> DOCVARIABLE vault_nd_688cf346-f2bd-4875-8e78-eeb64d632030 \* MERGEFORMAT </w:instrText>
      </w:r>
      <w:r w:rsidR="003E6DC7">
        <w:rPr>
          <w:b/>
          <w:szCs w:val="22"/>
        </w:rPr>
        <w:fldChar w:fldCharType="separate"/>
      </w:r>
      <w:r w:rsidR="003E6DC7">
        <w:rPr>
          <w:b/>
          <w:szCs w:val="22"/>
        </w:rPr>
        <w:t xml:space="preserve"> </w:t>
      </w:r>
      <w:r w:rsidR="003E6DC7">
        <w:rPr>
          <w:b/>
          <w:szCs w:val="22"/>
        </w:rPr>
        <w:fldChar w:fldCharType="end"/>
      </w:r>
    </w:p>
    <w:p w14:paraId="47F43D48" w14:textId="77777777" w:rsidR="00812D16" w:rsidRPr="00DF7B85" w:rsidRDefault="00812D16" w:rsidP="001D4DD8">
      <w:pPr>
        <w:keepNext/>
        <w:suppressLineNumbers/>
        <w:rPr>
          <w:szCs w:val="22"/>
        </w:rPr>
      </w:pPr>
    </w:p>
    <w:p w14:paraId="7FDFCD37" w14:textId="77777777" w:rsidR="00A27AF1" w:rsidRPr="00DF7B85" w:rsidRDefault="00450361" w:rsidP="001D4DD8">
      <w:pPr>
        <w:keepNext/>
        <w:rPr>
          <w:szCs w:val="22"/>
        </w:rPr>
      </w:pPr>
      <w:r w:rsidRPr="00DF7B85">
        <w:rPr>
          <w:szCs w:val="22"/>
        </w:rPr>
        <w:t>Fluticasone furoate</w:t>
      </w:r>
      <w:r w:rsidR="000C2C79" w:rsidRPr="00DF7B85">
        <w:rPr>
          <w:szCs w:val="22"/>
        </w:rPr>
        <w:t>/</w:t>
      </w:r>
      <w:r w:rsidRPr="00DF7B85">
        <w:rPr>
          <w:szCs w:val="22"/>
        </w:rPr>
        <w:t>umeclidinium</w:t>
      </w:r>
      <w:r w:rsidR="000C2C79" w:rsidRPr="00DF7B85">
        <w:rPr>
          <w:szCs w:val="22"/>
        </w:rPr>
        <w:t>/</w:t>
      </w:r>
      <w:r w:rsidRPr="00DF7B85">
        <w:rPr>
          <w:szCs w:val="22"/>
        </w:rPr>
        <w:t>vilanterol ha</w:t>
      </w:r>
      <w:r w:rsidR="000C2C79" w:rsidRPr="00DF7B85">
        <w:rPr>
          <w:szCs w:val="22"/>
        </w:rPr>
        <w:t>s</w:t>
      </w:r>
      <w:r w:rsidRPr="00DF7B85">
        <w:rPr>
          <w:szCs w:val="22"/>
        </w:rPr>
        <w:t xml:space="preserve"> </w:t>
      </w:r>
      <w:r w:rsidR="00C10CB9" w:rsidRPr="00DF7B85">
        <w:rPr>
          <w:szCs w:val="22"/>
        </w:rPr>
        <w:t xml:space="preserve">no or negligible influence on the </w:t>
      </w:r>
      <w:r w:rsidR="004C5DFC" w:rsidRPr="00DF7B85">
        <w:rPr>
          <w:szCs w:val="22"/>
        </w:rPr>
        <w:t>ability</w:t>
      </w:r>
      <w:r w:rsidR="0066576E">
        <w:rPr>
          <w:szCs w:val="22"/>
        </w:rPr>
        <w:t xml:space="preserve"> to drive and use machines.</w:t>
      </w:r>
    </w:p>
    <w:p w14:paraId="47D0C3EC" w14:textId="77777777" w:rsidR="002F3F93" w:rsidRPr="00DF7B85" w:rsidRDefault="002F3F93" w:rsidP="00630D73">
      <w:pPr>
        <w:rPr>
          <w:szCs w:val="22"/>
        </w:rPr>
      </w:pPr>
    </w:p>
    <w:p w14:paraId="2EF901D6" w14:textId="77777777" w:rsidR="007701EB" w:rsidRPr="00DF7B85" w:rsidRDefault="00D17030" w:rsidP="00FB6E1E">
      <w:pPr>
        <w:keepNext/>
        <w:rPr>
          <w:b/>
          <w:szCs w:val="22"/>
        </w:rPr>
      </w:pPr>
      <w:r w:rsidRPr="00DF7B85">
        <w:rPr>
          <w:b/>
          <w:szCs w:val="22"/>
        </w:rPr>
        <w:t>4.8</w:t>
      </w:r>
      <w:r w:rsidRPr="00DF7B85">
        <w:rPr>
          <w:b/>
          <w:szCs w:val="22"/>
        </w:rPr>
        <w:tab/>
        <w:t>Undesirable effects</w:t>
      </w:r>
    </w:p>
    <w:p w14:paraId="21C84510" w14:textId="77777777" w:rsidR="00D17030" w:rsidRPr="00DF7B85" w:rsidRDefault="00D17030" w:rsidP="00FB6E1E">
      <w:pPr>
        <w:keepNext/>
        <w:rPr>
          <w:szCs w:val="22"/>
        </w:rPr>
      </w:pPr>
    </w:p>
    <w:p w14:paraId="1B0E33E2" w14:textId="77777777" w:rsidR="00920DB4" w:rsidRPr="00DF7B85" w:rsidRDefault="00920DB4" w:rsidP="00096B60">
      <w:pPr>
        <w:keepNext/>
        <w:spacing w:line="240" w:lineRule="auto"/>
        <w:rPr>
          <w:szCs w:val="22"/>
          <w:u w:val="single"/>
        </w:rPr>
      </w:pPr>
      <w:r w:rsidRPr="00DF7B85">
        <w:rPr>
          <w:szCs w:val="22"/>
          <w:u w:val="single"/>
        </w:rPr>
        <w:t>Summary of the safety profile</w:t>
      </w:r>
    </w:p>
    <w:p w14:paraId="082C425A" w14:textId="77777777" w:rsidR="00027BD2" w:rsidRDefault="00027BD2" w:rsidP="00004EAD">
      <w:pPr>
        <w:keepNext/>
        <w:rPr>
          <w:szCs w:val="22"/>
        </w:rPr>
      </w:pPr>
    </w:p>
    <w:p w14:paraId="0AE91A01" w14:textId="782107CF" w:rsidR="00004EAD" w:rsidRPr="00DF7B85" w:rsidRDefault="00920DB4" w:rsidP="00004EAD">
      <w:pPr>
        <w:keepNext/>
        <w:rPr>
          <w:szCs w:val="22"/>
        </w:rPr>
      </w:pPr>
      <w:r w:rsidRPr="00DF7B85">
        <w:rPr>
          <w:szCs w:val="22"/>
        </w:rPr>
        <w:t>The most frequently reported adverse reaction</w:t>
      </w:r>
      <w:r w:rsidR="00450361" w:rsidRPr="00DF7B85">
        <w:rPr>
          <w:szCs w:val="22"/>
        </w:rPr>
        <w:t>s</w:t>
      </w:r>
      <w:r w:rsidRPr="00DF7B85">
        <w:rPr>
          <w:szCs w:val="22"/>
        </w:rPr>
        <w:t xml:space="preserve"> </w:t>
      </w:r>
      <w:r w:rsidR="00027BD2">
        <w:rPr>
          <w:szCs w:val="22"/>
        </w:rPr>
        <w:t>a</w:t>
      </w:r>
      <w:r w:rsidR="00450361" w:rsidRPr="00DF7B85">
        <w:rPr>
          <w:szCs w:val="22"/>
        </w:rPr>
        <w:t>re</w:t>
      </w:r>
      <w:r w:rsidR="004C617D" w:rsidRPr="00DF7B85">
        <w:rPr>
          <w:color w:val="7030A0"/>
          <w:szCs w:val="22"/>
        </w:rPr>
        <w:t xml:space="preserve"> </w:t>
      </w:r>
      <w:r w:rsidR="009800DB" w:rsidRPr="00DF7B85">
        <w:rPr>
          <w:noProof/>
          <w:szCs w:val="22"/>
        </w:rPr>
        <w:t>nasophar</w:t>
      </w:r>
      <w:r w:rsidR="00F233B6">
        <w:rPr>
          <w:noProof/>
          <w:szCs w:val="22"/>
        </w:rPr>
        <w:t>y</w:t>
      </w:r>
      <w:r w:rsidR="009800DB" w:rsidRPr="00DF7B85">
        <w:rPr>
          <w:noProof/>
          <w:szCs w:val="22"/>
        </w:rPr>
        <w:t>ngitis</w:t>
      </w:r>
      <w:r w:rsidR="00365FD5">
        <w:rPr>
          <w:noProof/>
          <w:szCs w:val="22"/>
        </w:rPr>
        <w:t xml:space="preserve"> (7%)</w:t>
      </w:r>
      <w:r w:rsidR="009800DB" w:rsidRPr="00DF7B85">
        <w:rPr>
          <w:noProof/>
          <w:szCs w:val="22"/>
        </w:rPr>
        <w:t>, headache</w:t>
      </w:r>
      <w:r w:rsidR="00365FD5">
        <w:rPr>
          <w:noProof/>
          <w:szCs w:val="22"/>
        </w:rPr>
        <w:t xml:space="preserve"> (5%)</w:t>
      </w:r>
      <w:r w:rsidR="00482D69" w:rsidRPr="00482D69">
        <w:rPr>
          <w:noProof/>
          <w:szCs w:val="22"/>
        </w:rPr>
        <w:t xml:space="preserve"> </w:t>
      </w:r>
      <w:r w:rsidR="00482D69" w:rsidRPr="00DF7B85">
        <w:rPr>
          <w:noProof/>
          <w:szCs w:val="22"/>
        </w:rPr>
        <w:t>and</w:t>
      </w:r>
      <w:r w:rsidR="00482D69" w:rsidRPr="00482D69">
        <w:rPr>
          <w:noProof/>
          <w:szCs w:val="22"/>
        </w:rPr>
        <w:t xml:space="preserve"> </w:t>
      </w:r>
      <w:r w:rsidR="00482D69" w:rsidRPr="00DF7B85">
        <w:rPr>
          <w:noProof/>
          <w:szCs w:val="22"/>
        </w:rPr>
        <w:t xml:space="preserve">upper respiratory tract infection </w:t>
      </w:r>
      <w:r w:rsidR="00482D69">
        <w:rPr>
          <w:noProof/>
          <w:szCs w:val="22"/>
        </w:rPr>
        <w:t>(2%)</w:t>
      </w:r>
      <w:r w:rsidR="00543870" w:rsidRPr="00DF7B85">
        <w:rPr>
          <w:color w:val="7030A0"/>
          <w:szCs w:val="22"/>
        </w:rPr>
        <w:t>.</w:t>
      </w:r>
    </w:p>
    <w:p w14:paraId="2B9754FB" w14:textId="77777777" w:rsidR="00D65AAE" w:rsidRPr="00DF7B85" w:rsidRDefault="00D65AAE" w:rsidP="00630D73">
      <w:pPr>
        <w:rPr>
          <w:szCs w:val="22"/>
        </w:rPr>
      </w:pPr>
    </w:p>
    <w:p w14:paraId="67A3F8FF" w14:textId="2635811E" w:rsidR="002D3AEB" w:rsidRPr="00DF7B85" w:rsidRDefault="00E85FE5" w:rsidP="00832308">
      <w:pPr>
        <w:keepNext/>
        <w:spacing w:line="240" w:lineRule="auto"/>
        <w:rPr>
          <w:szCs w:val="22"/>
          <w:u w:val="single"/>
        </w:rPr>
      </w:pPr>
      <w:r w:rsidRPr="00DF7B85">
        <w:rPr>
          <w:szCs w:val="22"/>
          <w:u w:val="single"/>
        </w:rPr>
        <w:t xml:space="preserve">Tabulated </w:t>
      </w:r>
      <w:r w:rsidR="004B55F6">
        <w:rPr>
          <w:szCs w:val="22"/>
          <w:u w:val="single"/>
        </w:rPr>
        <w:t>list</w:t>
      </w:r>
      <w:r w:rsidRPr="00DF7B85">
        <w:rPr>
          <w:szCs w:val="22"/>
          <w:u w:val="single"/>
        </w:rPr>
        <w:t xml:space="preserve"> of adverse reactions</w:t>
      </w:r>
    </w:p>
    <w:p w14:paraId="0F113A87" w14:textId="77777777" w:rsidR="004B55F6" w:rsidRDefault="004B55F6" w:rsidP="00260A5E">
      <w:pPr>
        <w:rPr>
          <w:szCs w:val="22"/>
        </w:rPr>
      </w:pPr>
    </w:p>
    <w:p w14:paraId="0BF4E78A" w14:textId="1465064A" w:rsidR="00E0259A" w:rsidRDefault="00260A5E" w:rsidP="00260A5E">
      <w:pPr>
        <w:rPr>
          <w:szCs w:val="22"/>
        </w:rPr>
      </w:pPr>
      <w:r w:rsidRPr="00DF7B85">
        <w:rPr>
          <w:szCs w:val="22"/>
        </w:rPr>
        <w:t xml:space="preserve">The safety profile of </w:t>
      </w:r>
      <w:proofErr w:type="spellStart"/>
      <w:r w:rsidR="005041AE" w:rsidRPr="00DF7B85">
        <w:rPr>
          <w:szCs w:val="22"/>
        </w:rPr>
        <w:t>Trelegy</w:t>
      </w:r>
      <w:proofErr w:type="spellEnd"/>
      <w:r w:rsidRPr="00DF7B85">
        <w:rPr>
          <w:szCs w:val="22"/>
        </w:rPr>
        <w:t xml:space="preserve"> </w:t>
      </w:r>
      <w:r w:rsidR="00CB1781" w:rsidRPr="00DF7B85">
        <w:rPr>
          <w:szCs w:val="22"/>
        </w:rPr>
        <w:t xml:space="preserve">Ellipta </w:t>
      </w:r>
      <w:r w:rsidRPr="00DF7B85">
        <w:rPr>
          <w:szCs w:val="22"/>
        </w:rPr>
        <w:t xml:space="preserve">is based on </w:t>
      </w:r>
      <w:r w:rsidR="00C5029E">
        <w:rPr>
          <w:szCs w:val="22"/>
        </w:rPr>
        <w:t>t</w:t>
      </w:r>
      <w:r w:rsidR="003B0267">
        <w:rPr>
          <w:szCs w:val="22"/>
        </w:rPr>
        <w:t>hree</w:t>
      </w:r>
      <w:r w:rsidR="00C5029E">
        <w:rPr>
          <w:szCs w:val="22"/>
        </w:rPr>
        <w:t xml:space="preserve"> phase III clinical studies</w:t>
      </w:r>
      <w:r w:rsidR="00D614CF">
        <w:rPr>
          <w:szCs w:val="22"/>
        </w:rPr>
        <w:t xml:space="preserve"> and spontaneous reporting</w:t>
      </w:r>
      <w:r w:rsidR="00082A94">
        <w:rPr>
          <w:szCs w:val="22"/>
        </w:rPr>
        <w:t>.</w:t>
      </w:r>
    </w:p>
    <w:p w14:paraId="2AC3BA3D" w14:textId="556D21B6" w:rsidR="005B580F" w:rsidRDefault="005B580F" w:rsidP="005B580F">
      <w:pPr>
        <w:rPr>
          <w:noProof/>
          <w:szCs w:val="22"/>
        </w:rPr>
      </w:pPr>
      <w:bookmarkStart w:id="1" w:name="_Hlk519178651"/>
    </w:p>
    <w:bookmarkEnd w:id="1"/>
    <w:p w14:paraId="451B35F9" w14:textId="77777777" w:rsidR="00C5029E" w:rsidRDefault="00C5029E" w:rsidP="00C5029E">
      <w:pPr>
        <w:rPr>
          <w:szCs w:val="22"/>
        </w:rPr>
      </w:pPr>
      <w:r>
        <w:rPr>
          <w:noProof/>
          <w:szCs w:val="22"/>
        </w:rPr>
        <w:t>Where adverse reaction frequencies differed between studies, the higher frequency is reported below.</w:t>
      </w:r>
    </w:p>
    <w:p w14:paraId="3FF27D81" w14:textId="77777777" w:rsidR="00E0259A" w:rsidRDefault="00E0259A" w:rsidP="00260A5E">
      <w:pPr>
        <w:rPr>
          <w:szCs w:val="22"/>
        </w:rPr>
      </w:pPr>
    </w:p>
    <w:p w14:paraId="54C594DB" w14:textId="5A0DBF20" w:rsidR="00260A5E" w:rsidRPr="00DF7B85" w:rsidRDefault="00260A5E" w:rsidP="00260A5E">
      <w:pPr>
        <w:rPr>
          <w:szCs w:val="22"/>
        </w:rPr>
      </w:pPr>
      <w:r w:rsidRPr="00DF7B85">
        <w:rPr>
          <w:szCs w:val="22"/>
        </w:rPr>
        <w:t>Adverse reactions are listed by MedDRA system organ class.</w:t>
      </w:r>
    </w:p>
    <w:p w14:paraId="3AEC6AFA" w14:textId="77777777" w:rsidR="00193E70" w:rsidRPr="00DF7B85" w:rsidRDefault="00193E70" w:rsidP="00A12971">
      <w:pPr>
        <w:rPr>
          <w:szCs w:val="22"/>
        </w:rPr>
      </w:pPr>
    </w:p>
    <w:p w14:paraId="1AD0D55C" w14:textId="6AB556AF" w:rsidR="00E85FE5" w:rsidRPr="00DF7B85" w:rsidRDefault="00E85FE5" w:rsidP="00A12971">
      <w:pPr>
        <w:tabs>
          <w:tab w:val="clear" w:pos="567"/>
        </w:tabs>
        <w:spacing w:line="240" w:lineRule="auto"/>
        <w:rPr>
          <w:szCs w:val="22"/>
        </w:rPr>
      </w:pPr>
      <w:r w:rsidRPr="00DF7B85">
        <w:rPr>
          <w:szCs w:val="22"/>
        </w:rPr>
        <w:t>The frequency of adverse reactions is defined using the following convention: very common (</w:t>
      </w:r>
      <w:r w:rsidR="002F3F93" w:rsidRPr="00DF7B85">
        <w:rPr>
          <w:szCs w:val="22"/>
        </w:rPr>
        <w:t>≥</w:t>
      </w:r>
      <w:r w:rsidRPr="00DF7B85">
        <w:rPr>
          <w:szCs w:val="22"/>
        </w:rPr>
        <w:t>1/10); common (</w:t>
      </w:r>
      <w:r w:rsidR="002F3F93" w:rsidRPr="00DF7B85">
        <w:rPr>
          <w:szCs w:val="22"/>
        </w:rPr>
        <w:t>≥</w:t>
      </w:r>
      <w:r w:rsidRPr="00DF7B85">
        <w:rPr>
          <w:szCs w:val="22"/>
        </w:rPr>
        <w:t>1/100 to &lt;1/10); uncommon (</w:t>
      </w:r>
      <w:r w:rsidR="002F3F93" w:rsidRPr="00DF7B85">
        <w:rPr>
          <w:szCs w:val="22"/>
        </w:rPr>
        <w:t>≥</w:t>
      </w:r>
      <w:r w:rsidRPr="00DF7B85">
        <w:rPr>
          <w:szCs w:val="22"/>
        </w:rPr>
        <w:t>1/1</w:t>
      </w:r>
      <w:r w:rsidR="00D40895">
        <w:rPr>
          <w:szCs w:val="22"/>
        </w:rPr>
        <w:t> </w:t>
      </w:r>
      <w:r w:rsidRPr="00DF7B85">
        <w:rPr>
          <w:szCs w:val="22"/>
        </w:rPr>
        <w:t>000 to &lt;1/100); rare (</w:t>
      </w:r>
      <w:r w:rsidR="002F3F93" w:rsidRPr="00DF7B85">
        <w:rPr>
          <w:szCs w:val="22"/>
        </w:rPr>
        <w:t>≥</w:t>
      </w:r>
      <w:r w:rsidRPr="00DF7B85">
        <w:rPr>
          <w:szCs w:val="22"/>
        </w:rPr>
        <w:t>1/10</w:t>
      </w:r>
      <w:r w:rsidR="00D40895">
        <w:rPr>
          <w:szCs w:val="22"/>
        </w:rPr>
        <w:t> </w:t>
      </w:r>
      <w:r w:rsidRPr="00DF7B85">
        <w:rPr>
          <w:szCs w:val="22"/>
        </w:rPr>
        <w:t>000 to &lt;1/1</w:t>
      </w:r>
      <w:r w:rsidR="00D40895">
        <w:rPr>
          <w:szCs w:val="22"/>
        </w:rPr>
        <w:t> </w:t>
      </w:r>
      <w:r w:rsidRPr="00DF7B85">
        <w:rPr>
          <w:szCs w:val="22"/>
        </w:rPr>
        <w:t>000); very rare (&lt;1/10</w:t>
      </w:r>
      <w:r w:rsidR="00D40895">
        <w:rPr>
          <w:szCs w:val="22"/>
        </w:rPr>
        <w:t> </w:t>
      </w:r>
      <w:r w:rsidRPr="00DF7B85">
        <w:rPr>
          <w:szCs w:val="22"/>
        </w:rPr>
        <w:t>000)</w:t>
      </w:r>
      <w:r w:rsidR="0030461A" w:rsidRPr="00DF7B85">
        <w:rPr>
          <w:szCs w:val="22"/>
        </w:rPr>
        <w:t xml:space="preserve"> and not known (cannot be estimated from available data)</w:t>
      </w:r>
      <w:r w:rsidRPr="00DF7B85">
        <w:rPr>
          <w:szCs w:val="22"/>
        </w:rPr>
        <w:t>.</w:t>
      </w:r>
    </w:p>
    <w:p w14:paraId="5895EA69" w14:textId="77777777" w:rsidR="00D17030" w:rsidRPr="00DF7B85" w:rsidRDefault="00E85FE5" w:rsidP="00D17030">
      <w:pPr>
        <w:tabs>
          <w:tab w:val="clear" w:pos="567"/>
        </w:tabs>
        <w:spacing w:line="240" w:lineRule="auto"/>
        <w:rPr>
          <w:szCs w:val="22"/>
        </w:rPr>
      </w:pPr>
      <w:r w:rsidRPr="00DF7B85">
        <w:rPr>
          <w:szCs w:val="22"/>
        </w:rPr>
        <w:t xml:space="preserve"> </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835"/>
        <w:gridCol w:w="4111"/>
        <w:gridCol w:w="1874"/>
      </w:tblGrid>
      <w:tr w:rsidR="00D17030" w:rsidRPr="00DF7B85" w14:paraId="6218F075" w14:textId="77777777" w:rsidTr="009B6825">
        <w:trPr>
          <w:tblHeader/>
        </w:trPr>
        <w:tc>
          <w:tcPr>
            <w:tcW w:w="2835" w:type="dxa"/>
            <w:shd w:val="clear" w:color="auto" w:fill="FFFFFF"/>
          </w:tcPr>
          <w:p w14:paraId="0A4E9CA2" w14:textId="77777777" w:rsidR="00D17030" w:rsidRPr="00DF7B85" w:rsidRDefault="00D17030" w:rsidP="0032645C">
            <w:pPr>
              <w:keepNext/>
              <w:keepLines/>
              <w:rPr>
                <w:b/>
                <w:szCs w:val="22"/>
              </w:rPr>
            </w:pPr>
            <w:bookmarkStart w:id="2" w:name="_Hlk34129160"/>
            <w:r w:rsidRPr="00DF7B85">
              <w:rPr>
                <w:b/>
                <w:szCs w:val="22"/>
              </w:rPr>
              <w:t>System Organ Class</w:t>
            </w:r>
          </w:p>
        </w:tc>
        <w:tc>
          <w:tcPr>
            <w:tcW w:w="4111" w:type="dxa"/>
            <w:shd w:val="clear" w:color="auto" w:fill="FFFFFF"/>
          </w:tcPr>
          <w:p w14:paraId="04DBA834" w14:textId="77777777" w:rsidR="00D17030" w:rsidRPr="00DF7B85" w:rsidRDefault="00D17030" w:rsidP="0032645C">
            <w:pPr>
              <w:keepNext/>
              <w:keepLines/>
              <w:rPr>
                <w:b/>
                <w:szCs w:val="22"/>
              </w:rPr>
            </w:pPr>
            <w:r w:rsidRPr="00DF7B85">
              <w:rPr>
                <w:b/>
                <w:szCs w:val="22"/>
              </w:rPr>
              <w:t xml:space="preserve">Adverse </w:t>
            </w:r>
            <w:r w:rsidR="009B6825" w:rsidRPr="00DF7B85">
              <w:rPr>
                <w:b/>
                <w:szCs w:val="22"/>
              </w:rPr>
              <w:t>reactions</w:t>
            </w:r>
          </w:p>
          <w:p w14:paraId="79D092F3" w14:textId="77777777" w:rsidR="00545085" w:rsidRPr="00DF7B85" w:rsidRDefault="00545085" w:rsidP="0032645C">
            <w:pPr>
              <w:keepNext/>
              <w:keepLines/>
              <w:rPr>
                <w:b/>
                <w:szCs w:val="22"/>
              </w:rPr>
            </w:pPr>
          </w:p>
        </w:tc>
        <w:tc>
          <w:tcPr>
            <w:tcW w:w="1874" w:type="dxa"/>
            <w:shd w:val="clear" w:color="auto" w:fill="FFFFFF"/>
          </w:tcPr>
          <w:p w14:paraId="51A28018" w14:textId="77777777" w:rsidR="00D17030" w:rsidRPr="00DF7B85" w:rsidRDefault="00D17030" w:rsidP="0032645C">
            <w:pPr>
              <w:keepNext/>
              <w:keepLines/>
              <w:ind w:left="-18" w:firstLine="18"/>
              <w:rPr>
                <w:b/>
                <w:szCs w:val="22"/>
              </w:rPr>
            </w:pPr>
            <w:r w:rsidRPr="00DF7B85">
              <w:rPr>
                <w:b/>
                <w:szCs w:val="22"/>
              </w:rPr>
              <w:t>Frequency</w:t>
            </w:r>
          </w:p>
        </w:tc>
      </w:tr>
      <w:bookmarkEnd w:id="2"/>
      <w:tr w:rsidR="00B972FF" w:rsidRPr="00DF7B85" w14:paraId="6F5CAEE3" w14:textId="77777777" w:rsidTr="00186C58">
        <w:tc>
          <w:tcPr>
            <w:tcW w:w="2835" w:type="dxa"/>
            <w:vMerge w:val="restart"/>
          </w:tcPr>
          <w:p w14:paraId="71CDAD3D" w14:textId="17228770" w:rsidR="00B972FF" w:rsidRPr="00DF7B85" w:rsidRDefault="001F1E85" w:rsidP="00594A10">
            <w:pPr>
              <w:keepNext/>
              <w:keepLines/>
              <w:rPr>
                <w:szCs w:val="22"/>
              </w:rPr>
            </w:pPr>
            <w:r>
              <w:rPr>
                <w:szCs w:val="22"/>
              </w:rPr>
              <w:t>Infections and infestations</w:t>
            </w:r>
          </w:p>
        </w:tc>
        <w:tc>
          <w:tcPr>
            <w:tcW w:w="4111" w:type="dxa"/>
          </w:tcPr>
          <w:p w14:paraId="7A7BFD36" w14:textId="77777777" w:rsidR="00B972FF" w:rsidRPr="00DF7B85" w:rsidRDefault="00B972FF" w:rsidP="0032645C">
            <w:pPr>
              <w:keepNext/>
              <w:keepLines/>
              <w:rPr>
                <w:szCs w:val="22"/>
              </w:rPr>
            </w:pPr>
            <w:r w:rsidRPr="00DF7B85">
              <w:rPr>
                <w:szCs w:val="22"/>
              </w:rPr>
              <w:t>Pneumonia</w:t>
            </w:r>
          </w:p>
          <w:p w14:paraId="01ADEACB" w14:textId="5BA8532E" w:rsidR="00B972FF" w:rsidRPr="00DF7B85" w:rsidRDefault="00B972FF" w:rsidP="005F7909">
            <w:pPr>
              <w:keepNext/>
              <w:keepLines/>
              <w:rPr>
                <w:szCs w:val="22"/>
              </w:rPr>
            </w:pPr>
            <w:r w:rsidRPr="00DF7B85">
              <w:rPr>
                <w:szCs w:val="22"/>
              </w:rPr>
              <w:t xml:space="preserve">Upper </w:t>
            </w:r>
            <w:r>
              <w:rPr>
                <w:szCs w:val="22"/>
              </w:rPr>
              <w:t>r</w:t>
            </w:r>
            <w:r w:rsidRPr="00DF7B85">
              <w:rPr>
                <w:szCs w:val="22"/>
              </w:rPr>
              <w:t xml:space="preserve">espiratory </w:t>
            </w:r>
            <w:r>
              <w:rPr>
                <w:szCs w:val="22"/>
              </w:rPr>
              <w:t>t</w:t>
            </w:r>
            <w:r w:rsidRPr="00DF7B85">
              <w:rPr>
                <w:szCs w:val="22"/>
              </w:rPr>
              <w:t xml:space="preserve">ract </w:t>
            </w:r>
            <w:r>
              <w:rPr>
                <w:szCs w:val="22"/>
              </w:rPr>
              <w:t>i</w:t>
            </w:r>
            <w:r w:rsidRPr="00DF7B85">
              <w:rPr>
                <w:szCs w:val="22"/>
              </w:rPr>
              <w:t>nfection</w:t>
            </w:r>
          </w:p>
          <w:p w14:paraId="08153010" w14:textId="77777777" w:rsidR="00B972FF" w:rsidRDefault="00B972FF" w:rsidP="005F7909">
            <w:pPr>
              <w:keepNext/>
              <w:keepLines/>
              <w:rPr>
                <w:szCs w:val="22"/>
              </w:rPr>
            </w:pPr>
            <w:r>
              <w:rPr>
                <w:szCs w:val="22"/>
              </w:rPr>
              <w:t>Bronchitis</w:t>
            </w:r>
          </w:p>
          <w:p w14:paraId="2FE17FC7" w14:textId="77777777" w:rsidR="00B972FF" w:rsidRPr="00DF7B85" w:rsidRDefault="00B972FF" w:rsidP="005F7909">
            <w:pPr>
              <w:keepNext/>
              <w:keepLines/>
              <w:rPr>
                <w:szCs w:val="22"/>
              </w:rPr>
            </w:pPr>
            <w:r w:rsidRPr="00DF7B85">
              <w:rPr>
                <w:szCs w:val="22"/>
              </w:rPr>
              <w:t>Pharyngitis</w:t>
            </w:r>
          </w:p>
          <w:p w14:paraId="78EFB4F8" w14:textId="77777777" w:rsidR="00B972FF" w:rsidRDefault="00B972FF" w:rsidP="005F7909">
            <w:pPr>
              <w:keepNext/>
              <w:keepLines/>
              <w:rPr>
                <w:szCs w:val="22"/>
              </w:rPr>
            </w:pPr>
            <w:r w:rsidRPr="00DF7B85">
              <w:rPr>
                <w:szCs w:val="22"/>
              </w:rPr>
              <w:t>Rhinitis</w:t>
            </w:r>
          </w:p>
          <w:p w14:paraId="1EFE8E30" w14:textId="77777777" w:rsidR="00B972FF" w:rsidRPr="00DF7B85" w:rsidRDefault="00B972FF" w:rsidP="005F7909">
            <w:pPr>
              <w:keepNext/>
              <w:keepLines/>
              <w:rPr>
                <w:szCs w:val="22"/>
              </w:rPr>
            </w:pPr>
            <w:r>
              <w:rPr>
                <w:szCs w:val="22"/>
              </w:rPr>
              <w:t>Sinusitis</w:t>
            </w:r>
            <w:r w:rsidRPr="00DF7B85">
              <w:rPr>
                <w:szCs w:val="22"/>
              </w:rPr>
              <w:t xml:space="preserve"> </w:t>
            </w:r>
          </w:p>
          <w:p w14:paraId="26A17B84" w14:textId="77777777" w:rsidR="00B972FF" w:rsidRPr="00DF7B85" w:rsidRDefault="00B972FF" w:rsidP="005F7909">
            <w:pPr>
              <w:keepNext/>
              <w:keepLines/>
              <w:rPr>
                <w:szCs w:val="22"/>
              </w:rPr>
            </w:pPr>
            <w:r w:rsidRPr="00DF7B85">
              <w:rPr>
                <w:szCs w:val="22"/>
              </w:rPr>
              <w:t xml:space="preserve">Influenza </w:t>
            </w:r>
          </w:p>
          <w:p w14:paraId="1C0C33A6" w14:textId="613D93A2" w:rsidR="00B972FF" w:rsidRDefault="00B972FF" w:rsidP="005F7909">
            <w:pPr>
              <w:keepNext/>
              <w:keepLines/>
              <w:rPr>
                <w:szCs w:val="22"/>
              </w:rPr>
            </w:pPr>
            <w:r w:rsidRPr="00DF7B85">
              <w:rPr>
                <w:szCs w:val="22"/>
              </w:rPr>
              <w:t>Nasopharyngitis</w:t>
            </w:r>
          </w:p>
          <w:p w14:paraId="1B261FBA" w14:textId="77777777" w:rsidR="00B972FF" w:rsidRDefault="00B972FF" w:rsidP="005F7909">
            <w:pPr>
              <w:keepNext/>
              <w:keepLines/>
              <w:rPr>
                <w:szCs w:val="22"/>
              </w:rPr>
            </w:pPr>
            <w:r>
              <w:rPr>
                <w:szCs w:val="22"/>
              </w:rPr>
              <w:t>Candidiasis of mouth and throat</w:t>
            </w:r>
          </w:p>
          <w:p w14:paraId="209BF3CB" w14:textId="6FB6A294" w:rsidR="00B972FF" w:rsidRPr="00DF7B85" w:rsidRDefault="00B972FF" w:rsidP="0032645C">
            <w:pPr>
              <w:keepNext/>
              <w:keepLines/>
              <w:rPr>
                <w:szCs w:val="22"/>
              </w:rPr>
            </w:pPr>
            <w:r>
              <w:rPr>
                <w:szCs w:val="22"/>
              </w:rPr>
              <w:t>Urinary tract infection</w:t>
            </w:r>
          </w:p>
        </w:tc>
        <w:tc>
          <w:tcPr>
            <w:tcW w:w="1874" w:type="dxa"/>
          </w:tcPr>
          <w:p w14:paraId="19E488B1" w14:textId="77777777" w:rsidR="00B972FF" w:rsidRPr="00DF7B85" w:rsidRDefault="00B972FF" w:rsidP="0032645C">
            <w:pPr>
              <w:keepNext/>
              <w:keepLines/>
              <w:ind w:left="-18" w:firstLine="18"/>
              <w:rPr>
                <w:szCs w:val="22"/>
              </w:rPr>
            </w:pPr>
            <w:r w:rsidRPr="00DF7B85">
              <w:rPr>
                <w:szCs w:val="22"/>
              </w:rPr>
              <w:t>Common</w:t>
            </w:r>
          </w:p>
        </w:tc>
      </w:tr>
      <w:tr w:rsidR="00B972FF" w:rsidRPr="00DF7B85" w14:paraId="06A99DFF" w14:textId="77777777" w:rsidTr="00186C58">
        <w:tc>
          <w:tcPr>
            <w:tcW w:w="2835" w:type="dxa"/>
            <w:vMerge/>
          </w:tcPr>
          <w:p w14:paraId="093E252A" w14:textId="77777777" w:rsidR="00B972FF" w:rsidRPr="00DF7B85" w:rsidRDefault="00B972FF" w:rsidP="00B972FF">
            <w:pPr>
              <w:keepNext/>
              <w:keepLines/>
              <w:rPr>
                <w:szCs w:val="22"/>
              </w:rPr>
            </w:pPr>
          </w:p>
        </w:tc>
        <w:tc>
          <w:tcPr>
            <w:tcW w:w="4111" w:type="dxa"/>
          </w:tcPr>
          <w:p w14:paraId="3024646C" w14:textId="47D8F680" w:rsidR="00B972FF" w:rsidRPr="00DF7B85" w:rsidRDefault="00B972FF" w:rsidP="00B972FF">
            <w:pPr>
              <w:keepNext/>
              <w:keepLines/>
              <w:rPr>
                <w:szCs w:val="22"/>
              </w:rPr>
            </w:pPr>
            <w:r w:rsidRPr="00DF7B85">
              <w:rPr>
                <w:szCs w:val="22"/>
              </w:rPr>
              <w:t xml:space="preserve">Viral </w:t>
            </w:r>
            <w:r>
              <w:rPr>
                <w:szCs w:val="22"/>
              </w:rPr>
              <w:t>r</w:t>
            </w:r>
            <w:r w:rsidRPr="00DF7B85">
              <w:rPr>
                <w:szCs w:val="22"/>
              </w:rPr>
              <w:t xml:space="preserve">espiratory </w:t>
            </w:r>
            <w:r>
              <w:rPr>
                <w:szCs w:val="22"/>
              </w:rPr>
              <w:t>t</w:t>
            </w:r>
            <w:r w:rsidRPr="00DF7B85">
              <w:rPr>
                <w:szCs w:val="22"/>
              </w:rPr>
              <w:t xml:space="preserve">ract </w:t>
            </w:r>
            <w:r>
              <w:rPr>
                <w:szCs w:val="22"/>
              </w:rPr>
              <w:t>i</w:t>
            </w:r>
            <w:r w:rsidRPr="00DF7B85">
              <w:rPr>
                <w:szCs w:val="22"/>
              </w:rPr>
              <w:t>nfection</w:t>
            </w:r>
          </w:p>
        </w:tc>
        <w:tc>
          <w:tcPr>
            <w:tcW w:w="1874" w:type="dxa"/>
          </w:tcPr>
          <w:p w14:paraId="7F2D447E" w14:textId="69757925" w:rsidR="00B972FF" w:rsidRPr="00DF7B85" w:rsidRDefault="00B972FF" w:rsidP="00B972FF">
            <w:pPr>
              <w:keepNext/>
              <w:keepLines/>
              <w:ind w:left="-18" w:firstLine="18"/>
              <w:rPr>
                <w:szCs w:val="22"/>
              </w:rPr>
            </w:pPr>
            <w:r w:rsidRPr="00DF7B85">
              <w:rPr>
                <w:szCs w:val="22"/>
              </w:rPr>
              <w:t>Uncommon</w:t>
            </w:r>
          </w:p>
        </w:tc>
      </w:tr>
      <w:tr w:rsidR="00B972FF" w:rsidRPr="00DF7B85" w14:paraId="3590123D" w14:textId="77777777" w:rsidTr="00186C58">
        <w:tc>
          <w:tcPr>
            <w:tcW w:w="2835" w:type="dxa"/>
          </w:tcPr>
          <w:p w14:paraId="5C7A261A" w14:textId="6825D495" w:rsidR="00B972FF" w:rsidRPr="00DF7B85" w:rsidRDefault="00B972FF" w:rsidP="00B972FF">
            <w:pPr>
              <w:keepNext/>
              <w:keepLines/>
              <w:rPr>
                <w:szCs w:val="22"/>
              </w:rPr>
            </w:pPr>
            <w:r w:rsidRPr="00DF7B85">
              <w:rPr>
                <w:szCs w:val="22"/>
              </w:rPr>
              <w:t>I</w:t>
            </w:r>
            <w:r>
              <w:rPr>
                <w:szCs w:val="22"/>
              </w:rPr>
              <w:t>mmune system disorders</w:t>
            </w:r>
          </w:p>
        </w:tc>
        <w:tc>
          <w:tcPr>
            <w:tcW w:w="4111" w:type="dxa"/>
          </w:tcPr>
          <w:p w14:paraId="55148A83" w14:textId="596713C2" w:rsidR="00B972FF" w:rsidRPr="00DF7B85" w:rsidRDefault="00B972FF" w:rsidP="00B972FF">
            <w:pPr>
              <w:keepNext/>
              <w:keepLines/>
              <w:rPr>
                <w:szCs w:val="22"/>
              </w:rPr>
            </w:pPr>
            <w:r>
              <w:rPr>
                <w:szCs w:val="22"/>
              </w:rPr>
              <w:t>Hypersensitivity reactions, including anaphylaxis, angioedema, urticaria, and rash</w:t>
            </w:r>
          </w:p>
        </w:tc>
        <w:tc>
          <w:tcPr>
            <w:tcW w:w="1874" w:type="dxa"/>
          </w:tcPr>
          <w:p w14:paraId="10129FFB" w14:textId="275C55A4" w:rsidR="00B972FF" w:rsidRPr="00DF7B85" w:rsidRDefault="00B972FF" w:rsidP="00B972FF">
            <w:pPr>
              <w:keepNext/>
              <w:keepLines/>
              <w:ind w:left="-18" w:firstLine="18"/>
              <w:rPr>
                <w:szCs w:val="22"/>
              </w:rPr>
            </w:pPr>
            <w:r>
              <w:rPr>
                <w:szCs w:val="22"/>
              </w:rPr>
              <w:t>Rare</w:t>
            </w:r>
          </w:p>
        </w:tc>
      </w:tr>
      <w:tr w:rsidR="005B2C8D" w:rsidRPr="00DF7B85" w14:paraId="36F143B1" w14:textId="77777777" w:rsidTr="00186C58">
        <w:tc>
          <w:tcPr>
            <w:tcW w:w="2835" w:type="dxa"/>
          </w:tcPr>
          <w:p w14:paraId="788A67AF" w14:textId="0085AEE0" w:rsidR="005B2C8D" w:rsidRPr="00DF7B85" w:rsidRDefault="00EA6DDA" w:rsidP="00B972FF">
            <w:pPr>
              <w:keepNext/>
              <w:keepLines/>
              <w:rPr>
                <w:szCs w:val="22"/>
              </w:rPr>
            </w:pPr>
            <w:r>
              <w:rPr>
                <w:szCs w:val="22"/>
              </w:rPr>
              <w:t>Metabolism and nutrition disorders</w:t>
            </w:r>
          </w:p>
        </w:tc>
        <w:tc>
          <w:tcPr>
            <w:tcW w:w="4111" w:type="dxa"/>
          </w:tcPr>
          <w:p w14:paraId="70B8A7C5" w14:textId="1C9BD343" w:rsidR="005B2C8D" w:rsidRPr="00DF7B85" w:rsidRDefault="00EA6DDA" w:rsidP="00B972FF">
            <w:pPr>
              <w:keepNext/>
              <w:keepLines/>
              <w:rPr>
                <w:szCs w:val="22"/>
              </w:rPr>
            </w:pPr>
            <w:r>
              <w:rPr>
                <w:szCs w:val="22"/>
              </w:rPr>
              <w:t>Hyperglycaemia</w:t>
            </w:r>
          </w:p>
        </w:tc>
        <w:tc>
          <w:tcPr>
            <w:tcW w:w="1874" w:type="dxa"/>
          </w:tcPr>
          <w:p w14:paraId="770932DD" w14:textId="69ED1A5C" w:rsidR="005B2C8D" w:rsidRPr="00DF7B85" w:rsidRDefault="00EA6DDA" w:rsidP="00B972FF">
            <w:pPr>
              <w:keepNext/>
              <w:keepLines/>
              <w:ind w:left="-18" w:firstLine="18"/>
              <w:rPr>
                <w:szCs w:val="22"/>
              </w:rPr>
            </w:pPr>
            <w:r>
              <w:rPr>
                <w:szCs w:val="22"/>
              </w:rPr>
              <w:t>Rare</w:t>
            </w:r>
          </w:p>
        </w:tc>
      </w:tr>
      <w:tr w:rsidR="003400D8" w:rsidRPr="00DF7B85" w14:paraId="41DC0D17" w14:textId="77777777" w:rsidTr="00186C58">
        <w:tc>
          <w:tcPr>
            <w:tcW w:w="2835" w:type="dxa"/>
          </w:tcPr>
          <w:p w14:paraId="3715CCE3" w14:textId="0E4ABDD9" w:rsidR="003400D8" w:rsidRPr="00DF7B85" w:rsidRDefault="003400D8" w:rsidP="00B972FF">
            <w:pPr>
              <w:keepNext/>
              <w:keepLines/>
              <w:rPr>
                <w:szCs w:val="22"/>
              </w:rPr>
            </w:pPr>
            <w:r>
              <w:rPr>
                <w:szCs w:val="22"/>
              </w:rPr>
              <w:t>Psychiatric disorders</w:t>
            </w:r>
          </w:p>
        </w:tc>
        <w:tc>
          <w:tcPr>
            <w:tcW w:w="4111" w:type="dxa"/>
          </w:tcPr>
          <w:p w14:paraId="5A61E672" w14:textId="3DD28172" w:rsidR="003400D8" w:rsidRPr="00DF7B85" w:rsidRDefault="003400D8" w:rsidP="00B972FF">
            <w:pPr>
              <w:keepNext/>
              <w:keepLines/>
              <w:rPr>
                <w:szCs w:val="22"/>
              </w:rPr>
            </w:pPr>
            <w:r>
              <w:rPr>
                <w:szCs w:val="22"/>
              </w:rPr>
              <w:t>Anxiety</w:t>
            </w:r>
          </w:p>
        </w:tc>
        <w:tc>
          <w:tcPr>
            <w:tcW w:w="1874" w:type="dxa"/>
          </w:tcPr>
          <w:p w14:paraId="78D29647" w14:textId="53964428" w:rsidR="003400D8" w:rsidRPr="00DF7B85" w:rsidRDefault="003400D8" w:rsidP="00B972FF">
            <w:pPr>
              <w:keepNext/>
              <w:keepLines/>
              <w:ind w:left="-18" w:firstLine="18"/>
              <w:rPr>
                <w:szCs w:val="22"/>
              </w:rPr>
            </w:pPr>
            <w:r>
              <w:rPr>
                <w:szCs w:val="22"/>
              </w:rPr>
              <w:t>Rare</w:t>
            </w:r>
          </w:p>
        </w:tc>
      </w:tr>
      <w:tr w:rsidR="00BF115A" w:rsidRPr="00DF7B85" w14:paraId="62CB58DA" w14:textId="77777777" w:rsidTr="00186C58">
        <w:tc>
          <w:tcPr>
            <w:tcW w:w="2835" w:type="dxa"/>
            <w:vMerge w:val="restart"/>
          </w:tcPr>
          <w:p w14:paraId="1983B715" w14:textId="77777777" w:rsidR="00BF115A" w:rsidRPr="00DF7B85" w:rsidRDefault="00BF115A" w:rsidP="00B972FF">
            <w:pPr>
              <w:keepNext/>
              <w:keepLines/>
              <w:rPr>
                <w:szCs w:val="22"/>
              </w:rPr>
            </w:pPr>
            <w:r w:rsidRPr="00DF7B85">
              <w:rPr>
                <w:szCs w:val="22"/>
              </w:rPr>
              <w:t>Nervous system disorders</w:t>
            </w:r>
          </w:p>
        </w:tc>
        <w:tc>
          <w:tcPr>
            <w:tcW w:w="4111" w:type="dxa"/>
          </w:tcPr>
          <w:p w14:paraId="6D135441" w14:textId="77777777" w:rsidR="00BF115A" w:rsidRPr="00DF7B85" w:rsidRDefault="00BF115A" w:rsidP="00B972FF">
            <w:pPr>
              <w:keepNext/>
              <w:keepLines/>
              <w:rPr>
                <w:szCs w:val="22"/>
              </w:rPr>
            </w:pPr>
            <w:r w:rsidRPr="00DF7B85">
              <w:rPr>
                <w:szCs w:val="22"/>
              </w:rPr>
              <w:t>Headache</w:t>
            </w:r>
          </w:p>
        </w:tc>
        <w:tc>
          <w:tcPr>
            <w:tcW w:w="1874" w:type="dxa"/>
          </w:tcPr>
          <w:p w14:paraId="19942139" w14:textId="77777777" w:rsidR="00BF115A" w:rsidRPr="00DF7B85" w:rsidRDefault="00BF115A" w:rsidP="00B972FF">
            <w:pPr>
              <w:keepNext/>
              <w:keepLines/>
              <w:ind w:left="-18" w:firstLine="18"/>
              <w:rPr>
                <w:szCs w:val="22"/>
              </w:rPr>
            </w:pPr>
            <w:r w:rsidRPr="00DF7B85">
              <w:rPr>
                <w:szCs w:val="22"/>
              </w:rPr>
              <w:t>Common</w:t>
            </w:r>
          </w:p>
        </w:tc>
      </w:tr>
      <w:tr w:rsidR="00BF115A" w:rsidRPr="00DF7B85" w14:paraId="5DDC06BE" w14:textId="77777777" w:rsidTr="00186C58">
        <w:tc>
          <w:tcPr>
            <w:tcW w:w="2835" w:type="dxa"/>
            <w:vMerge/>
          </w:tcPr>
          <w:p w14:paraId="3974059C" w14:textId="77777777" w:rsidR="00BF115A" w:rsidRPr="00DF7B85" w:rsidRDefault="00BF115A" w:rsidP="00B972FF">
            <w:pPr>
              <w:keepNext/>
              <w:keepLines/>
              <w:rPr>
                <w:szCs w:val="22"/>
              </w:rPr>
            </w:pPr>
          </w:p>
        </w:tc>
        <w:tc>
          <w:tcPr>
            <w:tcW w:w="4111" w:type="dxa"/>
          </w:tcPr>
          <w:p w14:paraId="33080C30" w14:textId="191F6CD9" w:rsidR="00BF115A" w:rsidRPr="00DF7B85" w:rsidRDefault="00BF115A" w:rsidP="00B972FF">
            <w:pPr>
              <w:keepNext/>
              <w:keepLines/>
              <w:rPr>
                <w:szCs w:val="22"/>
              </w:rPr>
            </w:pPr>
            <w:r>
              <w:rPr>
                <w:szCs w:val="22"/>
              </w:rPr>
              <w:t>Dysgeusia</w:t>
            </w:r>
          </w:p>
        </w:tc>
        <w:tc>
          <w:tcPr>
            <w:tcW w:w="1874" w:type="dxa"/>
          </w:tcPr>
          <w:p w14:paraId="56C85119" w14:textId="425DB0A3" w:rsidR="00BF115A" w:rsidRPr="00DF7B85" w:rsidRDefault="00BF115A" w:rsidP="00B972FF">
            <w:pPr>
              <w:keepNext/>
              <w:keepLines/>
              <w:ind w:left="-18" w:firstLine="18"/>
              <w:rPr>
                <w:szCs w:val="22"/>
              </w:rPr>
            </w:pPr>
            <w:r>
              <w:rPr>
                <w:szCs w:val="22"/>
              </w:rPr>
              <w:t>Uncommon</w:t>
            </w:r>
          </w:p>
        </w:tc>
      </w:tr>
      <w:tr w:rsidR="00BF115A" w:rsidRPr="00DF7B85" w14:paraId="42660AB1" w14:textId="77777777" w:rsidTr="00186C58">
        <w:tc>
          <w:tcPr>
            <w:tcW w:w="2835" w:type="dxa"/>
            <w:vMerge/>
          </w:tcPr>
          <w:p w14:paraId="221A0B5F" w14:textId="77777777" w:rsidR="00BF115A" w:rsidRPr="00DF7B85" w:rsidRDefault="00BF115A" w:rsidP="00B972FF">
            <w:pPr>
              <w:keepNext/>
              <w:keepLines/>
              <w:rPr>
                <w:szCs w:val="22"/>
              </w:rPr>
            </w:pPr>
          </w:p>
        </w:tc>
        <w:tc>
          <w:tcPr>
            <w:tcW w:w="4111" w:type="dxa"/>
          </w:tcPr>
          <w:p w14:paraId="5C331281" w14:textId="2D8BA117" w:rsidR="00BF115A" w:rsidRDefault="00BF115A" w:rsidP="00B972FF">
            <w:pPr>
              <w:keepNext/>
              <w:keepLines/>
              <w:rPr>
                <w:szCs w:val="22"/>
              </w:rPr>
            </w:pPr>
            <w:r>
              <w:rPr>
                <w:szCs w:val="22"/>
              </w:rPr>
              <w:t>Tremor</w:t>
            </w:r>
          </w:p>
        </w:tc>
        <w:tc>
          <w:tcPr>
            <w:tcW w:w="1874" w:type="dxa"/>
          </w:tcPr>
          <w:p w14:paraId="2E59B448" w14:textId="4400CEF8" w:rsidR="00BF115A" w:rsidRDefault="00BF115A" w:rsidP="00B972FF">
            <w:pPr>
              <w:keepNext/>
              <w:keepLines/>
              <w:ind w:left="-18" w:firstLine="18"/>
              <w:rPr>
                <w:szCs w:val="22"/>
              </w:rPr>
            </w:pPr>
            <w:r>
              <w:rPr>
                <w:szCs w:val="22"/>
              </w:rPr>
              <w:t>Rare</w:t>
            </w:r>
          </w:p>
        </w:tc>
      </w:tr>
      <w:tr w:rsidR="009D5C13" w:rsidRPr="00DF7B85" w14:paraId="333CAF31" w14:textId="77777777" w:rsidTr="00186C58">
        <w:tc>
          <w:tcPr>
            <w:tcW w:w="2835" w:type="dxa"/>
            <w:vMerge w:val="restart"/>
          </w:tcPr>
          <w:p w14:paraId="2E1C9889" w14:textId="77777777" w:rsidR="009D5C13" w:rsidRPr="00DF7B85" w:rsidRDefault="009D5C13" w:rsidP="00B972FF">
            <w:pPr>
              <w:keepNext/>
              <w:keepLines/>
              <w:rPr>
                <w:szCs w:val="22"/>
              </w:rPr>
            </w:pPr>
            <w:r>
              <w:rPr>
                <w:szCs w:val="22"/>
              </w:rPr>
              <w:t>Eye disorders</w:t>
            </w:r>
          </w:p>
        </w:tc>
        <w:tc>
          <w:tcPr>
            <w:tcW w:w="4111" w:type="dxa"/>
          </w:tcPr>
          <w:p w14:paraId="6F683FBB" w14:textId="77777777" w:rsidR="009D5C13" w:rsidRDefault="009D5C13" w:rsidP="00B972FF">
            <w:pPr>
              <w:keepNext/>
              <w:keepLines/>
              <w:rPr>
                <w:szCs w:val="22"/>
              </w:rPr>
            </w:pPr>
            <w:r w:rsidRPr="00962392">
              <w:rPr>
                <w:szCs w:val="22"/>
              </w:rPr>
              <w:t>Vision blurred</w:t>
            </w:r>
            <w:r>
              <w:rPr>
                <w:szCs w:val="22"/>
              </w:rPr>
              <w:t xml:space="preserve"> </w:t>
            </w:r>
            <w:r w:rsidRPr="0060612E">
              <w:rPr>
                <w:szCs w:val="22"/>
              </w:rPr>
              <w:t>(see section 4.4)</w:t>
            </w:r>
          </w:p>
          <w:p w14:paraId="5C0E3BA2" w14:textId="77777777" w:rsidR="009D5C13" w:rsidRDefault="009D5C13" w:rsidP="00B972FF">
            <w:pPr>
              <w:keepNext/>
              <w:keepLines/>
              <w:rPr>
                <w:szCs w:val="22"/>
              </w:rPr>
            </w:pPr>
            <w:r>
              <w:rPr>
                <w:szCs w:val="22"/>
              </w:rPr>
              <w:t>Glaucoma</w:t>
            </w:r>
          </w:p>
          <w:p w14:paraId="1A14847B" w14:textId="4EB61B26" w:rsidR="009D5C13" w:rsidRPr="00DF7B85" w:rsidRDefault="009D5C13" w:rsidP="00B972FF">
            <w:pPr>
              <w:keepNext/>
              <w:keepLines/>
              <w:rPr>
                <w:szCs w:val="22"/>
              </w:rPr>
            </w:pPr>
            <w:r>
              <w:rPr>
                <w:szCs w:val="22"/>
              </w:rPr>
              <w:t>Eye pain</w:t>
            </w:r>
          </w:p>
        </w:tc>
        <w:tc>
          <w:tcPr>
            <w:tcW w:w="1874" w:type="dxa"/>
          </w:tcPr>
          <w:p w14:paraId="202B2BD1" w14:textId="271F6B04" w:rsidR="009D5C13" w:rsidRPr="00DF7B85" w:rsidRDefault="009D5C13" w:rsidP="00B972FF">
            <w:pPr>
              <w:keepNext/>
              <w:keepLines/>
              <w:ind w:left="-18" w:firstLine="18"/>
              <w:rPr>
                <w:szCs w:val="22"/>
              </w:rPr>
            </w:pPr>
            <w:r>
              <w:rPr>
                <w:szCs w:val="22"/>
              </w:rPr>
              <w:t>Uncommon</w:t>
            </w:r>
          </w:p>
        </w:tc>
      </w:tr>
      <w:tr w:rsidR="009D5C13" w:rsidRPr="00DF7B85" w14:paraId="74F2733D" w14:textId="77777777" w:rsidTr="00186C58">
        <w:tc>
          <w:tcPr>
            <w:tcW w:w="2835" w:type="dxa"/>
            <w:vMerge/>
          </w:tcPr>
          <w:p w14:paraId="2829B06A" w14:textId="77777777" w:rsidR="009D5C13" w:rsidRDefault="009D5C13" w:rsidP="00B972FF">
            <w:pPr>
              <w:keepNext/>
              <w:keepLines/>
              <w:rPr>
                <w:szCs w:val="22"/>
              </w:rPr>
            </w:pPr>
          </w:p>
        </w:tc>
        <w:tc>
          <w:tcPr>
            <w:tcW w:w="4111" w:type="dxa"/>
          </w:tcPr>
          <w:p w14:paraId="626196C4" w14:textId="073B0A2E" w:rsidR="009D5C13" w:rsidRPr="00962392" w:rsidRDefault="001F1E85" w:rsidP="00B972FF">
            <w:pPr>
              <w:keepNext/>
              <w:keepLines/>
              <w:rPr>
                <w:szCs w:val="22"/>
              </w:rPr>
            </w:pPr>
            <w:r>
              <w:rPr>
                <w:szCs w:val="22"/>
              </w:rPr>
              <w:t>Intraocular pressure increased</w:t>
            </w:r>
          </w:p>
        </w:tc>
        <w:tc>
          <w:tcPr>
            <w:tcW w:w="1874" w:type="dxa"/>
          </w:tcPr>
          <w:p w14:paraId="54E1C940" w14:textId="1FF94C2E" w:rsidR="009D5C13" w:rsidRDefault="001F1E85" w:rsidP="00B972FF">
            <w:pPr>
              <w:keepNext/>
              <w:keepLines/>
              <w:ind w:left="-18" w:firstLine="18"/>
              <w:rPr>
                <w:szCs w:val="22"/>
              </w:rPr>
            </w:pPr>
            <w:r>
              <w:rPr>
                <w:szCs w:val="22"/>
              </w:rPr>
              <w:t>Rare</w:t>
            </w:r>
          </w:p>
        </w:tc>
      </w:tr>
      <w:tr w:rsidR="001C03A7" w:rsidRPr="00DF7B85" w14:paraId="2B81DCB3" w14:textId="77777777" w:rsidTr="00186C58">
        <w:tc>
          <w:tcPr>
            <w:tcW w:w="2835" w:type="dxa"/>
            <w:vMerge w:val="restart"/>
          </w:tcPr>
          <w:p w14:paraId="3A19C278" w14:textId="77777777" w:rsidR="001C03A7" w:rsidRPr="00DF7B85" w:rsidRDefault="001C03A7" w:rsidP="00B972FF">
            <w:pPr>
              <w:keepNext/>
              <w:keepLines/>
              <w:rPr>
                <w:szCs w:val="22"/>
              </w:rPr>
            </w:pPr>
            <w:r w:rsidRPr="00DF7B85">
              <w:rPr>
                <w:szCs w:val="22"/>
              </w:rPr>
              <w:t>Cardiac disorders</w:t>
            </w:r>
          </w:p>
        </w:tc>
        <w:tc>
          <w:tcPr>
            <w:tcW w:w="4111" w:type="dxa"/>
          </w:tcPr>
          <w:p w14:paraId="09463D01" w14:textId="77777777" w:rsidR="001C03A7" w:rsidRPr="00DF7B85" w:rsidRDefault="001C03A7" w:rsidP="00B972FF">
            <w:pPr>
              <w:keepNext/>
              <w:keepLines/>
              <w:rPr>
                <w:szCs w:val="22"/>
              </w:rPr>
            </w:pPr>
            <w:r w:rsidRPr="00DF7B85">
              <w:rPr>
                <w:szCs w:val="22"/>
              </w:rPr>
              <w:t>Supraventricular tachyarrhythmia</w:t>
            </w:r>
          </w:p>
          <w:p w14:paraId="669F06CF" w14:textId="77777777" w:rsidR="001C03A7" w:rsidRPr="00DF7B85" w:rsidRDefault="001C03A7" w:rsidP="00B972FF">
            <w:pPr>
              <w:keepNext/>
              <w:keepLines/>
              <w:rPr>
                <w:szCs w:val="22"/>
              </w:rPr>
            </w:pPr>
            <w:r w:rsidRPr="00DF7B85">
              <w:rPr>
                <w:szCs w:val="22"/>
              </w:rPr>
              <w:t>Tachycardia</w:t>
            </w:r>
          </w:p>
          <w:p w14:paraId="7DD51CEB" w14:textId="77777777" w:rsidR="001C03A7" w:rsidRPr="00DF7B85" w:rsidRDefault="001C03A7" w:rsidP="00B972FF">
            <w:pPr>
              <w:keepNext/>
              <w:keepLines/>
              <w:rPr>
                <w:szCs w:val="22"/>
              </w:rPr>
            </w:pPr>
            <w:r w:rsidRPr="00DF7B85">
              <w:rPr>
                <w:szCs w:val="22"/>
              </w:rPr>
              <w:t>Atrial fibrillation</w:t>
            </w:r>
          </w:p>
        </w:tc>
        <w:tc>
          <w:tcPr>
            <w:tcW w:w="1874" w:type="dxa"/>
          </w:tcPr>
          <w:p w14:paraId="73C36EE2" w14:textId="77777777" w:rsidR="001C03A7" w:rsidRPr="00DF7B85" w:rsidRDefault="001C03A7" w:rsidP="00B972FF">
            <w:pPr>
              <w:keepNext/>
              <w:keepLines/>
              <w:ind w:left="-18" w:firstLine="18"/>
              <w:rPr>
                <w:szCs w:val="22"/>
              </w:rPr>
            </w:pPr>
            <w:r w:rsidRPr="00DF7B85">
              <w:rPr>
                <w:szCs w:val="22"/>
              </w:rPr>
              <w:t>Uncommon</w:t>
            </w:r>
          </w:p>
        </w:tc>
      </w:tr>
      <w:tr w:rsidR="001C03A7" w:rsidRPr="00DF7B85" w14:paraId="41276983" w14:textId="77777777" w:rsidTr="00186C58">
        <w:tc>
          <w:tcPr>
            <w:tcW w:w="2835" w:type="dxa"/>
            <w:vMerge/>
          </w:tcPr>
          <w:p w14:paraId="642987BE" w14:textId="77777777" w:rsidR="001C03A7" w:rsidRPr="00DF7B85" w:rsidRDefault="001C03A7" w:rsidP="00B972FF">
            <w:pPr>
              <w:keepNext/>
              <w:keepLines/>
              <w:rPr>
                <w:szCs w:val="22"/>
              </w:rPr>
            </w:pPr>
          </w:p>
        </w:tc>
        <w:tc>
          <w:tcPr>
            <w:tcW w:w="4111" w:type="dxa"/>
          </w:tcPr>
          <w:p w14:paraId="28496C2D" w14:textId="6A2C3FD9" w:rsidR="001C03A7" w:rsidRPr="00DF7B85" w:rsidRDefault="001C03A7" w:rsidP="00B972FF">
            <w:pPr>
              <w:keepNext/>
              <w:keepLines/>
              <w:rPr>
                <w:szCs w:val="22"/>
              </w:rPr>
            </w:pPr>
            <w:r>
              <w:rPr>
                <w:szCs w:val="22"/>
              </w:rPr>
              <w:t>Palpitations</w:t>
            </w:r>
          </w:p>
        </w:tc>
        <w:tc>
          <w:tcPr>
            <w:tcW w:w="1874" w:type="dxa"/>
          </w:tcPr>
          <w:p w14:paraId="23C7C042" w14:textId="5FBDDE9A" w:rsidR="001C03A7" w:rsidRPr="00DF7B85" w:rsidRDefault="001C03A7" w:rsidP="00B972FF">
            <w:pPr>
              <w:keepNext/>
              <w:keepLines/>
              <w:ind w:left="-18" w:firstLine="18"/>
              <w:rPr>
                <w:szCs w:val="22"/>
              </w:rPr>
            </w:pPr>
            <w:r>
              <w:rPr>
                <w:szCs w:val="22"/>
              </w:rPr>
              <w:t>Rare</w:t>
            </w:r>
          </w:p>
        </w:tc>
      </w:tr>
      <w:tr w:rsidR="00B972FF" w:rsidRPr="00DF7B85" w14:paraId="4AD8E61B" w14:textId="77777777" w:rsidTr="00186C58">
        <w:tc>
          <w:tcPr>
            <w:tcW w:w="2835" w:type="dxa"/>
            <w:vMerge w:val="restart"/>
          </w:tcPr>
          <w:p w14:paraId="2FFC7799" w14:textId="77777777" w:rsidR="00B972FF" w:rsidRPr="00DF7B85" w:rsidRDefault="00B972FF" w:rsidP="00B972FF">
            <w:pPr>
              <w:keepNext/>
              <w:keepLines/>
              <w:rPr>
                <w:szCs w:val="22"/>
              </w:rPr>
            </w:pPr>
            <w:r w:rsidRPr="00DF7B85">
              <w:rPr>
                <w:szCs w:val="22"/>
              </w:rPr>
              <w:t>Respiratory, thoracic &amp; mediastinal disorders</w:t>
            </w:r>
          </w:p>
        </w:tc>
        <w:tc>
          <w:tcPr>
            <w:tcW w:w="4111" w:type="dxa"/>
          </w:tcPr>
          <w:p w14:paraId="038507BF" w14:textId="77777777" w:rsidR="00B972FF" w:rsidRDefault="00B972FF" w:rsidP="00B972FF">
            <w:pPr>
              <w:keepNext/>
              <w:keepLines/>
              <w:rPr>
                <w:szCs w:val="22"/>
              </w:rPr>
            </w:pPr>
            <w:r w:rsidRPr="00DF7B85">
              <w:rPr>
                <w:szCs w:val="22"/>
              </w:rPr>
              <w:t>Cough</w:t>
            </w:r>
          </w:p>
          <w:p w14:paraId="2186D1BA" w14:textId="77777777" w:rsidR="00B972FF" w:rsidRPr="00DF7B85" w:rsidRDefault="00B972FF" w:rsidP="00B972FF">
            <w:pPr>
              <w:keepNext/>
              <w:keepLines/>
              <w:rPr>
                <w:szCs w:val="22"/>
              </w:rPr>
            </w:pPr>
            <w:r w:rsidRPr="00DF7B85">
              <w:rPr>
                <w:szCs w:val="22"/>
              </w:rPr>
              <w:t>Oropharyngeal pain</w:t>
            </w:r>
          </w:p>
        </w:tc>
        <w:tc>
          <w:tcPr>
            <w:tcW w:w="1874" w:type="dxa"/>
          </w:tcPr>
          <w:p w14:paraId="4C288DE8" w14:textId="77777777" w:rsidR="00B972FF" w:rsidRPr="00DF7B85" w:rsidRDefault="00B972FF" w:rsidP="00B972FF">
            <w:pPr>
              <w:keepNext/>
              <w:keepLines/>
              <w:ind w:left="-18" w:firstLine="18"/>
              <w:rPr>
                <w:szCs w:val="22"/>
              </w:rPr>
            </w:pPr>
            <w:r w:rsidRPr="00DF7B85">
              <w:rPr>
                <w:szCs w:val="22"/>
              </w:rPr>
              <w:t>Common</w:t>
            </w:r>
          </w:p>
        </w:tc>
      </w:tr>
      <w:tr w:rsidR="00B972FF" w:rsidRPr="00DF7B85" w14:paraId="02F489C1" w14:textId="77777777" w:rsidTr="00186C58">
        <w:tc>
          <w:tcPr>
            <w:tcW w:w="2835" w:type="dxa"/>
            <w:vMerge/>
          </w:tcPr>
          <w:p w14:paraId="7E007811" w14:textId="77777777" w:rsidR="00B972FF" w:rsidRPr="00DF7B85" w:rsidRDefault="00B972FF" w:rsidP="00B972FF">
            <w:pPr>
              <w:keepNext/>
              <w:keepLines/>
              <w:rPr>
                <w:szCs w:val="22"/>
              </w:rPr>
            </w:pPr>
          </w:p>
        </w:tc>
        <w:tc>
          <w:tcPr>
            <w:tcW w:w="4111" w:type="dxa"/>
          </w:tcPr>
          <w:p w14:paraId="730B1158" w14:textId="317469EA" w:rsidR="00B972FF" w:rsidRPr="00DF7B85" w:rsidRDefault="00B972FF" w:rsidP="00B972FF">
            <w:pPr>
              <w:keepNext/>
              <w:keepLines/>
              <w:rPr>
                <w:szCs w:val="22"/>
              </w:rPr>
            </w:pPr>
            <w:r>
              <w:rPr>
                <w:szCs w:val="22"/>
              </w:rPr>
              <w:t>Dysphonia</w:t>
            </w:r>
          </w:p>
        </w:tc>
        <w:tc>
          <w:tcPr>
            <w:tcW w:w="1874" w:type="dxa"/>
          </w:tcPr>
          <w:p w14:paraId="0AA54FD6" w14:textId="659F75BB" w:rsidR="00B972FF" w:rsidRPr="00DF7B85" w:rsidRDefault="00B972FF" w:rsidP="00B972FF">
            <w:pPr>
              <w:keepNext/>
              <w:keepLines/>
              <w:ind w:left="-18" w:firstLine="18"/>
              <w:rPr>
                <w:szCs w:val="22"/>
              </w:rPr>
            </w:pPr>
            <w:r w:rsidRPr="00DF7B85">
              <w:rPr>
                <w:szCs w:val="22"/>
              </w:rPr>
              <w:t>Uncommon</w:t>
            </w:r>
          </w:p>
        </w:tc>
      </w:tr>
      <w:tr w:rsidR="00B972FF" w:rsidRPr="00DF7B85" w14:paraId="7BF28563" w14:textId="77777777" w:rsidTr="00186C58">
        <w:tc>
          <w:tcPr>
            <w:tcW w:w="2835" w:type="dxa"/>
            <w:vMerge w:val="restart"/>
          </w:tcPr>
          <w:p w14:paraId="7A556FC0" w14:textId="77777777" w:rsidR="00B972FF" w:rsidRDefault="00B972FF" w:rsidP="00B972FF">
            <w:pPr>
              <w:keepNext/>
              <w:keepLines/>
              <w:rPr>
                <w:szCs w:val="22"/>
              </w:rPr>
            </w:pPr>
            <w:r>
              <w:rPr>
                <w:szCs w:val="22"/>
              </w:rPr>
              <w:t>Gastrointestinal disorders</w:t>
            </w:r>
          </w:p>
          <w:p w14:paraId="3AAD1343" w14:textId="77777777" w:rsidR="00B972FF" w:rsidRPr="00DF7B85" w:rsidRDefault="00B972FF" w:rsidP="00B972FF">
            <w:pPr>
              <w:keepNext/>
              <w:keepLines/>
              <w:rPr>
                <w:szCs w:val="22"/>
              </w:rPr>
            </w:pPr>
          </w:p>
        </w:tc>
        <w:tc>
          <w:tcPr>
            <w:tcW w:w="4111" w:type="dxa"/>
          </w:tcPr>
          <w:p w14:paraId="1CC8BB26" w14:textId="77777777" w:rsidR="00B972FF" w:rsidRPr="00DF7B85" w:rsidDel="005359EB" w:rsidRDefault="00B972FF" w:rsidP="00B972FF">
            <w:pPr>
              <w:keepNext/>
              <w:keepLines/>
              <w:rPr>
                <w:szCs w:val="22"/>
              </w:rPr>
            </w:pPr>
            <w:r>
              <w:rPr>
                <w:szCs w:val="22"/>
              </w:rPr>
              <w:t>Constipation</w:t>
            </w:r>
          </w:p>
        </w:tc>
        <w:tc>
          <w:tcPr>
            <w:tcW w:w="1874" w:type="dxa"/>
          </w:tcPr>
          <w:p w14:paraId="5BC0510F" w14:textId="77777777" w:rsidR="00B972FF" w:rsidRPr="00DF7B85" w:rsidRDefault="00B972FF" w:rsidP="00B972FF">
            <w:pPr>
              <w:keepNext/>
              <w:keepLines/>
              <w:ind w:left="-18" w:firstLine="18"/>
              <w:rPr>
                <w:szCs w:val="22"/>
              </w:rPr>
            </w:pPr>
            <w:r>
              <w:rPr>
                <w:szCs w:val="22"/>
              </w:rPr>
              <w:t>Common</w:t>
            </w:r>
          </w:p>
        </w:tc>
      </w:tr>
      <w:tr w:rsidR="00B972FF" w:rsidRPr="00DF7B85" w14:paraId="509E7277" w14:textId="77777777" w:rsidTr="00186C58">
        <w:tc>
          <w:tcPr>
            <w:tcW w:w="2835" w:type="dxa"/>
            <w:vMerge/>
          </w:tcPr>
          <w:p w14:paraId="21F4181C" w14:textId="77777777" w:rsidR="00B972FF" w:rsidRPr="00DF7B85" w:rsidRDefault="00B972FF" w:rsidP="00B972FF">
            <w:pPr>
              <w:keepNext/>
              <w:keepLines/>
              <w:rPr>
                <w:szCs w:val="22"/>
              </w:rPr>
            </w:pPr>
          </w:p>
        </w:tc>
        <w:tc>
          <w:tcPr>
            <w:tcW w:w="4111" w:type="dxa"/>
          </w:tcPr>
          <w:p w14:paraId="2C4DA870" w14:textId="77777777" w:rsidR="00B972FF" w:rsidRPr="00DF7B85" w:rsidDel="005359EB" w:rsidRDefault="00B972FF" w:rsidP="00B972FF">
            <w:pPr>
              <w:keepNext/>
              <w:keepLines/>
              <w:rPr>
                <w:szCs w:val="22"/>
              </w:rPr>
            </w:pPr>
            <w:r>
              <w:rPr>
                <w:szCs w:val="22"/>
              </w:rPr>
              <w:t>Dry mouth</w:t>
            </w:r>
          </w:p>
        </w:tc>
        <w:tc>
          <w:tcPr>
            <w:tcW w:w="1874" w:type="dxa"/>
          </w:tcPr>
          <w:p w14:paraId="3A43A85B" w14:textId="77777777" w:rsidR="00B972FF" w:rsidRPr="00DF7B85" w:rsidRDefault="00B972FF" w:rsidP="00B972FF">
            <w:pPr>
              <w:keepNext/>
              <w:keepLines/>
              <w:ind w:left="-18" w:firstLine="18"/>
              <w:rPr>
                <w:szCs w:val="22"/>
              </w:rPr>
            </w:pPr>
            <w:r>
              <w:rPr>
                <w:szCs w:val="22"/>
              </w:rPr>
              <w:t>Uncommon</w:t>
            </w:r>
          </w:p>
        </w:tc>
      </w:tr>
      <w:tr w:rsidR="001C03A7" w:rsidRPr="00DF7B85" w14:paraId="11C59AF4" w14:textId="77777777" w:rsidTr="00186C58">
        <w:tc>
          <w:tcPr>
            <w:tcW w:w="2835" w:type="dxa"/>
            <w:vMerge w:val="restart"/>
          </w:tcPr>
          <w:p w14:paraId="699A1D0A" w14:textId="77777777" w:rsidR="001C03A7" w:rsidRPr="00DF7B85" w:rsidRDefault="001C03A7" w:rsidP="00B972FF">
            <w:pPr>
              <w:keepNext/>
              <w:keepLines/>
              <w:rPr>
                <w:szCs w:val="22"/>
              </w:rPr>
            </w:pPr>
            <w:r w:rsidRPr="00DF7B85">
              <w:rPr>
                <w:szCs w:val="22"/>
              </w:rPr>
              <w:t>Musculoskeletal and connective tissue disorders</w:t>
            </w:r>
          </w:p>
        </w:tc>
        <w:tc>
          <w:tcPr>
            <w:tcW w:w="4111" w:type="dxa"/>
          </w:tcPr>
          <w:p w14:paraId="5858F25B" w14:textId="77777777" w:rsidR="001C03A7" w:rsidRPr="00DF7B85" w:rsidRDefault="001C03A7" w:rsidP="00B972FF">
            <w:pPr>
              <w:keepNext/>
              <w:keepLines/>
              <w:rPr>
                <w:szCs w:val="22"/>
              </w:rPr>
            </w:pPr>
            <w:r w:rsidRPr="00DF7B85">
              <w:rPr>
                <w:szCs w:val="22"/>
              </w:rPr>
              <w:t>Arthralgia</w:t>
            </w:r>
          </w:p>
          <w:p w14:paraId="67567236" w14:textId="77777777" w:rsidR="001C03A7" w:rsidRPr="00DF7B85" w:rsidRDefault="001C03A7" w:rsidP="00B972FF">
            <w:pPr>
              <w:keepNext/>
              <w:keepLines/>
              <w:rPr>
                <w:szCs w:val="22"/>
              </w:rPr>
            </w:pPr>
            <w:r w:rsidRPr="00DF7B85">
              <w:rPr>
                <w:szCs w:val="22"/>
              </w:rPr>
              <w:t>Back pain</w:t>
            </w:r>
          </w:p>
        </w:tc>
        <w:tc>
          <w:tcPr>
            <w:tcW w:w="1874" w:type="dxa"/>
          </w:tcPr>
          <w:p w14:paraId="7A6863B2" w14:textId="77777777" w:rsidR="001C03A7" w:rsidRPr="00DF7B85" w:rsidRDefault="001C03A7" w:rsidP="00B972FF">
            <w:pPr>
              <w:keepNext/>
              <w:keepLines/>
              <w:ind w:left="-18" w:firstLine="18"/>
              <w:rPr>
                <w:szCs w:val="22"/>
              </w:rPr>
            </w:pPr>
            <w:r w:rsidRPr="00DF7B85">
              <w:rPr>
                <w:szCs w:val="22"/>
              </w:rPr>
              <w:t>Common</w:t>
            </w:r>
          </w:p>
        </w:tc>
      </w:tr>
      <w:tr w:rsidR="001C03A7" w:rsidRPr="00DF7B85" w14:paraId="4D994C07" w14:textId="77777777" w:rsidTr="00186C58">
        <w:tc>
          <w:tcPr>
            <w:tcW w:w="2835" w:type="dxa"/>
            <w:vMerge/>
          </w:tcPr>
          <w:p w14:paraId="64D63CB5" w14:textId="77777777" w:rsidR="001C03A7" w:rsidRPr="00DF7B85" w:rsidRDefault="001C03A7" w:rsidP="00B972FF">
            <w:pPr>
              <w:keepNext/>
              <w:keepLines/>
              <w:rPr>
                <w:szCs w:val="22"/>
              </w:rPr>
            </w:pPr>
          </w:p>
        </w:tc>
        <w:tc>
          <w:tcPr>
            <w:tcW w:w="4111" w:type="dxa"/>
          </w:tcPr>
          <w:p w14:paraId="09E3E331" w14:textId="77777777" w:rsidR="001C03A7" w:rsidRPr="00DF7B85" w:rsidRDefault="001C03A7" w:rsidP="00B972FF">
            <w:pPr>
              <w:keepNext/>
              <w:keepLines/>
              <w:rPr>
                <w:szCs w:val="22"/>
              </w:rPr>
            </w:pPr>
            <w:r w:rsidRPr="00DF7B85">
              <w:rPr>
                <w:szCs w:val="22"/>
              </w:rPr>
              <w:t>Fractures</w:t>
            </w:r>
          </w:p>
        </w:tc>
        <w:tc>
          <w:tcPr>
            <w:tcW w:w="1874" w:type="dxa"/>
          </w:tcPr>
          <w:p w14:paraId="068F96D0" w14:textId="77777777" w:rsidR="001C03A7" w:rsidRPr="00DF7B85" w:rsidRDefault="001C03A7" w:rsidP="00B972FF">
            <w:pPr>
              <w:keepNext/>
              <w:keepLines/>
              <w:ind w:left="-18" w:firstLine="18"/>
              <w:rPr>
                <w:szCs w:val="22"/>
              </w:rPr>
            </w:pPr>
            <w:r w:rsidRPr="00DF7B85">
              <w:rPr>
                <w:szCs w:val="22"/>
              </w:rPr>
              <w:t>Uncommon</w:t>
            </w:r>
          </w:p>
        </w:tc>
      </w:tr>
      <w:tr w:rsidR="001C03A7" w:rsidRPr="00DF7B85" w14:paraId="69C1C100" w14:textId="77777777" w:rsidTr="00186C58">
        <w:tc>
          <w:tcPr>
            <w:tcW w:w="2835" w:type="dxa"/>
            <w:vMerge/>
          </w:tcPr>
          <w:p w14:paraId="3E4920AE" w14:textId="77777777" w:rsidR="001C03A7" w:rsidRPr="00DF7B85" w:rsidRDefault="001C03A7" w:rsidP="00B972FF">
            <w:pPr>
              <w:keepNext/>
              <w:keepLines/>
              <w:rPr>
                <w:szCs w:val="22"/>
              </w:rPr>
            </w:pPr>
          </w:p>
        </w:tc>
        <w:tc>
          <w:tcPr>
            <w:tcW w:w="4111" w:type="dxa"/>
          </w:tcPr>
          <w:p w14:paraId="16778E7A" w14:textId="2A302865" w:rsidR="001C03A7" w:rsidRPr="00DF7B85" w:rsidRDefault="001C03A7" w:rsidP="00B972FF">
            <w:pPr>
              <w:keepNext/>
              <w:keepLines/>
              <w:rPr>
                <w:szCs w:val="22"/>
              </w:rPr>
            </w:pPr>
            <w:r>
              <w:rPr>
                <w:szCs w:val="22"/>
              </w:rPr>
              <w:t>Muscle spasms</w:t>
            </w:r>
          </w:p>
        </w:tc>
        <w:tc>
          <w:tcPr>
            <w:tcW w:w="1874" w:type="dxa"/>
          </w:tcPr>
          <w:p w14:paraId="03A19AF1" w14:textId="6212D275" w:rsidR="001C03A7" w:rsidRPr="00DF7B85" w:rsidRDefault="001C03A7" w:rsidP="00B972FF">
            <w:pPr>
              <w:keepNext/>
              <w:keepLines/>
              <w:ind w:left="-18" w:firstLine="18"/>
              <w:rPr>
                <w:szCs w:val="22"/>
              </w:rPr>
            </w:pPr>
            <w:r>
              <w:rPr>
                <w:szCs w:val="22"/>
              </w:rPr>
              <w:t>Rare</w:t>
            </w:r>
          </w:p>
        </w:tc>
      </w:tr>
      <w:tr w:rsidR="00225594" w:rsidRPr="00DF7B85" w14:paraId="6471709A" w14:textId="77777777" w:rsidTr="00186C58">
        <w:tc>
          <w:tcPr>
            <w:tcW w:w="2835" w:type="dxa"/>
          </w:tcPr>
          <w:p w14:paraId="7535C7DC" w14:textId="3F042915" w:rsidR="00225594" w:rsidRPr="00DF7B85" w:rsidRDefault="00225594" w:rsidP="00B972FF">
            <w:pPr>
              <w:keepNext/>
              <w:keepLines/>
              <w:rPr>
                <w:szCs w:val="22"/>
              </w:rPr>
            </w:pPr>
            <w:r>
              <w:rPr>
                <w:szCs w:val="22"/>
              </w:rPr>
              <w:t>Renal and urinary disorders</w:t>
            </w:r>
          </w:p>
        </w:tc>
        <w:tc>
          <w:tcPr>
            <w:tcW w:w="4111" w:type="dxa"/>
          </w:tcPr>
          <w:p w14:paraId="5F825B73" w14:textId="77777777" w:rsidR="00225594" w:rsidRDefault="00225594" w:rsidP="00B972FF">
            <w:pPr>
              <w:keepNext/>
              <w:keepLines/>
              <w:rPr>
                <w:szCs w:val="22"/>
              </w:rPr>
            </w:pPr>
            <w:r>
              <w:rPr>
                <w:szCs w:val="22"/>
              </w:rPr>
              <w:t>Urinary retention</w:t>
            </w:r>
          </w:p>
          <w:p w14:paraId="2B4138A3" w14:textId="44E3F934" w:rsidR="00A34B91" w:rsidRPr="00DF7B85" w:rsidRDefault="00A34B91" w:rsidP="00B972FF">
            <w:pPr>
              <w:keepNext/>
              <w:keepLines/>
              <w:rPr>
                <w:szCs w:val="22"/>
              </w:rPr>
            </w:pPr>
            <w:r>
              <w:rPr>
                <w:szCs w:val="22"/>
              </w:rPr>
              <w:t>Dysuria</w:t>
            </w:r>
          </w:p>
        </w:tc>
        <w:tc>
          <w:tcPr>
            <w:tcW w:w="1874" w:type="dxa"/>
          </w:tcPr>
          <w:p w14:paraId="00269D69" w14:textId="6A1C86A7" w:rsidR="00225594" w:rsidRPr="00DF7B85" w:rsidRDefault="00225594" w:rsidP="00B972FF">
            <w:pPr>
              <w:keepNext/>
              <w:keepLines/>
              <w:ind w:left="-18" w:firstLine="18"/>
              <w:rPr>
                <w:szCs w:val="22"/>
              </w:rPr>
            </w:pPr>
            <w:r>
              <w:rPr>
                <w:szCs w:val="22"/>
              </w:rPr>
              <w:t>Rare</w:t>
            </w:r>
          </w:p>
        </w:tc>
      </w:tr>
    </w:tbl>
    <w:p w14:paraId="216FDEDD" w14:textId="77777777" w:rsidR="00A84107" w:rsidRPr="00DF7B85" w:rsidRDefault="00A84107" w:rsidP="00FD5E49">
      <w:pPr>
        <w:keepNext/>
        <w:autoSpaceDE w:val="0"/>
        <w:autoSpaceDN w:val="0"/>
        <w:adjustRightInd w:val="0"/>
        <w:spacing w:line="240" w:lineRule="auto"/>
        <w:rPr>
          <w:szCs w:val="22"/>
        </w:rPr>
      </w:pPr>
    </w:p>
    <w:p w14:paraId="50F5168B" w14:textId="77777777" w:rsidR="00361028" w:rsidRPr="00DF7B85" w:rsidRDefault="00361028" w:rsidP="00FD5E49">
      <w:pPr>
        <w:keepNext/>
        <w:autoSpaceDE w:val="0"/>
        <w:autoSpaceDN w:val="0"/>
        <w:adjustRightInd w:val="0"/>
        <w:spacing w:line="240" w:lineRule="auto"/>
        <w:rPr>
          <w:szCs w:val="22"/>
          <w:u w:val="single"/>
        </w:rPr>
      </w:pPr>
      <w:r w:rsidRPr="00DF7B85">
        <w:rPr>
          <w:szCs w:val="22"/>
          <w:u w:val="single"/>
        </w:rPr>
        <w:t>Description of selected adverse reactions</w:t>
      </w:r>
    </w:p>
    <w:p w14:paraId="656EBEC4" w14:textId="77777777" w:rsidR="00CE78ED" w:rsidRPr="00DF7B85" w:rsidRDefault="00CE78ED" w:rsidP="00FD5E49">
      <w:pPr>
        <w:keepNext/>
        <w:autoSpaceDE w:val="0"/>
        <w:autoSpaceDN w:val="0"/>
        <w:adjustRightInd w:val="0"/>
        <w:spacing w:line="240" w:lineRule="auto"/>
        <w:rPr>
          <w:szCs w:val="22"/>
          <w:u w:val="single"/>
        </w:rPr>
      </w:pPr>
    </w:p>
    <w:p w14:paraId="64995119" w14:textId="77777777" w:rsidR="00CE78ED" w:rsidRPr="00330312" w:rsidRDefault="00CE78ED" w:rsidP="00B95BC6">
      <w:pPr>
        <w:keepNext/>
        <w:autoSpaceDE w:val="0"/>
        <w:autoSpaceDN w:val="0"/>
        <w:adjustRightInd w:val="0"/>
        <w:spacing w:line="240" w:lineRule="auto"/>
        <w:rPr>
          <w:szCs w:val="22"/>
        </w:rPr>
      </w:pPr>
      <w:r w:rsidRPr="00330312">
        <w:rPr>
          <w:szCs w:val="22"/>
        </w:rPr>
        <w:t>Pneumonia</w:t>
      </w:r>
    </w:p>
    <w:p w14:paraId="68C91B80" w14:textId="5F74852E" w:rsidR="001D6303" w:rsidRDefault="00382068" w:rsidP="00B95BC6">
      <w:pPr>
        <w:rPr>
          <w:szCs w:val="22"/>
        </w:rPr>
      </w:pPr>
      <w:r w:rsidRPr="00DF7B85">
        <w:rPr>
          <w:szCs w:val="22"/>
        </w:rPr>
        <w:t>In a total of 1</w:t>
      </w:r>
      <w:r w:rsidR="00D40895">
        <w:rPr>
          <w:szCs w:val="22"/>
        </w:rPr>
        <w:t> </w:t>
      </w:r>
      <w:r w:rsidRPr="00DF7B85">
        <w:rPr>
          <w:szCs w:val="22"/>
        </w:rPr>
        <w:t>810 patients with advanced COPD (mean post</w:t>
      </w:r>
      <w:r w:rsidR="005B580F">
        <w:rPr>
          <w:szCs w:val="22"/>
        </w:rPr>
        <w:t>-</w:t>
      </w:r>
      <w:r w:rsidR="005F7909" w:rsidRPr="00DF7B85">
        <w:rPr>
          <w:szCs w:val="22"/>
        </w:rPr>
        <w:t>bronchodilator screening FEV</w:t>
      </w:r>
      <w:r w:rsidR="005F7909" w:rsidRPr="00214079">
        <w:rPr>
          <w:szCs w:val="22"/>
          <w:vertAlign w:val="subscript"/>
        </w:rPr>
        <w:t>1</w:t>
      </w:r>
      <w:r w:rsidR="005F7909" w:rsidRPr="00DF7B85">
        <w:rPr>
          <w:szCs w:val="22"/>
        </w:rPr>
        <w:t xml:space="preserve"> 45</w:t>
      </w:r>
      <w:r w:rsidRPr="00DF7B85">
        <w:rPr>
          <w:szCs w:val="22"/>
        </w:rPr>
        <w:t xml:space="preserve">% of predicted, </w:t>
      </w:r>
      <w:r w:rsidR="0098144A">
        <w:rPr>
          <w:szCs w:val="22"/>
        </w:rPr>
        <w:t>standard deviation (</w:t>
      </w:r>
      <w:r w:rsidRPr="00DF7B85">
        <w:rPr>
          <w:szCs w:val="22"/>
        </w:rPr>
        <w:t>SD</w:t>
      </w:r>
      <w:r w:rsidR="0098144A">
        <w:rPr>
          <w:szCs w:val="22"/>
        </w:rPr>
        <w:t>)</w:t>
      </w:r>
      <w:r w:rsidRPr="00DF7B85">
        <w:rPr>
          <w:szCs w:val="22"/>
        </w:rPr>
        <w:t xml:space="preserve"> </w:t>
      </w:r>
      <w:r w:rsidR="005F7909" w:rsidRPr="00DF7B85">
        <w:rPr>
          <w:szCs w:val="22"/>
        </w:rPr>
        <w:t>1</w:t>
      </w:r>
      <w:r w:rsidR="003625B8">
        <w:rPr>
          <w:szCs w:val="22"/>
        </w:rPr>
        <w:t>3</w:t>
      </w:r>
      <w:r w:rsidR="005F7909" w:rsidRPr="00DF7B85">
        <w:rPr>
          <w:szCs w:val="22"/>
        </w:rPr>
        <w:t>%</w:t>
      </w:r>
      <w:r w:rsidRPr="00DF7B85">
        <w:rPr>
          <w:szCs w:val="22"/>
        </w:rPr>
        <w:t xml:space="preserve">), </w:t>
      </w:r>
      <w:r w:rsidR="005F7909" w:rsidRPr="00DF7B85">
        <w:rPr>
          <w:szCs w:val="22"/>
        </w:rPr>
        <w:t>65%</w:t>
      </w:r>
      <w:r w:rsidRPr="00DF7B85">
        <w:rPr>
          <w:szCs w:val="22"/>
        </w:rPr>
        <w:t xml:space="preserve"> of </w:t>
      </w:r>
      <w:r w:rsidR="00C5029E">
        <w:rPr>
          <w:szCs w:val="22"/>
        </w:rPr>
        <w:t>whom</w:t>
      </w:r>
      <w:r w:rsidR="00C5029E" w:rsidRPr="00DF7B85">
        <w:rPr>
          <w:szCs w:val="22"/>
        </w:rPr>
        <w:t xml:space="preserve"> </w:t>
      </w:r>
      <w:r w:rsidRPr="00DF7B85">
        <w:rPr>
          <w:szCs w:val="22"/>
        </w:rPr>
        <w:t xml:space="preserve">had experienced a </w:t>
      </w:r>
      <w:r w:rsidR="005F7909" w:rsidRPr="00DF7B85">
        <w:rPr>
          <w:szCs w:val="22"/>
        </w:rPr>
        <w:t xml:space="preserve">moderate/severe </w:t>
      </w:r>
      <w:r w:rsidRPr="00DF7B85">
        <w:rPr>
          <w:szCs w:val="22"/>
        </w:rPr>
        <w:t>COPD exacerbation in the year prior to study entry</w:t>
      </w:r>
      <w:r w:rsidR="005359EB">
        <w:rPr>
          <w:szCs w:val="22"/>
        </w:rPr>
        <w:t xml:space="preserve"> </w:t>
      </w:r>
      <w:r w:rsidR="00C5029E" w:rsidRPr="00F15121">
        <w:t>(study CTT116853</w:t>
      </w:r>
      <w:r w:rsidR="00331AC9">
        <w:t>)</w:t>
      </w:r>
      <w:r w:rsidRPr="00DF7B85">
        <w:rPr>
          <w:szCs w:val="22"/>
        </w:rPr>
        <w:t xml:space="preserve">, there was a higher incidence of pneumonia events reported </w:t>
      </w:r>
      <w:r w:rsidR="005F7909" w:rsidRPr="00DF7B85">
        <w:rPr>
          <w:szCs w:val="22"/>
        </w:rPr>
        <w:t xml:space="preserve">up to 24 weeks </w:t>
      </w:r>
      <w:r w:rsidRPr="00DF7B85">
        <w:rPr>
          <w:szCs w:val="22"/>
        </w:rPr>
        <w:t xml:space="preserve">in patients receiving </w:t>
      </w:r>
      <w:proofErr w:type="spellStart"/>
      <w:r w:rsidRPr="00DF7B85">
        <w:rPr>
          <w:szCs w:val="22"/>
        </w:rPr>
        <w:t>Trelegy</w:t>
      </w:r>
      <w:proofErr w:type="spellEnd"/>
      <w:r w:rsidRPr="00DF7B85">
        <w:rPr>
          <w:szCs w:val="22"/>
        </w:rPr>
        <w:t xml:space="preserve"> Ellipta </w:t>
      </w:r>
      <w:r w:rsidR="005F7909" w:rsidRPr="00DF7B85">
        <w:rPr>
          <w:szCs w:val="22"/>
        </w:rPr>
        <w:t>(20</w:t>
      </w:r>
      <w:r w:rsidR="0085054F" w:rsidRPr="00DF7B85">
        <w:rPr>
          <w:szCs w:val="22"/>
        </w:rPr>
        <w:t xml:space="preserve"> patients</w:t>
      </w:r>
      <w:r w:rsidR="005F7909" w:rsidRPr="00DF7B85">
        <w:rPr>
          <w:szCs w:val="22"/>
        </w:rPr>
        <w:t xml:space="preserve">, 2%) </w:t>
      </w:r>
      <w:r w:rsidRPr="00DF7B85">
        <w:rPr>
          <w:szCs w:val="22"/>
        </w:rPr>
        <w:t>than in patients receiving budesonide/formoterol (</w:t>
      </w:r>
      <w:r w:rsidR="005F7909" w:rsidRPr="00DF7B85">
        <w:rPr>
          <w:szCs w:val="22"/>
        </w:rPr>
        <w:t>7</w:t>
      </w:r>
      <w:r w:rsidR="0085054F" w:rsidRPr="00DF7B85">
        <w:rPr>
          <w:szCs w:val="22"/>
        </w:rPr>
        <w:t xml:space="preserve"> patients</w:t>
      </w:r>
      <w:r w:rsidR="005F7909" w:rsidRPr="00DF7B85">
        <w:rPr>
          <w:szCs w:val="22"/>
        </w:rPr>
        <w:t>, &lt;1%).</w:t>
      </w:r>
      <w:r w:rsidRPr="00DF7B85">
        <w:rPr>
          <w:szCs w:val="22"/>
        </w:rPr>
        <w:t xml:space="preserve"> </w:t>
      </w:r>
      <w:r w:rsidR="005F7909" w:rsidRPr="00DF7B85">
        <w:rPr>
          <w:szCs w:val="22"/>
        </w:rPr>
        <w:t>P</w:t>
      </w:r>
      <w:r w:rsidRPr="00DF7B85">
        <w:rPr>
          <w:szCs w:val="22"/>
        </w:rPr>
        <w:t xml:space="preserve">neumonia which required hospitalisation occurred in </w:t>
      </w:r>
      <w:r w:rsidR="005F7909" w:rsidRPr="00DF7B85">
        <w:rPr>
          <w:szCs w:val="22"/>
        </w:rPr>
        <w:lastRenderedPageBreak/>
        <w:t>1</w:t>
      </w:r>
      <w:r w:rsidRPr="00DF7B85">
        <w:rPr>
          <w:szCs w:val="22"/>
        </w:rPr>
        <w:t xml:space="preserve">% </w:t>
      </w:r>
      <w:r w:rsidR="009800DB" w:rsidRPr="00DF7B85">
        <w:rPr>
          <w:szCs w:val="22"/>
        </w:rPr>
        <w:t xml:space="preserve">of </w:t>
      </w:r>
      <w:r w:rsidRPr="00DF7B85">
        <w:rPr>
          <w:szCs w:val="22"/>
        </w:rPr>
        <w:t xml:space="preserve">patients receiving </w:t>
      </w:r>
      <w:proofErr w:type="spellStart"/>
      <w:r w:rsidRPr="00DF7B85">
        <w:rPr>
          <w:szCs w:val="22"/>
        </w:rPr>
        <w:t>Trelegy</w:t>
      </w:r>
      <w:proofErr w:type="spellEnd"/>
      <w:r w:rsidRPr="00DF7B85">
        <w:rPr>
          <w:szCs w:val="22"/>
        </w:rPr>
        <w:t xml:space="preserve"> Ellipta and </w:t>
      </w:r>
      <w:r w:rsidR="005F7909" w:rsidRPr="00DF7B85">
        <w:rPr>
          <w:szCs w:val="22"/>
        </w:rPr>
        <w:t>&lt;1%</w:t>
      </w:r>
      <w:r w:rsidRPr="00DF7B85">
        <w:rPr>
          <w:szCs w:val="22"/>
        </w:rPr>
        <w:t xml:space="preserve"> </w:t>
      </w:r>
      <w:r w:rsidR="009800DB" w:rsidRPr="00DF7B85">
        <w:rPr>
          <w:szCs w:val="22"/>
        </w:rPr>
        <w:t xml:space="preserve">of </w:t>
      </w:r>
      <w:r w:rsidRPr="00DF7B85">
        <w:rPr>
          <w:szCs w:val="22"/>
        </w:rPr>
        <w:t>patients receiving budesonide/formoterol</w:t>
      </w:r>
      <w:r w:rsidR="00D73413" w:rsidRPr="00DF7B85">
        <w:rPr>
          <w:szCs w:val="22"/>
        </w:rPr>
        <w:t xml:space="preserve"> up</w:t>
      </w:r>
      <w:r w:rsidR="004C36F2" w:rsidRPr="00DF7B85">
        <w:rPr>
          <w:szCs w:val="22"/>
        </w:rPr>
        <w:t xml:space="preserve"> </w:t>
      </w:r>
      <w:r w:rsidR="00D73413" w:rsidRPr="00DF7B85">
        <w:rPr>
          <w:szCs w:val="22"/>
        </w:rPr>
        <w:t>to 24 weeks</w:t>
      </w:r>
      <w:r w:rsidRPr="00DF7B85">
        <w:rPr>
          <w:szCs w:val="22"/>
        </w:rPr>
        <w:t xml:space="preserve">. </w:t>
      </w:r>
      <w:r w:rsidR="00D73413" w:rsidRPr="00DF7B85">
        <w:rPr>
          <w:szCs w:val="22"/>
        </w:rPr>
        <w:t xml:space="preserve">One fatal case of pneumonia was reported in a patient who received </w:t>
      </w:r>
      <w:proofErr w:type="spellStart"/>
      <w:r w:rsidR="00D73413" w:rsidRPr="00DF7B85">
        <w:rPr>
          <w:szCs w:val="22"/>
        </w:rPr>
        <w:t>Trelegy</w:t>
      </w:r>
      <w:proofErr w:type="spellEnd"/>
      <w:r w:rsidR="00D73413" w:rsidRPr="00DF7B85">
        <w:rPr>
          <w:szCs w:val="22"/>
        </w:rPr>
        <w:t xml:space="preserve"> Ellipta.</w:t>
      </w:r>
      <w:r w:rsidR="00E00212">
        <w:rPr>
          <w:szCs w:val="22"/>
        </w:rPr>
        <w:t xml:space="preserve"> </w:t>
      </w:r>
      <w:r w:rsidR="00D73413" w:rsidRPr="00DF7B85">
        <w:rPr>
          <w:szCs w:val="22"/>
        </w:rPr>
        <w:t xml:space="preserve">In </w:t>
      </w:r>
      <w:r w:rsidR="009800DB" w:rsidRPr="00DF7B85">
        <w:rPr>
          <w:szCs w:val="22"/>
        </w:rPr>
        <w:t xml:space="preserve">the </w:t>
      </w:r>
      <w:r w:rsidR="00EA0D62" w:rsidRPr="00DF7B85">
        <w:rPr>
          <w:szCs w:val="22"/>
        </w:rPr>
        <w:t>subset</w:t>
      </w:r>
      <w:r w:rsidR="00D73413" w:rsidRPr="00DF7B85">
        <w:rPr>
          <w:szCs w:val="22"/>
        </w:rPr>
        <w:t xml:space="preserve"> of 430 </w:t>
      </w:r>
      <w:r w:rsidR="00C5029E">
        <w:rPr>
          <w:szCs w:val="22"/>
        </w:rPr>
        <w:t xml:space="preserve">patients </w:t>
      </w:r>
      <w:r w:rsidR="00D73413" w:rsidRPr="00DF7B85">
        <w:rPr>
          <w:szCs w:val="22"/>
        </w:rPr>
        <w:t xml:space="preserve">treated for up to 52 weeks, the incidence of pneumonia events reported in both </w:t>
      </w:r>
      <w:proofErr w:type="spellStart"/>
      <w:r w:rsidR="00D73413" w:rsidRPr="00DF7B85">
        <w:rPr>
          <w:szCs w:val="22"/>
        </w:rPr>
        <w:t>Trelegy</w:t>
      </w:r>
      <w:proofErr w:type="spellEnd"/>
      <w:r w:rsidR="00D73413" w:rsidRPr="00DF7B85">
        <w:rPr>
          <w:szCs w:val="22"/>
        </w:rPr>
        <w:t xml:space="preserve"> </w:t>
      </w:r>
      <w:proofErr w:type="gramStart"/>
      <w:r w:rsidR="00D73413" w:rsidRPr="00DF7B85">
        <w:rPr>
          <w:szCs w:val="22"/>
        </w:rPr>
        <w:t>Ellipta</w:t>
      </w:r>
      <w:proofErr w:type="gramEnd"/>
      <w:r w:rsidR="00D73413" w:rsidRPr="00DF7B85">
        <w:rPr>
          <w:szCs w:val="22"/>
        </w:rPr>
        <w:t xml:space="preserve"> and budesonide/formoterol arms was equal at 2%.</w:t>
      </w:r>
      <w:r w:rsidRPr="00DF7B85">
        <w:rPr>
          <w:szCs w:val="22"/>
        </w:rPr>
        <w:t xml:space="preserve"> The incidence of pneumonia with </w:t>
      </w:r>
      <w:proofErr w:type="spellStart"/>
      <w:r w:rsidRPr="00DF7B85">
        <w:rPr>
          <w:szCs w:val="22"/>
        </w:rPr>
        <w:t>Trelegy</w:t>
      </w:r>
      <w:proofErr w:type="spellEnd"/>
      <w:r w:rsidRPr="00DF7B85">
        <w:rPr>
          <w:szCs w:val="22"/>
        </w:rPr>
        <w:t xml:space="preserve"> Ellipta is comparable with that observed in </w:t>
      </w:r>
      <w:r w:rsidR="00EA0D62" w:rsidRPr="00DF7B85">
        <w:rPr>
          <w:szCs w:val="22"/>
        </w:rPr>
        <w:t xml:space="preserve">the </w:t>
      </w:r>
      <w:r w:rsidR="00CD60C6" w:rsidRPr="00DF7B85">
        <w:rPr>
          <w:szCs w:val="22"/>
        </w:rPr>
        <w:t xml:space="preserve">fluticasone furoate/vilanterol </w:t>
      </w:r>
      <w:r w:rsidR="00CD60C6">
        <w:rPr>
          <w:szCs w:val="22"/>
        </w:rPr>
        <w:t>(</w:t>
      </w:r>
      <w:r w:rsidR="00D73413" w:rsidRPr="00DF7B85">
        <w:rPr>
          <w:szCs w:val="22"/>
        </w:rPr>
        <w:t>FF/VI</w:t>
      </w:r>
      <w:r w:rsidR="00CD60C6">
        <w:rPr>
          <w:szCs w:val="22"/>
        </w:rPr>
        <w:t>)</w:t>
      </w:r>
      <w:r w:rsidR="00D73413" w:rsidRPr="00DF7B85">
        <w:rPr>
          <w:szCs w:val="22"/>
        </w:rPr>
        <w:t xml:space="preserve"> 100/25 arm of FF/VI clinical studies in COPD</w:t>
      </w:r>
      <w:r w:rsidRPr="00DF7B85">
        <w:rPr>
          <w:szCs w:val="22"/>
        </w:rPr>
        <w:t>.</w:t>
      </w:r>
    </w:p>
    <w:p w14:paraId="0630DB2A" w14:textId="77777777" w:rsidR="001D6303" w:rsidRDefault="001D6303" w:rsidP="00382068">
      <w:pPr>
        <w:rPr>
          <w:szCs w:val="22"/>
          <w:u w:val="single"/>
        </w:rPr>
      </w:pPr>
    </w:p>
    <w:p w14:paraId="1B548FAF" w14:textId="4CD7B0B9" w:rsidR="00C5029E" w:rsidRDefault="00C5029E" w:rsidP="001D6303">
      <w:pPr>
        <w:rPr>
          <w:szCs w:val="24"/>
        </w:rPr>
      </w:pPr>
      <w:r w:rsidRPr="00744AAD">
        <w:rPr>
          <w:rFonts w:eastAsia="Calibri"/>
          <w:szCs w:val="24"/>
        </w:rPr>
        <w:t xml:space="preserve">In </w:t>
      </w:r>
      <w:r w:rsidRPr="00F15121">
        <w:rPr>
          <w:rFonts w:eastAsia="Calibri"/>
          <w:szCs w:val="24"/>
        </w:rPr>
        <w:t>a 52-week study</w:t>
      </w:r>
      <w:r w:rsidR="00CD2254">
        <w:t xml:space="preserve">, </w:t>
      </w:r>
      <w:r w:rsidR="00F100E5">
        <w:t xml:space="preserve">with </w:t>
      </w:r>
      <w:r w:rsidRPr="00F15121">
        <w:rPr>
          <w:rFonts w:eastAsia="Calibri"/>
          <w:szCs w:val="24"/>
        </w:rPr>
        <w:t>a</w:t>
      </w:r>
      <w:r w:rsidRPr="00744AAD">
        <w:rPr>
          <w:rFonts w:eastAsia="Calibri"/>
          <w:szCs w:val="24"/>
        </w:rPr>
        <w:t xml:space="preserve"> total of 10</w:t>
      </w:r>
      <w:r w:rsidR="00D40895">
        <w:rPr>
          <w:rFonts w:eastAsia="Calibri"/>
          <w:szCs w:val="24"/>
        </w:rPr>
        <w:t> </w:t>
      </w:r>
      <w:r w:rsidRPr="00744AAD">
        <w:rPr>
          <w:rFonts w:eastAsia="Calibri"/>
          <w:szCs w:val="24"/>
        </w:rPr>
        <w:t xml:space="preserve">355 patients with COPD </w:t>
      </w:r>
      <w:r w:rsidR="00F100E5">
        <w:rPr>
          <w:noProof/>
          <w:szCs w:val="22"/>
        </w:rPr>
        <w:t>and</w:t>
      </w:r>
      <w:r w:rsidRPr="00CE6E23">
        <w:rPr>
          <w:noProof/>
          <w:szCs w:val="22"/>
        </w:rPr>
        <w:t xml:space="preserve"> </w:t>
      </w:r>
      <w:r>
        <w:rPr>
          <w:noProof/>
          <w:szCs w:val="22"/>
        </w:rPr>
        <w:t xml:space="preserve">a history of </w:t>
      </w:r>
      <w:r w:rsidRPr="0052361F">
        <w:rPr>
          <w:szCs w:val="24"/>
        </w:rPr>
        <w:t xml:space="preserve">moderate or severe exacerbations </w:t>
      </w:r>
      <w:r>
        <w:rPr>
          <w:szCs w:val="24"/>
        </w:rPr>
        <w:t>within the prior 12 months</w:t>
      </w:r>
      <w:r w:rsidRPr="00744AAD">
        <w:t xml:space="preserve"> (mean post</w:t>
      </w:r>
      <w:r>
        <w:t>-</w:t>
      </w:r>
      <w:r w:rsidRPr="00744AAD">
        <w:t>bronchodilator screening FEV</w:t>
      </w:r>
      <w:r w:rsidRPr="00744AAD">
        <w:rPr>
          <w:vertAlign w:val="subscript"/>
        </w:rPr>
        <w:t>1</w:t>
      </w:r>
      <w:r w:rsidRPr="00744AAD">
        <w:t xml:space="preserve"> 46% of predicted, SD 15%)</w:t>
      </w:r>
      <w:r w:rsidR="00CD2254">
        <w:t xml:space="preserve"> (study </w:t>
      </w:r>
      <w:r w:rsidR="00CD2254" w:rsidRPr="00454692">
        <w:t>CTT116855</w:t>
      </w:r>
      <w:r w:rsidR="00CD2254">
        <w:t>)</w:t>
      </w:r>
      <w:r w:rsidR="00CD2254" w:rsidRPr="00F15121">
        <w:rPr>
          <w:rFonts w:eastAsia="Calibri"/>
          <w:szCs w:val="24"/>
        </w:rPr>
        <w:t xml:space="preserve">, </w:t>
      </w:r>
      <w:r w:rsidR="00CD2254">
        <w:rPr>
          <w:rFonts w:eastAsia="Calibri"/>
          <w:szCs w:val="24"/>
        </w:rPr>
        <w:t>t</w:t>
      </w:r>
      <w:r w:rsidRPr="00744AAD">
        <w:rPr>
          <w:rFonts w:eastAsia="Calibri"/>
          <w:szCs w:val="24"/>
        </w:rPr>
        <w:t xml:space="preserve">he incidence of pneumonia was </w:t>
      </w:r>
      <w:r w:rsidRPr="00902CDB">
        <w:rPr>
          <w:rFonts w:eastAsia="Calibri"/>
          <w:szCs w:val="24"/>
        </w:rPr>
        <w:t>8%</w:t>
      </w:r>
      <w:r w:rsidR="009A15DD" w:rsidRPr="00902CDB">
        <w:rPr>
          <w:rFonts w:eastAsia="Calibri"/>
          <w:szCs w:val="24"/>
        </w:rPr>
        <w:t xml:space="preserve"> (</w:t>
      </w:r>
      <w:r w:rsidR="000402AB" w:rsidRPr="00902CDB">
        <w:rPr>
          <w:rFonts w:eastAsia="Calibri"/>
          <w:szCs w:val="24"/>
        </w:rPr>
        <w:t>317</w:t>
      </w:r>
      <w:r w:rsidR="001700EC" w:rsidRPr="00902CDB">
        <w:rPr>
          <w:rFonts w:eastAsia="Calibri"/>
          <w:szCs w:val="24"/>
        </w:rPr>
        <w:t xml:space="preserve"> patients)</w:t>
      </w:r>
      <w:r w:rsidRPr="00744AAD">
        <w:rPr>
          <w:rFonts w:eastAsia="Calibri"/>
          <w:szCs w:val="24"/>
        </w:rPr>
        <w:t xml:space="preserve"> for </w:t>
      </w:r>
      <w:proofErr w:type="spellStart"/>
      <w:r>
        <w:rPr>
          <w:szCs w:val="24"/>
        </w:rPr>
        <w:t>Trelegy</w:t>
      </w:r>
      <w:proofErr w:type="spellEnd"/>
      <w:r>
        <w:rPr>
          <w:szCs w:val="24"/>
        </w:rPr>
        <w:t xml:space="preserve"> Ellipta </w:t>
      </w:r>
      <w:r w:rsidRPr="00744AAD">
        <w:rPr>
          <w:rFonts w:eastAsia="Calibri"/>
          <w:szCs w:val="24"/>
        </w:rPr>
        <w:t>(n = 4</w:t>
      </w:r>
      <w:r w:rsidR="00D40895">
        <w:rPr>
          <w:rFonts w:eastAsia="Calibri"/>
          <w:szCs w:val="24"/>
        </w:rPr>
        <w:t> </w:t>
      </w:r>
      <w:r w:rsidRPr="00744AAD">
        <w:rPr>
          <w:rFonts w:eastAsia="Calibri"/>
          <w:szCs w:val="24"/>
        </w:rPr>
        <w:t>151)</w:t>
      </w:r>
      <w:r>
        <w:rPr>
          <w:szCs w:val="24"/>
        </w:rPr>
        <w:t xml:space="preserve">, </w:t>
      </w:r>
      <w:r w:rsidRPr="00902CDB">
        <w:rPr>
          <w:szCs w:val="24"/>
        </w:rPr>
        <w:t xml:space="preserve">7% </w:t>
      </w:r>
      <w:r w:rsidR="001700EC" w:rsidRPr="00902CDB">
        <w:rPr>
          <w:szCs w:val="24"/>
        </w:rPr>
        <w:t>(2</w:t>
      </w:r>
      <w:r w:rsidR="00902CDB" w:rsidRPr="00902CDB">
        <w:rPr>
          <w:szCs w:val="24"/>
        </w:rPr>
        <w:t>92</w:t>
      </w:r>
      <w:r w:rsidR="001700EC" w:rsidRPr="00902CDB">
        <w:rPr>
          <w:szCs w:val="24"/>
        </w:rPr>
        <w:t xml:space="preserve"> </w:t>
      </w:r>
      <w:r w:rsidR="00310341">
        <w:rPr>
          <w:szCs w:val="24"/>
        </w:rPr>
        <w:t>subjects</w:t>
      </w:r>
      <w:r w:rsidR="001700EC" w:rsidRPr="00902CDB">
        <w:rPr>
          <w:szCs w:val="24"/>
        </w:rPr>
        <w:t>)</w:t>
      </w:r>
      <w:r w:rsidR="001700EC">
        <w:rPr>
          <w:szCs w:val="24"/>
        </w:rPr>
        <w:t xml:space="preserve"> </w:t>
      </w:r>
      <w:r>
        <w:rPr>
          <w:szCs w:val="24"/>
        </w:rPr>
        <w:t xml:space="preserve">for </w:t>
      </w:r>
      <w:r w:rsidRPr="0074215A">
        <w:rPr>
          <w:szCs w:val="24"/>
        </w:rPr>
        <w:t>fluticasone furoate/vilanterol</w:t>
      </w:r>
      <w:r w:rsidRPr="00744AAD">
        <w:rPr>
          <w:rFonts w:eastAsia="Calibri"/>
          <w:szCs w:val="24"/>
        </w:rPr>
        <w:t xml:space="preserve"> (n = 4</w:t>
      </w:r>
      <w:r w:rsidR="001A65F4">
        <w:rPr>
          <w:rFonts w:eastAsia="Calibri"/>
          <w:szCs w:val="24"/>
        </w:rPr>
        <w:t> </w:t>
      </w:r>
      <w:r w:rsidRPr="00744AAD">
        <w:rPr>
          <w:rFonts w:eastAsia="Calibri"/>
          <w:szCs w:val="24"/>
        </w:rPr>
        <w:t>134)</w:t>
      </w:r>
      <w:r>
        <w:rPr>
          <w:szCs w:val="24"/>
        </w:rPr>
        <w:t xml:space="preserve">, and </w:t>
      </w:r>
      <w:r w:rsidRPr="00902CDB">
        <w:rPr>
          <w:szCs w:val="24"/>
        </w:rPr>
        <w:t xml:space="preserve">5% </w:t>
      </w:r>
      <w:r w:rsidR="001700EC" w:rsidRPr="00902CDB">
        <w:rPr>
          <w:szCs w:val="24"/>
        </w:rPr>
        <w:t>(9</w:t>
      </w:r>
      <w:r w:rsidR="000402AB" w:rsidRPr="00902CDB">
        <w:rPr>
          <w:szCs w:val="24"/>
        </w:rPr>
        <w:t>7</w:t>
      </w:r>
      <w:r w:rsidR="001700EC" w:rsidRPr="00902CDB">
        <w:rPr>
          <w:szCs w:val="24"/>
        </w:rPr>
        <w:t xml:space="preserve"> </w:t>
      </w:r>
      <w:r w:rsidR="00310341">
        <w:rPr>
          <w:szCs w:val="24"/>
        </w:rPr>
        <w:t>subjects</w:t>
      </w:r>
      <w:r w:rsidR="001700EC" w:rsidRPr="00902CDB">
        <w:rPr>
          <w:szCs w:val="24"/>
        </w:rPr>
        <w:t xml:space="preserve">) </w:t>
      </w:r>
      <w:r w:rsidRPr="00902CDB">
        <w:rPr>
          <w:szCs w:val="24"/>
        </w:rPr>
        <w:t>for</w:t>
      </w:r>
      <w:r>
        <w:rPr>
          <w:szCs w:val="24"/>
        </w:rPr>
        <w:t xml:space="preserve"> </w:t>
      </w:r>
      <w:r w:rsidRPr="0074215A">
        <w:rPr>
          <w:szCs w:val="24"/>
        </w:rPr>
        <w:t xml:space="preserve">umeclidinium/vilanterol </w:t>
      </w:r>
      <w:r w:rsidRPr="0074215A">
        <w:rPr>
          <w:rFonts w:eastAsia="Calibri"/>
          <w:szCs w:val="24"/>
        </w:rPr>
        <w:t>(n = 2</w:t>
      </w:r>
      <w:r w:rsidR="001A65F4">
        <w:rPr>
          <w:rFonts w:eastAsia="Calibri"/>
          <w:szCs w:val="24"/>
        </w:rPr>
        <w:t> </w:t>
      </w:r>
      <w:r w:rsidRPr="0074215A">
        <w:rPr>
          <w:rFonts w:eastAsia="Calibri"/>
          <w:szCs w:val="24"/>
        </w:rPr>
        <w:t>070).</w:t>
      </w:r>
      <w:r w:rsidRPr="0074215A">
        <w:rPr>
          <w:szCs w:val="24"/>
        </w:rPr>
        <w:t xml:space="preserve"> Fatal pneumonia occurred in 12 of </w:t>
      </w:r>
      <w:r w:rsidRPr="004011E3">
        <w:rPr>
          <w:szCs w:val="24"/>
        </w:rPr>
        <w:t>4</w:t>
      </w:r>
      <w:r w:rsidR="001A65F4">
        <w:rPr>
          <w:szCs w:val="24"/>
        </w:rPr>
        <w:t> </w:t>
      </w:r>
      <w:r w:rsidRPr="004011E3">
        <w:rPr>
          <w:szCs w:val="24"/>
        </w:rPr>
        <w:t>151</w:t>
      </w:r>
      <w:r w:rsidRPr="0074215A">
        <w:rPr>
          <w:szCs w:val="24"/>
        </w:rPr>
        <w:t> patients (3.5 per 1</w:t>
      </w:r>
      <w:r w:rsidR="001A65F4">
        <w:rPr>
          <w:szCs w:val="24"/>
        </w:rPr>
        <w:t> </w:t>
      </w:r>
      <w:r w:rsidRPr="0074215A">
        <w:rPr>
          <w:szCs w:val="24"/>
        </w:rPr>
        <w:t xml:space="preserve">000 patient-years) receiving </w:t>
      </w:r>
      <w:proofErr w:type="spellStart"/>
      <w:r>
        <w:rPr>
          <w:szCs w:val="24"/>
        </w:rPr>
        <w:t>Trelegy</w:t>
      </w:r>
      <w:proofErr w:type="spellEnd"/>
      <w:r>
        <w:rPr>
          <w:szCs w:val="24"/>
        </w:rPr>
        <w:t xml:space="preserve"> Ellipta</w:t>
      </w:r>
      <w:r w:rsidRPr="0074215A">
        <w:rPr>
          <w:szCs w:val="24"/>
        </w:rPr>
        <w:t>, 5 of 4</w:t>
      </w:r>
      <w:r w:rsidR="001A65F4">
        <w:rPr>
          <w:szCs w:val="24"/>
        </w:rPr>
        <w:t> </w:t>
      </w:r>
      <w:r w:rsidRPr="0074215A">
        <w:rPr>
          <w:szCs w:val="24"/>
        </w:rPr>
        <w:t>134 patients (1.7 per 1</w:t>
      </w:r>
      <w:r w:rsidR="001A65F4">
        <w:rPr>
          <w:szCs w:val="24"/>
        </w:rPr>
        <w:t> </w:t>
      </w:r>
      <w:r w:rsidRPr="0074215A">
        <w:rPr>
          <w:szCs w:val="24"/>
        </w:rPr>
        <w:t>000 patient-years) receiving fluticasone furoate/vilanterol, and 5 of 2</w:t>
      </w:r>
      <w:r w:rsidR="001A65F4">
        <w:rPr>
          <w:szCs w:val="24"/>
        </w:rPr>
        <w:t> </w:t>
      </w:r>
      <w:r w:rsidRPr="0074215A">
        <w:rPr>
          <w:szCs w:val="24"/>
        </w:rPr>
        <w:t>070 patients (2.9 per 1</w:t>
      </w:r>
      <w:r w:rsidR="001A65F4">
        <w:rPr>
          <w:szCs w:val="24"/>
        </w:rPr>
        <w:t> </w:t>
      </w:r>
      <w:r w:rsidRPr="0074215A">
        <w:rPr>
          <w:szCs w:val="24"/>
        </w:rPr>
        <w:t>000 patient-years) receiving umeclidinium/vilanterol</w:t>
      </w:r>
      <w:r w:rsidRPr="00247075">
        <w:rPr>
          <w:szCs w:val="24"/>
        </w:rPr>
        <w:t>.</w:t>
      </w:r>
    </w:p>
    <w:p w14:paraId="798195FA" w14:textId="77777777" w:rsidR="00805F1D" w:rsidRPr="00DF7B85" w:rsidRDefault="00805F1D" w:rsidP="00382068">
      <w:pPr>
        <w:rPr>
          <w:szCs w:val="22"/>
          <w:highlight w:val="yellow"/>
        </w:rPr>
      </w:pPr>
    </w:p>
    <w:p w14:paraId="564662A4" w14:textId="77777777" w:rsidR="006A59C6" w:rsidRPr="00DF7B85" w:rsidRDefault="006A59C6" w:rsidP="00FD5E49">
      <w:pPr>
        <w:keepNext/>
        <w:autoSpaceDE w:val="0"/>
        <w:autoSpaceDN w:val="0"/>
        <w:adjustRightInd w:val="0"/>
        <w:spacing w:line="240" w:lineRule="auto"/>
        <w:rPr>
          <w:szCs w:val="22"/>
          <w:u w:val="single"/>
        </w:rPr>
      </w:pPr>
      <w:r w:rsidRPr="00DF7B85">
        <w:rPr>
          <w:szCs w:val="22"/>
          <w:u w:val="single"/>
        </w:rPr>
        <w:t>Reporting of suspected adverse reactions</w:t>
      </w:r>
    </w:p>
    <w:p w14:paraId="5B2534BF" w14:textId="77777777" w:rsidR="00685A59" w:rsidRDefault="00685A59" w:rsidP="00FD5E49">
      <w:pPr>
        <w:keepNext/>
        <w:autoSpaceDE w:val="0"/>
        <w:autoSpaceDN w:val="0"/>
        <w:adjustRightInd w:val="0"/>
        <w:rPr>
          <w:szCs w:val="22"/>
        </w:rPr>
      </w:pPr>
    </w:p>
    <w:p w14:paraId="6543058B" w14:textId="5F0843FD" w:rsidR="006A59C6" w:rsidRPr="00DF7B85" w:rsidRDefault="006A59C6" w:rsidP="00FD5E49">
      <w:pPr>
        <w:keepNext/>
        <w:autoSpaceDE w:val="0"/>
        <w:autoSpaceDN w:val="0"/>
        <w:adjustRightInd w:val="0"/>
        <w:rPr>
          <w:noProof/>
          <w:szCs w:val="22"/>
        </w:rPr>
      </w:pPr>
      <w:r w:rsidRPr="00DF7B85">
        <w:rPr>
          <w:szCs w:val="22"/>
        </w:rPr>
        <w:t>Reporting suspected adverse reactions after authorisation of the medicinal product is important. It allows continued monitoring of the benefit/risk ba</w:t>
      </w:r>
      <w:r w:rsidR="00420D78">
        <w:rPr>
          <w:szCs w:val="22"/>
        </w:rPr>
        <w:t>lance of the medicinal product.</w:t>
      </w:r>
      <w:r w:rsidR="002F3F93" w:rsidRPr="00DF7B85">
        <w:rPr>
          <w:szCs w:val="22"/>
        </w:rPr>
        <w:t xml:space="preserve"> </w:t>
      </w:r>
      <w:r w:rsidRPr="00DF7B85">
        <w:rPr>
          <w:szCs w:val="22"/>
        </w:rPr>
        <w:t xml:space="preserve">Healthcare professionals are asked to report any suspected adverse reactions via </w:t>
      </w:r>
      <w:r w:rsidRPr="00DF7B85">
        <w:rPr>
          <w:szCs w:val="22"/>
          <w:highlight w:val="lightGray"/>
        </w:rPr>
        <w:t xml:space="preserve">the national reporting system listed in </w:t>
      </w:r>
      <w:hyperlink r:id="rId12" w:history="1">
        <w:r w:rsidRPr="00DF7B85">
          <w:rPr>
            <w:rStyle w:val="Hyperlink"/>
            <w:color w:val="auto"/>
            <w:szCs w:val="22"/>
            <w:highlight w:val="lightGray"/>
          </w:rPr>
          <w:t>Appendix V</w:t>
        </w:r>
      </w:hyperlink>
      <w:r w:rsidRPr="00DF7B85">
        <w:rPr>
          <w:szCs w:val="22"/>
        </w:rPr>
        <w:t>.</w:t>
      </w:r>
    </w:p>
    <w:p w14:paraId="573888C6" w14:textId="77777777" w:rsidR="006A59C6" w:rsidRPr="00DF7B85" w:rsidRDefault="006A59C6" w:rsidP="006A59C6">
      <w:pPr>
        <w:suppressLineNumbers/>
        <w:rPr>
          <w:szCs w:val="22"/>
        </w:rPr>
      </w:pPr>
    </w:p>
    <w:p w14:paraId="2EE4079F" w14:textId="0E985B38" w:rsidR="00812D16" w:rsidRPr="00DF7B85" w:rsidRDefault="00812D16" w:rsidP="004C2025">
      <w:pPr>
        <w:keepNext/>
        <w:suppressLineNumbers/>
        <w:ind w:left="567" w:hanging="567"/>
        <w:outlineLvl w:val="0"/>
        <w:rPr>
          <w:szCs w:val="22"/>
        </w:rPr>
      </w:pPr>
      <w:r w:rsidRPr="00DF7B85">
        <w:rPr>
          <w:b/>
          <w:szCs w:val="22"/>
        </w:rPr>
        <w:t>4.9</w:t>
      </w:r>
      <w:r w:rsidRPr="00DF7B85">
        <w:rPr>
          <w:b/>
          <w:szCs w:val="22"/>
        </w:rPr>
        <w:tab/>
        <w:t>Overdose</w:t>
      </w:r>
      <w:r w:rsidR="003E6DC7">
        <w:rPr>
          <w:b/>
          <w:szCs w:val="22"/>
        </w:rPr>
        <w:fldChar w:fldCharType="begin"/>
      </w:r>
      <w:r w:rsidR="003E6DC7">
        <w:rPr>
          <w:b/>
          <w:szCs w:val="22"/>
        </w:rPr>
        <w:instrText xml:space="preserve"> DOCVARIABLE vault_nd_66670b68-0f98-4810-abf6-1edcac87cfb2 \* MERGEFORMAT </w:instrText>
      </w:r>
      <w:r w:rsidR="003E6DC7">
        <w:rPr>
          <w:b/>
          <w:szCs w:val="22"/>
        </w:rPr>
        <w:fldChar w:fldCharType="separate"/>
      </w:r>
      <w:r w:rsidR="003E6DC7">
        <w:rPr>
          <w:b/>
          <w:szCs w:val="22"/>
        </w:rPr>
        <w:t xml:space="preserve"> </w:t>
      </w:r>
      <w:r w:rsidR="003E6DC7">
        <w:rPr>
          <w:b/>
          <w:szCs w:val="22"/>
        </w:rPr>
        <w:fldChar w:fldCharType="end"/>
      </w:r>
    </w:p>
    <w:p w14:paraId="7D05239E" w14:textId="77777777" w:rsidR="00812D16" w:rsidRPr="00DF7B85" w:rsidRDefault="00812D16" w:rsidP="004C2025">
      <w:pPr>
        <w:keepNext/>
        <w:suppressLineNumbers/>
        <w:rPr>
          <w:szCs w:val="22"/>
        </w:rPr>
      </w:pPr>
    </w:p>
    <w:p w14:paraId="7FFD9E21" w14:textId="77777777" w:rsidR="00B662AA" w:rsidRPr="00B662AA" w:rsidRDefault="00B662AA" w:rsidP="00E85FE5">
      <w:pPr>
        <w:rPr>
          <w:szCs w:val="22"/>
          <w:u w:val="single"/>
        </w:rPr>
      </w:pPr>
      <w:r w:rsidRPr="00B662AA">
        <w:rPr>
          <w:szCs w:val="22"/>
          <w:u w:val="single"/>
        </w:rPr>
        <w:t>Symptoms</w:t>
      </w:r>
    </w:p>
    <w:p w14:paraId="35A178C5" w14:textId="77777777" w:rsidR="00B662AA" w:rsidRDefault="00B662AA" w:rsidP="00E85FE5">
      <w:pPr>
        <w:rPr>
          <w:szCs w:val="22"/>
        </w:rPr>
      </w:pPr>
    </w:p>
    <w:p w14:paraId="493461D4" w14:textId="749FE858" w:rsidR="00E85FE5" w:rsidRPr="00DF7B85" w:rsidRDefault="00186C58" w:rsidP="00E85FE5">
      <w:pPr>
        <w:rPr>
          <w:szCs w:val="22"/>
        </w:rPr>
      </w:pPr>
      <w:r w:rsidRPr="00DF7B85">
        <w:rPr>
          <w:szCs w:val="22"/>
        </w:rPr>
        <w:t>An overdose will likely produce signs</w:t>
      </w:r>
      <w:r w:rsidR="00B54447" w:rsidRPr="00DF7B85">
        <w:rPr>
          <w:szCs w:val="22"/>
        </w:rPr>
        <w:t xml:space="preserve">, </w:t>
      </w:r>
      <w:r w:rsidRPr="00DF7B85">
        <w:rPr>
          <w:szCs w:val="22"/>
        </w:rPr>
        <w:t xml:space="preserve">symptoms </w:t>
      </w:r>
      <w:r w:rsidR="00B54447" w:rsidRPr="00DF7B85">
        <w:rPr>
          <w:szCs w:val="22"/>
        </w:rPr>
        <w:t xml:space="preserve">or adverse </w:t>
      </w:r>
      <w:r w:rsidR="00685A59">
        <w:rPr>
          <w:szCs w:val="22"/>
        </w:rPr>
        <w:t>reactions</w:t>
      </w:r>
      <w:r w:rsidR="00B54447" w:rsidRPr="00DF7B85">
        <w:rPr>
          <w:szCs w:val="22"/>
        </w:rPr>
        <w:t xml:space="preserve"> associated with the individual components’ pharmacological actions (</w:t>
      </w:r>
      <w:r w:rsidR="0012378E" w:rsidRPr="0012378E">
        <w:rPr>
          <w:szCs w:val="22"/>
        </w:rPr>
        <w:t xml:space="preserve">e.g. </w:t>
      </w:r>
      <w:r w:rsidR="0012378E" w:rsidRPr="00DF7B85">
        <w:rPr>
          <w:szCs w:val="22"/>
        </w:rPr>
        <w:t>Cushing’s syndrome, Cushingoid features, adrenal suppression</w:t>
      </w:r>
      <w:r w:rsidR="0012378E" w:rsidRPr="00DF7B85">
        <w:rPr>
          <w:noProof/>
          <w:szCs w:val="22"/>
        </w:rPr>
        <w:t xml:space="preserve">, </w:t>
      </w:r>
      <w:r w:rsidR="0012378E" w:rsidRPr="00DF7B85">
        <w:rPr>
          <w:szCs w:val="22"/>
        </w:rPr>
        <w:t xml:space="preserve">decrease in bone mineral density, </w:t>
      </w:r>
      <w:r w:rsidR="0012378E" w:rsidRPr="0012378E">
        <w:rPr>
          <w:szCs w:val="22"/>
        </w:rPr>
        <w:t>dry mouth, visual accommodation disturbances</w:t>
      </w:r>
      <w:r w:rsidR="0012378E">
        <w:rPr>
          <w:szCs w:val="22"/>
        </w:rPr>
        <w:t>,</w:t>
      </w:r>
      <w:r w:rsidR="0012378E" w:rsidRPr="0012378E">
        <w:rPr>
          <w:szCs w:val="22"/>
        </w:rPr>
        <w:t xml:space="preserve"> tachycardia</w:t>
      </w:r>
      <w:r w:rsidR="0012378E">
        <w:rPr>
          <w:szCs w:val="22"/>
        </w:rPr>
        <w:t xml:space="preserve">, </w:t>
      </w:r>
      <w:r w:rsidR="0012378E" w:rsidRPr="0012378E">
        <w:rPr>
          <w:szCs w:val="22"/>
        </w:rPr>
        <w:t>arrhythmias, tremor, headache, palpitations, nausea, hyperglycaemia and hypokalaemia).</w:t>
      </w:r>
    </w:p>
    <w:p w14:paraId="7999DE8D" w14:textId="77777777" w:rsidR="006C17DD" w:rsidRPr="00DF7B85" w:rsidRDefault="006C17DD" w:rsidP="00812D16">
      <w:pPr>
        <w:suppressLineNumbers/>
        <w:rPr>
          <w:szCs w:val="22"/>
        </w:rPr>
      </w:pPr>
    </w:p>
    <w:p w14:paraId="2D789BAA" w14:textId="77777777" w:rsidR="00B662AA" w:rsidRPr="00B662AA" w:rsidRDefault="00B662AA" w:rsidP="00E85FE5">
      <w:pPr>
        <w:rPr>
          <w:szCs w:val="22"/>
          <w:u w:val="single"/>
        </w:rPr>
      </w:pPr>
      <w:r w:rsidRPr="00B662AA">
        <w:rPr>
          <w:szCs w:val="22"/>
          <w:u w:val="single"/>
        </w:rPr>
        <w:t>Management</w:t>
      </w:r>
    </w:p>
    <w:p w14:paraId="5A99F7FA" w14:textId="77777777" w:rsidR="00B662AA" w:rsidRDefault="00B662AA" w:rsidP="00E85FE5">
      <w:pPr>
        <w:rPr>
          <w:szCs w:val="22"/>
        </w:rPr>
      </w:pPr>
    </w:p>
    <w:p w14:paraId="1EFBAD94" w14:textId="35C4D130" w:rsidR="00D17030" w:rsidRPr="00DF7B85" w:rsidRDefault="00D814FB" w:rsidP="00E85FE5">
      <w:pPr>
        <w:rPr>
          <w:szCs w:val="22"/>
        </w:rPr>
      </w:pPr>
      <w:r w:rsidRPr="00DF7B85">
        <w:rPr>
          <w:szCs w:val="22"/>
        </w:rPr>
        <w:t>There is no specific treatment for an overdose with</w:t>
      </w:r>
      <w:r w:rsidR="00910825" w:rsidRPr="00DF7B85">
        <w:rPr>
          <w:szCs w:val="22"/>
        </w:rPr>
        <w:t xml:space="preserve"> </w:t>
      </w:r>
      <w:proofErr w:type="spellStart"/>
      <w:r w:rsidR="005041AE" w:rsidRPr="00DF7B85">
        <w:rPr>
          <w:szCs w:val="22"/>
        </w:rPr>
        <w:t>Trelegy</w:t>
      </w:r>
      <w:proofErr w:type="spellEnd"/>
      <w:r w:rsidR="00910825" w:rsidRPr="00DF7B85">
        <w:rPr>
          <w:szCs w:val="22"/>
        </w:rPr>
        <w:t xml:space="preserve"> Ellipta</w:t>
      </w:r>
      <w:r w:rsidR="00420D78">
        <w:rPr>
          <w:szCs w:val="22"/>
        </w:rPr>
        <w:t>.</w:t>
      </w:r>
      <w:r w:rsidRPr="00DF7B85">
        <w:rPr>
          <w:szCs w:val="22"/>
        </w:rPr>
        <w:t xml:space="preserve"> </w:t>
      </w:r>
      <w:r w:rsidR="00E85FE5" w:rsidRPr="00DF7B85">
        <w:rPr>
          <w:szCs w:val="22"/>
        </w:rPr>
        <w:t>If overdose occurs, the patient should be treated supportively with appropriate monitoring as necessary.</w:t>
      </w:r>
    </w:p>
    <w:p w14:paraId="383EBF0A" w14:textId="77777777" w:rsidR="00D17030" w:rsidRPr="00DF7B85" w:rsidRDefault="00D17030" w:rsidP="00D17030">
      <w:pPr>
        <w:rPr>
          <w:szCs w:val="22"/>
        </w:rPr>
      </w:pPr>
    </w:p>
    <w:p w14:paraId="5A33A5EB" w14:textId="5F6C22DC" w:rsidR="009418DA" w:rsidRPr="00DF7B85" w:rsidRDefault="009418DA" w:rsidP="009418DA">
      <w:pPr>
        <w:rPr>
          <w:szCs w:val="22"/>
        </w:rPr>
      </w:pPr>
      <w:proofErr w:type="spellStart"/>
      <w:r w:rsidRPr="00DF7B85">
        <w:rPr>
          <w:szCs w:val="22"/>
        </w:rPr>
        <w:t>Cardioselective</w:t>
      </w:r>
      <w:proofErr w:type="spellEnd"/>
      <w:r w:rsidRPr="00DF7B85">
        <w:rPr>
          <w:szCs w:val="22"/>
        </w:rPr>
        <w:t xml:space="preserve"> beta-blo</w:t>
      </w:r>
      <w:r w:rsidR="006C17DD" w:rsidRPr="00DF7B85">
        <w:rPr>
          <w:szCs w:val="22"/>
        </w:rPr>
        <w:t>c</w:t>
      </w:r>
      <w:r w:rsidRPr="00DF7B85">
        <w:rPr>
          <w:szCs w:val="22"/>
        </w:rPr>
        <w:t xml:space="preserve">kade should only be considered for profound vilanterol overdose effects that are clinically concerning and unresponsive to supportive measures. </w:t>
      </w:r>
      <w:proofErr w:type="spellStart"/>
      <w:r w:rsidRPr="00DF7B85">
        <w:rPr>
          <w:szCs w:val="22"/>
        </w:rPr>
        <w:t>Cardioselective</w:t>
      </w:r>
      <w:proofErr w:type="spellEnd"/>
      <w:r w:rsidRPr="00DF7B85">
        <w:rPr>
          <w:szCs w:val="22"/>
        </w:rPr>
        <w:t xml:space="preserve"> beta-blocking medicinal products sh</w:t>
      </w:r>
      <w:r w:rsidR="006C17DD" w:rsidRPr="00DF7B85">
        <w:rPr>
          <w:szCs w:val="22"/>
        </w:rPr>
        <w:t>o</w:t>
      </w:r>
      <w:r w:rsidRPr="00DF7B85">
        <w:rPr>
          <w:szCs w:val="22"/>
        </w:rPr>
        <w:t>uld</w:t>
      </w:r>
      <w:r w:rsidR="006C17DD" w:rsidRPr="00DF7B85">
        <w:rPr>
          <w:szCs w:val="22"/>
        </w:rPr>
        <w:t xml:space="preserve"> </w:t>
      </w:r>
      <w:r w:rsidRPr="00DF7B85">
        <w:rPr>
          <w:szCs w:val="22"/>
        </w:rPr>
        <w:t>be used with caution in patients with a history of bronchospasm.</w:t>
      </w:r>
    </w:p>
    <w:p w14:paraId="0A71068F" w14:textId="77777777" w:rsidR="009418DA" w:rsidRPr="00DF7B85" w:rsidRDefault="009418DA" w:rsidP="00D17030">
      <w:pPr>
        <w:rPr>
          <w:szCs w:val="22"/>
        </w:rPr>
      </w:pPr>
    </w:p>
    <w:p w14:paraId="2D155BCA" w14:textId="77777777" w:rsidR="009418DA" w:rsidRPr="00DF7B85" w:rsidRDefault="009418DA" w:rsidP="00D17030">
      <w:pPr>
        <w:rPr>
          <w:szCs w:val="22"/>
        </w:rPr>
      </w:pPr>
      <w:r w:rsidRPr="00DF7B85">
        <w:rPr>
          <w:szCs w:val="22"/>
        </w:rPr>
        <w:t>Further management should be clinically indicated or as recommended by the national poisons cent</w:t>
      </w:r>
      <w:r w:rsidR="0066576E">
        <w:rPr>
          <w:szCs w:val="22"/>
        </w:rPr>
        <w:t>re, where available.</w:t>
      </w:r>
    </w:p>
    <w:p w14:paraId="276F24EF" w14:textId="77777777" w:rsidR="00812D16" w:rsidRPr="00DF7B85" w:rsidRDefault="00812D16" w:rsidP="00812D16">
      <w:pPr>
        <w:suppressLineNumbers/>
        <w:rPr>
          <w:szCs w:val="22"/>
        </w:rPr>
      </w:pPr>
    </w:p>
    <w:p w14:paraId="6DE8A26A" w14:textId="77777777" w:rsidR="002F3F93" w:rsidRPr="00DF7B85" w:rsidRDefault="002F3F93" w:rsidP="00812D16">
      <w:pPr>
        <w:suppressLineNumbers/>
        <w:rPr>
          <w:szCs w:val="22"/>
        </w:rPr>
      </w:pPr>
    </w:p>
    <w:p w14:paraId="10ABA230" w14:textId="77777777" w:rsidR="00812D16" w:rsidRPr="00DF7B85" w:rsidRDefault="00812D16" w:rsidP="00A11FAA">
      <w:pPr>
        <w:keepNext/>
        <w:suppressLineNumbers/>
        <w:ind w:left="567" w:hanging="567"/>
        <w:rPr>
          <w:szCs w:val="22"/>
        </w:rPr>
      </w:pPr>
      <w:r w:rsidRPr="00DF7B85">
        <w:rPr>
          <w:b/>
          <w:szCs w:val="22"/>
        </w:rPr>
        <w:t>5.</w:t>
      </w:r>
      <w:r w:rsidRPr="00DF7B85">
        <w:rPr>
          <w:b/>
          <w:szCs w:val="22"/>
        </w:rPr>
        <w:tab/>
        <w:t>PHARMACOLOGICAL PROPERTIES</w:t>
      </w:r>
    </w:p>
    <w:p w14:paraId="2379D1A6" w14:textId="77777777" w:rsidR="00812D16" w:rsidRPr="00DF7B85" w:rsidRDefault="00812D16" w:rsidP="00A11FAA">
      <w:pPr>
        <w:keepNext/>
        <w:suppressLineNumbers/>
        <w:rPr>
          <w:szCs w:val="22"/>
        </w:rPr>
      </w:pPr>
    </w:p>
    <w:p w14:paraId="136C885A" w14:textId="1C28D32D" w:rsidR="00812D16" w:rsidRPr="00DF7B85" w:rsidRDefault="00812D16" w:rsidP="00A11FAA">
      <w:pPr>
        <w:keepNext/>
        <w:suppressLineNumbers/>
        <w:ind w:left="567" w:hanging="567"/>
        <w:outlineLvl w:val="0"/>
        <w:rPr>
          <w:szCs w:val="22"/>
        </w:rPr>
      </w:pPr>
      <w:r w:rsidRPr="00DF7B85">
        <w:rPr>
          <w:b/>
          <w:szCs w:val="22"/>
        </w:rPr>
        <w:t xml:space="preserve">5.1 </w:t>
      </w:r>
      <w:r w:rsidRPr="00DF7B85">
        <w:rPr>
          <w:b/>
          <w:szCs w:val="22"/>
        </w:rPr>
        <w:tab/>
        <w:t>Pharmacodynamic properties</w:t>
      </w:r>
      <w:r w:rsidR="003E6DC7">
        <w:rPr>
          <w:b/>
          <w:szCs w:val="22"/>
        </w:rPr>
        <w:fldChar w:fldCharType="begin"/>
      </w:r>
      <w:r w:rsidR="003E6DC7">
        <w:rPr>
          <w:b/>
          <w:szCs w:val="22"/>
        </w:rPr>
        <w:instrText xml:space="preserve"> DOCVARIABLE vault_nd_11aae358-5cfe-40b0-83e8-f7363fde7805 \* MERGEFORMAT </w:instrText>
      </w:r>
      <w:r w:rsidR="003E6DC7">
        <w:rPr>
          <w:b/>
          <w:szCs w:val="22"/>
        </w:rPr>
        <w:fldChar w:fldCharType="separate"/>
      </w:r>
      <w:r w:rsidR="003E6DC7">
        <w:rPr>
          <w:b/>
          <w:szCs w:val="22"/>
        </w:rPr>
        <w:t xml:space="preserve"> </w:t>
      </w:r>
      <w:r w:rsidR="003E6DC7">
        <w:rPr>
          <w:b/>
          <w:szCs w:val="22"/>
        </w:rPr>
        <w:fldChar w:fldCharType="end"/>
      </w:r>
    </w:p>
    <w:p w14:paraId="45B79D44" w14:textId="77777777" w:rsidR="00812D16" w:rsidRPr="00DF7B85" w:rsidRDefault="00812D16" w:rsidP="00A11FAA">
      <w:pPr>
        <w:keepNext/>
        <w:suppressLineNumbers/>
        <w:rPr>
          <w:szCs w:val="22"/>
        </w:rPr>
      </w:pPr>
    </w:p>
    <w:p w14:paraId="301918DD" w14:textId="21903CD3" w:rsidR="00812D16" w:rsidRPr="00DF7B85" w:rsidRDefault="00812D16" w:rsidP="008C4E6E">
      <w:pPr>
        <w:keepNext/>
        <w:suppressLineNumbers/>
        <w:outlineLvl w:val="0"/>
        <w:rPr>
          <w:szCs w:val="22"/>
        </w:rPr>
      </w:pPr>
      <w:r w:rsidRPr="00DF7B85">
        <w:rPr>
          <w:szCs w:val="22"/>
        </w:rPr>
        <w:t xml:space="preserve">Pharmacotherapeutic group: </w:t>
      </w:r>
      <w:r w:rsidR="006B7D4B" w:rsidRPr="006B7D4B">
        <w:rPr>
          <w:szCs w:val="22"/>
        </w:rPr>
        <w:t>Drugs for obstructive airway diseases</w:t>
      </w:r>
      <w:r w:rsidRPr="00DF7B85">
        <w:rPr>
          <w:szCs w:val="22"/>
        </w:rPr>
        <w:t xml:space="preserve">, </w:t>
      </w:r>
      <w:proofErr w:type="spellStart"/>
      <w:r w:rsidR="00670BB1">
        <w:rPr>
          <w:szCs w:val="22"/>
        </w:rPr>
        <w:t>a</w:t>
      </w:r>
      <w:r w:rsidR="000E2EF0" w:rsidRPr="008C4E6E">
        <w:rPr>
          <w:szCs w:val="22"/>
        </w:rPr>
        <w:t>drenergics</w:t>
      </w:r>
      <w:proofErr w:type="spellEnd"/>
      <w:r w:rsidR="000E2EF0" w:rsidRPr="008C4E6E">
        <w:rPr>
          <w:szCs w:val="22"/>
        </w:rPr>
        <w:t xml:space="preserve"> in</w:t>
      </w:r>
      <w:r w:rsidR="000E2EF0">
        <w:rPr>
          <w:szCs w:val="22"/>
        </w:rPr>
        <w:t xml:space="preserve"> </w:t>
      </w:r>
      <w:r w:rsidR="000E2EF0" w:rsidRPr="008C4E6E">
        <w:rPr>
          <w:szCs w:val="22"/>
        </w:rPr>
        <w:t>combination with anticholinergics including triple combinations with</w:t>
      </w:r>
      <w:r w:rsidR="000E2EF0">
        <w:rPr>
          <w:szCs w:val="22"/>
        </w:rPr>
        <w:t xml:space="preserve"> </w:t>
      </w:r>
      <w:r w:rsidR="000E2EF0" w:rsidRPr="008C4E6E">
        <w:rPr>
          <w:szCs w:val="22"/>
        </w:rPr>
        <w:t>corticosteroids</w:t>
      </w:r>
      <w:r w:rsidR="000E2EF0">
        <w:rPr>
          <w:szCs w:val="22"/>
        </w:rPr>
        <w:t xml:space="preserve">, </w:t>
      </w:r>
      <w:r w:rsidRPr="00DF7B85">
        <w:rPr>
          <w:szCs w:val="22"/>
        </w:rPr>
        <w:t xml:space="preserve">ATC code: </w:t>
      </w:r>
      <w:r w:rsidR="00305F40" w:rsidRPr="005E452E">
        <w:rPr>
          <w:bCs/>
        </w:rPr>
        <w:t>R03AL08</w:t>
      </w:r>
      <w:r w:rsidR="00A550C3">
        <w:rPr>
          <w:szCs w:val="22"/>
        </w:rPr>
        <w:t>.</w:t>
      </w:r>
      <w:r w:rsidR="003E6DC7">
        <w:rPr>
          <w:szCs w:val="22"/>
        </w:rPr>
        <w:fldChar w:fldCharType="begin"/>
      </w:r>
      <w:r w:rsidR="003E6DC7">
        <w:rPr>
          <w:szCs w:val="22"/>
        </w:rPr>
        <w:instrText xml:space="preserve"> DOCVARIABLE vault_nd_1d104655-5f9e-41d7-8732-27224733fd93 \* MERGEFORMAT </w:instrText>
      </w:r>
      <w:r w:rsidR="003E6DC7">
        <w:rPr>
          <w:szCs w:val="22"/>
        </w:rPr>
        <w:fldChar w:fldCharType="separate"/>
      </w:r>
      <w:r w:rsidR="003E6DC7">
        <w:rPr>
          <w:szCs w:val="22"/>
        </w:rPr>
        <w:t xml:space="preserve"> </w:t>
      </w:r>
      <w:r w:rsidR="003E6DC7">
        <w:rPr>
          <w:szCs w:val="22"/>
        </w:rPr>
        <w:fldChar w:fldCharType="end"/>
      </w:r>
    </w:p>
    <w:p w14:paraId="4DDBA3FC" w14:textId="77777777" w:rsidR="00812D16" w:rsidRPr="00DF7B85" w:rsidRDefault="00812D16" w:rsidP="00812D16">
      <w:pPr>
        <w:suppressLineNumbers/>
        <w:rPr>
          <w:i/>
          <w:szCs w:val="22"/>
        </w:rPr>
      </w:pPr>
    </w:p>
    <w:p w14:paraId="7E2EE23F" w14:textId="77777777" w:rsidR="00812D16" w:rsidRPr="00DF7B85" w:rsidRDefault="00812D16" w:rsidP="00096B60">
      <w:pPr>
        <w:keepNext/>
        <w:suppressLineNumbers/>
        <w:autoSpaceDE w:val="0"/>
        <w:autoSpaceDN w:val="0"/>
        <w:adjustRightInd w:val="0"/>
        <w:spacing w:line="240" w:lineRule="auto"/>
        <w:jc w:val="both"/>
        <w:rPr>
          <w:szCs w:val="22"/>
        </w:rPr>
      </w:pPr>
      <w:r w:rsidRPr="00DF7B85">
        <w:rPr>
          <w:szCs w:val="22"/>
          <w:u w:val="single"/>
        </w:rPr>
        <w:t>Mechanism of action</w:t>
      </w:r>
    </w:p>
    <w:p w14:paraId="67AA73B6" w14:textId="77777777" w:rsidR="00096B60" w:rsidRPr="00DF7B85" w:rsidRDefault="00096B60" w:rsidP="001D4DD8">
      <w:pPr>
        <w:keepNext/>
        <w:rPr>
          <w:rFonts w:eastAsia="MS Mincho"/>
          <w:szCs w:val="22"/>
        </w:rPr>
      </w:pPr>
    </w:p>
    <w:p w14:paraId="1125EB75" w14:textId="474AAE17" w:rsidR="009A0705" w:rsidRPr="00DF7B85" w:rsidRDefault="00D814FB" w:rsidP="001D4DD8">
      <w:pPr>
        <w:keepNext/>
        <w:rPr>
          <w:szCs w:val="22"/>
        </w:rPr>
      </w:pPr>
      <w:r w:rsidRPr="00DF7B85">
        <w:rPr>
          <w:rFonts w:eastAsia="MS Mincho"/>
          <w:szCs w:val="22"/>
        </w:rPr>
        <w:t>Fluticasone furoate/u</w:t>
      </w:r>
      <w:r w:rsidR="00994267" w:rsidRPr="00DF7B85">
        <w:rPr>
          <w:rFonts w:eastAsia="MS Mincho"/>
          <w:szCs w:val="22"/>
        </w:rPr>
        <w:t>meclidinium/vilanterol</w:t>
      </w:r>
      <w:r w:rsidR="00994267" w:rsidRPr="00DF7B85">
        <w:rPr>
          <w:szCs w:val="22"/>
        </w:rPr>
        <w:t xml:space="preserve"> is a combination</w:t>
      </w:r>
      <w:r w:rsidR="00A21304" w:rsidRPr="00DF7B85">
        <w:rPr>
          <w:szCs w:val="22"/>
        </w:rPr>
        <w:t xml:space="preserve"> of</w:t>
      </w:r>
      <w:r w:rsidR="00994267" w:rsidRPr="00DF7B85">
        <w:rPr>
          <w:szCs w:val="22"/>
        </w:rPr>
        <w:t xml:space="preserve"> inhaled </w:t>
      </w:r>
      <w:r w:rsidRPr="00DF7B85">
        <w:rPr>
          <w:szCs w:val="22"/>
        </w:rPr>
        <w:t>synthetic corticosteroid</w:t>
      </w:r>
      <w:r w:rsidR="00A21304" w:rsidRPr="00DF7B85">
        <w:rPr>
          <w:szCs w:val="22"/>
        </w:rPr>
        <w:t xml:space="preserve">, </w:t>
      </w:r>
      <w:r w:rsidR="00994267" w:rsidRPr="00DF7B85">
        <w:rPr>
          <w:szCs w:val="22"/>
        </w:rPr>
        <w:t>long-acting muscarinic receptor antagonist</w:t>
      </w:r>
      <w:r w:rsidR="00A21304" w:rsidRPr="00DF7B85">
        <w:rPr>
          <w:szCs w:val="22"/>
        </w:rPr>
        <w:t xml:space="preserve"> and </w:t>
      </w:r>
      <w:r w:rsidR="00994267" w:rsidRPr="00DF7B85">
        <w:rPr>
          <w:szCs w:val="22"/>
        </w:rPr>
        <w:t>long-acting beta</w:t>
      </w:r>
      <w:r w:rsidR="00994267" w:rsidRPr="00DF7B85">
        <w:rPr>
          <w:szCs w:val="22"/>
          <w:vertAlign w:val="subscript"/>
        </w:rPr>
        <w:t>2</w:t>
      </w:r>
      <w:r w:rsidR="00994267" w:rsidRPr="00DF7B85">
        <w:rPr>
          <w:szCs w:val="22"/>
        </w:rPr>
        <w:t>-adrenergic agonist (</w:t>
      </w:r>
      <w:r w:rsidRPr="00DF7B85">
        <w:rPr>
          <w:szCs w:val="22"/>
        </w:rPr>
        <w:t>ICS/</w:t>
      </w:r>
      <w:r w:rsidR="00420D78">
        <w:rPr>
          <w:szCs w:val="22"/>
        </w:rPr>
        <w:t>LAMA/LABA).</w:t>
      </w:r>
      <w:r w:rsidR="002F3F93" w:rsidRPr="00DF7B85">
        <w:rPr>
          <w:szCs w:val="22"/>
        </w:rPr>
        <w:t xml:space="preserve"> </w:t>
      </w:r>
      <w:r w:rsidR="00994267" w:rsidRPr="00DF7B85">
        <w:rPr>
          <w:szCs w:val="22"/>
        </w:rPr>
        <w:t xml:space="preserve">Following oral </w:t>
      </w:r>
      <w:r w:rsidR="00994267" w:rsidRPr="00DF7B85">
        <w:rPr>
          <w:szCs w:val="22"/>
        </w:rPr>
        <w:lastRenderedPageBreak/>
        <w:t>inhalation</w:t>
      </w:r>
      <w:r w:rsidR="00A21304" w:rsidRPr="00DF7B85">
        <w:rPr>
          <w:szCs w:val="22"/>
        </w:rPr>
        <w:t>,</w:t>
      </w:r>
      <w:r w:rsidR="00994267" w:rsidRPr="00DF7B85">
        <w:rPr>
          <w:szCs w:val="22"/>
        </w:rPr>
        <w:t xml:space="preserve"> </w:t>
      </w:r>
      <w:r w:rsidR="002514CC" w:rsidRPr="00DF7B85">
        <w:rPr>
          <w:szCs w:val="22"/>
        </w:rPr>
        <w:t xml:space="preserve">umeclidinium and vilanterol </w:t>
      </w:r>
      <w:r w:rsidR="00994267" w:rsidRPr="00DF7B85">
        <w:rPr>
          <w:szCs w:val="22"/>
        </w:rPr>
        <w:t>act locally on airways to produce bronchodilation by separate mechanisms</w:t>
      </w:r>
      <w:r w:rsidR="002514CC" w:rsidRPr="00DF7B85">
        <w:rPr>
          <w:szCs w:val="22"/>
        </w:rPr>
        <w:t xml:space="preserve"> and fluticasone furoate reduces inflammation</w:t>
      </w:r>
      <w:r w:rsidR="00994267" w:rsidRPr="00DF7B85">
        <w:rPr>
          <w:szCs w:val="22"/>
        </w:rPr>
        <w:t>.</w:t>
      </w:r>
    </w:p>
    <w:p w14:paraId="76C68EEA" w14:textId="77777777" w:rsidR="00D814FB" w:rsidRPr="00DF7B85" w:rsidRDefault="00D814FB" w:rsidP="001D4DD8">
      <w:pPr>
        <w:keepNext/>
        <w:rPr>
          <w:szCs w:val="22"/>
        </w:rPr>
      </w:pPr>
    </w:p>
    <w:p w14:paraId="3A6595AD" w14:textId="77777777" w:rsidR="00D814FB" w:rsidRPr="00DF7B85" w:rsidRDefault="00D814FB" w:rsidP="00096B60">
      <w:pPr>
        <w:keepNext/>
        <w:spacing w:line="240" w:lineRule="auto"/>
        <w:rPr>
          <w:i/>
          <w:szCs w:val="22"/>
        </w:rPr>
      </w:pPr>
      <w:r w:rsidRPr="00DF7B85">
        <w:rPr>
          <w:i/>
          <w:szCs w:val="22"/>
        </w:rPr>
        <w:t>Fluticasone furoate</w:t>
      </w:r>
    </w:p>
    <w:p w14:paraId="662BF2A0" w14:textId="6D70977D" w:rsidR="009800E9" w:rsidRDefault="00D814FB" w:rsidP="006C225A">
      <w:pPr>
        <w:autoSpaceDE w:val="0"/>
        <w:autoSpaceDN w:val="0"/>
        <w:rPr>
          <w:szCs w:val="22"/>
        </w:rPr>
      </w:pPr>
      <w:r w:rsidRPr="00DF7B85">
        <w:rPr>
          <w:szCs w:val="22"/>
        </w:rPr>
        <w:t>Fluticasone furoate is a corticosteroid with potent anti</w:t>
      </w:r>
      <w:r w:rsidR="002F3F93" w:rsidRPr="00DF7B85">
        <w:rPr>
          <w:szCs w:val="22"/>
        </w:rPr>
        <w:t>-</w:t>
      </w:r>
      <w:r w:rsidRPr="00DF7B85">
        <w:rPr>
          <w:szCs w:val="22"/>
        </w:rPr>
        <w:t>inflammatory activity. The precise mechanism through which fluticasone furoate affects COPD symptoms is not kn</w:t>
      </w:r>
      <w:r w:rsidR="00420D78">
        <w:rPr>
          <w:szCs w:val="22"/>
        </w:rPr>
        <w:t>own.</w:t>
      </w:r>
      <w:r w:rsidR="002F3F93" w:rsidRPr="00DF7B85">
        <w:rPr>
          <w:szCs w:val="22"/>
        </w:rPr>
        <w:t xml:space="preserve"> </w:t>
      </w:r>
      <w:r w:rsidRPr="00DF7B85">
        <w:rPr>
          <w:szCs w:val="22"/>
        </w:rPr>
        <w:t>Corticosteroids have been shown to have a wide range of actions on multiple cell types (e.g. eosinophils, macrophages, lymphocytes) and mediators (e.g. cytokines and chemokines</w:t>
      </w:r>
      <w:r w:rsidR="00CE78ED" w:rsidRPr="00DF7B85">
        <w:rPr>
          <w:szCs w:val="22"/>
        </w:rPr>
        <w:t>) involved in inflammation</w:t>
      </w:r>
      <w:r w:rsidR="00992146">
        <w:rPr>
          <w:szCs w:val="22"/>
        </w:rPr>
        <w:t>.</w:t>
      </w:r>
    </w:p>
    <w:p w14:paraId="3F07C9BA" w14:textId="77777777" w:rsidR="009A0705" w:rsidRPr="00DF7B85" w:rsidRDefault="009A0705" w:rsidP="00B351B9">
      <w:pPr>
        <w:rPr>
          <w:szCs w:val="22"/>
        </w:rPr>
      </w:pPr>
    </w:p>
    <w:p w14:paraId="28D2CA1A" w14:textId="77777777" w:rsidR="009A0705" w:rsidRPr="00DF7B85" w:rsidRDefault="009A0705" w:rsidP="00096B60">
      <w:pPr>
        <w:keepNext/>
        <w:spacing w:line="240" w:lineRule="auto"/>
        <w:rPr>
          <w:i/>
          <w:szCs w:val="22"/>
        </w:rPr>
      </w:pPr>
      <w:r w:rsidRPr="00DF7B85">
        <w:rPr>
          <w:i/>
          <w:szCs w:val="22"/>
        </w:rPr>
        <w:t>Umeclidinium</w:t>
      </w:r>
    </w:p>
    <w:p w14:paraId="399FFFA4" w14:textId="55C181D3" w:rsidR="009A0705" w:rsidRPr="00DF7B85" w:rsidRDefault="00994267" w:rsidP="00026B2D">
      <w:pPr>
        <w:keepNext/>
        <w:keepLines/>
        <w:rPr>
          <w:szCs w:val="22"/>
          <w:lang w:eastAsia="en-GB"/>
        </w:rPr>
      </w:pPr>
      <w:r w:rsidRPr="00DF7B85">
        <w:rPr>
          <w:szCs w:val="22"/>
        </w:rPr>
        <w:t>Umeclidinium</w:t>
      </w:r>
      <w:r w:rsidR="00792EFB" w:rsidRPr="00DF7B85">
        <w:rPr>
          <w:szCs w:val="22"/>
        </w:rPr>
        <w:t xml:space="preserve"> </w:t>
      </w:r>
      <w:r w:rsidRPr="00DF7B85">
        <w:rPr>
          <w:szCs w:val="22"/>
        </w:rPr>
        <w:t>is a long</w:t>
      </w:r>
      <w:r w:rsidR="002F3F93" w:rsidRPr="00DF7B85">
        <w:rPr>
          <w:szCs w:val="22"/>
        </w:rPr>
        <w:t>-</w:t>
      </w:r>
      <w:r w:rsidRPr="00DF7B85">
        <w:rPr>
          <w:szCs w:val="22"/>
        </w:rPr>
        <w:t>acting muscarinic receptor antagonist (also referred to as an anticholinergic).</w:t>
      </w:r>
      <w:r w:rsidR="002F3F93" w:rsidRPr="00DF7B85">
        <w:rPr>
          <w:szCs w:val="22"/>
        </w:rPr>
        <w:t xml:space="preserve"> </w:t>
      </w:r>
      <w:r w:rsidRPr="00DF7B85">
        <w:rPr>
          <w:szCs w:val="22"/>
        </w:rPr>
        <w:t>Umeclidinium</w:t>
      </w:r>
      <w:r w:rsidR="00792EFB" w:rsidRPr="00DF7B85">
        <w:rPr>
          <w:szCs w:val="22"/>
        </w:rPr>
        <w:t xml:space="preserve"> </w:t>
      </w:r>
      <w:r w:rsidRPr="00DF7B85">
        <w:rPr>
          <w:szCs w:val="22"/>
        </w:rPr>
        <w:t xml:space="preserve">exerts its </w:t>
      </w:r>
      <w:proofErr w:type="spellStart"/>
      <w:r w:rsidRPr="00DF7B85">
        <w:rPr>
          <w:szCs w:val="22"/>
        </w:rPr>
        <w:t>bronchodilatory</w:t>
      </w:r>
      <w:proofErr w:type="spellEnd"/>
      <w:r w:rsidRPr="00DF7B85">
        <w:rPr>
          <w:szCs w:val="22"/>
        </w:rPr>
        <w:t xml:space="preserve"> activity by competitively inhibiting the binding of acetylcholine with muscarinic rec</w:t>
      </w:r>
      <w:r w:rsidR="00420D78">
        <w:rPr>
          <w:szCs w:val="22"/>
        </w:rPr>
        <w:t>eptors on airway smooth muscle.</w:t>
      </w:r>
      <w:r w:rsidR="002F3F93" w:rsidRPr="00DF7B85">
        <w:rPr>
          <w:szCs w:val="22"/>
        </w:rPr>
        <w:t xml:space="preserve"> </w:t>
      </w:r>
      <w:r w:rsidRPr="00DF7B85">
        <w:rPr>
          <w:szCs w:val="22"/>
        </w:rPr>
        <w:t xml:space="preserve">It demonstrates slow reversibility at the human M3 muscarinic receptor subtype </w:t>
      </w:r>
      <w:r w:rsidRPr="00DF7B85">
        <w:rPr>
          <w:i/>
          <w:szCs w:val="22"/>
        </w:rPr>
        <w:t>in vitro</w:t>
      </w:r>
      <w:r w:rsidRPr="00DF7B85">
        <w:rPr>
          <w:szCs w:val="22"/>
        </w:rPr>
        <w:t xml:space="preserve"> and a long duration of action </w:t>
      </w:r>
      <w:r w:rsidRPr="00DF7B85">
        <w:rPr>
          <w:i/>
          <w:szCs w:val="22"/>
        </w:rPr>
        <w:t>in vivo</w:t>
      </w:r>
      <w:r w:rsidRPr="00DF7B85">
        <w:rPr>
          <w:szCs w:val="22"/>
        </w:rPr>
        <w:t xml:space="preserve"> when administered directly to the lungs in pre-clinical models.</w:t>
      </w:r>
    </w:p>
    <w:p w14:paraId="4A1F1942" w14:textId="77777777" w:rsidR="009A0705" w:rsidRPr="00DF7B85" w:rsidRDefault="009A0705" w:rsidP="009A0705">
      <w:pPr>
        <w:rPr>
          <w:szCs w:val="22"/>
        </w:rPr>
      </w:pPr>
    </w:p>
    <w:p w14:paraId="2618DB49" w14:textId="77777777" w:rsidR="009A0705" w:rsidRPr="00DF7B85" w:rsidRDefault="009A0705" w:rsidP="00096B60">
      <w:pPr>
        <w:keepNext/>
        <w:spacing w:line="240" w:lineRule="auto"/>
        <w:rPr>
          <w:i/>
          <w:szCs w:val="22"/>
        </w:rPr>
      </w:pPr>
      <w:r w:rsidRPr="00DF7B85">
        <w:rPr>
          <w:i/>
          <w:szCs w:val="22"/>
        </w:rPr>
        <w:t>Vilanterol</w:t>
      </w:r>
    </w:p>
    <w:p w14:paraId="22A13EFC" w14:textId="45BE5E4E" w:rsidR="009A0705" w:rsidRPr="00DF7B85" w:rsidRDefault="00994267" w:rsidP="00832308">
      <w:pPr>
        <w:widowControl w:val="0"/>
        <w:rPr>
          <w:szCs w:val="22"/>
        </w:rPr>
      </w:pPr>
      <w:r w:rsidRPr="00DF7B85">
        <w:rPr>
          <w:szCs w:val="22"/>
        </w:rPr>
        <w:t>Vilanterol is a selective long-acting, beta</w:t>
      </w:r>
      <w:r w:rsidRPr="00DF7B85">
        <w:rPr>
          <w:szCs w:val="22"/>
          <w:vertAlign w:val="subscript"/>
        </w:rPr>
        <w:t>2</w:t>
      </w:r>
      <w:r w:rsidRPr="00DF7B85">
        <w:rPr>
          <w:szCs w:val="22"/>
        </w:rPr>
        <w:t>-adrenergic receptor agonist (</w:t>
      </w:r>
      <w:r w:rsidR="00BD1356" w:rsidRPr="00DF7B85">
        <w:rPr>
          <w:szCs w:val="22"/>
        </w:rPr>
        <w:t>LABA</w:t>
      </w:r>
      <w:r w:rsidRPr="00DF7B85">
        <w:rPr>
          <w:szCs w:val="22"/>
        </w:rPr>
        <w:t>).</w:t>
      </w:r>
      <w:r w:rsidR="002F3F93" w:rsidRPr="00DF7B85">
        <w:rPr>
          <w:szCs w:val="22"/>
        </w:rPr>
        <w:t xml:space="preserve"> </w:t>
      </w:r>
      <w:r w:rsidRPr="00DF7B85">
        <w:rPr>
          <w:szCs w:val="22"/>
        </w:rPr>
        <w:t xml:space="preserve">The pharmacologic effects of </w:t>
      </w:r>
      <w:r w:rsidR="00792EFB" w:rsidRPr="00DF7B85">
        <w:rPr>
          <w:szCs w:val="22"/>
        </w:rPr>
        <w:t>beta</w:t>
      </w:r>
      <w:r w:rsidR="00792EFB" w:rsidRPr="00DF7B85">
        <w:rPr>
          <w:szCs w:val="22"/>
          <w:vertAlign w:val="subscript"/>
        </w:rPr>
        <w:t>2</w:t>
      </w:r>
      <w:r w:rsidR="00792EFB" w:rsidRPr="00DF7B85">
        <w:rPr>
          <w:szCs w:val="22"/>
        </w:rPr>
        <w:t xml:space="preserve">-adrenergic </w:t>
      </w:r>
      <w:r w:rsidRPr="00DF7B85">
        <w:rPr>
          <w:szCs w:val="22"/>
        </w:rPr>
        <w:t xml:space="preserve">agonists, including vilanterol, are at least in part attributable to stimulation of intracellular adenylate </w:t>
      </w:r>
      <w:r w:rsidR="002F3F93" w:rsidRPr="00DF7B85">
        <w:rPr>
          <w:szCs w:val="22"/>
        </w:rPr>
        <w:t>cyclase, the enzyme that catalys</w:t>
      </w:r>
      <w:r w:rsidRPr="00DF7B85">
        <w:rPr>
          <w:szCs w:val="22"/>
        </w:rPr>
        <w:t>es the conversion of adenosine triphosphate (ATP) to cyclic-3’,5’-adenosine monophosphate (cyclic AMP). Increased cyclic AMP levels cause relaxation of bronchial smooth muscle and inhibition of release of mediators of immediate hypersensitivity from cells, especially from mast cells.</w:t>
      </w:r>
    </w:p>
    <w:p w14:paraId="1EFA1D9E" w14:textId="77777777" w:rsidR="00CE78ED" w:rsidRPr="00DF7B85" w:rsidRDefault="00CE78ED" w:rsidP="00697025">
      <w:pPr>
        <w:keepNext/>
        <w:rPr>
          <w:szCs w:val="22"/>
        </w:rPr>
      </w:pPr>
    </w:p>
    <w:p w14:paraId="7C4F0897" w14:textId="77777777" w:rsidR="00482211" w:rsidRDefault="007C26E0" w:rsidP="00832308">
      <w:pPr>
        <w:keepNext/>
        <w:spacing w:line="240" w:lineRule="auto"/>
        <w:rPr>
          <w:szCs w:val="22"/>
          <w:u w:val="single"/>
        </w:rPr>
      </w:pPr>
      <w:r w:rsidRPr="00DF7B85">
        <w:rPr>
          <w:szCs w:val="22"/>
          <w:u w:val="single"/>
        </w:rPr>
        <w:t xml:space="preserve">Pharmacodynamic </w:t>
      </w:r>
      <w:r w:rsidR="0079041F" w:rsidRPr="00DF7B85">
        <w:rPr>
          <w:szCs w:val="22"/>
          <w:u w:val="single"/>
        </w:rPr>
        <w:t>effects</w:t>
      </w:r>
    </w:p>
    <w:p w14:paraId="7F099305" w14:textId="77777777" w:rsidR="002B0218" w:rsidRPr="00DF7B85" w:rsidRDefault="002B0218" w:rsidP="00832308">
      <w:pPr>
        <w:keepNext/>
        <w:spacing w:line="240" w:lineRule="auto"/>
        <w:rPr>
          <w:szCs w:val="22"/>
          <w:u w:val="single"/>
        </w:rPr>
      </w:pPr>
    </w:p>
    <w:p w14:paraId="2D5A24EC" w14:textId="77777777" w:rsidR="00426621" w:rsidRPr="00DF7B85" w:rsidRDefault="00426621" w:rsidP="00832308">
      <w:pPr>
        <w:keepNext/>
        <w:autoSpaceDE w:val="0"/>
        <w:autoSpaceDN w:val="0"/>
        <w:spacing w:line="240" w:lineRule="auto"/>
        <w:jc w:val="both"/>
        <w:rPr>
          <w:i/>
          <w:szCs w:val="22"/>
        </w:rPr>
      </w:pPr>
      <w:r w:rsidRPr="00DF7B85">
        <w:rPr>
          <w:i/>
          <w:szCs w:val="22"/>
        </w:rPr>
        <w:t>Cardiac electrophysiology</w:t>
      </w:r>
    </w:p>
    <w:p w14:paraId="7647402E" w14:textId="67106B1B" w:rsidR="005A2962" w:rsidRPr="00DF7B85" w:rsidRDefault="005A2962" w:rsidP="005A2962">
      <w:pPr>
        <w:rPr>
          <w:szCs w:val="22"/>
        </w:rPr>
      </w:pPr>
      <w:r w:rsidRPr="00DF7B85">
        <w:rPr>
          <w:szCs w:val="22"/>
        </w:rPr>
        <w:t xml:space="preserve">The effect of fluticasone furoate/umeclidinium/vilanterol on the QT interval has not been evaluated in a thorough QT (TQT) study. TQT studies for FF/VI and </w:t>
      </w:r>
      <w:r w:rsidR="008D7A49">
        <w:rPr>
          <w:szCs w:val="22"/>
        </w:rPr>
        <w:t>u</w:t>
      </w:r>
      <w:r w:rsidR="008D7A49" w:rsidRPr="00DF7B85">
        <w:rPr>
          <w:szCs w:val="22"/>
        </w:rPr>
        <w:t xml:space="preserve">meclidinium/vilanterol </w:t>
      </w:r>
      <w:r w:rsidR="008D7A49">
        <w:rPr>
          <w:szCs w:val="22"/>
        </w:rPr>
        <w:t>(</w:t>
      </w:r>
      <w:r w:rsidRPr="00DF7B85">
        <w:rPr>
          <w:szCs w:val="22"/>
        </w:rPr>
        <w:t>UMEC/VI</w:t>
      </w:r>
      <w:r w:rsidR="008D7A49">
        <w:rPr>
          <w:szCs w:val="22"/>
        </w:rPr>
        <w:t>)</w:t>
      </w:r>
      <w:r w:rsidRPr="00DF7B85">
        <w:rPr>
          <w:szCs w:val="22"/>
        </w:rPr>
        <w:t xml:space="preserve"> did not show clinically relevant effect</w:t>
      </w:r>
      <w:r w:rsidR="009D34C5" w:rsidRPr="00DF7B85">
        <w:rPr>
          <w:szCs w:val="22"/>
        </w:rPr>
        <w:t>s</w:t>
      </w:r>
      <w:r w:rsidRPr="00DF7B85">
        <w:rPr>
          <w:szCs w:val="22"/>
        </w:rPr>
        <w:t xml:space="preserve"> on QT interval at clinical dose</w:t>
      </w:r>
      <w:r w:rsidR="009D34C5" w:rsidRPr="00DF7B85">
        <w:rPr>
          <w:szCs w:val="22"/>
        </w:rPr>
        <w:t>s</w:t>
      </w:r>
      <w:r w:rsidR="00992146">
        <w:rPr>
          <w:szCs w:val="22"/>
        </w:rPr>
        <w:t xml:space="preserve"> of FF, UMEC and VI.</w:t>
      </w:r>
    </w:p>
    <w:p w14:paraId="26762BBC" w14:textId="77777777" w:rsidR="00426621" w:rsidRPr="00DF7B85" w:rsidRDefault="00426621" w:rsidP="00426621">
      <w:pPr>
        <w:rPr>
          <w:szCs w:val="22"/>
        </w:rPr>
      </w:pPr>
    </w:p>
    <w:p w14:paraId="1E788B10" w14:textId="77777777" w:rsidR="005A2962" w:rsidRPr="00DF7B85" w:rsidRDefault="005A2962" w:rsidP="005A2962">
      <w:pPr>
        <w:rPr>
          <w:szCs w:val="22"/>
        </w:rPr>
      </w:pPr>
      <w:r w:rsidRPr="00DF7B85">
        <w:rPr>
          <w:szCs w:val="22"/>
        </w:rPr>
        <w:t xml:space="preserve">No clinically relevant effects on the QTc interval were observed on review of centrally read ECGs from 911 subjects with COPD exposed to fluticasone furoate/umeclidinium/vilanterol for up to 24 weeks, or in </w:t>
      </w:r>
      <w:r w:rsidR="00EA0D62" w:rsidRPr="00DF7B85">
        <w:rPr>
          <w:szCs w:val="22"/>
        </w:rPr>
        <w:t xml:space="preserve">the subset of </w:t>
      </w:r>
      <w:r w:rsidRPr="00DF7B85">
        <w:rPr>
          <w:szCs w:val="22"/>
        </w:rPr>
        <w:t>210 subjects exposed for up to 52 weeks.</w:t>
      </w:r>
    </w:p>
    <w:p w14:paraId="117BAE65" w14:textId="77777777" w:rsidR="005A2962" w:rsidRPr="00DF7B85" w:rsidRDefault="005A2962" w:rsidP="00426621">
      <w:pPr>
        <w:rPr>
          <w:szCs w:val="22"/>
        </w:rPr>
      </w:pPr>
    </w:p>
    <w:p w14:paraId="50DE1A67" w14:textId="01A2ED48" w:rsidR="00D37103" w:rsidRDefault="00B21C72" w:rsidP="00CE78ED">
      <w:pPr>
        <w:autoSpaceDE w:val="0"/>
        <w:autoSpaceDN w:val="0"/>
        <w:adjustRightInd w:val="0"/>
        <w:rPr>
          <w:szCs w:val="22"/>
          <w:u w:val="single"/>
        </w:rPr>
      </w:pPr>
      <w:r w:rsidRPr="00DF7B85">
        <w:rPr>
          <w:szCs w:val="22"/>
          <w:u w:val="single"/>
        </w:rPr>
        <w:t>Clinical efficacy</w:t>
      </w:r>
      <w:r w:rsidR="00C46B29">
        <w:rPr>
          <w:szCs w:val="22"/>
          <w:u w:val="single"/>
        </w:rPr>
        <w:t xml:space="preserve"> and safety</w:t>
      </w:r>
    </w:p>
    <w:p w14:paraId="73A7C6B8" w14:textId="77777777" w:rsidR="00D37103" w:rsidRDefault="00D37103" w:rsidP="00D37103">
      <w:pPr>
        <w:autoSpaceDE w:val="0"/>
        <w:autoSpaceDN w:val="0"/>
        <w:adjustRightInd w:val="0"/>
        <w:rPr>
          <w:szCs w:val="22"/>
          <w:u w:val="single"/>
        </w:rPr>
      </w:pPr>
    </w:p>
    <w:p w14:paraId="067F70DE" w14:textId="0DFEF394" w:rsidR="0079593B" w:rsidRDefault="0079593B" w:rsidP="0079593B">
      <w:pPr>
        <w:autoSpaceDE w:val="0"/>
        <w:autoSpaceDN w:val="0"/>
        <w:adjustRightInd w:val="0"/>
        <w:rPr>
          <w:rFonts w:eastAsia="MS Mincho"/>
        </w:rPr>
      </w:pPr>
      <w:r w:rsidRPr="004830C2">
        <w:rPr>
          <w:rFonts w:eastAsia="MS Mincho"/>
        </w:rPr>
        <w:t xml:space="preserve">The efficacy of </w:t>
      </w:r>
      <w:proofErr w:type="spellStart"/>
      <w:r w:rsidRPr="004830C2">
        <w:rPr>
          <w:rFonts w:eastAsia="MS Mincho"/>
        </w:rPr>
        <w:t>Trelegy</w:t>
      </w:r>
      <w:proofErr w:type="spellEnd"/>
      <w:r w:rsidRPr="004830C2">
        <w:rPr>
          <w:rFonts w:eastAsia="MS Mincho"/>
        </w:rPr>
        <w:t xml:space="preserve"> Ellipta (92/55/22 micr</w:t>
      </w:r>
      <w:r>
        <w:rPr>
          <w:rFonts w:eastAsia="MS Mincho"/>
        </w:rPr>
        <w:t>ograms), administered as a once-</w:t>
      </w:r>
      <w:r w:rsidRPr="004830C2">
        <w:rPr>
          <w:rFonts w:eastAsia="MS Mincho"/>
        </w:rPr>
        <w:t>daily treatment, has been evaluated in patients with a clinical diagnosis of COPD</w:t>
      </w:r>
      <w:r>
        <w:rPr>
          <w:rFonts w:eastAsia="MS Mincho"/>
        </w:rPr>
        <w:t xml:space="preserve"> </w:t>
      </w:r>
      <w:r w:rsidRPr="004830C2">
        <w:rPr>
          <w:rFonts w:eastAsia="MS Mincho"/>
        </w:rPr>
        <w:t>in two</w:t>
      </w:r>
      <w:r w:rsidR="00CF1BAF">
        <w:rPr>
          <w:rFonts w:eastAsia="MS Mincho"/>
        </w:rPr>
        <w:t>,</w:t>
      </w:r>
      <w:r w:rsidRPr="004830C2">
        <w:rPr>
          <w:rFonts w:eastAsia="MS Mincho"/>
        </w:rPr>
        <w:t xml:space="preserve"> active-controlled studies </w:t>
      </w:r>
      <w:r>
        <w:rPr>
          <w:rFonts w:eastAsia="MS Mincho"/>
        </w:rPr>
        <w:t>and in a single</w:t>
      </w:r>
      <w:r w:rsidR="00CF1BAF">
        <w:rPr>
          <w:rFonts w:eastAsia="MS Mincho"/>
        </w:rPr>
        <w:t>,</w:t>
      </w:r>
      <w:r>
        <w:rPr>
          <w:rFonts w:eastAsia="MS Mincho"/>
        </w:rPr>
        <w:t xml:space="preserve"> non-inferiority study. All three studies were </w:t>
      </w:r>
      <w:r w:rsidRPr="002F1206">
        <w:rPr>
          <w:rFonts w:eastAsia="MS Mincho"/>
        </w:rPr>
        <w:t>multicentre, randomised, double-blind</w:t>
      </w:r>
      <w:r>
        <w:rPr>
          <w:rFonts w:eastAsia="MS Mincho"/>
        </w:rPr>
        <w:t xml:space="preserve"> studies that</w:t>
      </w:r>
      <w:r w:rsidRPr="002F1206">
        <w:rPr>
          <w:rFonts w:eastAsia="MS Mincho"/>
        </w:rPr>
        <w:t xml:space="preserve"> </w:t>
      </w:r>
      <w:r w:rsidRPr="004830C2">
        <w:t>required</w:t>
      </w:r>
      <w:r>
        <w:t xml:space="preserve"> patients</w:t>
      </w:r>
      <w:r w:rsidRPr="004830C2">
        <w:t xml:space="preserve"> to be symptomatic with a COPD Assessment Test (CAT) score </w:t>
      </w:r>
      <w:r w:rsidRPr="004830C2">
        <w:sym w:font="Symbol" w:char="F0B3"/>
      </w:r>
      <w:r w:rsidRPr="004830C2">
        <w:t xml:space="preserve">10 </w:t>
      </w:r>
      <w:r w:rsidRPr="005402BE">
        <w:t>and on</w:t>
      </w:r>
      <w:r w:rsidRPr="005402BE">
        <w:rPr>
          <w:lang w:val="en-US"/>
        </w:rPr>
        <w:t xml:space="preserve"> </w:t>
      </w:r>
      <w:r>
        <w:rPr>
          <w:lang w:val="en-US"/>
        </w:rPr>
        <w:t>daily</w:t>
      </w:r>
      <w:r w:rsidRPr="005402BE">
        <w:rPr>
          <w:lang w:val="en-US"/>
        </w:rPr>
        <w:t xml:space="preserve"> maintenance </w:t>
      </w:r>
      <w:r>
        <w:rPr>
          <w:lang w:val="en-US"/>
        </w:rPr>
        <w:t>treatment for their COPD</w:t>
      </w:r>
      <w:r w:rsidRPr="005402BE">
        <w:rPr>
          <w:lang w:val="en-US"/>
        </w:rPr>
        <w:t xml:space="preserve"> for at least three months prior to study entry.</w:t>
      </w:r>
    </w:p>
    <w:p w14:paraId="6219970A" w14:textId="77777777" w:rsidR="0079593B" w:rsidRDefault="0079593B" w:rsidP="0079593B">
      <w:pPr>
        <w:autoSpaceDE w:val="0"/>
        <w:autoSpaceDN w:val="0"/>
        <w:adjustRightInd w:val="0"/>
        <w:rPr>
          <w:rFonts w:eastAsia="MS Mincho"/>
        </w:rPr>
      </w:pPr>
    </w:p>
    <w:p w14:paraId="0AC442C9" w14:textId="09A387C5" w:rsidR="0079593B" w:rsidRDefault="0079593B" w:rsidP="0079593B">
      <w:pPr>
        <w:autoSpaceDE w:val="0"/>
        <w:autoSpaceDN w:val="0"/>
        <w:adjustRightInd w:val="0"/>
      </w:pPr>
      <w:r w:rsidRPr="004830C2">
        <w:rPr>
          <w:rFonts w:eastAsia="MS Mincho"/>
        </w:rPr>
        <w:t>FULFIL</w:t>
      </w:r>
      <w:r>
        <w:rPr>
          <w:rFonts w:eastAsia="MS Mincho"/>
        </w:rPr>
        <w:t xml:space="preserve"> </w:t>
      </w:r>
      <w:r>
        <w:rPr>
          <w:rFonts w:cs="Arial"/>
        </w:rPr>
        <w:t>(</w:t>
      </w:r>
      <w:r w:rsidRPr="00924575">
        <w:rPr>
          <w:rFonts w:cs="Arial"/>
        </w:rPr>
        <w:t>CTT116853)</w:t>
      </w:r>
      <w:r>
        <w:rPr>
          <w:rFonts w:eastAsia="MS Mincho"/>
        </w:rPr>
        <w:t xml:space="preserve"> was a 24</w:t>
      </w:r>
      <w:r>
        <w:rPr>
          <w:rFonts w:eastAsia="MS Mincho"/>
        </w:rPr>
        <w:noBreakHyphen/>
      </w:r>
      <w:r w:rsidRPr="004830C2">
        <w:rPr>
          <w:rFonts w:eastAsia="MS Mincho"/>
        </w:rPr>
        <w:t>week study</w:t>
      </w:r>
      <w:r>
        <w:rPr>
          <w:rFonts w:eastAsia="MS Mincho"/>
        </w:rPr>
        <w:t xml:space="preserve"> (N=1</w:t>
      </w:r>
      <w:r w:rsidR="001A65F4">
        <w:rPr>
          <w:rFonts w:eastAsia="MS Mincho"/>
        </w:rPr>
        <w:t> </w:t>
      </w:r>
      <w:r>
        <w:rPr>
          <w:rFonts w:eastAsia="MS Mincho"/>
        </w:rPr>
        <w:t>810)</w:t>
      </w:r>
      <w:r w:rsidRPr="004830C2">
        <w:rPr>
          <w:rFonts w:eastAsia="MS Mincho"/>
        </w:rPr>
        <w:t xml:space="preserve">, with an extension up to 52 weeks in a subset of </w:t>
      </w:r>
      <w:r w:rsidR="00310341">
        <w:rPr>
          <w:rFonts w:eastAsia="MS Mincho"/>
        </w:rPr>
        <w:t>subjects</w:t>
      </w:r>
      <w:r w:rsidRPr="004830C2">
        <w:rPr>
          <w:rFonts w:eastAsia="MS Mincho"/>
        </w:rPr>
        <w:t xml:space="preserve"> </w:t>
      </w:r>
      <w:r>
        <w:rPr>
          <w:rFonts w:eastAsia="MS Mincho"/>
        </w:rPr>
        <w:t>(</w:t>
      </w:r>
      <w:r w:rsidR="00BA1EBB">
        <w:rPr>
          <w:rFonts w:eastAsia="MS Mincho"/>
        </w:rPr>
        <w:t>n</w:t>
      </w:r>
      <w:r>
        <w:rPr>
          <w:rFonts w:eastAsia="MS Mincho"/>
        </w:rPr>
        <w:t>=430)</w:t>
      </w:r>
      <w:r w:rsidR="00B67E4C">
        <w:rPr>
          <w:rFonts w:eastAsia="MS Mincho"/>
        </w:rPr>
        <w:t>,</w:t>
      </w:r>
      <w:r>
        <w:rPr>
          <w:rFonts w:eastAsia="MS Mincho"/>
        </w:rPr>
        <w:t xml:space="preserve"> that</w:t>
      </w:r>
      <w:r w:rsidRPr="004830C2">
        <w:rPr>
          <w:rFonts w:eastAsia="MS Mincho"/>
        </w:rPr>
        <w:t xml:space="preserve"> compared </w:t>
      </w:r>
      <w:proofErr w:type="spellStart"/>
      <w:r w:rsidRPr="004830C2">
        <w:rPr>
          <w:rFonts w:eastAsia="MS Mincho"/>
        </w:rPr>
        <w:t>Trelegy</w:t>
      </w:r>
      <w:proofErr w:type="spellEnd"/>
      <w:r w:rsidRPr="004830C2">
        <w:rPr>
          <w:rFonts w:eastAsia="MS Mincho"/>
        </w:rPr>
        <w:t xml:space="preserve"> Ellipta </w:t>
      </w:r>
      <w:r w:rsidRPr="002F1206">
        <w:rPr>
          <w:rFonts w:eastAsia="MS Mincho"/>
        </w:rPr>
        <w:t xml:space="preserve">(92/55/22 micrograms) </w:t>
      </w:r>
      <w:r w:rsidRPr="004830C2">
        <w:rPr>
          <w:rFonts w:eastAsia="MS Mincho"/>
        </w:rPr>
        <w:t xml:space="preserve">with </w:t>
      </w:r>
      <w:r w:rsidRPr="004830C2">
        <w:t xml:space="preserve">budesonide/formoterol 400/12 micrograms (BUD/FOR) administered </w:t>
      </w:r>
      <w:proofErr w:type="gramStart"/>
      <w:r w:rsidRPr="004830C2">
        <w:t>twice-daily</w:t>
      </w:r>
      <w:proofErr w:type="gramEnd"/>
      <w:r>
        <w:rPr>
          <w:rFonts w:eastAsia="MS Mincho"/>
        </w:rPr>
        <w:t xml:space="preserve">. </w:t>
      </w:r>
      <w:r w:rsidR="00CF1BAF">
        <w:t>At screening, the mean post-</w:t>
      </w:r>
      <w:r w:rsidRPr="005402BE">
        <w:t xml:space="preserve">bronchodilator </w:t>
      </w:r>
      <w:r>
        <w:t xml:space="preserve">percent predicted </w:t>
      </w:r>
      <w:r w:rsidRPr="005402BE">
        <w:t>FEV</w:t>
      </w:r>
      <w:r w:rsidRPr="005402BE">
        <w:rPr>
          <w:vertAlign w:val="subscript"/>
        </w:rPr>
        <w:t>1</w:t>
      </w:r>
      <w:r w:rsidRPr="005402BE">
        <w:t xml:space="preserve"> was 45% and 65% of patients reported a history of </w:t>
      </w:r>
      <w:r>
        <w:t xml:space="preserve">one or more </w:t>
      </w:r>
      <w:r w:rsidRPr="005402BE">
        <w:t>moderate/severe exacerbation in the past year.</w:t>
      </w:r>
    </w:p>
    <w:p w14:paraId="2642DEEE" w14:textId="77777777" w:rsidR="0079593B" w:rsidRDefault="0079593B" w:rsidP="0079593B">
      <w:pPr>
        <w:autoSpaceDE w:val="0"/>
        <w:autoSpaceDN w:val="0"/>
        <w:adjustRightInd w:val="0"/>
        <w:rPr>
          <w:lang w:val="en-US"/>
        </w:rPr>
      </w:pPr>
    </w:p>
    <w:p w14:paraId="00CEEC2D" w14:textId="619C4CE2" w:rsidR="00CF1BAF" w:rsidRDefault="0079593B" w:rsidP="0079593B">
      <w:pPr>
        <w:autoSpaceDE w:val="0"/>
        <w:autoSpaceDN w:val="0"/>
        <w:adjustRightInd w:val="0"/>
        <w:rPr>
          <w:lang w:val="en-US"/>
        </w:rPr>
      </w:pPr>
      <w:r>
        <w:rPr>
          <w:lang w:val="en-US"/>
        </w:rPr>
        <w:t xml:space="preserve">IMPACT </w:t>
      </w:r>
      <w:r w:rsidRPr="00E80D8E">
        <w:t>(CTT116855</w:t>
      </w:r>
      <w:r>
        <w:t>)</w:t>
      </w:r>
      <w:r>
        <w:rPr>
          <w:lang w:val="en-US"/>
        </w:rPr>
        <w:t xml:space="preserve"> was a 52</w:t>
      </w:r>
      <w:r>
        <w:rPr>
          <w:lang w:val="en-US"/>
        </w:rPr>
        <w:noBreakHyphen/>
      </w:r>
      <w:r w:rsidRPr="004830C2">
        <w:rPr>
          <w:lang w:val="en-US"/>
        </w:rPr>
        <w:t xml:space="preserve">week study </w:t>
      </w:r>
      <w:r>
        <w:rPr>
          <w:lang w:val="en-US"/>
        </w:rPr>
        <w:t>(N=10</w:t>
      </w:r>
      <w:r w:rsidR="00376EC4">
        <w:rPr>
          <w:lang w:val="en-US"/>
        </w:rPr>
        <w:t> </w:t>
      </w:r>
      <w:r>
        <w:rPr>
          <w:lang w:val="en-US"/>
        </w:rPr>
        <w:t>355) that compared</w:t>
      </w:r>
      <w:r w:rsidRPr="004830C2">
        <w:rPr>
          <w:lang w:val="en-US"/>
        </w:rPr>
        <w:t xml:space="preserve"> </w:t>
      </w:r>
      <w:proofErr w:type="spellStart"/>
      <w:r w:rsidRPr="004830C2">
        <w:rPr>
          <w:lang w:val="en-US"/>
        </w:rPr>
        <w:t>Trelegy</w:t>
      </w:r>
      <w:proofErr w:type="spellEnd"/>
      <w:r w:rsidRPr="004830C2">
        <w:rPr>
          <w:lang w:val="en-US"/>
        </w:rPr>
        <w:t xml:space="preserve"> Ellipta </w:t>
      </w:r>
      <w:r w:rsidRPr="002F1206">
        <w:rPr>
          <w:rFonts w:eastAsia="MS Mincho"/>
        </w:rPr>
        <w:t xml:space="preserve">(92/55/22 micrograms) </w:t>
      </w:r>
      <w:r w:rsidRPr="004830C2">
        <w:rPr>
          <w:lang w:val="en-US"/>
        </w:rPr>
        <w:t>with</w:t>
      </w:r>
      <w:r w:rsidRPr="004830C2">
        <w:t xml:space="preserve"> </w:t>
      </w:r>
      <w:r>
        <w:t xml:space="preserve">fluticasone </w:t>
      </w:r>
      <w:r w:rsidRPr="004830C2">
        <w:t>furoate/vilanterol 92/22 micrograms</w:t>
      </w:r>
      <w:r>
        <w:t xml:space="preserve"> </w:t>
      </w:r>
      <w:r w:rsidRPr="004830C2">
        <w:t>(FF/VI) and u</w:t>
      </w:r>
      <w:r>
        <w:t xml:space="preserve">meclidinium/vilanterol </w:t>
      </w:r>
      <w:r w:rsidRPr="004830C2">
        <w:t>55/22 micrograms</w:t>
      </w:r>
      <w:r>
        <w:t xml:space="preserve"> (UMEC/VI).</w:t>
      </w:r>
      <w:r w:rsidRPr="004830C2">
        <w:t xml:space="preserve"> </w:t>
      </w:r>
      <w:r w:rsidRPr="00D574C0">
        <w:t>At screening,</w:t>
      </w:r>
      <w:r w:rsidRPr="00D574C0">
        <w:rPr>
          <w:rFonts w:eastAsia="TimesNewRoman"/>
        </w:rPr>
        <w:t xml:space="preserve"> the mean post-b</w:t>
      </w:r>
      <w:r>
        <w:rPr>
          <w:rFonts w:eastAsia="TimesNewRoman"/>
        </w:rPr>
        <w:t xml:space="preserve">ronchodilator percent predicted </w:t>
      </w:r>
      <w:r w:rsidRPr="00D574C0">
        <w:rPr>
          <w:rFonts w:eastAsia="TimesNewRoman"/>
        </w:rPr>
        <w:t>FEV</w:t>
      </w:r>
      <w:r w:rsidRPr="005402BE">
        <w:rPr>
          <w:vertAlign w:val="subscript"/>
        </w:rPr>
        <w:t>1</w:t>
      </w:r>
      <w:r w:rsidRPr="00D574C0">
        <w:rPr>
          <w:rFonts w:eastAsia="TimesNewRoman"/>
        </w:rPr>
        <w:t xml:space="preserve"> was 4</w:t>
      </w:r>
      <w:r w:rsidRPr="00117CD2">
        <w:rPr>
          <w:rFonts w:eastAsia="TimesNewRoman"/>
        </w:rPr>
        <w:t>6</w:t>
      </w:r>
      <w:r w:rsidRPr="00D574C0">
        <w:rPr>
          <w:rFonts w:eastAsia="TimesNewRoman"/>
        </w:rPr>
        <w:t>%</w:t>
      </w:r>
      <w:r>
        <w:rPr>
          <w:rFonts w:eastAsia="TimesNewRoman"/>
        </w:rPr>
        <w:t xml:space="preserve"> and over 99% of patients reported a history of one or more moderate/severe exacerbation in the past year</w:t>
      </w:r>
      <w:r w:rsidRPr="00D574C0">
        <w:rPr>
          <w:rFonts w:eastAsia="TimesNewRoman"/>
        </w:rPr>
        <w:t>.</w:t>
      </w:r>
      <w:r>
        <w:rPr>
          <w:lang w:val="en-US"/>
        </w:rPr>
        <w:t xml:space="preserve"> </w:t>
      </w:r>
    </w:p>
    <w:p w14:paraId="0CC4A9F6" w14:textId="77777777" w:rsidR="00CF1BAF" w:rsidRDefault="00CF1BAF" w:rsidP="0079593B">
      <w:pPr>
        <w:autoSpaceDE w:val="0"/>
        <w:autoSpaceDN w:val="0"/>
        <w:adjustRightInd w:val="0"/>
        <w:rPr>
          <w:lang w:val="en-US"/>
        </w:rPr>
      </w:pPr>
    </w:p>
    <w:p w14:paraId="6E6F15FE" w14:textId="7DBB1294" w:rsidR="0079593B" w:rsidRPr="00CF151E" w:rsidRDefault="0079593B" w:rsidP="0079593B">
      <w:pPr>
        <w:autoSpaceDE w:val="0"/>
        <w:autoSpaceDN w:val="0"/>
        <w:adjustRightInd w:val="0"/>
        <w:rPr>
          <w:lang w:val="en-US"/>
        </w:rPr>
      </w:pPr>
      <w:r w:rsidRPr="004830C2">
        <w:lastRenderedPageBreak/>
        <w:t xml:space="preserve">At study entry, </w:t>
      </w:r>
      <w:r w:rsidRPr="004830C2">
        <w:rPr>
          <w:lang w:val="en-US"/>
        </w:rPr>
        <w:t>the most common COPD medications reported in the FULFIL and IMPACT studies were ICS +LABA+LAMA (28%</w:t>
      </w:r>
      <w:r>
        <w:rPr>
          <w:lang w:val="en-US"/>
        </w:rPr>
        <w:t>, 34%</w:t>
      </w:r>
      <w:r w:rsidRPr="004830C2">
        <w:rPr>
          <w:lang w:val="en-US"/>
        </w:rPr>
        <w:t xml:space="preserve"> respectively), ICS+LABA (29%, 26% respectively), LAMA+LABA (10%, 8% respectively) </w:t>
      </w:r>
      <w:r>
        <w:rPr>
          <w:lang w:val="en-US"/>
        </w:rPr>
        <w:t>and LAMA (9%, 7% respectively).</w:t>
      </w:r>
      <w:r w:rsidRPr="004830C2">
        <w:rPr>
          <w:lang w:val="en-US"/>
        </w:rPr>
        <w:t xml:space="preserve"> These patients may have also been taking other COPD medications (e.g. </w:t>
      </w:r>
      <w:r w:rsidRPr="004830C2">
        <w:t xml:space="preserve">mucolytics or leukotriene </w:t>
      </w:r>
      <w:r w:rsidRPr="004830C2">
        <w:rPr>
          <w:lang w:val="en-US"/>
        </w:rPr>
        <w:t>receptor antagonist</w:t>
      </w:r>
      <w:r w:rsidRPr="004830C2">
        <w:t>s)</w:t>
      </w:r>
      <w:r w:rsidRPr="004830C2">
        <w:rPr>
          <w:lang w:val="en-US"/>
        </w:rPr>
        <w:t>.</w:t>
      </w:r>
    </w:p>
    <w:p w14:paraId="36ABA0B1" w14:textId="77777777" w:rsidR="0079593B" w:rsidRDefault="0079593B" w:rsidP="0079593B">
      <w:pPr>
        <w:autoSpaceDE w:val="0"/>
        <w:autoSpaceDN w:val="0"/>
        <w:adjustRightInd w:val="0"/>
        <w:rPr>
          <w:lang w:val="en-US"/>
        </w:rPr>
      </w:pPr>
      <w:r>
        <w:rPr>
          <w:lang w:val="en-US"/>
        </w:rPr>
        <w:t xml:space="preserve"> </w:t>
      </w:r>
    </w:p>
    <w:p w14:paraId="71408409" w14:textId="443E5C68" w:rsidR="0079593B" w:rsidRPr="002F1206" w:rsidRDefault="0079593B" w:rsidP="0079593B">
      <w:pPr>
        <w:autoSpaceDE w:val="0"/>
        <w:autoSpaceDN w:val="0"/>
        <w:adjustRightInd w:val="0"/>
        <w:rPr>
          <w:lang w:val="en-US"/>
        </w:rPr>
      </w:pPr>
      <w:r>
        <w:rPr>
          <w:lang w:val="en-US"/>
        </w:rPr>
        <w:t xml:space="preserve">Study 200812 was </w:t>
      </w:r>
      <w:r w:rsidRPr="002F1206">
        <w:rPr>
          <w:rFonts w:eastAsia="MS Mincho"/>
        </w:rPr>
        <w:t>a 24</w:t>
      </w:r>
      <w:r>
        <w:rPr>
          <w:rFonts w:eastAsia="MS Mincho"/>
        </w:rPr>
        <w:noBreakHyphen/>
      </w:r>
      <w:r w:rsidRPr="002F1206">
        <w:rPr>
          <w:rFonts w:eastAsia="MS Mincho"/>
        </w:rPr>
        <w:t>week</w:t>
      </w:r>
      <w:r w:rsidR="000E2EF0">
        <w:rPr>
          <w:rFonts w:eastAsia="MS Mincho"/>
        </w:rPr>
        <w:t>, non-inferiority</w:t>
      </w:r>
      <w:r w:rsidRPr="002F1206">
        <w:rPr>
          <w:rFonts w:eastAsia="MS Mincho"/>
        </w:rPr>
        <w:t xml:space="preserve"> study </w:t>
      </w:r>
      <w:r>
        <w:rPr>
          <w:lang w:val="en-US"/>
        </w:rPr>
        <w:t>(N=1</w:t>
      </w:r>
      <w:r w:rsidR="001A65F4">
        <w:rPr>
          <w:lang w:val="en-US"/>
        </w:rPr>
        <w:t> </w:t>
      </w:r>
      <w:r>
        <w:rPr>
          <w:lang w:val="en-US"/>
        </w:rPr>
        <w:t xml:space="preserve">055) that </w:t>
      </w:r>
      <w:r>
        <w:rPr>
          <w:rFonts w:eastAsia="MS Mincho"/>
        </w:rPr>
        <w:t>compared</w:t>
      </w:r>
      <w:r w:rsidRPr="002F1206">
        <w:rPr>
          <w:rFonts w:eastAsia="MS Mincho"/>
        </w:rPr>
        <w:t xml:space="preserve"> </w:t>
      </w:r>
      <w:proofErr w:type="spellStart"/>
      <w:r w:rsidRPr="002F1206">
        <w:rPr>
          <w:rFonts w:eastAsia="MS Mincho"/>
        </w:rPr>
        <w:t>Trelegy</w:t>
      </w:r>
      <w:proofErr w:type="spellEnd"/>
      <w:r w:rsidRPr="002F1206">
        <w:rPr>
          <w:rFonts w:eastAsia="MS Mincho"/>
        </w:rPr>
        <w:t xml:space="preserve"> Ellipta (92/55/22 micrograms) </w:t>
      </w:r>
      <w:r>
        <w:rPr>
          <w:rFonts w:eastAsia="MS Mincho"/>
        </w:rPr>
        <w:t>with</w:t>
      </w:r>
      <w:r w:rsidRPr="00B9432F">
        <w:rPr>
          <w:rFonts w:eastAsia="MS Mincho"/>
        </w:rPr>
        <w:t xml:space="preserve"> </w:t>
      </w:r>
      <w:r w:rsidRPr="002F1206">
        <w:rPr>
          <w:rFonts w:eastAsia="MS Mincho"/>
        </w:rPr>
        <w:t>FF/VI (92/22</w:t>
      </w:r>
      <w:r w:rsidRPr="002F1206">
        <w:t> </w:t>
      </w:r>
      <w:r w:rsidRPr="002F1206">
        <w:rPr>
          <w:rFonts w:eastAsia="MS Mincho"/>
        </w:rPr>
        <w:t>micrograms) + UMEC (55</w:t>
      </w:r>
      <w:r w:rsidRPr="002F1206">
        <w:t> </w:t>
      </w:r>
      <w:r w:rsidRPr="002F1206">
        <w:rPr>
          <w:rFonts w:eastAsia="MS Mincho"/>
        </w:rPr>
        <w:t>micrograms), co-administered once daily as a multi-inhaler therapy</w:t>
      </w:r>
      <w:r>
        <w:rPr>
          <w:rFonts w:eastAsia="MS Mincho"/>
        </w:rPr>
        <w:t xml:space="preserve"> </w:t>
      </w:r>
      <w:r w:rsidRPr="002F1206">
        <w:rPr>
          <w:rFonts w:eastAsia="MS Mincho"/>
        </w:rPr>
        <w:t xml:space="preserve">in patients </w:t>
      </w:r>
      <w:r w:rsidRPr="002F1206">
        <w:t>with a history of moderate or severe exacerbations within the prior 12 months</w:t>
      </w:r>
      <w:r>
        <w:rPr>
          <w:rFonts w:eastAsia="MS Mincho"/>
        </w:rPr>
        <w:t>.</w:t>
      </w:r>
    </w:p>
    <w:p w14:paraId="53163006" w14:textId="77777777" w:rsidR="0079593B" w:rsidRDefault="0079593B" w:rsidP="0079593B">
      <w:pPr>
        <w:autoSpaceDE w:val="0"/>
        <w:autoSpaceDN w:val="0"/>
        <w:adjustRightInd w:val="0"/>
        <w:rPr>
          <w:i/>
          <w:u w:val="single"/>
        </w:rPr>
      </w:pPr>
    </w:p>
    <w:p w14:paraId="153D3F9B" w14:textId="44625E48" w:rsidR="0079593B" w:rsidRPr="0079593B" w:rsidRDefault="0079593B" w:rsidP="0079593B">
      <w:pPr>
        <w:keepNext/>
        <w:autoSpaceDE w:val="0"/>
        <w:autoSpaceDN w:val="0"/>
        <w:adjustRightInd w:val="0"/>
        <w:rPr>
          <w:i/>
        </w:rPr>
      </w:pPr>
      <w:r w:rsidRPr="0079593B">
        <w:rPr>
          <w:i/>
        </w:rPr>
        <w:t xml:space="preserve">Lung </w:t>
      </w:r>
      <w:r w:rsidR="005C10DD">
        <w:rPr>
          <w:i/>
        </w:rPr>
        <w:t>f</w:t>
      </w:r>
      <w:r w:rsidRPr="0079593B">
        <w:rPr>
          <w:i/>
        </w:rPr>
        <w:t>unction</w:t>
      </w:r>
    </w:p>
    <w:p w14:paraId="69BDE696" w14:textId="77777777" w:rsidR="0079593B" w:rsidRDefault="0079593B" w:rsidP="0079593B">
      <w:pPr>
        <w:keepNext/>
        <w:tabs>
          <w:tab w:val="left" w:pos="990"/>
        </w:tabs>
        <w:autoSpaceDE w:val="0"/>
        <w:autoSpaceDN w:val="0"/>
        <w:adjustRightInd w:val="0"/>
      </w:pPr>
      <w:r>
        <w:t xml:space="preserve">In FULFIL, </w:t>
      </w:r>
      <w:proofErr w:type="spellStart"/>
      <w:r>
        <w:t>b</w:t>
      </w:r>
      <w:r w:rsidRPr="004830C2">
        <w:t>ronchodilatory</w:t>
      </w:r>
      <w:proofErr w:type="spellEnd"/>
      <w:r w:rsidRPr="004830C2">
        <w:t xml:space="preserve"> effects with </w:t>
      </w:r>
      <w:proofErr w:type="spellStart"/>
      <w:r w:rsidRPr="004830C2">
        <w:t>Trelegy</w:t>
      </w:r>
      <w:proofErr w:type="spellEnd"/>
      <w:r w:rsidRPr="004830C2">
        <w:t xml:space="preserve"> Ellipta were evident on the first day of treatment and were maintained over the 24</w:t>
      </w:r>
      <w:r>
        <w:noBreakHyphen/>
      </w:r>
      <w:r w:rsidRPr="004830C2">
        <w:t>week treatment period (</w:t>
      </w:r>
      <w:r>
        <w:t xml:space="preserve">mean </w:t>
      </w:r>
      <w:r w:rsidRPr="004830C2">
        <w:t>changes from baseline in FEV</w:t>
      </w:r>
      <w:r w:rsidRPr="004830C2">
        <w:rPr>
          <w:vertAlign w:val="subscript"/>
        </w:rPr>
        <w:t>1</w:t>
      </w:r>
      <w:r w:rsidRPr="004830C2">
        <w:t xml:space="preserve"> were 90</w:t>
      </w:r>
      <w:r>
        <w:noBreakHyphen/>
      </w:r>
      <w:r w:rsidRPr="004830C2">
        <w:t>222</w:t>
      </w:r>
      <w:r>
        <w:t> mL on day 1 and 160</w:t>
      </w:r>
      <w:r>
        <w:noBreakHyphen/>
        <w:t xml:space="preserve">339 mL at week 24). </w:t>
      </w:r>
      <w:proofErr w:type="spellStart"/>
      <w:r w:rsidRPr="004830C2">
        <w:t>Trelegy</w:t>
      </w:r>
      <w:proofErr w:type="spellEnd"/>
      <w:r w:rsidRPr="004830C2">
        <w:t xml:space="preserve"> Ellipta</w:t>
      </w:r>
      <w:r w:rsidRPr="004830C2" w:rsidDel="00D97F53">
        <w:t xml:space="preserve"> </w:t>
      </w:r>
      <w:r>
        <w:t xml:space="preserve">significantly </w:t>
      </w:r>
      <w:r w:rsidRPr="004830C2">
        <w:t>improve</w:t>
      </w:r>
      <w:r>
        <w:t xml:space="preserve">d </w:t>
      </w:r>
      <w:r w:rsidRPr="004830C2">
        <w:t>(</w:t>
      </w:r>
      <w:r>
        <w:rPr>
          <w:lang w:val="en-US"/>
        </w:rPr>
        <w:t>p&lt;0.001)</w:t>
      </w:r>
      <w:r w:rsidRPr="004830C2">
        <w:t xml:space="preserve"> lung function (as defined by </w:t>
      </w:r>
      <w:r>
        <w:t xml:space="preserve">mean </w:t>
      </w:r>
      <w:r w:rsidRPr="004830C2">
        <w:t>change from baseline</w:t>
      </w:r>
      <w:r>
        <w:t xml:space="preserve"> in</w:t>
      </w:r>
      <w:r w:rsidRPr="004830C2">
        <w:t xml:space="preserve"> trough FEV</w:t>
      </w:r>
      <w:r w:rsidRPr="004830C2">
        <w:rPr>
          <w:vertAlign w:val="subscript"/>
        </w:rPr>
        <w:t>1</w:t>
      </w:r>
      <w:r w:rsidRPr="004830C2">
        <w:t xml:space="preserve"> a</w:t>
      </w:r>
      <w:r>
        <w:t>t week 24)</w:t>
      </w:r>
      <w:r w:rsidR="00180B82" w:rsidRPr="00180B82">
        <w:t xml:space="preserve"> </w:t>
      </w:r>
      <w:r w:rsidR="00180B82">
        <w:t>(see Table 1)</w:t>
      </w:r>
      <w:r>
        <w:t xml:space="preserve"> </w:t>
      </w:r>
      <w:r w:rsidRPr="004830C2">
        <w:t>and the improvement was maintained in the subset of patients who continued treatment to week 52</w:t>
      </w:r>
      <w:r w:rsidR="00877F5C">
        <w:t>.</w:t>
      </w:r>
      <w:r>
        <w:t xml:space="preserve"> </w:t>
      </w:r>
    </w:p>
    <w:p w14:paraId="3543FB0F" w14:textId="77777777" w:rsidR="0079593B" w:rsidRDefault="0079593B" w:rsidP="0079593B">
      <w:pPr>
        <w:autoSpaceDE w:val="0"/>
        <w:autoSpaceDN w:val="0"/>
        <w:adjustRightInd w:val="0"/>
      </w:pPr>
    </w:p>
    <w:p w14:paraId="0C033DE0" w14:textId="77777777" w:rsidR="0079593B" w:rsidRPr="00C20F9D" w:rsidRDefault="0079593B" w:rsidP="00832308">
      <w:pPr>
        <w:keepNext/>
        <w:autoSpaceDE w:val="0"/>
        <w:autoSpaceDN w:val="0"/>
        <w:adjustRightInd w:val="0"/>
        <w:rPr>
          <w:rFonts w:ascii="Arial Narrow" w:hAnsi="Arial Narrow" w:cs="Arial"/>
          <w:b/>
          <w:sz w:val="20"/>
        </w:rPr>
      </w:pPr>
      <w:r w:rsidRPr="004830C2">
        <w:rPr>
          <w:rFonts w:eastAsia="MS Mincho"/>
        </w:rPr>
        <w:t>Table 1</w:t>
      </w:r>
      <w:r>
        <w:rPr>
          <w:rFonts w:eastAsia="MS Mincho"/>
        </w:rPr>
        <w:t xml:space="preserve">. </w:t>
      </w:r>
      <w:r w:rsidRPr="00924575">
        <w:rPr>
          <w:rFonts w:eastAsia="MS Mincho"/>
        </w:rPr>
        <w:t>Lung</w:t>
      </w:r>
      <w:r>
        <w:rPr>
          <w:rFonts w:eastAsia="MS Mincho"/>
        </w:rPr>
        <w:t xml:space="preserve"> function endpoint in FULFIL</w:t>
      </w:r>
    </w:p>
    <w:tbl>
      <w:tblPr>
        <w:tblW w:w="9351"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4106"/>
        <w:gridCol w:w="1418"/>
        <w:gridCol w:w="1275"/>
        <w:gridCol w:w="2552"/>
      </w:tblGrid>
      <w:tr w:rsidR="0079593B" w:rsidRPr="00B67E4C" w14:paraId="3BA78269" w14:textId="77777777" w:rsidTr="006F4BDE">
        <w:trPr>
          <w:trHeight w:val="497"/>
        </w:trPr>
        <w:tc>
          <w:tcPr>
            <w:tcW w:w="4106" w:type="dxa"/>
            <w:vMerge w:val="restart"/>
            <w:tcBorders>
              <w:top w:val="single" w:sz="4" w:space="0" w:color="auto"/>
              <w:left w:val="single" w:sz="4" w:space="0" w:color="auto"/>
              <w:bottom w:val="single" w:sz="4" w:space="0" w:color="auto"/>
              <w:right w:val="single" w:sz="4" w:space="0" w:color="auto"/>
            </w:tcBorders>
            <w:vAlign w:val="center"/>
          </w:tcPr>
          <w:p w14:paraId="73698287" w14:textId="77777777" w:rsidR="0079593B" w:rsidRPr="00B67E4C" w:rsidRDefault="0079593B" w:rsidP="006F4BDE">
            <w:pPr>
              <w:keepNext/>
              <w:keepLines/>
              <w:spacing w:before="60" w:after="40" w:line="240" w:lineRule="auto"/>
              <w:ind w:firstLine="91"/>
              <w:rPr>
                <w:b/>
                <w:sz w:val="20"/>
              </w:rPr>
            </w:pPr>
          </w:p>
        </w:tc>
        <w:tc>
          <w:tcPr>
            <w:tcW w:w="1418" w:type="dxa"/>
            <w:vMerge w:val="restart"/>
            <w:tcBorders>
              <w:top w:val="single" w:sz="4" w:space="0" w:color="auto"/>
              <w:left w:val="single" w:sz="4" w:space="0" w:color="auto"/>
              <w:bottom w:val="single" w:sz="4" w:space="0" w:color="auto"/>
              <w:right w:val="single" w:sz="4" w:space="0" w:color="auto"/>
            </w:tcBorders>
            <w:vAlign w:val="center"/>
          </w:tcPr>
          <w:p w14:paraId="31C1722D" w14:textId="77777777" w:rsidR="0079593B" w:rsidRPr="00B67E4C" w:rsidRDefault="0079593B" w:rsidP="006F4BDE">
            <w:pPr>
              <w:keepNext/>
              <w:keepLines/>
              <w:spacing w:before="60" w:line="240" w:lineRule="auto"/>
              <w:jc w:val="center"/>
              <w:rPr>
                <w:b/>
                <w:sz w:val="20"/>
              </w:rPr>
            </w:pPr>
            <w:proofErr w:type="spellStart"/>
            <w:r w:rsidRPr="00B67E4C">
              <w:rPr>
                <w:b/>
                <w:sz w:val="20"/>
              </w:rPr>
              <w:t>Trelegy</w:t>
            </w:r>
            <w:proofErr w:type="spellEnd"/>
            <w:r w:rsidRPr="00B67E4C">
              <w:rPr>
                <w:b/>
                <w:sz w:val="20"/>
              </w:rPr>
              <w:t xml:space="preserve"> Ellipta</w:t>
            </w:r>
            <w:r w:rsidRPr="00B67E4C">
              <w:rPr>
                <w:b/>
                <w:sz w:val="20"/>
              </w:rPr>
              <w:br/>
            </w:r>
            <w:r w:rsidRPr="00B67E4C">
              <w:rPr>
                <w:b/>
                <w:sz w:val="20"/>
              </w:rPr>
              <w:br/>
              <w:t>(N= 911)</w:t>
            </w:r>
          </w:p>
        </w:tc>
        <w:tc>
          <w:tcPr>
            <w:tcW w:w="1275" w:type="dxa"/>
            <w:vMerge w:val="restart"/>
            <w:tcBorders>
              <w:top w:val="single" w:sz="4" w:space="0" w:color="auto"/>
              <w:left w:val="single" w:sz="4" w:space="0" w:color="auto"/>
              <w:bottom w:val="single" w:sz="4" w:space="0" w:color="auto"/>
              <w:right w:val="single" w:sz="4" w:space="0" w:color="auto"/>
            </w:tcBorders>
            <w:vAlign w:val="center"/>
          </w:tcPr>
          <w:p w14:paraId="6545E902" w14:textId="77777777" w:rsidR="0079593B" w:rsidRPr="00B67E4C" w:rsidRDefault="0079593B" w:rsidP="006F4BDE">
            <w:pPr>
              <w:keepNext/>
              <w:keepLines/>
              <w:spacing w:before="60" w:line="240" w:lineRule="auto"/>
              <w:jc w:val="center"/>
              <w:rPr>
                <w:b/>
                <w:sz w:val="20"/>
              </w:rPr>
            </w:pPr>
            <w:r w:rsidRPr="00B67E4C">
              <w:rPr>
                <w:b/>
                <w:sz w:val="20"/>
              </w:rPr>
              <w:t>BUD/FOR</w:t>
            </w:r>
            <w:r w:rsidRPr="00B67E4C">
              <w:rPr>
                <w:b/>
                <w:sz w:val="20"/>
              </w:rPr>
              <w:br/>
            </w:r>
          </w:p>
          <w:p w14:paraId="4608E890" w14:textId="77777777" w:rsidR="0079593B" w:rsidRPr="00B67E4C" w:rsidRDefault="0079593B" w:rsidP="006F4BDE">
            <w:pPr>
              <w:keepNext/>
              <w:keepLines/>
              <w:spacing w:before="60" w:line="240" w:lineRule="auto"/>
              <w:jc w:val="center"/>
              <w:rPr>
                <w:b/>
                <w:sz w:val="20"/>
              </w:rPr>
            </w:pPr>
            <w:r w:rsidRPr="00B67E4C">
              <w:rPr>
                <w:b/>
                <w:sz w:val="20"/>
              </w:rPr>
              <w:t>(N=899)</w:t>
            </w:r>
          </w:p>
        </w:tc>
        <w:tc>
          <w:tcPr>
            <w:tcW w:w="2552" w:type="dxa"/>
            <w:tcBorders>
              <w:top w:val="single" w:sz="4" w:space="0" w:color="auto"/>
              <w:left w:val="single" w:sz="4" w:space="0" w:color="auto"/>
              <w:bottom w:val="single" w:sz="4" w:space="0" w:color="auto"/>
              <w:right w:val="single" w:sz="4" w:space="0" w:color="auto"/>
            </w:tcBorders>
            <w:vAlign w:val="center"/>
          </w:tcPr>
          <w:p w14:paraId="5ECEB94C" w14:textId="77777777" w:rsidR="0079593B" w:rsidRPr="00B67E4C" w:rsidRDefault="0079593B" w:rsidP="006F4BDE">
            <w:pPr>
              <w:keepNext/>
              <w:keepLines/>
              <w:spacing w:before="60" w:line="240" w:lineRule="auto"/>
              <w:jc w:val="center"/>
              <w:rPr>
                <w:b/>
                <w:sz w:val="20"/>
              </w:rPr>
            </w:pPr>
            <w:r w:rsidRPr="00B67E4C">
              <w:rPr>
                <w:b/>
                <w:sz w:val="20"/>
              </w:rPr>
              <w:t>Treatment difference</w:t>
            </w:r>
            <w:r w:rsidRPr="00B67E4C">
              <w:rPr>
                <w:b/>
                <w:sz w:val="20"/>
              </w:rPr>
              <w:br/>
              <w:t>(95% CI)</w:t>
            </w:r>
          </w:p>
        </w:tc>
      </w:tr>
      <w:tr w:rsidR="0079593B" w:rsidRPr="00B67E4C" w14:paraId="49AD088B" w14:textId="77777777" w:rsidTr="006F4BDE">
        <w:trPr>
          <w:trHeight w:val="224"/>
        </w:trPr>
        <w:tc>
          <w:tcPr>
            <w:tcW w:w="4106" w:type="dxa"/>
            <w:vMerge/>
            <w:tcBorders>
              <w:bottom w:val="single" w:sz="4" w:space="0" w:color="auto"/>
            </w:tcBorders>
            <w:vAlign w:val="bottom"/>
          </w:tcPr>
          <w:p w14:paraId="2442BBE8" w14:textId="77777777" w:rsidR="0079593B" w:rsidRPr="00FD5A5F" w:rsidRDefault="0079593B" w:rsidP="006F4BDE">
            <w:pPr>
              <w:keepNext/>
              <w:keepLines/>
              <w:spacing w:before="60" w:after="40" w:line="240" w:lineRule="auto"/>
              <w:ind w:firstLine="91"/>
              <w:rPr>
                <w:b/>
                <w:sz w:val="20"/>
              </w:rPr>
            </w:pPr>
          </w:p>
        </w:tc>
        <w:tc>
          <w:tcPr>
            <w:tcW w:w="1418" w:type="dxa"/>
            <w:vMerge/>
            <w:tcBorders>
              <w:bottom w:val="single" w:sz="4" w:space="0" w:color="auto"/>
            </w:tcBorders>
            <w:vAlign w:val="center"/>
          </w:tcPr>
          <w:p w14:paraId="2F2F6AE1" w14:textId="77777777" w:rsidR="0079593B" w:rsidRPr="00FD5A5F" w:rsidRDefault="0079593B" w:rsidP="006F4BDE">
            <w:pPr>
              <w:keepNext/>
              <w:keepLines/>
              <w:spacing w:before="60" w:line="240" w:lineRule="auto"/>
              <w:jc w:val="center"/>
              <w:rPr>
                <w:b/>
                <w:sz w:val="20"/>
              </w:rPr>
            </w:pPr>
          </w:p>
        </w:tc>
        <w:tc>
          <w:tcPr>
            <w:tcW w:w="1275" w:type="dxa"/>
            <w:vMerge/>
            <w:tcBorders>
              <w:bottom w:val="single" w:sz="4" w:space="0" w:color="auto"/>
            </w:tcBorders>
            <w:vAlign w:val="center"/>
          </w:tcPr>
          <w:p w14:paraId="49240B09" w14:textId="77777777" w:rsidR="0079593B" w:rsidRPr="00FD5A5F" w:rsidRDefault="0079593B" w:rsidP="006F4BDE">
            <w:pPr>
              <w:keepNext/>
              <w:keepLines/>
              <w:spacing w:before="60" w:line="240" w:lineRule="auto"/>
              <w:jc w:val="center"/>
              <w:rPr>
                <w:b/>
                <w:sz w:val="20"/>
              </w:rPr>
            </w:pPr>
          </w:p>
        </w:tc>
        <w:tc>
          <w:tcPr>
            <w:tcW w:w="2552" w:type="dxa"/>
            <w:tcBorders>
              <w:top w:val="single" w:sz="4" w:space="0" w:color="auto"/>
              <w:bottom w:val="single" w:sz="4" w:space="0" w:color="auto"/>
            </w:tcBorders>
            <w:vAlign w:val="center"/>
          </w:tcPr>
          <w:p w14:paraId="06C8352F" w14:textId="77777777" w:rsidR="0079593B" w:rsidRPr="00FD5A5F" w:rsidRDefault="0079593B" w:rsidP="006F4BDE">
            <w:pPr>
              <w:keepNext/>
              <w:keepLines/>
              <w:spacing w:before="60" w:line="240" w:lineRule="auto"/>
              <w:jc w:val="center"/>
              <w:rPr>
                <w:b/>
                <w:sz w:val="20"/>
              </w:rPr>
            </w:pPr>
            <w:r w:rsidRPr="00FD5A5F">
              <w:rPr>
                <w:b/>
                <w:sz w:val="20"/>
              </w:rPr>
              <w:t>Comparison with BUD/FOR</w:t>
            </w:r>
          </w:p>
        </w:tc>
      </w:tr>
      <w:tr w:rsidR="0079593B" w:rsidRPr="00B67E4C" w14:paraId="0CF57351" w14:textId="77777777" w:rsidTr="006F4BDE">
        <w:tc>
          <w:tcPr>
            <w:tcW w:w="4106" w:type="dxa"/>
            <w:tcBorders>
              <w:top w:val="single" w:sz="4" w:space="0" w:color="auto"/>
              <w:bottom w:val="single" w:sz="4" w:space="0" w:color="auto"/>
            </w:tcBorders>
          </w:tcPr>
          <w:p w14:paraId="0E2D8661" w14:textId="0CC7C9D9" w:rsidR="0079593B" w:rsidRPr="00B67E4C" w:rsidRDefault="0079593B" w:rsidP="006F4BDE">
            <w:pPr>
              <w:keepNext/>
              <w:keepLines/>
              <w:spacing w:before="60" w:line="240" w:lineRule="auto"/>
              <w:rPr>
                <w:kern w:val="24"/>
                <w:sz w:val="20"/>
              </w:rPr>
            </w:pPr>
            <w:r w:rsidRPr="00B67E4C">
              <w:rPr>
                <w:kern w:val="24"/>
                <w:sz w:val="20"/>
              </w:rPr>
              <w:t>Trough FEV</w:t>
            </w:r>
            <w:r w:rsidRPr="00B67E4C">
              <w:rPr>
                <w:kern w:val="24"/>
                <w:sz w:val="20"/>
                <w:vertAlign w:val="subscript"/>
              </w:rPr>
              <w:t>1</w:t>
            </w:r>
            <w:r w:rsidRPr="00B67E4C">
              <w:rPr>
                <w:kern w:val="24"/>
                <w:sz w:val="20"/>
              </w:rPr>
              <w:t xml:space="preserve"> (L) at </w:t>
            </w:r>
            <w:r w:rsidR="005C10DD">
              <w:rPr>
                <w:kern w:val="24"/>
                <w:sz w:val="20"/>
              </w:rPr>
              <w:t>w</w:t>
            </w:r>
            <w:r w:rsidRPr="00B67E4C">
              <w:rPr>
                <w:kern w:val="24"/>
                <w:sz w:val="20"/>
              </w:rPr>
              <w:t>eek 24, LS mean change from baseline (SE)</w:t>
            </w:r>
            <w:r w:rsidRPr="00B67E4C">
              <w:rPr>
                <w:sz w:val="20"/>
                <w:vertAlign w:val="superscript"/>
              </w:rPr>
              <w:t>a</w:t>
            </w:r>
          </w:p>
        </w:tc>
        <w:tc>
          <w:tcPr>
            <w:tcW w:w="1418" w:type="dxa"/>
            <w:tcBorders>
              <w:top w:val="single" w:sz="4" w:space="0" w:color="auto"/>
              <w:bottom w:val="single" w:sz="4" w:space="0" w:color="auto"/>
            </w:tcBorders>
          </w:tcPr>
          <w:p w14:paraId="0388EE77" w14:textId="77777777" w:rsidR="0079593B" w:rsidRPr="00B67E4C" w:rsidRDefault="0079593B" w:rsidP="006F4BDE">
            <w:pPr>
              <w:keepNext/>
              <w:keepLines/>
              <w:spacing w:before="60" w:line="240" w:lineRule="auto"/>
              <w:jc w:val="center"/>
              <w:rPr>
                <w:sz w:val="20"/>
              </w:rPr>
            </w:pPr>
            <w:r w:rsidRPr="00B67E4C">
              <w:rPr>
                <w:sz w:val="20"/>
              </w:rPr>
              <w:t xml:space="preserve">0.142 </w:t>
            </w:r>
            <w:r w:rsidRPr="00B67E4C">
              <w:rPr>
                <w:sz w:val="20"/>
              </w:rPr>
              <w:br/>
              <w:t>(0.0083)</w:t>
            </w:r>
          </w:p>
        </w:tc>
        <w:tc>
          <w:tcPr>
            <w:tcW w:w="1275" w:type="dxa"/>
            <w:tcBorders>
              <w:top w:val="single" w:sz="4" w:space="0" w:color="auto"/>
              <w:bottom w:val="single" w:sz="4" w:space="0" w:color="auto"/>
            </w:tcBorders>
          </w:tcPr>
          <w:p w14:paraId="3730F9B0" w14:textId="77777777" w:rsidR="0079593B" w:rsidRPr="00B67E4C" w:rsidRDefault="0079593B" w:rsidP="006F4BDE">
            <w:pPr>
              <w:keepNext/>
              <w:keepLines/>
              <w:spacing w:before="60" w:line="240" w:lineRule="auto"/>
              <w:jc w:val="center"/>
              <w:rPr>
                <w:sz w:val="20"/>
              </w:rPr>
            </w:pPr>
            <w:r w:rsidRPr="00B67E4C">
              <w:rPr>
                <w:sz w:val="20"/>
              </w:rPr>
              <w:noBreakHyphen/>
              <w:t>0.029 (0.0085)</w:t>
            </w:r>
          </w:p>
        </w:tc>
        <w:tc>
          <w:tcPr>
            <w:tcW w:w="2552" w:type="dxa"/>
            <w:tcBorders>
              <w:top w:val="single" w:sz="4" w:space="0" w:color="auto"/>
              <w:bottom w:val="single" w:sz="4" w:space="0" w:color="auto"/>
            </w:tcBorders>
          </w:tcPr>
          <w:p w14:paraId="6CE7A017" w14:textId="77777777" w:rsidR="0079593B" w:rsidRPr="00B67E4C" w:rsidRDefault="0079593B" w:rsidP="006F4BDE">
            <w:pPr>
              <w:keepNext/>
              <w:keepLines/>
              <w:spacing w:before="60" w:line="240" w:lineRule="auto"/>
              <w:jc w:val="center"/>
              <w:rPr>
                <w:sz w:val="20"/>
              </w:rPr>
            </w:pPr>
            <w:r w:rsidRPr="00B67E4C">
              <w:rPr>
                <w:sz w:val="20"/>
              </w:rPr>
              <w:t>0.171</w:t>
            </w:r>
            <w:r w:rsidRPr="00B67E4C">
              <w:rPr>
                <w:sz w:val="20"/>
              </w:rPr>
              <w:br/>
              <w:t>0.148, 0.194</w:t>
            </w:r>
          </w:p>
        </w:tc>
      </w:tr>
    </w:tbl>
    <w:p w14:paraId="3F559FB3" w14:textId="6668E527" w:rsidR="0079593B" w:rsidRPr="00B67E4C" w:rsidRDefault="0079593B" w:rsidP="0079593B">
      <w:pPr>
        <w:pStyle w:val="tabletextNS"/>
        <w:keepNext/>
        <w:keepLines/>
        <w:spacing w:before="60"/>
        <w:rPr>
          <w:rFonts w:ascii="Times New Roman" w:hAnsi="Times New Roman"/>
          <w:sz w:val="20"/>
          <w:vertAlign w:val="superscript"/>
          <w:lang w:val="en-US"/>
        </w:rPr>
      </w:pPr>
      <w:r w:rsidRPr="00B67E4C">
        <w:rPr>
          <w:rFonts w:ascii="Times New Roman" w:hAnsi="Times New Roman"/>
          <w:sz w:val="20"/>
          <w:lang w:val="en-US"/>
        </w:rPr>
        <w:t>FEV</w:t>
      </w:r>
      <w:r w:rsidRPr="00B67E4C">
        <w:rPr>
          <w:rFonts w:ascii="Times New Roman" w:hAnsi="Times New Roman"/>
          <w:sz w:val="20"/>
          <w:vertAlign w:val="subscript"/>
          <w:lang w:val="en-US"/>
        </w:rPr>
        <w:t>1</w:t>
      </w:r>
      <w:r w:rsidRPr="00B67E4C">
        <w:rPr>
          <w:rFonts w:ascii="Times New Roman" w:hAnsi="Times New Roman"/>
          <w:sz w:val="20"/>
          <w:lang w:val="en-US"/>
        </w:rPr>
        <w:t>=forced expiratory volume in 1 second;</w:t>
      </w:r>
      <w:r w:rsidRPr="00B67E4C">
        <w:rPr>
          <w:rFonts w:ascii="Times New Roman" w:hAnsi="Times New Roman"/>
          <w:sz w:val="20"/>
          <w:vertAlign w:val="superscript"/>
          <w:lang w:val="en-US"/>
        </w:rPr>
        <w:t xml:space="preserve"> </w:t>
      </w:r>
      <w:r w:rsidRPr="00B67E4C">
        <w:rPr>
          <w:rFonts w:ascii="Times New Roman" w:hAnsi="Times New Roman"/>
          <w:sz w:val="20"/>
          <w:lang w:val="en-US"/>
        </w:rPr>
        <w:t>L=</w:t>
      </w:r>
      <w:proofErr w:type="spellStart"/>
      <w:r w:rsidRPr="00B67E4C">
        <w:rPr>
          <w:rFonts w:ascii="Times New Roman" w:hAnsi="Times New Roman"/>
          <w:sz w:val="20"/>
          <w:lang w:val="en-US"/>
        </w:rPr>
        <w:t>litres</w:t>
      </w:r>
      <w:proofErr w:type="spellEnd"/>
      <w:r w:rsidRPr="00B67E4C">
        <w:rPr>
          <w:rFonts w:ascii="Times New Roman" w:hAnsi="Times New Roman"/>
          <w:sz w:val="20"/>
          <w:lang w:val="en-US"/>
        </w:rPr>
        <w:t>; LS=least squares;</w:t>
      </w:r>
      <w:r w:rsidRPr="00B67E4C">
        <w:rPr>
          <w:rFonts w:ascii="Times New Roman" w:hAnsi="Times New Roman"/>
          <w:sz w:val="20"/>
          <w:vertAlign w:val="superscript"/>
          <w:lang w:val="en-US"/>
        </w:rPr>
        <w:t xml:space="preserve"> </w:t>
      </w:r>
      <w:r w:rsidR="009518FB" w:rsidRPr="00B67E4C">
        <w:rPr>
          <w:rFonts w:ascii="Times New Roman" w:hAnsi="Times New Roman"/>
          <w:sz w:val="20"/>
          <w:lang w:val="en-US"/>
        </w:rPr>
        <w:t xml:space="preserve">SE= standard error, </w:t>
      </w:r>
      <w:r w:rsidRPr="00B67E4C">
        <w:rPr>
          <w:rFonts w:ascii="Times New Roman" w:hAnsi="Times New Roman"/>
          <w:sz w:val="20"/>
          <w:lang w:val="en-US"/>
        </w:rPr>
        <w:t xml:space="preserve">N=number in the intent-to-treat population; CI= confidence interval, </w:t>
      </w:r>
      <w:r w:rsidRPr="00B67E4C">
        <w:rPr>
          <w:rFonts w:ascii="Times New Roman" w:hAnsi="Times New Roman"/>
          <w:sz w:val="20"/>
          <w:vertAlign w:val="superscript"/>
          <w:lang w:val="en-US"/>
        </w:rPr>
        <w:t xml:space="preserve">a </w:t>
      </w:r>
      <w:r w:rsidRPr="00B67E4C">
        <w:rPr>
          <w:rFonts w:ascii="Times New Roman" w:hAnsi="Times New Roman"/>
          <w:sz w:val="20"/>
          <w:lang w:val="en-US"/>
        </w:rPr>
        <w:t>Statistically significant treatment difference for FF/UMEC/VI vs. BUD/FOR also observed at the other assessment timepoints (weeks 2, 4 and 12).</w:t>
      </w:r>
    </w:p>
    <w:p w14:paraId="52DC757C" w14:textId="77777777" w:rsidR="0079593B" w:rsidRDefault="0079593B" w:rsidP="0079593B">
      <w:pPr>
        <w:autoSpaceDE w:val="0"/>
        <w:autoSpaceDN w:val="0"/>
        <w:adjustRightInd w:val="0"/>
      </w:pPr>
    </w:p>
    <w:p w14:paraId="6E93FF9E" w14:textId="77777777" w:rsidR="0079593B" w:rsidRPr="004830C2" w:rsidRDefault="0079593B" w:rsidP="0079593B">
      <w:pPr>
        <w:autoSpaceDE w:val="0"/>
        <w:autoSpaceDN w:val="0"/>
        <w:adjustRightInd w:val="0"/>
      </w:pPr>
      <w:r>
        <w:t xml:space="preserve">In IMPACT, </w:t>
      </w:r>
      <w:proofErr w:type="spellStart"/>
      <w:r w:rsidRPr="004830C2">
        <w:t>Trelegy</w:t>
      </w:r>
      <w:proofErr w:type="spellEnd"/>
      <w:r w:rsidRPr="004830C2">
        <w:t xml:space="preserve"> Ellipta</w:t>
      </w:r>
      <w:r>
        <w:t xml:space="preserve"> </w:t>
      </w:r>
      <w:r w:rsidRPr="005402BE">
        <w:t>significant</w:t>
      </w:r>
      <w:r>
        <w:t>ly</w:t>
      </w:r>
      <w:r w:rsidRPr="004830C2">
        <w:t xml:space="preserve"> improve</w:t>
      </w:r>
      <w:r>
        <w:t xml:space="preserve">d </w:t>
      </w:r>
      <w:r w:rsidRPr="004830C2">
        <w:t>(</w:t>
      </w:r>
      <w:r>
        <w:rPr>
          <w:lang w:val="en-US"/>
        </w:rPr>
        <w:t>p&lt;0.001)</w:t>
      </w:r>
      <w:r w:rsidRPr="004830C2">
        <w:t xml:space="preserve"> </w:t>
      </w:r>
      <w:r>
        <w:rPr>
          <w:lang w:val="en-US"/>
        </w:rPr>
        <w:t xml:space="preserve">lung function </w:t>
      </w:r>
      <w:r w:rsidRPr="004830C2">
        <w:t>when compared with FF/VI and UMEC/VI over a 52</w:t>
      </w:r>
      <w:r>
        <w:noBreakHyphen/>
      </w:r>
      <w:r w:rsidRPr="004830C2">
        <w:t xml:space="preserve">week period (See Table </w:t>
      </w:r>
      <w:r>
        <w:t>2</w:t>
      </w:r>
      <w:r w:rsidRPr="004830C2">
        <w:t>)</w:t>
      </w:r>
      <w:r>
        <w:t>.</w:t>
      </w:r>
    </w:p>
    <w:p w14:paraId="3EC24DFB" w14:textId="77777777" w:rsidR="0079593B" w:rsidRPr="004830C2" w:rsidRDefault="0079593B" w:rsidP="0079593B">
      <w:pPr>
        <w:autoSpaceDE w:val="0"/>
        <w:autoSpaceDN w:val="0"/>
        <w:adjustRightInd w:val="0"/>
      </w:pPr>
    </w:p>
    <w:p w14:paraId="3F365A25" w14:textId="77777777" w:rsidR="0079593B" w:rsidRPr="004830C2" w:rsidRDefault="0079593B" w:rsidP="0079593B">
      <w:pPr>
        <w:keepNext/>
      </w:pPr>
      <w:r w:rsidRPr="00056982">
        <w:t>Table 2</w:t>
      </w:r>
      <w:r>
        <w:t xml:space="preserve"> – </w:t>
      </w:r>
      <w:r w:rsidRPr="00E80D8E">
        <w:t>Lung</w:t>
      </w:r>
      <w:r>
        <w:t xml:space="preserve"> function endpoint in IMPACT </w:t>
      </w:r>
      <w:r w:rsidRPr="00E80D8E">
        <w:t xml:space="preserve"> </w:t>
      </w:r>
    </w:p>
    <w:tbl>
      <w:tblPr>
        <w:tblW w:w="920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830"/>
        <w:gridCol w:w="1276"/>
        <w:gridCol w:w="1276"/>
        <w:gridCol w:w="1276"/>
        <w:gridCol w:w="1275"/>
        <w:gridCol w:w="1276"/>
      </w:tblGrid>
      <w:tr w:rsidR="0079593B" w:rsidRPr="00B67E4C" w14:paraId="5C4A4CD1" w14:textId="77777777" w:rsidTr="00FF4F66">
        <w:trPr>
          <w:trHeight w:val="325"/>
        </w:trPr>
        <w:tc>
          <w:tcPr>
            <w:tcW w:w="2830" w:type="dxa"/>
            <w:vMerge w:val="restart"/>
            <w:vAlign w:val="bottom"/>
          </w:tcPr>
          <w:p w14:paraId="232D0D9E" w14:textId="77777777" w:rsidR="0079593B" w:rsidRPr="00B67E4C" w:rsidRDefault="0079593B" w:rsidP="006F4BDE">
            <w:pPr>
              <w:keepNext/>
              <w:keepLines/>
              <w:rPr>
                <w:b/>
                <w:sz w:val="20"/>
              </w:rPr>
            </w:pPr>
          </w:p>
          <w:p w14:paraId="12702784" w14:textId="77777777" w:rsidR="0079593B" w:rsidRPr="00B67E4C" w:rsidRDefault="0079593B" w:rsidP="006F4BDE">
            <w:pPr>
              <w:keepNext/>
              <w:keepLines/>
              <w:rPr>
                <w:b/>
                <w:sz w:val="20"/>
              </w:rPr>
            </w:pPr>
          </w:p>
        </w:tc>
        <w:tc>
          <w:tcPr>
            <w:tcW w:w="1276" w:type="dxa"/>
            <w:vMerge w:val="restart"/>
            <w:vAlign w:val="bottom"/>
          </w:tcPr>
          <w:p w14:paraId="73A8A082" w14:textId="287B5418" w:rsidR="0079593B" w:rsidRPr="00B67E4C" w:rsidRDefault="0079593B" w:rsidP="006F4BDE">
            <w:pPr>
              <w:keepNext/>
              <w:keepLines/>
              <w:jc w:val="center"/>
              <w:rPr>
                <w:b/>
                <w:sz w:val="20"/>
              </w:rPr>
            </w:pPr>
            <w:proofErr w:type="spellStart"/>
            <w:r w:rsidRPr="00B67E4C">
              <w:rPr>
                <w:b/>
                <w:sz w:val="20"/>
              </w:rPr>
              <w:t>Trelegy</w:t>
            </w:r>
            <w:proofErr w:type="spellEnd"/>
            <w:r w:rsidR="009518FB" w:rsidRPr="00B67E4C">
              <w:rPr>
                <w:b/>
                <w:sz w:val="20"/>
              </w:rPr>
              <w:t xml:space="preserve"> Ellipta</w:t>
            </w:r>
          </w:p>
          <w:p w14:paraId="272285DA" w14:textId="276BE79C" w:rsidR="0079593B" w:rsidRPr="00B67E4C" w:rsidRDefault="0079593B" w:rsidP="006F4BDE">
            <w:pPr>
              <w:keepNext/>
              <w:keepLines/>
              <w:jc w:val="center"/>
              <w:rPr>
                <w:b/>
                <w:sz w:val="20"/>
              </w:rPr>
            </w:pPr>
            <w:r w:rsidRPr="00B67E4C">
              <w:rPr>
                <w:b/>
                <w:sz w:val="20"/>
              </w:rPr>
              <w:t>(N = 4</w:t>
            </w:r>
            <w:r w:rsidR="005129EE">
              <w:rPr>
                <w:b/>
                <w:sz w:val="20"/>
              </w:rPr>
              <w:t> </w:t>
            </w:r>
            <w:r w:rsidRPr="00B67E4C">
              <w:rPr>
                <w:b/>
                <w:sz w:val="20"/>
              </w:rPr>
              <w:t>151)</w:t>
            </w:r>
          </w:p>
        </w:tc>
        <w:tc>
          <w:tcPr>
            <w:tcW w:w="1276" w:type="dxa"/>
            <w:vMerge w:val="restart"/>
            <w:vAlign w:val="bottom"/>
          </w:tcPr>
          <w:p w14:paraId="7275C1F3" w14:textId="77777777" w:rsidR="0079593B" w:rsidRPr="00B67E4C" w:rsidRDefault="0079593B" w:rsidP="006F4BDE">
            <w:pPr>
              <w:keepNext/>
              <w:keepLines/>
              <w:jc w:val="center"/>
              <w:rPr>
                <w:b/>
                <w:sz w:val="20"/>
              </w:rPr>
            </w:pPr>
            <w:r w:rsidRPr="00B67E4C">
              <w:rPr>
                <w:b/>
                <w:sz w:val="20"/>
              </w:rPr>
              <w:t>FF/VI</w:t>
            </w:r>
          </w:p>
          <w:p w14:paraId="2A9E8B9A" w14:textId="71A11FBD" w:rsidR="0079593B" w:rsidRPr="00B67E4C" w:rsidRDefault="0079593B" w:rsidP="006F4BDE">
            <w:pPr>
              <w:keepNext/>
              <w:keepLines/>
              <w:jc w:val="center"/>
              <w:rPr>
                <w:b/>
                <w:sz w:val="20"/>
              </w:rPr>
            </w:pPr>
            <w:r w:rsidRPr="00B67E4C">
              <w:rPr>
                <w:b/>
                <w:sz w:val="20"/>
              </w:rPr>
              <w:t>(N = 4</w:t>
            </w:r>
            <w:r w:rsidR="005129EE">
              <w:rPr>
                <w:b/>
                <w:sz w:val="20"/>
              </w:rPr>
              <w:t> </w:t>
            </w:r>
            <w:r w:rsidRPr="00B67E4C">
              <w:rPr>
                <w:b/>
                <w:sz w:val="20"/>
              </w:rPr>
              <w:t>134)</w:t>
            </w:r>
          </w:p>
        </w:tc>
        <w:tc>
          <w:tcPr>
            <w:tcW w:w="1276" w:type="dxa"/>
            <w:vMerge w:val="restart"/>
            <w:vAlign w:val="bottom"/>
          </w:tcPr>
          <w:p w14:paraId="1F5E6465" w14:textId="77777777" w:rsidR="0079593B" w:rsidRPr="00B67E4C" w:rsidRDefault="0079593B" w:rsidP="006F4BDE">
            <w:pPr>
              <w:keepNext/>
              <w:keepLines/>
              <w:jc w:val="center"/>
              <w:rPr>
                <w:b/>
                <w:sz w:val="20"/>
              </w:rPr>
            </w:pPr>
            <w:r w:rsidRPr="00B67E4C">
              <w:rPr>
                <w:b/>
                <w:sz w:val="20"/>
              </w:rPr>
              <w:t>UMEC/VI</w:t>
            </w:r>
          </w:p>
          <w:p w14:paraId="033E3B2E" w14:textId="4D4B8E38" w:rsidR="0079593B" w:rsidRPr="00B67E4C" w:rsidRDefault="0079593B" w:rsidP="006F4BDE">
            <w:pPr>
              <w:keepNext/>
              <w:keepLines/>
              <w:jc w:val="center"/>
              <w:rPr>
                <w:b/>
                <w:sz w:val="20"/>
              </w:rPr>
            </w:pPr>
            <w:r w:rsidRPr="00B67E4C">
              <w:rPr>
                <w:b/>
                <w:sz w:val="20"/>
              </w:rPr>
              <w:t>(N = 2</w:t>
            </w:r>
            <w:r w:rsidR="005129EE">
              <w:rPr>
                <w:b/>
                <w:sz w:val="20"/>
              </w:rPr>
              <w:t> </w:t>
            </w:r>
            <w:r w:rsidRPr="00B67E4C">
              <w:rPr>
                <w:b/>
                <w:sz w:val="20"/>
              </w:rPr>
              <w:t>070)</w:t>
            </w:r>
          </w:p>
        </w:tc>
        <w:tc>
          <w:tcPr>
            <w:tcW w:w="2551" w:type="dxa"/>
            <w:gridSpan w:val="2"/>
            <w:vAlign w:val="bottom"/>
          </w:tcPr>
          <w:p w14:paraId="057107F1" w14:textId="77777777" w:rsidR="0079593B" w:rsidRPr="00B67E4C" w:rsidRDefault="0079593B" w:rsidP="006F4BDE">
            <w:pPr>
              <w:keepNext/>
              <w:keepLines/>
              <w:rPr>
                <w:b/>
                <w:sz w:val="20"/>
              </w:rPr>
            </w:pPr>
            <w:r w:rsidRPr="00B67E4C">
              <w:rPr>
                <w:b/>
                <w:sz w:val="20"/>
              </w:rPr>
              <w:t>Treatment difference 95% CI</w:t>
            </w:r>
          </w:p>
        </w:tc>
      </w:tr>
      <w:tr w:rsidR="0079593B" w:rsidRPr="00B67E4C" w14:paraId="3921ABF1" w14:textId="77777777" w:rsidTr="00FF4F66">
        <w:tc>
          <w:tcPr>
            <w:tcW w:w="2830" w:type="dxa"/>
            <w:vMerge/>
            <w:vAlign w:val="bottom"/>
          </w:tcPr>
          <w:p w14:paraId="2971DB77" w14:textId="77777777" w:rsidR="0079593B" w:rsidRPr="00FD5A5F" w:rsidRDefault="0079593B" w:rsidP="006F4BDE">
            <w:pPr>
              <w:keepNext/>
              <w:keepLines/>
              <w:rPr>
                <w:b/>
                <w:sz w:val="20"/>
              </w:rPr>
            </w:pPr>
          </w:p>
        </w:tc>
        <w:tc>
          <w:tcPr>
            <w:tcW w:w="1276" w:type="dxa"/>
            <w:vMerge/>
            <w:vAlign w:val="bottom"/>
          </w:tcPr>
          <w:p w14:paraId="0FFD1DDB" w14:textId="77777777" w:rsidR="0079593B" w:rsidRPr="00FD5A5F" w:rsidRDefault="0079593B" w:rsidP="006F4BDE">
            <w:pPr>
              <w:keepNext/>
              <w:keepLines/>
              <w:jc w:val="center"/>
              <w:rPr>
                <w:b/>
                <w:sz w:val="20"/>
              </w:rPr>
            </w:pPr>
          </w:p>
        </w:tc>
        <w:tc>
          <w:tcPr>
            <w:tcW w:w="1276" w:type="dxa"/>
            <w:vMerge/>
            <w:vAlign w:val="bottom"/>
          </w:tcPr>
          <w:p w14:paraId="7C6F01D1" w14:textId="77777777" w:rsidR="0079593B" w:rsidRPr="00FD5A5F" w:rsidRDefault="0079593B" w:rsidP="006F4BDE">
            <w:pPr>
              <w:keepNext/>
              <w:keepLines/>
              <w:jc w:val="center"/>
              <w:rPr>
                <w:b/>
                <w:sz w:val="20"/>
              </w:rPr>
            </w:pPr>
          </w:p>
        </w:tc>
        <w:tc>
          <w:tcPr>
            <w:tcW w:w="1276" w:type="dxa"/>
            <w:vMerge/>
            <w:vAlign w:val="bottom"/>
          </w:tcPr>
          <w:p w14:paraId="49A5B605" w14:textId="77777777" w:rsidR="0079593B" w:rsidRPr="00FD5A5F" w:rsidRDefault="0079593B" w:rsidP="006F4BDE">
            <w:pPr>
              <w:keepNext/>
              <w:keepLines/>
              <w:jc w:val="center"/>
              <w:rPr>
                <w:b/>
                <w:sz w:val="20"/>
              </w:rPr>
            </w:pPr>
          </w:p>
        </w:tc>
        <w:tc>
          <w:tcPr>
            <w:tcW w:w="1275" w:type="dxa"/>
            <w:vAlign w:val="bottom"/>
          </w:tcPr>
          <w:p w14:paraId="7544CAD6" w14:textId="77777777" w:rsidR="0079593B" w:rsidRPr="00FD5A5F" w:rsidRDefault="0079593B" w:rsidP="006F4BDE">
            <w:pPr>
              <w:keepNext/>
              <w:keepLines/>
              <w:jc w:val="center"/>
              <w:rPr>
                <w:b/>
                <w:sz w:val="20"/>
              </w:rPr>
            </w:pPr>
            <w:r w:rsidRPr="00FD5A5F">
              <w:rPr>
                <w:b/>
                <w:sz w:val="20"/>
              </w:rPr>
              <w:t xml:space="preserve">Comparison </w:t>
            </w:r>
            <w:proofErr w:type="spellStart"/>
            <w:r w:rsidRPr="00FD5A5F">
              <w:rPr>
                <w:b/>
                <w:sz w:val="20"/>
              </w:rPr>
              <w:t>Trelegy</w:t>
            </w:r>
            <w:proofErr w:type="spellEnd"/>
            <w:r w:rsidRPr="00FD5A5F">
              <w:rPr>
                <w:b/>
                <w:sz w:val="20"/>
              </w:rPr>
              <w:t xml:space="preserve"> vs. FF/VI</w:t>
            </w:r>
          </w:p>
        </w:tc>
        <w:tc>
          <w:tcPr>
            <w:tcW w:w="1276" w:type="dxa"/>
            <w:vAlign w:val="bottom"/>
          </w:tcPr>
          <w:p w14:paraId="6B265898" w14:textId="77777777" w:rsidR="0079593B" w:rsidRPr="00FD5A5F" w:rsidRDefault="0079593B" w:rsidP="006F4BDE">
            <w:pPr>
              <w:keepNext/>
              <w:keepLines/>
              <w:jc w:val="center"/>
              <w:rPr>
                <w:b/>
                <w:sz w:val="20"/>
              </w:rPr>
            </w:pPr>
            <w:r w:rsidRPr="00FD5A5F">
              <w:rPr>
                <w:b/>
                <w:sz w:val="20"/>
              </w:rPr>
              <w:t xml:space="preserve">Comparison </w:t>
            </w:r>
            <w:proofErr w:type="spellStart"/>
            <w:r w:rsidRPr="00FD5A5F">
              <w:rPr>
                <w:b/>
                <w:sz w:val="20"/>
              </w:rPr>
              <w:t>Trelegy</w:t>
            </w:r>
            <w:proofErr w:type="spellEnd"/>
            <w:r w:rsidRPr="00FD5A5F">
              <w:rPr>
                <w:b/>
                <w:sz w:val="20"/>
              </w:rPr>
              <w:t xml:space="preserve"> vs. UMEC/VI</w:t>
            </w:r>
          </w:p>
        </w:tc>
      </w:tr>
      <w:tr w:rsidR="0079593B" w:rsidRPr="00B67E4C" w14:paraId="6043647A" w14:textId="77777777" w:rsidTr="00FF4F66">
        <w:tc>
          <w:tcPr>
            <w:tcW w:w="2830" w:type="dxa"/>
            <w:vAlign w:val="bottom"/>
          </w:tcPr>
          <w:p w14:paraId="5BCE059B" w14:textId="67974D91" w:rsidR="0079593B" w:rsidRPr="00B67E4C" w:rsidRDefault="0079593B" w:rsidP="006F4BDE">
            <w:pPr>
              <w:keepNext/>
              <w:keepLines/>
              <w:rPr>
                <w:sz w:val="20"/>
              </w:rPr>
            </w:pPr>
            <w:r w:rsidRPr="00B67E4C">
              <w:rPr>
                <w:sz w:val="20"/>
                <w:lang w:val="en-US"/>
              </w:rPr>
              <w:t>Trough FEV</w:t>
            </w:r>
            <w:r w:rsidRPr="00B67E4C">
              <w:rPr>
                <w:sz w:val="20"/>
                <w:vertAlign w:val="subscript"/>
                <w:lang w:val="en-US"/>
              </w:rPr>
              <w:t>1</w:t>
            </w:r>
            <w:r w:rsidRPr="00B67E4C">
              <w:rPr>
                <w:sz w:val="20"/>
                <w:lang w:val="en-US"/>
              </w:rPr>
              <w:t xml:space="preserve"> (L) at </w:t>
            </w:r>
            <w:r w:rsidR="003B2CFA">
              <w:rPr>
                <w:sz w:val="20"/>
                <w:lang w:val="en-US"/>
              </w:rPr>
              <w:t>w</w:t>
            </w:r>
            <w:r w:rsidRPr="00B67E4C">
              <w:rPr>
                <w:sz w:val="20"/>
                <w:lang w:val="en-US"/>
              </w:rPr>
              <w:t xml:space="preserve">eek 52, LS </w:t>
            </w:r>
            <w:proofErr w:type="gramStart"/>
            <w:r w:rsidRPr="00B67E4C">
              <w:rPr>
                <w:sz w:val="20"/>
                <w:lang w:val="en-US"/>
              </w:rPr>
              <w:t>mean</w:t>
            </w:r>
            <w:proofErr w:type="gramEnd"/>
            <w:r w:rsidRPr="00B67E4C">
              <w:rPr>
                <w:sz w:val="20"/>
                <w:lang w:val="en-US"/>
              </w:rPr>
              <w:t xml:space="preserve"> change from baseline (SE)</w:t>
            </w:r>
            <w:r w:rsidRPr="00B67E4C">
              <w:rPr>
                <w:sz w:val="20"/>
                <w:vertAlign w:val="superscript"/>
                <w:lang w:val="en-US"/>
              </w:rPr>
              <w:t xml:space="preserve"> a</w:t>
            </w:r>
          </w:p>
        </w:tc>
        <w:tc>
          <w:tcPr>
            <w:tcW w:w="1276" w:type="dxa"/>
            <w:vAlign w:val="bottom"/>
          </w:tcPr>
          <w:p w14:paraId="09B9E8F9" w14:textId="77777777" w:rsidR="0079593B" w:rsidRPr="00B67E4C" w:rsidRDefault="0079593B" w:rsidP="006F4BDE">
            <w:pPr>
              <w:keepNext/>
              <w:keepLines/>
              <w:jc w:val="center"/>
              <w:rPr>
                <w:sz w:val="20"/>
                <w:lang w:val="en-US"/>
              </w:rPr>
            </w:pPr>
            <w:r w:rsidRPr="00B67E4C">
              <w:rPr>
                <w:sz w:val="20"/>
                <w:lang w:val="en-US"/>
              </w:rPr>
              <w:t>0.094</w:t>
            </w:r>
          </w:p>
          <w:p w14:paraId="3C2B4DE2" w14:textId="77777777" w:rsidR="0079593B" w:rsidRPr="00B67E4C" w:rsidRDefault="0079593B" w:rsidP="006F4BDE">
            <w:pPr>
              <w:keepNext/>
              <w:keepLines/>
              <w:jc w:val="center"/>
              <w:rPr>
                <w:sz w:val="20"/>
                <w:lang w:val="en-US"/>
              </w:rPr>
            </w:pPr>
            <w:r w:rsidRPr="00B67E4C">
              <w:rPr>
                <w:sz w:val="20"/>
                <w:lang w:val="en-US"/>
              </w:rPr>
              <w:t>(0.004)</w:t>
            </w:r>
          </w:p>
        </w:tc>
        <w:tc>
          <w:tcPr>
            <w:tcW w:w="1276" w:type="dxa"/>
            <w:vAlign w:val="bottom"/>
          </w:tcPr>
          <w:p w14:paraId="64579E22" w14:textId="77777777" w:rsidR="0079593B" w:rsidRPr="00B67E4C" w:rsidRDefault="0079593B" w:rsidP="006F4BDE">
            <w:pPr>
              <w:keepNext/>
              <w:keepLines/>
              <w:jc w:val="center"/>
              <w:rPr>
                <w:sz w:val="20"/>
                <w:lang w:val="en-US"/>
              </w:rPr>
            </w:pPr>
            <w:r w:rsidRPr="00B67E4C">
              <w:rPr>
                <w:sz w:val="20"/>
                <w:lang w:val="en-US"/>
              </w:rPr>
              <w:noBreakHyphen/>
              <w:t>0.003</w:t>
            </w:r>
          </w:p>
          <w:p w14:paraId="105A5FB0" w14:textId="77777777" w:rsidR="0079593B" w:rsidRPr="00B67E4C" w:rsidRDefault="0079593B" w:rsidP="006F4BDE">
            <w:pPr>
              <w:keepNext/>
              <w:keepLines/>
              <w:jc w:val="center"/>
              <w:rPr>
                <w:sz w:val="20"/>
                <w:lang w:val="en-US"/>
              </w:rPr>
            </w:pPr>
            <w:r w:rsidRPr="00B67E4C">
              <w:rPr>
                <w:sz w:val="20"/>
                <w:lang w:val="en-US"/>
              </w:rPr>
              <w:t>(0.004)</w:t>
            </w:r>
          </w:p>
        </w:tc>
        <w:tc>
          <w:tcPr>
            <w:tcW w:w="1276" w:type="dxa"/>
            <w:vAlign w:val="bottom"/>
          </w:tcPr>
          <w:p w14:paraId="76159489" w14:textId="77777777" w:rsidR="0079593B" w:rsidRPr="00B67E4C" w:rsidRDefault="0079593B" w:rsidP="006F4BDE">
            <w:pPr>
              <w:keepNext/>
              <w:keepLines/>
              <w:jc w:val="center"/>
              <w:rPr>
                <w:sz w:val="20"/>
                <w:lang w:val="en-US"/>
              </w:rPr>
            </w:pPr>
            <w:r w:rsidRPr="00B67E4C">
              <w:rPr>
                <w:sz w:val="20"/>
                <w:lang w:val="en-US"/>
              </w:rPr>
              <w:t>0.040</w:t>
            </w:r>
          </w:p>
          <w:p w14:paraId="34F0556A" w14:textId="77777777" w:rsidR="0079593B" w:rsidRPr="00B67E4C" w:rsidRDefault="0079593B" w:rsidP="006F4BDE">
            <w:pPr>
              <w:keepNext/>
              <w:keepLines/>
              <w:jc w:val="center"/>
              <w:rPr>
                <w:sz w:val="20"/>
                <w:lang w:val="en-US"/>
              </w:rPr>
            </w:pPr>
            <w:r w:rsidRPr="00B67E4C">
              <w:rPr>
                <w:sz w:val="20"/>
                <w:lang w:val="en-US"/>
              </w:rPr>
              <w:t>(0.006)</w:t>
            </w:r>
          </w:p>
        </w:tc>
        <w:tc>
          <w:tcPr>
            <w:tcW w:w="1275" w:type="dxa"/>
            <w:vAlign w:val="bottom"/>
          </w:tcPr>
          <w:p w14:paraId="030990EA" w14:textId="77777777" w:rsidR="0079593B" w:rsidRPr="00B67E4C" w:rsidRDefault="0079593B" w:rsidP="006F4BDE">
            <w:pPr>
              <w:keepNext/>
              <w:keepLines/>
              <w:jc w:val="center"/>
              <w:rPr>
                <w:sz w:val="20"/>
                <w:lang w:val="en-US"/>
              </w:rPr>
            </w:pPr>
            <w:r w:rsidRPr="00B67E4C">
              <w:rPr>
                <w:sz w:val="20"/>
                <w:lang w:val="en-US"/>
              </w:rPr>
              <w:t>0.097</w:t>
            </w:r>
          </w:p>
          <w:p w14:paraId="21090679" w14:textId="77777777" w:rsidR="0079593B" w:rsidRPr="00B67E4C" w:rsidRDefault="0079593B" w:rsidP="006F4BDE">
            <w:pPr>
              <w:keepNext/>
              <w:keepLines/>
              <w:jc w:val="center"/>
              <w:rPr>
                <w:sz w:val="20"/>
                <w:lang w:val="en-US"/>
              </w:rPr>
            </w:pPr>
            <w:r w:rsidRPr="00B67E4C">
              <w:rPr>
                <w:sz w:val="20"/>
                <w:lang w:val="en-US"/>
              </w:rPr>
              <w:t>0.085, 0.109</w:t>
            </w:r>
          </w:p>
        </w:tc>
        <w:tc>
          <w:tcPr>
            <w:tcW w:w="1276" w:type="dxa"/>
          </w:tcPr>
          <w:p w14:paraId="34B66B67" w14:textId="77777777" w:rsidR="006C2888" w:rsidRDefault="006C2888" w:rsidP="006F4BDE">
            <w:pPr>
              <w:keepNext/>
              <w:keepLines/>
              <w:jc w:val="center"/>
              <w:rPr>
                <w:sz w:val="20"/>
                <w:lang w:val="en-US"/>
              </w:rPr>
            </w:pPr>
          </w:p>
          <w:p w14:paraId="724A22E7" w14:textId="0508912F" w:rsidR="0079593B" w:rsidRPr="00B67E4C" w:rsidRDefault="0079593B" w:rsidP="006F4BDE">
            <w:pPr>
              <w:keepNext/>
              <w:keepLines/>
              <w:jc w:val="center"/>
              <w:rPr>
                <w:sz w:val="20"/>
                <w:lang w:val="en-US"/>
              </w:rPr>
            </w:pPr>
            <w:r w:rsidRPr="00B67E4C">
              <w:rPr>
                <w:sz w:val="20"/>
                <w:lang w:val="en-US"/>
              </w:rPr>
              <w:t>0.054</w:t>
            </w:r>
          </w:p>
          <w:p w14:paraId="2129EBAF" w14:textId="77777777" w:rsidR="0079593B" w:rsidRPr="00B67E4C" w:rsidRDefault="0079593B" w:rsidP="006F4BDE">
            <w:pPr>
              <w:keepNext/>
              <w:keepLines/>
              <w:jc w:val="center"/>
              <w:rPr>
                <w:sz w:val="20"/>
                <w:lang w:val="en-US"/>
              </w:rPr>
            </w:pPr>
            <w:r w:rsidRPr="00B67E4C">
              <w:rPr>
                <w:sz w:val="20"/>
                <w:lang w:val="en-US"/>
              </w:rPr>
              <w:t>0.039, 0.069</w:t>
            </w:r>
          </w:p>
        </w:tc>
      </w:tr>
    </w:tbl>
    <w:p w14:paraId="1472763D" w14:textId="3287954F" w:rsidR="0079593B" w:rsidRPr="00B67E4C" w:rsidRDefault="0079593B" w:rsidP="0079593B">
      <w:pPr>
        <w:keepNext/>
        <w:rPr>
          <w:bCs/>
          <w:i/>
          <w:szCs w:val="24"/>
        </w:rPr>
      </w:pPr>
      <w:r w:rsidRPr="00B67E4C">
        <w:rPr>
          <w:sz w:val="20"/>
          <w:lang w:val="en-US"/>
        </w:rPr>
        <w:t>FEV</w:t>
      </w:r>
      <w:r w:rsidRPr="00B67E4C">
        <w:rPr>
          <w:sz w:val="20"/>
          <w:vertAlign w:val="subscript"/>
          <w:lang w:val="en-US"/>
        </w:rPr>
        <w:t>1</w:t>
      </w:r>
      <w:r w:rsidRPr="00B67E4C">
        <w:rPr>
          <w:sz w:val="20"/>
          <w:lang w:val="en-US"/>
        </w:rPr>
        <w:t xml:space="preserve">= forced expiratory volume in 1 second; L= </w:t>
      </w:r>
      <w:r w:rsidRPr="00B67E4C">
        <w:rPr>
          <w:sz w:val="20"/>
        </w:rPr>
        <w:t>litres</w:t>
      </w:r>
      <w:r w:rsidRPr="00B67E4C">
        <w:rPr>
          <w:sz w:val="20"/>
          <w:lang w:val="en-US"/>
        </w:rPr>
        <w:t>; LS=least squares;</w:t>
      </w:r>
      <w:r w:rsidRPr="00B67E4C">
        <w:rPr>
          <w:sz w:val="20"/>
          <w:vertAlign w:val="superscript"/>
          <w:lang w:val="en-US"/>
        </w:rPr>
        <w:t xml:space="preserve"> </w:t>
      </w:r>
      <w:r w:rsidRPr="00B67E4C">
        <w:rPr>
          <w:sz w:val="20"/>
          <w:lang w:val="en-US"/>
        </w:rPr>
        <w:t xml:space="preserve">SE= standard error; N= number in the intent-to-treat population; CI= confidence interval; </w:t>
      </w:r>
      <w:r w:rsidRPr="00B67E4C">
        <w:rPr>
          <w:sz w:val="20"/>
          <w:vertAlign w:val="superscript"/>
          <w:lang w:val="en-US"/>
        </w:rPr>
        <w:t xml:space="preserve">a </w:t>
      </w:r>
      <w:r w:rsidRPr="00B67E4C">
        <w:rPr>
          <w:sz w:val="20"/>
          <w:lang w:val="en-US"/>
        </w:rPr>
        <w:t>Statistically significant treatment differences for FF/UMEC/VI vs. FF/VI and FF/UMEC/VI vs. UMEC/VI were also observed at the other assessment timepoints (</w:t>
      </w:r>
      <w:r w:rsidR="00806D47">
        <w:rPr>
          <w:sz w:val="20"/>
          <w:lang w:val="en-US"/>
        </w:rPr>
        <w:t>w</w:t>
      </w:r>
      <w:r w:rsidRPr="00B67E4C">
        <w:rPr>
          <w:sz w:val="20"/>
          <w:lang w:val="en-US"/>
        </w:rPr>
        <w:t>eeks 4, 16, 28, and 40)</w:t>
      </w:r>
      <w:r w:rsidRPr="00B67E4C">
        <w:rPr>
          <w:i/>
          <w:sz w:val="20"/>
          <w:lang w:val="en-US"/>
        </w:rPr>
        <w:t>.</w:t>
      </w:r>
      <w:r w:rsidRPr="00B67E4C">
        <w:rPr>
          <w:bCs/>
          <w:i/>
          <w:szCs w:val="24"/>
        </w:rPr>
        <w:t xml:space="preserve"> </w:t>
      </w:r>
    </w:p>
    <w:p w14:paraId="062EB471" w14:textId="77777777" w:rsidR="0079593B" w:rsidRPr="004830C2" w:rsidRDefault="0079593B" w:rsidP="0079593B">
      <w:pPr>
        <w:rPr>
          <w:bCs/>
          <w:i/>
          <w:szCs w:val="24"/>
        </w:rPr>
      </w:pPr>
    </w:p>
    <w:p w14:paraId="48CD01F5" w14:textId="7B1CDD17" w:rsidR="0079593B" w:rsidRPr="00425F7A" w:rsidRDefault="0079593B" w:rsidP="0079593B">
      <w:pPr>
        <w:spacing w:line="240" w:lineRule="auto"/>
        <w:rPr>
          <w:rFonts w:eastAsia="MS Mincho"/>
        </w:rPr>
      </w:pPr>
      <w:proofErr w:type="gramStart"/>
      <w:r>
        <w:rPr>
          <w:lang w:val="en-US"/>
        </w:rPr>
        <w:t>In Study</w:t>
      </w:r>
      <w:proofErr w:type="gramEnd"/>
      <w:r>
        <w:rPr>
          <w:lang w:val="en-US"/>
        </w:rPr>
        <w:t xml:space="preserve"> 200812, </w:t>
      </w:r>
      <w:proofErr w:type="spellStart"/>
      <w:r>
        <w:rPr>
          <w:lang w:val="en-US"/>
        </w:rPr>
        <w:t>Trelegy</w:t>
      </w:r>
      <w:proofErr w:type="spellEnd"/>
      <w:r>
        <w:rPr>
          <w:lang w:val="en-US"/>
        </w:rPr>
        <w:t xml:space="preserve"> Ellipta was non-inferior compared with FF/VI+UMEC, co-administered in two inhalers, </w:t>
      </w:r>
      <w:r>
        <w:rPr>
          <w:bCs/>
          <w:szCs w:val="24"/>
        </w:rPr>
        <w:t>in</w:t>
      </w:r>
      <w:r w:rsidRPr="00056982">
        <w:rPr>
          <w:lang w:val="en-US"/>
        </w:rPr>
        <w:t xml:space="preserve"> the improvement from baseline in trough FEV</w:t>
      </w:r>
      <w:r w:rsidRPr="00056982">
        <w:rPr>
          <w:vertAlign w:val="subscript"/>
          <w:lang w:val="en-US"/>
        </w:rPr>
        <w:t>1</w:t>
      </w:r>
      <w:r>
        <w:rPr>
          <w:lang w:val="en-US"/>
        </w:rPr>
        <w:t xml:space="preserve"> at w</w:t>
      </w:r>
      <w:r w:rsidRPr="00056982">
        <w:rPr>
          <w:lang w:val="en-US"/>
        </w:rPr>
        <w:t>eek 24</w:t>
      </w:r>
      <w:r>
        <w:rPr>
          <w:lang w:val="en-US"/>
        </w:rPr>
        <w:t xml:space="preserve">. </w:t>
      </w:r>
      <w:proofErr w:type="gramStart"/>
      <w:r>
        <w:rPr>
          <w:lang w:val="en-US"/>
        </w:rPr>
        <w:t>T</w:t>
      </w:r>
      <w:r w:rsidRPr="00056982">
        <w:rPr>
          <w:lang w:val="en-US"/>
        </w:rPr>
        <w:t>he pre</w:t>
      </w:r>
      <w:r w:rsidRPr="00056982">
        <w:rPr>
          <w:lang w:val="en-US"/>
        </w:rPr>
        <w:noBreakHyphen/>
        <w:t>specified n</w:t>
      </w:r>
      <w:r>
        <w:rPr>
          <w:lang w:val="en-US"/>
        </w:rPr>
        <w:t>on</w:t>
      </w:r>
      <w:r>
        <w:rPr>
          <w:lang w:val="en-US"/>
        </w:rPr>
        <w:noBreakHyphen/>
        <w:t>inferiority</w:t>
      </w:r>
      <w:proofErr w:type="gramEnd"/>
      <w:r>
        <w:rPr>
          <w:lang w:val="en-US"/>
        </w:rPr>
        <w:t xml:space="preserve"> margin was 50 </w:t>
      </w:r>
      <w:proofErr w:type="spellStart"/>
      <w:r>
        <w:rPr>
          <w:lang w:val="en-US"/>
        </w:rPr>
        <w:t>mL.</w:t>
      </w:r>
      <w:proofErr w:type="spellEnd"/>
    </w:p>
    <w:p w14:paraId="7BD0E29A" w14:textId="77777777" w:rsidR="0079593B" w:rsidRDefault="0079593B" w:rsidP="0079593B">
      <w:pPr>
        <w:keepNext/>
        <w:rPr>
          <w:i/>
        </w:rPr>
      </w:pPr>
    </w:p>
    <w:p w14:paraId="17921C8B" w14:textId="77777777" w:rsidR="0079593B" w:rsidRDefault="0079593B" w:rsidP="0079593B">
      <w:pPr>
        <w:keepNext/>
        <w:rPr>
          <w:i/>
        </w:rPr>
      </w:pPr>
      <w:r w:rsidRPr="004830C2">
        <w:rPr>
          <w:i/>
        </w:rPr>
        <w:t>Exacerbations</w:t>
      </w:r>
    </w:p>
    <w:p w14:paraId="5B5DB7DE" w14:textId="2521ABD7" w:rsidR="0079593B" w:rsidRPr="0079593B" w:rsidRDefault="0079593B" w:rsidP="0079593B">
      <w:pPr>
        <w:keepNext/>
        <w:rPr>
          <w:i/>
        </w:rPr>
      </w:pPr>
      <w:r>
        <w:rPr>
          <w:rFonts w:eastAsia="Calibri"/>
          <w:szCs w:val="24"/>
        </w:rPr>
        <w:t xml:space="preserve">In IMPACT, over 52 weeks, </w:t>
      </w:r>
      <w:proofErr w:type="spellStart"/>
      <w:r>
        <w:rPr>
          <w:szCs w:val="24"/>
        </w:rPr>
        <w:t>Trelegy</w:t>
      </w:r>
      <w:proofErr w:type="spellEnd"/>
      <w:r>
        <w:rPr>
          <w:szCs w:val="24"/>
        </w:rPr>
        <w:t xml:space="preserve"> Ellipta</w:t>
      </w:r>
      <w:r w:rsidRPr="004830C2">
        <w:rPr>
          <w:rFonts w:eastAsia="Calibri"/>
          <w:szCs w:val="24"/>
        </w:rPr>
        <w:t xml:space="preserve"> </w:t>
      </w:r>
      <w:r w:rsidRPr="004830C2">
        <w:rPr>
          <w:szCs w:val="24"/>
        </w:rPr>
        <w:t xml:space="preserve">significantly </w:t>
      </w:r>
      <w:r w:rsidRPr="004830C2">
        <w:rPr>
          <w:rFonts w:eastAsia="Calibri"/>
          <w:szCs w:val="24"/>
        </w:rPr>
        <w:t>reduced</w:t>
      </w:r>
      <w:r>
        <w:rPr>
          <w:rFonts w:eastAsia="Calibri"/>
          <w:szCs w:val="24"/>
        </w:rPr>
        <w:t xml:space="preserve"> </w:t>
      </w:r>
      <w:r w:rsidRPr="004830C2">
        <w:rPr>
          <w:szCs w:val="24"/>
        </w:rPr>
        <w:t>(</w:t>
      </w:r>
      <w:r>
        <w:rPr>
          <w:szCs w:val="24"/>
        </w:rPr>
        <w:t>p&lt;0.001)</w:t>
      </w:r>
      <w:r w:rsidRPr="004830C2">
        <w:rPr>
          <w:rFonts w:eastAsia="Calibri"/>
          <w:szCs w:val="24"/>
        </w:rPr>
        <w:t xml:space="preserve"> the annual rate of moderate/severe exacerbations by 15% (95% </w:t>
      </w:r>
      <w:r>
        <w:rPr>
          <w:rFonts w:eastAsia="Calibri"/>
          <w:szCs w:val="24"/>
        </w:rPr>
        <w:t>CI:</w:t>
      </w:r>
      <w:r w:rsidRPr="004830C2">
        <w:rPr>
          <w:rFonts w:eastAsia="Calibri"/>
          <w:szCs w:val="24"/>
        </w:rPr>
        <w:t xml:space="preserve">10, 20) compared with </w:t>
      </w:r>
      <w:r w:rsidRPr="004830C2">
        <w:rPr>
          <w:szCs w:val="24"/>
        </w:rPr>
        <w:t>FF/VI</w:t>
      </w:r>
      <w:r w:rsidRPr="004830C2">
        <w:rPr>
          <w:rFonts w:eastAsia="Calibri"/>
          <w:szCs w:val="24"/>
        </w:rPr>
        <w:t xml:space="preserve"> (</w:t>
      </w:r>
      <w:r>
        <w:rPr>
          <w:rFonts w:eastAsia="Calibri"/>
          <w:szCs w:val="24"/>
        </w:rPr>
        <w:t>rate;</w:t>
      </w:r>
      <w:r w:rsidRPr="004830C2">
        <w:rPr>
          <w:rFonts w:eastAsia="Calibri"/>
          <w:szCs w:val="24"/>
        </w:rPr>
        <w:t xml:space="preserve"> 0.91 vs 1.07 events per patient year) and by 25% (95% </w:t>
      </w:r>
      <w:r>
        <w:rPr>
          <w:rFonts w:eastAsia="Calibri"/>
          <w:szCs w:val="24"/>
        </w:rPr>
        <w:t>CI:</w:t>
      </w:r>
      <w:r w:rsidRPr="004830C2">
        <w:rPr>
          <w:rFonts w:eastAsia="Calibri"/>
          <w:szCs w:val="24"/>
        </w:rPr>
        <w:t xml:space="preserve"> 19,</w:t>
      </w:r>
      <w:r>
        <w:rPr>
          <w:rFonts w:eastAsia="Calibri"/>
          <w:szCs w:val="24"/>
        </w:rPr>
        <w:t xml:space="preserve"> </w:t>
      </w:r>
      <w:r w:rsidRPr="004830C2">
        <w:rPr>
          <w:rFonts w:eastAsia="Calibri"/>
          <w:szCs w:val="24"/>
        </w:rPr>
        <w:t xml:space="preserve">30) compared with </w:t>
      </w:r>
      <w:r w:rsidRPr="004830C2">
        <w:rPr>
          <w:szCs w:val="24"/>
        </w:rPr>
        <w:t>UMEC/VI</w:t>
      </w:r>
      <w:r w:rsidRPr="004830C2">
        <w:rPr>
          <w:rFonts w:eastAsia="Calibri"/>
          <w:szCs w:val="24"/>
        </w:rPr>
        <w:t xml:space="preserve"> </w:t>
      </w:r>
      <w:r>
        <w:rPr>
          <w:rFonts w:eastAsia="Calibri"/>
          <w:szCs w:val="24"/>
        </w:rPr>
        <w:t>(</w:t>
      </w:r>
      <w:r w:rsidRPr="004830C2">
        <w:rPr>
          <w:rFonts w:eastAsia="Calibri"/>
          <w:szCs w:val="24"/>
        </w:rPr>
        <w:t>rate</w:t>
      </w:r>
      <w:r>
        <w:rPr>
          <w:rFonts w:eastAsia="Calibri"/>
          <w:szCs w:val="24"/>
        </w:rPr>
        <w:t>;</w:t>
      </w:r>
      <w:r w:rsidRPr="004830C2">
        <w:rPr>
          <w:rFonts w:eastAsia="Calibri"/>
          <w:szCs w:val="24"/>
        </w:rPr>
        <w:t xml:space="preserve"> 0.91 vs 1.21</w:t>
      </w:r>
      <w:r>
        <w:rPr>
          <w:rFonts w:eastAsia="Calibri"/>
          <w:szCs w:val="24"/>
        </w:rPr>
        <w:t xml:space="preserve"> </w:t>
      </w:r>
      <w:r w:rsidRPr="004830C2">
        <w:rPr>
          <w:rFonts w:eastAsia="Calibri"/>
          <w:szCs w:val="24"/>
        </w:rPr>
        <w:t xml:space="preserve">events per patient </w:t>
      </w:r>
      <w:r w:rsidRPr="004830C2">
        <w:rPr>
          <w:rFonts w:eastAsia="Calibri"/>
          <w:szCs w:val="24"/>
        </w:rPr>
        <w:lastRenderedPageBreak/>
        <w:t>year)</w:t>
      </w:r>
      <w:r>
        <w:rPr>
          <w:szCs w:val="24"/>
        </w:rPr>
        <w:t>. In FULFIL, b</w:t>
      </w:r>
      <w:r w:rsidRPr="004830C2">
        <w:rPr>
          <w:szCs w:val="24"/>
        </w:rPr>
        <w:t xml:space="preserve">ased </w:t>
      </w:r>
      <w:r>
        <w:rPr>
          <w:szCs w:val="24"/>
        </w:rPr>
        <w:t>up</w:t>
      </w:r>
      <w:r w:rsidRPr="004830C2">
        <w:rPr>
          <w:szCs w:val="24"/>
        </w:rPr>
        <w:t xml:space="preserve">on data up to 24 weeks, </w:t>
      </w:r>
      <w:proofErr w:type="spellStart"/>
      <w:r>
        <w:rPr>
          <w:szCs w:val="24"/>
        </w:rPr>
        <w:t>Trelegy</w:t>
      </w:r>
      <w:proofErr w:type="spellEnd"/>
      <w:r>
        <w:rPr>
          <w:szCs w:val="24"/>
        </w:rPr>
        <w:t xml:space="preserve"> Ellipta significantly reduced (p=</w:t>
      </w:r>
      <w:r w:rsidRPr="004830C2">
        <w:rPr>
          <w:szCs w:val="24"/>
        </w:rPr>
        <w:t>0.</w:t>
      </w:r>
      <w:r>
        <w:rPr>
          <w:szCs w:val="24"/>
        </w:rPr>
        <w:t>002</w:t>
      </w:r>
      <w:r w:rsidRPr="004830C2">
        <w:rPr>
          <w:szCs w:val="24"/>
        </w:rPr>
        <w:t>)</w:t>
      </w:r>
      <w:r>
        <w:rPr>
          <w:szCs w:val="24"/>
        </w:rPr>
        <w:t xml:space="preserve"> the </w:t>
      </w:r>
      <w:r w:rsidRPr="004830C2">
        <w:rPr>
          <w:szCs w:val="24"/>
        </w:rPr>
        <w:t xml:space="preserve">annual rate of moderate/severe exacerbations </w:t>
      </w:r>
      <w:r>
        <w:rPr>
          <w:szCs w:val="24"/>
        </w:rPr>
        <w:t xml:space="preserve">by </w:t>
      </w:r>
      <w:r w:rsidR="00CF1BAF">
        <w:t xml:space="preserve">35% </w:t>
      </w:r>
      <w:r>
        <w:rPr>
          <w:szCs w:val="24"/>
        </w:rPr>
        <w:t>(</w:t>
      </w:r>
      <w:r w:rsidRPr="004830C2">
        <w:rPr>
          <w:szCs w:val="24"/>
        </w:rPr>
        <w:t xml:space="preserve">95% </w:t>
      </w:r>
      <w:r>
        <w:rPr>
          <w:szCs w:val="24"/>
        </w:rPr>
        <w:t>CI:</w:t>
      </w:r>
      <w:r w:rsidRPr="004830C2">
        <w:rPr>
          <w:szCs w:val="24"/>
        </w:rPr>
        <w:t xml:space="preserve"> </w:t>
      </w:r>
      <w:r w:rsidR="00CF1BAF">
        <w:rPr>
          <w:szCs w:val="24"/>
        </w:rPr>
        <w:t>14</w:t>
      </w:r>
      <w:r w:rsidRPr="004830C2">
        <w:rPr>
          <w:szCs w:val="24"/>
        </w:rPr>
        <w:t xml:space="preserve">, </w:t>
      </w:r>
      <w:r w:rsidR="00CF1BAF">
        <w:rPr>
          <w:szCs w:val="24"/>
        </w:rPr>
        <w:t>51</w:t>
      </w:r>
      <w:r>
        <w:rPr>
          <w:szCs w:val="24"/>
        </w:rPr>
        <w:t xml:space="preserve">) compared with </w:t>
      </w:r>
      <w:r w:rsidRPr="004830C2">
        <w:rPr>
          <w:szCs w:val="24"/>
        </w:rPr>
        <w:t>BUD/FOR</w:t>
      </w:r>
      <w:r>
        <w:rPr>
          <w:szCs w:val="24"/>
        </w:rPr>
        <w:t>.</w:t>
      </w:r>
    </w:p>
    <w:p w14:paraId="3563A268" w14:textId="4AE2EA01" w:rsidR="0079593B" w:rsidRDefault="0079593B" w:rsidP="0079593B">
      <w:pPr>
        <w:autoSpaceDE w:val="0"/>
        <w:autoSpaceDN w:val="0"/>
        <w:adjustRightInd w:val="0"/>
        <w:spacing w:before="120"/>
        <w:rPr>
          <w:rFonts w:eastAsia="Calibri"/>
          <w:szCs w:val="24"/>
        </w:rPr>
      </w:pPr>
      <w:r>
        <w:rPr>
          <w:szCs w:val="24"/>
        </w:rPr>
        <w:t xml:space="preserve">In IMPACT, </w:t>
      </w:r>
      <w:proofErr w:type="spellStart"/>
      <w:r>
        <w:rPr>
          <w:szCs w:val="24"/>
        </w:rPr>
        <w:t>Trelegy</w:t>
      </w:r>
      <w:proofErr w:type="spellEnd"/>
      <w:r>
        <w:rPr>
          <w:szCs w:val="24"/>
        </w:rPr>
        <w:t xml:space="preserve"> Ellipta </w:t>
      </w:r>
      <w:r w:rsidR="004B5DF1">
        <w:rPr>
          <w:szCs w:val="24"/>
        </w:rPr>
        <w:t xml:space="preserve">prolonged </w:t>
      </w:r>
      <w:r>
        <w:rPr>
          <w:szCs w:val="24"/>
        </w:rPr>
        <w:t xml:space="preserve">the time to first moderate/severe exacerbation and </w:t>
      </w:r>
      <w:r w:rsidR="0018442C">
        <w:rPr>
          <w:szCs w:val="24"/>
        </w:rPr>
        <w:t xml:space="preserve">significantly </w:t>
      </w:r>
      <w:r>
        <w:rPr>
          <w:szCs w:val="24"/>
        </w:rPr>
        <w:t xml:space="preserve">decreased </w:t>
      </w:r>
      <w:r w:rsidR="0018442C">
        <w:rPr>
          <w:szCs w:val="24"/>
        </w:rPr>
        <w:t xml:space="preserve">(p&lt;0.001) </w:t>
      </w:r>
      <w:r>
        <w:rPr>
          <w:szCs w:val="24"/>
        </w:rPr>
        <w:t>the risk of a moderate/severe exacerbation, as measured by time to first exacerbation, compared with both FF/VI</w:t>
      </w:r>
      <w:r w:rsidRPr="004830C2">
        <w:rPr>
          <w:szCs w:val="24"/>
        </w:rPr>
        <w:t xml:space="preserve"> (14.8%; 95% CI: 9.3, 19.9) and </w:t>
      </w:r>
      <w:r>
        <w:rPr>
          <w:szCs w:val="24"/>
        </w:rPr>
        <w:t>UMEC/VI</w:t>
      </w:r>
      <w:r w:rsidRPr="004830C2">
        <w:rPr>
          <w:szCs w:val="24"/>
        </w:rPr>
        <w:t xml:space="preserve"> (16.0%; 95% CI: 9.4, 22.1</w:t>
      </w:r>
      <w:r>
        <w:rPr>
          <w:szCs w:val="24"/>
        </w:rPr>
        <w:t xml:space="preserve">). In FULFIL, </w:t>
      </w:r>
      <w:proofErr w:type="spellStart"/>
      <w:r>
        <w:rPr>
          <w:szCs w:val="24"/>
        </w:rPr>
        <w:t>Trelegy</w:t>
      </w:r>
      <w:proofErr w:type="spellEnd"/>
      <w:r>
        <w:rPr>
          <w:szCs w:val="24"/>
        </w:rPr>
        <w:t xml:space="preserve"> Ellipta significantly decreased the risk of a moderate/severe exacerbation compared</w:t>
      </w:r>
      <w:r w:rsidRPr="001D5D24">
        <w:rPr>
          <w:szCs w:val="24"/>
        </w:rPr>
        <w:t xml:space="preserve"> </w:t>
      </w:r>
      <w:r>
        <w:rPr>
          <w:szCs w:val="24"/>
        </w:rPr>
        <w:t>with</w:t>
      </w:r>
      <w:r w:rsidRPr="004830C2">
        <w:rPr>
          <w:szCs w:val="24"/>
        </w:rPr>
        <w:t xml:space="preserve"> BUD/FOR over 24 weeks (</w:t>
      </w:r>
      <w:r>
        <w:rPr>
          <w:szCs w:val="24"/>
        </w:rPr>
        <w:t xml:space="preserve">33%; </w:t>
      </w:r>
      <w:r w:rsidRPr="004830C2">
        <w:rPr>
          <w:rFonts w:cs="Arial"/>
        </w:rPr>
        <w:t xml:space="preserve">95% </w:t>
      </w:r>
      <w:r>
        <w:rPr>
          <w:rFonts w:cs="Arial"/>
        </w:rPr>
        <w:t>CI:</w:t>
      </w:r>
      <w:r w:rsidRPr="004830C2">
        <w:rPr>
          <w:rFonts w:cs="Arial"/>
        </w:rPr>
        <w:t xml:space="preserve"> </w:t>
      </w:r>
      <w:r>
        <w:rPr>
          <w:rFonts w:cs="Arial"/>
        </w:rPr>
        <w:t>12</w:t>
      </w:r>
      <w:r w:rsidRPr="004830C2">
        <w:rPr>
          <w:rFonts w:cs="Arial"/>
        </w:rPr>
        <w:t xml:space="preserve">, </w:t>
      </w:r>
      <w:r>
        <w:rPr>
          <w:rFonts w:cs="Arial"/>
        </w:rPr>
        <w:t>48;</w:t>
      </w:r>
      <w:r w:rsidRPr="00A33D0E">
        <w:rPr>
          <w:rFonts w:cs="Arial"/>
        </w:rPr>
        <w:t xml:space="preserve"> </w:t>
      </w:r>
      <w:r w:rsidRPr="004830C2">
        <w:rPr>
          <w:rFonts w:cs="Arial"/>
        </w:rPr>
        <w:t>p</w:t>
      </w:r>
      <w:r>
        <w:rPr>
          <w:rFonts w:cs="Arial"/>
        </w:rPr>
        <w:t>=0.004).</w:t>
      </w:r>
    </w:p>
    <w:p w14:paraId="4A5A32B1" w14:textId="3A3C0CBE" w:rsidR="0079593B" w:rsidRPr="00405F92" w:rsidRDefault="0079593B" w:rsidP="0079593B">
      <w:pPr>
        <w:autoSpaceDE w:val="0"/>
        <w:autoSpaceDN w:val="0"/>
        <w:adjustRightInd w:val="0"/>
        <w:spacing w:before="120"/>
        <w:rPr>
          <w:rFonts w:eastAsia="Calibri"/>
          <w:szCs w:val="24"/>
        </w:rPr>
      </w:pPr>
      <w:r>
        <w:rPr>
          <w:szCs w:val="24"/>
        </w:rPr>
        <w:t>In IMPACT, t</w:t>
      </w:r>
      <w:r w:rsidRPr="004830C2">
        <w:rPr>
          <w:szCs w:val="24"/>
        </w:rPr>
        <w:t xml:space="preserve">reatment with </w:t>
      </w:r>
      <w:proofErr w:type="spellStart"/>
      <w:r w:rsidRPr="004830C2">
        <w:rPr>
          <w:szCs w:val="24"/>
        </w:rPr>
        <w:t>Trelegy</w:t>
      </w:r>
      <w:proofErr w:type="spellEnd"/>
      <w:r w:rsidRPr="004830C2">
        <w:rPr>
          <w:szCs w:val="24"/>
        </w:rPr>
        <w:t xml:space="preserve"> Ellipta reduced the annual rate of severe exacerbat</w:t>
      </w:r>
      <w:r w:rsidR="004B5DF1">
        <w:rPr>
          <w:szCs w:val="24"/>
        </w:rPr>
        <w:t>ions (i.e., requiring hospitalis</w:t>
      </w:r>
      <w:r w:rsidRPr="004830C2">
        <w:rPr>
          <w:szCs w:val="24"/>
        </w:rPr>
        <w:t xml:space="preserve">ation or resulting in death) by 13% compared with FF/VI </w:t>
      </w:r>
      <w:r>
        <w:rPr>
          <w:szCs w:val="24"/>
        </w:rPr>
        <w:t>(</w:t>
      </w:r>
      <w:r w:rsidRPr="004830C2">
        <w:rPr>
          <w:szCs w:val="24"/>
        </w:rPr>
        <w:t xml:space="preserve">95% CI: </w:t>
      </w:r>
      <w:r>
        <w:rPr>
          <w:szCs w:val="24"/>
        </w:rPr>
        <w:noBreakHyphen/>
      </w:r>
      <w:r w:rsidRPr="004830C2">
        <w:rPr>
          <w:szCs w:val="24"/>
        </w:rPr>
        <w:t xml:space="preserve">1, 24; </w:t>
      </w:r>
      <w:r w:rsidRPr="00405F92">
        <w:rPr>
          <w:szCs w:val="24"/>
        </w:rPr>
        <w:t>p</w:t>
      </w:r>
      <w:r>
        <w:rPr>
          <w:szCs w:val="24"/>
        </w:rPr>
        <w:t>=</w:t>
      </w:r>
      <w:r w:rsidRPr="004830C2">
        <w:rPr>
          <w:szCs w:val="24"/>
        </w:rPr>
        <w:t xml:space="preserve">0.064). Treatment with </w:t>
      </w:r>
      <w:proofErr w:type="spellStart"/>
      <w:r w:rsidRPr="004830C2">
        <w:rPr>
          <w:szCs w:val="24"/>
        </w:rPr>
        <w:t>Trelegy</w:t>
      </w:r>
      <w:proofErr w:type="spellEnd"/>
      <w:r w:rsidRPr="004830C2">
        <w:rPr>
          <w:szCs w:val="24"/>
        </w:rPr>
        <w:t xml:space="preserve"> Ellipta significantly reduced the </w:t>
      </w:r>
      <w:r>
        <w:rPr>
          <w:szCs w:val="24"/>
        </w:rPr>
        <w:t>annual rate of severe e</w:t>
      </w:r>
      <w:r w:rsidRPr="004830C2">
        <w:rPr>
          <w:szCs w:val="24"/>
        </w:rPr>
        <w:t>xacerbations by 34% compa</w:t>
      </w:r>
      <w:r>
        <w:rPr>
          <w:szCs w:val="24"/>
        </w:rPr>
        <w:t>r</w:t>
      </w:r>
      <w:r w:rsidR="00A21755">
        <w:rPr>
          <w:szCs w:val="24"/>
        </w:rPr>
        <w:t>ed with UMEC/VI (95% CI: 22, 44;</w:t>
      </w:r>
      <w:r w:rsidRPr="00BA37BD">
        <w:rPr>
          <w:szCs w:val="24"/>
        </w:rPr>
        <w:t xml:space="preserve"> </w:t>
      </w:r>
      <w:r>
        <w:rPr>
          <w:szCs w:val="24"/>
        </w:rPr>
        <w:t>p</w:t>
      </w:r>
      <w:r w:rsidRPr="004830C2">
        <w:rPr>
          <w:szCs w:val="24"/>
        </w:rPr>
        <w:t>&lt;0.001)</w:t>
      </w:r>
      <w:r>
        <w:rPr>
          <w:szCs w:val="24"/>
        </w:rPr>
        <w:t>.</w:t>
      </w:r>
    </w:p>
    <w:p w14:paraId="01579203" w14:textId="77777777" w:rsidR="0079593B" w:rsidRDefault="0079593B" w:rsidP="0079593B">
      <w:pPr>
        <w:rPr>
          <w:szCs w:val="24"/>
        </w:rPr>
      </w:pPr>
    </w:p>
    <w:p w14:paraId="17892B2C" w14:textId="642EB444" w:rsidR="0079593B" w:rsidRDefault="0079593B" w:rsidP="0079593B">
      <w:pPr>
        <w:keepNext/>
        <w:rPr>
          <w:bCs/>
          <w:i/>
          <w:szCs w:val="24"/>
        </w:rPr>
      </w:pPr>
      <w:r w:rsidRPr="004830C2">
        <w:rPr>
          <w:bCs/>
          <w:i/>
          <w:szCs w:val="24"/>
        </w:rPr>
        <w:t>Health-</w:t>
      </w:r>
      <w:r w:rsidR="003B2CFA">
        <w:rPr>
          <w:bCs/>
          <w:i/>
          <w:szCs w:val="24"/>
        </w:rPr>
        <w:t>r</w:t>
      </w:r>
      <w:r w:rsidRPr="004830C2">
        <w:rPr>
          <w:bCs/>
          <w:i/>
          <w:szCs w:val="24"/>
        </w:rPr>
        <w:t xml:space="preserve">elated </w:t>
      </w:r>
      <w:r w:rsidR="003B2CFA">
        <w:rPr>
          <w:bCs/>
          <w:i/>
          <w:szCs w:val="24"/>
        </w:rPr>
        <w:t>q</w:t>
      </w:r>
      <w:r w:rsidRPr="004830C2">
        <w:rPr>
          <w:bCs/>
          <w:i/>
          <w:szCs w:val="24"/>
        </w:rPr>
        <w:t xml:space="preserve">uality of </w:t>
      </w:r>
      <w:r w:rsidR="003B2CFA">
        <w:rPr>
          <w:bCs/>
          <w:i/>
          <w:szCs w:val="24"/>
        </w:rPr>
        <w:t>l</w:t>
      </w:r>
      <w:r w:rsidRPr="004830C2">
        <w:rPr>
          <w:bCs/>
          <w:i/>
          <w:szCs w:val="24"/>
        </w:rPr>
        <w:t>ife</w:t>
      </w:r>
    </w:p>
    <w:p w14:paraId="044A05AA" w14:textId="77777777" w:rsidR="0079593B" w:rsidRPr="004830C2" w:rsidRDefault="0079593B" w:rsidP="0079593B">
      <w:pPr>
        <w:keepNext/>
        <w:keepLines/>
        <w:rPr>
          <w:lang w:val="en-US"/>
        </w:rPr>
      </w:pPr>
      <w:bookmarkStart w:id="3" w:name="_Hlk518656743"/>
      <w:proofErr w:type="spellStart"/>
      <w:r w:rsidRPr="004830C2">
        <w:rPr>
          <w:bCs/>
          <w:lang w:eastAsia="en-GB"/>
        </w:rPr>
        <w:t>Trelegy</w:t>
      </w:r>
      <w:proofErr w:type="spellEnd"/>
      <w:r>
        <w:rPr>
          <w:bCs/>
          <w:lang w:eastAsia="en-GB"/>
        </w:rPr>
        <w:t xml:space="preserve"> Ellipta</w:t>
      </w:r>
      <w:r w:rsidRPr="004830C2">
        <w:rPr>
          <w:bCs/>
          <w:lang w:eastAsia="en-GB"/>
        </w:rPr>
        <w:t xml:space="preserve"> </w:t>
      </w:r>
      <w:r w:rsidRPr="00E80D8E">
        <w:rPr>
          <w:bCs/>
          <w:lang w:eastAsia="en-GB"/>
        </w:rPr>
        <w:t>significant</w:t>
      </w:r>
      <w:r>
        <w:rPr>
          <w:bCs/>
          <w:lang w:eastAsia="en-GB"/>
        </w:rPr>
        <w:t>ly improved (p&lt;</w:t>
      </w:r>
      <w:r w:rsidRPr="00E80D8E">
        <w:rPr>
          <w:bCs/>
          <w:lang w:eastAsia="en-GB"/>
        </w:rPr>
        <w:t xml:space="preserve">0.001) Health Related Quality of Life </w:t>
      </w:r>
      <w:r>
        <w:rPr>
          <w:bCs/>
          <w:lang w:eastAsia="en-GB"/>
        </w:rPr>
        <w:t>(</w:t>
      </w:r>
      <w:r w:rsidRPr="00E80D8E">
        <w:rPr>
          <w:bCs/>
          <w:lang w:eastAsia="en-GB"/>
        </w:rPr>
        <w:t>as measured by the St Geo</w:t>
      </w:r>
      <w:r>
        <w:rPr>
          <w:bCs/>
          <w:lang w:eastAsia="en-GB"/>
        </w:rPr>
        <w:t>rge’s Respiratory Questionnaire [SGRQ]</w:t>
      </w:r>
      <w:r w:rsidRPr="00E80D8E">
        <w:rPr>
          <w:bCs/>
          <w:lang w:eastAsia="en-GB"/>
        </w:rPr>
        <w:t xml:space="preserve"> total score</w:t>
      </w:r>
      <w:r>
        <w:rPr>
          <w:bCs/>
          <w:lang w:eastAsia="en-GB"/>
        </w:rPr>
        <w:t>)</w:t>
      </w:r>
      <w:r w:rsidRPr="00E80D8E">
        <w:rPr>
          <w:bCs/>
          <w:lang w:eastAsia="en-GB"/>
        </w:rPr>
        <w:t xml:space="preserve"> in both FULFIL (week 24) </w:t>
      </w:r>
      <w:r>
        <w:rPr>
          <w:bCs/>
          <w:lang w:eastAsia="en-GB"/>
        </w:rPr>
        <w:t xml:space="preserve">when </w:t>
      </w:r>
      <w:r w:rsidRPr="00E80D8E">
        <w:rPr>
          <w:bCs/>
          <w:lang w:eastAsia="en-GB"/>
        </w:rPr>
        <w:t xml:space="preserve">compared </w:t>
      </w:r>
      <w:r>
        <w:rPr>
          <w:bCs/>
          <w:lang w:eastAsia="en-GB"/>
        </w:rPr>
        <w:t>with</w:t>
      </w:r>
      <w:r w:rsidRPr="00E80D8E">
        <w:rPr>
          <w:bCs/>
          <w:lang w:eastAsia="en-GB"/>
        </w:rPr>
        <w:t xml:space="preserve"> </w:t>
      </w:r>
      <w:r>
        <w:rPr>
          <w:bCs/>
          <w:lang w:eastAsia="en-GB"/>
        </w:rPr>
        <w:t>BUD/FOR</w:t>
      </w:r>
      <w:r w:rsidRPr="00E80D8E">
        <w:rPr>
          <w:bCs/>
          <w:lang w:eastAsia="en-GB"/>
        </w:rPr>
        <w:t xml:space="preserve"> (</w:t>
      </w:r>
      <w:r>
        <w:rPr>
          <w:bCs/>
          <w:lang w:eastAsia="en-GB"/>
        </w:rPr>
        <w:noBreakHyphen/>
      </w:r>
      <w:r w:rsidRPr="00E80D8E">
        <w:rPr>
          <w:bCs/>
          <w:lang w:eastAsia="en-GB"/>
        </w:rPr>
        <w:t xml:space="preserve">2.2 units; 95% CI: </w:t>
      </w:r>
      <w:r>
        <w:rPr>
          <w:bCs/>
          <w:lang w:eastAsia="en-GB"/>
        </w:rPr>
        <w:noBreakHyphen/>
      </w:r>
      <w:r w:rsidRPr="00E80D8E">
        <w:rPr>
          <w:bCs/>
          <w:lang w:eastAsia="en-GB"/>
        </w:rPr>
        <w:t xml:space="preserve">3.5, </w:t>
      </w:r>
      <w:r>
        <w:rPr>
          <w:bCs/>
          <w:lang w:eastAsia="en-GB"/>
        </w:rPr>
        <w:noBreakHyphen/>
      </w:r>
      <w:r w:rsidRPr="00E80D8E">
        <w:rPr>
          <w:bCs/>
          <w:lang w:eastAsia="en-GB"/>
        </w:rPr>
        <w:t xml:space="preserve">1.0) and IMPACT (week 52) </w:t>
      </w:r>
      <w:r>
        <w:rPr>
          <w:bCs/>
          <w:lang w:eastAsia="en-GB"/>
        </w:rPr>
        <w:t>when compared with</w:t>
      </w:r>
      <w:r w:rsidRPr="00E80D8E">
        <w:rPr>
          <w:bCs/>
          <w:lang w:eastAsia="en-GB"/>
        </w:rPr>
        <w:t xml:space="preserve"> FF/VI (</w:t>
      </w:r>
      <w:r>
        <w:rPr>
          <w:lang w:val="en-US"/>
        </w:rPr>
        <w:noBreakHyphen/>
      </w:r>
      <w:r w:rsidRPr="00E80D8E">
        <w:rPr>
          <w:lang w:val="en-US"/>
        </w:rPr>
        <w:t>1.8</w:t>
      </w:r>
      <w:r w:rsidRPr="00E80D8E">
        <w:rPr>
          <w:vertAlign w:val="superscript"/>
          <w:lang w:val="en-US"/>
        </w:rPr>
        <w:t xml:space="preserve"> </w:t>
      </w:r>
      <w:r w:rsidRPr="00E80D8E">
        <w:rPr>
          <w:lang w:val="en-US"/>
        </w:rPr>
        <w:t xml:space="preserve">units; 95% CI: </w:t>
      </w:r>
      <w:r>
        <w:rPr>
          <w:lang w:val="en-US"/>
        </w:rPr>
        <w:noBreakHyphen/>
      </w:r>
      <w:r w:rsidRPr="00E80D8E">
        <w:rPr>
          <w:lang w:val="en-US"/>
        </w:rPr>
        <w:t xml:space="preserve">2.4, </w:t>
      </w:r>
      <w:r>
        <w:rPr>
          <w:lang w:val="en-US"/>
        </w:rPr>
        <w:noBreakHyphen/>
      </w:r>
      <w:r w:rsidRPr="00E80D8E">
        <w:rPr>
          <w:lang w:val="en-US"/>
        </w:rPr>
        <w:t>1.1) and UMEC/VI (</w:t>
      </w:r>
      <w:r>
        <w:rPr>
          <w:lang w:val="en-US"/>
        </w:rPr>
        <w:noBreakHyphen/>
      </w:r>
      <w:r w:rsidRPr="00E80D8E">
        <w:rPr>
          <w:lang w:val="en-US"/>
        </w:rPr>
        <w:t xml:space="preserve">1.8 units; 95% CI: </w:t>
      </w:r>
      <w:r>
        <w:rPr>
          <w:lang w:val="en-US"/>
        </w:rPr>
        <w:noBreakHyphen/>
      </w:r>
      <w:r w:rsidRPr="00E80D8E">
        <w:rPr>
          <w:lang w:val="en-US"/>
        </w:rPr>
        <w:t xml:space="preserve">2.6, </w:t>
      </w:r>
      <w:r>
        <w:rPr>
          <w:lang w:val="en-US"/>
        </w:rPr>
        <w:noBreakHyphen/>
      </w:r>
      <w:r w:rsidRPr="00E80D8E">
        <w:rPr>
          <w:lang w:val="en-US"/>
        </w:rPr>
        <w:t>1.0).</w:t>
      </w:r>
    </w:p>
    <w:p w14:paraId="26C7FF19" w14:textId="77777777" w:rsidR="0079593B" w:rsidRPr="004830C2" w:rsidRDefault="0079593B" w:rsidP="0079593B">
      <w:pPr>
        <w:keepNext/>
        <w:keepLines/>
        <w:rPr>
          <w:lang w:val="en-US"/>
        </w:rPr>
      </w:pPr>
    </w:p>
    <w:p w14:paraId="619223FB" w14:textId="7F84B62B" w:rsidR="0079593B" w:rsidRPr="004830C2" w:rsidRDefault="0079593B" w:rsidP="0079593B">
      <w:pPr>
        <w:rPr>
          <w:bCs/>
          <w:lang w:eastAsia="en-GB"/>
        </w:rPr>
      </w:pPr>
      <w:r w:rsidRPr="004830C2">
        <w:rPr>
          <w:bCs/>
          <w:lang w:eastAsia="en-GB"/>
        </w:rPr>
        <w:t xml:space="preserve">A higher percentage of patients receiving </w:t>
      </w:r>
      <w:proofErr w:type="spellStart"/>
      <w:r w:rsidRPr="004830C2">
        <w:rPr>
          <w:bCs/>
          <w:lang w:eastAsia="en-GB"/>
        </w:rPr>
        <w:t>Trelegy</w:t>
      </w:r>
      <w:proofErr w:type="spellEnd"/>
      <w:r w:rsidRPr="004830C2">
        <w:rPr>
          <w:bCs/>
          <w:lang w:eastAsia="en-GB"/>
        </w:rPr>
        <w:t xml:space="preserve"> Ellipta responded with a clinically meaningful improvement in SGRQ total score </w:t>
      </w:r>
      <w:r>
        <w:rPr>
          <w:bCs/>
          <w:lang w:eastAsia="en-GB"/>
        </w:rPr>
        <w:t>in FULFIL at week 24 compared with</w:t>
      </w:r>
      <w:r w:rsidRPr="004830C2">
        <w:rPr>
          <w:bCs/>
          <w:lang w:eastAsia="en-GB"/>
        </w:rPr>
        <w:t xml:space="preserve"> BUD/FOR (50% and 41% respectively)</w:t>
      </w:r>
      <w:r>
        <w:rPr>
          <w:bCs/>
          <w:lang w:eastAsia="en-GB"/>
        </w:rPr>
        <w:t>,</w:t>
      </w:r>
      <w:r w:rsidRPr="004830C2">
        <w:rPr>
          <w:bCs/>
          <w:lang w:eastAsia="en-GB"/>
        </w:rPr>
        <w:t xml:space="preserve"> odds ratios</w:t>
      </w:r>
      <w:r>
        <w:rPr>
          <w:bCs/>
          <w:lang w:eastAsia="en-GB"/>
        </w:rPr>
        <w:t xml:space="preserve"> </w:t>
      </w:r>
      <w:r w:rsidRPr="004830C2">
        <w:rPr>
          <w:bCs/>
          <w:lang w:eastAsia="en-GB"/>
        </w:rPr>
        <w:t>of response</w:t>
      </w:r>
      <w:r>
        <w:rPr>
          <w:bCs/>
          <w:lang w:eastAsia="en-GB"/>
        </w:rPr>
        <w:t xml:space="preserve"> </w:t>
      </w:r>
      <w:r w:rsidRPr="004830C2">
        <w:rPr>
          <w:bCs/>
          <w:lang w:eastAsia="en-GB"/>
        </w:rPr>
        <w:t xml:space="preserve">vs. non-response </w:t>
      </w:r>
      <w:r>
        <w:rPr>
          <w:bCs/>
          <w:lang w:eastAsia="en-GB"/>
        </w:rPr>
        <w:t>(OR)</w:t>
      </w:r>
      <w:r w:rsidRPr="004830C2">
        <w:rPr>
          <w:bCs/>
          <w:lang w:eastAsia="en-GB"/>
        </w:rPr>
        <w:t xml:space="preserve"> </w:t>
      </w:r>
      <w:r>
        <w:rPr>
          <w:bCs/>
          <w:lang w:eastAsia="en-GB"/>
        </w:rPr>
        <w:t xml:space="preserve">(1.41; 95% CI: 1.16, 1.70) </w:t>
      </w:r>
      <w:r w:rsidRPr="004830C2">
        <w:rPr>
          <w:bCs/>
          <w:lang w:eastAsia="en-GB"/>
        </w:rPr>
        <w:t xml:space="preserve">and </w:t>
      </w:r>
      <w:r>
        <w:rPr>
          <w:bCs/>
          <w:lang w:eastAsia="en-GB"/>
        </w:rPr>
        <w:t xml:space="preserve">in IMPACT </w:t>
      </w:r>
      <w:r w:rsidRPr="004830C2">
        <w:rPr>
          <w:bCs/>
          <w:lang w:eastAsia="en-GB"/>
        </w:rPr>
        <w:t xml:space="preserve">at week 52 compared </w:t>
      </w:r>
      <w:r>
        <w:rPr>
          <w:bCs/>
          <w:lang w:eastAsia="en-GB"/>
        </w:rPr>
        <w:t>with</w:t>
      </w:r>
      <w:r w:rsidRPr="004830C2">
        <w:rPr>
          <w:bCs/>
          <w:lang w:eastAsia="en-GB"/>
        </w:rPr>
        <w:t xml:space="preserve"> FF/VI </w:t>
      </w:r>
      <w:r>
        <w:rPr>
          <w:bCs/>
          <w:lang w:eastAsia="en-GB"/>
        </w:rPr>
        <w:t>and UMEC/VI (42%, 34% and 34%</w:t>
      </w:r>
      <w:r w:rsidRPr="004830C2">
        <w:rPr>
          <w:bCs/>
          <w:lang w:eastAsia="en-GB"/>
        </w:rPr>
        <w:t xml:space="preserve"> respectively)</w:t>
      </w:r>
      <w:r>
        <w:rPr>
          <w:bCs/>
          <w:lang w:eastAsia="en-GB"/>
        </w:rPr>
        <w:t>, OR</w:t>
      </w:r>
      <w:r w:rsidR="00CF1BAF">
        <w:rPr>
          <w:bCs/>
          <w:lang w:eastAsia="en-GB"/>
        </w:rPr>
        <w:t xml:space="preserve"> vs. </w:t>
      </w:r>
      <w:r w:rsidRPr="004830C2">
        <w:rPr>
          <w:bCs/>
          <w:lang w:eastAsia="en-GB"/>
        </w:rPr>
        <w:t>FF/VI (</w:t>
      </w:r>
      <w:r>
        <w:rPr>
          <w:lang w:val="en-US"/>
        </w:rPr>
        <w:t>1.41;</w:t>
      </w:r>
      <w:r w:rsidRPr="004830C2">
        <w:rPr>
          <w:lang w:val="en-US"/>
        </w:rPr>
        <w:t xml:space="preserve"> 95% </w:t>
      </w:r>
      <w:r>
        <w:rPr>
          <w:lang w:val="en-US"/>
        </w:rPr>
        <w:t>CI:</w:t>
      </w:r>
      <w:r w:rsidRPr="004830C2">
        <w:rPr>
          <w:lang w:val="en-US"/>
        </w:rPr>
        <w:t xml:space="preserve">1.29, 1.55) </w:t>
      </w:r>
      <w:r w:rsidRPr="004830C2">
        <w:rPr>
          <w:bCs/>
          <w:lang w:eastAsia="en-GB"/>
        </w:rPr>
        <w:t xml:space="preserve">and </w:t>
      </w:r>
      <w:r w:rsidR="00CF1BAF">
        <w:rPr>
          <w:bCs/>
          <w:lang w:eastAsia="en-GB"/>
        </w:rPr>
        <w:t xml:space="preserve">OR vs. </w:t>
      </w:r>
      <w:r>
        <w:rPr>
          <w:bCs/>
          <w:lang w:eastAsia="en-GB"/>
        </w:rPr>
        <w:t>UMEC/VI</w:t>
      </w:r>
      <w:r w:rsidRPr="004830C2">
        <w:rPr>
          <w:bCs/>
          <w:lang w:eastAsia="en-GB"/>
        </w:rPr>
        <w:t xml:space="preserve"> (</w:t>
      </w:r>
      <w:r w:rsidRPr="004830C2">
        <w:rPr>
          <w:lang w:val="en-US"/>
        </w:rPr>
        <w:t>1.41</w:t>
      </w:r>
      <w:r>
        <w:rPr>
          <w:lang w:val="en-US"/>
        </w:rPr>
        <w:t>;</w:t>
      </w:r>
      <w:r w:rsidRPr="004830C2">
        <w:rPr>
          <w:lang w:val="en-US"/>
        </w:rPr>
        <w:t xml:space="preserve"> 95% </w:t>
      </w:r>
      <w:r>
        <w:rPr>
          <w:lang w:val="en-US"/>
        </w:rPr>
        <w:t>CI:</w:t>
      </w:r>
      <w:r w:rsidRPr="004830C2">
        <w:rPr>
          <w:lang w:val="en-US"/>
        </w:rPr>
        <w:t xml:space="preserve"> 1.26, 1.57)</w:t>
      </w:r>
      <w:r w:rsidR="00CF1BAF">
        <w:rPr>
          <w:lang w:val="en-US"/>
        </w:rPr>
        <w:t>; all treatment comparisons</w:t>
      </w:r>
      <w:r w:rsidRPr="004830C2">
        <w:rPr>
          <w:bCs/>
          <w:lang w:eastAsia="en-GB"/>
        </w:rPr>
        <w:t xml:space="preserve"> were statistically significant </w:t>
      </w:r>
      <w:r>
        <w:rPr>
          <w:bCs/>
          <w:lang w:eastAsia="en-GB"/>
        </w:rPr>
        <w:t>(p</w:t>
      </w:r>
      <w:r w:rsidRPr="004830C2">
        <w:rPr>
          <w:bCs/>
          <w:lang w:eastAsia="en-GB"/>
        </w:rPr>
        <w:t>&lt;0.001).</w:t>
      </w:r>
    </w:p>
    <w:bookmarkEnd w:id="3"/>
    <w:p w14:paraId="3E7B37BA" w14:textId="5DA40F65" w:rsidR="0079593B" w:rsidRPr="00F908E2" w:rsidRDefault="0079593B" w:rsidP="0079593B">
      <w:pPr>
        <w:widowControl w:val="0"/>
        <w:spacing w:before="240"/>
        <w:ind w:right="360"/>
        <w:rPr>
          <w:szCs w:val="24"/>
        </w:rPr>
      </w:pPr>
      <w:r>
        <w:rPr>
          <w:szCs w:val="24"/>
        </w:rPr>
        <w:t>In FULFIL, t</w:t>
      </w:r>
      <w:r w:rsidRPr="00F908E2">
        <w:rPr>
          <w:szCs w:val="24"/>
        </w:rPr>
        <w:t xml:space="preserve">he </w:t>
      </w:r>
      <w:r w:rsidR="0018442C">
        <w:rPr>
          <w:szCs w:val="24"/>
        </w:rPr>
        <w:t xml:space="preserve">proportion of patients who were </w:t>
      </w:r>
      <w:r w:rsidRPr="00F908E2">
        <w:rPr>
          <w:szCs w:val="24"/>
        </w:rPr>
        <w:t>CAT responder</w:t>
      </w:r>
      <w:r w:rsidR="0018442C">
        <w:rPr>
          <w:szCs w:val="24"/>
        </w:rPr>
        <w:t>s</w:t>
      </w:r>
      <w:r w:rsidRPr="00F908E2">
        <w:rPr>
          <w:szCs w:val="24"/>
        </w:rPr>
        <w:t xml:space="preserve"> </w:t>
      </w:r>
      <w:r w:rsidRPr="00E80D8E">
        <w:rPr>
          <w:szCs w:val="24"/>
        </w:rPr>
        <w:t>(defined as 2 units below baseline or lower)</w:t>
      </w:r>
      <w:r>
        <w:rPr>
          <w:szCs w:val="24"/>
        </w:rPr>
        <w:t xml:space="preserve"> at w</w:t>
      </w:r>
      <w:r w:rsidRPr="00F908E2">
        <w:rPr>
          <w:szCs w:val="24"/>
        </w:rPr>
        <w:t>eek </w:t>
      </w:r>
      <w:r>
        <w:rPr>
          <w:szCs w:val="24"/>
        </w:rPr>
        <w:t>24,</w:t>
      </w:r>
      <w:r w:rsidRPr="00F908E2">
        <w:rPr>
          <w:szCs w:val="24"/>
        </w:rPr>
        <w:t xml:space="preserve"> was significantly higher</w:t>
      </w:r>
      <w:r>
        <w:rPr>
          <w:szCs w:val="24"/>
        </w:rPr>
        <w:t xml:space="preserve"> (p&lt;0.001) </w:t>
      </w:r>
      <w:r w:rsidRPr="00F908E2">
        <w:rPr>
          <w:szCs w:val="24"/>
        </w:rPr>
        <w:t xml:space="preserve">for patients treated with </w:t>
      </w:r>
      <w:proofErr w:type="spellStart"/>
      <w:r>
        <w:rPr>
          <w:szCs w:val="24"/>
        </w:rPr>
        <w:t>Trelegy</w:t>
      </w:r>
      <w:proofErr w:type="spellEnd"/>
      <w:r>
        <w:rPr>
          <w:szCs w:val="24"/>
        </w:rPr>
        <w:t xml:space="preserve"> Ellipta </w:t>
      </w:r>
      <w:r w:rsidRPr="00F908E2">
        <w:rPr>
          <w:szCs w:val="24"/>
        </w:rPr>
        <w:t xml:space="preserve">compared with </w:t>
      </w:r>
      <w:r>
        <w:rPr>
          <w:szCs w:val="24"/>
        </w:rPr>
        <w:t xml:space="preserve">BUD/FOR (53% vs. 45%; OR 1.44; </w:t>
      </w:r>
      <w:r w:rsidRPr="00F908E2">
        <w:rPr>
          <w:szCs w:val="24"/>
        </w:rPr>
        <w:t xml:space="preserve">95% CI: </w:t>
      </w:r>
      <w:r>
        <w:rPr>
          <w:szCs w:val="24"/>
        </w:rPr>
        <w:t>1.19, 1.75). In IMPACT, t</w:t>
      </w:r>
      <w:r w:rsidRPr="00F908E2">
        <w:rPr>
          <w:szCs w:val="24"/>
        </w:rPr>
        <w:t xml:space="preserve">he </w:t>
      </w:r>
      <w:r w:rsidR="0018442C">
        <w:rPr>
          <w:szCs w:val="24"/>
        </w:rPr>
        <w:t xml:space="preserve">proportion of patients who were </w:t>
      </w:r>
      <w:r w:rsidRPr="00F908E2">
        <w:rPr>
          <w:szCs w:val="24"/>
        </w:rPr>
        <w:t>CAT responder</w:t>
      </w:r>
      <w:r w:rsidR="0018442C">
        <w:rPr>
          <w:szCs w:val="24"/>
        </w:rPr>
        <w:t>s</w:t>
      </w:r>
      <w:r w:rsidRPr="00F908E2">
        <w:rPr>
          <w:szCs w:val="24"/>
        </w:rPr>
        <w:t xml:space="preserve"> </w:t>
      </w:r>
      <w:r>
        <w:rPr>
          <w:szCs w:val="24"/>
        </w:rPr>
        <w:t xml:space="preserve">at week 52 </w:t>
      </w:r>
      <w:r w:rsidRPr="00F908E2">
        <w:rPr>
          <w:szCs w:val="24"/>
        </w:rPr>
        <w:t>was significantly higher</w:t>
      </w:r>
      <w:r>
        <w:rPr>
          <w:szCs w:val="24"/>
        </w:rPr>
        <w:t xml:space="preserve"> (p&lt;0.001)</w:t>
      </w:r>
      <w:r w:rsidRPr="00F908E2">
        <w:rPr>
          <w:szCs w:val="24"/>
        </w:rPr>
        <w:t xml:space="preserve"> for patients treated with </w:t>
      </w:r>
      <w:proofErr w:type="spellStart"/>
      <w:r>
        <w:rPr>
          <w:szCs w:val="24"/>
        </w:rPr>
        <w:t>Trelegy</w:t>
      </w:r>
      <w:proofErr w:type="spellEnd"/>
      <w:r>
        <w:rPr>
          <w:szCs w:val="24"/>
        </w:rPr>
        <w:t xml:space="preserve"> Ellipta (42%) </w:t>
      </w:r>
      <w:r w:rsidRPr="00F908E2">
        <w:rPr>
          <w:szCs w:val="24"/>
        </w:rPr>
        <w:t xml:space="preserve">compared with FF/VI (37%; </w:t>
      </w:r>
      <w:r>
        <w:rPr>
          <w:szCs w:val="24"/>
        </w:rPr>
        <w:t>OR</w:t>
      </w:r>
      <w:r w:rsidRPr="00F908E2">
        <w:rPr>
          <w:szCs w:val="24"/>
        </w:rPr>
        <w:t xml:space="preserve"> 1.24; 95% CI: 1.14, 1.36)</w:t>
      </w:r>
      <w:r>
        <w:rPr>
          <w:szCs w:val="24"/>
        </w:rPr>
        <w:t xml:space="preserve"> and </w:t>
      </w:r>
      <w:r w:rsidRPr="00F908E2">
        <w:rPr>
          <w:szCs w:val="24"/>
        </w:rPr>
        <w:t xml:space="preserve">UMEC/VI (36%; </w:t>
      </w:r>
      <w:r>
        <w:rPr>
          <w:szCs w:val="24"/>
        </w:rPr>
        <w:t>OR</w:t>
      </w:r>
      <w:r w:rsidRPr="00F908E2">
        <w:rPr>
          <w:szCs w:val="24"/>
        </w:rPr>
        <w:t xml:space="preserve"> 1.28; 95% CI: 1.15, 1.43)</w:t>
      </w:r>
      <w:r>
        <w:rPr>
          <w:szCs w:val="24"/>
        </w:rPr>
        <w:t>.</w:t>
      </w:r>
    </w:p>
    <w:p w14:paraId="1815AD25" w14:textId="77777777" w:rsidR="0079593B" w:rsidRPr="00056982" w:rsidRDefault="0079593B" w:rsidP="0079593B">
      <w:pPr>
        <w:rPr>
          <w:bCs/>
          <w:szCs w:val="24"/>
        </w:rPr>
      </w:pPr>
    </w:p>
    <w:p w14:paraId="12A01E5D" w14:textId="6EC671D6" w:rsidR="0079593B" w:rsidRDefault="0079593B" w:rsidP="0079593B">
      <w:pPr>
        <w:keepNext/>
        <w:rPr>
          <w:i/>
        </w:rPr>
      </w:pPr>
      <w:r w:rsidRPr="00AC5C46">
        <w:rPr>
          <w:i/>
        </w:rPr>
        <w:t xml:space="preserve">Symptom </w:t>
      </w:r>
      <w:r w:rsidR="003B2CFA">
        <w:rPr>
          <w:i/>
        </w:rPr>
        <w:t>r</w:t>
      </w:r>
      <w:r w:rsidRPr="00AC5C46">
        <w:rPr>
          <w:i/>
        </w:rPr>
        <w:t>elief</w:t>
      </w:r>
    </w:p>
    <w:p w14:paraId="23B998EC" w14:textId="669BDE39" w:rsidR="0079593B" w:rsidRPr="00015870" w:rsidRDefault="0079593B" w:rsidP="0079593B">
      <w:pPr>
        <w:keepNext/>
        <w:spacing w:after="240" w:line="240" w:lineRule="auto"/>
        <w:rPr>
          <w:bCs/>
          <w:lang w:eastAsia="en-GB"/>
        </w:rPr>
      </w:pPr>
      <w:r w:rsidRPr="00C806EA">
        <w:rPr>
          <w:bCs/>
          <w:lang w:eastAsia="en-GB"/>
        </w:rPr>
        <w:t>Breathlessness was</w:t>
      </w:r>
      <w:r w:rsidR="00CF1BAF">
        <w:rPr>
          <w:bCs/>
          <w:lang w:eastAsia="en-GB"/>
        </w:rPr>
        <w:t xml:space="preserve"> measured using the Transition</w:t>
      </w:r>
      <w:r w:rsidRPr="00C806EA">
        <w:rPr>
          <w:bCs/>
          <w:lang w:eastAsia="en-GB"/>
        </w:rPr>
        <w:t xml:space="preserve"> Dyspnoea Index (TDI) focal score at </w:t>
      </w:r>
      <w:r w:rsidRPr="00C806EA">
        <w:rPr>
          <w:lang w:eastAsia="en-GB"/>
        </w:rPr>
        <w:t xml:space="preserve">week 24 in FULFIL </w:t>
      </w:r>
      <w:r>
        <w:rPr>
          <w:lang w:eastAsia="en-GB"/>
        </w:rPr>
        <w:t>and w</w:t>
      </w:r>
      <w:r w:rsidRPr="00C806EA">
        <w:rPr>
          <w:lang w:eastAsia="en-GB"/>
        </w:rPr>
        <w:t xml:space="preserve">eek 52 in IMPACT (a </w:t>
      </w:r>
      <w:r w:rsidRPr="00C806EA">
        <w:rPr>
          <w:bCs/>
          <w:lang w:eastAsia="en-GB"/>
        </w:rPr>
        <w:t xml:space="preserve">subset of patients, </w:t>
      </w:r>
      <w:r w:rsidR="005D0449">
        <w:rPr>
          <w:bCs/>
          <w:lang w:eastAsia="en-GB"/>
        </w:rPr>
        <w:t>n</w:t>
      </w:r>
      <w:r w:rsidRPr="00C806EA">
        <w:rPr>
          <w:bCs/>
          <w:lang w:eastAsia="en-GB"/>
        </w:rPr>
        <w:t>=5</w:t>
      </w:r>
      <w:r w:rsidR="00605AFD">
        <w:rPr>
          <w:bCs/>
          <w:lang w:eastAsia="en-GB"/>
        </w:rPr>
        <w:t> </w:t>
      </w:r>
      <w:r w:rsidRPr="00C806EA">
        <w:rPr>
          <w:bCs/>
          <w:lang w:eastAsia="en-GB"/>
        </w:rPr>
        <w:t xml:space="preserve">058). </w:t>
      </w:r>
      <w:r w:rsidRPr="00C806EA">
        <w:rPr>
          <w:lang w:eastAsia="en-GB"/>
        </w:rPr>
        <w:t>In FULFIL</w:t>
      </w:r>
      <w:r>
        <w:rPr>
          <w:lang w:eastAsia="en-GB"/>
        </w:rPr>
        <w:t xml:space="preserve"> </w:t>
      </w:r>
      <w:r w:rsidR="003224FC">
        <w:rPr>
          <w:lang w:eastAsia="en-GB"/>
        </w:rPr>
        <w:t>the proportion of responders according to</w:t>
      </w:r>
      <w:r w:rsidRPr="00C806EA">
        <w:rPr>
          <w:lang w:eastAsia="en-GB"/>
        </w:rPr>
        <w:t xml:space="preserve"> TDI </w:t>
      </w:r>
      <w:r w:rsidRPr="00E80D8E">
        <w:rPr>
          <w:lang w:eastAsia="en-GB"/>
        </w:rPr>
        <w:t>(defined as at least 1 unit)</w:t>
      </w:r>
      <w:r w:rsidRPr="00C806EA">
        <w:rPr>
          <w:lang w:eastAsia="en-GB"/>
        </w:rPr>
        <w:t xml:space="preserve"> was significantly higher </w:t>
      </w:r>
      <w:bookmarkStart w:id="4" w:name="_Hlk518994081"/>
      <w:r>
        <w:rPr>
          <w:lang w:eastAsia="en-GB"/>
        </w:rPr>
        <w:t>(</w:t>
      </w:r>
      <w:r w:rsidRPr="00C806EA">
        <w:rPr>
          <w:lang w:eastAsia="en-GB"/>
        </w:rPr>
        <w:t>p&lt;0.001</w:t>
      </w:r>
      <w:r>
        <w:rPr>
          <w:lang w:eastAsia="en-GB"/>
        </w:rPr>
        <w:t xml:space="preserve">) </w:t>
      </w:r>
      <w:bookmarkEnd w:id="4"/>
      <w:r w:rsidRPr="00C806EA">
        <w:rPr>
          <w:lang w:eastAsia="en-GB"/>
        </w:rPr>
        <w:t xml:space="preserve">for </w:t>
      </w:r>
      <w:proofErr w:type="spellStart"/>
      <w:r w:rsidRPr="00C806EA">
        <w:rPr>
          <w:lang w:eastAsia="en-GB"/>
        </w:rPr>
        <w:t>Trelegy</w:t>
      </w:r>
      <w:proofErr w:type="spellEnd"/>
      <w:r w:rsidRPr="00C806EA">
        <w:rPr>
          <w:lang w:eastAsia="en-GB"/>
        </w:rPr>
        <w:t xml:space="preserve"> Ellipta compared with BUD/FOR (</w:t>
      </w:r>
      <w:r>
        <w:rPr>
          <w:lang w:eastAsia="en-GB"/>
        </w:rPr>
        <w:t xml:space="preserve">61% vs </w:t>
      </w:r>
      <w:r w:rsidRPr="00C806EA">
        <w:rPr>
          <w:lang w:eastAsia="en-GB"/>
        </w:rPr>
        <w:t>51</w:t>
      </w:r>
      <w:r>
        <w:rPr>
          <w:lang w:eastAsia="en-GB"/>
        </w:rPr>
        <w:t>%; OR 1.61; 95% CI: 1.33</w:t>
      </w:r>
      <w:r w:rsidRPr="00C806EA">
        <w:rPr>
          <w:lang w:eastAsia="en-GB"/>
        </w:rPr>
        <w:t>, 1.95)</w:t>
      </w:r>
      <w:r>
        <w:rPr>
          <w:lang w:eastAsia="en-GB"/>
        </w:rPr>
        <w:t>. In IMPACT, the proportion of responders was also significantly higher (</w:t>
      </w:r>
      <w:r w:rsidRPr="00C806EA">
        <w:rPr>
          <w:lang w:eastAsia="en-GB"/>
        </w:rPr>
        <w:t>p&lt;0.001</w:t>
      </w:r>
      <w:r>
        <w:rPr>
          <w:lang w:eastAsia="en-GB"/>
        </w:rPr>
        <w:t xml:space="preserve">) for </w:t>
      </w:r>
      <w:proofErr w:type="spellStart"/>
      <w:r>
        <w:rPr>
          <w:lang w:eastAsia="en-GB"/>
        </w:rPr>
        <w:t>Trelegy</w:t>
      </w:r>
      <w:proofErr w:type="spellEnd"/>
      <w:r>
        <w:rPr>
          <w:lang w:eastAsia="en-GB"/>
        </w:rPr>
        <w:t xml:space="preserve"> Ellipta (36%) compared with </w:t>
      </w:r>
      <w:r w:rsidRPr="00C806EA">
        <w:rPr>
          <w:lang w:eastAsia="en-GB"/>
        </w:rPr>
        <w:t xml:space="preserve">FF/VI (29%; </w:t>
      </w:r>
      <w:r>
        <w:rPr>
          <w:lang w:eastAsia="en-GB"/>
        </w:rPr>
        <w:t>OR</w:t>
      </w:r>
      <w:r w:rsidRPr="00C806EA">
        <w:rPr>
          <w:lang w:eastAsia="en-GB"/>
        </w:rPr>
        <w:t xml:space="preserve"> 1.36; </w:t>
      </w:r>
      <w:r>
        <w:rPr>
          <w:lang w:eastAsia="en-GB"/>
        </w:rPr>
        <w:t>95% CI: 1.19, 1.55) and</w:t>
      </w:r>
      <w:r w:rsidRPr="00C806EA">
        <w:rPr>
          <w:lang w:eastAsia="en-GB"/>
        </w:rPr>
        <w:t xml:space="preserve"> UMEC/VI (30%; </w:t>
      </w:r>
      <w:r>
        <w:rPr>
          <w:lang w:eastAsia="en-GB"/>
        </w:rPr>
        <w:t>OR 1.33; 95% CI: 1.13, 1.57</w:t>
      </w:r>
      <w:r w:rsidRPr="00C806EA">
        <w:rPr>
          <w:lang w:eastAsia="en-GB"/>
        </w:rPr>
        <w:t>)</w:t>
      </w:r>
      <w:r>
        <w:rPr>
          <w:lang w:eastAsia="en-GB"/>
        </w:rPr>
        <w:t>.</w:t>
      </w:r>
    </w:p>
    <w:p w14:paraId="222C65FC" w14:textId="49C83C23" w:rsidR="0079593B" w:rsidRDefault="0079593B" w:rsidP="0079593B">
      <w:pPr>
        <w:pStyle w:val="NormalWeb"/>
        <w:rPr>
          <w:color w:val="000000"/>
          <w:sz w:val="22"/>
          <w:szCs w:val="22"/>
          <w:lang w:val="en"/>
        </w:rPr>
      </w:pPr>
      <w:r>
        <w:rPr>
          <w:color w:val="000000"/>
          <w:sz w:val="22"/>
          <w:szCs w:val="22"/>
          <w:lang w:val="en"/>
        </w:rPr>
        <w:t xml:space="preserve">In FULFIL, </w:t>
      </w:r>
      <w:proofErr w:type="spellStart"/>
      <w:r w:rsidRPr="00F931BD">
        <w:rPr>
          <w:color w:val="000000"/>
          <w:sz w:val="22"/>
          <w:szCs w:val="22"/>
          <w:lang w:val="en"/>
        </w:rPr>
        <w:t>Trelegy</w:t>
      </w:r>
      <w:proofErr w:type="spellEnd"/>
      <w:r w:rsidRPr="00F931BD">
        <w:rPr>
          <w:color w:val="000000"/>
          <w:sz w:val="22"/>
          <w:szCs w:val="22"/>
          <w:lang w:val="en"/>
        </w:rPr>
        <w:t xml:space="preserve"> Ellipta improved</w:t>
      </w:r>
      <w:r>
        <w:rPr>
          <w:color w:val="000000"/>
          <w:sz w:val="22"/>
          <w:szCs w:val="22"/>
          <w:lang w:val="en"/>
        </w:rPr>
        <w:t xml:space="preserve"> daily symptoms of COPD</w:t>
      </w:r>
      <w:r w:rsidRPr="00F931BD">
        <w:rPr>
          <w:color w:val="000000"/>
          <w:sz w:val="22"/>
          <w:szCs w:val="22"/>
          <w:lang w:val="en"/>
        </w:rPr>
        <w:t xml:space="preserve"> as assessed by E</w:t>
      </w:r>
      <w:r>
        <w:rPr>
          <w:color w:val="000000"/>
          <w:sz w:val="22"/>
          <w:szCs w:val="22"/>
          <w:lang w:val="en"/>
        </w:rPr>
        <w:noBreakHyphen/>
      </w:r>
      <w:r w:rsidRPr="00F931BD">
        <w:rPr>
          <w:color w:val="000000"/>
          <w:sz w:val="22"/>
          <w:szCs w:val="22"/>
          <w:lang w:val="en"/>
        </w:rPr>
        <w:t>RS</w:t>
      </w:r>
      <w:r>
        <w:rPr>
          <w:color w:val="000000"/>
          <w:sz w:val="22"/>
          <w:szCs w:val="22"/>
          <w:lang w:val="en"/>
        </w:rPr>
        <w:t>: COPD</w:t>
      </w:r>
      <w:r w:rsidR="00CF1BAF">
        <w:rPr>
          <w:color w:val="000000"/>
          <w:sz w:val="22"/>
          <w:szCs w:val="22"/>
          <w:lang w:val="en"/>
        </w:rPr>
        <w:t xml:space="preserve"> total score</w:t>
      </w:r>
      <w:r>
        <w:rPr>
          <w:color w:val="000000"/>
          <w:sz w:val="22"/>
          <w:szCs w:val="22"/>
          <w:lang w:val="en"/>
        </w:rPr>
        <w:t>,</w:t>
      </w:r>
      <w:r w:rsidRPr="00F931BD">
        <w:rPr>
          <w:color w:val="000000"/>
          <w:sz w:val="22"/>
          <w:szCs w:val="22"/>
          <w:lang w:val="en"/>
        </w:rPr>
        <w:t xml:space="preserve"> compared </w:t>
      </w:r>
      <w:r>
        <w:rPr>
          <w:color w:val="000000"/>
          <w:sz w:val="22"/>
          <w:szCs w:val="22"/>
          <w:lang w:val="en"/>
        </w:rPr>
        <w:t>with</w:t>
      </w:r>
      <w:r w:rsidRPr="00F931BD">
        <w:rPr>
          <w:color w:val="000000"/>
          <w:sz w:val="22"/>
          <w:szCs w:val="22"/>
          <w:lang w:val="en"/>
        </w:rPr>
        <w:t xml:space="preserve"> BUD/FOR </w:t>
      </w:r>
      <w:r w:rsidRPr="00EC4F0B">
        <w:rPr>
          <w:color w:val="000000"/>
          <w:sz w:val="22"/>
          <w:szCs w:val="22"/>
          <w:lang w:val="en"/>
        </w:rPr>
        <w:t>(≥2 unit decrease from baseline).</w:t>
      </w:r>
      <w:r w:rsidRPr="00F931BD">
        <w:rPr>
          <w:color w:val="000000"/>
          <w:sz w:val="22"/>
          <w:szCs w:val="22"/>
          <w:lang w:val="en"/>
        </w:rPr>
        <w:t xml:space="preserve"> The proportion of responders during weeks 21</w:t>
      </w:r>
      <w:r>
        <w:rPr>
          <w:color w:val="000000"/>
          <w:sz w:val="22"/>
          <w:szCs w:val="22"/>
          <w:lang w:val="en"/>
        </w:rPr>
        <w:noBreakHyphen/>
      </w:r>
      <w:r w:rsidRPr="00F931BD">
        <w:rPr>
          <w:color w:val="000000"/>
          <w:sz w:val="22"/>
          <w:szCs w:val="22"/>
          <w:lang w:val="en"/>
        </w:rPr>
        <w:t xml:space="preserve">24 was significantly higher </w:t>
      </w:r>
      <w:r>
        <w:rPr>
          <w:color w:val="000000"/>
          <w:sz w:val="22"/>
          <w:szCs w:val="22"/>
          <w:lang w:val="en"/>
        </w:rPr>
        <w:t>(</w:t>
      </w:r>
      <w:r w:rsidRPr="00736FB2">
        <w:rPr>
          <w:sz w:val="22"/>
          <w:szCs w:val="22"/>
        </w:rPr>
        <w:t>p&lt;0.001</w:t>
      </w:r>
      <w:r>
        <w:rPr>
          <w:sz w:val="22"/>
          <w:szCs w:val="22"/>
        </w:rPr>
        <w:t xml:space="preserve">) </w:t>
      </w:r>
      <w:r w:rsidRPr="00F931BD">
        <w:rPr>
          <w:color w:val="000000"/>
          <w:sz w:val="22"/>
          <w:szCs w:val="22"/>
          <w:lang w:val="en"/>
        </w:rPr>
        <w:t xml:space="preserve">for patients treated with </w:t>
      </w:r>
      <w:proofErr w:type="spellStart"/>
      <w:r w:rsidRPr="00F931BD">
        <w:rPr>
          <w:color w:val="000000"/>
          <w:sz w:val="22"/>
          <w:szCs w:val="22"/>
          <w:lang w:val="en"/>
        </w:rPr>
        <w:t>Trelegy</w:t>
      </w:r>
      <w:proofErr w:type="spellEnd"/>
      <w:r w:rsidRPr="00F931BD">
        <w:rPr>
          <w:color w:val="000000"/>
          <w:sz w:val="22"/>
          <w:szCs w:val="22"/>
          <w:lang w:val="en"/>
        </w:rPr>
        <w:t xml:space="preserve"> </w:t>
      </w:r>
      <w:r>
        <w:rPr>
          <w:color w:val="000000"/>
          <w:sz w:val="22"/>
          <w:szCs w:val="22"/>
          <w:lang w:val="en"/>
        </w:rPr>
        <w:t xml:space="preserve">Ellipta </w:t>
      </w:r>
      <w:r w:rsidRPr="00F931BD">
        <w:rPr>
          <w:color w:val="000000"/>
          <w:sz w:val="22"/>
          <w:szCs w:val="22"/>
          <w:lang w:val="en"/>
        </w:rPr>
        <w:t xml:space="preserve">compared </w:t>
      </w:r>
      <w:r>
        <w:rPr>
          <w:color w:val="000000"/>
          <w:sz w:val="22"/>
          <w:szCs w:val="22"/>
          <w:lang w:val="en"/>
        </w:rPr>
        <w:t>with</w:t>
      </w:r>
      <w:r w:rsidRPr="00F931BD">
        <w:rPr>
          <w:color w:val="000000"/>
          <w:sz w:val="22"/>
          <w:szCs w:val="22"/>
          <w:lang w:val="en"/>
        </w:rPr>
        <w:t xml:space="preserve"> BUD/FOR (</w:t>
      </w:r>
      <w:r>
        <w:rPr>
          <w:color w:val="000000"/>
          <w:sz w:val="22"/>
          <w:szCs w:val="22"/>
          <w:lang w:val="en"/>
        </w:rPr>
        <w:t>47% and</w:t>
      </w:r>
      <w:r w:rsidRPr="00F931BD">
        <w:rPr>
          <w:color w:val="000000"/>
          <w:sz w:val="22"/>
          <w:szCs w:val="22"/>
          <w:lang w:val="en"/>
        </w:rPr>
        <w:t xml:space="preserve"> 37%</w:t>
      </w:r>
      <w:r>
        <w:rPr>
          <w:color w:val="000000"/>
          <w:sz w:val="22"/>
          <w:szCs w:val="22"/>
          <w:lang w:val="en"/>
        </w:rPr>
        <w:t xml:space="preserve"> respectively</w:t>
      </w:r>
      <w:r w:rsidRPr="00F931BD">
        <w:rPr>
          <w:color w:val="000000"/>
          <w:sz w:val="22"/>
          <w:szCs w:val="22"/>
          <w:lang w:val="en"/>
        </w:rPr>
        <w:t xml:space="preserve">; </w:t>
      </w:r>
      <w:r>
        <w:rPr>
          <w:color w:val="000000"/>
          <w:sz w:val="22"/>
          <w:szCs w:val="22"/>
          <w:lang w:val="en"/>
        </w:rPr>
        <w:t>OR</w:t>
      </w:r>
      <w:r w:rsidRPr="00F931BD">
        <w:rPr>
          <w:color w:val="000000"/>
          <w:sz w:val="22"/>
          <w:szCs w:val="22"/>
          <w:lang w:val="en"/>
        </w:rPr>
        <w:t xml:space="preserve"> 1.59; 95% CI: 1.30, 1.94</w:t>
      </w:r>
      <w:r w:rsidRPr="00736FB2">
        <w:rPr>
          <w:color w:val="000000"/>
          <w:sz w:val="22"/>
          <w:szCs w:val="22"/>
          <w:lang w:val="en"/>
        </w:rPr>
        <w:t>).</w:t>
      </w:r>
    </w:p>
    <w:p w14:paraId="1C513CA1" w14:textId="77777777" w:rsidR="0079593B" w:rsidRDefault="0079593B" w:rsidP="0079593B">
      <w:pPr>
        <w:keepNext/>
        <w:rPr>
          <w:i/>
          <w:szCs w:val="24"/>
        </w:rPr>
      </w:pPr>
    </w:p>
    <w:p w14:paraId="738FBC49" w14:textId="740D2A59" w:rsidR="0079593B" w:rsidRPr="004830C2" w:rsidRDefault="0079593B" w:rsidP="0079593B">
      <w:pPr>
        <w:keepNext/>
        <w:rPr>
          <w:szCs w:val="24"/>
        </w:rPr>
      </w:pPr>
      <w:r w:rsidRPr="004830C2">
        <w:rPr>
          <w:i/>
          <w:szCs w:val="24"/>
        </w:rPr>
        <w:t xml:space="preserve">Use of </w:t>
      </w:r>
      <w:r w:rsidR="003B2CFA">
        <w:rPr>
          <w:i/>
          <w:szCs w:val="24"/>
        </w:rPr>
        <w:t>r</w:t>
      </w:r>
      <w:r w:rsidRPr="004830C2">
        <w:rPr>
          <w:i/>
          <w:szCs w:val="24"/>
        </w:rPr>
        <w:t xml:space="preserve">escue </w:t>
      </w:r>
      <w:r w:rsidR="003B2CFA">
        <w:rPr>
          <w:i/>
          <w:szCs w:val="24"/>
        </w:rPr>
        <w:t>m</w:t>
      </w:r>
      <w:r w:rsidRPr="004830C2">
        <w:rPr>
          <w:i/>
          <w:szCs w:val="24"/>
        </w:rPr>
        <w:t>edication</w:t>
      </w:r>
    </w:p>
    <w:p w14:paraId="6C372784" w14:textId="5F80CA64" w:rsidR="0079593B" w:rsidRDefault="0079593B" w:rsidP="0079593B">
      <w:pPr>
        <w:keepNext/>
      </w:pPr>
      <w:r w:rsidRPr="00870CA6">
        <w:rPr>
          <w:szCs w:val="24"/>
        </w:rPr>
        <w:t xml:space="preserve">In FULFIL, </w:t>
      </w:r>
      <w:proofErr w:type="spellStart"/>
      <w:r w:rsidRPr="00870CA6">
        <w:rPr>
          <w:szCs w:val="24"/>
        </w:rPr>
        <w:t>Trelegy</w:t>
      </w:r>
      <w:proofErr w:type="spellEnd"/>
      <w:r w:rsidRPr="00870CA6">
        <w:rPr>
          <w:szCs w:val="24"/>
        </w:rPr>
        <w:t xml:space="preserve"> Ellipta </w:t>
      </w:r>
      <w:r>
        <w:rPr>
          <w:szCs w:val="24"/>
        </w:rPr>
        <w:t>significantly reduced</w:t>
      </w:r>
      <w:r w:rsidRPr="00870CA6">
        <w:rPr>
          <w:szCs w:val="24"/>
        </w:rPr>
        <w:t xml:space="preserve"> </w:t>
      </w:r>
      <w:r w:rsidRPr="00870CA6">
        <w:rPr>
          <w:color w:val="000000" w:themeColor="text1"/>
          <w:szCs w:val="24"/>
        </w:rPr>
        <w:t>(p&lt;0.001)</w:t>
      </w:r>
      <w:r w:rsidRPr="00870CA6">
        <w:rPr>
          <w:szCs w:val="24"/>
        </w:rPr>
        <w:t xml:space="preserve"> the use of rescu</w:t>
      </w:r>
      <w:r>
        <w:rPr>
          <w:szCs w:val="24"/>
        </w:rPr>
        <w:t>e medication between weeks 1</w:t>
      </w:r>
      <w:r>
        <w:rPr>
          <w:szCs w:val="24"/>
        </w:rPr>
        <w:noBreakHyphen/>
        <w:t>24</w:t>
      </w:r>
      <w:r w:rsidRPr="00870CA6">
        <w:rPr>
          <w:szCs w:val="24"/>
        </w:rPr>
        <w:t xml:space="preserve"> compared with BUD/FOR </w:t>
      </w:r>
      <w:bookmarkStart w:id="5" w:name="_Hlk519094941"/>
      <w:r w:rsidRPr="00870CA6">
        <w:rPr>
          <w:lang w:val="en-US"/>
        </w:rPr>
        <w:t>(</w:t>
      </w:r>
      <w:r w:rsidR="00C87216">
        <w:rPr>
          <w:lang w:val="en-US"/>
        </w:rPr>
        <w:t>treatment diffe</w:t>
      </w:r>
      <w:r w:rsidR="006E2A42">
        <w:rPr>
          <w:lang w:val="en-US"/>
        </w:rPr>
        <w:t xml:space="preserve">rence: </w:t>
      </w:r>
      <w:r>
        <w:noBreakHyphen/>
        <w:t>0.2</w:t>
      </w:r>
      <w:r w:rsidR="006E2A42">
        <w:t xml:space="preserve"> occa</w:t>
      </w:r>
      <w:r w:rsidR="00CF0CA9">
        <w:t>sions</w:t>
      </w:r>
      <w:r w:rsidR="00CF1BAF">
        <w:t xml:space="preserve"> per day</w:t>
      </w:r>
      <w:r>
        <w:t>;</w:t>
      </w:r>
      <w:r w:rsidRPr="00870CA6">
        <w:t xml:space="preserve"> 95% CI: </w:t>
      </w:r>
      <w:r>
        <w:noBreakHyphen/>
      </w:r>
      <w:r w:rsidRPr="00870CA6">
        <w:t xml:space="preserve">0.3, </w:t>
      </w:r>
      <w:r>
        <w:noBreakHyphen/>
        <w:t>0.1).</w:t>
      </w:r>
    </w:p>
    <w:bookmarkEnd w:id="5"/>
    <w:p w14:paraId="1AF3DB7B" w14:textId="77777777" w:rsidR="0079593B" w:rsidRDefault="0079593B" w:rsidP="0079593B">
      <w:pPr>
        <w:keepNext/>
      </w:pPr>
    </w:p>
    <w:p w14:paraId="1837C026" w14:textId="39D74492" w:rsidR="0079593B" w:rsidRPr="00F372B9" w:rsidRDefault="0079593B" w:rsidP="0079593B">
      <w:pPr>
        <w:keepNext/>
      </w:pPr>
      <w:r>
        <w:rPr>
          <w:color w:val="000000" w:themeColor="text1"/>
          <w:szCs w:val="24"/>
        </w:rPr>
        <w:t xml:space="preserve">In IMPACT, </w:t>
      </w:r>
      <w:proofErr w:type="spellStart"/>
      <w:r w:rsidRPr="00870CA6">
        <w:t>Trelegy</w:t>
      </w:r>
      <w:proofErr w:type="spellEnd"/>
      <w:r w:rsidRPr="00870CA6">
        <w:t xml:space="preserve"> Ellipta </w:t>
      </w:r>
      <w:r w:rsidRPr="00870CA6">
        <w:rPr>
          <w:color w:val="000000" w:themeColor="text1"/>
          <w:szCs w:val="24"/>
        </w:rPr>
        <w:t>significant</w:t>
      </w:r>
      <w:r>
        <w:rPr>
          <w:color w:val="000000" w:themeColor="text1"/>
          <w:szCs w:val="24"/>
        </w:rPr>
        <w:t>ly</w:t>
      </w:r>
      <w:r w:rsidRPr="00870CA6">
        <w:rPr>
          <w:color w:val="000000" w:themeColor="text1"/>
          <w:szCs w:val="24"/>
        </w:rPr>
        <w:t xml:space="preserve"> reduc</w:t>
      </w:r>
      <w:r>
        <w:rPr>
          <w:color w:val="000000" w:themeColor="text1"/>
          <w:szCs w:val="24"/>
        </w:rPr>
        <w:t>ed</w:t>
      </w:r>
      <w:r w:rsidRPr="00870CA6">
        <w:rPr>
          <w:color w:val="000000" w:themeColor="text1"/>
          <w:szCs w:val="24"/>
        </w:rPr>
        <w:t xml:space="preserve"> (p&lt;0.001)</w:t>
      </w:r>
      <w:r w:rsidRPr="00870CA6">
        <w:rPr>
          <w:color w:val="000000" w:themeColor="text1"/>
          <w:lang w:val="en-US"/>
        </w:rPr>
        <w:t xml:space="preserve"> </w:t>
      </w:r>
      <w:r>
        <w:rPr>
          <w:color w:val="000000" w:themeColor="text1"/>
          <w:szCs w:val="24"/>
        </w:rPr>
        <w:t>the use of</w:t>
      </w:r>
      <w:r w:rsidRPr="00870CA6">
        <w:rPr>
          <w:color w:val="000000" w:themeColor="text1"/>
          <w:szCs w:val="24"/>
        </w:rPr>
        <w:t xml:space="preserve"> rescue medication </w:t>
      </w:r>
      <w:r w:rsidR="00CF1BAF">
        <w:rPr>
          <w:color w:val="000000" w:themeColor="text1"/>
          <w:szCs w:val="24"/>
        </w:rPr>
        <w:t xml:space="preserve">(occasions per day) </w:t>
      </w:r>
      <w:r>
        <w:rPr>
          <w:color w:val="000000" w:themeColor="text1"/>
          <w:szCs w:val="24"/>
        </w:rPr>
        <w:t>at each 4</w:t>
      </w:r>
      <w:r>
        <w:rPr>
          <w:color w:val="000000" w:themeColor="text1"/>
          <w:szCs w:val="24"/>
        </w:rPr>
        <w:noBreakHyphen/>
        <w:t xml:space="preserve">week </w:t>
      </w:r>
      <w:proofErr w:type="gramStart"/>
      <w:r>
        <w:rPr>
          <w:color w:val="000000" w:themeColor="text1"/>
          <w:szCs w:val="24"/>
        </w:rPr>
        <w:t>time period</w:t>
      </w:r>
      <w:proofErr w:type="gramEnd"/>
      <w:r w:rsidRPr="001A0F2F">
        <w:rPr>
          <w:color w:val="000000" w:themeColor="text1"/>
          <w:szCs w:val="24"/>
        </w:rPr>
        <w:t xml:space="preserve"> </w:t>
      </w:r>
      <w:r>
        <w:rPr>
          <w:color w:val="000000" w:themeColor="text1"/>
          <w:szCs w:val="24"/>
        </w:rPr>
        <w:t>compared with FF/VI and UMEC/VI. At weeks 49</w:t>
      </w:r>
      <w:r>
        <w:rPr>
          <w:color w:val="000000" w:themeColor="text1"/>
          <w:szCs w:val="24"/>
        </w:rPr>
        <w:noBreakHyphen/>
        <w:t>52</w:t>
      </w:r>
      <w:r w:rsidRPr="00870CA6">
        <w:rPr>
          <w:color w:val="000000" w:themeColor="text1"/>
          <w:szCs w:val="24"/>
        </w:rPr>
        <w:t xml:space="preserve">, </w:t>
      </w:r>
      <w:r w:rsidR="003224FC">
        <w:rPr>
          <w:color w:val="000000" w:themeColor="text1"/>
          <w:szCs w:val="24"/>
        </w:rPr>
        <w:t xml:space="preserve">the treatment </w:t>
      </w:r>
      <w:r w:rsidR="003224FC">
        <w:rPr>
          <w:color w:val="000000" w:themeColor="text1"/>
          <w:szCs w:val="24"/>
        </w:rPr>
        <w:lastRenderedPageBreak/>
        <w:t>difference</w:t>
      </w:r>
      <w:r>
        <w:rPr>
          <w:color w:val="000000" w:themeColor="text1"/>
          <w:szCs w:val="24"/>
        </w:rPr>
        <w:t xml:space="preserve"> was </w:t>
      </w:r>
      <w:r>
        <w:rPr>
          <w:color w:val="000000" w:themeColor="text1"/>
          <w:lang w:val="en-US"/>
        </w:rPr>
        <w:noBreakHyphen/>
        <w:t xml:space="preserve">0.28 (95% CI: </w:t>
      </w:r>
      <w:r>
        <w:rPr>
          <w:color w:val="000000" w:themeColor="text1"/>
          <w:lang w:val="en-US"/>
        </w:rPr>
        <w:noBreakHyphen/>
        <w:t xml:space="preserve">0.37, </w:t>
      </w:r>
      <w:r>
        <w:rPr>
          <w:color w:val="000000" w:themeColor="text1"/>
          <w:lang w:val="en-US"/>
        </w:rPr>
        <w:noBreakHyphen/>
        <w:t>0.19)</w:t>
      </w:r>
      <w:r w:rsidRPr="00870CA6">
        <w:rPr>
          <w:color w:val="000000" w:themeColor="text1"/>
          <w:lang w:val="en-US"/>
        </w:rPr>
        <w:t xml:space="preserve"> </w:t>
      </w:r>
      <w:r w:rsidRPr="00870CA6">
        <w:rPr>
          <w:color w:val="000000" w:themeColor="text1"/>
          <w:szCs w:val="24"/>
        </w:rPr>
        <w:t xml:space="preserve">when </w:t>
      </w:r>
      <w:r w:rsidRPr="00870CA6">
        <w:rPr>
          <w:color w:val="000000" w:themeColor="text1"/>
          <w:lang w:val="en-US"/>
        </w:rPr>
        <w:t>compared with FF/VI and</w:t>
      </w:r>
      <w:r>
        <w:rPr>
          <w:color w:val="000000" w:themeColor="text1"/>
          <w:lang w:val="en-US"/>
        </w:rPr>
        <w:t xml:space="preserve"> </w:t>
      </w:r>
      <w:r>
        <w:rPr>
          <w:color w:val="000000" w:themeColor="text1"/>
          <w:lang w:val="en-US"/>
        </w:rPr>
        <w:noBreakHyphen/>
        <w:t xml:space="preserve">0.30 (95% CI: </w:t>
      </w:r>
      <w:r>
        <w:rPr>
          <w:color w:val="000000" w:themeColor="text1"/>
          <w:lang w:val="en-US"/>
        </w:rPr>
        <w:noBreakHyphen/>
        <w:t xml:space="preserve">0.41, </w:t>
      </w:r>
      <w:r>
        <w:rPr>
          <w:color w:val="000000" w:themeColor="text1"/>
          <w:lang w:val="en-US"/>
        </w:rPr>
        <w:noBreakHyphen/>
        <w:t>0.19)</w:t>
      </w:r>
      <w:r w:rsidRPr="0093317F">
        <w:rPr>
          <w:color w:val="000000" w:themeColor="text1"/>
          <w:lang w:val="en-US"/>
        </w:rPr>
        <w:t xml:space="preserve"> </w:t>
      </w:r>
      <w:r>
        <w:rPr>
          <w:color w:val="000000" w:themeColor="text1"/>
          <w:lang w:val="en-US"/>
        </w:rPr>
        <w:t xml:space="preserve">with </w:t>
      </w:r>
      <w:r w:rsidRPr="00870CA6">
        <w:rPr>
          <w:color w:val="000000" w:themeColor="text1"/>
          <w:lang w:val="en-US"/>
        </w:rPr>
        <w:t>UMEC/VI</w:t>
      </w:r>
      <w:r>
        <w:rPr>
          <w:color w:val="000000" w:themeColor="text1"/>
          <w:lang w:val="en-US"/>
        </w:rPr>
        <w:t>.</w:t>
      </w:r>
    </w:p>
    <w:p w14:paraId="2DD329B4" w14:textId="77777777" w:rsidR="0079593B" w:rsidRDefault="0079593B" w:rsidP="0079593B">
      <w:pPr>
        <w:keepNext/>
        <w:rPr>
          <w:i/>
          <w:szCs w:val="24"/>
        </w:rPr>
      </w:pPr>
    </w:p>
    <w:p w14:paraId="18F3A533" w14:textId="1C6436BE" w:rsidR="0079593B" w:rsidRDefault="0079593B" w:rsidP="0079593B">
      <w:pPr>
        <w:keepNext/>
        <w:keepLines/>
        <w:rPr>
          <w:i/>
          <w:szCs w:val="24"/>
        </w:rPr>
      </w:pPr>
      <w:r>
        <w:rPr>
          <w:i/>
          <w:szCs w:val="24"/>
        </w:rPr>
        <w:t>Nightt</w:t>
      </w:r>
      <w:r w:rsidR="00A21755">
        <w:rPr>
          <w:i/>
          <w:szCs w:val="24"/>
        </w:rPr>
        <w:t>ime awakenings</w:t>
      </w:r>
    </w:p>
    <w:p w14:paraId="561561F4" w14:textId="09FD2D86" w:rsidR="0079593B" w:rsidRDefault="0079593B" w:rsidP="0079593B">
      <w:pPr>
        <w:autoSpaceDE w:val="0"/>
        <w:autoSpaceDN w:val="0"/>
        <w:adjustRightInd w:val="0"/>
        <w:rPr>
          <w:szCs w:val="22"/>
        </w:rPr>
      </w:pPr>
      <w:r>
        <w:t xml:space="preserve">In IMPACT, </w:t>
      </w:r>
      <w:proofErr w:type="spellStart"/>
      <w:r>
        <w:t>Trelegy</w:t>
      </w:r>
      <w:proofErr w:type="spellEnd"/>
      <w:r>
        <w:t xml:space="preserve"> Ellipta statistically significantly reduced the mean number of ni</w:t>
      </w:r>
      <w:r w:rsidR="00CF1BAF">
        <w:t xml:space="preserve">ghttime awakenings due to COPD </w:t>
      </w:r>
      <w:r>
        <w:t>compared with FF/VI (</w:t>
      </w:r>
      <w:r>
        <w:rPr>
          <w:lang w:val="en-US"/>
        </w:rPr>
        <w:noBreakHyphen/>
        <w:t xml:space="preserve">0.05; 95% CI: </w:t>
      </w:r>
      <w:r>
        <w:rPr>
          <w:lang w:val="en-US"/>
        </w:rPr>
        <w:noBreakHyphen/>
        <w:t xml:space="preserve">0.08, </w:t>
      </w:r>
      <w:r>
        <w:rPr>
          <w:lang w:val="en-US"/>
        </w:rPr>
        <w:noBreakHyphen/>
        <w:t>0.01; p=0.005)</w:t>
      </w:r>
      <w:r>
        <w:rPr>
          <w:rFonts w:ascii="Arial Narrow" w:hAnsi="Arial Narrow"/>
          <w:sz w:val="20"/>
          <w:lang w:val="en-US"/>
        </w:rPr>
        <w:t xml:space="preserve"> </w:t>
      </w:r>
      <w:r>
        <w:t>and with UMEC/VI (</w:t>
      </w:r>
      <w:r>
        <w:rPr>
          <w:lang w:val="en-US"/>
        </w:rPr>
        <w:noBreakHyphen/>
        <w:t xml:space="preserve">0.10; 95% CI: </w:t>
      </w:r>
      <w:r>
        <w:rPr>
          <w:lang w:val="en-US"/>
        </w:rPr>
        <w:noBreakHyphen/>
        <w:t xml:space="preserve">0.14, </w:t>
      </w:r>
      <w:r>
        <w:rPr>
          <w:lang w:val="en-US"/>
        </w:rPr>
        <w:noBreakHyphen/>
        <w:t>0.05; p&lt;0.001)</w:t>
      </w:r>
      <w:r>
        <w:rPr>
          <w:rFonts w:ascii="Arial Narrow" w:hAnsi="Arial Narrow"/>
          <w:sz w:val="20"/>
          <w:lang w:val="en-US"/>
        </w:rPr>
        <w:t xml:space="preserve"> </w:t>
      </w:r>
      <w:r>
        <w:t>at weeks 49 to 52. Significant reductions</w:t>
      </w:r>
      <w:r>
        <w:rPr>
          <w:color w:val="000000"/>
        </w:rPr>
        <w:t xml:space="preserve"> </w:t>
      </w:r>
      <w:r>
        <w:t xml:space="preserve">were observed over all other </w:t>
      </w:r>
      <w:r w:rsidRPr="00BD3306">
        <w:rPr>
          <w:szCs w:val="22"/>
        </w:rPr>
        <w:t>timepoints for UMEC/VI (</w:t>
      </w:r>
      <w:r w:rsidRPr="00BD3306">
        <w:rPr>
          <w:iCs/>
          <w:color w:val="000000"/>
          <w:szCs w:val="22"/>
        </w:rPr>
        <w:t>p&lt;0.001)</w:t>
      </w:r>
      <w:r w:rsidRPr="00BD3306">
        <w:rPr>
          <w:i/>
          <w:iCs/>
          <w:color w:val="000000"/>
          <w:szCs w:val="22"/>
        </w:rPr>
        <w:t xml:space="preserve"> </w:t>
      </w:r>
      <w:r w:rsidRPr="00BD3306">
        <w:rPr>
          <w:szCs w:val="22"/>
        </w:rPr>
        <w:t xml:space="preserve">and for </w:t>
      </w:r>
      <w:proofErr w:type="gramStart"/>
      <w:r w:rsidRPr="00BD3306">
        <w:rPr>
          <w:szCs w:val="22"/>
        </w:rPr>
        <w:t>the all</w:t>
      </w:r>
      <w:proofErr w:type="gramEnd"/>
      <w:r w:rsidRPr="00BD3306">
        <w:rPr>
          <w:szCs w:val="22"/>
        </w:rPr>
        <w:t xml:space="preserve"> but two of the of timepoints for FF/VI</w:t>
      </w:r>
      <w:r w:rsidRPr="00BD3306">
        <w:rPr>
          <w:color w:val="000000"/>
          <w:szCs w:val="22"/>
        </w:rPr>
        <w:t xml:space="preserve"> (</w:t>
      </w:r>
      <w:r w:rsidRPr="00BD3306">
        <w:rPr>
          <w:rFonts w:eastAsia="TimesNewRoman"/>
          <w:szCs w:val="22"/>
        </w:rPr>
        <w:t>p≤0.021</w:t>
      </w:r>
      <w:r w:rsidRPr="00BD3306">
        <w:rPr>
          <w:color w:val="000000"/>
          <w:szCs w:val="22"/>
        </w:rPr>
        <w:t>)</w:t>
      </w:r>
      <w:r w:rsidRPr="00BD3306">
        <w:rPr>
          <w:szCs w:val="22"/>
        </w:rPr>
        <w:t>.</w:t>
      </w:r>
    </w:p>
    <w:p w14:paraId="0D5BB1F9" w14:textId="77777777" w:rsidR="0079593B" w:rsidRDefault="0079593B" w:rsidP="0079593B">
      <w:pPr>
        <w:autoSpaceDE w:val="0"/>
        <w:autoSpaceDN w:val="0"/>
        <w:adjustRightInd w:val="0"/>
        <w:rPr>
          <w:szCs w:val="22"/>
        </w:rPr>
      </w:pPr>
    </w:p>
    <w:p w14:paraId="5CCF6770" w14:textId="77777777" w:rsidR="00812D16" w:rsidRPr="00DF7B85" w:rsidRDefault="00812D16" w:rsidP="0079593B">
      <w:pPr>
        <w:keepNext/>
        <w:suppressLineNumbers/>
        <w:spacing w:line="240" w:lineRule="auto"/>
        <w:jc w:val="both"/>
        <w:rPr>
          <w:bCs/>
          <w:iCs/>
          <w:szCs w:val="22"/>
        </w:rPr>
      </w:pPr>
      <w:r w:rsidRPr="00DF7B85">
        <w:rPr>
          <w:bCs/>
          <w:iCs/>
          <w:szCs w:val="22"/>
          <w:u w:val="single"/>
        </w:rPr>
        <w:t>Paediatric population</w:t>
      </w:r>
    </w:p>
    <w:p w14:paraId="60F5500C" w14:textId="77777777" w:rsidR="003B2CFA" w:rsidRDefault="003B2CFA" w:rsidP="0079593B">
      <w:pPr>
        <w:keepNext/>
        <w:rPr>
          <w:szCs w:val="22"/>
        </w:rPr>
      </w:pPr>
    </w:p>
    <w:p w14:paraId="1BC02608" w14:textId="3C42925A" w:rsidR="00A11FAA" w:rsidRPr="00DF7B85" w:rsidRDefault="009A0705" w:rsidP="0079593B">
      <w:pPr>
        <w:keepNext/>
        <w:rPr>
          <w:szCs w:val="22"/>
        </w:rPr>
      </w:pPr>
      <w:r w:rsidRPr="00DF7B85">
        <w:rPr>
          <w:szCs w:val="22"/>
        </w:rPr>
        <w:t xml:space="preserve">The European Medicines Agency has waived the obligation to submit the results of studies with </w:t>
      </w:r>
      <w:proofErr w:type="spellStart"/>
      <w:r w:rsidR="005041AE" w:rsidRPr="00DF7B85">
        <w:rPr>
          <w:szCs w:val="22"/>
        </w:rPr>
        <w:t>Trelegy</w:t>
      </w:r>
      <w:proofErr w:type="spellEnd"/>
      <w:r w:rsidRPr="00DF7B85">
        <w:rPr>
          <w:szCs w:val="22"/>
        </w:rPr>
        <w:t xml:space="preserve"> </w:t>
      </w:r>
      <w:r w:rsidR="00D120A0" w:rsidRPr="00DF7B85">
        <w:rPr>
          <w:szCs w:val="22"/>
        </w:rPr>
        <w:t xml:space="preserve">Ellipta </w:t>
      </w:r>
      <w:r w:rsidRPr="00DF7B85">
        <w:rPr>
          <w:szCs w:val="22"/>
        </w:rPr>
        <w:t>in all subsets of the paediatric population in COPD (see section 4.2 for information on paediatric use).</w:t>
      </w:r>
      <w:r w:rsidR="002F3F93" w:rsidRPr="00DF7B85">
        <w:rPr>
          <w:szCs w:val="22"/>
        </w:rPr>
        <w:t xml:space="preserve"> </w:t>
      </w:r>
    </w:p>
    <w:p w14:paraId="357FBB6D" w14:textId="77777777" w:rsidR="00A11FAA" w:rsidRPr="00DF7B85" w:rsidRDefault="00A11FAA" w:rsidP="00A11FAA">
      <w:pPr>
        <w:rPr>
          <w:szCs w:val="22"/>
        </w:rPr>
      </w:pPr>
    </w:p>
    <w:p w14:paraId="0046191F" w14:textId="77777777" w:rsidR="00812D16" w:rsidRPr="00DF7B85" w:rsidRDefault="00812D16" w:rsidP="00096B60">
      <w:pPr>
        <w:spacing w:line="240" w:lineRule="auto"/>
        <w:rPr>
          <w:b/>
          <w:szCs w:val="22"/>
        </w:rPr>
      </w:pPr>
      <w:r w:rsidRPr="00DF7B85">
        <w:rPr>
          <w:b/>
          <w:szCs w:val="22"/>
        </w:rPr>
        <w:t>5.2</w:t>
      </w:r>
      <w:r w:rsidRPr="00DF7B85">
        <w:rPr>
          <w:b/>
          <w:szCs w:val="22"/>
        </w:rPr>
        <w:tab/>
        <w:t>Pharmacokinetic properties</w:t>
      </w:r>
    </w:p>
    <w:p w14:paraId="1C3E698B" w14:textId="77777777" w:rsidR="00096B60" w:rsidRPr="00DF7B85" w:rsidRDefault="00096B60" w:rsidP="008E39C6">
      <w:pPr>
        <w:rPr>
          <w:szCs w:val="22"/>
        </w:rPr>
      </w:pPr>
    </w:p>
    <w:p w14:paraId="2163C494" w14:textId="77777777" w:rsidR="006F4DF5" w:rsidRPr="00DF7B85" w:rsidRDefault="006F4DF5" w:rsidP="008E39C6">
      <w:pPr>
        <w:rPr>
          <w:szCs w:val="22"/>
        </w:rPr>
      </w:pPr>
      <w:r w:rsidRPr="00DF7B85">
        <w:rPr>
          <w:szCs w:val="22"/>
        </w:rPr>
        <w:t xml:space="preserve">When fluticasone furoate, </w:t>
      </w:r>
      <w:r w:rsidRPr="00DF7B85">
        <w:rPr>
          <w:snapToGrid w:val="0"/>
          <w:szCs w:val="22"/>
        </w:rPr>
        <w:t>umeclidinium and vilanterol</w:t>
      </w:r>
      <w:r w:rsidRPr="00DF7B85">
        <w:rPr>
          <w:szCs w:val="22"/>
        </w:rPr>
        <w:t xml:space="preserve"> were administered in combination by the inhaled route from a single inhaler</w:t>
      </w:r>
      <w:r w:rsidR="00230C39" w:rsidRPr="00DF7B85">
        <w:rPr>
          <w:szCs w:val="22"/>
        </w:rPr>
        <w:t xml:space="preserve"> in healthy subjects</w:t>
      </w:r>
      <w:r w:rsidRPr="00DF7B85">
        <w:rPr>
          <w:szCs w:val="22"/>
        </w:rPr>
        <w:t xml:space="preserve">, the pharmacokinetics of each component </w:t>
      </w:r>
      <w:r w:rsidR="00230C39" w:rsidRPr="00DF7B85">
        <w:rPr>
          <w:szCs w:val="22"/>
        </w:rPr>
        <w:t xml:space="preserve">were </w:t>
      </w:r>
      <w:proofErr w:type="gramStart"/>
      <w:r w:rsidRPr="00DF7B85">
        <w:rPr>
          <w:szCs w:val="22"/>
        </w:rPr>
        <w:t>similar to</w:t>
      </w:r>
      <w:proofErr w:type="gramEnd"/>
      <w:r w:rsidRPr="00DF7B85">
        <w:rPr>
          <w:szCs w:val="22"/>
        </w:rPr>
        <w:t xml:space="preserve"> those observed when each active substance was administered either as fluticasone furoate/vilanterol combination or </w:t>
      </w:r>
      <w:r w:rsidR="003D48F5">
        <w:rPr>
          <w:szCs w:val="22"/>
        </w:rPr>
        <w:t xml:space="preserve">as an </w:t>
      </w:r>
      <w:r w:rsidRPr="00DF7B85">
        <w:rPr>
          <w:szCs w:val="22"/>
        </w:rPr>
        <w:t>umeclidinium/vilanterol combination</w:t>
      </w:r>
      <w:r w:rsidR="003D48F5">
        <w:rPr>
          <w:szCs w:val="22"/>
        </w:rPr>
        <w:t xml:space="preserve"> or umeclidinium monotherapy</w:t>
      </w:r>
      <w:r w:rsidR="00230C39" w:rsidRPr="00DF7B85">
        <w:rPr>
          <w:szCs w:val="22"/>
        </w:rPr>
        <w:t>.</w:t>
      </w:r>
    </w:p>
    <w:p w14:paraId="0B7923C8" w14:textId="77777777" w:rsidR="00230C39" w:rsidRPr="00DF7B85" w:rsidRDefault="00230C39" w:rsidP="008E39C6">
      <w:pPr>
        <w:rPr>
          <w:szCs w:val="22"/>
        </w:rPr>
      </w:pPr>
    </w:p>
    <w:p w14:paraId="415E641B" w14:textId="39546BFD" w:rsidR="00230C39" w:rsidRPr="001431C3" w:rsidRDefault="00230C39" w:rsidP="00230C39">
      <w:pPr>
        <w:rPr>
          <w:szCs w:val="22"/>
          <w:lang w:eastAsia="ja-JP"/>
        </w:rPr>
      </w:pPr>
      <w:r w:rsidRPr="00DF7B85">
        <w:rPr>
          <w:szCs w:val="22"/>
        </w:rPr>
        <w:t xml:space="preserve">Population PK analyses for </w:t>
      </w:r>
      <w:r w:rsidRPr="00DF7B85">
        <w:rPr>
          <w:szCs w:val="22"/>
          <w:lang w:eastAsia="ja-JP"/>
        </w:rPr>
        <w:t xml:space="preserve">FF/UMEC/VI </w:t>
      </w:r>
      <w:r w:rsidRPr="00DF7B85">
        <w:rPr>
          <w:szCs w:val="22"/>
        </w:rPr>
        <w:t xml:space="preserve">were conducted </w:t>
      </w:r>
      <w:r w:rsidR="00DF07B9">
        <w:rPr>
          <w:szCs w:val="22"/>
        </w:rPr>
        <w:t xml:space="preserve">using </w:t>
      </w:r>
      <w:r w:rsidR="00850F4E">
        <w:rPr>
          <w:szCs w:val="22"/>
        </w:rPr>
        <w:t xml:space="preserve">a </w:t>
      </w:r>
      <w:r w:rsidR="00CF1BAF">
        <w:rPr>
          <w:szCs w:val="22"/>
        </w:rPr>
        <w:t xml:space="preserve">combined PK </w:t>
      </w:r>
      <w:r w:rsidR="00A21755">
        <w:rPr>
          <w:szCs w:val="22"/>
        </w:rPr>
        <w:t>dataset from three</w:t>
      </w:r>
      <w:r w:rsidR="00DF07B9">
        <w:rPr>
          <w:szCs w:val="22"/>
        </w:rPr>
        <w:t xml:space="preserve"> phase III studies</w:t>
      </w:r>
      <w:r w:rsidRPr="00DF7B85">
        <w:rPr>
          <w:szCs w:val="22"/>
        </w:rPr>
        <w:t xml:space="preserve"> </w:t>
      </w:r>
      <w:r w:rsidR="00DF07B9">
        <w:rPr>
          <w:szCs w:val="22"/>
        </w:rPr>
        <w:t>in</w:t>
      </w:r>
      <w:r w:rsidR="006A6778">
        <w:rPr>
          <w:szCs w:val="22"/>
        </w:rPr>
        <w:t xml:space="preserve"> </w:t>
      </w:r>
      <w:r w:rsidR="005E2AD2">
        <w:rPr>
          <w:szCs w:val="22"/>
        </w:rPr>
        <w:t>821</w:t>
      </w:r>
      <w:r w:rsidR="005E2AD2" w:rsidRPr="001908A9">
        <w:rPr>
          <w:szCs w:val="22"/>
        </w:rPr>
        <w:t xml:space="preserve"> </w:t>
      </w:r>
      <w:r w:rsidR="001908A9" w:rsidRPr="00DF7B85">
        <w:rPr>
          <w:szCs w:val="22"/>
        </w:rPr>
        <w:t>COPD</w:t>
      </w:r>
      <w:r w:rsidRPr="00DF7B85">
        <w:rPr>
          <w:szCs w:val="22"/>
        </w:rPr>
        <w:t xml:space="preserve"> subjects. </w:t>
      </w:r>
      <w:r w:rsidRPr="00DF7B85">
        <w:rPr>
          <w:szCs w:val="22"/>
          <w:lang w:eastAsia="ja-JP"/>
        </w:rPr>
        <w:t>Systemic drug levels (steady state C</w:t>
      </w:r>
      <w:r w:rsidRPr="00DF7B85">
        <w:rPr>
          <w:szCs w:val="22"/>
          <w:vertAlign w:val="subscript"/>
          <w:lang w:eastAsia="ja-JP"/>
        </w:rPr>
        <w:t>max</w:t>
      </w:r>
      <w:r w:rsidRPr="00DF7B85">
        <w:rPr>
          <w:szCs w:val="22"/>
          <w:lang w:eastAsia="ja-JP"/>
        </w:rPr>
        <w:t xml:space="preserve"> and AUC) of FF, UMEC and VI following FF/UMEC/VI in one inhaler (triple combination) were within the range of those observed following </w:t>
      </w:r>
      <w:r w:rsidR="007A58E4">
        <w:rPr>
          <w:szCs w:val="22"/>
          <w:lang w:eastAsia="ja-JP"/>
        </w:rPr>
        <w:t>FF/VI + UMEC as two inhalers,</w:t>
      </w:r>
      <w:r w:rsidR="007A58E4" w:rsidRPr="00DF7B85">
        <w:rPr>
          <w:szCs w:val="22"/>
          <w:lang w:eastAsia="ja-JP"/>
        </w:rPr>
        <w:t xml:space="preserve"> </w:t>
      </w:r>
      <w:r w:rsidRPr="00DF7B85">
        <w:rPr>
          <w:szCs w:val="22"/>
          <w:lang w:eastAsia="ja-JP"/>
        </w:rPr>
        <w:t>dual combinations (FF/VI and UMEC/VI)</w:t>
      </w:r>
      <w:r w:rsidR="000771D9">
        <w:rPr>
          <w:szCs w:val="22"/>
          <w:lang w:eastAsia="ja-JP"/>
        </w:rPr>
        <w:t>,</w:t>
      </w:r>
      <w:r w:rsidRPr="00DF7B85">
        <w:rPr>
          <w:szCs w:val="22"/>
          <w:lang w:eastAsia="ja-JP"/>
        </w:rPr>
        <w:t xml:space="preserve"> as well as individual single inhalers (FF, UMEC and VI</w:t>
      </w:r>
      <w:r w:rsidRPr="001431C3">
        <w:rPr>
          <w:szCs w:val="22"/>
          <w:lang w:eastAsia="ja-JP"/>
        </w:rPr>
        <w:t>).</w:t>
      </w:r>
      <w:r w:rsidR="006609A8" w:rsidRPr="001431C3">
        <w:t xml:space="preserve"> </w:t>
      </w:r>
      <w:r w:rsidR="00D72EC1" w:rsidRPr="001431C3">
        <w:rPr>
          <w:iCs/>
          <w:lang w:val="en-US"/>
        </w:rPr>
        <w:t>Covariate analysis showed higher FF apparent clearance (42%) when comparing FF/VI to FF/UMEC/VI; however, this is not considered clinically relevant.</w:t>
      </w:r>
    </w:p>
    <w:p w14:paraId="5D333F57" w14:textId="77777777" w:rsidR="002E435B" w:rsidRPr="00DF7B85" w:rsidRDefault="002E435B" w:rsidP="00812D16">
      <w:pPr>
        <w:numPr>
          <w:ilvl w:val="12"/>
          <w:numId w:val="0"/>
        </w:numPr>
        <w:suppressLineNumbers/>
        <w:ind w:right="-2"/>
        <w:rPr>
          <w:szCs w:val="22"/>
        </w:rPr>
      </w:pPr>
    </w:p>
    <w:p w14:paraId="1211DD27" w14:textId="77777777" w:rsidR="00812D16" w:rsidRPr="00DF7B85" w:rsidRDefault="00812D16" w:rsidP="00096B60">
      <w:pPr>
        <w:keepNext/>
        <w:numPr>
          <w:ilvl w:val="12"/>
          <w:numId w:val="0"/>
        </w:numPr>
        <w:suppressLineNumbers/>
        <w:spacing w:line="240" w:lineRule="auto"/>
        <w:ind w:right="-2"/>
        <w:rPr>
          <w:iCs/>
          <w:szCs w:val="22"/>
          <w:u w:val="single"/>
        </w:rPr>
      </w:pPr>
      <w:r w:rsidRPr="00DF7B85">
        <w:rPr>
          <w:iCs/>
          <w:szCs w:val="22"/>
          <w:u w:val="single"/>
        </w:rPr>
        <w:t>Absorption</w:t>
      </w:r>
    </w:p>
    <w:p w14:paraId="525DCDE6" w14:textId="77777777" w:rsidR="00096B60" w:rsidRPr="00DF7B85" w:rsidRDefault="00096B60" w:rsidP="00096B60">
      <w:pPr>
        <w:keepNext/>
        <w:spacing w:line="240" w:lineRule="auto"/>
        <w:rPr>
          <w:i/>
          <w:snapToGrid w:val="0"/>
          <w:szCs w:val="22"/>
        </w:rPr>
      </w:pPr>
    </w:p>
    <w:p w14:paraId="73B0DB40" w14:textId="77777777" w:rsidR="00FA2B45" w:rsidRPr="00DF7B85" w:rsidRDefault="00FA2B45" w:rsidP="00096B60">
      <w:pPr>
        <w:keepNext/>
        <w:spacing w:line="240" w:lineRule="auto"/>
        <w:rPr>
          <w:i/>
          <w:snapToGrid w:val="0"/>
          <w:szCs w:val="22"/>
        </w:rPr>
      </w:pPr>
      <w:r w:rsidRPr="00DF7B85">
        <w:rPr>
          <w:i/>
          <w:snapToGrid w:val="0"/>
          <w:szCs w:val="22"/>
        </w:rPr>
        <w:t>Fluticasone furoate</w:t>
      </w:r>
    </w:p>
    <w:p w14:paraId="62D81943" w14:textId="04A90F6C" w:rsidR="006F4DF5" w:rsidRPr="00DF7B85" w:rsidRDefault="006F4DF5" w:rsidP="006F4DF5">
      <w:pPr>
        <w:rPr>
          <w:szCs w:val="22"/>
        </w:rPr>
      </w:pPr>
      <w:r w:rsidRPr="00DF7B85">
        <w:rPr>
          <w:szCs w:val="22"/>
        </w:rPr>
        <w:t>Following inhaled administration of fluticasone furoate/umeclidinium/vilanterol in healthy subjects, fluticasone furoate C</w:t>
      </w:r>
      <w:r w:rsidRPr="00DF7B85">
        <w:rPr>
          <w:szCs w:val="22"/>
          <w:vertAlign w:val="subscript"/>
        </w:rPr>
        <w:t>max</w:t>
      </w:r>
      <w:r w:rsidR="007319A8" w:rsidRPr="00DF7B85">
        <w:rPr>
          <w:szCs w:val="22"/>
        </w:rPr>
        <w:t xml:space="preserve"> occurred at 15 minut</w:t>
      </w:r>
      <w:r w:rsidR="006D439A">
        <w:rPr>
          <w:szCs w:val="22"/>
        </w:rPr>
        <w:t>es.</w:t>
      </w:r>
      <w:r w:rsidRPr="00DF7B85">
        <w:rPr>
          <w:szCs w:val="22"/>
        </w:rPr>
        <w:t xml:space="preserve"> The absolute bioavailability of fluticasone furoate when administrated as fluticasone furoate/vilanterol by inhalation was 15.2%, primarily due to absorption of the inhaled portion of the dose delivered to the lung, with negligible contribution from oral absorption. </w:t>
      </w:r>
      <w:r w:rsidR="007319A8" w:rsidRPr="00DF7B85">
        <w:rPr>
          <w:rFonts w:eastAsia="MS Mincho"/>
          <w:szCs w:val="22"/>
        </w:rPr>
        <w:t xml:space="preserve">Following repeat dosing of inhaled </w:t>
      </w:r>
      <w:r w:rsidR="007319A8" w:rsidRPr="00DF7B85">
        <w:rPr>
          <w:szCs w:val="22"/>
        </w:rPr>
        <w:t>fluticasone furoate</w:t>
      </w:r>
      <w:r w:rsidR="007319A8" w:rsidRPr="00DF7B85">
        <w:rPr>
          <w:rFonts w:eastAsia="MS Mincho"/>
          <w:szCs w:val="22"/>
        </w:rPr>
        <w:t>/vilanterol, steady state was achieved within 6 days with up to 1.6-fold accumulation</w:t>
      </w:r>
      <w:r w:rsidR="003F7906">
        <w:rPr>
          <w:rFonts w:eastAsia="MS Mincho"/>
          <w:szCs w:val="22"/>
        </w:rPr>
        <w:t>.</w:t>
      </w:r>
    </w:p>
    <w:p w14:paraId="174E18A7" w14:textId="77777777" w:rsidR="00057933" w:rsidRPr="00DF7B85" w:rsidRDefault="00057933" w:rsidP="004C617D">
      <w:pPr>
        <w:keepNext/>
        <w:rPr>
          <w:snapToGrid w:val="0"/>
          <w:szCs w:val="22"/>
        </w:rPr>
      </w:pPr>
    </w:p>
    <w:p w14:paraId="2A147511" w14:textId="77777777" w:rsidR="002E435B" w:rsidRPr="00DF7B85" w:rsidRDefault="002E435B" w:rsidP="00096B60">
      <w:pPr>
        <w:keepNext/>
        <w:spacing w:line="240" w:lineRule="auto"/>
        <w:rPr>
          <w:i/>
          <w:snapToGrid w:val="0"/>
          <w:szCs w:val="22"/>
        </w:rPr>
      </w:pPr>
      <w:r w:rsidRPr="00DF7B85">
        <w:rPr>
          <w:i/>
          <w:snapToGrid w:val="0"/>
          <w:szCs w:val="22"/>
        </w:rPr>
        <w:t>Umeclidinium</w:t>
      </w:r>
    </w:p>
    <w:p w14:paraId="6DDBE211" w14:textId="50FD1B96" w:rsidR="006F4DF5" w:rsidRPr="00DF7B85" w:rsidRDefault="006F4DF5" w:rsidP="006F4DF5">
      <w:pPr>
        <w:rPr>
          <w:szCs w:val="22"/>
        </w:rPr>
      </w:pPr>
      <w:r w:rsidRPr="00DF7B85">
        <w:rPr>
          <w:szCs w:val="22"/>
        </w:rPr>
        <w:t>Following inhaled administration of fluticasone furoate/umeclidinium/vilanterol in healthy subjects, umeclidinium C</w:t>
      </w:r>
      <w:r w:rsidRPr="00DF7B85">
        <w:rPr>
          <w:szCs w:val="22"/>
          <w:vertAlign w:val="subscript"/>
        </w:rPr>
        <w:t>max</w:t>
      </w:r>
      <w:r w:rsidRPr="00DF7B85">
        <w:rPr>
          <w:szCs w:val="22"/>
        </w:rPr>
        <w:t xml:space="preserve"> o</w:t>
      </w:r>
      <w:r w:rsidR="007319A8" w:rsidRPr="00DF7B85">
        <w:rPr>
          <w:szCs w:val="22"/>
        </w:rPr>
        <w:t>ccurred at 5</w:t>
      </w:r>
      <w:r w:rsidR="006D439A">
        <w:rPr>
          <w:szCs w:val="22"/>
        </w:rPr>
        <w:t xml:space="preserve"> minutes.</w:t>
      </w:r>
      <w:r w:rsidRPr="00DF7B85">
        <w:rPr>
          <w:szCs w:val="22"/>
        </w:rPr>
        <w:t xml:space="preserve"> The absolute bioavailability of inhaled </w:t>
      </w:r>
      <w:r w:rsidRPr="00DF7B85">
        <w:rPr>
          <w:snapToGrid w:val="0"/>
          <w:szCs w:val="22"/>
        </w:rPr>
        <w:t xml:space="preserve">umeclidinium </w:t>
      </w:r>
      <w:r w:rsidRPr="00DF7B85">
        <w:rPr>
          <w:szCs w:val="22"/>
        </w:rPr>
        <w:t xml:space="preserve">was on average 13%, with negligible contribution from oral absorption. Following repeat dosing of inhaled </w:t>
      </w:r>
      <w:r w:rsidRPr="00DF7B85">
        <w:rPr>
          <w:snapToGrid w:val="0"/>
          <w:szCs w:val="22"/>
        </w:rPr>
        <w:t>umeclidinium, steady state was achieved within 7 to 10 days with 1.5 to 2-fold accumulation.</w:t>
      </w:r>
    </w:p>
    <w:p w14:paraId="277C9EAA" w14:textId="77777777" w:rsidR="002E435B" w:rsidRPr="00DF7B85" w:rsidRDefault="002E435B" w:rsidP="002E435B">
      <w:pPr>
        <w:rPr>
          <w:szCs w:val="22"/>
        </w:rPr>
      </w:pPr>
    </w:p>
    <w:p w14:paraId="72DF963A" w14:textId="77777777" w:rsidR="002E435B" w:rsidRPr="00DF7B85" w:rsidRDefault="002E435B" w:rsidP="00096B60">
      <w:pPr>
        <w:numPr>
          <w:ilvl w:val="12"/>
          <w:numId w:val="0"/>
        </w:numPr>
        <w:suppressLineNumbers/>
        <w:spacing w:line="240" w:lineRule="auto"/>
        <w:ind w:right="-2"/>
        <w:rPr>
          <w:i/>
          <w:snapToGrid w:val="0"/>
          <w:szCs w:val="22"/>
        </w:rPr>
      </w:pPr>
      <w:r w:rsidRPr="00DF7B85">
        <w:rPr>
          <w:i/>
          <w:snapToGrid w:val="0"/>
          <w:szCs w:val="22"/>
        </w:rPr>
        <w:t>Vilanterol</w:t>
      </w:r>
    </w:p>
    <w:p w14:paraId="0693314D" w14:textId="13B2D9C0" w:rsidR="006F4DF5" w:rsidRPr="00DF7B85" w:rsidRDefault="006F4DF5" w:rsidP="006F4DF5">
      <w:pPr>
        <w:rPr>
          <w:rFonts w:eastAsia="MS Mincho"/>
          <w:szCs w:val="22"/>
        </w:rPr>
      </w:pPr>
      <w:r w:rsidRPr="00DF7B85">
        <w:rPr>
          <w:rFonts w:eastAsia="MS Mincho"/>
          <w:szCs w:val="22"/>
        </w:rPr>
        <w:t>Following inhaled administration of fluticasone furoate/umeclidinium/vilanterol in healthy subjects, vilanterol C</w:t>
      </w:r>
      <w:r w:rsidRPr="00DF7B85">
        <w:rPr>
          <w:rFonts w:eastAsia="MS Mincho"/>
          <w:szCs w:val="22"/>
          <w:vertAlign w:val="subscript"/>
        </w:rPr>
        <w:t>max</w:t>
      </w:r>
      <w:r w:rsidR="007319A8" w:rsidRPr="00DF7B85">
        <w:rPr>
          <w:rFonts w:eastAsia="MS Mincho"/>
          <w:szCs w:val="22"/>
        </w:rPr>
        <w:t xml:space="preserve"> occurred at 7</w:t>
      </w:r>
      <w:r w:rsidRPr="00DF7B85">
        <w:rPr>
          <w:rFonts w:eastAsia="MS Mincho"/>
          <w:szCs w:val="22"/>
        </w:rPr>
        <w:t xml:space="preserve"> minutes. </w:t>
      </w:r>
      <w:r w:rsidRPr="00DF7B85">
        <w:rPr>
          <w:szCs w:val="22"/>
        </w:rPr>
        <w:t>The absolute bioavailability of inhaled vilanterol was 27%, with negligible con</w:t>
      </w:r>
      <w:r w:rsidR="006D439A">
        <w:rPr>
          <w:szCs w:val="22"/>
        </w:rPr>
        <w:t>tribution from oral absorption.</w:t>
      </w:r>
      <w:r w:rsidR="00E00212">
        <w:rPr>
          <w:szCs w:val="22"/>
        </w:rPr>
        <w:t xml:space="preserve"> </w:t>
      </w:r>
      <w:r w:rsidRPr="00DF7B85">
        <w:rPr>
          <w:rFonts w:eastAsia="MS Mincho"/>
          <w:szCs w:val="22"/>
        </w:rPr>
        <w:t xml:space="preserve">Following repeat dosing of inhaled umeclidinium/vilanterol, steady state was achieved within </w:t>
      </w:r>
      <w:r w:rsidR="007319A8" w:rsidRPr="00DF7B85">
        <w:rPr>
          <w:rFonts w:eastAsia="MS Mincho"/>
          <w:szCs w:val="22"/>
        </w:rPr>
        <w:t>6</w:t>
      </w:r>
      <w:r w:rsidRPr="00DF7B85">
        <w:rPr>
          <w:rFonts w:eastAsia="MS Mincho"/>
          <w:szCs w:val="22"/>
        </w:rPr>
        <w:t xml:space="preserve"> days with up to 1.</w:t>
      </w:r>
      <w:r w:rsidR="007319A8" w:rsidRPr="00DF7B85">
        <w:rPr>
          <w:rFonts w:eastAsia="MS Mincho"/>
          <w:szCs w:val="22"/>
        </w:rPr>
        <w:t>5</w:t>
      </w:r>
      <w:r w:rsidRPr="00DF7B85">
        <w:rPr>
          <w:rFonts w:eastAsia="MS Mincho"/>
          <w:szCs w:val="22"/>
        </w:rPr>
        <w:t>-fold accumulation.</w:t>
      </w:r>
    </w:p>
    <w:p w14:paraId="57D6FEC2" w14:textId="77777777" w:rsidR="0061142C" w:rsidRPr="00DF7B85" w:rsidRDefault="0061142C" w:rsidP="002E435B">
      <w:pPr>
        <w:numPr>
          <w:ilvl w:val="12"/>
          <w:numId w:val="0"/>
        </w:numPr>
        <w:suppressLineNumbers/>
        <w:ind w:right="-2"/>
        <w:rPr>
          <w:iCs/>
          <w:szCs w:val="22"/>
        </w:rPr>
      </w:pPr>
    </w:p>
    <w:p w14:paraId="6DF8439F" w14:textId="77777777" w:rsidR="00812D16" w:rsidRPr="00DF7B85" w:rsidRDefault="00812D16" w:rsidP="00096B60">
      <w:pPr>
        <w:keepNext/>
        <w:numPr>
          <w:ilvl w:val="12"/>
          <w:numId w:val="0"/>
        </w:numPr>
        <w:suppressLineNumbers/>
        <w:spacing w:line="240" w:lineRule="auto"/>
        <w:ind w:right="-2"/>
        <w:rPr>
          <w:iCs/>
          <w:szCs w:val="22"/>
          <w:u w:val="single"/>
        </w:rPr>
      </w:pPr>
      <w:r w:rsidRPr="00DF7B85">
        <w:rPr>
          <w:iCs/>
          <w:szCs w:val="22"/>
          <w:u w:val="single"/>
        </w:rPr>
        <w:t>Distribution</w:t>
      </w:r>
    </w:p>
    <w:p w14:paraId="68472139" w14:textId="77777777" w:rsidR="00096B60" w:rsidRPr="00DF7B85" w:rsidRDefault="00096B60" w:rsidP="00096B60">
      <w:pPr>
        <w:widowControl w:val="0"/>
        <w:spacing w:line="240" w:lineRule="auto"/>
        <w:rPr>
          <w:i/>
          <w:snapToGrid w:val="0"/>
          <w:szCs w:val="22"/>
        </w:rPr>
      </w:pPr>
    </w:p>
    <w:p w14:paraId="0BD2684B" w14:textId="77777777" w:rsidR="00FA2B45" w:rsidRPr="00DF7B85" w:rsidRDefault="00FA2B45" w:rsidP="00096B60">
      <w:pPr>
        <w:widowControl w:val="0"/>
        <w:spacing w:line="240" w:lineRule="auto"/>
        <w:rPr>
          <w:i/>
          <w:snapToGrid w:val="0"/>
          <w:szCs w:val="22"/>
        </w:rPr>
      </w:pPr>
      <w:r w:rsidRPr="00DF7B85">
        <w:rPr>
          <w:i/>
          <w:snapToGrid w:val="0"/>
          <w:szCs w:val="22"/>
        </w:rPr>
        <w:t>Fluticasone furoate</w:t>
      </w:r>
    </w:p>
    <w:p w14:paraId="21F7BDE5" w14:textId="03BF05C2" w:rsidR="00FA2B45" w:rsidRPr="00DF7B85" w:rsidRDefault="00FA2B45" w:rsidP="00FA2B45">
      <w:pPr>
        <w:rPr>
          <w:szCs w:val="22"/>
        </w:rPr>
      </w:pPr>
      <w:r w:rsidRPr="00DF7B85">
        <w:rPr>
          <w:szCs w:val="22"/>
        </w:rPr>
        <w:t>Following intravenous dosing</w:t>
      </w:r>
      <w:r w:rsidR="00057933" w:rsidRPr="00DF7B85">
        <w:rPr>
          <w:szCs w:val="22"/>
        </w:rPr>
        <w:t xml:space="preserve"> of fluticasone furoate to healthy volunteers</w:t>
      </w:r>
      <w:r w:rsidRPr="00DF7B85">
        <w:rPr>
          <w:szCs w:val="22"/>
        </w:rPr>
        <w:t xml:space="preserve">, </w:t>
      </w:r>
      <w:r w:rsidR="00057933" w:rsidRPr="00DF7B85">
        <w:rPr>
          <w:szCs w:val="22"/>
        </w:rPr>
        <w:t>the mean</w:t>
      </w:r>
      <w:r w:rsidRPr="00DF7B85">
        <w:rPr>
          <w:szCs w:val="22"/>
        </w:rPr>
        <w:t xml:space="preserve"> volume of distribution at steady state of 661 litres.</w:t>
      </w:r>
      <w:r w:rsidR="002F3F93" w:rsidRPr="00DF7B85">
        <w:rPr>
          <w:szCs w:val="22"/>
        </w:rPr>
        <w:t xml:space="preserve"> </w:t>
      </w:r>
      <w:r w:rsidR="003110E2" w:rsidRPr="00DF7B85">
        <w:rPr>
          <w:szCs w:val="22"/>
        </w:rPr>
        <w:t xml:space="preserve">Fluticasone furoate has a low association with red blood cells. </w:t>
      </w:r>
      <w:r w:rsidRPr="00DF7B85">
        <w:rPr>
          <w:i/>
          <w:szCs w:val="22"/>
        </w:rPr>
        <w:t>In</w:t>
      </w:r>
      <w:r w:rsidR="002F3F93" w:rsidRPr="00DF7B85">
        <w:rPr>
          <w:i/>
          <w:szCs w:val="22"/>
        </w:rPr>
        <w:t> </w:t>
      </w:r>
      <w:r w:rsidRPr="00DF7B85">
        <w:rPr>
          <w:i/>
          <w:szCs w:val="22"/>
        </w:rPr>
        <w:t>vitro</w:t>
      </w:r>
      <w:r w:rsidRPr="00DF7B85">
        <w:rPr>
          <w:szCs w:val="22"/>
        </w:rPr>
        <w:t xml:space="preserve"> plasma protein binding in human plasma of fluticasone furoate was </w:t>
      </w:r>
      <w:proofErr w:type="gramStart"/>
      <w:r w:rsidRPr="00DF7B85">
        <w:rPr>
          <w:szCs w:val="22"/>
        </w:rPr>
        <w:t>high,</w:t>
      </w:r>
      <w:proofErr w:type="gramEnd"/>
      <w:r w:rsidRPr="00DF7B85">
        <w:rPr>
          <w:szCs w:val="22"/>
        </w:rPr>
        <w:t xml:space="preserve"> on average &gt;99.6%.</w:t>
      </w:r>
    </w:p>
    <w:p w14:paraId="383CB9F5" w14:textId="77777777" w:rsidR="00FA2B45" w:rsidRPr="00DF7B85" w:rsidRDefault="00FA2B45" w:rsidP="008D79DF">
      <w:pPr>
        <w:widowControl w:val="0"/>
        <w:rPr>
          <w:snapToGrid w:val="0"/>
          <w:szCs w:val="22"/>
        </w:rPr>
      </w:pPr>
    </w:p>
    <w:p w14:paraId="0CB6B596" w14:textId="77777777" w:rsidR="00887715" w:rsidRPr="00DF7B85" w:rsidRDefault="00887715" w:rsidP="00096B60">
      <w:pPr>
        <w:widowControl w:val="0"/>
        <w:spacing w:line="240" w:lineRule="auto"/>
        <w:rPr>
          <w:szCs w:val="22"/>
        </w:rPr>
      </w:pPr>
      <w:r w:rsidRPr="00DF7B85">
        <w:rPr>
          <w:i/>
          <w:snapToGrid w:val="0"/>
          <w:szCs w:val="22"/>
        </w:rPr>
        <w:t>Umeclidinium</w:t>
      </w:r>
      <w:r w:rsidRPr="00DF7B85">
        <w:rPr>
          <w:szCs w:val="22"/>
        </w:rPr>
        <w:t xml:space="preserve"> </w:t>
      </w:r>
    </w:p>
    <w:p w14:paraId="5860FD34" w14:textId="30D2AAD3" w:rsidR="008D79DF" w:rsidRPr="00DF7B85" w:rsidRDefault="00994267" w:rsidP="008D79DF">
      <w:pPr>
        <w:widowControl w:val="0"/>
        <w:rPr>
          <w:szCs w:val="22"/>
        </w:rPr>
      </w:pPr>
      <w:r w:rsidRPr="00DF7B85">
        <w:rPr>
          <w:szCs w:val="22"/>
        </w:rPr>
        <w:t xml:space="preserve">Following intravenous administration </w:t>
      </w:r>
      <w:r w:rsidR="00057933" w:rsidRPr="00DF7B85">
        <w:rPr>
          <w:szCs w:val="22"/>
        </w:rPr>
        <w:t xml:space="preserve">of umeclidinium </w:t>
      </w:r>
      <w:r w:rsidRPr="00DF7B85">
        <w:rPr>
          <w:szCs w:val="22"/>
        </w:rPr>
        <w:t xml:space="preserve">to healthy </w:t>
      </w:r>
      <w:r w:rsidR="006C3A84" w:rsidRPr="00DF7B85">
        <w:rPr>
          <w:szCs w:val="22"/>
        </w:rPr>
        <w:t>volunteers</w:t>
      </w:r>
      <w:r w:rsidRPr="00DF7B85">
        <w:rPr>
          <w:szCs w:val="22"/>
        </w:rPr>
        <w:t>, the mean volume of distribution was 86</w:t>
      </w:r>
      <w:r w:rsidR="002F3F93" w:rsidRPr="00DF7B85">
        <w:rPr>
          <w:szCs w:val="22"/>
        </w:rPr>
        <w:t> </w:t>
      </w:r>
      <w:r w:rsidR="006D439A">
        <w:rPr>
          <w:szCs w:val="22"/>
        </w:rPr>
        <w:t>litres.</w:t>
      </w:r>
      <w:r w:rsidRPr="00DF7B85">
        <w:rPr>
          <w:szCs w:val="22"/>
        </w:rPr>
        <w:t xml:space="preserve"> </w:t>
      </w:r>
      <w:r w:rsidRPr="00DF7B85">
        <w:rPr>
          <w:i/>
          <w:szCs w:val="22"/>
        </w:rPr>
        <w:t>In</w:t>
      </w:r>
      <w:r w:rsidR="0029104C" w:rsidRPr="00DF7B85">
        <w:rPr>
          <w:i/>
          <w:szCs w:val="22"/>
        </w:rPr>
        <w:t> </w:t>
      </w:r>
      <w:r w:rsidRPr="00DF7B85">
        <w:rPr>
          <w:i/>
          <w:szCs w:val="22"/>
        </w:rPr>
        <w:t>vitro</w:t>
      </w:r>
      <w:r w:rsidRPr="00DF7B85">
        <w:rPr>
          <w:szCs w:val="22"/>
        </w:rPr>
        <w:t xml:space="preserve"> plasma protein binding in human plasma was on average 89%.</w:t>
      </w:r>
    </w:p>
    <w:p w14:paraId="1BDE9932" w14:textId="77777777" w:rsidR="002E435B" w:rsidRPr="00DF7B85" w:rsidRDefault="002E435B" w:rsidP="002E435B">
      <w:pPr>
        <w:rPr>
          <w:snapToGrid w:val="0"/>
          <w:szCs w:val="22"/>
        </w:rPr>
      </w:pPr>
    </w:p>
    <w:p w14:paraId="45A7DCD2" w14:textId="77777777" w:rsidR="002E435B" w:rsidRPr="00DF7B85" w:rsidRDefault="002E435B" w:rsidP="00096B60">
      <w:pPr>
        <w:keepNext/>
        <w:numPr>
          <w:ilvl w:val="12"/>
          <w:numId w:val="0"/>
        </w:numPr>
        <w:suppressLineNumbers/>
        <w:spacing w:line="240" w:lineRule="auto"/>
        <w:ind w:right="-2"/>
        <w:rPr>
          <w:i/>
          <w:snapToGrid w:val="0"/>
          <w:szCs w:val="22"/>
        </w:rPr>
      </w:pPr>
      <w:r w:rsidRPr="00DF7B85">
        <w:rPr>
          <w:i/>
          <w:snapToGrid w:val="0"/>
          <w:szCs w:val="22"/>
        </w:rPr>
        <w:t>Vilanterol</w:t>
      </w:r>
    </w:p>
    <w:p w14:paraId="53CF2CF8" w14:textId="444C3AA6" w:rsidR="002E435B" w:rsidRPr="00DF7B85" w:rsidRDefault="00994267" w:rsidP="002E435B">
      <w:pPr>
        <w:keepNext/>
        <w:jc w:val="both"/>
        <w:rPr>
          <w:szCs w:val="22"/>
        </w:rPr>
      </w:pPr>
      <w:r w:rsidRPr="00DF7B85">
        <w:rPr>
          <w:szCs w:val="22"/>
        </w:rPr>
        <w:t xml:space="preserve">Following intravenous administration </w:t>
      </w:r>
      <w:r w:rsidR="00057933" w:rsidRPr="00DF7B85">
        <w:rPr>
          <w:szCs w:val="22"/>
        </w:rPr>
        <w:t xml:space="preserve">of vilanterol </w:t>
      </w:r>
      <w:r w:rsidRPr="00DF7B85">
        <w:rPr>
          <w:szCs w:val="22"/>
        </w:rPr>
        <w:t xml:space="preserve">to healthy </w:t>
      </w:r>
      <w:r w:rsidRPr="00DF7B85">
        <w:rPr>
          <w:snapToGrid w:val="0"/>
          <w:szCs w:val="22"/>
        </w:rPr>
        <w:t>volunteers</w:t>
      </w:r>
      <w:r w:rsidRPr="00DF7B85">
        <w:rPr>
          <w:szCs w:val="22"/>
        </w:rPr>
        <w:t>, the mean volume of distribution at steady state was 165 litres.</w:t>
      </w:r>
      <w:r w:rsidR="003110E2" w:rsidRPr="00DF7B85">
        <w:rPr>
          <w:szCs w:val="22"/>
        </w:rPr>
        <w:t xml:space="preserve"> Vilanterol has a low association with red blood cells.</w:t>
      </w:r>
      <w:r w:rsidR="002F3F93" w:rsidRPr="00DF7B85">
        <w:rPr>
          <w:szCs w:val="22"/>
        </w:rPr>
        <w:t xml:space="preserve"> </w:t>
      </w:r>
      <w:r w:rsidRPr="00DF7B85">
        <w:rPr>
          <w:i/>
          <w:szCs w:val="22"/>
        </w:rPr>
        <w:t>In</w:t>
      </w:r>
      <w:r w:rsidR="0029104C" w:rsidRPr="00DF7B85">
        <w:rPr>
          <w:i/>
          <w:szCs w:val="22"/>
        </w:rPr>
        <w:t> </w:t>
      </w:r>
      <w:r w:rsidRPr="00DF7B85">
        <w:rPr>
          <w:i/>
          <w:szCs w:val="22"/>
        </w:rPr>
        <w:t>vitro</w:t>
      </w:r>
      <w:r w:rsidRPr="00DF7B85">
        <w:rPr>
          <w:szCs w:val="22"/>
        </w:rPr>
        <w:t xml:space="preserve"> plasma protein binding in human plasma was on average 94%.</w:t>
      </w:r>
    </w:p>
    <w:p w14:paraId="4DFD0746" w14:textId="77777777" w:rsidR="002E435B" w:rsidRPr="00DF7B85" w:rsidRDefault="002E435B" w:rsidP="002E435B">
      <w:pPr>
        <w:jc w:val="both"/>
        <w:rPr>
          <w:szCs w:val="22"/>
        </w:rPr>
      </w:pPr>
    </w:p>
    <w:p w14:paraId="7F0CF8D2" w14:textId="77777777" w:rsidR="002E435B" w:rsidRPr="00DF7B85" w:rsidRDefault="00812D16" w:rsidP="00096B60">
      <w:pPr>
        <w:keepNext/>
        <w:numPr>
          <w:ilvl w:val="12"/>
          <w:numId w:val="0"/>
        </w:numPr>
        <w:suppressLineNumbers/>
        <w:spacing w:line="240" w:lineRule="auto"/>
        <w:ind w:right="-2"/>
        <w:rPr>
          <w:iCs/>
          <w:szCs w:val="22"/>
          <w:u w:val="single"/>
        </w:rPr>
      </w:pPr>
      <w:r w:rsidRPr="00DF7B85">
        <w:rPr>
          <w:iCs/>
          <w:szCs w:val="22"/>
          <w:u w:val="single"/>
        </w:rPr>
        <w:t>Biotransformation</w:t>
      </w:r>
    </w:p>
    <w:p w14:paraId="2FB27BD0" w14:textId="77777777" w:rsidR="00096B60" w:rsidRPr="00DF7B85" w:rsidRDefault="00096B60" w:rsidP="00096B60">
      <w:pPr>
        <w:keepNext/>
        <w:spacing w:line="240" w:lineRule="auto"/>
        <w:rPr>
          <w:i/>
          <w:snapToGrid w:val="0"/>
          <w:szCs w:val="22"/>
        </w:rPr>
      </w:pPr>
    </w:p>
    <w:p w14:paraId="6D44A736" w14:textId="77777777" w:rsidR="00FA2B45" w:rsidRPr="00DF7B85" w:rsidRDefault="00FA2B45" w:rsidP="00096B60">
      <w:pPr>
        <w:keepNext/>
        <w:spacing w:line="240" w:lineRule="auto"/>
        <w:rPr>
          <w:i/>
          <w:snapToGrid w:val="0"/>
          <w:szCs w:val="22"/>
        </w:rPr>
      </w:pPr>
      <w:r w:rsidRPr="00DF7B85">
        <w:rPr>
          <w:i/>
          <w:snapToGrid w:val="0"/>
          <w:szCs w:val="22"/>
        </w:rPr>
        <w:t>Fluticasone furoate</w:t>
      </w:r>
    </w:p>
    <w:p w14:paraId="7DCFBBD9" w14:textId="7F7534F3" w:rsidR="00FA2B45" w:rsidRPr="00DF7B85" w:rsidRDefault="00FA2B45" w:rsidP="00310F00">
      <w:pPr>
        <w:keepNext/>
        <w:rPr>
          <w:szCs w:val="22"/>
        </w:rPr>
      </w:pPr>
      <w:r w:rsidRPr="00DF7B85">
        <w:rPr>
          <w:i/>
          <w:snapToGrid w:val="0"/>
          <w:szCs w:val="22"/>
        </w:rPr>
        <w:t xml:space="preserve">In vitro </w:t>
      </w:r>
      <w:r w:rsidRPr="00DF7B85">
        <w:rPr>
          <w:snapToGrid w:val="0"/>
          <w:szCs w:val="22"/>
        </w:rPr>
        <w:t xml:space="preserve">studies showed that fluticasone furoate is primarily metabolised by cytochrome P450 3A4 (CYP3A4) and is a substrate for the </w:t>
      </w:r>
      <w:r w:rsidR="00375E85" w:rsidRPr="00DF7B85">
        <w:rPr>
          <w:szCs w:val="22"/>
        </w:rPr>
        <w:t>P-</w:t>
      </w:r>
      <w:proofErr w:type="spellStart"/>
      <w:r w:rsidR="00375E85" w:rsidRPr="00DF7B85">
        <w:rPr>
          <w:szCs w:val="22"/>
        </w:rPr>
        <w:t>gp</w:t>
      </w:r>
      <w:proofErr w:type="spellEnd"/>
      <w:r w:rsidR="00375E85" w:rsidRPr="00DF7B85">
        <w:rPr>
          <w:szCs w:val="22"/>
        </w:rPr>
        <w:t xml:space="preserve"> transporter. </w:t>
      </w:r>
      <w:r w:rsidR="002F3F93" w:rsidRPr="00DF7B85">
        <w:rPr>
          <w:szCs w:val="22"/>
        </w:rPr>
        <w:t>The primary metabolic route</w:t>
      </w:r>
      <w:r w:rsidR="00375E85" w:rsidRPr="00DF7B85">
        <w:rPr>
          <w:szCs w:val="22"/>
        </w:rPr>
        <w:t xml:space="preserve"> for fluticasone furoate is hydrolysis of the </w:t>
      </w:r>
      <w:r w:rsidRPr="00DF7B85">
        <w:rPr>
          <w:szCs w:val="22"/>
        </w:rPr>
        <w:t>S-</w:t>
      </w:r>
      <w:proofErr w:type="spellStart"/>
      <w:r w:rsidRPr="00DF7B85">
        <w:rPr>
          <w:szCs w:val="22"/>
        </w:rPr>
        <w:t>fluoromethyl</w:t>
      </w:r>
      <w:proofErr w:type="spellEnd"/>
      <w:r w:rsidRPr="00DF7B85">
        <w:rPr>
          <w:szCs w:val="22"/>
        </w:rPr>
        <w:t xml:space="preserve"> </w:t>
      </w:r>
      <w:proofErr w:type="spellStart"/>
      <w:r w:rsidRPr="00DF7B85">
        <w:rPr>
          <w:szCs w:val="22"/>
        </w:rPr>
        <w:t>carbothioate</w:t>
      </w:r>
      <w:proofErr w:type="spellEnd"/>
      <w:r w:rsidRPr="00DF7B85">
        <w:rPr>
          <w:szCs w:val="22"/>
        </w:rPr>
        <w:t xml:space="preserve"> group</w:t>
      </w:r>
      <w:r w:rsidR="00375E85" w:rsidRPr="00DF7B85">
        <w:rPr>
          <w:szCs w:val="22"/>
        </w:rPr>
        <w:t xml:space="preserve"> to metabolites with significantly reduced corticosteroid activity.</w:t>
      </w:r>
      <w:r w:rsidR="002F3F93" w:rsidRPr="00DF7B85">
        <w:rPr>
          <w:szCs w:val="22"/>
        </w:rPr>
        <w:t xml:space="preserve"> </w:t>
      </w:r>
      <w:r w:rsidR="004C6756" w:rsidRPr="00DF7B85">
        <w:rPr>
          <w:szCs w:val="22"/>
        </w:rPr>
        <w:t>Systemic exposure to the metabolites is low.</w:t>
      </w:r>
      <w:r w:rsidR="00375E85" w:rsidRPr="00DF7B85">
        <w:rPr>
          <w:szCs w:val="22"/>
        </w:rPr>
        <w:t xml:space="preserve"> </w:t>
      </w:r>
    </w:p>
    <w:p w14:paraId="25667024" w14:textId="77777777" w:rsidR="00FA2B45" w:rsidRPr="00DF7B85" w:rsidRDefault="00FA2B45" w:rsidP="00310F00">
      <w:pPr>
        <w:keepNext/>
        <w:rPr>
          <w:snapToGrid w:val="0"/>
          <w:szCs w:val="22"/>
        </w:rPr>
      </w:pPr>
    </w:p>
    <w:p w14:paraId="65E8D5BD" w14:textId="77777777" w:rsidR="002E435B" w:rsidRPr="00DF7B85" w:rsidRDefault="00887715" w:rsidP="00096B60">
      <w:pPr>
        <w:keepNext/>
        <w:spacing w:line="240" w:lineRule="auto"/>
        <w:rPr>
          <w:i/>
          <w:snapToGrid w:val="0"/>
          <w:szCs w:val="22"/>
        </w:rPr>
      </w:pPr>
      <w:r w:rsidRPr="00DF7B85">
        <w:rPr>
          <w:i/>
          <w:snapToGrid w:val="0"/>
          <w:szCs w:val="22"/>
        </w:rPr>
        <w:t>Umeclidinium</w:t>
      </w:r>
    </w:p>
    <w:p w14:paraId="305CAA7F" w14:textId="34A6252C" w:rsidR="008D79DF" w:rsidRPr="00DF7B85" w:rsidRDefault="00994267" w:rsidP="00310F00">
      <w:pPr>
        <w:keepNext/>
        <w:rPr>
          <w:szCs w:val="22"/>
        </w:rPr>
      </w:pPr>
      <w:r w:rsidRPr="00DF7B85">
        <w:rPr>
          <w:i/>
          <w:szCs w:val="22"/>
        </w:rPr>
        <w:t>In</w:t>
      </w:r>
      <w:r w:rsidR="002F3F93" w:rsidRPr="00DF7B85">
        <w:rPr>
          <w:i/>
          <w:szCs w:val="22"/>
        </w:rPr>
        <w:t> </w:t>
      </w:r>
      <w:r w:rsidRPr="00DF7B85">
        <w:rPr>
          <w:i/>
          <w:szCs w:val="22"/>
        </w:rPr>
        <w:t>vitro</w:t>
      </w:r>
      <w:r w:rsidRPr="00DF7B85">
        <w:rPr>
          <w:szCs w:val="22"/>
        </w:rPr>
        <w:t xml:space="preserve"> studies showed that</w:t>
      </w:r>
      <w:r w:rsidRPr="00DF7B85">
        <w:rPr>
          <w:i/>
          <w:szCs w:val="22"/>
        </w:rPr>
        <w:t xml:space="preserve"> </w:t>
      </w:r>
      <w:r w:rsidR="00887715" w:rsidRPr="00DF7B85">
        <w:rPr>
          <w:rFonts w:eastAsia="MS Mincho"/>
          <w:szCs w:val="22"/>
        </w:rPr>
        <w:t xml:space="preserve">umeclidinium </w:t>
      </w:r>
      <w:r w:rsidRPr="00DF7B85">
        <w:rPr>
          <w:szCs w:val="22"/>
        </w:rPr>
        <w:t xml:space="preserve">is </w:t>
      </w:r>
      <w:r w:rsidR="008D1BE3" w:rsidRPr="00DF7B85">
        <w:rPr>
          <w:szCs w:val="22"/>
        </w:rPr>
        <w:t xml:space="preserve">primarily </w:t>
      </w:r>
      <w:r w:rsidRPr="00DF7B85">
        <w:rPr>
          <w:szCs w:val="22"/>
        </w:rPr>
        <w:t xml:space="preserve">metabolised by </w:t>
      </w:r>
      <w:r w:rsidR="0029104C" w:rsidRPr="00DF7B85">
        <w:rPr>
          <w:szCs w:val="22"/>
        </w:rPr>
        <w:t>cytochrome P450 2D6 (CYP2D6)</w:t>
      </w:r>
      <w:r w:rsidRPr="00DF7B85">
        <w:rPr>
          <w:szCs w:val="22"/>
        </w:rPr>
        <w:t xml:space="preserve"> and is a substrate for the P</w:t>
      </w:r>
      <w:r w:rsidR="0029104C" w:rsidRPr="00DF7B85">
        <w:rPr>
          <w:szCs w:val="22"/>
        </w:rPr>
        <w:t>-</w:t>
      </w:r>
      <w:proofErr w:type="spellStart"/>
      <w:r w:rsidR="006D439A">
        <w:rPr>
          <w:szCs w:val="22"/>
        </w:rPr>
        <w:t>gp</w:t>
      </w:r>
      <w:proofErr w:type="spellEnd"/>
      <w:r w:rsidR="006D439A">
        <w:rPr>
          <w:szCs w:val="22"/>
        </w:rPr>
        <w:t xml:space="preserve"> transporter.</w:t>
      </w:r>
      <w:r w:rsidR="002F3F93" w:rsidRPr="00DF7B85">
        <w:rPr>
          <w:szCs w:val="22"/>
        </w:rPr>
        <w:t xml:space="preserve"> </w:t>
      </w:r>
      <w:r w:rsidRPr="00DF7B85">
        <w:rPr>
          <w:szCs w:val="22"/>
        </w:rPr>
        <w:t xml:space="preserve">The primary metabolic routes for </w:t>
      </w:r>
      <w:r w:rsidR="00887715" w:rsidRPr="00DF7B85">
        <w:rPr>
          <w:rFonts w:eastAsia="MS Mincho"/>
          <w:szCs w:val="22"/>
        </w:rPr>
        <w:t xml:space="preserve">umeclidinium </w:t>
      </w:r>
      <w:r w:rsidRPr="00DF7B85">
        <w:rPr>
          <w:szCs w:val="22"/>
        </w:rPr>
        <w:t>are oxidative (hydroxylation, O</w:t>
      </w:r>
      <w:r w:rsidRPr="00DF7B85">
        <w:rPr>
          <w:szCs w:val="22"/>
        </w:rPr>
        <w:noBreakHyphen/>
        <w:t>dealkylation) followed by conjugation (glucuronidation, etc), resulting in a range of metabolites with either reduced pharmacological activity or for which the pharmacological activity has not been established. Systemic exposure to the metabolites is low.</w:t>
      </w:r>
    </w:p>
    <w:p w14:paraId="6E05A71F" w14:textId="77777777" w:rsidR="002E435B" w:rsidRPr="00DF7B85" w:rsidRDefault="002E435B" w:rsidP="002E435B">
      <w:pPr>
        <w:numPr>
          <w:ilvl w:val="12"/>
          <w:numId w:val="0"/>
        </w:numPr>
        <w:suppressLineNumbers/>
        <w:ind w:right="-2"/>
        <w:rPr>
          <w:snapToGrid w:val="0"/>
          <w:szCs w:val="22"/>
        </w:rPr>
      </w:pPr>
    </w:p>
    <w:p w14:paraId="69E93A0F" w14:textId="77777777" w:rsidR="002E435B" w:rsidRPr="00DF7B85" w:rsidRDefault="002E435B" w:rsidP="00096B60">
      <w:pPr>
        <w:keepNext/>
        <w:numPr>
          <w:ilvl w:val="12"/>
          <w:numId w:val="0"/>
        </w:numPr>
        <w:suppressLineNumbers/>
        <w:spacing w:line="240" w:lineRule="auto"/>
        <w:ind w:right="-2"/>
        <w:rPr>
          <w:i/>
          <w:snapToGrid w:val="0"/>
          <w:szCs w:val="22"/>
        </w:rPr>
      </w:pPr>
      <w:r w:rsidRPr="00DF7B85">
        <w:rPr>
          <w:i/>
          <w:snapToGrid w:val="0"/>
          <w:szCs w:val="22"/>
        </w:rPr>
        <w:t>Vilanterol</w:t>
      </w:r>
    </w:p>
    <w:p w14:paraId="33653D92" w14:textId="20C34668" w:rsidR="002E435B" w:rsidRPr="00DF7B85" w:rsidRDefault="00994267" w:rsidP="007B2606">
      <w:pPr>
        <w:keepNext/>
        <w:rPr>
          <w:szCs w:val="22"/>
        </w:rPr>
      </w:pPr>
      <w:r w:rsidRPr="00DF7B85">
        <w:rPr>
          <w:i/>
          <w:szCs w:val="22"/>
        </w:rPr>
        <w:t>In vitro</w:t>
      </w:r>
      <w:r w:rsidRPr="00DF7B85">
        <w:rPr>
          <w:szCs w:val="22"/>
        </w:rPr>
        <w:t xml:space="preserve"> studies showed that vilanterol is </w:t>
      </w:r>
      <w:r w:rsidR="008D1BE3" w:rsidRPr="00DF7B85">
        <w:rPr>
          <w:szCs w:val="22"/>
        </w:rPr>
        <w:t xml:space="preserve">primarily </w:t>
      </w:r>
      <w:r w:rsidRPr="00DF7B85">
        <w:rPr>
          <w:szCs w:val="22"/>
        </w:rPr>
        <w:t xml:space="preserve">metabolised </w:t>
      </w:r>
      <w:r w:rsidR="008D1BE3" w:rsidRPr="00DF7B85">
        <w:rPr>
          <w:szCs w:val="22"/>
        </w:rPr>
        <w:t>by</w:t>
      </w:r>
      <w:r w:rsidRPr="00DF7B85">
        <w:rPr>
          <w:szCs w:val="22"/>
        </w:rPr>
        <w:t xml:space="preserve"> </w:t>
      </w:r>
      <w:r w:rsidR="0029104C" w:rsidRPr="00DF7B85">
        <w:rPr>
          <w:szCs w:val="22"/>
        </w:rPr>
        <w:t>cytochrome P450 3A4 (CYP3A4)</w:t>
      </w:r>
      <w:r w:rsidRPr="00DF7B85">
        <w:rPr>
          <w:szCs w:val="22"/>
        </w:rPr>
        <w:t xml:space="preserve"> and is a substrate for the P</w:t>
      </w:r>
      <w:r w:rsidR="0029104C" w:rsidRPr="00DF7B85">
        <w:rPr>
          <w:szCs w:val="22"/>
        </w:rPr>
        <w:t>-</w:t>
      </w:r>
      <w:proofErr w:type="spellStart"/>
      <w:r w:rsidRPr="00DF7B85">
        <w:rPr>
          <w:szCs w:val="22"/>
        </w:rPr>
        <w:t>gp</w:t>
      </w:r>
      <w:proofErr w:type="spellEnd"/>
      <w:r w:rsidRPr="00DF7B85">
        <w:rPr>
          <w:szCs w:val="22"/>
        </w:rPr>
        <w:t xml:space="preserve"> transporter. The primary metabolic routes </w:t>
      </w:r>
      <w:r w:rsidR="006C3A84" w:rsidRPr="00DF7B85">
        <w:rPr>
          <w:szCs w:val="22"/>
        </w:rPr>
        <w:t xml:space="preserve">for vilanterol </w:t>
      </w:r>
      <w:r w:rsidRPr="00DF7B85">
        <w:rPr>
          <w:szCs w:val="22"/>
        </w:rPr>
        <w:t>are O</w:t>
      </w:r>
      <w:r w:rsidRPr="00DF7B85">
        <w:rPr>
          <w:szCs w:val="22"/>
        </w:rPr>
        <w:noBreakHyphen/>
        <w:t>dealkylation to a range of metabolites with significantly reduced beta</w:t>
      </w:r>
      <w:r w:rsidRPr="00DF7B85">
        <w:rPr>
          <w:szCs w:val="22"/>
          <w:vertAlign w:val="subscript"/>
        </w:rPr>
        <w:t>1</w:t>
      </w:r>
      <w:r w:rsidRPr="00DF7B85">
        <w:rPr>
          <w:szCs w:val="22"/>
        </w:rPr>
        <w:t xml:space="preserve">- and </w:t>
      </w:r>
      <w:r w:rsidR="00792EFB" w:rsidRPr="00DF7B85">
        <w:rPr>
          <w:szCs w:val="22"/>
        </w:rPr>
        <w:t>beta</w:t>
      </w:r>
      <w:r w:rsidR="00792EFB" w:rsidRPr="00DF7B85">
        <w:rPr>
          <w:szCs w:val="22"/>
          <w:vertAlign w:val="subscript"/>
        </w:rPr>
        <w:t>2</w:t>
      </w:r>
      <w:r w:rsidR="00792EFB" w:rsidRPr="00DF7B85">
        <w:rPr>
          <w:szCs w:val="22"/>
        </w:rPr>
        <w:t>-adrenergic</w:t>
      </w:r>
      <w:r w:rsidRPr="00DF7B85">
        <w:rPr>
          <w:szCs w:val="22"/>
        </w:rPr>
        <w:t xml:space="preserve"> agonist activity. Plasma metabolic profiles following oral administration of vilanterol in a human radiolabel study were consistent with high first</w:t>
      </w:r>
      <w:r w:rsidR="002F3F93" w:rsidRPr="00DF7B85">
        <w:rPr>
          <w:szCs w:val="22"/>
        </w:rPr>
        <w:t>-pass</w:t>
      </w:r>
      <w:r w:rsidRPr="00DF7B85">
        <w:rPr>
          <w:szCs w:val="22"/>
        </w:rPr>
        <w:t xml:space="preserve"> metabolism. Systemic exposure to the metabolites is low.</w:t>
      </w:r>
    </w:p>
    <w:p w14:paraId="4DF7E800" w14:textId="77777777" w:rsidR="00994267" w:rsidRPr="00DF7B85" w:rsidRDefault="00994267" w:rsidP="002E435B">
      <w:pPr>
        <w:rPr>
          <w:szCs w:val="22"/>
        </w:rPr>
      </w:pPr>
    </w:p>
    <w:p w14:paraId="3A8C194C" w14:textId="77777777" w:rsidR="002E435B" w:rsidRPr="00DF7B85" w:rsidRDefault="00812D16" w:rsidP="00096B60">
      <w:pPr>
        <w:keepNext/>
        <w:numPr>
          <w:ilvl w:val="12"/>
          <w:numId w:val="0"/>
        </w:numPr>
        <w:suppressLineNumbers/>
        <w:spacing w:line="240" w:lineRule="auto"/>
        <w:ind w:right="-2"/>
        <w:rPr>
          <w:iCs/>
          <w:szCs w:val="22"/>
          <w:u w:val="single"/>
        </w:rPr>
      </w:pPr>
      <w:r w:rsidRPr="00DF7B85">
        <w:rPr>
          <w:iCs/>
          <w:szCs w:val="22"/>
          <w:u w:val="single"/>
        </w:rPr>
        <w:t>Elimination</w:t>
      </w:r>
    </w:p>
    <w:p w14:paraId="2BB35586" w14:textId="77777777" w:rsidR="00096B60" w:rsidRPr="00DF7B85" w:rsidRDefault="00096B60" w:rsidP="00096B60">
      <w:pPr>
        <w:keepNext/>
        <w:numPr>
          <w:ilvl w:val="12"/>
          <w:numId w:val="0"/>
        </w:numPr>
        <w:suppressLineNumbers/>
        <w:spacing w:line="240" w:lineRule="auto"/>
        <w:ind w:right="-2"/>
        <w:rPr>
          <w:iCs/>
          <w:szCs w:val="22"/>
          <w:u w:val="single"/>
        </w:rPr>
      </w:pPr>
    </w:p>
    <w:p w14:paraId="19E4B226" w14:textId="77777777" w:rsidR="006A5D7E" w:rsidRPr="00DF7B85" w:rsidRDefault="006A5D7E" w:rsidP="00096B60">
      <w:pPr>
        <w:keepNext/>
        <w:spacing w:line="240" w:lineRule="auto"/>
        <w:rPr>
          <w:i/>
          <w:snapToGrid w:val="0"/>
          <w:szCs w:val="22"/>
        </w:rPr>
      </w:pPr>
      <w:r w:rsidRPr="00DF7B85">
        <w:rPr>
          <w:i/>
          <w:snapToGrid w:val="0"/>
          <w:szCs w:val="22"/>
        </w:rPr>
        <w:t>Fluticasone furoate</w:t>
      </w:r>
    </w:p>
    <w:p w14:paraId="759325AE" w14:textId="25E6BA89" w:rsidR="006F4DF5" w:rsidRPr="00DF7B85" w:rsidRDefault="006F4DF5" w:rsidP="006F4DF5">
      <w:pPr>
        <w:rPr>
          <w:szCs w:val="22"/>
        </w:rPr>
      </w:pPr>
      <w:r w:rsidRPr="00DF7B85">
        <w:rPr>
          <w:szCs w:val="22"/>
        </w:rPr>
        <w:t>The apparent plasma elimination half-life of fluticasone furoate following inhaled administration of fluticasone furoate/vilanterol was, on average, 24 hours. Following intravenous administration, the elimination phase</w:t>
      </w:r>
      <w:r w:rsidR="006D439A">
        <w:rPr>
          <w:szCs w:val="22"/>
        </w:rPr>
        <w:t xml:space="preserve"> half-life averaged 15.1 hours.</w:t>
      </w:r>
      <w:r w:rsidRPr="00DF7B85">
        <w:rPr>
          <w:szCs w:val="22"/>
        </w:rPr>
        <w:t xml:space="preserve"> Plasma clearance following intravenous admin</w:t>
      </w:r>
      <w:r w:rsidR="006D439A">
        <w:rPr>
          <w:szCs w:val="22"/>
        </w:rPr>
        <w:t>istration was 65.4 litres/hour.</w:t>
      </w:r>
      <w:r w:rsidRPr="00DF7B85">
        <w:rPr>
          <w:szCs w:val="22"/>
        </w:rPr>
        <w:t xml:space="preserve"> Urinary excretion accounted for approximately 2 % of the intravenously administered dose.  Following oral administration, fluticasone furoate was eliminated in humans mainly by metabolism with metabolites being excreted almost exclusively in faeces, with &lt;1% of the recovered radioactive dose eliminated in the urine.  </w:t>
      </w:r>
    </w:p>
    <w:p w14:paraId="29198829" w14:textId="77777777" w:rsidR="006A5D7E" w:rsidRPr="00DF7B85" w:rsidRDefault="006A5D7E" w:rsidP="004C617D">
      <w:pPr>
        <w:keepNext/>
        <w:rPr>
          <w:snapToGrid w:val="0"/>
          <w:szCs w:val="22"/>
        </w:rPr>
      </w:pPr>
    </w:p>
    <w:p w14:paraId="538961CA" w14:textId="77777777" w:rsidR="002E435B" w:rsidRPr="00DF7B85" w:rsidRDefault="00887715" w:rsidP="00096B60">
      <w:pPr>
        <w:keepNext/>
        <w:spacing w:line="240" w:lineRule="auto"/>
        <w:rPr>
          <w:i/>
          <w:snapToGrid w:val="0"/>
          <w:szCs w:val="22"/>
        </w:rPr>
      </w:pPr>
      <w:r w:rsidRPr="00DF7B85">
        <w:rPr>
          <w:i/>
          <w:snapToGrid w:val="0"/>
          <w:szCs w:val="22"/>
        </w:rPr>
        <w:t>Umeclidinium</w:t>
      </w:r>
      <w:r w:rsidR="002E435B" w:rsidRPr="00DF7B85">
        <w:rPr>
          <w:i/>
          <w:snapToGrid w:val="0"/>
          <w:szCs w:val="22"/>
        </w:rPr>
        <w:t xml:space="preserve"> </w:t>
      </w:r>
    </w:p>
    <w:p w14:paraId="58795481" w14:textId="381E84FB" w:rsidR="006F4DF5" w:rsidRPr="00E850A3" w:rsidRDefault="006F4DF5" w:rsidP="006F4DF5">
      <w:pPr>
        <w:rPr>
          <w:szCs w:val="22"/>
          <w:bdr w:val="none" w:sz="0" w:space="0" w:color="auto" w:frame="1"/>
        </w:rPr>
      </w:pPr>
      <w:r w:rsidRPr="00DF7B85">
        <w:rPr>
          <w:snapToGrid w:val="0"/>
          <w:szCs w:val="22"/>
        </w:rPr>
        <w:t xml:space="preserve">Umeclidinium </w:t>
      </w:r>
      <w:r w:rsidRPr="00DF7B85">
        <w:rPr>
          <w:szCs w:val="22"/>
        </w:rPr>
        <w:t xml:space="preserve">plasma elimination half-life following inhaled dosing for 10 days averaged 19 hours, with 3% to 4% </w:t>
      </w:r>
      <w:r w:rsidR="001908A9">
        <w:rPr>
          <w:szCs w:val="22"/>
        </w:rPr>
        <w:t>active substance</w:t>
      </w:r>
      <w:r w:rsidR="001908A9" w:rsidRPr="00DF7B85">
        <w:rPr>
          <w:szCs w:val="22"/>
        </w:rPr>
        <w:t xml:space="preserve"> </w:t>
      </w:r>
      <w:r w:rsidRPr="00DF7B85">
        <w:rPr>
          <w:szCs w:val="22"/>
        </w:rPr>
        <w:t>excreted unchanged in urine at steady</w:t>
      </w:r>
      <w:r w:rsidRPr="00DF7B85">
        <w:rPr>
          <w:szCs w:val="22"/>
        </w:rPr>
        <w:noBreakHyphen/>
        <w:t>state. Plasma clearance following intravenous admin</w:t>
      </w:r>
      <w:r w:rsidR="006D439A">
        <w:rPr>
          <w:szCs w:val="22"/>
        </w:rPr>
        <w:t xml:space="preserve">istration was 151 litres/hour. </w:t>
      </w:r>
      <w:r w:rsidRPr="00DF7B85">
        <w:rPr>
          <w:szCs w:val="22"/>
        </w:rPr>
        <w:t>Following intravenous administration, approximately 58% of the administered radiolabelled dose was excreted in faeces</w:t>
      </w:r>
      <w:r w:rsidR="00B67E8F" w:rsidRPr="00DF7B85">
        <w:rPr>
          <w:szCs w:val="22"/>
        </w:rPr>
        <w:t xml:space="preserve"> </w:t>
      </w:r>
      <w:r w:rsidRPr="00DF7B85">
        <w:rPr>
          <w:szCs w:val="22"/>
        </w:rPr>
        <w:t>and approximately 22% of the administered radiolabell</w:t>
      </w:r>
      <w:r w:rsidR="006D439A">
        <w:rPr>
          <w:szCs w:val="22"/>
        </w:rPr>
        <w:t xml:space="preserve">ed dose was excreted in urine. </w:t>
      </w:r>
      <w:r w:rsidRPr="00DF7B85">
        <w:rPr>
          <w:szCs w:val="22"/>
        </w:rPr>
        <w:t>The excretion of the drug-related material in the faeces following intravenous dosing indicated secretion into the bile</w:t>
      </w:r>
      <w:r w:rsidRPr="00DF7B85">
        <w:rPr>
          <w:szCs w:val="22"/>
          <w:bdr w:val="none" w:sz="0" w:space="0" w:color="auto" w:frame="1"/>
        </w:rPr>
        <w:t>.</w:t>
      </w:r>
      <w:r w:rsidR="00E00212">
        <w:rPr>
          <w:szCs w:val="22"/>
          <w:bdr w:val="none" w:sz="0" w:space="0" w:color="auto" w:frame="1"/>
        </w:rPr>
        <w:t xml:space="preserve"> </w:t>
      </w:r>
      <w:r w:rsidRPr="00DF7B85">
        <w:rPr>
          <w:szCs w:val="22"/>
        </w:rPr>
        <w:t>Following oral administration, 92% of the administered radiolabelled dose was</w:t>
      </w:r>
      <w:r w:rsidR="006D439A">
        <w:rPr>
          <w:szCs w:val="22"/>
        </w:rPr>
        <w:t xml:space="preserve"> excreted primarily in faeces. </w:t>
      </w:r>
      <w:r w:rsidRPr="00DF7B85">
        <w:rPr>
          <w:szCs w:val="22"/>
        </w:rPr>
        <w:t>Less than 1% of the orally administered dose (1% of recovered radioactivity) was excreted in urine, suggesting negligible absorption following oral administration.</w:t>
      </w:r>
      <w:r w:rsidRPr="00DF7B85">
        <w:rPr>
          <w:szCs w:val="22"/>
          <w:bdr w:val="none" w:sz="0" w:space="0" w:color="auto" w:frame="1"/>
        </w:rPr>
        <w:t xml:space="preserve">  </w:t>
      </w:r>
    </w:p>
    <w:p w14:paraId="41ABB5B3" w14:textId="77777777" w:rsidR="006F4DF5" w:rsidRPr="00DF7B85" w:rsidRDefault="006F4DF5" w:rsidP="006F4DF5">
      <w:pPr>
        <w:rPr>
          <w:rFonts w:eastAsia="TimesNewRomanPSMT"/>
          <w:strike/>
          <w:szCs w:val="22"/>
        </w:rPr>
      </w:pPr>
    </w:p>
    <w:p w14:paraId="73666FE3" w14:textId="77777777" w:rsidR="002E435B" w:rsidRPr="00DF7B85" w:rsidRDefault="002E435B" w:rsidP="00096B60">
      <w:pPr>
        <w:keepNext/>
        <w:numPr>
          <w:ilvl w:val="12"/>
          <w:numId w:val="0"/>
        </w:numPr>
        <w:suppressLineNumbers/>
        <w:spacing w:line="240" w:lineRule="auto"/>
        <w:rPr>
          <w:i/>
          <w:snapToGrid w:val="0"/>
          <w:szCs w:val="22"/>
        </w:rPr>
      </w:pPr>
      <w:r w:rsidRPr="00DF7B85">
        <w:rPr>
          <w:i/>
          <w:snapToGrid w:val="0"/>
          <w:szCs w:val="22"/>
        </w:rPr>
        <w:lastRenderedPageBreak/>
        <w:t>Vilanterol</w:t>
      </w:r>
    </w:p>
    <w:p w14:paraId="573FDF04" w14:textId="77777777" w:rsidR="006D439A" w:rsidRDefault="006F4DF5" w:rsidP="006D439A">
      <w:pPr>
        <w:rPr>
          <w:szCs w:val="22"/>
        </w:rPr>
      </w:pPr>
      <w:r w:rsidRPr="00DF7B85">
        <w:rPr>
          <w:szCs w:val="22"/>
        </w:rPr>
        <w:t>Vilanterol plasma elimination half-life following inhaled dosing</w:t>
      </w:r>
      <w:r w:rsidR="006D439A">
        <w:rPr>
          <w:szCs w:val="22"/>
        </w:rPr>
        <w:t xml:space="preserve"> for 10 days averaged 11 hours.</w:t>
      </w:r>
      <w:r w:rsidRPr="00DF7B85">
        <w:rPr>
          <w:szCs w:val="22"/>
        </w:rPr>
        <w:t xml:space="preserve"> Plasma clearance of vilanterol following intravenous admin</w:t>
      </w:r>
      <w:r w:rsidR="006D439A">
        <w:rPr>
          <w:szCs w:val="22"/>
        </w:rPr>
        <w:t xml:space="preserve">istration was 108 litres/hour. </w:t>
      </w:r>
      <w:r w:rsidRPr="00DF7B85">
        <w:rPr>
          <w:szCs w:val="22"/>
        </w:rPr>
        <w:t xml:space="preserve">Following oral administration of radiolabelled vilanterol, 70% of the radiolabel </w:t>
      </w:r>
      <w:r w:rsidR="00230C39" w:rsidRPr="00DF7B85">
        <w:rPr>
          <w:szCs w:val="22"/>
        </w:rPr>
        <w:t xml:space="preserve">was excreted </w:t>
      </w:r>
      <w:r w:rsidRPr="00DF7B85">
        <w:rPr>
          <w:szCs w:val="22"/>
        </w:rPr>
        <w:t>in urine and 30% in faeces.  Primary elimination of vilanterol was by metabolism followed by excretion of metabolites in urine and faeces.</w:t>
      </w:r>
    </w:p>
    <w:p w14:paraId="006CE14E" w14:textId="25CA26D1" w:rsidR="003110E2" w:rsidRPr="00DF7B85" w:rsidRDefault="006D439A" w:rsidP="006D439A">
      <w:pPr>
        <w:rPr>
          <w:szCs w:val="22"/>
        </w:rPr>
      </w:pPr>
      <w:r w:rsidRPr="00DF7B85">
        <w:rPr>
          <w:szCs w:val="22"/>
        </w:rPr>
        <w:t xml:space="preserve"> </w:t>
      </w:r>
    </w:p>
    <w:p w14:paraId="6C0C2647" w14:textId="77777777" w:rsidR="008E307C" w:rsidRPr="009B51F3" w:rsidRDefault="00FB723E" w:rsidP="00096B60">
      <w:pPr>
        <w:keepNext/>
        <w:spacing w:line="240" w:lineRule="auto"/>
        <w:rPr>
          <w:rFonts w:eastAsia="SimSun"/>
          <w:szCs w:val="22"/>
          <w:u w:val="single"/>
          <w:lang w:eastAsia="en-GB"/>
        </w:rPr>
      </w:pPr>
      <w:r w:rsidRPr="009B51F3">
        <w:rPr>
          <w:rFonts w:eastAsia="SimSun"/>
          <w:szCs w:val="22"/>
          <w:u w:val="single"/>
          <w:lang w:eastAsia="en-GB"/>
        </w:rPr>
        <w:t>Special populations</w:t>
      </w:r>
      <w:r w:rsidR="008E307C" w:rsidRPr="009B51F3">
        <w:rPr>
          <w:rFonts w:eastAsia="SimSun"/>
          <w:szCs w:val="22"/>
          <w:u w:val="single"/>
          <w:lang w:eastAsia="en-GB"/>
        </w:rPr>
        <w:t xml:space="preserve"> </w:t>
      </w:r>
    </w:p>
    <w:p w14:paraId="292573CC" w14:textId="77777777" w:rsidR="007319A8" w:rsidRPr="009B51F3" w:rsidRDefault="007319A8" w:rsidP="00096B60">
      <w:pPr>
        <w:keepNext/>
        <w:numPr>
          <w:ilvl w:val="12"/>
          <w:numId w:val="0"/>
        </w:numPr>
        <w:suppressLineNumbers/>
        <w:spacing w:line="240" w:lineRule="auto"/>
        <w:ind w:right="-2"/>
        <w:rPr>
          <w:szCs w:val="22"/>
        </w:rPr>
      </w:pPr>
    </w:p>
    <w:p w14:paraId="1CD81DD2" w14:textId="77777777" w:rsidR="00F80D75" w:rsidRPr="009B51F3" w:rsidRDefault="00F80D75" w:rsidP="00096B60">
      <w:pPr>
        <w:keepNext/>
        <w:spacing w:line="240" w:lineRule="auto"/>
        <w:rPr>
          <w:i/>
          <w:szCs w:val="22"/>
        </w:rPr>
      </w:pPr>
      <w:r w:rsidRPr="009B51F3">
        <w:rPr>
          <w:i/>
          <w:szCs w:val="22"/>
        </w:rPr>
        <w:t>Elderly</w:t>
      </w:r>
    </w:p>
    <w:p w14:paraId="29FCCA6C" w14:textId="09EA3FB9" w:rsidR="00FB723E" w:rsidRPr="00DF7B85" w:rsidRDefault="00FB723E" w:rsidP="001257B3">
      <w:pPr>
        <w:keepNext/>
        <w:numPr>
          <w:ilvl w:val="12"/>
          <w:numId w:val="0"/>
        </w:numPr>
        <w:suppressLineNumbers/>
        <w:ind w:right="-2"/>
        <w:rPr>
          <w:szCs w:val="22"/>
        </w:rPr>
      </w:pPr>
      <w:r w:rsidRPr="009B51F3">
        <w:rPr>
          <w:szCs w:val="22"/>
        </w:rPr>
        <w:t>The effects of age on the pharmacokinetics of fluticasone furoate</w:t>
      </w:r>
      <w:r w:rsidR="00016386">
        <w:rPr>
          <w:szCs w:val="22"/>
        </w:rPr>
        <w:t>,</w:t>
      </w:r>
      <w:r w:rsidR="00A21755">
        <w:rPr>
          <w:szCs w:val="22"/>
        </w:rPr>
        <w:t xml:space="preserve"> </w:t>
      </w:r>
      <w:r w:rsidRPr="009B51F3">
        <w:rPr>
          <w:szCs w:val="22"/>
        </w:rPr>
        <w:t>umeclidinium</w:t>
      </w:r>
      <w:r w:rsidR="00016386">
        <w:rPr>
          <w:szCs w:val="22"/>
        </w:rPr>
        <w:t xml:space="preserve"> and </w:t>
      </w:r>
      <w:r w:rsidRPr="009B51F3">
        <w:rPr>
          <w:szCs w:val="22"/>
        </w:rPr>
        <w:t xml:space="preserve">vilanterol </w:t>
      </w:r>
      <w:r w:rsidR="00DF07B9">
        <w:rPr>
          <w:szCs w:val="22"/>
        </w:rPr>
        <w:t>were</w:t>
      </w:r>
      <w:r w:rsidR="00DF07B9" w:rsidRPr="009B51F3">
        <w:rPr>
          <w:szCs w:val="22"/>
        </w:rPr>
        <w:t xml:space="preserve"> </w:t>
      </w:r>
      <w:r w:rsidRPr="009B51F3">
        <w:rPr>
          <w:szCs w:val="22"/>
        </w:rPr>
        <w:t xml:space="preserve">evaluated </w:t>
      </w:r>
      <w:r w:rsidR="00DF07B9">
        <w:rPr>
          <w:szCs w:val="22"/>
        </w:rPr>
        <w:t xml:space="preserve">in </w:t>
      </w:r>
      <w:r w:rsidR="006A6778">
        <w:rPr>
          <w:szCs w:val="22"/>
        </w:rPr>
        <w:t xml:space="preserve">the </w:t>
      </w:r>
      <w:r w:rsidR="00DF07B9">
        <w:rPr>
          <w:szCs w:val="22"/>
        </w:rPr>
        <w:t>population pharmacokinetic analysis</w:t>
      </w:r>
      <w:r w:rsidR="006A6778">
        <w:rPr>
          <w:szCs w:val="22"/>
        </w:rPr>
        <w:t>.</w:t>
      </w:r>
      <w:r w:rsidR="00D817F3" w:rsidRPr="009B51F3">
        <w:rPr>
          <w:szCs w:val="22"/>
        </w:rPr>
        <w:t xml:space="preserve"> No clinically relevant effects requiring dose adjustment were observed.</w:t>
      </w:r>
    </w:p>
    <w:p w14:paraId="61EE4F7F" w14:textId="77777777" w:rsidR="00F80D75" w:rsidRPr="00DF7B85" w:rsidRDefault="00F80D75" w:rsidP="00E501DA">
      <w:pPr>
        <w:numPr>
          <w:ilvl w:val="12"/>
          <w:numId w:val="0"/>
        </w:numPr>
        <w:suppressLineNumbers/>
        <w:ind w:right="-2"/>
        <w:rPr>
          <w:szCs w:val="22"/>
        </w:rPr>
      </w:pPr>
    </w:p>
    <w:p w14:paraId="0E6CB92B" w14:textId="77777777" w:rsidR="00382068" w:rsidRPr="00DF7B85" w:rsidRDefault="00F80D75" w:rsidP="00096B60">
      <w:pPr>
        <w:keepNext/>
        <w:numPr>
          <w:ilvl w:val="12"/>
          <w:numId w:val="0"/>
        </w:numPr>
        <w:suppressLineNumbers/>
        <w:spacing w:line="240" w:lineRule="auto"/>
        <w:rPr>
          <w:i/>
          <w:szCs w:val="22"/>
        </w:rPr>
      </w:pPr>
      <w:r w:rsidRPr="00DF7B85">
        <w:rPr>
          <w:i/>
          <w:szCs w:val="22"/>
        </w:rPr>
        <w:t>Renal impairment</w:t>
      </w:r>
    </w:p>
    <w:p w14:paraId="7C086E06" w14:textId="3C72C836" w:rsidR="00693435" w:rsidRDefault="00382068">
      <w:pPr>
        <w:keepNext/>
        <w:numPr>
          <w:ilvl w:val="12"/>
          <w:numId w:val="0"/>
        </w:numPr>
        <w:suppressLineNumbers/>
        <w:spacing w:line="240" w:lineRule="auto"/>
        <w:rPr>
          <w:szCs w:val="22"/>
        </w:rPr>
      </w:pPr>
      <w:r w:rsidRPr="00DF7B85">
        <w:rPr>
          <w:rFonts w:eastAsia="MS Mincho"/>
          <w:snapToGrid w:val="0"/>
          <w:szCs w:val="22"/>
        </w:rPr>
        <w:t>The effect of f</w:t>
      </w:r>
      <w:r w:rsidR="00FB723E" w:rsidRPr="00DF7B85">
        <w:rPr>
          <w:rFonts w:eastAsia="MS Mincho"/>
          <w:snapToGrid w:val="0"/>
          <w:szCs w:val="22"/>
        </w:rPr>
        <w:t>luticasone furoate/umeclidinium/vilanterol has not been evaluated in subjects with renal impairment. However, studies have been conducte</w:t>
      </w:r>
      <w:r w:rsidR="002E695D" w:rsidRPr="00DF7B85">
        <w:rPr>
          <w:rFonts w:eastAsia="MS Mincho"/>
          <w:snapToGrid w:val="0"/>
          <w:szCs w:val="22"/>
        </w:rPr>
        <w:t>d</w:t>
      </w:r>
      <w:r w:rsidR="00FB723E" w:rsidRPr="00DF7B85">
        <w:rPr>
          <w:rFonts w:eastAsia="MS Mincho"/>
          <w:snapToGrid w:val="0"/>
          <w:szCs w:val="22"/>
        </w:rPr>
        <w:t xml:space="preserve"> with fluticasone furoate/vilanterol and umeclidinium/vilanterol</w:t>
      </w:r>
      <w:r w:rsidR="001C16E9">
        <w:rPr>
          <w:szCs w:val="22"/>
        </w:rPr>
        <w:t xml:space="preserve"> </w:t>
      </w:r>
      <w:r w:rsidR="001C16E9">
        <w:rPr>
          <w:rFonts w:eastAsia="MS Mincho"/>
          <w:snapToGrid w:val="0"/>
          <w:szCs w:val="22"/>
        </w:rPr>
        <w:t xml:space="preserve">that </w:t>
      </w:r>
      <w:r w:rsidR="00994267" w:rsidRPr="00DF7B85">
        <w:rPr>
          <w:szCs w:val="22"/>
        </w:rPr>
        <w:t xml:space="preserve">showed no evidence of an increase in systemic exposure to </w:t>
      </w:r>
      <w:r w:rsidR="00743148" w:rsidRPr="00DF7B85">
        <w:rPr>
          <w:szCs w:val="22"/>
        </w:rPr>
        <w:t xml:space="preserve">fluticasone furoate, </w:t>
      </w:r>
      <w:r w:rsidR="00887715" w:rsidRPr="00DF7B85">
        <w:rPr>
          <w:rFonts w:eastAsia="MS Mincho"/>
          <w:szCs w:val="22"/>
        </w:rPr>
        <w:t xml:space="preserve">umeclidinium </w:t>
      </w:r>
      <w:r w:rsidR="00994267" w:rsidRPr="00DF7B85">
        <w:rPr>
          <w:szCs w:val="22"/>
        </w:rPr>
        <w:t>or vilanterol</w:t>
      </w:r>
      <w:r w:rsidR="00743148" w:rsidRPr="00DF7B85">
        <w:rPr>
          <w:szCs w:val="22"/>
        </w:rPr>
        <w:t xml:space="preserve">. </w:t>
      </w:r>
      <w:r w:rsidR="007458A8" w:rsidRPr="00DF7B85">
        <w:rPr>
          <w:i/>
          <w:szCs w:val="22"/>
        </w:rPr>
        <w:t xml:space="preserve">In vitro </w:t>
      </w:r>
      <w:r w:rsidR="007458A8" w:rsidRPr="00DF7B85">
        <w:rPr>
          <w:szCs w:val="22"/>
        </w:rPr>
        <w:t xml:space="preserve">protein binding studies between subjects with severe renal impairment and healthy volunteers were conducted, and </w:t>
      </w:r>
      <w:r w:rsidR="00743148" w:rsidRPr="00DF7B85">
        <w:rPr>
          <w:szCs w:val="22"/>
        </w:rPr>
        <w:t xml:space="preserve">no </w:t>
      </w:r>
      <w:r w:rsidR="007458A8" w:rsidRPr="00DF7B85">
        <w:rPr>
          <w:szCs w:val="22"/>
        </w:rPr>
        <w:t xml:space="preserve">clinically significant </w:t>
      </w:r>
      <w:r w:rsidR="00743148" w:rsidRPr="00DF7B85">
        <w:rPr>
          <w:szCs w:val="22"/>
        </w:rPr>
        <w:t xml:space="preserve">evidence of </w:t>
      </w:r>
      <w:r w:rsidR="00994267" w:rsidRPr="00DF7B85">
        <w:rPr>
          <w:szCs w:val="22"/>
        </w:rPr>
        <w:t xml:space="preserve">altered protein binding </w:t>
      </w:r>
      <w:r w:rsidR="00B67E8F" w:rsidRPr="00DF7B85">
        <w:rPr>
          <w:szCs w:val="22"/>
        </w:rPr>
        <w:t xml:space="preserve">was seen. </w:t>
      </w:r>
    </w:p>
    <w:p w14:paraId="6A71E05A" w14:textId="77777777" w:rsidR="00FB723E" w:rsidRPr="00DF7B85" w:rsidRDefault="00FB723E" w:rsidP="00096B60">
      <w:pPr>
        <w:keepNext/>
        <w:numPr>
          <w:ilvl w:val="12"/>
          <w:numId w:val="0"/>
        </w:numPr>
        <w:suppressLineNumbers/>
        <w:spacing w:line="240" w:lineRule="auto"/>
        <w:rPr>
          <w:szCs w:val="22"/>
        </w:rPr>
      </w:pPr>
    </w:p>
    <w:p w14:paraId="2DB8C66C" w14:textId="77777777" w:rsidR="00FB723E" w:rsidRPr="00DF7B85" w:rsidRDefault="00FB723E" w:rsidP="00096B60">
      <w:pPr>
        <w:keepNext/>
        <w:numPr>
          <w:ilvl w:val="12"/>
          <w:numId w:val="0"/>
        </w:numPr>
        <w:suppressLineNumbers/>
        <w:spacing w:line="240" w:lineRule="auto"/>
        <w:rPr>
          <w:szCs w:val="22"/>
        </w:rPr>
      </w:pPr>
      <w:r w:rsidRPr="00DF7B85">
        <w:rPr>
          <w:szCs w:val="22"/>
        </w:rPr>
        <w:t xml:space="preserve">The effects of haemodialysis have not been studied. </w:t>
      </w:r>
    </w:p>
    <w:p w14:paraId="24A0DC07" w14:textId="77777777" w:rsidR="00F80D75" w:rsidRPr="00DF7B85" w:rsidRDefault="00F80D75" w:rsidP="00096B60">
      <w:pPr>
        <w:numPr>
          <w:ilvl w:val="12"/>
          <w:numId w:val="0"/>
        </w:numPr>
        <w:suppressLineNumbers/>
        <w:spacing w:line="240" w:lineRule="auto"/>
        <w:ind w:right="-2"/>
        <w:rPr>
          <w:szCs w:val="22"/>
        </w:rPr>
      </w:pPr>
    </w:p>
    <w:p w14:paraId="4A25B443" w14:textId="77777777" w:rsidR="00F80D75" w:rsidRPr="00DF7B85" w:rsidRDefault="00F80D75" w:rsidP="00096B60">
      <w:pPr>
        <w:keepNext/>
        <w:numPr>
          <w:ilvl w:val="12"/>
          <w:numId w:val="0"/>
        </w:numPr>
        <w:suppressLineNumbers/>
        <w:spacing w:line="240" w:lineRule="auto"/>
        <w:rPr>
          <w:i/>
          <w:szCs w:val="22"/>
        </w:rPr>
      </w:pPr>
      <w:r w:rsidRPr="00DF7B85">
        <w:rPr>
          <w:i/>
          <w:szCs w:val="22"/>
        </w:rPr>
        <w:t>Hepatic impairment</w:t>
      </w:r>
    </w:p>
    <w:p w14:paraId="23813F44" w14:textId="5CE3656F" w:rsidR="00FB723E" w:rsidRPr="00DF7B85" w:rsidRDefault="00382068" w:rsidP="00E01CFA">
      <w:pPr>
        <w:rPr>
          <w:szCs w:val="22"/>
        </w:rPr>
      </w:pPr>
      <w:r w:rsidRPr="00DF7B85">
        <w:rPr>
          <w:szCs w:val="22"/>
        </w:rPr>
        <w:t>The effect of f</w:t>
      </w:r>
      <w:r w:rsidR="00FB723E" w:rsidRPr="00DF7B85">
        <w:rPr>
          <w:szCs w:val="22"/>
        </w:rPr>
        <w:t>luticasone furoate/umeclidinium/vilanterol has not been evaluated in sub</w:t>
      </w:r>
      <w:r w:rsidR="006D439A">
        <w:rPr>
          <w:szCs w:val="22"/>
        </w:rPr>
        <w:t xml:space="preserve">jects with hepatic impairment. </w:t>
      </w:r>
      <w:r w:rsidR="00FB723E" w:rsidRPr="00DF7B85">
        <w:rPr>
          <w:szCs w:val="22"/>
        </w:rPr>
        <w:t>However, studies have been conducted with fluticasone furoate/vilanterol and umeclidinium/vilanterol</w:t>
      </w:r>
      <w:r w:rsidR="00393F8A" w:rsidRPr="00DF7B85">
        <w:rPr>
          <w:szCs w:val="22"/>
        </w:rPr>
        <w:t>.</w:t>
      </w:r>
    </w:p>
    <w:p w14:paraId="3064CDC6" w14:textId="77777777" w:rsidR="00FB723E" w:rsidRPr="00DF7B85" w:rsidRDefault="00FB723E" w:rsidP="00E01CFA">
      <w:pPr>
        <w:rPr>
          <w:szCs w:val="22"/>
        </w:rPr>
      </w:pPr>
    </w:p>
    <w:p w14:paraId="2636F601" w14:textId="1913CC37" w:rsidR="00E01CFA" w:rsidRPr="00DF7B85" w:rsidRDefault="00D817F3" w:rsidP="00E01CFA">
      <w:pPr>
        <w:rPr>
          <w:szCs w:val="22"/>
        </w:rPr>
      </w:pPr>
      <w:r>
        <w:rPr>
          <w:szCs w:val="22"/>
        </w:rPr>
        <w:t xml:space="preserve">The </w:t>
      </w:r>
      <w:r w:rsidR="001711DA" w:rsidRPr="00DF7B85">
        <w:rPr>
          <w:szCs w:val="22"/>
        </w:rPr>
        <w:t>f</w:t>
      </w:r>
      <w:r w:rsidR="001711DA">
        <w:rPr>
          <w:szCs w:val="22"/>
        </w:rPr>
        <w:t>luticasone furoate</w:t>
      </w:r>
      <w:r w:rsidR="001711DA" w:rsidRPr="00DF7B85">
        <w:rPr>
          <w:szCs w:val="22"/>
        </w:rPr>
        <w:t>/vilanterol</w:t>
      </w:r>
      <w:r w:rsidR="001711DA" w:rsidRPr="001317DC">
        <w:rPr>
          <w:szCs w:val="22"/>
        </w:rPr>
        <w:t xml:space="preserve"> </w:t>
      </w:r>
      <w:r w:rsidRPr="001317DC">
        <w:rPr>
          <w:szCs w:val="22"/>
        </w:rPr>
        <w:t xml:space="preserve">component of </w:t>
      </w:r>
      <w:proofErr w:type="spellStart"/>
      <w:r w:rsidRPr="001317DC">
        <w:rPr>
          <w:szCs w:val="22"/>
        </w:rPr>
        <w:t>Trelegy</w:t>
      </w:r>
      <w:proofErr w:type="spellEnd"/>
      <w:r w:rsidRPr="001317DC">
        <w:rPr>
          <w:szCs w:val="22"/>
        </w:rPr>
        <w:t xml:space="preserve"> Ellipta was assessed in patients with all severities of hepatic impairment</w:t>
      </w:r>
      <w:r>
        <w:rPr>
          <w:szCs w:val="22"/>
        </w:rPr>
        <w:t xml:space="preserve"> </w:t>
      </w:r>
      <w:r w:rsidRPr="00DF7B85">
        <w:rPr>
          <w:szCs w:val="22"/>
        </w:rPr>
        <w:t>(Child-Pugh A, B or C)</w:t>
      </w:r>
      <w:r w:rsidRPr="001317DC">
        <w:rPr>
          <w:szCs w:val="22"/>
        </w:rPr>
        <w:t xml:space="preserve">. </w:t>
      </w:r>
      <w:r w:rsidRPr="00210C5C">
        <w:rPr>
          <w:szCs w:val="22"/>
        </w:rPr>
        <w:t xml:space="preserve">For </w:t>
      </w:r>
      <w:r w:rsidR="001711DA" w:rsidRPr="00DF7B85">
        <w:rPr>
          <w:szCs w:val="22"/>
        </w:rPr>
        <w:t>fluticasone furoate</w:t>
      </w:r>
      <w:r>
        <w:rPr>
          <w:szCs w:val="22"/>
        </w:rPr>
        <w:t>,</w:t>
      </w:r>
      <w:r w:rsidRPr="00210C5C">
        <w:rPr>
          <w:szCs w:val="22"/>
        </w:rPr>
        <w:t xml:space="preserve"> patients with moderate hepatic impairment showed up to three times higher systemic exposure</w:t>
      </w:r>
      <w:r>
        <w:rPr>
          <w:szCs w:val="22"/>
        </w:rPr>
        <w:t xml:space="preserve"> (FF 184 </w:t>
      </w:r>
      <w:r w:rsidRPr="00DF7B85">
        <w:rPr>
          <w:szCs w:val="22"/>
        </w:rPr>
        <w:t>micrograms</w:t>
      </w:r>
      <w:r>
        <w:rPr>
          <w:szCs w:val="22"/>
        </w:rPr>
        <w:t>)</w:t>
      </w:r>
      <w:r w:rsidR="00A24C84" w:rsidRPr="00210C5C">
        <w:rPr>
          <w:szCs w:val="22"/>
        </w:rPr>
        <w:t>;</w:t>
      </w:r>
      <w:r w:rsidRPr="00210C5C">
        <w:rPr>
          <w:szCs w:val="22"/>
        </w:rPr>
        <w:t xml:space="preserve"> therefore, patients with severe hepatic impairment received half the dose (FF </w:t>
      </w:r>
      <w:r>
        <w:rPr>
          <w:szCs w:val="22"/>
        </w:rPr>
        <w:t>92 micrograms</w:t>
      </w:r>
      <w:r w:rsidRPr="00210C5C">
        <w:rPr>
          <w:szCs w:val="22"/>
        </w:rPr>
        <w:t>). At this dose, no effects on systemic exposure were observed. Therefore</w:t>
      </w:r>
      <w:r w:rsidR="00B5228F">
        <w:rPr>
          <w:szCs w:val="22"/>
        </w:rPr>
        <w:t>,</w:t>
      </w:r>
      <w:r w:rsidRPr="00210C5C">
        <w:rPr>
          <w:szCs w:val="22"/>
        </w:rPr>
        <w:t xml:space="preserve"> caution is advised</w:t>
      </w:r>
      <w:r>
        <w:rPr>
          <w:szCs w:val="22"/>
        </w:rPr>
        <w:t xml:space="preserve"> in moderate to severe hepatic impairment</w:t>
      </w:r>
      <w:r w:rsidRPr="00210C5C">
        <w:rPr>
          <w:szCs w:val="22"/>
        </w:rPr>
        <w:t>, but no specific dose adjustment based on hepatic function is recommended.</w:t>
      </w:r>
      <w:r w:rsidR="006D439A">
        <w:rPr>
          <w:szCs w:val="22"/>
        </w:rPr>
        <w:t xml:space="preserve"> </w:t>
      </w:r>
      <w:r>
        <w:rPr>
          <w:szCs w:val="22"/>
        </w:rPr>
        <w:t>T</w:t>
      </w:r>
      <w:r w:rsidR="00E01CFA" w:rsidRPr="00DF7B85">
        <w:rPr>
          <w:szCs w:val="22"/>
        </w:rPr>
        <w:t>here was no significant increase in systemic exposure to vilanterol.</w:t>
      </w:r>
    </w:p>
    <w:p w14:paraId="25884C5F" w14:textId="77777777" w:rsidR="00E01CFA" w:rsidRPr="00DF7B85" w:rsidRDefault="00E01CFA" w:rsidP="00E01CFA">
      <w:pPr>
        <w:rPr>
          <w:szCs w:val="22"/>
        </w:rPr>
      </w:pPr>
    </w:p>
    <w:p w14:paraId="78E6A157" w14:textId="5AD97DE9" w:rsidR="00F80D75" w:rsidRPr="00DF7B85" w:rsidRDefault="006C3A84" w:rsidP="00A82EAD">
      <w:pPr>
        <w:keepNext/>
        <w:numPr>
          <w:ilvl w:val="12"/>
          <w:numId w:val="0"/>
        </w:numPr>
        <w:suppressLineNumbers/>
        <w:rPr>
          <w:szCs w:val="22"/>
        </w:rPr>
      </w:pPr>
      <w:r w:rsidRPr="00DF7B85">
        <w:rPr>
          <w:szCs w:val="22"/>
        </w:rPr>
        <w:t xml:space="preserve">Patients </w:t>
      </w:r>
      <w:r w:rsidR="00994267" w:rsidRPr="00DF7B85">
        <w:rPr>
          <w:szCs w:val="22"/>
        </w:rPr>
        <w:t>with moderate hepatic impairment</w:t>
      </w:r>
      <w:r w:rsidR="00AB7714" w:rsidRPr="00DF7B85">
        <w:rPr>
          <w:szCs w:val="22"/>
        </w:rPr>
        <w:t xml:space="preserve"> </w:t>
      </w:r>
      <w:r w:rsidR="00994267" w:rsidRPr="00DF7B85">
        <w:rPr>
          <w:szCs w:val="22"/>
        </w:rPr>
        <w:t xml:space="preserve">showed no evidence of an increase in systemic exposure to either </w:t>
      </w:r>
      <w:r w:rsidR="00887715" w:rsidRPr="00DF7B85">
        <w:rPr>
          <w:rFonts w:eastAsia="MS Mincho"/>
          <w:szCs w:val="22"/>
        </w:rPr>
        <w:t xml:space="preserve">umeclidinium </w:t>
      </w:r>
      <w:r w:rsidR="00994267" w:rsidRPr="00DF7B85">
        <w:rPr>
          <w:szCs w:val="22"/>
        </w:rPr>
        <w:t>or vilanterol (C</w:t>
      </w:r>
      <w:r w:rsidR="00994267" w:rsidRPr="00DF7B85">
        <w:rPr>
          <w:szCs w:val="22"/>
          <w:vertAlign w:val="subscript"/>
        </w:rPr>
        <w:t>max</w:t>
      </w:r>
      <w:r w:rsidR="00994267" w:rsidRPr="00DF7B85">
        <w:rPr>
          <w:szCs w:val="22"/>
        </w:rPr>
        <w:t xml:space="preserve"> and AUC)</w:t>
      </w:r>
      <w:r w:rsidR="006D439A">
        <w:rPr>
          <w:szCs w:val="22"/>
        </w:rPr>
        <w:t>.</w:t>
      </w:r>
      <w:r w:rsidR="00D817F3">
        <w:rPr>
          <w:i/>
          <w:szCs w:val="22"/>
        </w:rPr>
        <w:t xml:space="preserve"> </w:t>
      </w:r>
      <w:r w:rsidR="00994267" w:rsidRPr="00DF7B85">
        <w:rPr>
          <w:szCs w:val="22"/>
        </w:rPr>
        <w:t xml:space="preserve">Umeclidinium has not been evaluated in </w:t>
      </w:r>
      <w:r w:rsidRPr="00DF7B85">
        <w:rPr>
          <w:szCs w:val="22"/>
        </w:rPr>
        <w:t xml:space="preserve">patients </w:t>
      </w:r>
      <w:r w:rsidR="00994267" w:rsidRPr="00DF7B85">
        <w:rPr>
          <w:szCs w:val="22"/>
        </w:rPr>
        <w:t>with severe hepatic impairment.</w:t>
      </w:r>
    </w:p>
    <w:p w14:paraId="42C875B9" w14:textId="77777777" w:rsidR="00F80D75" w:rsidRPr="00DF7B85" w:rsidRDefault="00F80D75" w:rsidP="00E501DA">
      <w:pPr>
        <w:numPr>
          <w:ilvl w:val="12"/>
          <w:numId w:val="0"/>
        </w:numPr>
        <w:suppressLineNumbers/>
        <w:ind w:right="-2"/>
        <w:rPr>
          <w:szCs w:val="22"/>
        </w:rPr>
      </w:pPr>
    </w:p>
    <w:p w14:paraId="1F59226F" w14:textId="77777777" w:rsidR="008E307C" w:rsidRPr="004011E3" w:rsidRDefault="008E307C" w:rsidP="00096B60">
      <w:pPr>
        <w:numPr>
          <w:ilvl w:val="12"/>
          <w:numId w:val="0"/>
        </w:numPr>
        <w:spacing w:line="240" w:lineRule="auto"/>
        <w:ind w:right="-2"/>
        <w:rPr>
          <w:i/>
          <w:szCs w:val="22"/>
        </w:rPr>
      </w:pPr>
      <w:r w:rsidRPr="004011E3">
        <w:rPr>
          <w:i/>
          <w:szCs w:val="22"/>
        </w:rPr>
        <w:t>Other special populations</w:t>
      </w:r>
    </w:p>
    <w:p w14:paraId="398AC934" w14:textId="77777777" w:rsidR="0018685F" w:rsidRPr="00A761AB" w:rsidRDefault="00016386" w:rsidP="00FB723E">
      <w:pPr>
        <w:rPr>
          <w:szCs w:val="22"/>
        </w:rPr>
      </w:pPr>
      <w:r w:rsidRPr="00A761AB">
        <w:rPr>
          <w:szCs w:val="22"/>
        </w:rPr>
        <w:t>The</w:t>
      </w:r>
      <w:r w:rsidR="0018685F" w:rsidRPr="00A761AB">
        <w:rPr>
          <w:szCs w:val="22"/>
        </w:rPr>
        <w:t xml:space="preserve"> effects of race, gender and weight on the pharmacokinetics of fluticasone furoate, umeclidinium and vilanterol </w:t>
      </w:r>
      <w:r w:rsidR="00895271" w:rsidRPr="00A761AB">
        <w:rPr>
          <w:szCs w:val="22"/>
        </w:rPr>
        <w:t xml:space="preserve">were also evaluated </w:t>
      </w:r>
      <w:r w:rsidR="002F1137">
        <w:rPr>
          <w:szCs w:val="22"/>
        </w:rPr>
        <w:t>in</w:t>
      </w:r>
      <w:r w:rsidR="00895271" w:rsidRPr="00A761AB">
        <w:rPr>
          <w:szCs w:val="22"/>
        </w:rPr>
        <w:t xml:space="preserve"> the</w:t>
      </w:r>
      <w:r w:rsidRPr="00A761AB">
        <w:rPr>
          <w:szCs w:val="22"/>
        </w:rPr>
        <w:t xml:space="preserve"> population pharmacokinetic analysis</w:t>
      </w:r>
      <w:r w:rsidR="00895271" w:rsidRPr="00A761AB">
        <w:rPr>
          <w:szCs w:val="22"/>
        </w:rPr>
        <w:t>.</w:t>
      </w:r>
      <w:r w:rsidRPr="00A761AB">
        <w:rPr>
          <w:szCs w:val="22"/>
        </w:rPr>
        <w:t xml:space="preserve"> </w:t>
      </w:r>
    </w:p>
    <w:p w14:paraId="1C55914E" w14:textId="77777777" w:rsidR="0018685F" w:rsidRDefault="0018685F" w:rsidP="00FB723E">
      <w:pPr>
        <w:rPr>
          <w:szCs w:val="22"/>
          <w:highlight w:val="yellow"/>
        </w:rPr>
      </w:pPr>
    </w:p>
    <w:p w14:paraId="19B426C5" w14:textId="7A9B4D22" w:rsidR="00895271" w:rsidRDefault="00FB723E" w:rsidP="00FB723E">
      <w:pPr>
        <w:rPr>
          <w:szCs w:val="22"/>
        </w:rPr>
      </w:pPr>
      <w:r w:rsidRPr="004011E3">
        <w:rPr>
          <w:szCs w:val="22"/>
        </w:rPr>
        <w:t xml:space="preserve">In </w:t>
      </w:r>
      <w:r w:rsidR="0018685F" w:rsidRPr="004011E3">
        <w:rPr>
          <w:szCs w:val="22"/>
        </w:rPr>
        <w:t xml:space="preserve">113 East Asian </w:t>
      </w:r>
      <w:r w:rsidRPr="004011E3">
        <w:rPr>
          <w:szCs w:val="22"/>
        </w:rPr>
        <w:t xml:space="preserve">subjects with COPD </w:t>
      </w:r>
      <w:r w:rsidR="0018685F" w:rsidRPr="004011E3">
        <w:rPr>
          <w:szCs w:val="22"/>
        </w:rPr>
        <w:t>(Japanese and East Asian Heritage), who received FF/UMEC/VI</w:t>
      </w:r>
      <w:r w:rsidR="007568B3">
        <w:rPr>
          <w:szCs w:val="22"/>
        </w:rPr>
        <w:t xml:space="preserve"> from a single inhaler</w:t>
      </w:r>
      <w:r w:rsidR="0018685F" w:rsidRPr="004011E3">
        <w:rPr>
          <w:szCs w:val="22"/>
        </w:rPr>
        <w:t xml:space="preserve"> </w:t>
      </w:r>
      <w:r w:rsidR="00F47374">
        <w:rPr>
          <w:szCs w:val="22"/>
        </w:rPr>
        <w:t>(</w:t>
      </w:r>
      <w:r w:rsidR="00F47374" w:rsidRPr="004011E3">
        <w:rPr>
          <w:szCs w:val="22"/>
        </w:rPr>
        <w:t>27%</w:t>
      </w:r>
      <w:r w:rsidR="00F47374">
        <w:rPr>
          <w:szCs w:val="22"/>
        </w:rPr>
        <w:t xml:space="preserve"> </w:t>
      </w:r>
      <w:r w:rsidR="00F47374" w:rsidRPr="004011E3">
        <w:rPr>
          <w:szCs w:val="22"/>
        </w:rPr>
        <w:t>subjects</w:t>
      </w:r>
      <w:r w:rsidR="00F47374">
        <w:rPr>
          <w:szCs w:val="22"/>
        </w:rPr>
        <w:t>)</w:t>
      </w:r>
      <w:r w:rsidR="00D37103">
        <w:rPr>
          <w:szCs w:val="22"/>
        </w:rPr>
        <w:t>,</w:t>
      </w:r>
      <w:r w:rsidR="00F47374" w:rsidRPr="004011E3" w:rsidDel="0018685F">
        <w:rPr>
          <w:szCs w:val="22"/>
        </w:rPr>
        <w:t xml:space="preserve"> </w:t>
      </w:r>
      <w:r w:rsidRPr="004011E3">
        <w:rPr>
          <w:szCs w:val="22"/>
        </w:rPr>
        <w:t xml:space="preserve">fluticasone furoate </w:t>
      </w:r>
      <w:proofErr w:type="gramStart"/>
      <w:r w:rsidRPr="004011E3">
        <w:rPr>
          <w:szCs w:val="22"/>
        </w:rPr>
        <w:t>AUC</w:t>
      </w:r>
      <w:r w:rsidRPr="004011E3">
        <w:rPr>
          <w:szCs w:val="22"/>
          <w:vertAlign w:val="subscript"/>
        </w:rPr>
        <w:t>(</w:t>
      </w:r>
      <w:proofErr w:type="gramEnd"/>
      <w:r w:rsidR="002F1137" w:rsidRPr="00A21755">
        <w:rPr>
          <w:b/>
          <w:bCs/>
          <w:vertAlign w:val="subscript"/>
          <w:lang w:val="en-US"/>
        </w:rPr>
        <w:t>ss</w:t>
      </w:r>
      <w:r w:rsidRPr="004011E3">
        <w:rPr>
          <w:szCs w:val="22"/>
          <w:vertAlign w:val="subscript"/>
        </w:rPr>
        <w:t>)</w:t>
      </w:r>
      <w:r w:rsidR="008A1331" w:rsidRPr="004011E3">
        <w:rPr>
          <w:szCs w:val="22"/>
          <w:vertAlign w:val="subscript"/>
        </w:rPr>
        <w:t xml:space="preserve"> </w:t>
      </w:r>
      <w:r w:rsidR="008A1331" w:rsidRPr="004011E3">
        <w:rPr>
          <w:szCs w:val="22"/>
        </w:rPr>
        <w:t>estimates</w:t>
      </w:r>
      <w:r w:rsidRPr="004011E3">
        <w:rPr>
          <w:szCs w:val="22"/>
        </w:rPr>
        <w:t xml:space="preserve"> were on average 30% higher compared with Caucasian subjects. </w:t>
      </w:r>
      <w:r w:rsidR="00F47374">
        <w:rPr>
          <w:szCs w:val="22"/>
        </w:rPr>
        <w:t>However, these higher systemic exposures remain below the threshold for FF-induced reduction of serum and urine cortisol and are not considered clinically relevant.</w:t>
      </w:r>
    </w:p>
    <w:p w14:paraId="2F400758" w14:textId="57F35065" w:rsidR="00FB723E" w:rsidRPr="004011E3" w:rsidRDefault="00FB723E" w:rsidP="00FB723E">
      <w:pPr>
        <w:rPr>
          <w:szCs w:val="22"/>
        </w:rPr>
      </w:pPr>
      <w:r w:rsidRPr="00A6531D">
        <w:rPr>
          <w:szCs w:val="22"/>
        </w:rPr>
        <w:t>There was no effect of race on pharmacokinetic parameter</w:t>
      </w:r>
      <w:r w:rsidR="002F1137">
        <w:rPr>
          <w:szCs w:val="22"/>
        </w:rPr>
        <w:t>s</w:t>
      </w:r>
      <w:r w:rsidR="004741F9">
        <w:rPr>
          <w:szCs w:val="22"/>
        </w:rPr>
        <w:t xml:space="preserve"> </w:t>
      </w:r>
      <w:r w:rsidRPr="00A6531D">
        <w:rPr>
          <w:szCs w:val="22"/>
        </w:rPr>
        <w:t xml:space="preserve">of </w:t>
      </w:r>
      <w:r w:rsidR="0018685F" w:rsidRPr="004011E3">
        <w:rPr>
          <w:szCs w:val="22"/>
        </w:rPr>
        <w:t xml:space="preserve">umeclidinium or </w:t>
      </w:r>
      <w:r w:rsidRPr="004011E3">
        <w:rPr>
          <w:szCs w:val="22"/>
        </w:rPr>
        <w:t>vilanterol in subjects with COPD.</w:t>
      </w:r>
    </w:p>
    <w:p w14:paraId="46668227" w14:textId="77777777" w:rsidR="00FB723E" w:rsidRPr="004011E3" w:rsidRDefault="00FB723E" w:rsidP="001257B3">
      <w:pPr>
        <w:numPr>
          <w:ilvl w:val="12"/>
          <w:numId w:val="0"/>
        </w:numPr>
        <w:ind w:right="-2"/>
        <w:rPr>
          <w:szCs w:val="22"/>
        </w:rPr>
      </w:pPr>
    </w:p>
    <w:p w14:paraId="659BDB12" w14:textId="77777777" w:rsidR="008A1331" w:rsidRPr="004011E3" w:rsidRDefault="008A1331" w:rsidP="001257B3">
      <w:pPr>
        <w:numPr>
          <w:ilvl w:val="12"/>
          <w:numId w:val="0"/>
        </w:numPr>
        <w:ind w:right="-2"/>
        <w:rPr>
          <w:szCs w:val="22"/>
        </w:rPr>
      </w:pPr>
      <w:r w:rsidRPr="004011E3">
        <w:rPr>
          <w:szCs w:val="22"/>
        </w:rPr>
        <w:t>No clinically relevant differences requiring dose adjustment based on race, gender or weight were observed in fluticasone furoate, umeclidinium or vilanterol systemic exposure.</w:t>
      </w:r>
    </w:p>
    <w:p w14:paraId="273037A1" w14:textId="4DB1321F" w:rsidR="008A1331" w:rsidRDefault="008A1331" w:rsidP="001257B3">
      <w:pPr>
        <w:numPr>
          <w:ilvl w:val="12"/>
          <w:numId w:val="0"/>
        </w:numPr>
        <w:ind w:right="-2"/>
        <w:rPr>
          <w:szCs w:val="22"/>
        </w:rPr>
      </w:pPr>
    </w:p>
    <w:p w14:paraId="7FD2D927" w14:textId="77777777" w:rsidR="00E501DA" w:rsidRPr="00DF7B85" w:rsidRDefault="00FB723E" w:rsidP="001257B3">
      <w:pPr>
        <w:numPr>
          <w:ilvl w:val="12"/>
          <w:numId w:val="0"/>
        </w:numPr>
        <w:ind w:right="-2"/>
        <w:rPr>
          <w:i/>
          <w:szCs w:val="22"/>
        </w:rPr>
      </w:pPr>
      <w:r w:rsidRPr="00C03329">
        <w:rPr>
          <w:szCs w:val="22"/>
        </w:rPr>
        <w:lastRenderedPageBreak/>
        <w:t xml:space="preserve">In terms of other patient characteristics, a </w:t>
      </w:r>
      <w:r w:rsidR="00994267" w:rsidRPr="00C03329">
        <w:rPr>
          <w:szCs w:val="22"/>
        </w:rPr>
        <w:t xml:space="preserve">study in CYP2D6 poor metabolisers showed no evidence of a clinically significant effect of CYP2D6 genetic polymorphism on systemic exposure to </w:t>
      </w:r>
      <w:r w:rsidR="00887715" w:rsidRPr="00C03329">
        <w:rPr>
          <w:rFonts w:eastAsia="MS Mincho"/>
          <w:szCs w:val="22"/>
        </w:rPr>
        <w:t>umeclidinium</w:t>
      </w:r>
      <w:r w:rsidR="00994267" w:rsidRPr="00C03329">
        <w:rPr>
          <w:szCs w:val="22"/>
        </w:rPr>
        <w:t>.</w:t>
      </w:r>
      <w:r w:rsidR="00F80D75" w:rsidRPr="00DF7B85">
        <w:rPr>
          <w:i/>
          <w:szCs w:val="22"/>
        </w:rPr>
        <w:t xml:space="preserve"> </w:t>
      </w:r>
    </w:p>
    <w:p w14:paraId="56E199D0" w14:textId="77777777" w:rsidR="00812D16" w:rsidRPr="00DF7B85" w:rsidRDefault="00812D16" w:rsidP="001257B3">
      <w:pPr>
        <w:numPr>
          <w:ilvl w:val="12"/>
          <w:numId w:val="0"/>
        </w:numPr>
        <w:ind w:right="-2"/>
        <w:rPr>
          <w:iCs/>
          <w:szCs w:val="22"/>
        </w:rPr>
      </w:pPr>
    </w:p>
    <w:p w14:paraId="27D6A917" w14:textId="576CA137" w:rsidR="003448EA" w:rsidRPr="00DF7B85" w:rsidRDefault="00812D16" w:rsidP="001257B3">
      <w:pPr>
        <w:keepNext/>
        <w:keepLines/>
        <w:ind w:left="567" w:hanging="567"/>
        <w:outlineLvl w:val="0"/>
        <w:rPr>
          <w:szCs w:val="22"/>
        </w:rPr>
      </w:pPr>
      <w:r w:rsidRPr="00DF7B85">
        <w:rPr>
          <w:b/>
          <w:szCs w:val="22"/>
        </w:rPr>
        <w:t>5.3</w:t>
      </w:r>
      <w:r w:rsidRPr="00DF7B85">
        <w:rPr>
          <w:b/>
          <w:szCs w:val="22"/>
        </w:rPr>
        <w:tab/>
        <w:t>Preclinical safety data</w:t>
      </w:r>
      <w:r w:rsidR="003E6DC7">
        <w:rPr>
          <w:b/>
          <w:szCs w:val="22"/>
        </w:rPr>
        <w:fldChar w:fldCharType="begin"/>
      </w:r>
      <w:r w:rsidR="003E6DC7">
        <w:rPr>
          <w:b/>
          <w:szCs w:val="22"/>
        </w:rPr>
        <w:instrText xml:space="preserve"> DOCVARIABLE vault_nd_2cfcc187-979a-41d3-8f84-e53fec87cfd1 \* MERGEFORMAT </w:instrText>
      </w:r>
      <w:r w:rsidR="003E6DC7">
        <w:rPr>
          <w:b/>
          <w:szCs w:val="22"/>
        </w:rPr>
        <w:fldChar w:fldCharType="separate"/>
      </w:r>
      <w:r w:rsidR="003E6DC7">
        <w:rPr>
          <w:b/>
          <w:szCs w:val="22"/>
        </w:rPr>
        <w:t xml:space="preserve"> </w:t>
      </w:r>
      <w:r w:rsidR="003E6DC7">
        <w:rPr>
          <w:b/>
          <w:szCs w:val="22"/>
        </w:rPr>
        <w:fldChar w:fldCharType="end"/>
      </w:r>
    </w:p>
    <w:p w14:paraId="712199BD" w14:textId="77777777" w:rsidR="00774929" w:rsidRPr="00DF7B85" w:rsidRDefault="00774929" w:rsidP="001257B3">
      <w:pPr>
        <w:keepNext/>
        <w:keepLines/>
        <w:rPr>
          <w:szCs w:val="22"/>
        </w:rPr>
      </w:pPr>
    </w:p>
    <w:p w14:paraId="3113E551" w14:textId="21532F53" w:rsidR="00774929" w:rsidRPr="00DF7B85" w:rsidRDefault="00774929" w:rsidP="00774929">
      <w:pPr>
        <w:rPr>
          <w:szCs w:val="22"/>
        </w:rPr>
      </w:pPr>
      <w:r w:rsidRPr="00DF7B85">
        <w:rPr>
          <w:szCs w:val="22"/>
        </w:rPr>
        <w:t>Pharmacological and toxicological effects seen with fluticasone furoate, umeclidinium or vilanterol in nonclinical studies were those typically associated with glucocorticoids, muscarinic receptor antagonists, or beta</w:t>
      </w:r>
      <w:r w:rsidRPr="00DF7B85">
        <w:rPr>
          <w:szCs w:val="22"/>
          <w:vertAlign w:val="subscript"/>
        </w:rPr>
        <w:t>2</w:t>
      </w:r>
      <w:r w:rsidR="006D439A">
        <w:rPr>
          <w:szCs w:val="22"/>
        </w:rPr>
        <w:t xml:space="preserve">-adrenergic receptor agonists. </w:t>
      </w:r>
      <w:r w:rsidRPr="00DF7B85">
        <w:rPr>
          <w:szCs w:val="22"/>
        </w:rPr>
        <w:t xml:space="preserve">Administration of combined fluticasone furoate, umeclidinium and vilanterol to dogs did not result in any significant new toxicity or any major exacerbation of expected findings associated with fluticasone furoate, umeclidinium or vilanterol alone. </w:t>
      </w:r>
    </w:p>
    <w:p w14:paraId="63511F6D" w14:textId="77777777" w:rsidR="00887715" w:rsidRPr="00DF7B85" w:rsidRDefault="00887715" w:rsidP="001257B3">
      <w:pPr>
        <w:rPr>
          <w:szCs w:val="22"/>
        </w:rPr>
      </w:pPr>
    </w:p>
    <w:p w14:paraId="3A2F91FB" w14:textId="77777777" w:rsidR="002E435B" w:rsidRPr="00DF7B85" w:rsidRDefault="00AB79C0" w:rsidP="00096B60">
      <w:pPr>
        <w:keepNext/>
        <w:spacing w:line="240" w:lineRule="auto"/>
        <w:rPr>
          <w:szCs w:val="22"/>
        </w:rPr>
      </w:pPr>
      <w:r w:rsidRPr="00DF7B85">
        <w:rPr>
          <w:szCs w:val="22"/>
          <w:u w:val="single"/>
        </w:rPr>
        <w:t>Genotoxicity and carcinogenicity</w:t>
      </w:r>
    </w:p>
    <w:p w14:paraId="4E002DEA" w14:textId="77777777" w:rsidR="00096B60" w:rsidRPr="00DF7B85" w:rsidRDefault="00096B60" w:rsidP="00096B60">
      <w:pPr>
        <w:spacing w:line="240" w:lineRule="auto"/>
        <w:rPr>
          <w:i/>
          <w:szCs w:val="22"/>
        </w:rPr>
      </w:pPr>
    </w:p>
    <w:p w14:paraId="77EE3AC7" w14:textId="77777777" w:rsidR="006D6C47" w:rsidRPr="00DF7B85" w:rsidRDefault="006D6C47" w:rsidP="00096B60">
      <w:pPr>
        <w:spacing w:line="240" w:lineRule="auto"/>
        <w:rPr>
          <w:i/>
          <w:szCs w:val="22"/>
        </w:rPr>
      </w:pPr>
      <w:r w:rsidRPr="00DF7B85">
        <w:rPr>
          <w:i/>
          <w:szCs w:val="22"/>
        </w:rPr>
        <w:t>Fluticasone furoate</w:t>
      </w:r>
    </w:p>
    <w:p w14:paraId="0951DD28" w14:textId="262333A4" w:rsidR="006D6C47" w:rsidRPr="009358CD" w:rsidRDefault="006D6C47" w:rsidP="006D6C47">
      <w:pPr>
        <w:rPr>
          <w:color w:val="000000"/>
          <w:szCs w:val="22"/>
        </w:rPr>
      </w:pPr>
      <w:r w:rsidRPr="00DF7B85">
        <w:rPr>
          <w:szCs w:val="22"/>
        </w:rPr>
        <w:t>Fluticasone furoate was not genotoxic in a standard battery of studies and was not carcinogenic in lifetime inhalation studies in rats or mice</w:t>
      </w:r>
      <w:r w:rsidRPr="00DF7B85">
        <w:rPr>
          <w:color w:val="000000"/>
          <w:szCs w:val="22"/>
        </w:rPr>
        <w:t xml:space="preserve"> at exposures </w:t>
      </w:r>
      <w:r w:rsidR="00C43B2F">
        <w:rPr>
          <w:color w:val="000000"/>
          <w:szCs w:val="22"/>
        </w:rPr>
        <w:t xml:space="preserve">of </w:t>
      </w:r>
      <w:r w:rsidR="00C43B2F" w:rsidRPr="00B84C6A">
        <w:t xml:space="preserve">1.4- or 2.9-fold, respectively, </w:t>
      </w:r>
      <w:r w:rsidRPr="00DF7B85">
        <w:rPr>
          <w:color w:val="000000"/>
          <w:szCs w:val="22"/>
        </w:rPr>
        <w:t xml:space="preserve">those </w:t>
      </w:r>
      <w:r w:rsidR="008B0EE9" w:rsidRPr="00DF7B85">
        <w:rPr>
          <w:color w:val="000000"/>
          <w:szCs w:val="22"/>
        </w:rPr>
        <w:t xml:space="preserve">seen in humans </w:t>
      </w:r>
      <w:r w:rsidRPr="00DF7B85">
        <w:rPr>
          <w:color w:val="000000"/>
          <w:szCs w:val="22"/>
        </w:rPr>
        <w:t xml:space="preserve">at </w:t>
      </w:r>
      <w:r w:rsidR="006E6215">
        <w:rPr>
          <w:color w:val="000000"/>
          <w:szCs w:val="22"/>
        </w:rPr>
        <w:t xml:space="preserve">a daily dose of </w:t>
      </w:r>
      <w:r w:rsidR="006E6215" w:rsidRPr="00DF7B85">
        <w:rPr>
          <w:color w:val="000000"/>
          <w:szCs w:val="22"/>
        </w:rPr>
        <w:t>92 micrograms</w:t>
      </w:r>
      <w:r w:rsidR="006E6215">
        <w:rPr>
          <w:color w:val="000000"/>
          <w:szCs w:val="22"/>
        </w:rPr>
        <w:t xml:space="preserve"> </w:t>
      </w:r>
      <w:r w:rsidR="0091043B" w:rsidRPr="00DF7B85">
        <w:rPr>
          <w:color w:val="000000"/>
          <w:szCs w:val="22"/>
        </w:rPr>
        <w:t>fluticasone furoate</w:t>
      </w:r>
      <w:r w:rsidRPr="00DF7B85">
        <w:rPr>
          <w:color w:val="000000"/>
          <w:szCs w:val="22"/>
        </w:rPr>
        <w:t>, based on AUC.</w:t>
      </w:r>
      <w:r w:rsidRPr="00DF7B85">
        <w:rPr>
          <w:szCs w:val="22"/>
        </w:rPr>
        <w:t xml:space="preserve"> </w:t>
      </w:r>
    </w:p>
    <w:p w14:paraId="249DFA8F" w14:textId="77777777" w:rsidR="006D6C47" w:rsidRPr="00DF7B85" w:rsidRDefault="006D6C47" w:rsidP="00537176">
      <w:pPr>
        <w:keepNext/>
        <w:rPr>
          <w:rFonts w:eastAsia="MS Mincho"/>
          <w:szCs w:val="22"/>
        </w:rPr>
      </w:pPr>
    </w:p>
    <w:p w14:paraId="5BA20E2C" w14:textId="77777777" w:rsidR="006D6C47" w:rsidRPr="00DF7B85" w:rsidRDefault="006D6C47" w:rsidP="00096B60">
      <w:pPr>
        <w:keepNext/>
        <w:spacing w:line="240" w:lineRule="auto"/>
        <w:rPr>
          <w:rFonts w:eastAsia="MS Mincho"/>
          <w:i/>
          <w:szCs w:val="22"/>
        </w:rPr>
      </w:pPr>
      <w:r w:rsidRPr="00DF7B85">
        <w:rPr>
          <w:rFonts w:eastAsia="MS Mincho"/>
          <w:i/>
          <w:szCs w:val="22"/>
        </w:rPr>
        <w:t>Umeclidinium</w:t>
      </w:r>
    </w:p>
    <w:p w14:paraId="7306A019" w14:textId="06C3BC6B" w:rsidR="00887715" w:rsidRPr="00DF7B85" w:rsidRDefault="001352C8" w:rsidP="001257B3">
      <w:pPr>
        <w:rPr>
          <w:szCs w:val="22"/>
        </w:rPr>
      </w:pPr>
      <w:r w:rsidRPr="00DF7B85">
        <w:rPr>
          <w:szCs w:val="22"/>
        </w:rPr>
        <w:t xml:space="preserve">Umeclidinium was not genotoxic in a standard battery of studies and was not carcinogenic in lifetime inhalation studies in mice or rats at exposures </w:t>
      </w:r>
      <w:r w:rsidR="00C43B2F" w:rsidRPr="00B84C6A">
        <w:rPr>
          <w:rFonts w:ascii="Symbol" w:hAnsi="Symbol"/>
        </w:rPr>
        <w:t></w:t>
      </w:r>
      <w:r w:rsidR="00C43B2F" w:rsidRPr="00B84C6A">
        <w:t xml:space="preserve"> 20</w:t>
      </w:r>
      <w:r w:rsidR="00B67E4C">
        <w:t>-</w:t>
      </w:r>
      <w:r w:rsidR="00C43B2F" w:rsidRPr="00B84C6A">
        <w:t xml:space="preserve"> or </w:t>
      </w:r>
      <w:r w:rsidR="00C43B2F" w:rsidRPr="00B84C6A">
        <w:rPr>
          <w:rFonts w:ascii="Symbol" w:hAnsi="Symbol"/>
        </w:rPr>
        <w:t></w:t>
      </w:r>
      <w:r w:rsidR="00C43B2F" w:rsidRPr="00B84C6A">
        <w:t xml:space="preserve"> 17</w:t>
      </w:r>
      <w:r w:rsidR="00B67E4C">
        <w:t>-</w:t>
      </w:r>
      <w:r w:rsidR="004D191B">
        <w:rPr>
          <w:szCs w:val="22"/>
        </w:rPr>
        <w:t xml:space="preserve"> </w:t>
      </w:r>
      <w:r w:rsidRPr="00DF7B85">
        <w:rPr>
          <w:szCs w:val="22"/>
        </w:rPr>
        <w:t>fold</w:t>
      </w:r>
      <w:r w:rsidR="000A29AC" w:rsidRPr="00DF7B85">
        <w:rPr>
          <w:szCs w:val="22"/>
        </w:rPr>
        <w:t xml:space="preserve"> </w:t>
      </w:r>
      <w:r w:rsidRPr="00DF7B85">
        <w:rPr>
          <w:szCs w:val="22"/>
        </w:rPr>
        <w:t xml:space="preserve">the human clinical exposure at </w:t>
      </w:r>
      <w:r w:rsidR="006E6215">
        <w:rPr>
          <w:szCs w:val="22"/>
        </w:rPr>
        <w:t>a daily dose of 55 </w:t>
      </w:r>
      <w:r w:rsidR="006E6215" w:rsidRPr="006E6215">
        <w:rPr>
          <w:szCs w:val="22"/>
        </w:rPr>
        <w:t xml:space="preserve">micrograms </w:t>
      </w:r>
      <w:r w:rsidRPr="00DF7B85">
        <w:rPr>
          <w:szCs w:val="22"/>
        </w:rPr>
        <w:t>umeclidinium, based on AUC respectively.</w:t>
      </w:r>
    </w:p>
    <w:p w14:paraId="6038D16C" w14:textId="77777777" w:rsidR="001352C8" w:rsidRPr="00DF7B85" w:rsidRDefault="001352C8" w:rsidP="00096B60">
      <w:pPr>
        <w:spacing w:line="240" w:lineRule="auto"/>
        <w:rPr>
          <w:szCs w:val="22"/>
        </w:rPr>
      </w:pPr>
    </w:p>
    <w:p w14:paraId="7EC6FD43" w14:textId="77777777" w:rsidR="006D6C47" w:rsidRPr="00DF7B85" w:rsidRDefault="006D6C47" w:rsidP="00832308">
      <w:pPr>
        <w:keepNext/>
        <w:spacing w:line="240" w:lineRule="auto"/>
        <w:rPr>
          <w:i/>
          <w:szCs w:val="22"/>
        </w:rPr>
      </w:pPr>
      <w:r w:rsidRPr="00DF7B85">
        <w:rPr>
          <w:i/>
          <w:szCs w:val="22"/>
        </w:rPr>
        <w:t>Vilanterol</w:t>
      </w:r>
    </w:p>
    <w:p w14:paraId="32EEFC29" w14:textId="1BEDB013" w:rsidR="001352C8" w:rsidRPr="00DF7B85" w:rsidRDefault="006D6C47" w:rsidP="001352C8">
      <w:pPr>
        <w:rPr>
          <w:szCs w:val="22"/>
        </w:rPr>
      </w:pPr>
      <w:r w:rsidRPr="00DF7B85">
        <w:rPr>
          <w:szCs w:val="22"/>
        </w:rPr>
        <w:t>V</w:t>
      </w:r>
      <w:r w:rsidR="00AB3429" w:rsidRPr="00DF7B85">
        <w:rPr>
          <w:szCs w:val="22"/>
        </w:rPr>
        <w:t>ilanterol (as alpha-</w:t>
      </w:r>
      <w:proofErr w:type="spellStart"/>
      <w:r w:rsidR="00AB3429" w:rsidRPr="00DF7B85">
        <w:rPr>
          <w:szCs w:val="22"/>
        </w:rPr>
        <w:t>phenylcinnamate</w:t>
      </w:r>
      <w:proofErr w:type="spellEnd"/>
      <w:r w:rsidR="00094FE8" w:rsidRPr="00DF7B85">
        <w:rPr>
          <w:szCs w:val="22"/>
        </w:rPr>
        <w:t>)</w:t>
      </w:r>
      <w:r w:rsidR="00AB3429" w:rsidRPr="00DF7B85">
        <w:rPr>
          <w:szCs w:val="22"/>
        </w:rPr>
        <w:t xml:space="preserve"> and </w:t>
      </w:r>
      <w:proofErr w:type="spellStart"/>
      <w:r w:rsidR="00AB3429" w:rsidRPr="00DF7B85">
        <w:rPr>
          <w:szCs w:val="22"/>
        </w:rPr>
        <w:t>triphenylacetic</w:t>
      </w:r>
      <w:proofErr w:type="spellEnd"/>
      <w:r w:rsidR="00AB3429" w:rsidRPr="00DF7B85">
        <w:rPr>
          <w:szCs w:val="22"/>
        </w:rPr>
        <w:t xml:space="preserve"> acid were not genotoxic indicating that vilanterol (as </w:t>
      </w:r>
      <w:proofErr w:type="spellStart"/>
      <w:r w:rsidR="00AB3429" w:rsidRPr="00DF7B85">
        <w:rPr>
          <w:szCs w:val="22"/>
        </w:rPr>
        <w:t>trifenatate</w:t>
      </w:r>
      <w:proofErr w:type="spellEnd"/>
      <w:r w:rsidR="00AB3429" w:rsidRPr="00DF7B85">
        <w:rPr>
          <w:szCs w:val="22"/>
        </w:rPr>
        <w:t>) does not represent a genotoxic hazard to humans</w:t>
      </w:r>
      <w:r w:rsidR="006D439A">
        <w:rPr>
          <w:szCs w:val="22"/>
        </w:rPr>
        <w:t xml:space="preserve">. </w:t>
      </w:r>
      <w:r w:rsidR="001352C8" w:rsidRPr="00DF7B85">
        <w:rPr>
          <w:szCs w:val="22"/>
        </w:rPr>
        <w:t>Consistent with findings for other beta</w:t>
      </w:r>
      <w:r w:rsidR="001352C8" w:rsidRPr="00DF7B85">
        <w:rPr>
          <w:szCs w:val="22"/>
          <w:vertAlign w:val="subscript"/>
        </w:rPr>
        <w:t>2</w:t>
      </w:r>
      <w:r w:rsidR="001352C8" w:rsidRPr="00DF7B85">
        <w:rPr>
          <w:szCs w:val="22"/>
        </w:rPr>
        <w:t xml:space="preserve"> agonists, in lifetime inhalation studies vilanterol </w:t>
      </w:r>
      <w:proofErr w:type="spellStart"/>
      <w:r w:rsidR="001352C8" w:rsidRPr="00DF7B85">
        <w:rPr>
          <w:szCs w:val="22"/>
        </w:rPr>
        <w:t>trifenatate</w:t>
      </w:r>
      <w:proofErr w:type="spellEnd"/>
      <w:r w:rsidR="001352C8" w:rsidRPr="00DF7B85">
        <w:rPr>
          <w:szCs w:val="22"/>
        </w:rPr>
        <w:t xml:space="preserve"> caused proliferative effects in the female rat and mouse reproductive tract and rat pituitary g</w:t>
      </w:r>
      <w:r w:rsidR="006D439A">
        <w:rPr>
          <w:szCs w:val="22"/>
        </w:rPr>
        <w:t>land.</w:t>
      </w:r>
      <w:r w:rsidR="00E00212">
        <w:rPr>
          <w:szCs w:val="22"/>
        </w:rPr>
        <w:t xml:space="preserve"> </w:t>
      </w:r>
      <w:r w:rsidR="001352C8" w:rsidRPr="00DF7B85">
        <w:rPr>
          <w:szCs w:val="22"/>
        </w:rPr>
        <w:t xml:space="preserve">There was no increase in tumour incidence in rats or mice at exposures </w:t>
      </w:r>
      <w:r w:rsidR="00C43B2F" w:rsidRPr="00B84C6A">
        <w:t>0.9- or 22</w:t>
      </w:r>
      <w:r w:rsidR="001352C8" w:rsidRPr="00DF7B85">
        <w:rPr>
          <w:szCs w:val="22"/>
        </w:rPr>
        <w:t xml:space="preserve">-fold, respectively, the human clinical exposure of vilanterol at </w:t>
      </w:r>
      <w:r w:rsidR="006E6215">
        <w:rPr>
          <w:szCs w:val="22"/>
        </w:rPr>
        <w:t xml:space="preserve">a daily dose of </w:t>
      </w:r>
      <w:r w:rsidR="001352C8" w:rsidRPr="00DF7B85">
        <w:rPr>
          <w:szCs w:val="22"/>
        </w:rPr>
        <w:t>2</w:t>
      </w:r>
      <w:r w:rsidR="0091043B" w:rsidRPr="00DF7B85">
        <w:rPr>
          <w:szCs w:val="22"/>
        </w:rPr>
        <w:t>2</w:t>
      </w:r>
      <w:r w:rsidR="001352C8" w:rsidRPr="00DF7B85">
        <w:rPr>
          <w:szCs w:val="22"/>
        </w:rPr>
        <w:t> micrograms based on AUC.</w:t>
      </w:r>
    </w:p>
    <w:p w14:paraId="154C7E73" w14:textId="77777777" w:rsidR="001352C8" w:rsidRPr="00DF7B85" w:rsidRDefault="001352C8" w:rsidP="002E435B">
      <w:pPr>
        <w:rPr>
          <w:szCs w:val="22"/>
        </w:rPr>
      </w:pPr>
    </w:p>
    <w:p w14:paraId="329BB52E" w14:textId="4DCE95E6" w:rsidR="00887715" w:rsidRPr="00DF7B85" w:rsidRDefault="008F7B93" w:rsidP="00D73413">
      <w:pPr>
        <w:keepNext/>
        <w:spacing w:line="240" w:lineRule="auto"/>
        <w:rPr>
          <w:szCs w:val="22"/>
          <w:u w:val="single"/>
        </w:rPr>
      </w:pPr>
      <w:r>
        <w:rPr>
          <w:szCs w:val="22"/>
          <w:u w:val="single"/>
        </w:rPr>
        <w:t>Toxicity to reproduction</w:t>
      </w:r>
      <w:r w:rsidR="00DB655A">
        <w:rPr>
          <w:szCs w:val="22"/>
          <w:u w:val="single"/>
        </w:rPr>
        <w:t xml:space="preserve"> and development</w:t>
      </w:r>
    </w:p>
    <w:p w14:paraId="1A82706B" w14:textId="77777777" w:rsidR="00D73413" w:rsidRPr="00DF7B85" w:rsidRDefault="00D73413" w:rsidP="00D73413">
      <w:pPr>
        <w:keepNext/>
        <w:spacing w:line="240" w:lineRule="auto"/>
        <w:rPr>
          <w:szCs w:val="22"/>
          <w:u w:val="single"/>
        </w:rPr>
      </w:pPr>
    </w:p>
    <w:p w14:paraId="191F7005" w14:textId="77777777" w:rsidR="001352C8" w:rsidRPr="00DF7B85" w:rsidRDefault="001352C8" w:rsidP="00D73413">
      <w:pPr>
        <w:keepNext/>
        <w:spacing w:line="240" w:lineRule="auto"/>
        <w:rPr>
          <w:szCs w:val="22"/>
        </w:rPr>
      </w:pPr>
      <w:r w:rsidRPr="00DF7B85">
        <w:rPr>
          <w:szCs w:val="22"/>
        </w:rPr>
        <w:t xml:space="preserve">Fluticasone furoate, umeclidinium and vilanterol did not have any adverse effects on male or female fertility in rats. </w:t>
      </w:r>
    </w:p>
    <w:p w14:paraId="66193DAA" w14:textId="77777777" w:rsidR="001352C8" w:rsidRPr="00DF7B85" w:rsidRDefault="001352C8" w:rsidP="00D73413">
      <w:pPr>
        <w:keepNext/>
        <w:spacing w:line="240" w:lineRule="auto"/>
        <w:rPr>
          <w:szCs w:val="22"/>
          <w:u w:val="single"/>
        </w:rPr>
      </w:pPr>
    </w:p>
    <w:p w14:paraId="715F9864" w14:textId="77777777" w:rsidR="006D6C47" w:rsidRPr="00DF7B85" w:rsidRDefault="006D6C47" w:rsidP="00096B60">
      <w:pPr>
        <w:spacing w:line="240" w:lineRule="auto"/>
        <w:rPr>
          <w:i/>
          <w:szCs w:val="22"/>
        </w:rPr>
      </w:pPr>
      <w:r w:rsidRPr="00DF7B85">
        <w:rPr>
          <w:i/>
          <w:szCs w:val="22"/>
        </w:rPr>
        <w:t>Fluticasone furoate</w:t>
      </w:r>
    </w:p>
    <w:p w14:paraId="7B663B45" w14:textId="5889BAF1" w:rsidR="00AF63B2" w:rsidRPr="00DF7B85" w:rsidRDefault="006D6C47" w:rsidP="00AF63B2">
      <w:pPr>
        <w:rPr>
          <w:szCs w:val="22"/>
        </w:rPr>
      </w:pPr>
      <w:r w:rsidRPr="00DF7B85">
        <w:rPr>
          <w:szCs w:val="22"/>
        </w:rPr>
        <w:t xml:space="preserve">Fluticasone furoate was not teratogenic in rats or rabbits, but delayed development in rats and caused abortion in rabbits at maternally toxic doses. There were no effects on development in rats at exposures </w:t>
      </w:r>
      <w:r w:rsidR="00C43B2F">
        <w:rPr>
          <w:szCs w:val="22"/>
        </w:rPr>
        <w:t>6.6</w:t>
      </w:r>
      <w:r w:rsidRPr="00A761AB">
        <w:rPr>
          <w:szCs w:val="22"/>
        </w:rPr>
        <w:t>-</w:t>
      </w:r>
      <w:r w:rsidR="001352C8" w:rsidRPr="00A761AB">
        <w:rPr>
          <w:szCs w:val="22"/>
        </w:rPr>
        <w:t>fold the</w:t>
      </w:r>
      <w:r w:rsidR="001352C8" w:rsidRPr="00DF7B85">
        <w:rPr>
          <w:szCs w:val="22"/>
        </w:rPr>
        <w:t xml:space="preserve"> human clinical exposure at </w:t>
      </w:r>
      <w:r w:rsidR="006E6215">
        <w:rPr>
          <w:szCs w:val="22"/>
        </w:rPr>
        <w:t xml:space="preserve">a daily dose of </w:t>
      </w:r>
      <w:r w:rsidR="006D439A">
        <w:rPr>
          <w:szCs w:val="22"/>
        </w:rPr>
        <w:t xml:space="preserve">92 micrograms, based on AUC. </w:t>
      </w:r>
      <w:r w:rsidR="00AF63B2" w:rsidRPr="00DF7B85">
        <w:rPr>
          <w:szCs w:val="22"/>
        </w:rPr>
        <w:t xml:space="preserve">Fluticasone furoate had no adverse effect on pre- or post-natal development in rats. </w:t>
      </w:r>
    </w:p>
    <w:p w14:paraId="1BFCCB84" w14:textId="77777777" w:rsidR="006D6C47" w:rsidRPr="00DF7B85" w:rsidRDefault="006D6C47" w:rsidP="00887715">
      <w:pPr>
        <w:rPr>
          <w:rFonts w:eastAsia="MS Mincho"/>
          <w:szCs w:val="22"/>
        </w:rPr>
      </w:pPr>
    </w:p>
    <w:p w14:paraId="4C184DC3" w14:textId="77777777" w:rsidR="006D6C47" w:rsidRPr="00DF7B85" w:rsidRDefault="006D6C47" w:rsidP="00096B60">
      <w:pPr>
        <w:spacing w:line="240" w:lineRule="auto"/>
        <w:rPr>
          <w:rFonts w:eastAsia="MS Mincho"/>
          <w:i/>
          <w:szCs w:val="22"/>
        </w:rPr>
      </w:pPr>
      <w:r w:rsidRPr="00DF7B85">
        <w:rPr>
          <w:rFonts w:eastAsia="MS Mincho"/>
          <w:i/>
          <w:szCs w:val="22"/>
        </w:rPr>
        <w:t>Umeclidinium</w:t>
      </w:r>
    </w:p>
    <w:p w14:paraId="5B6BFE44" w14:textId="7B39432F" w:rsidR="00F66BE6" w:rsidRPr="00DF7B85" w:rsidRDefault="00B507E9" w:rsidP="00F66BE6">
      <w:pPr>
        <w:rPr>
          <w:szCs w:val="22"/>
        </w:rPr>
      </w:pPr>
      <w:r w:rsidRPr="00DF7B85">
        <w:rPr>
          <w:rFonts w:eastAsia="MS Mincho"/>
          <w:szCs w:val="22"/>
        </w:rPr>
        <w:t xml:space="preserve">Umeclidinium </w:t>
      </w:r>
      <w:r w:rsidRPr="00DF7B85">
        <w:rPr>
          <w:szCs w:val="22"/>
        </w:rPr>
        <w:t xml:space="preserve">was not teratogenic in rats or rabbits. </w:t>
      </w:r>
      <w:r w:rsidR="00887715" w:rsidRPr="00DF7B85">
        <w:rPr>
          <w:szCs w:val="22"/>
        </w:rPr>
        <w:t>In a pre- and post-natal study,</w:t>
      </w:r>
      <w:r w:rsidR="00887715" w:rsidRPr="006C225A">
        <w:rPr>
          <w:bCs/>
          <w:iCs/>
          <w:szCs w:val="22"/>
        </w:rPr>
        <w:t xml:space="preserve"> </w:t>
      </w:r>
      <w:r w:rsidR="00887715" w:rsidRPr="00DF7B85">
        <w:rPr>
          <w:szCs w:val="22"/>
        </w:rPr>
        <w:t xml:space="preserve">subcutaneous administration of </w:t>
      </w:r>
      <w:r w:rsidR="00887715" w:rsidRPr="00DF7B85">
        <w:rPr>
          <w:rFonts w:eastAsia="MS Mincho"/>
          <w:szCs w:val="22"/>
        </w:rPr>
        <w:t>umeclidinium</w:t>
      </w:r>
      <w:r w:rsidR="00887715" w:rsidRPr="00DF7B85">
        <w:rPr>
          <w:szCs w:val="22"/>
        </w:rPr>
        <w:t xml:space="preserve"> to rats resulted in lower maternal body weight gain and food consumption and slightly decreased pre-weaning pup body weights in dams given 180 micrograms/kg/day dose </w:t>
      </w:r>
      <w:r w:rsidR="00887715" w:rsidRPr="00A761AB">
        <w:rPr>
          <w:szCs w:val="22"/>
        </w:rPr>
        <w:t xml:space="preserve">(approximately </w:t>
      </w:r>
      <w:r w:rsidR="00C43B2F">
        <w:rPr>
          <w:szCs w:val="22"/>
        </w:rPr>
        <w:t>61</w:t>
      </w:r>
      <w:r w:rsidR="00887715" w:rsidRPr="00A761AB">
        <w:rPr>
          <w:szCs w:val="22"/>
        </w:rPr>
        <w:t>-</w:t>
      </w:r>
      <w:r w:rsidR="001352C8" w:rsidRPr="00A761AB">
        <w:rPr>
          <w:szCs w:val="22"/>
        </w:rPr>
        <w:t>fold the</w:t>
      </w:r>
      <w:r w:rsidR="001352C8" w:rsidRPr="00DF7B85">
        <w:rPr>
          <w:szCs w:val="22"/>
        </w:rPr>
        <w:t xml:space="preserve"> human c</w:t>
      </w:r>
      <w:r w:rsidR="00887715" w:rsidRPr="00DF7B85">
        <w:rPr>
          <w:szCs w:val="22"/>
        </w:rPr>
        <w:t xml:space="preserve">linical exposure of umeclidinium </w:t>
      </w:r>
      <w:r w:rsidR="00CA13F1">
        <w:rPr>
          <w:szCs w:val="22"/>
        </w:rPr>
        <w:t xml:space="preserve">at </w:t>
      </w:r>
      <w:r w:rsidR="006E6215">
        <w:rPr>
          <w:szCs w:val="22"/>
        </w:rPr>
        <w:t xml:space="preserve">a daily dose of </w:t>
      </w:r>
      <w:r w:rsidR="00F66BE6" w:rsidRPr="00DF7B85">
        <w:rPr>
          <w:szCs w:val="22"/>
        </w:rPr>
        <w:t>55 micrograms, based on AUC).</w:t>
      </w:r>
    </w:p>
    <w:p w14:paraId="59065B08" w14:textId="77777777" w:rsidR="00887715" w:rsidRPr="00DF7B85" w:rsidRDefault="00887715" w:rsidP="00887715">
      <w:pPr>
        <w:rPr>
          <w:szCs w:val="22"/>
        </w:rPr>
      </w:pPr>
    </w:p>
    <w:p w14:paraId="63DF240F" w14:textId="77777777" w:rsidR="006D6C47" w:rsidRPr="00DF7B85" w:rsidRDefault="006D6C47" w:rsidP="00096B60">
      <w:pPr>
        <w:spacing w:line="240" w:lineRule="auto"/>
        <w:rPr>
          <w:i/>
          <w:szCs w:val="22"/>
        </w:rPr>
      </w:pPr>
      <w:r w:rsidRPr="00DF7B85">
        <w:rPr>
          <w:i/>
          <w:szCs w:val="22"/>
        </w:rPr>
        <w:t>Vilanterol</w:t>
      </w:r>
    </w:p>
    <w:p w14:paraId="027751B5" w14:textId="4E2903F9" w:rsidR="00995D01" w:rsidRPr="00DF7B85" w:rsidRDefault="00094FE8" w:rsidP="00995D01">
      <w:pPr>
        <w:rPr>
          <w:szCs w:val="22"/>
        </w:rPr>
      </w:pPr>
      <w:r w:rsidRPr="00DF7B85">
        <w:rPr>
          <w:szCs w:val="22"/>
        </w:rPr>
        <w:t xml:space="preserve">Vilanterol was not teratogenic in rats. </w:t>
      </w:r>
      <w:r w:rsidR="00887715" w:rsidRPr="00DF7B85">
        <w:rPr>
          <w:szCs w:val="22"/>
        </w:rPr>
        <w:t xml:space="preserve">In inhalation studies in rabbits, vilanterol caused effects </w:t>
      </w:r>
      <w:proofErr w:type="gramStart"/>
      <w:r w:rsidR="00887715" w:rsidRPr="00DF7B85">
        <w:rPr>
          <w:szCs w:val="22"/>
        </w:rPr>
        <w:t>similar to</w:t>
      </w:r>
      <w:proofErr w:type="gramEnd"/>
      <w:r w:rsidR="00887715" w:rsidRPr="00DF7B85">
        <w:rPr>
          <w:szCs w:val="22"/>
        </w:rPr>
        <w:t xml:space="preserve"> those seen with other </w:t>
      </w:r>
      <w:r w:rsidR="00792EFB" w:rsidRPr="00DF7B85">
        <w:rPr>
          <w:szCs w:val="22"/>
        </w:rPr>
        <w:t>beta</w:t>
      </w:r>
      <w:r w:rsidR="00792EFB" w:rsidRPr="00DF7B85">
        <w:rPr>
          <w:szCs w:val="22"/>
          <w:vertAlign w:val="subscript"/>
        </w:rPr>
        <w:t>2</w:t>
      </w:r>
      <w:r w:rsidR="00792EFB" w:rsidRPr="00DF7B85">
        <w:rPr>
          <w:szCs w:val="22"/>
        </w:rPr>
        <w:t xml:space="preserve">-adrenergic </w:t>
      </w:r>
      <w:r w:rsidR="00887715" w:rsidRPr="00DF7B85">
        <w:rPr>
          <w:szCs w:val="22"/>
        </w:rPr>
        <w:t xml:space="preserve">agonists (cleft palate, open eyelids, </w:t>
      </w:r>
      <w:proofErr w:type="spellStart"/>
      <w:r w:rsidR="00887715" w:rsidRPr="00DF7B85">
        <w:rPr>
          <w:szCs w:val="22"/>
        </w:rPr>
        <w:t>sternebral</w:t>
      </w:r>
      <w:proofErr w:type="spellEnd"/>
      <w:r w:rsidR="00887715" w:rsidRPr="00DF7B85">
        <w:rPr>
          <w:szCs w:val="22"/>
        </w:rPr>
        <w:t xml:space="preserve"> fusion and limb flexure/malrotation)</w:t>
      </w:r>
      <w:r w:rsidR="00995D01" w:rsidRPr="00DF7B85">
        <w:rPr>
          <w:szCs w:val="22"/>
        </w:rPr>
        <w:t>.</w:t>
      </w:r>
      <w:r w:rsidR="00F66BE6" w:rsidRPr="00DF7B85">
        <w:rPr>
          <w:szCs w:val="22"/>
        </w:rPr>
        <w:t xml:space="preserve"> </w:t>
      </w:r>
      <w:r w:rsidR="00887715" w:rsidRPr="00DF7B85">
        <w:rPr>
          <w:szCs w:val="22"/>
        </w:rPr>
        <w:t xml:space="preserve">When given subcutaneously there were no effects at </w:t>
      </w:r>
      <w:r w:rsidR="00D73413" w:rsidRPr="00A761AB">
        <w:rPr>
          <w:szCs w:val="22"/>
        </w:rPr>
        <w:t xml:space="preserve">exposures </w:t>
      </w:r>
      <w:r w:rsidR="00C43B2F">
        <w:rPr>
          <w:szCs w:val="22"/>
        </w:rPr>
        <w:t>62</w:t>
      </w:r>
      <w:r w:rsidR="001352C8" w:rsidRPr="00A761AB">
        <w:rPr>
          <w:szCs w:val="22"/>
        </w:rPr>
        <w:t>-fold</w:t>
      </w:r>
      <w:r w:rsidR="001352C8" w:rsidRPr="00DF7B85">
        <w:rPr>
          <w:szCs w:val="22"/>
        </w:rPr>
        <w:t xml:space="preserve"> the human clinical exposure at </w:t>
      </w:r>
      <w:r w:rsidR="006E6215">
        <w:rPr>
          <w:szCs w:val="22"/>
        </w:rPr>
        <w:t xml:space="preserve">a daily dose of </w:t>
      </w:r>
      <w:r w:rsidR="00F66BE6" w:rsidRPr="00DF7B85">
        <w:rPr>
          <w:szCs w:val="22"/>
        </w:rPr>
        <w:t xml:space="preserve">22 micrograms, </w:t>
      </w:r>
      <w:r w:rsidR="006D439A">
        <w:rPr>
          <w:szCs w:val="22"/>
        </w:rPr>
        <w:t xml:space="preserve">based on AUC. </w:t>
      </w:r>
      <w:r w:rsidR="001352C8" w:rsidRPr="00DF7B85">
        <w:rPr>
          <w:szCs w:val="22"/>
        </w:rPr>
        <w:t xml:space="preserve">Vilanterol had no adverse effect on pre- or post-natal development in rats. </w:t>
      </w:r>
    </w:p>
    <w:p w14:paraId="368642B4" w14:textId="77777777" w:rsidR="00995D01" w:rsidRDefault="00995D01" w:rsidP="00995D01">
      <w:pPr>
        <w:rPr>
          <w:szCs w:val="22"/>
        </w:rPr>
      </w:pPr>
    </w:p>
    <w:p w14:paraId="7EEEECCF" w14:textId="77777777" w:rsidR="00AD301D" w:rsidRPr="00DF7B85" w:rsidRDefault="00AD301D" w:rsidP="00995D01">
      <w:pPr>
        <w:rPr>
          <w:szCs w:val="22"/>
        </w:rPr>
      </w:pPr>
    </w:p>
    <w:p w14:paraId="57B9C4D7" w14:textId="77777777" w:rsidR="00995D01" w:rsidRPr="00DF7B85" w:rsidRDefault="00812D16" w:rsidP="00995D01">
      <w:pPr>
        <w:rPr>
          <w:szCs w:val="22"/>
        </w:rPr>
      </w:pPr>
      <w:r w:rsidRPr="00DF7B85">
        <w:rPr>
          <w:b/>
          <w:szCs w:val="22"/>
        </w:rPr>
        <w:t>6.</w:t>
      </w:r>
      <w:r w:rsidRPr="00DF7B85">
        <w:rPr>
          <w:b/>
          <w:szCs w:val="22"/>
        </w:rPr>
        <w:tab/>
        <w:t>PHARMACEUTICAL PARTICULARS</w:t>
      </w:r>
    </w:p>
    <w:p w14:paraId="0CC14799" w14:textId="77777777" w:rsidR="00995D01" w:rsidRPr="00DF7B85" w:rsidRDefault="00995D01" w:rsidP="00995D01">
      <w:pPr>
        <w:rPr>
          <w:szCs w:val="22"/>
        </w:rPr>
      </w:pPr>
    </w:p>
    <w:p w14:paraId="6DE463BD" w14:textId="77777777" w:rsidR="00382068" w:rsidRPr="00DF7B85" w:rsidRDefault="00812D16" w:rsidP="00096B60">
      <w:pPr>
        <w:spacing w:line="240" w:lineRule="auto"/>
        <w:rPr>
          <w:b/>
          <w:szCs w:val="22"/>
        </w:rPr>
      </w:pPr>
      <w:r w:rsidRPr="00DF7B85">
        <w:rPr>
          <w:b/>
          <w:szCs w:val="22"/>
        </w:rPr>
        <w:t>6.1</w:t>
      </w:r>
      <w:r w:rsidRPr="00DF7B85">
        <w:rPr>
          <w:b/>
          <w:szCs w:val="22"/>
        </w:rPr>
        <w:tab/>
        <w:t>List of excipients</w:t>
      </w:r>
    </w:p>
    <w:p w14:paraId="6DD33B79" w14:textId="77777777" w:rsidR="00096B60" w:rsidRPr="00DF7B85" w:rsidRDefault="00096B60" w:rsidP="00382068">
      <w:pPr>
        <w:rPr>
          <w:szCs w:val="22"/>
        </w:rPr>
      </w:pPr>
    </w:p>
    <w:p w14:paraId="5B9D8DDC" w14:textId="77777777" w:rsidR="00995D01" w:rsidRPr="00DF7B85" w:rsidRDefault="009A48B0" w:rsidP="00382068">
      <w:pPr>
        <w:rPr>
          <w:szCs w:val="22"/>
        </w:rPr>
      </w:pPr>
      <w:r w:rsidRPr="00DF7B85">
        <w:rPr>
          <w:szCs w:val="22"/>
        </w:rPr>
        <w:t>Lactose monohydrate</w:t>
      </w:r>
    </w:p>
    <w:p w14:paraId="46582955" w14:textId="10353CC9" w:rsidR="00995D01" w:rsidRPr="00DF7B85" w:rsidRDefault="009A48B0" w:rsidP="00995D01">
      <w:pPr>
        <w:keepNext/>
        <w:tabs>
          <w:tab w:val="clear" w:pos="567"/>
        </w:tabs>
        <w:spacing w:line="240" w:lineRule="auto"/>
        <w:ind w:left="567" w:hanging="567"/>
        <w:outlineLvl w:val="0"/>
        <w:rPr>
          <w:szCs w:val="22"/>
        </w:rPr>
      </w:pPr>
      <w:r w:rsidRPr="00DF7B85">
        <w:rPr>
          <w:szCs w:val="22"/>
        </w:rPr>
        <w:t xml:space="preserve">Magnesium </w:t>
      </w:r>
      <w:r w:rsidR="00AB79C0" w:rsidRPr="00DF7B85">
        <w:rPr>
          <w:szCs w:val="22"/>
        </w:rPr>
        <w:t>stearate</w:t>
      </w:r>
      <w:r w:rsidR="003E6DC7">
        <w:rPr>
          <w:szCs w:val="22"/>
        </w:rPr>
        <w:fldChar w:fldCharType="begin"/>
      </w:r>
      <w:r w:rsidR="003E6DC7">
        <w:rPr>
          <w:szCs w:val="22"/>
        </w:rPr>
        <w:instrText xml:space="preserve"> DOCVARIABLE vault_nd_d650671b-20ab-4ddc-bfcb-f6397a872ad3 \* MERGEFORMAT </w:instrText>
      </w:r>
      <w:r w:rsidR="003E6DC7">
        <w:rPr>
          <w:szCs w:val="22"/>
        </w:rPr>
        <w:fldChar w:fldCharType="separate"/>
      </w:r>
      <w:r w:rsidR="003E6DC7">
        <w:rPr>
          <w:szCs w:val="22"/>
        </w:rPr>
        <w:t xml:space="preserve"> </w:t>
      </w:r>
      <w:r w:rsidR="003E6DC7">
        <w:rPr>
          <w:szCs w:val="22"/>
        </w:rPr>
        <w:fldChar w:fldCharType="end"/>
      </w:r>
    </w:p>
    <w:p w14:paraId="3F3677BF" w14:textId="77777777" w:rsidR="00995D01" w:rsidRPr="00DF7B85" w:rsidRDefault="00995D01" w:rsidP="00995D01">
      <w:pPr>
        <w:keepNext/>
        <w:tabs>
          <w:tab w:val="clear" w:pos="567"/>
        </w:tabs>
        <w:spacing w:line="240" w:lineRule="auto"/>
        <w:ind w:left="567" w:hanging="567"/>
        <w:outlineLvl w:val="0"/>
        <w:rPr>
          <w:szCs w:val="22"/>
        </w:rPr>
      </w:pPr>
    </w:p>
    <w:p w14:paraId="279CBA5F" w14:textId="3B18D01F" w:rsidR="00995D01" w:rsidRPr="00DF7B85" w:rsidRDefault="00812D16" w:rsidP="00096B60">
      <w:pPr>
        <w:keepNext/>
        <w:tabs>
          <w:tab w:val="clear" w:pos="567"/>
        </w:tabs>
        <w:spacing w:line="240" w:lineRule="auto"/>
        <w:ind w:left="567" w:hanging="567"/>
        <w:outlineLvl w:val="0"/>
        <w:rPr>
          <w:szCs w:val="22"/>
        </w:rPr>
      </w:pPr>
      <w:r w:rsidRPr="00DF7B85">
        <w:rPr>
          <w:b/>
          <w:szCs w:val="22"/>
        </w:rPr>
        <w:t>6.2</w:t>
      </w:r>
      <w:r w:rsidRPr="00DF7B85">
        <w:rPr>
          <w:b/>
          <w:szCs w:val="22"/>
        </w:rPr>
        <w:tab/>
        <w:t>Incompatibilities</w:t>
      </w:r>
      <w:r w:rsidR="003E6DC7">
        <w:rPr>
          <w:b/>
          <w:szCs w:val="22"/>
        </w:rPr>
        <w:fldChar w:fldCharType="begin"/>
      </w:r>
      <w:r w:rsidR="003E6DC7">
        <w:rPr>
          <w:b/>
          <w:szCs w:val="22"/>
        </w:rPr>
        <w:instrText xml:space="preserve"> DOCVARIABLE vault_nd_60727cb6-5fc7-4e26-994e-f36f314a1c95 \* MERGEFORMAT </w:instrText>
      </w:r>
      <w:r w:rsidR="003E6DC7">
        <w:rPr>
          <w:b/>
          <w:szCs w:val="22"/>
        </w:rPr>
        <w:fldChar w:fldCharType="separate"/>
      </w:r>
      <w:r w:rsidR="003E6DC7">
        <w:rPr>
          <w:b/>
          <w:szCs w:val="22"/>
        </w:rPr>
        <w:t xml:space="preserve"> </w:t>
      </w:r>
      <w:r w:rsidR="003E6DC7">
        <w:rPr>
          <w:b/>
          <w:szCs w:val="22"/>
        </w:rPr>
        <w:fldChar w:fldCharType="end"/>
      </w:r>
    </w:p>
    <w:p w14:paraId="42A69C23" w14:textId="77777777" w:rsidR="00096B60" w:rsidRPr="00DF7B85" w:rsidRDefault="00096B60" w:rsidP="00995D01">
      <w:pPr>
        <w:keepNext/>
        <w:tabs>
          <w:tab w:val="clear" w:pos="567"/>
        </w:tabs>
        <w:spacing w:line="240" w:lineRule="auto"/>
        <w:ind w:left="567" w:hanging="567"/>
        <w:outlineLvl w:val="0"/>
        <w:rPr>
          <w:szCs w:val="22"/>
        </w:rPr>
      </w:pPr>
    </w:p>
    <w:p w14:paraId="0CC0CB73" w14:textId="53EB8C71" w:rsidR="00995D01" w:rsidRPr="00DF7B85" w:rsidRDefault="00812D16" w:rsidP="00995D01">
      <w:pPr>
        <w:keepNext/>
        <w:tabs>
          <w:tab w:val="clear" w:pos="567"/>
        </w:tabs>
        <w:spacing w:line="240" w:lineRule="auto"/>
        <w:ind w:left="567" w:hanging="567"/>
        <w:outlineLvl w:val="0"/>
        <w:rPr>
          <w:szCs w:val="22"/>
        </w:rPr>
      </w:pPr>
      <w:r w:rsidRPr="00DF7B85">
        <w:rPr>
          <w:szCs w:val="22"/>
        </w:rPr>
        <w:t>Not applicable</w:t>
      </w:r>
      <w:r w:rsidR="00551E68" w:rsidRPr="00DF7B85">
        <w:rPr>
          <w:szCs w:val="22"/>
        </w:rPr>
        <w:t>.</w:t>
      </w:r>
      <w:r w:rsidR="003E6DC7">
        <w:rPr>
          <w:szCs w:val="22"/>
        </w:rPr>
        <w:fldChar w:fldCharType="begin"/>
      </w:r>
      <w:r w:rsidR="003E6DC7">
        <w:rPr>
          <w:szCs w:val="22"/>
        </w:rPr>
        <w:instrText xml:space="preserve"> DOCVARIABLE vault_nd_b67a85bb-a0bb-47ed-bbd5-ddbb997bc6ce \* MERGEFORMAT </w:instrText>
      </w:r>
      <w:r w:rsidR="003E6DC7">
        <w:rPr>
          <w:szCs w:val="22"/>
        </w:rPr>
        <w:fldChar w:fldCharType="separate"/>
      </w:r>
      <w:r w:rsidR="003E6DC7">
        <w:rPr>
          <w:szCs w:val="22"/>
        </w:rPr>
        <w:t xml:space="preserve"> </w:t>
      </w:r>
      <w:r w:rsidR="003E6DC7">
        <w:rPr>
          <w:szCs w:val="22"/>
        </w:rPr>
        <w:fldChar w:fldCharType="end"/>
      </w:r>
    </w:p>
    <w:p w14:paraId="5B49C15C" w14:textId="77777777" w:rsidR="00995D01" w:rsidRPr="00DF7B85" w:rsidRDefault="00995D01" w:rsidP="00995D01">
      <w:pPr>
        <w:keepNext/>
        <w:tabs>
          <w:tab w:val="clear" w:pos="567"/>
        </w:tabs>
        <w:spacing w:line="240" w:lineRule="auto"/>
        <w:ind w:left="567" w:hanging="567"/>
        <w:outlineLvl w:val="0"/>
        <w:rPr>
          <w:szCs w:val="22"/>
        </w:rPr>
      </w:pPr>
    </w:p>
    <w:p w14:paraId="378BC44F" w14:textId="7616BD04" w:rsidR="00995D01" w:rsidRPr="00DF7B85" w:rsidRDefault="00812D16" w:rsidP="00096B60">
      <w:pPr>
        <w:keepNext/>
        <w:tabs>
          <w:tab w:val="clear" w:pos="567"/>
        </w:tabs>
        <w:spacing w:line="240" w:lineRule="auto"/>
        <w:ind w:left="567" w:hanging="567"/>
        <w:outlineLvl w:val="0"/>
        <w:rPr>
          <w:szCs w:val="22"/>
        </w:rPr>
      </w:pPr>
      <w:r w:rsidRPr="00DF7B85">
        <w:rPr>
          <w:b/>
          <w:szCs w:val="22"/>
        </w:rPr>
        <w:t>6.3</w:t>
      </w:r>
      <w:r w:rsidRPr="00DF7B85">
        <w:rPr>
          <w:b/>
          <w:szCs w:val="22"/>
        </w:rPr>
        <w:tab/>
        <w:t>Shelf life</w:t>
      </w:r>
      <w:r w:rsidR="003E6DC7">
        <w:rPr>
          <w:b/>
          <w:szCs w:val="22"/>
        </w:rPr>
        <w:fldChar w:fldCharType="begin"/>
      </w:r>
      <w:r w:rsidR="003E6DC7">
        <w:rPr>
          <w:b/>
          <w:szCs w:val="22"/>
        </w:rPr>
        <w:instrText xml:space="preserve"> DOCVARIABLE vault_nd_f2eeabe8-c851-4d5e-813a-42881ff27271 \* MERGEFORMAT </w:instrText>
      </w:r>
      <w:r w:rsidR="003E6DC7">
        <w:rPr>
          <w:b/>
          <w:szCs w:val="22"/>
        </w:rPr>
        <w:fldChar w:fldCharType="separate"/>
      </w:r>
      <w:r w:rsidR="003E6DC7">
        <w:rPr>
          <w:b/>
          <w:szCs w:val="22"/>
        </w:rPr>
        <w:t xml:space="preserve"> </w:t>
      </w:r>
      <w:r w:rsidR="003E6DC7">
        <w:rPr>
          <w:b/>
          <w:szCs w:val="22"/>
        </w:rPr>
        <w:fldChar w:fldCharType="end"/>
      </w:r>
    </w:p>
    <w:p w14:paraId="07F6D508" w14:textId="77777777" w:rsidR="00096B60" w:rsidRPr="00DF7B85" w:rsidRDefault="00096B60" w:rsidP="00995D01">
      <w:pPr>
        <w:keepNext/>
        <w:tabs>
          <w:tab w:val="clear" w:pos="567"/>
        </w:tabs>
        <w:spacing w:line="240" w:lineRule="auto"/>
        <w:ind w:left="567" w:hanging="567"/>
        <w:outlineLvl w:val="0"/>
        <w:rPr>
          <w:szCs w:val="22"/>
        </w:rPr>
      </w:pPr>
    </w:p>
    <w:p w14:paraId="23574E94" w14:textId="756643A6" w:rsidR="00995D01" w:rsidRPr="00DF7B85" w:rsidRDefault="006735F2" w:rsidP="00995D01">
      <w:pPr>
        <w:keepNext/>
        <w:tabs>
          <w:tab w:val="clear" w:pos="567"/>
        </w:tabs>
        <w:spacing w:line="240" w:lineRule="auto"/>
        <w:ind w:left="567" w:hanging="567"/>
        <w:outlineLvl w:val="0"/>
        <w:rPr>
          <w:szCs w:val="22"/>
        </w:rPr>
      </w:pPr>
      <w:r w:rsidRPr="00DF7B85">
        <w:rPr>
          <w:szCs w:val="22"/>
        </w:rPr>
        <w:t>2 years</w:t>
      </w:r>
      <w:r w:rsidR="003E6DC7">
        <w:rPr>
          <w:szCs w:val="22"/>
        </w:rPr>
        <w:fldChar w:fldCharType="begin"/>
      </w:r>
      <w:r w:rsidR="003E6DC7">
        <w:rPr>
          <w:szCs w:val="22"/>
        </w:rPr>
        <w:instrText xml:space="preserve"> DOCVARIABLE vault_nd_1c6b2edb-3eaf-4fd1-bf04-8cdf868bc1f4 \* MERGEFORMAT </w:instrText>
      </w:r>
      <w:r w:rsidR="003E6DC7">
        <w:rPr>
          <w:szCs w:val="22"/>
        </w:rPr>
        <w:fldChar w:fldCharType="separate"/>
      </w:r>
      <w:r w:rsidR="003E6DC7">
        <w:rPr>
          <w:szCs w:val="22"/>
        </w:rPr>
        <w:t xml:space="preserve"> </w:t>
      </w:r>
      <w:r w:rsidR="003E6DC7">
        <w:rPr>
          <w:szCs w:val="22"/>
        </w:rPr>
        <w:fldChar w:fldCharType="end"/>
      </w:r>
    </w:p>
    <w:p w14:paraId="676E3FDB" w14:textId="1CE270FC" w:rsidR="00995D01" w:rsidRPr="00DF7B85" w:rsidRDefault="000C58E0" w:rsidP="00995D01">
      <w:pPr>
        <w:keepNext/>
        <w:tabs>
          <w:tab w:val="clear" w:pos="567"/>
        </w:tabs>
        <w:spacing w:line="240" w:lineRule="auto"/>
        <w:ind w:left="567" w:hanging="567"/>
        <w:outlineLvl w:val="0"/>
        <w:rPr>
          <w:szCs w:val="22"/>
        </w:rPr>
      </w:pPr>
      <w:r>
        <w:rPr>
          <w:rFonts w:eastAsia="SimSun"/>
          <w:szCs w:val="22"/>
        </w:rPr>
        <w:t>S</w:t>
      </w:r>
      <w:r w:rsidR="00A05DA7" w:rsidRPr="00DF7B85">
        <w:rPr>
          <w:rFonts w:eastAsia="SimSun"/>
          <w:szCs w:val="22"/>
        </w:rPr>
        <w:t>helf-life</w:t>
      </w:r>
      <w:r w:rsidR="00C93E59" w:rsidRPr="00DF7B85">
        <w:rPr>
          <w:rFonts w:eastAsia="SimSun"/>
          <w:szCs w:val="22"/>
        </w:rPr>
        <w:t xml:space="preserve"> after opening the tray</w:t>
      </w:r>
      <w:r w:rsidR="00A05DA7" w:rsidRPr="00DF7B85">
        <w:rPr>
          <w:rFonts w:eastAsia="SimSun"/>
          <w:szCs w:val="22"/>
        </w:rPr>
        <w:t>: 6 weeks</w:t>
      </w:r>
      <w:r w:rsidR="003E6DC7">
        <w:rPr>
          <w:rFonts w:eastAsia="SimSun"/>
          <w:szCs w:val="22"/>
        </w:rPr>
        <w:fldChar w:fldCharType="begin"/>
      </w:r>
      <w:r w:rsidR="003E6DC7">
        <w:rPr>
          <w:rFonts w:eastAsia="SimSun"/>
          <w:szCs w:val="22"/>
        </w:rPr>
        <w:instrText xml:space="preserve"> DOCVARIABLE vault_nd_f9771d14-98c4-4f19-a9d4-9b6292885631 \* MERGEFORMAT </w:instrText>
      </w:r>
      <w:r w:rsidR="003E6DC7">
        <w:rPr>
          <w:rFonts w:eastAsia="SimSun"/>
          <w:szCs w:val="22"/>
        </w:rPr>
        <w:fldChar w:fldCharType="separate"/>
      </w:r>
      <w:r w:rsidR="003E6DC7">
        <w:rPr>
          <w:rFonts w:eastAsia="SimSun"/>
          <w:szCs w:val="22"/>
        </w:rPr>
        <w:t xml:space="preserve"> </w:t>
      </w:r>
      <w:r w:rsidR="003E6DC7">
        <w:rPr>
          <w:rFonts w:eastAsia="SimSun"/>
          <w:szCs w:val="22"/>
        </w:rPr>
        <w:fldChar w:fldCharType="end"/>
      </w:r>
    </w:p>
    <w:p w14:paraId="0B94A854" w14:textId="77777777" w:rsidR="00995D01" w:rsidRPr="00DF7B85" w:rsidRDefault="00995D01" w:rsidP="00995D01">
      <w:pPr>
        <w:keepNext/>
        <w:tabs>
          <w:tab w:val="clear" w:pos="567"/>
        </w:tabs>
        <w:spacing w:line="240" w:lineRule="auto"/>
        <w:ind w:left="567" w:hanging="567"/>
        <w:outlineLvl w:val="0"/>
        <w:rPr>
          <w:szCs w:val="22"/>
        </w:rPr>
      </w:pPr>
    </w:p>
    <w:p w14:paraId="610A43FA" w14:textId="7DE9DB60" w:rsidR="005108A3" w:rsidRPr="00DF7B85" w:rsidRDefault="00812D16" w:rsidP="00096B60">
      <w:pPr>
        <w:keepNext/>
        <w:tabs>
          <w:tab w:val="clear" w:pos="567"/>
        </w:tabs>
        <w:spacing w:line="240" w:lineRule="auto"/>
        <w:ind w:left="567" w:hanging="567"/>
        <w:outlineLvl w:val="0"/>
        <w:rPr>
          <w:szCs w:val="22"/>
        </w:rPr>
      </w:pPr>
      <w:r w:rsidRPr="00DF7B85">
        <w:rPr>
          <w:b/>
          <w:szCs w:val="22"/>
        </w:rPr>
        <w:t>6.4</w:t>
      </w:r>
      <w:r w:rsidRPr="00DF7B85">
        <w:rPr>
          <w:b/>
          <w:szCs w:val="22"/>
        </w:rPr>
        <w:tab/>
        <w:t>Special precautions for storage</w:t>
      </w:r>
      <w:r w:rsidR="003E6DC7">
        <w:rPr>
          <w:b/>
          <w:szCs w:val="22"/>
        </w:rPr>
        <w:fldChar w:fldCharType="begin"/>
      </w:r>
      <w:r w:rsidR="003E6DC7">
        <w:rPr>
          <w:b/>
          <w:szCs w:val="22"/>
        </w:rPr>
        <w:instrText xml:space="preserve"> DOCVARIABLE vault_nd_23c9fc86-d20b-48d1-8de5-dff3a8e3ac6f \* MERGEFORMAT </w:instrText>
      </w:r>
      <w:r w:rsidR="003E6DC7">
        <w:rPr>
          <w:b/>
          <w:szCs w:val="22"/>
        </w:rPr>
        <w:fldChar w:fldCharType="separate"/>
      </w:r>
      <w:r w:rsidR="003E6DC7">
        <w:rPr>
          <w:b/>
          <w:szCs w:val="22"/>
        </w:rPr>
        <w:t xml:space="preserve"> </w:t>
      </w:r>
      <w:r w:rsidR="003E6DC7">
        <w:rPr>
          <w:b/>
          <w:szCs w:val="22"/>
        </w:rPr>
        <w:fldChar w:fldCharType="end"/>
      </w:r>
    </w:p>
    <w:p w14:paraId="61DEC721" w14:textId="77777777" w:rsidR="00096B60" w:rsidRPr="00DF7B85" w:rsidRDefault="00096B60" w:rsidP="00E64CC5">
      <w:pPr>
        <w:rPr>
          <w:szCs w:val="22"/>
        </w:rPr>
      </w:pPr>
    </w:p>
    <w:p w14:paraId="3A8A19C0" w14:textId="2EFFAED2" w:rsidR="00812C64" w:rsidRPr="00DF7B85" w:rsidRDefault="009A48B0" w:rsidP="00E64CC5">
      <w:pPr>
        <w:rPr>
          <w:szCs w:val="22"/>
        </w:rPr>
      </w:pPr>
      <w:r w:rsidRPr="00DF7B85">
        <w:rPr>
          <w:szCs w:val="22"/>
        </w:rPr>
        <w:t xml:space="preserve">Do not store above </w:t>
      </w:r>
      <w:r w:rsidR="00BD563F" w:rsidRPr="00DF7B85">
        <w:rPr>
          <w:szCs w:val="22"/>
        </w:rPr>
        <w:t>30</w:t>
      </w:r>
      <w:r w:rsidR="00AD301D">
        <w:rPr>
          <w:szCs w:val="22"/>
        </w:rPr>
        <w:t> </w:t>
      </w:r>
      <w:r w:rsidRPr="00DF7B85">
        <w:rPr>
          <w:szCs w:val="22"/>
        </w:rPr>
        <w:t>°C</w:t>
      </w:r>
      <w:r w:rsidR="00551E68" w:rsidRPr="00DF7B85">
        <w:rPr>
          <w:szCs w:val="22"/>
        </w:rPr>
        <w:t>.</w:t>
      </w:r>
      <w:r w:rsidR="00E64CC5" w:rsidRPr="00DF7B85">
        <w:rPr>
          <w:szCs w:val="22"/>
        </w:rPr>
        <w:t xml:space="preserve"> </w:t>
      </w:r>
    </w:p>
    <w:p w14:paraId="5F0AAFA4" w14:textId="77777777" w:rsidR="00A25962" w:rsidRPr="00DF7B85" w:rsidRDefault="00E64CC5" w:rsidP="00E64CC5">
      <w:pPr>
        <w:rPr>
          <w:szCs w:val="22"/>
        </w:rPr>
      </w:pPr>
      <w:r w:rsidRPr="00DF7B85">
        <w:rPr>
          <w:szCs w:val="22"/>
        </w:rPr>
        <w:t>If stored in a refrigerator allow the inhaler to return to room temperature for at least an hour before use.</w:t>
      </w:r>
    </w:p>
    <w:p w14:paraId="38011F10" w14:textId="77777777" w:rsidR="009A48B0" w:rsidRPr="00DF7B85" w:rsidRDefault="009A48B0" w:rsidP="00537176">
      <w:pPr>
        <w:keepNext/>
        <w:rPr>
          <w:szCs w:val="22"/>
        </w:rPr>
      </w:pPr>
      <w:r w:rsidRPr="00DF7B85">
        <w:rPr>
          <w:szCs w:val="22"/>
        </w:rPr>
        <w:t xml:space="preserve"> </w:t>
      </w:r>
    </w:p>
    <w:p w14:paraId="1E1185A7" w14:textId="077540E6" w:rsidR="00A12D2A" w:rsidRPr="00DF7B85" w:rsidRDefault="00587A63" w:rsidP="00537176">
      <w:pPr>
        <w:keepNext/>
        <w:rPr>
          <w:szCs w:val="22"/>
        </w:rPr>
      </w:pPr>
      <w:r w:rsidRPr="00DF7B85">
        <w:rPr>
          <w:szCs w:val="22"/>
        </w:rPr>
        <w:t xml:space="preserve">Keep the inhaler inside the sealed tray </w:t>
      </w:r>
      <w:proofErr w:type="gramStart"/>
      <w:r w:rsidR="008F7B93">
        <w:rPr>
          <w:szCs w:val="22"/>
        </w:rPr>
        <w:t xml:space="preserve">in order </w:t>
      </w:r>
      <w:r w:rsidRPr="00DF7B85">
        <w:rPr>
          <w:szCs w:val="22"/>
        </w:rPr>
        <w:t>to</w:t>
      </w:r>
      <w:proofErr w:type="gramEnd"/>
      <w:r w:rsidRPr="00DF7B85">
        <w:rPr>
          <w:szCs w:val="22"/>
        </w:rPr>
        <w:t xml:space="preserve"> protect from moisture and only remove immediately before </w:t>
      </w:r>
      <w:r w:rsidR="003D79E4" w:rsidRPr="00DF7B85">
        <w:rPr>
          <w:szCs w:val="22"/>
        </w:rPr>
        <w:t xml:space="preserve">first </w:t>
      </w:r>
      <w:r w:rsidRPr="00DF7B85">
        <w:rPr>
          <w:szCs w:val="22"/>
        </w:rPr>
        <w:t>use.</w:t>
      </w:r>
    </w:p>
    <w:p w14:paraId="2228C8FA" w14:textId="77777777" w:rsidR="00C93E59" w:rsidRPr="00DF7B85" w:rsidRDefault="00C93E59" w:rsidP="00537176">
      <w:pPr>
        <w:keepNext/>
        <w:rPr>
          <w:szCs w:val="22"/>
        </w:rPr>
      </w:pPr>
    </w:p>
    <w:p w14:paraId="11B2D0CD" w14:textId="0DC082AF" w:rsidR="00812D16" w:rsidRPr="00DF7B85" w:rsidRDefault="00F9016F" w:rsidP="00096B60">
      <w:pPr>
        <w:keepNext/>
        <w:suppressLineNumbers/>
        <w:spacing w:line="240" w:lineRule="auto"/>
        <w:outlineLvl w:val="0"/>
        <w:rPr>
          <w:b/>
          <w:szCs w:val="22"/>
        </w:rPr>
      </w:pPr>
      <w:r w:rsidRPr="00DF7B85">
        <w:rPr>
          <w:b/>
          <w:szCs w:val="22"/>
        </w:rPr>
        <w:t>6.5</w:t>
      </w:r>
      <w:r w:rsidRPr="00DF7B85">
        <w:rPr>
          <w:b/>
          <w:szCs w:val="22"/>
        </w:rPr>
        <w:tab/>
      </w:r>
      <w:r w:rsidR="00812D16" w:rsidRPr="00DF7B85">
        <w:rPr>
          <w:b/>
          <w:szCs w:val="22"/>
        </w:rPr>
        <w:t>Nature and contents of container</w:t>
      </w:r>
      <w:r w:rsidR="003E6DC7">
        <w:rPr>
          <w:b/>
          <w:szCs w:val="22"/>
        </w:rPr>
        <w:fldChar w:fldCharType="begin"/>
      </w:r>
      <w:r w:rsidR="003E6DC7">
        <w:rPr>
          <w:b/>
          <w:szCs w:val="22"/>
        </w:rPr>
        <w:instrText xml:space="preserve"> DOCVARIABLE vault_nd_5cf563bc-c6da-48d4-b9a0-9f5916cc4ed2 \* MERGEFORMAT </w:instrText>
      </w:r>
      <w:r w:rsidR="003E6DC7">
        <w:rPr>
          <w:b/>
          <w:szCs w:val="22"/>
        </w:rPr>
        <w:fldChar w:fldCharType="separate"/>
      </w:r>
      <w:r w:rsidR="003E6DC7">
        <w:rPr>
          <w:b/>
          <w:szCs w:val="22"/>
        </w:rPr>
        <w:t xml:space="preserve"> </w:t>
      </w:r>
      <w:r w:rsidR="003E6DC7">
        <w:rPr>
          <w:b/>
          <w:szCs w:val="22"/>
        </w:rPr>
        <w:fldChar w:fldCharType="end"/>
      </w:r>
    </w:p>
    <w:p w14:paraId="140101DF" w14:textId="77777777" w:rsidR="00096B60" w:rsidRPr="00DF7B85" w:rsidRDefault="00096B60" w:rsidP="00183D5F">
      <w:pPr>
        <w:rPr>
          <w:szCs w:val="22"/>
        </w:rPr>
      </w:pPr>
    </w:p>
    <w:p w14:paraId="05B180BC" w14:textId="36189B54" w:rsidR="00183D5F" w:rsidRPr="00DF7B85" w:rsidRDefault="00183D5F" w:rsidP="00183D5F">
      <w:pPr>
        <w:rPr>
          <w:szCs w:val="22"/>
        </w:rPr>
      </w:pPr>
      <w:r w:rsidRPr="00DF7B85">
        <w:rPr>
          <w:szCs w:val="22"/>
        </w:rPr>
        <w:t xml:space="preserve">The </w:t>
      </w:r>
      <w:r w:rsidR="006C5C3B" w:rsidRPr="00DF7B85">
        <w:rPr>
          <w:szCs w:val="22"/>
        </w:rPr>
        <w:t xml:space="preserve">Ellipta </w:t>
      </w:r>
      <w:r w:rsidRPr="00DF7B85">
        <w:rPr>
          <w:szCs w:val="22"/>
        </w:rPr>
        <w:t xml:space="preserve">inhaler consists of a light grey body, </w:t>
      </w:r>
      <w:r w:rsidR="00460C6E" w:rsidRPr="00DF7B85">
        <w:rPr>
          <w:szCs w:val="22"/>
        </w:rPr>
        <w:t>b</w:t>
      </w:r>
      <w:r w:rsidR="00D33603">
        <w:rPr>
          <w:szCs w:val="22"/>
        </w:rPr>
        <w:t>eige</w:t>
      </w:r>
      <w:r w:rsidR="00460C6E" w:rsidRPr="00DF7B85">
        <w:rPr>
          <w:szCs w:val="22"/>
        </w:rPr>
        <w:t xml:space="preserve"> </w:t>
      </w:r>
      <w:r w:rsidRPr="00DF7B85">
        <w:rPr>
          <w:szCs w:val="22"/>
        </w:rPr>
        <w:t xml:space="preserve">mouthpiece cover and a dose counter, packed into a foil laminate tray containing a </w:t>
      </w:r>
      <w:r w:rsidR="008F7B93">
        <w:rPr>
          <w:szCs w:val="22"/>
        </w:rPr>
        <w:t xml:space="preserve">silica gel </w:t>
      </w:r>
      <w:r w:rsidRPr="00DF7B85">
        <w:rPr>
          <w:szCs w:val="22"/>
        </w:rPr>
        <w:t xml:space="preserve">desiccant </w:t>
      </w:r>
      <w:r w:rsidR="00A507C8" w:rsidRPr="00DF7B85">
        <w:rPr>
          <w:szCs w:val="22"/>
        </w:rPr>
        <w:t>sachet</w:t>
      </w:r>
      <w:r w:rsidRPr="00DF7B85">
        <w:rPr>
          <w:szCs w:val="22"/>
        </w:rPr>
        <w:t xml:space="preserve">. The tray is sealed with a peelable foil lid.  </w:t>
      </w:r>
    </w:p>
    <w:p w14:paraId="05A47308" w14:textId="77777777" w:rsidR="006E6215" w:rsidRPr="00DF7B85" w:rsidRDefault="006E6215" w:rsidP="006E6215">
      <w:pPr>
        <w:rPr>
          <w:szCs w:val="22"/>
        </w:rPr>
      </w:pPr>
    </w:p>
    <w:p w14:paraId="10DDBF5E" w14:textId="77777777" w:rsidR="006E6215" w:rsidRPr="00DF7B85" w:rsidRDefault="006E6215" w:rsidP="006E6215">
      <w:pPr>
        <w:rPr>
          <w:szCs w:val="22"/>
        </w:rPr>
      </w:pPr>
      <w:r w:rsidRPr="00DF7B85">
        <w:rPr>
          <w:szCs w:val="22"/>
        </w:rPr>
        <w:t>The inhaler is a multi-component device composed of polypropylene, high density polyethylene, polyoxymethylene, polybutylene terephthalate, acrylonitrile butadiene styrene, polycarbonate and stainless steel.</w:t>
      </w:r>
    </w:p>
    <w:p w14:paraId="26033B3D" w14:textId="77777777" w:rsidR="00183D5F" w:rsidRPr="00DF7B85" w:rsidRDefault="00183D5F" w:rsidP="00183D5F">
      <w:pPr>
        <w:rPr>
          <w:szCs w:val="22"/>
        </w:rPr>
      </w:pPr>
    </w:p>
    <w:p w14:paraId="65044E94" w14:textId="54BB7E3C" w:rsidR="00183D5F" w:rsidRPr="00DF7B85" w:rsidRDefault="00183D5F" w:rsidP="00183D5F">
      <w:pPr>
        <w:rPr>
          <w:szCs w:val="22"/>
        </w:rPr>
      </w:pPr>
      <w:r w:rsidRPr="00DF7B85">
        <w:rPr>
          <w:szCs w:val="22"/>
        </w:rPr>
        <w:t xml:space="preserve">The inhaler contains two aluminium foil laminate </w:t>
      </w:r>
      <w:r w:rsidR="00766497" w:rsidRPr="00DF7B85">
        <w:rPr>
          <w:szCs w:val="22"/>
        </w:rPr>
        <w:t>blister</w:t>
      </w:r>
      <w:r w:rsidR="002A442E" w:rsidRPr="002A442E">
        <w:rPr>
          <w:szCs w:val="22"/>
        </w:rPr>
        <w:t xml:space="preserve"> </w:t>
      </w:r>
      <w:r w:rsidR="002A442E">
        <w:rPr>
          <w:szCs w:val="22"/>
        </w:rPr>
        <w:t>strips</w:t>
      </w:r>
      <w:r w:rsidR="00766497" w:rsidRPr="00DF7B85">
        <w:rPr>
          <w:szCs w:val="22"/>
        </w:rPr>
        <w:t xml:space="preserve"> </w:t>
      </w:r>
      <w:r w:rsidR="00EE49FA" w:rsidRPr="00DF7B85">
        <w:rPr>
          <w:szCs w:val="22"/>
        </w:rPr>
        <w:t xml:space="preserve">that deliver a total </w:t>
      </w:r>
      <w:r w:rsidRPr="00DF7B85">
        <w:rPr>
          <w:szCs w:val="22"/>
        </w:rPr>
        <w:t xml:space="preserve">of </w:t>
      </w:r>
      <w:r w:rsidR="00A14CDA" w:rsidRPr="00DF7B85">
        <w:rPr>
          <w:szCs w:val="22"/>
        </w:rPr>
        <w:t xml:space="preserve">14 </w:t>
      </w:r>
      <w:r w:rsidRPr="00DF7B85">
        <w:rPr>
          <w:szCs w:val="22"/>
        </w:rPr>
        <w:t>or 30 doses</w:t>
      </w:r>
      <w:r w:rsidR="00EE49FA" w:rsidRPr="00DF7B85">
        <w:rPr>
          <w:szCs w:val="22"/>
        </w:rPr>
        <w:t xml:space="preserve"> (</w:t>
      </w:r>
      <w:proofErr w:type="gramStart"/>
      <w:r w:rsidR="00EE49FA" w:rsidRPr="00DF7B85">
        <w:rPr>
          <w:szCs w:val="22"/>
        </w:rPr>
        <w:t>14 or 30 day</w:t>
      </w:r>
      <w:proofErr w:type="gramEnd"/>
      <w:r w:rsidR="00EE49FA" w:rsidRPr="00DF7B85">
        <w:rPr>
          <w:szCs w:val="22"/>
        </w:rPr>
        <w:t xml:space="preserve"> supply)</w:t>
      </w:r>
      <w:r w:rsidRPr="00DF7B85">
        <w:rPr>
          <w:szCs w:val="22"/>
        </w:rPr>
        <w:t xml:space="preserve">. </w:t>
      </w:r>
      <w:r w:rsidR="009358CD">
        <w:rPr>
          <w:szCs w:val="22"/>
        </w:rPr>
        <w:t>E</w:t>
      </w:r>
      <w:r w:rsidR="009358CD" w:rsidRPr="006E6215">
        <w:rPr>
          <w:szCs w:val="22"/>
        </w:rPr>
        <w:t xml:space="preserve">ach </w:t>
      </w:r>
      <w:r w:rsidR="009358CD">
        <w:rPr>
          <w:szCs w:val="22"/>
        </w:rPr>
        <w:t>blister</w:t>
      </w:r>
      <w:r w:rsidR="009358CD" w:rsidRPr="006E6215">
        <w:rPr>
          <w:szCs w:val="22"/>
        </w:rPr>
        <w:t xml:space="preserve"> in one strip contain</w:t>
      </w:r>
      <w:r w:rsidR="009358CD">
        <w:rPr>
          <w:szCs w:val="22"/>
        </w:rPr>
        <w:t xml:space="preserve">s </w:t>
      </w:r>
      <w:r w:rsidR="009358CD" w:rsidRPr="006E6215">
        <w:rPr>
          <w:szCs w:val="22"/>
        </w:rPr>
        <w:t xml:space="preserve">fluticasone furoate, each </w:t>
      </w:r>
      <w:r w:rsidR="009358CD">
        <w:rPr>
          <w:szCs w:val="22"/>
        </w:rPr>
        <w:t>blister</w:t>
      </w:r>
      <w:r w:rsidR="009358CD" w:rsidRPr="006E6215">
        <w:rPr>
          <w:szCs w:val="22"/>
        </w:rPr>
        <w:t xml:space="preserve"> </w:t>
      </w:r>
      <w:r w:rsidR="009358CD">
        <w:rPr>
          <w:szCs w:val="22"/>
        </w:rPr>
        <w:t>in the other strip contains</w:t>
      </w:r>
      <w:r w:rsidR="009358CD" w:rsidRPr="006E6215">
        <w:rPr>
          <w:szCs w:val="22"/>
        </w:rPr>
        <w:t xml:space="preserve"> umeclidinium (as bromide) and vilanterol (as </w:t>
      </w:r>
      <w:proofErr w:type="spellStart"/>
      <w:r w:rsidR="009358CD" w:rsidRPr="006E6215">
        <w:rPr>
          <w:szCs w:val="22"/>
        </w:rPr>
        <w:t>trifenatate</w:t>
      </w:r>
      <w:proofErr w:type="spellEnd"/>
      <w:r w:rsidR="009358CD" w:rsidRPr="006E6215">
        <w:rPr>
          <w:szCs w:val="22"/>
        </w:rPr>
        <w:t>)</w:t>
      </w:r>
      <w:r w:rsidR="009358CD">
        <w:rPr>
          <w:szCs w:val="22"/>
        </w:rPr>
        <w:t>.</w:t>
      </w:r>
    </w:p>
    <w:p w14:paraId="71475F2D" w14:textId="77777777" w:rsidR="00183D5F" w:rsidRPr="00DF7B85" w:rsidRDefault="00183D5F" w:rsidP="00183D5F">
      <w:pPr>
        <w:rPr>
          <w:szCs w:val="22"/>
        </w:rPr>
      </w:pPr>
    </w:p>
    <w:p w14:paraId="5A1B3243" w14:textId="558EFD39" w:rsidR="00732764" w:rsidRPr="00DF7B85" w:rsidRDefault="00183D5F" w:rsidP="00732764">
      <w:pPr>
        <w:rPr>
          <w:szCs w:val="22"/>
        </w:rPr>
      </w:pPr>
      <w:r w:rsidRPr="00DF7B85">
        <w:rPr>
          <w:szCs w:val="22"/>
        </w:rPr>
        <w:t xml:space="preserve">Pack sizes of </w:t>
      </w:r>
      <w:r w:rsidR="003B6BB5">
        <w:rPr>
          <w:szCs w:val="22"/>
        </w:rPr>
        <w:t xml:space="preserve">1 inhaler with </w:t>
      </w:r>
      <w:r w:rsidR="006D6C47" w:rsidRPr="00DF7B85">
        <w:rPr>
          <w:szCs w:val="22"/>
        </w:rPr>
        <w:t xml:space="preserve">14 </w:t>
      </w:r>
      <w:r w:rsidRPr="00DF7B85">
        <w:rPr>
          <w:szCs w:val="22"/>
        </w:rPr>
        <w:t>or 30 dose</w:t>
      </w:r>
      <w:r w:rsidR="003B6BB5">
        <w:rPr>
          <w:szCs w:val="22"/>
        </w:rPr>
        <w:t>s</w:t>
      </w:r>
      <w:r w:rsidRPr="00DF7B85">
        <w:rPr>
          <w:szCs w:val="22"/>
        </w:rPr>
        <w:t xml:space="preserve">. </w:t>
      </w:r>
    </w:p>
    <w:p w14:paraId="60642A5A" w14:textId="548A0720" w:rsidR="00183D5F" w:rsidRPr="00DF7B85" w:rsidRDefault="00183D5F" w:rsidP="00732764">
      <w:pPr>
        <w:rPr>
          <w:szCs w:val="22"/>
        </w:rPr>
      </w:pPr>
      <w:r w:rsidRPr="00DF7B85">
        <w:rPr>
          <w:szCs w:val="22"/>
        </w:rPr>
        <w:t>Multipack</w:t>
      </w:r>
      <w:r w:rsidR="003B6BB5">
        <w:rPr>
          <w:szCs w:val="22"/>
        </w:rPr>
        <w:t>s containing</w:t>
      </w:r>
      <w:r w:rsidRPr="00DF7B85">
        <w:rPr>
          <w:szCs w:val="22"/>
        </w:rPr>
        <w:t xml:space="preserve"> </w:t>
      </w:r>
      <w:r w:rsidR="00FF38DE">
        <w:rPr>
          <w:szCs w:val="22"/>
        </w:rPr>
        <w:t>90 (</w:t>
      </w:r>
      <w:r w:rsidR="00437459" w:rsidRPr="00DF7B85">
        <w:rPr>
          <w:szCs w:val="22"/>
        </w:rPr>
        <w:t>3</w:t>
      </w:r>
      <w:r w:rsidR="006040AB">
        <w:rPr>
          <w:szCs w:val="22"/>
        </w:rPr>
        <w:t xml:space="preserve"> </w:t>
      </w:r>
      <w:r w:rsidR="00BE66C2">
        <w:rPr>
          <w:szCs w:val="22"/>
        </w:rPr>
        <w:t>inhalers</w:t>
      </w:r>
      <w:r w:rsidR="00FF38DE">
        <w:rPr>
          <w:szCs w:val="22"/>
        </w:rPr>
        <w:t xml:space="preserve"> of </w:t>
      </w:r>
      <w:r w:rsidR="00437459" w:rsidRPr="00DF7B85">
        <w:rPr>
          <w:szCs w:val="22"/>
        </w:rPr>
        <w:t>30</w:t>
      </w:r>
      <w:r w:rsidR="00FF38DE">
        <w:rPr>
          <w:szCs w:val="22"/>
        </w:rPr>
        <w:t>)</w:t>
      </w:r>
      <w:r w:rsidR="00437459" w:rsidRPr="00DF7B85">
        <w:rPr>
          <w:szCs w:val="22"/>
        </w:rPr>
        <w:t xml:space="preserve"> dose</w:t>
      </w:r>
      <w:r w:rsidR="00BE66C2">
        <w:rPr>
          <w:szCs w:val="22"/>
        </w:rPr>
        <w:t>s</w:t>
      </w:r>
      <w:r w:rsidR="00BF5701" w:rsidRPr="00DF7B85">
        <w:rPr>
          <w:szCs w:val="22"/>
        </w:rPr>
        <w:t>.</w:t>
      </w:r>
    </w:p>
    <w:p w14:paraId="7DB99BC1" w14:textId="77777777" w:rsidR="00183D5F" w:rsidRPr="00DF7B85" w:rsidRDefault="00183D5F" w:rsidP="00183D5F">
      <w:pPr>
        <w:rPr>
          <w:szCs w:val="22"/>
        </w:rPr>
      </w:pPr>
    </w:p>
    <w:p w14:paraId="54992BE1" w14:textId="77777777" w:rsidR="004F242B" w:rsidRPr="00DF7B85" w:rsidRDefault="00183D5F" w:rsidP="00183D5F">
      <w:pPr>
        <w:rPr>
          <w:szCs w:val="22"/>
        </w:rPr>
      </w:pPr>
      <w:r w:rsidRPr="00DF7B85">
        <w:rPr>
          <w:szCs w:val="22"/>
        </w:rPr>
        <w:t>Not all pack sizes may be marketed.</w:t>
      </w:r>
    </w:p>
    <w:p w14:paraId="13353ED1" w14:textId="77777777" w:rsidR="00812D16" w:rsidRPr="00DF7B85" w:rsidRDefault="00812D16" w:rsidP="00812D16">
      <w:pPr>
        <w:suppressLineNumbers/>
        <w:rPr>
          <w:szCs w:val="22"/>
        </w:rPr>
      </w:pPr>
    </w:p>
    <w:p w14:paraId="7CB796DD" w14:textId="0A0EB2E8" w:rsidR="00812D16" w:rsidRPr="00DF7B85" w:rsidRDefault="00812D16" w:rsidP="00096B60">
      <w:pPr>
        <w:keepNext/>
        <w:suppressLineNumbers/>
        <w:spacing w:line="240" w:lineRule="auto"/>
        <w:ind w:left="567" w:hanging="567"/>
        <w:outlineLvl w:val="0"/>
        <w:rPr>
          <w:szCs w:val="22"/>
        </w:rPr>
      </w:pPr>
      <w:r w:rsidRPr="00DF7B85">
        <w:rPr>
          <w:b/>
          <w:szCs w:val="22"/>
        </w:rPr>
        <w:t>6.6</w:t>
      </w:r>
      <w:r w:rsidRPr="00DF7B85">
        <w:rPr>
          <w:b/>
          <w:szCs w:val="22"/>
        </w:rPr>
        <w:tab/>
        <w:t>Special precautions for disposal</w:t>
      </w:r>
      <w:r w:rsidR="003E6DC7">
        <w:rPr>
          <w:b/>
          <w:szCs w:val="22"/>
        </w:rPr>
        <w:fldChar w:fldCharType="begin"/>
      </w:r>
      <w:r w:rsidR="003E6DC7">
        <w:rPr>
          <w:b/>
          <w:szCs w:val="22"/>
        </w:rPr>
        <w:instrText xml:space="preserve"> DOCVARIABLE vault_nd_b9da2973-3638-440f-95a2-dbb6fbafb47a \* MERGEFORMAT </w:instrText>
      </w:r>
      <w:r w:rsidR="003E6DC7">
        <w:rPr>
          <w:b/>
          <w:szCs w:val="22"/>
        </w:rPr>
        <w:fldChar w:fldCharType="separate"/>
      </w:r>
      <w:r w:rsidR="003E6DC7">
        <w:rPr>
          <w:b/>
          <w:szCs w:val="22"/>
        </w:rPr>
        <w:t xml:space="preserve"> </w:t>
      </w:r>
      <w:r w:rsidR="003E6DC7">
        <w:rPr>
          <w:b/>
          <w:szCs w:val="22"/>
        </w:rPr>
        <w:fldChar w:fldCharType="end"/>
      </w:r>
    </w:p>
    <w:p w14:paraId="2A238C4E" w14:textId="77777777" w:rsidR="00096B60" w:rsidRPr="00DF7B85" w:rsidRDefault="00096B60" w:rsidP="004F242B">
      <w:pPr>
        <w:keepNext/>
        <w:suppressLineNumbers/>
        <w:rPr>
          <w:szCs w:val="22"/>
        </w:rPr>
      </w:pPr>
    </w:p>
    <w:p w14:paraId="30CA5518" w14:textId="77777777" w:rsidR="00776CDF" w:rsidRPr="00DF7B85" w:rsidDel="006833E1" w:rsidRDefault="00776CDF" w:rsidP="00776CDF">
      <w:pPr>
        <w:rPr>
          <w:noProof/>
          <w:szCs w:val="22"/>
        </w:rPr>
      </w:pPr>
      <w:r w:rsidRPr="00DF7B85" w:rsidDel="006833E1">
        <w:rPr>
          <w:szCs w:val="22"/>
        </w:rPr>
        <w:t>After inhalation, patients should rinse their mouth with water without swallowing.</w:t>
      </w:r>
    </w:p>
    <w:p w14:paraId="4D13F43F" w14:textId="77777777" w:rsidR="00776CDF" w:rsidRPr="00DF7B85" w:rsidDel="006833E1" w:rsidRDefault="00776CDF" w:rsidP="00776CDF">
      <w:pPr>
        <w:rPr>
          <w:bCs/>
          <w:iCs/>
          <w:szCs w:val="22"/>
        </w:rPr>
      </w:pPr>
    </w:p>
    <w:p w14:paraId="118E044F" w14:textId="60BAFD61" w:rsidR="00776CDF" w:rsidRPr="00DF7B85" w:rsidDel="006833E1" w:rsidRDefault="00776CDF" w:rsidP="00776CDF">
      <w:pPr>
        <w:rPr>
          <w:bCs/>
          <w:iCs/>
          <w:szCs w:val="22"/>
        </w:rPr>
      </w:pPr>
      <w:r w:rsidRPr="00DF7B85" w:rsidDel="006833E1">
        <w:rPr>
          <w:bCs/>
          <w:iCs/>
          <w:szCs w:val="22"/>
        </w:rPr>
        <w:t xml:space="preserve">The inhaler is packaged in a tray containing a desiccant </w:t>
      </w:r>
      <w:r w:rsidRPr="00DF7B85" w:rsidDel="006833E1">
        <w:rPr>
          <w:rFonts w:eastAsia="MS Mincho"/>
          <w:szCs w:val="22"/>
        </w:rPr>
        <w:t>sachet</w:t>
      </w:r>
      <w:r w:rsidR="006D439A">
        <w:rPr>
          <w:bCs/>
          <w:iCs/>
          <w:szCs w:val="22"/>
        </w:rPr>
        <w:t xml:space="preserve">, to reduce moisture. </w:t>
      </w:r>
      <w:r w:rsidRPr="00DF7B85" w:rsidDel="006833E1">
        <w:rPr>
          <w:rFonts w:eastAsia="MS Mincho"/>
          <w:szCs w:val="22"/>
        </w:rPr>
        <w:t xml:space="preserve">The desiccant sachet should be thrown </w:t>
      </w:r>
      <w:proofErr w:type="gramStart"/>
      <w:r w:rsidRPr="00DF7B85" w:rsidDel="006833E1">
        <w:rPr>
          <w:rFonts w:eastAsia="MS Mincho"/>
          <w:szCs w:val="22"/>
        </w:rPr>
        <w:t>away</w:t>
      </w:r>
      <w:proofErr w:type="gramEnd"/>
      <w:r w:rsidRPr="00DF7B85" w:rsidDel="006833E1">
        <w:rPr>
          <w:rFonts w:eastAsia="MS Mincho"/>
          <w:szCs w:val="22"/>
        </w:rPr>
        <w:t xml:space="preserve"> and it should not be opened, eaten or in</w:t>
      </w:r>
      <w:r w:rsidR="006D439A">
        <w:rPr>
          <w:rFonts w:eastAsia="MS Mincho"/>
          <w:szCs w:val="22"/>
        </w:rPr>
        <w:t xml:space="preserve">haled. </w:t>
      </w:r>
      <w:r w:rsidRPr="00DF7B85" w:rsidDel="006833E1">
        <w:rPr>
          <w:bCs/>
          <w:iCs/>
          <w:szCs w:val="22"/>
        </w:rPr>
        <w:t>The patient should be advised to not open the tray until they are ready to inhale a dose.</w:t>
      </w:r>
    </w:p>
    <w:p w14:paraId="10480200" w14:textId="77777777" w:rsidR="00776CDF" w:rsidRPr="00DF7B85" w:rsidDel="006833E1" w:rsidRDefault="00776CDF" w:rsidP="00776CDF">
      <w:pPr>
        <w:rPr>
          <w:bCs/>
          <w:iCs/>
          <w:szCs w:val="22"/>
        </w:rPr>
      </w:pPr>
    </w:p>
    <w:p w14:paraId="35816F6D" w14:textId="0F2D12AD" w:rsidR="00776CDF" w:rsidRPr="00DF7B85" w:rsidDel="006833E1" w:rsidRDefault="00776CDF" w:rsidP="00776CDF">
      <w:pPr>
        <w:rPr>
          <w:iCs/>
          <w:szCs w:val="22"/>
        </w:rPr>
      </w:pPr>
      <w:r w:rsidRPr="00DF7B85" w:rsidDel="006833E1">
        <w:rPr>
          <w:bCs/>
          <w:iCs/>
          <w:szCs w:val="22"/>
        </w:rPr>
        <w:t>The inhaler will be in the ‘closed’ position when it is first</w:t>
      </w:r>
      <w:r w:rsidR="006D439A">
        <w:rPr>
          <w:bCs/>
          <w:iCs/>
          <w:szCs w:val="22"/>
        </w:rPr>
        <w:t xml:space="preserve"> taken out of its sealed tray. </w:t>
      </w:r>
      <w:r w:rsidRPr="00DF7B85" w:rsidDel="006833E1">
        <w:rPr>
          <w:bCs/>
          <w:iCs/>
          <w:szCs w:val="22"/>
        </w:rPr>
        <w:t xml:space="preserve">The “Discard by” date should be written on the inhaler label </w:t>
      </w:r>
      <w:r>
        <w:rPr>
          <w:bCs/>
          <w:iCs/>
          <w:szCs w:val="22"/>
        </w:rPr>
        <w:t xml:space="preserve">and carton </w:t>
      </w:r>
      <w:r w:rsidR="006D439A">
        <w:rPr>
          <w:bCs/>
          <w:iCs/>
          <w:szCs w:val="22"/>
        </w:rPr>
        <w:t xml:space="preserve">in the space provided. </w:t>
      </w:r>
      <w:r w:rsidRPr="00DF7B85" w:rsidDel="006833E1">
        <w:rPr>
          <w:bCs/>
          <w:iCs/>
          <w:szCs w:val="22"/>
        </w:rPr>
        <w:t>The date should be added as soon as the inhaler h</w:t>
      </w:r>
      <w:r w:rsidR="006D439A">
        <w:rPr>
          <w:bCs/>
          <w:iCs/>
          <w:szCs w:val="22"/>
        </w:rPr>
        <w:t xml:space="preserve">as been removed from the tray. </w:t>
      </w:r>
      <w:r w:rsidRPr="00DF7B85" w:rsidDel="006833E1">
        <w:rPr>
          <w:bCs/>
          <w:iCs/>
          <w:szCs w:val="22"/>
        </w:rPr>
        <w:t>The “Discard by” date is 6 weeks from</w:t>
      </w:r>
      <w:r w:rsidR="006D439A">
        <w:rPr>
          <w:bCs/>
          <w:iCs/>
          <w:szCs w:val="22"/>
        </w:rPr>
        <w:t xml:space="preserve"> the date of opening the tray. </w:t>
      </w:r>
      <w:r w:rsidRPr="00DF7B85" w:rsidDel="006833E1">
        <w:rPr>
          <w:bCs/>
          <w:iCs/>
          <w:szCs w:val="22"/>
        </w:rPr>
        <w:t>After this date the inh</w:t>
      </w:r>
      <w:r w:rsidR="006D439A">
        <w:rPr>
          <w:bCs/>
          <w:iCs/>
          <w:szCs w:val="22"/>
        </w:rPr>
        <w:t xml:space="preserve">aler should no longer be used. </w:t>
      </w:r>
      <w:r w:rsidRPr="00DF7B85" w:rsidDel="006833E1">
        <w:rPr>
          <w:iCs/>
          <w:szCs w:val="22"/>
        </w:rPr>
        <w:t>The tray can be discarded after first opening.</w:t>
      </w:r>
    </w:p>
    <w:p w14:paraId="419C6FA1" w14:textId="77777777" w:rsidR="00776CDF" w:rsidRPr="00DF7B85" w:rsidDel="006833E1" w:rsidRDefault="00776CDF" w:rsidP="00776CDF">
      <w:pPr>
        <w:rPr>
          <w:iCs/>
          <w:szCs w:val="22"/>
        </w:rPr>
      </w:pPr>
    </w:p>
    <w:p w14:paraId="297354D2" w14:textId="27A3EEC3" w:rsidR="00776CDF" w:rsidRPr="00DF7B85" w:rsidDel="006833E1" w:rsidRDefault="00776CDF" w:rsidP="00776CDF">
      <w:pPr>
        <w:rPr>
          <w:szCs w:val="22"/>
        </w:rPr>
      </w:pPr>
      <w:r w:rsidRPr="00DF7B85" w:rsidDel="006833E1">
        <w:rPr>
          <w:szCs w:val="22"/>
        </w:rPr>
        <w:lastRenderedPageBreak/>
        <w:t>If the inhaler cover is opened and closed without inhaling the medicinal p</w:t>
      </w:r>
      <w:r w:rsidR="006D439A">
        <w:rPr>
          <w:szCs w:val="22"/>
        </w:rPr>
        <w:t xml:space="preserve">roduct, the dose will be lost. </w:t>
      </w:r>
      <w:r w:rsidRPr="00DF7B85" w:rsidDel="006833E1">
        <w:rPr>
          <w:szCs w:val="22"/>
        </w:rPr>
        <w:t>The lost dose will be securely held inside the inhaler, but it will no longer be available to be inhaled.</w:t>
      </w:r>
    </w:p>
    <w:p w14:paraId="4889D441" w14:textId="77777777" w:rsidR="00776CDF" w:rsidRPr="00DF7B85" w:rsidDel="006833E1" w:rsidRDefault="00776CDF" w:rsidP="00776CDF">
      <w:pPr>
        <w:rPr>
          <w:szCs w:val="22"/>
        </w:rPr>
      </w:pPr>
    </w:p>
    <w:p w14:paraId="6AA0A4E4" w14:textId="062D6B38" w:rsidR="00776CDF" w:rsidRPr="00DF7B85" w:rsidDel="006833E1" w:rsidRDefault="00776CDF" w:rsidP="00776CDF">
      <w:pPr>
        <w:rPr>
          <w:szCs w:val="22"/>
        </w:rPr>
      </w:pPr>
      <w:r w:rsidRPr="00DF7B85" w:rsidDel="006833E1">
        <w:rPr>
          <w:szCs w:val="22"/>
        </w:rPr>
        <w:t xml:space="preserve">It is not possible to accidentally take </w:t>
      </w:r>
      <w:r w:rsidR="00D7088F">
        <w:rPr>
          <w:szCs w:val="22"/>
        </w:rPr>
        <w:t xml:space="preserve">an </w:t>
      </w:r>
      <w:r w:rsidRPr="00DF7B85" w:rsidDel="006833E1">
        <w:rPr>
          <w:szCs w:val="22"/>
        </w:rPr>
        <w:t xml:space="preserve">extra </w:t>
      </w:r>
      <w:r w:rsidR="00D7088F">
        <w:rPr>
          <w:szCs w:val="22"/>
        </w:rPr>
        <w:t>dose</w:t>
      </w:r>
      <w:r w:rsidRPr="00DF7B85" w:rsidDel="006833E1">
        <w:rPr>
          <w:szCs w:val="22"/>
        </w:rPr>
        <w:t xml:space="preserve"> or a double dose in one inhalation.</w:t>
      </w:r>
    </w:p>
    <w:p w14:paraId="14EE5E6B" w14:textId="77777777" w:rsidR="00812D16" w:rsidRPr="00DF7B85" w:rsidRDefault="00812D16" w:rsidP="008F7B93">
      <w:pPr>
        <w:suppressLineNumbers/>
        <w:spacing w:line="240" w:lineRule="auto"/>
      </w:pPr>
    </w:p>
    <w:p w14:paraId="17A8E4E6" w14:textId="77777777" w:rsidR="00FF38DE" w:rsidRPr="00DF7B85" w:rsidRDefault="00FF38DE" w:rsidP="00FF38DE">
      <w:pPr>
        <w:keepNext/>
        <w:suppressLineNumbers/>
        <w:rPr>
          <w:szCs w:val="22"/>
        </w:rPr>
      </w:pPr>
      <w:r w:rsidRPr="00DF7B85">
        <w:rPr>
          <w:szCs w:val="22"/>
        </w:rPr>
        <w:t>Any unused medicinal product or waste material should be disposed of in accordance with local requirements.</w:t>
      </w:r>
    </w:p>
    <w:p w14:paraId="4561FD9B" w14:textId="77777777" w:rsidR="00FF38DE" w:rsidRPr="00DF7B85" w:rsidDel="006833E1" w:rsidRDefault="00FF38DE" w:rsidP="00FF38DE">
      <w:pPr>
        <w:rPr>
          <w:szCs w:val="22"/>
        </w:rPr>
      </w:pPr>
    </w:p>
    <w:p w14:paraId="5B4B0A09" w14:textId="77777777" w:rsidR="00FF38DE" w:rsidRDefault="00FF38DE" w:rsidP="00F716BD">
      <w:pPr>
        <w:keepNext/>
        <w:suppressLineNumbers/>
        <w:ind w:left="567" w:hanging="567"/>
        <w:rPr>
          <w:b/>
          <w:szCs w:val="22"/>
        </w:rPr>
      </w:pPr>
    </w:p>
    <w:p w14:paraId="68CCD63B" w14:textId="77777777" w:rsidR="00812D16" w:rsidRPr="00DF7B85" w:rsidRDefault="00812D16" w:rsidP="00F716BD">
      <w:pPr>
        <w:keepNext/>
        <w:suppressLineNumbers/>
        <w:ind w:left="567" w:hanging="567"/>
        <w:rPr>
          <w:szCs w:val="22"/>
        </w:rPr>
      </w:pPr>
      <w:r w:rsidRPr="00DF7B85">
        <w:rPr>
          <w:b/>
          <w:szCs w:val="22"/>
        </w:rPr>
        <w:t>7.</w:t>
      </w:r>
      <w:r w:rsidRPr="00DF7B85">
        <w:rPr>
          <w:b/>
          <w:szCs w:val="22"/>
        </w:rPr>
        <w:tab/>
        <w:t>MARKETING AUTHORISATION HOLDER</w:t>
      </w:r>
    </w:p>
    <w:p w14:paraId="154382E8" w14:textId="77777777" w:rsidR="00812D16" w:rsidRPr="00DF7B85" w:rsidRDefault="00812D16" w:rsidP="00F716BD">
      <w:pPr>
        <w:keepNext/>
        <w:suppressLineNumbers/>
        <w:rPr>
          <w:szCs w:val="22"/>
        </w:rPr>
      </w:pPr>
    </w:p>
    <w:p w14:paraId="5A01C038" w14:textId="77777777" w:rsidR="00030560" w:rsidRPr="00DF7B85" w:rsidRDefault="003F063C" w:rsidP="00030560">
      <w:pPr>
        <w:rPr>
          <w:szCs w:val="22"/>
        </w:rPr>
      </w:pPr>
      <w:r w:rsidRPr="00DF7B85">
        <w:rPr>
          <w:szCs w:val="22"/>
        </w:rPr>
        <w:t>G</w:t>
      </w:r>
      <w:r w:rsidR="00B337F7">
        <w:rPr>
          <w:szCs w:val="22"/>
        </w:rPr>
        <w:t>laxo</w:t>
      </w:r>
      <w:r w:rsidRPr="00DF7B85">
        <w:rPr>
          <w:szCs w:val="22"/>
        </w:rPr>
        <w:t>S</w:t>
      </w:r>
      <w:r w:rsidR="00B337F7">
        <w:rPr>
          <w:szCs w:val="22"/>
        </w:rPr>
        <w:t>mith</w:t>
      </w:r>
      <w:r w:rsidRPr="00DF7B85">
        <w:rPr>
          <w:szCs w:val="22"/>
        </w:rPr>
        <w:t>K</w:t>
      </w:r>
      <w:r w:rsidR="00B337F7">
        <w:rPr>
          <w:szCs w:val="22"/>
        </w:rPr>
        <w:t>line</w:t>
      </w:r>
      <w:r w:rsidRPr="00DF7B85">
        <w:rPr>
          <w:szCs w:val="22"/>
        </w:rPr>
        <w:t xml:space="preserve"> Trading Services L</w:t>
      </w:r>
      <w:r w:rsidR="00B337F7">
        <w:rPr>
          <w:szCs w:val="22"/>
        </w:rPr>
        <w:t>imi</w:t>
      </w:r>
      <w:r w:rsidRPr="00DF7B85">
        <w:rPr>
          <w:szCs w:val="22"/>
        </w:rPr>
        <w:t>t</w:t>
      </w:r>
      <w:r w:rsidR="00B337F7">
        <w:rPr>
          <w:szCs w:val="22"/>
        </w:rPr>
        <w:t>e</w:t>
      </w:r>
      <w:r w:rsidR="00030560" w:rsidRPr="00DF7B85">
        <w:rPr>
          <w:szCs w:val="22"/>
        </w:rPr>
        <w:t>d</w:t>
      </w:r>
    </w:p>
    <w:p w14:paraId="1037F831" w14:textId="70513E2E" w:rsidR="00030560" w:rsidRPr="00DF7B85" w:rsidRDefault="008F7B93" w:rsidP="00030560">
      <w:pPr>
        <w:rPr>
          <w:szCs w:val="22"/>
        </w:rPr>
      </w:pPr>
      <w:r>
        <w:rPr>
          <w:szCs w:val="22"/>
        </w:rPr>
        <w:t>12 Riverwalk</w:t>
      </w:r>
    </w:p>
    <w:p w14:paraId="67183C09" w14:textId="4D252A2E" w:rsidR="008F7B93" w:rsidRDefault="008F7B93" w:rsidP="00030560">
      <w:pPr>
        <w:rPr>
          <w:szCs w:val="22"/>
        </w:rPr>
      </w:pPr>
      <w:r>
        <w:rPr>
          <w:szCs w:val="22"/>
        </w:rPr>
        <w:t>Citywest Business Campus</w:t>
      </w:r>
    </w:p>
    <w:p w14:paraId="4E392D17" w14:textId="515B8A22" w:rsidR="00030560" w:rsidRPr="00DF7B85" w:rsidRDefault="008F7B93" w:rsidP="00030560">
      <w:pPr>
        <w:rPr>
          <w:szCs w:val="22"/>
        </w:rPr>
      </w:pPr>
      <w:r>
        <w:rPr>
          <w:szCs w:val="22"/>
        </w:rPr>
        <w:t>Dublin 24</w:t>
      </w:r>
    </w:p>
    <w:p w14:paraId="0283BB87" w14:textId="77777777" w:rsidR="00030560" w:rsidRPr="00DF7B85" w:rsidRDefault="00030560" w:rsidP="00030560">
      <w:pPr>
        <w:rPr>
          <w:szCs w:val="22"/>
        </w:rPr>
      </w:pPr>
      <w:r w:rsidRPr="00DF7B85">
        <w:rPr>
          <w:szCs w:val="22"/>
        </w:rPr>
        <w:t>Ireland</w:t>
      </w:r>
    </w:p>
    <w:p w14:paraId="12BDDA4D" w14:textId="77777777" w:rsidR="00812D16" w:rsidRPr="00DF7B85" w:rsidRDefault="00812D16" w:rsidP="00812D16">
      <w:pPr>
        <w:suppressLineNumbers/>
        <w:rPr>
          <w:szCs w:val="22"/>
        </w:rPr>
      </w:pPr>
    </w:p>
    <w:p w14:paraId="186C6E8E" w14:textId="77777777" w:rsidR="00812D16" w:rsidRPr="00DF7B85" w:rsidRDefault="00812D16" w:rsidP="00812D16">
      <w:pPr>
        <w:suppressLineNumbers/>
        <w:rPr>
          <w:szCs w:val="22"/>
        </w:rPr>
      </w:pPr>
    </w:p>
    <w:p w14:paraId="12D9F902" w14:textId="77777777" w:rsidR="00812D16" w:rsidRPr="00DF7B85" w:rsidRDefault="00812D16" w:rsidP="008934B8">
      <w:pPr>
        <w:keepNext/>
        <w:suppressLineNumbers/>
        <w:ind w:left="567" w:hanging="567"/>
        <w:rPr>
          <w:b/>
          <w:szCs w:val="22"/>
        </w:rPr>
      </w:pPr>
      <w:r w:rsidRPr="00DF7B85">
        <w:rPr>
          <w:b/>
          <w:szCs w:val="22"/>
        </w:rPr>
        <w:t>8.</w:t>
      </w:r>
      <w:r w:rsidRPr="00DF7B85">
        <w:rPr>
          <w:b/>
          <w:szCs w:val="22"/>
        </w:rPr>
        <w:tab/>
        <w:t xml:space="preserve">MARKETING AUTHORISATION NUMBER(S) </w:t>
      </w:r>
    </w:p>
    <w:p w14:paraId="4F3276C6" w14:textId="77777777" w:rsidR="008354C9" w:rsidRPr="00DF7B85" w:rsidRDefault="008354C9" w:rsidP="008934B8">
      <w:pPr>
        <w:keepNext/>
        <w:suppressLineNumbers/>
        <w:ind w:left="567" w:hanging="567"/>
        <w:rPr>
          <w:b/>
          <w:szCs w:val="22"/>
        </w:rPr>
      </w:pPr>
    </w:p>
    <w:p w14:paraId="5E037AD8" w14:textId="77777777" w:rsidR="00812D16" w:rsidRDefault="00296A67" w:rsidP="008934B8">
      <w:pPr>
        <w:keepNext/>
        <w:suppressLineNumbers/>
        <w:rPr>
          <w:szCs w:val="22"/>
        </w:rPr>
      </w:pPr>
      <w:r w:rsidRPr="00296A67">
        <w:rPr>
          <w:szCs w:val="22"/>
        </w:rPr>
        <w:t>EU/1/17/1236</w:t>
      </w:r>
      <w:r w:rsidR="003D5A10">
        <w:rPr>
          <w:szCs w:val="22"/>
        </w:rPr>
        <w:t>/0</w:t>
      </w:r>
      <w:r w:rsidR="00B337F7">
        <w:rPr>
          <w:szCs w:val="22"/>
        </w:rPr>
        <w:t>0</w:t>
      </w:r>
      <w:r w:rsidR="003D5A10">
        <w:rPr>
          <w:szCs w:val="22"/>
        </w:rPr>
        <w:t>1</w:t>
      </w:r>
    </w:p>
    <w:p w14:paraId="468CA668" w14:textId="77777777" w:rsidR="003D5A10" w:rsidRDefault="003D5A10" w:rsidP="003D5A10">
      <w:pPr>
        <w:keepNext/>
        <w:suppressLineNumbers/>
        <w:rPr>
          <w:szCs w:val="22"/>
        </w:rPr>
      </w:pPr>
      <w:r w:rsidRPr="00296A67">
        <w:rPr>
          <w:szCs w:val="22"/>
        </w:rPr>
        <w:t>EU/1/17/1236</w:t>
      </w:r>
      <w:r>
        <w:rPr>
          <w:szCs w:val="22"/>
        </w:rPr>
        <w:t>/0</w:t>
      </w:r>
      <w:r w:rsidR="00B337F7">
        <w:rPr>
          <w:szCs w:val="22"/>
        </w:rPr>
        <w:t>0</w:t>
      </w:r>
      <w:r>
        <w:rPr>
          <w:szCs w:val="22"/>
        </w:rPr>
        <w:t>2</w:t>
      </w:r>
    </w:p>
    <w:p w14:paraId="1CD8B9E0" w14:textId="77777777" w:rsidR="003D5A10" w:rsidRDefault="003D5A10" w:rsidP="003D5A10">
      <w:pPr>
        <w:keepNext/>
        <w:suppressLineNumbers/>
        <w:rPr>
          <w:szCs w:val="22"/>
        </w:rPr>
      </w:pPr>
      <w:r w:rsidRPr="00296A67">
        <w:rPr>
          <w:szCs w:val="22"/>
        </w:rPr>
        <w:t>EU/1/17/1236</w:t>
      </w:r>
      <w:r>
        <w:rPr>
          <w:szCs w:val="22"/>
        </w:rPr>
        <w:t>/0</w:t>
      </w:r>
      <w:r w:rsidR="00B337F7">
        <w:rPr>
          <w:szCs w:val="22"/>
        </w:rPr>
        <w:t>0</w:t>
      </w:r>
      <w:r>
        <w:rPr>
          <w:szCs w:val="22"/>
        </w:rPr>
        <w:t>3</w:t>
      </w:r>
    </w:p>
    <w:p w14:paraId="415F94E6" w14:textId="77777777" w:rsidR="00077451" w:rsidRPr="00DF7B85" w:rsidRDefault="00077451" w:rsidP="008934B8">
      <w:pPr>
        <w:keepNext/>
        <w:suppressLineNumbers/>
        <w:rPr>
          <w:szCs w:val="22"/>
        </w:rPr>
      </w:pPr>
    </w:p>
    <w:p w14:paraId="0AE0232F" w14:textId="77777777" w:rsidR="00812D16" w:rsidRPr="00DF7B85" w:rsidRDefault="00812D16" w:rsidP="00812D16">
      <w:pPr>
        <w:suppressLineNumbers/>
        <w:rPr>
          <w:szCs w:val="22"/>
        </w:rPr>
      </w:pPr>
    </w:p>
    <w:p w14:paraId="53B27D91" w14:textId="77777777" w:rsidR="00812D16" w:rsidRPr="00DF7B85" w:rsidRDefault="00812D16" w:rsidP="00AB79C0">
      <w:pPr>
        <w:suppressLineNumbers/>
        <w:rPr>
          <w:i/>
          <w:szCs w:val="22"/>
        </w:rPr>
      </w:pPr>
      <w:r w:rsidRPr="00DF7B85">
        <w:rPr>
          <w:b/>
          <w:szCs w:val="22"/>
        </w:rPr>
        <w:t>9.</w:t>
      </w:r>
      <w:r w:rsidRPr="00DF7B85">
        <w:rPr>
          <w:b/>
          <w:szCs w:val="22"/>
        </w:rPr>
        <w:tab/>
        <w:t>DATE OF FIRST AUTHORISATION/RENEWAL OF THE AUTHORISATION</w:t>
      </w:r>
    </w:p>
    <w:p w14:paraId="01880610" w14:textId="77777777" w:rsidR="00096B60" w:rsidRPr="00DF7B85" w:rsidRDefault="00096B60" w:rsidP="00812D16">
      <w:pPr>
        <w:suppressLineNumbers/>
        <w:rPr>
          <w:szCs w:val="22"/>
        </w:rPr>
      </w:pPr>
    </w:p>
    <w:p w14:paraId="5A5D33E1" w14:textId="77777777" w:rsidR="00812D16" w:rsidRDefault="009322A4" w:rsidP="00812D16">
      <w:pPr>
        <w:suppressLineNumbers/>
        <w:rPr>
          <w:szCs w:val="22"/>
        </w:rPr>
      </w:pPr>
      <w:r w:rsidRPr="00DF7B85">
        <w:rPr>
          <w:szCs w:val="22"/>
        </w:rPr>
        <w:t>Date of first authorisation:</w:t>
      </w:r>
      <w:r w:rsidR="00B337F7">
        <w:rPr>
          <w:szCs w:val="22"/>
        </w:rPr>
        <w:t xml:space="preserve"> 15 November 2017</w:t>
      </w:r>
    </w:p>
    <w:p w14:paraId="7133EC84" w14:textId="13E2E3F8" w:rsidR="00655DE4" w:rsidRPr="00DF7B85" w:rsidRDefault="00655DE4" w:rsidP="00812D16">
      <w:pPr>
        <w:suppressLineNumbers/>
        <w:rPr>
          <w:szCs w:val="22"/>
        </w:rPr>
      </w:pPr>
      <w:r>
        <w:rPr>
          <w:szCs w:val="22"/>
        </w:rPr>
        <w:t>Date of latest renewal:</w:t>
      </w:r>
      <w:r w:rsidR="009E3ACF">
        <w:rPr>
          <w:szCs w:val="22"/>
        </w:rPr>
        <w:t xml:space="preserve">  15 July 2022</w:t>
      </w:r>
    </w:p>
    <w:p w14:paraId="449C350D" w14:textId="77777777" w:rsidR="00812D16" w:rsidRPr="00DF7B85" w:rsidRDefault="00812D16" w:rsidP="00812D16">
      <w:pPr>
        <w:suppressLineNumbers/>
        <w:rPr>
          <w:szCs w:val="22"/>
        </w:rPr>
      </w:pPr>
    </w:p>
    <w:p w14:paraId="37AC11C2" w14:textId="77777777" w:rsidR="00812D16" w:rsidRPr="00DF7B85" w:rsidRDefault="00812D16" w:rsidP="00AB79C0">
      <w:pPr>
        <w:suppressLineNumbers/>
        <w:rPr>
          <w:szCs w:val="22"/>
        </w:rPr>
      </w:pPr>
      <w:r w:rsidRPr="00DF7B85">
        <w:rPr>
          <w:b/>
          <w:szCs w:val="22"/>
        </w:rPr>
        <w:t>10.</w:t>
      </w:r>
      <w:r w:rsidRPr="00DF7B85">
        <w:rPr>
          <w:b/>
          <w:szCs w:val="22"/>
        </w:rPr>
        <w:tab/>
        <w:t>DATE OF REVISION OF THE TEXT</w:t>
      </w:r>
    </w:p>
    <w:p w14:paraId="5F3217BE" w14:textId="77777777" w:rsidR="00812D16" w:rsidRPr="00DF7B85" w:rsidRDefault="00812D16" w:rsidP="00812D16">
      <w:pPr>
        <w:numPr>
          <w:ilvl w:val="12"/>
          <w:numId w:val="0"/>
        </w:numPr>
        <w:suppressLineNumbers/>
        <w:ind w:right="-2"/>
        <w:rPr>
          <w:iCs/>
          <w:szCs w:val="22"/>
        </w:rPr>
      </w:pPr>
    </w:p>
    <w:p w14:paraId="1FC5ACD1" w14:textId="77777777" w:rsidR="00812D16" w:rsidRPr="00DF7B85" w:rsidRDefault="00812D16" w:rsidP="00812D16">
      <w:pPr>
        <w:numPr>
          <w:ilvl w:val="12"/>
          <w:numId w:val="0"/>
        </w:numPr>
        <w:suppressLineNumbers/>
        <w:ind w:right="-2"/>
        <w:rPr>
          <w:szCs w:val="22"/>
        </w:rPr>
      </w:pPr>
      <w:r w:rsidRPr="00DF7B85">
        <w:rPr>
          <w:iCs/>
          <w:szCs w:val="22"/>
        </w:rPr>
        <w:t xml:space="preserve">Detailed information on this medicinal product </w:t>
      </w:r>
      <w:r w:rsidRPr="00DF7B85">
        <w:rPr>
          <w:szCs w:val="22"/>
        </w:rPr>
        <w:t xml:space="preserve">is available on the website of the European Medicines Agency </w:t>
      </w:r>
      <w:hyperlink r:id="rId13" w:history="1">
        <w:r w:rsidRPr="00DF7B85">
          <w:rPr>
            <w:rStyle w:val="Hyperlink"/>
            <w:color w:val="auto"/>
            <w:szCs w:val="22"/>
          </w:rPr>
          <w:t>http://www.ema.europa.eu</w:t>
        </w:r>
      </w:hyperlink>
      <w:r w:rsidR="00F9016F" w:rsidRPr="00DF7B85">
        <w:rPr>
          <w:szCs w:val="22"/>
        </w:rPr>
        <w:t>.</w:t>
      </w:r>
    </w:p>
    <w:p w14:paraId="7D838AC4" w14:textId="77777777" w:rsidR="00B21E79" w:rsidRPr="00DF7B85" w:rsidRDefault="00B21E79" w:rsidP="00812D16">
      <w:pPr>
        <w:numPr>
          <w:ilvl w:val="12"/>
          <w:numId w:val="0"/>
        </w:numPr>
        <w:suppressLineNumbers/>
        <w:ind w:right="-2"/>
        <w:rPr>
          <w:szCs w:val="22"/>
        </w:rPr>
      </w:pPr>
    </w:p>
    <w:p w14:paraId="3A6F6DED" w14:textId="77777777" w:rsidR="00B21E79" w:rsidRPr="00DF7B85" w:rsidRDefault="00B21E79" w:rsidP="00812D16">
      <w:pPr>
        <w:numPr>
          <w:ilvl w:val="12"/>
          <w:numId w:val="0"/>
        </w:numPr>
        <w:suppressLineNumbers/>
        <w:ind w:right="-2"/>
        <w:rPr>
          <w:szCs w:val="22"/>
        </w:rPr>
      </w:pPr>
    </w:p>
    <w:p w14:paraId="5FD8E627" w14:textId="77777777" w:rsidR="00B21E79" w:rsidRPr="00DF7B85" w:rsidRDefault="00B21E79">
      <w:pPr>
        <w:tabs>
          <w:tab w:val="clear" w:pos="567"/>
        </w:tabs>
        <w:spacing w:line="240" w:lineRule="auto"/>
        <w:rPr>
          <w:szCs w:val="22"/>
        </w:rPr>
      </w:pPr>
      <w:r w:rsidRPr="00DF7B85">
        <w:rPr>
          <w:szCs w:val="22"/>
        </w:rPr>
        <w:br w:type="page"/>
      </w:r>
    </w:p>
    <w:p w14:paraId="1F0243D5" w14:textId="77777777" w:rsidR="00A20C06" w:rsidRPr="00A20C06" w:rsidRDefault="00A20C06" w:rsidP="00A20C06">
      <w:pPr>
        <w:numPr>
          <w:ilvl w:val="12"/>
          <w:numId w:val="0"/>
        </w:numPr>
        <w:spacing w:line="240" w:lineRule="auto"/>
        <w:ind w:right="-2"/>
        <w:rPr>
          <w:noProof/>
          <w:szCs w:val="22"/>
        </w:rPr>
      </w:pPr>
    </w:p>
    <w:p w14:paraId="34F0F7CE" w14:textId="77777777" w:rsidR="00A20C06" w:rsidRPr="00A20C06" w:rsidRDefault="00A20C06" w:rsidP="00A20C06">
      <w:pPr>
        <w:spacing w:line="240" w:lineRule="auto"/>
        <w:rPr>
          <w:noProof/>
          <w:szCs w:val="22"/>
        </w:rPr>
      </w:pPr>
    </w:p>
    <w:p w14:paraId="1B5F60DF" w14:textId="77777777" w:rsidR="00A20C06" w:rsidRPr="00A20C06" w:rsidRDefault="00A20C06" w:rsidP="00A20C06">
      <w:pPr>
        <w:spacing w:line="240" w:lineRule="auto"/>
        <w:rPr>
          <w:noProof/>
          <w:szCs w:val="22"/>
        </w:rPr>
      </w:pPr>
    </w:p>
    <w:p w14:paraId="351405FB" w14:textId="77777777" w:rsidR="00A20C06" w:rsidRPr="00A20C06" w:rsidRDefault="00A20C06" w:rsidP="00A20C06">
      <w:pPr>
        <w:spacing w:line="240" w:lineRule="auto"/>
        <w:rPr>
          <w:noProof/>
          <w:szCs w:val="22"/>
        </w:rPr>
      </w:pPr>
    </w:p>
    <w:p w14:paraId="5C364626" w14:textId="77777777" w:rsidR="00A20C06" w:rsidRPr="00A20C06" w:rsidRDefault="00A20C06" w:rsidP="00A20C06">
      <w:pPr>
        <w:spacing w:line="240" w:lineRule="auto"/>
        <w:rPr>
          <w:noProof/>
          <w:szCs w:val="22"/>
        </w:rPr>
      </w:pPr>
    </w:p>
    <w:p w14:paraId="292E0316" w14:textId="77777777" w:rsidR="00A20C06" w:rsidRPr="00A20C06" w:rsidRDefault="00A20C06" w:rsidP="00A20C06">
      <w:pPr>
        <w:spacing w:line="240" w:lineRule="auto"/>
        <w:rPr>
          <w:noProof/>
          <w:szCs w:val="22"/>
        </w:rPr>
      </w:pPr>
    </w:p>
    <w:p w14:paraId="65393051" w14:textId="77777777" w:rsidR="00A20C06" w:rsidRPr="00A20C06" w:rsidRDefault="00A20C06" w:rsidP="00A20C06">
      <w:pPr>
        <w:spacing w:line="240" w:lineRule="auto"/>
        <w:rPr>
          <w:noProof/>
          <w:szCs w:val="22"/>
        </w:rPr>
      </w:pPr>
    </w:p>
    <w:p w14:paraId="5DFF7EA6" w14:textId="77777777" w:rsidR="00A20C06" w:rsidRPr="00A20C06" w:rsidRDefault="00A20C06" w:rsidP="00A20C06">
      <w:pPr>
        <w:spacing w:line="240" w:lineRule="auto"/>
        <w:rPr>
          <w:noProof/>
          <w:szCs w:val="22"/>
        </w:rPr>
      </w:pPr>
    </w:p>
    <w:p w14:paraId="2DAA7D5F" w14:textId="77777777" w:rsidR="00A20C06" w:rsidRPr="00A20C06" w:rsidRDefault="00A20C06" w:rsidP="00A20C06">
      <w:pPr>
        <w:spacing w:line="240" w:lineRule="auto"/>
        <w:rPr>
          <w:noProof/>
          <w:szCs w:val="22"/>
        </w:rPr>
      </w:pPr>
    </w:p>
    <w:p w14:paraId="009881E7" w14:textId="77777777" w:rsidR="00A20C06" w:rsidRPr="00A20C06" w:rsidRDefault="00A20C06" w:rsidP="00A20C06">
      <w:pPr>
        <w:spacing w:line="240" w:lineRule="auto"/>
        <w:rPr>
          <w:noProof/>
          <w:szCs w:val="22"/>
        </w:rPr>
      </w:pPr>
    </w:p>
    <w:p w14:paraId="75BC2CF8" w14:textId="77777777" w:rsidR="00A20C06" w:rsidRPr="00A20C06" w:rsidRDefault="00A20C06" w:rsidP="00A20C06">
      <w:pPr>
        <w:spacing w:line="240" w:lineRule="auto"/>
        <w:rPr>
          <w:noProof/>
          <w:szCs w:val="22"/>
        </w:rPr>
      </w:pPr>
    </w:p>
    <w:p w14:paraId="4F160CD2" w14:textId="77777777" w:rsidR="00A20C06" w:rsidRPr="00A20C06" w:rsidRDefault="00A20C06" w:rsidP="00A20C06">
      <w:pPr>
        <w:spacing w:line="240" w:lineRule="auto"/>
        <w:rPr>
          <w:noProof/>
          <w:szCs w:val="22"/>
        </w:rPr>
      </w:pPr>
    </w:p>
    <w:p w14:paraId="1BF6BADE" w14:textId="77777777" w:rsidR="00A20C06" w:rsidRPr="00A20C06" w:rsidRDefault="00A20C06" w:rsidP="00A20C06">
      <w:pPr>
        <w:spacing w:line="240" w:lineRule="auto"/>
        <w:rPr>
          <w:noProof/>
          <w:szCs w:val="22"/>
        </w:rPr>
      </w:pPr>
    </w:p>
    <w:p w14:paraId="636BA3AC" w14:textId="77777777" w:rsidR="00A20C06" w:rsidRPr="00A20C06" w:rsidRDefault="00A20C06" w:rsidP="00A20C06">
      <w:pPr>
        <w:spacing w:line="240" w:lineRule="auto"/>
        <w:rPr>
          <w:noProof/>
          <w:szCs w:val="22"/>
        </w:rPr>
      </w:pPr>
    </w:p>
    <w:p w14:paraId="3372F333" w14:textId="77777777" w:rsidR="00A20C06" w:rsidRPr="00A20C06" w:rsidRDefault="00A20C06" w:rsidP="00A20C06">
      <w:pPr>
        <w:spacing w:line="240" w:lineRule="auto"/>
        <w:rPr>
          <w:noProof/>
          <w:szCs w:val="22"/>
        </w:rPr>
      </w:pPr>
    </w:p>
    <w:p w14:paraId="5BE8ACB7" w14:textId="77777777" w:rsidR="00A20C06" w:rsidRPr="00A20C06" w:rsidRDefault="00A20C06" w:rsidP="00A20C06">
      <w:pPr>
        <w:spacing w:line="240" w:lineRule="auto"/>
        <w:rPr>
          <w:noProof/>
          <w:szCs w:val="22"/>
        </w:rPr>
      </w:pPr>
    </w:p>
    <w:p w14:paraId="0836C35F" w14:textId="77777777" w:rsidR="00A20C06" w:rsidRPr="00A20C06" w:rsidRDefault="00A20C06" w:rsidP="00A20C06">
      <w:pPr>
        <w:spacing w:line="240" w:lineRule="auto"/>
        <w:rPr>
          <w:noProof/>
          <w:szCs w:val="22"/>
        </w:rPr>
      </w:pPr>
    </w:p>
    <w:p w14:paraId="37F1D3A7" w14:textId="77777777" w:rsidR="00A20C06" w:rsidRPr="00A20C06" w:rsidRDefault="00A20C06" w:rsidP="00A20C06">
      <w:pPr>
        <w:spacing w:line="240" w:lineRule="auto"/>
        <w:rPr>
          <w:noProof/>
          <w:szCs w:val="22"/>
        </w:rPr>
      </w:pPr>
    </w:p>
    <w:p w14:paraId="535173BA" w14:textId="77777777" w:rsidR="00A20C06" w:rsidRPr="00A20C06" w:rsidRDefault="00A20C06" w:rsidP="00A20C06">
      <w:pPr>
        <w:spacing w:line="240" w:lineRule="auto"/>
        <w:rPr>
          <w:noProof/>
          <w:szCs w:val="22"/>
        </w:rPr>
      </w:pPr>
    </w:p>
    <w:p w14:paraId="76D17A0A" w14:textId="77777777" w:rsidR="00A20C06" w:rsidRPr="00A20C06" w:rsidRDefault="00A20C06" w:rsidP="00A20C06">
      <w:pPr>
        <w:spacing w:line="240" w:lineRule="auto"/>
        <w:rPr>
          <w:noProof/>
          <w:szCs w:val="22"/>
        </w:rPr>
      </w:pPr>
    </w:p>
    <w:p w14:paraId="5D43B8CF" w14:textId="77777777" w:rsidR="00A20C06" w:rsidRPr="00A20C06" w:rsidRDefault="00A20C06" w:rsidP="00A20C06">
      <w:pPr>
        <w:spacing w:line="240" w:lineRule="auto"/>
        <w:rPr>
          <w:noProof/>
          <w:szCs w:val="22"/>
        </w:rPr>
      </w:pPr>
    </w:p>
    <w:p w14:paraId="0A15BBB0" w14:textId="77777777" w:rsidR="00A20C06" w:rsidRPr="00A20C06" w:rsidRDefault="00A20C06" w:rsidP="00A20C06">
      <w:pPr>
        <w:spacing w:line="240" w:lineRule="auto"/>
        <w:rPr>
          <w:noProof/>
          <w:szCs w:val="22"/>
        </w:rPr>
      </w:pPr>
    </w:p>
    <w:p w14:paraId="7ECE0448" w14:textId="77777777" w:rsidR="00A20C06" w:rsidRPr="00A20C06" w:rsidRDefault="00A20C06" w:rsidP="00A20C06">
      <w:pPr>
        <w:spacing w:line="240" w:lineRule="auto"/>
        <w:rPr>
          <w:noProof/>
          <w:szCs w:val="22"/>
        </w:rPr>
      </w:pPr>
    </w:p>
    <w:p w14:paraId="40874AF2" w14:textId="77777777" w:rsidR="00A20C06" w:rsidRPr="00A20C06" w:rsidRDefault="00A20C06" w:rsidP="00A20C06">
      <w:pPr>
        <w:spacing w:line="240" w:lineRule="auto"/>
        <w:jc w:val="center"/>
        <w:rPr>
          <w:noProof/>
          <w:szCs w:val="22"/>
        </w:rPr>
      </w:pPr>
      <w:r w:rsidRPr="00A20C06">
        <w:rPr>
          <w:b/>
          <w:noProof/>
          <w:szCs w:val="22"/>
        </w:rPr>
        <w:t>ANNEX II</w:t>
      </w:r>
    </w:p>
    <w:p w14:paraId="21530B72" w14:textId="77777777" w:rsidR="00A20C06" w:rsidRPr="00A20C06" w:rsidRDefault="00A20C06" w:rsidP="00A20C06">
      <w:pPr>
        <w:spacing w:line="240" w:lineRule="auto"/>
        <w:ind w:right="1416"/>
        <w:rPr>
          <w:noProof/>
          <w:szCs w:val="22"/>
        </w:rPr>
      </w:pPr>
    </w:p>
    <w:p w14:paraId="09EACC9D" w14:textId="1776EAE9" w:rsidR="00A20C06" w:rsidRPr="00A20C06" w:rsidRDefault="00494709" w:rsidP="00A20C06">
      <w:pPr>
        <w:spacing w:line="240" w:lineRule="auto"/>
        <w:ind w:left="1701" w:right="1416" w:hanging="708"/>
        <w:rPr>
          <w:b/>
          <w:noProof/>
          <w:szCs w:val="22"/>
        </w:rPr>
      </w:pPr>
      <w:r>
        <w:rPr>
          <w:b/>
          <w:noProof/>
          <w:szCs w:val="22"/>
        </w:rPr>
        <w:t>A.</w:t>
      </w:r>
      <w:r>
        <w:rPr>
          <w:b/>
          <w:noProof/>
          <w:szCs w:val="22"/>
        </w:rPr>
        <w:tab/>
      </w:r>
      <w:r w:rsidR="00A20C06" w:rsidRPr="00A20C06">
        <w:rPr>
          <w:b/>
          <w:noProof/>
          <w:szCs w:val="22"/>
        </w:rPr>
        <w:t>MANUFACTURER RESPONSIBLE FOR BATCH RELEASE</w:t>
      </w:r>
    </w:p>
    <w:p w14:paraId="0FB85F5B" w14:textId="77777777" w:rsidR="00A20C06" w:rsidRPr="00A20C06" w:rsidRDefault="00A20C06" w:rsidP="00A20C06">
      <w:pPr>
        <w:spacing w:line="240" w:lineRule="auto"/>
        <w:ind w:left="567" w:hanging="567"/>
        <w:rPr>
          <w:noProof/>
          <w:szCs w:val="22"/>
        </w:rPr>
      </w:pPr>
    </w:p>
    <w:p w14:paraId="2F2EE201" w14:textId="77777777" w:rsidR="00A20C06" w:rsidRPr="00A20C06" w:rsidRDefault="00A20C06" w:rsidP="00A20C06">
      <w:pPr>
        <w:spacing w:line="240" w:lineRule="auto"/>
        <w:ind w:left="1701" w:right="1418" w:hanging="709"/>
        <w:rPr>
          <w:b/>
          <w:noProof/>
          <w:szCs w:val="22"/>
        </w:rPr>
      </w:pPr>
      <w:r w:rsidRPr="00A20C06">
        <w:rPr>
          <w:b/>
          <w:noProof/>
          <w:szCs w:val="22"/>
        </w:rPr>
        <w:t>B.</w:t>
      </w:r>
      <w:r w:rsidRPr="00A20C06">
        <w:rPr>
          <w:b/>
          <w:noProof/>
          <w:szCs w:val="22"/>
        </w:rPr>
        <w:tab/>
        <w:t>CONDITIONS OR RESTRICTIONS REGARDING SUPPLY AND USE</w:t>
      </w:r>
    </w:p>
    <w:p w14:paraId="34A0FFD4" w14:textId="77777777" w:rsidR="00A20C06" w:rsidRPr="00A20C06" w:rsidRDefault="00A20C06" w:rsidP="00A20C06">
      <w:pPr>
        <w:spacing w:line="240" w:lineRule="auto"/>
        <w:ind w:left="567" w:hanging="567"/>
        <w:rPr>
          <w:noProof/>
          <w:szCs w:val="22"/>
        </w:rPr>
      </w:pPr>
    </w:p>
    <w:p w14:paraId="1F833C16" w14:textId="77777777" w:rsidR="00A20C06" w:rsidRPr="00A20C06" w:rsidRDefault="00A20C06" w:rsidP="00A20C06">
      <w:pPr>
        <w:spacing w:line="240" w:lineRule="auto"/>
        <w:ind w:left="1701" w:right="1559" w:hanging="709"/>
        <w:rPr>
          <w:b/>
          <w:noProof/>
          <w:szCs w:val="22"/>
        </w:rPr>
      </w:pPr>
      <w:r w:rsidRPr="00A20C06">
        <w:rPr>
          <w:b/>
          <w:noProof/>
          <w:szCs w:val="22"/>
        </w:rPr>
        <w:t>C.</w:t>
      </w:r>
      <w:r w:rsidRPr="00A20C06">
        <w:rPr>
          <w:b/>
          <w:noProof/>
          <w:szCs w:val="22"/>
        </w:rPr>
        <w:tab/>
        <w:t>OTHER CONDITIONS AND REQUIREMENTS OF THE MARKETING AUTHORISATION</w:t>
      </w:r>
    </w:p>
    <w:p w14:paraId="08A4EA31" w14:textId="77777777" w:rsidR="00A20C06" w:rsidRPr="00A20C06" w:rsidRDefault="00A20C06" w:rsidP="00A20C06">
      <w:pPr>
        <w:spacing w:line="240" w:lineRule="auto"/>
        <w:ind w:right="1558"/>
        <w:rPr>
          <w:b/>
        </w:rPr>
      </w:pPr>
    </w:p>
    <w:p w14:paraId="39B9173E" w14:textId="77777777" w:rsidR="00A20C06" w:rsidRPr="00A20C06" w:rsidRDefault="00A20C06" w:rsidP="00A20C06">
      <w:pPr>
        <w:spacing w:line="240" w:lineRule="auto"/>
        <w:ind w:left="1701" w:right="1416" w:hanging="708"/>
        <w:rPr>
          <w:b/>
        </w:rPr>
      </w:pPr>
      <w:r w:rsidRPr="00A20C06">
        <w:rPr>
          <w:b/>
        </w:rPr>
        <w:t>D.</w:t>
      </w:r>
      <w:r w:rsidRPr="00A20C06">
        <w:rPr>
          <w:b/>
        </w:rPr>
        <w:tab/>
      </w:r>
      <w:r w:rsidRPr="00A20C06">
        <w:rPr>
          <w:b/>
          <w:caps/>
        </w:rPr>
        <w:t>conditions or restrictions with regard to the safe and effective use of the medicinal product</w:t>
      </w:r>
    </w:p>
    <w:p w14:paraId="0CBD7D45" w14:textId="77777777" w:rsidR="00A20C06" w:rsidRPr="00A20C06" w:rsidRDefault="00A20C06" w:rsidP="00A20C06">
      <w:pPr>
        <w:spacing w:line="240" w:lineRule="auto"/>
        <w:ind w:right="1416"/>
        <w:rPr>
          <w:b/>
        </w:rPr>
      </w:pPr>
    </w:p>
    <w:p w14:paraId="5C7B6814" w14:textId="481E9C86" w:rsidR="00A20C06" w:rsidRPr="00A20C06" w:rsidRDefault="00A20C06" w:rsidP="00CF2D4E">
      <w:pPr>
        <w:pStyle w:val="TitleB"/>
      </w:pPr>
      <w:r w:rsidRPr="00A20C06">
        <w:br w:type="page"/>
      </w:r>
      <w:r w:rsidR="00494709">
        <w:lastRenderedPageBreak/>
        <w:t>A.</w:t>
      </w:r>
      <w:r w:rsidR="00494709">
        <w:tab/>
        <w:t>MANUFACTURER</w:t>
      </w:r>
      <w:r w:rsidRPr="00A20C06">
        <w:t xml:space="preserve"> RESPONSIBLE FOR BATCH RELEASE</w:t>
      </w:r>
    </w:p>
    <w:p w14:paraId="0554A0F5" w14:textId="77777777" w:rsidR="00A20C06" w:rsidRPr="00A20C06" w:rsidRDefault="00A20C06" w:rsidP="00A20C06">
      <w:pPr>
        <w:spacing w:line="240" w:lineRule="auto"/>
        <w:ind w:right="1416"/>
        <w:rPr>
          <w:noProof/>
          <w:szCs w:val="22"/>
        </w:rPr>
      </w:pPr>
    </w:p>
    <w:p w14:paraId="1AAF9ABE" w14:textId="50144E98" w:rsidR="00A20C06" w:rsidRPr="00A20C06" w:rsidRDefault="00A20C06" w:rsidP="00A20C06">
      <w:pPr>
        <w:spacing w:line="240" w:lineRule="auto"/>
        <w:outlineLvl w:val="0"/>
        <w:rPr>
          <w:noProof/>
          <w:szCs w:val="22"/>
        </w:rPr>
      </w:pPr>
      <w:r w:rsidRPr="00A20C06">
        <w:rPr>
          <w:noProof/>
          <w:szCs w:val="22"/>
          <w:u w:val="single"/>
        </w:rPr>
        <w:t>Name and address of the manufacturer responsible for batch release</w:t>
      </w:r>
      <w:r w:rsidR="003E6DC7">
        <w:rPr>
          <w:noProof/>
          <w:szCs w:val="22"/>
          <w:u w:val="single"/>
        </w:rPr>
        <w:fldChar w:fldCharType="begin"/>
      </w:r>
      <w:r w:rsidR="003E6DC7">
        <w:rPr>
          <w:noProof/>
          <w:szCs w:val="22"/>
          <w:u w:val="single"/>
        </w:rPr>
        <w:instrText xml:space="preserve"> DOCVARIABLE vault_nd_db400bd2-9dc6-435f-9fe3-16a40b9887d9 \* MERGEFORMAT </w:instrText>
      </w:r>
      <w:r w:rsidR="003E6DC7">
        <w:rPr>
          <w:noProof/>
          <w:szCs w:val="22"/>
          <w:u w:val="single"/>
        </w:rPr>
        <w:fldChar w:fldCharType="separate"/>
      </w:r>
      <w:r w:rsidR="003E6DC7">
        <w:rPr>
          <w:noProof/>
          <w:szCs w:val="22"/>
          <w:u w:val="single"/>
        </w:rPr>
        <w:t xml:space="preserve"> </w:t>
      </w:r>
      <w:r w:rsidR="003E6DC7">
        <w:rPr>
          <w:noProof/>
          <w:szCs w:val="22"/>
          <w:u w:val="single"/>
        </w:rPr>
        <w:fldChar w:fldCharType="end"/>
      </w:r>
    </w:p>
    <w:p w14:paraId="5DD0264A" w14:textId="77777777" w:rsidR="00A20C06" w:rsidRPr="00A20C06" w:rsidRDefault="00A20C06" w:rsidP="00A20C06">
      <w:pPr>
        <w:spacing w:line="240" w:lineRule="auto"/>
        <w:rPr>
          <w:noProof/>
          <w:szCs w:val="22"/>
        </w:rPr>
      </w:pPr>
    </w:p>
    <w:p w14:paraId="2CCB2CB3" w14:textId="77777777" w:rsidR="00386FA0" w:rsidRPr="0006383B" w:rsidRDefault="00386FA0" w:rsidP="00386FA0">
      <w:pPr>
        <w:autoSpaceDE w:val="0"/>
        <w:autoSpaceDN w:val="0"/>
        <w:adjustRightInd w:val="0"/>
        <w:rPr>
          <w:szCs w:val="22"/>
          <w:lang w:eastAsia="en-GB"/>
        </w:rPr>
      </w:pPr>
      <w:r w:rsidRPr="0006383B">
        <w:rPr>
          <w:szCs w:val="22"/>
          <w:lang w:eastAsia="en-GB"/>
        </w:rPr>
        <w:t xml:space="preserve">Glaxo </w:t>
      </w:r>
      <w:proofErr w:type="spellStart"/>
      <w:r w:rsidRPr="0006383B">
        <w:rPr>
          <w:szCs w:val="22"/>
          <w:lang w:eastAsia="en-GB"/>
        </w:rPr>
        <w:t>Wellcome</w:t>
      </w:r>
      <w:proofErr w:type="spellEnd"/>
      <w:r w:rsidRPr="0006383B">
        <w:rPr>
          <w:szCs w:val="22"/>
          <w:lang w:eastAsia="en-GB"/>
        </w:rPr>
        <w:t xml:space="preserve"> Production</w:t>
      </w:r>
    </w:p>
    <w:p w14:paraId="097E929E" w14:textId="59679D24" w:rsidR="00386FA0" w:rsidRPr="0006383B" w:rsidRDefault="00386FA0" w:rsidP="00386FA0">
      <w:pPr>
        <w:autoSpaceDE w:val="0"/>
        <w:autoSpaceDN w:val="0"/>
        <w:adjustRightInd w:val="0"/>
        <w:rPr>
          <w:szCs w:val="22"/>
          <w:lang w:eastAsia="en-GB"/>
        </w:rPr>
      </w:pPr>
      <w:r w:rsidRPr="0006383B">
        <w:rPr>
          <w:szCs w:val="22"/>
          <w:lang w:eastAsia="en-GB"/>
        </w:rPr>
        <w:t>Zone Industrielle No.2</w:t>
      </w:r>
    </w:p>
    <w:p w14:paraId="57CB64BB" w14:textId="77044D75" w:rsidR="00386FA0" w:rsidRPr="0006383B" w:rsidRDefault="00386FA0" w:rsidP="00386FA0">
      <w:pPr>
        <w:autoSpaceDE w:val="0"/>
        <w:autoSpaceDN w:val="0"/>
        <w:adjustRightInd w:val="0"/>
        <w:rPr>
          <w:szCs w:val="22"/>
          <w:lang w:eastAsia="en-GB"/>
        </w:rPr>
      </w:pPr>
      <w:r w:rsidRPr="0006383B">
        <w:rPr>
          <w:szCs w:val="22"/>
          <w:lang w:eastAsia="en-GB"/>
        </w:rPr>
        <w:t xml:space="preserve">23 Rue Lavoisier </w:t>
      </w:r>
    </w:p>
    <w:p w14:paraId="30E42FA7" w14:textId="7B1C8A78" w:rsidR="00386FA0" w:rsidRPr="0006383B" w:rsidRDefault="00386FA0" w:rsidP="00386FA0">
      <w:pPr>
        <w:autoSpaceDE w:val="0"/>
        <w:autoSpaceDN w:val="0"/>
        <w:adjustRightInd w:val="0"/>
        <w:rPr>
          <w:szCs w:val="22"/>
          <w:lang w:eastAsia="en-GB"/>
        </w:rPr>
      </w:pPr>
      <w:r w:rsidRPr="0006383B">
        <w:rPr>
          <w:szCs w:val="22"/>
          <w:lang w:eastAsia="en-GB"/>
        </w:rPr>
        <w:t xml:space="preserve">27000 Evreux </w:t>
      </w:r>
    </w:p>
    <w:p w14:paraId="3D04EBB7" w14:textId="77777777" w:rsidR="00386FA0" w:rsidRPr="00DF7B85" w:rsidRDefault="00386FA0" w:rsidP="00386FA0">
      <w:pPr>
        <w:autoSpaceDE w:val="0"/>
        <w:autoSpaceDN w:val="0"/>
        <w:adjustRightInd w:val="0"/>
        <w:rPr>
          <w:szCs w:val="22"/>
          <w:lang w:eastAsia="en-GB"/>
        </w:rPr>
      </w:pPr>
      <w:r w:rsidRPr="0006383B">
        <w:rPr>
          <w:szCs w:val="22"/>
          <w:lang w:eastAsia="en-GB"/>
        </w:rPr>
        <w:t>France</w:t>
      </w:r>
    </w:p>
    <w:p w14:paraId="00D3A15A" w14:textId="77777777" w:rsidR="00386FA0" w:rsidRDefault="00386FA0" w:rsidP="00386FA0">
      <w:pPr>
        <w:spacing w:line="240" w:lineRule="auto"/>
        <w:rPr>
          <w:noProof/>
          <w:szCs w:val="22"/>
        </w:rPr>
      </w:pPr>
    </w:p>
    <w:p w14:paraId="51E1B350" w14:textId="77777777" w:rsidR="00386FA0" w:rsidRDefault="00386FA0" w:rsidP="00386FA0">
      <w:pPr>
        <w:spacing w:line="240" w:lineRule="auto"/>
        <w:rPr>
          <w:szCs w:val="22"/>
          <w:lang w:eastAsia="en-GB"/>
        </w:rPr>
      </w:pPr>
      <w:r w:rsidRPr="005A28AF">
        <w:rPr>
          <w:szCs w:val="22"/>
          <w:lang w:eastAsia="en-GB"/>
        </w:rPr>
        <w:t>The printed package leaflet of the medicinal product must state the name and address of the manufacturer responsible for the release of the concerned batch.</w:t>
      </w:r>
    </w:p>
    <w:p w14:paraId="20247572" w14:textId="77777777" w:rsidR="00F43D1B" w:rsidRDefault="00F43D1B" w:rsidP="00386FA0">
      <w:pPr>
        <w:spacing w:line="240" w:lineRule="auto"/>
        <w:rPr>
          <w:szCs w:val="22"/>
          <w:lang w:eastAsia="en-GB"/>
        </w:rPr>
      </w:pPr>
    </w:p>
    <w:p w14:paraId="46DC12CF" w14:textId="77777777" w:rsidR="00A20C06" w:rsidRPr="00A20C06" w:rsidRDefault="00A20C06" w:rsidP="00A20C06">
      <w:pPr>
        <w:spacing w:line="240" w:lineRule="auto"/>
        <w:rPr>
          <w:noProof/>
          <w:szCs w:val="22"/>
        </w:rPr>
      </w:pPr>
    </w:p>
    <w:p w14:paraId="03CA6DEA" w14:textId="77777777" w:rsidR="00A20C06" w:rsidRPr="00A20C06" w:rsidRDefault="00A20C06" w:rsidP="00CF2D4E">
      <w:pPr>
        <w:pStyle w:val="TitleB"/>
      </w:pPr>
      <w:bookmarkStart w:id="6" w:name="OLE_LINK2"/>
      <w:r w:rsidRPr="00A20C06">
        <w:t>B.</w:t>
      </w:r>
      <w:bookmarkEnd w:id="6"/>
      <w:r w:rsidRPr="00A20C06">
        <w:tab/>
        <w:t xml:space="preserve">CONDITIONS OR RESTRICTIONS REGARDING SUPPLY AND USE </w:t>
      </w:r>
    </w:p>
    <w:p w14:paraId="07E74DE7" w14:textId="77777777" w:rsidR="00A20C06" w:rsidRPr="00A20C06" w:rsidRDefault="00A20C06" w:rsidP="00A20C06">
      <w:pPr>
        <w:spacing w:line="240" w:lineRule="auto"/>
        <w:rPr>
          <w:noProof/>
          <w:szCs w:val="22"/>
        </w:rPr>
      </w:pPr>
    </w:p>
    <w:p w14:paraId="4FA44A9E" w14:textId="77777777" w:rsidR="00A20C06" w:rsidRDefault="00A20C06" w:rsidP="00A20C06">
      <w:pPr>
        <w:numPr>
          <w:ilvl w:val="12"/>
          <w:numId w:val="0"/>
        </w:numPr>
        <w:spacing w:line="240" w:lineRule="auto"/>
        <w:rPr>
          <w:noProof/>
          <w:szCs w:val="22"/>
        </w:rPr>
      </w:pPr>
      <w:r w:rsidRPr="00A20C06">
        <w:rPr>
          <w:noProof/>
          <w:szCs w:val="22"/>
        </w:rPr>
        <w:t>Medicinal product subject t</w:t>
      </w:r>
      <w:r w:rsidR="00494709">
        <w:rPr>
          <w:noProof/>
          <w:szCs w:val="22"/>
        </w:rPr>
        <w:t>o medical prescription.</w:t>
      </w:r>
    </w:p>
    <w:p w14:paraId="57CD66A8" w14:textId="77777777" w:rsidR="00F43D1B" w:rsidRPr="00A20C06" w:rsidRDefault="00F43D1B" w:rsidP="00A20C06">
      <w:pPr>
        <w:numPr>
          <w:ilvl w:val="12"/>
          <w:numId w:val="0"/>
        </w:numPr>
        <w:spacing w:line="240" w:lineRule="auto"/>
        <w:rPr>
          <w:noProof/>
          <w:szCs w:val="22"/>
        </w:rPr>
      </w:pPr>
    </w:p>
    <w:p w14:paraId="6CCF75F9" w14:textId="77777777" w:rsidR="00A20C06" w:rsidRPr="00A20C06" w:rsidRDefault="00A20C06" w:rsidP="00A20C06">
      <w:pPr>
        <w:numPr>
          <w:ilvl w:val="12"/>
          <w:numId w:val="0"/>
        </w:numPr>
        <w:spacing w:line="240" w:lineRule="auto"/>
        <w:rPr>
          <w:noProof/>
          <w:szCs w:val="22"/>
        </w:rPr>
      </w:pPr>
    </w:p>
    <w:p w14:paraId="6DEDC4D8" w14:textId="77777777" w:rsidR="00A20C06" w:rsidRPr="00A20C06" w:rsidRDefault="00A20C06" w:rsidP="00CF2D4E">
      <w:pPr>
        <w:pStyle w:val="TitleB"/>
      </w:pPr>
      <w:r w:rsidRPr="00A20C06">
        <w:t xml:space="preserve">C. </w:t>
      </w:r>
      <w:r w:rsidRPr="00A20C06">
        <w:tab/>
        <w:t>OTHER CONDITIONS AND REQUIREMENTS OF THE MARKETING AUTHORISATION</w:t>
      </w:r>
    </w:p>
    <w:p w14:paraId="55A5882E" w14:textId="77777777" w:rsidR="00A20C06" w:rsidRPr="00A20C06" w:rsidRDefault="00A20C06" w:rsidP="00A20C06">
      <w:pPr>
        <w:spacing w:line="240" w:lineRule="auto"/>
        <w:ind w:right="-1"/>
        <w:rPr>
          <w:iCs/>
          <w:noProof/>
          <w:szCs w:val="22"/>
          <w:u w:val="single"/>
        </w:rPr>
      </w:pPr>
    </w:p>
    <w:p w14:paraId="4A663456" w14:textId="6CC749E7" w:rsidR="00A20C06" w:rsidRPr="00A20C06" w:rsidRDefault="00A20C06" w:rsidP="00330312">
      <w:pPr>
        <w:numPr>
          <w:ilvl w:val="0"/>
          <w:numId w:val="39"/>
        </w:numPr>
        <w:spacing w:line="240" w:lineRule="auto"/>
        <w:ind w:left="567" w:hanging="567"/>
        <w:rPr>
          <w:b/>
          <w:szCs w:val="22"/>
        </w:rPr>
      </w:pPr>
      <w:r w:rsidRPr="00A20C06">
        <w:rPr>
          <w:b/>
          <w:szCs w:val="22"/>
        </w:rPr>
        <w:t xml:space="preserve">Periodic </w:t>
      </w:r>
      <w:r w:rsidR="00EF7B89">
        <w:rPr>
          <w:b/>
          <w:szCs w:val="22"/>
        </w:rPr>
        <w:t>s</w:t>
      </w:r>
      <w:r w:rsidRPr="00A20C06">
        <w:rPr>
          <w:b/>
          <w:szCs w:val="22"/>
        </w:rPr>
        <w:t xml:space="preserve">afety </w:t>
      </w:r>
      <w:r w:rsidR="004741F9">
        <w:rPr>
          <w:b/>
          <w:szCs w:val="22"/>
        </w:rPr>
        <w:t>u</w:t>
      </w:r>
      <w:r w:rsidRPr="00A20C06">
        <w:rPr>
          <w:b/>
          <w:szCs w:val="22"/>
        </w:rPr>
        <w:t xml:space="preserve">pdate </w:t>
      </w:r>
      <w:r w:rsidR="00EF7B89">
        <w:rPr>
          <w:b/>
          <w:szCs w:val="22"/>
        </w:rPr>
        <w:t>r</w:t>
      </w:r>
      <w:r w:rsidRPr="00A20C06">
        <w:rPr>
          <w:b/>
          <w:szCs w:val="22"/>
        </w:rPr>
        <w:t>eports</w:t>
      </w:r>
      <w:r w:rsidR="00EF7B89">
        <w:rPr>
          <w:b/>
          <w:szCs w:val="22"/>
        </w:rPr>
        <w:t xml:space="preserve"> (PSURs)</w:t>
      </w:r>
    </w:p>
    <w:p w14:paraId="4DF2A919" w14:textId="77777777" w:rsidR="00A20C06" w:rsidRPr="00A20C06" w:rsidRDefault="00A20C06" w:rsidP="00A20C06">
      <w:pPr>
        <w:tabs>
          <w:tab w:val="left" w:pos="0"/>
        </w:tabs>
        <w:spacing w:line="240" w:lineRule="auto"/>
        <w:ind w:right="567"/>
      </w:pPr>
    </w:p>
    <w:p w14:paraId="714E0676" w14:textId="346B0F6A" w:rsidR="00A20C06" w:rsidRDefault="00A20C06" w:rsidP="00A20C06">
      <w:pPr>
        <w:tabs>
          <w:tab w:val="left" w:pos="0"/>
        </w:tabs>
        <w:spacing w:line="240" w:lineRule="auto"/>
        <w:ind w:right="567"/>
        <w:rPr>
          <w:iCs/>
          <w:szCs w:val="22"/>
        </w:rPr>
      </w:pPr>
      <w:r w:rsidRPr="00A20C06">
        <w:rPr>
          <w:iCs/>
          <w:szCs w:val="22"/>
        </w:rPr>
        <w:t xml:space="preserve">The requirements for submission of </w:t>
      </w:r>
      <w:r w:rsidR="00EF7B89">
        <w:rPr>
          <w:iCs/>
          <w:szCs w:val="22"/>
        </w:rPr>
        <w:t>PSURs</w:t>
      </w:r>
      <w:r w:rsidRPr="00A20C06">
        <w:rPr>
          <w:iCs/>
          <w:szCs w:val="22"/>
        </w:rPr>
        <w:t xml:space="preserve"> for this medicinal product are set out in the list of Union reference dates (EURD list) </w:t>
      </w:r>
      <w:r w:rsidRPr="00A20C06">
        <w:t>provided for under Article 107</w:t>
      </w:r>
      <w:proofErr w:type="gramStart"/>
      <w:r w:rsidRPr="00A20C06">
        <w:t>c(</w:t>
      </w:r>
      <w:proofErr w:type="gramEnd"/>
      <w:r w:rsidRPr="00A20C06">
        <w:t>7) of Directive 2001/83</w:t>
      </w:r>
      <w:r w:rsidRPr="00A20C06">
        <w:rPr>
          <w:noProof/>
          <w:szCs w:val="22"/>
        </w:rPr>
        <w:t>/EC</w:t>
      </w:r>
      <w:r w:rsidRPr="00A20C06">
        <w:t xml:space="preserve"> and </w:t>
      </w:r>
      <w:r w:rsidRPr="00A20C06">
        <w:rPr>
          <w:iCs/>
          <w:szCs w:val="22"/>
        </w:rPr>
        <w:t>any subsequent updates published on the</w:t>
      </w:r>
      <w:r w:rsidR="00031F06">
        <w:rPr>
          <w:iCs/>
          <w:szCs w:val="22"/>
        </w:rPr>
        <w:t xml:space="preserve"> European </w:t>
      </w:r>
      <w:proofErr w:type="gramStart"/>
      <w:r w:rsidR="00031F06">
        <w:rPr>
          <w:iCs/>
          <w:szCs w:val="22"/>
        </w:rPr>
        <w:t>medicines</w:t>
      </w:r>
      <w:proofErr w:type="gramEnd"/>
      <w:r w:rsidR="00031F06">
        <w:rPr>
          <w:iCs/>
          <w:szCs w:val="22"/>
        </w:rPr>
        <w:t xml:space="preserve"> web-portal.</w:t>
      </w:r>
    </w:p>
    <w:p w14:paraId="4C195950" w14:textId="77777777" w:rsidR="00F43D1B" w:rsidRPr="00A20C06" w:rsidRDefault="00F43D1B" w:rsidP="00A20C06">
      <w:pPr>
        <w:tabs>
          <w:tab w:val="left" w:pos="0"/>
        </w:tabs>
        <w:spacing w:line="240" w:lineRule="auto"/>
        <w:ind w:right="567"/>
        <w:rPr>
          <w:iCs/>
          <w:szCs w:val="22"/>
        </w:rPr>
      </w:pPr>
    </w:p>
    <w:p w14:paraId="494A786F" w14:textId="77777777" w:rsidR="00A20C06" w:rsidRPr="00A20C06" w:rsidRDefault="00A20C06" w:rsidP="00A20C06">
      <w:pPr>
        <w:spacing w:line="240" w:lineRule="auto"/>
        <w:ind w:right="-1"/>
        <w:rPr>
          <w:u w:val="single"/>
        </w:rPr>
      </w:pPr>
    </w:p>
    <w:p w14:paraId="48FB23D3" w14:textId="77777777" w:rsidR="00A20C06" w:rsidRPr="00A20C06" w:rsidRDefault="00A20C06" w:rsidP="00CF2D4E">
      <w:pPr>
        <w:pStyle w:val="TitleB"/>
      </w:pPr>
      <w:r w:rsidRPr="00A20C06">
        <w:t>D.</w:t>
      </w:r>
      <w:r w:rsidRPr="00A20C06">
        <w:tab/>
        <w:t>CONDITIONS OR RESTRICTIONS WITH REGARD TO THE SAFE AND EFFECTIV</w:t>
      </w:r>
      <w:r w:rsidR="00031F06">
        <w:t xml:space="preserve">E USE OF THE MEDICINAL PRODUCT </w:t>
      </w:r>
    </w:p>
    <w:p w14:paraId="659A25E6" w14:textId="77777777" w:rsidR="00A20C06" w:rsidRPr="00A20C06" w:rsidRDefault="00A20C06" w:rsidP="00A20C06">
      <w:pPr>
        <w:spacing w:line="240" w:lineRule="auto"/>
        <w:ind w:right="-1"/>
        <w:rPr>
          <w:u w:val="single"/>
        </w:rPr>
      </w:pPr>
    </w:p>
    <w:p w14:paraId="65ACD6FF" w14:textId="1BAB39F9" w:rsidR="00A20C06" w:rsidRPr="00A20C06" w:rsidRDefault="00A20C06" w:rsidP="00330312">
      <w:pPr>
        <w:numPr>
          <w:ilvl w:val="0"/>
          <w:numId w:val="39"/>
        </w:numPr>
        <w:spacing w:line="240" w:lineRule="auto"/>
        <w:ind w:left="567" w:hanging="567"/>
        <w:rPr>
          <w:b/>
        </w:rPr>
      </w:pPr>
      <w:r w:rsidRPr="00A20C06">
        <w:rPr>
          <w:b/>
        </w:rPr>
        <w:t xml:space="preserve">Risk </w:t>
      </w:r>
      <w:r w:rsidR="00EF7B89">
        <w:rPr>
          <w:b/>
        </w:rPr>
        <w:t>m</w:t>
      </w:r>
      <w:r w:rsidRPr="00A20C06">
        <w:rPr>
          <w:b/>
        </w:rPr>
        <w:t xml:space="preserve">anagement </w:t>
      </w:r>
      <w:r w:rsidR="00EF7B89">
        <w:rPr>
          <w:b/>
        </w:rPr>
        <w:t>p</w:t>
      </w:r>
      <w:r w:rsidRPr="00A20C06">
        <w:rPr>
          <w:b/>
        </w:rPr>
        <w:t>lan (RMP)</w:t>
      </w:r>
    </w:p>
    <w:p w14:paraId="32C0EACD" w14:textId="77777777" w:rsidR="00A20C06" w:rsidRPr="00A20C06" w:rsidRDefault="00A20C06" w:rsidP="00A20C06">
      <w:pPr>
        <w:spacing w:line="240" w:lineRule="auto"/>
        <w:ind w:left="720" w:right="-1"/>
        <w:rPr>
          <w:b/>
        </w:rPr>
      </w:pPr>
    </w:p>
    <w:p w14:paraId="2DFC7F1C" w14:textId="131031F7" w:rsidR="00A20C06" w:rsidRPr="00A20C06" w:rsidRDefault="00A20C06" w:rsidP="00A20C06">
      <w:pPr>
        <w:tabs>
          <w:tab w:val="left" w:pos="0"/>
        </w:tabs>
        <w:spacing w:line="240" w:lineRule="auto"/>
        <w:ind w:right="567"/>
        <w:rPr>
          <w:noProof/>
          <w:szCs w:val="22"/>
        </w:rPr>
      </w:pPr>
      <w:r w:rsidRPr="00A20C06">
        <w:rPr>
          <w:noProof/>
          <w:szCs w:val="22"/>
        </w:rPr>
        <w:t xml:space="preserve">The </w:t>
      </w:r>
      <w:r w:rsidR="00EF7B89">
        <w:rPr>
          <w:noProof/>
          <w:szCs w:val="22"/>
        </w:rPr>
        <w:t>marketing authorisation holder (</w:t>
      </w:r>
      <w:r w:rsidRPr="00A20C06">
        <w:rPr>
          <w:noProof/>
          <w:szCs w:val="22"/>
        </w:rPr>
        <w:t>MAH</w:t>
      </w:r>
      <w:r w:rsidR="00EF7B89">
        <w:rPr>
          <w:noProof/>
          <w:szCs w:val="22"/>
        </w:rPr>
        <w:t>)</w:t>
      </w:r>
      <w:r w:rsidRPr="00A20C06">
        <w:rPr>
          <w:noProof/>
          <w:szCs w:val="22"/>
        </w:rPr>
        <w:t xml:space="preserve"> shall perform the required pharmacovigilance activities and interventions detailed in the agreed RMP presented in Module 1.8.2 of the </w:t>
      </w:r>
      <w:r w:rsidR="00EF7B89">
        <w:rPr>
          <w:noProof/>
          <w:szCs w:val="22"/>
        </w:rPr>
        <w:t>m</w:t>
      </w:r>
      <w:r w:rsidRPr="00A20C06">
        <w:rPr>
          <w:noProof/>
          <w:szCs w:val="22"/>
        </w:rPr>
        <w:t xml:space="preserve">arketing </w:t>
      </w:r>
      <w:r w:rsidR="00EF7B89">
        <w:rPr>
          <w:noProof/>
          <w:szCs w:val="22"/>
        </w:rPr>
        <w:t>a</w:t>
      </w:r>
      <w:r w:rsidRPr="00A20C06">
        <w:rPr>
          <w:noProof/>
          <w:szCs w:val="22"/>
        </w:rPr>
        <w:t>uthorisation and any agreed subsequent updates of the RMP.</w:t>
      </w:r>
    </w:p>
    <w:p w14:paraId="4AA51755" w14:textId="77777777" w:rsidR="00A20C06" w:rsidRPr="00A20C06" w:rsidRDefault="00A20C06" w:rsidP="00A20C06">
      <w:pPr>
        <w:spacing w:line="240" w:lineRule="auto"/>
        <w:ind w:right="-1"/>
        <w:rPr>
          <w:iCs/>
          <w:noProof/>
          <w:szCs w:val="22"/>
        </w:rPr>
      </w:pPr>
    </w:p>
    <w:p w14:paraId="3A7D00A1" w14:textId="77777777" w:rsidR="00A20C06" w:rsidRPr="00A20C06" w:rsidRDefault="00A20C06" w:rsidP="00A20C06">
      <w:pPr>
        <w:spacing w:line="240" w:lineRule="auto"/>
        <w:ind w:right="-1"/>
        <w:rPr>
          <w:iCs/>
          <w:noProof/>
          <w:szCs w:val="22"/>
        </w:rPr>
      </w:pPr>
      <w:r w:rsidRPr="00A20C06">
        <w:rPr>
          <w:iCs/>
          <w:noProof/>
          <w:szCs w:val="22"/>
        </w:rPr>
        <w:t>An updated RMP should be submitted:</w:t>
      </w:r>
    </w:p>
    <w:p w14:paraId="688DF7C7" w14:textId="77777777" w:rsidR="00A20C06" w:rsidRPr="00A20C06" w:rsidRDefault="00A20C06" w:rsidP="00330312">
      <w:pPr>
        <w:numPr>
          <w:ilvl w:val="0"/>
          <w:numId w:val="20"/>
        </w:numPr>
        <w:spacing w:line="240" w:lineRule="auto"/>
        <w:ind w:left="567" w:hanging="567"/>
        <w:rPr>
          <w:iCs/>
          <w:noProof/>
          <w:szCs w:val="22"/>
        </w:rPr>
      </w:pPr>
      <w:r w:rsidRPr="00A20C06">
        <w:rPr>
          <w:iCs/>
          <w:noProof/>
          <w:szCs w:val="22"/>
        </w:rPr>
        <w:t>At the request of the European Medicines Agency;</w:t>
      </w:r>
    </w:p>
    <w:p w14:paraId="29677E96" w14:textId="77777777" w:rsidR="00A20C06" w:rsidRPr="00A20C06" w:rsidRDefault="00A20C06" w:rsidP="00C74FC3">
      <w:pPr>
        <w:numPr>
          <w:ilvl w:val="0"/>
          <w:numId w:val="20"/>
        </w:numPr>
        <w:tabs>
          <w:tab w:val="clear" w:pos="567"/>
        </w:tabs>
        <w:spacing w:line="240" w:lineRule="auto"/>
        <w:ind w:left="567" w:right="-1" w:hanging="567"/>
        <w:rPr>
          <w:iCs/>
          <w:noProof/>
          <w:szCs w:val="22"/>
        </w:rPr>
      </w:pPr>
      <w:r w:rsidRPr="00A20C06">
        <w:rPr>
          <w:iCs/>
          <w:noProof/>
          <w:szCs w:val="22"/>
        </w:rPr>
        <w:t>Whenever the risk management system is modified, especially as the result of new information being received that may lead to a significant change to the benefit/risk profile or as the result of an important (pharmacovigilance or risk minimisation) milestone being reached.</w:t>
      </w:r>
    </w:p>
    <w:p w14:paraId="02700C8C" w14:textId="77777777" w:rsidR="00A20C06" w:rsidRPr="00A20C06" w:rsidRDefault="00A20C06" w:rsidP="00A20C06">
      <w:pPr>
        <w:spacing w:line="240" w:lineRule="auto"/>
        <w:ind w:right="-1"/>
        <w:rPr>
          <w:iCs/>
          <w:noProof/>
          <w:szCs w:val="22"/>
        </w:rPr>
      </w:pPr>
    </w:p>
    <w:p w14:paraId="1F9E1859" w14:textId="77777777" w:rsidR="00B21E79" w:rsidRPr="00DF7B85" w:rsidRDefault="00A20C06" w:rsidP="00B21E79">
      <w:pPr>
        <w:spacing w:line="240" w:lineRule="auto"/>
        <w:ind w:right="566"/>
        <w:rPr>
          <w:noProof/>
          <w:szCs w:val="22"/>
        </w:rPr>
      </w:pPr>
      <w:r w:rsidRPr="00A20C06">
        <w:rPr>
          <w:b/>
          <w:noProof/>
          <w:szCs w:val="22"/>
        </w:rPr>
        <w:br w:type="page"/>
      </w:r>
    </w:p>
    <w:p w14:paraId="0F18DEBC" w14:textId="77777777" w:rsidR="00B21E79" w:rsidRPr="00DF7B85" w:rsidRDefault="00B21E79" w:rsidP="00B21E79">
      <w:pPr>
        <w:spacing w:line="240" w:lineRule="auto"/>
        <w:rPr>
          <w:noProof/>
          <w:szCs w:val="22"/>
        </w:rPr>
      </w:pPr>
    </w:p>
    <w:p w14:paraId="482598F4" w14:textId="77777777" w:rsidR="00B21E79" w:rsidRPr="00DF7B85" w:rsidRDefault="00B21E79" w:rsidP="00B21E79">
      <w:pPr>
        <w:spacing w:line="240" w:lineRule="auto"/>
        <w:rPr>
          <w:noProof/>
          <w:szCs w:val="22"/>
        </w:rPr>
      </w:pPr>
    </w:p>
    <w:p w14:paraId="6569AD7E" w14:textId="77777777" w:rsidR="00B21E79" w:rsidRPr="00DF7B85" w:rsidRDefault="00B21E79" w:rsidP="00B21E79">
      <w:pPr>
        <w:spacing w:line="240" w:lineRule="auto"/>
        <w:rPr>
          <w:noProof/>
          <w:szCs w:val="22"/>
        </w:rPr>
      </w:pPr>
    </w:p>
    <w:p w14:paraId="2231A759" w14:textId="77777777" w:rsidR="00B21E79" w:rsidRPr="00DF7B85" w:rsidRDefault="00B21E79" w:rsidP="00B21E79">
      <w:pPr>
        <w:spacing w:line="240" w:lineRule="auto"/>
        <w:rPr>
          <w:noProof/>
          <w:szCs w:val="22"/>
        </w:rPr>
      </w:pPr>
    </w:p>
    <w:p w14:paraId="65EDBC60" w14:textId="77777777" w:rsidR="00B21E79" w:rsidRPr="00DF7B85" w:rsidRDefault="00B21E79" w:rsidP="00B21E79">
      <w:pPr>
        <w:spacing w:line="240" w:lineRule="auto"/>
        <w:rPr>
          <w:szCs w:val="22"/>
        </w:rPr>
      </w:pPr>
    </w:p>
    <w:p w14:paraId="6C608DCF" w14:textId="77777777" w:rsidR="00B21E79" w:rsidRPr="00DF7B85" w:rsidRDefault="00B21E79" w:rsidP="00B21E79">
      <w:pPr>
        <w:spacing w:line="240" w:lineRule="auto"/>
        <w:rPr>
          <w:szCs w:val="22"/>
        </w:rPr>
      </w:pPr>
    </w:p>
    <w:p w14:paraId="4F2D1D5C" w14:textId="77777777" w:rsidR="00B21E79" w:rsidRPr="00DF7B85" w:rsidRDefault="00B21E79" w:rsidP="00B21E79">
      <w:pPr>
        <w:spacing w:line="240" w:lineRule="auto"/>
        <w:rPr>
          <w:szCs w:val="22"/>
        </w:rPr>
      </w:pPr>
    </w:p>
    <w:p w14:paraId="10CC2047" w14:textId="77777777" w:rsidR="00B21E79" w:rsidRPr="00DF7B85" w:rsidRDefault="00B21E79" w:rsidP="00B21E79">
      <w:pPr>
        <w:spacing w:line="240" w:lineRule="auto"/>
        <w:rPr>
          <w:szCs w:val="22"/>
        </w:rPr>
      </w:pPr>
    </w:p>
    <w:p w14:paraId="01FEECB5" w14:textId="77777777" w:rsidR="00B21E79" w:rsidRPr="00DF7B85" w:rsidRDefault="00B21E79" w:rsidP="00B21E79">
      <w:pPr>
        <w:spacing w:line="240" w:lineRule="auto"/>
        <w:rPr>
          <w:szCs w:val="22"/>
        </w:rPr>
      </w:pPr>
    </w:p>
    <w:p w14:paraId="2BCB95FA" w14:textId="77777777" w:rsidR="00B21E79" w:rsidRPr="00DF7B85" w:rsidRDefault="00B21E79" w:rsidP="00B21E79">
      <w:pPr>
        <w:spacing w:line="240" w:lineRule="auto"/>
        <w:rPr>
          <w:noProof/>
          <w:szCs w:val="22"/>
        </w:rPr>
      </w:pPr>
    </w:p>
    <w:p w14:paraId="3C455078" w14:textId="77777777" w:rsidR="00B21E79" w:rsidRPr="00DF7B85" w:rsidRDefault="00B21E79" w:rsidP="00B21E79">
      <w:pPr>
        <w:spacing w:line="240" w:lineRule="auto"/>
        <w:rPr>
          <w:noProof/>
          <w:szCs w:val="22"/>
        </w:rPr>
      </w:pPr>
    </w:p>
    <w:p w14:paraId="4A2CE25C" w14:textId="77777777" w:rsidR="00B21E79" w:rsidRPr="00DF7B85" w:rsidRDefault="00B21E79" w:rsidP="00B21E79">
      <w:pPr>
        <w:spacing w:line="240" w:lineRule="auto"/>
        <w:rPr>
          <w:noProof/>
          <w:szCs w:val="22"/>
        </w:rPr>
      </w:pPr>
    </w:p>
    <w:p w14:paraId="36F4CA4D" w14:textId="77777777" w:rsidR="00B21E79" w:rsidRPr="00DF7B85" w:rsidRDefault="00B21E79" w:rsidP="00B21E79">
      <w:pPr>
        <w:spacing w:line="240" w:lineRule="auto"/>
        <w:rPr>
          <w:noProof/>
          <w:szCs w:val="22"/>
        </w:rPr>
      </w:pPr>
    </w:p>
    <w:p w14:paraId="6801AE82" w14:textId="77777777" w:rsidR="00B21E79" w:rsidRPr="00DF7B85" w:rsidRDefault="00B21E79" w:rsidP="00B21E79">
      <w:pPr>
        <w:spacing w:line="240" w:lineRule="auto"/>
        <w:rPr>
          <w:noProof/>
          <w:szCs w:val="22"/>
        </w:rPr>
      </w:pPr>
    </w:p>
    <w:p w14:paraId="23909675" w14:textId="77777777" w:rsidR="00B21E79" w:rsidRPr="00DF7B85" w:rsidRDefault="00B21E79" w:rsidP="00B21E79">
      <w:pPr>
        <w:spacing w:line="240" w:lineRule="auto"/>
        <w:rPr>
          <w:noProof/>
          <w:szCs w:val="22"/>
        </w:rPr>
      </w:pPr>
    </w:p>
    <w:p w14:paraId="7CE8C930" w14:textId="77777777" w:rsidR="00B21E79" w:rsidRPr="00DF7B85" w:rsidRDefault="00B21E79" w:rsidP="00B21E79">
      <w:pPr>
        <w:spacing w:line="240" w:lineRule="auto"/>
        <w:rPr>
          <w:noProof/>
          <w:szCs w:val="22"/>
        </w:rPr>
      </w:pPr>
    </w:p>
    <w:p w14:paraId="097B299B" w14:textId="77777777" w:rsidR="00B21E79" w:rsidRPr="00DF7B85" w:rsidRDefault="00B21E79" w:rsidP="00B21E79">
      <w:pPr>
        <w:spacing w:line="240" w:lineRule="auto"/>
        <w:outlineLvl w:val="0"/>
        <w:rPr>
          <w:b/>
          <w:noProof/>
          <w:szCs w:val="22"/>
        </w:rPr>
      </w:pPr>
    </w:p>
    <w:p w14:paraId="54F7D9D4" w14:textId="77777777" w:rsidR="00B21E79" w:rsidRPr="00DF7B85" w:rsidRDefault="00B21E79" w:rsidP="00B21E79">
      <w:pPr>
        <w:spacing w:line="240" w:lineRule="auto"/>
        <w:outlineLvl w:val="0"/>
        <w:rPr>
          <w:b/>
          <w:noProof/>
          <w:szCs w:val="22"/>
        </w:rPr>
      </w:pPr>
    </w:p>
    <w:p w14:paraId="436C6E89" w14:textId="77777777" w:rsidR="00B21E79" w:rsidRPr="00DF7B85" w:rsidRDefault="00B21E79" w:rsidP="00B21E79">
      <w:pPr>
        <w:spacing w:line="240" w:lineRule="auto"/>
        <w:outlineLvl w:val="0"/>
        <w:rPr>
          <w:b/>
          <w:noProof/>
          <w:szCs w:val="22"/>
        </w:rPr>
      </w:pPr>
    </w:p>
    <w:p w14:paraId="31D9536A" w14:textId="77777777" w:rsidR="00B21E79" w:rsidRPr="00DF7B85" w:rsidRDefault="00B21E79" w:rsidP="00B21E79">
      <w:pPr>
        <w:spacing w:line="240" w:lineRule="auto"/>
        <w:outlineLvl w:val="0"/>
        <w:rPr>
          <w:b/>
          <w:noProof/>
          <w:szCs w:val="22"/>
        </w:rPr>
      </w:pPr>
    </w:p>
    <w:p w14:paraId="7961D495" w14:textId="77777777" w:rsidR="00B21E79" w:rsidRPr="00DF7B85" w:rsidRDefault="00B21E79" w:rsidP="00B21E79">
      <w:pPr>
        <w:spacing w:line="240" w:lineRule="auto"/>
        <w:outlineLvl w:val="0"/>
        <w:rPr>
          <w:b/>
          <w:noProof/>
          <w:szCs w:val="22"/>
        </w:rPr>
      </w:pPr>
    </w:p>
    <w:p w14:paraId="3925587B" w14:textId="77777777" w:rsidR="00B21E79" w:rsidRPr="00DF7B85" w:rsidRDefault="00B21E79" w:rsidP="00B21E79">
      <w:pPr>
        <w:spacing w:line="240" w:lineRule="auto"/>
        <w:outlineLvl w:val="0"/>
        <w:rPr>
          <w:b/>
          <w:noProof/>
          <w:szCs w:val="22"/>
        </w:rPr>
      </w:pPr>
    </w:p>
    <w:p w14:paraId="5CCEE0A6" w14:textId="77777777" w:rsidR="00322C6D" w:rsidRDefault="00322C6D" w:rsidP="00B21E79">
      <w:pPr>
        <w:spacing w:line="240" w:lineRule="auto"/>
        <w:jc w:val="center"/>
        <w:outlineLvl w:val="0"/>
        <w:rPr>
          <w:b/>
          <w:noProof/>
          <w:szCs w:val="22"/>
        </w:rPr>
      </w:pPr>
    </w:p>
    <w:p w14:paraId="68C0465D" w14:textId="55D40432" w:rsidR="00B21E79" w:rsidRPr="00DF7B85" w:rsidRDefault="00B21E79" w:rsidP="00B21E79">
      <w:pPr>
        <w:spacing w:line="240" w:lineRule="auto"/>
        <w:jc w:val="center"/>
        <w:outlineLvl w:val="0"/>
        <w:rPr>
          <w:b/>
          <w:noProof/>
          <w:szCs w:val="22"/>
        </w:rPr>
      </w:pPr>
      <w:r w:rsidRPr="00DF7B85">
        <w:rPr>
          <w:b/>
          <w:noProof/>
          <w:szCs w:val="22"/>
        </w:rPr>
        <w:t>ANNEX III</w:t>
      </w:r>
      <w:r w:rsidR="003E6DC7">
        <w:rPr>
          <w:b/>
          <w:noProof/>
          <w:szCs w:val="22"/>
        </w:rPr>
        <w:fldChar w:fldCharType="begin"/>
      </w:r>
      <w:r w:rsidR="003E6DC7">
        <w:rPr>
          <w:b/>
          <w:noProof/>
          <w:szCs w:val="22"/>
        </w:rPr>
        <w:instrText xml:space="preserve"> DOCVARIABLE VAULT_ND_5a2b808b-0bcb-4db8-b276-b1f68731d6b6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33585C44" w14:textId="77777777" w:rsidR="00B21E79" w:rsidRPr="00DF7B85" w:rsidRDefault="00B21E79" w:rsidP="00B21E79">
      <w:pPr>
        <w:spacing w:line="240" w:lineRule="auto"/>
        <w:jc w:val="center"/>
        <w:rPr>
          <w:b/>
          <w:noProof/>
          <w:szCs w:val="22"/>
        </w:rPr>
      </w:pPr>
    </w:p>
    <w:p w14:paraId="5FD8678E" w14:textId="40904EFC" w:rsidR="00B21E79" w:rsidRPr="00DF7B85" w:rsidRDefault="00B21E79" w:rsidP="00B21E79">
      <w:pPr>
        <w:spacing w:line="240" w:lineRule="auto"/>
        <w:jc w:val="center"/>
        <w:outlineLvl w:val="0"/>
        <w:rPr>
          <w:b/>
          <w:noProof/>
          <w:szCs w:val="22"/>
        </w:rPr>
      </w:pPr>
      <w:r w:rsidRPr="00DF7B85">
        <w:rPr>
          <w:b/>
          <w:noProof/>
          <w:szCs w:val="22"/>
        </w:rPr>
        <w:t>LABELLING AND PACKAGE LEAFLET</w:t>
      </w:r>
      <w:r w:rsidR="003E6DC7">
        <w:rPr>
          <w:b/>
          <w:noProof/>
          <w:szCs w:val="22"/>
        </w:rPr>
        <w:fldChar w:fldCharType="begin"/>
      </w:r>
      <w:r w:rsidR="003E6DC7">
        <w:rPr>
          <w:b/>
          <w:noProof/>
          <w:szCs w:val="22"/>
        </w:rPr>
        <w:instrText xml:space="preserve"> DOCVARIABLE VAULT_ND_ea7f12a1-dc29-4bf9-baec-cd530e9582f0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0C099E09" w14:textId="77777777" w:rsidR="00B21E79" w:rsidRPr="00DF7B85" w:rsidRDefault="00B21E79" w:rsidP="00B21E79">
      <w:pPr>
        <w:spacing w:line="240" w:lineRule="auto"/>
        <w:rPr>
          <w:b/>
          <w:noProof/>
          <w:szCs w:val="22"/>
        </w:rPr>
      </w:pPr>
      <w:r w:rsidRPr="00DF7B85">
        <w:rPr>
          <w:b/>
          <w:noProof/>
          <w:szCs w:val="22"/>
        </w:rPr>
        <w:br w:type="page"/>
      </w:r>
    </w:p>
    <w:p w14:paraId="680084E0" w14:textId="77777777" w:rsidR="00B21E79" w:rsidRPr="00DF7B85" w:rsidRDefault="00B21E79" w:rsidP="00B21E79">
      <w:pPr>
        <w:spacing w:line="240" w:lineRule="auto"/>
        <w:outlineLvl w:val="0"/>
        <w:rPr>
          <w:b/>
          <w:noProof/>
          <w:szCs w:val="22"/>
        </w:rPr>
      </w:pPr>
    </w:p>
    <w:p w14:paraId="76F67BC2" w14:textId="77777777" w:rsidR="00B21E79" w:rsidRPr="00DF7B85" w:rsidRDefault="00B21E79" w:rsidP="00B21E79">
      <w:pPr>
        <w:spacing w:line="240" w:lineRule="auto"/>
        <w:outlineLvl w:val="0"/>
        <w:rPr>
          <w:b/>
          <w:noProof/>
          <w:szCs w:val="22"/>
        </w:rPr>
      </w:pPr>
    </w:p>
    <w:p w14:paraId="68F6C161" w14:textId="77777777" w:rsidR="00B21E79" w:rsidRPr="00DF7B85" w:rsidRDefault="00B21E79" w:rsidP="00B21E79">
      <w:pPr>
        <w:spacing w:line="240" w:lineRule="auto"/>
        <w:outlineLvl w:val="0"/>
        <w:rPr>
          <w:b/>
          <w:noProof/>
          <w:szCs w:val="22"/>
        </w:rPr>
      </w:pPr>
    </w:p>
    <w:p w14:paraId="5D658279" w14:textId="77777777" w:rsidR="00B21E79" w:rsidRPr="00DF7B85" w:rsidRDefault="00B21E79" w:rsidP="00B21E79">
      <w:pPr>
        <w:spacing w:line="240" w:lineRule="auto"/>
        <w:outlineLvl w:val="0"/>
        <w:rPr>
          <w:b/>
          <w:noProof/>
          <w:szCs w:val="22"/>
        </w:rPr>
      </w:pPr>
    </w:p>
    <w:p w14:paraId="1A4B4CCD" w14:textId="77777777" w:rsidR="00B21E79" w:rsidRPr="00DF7B85" w:rsidRDefault="00B21E79" w:rsidP="00B21E79">
      <w:pPr>
        <w:spacing w:line="240" w:lineRule="auto"/>
        <w:outlineLvl w:val="0"/>
        <w:rPr>
          <w:b/>
          <w:noProof/>
          <w:szCs w:val="22"/>
        </w:rPr>
      </w:pPr>
    </w:p>
    <w:p w14:paraId="55CE1D14" w14:textId="77777777" w:rsidR="00B21E79" w:rsidRPr="00DF7B85" w:rsidRDefault="00B21E79" w:rsidP="00B21E79">
      <w:pPr>
        <w:spacing w:line="240" w:lineRule="auto"/>
        <w:outlineLvl w:val="0"/>
        <w:rPr>
          <w:b/>
          <w:noProof/>
          <w:szCs w:val="22"/>
        </w:rPr>
      </w:pPr>
    </w:p>
    <w:p w14:paraId="5F3E627A" w14:textId="77777777" w:rsidR="00B21E79" w:rsidRPr="00DF7B85" w:rsidRDefault="00B21E79" w:rsidP="00B21E79">
      <w:pPr>
        <w:spacing w:line="240" w:lineRule="auto"/>
        <w:outlineLvl w:val="0"/>
        <w:rPr>
          <w:b/>
          <w:noProof/>
          <w:szCs w:val="22"/>
        </w:rPr>
      </w:pPr>
    </w:p>
    <w:p w14:paraId="7754D6D5" w14:textId="77777777" w:rsidR="00B21E79" w:rsidRPr="00DF7B85" w:rsidRDefault="00B21E79" w:rsidP="00B21E79">
      <w:pPr>
        <w:spacing w:line="240" w:lineRule="auto"/>
        <w:outlineLvl w:val="0"/>
        <w:rPr>
          <w:b/>
          <w:noProof/>
          <w:szCs w:val="22"/>
        </w:rPr>
      </w:pPr>
    </w:p>
    <w:p w14:paraId="0CC29488" w14:textId="77777777" w:rsidR="00B21E79" w:rsidRPr="00DF7B85" w:rsidRDefault="00B21E79" w:rsidP="00B21E79">
      <w:pPr>
        <w:spacing w:line="240" w:lineRule="auto"/>
        <w:outlineLvl w:val="0"/>
        <w:rPr>
          <w:b/>
          <w:noProof/>
          <w:szCs w:val="22"/>
        </w:rPr>
      </w:pPr>
    </w:p>
    <w:p w14:paraId="1FC8CF4B" w14:textId="77777777" w:rsidR="00B21E79" w:rsidRPr="00DF7B85" w:rsidRDefault="00B21E79" w:rsidP="00B21E79">
      <w:pPr>
        <w:spacing w:line="240" w:lineRule="auto"/>
        <w:outlineLvl w:val="0"/>
        <w:rPr>
          <w:b/>
          <w:noProof/>
          <w:szCs w:val="22"/>
        </w:rPr>
      </w:pPr>
    </w:p>
    <w:p w14:paraId="75C53853" w14:textId="77777777" w:rsidR="00B21E79" w:rsidRPr="00DF7B85" w:rsidRDefault="00B21E79" w:rsidP="00B21E79">
      <w:pPr>
        <w:spacing w:line="240" w:lineRule="auto"/>
        <w:outlineLvl w:val="0"/>
        <w:rPr>
          <w:b/>
          <w:noProof/>
          <w:szCs w:val="22"/>
        </w:rPr>
      </w:pPr>
    </w:p>
    <w:p w14:paraId="2A0EBE51" w14:textId="77777777" w:rsidR="00B21E79" w:rsidRPr="00DF7B85" w:rsidRDefault="00B21E79" w:rsidP="00B21E79">
      <w:pPr>
        <w:spacing w:line="240" w:lineRule="auto"/>
        <w:outlineLvl w:val="0"/>
        <w:rPr>
          <w:b/>
          <w:noProof/>
          <w:szCs w:val="22"/>
        </w:rPr>
      </w:pPr>
    </w:p>
    <w:p w14:paraId="12A7EE23" w14:textId="77777777" w:rsidR="00B21E79" w:rsidRPr="00DF7B85" w:rsidRDefault="00B21E79" w:rsidP="00B21E79">
      <w:pPr>
        <w:spacing w:line="240" w:lineRule="auto"/>
        <w:outlineLvl w:val="0"/>
        <w:rPr>
          <w:b/>
          <w:noProof/>
          <w:szCs w:val="22"/>
        </w:rPr>
      </w:pPr>
    </w:p>
    <w:p w14:paraId="4F677DD8" w14:textId="77777777" w:rsidR="00B21E79" w:rsidRPr="00DF7B85" w:rsidRDefault="00B21E79" w:rsidP="00B21E79">
      <w:pPr>
        <w:spacing w:line="240" w:lineRule="auto"/>
        <w:outlineLvl w:val="0"/>
        <w:rPr>
          <w:b/>
          <w:noProof/>
          <w:szCs w:val="22"/>
        </w:rPr>
      </w:pPr>
    </w:p>
    <w:p w14:paraId="5053AC19" w14:textId="77777777" w:rsidR="00B21E79" w:rsidRPr="00DF7B85" w:rsidRDefault="00B21E79" w:rsidP="00B21E79">
      <w:pPr>
        <w:spacing w:line="240" w:lineRule="auto"/>
        <w:outlineLvl w:val="0"/>
        <w:rPr>
          <w:b/>
          <w:noProof/>
          <w:szCs w:val="22"/>
        </w:rPr>
      </w:pPr>
    </w:p>
    <w:p w14:paraId="34FE12C0" w14:textId="77777777" w:rsidR="00B21E79" w:rsidRPr="00DF7B85" w:rsidRDefault="00B21E79" w:rsidP="00B21E79">
      <w:pPr>
        <w:spacing w:line="240" w:lineRule="auto"/>
        <w:outlineLvl w:val="0"/>
        <w:rPr>
          <w:b/>
          <w:noProof/>
          <w:szCs w:val="22"/>
        </w:rPr>
      </w:pPr>
    </w:p>
    <w:p w14:paraId="12221729" w14:textId="77777777" w:rsidR="00B21E79" w:rsidRPr="00DF7B85" w:rsidRDefault="00B21E79" w:rsidP="00B21E79">
      <w:pPr>
        <w:spacing w:line="240" w:lineRule="auto"/>
        <w:outlineLvl w:val="0"/>
        <w:rPr>
          <w:b/>
          <w:noProof/>
          <w:szCs w:val="22"/>
        </w:rPr>
      </w:pPr>
    </w:p>
    <w:p w14:paraId="40DF3757" w14:textId="77777777" w:rsidR="00B21E79" w:rsidRPr="00DF7B85" w:rsidRDefault="00B21E79" w:rsidP="00B21E79">
      <w:pPr>
        <w:spacing w:line="240" w:lineRule="auto"/>
        <w:outlineLvl w:val="0"/>
        <w:rPr>
          <w:b/>
          <w:noProof/>
          <w:szCs w:val="22"/>
        </w:rPr>
      </w:pPr>
    </w:p>
    <w:p w14:paraId="4E5AEE54" w14:textId="77777777" w:rsidR="00B21E79" w:rsidRPr="00DF7B85" w:rsidRDefault="00B21E79" w:rsidP="00B21E79">
      <w:pPr>
        <w:spacing w:line="240" w:lineRule="auto"/>
        <w:outlineLvl w:val="0"/>
        <w:rPr>
          <w:b/>
          <w:noProof/>
          <w:szCs w:val="22"/>
        </w:rPr>
      </w:pPr>
    </w:p>
    <w:p w14:paraId="1175F1AC" w14:textId="77777777" w:rsidR="00B21E79" w:rsidRPr="00DF7B85" w:rsidRDefault="00B21E79" w:rsidP="00B21E79">
      <w:pPr>
        <w:spacing w:line="240" w:lineRule="auto"/>
        <w:outlineLvl w:val="0"/>
        <w:rPr>
          <w:b/>
          <w:noProof/>
          <w:szCs w:val="22"/>
        </w:rPr>
      </w:pPr>
    </w:p>
    <w:p w14:paraId="74C50F33" w14:textId="77777777" w:rsidR="00B21E79" w:rsidRPr="00DF7B85" w:rsidRDefault="00B21E79" w:rsidP="00B21E79">
      <w:pPr>
        <w:spacing w:line="240" w:lineRule="auto"/>
        <w:outlineLvl w:val="0"/>
        <w:rPr>
          <w:b/>
          <w:noProof/>
          <w:szCs w:val="22"/>
        </w:rPr>
      </w:pPr>
    </w:p>
    <w:p w14:paraId="46E50ED0" w14:textId="77777777" w:rsidR="00B21E79" w:rsidRDefault="00B21E79" w:rsidP="00B21E79">
      <w:pPr>
        <w:spacing w:line="240" w:lineRule="auto"/>
        <w:outlineLvl w:val="0"/>
        <w:rPr>
          <w:b/>
          <w:noProof/>
          <w:szCs w:val="22"/>
        </w:rPr>
      </w:pPr>
    </w:p>
    <w:p w14:paraId="5C7621FE" w14:textId="77777777" w:rsidR="00240205" w:rsidRPr="00DF7B85" w:rsidRDefault="00240205" w:rsidP="00B21E79">
      <w:pPr>
        <w:spacing w:line="240" w:lineRule="auto"/>
        <w:outlineLvl w:val="0"/>
        <w:rPr>
          <w:b/>
          <w:noProof/>
          <w:szCs w:val="22"/>
        </w:rPr>
      </w:pPr>
    </w:p>
    <w:p w14:paraId="3B0304B6" w14:textId="77777777" w:rsidR="00B21E79" w:rsidRPr="00DF7B85" w:rsidRDefault="00B21E79" w:rsidP="00701F1C">
      <w:pPr>
        <w:pStyle w:val="TitleA"/>
      </w:pPr>
      <w:r w:rsidRPr="00DF7B85">
        <w:t>A. LABELLING</w:t>
      </w:r>
    </w:p>
    <w:p w14:paraId="7DD8821F" w14:textId="77777777" w:rsidR="00B21E79" w:rsidRPr="00DF7B85" w:rsidRDefault="00B21E79" w:rsidP="00B21E79">
      <w:pPr>
        <w:shd w:val="clear" w:color="auto" w:fill="FFFFFF"/>
        <w:spacing w:line="240" w:lineRule="auto"/>
        <w:rPr>
          <w:noProof/>
          <w:szCs w:val="22"/>
        </w:rPr>
      </w:pPr>
      <w:r w:rsidRPr="00DF7B85">
        <w:rPr>
          <w:noProof/>
          <w:szCs w:val="22"/>
        </w:rPr>
        <w:br w:type="page"/>
      </w:r>
    </w:p>
    <w:p w14:paraId="7604CE74" w14:textId="77777777"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rPr>
          <w:b/>
          <w:noProof/>
          <w:szCs w:val="22"/>
        </w:rPr>
      </w:pPr>
      <w:r w:rsidRPr="00DF7B85">
        <w:rPr>
          <w:b/>
          <w:noProof/>
          <w:szCs w:val="22"/>
        </w:rPr>
        <w:lastRenderedPageBreak/>
        <w:t>PARTICULARS TO APPEAR ON THE OUTER PACKAGING</w:t>
      </w:r>
    </w:p>
    <w:p w14:paraId="31712743" w14:textId="77777777"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ind w:left="567" w:hanging="567"/>
        <w:rPr>
          <w:bCs/>
          <w:noProof/>
          <w:szCs w:val="22"/>
        </w:rPr>
      </w:pPr>
    </w:p>
    <w:p w14:paraId="5CFBF733" w14:textId="3D049584" w:rsidR="004141B7" w:rsidRPr="00DF7B85" w:rsidRDefault="004141B7" w:rsidP="004141B7">
      <w:pPr>
        <w:pBdr>
          <w:top w:val="single" w:sz="4" w:space="1" w:color="auto"/>
          <w:left w:val="single" w:sz="4" w:space="4" w:color="auto"/>
          <w:bottom w:val="single" w:sz="4" w:space="1" w:color="auto"/>
          <w:right w:val="single" w:sz="4" w:space="4" w:color="auto"/>
        </w:pBdr>
        <w:rPr>
          <w:b/>
          <w:szCs w:val="22"/>
        </w:rPr>
      </w:pPr>
      <w:r w:rsidRPr="00DF7B85">
        <w:rPr>
          <w:b/>
          <w:szCs w:val="22"/>
        </w:rPr>
        <w:t>OUTER CARTON (SINGLE PACKS)</w:t>
      </w:r>
    </w:p>
    <w:p w14:paraId="494752C4" w14:textId="77777777" w:rsidR="00B21E79" w:rsidRDefault="00B21E79" w:rsidP="00B21E79">
      <w:pPr>
        <w:spacing w:line="240" w:lineRule="auto"/>
        <w:rPr>
          <w:szCs w:val="22"/>
        </w:rPr>
      </w:pPr>
    </w:p>
    <w:p w14:paraId="503F10FA" w14:textId="77777777" w:rsidR="00E55646" w:rsidRPr="00DF7B85" w:rsidRDefault="00E55646" w:rsidP="00B21E79">
      <w:pPr>
        <w:spacing w:line="240" w:lineRule="auto"/>
        <w:rPr>
          <w:szCs w:val="22"/>
        </w:rPr>
      </w:pPr>
    </w:p>
    <w:p w14:paraId="1E7B369E" w14:textId="0E16D62E"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ind w:left="567" w:hanging="567"/>
        <w:outlineLvl w:val="0"/>
        <w:rPr>
          <w:szCs w:val="22"/>
        </w:rPr>
      </w:pPr>
      <w:r w:rsidRPr="00DF7B85">
        <w:rPr>
          <w:b/>
          <w:szCs w:val="22"/>
        </w:rPr>
        <w:t>1.</w:t>
      </w:r>
      <w:r w:rsidRPr="00DF7B85">
        <w:rPr>
          <w:b/>
          <w:szCs w:val="22"/>
        </w:rPr>
        <w:tab/>
        <w:t>NAME OF THE MEDICINAL PRODUCT</w:t>
      </w:r>
      <w:r w:rsidR="003E6DC7">
        <w:rPr>
          <w:b/>
          <w:szCs w:val="22"/>
        </w:rPr>
        <w:fldChar w:fldCharType="begin"/>
      </w:r>
      <w:r w:rsidR="003E6DC7">
        <w:rPr>
          <w:b/>
          <w:szCs w:val="22"/>
        </w:rPr>
        <w:instrText xml:space="preserve"> DOCVARIABLE VAULT_ND_8645defd-ece9-48b0-8d31-4dc2bf2ab0b6 \* MERGEFORMAT </w:instrText>
      </w:r>
      <w:r w:rsidR="003E6DC7">
        <w:rPr>
          <w:b/>
          <w:szCs w:val="22"/>
        </w:rPr>
        <w:fldChar w:fldCharType="separate"/>
      </w:r>
      <w:r w:rsidR="003E6DC7">
        <w:rPr>
          <w:b/>
          <w:szCs w:val="22"/>
        </w:rPr>
        <w:t xml:space="preserve"> </w:t>
      </w:r>
      <w:r w:rsidR="003E6DC7">
        <w:rPr>
          <w:b/>
          <w:szCs w:val="22"/>
        </w:rPr>
        <w:fldChar w:fldCharType="end"/>
      </w:r>
    </w:p>
    <w:p w14:paraId="77EAFF2C" w14:textId="77777777" w:rsidR="00B21E79" w:rsidRPr="00DF7B85" w:rsidRDefault="00B21E79" w:rsidP="00B21E79">
      <w:pPr>
        <w:spacing w:line="240" w:lineRule="auto"/>
        <w:rPr>
          <w:noProof/>
          <w:szCs w:val="22"/>
        </w:rPr>
      </w:pPr>
    </w:p>
    <w:p w14:paraId="0D4C2888" w14:textId="09775151" w:rsidR="0074023C" w:rsidRPr="00DF7B85" w:rsidRDefault="00BE6E36" w:rsidP="0074023C">
      <w:pPr>
        <w:tabs>
          <w:tab w:val="clear" w:pos="567"/>
          <w:tab w:val="left" w:pos="720"/>
        </w:tabs>
        <w:spacing w:line="240" w:lineRule="auto"/>
        <w:rPr>
          <w:szCs w:val="22"/>
          <w:shd w:val="clear" w:color="auto" w:fill="FFFF00"/>
        </w:rPr>
      </w:pPr>
      <w:r w:rsidRPr="00DF7B85">
        <w:rPr>
          <w:noProof/>
          <w:szCs w:val="22"/>
        </w:rPr>
        <w:t>Trelegy</w:t>
      </w:r>
      <w:r w:rsidR="0074023C" w:rsidRPr="00DF7B85">
        <w:rPr>
          <w:noProof/>
          <w:szCs w:val="22"/>
        </w:rPr>
        <w:t xml:space="preserve"> </w:t>
      </w:r>
      <w:r w:rsidR="00B56696" w:rsidRPr="00DF7B85">
        <w:rPr>
          <w:noProof/>
          <w:szCs w:val="22"/>
        </w:rPr>
        <w:t xml:space="preserve">Ellipta </w:t>
      </w:r>
      <w:r w:rsidR="0074023C" w:rsidRPr="00DF7B85">
        <w:rPr>
          <w:noProof/>
          <w:szCs w:val="22"/>
        </w:rPr>
        <w:t>92 micrograms/55</w:t>
      </w:r>
      <w:r w:rsidR="00380FE2" w:rsidRPr="00DF7B85">
        <w:rPr>
          <w:noProof/>
          <w:szCs w:val="22"/>
        </w:rPr>
        <w:t> </w:t>
      </w:r>
      <w:r w:rsidR="0074023C" w:rsidRPr="00DF7B85">
        <w:rPr>
          <w:noProof/>
          <w:szCs w:val="22"/>
        </w:rPr>
        <w:t>micrograms/22 micrograms inhalation powder, pre-dispensed</w:t>
      </w:r>
    </w:p>
    <w:p w14:paraId="64BA3687" w14:textId="77777777" w:rsidR="0074023C" w:rsidRPr="00240205" w:rsidRDefault="0074023C" w:rsidP="0074023C">
      <w:pPr>
        <w:tabs>
          <w:tab w:val="clear" w:pos="567"/>
        </w:tabs>
        <w:autoSpaceDE w:val="0"/>
        <w:autoSpaceDN w:val="0"/>
        <w:adjustRightInd w:val="0"/>
        <w:spacing w:line="240" w:lineRule="auto"/>
        <w:rPr>
          <w:rFonts w:eastAsia="Calibri"/>
          <w:szCs w:val="22"/>
          <w:lang w:eastAsia="en-GB"/>
        </w:rPr>
      </w:pPr>
      <w:r w:rsidRPr="00DF7B85">
        <w:rPr>
          <w:snapToGrid w:val="0"/>
          <w:szCs w:val="22"/>
        </w:rPr>
        <w:t>fluticasone furoate</w:t>
      </w:r>
      <w:r w:rsidRPr="00DF7B85">
        <w:rPr>
          <w:szCs w:val="22"/>
        </w:rPr>
        <w:t>/</w:t>
      </w:r>
      <w:r w:rsidRPr="00DF7B85">
        <w:rPr>
          <w:snapToGrid w:val="0"/>
          <w:szCs w:val="22"/>
        </w:rPr>
        <w:t>umeclidinium</w:t>
      </w:r>
      <w:r w:rsidRPr="00DF7B85">
        <w:rPr>
          <w:rFonts w:eastAsia="Calibri"/>
          <w:color w:val="000080"/>
          <w:szCs w:val="22"/>
          <w:lang w:eastAsia="en-GB"/>
        </w:rPr>
        <w:t>/</w:t>
      </w:r>
      <w:r w:rsidRPr="00DF7B85">
        <w:rPr>
          <w:snapToGrid w:val="0"/>
          <w:szCs w:val="22"/>
        </w:rPr>
        <w:t>vilanterol</w:t>
      </w:r>
    </w:p>
    <w:p w14:paraId="56CAB4D4" w14:textId="77777777" w:rsidR="00B21E79" w:rsidRPr="00DF7B85" w:rsidRDefault="00B21E79" w:rsidP="00B21E79">
      <w:pPr>
        <w:spacing w:line="240" w:lineRule="auto"/>
        <w:rPr>
          <w:noProof/>
          <w:szCs w:val="22"/>
        </w:rPr>
      </w:pPr>
    </w:p>
    <w:p w14:paraId="39881669" w14:textId="77777777" w:rsidR="00B21E79" w:rsidRPr="00DF7B85" w:rsidRDefault="00B21E79" w:rsidP="00B21E79">
      <w:pPr>
        <w:spacing w:line="240" w:lineRule="auto"/>
        <w:rPr>
          <w:noProof/>
          <w:szCs w:val="22"/>
        </w:rPr>
      </w:pPr>
    </w:p>
    <w:p w14:paraId="34D09B7A" w14:textId="7C60CAAF"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ind w:left="567" w:hanging="567"/>
        <w:outlineLvl w:val="0"/>
        <w:rPr>
          <w:b/>
          <w:noProof/>
          <w:szCs w:val="22"/>
        </w:rPr>
      </w:pPr>
      <w:r w:rsidRPr="00DF7B85">
        <w:rPr>
          <w:b/>
          <w:noProof/>
          <w:szCs w:val="22"/>
        </w:rPr>
        <w:t>2.</w:t>
      </w:r>
      <w:r w:rsidRPr="00DF7B85">
        <w:rPr>
          <w:b/>
          <w:noProof/>
          <w:szCs w:val="22"/>
        </w:rPr>
        <w:tab/>
        <w:t>STATEMENT OF ACTIVE SUBSTANCE(S)</w:t>
      </w:r>
      <w:r w:rsidR="003E6DC7">
        <w:rPr>
          <w:b/>
          <w:noProof/>
          <w:szCs w:val="22"/>
        </w:rPr>
        <w:fldChar w:fldCharType="begin"/>
      </w:r>
      <w:r w:rsidR="003E6DC7">
        <w:rPr>
          <w:b/>
          <w:noProof/>
          <w:szCs w:val="22"/>
        </w:rPr>
        <w:instrText xml:space="preserve"> DOCVARIABLE VAULT_ND_4981dd7a-9f2a-4e6c-8225-39edb866fbfe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41E96F49" w14:textId="77777777" w:rsidR="00B21E79" w:rsidRPr="00DF7B85" w:rsidRDefault="00B21E79" w:rsidP="00B21E79">
      <w:pPr>
        <w:spacing w:line="240" w:lineRule="auto"/>
        <w:rPr>
          <w:noProof/>
          <w:szCs w:val="22"/>
        </w:rPr>
      </w:pPr>
    </w:p>
    <w:p w14:paraId="335F26CD" w14:textId="77777777" w:rsidR="0074023C" w:rsidRPr="00DF7B85" w:rsidRDefault="0074023C" w:rsidP="0074023C">
      <w:pPr>
        <w:tabs>
          <w:tab w:val="clear" w:pos="567"/>
        </w:tabs>
        <w:spacing w:line="240" w:lineRule="auto"/>
        <w:rPr>
          <w:szCs w:val="22"/>
        </w:rPr>
      </w:pPr>
      <w:r w:rsidRPr="00DF7B85">
        <w:rPr>
          <w:szCs w:val="22"/>
        </w:rPr>
        <w:t>Each delivered dose contains 92 micrograms of fluticasone furoate</w:t>
      </w:r>
      <w:r w:rsidR="00EC563F" w:rsidRPr="00DF7B85">
        <w:rPr>
          <w:szCs w:val="22"/>
        </w:rPr>
        <w:t>,</w:t>
      </w:r>
      <w:r w:rsidRPr="00DF7B85">
        <w:rPr>
          <w:szCs w:val="22"/>
        </w:rPr>
        <w:t xml:space="preserve"> 55 micrograms of umeclidinium (equivalent to </w:t>
      </w:r>
      <w:r w:rsidRPr="00DF7B85">
        <w:rPr>
          <w:rFonts w:eastAsia="MS Mincho"/>
          <w:szCs w:val="22"/>
        </w:rPr>
        <w:t>65 </w:t>
      </w:r>
      <w:r w:rsidRPr="00DF7B85">
        <w:rPr>
          <w:szCs w:val="22"/>
        </w:rPr>
        <w:t xml:space="preserve">micrograms of umeclidinium bromide) and 22 micrograms of vilanterol (as </w:t>
      </w:r>
      <w:proofErr w:type="spellStart"/>
      <w:r w:rsidRPr="00DF7B85">
        <w:rPr>
          <w:szCs w:val="22"/>
        </w:rPr>
        <w:t>trifenatate</w:t>
      </w:r>
      <w:proofErr w:type="spellEnd"/>
      <w:r w:rsidRPr="00DF7B85">
        <w:rPr>
          <w:szCs w:val="22"/>
        </w:rPr>
        <w:t>).</w:t>
      </w:r>
    </w:p>
    <w:p w14:paraId="646053CC" w14:textId="77777777" w:rsidR="00B21E79" w:rsidRPr="00DF7B85" w:rsidRDefault="00B21E79" w:rsidP="00B21E79">
      <w:pPr>
        <w:spacing w:line="240" w:lineRule="auto"/>
        <w:rPr>
          <w:noProof/>
          <w:szCs w:val="22"/>
        </w:rPr>
      </w:pPr>
    </w:p>
    <w:p w14:paraId="5E7BA455" w14:textId="77777777" w:rsidR="00B21E79" w:rsidRPr="00DF7B85" w:rsidRDefault="00B21E79" w:rsidP="00B21E79">
      <w:pPr>
        <w:spacing w:line="240" w:lineRule="auto"/>
        <w:rPr>
          <w:noProof/>
          <w:szCs w:val="22"/>
        </w:rPr>
      </w:pPr>
    </w:p>
    <w:p w14:paraId="485C27F2" w14:textId="122C5948"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ind w:left="567" w:hanging="567"/>
        <w:outlineLvl w:val="0"/>
        <w:rPr>
          <w:noProof/>
          <w:szCs w:val="22"/>
        </w:rPr>
      </w:pPr>
      <w:r w:rsidRPr="00DF7B85">
        <w:rPr>
          <w:b/>
          <w:noProof/>
          <w:szCs w:val="22"/>
        </w:rPr>
        <w:t>3.</w:t>
      </w:r>
      <w:r w:rsidRPr="00DF7B85">
        <w:rPr>
          <w:b/>
          <w:noProof/>
          <w:szCs w:val="22"/>
        </w:rPr>
        <w:tab/>
        <w:t>LIST OF EXCIPIENTS</w:t>
      </w:r>
      <w:r w:rsidR="003E6DC7">
        <w:rPr>
          <w:b/>
          <w:noProof/>
          <w:szCs w:val="22"/>
        </w:rPr>
        <w:fldChar w:fldCharType="begin"/>
      </w:r>
      <w:r w:rsidR="003E6DC7">
        <w:rPr>
          <w:b/>
          <w:noProof/>
          <w:szCs w:val="22"/>
        </w:rPr>
        <w:instrText xml:space="preserve"> DOCVARIABLE VAULT_ND_e691cac2-aec3-4307-8e90-fae43e5f81aa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12754B4E" w14:textId="77777777" w:rsidR="00B21E79" w:rsidRPr="00DF7B85" w:rsidRDefault="00B21E79" w:rsidP="00B21E79">
      <w:pPr>
        <w:spacing w:line="240" w:lineRule="auto"/>
        <w:rPr>
          <w:noProof/>
          <w:szCs w:val="22"/>
        </w:rPr>
      </w:pPr>
    </w:p>
    <w:p w14:paraId="38D6A164" w14:textId="2D9F4B60" w:rsidR="0074023C" w:rsidRPr="00DF7B85" w:rsidRDefault="00210026" w:rsidP="0074023C">
      <w:pPr>
        <w:tabs>
          <w:tab w:val="clear" w:pos="567"/>
        </w:tabs>
        <w:spacing w:line="240" w:lineRule="auto"/>
        <w:rPr>
          <w:szCs w:val="22"/>
        </w:rPr>
      </w:pPr>
      <w:r>
        <w:rPr>
          <w:szCs w:val="22"/>
        </w:rPr>
        <w:t>Excipients:</w:t>
      </w:r>
      <w:r w:rsidR="0074023C" w:rsidRPr="00DF7B85">
        <w:rPr>
          <w:szCs w:val="22"/>
        </w:rPr>
        <w:t xml:space="preserve"> lactose </w:t>
      </w:r>
      <w:r w:rsidR="00A42C6A">
        <w:rPr>
          <w:szCs w:val="22"/>
        </w:rPr>
        <w:t xml:space="preserve">monohydrate </w:t>
      </w:r>
      <w:r w:rsidR="0074023C" w:rsidRPr="00DF7B85">
        <w:rPr>
          <w:szCs w:val="22"/>
        </w:rPr>
        <w:t>and magnesium stearate.</w:t>
      </w:r>
    </w:p>
    <w:p w14:paraId="1CFA39B2" w14:textId="3B9D731E" w:rsidR="00B21E79" w:rsidRDefault="00210026" w:rsidP="00B21E79">
      <w:pPr>
        <w:spacing w:line="240" w:lineRule="auto"/>
        <w:rPr>
          <w:noProof/>
          <w:szCs w:val="22"/>
        </w:rPr>
      </w:pPr>
      <w:r w:rsidRPr="00FF4F66">
        <w:rPr>
          <w:noProof/>
          <w:szCs w:val="22"/>
          <w:highlight w:val="lightGray"/>
        </w:rPr>
        <w:t>See package leaflet for further information</w:t>
      </w:r>
      <w:r w:rsidR="004741F9" w:rsidRPr="00FF4F66">
        <w:rPr>
          <w:noProof/>
          <w:szCs w:val="22"/>
          <w:highlight w:val="lightGray"/>
        </w:rPr>
        <w:t>.</w:t>
      </w:r>
    </w:p>
    <w:p w14:paraId="46841643" w14:textId="77777777" w:rsidR="00E55646" w:rsidRDefault="00E55646" w:rsidP="00B21E79">
      <w:pPr>
        <w:spacing w:line="240" w:lineRule="auto"/>
        <w:rPr>
          <w:noProof/>
          <w:szCs w:val="22"/>
        </w:rPr>
      </w:pPr>
    </w:p>
    <w:p w14:paraId="60D8E7FA" w14:textId="77777777" w:rsidR="00A42C6A" w:rsidRPr="00DF7B85" w:rsidRDefault="00A42C6A" w:rsidP="00B21E79">
      <w:pPr>
        <w:spacing w:line="240" w:lineRule="auto"/>
        <w:rPr>
          <w:noProof/>
          <w:szCs w:val="22"/>
        </w:rPr>
      </w:pPr>
    </w:p>
    <w:p w14:paraId="5456F5CF" w14:textId="0B2312FA"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ind w:left="567" w:hanging="567"/>
        <w:outlineLvl w:val="0"/>
        <w:rPr>
          <w:noProof/>
          <w:szCs w:val="22"/>
        </w:rPr>
      </w:pPr>
      <w:r w:rsidRPr="00DF7B85">
        <w:rPr>
          <w:b/>
          <w:noProof/>
          <w:szCs w:val="22"/>
        </w:rPr>
        <w:t>4.</w:t>
      </w:r>
      <w:r w:rsidRPr="00DF7B85">
        <w:rPr>
          <w:b/>
          <w:noProof/>
          <w:szCs w:val="22"/>
        </w:rPr>
        <w:tab/>
        <w:t>PHARMACEUTICAL FORM AND CONTENTS</w:t>
      </w:r>
      <w:r w:rsidR="003E6DC7">
        <w:rPr>
          <w:b/>
          <w:noProof/>
          <w:szCs w:val="22"/>
        </w:rPr>
        <w:fldChar w:fldCharType="begin"/>
      </w:r>
      <w:r w:rsidR="003E6DC7">
        <w:rPr>
          <w:b/>
          <w:noProof/>
          <w:szCs w:val="22"/>
        </w:rPr>
        <w:instrText xml:space="preserve"> DOCVARIABLE VAULT_ND_72607c10-970b-4b1e-b29d-b3091ab3c311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2720EE80" w14:textId="77777777" w:rsidR="0074023C" w:rsidRPr="00DF7B85" w:rsidRDefault="0074023C" w:rsidP="0074023C">
      <w:pPr>
        <w:autoSpaceDE w:val="0"/>
        <w:autoSpaceDN w:val="0"/>
        <w:adjustRightInd w:val="0"/>
        <w:spacing w:line="240" w:lineRule="auto"/>
        <w:jc w:val="both"/>
        <w:rPr>
          <w:noProof/>
          <w:szCs w:val="22"/>
          <w:highlight w:val="lightGray"/>
        </w:rPr>
      </w:pPr>
    </w:p>
    <w:p w14:paraId="356A7859" w14:textId="2F95EC0D" w:rsidR="0074023C" w:rsidRPr="00DF7B85" w:rsidRDefault="0074023C" w:rsidP="00E55646">
      <w:pPr>
        <w:autoSpaceDE w:val="0"/>
        <w:autoSpaceDN w:val="0"/>
        <w:adjustRightInd w:val="0"/>
        <w:spacing w:line="240" w:lineRule="auto"/>
        <w:jc w:val="both"/>
        <w:rPr>
          <w:noProof/>
          <w:szCs w:val="22"/>
        </w:rPr>
      </w:pPr>
      <w:r w:rsidRPr="00DF7B85">
        <w:rPr>
          <w:noProof/>
          <w:szCs w:val="22"/>
          <w:highlight w:val="lightGray"/>
        </w:rPr>
        <w:t>Inhalation powder, pre-dispensed.</w:t>
      </w:r>
    </w:p>
    <w:p w14:paraId="5097AB9F" w14:textId="77777777" w:rsidR="005A4600" w:rsidRPr="00DF7B85" w:rsidRDefault="005A4600" w:rsidP="006C225A">
      <w:pPr>
        <w:pStyle w:val="BodyTextIndent3"/>
        <w:widowControl w:val="0"/>
        <w:tabs>
          <w:tab w:val="clear" w:pos="567"/>
        </w:tabs>
        <w:overflowPunct w:val="0"/>
        <w:spacing w:after="0" w:line="240" w:lineRule="auto"/>
        <w:ind w:left="0"/>
        <w:textAlignment w:val="baseline"/>
        <w:rPr>
          <w:sz w:val="22"/>
          <w:szCs w:val="22"/>
        </w:rPr>
      </w:pPr>
      <w:r w:rsidRPr="00DF7B85">
        <w:rPr>
          <w:sz w:val="22"/>
          <w:szCs w:val="22"/>
        </w:rPr>
        <w:t>1 inhaler of 14 doses</w:t>
      </w:r>
    </w:p>
    <w:p w14:paraId="659FE2ED" w14:textId="77777777" w:rsidR="005A4600" w:rsidRPr="00DF7B85" w:rsidRDefault="005A4600" w:rsidP="006C225A">
      <w:pPr>
        <w:pStyle w:val="BodyTextIndent3"/>
        <w:widowControl w:val="0"/>
        <w:tabs>
          <w:tab w:val="clear" w:pos="567"/>
        </w:tabs>
        <w:overflowPunct w:val="0"/>
        <w:spacing w:after="0" w:line="240" w:lineRule="auto"/>
        <w:ind w:left="0"/>
        <w:textAlignment w:val="baseline"/>
        <w:rPr>
          <w:sz w:val="22"/>
          <w:szCs w:val="22"/>
        </w:rPr>
      </w:pPr>
      <w:r w:rsidRPr="00DF7B85">
        <w:rPr>
          <w:sz w:val="22"/>
          <w:szCs w:val="22"/>
          <w:highlight w:val="lightGray"/>
        </w:rPr>
        <w:t>1</w:t>
      </w:r>
      <w:r w:rsidRPr="00DF7B85">
        <w:rPr>
          <w:sz w:val="22"/>
          <w:szCs w:val="22"/>
          <w:highlight w:val="lightGray"/>
          <w:vertAlign w:val="superscript"/>
        </w:rPr>
        <w:t xml:space="preserve"> </w:t>
      </w:r>
      <w:r w:rsidRPr="00DF7B85">
        <w:rPr>
          <w:sz w:val="22"/>
          <w:szCs w:val="22"/>
          <w:highlight w:val="lightGray"/>
        </w:rPr>
        <w:t>inhaler of 30 doses</w:t>
      </w:r>
    </w:p>
    <w:p w14:paraId="21372735" w14:textId="77777777" w:rsidR="00B21E79" w:rsidRPr="00DF7B85" w:rsidRDefault="00B21E79" w:rsidP="00E55646">
      <w:pPr>
        <w:spacing w:line="240" w:lineRule="auto"/>
        <w:rPr>
          <w:noProof/>
          <w:szCs w:val="22"/>
        </w:rPr>
      </w:pPr>
    </w:p>
    <w:p w14:paraId="5BE7E708" w14:textId="77777777" w:rsidR="00B21E79" w:rsidRPr="00DF7B85" w:rsidRDefault="00B21E79" w:rsidP="00B21E79">
      <w:pPr>
        <w:spacing w:line="240" w:lineRule="auto"/>
        <w:rPr>
          <w:noProof/>
          <w:szCs w:val="22"/>
        </w:rPr>
      </w:pPr>
    </w:p>
    <w:p w14:paraId="6A970262" w14:textId="116DAD16"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ind w:left="567" w:hanging="567"/>
        <w:outlineLvl w:val="0"/>
        <w:rPr>
          <w:noProof/>
          <w:szCs w:val="22"/>
        </w:rPr>
      </w:pPr>
      <w:r w:rsidRPr="00DF7B85">
        <w:rPr>
          <w:b/>
          <w:noProof/>
          <w:szCs w:val="22"/>
        </w:rPr>
        <w:t>5.</w:t>
      </w:r>
      <w:r w:rsidRPr="00DF7B85">
        <w:rPr>
          <w:b/>
          <w:noProof/>
          <w:szCs w:val="22"/>
        </w:rPr>
        <w:tab/>
        <w:t>METHOD AND ROUTE(S) OF ADMINISTRATION</w:t>
      </w:r>
      <w:r w:rsidR="003E6DC7">
        <w:rPr>
          <w:b/>
          <w:noProof/>
          <w:szCs w:val="22"/>
        </w:rPr>
        <w:fldChar w:fldCharType="begin"/>
      </w:r>
      <w:r w:rsidR="003E6DC7">
        <w:rPr>
          <w:b/>
          <w:noProof/>
          <w:szCs w:val="22"/>
        </w:rPr>
        <w:instrText xml:space="preserve"> DOCVARIABLE VAULT_ND_c752348a-ba4b-4c85-84fe-414428f8ec1c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3E4359B2" w14:textId="77777777" w:rsidR="00B21E79" w:rsidRPr="00DF7B85" w:rsidRDefault="00B21E79" w:rsidP="00B21E79">
      <w:pPr>
        <w:spacing w:line="240" w:lineRule="auto"/>
        <w:rPr>
          <w:noProof/>
          <w:szCs w:val="22"/>
        </w:rPr>
      </w:pPr>
    </w:p>
    <w:p w14:paraId="576EC71F" w14:textId="77777777" w:rsidR="0074023C" w:rsidRPr="00DF7B85" w:rsidRDefault="0074023C" w:rsidP="0074023C">
      <w:pPr>
        <w:tabs>
          <w:tab w:val="clear" w:pos="567"/>
        </w:tabs>
        <w:spacing w:line="240" w:lineRule="auto"/>
        <w:rPr>
          <w:szCs w:val="22"/>
        </w:rPr>
      </w:pPr>
      <w:r w:rsidRPr="00DF7B85">
        <w:rPr>
          <w:szCs w:val="22"/>
        </w:rPr>
        <w:t>ONCE DAILY</w:t>
      </w:r>
    </w:p>
    <w:p w14:paraId="4FD9E107" w14:textId="77777777" w:rsidR="0074023C" w:rsidRPr="00DF7B85" w:rsidRDefault="0074023C" w:rsidP="0074023C">
      <w:pPr>
        <w:tabs>
          <w:tab w:val="clear" w:pos="567"/>
        </w:tabs>
        <w:spacing w:line="240" w:lineRule="auto"/>
        <w:rPr>
          <w:noProof/>
          <w:szCs w:val="22"/>
        </w:rPr>
      </w:pPr>
    </w:p>
    <w:p w14:paraId="749AB18A" w14:textId="77777777" w:rsidR="0074023C" w:rsidRPr="00DF7B85" w:rsidRDefault="0074023C" w:rsidP="0074023C">
      <w:pPr>
        <w:tabs>
          <w:tab w:val="clear" w:pos="567"/>
        </w:tabs>
        <w:spacing w:line="240" w:lineRule="auto"/>
        <w:rPr>
          <w:noProof/>
          <w:szCs w:val="22"/>
        </w:rPr>
      </w:pPr>
      <w:r w:rsidRPr="00DF7B85">
        <w:rPr>
          <w:noProof/>
          <w:szCs w:val="22"/>
        </w:rPr>
        <w:t>Read the package leaflet before use.</w:t>
      </w:r>
    </w:p>
    <w:p w14:paraId="69BA7871" w14:textId="299BA590" w:rsidR="00210026" w:rsidRDefault="00210026" w:rsidP="00210026">
      <w:pPr>
        <w:tabs>
          <w:tab w:val="clear" w:pos="567"/>
        </w:tabs>
        <w:spacing w:line="240" w:lineRule="auto"/>
        <w:rPr>
          <w:szCs w:val="22"/>
        </w:rPr>
      </w:pPr>
      <w:r w:rsidRPr="00DF7B85">
        <w:rPr>
          <w:szCs w:val="22"/>
        </w:rPr>
        <w:t>Inhalation use</w:t>
      </w:r>
    </w:p>
    <w:p w14:paraId="2C3E7CA9" w14:textId="2F4E7514" w:rsidR="007D0C43" w:rsidRPr="00DF7B85" w:rsidRDefault="007D0C43" w:rsidP="00210026">
      <w:pPr>
        <w:tabs>
          <w:tab w:val="clear" w:pos="567"/>
        </w:tabs>
        <w:spacing w:line="240" w:lineRule="auto"/>
        <w:rPr>
          <w:szCs w:val="22"/>
        </w:rPr>
      </w:pPr>
      <w:r>
        <w:rPr>
          <w:szCs w:val="22"/>
        </w:rPr>
        <w:t>Do not shake.</w:t>
      </w:r>
    </w:p>
    <w:p w14:paraId="6D99FFD4" w14:textId="77777777" w:rsidR="00B21E79" w:rsidRPr="00DF7B85" w:rsidRDefault="00B21E79" w:rsidP="00B21E79">
      <w:pPr>
        <w:spacing w:line="240" w:lineRule="auto"/>
        <w:rPr>
          <w:noProof/>
          <w:szCs w:val="22"/>
        </w:rPr>
      </w:pPr>
    </w:p>
    <w:p w14:paraId="47F85C3B" w14:textId="77777777" w:rsidR="00FD4022" w:rsidRPr="00DF7B85" w:rsidRDefault="00FD4022" w:rsidP="00B21E79">
      <w:pPr>
        <w:spacing w:line="240" w:lineRule="auto"/>
        <w:rPr>
          <w:noProof/>
          <w:szCs w:val="22"/>
        </w:rPr>
      </w:pPr>
    </w:p>
    <w:p w14:paraId="1DF712C9" w14:textId="495A5202"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ind w:left="567" w:hanging="567"/>
        <w:outlineLvl w:val="0"/>
        <w:rPr>
          <w:noProof/>
          <w:szCs w:val="22"/>
        </w:rPr>
      </w:pPr>
      <w:r w:rsidRPr="00DF7B85">
        <w:rPr>
          <w:b/>
          <w:noProof/>
          <w:szCs w:val="22"/>
        </w:rPr>
        <w:t>6.</w:t>
      </w:r>
      <w:r w:rsidRPr="00DF7B85">
        <w:rPr>
          <w:b/>
          <w:noProof/>
          <w:szCs w:val="22"/>
        </w:rPr>
        <w:tab/>
        <w:t>SPECIAL WARNING THAT THE MEDICINAL PRODUCT MUST BE STORED OUT OF THE SIGHT AND REACH OF CHILDREN</w:t>
      </w:r>
      <w:r w:rsidR="003E6DC7">
        <w:rPr>
          <w:b/>
          <w:noProof/>
          <w:szCs w:val="22"/>
        </w:rPr>
        <w:fldChar w:fldCharType="begin"/>
      </w:r>
      <w:r w:rsidR="003E6DC7">
        <w:rPr>
          <w:b/>
          <w:noProof/>
          <w:szCs w:val="22"/>
        </w:rPr>
        <w:instrText xml:space="preserve"> DOCVARIABLE VAULT_ND_5a2e1d27-6a51-4613-98ab-65bc08d7923f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2A986A35" w14:textId="77777777" w:rsidR="00B21E79" w:rsidRPr="00DF7B85" w:rsidRDefault="00B21E79" w:rsidP="00B21E79">
      <w:pPr>
        <w:spacing w:line="240" w:lineRule="auto"/>
        <w:rPr>
          <w:noProof/>
          <w:szCs w:val="22"/>
        </w:rPr>
      </w:pPr>
    </w:p>
    <w:p w14:paraId="342F4E25" w14:textId="61F5E683" w:rsidR="00B21E79" w:rsidRPr="00DF7B85" w:rsidRDefault="00B21E79" w:rsidP="00B21E79">
      <w:pPr>
        <w:spacing w:line="240" w:lineRule="auto"/>
        <w:outlineLvl w:val="0"/>
        <w:rPr>
          <w:noProof/>
          <w:szCs w:val="22"/>
        </w:rPr>
      </w:pPr>
      <w:r w:rsidRPr="00DF7B85">
        <w:rPr>
          <w:noProof/>
          <w:szCs w:val="22"/>
        </w:rPr>
        <w:t>Keep out of the sight and reach of children.</w:t>
      </w:r>
      <w:r w:rsidR="003E6DC7">
        <w:rPr>
          <w:noProof/>
          <w:szCs w:val="22"/>
        </w:rPr>
        <w:fldChar w:fldCharType="begin"/>
      </w:r>
      <w:r w:rsidR="003E6DC7">
        <w:rPr>
          <w:noProof/>
          <w:szCs w:val="22"/>
        </w:rPr>
        <w:instrText xml:space="preserve"> DOCVARIABLE vault_nd_1601c949-e1ae-4072-8e38-7abef9ec3aa6 \* MERGEFORMAT </w:instrText>
      </w:r>
      <w:r w:rsidR="003E6DC7">
        <w:rPr>
          <w:noProof/>
          <w:szCs w:val="22"/>
        </w:rPr>
        <w:fldChar w:fldCharType="separate"/>
      </w:r>
      <w:r w:rsidR="003E6DC7">
        <w:rPr>
          <w:noProof/>
          <w:szCs w:val="22"/>
        </w:rPr>
        <w:t xml:space="preserve"> </w:t>
      </w:r>
      <w:r w:rsidR="003E6DC7">
        <w:rPr>
          <w:noProof/>
          <w:szCs w:val="22"/>
        </w:rPr>
        <w:fldChar w:fldCharType="end"/>
      </w:r>
    </w:p>
    <w:p w14:paraId="15D5A195" w14:textId="77777777" w:rsidR="00B21E79" w:rsidRPr="00DF7B85" w:rsidRDefault="00B21E79" w:rsidP="00B21E79">
      <w:pPr>
        <w:spacing w:line="240" w:lineRule="auto"/>
        <w:rPr>
          <w:noProof/>
          <w:szCs w:val="22"/>
        </w:rPr>
      </w:pPr>
    </w:p>
    <w:p w14:paraId="3FA49730" w14:textId="77777777" w:rsidR="00B21E79" w:rsidRPr="00DF7B85" w:rsidRDefault="00B21E79" w:rsidP="00B21E79">
      <w:pPr>
        <w:spacing w:line="240" w:lineRule="auto"/>
        <w:rPr>
          <w:noProof/>
          <w:szCs w:val="22"/>
        </w:rPr>
      </w:pPr>
    </w:p>
    <w:p w14:paraId="2848DFE9" w14:textId="1D290502"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ind w:left="567" w:hanging="567"/>
        <w:outlineLvl w:val="0"/>
        <w:rPr>
          <w:noProof/>
          <w:szCs w:val="22"/>
        </w:rPr>
      </w:pPr>
      <w:r w:rsidRPr="00DF7B85">
        <w:rPr>
          <w:b/>
          <w:noProof/>
          <w:szCs w:val="22"/>
        </w:rPr>
        <w:t>7.</w:t>
      </w:r>
      <w:r w:rsidRPr="00DF7B85">
        <w:rPr>
          <w:b/>
          <w:noProof/>
          <w:szCs w:val="22"/>
        </w:rPr>
        <w:tab/>
        <w:t>OTHER SPECIAL WARNING(S), IF NECESSARY</w:t>
      </w:r>
      <w:r w:rsidR="003E6DC7">
        <w:rPr>
          <w:b/>
          <w:noProof/>
          <w:szCs w:val="22"/>
        </w:rPr>
        <w:fldChar w:fldCharType="begin"/>
      </w:r>
      <w:r w:rsidR="003E6DC7">
        <w:rPr>
          <w:b/>
          <w:noProof/>
          <w:szCs w:val="22"/>
        </w:rPr>
        <w:instrText xml:space="preserve"> DOCVARIABLE VAULT_ND_e049a3fd-4b1a-4df6-a324-4fbc5dbd1c55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0EC2AE76" w14:textId="77777777" w:rsidR="00B21E79" w:rsidRDefault="00B21E79" w:rsidP="00B21E79">
      <w:pPr>
        <w:spacing w:line="240" w:lineRule="auto"/>
        <w:rPr>
          <w:noProof/>
          <w:szCs w:val="22"/>
        </w:rPr>
      </w:pPr>
    </w:p>
    <w:p w14:paraId="24E9DC28" w14:textId="7603B309" w:rsidR="007D0C43" w:rsidRDefault="007D0C43" w:rsidP="00B21E79">
      <w:pPr>
        <w:spacing w:line="240" w:lineRule="auto"/>
        <w:rPr>
          <w:noProof/>
          <w:szCs w:val="22"/>
        </w:rPr>
      </w:pPr>
      <w:r>
        <w:rPr>
          <w:noProof/>
          <w:szCs w:val="22"/>
        </w:rPr>
        <w:t>Do not swallow the desiccant.</w:t>
      </w:r>
    </w:p>
    <w:p w14:paraId="4436ED02" w14:textId="77777777" w:rsidR="0038402E" w:rsidRPr="00DF7B85" w:rsidRDefault="0038402E" w:rsidP="00B21E79">
      <w:pPr>
        <w:spacing w:line="240" w:lineRule="auto"/>
        <w:rPr>
          <w:noProof/>
          <w:szCs w:val="22"/>
        </w:rPr>
      </w:pPr>
    </w:p>
    <w:p w14:paraId="5DAB9CE9" w14:textId="77777777" w:rsidR="00B21E79" w:rsidRPr="00DF7B85" w:rsidRDefault="00B21E79" w:rsidP="00B21E79">
      <w:pPr>
        <w:tabs>
          <w:tab w:val="left" w:pos="749"/>
        </w:tabs>
        <w:spacing w:line="240" w:lineRule="auto"/>
        <w:rPr>
          <w:szCs w:val="22"/>
        </w:rPr>
      </w:pPr>
    </w:p>
    <w:p w14:paraId="1BAF91C1" w14:textId="43BB1455"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ind w:left="567" w:hanging="567"/>
        <w:outlineLvl w:val="0"/>
        <w:rPr>
          <w:szCs w:val="22"/>
        </w:rPr>
      </w:pPr>
      <w:r w:rsidRPr="00DF7B85">
        <w:rPr>
          <w:b/>
          <w:szCs w:val="22"/>
        </w:rPr>
        <w:t>8.</w:t>
      </w:r>
      <w:r w:rsidRPr="00DF7B85">
        <w:rPr>
          <w:b/>
          <w:szCs w:val="22"/>
        </w:rPr>
        <w:tab/>
        <w:t>EXPIRY DATE</w:t>
      </w:r>
      <w:r w:rsidR="003E6DC7">
        <w:rPr>
          <w:b/>
          <w:szCs w:val="22"/>
        </w:rPr>
        <w:fldChar w:fldCharType="begin"/>
      </w:r>
      <w:r w:rsidR="003E6DC7">
        <w:rPr>
          <w:b/>
          <w:szCs w:val="22"/>
        </w:rPr>
        <w:instrText xml:space="preserve"> DOCVARIABLE VAULT_ND_44416ef4-ac3c-4056-b845-dcc79aa8f341 \* MERGEFORMAT </w:instrText>
      </w:r>
      <w:r w:rsidR="003E6DC7">
        <w:rPr>
          <w:b/>
          <w:szCs w:val="22"/>
        </w:rPr>
        <w:fldChar w:fldCharType="separate"/>
      </w:r>
      <w:r w:rsidR="003E6DC7">
        <w:rPr>
          <w:b/>
          <w:szCs w:val="22"/>
        </w:rPr>
        <w:t xml:space="preserve"> </w:t>
      </w:r>
      <w:r w:rsidR="003E6DC7">
        <w:rPr>
          <w:b/>
          <w:szCs w:val="22"/>
        </w:rPr>
        <w:fldChar w:fldCharType="end"/>
      </w:r>
    </w:p>
    <w:p w14:paraId="39775D4C" w14:textId="77777777" w:rsidR="00B21E79" w:rsidRPr="00DF7B85" w:rsidRDefault="00B21E79" w:rsidP="00B21E79">
      <w:pPr>
        <w:spacing w:line="240" w:lineRule="auto"/>
        <w:rPr>
          <w:szCs w:val="22"/>
        </w:rPr>
      </w:pPr>
    </w:p>
    <w:p w14:paraId="334311B0" w14:textId="77777777" w:rsidR="0074023C" w:rsidRPr="00DF7B85" w:rsidRDefault="0074023C" w:rsidP="0074023C">
      <w:pPr>
        <w:tabs>
          <w:tab w:val="clear" w:pos="567"/>
        </w:tabs>
        <w:spacing w:line="240" w:lineRule="auto"/>
        <w:rPr>
          <w:noProof/>
          <w:szCs w:val="22"/>
        </w:rPr>
      </w:pPr>
      <w:r w:rsidRPr="00DF7B85">
        <w:rPr>
          <w:noProof/>
          <w:szCs w:val="22"/>
        </w:rPr>
        <w:t>EXP</w:t>
      </w:r>
    </w:p>
    <w:p w14:paraId="2F0A680D" w14:textId="77777777" w:rsidR="0074023C" w:rsidRDefault="0074023C" w:rsidP="0074023C">
      <w:pPr>
        <w:tabs>
          <w:tab w:val="clear" w:pos="567"/>
        </w:tabs>
        <w:spacing w:line="240" w:lineRule="auto"/>
        <w:rPr>
          <w:noProof/>
          <w:szCs w:val="22"/>
        </w:rPr>
      </w:pPr>
      <w:r w:rsidRPr="00DF7B85">
        <w:rPr>
          <w:noProof/>
          <w:szCs w:val="22"/>
        </w:rPr>
        <w:t>In use shelf-life: 6 weeks.</w:t>
      </w:r>
    </w:p>
    <w:p w14:paraId="3D468FC4" w14:textId="77777777" w:rsidR="00A96368" w:rsidRPr="00DF7B85" w:rsidRDefault="00A96368" w:rsidP="0074023C">
      <w:pPr>
        <w:tabs>
          <w:tab w:val="clear" w:pos="567"/>
        </w:tabs>
        <w:spacing w:line="240" w:lineRule="auto"/>
        <w:rPr>
          <w:noProof/>
          <w:szCs w:val="22"/>
        </w:rPr>
      </w:pPr>
      <w:r>
        <w:rPr>
          <w:noProof/>
          <w:szCs w:val="22"/>
        </w:rPr>
        <w:t xml:space="preserve">Discard by: </w:t>
      </w:r>
    </w:p>
    <w:p w14:paraId="57063243" w14:textId="1D6D7287" w:rsidR="00B21E79" w:rsidRDefault="00B21E79" w:rsidP="00B21E79">
      <w:pPr>
        <w:spacing w:line="240" w:lineRule="auto"/>
        <w:rPr>
          <w:noProof/>
          <w:szCs w:val="22"/>
        </w:rPr>
      </w:pPr>
    </w:p>
    <w:p w14:paraId="0ACF72D2" w14:textId="77777777" w:rsidR="008924EA" w:rsidRPr="00DF7B85" w:rsidRDefault="008924EA" w:rsidP="00B21E79">
      <w:pPr>
        <w:spacing w:line="240" w:lineRule="auto"/>
        <w:rPr>
          <w:noProof/>
          <w:szCs w:val="22"/>
        </w:rPr>
      </w:pPr>
    </w:p>
    <w:p w14:paraId="23C308F0" w14:textId="77777777" w:rsidR="00FD4022" w:rsidRPr="00DF7B85" w:rsidRDefault="00FD4022" w:rsidP="00B21E79">
      <w:pPr>
        <w:spacing w:line="240" w:lineRule="auto"/>
        <w:rPr>
          <w:noProof/>
          <w:szCs w:val="22"/>
        </w:rPr>
      </w:pPr>
    </w:p>
    <w:p w14:paraId="0C3A9570" w14:textId="62575EB5" w:rsidR="00B21E79" w:rsidRPr="00DF7B85" w:rsidRDefault="00B21E79" w:rsidP="00B21E79">
      <w:pPr>
        <w:keepNext/>
        <w:pBdr>
          <w:top w:val="single" w:sz="4" w:space="1" w:color="auto"/>
          <w:left w:val="single" w:sz="4" w:space="4" w:color="auto"/>
          <w:bottom w:val="single" w:sz="4" w:space="1" w:color="auto"/>
          <w:right w:val="single" w:sz="4" w:space="4" w:color="auto"/>
        </w:pBdr>
        <w:spacing w:line="240" w:lineRule="auto"/>
        <w:ind w:left="567" w:hanging="567"/>
        <w:outlineLvl w:val="0"/>
        <w:rPr>
          <w:noProof/>
          <w:szCs w:val="22"/>
        </w:rPr>
      </w:pPr>
      <w:r w:rsidRPr="00DF7B85">
        <w:rPr>
          <w:b/>
          <w:noProof/>
          <w:szCs w:val="22"/>
        </w:rPr>
        <w:t>9.</w:t>
      </w:r>
      <w:r w:rsidRPr="00DF7B85">
        <w:rPr>
          <w:b/>
          <w:noProof/>
          <w:szCs w:val="22"/>
        </w:rPr>
        <w:tab/>
        <w:t>SPECIAL STORAGE CONDITIONS</w:t>
      </w:r>
      <w:r w:rsidR="003E6DC7">
        <w:rPr>
          <w:b/>
          <w:noProof/>
          <w:szCs w:val="22"/>
        </w:rPr>
        <w:fldChar w:fldCharType="begin"/>
      </w:r>
      <w:r w:rsidR="003E6DC7">
        <w:rPr>
          <w:b/>
          <w:noProof/>
          <w:szCs w:val="22"/>
        </w:rPr>
        <w:instrText xml:space="preserve"> DOCVARIABLE VAULT_ND_cdac8a03-0c7d-4c50-8dc2-340def7cb43f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3E83B0A5" w14:textId="77777777" w:rsidR="00B21E79" w:rsidRPr="00DF7B85" w:rsidRDefault="00B21E79" w:rsidP="00B21E79">
      <w:pPr>
        <w:spacing w:line="240" w:lineRule="auto"/>
        <w:rPr>
          <w:noProof/>
          <w:szCs w:val="22"/>
        </w:rPr>
      </w:pPr>
    </w:p>
    <w:p w14:paraId="5D1C844E" w14:textId="77777777" w:rsidR="0074023C" w:rsidRPr="00DF7B85" w:rsidRDefault="0074023C" w:rsidP="0074023C">
      <w:pPr>
        <w:rPr>
          <w:szCs w:val="22"/>
        </w:rPr>
      </w:pPr>
      <w:r w:rsidRPr="00DF7B85">
        <w:rPr>
          <w:szCs w:val="22"/>
        </w:rPr>
        <w:t>Do not store above 30°C.</w:t>
      </w:r>
    </w:p>
    <w:p w14:paraId="2A0C806D" w14:textId="77777777" w:rsidR="0074023C" w:rsidRPr="00DF7B85" w:rsidRDefault="0074023C" w:rsidP="0074023C">
      <w:pPr>
        <w:rPr>
          <w:szCs w:val="22"/>
        </w:rPr>
      </w:pPr>
      <w:r w:rsidRPr="00DF7B85">
        <w:rPr>
          <w:bCs/>
          <w:szCs w:val="22"/>
        </w:rPr>
        <w:t xml:space="preserve">Store in the original package </w:t>
      </w:r>
      <w:proofErr w:type="gramStart"/>
      <w:r w:rsidRPr="00DF7B85">
        <w:rPr>
          <w:bCs/>
          <w:szCs w:val="22"/>
        </w:rPr>
        <w:t>in order to</w:t>
      </w:r>
      <w:proofErr w:type="gramEnd"/>
      <w:r w:rsidRPr="00DF7B85">
        <w:rPr>
          <w:bCs/>
          <w:szCs w:val="22"/>
        </w:rPr>
        <w:t xml:space="preserve"> protect </w:t>
      </w:r>
      <w:r w:rsidRPr="00DF7B85">
        <w:rPr>
          <w:szCs w:val="22"/>
        </w:rPr>
        <w:t>from moisture.</w:t>
      </w:r>
    </w:p>
    <w:p w14:paraId="3CA79224" w14:textId="77777777" w:rsidR="00B21E79" w:rsidRPr="00DF7B85" w:rsidRDefault="00B21E79" w:rsidP="00B21E79">
      <w:pPr>
        <w:spacing w:line="240" w:lineRule="auto"/>
        <w:ind w:left="567" w:hanging="567"/>
        <w:rPr>
          <w:noProof/>
          <w:szCs w:val="22"/>
        </w:rPr>
      </w:pPr>
    </w:p>
    <w:p w14:paraId="039E3FEE" w14:textId="77777777" w:rsidR="00FD4022" w:rsidRPr="00DF7B85" w:rsidRDefault="00FD4022" w:rsidP="00B21E79">
      <w:pPr>
        <w:spacing w:line="240" w:lineRule="auto"/>
        <w:ind w:left="567" w:hanging="567"/>
        <w:rPr>
          <w:noProof/>
          <w:szCs w:val="22"/>
        </w:rPr>
      </w:pPr>
    </w:p>
    <w:p w14:paraId="6907408F" w14:textId="24264F5F"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ind w:left="567" w:hanging="567"/>
        <w:outlineLvl w:val="0"/>
        <w:rPr>
          <w:b/>
          <w:noProof/>
          <w:szCs w:val="22"/>
        </w:rPr>
      </w:pPr>
      <w:r w:rsidRPr="00DF7B85">
        <w:rPr>
          <w:b/>
          <w:noProof/>
          <w:szCs w:val="22"/>
        </w:rPr>
        <w:t>10.</w:t>
      </w:r>
      <w:r w:rsidRPr="00DF7B85">
        <w:rPr>
          <w:b/>
          <w:noProof/>
          <w:szCs w:val="22"/>
        </w:rPr>
        <w:tab/>
        <w:t>SPECIAL PRECAUTIONS FOR DISPOSAL OF UNUSED MEDICINAL PRODUCTS OR WASTE MATERIALS DERIVED FROM SUCH MEDICINAL PRODUCTS, IF APPROPRIATE</w:t>
      </w:r>
      <w:r w:rsidR="003E6DC7">
        <w:rPr>
          <w:b/>
          <w:noProof/>
          <w:szCs w:val="22"/>
        </w:rPr>
        <w:fldChar w:fldCharType="begin"/>
      </w:r>
      <w:r w:rsidR="003E6DC7">
        <w:rPr>
          <w:b/>
          <w:noProof/>
          <w:szCs w:val="22"/>
        </w:rPr>
        <w:instrText xml:space="preserve"> DOCVARIABLE VAULT_ND_e272fdae-2367-4f7e-882d-018844c0d2db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5644A981" w14:textId="77777777" w:rsidR="00B21E79" w:rsidRPr="00DF7B85" w:rsidRDefault="00B21E79" w:rsidP="00B21E79">
      <w:pPr>
        <w:spacing w:line="240" w:lineRule="auto"/>
        <w:rPr>
          <w:noProof/>
          <w:szCs w:val="22"/>
        </w:rPr>
      </w:pPr>
    </w:p>
    <w:p w14:paraId="2327A7DC" w14:textId="77777777" w:rsidR="00B21E79" w:rsidRPr="00DF7B85" w:rsidRDefault="00B21E79" w:rsidP="00B21E79">
      <w:pPr>
        <w:spacing w:line="240" w:lineRule="auto"/>
        <w:rPr>
          <w:noProof/>
          <w:szCs w:val="22"/>
        </w:rPr>
      </w:pPr>
    </w:p>
    <w:p w14:paraId="435F6F46" w14:textId="045BA202"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outlineLvl w:val="0"/>
        <w:rPr>
          <w:b/>
          <w:noProof/>
          <w:szCs w:val="22"/>
        </w:rPr>
      </w:pPr>
      <w:r w:rsidRPr="00DF7B85">
        <w:rPr>
          <w:b/>
          <w:noProof/>
          <w:szCs w:val="22"/>
        </w:rPr>
        <w:t>11.</w:t>
      </w:r>
      <w:r w:rsidRPr="00DF7B85">
        <w:rPr>
          <w:b/>
          <w:noProof/>
          <w:szCs w:val="22"/>
        </w:rPr>
        <w:tab/>
        <w:t>NAME AND ADDRESS OF THE MARKETING AUTHORISATION HOLDER</w:t>
      </w:r>
      <w:r w:rsidR="003E6DC7">
        <w:rPr>
          <w:b/>
          <w:noProof/>
          <w:szCs w:val="22"/>
        </w:rPr>
        <w:fldChar w:fldCharType="begin"/>
      </w:r>
      <w:r w:rsidR="003E6DC7">
        <w:rPr>
          <w:b/>
          <w:noProof/>
          <w:szCs w:val="22"/>
        </w:rPr>
        <w:instrText xml:space="preserve"> DOCVARIABLE VAULT_ND_35efbd6b-6fc4-42e9-80d8-a0e07cb42d6d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3F3CADCA" w14:textId="77777777" w:rsidR="00B21E79" w:rsidRPr="00DF7B85" w:rsidRDefault="00B21E79" w:rsidP="00B21E79">
      <w:pPr>
        <w:spacing w:line="240" w:lineRule="auto"/>
        <w:rPr>
          <w:noProof/>
          <w:szCs w:val="22"/>
        </w:rPr>
      </w:pPr>
    </w:p>
    <w:p w14:paraId="15E404AA" w14:textId="77777777" w:rsidR="00030560" w:rsidRPr="00DF7B85" w:rsidRDefault="003F063C" w:rsidP="00030560">
      <w:pPr>
        <w:autoSpaceDE w:val="0"/>
        <w:autoSpaceDN w:val="0"/>
        <w:adjustRightInd w:val="0"/>
        <w:rPr>
          <w:szCs w:val="22"/>
        </w:rPr>
      </w:pPr>
      <w:r w:rsidRPr="00DF7B85">
        <w:rPr>
          <w:szCs w:val="22"/>
        </w:rPr>
        <w:t>G</w:t>
      </w:r>
      <w:r w:rsidR="00B337F7">
        <w:rPr>
          <w:szCs w:val="22"/>
        </w:rPr>
        <w:t>laxo</w:t>
      </w:r>
      <w:r w:rsidR="00030560" w:rsidRPr="00DF7B85">
        <w:rPr>
          <w:szCs w:val="22"/>
        </w:rPr>
        <w:t>S</w:t>
      </w:r>
      <w:r w:rsidR="00B337F7">
        <w:rPr>
          <w:szCs w:val="22"/>
        </w:rPr>
        <w:t>mith</w:t>
      </w:r>
      <w:r w:rsidR="00030560" w:rsidRPr="00DF7B85">
        <w:rPr>
          <w:szCs w:val="22"/>
        </w:rPr>
        <w:t>K</w:t>
      </w:r>
      <w:r w:rsidR="00B337F7">
        <w:rPr>
          <w:szCs w:val="22"/>
        </w:rPr>
        <w:t>line</w:t>
      </w:r>
      <w:r w:rsidRPr="00DF7B85">
        <w:rPr>
          <w:szCs w:val="22"/>
        </w:rPr>
        <w:t xml:space="preserve"> Trading Services L</w:t>
      </w:r>
      <w:r w:rsidR="00B337F7">
        <w:rPr>
          <w:szCs w:val="22"/>
        </w:rPr>
        <w:t>imi</w:t>
      </w:r>
      <w:r w:rsidRPr="00DF7B85">
        <w:rPr>
          <w:szCs w:val="22"/>
        </w:rPr>
        <w:t>t</w:t>
      </w:r>
      <w:r w:rsidR="00B337F7">
        <w:rPr>
          <w:szCs w:val="22"/>
        </w:rPr>
        <w:t>e</w:t>
      </w:r>
      <w:r w:rsidR="00030560" w:rsidRPr="00DF7B85">
        <w:rPr>
          <w:szCs w:val="22"/>
        </w:rPr>
        <w:t>d</w:t>
      </w:r>
    </w:p>
    <w:p w14:paraId="67939EE9" w14:textId="0531C692" w:rsidR="00030560" w:rsidRPr="00DF7B85" w:rsidRDefault="008F2C3A" w:rsidP="00030560">
      <w:pPr>
        <w:autoSpaceDE w:val="0"/>
        <w:autoSpaceDN w:val="0"/>
        <w:adjustRightInd w:val="0"/>
        <w:rPr>
          <w:szCs w:val="22"/>
        </w:rPr>
      </w:pPr>
      <w:r>
        <w:rPr>
          <w:szCs w:val="22"/>
        </w:rPr>
        <w:t>12 Riverwalk</w:t>
      </w:r>
    </w:p>
    <w:p w14:paraId="7CB8DDBE" w14:textId="2B13FE38" w:rsidR="008F2C3A" w:rsidRDefault="008F2C3A" w:rsidP="00030560">
      <w:pPr>
        <w:autoSpaceDE w:val="0"/>
        <w:autoSpaceDN w:val="0"/>
        <w:adjustRightInd w:val="0"/>
        <w:rPr>
          <w:szCs w:val="22"/>
        </w:rPr>
      </w:pPr>
      <w:r>
        <w:rPr>
          <w:szCs w:val="22"/>
        </w:rPr>
        <w:t>Citywest Business Campus</w:t>
      </w:r>
    </w:p>
    <w:p w14:paraId="2544307B" w14:textId="1D9C8ADB" w:rsidR="00030560" w:rsidRPr="00DF7B85" w:rsidRDefault="008F2C3A" w:rsidP="00030560">
      <w:pPr>
        <w:autoSpaceDE w:val="0"/>
        <w:autoSpaceDN w:val="0"/>
        <w:adjustRightInd w:val="0"/>
        <w:rPr>
          <w:szCs w:val="22"/>
        </w:rPr>
      </w:pPr>
      <w:r>
        <w:rPr>
          <w:szCs w:val="22"/>
        </w:rPr>
        <w:t>Dublin 24</w:t>
      </w:r>
    </w:p>
    <w:p w14:paraId="44049E5F" w14:textId="77777777" w:rsidR="00030560" w:rsidRDefault="00030560" w:rsidP="00030560">
      <w:pPr>
        <w:autoSpaceDE w:val="0"/>
        <w:autoSpaceDN w:val="0"/>
        <w:adjustRightInd w:val="0"/>
        <w:rPr>
          <w:szCs w:val="22"/>
        </w:rPr>
      </w:pPr>
      <w:r w:rsidRPr="00DF7B85">
        <w:rPr>
          <w:szCs w:val="22"/>
        </w:rPr>
        <w:t>Ireland</w:t>
      </w:r>
    </w:p>
    <w:p w14:paraId="685FBE1F" w14:textId="6F6A9CA2" w:rsidR="00C22295" w:rsidRPr="00DF7B85" w:rsidRDefault="00C22295" w:rsidP="00030560">
      <w:pPr>
        <w:autoSpaceDE w:val="0"/>
        <w:autoSpaceDN w:val="0"/>
        <w:adjustRightInd w:val="0"/>
        <w:rPr>
          <w:szCs w:val="22"/>
        </w:rPr>
      </w:pPr>
      <w:r w:rsidRPr="00C22295">
        <w:rPr>
          <w:szCs w:val="22"/>
          <w:highlight w:val="lightGray"/>
        </w:rPr>
        <w:t>GlaxoSmithKline Trading Services Limited logo</w:t>
      </w:r>
    </w:p>
    <w:p w14:paraId="003C8B7E" w14:textId="77777777" w:rsidR="00B21E79" w:rsidRPr="00DF7B85" w:rsidRDefault="00B21E79" w:rsidP="00B21E79">
      <w:pPr>
        <w:spacing w:line="240" w:lineRule="auto"/>
        <w:rPr>
          <w:noProof/>
          <w:szCs w:val="22"/>
        </w:rPr>
      </w:pPr>
    </w:p>
    <w:p w14:paraId="2DC0003F" w14:textId="77777777" w:rsidR="00B21E79" w:rsidRPr="00DF7B85" w:rsidRDefault="00B21E79" w:rsidP="00B21E79">
      <w:pPr>
        <w:spacing w:line="240" w:lineRule="auto"/>
        <w:rPr>
          <w:noProof/>
          <w:szCs w:val="22"/>
        </w:rPr>
      </w:pPr>
    </w:p>
    <w:p w14:paraId="39D62F74" w14:textId="799E16FC"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outlineLvl w:val="0"/>
        <w:rPr>
          <w:noProof/>
          <w:szCs w:val="22"/>
        </w:rPr>
      </w:pPr>
      <w:r w:rsidRPr="00DF7B85">
        <w:rPr>
          <w:b/>
          <w:noProof/>
          <w:szCs w:val="22"/>
        </w:rPr>
        <w:t>12.</w:t>
      </w:r>
      <w:r w:rsidRPr="00DF7B85">
        <w:rPr>
          <w:b/>
          <w:noProof/>
          <w:szCs w:val="22"/>
        </w:rPr>
        <w:tab/>
        <w:t>MARKETING AUTHORISATION NUMBER(S)</w:t>
      </w:r>
      <w:r w:rsidR="003E6DC7">
        <w:rPr>
          <w:b/>
          <w:noProof/>
          <w:szCs w:val="22"/>
        </w:rPr>
        <w:fldChar w:fldCharType="begin"/>
      </w:r>
      <w:r w:rsidR="003E6DC7">
        <w:rPr>
          <w:b/>
          <w:noProof/>
          <w:szCs w:val="22"/>
        </w:rPr>
        <w:instrText xml:space="preserve"> DOCVARIABLE VAULT_ND_d176a51b-5c1c-4b91-a07e-0b9cb90c8cf0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68E750B3" w14:textId="77777777" w:rsidR="00B21E79" w:rsidRPr="00DF7B85" w:rsidRDefault="00B21E79" w:rsidP="00B21E79">
      <w:pPr>
        <w:spacing w:line="240" w:lineRule="auto"/>
        <w:rPr>
          <w:noProof/>
          <w:szCs w:val="22"/>
        </w:rPr>
      </w:pPr>
    </w:p>
    <w:p w14:paraId="0D0FE1E2" w14:textId="77777777" w:rsidR="00296A67" w:rsidRPr="00DF7B85" w:rsidRDefault="00296A67" w:rsidP="00296A67">
      <w:pPr>
        <w:keepNext/>
        <w:suppressLineNumbers/>
        <w:rPr>
          <w:szCs w:val="22"/>
        </w:rPr>
      </w:pPr>
      <w:r w:rsidRPr="00296A67">
        <w:rPr>
          <w:szCs w:val="22"/>
        </w:rPr>
        <w:t>EU/1/17/1236</w:t>
      </w:r>
      <w:r w:rsidR="003D5A10">
        <w:rPr>
          <w:szCs w:val="22"/>
        </w:rPr>
        <w:t>/</w:t>
      </w:r>
      <w:r w:rsidR="00B337F7">
        <w:rPr>
          <w:szCs w:val="22"/>
        </w:rPr>
        <w:t>0</w:t>
      </w:r>
      <w:r w:rsidR="003D5A10">
        <w:rPr>
          <w:szCs w:val="22"/>
        </w:rPr>
        <w:t>01</w:t>
      </w:r>
    </w:p>
    <w:p w14:paraId="3559626F" w14:textId="77777777" w:rsidR="003D5A10" w:rsidRDefault="003D5A10" w:rsidP="003D5A10">
      <w:pPr>
        <w:keepNext/>
        <w:suppressLineNumbers/>
        <w:rPr>
          <w:noProof/>
          <w:szCs w:val="22"/>
          <w:highlight w:val="lightGray"/>
        </w:rPr>
      </w:pPr>
      <w:r>
        <w:rPr>
          <w:noProof/>
          <w:szCs w:val="22"/>
          <w:highlight w:val="lightGray"/>
        </w:rPr>
        <w:t>EU/1/17/1236/</w:t>
      </w:r>
      <w:r w:rsidR="00B337F7">
        <w:rPr>
          <w:noProof/>
          <w:szCs w:val="22"/>
          <w:highlight w:val="lightGray"/>
        </w:rPr>
        <w:t>0</w:t>
      </w:r>
      <w:r>
        <w:rPr>
          <w:noProof/>
          <w:szCs w:val="22"/>
          <w:highlight w:val="lightGray"/>
        </w:rPr>
        <w:t>02</w:t>
      </w:r>
    </w:p>
    <w:p w14:paraId="5346201A" w14:textId="77777777" w:rsidR="00B21E79" w:rsidRPr="00DF7B85" w:rsidRDefault="00B21E79" w:rsidP="00B21E79">
      <w:pPr>
        <w:spacing w:line="240" w:lineRule="auto"/>
        <w:rPr>
          <w:noProof/>
          <w:szCs w:val="22"/>
        </w:rPr>
      </w:pPr>
    </w:p>
    <w:p w14:paraId="444A6A39" w14:textId="77777777" w:rsidR="00B21E79" w:rsidRPr="00DF7B85" w:rsidRDefault="00B21E79" w:rsidP="00B21E79">
      <w:pPr>
        <w:spacing w:line="240" w:lineRule="auto"/>
        <w:rPr>
          <w:noProof/>
          <w:szCs w:val="22"/>
        </w:rPr>
      </w:pPr>
    </w:p>
    <w:p w14:paraId="75D9F24F" w14:textId="793025A4"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outlineLvl w:val="0"/>
        <w:rPr>
          <w:noProof/>
          <w:szCs w:val="22"/>
        </w:rPr>
      </w:pPr>
      <w:r w:rsidRPr="00DF7B85">
        <w:rPr>
          <w:b/>
          <w:noProof/>
          <w:szCs w:val="22"/>
        </w:rPr>
        <w:t>13.</w:t>
      </w:r>
      <w:r w:rsidRPr="00DF7B85">
        <w:rPr>
          <w:b/>
          <w:noProof/>
          <w:szCs w:val="22"/>
        </w:rPr>
        <w:tab/>
        <w:t>BATCH NUMBER</w:t>
      </w:r>
      <w:r w:rsidR="003E6DC7">
        <w:rPr>
          <w:b/>
          <w:noProof/>
          <w:szCs w:val="22"/>
        </w:rPr>
        <w:fldChar w:fldCharType="begin"/>
      </w:r>
      <w:r w:rsidR="003E6DC7">
        <w:rPr>
          <w:b/>
          <w:noProof/>
          <w:szCs w:val="22"/>
        </w:rPr>
        <w:instrText xml:space="preserve"> DOCVARIABLE VAULT_ND_257a73ba-fdce-468d-a14c-628d9ea2657f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4531A63A" w14:textId="77777777" w:rsidR="00B21E79" w:rsidRPr="00DF7B85" w:rsidRDefault="00B21E79" w:rsidP="00B21E79">
      <w:pPr>
        <w:spacing w:line="240" w:lineRule="auto"/>
        <w:rPr>
          <w:i/>
          <w:noProof/>
          <w:szCs w:val="22"/>
        </w:rPr>
      </w:pPr>
    </w:p>
    <w:p w14:paraId="1CC2DDB5" w14:textId="77777777" w:rsidR="0074023C" w:rsidRPr="00DF7B85" w:rsidRDefault="0074023C" w:rsidP="0074023C">
      <w:pPr>
        <w:tabs>
          <w:tab w:val="clear" w:pos="567"/>
        </w:tabs>
        <w:spacing w:line="240" w:lineRule="auto"/>
        <w:rPr>
          <w:noProof/>
          <w:szCs w:val="22"/>
        </w:rPr>
      </w:pPr>
      <w:r w:rsidRPr="00DF7B85">
        <w:rPr>
          <w:noProof/>
          <w:szCs w:val="22"/>
        </w:rPr>
        <w:t>Lot</w:t>
      </w:r>
    </w:p>
    <w:p w14:paraId="7AC02C09" w14:textId="77777777" w:rsidR="00B21E79" w:rsidRPr="00DF7B85" w:rsidRDefault="00B21E79" w:rsidP="00B21E79">
      <w:pPr>
        <w:spacing w:line="240" w:lineRule="auto"/>
        <w:rPr>
          <w:noProof/>
          <w:szCs w:val="22"/>
        </w:rPr>
      </w:pPr>
    </w:p>
    <w:p w14:paraId="396659D2" w14:textId="77777777" w:rsidR="00FD4022" w:rsidRPr="00DF7B85" w:rsidRDefault="00FD4022" w:rsidP="00B21E79">
      <w:pPr>
        <w:spacing w:line="240" w:lineRule="auto"/>
        <w:rPr>
          <w:noProof/>
          <w:szCs w:val="22"/>
        </w:rPr>
      </w:pPr>
    </w:p>
    <w:p w14:paraId="26908D34" w14:textId="59CD7D70"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outlineLvl w:val="0"/>
        <w:rPr>
          <w:noProof/>
          <w:szCs w:val="22"/>
        </w:rPr>
      </w:pPr>
      <w:r w:rsidRPr="00DF7B85">
        <w:rPr>
          <w:b/>
          <w:noProof/>
          <w:szCs w:val="22"/>
        </w:rPr>
        <w:t>14.</w:t>
      </w:r>
      <w:r w:rsidRPr="00DF7B85">
        <w:rPr>
          <w:b/>
          <w:noProof/>
          <w:szCs w:val="22"/>
        </w:rPr>
        <w:tab/>
        <w:t>GENERAL CLASSIFICATION FOR SUPPLY</w:t>
      </w:r>
      <w:r w:rsidR="003E6DC7">
        <w:rPr>
          <w:b/>
          <w:noProof/>
          <w:szCs w:val="22"/>
        </w:rPr>
        <w:fldChar w:fldCharType="begin"/>
      </w:r>
      <w:r w:rsidR="003E6DC7">
        <w:rPr>
          <w:b/>
          <w:noProof/>
          <w:szCs w:val="22"/>
        </w:rPr>
        <w:instrText xml:space="preserve"> DOCVARIABLE VAULT_ND_e3d56a4b-1e73-4a48-8b41-adc2585a8fc4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1285DB69" w14:textId="77777777" w:rsidR="00B21E79" w:rsidRPr="00DF7B85" w:rsidRDefault="00B21E79" w:rsidP="00B21E79">
      <w:pPr>
        <w:spacing w:line="240" w:lineRule="auto"/>
        <w:rPr>
          <w:i/>
          <w:noProof/>
          <w:szCs w:val="22"/>
        </w:rPr>
      </w:pPr>
    </w:p>
    <w:p w14:paraId="70A0E116" w14:textId="77777777" w:rsidR="00FD4022" w:rsidRPr="00DF7B85" w:rsidRDefault="00FD4022" w:rsidP="00B21E79">
      <w:pPr>
        <w:spacing w:line="240" w:lineRule="auto"/>
        <w:rPr>
          <w:noProof/>
          <w:szCs w:val="22"/>
        </w:rPr>
      </w:pPr>
    </w:p>
    <w:p w14:paraId="66E7F1F7" w14:textId="4867CBB0" w:rsidR="00B21E79" w:rsidRPr="00DF7B85" w:rsidRDefault="00B21E79" w:rsidP="00B21E79">
      <w:pPr>
        <w:pBdr>
          <w:top w:val="single" w:sz="4" w:space="2" w:color="auto"/>
          <w:left w:val="single" w:sz="4" w:space="4" w:color="auto"/>
          <w:bottom w:val="single" w:sz="4" w:space="1" w:color="auto"/>
          <w:right w:val="single" w:sz="4" w:space="4" w:color="auto"/>
        </w:pBdr>
        <w:spacing w:line="240" w:lineRule="auto"/>
        <w:outlineLvl w:val="0"/>
        <w:rPr>
          <w:noProof/>
          <w:szCs w:val="22"/>
        </w:rPr>
      </w:pPr>
      <w:r w:rsidRPr="00DF7B85">
        <w:rPr>
          <w:b/>
          <w:noProof/>
          <w:szCs w:val="22"/>
        </w:rPr>
        <w:t>15.</w:t>
      </w:r>
      <w:r w:rsidRPr="00DF7B85">
        <w:rPr>
          <w:b/>
          <w:noProof/>
          <w:szCs w:val="22"/>
        </w:rPr>
        <w:tab/>
        <w:t>INSTRUCTIONS ON USE</w:t>
      </w:r>
      <w:r w:rsidR="003E6DC7">
        <w:rPr>
          <w:b/>
          <w:noProof/>
          <w:szCs w:val="22"/>
        </w:rPr>
        <w:fldChar w:fldCharType="begin"/>
      </w:r>
      <w:r w:rsidR="003E6DC7">
        <w:rPr>
          <w:b/>
          <w:noProof/>
          <w:szCs w:val="22"/>
        </w:rPr>
        <w:instrText xml:space="preserve"> DOCVARIABLE VAULT_ND_7c409d50-2076-4a3e-b07b-97be9108267b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6B3A7D00" w14:textId="77777777" w:rsidR="00B21E79" w:rsidRPr="00DF7B85" w:rsidRDefault="00B21E79" w:rsidP="00B21E79">
      <w:pPr>
        <w:spacing w:line="240" w:lineRule="auto"/>
        <w:rPr>
          <w:noProof/>
          <w:szCs w:val="22"/>
        </w:rPr>
      </w:pPr>
    </w:p>
    <w:p w14:paraId="3DDA54E6" w14:textId="77777777" w:rsidR="00B21E79" w:rsidRPr="00DF7B85" w:rsidRDefault="00B21E79" w:rsidP="00B21E79">
      <w:pPr>
        <w:spacing w:line="240" w:lineRule="auto"/>
        <w:rPr>
          <w:noProof/>
          <w:szCs w:val="22"/>
        </w:rPr>
      </w:pPr>
    </w:p>
    <w:p w14:paraId="7BF7C49B" w14:textId="77777777" w:rsidR="00B21E79" w:rsidRPr="00DF7B85" w:rsidRDefault="00B21E79" w:rsidP="00B21E79">
      <w:pPr>
        <w:pBdr>
          <w:top w:val="single" w:sz="4" w:space="1" w:color="auto"/>
          <w:left w:val="single" w:sz="4" w:space="4" w:color="auto"/>
          <w:bottom w:val="single" w:sz="4" w:space="0" w:color="auto"/>
          <w:right w:val="single" w:sz="4" w:space="4" w:color="auto"/>
        </w:pBdr>
        <w:spacing w:line="240" w:lineRule="auto"/>
        <w:rPr>
          <w:noProof/>
          <w:szCs w:val="22"/>
        </w:rPr>
      </w:pPr>
      <w:r w:rsidRPr="00DF7B85">
        <w:rPr>
          <w:b/>
          <w:noProof/>
          <w:szCs w:val="22"/>
        </w:rPr>
        <w:t>16.</w:t>
      </w:r>
      <w:r w:rsidRPr="00DF7B85">
        <w:rPr>
          <w:b/>
          <w:noProof/>
          <w:szCs w:val="22"/>
        </w:rPr>
        <w:tab/>
        <w:t>INFORMATION IN BRAILLE</w:t>
      </w:r>
    </w:p>
    <w:p w14:paraId="6B3E7254" w14:textId="77777777" w:rsidR="00B21E79" w:rsidRPr="00DF7B85" w:rsidRDefault="00B21E79" w:rsidP="00B21E79">
      <w:pPr>
        <w:spacing w:line="240" w:lineRule="auto"/>
        <w:rPr>
          <w:noProof/>
          <w:szCs w:val="22"/>
        </w:rPr>
      </w:pPr>
    </w:p>
    <w:p w14:paraId="55B502D1" w14:textId="77777777" w:rsidR="00FD4022" w:rsidRPr="00DF7B85" w:rsidRDefault="00D120A0" w:rsidP="00FD4022">
      <w:pPr>
        <w:tabs>
          <w:tab w:val="clear" w:pos="567"/>
        </w:tabs>
        <w:spacing w:line="240" w:lineRule="auto"/>
        <w:rPr>
          <w:noProof/>
          <w:szCs w:val="22"/>
        </w:rPr>
      </w:pPr>
      <w:r w:rsidRPr="00DF7B85">
        <w:rPr>
          <w:noProof/>
          <w:szCs w:val="22"/>
        </w:rPr>
        <w:t>t</w:t>
      </w:r>
      <w:r w:rsidR="00BE6E36" w:rsidRPr="00DF7B85">
        <w:rPr>
          <w:noProof/>
          <w:szCs w:val="22"/>
        </w:rPr>
        <w:t>relegy</w:t>
      </w:r>
      <w:r w:rsidR="00FD4022" w:rsidRPr="00DF7B85">
        <w:rPr>
          <w:noProof/>
          <w:szCs w:val="22"/>
        </w:rPr>
        <w:t xml:space="preserve"> ellipta </w:t>
      </w:r>
    </w:p>
    <w:p w14:paraId="1C39E0F9" w14:textId="77777777" w:rsidR="00FD4022" w:rsidRPr="00DF7B85" w:rsidRDefault="00FD4022" w:rsidP="00FD4022">
      <w:pPr>
        <w:tabs>
          <w:tab w:val="clear" w:pos="567"/>
        </w:tabs>
        <w:spacing w:line="240" w:lineRule="auto"/>
        <w:rPr>
          <w:noProof/>
          <w:szCs w:val="22"/>
          <w:shd w:val="clear" w:color="auto" w:fill="CCCCCC"/>
        </w:rPr>
      </w:pPr>
    </w:p>
    <w:p w14:paraId="73786A26" w14:textId="77777777" w:rsidR="003A50D5" w:rsidRPr="00DF7B85" w:rsidRDefault="003A50D5" w:rsidP="00FD4022">
      <w:pPr>
        <w:tabs>
          <w:tab w:val="clear" w:pos="567"/>
        </w:tabs>
        <w:spacing w:line="240" w:lineRule="auto"/>
        <w:rPr>
          <w:noProof/>
          <w:szCs w:val="22"/>
          <w:shd w:val="clear" w:color="auto" w:fill="CCCCCC"/>
        </w:rPr>
      </w:pPr>
    </w:p>
    <w:p w14:paraId="6D8D2EC2" w14:textId="77777777" w:rsidR="003A50D5" w:rsidRPr="00DF7B85" w:rsidRDefault="005D42C1" w:rsidP="003A50D5">
      <w:pPr>
        <w:pBdr>
          <w:top w:val="single" w:sz="4" w:space="1" w:color="auto"/>
          <w:left w:val="single" w:sz="4" w:space="4" w:color="auto"/>
          <w:bottom w:val="single" w:sz="4" w:space="0" w:color="auto"/>
          <w:right w:val="single" w:sz="4" w:space="4" w:color="auto"/>
        </w:pBdr>
        <w:tabs>
          <w:tab w:val="clear" w:pos="567"/>
        </w:tabs>
        <w:spacing w:line="240" w:lineRule="auto"/>
        <w:rPr>
          <w:i/>
          <w:noProof/>
          <w:szCs w:val="22"/>
        </w:rPr>
      </w:pPr>
      <w:r w:rsidRPr="00DF7B85">
        <w:rPr>
          <w:b/>
          <w:noProof/>
          <w:szCs w:val="22"/>
        </w:rPr>
        <w:t>17.</w:t>
      </w:r>
      <w:r w:rsidRPr="00DF7B85">
        <w:rPr>
          <w:b/>
          <w:noProof/>
          <w:szCs w:val="22"/>
        </w:rPr>
        <w:tab/>
        <w:t>UNIQUE IDENTIFIER – 2D BARCODE</w:t>
      </w:r>
    </w:p>
    <w:p w14:paraId="4957C80B" w14:textId="77777777" w:rsidR="00F556C4" w:rsidRPr="00DF7B85" w:rsidRDefault="00F556C4" w:rsidP="003A50D5">
      <w:pPr>
        <w:tabs>
          <w:tab w:val="clear" w:pos="567"/>
        </w:tabs>
        <w:spacing w:line="240" w:lineRule="auto"/>
        <w:rPr>
          <w:noProof/>
          <w:szCs w:val="22"/>
          <w:shd w:val="clear" w:color="auto" w:fill="CCCCCC"/>
        </w:rPr>
      </w:pPr>
    </w:p>
    <w:p w14:paraId="47A22B35" w14:textId="6F3F17EA" w:rsidR="003A50D5" w:rsidRPr="00DF7B85" w:rsidRDefault="0097634A" w:rsidP="003A50D5">
      <w:pPr>
        <w:tabs>
          <w:tab w:val="clear" w:pos="567"/>
        </w:tabs>
        <w:spacing w:line="240" w:lineRule="auto"/>
        <w:rPr>
          <w:noProof/>
          <w:szCs w:val="22"/>
        </w:rPr>
      </w:pPr>
      <w:r w:rsidRPr="00DF7B85">
        <w:rPr>
          <w:noProof/>
          <w:szCs w:val="22"/>
          <w:shd w:val="clear" w:color="auto" w:fill="CCCCCC"/>
        </w:rPr>
        <w:t>2D barcode carrying the unique identifier included.</w:t>
      </w:r>
    </w:p>
    <w:p w14:paraId="33606898" w14:textId="77777777" w:rsidR="00F556C4" w:rsidRPr="00DF7B85" w:rsidRDefault="00F556C4" w:rsidP="003A50D5">
      <w:pPr>
        <w:tabs>
          <w:tab w:val="clear" w:pos="567"/>
        </w:tabs>
        <w:spacing w:line="240" w:lineRule="auto"/>
        <w:rPr>
          <w:b/>
          <w:noProof/>
          <w:szCs w:val="22"/>
          <w:u w:val="single"/>
        </w:rPr>
      </w:pPr>
    </w:p>
    <w:p w14:paraId="14996EFB" w14:textId="77777777" w:rsidR="003A50D5" w:rsidRPr="00DF7B85" w:rsidRDefault="003A50D5" w:rsidP="003A50D5">
      <w:pPr>
        <w:tabs>
          <w:tab w:val="clear" w:pos="567"/>
        </w:tabs>
        <w:spacing w:line="240" w:lineRule="auto"/>
        <w:rPr>
          <w:noProof/>
          <w:szCs w:val="22"/>
        </w:rPr>
      </w:pPr>
    </w:p>
    <w:p w14:paraId="5D434BE7" w14:textId="77777777" w:rsidR="003A50D5" w:rsidRPr="00DF7B85" w:rsidRDefault="005D42C1" w:rsidP="00EE199C">
      <w:pPr>
        <w:keepNext/>
        <w:keepLines/>
        <w:pBdr>
          <w:top w:val="single" w:sz="4" w:space="1" w:color="auto"/>
          <w:left w:val="single" w:sz="4" w:space="4" w:color="auto"/>
          <w:bottom w:val="single" w:sz="4" w:space="0" w:color="auto"/>
          <w:right w:val="single" w:sz="4" w:space="4" w:color="auto"/>
        </w:pBdr>
        <w:tabs>
          <w:tab w:val="clear" w:pos="567"/>
        </w:tabs>
        <w:spacing w:line="240" w:lineRule="auto"/>
        <w:rPr>
          <w:i/>
          <w:noProof/>
          <w:szCs w:val="22"/>
        </w:rPr>
      </w:pPr>
      <w:r w:rsidRPr="00DF7B85">
        <w:rPr>
          <w:b/>
          <w:noProof/>
          <w:szCs w:val="22"/>
        </w:rPr>
        <w:lastRenderedPageBreak/>
        <w:t>18.</w:t>
      </w:r>
      <w:r w:rsidRPr="00DF7B85">
        <w:rPr>
          <w:b/>
          <w:noProof/>
          <w:szCs w:val="22"/>
        </w:rPr>
        <w:tab/>
        <w:t>UNIQUE IDENTIFIER - HUMAN READABLE DATA</w:t>
      </w:r>
    </w:p>
    <w:p w14:paraId="6729C0E9" w14:textId="77777777" w:rsidR="008D0A41" w:rsidRPr="00DF7B85" w:rsidRDefault="008D0A41" w:rsidP="00EE199C">
      <w:pPr>
        <w:keepNext/>
        <w:keepLines/>
        <w:tabs>
          <w:tab w:val="clear" w:pos="567"/>
        </w:tabs>
        <w:spacing w:line="240" w:lineRule="auto"/>
        <w:rPr>
          <w:noProof/>
          <w:szCs w:val="22"/>
        </w:rPr>
      </w:pPr>
    </w:p>
    <w:p w14:paraId="47DA932B" w14:textId="10F91F4C" w:rsidR="0097634A" w:rsidRPr="00DF7B85" w:rsidRDefault="0097634A" w:rsidP="00EE199C">
      <w:pPr>
        <w:keepNext/>
        <w:keepLines/>
        <w:rPr>
          <w:noProof/>
          <w:szCs w:val="22"/>
        </w:rPr>
      </w:pPr>
      <w:r w:rsidRPr="00DF7B85">
        <w:rPr>
          <w:noProof/>
          <w:szCs w:val="22"/>
        </w:rPr>
        <w:t>PC</w:t>
      </w:r>
    </w:p>
    <w:p w14:paraId="274CC15F" w14:textId="40326A45" w:rsidR="0097634A" w:rsidRPr="00DF7B85" w:rsidRDefault="0097634A" w:rsidP="00EE199C">
      <w:pPr>
        <w:keepNext/>
        <w:keepLines/>
        <w:rPr>
          <w:noProof/>
          <w:szCs w:val="22"/>
        </w:rPr>
      </w:pPr>
      <w:r w:rsidRPr="00DF7B85">
        <w:rPr>
          <w:noProof/>
          <w:szCs w:val="22"/>
        </w:rPr>
        <w:t>SN</w:t>
      </w:r>
    </w:p>
    <w:p w14:paraId="2E97F26B" w14:textId="6923B3BA" w:rsidR="000D6660" w:rsidRDefault="00884F34" w:rsidP="00EE199C">
      <w:pPr>
        <w:keepNext/>
        <w:keepLines/>
        <w:rPr>
          <w:noProof/>
          <w:szCs w:val="22"/>
        </w:rPr>
        <w:sectPr w:rsidR="000D6660" w:rsidSect="00712DB3">
          <w:footerReference w:type="default" r:id="rId14"/>
          <w:footerReference w:type="first" r:id="rId15"/>
          <w:endnotePr>
            <w:numFmt w:val="decimal"/>
          </w:endnotePr>
          <w:pgSz w:w="11907" w:h="16840" w:code="9"/>
          <w:pgMar w:top="1134" w:right="1134" w:bottom="1134" w:left="1134" w:header="737" w:footer="737" w:gutter="0"/>
          <w:cols w:space="720"/>
          <w:titlePg/>
          <w:docGrid w:linePitch="299"/>
        </w:sectPr>
      </w:pPr>
      <w:r w:rsidRPr="006C225A">
        <w:rPr>
          <w:noProof/>
          <w:szCs w:val="22"/>
        </w:rPr>
        <w:t>NN</w:t>
      </w:r>
    </w:p>
    <w:p w14:paraId="26BBACAE" w14:textId="77777777" w:rsidR="00190BA7" w:rsidRPr="00DF7B85" w:rsidRDefault="00190BA7" w:rsidP="00190BA7">
      <w:pPr>
        <w:pBdr>
          <w:top w:val="single" w:sz="4" w:space="1" w:color="auto"/>
          <w:left w:val="single" w:sz="4" w:space="4" w:color="auto"/>
          <w:bottom w:val="single" w:sz="4" w:space="1" w:color="auto"/>
          <w:right w:val="single" w:sz="4" w:space="4" w:color="auto"/>
        </w:pBdr>
        <w:spacing w:line="240" w:lineRule="auto"/>
        <w:rPr>
          <w:b/>
          <w:noProof/>
          <w:szCs w:val="22"/>
        </w:rPr>
      </w:pPr>
      <w:r w:rsidRPr="00DF7B85">
        <w:rPr>
          <w:b/>
          <w:noProof/>
          <w:szCs w:val="22"/>
        </w:rPr>
        <w:lastRenderedPageBreak/>
        <w:t>PARTICULARS TO APPEAR ON THE OUTER PACKAGING</w:t>
      </w:r>
    </w:p>
    <w:p w14:paraId="08DC45E8" w14:textId="77777777" w:rsidR="00190BA7" w:rsidRPr="00DF7B85" w:rsidRDefault="00190BA7" w:rsidP="00190BA7">
      <w:pPr>
        <w:pBdr>
          <w:top w:val="single" w:sz="4" w:space="1" w:color="auto"/>
          <w:left w:val="single" w:sz="4" w:space="4" w:color="auto"/>
          <w:bottom w:val="single" w:sz="4" w:space="1" w:color="auto"/>
          <w:right w:val="single" w:sz="4" w:space="4" w:color="auto"/>
        </w:pBdr>
        <w:spacing w:line="240" w:lineRule="auto"/>
        <w:ind w:left="567" w:hanging="567"/>
        <w:rPr>
          <w:bCs/>
          <w:noProof/>
          <w:szCs w:val="22"/>
        </w:rPr>
      </w:pPr>
    </w:p>
    <w:p w14:paraId="60643B4F" w14:textId="08E2B5A2" w:rsidR="00190BA7" w:rsidRPr="00DF7B85" w:rsidRDefault="006B1892" w:rsidP="00190BA7">
      <w:pPr>
        <w:pBdr>
          <w:top w:val="single" w:sz="4" w:space="1" w:color="auto"/>
          <w:left w:val="single" w:sz="4" w:space="4" w:color="auto"/>
          <w:bottom w:val="single" w:sz="4" w:space="1" w:color="auto"/>
          <w:right w:val="single" w:sz="4" w:space="4" w:color="auto"/>
        </w:pBdr>
        <w:rPr>
          <w:b/>
          <w:szCs w:val="22"/>
        </w:rPr>
      </w:pPr>
      <w:r>
        <w:rPr>
          <w:b/>
          <w:szCs w:val="22"/>
        </w:rPr>
        <w:t>OUTER CARTON FOR MULTIPACK</w:t>
      </w:r>
      <w:r w:rsidR="00190BA7" w:rsidRPr="00DF7B85">
        <w:rPr>
          <w:b/>
          <w:szCs w:val="22"/>
        </w:rPr>
        <w:t xml:space="preserve"> (</w:t>
      </w:r>
      <w:r w:rsidR="003B37B7" w:rsidRPr="002F5C57">
        <w:rPr>
          <w:b/>
          <w:noProof/>
          <w:szCs w:val="22"/>
        </w:rPr>
        <w:t>WITH BLUE BOX</w:t>
      </w:r>
      <w:r w:rsidR="00190BA7" w:rsidRPr="00DF7B85">
        <w:rPr>
          <w:b/>
          <w:szCs w:val="22"/>
        </w:rPr>
        <w:t>)</w:t>
      </w:r>
    </w:p>
    <w:p w14:paraId="16E1018C" w14:textId="77777777" w:rsidR="00190BA7" w:rsidRDefault="00190BA7" w:rsidP="00190BA7">
      <w:pPr>
        <w:spacing w:line="240" w:lineRule="auto"/>
        <w:rPr>
          <w:szCs w:val="22"/>
        </w:rPr>
      </w:pPr>
    </w:p>
    <w:p w14:paraId="5105123A" w14:textId="77777777" w:rsidR="00190BA7" w:rsidRPr="00DF7B85" w:rsidRDefault="00190BA7" w:rsidP="00190BA7">
      <w:pPr>
        <w:spacing w:line="240" w:lineRule="auto"/>
        <w:rPr>
          <w:szCs w:val="22"/>
        </w:rPr>
      </w:pPr>
    </w:p>
    <w:p w14:paraId="4A992804" w14:textId="2DA187F2" w:rsidR="00190BA7" w:rsidRPr="00DF7B85" w:rsidRDefault="00190BA7" w:rsidP="00190BA7">
      <w:pPr>
        <w:pBdr>
          <w:top w:val="single" w:sz="4" w:space="1" w:color="auto"/>
          <w:left w:val="single" w:sz="4" w:space="4" w:color="auto"/>
          <w:bottom w:val="single" w:sz="4" w:space="1" w:color="auto"/>
          <w:right w:val="single" w:sz="4" w:space="4" w:color="auto"/>
        </w:pBdr>
        <w:spacing w:line="240" w:lineRule="auto"/>
        <w:ind w:left="567" w:hanging="567"/>
        <w:outlineLvl w:val="0"/>
        <w:rPr>
          <w:szCs w:val="22"/>
        </w:rPr>
      </w:pPr>
      <w:r w:rsidRPr="00DF7B85">
        <w:rPr>
          <w:b/>
          <w:szCs w:val="22"/>
        </w:rPr>
        <w:t>1.</w:t>
      </w:r>
      <w:r w:rsidRPr="00DF7B85">
        <w:rPr>
          <w:b/>
          <w:szCs w:val="22"/>
        </w:rPr>
        <w:tab/>
        <w:t>NAME OF THE MEDICINAL PRODUCT</w:t>
      </w:r>
      <w:r w:rsidR="003E6DC7">
        <w:rPr>
          <w:b/>
          <w:szCs w:val="22"/>
        </w:rPr>
        <w:fldChar w:fldCharType="begin"/>
      </w:r>
      <w:r w:rsidR="003E6DC7">
        <w:rPr>
          <w:b/>
          <w:szCs w:val="22"/>
        </w:rPr>
        <w:instrText xml:space="preserve"> DOCVARIABLE VAULT_ND_5cd2efe4-f857-40ff-a77b-0162e53596e1 \* MERGEFORMAT </w:instrText>
      </w:r>
      <w:r w:rsidR="003E6DC7">
        <w:rPr>
          <w:b/>
          <w:szCs w:val="22"/>
        </w:rPr>
        <w:fldChar w:fldCharType="separate"/>
      </w:r>
      <w:r w:rsidR="003E6DC7">
        <w:rPr>
          <w:b/>
          <w:szCs w:val="22"/>
        </w:rPr>
        <w:t xml:space="preserve"> </w:t>
      </w:r>
      <w:r w:rsidR="003E6DC7">
        <w:rPr>
          <w:b/>
          <w:szCs w:val="22"/>
        </w:rPr>
        <w:fldChar w:fldCharType="end"/>
      </w:r>
    </w:p>
    <w:p w14:paraId="70A0FF56" w14:textId="77777777" w:rsidR="00190BA7" w:rsidRPr="00DF7B85" w:rsidRDefault="00190BA7" w:rsidP="00190BA7">
      <w:pPr>
        <w:spacing w:line="240" w:lineRule="auto"/>
        <w:rPr>
          <w:noProof/>
          <w:szCs w:val="22"/>
        </w:rPr>
      </w:pPr>
    </w:p>
    <w:p w14:paraId="548F8FDB" w14:textId="78BE273E" w:rsidR="00190BA7" w:rsidRPr="00DF7B85" w:rsidRDefault="00190BA7" w:rsidP="004A2D2B">
      <w:pPr>
        <w:tabs>
          <w:tab w:val="clear" w:pos="567"/>
          <w:tab w:val="left" w:pos="720"/>
        </w:tabs>
        <w:spacing w:line="240" w:lineRule="auto"/>
        <w:rPr>
          <w:snapToGrid w:val="0"/>
          <w:szCs w:val="22"/>
        </w:rPr>
      </w:pPr>
      <w:r w:rsidRPr="00DF7B85">
        <w:rPr>
          <w:noProof/>
          <w:szCs w:val="22"/>
        </w:rPr>
        <w:t>Trelegy Ellipta 92 micrograms/55 micrograms/22 micrograms inhalation powder, pre-dispensed</w:t>
      </w:r>
    </w:p>
    <w:p w14:paraId="228EA717" w14:textId="77777777" w:rsidR="00190BA7" w:rsidRPr="00240205" w:rsidRDefault="00190BA7" w:rsidP="00190BA7">
      <w:pPr>
        <w:tabs>
          <w:tab w:val="clear" w:pos="567"/>
        </w:tabs>
        <w:autoSpaceDE w:val="0"/>
        <w:autoSpaceDN w:val="0"/>
        <w:adjustRightInd w:val="0"/>
        <w:spacing w:line="240" w:lineRule="auto"/>
        <w:rPr>
          <w:rFonts w:eastAsia="Calibri"/>
          <w:szCs w:val="22"/>
          <w:lang w:eastAsia="en-GB"/>
        </w:rPr>
      </w:pPr>
      <w:r w:rsidRPr="00DF7B85">
        <w:rPr>
          <w:snapToGrid w:val="0"/>
          <w:szCs w:val="22"/>
        </w:rPr>
        <w:t>fluticasone furoate</w:t>
      </w:r>
      <w:r w:rsidRPr="00DF7B85">
        <w:rPr>
          <w:szCs w:val="22"/>
        </w:rPr>
        <w:t>/</w:t>
      </w:r>
      <w:r w:rsidRPr="00DF7B85">
        <w:rPr>
          <w:snapToGrid w:val="0"/>
          <w:szCs w:val="22"/>
        </w:rPr>
        <w:t>umeclidinium</w:t>
      </w:r>
      <w:r w:rsidRPr="00DF7B85">
        <w:rPr>
          <w:rFonts w:eastAsia="Calibri"/>
          <w:color w:val="000080"/>
          <w:szCs w:val="22"/>
          <w:lang w:eastAsia="en-GB"/>
        </w:rPr>
        <w:t>/</w:t>
      </w:r>
      <w:r w:rsidRPr="00DF7B85">
        <w:rPr>
          <w:snapToGrid w:val="0"/>
          <w:szCs w:val="22"/>
        </w:rPr>
        <w:t>vilanterol</w:t>
      </w:r>
    </w:p>
    <w:p w14:paraId="55ACF1B9" w14:textId="77777777" w:rsidR="00190BA7" w:rsidRPr="00DF7B85" w:rsidRDefault="00190BA7" w:rsidP="00190BA7">
      <w:pPr>
        <w:spacing w:line="240" w:lineRule="auto"/>
        <w:rPr>
          <w:noProof/>
          <w:szCs w:val="22"/>
        </w:rPr>
      </w:pPr>
    </w:p>
    <w:p w14:paraId="66C23446" w14:textId="77777777" w:rsidR="00190BA7" w:rsidRPr="00DF7B85" w:rsidRDefault="00190BA7" w:rsidP="00190BA7">
      <w:pPr>
        <w:spacing w:line="240" w:lineRule="auto"/>
        <w:rPr>
          <w:noProof/>
          <w:szCs w:val="22"/>
        </w:rPr>
      </w:pPr>
    </w:p>
    <w:p w14:paraId="435C5B1D" w14:textId="3C2A570E" w:rsidR="00190BA7" w:rsidRPr="00DF7B85" w:rsidRDefault="00190BA7" w:rsidP="00190BA7">
      <w:pPr>
        <w:pBdr>
          <w:top w:val="single" w:sz="4" w:space="1" w:color="auto"/>
          <w:left w:val="single" w:sz="4" w:space="4" w:color="auto"/>
          <w:bottom w:val="single" w:sz="4" w:space="1" w:color="auto"/>
          <w:right w:val="single" w:sz="4" w:space="4" w:color="auto"/>
        </w:pBdr>
        <w:spacing w:line="240" w:lineRule="auto"/>
        <w:ind w:left="567" w:hanging="567"/>
        <w:outlineLvl w:val="0"/>
        <w:rPr>
          <w:b/>
          <w:noProof/>
          <w:szCs w:val="22"/>
        </w:rPr>
      </w:pPr>
      <w:r w:rsidRPr="00DF7B85">
        <w:rPr>
          <w:b/>
          <w:noProof/>
          <w:szCs w:val="22"/>
        </w:rPr>
        <w:t>2.</w:t>
      </w:r>
      <w:r w:rsidRPr="00DF7B85">
        <w:rPr>
          <w:b/>
          <w:noProof/>
          <w:szCs w:val="22"/>
        </w:rPr>
        <w:tab/>
        <w:t>STATEMENT OF ACTIVE SUBSTANCE(S)</w:t>
      </w:r>
      <w:r w:rsidR="003E6DC7">
        <w:rPr>
          <w:b/>
          <w:noProof/>
          <w:szCs w:val="22"/>
        </w:rPr>
        <w:fldChar w:fldCharType="begin"/>
      </w:r>
      <w:r w:rsidR="003E6DC7">
        <w:rPr>
          <w:b/>
          <w:noProof/>
          <w:szCs w:val="22"/>
        </w:rPr>
        <w:instrText xml:space="preserve"> DOCVARIABLE VAULT_ND_241572d4-b5fb-4018-b507-29fb567d03af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492040C6" w14:textId="77777777" w:rsidR="00190BA7" w:rsidRPr="00DF7B85" w:rsidRDefault="00190BA7" w:rsidP="00190BA7">
      <w:pPr>
        <w:spacing w:line="240" w:lineRule="auto"/>
        <w:rPr>
          <w:noProof/>
          <w:szCs w:val="22"/>
        </w:rPr>
      </w:pPr>
    </w:p>
    <w:p w14:paraId="7561D294" w14:textId="77777777" w:rsidR="00190BA7" w:rsidRPr="00DF7B85" w:rsidRDefault="00190BA7" w:rsidP="00190BA7">
      <w:pPr>
        <w:tabs>
          <w:tab w:val="clear" w:pos="567"/>
        </w:tabs>
        <w:spacing w:line="240" w:lineRule="auto"/>
        <w:rPr>
          <w:szCs w:val="22"/>
        </w:rPr>
      </w:pPr>
      <w:r w:rsidRPr="00DF7B85">
        <w:rPr>
          <w:szCs w:val="22"/>
        </w:rPr>
        <w:t xml:space="preserve">Each delivered dose contains 92 micrograms of fluticasone furoate, 55 micrograms of umeclidinium (equivalent to </w:t>
      </w:r>
      <w:r w:rsidRPr="00DF7B85">
        <w:rPr>
          <w:rFonts w:eastAsia="MS Mincho"/>
          <w:szCs w:val="22"/>
        </w:rPr>
        <w:t>65 </w:t>
      </w:r>
      <w:r w:rsidRPr="00DF7B85">
        <w:rPr>
          <w:szCs w:val="22"/>
        </w:rPr>
        <w:t xml:space="preserve">micrograms of umeclidinium bromide) and 22 micrograms of vilanterol (as </w:t>
      </w:r>
      <w:proofErr w:type="spellStart"/>
      <w:r w:rsidRPr="00DF7B85">
        <w:rPr>
          <w:szCs w:val="22"/>
        </w:rPr>
        <w:t>trifenatate</w:t>
      </w:r>
      <w:proofErr w:type="spellEnd"/>
      <w:r w:rsidRPr="00DF7B85">
        <w:rPr>
          <w:szCs w:val="22"/>
        </w:rPr>
        <w:t>).</w:t>
      </w:r>
    </w:p>
    <w:p w14:paraId="44D87220" w14:textId="77777777" w:rsidR="00190BA7" w:rsidRPr="00DF7B85" w:rsidRDefault="00190BA7" w:rsidP="00190BA7">
      <w:pPr>
        <w:spacing w:line="240" w:lineRule="auto"/>
        <w:rPr>
          <w:noProof/>
          <w:szCs w:val="22"/>
        </w:rPr>
      </w:pPr>
    </w:p>
    <w:p w14:paraId="3E9F00EE" w14:textId="77777777" w:rsidR="00190BA7" w:rsidRPr="00DF7B85" w:rsidRDefault="00190BA7" w:rsidP="00190BA7">
      <w:pPr>
        <w:spacing w:line="240" w:lineRule="auto"/>
        <w:rPr>
          <w:noProof/>
          <w:szCs w:val="22"/>
        </w:rPr>
      </w:pPr>
    </w:p>
    <w:p w14:paraId="74F372FD" w14:textId="12C8DBED" w:rsidR="00190BA7" w:rsidRPr="00DF7B85" w:rsidRDefault="00190BA7" w:rsidP="00190BA7">
      <w:pPr>
        <w:pBdr>
          <w:top w:val="single" w:sz="4" w:space="1" w:color="auto"/>
          <w:left w:val="single" w:sz="4" w:space="4" w:color="auto"/>
          <w:bottom w:val="single" w:sz="4" w:space="1" w:color="auto"/>
          <w:right w:val="single" w:sz="4" w:space="4" w:color="auto"/>
        </w:pBdr>
        <w:spacing w:line="240" w:lineRule="auto"/>
        <w:ind w:left="567" w:hanging="567"/>
        <w:outlineLvl w:val="0"/>
        <w:rPr>
          <w:noProof/>
          <w:szCs w:val="22"/>
        </w:rPr>
      </w:pPr>
      <w:r w:rsidRPr="00DF7B85">
        <w:rPr>
          <w:b/>
          <w:noProof/>
          <w:szCs w:val="22"/>
        </w:rPr>
        <w:t>3.</w:t>
      </w:r>
      <w:r w:rsidRPr="00DF7B85">
        <w:rPr>
          <w:b/>
          <w:noProof/>
          <w:szCs w:val="22"/>
        </w:rPr>
        <w:tab/>
        <w:t>LIST OF EXCIPIENTS</w:t>
      </w:r>
      <w:r w:rsidR="003E6DC7">
        <w:rPr>
          <w:b/>
          <w:noProof/>
          <w:szCs w:val="22"/>
        </w:rPr>
        <w:fldChar w:fldCharType="begin"/>
      </w:r>
      <w:r w:rsidR="003E6DC7">
        <w:rPr>
          <w:b/>
          <w:noProof/>
          <w:szCs w:val="22"/>
        </w:rPr>
        <w:instrText xml:space="preserve"> DOCVARIABLE VAULT_ND_7ad1a13d-06d3-405c-94f9-85c2446d9247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3A8F4D85" w14:textId="77777777" w:rsidR="00190BA7" w:rsidRPr="00DF7B85" w:rsidRDefault="00190BA7" w:rsidP="00190BA7">
      <w:pPr>
        <w:spacing w:line="240" w:lineRule="auto"/>
        <w:rPr>
          <w:noProof/>
          <w:szCs w:val="22"/>
        </w:rPr>
      </w:pPr>
    </w:p>
    <w:p w14:paraId="269DB9AA" w14:textId="501E6472" w:rsidR="00190BA7" w:rsidRDefault="008F2C3A" w:rsidP="00190BA7">
      <w:pPr>
        <w:tabs>
          <w:tab w:val="clear" w:pos="567"/>
        </w:tabs>
        <w:spacing w:line="240" w:lineRule="auto"/>
        <w:rPr>
          <w:szCs w:val="22"/>
        </w:rPr>
      </w:pPr>
      <w:r>
        <w:rPr>
          <w:szCs w:val="22"/>
        </w:rPr>
        <w:t>Excipients:</w:t>
      </w:r>
      <w:r w:rsidR="00190BA7" w:rsidRPr="00DF7B85">
        <w:rPr>
          <w:szCs w:val="22"/>
        </w:rPr>
        <w:t xml:space="preserve"> lactose </w:t>
      </w:r>
      <w:r w:rsidR="006B1892">
        <w:rPr>
          <w:szCs w:val="22"/>
        </w:rPr>
        <w:t xml:space="preserve">monohydrate </w:t>
      </w:r>
      <w:r w:rsidR="00190BA7" w:rsidRPr="00DF7B85">
        <w:rPr>
          <w:szCs w:val="22"/>
        </w:rPr>
        <w:t>and magnesium stearate.</w:t>
      </w:r>
    </w:p>
    <w:p w14:paraId="4D9F615D" w14:textId="062B34A3" w:rsidR="008F2C3A" w:rsidRPr="00AB7825" w:rsidRDefault="008F2C3A" w:rsidP="008F2C3A">
      <w:pPr>
        <w:tabs>
          <w:tab w:val="clear" w:pos="567"/>
        </w:tabs>
        <w:spacing w:line="240" w:lineRule="auto"/>
        <w:rPr>
          <w:noProof/>
          <w:szCs w:val="22"/>
        </w:rPr>
      </w:pPr>
      <w:r w:rsidRPr="00FF4F66">
        <w:rPr>
          <w:noProof/>
          <w:szCs w:val="22"/>
          <w:highlight w:val="lightGray"/>
        </w:rPr>
        <w:t>See package leaflet for further information</w:t>
      </w:r>
      <w:r w:rsidR="004741F9" w:rsidRPr="00FF4F66">
        <w:rPr>
          <w:noProof/>
          <w:szCs w:val="22"/>
          <w:highlight w:val="lightGray"/>
        </w:rPr>
        <w:t>.</w:t>
      </w:r>
    </w:p>
    <w:p w14:paraId="0BE87A24" w14:textId="77777777" w:rsidR="00190BA7" w:rsidRDefault="00190BA7" w:rsidP="00190BA7">
      <w:pPr>
        <w:spacing w:line="240" w:lineRule="auto"/>
        <w:rPr>
          <w:noProof/>
          <w:szCs w:val="22"/>
        </w:rPr>
      </w:pPr>
    </w:p>
    <w:p w14:paraId="70A26036" w14:textId="77777777" w:rsidR="00190BA7" w:rsidRPr="00DF7B85" w:rsidRDefault="00190BA7" w:rsidP="00190BA7">
      <w:pPr>
        <w:spacing w:line="240" w:lineRule="auto"/>
        <w:rPr>
          <w:noProof/>
          <w:szCs w:val="22"/>
        </w:rPr>
      </w:pPr>
    </w:p>
    <w:p w14:paraId="2051ED1B" w14:textId="4E699499" w:rsidR="00190BA7" w:rsidRPr="00DF7B85" w:rsidRDefault="00190BA7" w:rsidP="00190BA7">
      <w:pPr>
        <w:pBdr>
          <w:top w:val="single" w:sz="4" w:space="1" w:color="auto"/>
          <w:left w:val="single" w:sz="4" w:space="4" w:color="auto"/>
          <w:bottom w:val="single" w:sz="4" w:space="1" w:color="auto"/>
          <w:right w:val="single" w:sz="4" w:space="4" w:color="auto"/>
        </w:pBdr>
        <w:spacing w:line="240" w:lineRule="auto"/>
        <w:ind w:left="567" w:hanging="567"/>
        <w:outlineLvl w:val="0"/>
        <w:rPr>
          <w:noProof/>
          <w:szCs w:val="22"/>
        </w:rPr>
      </w:pPr>
      <w:r w:rsidRPr="00DF7B85">
        <w:rPr>
          <w:b/>
          <w:noProof/>
          <w:szCs w:val="22"/>
        </w:rPr>
        <w:t>4.</w:t>
      </w:r>
      <w:r w:rsidRPr="00DF7B85">
        <w:rPr>
          <w:b/>
          <w:noProof/>
          <w:szCs w:val="22"/>
        </w:rPr>
        <w:tab/>
        <w:t>PHARMACEUTICAL FORM AND CONTENTS</w:t>
      </w:r>
      <w:r w:rsidR="003E6DC7">
        <w:rPr>
          <w:b/>
          <w:noProof/>
          <w:szCs w:val="22"/>
        </w:rPr>
        <w:fldChar w:fldCharType="begin"/>
      </w:r>
      <w:r w:rsidR="003E6DC7">
        <w:rPr>
          <w:b/>
          <w:noProof/>
          <w:szCs w:val="22"/>
        </w:rPr>
        <w:instrText xml:space="preserve"> DOCVARIABLE VAULT_ND_b5d10ee3-204c-45a8-94c3-7d4aa41a7ea1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0201F775" w14:textId="77777777" w:rsidR="00190BA7" w:rsidRPr="00DF7B85" w:rsidRDefault="00190BA7" w:rsidP="00190BA7">
      <w:pPr>
        <w:autoSpaceDE w:val="0"/>
        <w:autoSpaceDN w:val="0"/>
        <w:adjustRightInd w:val="0"/>
        <w:spacing w:line="240" w:lineRule="auto"/>
        <w:jc w:val="both"/>
        <w:rPr>
          <w:noProof/>
          <w:szCs w:val="22"/>
          <w:highlight w:val="lightGray"/>
        </w:rPr>
      </w:pPr>
    </w:p>
    <w:p w14:paraId="5D5CE861" w14:textId="32269CB6" w:rsidR="00190BA7" w:rsidRPr="00DF7B85" w:rsidRDefault="00190BA7" w:rsidP="00190BA7">
      <w:pPr>
        <w:autoSpaceDE w:val="0"/>
        <w:autoSpaceDN w:val="0"/>
        <w:adjustRightInd w:val="0"/>
        <w:spacing w:line="240" w:lineRule="auto"/>
        <w:jc w:val="both"/>
        <w:rPr>
          <w:noProof/>
          <w:szCs w:val="22"/>
        </w:rPr>
      </w:pPr>
      <w:r w:rsidRPr="00DF7B85">
        <w:rPr>
          <w:noProof/>
          <w:szCs w:val="22"/>
          <w:highlight w:val="lightGray"/>
        </w:rPr>
        <w:t>Inhalation powder, pre-dispensed.</w:t>
      </w:r>
    </w:p>
    <w:p w14:paraId="2A7E1416" w14:textId="7C5EAC7D" w:rsidR="00190BA7" w:rsidRPr="00DF7B85" w:rsidRDefault="00B41102" w:rsidP="00190BA7">
      <w:pPr>
        <w:widowControl w:val="0"/>
        <w:tabs>
          <w:tab w:val="clear" w:pos="567"/>
          <w:tab w:val="left" w:pos="3405"/>
        </w:tabs>
        <w:overflowPunct w:val="0"/>
        <w:spacing w:line="240" w:lineRule="auto"/>
        <w:textAlignment w:val="baseline"/>
        <w:rPr>
          <w:noProof/>
          <w:szCs w:val="22"/>
        </w:rPr>
      </w:pPr>
      <w:r w:rsidRPr="00FF4F66">
        <w:rPr>
          <w:noProof/>
          <w:szCs w:val="22"/>
        </w:rPr>
        <w:t>Multi</w:t>
      </w:r>
      <w:r w:rsidR="00190BA7" w:rsidRPr="00FF4F66">
        <w:rPr>
          <w:noProof/>
          <w:szCs w:val="22"/>
        </w:rPr>
        <w:t xml:space="preserve">pack: 90 (3 </w:t>
      </w:r>
      <w:r w:rsidR="00C2619A">
        <w:rPr>
          <w:noProof/>
          <w:szCs w:val="22"/>
        </w:rPr>
        <w:t>inhalers</w:t>
      </w:r>
      <w:r w:rsidR="00190BA7" w:rsidRPr="00FF4F66">
        <w:rPr>
          <w:noProof/>
          <w:szCs w:val="22"/>
        </w:rPr>
        <w:t xml:space="preserve"> of 30) doses</w:t>
      </w:r>
    </w:p>
    <w:p w14:paraId="504BB318" w14:textId="77777777" w:rsidR="00190BA7" w:rsidRPr="00DF7B85" w:rsidRDefault="00190BA7" w:rsidP="00190BA7">
      <w:pPr>
        <w:spacing w:line="240" w:lineRule="auto"/>
        <w:rPr>
          <w:noProof/>
          <w:szCs w:val="22"/>
        </w:rPr>
      </w:pPr>
    </w:p>
    <w:p w14:paraId="0322821B" w14:textId="77777777" w:rsidR="00190BA7" w:rsidRPr="00DF7B85" w:rsidRDefault="00190BA7" w:rsidP="00190BA7">
      <w:pPr>
        <w:spacing w:line="240" w:lineRule="auto"/>
        <w:rPr>
          <w:noProof/>
          <w:szCs w:val="22"/>
        </w:rPr>
      </w:pPr>
    </w:p>
    <w:p w14:paraId="5DE5E5E0" w14:textId="621DCB78" w:rsidR="00190BA7" w:rsidRPr="00DF7B85" w:rsidRDefault="00190BA7" w:rsidP="00190BA7">
      <w:pPr>
        <w:pBdr>
          <w:top w:val="single" w:sz="4" w:space="1" w:color="auto"/>
          <w:left w:val="single" w:sz="4" w:space="4" w:color="auto"/>
          <w:bottom w:val="single" w:sz="4" w:space="1" w:color="auto"/>
          <w:right w:val="single" w:sz="4" w:space="4" w:color="auto"/>
        </w:pBdr>
        <w:spacing w:line="240" w:lineRule="auto"/>
        <w:ind w:left="567" w:hanging="567"/>
        <w:outlineLvl w:val="0"/>
        <w:rPr>
          <w:noProof/>
          <w:szCs w:val="22"/>
        </w:rPr>
      </w:pPr>
      <w:r w:rsidRPr="00DF7B85">
        <w:rPr>
          <w:b/>
          <w:noProof/>
          <w:szCs w:val="22"/>
        </w:rPr>
        <w:t>5.</w:t>
      </w:r>
      <w:r w:rsidRPr="00DF7B85">
        <w:rPr>
          <w:b/>
          <w:noProof/>
          <w:szCs w:val="22"/>
        </w:rPr>
        <w:tab/>
        <w:t>METHOD AND ROUTE(S) OF ADMINISTRATION</w:t>
      </w:r>
      <w:r w:rsidR="003E6DC7">
        <w:rPr>
          <w:b/>
          <w:noProof/>
          <w:szCs w:val="22"/>
        </w:rPr>
        <w:fldChar w:fldCharType="begin"/>
      </w:r>
      <w:r w:rsidR="003E6DC7">
        <w:rPr>
          <w:b/>
          <w:noProof/>
          <w:szCs w:val="22"/>
        </w:rPr>
        <w:instrText xml:space="preserve"> DOCVARIABLE VAULT_ND_ee9ebd0a-be8b-4a08-8eb9-d2dbc1e883dc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57B0B8B0" w14:textId="77777777" w:rsidR="00190BA7" w:rsidRPr="00DF7B85" w:rsidRDefault="00190BA7" w:rsidP="00190BA7">
      <w:pPr>
        <w:spacing w:line="240" w:lineRule="auto"/>
        <w:rPr>
          <w:noProof/>
          <w:szCs w:val="22"/>
        </w:rPr>
      </w:pPr>
    </w:p>
    <w:p w14:paraId="66D475CE" w14:textId="77777777" w:rsidR="00190BA7" w:rsidRPr="00DF7B85" w:rsidRDefault="00190BA7" w:rsidP="00190BA7">
      <w:pPr>
        <w:tabs>
          <w:tab w:val="clear" w:pos="567"/>
        </w:tabs>
        <w:spacing w:line="240" w:lineRule="auto"/>
        <w:rPr>
          <w:szCs w:val="22"/>
        </w:rPr>
      </w:pPr>
      <w:r w:rsidRPr="00DF7B85">
        <w:rPr>
          <w:szCs w:val="22"/>
        </w:rPr>
        <w:t>ONCE DAILY</w:t>
      </w:r>
    </w:p>
    <w:p w14:paraId="7FB84A28" w14:textId="77777777" w:rsidR="00190BA7" w:rsidRPr="00DF7B85" w:rsidRDefault="00190BA7" w:rsidP="00190BA7">
      <w:pPr>
        <w:tabs>
          <w:tab w:val="clear" w:pos="567"/>
        </w:tabs>
        <w:spacing w:line="240" w:lineRule="auto"/>
        <w:rPr>
          <w:noProof/>
          <w:szCs w:val="22"/>
        </w:rPr>
      </w:pPr>
    </w:p>
    <w:p w14:paraId="5C01D711" w14:textId="77777777" w:rsidR="00190BA7" w:rsidRPr="00DF7B85" w:rsidRDefault="00190BA7" w:rsidP="00190BA7">
      <w:pPr>
        <w:tabs>
          <w:tab w:val="clear" w:pos="567"/>
        </w:tabs>
        <w:spacing w:line="240" w:lineRule="auto"/>
        <w:rPr>
          <w:noProof/>
          <w:szCs w:val="22"/>
        </w:rPr>
      </w:pPr>
      <w:r w:rsidRPr="00DF7B85">
        <w:rPr>
          <w:noProof/>
          <w:szCs w:val="22"/>
        </w:rPr>
        <w:t>Read the package leaflet before use.</w:t>
      </w:r>
    </w:p>
    <w:p w14:paraId="0FFBDD42" w14:textId="2F5C430C" w:rsidR="008F2C3A" w:rsidRDefault="008F2C3A" w:rsidP="008F2C3A">
      <w:pPr>
        <w:tabs>
          <w:tab w:val="clear" w:pos="567"/>
        </w:tabs>
        <w:spacing w:line="240" w:lineRule="auto"/>
        <w:rPr>
          <w:szCs w:val="22"/>
        </w:rPr>
      </w:pPr>
      <w:r w:rsidRPr="00DF7B85">
        <w:rPr>
          <w:szCs w:val="22"/>
        </w:rPr>
        <w:t>Inhalation use</w:t>
      </w:r>
    </w:p>
    <w:p w14:paraId="1F04C934" w14:textId="29418435" w:rsidR="00C2619A" w:rsidRPr="00DF7B85" w:rsidRDefault="00C2619A" w:rsidP="008F2C3A">
      <w:pPr>
        <w:tabs>
          <w:tab w:val="clear" w:pos="567"/>
        </w:tabs>
        <w:spacing w:line="240" w:lineRule="auto"/>
        <w:rPr>
          <w:szCs w:val="22"/>
        </w:rPr>
      </w:pPr>
      <w:r>
        <w:rPr>
          <w:szCs w:val="22"/>
        </w:rPr>
        <w:t>Do not shake.</w:t>
      </w:r>
    </w:p>
    <w:p w14:paraId="4DA48ECD" w14:textId="77777777" w:rsidR="00190BA7" w:rsidRPr="00DF7B85" w:rsidRDefault="00190BA7" w:rsidP="00190BA7">
      <w:pPr>
        <w:spacing w:line="240" w:lineRule="auto"/>
        <w:rPr>
          <w:noProof/>
          <w:szCs w:val="22"/>
        </w:rPr>
      </w:pPr>
    </w:p>
    <w:p w14:paraId="3D073054" w14:textId="77777777" w:rsidR="00190BA7" w:rsidRPr="00DF7B85" w:rsidRDefault="00190BA7" w:rsidP="00190BA7">
      <w:pPr>
        <w:spacing w:line="240" w:lineRule="auto"/>
        <w:rPr>
          <w:noProof/>
          <w:szCs w:val="22"/>
        </w:rPr>
      </w:pPr>
    </w:p>
    <w:p w14:paraId="57D5E8E5" w14:textId="76DE6674" w:rsidR="00190BA7" w:rsidRPr="00DF7B85" w:rsidRDefault="00190BA7" w:rsidP="00190BA7">
      <w:pPr>
        <w:pBdr>
          <w:top w:val="single" w:sz="4" w:space="1" w:color="auto"/>
          <w:left w:val="single" w:sz="4" w:space="4" w:color="auto"/>
          <w:bottom w:val="single" w:sz="4" w:space="1" w:color="auto"/>
          <w:right w:val="single" w:sz="4" w:space="4" w:color="auto"/>
        </w:pBdr>
        <w:spacing w:line="240" w:lineRule="auto"/>
        <w:ind w:left="567" w:hanging="567"/>
        <w:outlineLvl w:val="0"/>
        <w:rPr>
          <w:noProof/>
          <w:szCs w:val="22"/>
        </w:rPr>
      </w:pPr>
      <w:r w:rsidRPr="00DF7B85">
        <w:rPr>
          <w:b/>
          <w:noProof/>
          <w:szCs w:val="22"/>
        </w:rPr>
        <w:t>6.</w:t>
      </w:r>
      <w:r w:rsidRPr="00DF7B85">
        <w:rPr>
          <w:b/>
          <w:noProof/>
          <w:szCs w:val="22"/>
        </w:rPr>
        <w:tab/>
        <w:t>SPECIAL WARNING THAT THE MEDICINAL PRODUCT MUST BE STORED OUT OF THE SIGHT AND REACH OF CHILDREN</w:t>
      </w:r>
      <w:r w:rsidR="003E6DC7">
        <w:rPr>
          <w:b/>
          <w:noProof/>
          <w:szCs w:val="22"/>
        </w:rPr>
        <w:fldChar w:fldCharType="begin"/>
      </w:r>
      <w:r w:rsidR="003E6DC7">
        <w:rPr>
          <w:b/>
          <w:noProof/>
          <w:szCs w:val="22"/>
        </w:rPr>
        <w:instrText xml:space="preserve"> DOCVARIABLE VAULT_ND_145ea8f0-d1e8-4d44-ada0-1fe6a5d3f92f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445485FD" w14:textId="77777777" w:rsidR="00190BA7" w:rsidRPr="00DF7B85" w:rsidRDefault="00190BA7" w:rsidP="00190BA7">
      <w:pPr>
        <w:spacing w:line="240" w:lineRule="auto"/>
        <w:rPr>
          <w:noProof/>
          <w:szCs w:val="22"/>
        </w:rPr>
      </w:pPr>
    </w:p>
    <w:p w14:paraId="79A50ADB" w14:textId="777F7C3F" w:rsidR="00190BA7" w:rsidRPr="00DF7B85" w:rsidRDefault="00190BA7" w:rsidP="00190BA7">
      <w:pPr>
        <w:spacing w:line="240" w:lineRule="auto"/>
        <w:outlineLvl w:val="0"/>
        <w:rPr>
          <w:noProof/>
          <w:szCs w:val="22"/>
        </w:rPr>
      </w:pPr>
      <w:r w:rsidRPr="00DF7B85">
        <w:rPr>
          <w:noProof/>
          <w:szCs w:val="22"/>
        </w:rPr>
        <w:t>Keep out of the sight and reach of children.</w:t>
      </w:r>
      <w:r w:rsidR="003E6DC7">
        <w:rPr>
          <w:noProof/>
          <w:szCs w:val="22"/>
        </w:rPr>
        <w:fldChar w:fldCharType="begin"/>
      </w:r>
      <w:r w:rsidR="003E6DC7">
        <w:rPr>
          <w:noProof/>
          <w:szCs w:val="22"/>
        </w:rPr>
        <w:instrText xml:space="preserve"> DOCVARIABLE vault_nd_8425bcfb-2511-4f92-b7c7-22749b88cbdf \* MERGEFORMAT </w:instrText>
      </w:r>
      <w:r w:rsidR="003E6DC7">
        <w:rPr>
          <w:noProof/>
          <w:szCs w:val="22"/>
        </w:rPr>
        <w:fldChar w:fldCharType="separate"/>
      </w:r>
      <w:r w:rsidR="003E6DC7">
        <w:rPr>
          <w:noProof/>
          <w:szCs w:val="22"/>
        </w:rPr>
        <w:t xml:space="preserve"> </w:t>
      </w:r>
      <w:r w:rsidR="003E6DC7">
        <w:rPr>
          <w:noProof/>
          <w:szCs w:val="22"/>
        </w:rPr>
        <w:fldChar w:fldCharType="end"/>
      </w:r>
    </w:p>
    <w:p w14:paraId="4B9E6C7E" w14:textId="77777777" w:rsidR="00190BA7" w:rsidRPr="00DF7B85" w:rsidRDefault="00190BA7" w:rsidP="00190BA7">
      <w:pPr>
        <w:spacing w:line="240" w:lineRule="auto"/>
        <w:rPr>
          <w:noProof/>
          <w:szCs w:val="22"/>
        </w:rPr>
      </w:pPr>
    </w:p>
    <w:p w14:paraId="17B4FE35" w14:textId="77777777" w:rsidR="00190BA7" w:rsidRPr="00DF7B85" w:rsidRDefault="00190BA7" w:rsidP="00190BA7">
      <w:pPr>
        <w:spacing w:line="240" w:lineRule="auto"/>
        <w:rPr>
          <w:noProof/>
          <w:szCs w:val="22"/>
        </w:rPr>
      </w:pPr>
    </w:p>
    <w:p w14:paraId="15890854" w14:textId="7E7C9DE9" w:rsidR="00190BA7" w:rsidRPr="00DF7B85" w:rsidRDefault="00190BA7" w:rsidP="00190BA7">
      <w:pPr>
        <w:pBdr>
          <w:top w:val="single" w:sz="4" w:space="1" w:color="auto"/>
          <w:left w:val="single" w:sz="4" w:space="4" w:color="auto"/>
          <w:bottom w:val="single" w:sz="4" w:space="1" w:color="auto"/>
          <w:right w:val="single" w:sz="4" w:space="4" w:color="auto"/>
        </w:pBdr>
        <w:spacing w:line="240" w:lineRule="auto"/>
        <w:ind w:left="567" w:hanging="567"/>
        <w:outlineLvl w:val="0"/>
        <w:rPr>
          <w:noProof/>
          <w:szCs w:val="22"/>
        </w:rPr>
      </w:pPr>
      <w:r w:rsidRPr="00DF7B85">
        <w:rPr>
          <w:b/>
          <w:noProof/>
          <w:szCs w:val="22"/>
        </w:rPr>
        <w:t>7.</w:t>
      </w:r>
      <w:r w:rsidRPr="00DF7B85">
        <w:rPr>
          <w:b/>
          <w:noProof/>
          <w:szCs w:val="22"/>
        </w:rPr>
        <w:tab/>
        <w:t>OTHER SPECIAL WARNING(S), IF NECESSARY</w:t>
      </w:r>
      <w:r w:rsidR="003E6DC7">
        <w:rPr>
          <w:b/>
          <w:noProof/>
          <w:szCs w:val="22"/>
        </w:rPr>
        <w:fldChar w:fldCharType="begin"/>
      </w:r>
      <w:r w:rsidR="003E6DC7">
        <w:rPr>
          <w:b/>
          <w:noProof/>
          <w:szCs w:val="22"/>
        </w:rPr>
        <w:instrText xml:space="preserve"> DOCVARIABLE VAULT_ND_d444d347-887c-426f-882a-075845d57512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45114686" w14:textId="77777777" w:rsidR="00190BA7" w:rsidRDefault="00190BA7" w:rsidP="00190BA7">
      <w:pPr>
        <w:spacing w:line="240" w:lineRule="auto"/>
        <w:rPr>
          <w:noProof/>
          <w:szCs w:val="22"/>
        </w:rPr>
      </w:pPr>
    </w:p>
    <w:p w14:paraId="430A16E8" w14:textId="543CD5C2" w:rsidR="00C2619A" w:rsidRDefault="00C2619A" w:rsidP="00190BA7">
      <w:pPr>
        <w:spacing w:line="240" w:lineRule="auto"/>
        <w:rPr>
          <w:noProof/>
          <w:szCs w:val="22"/>
        </w:rPr>
      </w:pPr>
      <w:r>
        <w:rPr>
          <w:noProof/>
          <w:szCs w:val="22"/>
        </w:rPr>
        <w:t>Do not swallow the desiccant.</w:t>
      </w:r>
    </w:p>
    <w:p w14:paraId="2DE0C5C0" w14:textId="77777777" w:rsidR="00C2619A" w:rsidRPr="00DF7B85" w:rsidRDefault="00C2619A" w:rsidP="00190BA7">
      <w:pPr>
        <w:spacing w:line="240" w:lineRule="auto"/>
        <w:rPr>
          <w:noProof/>
          <w:szCs w:val="22"/>
        </w:rPr>
      </w:pPr>
    </w:p>
    <w:p w14:paraId="42CB4B83" w14:textId="77777777" w:rsidR="00190BA7" w:rsidRPr="00DF7B85" w:rsidRDefault="00190BA7" w:rsidP="00190BA7">
      <w:pPr>
        <w:tabs>
          <w:tab w:val="left" w:pos="749"/>
        </w:tabs>
        <w:spacing w:line="240" w:lineRule="auto"/>
        <w:rPr>
          <w:szCs w:val="22"/>
        </w:rPr>
      </w:pPr>
    </w:p>
    <w:p w14:paraId="0C1CA959" w14:textId="5606F0F8" w:rsidR="00190BA7" w:rsidRPr="00DF7B85" w:rsidRDefault="00190BA7" w:rsidP="00190BA7">
      <w:pPr>
        <w:pBdr>
          <w:top w:val="single" w:sz="4" w:space="1" w:color="auto"/>
          <w:left w:val="single" w:sz="4" w:space="4" w:color="auto"/>
          <w:bottom w:val="single" w:sz="4" w:space="1" w:color="auto"/>
          <w:right w:val="single" w:sz="4" w:space="4" w:color="auto"/>
        </w:pBdr>
        <w:spacing w:line="240" w:lineRule="auto"/>
        <w:ind w:left="567" w:hanging="567"/>
        <w:outlineLvl w:val="0"/>
        <w:rPr>
          <w:szCs w:val="22"/>
        </w:rPr>
      </w:pPr>
      <w:r w:rsidRPr="00DF7B85">
        <w:rPr>
          <w:b/>
          <w:szCs w:val="22"/>
        </w:rPr>
        <w:t>8.</w:t>
      </w:r>
      <w:r w:rsidRPr="00DF7B85">
        <w:rPr>
          <w:b/>
          <w:szCs w:val="22"/>
        </w:rPr>
        <w:tab/>
        <w:t>EXPIRY DATE</w:t>
      </w:r>
      <w:r w:rsidR="003E6DC7">
        <w:rPr>
          <w:b/>
          <w:szCs w:val="22"/>
        </w:rPr>
        <w:fldChar w:fldCharType="begin"/>
      </w:r>
      <w:r w:rsidR="003E6DC7">
        <w:rPr>
          <w:b/>
          <w:szCs w:val="22"/>
        </w:rPr>
        <w:instrText xml:space="preserve"> DOCVARIABLE VAULT_ND_77783e56-ca2b-4097-8b19-6d8f82078fbb \* MERGEFORMAT </w:instrText>
      </w:r>
      <w:r w:rsidR="003E6DC7">
        <w:rPr>
          <w:b/>
          <w:szCs w:val="22"/>
        </w:rPr>
        <w:fldChar w:fldCharType="separate"/>
      </w:r>
      <w:r w:rsidR="003E6DC7">
        <w:rPr>
          <w:b/>
          <w:szCs w:val="22"/>
        </w:rPr>
        <w:t xml:space="preserve"> </w:t>
      </w:r>
      <w:r w:rsidR="003E6DC7">
        <w:rPr>
          <w:b/>
          <w:szCs w:val="22"/>
        </w:rPr>
        <w:fldChar w:fldCharType="end"/>
      </w:r>
    </w:p>
    <w:p w14:paraId="42997D1F" w14:textId="77777777" w:rsidR="00190BA7" w:rsidRPr="00DF7B85" w:rsidRDefault="00190BA7" w:rsidP="00190BA7">
      <w:pPr>
        <w:spacing w:line="240" w:lineRule="auto"/>
        <w:rPr>
          <w:szCs w:val="22"/>
        </w:rPr>
      </w:pPr>
    </w:p>
    <w:p w14:paraId="1561D42C" w14:textId="77777777" w:rsidR="00190BA7" w:rsidRPr="00DF7B85" w:rsidRDefault="00190BA7" w:rsidP="00190BA7">
      <w:pPr>
        <w:tabs>
          <w:tab w:val="clear" w:pos="567"/>
        </w:tabs>
        <w:spacing w:line="240" w:lineRule="auto"/>
        <w:rPr>
          <w:noProof/>
          <w:szCs w:val="22"/>
        </w:rPr>
      </w:pPr>
      <w:r w:rsidRPr="00DF7B85">
        <w:rPr>
          <w:noProof/>
          <w:szCs w:val="22"/>
        </w:rPr>
        <w:t>EXP</w:t>
      </w:r>
    </w:p>
    <w:p w14:paraId="65156184" w14:textId="03B3149C" w:rsidR="00190BA7" w:rsidRDefault="00190BA7" w:rsidP="00190BA7">
      <w:pPr>
        <w:tabs>
          <w:tab w:val="clear" w:pos="567"/>
        </w:tabs>
        <w:spacing w:line="240" w:lineRule="auto"/>
        <w:rPr>
          <w:noProof/>
          <w:szCs w:val="22"/>
        </w:rPr>
      </w:pPr>
      <w:r w:rsidRPr="00DF7B85">
        <w:rPr>
          <w:noProof/>
          <w:szCs w:val="22"/>
        </w:rPr>
        <w:t>In use shelf-life: 6 weeks.</w:t>
      </w:r>
    </w:p>
    <w:p w14:paraId="0F62B135" w14:textId="49CA689B" w:rsidR="006332C2" w:rsidRDefault="006332C2" w:rsidP="006116EC">
      <w:pPr>
        <w:tabs>
          <w:tab w:val="clear" w:pos="567"/>
        </w:tabs>
        <w:spacing w:line="240" w:lineRule="auto"/>
        <w:rPr>
          <w:noProof/>
          <w:szCs w:val="22"/>
        </w:rPr>
        <w:sectPr w:rsidR="006332C2" w:rsidSect="00322C6D">
          <w:endnotePr>
            <w:numFmt w:val="decimal"/>
          </w:endnotePr>
          <w:pgSz w:w="11907" w:h="16840" w:code="9"/>
          <w:pgMar w:top="1134" w:right="1134" w:bottom="1134" w:left="1134" w:header="737" w:footer="737" w:gutter="0"/>
          <w:cols w:space="720"/>
          <w:titlePg/>
          <w:docGrid w:linePitch="299"/>
        </w:sectPr>
      </w:pPr>
    </w:p>
    <w:p w14:paraId="30DD7659" w14:textId="1976B7F8" w:rsidR="00190BA7" w:rsidRPr="00DF7B85" w:rsidRDefault="00190BA7" w:rsidP="00190BA7">
      <w:pPr>
        <w:keepNext/>
        <w:pBdr>
          <w:top w:val="single" w:sz="4" w:space="1" w:color="auto"/>
          <w:left w:val="single" w:sz="4" w:space="4" w:color="auto"/>
          <w:bottom w:val="single" w:sz="4" w:space="1" w:color="auto"/>
          <w:right w:val="single" w:sz="4" w:space="4" w:color="auto"/>
        </w:pBdr>
        <w:spacing w:line="240" w:lineRule="auto"/>
        <w:ind w:left="567" w:hanging="567"/>
        <w:outlineLvl w:val="0"/>
        <w:rPr>
          <w:noProof/>
          <w:szCs w:val="22"/>
        </w:rPr>
      </w:pPr>
      <w:r w:rsidRPr="00DF7B85">
        <w:rPr>
          <w:b/>
          <w:noProof/>
          <w:szCs w:val="22"/>
        </w:rPr>
        <w:lastRenderedPageBreak/>
        <w:t>9.</w:t>
      </w:r>
      <w:r w:rsidRPr="00DF7B85">
        <w:rPr>
          <w:b/>
          <w:noProof/>
          <w:szCs w:val="22"/>
        </w:rPr>
        <w:tab/>
        <w:t>SPECIAL STORAGE CONDITIONS</w:t>
      </w:r>
      <w:r w:rsidR="003E6DC7">
        <w:rPr>
          <w:b/>
          <w:noProof/>
          <w:szCs w:val="22"/>
        </w:rPr>
        <w:fldChar w:fldCharType="begin"/>
      </w:r>
      <w:r w:rsidR="003E6DC7">
        <w:rPr>
          <w:b/>
          <w:noProof/>
          <w:szCs w:val="22"/>
        </w:rPr>
        <w:instrText xml:space="preserve"> DOCVARIABLE VAULT_ND_5b0fcd94-aeeb-4955-b30f-38c94bcdb441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3B1210DE" w14:textId="77777777" w:rsidR="00190BA7" w:rsidRPr="00DF7B85" w:rsidRDefault="00190BA7" w:rsidP="00190BA7">
      <w:pPr>
        <w:spacing w:line="240" w:lineRule="auto"/>
        <w:rPr>
          <w:noProof/>
          <w:szCs w:val="22"/>
        </w:rPr>
      </w:pPr>
    </w:p>
    <w:p w14:paraId="3F1DFB00" w14:textId="77777777" w:rsidR="00190BA7" w:rsidRPr="00DF7B85" w:rsidRDefault="00190BA7" w:rsidP="00190BA7">
      <w:pPr>
        <w:rPr>
          <w:szCs w:val="22"/>
        </w:rPr>
      </w:pPr>
      <w:r w:rsidRPr="00DF7B85">
        <w:rPr>
          <w:szCs w:val="22"/>
        </w:rPr>
        <w:t>Do not store above 30°C.</w:t>
      </w:r>
    </w:p>
    <w:p w14:paraId="7C330D7B" w14:textId="77777777" w:rsidR="00190BA7" w:rsidRPr="00DF7B85" w:rsidRDefault="00190BA7" w:rsidP="00190BA7">
      <w:pPr>
        <w:rPr>
          <w:szCs w:val="22"/>
        </w:rPr>
      </w:pPr>
      <w:r w:rsidRPr="00DF7B85">
        <w:rPr>
          <w:bCs/>
          <w:szCs w:val="22"/>
        </w:rPr>
        <w:t xml:space="preserve">Store in the original package </w:t>
      </w:r>
      <w:proofErr w:type="gramStart"/>
      <w:r w:rsidRPr="00DF7B85">
        <w:rPr>
          <w:bCs/>
          <w:szCs w:val="22"/>
        </w:rPr>
        <w:t>in order to</w:t>
      </w:r>
      <w:proofErr w:type="gramEnd"/>
      <w:r w:rsidRPr="00DF7B85">
        <w:rPr>
          <w:bCs/>
          <w:szCs w:val="22"/>
        </w:rPr>
        <w:t xml:space="preserve"> protect </w:t>
      </w:r>
      <w:r w:rsidRPr="00DF7B85">
        <w:rPr>
          <w:szCs w:val="22"/>
        </w:rPr>
        <w:t>from moisture.</w:t>
      </w:r>
    </w:p>
    <w:p w14:paraId="4D9929C2" w14:textId="77777777" w:rsidR="00190BA7" w:rsidRPr="00DF7B85" w:rsidRDefault="00190BA7" w:rsidP="00190BA7">
      <w:pPr>
        <w:spacing w:line="240" w:lineRule="auto"/>
        <w:ind w:left="567" w:hanging="567"/>
        <w:rPr>
          <w:noProof/>
          <w:szCs w:val="22"/>
        </w:rPr>
      </w:pPr>
    </w:p>
    <w:p w14:paraId="07E3DDE8" w14:textId="77777777" w:rsidR="00190BA7" w:rsidRPr="00DF7B85" w:rsidRDefault="00190BA7" w:rsidP="00190BA7">
      <w:pPr>
        <w:spacing w:line="240" w:lineRule="auto"/>
        <w:ind w:left="567" w:hanging="567"/>
        <w:rPr>
          <w:noProof/>
          <w:szCs w:val="22"/>
        </w:rPr>
      </w:pPr>
    </w:p>
    <w:p w14:paraId="4BC4CC5F" w14:textId="6D5D67EB" w:rsidR="00190BA7" w:rsidRPr="00DF7B85" w:rsidRDefault="00190BA7" w:rsidP="00190BA7">
      <w:pPr>
        <w:pBdr>
          <w:top w:val="single" w:sz="4" w:space="1" w:color="auto"/>
          <w:left w:val="single" w:sz="4" w:space="4" w:color="auto"/>
          <w:bottom w:val="single" w:sz="4" w:space="1" w:color="auto"/>
          <w:right w:val="single" w:sz="4" w:space="4" w:color="auto"/>
        </w:pBdr>
        <w:spacing w:line="240" w:lineRule="auto"/>
        <w:ind w:left="567" w:hanging="567"/>
        <w:outlineLvl w:val="0"/>
        <w:rPr>
          <w:b/>
          <w:noProof/>
          <w:szCs w:val="22"/>
        </w:rPr>
      </w:pPr>
      <w:r w:rsidRPr="00DF7B85">
        <w:rPr>
          <w:b/>
          <w:noProof/>
          <w:szCs w:val="22"/>
        </w:rPr>
        <w:t>10.</w:t>
      </w:r>
      <w:r w:rsidRPr="00DF7B85">
        <w:rPr>
          <w:b/>
          <w:noProof/>
          <w:szCs w:val="22"/>
        </w:rPr>
        <w:tab/>
        <w:t>SPECIAL PRECAUTIONS FOR DISPOSAL OF UNUSED MEDICINAL PRODUCTS OR WASTE MATERIALS DERIVED FROM SUCH MEDICINAL PRODUCTS, IF APPROPRIATE</w:t>
      </w:r>
      <w:r w:rsidR="003E6DC7">
        <w:rPr>
          <w:b/>
          <w:noProof/>
          <w:szCs w:val="22"/>
        </w:rPr>
        <w:fldChar w:fldCharType="begin"/>
      </w:r>
      <w:r w:rsidR="003E6DC7">
        <w:rPr>
          <w:b/>
          <w:noProof/>
          <w:szCs w:val="22"/>
        </w:rPr>
        <w:instrText xml:space="preserve"> DOCVARIABLE VAULT_ND_9568c193-ab91-4b47-9c09-65af808bb00d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57E1301A" w14:textId="77777777" w:rsidR="00190BA7" w:rsidRPr="00DF7B85" w:rsidRDefault="00190BA7" w:rsidP="00190BA7">
      <w:pPr>
        <w:spacing w:line="240" w:lineRule="auto"/>
        <w:rPr>
          <w:noProof/>
          <w:szCs w:val="22"/>
        </w:rPr>
      </w:pPr>
    </w:p>
    <w:p w14:paraId="74FF3C3E" w14:textId="77777777" w:rsidR="00190BA7" w:rsidRPr="00DF7B85" w:rsidRDefault="00190BA7" w:rsidP="00190BA7">
      <w:pPr>
        <w:spacing w:line="240" w:lineRule="auto"/>
        <w:rPr>
          <w:noProof/>
          <w:szCs w:val="22"/>
        </w:rPr>
      </w:pPr>
    </w:p>
    <w:p w14:paraId="7EB71ED1" w14:textId="53407E64" w:rsidR="00190BA7" w:rsidRPr="00DF7B85" w:rsidRDefault="00190BA7" w:rsidP="00190BA7">
      <w:pPr>
        <w:pBdr>
          <w:top w:val="single" w:sz="4" w:space="1" w:color="auto"/>
          <w:left w:val="single" w:sz="4" w:space="4" w:color="auto"/>
          <w:bottom w:val="single" w:sz="4" w:space="1" w:color="auto"/>
          <w:right w:val="single" w:sz="4" w:space="4" w:color="auto"/>
        </w:pBdr>
        <w:spacing w:line="240" w:lineRule="auto"/>
        <w:outlineLvl w:val="0"/>
        <w:rPr>
          <w:b/>
          <w:noProof/>
          <w:szCs w:val="22"/>
        </w:rPr>
      </w:pPr>
      <w:r w:rsidRPr="00DF7B85">
        <w:rPr>
          <w:b/>
          <w:noProof/>
          <w:szCs w:val="22"/>
        </w:rPr>
        <w:t>11.</w:t>
      </w:r>
      <w:r w:rsidRPr="00DF7B85">
        <w:rPr>
          <w:b/>
          <w:noProof/>
          <w:szCs w:val="22"/>
        </w:rPr>
        <w:tab/>
        <w:t>NAME AND ADDRESS OF THE MARKETING AUTHORISATION HOLDER</w:t>
      </w:r>
      <w:r w:rsidR="003E6DC7">
        <w:rPr>
          <w:b/>
          <w:noProof/>
          <w:szCs w:val="22"/>
        </w:rPr>
        <w:fldChar w:fldCharType="begin"/>
      </w:r>
      <w:r w:rsidR="003E6DC7">
        <w:rPr>
          <w:b/>
          <w:noProof/>
          <w:szCs w:val="22"/>
        </w:rPr>
        <w:instrText xml:space="preserve"> DOCVARIABLE VAULT_ND_474adc0b-4dfa-4afb-a107-07e5eae7621a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52262159" w14:textId="77777777" w:rsidR="00190BA7" w:rsidRPr="00DF7B85" w:rsidRDefault="00190BA7" w:rsidP="00190BA7">
      <w:pPr>
        <w:spacing w:line="240" w:lineRule="auto"/>
        <w:rPr>
          <w:noProof/>
          <w:szCs w:val="22"/>
        </w:rPr>
      </w:pPr>
    </w:p>
    <w:p w14:paraId="1BDA430D" w14:textId="77777777" w:rsidR="00190BA7" w:rsidRPr="00DF7B85" w:rsidRDefault="00190BA7" w:rsidP="00190BA7">
      <w:pPr>
        <w:autoSpaceDE w:val="0"/>
        <w:autoSpaceDN w:val="0"/>
        <w:adjustRightInd w:val="0"/>
        <w:rPr>
          <w:szCs w:val="22"/>
        </w:rPr>
      </w:pPr>
      <w:r w:rsidRPr="00DF7B85">
        <w:rPr>
          <w:szCs w:val="22"/>
        </w:rPr>
        <w:t>G</w:t>
      </w:r>
      <w:r>
        <w:rPr>
          <w:szCs w:val="22"/>
        </w:rPr>
        <w:t>laxo</w:t>
      </w:r>
      <w:r w:rsidRPr="00DF7B85">
        <w:rPr>
          <w:szCs w:val="22"/>
        </w:rPr>
        <w:t>S</w:t>
      </w:r>
      <w:r>
        <w:rPr>
          <w:szCs w:val="22"/>
        </w:rPr>
        <w:t>mith</w:t>
      </w:r>
      <w:r w:rsidRPr="00DF7B85">
        <w:rPr>
          <w:szCs w:val="22"/>
        </w:rPr>
        <w:t>K</w:t>
      </w:r>
      <w:r>
        <w:rPr>
          <w:szCs w:val="22"/>
        </w:rPr>
        <w:t>line</w:t>
      </w:r>
      <w:r w:rsidRPr="00DF7B85">
        <w:rPr>
          <w:szCs w:val="22"/>
        </w:rPr>
        <w:t xml:space="preserve"> Trading Services L</w:t>
      </w:r>
      <w:r>
        <w:rPr>
          <w:szCs w:val="22"/>
        </w:rPr>
        <w:t>imi</w:t>
      </w:r>
      <w:r w:rsidRPr="00DF7B85">
        <w:rPr>
          <w:szCs w:val="22"/>
        </w:rPr>
        <w:t>t</w:t>
      </w:r>
      <w:r>
        <w:rPr>
          <w:szCs w:val="22"/>
        </w:rPr>
        <w:t>e</w:t>
      </w:r>
      <w:r w:rsidRPr="00DF7B85">
        <w:rPr>
          <w:szCs w:val="22"/>
        </w:rPr>
        <w:t>d</w:t>
      </w:r>
    </w:p>
    <w:p w14:paraId="74F01961" w14:textId="77777777" w:rsidR="008F2C3A" w:rsidRDefault="008F2C3A" w:rsidP="00190BA7">
      <w:pPr>
        <w:autoSpaceDE w:val="0"/>
        <w:autoSpaceDN w:val="0"/>
        <w:adjustRightInd w:val="0"/>
        <w:rPr>
          <w:szCs w:val="22"/>
        </w:rPr>
      </w:pPr>
      <w:r>
        <w:rPr>
          <w:szCs w:val="22"/>
        </w:rPr>
        <w:t>12 Riverwalk</w:t>
      </w:r>
    </w:p>
    <w:p w14:paraId="1F4B1CE5" w14:textId="1A4B8E89" w:rsidR="00190BA7" w:rsidRPr="00DF7B85" w:rsidRDefault="008F2C3A" w:rsidP="00190BA7">
      <w:pPr>
        <w:autoSpaceDE w:val="0"/>
        <w:autoSpaceDN w:val="0"/>
        <w:adjustRightInd w:val="0"/>
        <w:rPr>
          <w:szCs w:val="22"/>
        </w:rPr>
      </w:pPr>
      <w:r>
        <w:rPr>
          <w:szCs w:val="22"/>
        </w:rPr>
        <w:t>Citywest Business Campus</w:t>
      </w:r>
    </w:p>
    <w:p w14:paraId="1FA0487F" w14:textId="5FA7EF5D" w:rsidR="00190BA7" w:rsidRPr="00DF7B85" w:rsidRDefault="008F2C3A" w:rsidP="00190BA7">
      <w:pPr>
        <w:autoSpaceDE w:val="0"/>
        <w:autoSpaceDN w:val="0"/>
        <w:adjustRightInd w:val="0"/>
        <w:rPr>
          <w:szCs w:val="22"/>
        </w:rPr>
      </w:pPr>
      <w:r>
        <w:rPr>
          <w:szCs w:val="22"/>
        </w:rPr>
        <w:t>Dublin 24</w:t>
      </w:r>
    </w:p>
    <w:p w14:paraId="6309F8AA" w14:textId="77777777" w:rsidR="00190BA7" w:rsidRDefault="00190BA7" w:rsidP="00190BA7">
      <w:pPr>
        <w:autoSpaceDE w:val="0"/>
        <w:autoSpaceDN w:val="0"/>
        <w:adjustRightInd w:val="0"/>
        <w:rPr>
          <w:szCs w:val="22"/>
        </w:rPr>
      </w:pPr>
      <w:r w:rsidRPr="00DF7B85">
        <w:rPr>
          <w:szCs w:val="22"/>
        </w:rPr>
        <w:t>Ireland</w:t>
      </w:r>
    </w:p>
    <w:p w14:paraId="7C051DDA" w14:textId="60E7FD6A" w:rsidR="00D25651" w:rsidRPr="00DF7B85" w:rsidRDefault="00D25651" w:rsidP="00190BA7">
      <w:pPr>
        <w:autoSpaceDE w:val="0"/>
        <w:autoSpaceDN w:val="0"/>
        <w:adjustRightInd w:val="0"/>
        <w:rPr>
          <w:szCs w:val="22"/>
        </w:rPr>
      </w:pPr>
      <w:r w:rsidRPr="00D25651">
        <w:rPr>
          <w:szCs w:val="22"/>
          <w:highlight w:val="lightGray"/>
        </w:rPr>
        <w:t>GlaxoSmithKline Trading Services Limited logo</w:t>
      </w:r>
    </w:p>
    <w:p w14:paraId="10958B5F" w14:textId="77777777" w:rsidR="00190BA7" w:rsidRPr="00DF7B85" w:rsidRDefault="00190BA7" w:rsidP="00190BA7">
      <w:pPr>
        <w:spacing w:line="240" w:lineRule="auto"/>
        <w:rPr>
          <w:noProof/>
          <w:szCs w:val="22"/>
        </w:rPr>
      </w:pPr>
    </w:p>
    <w:p w14:paraId="5410676B" w14:textId="77777777" w:rsidR="00190BA7" w:rsidRPr="00DF7B85" w:rsidRDefault="00190BA7" w:rsidP="00190BA7">
      <w:pPr>
        <w:spacing w:line="240" w:lineRule="auto"/>
        <w:rPr>
          <w:noProof/>
          <w:szCs w:val="22"/>
        </w:rPr>
      </w:pPr>
    </w:p>
    <w:p w14:paraId="145C5EA6" w14:textId="4C808040" w:rsidR="00190BA7" w:rsidRPr="00DF7B85" w:rsidRDefault="00190BA7" w:rsidP="00190BA7">
      <w:pPr>
        <w:pBdr>
          <w:top w:val="single" w:sz="4" w:space="1" w:color="auto"/>
          <w:left w:val="single" w:sz="4" w:space="4" w:color="auto"/>
          <w:bottom w:val="single" w:sz="4" w:space="1" w:color="auto"/>
          <w:right w:val="single" w:sz="4" w:space="4" w:color="auto"/>
        </w:pBdr>
        <w:spacing w:line="240" w:lineRule="auto"/>
        <w:outlineLvl w:val="0"/>
        <w:rPr>
          <w:noProof/>
          <w:szCs w:val="22"/>
        </w:rPr>
      </w:pPr>
      <w:r w:rsidRPr="00DF7B85">
        <w:rPr>
          <w:b/>
          <w:noProof/>
          <w:szCs w:val="22"/>
        </w:rPr>
        <w:t>12.</w:t>
      </w:r>
      <w:r w:rsidRPr="00DF7B85">
        <w:rPr>
          <w:b/>
          <w:noProof/>
          <w:szCs w:val="22"/>
        </w:rPr>
        <w:tab/>
        <w:t>MARKETING AUTHORISATION NUMBER(S)</w:t>
      </w:r>
      <w:r w:rsidR="003E6DC7">
        <w:rPr>
          <w:b/>
          <w:noProof/>
          <w:szCs w:val="22"/>
        </w:rPr>
        <w:fldChar w:fldCharType="begin"/>
      </w:r>
      <w:r w:rsidR="003E6DC7">
        <w:rPr>
          <w:b/>
          <w:noProof/>
          <w:szCs w:val="22"/>
        </w:rPr>
        <w:instrText xml:space="preserve"> DOCVARIABLE VAULT_ND_ab138c90-2bba-491c-8740-b4d37aa91bee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36A7B390" w14:textId="77777777" w:rsidR="00190BA7" w:rsidRPr="00DF7B85" w:rsidRDefault="00190BA7" w:rsidP="00190BA7">
      <w:pPr>
        <w:spacing w:line="240" w:lineRule="auto"/>
        <w:rPr>
          <w:noProof/>
          <w:szCs w:val="22"/>
        </w:rPr>
      </w:pPr>
    </w:p>
    <w:p w14:paraId="5EB21BAD" w14:textId="77777777" w:rsidR="00190BA7" w:rsidRPr="00DF7B85" w:rsidRDefault="00190BA7" w:rsidP="00190BA7">
      <w:pPr>
        <w:keepNext/>
        <w:suppressLineNumbers/>
        <w:rPr>
          <w:szCs w:val="22"/>
        </w:rPr>
      </w:pPr>
      <w:r w:rsidRPr="00FF4F66">
        <w:rPr>
          <w:noProof/>
          <w:szCs w:val="22"/>
        </w:rPr>
        <w:t>EU/1/17/1236/003</w:t>
      </w:r>
    </w:p>
    <w:p w14:paraId="71DC9F5A" w14:textId="77777777" w:rsidR="00190BA7" w:rsidRPr="00DF7B85" w:rsidRDefault="00190BA7" w:rsidP="00190BA7">
      <w:pPr>
        <w:spacing w:line="240" w:lineRule="auto"/>
        <w:rPr>
          <w:noProof/>
          <w:szCs w:val="22"/>
        </w:rPr>
      </w:pPr>
    </w:p>
    <w:p w14:paraId="37DA21ED" w14:textId="77777777" w:rsidR="00190BA7" w:rsidRPr="00DF7B85" w:rsidRDefault="00190BA7" w:rsidP="00190BA7">
      <w:pPr>
        <w:spacing w:line="240" w:lineRule="auto"/>
        <w:rPr>
          <w:noProof/>
          <w:szCs w:val="22"/>
        </w:rPr>
      </w:pPr>
    </w:p>
    <w:p w14:paraId="46546008" w14:textId="662DAA1B" w:rsidR="00190BA7" w:rsidRPr="00DF7B85" w:rsidRDefault="00190BA7" w:rsidP="00190BA7">
      <w:pPr>
        <w:pBdr>
          <w:top w:val="single" w:sz="4" w:space="1" w:color="auto"/>
          <w:left w:val="single" w:sz="4" w:space="4" w:color="auto"/>
          <w:bottom w:val="single" w:sz="4" w:space="1" w:color="auto"/>
          <w:right w:val="single" w:sz="4" w:space="4" w:color="auto"/>
        </w:pBdr>
        <w:spacing w:line="240" w:lineRule="auto"/>
        <w:outlineLvl w:val="0"/>
        <w:rPr>
          <w:noProof/>
          <w:szCs w:val="22"/>
        </w:rPr>
      </w:pPr>
      <w:r w:rsidRPr="00DF7B85">
        <w:rPr>
          <w:b/>
          <w:noProof/>
          <w:szCs w:val="22"/>
        </w:rPr>
        <w:t>13.</w:t>
      </w:r>
      <w:r w:rsidRPr="00DF7B85">
        <w:rPr>
          <w:b/>
          <w:noProof/>
          <w:szCs w:val="22"/>
        </w:rPr>
        <w:tab/>
        <w:t>BATCH NUMBER</w:t>
      </w:r>
      <w:r w:rsidR="003E6DC7">
        <w:rPr>
          <w:b/>
          <w:noProof/>
          <w:szCs w:val="22"/>
        </w:rPr>
        <w:fldChar w:fldCharType="begin"/>
      </w:r>
      <w:r w:rsidR="003E6DC7">
        <w:rPr>
          <w:b/>
          <w:noProof/>
          <w:szCs w:val="22"/>
        </w:rPr>
        <w:instrText xml:space="preserve"> DOCVARIABLE VAULT_ND_14c5c2f9-8aa8-4dc0-8e7b-ffe1892d7bb4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2DF4F211" w14:textId="77777777" w:rsidR="00190BA7" w:rsidRPr="00DF7B85" w:rsidRDefault="00190BA7" w:rsidP="00190BA7">
      <w:pPr>
        <w:spacing w:line="240" w:lineRule="auto"/>
        <w:rPr>
          <w:i/>
          <w:noProof/>
          <w:szCs w:val="22"/>
        </w:rPr>
      </w:pPr>
    </w:p>
    <w:p w14:paraId="28F743E1" w14:textId="77777777" w:rsidR="00190BA7" w:rsidRPr="00DF7B85" w:rsidRDefault="00190BA7" w:rsidP="00190BA7">
      <w:pPr>
        <w:tabs>
          <w:tab w:val="clear" w:pos="567"/>
        </w:tabs>
        <w:spacing w:line="240" w:lineRule="auto"/>
        <w:rPr>
          <w:noProof/>
          <w:szCs w:val="22"/>
        </w:rPr>
      </w:pPr>
      <w:r w:rsidRPr="00DF7B85">
        <w:rPr>
          <w:noProof/>
          <w:szCs w:val="22"/>
        </w:rPr>
        <w:t>Lot</w:t>
      </w:r>
    </w:p>
    <w:p w14:paraId="30F3D014" w14:textId="77777777" w:rsidR="00190BA7" w:rsidRPr="00DF7B85" w:rsidRDefault="00190BA7" w:rsidP="00190BA7">
      <w:pPr>
        <w:spacing w:line="240" w:lineRule="auto"/>
        <w:rPr>
          <w:noProof/>
          <w:szCs w:val="22"/>
        </w:rPr>
      </w:pPr>
    </w:p>
    <w:p w14:paraId="148251BB" w14:textId="77777777" w:rsidR="00190BA7" w:rsidRPr="00DF7B85" w:rsidRDefault="00190BA7" w:rsidP="00190BA7">
      <w:pPr>
        <w:spacing w:line="240" w:lineRule="auto"/>
        <w:rPr>
          <w:noProof/>
          <w:szCs w:val="22"/>
        </w:rPr>
      </w:pPr>
    </w:p>
    <w:p w14:paraId="66862AD4" w14:textId="526868C6" w:rsidR="00190BA7" w:rsidRPr="00DF7B85" w:rsidRDefault="00190BA7" w:rsidP="00190BA7">
      <w:pPr>
        <w:pBdr>
          <w:top w:val="single" w:sz="4" w:space="1" w:color="auto"/>
          <w:left w:val="single" w:sz="4" w:space="4" w:color="auto"/>
          <w:bottom w:val="single" w:sz="4" w:space="1" w:color="auto"/>
          <w:right w:val="single" w:sz="4" w:space="4" w:color="auto"/>
        </w:pBdr>
        <w:spacing w:line="240" w:lineRule="auto"/>
        <w:outlineLvl w:val="0"/>
        <w:rPr>
          <w:noProof/>
          <w:szCs w:val="22"/>
        </w:rPr>
      </w:pPr>
      <w:r w:rsidRPr="00DF7B85">
        <w:rPr>
          <w:b/>
          <w:noProof/>
          <w:szCs w:val="22"/>
        </w:rPr>
        <w:t>14.</w:t>
      </w:r>
      <w:r w:rsidRPr="00DF7B85">
        <w:rPr>
          <w:b/>
          <w:noProof/>
          <w:szCs w:val="22"/>
        </w:rPr>
        <w:tab/>
        <w:t>GENERAL CLASSIFICATION FOR SUPPLY</w:t>
      </w:r>
      <w:r w:rsidR="003E6DC7">
        <w:rPr>
          <w:b/>
          <w:noProof/>
          <w:szCs w:val="22"/>
        </w:rPr>
        <w:fldChar w:fldCharType="begin"/>
      </w:r>
      <w:r w:rsidR="003E6DC7">
        <w:rPr>
          <w:b/>
          <w:noProof/>
          <w:szCs w:val="22"/>
        </w:rPr>
        <w:instrText xml:space="preserve"> DOCVARIABLE VAULT_ND_2c9053dd-c6da-4c6a-8c5c-7819ceef455e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7F15A1DC" w14:textId="77777777" w:rsidR="00190BA7" w:rsidRPr="00DF7B85" w:rsidRDefault="00190BA7" w:rsidP="00190BA7">
      <w:pPr>
        <w:spacing w:line="240" w:lineRule="auto"/>
        <w:rPr>
          <w:noProof/>
          <w:szCs w:val="22"/>
        </w:rPr>
      </w:pPr>
    </w:p>
    <w:p w14:paraId="7BEF7F9C" w14:textId="77777777" w:rsidR="00190BA7" w:rsidRPr="00DF7B85" w:rsidRDefault="00190BA7" w:rsidP="00190BA7">
      <w:pPr>
        <w:spacing w:line="240" w:lineRule="auto"/>
        <w:rPr>
          <w:noProof/>
          <w:szCs w:val="22"/>
        </w:rPr>
      </w:pPr>
    </w:p>
    <w:p w14:paraId="2DFF8C45" w14:textId="6F7B3E2A" w:rsidR="00190BA7" w:rsidRPr="00DF7B85" w:rsidRDefault="00190BA7" w:rsidP="00190BA7">
      <w:pPr>
        <w:pBdr>
          <w:top w:val="single" w:sz="4" w:space="2" w:color="auto"/>
          <w:left w:val="single" w:sz="4" w:space="4" w:color="auto"/>
          <w:bottom w:val="single" w:sz="4" w:space="1" w:color="auto"/>
          <w:right w:val="single" w:sz="4" w:space="4" w:color="auto"/>
        </w:pBdr>
        <w:spacing w:line="240" w:lineRule="auto"/>
        <w:outlineLvl w:val="0"/>
        <w:rPr>
          <w:noProof/>
          <w:szCs w:val="22"/>
        </w:rPr>
      </w:pPr>
      <w:r w:rsidRPr="00DF7B85">
        <w:rPr>
          <w:b/>
          <w:noProof/>
          <w:szCs w:val="22"/>
        </w:rPr>
        <w:t>15.</w:t>
      </w:r>
      <w:r w:rsidRPr="00DF7B85">
        <w:rPr>
          <w:b/>
          <w:noProof/>
          <w:szCs w:val="22"/>
        </w:rPr>
        <w:tab/>
        <w:t>INSTRUCTIONS ON USE</w:t>
      </w:r>
      <w:r w:rsidR="003E6DC7">
        <w:rPr>
          <w:b/>
          <w:noProof/>
          <w:szCs w:val="22"/>
        </w:rPr>
        <w:fldChar w:fldCharType="begin"/>
      </w:r>
      <w:r w:rsidR="003E6DC7">
        <w:rPr>
          <w:b/>
          <w:noProof/>
          <w:szCs w:val="22"/>
        </w:rPr>
        <w:instrText xml:space="preserve"> DOCVARIABLE VAULT_ND_78a094b4-be4e-47af-b2fe-90562034e21d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3FB4EBA3" w14:textId="77777777" w:rsidR="00190BA7" w:rsidRPr="00DF7B85" w:rsidRDefault="00190BA7" w:rsidP="00190BA7">
      <w:pPr>
        <w:spacing w:line="240" w:lineRule="auto"/>
        <w:rPr>
          <w:noProof/>
          <w:szCs w:val="22"/>
        </w:rPr>
      </w:pPr>
    </w:p>
    <w:p w14:paraId="1AC0AB60" w14:textId="77777777" w:rsidR="00190BA7" w:rsidRPr="00DF7B85" w:rsidRDefault="00190BA7" w:rsidP="00190BA7">
      <w:pPr>
        <w:spacing w:line="240" w:lineRule="auto"/>
        <w:rPr>
          <w:noProof/>
          <w:szCs w:val="22"/>
        </w:rPr>
      </w:pPr>
    </w:p>
    <w:p w14:paraId="6C7B4F93" w14:textId="77777777" w:rsidR="00190BA7" w:rsidRPr="00DF7B85" w:rsidRDefault="00190BA7" w:rsidP="00190BA7">
      <w:pPr>
        <w:pBdr>
          <w:top w:val="single" w:sz="4" w:space="1" w:color="auto"/>
          <w:left w:val="single" w:sz="4" w:space="4" w:color="auto"/>
          <w:bottom w:val="single" w:sz="4" w:space="0" w:color="auto"/>
          <w:right w:val="single" w:sz="4" w:space="4" w:color="auto"/>
        </w:pBdr>
        <w:spacing w:line="240" w:lineRule="auto"/>
        <w:rPr>
          <w:noProof/>
          <w:szCs w:val="22"/>
        </w:rPr>
      </w:pPr>
      <w:r w:rsidRPr="00DF7B85">
        <w:rPr>
          <w:b/>
          <w:noProof/>
          <w:szCs w:val="22"/>
        </w:rPr>
        <w:t>16.</w:t>
      </w:r>
      <w:r w:rsidRPr="00DF7B85">
        <w:rPr>
          <w:b/>
          <w:noProof/>
          <w:szCs w:val="22"/>
        </w:rPr>
        <w:tab/>
        <w:t>INFORMATION IN BRAILLE</w:t>
      </w:r>
    </w:p>
    <w:p w14:paraId="51A8A21A" w14:textId="77777777" w:rsidR="00190BA7" w:rsidRPr="00DF7B85" w:rsidRDefault="00190BA7" w:rsidP="00190BA7">
      <w:pPr>
        <w:spacing w:line="240" w:lineRule="auto"/>
        <w:rPr>
          <w:noProof/>
          <w:szCs w:val="22"/>
        </w:rPr>
      </w:pPr>
    </w:p>
    <w:p w14:paraId="4D5FA845" w14:textId="77777777" w:rsidR="00190BA7" w:rsidRPr="00DF7B85" w:rsidRDefault="00190BA7" w:rsidP="00190BA7">
      <w:pPr>
        <w:tabs>
          <w:tab w:val="clear" w:pos="567"/>
        </w:tabs>
        <w:spacing w:line="240" w:lineRule="auto"/>
        <w:rPr>
          <w:noProof/>
          <w:szCs w:val="22"/>
        </w:rPr>
      </w:pPr>
      <w:r w:rsidRPr="00DF7B85">
        <w:rPr>
          <w:noProof/>
          <w:szCs w:val="22"/>
        </w:rPr>
        <w:t xml:space="preserve">trelegy ellipta </w:t>
      </w:r>
    </w:p>
    <w:p w14:paraId="69C73D53" w14:textId="77777777" w:rsidR="00190BA7" w:rsidRPr="00DF7B85" w:rsidRDefault="00190BA7" w:rsidP="00190BA7">
      <w:pPr>
        <w:tabs>
          <w:tab w:val="clear" w:pos="567"/>
        </w:tabs>
        <w:spacing w:line="240" w:lineRule="auto"/>
        <w:rPr>
          <w:noProof/>
          <w:szCs w:val="22"/>
          <w:shd w:val="clear" w:color="auto" w:fill="CCCCCC"/>
        </w:rPr>
      </w:pPr>
    </w:p>
    <w:p w14:paraId="1B888653" w14:textId="77777777" w:rsidR="00190BA7" w:rsidRPr="00DF7B85" w:rsidRDefault="00190BA7" w:rsidP="00190BA7">
      <w:pPr>
        <w:tabs>
          <w:tab w:val="clear" w:pos="567"/>
        </w:tabs>
        <w:spacing w:line="240" w:lineRule="auto"/>
        <w:rPr>
          <w:noProof/>
          <w:szCs w:val="22"/>
          <w:shd w:val="clear" w:color="auto" w:fill="CCCCCC"/>
        </w:rPr>
      </w:pPr>
    </w:p>
    <w:p w14:paraId="5F95EA94" w14:textId="77777777" w:rsidR="00190BA7" w:rsidRPr="00DF7B85" w:rsidRDefault="00190BA7" w:rsidP="00190BA7">
      <w:pPr>
        <w:pBdr>
          <w:top w:val="single" w:sz="4" w:space="1" w:color="auto"/>
          <w:left w:val="single" w:sz="4" w:space="4" w:color="auto"/>
          <w:bottom w:val="single" w:sz="4" w:space="0" w:color="auto"/>
          <w:right w:val="single" w:sz="4" w:space="4" w:color="auto"/>
        </w:pBdr>
        <w:tabs>
          <w:tab w:val="clear" w:pos="567"/>
        </w:tabs>
        <w:spacing w:line="240" w:lineRule="auto"/>
        <w:rPr>
          <w:i/>
          <w:noProof/>
          <w:szCs w:val="22"/>
        </w:rPr>
      </w:pPr>
      <w:r w:rsidRPr="00DF7B85">
        <w:rPr>
          <w:b/>
          <w:noProof/>
          <w:szCs w:val="22"/>
        </w:rPr>
        <w:t>17.</w:t>
      </w:r>
      <w:r w:rsidRPr="00DF7B85">
        <w:rPr>
          <w:b/>
          <w:noProof/>
          <w:szCs w:val="22"/>
        </w:rPr>
        <w:tab/>
        <w:t>UNIQUE IDENTIFIER – 2D BARCODE</w:t>
      </w:r>
    </w:p>
    <w:p w14:paraId="7BF0BEDF" w14:textId="77777777" w:rsidR="00190BA7" w:rsidRPr="00DF7B85" w:rsidRDefault="00190BA7" w:rsidP="00190BA7">
      <w:pPr>
        <w:tabs>
          <w:tab w:val="clear" w:pos="567"/>
        </w:tabs>
        <w:spacing w:line="240" w:lineRule="auto"/>
        <w:rPr>
          <w:noProof/>
          <w:szCs w:val="22"/>
          <w:shd w:val="clear" w:color="auto" w:fill="CCCCCC"/>
        </w:rPr>
      </w:pPr>
    </w:p>
    <w:p w14:paraId="5DD76F44" w14:textId="77777777" w:rsidR="00190BA7" w:rsidRPr="00DF7B85" w:rsidRDefault="00190BA7" w:rsidP="00190BA7">
      <w:pPr>
        <w:tabs>
          <w:tab w:val="clear" w:pos="567"/>
        </w:tabs>
        <w:spacing w:line="240" w:lineRule="auto"/>
        <w:rPr>
          <w:noProof/>
          <w:szCs w:val="22"/>
        </w:rPr>
      </w:pPr>
      <w:r w:rsidRPr="00DF7B85">
        <w:rPr>
          <w:noProof/>
          <w:szCs w:val="22"/>
          <w:shd w:val="clear" w:color="auto" w:fill="CCCCCC"/>
        </w:rPr>
        <w:t>2D barcode carrying the unique identifier included.</w:t>
      </w:r>
      <w:r w:rsidRPr="00DF7B85">
        <w:rPr>
          <w:noProof/>
          <w:szCs w:val="22"/>
        </w:rPr>
        <w:t xml:space="preserve"> </w:t>
      </w:r>
    </w:p>
    <w:p w14:paraId="2CD46017" w14:textId="77777777" w:rsidR="00190BA7" w:rsidRPr="00DF7B85" w:rsidRDefault="00190BA7" w:rsidP="00190BA7">
      <w:pPr>
        <w:tabs>
          <w:tab w:val="clear" w:pos="567"/>
        </w:tabs>
        <w:spacing w:line="240" w:lineRule="auto"/>
        <w:rPr>
          <w:b/>
          <w:noProof/>
          <w:szCs w:val="22"/>
          <w:u w:val="single"/>
        </w:rPr>
      </w:pPr>
    </w:p>
    <w:p w14:paraId="6A772AC5" w14:textId="77777777" w:rsidR="00190BA7" w:rsidRPr="00DF7B85" w:rsidRDefault="00190BA7" w:rsidP="00190BA7">
      <w:pPr>
        <w:tabs>
          <w:tab w:val="clear" w:pos="567"/>
        </w:tabs>
        <w:spacing w:line="240" w:lineRule="auto"/>
        <w:rPr>
          <w:noProof/>
          <w:szCs w:val="22"/>
        </w:rPr>
      </w:pPr>
    </w:p>
    <w:p w14:paraId="78B0AE4A" w14:textId="77777777" w:rsidR="00190BA7" w:rsidRPr="00DF7B85" w:rsidRDefault="00190BA7" w:rsidP="00190BA7">
      <w:pPr>
        <w:pBdr>
          <w:top w:val="single" w:sz="4" w:space="1" w:color="auto"/>
          <w:left w:val="single" w:sz="4" w:space="4" w:color="auto"/>
          <w:bottom w:val="single" w:sz="4" w:space="0" w:color="auto"/>
          <w:right w:val="single" w:sz="4" w:space="4" w:color="auto"/>
        </w:pBdr>
        <w:tabs>
          <w:tab w:val="clear" w:pos="567"/>
        </w:tabs>
        <w:spacing w:line="240" w:lineRule="auto"/>
        <w:rPr>
          <w:i/>
          <w:noProof/>
          <w:szCs w:val="22"/>
        </w:rPr>
      </w:pPr>
      <w:r w:rsidRPr="00DF7B85">
        <w:rPr>
          <w:b/>
          <w:noProof/>
          <w:szCs w:val="22"/>
        </w:rPr>
        <w:t>18.</w:t>
      </w:r>
      <w:r w:rsidRPr="00DF7B85">
        <w:rPr>
          <w:b/>
          <w:noProof/>
          <w:szCs w:val="22"/>
        </w:rPr>
        <w:tab/>
        <w:t>UNIQUE IDENTIFIER - HUMAN READABLE DATA</w:t>
      </w:r>
    </w:p>
    <w:p w14:paraId="0B9434E1" w14:textId="77777777" w:rsidR="00190BA7" w:rsidRPr="00DF7B85" w:rsidRDefault="00190BA7" w:rsidP="00190BA7">
      <w:pPr>
        <w:tabs>
          <w:tab w:val="clear" w:pos="567"/>
        </w:tabs>
        <w:spacing w:line="240" w:lineRule="auto"/>
        <w:rPr>
          <w:noProof/>
          <w:szCs w:val="22"/>
        </w:rPr>
      </w:pPr>
    </w:p>
    <w:p w14:paraId="4FBD453F" w14:textId="570C30CB" w:rsidR="00190BA7" w:rsidRPr="00DF7B85" w:rsidRDefault="00190BA7" w:rsidP="00190BA7">
      <w:pPr>
        <w:rPr>
          <w:noProof/>
          <w:szCs w:val="22"/>
        </w:rPr>
      </w:pPr>
      <w:r w:rsidRPr="00DF7B85">
        <w:rPr>
          <w:noProof/>
          <w:szCs w:val="22"/>
        </w:rPr>
        <w:t>PC</w:t>
      </w:r>
    </w:p>
    <w:p w14:paraId="2B1673DB" w14:textId="09B8BF7B" w:rsidR="00190BA7" w:rsidRPr="00DF7B85" w:rsidRDefault="00190BA7" w:rsidP="00190BA7">
      <w:pPr>
        <w:rPr>
          <w:noProof/>
          <w:szCs w:val="22"/>
        </w:rPr>
      </w:pPr>
      <w:r w:rsidRPr="00DF7B85">
        <w:rPr>
          <w:noProof/>
          <w:szCs w:val="22"/>
        </w:rPr>
        <w:t>SN</w:t>
      </w:r>
    </w:p>
    <w:p w14:paraId="70A7E6AC" w14:textId="59DEF4DD" w:rsidR="00190BA7" w:rsidRDefault="00190BA7" w:rsidP="00330312">
      <w:pPr>
        <w:rPr>
          <w:b/>
          <w:noProof/>
          <w:szCs w:val="22"/>
        </w:rPr>
        <w:sectPr w:rsidR="00190BA7" w:rsidSect="00322C6D">
          <w:endnotePr>
            <w:numFmt w:val="decimal"/>
          </w:endnotePr>
          <w:pgSz w:w="11907" w:h="16840" w:code="9"/>
          <w:pgMar w:top="1134" w:right="1134" w:bottom="1134" w:left="1134" w:header="737" w:footer="737" w:gutter="0"/>
          <w:cols w:space="720"/>
          <w:titlePg/>
          <w:docGrid w:linePitch="299"/>
        </w:sectPr>
      </w:pPr>
      <w:r w:rsidRPr="006C225A">
        <w:rPr>
          <w:noProof/>
          <w:szCs w:val="22"/>
        </w:rPr>
        <w:t>NN</w:t>
      </w:r>
    </w:p>
    <w:p w14:paraId="1C20B680" w14:textId="77777777" w:rsidR="00FD4022" w:rsidRPr="00DF7B85" w:rsidRDefault="00FD4022" w:rsidP="00FD4022">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DF7B85">
        <w:rPr>
          <w:b/>
          <w:noProof/>
          <w:szCs w:val="22"/>
        </w:rPr>
        <w:lastRenderedPageBreak/>
        <w:t xml:space="preserve">PARTICULARS TO APPEAR ON THE OUTER PACKAGING </w:t>
      </w:r>
    </w:p>
    <w:p w14:paraId="2E061E66" w14:textId="77777777" w:rsidR="00FD4022" w:rsidRPr="00DF7B85" w:rsidRDefault="00FD4022" w:rsidP="00FD4022">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p>
    <w:p w14:paraId="3BC8F6FD" w14:textId="0807B849" w:rsidR="00FD4022" w:rsidRPr="00DF7B85" w:rsidRDefault="00FD4022" w:rsidP="00FD4022">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DF7B85">
        <w:rPr>
          <w:b/>
          <w:noProof/>
          <w:szCs w:val="22"/>
        </w:rPr>
        <w:t xml:space="preserve">INTERMEDIATE CARTON </w:t>
      </w:r>
      <w:r w:rsidR="00A16F46">
        <w:rPr>
          <w:b/>
          <w:noProof/>
          <w:szCs w:val="22"/>
        </w:rPr>
        <w:t>OF MULTIPACK</w:t>
      </w:r>
      <w:r w:rsidR="00E54E5D">
        <w:rPr>
          <w:b/>
          <w:noProof/>
          <w:szCs w:val="22"/>
        </w:rPr>
        <w:t xml:space="preserve"> </w:t>
      </w:r>
      <w:r w:rsidRPr="00DF7B85">
        <w:rPr>
          <w:b/>
          <w:noProof/>
          <w:szCs w:val="22"/>
        </w:rPr>
        <w:t>(WITHOUT BLUE BOX)</w:t>
      </w:r>
    </w:p>
    <w:p w14:paraId="27B809C6" w14:textId="77777777" w:rsidR="00FD4022" w:rsidRDefault="00FD4022" w:rsidP="00FD4022">
      <w:pPr>
        <w:tabs>
          <w:tab w:val="clear" w:pos="567"/>
        </w:tabs>
        <w:spacing w:line="240" w:lineRule="auto"/>
        <w:rPr>
          <w:noProof/>
          <w:szCs w:val="22"/>
        </w:rPr>
      </w:pPr>
    </w:p>
    <w:p w14:paraId="5A5BBDCE" w14:textId="77777777" w:rsidR="00E55646" w:rsidRPr="00DF7B85" w:rsidRDefault="00E55646" w:rsidP="00FD4022">
      <w:pPr>
        <w:tabs>
          <w:tab w:val="clear" w:pos="567"/>
        </w:tabs>
        <w:spacing w:line="240" w:lineRule="auto"/>
        <w:rPr>
          <w:noProof/>
          <w:szCs w:val="22"/>
        </w:rPr>
      </w:pPr>
    </w:p>
    <w:p w14:paraId="0C8D6F9D" w14:textId="1834795A" w:rsidR="00FD4022" w:rsidRPr="00DF7B85" w:rsidRDefault="00FD4022" w:rsidP="00FD4022">
      <w:pPr>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noProof/>
          <w:szCs w:val="22"/>
        </w:rPr>
      </w:pPr>
      <w:r w:rsidRPr="00DF7B85">
        <w:rPr>
          <w:b/>
          <w:noProof/>
          <w:szCs w:val="22"/>
        </w:rPr>
        <w:t>1.</w:t>
      </w:r>
      <w:r w:rsidRPr="00DF7B85">
        <w:rPr>
          <w:b/>
          <w:noProof/>
          <w:szCs w:val="22"/>
        </w:rPr>
        <w:tab/>
        <w:t>NAME OF THE MEDICINAL PRODUCT</w:t>
      </w:r>
      <w:r w:rsidR="003E6DC7">
        <w:rPr>
          <w:b/>
          <w:noProof/>
          <w:szCs w:val="22"/>
        </w:rPr>
        <w:fldChar w:fldCharType="begin"/>
      </w:r>
      <w:r w:rsidR="003E6DC7">
        <w:rPr>
          <w:b/>
          <w:noProof/>
          <w:szCs w:val="22"/>
        </w:rPr>
        <w:instrText xml:space="preserve"> DOCVARIABLE VAULT_ND_357f039d-a07b-4a7a-ab9d-bb63278d2a2b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28FFA377" w14:textId="77777777" w:rsidR="00FD4022" w:rsidRPr="00DF7B85" w:rsidRDefault="00FD4022" w:rsidP="00FD4022">
      <w:pPr>
        <w:tabs>
          <w:tab w:val="clear" w:pos="567"/>
        </w:tabs>
        <w:spacing w:line="240" w:lineRule="auto"/>
        <w:rPr>
          <w:noProof/>
          <w:szCs w:val="22"/>
        </w:rPr>
      </w:pPr>
    </w:p>
    <w:p w14:paraId="722EE65E" w14:textId="77777777" w:rsidR="00FD4022" w:rsidRPr="00DF7B85" w:rsidRDefault="00BE6E36" w:rsidP="00FD4022">
      <w:pPr>
        <w:tabs>
          <w:tab w:val="clear" w:pos="567"/>
          <w:tab w:val="left" w:pos="720"/>
        </w:tabs>
        <w:spacing w:line="240" w:lineRule="auto"/>
        <w:rPr>
          <w:szCs w:val="22"/>
          <w:shd w:val="clear" w:color="auto" w:fill="FFFF00"/>
        </w:rPr>
      </w:pPr>
      <w:r w:rsidRPr="00DF7B85">
        <w:rPr>
          <w:noProof/>
          <w:szCs w:val="22"/>
        </w:rPr>
        <w:t>Trelegy</w:t>
      </w:r>
      <w:r w:rsidR="00FD4022" w:rsidRPr="00DF7B85">
        <w:rPr>
          <w:noProof/>
          <w:szCs w:val="22"/>
        </w:rPr>
        <w:t xml:space="preserve"> </w:t>
      </w:r>
      <w:r w:rsidR="00B56696" w:rsidRPr="00DF7B85">
        <w:rPr>
          <w:noProof/>
          <w:szCs w:val="22"/>
        </w:rPr>
        <w:t xml:space="preserve">Ellipta </w:t>
      </w:r>
      <w:r w:rsidR="00FD4022" w:rsidRPr="00DF7B85">
        <w:rPr>
          <w:noProof/>
          <w:szCs w:val="22"/>
        </w:rPr>
        <w:t>92 micrograms/55 micrograms/22 micrograms inhalation powder, pre-dispensed</w:t>
      </w:r>
    </w:p>
    <w:p w14:paraId="570A22B8" w14:textId="77777777" w:rsidR="00FD4022" w:rsidRPr="00DF7B85" w:rsidRDefault="00FD4022" w:rsidP="00FD4022">
      <w:pPr>
        <w:tabs>
          <w:tab w:val="clear" w:pos="567"/>
        </w:tabs>
        <w:spacing w:line="240" w:lineRule="auto"/>
        <w:rPr>
          <w:snapToGrid w:val="0"/>
          <w:szCs w:val="22"/>
        </w:rPr>
      </w:pPr>
      <w:r w:rsidRPr="00DF7B85">
        <w:rPr>
          <w:snapToGrid w:val="0"/>
          <w:szCs w:val="22"/>
        </w:rPr>
        <w:t>fluticasone furoate</w:t>
      </w:r>
      <w:r w:rsidRPr="00DF7B85">
        <w:rPr>
          <w:szCs w:val="22"/>
        </w:rPr>
        <w:t>/umeclidinium/</w:t>
      </w:r>
      <w:r w:rsidRPr="00DF7B85">
        <w:rPr>
          <w:snapToGrid w:val="0"/>
          <w:szCs w:val="22"/>
        </w:rPr>
        <w:t>vilanterol</w:t>
      </w:r>
    </w:p>
    <w:p w14:paraId="3AE2CA81" w14:textId="77777777" w:rsidR="00FD4022" w:rsidRPr="00DF7B85" w:rsidRDefault="00FD4022" w:rsidP="00FD4022">
      <w:pPr>
        <w:tabs>
          <w:tab w:val="clear" w:pos="567"/>
        </w:tabs>
        <w:spacing w:line="240" w:lineRule="auto"/>
        <w:rPr>
          <w:snapToGrid w:val="0"/>
          <w:szCs w:val="22"/>
        </w:rPr>
      </w:pPr>
    </w:p>
    <w:p w14:paraId="297F92A7" w14:textId="77777777" w:rsidR="00FD4022" w:rsidRPr="00DF7B85" w:rsidRDefault="00FD4022" w:rsidP="00FD4022">
      <w:pPr>
        <w:tabs>
          <w:tab w:val="clear" w:pos="567"/>
        </w:tabs>
        <w:spacing w:line="240" w:lineRule="auto"/>
        <w:rPr>
          <w:noProof/>
          <w:szCs w:val="22"/>
        </w:rPr>
      </w:pPr>
    </w:p>
    <w:p w14:paraId="1E29D7B4" w14:textId="70A06E18" w:rsidR="00FD4022" w:rsidRPr="00DF7B85" w:rsidRDefault="00FD4022" w:rsidP="00FD4022">
      <w:pPr>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b/>
          <w:noProof/>
          <w:szCs w:val="22"/>
        </w:rPr>
      </w:pPr>
      <w:r w:rsidRPr="00DF7B85">
        <w:rPr>
          <w:b/>
          <w:noProof/>
          <w:szCs w:val="22"/>
        </w:rPr>
        <w:t>2.</w:t>
      </w:r>
      <w:r w:rsidRPr="00DF7B85">
        <w:rPr>
          <w:b/>
          <w:noProof/>
          <w:szCs w:val="22"/>
        </w:rPr>
        <w:tab/>
        <w:t>STATEMENT OF ACTIVE SUBSTANCE(S)</w:t>
      </w:r>
      <w:r w:rsidR="003E6DC7">
        <w:rPr>
          <w:b/>
          <w:noProof/>
          <w:szCs w:val="22"/>
        </w:rPr>
        <w:fldChar w:fldCharType="begin"/>
      </w:r>
      <w:r w:rsidR="003E6DC7">
        <w:rPr>
          <w:b/>
          <w:noProof/>
          <w:szCs w:val="22"/>
        </w:rPr>
        <w:instrText xml:space="preserve"> DOCVARIABLE VAULT_ND_24c5e927-72d0-4af7-868d-0855d8ba7d29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4644CF5C" w14:textId="77777777" w:rsidR="00FD4022" w:rsidRPr="00DF7B85" w:rsidRDefault="00FD4022" w:rsidP="00FD4022">
      <w:pPr>
        <w:tabs>
          <w:tab w:val="clear" w:pos="567"/>
        </w:tabs>
        <w:spacing w:line="240" w:lineRule="auto"/>
        <w:rPr>
          <w:szCs w:val="22"/>
        </w:rPr>
      </w:pPr>
    </w:p>
    <w:p w14:paraId="58D3D463" w14:textId="4C1FB4EA" w:rsidR="00FD4022" w:rsidRPr="00DF7B85" w:rsidRDefault="00FD4022" w:rsidP="00FD4022">
      <w:pPr>
        <w:tabs>
          <w:tab w:val="clear" w:pos="567"/>
        </w:tabs>
        <w:spacing w:line="240" w:lineRule="auto"/>
        <w:rPr>
          <w:szCs w:val="22"/>
        </w:rPr>
      </w:pPr>
      <w:r w:rsidRPr="00DF7B85">
        <w:rPr>
          <w:szCs w:val="22"/>
        </w:rPr>
        <w:t>Each delivered dose contains 92 micrograms of fluticasone furoate</w:t>
      </w:r>
      <w:r w:rsidR="00EC563F" w:rsidRPr="00DF7B85">
        <w:rPr>
          <w:szCs w:val="22"/>
        </w:rPr>
        <w:t>,</w:t>
      </w:r>
      <w:r w:rsidRPr="00DF7B85">
        <w:rPr>
          <w:szCs w:val="22"/>
        </w:rPr>
        <w:t xml:space="preserve"> 55 micrograms of umeclidinium (equivalent to 65 micrograms umeclidinium bromide</w:t>
      </w:r>
      <w:r w:rsidR="00623C92">
        <w:rPr>
          <w:szCs w:val="22"/>
        </w:rPr>
        <w:t>)</w:t>
      </w:r>
      <w:r w:rsidRPr="00DF7B85">
        <w:rPr>
          <w:szCs w:val="22"/>
        </w:rPr>
        <w:t xml:space="preserve"> and 22 micrograms of vilanterol (as </w:t>
      </w:r>
      <w:proofErr w:type="spellStart"/>
      <w:r w:rsidRPr="00DF7B85">
        <w:rPr>
          <w:szCs w:val="22"/>
        </w:rPr>
        <w:t>trifenatate</w:t>
      </w:r>
      <w:proofErr w:type="spellEnd"/>
      <w:r w:rsidRPr="00DF7B85">
        <w:rPr>
          <w:szCs w:val="22"/>
        </w:rPr>
        <w:t>).</w:t>
      </w:r>
    </w:p>
    <w:p w14:paraId="5187BD3E" w14:textId="77777777" w:rsidR="00FD4022" w:rsidRPr="00DF7B85" w:rsidRDefault="00FD4022" w:rsidP="00FD4022">
      <w:pPr>
        <w:tabs>
          <w:tab w:val="clear" w:pos="567"/>
        </w:tabs>
        <w:spacing w:line="240" w:lineRule="auto"/>
        <w:rPr>
          <w:szCs w:val="22"/>
        </w:rPr>
      </w:pPr>
    </w:p>
    <w:p w14:paraId="5F73E736" w14:textId="77777777" w:rsidR="00FD4022" w:rsidRPr="00DF7B85" w:rsidRDefault="00FD4022" w:rsidP="00FD4022">
      <w:pPr>
        <w:pStyle w:val="BodyTextIndent3"/>
        <w:widowControl w:val="0"/>
        <w:tabs>
          <w:tab w:val="clear" w:pos="567"/>
        </w:tabs>
        <w:overflowPunct w:val="0"/>
        <w:spacing w:after="0" w:line="240" w:lineRule="auto"/>
        <w:ind w:left="0"/>
        <w:textAlignment w:val="baseline"/>
        <w:rPr>
          <w:sz w:val="22"/>
          <w:szCs w:val="22"/>
        </w:rPr>
      </w:pPr>
    </w:p>
    <w:p w14:paraId="7C79EDD6" w14:textId="295943D6" w:rsidR="00FD4022" w:rsidRPr="00DF7B85" w:rsidRDefault="00FD4022" w:rsidP="00FD4022">
      <w:pPr>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noProof/>
          <w:szCs w:val="22"/>
        </w:rPr>
      </w:pPr>
      <w:r w:rsidRPr="00DF7B85">
        <w:rPr>
          <w:b/>
          <w:noProof/>
          <w:szCs w:val="22"/>
        </w:rPr>
        <w:t>3.</w:t>
      </w:r>
      <w:r w:rsidRPr="00DF7B85">
        <w:rPr>
          <w:b/>
          <w:noProof/>
          <w:szCs w:val="22"/>
        </w:rPr>
        <w:tab/>
        <w:t>LIST OF EXCIPIENTS</w:t>
      </w:r>
      <w:r w:rsidR="003E6DC7">
        <w:rPr>
          <w:b/>
          <w:noProof/>
          <w:szCs w:val="22"/>
        </w:rPr>
        <w:fldChar w:fldCharType="begin"/>
      </w:r>
      <w:r w:rsidR="003E6DC7">
        <w:rPr>
          <w:b/>
          <w:noProof/>
          <w:szCs w:val="22"/>
        </w:rPr>
        <w:instrText xml:space="preserve"> DOCVARIABLE VAULT_ND_9a921d41-c262-4a08-9bf9-85eb00a7cc2f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6CA6282B" w14:textId="77777777" w:rsidR="00FD4022" w:rsidRPr="00DF7B85" w:rsidRDefault="00FD4022" w:rsidP="00FD4022">
      <w:pPr>
        <w:tabs>
          <w:tab w:val="clear" w:pos="567"/>
        </w:tabs>
        <w:spacing w:line="240" w:lineRule="auto"/>
        <w:rPr>
          <w:szCs w:val="22"/>
        </w:rPr>
      </w:pPr>
    </w:p>
    <w:p w14:paraId="3D5FFC85" w14:textId="26EF8335" w:rsidR="00FD4022" w:rsidRDefault="008F2C3A" w:rsidP="00FD4022">
      <w:pPr>
        <w:tabs>
          <w:tab w:val="clear" w:pos="567"/>
        </w:tabs>
        <w:spacing w:line="240" w:lineRule="auto"/>
        <w:rPr>
          <w:szCs w:val="22"/>
        </w:rPr>
      </w:pPr>
      <w:r>
        <w:rPr>
          <w:szCs w:val="22"/>
        </w:rPr>
        <w:t>Excipients:</w:t>
      </w:r>
      <w:r w:rsidR="00FD4022" w:rsidRPr="00DF7B85">
        <w:rPr>
          <w:szCs w:val="22"/>
        </w:rPr>
        <w:t xml:space="preserve"> lactose </w:t>
      </w:r>
      <w:r w:rsidR="00E54E5D">
        <w:rPr>
          <w:szCs w:val="22"/>
        </w:rPr>
        <w:t xml:space="preserve">monohydrate </w:t>
      </w:r>
      <w:r w:rsidR="00FD4022" w:rsidRPr="00DF7B85">
        <w:rPr>
          <w:szCs w:val="22"/>
        </w:rPr>
        <w:t>and magnesium stearate.</w:t>
      </w:r>
    </w:p>
    <w:p w14:paraId="30968BCB" w14:textId="3A356AAE" w:rsidR="008F2C3A" w:rsidRPr="00DF7B85" w:rsidRDefault="008F2C3A" w:rsidP="00FD4022">
      <w:pPr>
        <w:tabs>
          <w:tab w:val="clear" w:pos="567"/>
        </w:tabs>
        <w:spacing w:line="240" w:lineRule="auto"/>
        <w:rPr>
          <w:szCs w:val="22"/>
        </w:rPr>
      </w:pPr>
      <w:r w:rsidRPr="00FF4F66">
        <w:rPr>
          <w:szCs w:val="22"/>
          <w:highlight w:val="lightGray"/>
        </w:rPr>
        <w:t>See package leaflet for further information</w:t>
      </w:r>
      <w:r w:rsidR="00B466ED" w:rsidRPr="00FF4F66">
        <w:rPr>
          <w:szCs w:val="22"/>
          <w:highlight w:val="lightGray"/>
        </w:rPr>
        <w:t>.</w:t>
      </w:r>
    </w:p>
    <w:p w14:paraId="266760BF" w14:textId="77777777" w:rsidR="00FD4022" w:rsidRPr="00DF7B85" w:rsidRDefault="00FD4022" w:rsidP="00FD4022">
      <w:pPr>
        <w:tabs>
          <w:tab w:val="clear" w:pos="567"/>
        </w:tabs>
        <w:spacing w:line="240" w:lineRule="auto"/>
        <w:rPr>
          <w:szCs w:val="22"/>
        </w:rPr>
      </w:pPr>
    </w:p>
    <w:p w14:paraId="66F73E79" w14:textId="77777777" w:rsidR="00FD4022" w:rsidRPr="00DF7B85" w:rsidRDefault="00FD4022" w:rsidP="00FD4022">
      <w:pPr>
        <w:tabs>
          <w:tab w:val="clear" w:pos="567"/>
        </w:tabs>
        <w:spacing w:line="240" w:lineRule="auto"/>
        <w:rPr>
          <w:noProof/>
          <w:szCs w:val="22"/>
        </w:rPr>
      </w:pPr>
    </w:p>
    <w:p w14:paraId="3624A5EA" w14:textId="496EC52F" w:rsidR="00FD4022" w:rsidRPr="00DF7B85" w:rsidRDefault="00FD4022" w:rsidP="00FD4022">
      <w:pPr>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noProof/>
          <w:szCs w:val="22"/>
        </w:rPr>
      </w:pPr>
      <w:r w:rsidRPr="00DF7B85">
        <w:rPr>
          <w:b/>
          <w:noProof/>
          <w:szCs w:val="22"/>
        </w:rPr>
        <w:t>4.</w:t>
      </w:r>
      <w:r w:rsidRPr="00DF7B85">
        <w:rPr>
          <w:b/>
          <w:noProof/>
          <w:szCs w:val="22"/>
        </w:rPr>
        <w:tab/>
        <w:t>PHARMACEUTICAL FORM AND CONTENTS</w:t>
      </w:r>
      <w:r w:rsidR="003E6DC7">
        <w:rPr>
          <w:b/>
          <w:noProof/>
          <w:szCs w:val="22"/>
        </w:rPr>
        <w:fldChar w:fldCharType="begin"/>
      </w:r>
      <w:r w:rsidR="003E6DC7">
        <w:rPr>
          <w:b/>
          <w:noProof/>
          <w:szCs w:val="22"/>
        </w:rPr>
        <w:instrText xml:space="preserve"> DOCVARIABLE VAULT_ND_af63d321-7100-4ed5-ae29-c5371e60d16c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36FDC272" w14:textId="77777777" w:rsidR="00FD4022" w:rsidRPr="00DF7B85" w:rsidRDefault="00FD4022" w:rsidP="00FD4022">
      <w:pPr>
        <w:tabs>
          <w:tab w:val="clear" w:pos="567"/>
        </w:tabs>
        <w:spacing w:line="240" w:lineRule="auto"/>
        <w:rPr>
          <w:szCs w:val="22"/>
        </w:rPr>
      </w:pPr>
    </w:p>
    <w:p w14:paraId="40197158" w14:textId="77777777" w:rsidR="00FD4022" w:rsidRPr="00DF7B85" w:rsidRDefault="00185676" w:rsidP="00FD4022">
      <w:pPr>
        <w:tabs>
          <w:tab w:val="clear" w:pos="567"/>
          <w:tab w:val="left" w:pos="3405"/>
        </w:tabs>
        <w:spacing w:line="240" w:lineRule="auto"/>
        <w:rPr>
          <w:noProof/>
          <w:szCs w:val="22"/>
        </w:rPr>
      </w:pPr>
      <w:r w:rsidRPr="00DF7B85">
        <w:rPr>
          <w:noProof/>
          <w:szCs w:val="22"/>
          <w:highlight w:val="lightGray"/>
        </w:rPr>
        <w:t>Inhalation powder, pre-dispensed</w:t>
      </w:r>
    </w:p>
    <w:p w14:paraId="2B1E2652" w14:textId="4F877328" w:rsidR="00FD4022" w:rsidRPr="00DF7B85" w:rsidRDefault="00FD4022" w:rsidP="00FD4022">
      <w:pPr>
        <w:tabs>
          <w:tab w:val="clear" w:pos="567"/>
          <w:tab w:val="left" w:pos="3405"/>
        </w:tabs>
        <w:spacing w:line="240" w:lineRule="auto"/>
        <w:rPr>
          <w:noProof/>
          <w:szCs w:val="22"/>
        </w:rPr>
      </w:pPr>
      <w:r w:rsidRPr="00DF7B85">
        <w:rPr>
          <w:noProof/>
          <w:szCs w:val="22"/>
        </w:rPr>
        <w:t>1 inhaler of 30 doses</w:t>
      </w:r>
    </w:p>
    <w:p w14:paraId="3EB0DA1A" w14:textId="4066E6E0" w:rsidR="00FD4022" w:rsidRPr="00DF7B85" w:rsidRDefault="00FD4022" w:rsidP="00FD4022">
      <w:pPr>
        <w:tabs>
          <w:tab w:val="clear" w:pos="567"/>
          <w:tab w:val="left" w:pos="3405"/>
        </w:tabs>
        <w:spacing w:line="240" w:lineRule="auto"/>
        <w:rPr>
          <w:noProof/>
          <w:szCs w:val="22"/>
        </w:rPr>
      </w:pPr>
      <w:r w:rsidRPr="00DF7B85">
        <w:rPr>
          <w:noProof/>
          <w:szCs w:val="22"/>
        </w:rPr>
        <w:t>Component of a multipac</w:t>
      </w:r>
      <w:r w:rsidRPr="002F5C57">
        <w:rPr>
          <w:noProof/>
          <w:szCs w:val="22"/>
        </w:rPr>
        <w:t xml:space="preserve">k, </w:t>
      </w:r>
      <w:r w:rsidR="003B37B7" w:rsidRPr="002F5C57">
        <w:rPr>
          <w:noProof/>
          <w:szCs w:val="22"/>
        </w:rPr>
        <w:t>can’t</w:t>
      </w:r>
      <w:r w:rsidRPr="002F5C57">
        <w:rPr>
          <w:noProof/>
          <w:szCs w:val="22"/>
        </w:rPr>
        <w:t xml:space="preserve"> be</w:t>
      </w:r>
      <w:r w:rsidRPr="00DF7B85">
        <w:rPr>
          <w:noProof/>
          <w:szCs w:val="22"/>
        </w:rPr>
        <w:t xml:space="preserve"> sold separately.</w:t>
      </w:r>
    </w:p>
    <w:p w14:paraId="21ABE7C5" w14:textId="77777777" w:rsidR="00FD4022" w:rsidRPr="00DF7B85" w:rsidRDefault="00FD4022" w:rsidP="00FD4022">
      <w:pPr>
        <w:tabs>
          <w:tab w:val="clear" w:pos="567"/>
          <w:tab w:val="left" w:pos="3405"/>
        </w:tabs>
        <w:spacing w:line="240" w:lineRule="auto"/>
        <w:rPr>
          <w:noProof/>
          <w:szCs w:val="22"/>
        </w:rPr>
      </w:pPr>
    </w:p>
    <w:p w14:paraId="5AE73F9D" w14:textId="77777777" w:rsidR="00FD4022" w:rsidRPr="00DF7B85" w:rsidRDefault="00FD4022" w:rsidP="00FD4022">
      <w:pPr>
        <w:tabs>
          <w:tab w:val="clear" w:pos="567"/>
        </w:tabs>
        <w:spacing w:line="240" w:lineRule="auto"/>
        <w:rPr>
          <w:noProof/>
          <w:szCs w:val="22"/>
        </w:rPr>
      </w:pPr>
    </w:p>
    <w:p w14:paraId="74805C13" w14:textId="630388A1" w:rsidR="00FD4022" w:rsidRPr="00DF7B85" w:rsidRDefault="00FD4022" w:rsidP="00FD4022">
      <w:pPr>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noProof/>
          <w:szCs w:val="22"/>
          <w:highlight w:val="lightGray"/>
        </w:rPr>
      </w:pPr>
      <w:r w:rsidRPr="00DF7B85">
        <w:rPr>
          <w:b/>
          <w:noProof/>
          <w:szCs w:val="22"/>
        </w:rPr>
        <w:t>5.</w:t>
      </w:r>
      <w:r w:rsidRPr="00DF7B85">
        <w:rPr>
          <w:b/>
          <w:noProof/>
          <w:szCs w:val="22"/>
        </w:rPr>
        <w:tab/>
        <w:t>METHOD AND ROUTE(S) OF ADMINISTRATION</w:t>
      </w:r>
      <w:r w:rsidR="003E6DC7">
        <w:rPr>
          <w:b/>
          <w:noProof/>
          <w:szCs w:val="22"/>
        </w:rPr>
        <w:fldChar w:fldCharType="begin"/>
      </w:r>
      <w:r w:rsidR="003E6DC7">
        <w:rPr>
          <w:b/>
          <w:noProof/>
          <w:szCs w:val="22"/>
        </w:rPr>
        <w:instrText xml:space="preserve"> DOCVARIABLE VAULT_ND_a28dae8e-ce7f-456c-8e64-fe3106a5102c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7B593045" w14:textId="77777777" w:rsidR="00E636C5" w:rsidRPr="00DF7B85" w:rsidRDefault="00E636C5" w:rsidP="00FD4022">
      <w:pPr>
        <w:tabs>
          <w:tab w:val="clear" w:pos="567"/>
        </w:tabs>
        <w:spacing w:line="240" w:lineRule="auto"/>
        <w:rPr>
          <w:szCs w:val="22"/>
        </w:rPr>
      </w:pPr>
    </w:p>
    <w:p w14:paraId="6CA1A069" w14:textId="77777777" w:rsidR="00FD4022" w:rsidRPr="00DF7B85" w:rsidRDefault="00FD4022" w:rsidP="00FD4022">
      <w:pPr>
        <w:tabs>
          <w:tab w:val="clear" w:pos="567"/>
        </w:tabs>
        <w:spacing w:line="240" w:lineRule="auto"/>
        <w:rPr>
          <w:szCs w:val="22"/>
        </w:rPr>
      </w:pPr>
      <w:r w:rsidRPr="00DF7B85">
        <w:rPr>
          <w:szCs w:val="22"/>
        </w:rPr>
        <w:t>ONCE DAILY</w:t>
      </w:r>
    </w:p>
    <w:p w14:paraId="0F93DE86" w14:textId="77777777" w:rsidR="00FD4022" w:rsidRPr="00DF7B85" w:rsidRDefault="00FD4022" w:rsidP="00FD4022">
      <w:pPr>
        <w:tabs>
          <w:tab w:val="clear" w:pos="567"/>
        </w:tabs>
        <w:spacing w:line="240" w:lineRule="auto"/>
        <w:rPr>
          <w:noProof/>
          <w:szCs w:val="22"/>
        </w:rPr>
      </w:pPr>
    </w:p>
    <w:p w14:paraId="36CC7041" w14:textId="77777777" w:rsidR="00FD4022" w:rsidRPr="00DF7B85" w:rsidRDefault="00FD4022" w:rsidP="00FD4022">
      <w:pPr>
        <w:tabs>
          <w:tab w:val="clear" w:pos="567"/>
        </w:tabs>
        <w:spacing w:line="240" w:lineRule="auto"/>
        <w:rPr>
          <w:noProof/>
          <w:szCs w:val="22"/>
        </w:rPr>
      </w:pPr>
      <w:r w:rsidRPr="00DF7B85">
        <w:rPr>
          <w:noProof/>
          <w:szCs w:val="22"/>
        </w:rPr>
        <w:t>Read the package leaflet before use.</w:t>
      </w:r>
    </w:p>
    <w:p w14:paraId="233B555A" w14:textId="11CA00B9" w:rsidR="008F2C3A" w:rsidRDefault="008F2C3A" w:rsidP="008F2C3A">
      <w:pPr>
        <w:tabs>
          <w:tab w:val="clear" w:pos="567"/>
        </w:tabs>
        <w:spacing w:line="240" w:lineRule="auto"/>
        <w:rPr>
          <w:szCs w:val="22"/>
        </w:rPr>
      </w:pPr>
      <w:r w:rsidRPr="00DF7B85">
        <w:rPr>
          <w:szCs w:val="22"/>
        </w:rPr>
        <w:t>Inhalation use</w:t>
      </w:r>
    </w:p>
    <w:p w14:paraId="28B91916" w14:textId="552BD9A2" w:rsidR="00E54E5D" w:rsidRPr="00DF7B85" w:rsidRDefault="00E54E5D" w:rsidP="008F2C3A">
      <w:pPr>
        <w:tabs>
          <w:tab w:val="clear" w:pos="567"/>
        </w:tabs>
        <w:spacing w:line="240" w:lineRule="auto"/>
        <w:rPr>
          <w:szCs w:val="22"/>
        </w:rPr>
      </w:pPr>
      <w:r>
        <w:rPr>
          <w:szCs w:val="22"/>
        </w:rPr>
        <w:t>Do not shake.</w:t>
      </w:r>
    </w:p>
    <w:p w14:paraId="5BFB4295" w14:textId="77777777" w:rsidR="00FD4022" w:rsidRPr="00DF7B85" w:rsidRDefault="00FD4022" w:rsidP="00FD4022">
      <w:pPr>
        <w:tabs>
          <w:tab w:val="clear" w:pos="567"/>
        </w:tabs>
        <w:spacing w:line="240" w:lineRule="auto"/>
        <w:rPr>
          <w:noProof/>
          <w:szCs w:val="22"/>
        </w:rPr>
      </w:pPr>
    </w:p>
    <w:p w14:paraId="51362738" w14:textId="77777777" w:rsidR="00FD4022" w:rsidRPr="00DF7B85" w:rsidRDefault="00FD4022" w:rsidP="00FD4022">
      <w:pPr>
        <w:autoSpaceDE w:val="0"/>
        <w:autoSpaceDN w:val="0"/>
        <w:adjustRightInd w:val="0"/>
        <w:spacing w:line="240" w:lineRule="auto"/>
        <w:rPr>
          <w:szCs w:val="22"/>
        </w:rPr>
      </w:pPr>
    </w:p>
    <w:p w14:paraId="258B6810" w14:textId="1E23720E" w:rsidR="00FD4022" w:rsidRPr="00DF7B85" w:rsidRDefault="00FD4022" w:rsidP="00FD4022">
      <w:pPr>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noProof/>
          <w:szCs w:val="22"/>
        </w:rPr>
      </w:pPr>
      <w:r w:rsidRPr="00DF7B85">
        <w:rPr>
          <w:b/>
          <w:noProof/>
          <w:szCs w:val="22"/>
        </w:rPr>
        <w:t>6.</w:t>
      </w:r>
      <w:r w:rsidRPr="00DF7B85">
        <w:rPr>
          <w:b/>
          <w:noProof/>
          <w:szCs w:val="22"/>
        </w:rPr>
        <w:tab/>
        <w:t>SPECIAL WARNING THAT THE MEDICINAL PRODUCT MUST BE STORED OUT OF THE SIGHT AND REACH OF CHILDREN</w:t>
      </w:r>
      <w:r w:rsidR="003E6DC7">
        <w:rPr>
          <w:b/>
          <w:noProof/>
          <w:szCs w:val="22"/>
        </w:rPr>
        <w:fldChar w:fldCharType="begin"/>
      </w:r>
      <w:r w:rsidR="003E6DC7">
        <w:rPr>
          <w:b/>
          <w:noProof/>
          <w:szCs w:val="22"/>
        </w:rPr>
        <w:instrText xml:space="preserve"> DOCVARIABLE VAULT_ND_0648f4df-3bc2-4a79-b916-99d175dadd67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7023E3AF" w14:textId="77777777" w:rsidR="00FD4022" w:rsidRPr="00DF7B85" w:rsidRDefault="00FD4022" w:rsidP="00FD4022">
      <w:pPr>
        <w:tabs>
          <w:tab w:val="clear" w:pos="567"/>
        </w:tabs>
        <w:spacing w:line="240" w:lineRule="auto"/>
        <w:rPr>
          <w:noProof/>
          <w:szCs w:val="22"/>
        </w:rPr>
      </w:pPr>
    </w:p>
    <w:p w14:paraId="2BE2A16B" w14:textId="787B7E88" w:rsidR="00FD4022" w:rsidRPr="00DF7B85" w:rsidRDefault="00FD4022" w:rsidP="00FD4022">
      <w:pPr>
        <w:tabs>
          <w:tab w:val="clear" w:pos="567"/>
        </w:tabs>
        <w:spacing w:line="240" w:lineRule="auto"/>
        <w:outlineLvl w:val="0"/>
        <w:rPr>
          <w:noProof/>
          <w:szCs w:val="22"/>
        </w:rPr>
      </w:pPr>
      <w:r w:rsidRPr="00DF7B85">
        <w:rPr>
          <w:noProof/>
          <w:szCs w:val="22"/>
        </w:rPr>
        <w:t>Keep out of the sight and reach of children.</w:t>
      </w:r>
      <w:r w:rsidR="003E6DC7">
        <w:rPr>
          <w:noProof/>
          <w:szCs w:val="22"/>
        </w:rPr>
        <w:fldChar w:fldCharType="begin"/>
      </w:r>
      <w:r w:rsidR="003E6DC7">
        <w:rPr>
          <w:noProof/>
          <w:szCs w:val="22"/>
        </w:rPr>
        <w:instrText xml:space="preserve"> DOCVARIABLE vault_nd_f208c396-bb2a-461b-a579-4938ca4449b1 \* MERGEFORMAT </w:instrText>
      </w:r>
      <w:r w:rsidR="003E6DC7">
        <w:rPr>
          <w:noProof/>
          <w:szCs w:val="22"/>
        </w:rPr>
        <w:fldChar w:fldCharType="separate"/>
      </w:r>
      <w:r w:rsidR="003E6DC7">
        <w:rPr>
          <w:noProof/>
          <w:szCs w:val="22"/>
        </w:rPr>
        <w:t xml:space="preserve"> </w:t>
      </w:r>
      <w:r w:rsidR="003E6DC7">
        <w:rPr>
          <w:noProof/>
          <w:szCs w:val="22"/>
        </w:rPr>
        <w:fldChar w:fldCharType="end"/>
      </w:r>
    </w:p>
    <w:p w14:paraId="30574EA1" w14:textId="77777777" w:rsidR="00FD4022" w:rsidRPr="00DF7B85" w:rsidRDefault="00FD4022" w:rsidP="00FD4022">
      <w:pPr>
        <w:tabs>
          <w:tab w:val="clear" w:pos="567"/>
        </w:tabs>
        <w:spacing w:line="240" w:lineRule="auto"/>
        <w:outlineLvl w:val="0"/>
        <w:rPr>
          <w:noProof/>
          <w:szCs w:val="22"/>
        </w:rPr>
      </w:pPr>
    </w:p>
    <w:p w14:paraId="20703847" w14:textId="77777777" w:rsidR="00FD4022" w:rsidRPr="00DF7B85" w:rsidRDefault="00FD4022" w:rsidP="00FD4022">
      <w:pPr>
        <w:tabs>
          <w:tab w:val="clear" w:pos="567"/>
        </w:tabs>
        <w:spacing w:line="240" w:lineRule="auto"/>
        <w:rPr>
          <w:noProof/>
          <w:szCs w:val="22"/>
        </w:rPr>
      </w:pPr>
    </w:p>
    <w:p w14:paraId="0C2BC1B4" w14:textId="17FBED15" w:rsidR="00FD4022" w:rsidRPr="00DF7B85" w:rsidRDefault="00FD4022" w:rsidP="00FD4022">
      <w:pPr>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noProof/>
          <w:szCs w:val="22"/>
          <w:highlight w:val="lightGray"/>
        </w:rPr>
      </w:pPr>
      <w:r w:rsidRPr="00DF7B85">
        <w:rPr>
          <w:b/>
          <w:noProof/>
          <w:szCs w:val="22"/>
        </w:rPr>
        <w:t>7.</w:t>
      </w:r>
      <w:r w:rsidRPr="00DF7B85">
        <w:rPr>
          <w:b/>
          <w:noProof/>
          <w:szCs w:val="22"/>
        </w:rPr>
        <w:tab/>
        <w:t>OTHER SPECIAL WARNING(S), IF NECESSARY</w:t>
      </w:r>
      <w:r w:rsidR="003E6DC7">
        <w:rPr>
          <w:b/>
          <w:noProof/>
          <w:szCs w:val="22"/>
        </w:rPr>
        <w:fldChar w:fldCharType="begin"/>
      </w:r>
      <w:r w:rsidR="003E6DC7">
        <w:rPr>
          <w:b/>
          <w:noProof/>
          <w:szCs w:val="22"/>
        </w:rPr>
        <w:instrText xml:space="preserve"> DOCVARIABLE VAULT_ND_44edd5ea-873f-4422-9efb-8f532bd30791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05B2DBEE" w14:textId="77777777" w:rsidR="00FD4022" w:rsidRPr="00DF7B85" w:rsidRDefault="00FD4022" w:rsidP="00FD4022">
      <w:pPr>
        <w:tabs>
          <w:tab w:val="clear" w:pos="567"/>
        </w:tabs>
        <w:spacing w:line="240" w:lineRule="auto"/>
        <w:rPr>
          <w:noProof/>
          <w:szCs w:val="22"/>
        </w:rPr>
      </w:pPr>
    </w:p>
    <w:p w14:paraId="39ABDC27" w14:textId="49031A60" w:rsidR="00FD4022" w:rsidRDefault="00E54E5D" w:rsidP="00FD4022">
      <w:pPr>
        <w:tabs>
          <w:tab w:val="clear" w:pos="567"/>
        </w:tabs>
        <w:spacing w:line="240" w:lineRule="auto"/>
        <w:rPr>
          <w:noProof/>
          <w:szCs w:val="22"/>
        </w:rPr>
      </w:pPr>
      <w:r>
        <w:rPr>
          <w:noProof/>
          <w:szCs w:val="22"/>
        </w:rPr>
        <w:t>Do not swallow the desiccant</w:t>
      </w:r>
      <w:r w:rsidR="00B958F4">
        <w:rPr>
          <w:noProof/>
          <w:szCs w:val="22"/>
        </w:rPr>
        <w:t>.</w:t>
      </w:r>
    </w:p>
    <w:p w14:paraId="5B3E295D" w14:textId="77777777" w:rsidR="00B958F4" w:rsidRDefault="00B958F4" w:rsidP="00FD4022">
      <w:pPr>
        <w:tabs>
          <w:tab w:val="clear" w:pos="567"/>
        </w:tabs>
        <w:spacing w:line="240" w:lineRule="auto"/>
        <w:rPr>
          <w:noProof/>
          <w:szCs w:val="22"/>
        </w:rPr>
      </w:pPr>
    </w:p>
    <w:p w14:paraId="107AC2B7" w14:textId="77777777" w:rsidR="00B958F4" w:rsidRPr="00DF7B85" w:rsidRDefault="00B958F4" w:rsidP="00FD4022">
      <w:pPr>
        <w:tabs>
          <w:tab w:val="clear" w:pos="567"/>
        </w:tabs>
        <w:spacing w:line="240" w:lineRule="auto"/>
        <w:rPr>
          <w:noProof/>
          <w:szCs w:val="22"/>
        </w:rPr>
      </w:pPr>
    </w:p>
    <w:p w14:paraId="1129A1D5" w14:textId="71AB1F93" w:rsidR="00FD4022" w:rsidRPr="00DF7B85" w:rsidRDefault="00FD4022" w:rsidP="00EE199C">
      <w:pPr>
        <w:keepNext/>
        <w:keepLines/>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noProof/>
          <w:szCs w:val="22"/>
          <w:highlight w:val="lightGray"/>
        </w:rPr>
      </w:pPr>
      <w:r w:rsidRPr="00DF7B85">
        <w:rPr>
          <w:b/>
          <w:noProof/>
          <w:szCs w:val="22"/>
        </w:rPr>
        <w:lastRenderedPageBreak/>
        <w:t>8.</w:t>
      </w:r>
      <w:r w:rsidRPr="00DF7B85">
        <w:rPr>
          <w:b/>
          <w:noProof/>
          <w:szCs w:val="22"/>
        </w:rPr>
        <w:tab/>
        <w:t>EXPIRY DATE</w:t>
      </w:r>
      <w:r w:rsidR="003E6DC7">
        <w:rPr>
          <w:b/>
          <w:noProof/>
          <w:szCs w:val="22"/>
        </w:rPr>
        <w:fldChar w:fldCharType="begin"/>
      </w:r>
      <w:r w:rsidR="003E6DC7">
        <w:rPr>
          <w:b/>
          <w:noProof/>
          <w:szCs w:val="22"/>
        </w:rPr>
        <w:instrText xml:space="preserve"> DOCVARIABLE VAULT_ND_eaffb8d1-22cc-4d69-bc0a-8b1a236b63f3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05321DCF" w14:textId="77777777" w:rsidR="00FD4022" w:rsidRPr="00DF7B85" w:rsidRDefault="00FD4022" w:rsidP="00EE199C">
      <w:pPr>
        <w:keepNext/>
        <w:keepLines/>
        <w:tabs>
          <w:tab w:val="clear" w:pos="567"/>
        </w:tabs>
        <w:spacing w:line="240" w:lineRule="auto"/>
        <w:rPr>
          <w:noProof/>
          <w:szCs w:val="22"/>
        </w:rPr>
      </w:pPr>
    </w:p>
    <w:p w14:paraId="6EAE2EDE" w14:textId="77777777" w:rsidR="00FD4022" w:rsidRPr="00DF7B85" w:rsidRDefault="00FD4022" w:rsidP="00EE199C">
      <w:pPr>
        <w:keepNext/>
        <w:keepLines/>
        <w:tabs>
          <w:tab w:val="clear" w:pos="567"/>
        </w:tabs>
        <w:spacing w:line="240" w:lineRule="auto"/>
        <w:rPr>
          <w:noProof/>
          <w:szCs w:val="22"/>
        </w:rPr>
      </w:pPr>
      <w:r w:rsidRPr="00DF7B85">
        <w:rPr>
          <w:noProof/>
          <w:szCs w:val="22"/>
        </w:rPr>
        <w:t>EXP</w:t>
      </w:r>
    </w:p>
    <w:p w14:paraId="2B48DBFB" w14:textId="77777777" w:rsidR="00FD4022" w:rsidRDefault="00FD4022" w:rsidP="00EE199C">
      <w:pPr>
        <w:keepNext/>
        <w:keepLines/>
        <w:tabs>
          <w:tab w:val="clear" w:pos="567"/>
        </w:tabs>
        <w:spacing w:line="240" w:lineRule="auto"/>
        <w:rPr>
          <w:noProof/>
          <w:szCs w:val="22"/>
        </w:rPr>
      </w:pPr>
      <w:r w:rsidRPr="00DF7B85">
        <w:rPr>
          <w:noProof/>
          <w:szCs w:val="22"/>
        </w:rPr>
        <w:t>In use shelf-life: 6 weeks.</w:t>
      </w:r>
    </w:p>
    <w:p w14:paraId="252C043A" w14:textId="396F3505" w:rsidR="00A96368" w:rsidRPr="00DF7B85" w:rsidRDefault="00A96368" w:rsidP="00EE199C">
      <w:pPr>
        <w:keepNext/>
        <w:keepLines/>
        <w:tabs>
          <w:tab w:val="clear" w:pos="567"/>
        </w:tabs>
        <w:spacing w:line="240" w:lineRule="auto"/>
        <w:rPr>
          <w:noProof/>
          <w:szCs w:val="22"/>
        </w:rPr>
      </w:pPr>
      <w:r>
        <w:rPr>
          <w:noProof/>
          <w:szCs w:val="22"/>
        </w:rPr>
        <w:t>Discard by:</w:t>
      </w:r>
    </w:p>
    <w:p w14:paraId="24AAE8F5" w14:textId="77777777" w:rsidR="00FD4022" w:rsidRPr="00DF7B85" w:rsidRDefault="00FD4022" w:rsidP="00EE199C">
      <w:pPr>
        <w:keepNext/>
        <w:keepLines/>
        <w:tabs>
          <w:tab w:val="clear" w:pos="567"/>
        </w:tabs>
        <w:spacing w:line="240" w:lineRule="auto"/>
        <w:rPr>
          <w:noProof/>
          <w:szCs w:val="22"/>
        </w:rPr>
      </w:pPr>
    </w:p>
    <w:p w14:paraId="4BB7C835" w14:textId="77777777" w:rsidR="00FD4022" w:rsidRPr="00DF7B85" w:rsidRDefault="00FD4022" w:rsidP="00FD4022">
      <w:pPr>
        <w:tabs>
          <w:tab w:val="clear" w:pos="567"/>
        </w:tabs>
        <w:spacing w:line="240" w:lineRule="auto"/>
        <w:rPr>
          <w:noProof/>
          <w:szCs w:val="22"/>
        </w:rPr>
      </w:pPr>
    </w:p>
    <w:p w14:paraId="648884D9" w14:textId="03AC1A04" w:rsidR="00FD4022" w:rsidRPr="00DF7B85" w:rsidRDefault="00FD4022" w:rsidP="00FD4022">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outlineLvl w:val="0"/>
        <w:rPr>
          <w:noProof/>
          <w:szCs w:val="22"/>
        </w:rPr>
      </w:pPr>
      <w:r w:rsidRPr="00DF7B85">
        <w:rPr>
          <w:b/>
          <w:noProof/>
          <w:szCs w:val="22"/>
        </w:rPr>
        <w:t>9.</w:t>
      </w:r>
      <w:r w:rsidRPr="00DF7B85">
        <w:rPr>
          <w:b/>
          <w:noProof/>
          <w:szCs w:val="22"/>
        </w:rPr>
        <w:tab/>
        <w:t>SPECIAL STORAGE CONDITIONS</w:t>
      </w:r>
      <w:r w:rsidR="003E6DC7">
        <w:rPr>
          <w:b/>
          <w:noProof/>
          <w:szCs w:val="22"/>
        </w:rPr>
        <w:fldChar w:fldCharType="begin"/>
      </w:r>
      <w:r w:rsidR="003E6DC7">
        <w:rPr>
          <w:b/>
          <w:noProof/>
          <w:szCs w:val="22"/>
        </w:rPr>
        <w:instrText xml:space="preserve"> DOCVARIABLE VAULT_ND_828009ac-1238-49d8-a640-e6dd08d54c64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645D72BD" w14:textId="77777777" w:rsidR="00FD4022" w:rsidRPr="00DF7B85" w:rsidRDefault="00FD4022" w:rsidP="00FD4022">
      <w:pPr>
        <w:keepNext/>
        <w:autoSpaceDE w:val="0"/>
        <w:autoSpaceDN w:val="0"/>
        <w:adjustRightInd w:val="0"/>
        <w:spacing w:line="240" w:lineRule="auto"/>
        <w:ind w:right="-1"/>
        <w:rPr>
          <w:bCs/>
          <w:szCs w:val="22"/>
        </w:rPr>
      </w:pPr>
    </w:p>
    <w:p w14:paraId="7007AACD" w14:textId="77777777" w:rsidR="00FD4022" w:rsidRPr="00DF7B85" w:rsidRDefault="00FD4022" w:rsidP="00FD4022">
      <w:pPr>
        <w:keepNext/>
        <w:autoSpaceDE w:val="0"/>
        <w:autoSpaceDN w:val="0"/>
        <w:adjustRightInd w:val="0"/>
        <w:spacing w:line="240" w:lineRule="auto"/>
        <w:ind w:right="-1"/>
        <w:rPr>
          <w:bCs/>
          <w:szCs w:val="22"/>
        </w:rPr>
      </w:pPr>
      <w:r w:rsidRPr="00DF7B85">
        <w:rPr>
          <w:bCs/>
          <w:szCs w:val="22"/>
        </w:rPr>
        <w:t>Do not store above 30°C</w:t>
      </w:r>
    </w:p>
    <w:p w14:paraId="71307B1F" w14:textId="77777777" w:rsidR="00FD4022" w:rsidRPr="00DF7B85" w:rsidRDefault="00FD4022" w:rsidP="00FD4022">
      <w:pPr>
        <w:rPr>
          <w:szCs w:val="22"/>
        </w:rPr>
      </w:pPr>
      <w:r w:rsidRPr="00DF7B85">
        <w:rPr>
          <w:bCs/>
          <w:szCs w:val="22"/>
        </w:rPr>
        <w:t xml:space="preserve">Store in the original package </w:t>
      </w:r>
      <w:proofErr w:type="gramStart"/>
      <w:r w:rsidRPr="00DF7B85">
        <w:rPr>
          <w:bCs/>
          <w:szCs w:val="22"/>
        </w:rPr>
        <w:t>in order to</w:t>
      </w:r>
      <w:proofErr w:type="gramEnd"/>
      <w:r w:rsidRPr="00DF7B85">
        <w:rPr>
          <w:bCs/>
          <w:szCs w:val="22"/>
        </w:rPr>
        <w:t xml:space="preserve"> protect </w:t>
      </w:r>
      <w:r w:rsidRPr="00DF7B85">
        <w:rPr>
          <w:szCs w:val="22"/>
        </w:rPr>
        <w:t>from moisture.</w:t>
      </w:r>
    </w:p>
    <w:p w14:paraId="6BF04FD1" w14:textId="77777777" w:rsidR="00FD4022" w:rsidRPr="00DF7B85" w:rsidRDefault="00FD4022" w:rsidP="00FD4022">
      <w:pPr>
        <w:rPr>
          <w:szCs w:val="22"/>
        </w:rPr>
      </w:pPr>
    </w:p>
    <w:p w14:paraId="7D32F2FE" w14:textId="77777777" w:rsidR="00FD4022" w:rsidRPr="00DF7B85" w:rsidRDefault="00FD4022" w:rsidP="00FD4022">
      <w:pPr>
        <w:rPr>
          <w:szCs w:val="22"/>
        </w:rPr>
      </w:pPr>
    </w:p>
    <w:p w14:paraId="26A0F409" w14:textId="3555500D" w:rsidR="00FD4022" w:rsidRPr="00DF7B85" w:rsidRDefault="00FD4022" w:rsidP="00FD4022">
      <w:pPr>
        <w:pBdr>
          <w:top w:val="single" w:sz="4" w:space="1" w:color="auto"/>
          <w:left w:val="single" w:sz="4" w:space="4" w:color="auto"/>
          <w:bottom w:val="single" w:sz="4" w:space="1" w:color="auto"/>
          <w:right w:val="single" w:sz="4" w:space="4" w:color="auto"/>
        </w:pBdr>
        <w:tabs>
          <w:tab w:val="clear" w:pos="567"/>
        </w:tabs>
        <w:spacing w:line="240" w:lineRule="auto"/>
        <w:outlineLvl w:val="0"/>
        <w:rPr>
          <w:b/>
          <w:noProof/>
          <w:szCs w:val="22"/>
        </w:rPr>
      </w:pPr>
      <w:r w:rsidRPr="00DF7B85">
        <w:rPr>
          <w:b/>
          <w:noProof/>
          <w:szCs w:val="22"/>
        </w:rPr>
        <w:t>10.</w:t>
      </w:r>
      <w:r w:rsidRPr="00DF7B85">
        <w:rPr>
          <w:b/>
          <w:noProof/>
          <w:szCs w:val="22"/>
        </w:rPr>
        <w:tab/>
        <w:t>SPECIAL PRECAUTIONS FOR DISPOSAL OF UNUSED MEDICINAL PRODUCTS OR WASTE MATERIALS DERIVED FROM SUCH MEDICINAL PRODUCTS, IF APPROPRIATE</w:t>
      </w:r>
      <w:r w:rsidR="003E6DC7">
        <w:rPr>
          <w:b/>
          <w:noProof/>
          <w:szCs w:val="22"/>
        </w:rPr>
        <w:fldChar w:fldCharType="begin"/>
      </w:r>
      <w:r w:rsidR="003E6DC7">
        <w:rPr>
          <w:b/>
          <w:noProof/>
          <w:szCs w:val="22"/>
        </w:rPr>
        <w:instrText xml:space="preserve"> DOCVARIABLE VAULT_ND_2ee12ceb-f6ff-4ab6-be93-fc86fa0172d1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07BEB731" w14:textId="77777777" w:rsidR="00FD4022" w:rsidRPr="00DF7B85" w:rsidRDefault="00FD4022" w:rsidP="00FD4022">
      <w:pPr>
        <w:tabs>
          <w:tab w:val="clear" w:pos="567"/>
        </w:tabs>
        <w:spacing w:line="240" w:lineRule="auto"/>
        <w:rPr>
          <w:szCs w:val="22"/>
        </w:rPr>
      </w:pPr>
    </w:p>
    <w:p w14:paraId="3A8695F0" w14:textId="77777777" w:rsidR="00FD4022" w:rsidRPr="00DF7B85" w:rsidRDefault="00FD4022" w:rsidP="00FD4022">
      <w:pPr>
        <w:tabs>
          <w:tab w:val="clear" w:pos="567"/>
        </w:tabs>
        <w:spacing w:line="240" w:lineRule="auto"/>
        <w:rPr>
          <w:szCs w:val="22"/>
        </w:rPr>
      </w:pPr>
    </w:p>
    <w:p w14:paraId="5832E86F" w14:textId="688B1FC3" w:rsidR="00FD4022" w:rsidRPr="00DF7B85" w:rsidRDefault="00FD4022" w:rsidP="00FD4022">
      <w:pPr>
        <w:pBdr>
          <w:top w:val="single" w:sz="4" w:space="1" w:color="auto"/>
          <w:left w:val="single" w:sz="4" w:space="4" w:color="auto"/>
          <w:bottom w:val="single" w:sz="4" w:space="1" w:color="auto"/>
          <w:right w:val="single" w:sz="4" w:space="4" w:color="auto"/>
        </w:pBdr>
        <w:tabs>
          <w:tab w:val="clear" w:pos="567"/>
        </w:tabs>
        <w:spacing w:line="240" w:lineRule="auto"/>
        <w:outlineLvl w:val="0"/>
        <w:rPr>
          <w:b/>
          <w:noProof/>
          <w:szCs w:val="22"/>
        </w:rPr>
      </w:pPr>
      <w:r w:rsidRPr="00DF7B85">
        <w:rPr>
          <w:b/>
          <w:noProof/>
          <w:szCs w:val="22"/>
        </w:rPr>
        <w:t>11.</w:t>
      </w:r>
      <w:r w:rsidRPr="00DF7B85">
        <w:rPr>
          <w:b/>
          <w:noProof/>
          <w:szCs w:val="22"/>
        </w:rPr>
        <w:tab/>
        <w:t>NAME AND ADDRESS OF THE MARKETING AUTHORISATION HOLDER</w:t>
      </w:r>
      <w:r w:rsidR="003E6DC7">
        <w:rPr>
          <w:b/>
          <w:noProof/>
          <w:szCs w:val="22"/>
        </w:rPr>
        <w:fldChar w:fldCharType="begin"/>
      </w:r>
      <w:r w:rsidR="003E6DC7">
        <w:rPr>
          <w:b/>
          <w:noProof/>
          <w:szCs w:val="22"/>
        </w:rPr>
        <w:instrText xml:space="preserve"> DOCVARIABLE VAULT_ND_1cb1ed0f-0bb7-4d04-94a4-122b3a08f1dd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340BD8C5" w14:textId="77777777" w:rsidR="00FD4022" w:rsidRPr="00DF7B85" w:rsidRDefault="00FD4022" w:rsidP="00FD4022">
      <w:pPr>
        <w:tabs>
          <w:tab w:val="clear" w:pos="567"/>
        </w:tabs>
        <w:spacing w:line="240" w:lineRule="auto"/>
        <w:rPr>
          <w:i/>
          <w:noProof/>
          <w:szCs w:val="22"/>
        </w:rPr>
      </w:pPr>
    </w:p>
    <w:p w14:paraId="4587CD5D" w14:textId="77777777" w:rsidR="00030560" w:rsidRPr="00DF7B85" w:rsidRDefault="00030560" w:rsidP="00030560">
      <w:pPr>
        <w:rPr>
          <w:szCs w:val="22"/>
        </w:rPr>
      </w:pPr>
      <w:r w:rsidRPr="00DF7B85">
        <w:rPr>
          <w:szCs w:val="22"/>
        </w:rPr>
        <w:t>G</w:t>
      </w:r>
      <w:r w:rsidR="00B337F7">
        <w:rPr>
          <w:szCs w:val="22"/>
        </w:rPr>
        <w:t>laxoSmithKline</w:t>
      </w:r>
      <w:r w:rsidR="003F063C" w:rsidRPr="00DF7B85">
        <w:rPr>
          <w:szCs w:val="22"/>
        </w:rPr>
        <w:t xml:space="preserve"> Trading Services </w:t>
      </w:r>
      <w:r w:rsidR="00B337F7">
        <w:rPr>
          <w:szCs w:val="22"/>
        </w:rPr>
        <w:t>Limited</w:t>
      </w:r>
    </w:p>
    <w:p w14:paraId="217F62F2" w14:textId="77777777" w:rsidR="008F2C3A" w:rsidRDefault="008F2C3A" w:rsidP="00030560">
      <w:pPr>
        <w:rPr>
          <w:szCs w:val="22"/>
        </w:rPr>
      </w:pPr>
      <w:r>
        <w:rPr>
          <w:szCs w:val="22"/>
        </w:rPr>
        <w:t>12 Riverwalk</w:t>
      </w:r>
    </w:p>
    <w:p w14:paraId="05DE53C9" w14:textId="4A68FF8D" w:rsidR="00030560" w:rsidRPr="00DF7B85" w:rsidRDefault="008F2C3A" w:rsidP="00030560">
      <w:pPr>
        <w:rPr>
          <w:szCs w:val="22"/>
        </w:rPr>
      </w:pPr>
      <w:r>
        <w:rPr>
          <w:szCs w:val="22"/>
        </w:rPr>
        <w:t>Citywest Business Campus</w:t>
      </w:r>
    </w:p>
    <w:p w14:paraId="3D41082F" w14:textId="39C8C682" w:rsidR="00030560" w:rsidRPr="00DF7B85" w:rsidRDefault="008F2C3A" w:rsidP="00030560">
      <w:pPr>
        <w:rPr>
          <w:szCs w:val="22"/>
        </w:rPr>
      </w:pPr>
      <w:r>
        <w:rPr>
          <w:szCs w:val="22"/>
        </w:rPr>
        <w:t>Dublin 24</w:t>
      </w:r>
    </w:p>
    <w:p w14:paraId="02E3B577" w14:textId="77777777" w:rsidR="00030560" w:rsidRDefault="00030560" w:rsidP="00030560">
      <w:pPr>
        <w:rPr>
          <w:szCs w:val="22"/>
        </w:rPr>
      </w:pPr>
      <w:r w:rsidRPr="00DF7B85">
        <w:rPr>
          <w:szCs w:val="22"/>
        </w:rPr>
        <w:t>Ireland</w:t>
      </w:r>
    </w:p>
    <w:p w14:paraId="2ACF8757" w14:textId="25D7333B" w:rsidR="001053F1" w:rsidRPr="00DF7B85" w:rsidRDefault="001053F1" w:rsidP="00030560">
      <w:pPr>
        <w:rPr>
          <w:szCs w:val="22"/>
        </w:rPr>
      </w:pPr>
      <w:r w:rsidRPr="001053F1">
        <w:rPr>
          <w:szCs w:val="22"/>
          <w:highlight w:val="lightGray"/>
        </w:rPr>
        <w:t>GlaxoSmithKline Trading Services Limited logo</w:t>
      </w:r>
    </w:p>
    <w:p w14:paraId="74B54728" w14:textId="77777777" w:rsidR="00FD4022" w:rsidRPr="00DF7B85" w:rsidRDefault="00FD4022" w:rsidP="00FD4022">
      <w:pPr>
        <w:autoSpaceDE w:val="0"/>
        <w:autoSpaceDN w:val="0"/>
        <w:adjustRightInd w:val="0"/>
        <w:rPr>
          <w:szCs w:val="22"/>
        </w:rPr>
      </w:pPr>
    </w:p>
    <w:p w14:paraId="6977BAD3" w14:textId="77777777" w:rsidR="00FD4022" w:rsidRPr="00DF7B85" w:rsidRDefault="00FD4022" w:rsidP="00FD4022">
      <w:pPr>
        <w:tabs>
          <w:tab w:val="clear" w:pos="567"/>
        </w:tabs>
        <w:spacing w:line="240" w:lineRule="auto"/>
        <w:rPr>
          <w:noProof/>
          <w:szCs w:val="22"/>
        </w:rPr>
      </w:pPr>
    </w:p>
    <w:p w14:paraId="314713C9" w14:textId="04731F81" w:rsidR="00FD4022" w:rsidRPr="00DF7B85" w:rsidRDefault="00FD4022" w:rsidP="00FD4022">
      <w:pPr>
        <w:pBdr>
          <w:top w:val="single" w:sz="4" w:space="1" w:color="auto"/>
          <w:left w:val="single" w:sz="4" w:space="4" w:color="auto"/>
          <w:bottom w:val="single" w:sz="4" w:space="1" w:color="auto"/>
          <w:right w:val="single" w:sz="4" w:space="4" w:color="auto"/>
        </w:pBdr>
        <w:tabs>
          <w:tab w:val="clear" w:pos="567"/>
        </w:tabs>
        <w:spacing w:line="240" w:lineRule="auto"/>
        <w:outlineLvl w:val="0"/>
        <w:rPr>
          <w:noProof/>
          <w:szCs w:val="22"/>
        </w:rPr>
      </w:pPr>
      <w:r w:rsidRPr="00DF7B85">
        <w:rPr>
          <w:b/>
          <w:noProof/>
          <w:szCs w:val="22"/>
        </w:rPr>
        <w:t>12.</w:t>
      </w:r>
      <w:r w:rsidRPr="00DF7B85">
        <w:rPr>
          <w:b/>
          <w:noProof/>
          <w:szCs w:val="22"/>
        </w:rPr>
        <w:tab/>
        <w:t>MARKETING AUTHORISATION NUMBER(S)</w:t>
      </w:r>
      <w:r w:rsidR="003E6DC7">
        <w:rPr>
          <w:b/>
          <w:noProof/>
          <w:szCs w:val="22"/>
        </w:rPr>
        <w:fldChar w:fldCharType="begin"/>
      </w:r>
      <w:r w:rsidR="003E6DC7">
        <w:rPr>
          <w:b/>
          <w:noProof/>
          <w:szCs w:val="22"/>
        </w:rPr>
        <w:instrText xml:space="preserve"> DOCVARIABLE VAULT_ND_46821194-5a44-47af-8519-57fb0a711301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0ECEC56A" w14:textId="77777777" w:rsidR="00FD4022" w:rsidRDefault="00FD4022" w:rsidP="00FD4022">
      <w:pPr>
        <w:tabs>
          <w:tab w:val="clear" w:pos="567"/>
        </w:tabs>
        <w:spacing w:line="240" w:lineRule="auto"/>
        <w:rPr>
          <w:noProof/>
          <w:szCs w:val="22"/>
        </w:rPr>
      </w:pPr>
    </w:p>
    <w:p w14:paraId="71CAF0D3" w14:textId="39846E35" w:rsidR="001053F1" w:rsidRDefault="001053F1" w:rsidP="00FD4022">
      <w:pPr>
        <w:tabs>
          <w:tab w:val="clear" w:pos="567"/>
        </w:tabs>
        <w:spacing w:line="240" w:lineRule="auto"/>
        <w:rPr>
          <w:noProof/>
          <w:szCs w:val="22"/>
        </w:rPr>
      </w:pPr>
      <w:r>
        <w:rPr>
          <w:noProof/>
          <w:szCs w:val="22"/>
        </w:rPr>
        <w:t>EU/1/17/1236/003</w:t>
      </w:r>
    </w:p>
    <w:p w14:paraId="35954901" w14:textId="77777777" w:rsidR="001053F1" w:rsidRPr="00DF7B85" w:rsidRDefault="001053F1" w:rsidP="00FD4022">
      <w:pPr>
        <w:tabs>
          <w:tab w:val="clear" w:pos="567"/>
        </w:tabs>
        <w:spacing w:line="240" w:lineRule="auto"/>
        <w:rPr>
          <w:noProof/>
          <w:szCs w:val="22"/>
        </w:rPr>
      </w:pPr>
    </w:p>
    <w:p w14:paraId="2D781A3F" w14:textId="77777777" w:rsidR="00FD4022" w:rsidRPr="00DF7B85" w:rsidRDefault="00FD4022" w:rsidP="00FD4022">
      <w:pPr>
        <w:tabs>
          <w:tab w:val="clear" w:pos="567"/>
        </w:tabs>
        <w:spacing w:line="240" w:lineRule="auto"/>
        <w:rPr>
          <w:noProof/>
          <w:szCs w:val="22"/>
        </w:rPr>
      </w:pPr>
    </w:p>
    <w:p w14:paraId="7393B934" w14:textId="510B298D" w:rsidR="00FD4022" w:rsidRPr="00DF7B85" w:rsidRDefault="00FD4022" w:rsidP="00FD4022">
      <w:pPr>
        <w:pBdr>
          <w:top w:val="single" w:sz="4" w:space="1" w:color="auto"/>
          <w:left w:val="single" w:sz="4" w:space="4" w:color="auto"/>
          <w:bottom w:val="single" w:sz="4" w:space="1" w:color="auto"/>
          <w:right w:val="single" w:sz="4" w:space="4" w:color="auto"/>
        </w:pBdr>
        <w:tabs>
          <w:tab w:val="clear" w:pos="567"/>
        </w:tabs>
        <w:spacing w:line="240" w:lineRule="auto"/>
        <w:outlineLvl w:val="0"/>
        <w:rPr>
          <w:b/>
          <w:noProof/>
          <w:szCs w:val="22"/>
        </w:rPr>
      </w:pPr>
      <w:r w:rsidRPr="00DF7B85">
        <w:rPr>
          <w:b/>
          <w:noProof/>
          <w:szCs w:val="22"/>
        </w:rPr>
        <w:t>13.</w:t>
      </w:r>
      <w:r w:rsidRPr="00DF7B85">
        <w:rPr>
          <w:b/>
          <w:noProof/>
          <w:szCs w:val="22"/>
        </w:rPr>
        <w:tab/>
        <w:t>BATCH NUMBER</w:t>
      </w:r>
      <w:r w:rsidR="003E6DC7">
        <w:rPr>
          <w:b/>
          <w:noProof/>
          <w:szCs w:val="22"/>
        </w:rPr>
        <w:fldChar w:fldCharType="begin"/>
      </w:r>
      <w:r w:rsidR="003E6DC7">
        <w:rPr>
          <w:b/>
          <w:noProof/>
          <w:szCs w:val="22"/>
        </w:rPr>
        <w:instrText xml:space="preserve"> DOCVARIABLE VAULT_ND_e78b63af-d2ba-4cde-92a5-cacce10ed663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0534E353" w14:textId="77777777" w:rsidR="00FD4022" w:rsidRPr="00DF7B85" w:rsidRDefault="00FD4022" w:rsidP="00FD4022">
      <w:pPr>
        <w:tabs>
          <w:tab w:val="clear" w:pos="567"/>
        </w:tabs>
        <w:spacing w:line="240" w:lineRule="auto"/>
        <w:rPr>
          <w:noProof/>
          <w:szCs w:val="22"/>
        </w:rPr>
      </w:pPr>
    </w:p>
    <w:p w14:paraId="59019C20" w14:textId="77777777" w:rsidR="00FD4022" w:rsidRPr="00DF7B85" w:rsidRDefault="00FD4022" w:rsidP="00FD4022">
      <w:pPr>
        <w:tabs>
          <w:tab w:val="clear" w:pos="567"/>
        </w:tabs>
        <w:spacing w:line="240" w:lineRule="auto"/>
        <w:rPr>
          <w:noProof/>
          <w:szCs w:val="22"/>
        </w:rPr>
      </w:pPr>
      <w:r w:rsidRPr="00DF7B85">
        <w:rPr>
          <w:noProof/>
          <w:szCs w:val="22"/>
        </w:rPr>
        <w:t>Lot</w:t>
      </w:r>
    </w:p>
    <w:p w14:paraId="2DCF6193" w14:textId="77777777" w:rsidR="00FD4022" w:rsidRPr="00DF7B85" w:rsidRDefault="00FD4022" w:rsidP="00FD4022">
      <w:pPr>
        <w:tabs>
          <w:tab w:val="clear" w:pos="567"/>
        </w:tabs>
        <w:spacing w:line="240" w:lineRule="auto"/>
        <w:rPr>
          <w:noProof/>
          <w:szCs w:val="22"/>
        </w:rPr>
      </w:pPr>
    </w:p>
    <w:p w14:paraId="07DF181A" w14:textId="77777777" w:rsidR="00FD4022" w:rsidRPr="00DF7B85" w:rsidRDefault="00FD4022" w:rsidP="00FD4022">
      <w:pPr>
        <w:tabs>
          <w:tab w:val="clear" w:pos="567"/>
        </w:tabs>
        <w:spacing w:line="240" w:lineRule="auto"/>
        <w:rPr>
          <w:noProof/>
          <w:szCs w:val="22"/>
        </w:rPr>
      </w:pPr>
    </w:p>
    <w:p w14:paraId="14AC4CCE" w14:textId="7597140A" w:rsidR="00FD4022" w:rsidRPr="00DF7B85" w:rsidRDefault="00FD4022" w:rsidP="00FD4022">
      <w:pPr>
        <w:pBdr>
          <w:top w:val="single" w:sz="4" w:space="1" w:color="auto"/>
          <w:left w:val="single" w:sz="4" w:space="4" w:color="auto"/>
          <w:bottom w:val="single" w:sz="4" w:space="1" w:color="auto"/>
          <w:right w:val="single" w:sz="4" w:space="4" w:color="auto"/>
        </w:pBdr>
        <w:tabs>
          <w:tab w:val="clear" w:pos="567"/>
        </w:tabs>
        <w:spacing w:line="240" w:lineRule="auto"/>
        <w:outlineLvl w:val="0"/>
        <w:rPr>
          <w:noProof/>
          <w:szCs w:val="22"/>
        </w:rPr>
      </w:pPr>
      <w:r w:rsidRPr="00DF7B85">
        <w:rPr>
          <w:b/>
          <w:noProof/>
          <w:szCs w:val="22"/>
        </w:rPr>
        <w:t>14.</w:t>
      </w:r>
      <w:r w:rsidRPr="00DF7B85">
        <w:rPr>
          <w:b/>
          <w:noProof/>
          <w:szCs w:val="22"/>
        </w:rPr>
        <w:tab/>
        <w:t>GENERAL CLASSIFICATION FOR SUPPLY</w:t>
      </w:r>
      <w:r w:rsidR="003E6DC7">
        <w:rPr>
          <w:b/>
          <w:noProof/>
          <w:szCs w:val="22"/>
        </w:rPr>
        <w:fldChar w:fldCharType="begin"/>
      </w:r>
      <w:r w:rsidR="003E6DC7">
        <w:rPr>
          <w:b/>
          <w:noProof/>
          <w:szCs w:val="22"/>
        </w:rPr>
        <w:instrText xml:space="preserve"> DOCVARIABLE VAULT_ND_7436ccf6-b062-42a7-bc96-170374520ff9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310B2685" w14:textId="77777777" w:rsidR="00FD4022" w:rsidRPr="00DF7B85" w:rsidRDefault="00FD4022" w:rsidP="00FD4022">
      <w:pPr>
        <w:tabs>
          <w:tab w:val="clear" w:pos="567"/>
        </w:tabs>
        <w:spacing w:line="240" w:lineRule="auto"/>
        <w:rPr>
          <w:noProof/>
          <w:szCs w:val="22"/>
        </w:rPr>
      </w:pPr>
    </w:p>
    <w:p w14:paraId="13D19230" w14:textId="77777777" w:rsidR="00EE5143" w:rsidRPr="00DF7B85" w:rsidRDefault="00EE5143" w:rsidP="00FD4022">
      <w:pPr>
        <w:tabs>
          <w:tab w:val="clear" w:pos="567"/>
        </w:tabs>
        <w:spacing w:line="240" w:lineRule="auto"/>
        <w:rPr>
          <w:noProof/>
          <w:szCs w:val="22"/>
        </w:rPr>
      </w:pPr>
    </w:p>
    <w:p w14:paraId="69E1F50E" w14:textId="0A107CB8" w:rsidR="00FD4022" w:rsidRPr="00DF7B85" w:rsidRDefault="00FD4022" w:rsidP="00FD4022">
      <w:pPr>
        <w:pBdr>
          <w:top w:val="single" w:sz="4" w:space="2" w:color="auto"/>
          <w:left w:val="single" w:sz="4" w:space="4" w:color="auto"/>
          <w:bottom w:val="single" w:sz="4" w:space="1" w:color="auto"/>
          <w:right w:val="single" w:sz="4" w:space="4" w:color="auto"/>
        </w:pBdr>
        <w:tabs>
          <w:tab w:val="clear" w:pos="567"/>
        </w:tabs>
        <w:spacing w:line="240" w:lineRule="auto"/>
        <w:outlineLvl w:val="0"/>
        <w:rPr>
          <w:noProof/>
          <w:szCs w:val="22"/>
        </w:rPr>
      </w:pPr>
      <w:r w:rsidRPr="00DF7B85">
        <w:rPr>
          <w:b/>
          <w:noProof/>
          <w:szCs w:val="22"/>
        </w:rPr>
        <w:t>15.</w:t>
      </w:r>
      <w:r w:rsidRPr="00DF7B85">
        <w:rPr>
          <w:b/>
          <w:noProof/>
          <w:szCs w:val="22"/>
        </w:rPr>
        <w:tab/>
        <w:t>INSTRUCTIONS ON USE</w:t>
      </w:r>
      <w:r w:rsidR="003E6DC7">
        <w:rPr>
          <w:b/>
          <w:noProof/>
          <w:szCs w:val="22"/>
        </w:rPr>
        <w:fldChar w:fldCharType="begin"/>
      </w:r>
      <w:r w:rsidR="003E6DC7">
        <w:rPr>
          <w:b/>
          <w:noProof/>
          <w:szCs w:val="22"/>
        </w:rPr>
        <w:instrText xml:space="preserve"> DOCVARIABLE VAULT_ND_0cbb79aa-f7b9-47bd-b699-71838b0eaf03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1C830E14" w14:textId="77777777" w:rsidR="00FD4022" w:rsidRPr="00DF7B85" w:rsidRDefault="00FD4022" w:rsidP="00FD4022">
      <w:pPr>
        <w:tabs>
          <w:tab w:val="clear" w:pos="567"/>
        </w:tabs>
        <w:spacing w:line="240" w:lineRule="auto"/>
        <w:rPr>
          <w:noProof/>
          <w:szCs w:val="22"/>
        </w:rPr>
      </w:pPr>
    </w:p>
    <w:p w14:paraId="6ABFCFA2" w14:textId="77777777" w:rsidR="00FD4022" w:rsidRPr="00DF7B85" w:rsidRDefault="00FD4022" w:rsidP="00FD4022">
      <w:pPr>
        <w:tabs>
          <w:tab w:val="clear" w:pos="567"/>
        </w:tabs>
        <w:spacing w:line="240" w:lineRule="auto"/>
        <w:rPr>
          <w:noProof/>
          <w:szCs w:val="22"/>
        </w:rPr>
      </w:pPr>
    </w:p>
    <w:p w14:paraId="5B8D66CC" w14:textId="77777777" w:rsidR="00FD4022" w:rsidRPr="00701F1C" w:rsidRDefault="00FD4022" w:rsidP="00FD4022">
      <w:pPr>
        <w:pBdr>
          <w:top w:val="single" w:sz="4" w:space="1" w:color="auto"/>
          <w:left w:val="single" w:sz="4" w:space="4" w:color="auto"/>
          <w:bottom w:val="single" w:sz="4" w:space="0" w:color="auto"/>
          <w:right w:val="single" w:sz="4" w:space="4" w:color="auto"/>
        </w:pBdr>
        <w:tabs>
          <w:tab w:val="clear" w:pos="567"/>
        </w:tabs>
        <w:spacing w:line="240" w:lineRule="auto"/>
        <w:rPr>
          <w:i/>
          <w:noProof/>
          <w:szCs w:val="22"/>
        </w:rPr>
      </w:pPr>
      <w:r w:rsidRPr="00DF7B85">
        <w:rPr>
          <w:b/>
          <w:noProof/>
          <w:szCs w:val="22"/>
        </w:rPr>
        <w:t>16.</w:t>
      </w:r>
      <w:r w:rsidRPr="00DF7B85">
        <w:rPr>
          <w:b/>
          <w:noProof/>
          <w:szCs w:val="22"/>
        </w:rPr>
        <w:tab/>
        <w:t>INFORMATION IN BRAILLE</w:t>
      </w:r>
    </w:p>
    <w:p w14:paraId="5AAD7DFE" w14:textId="77777777" w:rsidR="00FD4022" w:rsidRPr="00DF7B85" w:rsidRDefault="00FD4022" w:rsidP="00FD4022">
      <w:pPr>
        <w:shd w:val="clear" w:color="auto" w:fill="FFFFFF"/>
        <w:tabs>
          <w:tab w:val="clear" w:pos="567"/>
        </w:tabs>
        <w:spacing w:line="240" w:lineRule="auto"/>
        <w:rPr>
          <w:noProof/>
          <w:szCs w:val="22"/>
        </w:rPr>
      </w:pPr>
    </w:p>
    <w:p w14:paraId="4CC769F7" w14:textId="77777777" w:rsidR="00FD4022" w:rsidRPr="00DF7B85" w:rsidRDefault="00D120A0" w:rsidP="00FD4022">
      <w:pPr>
        <w:tabs>
          <w:tab w:val="clear" w:pos="567"/>
        </w:tabs>
        <w:spacing w:line="240" w:lineRule="auto"/>
        <w:rPr>
          <w:noProof/>
          <w:szCs w:val="22"/>
        </w:rPr>
      </w:pPr>
      <w:r w:rsidRPr="00DF7B85">
        <w:rPr>
          <w:noProof/>
          <w:szCs w:val="22"/>
        </w:rPr>
        <w:t>t</w:t>
      </w:r>
      <w:r w:rsidR="00BE6E36" w:rsidRPr="00DF7B85">
        <w:rPr>
          <w:noProof/>
          <w:szCs w:val="22"/>
        </w:rPr>
        <w:t>relegy</w:t>
      </w:r>
      <w:r w:rsidR="00FD4022" w:rsidRPr="00DF7B85">
        <w:rPr>
          <w:noProof/>
          <w:szCs w:val="22"/>
        </w:rPr>
        <w:t xml:space="preserve"> ellipta </w:t>
      </w:r>
    </w:p>
    <w:p w14:paraId="193909C4" w14:textId="77777777" w:rsidR="00FD4022" w:rsidRDefault="00FD4022" w:rsidP="00FD4022">
      <w:pPr>
        <w:tabs>
          <w:tab w:val="clear" w:pos="567"/>
        </w:tabs>
        <w:spacing w:line="240" w:lineRule="auto"/>
        <w:rPr>
          <w:noProof/>
          <w:szCs w:val="22"/>
        </w:rPr>
      </w:pPr>
    </w:p>
    <w:p w14:paraId="3F7F00B5" w14:textId="77777777" w:rsidR="00B958F4" w:rsidRPr="00DF7B85" w:rsidRDefault="00B958F4" w:rsidP="00FD4022">
      <w:pPr>
        <w:tabs>
          <w:tab w:val="clear" w:pos="567"/>
        </w:tabs>
        <w:spacing w:line="240" w:lineRule="auto"/>
        <w:rPr>
          <w:noProof/>
          <w:szCs w:val="22"/>
        </w:rPr>
      </w:pPr>
    </w:p>
    <w:p w14:paraId="3C38604C" w14:textId="77777777" w:rsidR="0097634A" w:rsidRPr="00DF7B85" w:rsidRDefault="0097634A" w:rsidP="0097634A">
      <w:pPr>
        <w:pBdr>
          <w:top w:val="single" w:sz="4" w:space="1" w:color="auto"/>
          <w:left w:val="single" w:sz="4" w:space="4" w:color="auto"/>
          <w:bottom w:val="single" w:sz="4" w:space="0" w:color="auto"/>
          <w:right w:val="single" w:sz="4" w:space="4" w:color="auto"/>
        </w:pBdr>
        <w:tabs>
          <w:tab w:val="clear" w:pos="567"/>
        </w:tabs>
        <w:spacing w:line="240" w:lineRule="auto"/>
        <w:rPr>
          <w:i/>
          <w:noProof/>
          <w:szCs w:val="22"/>
        </w:rPr>
      </w:pPr>
      <w:r w:rsidRPr="00DF7B85">
        <w:rPr>
          <w:b/>
          <w:noProof/>
          <w:szCs w:val="22"/>
        </w:rPr>
        <w:t>17.</w:t>
      </w:r>
      <w:r w:rsidRPr="00DF7B85">
        <w:rPr>
          <w:b/>
          <w:noProof/>
          <w:szCs w:val="22"/>
        </w:rPr>
        <w:tab/>
        <w:t>UNIQUE IDENTIFIER – 2D BARCODE</w:t>
      </w:r>
    </w:p>
    <w:p w14:paraId="11406BEC" w14:textId="77777777" w:rsidR="00F556C4" w:rsidRPr="0024079E" w:rsidRDefault="00F556C4" w:rsidP="0097634A">
      <w:pPr>
        <w:tabs>
          <w:tab w:val="clear" w:pos="567"/>
        </w:tabs>
        <w:spacing w:line="240" w:lineRule="auto"/>
        <w:rPr>
          <w:bCs/>
          <w:noProof/>
          <w:szCs w:val="22"/>
        </w:rPr>
      </w:pPr>
    </w:p>
    <w:p w14:paraId="6F78E950" w14:textId="77777777" w:rsidR="0097634A" w:rsidRPr="0024079E" w:rsidRDefault="0097634A" w:rsidP="0097634A">
      <w:pPr>
        <w:tabs>
          <w:tab w:val="clear" w:pos="567"/>
        </w:tabs>
        <w:spacing w:line="240" w:lineRule="auto"/>
        <w:rPr>
          <w:bCs/>
          <w:noProof/>
          <w:szCs w:val="22"/>
        </w:rPr>
      </w:pPr>
    </w:p>
    <w:p w14:paraId="0C9BA531" w14:textId="77777777" w:rsidR="0097634A" w:rsidRPr="00DF7B85" w:rsidRDefault="0097634A" w:rsidP="0097634A">
      <w:pPr>
        <w:pBdr>
          <w:top w:val="single" w:sz="4" w:space="1" w:color="auto"/>
          <w:left w:val="single" w:sz="4" w:space="4" w:color="auto"/>
          <w:bottom w:val="single" w:sz="4" w:space="0" w:color="auto"/>
          <w:right w:val="single" w:sz="4" w:space="4" w:color="auto"/>
        </w:pBdr>
        <w:tabs>
          <w:tab w:val="clear" w:pos="567"/>
        </w:tabs>
        <w:spacing w:line="240" w:lineRule="auto"/>
        <w:rPr>
          <w:i/>
          <w:noProof/>
          <w:szCs w:val="22"/>
        </w:rPr>
      </w:pPr>
      <w:r w:rsidRPr="00DF7B85">
        <w:rPr>
          <w:b/>
          <w:noProof/>
          <w:szCs w:val="22"/>
        </w:rPr>
        <w:t>18.</w:t>
      </w:r>
      <w:r w:rsidRPr="00DF7B85">
        <w:rPr>
          <w:b/>
          <w:noProof/>
          <w:szCs w:val="22"/>
        </w:rPr>
        <w:tab/>
        <w:t>UNIQUE IDENTIFIER - HUMAN READABLE DATA</w:t>
      </w:r>
    </w:p>
    <w:p w14:paraId="4A1CF77B" w14:textId="77777777" w:rsidR="0097634A" w:rsidRPr="00DF7B85" w:rsidRDefault="0097634A" w:rsidP="0097634A">
      <w:pPr>
        <w:tabs>
          <w:tab w:val="clear" w:pos="567"/>
        </w:tabs>
        <w:spacing w:line="240" w:lineRule="auto"/>
        <w:rPr>
          <w:noProof/>
          <w:szCs w:val="22"/>
        </w:rPr>
      </w:pPr>
    </w:p>
    <w:p w14:paraId="7735929D" w14:textId="686FA0C5" w:rsidR="00B91C7F" w:rsidRDefault="00B91C7F">
      <w:pPr>
        <w:tabs>
          <w:tab w:val="clear" w:pos="567"/>
        </w:tabs>
        <w:spacing w:line="240" w:lineRule="auto"/>
        <w:rPr>
          <w:noProof/>
          <w:szCs w:val="22"/>
        </w:rPr>
      </w:pPr>
      <w:r>
        <w:rPr>
          <w:noProof/>
          <w:szCs w:val="22"/>
        </w:rPr>
        <w:br w:type="page"/>
      </w:r>
    </w:p>
    <w:p w14:paraId="2926ECBA" w14:textId="77777777"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ind w:left="567" w:hanging="567"/>
        <w:rPr>
          <w:b/>
          <w:noProof/>
          <w:szCs w:val="22"/>
        </w:rPr>
      </w:pPr>
      <w:r w:rsidRPr="00DF7B85">
        <w:rPr>
          <w:b/>
          <w:noProof/>
          <w:szCs w:val="22"/>
        </w:rPr>
        <w:lastRenderedPageBreak/>
        <w:t>MINIMUM PARTICULARS TO APPEAR ON BLISTERS OR STRIPS</w:t>
      </w:r>
    </w:p>
    <w:p w14:paraId="55545171" w14:textId="77777777"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ind w:left="567" w:hanging="567"/>
        <w:rPr>
          <w:b/>
          <w:noProof/>
          <w:szCs w:val="22"/>
        </w:rPr>
      </w:pPr>
    </w:p>
    <w:p w14:paraId="1EC54CE5" w14:textId="77777777" w:rsidR="00FD4022" w:rsidRPr="00DF7B85" w:rsidRDefault="00FD4022" w:rsidP="00FD4022">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DF7B85">
        <w:rPr>
          <w:b/>
          <w:noProof/>
          <w:szCs w:val="22"/>
        </w:rPr>
        <w:t>TRAY LABEL</w:t>
      </w:r>
    </w:p>
    <w:p w14:paraId="1223B5CD" w14:textId="77777777" w:rsidR="00B21E79" w:rsidRDefault="00B21E79" w:rsidP="00B21E79">
      <w:pPr>
        <w:spacing w:line="240" w:lineRule="auto"/>
        <w:rPr>
          <w:noProof/>
          <w:szCs w:val="22"/>
        </w:rPr>
      </w:pPr>
    </w:p>
    <w:p w14:paraId="7F022D52" w14:textId="77777777" w:rsidR="00CA13F1" w:rsidRPr="00DF7B85" w:rsidRDefault="00CA13F1" w:rsidP="00B21E79">
      <w:pPr>
        <w:spacing w:line="240" w:lineRule="auto"/>
        <w:rPr>
          <w:noProof/>
          <w:szCs w:val="22"/>
        </w:rPr>
      </w:pPr>
    </w:p>
    <w:p w14:paraId="1191974E" w14:textId="0E8FB9F9"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outlineLvl w:val="0"/>
        <w:rPr>
          <w:b/>
          <w:noProof/>
          <w:szCs w:val="22"/>
        </w:rPr>
      </w:pPr>
      <w:r w:rsidRPr="00DF7B85">
        <w:rPr>
          <w:b/>
          <w:noProof/>
          <w:szCs w:val="22"/>
        </w:rPr>
        <w:t>1.</w:t>
      </w:r>
      <w:r w:rsidRPr="00DF7B85">
        <w:rPr>
          <w:b/>
          <w:noProof/>
          <w:szCs w:val="22"/>
        </w:rPr>
        <w:tab/>
        <w:t>NAME OF THE MEDICINAL PRODUCT</w:t>
      </w:r>
      <w:r w:rsidR="003E6DC7">
        <w:rPr>
          <w:b/>
          <w:noProof/>
          <w:szCs w:val="22"/>
        </w:rPr>
        <w:fldChar w:fldCharType="begin"/>
      </w:r>
      <w:r w:rsidR="003E6DC7">
        <w:rPr>
          <w:b/>
          <w:noProof/>
          <w:szCs w:val="22"/>
        </w:rPr>
        <w:instrText xml:space="preserve"> DOCVARIABLE VAULT_ND_479b0751-d7ca-4a7b-a54b-101e414ed690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19665033" w14:textId="77777777" w:rsidR="00FD4022" w:rsidRPr="00DF7B85" w:rsidRDefault="00FD4022" w:rsidP="00FD4022">
      <w:pPr>
        <w:tabs>
          <w:tab w:val="clear" w:pos="567"/>
          <w:tab w:val="left" w:pos="720"/>
        </w:tabs>
        <w:spacing w:line="240" w:lineRule="auto"/>
        <w:rPr>
          <w:noProof/>
          <w:szCs w:val="22"/>
        </w:rPr>
      </w:pPr>
    </w:p>
    <w:p w14:paraId="207B64D3" w14:textId="4853BBA3" w:rsidR="00FD4022" w:rsidRPr="00DF7B85" w:rsidRDefault="006875E1" w:rsidP="004A2D2B">
      <w:pPr>
        <w:tabs>
          <w:tab w:val="clear" w:pos="567"/>
          <w:tab w:val="left" w:pos="720"/>
        </w:tabs>
        <w:spacing w:line="240" w:lineRule="auto"/>
        <w:rPr>
          <w:snapToGrid w:val="0"/>
          <w:szCs w:val="22"/>
        </w:rPr>
      </w:pPr>
      <w:r w:rsidRPr="00DF7B85">
        <w:rPr>
          <w:noProof/>
          <w:szCs w:val="22"/>
        </w:rPr>
        <w:t>Trelegy Ellipta</w:t>
      </w:r>
      <w:r w:rsidR="00FD4022" w:rsidRPr="00DF7B85">
        <w:rPr>
          <w:noProof/>
          <w:szCs w:val="22"/>
        </w:rPr>
        <w:t xml:space="preserve"> 92/55/22</w:t>
      </w:r>
      <w:r w:rsidR="00B56696" w:rsidRPr="00DF7B85">
        <w:rPr>
          <w:noProof/>
          <w:szCs w:val="22"/>
        </w:rPr>
        <w:t> mcg</w:t>
      </w:r>
      <w:r w:rsidR="00FD4022" w:rsidRPr="00DF7B85">
        <w:rPr>
          <w:noProof/>
          <w:szCs w:val="22"/>
        </w:rPr>
        <w:t xml:space="preserve"> </w:t>
      </w:r>
      <w:r w:rsidR="00B56696" w:rsidRPr="00DF7B85">
        <w:rPr>
          <w:noProof/>
          <w:szCs w:val="22"/>
        </w:rPr>
        <w:t>inhalation powder</w:t>
      </w:r>
    </w:p>
    <w:p w14:paraId="38D7A4B5" w14:textId="77777777" w:rsidR="00FD4022" w:rsidRPr="00DF7B85" w:rsidRDefault="00FD4022" w:rsidP="00FD4022">
      <w:pPr>
        <w:tabs>
          <w:tab w:val="clear" w:pos="567"/>
        </w:tabs>
        <w:spacing w:line="240" w:lineRule="auto"/>
        <w:rPr>
          <w:snapToGrid w:val="0"/>
          <w:szCs w:val="22"/>
        </w:rPr>
      </w:pPr>
      <w:r w:rsidRPr="00DF7B85">
        <w:rPr>
          <w:snapToGrid w:val="0"/>
          <w:szCs w:val="22"/>
        </w:rPr>
        <w:t>fluticasone furoate</w:t>
      </w:r>
      <w:r w:rsidRPr="00DF7B85">
        <w:rPr>
          <w:szCs w:val="22"/>
        </w:rPr>
        <w:t>/umeclidinium/</w:t>
      </w:r>
      <w:r w:rsidRPr="00DF7B85">
        <w:rPr>
          <w:snapToGrid w:val="0"/>
          <w:szCs w:val="22"/>
        </w:rPr>
        <w:t>vilanterol</w:t>
      </w:r>
    </w:p>
    <w:p w14:paraId="43D6741E" w14:textId="77777777" w:rsidR="00B21E79" w:rsidRPr="00DF7B85" w:rsidRDefault="00B21E79" w:rsidP="00B21E79">
      <w:pPr>
        <w:spacing w:line="240" w:lineRule="auto"/>
        <w:rPr>
          <w:szCs w:val="22"/>
        </w:rPr>
      </w:pPr>
    </w:p>
    <w:p w14:paraId="15317DDD" w14:textId="77777777" w:rsidR="00B21E79" w:rsidRPr="00DF7B85" w:rsidRDefault="00B21E79" w:rsidP="00B21E79">
      <w:pPr>
        <w:spacing w:line="240" w:lineRule="auto"/>
        <w:rPr>
          <w:szCs w:val="22"/>
        </w:rPr>
      </w:pPr>
    </w:p>
    <w:p w14:paraId="26B64E65" w14:textId="5DE41F5E"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outlineLvl w:val="0"/>
        <w:rPr>
          <w:b/>
          <w:szCs w:val="22"/>
        </w:rPr>
      </w:pPr>
      <w:r w:rsidRPr="00DF7B85">
        <w:rPr>
          <w:b/>
          <w:szCs w:val="22"/>
        </w:rPr>
        <w:t>2.</w:t>
      </w:r>
      <w:r w:rsidRPr="00DF7B85">
        <w:rPr>
          <w:b/>
          <w:szCs w:val="22"/>
        </w:rPr>
        <w:tab/>
        <w:t>NAME OF THE MARKETING AUTHORISATION HOLDER</w:t>
      </w:r>
      <w:r w:rsidR="003E6DC7">
        <w:rPr>
          <w:b/>
          <w:szCs w:val="22"/>
        </w:rPr>
        <w:fldChar w:fldCharType="begin"/>
      </w:r>
      <w:r w:rsidR="003E6DC7">
        <w:rPr>
          <w:b/>
          <w:szCs w:val="22"/>
        </w:rPr>
        <w:instrText xml:space="preserve"> DOCVARIABLE VAULT_ND_6b53b326-ebdf-41e0-bc4d-f84cab322f79 \* MERGEFORMAT </w:instrText>
      </w:r>
      <w:r w:rsidR="003E6DC7">
        <w:rPr>
          <w:b/>
          <w:szCs w:val="22"/>
        </w:rPr>
        <w:fldChar w:fldCharType="separate"/>
      </w:r>
      <w:r w:rsidR="003E6DC7">
        <w:rPr>
          <w:b/>
          <w:szCs w:val="22"/>
        </w:rPr>
        <w:t xml:space="preserve"> </w:t>
      </w:r>
      <w:r w:rsidR="003E6DC7">
        <w:rPr>
          <w:b/>
          <w:szCs w:val="22"/>
        </w:rPr>
        <w:fldChar w:fldCharType="end"/>
      </w:r>
    </w:p>
    <w:p w14:paraId="3AEA3AA1" w14:textId="77777777" w:rsidR="00B21E79" w:rsidRPr="00DF7B85" w:rsidRDefault="00B21E79" w:rsidP="00B21E79">
      <w:pPr>
        <w:spacing w:line="240" w:lineRule="auto"/>
        <w:rPr>
          <w:noProof/>
          <w:szCs w:val="22"/>
        </w:rPr>
      </w:pPr>
    </w:p>
    <w:p w14:paraId="46D80655" w14:textId="77777777" w:rsidR="00DB1A38" w:rsidRPr="00DF7B85" w:rsidRDefault="00DB1A38" w:rsidP="00FD4022">
      <w:pPr>
        <w:tabs>
          <w:tab w:val="clear" w:pos="567"/>
        </w:tabs>
        <w:spacing w:line="240" w:lineRule="auto"/>
        <w:rPr>
          <w:szCs w:val="22"/>
          <w:highlight w:val="lightGray"/>
        </w:rPr>
      </w:pPr>
      <w:r w:rsidRPr="00DF7B85">
        <w:rPr>
          <w:szCs w:val="22"/>
          <w:highlight w:val="lightGray"/>
        </w:rPr>
        <w:t>G</w:t>
      </w:r>
      <w:r w:rsidR="00B337F7">
        <w:rPr>
          <w:szCs w:val="22"/>
          <w:highlight w:val="lightGray"/>
        </w:rPr>
        <w:t>laxo</w:t>
      </w:r>
      <w:r w:rsidR="00740C76" w:rsidRPr="00DF7B85">
        <w:rPr>
          <w:szCs w:val="22"/>
          <w:highlight w:val="lightGray"/>
        </w:rPr>
        <w:t>S</w:t>
      </w:r>
      <w:r w:rsidR="00B337F7">
        <w:rPr>
          <w:szCs w:val="22"/>
          <w:highlight w:val="lightGray"/>
        </w:rPr>
        <w:t>mith</w:t>
      </w:r>
      <w:r w:rsidR="00740C76" w:rsidRPr="00DF7B85">
        <w:rPr>
          <w:szCs w:val="22"/>
          <w:highlight w:val="lightGray"/>
        </w:rPr>
        <w:t>K</w:t>
      </w:r>
      <w:r w:rsidR="00B337F7">
        <w:rPr>
          <w:szCs w:val="22"/>
          <w:highlight w:val="lightGray"/>
        </w:rPr>
        <w:t>line</w:t>
      </w:r>
      <w:r w:rsidRPr="00DF7B85">
        <w:rPr>
          <w:szCs w:val="22"/>
          <w:highlight w:val="lightGray"/>
        </w:rPr>
        <w:t xml:space="preserve"> </w:t>
      </w:r>
      <w:r w:rsidR="00740C76" w:rsidRPr="00DF7B85">
        <w:rPr>
          <w:szCs w:val="22"/>
          <w:highlight w:val="lightGray"/>
        </w:rPr>
        <w:t>Trading Services</w:t>
      </w:r>
      <w:r w:rsidR="00B337F7">
        <w:rPr>
          <w:szCs w:val="22"/>
          <w:highlight w:val="lightGray"/>
        </w:rPr>
        <w:t xml:space="preserve"> Limited</w:t>
      </w:r>
    </w:p>
    <w:p w14:paraId="6877CE88" w14:textId="77777777" w:rsidR="00FD4022" w:rsidRPr="00DF7B85" w:rsidRDefault="00884F34" w:rsidP="00FD4022">
      <w:pPr>
        <w:tabs>
          <w:tab w:val="clear" w:pos="567"/>
        </w:tabs>
        <w:spacing w:line="240" w:lineRule="auto"/>
        <w:rPr>
          <w:szCs w:val="22"/>
        </w:rPr>
      </w:pPr>
      <w:r w:rsidRPr="00DF7B85">
        <w:rPr>
          <w:szCs w:val="22"/>
          <w:highlight w:val="lightGray"/>
        </w:rPr>
        <w:t>GSK Logo</w:t>
      </w:r>
    </w:p>
    <w:p w14:paraId="573B2793" w14:textId="77777777" w:rsidR="00B21E79" w:rsidRPr="00DF7B85" w:rsidRDefault="00B21E79" w:rsidP="00B21E79">
      <w:pPr>
        <w:spacing w:line="240" w:lineRule="auto"/>
        <w:rPr>
          <w:noProof/>
          <w:szCs w:val="22"/>
        </w:rPr>
      </w:pPr>
    </w:p>
    <w:p w14:paraId="136A0906" w14:textId="77777777" w:rsidR="00B21E79" w:rsidRPr="00DF7B85" w:rsidRDefault="00B21E79" w:rsidP="00B21E79">
      <w:pPr>
        <w:spacing w:line="240" w:lineRule="auto"/>
        <w:rPr>
          <w:noProof/>
          <w:szCs w:val="22"/>
        </w:rPr>
      </w:pPr>
    </w:p>
    <w:p w14:paraId="65E8DDC1" w14:textId="455D74EF" w:rsidR="00B21E79" w:rsidRPr="00DF7B85" w:rsidRDefault="00B21E79" w:rsidP="00B21E79">
      <w:pPr>
        <w:pBdr>
          <w:top w:val="single" w:sz="4" w:space="1" w:color="auto"/>
          <w:left w:val="single" w:sz="4" w:space="4" w:color="auto"/>
          <w:bottom w:val="single" w:sz="4" w:space="2" w:color="auto"/>
          <w:right w:val="single" w:sz="4" w:space="4" w:color="auto"/>
        </w:pBdr>
        <w:spacing w:line="240" w:lineRule="auto"/>
        <w:outlineLvl w:val="0"/>
        <w:rPr>
          <w:b/>
          <w:noProof/>
          <w:szCs w:val="22"/>
        </w:rPr>
      </w:pPr>
      <w:r w:rsidRPr="00DF7B85">
        <w:rPr>
          <w:b/>
          <w:noProof/>
          <w:szCs w:val="22"/>
        </w:rPr>
        <w:t>3.</w:t>
      </w:r>
      <w:r w:rsidRPr="00DF7B85">
        <w:rPr>
          <w:b/>
          <w:noProof/>
          <w:szCs w:val="22"/>
        </w:rPr>
        <w:tab/>
        <w:t>EXPIRY DATE</w:t>
      </w:r>
      <w:r w:rsidR="003E6DC7">
        <w:rPr>
          <w:b/>
          <w:noProof/>
          <w:szCs w:val="22"/>
        </w:rPr>
        <w:fldChar w:fldCharType="begin"/>
      </w:r>
      <w:r w:rsidR="003E6DC7">
        <w:rPr>
          <w:b/>
          <w:noProof/>
          <w:szCs w:val="22"/>
        </w:rPr>
        <w:instrText xml:space="preserve"> DOCVARIABLE VAULT_ND_bce424a5-4d22-4787-a399-db01f49dd671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31902642" w14:textId="77777777" w:rsidR="00FD4022" w:rsidRPr="00DF7B85" w:rsidRDefault="00FD4022" w:rsidP="00FD4022">
      <w:pPr>
        <w:tabs>
          <w:tab w:val="clear" w:pos="567"/>
        </w:tabs>
        <w:spacing w:line="240" w:lineRule="auto"/>
        <w:rPr>
          <w:noProof/>
          <w:szCs w:val="22"/>
        </w:rPr>
      </w:pPr>
    </w:p>
    <w:p w14:paraId="02187019" w14:textId="77777777" w:rsidR="00FD4022" w:rsidRPr="00DF7B85" w:rsidRDefault="00FD4022" w:rsidP="00FD4022">
      <w:pPr>
        <w:tabs>
          <w:tab w:val="clear" w:pos="567"/>
        </w:tabs>
        <w:spacing w:line="240" w:lineRule="auto"/>
        <w:rPr>
          <w:noProof/>
          <w:szCs w:val="22"/>
        </w:rPr>
      </w:pPr>
      <w:r w:rsidRPr="00DF7B85">
        <w:rPr>
          <w:noProof/>
          <w:szCs w:val="22"/>
        </w:rPr>
        <w:t>EXP</w:t>
      </w:r>
    </w:p>
    <w:p w14:paraId="7E911272" w14:textId="77777777" w:rsidR="00B21E79" w:rsidRPr="00DF7B85" w:rsidRDefault="00B21E79" w:rsidP="00B21E79">
      <w:pPr>
        <w:spacing w:line="240" w:lineRule="auto"/>
        <w:rPr>
          <w:noProof/>
          <w:szCs w:val="22"/>
        </w:rPr>
      </w:pPr>
    </w:p>
    <w:p w14:paraId="1E7D956E" w14:textId="77777777" w:rsidR="00B21E79" w:rsidRPr="00DF7B85" w:rsidRDefault="00B21E79" w:rsidP="00B21E79">
      <w:pPr>
        <w:spacing w:line="240" w:lineRule="auto"/>
        <w:rPr>
          <w:noProof/>
          <w:szCs w:val="22"/>
        </w:rPr>
      </w:pPr>
    </w:p>
    <w:p w14:paraId="52DA6AA9" w14:textId="01BAA8D0" w:rsidR="00B21E79" w:rsidRPr="00DF7B85" w:rsidRDefault="005F7909" w:rsidP="00B21E79">
      <w:pPr>
        <w:pBdr>
          <w:top w:val="single" w:sz="4" w:space="1" w:color="auto"/>
          <w:left w:val="single" w:sz="4" w:space="4" w:color="auto"/>
          <w:bottom w:val="single" w:sz="4" w:space="1" w:color="auto"/>
          <w:right w:val="single" w:sz="4" w:space="4" w:color="auto"/>
        </w:pBdr>
        <w:spacing w:line="240" w:lineRule="auto"/>
        <w:outlineLvl w:val="0"/>
        <w:rPr>
          <w:b/>
          <w:noProof/>
          <w:szCs w:val="22"/>
        </w:rPr>
      </w:pPr>
      <w:r w:rsidRPr="00DF7B85">
        <w:rPr>
          <w:b/>
          <w:noProof/>
          <w:szCs w:val="22"/>
        </w:rPr>
        <w:t>4.</w:t>
      </w:r>
      <w:r w:rsidRPr="00DF7B85">
        <w:rPr>
          <w:b/>
          <w:noProof/>
          <w:szCs w:val="22"/>
        </w:rPr>
        <w:tab/>
        <w:t>BATCH NUMBER</w:t>
      </w:r>
      <w:r w:rsidR="003E6DC7">
        <w:rPr>
          <w:b/>
          <w:noProof/>
          <w:szCs w:val="22"/>
        </w:rPr>
        <w:fldChar w:fldCharType="begin"/>
      </w:r>
      <w:r w:rsidR="003E6DC7">
        <w:rPr>
          <w:b/>
          <w:noProof/>
          <w:szCs w:val="22"/>
        </w:rPr>
        <w:instrText xml:space="preserve"> DOCVARIABLE VAULT_ND_dfc81421-e019-4559-8877-f378ad732a35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203ABD19" w14:textId="77777777" w:rsidR="00B21E79" w:rsidRPr="00DF7B85" w:rsidRDefault="00B21E79" w:rsidP="00B21E79">
      <w:pPr>
        <w:spacing w:line="240" w:lineRule="auto"/>
        <w:rPr>
          <w:noProof/>
          <w:szCs w:val="22"/>
        </w:rPr>
      </w:pPr>
    </w:p>
    <w:p w14:paraId="08752A8C" w14:textId="77777777" w:rsidR="00FD4022" w:rsidRPr="00DF7B85" w:rsidRDefault="00FD4022" w:rsidP="00FD4022">
      <w:pPr>
        <w:rPr>
          <w:szCs w:val="22"/>
        </w:rPr>
      </w:pPr>
      <w:r w:rsidRPr="00DF7B85">
        <w:rPr>
          <w:szCs w:val="22"/>
        </w:rPr>
        <w:t>Lot</w:t>
      </w:r>
    </w:p>
    <w:p w14:paraId="11EDF4C2" w14:textId="77777777" w:rsidR="00FD4022" w:rsidRDefault="00FD4022" w:rsidP="00FD4022">
      <w:pPr>
        <w:rPr>
          <w:szCs w:val="22"/>
        </w:rPr>
      </w:pPr>
    </w:p>
    <w:p w14:paraId="04E8D2CF" w14:textId="77777777" w:rsidR="00B958F4" w:rsidRPr="00DF7B85" w:rsidRDefault="00B958F4" w:rsidP="00FD4022">
      <w:pPr>
        <w:rPr>
          <w:szCs w:val="22"/>
        </w:rPr>
      </w:pPr>
    </w:p>
    <w:p w14:paraId="70D37D48" w14:textId="61AB0825"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outlineLvl w:val="0"/>
        <w:rPr>
          <w:b/>
          <w:noProof/>
          <w:szCs w:val="22"/>
        </w:rPr>
      </w:pPr>
      <w:r w:rsidRPr="00DF7B85">
        <w:rPr>
          <w:b/>
          <w:noProof/>
          <w:szCs w:val="22"/>
        </w:rPr>
        <w:t>5.</w:t>
      </w:r>
      <w:r w:rsidRPr="00DF7B85">
        <w:rPr>
          <w:b/>
          <w:noProof/>
          <w:szCs w:val="22"/>
        </w:rPr>
        <w:tab/>
        <w:t>OTHER</w:t>
      </w:r>
      <w:r w:rsidR="003E6DC7">
        <w:rPr>
          <w:b/>
          <w:noProof/>
          <w:szCs w:val="22"/>
        </w:rPr>
        <w:fldChar w:fldCharType="begin"/>
      </w:r>
      <w:r w:rsidR="003E6DC7">
        <w:rPr>
          <w:b/>
          <w:noProof/>
          <w:szCs w:val="22"/>
        </w:rPr>
        <w:instrText xml:space="preserve"> DOCVARIABLE VAULT_ND_76560be2-8bdc-4788-ad74-bb089fca5631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7C7A25F1" w14:textId="77777777" w:rsidR="00B21E79" w:rsidRPr="00DF7B85" w:rsidRDefault="00B21E79" w:rsidP="00B21E79">
      <w:pPr>
        <w:spacing w:line="240" w:lineRule="auto"/>
        <w:rPr>
          <w:noProof/>
          <w:szCs w:val="22"/>
        </w:rPr>
      </w:pPr>
    </w:p>
    <w:p w14:paraId="750E993D" w14:textId="77777777" w:rsidR="00FD4022" w:rsidRPr="00DF7B85" w:rsidRDefault="00FD4022" w:rsidP="00FD4022">
      <w:pPr>
        <w:tabs>
          <w:tab w:val="clear" w:pos="567"/>
        </w:tabs>
        <w:spacing w:line="240" w:lineRule="auto"/>
        <w:rPr>
          <w:szCs w:val="22"/>
        </w:rPr>
      </w:pPr>
      <w:r w:rsidRPr="00DF7B85">
        <w:rPr>
          <w:szCs w:val="22"/>
        </w:rPr>
        <w:t>Do not open until ready to inhale.</w:t>
      </w:r>
    </w:p>
    <w:p w14:paraId="4C19C1C1" w14:textId="77777777" w:rsidR="00FD4022" w:rsidRPr="00DF7B85" w:rsidRDefault="00FD4022" w:rsidP="00FD4022">
      <w:pPr>
        <w:tabs>
          <w:tab w:val="clear" w:pos="567"/>
        </w:tabs>
        <w:spacing w:line="240" w:lineRule="auto"/>
        <w:rPr>
          <w:noProof/>
          <w:szCs w:val="22"/>
        </w:rPr>
      </w:pPr>
      <w:r w:rsidRPr="00DF7B85">
        <w:rPr>
          <w:noProof/>
          <w:szCs w:val="22"/>
        </w:rPr>
        <w:t>In use shelf-life: 6 weeks.</w:t>
      </w:r>
    </w:p>
    <w:p w14:paraId="132AE80D" w14:textId="77777777" w:rsidR="00FD4022" w:rsidRPr="00DF7B85" w:rsidRDefault="00FD4022" w:rsidP="00FD4022">
      <w:pPr>
        <w:tabs>
          <w:tab w:val="clear" w:pos="567"/>
        </w:tabs>
        <w:spacing w:line="240" w:lineRule="auto"/>
        <w:rPr>
          <w:noProof/>
          <w:szCs w:val="22"/>
        </w:rPr>
      </w:pPr>
    </w:p>
    <w:p w14:paraId="7014F384" w14:textId="77777777" w:rsidR="00FD4022" w:rsidRPr="00DF7B85" w:rsidRDefault="00FD4022" w:rsidP="00FD4022">
      <w:pPr>
        <w:tabs>
          <w:tab w:val="clear" w:pos="567"/>
        </w:tabs>
        <w:spacing w:line="240" w:lineRule="auto"/>
        <w:rPr>
          <w:noProof/>
          <w:szCs w:val="22"/>
        </w:rPr>
      </w:pPr>
      <w:r w:rsidRPr="00DF7B85">
        <w:rPr>
          <w:noProof/>
          <w:szCs w:val="22"/>
        </w:rPr>
        <w:t>14 doses</w:t>
      </w:r>
    </w:p>
    <w:p w14:paraId="6ECF0304" w14:textId="77777777" w:rsidR="00FD4022" w:rsidRPr="00DF7B85" w:rsidRDefault="00FD4022" w:rsidP="00FD4022">
      <w:pPr>
        <w:tabs>
          <w:tab w:val="clear" w:pos="567"/>
        </w:tabs>
        <w:spacing w:line="240" w:lineRule="auto"/>
        <w:rPr>
          <w:noProof/>
          <w:szCs w:val="22"/>
        </w:rPr>
      </w:pPr>
      <w:r w:rsidRPr="00DF7B85">
        <w:rPr>
          <w:noProof/>
          <w:szCs w:val="22"/>
          <w:highlight w:val="lightGray"/>
        </w:rPr>
        <w:t>30 doses</w:t>
      </w:r>
    </w:p>
    <w:p w14:paraId="16B3983B" w14:textId="77777777" w:rsidR="00B21E79" w:rsidRDefault="00B21E79" w:rsidP="00B21E79">
      <w:pPr>
        <w:spacing w:line="240" w:lineRule="auto"/>
        <w:rPr>
          <w:noProof/>
          <w:szCs w:val="22"/>
        </w:rPr>
      </w:pPr>
    </w:p>
    <w:p w14:paraId="02E3D8F1" w14:textId="77777777" w:rsidR="00E55646" w:rsidRPr="00DF7B85" w:rsidRDefault="00E55646" w:rsidP="00B21E79">
      <w:pPr>
        <w:spacing w:line="240" w:lineRule="auto"/>
        <w:rPr>
          <w:noProof/>
          <w:szCs w:val="22"/>
        </w:rPr>
      </w:pPr>
    </w:p>
    <w:p w14:paraId="7A06504B" w14:textId="77777777"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rPr>
          <w:b/>
          <w:noProof/>
          <w:szCs w:val="22"/>
        </w:rPr>
      </w:pPr>
      <w:r w:rsidRPr="00DF7B85">
        <w:rPr>
          <w:b/>
          <w:noProof/>
          <w:szCs w:val="22"/>
        </w:rPr>
        <w:br w:type="page"/>
      </w:r>
      <w:r w:rsidRPr="00DF7B85">
        <w:rPr>
          <w:b/>
          <w:noProof/>
          <w:szCs w:val="22"/>
        </w:rPr>
        <w:lastRenderedPageBreak/>
        <w:t>MINIMUM PARTICULARS TO APPEAR ON SMALL IMMEDIATE PACKAGING UNITS</w:t>
      </w:r>
    </w:p>
    <w:p w14:paraId="5F4336AC" w14:textId="77777777"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rPr>
          <w:b/>
          <w:noProof/>
          <w:szCs w:val="22"/>
        </w:rPr>
      </w:pPr>
    </w:p>
    <w:p w14:paraId="309544C5" w14:textId="77777777" w:rsidR="00FD4022" w:rsidRPr="00DF7B85" w:rsidRDefault="00E636C5" w:rsidP="00FD4022">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DF7B85">
        <w:rPr>
          <w:b/>
          <w:noProof/>
          <w:szCs w:val="22"/>
        </w:rPr>
        <w:t xml:space="preserve">INHALER </w:t>
      </w:r>
      <w:r w:rsidR="00FD4022" w:rsidRPr="00DF7B85">
        <w:rPr>
          <w:b/>
          <w:noProof/>
          <w:szCs w:val="22"/>
        </w:rPr>
        <w:t>LABEL</w:t>
      </w:r>
    </w:p>
    <w:p w14:paraId="697BFCB3" w14:textId="77777777" w:rsidR="00B21E79" w:rsidRDefault="00B21E79" w:rsidP="00B21E79">
      <w:pPr>
        <w:spacing w:line="240" w:lineRule="auto"/>
        <w:rPr>
          <w:noProof/>
          <w:szCs w:val="22"/>
        </w:rPr>
      </w:pPr>
    </w:p>
    <w:p w14:paraId="549A55A3" w14:textId="77777777" w:rsidR="00CA13F1" w:rsidRPr="00DF7B85" w:rsidRDefault="00CA13F1" w:rsidP="00B21E79">
      <w:pPr>
        <w:spacing w:line="240" w:lineRule="auto"/>
        <w:rPr>
          <w:noProof/>
          <w:szCs w:val="22"/>
        </w:rPr>
      </w:pPr>
    </w:p>
    <w:p w14:paraId="3FD43CA9" w14:textId="02531343"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outlineLvl w:val="0"/>
        <w:rPr>
          <w:b/>
          <w:noProof/>
          <w:szCs w:val="22"/>
        </w:rPr>
      </w:pPr>
      <w:r w:rsidRPr="00DF7B85">
        <w:rPr>
          <w:b/>
          <w:noProof/>
          <w:szCs w:val="22"/>
        </w:rPr>
        <w:t>1.</w:t>
      </w:r>
      <w:r w:rsidRPr="00DF7B85">
        <w:rPr>
          <w:b/>
          <w:noProof/>
          <w:szCs w:val="22"/>
        </w:rPr>
        <w:tab/>
        <w:t>NAME OF THE MEDICINAL PRODUCT AND ROUTE(S) OF ADMINISTRATION</w:t>
      </w:r>
      <w:r w:rsidR="003E6DC7">
        <w:rPr>
          <w:b/>
          <w:noProof/>
          <w:szCs w:val="22"/>
        </w:rPr>
        <w:fldChar w:fldCharType="begin"/>
      </w:r>
      <w:r w:rsidR="003E6DC7">
        <w:rPr>
          <w:b/>
          <w:noProof/>
          <w:szCs w:val="22"/>
        </w:rPr>
        <w:instrText xml:space="preserve"> DOCVARIABLE VAULT_ND_9598ea93-f1f8-4a3e-a00d-e297dd9352ca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4C27EF31" w14:textId="77777777" w:rsidR="00B21E79" w:rsidRPr="00DF7B85" w:rsidRDefault="00B21E79" w:rsidP="00B21E79">
      <w:pPr>
        <w:spacing w:line="240" w:lineRule="auto"/>
        <w:ind w:left="567" w:hanging="567"/>
        <w:rPr>
          <w:noProof/>
          <w:szCs w:val="22"/>
        </w:rPr>
      </w:pPr>
    </w:p>
    <w:p w14:paraId="0B211BA3" w14:textId="7C496569" w:rsidR="00FD4022" w:rsidRPr="00DF7B85" w:rsidRDefault="00BE6E36" w:rsidP="004A2D2B">
      <w:pPr>
        <w:tabs>
          <w:tab w:val="clear" w:pos="567"/>
          <w:tab w:val="left" w:pos="720"/>
        </w:tabs>
        <w:spacing w:line="240" w:lineRule="auto"/>
        <w:rPr>
          <w:snapToGrid w:val="0"/>
          <w:szCs w:val="22"/>
        </w:rPr>
      </w:pPr>
      <w:r w:rsidRPr="00DF7B85">
        <w:rPr>
          <w:noProof/>
          <w:szCs w:val="22"/>
        </w:rPr>
        <w:t>Trelegy</w:t>
      </w:r>
      <w:r w:rsidR="00FD4022" w:rsidRPr="00DF7B85">
        <w:rPr>
          <w:noProof/>
          <w:szCs w:val="22"/>
        </w:rPr>
        <w:t xml:space="preserve"> </w:t>
      </w:r>
      <w:r w:rsidR="00B56696" w:rsidRPr="00DF7B85">
        <w:rPr>
          <w:noProof/>
          <w:szCs w:val="22"/>
        </w:rPr>
        <w:t xml:space="preserve">Ellipta </w:t>
      </w:r>
      <w:r w:rsidR="00FD4022" w:rsidRPr="00DF7B85">
        <w:rPr>
          <w:noProof/>
          <w:szCs w:val="22"/>
        </w:rPr>
        <w:t>92/55/22 </w:t>
      </w:r>
      <w:r w:rsidR="00F0382D">
        <w:rPr>
          <w:noProof/>
          <w:szCs w:val="22"/>
        </w:rPr>
        <w:t xml:space="preserve">mcg </w:t>
      </w:r>
      <w:r w:rsidR="00FD4022" w:rsidRPr="00DF7B85">
        <w:rPr>
          <w:noProof/>
          <w:szCs w:val="22"/>
        </w:rPr>
        <w:t>inhalation powder</w:t>
      </w:r>
    </w:p>
    <w:p w14:paraId="4F8D313C" w14:textId="754DD7D4" w:rsidR="00FD4022" w:rsidRPr="00DF7B85" w:rsidRDefault="00FD4022" w:rsidP="00FD4022">
      <w:pPr>
        <w:tabs>
          <w:tab w:val="clear" w:pos="567"/>
        </w:tabs>
        <w:spacing w:line="240" w:lineRule="auto"/>
        <w:rPr>
          <w:snapToGrid w:val="0"/>
          <w:szCs w:val="22"/>
        </w:rPr>
      </w:pPr>
      <w:r w:rsidRPr="00DF7B85">
        <w:rPr>
          <w:snapToGrid w:val="0"/>
          <w:szCs w:val="22"/>
        </w:rPr>
        <w:t>fluticasone furoate</w:t>
      </w:r>
      <w:r w:rsidRPr="00DF7B85">
        <w:rPr>
          <w:szCs w:val="22"/>
        </w:rPr>
        <w:t>/umeclidinium/</w:t>
      </w:r>
      <w:r w:rsidRPr="00DF7B85">
        <w:rPr>
          <w:snapToGrid w:val="0"/>
          <w:szCs w:val="22"/>
        </w:rPr>
        <w:t>vilanterol</w:t>
      </w:r>
    </w:p>
    <w:p w14:paraId="76A6BC16" w14:textId="77777777" w:rsidR="00FD4022" w:rsidRPr="00DF7B85" w:rsidRDefault="00FD4022" w:rsidP="00FD4022">
      <w:pPr>
        <w:tabs>
          <w:tab w:val="clear" w:pos="567"/>
        </w:tabs>
        <w:spacing w:line="240" w:lineRule="auto"/>
        <w:ind w:left="567" w:hanging="567"/>
        <w:rPr>
          <w:noProof/>
          <w:szCs w:val="22"/>
        </w:rPr>
      </w:pPr>
      <w:r w:rsidRPr="00DF7B85">
        <w:rPr>
          <w:noProof/>
          <w:szCs w:val="22"/>
        </w:rPr>
        <w:t>Inhalation use</w:t>
      </w:r>
    </w:p>
    <w:p w14:paraId="758A8A68" w14:textId="77777777" w:rsidR="00B21E79" w:rsidRDefault="00B21E79" w:rsidP="00B21E79">
      <w:pPr>
        <w:spacing w:line="240" w:lineRule="auto"/>
        <w:rPr>
          <w:noProof/>
          <w:szCs w:val="22"/>
        </w:rPr>
      </w:pPr>
    </w:p>
    <w:p w14:paraId="6396F3DD" w14:textId="77777777" w:rsidR="00B958F4" w:rsidRPr="00DF7B85" w:rsidRDefault="00B958F4" w:rsidP="00B21E79">
      <w:pPr>
        <w:spacing w:line="240" w:lineRule="auto"/>
        <w:rPr>
          <w:noProof/>
          <w:szCs w:val="22"/>
        </w:rPr>
      </w:pPr>
    </w:p>
    <w:p w14:paraId="5EEC9FB5" w14:textId="027C013A"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outlineLvl w:val="0"/>
        <w:rPr>
          <w:b/>
          <w:noProof/>
          <w:szCs w:val="22"/>
        </w:rPr>
      </w:pPr>
      <w:r w:rsidRPr="00DF7B85">
        <w:rPr>
          <w:b/>
          <w:noProof/>
          <w:szCs w:val="22"/>
        </w:rPr>
        <w:t>2.</w:t>
      </w:r>
      <w:r w:rsidRPr="00DF7B85">
        <w:rPr>
          <w:b/>
          <w:noProof/>
          <w:szCs w:val="22"/>
        </w:rPr>
        <w:tab/>
        <w:t>METHOD OF ADMINISTRATION</w:t>
      </w:r>
      <w:r w:rsidR="003E6DC7">
        <w:rPr>
          <w:b/>
          <w:noProof/>
          <w:szCs w:val="22"/>
        </w:rPr>
        <w:fldChar w:fldCharType="begin"/>
      </w:r>
      <w:r w:rsidR="003E6DC7">
        <w:rPr>
          <w:b/>
          <w:noProof/>
          <w:szCs w:val="22"/>
        </w:rPr>
        <w:instrText xml:space="preserve"> DOCVARIABLE VAULT_ND_de6425e0-060e-42e1-94f3-8ee3d780ab81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36B7BA32" w14:textId="77777777" w:rsidR="00B21E79" w:rsidRPr="00DF7B85" w:rsidRDefault="00B21E79" w:rsidP="00B21E79">
      <w:pPr>
        <w:spacing w:line="240" w:lineRule="auto"/>
        <w:rPr>
          <w:noProof/>
          <w:szCs w:val="22"/>
        </w:rPr>
      </w:pPr>
    </w:p>
    <w:p w14:paraId="416EE907" w14:textId="77777777" w:rsidR="00B21E79" w:rsidRPr="00DF7B85" w:rsidRDefault="00B21E79" w:rsidP="00B21E79">
      <w:pPr>
        <w:spacing w:line="240" w:lineRule="auto"/>
        <w:rPr>
          <w:noProof/>
          <w:szCs w:val="22"/>
        </w:rPr>
      </w:pPr>
    </w:p>
    <w:p w14:paraId="56EE9BB7" w14:textId="01C2D66B"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outlineLvl w:val="0"/>
        <w:rPr>
          <w:b/>
          <w:noProof/>
          <w:szCs w:val="22"/>
        </w:rPr>
      </w:pPr>
      <w:r w:rsidRPr="00DF7B85">
        <w:rPr>
          <w:b/>
          <w:noProof/>
          <w:szCs w:val="22"/>
        </w:rPr>
        <w:t>3.</w:t>
      </w:r>
      <w:r w:rsidRPr="00DF7B85">
        <w:rPr>
          <w:b/>
          <w:noProof/>
          <w:szCs w:val="22"/>
        </w:rPr>
        <w:tab/>
        <w:t>EXPIRY DATE</w:t>
      </w:r>
      <w:r w:rsidR="003E6DC7">
        <w:rPr>
          <w:b/>
          <w:noProof/>
          <w:szCs w:val="22"/>
        </w:rPr>
        <w:fldChar w:fldCharType="begin"/>
      </w:r>
      <w:r w:rsidR="003E6DC7">
        <w:rPr>
          <w:b/>
          <w:noProof/>
          <w:szCs w:val="22"/>
        </w:rPr>
        <w:instrText xml:space="preserve"> DOCVARIABLE VAULT_ND_12be8295-def3-487e-88d5-08d61f1fbd56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1AD8A415" w14:textId="77777777" w:rsidR="00B21E79" w:rsidRPr="00DF7B85" w:rsidRDefault="00B21E79" w:rsidP="00B21E79">
      <w:pPr>
        <w:spacing w:line="240" w:lineRule="auto"/>
        <w:rPr>
          <w:szCs w:val="22"/>
        </w:rPr>
      </w:pPr>
    </w:p>
    <w:p w14:paraId="041B82FD" w14:textId="3E48F0F9" w:rsidR="00FD4022" w:rsidRDefault="00FD4022" w:rsidP="00FD4022">
      <w:pPr>
        <w:tabs>
          <w:tab w:val="clear" w:pos="567"/>
        </w:tabs>
        <w:spacing w:line="240" w:lineRule="auto"/>
        <w:rPr>
          <w:noProof/>
          <w:szCs w:val="22"/>
        </w:rPr>
      </w:pPr>
      <w:r w:rsidRPr="00DF7B85">
        <w:rPr>
          <w:noProof/>
          <w:szCs w:val="22"/>
        </w:rPr>
        <w:t>EXP</w:t>
      </w:r>
    </w:p>
    <w:p w14:paraId="0F514984" w14:textId="3C7E0440" w:rsidR="008F2C3A" w:rsidRDefault="008F2C3A" w:rsidP="00FD4022">
      <w:pPr>
        <w:tabs>
          <w:tab w:val="clear" w:pos="567"/>
        </w:tabs>
        <w:spacing w:line="240" w:lineRule="auto"/>
        <w:rPr>
          <w:noProof/>
          <w:szCs w:val="22"/>
        </w:rPr>
      </w:pPr>
    </w:p>
    <w:p w14:paraId="4B2D31AA" w14:textId="77777777" w:rsidR="008F2C3A" w:rsidRPr="00DF7B85" w:rsidRDefault="008F2C3A" w:rsidP="008F2C3A">
      <w:pPr>
        <w:spacing w:line="240" w:lineRule="auto"/>
        <w:ind w:right="113"/>
        <w:rPr>
          <w:noProof/>
          <w:szCs w:val="22"/>
        </w:rPr>
      </w:pPr>
      <w:r w:rsidRPr="00DF7B85">
        <w:rPr>
          <w:noProof/>
          <w:szCs w:val="22"/>
        </w:rPr>
        <w:t>In use shelf-life: 6 weeks</w:t>
      </w:r>
      <w:r>
        <w:rPr>
          <w:noProof/>
          <w:szCs w:val="22"/>
        </w:rPr>
        <w:t>.</w:t>
      </w:r>
    </w:p>
    <w:p w14:paraId="4975E709" w14:textId="3D3A9B06" w:rsidR="008F2C3A" w:rsidRPr="00DF7B85" w:rsidRDefault="008F2C3A" w:rsidP="008F2C3A">
      <w:pPr>
        <w:tabs>
          <w:tab w:val="clear" w:pos="567"/>
        </w:tabs>
        <w:spacing w:line="240" w:lineRule="auto"/>
        <w:rPr>
          <w:noProof/>
          <w:szCs w:val="22"/>
        </w:rPr>
      </w:pPr>
      <w:r w:rsidRPr="00DF7B85">
        <w:rPr>
          <w:noProof/>
          <w:szCs w:val="22"/>
        </w:rPr>
        <w:t>Discard by:</w:t>
      </w:r>
    </w:p>
    <w:p w14:paraId="2E7CD0B8" w14:textId="77777777" w:rsidR="00FD4022" w:rsidRPr="00DF7B85" w:rsidRDefault="00FD4022" w:rsidP="00FD4022">
      <w:pPr>
        <w:tabs>
          <w:tab w:val="clear" w:pos="567"/>
        </w:tabs>
        <w:spacing w:line="240" w:lineRule="auto"/>
        <w:rPr>
          <w:noProof/>
          <w:szCs w:val="22"/>
        </w:rPr>
      </w:pPr>
    </w:p>
    <w:p w14:paraId="055FEE27" w14:textId="77777777" w:rsidR="00FD4022" w:rsidRPr="00DF7B85" w:rsidRDefault="00FD4022" w:rsidP="00FD4022">
      <w:pPr>
        <w:tabs>
          <w:tab w:val="clear" w:pos="567"/>
        </w:tabs>
        <w:spacing w:line="240" w:lineRule="auto"/>
        <w:rPr>
          <w:noProof/>
          <w:szCs w:val="22"/>
        </w:rPr>
      </w:pPr>
    </w:p>
    <w:p w14:paraId="4C3FF056" w14:textId="6C7D7136" w:rsidR="00B21E79" w:rsidRPr="00DF7B85" w:rsidRDefault="005F7909" w:rsidP="00B21E79">
      <w:pPr>
        <w:pBdr>
          <w:top w:val="single" w:sz="4" w:space="1" w:color="auto"/>
          <w:left w:val="single" w:sz="4" w:space="4" w:color="auto"/>
          <w:bottom w:val="single" w:sz="4" w:space="1" w:color="auto"/>
          <w:right w:val="single" w:sz="4" w:space="4" w:color="auto"/>
        </w:pBdr>
        <w:spacing w:line="240" w:lineRule="auto"/>
        <w:outlineLvl w:val="0"/>
        <w:rPr>
          <w:b/>
          <w:szCs w:val="22"/>
        </w:rPr>
      </w:pPr>
      <w:r w:rsidRPr="00DF7B85">
        <w:rPr>
          <w:b/>
          <w:szCs w:val="22"/>
        </w:rPr>
        <w:t>4.</w:t>
      </w:r>
      <w:r w:rsidRPr="00DF7B85">
        <w:rPr>
          <w:b/>
          <w:szCs w:val="22"/>
        </w:rPr>
        <w:tab/>
        <w:t>BATCH NUMBER</w:t>
      </w:r>
      <w:r w:rsidR="003E6DC7">
        <w:rPr>
          <w:b/>
          <w:szCs w:val="22"/>
        </w:rPr>
        <w:fldChar w:fldCharType="begin"/>
      </w:r>
      <w:r w:rsidR="003E6DC7">
        <w:rPr>
          <w:b/>
          <w:szCs w:val="22"/>
        </w:rPr>
        <w:instrText xml:space="preserve"> DOCVARIABLE VAULT_ND_07281df2-c3f5-4868-ace4-a668be7111bd \* MERGEFORMAT </w:instrText>
      </w:r>
      <w:r w:rsidR="003E6DC7">
        <w:rPr>
          <w:b/>
          <w:szCs w:val="22"/>
        </w:rPr>
        <w:fldChar w:fldCharType="separate"/>
      </w:r>
      <w:r w:rsidR="003E6DC7">
        <w:rPr>
          <w:b/>
          <w:szCs w:val="22"/>
        </w:rPr>
        <w:t xml:space="preserve"> </w:t>
      </w:r>
      <w:r w:rsidR="003E6DC7">
        <w:rPr>
          <w:b/>
          <w:szCs w:val="22"/>
        </w:rPr>
        <w:fldChar w:fldCharType="end"/>
      </w:r>
    </w:p>
    <w:p w14:paraId="4BF3E67D" w14:textId="77777777" w:rsidR="00B21E79" w:rsidRPr="00DF7B85" w:rsidRDefault="00B21E79" w:rsidP="00B21E79">
      <w:pPr>
        <w:spacing w:line="240" w:lineRule="auto"/>
        <w:ind w:right="113"/>
        <w:rPr>
          <w:szCs w:val="22"/>
        </w:rPr>
      </w:pPr>
    </w:p>
    <w:p w14:paraId="66DE1BAE" w14:textId="77777777" w:rsidR="00FD4022" w:rsidRPr="00DF7B85" w:rsidRDefault="00FD4022" w:rsidP="00FD4022">
      <w:pPr>
        <w:tabs>
          <w:tab w:val="clear" w:pos="567"/>
        </w:tabs>
        <w:spacing w:line="240" w:lineRule="auto"/>
        <w:ind w:right="113"/>
        <w:rPr>
          <w:noProof/>
          <w:szCs w:val="22"/>
        </w:rPr>
      </w:pPr>
      <w:r w:rsidRPr="00DF7B85">
        <w:rPr>
          <w:noProof/>
          <w:szCs w:val="22"/>
        </w:rPr>
        <w:t>Lot</w:t>
      </w:r>
    </w:p>
    <w:p w14:paraId="71D8CCFB" w14:textId="77777777" w:rsidR="00B21E79" w:rsidRPr="00DF7B85" w:rsidRDefault="00B21E79" w:rsidP="00B21E79">
      <w:pPr>
        <w:spacing w:line="240" w:lineRule="auto"/>
        <w:ind w:right="113"/>
        <w:rPr>
          <w:szCs w:val="22"/>
        </w:rPr>
      </w:pPr>
    </w:p>
    <w:p w14:paraId="253CB32B" w14:textId="77777777" w:rsidR="00EE5143" w:rsidRPr="00DF7B85" w:rsidRDefault="00EE5143" w:rsidP="00B21E79">
      <w:pPr>
        <w:spacing w:line="240" w:lineRule="auto"/>
        <w:ind w:right="113"/>
        <w:rPr>
          <w:szCs w:val="22"/>
        </w:rPr>
      </w:pPr>
    </w:p>
    <w:p w14:paraId="24B2475F" w14:textId="78E13B0C"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outlineLvl w:val="0"/>
        <w:rPr>
          <w:b/>
          <w:noProof/>
          <w:szCs w:val="22"/>
        </w:rPr>
      </w:pPr>
      <w:r w:rsidRPr="00DF7B85">
        <w:rPr>
          <w:b/>
          <w:noProof/>
          <w:szCs w:val="22"/>
        </w:rPr>
        <w:t>5.</w:t>
      </w:r>
      <w:r w:rsidRPr="00DF7B85">
        <w:rPr>
          <w:b/>
          <w:noProof/>
          <w:szCs w:val="22"/>
        </w:rPr>
        <w:tab/>
        <w:t>CONTENTS BY WEIGHT, BY VOLUME OR BY UNIT</w:t>
      </w:r>
      <w:r w:rsidR="003E6DC7">
        <w:rPr>
          <w:b/>
          <w:noProof/>
          <w:szCs w:val="22"/>
        </w:rPr>
        <w:fldChar w:fldCharType="begin"/>
      </w:r>
      <w:r w:rsidR="003E6DC7">
        <w:rPr>
          <w:b/>
          <w:noProof/>
          <w:szCs w:val="22"/>
        </w:rPr>
        <w:instrText xml:space="preserve"> DOCVARIABLE VAULT_ND_6b3437be-5103-4819-8370-37dbaa179e10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6668DDAD" w14:textId="77777777" w:rsidR="00FD4022" w:rsidRPr="00DF7B85" w:rsidRDefault="00FD4022" w:rsidP="00FD4022">
      <w:pPr>
        <w:tabs>
          <w:tab w:val="clear" w:pos="567"/>
        </w:tabs>
        <w:spacing w:line="240" w:lineRule="auto"/>
        <w:ind w:right="113"/>
        <w:rPr>
          <w:noProof/>
          <w:szCs w:val="22"/>
          <w:highlight w:val="yellow"/>
        </w:rPr>
      </w:pPr>
    </w:p>
    <w:p w14:paraId="600D31B4" w14:textId="77777777" w:rsidR="00FD4022" w:rsidRPr="00DF7B85" w:rsidRDefault="00FD4022" w:rsidP="00FD4022">
      <w:pPr>
        <w:tabs>
          <w:tab w:val="clear" w:pos="567"/>
        </w:tabs>
        <w:spacing w:line="240" w:lineRule="auto"/>
        <w:ind w:right="113"/>
        <w:rPr>
          <w:noProof/>
          <w:szCs w:val="22"/>
        </w:rPr>
      </w:pPr>
      <w:r w:rsidRPr="00DF7B85">
        <w:rPr>
          <w:noProof/>
          <w:szCs w:val="22"/>
        </w:rPr>
        <w:t>14 doses</w:t>
      </w:r>
    </w:p>
    <w:p w14:paraId="7538A9E4" w14:textId="77777777" w:rsidR="00FD4022" w:rsidRPr="00DF7B85" w:rsidRDefault="00FD4022" w:rsidP="00FD4022">
      <w:pPr>
        <w:tabs>
          <w:tab w:val="clear" w:pos="567"/>
        </w:tabs>
        <w:spacing w:line="240" w:lineRule="auto"/>
        <w:ind w:right="113"/>
        <w:rPr>
          <w:noProof/>
          <w:szCs w:val="22"/>
        </w:rPr>
      </w:pPr>
      <w:r w:rsidRPr="00DF7B85">
        <w:rPr>
          <w:noProof/>
          <w:szCs w:val="22"/>
          <w:highlight w:val="lightGray"/>
        </w:rPr>
        <w:t>30 doses</w:t>
      </w:r>
    </w:p>
    <w:p w14:paraId="19DA986D" w14:textId="77777777" w:rsidR="00B21E79" w:rsidRDefault="00B21E79" w:rsidP="00B21E79">
      <w:pPr>
        <w:spacing w:line="240" w:lineRule="auto"/>
        <w:ind w:right="113"/>
        <w:rPr>
          <w:noProof/>
          <w:szCs w:val="22"/>
        </w:rPr>
      </w:pPr>
    </w:p>
    <w:p w14:paraId="3E387805" w14:textId="77777777" w:rsidR="00B958F4" w:rsidRPr="00DF7B85" w:rsidRDefault="00B958F4" w:rsidP="00B21E79">
      <w:pPr>
        <w:spacing w:line="240" w:lineRule="auto"/>
        <w:ind w:right="113"/>
        <w:rPr>
          <w:noProof/>
          <w:szCs w:val="22"/>
        </w:rPr>
      </w:pPr>
    </w:p>
    <w:p w14:paraId="7216462A" w14:textId="44196796" w:rsidR="00B21E79" w:rsidRPr="00DF7B85" w:rsidRDefault="00B21E79" w:rsidP="00B21E79">
      <w:pPr>
        <w:pBdr>
          <w:top w:val="single" w:sz="4" w:space="1" w:color="auto"/>
          <w:left w:val="single" w:sz="4" w:space="4" w:color="auto"/>
          <w:bottom w:val="single" w:sz="4" w:space="1" w:color="auto"/>
          <w:right w:val="single" w:sz="4" w:space="4" w:color="auto"/>
        </w:pBdr>
        <w:spacing w:line="240" w:lineRule="auto"/>
        <w:outlineLvl w:val="0"/>
        <w:rPr>
          <w:b/>
          <w:noProof/>
          <w:szCs w:val="22"/>
        </w:rPr>
      </w:pPr>
      <w:r w:rsidRPr="00DF7B85">
        <w:rPr>
          <w:b/>
          <w:noProof/>
          <w:szCs w:val="22"/>
        </w:rPr>
        <w:t>6.</w:t>
      </w:r>
      <w:r w:rsidRPr="00DF7B85">
        <w:rPr>
          <w:b/>
          <w:noProof/>
          <w:szCs w:val="22"/>
        </w:rPr>
        <w:tab/>
        <w:t>OTHER</w:t>
      </w:r>
      <w:r w:rsidR="003E6DC7">
        <w:rPr>
          <w:b/>
          <w:noProof/>
          <w:szCs w:val="22"/>
        </w:rPr>
        <w:fldChar w:fldCharType="begin"/>
      </w:r>
      <w:r w:rsidR="003E6DC7">
        <w:rPr>
          <w:b/>
          <w:noProof/>
          <w:szCs w:val="22"/>
        </w:rPr>
        <w:instrText xml:space="preserve"> DOCVARIABLE VAULT_ND_7f63c31a-ca3e-4a16-bd86-d917ded09e55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4BD41D15" w14:textId="77777777" w:rsidR="00B21E79" w:rsidRPr="00DF7B85" w:rsidRDefault="00B21E79" w:rsidP="00B21E79">
      <w:pPr>
        <w:spacing w:line="240" w:lineRule="auto"/>
        <w:ind w:right="113"/>
        <w:rPr>
          <w:szCs w:val="22"/>
        </w:rPr>
      </w:pPr>
    </w:p>
    <w:p w14:paraId="236C8DA4" w14:textId="77777777" w:rsidR="00B21E79" w:rsidRPr="00DF7B85" w:rsidRDefault="00B21E79" w:rsidP="00B21E79">
      <w:pPr>
        <w:spacing w:line="240" w:lineRule="auto"/>
        <w:ind w:right="113"/>
        <w:rPr>
          <w:szCs w:val="22"/>
        </w:rPr>
      </w:pPr>
    </w:p>
    <w:p w14:paraId="16828C58" w14:textId="77777777" w:rsidR="00B21E79" w:rsidRPr="00DF7B85" w:rsidRDefault="00B21E79" w:rsidP="00B21E79">
      <w:pPr>
        <w:spacing w:line="240" w:lineRule="auto"/>
        <w:outlineLvl w:val="0"/>
        <w:rPr>
          <w:b/>
          <w:szCs w:val="22"/>
        </w:rPr>
      </w:pPr>
      <w:r w:rsidRPr="00DF7B85">
        <w:rPr>
          <w:b/>
          <w:szCs w:val="22"/>
        </w:rPr>
        <w:br w:type="page"/>
      </w:r>
    </w:p>
    <w:p w14:paraId="294ED58D" w14:textId="77777777" w:rsidR="00B21E79" w:rsidRPr="00DF7B85" w:rsidRDefault="00B21E79" w:rsidP="00B21E79">
      <w:pPr>
        <w:spacing w:line="240" w:lineRule="auto"/>
        <w:outlineLvl w:val="0"/>
        <w:rPr>
          <w:b/>
          <w:noProof/>
          <w:szCs w:val="22"/>
        </w:rPr>
      </w:pPr>
    </w:p>
    <w:p w14:paraId="506343EF" w14:textId="77777777" w:rsidR="00B21E79" w:rsidRPr="00DF7B85" w:rsidRDefault="00B21E79" w:rsidP="00B21E79">
      <w:pPr>
        <w:spacing w:line="240" w:lineRule="auto"/>
        <w:outlineLvl w:val="0"/>
        <w:rPr>
          <w:b/>
          <w:noProof/>
          <w:szCs w:val="22"/>
        </w:rPr>
      </w:pPr>
    </w:p>
    <w:p w14:paraId="0B320D21" w14:textId="77777777" w:rsidR="00B21E79" w:rsidRPr="00DF7B85" w:rsidRDefault="00B21E79" w:rsidP="00B21E79">
      <w:pPr>
        <w:spacing w:line="240" w:lineRule="auto"/>
        <w:outlineLvl w:val="0"/>
        <w:rPr>
          <w:b/>
          <w:noProof/>
          <w:szCs w:val="22"/>
        </w:rPr>
      </w:pPr>
    </w:p>
    <w:p w14:paraId="1A2E74A5" w14:textId="77777777" w:rsidR="00B21E79" w:rsidRPr="00DF7B85" w:rsidRDefault="00B21E79" w:rsidP="00B21E79">
      <w:pPr>
        <w:spacing w:line="240" w:lineRule="auto"/>
        <w:outlineLvl w:val="0"/>
        <w:rPr>
          <w:b/>
          <w:noProof/>
          <w:szCs w:val="22"/>
        </w:rPr>
      </w:pPr>
    </w:p>
    <w:p w14:paraId="033DA6A0" w14:textId="77777777" w:rsidR="00B21E79" w:rsidRPr="00DF7B85" w:rsidRDefault="00B21E79" w:rsidP="00B21E79">
      <w:pPr>
        <w:spacing w:line="240" w:lineRule="auto"/>
        <w:outlineLvl w:val="0"/>
        <w:rPr>
          <w:b/>
          <w:noProof/>
          <w:szCs w:val="22"/>
        </w:rPr>
      </w:pPr>
    </w:p>
    <w:p w14:paraId="6F2E02F1" w14:textId="77777777" w:rsidR="00B21E79" w:rsidRPr="00DF7B85" w:rsidRDefault="00B21E79" w:rsidP="00B21E79">
      <w:pPr>
        <w:spacing w:line="240" w:lineRule="auto"/>
        <w:outlineLvl w:val="0"/>
        <w:rPr>
          <w:b/>
          <w:noProof/>
          <w:szCs w:val="22"/>
        </w:rPr>
      </w:pPr>
    </w:p>
    <w:p w14:paraId="5333C7F2" w14:textId="77777777" w:rsidR="00B21E79" w:rsidRPr="00DF7B85" w:rsidRDefault="00B21E79" w:rsidP="00B21E79">
      <w:pPr>
        <w:spacing w:line="240" w:lineRule="auto"/>
        <w:outlineLvl w:val="0"/>
        <w:rPr>
          <w:b/>
          <w:noProof/>
          <w:szCs w:val="22"/>
        </w:rPr>
      </w:pPr>
    </w:p>
    <w:p w14:paraId="048A6B28" w14:textId="77777777" w:rsidR="00B21E79" w:rsidRPr="00DF7B85" w:rsidRDefault="00B21E79" w:rsidP="00B21E79">
      <w:pPr>
        <w:spacing w:line="240" w:lineRule="auto"/>
        <w:outlineLvl w:val="0"/>
        <w:rPr>
          <w:b/>
          <w:noProof/>
          <w:szCs w:val="22"/>
        </w:rPr>
      </w:pPr>
    </w:p>
    <w:p w14:paraId="4D3D81A5" w14:textId="77777777" w:rsidR="00B21E79" w:rsidRPr="00DF7B85" w:rsidRDefault="00B21E79" w:rsidP="00B21E79">
      <w:pPr>
        <w:spacing w:line="240" w:lineRule="auto"/>
        <w:outlineLvl w:val="0"/>
        <w:rPr>
          <w:b/>
          <w:noProof/>
          <w:szCs w:val="22"/>
        </w:rPr>
      </w:pPr>
    </w:p>
    <w:p w14:paraId="4BA385E9" w14:textId="77777777" w:rsidR="00B21E79" w:rsidRPr="00DF7B85" w:rsidRDefault="00B21E79" w:rsidP="00B21E79">
      <w:pPr>
        <w:spacing w:line="240" w:lineRule="auto"/>
        <w:outlineLvl w:val="0"/>
        <w:rPr>
          <w:b/>
          <w:noProof/>
          <w:szCs w:val="22"/>
        </w:rPr>
      </w:pPr>
    </w:p>
    <w:p w14:paraId="5B5515DB" w14:textId="77777777" w:rsidR="00B21E79" w:rsidRPr="00DF7B85" w:rsidRDefault="00B21E79" w:rsidP="00B21E79">
      <w:pPr>
        <w:spacing w:line="240" w:lineRule="auto"/>
        <w:outlineLvl w:val="0"/>
        <w:rPr>
          <w:b/>
          <w:noProof/>
          <w:szCs w:val="22"/>
        </w:rPr>
      </w:pPr>
    </w:p>
    <w:p w14:paraId="6A346712" w14:textId="77777777" w:rsidR="00B21E79" w:rsidRPr="00DF7B85" w:rsidRDefault="00B21E79" w:rsidP="00B21E79">
      <w:pPr>
        <w:spacing w:line="240" w:lineRule="auto"/>
        <w:outlineLvl w:val="0"/>
        <w:rPr>
          <w:b/>
          <w:noProof/>
          <w:szCs w:val="22"/>
        </w:rPr>
      </w:pPr>
    </w:p>
    <w:p w14:paraId="776308AF" w14:textId="77777777" w:rsidR="00B21E79" w:rsidRPr="00DF7B85" w:rsidRDefault="00B21E79" w:rsidP="00B21E79">
      <w:pPr>
        <w:spacing w:line="240" w:lineRule="auto"/>
        <w:outlineLvl w:val="0"/>
        <w:rPr>
          <w:b/>
          <w:noProof/>
          <w:szCs w:val="22"/>
        </w:rPr>
      </w:pPr>
    </w:p>
    <w:p w14:paraId="2D51180A" w14:textId="77777777" w:rsidR="00B21E79" w:rsidRPr="00DF7B85" w:rsidRDefault="00B21E79" w:rsidP="00B21E79">
      <w:pPr>
        <w:spacing w:line="240" w:lineRule="auto"/>
        <w:outlineLvl w:val="0"/>
        <w:rPr>
          <w:b/>
          <w:noProof/>
          <w:szCs w:val="22"/>
        </w:rPr>
      </w:pPr>
    </w:p>
    <w:p w14:paraId="1B13F1DB" w14:textId="77777777" w:rsidR="00B21E79" w:rsidRPr="00DF7B85" w:rsidRDefault="00B21E79" w:rsidP="00B21E79">
      <w:pPr>
        <w:spacing w:line="240" w:lineRule="auto"/>
        <w:outlineLvl w:val="0"/>
        <w:rPr>
          <w:b/>
          <w:noProof/>
          <w:szCs w:val="22"/>
        </w:rPr>
      </w:pPr>
    </w:p>
    <w:p w14:paraId="67321734" w14:textId="77777777" w:rsidR="00B21E79" w:rsidRPr="00DF7B85" w:rsidRDefault="00B21E79" w:rsidP="00B21E79">
      <w:pPr>
        <w:spacing w:line="240" w:lineRule="auto"/>
        <w:outlineLvl w:val="0"/>
        <w:rPr>
          <w:b/>
          <w:noProof/>
          <w:szCs w:val="22"/>
        </w:rPr>
      </w:pPr>
    </w:p>
    <w:p w14:paraId="07B10C06" w14:textId="77777777" w:rsidR="00B21E79" w:rsidRPr="00DF7B85" w:rsidRDefault="00B21E79" w:rsidP="00B21E79">
      <w:pPr>
        <w:spacing w:line="240" w:lineRule="auto"/>
        <w:outlineLvl w:val="0"/>
        <w:rPr>
          <w:b/>
          <w:noProof/>
          <w:szCs w:val="22"/>
        </w:rPr>
      </w:pPr>
    </w:p>
    <w:p w14:paraId="2E26E566" w14:textId="77777777" w:rsidR="00B21E79" w:rsidRPr="00DF7B85" w:rsidRDefault="00B21E79" w:rsidP="00B21E79">
      <w:pPr>
        <w:spacing w:line="240" w:lineRule="auto"/>
        <w:outlineLvl w:val="0"/>
        <w:rPr>
          <w:b/>
          <w:noProof/>
          <w:szCs w:val="22"/>
        </w:rPr>
      </w:pPr>
    </w:p>
    <w:p w14:paraId="253B3BC5" w14:textId="77777777" w:rsidR="00B21E79" w:rsidRPr="00DF7B85" w:rsidRDefault="00B21E79" w:rsidP="00B21E79">
      <w:pPr>
        <w:spacing w:line="240" w:lineRule="auto"/>
        <w:outlineLvl w:val="0"/>
        <w:rPr>
          <w:b/>
          <w:noProof/>
          <w:szCs w:val="22"/>
        </w:rPr>
      </w:pPr>
    </w:p>
    <w:p w14:paraId="6C70B381" w14:textId="77777777" w:rsidR="00B21E79" w:rsidRPr="00DF7B85" w:rsidRDefault="00B21E79" w:rsidP="00B21E79">
      <w:pPr>
        <w:spacing w:line="240" w:lineRule="auto"/>
        <w:outlineLvl w:val="0"/>
        <w:rPr>
          <w:b/>
          <w:noProof/>
          <w:szCs w:val="22"/>
        </w:rPr>
      </w:pPr>
    </w:p>
    <w:p w14:paraId="3AA34BE2" w14:textId="77777777" w:rsidR="00B21E79" w:rsidRPr="00DF7B85" w:rsidRDefault="00B21E79" w:rsidP="00B21E79">
      <w:pPr>
        <w:spacing w:line="240" w:lineRule="auto"/>
        <w:outlineLvl w:val="0"/>
        <w:rPr>
          <w:b/>
          <w:noProof/>
          <w:szCs w:val="22"/>
        </w:rPr>
      </w:pPr>
    </w:p>
    <w:p w14:paraId="25A2E5DC" w14:textId="77777777" w:rsidR="00B21E79" w:rsidRDefault="00B21E79" w:rsidP="00B21E79">
      <w:pPr>
        <w:spacing w:line="240" w:lineRule="auto"/>
        <w:outlineLvl w:val="0"/>
        <w:rPr>
          <w:b/>
          <w:noProof/>
          <w:szCs w:val="22"/>
        </w:rPr>
      </w:pPr>
    </w:p>
    <w:p w14:paraId="131D2C92" w14:textId="43D8B29D" w:rsidR="002948BC" w:rsidRDefault="002948BC" w:rsidP="00B21E79">
      <w:pPr>
        <w:spacing w:line="240" w:lineRule="auto"/>
        <w:outlineLvl w:val="0"/>
        <w:rPr>
          <w:b/>
          <w:noProof/>
          <w:szCs w:val="22"/>
        </w:rPr>
      </w:pPr>
    </w:p>
    <w:p w14:paraId="6F310E06" w14:textId="77777777" w:rsidR="00B21E79" w:rsidRPr="00DF7B85" w:rsidRDefault="00B21E79" w:rsidP="00701F1C">
      <w:pPr>
        <w:pStyle w:val="TitleA"/>
      </w:pPr>
      <w:r w:rsidRPr="00DF7B85">
        <w:t>B. PACKAGE LEAFLET</w:t>
      </w:r>
    </w:p>
    <w:p w14:paraId="47F3E827" w14:textId="4C427621" w:rsidR="006C5FB7" w:rsidRPr="00DF7B85" w:rsidRDefault="00B21E79" w:rsidP="006C5FB7">
      <w:pPr>
        <w:tabs>
          <w:tab w:val="clear" w:pos="567"/>
        </w:tabs>
        <w:spacing w:line="240" w:lineRule="auto"/>
        <w:jc w:val="center"/>
        <w:outlineLvl w:val="0"/>
        <w:rPr>
          <w:b/>
          <w:noProof/>
          <w:szCs w:val="22"/>
        </w:rPr>
      </w:pPr>
      <w:r w:rsidRPr="00DF7B85">
        <w:rPr>
          <w:noProof/>
          <w:szCs w:val="22"/>
        </w:rPr>
        <w:br w:type="page"/>
      </w:r>
      <w:r w:rsidRPr="00DF7B85">
        <w:rPr>
          <w:b/>
          <w:noProof/>
          <w:szCs w:val="22"/>
        </w:rPr>
        <w:lastRenderedPageBreak/>
        <w:t xml:space="preserve">Package leaflet: Information for the </w:t>
      </w:r>
      <w:r w:rsidR="008E14E1">
        <w:rPr>
          <w:b/>
          <w:noProof/>
          <w:szCs w:val="22"/>
        </w:rPr>
        <w:t>patient</w:t>
      </w:r>
      <w:r w:rsidR="003E6DC7">
        <w:rPr>
          <w:b/>
          <w:noProof/>
          <w:szCs w:val="22"/>
        </w:rPr>
        <w:fldChar w:fldCharType="begin"/>
      </w:r>
      <w:r w:rsidR="003E6DC7">
        <w:rPr>
          <w:b/>
          <w:noProof/>
          <w:szCs w:val="22"/>
        </w:rPr>
        <w:instrText xml:space="preserve"> DOCVARIABLE vault_nd_2304cc68-e938-4b45-b9e0-187348a0787d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731DF043" w14:textId="77777777" w:rsidR="00B21E79" w:rsidRPr="00DF7B85" w:rsidRDefault="00B21E79" w:rsidP="00B21E79">
      <w:pPr>
        <w:numPr>
          <w:ilvl w:val="12"/>
          <w:numId w:val="0"/>
        </w:numPr>
        <w:shd w:val="clear" w:color="auto" w:fill="FFFFFF"/>
        <w:tabs>
          <w:tab w:val="clear" w:pos="567"/>
        </w:tabs>
        <w:spacing w:line="240" w:lineRule="auto"/>
        <w:jc w:val="center"/>
        <w:rPr>
          <w:noProof/>
          <w:szCs w:val="22"/>
        </w:rPr>
      </w:pPr>
    </w:p>
    <w:p w14:paraId="5E974136" w14:textId="0E6C1A54" w:rsidR="00B21E79" w:rsidRPr="00DF7B85" w:rsidRDefault="00E529FA" w:rsidP="00B21E79">
      <w:pPr>
        <w:tabs>
          <w:tab w:val="left" w:pos="993"/>
        </w:tabs>
        <w:spacing w:line="240" w:lineRule="auto"/>
        <w:jc w:val="center"/>
        <w:outlineLvl w:val="0"/>
        <w:rPr>
          <w:b/>
          <w:noProof/>
          <w:szCs w:val="22"/>
        </w:rPr>
      </w:pPr>
      <w:r w:rsidRPr="00DF7B85">
        <w:rPr>
          <w:b/>
          <w:noProof/>
          <w:szCs w:val="22"/>
        </w:rPr>
        <w:t>Trelegy Ellipta</w:t>
      </w:r>
      <w:r w:rsidR="006A278E" w:rsidRPr="00DF7B85">
        <w:rPr>
          <w:b/>
          <w:noProof/>
          <w:szCs w:val="22"/>
        </w:rPr>
        <w:t xml:space="preserve"> 92 micrograms/55 micrograms/22 micrograms inhalation powder, pre-dispensed</w:t>
      </w:r>
      <w:r w:rsidR="003E6DC7">
        <w:rPr>
          <w:b/>
          <w:noProof/>
          <w:szCs w:val="22"/>
        </w:rPr>
        <w:fldChar w:fldCharType="begin"/>
      </w:r>
      <w:r w:rsidR="003E6DC7">
        <w:rPr>
          <w:b/>
          <w:noProof/>
          <w:szCs w:val="22"/>
        </w:rPr>
        <w:instrText xml:space="preserve"> DOCVARIABLE vault_nd_e4124e7c-addc-4af3-acc2-7b0077ecfaf1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6BAD8CA8" w14:textId="77777777" w:rsidR="00B21E79" w:rsidRPr="00DF7B85" w:rsidRDefault="00A118EF" w:rsidP="00B21E79">
      <w:pPr>
        <w:numPr>
          <w:ilvl w:val="12"/>
          <w:numId w:val="0"/>
        </w:numPr>
        <w:tabs>
          <w:tab w:val="clear" w:pos="567"/>
        </w:tabs>
        <w:spacing w:line="240" w:lineRule="auto"/>
        <w:jc w:val="center"/>
        <w:rPr>
          <w:noProof/>
          <w:szCs w:val="22"/>
        </w:rPr>
      </w:pPr>
      <w:r w:rsidRPr="00DF7B85">
        <w:rPr>
          <w:noProof/>
          <w:szCs w:val="22"/>
        </w:rPr>
        <w:t>f</w:t>
      </w:r>
      <w:r w:rsidR="006A278E" w:rsidRPr="00DF7B85">
        <w:rPr>
          <w:noProof/>
          <w:szCs w:val="22"/>
        </w:rPr>
        <w:t>luticasone furoate/umeclidinium/vilanterol</w:t>
      </w:r>
    </w:p>
    <w:p w14:paraId="7BF9F347" w14:textId="77777777" w:rsidR="00B21E79" w:rsidRPr="00DF7B85" w:rsidRDefault="00B21E79" w:rsidP="00B21E79">
      <w:pPr>
        <w:tabs>
          <w:tab w:val="clear" w:pos="567"/>
        </w:tabs>
        <w:spacing w:line="240" w:lineRule="auto"/>
        <w:rPr>
          <w:b/>
          <w:noProof/>
          <w:szCs w:val="22"/>
        </w:rPr>
      </w:pPr>
    </w:p>
    <w:p w14:paraId="3EF6DA83" w14:textId="77777777" w:rsidR="006C5FB7" w:rsidRPr="00DF7B85" w:rsidRDefault="006C5FB7" w:rsidP="00B21E79">
      <w:pPr>
        <w:tabs>
          <w:tab w:val="clear" w:pos="567"/>
        </w:tabs>
        <w:spacing w:line="240" w:lineRule="auto"/>
        <w:rPr>
          <w:noProof/>
          <w:szCs w:val="22"/>
        </w:rPr>
      </w:pPr>
    </w:p>
    <w:p w14:paraId="357587DD" w14:textId="77777777" w:rsidR="006A278E" w:rsidRPr="00DF7B85" w:rsidRDefault="006A278E" w:rsidP="006A278E">
      <w:pPr>
        <w:numPr>
          <w:ilvl w:val="12"/>
          <w:numId w:val="0"/>
        </w:numPr>
        <w:tabs>
          <w:tab w:val="clear" w:pos="567"/>
        </w:tabs>
        <w:spacing w:line="240" w:lineRule="auto"/>
        <w:ind w:right="-2"/>
        <w:rPr>
          <w:noProof/>
          <w:szCs w:val="22"/>
        </w:rPr>
      </w:pPr>
      <w:r w:rsidRPr="00DF7B85">
        <w:rPr>
          <w:b/>
          <w:noProof/>
          <w:szCs w:val="22"/>
        </w:rPr>
        <w:t>Read all of this leaflet carefully before you start using this medicine because it contains important information for you.</w:t>
      </w:r>
    </w:p>
    <w:p w14:paraId="78E9FCE7" w14:textId="77777777" w:rsidR="000A4A60" w:rsidRPr="00DF7B85" w:rsidRDefault="00B21E79">
      <w:pPr>
        <w:numPr>
          <w:ilvl w:val="0"/>
          <w:numId w:val="21"/>
        </w:numPr>
        <w:tabs>
          <w:tab w:val="clear" w:pos="567"/>
        </w:tabs>
        <w:spacing w:line="240" w:lineRule="auto"/>
        <w:ind w:left="567" w:right="-2" w:hanging="567"/>
        <w:rPr>
          <w:noProof/>
          <w:szCs w:val="22"/>
        </w:rPr>
      </w:pPr>
      <w:r w:rsidRPr="00DF7B85">
        <w:rPr>
          <w:noProof/>
          <w:szCs w:val="22"/>
        </w:rPr>
        <w:t xml:space="preserve">Keep this leaflet. You may need to read it again. </w:t>
      </w:r>
    </w:p>
    <w:p w14:paraId="43981F08" w14:textId="77777777" w:rsidR="000A4A60" w:rsidRPr="00DF7B85" w:rsidRDefault="00B21E79">
      <w:pPr>
        <w:numPr>
          <w:ilvl w:val="0"/>
          <w:numId w:val="21"/>
        </w:numPr>
        <w:tabs>
          <w:tab w:val="clear" w:pos="567"/>
        </w:tabs>
        <w:spacing w:line="240" w:lineRule="auto"/>
        <w:ind w:left="567" w:right="-2" w:hanging="567"/>
        <w:rPr>
          <w:noProof/>
          <w:szCs w:val="22"/>
        </w:rPr>
      </w:pPr>
      <w:r w:rsidRPr="00DF7B85">
        <w:rPr>
          <w:noProof/>
          <w:szCs w:val="22"/>
        </w:rPr>
        <w:t>If you have any further questions, ask your doctor,</w:t>
      </w:r>
      <w:r w:rsidR="006A278E" w:rsidRPr="00DF7B85">
        <w:rPr>
          <w:noProof/>
          <w:szCs w:val="22"/>
        </w:rPr>
        <w:t xml:space="preserve"> </w:t>
      </w:r>
      <w:r w:rsidRPr="00DF7B85">
        <w:rPr>
          <w:noProof/>
          <w:szCs w:val="22"/>
        </w:rPr>
        <w:t>pharmacis</w:t>
      </w:r>
      <w:r w:rsidR="006A278E" w:rsidRPr="00DF7B85">
        <w:rPr>
          <w:noProof/>
          <w:szCs w:val="22"/>
        </w:rPr>
        <w:t xml:space="preserve">t </w:t>
      </w:r>
      <w:r w:rsidRPr="00DF7B85">
        <w:rPr>
          <w:noProof/>
          <w:szCs w:val="22"/>
        </w:rPr>
        <w:t>or nurse.</w:t>
      </w:r>
    </w:p>
    <w:p w14:paraId="3DEB4C26" w14:textId="77777777" w:rsidR="00B21E79" w:rsidRPr="00DF7B85" w:rsidRDefault="00B21E79" w:rsidP="00B21E79">
      <w:pPr>
        <w:spacing w:line="240" w:lineRule="auto"/>
        <w:ind w:left="567" w:right="-2" w:hanging="567"/>
        <w:rPr>
          <w:noProof/>
          <w:szCs w:val="22"/>
        </w:rPr>
      </w:pPr>
      <w:r w:rsidRPr="00DF7B85">
        <w:rPr>
          <w:noProof/>
          <w:szCs w:val="22"/>
        </w:rPr>
        <w:t>-</w:t>
      </w:r>
      <w:r w:rsidRPr="00DF7B85">
        <w:rPr>
          <w:noProof/>
          <w:szCs w:val="22"/>
        </w:rPr>
        <w:tab/>
        <w:t>This medicine has been prescribed for you only. Do not pass it on to others. It may harm them, even if their signs of</w:t>
      </w:r>
      <w:r w:rsidR="006A278E" w:rsidRPr="00DF7B85">
        <w:rPr>
          <w:noProof/>
          <w:szCs w:val="22"/>
        </w:rPr>
        <w:t xml:space="preserve"> illness are the same as yours.</w:t>
      </w:r>
      <w:r w:rsidRPr="00DF7B85">
        <w:rPr>
          <w:noProof/>
          <w:color w:val="008000"/>
          <w:szCs w:val="22"/>
        </w:rPr>
        <w:t xml:space="preserve"> </w:t>
      </w:r>
    </w:p>
    <w:p w14:paraId="06D52A45" w14:textId="77777777" w:rsidR="000A4A60" w:rsidRPr="00DF7B85" w:rsidRDefault="00B21E79">
      <w:pPr>
        <w:numPr>
          <w:ilvl w:val="0"/>
          <w:numId w:val="21"/>
        </w:numPr>
        <w:spacing w:line="240" w:lineRule="auto"/>
        <w:ind w:left="567" w:hanging="567"/>
        <w:rPr>
          <w:szCs w:val="22"/>
        </w:rPr>
      </w:pPr>
      <w:r w:rsidRPr="00DF7B85">
        <w:rPr>
          <w:noProof/>
          <w:szCs w:val="22"/>
        </w:rPr>
        <w:t>If you get any side effects, talk to your doctor,</w:t>
      </w:r>
      <w:r w:rsidR="006A278E" w:rsidRPr="00DF7B85">
        <w:rPr>
          <w:noProof/>
          <w:szCs w:val="22"/>
        </w:rPr>
        <w:t xml:space="preserve"> </w:t>
      </w:r>
      <w:r w:rsidRPr="00DF7B85">
        <w:rPr>
          <w:noProof/>
          <w:szCs w:val="22"/>
        </w:rPr>
        <w:t>pharmacist</w:t>
      </w:r>
      <w:r w:rsidR="006A278E" w:rsidRPr="00DF7B85">
        <w:rPr>
          <w:noProof/>
          <w:szCs w:val="22"/>
        </w:rPr>
        <w:t xml:space="preserve"> </w:t>
      </w:r>
      <w:r w:rsidRPr="00DF7B85">
        <w:rPr>
          <w:noProof/>
          <w:szCs w:val="22"/>
        </w:rPr>
        <w:t>or nurse</w:t>
      </w:r>
      <w:r w:rsidR="006A278E" w:rsidRPr="00DF7B85">
        <w:rPr>
          <w:noProof/>
          <w:szCs w:val="22"/>
        </w:rPr>
        <w:t xml:space="preserve">. </w:t>
      </w:r>
      <w:r w:rsidRPr="00DF7B85">
        <w:rPr>
          <w:szCs w:val="22"/>
        </w:rPr>
        <w:t>This includes any possible side effects not listed in this leaflet. See section 4.</w:t>
      </w:r>
    </w:p>
    <w:p w14:paraId="3AC35216" w14:textId="77777777" w:rsidR="00B21E79" w:rsidRPr="00DF7B85" w:rsidRDefault="00B21E79" w:rsidP="00B21E79">
      <w:pPr>
        <w:tabs>
          <w:tab w:val="clear" w:pos="567"/>
        </w:tabs>
        <w:spacing w:line="240" w:lineRule="auto"/>
        <w:ind w:right="-2"/>
        <w:rPr>
          <w:szCs w:val="22"/>
        </w:rPr>
      </w:pPr>
    </w:p>
    <w:p w14:paraId="7230F898" w14:textId="3353BB2A" w:rsidR="00B21E79" w:rsidRPr="00DF7B85" w:rsidRDefault="00B21E79" w:rsidP="00B21E79">
      <w:pPr>
        <w:keepNext/>
        <w:numPr>
          <w:ilvl w:val="12"/>
          <w:numId w:val="0"/>
        </w:numPr>
        <w:tabs>
          <w:tab w:val="clear" w:pos="567"/>
        </w:tabs>
        <w:spacing w:line="240" w:lineRule="auto"/>
        <w:ind w:right="-2"/>
        <w:outlineLvl w:val="0"/>
        <w:rPr>
          <w:noProof/>
          <w:szCs w:val="22"/>
        </w:rPr>
      </w:pPr>
      <w:r w:rsidRPr="00DF7B85">
        <w:rPr>
          <w:b/>
          <w:szCs w:val="22"/>
        </w:rPr>
        <w:t>What is in this leaflet</w:t>
      </w:r>
      <w:r w:rsidR="003E6DC7">
        <w:rPr>
          <w:b/>
          <w:szCs w:val="22"/>
        </w:rPr>
        <w:fldChar w:fldCharType="begin"/>
      </w:r>
      <w:r w:rsidR="003E6DC7">
        <w:rPr>
          <w:b/>
          <w:szCs w:val="22"/>
        </w:rPr>
        <w:instrText xml:space="preserve"> DOCVARIABLE vault_nd_942adde7-6abb-4fd0-ac4d-27ab16676f53 \* MERGEFORMAT </w:instrText>
      </w:r>
      <w:r w:rsidR="003E6DC7">
        <w:rPr>
          <w:b/>
          <w:szCs w:val="22"/>
        </w:rPr>
        <w:fldChar w:fldCharType="separate"/>
      </w:r>
      <w:r w:rsidR="003E6DC7">
        <w:rPr>
          <w:b/>
          <w:szCs w:val="22"/>
        </w:rPr>
        <w:t xml:space="preserve"> </w:t>
      </w:r>
      <w:r w:rsidR="003E6DC7">
        <w:rPr>
          <w:b/>
          <w:szCs w:val="22"/>
        </w:rPr>
        <w:fldChar w:fldCharType="end"/>
      </w:r>
    </w:p>
    <w:p w14:paraId="5BBDE0EB" w14:textId="77777777" w:rsidR="00B21E79" w:rsidRPr="00DF7B85" w:rsidRDefault="00B21E79" w:rsidP="00B21E79">
      <w:pPr>
        <w:numPr>
          <w:ilvl w:val="12"/>
          <w:numId w:val="0"/>
        </w:numPr>
        <w:tabs>
          <w:tab w:val="clear" w:pos="567"/>
        </w:tabs>
        <w:spacing w:line="240" w:lineRule="auto"/>
        <w:ind w:right="-2"/>
        <w:outlineLvl w:val="0"/>
        <w:rPr>
          <w:noProof/>
          <w:szCs w:val="22"/>
        </w:rPr>
      </w:pPr>
    </w:p>
    <w:p w14:paraId="1E6A8166" w14:textId="77777777" w:rsidR="00B21E79" w:rsidRPr="00DF7B85" w:rsidRDefault="00B21E79" w:rsidP="00B21E79">
      <w:pPr>
        <w:numPr>
          <w:ilvl w:val="12"/>
          <w:numId w:val="0"/>
        </w:numPr>
        <w:tabs>
          <w:tab w:val="clear" w:pos="567"/>
          <w:tab w:val="left" w:pos="426"/>
        </w:tabs>
        <w:spacing w:line="240" w:lineRule="auto"/>
        <w:ind w:right="-29"/>
        <w:rPr>
          <w:noProof/>
          <w:szCs w:val="22"/>
        </w:rPr>
      </w:pPr>
      <w:r w:rsidRPr="00DF7B85">
        <w:rPr>
          <w:noProof/>
          <w:szCs w:val="22"/>
        </w:rPr>
        <w:t>1.</w:t>
      </w:r>
      <w:r w:rsidRPr="00DF7B85">
        <w:rPr>
          <w:noProof/>
          <w:szCs w:val="22"/>
        </w:rPr>
        <w:tab/>
        <w:t xml:space="preserve">What </w:t>
      </w:r>
      <w:r w:rsidR="009D2BD8" w:rsidRPr="00DF7B85">
        <w:rPr>
          <w:noProof/>
          <w:szCs w:val="22"/>
        </w:rPr>
        <w:t>Trelegy Ellipta</w:t>
      </w:r>
      <w:r w:rsidRPr="00DF7B85">
        <w:rPr>
          <w:noProof/>
          <w:szCs w:val="22"/>
        </w:rPr>
        <w:t xml:space="preserve"> is and what it is used for </w:t>
      </w:r>
    </w:p>
    <w:p w14:paraId="76F2DA5A" w14:textId="77777777" w:rsidR="00B21E79" w:rsidRPr="00DF7B85" w:rsidRDefault="00B21E79" w:rsidP="00B21E79">
      <w:pPr>
        <w:numPr>
          <w:ilvl w:val="12"/>
          <w:numId w:val="0"/>
        </w:numPr>
        <w:tabs>
          <w:tab w:val="clear" w:pos="567"/>
          <w:tab w:val="left" w:pos="426"/>
        </w:tabs>
        <w:spacing w:line="240" w:lineRule="auto"/>
        <w:ind w:right="-29"/>
        <w:rPr>
          <w:noProof/>
          <w:szCs w:val="22"/>
        </w:rPr>
      </w:pPr>
      <w:r w:rsidRPr="00DF7B85">
        <w:rPr>
          <w:noProof/>
          <w:szCs w:val="22"/>
        </w:rPr>
        <w:t>2.</w:t>
      </w:r>
      <w:r w:rsidRPr="00DF7B85">
        <w:rPr>
          <w:noProof/>
          <w:szCs w:val="22"/>
        </w:rPr>
        <w:tab/>
        <w:t xml:space="preserve">What you need to know before you use </w:t>
      </w:r>
      <w:r w:rsidR="009D2BD8" w:rsidRPr="00DF7B85">
        <w:rPr>
          <w:noProof/>
          <w:szCs w:val="22"/>
        </w:rPr>
        <w:t>Trelegy Ellipta</w:t>
      </w:r>
      <w:r w:rsidRPr="00DF7B85">
        <w:rPr>
          <w:noProof/>
          <w:szCs w:val="22"/>
        </w:rPr>
        <w:t xml:space="preserve"> </w:t>
      </w:r>
    </w:p>
    <w:p w14:paraId="5DAFA6A7" w14:textId="77777777" w:rsidR="00B21E79" w:rsidRPr="00DF7B85" w:rsidRDefault="00B21E79" w:rsidP="00B21E79">
      <w:pPr>
        <w:numPr>
          <w:ilvl w:val="12"/>
          <w:numId w:val="0"/>
        </w:numPr>
        <w:tabs>
          <w:tab w:val="clear" w:pos="567"/>
          <w:tab w:val="left" w:pos="426"/>
        </w:tabs>
        <w:spacing w:line="240" w:lineRule="auto"/>
        <w:ind w:right="-29"/>
        <w:rPr>
          <w:noProof/>
          <w:szCs w:val="22"/>
        </w:rPr>
      </w:pPr>
      <w:r w:rsidRPr="00DF7B85">
        <w:rPr>
          <w:noProof/>
          <w:szCs w:val="22"/>
        </w:rPr>
        <w:t>3.</w:t>
      </w:r>
      <w:r w:rsidRPr="00DF7B85">
        <w:rPr>
          <w:noProof/>
          <w:szCs w:val="22"/>
        </w:rPr>
        <w:tab/>
        <w:t xml:space="preserve">How to use </w:t>
      </w:r>
      <w:r w:rsidR="009D2BD8" w:rsidRPr="00DF7B85">
        <w:rPr>
          <w:noProof/>
          <w:szCs w:val="22"/>
        </w:rPr>
        <w:t>Trelegy Ellipta</w:t>
      </w:r>
      <w:r w:rsidRPr="00DF7B85">
        <w:rPr>
          <w:noProof/>
          <w:szCs w:val="22"/>
        </w:rPr>
        <w:t xml:space="preserve"> </w:t>
      </w:r>
    </w:p>
    <w:p w14:paraId="36994D87" w14:textId="77777777" w:rsidR="00B21E79" w:rsidRPr="00DF7B85" w:rsidRDefault="00B21E79" w:rsidP="00B21E79">
      <w:pPr>
        <w:numPr>
          <w:ilvl w:val="12"/>
          <w:numId w:val="0"/>
        </w:numPr>
        <w:tabs>
          <w:tab w:val="clear" w:pos="567"/>
          <w:tab w:val="left" w:pos="426"/>
        </w:tabs>
        <w:spacing w:line="240" w:lineRule="auto"/>
        <w:ind w:right="-29"/>
        <w:rPr>
          <w:noProof/>
          <w:szCs w:val="22"/>
        </w:rPr>
      </w:pPr>
      <w:r w:rsidRPr="00DF7B85">
        <w:rPr>
          <w:noProof/>
          <w:szCs w:val="22"/>
        </w:rPr>
        <w:t>4.</w:t>
      </w:r>
      <w:r w:rsidRPr="00DF7B85">
        <w:rPr>
          <w:noProof/>
          <w:szCs w:val="22"/>
        </w:rPr>
        <w:tab/>
        <w:t xml:space="preserve">Possible side effects </w:t>
      </w:r>
    </w:p>
    <w:p w14:paraId="32400D5C" w14:textId="77777777" w:rsidR="00B21E79" w:rsidRPr="00DF7B85" w:rsidRDefault="00B21E79" w:rsidP="00B21E79">
      <w:pPr>
        <w:tabs>
          <w:tab w:val="clear" w:pos="567"/>
          <w:tab w:val="left" w:pos="426"/>
        </w:tabs>
        <w:spacing w:line="240" w:lineRule="auto"/>
        <w:ind w:right="-29"/>
        <w:rPr>
          <w:noProof/>
          <w:szCs w:val="22"/>
        </w:rPr>
      </w:pPr>
      <w:r w:rsidRPr="00DF7B85">
        <w:rPr>
          <w:noProof/>
          <w:szCs w:val="22"/>
        </w:rPr>
        <w:t>5.</w:t>
      </w:r>
      <w:r w:rsidRPr="00DF7B85">
        <w:rPr>
          <w:noProof/>
          <w:szCs w:val="22"/>
        </w:rPr>
        <w:tab/>
        <w:t xml:space="preserve">How to store </w:t>
      </w:r>
      <w:r w:rsidR="009D2BD8" w:rsidRPr="00DF7B85">
        <w:rPr>
          <w:noProof/>
          <w:szCs w:val="22"/>
        </w:rPr>
        <w:t>Trelegy Ellipta</w:t>
      </w:r>
      <w:r w:rsidRPr="00DF7B85">
        <w:rPr>
          <w:noProof/>
          <w:szCs w:val="22"/>
        </w:rPr>
        <w:t xml:space="preserve"> </w:t>
      </w:r>
    </w:p>
    <w:p w14:paraId="5E4D49AD" w14:textId="77777777" w:rsidR="00B21E79" w:rsidRPr="00DF7B85" w:rsidRDefault="00B21E79" w:rsidP="00B21E79">
      <w:pPr>
        <w:tabs>
          <w:tab w:val="clear" w:pos="567"/>
          <w:tab w:val="left" w:pos="426"/>
        </w:tabs>
        <w:spacing w:line="240" w:lineRule="auto"/>
        <w:ind w:right="-29"/>
        <w:rPr>
          <w:noProof/>
          <w:szCs w:val="22"/>
        </w:rPr>
      </w:pPr>
      <w:r w:rsidRPr="00DF7B85">
        <w:rPr>
          <w:noProof/>
          <w:szCs w:val="22"/>
        </w:rPr>
        <w:t>6.</w:t>
      </w:r>
      <w:r w:rsidRPr="00DF7B85">
        <w:rPr>
          <w:noProof/>
          <w:szCs w:val="22"/>
        </w:rPr>
        <w:tab/>
        <w:t>Contents of the pack and other information</w:t>
      </w:r>
    </w:p>
    <w:p w14:paraId="56106815" w14:textId="77777777" w:rsidR="009D2BD8" w:rsidRPr="00DF7B85" w:rsidRDefault="009D2BD8" w:rsidP="00B21E79">
      <w:pPr>
        <w:tabs>
          <w:tab w:val="clear" w:pos="567"/>
          <w:tab w:val="left" w:pos="426"/>
        </w:tabs>
        <w:spacing w:line="240" w:lineRule="auto"/>
        <w:ind w:right="-29"/>
        <w:rPr>
          <w:noProof/>
          <w:szCs w:val="22"/>
        </w:rPr>
      </w:pPr>
      <w:r w:rsidRPr="00DF7B85">
        <w:rPr>
          <w:noProof/>
          <w:szCs w:val="22"/>
        </w:rPr>
        <w:t>Step-by-step instructions</w:t>
      </w:r>
    </w:p>
    <w:p w14:paraId="4E75DF98" w14:textId="77777777" w:rsidR="00B21E79" w:rsidRPr="00DF7B85" w:rsidRDefault="00B21E79" w:rsidP="00B21E79">
      <w:pPr>
        <w:numPr>
          <w:ilvl w:val="12"/>
          <w:numId w:val="0"/>
        </w:numPr>
        <w:tabs>
          <w:tab w:val="clear" w:pos="567"/>
        </w:tabs>
        <w:spacing w:line="240" w:lineRule="auto"/>
        <w:ind w:right="-2"/>
        <w:rPr>
          <w:noProof/>
          <w:szCs w:val="22"/>
        </w:rPr>
      </w:pPr>
    </w:p>
    <w:p w14:paraId="1B0FAEA0" w14:textId="77777777" w:rsidR="00B21E79" w:rsidRPr="00DF7B85" w:rsidRDefault="00B21E79" w:rsidP="00B21E79">
      <w:pPr>
        <w:numPr>
          <w:ilvl w:val="12"/>
          <w:numId w:val="0"/>
        </w:numPr>
        <w:tabs>
          <w:tab w:val="clear" w:pos="567"/>
        </w:tabs>
        <w:spacing w:line="240" w:lineRule="auto"/>
        <w:rPr>
          <w:noProof/>
          <w:szCs w:val="22"/>
        </w:rPr>
      </w:pPr>
    </w:p>
    <w:p w14:paraId="43AAF2E3" w14:textId="77777777" w:rsidR="00B21E79" w:rsidRPr="00DF7B85" w:rsidRDefault="00B21E79" w:rsidP="00B21E79">
      <w:pPr>
        <w:spacing w:line="240" w:lineRule="auto"/>
        <w:ind w:right="-2"/>
        <w:rPr>
          <w:b/>
          <w:noProof/>
          <w:szCs w:val="22"/>
        </w:rPr>
      </w:pPr>
      <w:r w:rsidRPr="00DF7B85">
        <w:rPr>
          <w:b/>
          <w:noProof/>
          <w:szCs w:val="22"/>
        </w:rPr>
        <w:t>1.</w:t>
      </w:r>
      <w:r w:rsidRPr="00DF7B85">
        <w:rPr>
          <w:b/>
          <w:noProof/>
          <w:szCs w:val="22"/>
        </w:rPr>
        <w:tab/>
        <w:t xml:space="preserve">What </w:t>
      </w:r>
      <w:r w:rsidR="009D2BD8" w:rsidRPr="00DF7B85">
        <w:rPr>
          <w:b/>
          <w:noProof/>
          <w:szCs w:val="22"/>
        </w:rPr>
        <w:t>Trelegy Ellipta</w:t>
      </w:r>
      <w:r w:rsidRPr="00DF7B85">
        <w:rPr>
          <w:b/>
          <w:noProof/>
          <w:szCs w:val="22"/>
        </w:rPr>
        <w:t xml:space="preserve"> is and what it is used for</w:t>
      </w:r>
    </w:p>
    <w:p w14:paraId="1034C23D" w14:textId="77777777" w:rsidR="00B21E79" w:rsidRPr="00DF7B85" w:rsidRDefault="00B21E79" w:rsidP="00B21E79">
      <w:pPr>
        <w:numPr>
          <w:ilvl w:val="12"/>
          <w:numId w:val="0"/>
        </w:numPr>
        <w:tabs>
          <w:tab w:val="clear" w:pos="567"/>
        </w:tabs>
        <w:spacing w:line="240" w:lineRule="auto"/>
        <w:rPr>
          <w:noProof/>
          <w:szCs w:val="22"/>
        </w:rPr>
      </w:pPr>
    </w:p>
    <w:p w14:paraId="530C547B" w14:textId="77777777" w:rsidR="00195D3F" w:rsidRPr="00DF7B85" w:rsidRDefault="00195D3F" w:rsidP="00B21E79">
      <w:pPr>
        <w:numPr>
          <w:ilvl w:val="12"/>
          <w:numId w:val="0"/>
        </w:numPr>
        <w:tabs>
          <w:tab w:val="clear" w:pos="567"/>
        </w:tabs>
        <w:spacing w:line="240" w:lineRule="auto"/>
        <w:rPr>
          <w:b/>
          <w:noProof/>
          <w:szCs w:val="22"/>
        </w:rPr>
      </w:pPr>
      <w:r w:rsidRPr="00DF7B85">
        <w:rPr>
          <w:b/>
          <w:noProof/>
          <w:szCs w:val="22"/>
        </w:rPr>
        <w:t xml:space="preserve">What </w:t>
      </w:r>
      <w:r w:rsidR="009D2BD8" w:rsidRPr="00DF7B85">
        <w:rPr>
          <w:b/>
          <w:noProof/>
          <w:szCs w:val="22"/>
        </w:rPr>
        <w:t xml:space="preserve">Trelegy Ellipta </w:t>
      </w:r>
      <w:r w:rsidRPr="00DF7B85">
        <w:rPr>
          <w:b/>
          <w:noProof/>
          <w:szCs w:val="22"/>
        </w:rPr>
        <w:t>is</w:t>
      </w:r>
    </w:p>
    <w:p w14:paraId="1B11E6FA" w14:textId="77777777" w:rsidR="0038347E" w:rsidRPr="00DF7B85" w:rsidRDefault="0038347E" w:rsidP="00B21E79">
      <w:pPr>
        <w:tabs>
          <w:tab w:val="clear" w:pos="567"/>
        </w:tabs>
        <w:spacing w:line="240" w:lineRule="auto"/>
        <w:ind w:right="-2"/>
        <w:rPr>
          <w:noProof/>
          <w:szCs w:val="22"/>
        </w:rPr>
      </w:pPr>
    </w:p>
    <w:p w14:paraId="18D6B4B4" w14:textId="648B75EC" w:rsidR="00B21E79" w:rsidRPr="00DF7B85" w:rsidRDefault="009D2BD8" w:rsidP="00B21E79">
      <w:pPr>
        <w:tabs>
          <w:tab w:val="clear" w:pos="567"/>
        </w:tabs>
        <w:spacing w:line="240" w:lineRule="auto"/>
        <w:ind w:right="-2"/>
        <w:rPr>
          <w:noProof/>
          <w:szCs w:val="22"/>
        </w:rPr>
      </w:pPr>
      <w:r w:rsidRPr="00DF7B85">
        <w:rPr>
          <w:noProof/>
          <w:szCs w:val="22"/>
        </w:rPr>
        <w:t>Trelegy Ellipta</w:t>
      </w:r>
      <w:r w:rsidR="00195D3F" w:rsidRPr="00DF7B85">
        <w:rPr>
          <w:noProof/>
          <w:szCs w:val="22"/>
        </w:rPr>
        <w:t xml:space="preserve"> contains three active substances called fluticasone furoate, umeclidinium </w:t>
      </w:r>
      <w:r w:rsidR="005C72C3">
        <w:rPr>
          <w:noProof/>
          <w:szCs w:val="22"/>
        </w:rPr>
        <w:t xml:space="preserve">bromide </w:t>
      </w:r>
      <w:r w:rsidR="00195D3F" w:rsidRPr="00DF7B85">
        <w:rPr>
          <w:noProof/>
          <w:szCs w:val="22"/>
        </w:rPr>
        <w:t xml:space="preserve">and vilanterol. Fluticasone furoate belongs to a group of medicines called corticosteroids, often simply called </w:t>
      </w:r>
      <w:r w:rsidR="00195D3F" w:rsidRPr="00FF4F66">
        <w:rPr>
          <w:noProof/>
          <w:szCs w:val="22"/>
        </w:rPr>
        <w:t>steroids</w:t>
      </w:r>
      <w:r w:rsidR="00195D3F" w:rsidRPr="00DF7B85">
        <w:rPr>
          <w:noProof/>
          <w:szCs w:val="22"/>
        </w:rPr>
        <w:t xml:space="preserve">. Umeclidinium </w:t>
      </w:r>
      <w:r w:rsidR="00111520">
        <w:rPr>
          <w:noProof/>
          <w:szCs w:val="22"/>
        </w:rPr>
        <w:t xml:space="preserve">bromide </w:t>
      </w:r>
      <w:r w:rsidR="00195D3F" w:rsidRPr="00DF7B85">
        <w:rPr>
          <w:noProof/>
          <w:szCs w:val="22"/>
        </w:rPr>
        <w:t xml:space="preserve">and vilanterol belong to a group of medicines called </w:t>
      </w:r>
      <w:r w:rsidR="00195D3F" w:rsidRPr="00FF4F66">
        <w:rPr>
          <w:noProof/>
          <w:szCs w:val="22"/>
        </w:rPr>
        <w:t>bronchodilators</w:t>
      </w:r>
      <w:r w:rsidR="00195D3F" w:rsidRPr="00DF7B85">
        <w:rPr>
          <w:noProof/>
          <w:szCs w:val="22"/>
        </w:rPr>
        <w:t>.</w:t>
      </w:r>
    </w:p>
    <w:p w14:paraId="7FDF137C" w14:textId="77777777" w:rsidR="00B21E79" w:rsidRPr="00DF7B85" w:rsidRDefault="00B21E79" w:rsidP="00B21E79">
      <w:pPr>
        <w:tabs>
          <w:tab w:val="clear" w:pos="567"/>
        </w:tabs>
        <w:spacing w:line="240" w:lineRule="auto"/>
        <w:ind w:right="-2"/>
        <w:rPr>
          <w:noProof/>
          <w:szCs w:val="22"/>
        </w:rPr>
      </w:pPr>
    </w:p>
    <w:p w14:paraId="2BFB81CC" w14:textId="77777777" w:rsidR="0038347E" w:rsidRPr="00DF7B85" w:rsidRDefault="0038347E" w:rsidP="00B21E79">
      <w:pPr>
        <w:tabs>
          <w:tab w:val="clear" w:pos="567"/>
        </w:tabs>
        <w:spacing w:line="240" w:lineRule="auto"/>
        <w:ind w:right="-2"/>
        <w:rPr>
          <w:b/>
          <w:noProof/>
          <w:szCs w:val="22"/>
        </w:rPr>
      </w:pPr>
      <w:r w:rsidRPr="00DF7B85">
        <w:rPr>
          <w:b/>
          <w:noProof/>
          <w:szCs w:val="22"/>
        </w:rPr>
        <w:t>What</w:t>
      </w:r>
      <w:r w:rsidR="009D2BD8" w:rsidRPr="00DF7B85">
        <w:rPr>
          <w:b/>
          <w:noProof/>
          <w:szCs w:val="22"/>
        </w:rPr>
        <w:t xml:space="preserve"> Trelegy Ellipta</w:t>
      </w:r>
      <w:r w:rsidRPr="00DF7B85">
        <w:rPr>
          <w:b/>
          <w:noProof/>
          <w:szCs w:val="22"/>
        </w:rPr>
        <w:t xml:space="preserve"> is used for</w:t>
      </w:r>
    </w:p>
    <w:p w14:paraId="6AAF2B6D" w14:textId="77777777" w:rsidR="0038347E" w:rsidRPr="00DF7B85" w:rsidRDefault="0038347E" w:rsidP="00B21E79">
      <w:pPr>
        <w:tabs>
          <w:tab w:val="clear" w:pos="567"/>
        </w:tabs>
        <w:spacing w:line="240" w:lineRule="auto"/>
        <w:ind w:right="-2"/>
        <w:rPr>
          <w:noProof/>
          <w:szCs w:val="22"/>
        </w:rPr>
      </w:pPr>
    </w:p>
    <w:p w14:paraId="5D21D6E7" w14:textId="77777777" w:rsidR="00B21E79" w:rsidRPr="00DF7B85" w:rsidRDefault="009D2BD8" w:rsidP="00B21E79">
      <w:pPr>
        <w:tabs>
          <w:tab w:val="clear" w:pos="567"/>
        </w:tabs>
        <w:spacing w:line="240" w:lineRule="auto"/>
        <w:ind w:right="-2"/>
        <w:rPr>
          <w:noProof/>
          <w:szCs w:val="22"/>
        </w:rPr>
      </w:pPr>
      <w:r w:rsidRPr="00DF7B85">
        <w:rPr>
          <w:noProof/>
          <w:szCs w:val="22"/>
        </w:rPr>
        <w:t>Trelegy Ellipt</w:t>
      </w:r>
      <w:r w:rsidR="00D120A0" w:rsidRPr="00DF7B85">
        <w:rPr>
          <w:noProof/>
          <w:szCs w:val="22"/>
        </w:rPr>
        <w:t>a</w:t>
      </w:r>
      <w:r w:rsidR="0038347E" w:rsidRPr="00DF7B85">
        <w:rPr>
          <w:noProof/>
          <w:szCs w:val="22"/>
        </w:rPr>
        <w:t xml:space="preserve"> is used to treat </w:t>
      </w:r>
      <w:r w:rsidR="0038347E" w:rsidRPr="00FF4F66">
        <w:rPr>
          <w:noProof/>
          <w:szCs w:val="22"/>
        </w:rPr>
        <w:t>chronic obstructive pulmonary disease</w:t>
      </w:r>
      <w:r w:rsidR="0038347E" w:rsidRPr="00DF7B85">
        <w:rPr>
          <w:i/>
          <w:noProof/>
          <w:szCs w:val="22"/>
        </w:rPr>
        <w:t xml:space="preserve"> </w:t>
      </w:r>
      <w:r w:rsidR="0038347E" w:rsidRPr="00DF7B85">
        <w:rPr>
          <w:noProof/>
          <w:szCs w:val="22"/>
        </w:rPr>
        <w:t>(</w:t>
      </w:r>
      <w:r w:rsidR="0038347E" w:rsidRPr="00DF7B85">
        <w:rPr>
          <w:b/>
          <w:noProof/>
          <w:szCs w:val="22"/>
        </w:rPr>
        <w:t>COPD</w:t>
      </w:r>
      <w:r w:rsidR="0038347E" w:rsidRPr="00DF7B85">
        <w:rPr>
          <w:noProof/>
          <w:szCs w:val="22"/>
        </w:rPr>
        <w:t xml:space="preserve">) in adults. COPD is a long-term condition characterised by breathing difficulties that slowly get worse. </w:t>
      </w:r>
    </w:p>
    <w:p w14:paraId="763E41BE" w14:textId="77777777" w:rsidR="0038347E" w:rsidRPr="00DF7B85" w:rsidRDefault="0038347E" w:rsidP="00B21E79">
      <w:pPr>
        <w:tabs>
          <w:tab w:val="clear" w:pos="567"/>
        </w:tabs>
        <w:spacing w:line="240" w:lineRule="auto"/>
        <w:ind w:right="-2"/>
        <w:rPr>
          <w:noProof/>
          <w:szCs w:val="22"/>
        </w:rPr>
      </w:pPr>
    </w:p>
    <w:p w14:paraId="4D6D1075" w14:textId="5A457C4F" w:rsidR="0038347E" w:rsidRPr="00DF7B85" w:rsidRDefault="0038347E" w:rsidP="0038347E">
      <w:pPr>
        <w:autoSpaceDE w:val="0"/>
        <w:autoSpaceDN w:val="0"/>
        <w:rPr>
          <w:szCs w:val="22"/>
        </w:rPr>
      </w:pPr>
      <w:r w:rsidRPr="00DF7B85">
        <w:rPr>
          <w:szCs w:val="22"/>
        </w:rPr>
        <w:t>In COPD the muscles around the airways tighten</w:t>
      </w:r>
      <w:r w:rsidR="003C4F64">
        <w:rPr>
          <w:szCs w:val="22"/>
        </w:rPr>
        <w:t>, making breathing difficult</w:t>
      </w:r>
      <w:r w:rsidRPr="00DF7B85">
        <w:rPr>
          <w:szCs w:val="22"/>
        </w:rPr>
        <w:t xml:space="preserve">. This medicine </w:t>
      </w:r>
      <w:r w:rsidR="003C4F64">
        <w:rPr>
          <w:szCs w:val="22"/>
        </w:rPr>
        <w:t xml:space="preserve">widens </w:t>
      </w:r>
      <w:r w:rsidRPr="00DF7B85">
        <w:rPr>
          <w:szCs w:val="22"/>
        </w:rPr>
        <w:t xml:space="preserve">these muscles in the lungs, </w:t>
      </w:r>
      <w:r w:rsidR="003C4F64" w:rsidRPr="003C4F64">
        <w:rPr>
          <w:szCs w:val="22"/>
        </w:rPr>
        <w:t xml:space="preserve">reducing the swelling and irritation in the small air passages and </w:t>
      </w:r>
      <w:r w:rsidRPr="00DF7B85">
        <w:rPr>
          <w:szCs w:val="22"/>
        </w:rPr>
        <w:t xml:space="preserve">making it easier for air to get in and out of the lungs. When used regularly, it can help to control your breathing difficulties and reduce the effects of COPD on your everyday life. </w:t>
      </w:r>
    </w:p>
    <w:p w14:paraId="6C1D2AD9" w14:textId="77777777" w:rsidR="006B3E7F" w:rsidRPr="00DF7B85" w:rsidRDefault="006B3E7F" w:rsidP="0038347E">
      <w:pPr>
        <w:autoSpaceDE w:val="0"/>
        <w:autoSpaceDN w:val="0"/>
        <w:rPr>
          <w:b/>
          <w:szCs w:val="22"/>
        </w:rPr>
      </w:pPr>
    </w:p>
    <w:p w14:paraId="3601B893" w14:textId="312FBE13" w:rsidR="006B3E7F" w:rsidRPr="00DF7B85" w:rsidRDefault="009D2BD8" w:rsidP="006B3E7F">
      <w:pPr>
        <w:autoSpaceDE w:val="0"/>
        <w:autoSpaceDN w:val="0"/>
        <w:ind w:left="567"/>
        <w:rPr>
          <w:szCs w:val="22"/>
        </w:rPr>
      </w:pPr>
      <w:proofErr w:type="spellStart"/>
      <w:r w:rsidRPr="00DF7B85">
        <w:rPr>
          <w:b/>
          <w:szCs w:val="22"/>
        </w:rPr>
        <w:t>Trelegy</w:t>
      </w:r>
      <w:proofErr w:type="spellEnd"/>
      <w:r w:rsidRPr="00DF7B85">
        <w:rPr>
          <w:b/>
          <w:szCs w:val="22"/>
        </w:rPr>
        <w:t xml:space="preserve"> Ellipta</w:t>
      </w:r>
      <w:r w:rsidR="006B3E7F" w:rsidRPr="00DF7B85">
        <w:rPr>
          <w:b/>
          <w:szCs w:val="22"/>
        </w:rPr>
        <w:t xml:space="preserve"> should be used every day and not only when you have breathing problems or other symptoms of COPD. It should not be used to relieve a sudden attack of breathlessness or wheezing</w:t>
      </w:r>
      <w:r w:rsidR="006B3E7F" w:rsidRPr="00DF7B85">
        <w:rPr>
          <w:szCs w:val="22"/>
        </w:rPr>
        <w:t xml:space="preserve">. If you get this sort of </w:t>
      </w:r>
      <w:proofErr w:type="gramStart"/>
      <w:r w:rsidR="006B3E7F" w:rsidRPr="00DF7B85">
        <w:rPr>
          <w:szCs w:val="22"/>
        </w:rPr>
        <w:t>attack</w:t>
      </w:r>
      <w:proofErr w:type="gramEnd"/>
      <w:r w:rsidR="006B3E7F" w:rsidRPr="00DF7B85">
        <w:rPr>
          <w:szCs w:val="22"/>
        </w:rPr>
        <w:t xml:space="preserve"> you must use a quick-acting inhaler (such as salbutamol).</w:t>
      </w:r>
      <w:r w:rsidR="008B7E75">
        <w:rPr>
          <w:szCs w:val="22"/>
        </w:rPr>
        <w:t xml:space="preserve"> If you do not have a quick-acting </w:t>
      </w:r>
      <w:proofErr w:type="gramStart"/>
      <w:r w:rsidR="008B7E75">
        <w:rPr>
          <w:szCs w:val="22"/>
        </w:rPr>
        <w:t>inhaler</w:t>
      </w:r>
      <w:proofErr w:type="gramEnd"/>
      <w:r w:rsidR="008B7E75">
        <w:rPr>
          <w:szCs w:val="22"/>
        </w:rPr>
        <w:t xml:space="preserve"> contact your doctor.</w:t>
      </w:r>
    </w:p>
    <w:p w14:paraId="7B12AF0C" w14:textId="5374AA98" w:rsidR="0038347E" w:rsidRDefault="0038347E" w:rsidP="00B21E79">
      <w:pPr>
        <w:tabs>
          <w:tab w:val="clear" w:pos="567"/>
        </w:tabs>
        <w:spacing w:line="240" w:lineRule="auto"/>
        <w:ind w:right="-2"/>
        <w:rPr>
          <w:noProof/>
          <w:szCs w:val="22"/>
        </w:rPr>
      </w:pPr>
    </w:p>
    <w:p w14:paraId="3C6AE716" w14:textId="77777777" w:rsidR="005A6D52" w:rsidRDefault="005A6D52" w:rsidP="00B21E79">
      <w:pPr>
        <w:tabs>
          <w:tab w:val="clear" w:pos="567"/>
        </w:tabs>
        <w:spacing w:line="240" w:lineRule="auto"/>
        <w:ind w:right="-2"/>
        <w:rPr>
          <w:noProof/>
          <w:szCs w:val="22"/>
        </w:rPr>
      </w:pPr>
    </w:p>
    <w:p w14:paraId="16D262C9" w14:textId="77777777" w:rsidR="00B21E79" w:rsidRPr="00DF7B85" w:rsidRDefault="00B21E79" w:rsidP="00B21E79">
      <w:pPr>
        <w:spacing w:line="240" w:lineRule="auto"/>
        <w:ind w:right="-2"/>
        <w:rPr>
          <w:b/>
          <w:noProof/>
          <w:szCs w:val="22"/>
        </w:rPr>
      </w:pPr>
      <w:r w:rsidRPr="00DF7B85">
        <w:rPr>
          <w:b/>
          <w:noProof/>
          <w:szCs w:val="22"/>
        </w:rPr>
        <w:t>2.</w:t>
      </w:r>
      <w:r w:rsidRPr="00DF7B85">
        <w:rPr>
          <w:b/>
          <w:noProof/>
          <w:szCs w:val="22"/>
        </w:rPr>
        <w:tab/>
        <w:t xml:space="preserve">What you need to know before you use </w:t>
      </w:r>
      <w:r w:rsidR="009D2BD8" w:rsidRPr="00DF7B85">
        <w:rPr>
          <w:b/>
          <w:noProof/>
          <w:szCs w:val="22"/>
        </w:rPr>
        <w:t>Trelegy Ellipta</w:t>
      </w:r>
      <w:r w:rsidRPr="00DF7B85">
        <w:rPr>
          <w:noProof/>
          <w:szCs w:val="22"/>
        </w:rPr>
        <w:t xml:space="preserve"> </w:t>
      </w:r>
    </w:p>
    <w:p w14:paraId="20248393" w14:textId="77777777" w:rsidR="00B21E79" w:rsidRPr="00DF7B85" w:rsidRDefault="00B21E79" w:rsidP="00B21E79">
      <w:pPr>
        <w:numPr>
          <w:ilvl w:val="12"/>
          <w:numId w:val="0"/>
        </w:numPr>
        <w:tabs>
          <w:tab w:val="clear" w:pos="567"/>
        </w:tabs>
        <w:spacing w:line="240" w:lineRule="auto"/>
        <w:outlineLvl w:val="0"/>
        <w:rPr>
          <w:i/>
          <w:noProof/>
          <w:szCs w:val="22"/>
        </w:rPr>
      </w:pPr>
    </w:p>
    <w:p w14:paraId="33D86DFA" w14:textId="36BEC2AF" w:rsidR="00B21E79" w:rsidRPr="00DF7B85" w:rsidRDefault="00A44781" w:rsidP="00B21E79">
      <w:pPr>
        <w:numPr>
          <w:ilvl w:val="12"/>
          <w:numId w:val="0"/>
        </w:numPr>
        <w:tabs>
          <w:tab w:val="clear" w:pos="567"/>
        </w:tabs>
        <w:spacing w:line="240" w:lineRule="auto"/>
        <w:outlineLvl w:val="0"/>
        <w:rPr>
          <w:noProof/>
          <w:szCs w:val="22"/>
        </w:rPr>
      </w:pPr>
      <w:r w:rsidRPr="00DF7B85">
        <w:rPr>
          <w:b/>
          <w:noProof/>
          <w:szCs w:val="22"/>
        </w:rPr>
        <w:t>Do</w:t>
      </w:r>
      <w:r w:rsidR="006753D7">
        <w:rPr>
          <w:b/>
          <w:noProof/>
          <w:szCs w:val="22"/>
        </w:rPr>
        <w:t xml:space="preserve"> </w:t>
      </w:r>
      <w:r w:rsidR="00B21E79" w:rsidRPr="00DF7B85">
        <w:rPr>
          <w:b/>
          <w:noProof/>
          <w:szCs w:val="22"/>
        </w:rPr>
        <w:t>n</w:t>
      </w:r>
      <w:r w:rsidR="006753D7">
        <w:rPr>
          <w:b/>
          <w:noProof/>
          <w:szCs w:val="22"/>
        </w:rPr>
        <w:t>o</w:t>
      </w:r>
      <w:r w:rsidR="00B21E79" w:rsidRPr="00DF7B85">
        <w:rPr>
          <w:b/>
          <w:noProof/>
          <w:szCs w:val="22"/>
        </w:rPr>
        <w:t xml:space="preserve">t use </w:t>
      </w:r>
      <w:r w:rsidR="009D2BD8" w:rsidRPr="00DF7B85">
        <w:rPr>
          <w:b/>
          <w:noProof/>
          <w:szCs w:val="22"/>
        </w:rPr>
        <w:t>Trelegy Ellipta</w:t>
      </w:r>
      <w:r w:rsidR="00B21E79" w:rsidRPr="00DF7B85">
        <w:rPr>
          <w:b/>
          <w:noProof/>
          <w:szCs w:val="22"/>
        </w:rPr>
        <w:t>:</w:t>
      </w:r>
      <w:r w:rsidR="003E6DC7">
        <w:rPr>
          <w:b/>
          <w:noProof/>
          <w:szCs w:val="22"/>
        </w:rPr>
        <w:fldChar w:fldCharType="begin"/>
      </w:r>
      <w:r w:rsidR="003E6DC7">
        <w:rPr>
          <w:b/>
          <w:noProof/>
          <w:szCs w:val="22"/>
        </w:rPr>
        <w:instrText xml:space="preserve"> DOCVARIABLE vault_nd_1c9e065b-4e70-491c-a13a-acff57e173f1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10FFE5EB" w14:textId="77777777" w:rsidR="00B21E79" w:rsidRPr="00DF7B85" w:rsidRDefault="00B21E79" w:rsidP="00B21E79">
      <w:pPr>
        <w:numPr>
          <w:ilvl w:val="12"/>
          <w:numId w:val="0"/>
        </w:numPr>
        <w:tabs>
          <w:tab w:val="clear" w:pos="567"/>
        </w:tabs>
        <w:spacing w:line="240" w:lineRule="auto"/>
        <w:ind w:left="567" w:hanging="567"/>
        <w:rPr>
          <w:noProof/>
          <w:szCs w:val="22"/>
        </w:rPr>
      </w:pPr>
      <w:r w:rsidRPr="00DF7B85">
        <w:rPr>
          <w:noProof/>
          <w:szCs w:val="22"/>
        </w:rPr>
        <w:t>-</w:t>
      </w:r>
      <w:r w:rsidRPr="00DF7B85">
        <w:rPr>
          <w:noProof/>
          <w:szCs w:val="22"/>
        </w:rPr>
        <w:tab/>
        <w:t xml:space="preserve">if you are allergic to </w:t>
      </w:r>
      <w:r w:rsidR="006B3E7F" w:rsidRPr="00DF7B85">
        <w:rPr>
          <w:noProof/>
          <w:szCs w:val="22"/>
        </w:rPr>
        <w:t xml:space="preserve">fluticasone furoate, umeclidinium, vilanterol </w:t>
      </w:r>
      <w:r w:rsidRPr="00DF7B85">
        <w:rPr>
          <w:noProof/>
          <w:szCs w:val="22"/>
        </w:rPr>
        <w:t>or any of the other ingredients of this medicine (listed in section 6)</w:t>
      </w:r>
      <w:r w:rsidR="006B3E7F" w:rsidRPr="00DF7B85">
        <w:rPr>
          <w:noProof/>
          <w:szCs w:val="22"/>
        </w:rPr>
        <w:t>.</w:t>
      </w:r>
    </w:p>
    <w:p w14:paraId="44241088" w14:textId="77777777" w:rsidR="00B21E79" w:rsidRPr="00DF7B85" w:rsidRDefault="00B21E79" w:rsidP="00B21E79">
      <w:pPr>
        <w:numPr>
          <w:ilvl w:val="12"/>
          <w:numId w:val="0"/>
        </w:numPr>
        <w:tabs>
          <w:tab w:val="clear" w:pos="567"/>
        </w:tabs>
        <w:spacing w:line="240" w:lineRule="auto"/>
        <w:rPr>
          <w:noProof/>
          <w:szCs w:val="22"/>
        </w:rPr>
      </w:pPr>
    </w:p>
    <w:p w14:paraId="369B1908" w14:textId="77777777" w:rsidR="006B3E7F" w:rsidRPr="00DF7B85" w:rsidRDefault="006B3E7F" w:rsidP="00B21E79">
      <w:pPr>
        <w:numPr>
          <w:ilvl w:val="12"/>
          <w:numId w:val="0"/>
        </w:numPr>
        <w:tabs>
          <w:tab w:val="clear" w:pos="567"/>
        </w:tabs>
        <w:spacing w:line="240" w:lineRule="auto"/>
        <w:rPr>
          <w:noProof/>
          <w:szCs w:val="22"/>
        </w:rPr>
      </w:pPr>
    </w:p>
    <w:p w14:paraId="771C29C2" w14:textId="5FF2E938" w:rsidR="00B21E79" w:rsidRPr="00DF7B85" w:rsidRDefault="00B21E79" w:rsidP="00B21E79">
      <w:pPr>
        <w:numPr>
          <w:ilvl w:val="12"/>
          <w:numId w:val="0"/>
        </w:numPr>
        <w:tabs>
          <w:tab w:val="clear" w:pos="567"/>
        </w:tabs>
        <w:spacing w:line="240" w:lineRule="auto"/>
        <w:outlineLvl w:val="0"/>
        <w:rPr>
          <w:b/>
          <w:noProof/>
          <w:szCs w:val="22"/>
        </w:rPr>
      </w:pPr>
      <w:r w:rsidRPr="00DF7B85">
        <w:rPr>
          <w:b/>
          <w:noProof/>
          <w:szCs w:val="22"/>
        </w:rPr>
        <w:lastRenderedPageBreak/>
        <w:t>Warnings and precautions</w:t>
      </w:r>
      <w:r w:rsidR="003E6DC7">
        <w:rPr>
          <w:b/>
          <w:noProof/>
          <w:szCs w:val="22"/>
        </w:rPr>
        <w:fldChar w:fldCharType="begin"/>
      </w:r>
      <w:r w:rsidR="003E6DC7">
        <w:rPr>
          <w:b/>
          <w:noProof/>
          <w:szCs w:val="22"/>
        </w:rPr>
        <w:instrText xml:space="preserve"> DOCVARIABLE vault_nd_b2dcefda-5521-4c05-babd-7e96ea606082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0E7B0039" w14:textId="77777777" w:rsidR="00B21E79" w:rsidRPr="00DF7B85" w:rsidRDefault="00B21E79" w:rsidP="00B21E79">
      <w:pPr>
        <w:numPr>
          <w:ilvl w:val="12"/>
          <w:numId w:val="0"/>
        </w:numPr>
        <w:tabs>
          <w:tab w:val="clear" w:pos="567"/>
        </w:tabs>
        <w:spacing w:line="240" w:lineRule="auto"/>
        <w:rPr>
          <w:noProof/>
          <w:szCs w:val="22"/>
        </w:rPr>
      </w:pPr>
      <w:r w:rsidRPr="00DF7B85">
        <w:rPr>
          <w:noProof/>
          <w:szCs w:val="22"/>
        </w:rPr>
        <w:t>Talk to your docto</w:t>
      </w:r>
      <w:r w:rsidR="006B3E7F" w:rsidRPr="00DF7B85">
        <w:rPr>
          <w:noProof/>
          <w:szCs w:val="22"/>
        </w:rPr>
        <w:t xml:space="preserve">r </w:t>
      </w:r>
      <w:r w:rsidRPr="00DF7B85">
        <w:rPr>
          <w:noProof/>
          <w:szCs w:val="22"/>
        </w:rPr>
        <w:t>before using</w:t>
      </w:r>
      <w:r w:rsidR="00CF293D" w:rsidRPr="00DF7B85">
        <w:rPr>
          <w:noProof/>
          <w:szCs w:val="22"/>
        </w:rPr>
        <w:t xml:space="preserve"> </w:t>
      </w:r>
      <w:r w:rsidR="009D2BD8" w:rsidRPr="00DF7B85">
        <w:rPr>
          <w:noProof/>
          <w:szCs w:val="22"/>
        </w:rPr>
        <w:t>Trelegy Ellipta</w:t>
      </w:r>
    </w:p>
    <w:p w14:paraId="1FC45138" w14:textId="4F3F8133" w:rsidR="000A4A60" w:rsidRPr="00DF7B85" w:rsidRDefault="00CF293D">
      <w:pPr>
        <w:pStyle w:val="ListParagraph"/>
        <w:numPr>
          <w:ilvl w:val="0"/>
          <w:numId w:val="21"/>
        </w:numPr>
        <w:tabs>
          <w:tab w:val="clear" w:pos="567"/>
        </w:tabs>
        <w:spacing w:line="240" w:lineRule="auto"/>
        <w:ind w:right="-2"/>
        <w:rPr>
          <w:noProof/>
          <w:szCs w:val="22"/>
        </w:rPr>
      </w:pPr>
      <w:r w:rsidRPr="00DF7B85">
        <w:rPr>
          <w:noProof/>
          <w:szCs w:val="22"/>
        </w:rPr>
        <w:t xml:space="preserve">if you have </w:t>
      </w:r>
      <w:r w:rsidRPr="00DF7B85">
        <w:rPr>
          <w:b/>
          <w:noProof/>
          <w:szCs w:val="22"/>
        </w:rPr>
        <w:t>asthma</w:t>
      </w:r>
      <w:r w:rsidRPr="00DF7B85">
        <w:rPr>
          <w:noProof/>
          <w:szCs w:val="22"/>
        </w:rPr>
        <w:t xml:space="preserve"> (Do</w:t>
      </w:r>
      <w:r w:rsidR="00266270">
        <w:rPr>
          <w:noProof/>
          <w:szCs w:val="22"/>
        </w:rPr>
        <w:t xml:space="preserve"> </w:t>
      </w:r>
      <w:r w:rsidRPr="00DF7B85">
        <w:rPr>
          <w:noProof/>
          <w:szCs w:val="22"/>
        </w:rPr>
        <w:t>n</w:t>
      </w:r>
      <w:r w:rsidR="00266270">
        <w:rPr>
          <w:noProof/>
          <w:szCs w:val="22"/>
        </w:rPr>
        <w:t>o</w:t>
      </w:r>
      <w:r w:rsidRPr="00DF7B85">
        <w:rPr>
          <w:noProof/>
          <w:szCs w:val="22"/>
        </w:rPr>
        <w:t xml:space="preserve">t use </w:t>
      </w:r>
      <w:r w:rsidR="009D2BD8" w:rsidRPr="00DF7B85">
        <w:rPr>
          <w:noProof/>
          <w:szCs w:val="22"/>
        </w:rPr>
        <w:t>Trelegy Ellipta</w:t>
      </w:r>
      <w:r w:rsidRPr="00DF7B85">
        <w:rPr>
          <w:noProof/>
          <w:szCs w:val="22"/>
        </w:rPr>
        <w:t xml:space="preserve"> to treat asthma)</w:t>
      </w:r>
    </w:p>
    <w:p w14:paraId="496C81E6" w14:textId="77777777" w:rsidR="000A4A60" w:rsidRPr="00DF7B85" w:rsidRDefault="00CF293D">
      <w:pPr>
        <w:pStyle w:val="ListParagraph"/>
        <w:numPr>
          <w:ilvl w:val="0"/>
          <w:numId w:val="21"/>
        </w:numPr>
        <w:tabs>
          <w:tab w:val="clear" w:pos="567"/>
        </w:tabs>
        <w:spacing w:line="240" w:lineRule="auto"/>
        <w:ind w:right="-2"/>
        <w:rPr>
          <w:noProof/>
          <w:szCs w:val="22"/>
        </w:rPr>
      </w:pPr>
      <w:r w:rsidRPr="00DF7B85">
        <w:rPr>
          <w:noProof/>
          <w:szCs w:val="22"/>
        </w:rPr>
        <w:t xml:space="preserve">if you have </w:t>
      </w:r>
      <w:r w:rsidRPr="00DF7B85">
        <w:rPr>
          <w:b/>
          <w:noProof/>
          <w:szCs w:val="22"/>
        </w:rPr>
        <w:t>heart problems</w:t>
      </w:r>
      <w:r w:rsidRPr="00DF7B85">
        <w:rPr>
          <w:noProof/>
          <w:szCs w:val="22"/>
        </w:rPr>
        <w:t xml:space="preserve"> or </w:t>
      </w:r>
      <w:r w:rsidRPr="00DF7B85">
        <w:rPr>
          <w:b/>
          <w:noProof/>
          <w:szCs w:val="22"/>
        </w:rPr>
        <w:t>high blood pressure</w:t>
      </w:r>
    </w:p>
    <w:p w14:paraId="62C02301" w14:textId="77777777" w:rsidR="000A4A60" w:rsidRPr="00DF7B85" w:rsidRDefault="009D2BD8">
      <w:pPr>
        <w:pStyle w:val="ListParagraph"/>
        <w:numPr>
          <w:ilvl w:val="0"/>
          <w:numId w:val="21"/>
        </w:numPr>
        <w:tabs>
          <w:tab w:val="clear" w:pos="567"/>
        </w:tabs>
        <w:spacing w:line="240" w:lineRule="auto"/>
        <w:ind w:right="-2"/>
        <w:rPr>
          <w:noProof/>
          <w:szCs w:val="22"/>
        </w:rPr>
      </w:pPr>
      <w:r w:rsidRPr="00DF7B85">
        <w:rPr>
          <w:noProof/>
          <w:szCs w:val="22"/>
        </w:rPr>
        <w:t xml:space="preserve">if you have </w:t>
      </w:r>
      <w:r w:rsidRPr="00DF7B85">
        <w:rPr>
          <w:b/>
          <w:noProof/>
          <w:szCs w:val="22"/>
        </w:rPr>
        <w:t>liver problems</w:t>
      </w:r>
    </w:p>
    <w:p w14:paraId="000BBE06" w14:textId="77777777" w:rsidR="000A4A60" w:rsidRPr="00DF7B85" w:rsidRDefault="00514669">
      <w:pPr>
        <w:pStyle w:val="ListParagraph"/>
        <w:numPr>
          <w:ilvl w:val="0"/>
          <w:numId w:val="21"/>
        </w:numPr>
        <w:tabs>
          <w:tab w:val="clear" w:pos="567"/>
        </w:tabs>
        <w:spacing w:line="240" w:lineRule="auto"/>
        <w:ind w:right="-2"/>
        <w:rPr>
          <w:noProof/>
          <w:szCs w:val="22"/>
        </w:rPr>
      </w:pPr>
      <w:r w:rsidRPr="00DF7B85">
        <w:rPr>
          <w:noProof/>
          <w:szCs w:val="22"/>
        </w:rPr>
        <w:t xml:space="preserve">if you have </w:t>
      </w:r>
      <w:r w:rsidRPr="00DF7B85">
        <w:rPr>
          <w:b/>
          <w:noProof/>
          <w:szCs w:val="22"/>
        </w:rPr>
        <w:t>tuberculosis</w:t>
      </w:r>
      <w:r w:rsidRPr="00DF7B85">
        <w:rPr>
          <w:noProof/>
          <w:szCs w:val="22"/>
        </w:rPr>
        <w:t xml:space="preserve"> (TB) </w:t>
      </w:r>
      <w:r w:rsidRPr="00DF7B85">
        <w:rPr>
          <w:b/>
          <w:noProof/>
          <w:szCs w:val="22"/>
        </w:rPr>
        <w:t>of the lung</w:t>
      </w:r>
      <w:r w:rsidRPr="00DF7B85">
        <w:rPr>
          <w:noProof/>
          <w:szCs w:val="22"/>
        </w:rPr>
        <w:t xml:space="preserve">, or </w:t>
      </w:r>
      <w:r w:rsidRPr="00DF7B85">
        <w:rPr>
          <w:b/>
          <w:noProof/>
          <w:szCs w:val="22"/>
        </w:rPr>
        <w:t>any long standing or untreated infections</w:t>
      </w:r>
    </w:p>
    <w:p w14:paraId="5D85ABCB" w14:textId="77777777" w:rsidR="000A4A60" w:rsidRPr="00DF7B85" w:rsidRDefault="009D2BD8">
      <w:pPr>
        <w:pStyle w:val="ListParagraph"/>
        <w:numPr>
          <w:ilvl w:val="0"/>
          <w:numId w:val="21"/>
        </w:numPr>
        <w:tabs>
          <w:tab w:val="clear" w:pos="567"/>
        </w:tabs>
        <w:spacing w:line="240" w:lineRule="auto"/>
        <w:ind w:right="-2"/>
        <w:rPr>
          <w:noProof/>
          <w:szCs w:val="22"/>
        </w:rPr>
      </w:pPr>
      <w:r w:rsidRPr="00DF7B85">
        <w:rPr>
          <w:noProof/>
          <w:szCs w:val="22"/>
        </w:rPr>
        <w:t xml:space="preserve">if you have an eye problem called </w:t>
      </w:r>
      <w:r w:rsidRPr="00DF7B85">
        <w:rPr>
          <w:b/>
          <w:noProof/>
          <w:szCs w:val="22"/>
        </w:rPr>
        <w:t>narrow-angle glaucoma</w:t>
      </w:r>
    </w:p>
    <w:p w14:paraId="6C1C6CC0" w14:textId="69B36E0C" w:rsidR="000A4A60" w:rsidRPr="00DF7B85" w:rsidRDefault="009D2BD8">
      <w:pPr>
        <w:pStyle w:val="ListParagraph"/>
        <w:numPr>
          <w:ilvl w:val="0"/>
          <w:numId w:val="21"/>
        </w:numPr>
        <w:tabs>
          <w:tab w:val="clear" w:pos="567"/>
        </w:tabs>
        <w:spacing w:line="240" w:lineRule="auto"/>
        <w:ind w:right="-2"/>
        <w:rPr>
          <w:noProof/>
          <w:szCs w:val="22"/>
        </w:rPr>
      </w:pPr>
      <w:r w:rsidRPr="00DF7B85">
        <w:rPr>
          <w:noProof/>
          <w:szCs w:val="22"/>
        </w:rPr>
        <w:t xml:space="preserve">if you have an </w:t>
      </w:r>
      <w:r w:rsidRPr="00DF7B85">
        <w:rPr>
          <w:b/>
          <w:noProof/>
          <w:szCs w:val="22"/>
        </w:rPr>
        <w:t xml:space="preserve">enlarged prostate, difficulty passing urine </w:t>
      </w:r>
      <w:r w:rsidRPr="00DF7B85">
        <w:rPr>
          <w:noProof/>
          <w:szCs w:val="22"/>
        </w:rPr>
        <w:t xml:space="preserve">or a </w:t>
      </w:r>
      <w:r w:rsidR="007D3B27">
        <w:rPr>
          <w:b/>
          <w:noProof/>
          <w:szCs w:val="22"/>
        </w:rPr>
        <w:t>blockage</w:t>
      </w:r>
      <w:r w:rsidRPr="00DF7B85">
        <w:rPr>
          <w:b/>
          <w:noProof/>
          <w:szCs w:val="22"/>
        </w:rPr>
        <w:t xml:space="preserve"> in your bladder</w:t>
      </w:r>
    </w:p>
    <w:p w14:paraId="1984FFB5" w14:textId="77777777" w:rsidR="000A4A60" w:rsidRPr="00DF7B85" w:rsidRDefault="009D2BD8">
      <w:pPr>
        <w:pStyle w:val="ListParagraph"/>
        <w:numPr>
          <w:ilvl w:val="0"/>
          <w:numId w:val="21"/>
        </w:numPr>
        <w:tabs>
          <w:tab w:val="clear" w:pos="567"/>
        </w:tabs>
        <w:spacing w:line="240" w:lineRule="auto"/>
        <w:ind w:right="-2"/>
        <w:rPr>
          <w:noProof/>
          <w:szCs w:val="22"/>
        </w:rPr>
      </w:pPr>
      <w:r w:rsidRPr="00DF7B85">
        <w:rPr>
          <w:noProof/>
          <w:szCs w:val="22"/>
        </w:rPr>
        <w:t xml:space="preserve">if you suffer from </w:t>
      </w:r>
      <w:r w:rsidRPr="00DF7B85">
        <w:rPr>
          <w:b/>
          <w:noProof/>
          <w:szCs w:val="22"/>
        </w:rPr>
        <w:t>epilepsy</w:t>
      </w:r>
    </w:p>
    <w:p w14:paraId="1E528345" w14:textId="77777777" w:rsidR="000A4A60" w:rsidRPr="00DF7B85" w:rsidRDefault="009D2BD8">
      <w:pPr>
        <w:pStyle w:val="ListParagraph"/>
        <w:numPr>
          <w:ilvl w:val="0"/>
          <w:numId w:val="21"/>
        </w:numPr>
        <w:tabs>
          <w:tab w:val="clear" w:pos="567"/>
        </w:tabs>
        <w:spacing w:line="240" w:lineRule="auto"/>
        <w:ind w:right="-2"/>
        <w:rPr>
          <w:noProof/>
          <w:szCs w:val="22"/>
        </w:rPr>
      </w:pPr>
      <w:r w:rsidRPr="00DF7B85">
        <w:rPr>
          <w:noProof/>
          <w:szCs w:val="22"/>
        </w:rPr>
        <w:t xml:space="preserve">if you have </w:t>
      </w:r>
      <w:r w:rsidRPr="00DF7B85">
        <w:rPr>
          <w:b/>
          <w:noProof/>
          <w:szCs w:val="22"/>
        </w:rPr>
        <w:t>thyroid gland problems</w:t>
      </w:r>
    </w:p>
    <w:p w14:paraId="5E82B09A" w14:textId="77777777" w:rsidR="000A4A60" w:rsidRPr="00DF7B85" w:rsidRDefault="00FB6C1F">
      <w:pPr>
        <w:pStyle w:val="ListParagraph"/>
        <w:numPr>
          <w:ilvl w:val="0"/>
          <w:numId w:val="21"/>
        </w:numPr>
        <w:tabs>
          <w:tab w:val="clear" w:pos="567"/>
        </w:tabs>
        <w:spacing w:line="240" w:lineRule="auto"/>
        <w:ind w:right="-2"/>
        <w:rPr>
          <w:noProof/>
          <w:szCs w:val="22"/>
        </w:rPr>
      </w:pPr>
      <w:r w:rsidRPr="00DF7B85">
        <w:rPr>
          <w:noProof/>
          <w:szCs w:val="22"/>
        </w:rPr>
        <w:t xml:space="preserve">if you have </w:t>
      </w:r>
      <w:r w:rsidRPr="00DF7B85">
        <w:rPr>
          <w:b/>
          <w:noProof/>
          <w:szCs w:val="22"/>
        </w:rPr>
        <w:t>low potassium</w:t>
      </w:r>
      <w:r w:rsidRPr="00DF7B85">
        <w:rPr>
          <w:noProof/>
          <w:szCs w:val="22"/>
        </w:rPr>
        <w:t xml:space="preserve"> in your blood</w:t>
      </w:r>
    </w:p>
    <w:p w14:paraId="56BDE92C" w14:textId="77777777" w:rsidR="000A4A60" w:rsidRPr="006C225A" w:rsidRDefault="00801CB9">
      <w:pPr>
        <w:pStyle w:val="ListParagraph"/>
        <w:numPr>
          <w:ilvl w:val="0"/>
          <w:numId w:val="21"/>
        </w:numPr>
        <w:tabs>
          <w:tab w:val="clear" w:pos="567"/>
        </w:tabs>
        <w:spacing w:line="240" w:lineRule="auto"/>
        <w:ind w:right="-2"/>
        <w:rPr>
          <w:noProof/>
          <w:szCs w:val="22"/>
        </w:rPr>
      </w:pPr>
      <w:r w:rsidRPr="00DF7B85">
        <w:rPr>
          <w:noProof/>
          <w:szCs w:val="22"/>
        </w:rPr>
        <w:t xml:space="preserve">if you have a history of </w:t>
      </w:r>
      <w:r w:rsidRPr="00DF7B85">
        <w:rPr>
          <w:b/>
          <w:noProof/>
          <w:szCs w:val="22"/>
        </w:rPr>
        <w:t>diabetes</w:t>
      </w:r>
    </w:p>
    <w:p w14:paraId="4EA72609" w14:textId="77777777" w:rsidR="008B083D" w:rsidRPr="00DF7B85" w:rsidRDefault="008B083D">
      <w:pPr>
        <w:pStyle w:val="ListParagraph"/>
        <w:numPr>
          <w:ilvl w:val="0"/>
          <w:numId w:val="21"/>
        </w:numPr>
        <w:tabs>
          <w:tab w:val="clear" w:pos="567"/>
        </w:tabs>
        <w:spacing w:line="240" w:lineRule="auto"/>
        <w:ind w:right="-2"/>
        <w:rPr>
          <w:noProof/>
          <w:szCs w:val="22"/>
        </w:rPr>
      </w:pPr>
      <w:r>
        <w:rPr>
          <w:iCs/>
        </w:rPr>
        <w:t xml:space="preserve">if you experience blurred vision </w:t>
      </w:r>
      <w:r w:rsidRPr="0060612E">
        <w:rPr>
          <w:iCs/>
        </w:rPr>
        <w:t xml:space="preserve">or other </w:t>
      </w:r>
      <w:r w:rsidRPr="005D4FA8">
        <w:rPr>
          <w:b/>
          <w:iCs/>
        </w:rPr>
        <w:t>visual disturbances</w:t>
      </w:r>
    </w:p>
    <w:p w14:paraId="7D6AF411" w14:textId="77777777" w:rsidR="00FB6C1F" w:rsidRPr="00DF7B85" w:rsidRDefault="00FB6C1F" w:rsidP="00FB6C1F">
      <w:pPr>
        <w:pStyle w:val="ListParagraph"/>
        <w:tabs>
          <w:tab w:val="clear" w:pos="567"/>
        </w:tabs>
        <w:spacing w:line="240" w:lineRule="auto"/>
        <w:ind w:left="360" w:right="-2"/>
        <w:rPr>
          <w:b/>
          <w:noProof/>
          <w:szCs w:val="22"/>
        </w:rPr>
      </w:pPr>
    </w:p>
    <w:p w14:paraId="0B22375A" w14:textId="77777777" w:rsidR="00801CB9" w:rsidRPr="00DF7B85" w:rsidRDefault="00FB6C1F" w:rsidP="009D2BD8">
      <w:pPr>
        <w:pStyle w:val="ListParagraph"/>
        <w:tabs>
          <w:tab w:val="clear" w:pos="567"/>
        </w:tabs>
        <w:spacing w:line="240" w:lineRule="auto"/>
        <w:ind w:left="360" w:right="-2"/>
        <w:rPr>
          <w:noProof/>
          <w:szCs w:val="22"/>
        </w:rPr>
      </w:pPr>
      <w:r w:rsidRPr="00DF7B85">
        <w:rPr>
          <w:b/>
          <w:noProof/>
          <w:szCs w:val="22"/>
        </w:rPr>
        <w:t>Check with your doctor</w:t>
      </w:r>
      <w:r w:rsidRPr="00DF7B85">
        <w:rPr>
          <w:noProof/>
          <w:szCs w:val="22"/>
        </w:rPr>
        <w:t xml:space="preserve"> if you think any of these may apply to you.</w:t>
      </w:r>
    </w:p>
    <w:p w14:paraId="3AB21EE2" w14:textId="77777777" w:rsidR="00FB6C1F" w:rsidRPr="00DF7B85" w:rsidRDefault="00FB6C1F" w:rsidP="00FB6C1F">
      <w:pPr>
        <w:tabs>
          <w:tab w:val="clear" w:pos="567"/>
        </w:tabs>
        <w:spacing w:line="240" w:lineRule="auto"/>
        <w:ind w:right="-2"/>
        <w:rPr>
          <w:noProof/>
          <w:szCs w:val="22"/>
        </w:rPr>
      </w:pPr>
    </w:p>
    <w:p w14:paraId="5E579DDD" w14:textId="77777777" w:rsidR="00FB6C1F" w:rsidRPr="00DF7B85" w:rsidRDefault="006D7C22" w:rsidP="00FB6C1F">
      <w:pPr>
        <w:tabs>
          <w:tab w:val="clear" w:pos="567"/>
        </w:tabs>
        <w:spacing w:line="240" w:lineRule="auto"/>
        <w:ind w:right="-2"/>
        <w:rPr>
          <w:b/>
          <w:noProof/>
          <w:szCs w:val="22"/>
        </w:rPr>
      </w:pPr>
      <w:r w:rsidRPr="00DF7B85">
        <w:rPr>
          <w:b/>
          <w:noProof/>
          <w:szCs w:val="22"/>
        </w:rPr>
        <w:t>Immediate brea</w:t>
      </w:r>
      <w:r w:rsidR="00A0079A">
        <w:rPr>
          <w:b/>
          <w:noProof/>
          <w:szCs w:val="22"/>
        </w:rPr>
        <w:t>th</w:t>
      </w:r>
      <w:r w:rsidRPr="00DF7B85">
        <w:rPr>
          <w:b/>
          <w:noProof/>
          <w:szCs w:val="22"/>
        </w:rPr>
        <w:t>ing difficulties</w:t>
      </w:r>
    </w:p>
    <w:p w14:paraId="6250185A" w14:textId="77777777" w:rsidR="006D7C22" w:rsidRPr="00DF7B85" w:rsidRDefault="006D7C22" w:rsidP="006D7C22">
      <w:pPr>
        <w:spacing w:after="120"/>
        <w:rPr>
          <w:b/>
          <w:szCs w:val="22"/>
        </w:rPr>
      </w:pPr>
      <w:r w:rsidRPr="00DF7B85">
        <w:rPr>
          <w:szCs w:val="22"/>
        </w:rPr>
        <w:t xml:space="preserve">If you get tightness of the chest, coughing, wheezing or breathlessness immediately after using your </w:t>
      </w:r>
      <w:proofErr w:type="spellStart"/>
      <w:r w:rsidR="009D2BD8" w:rsidRPr="00DF7B85">
        <w:rPr>
          <w:szCs w:val="22"/>
        </w:rPr>
        <w:t>Trelegy</w:t>
      </w:r>
      <w:proofErr w:type="spellEnd"/>
      <w:r w:rsidR="009D2BD8" w:rsidRPr="00DF7B85">
        <w:rPr>
          <w:szCs w:val="22"/>
        </w:rPr>
        <w:t xml:space="preserve"> Ellipta </w:t>
      </w:r>
      <w:r w:rsidRPr="00DF7B85">
        <w:rPr>
          <w:szCs w:val="22"/>
        </w:rPr>
        <w:t>inhaler:</w:t>
      </w:r>
    </w:p>
    <w:p w14:paraId="35C31235" w14:textId="4A86CD2A" w:rsidR="006D7C22" w:rsidRPr="00376E81" w:rsidRDefault="00B96965" w:rsidP="00330312">
      <w:pPr>
        <w:ind w:left="567" w:hanging="567"/>
        <w:rPr>
          <w:szCs w:val="22"/>
        </w:rPr>
      </w:pPr>
      <w:r>
        <w:rPr>
          <w:b/>
          <w:szCs w:val="22"/>
        </w:rPr>
        <w:tab/>
      </w:r>
      <w:r w:rsidR="006039D0">
        <w:rPr>
          <w:b/>
          <w:szCs w:val="22"/>
        </w:rPr>
        <w:t>s</w:t>
      </w:r>
      <w:r w:rsidR="006D7C22" w:rsidRPr="00DF7B85">
        <w:rPr>
          <w:b/>
          <w:szCs w:val="22"/>
        </w:rPr>
        <w:t>top using this medicine and</w:t>
      </w:r>
      <w:r w:rsidR="006D7C22" w:rsidRPr="00DF7B85">
        <w:rPr>
          <w:szCs w:val="22"/>
        </w:rPr>
        <w:t xml:space="preserve"> </w:t>
      </w:r>
      <w:r w:rsidR="006D7C22" w:rsidRPr="00DF7B85">
        <w:rPr>
          <w:b/>
          <w:szCs w:val="22"/>
        </w:rPr>
        <w:t>seek medical help immediately</w:t>
      </w:r>
      <w:r w:rsidR="006D7C22" w:rsidRPr="006C225A">
        <w:rPr>
          <w:szCs w:val="22"/>
        </w:rPr>
        <w:t>, as you may have a serious condition</w:t>
      </w:r>
      <w:r w:rsidR="00EA7CCB">
        <w:rPr>
          <w:szCs w:val="22"/>
        </w:rPr>
        <w:t xml:space="preserve"> </w:t>
      </w:r>
      <w:r w:rsidR="006D7C22" w:rsidRPr="006C225A">
        <w:rPr>
          <w:szCs w:val="22"/>
        </w:rPr>
        <w:t>called paradoxical bronchospasm</w:t>
      </w:r>
      <w:r w:rsidR="006D7C22" w:rsidRPr="00376E81">
        <w:rPr>
          <w:szCs w:val="22"/>
        </w:rPr>
        <w:t>.</w:t>
      </w:r>
    </w:p>
    <w:p w14:paraId="179E491B" w14:textId="77777777" w:rsidR="006D7C22" w:rsidRPr="00DF7B85" w:rsidRDefault="006D7C22" w:rsidP="006D7C22">
      <w:pPr>
        <w:numPr>
          <w:ilvl w:val="12"/>
          <w:numId w:val="0"/>
        </w:numPr>
        <w:tabs>
          <w:tab w:val="clear" w:pos="567"/>
        </w:tabs>
        <w:spacing w:line="240" w:lineRule="auto"/>
        <w:rPr>
          <w:b/>
          <w:bCs/>
          <w:szCs w:val="22"/>
        </w:rPr>
      </w:pPr>
    </w:p>
    <w:p w14:paraId="2E676016" w14:textId="77777777" w:rsidR="006D7C22" w:rsidRPr="00DF7B85" w:rsidRDefault="006D7C22" w:rsidP="006D7C22">
      <w:pPr>
        <w:numPr>
          <w:ilvl w:val="12"/>
          <w:numId w:val="0"/>
        </w:numPr>
        <w:tabs>
          <w:tab w:val="clear" w:pos="567"/>
        </w:tabs>
        <w:spacing w:line="240" w:lineRule="auto"/>
        <w:rPr>
          <w:b/>
          <w:szCs w:val="22"/>
        </w:rPr>
      </w:pPr>
      <w:r w:rsidRPr="00DF7B85">
        <w:rPr>
          <w:b/>
          <w:szCs w:val="22"/>
        </w:rPr>
        <w:t>Eye problems during treatment with</w:t>
      </w:r>
      <w:r w:rsidR="009D2BD8" w:rsidRPr="00DF7B85">
        <w:rPr>
          <w:b/>
          <w:szCs w:val="22"/>
        </w:rPr>
        <w:t xml:space="preserve"> </w:t>
      </w:r>
      <w:proofErr w:type="spellStart"/>
      <w:r w:rsidR="009D2BD8" w:rsidRPr="00DF7B85">
        <w:rPr>
          <w:b/>
          <w:szCs w:val="22"/>
        </w:rPr>
        <w:t>Trelegy</w:t>
      </w:r>
      <w:proofErr w:type="spellEnd"/>
      <w:r w:rsidR="009D2BD8" w:rsidRPr="00DF7B85">
        <w:rPr>
          <w:b/>
          <w:szCs w:val="22"/>
        </w:rPr>
        <w:t xml:space="preserve"> Ellipta</w:t>
      </w:r>
    </w:p>
    <w:p w14:paraId="4EDDE636" w14:textId="77777777" w:rsidR="006D7C22" w:rsidRPr="00DF7B85" w:rsidRDefault="006D7C22" w:rsidP="006D7C22">
      <w:pPr>
        <w:rPr>
          <w:szCs w:val="22"/>
        </w:rPr>
      </w:pPr>
      <w:r w:rsidRPr="00DF7B85">
        <w:rPr>
          <w:szCs w:val="22"/>
        </w:rPr>
        <w:t xml:space="preserve">If you get eye pain or discomfort, temporary blurring of vision, visual halos or coloured images </w:t>
      </w:r>
      <w:r w:rsidR="00505EAF">
        <w:rPr>
          <w:szCs w:val="22"/>
        </w:rPr>
        <w:t xml:space="preserve">as well as </w:t>
      </w:r>
      <w:r w:rsidRPr="00DF7B85">
        <w:rPr>
          <w:szCs w:val="22"/>
        </w:rPr>
        <w:t xml:space="preserve">red eyes during treatment with </w:t>
      </w:r>
      <w:proofErr w:type="spellStart"/>
      <w:r w:rsidR="009D2BD8" w:rsidRPr="00DF7B85">
        <w:rPr>
          <w:szCs w:val="22"/>
        </w:rPr>
        <w:t>Trelegy</w:t>
      </w:r>
      <w:proofErr w:type="spellEnd"/>
      <w:r w:rsidR="009D2BD8" w:rsidRPr="00DF7B85">
        <w:rPr>
          <w:szCs w:val="22"/>
        </w:rPr>
        <w:t xml:space="preserve"> Ellipta</w:t>
      </w:r>
      <w:r w:rsidRPr="00DF7B85">
        <w:rPr>
          <w:szCs w:val="22"/>
        </w:rPr>
        <w:t>:</w:t>
      </w:r>
    </w:p>
    <w:p w14:paraId="674DD440" w14:textId="4F4E3CEF" w:rsidR="00FB6C1F" w:rsidRPr="00DF7B85" w:rsidRDefault="006D7C22" w:rsidP="00330312">
      <w:pPr>
        <w:spacing w:line="240" w:lineRule="auto"/>
        <w:ind w:left="567"/>
        <w:rPr>
          <w:szCs w:val="22"/>
        </w:rPr>
      </w:pPr>
      <w:r w:rsidRPr="00DF7B85">
        <w:rPr>
          <w:szCs w:val="22"/>
        </w:rPr>
        <w:t xml:space="preserve"> </w:t>
      </w:r>
      <w:r w:rsidR="006039D0">
        <w:rPr>
          <w:b/>
          <w:szCs w:val="22"/>
        </w:rPr>
        <w:t>s</w:t>
      </w:r>
      <w:r w:rsidRPr="00DF7B85">
        <w:rPr>
          <w:b/>
          <w:szCs w:val="22"/>
        </w:rPr>
        <w:t>top using this medicine and</w:t>
      </w:r>
      <w:r w:rsidRPr="00DF7B85">
        <w:rPr>
          <w:szCs w:val="22"/>
        </w:rPr>
        <w:t xml:space="preserve"> </w:t>
      </w:r>
      <w:r w:rsidRPr="00DF7B85">
        <w:rPr>
          <w:b/>
          <w:szCs w:val="22"/>
        </w:rPr>
        <w:t>seek medical help immediately</w:t>
      </w:r>
      <w:r w:rsidR="003F1CB9">
        <w:rPr>
          <w:szCs w:val="22"/>
        </w:rPr>
        <w:t>.</w:t>
      </w:r>
      <w:r w:rsidRPr="00DF7B85">
        <w:rPr>
          <w:szCs w:val="22"/>
        </w:rPr>
        <w:t xml:space="preserve"> </w:t>
      </w:r>
      <w:r w:rsidR="003F1CB9">
        <w:rPr>
          <w:szCs w:val="22"/>
        </w:rPr>
        <w:t>T</w:t>
      </w:r>
      <w:r w:rsidRPr="00DF7B85">
        <w:rPr>
          <w:szCs w:val="22"/>
        </w:rPr>
        <w:t>hese may be signs of an acute attack of narrow-angle glaucoma</w:t>
      </w:r>
      <w:r w:rsidR="003A50D5" w:rsidRPr="00DF7B85">
        <w:rPr>
          <w:szCs w:val="22"/>
        </w:rPr>
        <w:t>.</w:t>
      </w:r>
    </w:p>
    <w:p w14:paraId="2FD48B32" w14:textId="77777777" w:rsidR="006D7C22" w:rsidRPr="00DF7B85" w:rsidRDefault="006D7C22" w:rsidP="006D7C22">
      <w:pPr>
        <w:rPr>
          <w:b/>
          <w:szCs w:val="22"/>
        </w:rPr>
      </w:pPr>
    </w:p>
    <w:p w14:paraId="07ECBEE1" w14:textId="77777777" w:rsidR="006D7C22" w:rsidRPr="00DF7B85" w:rsidRDefault="006D7C22" w:rsidP="006D7C22">
      <w:pPr>
        <w:rPr>
          <w:b/>
          <w:szCs w:val="22"/>
        </w:rPr>
      </w:pPr>
      <w:r w:rsidRPr="00DF7B85">
        <w:rPr>
          <w:b/>
          <w:szCs w:val="22"/>
        </w:rPr>
        <w:t>Infection of the lung</w:t>
      </w:r>
    </w:p>
    <w:p w14:paraId="20637CAE" w14:textId="07847026" w:rsidR="006D7C22" w:rsidRPr="00DF7B85" w:rsidRDefault="009152A5" w:rsidP="006D7C22">
      <w:pPr>
        <w:rPr>
          <w:szCs w:val="22"/>
        </w:rPr>
      </w:pPr>
      <w:r w:rsidRPr="00DF7B85">
        <w:rPr>
          <w:szCs w:val="22"/>
        </w:rPr>
        <w:t xml:space="preserve">Because </w:t>
      </w:r>
      <w:r w:rsidR="006D7C22" w:rsidRPr="00DF7B85">
        <w:rPr>
          <w:szCs w:val="22"/>
        </w:rPr>
        <w:t>you are using this medicine for COPD</w:t>
      </w:r>
      <w:r w:rsidR="003C4F64">
        <w:rPr>
          <w:szCs w:val="22"/>
        </w:rPr>
        <w:t>,</w:t>
      </w:r>
      <w:r w:rsidR="006D7C22" w:rsidRPr="00DF7B85">
        <w:rPr>
          <w:szCs w:val="22"/>
        </w:rPr>
        <w:t xml:space="preserve"> you may be at an increased risk of developing an infection of the lungs known as pneumonia. See section 4 ‘Possible side effects’ for information on symptoms to look out for while you are using this medicine. </w:t>
      </w:r>
    </w:p>
    <w:p w14:paraId="23B2E8DE" w14:textId="77777777" w:rsidR="006D7C22" w:rsidRPr="00DF7B85" w:rsidRDefault="006D7C22" w:rsidP="006D7C22">
      <w:pPr>
        <w:rPr>
          <w:szCs w:val="22"/>
        </w:rPr>
      </w:pPr>
    </w:p>
    <w:p w14:paraId="219C5555" w14:textId="77777777" w:rsidR="006D7C22" w:rsidRPr="00DF7B85" w:rsidRDefault="006D7C22" w:rsidP="00330312">
      <w:pPr>
        <w:tabs>
          <w:tab w:val="clear" w:pos="567"/>
          <w:tab w:val="left" w:pos="709"/>
        </w:tabs>
        <w:ind w:firstLine="567"/>
        <w:rPr>
          <w:szCs w:val="22"/>
        </w:rPr>
      </w:pPr>
      <w:r w:rsidRPr="00DF7B85">
        <w:rPr>
          <w:b/>
          <w:szCs w:val="22"/>
        </w:rPr>
        <w:t>Tell your doctor as soon as possible if you develop any of these symptoms.</w:t>
      </w:r>
    </w:p>
    <w:p w14:paraId="058258B4" w14:textId="77777777" w:rsidR="006D7C22" w:rsidRPr="00DF7B85" w:rsidRDefault="006D7C22" w:rsidP="006D7C22">
      <w:pPr>
        <w:tabs>
          <w:tab w:val="clear" w:pos="567"/>
        </w:tabs>
        <w:spacing w:line="240" w:lineRule="auto"/>
        <w:ind w:right="-2"/>
        <w:rPr>
          <w:noProof/>
          <w:szCs w:val="22"/>
        </w:rPr>
      </w:pPr>
    </w:p>
    <w:p w14:paraId="7491950E" w14:textId="77777777" w:rsidR="00B21E79" w:rsidRPr="00DF7B85" w:rsidRDefault="00B21E79" w:rsidP="00B21E79">
      <w:pPr>
        <w:numPr>
          <w:ilvl w:val="12"/>
          <w:numId w:val="0"/>
        </w:numPr>
        <w:tabs>
          <w:tab w:val="clear" w:pos="567"/>
        </w:tabs>
        <w:spacing w:line="240" w:lineRule="auto"/>
        <w:rPr>
          <w:b/>
          <w:bCs/>
          <w:noProof/>
          <w:szCs w:val="22"/>
        </w:rPr>
      </w:pPr>
      <w:r w:rsidRPr="00DF7B85">
        <w:rPr>
          <w:b/>
          <w:bCs/>
          <w:noProof/>
          <w:szCs w:val="22"/>
        </w:rPr>
        <w:t>Children</w:t>
      </w:r>
      <w:r w:rsidR="006D7C22" w:rsidRPr="00DF7B85">
        <w:rPr>
          <w:b/>
          <w:bCs/>
          <w:noProof/>
          <w:szCs w:val="22"/>
        </w:rPr>
        <w:t xml:space="preserve"> </w:t>
      </w:r>
      <w:r w:rsidRPr="00DF7B85">
        <w:rPr>
          <w:b/>
          <w:bCs/>
          <w:noProof/>
          <w:szCs w:val="22"/>
        </w:rPr>
        <w:t>and adolescents</w:t>
      </w:r>
    </w:p>
    <w:p w14:paraId="1010259C" w14:textId="744894F2" w:rsidR="006D7C22" w:rsidRPr="00376E81" w:rsidRDefault="0025793D" w:rsidP="006D7C22">
      <w:pPr>
        <w:numPr>
          <w:ilvl w:val="12"/>
          <w:numId w:val="0"/>
        </w:numPr>
        <w:tabs>
          <w:tab w:val="clear" w:pos="567"/>
        </w:tabs>
        <w:spacing w:line="240" w:lineRule="auto"/>
        <w:rPr>
          <w:bCs/>
          <w:szCs w:val="22"/>
        </w:rPr>
      </w:pPr>
      <w:r>
        <w:rPr>
          <w:szCs w:val="22"/>
        </w:rPr>
        <w:t>Do not</w:t>
      </w:r>
      <w:r w:rsidR="00A44781" w:rsidRPr="00DF7B85">
        <w:rPr>
          <w:szCs w:val="22"/>
        </w:rPr>
        <w:t xml:space="preserve"> give this medicine to </w:t>
      </w:r>
      <w:r w:rsidR="006D7C22" w:rsidRPr="006C225A">
        <w:rPr>
          <w:rFonts w:eastAsia="SimSun"/>
          <w:szCs w:val="22"/>
        </w:rPr>
        <w:t>children or adolescents below the age of 18 years</w:t>
      </w:r>
      <w:r w:rsidR="006D7C22" w:rsidRPr="00376E81">
        <w:rPr>
          <w:rFonts w:eastAsia="SimSun"/>
          <w:szCs w:val="22"/>
        </w:rPr>
        <w:t>.</w:t>
      </w:r>
    </w:p>
    <w:p w14:paraId="567F9E53" w14:textId="77777777" w:rsidR="006D7C22" w:rsidRPr="00DF7B85" w:rsidRDefault="006D7C22" w:rsidP="00B21E79">
      <w:pPr>
        <w:numPr>
          <w:ilvl w:val="12"/>
          <w:numId w:val="0"/>
        </w:numPr>
        <w:tabs>
          <w:tab w:val="clear" w:pos="567"/>
        </w:tabs>
        <w:spacing w:line="240" w:lineRule="auto"/>
        <w:rPr>
          <w:b/>
          <w:bCs/>
          <w:noProof/>
          <w:szCs w:val="22"/>
        </w:rPr>
      </w:pPr>
    </w:p>
    <w:p w14:paraId="78E9A905" w14:textId="77777777" w:rsidR="00B21E79" w:rsidRPr="00DF7B85" w:rsidRDefault="00B21E79" w:rsidP="00B21E79">
      <w:pPr>
        <w:numPr>
          <w:ilvl w:val="12"/>
          <w:numId w:val="0"/>
        </w:numPr>
        <w:tabs>
          <w:tab w:val="clear" w:pos="567"/>
        </w:tabs>
        <w:spacing w:line="240" w:lineRule="auto"/>
        <w:ind w:right="-2"/>
        <w:rPr>
          <w:szCs w:val="22"/>
        </w:rPr>
      </w:pPr>
      <w:r w:rsidRPr="00DF7B85">
        <w:rPr>
          <w:b/>
          <w:szCs w:val="22"/>
        </w:rPr>
        <w:t xml:space="preserve">Other medicines and </w:t>
      </w:r>
      <w:proofErr w:type="spellStart"/>
      <w:r w:rsidR="00A44781" w:rsidRPr="00DF7B85">
        <w:rPr>
          <w:b/>
          <w:szCs w:val="22"/>
        </w:rPr>
        <w:t>Trelegy</w:t>
      </w:r>
      <w:proofErr w:type="spellEnd"/>
      <w:r w:rsidR="00A44781" w:rsidRPr="00DF7B85">
        <w:rPr>
          <w:b/>
          <w:szCs w:val="22"/>
        </w:rPr>
        <w:t xml:space="preserve"> Ellipta</w:t>
      </w:r>
    </w:p>
    <w:p w14:paraId="370620F9" w14:textId="764D89C6" w:rsidR="00B21E79" w:rsidRPr="00DF7B85" w:rsidRDefault="00B21E79" w:rsidP="00B21E79">
      <w:pPr>
        <w:numPr>
          <w:ilvl w:val="12"/>
          <w:numId w:val="0"/>
        </w:numPr>
        <w:tabs>
          <w:tab w:val="clear" w:pos="567"/>
        </w:tabs>
        <w:spacing w:line="240" w:lineRule="auto"/>
        <w:ind w:right="-2"/>
        <w:rPr>
          <w:noProof/>
          <w:szCs w:val="22"/>
        </w:rPr>
      </w:pPr>
      <w:r w:rsidRPr="00DF7B85">
        <w:rPr>
          <w:szCs w:val="22"/>
        </w:rPr>
        <w:t>Tell your</w:t>
      </w:r>
      <w:r w:rsidR="006D7C22" w:rsidRPr="00DF7B85">
        <w:rPr>
          <w:szCs w:val="22"/>
        </w:rPr>
        <w:t xml:space="preserve"> </w:t>
      </w:r>
      <w:r w:rsidRPr="00DF7B85">
        <w:rPr>
          <w:szCs w:val="22"/>
        </w:rPr>
        <w:t>doctor</w:t>
      </w:r>
      <w:r w:rsidR="006D7C22" w:rsidRPr="00DF7B85">
        <w:rPr>
          <w:szCs w:val="22"/>
        </w:rPr>
        <w:t xml:space="preserve"> </w:t>
      </w:r>
      <w:r w:rsidRPr="00DF7B85">
        <w:rPr>
          <w:szCs w:val="22"/>
        </w:rPr>
        <w:t>or</w:t>
      </w:r>
      <w:r w:rsidR="006D7C22" w:rsidRPr="00DF7B85">
        <w:rPr>
          <w:szCs w:val="22"/>
        </w:rPr>
        <w:t xml:space="preserve"> </w:t>
      </w:r>
      <w:r w:rsidRPr="00DF7B85">
        <w:rPr>
          <w:szCs w:val="22"/>
        </w:rPr>
        <w:t>pharmacist if you are taking</w:t>
      </w:r>
      <w:r w:rsidR="006D7C22" w:rsidRPr="00DF7B85">
        <w:rPr>
          <w:szCs w:val="22"/>
        </w:rPr>
        <w:t>,</w:t>
      </w:r>
      <w:r w:rsidRPr="00DF7B85">
        <w:rPr>
          <w:szCs w:val="22"/>
        </w:rPr>
        <w:t xml:space="preserve"> have recently taken</w:t>
      </w:r>
      <w:r w:rsidRPr="00DF7B85">
        <w:rPr>
          <w:noProof/>
          <w:szCs w:val="22"/>
        </w:rPr>
        <w:t xml:space="preserve"> or might take any other medicines.</w:t>
      </w:r>
      <w:r w:rsidR="008B7E75">
        <w:rPr>
          <w:noProof/>
          <w:szCs w:val="22"/>
        </w:rPr>
        <w:t xml:space="preserve"> If you are not sure what your medicine contains talk to your doctor or pharmacist.</w:t>
      </w:r>
    </w:p>
    <w:p w14:paraId="012BC98D" w14:textId="77777777" w:rsidR="00B21E79" w:rsidRPr="00DF7B85" w:rsidRDefault="00B21E79" w:rsidP="00B21E79">
      <w:pPr>
        <w:numPr>
          <w:ilvl w:val="12"/>
          <w:numId w:val="0"/>
        </w:numPr>
        <w:tabs>
          <w:tab w:val="clear" w:pos="567"/>
        </w:tabs>
        <w:spacing w:line="240" w:lineRule="auto"/>
        <w:ind w:right="-2"/>
        <w:rPr>
          <w:noProof/>
          <w:szCs w:val="22"/>
        </w:rPr>
      </w:pPr>
    </w:p>
    <w:p w14:paraId="07DFD894" w14:textId="69593DDC" w:rsidR="007A0245" w:rsidRPr="00DF7B85" w:rsidRDefault="007A0245" w:rsidP="007A0245">
      <w:pPr>
        <w:numPr>
          <w:ilvl w:val="12"/>
          <w:numId w:val="0"/>
        </w:numPr>
        <w:tabs>
          <w:tab w:val="clear" w:pos="567"/>
        </w:tabs>
        <w:spacing w:line="240" w:lineRule="auto"/>
        <w:ind w:right="-2"/>
        <w:rPr>
          <w:szCs w:val="22"/>
        </w:rPr>
      </w:pPr>
      <w:r w:rsidRPr="00DF7B85">
        <w:rPr>
          <w:szCs w:val="22"/>
        </w:rPr>
        <w:t xml:space="preserve">Some medicines may affect how this medicine </w:t>
      </w:r>
      <w:proofErr w:type="gramStart"/>
      <w:r w:rsidRPr="00DF7B85">
        <w:rPr>
          <w:szCs w:val="22"/>
        </w:rPr>
        <w:t>works, or</w:t>
      </w:r>
      <w:proofErr w:type="gramEnd"/>
      <w:r w:rsidRPr="00DF7B85">
        <w:rPr>
          <w:szCs w:val="22"/>
        </w:rPr>
        <w:t xml:space="preserve"> make it more likely </w:t>
      </w:r>
      <w:r w:rsidR="0025556B">
        <w:rPr>
          <w:szCs w:val="22"/>
        </w:rPr>
        <w:t>to</w:t>
      </w:r>
      <w:r w:rsidRPr="00DF7B85">
        <w:rPr>
          <w:szCs w:val="22"/>
        </w:rPr>
        <w:t xml:space="preserve"> have side effects. These include:</w:t>
      </w:r>
    </w:p>
    <w:p w14:paraId="31845BA4" w14:textId="77777777" w:rsidR="007A0245" w:rsidRPr="00DF7B85" w:rsidRDefault="007A0245" w:rsidP="007A0245">
      <w:pPr>
        <w:numPr>
          <w:ilvl w:val="12"/>
          <w:numId w:val="0"/>
        </w:numPr>
        <w:tabs>
          <w:tab w:val="clear" w:pos="567"/>
        </w:tabs>
        <w:spacing w:line="240" w:lineRule="auto"/>
        <w:ind w:right="-2"/>
        <w:rPr>
          <w:szCs w:val="22"/>
        </w:rPr>
      </w:pPr>
    </w:p>
    <w:p w14:paraId="3DBC788F" w14:textId="77777777" w:rsidR="007A0245" w:rsidRPr="006C225A" w:rsidRDefault="007A0245" w:rsidP="007A0245">
      <w:pPr>
        <w:tabs>
          <w:tab w:val="clear" w:pos="567"/>
        </w:tabs>
        <w:spacing w:after="120" w:line="240" w:lineRule="auto"/>
        <w:ind w:left="720" w:hanging="720"/>
        <w:rPr>
          <w:szCs w:val="22"/>
        </w:rPr>
      </w:pPr>
      <w:r w:rsidRPr="00DF7B85">
        <w:rPr>
          <w:b/>
          <w:szCs w:val="22"/>
        </w:rPr>
        <w:t>-</w:t>
      </w:r>
      <w:r w:rsidRPr="00DF7B85">
        <w:rPr>
          <w:b/>
          <w:szCs w:val="22"/>
        </w:rPr>
        <w:tab/>
      </w:r>
      <w:r w:rsidRPr="00CD70AC">
        <w:rPr>
          <w:szCs w:val="22"/>
        </w:rPr>
        <w:t xml:space="preserve">medicines called beta blockers (such as propranolol), to treat </w:t>
      </w:r>
      <w:r w:rsidRPr="006C225A">
        <w:rPr>
          <w:szCs w:val="22"/>
        </w:rPr>
        <w:t>high blood pressure</w:t>
      </w:r>
      <w:r w:rsidRPr="00CD70AC">
        <w:rPr>
          <w:szCs w:val="22"/>
        </w:rPr>
        <w:t xml:space="preserve"> or other </w:t>
      </w:r>
      <w:r w:rsidRPr="006C225A">
        <w:rPr>
          <w:szCs w:val="22"/>
        </w:rPr>
        <w:t>heart problems</w:t>
      </w:r>
    </w:p>
    <w:p w14:paraId="0269DD35" w14:textId="77777777" w:rsidR="007A0245" w:rsidRPr="006C225A" w:rsidRDefault="007A0245" w:rsidP="007A0245">
      <w:pPr>
        <w:tabs>
          <w:tab w:val="clear" w:pos="567"/>
        </w:tabs>
        <w:spacing w:after="120" w:line="240" w:lineRule="auto"/>
        <w:rPr>
          <w:szCs w:val="22"/>
        </w:rPr>
      </w:pPr>
      <w:r w:rsidRPr="006C225A">
        <w:rPr>
          <w:szCs w:val="22"/>
        </w:rPr>
        <w:t>-</w:t>
      </w:r>
      <w:r w:rsidRPr="006C225A">
        <w:rPr>
          <w:szCs w:val="22"/>
        </w:rPr>
        <w:tab/>
      </w:r>
      <w:r w:rsidRPr="00CD70AC">
        <w:rPr>
          <w:szCs w:val="22"/>
        </w:rPr>
        <w:t xml:space="preserve">ketoconazole or itraconazole, to treat </w:t>
      </w:r>
      <w:r w:rsidRPr="006C225A">
        <w:rPr>
          <w:szCs w:val="22"/>
        </w:rPr>
        <w:t>fungal infections</w:t>
      </w:r>
    </w:p>
    <w:p w14:paraId="3257EE8E" w14:textId="40288AEA" w:rsidR="007A0245" w:rsidRPr="006C225A" w:rsidRDefault="007A0245" w:rsidP="007A0245">
      <w:pPr>
        <w:tabs>
          <w:tab w:val="clear" w:pos="567"/>
          <w:tab w:val="left" w:pos="720"/>
          <w:tab w:val="left" w:pos="1440"/>
          <w:tab w:val="left" w:pos="2160"/>
          <w:tab w:val="left" w:pos="2880"/>
          <w:tab w:val="left" w:pos="3600"/>
          <w:tab w:val="left" w:pos="4320"/>
          <w:tab w:val="left" w:pos="5040"/>
          <w:tab w:val="left" w:pos="5760"/>
          <w:tab w:val="left" w:pos="6489"/>
        </w:tabs>
        <w:spacing w:after="120" w:line="240" w:lineRule="auto"/>
        <w:rPr>
          <w:szCs w:val="22"/>
        </w:rPr>
      </w:pPr>
      <w:r w:rsidRPr="006C225A">
        <w:rPr>
          <w:szCs w:val="22"/>
        </w:rPr>
        <w:t>-</w:t>
      </w:r>
      <w:r w:rsidRPr="006C225A">
        <w:rPr>
          <w:szCs w:val="22"/>
        </w:rPr>
        <w:tab/>
      </w:r>
      <w:r w:rsidRPr="00CD70AC">
        <w:rPr>
          <w:szCs w:val="22"/>
        </w:rPr>
        <w:t xml:space="preserve">clarithromycin or telithromycin, to treat </w:t>
      </w:r>
      <w:r w:rsidRPr="006C225A">
        <w:rPr>
          <w:szCs w:val="22"/>
        </w:rPr>
        <w:t>bacterial infections</w:t>
      </w:r>
    </w:p>
    <w:p w14:paraId="72678F2F" w14:textId="77777777" w:rsidR="007A0245" w:rsidRPr="006C225A" w:rsidRDefault="007A0245" w:rsidP="007A0245">
      <w:pPr>
        <w:tabs>
          <w:tab w:val="clear" w:pos="567"/>
          <w:tab w:val="left" w:pos="720"/>
          <w:tab w:val="left" w:pos="1440"/>
          <w:tab w:val="left" w:pos="2160"/>
          <w:tab w:val="left" w:pos="2880"/>
          <w:tab w:val="left" w:pos="3600"/>
          <w:tab w:val="left" w:pos="4320"/>
          <w:tab w:val="left" w:pos="5040"/>
          <w:tab w:val="left" w:pos="5760"/>
          <w:tab w:val="left" w:pos="6489"/>
        </w:tabs>
        <w:spacing w:after="120" w:line="240" w:lineRule="auto"/>
        <w:rPr>
          <w:szCs w:val="22"/>
        </w:rPr>
      </w:pPr>
      <w:r w:rsidRPr="006C225A">
        <w:rPr>
          <w:szCs w:val="22"/>
        </w:rPr>
        <w:t>-</w:t>
      </w:r>
      <w:r w:rsidRPr="006C225A">
        <w:rPr>
          <w:szCs w:val="22"/>
        </w:rPr>
        <w:tab/>
      </w:r>
      <w:r w:rsidRPr="00CD70AC">
        <w:rPr>
          <w:szCs w:val="22"/>
        </w:rPr>
        <w:t>ritonavir</w:t>
      </w:r>
      <w:r w:rsidR="00206950" w:rsidRPr="00CD70AC">
        <w:rPr>
          <w:szCs w:val="22"/>
        </w:rPr>
        <w:t xml:space="preserve"> or cobicistat</w:t>
      </w:r>
      <w:r w:rsidRPr="00872616">
        <w:rPr>
          <w:szCs w:val="22"/>
        </w:rPr>
        <w:t xml:space="preserve">, to treat </w:t>
      </w:r>
      <w:r w:rsidRPr="006C225A">
        <w:rPr>
          <w:szCs w:val="22"/>
        </w:rPr>
        <w:t>HIV infection</w:t>
      </w:r>
    </w:p>
    <w:p w14:paraId="09ECE781" w14:textId="616E9D61" w:rsidR="007A0245" w:rsidRPr="00DF7B85" w:rsidRDefault="007A0245" w:rsidP="00C03907">
      <w:pPr>
        <w:tabs>
          <w:tab w:val="clear" w:pos="567"/>
          <w:tab w:val="left" w:pos="720"/>
          <w:tab w:val="left" w:pos="1440"/>
          <w:tab w:val="left" w:pos="2160"/>
          <w:tab w:val="left" w:pos="2880"/>
          <w:tab w:val="left" w:pos="3600"/>
          <w:tab w:val="left" w:pos="4320"/>
          <w:tab w:val="left" w:pos="5040"/>
          <w:tab w:val="left" w:pos="5760"/>
          <w:tab w:val="left" w:pos="6489"/>
        </w:tabs>
        <w:spacing w:after="120" w:line="240" w:lineRule="auto"/>
        <w:ind w:left="709" w:hanging="709"/>
        <w:rPr>
          <w:szCs w:val="22"/>
        </w:rPr>
      </w:pPr>
      <w:r w:rsidRPr="00DF7B85">
        <w:rPr>
          <w:b/>
          <w:szCs w:val="22"/>
        </w:rPr>
        <w:t>-</w:t>
      </w:r>
      <w:r w:rsidRPr="00DF7B85">
        <w:rPr>
          <w:b/>
          <w:szCs w:val="22"/>
        </w:rPr>
        <w:tab/>
      </w:r>
      <w:r w:rsidRPr="00DF7B85">
        <w:rPr>
          <w:szCs w:val="22"/>
        </w:rPr>
        <w:t>medicines that lower the amount of potassium in your blood, such as some diuretics (water tablets)</w:t>
      </w:r>
      <w:r w:rsidR="00C03907">
        <w:rPr>
          <w:szCs w:val="22"/>
        </w:rPr>
        <w:t xml:space="preserve"> or some medicines used to treat </w:t>
      </w:r>
      <w:r w:rsidR="0062452F">
        <w:rPr>
          <w:szCs w:val="22"/>
        </w:rPr>
        <w:t xml:space="preserve">COPD and </w:t>
      </w:r>
      <w:r w:rsidR="00C03907">
        <w:rPr>
          <w:szCs w:val="22"/>
        </w:rPr>
        <w:t>asthma (such as methylxanthine or steroids)</w:t>
      </w:r>
    </w:p>
    <w:p w14:paraId="6079E2DA" w14:textId="68D42420" w:rsidR="007A0245" w:rsidRPr="00DF7B85" w:rsidRDefault="007A0245" w:rsidP="000C58E0">
      <w:pPr>
        <w:tabs>
          <w:tab w:val="clear" w:pos="567"/>
          <w:tab w:val="left" w:pos="1440"/>
        </w:tabs>
        <w:spacing w:after="120" w:line="240" w:lineRule="auto"/>
        <w:ind w:left="720" w:hanging="720"/>
        <w:rPr>
          <w:szCs w:val="22"/>
        </w:rPr>
      </w:pPr>
      <w:r w:rsidRPr="00DF7B85">
        <w:rPr>
          <w:b/>
          <w:szCs w:val="22"/>
        </w:rPr>
        <w:t>-</w:t>
      </w:r>
      <w:r w:rsidRPr="00DF7B85">
        <w:rPr>
          <w:b/>
          <w:szCs w:val="22"/>
        </w:rPr>
        <w:tab/>
      </w:r>
      <w:r w:rsidRPr="00DF7B85">
        <w:rPr>
          <w:szCs w:val="22"/>
        </w:rPr>
        <w:t xml:space="preserve">other long-acting medicines </w:t>
      </w:r>
      <w:proofErr w:type="gramStart"/>
      <w:r w:rsidRPr="00DF7B85">
        <w:rPr>
          <w:szCs w:val="22"/>
        </w:rPr>
        <w:t>similar to</w:t>
      </w:r>
      <w:proofErr w:type="gramEnd"/>
      <w:r w:rsidRPr="00DF7B85">
        <w:rPr>
          <w:szCs w:val="22"/>
        </w:rPr>
        <w:t xml:space="preserve"> this medicine that are used to treat breathing problems</w:t>
      </w:r>
      <w:r w:rsidR="000C58E0">
        <w:rPr>
          <w:szCs w:val="22"/>
        </w:rPr>
        <w:t xml:space="preserve">, </w:t>
      </w:r>
      <w:r w:rsidR="000C58E0" w:rsidRPr="000C58E0">
        <w:rPr>
          <w:szCs w:val="22"/>
        </w:rPr>
        <w:t>e.g.</w:t>
      </w:r>
      <w:r w:rsidR="000C58E0">
        <w:rPr>
          <w:szCs w:val="22"/>
        </w:rPr>
        <w:t xml:space="preserve"> </w:t>
      </w:r>
      <w:r w:rsidR="000C58E0" w:rsidRPr="000C58E0">
        <w:rPr>
          <w:szCs w:val="22"/>
        </w:rPr>
        <w:t>tiotropium, indacaterol</w:t>
      </w:r>
      <w:r w:rsidRPr="00DF7B85">
        <w:rPr>
          <w:szCs w:val="22"/>
        </w:rPr>
        <w:t>. Do</w:t>
      </w:r>
      <w:r w:rsidR="0025556B">
        <w:rPr>
          <w:szCs w:val="22"/>
        </w:rPr>
        <w:t xml:space="preserve"> </w:t>
      </w:r>
      <w:r w:rsidRPr="00DF7B85">
        <w:rPr>
          <w:szCs w:val="22"/>
        </w:rPr>
        <w:t>n</w:t>
      </w:r>
      <w:r w:rsidR="0025556B">
        <w:rPr>
          <w:szCs w:val="22"/>
        </w:rPr>
        <w:t>o</w:t>
      </w:r>
      <w:r w:rsidRPr="00DF7B85">
        <w:rPr>
          <w:szCs w:val="22"/>
        </w:rPr>
        <w:t xml:space="preserve">t use </w:t>
      </w:r>
      <w:proofErr w:type="spellStart"/>
      <w:r w:rsidR="00A44781" w:rsidRPr="00DF7B85">
        <w:rPr>
          <w:szCs w:val="22"/>
        </w:rPr>
        <w:t>Trelegy</w:t>
      </w:r>
      <w:proofErr w:type="spellEnd"/>
      <w:r w:rsidR="00A44781" w:rsidRPr="00DF7B85">
        <w:rPr>
          <w:szCs w:val="22"/>
        </w:rPr>
        <w:t xml:space="preserve"> Ellipta</w:t>
      </w:r>
      <w:r w:rsidRPr="00DF7B85">
        <w:rPr>
          <w:szCs w:val="22"/>
        </w:rPr>
        <w:t xml:space="preserve"> if you already use these medicines.</w:t>
      </w:r>
    </w:p>
    <w:p w14:paraId="3F00BEBB" w14:textId="2D7ABF4F" w:rsidR="007A0245" w:rsidRPr="00DF7B85" w:rsidRDefault="007A0245" w:rsidP="007A0245">
      <w:pPr>
        <w:tabs>
          <w:tab w:val="clear" w:pos="567"/>
        </w:tabs>
        <w:spacing w:line="240" w:lineRule="auto"/>
        <w:rPr>
          <w:szCs w:val="22"/>
        </w:rPr>
      </w:pPr>
      <w:r w:rsidRPr="00DF7B85">
        <w:rPr>
          <w:b/>
          <w:bCs/>
          <w:szCs w:val="22"/>
        </w:rPr>
        <w:lastRenderedPageBreak/>
        <w:t xml:space="preserve">Tell your doctor or pharmacist </w:t>
      </w:r>
      <w:r w:rsidRPr="00DF7B85">
        <w:rPr>
          <w:szCs w:val="22"/>
        </w:rPr>
        <w:t>if you are taking any of these.</w:t>
      </w:r>
      <w:r w:rsidR="00206950" w:rsidRPr="00206950">
        <w:t xml:space="preserve"> </w:t>
      </w:r>
      <w:r w:rsidR="00206950" w:rsidRPr="00206950">
        <w:rPr>
          <w:szCs w:val="22"/>
        </w:rPr>
        <w:t xml:space="preserve">Your doctor may wish to monitor you carefully if you are taking any of these medicines as they may increase the side effects of </w:t>
      </w:r>
      <w:proofErr w:type="spellStart"/>
      <w:r w:rsidR="00206950">
        <w:rPr>
          <w:szCs w:val="22"/>
        </w:rPr>
        <w:t>Trelegy</w:t>
      </w:r>
      <w:proofErr w:type="spellEnd"/>
      <w:r w:rsidR="00206950">
        <w:rPr>
          <w:szCs w:val="22"/>
        </w:rPr>
        <w:t xml:space="preserve"> Ellipta</w:t>
      </w:r>
      <w:r w:rsidR="00206950" w:rsidRPr="00206950">
        <w:rPr>
          <w:szCs w:val="22"/>
        </w:rPr>
        <w:t>.</w:t>
      </w:r>
    </w:p>
    <w:p w14:paraId="1AA1D73D" w14:textId="77777777" w:rsidR="006D7C22" w:rsidRPr="00DF7B85" w:rsidRDefault="006D7C22" w:rsidP="00B21E79">
      <w:pPr>
        <w:numPr>
          <w:ilvl w:val="12"/>
          <w:numId w:val="0"/>
        </w:numPr>
        <w:tabs>
          <w:tab w:val="clear" w:pos="567"/>
        </w:tabs>
        <w:spacing w:line="240" w:lineRule="auto"/>
        <w:ind w:right="-2"/>
        <w:rPr>
          <w:noProof/>
          <w:szCs w:val="22"/>
        </w:rPr>
      </w:pPr>
    </w:p>
    <w:p w14:paraId="4DCB07B1" w14:textId="19E5E37E" w:rsidR="00B21E79" w:rsidRPr="00DF7B85" w:rsidRDefault="00B21E79" w:rsidP="00B21E79">
      <w:pPr>
        <w:numPr>
          <w:ilvl w:val="12"/>
          <w:numId w:val="0"/>
        </w:numPr>
        <w:tabs>
          <w:tab w:val="clear" w:pos="567"/>
        </w:tabs>
        <w:spacing w:line="240" w:lineRule="auto"/>
        <w:ind w:right="-2"/>
        <w:outlineLvl w:val="0"/>
        <w:rPr>
          <w:b/>
          <w:noProof/>
          <w:szCs w:val="22"/>
        </w:rPr>
      </w:pPr>
      <w:r w:rsidRPr="00DF7B85">
        <w:rPr>
          <w:b/>
          <w:noProof/>
          <w:szCs w:val="22"/>
        </w:rPr>
        <w:t>Pregnancy</w:t>
      </w:r>
      <w:r w:rsidR="000C58E0">
        <w:rPr>
          <w:b/>
          <w:noProof/>
          <w:szCs w:val="22"/>
        </w:rPr>
        <w:t xml:space="preserve"> and</w:t>
      </w:r>
      <w:r w:rsidRPr="00DF7B85">
        <w:rPr>
          <w:b/>
          <w:noProof/>
          <w:szCs w:val="22"/>
        </w:rPr>
        <w:t xml:space="preserve"> breast-feeding</w:t>
      </w:r>
      <w:r w:rsidR="003E6DC7">
        <w:rPr>
          <w:b/>
          <w:noProof/>
          <w:szCs w:val="22"/>
        </w:rPr>
        <w:fldChar w:fldCharType="begin"/>
      </w:r>
      <w:r w:rsidR="003E6DC7">
        <w:rPr>
          <w:b/>
          <w:noProof/>
          <w:szCs w:val="22"/>
        </w:rPr>
        <w:instrText xml:space="preserve"> DOCVARIABLE vault_nd_46371f2b-2095-4e48-8f8b-b6b04007bf24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00F2E48D" w14:textId="725A49C7" w:rsidR="00B21E79" w:rsidRPr="006833E1" w:rsidRDefault="00B21E79" w:rsidP="00B21E79">
      <w:pPr>
        <w:numPr>
          <w:ilvl w:val="12"/>
          <w:numId w:val="0"/>
        </w:numPr>
        <w:tabs>
          <w:tab w:val="clear" w:pos="567"/>
        </w:tabs>
        <w:spacing w:line="240" w:lineRule="auto"/>
        <w:rPr>
          <w:noProof/>
          <w:szCs w:val="22"/>
        </w:rPr>
      </w:pPr>
      <w:r w:rsidRPr="00DF7B85">
        <w:rPr>
          <w:noProof/>
          <w:szCs w:val="22"/>
        </w:rPr>
        <w:t>If you are pregnant or breast-feeding, think you may be pregnant or are planning to have a baby,</w:t>
      </w:r>
      <w:r w:rsidRPr="00376E81">
        <w:rPr>
          <w:noProof/>
          <w:szCs w:val="22"/>
        </w:rPr>
        <w:t xml:space="preserve"> </w:t>
      </w:r>
      <w:r w:rsidR="00822141" w:rsidRPr="006C225A">
        <w:rPr>
          <w:noProof/>
          <w:szCs w:val="22"/>
        </w:rPr>
        <w:t xml:space="preserve">ask your </w:t>
      </w:r>
      <w:r w:rsidRPr="006C225A">
        <w:rPr>
          <w:noProof/>
          <w:szCs w:val="22"/>
        </w:rPr>
        <w:t>doctor for advice</w:t>
      </w:r>
      <w:r w:rsidRPr="00376E81">
        <w:rPr>
          <w:noProof/>
          <w:szCs w:val="22"/>
        </w:rPr>
        <w:t xml:space="preserve"> before taking this medicine.</w:t>
      </w:r>
      <w:r w:rsidR="00822141" w:rsidRPr="00376E81">
        <w:rPr>
          <w:noProof/>
          <w:szCs w:val="22"/>
        </w:rPr>
        <w:t xml:space="preserve"> Do</w:t>
      </w:r>
      <w:r w:rsidR="004F41E6">
        <w:rPr>
          <w:noProof/>
          <w:szCs w:val="22"/>
        </w:rPr>
        <w:t xml:space="preserve"> </w:t>
      </w:r>
      <w:r w:rsidR="00822141" w:rsidRPr="00376E81">
        <w:rPr>
          <w:noProof/>
          <w:szCs w:val="22"/>
        </w:rPr>
        <w:t>n</w:t>
      </w:r>
      <w:r w:rsidR="004F41E6">
        <w:rPr>
          <w:noProof/>
          <w:szCs w:val="22"/>
        </w:rPr>
        <w:t>o</w:t>
      </w:r>
      <w:r w:rsidR="00822141" w:rsidRPr="00376E81">
        <w:rPr>
          <w:noProof/>
          <w:szCs w:val="22"/>
        </w:rPr>
        <w:t>t use this medicine if you are pregnan</w:t>
      </w:r>
      <w:r w:rsidR="00A118EF" w:rsidRPr="00376E81">
        <w:rPr>
          <w:noProof/>
          <w:szCs w:val="22"/>
        </w:rPr>
        <w:t>t</w:t>
      </w:r>
      <w:r w:rsidR="00822141" w:rsidRPr="00E10DAE">
        <w:rPr>
          <w:noProof/>
          <w:szCs w:val="22"/>
        </w:rPr>
        <w:t xml:space="preserve"> unless your doctor tells you that you can. </w:t>
      </w:r>
    </w:p>
    <w:p w14:paraId="0136A123" w14:textId="77777777" w:rsidR="00822141" w:rsidRPr="006833E1" w:rsidRDefault="00822141" w:rsidP="00B21E79">
      <w:pPr>
        <w:numPr>
          <w:ilvl w:val="12"/>
          <w:numId w:val="0"/>
        </w:numPr>
        <w:tabs>
          <w:tab w:val="clear" w:pos="567"/>
        </w:tabs>
        <w:spacing w:line="240" w:lineRule="auto"/>
        <w:rPr>
          <w:noProof/>
          <w:szCs w:val="22"/>
        </w:rPr>
      </w:pPr>
    </w:p>
    <w:p w14:paraId="27D059C4" w14:textId="6D3D2E9D" w:rsidR="00822141" w:rsidRPr="00DF7B85" w:rsidRDefault="00822141" w:rsidP="00B21E79">
      <w:pPr>
        <w:numPr>
          <w:ilvl w:val="12"/>
          <w:numId w:val="0"/>
        </w:numPr>
        <w:tabs>
          <w:tab w:val="clear" w:pos="567"/>
        </w:tabs>
        <w:spacing w:line="240" w:lineRule="auto"/>
        <w:rPr>
          <w:noProof/>
          <w:szCs w:val="22"/>
        </w:rPr>
      </w:pPr>
      <w:r w:rsidRPr="006833E1">
        <w:rPr>
          <w:noProof/>
          <w:szCs w:val="22"/>
        </w:rPr>
        <w:t>It is not known wheth</w:t>
      </w:r>
      <w:r w:rsidR="000C2C79" w:rsidRPr="00376E81">
        <w:rPr>
          <w:noProof/>
          <w:szCs w:val="22"/>
        </w:rPr>
        <w:t>e</w:t>
      </w:r>
      <w:r w:rsidRPr="00376E81">
        <w:rPr>
          <w:noProof/>
          <w:szCs w:val="22"/>
        </w:rPr>
        <w:t xml:space="preserve">r the ingredients of </w:t>
      </w:r>
      <w:r w:rsidR="00A118EF" w:rsidRPr="00376E81">
        <w:rPr>
          <w:noProof/>
          <w:szCs w:val="22"/>
        </w:rPr>
        <w:t xml:space="preserve">this medicine </w:t>
      </w:r>
      <w:r w:rsidRPr="00376E81">
        <w:rPr>
          <w:noProof/>
          <w:szCs w:val="22"/>
        </w:rPr>
        <w:t xml:space="preserve">can pass into breast milk. </w:t>
      </w:r>
      <w:r w:rsidRPr="006C225A">
        <w:rPr>
          <w:noProof/>
          <w:szCs w:val="22"/>
        </w:rPr>
        <w:t xml:space="preserve">If you are breast-feeding, you must check with your doctor </w:t>
      </w:r>
      <w:r w:rsidRPr="00DF7B85">
        <w:rPr>
          <w:noProof/>
          <w:szCs w:val="22"/>
        </w:rPr>
        <w:t xml:space="preserve">before you use </w:t>
      </w:r>
      <w:r w:rsidR="00A44781" w:rsidRPr="00DF7B85">
        <w:rPr>
          <w:noProof/>
          <w:szCs w:val="22"/>
        </w:rPr>
        <w:t>Trelegy Ellipta</w:t>
      </w:r>
      <w:r w:rsidRPr="00DF7B85">
        <w:rPr>
          <w:noProof/>
          <w:szCs w:val="22"/>
        </w:rPr>
        <w:t>. Do</w:t>
      </w:r>
      <w:r w:rsidR="004F41E6">
        <w:rPr>
          <w:noProof/>
          <w:szCs w:val="22"/>
        </w:rPr>
        <w:t xml:space="preserve"> </w:t>
      </w:r>
      <w:r w:rsidRPr="00DF7B85">
        <w:rPr>
          <w:noProof/>
          <w:szCs w:val="22"/>
        </w:rPr>
        <w:t>n</w:t>
      </w:r>
      <w:r w:rsidR="004F41E6">
        <w:rPr>
          <w:noProof/>
          <w:szCs w:val="22"/>
        </w:rPr>
        <w:t>o</w:t>
      </w:r>
      <w:r w:rsidRPr="00DF7B85">
        <w:rPr>
          <w:noProof/>
          <w:szCs w:val="22"/>
        </w:rPr>
        <w:t xml:space="preserve">t use this medicine if you are breast-feeding unless your doctor tells you that you can. </w:t>
      </w:r>
    </w:p>
    <w:p w14:paraId="7F106CF5" w14:textId="77777777" w:rsidR="00B21E79" w:rsidRPr="00DF7B85" w:rsidRDefault="00B21E79" w:rsidP="00B21E79">
      <w:pPr>
        <w:numPr>
          <w:ilvl w:val="12"/>
          <w:numId w:val="0"/>
        </w:numPr>
        <w:tabs>
          <w:tab w:val="clear" w:pos="567"/>
        </w:tabs>
        <w:spacing w:line="240" w:lineRule="auto"/>
        <w:rPr>
          <w:noProof/>
          <w:szCs w:val="22"/>
        </w:rPr>
      </w:pPr>
    </w:p>
    <w:p w14:paraId="3430DFC3" w14:textId="2D0B0BE3" w:rsidR="00B21E79" w:rsidRPr="00DF7B85" w:rsidRDefault="00B21E79" w:rsidP="00B21E79">
      <w:pPr>
        <w:numPr>
          <w:ilvl w:val="12"/>
          <w:numId w:val="0"/>
        </w:numPr>
        <w:tabs>
          <w:tab w:val="clear" w:pos="567"/>
        </w:tabs>
        <w:spacing w:line="240" w:lineRule="auto"/>
        <w:ind w:right="-2"/>
        <w:outlineLvl w:val="0"/>
        <w:rPr>
          <w:noProof/>
          <w:szCs w:val="22"/>
        </w:rPr>
      </w:pPr>
      <w:r w:rsidRPr="00DF7B85">
        <w:rPr>
          <w:b/>
          <w:noProof/>
          <w:szCs w:val="22"/>
        </w:rPr>
        <w:t>Driving and using machines</w:t>
      </w:r>
      <w:r w:rsidR="003E6DC7">
        <w:rPr>
          <w:b/>
          <w:noProof/>
          <w:szCs w:val="22"/>
        </w:rPr>
        <w:fldChar w:fldCharType="begin"/>
      </w:r>
      <w:r w:rsidR="003E6DC7">
        <w:rPr>
          <w:b/>
          <w:noProof/>
          <w:szCs w:val="22"/>
        </w:rPr>
        <w:instrText xml:space="preserve"> DOCVARIABLE vault_nd_c2533d2e-5494-4565-b35f-01e829a6735e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28FDBBCC" w14:textId="77777777" w:rsidR="006C3434" w:rsidRPr="00DF7B85" w:rsidRDefault="006C3434" w:rsidP="00B21E79">
      <w:pPr>
        <w:numPr>
          <w:ilvl w:val="12"/>
          <w:numId w:val="0"/>
        </w:numPr>
        <w:tabs>
          <w:tab w:val="clear" w:pos="567"/>
        </w:tabs>
        <w:spacing w:line="240" w:lineRule="auto"/>
        <w:ind w:right="-2"/>
        <w:rPr>
          <w:noProof/>
          <w:szCs w:val="22"/>
        </w:rPr>
      </w:pPr>
      <w:r w:rsidRPr="00DF7B85">
        <w:rPr>
          <w:noProof/>
          <w:szCs w:val="22"/>
        </w:rPr>
        <w:t xml:space="preserve">It is unlikely that this medicine will affect your ability to drive or use machines. </w:t>
      </w:r>
    </w:p>
    <w:p w14:paraId="291A4BF7" w14:textId="77777777" w:rsidR="006C3434" w:rsidRPr="00DF7B85" w:rsidRDefault="006C3434" w:rsidP="00B21E79">
      <w:pPr>
        <w:numPr>
          <w:ilvl w:val="12"/>
          <w:numId w:val="0"/>
        </w:numPr>
        <w:tabs>
          <w:tab w:val="clear" w:pos="567"/>
        </w:tabs>
        <w:spacing w:line="240" w:lineRule="auto"/>
        <w:ind w:right="-2"/>
        <w:rPr>
          <w:noProof/>
          <w:szCs w:val="22"/>
        </w:rPr>
      </w:pPr>
    </w:p>
    <w:p w14:paraId="70E107D0" w14:textId="2675AA63" w:rsidR="00B21E79" w:rsidRPr="00DF7B85" w:rsidRDefault="00A44781" w:rsidP="00B21E79">
      <w:pPr>
        <w:numPr>
          <w:ilvl w:val="12"/>
          <w:numId w:val="0"/>
        </w:numPr>
        <w:tabs>
          <w:tab w:val="clear" w:pos="567"/>
        </w:tabs>
        <w:spacing w:line="240" w:lineRule="auto"/>
        <w:ind w:right="-2"/>
        <w:outlineLvl w:val="0"/>
        <w:rPr>
          <w:b/>
          <w:noProof/>
          <w:szCs w:val="22"/>
        </w:rPr>
      </w:pPr>
      <w:r w:rsidRPr="00DF7B85">
        <w:rPr>
          <w:b/>
          <w:noProof/>
          <w:szCs w:val="22"/>
        </w:rPr>
        <w:t xml:space="preserve">Trelegy Ellipta </w:t>
      </w:r>
      <w:r w:rsidR="00B21E79" w:rsidRPr="00DF7B85">
        <w:rPr>
          <w:b/>
          <w:noProof/>
          <w:szCs w:val="22"/>
        </w:rPr>
        <w:t xml:space="preserve">contains </w:t>
      </w:r>
      <w:r w:rsidR="006C3434" w:rsidRPr="00DF7B85">
        <w:rPr>
          <w:b/>
          <w:noProof/>
          <w:szCs w:val="22"/>
        </w:rPr>
        <w:t>lactose</w:t>
      </w:r>
      <w:r w:rsidR="003E6DC7">
        <w:rPr>
          <w:b/>
          <w:noProof/>
          <w:szCs w:val="22"/>
        </w:rPr>
        <w:fldChar w:fldCharType="begin"/>
      </w:r>
      <w:r w:rsidR="003E6DC7">
        <w:rPr>
          <w:b/>
          <w:noProof/>
          <w:szCs w:val="22"/>
        </w:rPr>
        <w:instrText xml:space="preserve"> DOCVARIABLE vault_nd_b5d163a1-bc54-4917-80ea-5ab5f47f91ac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03F5A28A" w14:textId="77777777" w:rsidR="00B21E79" w:rsidRPr="00DF7B85" w:rsidRDefault="006C3434" w:rsidP="00B21E79">
      <w:pPr>
        <w:numPr>
          <w:ilvl w:val="12"/>
          <w:numId w:val="0"/>
        </w:numPr>
        <w:tabs>
          <w:tab w:val="clear" w:pos="567"/>
        </w:tabs>
        <w:spacing w:line="240" w:lineRule="auto"/>
        <w:ind w:right="-2"/>
        <w:rPr>
          <w:noProof/>
          <w:szCs w:val="22"/>
        </w:rPr>
      </w:pPr>
      <w:r w:rsidRPr="00DF7B85">
        <w:rPr>
          <w:noProof/>
          <w:szCs w:val="22"/>
        </w:rPr>
        <w:t xml:space="preserve">If you have been told by your doctor that you have an intolerance to some sugars, contact your doctor before using this medicine. </w:t>
      </w:r>
    </w:p>
    <w:p w14:paraId="016931DF" w14:textId="77777777" w:rsidR="00B21E79" w:rsidRDefault="00B21E79" w:rsidP="00B21E79">
      <w:pPr>
        <w:numPr>
          <w:ilvl w:val="12"/>
          <w:numId w:val="0"/>
        </w:numPr>
        <w:tabs>
          <w:tab w:val="clear" w:pos="567"/>
        </w:tabs>
        <w:spacing w:line="240" w:lineRule="auto"/>
        <w:ind w:right="-2"/>
        <w:rPr>
          <w:noProof/>
          <w:szCs w:val="22"/>
        </w:rPr>
      </w:pPr>
    </w:p>
    <w:p w14:paraId="6C558205" w14:textId="77777777" w:rsidR="00C562CE" w:rsidRPr="00DF7B85" w:rsidRDefault="00C562CE" w:rsidP="00B21E79">
      <w:pPr>
        <w:numPr>
          <w:ilvl w:val="12"/>
          <w:numId w:val="0"/>
        </w:numPr>
        <w:tabs>
          <w:tab w:val="clear" w:pos="567"/>
        </w:tabs>
        <w:spacing w:line="240" w:lineRule="auto"/>
        <w:ind w:right="-2"/>
        <w:rPr>
          <w:noProof/>
          <w:szCs w:val="22"/>
        </w:rPr>
      </w:pPr>
    </w:p>
    <w:p w14:paraId="3BAAF228" w14:textId="77777777" w:rsidR="00B21E79" w:rsidRPr="00DF7B85" w:rsidRDefault="00B21E79" w:rsidP="00B21E79">
      <w:pPr>
        <w:spacing w:line="240" w:lineRule="auto"/>
        <w:ind w:right="-2"/>
        <w:rPr>
          <w:b/>
          <w:noProof/>
          <w:szCs w:val="22"/>
        </w:rPr>
      </w:pPr>
      <w:r w:rsidRPr="00DF7B85">
        <w:rPr>
          <w:b/>
          <w:noProof/>
          <w:szCs w:val="22"/>
        </w:rPr>
        <w:t>3.</w:t>
      </w:r>
      <w:r w:rsidRPr="00DF7B85">
        <w:rPr>
          <w:b/>
          <w:noProof/>
          <w:szCs w:val="22"/>
        </w:rPr>
        <w:tab/>
        <w:t>How to use</w:t>
      </w:r>
      <w:r w:rsidR="006C3434" w:rsidRPr="00DF7B85">
        <w:rPr>
          <w:b/>
          <w:noProof/>
          <w:szCs w:val="22"/>
        </w:rPr>
        <w:t xml:space="preserve"> </w:t>
      </w:r>
      <w:r w:rsidR="00A44781" w:rsidRPr="00DF7B85">
        <w:rPr>
          <w:b/>
          <w:noProof/>
          <w:szCs w:val="22"/>
        </w:rPr>
        <w:t>Trelegy Ellipta</w:t>
      </w:r>
    </w:p>
    <w:p w14:paraId="2818C093" w14:textId="77777777" w:rsidR="00B21E79" w:rsidRPr="00DF7B85" w:rsidRDefault="00B21E79" w:rsidP="00B21E79">
      <w:pPr>
        <w:numPr>
          <w:ilvl w:val="12"/>
          <w:numId w:val="0"/>
        </w:numPr>
        <w:tabs>
          <w:tab w:val="clear" w:pos="567"/>
        </w:tabs>
        <w:spacing w:line="240" w:lineRule="auto"/>
        <w:ind w:right="-2"/>
        <w:rPr>
          <w:noProof/>
          <w:szCs w:val="22"/>
        </w:rPr>
      </w:pPr>
    </w:p>
    <w:p w14:paraId="58A096C0" w14:textId="71A7631A" w:rsidR="00B21E79" w:rsidRPr="00DF7B85" w:rsidRDefault="00B21E79" w:rsidP="00B21E79">
      <w:pPr>
        <w:numPr>
          <w:ilvl w:val="12"/>
          <w:numId w:val="0"/>
        </w:numPr>
        <w:tabs>
          <w:tab w:val="clear" w:pos="567"/>
        </w:tabs>
        <w:spacing w:line="240" w:lineRule="auto"/>
        <w:ind w:right="-2"/>
        <w:rPr>
          <w:noProof/>
          <w:szCs w:val="22"/>
        </w:rPr>
      </w:pPr>
      <w:r w:rsidRPr="00DF7B85">
        <w:rPr>
          <w:noProof/>
          <w:szCs w:val="22"/>
        </w:rPr>
        <w:t xml:space="preserve">Always </w:t>
      </w:r>
      <w:r w:rsidR="006C3434" w:rsidRPr="00DF7B85">
        <w:rPr>
          <w:noProof/>
          <w:szCs w:val="22"/>
        </w:rPr>
        <w:t>use</w:t>
      </w:r>
      <w:r w:rsidRPr="00DF7B85">
        <w:rPr>
          <w:noProof/>
          <w:szCs w:val="22"/>
        </w:rPr>
        <w:t xml:space="preserve"> this medicine exactly as your doctor has told you. </w:t>
      </w:r>
      <w:r w:rsidR="006C3434" w:rsidRPr="00DF7B85">
        <w:rPr>
          <w:noProof/>
          <w:szCs w:val="22"/>
        </w:rPr>
        <w:t xml:space="preserve">Check with your </w:t>
      </w:r>
      <w:r w:rsidRPr="00DF7B85">
        <w:rPr>
          <w:noProof/>
          <w:szCs w:val="22"/>
        </w:rPr>
        <w:t>doctor</w:t>
      </w:r>
      <w:r w:rsidR="006C3434" w:rsidRPr="00DF7B85">
        <w:rPr>
          <w:noProof/>
          <w:szCs w:val="22"/>
        </w:rPr>
        <w:t xml:space="preserve"> </w:t>
      </w:r>
      <w:r w:rsidRPr="00DF7B85">
        <w:rPr>
          <w:noProof/>
          <w:szCs w:val="22"/>
        </w:rPr>
        <w:t>or</w:t>
      </w:r>
      <w:r w:rsidR="006C3434" w:rsidRPr="00DF7B85">
        <w:rPr>
          <w:noProof/>
          <w:szCs w:val="22"/>
        </w:rPr>
        <w:t xml:space="preserve"> </w:t>
      </w:r>
      <w:r w:rsidRPr="00DF7B85">
        <w:rPr>
          <w:noProof/>
          <w:szCs w:val="22"/>
        </w:rPr>
        <w:t>pharmacist</w:t>
      </w:r>
      <w:r w:rsidR="006C3434" w:rsidRPr="00DF7B85">
        <w:rPr>
          <w:noProof/>
          <w:szCs w:val="22"/>
        </w:rPr>
        <w:t xml:space="preserve"> if you are not sure.</w:t>
      </w:r>
    </w:p>
    <w:p w14:paraId="23C42B4E" w14:textId="77777777" w:rsidR="00B21E79" w:rsidRPr="00DF7B85" w:rsidRDefault="00B21E79" w:rsidP="00B21E79">
      <w:pPr>
        <w:numPr>
          <w:ilvl w:val="12"/>
          <w:numId w:val="0"/>
        </w:numPr>
        <w:tabs>
          <w:tab w:val="clear" w:pos="567"/>
        </w:tabs>
        <w:spacing w:line="240" w:lineRule="auto"/>
        <w:ind w:right="-2"/>
        <w:rPr>
          <w:noProof/>
          <w:szCs w:val="22"/>
        </w:rPr>
      </w:pPr>
    </w:p>
    <w:p w14:paraId="37BE03DD" w14:textId="3D91C891" w:rsidR="00B21E79" w:rsidRPr="00DF7B85" w:rsidRDefault="00B21E79" w:rsidP="00B21E79">
      <w:pPr>
        <w:numPr>
          <w:ilvl w:val="12"/>
          <w:numId w:val="0"/>
        </w:numPr>
        <w:tabs>
          <w:tab w:val="clear" w:pos="567"/>
        </w:tabs>
        <w:spacing w:line="240" w:lineRule="auto"/>
        <w:ind w:right="-2"/>
        <w:rPr>
          <w:noProof/>
          <w:szCs w:val="22"/>
        </w:rPr>
      </w:pPr>
      <w:r w:rsidRPr="00DF7B85">
        <w:rPr>
          <w:noProof/>
          <w:szCs w:val="22"/>
        </w:rPr>
        <w:t>The</w:t>
      </w:r>
      <w:r w:rsidR="00884F34" w:rsidRPr="00DF7B85">
        <w:rPr>
          <w:b/>
          <w:noProof/>
          <w:szCs w:val="22"/>
        </w:rPr>
        <w:t xml:space="preserve"> recommended dose</w:t>
      </w:r>
      <w:r w:rsidR="006C3434" w:rsidRPr="00DF7B85">
        <w:rPr>
          <w:noProof/>
          <w:szCs w:val="22"/>
        </w:rPr>
        <w:t xml:space="preserve"> is one inhalation every day at the same time of day. You only need to inhale once a day because the effect of this medicine lasts for 24 hours. </w:t>
      </w:r>
    </w:p>
    <w:p w14:paraId="0FA6F56D" w14:textId="77777777" w:rsidR="00B21E79" w:rsidRPr="00DF7B85" w:rsidRDefault="00B21E79" w:rsidP="00B21E79">
      <w:pPr>
        <w:numPr>
          <w:ilvl w:val="12"/>
          <w:numId w:val="0"/>
        </w:numPr>
        <w:tabs>
          <w:tab w:val="clear" w:pos="567"/>
        </w:tabs>
        <w:spacing w:line="240" w:lineRule="auto"/>
        <w:ind w:right="-2"/>
        <w:rPr>
          <w:noProof/>
          <w:szCs w:val="22"/>
        </w:rPr>
      </w:pPr>
    </w:p>
    <w:p w14:paraId="13221CA9" w14:textId="1CC840B7" w:rsidR="006C3434" w:rsidRPr="00DF7B85" w:rsidRDefault="006C3434" w:rsidP="00B21E79">
      <w:pPr>
        <w:numPr>
          <w:ilvl w:val="12"/>
          <w:numId w:val="0"/>
        </w:numPr>
        <w:tabs>
          <w:tab w:val="clear" w:pos="567"/>
        </w:tabs>
        <w:spacing w:line="240" w:lineRule="auto"/>
        <w:ind w:right="-2"/>
        <w:rPr>
          <w:b/>
          <w:noProof/>
          <w:szCs w:val="22"/>
        </w:rPr>
      </w:pPr>
      <w:r w:rsidRPr="00DF7B85">
        <w:rPr>
          <w:b/>
          <w:noProof/>
          <w:szCs w:val="22"/>
        </w:rPr>
        <w:t>Do</w:t>
      </w:r>
      <w:r w:rsidR="009C585D">
        <w:rPr>
          <w:b/>
          <w:noProof/>
          <w:szCs w:val="22"/>
        </w:rPr>
        <w:t xml:space="preserve"> </w:t>
      </w:r>
      <w:r w:rsidRPr="00DF7B85">
        <w:rPr>
          <w:b/>
          <w:noProof/>
          <w:szCs w:val="22"/>
        </w:rPr>
        <w:t>n</w:t>
      </w:r>
      <w:r w:rsidR="009C585D">
        <w:rPr>
          <w:b/>
          <w:noProof/>
          <w:szCs w:val="22"/>
        </w:rPr>
        <w:t>o</w:t>
      </w:r>
      <w:r w:rsidRPr="00DF7B85">
        <w:rPr>
          <w:b/>
          <w:noProof/>
          <w:szCs w:val="22"/>
        </w:rPr>
        <w:t xml:space="preserve">t use more than your doctor tells you to use. </w:t>
      </w:r>
    </w:p>
    <w:p w14:paraId="1EB22C81" w14:textId="77777777" w:rsidR="00B21E79" w:rsidRPr="00DF7B85" w:rsidRDefault="00B21E79" w:rsidP="00B21E79">
      <w:pPr>
        <w:numPr>
          <w:ilvl w:val="12"/>
          <w:numId w:val="0"/>
        </w:numPr>
        <w:tabs>
          <w:tab w:val="clear" w:pos="567"/>
        </w:tabs>
        <w:spacing w:line="240" w:lineRule="auto"/>
        <w:ind w:right="-2"/>
        <w:rPr>
          <w:szCs w:val="22"/>
        </w:rPr>
      </w:pPr>
    </w:p>
    <w:p w14:paraId="346211AD" w14:textId="77777777" w:rsidR="006C3434" w:rsidRPr="00DF7B85" w:rsidRDefault="00A44781" w:rsidP="00B21E79">
      <w:pPr>
        <w:numPr>
          <w:ilvl w:val="12"/>
          <w:numId w:val="0"/>
        </w:numPr>
        <w:tabs>
          <w:tab w:val="clear" w:pos="567"/>
        </w:tabs>
        <w:spacing w:line="240" w:lineRule="auto"/>
        <w:ind w:right="-2"/>
        <w:rPr>
          <w:b/>
          <w:szCs w:val="22"/>
        </w:rPr>
      </w:pPr>
      <w:r w:rsidRPr="00DF7B85">
        <w:rPr>
          <w:b/>
          <w:szCs w:val="22"/>
        </w:rPr>
        <w:t xml:space="preserve">Use </w:t>
      </w:r>
      <w:proofErr w:type="spellStart"/>
      <w:r w:rsidRPr="00DF7B85">
        <w:rPr>
          <w:b/>
          <w:szCs w:val="22"/>
        </w:rPr>
        <w:t>Trelegy</w:t>
      </w:r>
      <w:proofErr w:type="spellEnd"/>
      <w:r w:rsidRPr="00DF7B85">
        <w:rPr>
          <w:b/>
          <w:szCs w:val="22"/>
        </w:rPr>
        <w:t xml:space="preserve"> Ellipta </w:t>
      </w:r>
      <w:r w:rsidR="006C3434" w:rsidRPr="00DF7B85">
        <w:rPr>
          <w:b/>
          <w:szCs w:val="22"/>
        </w:rPr>
        <w:t>regularly</w:t>
      </w:r>
    </w:p>
    <w:p w14:paraId="314CF842" w14:textId="49675E62" w:rsidR="006C3434" w:rsidRPr="00DF7B85" w:rsidRDefault="006C3434" w:rsidP="00B21E79">
      <w:pPr>
        <w:numPr>
          <w:ilvl w:val="12"/>
          <w:numId w:val="0"/>
        </w:numPr>
        <w:tabs>
          <w:tab w:val="clear" w:pos="567"/>
        </w:tabs>
        <w:spacing w:line="240" w:lineRule="auto"/>
        <w:ind w:right="-2"/>
        <w:rPr>
          <w:szCs w:val="22"/>
        </w:rPr>
      </w:pPr>
      <w:r w:rsidRPr="00DF7B85">
        <w:rPr>
          <w:szCs w:val="22"/>
        </w:rPr>
        <w:t xml:space="preserve">It is very important that you use </w:t>
      </w:r>
      <w:proofErr w:type="spellStart"/>
      <w:r w:rsidR="00A44781" w:rsidRPr="00DF7B85">
        <w:rPr>
          <w:szCs w:val="22"/>
        </w:rPr>
        <w:t>Trelegy</w:t>
      </w:r>
      <w:proofErr w:type="spellEnd"/>
      <w:r w:rsidR="00A44781" w:rsidRPr="00DF7B85">
        <w:rPr>
          <w:szCs w:val="22"/>
        </w:rPr>
        <w:t xml:space="preserve"> Ellipta </w:t>
      </w:r>
      <w:r w:rsidRPr="00DF7B85">
        <w:rPr>
          <w:szCs w:val="22"/>
        </w:rPr>
        <w:t xml:space="preserve">every day, as instructed by your doctor. This will help to keep you free of symptoms throughout the day and night. </w:t>
      </w:r>
    </w:p>
    <w:p w14:paraId="70DCD0B8" w14:textId="77777777" w:rsidR="006C3434" w:rsidRPr="00DF7B85" w:rsidRDefault="006C3434" w:rsidP="00B21E79">
      <w:pPr>
        <w:numPr>
          <w:ilvl w:val="12"/>
          <w:numId w:val="0"/>
        </w:numPr>
        <w:tabs>
          <w:tab w:val="clear" w:pos="567"/>
        </w:tabs>
        <w:spacing w:line="240" w:lineRule="auto"/>
        <w:ind w:right="-2"/>
        <w:rPr>
          <w:szCs w:val="22"/>
        </w:rPr>
      </w:pPr>
    </w:p>
    <w:p w14:paraId="62400D64" w14:textId="1D9CAE65" w:rsidR="006C3434" w:rsidRPr="00DF7B85" w:rsidRDefault="00A44781" w:rsidP="006C3434">
      <w:pPr>
        <w:tabs>
          <w:tab w:val="clear" w:pos="567"/>
          <w:tab w:val="left" w:pos="0"/>
        </w:tabs>
        <w:autoSpaceDE w:val="0"/>
        <w:autoSpaceDN w:val="0"/>
        <w:rPr>
          <w:szCs w:val="22"/>
        </w:rPr>
      </w:pPr>
      <w:proofErr w:type="spellStart"/>
      <w:r w:rsidRPr="00DF7B85">
        <w:rPr>
          <w:szCs w:val="22"/>
        </w:rPr>
        <w:t>Trelegy</w:t>
      </w:r>
      <w:proofErr w:type="spellEnd"/>
      <w:r w:rsidRPr="00DF7B85">
        <w:rPr>
          <w:szCs w:val="22"/>
        </w:rPr>
        <w:t xml:space="preserve"> Ellipta </w:t>
      </w:r>
      <w:r w:rsidR="006C3434" w:rsidRPr="00DF7B85">
        <w:rPr>
          <w:szCs w:val="22"/>
        </w:rPr>
        <w:t>should</w:t>
      </w:r>
      <w:r w:rsidR="006C3434" w:rsidRPr="00DF7B85">
        <w:rPr>
          <w:b/>
          <w:szCs w:val="22"/>
        </w:rPr>
        <w:t xml:space="preserve"> not </w:t>
      </w:r>
      <w:r w:rsidR="006C3434" w:rsidRPr="00DF7B85">
        <w:rPr>
          <w:szCs w:val="22"/>
        </w:rPr>
        <w:t xml:space="preserve">be used to relieve a </w:t>
      </w:r>
      <w:r w:rsidR="006C3434" w:rsidRPr="00DF7B85">
        <w:rPr>
          <w:b/>
          <w:szCs w:val="22"/>
        </w:rPr>
        <w:t>sudden attack of breathlessness or wheezing</w:t>
      </w:r>
      <w:r w:rsidR="006C3434" w:rsidRPr="00DF7B85">
        <w:rPr>
          <w:szCs w:val="22"/>
        </w:rPr>
        <w:t xml:space="preserve">. If you get this sort of </w:t>
      </w:r>
      <w:proofErr w:type="gramStart"/>
      <w:r w:rsidR="006C3434" w:rsidRPr="00DF7B85">
        <w:rPr>
          <w:szCs w:val="22"/>
        </w:rPr>
        <w:t>attack</w:t>
      </w:r>
      <w:proofErr w:type="gramEnd"/>
      <w:r w:rsidR="006C3434" w:rsidRPr="00DF7B85">
        <w:rPr>
          <w:szCs w:val="22"/>
        </w:rPr>
        <w:t xml:space="preserve"> you must use a quick-acting reliever inhaler (such as salbutamol).</w:t>
      </w:r>
    </w:p>
    <w:p w14:paraId="4E4E9A8E" w14:textId="77777777" w:rsidR="006C3434" w:rsidRPr="00DF7B85" w:rsidRDefault="006C3434" w:rsidP="00B21E79">
      <w:pPr>
        <w:numPr>
          <w:ilvl w:val="12"/>
          <w:numId w:val="0"/>
        </w:numPr>
        <w:tabs>
          <w:tab w:val="clear" w:pos="567"/>
        </w:tabs>
        <w:spacing w:line="240" w:lineRule="auto"/>
        <w:ind w:right="-2"/>
        <w:rPr>
          <w:szCs w:val="22"/>
        </w:rPr>
      </w:pPr>
    </w:p>
    <w:p w14:paraId="388C22A3" w14:textId="77777777" w:rsidR="00B21E79" w:rsidRPr="00DF7B85" w:rsidRDefault="00F51D7F" w:rsidP="00B21E79">
      <w:pPr>
        <w:numPr>
          <w:ilvl w:val="12"/>
          <w:numId w:val="0"/>
        </w:numPr>
        <w:tabs>
          <w:tab w:val="clear" w:pos="567"/>
        </w:tabs>
        <w:spacing w:line="240" w:lineRule="auto"/>
        <w:ind w:right="-2"/>
        <w:rPr>
          <w:b/>
          <w:szCs w:val="22"/>
        </w:rPr>
      </w:pPr>
      <w:r w:rsidRPr="00DF7B85">
        <w:rPr>
          <w:b/>
          <w:szCs w:val="22"/>
        </w:rPr>
        <w:t>How to use the inhaler</w:t>
      </w:r>
    </w:p>
    <w:p w14:paraId="73199403" w14:textId="1EDB1589" w:rsidR="00F51D7F" w:rsidRPr="00DF7B85" w:rsidRDefault="00F51D7F" w:rsidP="00B21E79">
      <w:pPr>
        <w:numPr>
          <w:ilvl w:val="12"/>
          <w:numId w:val="0"/>
        </w:numPr>
        <w:tabs>
          <w:tab w:val="clear" w:pos="567"/>
        </w:tabs>
        <w:spacing w:line="240" w:lineRule="auto"/>
        <w:ind w:right="-2"/>
        <w:rPr>
          <w:szCs w:val="22"/>
        </w:rPr>
      </w:pPr>
      <w:r w:rsidRPr="00DF7B85">
        <w:rPr>
          <w:szCs w:val="22"/>
        </w:rPr>
        <w:t>See ‘</w:t>
      </w:r>
      <w:r w:rsidRPr="00DF7B85">
        <w:rPr>
          <w:i/>
          <w:szCs w:val="22"/>
        </w:rPr>
        <w:t>Step-by-step instructions</w:t>
      </w:r>
      <w:r w:rsidRPr="00DF7B85">
        <w:rPr>
          <w:szCs w:val="22"/>
        </w:rPr>
        <w:t xml:space="preserve">’ </w:t>
      </w:r>
      <w:r w:rsidR="00780360">
        <w:rPr>
          <w:szCs w:val="22"/>
        </w:rPr>
        <w:t>at the end of</w:t>
      </w:r>
      <w:r w:rsidRPr="00DF7B85">
        <w:rPr>
          <w:szCs w:val="22"/>
        </w:rPr>
        <w:t xml:space="preserve"> this leaflet for full information. </w:t>
      </w:r>
    </w:p>
    <w:p w14:paraId="37503E43" w14:textId="0BAEFA10" w:rsidR="00F51D7F" w:rsidRDefault="00F51D7F" w:rsidP="00B21E79">
      <w:pPr>
        <w:numPr>
          <w:ilvl w:val="12"/>
          <w:numId w:val="0"/>
        </w:numPr>
        <w:tabs>
          <w:tab w:val="clear" w:pos="567"/>
        </w:tabs>
        <w:spacing w:line="240" w:lineRule="auto"/>
        <w:ind w:right="-2"/>
        <w:rPr>
          <w:szCs w:val="22"/>
        </w:rPr>
      </w:pPr>
    </w:p>
    <w:p w14:paraId="52BBEF55" w14:textId="542E5694" w:rsidR="00C03907" w:rsidRDefault="00C03907" w:rsidP="00B21E79">
      <w:pPr>
        <w:numPr>
          <w:ilvl w:val="12"/>
          <w:numId w:val="0"/>
        </w:numPr>
        <w:tabs>
          <w:tab w:val="clear" w:pos="567"/>
        </w:tabs>
        <w:spacing w:line="240" w:lineRule="auto"/>
        <w:ind w:right="-2"/>
        <w:rPr>
          <w:szCs w:val="22"/>
        </w:rPr>
      </w:pPr>
      <w:proofErr w:type="spellStart"/>
      <w:r>
        <w:rPr>
          <w:szCs w:val="22"/>
        </w:rPr>
        <w:t>Trelegy</w:t>
      </w:r>
      <w:proofErr w:type="spellEnd"/>
      <w:r>
        <w:rPr>
          <w:szCs w:val="22"/>
        </w:rPr>
        <w:t xml:space="preserve"> Ellipta is for inhalation use.</w:t>
      </w:r>
    </w:p>
    <w:p w14:paraId="10BC5F75" w14:textId="77777777" w:rsidR="00C03907" w:rsidRPr="00DF7B85" w:rsidRDefault="00C03907" w:rsidP="00B21E79">
      <w:pPr>
        <w:numPr>
          <w:ilvl w:val="12"/>
          <w:numId w:val="0"/>
        </w:numPr>
        <w:tabs>
          <w:tab w:val="clear" w:pos="567"/>
        </w:tabs>
        <w:spacing w:line="240" w:lineRule="auto"/>
        <w:ind w:right="-2"/>
        <w:rPr>
          <w:szCs w:val="22"/>
        </w:rPr>
      </w:pPr>
    </w:p>
    <w:p w14:paraId="1C715DE5" w14:textId="77777777" w:rsidR="00F51D7F" w:rsidRPr="00DF7B85" w:rsidRDefault="00CC1C9D" w:rsidP="00B21E79">
      <w:pPr>
        <w:numPr>
          <w:ilvl w:val="12"/>
          <w:numId w:val="0"/>
        </w:numPr>
        <w:tabs>
          <w:tab w:val="clear" w:pos="567"/>
        </w:tabs>
        <w:spacing w:line="240" w:lineRule="auto"/>
        <w:ind w:right="-2"/>
        <w:rPr>
          <w:szCs w:val="22"/>
        </w:rPr>
      </w:pPr>
      <w:r>
        <w:rPr>
          <w:szCs w:val="22"/>
        </w:rPr>
        <w:t xml:space="preserve">Once the tray is opened </w:t>
      </w:r>
      <w:proofErr w:type="spellStart"/>
      <w:r>
        <w:rPr>
          <w:szCs w:val="22"/>
        </w:rPr>
        <w:t>Trelegy</w:t>
      </w:r>
      <w:proofErr w:type="spellEnd"/>
      <w:r>
        <w:rPr>
          <w:szCs w:val="22"/>
        </w:rPr>
        <w:t xml:space="preserve"> Ellipta is ready to use.  </w:t>
      </w:r>
    </w:p>
    <w:p w14:paraId="442BCD98" w14:textId="77777777" w:rsidR="00F51D7F" w:rsidRPr="00DF7B85" w:rsidRDefault="00F51D7F" w:rsidP="00B21E79">
      <w:pPr>
        <w:numPr>
          <w:ilvl w:val="12"/>
          <w:numId w:val="0"/>
        </w:numPr>
        <w:tabs>
          <w:tab w:val="clear" w:pos="567"/>
        </w:tabs>
        <w:spacing w:line="240" w:lineRule="auto"/>
        <w:ind w:right="-2"/>
        <w:rPr>
          <w:szCs w:val="22"/>
        </w:rPr>
      </w:pPr>
    </w:p>
    <w:p w14:paraId="5F7B0AEC" w14:textId="1B2C6D03" w:rsidR="00F51D7F" w:rsidRPr="00DF7B85" w:rsidRDefault="00F51D7F" w:rsidP="00F51D7F">
      <w:pPr>
        <w:pStyle w:val="Heading2"/>
        <w:spacing w:before="0"/>
        <w:rPr>
          <w:rFonts w:cs="Times New Roman"/>
          <w:noProof/>
          <w:sz w:val="22"/>
          <w:szCs w:val="22"/>
        </w:rPr>
      </w:pPr>
      <w:r w:rsidRPr="00DF7B85">
        <w:rPr>
          <w:rFonts w:cs="Times New Roman"/>
          <w:noProof/>
          <w:sz w:val="22"/>
          <w:szCs w:val="22"/>
        </w:rPr>
        <w:t>If your symptoms do not improve</w:t>
      </w:r>
      <w:r w:rsidR="003E6DC7">
        <w:rPr>
          <w:rFonts w:cs="Times New Roman"/>
          <w:noProof/>
          <w:sz w:val="22"/>
          <w:szCs w:val="22"/>
        </w:rPr>
        <w:fldChar w:fldCharType="begin"/>
      </w:r>
      <w:r w:rsidR="003E6DC7">
        <w:rPr>
          <w:rFonts w:cs="Times New Roman"/>
          <w:noProof/>
          <w:sz w:val="22"/>
          <w:szCs w:val="22"/>
        </w:rPr>
        <w:instrText xml:space="preserve"> DOCVARIABLE vault_nd_6e437562-aeb1-4d0f-97e4-ef1c5dda0042 \* MERGEFORMAT </w:instrText>
      </w:r>
      <w:r w:rsidR="003E6DC7">
        <w:rPr>
          <w:rFonts w:cs="Times New Roman"/>
          <w:noProof/>
          <w:sz w:val="22"/>
          <w:szCs w:val="22"/>
        </w:rPr>
        <w:fldChar w:fldCharType="separate"/>
      </w:r>
      <w:r w:rsidR="003E6DC7">
        <w:rPr>
          <w:rFonts w:cs="Times New Roman"/>
          <w:noProof/>
          <w:sz w:val="22"/>
          <w:szCs w:val="22"/>
        </w:rPr>
        <w:t xml:space="preserve"> </w:t>
      </w:r>
      <w:r w:rsidR="003E6DC7">
        <w:rPr>
          <w:rFonts w:cs="Times New Roman"/>
          <w:noProof/>
          <w:sz w:val="22"/>
          <w:szCs w:val="22"/>
        </w:rPr>
        <w:fldChar w:fldCharType="end"/>
      </w:r>
    </w:p>
    <w:p w14:paraId="0E5EDD40" w14:textId="77777777" w:rsidR="00F51D7F" w:rsidRPr="00DF7B85" w:rsidRDefault="00F51D7F" w:rsidP="00F51D7F">
      <w:pPr>
        <w:rPr>
          <w:noProof/>
          <w:szCs w:val="22"/>
        </w:rPr>
      </w:pPr>
      <w:r w:rsidRPr="00DF7B85">
        <w:rPr>
          <w:noProof/>
          <w:szCs w:val="22"/>
        </w:rPr>
        <w:t>If your COPD symptoms (breathlessness, wheezing, cough) do not improve or get worse, or if you are using your quick-acting inhaler more often:</w:t>
      </w:r>
    </w:p>
    <w:p w14:paraId="685A87BC" w14:textId="77777777" w:rsidR="00F51D7F" w:rsidRPr="00DF7B85" w:rsidRDefault="00F51D7F" w:rsidP="00F51D7F">
      <w:pPr>
        <w:pStyle w:val="Action"/>
        <w:numPr>
          <w:ilvl w:val="0"/>
          <w:numId w:val="0"/>
        </w:numPr>
        <w:rPr>
          <w:b/>
          <w:noProof/>
          <w:color w:val="auto"/>
        </w:rPr>
      </w:pPr>
      <w:r w:rsidRPr="00DF7B85">
        <w:rPr>
          <w:b/>
          <w:noProof/>
          <w:color w:val="auto"/>
        </w:rPr>
        <w:tab/>
        <w:t>contact your doctor as soon as possible.</w:t>
      </w:r>
    </w:p>
    <w:p w14:paraId="74162CEE" w14:textId="77777777" w:rsidR="00F51D7F" w:rsidRPr="00DF7B85" w:rsidRDefault="00F51D7F" w:rsidP="00B21E79">
      <w:pPr>
        <w:numPr>
          <w:ilvl w:val="12"/>
          <w:numId w:val="0"/>
        </w:numPr>
        <w:tabs>
          <w:tab w:val="clear" w:pos="567"/>
        </w:tabs>
        <w:spacing w:line="240" w:lineRule="auto"/>
        <w:ind w:right="-2"/>
        <w:rPr>
          <w:szCs w:val="22"/>
        </w:rPr>
      </w:pPr>
    </w:p>
    <w:p w14:paraId="11C6AD69" w14:textId="1151C7F1" w:rsidR="00B21E79" w:rsidRPr="00DF7B85" w:rsidRDefault="00B21E79" w:rsidP="00B21E79">
      <w:pPr>
        <w:numPr>
          <w:ilvl w:val="12"/>
          <w:numId w:val="0"/>
        </w:numPr>
        <w:tabs>
          <w:tab w:val="clear" w:pos="567"/>
        </w:tabs>
        <w:spacing w:line="240" w:lineRule="auto"/>
        <w:ind w:right="-2"/>
        <w:outlineLvl w:val="0"/>
        <w:rPr>
          <w:noProof/>
          <w:szCs w:val="22"/>
        </w:rPr>
      </w:pPr>
      <w:r w:rsidRPr="00DF7B85">
        <w:rPr>
          <w:b/>
          <w:noProof/>
          <w:szCs w:val="22"/>
        </w:rPr>
        <w:t xml:space="preserve">If you use more </w:t>
      </w:r>
      <w:r w:rsidR="00A44781" w:rsidRPr="00DF7B85">
        <w:rPr>
          <w:b/>
          <w:noProof/>
          <w:szCs w:val="22"/>
        </w:rPr>
        <w:t>Trelegy Ellipta</w:t>
      </w:r>
      <w:r w:rsidR="00F51D7F" w:rsidRPr="00DF7B85">
        <w:rPr>
          <w:b/>
          <w:noProof/>
          <w:szCs w:val="22"/>
        </w:rPr>
        <w:t xml:space="preserve"> </w:t>
      </w:r>
      <w:r w:rsidRPr="00DF7B85">
        <w:rPr>
          <w:b/>
          <w:noProof/>
          <w:szCs w:val="22"/>
        </w:rPr>
        <w:t>than you should</w:t>
      </w:r>
      <w:r w:rsidR="003E6DC7">
        <w:rPr>
          <w:b/>
          <w:noProof/>
          <w:szCs w:val="22"/>
        </w:rPr>
        <w:fldChar w:fldCharType="begin"/>
      </w:r>
      <w:r w:rsidR="003E6DC7">
        <w:rPr>
          <w:b/>
          <w:noProof/>
          <w:szCs w:val="22"/>
        </w:rPr>
        <w:instrText xml:space="preserve"> DOCVARIABLE vault_nd_e1d39407-6767-4324-93fd-c675ef4e7c09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0DF74DDE" w14:textId="4840CE4B" w:rsidR="00F51D7F" w:rsidRPr="00DF7B85" w:rsidRDefault="00F51D7F" w:rsidP="00F51D7F">
      <w:pPr>
        <w:rPr>
          <w:szCs w:val="22"/>
        </w:rPr>
      </w:pPr>
      <w:r w:rsidRPr="00DF7B85">
        <w:rPr>
          <w:szCs w:val="22"/>
        </w:rPr>
        <w:t xml:space="preserve">If you </w:t>
      </w:r>
      <w:r w:rsidR="00EA7CCB">
        <w:rPr>
          <w:szCs w:val="22"/>
        </w:rPr>
        <w:t xml:space="preserve">accidentally </w:t>
      </w:r>
      <w:r w:rsidRPr="00DF7B85">
        <w:rPr>
          <w:szCs w:val="22"/>
        </w:rPr>
        <w:t>use too much of</w:t>
      </w:r>
      <w:r w:rsidRPr="00DF7B85">
        <w:rPr>
          <w:iCs/>
          <w:szCs w:val="22"/>
        </w:rPr>
        <w:t xml:space="preserve"> </w:t>
      </w:r>
      <w:r w:rsidRPr="00DF7B85">
        <w:rPr>
          <w:szCs w:val="22"/>
        </w:rPr>
        <w:t xml:space="preserve">this medicine, </w:t>
      </w:r>
      <w:r w:rsidRPr="00DF7B85">
        <w:rPr>
          <w:b/>
          <w:bCs/>
          <w:szCs w:val="22"/>
        </w:rPr>
        <w:t>contact your doctor or pharmacist for advice</w:t>
      </w:r>
      <w:r w:rsidRPr="00DF7B85">
        <w:rPr>
          <w:szCs w:val="22"/>
        </w:rPr>
        <w:t xml:space="preserve"> </w:t>
      </w:r>
      <w:r w:rsidRPr="00DF7B85">
        <w:rPr>
          <w:b/>
          <w:szCs w:val="22"/>
        </w:rPr>
        <w:t xml:space="preserve">immediately </w:t>
      </w:r>
      <w:r w:rsidRPr="00DF7B85">
        <w:rPr>
          <w:szCs w:val="22"/>
        </w:rPr>
        <w:t>as you may need medical attention</w:t>
      </w:r>
      <w:r w:rsidR="00F13FAF" w:rsidRPr="006C225A">
        <w:rPr>
          <w:bCs/>
          <w:szCs w:val="22"/>
        </w:rPr>
        <w:t>.</w:t>
      </w:r>
      <w:r w:rsidRPr="00DF7B85">
        <w:rPr>
          <w:szCs w:val="22"/>
        </w:rPr>
        <w:t xml:space="preserve"> If possible, show them the inhaler, the package or this leaflet.</w:t>
      </w:r>
      <w:r w:rsidRPr="00DF7B85">
        <w:rPr>
          <w:rFonts w:eastAsia="SimSun"/>
          <w:szCs w:val="22"/>
          <w:lang w:eastAsia="en-GB"/>
        </w:rPr>
        <w:t xml:space="preserve"> </w:t>
      </w:r>
      <w:r w:rsidRPr="00DF7B85">
        <w:rPr>
          <w:szCs w:val="22"/>
        </w:rPr>
        <w:t>You may notice that your heart is beating faster than usual, you feel shaky, you have visual disturbances, have a dry mouth, or have a headache.</w:t>
      </w:r>
    </w:p>
    <w:p w14:paraId="63730461" w14:textId="77777777" w:rsidR="00F51D7F" w:rsidRPr="00DF7B85" w:rsidRDefault="00F51D7F" w:rsidP="00B21E79">
      <w:pPr>
        <w:numPr>
          <w:ilvl w:val="12"/>
          <w:numId w:val="0"/>
        </w:numPr>
        <w:tabs>
          <w:tab w:val="clear" w:pos="567"/>
        </w:tabs>
        <w:spacing w:line="240" w:lineRule="auto"/>
        <w:ind w:right="-2"/>
        <w:outlineLvl w:val="0"/>
        <w:rPr>
          <w:b/>
          <w:noProof/>
          <w:szCs w:val="22"/>
        </w:rPr>
      </w:pPr>
    </w:p>
    <w:p w14:paraId="4E7BE90F" w14:textId="4B616EB5" w:rsidR="00B21E79" w:rsidRPr="00DF7B85" w:rsidRDefault="00B21E79" w:rsidP="00B21E79">
      <w:pPr>
        <w:numPr>
          <w:ilvl w:val="12"/>
          <w:numId w:val="0"/>
        </w:numPr>
        <w:tabs>
          <w:tab w:val="clear" w:pos="567"/>
        </w:tabs>
        <w:spacing w:line="240" w:lineRule="auto"/>
        <w:ind w:right="-2"/>
        <w:outlineLvl w:val="0"/>
        <w:rPr>
          <w:noProof/>
          <w:szCs w:val="22"/>
        </w:rPr>
      </w:pPr>
      <w:r w:rsidRPr="00DF7B85">
        <w:rPr>
          <w:b/>
          <w:noProof/>
          <w:szCs w:val="22"/>
        </w:rPr>
        <w:t xml:space="preserve">If you forget to use </w:t>
      </w:r>
      <w:r w:rsidR="00A44781" w:rsidRPr="00DF7B85">
        <w:rPr>
          <w:b/>
          <w:noProof/>
          <w:szCs w:val="22"/>
        </w:rPr>
        <w:t>Trelegy Ellipta</w:t>
      </w:r>
      <w:r w:rsidR="003E6DC7">
        <w:rPr>
          <w:b/>
          <w:noProof/>
          <w:szCs w:val="22"/>
        </w:rPr>
        <w:fldChar w:fldCharType="begin"/>
      </w:r>
      <w:r w:rsidR="003E6DC7">
        <w:rPr>
          <w:b/>
          <w:noProof/>
          <w:szCs w:val="22"/>
        </w:rPr>
        <w:instrText xml:space="preserve"> DOCVARIABLE vault_nd_8ce26420-72f3-4026-8f0c-ea02bc1db26a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02A8CCE7" w14:textId="553E781E" w:rsidR="00B21E79" w:rsidRPr="00DF7B85" w:rsidRDefault="00A44781" w:rsidP="00B21E79">
      <w:pPr>
        <w:numPr>
          <w:ilvl w:val="12"/>
          <w:numId w:val="0"/>
        </w:numPr>
        <w:tabs>
          <w:tab w:val="clear" w:pos="567"/>
        </w:tabs>
        <w:spacing w:line="240" w:lineRule="auto"/>
        <w:ind w:right="-2"/>
        <w:rPr>
          <w:noProof/>
          <w:szCs w:val="22"/>
        </w:rPr>
      </w:pPr>
      <w:r w:rsidRPr="00DF7B85">
        <w:rPr>
          <w:b/>
          <w:noProof/>
          <w:szCs w:val="22"/>
        </w:rPr>
        <w:lastRenderedPageBreak/>
        <w:t>Do</w:t>
      </w:r>
      <w:r w:rsidR="00780360">
        <w:rPr>
          <w:b/>
          <w:noProof/>
          <w:szCs w:val="22"/>
        </w:rPr>
        <w:t xml:space="preserve"> </w:t>
      </w:r>
      <w:r w:rsidR="00B21E79" w:rsidRPr="00DF7B85">
        <w:rPr>
          <w:b/>
          <w:noProof/>
          <w:szCs w:val="22"/>
        </w:rPr>
        <w:t>n</w:t>
      </w:r>
      <w:r w:rsidR="00780360">
        <w:rPr>
          <w:b/>
          <w:noProof/>
          <w:szCs w:val="22"/>
        </w:rPr>
        <w:t>o</w:t>
      </w:r>
      <w:r w:rsidR="00B21E79" w:rsidRPr="00DF7B85">
        <w:rPr>
          <w:b/>
          <w:noProof/>
          <w:szCs w:val="22"/>
        </w:rPr>
        <w:t xml:space="preserve">t </w:t>
      </w:r>
      <w:r w:rsidR="0025793D">
        <w:rPr>
          <w:b/>
          <w:noProof/>
          <w:szCs w:val="22"/>
        </w:rPr>
        <w:t>inhale</w:t>
      </w:r>
      <w:r w:rsidR="00B21E79" w:rsidRPr="00DF7B85">
        <w:rPr>
          <w:b/>
          <w:noProof/>
          <w:szCs w:val="22"/>
        </w:rPr>
        <w:t xml:space="preserve"> a double dose to make up for a forgotten dose</w:t>
      </w:r>
      <w:r w:rsidR="00FB5452" w:rsidRPr="00DF7B85">
        <w:rPr>
          <w:b/>
          <w:noProof/>
          <w:szCs w:val="22"/>
        </w:rPr>
        <w:t>.</w:t>
      </w:r>
      <w:r w:rsidR="00FB5452" w:rsidRPr="00DF7B85">
        <w:rPr>
          <w:noProof/>
          <w:szCs w:val="22"/>
        </w:rPr>
        <w:t xml:space="preserve"> Just </w:t>
      </w:r>
      <w:r w:rsidR="0025793D">
        <w:rPr>
          <w:noProof/>
          <w:szCs w:val="22"/>
        </w:rPr>
        <w:t>inhale</w:t>
      </w:r>
      <w:r w:rsidR="00FB5452" w:rsidRPr="00DF7B85">
        <w:rPr>
          <w:noProof/>
          <w:szCs w:val="22"/>
        </w:rPr>
        <w:t xml:space="preserve"> your next dose at the usual time. If you become wheezy or breathless, use your quick-acting inhaler (such as salbutamol), then seek medical advice. </w:t>
      </w:r>
    </w:p>
    <w:p w14:paraId="20C97557" w14:textId="77777777" w:rsidR="00B21E79" w:rsidRPr="00DF7B85" w:rsidRDefault="00B21E79" w:rsidP="00B21E79">
      <w:pPr>
        <w:numPr>
          <w:ilvl w:val="12"/>
          <w:numId w:val="0"/>
        </w:numPr>
        <w:tabs>
          <w:tab w:val="clear" w:pos="567"/>
        </w:tabs>
        <w:spacing w:line="240" w:lineRule="auto"/>
        <w:ind w:right="-2"/>
        <w:rPr>
          <w:noProof/>
          <w:szCs w:val="22"/>
        </w:rPr>
      </w:pPr>
    </w:p>
    <w:p w14:paraId="6BA73FA8" w14:textId="7CC7C65B" w:rsidR="00B21E79" w:rsidRPr="00DF7B85" w:rsidRDefault="00B21E79" w:rsidP="00B21E79">
      <w:pPr>
        <w:numPr>
          <w:ilvl w:val="12"/>
          <w:numId w:val="0"/>
        </w:numPr>
        <w:tabs>
          <w:tab w:val="clear" w:pos="567"/>
        </w:tabs>
        <w:spacing w:line="240" w:lineRule="auto"/>
        <w:ind w:right="-2"/>
        <w:outlineLvl w:val="0"/>
        <w:rPr>
          <w:b/>
          <w:noProof/>
          <w:szCs w:val="22"/>
        </w:rPr>
      </w:pPr>
      <w:r w:rsidRPr="00DF7B85">
        <w:rPr>
          <w:b/>
          <w:noProof/>
          <w:szCs w:val="22"/>
        </w:rPr>
        <w:t>If you stop using</w:t>
      </w:r>
      <w:r w:rsidR="00FB5452" w:rsidRPr="00DF7B85">
        <w:rPr>
          <w:b/>
          <w:noProof/>
          <w:szCs w:val="22"/>
        </w:rPr>
        <w:t xml:space="preserve"> </w:t>
      </w:r>
      <w:r w:rsidR="00A44781" w:rsidRPr="00DF7B85">
        <w:rPr>
          <w:b/>
          <w:noProof/>
          <w:szCs w:val="22"/>
        </w:rPr>
        <w:t>Trelegy Ellipta</w:t>
      </w:r>
      <w:r w:rsidR="003E6DC7">
        <w:rPr>
          <w:b/>
          <w:noProof/>
          <w:szCs w:val="22"/>
        </w:rPr>
        <w:fldChar w:fldCharType="begin"/>
      </w:r>
      <w:r w:rsidR="003E6DC7">
        <w:rPr>
          <w:b/>
          <w:noProof/>
          <w:szCs w:val="22"/>
        </w:rPr>
        <w:instrText xml:space="preserve"> DOCVARIABLE vault_nd_8d2a2bc0-e8dc-46af-9872-c80313ea9fa5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0A41F197" w14:textId="19D0E153" w:rsidR="00FB5452" w:rsidRPr="00DF7B85" w:rsidRDefault="00FB5452" w:rsidP="00B21E79">
      <w:pPr>
        <w:numPr>
          <w:ilvl w:val="12"/>
          <w:numId w:val="0"/>
        </w:numPr>
        <w:tabs>
          <w:tab w:val="clear" w:pos="567"/>
        </w:tabs>
        <w:spacing w:line="240" w:lineRule="auto"/>
        <w:ind w:right="-29"/>
        <w:rPr>
          <w:noProof/>
          <w:szCs w:val="22"/>
        </w:rPr>
      </w:pPr>
      <w:r w:rsidRPr="00DF7B85">
        <w:rPr>
          <w:noProof/>
          <w:szCs w:val="22"/>
        </w:rPr>
        <w:t>Use this medicine for as long as your doctor recommends. Do</w:t>
      </w:r>
      <w:r w:rsidR="00AD7967">
        <w:rPr>
          <w:noProof/>
          <w:szCs w:val="22"/>
        </w:rPr>
        <w:t xml:space="preserve"> </w:t>
      </w:r>
      <w:r w:rsidRPr="00DF7B85">
        <w:rPr>
          <w:noProof/>
          <w:szCs w:val="22"/>
        </w:rPr>
        <w:t>n</w:t>
      </w:r>
      <w:r w:rsidR="00AD7967">
        <w:rPr>
          <w:noProof/>
          <w:szCs w:val="22"/>
        </w:rPr>
        <w:t>o</w:t>
      </w:r>
      <w:r w:rsidRPr="00DF7B85">
        <w:rPr>
          <w:noProof/>
          <w:szCs w:val="22"/>
        </w:rPr>
        <w:t xml:space="preserve">t stop unless your doctor advises you to, even if you feel better, as your symptoms may get worse. </w:t>
      </w:r>
    </w:p>
    <w:p w14:paraId="1EDDF484" w14:textId="77777777" w:rsidR="00FB5452" w:rsidRPr="00DF7B85" w:rsidRDefault="00FB5452" w:rsidP="00B21E79">
      <w:pPr>
        <w:numPr>
          <w:ilvl w:val="12"/>
          <w:numId w:val="0"/>
        </w:numPr>
        <w:tabs>
          <w:tab w:val="clear" w:pos="567"/>
        </w:tabs>
        <w:spacing w:line="240" w:lineRule="auto"/>
        <w:ind w:right="-29"/>
        <w:rPr>
          <w:noProof/>
          <w:szCs w:val="22"/>
        </w:rPr>
      </w:pPr>
    </w:p>
    <w:p w14:paraId="43FA2A72" w14:textId="77777777" w:rsidR="00B21E79" w:rsidRPr="00DF7B85" w:rsidRDefault="00B21E79" w:rsidP="00B21E79">
      <w:pPr>
        <w:numPr>
          <w:ilvl w:val="12"/>
          <w:numId w:val="0"/>
        </w:numPr>
        <w:tabs>
          <w:tab w:val="clear" w:pos="567"/>
        </w:tabs>
        <w:spacing w:line="240" w:lineRule="auto"/>
        <w:ind w:right="-29"/>
        <w:rPr>
          <w:szCs w:val="22"/>
        </w:rPr>
      </w:pPr>
      <w:r w:rsidRPr="00DF7B85">
        <w:rPr>
          <w:noProof/>
          <w:szCs w:val="22"/>
        </w:rPr>
        <w:t>If you have any further questions on the use of this medicine, ask your doctor,</w:t>
      </w:r>
      <w:r w:rsidR="00FB5452" w:rsidRPr="00DF7B85">
        <w:rPr>
          <w:noProof/>
          <w:szCs w:val="22"/>
        </w:rPr>
        <w:t xml:space="preserve"> </w:t>
      </w:r>
      <w:r w:rsidRPr="00DF7B85">
        <w:rPr>
          <w:noProof/>
          <w:szCs w:val="22"/>
        </w:rPr>
        <w:t>pharmacist</w:t>
      </w:r>
      <w:r w:rsidR="00FB5452" w:rsidRPr="00DF7B85">
        <w:rPr>
          <w:noProof/>
          <w:szCs w:val="22"/>
        </w:rPr>
        <w:t xml:space="preserve"> o</w:t>
      </w:r>
      <w:r w:rsidRPr="00DF7B85">
        <w:rPr>
          <w:noProof/>
          <w:szCs w:val="22"/>
        </w:rPr>
        <w:t>r nurse</w:t>
      </w:r>
      <w:r w:rsidR="00FB5452" w:rsidRPr="00DF7B85">
        <w:rPr>
          <w:noProof/>
          <w:szCs w:val="22"/>
        </w:rPr>
        <w:t xml:space="preserve">. </w:t>
      </w:r>
    </w:p>
    <w:p w14:paraId="6F3B1D9F" w14:textId="77777777" w:rsidR="00B21E79" w:rsidRPr="00DF7B85" w:rsidRDefault="00B21E79" w:rsidP="00B21E79">
      <w:pPr>
        <w:numPr>
          <w:ilvl w:val="12"/>
          <w:numId w:val="0"/>
        </w:numPr>
        <w:tabs>
          <w:tab w:val="clear" w:pos="567"/>
        </w:tabs>
        <w:spacing w:line="240" w:lineRule="auto"/>
        <w:rPr>
          <w:szCs w:val="22"/>
        </w:rPr>
      </w:pPr>
    </w:p>
    <w:p w14:paraId="49EC3E2B" w14:textId="77777777" w:rsidR="00B21E79" w:rsidRPr="00DF7B85" w:rsidRDefault="00B21E79" w:rsidP="00B21E79">
      <w:pPr>
        <w:numPr>
          <w:ilvl w:val="12"/>
          <w:numId w:val="0"/>
        </w:numPr>
        <w:tabs>
          <w:tab w:val="clear" w:pos="567"/>
        </w:tabs>
        <w:spacing w:line="240" w:lineRule="auto"/>
        <w:rPr>
          <w:szCs w:val="22"/>
        </w:rPr>
      </w:pPr>
    </w:p>
    <w:p w14:paraId="0719D68F" w14:textId="77777777" w:rsidR="00B21E79" w:rsidRPr="00DF7B85" w:rsidRDefault="00B21E79" w:rsidP="00B21E79">
      <w:pPr>
        <w:numPr>
          <w:ilvl w:val="12"/>
          <w:numId w:val="0"/>
        </w:numPr>
        <w:tabs>
          <w:tab w:val="clear" w:pos="567"/>
        </w:tabs>
        <w:spacing w:line="240" w:lineRule="auto"/>
        <w:ind w:left="567" w:right="-2" w:hanging="567"/>
        <w:rPr>
          <w:b/>
          <w:szCs w:val="22"/>
        </w:rPr>
      </w:pPr>
      <w:r w:rsidRPr="00DF7B85">
        <w:rPr>
          <w:b/>
          <w:szCs w:val="22"/>
        </w:rPr>
        <w:t>4.</w:t>
      </w:r>
      <w:r w:rsidRPr="00DF7B85">
        <w:rPr>
          <w:b/>
          <w:szCs w:val="22"/>
        </w:rPr>
        <w:tab/>
        <w:t>Possible side effects</w:t>
      </w:r>
    </w:p>
    <w:p w14:paraId="0548E4C0" w14:textId="77777777" w:rsidR="00A44781" w:rsidRPr="00DF7B85" w:rsidRDefault="00A44781" w:rsidP="00B21E79">
      <w:pPr>
        <w:numPr>
          <w:ilvl w:val="12"/>
          <w:numId w:val="0"/>
        </w:numPr>
        <w:tabs>
          <w:tab w:val="clear" w:pos="567"/>
        </w:tabs>
        <w:spacing w:line="240" w:lineRule="auto"/>
        <w:ind w:left="567" w:right="-2" w:hanging="567"/>
        <w:rPr>
          <w:szCs w:val="22"/>
        </w:rPr>
      </w:pPr>
    </w:p>
    <w:p w14:paraId="587C4116" w14:textId="77777777" w:rsidR="00B21E79" w:rsidRPr="00DF7B85" w:rsidRDefault="00B21E79" w:rsidP="00B21E79">
      <w:pPr>
        <w:numPr>
          <w:ilvl w:val="12"/>
          <w:numId w:val="0"/>
        </w:numPr>
        <w:tabs>
          <w:tab w:val="clear" w:pos="567"/>
        </w:tabs>
        <w:spacing w:line="240" w:lineRule="auto"/>
        <w:ind w:right="-29"/>
        <w:rPr>
          <w:noProof/>
          <w:szCs w:val="22"/>
        </w:rPr>
      </w:pPr>
      <w:r w:rsidRPr="00DF7B85">
        <w:rPr>
          <w:noProof/>
          <w:szCs w:val="22"/>
        </w:rPr>
        <w:t>Like all medicines, this medicine can cause side effects, although not everybody gets them.</w:t>
      </w:r>
    </w:p>
    <w:p w14:paraId="31D9D0B2" w14:textId="3F341911" w:rsidR="006E4CE7" w:rsidRDefault="006E4CE7" w:rsidP="00B21E79">
      <w:pPr>
        <w:numPr>
          <w:ilvl w:val="12"/>
          <w:numId w:val="0"/>
        </w:numPr>
        <w:tabs>
          <w:tab w:val="clear" w:pos="567"/>
        </w:tabs>
        <w:spacing w:line="240" w:lineRule="auto"/>
        <w:ind w:right="-29"/>
        <w:rPr>
          <w:noProof/>
          <w:szCs w:val="22"/>
        </w:rPr>
      </w:pPr>
    </w:p>
    <w:p w14:paraId="4CB27CAA" w14:textId="66482E7D" w:rsidR="007B4898" w:rsidRPr="0018700B" w:rsidRDefault="0018700B" w:rsidP="00B21E79">
      <w:pPr>
        <w:numPr>
          <w:ilvl w:val="12"/>
          <w:numId w:val="0"/>
        </w:numPr>
        <w:tabs>
          <w:tab w:val="clear" w:pos="567"/>
        </w:tabs>
        <w:spacing w:line="240" w:lineRule="auto"/>
        <w:ind w:right="-29"/>
        <w:rPr>
          <w:b/>
          <w:noProof/>
          <w:szCs w:val="22"/>
        </w:rPr>
      </w:pPr>
      <w:r w:rsidRPr="0018700B">
        <w:rPr>
          <w:b/>
          <w:noProof/>
          <w:szCs w:val="22"/>
        </w:rPr>
        <w:t>Allergic reactions</w:t>
      </w:r>
    </w:p>
    <w:p w14:paraId="7A2C68D8" w14:textId="2391A724" w:rsidR="0018700B" w:rsidRDefault="0018700B" w:rsidP="00B21E79">
      <w:pPr>
        <w:numPr>
          <w:ilvl w:val="12"/>
          <w:numId w:val="0"/>
        </w:numPr>
        <w:tabs>
          <w:tab w:val="clear" w:pos="567"/>
        </w:tabs>
        <w:spacing w:line="240" w:lineRule="auto"/>
        <w:ind w:right="-29"/>
        <w:rPr>
          <w:noProof/>
          <w:szCs w:val="22"/>
        </w:rPr>
      </w:pPr>
      <w:r>
        <w:rPr>
          <w:noProof/>
          <w:szCs w:val="22"/>
        </w:rPr>
        <w:t>Allergic reactions to Trelegy Ellipta are rare (they may affect up to 1 in 1</w:t>
      </w:r>
      <w:r w:rsidR="005A6D52">
        <w:rPr>
          <w:noProof/>
          <w:szCs w:val="22"/>
        </w:rPr>
        <w:t> </w:t>
      </w:r>
      <w:r>
        <w:rPr>
          <w:noProof/>
          <w:szCs w:val="22"/>
        </w:rPr>
        <w:t>000 people).</w:t>
      </w:r>
    </w:p>
    <w:p w14:paraId="362097C6" w14:textId="2ABB5D86" w:rsidR="0018700B" w:rsidRDefault="0018700B" w:rsidP="00B21E79">
      <w:pPr>
        <w:numPr>
          <w:ilvl w:val="12"/>
          <w:numId w:val="0"/>
        </w:numPr>
        <w:tabs>
          <w:tab w:val="clear" w:pos="567"/>
        </w:tabs>
        <w:spacing w:line="240" w:lineRule="auto"/>
        <w:ind w:right="-29"/>
        <w:rPr>
          <w:noProof/>
          <w:szCs w:val="22"/>
        </w:rPr>
      </w:pPr>
      <w:r>
        <w:rPr>
          <w:noProof/>
          <w:szCs w:val="22"/>
        </w:rPr>
        <w:t xml:space="preserve">If you have any of the following symptoms after taking Trelegy Ellipta, </w:t>
      </w:r>
      <w:r w:rsidRPr="005518F9">
        <w:rPr>
          <w:b/>
          <w:noProof/>
          <w:szCs w:val="22"/>
        </w:rPr>
        <w:t>stop using it</w:t>
      </w:r>
      <w:r>
        <w:rPr>
          <w:noProof/>
          <w:szCs w:val="22"/>
        </w:rPr>
        <w:t xml:space="preserve"> and </w:t>
      </w:r>
      <w:r w:rsidRPr="005518F9">
        <w:rPr>
          <w:b/>
          <w:noProof/>
          <w:szCs w:val="22"/>
        </w:rPr>
        <w:t>tell your doctor</w:t>
      </w:r>
      <w:r>
        <w:rPr>
          <w:noProof/>
          <w:szCs w:val="22"/>
        </w:rPr>
        <w:t xml:space="preserve"> immediately:</w:t>
      </w:r>
    </w:p>
    <w:p w14:paraId="03F9BEBF" w14:textId="3B4BCE77" w:rsidR="0018700B" w:rsidRDefault="0018700B" w:rsidP="00330312">
      <w:pPr>
        <w:numPr>
          <w:ilvl w:val="0"/>
          <w:numId w:val="24"/>
        </w:numPr>
        <w:tabs>
          <w:tab w:val="clear" w:pos="567"/>
          <w:tab w:val="left" w:pos="720"/>
        </w:tabs>
        <w:ind w:left="567" w:hanging="567"/>
        <w:rPr>
          <w:szCs w:val="22"/>
        </w:rPr>
      </w:pPr>
      <w:r>
        <w:rPr>
          <w:szCs w:val="22"/>
        </w:rPr>
        <w:t>skin rash or redness, hives (</w:t>
      </w:r>
      <w:r w:rsidRPr="00A9535E">
        <w:rPr>
          <w:i/>
          <w:szCs w:val="22"/>
        </w:rPr>
        <w:t>urticaria</w:t>
      </w:r>
      <w:r>
        <w:rPr>
          <w:szCs w:val="22"/>
        </w:rPr>
        <w:t>)</w:t>
      </w:r>
    </w:p>
    <w:p w14:paraId="663C7ACD" w14:textId="1DAB89F0" w:rsidR="0018700B" w:rsidRPr="00DF7B85" w:rsidRDefault="0018700B" w:rsidP="00330312">
      <w:pPr>
        <w:numPr>
          <w:ilvl w:val="0"/>
          <w:numId w:val="24"/>
        </w:numPr>
        <w:tabs>
          <w:tab w:val="clear" w:pos="567"/>
          <w:tab w:val="left" w:pos="720"/>
        </w:tabs>
        <w:ind w:left="567" w:hanging="567"/>
        <w:rPr>
          <w:szCs w:val="22"/>
        </w:rPr>
      </w:pPr>
      <w:r>
        <w:rPr>
          <w:szCs w:val="22"/>
        </w:rPr>
        <w:t>swelling, sometimes of the face or mouth (</w:t>
      </w:r>
      <w:r w:rsidRPr="00A9535E">
        <w:rPr>
          <w:i/>
          <w:szCs w:val="22"/>
        </w:rPr>
        <w:t>angioedema</w:t>
      </w:r>
      <w:r>
        <w:rPr>
          <w:szCs w:val="22"/>
        </w:rPr>
        <w:t>)</w:t>
      </w:r>
    </w:p>
    <w:p w14:paraId="1F1763CE" w14:textId="535B72FA" w:rsidR="0018700B" w:rsidRPr="00DF7B85" w:rsidRDefault="0018700B" w:rsidP="00330312">
      <w:pPr>
        <w:numPr>
          <w:ilvl w:val="0"/>
          <w:numId w:val="24"/>
        </w:numPr>
        <w:tabs>
          <w:tab w:val="clear" w:pos="567"/>
          <w:tab w:val="left" w:pos="720"/>
        </w:tabs>
        <w:ind w:left="567" w:hanging="567"/>
        <w:rPr>
          <w:szCs w:val="22"/>
        </w:rPr>
      </w:pPr>
      <w:r>
        <w:rPr>
          <w:szCs w:val="22"/>
        </w:rPr>
        <w:t>wheezing, coughing or having difficulty in breathing</w:t>
      </w:r>
    </w:p>
    <w:p w14:paraId="436A68C8" w14:textId="00247B74" w:rsidR="0018700B" w:rsidRPr="0018700B" w:rsidRDefault="0018700B" w:rsidP="00330312">
      <w:pPr>
        <w:numPr>
          <w:ilvl w:val="0"/>
          <w:numId w:val="24"/>
        </w:numPr>
        <w:tabs>
          <w:tab w:val="clear" w:pos="567"/>
          <w:tab w:val="left" w:pos="720"/>
        </w:tabs>
        <w:ind w:left="567" w:hanging="567"/>
        <w:rPr>
          <w:szCs w:val="22"/>
        </w:rPr>
      </w:pPr>
      <w:r>
        <w:rPr>
          <w:szCs w:val="22"/>
        </w:rPr>
        <w:t xml:space="preserve">suddenly feeling weak or </w:t>
      </w:r>
      <w:proofErr w:type="gramStart"/>
      <w:r>
        <w:rPr>
          <w:szCs w:val="22"/>
        </w:rPr>
        <w:t>light headed</w:t>
      </w:r>
      <w:proofErr w:type="gramEnd"/>
      <w:r>
        <w:rPr>
          <w:szCs w:val="22"/>
        </w:rPr>
        <w:t xml:space="preserve"> (may lead to collapse or loss of consciousness)</w:t>
      </w:r>
    </w:p>
    <w:p w14:paraId="68CACBBE" w14:textId="77777777" w:rsidR="0018700B" w:rsidRPr="00DF7B85" w:rsidRDefault="0018700B" w:rsidP="00B21E79">
      <w:pPr>
        <w:numPr>
          <w:ilvl w:val="12"/>
          <w:numId w:val="0"/>
        </w:numPr>
        <w:tabs>
          <w:tab w:val="clear" w:pos="567"/>
        </w:tabs>
        <w:spacing w:line="240" w:lineRule="auto"/>
        <w:ind w:right="-29"/>
        <w:rPr>
          <w:noProof/>
          <w:szCs w:val="22"/>
        </w:rPr>
      </w:pPr>
    </w:p>
    <w:p w14:paraId="0C27FF21" w14:textId="77777777" w:rsidR="00A44781" w:rsidRPr="00DF7B85" w:rsidRDefault="00A44781" w:rsidP="00A44781">
      <w:pPr>
        <w:keepNext/>
        <w:rPr>
          <w:b/>
          <w:szCs w:val="22"/>
        </w:rPr>
      </w:pPr>
      <w:r w:rsidRPr="00DF7B85">
        <w:rPr>
          <w:b/>
          <w:szCs w:val="22"/>
        </w:rPr>
        <w:t>Immediate breathing difficulties</w:t>
      </w:r>
    </w:p>
    <w:p w14:paraId="75734CE2" w14:textId="77777777" w:rsidR="00A44781" w:rsidRPr="00DF7B85" w:rsidRDefault="00A44781" w:rsidP="00A44781">
      <w:pPr>
        <w:numPr>
          <w:ilvl w:val="12"/>
          <w:numId w:val="0"/>
        </w:numPr>
        <w:tabs>
          <w:tab w:val="clear" w:pos="567"/>
        </w:tabs>
        <w:spacing w:line="240" w:lineRule="auto"/>
        <w:ind w:right="-29"/>
        <w:rPr>
          <w:szCs w:val="22"/>
        </w:rPr>
      </w:pPr>
      <w:r w:rsidRPr="00DF7B85">
        <w:rPr>
          <w:szCs w:val="22"/>
        </w:rPr>
        <w:t xml:space="preserve">If </w:t>
      </w:r>
      <w:proofErr w:type="gramStart"/>
      <w:r w:rsidRPr="00DF7B85">
        <w:rPr>
          <w:szCs w:val="22"/>
        </w:rPr>
        <w:t>your</w:t>
      </w:r>
      <w:proofErr w:type="gramEnd"/>
      <w:r w:rsidRPr="00DF7B85">
        <w:rPr>
          <w:szCs w:val="22"/>
        </w:rPr>
        <w:t xml:space="preserve"> breathing or wheezing gets worse straight after using this medicine,</w:t>
      </w:r>
      <w:r w:rsidRPr="00DF7B85">
        <w:rPr>
          <w:b/>
          <w:szCs w:val="22"/>
        </w:rPr>
        <w:t xml:space="preserve"> stop using it </w:t>
      </w:r>
      <w:r w:rsidRPr="00DF7B85">
        <w:rPr>
          <w:szCs w:val="22"/>
        </w:rPr>
        <w:t>and</w:t>
      </w:r>
      <w:r w:rsidRPr="00DF7B85">
        <w:rPr>
          <w:b/>
          <w:szCs w:val="22"/>
        </w:rPr>
        <w:t xml:space="preserve"> get medical help </w:t>
      </w:r>
      <w:r w:rsidRPr="00DF7B85">
        <w:rPr>
          <w:szCs w:val="22"/>
        </w:rPr>
        <w:t>immediately.</w:t>
      </w:r>
    </w:p>
    <w:p w14:paraId="63596745" w14:textId="77777777" w:rsidR="00A44781" w:rsidRPr="00DF7B85" w:rsidRDefault="00A44781" w:rsidP="00A44781">
      <w:pPr>
        <w:numPr>
          <w:ilvl w:val="12"/>
          <w:numId w:val="0"/>
        </w:numPr>
        <w:tabs>
          <w:tab w:val="clear" w:pos="567"/>
        </w:tabs>
        <w:spacing w:line="240" w:lineRule="auto"/>
        <w:ind w:right="-29"/>
        <w:rPr>
          <w:szCs w:val="22"/>
        </w:rPr>
      </w:pPr>
    </w:p>
    <w:p w14:paraId="77DBB4EE" w14:textId="77777777" w:rsidR="00A44781" w:rsidRPr="00DF7B85" w:rsidRDefault="00A44781" w:rsidP="00A44781">
      <w:pPr>
        <w:rPr>
          <w:b/>
          <w:szCs w:val="22"/>
        </w:rPr>
      </w:pPr>
      <w:r w:rsidRPr="00DF7B85">
        <w:rPr>
          <w:b/>
          <w:szCs w:val="22"/>
        </w:rPr>
        <w:t xml:space="preserve">Pneumonia (infection of the lung) </w:t>
      </w:r>
      <w:r w:rsidRPr="006C225A">
        <w:rPr>
          <w:szCs w:val="22"/>
        </w:rPr>
        <w:t>in COPD patients (common side effect)</w:t>
      </w:r>
    </w:p>
    <w:p w14:paraId="42B8F9C2" w14:textId="77777777" w:rsidR="00A44781" w:rsidRPr="00DF7B85" w:rsidRDefault="00A44781" w:rsidP="00A44781">
      <w:pPr>
        <w:rPr>
          <w:szCs w:val="22"/>
        </w:rPr>
      </w:pPr>
      <w:r w:rsidRPr="00DF7B85">
        <w:rPr>
          <w:b/>
          <w:szCs w:val="22"/>
        </w:rPr>
        <w:t>Tell your doctor</w:t>
      </w:r>
      <w:r w:rsidRPr="00DF7B85">
        <w:rPr>
          <w:szCs w:val="22"/>
        </w:rPr>
        <w:t xml:space="preserve"> if you have any of the following while using </w:t>
      </w:r>
      <w:proofErr w:type="spellStart"/>
      <w:r w:rsidRPr="00DF7B85">
        <w:rPr>
          <w:szCs w:val="22"/>
        </w:rPr>
        <w:t>Trelegy</w:t>
      </w:r>
      <w:proofErr w:type="spellEnd"/>
      <w:r w:rsidRPr="00DF7B85">
        <w:rPr>
          <w:szCs w:val="22"/>
        </w:rPr>
        <w:t xml:space="preserve"> Ellipta – the</w:t>
      </w:r>
      <w:r w:rsidR="009152A5" w:rsidRPr="00DF7B85">
        <w:rPr>
          <w:szCs w:val="22"/>
        </w:rPr>
        <w:t>se</w:t>
      </w:r>
      <w:r w:rsidRPr="00DF7B85">
        <w:rPr>
          <w:szCs w:val="22"/>
        </w:rPr>
        <w:t xml:space="preserve"> could be symptoms of a lung infection: </w:t>
      </w:r>
    </w:p>
    <w:p w14:paraId="4D526583" w14:textId="77777777" w:rsidR="000A4A60" w:rsidRPr="00DF7B85" w:rsidRDefault="00A44781" w:rsidP="00330312">
      <w:pPr>
        <w:numPr>
          <w:ilvl w:val="0"/>
          <w:numId w:val="24"/>
        </w:numPr>
        <w:tabs>
          <w:tab w:val="clear" w:pos="567"/>
          <w:tab w:val="left" w:pos="720"/>
        </w:tabs>
        <w:ind w:left="567" w:hanging="567"/>
        <w:rPr>
          <w:szCs w:val="22"/>
        </w:rPr>
      </w:pPr>
      <w:bookmarkStart w:id="7" w:name="_Hlk34132907"/>
      <w:r w:rsidRPr="00DF7B85">
        <w:rPr>
          <w:szCs w:val="22"/>
        </w:rPr>
        <w:t>fever or chills</w:t>
      </w:r>
    </w:p>
    <w:p w14:paraId="6D0D2ADA" w14:textId="77777777" w:rsidR="000A4A60" w:rsidRPr="00DF7B85" w:rsidRDefault="00A44781" w:rsidP="00330312">
      <w:pPr>
        <w:numPr>
          <w:ilvl w:val="0"/>
          <w:numId w:val="24"/>
        </w:numPr>
        <w:tabs>
          <w:tab w:val="clear" w:pos="567"/>
          <w:tab w:val="left" w:pos="720"/>
        </w:tabs>
        <w:ind w:left="567" w:hanging="567"/>
        <w:rPr>
          <w:szCs w:val="22"/>
        </w:rPr>
      </w:pPr>
      <w:r w:rsidRPr="00DF7B85">
        <w:rPr>
          <w:szCs w:val="22"/>
        </w:rPr>
        <w:t>increased mucus production, change in mucus colour</w:t>
      </w:r>
    </w:p>
    <w:p w14:paraId="2D31EC5A" w14:textId="77777777" w:rsidR="000A4A60" w:rsidRPr="00DF7B85" w:rsidRDefault="00A44781" w:rsidP="00330312">
      <w:pPr>
        <w:numPr>
          <w:ilvl w:val="0"/>
          <w:numId w:val="24"/>
        </w:numPr>
        <w:tabs>
          <w:tab w:val="clear" w:pos="567"/>
          <w:tab w:val="left" w:pos="720"/>
        </w:tabs>
        <w:ind w:left="567" w:hanging="567"/>
        <w:rPr>
          <w:szCs w:val="22"/>
        </w:rPr>
      </w:pPr>
      <w:r w:rsidRPr="00DF7B85">
        <w:rPr>
          <w:szCs w:val="22"/>
        </w:rPr>
        <w:t>increased cough or increased breathing difficulties</w:t>
      </w:r>
    </w:p>
    <w:bookmarkEnd w:id="7"/>
    <w:p w14:paraId="6F44F59C" w14:textId="77777777" w:rsidR="00A44781" w:rsidRDefault="00A44781" w:rsidP="00033A8F">
      <w:pPr>
        <w:numPr>
          <w:ilvl w:val="12"/>
          <w:numId w:val="0"/>
        </w:numPr>
        <w:tabs>
          <w:tab w:val="clear" w:pos="567"/>
        </w:tabs>
        <w:spacing w:line="240" w:lineRule="auto"/>
        <w:ind w:left="720" w:right="-29" w:hanging="720"/>
        <w:rPr>
          <w:noProof/>
          <w:szCs w:val="22"/>
        </w:rPr>
      </w:pPr>
    </w:p>
    <w:p w14:paraId="74F2F985" w14:textId="17F3715D" w:rsidR="00033A8F" w:rsidRPr="00330312" w:rsidRDefault="00033A8F" w:rsidP="00033A8F">
      <w:pPr>
        <w:numPr>
          <w:ilvl w:val="12"/>
          <w:numId w:val="0"/>
        </w:numPr>
        <w:tabs>
          <w:tab w:val="clear" w:pos="567"/>
        </w:tabs>
        <w:spacing w:line="240" w:lineRule="auto"/>
        <w:ind w:left="720" w:right="-29" w:hanging="720"/>
        <w:rPr>
          <w:b/>
          <w:bCs/>
          <w:noProof/>
          <w:szCs w:val="22"/>
          <w:u w:val="single"/>
        </w:rPr>
      </w:pPr>
      <w:r w:rsidRPr="00330312">
        <w:rPr>
          <w:b/>
          <w:bCs/>
          <w:noProof/>
          <w:szCs w:val="22"/>
          <w:u w:val="single"/>
        </w:rPr>
        <w:t>Other side effects</w:t>
      </w:r>
    </w:p>
    <w:p w14:paraId="3E75B84C" w14:textId="77777777" w:rsidR="00033A8F" w:rsidRPr="00DF7B85" w:rsidRDefault="00033A8F" w:rsidP="00330312">
      <w:pPr>
        <w:numPr>
          <w:ilvl w:val="12"/>
          <w:numId w:val="0"/>
        </w:numPr>
        <w:tabs>
          <w:tab w:val="clear" w:pos="567"/>
        </w:tabs>
        <w:spacing w:line="240" w:lineRule="auto"/>
        <w:ind w:left="720" w:right="-29" w:hanging="720"/>
        <w:rPr>
          <w:noProof/>
          <w:szCs w:val="22"/>
        </w:rPr>
      </w:pPr>
    </w:p>
    <w:p w14:paraId="6CCA95A4" w14:textId="13D93D70" w:rsidR="00A44781" w:rsidRPr="007C6B35" w:rsidRDefault="009D5177" w:rsidP="00330312">
      <w:pPr>
        <w:pStyle w:val="NoNumHead2"/>
        <w:spacing w:before="0" w:after="0"/>
        <w:rPr>
          <w:szCs w:val="22"/>
        </w:rPr>
      </w:pPr>
      <w:r>
        <w:rPr>
          <w:rFonts w:eastAsia="MS Mincho"/>
          <w:b w:val="0"/>
          <w:bCs w:val="0"/>
          <w:szCs w:val="22"/>
          <w:lang w:eastAsia="ja-JP"/>
        </w:rPr>
        <w:fldChar w:fldCharType="begin"/>
      </w:r>
      <w:r>
        <w:rPr>
          <w:rFonts w:ascii="Times New Roman" w:eastAsia="MS Mincho" w:hAnsi="Times New Roman"/>
          <w:sz w:val="22"/>
          <w:szCs w:val="22"/>
          <w:lang w:eastAsia="ja-JP"/>
        </w:rPr>
        <w:instrText xml:space="preserve"> DOCVARIABLE vault_nd_3ef5afb3-1d79-46ca-aa1a-a5460fb768ae \* MERGEFORMAT </w:instrText>
      </w:r>
      <w:r>
        <w:rPr>
          <w:rFonts w:eastAsia="MS Mincho"/>
          <w:b w:val="0"/>
          <w:bCs w:val="0"/>
          <w:szCs w:val="22"/>
          <w:lang w:eastAsia="ja-JP"/>
        </w:rPr>
        <w:fldChar w:fldCharType="separate"/>
      </w:r>
      <w:r>
        <w:rPr>
          <w:rFonts w:ascii="Times New Roman" w:eastAsia="MS Mincho" w:hAnsi="Times New Roman"/>
          <w:sz w:val="22"/>
          <w:szCs w:val="22"/>
          <w:lang w:eastAsia="ja-JP"/>
        </w:rPr>
        <w:t xml:space="preserve"> </w:t>
      </w:r>
      <w:r>
        <w:rPr>
          <w:rFonts w:eastAsia="MS Mincho"/>
          <w:b w:val="0"/>
          <w:bCs w:val="0"/>
          <w:szCs w:val="22"/>
          <w:lang w:eastAsia="ja-JP"/>
        </w:rPr>
        <w:fldChar w:fldCharType="end"/>
      </w:r>
      <w:r w:rsidR="00A44781" w:rsidRPr="00DF7B85">
        <w:rPr>
          <w:rFonts w:ascii="Times New Roman" w:eastAsia="MS Mincho" w:hAnsi="Times New Roman"/>
          <w:sz w:val="22"/>
          <w:szCs w:val="22"/>
          <w:lang w:eastAsia="ja-JP"/>
        </w:rPr>
        <w:t>Common</w:t>
      </w:r>
      <w:r w:rsidR="00A9298B">
        <w:rPr>
          <w:rFonts w:ascii="Times New Roman" w:eastAsia="MS Mincho" w:hAnsi="Times New Roman"/>
          <w:sz w:val="22"/>
          <w:szCs w:val="22"/>
          <w:lang w:eastAsia="ja-JP"/>
        </w:rPr>
        <w:t xml:space="preserve"> </w:t>
      </w:r>
      <w:r w:rsidR="00A9298B" w:rsidRPr="00330312">
        <w:rPr>
          <w:rFonts w:ascii="Times New Roman" w:hAnsi="Times New Roman"/>
          <w:b w:val="0"/>
          <w:bCs w:val="0"/>
          <w:sz w:val="22"/>
          <w:szCs w:val="22"/>
        </w:rPr>
        <w:t>(</w:t>
      </w:r>
      <w:r w:rsidR="00A44781" w:rsidRPr="00330312">
        <w:rPr>
          <w:rFonts w:ascii="Times New Roman" w:hAnsi="Times New Roman"/>
          <w:b w:val="0"/>
          <w:bCs w:val="0"/>
          <w:sz w:val="22"/>
          <w:szCs w:val="22"/>
        </w:rPr>
        <w:t>may affect up to 1 in 10 people</w:t>
      </w:r>
      <w:r w:rsidR="00A9298B" w:rsidRPr="00330312">
        <w:rPr>
          <w:rFonts w:ascii="Times New Roman" w:hAnsi="Times New Roman"/>
          <w:b w:val="0"/>
          <w:bCs w:val="0"/>
          <w:sz w:val="22"/>
          <w:szCs w:val="22"/>
        </w:rPr>
        <w:t>)</w:t>
      </w:r>
      <w:r w:rsidR="00026C2C">
        <w:rPr>
          <w:rFonts w:ascii="Times New Roman" w:hAnsi="Times New Roman"/>
          <w:b w:val="0"/>
          <w:bCs w:val="0"/>
          <w:sz w:val="22"/>
          <w:szCs w:val="22"/>
        </w:rPr>
        <w:fldChar w:fldCharType="begin"/>
      </w:r>
      <w:r w:rsidR="00026C2C">
        <w:rPr>
          <w:rFonts w:ascii="Times New Roman" w:hAnsi="Times New Roman"/>
          <w:b w:val="0"/>
          <w:bCs w:val="0"/>
          <w:sz w:val="22"/>
          <w:szCs w:val="22"/>
        </w:rPr>
        <w:instrText xml:space="preserve"> DOCVARIABLE vault_nd_dc5b5fd8-4a1f-4fdc-9fba-c24437940337 \* MERGEFORMAT </w:instrText>
      </w:r>
      <w:r w:rsidR="00026C2C">
        <w:rPr>
          <w:rFonts w:ascii="Times New Roman" w:hAnsi="Times New Roman"/>
          <w:b w:val="0"/>
          <w:bCs w:val="0"/>
          <w:sz w:val="22"/>
          <w:szCs w:val="22"/>
        </w:rPr>
        <w:fldChar w:fldCharType="separate"/>
      </w:r>
      <w:r w:rsidR="00026C2C">
        <w:rPr>
          <w:rFonts w:ascii="Times New Roman" w:hAnsi="Times New Roman"/>
          <w:b w:val="0"/>
          <w:bCs w:val="0"/>
          <w:sz w:val="22"/>
          <w:szCs w:val="22"/>
        </w:rPr>
        <w:t xml:space="preserve"> </w:t>
      </w:r>
      <w:r w:rsidR="00026C2C">
        <w:rPr>
          <w:rFonts w:ascii="Times New Roman" w:hAnsi="Times New Roman"/>
          <w:b w:val="0"/>
          <w:bCs w:val="0"/>
          <w:sz w:val="22"/>
          <w:szCs w:val="22"/>
        </w:rPr>
        <w:fldChar w:fldCharType="end"/>
      </w:r>
    </w:p>
    <w:p w14:paraId="32DBB202" w14:textId="77777777" w:rsidR="005A5F5B" w:rsidRPr="00D06DCA" w:rsidRDefault="005A5F5B" w:rsidP="00330312">
      <w:pPr>
        <w:numPr>
          <w:ilvl w:val="0"/>
          <w:numId w:val="25"/>
        </w:numPr>
        <w:tabs>
          <w:tab w:val="clear" w:pos="567"/>
        </w:tabs>
        <w:spacing w:line="240" w:lineRule="auto"/>
        <w:ind w:left="567" w:hanging="567"/>
      </w:pPr>
      <w:r>
        <w:rPr>
          <w:szCs w:val="24"/>
          <w:lang w:val="en-US"/>
        </w:rPr>
        <w:t xml:space="preserve">sore, raised patches in the mouth or throat caused by a fungal infection </w:t>
      </w:r>
      <w:r w:rsidRPr="00037DEE">
        <w:rPr>
          <w:szCs w:val="24"/>
          <w:lang w:val="en-US"/>
        </w:rPr>
        <w:t>(</w:t>
      </w:r>
      <w:r w:rsidRPr="00037DEE">
        <w:rPr>
          <w:iCs/>
          <w:szCs w:val="24"/>
          <w:lang w:val="en-US"/>
        </w:rPr>
        <w:t>candidiasis</w:t>
      </w:r>
      <w:r w:rsidRPr="00037DEE">
        <w:rPr>
          <w:szCs w:val="24"/>
          <w:lang w:val="en-US"/>
        </w:rPr>
        <w:t>)</w:t>
      </w:r>
      <w:r w:rsidRPr="00037DEE">
        <w:rPr>
          <w:i/>
          <w:szCs w:val="24"/>
          <w:lang w:val="en-US"/>
        </w:rPr>
        <w:t>.</w:t>
      </w:r>
      <w:r>
        <w:rPr>
          <w:szCs w:val="24"/>
          <w:lang w:val="en-US"/>
        </w:rPr>
        <w:t xml:space="preserve"> Rinsing your mouth out with water immediately after using </w:t>
      </w:r>
      <w:proofErr w:type="spellStart"/>
      <w:r>
        <w:rPr>
          <w:szCs w:val="24"/>
          <w:lang w:val="en-US"/>
        </w:rPr>
        <w:t>Trelegy</w:t>
      </w:r>
      <w:proofErr w:type="spellEnd"/>
      <w:r>
        <w:rPr>
          <w:szCs w:val="24"/>
          <w:lang w:val="en-US"/>
        </w:rPr>
        <w:t xml:space="preserve"> Ellipta may help prevent this side effect</w:t>
      </w:r>
      <w:r w:rsidRPr="00D06DCA">
        <w:rPr>
          <w:noProof/>
          <w:szCs w:val="22"/>
        </w:rPr>
        <w:t>.</w:t>
      </w:r>
    </w:p>
    <w:p w14:paraId="3148D344" w14:textId="77777777" w:rsidR="005A2962" w:rsidRPr="00DF7B85" w:rsidRDefault="005A2962" w:rsidP="00330312">
      <w:pPr>
        <w:pStyle w:val="ListParagraph"/>
        <w:numPr>
          <w:ilvl w:val="0"/>
          <w:numId w:val="25"/>
        </w:numPr>
        <w:tabs>
          <w:tab w:val="clear" w:pos="567"/>
          <w:tab w:val="left" w:pos="720"/>
        </w:tabs>
        <w:ind w:left="567" w:right="-29" w:hanging="567"/>
        <w:rPr>
          <w:noProof/>
          <w:szCs w:val="22"/>
        </w:rPr>
      </w:pPr>
      <w:r w:rsidRPr="00DF7B85">
        <w:rPr>
          <w:noProof/>
          <w:szCs w:val="22"/>
        </w:rPr>
        <w:t>infection of the nose</w:t>
      </w:r>
      <w:r w:rsidR="009152A5" w:rsidRPr="00DF7B85">
        <w:rPr>
          <w:noProof/>
          <w:szCs w:val="22"/>
        </w:rPr>
        <w:t>,</w:t>
      </w:r>
      <w:r w:rsidRPr="00DF7B85">
        <w:rPr>
          <w:noProof/>
          <w:szCs w:val="22"/>
        </w:rPr>
        <w:t xml:space="preserve"> sinuses or throat</w:t>
      </w:r>
    </w:p>
    <w:p w14:paraId="51DD97B1" w14:textId="77777777" w:rsidR="005A2962" w:rsidRPr="00DF7B85" w:rsidRDefault="005A2962" w:rsidP="00330312">
      <w:pPr>
        <w:pStyle w:val="ListParagraph"/>
        <w:numPr>
          <w:ilvl w:val="0"/>
          <w:numId w:val="25"/>
        </w:numPr>
        <w:tabs>
          <w:tab w:val="clear" w:pos="567"/>
          <w:tab w:val="left" w:pos="720"/>
        </w:tabs>
        <w:ind w:left="567" w:right="-29" w:hanging="567"/>
        <w:rPr>
          <w:noProof/>
          <w:szCs w:val="22"/>
        </w:rPr>
      </w:pPr>
      <w:r w:rsidRPr="00DF7B85">
        <w:rPr>
          <w:noProof/>
          <w:szCs w:val="22"/>
        </w:rPr>
        <w:t>infection of the upper airways</w:t>
      </w:r>
    </w:p>
    <w:p w14:paraId="3D113FC9" w14:textId="77777777" w:rsidR="00D06DCA" w:rsidRDefault="005A2962" w:rsidP="00330312">
      <w:pPr>
        <w:pStyle w:val="ListParagraph"/>
        <w:numPr>
          <w:ilvl w:val="0"/>
          <w:numId w:val="25"/>
        </w:numPr>
        <w:tabs>
          <w:tab w:val="clear" w:pos="567"/>
          <w:tab w:val="left" w:pos="720"/>
        </w:tabs>
        <w:ind w:left="567" w:right="-29" w:hanging="567"/>
        <w:rPr>
          <w:noProof/>
          <w:szCs w:val="22"/>
        </w:rPr>
      </w:pPr>
      <w:r w:rsidRPr="00DF7B85">
        <w:rPr>
          <w:noProof/>
          <w:szCs w:val="22"/>
        </w:rPr>
        <w:t>itchy, runny or blocked nose</w:t>
      </w:r>
    </w:p>
    <w:p w14:paraId="59C8DDBB" w14:textId="77777777" w:rsidR="005A5F5B" w:rsidRDefault="005A5F5B" w:rsidP="00330312">
      <w:pPr>
        <w:numPr>
          <w:ilvl w:val="0"/>
          <w:numId w:val="36"/>
        </w:numPr>
        <w:tabs>
          <w:tab w:val="clear" w:pos="567"/>
        </w:tabs>
        <w:spacing w:line="240" w:lineRule="auto"/>
        <w:ind w:left="567" w:hanging="567"/>
      </w:pPr>
      <w:r w:rsidRPr="00DE6D9D">
        <w:t>pain in the back of the mouth and throat</w:t>
      </w:r>
    </w:p>
    <w:p w14:paraId="09EF355D" w14:textId="77777777" w:rsidR="005A5F5B" w:rsidRPr="002B7BA9" w:rsidRDefault="005A5F5B" w:rsidP="00330312">
      <w:pPr>
        <w:numPr>
          <w:ilvl w:val="0"/>
          <w:numId w:val="36"/>
        </w:numPr>
        <w:tabs>
          <w:tab w:val="clear" w:pos="567"/>
        </w:tabs>
        <w:spacing w:line="240" w:lineRule="auto"/>
        <w:ind w:left="567" w:hanging="567"/>
      </w:pPr>
      <w:r w:rsidRPr="0074215A">
        <w:rPr>
          <w:rFonts w:eastAsia="MS Mincho"/>
          <w:szCs w:val="24"/>
          <w:lang w:eastAsia="ja-JP"/>
        </w:rPr>
        <w:t>inflammation of the sinuses</w:t>
      </w:r>
    </w:p>
    <w:p w14:paraId="38DEEFE0" w14:textId="77777777" w:rsidR="005A5F5B" w:rsidRDefault="005A5F5B" w:rsidP="00330312">
      <w:pPr>
        <w:numPr>
          <w:ilvl w:val="0"/>
          <w:numId w:val="36"/>
        </w:numPr>
        <w:tabs>
          <w:tab w:val="clear" w:pos="567"/>
        </w:tabs>
        <w:spacing w:line="240" w:lineRule="auto"/>
        <w:ind w:left="567" w:hanging="567"/>
      </w:pPr>
      <w:r>
        <w:t>inflammation of the lungs (</w:t>
      </w:r>
      <w:r w:rsidRPr="00BB7E3E">
        <w:rPr>
          <w:i/>
        </w:rPr>
        <w:t>bronchitis</w:t>
      </w:r>
      <w:r>
        <w:t>)</w:t>
      </w:r>
    </w:p>
    <w:p w14:paraId="5BA53BF7" w14:textId="77777777" w:rsidR="005A2962" w:rsidRPr="00DF7B85" w:rsidRDefault="005A2962" w:rsidP="00330312">
      <w:pPr>
        <w:pStyle w:val="ListParagraph"/>
        <w:numPr>
          <w:ilvl w:val="0"/>
          <w:numId w:val="25"/>
        </w:numPr>
        <w:tabs>
          <w:tab w:val="clear" w:pos="567"/>
          <w:tab w:val="left" w:pos="720"/>
        </w:tabs>
        <w:ind w:left="567" w:right="-29" w:hanging="567"/>
        <w:rPr>
          <w:noProof/>
          <w:szCs w:val="22"/>
        </w:rPr>
      </w:pPr>
      <w:r w:rsidRPr="00DF7B85">
        <w:rPr>
          <w:noProof/>
          <w:szCs w:val="22"/>
        </w:rPr>
        <w:t>flu (</w:t>
      </w:r>
      <w:r w:rsidRPr="00DF7B85">
        <w:rPr>
          <w:i/>
          <w:noProof/>
          <w:szCs w:val="22"/>
        </w:rPr>
        <w:t>influenza</w:t>
      </w:r>
      <w:r w:rsidRPr="00DF7B85">
        <w:rPr>
          <w:noProof/>
          <w:szCs w:val="22"/>
        </w:rPr>
        <w:t>)</w:t>
      </w:r>
    </w:p>
    <w:p w14:paraId="6CFA5988" w14:textId="2CFFAC60" w:rsidR="005A2962" w:rsidRPr="00DF7B85" w:rsidDel="004334B2" w:rsidRDefault="005A2962" w:rsidP="00330312">
      <w:pPr>
        <w:pStyle w:val="ListParagraph"/>
        <w:numPr>
          <w:ilvl w:val="0"/>
          <w:numId w:val="25"/>
        </w:numPr>
        <w:tabs>
          <w:tab w:val="clear" w:pos="567"/>
          <w:tab w:val="left" w:pos="720"/>
        </w:tabs>
        <w:ind w:left="567" w:right="-29" w:hanging="567"/>
        <w:rPr>
          <w:noProof/>
          <w:szCs w:val="22"/>
        </w:rPr>
      </w:pPr>
      <w:r w:rsidRPr="00DF7B85" w:rsidDel="004334B2">
        <w:rPr>
          <w:noProof/>
          <w:szCs w:val="22"/>
        </w:rPr>
        <w:t>common cold</w:t>
      </w:r>
    </w:p>
    <w:p w14:paraId="5B499856" w14:textId="77777777" w:rsidR="005A2962" w:rsidRPr="00DF7B85" w:rsidRDefault="005A2962" w:rsidP="00330312">
      <w:pPr>
        <w:pStyle w:val="ListParagraph"/>
        <w:numPr>
          <w:ilvl w:val="0"/>
          <w:numId w:val="25"/>
        </w:numPr>
        <w:tabs>
          <w:tab w:val="clear" w:pos="567"/>
          <w:tab w:val="left" w:pos="720"/>
        </w:tabs>
        <w:ind w:left="567" w:right="-29" w:hanging="567"/>
        <w:rPr>
          <w:noProof/>
          <w:szCs w:val="22"/>
        </w:rPr>
      </w:pPr>
      <w:r w:rsidRPr="00DF7B85">
        <w:rPr>
          <w:noProof/>
          <w:szCs w:val="22"/>
        </w:rPr>
        <w:t xml:space="preserve">headache </w:t>
      </w:r>
    </w:p>
    <w:p w14:paraId="57EA3AF4" w14:textId="06EA72D9" w:rsidR="005C6B10" w:rsidRPr="007216E5" w:rsidRDefault="005A2962" w:rsidP="00330312">
      <w:pPr>
        <w:pStyle w:val="ListParagraph"/>
        <w:numPr>
          <w:ilvl w:val="0"/>
          <w:numId w:val="25"/>
        </w:numPr>
        <w:tabs>
          <w:tab w:val="clear" w:pos="567"/>
        </w:tabs>
        <w:spacing w:line="240" w:lineRule="auto"/>
        <w:ind w:left="567" w:right="-29" w:hanging="567"/>
        <w:rPr>
          <w:noProof/>
          <w:szCs w:val="22"/>
        </w:rPr>
      </w:pPr>
      <w:r w:rsidRPr="00DF7B85">
        <w:rPr>
          <w:noProof/>
          <w:szCs w:val="22"/>
        </w:rPr>
        <w:t>cough</w:t>
      </w:r>
    </w:p>
    <w:p w14:paraId="31CDDD67" w14:textId="77777777" w:rsidR="00D06DCA" w:rsidRPr="002B7BA9" w:rsidRDefault="005A5F5B" w:rsidP="00330312">
      <w:pPr>
        <w:numPr>
          <w:ilvl w:val="0"/>
          <w:numId w:val="25"/>
        </w:numPr>
        <w:tabs>
          <w:tab w:val="clear" w:pos="567"/>
        </w:tabs>
        <w:spacing w:line="240" w:lineRule="auto"/>
        <w:ind w:left="567" w:hanging="567"/>
      </w:pPr>
      <w:r>
        <w:rPr>
          <w:szCs w:val="24"/>
          <w:lang w:val="en-US"/>
        </w:rPr>
        <w:t>painful and frequent urination (may be signs of a urinary tract infection)</w:t>
      </w:r>
    </w:p>
    <w:p w14:paraId="41B3849F" w14:textId="77777777" w:rsidR="005A2962" w:rsidRPr="00DF7B85" w:rsidRDefault="005A2962" w:rsidP="00330312">
      <w:pPr>
        <w:pStyle w:val="ListParagraph"/>
        <w:numPr>
          <w:ilvl w:val="0"/>
          <w:numId w:val="25"/>
        </w:numPr>
        <w:tabs>
          <w:tab w:val="clear" w:pos="567"/>
          <w:tab w:val="left" w:pos="720"/>
        </w:tabs>
        <w:ind w:left="567" w:right="-29" w:hanging="567"/>
        <w:rPr>
          <w:noProof/>
          <w:szCs w:val="22"/>
        </w:rPr>
      </w:pPr>
      <w:r w:rsidRPr="00DF7B85">
        <w:rPr>
          <w:noProof/>
          <w:szCs w:val="22"/>
        </w:rPr>
        <w:t xml:space="preserve">joint pain </w:t>
      </w:r>
    </w:p>
    <w:p w14:paraId="1EF39730" w14:textId="77777777" w:rsidR="00D06DCA" w:rsidRDefault="005A2962" w:rsidP="00330312">
      <w:pPr>
        <w:pStyle w:val="ListParagraph"/>
        <w:numPr>
          <w:ilvl w:val="0"/>
          <w:numId w:val="25"/>
        </w:numPr>
        <w:tabs>
          <w:tab w:val="clear" w:pos="567"/>
          <w:tab w:val="left" w:pos="720"/>
        </w:tabs>
        <w:ind w:left="567" w:right="-29" w:hanging="567"/>
        <w:rPr>
          <w:noProof/>
          <w:szCs w:val="22"/>
        </w:rPr>
      </w:pPr>
      <w:r w:rsidRPr="00DF7B85">
        <w:rPr>
          <w:noProof/>
          <w:szCs w:val="22"/>
        </w:rPr>
        <w:t>back pain</w:t>
      </w:r>
    </w:p>
    <w:p w14:paraId="01FBD499" w14:textId="77777777" w:rsidR="005A5F5B" w:rsidRDefault="005A5F5B" w:rsidP="00330312">
      <w:pPr>
        <w:pStyle w:val="ListParagraph"/>
        <w:numPr>
          <w:ilvl w:val="0"/>
          <w:numId w:val="25"/>
        </w:numPr>
        <w:tabs>
          <w:tab w:val="clear" w:pos="567"/>
          <w:tab w:val="left" w:pos="720"/>
        </w:tabs>
        <w:ind w:left="567" w:right="-29" w:hanging="567"/>
        <w:rPr>
          <w:noProof/>
          <w:szCs w:val="22"/>
        </w:rPr>
      </w:pPr>
      <w:r>
        <w:rPr>
          <w:noProof/>
          <w:szCs w:val="22"/>
        </w:rPr>
        <w:t>constipation.</w:t>
      </w:r>
    </w:p>
    <w:p w14:paraId="3517A1FD" w14:textId="77777777" w:rsidR="00A44781" w:rsidRPr="00DF7B85" w:rsidRDefault="00A44781" w:rsidP="00A44781">
      <w:pPr>
        <w:tabs>
          <w:tab w:val="clear" w:pos="567"/>
        </w:tabs>
        <w:spacing w:line="240" w:lineRule="auto"/>
        <w:ind w:right="-29"/>
        <w:rPr>
          <w:noProof/>
          <w:szCs w:val="22"/>
        </w:rPr>
      </w:pPr>
    </w:p>
    <w:p w14:paraId="422B5A23" w14:textId="67044AF1" w:rsidR="00A44781" w:rsidRPr="007C6B35" w:rsidRDefault="00A44781" w:rsidP="00330312">
      <w:pPr>
        <w:pStyle w:val="NoNumHead2"/>
        <w:spacing w:before="0" w:after="0"/>
        <w:rPr>
          <w:szCs w:val="22"/>
        </w:rPr>
      </w:pPr>
      <w:r w:rsidRPr="00DF7B85">
        <w:rPr>
          <w:rFonts w:ascii="Times New Roman" w:hAnsi="Times New Roman"/>
          <w:sz w:val="22"/>
          <w:szCs w:val="22"/>
        </w:rPr>
        <w:lastRenderedPageBreak/>
        <w:t>Uncommon</w:t>
      </w:r>
      <w:r w:rsidR="003E6DC7">
        <w:rPr>
          <w:b w:val="0"/>
          <w:bCs w:val="0"/>
          <w:szCs w:val="22"/>
        </w:rPr>
        <w:fldChar w:fldCharType="begin"/>
      </w:r>
      <w:r w:rsidR="003E6DC7">
        <w:rPr>
          <w:rFonts w:ascii="Times New Roman" w:hAnsi="Times New Roman"/>
          <w:sz w:val="22"/>
          <w:szCs w:val="22"/>
        </w:rPr>
        <w:instrText xml:space="preserve"> DOCVARIABLE vault_nd_ddd69cd7-2684-4f24-b32c-ab2431b1ff5a \* MERGEFORMAT </w:instrText>
      </w:r>
      <w:r w:rsidR="003E6DC7">
        <w:rPr>
          <w:b w:val="0"/>
          <w:bCs w:val="0"/>
          <w:szCs w:val="22"/>
        </w:rPr>
        <w:fldChar w:fldCharType="separate"/>
      </w:r>
      <w:r w:rsidR="003E6DC7">
        <w:rPr>
          <w:rFonts w:ascii="Times New Roman" w:hAnsi="Times New Roman"/>
          <w:sz w:val="22"/>
          <w:szCs w:val="22"/>
        </w:rPr>
        <w:t xml:space="preserve"> </w:t>
      </w:r>
      <w:r w:rsidR="003E6DC7">
        <w:rPr>
          <w:b w:val="0"/>
          <w:bCs w:val="0"/>
          <w:szCs w:val="22"/>
        </w:rPr>
        <w:fldChar w:fldCharType="end"/>
      </w:r>
      <w:r w:rsidR="008727DC" w:rsidRPr="00330312">
        <w:rPr>
          <w:rFonts w:ascii="Times New Roman" w:hAnsi="Times New Roman"/>
          <w:b w:val="0"/>
          <w:bCs w:val="0"/>
          <w:sz w:val="22"/>
          <w:szCs w:val="22"/>
        </w:rPr>
        <w:t>(</w:t>
      </w:r>
      <w:r w:rsidRPr="00330312">
        <w:rPr>
          <w:rFonts w:ascii="Times New Roman" w:hAnsi="Times New Roman"/>
          <w:b w:val="0"/>
          <w:bCs w:val="0"/>
          <w:sz w:val="22"/>
          <w:szCs w:val="22"/>
        </w:rPr>
        <w:t>may affect up to 1 in 100 people</w:t>
      </w:r>
      <w:r w:rsidR="008727DC" w:rsidRPr="00330312">
        <w:rPr>
          <w:rFonts w:ascii="Times New Roman" w:hAnsi="Times New Roman"/>
          <w:b w:val="0"/>
          <w:bCs w:val="0"/>
          <w:sz w:val="22"/>
          <w:szCs w:val="22"/>
        </w:rPr>
        <w:t>)</w:t>
      </w:r>
      <w:r w:rsidR="00026C2C">
        <w:rPr>
          <w:rFonts w:ascii="Times New Roman" w:hAnsi="Times New Roman"/>
          <w:b w:val="0"/>
          <w:bCs w:val="0"/>
          <w:sz w:val="22"/>
          <w:szCs w:val="22"/>
        </w:rPr>
        <w:fldChar w:fldCharType="begin"/>
      </w:r>
      <w:r w:rsidR="00026C2C">
        <w:rPr>
          <w:rFonts w:ascii="Times New Roman" w:hAnsi="Times New Roman"/>
          <w:b w:val="0"/>
          <w:bCs w:val="0"/>
          <w:sz w:val="22"/>
          <w:szCs w:val="22"/>
        </w:rPr>
        <w:instrText xml:space="preserve"> DOCVARIABLE vault_nd_bf68a09b-7238-4671-96fd-155b75a2f15b \* MERGEFORMAT </w:instrText>
      </w:r>
      <w:r w:rsidR="00026C2C">
        <w:rPr>
          <w:rFonts w:ascii="Times New Roman" w:hAnsi="Times New Roman"/>
          <w:b w:val="0"/>
          <w:bCs w:val="0"/>
          <w:sz w:val="22"/>
          <w:szCs w:val="22"/>
        </w:rPr>
        <w:fldChar w:fldCharType="separate"/>
      </w:r>
      <w:r w:rsidR="00026C2C">
        <w:rPr>
          <w:rFonts w:ascii="Times New Roman" w:hAnsi="Times New Roman"/>
          <w:b w:val="0"/>
          <w:bCs w:val="0"/>
          <w:sz w:val="22"/>
          <w:szCs w:val="22"/>
        </w:rPr>
        <w:t xml:space="preserve"> </w:t>
      </w:r>
      <w:r w:rsidR="00026C2C">
        <w:rPr>
          <w:rFonts w:ascii="Times New Roman" w:hAnsi="Times New Roman"/>
          <w:b w:val="0"/>
          <w:bCs w:val="0"/>
          <w:sz w:val="22"/>
          <w:szCs w:val="22"/>
        </w:rPr>
        <w:fldChar w:fldCharType="end"/>
      </w:r>
    </w:p>
    <w:p w14:paraId="3C199740" w14:textId="77777777" w:rsidR="004677E2" w:rsidRPr="00DF7B85" w:rsidRDefault="004677E2" w:rsidP="00330312">
      <w:pPr>
        <w:pStyle w:val="ListParagraph"/>
        <w:numPr>
          <w:ilvl w:val="0"/>
          <w:numId w:val="25"/>
        </w:numPr>
        <w:tabs>
          <w:tab w:val="clear" w:pos="567"/>
        </w:tabs>
        <w:spacing w:line="240" w:lineRule="auto"/>
        <w:ind w:left="567" w:right="-29" w:hanging="567"/>
        <w:rPr>
          <w:szCs w:val="22"/>
        </w:rPr>
      </w:pPr>
      <w:r w:rsidRPr="00DF7B85">
        <w:rPr>
          <w:szCs w:val="22"/>
        </w:rPr>
        <w:t xml:space="preserve">irregular </w:t>
      </w:r>
      <w:proofErr w:type="gramStart"/>
      <w:r w:rsidRPr="00DF7B85">
        <w:rPr>
          <w:szCs w:val="22"/>
        </w:rPr>
        <w:t>heart beat</w:t>
      </w:r>
      <w:proofErr w:type="gramEnd"/>
      <w:r w:rsidRPr="00DF7B85">
        <w:rPr>
          <w:szCs w:val="22"/>
        </w:rPr>
        <w:t xml:space="preserve"> </w:t>
      </w:r>
    </w:p>
    <w:p w14:paraId="3CCC3EFA" w14:textId="77777777" w:rsidR="004677E2" w:rsidRPr="00DF7B85" w:rsidRDefault="004677E2" w:rsidP="00330312">
      <w:pPr>
        <w:pStyle w:val="ListParagraph"/>
        <w:numPr>
          <w:ilvl w:val="0"/>
          <w:numId w:val="25"/>
        </w:numPr>
        <w:tabs>
          <w:tab w:val="clear" w:pos="567"/>
        </w:tabs>
        <w:spacing w:line="240" w:lineRule="auto"/>
        <w:ind w:left="567" w:right="-29" w:hanging="567"/>
        <w:rPr>
          <w:szCs w:val="22"/>
        </w:rPr>
      </w:pPr>
      <w:r w:rsidRPr="00DF7B85">
        <w:rPr>
          <w:szCs w:val="22"/>
        </w:rPr>
        <w:t xml:space="preserve">faster </w:t>
      </w:r>
      <w:proofErr w:type="gramStart"/>
      <w:r w:rsidRPr="00DF7B85">
        <w:rPr>
          <w:szCs w:val="22"/>
        </w:rPr>
        <w:t>heart beat</w:t>
      </w:r>
      <w:proofErr w:type="gramEnd"/>
      <w:r w:rsidRPr="00DF7B85">
        <w:rPr>
          <w:szCs w:val="22"/>
        </w:rPr>
        <w:t xml:space="preserve"> </w:t>
      </w:r>
    </w:p>
    <w:p w14:paraId="3C6FE311" w14:textId="0B8789E7" w:rsidR="00723A08" w:rsidRPr="00DF7B85" w:rsidDel="005C6B10" w:rsidRDefault="00723A08" w:rsidP="00330312">
      <w:pPr>
        <w:pStyle w:val="ListParagraph"/>
        <w:numPr>
          <w:ilvl w:val="0"/>
          <w:numId w:val="38"/>
        </w:numPr>
        <w:tabs>
          <w:tab w:val="clear" w:pos="567"/>
        </w:tabs>
        <w:spacing w:line="240" w:lineRule="auto"/>
        <w:ind w:left="567" w:right="-29" w:hanging="567"/>
        <w:rPr>
          <w:szCs w:val="22"/>
        </w:rPr>
      </w:pPr>
      <w:r w:rsidDel="005C6B10">
        <w:rPr>
          <w:szCs w:val="22"/>
        </w:rPr>
        <w:t>hoarseness</w:t>
      </w:r>
    </w:p>
    <w:p w14:paraId="2B66DC92" w14:textId="6EBEC1C4" w:rsidR="000A4A60" w:rsidRDefault="003F17B8" w:rsidP="00330312">
      <w:pPr>
        <w:pStyle w:val="ListParagraph"/>
        <w:numPr>
          <w:ilvl w:val="0"/>
          <w:numId w:val="25"/>
        </w:numPr>
        <w:tabs>
          <w:tab w:val="clear" w:pos="567"/>
        </w:tabs>
        <w:spacing w:line="240" w:lineRule="auto"/>
        <w:ind w:left="567" w:right="-29" w:hanging="567"/>
        <w:rPr>
          <w:noProof/>
          <w:szCs w:val="22"/>
        </w:rPr>
      </w:pPr>
      <w:r w:rsidRPr="00DF7B85">
        <w:rPr>
          <w:szCs w:val="22"/>
        </w:rPr>
        <w:t>weakening of the bones, leading to fractures</w:t>
      </w:r>
    </w:p>
    <w:p w14:paraId="3C869137" w14:textId="295B5F97" w:rsidR="00FD3E08" w:rsidRDefault="00FD3E08" w:rsidP="00330312">
      <w:pPr>
        <w:pStyle w:val="ListParagraph"/>
        <w:numPr>
          <w:ilvl w:val="0"/>
          <w:numId w:val="25"/>
        </w:numPr>
        <w:tabs>
          <w:tab w:val="clear" w:pos="567"/>
        </w:tabs>
        <w:spacing w:line="240" w:lineRule="auto"/>
        <w:ind w:left="567" w:right="-29" w:hanging="567"/>
        <w:rPr>
          <w:noProof/>
          <w:szCs w:val="22"/>
        </w:rPr>
      </w:pPr>
      <w:r>
        <w:rPr>
          <w:szCs w:val="22"/>
        </w:rPr>
        <w:t>dry mouth</w:t>
      </w:r>
    </w:p>
    <w:p w14:paraId="70733773" w14:textId="5EE92015" w:rsidR="00C20047" w:rsidRDefault="00C20047" w:rsidP="00330312">
      <w:pPr>
        <w:pStyle w:val="ListParagraph"/>
        <w:numPr>
          <w:ilvl w:val="0"/>
          <w:numId w:val="25"/>
        </w:numPr>
        <w:tabs>
          <w:tab w:val="clear" w:pos="567"/>
        </w:tabs>
        <w:spacing w:line="240" w:lineRule="auto"/>
        <w:ind w:left="567" w:right="-29" w:hanging="567"/>
        <w:rPr>
          <w:noProof/>
          <w:szCs w:val="22"/>
        </w:rPr>
      </w:pPr>
      <w:r>
        <w:rPr>
          <w:szCs w:val="22"/>
        </w:rPr>
        <w:t>taste disturbance</w:t>
      </w:r>
    </w:p>
    <w:p w14:paraId="3080B1AD" w14:textId="4F8A7E6B" w:rsidR="00C20047" w:rsidRDefault="00C225ED" w:rsidP="00330312">
      <w:pPr>
        <w:pStyle w:val="ListParagraph"/>
        <w:numPr>
          <w:ilvl w:val="0"/>
          <w:numId w:val="25"/>
        </w:numPr>
        <w:tabs>
          <w:tab w:val="clear" w:pos="567"/>
        </w:tabs>
        <w:spacing w:line="240" w:lineRule="auto"/>
        <w:ind w:left="567" w:right="-29" w:hanging="567"/>
        <w:rPr>
          <w:noProof/>
          <w:szCs w:val="22"/>
        </w:rPr>
      </w:pPr>
      <w:r>
        <w:rPr>
          <w:szCs w:val="22"/>
        </w:rPr>
        <w:t>blurred vision</w:t>
      </w:r>
    </w:p>
    <w:p w14:paraId="0F20AFC2" w14:textId="6598C372" w:rsidR="00C225ED" w:rsidRDefault="00C225ED" w:rsidP="00330312">
      <w:pPr>
        <w:pStyle w:val="ListParagraph"/>
        <w:numPr>
          <w:ilvl w:val="0"/>
          <w:numId w:val="25"/>
        </w:numPr>
        <w:tabs>
          <w:tab w:val="clear" w:pos="567"/>
        </w:tabs>
        <w:spacing w:line="240" w:lineRule="auto"/>
        <w:ind w:left="567" w:right="-29" w:hanging="567"/>
        <w:rPr>
          <w:noProof/>
          <w:szCs w:val="22"/>
        </w:rPr>
      </w:pPr>
      <w:r>
        <w:rPr>
          <w:szCs w:val="22"/>
        </w:rPr>
        <w:t>increased eye pressure</w:t>
      </w:r>
    </w:p>
    <w:p w14:paraId="308EE20E" w14:textId="4FA00ECA" w:rsidR="00C225ED" w:rsidRPr="00DF7B85" w:rsidRDefault="00C225ED" w:rsidP="00330312">
      <w:pPr>
        <w:pStyle w:val="ListParagraph"/>
        <w:numPr>
          <w:ilvl w:val="0"/>
          <w:numId w:val="25"/>
        </w:numPr>
        <w:tabs>
          <w:tab w:val="clear" w:pos="567"/>
        </w:tabs>
        <w:spacing w:line="240" w:lineRule="auto"/>
        <w:ind w:left="567" w:right="-29" w:hanging="567"/>
        <w:rPr>
          <w:noProof/>
          <w:szCs w:val="22"/>
        </w:rPr>
      </w:pPr>
      <w:r>
        <w:rPr>
          <w:szCs w:val="22"/>
        </w:rPr>
        <w:t>eye pain.</w:t>
      </w:r>
    </w:p>
    <w:p w14:paraId="24288BE8" w14:textId="4B616E84" w:rsidR="00A44781" w:rsidRDefault="00A44781" w:rsidP="00A44781">
      <w:pPr>
        <w:tabs>
          <w:tab w:val="clear" w:pos="567"/>
        </w:tabs>
        <w:spacing w:line="240" w:lineRule="auto"/>
        <w:ind w:right="-29"/>
        <w:rPr>
          <w:noProof/>
          <w:szCs w:val="22"/>
        </w:rPr>
      </w:pPr>
    </w:p>
    <w:p w14:paraId="2181658B" w14:textId="25C5CF52" w:rsidR="0018700B" w:rsidRDefault="0018700B" w:rsidP="00330312">
      <w:pPr>
        <w:keepNext/>
        <w:tabs>
          <w:tab w:val="clear" w:pos="567"/>
        </w:tabs>
        <w:spacing w:line="240" w:lineRule="auto"/>
        <w:ind w:right="-28"/>
        <w:rPr>
          <w:noProof/>
          <w:szCs w:val="22"/>
        </w:rPr>
      </w:pPr>
      <w:r w:rsidRPr="005518F9">
        <w:rPr>
          <w:b/>
          <w:noProof/>
          <w:szCs w:val="22"/>
        </w:rPr>
        <w:t xml:space="preserve">Rare </w:t>
      </w:r>
      <w:r w:rsidR="008727DC">
        <w:rPr>
          <w:noProof/>
          <w:szCs w:val="22"/>
        </w:rPr>
        <w:t>(</w:t>
      </w:r>
      <w:r>
        <w:rPr>
          <w:noProof/>
          <w:szCs w:val="22"/>
        </w:rPr>
        <w:t xml:space="preserve">may affect </w:t>
      </w:r>
      <w:r w:rsidRPr="00330312">
        <w:rPr>
          <w:bCs/>
          <w:noProof/>
          <w:szCs w:val="22"/>
        </w:rPr>
        <w:t>up to</w:t>
      </w:r>
      <w:r w:rsidRPr="008727DC">
        <w:rPr>
          <w:bCs/>
          <w:noProof/>
          <w:szCs w:val="22"/>
        </w:rPr>
        <w:t xml:space="preserve"> </w:t>
      </w:r>
      <w:r w:rsidRPr="00330312">
        <w:rPr>
          <w:bCs/>
          <w:noProof/>
          <w:szCs w:val="22"/>
        </w:rPr>
        <w:t>1 in 1</w:t>
      </w:r>
      <w:r w:rsidR="005A6D52">
        <w:rPr>
          <w:bCs/>
          <w:noProof/>
          <w:szCs w:val="22"/>
        </w:rPr>
        <w:t> </w:t>
      </w:r>
      <w:r w:rsidRPr="00330312">
        <w:rPr>
          <w:bCs/>
          <w:noProof/>
          <w:szCs w:val="22"/>
        </w:rPr>
        <w:t>000</w:t>
      </w:r>
      <w:r>
        <w:rPr>
          <w:noProof/>
          <w:szCs w:val="22"/>
        </w:rPr>
        <w:t xml:space="preserve"> people</w:t>
      </w:r>
      <w:r w:rsidR="008727DC">
        <w:rPr>
          <w:noProof/>
          <w:szCs w:val="22"/>
        </w:rPr>
        <w:t>)</w:t>
      </w:r>
    </w:p>
    <w:p w14:paraId="3E055A1A" w14:textId="1006F3CB" w:rsidR="0018700B" w:rsidRDefault="0018700B" w:rsidP="00330312">
      <w:pPr>
        <w:pStyle w:val="ListParagraph"/>
        <w:numPr>
          <w:ilvl w:val="0"/>
          <w:numId w:val="42"/>
        </w:numPr>
        <w:tabs>
          <w:tab w:val="clear" w:pos="567"/>
        </w:tabs>
        <w:spacing w:line="240" w:lineRule="auto"/>
        <w:ind w:left="567" w:right="-29" w:hanging="567"/>
        <w:rPr>
          <w:noProof/>
          <w:szCs w:val="22"/>
        </w:rPr>
      </w:pPr>
      <w:r>
        <w:rPr>
          <w:noProof/>
          <w:szCs w:val="22"/>
        </w:rPr>
        <w:t>allergic reactions (see earlier in Section 4)</w:t>
      </w:r>
    </w:p>
    <w:p w14:paraId="75C35A01" w14:textId="6C70D1E9" w:rsidR="005A6D52" w:rsidRDefault="005A6D52" w:rsidP="00330312">
      <w:pPr>
        <w:pStyle w:val="ListParagraph"/>
        <w:numPr>
          <w:ilvl w:val="0"/>
          <w:numId w:val="42"/>
        </w:numPr>
        <w:tabs>
          <w:tab w:val="clear" w:pos="567"/>
        </w:tabs>
        <w:spacing w:line="240" w:lineRule="auto"/>
        <w:ind w:left="567" w:right="-29" w:hanging="567"/>
        <w:rPr>
          <w:noProof/>
          <w:szCs w:val="22"/>
        </w:rPr>
      </w:pPr>
      <w:r>
        <w:rPr>
          <w:noProof/>
          <w:szCs w:val="22"/>
        </w:rPr>
        <w:t>difficulties passing urine (urinary retention)</w:t>
      </w:r>
    </w:p>
    <w:p w14:paraId="3F31C2B8" w14:textId="1B70BAB9" w:rsidR="005A6D52" w:rsidRDefault="005A6D52" w:rsidP="00330312">
      <w:pPr>
        <w:pStyle w:val="ListParagraph"/>
        <w:numPr>
          <w:ilvl w:val="0"/>
          <w:numId w:val="42"/>
        </w:numPr>
        <w:tabs>
          <w:tab w:val="clear" w:pos="567"/>
        </w:tabs>
        <w:spacing w:line="240" w:lineRule="auto"/>
        <w:ind w:left="567" w:right="-29" w:hanging="567"/>
        <w:rPr>
          <w:noProof/>
          <w:szCs w:val="22"/>
        </w:rPr>
      </w:pPr>
      <w:r>
        <w:rPr>
          <w:noProof/>
          <w:szCs w:val="22"/>
        </w:rPr>
        <w:t>pain or discomfort passing urine (</w:t>
      </w:r>
      <w:r w:rsidRPr="00D5689B">
        <w:rPr>
          <w:i/>
          <w:iCs/>
          <w:noProof/>
          <w:szCs w:val="22"/>
        </w:rPr>
        <w:t>dysuria</w:t>
      </w:r>
      <w:r>
        <w:rPr>
          <w:noProof/>
          <w:szCs w:val="22"/>
        </w:rPr>
        <w:t>)</w:t>
      </w:r>
    </w:p>
    <w:p w14:paraId="15DBF019" w14:textId="51FBDBA9" w:rsidR="002656CE" w:rsidRDefault="000C590F" w:rsidP="00330312">
      <w:pPr>
        <w:pStyle w:val="ListParagraph"/>
        <w:numPr>
          <w:ilvl w:val="0"/>
          <w:numId w:val="42"/>
        </w:numPr>
        <w:tabs>
          <w:tab w:val="clear" w:pos="567"/>
        </w:tabs>
        <w:spacing w:line="240" w:lineRule="auto"/>
        <w:ind w:left="567" w:right="-29" w:hanging="567"/>
        <w:rPr>
          <w:noProof/>
          <w:szCs w:val="22"/>
        </w:rPr>
      </w:pPr>
      <w:r>
        <w:rPr>
          <w:noProof/>
          <w:szCs w:val="22"/>
        </w:rPr>
        <w:t>awareness of heart beat (palpitations)</w:t>
      </w:r>
    </w:p>
    <w:p w14:paraId="253C91A3" w14:textId="4524D0B3" w:rsidR="000C590F" w:rsidRDefault="000C590F" w:rsidP="00330312">
      <w:pPr>
        <w:pStyle w:val="ListParagraph"/>
        <w:numPr>
          <w:ilvl w:val="0"/>
          <w:numId w:val="42"/>
        </w:numPr>
        <w:tabs>
          <w:tab w:val="clear" w:pos="567"/>
        </w:tabs>
        <w:spacing w:line="240" w:lineRule="auto"/>
        <w:ind w:left="567" w:right="-29" w:hanging="567"/>
        <w:rPr>
          <w:noProof/>
          <w:szCs w:val="22"/>
        </w:rPr>
      </w:pPr>
      <w:r>
        <w:rPr>
          <w:noProof/>
          <w:szCs w:val="22"/>
        </w:rPr>
        <w:t>anxiety</w:t>
      </w:r>
    </w:p>
    <w:p w14:paraId="6EF82888" w14:textId="4AC22483" w:rsidR="000C590F" w:rsidRDefault="000C590F" w:rsidP="00330312">
      <w:pPr>
        <w:pStyle w:val="ListParagraph"/>
        <w:numPr>
          <w:ilvl w:val="0"/>
          <w:numId w:val="42"/>
        </w:numPr>
        <w:tabs>
          <w:tab w:val="clear" w:pos="567"/>
        </w:tabs>
        <w:spacing w:line="240" w:lineRule="auto"/>
        <w:ind w:left="567" w:right="-29" w:hanging="567"/>
        <w:rPr>
          <w:noProof/>
          <w:szCs w:val="22"/>
        </w:rPr>
      </w:pPr>
      <w:r>
        <w:rPr>
          <w:noProof/>
          <w:szCs w:val="22"/>
        </w:rPr>
        <w:t>tremor</w:t>
      </w:r>
    </w:p>
    <w:p w14:paraId="6A051E0F" w14:textId="211361F0" w:rsidR="000C590F" w:rsidRDefault="000C590F" w:rsidP="00330312">
      <w:pPr>
        <w:pStyle w:val="ListParagraph"/>
        <w:numPr>
          <w:ilvl w:val="0"/>
          <w:numId w:val="42"/>
        </w:numPr>
        <w:tabs>
          <w:tab w:val="clear" w:pos="567"/>
        </w:tabs>
        <w:spacing w:line="240" w:lineRule="auto"/>
        <w:ind w:left="567" w:right="-29" w:hanging="567"/>
        <w:rPr>
          <w:noProof/>
          <w:szCs w:val="22"/>
        </w:rPr>
      </w:pPr>
      <w:r>
        <w:rPr>
          <w:noProof/>
          <w:szCs w:val="22"/>
        </w:rPr>
        <w:t>muscle spasms</w:t>
      </w:r>
    </w:p>
    <w:p w14:paraId="599E7225" w14:textId="54ED3DD1" w:rsidR="000C590F" w:rsidRPr="0018700B" w:rsidRDefault="000C590F" w:rsidP="00330312">
      <w:pPr>
        <w:pStyle w:val="ListParagraph"/>
        <w:numPr>
          <w:ilvl w:val="0"/>
          <w:numId w:val="42"/>
        </w:numPr>
        <w:tabs>
          <w:tab w:val="clear" w:pos="567"/>
        </w:tabs>
        <w:spacing w:line="240" w:lineRule="auto"/>
        <w:ind w:left="567" w:right="-29" w:hanging="567"/>
        <w:rPr>
          <w:noProof/>
          <w:szCs w:val="22"/>
        </w:rPr>
      </w:pPr>
      <w:r>
        <w:rPr>
          <w:noProof/>
          <w:szCs w:val="22"/>
        </w:rPr>
        <w:t>increased in blood sugar (</w:t>
      </w:r>
      <w:r w:rsidRPr="000C590F">
        <w:rPr>
          <w:i/>
          <w:iCs/>
          <w:noProof/>
          <w:szCs w:val="22"/>
        </w:rPr>
        <w:t>hyperglycaemia</w:t>
      </w:r>
      <w:r>
        <w:rPr>
          <w:noProof/>
          <w:szCs w:val="22"/>
        </w:rPr>
        <w:t>).</w:t>
      </w:r>
    </w:p>
    <w:p w14:paraId="3704BC83" w14:textId="77777777" w:rsidR="0018700B" w:rsidRDefault="0018700B" w:rsidP="00A44781">
      <w:pPr>
        <w:tabs>
          <w:tab w:val="clear" w:pos="567"/>
        </w:tabs>
        <w:spacing w:line="240" w:lineRule="auto"/>
        <w:ind w:right="-29"/>
        <w:rPr>
          <w:noProof/>
          <w:szCs w:val="22"/>
        </w:rPr>
      </w:pPr>
    </w:p>
    <w:p w14:paraId="6FAB98FC" w14:textId="120CCB69" w:rsidR="00B21E79" w:rsidRPr="00E00212" w:rsidRDefault="00B21E79" w:rsidP="00B21E79">
      <w:pPr>
        <w:numPr>
          <w:ilvl w:val="12"/>
          <w:numId w:val="0"/>
        </w:numPr>
        <w:spacing w:line="240" w:lineRule="auto"/>
        <w:outlineLvl w:val="0"/>
        <w:rPr>
          <w:b/>
          <w:noProof/>
          <w:szCs w:val="22"/>
        </w:rPr>
      </w:pPr>
      <w:r w:rsidRPr="00DF7B85">
        <w:rPr>
          <w:b/>
          <w:noProof/>
          <w:szCs w:val="22"/>
        </w:rPr>
        <w:t>Reporting of side effects</w:t>
      </w:r>
      <w:r w:rsidR="003E6DC7">
        <w:rPr>
          <w:b/>
          <w:noProof/>
          <w:szCs w:val="22"/>
        </w:rPr>
        <w:fldChar w:fldCharType="begin"/>
      </w:r>
      <w:r w:rsidR="003E6DC7">
        <w:rPr>
          <w:b/>
          <w:noProof/>
          <w:szCs w:val="22"/>
        </w:rPr>
        <w:instrText xml:space="preserve"> DOCVARIABLE vault_nd_73e30897-3633-48d2-9dc6-586c33294e51 \* MERGEFORMAT </w:instrText>
      </w:r>
      <w:r w:rsidR="003E6DC7">
        <w:rPr>
          <w:b/>
          <w:noProof/>
          <w:szCs w:val="22"/>
        </w:rPr>
        <w:fldChar w:fldCharType="separate"/>
      </w:r>
      <w:r w:rsidR="003E6DC7">
        <w:rPr>
          <w:b/>
          <w:noProof/>
          <w:szCs w:val="22"/>
        </w:rPr>
        <w:t xml:space="preserve"> </w:t>
      </w:r>
      <w:r w:rsidR="003E6DC7">
        <w:rPr>
          <w:b/>
          <w:noProof/>
          <w:szCs w:val="22"/>
        </w:rPr>
        <w:fldChar w:fldCharType="end"/>
      </w:r>
    </w:p>
    <w:p w14:paraId="2518EC9E" w14:textId="77777777" w:rsidR="00B21E79" w:rsidRPr="00DF7B85" w:rsidRDefault="00B21E79" w:rsidP="00B21E79">
      <w:pPr>
        <w:pStyle w:val="BodytextAgency"/>
        <w:spacing w:after="0" w:line="240" w:lineRule="auto"/>
        <w:rPr>
          <w:rFonts w:ascii="Times New Roman" w:hAnsi="Times New Roman" w:cs="Times New Roman"/>
          <w:sz w:val="22"/>
          <w:szCs w:val="22"/>
        </w:rPr>
      </w:pPr>
      <w:r w:rsidRPr="00E00212">
        <w:rPr>
          <w:rFonts w:ascii="Times New Roman" w:hAnsi="Times New Roman" w:cs="Times New Roman"/>
          <w:noProof/>
          <w:sz w:val="22"/>
          <w:szCs w:val="22"/>
        </w:rPr>
        <w:t>If you get any side effects, talk to your doctor</w:t>
      </w:r>
      <w:r w:rsidR="00A40B5B" w:rsidRPr="00E00212">
        <w:rPr>
          <w:rFonts w:ascii="Times New Roman" w:hAnsi="Times New Roman" w:cs="Times New Roman"/>
          <w:noProof/>
          <w:sz w:val="22"/>
          <w:szCs w:val="22"/>
        </w:rPr>
        <w:t xml:space="preserve">, </w:t>
      </w:r>
      <w:r w:rsidRPr="00E00212">
        <w:rPr>
          <w:rFonts w:ascii="Times New Roman" w:hAnsi="Times New Roman" w:cs="Times New Roman"/>
          <w:noProof/>
          <w:sz w:val="22"/>
          <w:szCs w:val="22"/>
        </w:rPr>
        <w:t>pharmacis</w:t>
      </w:r>
      <w:r w:rsidR="00F13FAF">
        <w:rPr>
          <w:rFonts w:ascii="Times New Roman" w:hAnsi="Times New Roman" w:cs="Times New Roman"/>
          <w:noProof/>
          <w:sz w:val="22"/>
          <w:szCs w:val="22"/>
        </w:rPr>
        <w:t>t or nurse.</w:t>
      </w:r>
      <w:r w:rsidR="00F13FAF" w:rsidRPr="008B083D">
        <w:rPr>
          <w:rFonts w:ascii="Times New Roman" w:hAnsi="Times New Roman" w:cs="Times New Roman"/>
          <w:sz w:val="22"/>
          <w:szCs w:val="22"/>
        </w:rPr>
        <w:t xml:space="preserve">  </w:t>
      </w:r>
      <w:r w:rsidRPr="00E00212">
        <w:rPr>
          <w:rFonts w:ascii="Times New Roman" w:hAnsi="Times New Roman" w:cs="Times New Roman"/>
          <w:sz w:val="22"/>
          <w:szCs w:val="22"/>
        </w:rPr>
        <w:t>Th</w:t>
      </w:r>
      <w:r w:rsidRPr="00DF7B85">
        <w:rPr>
          <w:rFonts w:ascii="Times New Roman" w:hAnsi="Times New Roman" w:cs="Times New Roman"/>
          <w:sz w:val="22"/>
          <w:szCs w:val="22"/>
        </w:rPr>
        <w:t xml:space="preserve">is includes any possible </w:t>
      </w:r>
      <w:r w:rsidRPr="00DF7B85">
        <w:rPr>
          <w:rFonts w:ascii="Times New Roman" w:hAnsi="Times New Roman" w:cs="Times New Roman"/>
          <w:noProof/>
          <w:sz w:val="22"/>
          <w:szCs w:val="22"/>
        </w:rPr>
        <w:t>side effects not listed in this leaflet.</w:t>
      </w:r>
      <w:r w:rsidRPr="00DF7B85">
        <w:rPr>
          <w:rFonts w:ascii="Times New Roman" w:hAnsi="Times New Roman" w:cs="Times New Roman"/>
          <w:sz w:val="22"/>
          <w:szCs w:val="22"/>
        </w:rPr>
        <w:t xml:space="preserve"> You can also report side effects directly via </w:t>
      </w:r>
      <w:r w:rsidRPr="00DF7B85">
        <w:rPr>
          <w:rFonts w:ascii="Times New Roman" w:hAnsi="Times New Roman" w:cs="Times New Roman"/>
          <w:sz w:val="22"/>
          <w:szCs w:val="22"/>
          <w:highlight w:val="lightGray"/>
        </w:rPr>
        <w:t xml:space="preserve">the national reporting system listed in </w:t>
      </w:r>
      <w:hyperlink r:id="rId16" w:history="1">
        <w:r w:rsidRPr="00DF7B85">
          <w:rPr>
            <w:rStyle w:val="Hyperlink"/>
            <w:rFonts w:ascii="Times New Roman" w:hAnsi="Times New Roman" w:cs="Times New Roman"/>
            <w:color w:val="auto"/>
            <w:sz w:val="22"/>
            <w:szCs w:val="22"/>
            <w:highlight w:val="lightGray"/>
          </w:rPr>
          <w:t>Appendix V</w:t>
        </w:r>
      </w:hyperlink>
      <w:r w:rsidRPr="00DF7B85">
        <w:rPr>
          <w:rFonts w:ascii="Times New Roman" w:hAnsi="Times New Roman" w:cs="Times New Roman"/>
          <w:sz w:val="22"/>
          <w:szCs w:val="22"/>
        </w:rPr>
        <w:t xml:space="preserve">. </w:t>
      </w:r>
      <w:r w:rsidR="00146600">
        <w:rPr>
          <w:rFonts w:ascii="Times New Roman" w:hAnsi="Times New Roman" w:cs="Times New Roman"/>
          <w:sz w:val="22"/>
          <w:szCs w:val="22"/>
        </w:rPr>
        <w:t xml:space="preserve"> </w:t>
      </w:r>
      <w:r w:rsidRPr="00DF7B85">
        <w:rPr>
          <w:rFonts w:ascii="Times New Roman" w:hAnsi="Times New Roman" w:cs="Times New Roman"/>
          <w:sz w:val="22"/>
          <w:szCs w:val="22"/>
        </w:rPr>
        <w:t xml:space="preserve">By reporting side </w:t>
      </w:r>
      <w:proofErr w:type="spellStart"/>
      <w:proofErr w:type="gramStart"/>
      <w:r w:rsidRPr="00DF7B85">
        <w:rPr>
          <w:rFonts w:ascii="Times New Roman" w:hAnsi="Times New Roman" w:cs="Times New Roman"/>
          <w:sz w:val="22"/>
          <w:szCs w:val="22"/>
        </w:rPr>
        <w:t>effects</w:t>
      </w:r>
      <w:proofErr w:type="gramEnd"/>
      <w:r w:rsidRPr="00DF7B85">
        <w:rPr>
          <w:rFonts w:ascii="Times New Roman" w:hAnsi="Times New Roman" w:cs="Times New Roman"/>
          <w:sz w:val="22"/>
          <w:szCs w:val="22"/>
        </w:rPr>
        <w:t xml:space="preserve"> you</w:t>
      </w:r>
      <w:proofErr w:type="spellEnd"/>
      <w:r w:rsidRPr="00DF7B85">
        <w:rPr>
          <w:rFonts w:ascii="Times New Roman" w:hAnsi="Times New Roman" w:cs="Times New Roman"/>
          <w:sz w:val="22"/>
          <w:szCs w:val="22"/>
        </w:rPr>
        <w:t xml:space="preserve"> can help provide more information on the safety of this medicine.</w:t>
      </w:r>
    </w:p>
    <w:p w14:paraId="483A209F" w14:textId="77777777" w:rsidR="00B21E79" w:rsidRPr="00DF7B85" w:rsidRDefault="00B21E79" w:rsidP="00B21E79">
      <w:pPr>
        <w:pStyle w:val="BodytextAgency"/>
        <w:spacing w:after="0" w:line="240" w:lineRule="auto"/>
        <w:rPr>
          <w:rFonts w:ascii="Times New Roman" w:hAnsi="Times New Roman" w:cs="Times New Roman"/>
          <w:sz w:val="22"/>
          <w:szCs w:val="22"/>
        </w:rPr>
      </w:pPr>
    </w:p>
    <w:p w14:paraId="79024894" w14:textId="77777777" w:rsidR="00B21E79" w:rsidRPr="00DF7B85" w:rsidRDefault="00B21E79" w:rsidP="00B21E79">
      <w:pPr>
        <w:autoSpaceDE w:val="0"/>
        <w:autoSpaceDN w:val="0"/>
        <w:adjustRightInd w:val="0"/>
        <w:spacing w:line="240" w:lineRule="auto"/>
        <w:rPr>
          <w:szCs w:val="22"/>
        </w:rPr>
      </w:pPr>
    </w:p>
    <w:p w14:paraId="67A74748" w14:textId="77777777" w:rsidR="00B21E79" w:rsidRPr="00DF7B85" w:rsidRDefault="00B21E79" w:rsidP="00B21E79">
      <w:pPr>
        <w:numPr>
          <w:ilvl w:val="12"/>
          <w:numId w:val="0"/>
        </w:numPr>
        <w:tabs>
          <w:tab w:val="clear" w:pos="567"/>
        </w:tabs>
        <w:spacing w:line="240" w:lineRule="auto"/>
        <w:ind w:left="567" w:right="-2" w:hanging="567"/>
        <w:rPr>
          <w:b/>
          <w:noProof/>
          <w:szCs w:val="22"/>
        </w:rPr>
      </w:pPr>
      <w:r w:rsidRPr="00DF7B85">
        <w:rPr>
          <w:b/>
          <w:noProof/>
          <w:szCs w:val="22"/>
        </w:rPr>
        <w:t>5.</w:t>
      </w:r>
      <w:r w:rsidRPr="00DF7B85">
        <w:rPr>
          <w:b/>
          <w:noProof/>
          <w:szCs w:val="22"/>
        </w:rPr>
        <w:tab/>
        <w:t xml:space="preserve">How to store </w:t>
      </w:r>
      <w:r w:rsidR="00283EE1" w:rsidRPr="00DF7B85">
        <w:rPr>
          <w:b/>
          <w:noProof/>
          <w:szCs w:val="22"/>
        </w:rPr>
        <w:t>Trelegy Ellipta</w:t>
      </w:r>
    </w:p>
    <w:p w14:paraId="17667631" w14:textId="77777777" w:rsidR="00B21E79" w:rsidRPr="00DF7B85" w:rsidRDefault="00B21E79" w:rsidP="00B21E79">
      <w:pPr>
        <w:numPr>
          <w:ilvl w:val="12"/>
          <w:numId w:val="0"/>
        </w:numPr>
        <w:tabs>
          <w:tab w:val="clear" w:pos="567"/>
        </w:tabs>
        <w:spacing w:line="240" w:lineRule="auto"/>
        <w:ind w:right="-2"/>
        <w:rPr>
          <w:noProof/>
          <w:szCs w:val="22"/>
        </w:rPr>
      </w:pPr>
    </w:p>
    <w:p w14:paraId="50D0F1E4" w14:textId="77777777" w:rsidR="00B21E79" w:rsidRPr="00DF7B85" w:rsidRDefault="00B21E79" w:rsidP="00B21E79">
      <w:pPr>
        <w:numPr>
          <w:ilvl w:val="12"/>
          <w:numId w:val="0"/>
        </w:numPr>
        <w:tabs>
          <w:tab w:val="clear" w:pos="567"/>
        </w:tabs>
        <w:spacing w:line="240" w:lineRule="auto"/>
        <w:ind w:right="-2"/>
        <w:rPr>
          <w:noProof/>
          <w:szCs w:val="22"/>
        </w:rPr>
      </w:pPr>
      <w:r w:rsidRPr="00DF7B85">
        <w:rPr>
          <w:noProof/>
          <w:szCs w:val="22"/>
        </w:rPr>
        <w:t>Keep this medicine out of the sight and reach of children.</w:t>
      </w:r>
    </w:p>
    <w:p w14:paraId="7ADCAB97" w14:textId="77777777" w:rsidR="00B21E79" w:rsidRPr="00DF7B85" w:rsidRDefault="00B21E79" w:rsidP="00B21E79">
      <w:pPr>
        <w:numPr>
          <w:ilvl w:val="12"/>
          <w:numId w:val="0"/>
        </w:numPr>
        <w:tabs>
          <w:tab w:val="clear" w:pos="567"/>
        </w:tabs>
        <w:spacing w:line="240" w:lineRule="auto"/>
        <w:ind w:right="-2"/>
        <w:rPr>
          <w:noProof/>
          <w:szCs w:val="22"/>
        </w:rPr>
      </w:pPr>
    </w:p>
    <w:p w14:paraId="7EAFB20B" w14:textId="01B1D7DE" w:rsidR="00B21E79" w:rsidRPr="00DF7B85" w:rsidRDefault="00B21E79" w:rsidP="00B21E79">
      <w:pPr>
        <w:numPr>
          <w:ilvl w:val="12"/>
          <w:numId w:val="0"/>
        </w:numPr>
        <w:tabs>
          <w:tab w:val="clear" w:pos="567"/>
        </w:tabs>
        <w:spacing w:line="240" w:lineRule="auto"/>
        <w:ind w:right="-2"/>
        <w:rPr>
          <w:noProof/>
          <w:szCs w:val="22"/>
        </w:rPr>
      </w:pPr>
      <w:r w:rsidRPr="00DF7B85">
        <w:rPr>
          <w:noProof/>
          <w:szCs w:val="22"/>
        </w:rPr>
        <w:t>Do</w:t>
      </w:r>
      <w:r w:rsidR="00F67419">
        <w:rPr>
          <w:noProof/>
          <w:szCs w:val="22"/>
        </w:rPr>
        <w:t xml:space="preserve"> </w:t>
      </w:r>
      <w:r w:rsidRPr="00DF7B85">
        <w:rPr>
          <w:noProof/>
          <w:szCs w:val="22"/>
        </w:rPr>
        <w:t>n</w:t>
      </w:r>
      <w:r w:rsidR="00F67419">
        <w:rPr>
          <w:noProof/>
          <w:szCs w:val="22"/>
        </w:rPr>
        <w:t>o</w:t>
      </w:r>
      <w:r w:rsidR="00283EE1" w:rsidRPr="00DF7B85">
        <w:rPr>
          <w:noProof/>
          <w:szCs w:val="22"/>
        </w:rPr>
        <w:t>t</w:t>
      </w:r>
      <w:r w:rsidRPr="00DF7B85">
        <w:rPr>
          <w:noProof/>
          <w:szCs w:val="22"/>
        </w:rPr>
        <w:t xml:space="preserve"> use this medicine after the expiry date which is stated on the carton</w:t>
      </w:r>
      <w:r w:rsidR="006E4CE7" w:rsidRPr="00DF7B85">
        <w:rPr>
          <w:noProof/>
          <w:szCs w:val="22"/>
        </w:rPr>
        <w:t xml:space="preserve">, tray and inhaler after ‘EXP’. </w:t>
      </w:r>
      <w:r w:rsidR="00E00212">
        <w:rPr>
          <w:noProof/>
          <w:szCs w:val="22"/>
        </w:rPr>
        <w:t xml:space="preserve"> </w:t>
      </w:r>
      <w:r w:rsidRPr="00DF7B85">
        <w:rPr>
          <w:noProof/>
          <w:szCs w:val="22"/>
        </w:rPr>
        <w:t xml:space="preserve">The expiry date refers to the last day of that </w:t>
      </w:r>
      <w:r w:rsidR="006E4CE7" w:rsidRPr="00DF7B85">
        <w:rPr>
          <w:noProof/>
          <w:szCs w:val="22"/>
        </w:rPr>
        <w:t>month.</w:t>
      </w:r>
    </w:p>
    <w:p w14:paraId="354E494E" w14:textId="77777777" w:rsidR="006E4CE7" w:rsidRPr="00DF7B85" w:rsidRDefault="006E4CE7" w:rsidP="00B21E79">
      <w:pPr>
        <w:numPr>
          <w:ilvl w:val="12"/>
          <w:numId w:val="0"/>
        </w:numPr>
        <w:tabs>
          <w:tab w:val="clear" w:pos="567"/>
        </w:tabs>
        <w:spacing w:line="240" w:lineRule="auto"/>
        <w:ind w:right="-2"/>
        <w:rPr>
          <w:noProof/>
          <w:szCs w:val="22"/>
        </w:rPr>
      </w:pPr>
    </w:p>
    <w:p w14:paraId="175F122D" w14:textId="77777777" w:rsidR="006E4CE7" w:rsidRPr="00DF7B85" w:rsidRDefault="006E4CE7" w:rsidP="00B21E79">
      <w:pPr>
        <w:numPr>
          <w:ilvl w:val="12"/>
          <w:numId w:val="0"/>
        </w:numPr>
        <w:tabs>
          <w:tab w:val="clear" w:pos="567"/>
        </w:tabs>
        <w:spacing w:line="240" w:lineRule="auto"/>
        <w:ind w:right="-2"/>
        <w:rPr>
          <w:noProof/>
          <w:szCs w:val="22"/>
        </w:rPr>
      </w:pPr>
      <w:r w:rsidRPr="00DF7B85">
        <w:rPr>
          <w:noProof/>
          <w:szCs w:val="22"/>
        </w:rPr>
        <w:t xml:space="preserve">Do not store above 30°C. </w:t>
      </w:r>
    </w:p>
    <w:p w14:paraId="3548FDD9" w14:textId="77777777" w:rsidR="00C64553" w:rsidRDefault="00C64553" w:rsidP="00C64553">
      <w:pPr>
        <w:numPr>
          <w:ilvl w:val="12"/>
          <w:numId w:val="0"/>
        </w:numPr>
        <w:tabs>
          <w:tab w:val="clear" w:pos="567"/>
        </w:tabs>
        <w:spacing w:line="240" w:lineRule="auto"/>
        <w:ind w:right="-2"/>
        <w:rPr>
          <w:noProof/>
          <w:szCs w:val="22"/>
        </w:rPr>
      </w:pPr>
    </w:p>
    <w:p w14:paraId="4C3F3BD5" w14:textId="68519ED4" w:rsidR="00B21E79" w:rsidRDefault="00C64553" w:rsidP="00C64553">
      <w:pPr>
        <w:numPr>
          <w:ilvl w:val="12"/>
          <w:numId w:val="0"/>
        </w:numPr>
        <w:tabs>
          <w:tab w:val="clear" w:pos="567"/>
        </w:tabs>
        <w:spacing w:line="240" w:lineRule="auto"/>
        <w:ind w:right="-2"/>
        <w:rPr>
          <w:noProof/>
          <w:szCs w:val="22"/>
        </w:rPr>
      </w:pPr>
      <w:r w:rsidRPr="00C64553">
        <w:rPr>
          <w:noProof/>
          <w:szCs w:val="22"/>
        </w:rPr>
        <w:t xml:space="preserve">Keep the inhaler inside the sealed tray </w:t>
      </w:r>
      <w:r w:rsidR="0025793D">
        <w:rPr>
          <w:noProof/>
          <w:szCs w:val="22"/>
        </w:rPr>
        <w:t xml:space="preserve">in order </w:t>
      </w:r>
      <w:r w:rsidRPr="00C64553">
        <w:rPr>
          <w:noProof/>
          <w:szCs w:val="22"/>
        </w:rPr>
        <w:t>to protect from moisture and only remove immediately before first use.</w:t>
      </w:r>
      <w:r>
        <w:rPr>
          <w:noProof/>
          <w:szCs w:val="22"/>
        </w:rPr>
        <w:t xml:space="preserve">  </w:t>
      </w:r>
      <w:r w:rsidRPr="00C64553">
        <w:rPr>
          <w:noProof/>
          <w:szCs w:val="22"/>
        </w:rPr>
        <w:t>Once the tray is opened, the inhaler can be used for up to 6 weeks, starting from the date of opening the tray.</w:t>
      </w:r>
      <w:r w:rsidR="00FD3E08">
        <w:rPr>
          <w:noProof/>
          <w:szCs w:val="22"/>
        </w:rPr>
        <w:t xml:space="preserve"> Write the date the inhaler should be thrown away on the label in the space provided. The date should be added as soon as the inhaler has been removed from the tray.</w:t>
      </w:r>
    </w:p>
    <w:p w14:paraId="30E73797" w14:textId="77777777" w:rsidR="00C64553" w:rsidRPr="00DF7B85" w:rsidRDefault="00C64553" w:rsidP="00C64553">
      <w:pPr>
        <w:numPr>
          <w:ilvl w:val="12"/>
          <w:numId w:val="0"/>
        </w:numPr>
        <w:tabs>
          <w:tab w:val="clear" w:pos="567"/>
        </w:tabs>
        <w:spacing w:line="240" w:lineRule="auto"/>
        <w:ind w:right="-2"/>
        <w:rPr>
          <w:noProof/>
          <w:szCs w:val="22"/>
        </w:rPr>
      </w:pPr>
    </w:p>
    <w:p w14:paraId="314C7432" w14:textId="44DFC0B7" w:rsidR="00A40B5B" w:rsidRPr="00DF7B85" w:rsidRDefault="00A40B5B" w:rsidP="00A40B5B">
      <w:pPr>
        <w:rPr>
          <w:szCs w:val="22"/>
        </w:rPr>
      </w:pPr>
      <w:r w:rsidRPr="00DF7B85">
        <w:rPr>
          <w:szCs w:val="22"/>
        </w:rPr>
        <w:t>If store</w:t>
      </w:r>
      <w:r w:rsidR="0025793D">
        <w:rPr>
          <w:szCs w:val="22"/>
        </w:rPr>
        <w:t>d</w:t>
      </w:r>
      <w:r w:rsidRPr="00DF7B85">
        <w:rPr>
          <w:szCs w:val="22"/>
        </w:rPr>
        <w:t xml:space="preserve"> in a refrigerator, allow the inhaler to return to room temperature for at least </w:t>
      </w:r>
      <w:r w:rsidR="009152A5" w:rsidRPr="00DF7B85">
        <w:rPr>
          <w:szCs w:val="22"/>
        </w:rPr>
        <w:t xml:space="preserve">one </w:t>
      </w:r>
      <w:r w:rsidRPr="00DF7B85">
        <w:rPr>
          <w:szCs w:val="22"/>
        </w:rPr>
        <w:t>hour before use.</w:t>
      </w:r>
    </w:p>
    <w:p w14:paraId="5D1281EC" w14:textId="77777777" w:rsidR="00A40B5B" w:rsidRPr="00DF7B85" w:rsidRDefault="00A40B5B" w:rsidP="00B21E79">
      <w:pPr>
        <w:numPr>
          <w:ilvl w:val="12"/>
          <w:numId w:val="0"/>
        </w:numPr>
        <w:tabs>
          <w:tab w:val="clear" w:pos="567"/>
        </w:tabs>
        <w:spacing w:line="240" w:lineRule="auto"/>
        <w:ind w:right="-2"/>
        <w:rPr>
          <w:noProof/>
          <w:szCs w:val="22"/>
        </w:rPr>
      </w:pPr>
    </w:p>
    <w:p w14:paraId="2A0F19D2" w14:textId="0D2AE45E" w:rsidR="00A40B5B" w:rsidRPr="00DF7B85" w:rsidRDefault="00A40B5B" w:rsidP="00A40B5B">
      <w:pPr>
        <w:numPr>
          <w:ilvl w:val="12"/>
          <w:numId w:val="0"/>
        </w:numPr>
        <w:tabs>
          <w:tab w:val="clear" w:pos="567"/>
        </w:tabs>
        <w:spacing w:line="240" w:lineRule="auto"/>
        <w:ind w:right="-2"/>
        <w:rPr>
          <w:i/>
          <w:iCs/>
          <w:szCs w:val="22"/>
        </w:rPr>
      </w:pPr>
      <w:r w:rsidRPr="00DF7B85">
        <w:rPr>
          <w:szCs w:val="22"/>
        </w:rPr>
        <w:t xml:space="preserve">Do not throw away any medicines via </w:t>
      </w:r>
      <w:r w:rsidR="00AE1A09">
        <w:rPr>
          <w:szCs w:val="22"/>
        </w:rPr>
        <w:t xml:space="preserve">wastewater or </w:t>
      </w:r>
      <w:r w:rsidRPr="00DF7B85">
        <w:rPr>
          <w:szCs w:val="22"/>
        </w:rPr>
        <w:t xml:space="preserve">household waste. Ask your pharmacist how to </w:t>
      </w:r>
      <w:r w:rsidR="00AE1A09">
        <w:rPr>
          <w:szCs w:val="22"/>
        </w:rPr>
        <w:t>throw away</w:t>
      </w:r>
      <w:r w:rsidRPr="00DF7B85">
        <w:rPr>
          <w:szCs w:val="22"/>
        </w:rPr>
        <w:t xml:space="preserve"> medicines </w:t>
      </w:r>
      <w:r w:rsidR="00CE55FC">
        <w:rPr>
          <w:szCs w:val="22"/>
        </w:rPr>
        <w:t xml:space="preserve">you </w:t>
      </w:r>
      <w:r w:rsidRPr="00DF7B85">
        <w:rPr>
          <w:szCs w:val="22"/>
        </w:rPr>
        <w:t xml:space="preserve">no longer </w:t>
      </w:r>
      <w:r w:rsidR="00CE55FC">
        <w:rPr>
          <w:szCs w:val="22"/>
        </w:rPr>
        <w:t>use</w:t>
      </w:r>
      <w:r w:rsidRPr="00DF7B85">
        <w:rPr>
          <w:szCs w:val="22"/>
        </w:rPr>
        <w:t xml:space="preserve">. </w:t>
      </w:r>
      <w:r w:rsidR="00CE55FC">
        <w:rPr>
          <w:szCs w:val="22"/>
        </w:rPr>
        <w:t>These measures</w:t>
      </w:r>
      <w:r w:rsidRPr="00DF7B85">
        <w:rPr>
          <w:szCs w:val="22"/>
        </w:rPr>
        <w:t xml:space="preserve"> will help protect the environment.</w:t>
      </w:r>
    </w:p>
    <w:p w14:paraId="205E5406" w14:textId="77777777" w:rsidR="00A40B5B" w:rsidRPr="00DF7B85" w:rsidRDefault="00A40B5B" w:rsidP="00B21E79">
      <w:pPr>
        <w:numPr>
          <w:ilvl w:val="12"/>
          <w:numId w:val="0"/>
        </w:numPr>
        <w:tabs>
          <w:tab w:val="clear" w:pos="567"/>
        </w:tabs>
        <w:spacing w:line="240" w:lineRule="auto"/>
        <w:ind w:right="-2"/>
        <w:rPr>
          <w:noProof/>
          <w:szCs w:val="22"/>
        </w:rPr>
      </w:pPr>
    </w:p>
    <w:p w14:paraId="5DCA2FA3" w14:textId="77777777" w:rsidR="00B21E79" w:rsidRPr="00DF7B85" w:rsidRDefault="00B21E79" w:rsidP="00B21E79">
      <w:pPr>
        <w:numPr>
          <w:ilvl w:val="12"/>
          <w:numId w:val="0"/>
        </w:numPr>
        <w:tabs>
          <w:tab w:val="clear" w:pos="567"/>
        </w:tabs>
        <w:spacing w:line="240" w:lineRule="auto"/>
        <w:ind w:right="-2"/>
        <w:rPr>
          <w:noProof/>
          <w:szCs w:val="22"/>
        </w:rPr>
      </w:pPr>
    </w:p>
    <w:p w14:paraId="309268AB" w14:textId="77777777" w:rsidR="00B21E79" w:rsidRPr="00DF7B85" w:rsidRDefault="00B21E79" w:rsidP="00B21E79">
      <w:pPr>
        <w:numPr>
          <w:ilvl w:val="12"/>
          <w:numId w:val="0"/>
        </w:numPr>
        <w:spacing w:line="240" w:lineRule="auto"/>
        <w:ind w:right="-2"/>
        <w:rPr>
          <w:b/>
          <w:szCs w:val="22"/>
        </w:rPr>
      </w:pPr>
      <w:r w:rsidRPr="00DF7B85">
        <w:rPr>
          <w:b/>
          <w:szCs w:val="22"/>
        </w:rPr>
        <w:t>6.</w:t>
      </w:r>
      <w:r w:rsidRPr="00DF7B85">
        <w:rPr>
          <w:b/>
          <w:szCs w:val="22"/>
        </w:rPr>
        <w:tab/>
        <w:t>Contents of the pack and other information</w:t>
      </w:r>
    </w:p>
    <w:p w14:paraId="7BC62389" w14:textId="77777777" w:rsidR="00B21E79" w:rsidRPr="00DF7B85" w:rsidRDefault="00B21E79" w:rsidP="00B21E79">
      <w:pPr>
        <w:numPr>
          <w:ilvl w:val="12"/>
          <w:numId w:val="0"/>
        </w:numPr>
        <w:tabs>
          <w:tab w:val="clear" w:pos="567"/>
        </w:tabs>
        <w:spacing w:line="240" w:lineRule="auto"/>
        <w:rPr>
          <w:szCs w:val="22"/>
        </w:rPr>
      </w:pPr>
    </w:p>
    <w:p w14:paraId="7B4E408B" w14:textId="77777777" w:rsidR="00B21E79" w:rsidRPr="00DF7B85" w:rsidRDefault="00B21E79" w:rsidP="00B21E79">
      <w:pPr>
        <w:numPr>
          <w:ilvl w:val="12"/>
          <w:numId w:val="0"/>
        </w:numPr>
        <w:tabs>
          <w:tab w:val="clear" w:pos="567"/>
        </w:tabs>
        <w:spacing w:line="240" w:lineRule="auto"/>
        <w:ind w:right="-2"/>
        <w:rPr>
          <w:b/>
          <w:szCs w:val="22"/>
        </w:rPr>
      </w:pPr>
      <w:r w:rsidRPr="00DF7B85">
        <w:rPr>
          <w:b/>
          <w:szCs w:val="22"/>
        </w:rPr>
        <w:t xml:space="preserve">What </w:t>
      </w:r>
      <w:proofErr w:type="spellStart"/>
      <w:r w:rsidR="00283EE1" w:rsidRPr="00DF7B85">
        <w:rPr>
          <w:b/>
          <w:szCs w:val="22"/>
        </w:rPr>
        <w:t>Trelegy</w:t>
      </w:r>
      <w:proofErr w:type="spellEnd"/>
      <w:r w:rsidR="00283EE1" w:rsidRPr="00DF7B85">
        <w:rPr>
          <w:b/>
          <w:szCs w:val="22"/>
        </w:rPr>
        <w:t xml:space="preserve"> Ellipta</w:t>
      </w:r>
      <w:r w:rsidR="00A40B5B" w:rsidRPr="00DF7B85">
        <w:rPr>
          <w:b/>
          <w:szCs w:val="22"/>
        </w:rPr>
        <w:t xml:space="preserve"> </w:t>
      </w:r>
      <w:r w:rsidRPr="00DF7B85">
        <w:rPr>
          <w:b/>
          <w:szCs w:val="22"/>
        </w:rPr>
        <w:t xml:space="preserve">contains </w:t>
      </w:r>
    </w:p>
    <w:p w14:paraId="040F056B" w14:textId="58975915" w:rsidR="00A40B5B" w:rsidRPr="00DF7B85" w:rsidRDefault="00A40B5B" w:rsidP="00A40B5B">
      <w:pPr>
        <w:keepNext/>
        <w:tabs>
          <w:tab w:val="clear" w:pos="567"/>
        </w:tabs>
        <w:spacing w:line="240" w:lineRule="auto"/>
        <w:ind w:right="-2"/>
        <w:rPr>
          <w:i/>
          <w:iCs/>
          <w:szCs w:val="22"/>
        </w:rPr>
      </w:pPr>
      <w:r w:rsidRPr="00DF7B85">
        <w:rPr>
          <w:szCs w:val="22"/>
        </w:rPr>
        <w:t xml:space="preserve">The active substances are fluticasone furoate, </w:t>
      </w:r>
      <w:r w:rsidRPr="00DF7B85">
        <w:rPr>
          <w:rFonts w:eastAsia="MS Mincho"/>
          <w:szCs w:val="22"/>
        </w:rPr>
        <w:t xml:space="preserve">umeclidinium </w:t>
      </w:r>
      <w:r w:rsidR="00F80F2B">
        <w:rPr>
          <w:rFonts w:eastAsia="MS Mincho"/>
          <w:szCs w:val="22"/>
        </w:rPr>
        <w:t xml:space="preserve">bromide </w:t>
      </w:r>
      <w:r w:rsidRPr="00DF7B85">
        <w:rPr>
          <w:rFonts w:eastAsia="MS Mincho"/>
          <w:szCs w:val="22"/>
        </w:rPr>
        <w:t>and vilanterol.</w:t>
      </w:r>
    </w:p>
    <w:p w14:paraId="39B4311D" w14:textId="77777777" w:rsidR="00FD3E08" w:rsidRPr="00FD3E08" w:rsidRDefault="00FD3E08" w:rsidP="00B21E79">
      <w:pPr>
        <w:numPr>
          <w:ilvl w:val="12"/>
          <w:numId w:val="0"/>
        </w:numPr>
        <w:tabs>
          <w:tab w:val="clear" w:pos="567"/>
        </w:tabs>
        <w:spacing w:line="240" w:lineRule="auto"/>
        <w:ind w:right="-2"/>
        <w:rPr>
          <w:szCs w:val="22"/>
        </w:rPr>
      </w:pPr>
    </w:p>
    <w:p w14:paraId="38677298" w14:textId="77777777" w:rsidR="00A40B5B" w:rsidRPr="00DF7B85" w:rsidRDefault="00A40B5B" w:rsidP="00B21E79">
      <w:pPr>
        <w:numPr>
          <w:ilvl w:val="12"/>
          <w:numId w:val="0"/>
        </w:numPr>
        <w:tabs>
          <w:tab w:val="clear" w:pos="567"/>
        </w:tabs>
        <w:spacing w:line="240" w:lineRule="auto"/>
        <w:ind w:right="-2"/>
        <w:rPr>
          <w:szCs w:val="22"/>
        </w:rPr>
      </w:pPr>
      <w:r w:rsidRPr="00DF7B85">
        <w:rPr>
          <w:szCs w:val="22"/>
        </w:rPr>
        <w:t xml:space="preserve">Each single inhalation provides a delivered dose (the dose leaving the mouthpiece) of 92 micrograms of fluticasone furoate, 65 micrograms umeclidinium bromide equivalent to 55 micrograms umeclidinium and 22 micrograms of vilanterol (as </w:t>
      </w:r>
      <w:proofErr w:type="spellStart"/>
      <w:r w:rsidRPr="00DF7B85">
        <w:rPr>
          <w:szCs w:val="22"/>
        </w:rPr>
        <w:t>trifenatate</w:t>
      </w:r>
      <w:proofErr w:type="spellEnd"/>
      <w:r w:rsidRPr="00DF7B85">
        <w:rPr>
          <w:szCs w:val="22"/>
        </w:rPr>
        <w:t xml:space="preserve">).  </w:t>
      </w:r>
    </w:p>
    <w:p w14:paraId="73A3FB9F" w14:textId="77777777" w:rsidR="00A40B5B" w:rsidRPr="00DF7B85" w:rsidRDefault="00A40B5B" w:rsidP="00A40B5B">
      <w:pPr>
        <w:keepNext/>
        <w:tabs>
          <w:tab w:val="clear" w:pos="567"/>
        </w:tabs>
        <w:spacing w:line="240" w:lineRule="auto"/>
        <w:ind w:right="-2"/>
        <w:rPr>
          <w:szCs w:val="22"/>
        </w:rPr>
      </w:pPr>
    </w:p>
    <w:p w14:paraId="74F8EAC2" w14:textId="77777777" w:rsidR="00A40B5B" w:rsidRPr="00DF7B85" w:rsidRDefault="00A40B5B" w:rsidP="00A40B5B">
      <w:pPr>
        <w:keepNext/>
        <w:tabs>
          <w:tab w:val="clear" w:pos="567"/>
        </w:tabs>
        <w:spacing w:line="240" w:lineRule="auto"/>
        <w:ind w:right="-2"/>
        <w:rPr>
          <w:szCs w:val="22"/>
        </w:rPr>
      </w:pPr>
      <w:r w:rsidRPr="00DF7B85">
        <w:rPr>
          <w:szCs w:val="22"/>
        </w:rPr>
        <w:t xml:space="preserve">The other ingredients are </w:t>
      </w:r>
      <w:r w:rsidRPr="00DF7B85">
        <w:rPr>
          <w:rFonts w:eastAsia="MS Mincho"/>
          <w:szCs w:val="22"/>
        </w:rPr>
        <w:t>lactose monohydrate</w:t>
      </w:r>
      <w:r w:rsidRPr="00DF7B85">
        <w:rPr>
          <w:szCs w:val="22"/>
        </w:rPr>
        <w:t xml:space="preserve"> </w:t>
      </w:r>
      <w:r w:rsidR="00FB4ACD">
        <w:rPr>
          <w:szCs w:val="22"/>
        </w:rPr>
        <w:t>(see section 2</w:t>
      </w:r>
      <w:r w:rsidR="00C64553" w:rsidRPr="00C64553">
        <w:t xml:space="preserve"> </w:t>
      </w:r>
      <w:r w:rsidR="00C64553" w:rsidRPr="00C64553">
        <w:rPr>
          <w:szCs w:val="22"/>
        </w:rPr>
        <w:t>under ‘</w:t>
      </w:r>
      <w:proofErr w:type="spellStart"/>
      <w:r w:rsidR="00C64553" w:rsidRPr="00C64553">
        <w:rPr>
          <w:szCs w:val="22"/>
        </w:rPr>
        <w:t>Trelegy</w:t>
      </w:r>
      <w:proofErr w:type="spellEnd"/>
      <w:r w:rsidR="00C64553" w:rsidRPr="00C64553">
        <w:rPr>
          <w:szCs w:val="22"/>
        </w:rPr>
        <w:t xml:space="preserve"> Ellipta contains lactose’</w:t>
      </w:r>
      <w:r w:rsidR="00FB4ACD">
        <w:rPr>
          <w:szCs w:val="22"/>
        </w:rPr>
        <w:t xml:space="preserve">) </w:t>
      </w:r>
      <w:r w:rsidRPr="00DF7B85">
        <w:rPr>
          <w:szCs w:val="22"/>
        </w:rPr>
        <w:t>and magnesium stearate.</w:t>
      </w:r>
    </w:p>
    <w:p w14:paraId="0C53192E" w14:textId="77777777" w:rsidR="00A40B5B" w:rsidRPr="00DF7B85" w:rsidRDefault="00A40B5B" w:rsidP="00B21E79">
      <w:pPr>
        <w:numPr>
          <w:ilvl w:val="12"/>
          <w:numId w:val="0"/>
        </w:numPr>
        <w:tabs>
          <w:tab w:val="clear" w:pos="567"/>
        </w:tabs>
        <w:spacing w:line="240" w:lineRule="auto"/>
        <w:ind w:right="-2"/>
        <w:rPr>
          <w:b/>
          <w:szCs w:val="22"/>
        </w:rPr>
      </w:pPr>
    </w:p>
    <w:p w14:paraId="6AF9A132" w14:textId="77777777" w:rsidR="00B21E79" w:rsidRPr="00DF7B85" w:rsidRDefault="00B21E79" w:rsidP="00EE199C">
      <w:pPr>
        <w:keepNext/>
        <w:keepLines/>
        <w:numPr>
          <w:ilvl w:val="12"/>
          <w:numId w:val="0"/>
        </w:numPr>
        <w:tabs>
          <w:tab w:val="clear" w:pos="567"/>
        </w:tabs>
        <w:spacing w:line="240" w:lineRule="auto"/>
        <w:ind w:right="-2"/>
        <w:rPr>
          <w:b/>
          <w:szCs w:val="22"/>
        </w:rPr>
      </w:pPr>
      <w:r w:rsidRPr="00DF7B85">
        <w:rPr>
          <w:b/>
          <w:szCs w:val="22"/>
        </w:rPr>
        <w:t xml:space="preserve">What </w:t>
      </w:r>
      <w:proofErr w:type="spellStart"/>
      <w:r w:rsidR="00283EE1" w:rsidRPr="00DF7B85">
        <w:rPr>
          <w:b/>
          <w:szCs w:val="22"/>
        </w:rPr>
        <w:t>Trelegy</w:t>
      </w:r>
      <w:proofErr w:type="spellEnd"/>
      <w:r w:rsidR="00283EE1" w:rsidRPr="00DF7B85">
        <w:rPr>
          <w:b/>
          <w:szCs w:val="22"/>
        </w:rPr>
        <w:t xml:space="preserve"> Ellipta</w:t>
      </w:r>
      <w:r w:rsidRPr="00DF7B85">
        <w:rPr>
          <w:b/>
          <w:szCs w:val="22"/>
        </w:rPr>
        <w:t xml:space="preserve"> looks like and contents of the pack</w:t>
      </w:r>
    </w:p>
    <w:p w14:paraId="05DF4C4A" w14:textId="77777777" w:rsidR="00EC20E0" w:rsidRDefault="00EC20E0" w:rsidP="00EE199C">
      <w:pPr>
        <w:keepNext/>
        <w:keepLines/>
        <w:numPr>
          <w:ilvl w:val="12"/>
          <w:numId w:val="0"/>
        </w:numPr>
        <w:tabs>
          <w:tab w:val="clear" w:pos="567"/>
        </w:tabs>
        <w:spacing w:line="240" w:lineRule="auto"/>
        <w:ind w:right="-2"/>
        <w:rPr>
          <w:szCs w:val="22"/>
        </w:rPr>
      </w:pPr>
      <w:proofErr w:type="spellStart"/>
      <w:r>
        <w:rPr>
          <w:szCs w:val="22"/>
        </w:rPr>
        <w:t>Trelegy</w:t>
      </w:r>
      <w:proofErr w:type="spellEnd"/>
      <w:r>
        <w:rPr>
          <w:szCs w:val="22"/>
        </w:rPr>
        <w:t xml:space="preserve"> Ellipta is an inhalation powder, pre-dispensed.</w:t>
      </w:r>
    </w:p>
    <w:p w14:paraId="05A9F0CE" w14:textId="77777777" w:rsidR="00B21E79" w:rsidRPr="00DF7B85" w:rsidRDefault="00A40B5B" w:rsidP="00EE199C">
      <w:pPr>
        <w:keepNext/>
        <w:keepLines/>
        <w:numPr>
          <w:ilvl w:val="12"/>
          <w:numId w:val="0"/>
        </w:numPr>
        <w:tabs>
          <w:tab w:val="clear" w:pos="567"/>
        </w:tabs>
        <w:spacing w:line="240" w:lineRule="auto"/>
        <w:rPr>
          <w:rFonts w:eastAsia="MS Mincho"/>
          <w:szCs w:val="22"/>
        </w:rPr>
      </w:pPr>
      <w:r w:rsidRPr="00DF7B85">
        <w:rPr>
          <w:rFonts w:eastAsia="MS Mincho"/>
          <w:szCs w:val="22"/>
        </w:rPr>
        <w:t xml:space="preserve">The </w:t>
      </w:r>
      <w:r w:rsidR="007A6B9A" w:rsidRPr="00DF7B85">
        <w:rPr>
          <w:rFonts w:eastAsia="MS Mincho"/>
          <w:szCs w:val="22"/>
        </w:rPr>
        <w:t xml:space="preserve">Ellipta </w:t>
      </w:r>
      <w:r w:rsidRPr="00DF7B85">
        <w:rPr>
          <w:rFonts w:eastAsia="MS Mincho"/>
          <w:szCs w:val="22"/>
        </w:rPr>
        <w:t xml:space="preserve">inhaler consists of a light grey plastic body, a </w:t>
      </w:r>
      <w:r w:rsidR="00460C6E" w:rsidRPr="00DF7B85">
        <w:rPr>
          <w:rFonts w:eastAsia="MS Mincho"/>
          <w:szCs w:val="22"/>
        </w:rPr>
        <w:t>b</w:t>
      </w:r>
      <w:r w:rsidR="00D33603">
        <w:rPr>
          <w:rFonts w:eastAsia="MS Mincho"/>
          <w:szCs w:val="22"/>
        </w:rPr>
        <w:t>eige</w:t>
      </w:r>
      <w:r w:rsidR="00460C6E" w:rsidRPr="00DF7B85">
        <w:rPr>
          <w:rFonts w:eastAsia="MS Mincho"/>
          <w:szCs w:val="22"/>
        </w:rPr>
        <w:t xml:space="preserve"> </w:t>
      </w:r>
      <w:r w:rsidR="009F28E7" w:rsidRPr="00DF7B85">
        <w:rPr>
          <w:rFonts w:eastAsia="MS Mincho"/>
          <w:szCs w:val="22"/>
        </w:rPr>
        <w:t>coloured</w:t>
      </w:r>
      <w:r w:rsidRPr="00DF7B85">
        <w:rPr>
          <w:rFonts w:eastAsia="MS Mincho"/>
          <w:szCs w:val="22"/>
        </w:rPr>
        <w:t xml:space="preserve"> mouthpiece cover and a dose counter. It is packaged in a foil laminate tray with a peelable foil lid. </w:t>
      </w:r>
      <w:r w:rsidR="00E00212">
        <w:rPr>
          <w:rFonts w:eastAsia="MS Mincho"/>
          <w:szCs w:val="22"/>
        </w:rPr>
        <w:t xml:space="preserve"> </w:t>
      </w:r>
      <w:r w:rsidRPr="00DF7B85">
        <w:rPr>
          <w:rFonts w:eastAsia="MS Mincho"/>
          <w:szCs w:val="22"/>
        </w:rPr>
        <w:t>The tray contains a desiccant sachet, to reduce moisture in the packaging</w:t>
      </w:r>
      <w:r w:rsidR="00CD416A" w:rsidRPr="00DF7B85">
        <w:rPr>
          <w:rFonts w:eastAsia="MS Mincho"/>
          <w:szCs w:val="22"/>
        </w:rPr>
        <w:t>.</w:t>
      </w:r>
    </w:p>
    <w:p w14:paraId="6387C934" w14:textId="77777777" w:rsidR="00CD416A" w:rsidRPr="00DF7B85" w:rsidRDefault="00CD416A" w:rsidP="00B21E79">
      <w:pPr>
        <w:numPr>
          <w:ilvl w:val="12"/>
          <w:numId w:val="0"/>
        </w:numPr>
        <w:tabs>
          <w:tab w:val="clear" w:pos="567"/>
        </w:tabs>
        <w:spacing w:line="240" w:lineRule="auto"/>
        <w:rPr>
          <w:rFonts w:eastAsia="MS Mincho"/>
          <w:szCs w:val="22"/>
        </w:rPr>
      </w:pPr>
    </w:p>
    <w:p w14:paraId="62DCC1F0" w14:textId="608CAEC6" w:rsidR="002122BF" w:rsidRDefault="00CD416A" w:rsidP="00CD416A">
      <w:pPr>
        <w:rPr>
          <w:rFonts w:eastAsia="MS Mincho"/>
          <w:szCs w:val="22"/>
        </w:rPr>
      </w:pPr>
      <w:r w:rsidRPr="00DF7B85">
        <w:rPr>
          <w:rFonts w:eastAsia="MS Mincho"/>
          <w:szCs w:val="22"/>
        </w:rPr>
        <w:t xml:space="preserve">The active substances are present as a white powder in separate blister </w:t>
      </w:r>
      <w:r w:rsidR="00C64553">
        <w:rPr>
          <w:rFonts w:eastAsia="MS Mincho"/>
          <w:szCs w:val="22"/>
        </w:rPr>
        <w:t>strips</w:t>
      </w:r>
      <w:r w:rsidR="00C64553" w:rsidRPr="00DF7B85">
        <w:rPr>
          <w:rFonts w:eastAsia="MS Mincho"/>
          <w:szCs w:val="22"/>
        </w:rPr>
        <w:t xml:space="preserve"> </w:t>
      </w:r>
      <w:r w:rsidRPr="00DF7B85">
        <w:rPr>
          <w:rFonts w:eastAsia="MS Mincho"/>
          <w:szCs w:val="22"/>
        </w:rPr>
        <w:t xml:space="preserve">inside the inhaler. </w:t>
      </w:r>
      <w:r w:rsidR="00E00212">
        <w:rPr>
          <w:rFonts w:eastAsia="MS Mincho"/>
          <w:szCs w:val="22"/>
        </w:rPr>
        <w:t xml:space="preserve"> </w:t>
      </w:r>
    </w:p>
    <w:p w14:paraId="6B3EBCD6" w14:textId="035A1C16" w:rsidR="00CD416A" w:rsidRPr="00DF7B85" w:rsidRDefault="002122BF" w:rsidP="00CD416A">
      <w:pPr>
        <w:rPr>
          <w:rFonts w:eastAsia="MS Mincho"/>
          <w:szCs w:val="22"/>
        </w:rPr>
      </w:pPr>
      <w:proofErr w:type="spellStart"/>
      <w:r>
        <w:rPr>
          <w:rFonts w:eastAsia="MS Mincho"/>
          <w:szCs w:val="22"/>
        </w:rPr>
        <w:t>Trelegy</w:t>
      </w:r>
      <w:proofErr w:type="spellEnd"/>
      <w:r>
        <w:rPr>
          <w:rFonts w:eastAsia="MS Mincho"/>
          <w:szCs w:val="22"/>
        </w:rPr>
        <w:t xml:space="preserve"> Ellipta is available in packs of </w:t>
      </w:r>
      <w:r w:rsidR="00AE395E">
        <w:rPr>
          <w:rFonts w:eastAsia="MS Mincho"/>
          <w:szCs w:val="22"/>
        </w:rPr>
        <w:t>1 inhaler containing either 14 or 30 doses (</w:t>
      </w:r>
      <w:proofErr w:type="gramStart"/>
      <w:r w:rsidR="00AE395E">
        <w:rPr>
          <w:rFonts w:eastAsia="MS Mincho"/>
          <w:szCs w:val="22"/>
        </w:rPr>
        <w:t>14 or 30 day</w:t>
      </w:r>
      <w:proofErr w:type="gramEnd"/>
      <w:r w:rsidR="00AE395E">
        <w:rPr>
          <w:rFonts w:eastAsia="MS Mincho"/>
          <w:szCs w:val="22"/>
        </w:rPr>
        <w:t xml:space="preserve"> supply) and in </w:t>
      </w:r>
      <w:r w:rsidR="00E1559F">
        <w:rPr>
          <w:rFonts w:eastAsia="MS Mincho"/>
          <w:szCs w:val="22"/>
        </w:rPr>
        <w:t>m</w:t>
      </w:r>
      <w:r w:rsidR="00CD416A" w:rsidRPr="00DF7B85">
        <w:rPr>
          <w:rFonts w:eastAsia="MS Mincho"/>
          <w:szCs w:val="22"/>
        </w:rPr>
        <w:t xml:space="preserve">ultipacks containing 90 (3 inhalers of 30) doses </w:t>
      </w:r>
      <w:r w:rsidR="00283EE1" w:rsidRPr="00DF7B85">
        <w:rPr>
          <w:rFonts w:eastAsia="MS Mincho"/>
          <w:szCs w:val="22"/>
        </w:rPr>
        <w:t>(</w:t>
      </w:r>
      <w:proofErr w:type="gramStart"/>
      <w:r w:rsidR="00283EE1" w:rsidRPr="00DF7B85">
        <w:rPr>
          <w:rFonts w:eastAsia="MS Mincho"/>
          <w:szCs w:val="22"/>
        </w:rPr>
        <w:t>90 day</w:t>
      </w:r>
      <w:proofErr w:type="gramEnd"/>
      <w:r w:rsidR="00283EE1" w:rsidRPr="00DF7B85">
        <w:rPr>
          <w:rFonts w:eastAsia="MS Mincho"/>
          <w:szCs w:val="22"/>
        </w:rPr>
        <w:t xml:space="preserve"> supply)</w:t>
      </w:r>
      <w:r w:rsidR="00CD416A" w:rsidRPr="00DF7B85">
        <w:rPr>
          <w:rFonts w:eastAsia="MS Mincho"/>
          <w:szCs w:val="22"/>
        </w:rPr>
        <w:t xml:space="preserve">. </w:t>
      </w:r>
      <w:r w:rsidR="00CD416A" w:rsidRPr="00DF7B85">
        <w:rPr>
          <w:szCs w:val="22"/>
        </w:rPr>
        <w:t xml:space="preserve">Not all pack sizes may be </w:t>
      </w:r>
      <w:r w:rsidR="0025793D">
        <w:rPr>
          <w:szCs w:val="22"/>
        </w:rPr>
        <w:t>marketed</w:t>
      </w:r>
      <w:r w:rsidR="00CD416A" w:rsidRPr="00DF7B85">
        <w:rPr>
          <w:szCs w:val="22"/>
        </w:rPr>
        <w:t>.</w:t>
      </w:r>
      <w:r w:rsidR="00CD416A" w:rsidRPr="00DF7B85">
        <w:rPr>
          <w:rFonts w:eastAsia="MS Mincho"/>
          <w:szCs w:val="22"/>
        </w:rPr>
        <w:t xml:space="preserve"> </w:t>
      </w:r>
    </w:p>
    <w:p w14:paraId="60DF3BA0" w14:textId="77777777" w:rsidR="00A40B5B" w:rsidRPr="00DF7B85" w:rsidRDefault="00A40B5B" w:rsidP="00B21E79">
      <w:pPr>
        <w:numPr>
          <w:ilvl w:val="12"/>
          <w:numId w:val="0"/>
        </w:numPr>
        <w:tabs>
          <w:tab w:val="clear" w:pos="567"/>
        </w:tabs>
        <w:spacing w:line="240" w:lineRule="auto"/>
        <w:rPr>
          <w:szCs w:val="22"/>
        </w:rPr>
      </w:pPr>
    </w:p>
    <w:p w14:paraId="6EFF59E4" w14:textId="77777777" w:rsidR="00B21E79" w:rsidRPr="00DF7B85" w:rsidRDefault="00B21E79" w:rsidP="00B21E79">
      <w:pPr>
        <w:numPr>
          <w:ilvl w:val="12"/>
          <w:numId w:val="0"/>
        </w:numPr>
        <w:tabs>
          <w:tab w:val="clear" w:pos="567"/>
        </w:tabs>
        <w:spacing w:line="240" w:lineRule="auto"/>
        <w:ind w:right="-2"/>
        <w:rPr>
          <w:b/>
          <w:szCs w:val="22"/>
        </w:rPr>
      </w:pPr>
      <w:r w:rsidRPr="00DF7B85">
        <w:rPr>
          <w:b/>
          <w:szCs w:val="22"/>
        </w:rPr>
        <w:t xml:space="preserve">Marketing Authorisation Holder </w:t>
      </w:r>
    </w:p>
    <w:p w14:paraId="0A240E5B" w14:textId="77777777" w:rsidR="00030560" w:rsidRPr="00DF7B85" w:rsidRDefault="003F063C" w:rsidP="00030560">
      <w:pPr>
        <w:rPr>
          <w:szCs w:val="22"/>
        </w:rPr>
      </w:pPr>
      <w:r w:rsidRPr="00DF7B85">
        <w:rPr>
          <w:szCs w:val="22"/>
        </w:rPr>
        <w:t>G</w:t>
      </w:r>
      <w:r w:rsidR="00B337F7">
        <w:rPr>
          <w:szCs w:val="22"/>
        </w:rPr>
        <w:t>laxoSmithKline</w:t>
      </w:r>
      <w:r w:rsidR="00030560" w:rsidRPr="00DF7B85">
        <w:rPr>
          <w:szCs w:val="22"/>
        </w:rPr>
        <w:t xml:space="preserve"> Trading Services </w:t>
      </w:r>
      <w:r w:rsidR="00B337F7">
        <w:rPr>
          <w:szCs w:val="22"/>
        </w:rPr>
        <w:t>Limited</w:t>
      </w:r>
    </w:p>
    <w:p w14:paraId="4F1C39C5" w14:textId="3E4C2E50" w:rsidR="0025793D" w:rsidRDefault="009A1C7F" w:rsidP="00030560">
      <w:pPr>
        <w:rPr>
          <w:szCs w:val="22"/>
        </w:rPr>
      </w:pPr>
      <w:r>
        <w:rPr>
          <w:szCs w:val="22"/>
        </w:rPr>
        <w:t xml:space="preserve">12 </w:t>
      </w:r>
      <w:r w:rsidR="0025793D">
        <w:rPr>
          <w:szCs w:val="22"/>
        </w:rPr>
        <w:t>River</w:t>
      </w:r>
      <w:r>
        <w:rPr>
          <w:szCs w:val="22"/>
        </w:rPr>
        <w:t>walk</w:t>
      </w:r>
    </w:p>
    <w:p w14:paraId="24476079" w14:textId="7A0A6CBF" w:rsidR="00030560" w:rsidRPr="00DF7B85" w:rsidRDefault="0025793D" w:rsidP="00030560">
      <w:pPr>
        <w:rPr>
          <w:szCs w:val="22"/>
        </w:rPr>
      </w:pPr>
      <w:r>
        <w:rPr>
          <w:szCs w:val="22"/>
        </w:rPr>
        <w:t>Citywest Business Campus</w:t>
      </w:r>
    </w:p>
    <w:p w14:paraId="614CCA43" w14:textId="3F95F84B" w:rsidR="00030560" w:rsidRPr="00DF7B85" w:rsidRDefault="0025793D" w:rsidP="00030560">
      <w:pPr>
        <w:rPr>
          <w:szCs w:val="22"/>
        </w:rPr>
      </w:pPr>
      <w:r>
        <w:rPr>
          <w:szCs w:val="22"/>
        </w:rPr>
        <w:t>Dublin 24</w:t>
      </w:r>
    </w:p>
    <w:p w14:paraId="59F8510B" w14:textId="77777777" w:rsidR="00030560" w:rsidRPr="00DF7B85" w:rsidRDefault="00030560" w:rsidP="00030560">
      <w:pPr>
        <w:rPr>
          <w:szCs w:val="22"/>
        </w:rPr>
      </w:pPr>
      <w:r w:rsidRPr="00DF7B85">
        <w:rPr>
          <w:szCs w:val="22"/>
        </w:rPr>
        <w:t>Ireland</w:t>
      </w:r>
    </w:p>
    <w:p w14:paraId="2649F1A2" w14:textId="77777777" w:rsidR="00CD416A" w:rsidRPr="00DF7B85" w:rsidRDefault="00CD416A" w:rsidP="00B21E79">
      <w:pPr>
        <w:numPr>
          <w:ilvl w:val="12"/>
          <w:numId w:val="0"/>
        </w:numPr>
        <w:tabs>
          <w:tab w:val="clear" w:pos="567"/>
        </w:tabs>
        <w:spacing w:line="240" w:lineRule="auto"/>
        <w:ind w:right="-2"/>
        <w:rPr>
          <w:noProof/>
          <w:szCs w:val="22"/>
        </w:rPr>
      </w:pPr>
    </w:p>
    <w:p w14:paraId="7DC79722" w14:textId="77777777" w:rsidR="00CD416A" w:rsidRPr="00DF7B85" w:rsidRDefault="00030560" w:rsidP="00B21E79">
      <w:pPr>
        <w:numPr>
          <w:ilvl w:val="12"/>
          <w:numId w:val="0"/>
        </w:numPr>
        <w:tabs>
          <w:tab w:val="clear" w:pos="567"/>
        </w:tabs>
        <w:spacing w:line="240" w:lineRule="auto"/>
        <w:ind w:right="-2"/>
        <w:rPr>
          <w:noProof/>
          <w:szCs w:val="22"/>
        </w:rPr>
      </w:pPr>
      <w:r w:rsidRPr="00DF7B85">
        <w:rPr>
          <w:b/>
          <w:szCs w:val="22"/>
        </w:rPr>
        <w:t>Manufacturer</w:t>
      </w:r>
      <w:r w:rsidR="00CD416A" w:rsidRPr="00DF7B85">
        <w:rPr>
          <w:noProof/>
          <w:szCs w:val="22"/>
        </w:rPr>
        <w:t xml:space="preserve"> </w:t>
      </w:r>
    </w:p>
    <w:p w14:paraId="3C8A403A" w14:textId="77777777" w:rsidR="00386FA0" w:rsidRPr="0006383B" w:rsidRDefault="00386FA0" w:rsidP="00386FA0">
      <w:pPr>
        <w:autoSpaceDE w:val="0"/>
        <w:autoSpaceDN w:val="0"/>
        <w:adjustRightInd w:val="0"/>
        <w:rPr>
          <w:szCs w:val="22"/>
          <w:lang w:eastAsia="en-GB"/>
        </w:rPr>
      </w:pPr>
      <w:r w:rsidRPr="0006383B">
        <w:rPr>
          <w:szCs w:val="22"/>
          <w:lang w:eastAsia="en-GB"/>
        </w:rPr>
        <w:t xml:space="preserve">Glaxo </w:t>
      </w:r>
      <w:proofErr w:type="spellStart"/>
      <w:r w:rsidRPr="0006383B">
        <w:rPr>
          <w:szCs w:val="22"/>
          <w:lang w:eastAsia="en-GB"/>
        </w:rPr>
        <w:t>Wellcome</w:t>
      </w:r>
      <w:proofErr w:type="spellEnd"/>
      <w:r w:rsidRPr="0006383B">
        <w:rPr>
          <w:szCs w:val="22"/>
          <w:lang w:eastAsia="en-GB"/>
        </w:rPr>
        <w:t xml:space="preserve"> Production</w:t>
      </w:r>
    </w:p>
    <w:p w14:paraId="1ECEBB40" w14:textId="30EC1484" w:rsidR="00386FA0" w:rsidRPr="0006383B" w:rsidRDefault="00386FA0" w:rsidP="00386FA0">
      <w:pPr>
        <w:autoSpaceDE w:val="0"/>
        <w:autoSpaceDN w:val="0"/>
        <w:adjustRightInd w:val="0"/>
        <w:rPr>
          <w:szCs w:val="22"/>
          <w:lang w:eastAsia="en-GB"/>
        </w:rPr>
      </w:pPr>
      <w:r w:rsidRPr="0006383B">
        <w:rPr>
          <w:szCs w:val="22"/>
          <w:lang w:eastAsia="en-GB"/>
        </w:rPr>
        <w:t>Zone Industrielle No.2</w:t>
      </w:r>
    </w:p>
    <w:p w14:paraId="7BF25958" w14:textId="6BDBDBF9" w:rsidR="00386FA0" w:rsidRPr="0006383B" w:rsidRDefault="00386FA0" w:rsidP="00386FA0">
      <w:pPr>
        <w:autoSpaceDE w:val="0"/>
        <w:autoSpaceDN w:val="0"/>
        <w:adjustRightInd w:val="0"/>
        <w:rPr>
          <w:szCs w:val="22"/>
          <w:lang w:eastAsia="en-GB"/>
        </w:rPr>
      </w:pPr>
      <w:r w:rsidRPr="0006383B">
        <w:rPr>
          <w:szCs w:val="22"/>
          <w:lang w:eastAsia="en-GB"/>
        </w:rPr>
        <w:t xml:space="preserve">23 Rue Lavoisier </w:t>
      </w:r>
    </w:p>
    <w:p w14:paraId="1B5A6FAB" w14:textId="6C92DF5B" w:rsidR="00386FA0" w:rsidRPr="0006383B" w:rsidRDefault="00386FA0" w:rsidP="00386FA0">
      <w:pPr>
        <w:autoSpaceDE w:val="0"/>
        <w:autoSpaceDN w:val="0"/>
        <w:adjustRightInd w:val="0"/>
        <w:rPr>
          <w:szCs w:val="22"/>
          <w:lang w:eastAsia="en-GB"/>
        </w:rPr>
      </w:pPr>
      <w:r w:rsidRPr="0006383B">
        <w:rPr>
          <w:szCs w:val="22"/>
          <w:lang w:eastAsia="en-GB"/>
        </w:rPr>
        <w:t xml:space="preserve">27000 Evreux </w:t>
      </w:r>
    </w:p>
    <w:p w14:paraId="777ABFC5" w14:textId="77777777" w:rsidR="00386FA0" w:rsidRPr="00DF7B85" w:rsidRDefault="00386FA0" w:rsidP="00386FA0">
      <w:pPr>
        <w:autoSpaceDE w:val="0"/>
        <w:autoSpaceDN w:val="0"/>
        <w:adjustRightInd w:val="0"/>
        <w:rPr>
          <w:szCs w:val="22"/>
          <w:lang w:eastAsia="en-GB"/>
        </w:rPr>
      </w:pPr>
      <w:r w:rsidRPr="0006383B">
        <w:rPr>
          <w:szCs w:val="22"/>
          <w:lang w:eastAsia="en-GB"/>
        </w:rPr>
        <w:t>France</w:t>
      </w:r>
    </w:p>
    <w:p w14:paraId="0906B439" w14:textId="77777777" w:rsidR="00B21E79" w:rsidRPr="00DF7B85" w:rsidRDefault="00B21E79" w:rsidP="00B21E79">
      <w:pPr>
        <w:numPr>
          <w:ilvl w:val="12"/>
          <w:numId w:val="0"/>
        </w:numPr>
        <w:tabs>
          <w:tab w:val="clear" w:pos="567"/>
        </w:tabs>
        <w:spacing w:line="240" w:lineRule="auto"/>
        <w:ind w:right="-2"/>
        <w:rPr>
          <w:noProof/>
          <w:szCs w:val="22"/>
        </w:rPr>
      </w:pPr>
    </w:p>
    <w:p w14:paraId="613C948B" w14:textId="024332C0" w:rsidR="00B21E79" w:rsidRPr="00DF7B85" w:rsidRDefault="00B21E79" w:rsidP="00B21E79">
      <w:pPr>
        <w:numPr>
          <w:ilvl w:val="12"/>
          <w:numId w:val="0"/>
        </w:numPr>
        <w:tabs>
          <w:tab w:val="clear" w:pos="567"/>
        </w:tabs>
        <w:spacing w:line="240" w:lineRule="auto"/>
        <w:ind w:right="-2"/>
        <w:rPr>
          <w:noProof/>
          <w:szCs w:val="22"/>
        </w:rPr>
      </w:pPr>
      <w:r w:rsidRPr="00DF7B85">
        <w:rPr>
          <w:noProof/>
          <w:szCs w:val="22"/>
        </w:rPr>
        <w:t>For any information about this medicine, please contact the local representative of the Marketing Authorisation Holder:</w:t>
      </w:r>
    </w:p>
    <w:p w14:paraId="6C1B8E48" w14:textId="77777777" w:rsidR="00B21E79" w:rsidRPr="00DF7B85" w:rsidRDefault="00B21E79" w:rsidP="00B21E79">
      <w:pPr>
        <w:spacing w:line="240" w:lineRule="auto"/>
        <w:rPr>
          <w:noProof/>
          <w:szCs w:val="22"/>
        </w:rPr>
      </w:pPr>
    </w:p>
    <w:tbl>
      <w:tblPr>
        <w:tblW w:w="9356" w:type="dxa"/>
        <w:tblInd w:w="-34" w:type="dxa"/>
        <w:tblLayout w:type="fixed"/>
        <w:tblLook w:val="0000" w:firstRow="0" w:lastRow="0" w:firstColumn="0" w:lastColumn="0" w:noHBand="0" w:noVBand="0"/>
      </w:tblPr>
      <w:tblGrid>
        <w:gridCol w:w="34"/>
        <w:gridCol w:w="4644"/>
        <w:gridCol w:w="4678"/>
      </w:tblGrid>
      <w:tr w:rsidR="00B21E79" w:rsidRPr="00DF7B85" w14:paraId="308699F0" w14:textId="77777777" w:rsidTr="00BA760E">
        <w:trPr>
          <w:gridBefore w:val="1"/>
          <w:wBefore w:w="34" w:type="dxa"/>
        </w:trPr>
        <w:tc>
          <w:tcPr>
            <w:tcW w:w="4644" w:type="dxa"/>
          </w:tcPr>
          <w:p w14:paraId="782E4EAC" w14:textId="77777777" w:rsidR="00B21E79" w:rsidRPr="00DF7B85" w:rsidRDefault="00B21E79" w:rsidP="004141B7">
            <w:pPr>
              <w:spacing w:line="240" w:lineRule="auto"/>
              <w:rPr>
                <w:noProof/>
                <w:szCs w:val="22"/>
              </w:rPr>
            </w:pPr>
            <w:r w:rsidRPr="00DF7B85">
              <w:rPr>
                <w:b/>
                <w:noProof/>
                <w:szCs w:val="22"/>
              </w:rPr>
              <w:t>België/Belgique/Belgien</w:t>
            </w:r>
          </w:p>
          <w:p w14:paraId="238D19B1" w14:textId="77777777" w:rsidR="00CD416A" w:rsidRPr="00DF7B85" w:rsidRDefault="00CD416A" w:rsidP="00CD416A">
            <w:pPr>
              <w:rPr>
                <w:szCs w:val="22"/>
              </w:rPr>
            </w:pPr>
            <w:r w:rsidRPr="00DF7B85">
              <w:rPr>
                <w:szCs w:val="22"/>
              </w:rPr>
              <w:t xml:space="preserve">GlaxoSmithKline </w:t>
            </w:r>
            <w:r w:rsidRPr="00DF7B85">
              <w:rPr>
                <w:bCs/>
                <w:szCs w:val="22"/>
              </w:rPr>
              <w:t>Pharmaceuticals</w:t>
            </w:r>
            <w:r w:rsidRPr="00DF7B85">
              <w:rPr>
                <w:szCs w:val="22"/>
              </w:rPr>
              <w:t xml:space="preserve"> s.a./</w:t>
            </w:r>
            <w:proofErr w:type="spellStart"/>
            <w:r w:rsidRPr="00DF7B85">
              <w:rPr>
                <w:szCs w:val="22"/>
              </w:rPr>
              <w:t>n.v.</w:t>
            </w:r>
            <w:proofErr w:type="spellEnd"/>
          </w:p>
          <w:p w14:paraId="771F62DB" w14:textId="77777777" w:rsidR="00B21E79" w:rsidRPr="00DF7B85" w:rsidRDefault="00CD416A" w:rsidP="00BA760E">
            <w:pPr>
              <w:rPr>
                <w:b/>
                <w:szCs w:val="22"/>
              </w:rPr>
            </w:pPr>
            <w:proofErr w:type="spellStart"/>
            <w:r w:rsidRPr="00DF7B85">
              <w:rPr>
                <w:szCs w:val="22"/>
              </w:rPr>
              <w:t>Tél</w:t>
            </w:r>
            <w:proofErr w:type="spellEnd"/>
            <w:r w:rsidRPr="00DF7B85">
              <w:rPr>
                <w:szCs w:val="22"/>
              </w:rPr>
              <w:t>/Tel: + 32 (0)</w:t>
            </w:r>
            <w:r w:rsidRPr="00DF7B85">
              <w:rPr>
                <w:bCs/>
                <w:color w:val="FF0000"/>
                <w:szCs w:val="22"/>
              </w:rPr>
              <w:t xml:space="preserve"> </w:t>
            </w:r>
            <w:r w:rsidRPr="00DF7B85">
              <w:rPr>
                <w:bCs/>
                <w:szCs w:val="22"/>
              </w:rPr>
              <w:t>10 85 52 00</w:t>
            </w:r>
          </w:p>
          <w:p w14:paraId="0A20574F" w14:textId="77777777" w:rsidR="00B21E79" w:rsidRPr="00DF7B85" w:rsidRDefault="00B21E79" w:rsidP="004141B7">
            <w:pPr>
              <w:spacing w:line="240" w:lineRule="auto"/>
              <w:ind w:right="34"/>
              <w:rPr>
                <w:noProof/>
                <w:szCs w:val="22"/>
              </w:rPr>
            </w:pPr>
          </w:p>
        </w:tc>
        <w:tc>
          <w:tcPr>
            <w:tcW w:w="4678" w:type="dxa"/>
          </w:tcPr>
          <w:p w14:paraId="15C22CF8" w14:textId="77777777" w:rsidR="00B21E79" w:rsidRPr="00DF7B85" w:rsidRDefault="00B21E79" w:rsidP="004141B7">
            <w:pPr>
              <w:autoSpaceDE w:val="0"/>
              <w:autoSpaceDN w:val="0"/>
              <w:adjustRightInd w:val="0"/>
              <w:spacing w:line="240" w:lineRule="auto"/>
              <w:rPr>
                <w:noProof/>
                <w:szCs w:val="22"/>
              </w:rPr>
            </w:pPr>
            <w:r w:rsidRPr="00DF7B85">
              <w:rPr>
                <w:b/>
                <w:noProof/>
                <w:szCs w:val="22"/>
              </w:rPr>
              <w:t>Lietuva</w:t>
            </w:r>
          </w:p>
          <w:p w14:paraId="5543F392" w14:textId="5D044139" w:rsidR="00CD416A" w:rsidRPr="00DF7B85" w:rsidRDefault="007B379C" w:rsidP="00CD416A">
            <w:pPr>
              <w:rPr>
                <w:szCs w:val="22"/>
              </w:rPr>
            </w:pPr>
            <w:r>
              <w:rPr>
                <w:color w:val="000000"/>
                <w:lang w:val="fr-BE"/>
              </w:rPr>
              <w:t>UAB “BERLIN-CHEMIE MENARINI BALTIC”</w:t>
            </w:r>
          </w:p>
          <w:p w14:paraId="2AE3FAD6" w14:textId="074701D9" w:rsidR="00CD416A" w:rsidRPr="00DF7B85" w:rsidRDefault="00CD416A" w:rsidP="00CD416A">
            <w:pPr>
              <w:rPr>
                <w:szCs w:val="22"/>
              </w:rPr>
            </w:pPr>
            <w:r w:rsidRPr="00DF7B85">
              <w:rPr>
                <w:szCs w:val="22"/>
              </w:rPr>
              <w:t xml:space="preserve">Tel: + 370 </w:t>
            </w:r>
            <w:r w:rsidR="00036895">
              <w:rPr>
                <w:color w:val="000000"/>
                <w:lang w:val="fr-BE"/>
              </w:rPr>
              <w:t>52 691 947</w:t>
            </w:r>
          </w:p>
          <w:p w14:paraId="071AB292" w14:textId="4A1EA903" w:rsidR="00B21E79" w:rsidRPr="00DF7B85" w:rsidRDefault="007A1FEF" w:rsidP="004141B7">
            <w:pPr>
              <w:autoSpaceDE w:val="0"/>
              <w:autoSpaceDN w:val="0"/>
              <w:adjustRightInd w:val="0"/>
              <w:spacing w:line="240" w:lineRule="auto"/>
              <w:rPr>
                <w:noProof/>
                <w:szCs w:val="22"/>
              </w:rPr>
            </w:pPr>
            <w:r w:rsidRPr="007A1FEF">
              <w:rPr>
                <w:lang w:val="fr-BE"/>
              </w:rPr>
              <w:t>lt@berlin-chemie.com</w:t>
            </w:r>
          </w:p>
          <w:p w14:paraId="264141D0" w14:textId="77777777" w:rsidR="00B21E79" w:rsidRPr="00DF7B85" w:rsidRDefault="00B21E79" w:rsidP="004141B7">
            <w:pPr>
              <w:suppressAutoHyphens/>
              <w:spacing w:line="240" w:lineRule="auto"/>
              <w:rPr>
                <w:noProof/>
                <w:szCs w:val="22"/>
              </w:rPr>
            </w:pPr>
          </w:p>
        </w:tc>
      </w:tr>
      <w:tr w:rsidR="00B21E79" w:rsidRPr="00DF7B85" w14:paraId="3ECAAC26" w14:textId="77777777" w:rsidTr="00BA760E">
        <w:trPr>
          <w:gridBefore w:val="1"/>
          <w:wBefore w:w="34" w:type="dxa"/>
        </w:trPr>
        <w:tc>
          <w:tcPr>
            <w:tcW w:w="4644" w:type="dxa"/>
          </w:tcPr>
          <w:p w14:paraId="36CC49B4" w14:textId="77777777" w:rsidR="00B21E79" w:rsidRPr="00DF7B85" w:rsidRDefault="00B21E79" w:rsidP="004141B7">
            <w:pPr>
              <w:autoSpaceDE w:val="0"/>
              <w:autoSpaceDN w:val="0"/>
              <w:adjustRightInd w:val="0"/>
              <w:spacing w:line="240" w:lineRule="auto"/>
              <w:rPr>
                <w:b/>
                <w:bCs/>
                <w:szCs w:val="22"/>
              </w:rPr>
            </w:pPr>
            <w:proofErr w:type="spellStart"/>
            <w:r w:rsidRPr="00DF7B85">
              <w:rPr>
                <w:b/>
                <w:bCs/>
                <w:szCs w:val="22"/>
              </w:rPr>
              <w:t>България</w:t>
            </w:r>
            <w:proofErr w:type="spellEnd"/>
          </w:p>
          <w:p w14:paraId="56345D19" w14:textId="1546C75C" w:rsidR="00CD416A" w:rsidRPr="00DF7B85" w:rsidRDefault="00B03EA0" w:rsidP="00F66053">
            <w:pPr>
              <w:rPr>
                <w:szCs w:val="22"/>
              </w:rPr>
            </w:pPr>
            <w:r>
              <w:rPr>
                <w:color w:val="000000"/>
                <w:lang w:val="fr-BE"/>
              </w:rPr>
              <w:t>“</w:t>
            </w:r>
            <w:proofErr w:type="spellStart"/>
            <w:r w:rsidR="00F66053" w:rsidRPr="00F66053">
              <w:rPr>
                <w:szCs w:val="22"/>
              </w:rPr>
              <w:t>Берлин-Хеми</w:t>
            </w:r>
            <w:proofErr w:type="spellEnd"/>
            <w:r w:rsidR="00F66053" w:rsidRPr="00F66053">
              <w:rPr>
                <w:szCs w:val="22"/>
              </w:rPr>
              <w:t xml:space="preserve">/А. </w:t>
            </w:r>
            <w:proofErr w:type="spellStart"/>
            <w:r w:rsidR="00F66053" w:rsidRPr="00F66053">
              <w:rPr>
                <w:szCs w:val="22"/>
              </w:rPr>
              <w:t>Менарини</w:t>
            </w:r>
            <w:proofErr w:type="spellEnd"/>
            <w:r w:rsidR="00F66053">
              <w:rPr>
                <w:szCs w:val="22"/>
              </w:rPr>
              <w:t xml:space="preserve"> </w:t>
            </w:r>
            <w:r w:rsidR="00F66053" w:rsidRPr="00F66053">
              <w:rPr>
                <w:szCs w:val="22"/>
              </w:rPr>
              <w:t>България” EООД</w:t>
            </w:r>
            <w:r w:rsidR="00CD416A" w:rsidRPr="00DF7B85">
              <w:rPr>
                <w:szCs w:val="22"/>
              </w:rPr>
              <w:t xml:space="preserve"> </w:t>
            </w:r>
          </w:p>
          <w:p w14:paraId="31E478B3" w14:textId="575AE425" w:rsidR="00B21E79" w:rsidRDefault="00CD416A" w:rsidP="00BA760E">
            <w:pPr>
              <w:rPr>
                <w:color w:val="000000"/>
              </w:rPr>
            </w:pPr>
            <w:proofErr w:type="spellStart"/>
            <w:r w:rsidRPr="00DF7B85">
              <w:rPr>
                <w:szCs w:val="22"/>
              </w:rPr>
              <w:t>Teл</w:t>
            </w:r>
            <w:proofErr w:type="spellEnd"/>
            <w:r w:rsidRPr="00DF7B85">
              <w:rPr>
                <w:szCs w:val="22"/>
              </w:rPr>
              <w:t xml:space="preserve">.: + 359 </w:t>
            </w:r>
            <w:r w:rsidR="00925297" w:rsidRPr="00C50E4B">
              <w:rPr>
                <w:color w:val="000000"/>
              </w:rPr>
              <w:t>2 454 0950</w:t>
            </w:r>
          </w:p>
          <w:p w14:paraId="0500E90C" w14:textId="4575C12B" w:rsidR="00925297" w:rsidRPr="00DF7B85" w:rsidRDefault="00E8737B" w:rsidP="00BA760E">
            <w:pPr>
              <w:rPr>
                <w:szCs w:val="22"/>
              </w:rPr>
            </w:pPr>
            <w:r w:rsidRPr="00E8737B">
              <w:t>bcsofia@berlin-chemie.com</w:t>
            </w:r>
          </w:p>
          <w:p w14:paraId="24F74518" w14:textId="77777777" w:rsidR="00B21E79" w:rsidRPr="00DF7B85" w:rsidRDefault="00B21E79" w:rsidP="004141B7">
            <w:pPr>
              <w:tabs>
                <w:tab w:val="left" w:pos="-720"/>
              </w:tabs>
              <w:suppressAutoHyphens/>
              <w:spacing w:line="240" w:lineRule="auto"/>
              <w:rPr>
                <w:noProof/>
                <w:szCs w:val="22"/>
              </w:rPr>
            </w:pPr>
          </w:p>
        </w:tc>
        <w:tc>
          <w:tcPr>
            <w:tcW w:w="4678" w:type="dxa"/>
          </w:tcPr>
          <w:p w14:paraId="3D2269EF" w14:textId="77777777" w:rsidR="00B21E79" w:rsidRPr="00DF7B85" w:rsidRDefault="00B21E79" w:rsidP="004141B7">
            <w:pPr>
              <w:tabs>
                <w:tab w:val="left" w:pos="-720"/>
              </w:tabs>
              <w:suppressAutoHyphens/>
              <w:spacing w:line="240" w:lineRule="auto"/>
              <w:rPr>
                <w:noProof/>
                <w:szCs w:val="22"/>
              </w:rPr>
            </w:pPr>
            <w:r w:rsidRPr="00DF7B85">
              <w:rPr>
                <w:b/>
                <w:noProof/>
                <w:szCs w:val="22"/>
              </w:rPr>
              <w:t>Luxembourg/Luxemburg</w:t>
            </w:r>
          </w:p>
          <w:p w14:paraId="6C46C2D9" w14:textId="77777777" w:rsidR="00CD416A" w:rsidRPr="00DF7B85" w:rsidRDefault="00CD416A" w:rsidP="00CD416A">
            <w:pPr>
              <w:rPr>
                <w:noProof/>
                <w:szCs w:val="22"/>
              </w:rPr>
            </w:pPr>
            <w:r w:rsidRPr="00DF7B85">
              <w:rPr>
                <w:noProof/>
                <w:szCs w:val="22"/>
              </w:rPr>
              <w:t xml:space="preserve">GlaxoSmithKline </w:t>
            </w:r>
            <w:r w:rsidRPr="00DF7B85">
              <w:rPr>
                <w:bCs/>
                <w:szCs w:val="22"/>
              </w:rPr>
              <w:t>Pharmaceuticals</w:t>
            </w:r>
            <w:r w:rsidRPr="00DF7B85">
              <w:rPr>
                <w:noProof/>
                <w:szCs w:val="22"/>
              </w:rPr>
              <w:t xml:space="preserve"> s.a./n.v.</w:t>
            </w:r>
          </w:p>
          <w:p w14:paraId="71ADF48B" w14:textId="77777777" w:rsidR="00CD416A" w:rsidRPr="00DF7B85" w:rsidRDefault="00CD416A" w:rsidP="00CD416A">
            <w:pPr>
              <w:rPr>
                <w:noProof/>
                <w:szCs w:val="22"/>
              </w:rPr>
            </w:pPr>
            <w:r w:rsidRPr="00DF7B85">
              <w:rPr>
                <w:noProof/>
                <w:szCs w:val="22"/>
              </w:rPr>
              <w:t>Belgique/Belgien</w:t>
            </w:r>
          </w:p>
          <w:p w14:paraId="398B601F" w14:textId="77777777" w:rsidR="00B21E79" w:rsidRPr="00DF7B85" w:rsidRDefault="00CD416A" w:rsidP="00CD416A">
            <w:pPr>
              <w:tabs>
                <w:tab w:val="left" w:pos="-720"/>
              </w:tabs>
              <w:suppressAutoHyphens/>
              <w:spacing w:line="240" w:lineRule="auto"/>
              <w:rPr>
                <w:bCs/>
                <w:szCs w:val="22"/>
              </w:rPr>
            </w:pPr>
            <w:r w:rsidRPr="00DF7B85">
              <w:rPr>
                <w:noProof/>
                <w:szCs w:val="22"/>
              </w:rPr>
              <w:t>Tél/Tel: + 32 (0)</w:t>
            </w:r>
            <w:r w:rsidRPr="00DF7B85">
              <w:rPr>
                <w:bCs/>
                <w:szCs w:val="22"/>
              </w:rPr>
              <w:t xml:space="preserve"> 10 85 52 00</w:t>
            </w:r>
          </w:p>
          <w:p w14:paraId="32F36732" w14:textId="77777777" w:rsidR="00BA760E" w:rsidRPr="00DF7B85" w:rsidRDefault="00BA760E" w:rsidP="00CD416A">
            <w:pPr>
              <w:tabs>
                <w:tab w:val="left" w:pos="-720"/>
              </w:tabs>
              <w:suppressAutoHyphens/>
              <w:spacing w:line="240" w:lineRule="auto"/>
              <w:rPr>
                <w:noProof/>
                <w:szCs w:val="22"/>
              </w:rPr>
            </w:pPr>
          </w:p>
        </w:tc>
      </w:tr>
      <w:tr w:rsidR="00B21E79" w:rsidRPr="00EA3413" w14:paraId="2E435C63" w14:textId="77777777" w:rsidTr="00BA760E">
        <w:trPr>
          <w:gridBefore w:val="1"/>
          <w:wBefore w:w="34" w:type="dxa"/>
          <w:trHeight w:val="1258"/>
        </w:trPr>
        <w:tc>
          <w:tcPr>
            <w:tcW w:w="4644" w:type="dxa"/>
          </w:tcPr>
          <w:p w14:paraId="003B167C" w14:textId="77777777" w:rsidR="00B21E79" w:rsidRPr="00DF7B85" w:rsidRDefault="00B21E79" w:rsidP="004141B7">
            <w:pPr>
              <w:tabs>
                <w:tab w:val="left" w:pos="-720"/>
              </w:tabs>
              <w:suppressAutoHyphens/>
              <w:spacing w:line="240" w:lineRule="auto"/>
              <w:rPr>
                <w:noProof/>
                <w:szCs w:val="22"/>
              </w:rPr>
            </w:pPr>
            <w:r w:rsidRPr="00DF7B85">
              <w:rPr>
                <w:b/>
                <w:noProof/>
                <w:szCs w:val="22"/>
              </w:rPr>
              <w:t>Česká republika</w:t>
            </w:r>
          </w:p>
          <w:p w14:paraId="75DA3D01" w14:textId="77777777" w:rsidR="00CD416A" w:rsidRPr="00DF7B85" w:rsidRDefault="00CD416A" w:rsidP="00CD416A">
            <w:pPr>
              <w:rPr>
                <w:szCs w:val="22"/>
              </w:rPr>
            </w:pPr>
            <w:r w:rsidRPr="00DF7B85">
              <w:rPr>
                <w:szCs w:val="22"/>
              </w:rPr>
              <w:t xml:space="preserve">GlaxoSmithKline, </w:t>
            </w:r>
            <w:proofErr w:type="spellStart"/>
            <w:r w:rsidRPr="00DF7B85">
              <w:rPr>
                <w:szCs w:val="22"/>
              </w:rPr>
              <w:t>s.r.o.</w:t>
            </w:r>
            <w:proofErr w:type="spellEnd"/>
          </w:p>
          <w:p w14:paraId="506344C7" w14:textId="77777777" w:rsidR="00CD416A" w:rsidRPr="00DF7B85" w:rsidRDefault="00CD416A" w:rsidP="00CD416A">
            <w:pPr>
              <w:rPr>
                <w:szCs w:val="22"/>
              </w:rPr>
            </w:pPr>
            <w:r w:rsidRPr="00DF7B85">
              <w:rPr>
                <w:szCs w:val="22"/>
              </w:rPr>
              <w:t>Tel: + 420 222 001 111</w:t>
            </w:r>
          </w:p>
          <w:p w14:paraId="0B52606F" w14:textId="77777777" w:rsidR="00B21E79" w:rsidRPr="00DF7B85" w:rsidRDefault="00CD416A" w:rsidP="00CD416A">
            <w:pPr>
              <w:tabs>
                <w:tab w:val="left" w:pos="-720"/>
              </w:tabs>
              <w:suppressAutoHyphens/>
              <w:spacing w:line="240" w:lineRule="auto"/>
              <w:rPr>
                <w:noProof/>
                <w:szCs w:val="22"/>
              </w:rPr>
            </w:pPr>
            <w:r w:rsidRPr="00DF7B85">
              <w:rPr>
                <w:szCs w:val="22"/>
              </w:rPr>
              <w:t>cz.info@gsk.com</w:t>
            </w:r>
          </w:p>
          <w:p w14:paraId="724A4981" w14:textId="77777777" w:rsidR="00B21E79" w:rsidRPr="00DF7B85" w:rsidRDefault="00B21E79" w:rsidP="004141B7">
            <w:pPr>
              <w:tabs>
                <w:tab w:val="left" w:pos="-720"/>
              </w:tabs>
              <w:suppressAutoHyphens/>
              <w:spacing w:line="240" w:lineRule="auto"/>
              <w:rPr>
                <w:noProof/>
                <w:szCs w:val="22"/>
              </w:rPr>
            </w:pPr>
          </w:p>
        </w:tc>
        <w:tc>
          <w:tcPr>
            <w:tcW w:w="4678" w:type="dxa"/>
          </w:tcPr>
          <w:p w14:paraId="26F2C922" w14:textId="77777777" w:rsidR="00B21E79" w:rsidRPr="00DF7B85" w:rsidRDefault="00B21E79" w:rsidP="004141B7">
            <w:pPr>
              <w:spacing w:line="240" w:lineRule="auto"/>
              <w:rPr>
                <w:b/>
                <w:noProof/>
                <w:szCs w:val="22"/>
              </w:rPr>
            </w:pPr>
            <w:r w:rsidRPr="00DF7B85">
              <w:rPr>
                <w:b/>
                <w:noProof/>
                <w:szCs w:val="22"/>
              </w:rPr>
              <w:t>Magyarország</w:t>
            </w:r>
          </w:p>
          <w:p w14:paraId="4B1AED26" w14:textId="54EF4378" w:rsidR="00CD416A" w:rsidRPr="00DF7B85" w:rsidRDefault="009232C7" w:rsidP="00CD416A">
            <w:pPr>
              <w:spacing w:line="240" w:lineRule="auto"/>
              <w:rPr>
                <w:color w:val="000000"/>
                <w:szCs w:val="22"/>
              </w:rPr>
            </w:pPr>
            <w:r w:rsidRPr="009232C7">
              <w:rPr>
                <w:color w:val="000000"/>
                <w:szCs w:val="22"/>
              </w:rPr>
              <w:t>Berlin-Chemie/A. Menarini Kft.</w:t>
            </w:r>
          </w:p>
          <w:p w14:paraId="6308B5CD" w14:textId="79FC3F3D" w:rsidR="00B21E79" w:rsidRDefault="00CD416A" w:rsidP="00CD416A">
            <w:pPr>
              <w:spacing w:line="240" w:lineRule="auto"/>
              <w:rPr>
                <w:color w:val="000000"/>
                <w:lang w:val="fr-BE"/>
              </w:rPr>
            </w:pPr>
            <w:r w:rsidRPr="00DF7B85">
              <w:rPr>
                <w:color w:val="000000"/>
                <w:szCs w:val="22"/>
              </w:rPr>
              <w:t xml:space="preserve">Tel.: + 36 </w:t>
            </w:r>
            <w:r w:rsidR="00D16903">
              <w:rPr>
                <w:color w:val="000000"/>
                <w:lang w:val="fr-BE"/>
              </w:rPr>
              <w:t>23501301</w:t>
            </w:r>
          </w:p>
          <w:p w14:paraId="0A3BD628" w14:textId="0AB1BF5E" w:rsidR="00EA3413" w:rsidRPr="00EA3413" w:rsidRDefault="00EA3413" w:rsidP="00CD416A">
            <w:pPr>
              <w:spacing w:line="240" w:lineRule="auto"/>
              <w:rPr>
                <w:color w:val="000000"/>
                <w:szCs w:val="22"/>
                <w:lang w:val="fr-BE"/>
              </w:rPr>
            </w:pPr>
            <w:r w:rsidRPr="00EA3413">
              <w:rPr>
                <w:lang w:val="fr-BE"/>
              </w:rPr>
              <w:t>bc-hu@berlin-chemie.com</w:t>
            </w:r>
          </w:p>
          <w:p w14:paraId="603361FF" w14:textId="77777777" w:rsidR="00BA760E" w:rsidRPr="00EA3413" w:rsidRDefault="00BA760E" w:rsidP="00CD416A">
            <w:pPr>
              <w:spacing w:line="240" w:lineRule="auto"/>
              <w:rPr>
                <w:noProof/>
                <w:szCs w:val="22"/>
                <w:lang w:val="fr-BE"/>
              </w:rPr>
            </w:pPr>
          </w:p>
        </w:tc>
      </w:tr>
      <w:tr w:rsidR="00B21E79" w:rsidRPr="00DF7B85" w14:paraId="7F906D47" w14:textId="77777777" w:rsidTr="00BA760E">
        <w:trPr>
          <w:gridBefore w:val="1"/>
          <w:wBefore w:w="34" w:type="dxa"/>
        </w:trPr>
        <w:tc>
          <w:tcPr>
            <w:tcW w:w="4644" w:type="dxa"/>
          </w:tcPr>
          <w:p w14:paraId="693C1941" w14:textId="77777777" w:rsidR="00B21E79" w:rsidRPr="00DF7B85" w:rsidRDefault="00B21E79" w:rsidP="004141B7">
            <w:pPr>
              <w:spacing w:line="240" w:lineRule="auto"/>
              <w:rPr>
                <w:noProof/>
                <w:szCs w:val="22"/>
              </w:rPr>
            </w:pPr>
            <w:r w:rsidRPr="00DF7B85">
              <w:rPr>
                <w:b/>
                <w:noProof/>
                <w:szCs w:val="22"/>
              </w:rPr>
              <w:t>Danmark</w:t>
            </w:r>
          </w:p>
          <w:p w14:paraId="41A1C3E8" w14:textId="77777777" w:rsidR="00CD416A" w:rsidRPr="00DF7B85" w:rsidRDefault="00CD416A" w:rsidP="00CD416A">
            <w:pPr>
              <w:rPr>
                <w:szCs w:val="22"/>
              </w:rPr>
            </w:pPr>
            <w:r w:rsidRPr="00DF7B85">
              <w:rPr>
                <w:szCs w:val="22"/>
              </w:rPr>
              <w:t>GlaxoSmithKline Pharma A/S</w:t>
            </w:r>
          </w:p>
          <w:p w14:paraId="75E56755" w14:textId="6CE90743" w:rsidR="00CD416A" w:rsidRPr="00DF7B85" w:rsidRDefault="00CD416A" w:rsidP="00CD416A">
            <w:pPr>
              <w:rPr>
                <w:szCs w:val="22"/>
              </w:rPr>
            </w:pPr>
            <w:proofErr w:type="spellStart"/>
            <w:r w:rsidRPr="00DF7B85">
              <w:rPr>
                <w:szCs w:val="22"/>
              </w:rPr>
              <w:t>Tlf</w:t>
            </w:r>
            <w:proofErr w:type="spellEnd"/>
            <w:ins w:id="8" w:author="Author">
              <w:r w:rsidR="009C5BAA">
                <w:rPr>
                  <w:szCs w:val="22"/>
                </w:rPr>
                <w:t>.</w:t>
              </w:r>
            </w:ins>
            <w:r w:rsidRPr="00DF7B85">
              <w:rPr>
                <w:szCs w:val="22"/>
              </w:rPr>
              <w:t>: + 45 36 35 91 00</w:t>
            </w:r>
          </w:p>
          <w:p w14:paraId="7CBA0FBA" w14:textId="77777777" w:rsidR="00B21E79" w:rsidRPr="00DF7B85" w:rsidRDefault="00CD416A" w:rsidP="00CD416A">
            <w:pPr>
              <w:tabs>
                <w:tab w:val="left" w:pos="-720"/>
              </w:tabs>
              <w:suppressAutoHyphens/>
              <w:spacing w:line="240" w:lineRule="auto"/>
              <w:rPr>
                <w:noProof/>
                <w:szCs w:val="22"/>
              </w:rPr>
            </w:pPr>
            <w:r w:rsidRPr="00DF7B85">
              <w:rPr>
                <w:szCs w:val="22"/>
              </w:rPr>
              <w:t>dk-info@gsk.com</w:t>
            </w:r>
          </w:p>
          <w:p w14:paraId="08FA497C" w14:textId="77777777" w:rsidR="00B21E79" w:rsidRPr="00DF7B85" w:rsidRDefault="00B21E79" w:rsidP="004141B7">
            <w:pPr>
              <w:tabs>
                <w:tab w:val="left" w:pos="-720"/>
              </w:tabs>
              <w:suppressAutoHyphens/>
              <w:spacing w:line="240" w:lineRule="auto"/>
              <w:rPr>
                <w:noProof/>
                <w:szCs w:val="22"/>
              </w:rPr>
            </w:pPr>
          </w:p>
        </w:tc>
        <w:tc>
          <w:tcPr>
            <w:tcW w:w="4678" w:type="dxa"/>
          </w:tcPr>
          <w:p w14:paraId="04E1D7B7" w14:textId="77777777" w:rsidR="00B21E79" w:rsidRPr="00DF7B85" w:rsidRDefault="00B21E79" w:rsidP="004141B7">
            <w:pPr>
              <w:spacing w:line="240" w:lineRule="auto"/>
              <w:rPr>
                <w:b/>
                <w:noProof/>
                <w:szCs w:val="22"/>
              </w:rPr>
            </w:pPr>
            <w:r w:rsidRPr="00DF7B85">
              <w:rPr>
                <w:b/>
                <w:noProof/>
                <w:szCs w:val="22"/>
              </w:rPr>
              <w:t>Malta</w:t>
            </w:r>
          </w:p>
          <w:p w14:paraId="671D4DC3" w14:textId="5D12EF89" w:rsidR="00CD416A" w:rsidRPr="00DF7B85" w:rsidRDefault="00595312" w:rsidP="00CD416A">
            <w:pPr>
              <w:rPr>
                <w:szCs w:val="22"/>
              </w:rPr>
            </w:pPr>
            <w:r>
              <w:rPr>
                <w:szCs w:val="22"/>
              </w:rPr>
              <w:t xml:space="preserve">GlaxoSmithKline </w:t>
            </w:r>
            <w:r w:rsidR="00642B60">
              <w:rPr>
                <w:szCs w:val="22"/>
              </w:rPr>
              <w:t>Trading Services</w:t>
            </w:r>
            <w:r>
              <w:rPr>
                <w:szCs w:val="22"/>
              </w:rPr>
              <w:t xml:space="preserve"> Limited</w:t>
            </w:r>
          </w:p>
          <w:p w14:paraId="6A3D1A36" w14:textId="3A7C35A9" w:rsidR="00B21E79" w:rsidRPr="00DF7B85" w:rsidRDefault="00CD416A" w:rsidP="00CD416A">
            <w:pPr>
              <w:spacing w:line="240" w:lineRule="auto"/>
              <w:rPr>
                <w:szCs w:val="22"/>
              </w:rPr>
            </w:pPr>
            <w:r w:rsidRPr="00DF7B85">
              <w:rPr>
                <w:szCs w:val="22"/>
              </w:rPr>
              <w:t xml:space="preserve">Tel: + 356 </w:t>
            </w:r>
            <w:r w:rsidR="00540810">
              <w:rPr>
                <w:szCs w:val="22"/>
              </w:rPr>
              <w:t>80065004</w:t>
            </w:r>
          </w:p>
          <w:p w14:paraId="45238ACB" w14:textId="77777777" w:rsidR="00BA760E" w:rsidRPr="00DF7B85" w:rsidRDefault="00BA760E" w:rsidP="00CD416A">
            <w:pPr>
              <w:spacing w:line="240" w:lineRule="auto"/>
              <w:rPr>
                <w:noProof/>
                <w:szCs w:val="22"/>
              </w:rPr>
            </w:pPr>
          </w:p>
        </w:tc>
      </w:tr>
      <w:tr w:rsidR="00B21E79" w:rsidRPr="00DF7B85" w14:paraId="166A39D7" w14:textId="77777777" w:rsidTr="00BA760E">
        <w:trPr>
          <w:gridBefore w:val="1"/>
          <w:wBefore w:w="34" w:type="dxa"/>
        </w:trPr>
        <w:tc>
          <w:tcPr>
            <w:tcW w:w="4644" w:type="dxa"/>
          </w:tcPr>
          <w:p w14:paraId="62BD2D55" w14:textId="77777777" w:rsidR="00B21E79" w:rsidRPr="00DF7B85" w:rsidRDefault="00B21E79" w:rsidP="00C04EFF">
            <w:pPr>
              <w:keepNext/>
              <w:spacing w:line="240" w:lineRule="auto"/>
              <w:rPr>
                <w:noProof/>
                <w:szCs w:val="22"/>
              </w:rPr>
            </w:pPr>
            <w:r w:rsidRPr="00DF7B85">
              <w:rPr>
                <w:b/>
                <w:noProof/>
                <w:szCs w:val="22"/>
              </w:rPr>
              <w:lastRenderedPageBreak/>
              <w:t>Deutschland</w:t>
            </w:r>
          </w:p>
          <w:p w14:paraId="0E810F7E" w14:textId="77777777" w:rsidR="00CD416A" w:rsidRPr="00DF7B85" w:rsidRDefault="00CD416A" w:rsidP="00CD416A">
            <w:pPr>
              <w:rPr>
                <w:szCs w:val="22"/>
              </w:rPr>
            </w:pPr>
            <w:r w:rsidRPr="00DF7B85">
              <w:rPr>
                <w:szCs w:val="22"/>
              </w:rPr>
              <w:t>GlaxoSmithKline GmbH &amp; Co. KG</w:t>
            </w:r>
          </w:p>
          <w:p w14:paraId="083C00AF" w14:textId="77777777" w:rsidR="00CD416A" w:rsidRPr="00DF7B85" w:rsidRDefault="00CD416A" w:rsidP="00CD416A">
            <w:pPr>
              <w:rPr>
                <w:szCs w:val="22"/>
              </w:rPr>
            </w:pPr>
            <w:r w:rsidRPr="00DF7B85">
              <w:rPr>
                <w:szCs w:val="22"/>
              </w:rPr>
              <w:t>Tel</w:t>
            </w:r>
            <w:del w:id="9" w:author="Author">
              <w:r w:rsidRPr="00DF7B85" w:rsidDel="005741FE">
                <w:rPr>
                  <w:szCs w:val="22"/>
                </w:rPr>
                <w:delText>.</w:delText>
              </w:r>
            </w:del>
            <w:r w:rsidRPr="00DF7B85">
              <w:rPr>
                <w:szCs w:val="22"/>
              </w:rPr>
              <w:t>: + 49 (0)89 36044 8701</w:t>
            </w:r>
          </w:p>
          <w:p w14:paraId="00F2FDFD" w14:textId="77777777" w:rsidR="00B21E79" w:rsidRPr="00DF7B85" w:rsidRDefault="00CD416A" w:rsidP="00CD416A">
            <w:pPr>
              <w:tabs>
                <w:tab w:val="left" w:pos="-720"/>
              </w:tabs>
              <w:suppressAutoHyphens/>
              <w:spacing w:line="240" w:lineRule="auto"/>
              <w:rPr>
                <w:noProof/>
                <w:szCs w:val="22"/>
              </w:rPr>
            </w:pPr>
            <w:r w:rsidRPr="00DF7B85">
              <w:rPr>
                <w:szCs w:val="22"/>
              </w:rPr>
              <w:t>produkt.info@gsk.com</w:t>
            </w:r>
          </w:p>
          <w:p w14:paraId="0506802C" w14:textId="77777777" w:rsidR="00B21E79" w:rsidRPr="00DF7B85" w:rsidRDefault="00B21E79" w:rsidP="004141B7">
            <w:pPr>
              <w:tabs>
                <w:tab w:val="left" w:pos="-720"/>
              </w:tabs>
              <w:suppressAutoHyphens/>
              <w:spacing w:line="240" w:lineRule="auto"/>
              <w:rPr>
                <w:noProof/>
                <w:szCs w:val="22"/>
              </w:rPr>
            </w:pPr>
          </w:p>
        </w:tc>
        <w:tc>
          <w:tcPr>
            <w:tcW w:w="4678" w:type="dxa"/>
          </w:tcPr>
          <w:p w14:paraId="656FC05F" w14:textId="77777777" w:rsidR="00B21E79" w:rsidRPr="00DF7B85" w:rsidRDefault="00B21E79" w:rsidP="004141B7">
            <w:pPr>
              <w:tabs>
                <w:tab w:val="left" w:pos="-720"/>
              </w:tabs>
              <w:suppressAutoHyphens/>
              <w:spacing w:line="240" w:lineRule="auto"/>
              <w:rPr>
                <w:noProof/>
                <w:szCs w:val="22"/>
              </w:rPr>
            </w:pPr>
            <w:r w:rsidRPr="00DF7B85">
              <w:rPr>
                <w:b/>
                <w:noProof/>
                <w:szCs w:val="22"/>
              </w:rPr>
              <w:t>Nederland</w:t>
            </w:r>
          </w:p>
          <w:p w14:paraId="0B33DE2E" w14:textId="77777777" w:rsidR="00CD416A" w:rsidRPr="00DF7B85" w:rsidRDefault="00CD416A" w:rsidP="00CD416A">
            <w:pPr>
              <w:rPr>
                <w:szCs w:val="22"/>
              </w:rPr>
            </w:pPr>
            <w:r w:rsidRPr="00DF7B85">
              <w:rPr>
                <w:szCs w:val="22"/>
              </w:rPr>
              <w:t>GlaxoSmithKline BV</w:t>
            </w:r>
          </w:p>
          <w:p w14:paraId="12C90475" w14:textId="64C4222D" w:rsidR="00CD416A" w:rsidRPr="00DF7B85" w:rsidRDefault="00CD416A" w:rsidP="00D52CF8">
            <w:pPr>
              <w:tabs>
                <w:tab w:val="left" w:pos="-720"/>
              </w:tabs>
              <w:suppressAutoHyphens/>
              <w:spacing w:line="240" w:lineRule="auto"/>
              <w:rPr>
                <w:szCs w:val="22"/>
              </w:rPr>
            </w:pPr>
            <w:r w:rsidRPr="00DF7B85">
              <w:rPr>
                <w:szCs w:val="22"/>
              </w:rPr>
              <w:t>Tel: + 31 (0)</w:t>
            </w:r>
            <w:r w:rsidR="00D52CF8">
              <w:rPr>
                <w:szCs w:val="22"/>
              </w:rPr>
              <w:t>33 2081100</w:t>
            </w:r>
          </w:p>
          <w:p w14:paraId="44BCB4A0" w14:textId="77777777" w:rsidR="00B21E79" w:rsidRPr="00DF7B85" w:rsidRDefault="00B21E79" w:rsidP="004141B7">
            <w:pPr>
              <w:tabs>
                <w:tab w:val="left" w:pos="-720"/>
              </w:tabs>
              <w:suppressAutoHyphens/>
              <w:spacing w:line="240" w:lineRule="auto"/>
              <w:rPr>
                <w:noProof/>
                <w:szCs w:val="22"/>
              </w:rPr>
            </w:pPr>
          </w:p>
        </w:tc>
      </w:tr>
      <w:tr w:rsidR="00B21E79" w:rsidRPr="00DF7B85" w14:paraId="031D0244" w14:textId="77777777" w:rsidTr="00BA760E">
        <w:trPr>
          <w:gridBefore w:val="1"/>
          <w:wBefore w:w="34" w:type="dxa"/>
        </w:trPr>
        <w:tc>
          <w:tcPr>
            <w:tcW w:w="4644" w:type="dxa"/>
          </w:tcPr>
          <w:p w14:paraId="0439AD2C" w14:textId="77777777" w:rsidR="00B21E79" w:rsidRPr="00DF7B85" w:rsidRDefault="00B21E79" w:rsidP="004141B7">
            <w:pPr>
              <w:tabs>
                <w:tab w:val="left" w:pos="-720"/>
              </w:tabs>
              <w:suppressAutoHyphens/>
              <w:spacing w:line="240" w:lineRule="auto"/>
              <w:rPr>
                <w:b/>
                <w:bCs/>
                <w:noProof/>
                <w:szCs w:val="22"/>
              </w:rPr>
            </w:pPr>
            <w:r w:rsidRPr="00DF7B85">
              <w:rPr>
                <w:b/>
                <w:bCs/>
                <w:noProof/>
                <w:szCs w:val="22"/>
              </w:rPr>
              <w:t>Eesti</w:t>
            </w:r>
          </w:p>
          <w:p w14:paraId="33B53013" w14:textId="4A235488" w:rsidR="00CD416A" w:rsidRPr="00DF7B85" w:rsidRDefault="003C1732" w:rsidP="00CD416A">
            <w:pPr>
              <w:rPr>
                <w:szCs w:val="22"/>
              </w:rPr>
            </w:pPr>
            <w:r>
              <w:rPr>
                <w:color w:val="000000"/>
                <w:lang w:val="fr-BE"/>
              </w:rPr>
              <w:t>OÜ Berlin-</w:t>
            </w:r>
            <w:proofErr w:type="spellStart"/>
            <w:r>
              <w:rPr>
                <w:color w:val="000000"/>
                <w:lang w:val="fr-BE"/>
              </w:rPr>
              <w:t>Chemie</w:t>
            </w:r>
            <w:proofErr w:type="spellEnd"/>
            <w:r>
              <w:rPr>
                <w:color w:val="000000"/>
                <w:lang w:val="fr-BE"/>
              </w:rPr>
              <w:t xml:space="preserve"> Menarini </w:t>
            </w:r>
            <w:proofErr w:type="spellStart"/>
            <w:r>
              <w:rPr>
                <w:color w:val="000000"/>
                <w:lang w:val="fr-BE"/>
              </w:rPr>
              <w:t>Eesti</w:t>
            </w:r>
            <w:proofErr w:type="spellEnd"/>
          </w:p>
          <w:p w14:paraId="4902207E" w14:textId="486ED1D4" w:rsidR="00CD416A" w:rsidRPr="00DF7B85" w:rsidRDefault="00CD416A" w:rsidP="00CD416A">
            <w:pPr>
              <w:rPr>
                <w:szCs w:val="22"/>
              </w:rPr>
            </w:pPr>
            <w:r w:rsidRPr="00DF7B85">
              <w:rPr>
                <w:szCs w:val="22"/>
              </w:rPr>
              <w:t xml:space="preserve">Tel: + 372 </w:t>
            </w:r>
            <w:r w:rsidR="00CC2BE0">
              <w:rPr>
                <w:color w:val="000000"/>
                <w:lang w:val="fr-BE"/>
              </w:rPr>
              <w:t>667 5001</w:t>
            </w:r>
          </w:p>
          <w:p w14:paraId="71A56893" w14:textId="5E74857C" w:rsidR="00B21E79" w:rsidRPr="00DF7B85" w:rsidRDefault="0074070A" w:rsidP="00CD416A">
            <w:pPr>
              <w:tabs>
                <w:tab w:val="left" w:pos="-720"/>
              </w:tabs>
              <w:suppressAutoHyphens/>
              <w:spacing w:line="240" w:lineRule="auto"/>
              <w:rPr>
                <w:noProof/>
                <w:szCs w:val="22"/>
              </w:rPr>
            </w:pPr>
            <w:r w:rsidRPr="0074070A">
              <w:rPr>
                <w:lang w:val="fr-BE"/>
              </w:rPr>
              <w:t>ee@berlin-chemie.com</w:t>
            </w:r>
            <w:r w:rsidR="00CD416A" w:rsidRPr="00DF7B85">
              <w:rPr>
                <w:noProof/>
                <w:szCs w:val="22"/>
              </w:rPr>
              <w:t xml:space="preserve"> </w:t>
            </w:r>
          </w:p>
          <w:p w14:paraId="71A9B155" w14:textId="77777777" w:rsidR="00BA760E" w:rsidRPr="00DF7B85" w:rsidRDefault="00BA760E" w:rsidP="00CD416A">
            <w:pPr>
              <w:tabs>
                <w:tab w:val="left" w:pos="-720"/>
              </w:tabs>
              <w:suppressAutoHyphens/>
              <w:spacing w:line="240" w:lineRule="auto"/>
              <w:rPr>
                <w:noProof/>
                <w:szCs w:val="22"/>
              </w:rPr>
            </w:pPr>
          </w:p>
        </w:tc>
        <w:tc>
          <w:tcPr>
            <w:tcW w:w="4678" w:type="dxa"/>
          </w:tcPr>
          <w:p w14:paraId="1604F34E" w14:textId="77777777" w:rsidR="00B21E79" w:rsidRPr="00DF7B85" w:rsidRDefault="00B21E79" w:rsidP="004141B7">
            <w:pPr>
              <w:spacing w:line="240" w:lineRule="auto"/>
              <w:rPr>
                <w:noProof/>
                <w:szCs w:val="22"/>
              </w:rPr>
            </w:pPr>
            <w:r w:rsidRPr="00DF7B85">
              <w:rPr>
                <w:b/>
                <w:noProof/>
                <w:szCs w:val="22"/>
              </w:rPr>
              <w:t>Norge</w:t>
            </w:r>
          </w:p>
          <w:p w14:paraId="56F6C0B1" w14:textId="77777777" w:rsidR="00CD416A" w:rsidRPr="00DF7B85" w:rsidRDefault="00CD416A" w:rsidP="00CD416A">
            <w:pPr>
              <w:rPr>
                <w:noProof/>
                <w:szCs w:val="22"/>
              </w:rPr>
            </w:pPr>
            <w:r w:rsidRPr="00DF7B85">
              <w:rPr>
                <w:noProof/>
                <w:szCs w:val="22"/>
              </w:rPr>
              <w:t>GlaxoSmithKline AS</w:t>
            </w:r>
          </w:p>
          <w:p w14:paraId="534B1978" w14:textId="77777777" w:rsidR="00CD416A" w:rsidRPr="00DF7B85" w:rsidRDefault="00CD416A" w:rsidP="00B337F7">
            <w:pPr>
              <w:rPr>
                <w:noProof/>
                <w:szCs w:val="22"/>
              </w:rPr>
            </w:pPr>
            <w:r w:rsidRPr="00DF7B85">
              <w:rPr>
                <w:noProof/>
                <w:szCs w:val="22"/>
              </w:rPr>
              <w:t>Tlf: + 47 22 70 20 00</w:t>
            </w:r>
          </w:p>
        </w:tc>
      </w:tr>
      <w:tr w:rsidR="00B21E79" w:rsidRPr="00DF7B85" w14:paraId="2957EA73" w14:textId="77777777" w:rsidTr="00BA760E">
        <w:trPr>
          <w:gridBefore w:val="1"/>
          <w:wBefore w:w="34" w:type="dxa"/>
        </w:trPr>
        <w:tc>
          <w:tcPr>
            <w:tcW w:w="4644" w:type="dxa"/>
          </w:tcPr>
          <w:p w14:paraId="0AEC8CE0" w14:textId="77777777" w:rsidR="00B21E79" w:rsidRPr="00DF7B85" w:rsidRDefault="00B21E79" w:rsidP="004141B7">
            <w:pPr>
              <w:spacing w:line="240" w:lineRule="auto"/>
              <w:rPr>
                <w:noProof/>
                <w:szCs w:val="22"/>
              </w:rPr>
            </w:pPr>
            <w:r w:rsidRPr="00DF7B85">
              <w:rPr>
                <w:b/>
                <w:noProof/>
                <w:szCs w:val="22"/>
              </w:rPr>
              <w:t>Ελλάδα</w:t>
            </w:r>
          </w:p>
          <w:p w14:paraId="5D61AE96" w14:textId="05DC0BB5" w:rsidR="00816AB2" w:rsidRPr="00DF7B85" w:rsidRDefault="00833992" w:rsidP="00816AB2">
            <w:pPr>
              <w:rPr>
                <w:szCs w:val="22"/>
              </w:rPr>
            </w:pPr>
            <w:r>
              <w:rPr>
                <w:szCs w:val="22"/>
              </w:rPr>
              <w:t>Menarini Hellas A.E.</w:t>
            </w:r>
          </w:p>
          <w:p w14:paraId="032D3F3F" w14:textId="65B9D380" w:rsidR="00CD416A" w:rsidRPr="00DF7B85" w:rsidRDefault="00CD416A" w:rsidP="00CD416A">
            <w:pPr>
              <w:rPr>
                <w:szCs w:val="22"/>
              </w:rPr>
            </w:pPr>
            <w:proofErr w:type="spellStart"/>
            <w:r w:rsidRPr="00DF7B85">
              <w:rPr>
                <w:szCs w:val="22"/>
              </w:rPr>
              <w:t>Τηλ</w:t>
            </w:r>
            <w:proofErr w:type="spellEnd"/>
            <w:r w:rsidRPr="00DF7B85">
              <w:rPr>
                <w:szCs w:val="22"/>
              </w:rPr>
              <w:t xml:space="preserve">: + 30 210 </w:t>
            </w:r>
            <w:r w:rsidR="001D75F2">
              <w:rPr>
                <w:szCs w:val="22"/>
              </w:rPr>
              <w:t>83161 11-13</w:t>
            </w:r>
          </w:p>
          <w:p w14:paraId="79DFFFFB" w14:textId="77777777" w:rsidR="00B21E79" w:rsidRPr="00DF7B85" w:rsidRDefault="00B21E79" w:rsidP="004141B7">
            <w:pPr>
              <w:tabs>
                <w:tab w:val="left" w:pos="-720"/>
              </w:tabs>
              <w:suppressAutoHyphens/>
              <w:spacing w:line="240" w:lineRule="auto"/>
              <w:rPr>
                <w:noProof/>
                <w:szCs w:val="22"/>
              </w:rPr>
            </w:pPr>
          </w:p>
        </w:tc>
        <w:tc>
          <w:tcPr>
            <w:tcW w:w="4678" w:type="dxa"/>
          </w:tcPr>
          <w:p w14:paraId="216C2933" w14:textId="77777777" w:rsidR="00B21E79" w:rsidRPr="00DF7B85" w:rsidRDefault="00B21E79" w:rsidP="004141B7">
            <w:pPr>
              <w:tabs>
                <w:tab w:val="left" w:pos="-720"/>
              </w:tabs>
              <w:suppressAutoHyphens/>
              <w:spacing w:line="240" w:lineRule="auto"/>
              <w:rPr>
                <w:noProof/>
                <w:szCs w:val="22"/>
              </w:rPr>
            </w:pPr>
            <w:r w:rsidRPr="00DF7B85">
              <w:rPr>
                <w:b/>
                <w:noProof/>
                <w:szCs w:val="22"/>
              </w:rPr>
              <w:t>Österreich</w:t>
            </w:r>
          </w:p>
          <w:p w14:paraId="4D7556C7" w14:textId="77777777" w:rsidR="00CD416A" w:rsidRPr="00DF7B85" w:rsidRDefault="00CD416A" w:rsidP="00CD416A">
            <w:pPr>
              <w:rPr>
                <w:noProof/>
                <w:szCs w:val="22"/>
              </w:rPr>
            </w:pPr>
            <w:r w:rsidRPr="00DF7B85">
              <w:rPr>
                <w:noProof/>
                <w:szCs w:val="22"/>
              </w:rPr>
              <w:t>GlaxoSmithKline Pharma GmbH</w:t>
            </w:r>
          </w:p>
          <w:p w14:paraId="298EF48C" w14:textId="77777777" w:rsidR="00CD416A" w:rsidRPr="00DF7B85" w:rsidRDefault="00CD416A" w:rsidP="00CD416A">
            <w:pPr>
              <w:rPr>
                <w:noProof/>
                <w:szCs w:val="22"/>
              </w:rPr>
            </w:pPr>
            <w:r w:rsidRPr="00DF7B85">
              <w:rPr>
                <w:noProof/>
                <w:szCs w:val="22"/>
              </w:rPr>
              <w:t>Tel: + 43 (0)1 97075 0</w:t>
            </w:r>
          </w:p>
          <w:p w14:paraId="6C487A0B" w14:textId="77777777" w:rsidR="00CD416A" w:rsidRPr="00DF7B85" w:rsidRDefault="00CD416A" w:rsidP="00CD416A">
            <w:pPr>
              <w:rPr>
                <w:noProof/>
                <w:szCs w:val="22"/>
              </w:rPr>
            </w:pPr>
            <w:r w:rsidRPr="00DF7B85">
              <w:rPr>
                <w:noProof/>
                <w:szCs w:val="22"/>
              </w:rPr>
              <w:t>at.info@gsk.com</w:t>
            </w:r>
          </w:p>
          <w:p w14:paraId="337EFA5F" w14:textId="77777777" w:rsidR="00B21E79" w:rsidRPr="00DF7B85" w:rsidRDefault="00B21E79" w:rsidP="004141B7">
            <w:pPr>
              <w:tabs>
                <w:tab w:val="left" w:pos="-720"/>
              </w:tabs>
              <w:suppressAutoHyphens/>
              <w:spacing w:line="240" w:lineRule="auto"/>
              <w:rPr>
                <w:noProof/>
                <w:szCs w:val="22"/>
              </w:rPr>
            </w:pPr>
          </w:p>
        </w:tc>
      </w:tr>
      <w:tr w:rsidR="00B21E79" w:rsidRPr="00DF7B85" w14:paraId="584CC212" w14:textId="77777777" w:rsidTr="00BA760E">
        <w:tc>
          <w:tcPr>
            <w:tcW w:w="4678" w:type="dxa"/>
            <w:gridSpan w:val="2"/>
          </w:tcPr>
          <w:p w14:paraId="2CCA12BF" w14:textId="77777777" w:rsidR="00B21E79" w:rsidRPr="00DF7B85" w:rsidRDefault="00B21E79" w:rsidP="004141B7">
            <w:pPr>
              <w:tabs>
                <w:tab w:val="left" w:pos="-720"/>
                <w:tab w:val="left" w:pos="4536"/>
              </w:tabs>
              <w:suppressAutoHyphens/>
              <w:spacing w:line="240" w:lineRule="auto"/>
              <w:rPr>
                <w:b/>
                <w:noProof/>
                <w:szCs w:val="22"/>
              </w:rPr>
            </w:pPr>
            <w:r w:rsidRPr="00DF7B85">
              <w:rPr>
                <w:b/>
                <w:noProof/>
                <w:szCs w:val="22"/>
              </w:rPr>
              <w:t>España</w:t>
            </w:r>
          </w:p>
          <w:p w14:paraId="5F3E027A" w14:textId="77777777" w:rsidR="00CD416A" w:rsidRPr="00DF7B85" w:rsidRDefault="00CD416A" w:rsidP="00CD416A">
            <w:pPr>
              <w:rPr>
                <w:szCs w:val="22"/>
              </w:rPr>
            </w:pPr>
            <w:r w:rsidRPr="00DF7B85">
              <w:rPr>
                <w:szCs w:val="22"/>
              </w:rPr>
              <w:t>GlaxoSmithKline, S.A.</w:t>
            </w:r>
          </w:p>
          <w:p w14:paraId="68F1DB09" w14:textId="53600511" w:rsidR="00CD416A" w:rsidRPr="00DF7B85" w:rsidRDefault="00CD416A" w:rsidP="00CD416A">
            <w:pPr>
              <w:rPr>
                <w:szCs w:val="22"/>
              </w:rPr>
            </w:pPr>
            <w:r w:rsidRPr="00DF7B85">
              <w:rPr>
                <w:szCs w:val="22"/>
              </w:rPr>
              <w:t xml:space="preserve">Tel: + 34 </w:t>
            </w:r>
            <w:r w:rsidR="00D52CF8">
              <w:rPr>
                <w:szCs w:val="22"/>
              </w:rPr>
              <w:t>900 202 700</w:t>
            </w:r>
          </w:p>
          <w:p w14:paraId="216CC482" w14:textId="77777777" w:rsidR="00CD416A" w:rsidRPr="00DF7B85" w:rsidRDefault="00CD416A" w:rsidP="00CD416A">
            <w:pPr>
              <w:rPr>
                <w:szCs w:val="22"/>
              </w:rPr>
            </w:pPr>
            <w:r w:rsidRPr="00DF7B85">
              <w:rPr>
                <w:szCs w:val="22"/>
              </w:rPr>
              <w:t>es-ci@gsk.com</w:t>
            </w:r>
          </w:p>
          <w:p w14:paraId="64BB79B4" w14:textId="77777777" w:rsidR="00B21E79" w:rsidRPr="00DF7B85" w:rsidRDefault="00B21E79" w:rsidP="004141B7">
            <w:pPr>
              <w:tabs>
                <w:tab w:val="left" w:pos="-720"/>
              </w:tabs>
              <w:suppressAutoHyphens/>
              <w:spacing w:line="240" w:lineRule="auto"/>
              <w:rPr>
                <w:noProof/>
                <w:szCs w:val="22"/>
              </w:rPr>
            </w:pPr>
          </w:p>
        </w:tc>
        <w:tc>
          <w:tcPr>
            <w:tcW w:w="4678" w:type="dxa"/>
          </w:tcPr>
          <w:p w14:paraId="0738DD5D" w14:textId="77777777" w:rsidR="00B21E79" w:rsidRPr="00DD185D" w:rsidRDefault="00B21E79" w:rsidP="004141B7">
            <w:pPr>
              <w:tabs>
                <w:tab w:val="left" w:pos="-720"/>
              </w:tabs>
              <w:suppressAutoHyphens/>
              <w:spacing w:line="240" w:lineRule="auto"/>
              <w:rPr>
                <w:b/>
                <w:bCs/>
                <w:i/>
                <w:iCs/>
                <w:noProof/>
                <w:szCs w:val="22"/>
                <w:lang w:val="pl-PL"/>
              </w:rPr>
            </w:pPr>
            <w:r w:rsidRPr="00DD185D">
              <w:rPr>
                <w:b/>
                <w:noProof/>
                <w:szCs w:val="22"/>
                <w:lang w:val="pl-PL"/>
              </w:rPr>
              <w:t>Polska</w:t>
            </w:r>
          </w:p>
          <w:p w14:paraId="2B90ECA3" w14:textId="77777777" w:rsidR="00CD416A" w:rsidRPr="00DD185D" w:rsidRDefault="00CD416A" w:rsidP="00CD416A">
            <w:pPr>
              <w:rPr>
                <w:noProof/>
                <w:szCs w:val="22"/>
                <w:lang w:val="pl-PL"/>
              </w:rPr>
            </w:pPr>
            <w:r w:rsidRPr="00DD185D">
              <w:rPr>
                <w:noProof/>
                <w:szCs w:val="22"/>
                <w:lang w:val="pl-PL"/>
              </w:rPr>
              <w:t>GSK Services Sp. z o.o.</w:t>
            </w:r>
          </w:p>
          <w:p w14:paraId="71D2F75D" w14:textId="77777777" w:rsidR="00CD416A" w:rsidRPr="00DF7B85" w:rsidRDefault="00CD416A" w:rsidP="00CD416A">
            <w:pPr>
              <w:tabs>
                <w:tab w:val="left" w:pos="-720"/>
              </w:tabs>
              <w:suppressAutoHyphens/>
              <w:spacing w:line="240" w:lineRule="auto"/>
              <w:rPr>
                <w:noProof/>
                <w:szCs w:val="22"/>
              </w:rPr>
            </w:pPr>
            <w:r w:rsidRPr="00DF7B85">
              <w:rPr>
                <w:noProof/>
                <w:szCs w:val="22"/>
              </w:rPr>
              <w:t>Tel.: + 48 (0)22 576 9000</w:t>
            </w:r>
          </w:p>
          <w:p w14:paraId="456895EF" w14:textId="77777777" w:rsidR="00B21E79" w:rsidRPr="00DF7B85" w:rsidRDefault="00B21E79" w:rsidP="004141B7">
            <w:pPr>
              <w:tabs>
                <w:tab w:val="left" w:pos="-720"/>
              </w:tabs>
              <w:suppressAutoHyphens/>
              <w:spacing w:line="240" w:lineRule="auto"/>
              <w:rPr>
                <w:noProof/>
                <w:szCs w:val="22"/>
              </w:rPr>
            </w:pPr>
          </w:p>
        </w:tc>
      </w:tr>
      <w:tr w:rsidR="00B21E79" w:rsidRPr="00DF7B85" w14:paraId="1268580E" w14:textId="77777777" w:rsidTr="00BA760E">
        <w:tc>
          <w:tcPr>
            <w:tcW w:w="4678" w:type="dxa"/>
            <w:gridSpan w:val="2"/>
          </w:tcPr>
          <w:p w14:paraId="13BE1AFD" w14:textId="77777777" w:rsidR="00B21E79" w:rsidRPr="00DF7B85" w:rsidRDefault="00B21E79" w:rsidP="004141B7">
            <w:pPr>
              <w:tabs>
                <w:tab w:val="left" w:pos="-720"/>
                <w:tab w:val="left" w:pos="4536"/>
              </w:tabs>
              <w:suppressAutoHyphens/>
              <w:spacing w:line="240" w:lineRule="auto"/>
              <w:rPr>
                <w:b/>
                <w:noProof/>
                <w:szCs w:val="22"/>
              </w:rPr>
            </w:pPr>
            <w:r w:rsidRPr="00DF7B85">
              <w:rPr>
                <w:b/>
                <w:noProof/>
                <w:szCs w:val="22"/>
              </w:rPr>
              <w:t>France</w:t>
            </w:r>
          </w:p>
          <w:p w14:paraId="7F1E0558" w14:textId="77777777" w:rsidR="00CD416A" w:rsidRPr="00DF7B85" w:rsidRDefault="00CD416A" w:rsidP="00CD416A">
            <w:pPr>
              <w:rPr>
                <w:szCs w:val="22"/>
              </w:rPr>
            </w:pPr>
            <w:proofErr w:type="spellStart"/>
            <w:r w:rsidRPr="00DF7B85">
              <w:rPr>
                <w:szCs w:val="22"/>
              </w:rPr>
              <w:t>Laboratoire</w:t>
            </w:r>
            <w:proofErr w:type="spellEnd"/>
            <w:r w:rsidRPr="00DF7B85">
              <w:rPr>
                <w:szCs w:val="22"/>
              </w:rPr>
              <w:t xml:space="preserve"> GlaxoSmithKline</w:t>
            </w:r>
          </w:p>
          <w:p w14:paraId="3DBFEBF8" w14:textId="77777777" w:rsidR="00CD416A" w:rsidRPr="00DF7B85" w:rsidRDefault="00CD416A" w:rsidP="00CD416A">
            <w:pPr>
              <w:rPr>
                <w:szCs w:val="22"/>
              </w:rPr>
            </w:pPr>
            <w:proofErr w:type="spellStart"/>
            <w:r w:rsidRPr="00DF7B85">
              <w:rPr>
                <w:szCs w:val="22"/>
              </w:rPr>
              <w:t>Tél</w:t>
            </w:r>
            <w:proofErr w:type="spellEnd"/>
            <w:r w:rsidRPr="00DF7B85">
              <w:rPr>
                <w:szCs w:val="22"/>
              </w:rPr>
              <w:t>: + 33 (0)1 39 17 84 44</w:t>
            </w:r>
          </w:p>
          <w:p w14:paraId="06CC4B42" w14:textId="77777777" w:rsidR="00CD416A" w:rsidRPr="00DF7B85" w:rsidRDefault="00CD416A" w:rsidP="00CD416A">
            <w:pPr>
              <w:rPr>
                <w:szCs w:val="22"/>
              </w:rPr>
            </w:pPr>
            <w:r w:rsidRPr="00DF7B85">
              <w:rPr>
                <w:szCs w:val="22"/>
              </w:rPr>
              <w:t>diam@gsk.com</w:t>
            </w:r>
          </w:p>
          <w:p w14:paraId="666FE55C" w14:textId="77777777" w:rsidR="00B21E79" w:rsidRPr="00DF7B85" w:rsidRDefault="00B21E79" w:rsidP="00CD416A">
            <w:pPr>
              <w:spacing w:line="240" w:lineRule="auto"/>
              <w:rPr>
                <w:b/>
                <w:noProof/>
                <w:szCs w:val="22"/>
              </w:rPr>
            </w:pPr>
          </w:p>
        </w:tc>
        <w:tc>
          <w:tcPr>
            <w:tcW w:w="4678" w:type="dxa"/>
          </w:tcPr>
          <w:p w14:paraId="6DBEF813" w14:textId="77777777" w:rsidR="00B21E79" w:rsidRPr="00DF7B85" w:rsidRDefault="00B21E79" w:rsidP="004141B7">
            <w:pPr>
              <w:tabs>
                <w:tab w:val="left" w:pos="-720"/>
              </w:tabs>
              <w:suppressAutoHyphens/>
              <w:spacing w:line="240" w:lineRule="auto"/>
              <w:rPr>
                <w:noProof/>
                <w:szCs w:val="22"/>
              </w:rPr>
            </w:pPr>
            <w:r w:rsidRPr="00DF7B85">
              <w:rPr>
                <w:b/>
                <w:noProof/>
                <w:szCs w:val="22"/>
              </w:rPr>
              <w:t>Portugal</w:t>
            </w:r>
          </w:p>
          <w:p w14:paraId="241C5A7F" w14:textId="77777777" w:rsidR="00C328BD" w:rsidRPr="00C328BD" w:rsidRDefault="00C328BD" w:rsidP="00C328BD">
            <w:pPr>
              <w:rPr>
                <w:ins w:id="10" w:author="Author"/>
                <w:noProof/>
                <w:szCs w:val="22"/>
              </w:rPr>
            </w:pPr>
            <w:ins w:id="11" w:author="Author">
              <w:r w:rsidRPr="00C328BD">
                <w:rPr>
                  <w:noProof/>
                  <w:szCs w:val="22"/>
                </w:rPr>
                <w:t xml:space="preserve">BIAL, Portela &amp; Ca. SA. </w:t>
              </w:r>
            </w:ins>
          </w:p>
          <w:p w14:paraId="523FE231" w14:textId="1C01FC1D" w:rsidR="00CD416A" w:rsidRPr="00DF7B85" w:rsidDel="00C328BD" w:rsidRDefault="00C328BD" w:rsidP="00C328BD">
            <w:pPr>
              <w:rPr>
                <w:del w:id="12" w:author="Author"/>
                <w:noProof/>
                <w:szCs w:val="22"/>
              </w:rPr>
            </w:pPr>
            <w:ins w:id="13" w:author="Author">
              <w:r w:rsidRPr="00C328BD">
                <w:rPr>
                  <w:noProof/>
                  <w:szCs w:val="22"/>
                </w:rPr>
                <w:t>Tel: + 351 22 986 61 00</w:t>
              </w:r>
              <w:r w:rsidRPr="00C328BD" w:rsidDel="00C328BD">
                <w:rPr>
                  <w:noProof/>
                  <w:szCs w:val="22"/>
                </w:rPr>
                <w:t xml:space="preserve"> </w:t>
              </w:r>
            </w:ins>
            <w:del w:id="14" w:author="Author">
              <w:r w:rsidR="00CD416A" w:rsidRPr="00DF7B85" w:rsidDel="00C328BD">
                <w:rPr>
                  <w:noProof/>
                  <w:szCs w:val="22"/>
                </w:rPr>
                <w:delText>GlaxoSmithKline – Produtos Farmacêuticos, Lda.</w:delText>
              </w:r>
            </w:del>
          </w:p>
          <w:p w14:paraId="77D56437" w14:textId="653DE687" w:rsidR="00CD416A" w:rsidRPr="00DF7B85" w:rsidDel="00C328BD" w:rsidRDefault="00CD416A" w:rsidP="00CD416A">
            <w:pPr>
              <w:rPr>
                <w:del w:id="15" w:author="Author"/>
                <w:noProof/>
                <w:szCs w:val="22"/>
              </w:rPr>
            </w:pPr>
            <w:del w:id="16" w:author="Author">
              <w:r w:rsidRPr="00DF7B85" w:rsidDel="00C328BD">
                <w:rPr>
                  <w:noProof/>
                  <w:szCs w:val="22"/>
                </w:rPr>
                <w:delText>Tel: + 351 21 412 95 00</w:delText>
              </w:r>
            </w:del>
          </w:p>
          <w:p w14:paraId="507279D5" w14:textId="2EE50C79" w:rsidR="00B21E79" w:rsidRPr="00DF7B85" w:rsidDel="00C328BD" w:rsidRDefault="00CD416A" w:rsidP="00CD416A">
            <w:pPr>
              <w:tabs>
                <w:tab w:val="left" w:pos="-720"/>
              </w:tabs>
              <w:suppressAutoHyphens/>
              <w:spacing w:line="240" w:lineRule="auto"/>
              <w:rPr>
                <w:del w:id="17" w:author="Author"/>
                <w:noProof/>
                <w:szCs w:val="22"/>
              </w:rPr>
            </w:pPr>
            <w:del w:id="18" w:author="Author">
              <w:r w:rsidRPr="00DF7B85" w:rsidDel="00C328BD">
                <w:rPr>
                  <w:noProof/>
                  <w:szCs w:val="22"/>
                </w:rPr>
                <w:delText>FI.PT@gsk.com</w:delText>
              </w:r>
            </w:del>
          </w:p>
          <w:p w14:paraId="52B8B0ED" w14:textId="77777777" w:rsidR="00BA760E" w:rsidRPr="00DF7B85" w:rsidRDefault="00BA760E" w:rsidP="00CD416A">
            <w:pPr>
              <w:tabs>
                <w:tab w:val="left" w:pos="-720"/>
              </w:tabs>
              <w:suppressAutoHyphens/>
              <w:spacing w:line="240" w:lineRule="auto"/>
              <w:rPr>
                <w:noProof/>
                <w:szCs w:val="22"/>
              </w:rPr>
            </w:pPr>
          </w:p>
        </w:tc>
      </w:tr>
      <w:tr w:rsidR="00BA760E" w:rsidRPr="00DF7B85" w14:paraId="3F8BB70B" w14:textId="77777777" w:rsidTr="00BA760E">
        <w:tc>
          <w:tcPr>
            <w:tcW w:w="4678" w:type="dxa"/>
            <w:gridSpan w:val="2"/>
          </w:tcPr>
          <w:p w14:paraId="4806D066" w14:textId="77777777" w:rsidR="00BA760E" w:rsidRPr="00DF7B85" w:rsidRDefault="00BA760E" w:rsidP="00BA760E">
            <w:pPr>
              <w:spacing w:line="240" w:lineRule="auto"/>
              <w:rPr>
                <w:noProof/>
                <w:szCs w:val="22"/>
              </w:rPr>
            </w:pPr>
            <w:r w:rsidRPr="00DF7B85">
              <w:rPr>
                <w:b/>
                <w:noProof/>
                <w:szCs w:val="22"/>
              </w:rPr>
              <w:t>Hrvatska</w:t>
            </w:r>
          </w:p>
          <w:p w14:paraId="4875C58D" w14:textId="24F3D0E9" w:rsidR="00BA760E" w:rsidRPr="00DF7B85" w:rsidRDefault="00C62932" w:rsidP="00BA760E">
            <w:pPr>
              <w:rPr>
                <w:szCs w:val="22"/>
              </w:rPr>
            </w:pPr>
            <w:r>
              <w:rPr>
                <w:color w:val="000000"/>
                <w:lang w:val="fr-BE"/>
              </w:rPr>
              <w:t>Berlin-</w:t>
            </w:r>
            <w:proofErr w:type="spellStart"/>
            <w:r>
              <w:rPr>
                <w:color w:val="000000"/>
                <w:lang w:val="fr-BE"/>
              </w:rPr>
              <w:t>Chemie</w:t>
            </w:r>
            <w:proofErr w:type="spellEnd"/>
            <w:r>
              <w:rPr>
                <w:color w:val="000000"/>
                <w:lang w:val="fr-BE"/>
              </w:rPr>
              <w:t xml:space="preserve"> Menarini Hrvatska </w:t>
            </w:r>
            <w:proofErr w:type="spellStart"/>
            <w:r>
              <w:rPr>
                <w:color w:val="000000"/>
                <w:lang w:val="fr-BE"/>
              </w:rPr>
              <w:t>d.o.o</w:t>
            </w:r>
            <w:proofErr w:type="spellEnd"/>
            <w:r>
              <w:rPr>
                <w:color w:val="000000"/>
                <w:lang w:val="fr-BE"/>
              </w:rPr>
              <w:t>.</w:t>
            </w:r>
          </w:p>
          <w:p w14:paraId="69288CA9" w14:textId="38A23457" w:rsidR="00BA760E" w:rsidRDefault="00BA760E" w:rsidP="00BA760E">
            <w:pPr>
              <w:rPr>
                <w:color w:val="000000"/>
                <w:lang w:val="fr-BE"/>
              </w:rPr>
            </w:pPr>
            <w:r w:rsidRPr="00DF7B85">
              <w:rPr>
                <w:szCs w:val="22"/>
              </w:rPr>
              <w:t xml:space="preserve">Tel: + 385 </w:t>
            </w:r>
            <w:r w:rsidR="00B63212">
              <w:rPr>
                <w:color w:val="000000"/>
                <w:lang w:val="fr-BE"/>
              </w:rPr>
              <w:t>1 4821 361</w:t>
            </w:r>
          </w:p>
          <w:p w14:paraId="2A5E72C9" w14:textId="768CF3BE" w:rsidR="00BE60C0" w:rsidRPr="00BE60C0" w:rsidRDefault="00BE60C0" w:rsidP="00BA760E">
            <w:pPr>
              <w:rPr>
                <w:szCs w:val="22"/>
                <w:lang w:val="fr-BE"/>
              </w:rPr>
            </w:pPr>
            <w:r w:rsidRPr="00BE60C0">
              <w:rPr>
                <w:lang w:val="fr-BE"/>
              </w:rPr>
              <w:t>office-croatia@berlin-chemie.com</w:t>
            </w:r>
          </w:p>
          <w:p w14:paraId="53A91273" w14:textId="77777777" w:rsidR="00BA760E" w:rsidRPr="00BE60C0" w:rsidRDefault="00BA760E" w:rsidP="004141B7">
            <w:pPr>
              <w:tabs>
                <w:tab w:val="left" w:pos="-720"/>
                <w:tab w:val="left" w:pos="4536"/>
              </w:tabs>
              <w:suppressAutoHyphens/>
              <w:spacing w:line="240" w:lineRule="auto"/>
              <w:rPr>
                <w:b/>
                <w:noProof/>
                <w:szCs w:val="22"/>
                <w:lang w:val="fr-BE"/>
              </w:rPr>
            </w:pPr>
          </w:p>
        </w:tc>
        <w:tc>
          <w:tcPr>
            <w:tcW w:w="4678" w:type="dxa"/>
          </w:tcPr>
          <w:p w14:paraId="1835A490" w14:textId="77777777" w:rsidR="00BA760E" w:rsidRPr="00DF7B85" w:rsidRDefault="00BA760E" w:rsidP="00BA760E">
            <w:pPr>
              <w:tabs>
                <w:tab w:val="left" w:pos="-720"/>
              </w:tabs>
              <w:suppressAutoHyphens/>
              <w:spacing w:line="240" w:lineRule="auto"/>
              <w:rPr>
                <w:b/>
                <w:noProof/>
                <w:szCs w:val="22"/>
              </w:rPr>
            </w:pPr>
            <w:r w:rsidRPr="00DF7B85">
              <w:rPr>
                <w:b/>
                <w:noProof/>
                <w:szCs w:val="22"/>
              </w:rPr>
              <w:t>România</w:t>
            </w:r>
          </w:p>
          <w:p w14:paraId="5CF6F989" w14:textId="41BEC233" w:rsidR="00BA760E" w:rsidRPr="00DF7B85" w:rsidRDefault="004B7B13" w:rsidP="00BA760E">
            <w:pPr>
              <w:rPr>
                <w:noProof/>
                <w:szCs w:val="22"/>
              </w:rPr>
            </w:pPr>
            <w:r>
              <w:rPr>
                <w:szCs w:val="22"/>
              </w:rPr>
              <w:t xml:space="preserve">GlaxoSmithKline </w:t>
            </w:r>
            <w:r w:rsidR="00642B60">
              <w:rPr>
                <w:szCs w:val="22"/>
              </w:rPr>
              <w:t>Trading Services</w:t>
            </w:r>
            <w:r>
              <w:rPr>
                <w:szCs w:val="22"/>
              </w:rPr>
              <w:t xml:space="preserve"> Limited</w:t>
            </w:r>
            <w:r w:rsidR="00BA760E" w:rsidRPr="00DF7B85">
              <w:rPr>
                <w:noProof/>
                <w:szCs w:val="22"/>
              </w:rPr>
              <w:t xml:space="preserve"> </w:t>
            </w:r>
          </w:p>
          <w:p w14:paraId="09CFD2B7" w14:textId="4E2CFB23" w:rsidR="00BA760E" w:rsidRPr="00DF7B85" w:rsidRDefault="00BA760E" w:rsidP="00BA760E">
            <w:pPr>
              <w:tabs>
                <w:tab w:val="left" w:pos="-720"/>
              </w:tabs>
              <w:suppressAutoHyphens/>
              <w:spacing w:line="240" w:lineRule="auto"/>
              <w:rPr>
                <w:b/>
                <w:noProof/>
                <w:szCs w:val="22"/>
              </w:rPr>
            </w:pPr>
            <w:r w:rsidRPr="00DF7B85">
              <w:rPr>
                <w:noProof/>
                <w:szCs w:val="22"/>
              </w:rPr>
              <w:t xml:space="preserve">Tel: + </w:t>
            </w:r>
            <w:r w:rsidR="004E2392">
              <w:rPr>
                <w:noProof/>
                <w:szCs w:val="22"/>
              </w:rPr>
              <w:t>40 800672524</w:t>
            </w:r>
          </w:p>
          <w:p w14:paraId="04D37713" w14:textId="77777777" w:rsidR="00BA760E" w:rsidRPr="00DF7B85" w:rsidRDefault="00BA760E" w:rsidP="004141B7">
            <w:pPr>
              <w:tabs>
                <w:tab w:val="left" w:pos="-720"/>
              </w:tabs>
              <w:suppressAutoHyphens/>
              <w:spacing w:line="240" w:lineRule="auto"/>
              <w:rPr>
                <w:b/>
                <w:noProof/>
                <w:szCs w:val="22"/>
              </w:rPr>
            </w:pPr>
          </w:p>
        </w:tc>
      </w:tr>
      <w:tr w:rsidR="00B21E79" w:rsidRPr="00DF7B85" w14:paraId="3D270648" w14:textId="77777777" w:rsidTr="00BA760E">
        <w:tc>
          <w:tcPr>
            <w:tcW w:w="4678" w:type="dxa"/>
            <w:gridSpan w:val="2"/>
          </w:tcPr>
          <w:p w14:paraId="6DFA021A" w14:textId="77777777" w:rsidR="00B21E79" w:rsidRPr="00DF7B85" w:rsidRDefault="00B21E79" w:rsidP="004141B7">
            <w:pPr>
              <w:spacing w:line="240" w:lineRule="auto"/>
              <w:rPr>
                <w:noProof/>
                <w:szCs w:val="22"/>
              </w:rPr>
            </w:pPr>
            <w:r w:rsidRPr="00DF7B85">
              <w:rPr>
                <w:noProof/>
                <w:szCs w:val="22"/>
              </w:rPr>
              <w:br w:type="page"/>
            </w:r>
            <w:r w:rsidRPr="00DF7B85">
              <w:rPr>
                <w:b/>
                <w:noProof/>
                <w:szCs w:val="22"/>
              </w:rPr>
              <w:t>Ireland</w:t>
            </w:r>
          </w:p>
          <w:p w14:paraId="2B2F88DF" w14:textId="77777777" w:rsidR="00CD416A" w:rsidRPr="00DF7B85" w:rsidRDefault="00CD416A" w:rsidP="00CD416A">
            <w:pPr>
              <w:rPr>
                <w:szCs w:val="22"/>
              </w:rPr>
            </w:pPr>
            <w:r w:rsidRPr="00DF7B85">
              <w:rPr>
                <w:szCs w:val="22"/>
              </w:rPr>
              <w:t>GlaxoSmithKline (Ireland) Limited</w:t>
            </w:r>
          </w:p>
          <w:p w14:paraId="59A29C5E" w14:textId="77777777" w:rsidR="00CD416A" w:rsidRPr="00DF7B85" w:rsidRDefault="00CD416A" w:rsidP="00CD416A">
            <w:pPr>
              <w:rPr>
                <w:szCs w:val="22"/>
              </w:rPr>
            </w:pPr>
            <w:r w:rsidRPr="00DF7B85">
              <w:rPr>
                <w:szCs w:val="22"/>
              </w:rPr>
              <w:t>Tel: + 353 (0)1 4955000</w:t>
            </w:r>
          </w:p>
          <w:p w14:paraId="4E559551" w14:textId="77777777" w:rsidR="00B21E79" w:rsidRPr="00DF7B85" w:rsidRDefault="00B21E79" w:rsidP="004141B7">
            <w:pPr>
              <w:tabs>
                <w:tab w:val="left" w:pos="-720"/>
              </w:tabs>
              <w:suppressAutoHyphens/>
              <w:spacing w:line="240" w:lineRule="auto"/>
              <w:rPr>
                <w:noProof/>
                <w:szCs w:val="22"/>
              </w:rPr>
            </w:pPr>
          </w:p>
        </w:tc>
        <w:tc>
          <w:tcPr>
            <w:tcW w:w="4678" w:type="dxa"/>
          </w:tcPr>
          <w:p w14:paraId="444E3618" w14:textId="77777777" w:rsidR="00B21E79" w:rsidRPr="00DF7B85" w:rsidRDefault="00B21E79" w:rsidP="004141B7">
            <w:pPr>
              <w:spacing w:line="240" w:lineRule="auto"/>
              <w:rPr>
                <w:noProof/>
                <w:szCs w:val="22"/>
              </w:rPr>
            </w:pPr>
            <w:r w:rsidRPr="00DF7B85">
              <w:rPr>
                <w:b/>
                <w:noProof/>
                <w:szCs w:val="22"/>
              </w:rPr>
              <w:t>Slovenija</w:t>
            </w:r>
          </w:p>
          <w:p w14:paraId="077DFF41" w14:textId="2EAB5B09" w:rsidR="00CD416A" w:rsidRPr="00DF7B85" w:rsidRDefault="00920CE8" w:rsidP="00CD416A">
            <w:pPr>
              <w:rPr>
                <w:noProof/>
                <w:szCs w:val="22"/>
              </w:rPr>
            </w:pPr>
            <w:r>
              <w:rPr>
                <w:color w:val="000000"/>
                <w:lang w:val="fr-BE"/>
              </w:rPr>
              <w:t>Berlin-</w:t>
            </w:r>
            <w:proofErr w:type="spellStart"/>
            <w:r>
              <w:rPr>
                <w:color w:val="000000"/>
                <w:lang w:val="fr-BE"/>
              </w:rPr>
              <w:t>Chemie</w:t>
            </w:r>
            <w:proofErr w:type="spellEnd"/>
            <w:r>
              <w:rPr>
                <w:color w:val="000000"/>
                <w:lang w:val="fr-BE"/>
              </w:rPr>
              <w:t xml:space="preserve"> / A. Menarini Distribution Ljubljana </w:t>
            </w:r>
            <w:proofErr w:type="spellStart"/>
            <w:r>
              <w:rPr>
                <w:color w:val="000000"/>
                <w:lang w:val="fr-BE"/>
              </w:rPr>
              <w:t>d.o.o</w:t>
            </w:r>
            <w:proofErr w:type="spellEnd"/>
            <w:r>
              <w:rPr>
                <w:color w:val="000000"/>
                <w:lang w:val="fr-BE"/>
              </w:rPr>
              <w:t>.</w:t>
            </w:r>
          </w:p>
          <w:p w14:paraId="07B60D80" w14:textId="7ED042A1" w:rsidR="00CD416A" w:rsidRPr="00DF7B85" w:rsidRDefault="00CD416A" w:rsidP="00CD416A">
            <w:pPr>
              <w:rPr>
                <w:noProof/>
                <w:szCs w:val="22"/>
              </w:rPr>
            </w:pPr>
            <w:r w:rsidRPr="00DF7B85">
              <w:rPr>
                <w:noProof/>
                <w:szCs w:val="22"/>
              </w:rPr>
              <w:t xml:space="preserve">Tel: + 386 </w:t>
            </w:r>
            <w:r w:rsidR="0006521A">
              <w:rPr>
                <w:noProof/>
                <w:szCs w:val="22"/>
              </w:rPr>
              <w:t>(</w:t>
            </w:r>
            <w:r w:rsidR="00850A81">
              <w:rPr>
                <w:color w:val="000000"/>
                <w:lang w:val="fr-BE"/>
              </w:rPr>
              <w:t>0</w:t>
            </w:r>
            <w:r w:rsidR="0006521A">
              <w:rPr>
                <w:color w:val="000000"/>
                <w:lang w:val="fr-BE"/>
              </w:rPr>
              <w:t>)</w:t>
            </w:r>
            <w:r w:rsidR="00850A81">
              <w:rPr>
                <w:color w:val="000000"/>
                <w:lang w:val="fr-BE"/>
              </w:rPr>
              <w:t>1 300 2160</w:t>
            </w:r>
          </w:p>
          <w:p w14:paraId="6E309368" w14:textId="16991CF1" w:rsidR="00CD416A" w:rsidRPr="00DF7B85" w:rsidRDefault="00B318A2" w:rsidP="00CD416A">
            <w:pPr>
              <w:rPr>
                <w:noProof/>
                <w:szCs w:val="22"/>
              </w:rPr>
            </w:pPr>
            <w:r w:rsidRPr="00B318A2">
              <w:rPr>
                <w:lang w:val="fr-BE"/>
              </w:rPr>
              <w:t>slovenia@berlin-chemie.com</w:t>
            </w:r>
          </w:p>
          <w:p w14:paraId="5893E78E" w14:textId="77777777" w:rsidR="00B21E79" w:rsidRPr="00DF7B85" w:rsidRDefault="00B21E79" w:rsidP="004141B7">
            <w:pPr>
              <w:tabs>
                <w:tab w:val="left" w:pos="-720"/>
              </w:tabs>
              <w:suppressAutoHyphens/>
              <w:spacing w:line="240" w:lineRule="auto"/>
              <w:rPr>
                <w:noProof/>
                <w:szCs w:val="22"/>
              </w:rPr>
            </w:pPr>
          </w:p>
        </w:tc>
      </w:tr>
      <w:tr w:rsidR="00B21E79" w:rsidRPr="00DF7B85" w14:paraId="3FB8580A" w14:textId="77777777" w:rsidTr="00BA760E">
        <w:tc>
          <w:tcPr>
            <w:tcW w:w="4678" w:type="dxa"/>
            <w:gridSpan w:val="2"/>
          </w:tcPr>
          <w:p w14:paraId="1D28CDE0" w14:textId="77777777" w:rsidR="00B21E79" w:rsidRPr="00DF7B85" w:rsidRDefault="00B21E79" w:rsidP="004141B7">
            <w:pPr>
              <w:spacing w:line="240" w:lineRule="auto"/>
              <w:rPr>
                <w:b/>
                <w:noProof/>
                <w:szCs w:val="22"/>
              </w:rPr>
            </w:pPr>
            <w:r w:rsidRPr="00DF7B85">
              <w:rPr>
                <w:b/>
                <w:noProof/>
                <w:szCs w:val="22"/>
              </w:rPr>
              <w:t>Ísland</w:t>
            </w:r>
          </w:p>
          <w:p w14:paraId="416EDC6C" w14:textId="54F753A0" w:rsidR="00CD416A" w:rsidRPr="00DF7B85" w:rsidRDefault="00CD416A" w:rsidP="00CD416A">
            <w:pPr>
              <w:rPr>
                <w:szCs w:val="22"/>
              </w:rPr>
            </w:pPr>
            <w:proofErr w:type="spellStart"/>
            <w:r w:rsidRPr="00DF7B85">
              <w:rPr>
                <w:bCs/>
                <w:iCs/>
                <w:szCs w:val="22"/>
              </w:rPr>
              <w:t>Vistor</w:t>
            </w:r>
            <w:proofErr w:type="spellEnd"/>
            <w:r w:rsidRPr="00DF7B85">
              <w:rPr>
                <w:bCs/>
                <w:iCs/>
                <w:szCs w:val="22"/>
              </w:rPr>
              <w:t xml:space="preserve"> </w:t>
            </w:r>
            <w:proofErr w:type="spellStart"/>
            <w:ins w:id="19" w:author="Author">
              <w:r w:rsidR="00525796">
                <w:rPr>
                  <w:bCs/>
                  <w:iCs/>
                  <w:szCs w:val="22"/>
                </w:rPr>
                <w:t>e</w:t>
              </w:r>
            </w:ins>
            <w:r w:rsidRPr="00DF7B85">
              <w:rPr>
                <w:bCs/>
                <w:iCs/>
                <w:szCs w:val="22"/>
              </w:rPr>
              <w:t>hf</w:t>
            </w:r>
            <w:proofErr w:type="spellEnd"/>
            <w:r w:rsidRPr="00DF7B85">
              <w:rPr>
                <w:bCs/>
                <w:iCs/>
                <w:szCs w:val="22"/>
              </w:rPr>
              <w:t>.</w:t>
            </w:r>
          </w:p>
          <w:p w14:paraId="550AF11A" w14:textId="77777777" w:rsidR="00CD416A" w:rsidRPr="00DF7B85" w:rsidRDefault="00CD416A" w:rsidP="00CD416A">
            <w:pPr>
              <w:rPr>
                <w:szCs w:val="22"/>
              </w:rPr>
            </w:pPr>
            <w:proofErr w:type="spellStart"/>
            <w:r w:rsidRPr="00DF7B85">
              <w:rPr>
                <w:szCs w:val="22"/>
              </w:rPr>
              <w:t>Sími</w:t>
            </w:r>
            <w:proofErr w:type="spellEnd"/>
            <w:r w:rsidRPr="00DF7B85">
              <w:rPr>
                <w:szCs w:val="22"/>
              </w:rPr>
              <w:t xml:space="preserve">:  </w:t>
            </w:r>
            <w:r w:rsidRPr="00DF7B85">
              <w:rPr>
                <w:bCs/>
                <w:iCs/>
                <w:szCs w:val="22"/>
              </w:rPr>
              <w:t>+354 535 7000</w:t>
            </w:r>
          </w:p>
          <w:p w14:paraId="1FD0526E" w14:textId="77777777" w:rsidR="00B21E79" w:rsidRPr="00DF7B85" w:rsidRDefault="00B21E79" w:rsidP="004141B7">
            <w:pPr>
              <w:tabs>
                <w:tab w:val="left" w:pos="-720"/>
              </w:tabs>
              <w:suppressAutoHyphens/>
              <w:spacing w:line="240" w:lineRule="auto"/>
              <w:rPr>
                <w:noProof/>
                <w:szCs w:val="22"/>
              </w:rPr>
            </w:pPr>
          </w:p>
        </w:tc>
        <w:tc>
          <w:tcPr>
            <w:tcW w:w="4678" w:type="dxa"/>
          </w:tcPr>
          <w:p w14:paraId="15F71397" w14:textId="77777777" w:rsidR="00B21E79" w:rsidRPr="00DF7B85" w:rsidRDefault="00B21E79" w:rsidP="004141B7">
            <w:pPr>
              <w:tabs>
                <w:tab w:val="left" w:pos="-720"/>
              </w:tabs>
              <w:suppressAutoHyphens/>
              <w:spacing w:line="240" w:lineRule="auto"/>
              <w:rPr>
                <w:b/>
                <w:noProof/>
                <w:szCs w:val="22"/>
              </w:rPr>
            </w:pPr>
            <w:r w:rsidRPr="00DF7B85">
              <w:rPr>
                <w:b/>
                <w:noProof/>
                <w:szCs w:val="22"/>
              </w:rPr>
              <w:t>Slovenská republika</w:t>
            </w:r>
          </w:p>
          <w:p w14:paraId="42B7423A" w14:textId="0AF8062C" w:rsidR="00CD416A" w:rsidRPr="00DF7B85" w:rsidRDefault="00695544" w:rsidP="00CD416A">
            <w:pPr>
              <w:rPr>
                <w:noProof/>
                <w:szCs w:val="22"/>
              </w:rPr>
            </w:pPr>
            <w:r>
              <w:rPr>
                <w:color w:val="000000"/>
                <w:lang w:val="fr-BE"/>
              </w:rPr>
              <w:t>Berlin-</w:t>
            </w:r>
            <w:proofErr w:type="spellStart"/>
            <w:r>
              <w:rPr>
                <w:color w:val="000000"/>
                <w:lang w:val="fr-BE"/>
              </w:rPr>
              <w:t>Chemie</w:t>
            </w:r>
            <w:proofErr w:type="spellEnd"/>
            <w:r>
              <w:rPr>
                <w:color w:val="000000"/>
                <w:lang w:val="fr-BE"/>
              </w:rPr>
              <w:t xml:space="preserve"> / A. Menarini Distribution </w:t>
            </w:r>
            <w:proofErr w:type="spellStart"/>
            <w:r>
              <w:rPr>
                <w:color w:val="000000"/>
                <w:lang w:val="fr-BE"/>
              </w:rPr>
              <w:t>Slovakia</w:t>
            </w:r>
            <w:proofErr w:type="spellEnd"/>
            <w:r>
              <w:rPr>
                <w:color w:val="000000"/>
                <w:lang w:val="fr-BE"/>
              </w:rPr>
              <w:t xml:space="preserve"> </w:t>
            </w:r>
            <w:proofErr w:type="spellStart"/>
            <w:r>
              <w:rPr>
                <w:color w:val="000000"/>
                <w:lang w:val="fr-BE"/>
              </w:rPr>
              <w:t>s.r.o</w:t>
            </w:r>
            <w:proofErr w:type="spellEnd"/>
            <w:r>
              <w:rPr>
                <w:color w:val="000000"/>
                <w:lang w:val="fr-BE"/>
              </w:rPr>
              <w:t>.</w:t>
            </w:r>
          </w:p>
          <w:p w14:paraId="0B7471A8" w14:textId="6811776F" w:rsidR="00CD416A" w:rsidRPr="00DF7B85" w:rsidRDefault="00CD416A" w:rsidP="00CD416A">
            <w:pPr>
              <w:rPr>
                <w:noProof/>
                <w:szCs w:val="22"/>
              </w:rPr>
            </w:pPr>
            <w:r w:rsidRPr="00DF7B85">
              <w:rPr>
                <w:noProof/>
                <w:szCs w:val="22"/>
              </w:rPr>
              <w:t xml:space="preserve">Tel: + 421 </w:t>
            </w:r>
            <w:r w:rsidR="009A3351">
              <w:rPr>
                <w:color w:val="000000"/>
                <w:lang w:val="fr-BE"/>
              </w:rPr>
              <w:t>2 544 30 730</w:t>
            </w:r>
          </w:p>
          <w:p w14:paraId="0D38F18E" w14:textId="3DD5DD7A" w:rsidR="00CD416A" w:rsidRPr="00DF7B85" w:rsidRDefault="009D42D7" w:rsidP="00CD416A">
            <w:pPr>
              <w:rPr>
                <w:noProof/>
                <w:szCs w:val="22"/>
              </w:rPr>
            </w:pPr>
            <w:r w:rsidRPr="009D42D7">
              <w:rPr>
                <w:lang w:val="fr-BE"/>
              </w:rPr>
              <w:t>slovakia@berlin-chemie.com</w:t>
            </w:r>
          </w:p>
          <w:p w14:paraId="5C979EEA" w14:textId="77777777" w:rsidR="00B21E79" w:rsidRPr="00DF7B85" w:rsidRDefault="00B21E79" w:rsidP="004141B7">
            <w:pPr>
              <w:tabs>
                <w:tab w:val="left" w:pos="-720"/>
              </w:tabs>
              <w:suppressAutoHyphens/>
              <w:spacing w:line="240" w:lineRule="auto"/>
              <w:rPr>
                <w:b/>
                <w:noProof/>
                <w:color w:val="008000"/>
                <w:szCs w:val="22"/>
              </w:rPr>
            </w:pPr>
          </w:p>
        </w:tc>
      </w:tr>
      <w:tr w:rsidR="00B21E79" w:rsidRPr="00DF7B85" w14:paraId="4713CF6E" w14:textId="77777777" w:rsidTr="00BA760E">
        <w:tc>
          <w:tcPr>
            <w:tcW w:w="4678" w:type="dxa"/>
            <w:gridSpan w:val="2"/>
          </w:tcPr>
          <w:p w14:paraId="1E165A17" w14:textId="77777777" w:rsidR="00B21E79" w:rsidRPr="00DF7B85" w:rsidRDefault="00B21E79" w:rsidP="004141B7">
            <w:pPr>
              <w:spacing w:line="240" w:lineRule="auto"/>
              <w:rPr>
                <w:noProof/>
                <w:szCs w:val="22"/>
              </w:rPr>
            </w:pPr>
            <w:r w:rsidRPr="00DF7B85">
              <w:rPr>
                <w:b/>
                <w:noProof/>
                <w:szCs w:val="22"/>
              </w:rPr>
              <w:t>Italia</w:t>
            </w:r>
          </w:p>
          <w:p w14:paraId="5A8AF1C1" w14:textId="77777777" w:rsidR="00CD416A" w:rsidRPr="00DF7B85" w:rsidRDefault="00CD416A" w:rsidP="00CD416A">
            <w:pPr>
              <w:rPr>
                <w:szCs w:val="22"/>
              </w:rPr>
            </w:pPr>
            <w:r w:rsidRPr="00DF7B85">
              <w:rPr>
                <w:szCs w:val="22"/>
              </w:rPr>
              <w:t>GlaxoSmithKline S.p.A.</w:t>
            </w:r>
          </w:p>
          <w:p w14:paraId="1F696B4E" w14:textId="1A4D9960" w:rsidR="00B21E79" w:rsidRPr="00DF7B85" w:rsidRDefault="00CD416A" w:rsidP="00CD416A">
            <w:pPr>
              <w:spacing w:line="240" w:lineRule="auto"/>
              <w:rPr>
                <w:szCs w:val="22"/>
              </w:rPr>
            </w:pPr>
            <w:r w:rsidRPr="00DF7B85">
              <w:rPr>
                <w:szCs w:val="22"/>
              </w:rPr>
              <w:t xml:space="preserve">Tel: + 39 (0)45 </w:t>
            </w:r>
            <w:r w:rsidR="00816AB2">
              <w:rPr>
                <w:szCs w:val="22"/>
              </w:rPr>
              <w:t>7741</w:t>
            </w:r>
            <w:r w:rsidR="00816AB2" w:rsidRPr="00DF7B85">
              <w:rPr>
                <w:szCs w:val="22"/>
              </w:rPr>
              <w:t xml:space="preserve"> </w:t>
            </w:r>
            <w:r w:rsidRPr="00DF7B85">
              <w:rPr>
                <w:szCs w:val="22"/>
              </w:rPr>
              <w:t>111</w:t>
            </w:r>
          </w:p>
          <w:p w14:paraId="2A466249" w14:textId="77777777" w:rsidR="00BA760E" w:rsidRPr="00DF7B85" w:rsidRDefault="00BA760E" w:rsidP="00CD416A">
            <w:pPr>
              <w:spacing w:line="240" w:lineRule="auto"/>
              <w:rPr>
                <w:b/>
                <w:noProof/>
                <w:szCs w:val="22"/>
              </w:rPr>
            </w:pPr>
          </w:p>
        </w:tc>
        <w:tc>
          <w:tcPr>
            <w:tcW w:w="4678" w:type="dxa"/>
          </w:tcPr>
          <w:p w14:paraId="693540EA" w14:textId="77777777" w:rsidR="00B21E79" w:rsidRPr="00DF7B85" w:rsidRDefault="00B21E79" w:rsidP="004141B7">
            <w:pPr>
              <w:tabs>
                <w:tab w:val="left" w:pos="-720"/>
                <w:tab w:val="left" w:pos="4536"/>
              </w:tabs>
              <w:suppressAutoHyphens/>
              <w:spacing w:line="240" w:lineRule="auto"/>
              <w:rPr>
                <w:noProof/>
                <w:szCs w:val="22"/>
              </w:rPr>
            </w:pPr>
            <w:r w:rsidRPr="00DF7B85">
              <w:rPr>
                <w:b/>
                <w:noProof/>
                <w:szCs w:val="22"/>
              </w:rPr>
              <w:t>Suomi/Finland</w:t>
            </w:r>
          </w:p>
          <w:p w14:paraId="3B084C44" w14:textId="77777777" w:rsidR="00CD416A" w:rsidRPr="00DF7B85" w:rsidRDefault="00CD416A" w:rsidP="00CD416A">
            <w:pPr>
              <w:rPr>
                <w:noProof/>
                <w:szCs w:val="22"/>
              </w:rPr>
            </w:pPr>
            <w:r w:rsidRPr="00DF7B85">
              <w:rPr>
                <w:noProof/>
                <w:szCs w:val="22"/>
              </w:rPr>
              <w:t>GlaxoSmithKline Oy</w:t>
            </w:r>
          </w:p>
          <w:p w14:paraId="48629ED3" w14:textId="77777777" w:rsidR="00CD416A" w:rsidRPr="00DF7B85" w:rsidRDefault="00CD416A" w:rsidP="00CD416A">
            <w:pPr>
              <w:rPr>
                <w:noProof/>
                <w:szCs w:val="22"/>
              </w:rPr>
            </w:pPr>
            <w:r w:rsidRPr="00DF7B85">
              <w:rPr>
                <w:noProof/>
                <w:szCs w:val="22"/>
              </w:rPr>
              <w:t>Puh/Tel: + 358 (0)10 30 30 30</w:t>
            </w:r>
          </w:p>
          <w:p w14:paraId="1A9E5446" w14:textId="176AC9DF" w:rsidR="00B21E79" w:rsidRPr="00DF7B85" w:rsidRDefault="00B21E79" w:rsidP="00CD416A">
            <w:pPr>
              <w:spacing w:line="240" w:lineRule="auto"/>
              <w:rPr>
                <w:noProof/>
                <w:szCs w:val="22"/>
              </w:rPr>
            </w:pPr>
          </w:p>
        </w:tc>
      </w:tr>
      <w:tr w:rsidR="00B21E79" w:rsidRPr="00DF7B85" w14:paraId="2F31CA2B" w14:textId="77777777" w:rsidTr="00BA760E">
        <w:tc>
          <w:tcPr>
            <w:tcW w:w="4678" w:type="dxa"/>
            <w:gridSpan w:val="2"/>
          </w:tcPr>
          <w:p w14:paraId="5E098C2C" w14:textId="77777777" w:rsidR="00B21E79" w:rsidRPr="00DF7B85" w:rsidRDefault="00B21E79" w:rsidP="004141B7">
            <w:pPr>
              <w:spacing w:line="240" w:lineRule="auto"/>
              <w:rPr>
                <w:b/>
                <w:noProof/>
                <w:szCs w:val="22"/>
              </w:rPr>
            </w:pPr>
            <w:r w:rsidRPr="00DF7B85">
              <w:rPr>
                <w:b/>
                <w:noProof/>
                <w:szCs w:val="22"/>
              </w:rPr>
              <w:t>Κύπρος</w:t>
            </w:r>
          </w:p>
          <w:p w14:paraId="2F534C54" w14:textId="76CF4042" w:rsidR="00CD416A" w:rsidRPr="00DF7B85" w:rsidRDefault="00E10A58" w:rsidP="00CD416A">
            <w:pPr>
              <w:rPr>
                <w:szCs w:val="22"/>
              </w:rPr>
            </w:pPr>
            <w:r>
              <w:rPr>
                <w:szCs w:val="22"/>
              </w:rPr>
              <w:t xml:space="preserve">GlaxoSmithKline </w:t>
            </w:r>
            <w:r w:rsidR="00642B60">
              <w:rPr>
                <w:szCs w:val="22"/>
              </w:rPr>
              <w:t>Trading Services</w:t>
            </w:r>
            <w:r>
              <w:rPr>
                <w:szCs w:val="22"/>
              </w:rPr>
              <w:t xml:space="preserve"> Limited</w:t>
            </w:r>
          </w:p>
          <w:p w14:paraId="29A3EBEA" w14:textId="07E1126D" w:rsidR="00CD416A" w:rsidRPr="00DF7B85" w:rsidRDefault="00CD416A" w:rsidP="00CD416A">
            <w:pPr>
              <w:rPr>
                <w:szCs w:val="22"/>
              </w:rPr>
            </w:pPr>
            <w:proofErr w:type="spellStart"/>
            <w:r w:rsidRPr="00DF7B85">
              <w:rPr>
                <w:szCs w:val="22"/>
              </w:rPr>
              <w:t>Τηλ</w:t>
            </w:r>
            <w:proofErr w:type="spellEnd"/>
            <w:r w:rsidRPr="00DF7B85">
              <w:rPr>
                <w:szCs w:val="22"/>
              </w:rPr>
              <w:t xml:space="preserve">: + 357 </w:t>
            </w:r>
            <w:r w:rsidR="00E10A58">
              <w:rPr>
                <w:szCs w:val="22"/>
              </w:rPr>
              <w:t>80070017</w:t>
            </w:r>
          </w:p>
          <w:p w14:paraId="5A2E58AC" w14:textId="608C892E" w:rsidR="00E10A58" w:rsidRDefault="00E10A58" w:rsidP="00CD416A">
            <w:pPr>
              <w:spacing w:line="240" w:lineRule="auto"/>
              <w:rPr>
                <w:szCs w:val="22"/>
              </w:rPr>
            </w:pPr>
          </w:p>
          <w:p w14:paraId="109E28BB" w14:textId="37B29C99" w:rsidR="00B21E79" w:rsidRPr="00DF7B85" w:rsidRDefault="00CD416A" w:rsidP="00CD416A">
            <w:pPr>
              <w:spacing w:line="240" w:lineRule="auto"/>
              <w:rPr>
                <w:b/>
                <w:noProof/>
                <w:szCs w:val="22"/>
              </w:rPr>
            </w:pPr>
            <w:r w:rsidRPr="00DF7B85">
              <w:rPr>
                <w:b/>
                <w:noProof/>
                <w:szCs w:val="22"/>
              </w:rPr>
              <w:t xml:space="preserve"> </w:t>
            </w:r>
          </w:p>
        </w:tc>
        <w:tc>
          <w:tcPr>
            <w:tcW w:w="4678" w:type="dxa"/>
          </w:tcPr>
          <w:p w14:paraId="1E8D54AB" w14:textId="77777777" w:rsidR="00B21E79" w:rsidRPr="00DF7B85" w:rsidRDefault="00B21E79" w:rsidP="004141B7">
            <w:pPr>
              <w:tabs>
                <w:tab w:val="left" w:pos="-720"/>
                <w:tab w:val="left" w:pos="4536"/>
              </w:tabs>
              <w:suppressAutoHyphens/>
              <w:spacing w:line="240" w:lineRule="auto"/>
              <w:rPr>
                <w:b/>
                <w:noProof/>
                <w:szCs w:val="22"/>
              </w:rPr>
            </w:pPr>
            <w:r w:rsidRPr="00DF7B85">
              <w:rPr>
                <w:b/>
                <w:noProof/>
                <w:szCs w:val="22"/>
              </w:rPr>
              <w:t>Sverige</w:t>
            </w:r>
          </w:p>
          <w:p w14:paraId="2EF5E995" w14:textId="77777777" w:rsidR="00CD416A" w:rsidRPr="00DF7B85" w:rsidRDefault="00CD416A" w:rsidP="00CD416A">
            <w:pPr>
              <w:rPr>
                <w:noProof/>
                <w:szCs w:val="22"/>
              </w:rPr>
            </w:pPr>
            <w:r w:rsidRPr="00DF7B85">
              <w:rPr>
                <w:noProof/>
                <w:szCs w:val="22"/>
              </w:rPr>
              <w:t>GlaxoSmithKline AB</w:t>
            </w:r>
          </w:p>
          <w:p w14:paraId="2B0EBB38" w14:textId="77777777" w:rsidR="00CD416A" w:rsidRPr="00DF7B85" w:rsidRDefault="00CD416A" w:rsidP="00CD416A">
            <w:pPr>
              <w:rPr>
                <w:noProof/>
                <w:szCs w:val="22"/>
              </w:rPr>
            </w:pPr>
            <w:r w:rsidRPr="00DF7B85">
              <w:rPr>
                <w:noProof/>
                <w:szCs w:val="22"/>
              </w:rPr>
              <w:t>Tel: + 46 (0)8 638 93 00</w:t>
            </w:r>
          </w:p>
          <w:p w14:paraId="6F310EC2" w14:textId="77777777" w:rsidR="00CD416A" w:rsidRPr="00DF7B85" w:rsidRDefault="00CD416A" w:rsidP="00CD416A">
            <w:pPr>
              <w:rPr>
                <w:noProof/>
                <w:szCs w:val="22"/>
              </w:rPr>
            </w:pPr>
            <w:r w:rsidRPr="00DF7B85">
              <w:rPr>
                <w:noProof/>
                <w:szCs w:val="22"/>
              </w:rPr>
              <w:t>info.produkt@gsk.com</w:t>
            </w:r>
          </w:p>
          <w:p w14:paraId="48102A41" w14:textId="77777777" w:rsidR="00B21E79" w:rsidRPr="00DF7B85" w:rsidRDefault="00B21E79" w:rsidP="004141B7">
            <w:pPr>
              <w:tabs>
                <w:tab w:val="left" w:pos="-720"/>
                <w:tab w:val="left" w:pos="4536"/>
              </w:tabs>
              <w:suppressAutoHyphens/>
              <w:spacing w:line="240" w:lineRule="auto"/>
              <w:rPr>
                <w:b/>
                <w:noProof/>
                <w:szCs w:val="22"/>
              </w:rPr>
            </w:pPr>
          </w:p>
        </w:tc>
      </w:tr>
      <w:tr w:rsidR="00B21E79" w:rsidRPr="00DF7B85" w14:paraId="5153D065" w14:textId="77777777" w:rsidTr="00BA760E">
        <w:tc>
          <w:tcPr>
            <w:tcW w:w="4678" w:type="dxa"/>
            <w:gridSpan w:val="2"/>
          </w:tcPr>
          <w:p w14:paraId="2425A332" w14:textId="77777777" w:rsidR="00B21E79" w:rsidRPr="00DF7B85" w:rsidRDefault="00B21E79" w:rsidP="004141B7">
            <w:pPr>
              <w:spacing w:line="240" w:lineRule="auto"/>
              <w:rPr>
                <w:b/>
                <w:noProof/>
                <w:szCs w:val="22"/>
              </w:rPr>
            </w:pPr>
            <w:r w:rsidRPr="00DF7B85">
              <w:rPr>
                <w:b/>
                <w:noProof/>
                <w:szCs w:val="22"/>
              </w:rPr>
              <w:t>Latvija</w:t>
            </w:r>
          </w:p>
          <w:p w14:paraId="52F28B41" w14:textId="0A77A2A6" w:rsidR="00CD416A" w:rsidRPr="00DF7B85" w:rsidRDefault="008A21DE" w:rsidP="00CD416A">
            <w:pPr>
              <w:rPr>
                <w:szCs w:val="22"/>
              </w:rPr>
            </w:pPr>
            <w:r>
              <w:rPr>
                <w:color w:val="000000"/>
                <w:lang w:val="fr-BE"/>
              </w:rPr>
              <w:t>SIA Berlin-</w:t>
            </w:r>
            <w:proofErr w:type="spellStart"/>
            <w:r>
              <w:rPr>
                <w:color w:val="000000"/>
                <w:lang w:val="fr-BE"/>
              </w:rPr>
              <w:t>Chemie</w:t>
            </w:r>
            <w:proofErr w:type="spellEnd"/>
            <w:r>
              <w:rPr>
                <w:color w:val="000000"/>
                <w:lang w:val="fr-BE"/>
              </w:rPr>
              <w:t>/</w:t>
            </w:r>
            <w:proofErr w:type="spellStart"/>
            <w:r>
              <w:rPr>
                <w:color w:val="000000"/>
                <w:lang w:val="fr-BE"/>
              </w:rPr>
              <w:t>Menarini</w:t>
            </w:r>
            <w:proofErr w:type="spellEnd"/>
            <w:r>
              <w:rPr>
                <w:color w:val="000000"/>
                <w:lang w:val="fr-BE"/>
              </w:rPr>
              <w:t xml:space="preserve"> Baltic</w:t>
            </w:r>
          </w:p>
          <w:p w14:paraId="3DD53180" w14:textId="2AA7743A" w:rsidR="00CD416A" w:rsidRPr="00DF7B85" w:rsidRDefault="00CD416A" w:rsidP="00CD416A">
            <w:pPr>
              <w:rPr>
                <w:szCs w:val="22"/>
              </w:rPr>
            </w:pPr>
            <w:r w:rsidRPr="00DF7B85">
              <w:rPr>
                <w:szCs w:val="22"/>
              </w:rPr>
              <w:t xml:space="preserve">Tel: + 371 </w:t>
            </w:r>
            <w:r w:rsidR="009C36DE">
              <w:rPr>
                <w:color w:val="000000"/>
                <w:lang w:val="fr-BE"/>
              </w:rPr>
              <w:t>67103210</w:t>
            </w:r>
          </w:p>
          <w:p w14:paraId="36D8E320" w14:textId="75229834" w:rsidR="00CD416A" w:rsidRPr="00DF7B85" w:rsidRDefault="00F5277C" w:rsidP="00CD416A">
            <w:pPr>
              <w:rPr>
                <w:szCs w:val="22"/>
              </w:rPr>
            </w:pPr>
            <w:r w:rsidRPr="00F5277C">
              <w:rPr>
                <w:lang w:val="fr-BE"/>
              </w:rPr>
              <w:t>lv@berlin-chemie.com</w:t>
            </w:r>
          </w:p>
          <w:p w14:paraId="398E247B" w14:textId="77777777" w:rsidR="00B21E79" w:rsidRPr="00DF7B85" w:rsidRDefault="00B21E79" w:rsidP="00CD416A">
            <w:pPr>
              <w:tabs>
                <w:tab w:val="left" w:pos="-720"/>
              </w:tabs>
              <w:suppressAutoHyphens/>
              <w:spacing w:line="240" w:lineRule="auto"/>
              <w:rPr>
                <w:noProof/>
                <w:szCs w:val="22"/>
              </w:rPr>
            </w:pPr>
          </w:p>
        </w:tc>
        <w:tc>
          <w:tcPr>
            <w:tcW w:w="4678" w:type="dxa"/>
          </w:tcPr>
          <w:p w14:paraId="1D1A6511" w14:textId="7C5FFB14" w:rsidR="00B21E79" w:rsidRPr="00DF7B85" w:rsidDel="00E93E04" w:rsidRDefault="00B21E79" w:rsidP="004141B7">
            <w:pPr>
              <w:tabs>
                <w:tab w:val="left" w:pos="-720"/>
                <w:tab w:val="left" w:pos="4536"/>
              </w:tabs>
              <w:suppressAutoHyphens/>
              <w:spacing w:line="240" w:lineRule="auto"/>
              <w:rPr>
                <w:del w:id="20" w:author="Author"/>
                <w:b/>
                <w:noProof/>
                <w:szCs w:val="22"/>
              </w:rPr>
            </w:pPr>
            <w:del w:id="21" w:author="Author">
              <w:r w:rsidRPr="00DF7B85" w:rsidDel="00E93E04">
                <w:rPr>
                  <w:b/>
                  <w:noProof/>
                  <w:szCs w:val="22"/>
                </w:rPr>
                <w:delText>United Kingdom</w:delText>
              </w:r>
              <w:r w:rsidR="00633489" w:rsidDel="00E93E04">
                <w:rPr>
                  <w:b/>
                  <w:noProof/>
                  <w:szCs w:val="22"/>
                </w:rPr>
                <w:delText xml:space="preserve"> (Northern Ireland)</w:delText>
              </w:r>
            </w:del>
          </w:p>
          <w:p w14:paraId="18A4039C" w14:textId="6C9CFFBF" w:rsidR="00CD416A" w:rsidRPr="00DF7B85" w:rsidDel="00E93E04" w:rsidRDefault="00CD416A" w:rsidP="00CD416A">
            <w:pPr>
              <w:rPr>
                <w:del w:id="22" w:author="Author"/>
                <w:noProof/>
                <w:szCs w:val="22"/>
              </w:rPr>
            </w:pPr>
            <w:del w:id="23" w:author="Author">
              <w:r w:rsidRPr="00DF7B85" w:rsidDel="00E93E04">
                <w:rPr>
                  <w:noProof/>
                  <w:szCs w:val="22"/>
                </w:rPr>
                <w:delText xml:space="preserve">GlaxoSmithKline </w:delText>
              </w:r>
              <w:r w:rsidR="0006521A" w:rsidDel="00E93E04">
                <w:rPr>
                  <w:noProof/>
                  <w:szCs w:val="22"/>
                </w:rPr>
                <w:delText>Trading Services</w:delText>
              </w:r>
              <w:r w:rsidRPr="00DF7B85" w:rsidDel="00E93E04">
                <w:rPr>
                  <w:noProof/>
                  <w:szCs w:val="22"/>
                </w:rPr>
                <w:delText xml:space="preserve"> </w:delText>
              </w:r>
              <w:r w:rsidR="00C04EFF" w:rsidDel="00E93E04">
                <w:rPr>
                  <w:noProof/>
                  <w:szCs w:val="22"/>
                </w:rPr>
                <w:delText>Limited</w:delText>
              </w:r>
            </w:del>
          </w:p>
          <w:p w14:paraId="672B479E" w14:textId="130DDE86" w:rsidR="00CD416A" w:rsidRPr="00DF7B85" w:rsidDel="00E93E04" w:rsidRDefault="00CD416A" w:rsidP="00CD416A">
            <w:pPr>
              <w:rPr>
                <w:del w:id="24" w:author="Author"/>
                <w:noProof/>
                <w:szCs w:val="22"/>
              </w:rPr>
            </w:pPr>
            <w:del w:id="25" w:author="Author">
              <w:r w:rsidRPr="00DF7B85" w:rsidDel="00E93E04">
                <w:rPr>
                  <w:noProof/>
                  <w:szCs w:val="22"/>
                </w:rPr>
                <w:delText>Tel: + 44 (0)800 221441</w:delText>
              </w:r>
            </w:del>
          </w:p>
          <w:p w14:paraId="02677156" w14:textId="2C1AFC2C" w:rsidR="00CD416A" w:rsidRPr="00DF7B85" w:rsidDel="00E93E04" w:rsidRDefault="00CD416A" w:rsidP="00CD416A">
            <w:pPr>
              <w:rPr>
                <w:del w:id="26" w:author="Author"/>
                <w:noProof/>
                <w:szCs w:val="22"/>
              </w:rPr>
            </w:pPr>
            <w:del w:id="27" w:author="Author">
              <w:r w:rsidRPr="00DF7B85" w:rsidDel="00E93E04">
                <w:rPr>
                  <w:noProof/>
                  <w:szCs w:val="22"/>
                </w:rPr>
                <w:delText>customercontactuk@gsk.com</w:delText>
              </w:r>
            </w:del>
          </w:p>
          <w:p w14:paraId="5573AA29" w14:textId="77777777" w:rsidR="00B21E79" w:rsidRPr="00DF7B85" w:rsidRDefault="00B21E79" w:rsidP="00516228">
            <w:pPr>
              <w:rPr>
                <w:noProof/>
                <w:szCs w:val="22"/>
              </w:rPr>
            </w:pPr>
          </w:p>
        </w:tc>
      </w:tr>
      <w:tr w:rsidR="00B21E79" w:rsidRPr="00DF7B85" w14:paraId="76155615" w14:textId="77777777" w:rsidTr="00BA760E">
        <w:tc>
          <w:tcPr>
            <w:tcW w:w="4678" w:type="dxa"/>
            <w:gridSpan w:val="2"/>
          </w:tcPr>
          <w:p w14:paraId="176E99F2" w14:textId="77777777" w:rsidR="00B21E79" w:rsidRPr="00DF7B85" w:rsidRDefault="00B21E79" w:rsidP="004141B7">
            <w:pPr>
              <w:tabs>
                <w:tab w:val="left" w:pos="-720"/>
              </w:tabs>
              <w:suppressAutoHyphens/>
              <w:spacing w:line="240" w:lineRule="auto"/>
              <w:rPr>
                <w:noProof/>
                <w:szCs w:val="22"/>
              </w:rPr>
            </w:pPr>
          </w:p>
        </w:tc>
        <w:tc>
          <w:tcPr>
            <w:tcW w:w="4678" w:type="dxa"/>
          </w:tcPr>
          <w:p w14:paraId="091497EF" w14:textId="77777777" w:rsidR="00B21E79" w:rsidRPr="00DF7B85" w:rsidRDefault="00B21E79" w:rsidP="004141B7">
            <w:pPr>
              <w:tabs>
                <w:tab w:val="left" w:pos="-720"/>
              </w:tabs>
              <w:suppressAutoHyphens/>
              <w:spacing w:line="240" w:lineRule="auto"/>
              <w:rPr>
                <w:noProof/>
                <w:szCs w:val="22"/>
              </w:rPr>
            </w:pPr>
          </w:p>
        </w:tc>
      </w:tr>
    </w:tbl>
    <w:p w14:paraId="2B944E8E" w14:textId="1FC8CB5E" w:rsidR="00B21E79" w:rsidRPr="00DF7B85" w:rsidRDefault="00B21E79" w:rsidP="00B21E79">
      <w:pPr>
        <w:numPr>
          <w:ilvl w:val="12"/>
          <w:numId w:val="0"/>
        </w:numPr>
        <w:tabs>
          <w:tab w:val="clear" w:pos="567"/>
        </w:tabs>
        <w:spacing w:line="240" w:lineRule="auto"/>
        <w:ind w:right="-2"/>
        <w:outlineLvl w:val="0"/>
        <w:rPr>
          <w:noProof/>
          <w:szCs w:val="22"/>
        </w:rPr>
      </w:pPr>
      <w:r w:rsidRPr="00DF7B85">
        <w:rPr>
          <w:b/>
          <w:noProof/>
          <w:szCs w:val="22"/>
        </w:rPr>
        <w:t>This leaflet was last revised in</w:t>
      </w:r>
      <w:r w:rsidRPr="00DF7B85">
        <w:rPr>
          <w:rFonts w:eastAsia="MS Mincho"/>
          <w:szCs w:val="22"/>
          <w:lang w:eastAsia="ja-JP"/>
        </w:rPr>
        <w:t>.</w:t>
      </w:r>
      <w:r w:rsidR="003E6DC7">
        <w:rPr>
          <w:rFonts w:eastAsia="MS Mincho"/>
          <w:szCs w:val="22"/>
          <w:lang w:eastAsia="ja-JP"/>
        </w:rPr>
        <w:fldChar w:fldCharType="begin"/>
      </w:r>
      <w:r w:rsidR="003E6DC7">
        <w:rPr>
          <w:rFonts w:eastAsia="MS Mincho"/>
          <w:szCs w:val="22"/>
          <w:lang w:eastAsia="ja-JP"/>
        </w:rPr>
        <w:instrText xml:space="preserve"> DOCVARIABLE vault_nd_5585f8b5-3683-4661-a6b4-88afffa056e6 \* MERGEFORMAT </w:instrText>
      </w:r>
      <w:r w:rsidR="003E6DC7">
        <w:rPr>
          <w:rFonts w:eastAsia="MS Mincho"/>
          <w:szCs w:val="22"/>
          <w:lang w:eastAsia="ja-JP"/>
        </w:rPr>
        <w:fldChar w:fldCharType="separate"/>
      </w:r>
      <w:r w:rsidR="003E6DC7">
        <w:rPr>
          <w:rFonts w:eastAsia="MS Mincho"/>
          <w:szCs w:val="22"/>
          <w:lang w:eastAsia="ja-JP"/>
        </w:rPr>
        <w:t xml:space="preserve"> </w:t>
      </w:r>
      <w:r w:rsidR="003E6DC7">
        <w:rPr>
          <w:rFonts w:eastAsia="MS Mincho"/>
          <w:szCs w:val="22"/>
          <w:lang w:eastAsia="ja-JP"/>
        </w:rPr>
        <w:fldChar w:fldCharType="end"/>
      </w:r>
    </w:p>
    <w:p w14:paraId="739658DA" w14:textId="77777777" w:rsidR="00B21E79" w:rsidRPr="00DF7B85" w:rsidRDefault="00B21E79" w:rsidP="00B21E79">
      <w:pPr>
        <w:numPr>
          <w:ilvl w:val="12"/>
          <w:numId w:val="0"/>
        </w:numPr>
        <w:spacing w:line="240" w:lineRule="auto"/>
        <w:ind w:right="-2"/>
        <w:rPr>
          <w:noProof/>
          <w:szCs w:val="22"/>
        </w:rPr>
      </w:pPr>
    </w:p>
    <w:p w14:paraId="69DB9708" w14:textId="77777777" w:rsidR="00B21E79" w:rsidRPr="00DF7B85" w:rsidRDefault="00CF2E60" w:rsidP="00B21E79">
      <w:pPr>
        <w:numPr>
          <w:ilvl w:val="12"/>
          <w:numId w:val="0"/>
        </w:numPr>
        <w:tabs>
          <w:tab w:val="clear" w:pos="567"/>
        </w:tabs>
        <w:spacing w:line="240" w:lineRule="auto"/>
        <w:ind w:right="-2"/>
        <w:rPr>
          <w:b/>
          <w:noProof/>
          <w:szCs w:val="22"/>
        </w:rPr>
      </w:pPr>
      <w:r w:rsidRPr="00DF7B85">
        <w:rPr>
          <w:b/>
          <w:noProof/>
          <w:szCs w:val="22"/>
        </w:rPr>
        <w:t>Other sources of information</w:t>
      </w:r>
    </w:p>
    <w:p w14:paraId="283E0738" w14:textId="77777777" w:rsidR="00B21E79" w:rsidRPr="00DF7B85" w:rsidRDefault="00B21E79" w:rsidP="00B21E79">
      <w:pPr>
        <w:numPr>
          <w:ilvl w:val="12"/>
          <w:numId w:val="0"/>
        </w:numPr>
        <w:spacing w:line="240" w:lineRule="auto"/>
        <w:ind w:right="-2"/>
        <w:rPr>
          <w:szCs w:val="22"/>
        </w:rPr>
      </w:pPr>
    </w:p>
    <w:p w14:paraId="6EA7A5BD" w14:textId="77777777" w:rsidR="00B21E79" w:rsidRPr="00DF7B85" w:rsidRDefault="00B21E79" w:rsidP="00B21E79">
      <w:pPr>
        <w:numPr>
          <w:ilvl w:val="12"/>
          <w:numId w:val="0"/>
        </w:numPr>
        <w:spacing w:line="240" w:lineRule="auto"/>
        <w:ind w:right="-2"/>
        <w:rPr>
          <w:noProof/>
          <w:szCs w:val="22"/>
        </w:rPr>
      </w:pPr>
      <w:r w:rsidRPr="00DF7B85">
        <w:rPr>
          <w:szCs w:val="22"/>
        </w:rPr>
        <w:t xml:space="preserve">Detailed information on this medicine is available on the European Medicines Agency web site: </w:t>
      </w:r>
      <w:hyperlink w:history="1">
        <w:r w:rsidRPr="00DF7B85">
          <w:rPr>
            <w:rStyle w:val="Hyperlink"/>
            <w:noProof/>
            <w:szCs w:val="22"/>
          </w:rPr>
          <w:t>http://www.ema.europa.eu</w:t>
        </w:r>
      </w:hyperlink>
      <w:r w:rsidRPr="00DF7B85">
        <w:rPr>
          <w:noProof/>
          <w:szCs w:val="22"/>
        </w:rPr>
        <w:t>.</w:t>
      </w:r>
      <w:r w:rsidRPr="00DF7B85">
        <w:rPr>
          <w:iCs/>
          <w:noProof/>
          <w:szCs w:val="22"/>
        </w:rPr>
        <w:t xml:space="preserve"> </w:t>
      </w:r>
    </w:p>
    <w:p w14:paraId="308E3EEB" w14:textId="77777777" w:rsidR="00B21E79" w:rsidRPr="00DF7B85" w:rsidRDefault="00B21E79" w:rsidP="00B21E79">
      <w:pPr>
        <w:numPr>
          <w:ilvl w:val="12"/>
          <w:numId w:val="0"/>
        </w:numPr>
        <w:spacing w:line="240" w:lineRule="auto"/>
        <w:ind w:right="-2"/>
        <w:rPr>
          <w:noProof/>
          <w:szCs w:val="22"/>
        </w:rPr>
      </w:pPr>
    </w:p>
    <w:p w14:paraId="5C108F91" w14:textId="77777777" w:rsidR="00CD416A" w:rsidRPr="00DF7B85" w:rsidRDefault="00CD416A">
      <w:pPr>
        <w:tabs>
          <w:tab w:val="clear" w:pos="567"/>
        </w:tabs>
        <w:spacing w:line="240" w:lineRule="auto"/>
        <w:rPr>
          <w:noProof/>
          <w:szCs w:val="22"/>
        </w:rPr>
      </w:pPr>
      <w:r w:rsidRPr="00DF7B85">
        <w:rPr>
          <w:noProof/>
          <w:szCs w:val="22"/>
        </w:rPr>
        <w:br w:type="page"/>
      </w:r>
    </w:p>
    <w:p w14:paraId="0260917C" w14:textId="77777777" w:rsidR="00CD416A" w:rsidRPr="00DF7B85" w:rsidRDefault="00CD416A" w:rsidP="00CD416A">
      <w:pPr>
        <w:keepNext/>
        <w:pageBreakBefore/>
        <w:numPr>
          <w:ilvl w:val="12"/>
          <w:numId w:val="0"/>
        </w:numPr>
        <w:spacing w:line="240" w:lineRule="auto"/>
        <w:rPr>
          <w:szCs w:val="22"/>
        </w:rPr>
      </w:pPr>
      <w:r w:rsidRPr="00DF7B85">
        <w:rPr>
          <w:b/>
          <w:szCs w:val="22"/>
        </w:rPr>
        <w:lastRenderedPageBreak/>
        <w:t>Step-by-step instructions</w:t>
      </w:r>
      <w:r w:rsidR="00382068" w:rsidRPr="00DF7B85">
        <w:rPr>
          <w:b/>
          <w:color w:val="7030A0"/>
          <w:szCs w:val="22"/>
        </w:rPr>
        <w:t xml:space="preserve"> </w:t>
      </w:r>
    </w:p>
    <w:p w14:paraId="4DB9F36D" w14:textId="77777777" w:rsidR="00CD416A" w:rsidRPr="00DF7B85" w:rsidRDefault="00CD416A" w:rsidP="00CD416A">
      <w:pPr>
        <w:keepNext/>
        <w:numPr>
          <w:ilvl w:val="12"/>
          <w:numId w:val="0"/>
        </w:numPr>
        <w:tabs>
          <w:tab w:val="clear" w:pos="567"/>
        </w:tabs>
        <w:spacing w:line="240" w:lineRule="auto"/>
        <w:ind w:right="-2"/>
        <w:rPr>
          <w:szCs w:val="22"/>
        </w:rPr>
      </w:pPr>
    </w:p>
    <w:p w14:paraId="71BC6AF9" w14:textId="77777777" w:rsidR="00CD416A" w:rsidRPr="00DF7B85" w:rsidRDefault="00CD416A" w:rsidP="00CD416A">
      <w:pPr>
        <w:keepNext/>
        <w:rPr>
          <w:b/>
          <w:bCs/>
          <w:iCs/>
          <w:szCs w:val="22"/>
        </w:rPr>
      </w:pPr>
      <w:r w:rsidRPr="00DF7B85">
        <w:rPr>
          <w:b/>
          <w:bCs/>
          <w:iCs/>
          <w:szCs w:val="22"/>
        </w:rPr>
        <w:t>What is the inhaler?</w:t>
      </w:r>
    </w:p>
    <w:p w14:paraId="6460C326" w14:textId="77777777" w:rsidR="00CD416A" w:rsidRDefault="00CD416A" w:rsidP="00CD416A">
      <w:pPr>
        <w:keepNext/>
        <w:rPr>
          <w:bCs/>
          <w:iCs/>
          <w:szCs w:val="22"/>
        </w:rPr>
      </w:pPr>
      <w:r w:rsidRPr="00DF7B85">
        <w:rPr>
          <w:szCs w:val="22"/>
        </w:rPr>
        <w:t xml:space="preserve">The first time you use </w:t>
      </w:r>
      <w:proofErr w:type="spellStart"/>
      <w:r w:rsidR="00283EE1" w:rsidRPr="00DF7B85">
        <w:rPr>
          <w:szCs w:val="22"/>
        </w:rPr>
        <w:t>Trelegy</w:t>
      </w:r>
      <w:proofErr w:type="spellEnd"/>
      <w:r w:rsidR="00283EE1" w:rsidRPr="00DF7B85">
        <w:rPr>
          <w:szCs w:val="22"/>
        </w:rPr>
        <w:t xml:space="preserve"> Ellipta</w:t>
      </w:r>
      <w:r w:rsidRPr="00DF7B85">
        <w:rPr>
          <w:szCs w:val="22"/>
        </w:rPr>
        <w:t xml:space="preserve"> you do not need to check that the inhaler is working properly; it contains previously measured doses</w:t>
      </w:r>
      <w:r w:rsidRPr="00DF7B85">
        <w:rPr>
          <w:bCs/>
          <w:iCs/>
          <w:szCs w:val="22"/>
        </w:rPr>
        <w:t xml:space="preserve"> and is ready to use</w:t>
      </w:r>
      <w:r w:rsidRPr="00DF7B85">
        <w:rPr>
          <w:szCs w:val="22"/>
        </w:rPr>
        <w:t xml:space="preserve"> straight away</w:t>
      </w:r>
      <w:r w:rsidRPr="00DF7B85">
        <w:rPr>
          <w:bCs/>
          <w:iCs/>
          <w:szCs w:val="22"/>
        </w:rPr>
        <w:t>.</w:t>
      </w:r>
    </w:p>
    <w:p w14:paraId="1A036849" w14:textId="77777777" w:rsidR="00813CF3" w:rsidRPr="00DF7B85" w:rsidRDefault="00813CF3" w:rsidP="00CD416A">
      <w:pPr>
        <w:keepNext/>
        <w:rPr>
          <w:bCs/>
          <w:iCs/>
          <w:szCs w:val="22"/>
        </w:rPr>
      </w:pPr>
    </w:p>
    <w:p w14:paraId="6F2B69D6" w14:textId="77777777" w:rsidR="00382068" w:rsidRPr="00DF7B85" w:rsidRDefault="00382068" w:rsidP="00330312">
      <w:pPr>
        <w:rPr>
          <w:b/>
          <w:bCs/>
          <w:iCs/>
          <w:szCs w:val="22"/>
        </w:rPr>
      </w:pPr>
      <w:r w:rsidRPr="00DF7B85">
        <w:rPr>
          <w:b/>
          <w:bCs/>
          <w:iCs/>
          <w:szCs w:val="22"/>
        </w:rPr>
        <w:t xml:space="preserve">Your </w:t>
      </w:r>
      <w:proofErr w:type="spellStart"/>
      <w:r w:rsidR="002B41F3" w:rsidRPr="00DF7B85">
        <w:rPr>
          <w:b/>
          <w:bCs/>
          <w:iCs/>
          <w:szCs w:val="22"/>
        </w:rPr>
        <w:t>Trelegy</w:t>
      </w:r>
      <w:proofErr w:type="spellEnd"/>
      <w:r w:rsidR="002B41F3" w:rsidRPr="00DF7B85">
        <w:rPr>
          <w:b/>
          <w:bCs/>
          <w:iCs/>
          <w:szCs w:val="22"/>
        </w:rPr>
        <w:t xml:space="preserve"> </w:t>
      </w:r>
      <w:r w:rsidRPr="00DF7B85">
        <w:rPr>
          <w:b/>
          <w:bCs/>
          <w:iCs/>
          <w:szCs w:val="22"/>
        </w:rPr>
        <w:t>Ellipta inhaler carton contains</w:t>
      </w:r>
    </w:p>
    <w:p w14:paraId="6F881932" w14:textId="77777777" w:rsidR="00796AB7" w:rsidRDefault="00796AB7" w:rsidP="00382068">
      <w:pPr>
        <w:rPr>
          <w:szCs w:val="22"/>
        </w:rPr>
      </w:pPr>
    </w:p>
    <w:p w14:paraId="533B8714" w14:textId="77777777" w:rsidR="00796AB7" w:rsidRDefault="00796AB7" w:rsidP="00382068">
      <w:pPr>
        <w:rPr>
          <w:szCs w:val="22"/>
        </w:rPr>
      </w:pPr>
    </w:p>
    <w:p w14:paraId="2DB9E41B" w14:textId="77777777" w:rsidR="00796AB7" w:rsidRDefault="00796AB7" w:rsidP="00382068">
      <w:pPr>
        <w:rPr>
          <w:szCs w:val="22"/>
        </w:rPr>
      </w:pPr>
    </w:p>
    <w:p w14:paraId="4F70B17B" w14:textId="77777777" w:rsidR="00796AB7" w:rsidRDefault="00796AB7" w:rsidP="00382068">
      <w:pPr>
        <w:rPr>
          <w:szCs w:val="22"/>
        </w:rPr>
      </w:pPr>
    </w:p>
    <w:p w14:paraId="31559513" w14:textId="77777777" w:rsidR="00796AB7" w:rsidRDefault="00796AB7" w:rsidP="00382068">
      <w:pPr>
        <w:rPr>
          <w:szCs w:val="22"/>
        </w:rPr>
      </w:pPr>
    </w:p>
    <w:p w14:paraId="3B44C821" w14:textId="77777777" w:rsidR="00796AB7" w:rsidRDefault="00796AB7" w:rsidP="00382068">
      <w:pPr>
        <w:rPr>
          <w:szCs w:val="22"/>
        </w:rPr>
      </w:pPr>
    </w:p>
    <w:p w14:paraId="58BE65BD" w14:textId="77777777" w:rsidR="00796AB7" w:rsidRDefault="00796AB7" w:rsidP="00382068">
      <w:pPr>
        <w:rPr>
          <w:szCs w:val="22"/>
        </w:rPr>
      </w:pPr>
    </w:p>
    <w:p w14:paraId="1B51F601" w14:textId="77777777" w:rsidR="00796AB7" w:rsidRDefault="00796AB7" w:rsidP="00382068">
      <w:pPr>
        <w:rPr>
          <w:szCs w:val="22"/>
        </w:rPr>
      </w:pPr>
    </w:p>
    <w:p w14:paraId="32573EE2" w14:textId="77777777" w:rsidR="00796AB7" w:rsidRDefault="00796AB7" w:rsidP="00382068">
      <w:pPr>
        <w:rPr>
          <w:szCs w:val="22"/>
        </w:rPr>
      </w:pPr>
    </w:p>
    <w:p w14:paraId="5814389F" w14:textId="77777777" w:rsidR="00796AB7" w:rsidRDefault="00796AB7" w:rsidP="00382068">
      <w:pPr>
        <w:rPr>
          <w:szCs w:val="22"/>
        </w:rPr>
      </w:pPr>
    </w:p>
    <w:p w14:paraId="1ACD0168" w14:textId="77777777" w:rsidR="00796AB7" w:rsidRDefault="00796AB7" w:rsidP="00382068">
      <w:pPr>
        <w:rPr>
          <w:szCs w:val="22"/>
        </w:rPr>
      </w:pPr>
    </w:p>
    <w:p w14:paraId="45BBBDDC" w14:textId="77777777" w:rsidR="00796AB7" w:rsidRDefault="00796AB7" w:rsidP="00382068">
      <w:pPr>
        <w:rPr>
          <w:szCs w:val="22"/>
        </w:rPr>
      </w:pPr>
    </w:p>
    <w:p w14:paraId="4E6F7AE9" w14:textId="77777777" w:rsidR="00796AB7" w:rsidRDefault="00796AB7" w:rsidP="00382068">
      <w:pPr>
        <w:rPr>
          <w:szCs w:val="22"/>
        </w:rPr>
      </w:pPr>
    </w:p>
    <w:p w14:paraId="25CB1C41" w14:textId="77777777" w:rsidR="00796AB7" w:rsidRDefault="00796AB7" w:rsidP="00382068">
      <w:pPr>
        <w:rPr>
          <w:szCs w:val="22"/>
        </w:rPr>
      </w:pPr>
    </w:p>
    <w:p w14:paraId="7C07BAC2" w14:textId="77777777" w:rsidR="00796AB7" w:rsidRDefault="00796AB7" w:rsidP="00382068">
      <w:pPr>
        <w:rPr>
          <w:szCs w:val="22"/>
        </w:rPr>
      </w:pPr>
    </w:p>
    <w:p w14:paraId="4F9499D0" w14:textId="77777777" w:rsidR="00796AB7" w:rsidRDefault="00796AB7" w:rsidP="00382068">
      <w:pPr>
        <w:rPr>
          <w:szCs w:val="22"/>
        </w:rPr>
      </w:pPr>
    </w:p>
    <w:p w14:paraId="12DDABCA" w14:textId="77777777" w:rsidR="00796AB7" w:rsidRDefault="00796AB7" w:rsidP="00382068">
      <w:pPr>
        <w:rPr>
          <w:szCs w:val="22"/>
        </w:rPr>
      </w:pPr>
    </w:p>
    <w:p w14:paraId="5D141516" w14:textId="77777777" w:rsidR="00796AB7" w:rsidRDefault="00796AB7" w:rsidP="00382068">
      <w:pPr>
        <w:rPr>
          <w:szCs w:val="22"/>
        </w:rPr>
      </w:pPr>
    </w:p>
    <w:p w14:paraId="6679C960" w14:textId="77777777" w:rsidR="00796AB7" w:rsidRDefault="008A5820" w:rsidP="00382068">
      <w:pPr>
        <w:rPr>
          <w:szCs w:val="22"/>
        </w:rPr>
      </w:pPr>
      <w:r>
        <w:rPr>
          <w:noProof/>
          <w:szCs w:val="22"/>
          <w:lang w:eastAsia="en-GB"/>
        </w:rPr>
        <mc:AlternateContent>
          <mc:Choice Requires="wpg">
            <w:drawing>
              <wp:inline distT="0" distB="0" distL="0" distR="0" wp14:anchorId="29AE62AF" wp14:editId="220CADB7">
                <wp:extent cx="5402580" cy="2969895"/>
                <wp:effectExtent l="0" t="635" r="1905" b="1270"/>
                <wp:docPr id="21" name="Group 12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5402580" cy="2969895"/>
                          <a:chOff x="2841" y="6557"/>
                          <a:chExt cx="6230" cy="3492"/>
                        </a:xfrm>
                      </wpg:grpSpPr>
                      <wpg:grpSp>
                        <wpg:cNvPr id="22" name="Group 121"/>
                        <wpg:cNvGrpSpPr>
                          <a:grpSpLocks/>
                        </wpg:cNvGrpSpPr>
                        <wpg:grpSpPr bwMode="auto">
                          <a:xfrm>
                            <a:off x="2841" y="6557"/>
                            <a:ext cx="6230" cy="3492"/>
                            <a:chOff x="2841" y="6557"/>
                            <a:chExt cx="6230" cy="3492"/>
                          </a:xfrm>
                        </wpg:grpSpPr>
                        <pic:pic xmlns:pic="http://schemas.openxmlformats.org/drawingml/2006/picture">
                          <pic:nvPicPr>
                            <pic:cNvPr id="23" name="Picture 122"/>
                            <pic:cNvPicPr>
                              <a:picLocks noChangeAspect="1" noChangeArrowheads="1"/>
                            </pic:cNvPicPr>
                          </pic:nvPicPr>
                          <pic:blipFill>
                            <a:blip r:embed="rId17">
                              <a:grayscl/>
                              <a:extLst>
                                <a:ext uri="{28A0092B-C50C-407E-A947-70E740481C1C}">
                                  <a14:useLocalDpi xmlns:a14="http://schemas.microsoft.com/office/drawing/2010/main" val="0"/>
                                </a:ext>
                              </a:extLst>
                            </a:blip>
                            <a:srcRect/>
                            <a:stretch>
                              <a:fillRect/>
                            </a:stretch>
                          </pic:blipFill>
                          <pic:spPr bwMode="auto">
                            <a:xfrm>
                              <a:off x="2841" y="6557"/>
                              <a:ext cx="6230" cy="3492"/>
                            </a:xfrm>
                            <a:prstGeom prst="rect">
                              <a:avLst/>
                            </a:prstGeom>
                            <a:noFill/>
                            <a:extLst>
                              <a:ext uri="{909E8E84-426E-40DD-AFC4-6F175D3DCCD1}">
                                <a14:hiddenFill xmlns:a14="http://schemas.microsoft.com/office/drawing/2010/main">
                                  <a:solidFill>
                                    <a:srgbClr val="FFFFFF"/>
                                  </a:solidFill>
                                </a14:hiddenFill>
                              </a:ext>
                            </a:extLst>
                          </pic:spPr>
                        </pic:pic>
                        <wpg:grpSp>
                          <wpg:cNvPr id="24" name="Group 123"/>
                          <wpg:cNvGrpSpPr>
                            <a:grpSpLocks/>
                          </wpg:cNvGrpSpPr>
                          <wpg:grpSpPr bwMode="auto">
                            <a:xfrm>
                              <a:off x="5463" y="7495"/>
                              <a:ext cx="1119" cy="840"/>
                              <a:chOff x="5463" y="7495"/>
                              <a:chExt cx="1119" cy="840"/>
                            </a:xfrm>
                          </wpg:grpSpPr>
                          <wps:wsp>
                            <wps:cNvPr id="25" name="Text Box 124"/>
                            <wps:cNvSpPr txBox="1">
                              <a:spLocks noChangeArrowheads="1"/>
                            </wps:cNvSpPr>
                            <wps:spPr bwMode="auto">
                              <a:xfrm>
                                <a:off x="5463" y="8037"/>
                                <a:ext cx="761" cy="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6AB5FD2" w14:textId="77777777" w:rsidR="00487F56" w:rsidRDefault="00487F56" w:rsidP="00796AB7">
                                  <w:r>
                                    <w:t>This leaflet</w:t>
                                  </w:r>
                                </w:p>
                              </w:txbxContent>
                            </wps:txbx>
                            <wps:bodyPr rot="0" vert="horz" wrap="square" lIns="0" tIns="0" rIns="0" bIns="0" anchor="t" anchorCtr="0" upright="1">
                              <a:noAutofit/>
                            </wps:bodyPr>
                          </wps:wsp>
                          <wps:wsp>
                            <wps:cNvPr id="26" name="Text Box 125"/>
                            <wps:cNvSpPr txBox="1">
                              <a:spLocks noChangeArrowheads="1"/>
                            </wps:cNvSpPr>
                            <wps:spPr bwMode="auto">
                              <a:xfrm>
                                <a:off x="5961" y="7495"/>
                                <a:ext cx="621" cy="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00E0FE9" w14:textId="77777777" w:rsidR="00487F56" w:rsidRDefault="00487F56" w:rsidP="00796AB7">
                                  <w:r>
                                    <w:t>Carton</w:t>
                                  </w:r>
                                </w:p>
                              </w:txbxContent>
                            </wps:txbx>
                            <wps:bodyPr rot="0" vert="horz" wrap="square" lIns="0" tIns="0" rIns="0" bIns="0" anchor="t" anchorCtr="0" upright="1">
                              <a:noAutofit/>
                            </wps:bodyPr>
                          </wps:wsp>
                        </wpg:grpSp>
                      </wpg:grpSp>
                      <wpg:grpSp>
                        <wpg:cNvPr id="27" name="Group 126"/>
                        <wpg:cNvGrpSpPr>
                          <a:grpSpLocks/>
                        </wpg:cNvGrpSpPr>
                        <wpg:grpSpPr bwMode="auto">
                          <a:xfrm>
                            <a:off x="2841" y="7001"/>
                            <a:ext cx="800" cy="998"/>
                            <a:chOff x="2841" y="7001"/>
                            <a:chExt cx="800" cy="998"/>
                          </a:xfrm>
                        </wpg:grpSpPr>
                        <wps:wsp>
                          <wps:cNvPr id="28" name="Text Box 127"/>
                          <wps:cNvSpPr txBox="1">
                            <a:spLocks noChangeArrowheads="1"/>
                          </wps:cNvSpPr>
                          <wps:spPr bwMode="auto">
                            <a:xfrm>
                              <a:off x="2841" y="7001"/>
                              <a:ext cx="651" cy="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199EB9C" w14:textId="77777777" w:rsidR="00487F56" w:rsidRDefault="00487F56" w:rsidP="00796AB7">
                                <w:r>
                                  <w:t>Tray lid</w:t>
                                </w:r>
                              </w:p>
                            </w:txbxContent>
                          </wps:txbx>
                          <wps:bodyPr rot="0" vert="horz" wrap="square" lIns="0" tIns="0" rIns="0" bIns="0" anchor="t" anchorCtr="0" upright="1">
                            <a:noAutofit/>
                          </wps:bodyPr>
                        </wps:wsp>
                        <wps:wsp>
                          <wps:cNvPr id="29" name="Text Box 128"/>
                          <wps:cNvSpPr txBox="1">
                            <a:spLocks noChangeArrowheads="1"/>
                          </wps:cNvSpPr>
                          <wps:spPr bwMode="auto">
                            <a:xfrm>
                              <a:off x="3000" y="7702"/>
                              <a:ext cx="641" cy="2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4DC3B3" w14:textId="77777777" w:rsidR="00487F56" w:rsidRDefault="00487F56" w:rsidP="00796AB7">
                                <w:r>
                                  <w:t>Inhaler</w:t>
                                </w:r>
                              </w:p>
                            </w:txbxContent>
                          </wps:txbx>
                          <wps:bodyPr rot="0" vert="horz" wrap="square" lIns="0" tIns="0" rIns="0" bIns="0" anchor="t" anchorCtr="0" upright="1">
                            <a:noAutofit/>
                          </wps:bodyPr>
                        </wps:wsp>
                      </wpg:grpSp>
                      <wpg:grpSp>
                        <wpg:cNvPr id="30" name="Group 129"/>
                        <wpg:cNvGrpSpPr>
                          <a:grpSpLocks/>
                        </wpg:cNvGrpSpPr>
                        <wpg:grpSpPr bwMode="auto">
                          <a:xfrm>
                            <a:off x="2886" y="8464"/>
                            <a:ext cx="1060" cy="760"/>
                            <a:chOff x="2886" y="8464"/>
                            <a:chExt cx="1060" cy="760"/>
                          </a:xfrm>
                        </wpg:grpSpPr>
                        <wps:wsp>
                          <wps:cNvPr id="31" name="Text Box 130"/>
                          <wps:cNvSpPr txBox="1">
                            <a:spLocks noChangeArrowheads="1"/>
                          </wps:cNvSpPr>
                          <wps:spPr bwMode="auto">
                            <a:xfrm>
                              <a:off x="3184" y="8464"/>
                              <a:ext cx="762" cy="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BBF4FF4" w14:textId="77777777" w:rsidR="00487F56" w:rsidRDefault="00487F56" w:rsidP="00796AB7">
                                <w:r>
                                  <w:t>Desiccant</w:t>
                                </w:r>
                              </w:p>
                            </w:txbxContent>
                          </wps:txbx>
                          <wps:bodyPr rot="0" vert="horz" wrap="square" lIns="0" tIns="0" rIns="0" bIns="0" anchor="t" anchorCtr="0" upright="1">
                            <a:noAutofit/>
                          </wps:bodyPr>
                        </wps:wsp>
                        <wps:wsp>
                          <wps:cNvPr id="32" name="Text Box 131"/>
                          <wps:cNvSpPr txBox="1">
                            <a:spLocks noChangeArrowheads="1"/>
                          </wps:cNvSpPr>
                          <wps:spPr bwMode="auto">
                            <a:xfrm>
                              <a:off x="2886" y="8926"/>
                              <a:ext cx="638" cy="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6B7978E" w14:textId="77777777" w:rsidR="00487F56" w:rsidRDefault="00487F56" w:rsidP="00796AB7">
                                <w:r>
                                  <w:t>Tray</w:t>
                                </w:r>
                              </w:p>
                            </w:txbxContent>
                          </wps:txbx>
                          <wps:bodyPr rot="0" vert="horz" wrap="square" lIns="0" tIns="0" rIns="0" bIns="0" anchor="t" anchorCtr="0" upright="1">
                            <a:noAutofit/>
                          </wps:bodyPr>
                        </wps:wsp>
                      </wpg:grpSp>
                    </wpg:wgp>
                  </a:graphicData>
                </a:graphic>
              </wp:inline>
            </w:drawing>
          </mc:Choice>
          <mc:Fallback>
            <w:pict>
              <v:group w14:anchorId="29AE62AF" id="Group 120" o:spid="_x0000_s1026" style="width:425.4pt;height:233.85pt;mso-position-horizontal-relative:char;mso-position-vertical-relative:line" coordorigin="2841,6557" coordsize="6230,3492"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x38qjqQQAAM4WAAAOAAAAZHJzL2Uyb0RvYy54bWzkWO1u2zYU/T9g7yDo&#10;f2NJtmVZiFN0zVoU6LZg7R6AlilLqCRqJB07e/qdS4pS/LG0KZq4Q3/Y4IdI3Y9zDi91+XJXV94t&#10;l6oUzcIPLwLf400mVmWzXvh/fXzzIvE9pVmzYpVo+MK/48p/efXzT5fbNuWRKES14tLDJo1Kt+3C&#10;L7Ru09FIZQWvmboQLW8wmQtZM42uXI9Wkm2xe12NoiCIR1shV60UGVcKo9d20r8y++c5z/Qfea64&#10;9qqFD9u0+Zfmf0n/o6tLlq4la4sy68xgX2FFzcoGL+23umaaeRtZHm1Vl5kUSuT6IhP1SOR5mXHj&#10;A7wJgwNv3kqxaY0v63S7bvswIbQHcfrqbbPfb9/K9kN7I631aL4X2SeFuIy27Tq9P0/9tX3YW25/&#10;Eyvkk220MI7vclnTFnDJ25n43vXx5TvtZRicToJomiANGeaieTxP5lObgaxAmmhdlExC38N0PJ3O&#10;3Nyv3fo4GneLx5N5RLMjltoXG2M74yj5naW2CSdupFeusH3kew2rYbiJrRdGIW1z6Cnl8VtF4oRH&#10;Lh7H/rD0G0eiLbMUvw46aB1B5/MUwyq9kdzvNqm/aI+ayU+b9gVQ3jJdLsuq1HeGsUALGdXc3pQZ&#10;oY469xI0dgnCNL0VKTKZdo/ZRYycMkD1GvG6YM2av1It2A4NwgZuSEqxLThbKRomuOzvYrp7hiyr&#10;sn1TVhUhmdqdyxCMA8KdiJol87XINjVvtFUnySt4LxpVlK3yPZnyesmBQ/luFRraQHruVFZZKNMb&#10;6c1KZn/CFwyirSXXWUHNHIZ148B9P2G8GAwnFxX4/FmKPgqYPdEQean0Wy5qjxpwBZYaV9jte0U2&#10;41H3CFndCAqoCz5Z1uUBhj7E1IkDgmPq+KmZOp3EQB+0ZzZxuuSYGobh3MpWMukOjZ6oJ5ZlhZOs&#10;o4V9IA8VC+efcnjbtkDsAeIeJfEfCtZyZAUb3SfX1MX0Izn2i9iBXRMbVvMcnQOe3mGCCGPgZ4+D&#10;ByjVvcIeIdT5IvD1QUuCcafzLtazGBS2J0RiSOs0fsDVY6HH0qrZx6IdQQ6svTZSerfcAag0uBSr&#10;O8RCCiAcZw4qHDQKIf/xvS2qhYWv/t4w0sTqXYNcUWnhGtI1lq7BmgxLF772Pdt8rW0JsmlluS6w&#10;sw12I17hOM1Lw6LBCvCFOoCHte3pcRKfwIk5qckOiPUz4mROaDjJyTg6J05MOdEVD98vXAaRMSDa&#10;q4pMiUOIMlWeK5BmLvVOduOnlt3+HJoFgQkoS50UJEFX783nRgpOlUfDqkF1D9edVXRxA7Il5z3R&#10;NZL37GR6INLx9OxkMmXeoHo/qvaizjiCiwH/s8NlHBD9SHtngUnOQMyYbmn2jDZQ7gn2LGe00d6u&#10;HPx/aO9/XkjpQrt/IZ0/vd4mON+R1mQSm+JvSGsYxJ3gztAw94++zI2So2WD4B4t7AExnEBU+BOG&#10;n7x8GQObhxRCnLvK7lnLl3GY4B5zMtazGN8izlbmGgr1pf8PXe2O+29CwwENCJ0DLgPH5pGpuwZq&#10;xmPUEeeFS38D+F7hMmhNV+3ioylae19l7/fNU8Nn6Kt/AQAA//8DAFBLAwQKAAAAAAAAACEALiER&#10;Iwt5AgALeQIAFAAAAGRycy9tZWRpYS9pbWFnZTEucG5niVBORw0KGgoAAAANSUhEUgAAA8sAAAIg&#10;CAYAAACyBftaAAAAAXNSR0IArs4c6QAAAARnQU1BAACxjwv8YQUAAAAgY0hSTQAAeiYAAICEAAD6&#10;AAAAgOgAAHUwAADqYAAAOpgAABdwnLpRPAAAAAlwSFlzAAAXEQAAFxEByibzPwAA/3lJREFUeF7s&#10;/XV4VGf3xY0/7+/v9/0+T92VClBKWyq0tNAipUapQnF3d3cv7l6suLu7u7u7JcTd9m+tOznhzGSc&#10;hCD7XNd9ZSZzRnIyM+f+3Gvttf/zH930COgR0COgR0CPgB4BPQJ6BPQI6BHQI6BHQI+AHgE9AnoE&#10;9AjoEdAjoEdAj4AeAT0CegT0COgR0COgR0CPgE9HIDk5eRDGFhHZmPkjCY9pG0m47GYk4feOIxHX&#10;bSMRl30cidjP9xGHfT2MONyWDSMOz2kfiXGxeB2+jbjY2I13RxQu+zGisO99GrF4nrsjEpcDG1GR&#10;kRv9G2HYP9ARivu6GWH4fVaNUDy22xGM2wIbkbhflo5gPH76CMLl7B9heA3ux82NYUH3Z4TieQId&#10;Dq/xJh7nnsYN3P9qlo9gPEe2jat4bo/jCm7P+hGE5wh8XMR9M2lcweNkxbjn1xf48cna/5/t/XMf&#10;38dZ97nkZ9737w3n78RAv7d4vyz7fg3GY9u+27PvXGM/52Xu+TXQ83zq/ZzmEFk1V+HjOsyR/J1r&#10;+TGfC3DOyLlmls5z/Zlzx2HOjbm9NTzN8zNywX3ikwyM5A9j+c5uhvHs3IfL7pjR/N7Ol+byvXMs&#10;eRhjcAaAxi834wl0C+gIpOBeHkYKbnMYybju67iH+ybjOdJHEi4n+jxSkhIkJTHAkYD7+TGSse/d&#10;EY/LcQGNpPg4wYKGHyMG+/o2ErCffXi8XyweM8bTiMLtrkcCfh/4iMR9Axvx0ZESF5WFIxKPnT7C&#10;cTmzRhgeK7ARg/u5HRG4LTw0E0cIHitthOFnpo07eCzbCMVlH0cU9nMcwbju4wjBfn6NIOyfOiK9&#10;jTvYx+O4jdsDHMG4n9txC7cFOIJwP4dxE9ddjwj8PtyfcRv7O4wbuB7YCMP90set6xKWlcP+XH6/&#10;Xqe/2Y/jxePreOyd/jeB/o/N/WzvH7/fg97e17bbnT4j1mfn7k8/Pn8eP9OO3wHR3r477N815vI9&#10;fJdZ34fmZyZ+1/K72/bd7t/5IbPOS3ycCNs5L3PPrYGe51Pv598cw3Gu4m1uY7ud8yDb/MqvOVRc&#10;rB/zuDjh3C/QeWNKQrzn+Wqg82Dcz585t6Rgjp5lXGDjCE+sYm7TzToCBGZXsLw+6w6RE0hmgMe7&#10;/8gU3OY4knHdNgB/KW5HIm67O5JxOX0k4XKipwFgw5vb7bABXRIuJzqMeFz3MOJxm8MA0BHsfBgJ&#10;uJ99+HIfa58EgOPdEesAe85fXM7X42OjJT4mwBGN+/kx4rDv3RGFyzixBDCwSoiTpD8jHPv7NqKx&#10;n314vF8EHjPc03A/MYjGpCHwEYL7BjaiMOmJDM3CEYLHTh/BuJxZwwf4cgNn4fi92wFYC8fEOPPG&#10;LTxW2gBUhWfacAKvDGDlDFp3r4diX8dxA9d9HLewn1/jOvZPHSHexk3s43Fcw+0Bjhu4n9txFbcF&#10;OK7jfg7jCq67Hnfw+2B/xjXs7zAu43pgIwj3Sx9XL0lQVg77c/n9ep3+Zj+OF4+v47F3+t8E+j82&#10;97O9f/x+D3p7X9tud/qMWJ+duz/9+Px5/Ew7fgeEefv+yLBocQ/fZdb3ofmZid+1/O62fbd7XZxz&#10;OD9k1nmJj3PHds7L3HNroOf51Pv5N8dwXMjwNrex3c55kG1+5dccCgsN/szlOPcLZM7I+8RHR3me&#10;rwY6D8b9vM2zHW6PxxwdTGANT3N9/7nAxiCeWMXc5sg3DmJWBkbywlV2BrOxWSqnJXlgOSfuM4sI&#10;zsKhpwWAzKFZwPIGheUM4KywbP/gKizfwxe9wnJG8FZYVlhWWDYQp7DsC+grLNsXlRSW/YBphWUv&#10;i+YKy3awVlh2FvoUlm3KssJyRpVZYVlh2b3K7NeqqMKywnIGpUSVZVWWUxVPhWWFZc/OiYzuC4Vl&#10;hWW780uVZUcHoSrL3pyqqiwHojWrsuzSjq2wrLCssJxlVmxVllVZVmVZYdlnO7Yqy6os+wHI9sVJ&#10;VZZVWfajjE+VZVWW3YG0wrLCstdaCrVhqw07U8FZYVlhWWFZYVlh2Us9flrdstYsB17HrLCssKyw&#10;7JSJpMqyKssOYV8a8GUPBdCAL29hX76FezGkQm3Y9xhQorCssKywrLCssKywbIUbasBXwKGaasNW&#10;G7Z/wb8KywrLCstuU7UVlhWWfT2pahq2UzK2pmF7Tsb2Kwmbyb2ahm0lNGvNstYsa82yLcNB07D9&#10;hmZfz+uu99OALw348tTBRwO+NOBLW0d5tV9bdctqw1YbttqwA6yZc9kGRQO+NOBLA758b3mlNcta&#10;sxzg96/asNWGrTZstWEHIiU73UdrlrVm2Ss0KywrLCssBzhZU1h20YNZlWVVln1RlK19FJYVlgP8&#10;/lVYVlhWWFZYVlhGs2oH67X9utYsa82yN+u1/XatWbZsWmrDVht26G3YpX0dasOWkBtX747ruOww&#10;UlVkV0Nt2L5As8KywnLmwnJsRKgkxkRKEkZCdITER4VLfGSYxGHwtpjwEIkOC5Go0DsSGRKcCYOP&#10;g6wPa4TeY+6H7f5qw9aaZa1ZThFJSRuCnw4jE0gZD6HKsirLqixH8stWYVlh2QmSQ9Kua82y1izb&#10;YdjbZYVlCbp6yXEgzCvINny3YBOmFZYVljMHlqNCgyQpNkpuX70sSxbMk4njxsiWDevk4plTcvXi&#10;ObmF9y2PdSS++2MjwrBvtEhigkgSRkKcJMfFALKjANcR5vboMF9hWmHZPsfyKyQ1MgLzM9+FD+2z&#10;rH2WFZZToBzbh1tVmQqzKsuqLPv+BauwjJV0rqZjqLKsyrLPqjLVZ1WWVVl2hmOFZSRdX/Mw0tpC&#10;3fThp7aOypTWURGhwZISHy07t2ySUn/8ITnefEPefON1yZ3zXcn34QfydcEv5bdfSkqNqlWkRdMm&#10;0qNrFxkxZIhMmzxJFs6dLWtWLJedW7fIsUMH5OLZ0xKM/10coFkS4wxIpwCkCdeE6QRYfwnUcViE&#10;jwNUx0ZgMT4cnTTCCNhhOMeG+h3k5a4USpVlVZZVWVZlGXCcYhsKy/59KO6uMGkatjdwVmVZYVmV&#10;5dDbN6Eic6gN28Fa7U1NVht2RjXZDsyqLDuBsw+QbIG0wvK9wzIU5ZSEWFm3aoV8/tmn8vzzz8k7&#10;b78ln3zyseTOldOA8ysvvyTPPfuMPPXkE6njqSfk6aeelKefflJeevEFyfnuu/LZp59I0cLfyM8l&#10;fpQyf5WS6gDrhvXrSYe2bWRg/74yecJ4WQzFmmr1sYMH5OoFqtVwR9y4LmFBQbB1hwKgYf+Oi01T&#10;rBPNz2RcT4iJBmBHSiyU1OjwMJ9hWmFZYdk/LtDWUYEYs9WGrTZstWGrDdshBESVZVWWFZZtNcj+&#10;gDL3VRu22rA9qspUnBWWw60ey/yZxX2Wk+JjZPf2rVLwywLy/HPPykdQkmfPniW3b9+WDRs2yNR/&#10;p8jgQQOlQ4f20rhxI6lRvbqULfOX/PxzCSlSuLB88nE+efutHPICINsANIYF1bzM37/66ivyVo43&#10;JReU6vfzvGfUasJ1EcD1n7//JnVq1pC2rVpK3969ZNzoUTJn5gxZsXSJbFy3Vvbu2iknjx2VKxfO&#10;S8jtWxIfHYUiyaTUQZiOjzOAbYAatxGoOWKgWMeh3joWtdYxrLXG8A+etXWUto7S1lG+wLPCssKy&#10;wrLCssKyVZ/s6qfWLGvNsj/ArLCssKywLA4wbAdjV5ezEJbjYiLk0vkz8mvJnw0o582bR1auXOl1&#10;fhwTEyO3bt2Sc+fOyYED+2Xjxo2ybNkymT1rlowePVp69+olLVu2kOrVqskveOyCX31pIDzPe7kN&#10;MBOu33j9NaNY83mfefopA9n8+ewzT5vxMm7jvp/n/0yKFysqv//6i1SqUF7q1aklLZs3la6dO8lQ&#10;QPz0fyfL8iWLZDss5CePHpEbVy7LnVtwAAXdhqX7joHlBISVJWNRQJLiAdmss443anpSXLS5LT46&#10;FaodYVphWWFZYdnrl4EGfCVKssKywrLCssKywnKa/Vpt2CE3oPz5A8fO+yosKywrLD8QsEyXVAwA&#10;sXWL5vLCC8/L2zlyyIwZ032ZG/u0D8sE4+PjJRJziBAkXd+8eVNOnjgh27ZulSWLF8vkSZOkX9++&#10;0rp1K6lTp7ZUrFhB/vjjd/nh++/k60IFJV++j9IV6yef+J9Y4wlehhWckP0aFGtaxt/LnUs+/CCv&#10;fAbr+JdffC7fFi0qpVF7Xa9ubenUvp0M6t9PJv+TagPfsHa17Ni6SQ4f2CvnTp+QGyiJCL9zWxIR&#10;bgaK5tQfGUiwgCO4LAX11kkMLsNt8WyzxFprBpih3pojBjXXHNHhTAm3j9Q6bJ8Ga7ZtIaoa8BXj&#10;ed4dDxcB3ATWsOcPOV+2W7B52dO+qbepDdunD7f2WQYgJ7mDZOv3sL3Q+uJuJOC2tJGEn4kOw9Mq&#10;je1Nmv6G9ZZcZ6s7xn38q03QmmXfUxS1ZllrlrVmWWuWCcoKyxnSrL0FeHm7XWuWtWbZk7qcRcpy&#10;IgK3Fs6bY2CTdccd2rdnC5hA5sqZdp+oqCi5fv26nDp1Unbv3iVr1qyW+fPnyb+wgg8dOlS6Ilis&#10;aZPGUrlSJSnx049SAGBMtTrnu+8YsGYoGQH65ZdeNPZvS6VmvTXhmvXYVLNz5cyJ++aXHwHmf5X6&#10;Ewp4FWnauKF0bNdG+vTsLqNHDDdW8LUrV8iendvl7MnjEoTygEi0y+IiA0GZ8MxjmAx4A2WlpoLz&#10;p0kGx/wS6nsC/h7WYXuEZoVlr6JUAhYs0ofCsmNbYKdw5/Q2UVa7KPtPbR3FoC8N+FJYxsqnD03m&#10;2T7Ad1DW1lF2a5bWLGvNstYsa81ypgKzwrLC8n2GZaqgbAdF4CRE/vjjDxKEkK2HYUtKShLawEMR&#10;CHYLdusrsF0fPXJENsEKvmD+fBk/frz06dNbmjdvLtWqVUXY2F/GCv5tsWLyFeqy8330Ybpi/cT/&#10;/ivO41mANYGbAJ73/TymJptqdeGvCxnVu2yZ0tKoQX3p1qWzDBsySKZOgQ186WLZtmmD7Nu1Q44f&#10;PiiXzp6V29evmd7RJrDMvuH1CwWlNKBmnbV93hYD5doaVJk9dyPR1lGqLDuyn8Ky0yqBYxK2wrL/&#10;dgtVln0HZm9f2Hdv98tClNYywv2qq7O16e512p4CH3dbQfkX+KGto8KdLdlas6w1y/7YstWGrTZs&#10;tWFnqw07At/ZbOM0HKD36isvm7Tr5ag3fpS3iIgIQPUVOXbsmOzYvt38vTOmT5dx48ZK/379oKq3&#10;kwZI7q6Amugff/he8iMVnAnfPDasrTZqNRRpKvBUrJ/DAgPVal5+ERZ2/p4hZrlz5ZIvC3whP2MR&#10;ony5slK3di1pjdrtHt26Giv4BDzfwnlzZROCyw7u3SMXzpwxoWWxtHdD6EjA/4UKahLVaajUKVSr&#10;0eqVIwXXk6CqJuL2eLTg4v7+Ch/aZ9mbW1Vt2IF8D2jAl9Yse7WHxOPLLZ4pjIGMaKY3+j7isO/d&#10;4bga6YuibO3j7xes9lnWPssZINmCZoVlhWWFZc+todSG7aWvsnPPZU3Dzso0bPY3Pg+bc7EihU2g&#10;Vu1aNSURc73HfUuA2sv6airsBGuGlx08cEDWrl0js2bORHDZKOnZo4c0atgQUF1OfkPg2A/ffy+F&#10;v/lavvg8v6mZfvutN1H//ZxRq//33/9zGLSEE7oZWsY0cAaXfYPa7OLfFpNfkCzO8LJmsJj37tlD&#10;Ro8cIbNhA19jbOA75MjB/XIGVvCrly/IHbQvjEKyN8E5wwbVmmWQiVCtE2JjMS+NSZ8zxsISrrCs&#10;sIyCfLxtrJE5n3qFZYVlhWUN+NKALw340oAvU6usNcuZar+2IFpt2GrDvk82bKrKCVAkRw0birre&#10;l0wf5Y0bN2TOjPkxfJSwsDC5ePGiHD58WLZs3iwLFy6QiRMnyPBhw6QnoLcVVGUuRpQtW0a+K/5t&#10;epstQjNVfdZWU5mmQm0fVKpZW819qGyzLrsQEsV/+6WkVKlcEcBeXzpCDe8Lu/ko1Ff/O3myLFsC&#10;K/iWzXL00EG5fOGChCANPBKvLwZttAjOyQlUpxPSVWl/BBbuS7u4R3EnEMEo7T4ONcn2+mRXl7Vm&#10;WWuWHYkf5O+qQDvtd2rDdlwhUhu2b/XKgVh3VFlWZVmVZSsJmz9v+D5uYV+/xnXsnzpCvA2v/Wid&#10;FTs/rjvAsR2UNeAr04FZYVlh+T7BcjTCqa5fuiDfA9wYdlW9erVsD/V61Bk7DipvOJKxb9y4YdTq&#10;48ePy+5du2TF8uUybepUGT58uHTp3Fnq1q0jpUuXMvXjxYoWMfXVn37yiambZo9qQjUTwZ0Va7oD&#10;CN9MBP8UaeAFvyqANPAi8hMepyQUa6rWZfC4A/v3lzOnTpi0b6rScdGp1m9fh8Kyc0CxY4CxFWxs&#10;fmYIQPYSnAybfbJtpNB2nz6SHOEYIXwp9qEBXwrL3mPeNQ3b1y86+35qw9aa5Uioxb4Ot6BMxVlt&#10;2GrDVhu22rAzvAdsCyxea5TVhu2x73ImpmGnAJJmTp1i4OuNN16TdevWPeqs+tD9fQwwY6st08N6&#10;/37ZsGG9zJ07R8aOGSMDALxdECzWtGkTqVG9upQuVQrBZUXlY7TZYn31S1Cqrbpqk/6dVlvNn1Sx&#10;mR4+bsxok+aNgmifQVmVZVedfBSWrQ+X2rDVhq02bLVhqw1bbdhqw1Yb9r0Bsae6ZVWWVVm+D8py&#10;FNoeRaCfcN3aNeUp9Cn+4/ffhMFXuj2cRyAW1mpCNeurT548KQdQX7116xZZvGiRTJ48SUai7nng&#10;wAEA7H5Gtf4IddIMJaMK3RBhZlfgMKCb1VfBRZVlVZbdfVIUlhWWFZYVlhWWFZYVlhWWFZb9cRDY&#10;3y+qLPuXfu0MzpmkLCciQXkfegZ/9GFeY+kdNWrkw0mJ+qoDOgK7YP2uVKliag9qhJDRon0M9c0E&#10;Zitd2xM4KywrLCss2/3ySV689Rm8+E7+fPr100YSU/kchisrg+138bbYdnPZW3Kd2rB9XRVUG7a9&#10;1ZTasH21YHM/tWHb65W1ZjnEL2hy6smsraO0dZRXeNY07MxOw7aCvSaMG2OCpNga6fjxYwFBl97p&#10;4T0CUVGR0rt3L8mR4w1j0S7yzTdyAC2sfFGYFZYVlhWWFZahICNq34xYr2qyPblPW0c59mDWPssh&#10;Ehl6DwO2qsj0EYzLmTV8r1F2BmmFZYXlu0nYGvClAV9OCyAuF0+0Zjk86CYUZWvcClxdzgRlmecR&#10;AnPlihUMJJVDOjNDYnV7PI/ApEkTTSCYAebC36A11QGvwKywrLCssKywrLBs7NbuhiMQe0rHVli+&#10;B1AmZCssS7g1OfRUx+f3bfaJKy6jV6WvIxT7Og5Nww5YXVZlWZVlVZb9A+dMgOWY8FA5feyI6QfM&#10;lkRqwX48Idn+V89E72i2DiMwl0By9sXz51JDv6Jcp2QrLCssKywrLCssKyw71CZHh7u2akeh9cY9&#10;KcfeVGeFZYVlbR0lIdevyB2MYH/GNezvMC7jemAjyB665SmcKzNu04AvDfjK4oAv1isvmDPLwBGT&#10;sBkGpZsegX+npCajv4Aa9lo1qqMvc6gkJcS5DP1SWFZYVlhWWFZYVlhWWHbTTkpt2Kosqw37kgZ8&#10;+VWrrjbsB8mGjQmOdO/aOd12GxR0W0lRj4A5Av3Rjopug1dfeRm9mPsZdTkhNjoDMCssKywrLCss&#10;KywrLCssKyy7tGarDdsGPibl2JeaVTf7qA1bbdhqw76vNmxTr4zvdiqHT/zvv9KkcSNJRKcT3fQI&#10;8AjExsZJndq1TfDb+++9J5vR19lV4JfCssKywrLCssKywrLCssKywrIFMg6tohSWMz3Uy27fVhu2&#10;2rCz0IYdGxEm50+flF/QKoiwPHTIEKVEPQIOR+DC+fNSqOBXxnlQ6s8/JDQ4CF1tHO3YCssKywrL&#10;CssKywrLCssKywrLCsumzllrlu/BPWCcB2rDflBs2AnRkbJv1w75PP+nRj1ksJNuegScj8Cc2bPl&#10;jddfM3bssezBnZKM/suR6XZshWWFZYVlhWWFZYVlhWWFZYVlhWWFZcsqfy92e4VlW9soJvFnX+uo&#10;5LgY2bh2tbz9Vg7JlfNd2bBhg5KiHoEMRyAOrVNrVK8mzz7ztHzzdUG5cPa0CNggDostHArLCssK&#10;ywrLCssKywrLCssKywrLCssKy2gV59wezjHkL8xb6zmHHsvZC8sSHyvrV6+Ul196QfJ99IFs2rhR&#10;UVGPgMsjsHPnTnk/z3twIDwv/fv2MWFf8UhSV1h2BmVeT3AYybiePhJx2WEk4rqHYWcwXE5xGEm4&#10;nux+wAGQYhu4gv+bmyHsrW4fmfNBSE5O3vAf5w2/ZPV7Fm1Of4iHP5oN5R2H4wHzeHCd/hnJCssK&#10;ywrLCssKywrLCssKywrLjxQspwCWZ077V1599RV55+235Ifvv5OuXbrI2DFjZN7cubJx4wY5cuSw&#10;XLt2TWJiYrJobqsP+7AcgaZNGpva5W8KFZTLF88D8uIVlhMUlj29fxWWXa6EOK+YOF23ra4kOa28&#10;JLp8w9nehPG47DDicN23kYD72Yev9+N+CbCf3B2xuBzj84hHxH58TIAjGvfzY8Rh37sjdbUvkBEb&#10;FSkxHuHY+fZw7O/biMZ+9uHxfhF4zHBPIxS3ux7R+H3gw3UPZXe9le2/1z7LQeLQSuoOrgffzsQB&#10;u2Jw2rgX62KG+1LdsQ1vypDtdk3D1oAvDfjyt4ZZa5YfhJplnj+vXbyAcK+f5bVXX5VCX31lApyo&#10;Hr77ztvGls3ey3neyyUf58snXwOQSmLfWjVrSKeOHWTE8OEyZ84c2bxpkxw/flwuX7okt2/flkjM&#10;HzRR+2HBX/9e5969e/CeeNfULo8aOcLcWZVlhWWFZSf5PznJi10gg71AYVlh+S5IKyyHSGToPYwQ&#10;3Dd9BONyZo0gPFZgQ/ssa59l7bOsfZb9axmmsJzdsByBhcwkWGgH9utrwCfHm2/IkiVLzJz3woXz&#10;smPHDlm2dIlMnDhB+mOftm3aSK1aNeVPwHTxb4tJ/s8+M0D98ksvmj68r7/2quR9/z0p/M3X8ucf&#10;fwCoa5r79Edv3kkTJ8rixYtk69YtcuzYUbl+44awBla3h+8IJEDkYiupJ5/4n5Qu9acEY+GYydha&#10;s6w1y1qzrDZsVZbVhq02bLVhqw1bbdhqw1Yb9iNhw2YK9oE9uwC9n8pzCG2qX6+OJCUleaW3KDjP&#10;bt26JefRTujw4UOydcsWWTB/vrFtd+/WTRrUr2fU6UIFC8pHH34gOd99R97K8aZRqfO8l1s+yPs+&#10;krc/k+LFiskff/wudevWlW643xjcf+HCBbJt2zY5e+aM3ABQh2BhOAaOOdg4vb4u3eH+HYG5cBO8&#10;+cbr5v+6cf1aU+fq1QUZqMMS9/PHzZmAsoIEOkLThicXqf+OU5u71ZsTVmuW09+QasNWG7bXD7Ha&#10;sB3t2aos34OqTEValWW1Yd+6LqEYId7GTezjcUDds+DX35/aZ/lu+yh7T+SsuKx9lrXPcib3WY4K&#10;vSPRGI0b1jf1px9/9JEcOXw402iLeTm0YQcFBcmJEyegKG+VhQsWyLixY6RH9+7SrGkTqVKlsvxS&#10;sqQUKfyNfPbpJwaqX33lJdjBU1XuDz/IK0WLFpEyf5U2AN6lc2cZNmyozJgxXVauWCG7du2SkydP&#10;ys2bNyUeZXa63b8jEIw+y3QXPPfsM9KtSyejLCfExngGZoVlDfiyh3xpwJfWLNtXwRSWFZbvyXbt&#10;bNlWWFZYVliWkOtX5A5GsD/jGvZ3GJeNShzI0D7L/tYoO++vNuzstGEnI0tlKVTcnO+8Iy+9+IL0&#10;69fv/pGW7ZkiIiLk+vXrcub0adm3b59pW8V+viNRC0s4rluntvz266/yZYEvTB0121u9+cZrxv6d&#10;9/08qKP+CLcVkB9/+F7KlvlLGjZsIL169pR//vkHFvKlshtAfQEK+J07d0wddXxcvAm+1e3ej0Dr&#10;Vq3kxReel+8AzaF3bksylFyP6rLCssKywrK9jllhWWHZfdiXKsuqLN9b4JcGfFFVVmVZYdk3yHda&#10;IPBjcYGLEVyUuDsAvJYFmz+1z7LNjv3wtI6KjQiTW1cuyR+//2aUwe+/K24U4AdxsxTq2NhYuQ3r&#10;91HUO29CmNjcuXNkxIjh0qlTR6lfv66UK1sWwPyDCSj7+ON8xvL9GtK9WUdNwP7oww/lO/ydFcqX&#10;lyZIc+7Vs4eMhco9b948WbdunewHqJ89e9aEk8XDPqub9yOwcuVKeeP114ytftuWTei5nKyw7GDN&#10;1tZR1rtIbdhqw1Ybtqll9i0Jm/spLCssKyzberTewmW/RiooKywrLCsseyszyFiqYH127v704/OX&#10;obeyvdfywwHLVqjXyKFDTKgXYWc+6o0f9o1acTg6Z1y5fBkBYsdk584dsnrVKpk2dZoMHjRI2rdr&#10;JzWqV5eSJX9GvXR+A9O0ehOo2S6Llm8Gln2DcDJaw6tUriQtmjeTvn3/limTJ8nKlSsMUDPtm2o4&#10;4T0RYbeP83b16lX59JN8Jtxt6OCB5lCosmwP+VJYVlj21Dxb07AdAFpt2GrDVhu2to4KdTfR9guU&#10;ObFXWLaUTrVh+2IhV2XZXtv/uMNyfFS4HD90wNian3vuGQBktcem3pfhZYRcwu6NG9fl0KFDsnbt&#10;WtRAz5AhgwdL27ZtzPH4E6Fj3xYrKgW++FzyffSh5AZYv45FBQZasa6aLbR+/P57U3PdqmUL6Qeg&#10;njRpkixbttSEnR1G7ffFixdNOFki5sOP6sY08+pVq8qT//ufNELtOzvlJOL4ugVmtWGrDVtt2GrD&#10;dpfWp7CcvbAcCzU7HqmfiajRSkZKYgqCKCQJYSBJOIkh5d1h4He8PSEGankE+zT7329Z+yxrn2W3&#10;YOwKmBWWHe28dpuvuexsBb57XWFZYdlzgJ0qy3YXD9sM8nzYCoop65Rpn923d++jynIB/120foeG&#10;hhrgJVBv3rwJba8WmxZaffv2lVao1a1WtYqU+OlH+eyzT0z9NBV6KvXvGMv3B/LVlwXku+LfmtZK&#10;bKHVDiBOhXva1KmyZs0aOXTwoFy7dk2ikfTNVkwPax01W4o98b//mgWGW9evSQqENIVlS11WZVmV&#10;ZVWWvdqvLXhWWM5aWGb9VRyBOCpCkmKj4AOKTQVhYasJ1tBEyh0AyeXzZ+XksSNycN8e2bVti2zZ&#10;uF42rF0t61avlPVrVsmm9Wtkx9bNcvTgfrmBeq6U+BjcPwmAzYRH2K4iw3wCaIVlhWWF5XuoZ1VY&#10;liDnRG1Nw9Y07ExIw07CgvGaFctM+yYmYPfo3i1goHzc70jAjYqKMuox7cgHDxyQVbB9T/33XxnQ&#10;vz8s3M2lYoUKUvLnEvLN14VgV/7YLE7Q/v3mG28YC/h7uXOZFPCffvzRKNrt2rUFUA+UadOmyVoA&#10;9e49u5EkflyuXLkiYWFhPrX1ut//l1kzZ+K99IxpBXYYxwDUr7CcXressKywrLCssOzQd/n+1SzH&#10;4wSVDPsP/E0YWMGLiTKwzFqssyePy+YN62TG1CkyECuerVs2h02oivzx26/o6VgUq71fyCdIz8yD&#10;kxTrlGireg0BIG9g8OSVO1dOyf/pp1Lixx+kAXpOjhg6GBC9Vm4jyIbAnJIQa+CZ4OxOdVZYVlhW&#10;WFZYzgC899JSSmFZYfkeYTkmPFSC0e6tLNowPYueykWLFDaQp1vWHgH2h2YS97lzZ2UvVHzavueg&#10;R/GY0aOlZ48epoVWpYoV5AfYugnUb7/1pqmjZh0wg8loA/+6UEGo2D+ZcLKGDRpIly6dEW42Ao8z&#10;G+nh6+XIkSOmJzXbZ6Uk39+k700bN5rFFyrrm9av91y3rDZstWGrDVtt2GrD9g2Y/Qn4io2Eoov6&#10;ogRYlQwcY4sDpF9CauXenTtlPk4Wf/fqITWqVZHC3xRCa4ncgOAckjPnO7ic2laiUKFC8hPsUhUq&#10;IAWzcSOTntkfK78jR46UCRMmyJQpU0y90bhxY2XAgAGwWLWUP/74Lb3vI09eBT7Pb+B51vSpcub4&#10;Ubi48Xpg5XYFzQrLCssKywrLCsve3gPaOup+to6iqjwB6c+EGiZET5v6b9ZSoj66z0eAtb9Ujm8h&#10;7fvixQsGqpcvWyaTJk6Uvn//bYC6XLkyAOrvjL07H5K9Ob/h4j4X/TmoWrPG+ucSJaR2rZrSqWNH&#10;GT58uMyeNUs2btwgBw8ekDNnzpg2XQxCY/12ZmzsoV2o4FcmVX1RWlCc2rDVhu383tI0bE3D9qow&#10;qw3bfxt2HKzTKVCNhXaWmBjYoi/DPrZcBqJeqFaN6lIMq+IM2nj5pRfx820pUvgbqYjV2TZt2siQ&#10;IYNNYAdXcA+gLugS0jFDcSKKBHBHQpX2NqLwfOEA8uM4CSxBn8YBA/pLVajTXPVlnVd+2KZatWgm&#10;W6BgxyEshWqzHZoVlhWWFZa9gZKH29WGrTbsmwBpj8OHFOybafsgEO9xD/hiqNeZE8ekKM6ThJry&#10;5cpJXBzKlXR7qI4AVerg4GDTk3onxIIVmBOxBnooks0Jx/Xr1UMLrTKmVprts+iWYx0150lv5XhT&#10;PsHvihQujL7Vv0i1alWlRYsW0rtXLxk3dqwsXLjQhJMdP37ctM/ic/myBWFf9rimW+FfpIZzS8Ac&#10;yiUwq7KsyrIqy6osq7J878oyIZl1xolxMXLm1HGZO2um1K1TGy0dPjWWJAZpfA6Vlypx79690fJi&#10;nuzbt1dOc8UUNqQIwHACFnDiYEeKAhxHAHoJyndQVxQMK5R9BOGkw5H+O+zD/e4g2IODjxWLuqR4&#10;PN5t7HcM8DwLq7RVKlc2oP7Wm29C0a4m2zZtQHhYlLFp05qtsKywrLCssKzKsrf3gCrL90NZZqgX&#10;8zy6dOwgL77wPGpmc8rWrVt84SDd5yE7AgRcBobR9k2L/ZkzqVC9ePEi45yj7Zs27j///MPY8Dmv&#10;ej/Pe6Z2+r1cuUw9de5c7xpHXrGiRUyIWY/u3dE6a7IJJWPK97lz5+Q6gslYqx0N+A0Kum1abXER&#10;pk+vnuaIpcQnQEjgnCjacSgsKywrLCssKywHDsuxOJlTSY5H/fGGdWukebMmpn/fiy8+b1ZIq6E9&#10;wcCBA02AxvkLF4zySxC2VOJwWLUtKLYg2OtPnFCCCNAEaS8jNDzCwHcM2iLwOXfs2G7s2jzJcPV2&#10;yKD+EovVe0KzwrLCssKyN1BSZdkvmNaaZa1ZDrBmORGdHbYizJI2XYZ6tWvb1mfV8CFjRX25fhyB&#10;RIoAsH2fPHlStm3dKosXLZKJKEtjunWbNq2MKPD9d8XlA/SfTq2hftFY+NmPulDBgia4jCo2hQvW&#10;VXMeRMgeBmdfRGiIJMFarrCsAV/WW1Jt2GrDVhu2CfryDZS5n3PNMkGZ7ZsOH9xnVGSudH4Kq3OT&#10;Jk1kyZIlchKWI4IwFWPCaijqbSw12CsQp6nHDvv5CMh2gOYqqjXYUoI1RjGwGu3Zs0cqwP7NfpUD&#10;+/c1ydtmQ7/BJNjc4qOjkKAdDoAONSNT+i3jtUSmj2BczqwRhMcKbITjfm4Hgtfs7Uvu/fItPF7a&#10;8DSB9Pu2m+Kg9NzGdR9HKPZzHOiH7K6vsvPvtXWUto7yFv6lsKywHAAsR4XekXB8/1ZDP+Dnn3/O&#10;9FY+f/68H0iluz6uR4BhYcFBQUZJPoCU6+XLl0GdHucQSlay5M9S/Ntixt5N4YBQTbX6xNEjrlOx&#10;VVlWZVmVZVWWVVn2DZidYTkJrZ4WwU7NL9ynn3rShI/UrFlDZs6cIZtZQwP7s7FY25RkXg5Lg2af&#10;gNkPFdmCZGPJtkGyHZh5mYEcbB/B11alShVTz1y3dk0ZM3KEzJ89W7Zu2og6seOYrAQbcE6MjXEY&#10;CTxxAKYZYkagjg5HXTVWZL0OhWWFZdRhhjrVYtrrMtMvW3Wbbn96qw31cDuSdUPcDlWW/VKOFZa9&#10;1Cg7vw+1ZjncDs/W4qH5eTt9JKOcaSaCvFjCxLrVsQj40k2PQGYfgYPIhqlXt65xLvyETiJXEFLG&#10;QFZVllVZVmVZW0d5VZS1z7JreHaG5QSkdG5G+4O2sP6UK1PG9CTM+34eUz9DlTlfvg/lm2++RkL1&#10;71CbG8voMaNl2/Ztchm9B6Oh7tIW7QmYjQrtg9XaDsnOYOzpOhVm9kFs06a1ed20I/G18zLDwL7D&#10;ymuliuWlfds2MnLYUFkwd7bsRM0YQfoKLOVBN65D0b2DUAwkbCcjoRIjhcFmgOu4KKj2acp0OkQr&#10;LCssKyxLyPUrcgcj2J9xDfs7jMu4HtgIsqu93mD3Xm9XZVmVZT+VZbZTvHzujPyIBOVnnn5Kfkf7&#10;RC7w6qZHILOPQAp6K1euVMmIHdWqVkY5XTTmL3TWac1yIgQVayTjcvpIxGWHYRccXVyG+zLZNlJw&#10;+e7AnBH16m5HCm6zDfbCdjuErcfsI3PeLWrDVhu2V2jWNGzvadhUlwnNtGnfun5N9uzcIfNmz5Kh&#10;gwaaXslVKlWUn5C4SIsPlec3AaRsBzVw4AA5dvyYgWaqwOnQHCAgczLBtgoRqIHmiISCHQUY52Bw&#10;RoaB5+VzMwQsHl+EFwC/6zdskKnTpkqfv/tIo0YNpQz6Wn4LYOZrz4mAMqZTvvH6q7At5TQLA3+V&#10;+lMa1q8r3dE7cczI4TJn1gxZt2qlHNizWy5ishMBkE6OjzPDKNR4PrbS4mBwCydFseihGR2GcDHY&#10;7gK3ZQdmwaZ1W23YasN2VJlVWVZl2dt7QAO+sirgKwLW60SUBPXr3dMoygzGZHKybnoEsuIIrFyx&#10;wqRtUyiYgXRubpqGzfZRqiyrsqzKsldIVmXZN2XZqndmEnY8wkgIzSkJcVjcSu2rzFUu9lpm+6gT&#10;SGNcu3qVDEAIxQ8In+BEgOnY7JVshXz5qiSnJ15jBZRhF7RUE5Bv3w6CUnzV1Oqwh+CRI0dkH/oe&#10;btm8RdahHdXKlStlKVpKLVm6RJaiFyKvb96yWQ7htRGWb6POhwBtbQnoZ3gT7RVOnjolO3btMvcZ&#10;i1YNXbp0kTq1a0sJ9EX8BGFmTCnlyYaWuTzv5TZhGQXRU7EEbE2VypeTNmjzMBhtrGYCxDeuWS3H&#10;Dh2SK+fPyq2raI2FmlnCciIC0oQttzBSYMHjdcJ0DGDaO0grLGvNsh+2bLVhS7q6fK/Ksbf7q7Ic&#10;kLIcijwALuaFBd1Mbx/F8gXHgXwBX3MDPOYQOC6YhXnLO8BryhpYvoWF1EjZv3uncTbRGtsYi7bJ&#10;UJZ00yOQ2UeA/ZrZWpO5LSV++kFCMNdJYRcRZ1WZ17VmWZVlrVnWmmWtWQ6sZtljOBgsyDFQeuOh&#10;7CYRQPElDC+KJCNgKwxQumjeXClerJi8ArV2JGqF2SOZEOzOdm0AGWpxLACZCjJ7Cq5btw4toWai&#10;P/MQA7Dt27eX1q1bS7NmTaVx40ZotVBfGjSoZwLHWjRvjhTsVtKuXVsz2iJZlNdpD+d+TfGTKdkd&#10;OrSXbl27ylA85kw89mq0Xdi3f79cvHRJwgDkSfgbkmCFiU1rcUWb99mzZ2Xbtm0yb948GTFiuHTs&#10;2F5q1app7OdFixaWz/N/JnlgS2ci5RtQ1wnVHyOF8sfvi0tVKO/s/dyvT2+ZPGG8LF443/SBPrJ/&#10;n1wGUFNpSIF6jxUeHLsYScKCBCdU6cp0RBiOM1pBhN0BVDMwzD9wVmVZlWVVli9l7I/sDYJ9vV1h&#10;2WdYZi1vJL7v6LaJw/fapXMIiAQMR9y5bYD5UYdlfn9z4bRJw/oGlJkFcvzYscxmJH08PQLmCGze&#10;vElywyX3EtqSTRw/3th7tc8yVWVVlu0fEbVhqw3bq8KsNmzvNmy3wJwGywRm+6DSTBsyezJfuXBO&#10;ypQuhf6AOU0gWCR+nwGWYcsmJLO+mNA6DLXDtEjXq1dX2gN6u/foLsOGD5M5COaipWjbtq1yCMrt&#10;GQDsFfQrpL2btdHs30zQTcYJgev0VmUHf08b+Fmo0Xv27jFwPHvOHBk1ahT6QfcChHc2Nc1NAN/1&#10;6taRRo0bSqfOnQDog6GKTzap39u3bzdqNts5UOGm2s3SEoJ9MJ6fMM30bT42bd79+/eXFi2aox66&#10;onyLBYMP0Rrk7bdzwKb+mrwFkLZqpoug3vu3X0qaRNR2qAsfNnigzJoxTTahRdeJI4eg2F+SOwiA&#10;YsI0gTkB/aIh75uRHEeoptWbME2Lt2uIVlhWWFZYVlgOueHNem2/PfNs2ARkgnE8XDQE43Mnjslc&#10;BEQ2b9rE1Ox2at9WglDbzu+wRx2Wk9C+cNnihZLz3XdMX+X+/fsp1ukRyJIjQFW5KUSEp558AqJF&#10;EZPBQjHDpaqsyvJdVZm1y1qz/J//gKDXZ8k7M82S6lB87aFQm0X3jsOxyNtjQbhD8bhjYXky2uIk&#10;qw3bKySrDds/G7ZLYHYDy3fBOdR8Kvbt2mFqZgikcfgicmj7lNbq6fr16zIANubq1avJINQ6b0Bt&#10;MQH05k3Y4QDjBk6J3wThtEEwTqQKjBEDNZsK8DUEcl26fMmA7Sm0teI4g8uXLiMoCLdzf/vG6wR4&#10;AjfB+zT2JxgvXrxY/oV9fOjQIdK1axdpioldXYA0LXOtoVZ36tTRtGkYMRx1zABv1kLT6n0Zj8H2&#10;WayT5jNRneZCQBCUdvZM3Lhxo8zCRHHw4MFGIa8KSP4FLR6+Rn00W3IxNI12byrUnFB9CuWB9qnq&#10;2K89YHrIoAGoO5oiq5cvRRDZZgD1Qbl28bxRnCUR9niMlHiq01HpIB0dAZs3QDsSynQE9uNIB2ht&#10;HeW5jZSvFtD0/e6qYy4TsO0p2ZqG7RgApgFffgWiMUCNQWp3B2D3um34BcfOIB04LNPiHIHU5xh8&#10;37A29w5KAnbhu2oKXDUN6taWAijNYZ3uC2iX9Nyzz6BH7MtSH7+/dPYUgDrskbVh0xl0G+/xP+FG&#10;4t/NPrm3sPiqmx6BrDgCLFHL8957phxuQL+/zVO4VZUVlhWW7RZsXlZYdrVqYvudLREuyakAPtW6&#10;4GEADBIdRhyu+zYScD/78PV+3C8BoHR3IIwKVlZfhyrLma8sW9ZsSUqQqxfPmRAwrqLXr19foqHE&#10;0m5NpTcSCi2VWVqFaGnu1KmTAWT2EGRYFwO8eNn0FIT6TOA9CEWZdchTp06DtXuk9IG1uX37dtK8&#10;eTNjta5fv540atgAKnFjA7hNmzY1P2nZboDn5+87QzUeNHiQTJ48WRYvWWzs1WfPnDFgTuDmcydi&#10;VdZ5C8HrNgry7t2yCiFfs2bNMup0z549pDNeO63fVJMbNWpkLN+dO3c26vS//06RZaij3rFju1G3&#10;7+Bv4d/G5+ACABX1oKDbchqvYefOnaZnIl/b333/NnbzcuXKSbFiRVPTvLHo8NqrqTbvDz/IK1+h&#10;N+f3xYtJ2b9KmQlnty4dZeyoEbJ4wVzZtW2LXDhzSoJuYuKLGjxCcgwmowkA6WQo00lQptl7Ohaq&#10;D2umaQfXPstOPZgVlrXPsjc7ttqwDeBG4/uFsEub9Y1LF2Tz2jXyd6+eUhndBvJ/+qmBYyY/v/Ly&#10;S2Yh8KeffpLSCFB8843XzfmBYYqH9+0GYEdIGOuPjS37EalZvnPLOIFGDx9qQjC5GDoXi6y66RHI&#10;qiNAVx4/V198kV/OnT4pKRDS3KrKCssKywrLzkqzwrIdpBWWMx+WWbOcAsBdtXyJ0Gb88ssvGpg9&#10;hRAt9l8OBZASkqm2DgZMsnXTfPRyjmKidVS0AVbLlr3/wH4ZPXq0qVVuABiuXae2qTvu+/ffMmbM&#10;GJk2fZosWrxI1q9fL3sR9HXk6FE5huCvE3iuU4BPAih/8jpv27J1qyyYP18mTpwoQ6DudgHQsqa5&#10;Dh63UYMG0gZqb1fURhNUWWc9G6nfa2CtJiCfwePQcs16ZueNynYwkrEvX71inpP7E5CnIX2S6nMP&#10;WMlb4BjUrVNH6terJy0B1Vwc6NO7N2qgR8i8uXOwaLDZBJZdvXbN/P2WCk6VOhzXbyGc4zhaWrGO&#10;eyr6c/ZFkBpfe5myf8l3UCm+gGLz4YcfSC5Y3jkBpZr/fp7cUuirL+Wv0n9KU9jL/0YC65SJ/8iK&#10;pYtl+5ZNcgTH99JZ1A1CDWKttFU3zZrp1PAxxxRv70DNXqJpw1M7Fb9vcwrc8RbQY7udf5vjcAJi&#10;T8FA/kzWzb6qLFtKp7aO8qXtlVO7LD9abWWnssz3OYE2KuS2JEbhewKgfPLIAVm2cJ5069wRAY/f&#10;msU95lXQBkol9dNPPpYyZUqb0hcuClpdDejc4fcVYbo4FgU3rV1lgJkBW48KLCfgGJ08eggdFgqa&#10;BYOqVaqYc6BuegSy4gicxnyH8wF+7rqhzCwFwoVHVVlhWWFZYVlh2ZPKrLCcebAcB6BjTcxNAGMn&#10;hGhxBf2LLz6XmTNnAv4ijGLLCRKV4h2YLLE+mCFctErzd2wNFUpbNi5fvXbV2LJr1KgufQGuTLgm&#10;SDLNmkFhBqw5cDkGkw4OqtbWMPs4Dd4WC6iNSxucrHBQ2aUd7sSJk7Id6u/y5ctl2rRppnaaQWDt&#10;27WDhbwNALeFUaabQa1mnfMQWLSn/PsvErSX4n470lVj/o18DrhYMpwH+ZovIUhsP2qzCeGswx6D&#10;3tS9evY0wWNt0e+5ZUs8DyC4ebNmxgI+HPXaM3AM1yBle9++fXIVx9dS3a0n4N9/A8r4USwIbERf&#10;7DlzZhsI74jHrFmzhvyKuugvPv9M3nn7LfN/oTr9Xq5c5oT6XfFvoUyXTm+RNW70SFmKELLd27fK&#10;xTSQJiRTfaYKTZC2QshYi8jAGrbESlWlFZYtYFYbtvZZ9t4n+uGC5UgEccWhrINwzPf50f17ZcLY&#10;0QisaiDFvy1qvls4QSf4EoAJyMyemDRpovnuYh2l88bvydFw6OTK+a4JvfoU3QfmzZyeqlLjO8Vn&#10;YH5A07CptDNXoiNqs3lcWGrDUh/d9Ahk1RHoh4V0fg7zIWT0AHJamB8THx2lyrKDM1ZbR1nvPw34&#10;0oAvr3ZsheXMgeUkrpLDtr8BAPgDQlto/6lXty6U0BOSgLAE1h0TTGlBpnW5IoKvZsyYYaCPAGmp&#10;yQRl1vXWqlVDunXrCjX3LO4P+xAGAdko0wDqUII1B6/7MHg/vgZXg3DLXs2EZkJ7anhXqnrM5+Xz&#10;XLtxw9Q+HwawU52eb6nTSNTm6yTYsqaZ6nfr1q3M7xjeMmrUSJkL1ThV+d5zV512MWnkc9GifunK&#10;FTmB+uZdUKeXIlzsXwD58GHDpHv3bkad5nFlAFo7QHwv2ByZFE7b9prVq+UAIPzSxYsSxYUL28a/&#10;7Q5U8QsXzpuJGl8T67H5Wsuj9dV3xYubRO8PEET2Xu5cBqrfxaDVm+6AiuXKGjv94IH9ZQ4DyNav&#10;Ra/pXXLu5HFTh0cV2rTEQr10IlqMcXIYzb7SmChysIaRg2E/gQ1VlkNop/d1aOsobR2VCTXLoair&#10;j8ACWDwAmQryFfSW34ok/5HDhkh5OFo+R396Ziw89dSTRkEm8P74w/dmQXHxokVmYY9t/3zZFi5c&#10;IPnQko/AnBut+kaPGAblGunR+B7xCZgfQFhm/TbzIzatW22Udp4XO6BsSDc9All1BK7BmVao4Ffy&#10;7DNPm/lCErpssOWnwrJzCanCssKyBnx5hWQN+MqcgC+jJgP8gm/ekD69ehg1ge0wTG9lwKmlJlNp&#10;pZpKyGvevKlRQPk77kP4jY2LNzbjQUiDZugV+yRTNY6KjjGwynphfyHZEyC7A2f2gzYDfxdHBCCa&#10;CjVVaVqtGVBGqDUDYM2/wVKnadGm/YkWwxVI7Z4OdZqqMNVhhpu1AZi2atlSWgCs2eaqK1TrYYDg&#10;adOny8pVq5DUvde0r6IFm4/tSpnmlxsXGBhgtgt9oZdB1Z4CUB6IULSOHTpIWyjgbVq3NOo066c7&#10;QwGnwkw7+Xoozkadx3Hm49tVHl7m8efta9atNfb2AQMG4HFaSmW0vuIEmP9X/n9fhbWSNXf5YPku&#10;VqQwag3/kEaoFe/RtZOMpyq9aIHs3bnNTKwJyJzsxkB9pgqdEIWkdAxejkmDad/gWWHZZ1AmUCss&#10;KywHCMvhgE5+Njmi8Pm9jPZOS5CB0B15CKwrZmeDF55/3kCtqT8GIJf68w/p17evyXIIuRMSMAcw&#10;P+IbhB1SgSWE09IdjNCyOLSa8grMDyAs87uPbptqVSoZpa8gSmIuXboY8PHRO+oR8HYExo4dIy+/&#10;+IJZnNmyaSMyh5Mljq0oVVl2ylxSWFZYVlhWWGYrpvThW49lJl5HOw1PfZYTY9FbGe+1rfhCLvlz&#10;CbNqzjTrQwcPGhiLSINl2qsnTJgANbmCTJ40yditY2Ji09VkgudWTJLq1asjHZEyzZZQVJMzQLIP&#10;CjJVZrcg7O22NEC2QNnVT4KqfVCRtgYXBgjPCQlMqL9rweZlqtc30tTpg4cPpavT//zzj0nG7t6t&#10;m6lj5jFoCPAkXLPOmb2gWV+9FIsHO3fuMIsMV6A88zW42vgamCzO5G0q2cuWISwMx5yW8nRlGrZI&#10;tsliojet7uPGjpWFCxfKLrS+OnP+vFG37RtVdh5Trljz+WkHnwhbJdVz/r9/AEhTlaa9kKp0rnff&#10;hTL0LuD6I/kONYjVq1Y2k96J48fKmpXL5MDuHXLm+FG5efmiAWlhj2kMJucaWzfDxtKU6LtqtMKy&#10;wrIvNcCp+wTZh7eArnu9/SEP+ArF4koYLNW0ViehVvgO4PTwvj0yFw4S2qu5IMbsg2cBe0/8778o&#10;4XhFvgL0VahQweRJcIGN3+mZtR0/fhyJ0X+Y8wmfq17tWiZXgYtsHoH5AYTl5JgomTX9XwP+XFgY&#10;N25cZh0mfRw9AhmOAAUFOvu4kFWzRjWjKHMoLLsKJlZYVlhWWFZYzkJYjsOkBf3JJCwYAV1QH999&#10;9215H6uYYxG4ZVRiqLCEq3iAIydSVFHZcunAgQMSD2WWyi2VYtYPM+Wa9WqVK1VC7+PZxmrNYVRk&#10;P+zWVJEzQ0l2BchUejmcQdnX6/x7WFPMNlJcGEhguysAKAO8jMUcv+cxI+jSps4gNFqlWadNhX7Q&#10;oIHSoWN7oxZTmeZPDqZv9+/XTyZiIYKtrnagbpqKM1+XZSN3PpsS3Dmx5XNsQqDY3HlzZSSOP1Vu&#10;PjZt2WyN1RrqNFPDR0KVpuWcis+58+fwd2CBxMXG102QXgsb/pTJk0xKeRP0eCwH+zb7TL+fJ49R&#10;pDlhzJXzHfmmUEEpDTWqYf260qtHN5k4boysWLIIIL1LriNJ11Kirf6sCbB1xyFsjBN61k2Ga8CX&#10;Z0u2KsuqLHtQlgnHUfgc8fMUg/7s7MG8Y9N6GTV0sNSvU8ssfvHzSoXXgtbCKMfgdwRDCxl2mJUb&#10;F/wYusi2Ny+99IKU+v03OXZwP6zgTMp2E/z1gMFyLNw0V86flZ9+/N5YYn//7ddMXVTIyuOvj/1w&#10;HoHpcKkxN4CLM6tXLMcfkaoqKywrLHt6R2vNstYse4VmrVn2r2Y5EW25EK0oe9E7uTTst7SWVahQ&#10;3iRRE/rSrdcAtumw8laAmswAK4IvgZGQTFgmJPI+psYXcEYl1IC0VZOc1SqyzWrtTkm+F0A2IM32&#10;V26GCScjRDOgzDYIzazxcw7CIfxSqb925aqcgPLCtO3VqFFmPTNt1oRTwnNDKEH1oRy3RmI465lp&#10;A2e/aNoj9+/fZ1T7WwhJi090HbTDhPIzCFzj/4ZBZxOgahPWO3fpJE3Qgqsek7wxYf67Tx+zOML2&#10;JzsA9ufOnjEp584b3xMMT6M9nQsAsxBURrsmX+NPP/4gn6GlTG6o0TkB0FSjqU5/iVC43xFI1gLP&#10;NwKT92WwdR/YvRP10cfk5hXUY6OOUfg+xIp5IpwQnJQyCCiC9dAuIFrTsJ1t2c49df24bu/jay47&#10;9/q9e13TsH1Rwu9fwBcVZAJyUnS4+Xnh1HHZsHqF9MZi1R+//4r2Tp8YOKV6TGXqI5RZ8DPKRbMN&#10;yFy4CkfL/dz4vcjnfu21Vwy0fwuFm/XSVJhZupFBZX7AYDkJkDIQ/W1fxQIhMyBWGHjRTY9A1hwB&#10;utf+Kl3KZAdUQA5JGLpzJKNeWWHZXbtbVZZVWVZl2Sska82yfzXLsWlqciRqx0YCwFi3RsgZCnsv&#10;a3Wt+mPCEVVL1ueyRRJDqhjaRfAkKBOYCc7jx49Hy6iKpq6X8Gx+n0mBXb7WI2eFihwJW7YZLiDZ&#10;Us0tUPb1ZwweK5bhY1DiGT6WnHTX4s0cMv6OkE07OI/teViprX7NU9Dj2SjTaL1FhZ+gy2Rv2ry7&#10;wfo9evQo07aLbau4YMFj52pLQUdo/m9vojb9ANpNrVy5Aqr3ZNPCqzXabbXCggfrpZnm3b1HD/nn&#10;n/GmX/TBgwckCLXQ7jYGu9F9wBrv8ePHmfruOrBdliz5s1G3WCP98ksvmTZYBb/8wtRHN0MLrIF/&#10;95GZ+Ns2wRJ++uhhA8sJAOd42Lg5WONoai4RLhbGibVD+yhtHUUlMaChsCxBzrbtB9SGTTiOQPul&#10;aCjHsVCQ+fPk4QMyc+oU6dC2tfwIuyb7tROQnweMvgDb84cf5pVqVaui/GOw6QvP7/Xs3LhIOHLk&#10;cNOXmQDPQLF5s2eYzziDAx2A+QGCZZaUHNy723QboKpcH6U1rpLAs/PY6nM/WkeA51Cqym9BVZ41&#10;Y7r54yxQVmVZlWVVlmGHTbYPNB5PVlhWWM5EGzZrXqgmH4YNrhKUYk6s/oSFltZcU5ucliZNWJs3&#10;b55UqVxJhg0dato8EZQJybRI04J8+MhhJEc3laZISz18+LABPUKrr4nWD6rV2h0gE5r9hWTCscvh&#10;pEJbirTVAstqiUVl2lU4GBcsLl++bI77li2bzf+Kad1sM9EZPZ+bUjlG0jahmqo0+1jPnTNXtiH9&#10;+/TpU3Lj+jWo4VEuv3NpwyZsUz2mbXsUelQbtRutwRrUry9N0QqrJ2qwGT6yCPXR+9FG5vLlS27h&#10;PDj4jrF67oYte8GC+SZsjBPO778vbhQvk9b9ztuS571c8hna05SAAtYIlu7hgwfJSti5jx1Aiy0E&#10;jDHoilbuZCjRbHnFNlcM3An1OLG2wbT2WXaEaoXlhwKWCcdMsL55+YIcREYA2zvVQr5A0cLfmIWn&#10;J5/8nzyNfr/8DDF0qnatWsb1wXrhB7H/L1vhWUnZdJ+MAMzHhN0x+QYh1mf0AYHlqDuwtuN7piWC&#10;LJ977hnzfXUAi4a66RHIqiPA830lBHFyQalkiRISisXjJOSAKCy7U5X5e1WWVVlWWFZYzgRYjqGa&#10;jGb2VJUnQvX78IP3DaSwTvbmrZvpajIh7fyFCwa4ateqKZsBYrRUW2oyU615+d+p/0plgDQDq1g3&#10;yxpeb5AccC0yw7y8WK3vtRY5q1TkDKDsBpKdLdzmelrPaSZ3W8P0lnZqiWU/aROuowDBoeFhcgWt&#10;XvbsQcsqBIpNmjghVTmGGt0cixtUjTt17Gh6T48YMdwo0lsB0mdgweZrdrUl4Lmpdh87dhRW8FV4&#10;zIkGxFu0aGbqrql4d+nc2QSZEd6piDNIzN3GSQFt3XsQRjZ37lwTUMaEddYDFvjiC3kLSplJ6EUd&#10;fbGihaVGtSpI6e4skyeMl3Url8vJI4ckAhbUBLTBiWW/WNRBRwEs+LswqHAZIFphWWHZWwDYA6Ys&#10;h2KBaDNaFQ3s20cqVignH6H9G9PraWWmyklY/vWXX0xfd7Zruo3P08OwcYGvMGCfQJAjxxvSuUM7&#10;oywTTI3C/ADAMl0sDElbi+8aOq9eQioxgxp10yOQlUeA7Tbp9uO5byJcXfZaZbVhqw3b23tPa5a1&#10;ZtkrNGvNcsaa5ShaWakmIxzi5LEjUrNaVTPRojV248YNBpJZk2t6EwPOlqAXMCG4f//+gOhbJrgr&#10;BDBsqcnstczgKIZ87UP7qAS0KWJLJk+gnJWQbFpC3UNglzdI9tVenV637EpJ9geQLUi2ATJBmf8H&#10;A8ruRnwcFjUYOhZvemEn0pWSzFrm1B7T9i0E9U9nUe+8GyDN2jvarLlo0gWtqZrBKUDLPWvPB6C3&#10;NAO+uA8B+cYNBAm5Se6+hQWXw0gGX7t2rUns7ofHY0I3k7obNWokPXv2NOFlK2Evo2rNllfubKER&#10;kRHGfr5r106Zgzrq3r17SRW0IPuqQAF5B+oZA0/ey51T8n/2ifxSsoS0bNZEJiBUbOvG9XLxzEkJ&#10;Qu0twTkZPVHZIzoSllUz+VZYVlh+iGCZoBwNe/JY9Ch+9tmnUe/7qlGPP4X74g+EZBl7NdwfzCZ4&#10;GDcq37/99gss488ZMGiA3vbXEKIVjxKMBwGWWfpxB72py5ctY6CeoWg3rt94GA+1vuaH5AhwAbkx&#10;zpdPP/0kFoiLyFUEZKZA5LCrymrDVhu2p7ezwrLCssKyUZj9ax1lvmjR8mIGlGBOst584w3Tdujq&#10;1avpIV5UKi8j8KUH6lNrVK9ugIdgRpCk7ZrWY16eM3eOVEHS9SgkLrMlEfsUu4PkhxmQ+fdmCiS7&#10;CP1yqSC7UZEtSHYLyEZlzjjiCc5uhjtbdxK+XwjCIbBgXwCo0q49H+ow0827AqKbwHrdvHkz9H9u&#10;j/cJ6qNHjpTFixaZ/tC0g7tK7Ob7KjQ0BKB9LK2OeTyU7C6wiDc2SjQDf/oDyGfNminbUVPJ92BG&#10;tE89LSSj3pELOqyhJ7wTFBgoV/LnnxEs9omph2aNF4ONKiGkrlf3rjIH7XJ2bt0sN2BfTYRCxNpI&#10;ez9o7/B8HYCdOkK8DUyqQzwOBHOxZ3IgQ9OwH9s07AjU59/G+7c6FosIlHQDzZwxw23f9oeECdJf&#10;Js9D1WtUl5fxt70I5bbcX6XlyP69khgT6dodYhRnukbuDiZqe0zUh8sk3GEgPJABgh4GAwbZKurf&#10;if+Y7xYe+ymTJz9sh1df70N2BNhlhKUJTK0fhHIlLnbH432osOzJgq02bPvbXGFZYVlh2Q9Y5hcs&#10;1eRzZ06Zlj788v2ueHGTumyBMKGQl9cAjqtDce7Rs4eBaAM5DOjCIFydO3fW2Pzqov3HToR8eVOT&#10;A6pFfgit1v7UImcqJPsJyKxFdzUS8HsO1vsQlpPhEuAA+WaYYhDYL126JHthmV6Ofs/s58wUbdr1&#10;WbfO1XAGerH36DKEgbH1VDAUL1c1kwzHuXjhogHkWbNnGfs1wbkp2lOxHrovAr+Yvr4FQWVXAOJc&#10;uHC30RVBgF6PhF++psZQsosgaZdQ8eabr6PcIK98X7yYNGpQT/4ZM0p2b9siN7Baz57PbF1DgOZl&#10;1+CssGwlZGsadvakYbNPcjzqefft2GpC8mgFZtYEv08elY05Ge3btUu3l39btKhsWLMK2QRRbjIJ&#10;sh6WGSp4EefO4t8WNV0iSpcq5fF76FH5X+jfkb1HgJ8Dvt+YPXDm5AmoyokZQFmVZVWWVVnWgC8A&#10;cZxtoPUOw3x8HGrDTlWdU2DFTUQgxIJ5c6QAEjxfe/UVA7uEHas3MiH5xs2baP3zt1StWsWkHUej&#10;7y4BmqnGVPG4D3v+VsPtQ1CHehPW2XiAjis1OWAl+X60fcqCROvMrkXOChU5VV12BGULkD3+BDxz&#10;kcQ+XKW/8nec6NKuT3u+qWOGBbtP754GepshZIwwTfidiJrptWvXGIjmfZw3Ppfp74w07SVLFpuw&#10;MgaKNWrY0Pz8GwFjU+GOYF01w8Tc9Z7m4/K9S5v5QoSPEcJL/fmnfIbkXdq3qRIVK/KNtG7RXGb8&#10;O1n2bN8qd2AvT8LiUiwmyEzivtv7VWFZYdkXSLb2ybrWUfEoK/hn9Mi0RPkXZKBRnR6djZ/noUOH&#10;mKRslgl98nE+k5SdGBNhMggcbdlZC8tmIQ0Bgv3wnUNFmdb3Neg5r5segaw8Ajxn0SXFBbEunTqY&#10;INZ4OCycVWWFZYVlhWWFZYVlhzAv2q6dh3sbtlGT8QV7+cI5pCA3NSf6wt98I4sBHwzmsuzUVI43&#10;bd4ktZCaykCmCwj0IkRTSWZYF/smXwRY065dG61/uC97+TIN2hmUA1KRCchZHdjFOuZMhOSsUpF9&#10;qUV2tlp7sll7U5HdQrILQHYGZofreI8kob7KHbRSqb4CW/VuOBEWL15kWsbQvt0OK+dNGjc2faRH&#10;ImV7Eazchw8dMsFhrLN23qgc8/YlWLThZLoL4LclQJdqdl+EHs2ZPVv2oY80E7eZxu5qYx0YJyKr&#10;AfODBg6UcuXKSp48ueXVV16RD/O+L6VQ/9m7e3fTuurWlUsmZIh1k5FM2lYbtum/rMqyL9CcdbAc&#10;ycA6WPjr1KphYDLv+3lMWv2jts2aNcskTrNGOBd6tY8dNcKkZEdDXWcpRCo0Zy0ss/fzIeQ5fJE/&#10;v3kdDRo08Lg496j9D/TvyZ4jwAVhOgD5/j/CxHXwgCtQVlhWWFZYVlhWWA4QltmwPgVjBZKPC39d&#10;CKuTLyKluDmCki4Y+CXUUr28HRRs0oorozXBfLTxiWZPX0IwYIUwzDrk1YCG6tWqyd9Qna9DfSYo&#10;hwFuLVAOCJAtm7UPkExACni4AWSr7VOm1CJnUmBXZtYiBwzJtGIHAMp8TxFO3Q1X7a74O77PuDiz&#10;CYmf/6K3ch9YuRkC1hD1x3Q/MFSMAEzIvn79eoZzAh8jKDjIKNAL0NZqyODBpj0WFeiuXbqgzdVI&#10;o2CfPn3aqOquNlrD6bKga6IVwuqKFSti1COmDBeHBbQ/Ji1bN6xHuM81U+scmaZseaxb1pplCQZU&#10;p49rTuCIlOngAEeQPaHaW0DXvd7+gKVhh1jtvdBLOxbAeHjvLmPRfO7ZZ+X33381i5uP2rYBJRX8&#10;G7koQDdIdyyQBePvj4sMzXJYjgoJNg6TVshnICgTXNieTzc9All5BOiWYoDcU089Ka0wb0uIi5VE&#10;BLMqLNMl6a1eWWuW7e9NrVnWmmWvduzH0YbNL1PWJt9Am6CO7dtBLXtZvvyygGnFY/UEZlo0leMd&#10;O3dIXSSO0tbKvreECSq8hF/Cz7UbN0w/3ero4UnbWRzSlaMAhvcLkgNOtSYgZyIkZ4qK7CLV2lKR&#10;3aZa+12LnHk2a28qsjc4doBm2LMTMag8cxBwPdmmeRtbTO1CqymCMltcsXaLgWIEYVpOFyxYYNK2&#10;XVm4eaK4AbDejBrnCRP+Qe10Z2nVqqVJ9u7TuzcStWfLwYMHDVgwKMx5Y9nBFrgnBg8ahHTtkggK&#10;e83Ac5lSf8jkf8bJ1fNn0N8Zi0lI1XYLzArLCsvOCwT2xQMvl6ncW5b31J9XHQdgMQSD/ZanoHUa&#10;2y29/NKLeH/3yso5fLY99jGUa/yCjg1U2l5FGVFdtDG8dPaUWbzKSmWZ9mvWS+d5L7d57h5wV+mm&#10;RyCrj8CYMaPN4swHcIxs2bQRT5fiFpRVWVZlWZVlVZZVWfZDWaaazN7Ja1evlO++LWZqXRo2bCAn&#10;0JonHvBLEGY7qDuAAaYas9H9jJkzDVhSXaPtmoor992wYaPUqlnDJGJfBngnAHAsNTmcqnAg437U&#10;IzOp283IFBXZn0RrS3F2avvktR7ZBSTTeu3ebu05sMvfeuRMB2UbJBOU3Q1CsjuIZoARw+b27t1j&#10;0rIHDhxgnBINYYlk6QDfz2vggGC4V2xMbIZzB+ufOeGm+jxo0EADzuzhzPf3ZKTa7tyxA8p1xh7Q&#10;fJ/v3LETbbS6YNHpi7RShkIyfsxIk6rNVlS0gmaAZoVlheX7AMvheO9xNGlY3yivuXO9K5s2bcjq&#10;uXy2PP5VnIdqwOHERQGO33/9RY4e3Ic65igkZaNEIs2OnVlp2FSVmZBdBefJ5597Tr4uVNCUkuim&#10;RyArjwDdVsWLFTOwXBuLQknIm0nwoCorLCssKywrLCss+wDLRk1GbXIQJui9enSXHGgH9QnaQjEA&#10;ieos65P5k7XJ+9GKoHHjhlDomskx9LWk4sfexAThOEDyLSQWD0EbHvaxXbJ0Kaza8caa/cAGdj2I&#10;KjKOFxclCMX24bEeORNUZDoDvAZ2+Wux5v54XwSqJHuCY+s2C5Ld/fR0IrgB9wNTstmzmfXLbdAP&#10;mjXMvZDkPhMLQfv27XOpPqfWLZ+RZegjPhDp261bQnlu2lQ6wI0xEe1hGBzm3K+WaveEiRPl+++/&#10;g8r0nPyBnrBbN64zdtAw1JA6ALPCssLyfYBlqsu0Yx8HNH7zdUFjx2b7tDuo2X8UN7pB2rRpbUIq&#10;X3j+eSlS+BvTTz0B58BwptgDmDMLllMAKLOnTzVJ+oTz8ePHPYqHVP+mB+wIsByJJUB8361ZucI4&#10;Bd3Zr63fx0dHSTyFDncjBrcFOHwN1DX7Eewxl7FGIi67G85zFU/7pt6WZsFWG7Zf71i1YasNW23Y&#10;gNxEfEEx+GHr5g1S4qcf5HmoCwzqOgIVzUq6JuxSVWYCcUW0GZkyZXKqmsyWUFDOInA5EfCwDa17&#10;aMvu1KmjnLtw3vzOsmUHpCTj9RHE3Y2AbdZWDbMHq/WjqyJntFr7BMlZVIucwW7tQTl2Bc7eQNn5&#10;dm9nCaMgo4/zEoSIDRs2VFqjBpnuiu7dupn3/9atW1L7QON12reoqEiUIpw2oV/DRwyXNrhfvXp1&#10;pVu3ribV296u6vbtWyad+73cuSQPxvR/J0ks7LDhCABLB2aFZYXl+wTLlh171tQp8u7bbxu7MFPf&#10;PZU6ePscPci3JyH4bzDcIYQJqumfYWF47szpqSF8UIMzA5ZZp3zt4nn55ecS8szTT8nvWBhjj3jd&#10;9Ahk5RFgWVHpUn/K06hVrli+nEQiXDIZAKqwrLAc6PtOYVlh+bGG5Tj2moVtNRThRgP69cXEIYcJ&#10;Hxk/fryxU1PFJOgSmAnOTAtm6vBB1Hmy3RMBmaDMAK9g2rLRc7ZK5UqmtplKtLl/FlitCcj3BMke&#10;lGSrJvu+g7ILJdlrqjWOr3OqtWer9QMKyS7qkTNDTXYF0a5OFtZ+rgLEuD+dE5dhnVyLmvtUeG5p&#10;7Nvt2raRMaNHo9xgvdy8ecPhoblIxLC18+fPm5rpJmh7xZ7PB+HK4Ga1zdqD0LHiKHegCjAJtcwE&#10;5nSFWWFZYfk+wjKt2EzIbt6kkbwAWM6J5OjVq1cHOr96KO43fdo0k15PYGZN8fDBg5CSHWLS68Oh&#10;MLsdOE7hDuOWsVtbw2oVNXr4MFN28fZbOWQxUvp10yOQ1Udg2bJl5nzCMXf2LPN03kBZbdhqw/b0&#10;vlRYVlh+bGE5ERN5FH7KHgR0lf7zD3kBtS1UjPft32/ssoRky3rNCUWlihVl7NixEkKITlOTrfrj&#10;XZjwMzm4devWJjGYAUxMnvYblL2oyAGnWfugIhOSMwWQMyHVmrbrrE619mq1DkRFTrNbe0q0znBb&#10;NqnIdpC2gzkh1nqNdts4F5WsjXXf58+fM5A8dswYJG53MG4K1i7vP7Df7EalnjX8iTgm3FgvPRst&#10;bCrhM7ZxwwZTc833M7ez585KiRI/mQn10kULTA2zUZcVlhWW7yMsU12OQeDc6aOHkFdRFHbsZ+T7&#10;74rLLXQveJQ3OkG++hJJ2VggYM/09m1bG2U5PiIsYFiOw33PHD9q0ohZN1oVJUmu+so/ysdV/7b7&#10;fwR43qkMwSLVyfCrBGMBJwk5NArLlpVbbdiBvCsVlhWWHz9YplKMiftt1GkOREudnEjopRV0JNrj&#10;BMN+SlCjqkxYPnHiBKykrY2VdPeePUZN5u2EYWu7ePGiqe+c+u+/mPxHAfKQhu2PmpzVgV33S0X2&#10;B5I91CNnLiTf32Rrn2uSCaQ+Bnb5WpPsq9XaFSRzEmsgGcPUVls11vyZXsN9NxzN3nuZSdh0AFyC&#10;Lftf1PezPdoE1D5z0sL/pbUAw8vcNm/aZNwXx48fSy1xADDz00Tbd370YGV7m9PHjxhlS2HZ1jaK&#10;yc/aOspx8SCT0rAJyfaRgPr5ebNmmPR22rE7tG//yNqxrfMYk+1/xoIV/96XX34RSdk15Oq5M5KI&#10;/sgu1WUPyrJRlVGS0Qup1wzIzJUrp2zbti2QOareR4+AX0eA5xd+bl9/7VWZkFYf7wsoq7KsyrIq&#10;y49jwBfaEyXah72o31x2HxiQmbexr12gIz42RgIeADcCsauRjAk6QXkoArh+QxIo03z37tsrSWmT&#10;fqpdnNgTlHsg6OsfWLIZiEJAtib8cYA99vC7CcWBvyNcEzR8VpMJyD70Rr4nqzXVZDf1yIFYrTOl&#10;9VMgVmu/Q7sCTLUOMLTLLxXZqfWTN6u1v7XI7uor3anIfP50QLYg2QGQU8PO7Ani1mKGCV3D/5Pq&#10;MQcBm9sF2K5ro96f7aZSklMMLNsdEdxn3Lixph6UYXl8j3NxifXP85Cy/TIsm507toMV9I5RtzwD&#10;8zXcHuC4gfu5HY7w5AxTHq87tyfK0L7objsjtjZy6KPs7brCsl/Hy9fWUc7/T9qxo1A73xblBoS9&#10;t1GesxQhdo/6dgXnNKpyDOJ68cXnpdQfv8uhPbskGUnZEbRY223ZHmA5AYB9aO9uyf/Zp/LsM0+b&#10;VnXuSjwe9WOqf9/9OwI8z9WvX0+ehyOkaNHCpvVncqJvqrLCssKywvJjBsuEQd28HwFfLGGuTvCH&#10;Dx2S8uXKGjU6f/7PpH+/fgYmuG+EN0U5q1XkTAZkSxXMAMoPpIp8fyHZHxXZ3hvZGyBb/ZP9BWVX&#10;73ifrNZuVGQmcTpAMq5TQTYJ5RzWe8BqA5Zm4+frYJ1ytapVTIo2FWYLlq00+XO4vUGD+nIUOQCE&#10;b6bEs1UZyxqYIP/hB+/LsUP7hW1nFJZtQK2wfF9g2bJjnztxVH74vrixYxcrWtS0XXvUN/ZHb9mi&#10;hVHmqDIXRVL2upXLWfQpkVCM04HZDSxTVaYFux0WGmi//uTjfOZzrpsegaw+Avv27pUPUH/P992w&#10;IUNQZpcEwQRuP6S8+zI0DdsZmBNMGZU1yBbpIxGXHUYirnsYThyWgut3R5JZLHc7UnCbbZiSMHcD&#10;vbTZT/vuyJx3ndqwHzUbNtTkBPb6ReLknTvBGHd0uDgGnBCEhSFICIow+/GFhGQ8TtY+/GmOI/Y5&#10;c+YM0rJ/NJOId2D1eevNN8wqPFN9uVFt42NmsGF7UZKzMrCLEOJvPbJLFTmQ3shOrZ+8BnZlgoqc&#10;JbXI99D2iaDsCyAHAsneAJmwbH9uBxXZUpKdWmU5q8gGkN1BslOdexSdDGl1yOPHjZM+vXsZ5dqo&#10;x2mfAd5O0G7Xtq0sWbLY2L7pzDDuDFyeP3+emaiPHTlcmKarsKyw7GA/96a+224PVFm2lOYEhM0t&#10;mT/XLIyyxRJbBT4OGxe4+vVl4OVb5lz30Qd5hSnhVJij2TeZCrMbWKaqvGvrZsn30YcmNKxLl86P&#10;wyHTv/EBOAJsWcgE7EIFv5IzJ08YWPYFkrV1lCtVmb9TWLbe1grLjxgsczXlyqWLCMv50Zzg8+X7&#10;UEcmHYOP831kFC9OIHKjBssaTFz8Ga0xjB0XYECVzMCyj4B8T1ZrD22f/AVkqsiZAslueiP7W4vs&#10;OdU6QBU5kNAuf0DZZrP2FZL9VZB9sVrbIdk5sCu9JtkHSM6gJDupyHzPEJAtSLYUZNqrDx85Ymr9&#10;g4KDze32BSSegPojL2AcgJoW7tQFKyTwAqJZu1ygwBdSq1pVo1ApLCssZxcshyFkLhqBX53at4Ut&#10;+QV5K8cbWMyZ/wBgwf15CexVm5dJ2WmLw8OHICkbsBzLpGwnWKYLhJ/XRKh4rVo0M+re53BenTt7&#10;9v68WH2Wx/oIsGUh57ssm+hqFmhS/FKV1YatNmxPHyCF5UcMlmlrCEb/0v79+0sr9DhlMImOzDkG&#10;nTt3NuFFOaAmO8My1WbWbCYDlrxBMgON7hmQMxGSs6oWmWqkRyXZbxX5PoV1WbZkLn74Omytn3xR&#10;kf0FZHdf4p5qkS1INnDsQkW2K8jWZS5oWP+zDFZrF2npzpBsOSSiAL3Xb1w37aKOHD6S3kKNC0lU&#10;kGmSGoLMADoyCMgWLBOob92+Lb8hxfTnH38wNcVUsdwDc4D1yqxz1pplCbp2OXVcvZS1w3qetJ/B&#10;+On7cAo2u4/KMhVmwvLFMyek5M8/wY79rHz9dUFhqOPjsrE/eoEvPjcK8xtvvCYd2rSW21cvCyxs&#10;AOMIM5Iw7uDzdBtlAutXrZSPoSpz/+FoG6WbHoH7cQR6Il+GoExR49ihg1CVE/1SlRWWFZYVlh+z&#10;muUkqDq6Zc0RuHXrlmklYmzYUJjfyvGm+YIeNnSoeUJTf+mmLjlTrNYMS3IxHjQVmcDlVkl2Acna&#10;GznFpO362xfZ3h+ZkG4lWhPyHSDZKbTLVS1yuorsphbZql93BmSqydZ721oo4j4Mv2uLifXOnTtT&#10;W60BkkOgIBOM+Tr79O4tE5GaTWX5DlRlJtHzdo4yZcrId8W/lRuXLphgIYXlNHVZa5bvW82yPfQr&#10;HnbslUsXyft53jPW4saNG5mFtMdl24ta0B+++86UHL326qtSs3pV2bxujezetkX2YKxetlSqoCXc&#10;Jx9/JB+8/75pP8Xa0VkzZ5rvAd30CGTlEbh86ZJ883UhEybXulVL2IcRYBsbrbDsMshXW0cF8l5U&#10;ZfkRU5aZZP1YwrKtB2w0JuqHEMK1c8cOuQRLOifmli3V+pBcQ1AL7Z5WfaUFHdbt/P0xhJLcRGo2&#10;N7v19cCBA1IKfZmpLnMVs0f37uZxTMCXiz7J96QiW4FdLpTkQBKtXVqt/Qnr4r6BtH3yW0UO0GYd&#10;YKK1z2FdaVZ72u2z02btrF5brZ/cqcjOidaEZUtFTq9Htr8PfFCRM0CyLdyOsHwdn53WCPnZtWuX&#10;ec/QZm1yAADDvG/btm1k0eJFRnUmKAfDrk2QvnrtGsoafpZfUNoQhlRiz4nYqiz7rtA6qrnpqrIq&#10;yw5to1wlndOOHRsaLD26djbA+CbcRTNmzghkzvXQ3uc2HB81a1Q3C8SE4Tzv5ZZPP/nYjDy5c5uc&#10;AQ46r7gP2/d8kDev6bNcsUJ5Y41ln/XDhw+nny8f2oOhL/yBOgKj0PaTi1jv4z25Y+sWztj8BmVV&#10;llVZVmX5MVOWXbV+SsCE9O5gO6cYn4dp3+ShFZPn26JxX99HHPZNH9G+phhGGcsNlhNl6eKFJr3z&#10;QwSS9OjRw/R+jcDEnWpvPECHk/IhQ4dI7dq1ZNPmTWmKGNo4YaIfi7+RVurVq1dLzZo1ZDx69HEC&#10;b7WDisBjxKIVFrfYmFg5c/q0Qzoq4TUsDZYzRUX20PbJUvn8+XnPdms3tcgeVWQqzJkAytke2uWn&#10;zfp+9UYmtFtW8XSrdSAqsl1NtoGyLyqyvRaZNmsOfuYuX7liFDhOjvk4Fizz83QBNtYGDRvI7t27&#10;TXsz1jVz8PK+/fvlE0zAG9arI/Fas+yopKqynC3KMgE66s5tuXLutPzx2y8mHfvLL78wgY+Py0ZX&#10;Vb++fxsYprOK4xW0eeNgbsd7AObu6Ks8fdo0IbxMmjhRhg0bZs6lTBL/6MMP5O23cpi6b7aUqlyp&#10;ogkRY0uug1iAVgX6cXknZe7feQfnDbr9nnn6Kalbp7aZPyZifutPsJcGfGnAl7d3pSrLj6CynPmw&#10;7DvsZgBjTLzj/Rhx2Pfu8AzLsUjdTIDVhquIN1BD1R5K1auvvCRffVlAZs+ZY2qHOWmnbTkO/+ed&#10;ULjq1q1jUng5ySHkcaJPCCZw3IAS1qdPH6levZqsXbfW1FIaULalWxO6o/F7u9JMCOfz3HMtsoe2&#10;T1aitT9260wJ63KjJGeuzTpAFTmrw7osFZn25gco0dpBRbYr6bbALld9kakku0u1ti+6uArs8qQi&#10;8zNkQbJJtU5Tjk8ijbQOFqXYbof70GrNQZV5zpzZ0rxZU7N4xaT520FBEoTBz9boMaNh9XxZZiJ9&#10;l0FCGvClAV/ZFfDlrDLTjs02Sib0CkpW3bq10/uLe5tsPay3n0VAV+9ePQ3gEoorlC9nIHfa1Kmy&#10;BM4QjtKlS0nBr75021qL3yl0ci1btszUMTdq1NAADtVnKvV0aRUtUkSqVK6MRe7uMhfn7yNpi2wP&#10;63HT131/jsC0aVMx73vZvIdWLkeLswBVZVWWVVlWZVmVZZuqTIXZX2X5wYTllETUZqM1wFoEihRD&#10;A3rWDjdt2kTO4OSekARLNE7QrJUMwQR+9KhRUgk1VbNnzwIEx5rer4RgQgLhY8OGDVgBrym9evaU&#10;K5jc83eE6HTVzGavNjXJ9rpkQjlB915GJgZ2uU21DsRubQGW7ae/qdaugqTu/i4jKGeJipwW2uVz&#10;YBdBORsg2bL8O9cip9cjpwWOuVORne3W6VZr597IfC+kpZ/ba5HdBXaZ97tTD/F0QE4L7bJCuqgg&#10;sw554cIFqB9rZdTiYPwuCFBMmL52/ZpxdizHxJmLPwRlhnrxtpMnT8nXhQpKsSKF5TJUPPZ1VVhW&#10;WH5QYDkUwXCxYXekX59eZoL+2muvyJTJk+8PFdznZ6EjpD1a8dBu/Qbs1RXKl5dVK1eac6bzxnAl&#10;Jl/7qrTz+40tFi9evCBr1qwxYX81sEhdBK4w1jq/8/bbRoX+PH9+o0D379fXgPbRo0eECrfpsarb&#10;Y38E+F787ddUp0f5cmUlmsIHnJCBqMpZCcsJeE1JqKP22dEZjzk6HHnWcCWAWb9zni952jf1Nq1Z&#10;DuSDo8qyKsteP8DxUG/9sVI77OuHqkwF2hdl2VKTg25el+6oIeNqN0/UrCHj5JuATCU2AcC7H/au&#10;Ro0aSMsWLeTEiRMGgo1Khi9VAsetW7dlME7U1apVwcl4qYFoTvTTWz+5qEGmgmyNe4JkL4CcbSqy&#10;EyD7m2j9UIZ1OdUi+6okZ0aqtfNj2OuRLRU5PbDLUpLdqMhWLbJbSE6zWBOUvUGyeY97guT0HuWp&#10;tcjpNcl0YuB+zZCEPXfunHSbNVVkKscDBw40k3AGeVFN5uSXFmzCciuEs7wCpYmqclwkVOpbNxSW&#10;7enPasPONhu2pTLTjn3j4jn5C7kVz5n2SPnl+PFjgcy/Hsj7bN26VRpD+aXqS8t1vbp1ZePGDR5f&#10;6wB032BfZWaF3MvG7yUC8aJFi2Tw4EHSoH69NAX6HbMYnivnu/JtsWIGrBkQOH/eXDmCFnV0gen2&#10;+B2BRYsWmvfo61i0Woj3AhdRAgXlzIZlAjLFHCrdkpSISkGF5WSbcMnOPXcHcoUgTrgdKbjNNsxi&#10;mbthem3YR+Z8LhSWFZYfGlim7ToZq3OSkiRbNm2UEmgtQytcHdSpHAcIUwkMB4Cyx2t4ZIRMRM0U&#10;1eQpU6aYmkmjJkMF4+UkKM87kNJLW3bnTp3MCnd6QJebNOtMAWSqz24SrS2rtT91yFmpIt+PWmT+&#10;T7wqyf6GdvnTF9lqDZXFKrKr3siuQNtSkPnTW6K1WxWZix1Ukp0CuxwAOa0/sis3hCdIDqWKzJHW&#10;F9kOybxMm3U8/l9zYKNkj2WWNlhQzNezfMVyWC0rmYUrPgZBmaoy1edJkybJSwDlRg3qSXjwLTM8&#10;q8rXcbsGfGnAl015d2ordQfXQxzGVVy3DdQiuwr08va7+PBQ2YI0aAY8sp9wtapVTGDew7rxs7lu&#10;3TqpWqVyWv1xTmnVsoUwzNJdX3f73zp2zBiTFM7k+8zc+Nws0zh39pysRgsrLrRVrVrZuE+oeBPo&#10;CdBfoi87FegBA/rLihUr4FA5aRbiklWBzsx/xwP1WBQ1eC556skn5I/ff5UgpK4z3DY2KjJgYI5H&#10;To7HskEf8ncS03JtrPLAdWtWS49uXbHoVEdOnTiOz1OS1zl3girLjuCssOxhdcBlGxXH1QWPKxEO&#10;qxZY1bFbsc0qj6eBfrkIi3I72E83bSThZ6LDcFcon/Z7uwXCXKYtwrfhv93i7uPeW8DXg6Esw8ci&#10;kWGhxpLF1UROVCZNnmRUXktNJmAcO35cWjRvZnq80kqWmJgkTMgmKBPOOEkfOXKEVMHEYMGCBcaW&#10;nQrYdxVjV5fvSUX2oR5ZIdkFOGclKKclWvuqIhNg/VWS3U00XfVH9kVFtmxZ6X2R7anWzlZr2qzT&#10;7NbeVGST4m6VF9js1g5Waw+ATJs1lWMu+FAZqlSpggnQMzbr20GmJOLAwYNSoVw5Y+UkHN8EKHMQ&#10;2NnL9b3cuaAifStnTx6TaFhdQ5BArLDsBIKqLGe7skyQph07DsA8uH9fU1/Pdkrjx417oGDClxfD&#10;7weWS5T5q7QJ6qI63L1bN1Nf7M82Y/p0yQlw3bBhvT93C3hfvu6jUJTnz59v6qdr16plFOic76Yq&#10;0PzJ63Vq15YB/fvhPD8f+x9VBTrgI/7g3XHzpk3yNlLXmcA+Ie2zF8O5YDbAMq3fqSoy24/HyLYt&#10;m/E56iLFvy2K5PzXzXvy22JF5foV9CcH+Hm1YyssKyw7yuMKy76CMvd7nGGZ9R5hd4KkAdQqruRX&#10;rlRJDsLyRTWZE28qaQQCnrQr4bZxSLImHDPd2qq15Mo/FS2Gi7D/6+kzpyUZX268vztQzkpAJlhk&#10;CyAToFxYrR/KWmR/VWSmR2eDisyTqCtAtizXDioy/yanROsMrZ/w/zN9ka3hQUXme8xVqrUJr3Nj&#10;teZnxijIbqzWlqJsIDktyZpgzfYyjRo2lFHICOD7m/XI/P35CxekFhPmMakhlN+8CVCGEsDL7OHK&#10;cKB8H+aVnVs2SXxUeCooKyxnBEOF5QcClgnMrKe/deWSVETgFc9JH3+cD4uz92ZDvl9Iws8sg5F+&#10;+OF7U/ZQ4IvPZfCgQWi1eCmgl8ASpjdRDrXCBCzd/43frcH4rjl16pSsxGIcFeYqmAd8WaCAUZ5z&#10;vvs2lOj3oEh/ZdTzAQMGmAU6hpdRufZFPb//f5U+o6cjwIUQfu4IpDeQM5PIc+F9hmUDyWZLkauX&#10;L8nsmdNNmzQu1vz3v/+fWXz6OF8+U1PdrWsXYyVOIgh760ajsKywrLBsK65XZTmD5cVVzTJrlJMS&#10;4tHPuBts189KF3zpMGSLNcec1HOVmXbPjh07SD3UOHHyTbWQkGCBMi07FzBhZxuLf/75x8B1HEHa&#10;jZqcKa2f3Nit/alFtmA6U5KtA2n95KLtk+ea5Ac02drW+ikrlWRXJ3d7WJfV7ztDYFdaAJmBZAdQ&#10;joMb4u6wapENKNut1i5UZL53uBDkbLV2pyJbqdYWJNM+7WyztqzWlpJstXzivgRfqlJtkTZPlZm3&#10;cf9rN66b4D3WGHI/AjQ/rwTxo8eOyk8//WCcIovmzZaE6AgJRW9lhWU31mKF5QcGlkNuXBPasXds&#10;3mh6DXPizrKfB7l+lsn0o+Cq+vrrQqaEqfi3xWTc2LFY5EJo1j1smzdvNgr7PNaNPkCbUaCPHoUC&#10;PU/+7tPb9Inm35wLyckvvfiisXF/V7y41Me8YfCggaiVXmhqoF2FmD1Af9Zj/1J2o7MJg+DYvmz4&#10;0KGoCU6CogzR5D7AMpXjFDhPDSLj5749u01afKGCX+E99bw8+8zTWJQpZELr2EKNmQZ8nbNnpfZl&#10;9wrKBGmFZYVlhWWFZU81Ia5gmbaVA3t3Y4X4HdPWyYR4pbV9snogt2vXFj0euxuLtV1NtlpDETJo&#10;ve6DEya3KJxEM91qTTDJxFTre+6L7KbtE9VIf0O7PCdaE+YcIdlrHXIgbZ8soLTqjH356Wd/ZH9t&#10;1u5mLZ5UZNqtM9QjO9VuOx/v9LZPriDZhUPBJSB7UJGp/loqsqd6ZEKwBcIGlAG+VGaoXLOnKuuU&#10;mSZPKGb9MmuS2+Kz2RZt3UyQF/a/nlbHzOTcUqX+NPbPyRPGmUCvsKCbd0FZlWVVlq9dFockbC4W&#10;ONUle7qeVTXLqTXN1yQ0DZhHDRsqr0NZ5XuZrZEetI0LxX///TfaP31iWjX9UvJn076NCnNmbPv2&#10;7ZM333hNJiN34EHeGPvD7yECNNP4+8OiTZfaF5/nRwL3W/IO4JkQVhip3JxrDEHI2OrVq81CO9O7&#10;VYF+MP677XA+YV9lOpLOwk2QgrkAQTkrYTmBIXKYi3ILgatkBdwUdevUkvffzyP/9//9v2bhpWyZ&#10;MnA3zjAOqzOnTxvnxrN4nc2aNJHw0BDkfKHUzJuqrLCcMehLa5bVhq02bMc+zM6wHB8ThdrxeBmI&#10;kxprU7Zt22YSra3ex4QO2q4aN24MUA4zISv2vshUuwiwbB9F5XktQkxYWeKcaB2w3doCZDeQ/Gir&#10;yBkh2afArkBA2R+7tZ+AbFmhsxKUDSC7gmRPKjIUZWtRI4OK7NT2yZ3V2nJIuKtH9klFdgHIhF4q&#10;xARlfr7o1qhWtaoJ2iN0E6g5YejYsaO0aNFcrl+/bibm/EmIPnfunFSECscV9xFDB0ss+teaQC/L&#10;fq02bNdQqMryAwXLBGbase8gNKwawoaYjp3vow9kz549DwRVHEROAAMs82JC/9qrr0h5WMaXLFls&#10;Fjczc6P9ma2ehg8fnpkPe98ei5kmVJTnzp0rPXv2MFbtYuj7zN69XFxgKyvWQDdq2ACLgkNl6dKl&#10;Bri5KKnb/T0CDG+zgvV6QiBJsanKWQHLyXFsUZoKyedOn5JxY0ZLyZ9/Mp+np5960vQf79i+vWyF&#10;u4JzCW609xdF+8Mnn/wfSgfrSCjOeRQKfQJlhWWF5dSPlFOst4cI8IyTVw34sit2foE2IPJuyJcP&#10;NRO21a/sbB2ViNcRGxmOiXhl8+XDyTatVZa9mu+oQai1GoM0TirK6b2RbYnWrJ28A6WrU6eOBpZN&#10;ajbbR91LX2QPgV0EZH8hOatVZLf1yC5s1v72RX4gANlq/eRHPbK/cOxLWJfdZm2s1mmvy/RF9qEW&#10;2fo/pdcju0i1tte5m1pkN1brdLu1u/7I+Ey4UpEJsxyWimzVJBOQLUhmgjWVZT73lCmTpXLlynLw&#10;4CHzuSRAU73p2KGDWcSi0szHuGaB8vnzRs15/rnnZGDfvyUqNFgi0I4nAyirsqzK8gOuLBOWOeKw&#10;2LNvx1Yp9FUBY8dmYFYMknOzY+PC3O7du6RJ40amXvfNN15HAFZN2bpli3G0ZMV27do1U6fZp0+f&#10;rHj4bHlMZipwsWEZwLh/PyjQWAwhGLFk5K0cOeSjDz+QYkWLwNpdzdR7r0W/6MuXLwOgI1SBzsL/&#10;GC3P/Izl//QTOYS0dob1WqpyZsJyCuaT3OKQkL0HKe/toWYzdf1///s/A8o//fSjKWHgwq99Yy4O&#10;w7yefOJ/UrtmdQkPgXuDoV4oJ1RYvhu2rK2jvH5IFJYdmoL7mIT9uAZ8EZYjw0KMbaxsmb/MZN1e&#10;i8y3W1/Yy9h2xtQwu6hBZhJvNKCjH9TpCRMnmHeoq5Y5Pv3Og9U6EEjOlNZPVgqyLfDJo80a+xko&#10;ywRQzhK79UOuIif7pCLTtu5Yj+ygIntr/RQoIFuBXS7qke2QHEQ1Oc1mbdmtqSRzWH2RCeNsy8bk&#10;ayppVK8JyrRZt8dKe1NYzxgYROi+ism0UZQBykyhfx7ZA31795RIhPa5BWWFZYXlhwSWmdoejzKC&#10;fpjIcyJN5Sso6LbX2VBm7kAQZvsn1uW+AUs4VdHmzZoCnHen9iTNwo2Lbnnz5pEOHdpn4bNk70Nz&#10;8ZNzBHbYmD17NgKbuhp3TOHCXyM8LJe8+srLaTXQ35pOHKMRcsh2V4QnVaAz53/Hmntar1lv3xId&#10;T9iVJi6tVjkzbNgmsCttQSkEC8KLkaJeo1pV8399+sknzYIQW0AtWbzIlB45b1SUf/j+e3niif8a&#10;p0mQyQJIkXgsnPkMyqosq7Kc+sZSWFZYdrRe22uYnW3YqbAcKr//+ov8hdV6TtTtsEwljwm7VJfZ&#10;Popg7AqYGeq0Biu/TaB0Uf1i4JdPcGypz15qkf1RkjMlrMuqR/Yn1fpRCesKQEUOpO2Tq9O7sxpt&#10;WbitwC6HeuQMYV2OgGxX+9MDu5xCu5xVZFep1kZBdlOPnN76yUOqtQMkpyVb21VkA8iYOHCw1RPh&#10;mWBM6zXVFoIyn4dhXleuXJFWrVoZ6zUVZe5LUGYg2GnUcHFyyZC+vr17SBRAOTIkyLWirDZstWEb&#10;UH6wa5YtZZn9vmPDQ2TSuDFGyaUCyc/Q/dh4Llu0aJGULl3KANuHH7yP/I5uprXS/dp4Li0A1Y3n&#10;18etrpdhhfv27ZWFaEP5N5R19v5lbTgXLEyLS6Sk08Jdu3Yt1EAPlnVr18rVq1ce6CC4+/W+8fd5&#10;hg4dYmzx7LG9e8d2E+xlV5UDVZY5zzRsgrayl7CgOxK5A7+ULGEUbI6vvvxCesGef2D/frcvmQpz&#10;iRI/yhP/+69UqlAOfZ9vpIOywrJT+16n1r4paLvlsRWw1ixrzbJfVmqnECC/7vsQ27DjoiOlLk40&#10;TBvkyqKxYaf1hI0HOG3fvh3toBql9nm1BXfZE615H1q0mzZtjGCTOb6py6oi+x/c5W9f5LTQLqoi&#10;Xsd9SrT2xW5tQXKG3siW1dpL6ye3KnJaLTIXVHzujexks05PtSYgY7hKtXZptabNOk1NTleR0yCZ&#10;i1QE5eDgOwi6CUdY3kgoxFVk//59qaAMZYmThSZQk9u1a2cA2YAyPq9Um1nLTGcIFeV+fago35Yo&#10;b6CsyrIqyw8RLMegN/g/o0feN1jm52vmzBmonyxhkp2/QPunAf37w81x0V8Guef9+V1FIKyBUKys&#10;snrf84u8Tw/Av5/fwVSgZ82cCbW9g5QtW8bMXwh5zF6hPf674t+aLgFjYeXdsH69aXulCrT7fxLP&#10;Qd9/95089eQTpoVoDOZn8TGxAcMy83DYxolbIizSu3Zsk66dO8nnWOhiqyfmafzx+28yHm1IuSDi&#10;aeMi8e+//2pAmSUY169dNbsTkq2hyrIjMKsN2+sXkirLqiz7rizzCy0lKUGGDh5oJiG7YCmLt7V8&#10;Yj0yVTWedBYjuMQK73JVj0ywoQpWuXJFTPJTVwhd9p/N6kRrq82PvTeut8v+tn3yW0V+QMO6LBUZ&#10;/zu6A3xt++RvPbK7ry13qdYuE62dANlVorXV+skEdlkqsgtAtgK7nN+fDioyF4xsoBywiuwFkAnJ&#10;N1C/Z7WL6os6Y7ZgYyCOSdDGOHL0iNSpU9uE47DWjyq0BcqH0Hv2999/l5deekGGDupvIJmwHOoc&#10;5uXqOuyttLi6H6gZhaoX0EirN01XBx2uM+04wIGwpxCHcQXXXQ+mNfuT7pwhGTpdfbVUWN9/BuG+&#10;6ePqJQnKymF/Lr9fM46RPdjMj2OW1WnYdmX5fsHyzRs30cd8pBRFvexLL75gsjzormLdcHZt/F4r&#10;9ecf8lfp0qbER7eMR4DAtQstj+Zisb5Xz54oX6mItkKfGXhmkjjbj5X46SfTxmrIkCGydu0a49TJ&#10;7DC2h/V/M23qVPN+Z3nBqhWp/bydVWVflGXOKVHojHsnSxjqiRcvXCB1UNP/LtLQn0Ig13u5c5pz&#10;2coVK3xavLiK/9GfeO+zlrk0fl67cjkDKKuyrMpyAJ87hWWFZd9hmaoy7TGbN22QN9983bS/SIL1&#10;Otxmt6a6vHbdWrR6qGpWALmy685iTUVwPuxSFStWlC0IPOHG38VBtSe8RANa2VaKEG4NrUVGuwMn&#10;V4O57q+KHGAtsq+AHIjV2hcV2QrtClRFTgdk57ZPXCBxSrUmHLsCZK+9kdNs1l4DuwDG6YFdTpCc&#10;brcGHFtKMsGXoEyLNS937twZk7n6xlJNNZmAzgUs1iHTYsgEbO5HUOZ9WC/5048/GOvc6OFDJRb5&#10;AxYoKyxfQYqywnKq1drTeDhhmY6KzNzOnj0jAwYMMBZvfp5KIGBo2rSpZsEsuzeec6vCacLPenRU&#10;9gSbZfcx8Pf5CcFMST5iKdBosVfqjz9MiNR7uXPLm7BxWwp0i+bN5Z/x42Xz5k1y5sxpnyDO39fz&#10;IO9PZ+AvJUsibf4ZqYBE9xgsFMfz/JnWLsqXgC8GbKVCssBqfU4mTRgvPyPVmosVrDH+6ssC0gXK&#10;8gGEhvnqjuD5jq6B//33/+Q3lApeunjBJSgrLCssB/D5UlhWWPYPlpMTYiUM9Y2//VJSCsLKdAUr&#10;6LFp6jIhgjBLcBs4cIC0atnS2K2TklLDOJwHFTu28FmF4A0GoXTp0lnmz58vh9EGgqFGBGXCOBsA&#10;MDCM9WD2ulFvlzMt1dqpFtnqjZyVqdZZEtblj83asmI/gCqyP7XIVJQdUq3tKrILQA607VN6b2Ra&#10;rTHpch4m0dpKtbZqkT2oyOmATMt1GiQTlAng51HH1QxhQfx8XURoFx+bz796zWopV66MTJw40diu&#10;Ge5lgfLGjRulCPqV5sAi1+R/xqGmM9S02SEkW8NlArZdYVZl2VF51tZRfinx91tZHjdyeLoNm5/H&#10;zNjYooidHD76IK+pSa5QLrX9E783HpSNC4qNGjU0VuMHAd4flOMSyOvggv+OHTtk5owZ0r1bN6lY&#10;obypgWZw3OuvvWIU6F8xF2J9OHt6swaaCjSDJR/Vbf78eWhN9qa8AXfhgnlzTSsnV6DsSllOTqDT&#10;IRlhYHFy+MA+6dWju3xdqKBp+8TPE1OtabVmL21/Np4vK1aoYKzXv6AU4sK5s25BWWFZYdmf91ba&#10;vgrLCsv+wXKquiwyDS1qWEfCkAe+i+wKnBXY1Rnw2xwpiWfOnDH3MaoxwNMOJLxfMk7ul6F+zURN&#10;UTeckGh9aty4ofTAF+k/E/6RTZs2ml55fFxrI5DzOlc5OezgnJWQ7BaQA0q0zmi3zhJItlol+VKL&#10;bAvsYlsve2iWp8tZabW2VGT+TG/75KL1k6s2W/x/OdisLYu9Pyqyi8CudJs1INXYn70kWpvWT06Q&#10;bLV+cqkip0FyOihj0hYeHiGHoHzUgk2tO3paEoYJyuxpzkRY1mctQGIowYB1yhYoL4dNjhbDXEgP&#10;nYu6yoSoCIkwoHxDYdlmyVZl2Zuq/PAEfNGGPWHsaAM1b6HnMFvc8Psj0G3v3r1mgYpJvG/leBOL&#10;uzXMeelBtTm3b9/OtFPKrEWCQI/bo3Y/zjluI1U5vQYax/kP1MfSYfAeLMmESNZCs2a8BeY+k9Dx&#10;Y9vWrWb+Egnh4GHf+H6vBCcg4ZY1xME4T3EO7QmW7fXI7KayYd0aadSgPsLv8hoV+B1YrqtXqyaL&#10;EYwXhnOpvxvPvVWrVjHWa7opzqL/Mjd7jbLzZa1Z1pplP99nCssKy/7DMoMYwkPuyJ/4svwg7/sm&#10;lZCwZFeO+aVKEB6Flg3VEffft9/fWIFfIieOHzdgQcAljFE5pnU7gSCEwcv8wjx46KCZ+Pfr1xeJ&#10;vi1RB90UJ5/mMhj10ovRKuDYsWNmP568rObz7KMbTziy6k691R473x5I26dMaPnkU29kf23WD6CK&#10;7Mpm7SnR2kq1duiL7CWsiy24/A3scuV6cGe1dqhF9qAi23sjm6CuAFRkqhocBGaG6G3YuMGsng8f&#10;NgzpvsHGes0a5lEjR0BRLivrEUzD52XyNWsmCeizZs0yn1FOnJcvXiCJAOXwoFtpoKywbK9fVlh+&#10;dGA5IviWnDxyUMr+VcrUVjINuQcWmHy1dFqLu+tQUlSnVi2TpPwuFpuaN2sGpRHJvw/41qd3L9Na&#10;h98dumX9Ebh+47qB4qlT/0V5TCcpD3syAfrVV16R16CYUoEmXLbEHGb06NGyYcMGs5j5sG08x3Cx&#10;6NVXX5Ypaa0/Y53aRVngzG4qTLSmkhyMhdmZ06ca2zYV5Gefedqck9q1bStbcdwC3bgYVAuZHVSU&#10;ixcvJiePH/MKyqosq7IcwPtNYVlh2X9YTlWXk2XX9m3yDlbaf/3lF7l+/bpZubeDB4GYvzsG69oE&#10;1KR0YY1lvXro+dpYeDKf8u8U2Yr07POw3FD9szbexwJg/o6KGldmN6FGaAKUZtqhGqBWszFStxli&#10;NBFf2lu2bJZz2Cfa1m+Pj2NqVA0EpyrQLoeLwC5arTNXRWaroozDq5IcICQTML0mWlv7YNEiK1Vk&#10;X2qRHVRrJm2nvTYHUHaq1bYrydb/KiYWiyVcMHH+X9sTrdMuu4Lk9FZnnlKtAamulGSeuO1W63Ql&#10;mcnWVl9kW6K1s9XariITkvmZIgwT0JkazwRrui+s9OzLly+biRlLGPbt22d+z9/xflSrx40bayY2&#10;BVH/tWX9WknE5zbsNqzcRlG2htqwLWBWWH50YNlqH3X2xFGpUPYv44KiytypUydTJuRpi8D5Ztmy&#10;ZXBq/GXukxeLTR2RonwcC70PyzZs2FConDnkbJqr62F53Y/K6+T5h9/DrLmlhZtKP+3an6B1FWuf&#10;3337bbOI+cP338F911wmT54ku3bulIsXLz6wNdA8j9dFX+Nnnn7KvO7rCM9ypSoTnmnNZiupc1B5&#10;Rw0fbpR2til85umnpfi3xVDv3x8dG1Kt0oFuUXB81UMS95NP/E+KIWDv2JFDPoGywrLCcgDvOYVl&#10;heXAYNkENACYJwFeX8BEhGmSPDlwoyXaAhGqyyZ8CvBDiKHatRcT+1mwjfbq1QvWtmbG3ta6dSsZ&#10;BsVs+fLlcvLUSXN/wqUdmvnYBGCqx1SVD1N9Rv0M1eeWLVsY5Zk/WS+9cOFCpAIfNTVb9sfh4/F6&#10;KkBjuOiNTGXSn3pkqpmuLMB3fxcAJN/H0C5frdaBhHa5+1JylWztMtU6Q5jZ3WPN424pyRms1rZU&#10;a6v1k6vALr7PvAZ2pVmtXbV9IiC7U5GpJju0fXIK67LXIlsqMq3VvHwtDXh5f7aGKo/aSK7qm9eA&#10;wfZPDRs0MHXLp0+fMc9DUL6BdF7el5MRruD/iEnNgd073YCyKsuqLPsCyPZ9Ho6ALyuRnf2Wz588&#10;LpWgaL34wgvmM0FwcWWf5rliBsCGUEM1+vPPP5P+OLdwofZh22j/ZccKwppuD84R4Hc7F/YnTphg&#10;3odcAGWJDBdlXn35JaNAM8mc86F//hkvG+EmelAUaC7I0mL+Cl7nkEEDzUG1268TsFBNQE7COXvf&#10;nt3SvWsX/G2fGhWZ9yld6k8o71Mzpec5z9uNGzcyoPz11wXl0IHUjioJEEU82a+1dRRAGXPxZISr&#10;2Ye2jvL6HaGwrLAcGCxTXWbzeAY1DBs62Ewufi7xk2zbti3d6kZIjgaQmgTrtGRrXqfd2toIvSdP&#10;njTBGGNgT+qKL9gGDeohMKOR9OnTW/6FrWkH1OcLF847hKhYTdOtxyEIGfV50yZzIqLizC9TAgVb&#10;Q0ycMBEp3pvkLFYzaWm1NoaH0frNBG5/ANlfOPbJap3VgEy19gFQka1EawvSHVRkS0n3QUXmooZZ&#10;7LDVrhtF2aYiuwvs4snWk4ocSkDmcKMiOwd2uVKR02uRqSan9UamUkxIdlaRjZKcBsmE3eA7VImv&#10;COv+a6NG+eDBg+k9mrfB0VGlcmXpizR62q35WAz64mNfQAJomzZt5PnnnoUFtbScPnZUEiLxdzio&#10;yaosu2ofpcqyL+D8cMFyqsJ8Ry6dOSlVKlYw5ylO3Fu1aJF+nrqNz814pBsXKVzYJFt/83Uhcy66&#10;fj372j95nbp52WHu3DkGwKwuE/f6eHr/rDkCPF9xkXPv3j3Cdkxt8d1dsmQJY1FmfXyunO9Ivo8+&#10;khKoxaUYMHnyZNNykwDNOc/93FgOx/PKVwUKyAU4FpJxriYsJxKSsUXgXLlx/TrUIzcwboz/+//+&#10;XySJ55LaNWvKmjVrTNhrZmycp7Vs0VyeRo9nhtgRzP0BZVWWFZYDeB8qLCssBw7LBGbCMsc0WKrz&#10;vJfLfMHzS3Xp0mVyCm0VCDOsSyakJVDVZTBXWsgXQYZffFbwCn/y5EHw2I+Vwjk44f/9dx9phr7N&#10;DApr06Y1apYHyZLFi01fWX75ErSc1Wd+EPi44QDx46htZq00eyVSdaaSzVVb9qediyTHfai3JhBZ&#10;qqn1IUpKhoKdAIDOhJpkr1brQCDZn5pk2prTUq2zS0W2jq/9+T1DchxaZHFQlb+rJrusR3ahIvuU&#10;au1ktc5Qj+wltIuJ7QaSabP2pyaZ6jETrtMA2Q7JBGUqx0fxvm2AEBS+V89gEYjvUba/WYz3ftmy&#10;ZU3iNVtlEJYJygRz3oeWbLb0aFC3tly7cE7iIhA+5haUVVlWZdkXQH54lWVLYWbg1+Wzp6RG1cro&#10;Mf6iAWYmRo+ARfTbYkVNTXIpKF9z5851KOUJYFL1QNxlBfrSUkXnT90eviPABVAudDAZug3OAX+V&#10;LiVffJ7ftFbie5d2bvbRZs3vJIgDm9DtgCncWbUdw6LrJ1C9qRKzhC4F84kUzL0QViMhwUEyD07B&#10;yliMYjYAw7/yffQhShfao5f1zkx9SVxoZ/YAreAFvvhcdqflB/iqKKuyrMpygG9IhWWF5XuDZUth&#10;piX70P69Urd2LRMswnopfqH/+mtJ6YAvTU5COJnnKr491ZrAZKVZW3WmBqD5RZy2RUVEyulTp2T9&#10;unXm5MEvS9YrMzWbidmTJk2SLZs3m5Y6hAp3G0Gd9dFUv6f++y+UuT4GoFn30hntQMaNHStroXCz&#10;d+IdBJjZt+QUwD7g2bWi/ADarK1U62xo/eQptIv/V4K7p9Au52Ps0BuZyrFdSXZSke0lAPaaZGO1&#10;dpFqTeslFWTT+skFHFstoFiLbNmt7YFdGRKtPanIaYDsrCITkJlezTIGJmvTHVG5ciXTx5W3EZJv&#10;3botY8aMQZBXOVmMxR+WM1zG5MiAMkB9N1bXf/31V6OcdenUQUIAyDFIHvUMygrLCsuPBywbhRnA&#10;fPXCWalVo5qp5Wfw0lNQpzjxLlKksPyLcwIXv+znpwAnVtl+NwZI8Rw8GwF/uj38R4BuqYtwDe3a&#10;tQvv0ykA6Namt3fe9/PI23gv586Z01i4S5b8WVq3aiVTpkyRfUhwv4VzDudV97r1Qpr8M888ZSzj&#10;p1ECxO0aFHGW4bFsgZkABOnCaE84aODA9A4o9/q8zvfn4hbdH6z33rRhvbnZX1BWZVmV5QDelwrL&#10;Csv3DssEZrYHwHKjJMXFApr3ydjRI6UJVu5/LvGjaRHwyisvoUXA2wiG+B6Jok1lLMCU8Mt+elZC&#10;Ka3Vpm4VUBsPIIpNUwxZo2ypx1hYNF/+hBiqy4sWLZQhgwdLC9jqmJjNkwjVaLbS2Q27EhU3q1ez&#10;8weENnGq0wyaWLVqpYweNRI2qNYmgIyKHkGc1qht27bKdcCMs4JNKORrj4/H67WFd3lVkv0N7Upr&#10;/eRTYJdNRU7KwtZPnpKtnVVkq/UTX7+BZPvfn2639lFFtvVGttutXdUjE5C91iOz7RNTrb21frIl&#10;WntVkdNs1sZqbVOR3SnJtNRxXwLwDLR2KoM6tunTp5mJO393AaEv7EFeA6rxDoTA8D1NSL6EyQov&#10;r167xvSqpDo2ctgQiQ5Fj/KQYB9AWWFZYfnxgWUr9Is1zF8V+MLU9BIu2AaK1msCNIOXfsHvOnbs&#10;gHPILFPzG5sJsBHA5Oye7rIT3xPv5c5p7OW6PZpHgOfZm7egQEMoGDNmtGlVxcRtAu2bb7xmnAWf&#10;5PsITqQyCILsbASCzdj3Cs4b/mxXr1w1qjYhtRvOQ9evXpHhaBla+JtCCO16zgwCM4NWg4Ju+/PQ&#10;Pu8bHh5mRBKq6u+885bMxnnSgDLmm77UKGvrqDRFmU5MrVn2+X1n21FhWWE5c2CZwMxhgr+SrLTR&#10;ZAmCwsXwhcULF0gfrE6WgXWI8PzG669iNfRdY6X5q0xpk3BN8D2N9MQ7gIQ4Wzq21Z+ZkMxVfyqN&#10;hFN7GxAC2AUABOs5GSLRp08fA7z16tWBVamNaWG1fBnCw1AfHQT1j9Dmbrt58wbShffK/HnzZCDU&#10;PQZxNICKzToZ9pVehH6ARxEexjpU56AYfhG5hOWsBORsVJF5DF2FdVltn6giZ4BkWz2yKxXZ9EY2&#10;idZpIWxueiMbFRl1W/Ye31Zgl0+tn9woyc71yN5aP5k6ZOdaZA82a0tJpprMNk+38H4kSPfv398E&#10;5ZkgrzQlm5P1BvXrGgfE6dOn0+qSLxpVmfebPWc2VtnzmuCVuTOnSzzqkyPvBPkIygrLCsuPFyyH&#10;B90UQvMfcGFQDWvbppVZvONna/Xq1SYH4I8/fjefpzcAHFTumN7bBE6m6dOmyUmoaplVexnIjM3X&#10;+zDjgHWvA9OCmHy9n+73cB8BnhPPnztncl6oLrN07acff8TCCd7PsEjnRi9owvRvv/6C+VFLA9D7&#10;2UnhDuZcOOe62oYOGWzq39/P8x7qj2ugbKGIadWUA4tLDJ5cjHlbKM5XWbVRrOACMu3defPmkdkz&#10;ppunSgwQlFVZVmU5gPeqwrLCcubCsgXNltrMemaBhZm1LYmsVYaSexVQu27NapOoWLtWDfkOkxFO&#10;Sti7jxZuNpZn3TNXKjeiFufc+XMO7T6oVHKCEx+HVOu0gCcGdFFBtraExASTmH0RyjV7ZU5AsmTH&#10;jh2lYcOGeOxW0g1wzlX3dQikOA3btbsTBR+PAEaL7HbatxE41r17NxMe1hJJxFT8RgPEV61caXpI&#10;U+103tL7BfsCzAGoyKZf9X1Wkd1BcgYV2a4mewntsv6XzjZrq282JwJWLXLAgOyDikw4dq5FzmC3&#10;9pRs7QGUCcgWJFNR5nOdQVgKYZhhdIcOHTK2ayrKqxGKUhF1YEx3J1SztpllBMayjctMyX777Rxm&#10;1X/DmpWSEB0hEcG3/QBlhWWF5ccLlsNup77nG2EB6rlnn0E/3LIZvq+5uMfv+xUrV5igyHLICOBn&#10;jEo0B9vUtISTiecC2mK5uPagbadQtsQ+vwzM1O3xPgKcK3ExdtOmjWau0qRxY7gnSpr3B91IBOGP&#10;oUCXK1dGuuH9wvaE2wHbFAN4bioCa7VRdN9+C/X+qT3L69SujZK1NX71Lff3v8BWbQyrZKutp556&#10;wtjOt+BvuFdQVlhWWPb3vUhNyHEQNtwM5zrEFACQw8Bk3UoozvgzEbfdHQ6x5WhabmwBbkcCbvMw&#10;8EXAVD6OJAxaeO8OqI+oM3U7qE46jDhc9204q4e+3o/7JQDw7g6kQyNV2tcRD+U2ENuJuQ9gw5/B&#10;pvJ3R5RRjgMZsVGRJjWRjxUPlZDQbMIhuAF8bwAE9mDSMRfW6e5dukhptE4gPPNLPCfSIL9En9gy&#10;SPbtCjCdj1CuE1jdp3WW6qO18Z3MSY7V9oknCFfhX7TbHjp8CAFkS5HiPdT0qW2KADGGvfRGava0&#10;aVNlB0IjCDKeFIToqGijMqwB9I9GcipPMrSXN0QoE2GadUVbt26Vq1AA+TjOtmUL+NMtyf70RU5T&#10;kgnIvkJyxs9vioMi7Hy7uy8TTyqy+Zucrda+plq7SLT2JdXak9U6Q2AXJrVWDbL100FFBqB6U5Gd&#10;U61NUJcTHDsHdlmAzPcUoZeDl+8g8ZqTkhrVq+H901UuXbpsnv8mFOMpUybLX+jzyokLVWsqyQTl&#10;a5j00JbNfrGcwDAl9eDe3QaUw6Caea9RtidhKywrLD9esExQjrxzW/r07GaSfUv+XMKnmk6WC22A&#10;44P9i6tUqSz5oNrS5sq0X6ZoEx7GIlOAKl2ki+/7ACZn93SXS1iQLvjVl9ICgZa66RFwPgJ06RGE&#10;mY8xadJEU+dMGCWYct5FZwU/G3RV8H3OwC4GfNVBJg1t365CVTPrKDO0knky/IyxNdRHH34o/RHI&#10;eiutNWkCXruZx3JOG+Dwdb5t9ovHHN2EjaYOT3N9/7nAxiCeWMXc5sg3FveYnxkYyQtXaesof9+u&#10;CssKy1mnLFtgbcGyvSefdZkN7AnPZpEGWwKgKRz1lpeR5Ltu9SoZPGgAasqqybdYzf/wg/fNqiZr&#10;n4shwZSQO27cOFmPMBOGclF1tG9MtDYWYHyZWKnW/J19i46OwgrqTTl08IDMR8/mwab+uTkCxBoi&#10;mKwDejj/jZ7Qs4Q1YFdRq2O9TudPGr8kg5EKefz4MZNYPGL4MGMDb9iwgXSAjftv2Pto49sOmzhb&#10;Rbg62RBErV7DLuuT/Qzryuq+yC6t1lZNsidIxgnHpYpsq0f2pCKn90Z2EdjlAMhpPYmdg7sIyPbe&#10;yOltn6xka9QBO7d98tb6iYDsDMnpdus0ODagDOjlZICgvGDBAqzmlzX1+wRiqsmsRe6NlmmVK1Uy&#10;72urPpktoagOMCSvFlpJsU6sOibtF06flPgohJNRMTOqmb8DoWIACI4Qb+Mm9vE4rhmLa0DjBu7n&#10;dlzFbQGO67ifw7iC666Hto7yBZwfvtZR9vcj3+cxocEycfwYeQE2bKpmly5d9GvixO9mfmcwrZiu&#10;j0pwfxBMc77zjjk/sbSoPkIj2SeXYZL8vN/vjd9XRRFaxu8K3fQI+HIECNB8r27evMmUrVFtpt26&#10;MkqD6Jrje95e+ubLY/qzD+udGbJaCPkbDN57Fy7DNnAYHj9yGPmxcCdi/uMg9gQIyqosq7Lsz/sy&#10;bV+FZYXl7IVlZ4Cm+sy65ySs5qUkxpvQMCybYVWR6vN2qM8zpReU24rly5m07ddeecWkfhZAYMuf&#10;UKRZo0NVbi9qjploTUiGhmpToBnKxUAurBJitS6JzgYngCa0Uvlj3c8sBEkwMKxD+/YmQIwgPRj2&#10;cdYzH0DbKbbv8ZQ2yUnLnt27ZR4U8f79+5lk8GZQoNkKa+CA/kgJn4P66H1uH4fKsdX2KatUZE9h&#10;XR7rke9FRXZKtHalIjtbrdMhGcoNe2UzydoavqrIdkh2pSKnQ7InmzVDu9y0fbKryHYlmZBMddhS&#10;oYcj1bM8QHn58mVGTSYosw6+CcLlaPE/fPiwAWiqyVS1bt68JVsx8f4FQSpMvO7UoZ0EASBjI0Lv&#10;grLCckaoVliWoKuXHMc1OBhsIxiXfR8PNywTnBMiw2T54gWmhdSnn3wiexEEea8bbdtU3MZj8Zb5&#10;Fl/ifPQ6FLq3YV1l+F61qlUB1gNNwBJdLclJmPxn4RaB78Yff/zeLMbppkfA3yMwCa0Jc7z5plTF&#10;gixLkLJyYwnczBkzjLLNumRj88Yizw7UKhOQCcqJmC9kcEUqLKe7alVZ/s9//gP1JjUfPUs2hWWF&#10;5QcLllPhOdxhxEahnzLsMIRmbskAaarP1y5flG1YBR0zaoQ0wEr+998VN3YhwjNrcfLnzy9VzSRl&#10;AKBkOdKzDwNKb2X4JFlqrqmDTut57Kwgc/JB4Nm5Y4fMmD4dfZr7GrChfbsLrNxM5F6wYL7sRbsG&#10;TpzcbdH4gr9+/ZqZoM2B7XwAQp2aNm1sFGi2rzKPM3++AWiClbuNEOvcM9lfq7UrSObzeQPk9MAu&#10;X1RknAjdqshpSrJPKrILQCYoOyvJblVkTFAJpCZh2p5snZUqcpqSbEAZbgIunJxDezMumNTGZGAP&#10;3itBCFZh6yfTLgoKFVt00GZNVZr7XsRlQvOSJUvlK5QjMBhv9IhhEgV1LBqtcKgGp6vKCssKy85g&#10;7Or6Yw7L8YDlrRvWQgl+29T8L1myOFNnV/xeDoOrhYupVMpq1awp3xQqJO/lymVAgOcoqtHDhw0z&#10;Kh4XwzLb1so2iX8iqOz3337NUAKUqX+sPtgjdQQ4F2Ko6fPPPSPV0X3BUyvOe/3D+VxrkctRtkwZ&#10;eRkLwM/hOcv8VUpWLFuS2l0Fm0tItsoJFZYVlsHI6ZvCstYs2+srHuaaZVc2bNe/c4RlZ3i2Urep&#10;PichQCyF6dtQoMMA0IcO7EPy9nwZCBW3Tu2apr0BwZl1N0wHZTIk+yoPHjxIViKUi8odE7YzrPQz&#10;kIyBXKxpZ00IVzidNkIjYYYTHtYo90SrKbaeatG8qbRCYBMt3QthtWWiMUObCOKuNtb+X7ly2dQ4&#10;T0PLIAITE7jZCqI1bEhDh6QmcB9GrTVPXoR614/juQ7ZHRx7AuR0q7WlIvsAyGz1ZfVGTgdlD4nW&#10;WdH2yUqTNoDsVIvsS1iXafvk1BfZUy2yKxWZSjIhmT+pHh88dFDq1a0rbZHOznoxqtgE4RmoSy5b&#10;9i8E2k00Vm62hDqHRFP+JDT/888/Js0034d5ZeG82Ui8DpPIECReW9Zr+0+1YTsCsyrLqiw7lQbE&#10;YJHp0J5dUgjW6Weffdp87rJ6Y1rwDiy00vXErgrFUUaUA2Fhr7/2qrFtV6hQXnr37i0rVqwwi6me&#10;vqt9fa2VKlRAq8bv4HzKGDrp62Pofo/PEeB8phcC7Rh8V69uHSxEh2XZH78LZW1169Y29dHsz8z3&#10;6YzpUyUyjGF5DINlXXKU54wdhWWFZYVle3G6wrLCsnt4joYKbY04rEYa67ahvySJCg+VG9euyGEA&#10;9JxZM6QzemeWwmo7WycwmIUKdJ733jO9nwm3kydPMonX586eNfZe5y1Vgb5bB+2qficsNMwoBaxV&#10;Y1uGvgimYG11w/r1pRPSuAcPGmSs13ugLF++fMltDRABkqDFCRaV7AGA/2bNEESGNG8mcA9H0MxC&#10;tOPaD/Xihgcl2/obfFGR7Wq1vXbaU2iXvfUTAdmCZIdEaxsoWyqylWpNa7V9eO2LjP9LKAcWDZxV&#10;ZGdAdleL7FyP7Kn1k2W3JrRaw5PV2rJbG0hOGwTlDRs3mGTrQbDw8/5s+3T12nXjJKhQvryZJFN5&#10;pqp8FqDM+uZzeB8xjZcLPd8WLSzbN2+QpJhICQ++5RqUVVlWZVmVZa8181FYaLpw6oT88dsvpiZz&#10;AMph7vfG7y4GVfK7vQnKLr4FPL+PcxF7Pb+fJzde26/yN9ofMkCSC2uBAG9thDF98/XXpi2QbnoE&#10;PB0BLuRzfvIcwJXzDE+lZfdyJE+ePGEEBbaw4mePtf6jR46QW8ir4MbuKVbWjcKyczixBnxZ7z2I&#10;OBvsnGwuq7KssKyw7BssE5otFZrWbVp5rNpnA9GoVU4EuF0GjGxatw4hL+OkPb64/0KtM8MsCCVW&#10;QMtfSN9m24IJUPW2bNlsgJQA6bwRMK0QMdYW362Ovrsn70dwYiDMdPSApnLM2moCeiu0n2It8xz0&#10;y921aydqU2+6fB7r0RjAQRCfjtRurgKzhzQfo3Wr1jIINXHzUEtNK7i3MA7Lam23crts+5SmrttT&#10;Hk29N4YFyqwLNwpyWhsvnmjNgF3KqkW21yT70/bJsloz/dwMT72RPajIhFMz7LXIzr2RPdQiuwvr&#10;SodjS0XG/5mKMAeBl2A+H7b6Mki2ZqsZA+Z4HWyHxskJA3h279ltVGzars9i8LkY5FUftY/PIbG3&#10;Ilp6nDp66G7itStFWQO+XIeAqbKsyrKTssxey8EIeatZrYqZsPO7ODOU3HuBCC4yHoQDaTqcRXQV&#10;/YpsArZRZD4Bbdt/lS5lukEw++Ls2TOm84i3jdBD1ZquF930CLg7Aly4poONijJDSbMClJnO3g+l&#10;a3wvM7zrww/ySi848S7gvUwlmfOzeKduKwrLCsvu3rMKyy7bRyksKyz7D8vO1m1ej42MkDjUviYB&#10;5JCalbqSiUnKHYDKefSl3LpxvYwbPVKaoA75++++NV/onLBwEKZ/w2p/R6jTDP0ikPIEQFXUebOs&#10;yxZ8uoLsKJygCFp796bWLrMlSbt2bU04TJvWrQ1A09pNwD4LpdtdGyue2AjiuxEixtdF5Zr35+Nw&#10;BZfXZ86YLrQ9XbhwXgiqrrb0XtAeQrvsKjIv31WRAcoWILtItDYqMoaziuwp1ZqQbBRkDkKyi7ZP&#10;VJKDrWHVITslWt+ripwOyeyPbGv9xP+dKxWZkMxE6yvYn1BMC3W5smVk6bJlqE1OtV0fRC/lBg3q&#10;md7KJ/G+u3L1mlGTOWjD3oZguT9+/11efP55ad2yudyEWhgH67VL27UzOKsNW23Y3tTlx7xmmYnY&#10;cQjGa41yGcJytWpVswQQ7gXP+P3H7/3FixcZeP7xh+/RTvE90+uWriheZ/YBy3NO4zskDN+Rzlvn&#10;zp3ls08/kTOnT9/LS9H7PsJHgIvYDJQkKNOxltlp13Q1jEFrza+/LiT/++//mbkUyxCOHjqQHt7q&#10;rh2pwrLCssKyvceX9ln2uccyoVlrlh3B2W7DtivLrmA5JgL3xSTEPuIAu1SbU+KgPCegdhnHmCMa&#10;Fu5Tx47IiiWLZPjggQDoBvJryZ/lw7zvm/62VKDZ/5m1ZgzmmjJ5sqk5ZriXO5WCWoBJtE5rk+VK&#10;paZyyhpnToLYB7o9AJo9EAm+PJmNHz9eVq1aaVo5eFoBJkjS6k3LN22GfAyjQLduKd27dRWmXa5b&#10;u1bOwuIXjb+frysD9LNvMhLD0yGZNmsHFdk1JFsqsqtaZAuQ0+3WtkRre7K1OxU5ve2TLbDLpFpD&#10;wbVqkdNVZPzOavlkfmJRxGMtMkA13W6dBscZABnAbK9FtlRkArI1ruN5LgGm2S6scuVKsgkJuHxN&#10;BOUteI8wYbR3716wXF8yj3UGk2LTQxnvHbYd+7JAAVNnPwx19ZGow2eQl0+grDZstWF7A2Xe/pjD&#10;MhOxU2KjpHf3run1kvx+eJA3nlNOAYrnzp0r3bp0MUozF3OpPNPSSiWai63T4Dhikj63oUOHGCXv&#10;xInjD/Kfpq8tm45AWFio1K1Tx/QbZ7lPZoJyHHJg5s6Zg4yYHwyIv/rqy1K7Zg3ZummDcfixTI5d&#10;T9yBMn+vsKywrLCssAxAhpXVDDQ8Z+NzH4fCcubCsiM8h6IVT5gZcVCik/BljgQxYxNKgKX75tXL&#10;cuLIIfR/XikjoQQ3qF/X9H9+P0/qij8nLVzJ/w21cAxxYs0yFV8qkO6UYecEa1dfDoTAY7DlrkFy&#10;JHt3/o0+vC2aNYM6iTroTp1k5IgRJon7IHpFE+6o+LrabgIGj2AitXTpUhmJOqFu3bqhBrqBNMTj&#10;0OI3cuRIWbRwoUlxvQz4i3JSzQn5cfEJYuqRvbR+8qgiuwNkS0X2ZLV2huQ0UKaC7Nz2ybk3sgns&#10;Sgvt8tgX2ZOK7GS3tkMyL9+6HSSHcIxZp8768oMHD5nnJCwvh7pcFirz6NGjTN0y65NPY7GC97uE&#10;gLdxKAvIlTOnCaJbMGcW+idHGFj2GZQVlhWWFZa91iwTlhPRm3zcqOHyJkK2CJ0Xzl/IJmQJ7Gnp&#10;1jmPkg2mCXPh7ffff4PynAfnoRxGef7hh++kePFvze+4YMqASd30CFhHIDQ0BO3MqsgLzz9ncjQy&#10;K409MSFR1q5dAzdVWfPYHKWxsLNi+VIDxtwSsFDlCZK1ZtkZkq3rWrNsvX/Vhq02bK/QrLCctbAc&#10;A0XZ1YgFPBOYU5i+jZHExQ1cj0J646njR2UZ7HJD0aKqMeDz15Il0b/zY5P0yDpoXi5dqpSxR48d&#10;M9ZA72lY49xBrfWF4KmOjonYrF9mINkM9ChkL2gqx6yD5vP06N5dJk+aJOvXrzPP5S6Jm0ngVJfX&#10;Ikhm4oQJ0q1rV2kOEKdVinVMvXr2NHbwdevXyyk8DhVhrkAn8bOKXqE8yfI6/xYq3f7UI2fojewC&#10;ktOVZCZap7V+MiqyG7s11VtnSM6gJkPBtZKtr6YFd2UI7UqzWVttn9LVZFtNsh2UqQpTUZ43f15a&#10;sm0vk2jN5+Ztk+E8YN3yzFmzzHUqyVSUqUzTft2laxfzXmFK7s6tm1GfzCCv2wDlmwrL6CcdEujQ&#10;mmWtWXaqWSYsx4WHyNIFcyUvFjoJzIdQGvGwb1woZd92LqZWqlQxPYfjrRxvyHcA52bNmiL5e4Jp&#10;fxjuwrb9sP/9+vp9OwK3bt2U8ui//eILz8uI4cN9u5MPe/F9RaWarjsmXLOV54xp/6YnXDM/xhdI&#10;VlhWWPb2dlNYVlhWWHbRZ9mlpTotzOtebdjOyrI7WKYt2z5ioD5zxLEHtE2B5gnhFhK4j0OB3gAA&#10;HT9mtLREbVyJn36QD7DKz7TTXDnfNRMZTmDq1Klt6pWZekpoon3aXWsob18ghFZOmNijedGiheZE&#10;2BPQzEkS+zjTxj1q1EjTzmr/vr0mjZv9o503Qi9Bbtv2bTITbY0GYRGAtdoNGzQwtdCd0Vd65Ijh&#10;6WFi5/G6CbAWkBPy+TfQ3k1FPZzDpiY790bm3+w80iGZfZGdWj85qMhuQrvsKrKVaO2p9RPDuMyw&#10;1yKnqciurNbplmuo9VSNt2OiQDdB5UqVZA6UHD4Xa5b5P+2NyWsFtHHhIglBmb+josznO3zkiHkP&#10;vICJSxWkZZ87ccyAclgQE68JygrLAYMyAVthWWHZBSxHo0/5rq2b4ARKXdRcuXKFt6/Xh+p2ngtY&#10;y7xp40YZPnyYSdynJTvHm2+afs+FCn5lwgVZ1sOyHwZCZpa6+FAdqMfsxXKBvRQCTV9+6QX5B//7&#10;zNiY6s4SACvh+iuUp40YPlSuX0kNlvMXkhWWFZa9vS8VlhWWFZYfElh2hmfrul2BpoWb9c/x0RFQ&#10;oO/IpXNnZMPa1SZErFWLZvJXqT/NpIWhF6+8/LKxcheFrZstP9hyajZqfnYimMuXNFN3KjQBlrDK&#10;pOUNUIenTpkifWDba44ezi3wGtq1bQs1uYuMHTvGqBJm4uTCssfeyaynPo5aaU4sx40bZ+CbYWjN&#10;AeNM0eyCQJmxY8bIEti89yAAja+b4G3vuRwNJTsSIWMm5Rrqhh2S7SqyBcim/VNaPbJzTbJPKjKg&#10;1RmSrdAuwmp6TbIFyWl9kS0lmSFuVmgXAZm/pwpt2bi3QtnvgVRPKjl9oO4TfgnzhHWmqNdFv8pG&#10;CFDZiwUM3o+LEBy8zPC2X1BryLrDDqhJZ0JvIhaB7kKywnIIWoooLKPO2Bd7ta/7aM2yRKD92vmT&#10;x+VrfP++jAwKumoe9Y1W7I2AZ9pua1SvLl8XKmiyEV595RXTwocLoWOxuLtxwwbhAqNuj9YR4EJw&#10;yZ9LGAfTNHTluNft0qWLxtHGRZgnn/ifKWfo0b2bnDuDQLkUuM6wYB4bFemXmmxXnrVmWWuW3b1H&#10;FZYVlhWWH3JYdqVAxyLJOA41cgnokZuSgCTulETEcCdK+J0gOYsJ265tW2Te7Jnyd68eUg3hTwUR&#10;8ERwpj0wD2yCBQp8Lr/9+gvqYJsaGN20aWN6HXQiAvKcN6udlbFLI6QrmS2vnELFGNx1BWDINO4l&#10;SxbLCNQ9d4cK3aJFC2OlatG8ufTr11f+nTJZ1q1ba1QKWoqdQ8Vo46bdeMu2rab91WBMxLoigKY5&#10;Xmud2rWlGX4y6GoiAsVWrVqFet5DptaOVmnW3bHdVhyAnmnZhGdO6OwWawuQneuRTQsme2BXWi2y&#10;Lyqyc2iXAWMnFdkCZP60+iLzdbHOmAsBbAPVAgsOVRDgxVZghGa+Ru5zDAsKbONVtkwZqDrDzUIF&#10;QZtqMi/z8RjU8wXauuR44w0ZDeUnOuSOxMLSH56uJlugrMqywrLCsvf3ABdV0oYLJZnWa/sID7qB&#10;xamr8gOsorSjMvTwcduoMrJLAnMw6sLd8vnn+eWNN16TnO+8Y1pOVYQbht9j2/DdHowk/0AdT4/b&#10;cX0Q/14mq3+H9/obr79qum/cy8ZgMM5DuNjCNHmTcI1z4cH9+zCvScYcJxGQHIU2npEKywhETfQ4&#10;AMSY/5iBOZnnoTXL1vtWYVlhWWH5EYPlVHgOyTBiIkKgOCNELI4hYkjixiBMU4G+g/Y/xw7tl0Xz&#10;50p/rNzWq1PLrAgXwGTm3XfeNrZBWrkZ4FKvXl0ZOGAAevnOkx2wAl9ALSwBNiNAJwOcE1FfnGDs&#10;0pz42FO52R+a8HqHQIjHoOo5CxbsIUhkZi00Q8BYD92hQwezmkxYXAuIJhjSVm3faL9mfTF7BlPJ&#10;mDZtGlph9Yea3kLq16tnaqLZH5p11bQBUonetWuXgWg+FpVn2rd5manYVJyN0sx067RUaa/J1u5q&#10;kW12a0KzNThxNHXHaUo0lWECOdVnqsILEXw2GMeCwWo1a9TAIkATkyjONlC0W7OFFY8FFfeqVaqY&#10;v3EDFBqCMQGZ9d4EZl4ehMd5FxOMTz7Oh7rJ+ZIANTkaQV5h+L8rLNugx4KfQOuV1YbtWpFWZVnC&#10;EIbHUblieRNCVLNG9Xvhh4f+vlxgjUBrRXZQYAAhF0yLFS1qzjPs/sCyIbbYYsL22jVrEYh2/qH/&#10;mx+XP4CZJXSs5UAJ2BJ0Wwh0i46OkXlY5GXC9fPPIeEaCnWN6tVkC87xiQwVBShbkExQVlgmBCss&#10;MyD37gj03ed4P4VlhWWF5ccEll0BtKVA07adiMTIFLSyogKdghXH4Js35DhU2Q1Impw2ZZJ0hwW6&#10;Mmpcv4TqzDro11971aRys17oV6jQTLkeMmQwrNXL0TrkBOzOdwwMO/d85nVjk6ZdGpBNu3UCVzn5&#10;WeQqMb7nePkW4PEwwHAN2k1NQnBYnz69AM7tpGmTJsZqzNZUg9DTeTp6Om/atAlW4zNG+SX02mvh&#10;aKtma5NVq1ch9IqP01s6tG9vFOjaUKIbw9bdHVauUejNSPV1GxTbEydPGkWXj0crOGE6A1Dj96bn&#10;MkPArJFW72xdJ3SHYD8+BhVsqttXUFdFgD2OY0Tw5SIB7e+jRo0yNnPWE9esWdPAb88ePWTG9Omy&#10;H2nhfC4+FoO6CMX9+/eVqkgXZc/KefPmmddLOCYk03bNvsu7MRGtg2P1wgvPmTZk+3dul2SExEUi&#10;yIuQbA21YTsDswZ8qQ3b23vAP2WZvZbDg25K+zatDCzzO1M3xyPA7+o96OYwHYudLRD4WKTwN8bt&#10;xLrnz/N/ZtpXsQRlNRxDdPS4C5HU45p9R+AIyoIKffWVcaoFWpefnJxi/sfly5UDJD9nyob+RPr6&#10;MoA3gZiThDjMLSxAtv9UG7bCssIyahJS7IMTa7cDE35O+tNGsraO0tZRaSuPrr5gPQV6Od+WXQFf&#10;7mqWXf8+o7LsCpZd/Y5p21GwPcVi1T8xFhZu9ihMjDfXw2CNu3XtqhxFy6jFUCgH9e8nDQBjv1CF&#10;ho3u/Ty5zeSGJ0pCdGXU1XaBRZqwuxbQywRYKqqEY5u9BZMe1BqltYYiYDPhmq2i4qBGJ+HESBWC&#10;t3MyRfsy63RXrlxp0repOjNQrB5eB63cbG3VFzZspkGvwD778Vqp3lp9nRMA4oRXPg6Bdf2G9aZX&#10;KMGb9dRUOOpCPedkrWPHjqZNCltlsS0XV7mXLFli7N1r160z0LoRoE5Yp6LNBG+Gaq3AgsFipJUT&#10;vlmrNR4tmqgS03bO4LI2qBdu0qQxbOO1pGYtqsZN8Ty9YU/8x/xdBw8eNGo7YTsUajfhne23+kPR&#10;bwS4p+JCsF6+YoUJ76IaTUC21OQLgObpgOxvvvkawSovSmvUil87fw7taxB8ZoNkhWVXqrLWLGcq&#10;KGufZWPHJixHhQTJcHwPvIjJ/7dIodf2Sp6hjucBZlawO0JTfF8y7fiDvO/L66++Knney40WQX+a&#10;rA1C2Ul8R8ZDVdMt+44AW0B+8fnnkjt3Tpwb1wf0QrhYQjfYW1ggeerJJ+SH74vLv1jkDsW5n1sC&#10;5wke5nIKywrLCssKywYyrOHdbnH3Q3O3x7L2WVZY9gzShOVI9ER0HtHhTOMORy10JOzcUQakqUAT&#10;psPvBMupY0dlE9pGzZo+TfpCBa4HhfRHnOg4qaGN+60cOeRTJMEW/7YYatPKmzRLQiR7JJ5CfTIn&#10;jlSFCcmsK6Zlm9ZtQnJ6e6g0hZf1xqxltgZvv4xaXyqpS9FbmNDZs2cP8xwMFquPIJkmUKTZlsrY&#10;sAG8TPC+iMAQqr20X1PtpurNyydPnTQATNgdg1opgizBuUP7diaBug3CxVqhzRXh3ASX4acZsH23&#10;xKCNnPsRvttDxe4MsCXUj4LdcCrAfDFqtjdDUT5y5KgBeT4nLd+XL1+RM6gz3ovkcNqwhw0bJs0B&#10;7bRhN6jfQLpBAWcrKPZVJiBTTbYgmZe5ALBt+3YAdSOj/H8BNWbGv5OFSbxWfbLCclotabrlWm3Y&#10;mQ7HzsFfasM2wByDkpe5M6cbm/GXBb6AA+d4QEDxuN4pCueegwiEnAsnTqdOHeXnn34yC7OvvfaK&#10;KTH5/bdfpWOH9nDazDUlNqo83793Csua+D/gYsbWrVv9fmK60dq2aWP6dNN5QQfbiGFD5MbVKz5B&#10;stqwU9nAOxdozbLfb07cQW3YasNWG/ZjbMN2pyy7gmVPvyNEJ8REp8JzcpIB6QjYsKlCnz9zSjZj&#10;lXnyhH+kI+C1fNm/pAgUz4+RaJkr5ztGic6VK6d883UhU3vbFUnZtEtToeVK9UVAYBit1YBnE84F&#10;qKX6bFpEpSVcs87Y1B4TomntBmTTNk0bNYNGqGivWr3aKNH9oYYTdmvXqgU7d21pibpoqt+DoSyz&#10;bdU6KMaEUdb+EspZ/ZKA5+VlKr2sYb52/ZoBU9qeqQBz0B7N13rpEgK6ALKEYO57Byp2RGSqUs6e&#10;0fz9qVOnTa0e1fa5c+aamj1awVujXzUTYqvBXt0AbbN6wIY9GYFnBPcjR48aQLbXJFsBXqx93o9J&#10;JOu0P/kkn1mcaFS/rhw/dECS0BYqCsFuriBZlWVVloMIsr6mWge6n8KygeW4iFDZtHaVWcgiVDAF&#10;WrfAjwAXSS9cOG9aE3JxsgTg+aMPPzDnFGZt/PjD96ZjAtsaHj16xJwvdMv8I7AZ5ye+n1lnvhvQ&#10;7M/GRe7eCKz84IP3jd2an43i3xaVE0cPE1GQcB3vUUl2Fj9UWVZlWZVlVZZVWcbE35cm8/zC9GTV&#10;yXhbOPb3bTwONmx/Ydl5f9q47So0QZoAnczwCSjCNwGaB/bsluWwKrOtVWeoAUzl/hahILlz5jRB&#10;Hm8iJfVjrFSzNzRTUqnWDhs6VBZgYrQH972KFWdjUwYoE0IZ8kWlmZdNiyjWCeN2ax/+jvvSgs3b&#10;rgMwD8CivRq1zLRhDxw0ABOuVCWaFmmq0bQ8t8FqN+vk2P5kNOqKmbL9LyzZM2bMkFlQeWch6XM2&#10;Bi/T+kzL4AS0hWEN8tAhQ2AJ72OUZSrRjRo2NDZvhqQxwIzWwuZQpGnNHoIgG95/NaCesE4Qt/ot&#10;UzVmnTPhmFZrWq+t2/Yf2C8DkSBbGPV9nGz8UuInWTRvjgnwikdf7gj0T/YEyhrwpcqywrK3+mRX&#10;t/tXs0xYjkXw4r6d2+TDvHkNFEyHC0e3zDsCdAZRoSQc00X0V+nS8j6cTSxFYb7GzyVKYHG0JTou&#10;TJFjWHxU5fnejz07V7yXOxfs1/lN+ZCvG8/DY9A2LP9nn5rFjbJl/jJuC577G+D8mIgWmAmxrEuG&#10;28xjCZ3jXE9hWWFZYVlhWWFZYRkp10y79jburWb5XmHZ0/2jcJKMhSpMaIatAancSMtGLS1Dpq5d&#10;RIozFIANa1bLxPFjpUO7NlIOJ1Eq0fk++sCclN+G7Y7Jzp99+ilCcn41wMl6Y1qmN2/ebE7YVHlZ&#10;3xwLFdoCaJ6cGbx1G2ovFV+2XeJ1/j4iItJANn93DkoFYZVJ36wfJsCOR+L0cLRbGoCaYVqyCc9s&#10;V8X66E6wZ3dEYjeBl3XE3dAShhZw1tIRYtnKiYnVrHletGiRrEddM21qtIxTLSb4UhlmEjZ/EoIJ&#10;xrRXE46tweuEZirT/B0Dy6jCc5JCW2exIoVl4rgxWIi4iBCvyAwhXqosO7bySW/749KOHQg8pd0H&#10;7YFCHMYVXHc97uD37HXt87iGfR3GZVwPbBhF2RqBKsa+3k+VZaMssxzi1NFD8n3xYvL0U0+apGfd&#10;su4I0IFElw9dSgxL/POP341VmNZtjsI4r7DbABc+6T5iKYxuvh8BljNRwS+E3uEM9vJli46KxuLy&#10;LFOz/yKCJ/k/2bx5kxzCebsggsFS26p1kXgEUVIYUVj2DL/20ky1YdtTsK3Lvrwrve+jNmy1YasN&#10;W23YDm2m3NUsZxpAQ+2NTB/BuBws0aiTjoUKGg91PwEnyEScKDmS0n4GAWgO798rq5Ytkcn/jJNe&#10;sCyzJpoJz5/CdsxenQRGToAYNFby55+lerVqJvWa/ZwXIIxsx87UNleEZU6KCMqW6syfBGV7b2Vr&#10;P/M79ljGYHsn01fZuU0ULNu0R1+5ynHVJFFblmnTKir9dtyG65egrBOKLcWYwGzBMX8SlnmbXVkm&#10;IK9DTfgAWK3Lli1jQlReQ9DNn6jTIyRfu3gOlmuswqMukqm73tRkTcN2Z8HWgK9MV5oVlg0sRwTf&#10;kuv4nFYqXw79Yv/PWIR1u79HgKUyy5FrwXKcqpUr4/zxiXHkvPNWDhMgxu4I48aNNXbiSCYv6+by&#10;CPCc+vZbb6LdVxGTs+HLtmrVSin15x/y4vPPA5aLGGi22k7uQNYGrdwvvfiijB45AvZrdMzAIrrC&#10;ssKyQ7AzRFPTMsXdcGgbRWDOnE1hWWFZYVlhOdthmcDsakSF3hGOWCjphOiU+LTWVvgZgfvcuHxR&#10;zp44Jnu2b5V5s2cinbuvNGlY30D0l4DmvLDe5UY9NFe/c0OVzp//UwPSDWCB7tMntXczW1Pthq37&#10;2LFjpuaYijSVZtZAm37LuG76Ld+6bWCZyq4Fv6xb5rCglj9pnza1zHgsDqrcHARgaxCOednUOWNf&#10;PsZVADgfn+oyrdZ79+41iduTYRlkevYPqL9jbXdqG5VPpQX6Lq9btUJuQ2lMpl3NgmSCssKygROP&#10;QwO+VFm+l37a9vePt/da2u3hQam9lps0agBY/i9KPWA3xRxEt+w5ArRhszsDnT5DBg82wZOffvqJ&#10;OV+8m7bwymwLBkby+5gLpZyjP+7bDLRrfOP110z/43Pnzno9HEy4ro4ODlzQ/gzHdwzaNIbg3Grf&#10;lqHbw9tYsHj5pZdkzswZgKEkwDJL49SG7Sm0S5VlJ3BWWGb7GG0dpWnYWrPs3YJNi/aDa8O+qypT&#10;YXYNyd5+T4COAUDHpSnRSYDFRFiPE6CsJkSHG5X6+qULsm/XDlm6cL6MHTVCusAmXbtmDQPSBb7I&#10;b07MPHnzpJ8PYWOsjS4PxacZbHlsFzVq1EjA9FSZP3+erECLpo2bNkKd3mmCtI6hnQlX0wnXzqrx&#10;FYAvRzpIE6ZtQG3BNIH5AKxntI7TzsZa6L/R8qoFAseqVK4k3yI1nLZzvsZcOd9FeM0P0qZVC5kz&#10;Y5pcOH0SYUFhksDJBFT5cNYlW5CssOwdlAkvCssKy/cZlrl4k4jvqG6dOwKW/2f6BrMMRLcH5wjQ&#10;UbQei5S0yNdGaz9ajBmY+BpqzL9GCCUzJ0agtIbhbI+jbXvypInmePz6S0mEWV7y+I87jgVoZo2w&#10;JpldMWiFZ6CXq429tanwv/rKK7JqxTLskpKWI6OwrLDsyH6qLDvJ6uyt6jgUlhWWFZYVlt0BdhBU&#10;6GAzoqGyxiJ5lhPTlHjURiejV3RCrIHz65cvyOnjRxC0s12WIwhmzMjh0q5NKylfrqwUxmSIaaq5&#10;c71rFGnCKk/y76WNvLCJffLxx6aXZMGvvkTN2zdSHJBdAqFav/32G/p+lpIKAO7KVSoZG3hq4nbd&#10;9MHrTPxmi5MihQtDIc6PVhnvm+fiIBRTDacqXqbUnwbwZyMEiK/1yvmzkoDFgRQEnxCQI4Jvp0Ey&#10;QVlh2auS7Kz+KSwrLGcDLKfERsmwwQNNe5xChQrKJSy46fZgHgHOP1lysxfOI7Y5ZAu/AvjuZ7kP&#10;1efPPvtEKpYvjxZ/Q2X7tm1GpX6UQ8PGjh1jgJbBaTduXHf7T+Nx6INsD547c7z5hrREiOVJBK95&#10;2kaMGC7PPfsMjutbpgUlk7BTQ1cVlhWWFZY9es8Vlh1rFfy3W2ifZd9TFH1LwuaXt6Zhu+7D7HNN&#10;s4uaZW9Ksm+3BwGG3Q9CdAwU97jIMAPRyXGoicbElWp0DH4XhdtCocqeOn5Utm3eKEugSE+dMlFG&#10;4yQ+oG8f6Yq+nm1bt5SmjRtKPSgONdDeqUL5slIaNVi///qLlAQw//j9d1IcwSVFi3xjwPtrqBKE&#10;6oJfFpCvkPTJy0UKfy0lYF8r+1dpqVurprSFkty3dw+ZMmG8rF6+VA7v24OQrksSBbAnFJs6btRu&#10;sU9yRkC2QFlhWWHZv6AvDfi6hxA3A9n+p2HzPUo3yMypU1KtvhhMZdbt4TkCUWgDuAsOI4Jjo4YN&#10;jCMp1T78IizcH5u2fwMG9IcbaTmU10dnIWQYOjswfKtSxYqmJaOrLRTndlqsP8//mTkeNapXN0GZ&#10;vmwMzXz+uWfRfupD2Y3FYdqwFZbjEOqrNctas0xvuYdCbYVlhWVf2kS52kdbRz3aNmzX8OwZlt2B&#10;NCE6AiMSajSBmeAcD0t3Ylw0BOlY9I5GYndaaregVprJ3QwkC4eye+fmdbl19bKxfFP5vXjmtJw7&#10;eULOnDgqp44dkZNHDsmJwwfNYM9j/qSqffncaQlCCjKBmEoxH591xwaKmXROezp6I3uGYzsoKywr&#10;LCssO6eKM23cMYncKak8G5RlLnptWL1SPsmXz5RYbN26xReW0H0e0CNA2zY7MLBrQtMmTYxV20rb&#10;ZvI2A616oY/wWiRyM+yR3Rketo1haM8987TURBlTmIuygRi0hpxjJVwjvIvOqTXoaOFrPT7Ck6QF&#10;1GfCchG0QDxx7LCkJLK/sirLCstOjmIN+MoIzgrLCssKy95aRLm7XWHZk8rsfFs4FGm3A9BKMLZG&#10;BK4T1lk3TWjmYP00B2ulOVhLbQ0qw2YAhPmTynZsBO93JwAgdgZkVZb9hmTLjq02bLVhZwMsR+G7&#10;5si+vVIILhOqb+zRrtujcwTi0K6QbZSmTJ4kLVo0R9bET8aObPV6LvvXXyYTY/HiRXLy5EkhKD6o&#10;G2G3Z4+eBpQb1K8vYWFhji8VYhcXAf74/TejOjMZe9asWcJj4M/GBQSWLdGGzcWFG1iAZp9lhWVV&#10;llPw+VBlWZVl8VSL4Hyb2rB9q1cmYKuyrLCcVbBsB+fALgNw0ULGDFNrnFkjLQVbA7404MuH3stq&#10;w84eGzaD+G7AifIdAvxYt8wUZt0e3SMQjq4KhOeFCxdKxw4d5AeU6tB+z9Crjz78UH5G+U67tm1k&#10;4YIFCIy8INFRUQ/EwUhKSpLOnTqZfuAtmjfLoIjvNgnX1eQVpFd/9umnMhqBmOwcEcjGkLvfkfnx&#10;LKC8Vo1qCCgNNX2WFZYVlhWWrXhvtWH7DMwKywrLvoV7Pfpp2JlpwyZU+6MsBwbId5XpdFBWWJaQ&#10;W9c9D9jcQzwOL+2hPLX0UWVZleVsUJbZOorlFX/+/qs8D1im/VS3x+cIMADs7NmzMnfOHGnfvp38&#10;9uuvqNP9yCRM075d8ucS0rlzJ5k3b64cOnhIoqKi7/vBodLbFgD/zNNPSbt2bSQOdbPWdgKdIFq3&#10;amWCuxiA2aN7d7mKbg/3st1CDTTDMgnLzdESMSUpMa3Hstqw1YatyjI+W1qzrMpytMRH3x1xuHx3&#10;ROGy74Bs31eVZVWWVVmG0nzbtxGK/RzHDVz3cdzCfn6N69g/dSgsXxHnOluP19FTO9hh+FenHGxT&#10;nFVZzh5lmZ8V5hE0qFvbWFfL/FXqXjhD7/uQHwFalk8gKXr58mXSp09v+fOPP0xnBMLzB+i+QCW6&#10;GWqhp/77r9kvGnOkrNxYf9y0SWOjKHfr2jX9qZgK3rt3T3kf3RrYbrFly+ZyHOCcGduly5fkww8+&#10;MDbsTu3bm4dMVZUVlhWWFZYVlrHCqLCssGzVuzr/9F1FdlW3rLCssOwbKBOoFZad+y7fA0hddwqR&#10;yhAydTd0igFUCsvegN9pgcCPY/YgBnxxkYjBfn2Q/vsy2vAUhx3b3xrPzAAUfYwH8wjwvcDWSytW&#10;rJBu3bpKabQQzP/Zp5IDtm2quUWLFEbv4hYyA4Fie/bsCdj67Oqvp2W8fr168gwU3n79+pldWKc8&#10;btxYk3DNQLpqVauaNPDM3I4cOSw5333H1HX36dlDYRlBooRka2jrKG0dpWnYXmLh7R8StWH7rjKr&#10;sqywrLCssOwx/Ett2GrDzgYbNmE5BuGAkwAgr77yMtrKfSmXL1/OTPbQx3rEjsD58+dlzerVpr69&#10;SuVKku+jD817hwr0t2hVWL9eXdOyifAcgb7EDMf1dwsOviPVUIP8AtwOhGPWLM+dOxePX8w4IBji&#10;tXrVKgSS+f/Y3l7Lhg0bjAWdddyjRgwzQpoqywrLpl5ZA774gVMbtirLqiyrsow2SWyVdM8jsNZR&#10;WrOsyrJDz1wD0aosB129JJk2YP+2277tdnDvlx8tZZk1+OyfvnLJInn9tVdRr5pP9u7d440n9HY9&#10;AuYIJCTES1BQkGzZslkGop9z+fLl5IsvPk8PDfvi8/xSt24dmTBhguzatUton/a2MZirMiCcyvXI&#10;kSPNY5ctW8YE0LGV0/Rp0+B+iPX2MAHfPg9QzufOlfNdmTNrhq3Hstqw1YatNmyFZbVhO9Qrs3ZZ&#10;a5ZTWxBxqA3bX4BWWGbSbvrwsV5ZbdjOFmyF5UyDZAu4FZYdEtrZS333tq1GTcv17rumjZBuegQC&#10;PQIE4g0b1suoUaOkHkD5ywJfGOWZAFr466+lZo3qMnjwINm0caOEhIQ4PA1dDeXLlTWqbt06taVh&#10;g/q4/Jp8+snH5vEI5lm9jR0zxiwcffThB7J10wZbj2WFZYVlhWWFZYVlheU0MHalLissKyz711ZK&#10;W0f51XNZbdhqw74XB4H9/eMpdd3FbVSWjx7YJ1+gDpR1mqMBJbrpEciMI0D7NAF33759MgYQWr16&#10;NfnqywJGtSU808JdqWIFGT9unKxYvhz26t/lJdTOM9matm4GePVEPf2Ve0y49udvYd9p1kNTFT99&#10;4pgkoWZXbdhqw1YbttU2Sm3YGvBlS8JWZfmuqqzKsr+gzP1VWVZl2Y9WUgrLCsvZBMtMw754+oT8&#10;/usv8uQT/5Oe3VNDjXTTI5AVR4B9jLdt2wZr9j/SFK2ZihUtYhZpmLhNRfntt3IYiG7VqqUcOXw4&#10;K16Cx8ds0aKZqYv+umBBCUKZQkJstMKyBnyl1itrzbLWLCeqsqzKsirLmVCrbIG1wrLCssKy9xrg&#10;1PRpbR11D3XpBrJt9n0/lWX2Wb599bLUqVlDnvjff6V5s6b3HVD0CR/fI8CWTw0bNDBlAL/8UlK2&#10;b98mly5dyrYDUrVKZXn+uWelOMLEIkJDJD4mSmFZYVlh2QR7WYOpfW4GE/0ch5N33Vp1cPkzEQf6&#10;7kjG5fSBhufJiZ5GAm73MBJwW9pIws9Eh4F2UAhgcDsMINtHnM/qsqZhaxq279ZsTcP2R2kOhyrt&#10;dkAFCsfkNvPGLTxW2gjCz0wbasNWG7a3Nkx3b1dYzj5YDkOvZbaP6tC2tTwBZZkJxzExMdkGK/rE&#10;j98RSMC8tQCCwRo3bpStfzxt40zaZo/l3375RSLDQhWWtXXUXVBWZVmVZVWWHZOw1YaddTbs2Mgw&#10;SUlgmmVS2kJVsiTHx0hMBIPEHME6CvV0kVjdzbKBgJHI9BGI3drdfVRZVmVZlWVVlu/2rn4Q+yyn&#10;Luhcl2RYTQf17ytPPvmElPjpR7lx40a2Qos++eN1BGjN/jjfR9K2Tets/cMZOPbjD9+b5O1qUJij&#10;I8IUlhWWFZYdVGWtWfZZVWaLKVWWVVn2R1mOjwqXpLhokcQ4iQq7Izu3bpbJE8abCdo/48bIgT27&#10;JCEm0kA0f1rgrLDspDKrsiyht2+4H1DJQv0a17F/6gjxNgAVBAv3ww84drbKas2y1ixnU82yBcsT&#10;0c/2FaQWf/LxR3IC1ljd9AjcryNw5cplyft+HunRrdv9ekqXz3PhwgUp/M3Xpma5betW6IiSOs/T&#10;gC8N+NKaZbVh26zYasOmomwNbR11b62jYrAqm4xVSfRekKjwO3Ls0AEZOWyIlP7zT8n/2aemFyMT&#10;Md/E+DDv+1IV9r8Fc2fLLdQw4k2J+0YDrLNQVaZircqy2rAVliXk+hWh8hnsz7jm1HMYn1tflWTn&#10;/dSGnX02bMJyPL6rly6cb9KHGbS0Gz1xddMjcL+OwKmTJyXnu++gV/OA+/WULp/nwIED8nlaKvzw&#10;IUNMEnZsVITCstYsa82y1ixrzbIdkBWWHe3X/vZZjo0Ml0QEYqQkxBlQZuuFqZMnSs3qVSXPe7lN&#10;0uVbGB9DvRg7doys37BBpkyZInXQj5E2rFdeflm++7aYjBw+VC6cOWWgOT46CtAcmjVWbIVlhWWF&#10;ZYVln0HfaYHAj8WFB9mGHRN6R3bB7cO6UVpQl6ONj256BO7XEdiP1lKcG4wePfp+PaXL59mI3s8f&#10;YOGe6dzzZs9CpViCDZS1z7L2WdY+y6m1kxrw5bMVW23YasO227ATAMiSkgQLdZRcv3RRliyYL40a&#10;1JPPoSBTqfjk44+ldKk/UQ/3k4HjXuhl2KBhA9m4aZPcAbBeRh/FzVs2S/8B/aVYsaLy8ssvYuKW&#10;X/r/3QfQfBrgDRsQoDnTa5cVlhWWFZYVlh9zWGb7qLPHjyEBuKhJAh4/fny2Qos++eN1BDZv3mTS&#10;sKdMmZytf/iihQvxOnLIqyhHWL9mNV5LssKy1ixrzbLWLGsatjtVWQO+PAd80WIdD3tSchxSU5Hu&#10;fuv6VVm5bIl0bN9Ovvm6kFmZfSvHm1IFIRmjR4+SPXv3ytlz52TYsKFSu3Yto1xMnTpVypYtI/+g&#10;3+Kly5fl6rXrcvnyFTly9ChU57FSsuTP5qRVIH9+2LeHyQ3UNaUg3T0mIjzzoFlhWWFZYVlh+TGH&#10;5bDbNyX05g0kAJc0ScDds7l2NFuJSZ/8vh+BFStWGBv23Llz7vtz259wypRJ8vKLL6A87E3ZtmWT&#10;wjLmdwkKywrLCssKywrLsBaFW8O1BZtWbEtFJiTTYk17dATajezesV16dusqxWGdfov1x2+8Lvk+&#10;+kj69+snVatWkUmTJhrl+MLFi3L2/HlA8RWZNm2alCtbViZNniQbYHuqVq2qdO/eTc6cPZu6H6D6&#10;ytVrcgJ1TBMnTJCfkM764gsvyPfFv0VN8xy8XtZCx3kEZtq2CdVxUZHGxp0QEy2JsTFmJMXFpo9E&#10;tEjhSECtegKCPOJhI4/F32j+ZtZL428MbGgatqZh+xH4pQFfGvCVjQFfDMWjFbtKxQryLGC5Zo0a&#10;plWmbnoE7scRICTnzpUTi+jL7sfTuX2OYUOHyrPPPC158+SRPbu2GyHgbriX2rDVhq02bLVhm37L&#10;GvClNcsZgZnwGAcVmYBMUD51/KhM/GeclC1T2tQZ8ST3448/Sq9ePWXpsqVSo0Z1mT17tuxESEyF&#10;8uVk3LhxgN+rBoZPnzljLrNWmZDco0c32bZ9mzRv1kyaNm0qR5HCSmA+dfq0nANcc18qzUOGDJbP&#10;P8+PmuaXpF6dWnL4wH6jMhOGYyMjDAwTgvk7SU4yMB1+J1huXr0iF8+ekZPHjsiRg/vl0P59cnDv&#10;Htm/e5fs37NbDqNW6ujBg3LiyGE5e/K4XDl/Tm4juIh9jOMAzvybkfIhgr87Be2tktBixRmqYwDV&#10;BOsoTDbvgrXCssKywrKvgV8a8JUa8MW65sAG75s2+Dh+jdT2UdH4/mrZrIn893//J0UKfy3sfevP&#10;lozv3Vu3bkqyQrY/h033xRGYNGmSyTRhzXB2bt26djWw/GWBL+To4YNas6zKsqOqrH2Wtc+y9lnW&#10;PstWmJf9p7FZp6nI69askmZNGpkk6xdeeE4++vADqQb1uGzZv+TgoUNyHb05r12/LmvWrpUyf/0l&#10;c7BavGPnTqlYsaIMHDRILl66ZFRjgjBt14TgNm3bSJ06tWXd+vXSDQp1HVi09+3fb27nfhY0X712&#10;TXbisVq0aG7U648++EAmjh8nd2AfvHn1suyBwj139kwZNniQtEevRgaK/fnH7/Lj99+ZiV/BLwvI&#10;F59/ZmqoP/v0E/n0k3wYH5vrDLX5CifHbwp9Jd8WLYK66h+kFO5bqUI5qV+3tnRo2xq1071l/JhR&#10;snDeHNmO+qrTWDAgVIfi+QnIXFBgsJmBap5goiMkjn2j0SYrMsQ/cA7H/m6Hto7S1lH+KJAAqBCH&#10;ccVYrl0NTcP2Jc07CwO+0E4slu4WuF/u70C7PrptsNB46uQJWbxksaxfv06SMTH0dduyebNZ/Pzp&#10;xx+kevVqsh0LoLrpEfD1CIwYPsy0jtq9e7evd8n0/fh+b9q0iYFl9hq/eO6sJON8rsoyvh80DVvT&#10;sDUNW9OwNQ3b0YZN8KOCijOFXLt0QWZN+xfg+Zu88cZrRkWuWKGC9OzZ00yKjh47Jk2bNDH1x1SB&#10;Cbf8uXz5CikD5XnixImmXrla1VSr9Xn0MaRifPLUKXP5PFTkkSNHGgV67ry50r9/f7Pv9u07HICZ&#10;j0vY5iCEfwdLNuuZ2RORNdJclWaNNH9+8nE++Rq/Y81zmb9Km9fZvFlT6dC+vXTu3Bn1eF2NCt6j&#10;R3dc7yTt2rWVloDw+vXrSqVKFaXUn39IyZ9LyLcIuynwxRfm8T744H3JlfNdA+pvvvGGOQ6f4vcE&#10;6zq1akj3Lp3ln7GjZdnihaaH9Kmjh0wLLNZ1M1GTqnQi+kfHRdLiTSX6DpRoWrwzgrTCMuonWUOZ&#10;Pjz0VXbuuexXj2X2ZNY+yxY4KyxnPyxnOgHchwc8deqkWYBkivbrr70qLyAgjAuQR7EYqpseAV+O&#10;wN9//21SqI8ePeLL7lmyTzRKsVg69szTT0lVZK2EBgdJYly0wrLWLGvNstYsa82y1izfrVkmJKew&#10;LzJWU2ldHjygnxT55hsT1vUFJj8dOnaQFStWGps006sbN24k01F/vAAJkrVr1TIWa0s55u2sR66M&#10;3sl9+/aVAwcOSkOkXxNMuZ8FzLRmX4FqvGjRIkB4ORk9ZrSMGD4C96tskrL5OJbCzJ9mf8D4AVin&#10;W7duZQCZkzQ+z7KlS2Xbtq1yErXOwcHBkpTkuzLifPZNTEyUCNRyX8Nr4+Pt2bNH1q1bK/PmzjXh&#10;Y1ws4CJBeUB+kcLfyHu5c5qJ4quvvILLuaTgVwXk15IlpBZAvWunDjJ5wjjZuHa1XDh9UiLu3Daw&#10;HB8VjoA02Mdjo8xlS4VWWFZYDnGoYb6HHryqLEvQ1UuOA4tYdtu3r1bx1P2yRlkOxf+br2kKMh4G&#10;DRxoghAfhjEcr7NihfLy5puvmwVEa7z4wvMyGC4f3fQI+HIEOnbsaJxq5+E8y67tDsq2fv/tV3n6&#10;qSelFRbPk1nmBaeHKsuqLKfQfm2NFMe6ZU9dlDIwZia9ueGC2PAf5w2/XJ9Jj+/iYdLs12wbpa2j&#10;tGYZK4uPa81yEkKuqCSfP3VCBvXvK5/n/0xegXL73XfFZRgsUntQ50trNOGVsJuq8M419cmHDh+W&#10;evXqyrTp0xzglmFe+2Gprl+/vrRq1UoOAnCbwebUBjbpMzgpEpgtECYAb96yBSu7VWUA2kex32JF&#10;hM1sgr3vos2Sbe1PYOdrYBsqgjxf7/btCOS4jxsDcGJjYyUk5I5cJcAfOCCLFy9CffUQadyokfyG&#10;E+9XX31pVOmcOd8xYJ/3/fdMH+mG9evJ8CGDZOXSxXJo727USp+BlTsU/4N4lEjHSCzgOTL8jkRA&#10;feZIB2i1YasNW23YGQHYGYg9XX8AYTkcjohbly/Kz7B/vvPO20ZlexjGhx/kNbkVTDK2wzKzJXp0&#10;734fv431qR7mI9CieTNT3nUDpVzZtV3DOZwL34Tlbl06mZfhCMoa8KUBXxrwpbCsAV8OoPy4tI5i&#10;CjQkWFiGr8nwoYPlC0IyJjq//fqL6bV5HIFbl69cNZZpQrIFq1R4zwF4m0Bd5n7zYKGuVbOGHD9x&#10;wqi/dqil5botFOVGjRqaeuQmUGS7duliFGr7voRx3l63dm2jRo+BykzFeBfqmPj8doXZUplZI71q&#10;9WoDpZy4Ec4fpO3OnTvGWsZWWVSk26O1VgUoMV8VKABb++vGSv4BarV+wKJEbSw89O3dE4nfs00Y&#10;WRhCxmJg246HfTsR6nMc6qCjECTG8LHMG7e0dZS2jtLWUdncOio0LZDrMBYU9+D7bi9KV7Jr7Efo&#10;4QF8j/Knt9fAffi9loOdEF5/Td4F6L+BnzlQqrJ61aoH6atYX8sDfATq1a0rhQp+JWFhYdn2Kjmf&#10;4RyCfcb/xnlYYRnZKxrwpQFfqZ9IVZZTg72soWnYj4uyHBvBdOtEWH/DZN7sWWj9VFReQn9BBltM&#10;+fdfA70M1bJs1c6gaoV0rVy1EnW+FUxdcsMG9WXCxAkZrNMEXYIx64MZoLEXE6wa1asbGHa2WVNF&#10;ZlhYDdiXJ6BtVL9+fY3dmrXNdli3vx4C8zK0nKCy8ftvv0lkZGS2nXB9eeJYBPjcxAr60SNHZMH8&#10;+dIb9dPly5WTAggZey93bnnn7beNlZs10wxUmzRhvOxAz8dztHAjTIw2edaUM4U7AkozR+DwrLBs&#10;1S2HAJo9DiQGMzXY/fAj/RphTiH2oa2jtHUU3g8P69YPi5v58n1oFGZmPNBKnoTzi256BLwdATq0&#10;qqLsiuc7fxPYvT22P7dz3kH312tYwB4G15fCssKyg/1abdg2YGbLAzeDH2jH4STH2z3tGS4nYnXi&#10;7kjG5fSRhMs4qbgfCbjNw0B7h+S0kYSfiQ4DEIy6C7fDAZS1dZRz/XIcVNe7g8oeApoCGLFobxQD&#10;gPN90O7j24jGfvbh8X7oO8yeypaafAS24RpIMCUkf4m0aNaYUUmmJdpukXYFytbvqAZ3RC1zP/RV&#10;XrJ0idSEusz+yM6Qzcdjn2UGbRGA1yJtlTbrHTt2pLeKsj/meqRjV65UySSz1kI9NK9bLaWcXw8h&#10;msD899990I/5eZkxfbo/58gHZl+uqrM2etq0qUZ5Zy9qJna//PKLJlisMELLauP4DoFNffXypXLp&#10;HK3bUJ4RIsbBy0zm9g+cFZYVllPTsTXgK5sDvqAuR6J9E3va00Hi3+B90gbv79cIw/4IHkQLvmic&#10;I+ai7R/zKKZMmQzTUZLP34+HDh1EGcpiOYI2fLrpEfD1CMTFxUnp0qXMQn12bpxj8DzLsgJmB1BM&#10;Uxs2gFkDvjTgS5VlDfh63AK+sHQrMZgQjYeq+0HePJIDK6ls37Rr955UJdlWR+wJku02682oK66C&#10;leEtqDlu0qSxQzK2/TFYY8zey0ycJCR3QTL10KFDMqReW72YCdVdAI09obwOGjTQALG710T1mqFf&#10;Bb/6yrSMimUN9kO+xeBvuAhFfevWLTIKieFM9WavaVodc2LkRwJtJVi6Rw4bgnZWGw08s98zlWfC&#10;s2/grLCssKyw7HvIV9YEfJn2XqbP8mW5A0u4/wOLHQgfM8PvXs2p/ZnpdIgBrHdGqcj/7//5j4GX&#10;kBB8n+imRyALj0A4FvDZueIvAHN2bnOwSMSQTrawWoGFf6hUCstqw1YbduqHUm3YasPO2F/ZAuhH&#10;SVmmIi7JSUhjPi11a9U0avIPP3wv8xfMN7DqTrX1BswEW1qpO3XqKMMRBPYvLNzNmjUzlml7PbL1&#10;OATeli1byPQZM2Ty5MnSuVMns5+zxZqvZ+u2bVIfwWEDAcq8D9VqV4/Jx+b9eR+mbRMmzwP6H8WN&#10;E4vt27bLmNGjpEGDelK0SGFTI8iTfNEi30hTKEKTYdvev2uHgeVE9m2lSwFKk2u7tsKywrLC8oMC&#10;ywTmwAZs/ZaV39ni7/X63dKCZGQjjBs10rTPYdhRdqYTP4rf3/o3ZTwCt2/fNq0gWXqVndvoUaNM&#10;XssXWJA+vH+fix7LGvClAV8a8JUKzmrD9jkROwEWbvtIRNNyX0cCbDd3B2LpuXrl44hHrWZ8TIDD&#10;Ke3ak6r8KAV8xcdE4f2dLJs3rDNWXp4QWrduLYdRM0vLtbtaYG+gbLdNr1ixQurUqW0SraujHpkp&#10;1q5CuQjLDLliijV7M3dCywg+v6vXQIhvg9fZo0cP06Zpx86dLh/TgmUGkQ0bNszA4y4o2I/DdgPH&#10;cyeOy2hMcCuUL4/k7bymjcv7ed6T334pKQP7/i27tm2Rm1cuGXBmmypHxVlhWWFZYVlhORWYk/Ad&#10;MWfGNHyHsJd8LtmHLArd9Ahk5RG4evWKfFOoIM7xjbPyabw+dk/MM1jGxQXo21h4SmAuSIZyuAg/&#10;yuki0dUisNI9ihvx0Wgp6WnOGug8GPfzdb6tAV+2llFas6w1yxrw5VpdfhSUZX7hpyTGybR/J5nQ&#10;KMLUxIkTjQobqJrsqmb4DIC3Vs2asha9iNu1bSv//PNPhscnEF+CCs02EXPmzDEBXl27djWKsStY&#10;JsgPHz5c2ndoL43Qo3nV6lWmXZQriLcU7kGDBplkVqa4Po7bdcDzggULzP/gRzgHrJTaEj/+gKTt&#10;XiYojFbtBJyM+TM8WGFZYVlhWWE5FZbj4EDZuGaVCekiOKxbt+5x/BrVv/k+HgGmUH+eP79ZOM/O&#10;rVnTpvL888/JD99/ZyCZIoPCstYsZwj50j7Lqiz7qgxzP1WWfV8xzK6AryQEM1CFH4C+yQyJ+q54&#10;cQOcrE12Z2f2VU123o8Qy17KM2fOlKFQdxn45Qy2xm6N0bBRA2GK9kAkpqbud9klLPP+M2bOMEp0&#10;U5zIpiO4i2qzS1jG41LJ7ogTLm3YrPV93LeQOyGya+cuUxde8uefTKsqptVWq1xRViA4LRS9Xak0&#10;R4cxFAzQHJSZ4yYezzZu47KPIxT7OY4bnnsr37bdjr+Jf5fv4zr2TR2aho16XNS7+jxQHxvsMHwJ&#10;yHK9T5C997E/PZMD2fcB7LNs1SwHZsGmdTtzbNhRKN04vG+PFIUF+9lnn5aZKJfRTY9AVh4Bhop+&#10;9OEHwkT17NwqIVCUbaPoyGLYHdVdhWWFZYVl86nUmmWtWX40a5aTEfIUFREqnaDK8gRQDq2JdiNp&#10;mWptoEDs7n5WfXJd9EpcDjs2w7j6I7HZGZaZiM0QLvZbXr1mtbRp01r+hRWb9mlXj03le8mSJaZ1&#10;FNtOjRgxwq2yzMe+cPGS1K9fXz777BMNpnGadbAlB+3abRHmli/fR7Divyxl/yoti+fPASjflET0&#10;cuZEOfOAWWHZoTWUt7pRbR2lraMCrlfOPFiOQA/3qxfOyS8/l5Bnn3natIDSTY9AVh6BgwcPwPL/&#10;roxGDkd2bcmw2DJkjHOliuXLwT6tsJxu1dY0bE3DVljWNOxHMQ2boBwJi23LFs3kuWeekXoIyTp6&#10;7Jiwh3FmgzIfj1BM+3WNGtXN8zRDL+VpUIGdbd7cb+PGjYDlRgaqG6Av84aNG9wCMJVi1kLTHkUF&#10;ul//fkY9tlu2LWs3H5ttS7744nMpVrTIA99rObsmBXxeWuYHDRxgrJasXy+DFNKVSxcZdTkJ1rNo&#10;JOLeOzQrLCss+640q7IcaLCXdb/MUZbpyIjGolmFsmVMyFcrBCuyZaZuegSy6gjs2rVTcsD1xJaJ&#10;2bWFhoZK8W+LmdKDxij5ogVblWXts6x9ltM/kaosq7L8aCnLtF5HhgOUmzcFKD9twJVAm1n1ya5g&#10;m7bugQP7I4irO0K4dkg19G5miyjnXs1MzZ4BW1/zFs1NCnf9evXcpmbzeQjGa9asMUo0g7t6oYUU&#10;H9NSsmnJ5li1erU0xAnunbffkjy5c8vQIUMkEb3LdfN8BK7BZdC3bx/J99FH8iqguUpF2LMXL5Iw&#10;2KCTGW4CaI68E+QAzlSeOPh7/nQP1QrLCssKy3ZLO1s6sZ/13QHQZcsmazwAyjJhOQ792htigZUq&#10;Wxm4T+IR5qmbHoGsOgKbN28yi7aLFy3Kqqfw+rjsnlGoYEHTJaQX5jGJCJyluqw2bLVhqw1bbdhI&#10;r1Zl+VFSlmmb4Rd8W9iWn0O9WXMEaVktlbJCUeZjMpzryNGj8v9n76/D27y6pnH0+eec33V+3/t+&#10;T5mbtilzm0LalAOFUBtqmJmZmZmZmZmZmZk5DidmhmSdmeXIlh2DJMuQZO1eu1bsW7ekrRv27Jk1&#10;UwNxVGsAWtWQq21bBbqJ66L5u87ITR4yZAhAWm/pD6k2gXZy743AeOPGDcpAU4LdtWtXBf2Ukl+4&#10;eEFWr14t9fG3jz78QN5BXnSjhg3l4MGDqd4YbYOEI0CmuWePHsjd/kzeyPa6lCxeTKZPnihXmNsM&#10;wEwX7fsAz2SdNYYKqgX+nj/5t6iQwIdAdYJ6ZdYuu1ivzO2sZtmJJVR5dhpYR2cwpo8TA7b4fxPM&#10;uVyvzG2tZtmt8XoUwDJNvsJxXvfs2kWyvf6a/PrLTxIKR15rNgLpNQIrViyXN3CsbchEM7kDBw7I&#10;t998raB96qSJGhtlYNmYZWOWjVmW6KjEQJn/diP+yaKjVKbjSs8Igy9GakWDVe6JVdEXX3geTGt9&#10;yG1hegVwmV5AmfslWzwF2coNYNq1b/9+qVy5kqxcteohyTdBNeuVq1WrJosWL5Lq+ElJdlLxUo73&#10;S7C8efNmgOV6CsIpxeb2i7ECXbt2LXnvvXeUTa4Dhno36nHVgsCaxyNAUzSC5ly5vtdJw7fffCUt&#10;IeWfNW0KDMEWy6K5c2T86FHSt1cP6dKxvfQG0z97+lQ5emCvhMNF9x4l3JBwxjLOxiwbs2zM8qPG&#10;LBMscxFs8vix6qT/zdc55CoWJ63ZCKTXCMyZM1vefCNbpsY9btiwQT779BNdLN5M0H4vOglW2XKW&#10;LWfZcpZxHTA3bAPLCSXZj0p0VDhAOy/uo5G1y5obAtbjcJhMT+m1g1Xm61StUgX1wosBZvtI2zZt&#10;kqxB9rl6TcaOHSNt2rSWMWPGKOvtkFQnB+b5/mlK1hA1zv1RY1u5cmUpV64sWGRmgH4gTZs0UdMq&#10;a94dAcZPzZw5A3nZVTSv+XWs+rNnw0SCGdbvvvO2fPTRB/qTv/8qxxdSq3o1mT97lty8ekXZ58jg&#10;AIBmums/AM3GLCOaByxxct0MvszgKy0KAi+5YRMsUzWyatkSTRUggNiLa7A1G4H0GoEJE8brfeUE&#10;/E4yqy1YsEAX3rO/9YbsQw213I8xsAylouUsW87yg3PSapatZvnRrlkOg+waSFmWLVmkTMDfiD0g&#10;g5tcHrG3WGbKuymh7tevH9yqWyqbXLZsadQq73qILSYoPnHipNSEVJvGX3TN5s0pqRgo7pcsNPfN&#10;vy9bvhyRV/nk++++k1dfflmlUp06dZSTJ09k1n31iXnd6KhouXLlsrCmbCmiptZA9s6J80Ww+9fw&#10;/ZCJXo7vpx4cyL/88gtdlc/9228ybNBAOXn4IOTZARLlAM0Glg0sI7IpuTxjM/hKg9ReQbZ3DL4c&#10;YPngnl3y8UcfatTcUhgnWrMRSK8RGIpoQ5ZRXcJ9JbMaATvVVB9+8L4c2LvbmGUHUOZPc8M2N2xz&#10;w7aa5Ue6ZhlGLGSUDx/Yr87GueAETdkypdHeAsXJ7Yd1w5RDV0Rm79p16wCEawhvOEm9NrcdgZpj&#10;gmrGQzRq1FABsXNNM+XVBMcE+YePHJFJkyZJdbCVXyB/MTucMn/8IZcMg8mX5Sdn1nQi5delQQqV&#10;A4ULFZLXXn1FvkY8Vfs2reTg3l0SiQizSByrwcxxdgE0W82y1Szf8SQ/2dXnWM5yooUbZIyDUXZ0&#10;RsidO3lMciKC781s2WQUFEvWbATSawRo3EkF0/Xr19LrJVLd7wAo1+j+/s1XX8nxI4dEYqKMWTZm&#10;OSFIRryY1jDfT9jxC0DJZHrieOJUj0TXNkDU2cb/JG745QbXnu7JVsYsG7P86DLLMTChuI1JTtEi&#10;/0AS+46ytSkZZnkLQBPUbtu2TSXRs2bPlvbt20s75DlfvnwlQawTX4+sMp2xKQ2nE3bVqlVl+YoV&#10;AMY+CpYJrvmeCZAZ/dS2bRv5CcCYNUxffP6Z1iOvRyzVzZs3PTnB7TkZPAKBgYFwMF8jlSpVVKUD&#10;5fJtW7WQI/v2SDTk2RGobU4NMBtYNrBsYNldptl7zDKd7q+cOyv/PMhabt++XQZfRezlnqQRaN26&#10;lXyX81u5fftWpn3sjh3ay3PPPiN5cv8m586ckvvRkQaWDSwbWI4/Iw0sG1h+NMEycwBZT9IRE5mX&#10;X3pR+sFZmgyucwaxt8Cx834IbneiTrhSxQoyesxoGThwoNSqVUvzlRNHRTmcuDvBAbtnr57SATek&#10;3r17y81bt5VFPnnqlJp9dezYQQoUyC/Zs78JgJVd/i1RXMaMHiPnAaaf9Obr6wvJ+Uk5ffo0FiMu&#10;66JBSEiIYBExyw8NVQ61a9WUt954A07bn0r3Lp3k4umTEsNIDrBXyYFmA8sGlg0sZx5YZhzc7as+&#10;UrtmdXnmmae0zMKajUB6jQANPHMDpPr6+qXXS6S4X95LGyGekmC5BJIgbsDlnxGcD8dGmcGXGXwZ&#10;s4yTyQy+zODr0TH4okxo/ZpVaoxBuTJlzezpAZAd+yTA3QpGmUB5+IjhiHMappnKe/ftS7JG2vF+&#10;6FzNbGXKr7dv3y5Lli1VI7C8uXOrSdS7776NuuS8ahDG6KeQ0JBMuWlmpRfdD2fxLl26SF1MVJtj&#10;7Fo0byYNGzbQGK36mFw0Rn5227atpVfPnpBJjpT58+fp2N29eycrfQwF9dtxzFTEMfMq5Nk/5PpO&#10;pk4cr0CZTHNQEtJsA8sGlg0sZx5YZs46He07tmsjzz7ztJQrW1bCw8Oz1HXF3szjMQL3IV+lCqkw&#10;VAxBQfRfyfjGxWfOaXisN8D9NQw+GyQjDCybwZdFR8Wdj8YsG7P86DHLkWHBeiEvU7qkfIma3k2b&#10;N6V7nTJriskU0vmaIJlMdhW4Je/ctRNA+YqC9DOIqiK7TBdr1h6Thb5w8ZIacn311ZdgjEtI3jx5&#10;NL+TzpNFixaRXr16ydatWyUyIiLj75JZ8BXv3Lkj/RCRVQuM7FxENfHfUVFR2iMwRsw8JbvMbOSD&#10;Bw/Ihg3rZdasmdKfRmstWkiTJo1l8OCBQjl0lmqYFC1dulT++ON3dWyvULaM7Nm2RWLg5M64KWeW&#10;2cCygWUDy5kHllm7TEf7YbiOEEBQ9UOHfGs2At4egXv3YqR4saJSquS/mZbnffvObSnyz9/yzNNP&#10;SQ9Eb0J7mwxQNmbZmGVjlo1ZRm6yMcuPBrN8H6ZeWzZukHfhINmyZYt0l19TTn0WrHUrGHQxrok1&#10;ypRO7du3X65hEkVQfO3GDQXJrD3eum2rTJkyReOhfgdj/BXMnhhBQhOy8qhzHjt2rByCY3dmrSR7&#10;+4bvrf0xBqtG9eoycMAAMMR33d5tTEyMnIK0vWvXLgq4uWqf1Rpl5f369dVYGrrtjho2RPw5OYcB&#10;WMCtGwqaDSwbWDawnLlgOQbM2owpk7TEh/WkR3Fdt2Yj4O0R4CLwn5gjUKHGx5nRmPiQ+7dfVYY9&#10;APcmtqRZZQPLBpYNLBtYNrAsiZ2xs2rOMlc+u4CtJeCgKVZ6u1/TiItM8Qi4opbECvDgwYMUGN8A&#10;w7kPcmG6YpNtJjguVKiAmjq99uqrWqdatEgR6YC66oULF2jckLWkR4ARTJUqVpTNmzaleYjIPlcD&#10;609WOqu2/ZDulyheXF584XmphonSBdQyR4HNMrCcGCjz3+4CJ6ftr+Nxgu6DfyfdffH7u+501Pbd&#10;TdCTj4ZKLjLK8XuLjkrDd+zl6CgyyzwXV8BPgtdyGvVt2rQxq15K7H09wiMQiXknUzzq16+nLsOZ&#10;0U6fPiU5EH34ChaGhg4ZZGDZOTbKoqMeNvkyN2yrWTZmOeszy9G4eN0FA1cMDth58+RW4yfnCKa0&#10;1ixzX44Yp6vXrqtTNaXVNOOiq/X06dNlKljjDh06yL///osa1O/BEH4U53xcsEABobMknbmPHj2q&#10;ZlTWUh6BXZCyN8BkwVuLCceOHUVdc91Mk7W5+n1TWdAXDDjzLYsV/QcOvGfglu1nzLJzZq4+TgOQ&#10;MrAsD7HUFh2VYnQUwXJYgJ/sRpnEjz98Ly88/5wsXrTI1dPatrMRcHkEeA8gUKVqLbPagf0HdP5C&#10;/5cJ48caWDawnLQLtkVHOdUtp5CXRUljwp6IjncMZJI/ozH48f0eHsf1GDyOTqlH4e8pdEhX7j3o&#10;MfgZnaBDWh2VQlc22blHuCzFjsLznLtbQBu1l1FxPVxdnV3tkeEAtGEedjBuKeUqPwrMMo29jh46&#10;qLFKNMwi45uSAzb/5ugEwmoEBvBLAHzhQW0xjbuu+FxVYMxt9uzZI6tWr1JgPHDgAGnWtKmUKlVS&#10;s44//OB9eSPb65BVf6z1x1XBCtJkatnSZXIJdc2ZJaXKrBttWl+Xiwms12L0FiOyViJWaxkM0BZi&#10;sWHmzBnIm54oY+A6zpzqMaNH4zuZJsuXL5MDyNYOCEDOdqIWHhYmjWAEtnTpkrS+tXR5/m4sDMzA&#10;ceXcJk+eBMD8mtSvWxvGQrfUXCihFPsG/u1ix0KSv1v9OraP7X6pdacsWudc2vjHALY3PewPAWRn&#10;htnAsldl2QaWUwXLjI86g0W3An/9qfJUXnus2Qh4ewRuoHyLJVpdYWaZWW3dunXqo0IVxYJ5c/E2&#10;rGY5wXwczuCUXzt6SnN993GBE/5ICavo3xLiGwfu0Z8PYaRUcJUzBnPCZrE4LcbA8sMnoxl8GVh+&#10;tAy+5H6MrASYIhs3GhMYgmVnNplgmOD3KmqJfQB+KdHmv8kWEzSfQAzR0WPH5ACck9dv2CCzkZM8&#10;dNgwBWtVkIVcsGABBcU0DqMJV/a33tTaUrLYdevUlkGDBiqYo7nUrVuZl4uYWTdWb78uFyaYkz1h&#10;wngZMQLGaTDq6gdX8IED+ssQyN1HwnV8wvjxqAGfrD+HDR0qffr01u+rQf360q1rV9mI7zE8PEJi&#10;sOjWGfL83r17ZcloKbp1V6xQXo3iErcOqIMnYF40d7ZEo17SwLKBZa8C5KuX4xlmA8upgmU6Yt+F&#10;KqE01EMEy507d/L2pc/2ZyMg57A4zwX4Af37Z9pozMEciPOpr3PkkC2bNgArR1vNsjOBZWA5IXg2&#10;GbbJsN1ih41Zlgg4+brSw0PoXu1Op5HEwz0c+bTM/xsKEJX9zTdl5apVcglAmGwwa4jJDBMIr8Lv&#10;p02bhjri4TIAzDCZ3zatWwsjnFhznBeZhp+DmX7nnezKEhMUUwr12y+/KHBjFBUnR9OmTpUdO3ao&#10;PDj0Ecn2zbQ7rocvfBGLGAS9QwGCGRflamNd8lUshCxBvTjzq2m6xmipbnDzZB1YVmtnUC5QGYsx&#10;mzZuTPKt3b59W3J88YVUr1pZAsEsB4HZigfMLrLKZJ/dYpW5vTHLjhpmq1l2peY6UZ22GzXeHN+E&#10;9eKJ6snTIrd3Via4rW6AqiKRaoLnUQTuQTWrVZXnn3tWatWsKdFYjLNmI+DNETh8+JC8A6PSzFQu&#10;jBgxQhMafvvlZzl76mQKGctm8GUGX2bwhfPfwLKB5axds0xgHokM4jqIFfouZ07NN74JdperswTI&#10;bdq0lvz5/1JWmDU4ryHX9pOPP5QC+F1BxH/8BMaYjytXqoQaoRZq1EVmed26tXL8+HHxAfC2PE1v&#10;TgVc29eNG9dl4oQJyFNupnnKY8eMkd1wxqZztCvA9xgWSApBEUAH7Kw4oT0PtUM1RI6tgMQ8qcYa&#10;a8ZhUbnACcuZE8ckLNDfwHIcADIZtldZZmOWU2WWHfFRbXCfIJAokP9P+E8Eu3ZBs61sBFwcgR07&#10;tqt6bdq0qS4+w/ubUZ310osvSGHcQ0ODApUAMTdsp9JIY5aNWVaA7NytZjkdapbDsc+EPSocNRBx&#10;HScl6pBd7RGQaEYAMDo6waPLHexopBs9HNvG92A8DvKohwUH4SLsTg/A9g/3SHz2u2AAcgAMFwED&#10;vBsS3kmo9/y3RHE1pyBAZgQCnSXJVM6ZM1uuXb0ad3fRnF58pqTqiskek4Huj+gExjpZy/gR4GSU&#10;7PL4ceOkFTKTyThTntwfmdZTMZlYv369HDxwQC5BRUBwSQM1yrQZN7VyZdJANOM/RcJXZE1arZo1&#10;ZP68eUm+lY2IQMsFk7hxiBPjsfddzm9Qk39AwnH8G7PskGIbWDawnNox4CTb9wKzTLAcgQWr4cha&#10;5r3l22++9ijOLrOvP/b6WXsE1qxZI+++87bMnz8/095o48aNFCzTNJW1ugaWE3kIGVg2sGxgOZ0N&#10;vlCUf48GZol7ioZmKRfmx6CQ3+MOIwCaoLnaExsKpGiWlpo5wUNmaonHPnWjNY7jnVs3tW512bJl&#10;yDneJ8NRb8wa1tGjR8m6tWuE4CQsPAw9XG8+J0+ekMGDBqlR1+HDh5O8IV0Bo0yZHQFNzRrVM1US&#10;lWl3zCz4wpQm79u7VxYtWohIiyHSpUtnOI13kLZt2kjrVq1UHTBkyGDh95cVG6Or6iOPm0A/qXYa&#10;DusNGzTQzzRq1Ejp27u3fP/dt3KMYNmYZbhgG1j2Kkh21C0bs+wSs0xH7PmzZ2pEIU2YmOFuzUbA&#10;myPA1IwP3n9PjS0zq1UoX07BcpnSJYUGsuHGLCc03DWwbGDZwHL6gOXYcbWW2SOwatVK+fqrHPLq&#10;Ky9rpzzbsYIbExOjb4+yXbpdL8DK7lkYgDVu2FAI0qxlzREIg9v1HXw/165dlcDAwKz5JvGuyJI3&#10;xXFFE7rkGg3LxqPToGz4sKGqbPgBmZvHDx80sJzAHTs1VjGFv1t0lEVHpco0P1yzTGY51N9Xtm1c&#10;j1Kej9SEieepNRsBb44AjStZKpacl4U3Xyupfd1Dek2B/PnlZWQs16pZXUGigWVjlu+nlG5kBl9W&#10;s5zWmuUYMslgfo8fPSLLEV2zasVyoczGuvfGYC3YY9YYJ+78/Rr02L+vU+b5j99/V5dHTnTYWcP8&#10;5x+/i7+/vxxXI7CVCmZ69OihoLlhg/r6XVmzEUjLCBDQs36eaoaUGuXmjJFaj+OZCoke3btrruuJ&#10;I4esZtnA8sMg19nROi2PjVl2iVkO0fioIzB/jPXASBz5lpZrhD3XRoAjwEjEzz/7VHbv3pUpA8K5&#10;0G+//qpkQptWLWPBMsrtrGbZapaTBcwGlg0spxUsEyhDryDdu3ZR0wbm1lnP+DH45KOP5D3UAdFl&#10;krFPju+A//4GTPMRyLEDkdFbE7WuhQrB1ALOylOmTNHaWFfapk2bpA8ks1ed6qFdeZ5t8/iPQHRU&#10;tMrFe2IBxqFeSO5TT4Xb+qSJE2QNMr1HoPa6e/duakJ30sCykwSbUmxjlr0qxzaw7BJYZtayz/mz&#10;khspCVxo7d2r5+N/AbNPmKEjwBIyJnEcOXIkQ1/X8WIXLlyQH+CZQVJhCGIxY6IiDCw7x0bxscmw&#10;TYZtMmzvy7AJmPdilXAqjKdmTJ8ms2bOtJ7BYzB71iyM/2T5Fc7CjIZygOVsyLHN/esvchN1zWy9&#10;e/WCLHueXEcm8+/58smGDetTvWFduXJZGiGiiH3ShImpbm8bPDkjcB8GiVxEoSkZzeRSa8y3ZGQI&#10;XbJHjRypsVc//QiwfPSwMcvGLBuz7NYiifcNvgLv3JKbVy5JWdRyvvD8c9K4UcPUTmn7u42AWyPQ&#10;vn07+ebrr7QELDPaARhqfpXjS3nzjWyyCHOh+zFRKbDKFh1l0VEWHYXz1JjltDLLjudnxkXPXvPh&#10;ESBopvya5hXsNGqZOGG8bkj366ZNm0gAGOaRyBnk4xZwYOZK7/nz55IdzoULFyLaaLSsWrkSjttD&#10;bNhtBOJGgCZkLVs0jzOXS21oFi9aJMNQq7wUJRsEy507d5ZffvpRTh0zsBxv7mXMsldZZcq3jVl2&#10;iVkOvH1Tc8ubN2kszz37jFSqWFG4IGbNRsBbI9CkcWMkIHybILXDW/t2ZT/rUbLGmnyWGexHuoiB&#10;5UT1ysYsJ2SVWctsMmwDy94Cy479aA0zjKS825Nw107KcTuJ33nsok0HbjdctGO3jUxDj33+/Xsx&#10;GuW1YMF8mTRpovj4+KipE+tstPv5SRAiqeg6PBPsNbMKKal2bqxfbov6Ubons0bZ0Xbu2CEdO3aA&#10;EVOItG3bRrOaua9x48aqI3Y/xPicPHnyofsN60wXLFwgc+fOkTEAzZ60YERp0Wnc2uMzAsyGptog&#10;AMelq20lFlwGDuivbt90w+7YsaP8+vNPchp1kpaz7MQUusUwJpJsm8GXGXx5aPAVALAc4ndX+vbq&#10;Ic8996wURbSOv3+Aq6e3bWcjkOoIMIXjF1zzfX19U902PTaYN3euvPfuO9qPwljSwLKBZc67zeDr&#10;obPNcpajE0QaRXg/ZzkCGcuJehQkmvEdmcuJayRS+Det/Zk37EnXbGaAQ896MJ7nTg/C9rE9HOCQ&#10;Wcuu9wAJQ84s3NJk8YJ5ygqXL19ejsKU6/SZM3ICIJb95KmTcunyZc1UfuaZp6R161YuyV95Gqxd&#10;uxbGXt0lHBFTHTq0TyCDYi0y2eM6dWpL1y5dZMf27Qqq2chWz50zBzXOkxXAu9uOHDksVapUUqCe&#10;GNi7uy/bPmuMwLRp0/RYcXfCw9zovn36aCkA5dg8Dn9D6cCZ40cNLJsM22TYbi2SeF+GTUfsKNy/&#10;Jo8fK88DLOfO/WuKqqOscTWyd/EojUDFChXk99/zCU0hM6NxkTfb66/J559+CtPTIwaWk5p7W82y&#10;1SxbzbL3a5ZdYafTDpYJmD3oYF0j3egR2Da+A2Qjf8+THg6QHRbsTg/EAkOY3IUErmCBvyTnt9/I&#10;rl275DLydAmWHf3ipUuyY9dO/ftff/6hTLOrjYxzz5499CbVoV07OXvu4ZohstcExk2bNBHKpWax&#10;FhpGYMz2ZQTV8OHDXH053Y4xDe3atVUmsXu3bjB2Wu3W823jrDcCms0NozhPzN42b96ssv/ZqF3m&#10;4gyPDdbUG1h2ZpVNhm0ybFcM3tIHLMfgnrd43lwFFF98/pneh6zZCHhjBKKgLvu3RHEpXLiQzg0y&#10;o/Xu3Uvr8Wnydfb0SfATkVazbAZfxiw/fDIas5zuzDJkxIkBtIHl1IAz83PvyYJ5cyRbttekN52n&#10;UWPsDJTPwBCD4JlsMicyrCF2p22EmReZ5SCAeJpsXLx4Idmn80a2Z/duRAENlIoVykvZsmV00kQQ&#10;TYm9q42mTw0f5DhPh2TcE2ba1dey7dJ/BHjMValcWS5dvOjRi22HYoEmc9MRH0X5f5s2bSTPb7/K&#10;2RPHJDTAT/xZM6n9husdC0yss3S9X8e2sd0vtQ6mjWxb8h2AJVXJazLbJGCSDSx7HSA7R01ZzbJL&#10;Ncs8ziOgcNq8bo18+cXn6oi9Yvlyj851e5KNQOIRCMbco1DBAgqYM6u1ad1ann3maSUlfC5fxFw1&#10;3MCygWUDywaWwSSjFjauJ5Bgk2VOBxm2gWVEEaQGjhP+nRJzPqdZ08Ywn/hYdgKYXgAgcQbLlF9v&#10;2bpVYxcqlC/ntvHKxo0bld1lnTLdiy8iQsGVdvv2bbyvprJly2aA7PaQU7eXPTTGcMH4hVFCrI8+&#10;dvw42OUFMswMwlwZ8iy5DePDqlSqKCdOnPD4/XEBhnE0U+DcPg618K1btpS8uX+TsyePG1g2GbbJ&#10;sLOADDvU31eO7N8refP8pqCCvhjWbAS8MQL0Wvk9X16pXKmSN3bn9j44Z6lXt64e15UhB7+LhVmW&#10;BCafsWxu2OaGbQZfONHM4MvAckKZdmbJsCnBvoNV/T//yCfFixeTU6dPy7nz5+PAMlllguX+/frp&#10;av/aNWvcvlFs3rxJunXtGgeWmTfoapsBJnD8+HFCk7D8f/0BRrC1ssyTJ02SCxfOp5ivyzxdmpHt&#10;37dP2gE4p7VdvnxJWUl33n9aX/NJf/5ugNxKFSvIoYMH0zQUBw7sl149e8KhfYJMGD9enbTz5ckt&#10;506dMLBsYNnAchYAy0F3b8uVc2ekeNEiCip4z7FmI+CNEWDpDuMtGzSo743dub2PUHjYkGh45umn&#10;pC0MUOmHEwGiwsByIpMvq1m2mmWrWbaa5ZRqmDMLLMfg4nQRE5SPP/pQmjdvpkD5LNyqHcwyHxMw&#10;/124sOTDyqw7tcqOO8oW1IvSvMvBLJ8HyHW17QbT3QUxP2SjO0DCfQO5zYcOHVRn4/r16qmsex7q&#10;3C5duvjQLvfu3SstW7ZAjauPNGrUCIYxrr9u4p3RIKx9+7bYT0N9TVeyfV39jLZd0iNw9OgRZQJ2&#10;7Nie5iE6euSIlgKMHTtGI82aN2smv+fNI+cNLItFRyHiyVk67c3HJsN2WYZNR2wC5mqVKypYboH7&#10;UWbVl6b5gmM7yFIjwHt/ru+/Q1pH2hfNPflgVMn98/ff8vRT/5XBAwfoLsJgaGdg2cCyuWE/dEZZ&#10;zbLVLCdv+pVZYPk+TCa2btogb735hgwaPEiuIDLKWYJNSfbWbdvkow8/1DpPT9pWSLgJeBUsw4XY&#10;HdB6DmZgHTt0UAftzp07JWB1GW21du0a6QV5LVeM28E8jIZeN25cj5Nqd+jQTvYBNE+dOhUAO/Ym&#10;5Uk7cOCAspGsfWrTuqWcBgNvLf1GgONbpUplWb9+nVde5CQk3CwFGDlyhNavU53w5+955QKMVqxm&#10;2aKjDCy7Yuzl2CZ9DL5YtxwNk6+mjRqoIzb9KizFwCuXvyd+J8ePn5CvcuRQdVFmtEswSM0Njwxm&#10;iI/CPYgtNJhS65Q6wbTrZXUsp/PEFJbPiQTznaIhrScmtw+e404CTZQxy8YsG7NszHJWZJYJlmdM&#10;nyrZ33pTzY+uXb+eACxfgXxpEiTP777zNmrIpnl0n9m+fZsC3TiwDLba1cZaIzK5rFclO005bVLt&#10;1q1bshqO110ByusiWqgLXo+RVWPHjsXzOmvUUO1aNTXj2ZNGsMz86OjoaH0f+/bt9WQ39hwXRsDn&#10;io9Uq1pFli1d6sLWrm1y9uwZgOWuMnTIUD2emzRuJH8hRuTimVMGlk2GbcxyFpBhO+KjenbrIq+9&#10;9uqDTNy7rp3gtpWNQAojwPv3p5987HaqhrcG9cSJ4/LVl1/KKy+/JBNQymVgOYmMZZp9GVg2sGxg&#10;2cByVgPLXImUmCjph0iDzz75RJYuW/oQs3z9xk2N2fn0k48AEPd5dO9gdnKnTh0lCEwwDb7cAawx&#10;MdFq1HX48GE1aKJZWGqNwHkZPkuPHj2kQf168tOPueQgal4XL1qkINqTdgOLCJTuUgbet29fvI8N&#10;nuzGnpPKCFzHONeqWQMRT7O8OlYXoZDo2rWLDILL+pTJk+CU3kDy//G7XDp72sCygWUDy1kELEcE&#10;+suUCeN0cfbTTz+RK0hhsGYjkNYR2AHPk/ffe1cNHjOjcXH97exvaZ89czrewn1jli1nGcA4xtyw&#10;Hz4hTYZtMuysJcNWsHwvWprDCTvnt98qEKWZl3O9MvOVK1eupNmAZGc9abxRde7USSibpqSa0mp3&#10;GhlBSrlHwrBr7tw57jxVCJwnoEa1VauWymwTiA0aNEgNo9yR+NHNkuz41i1bZA6yehltZc27IxAQ&#10;ECD16tWRSRMnenfH2JuPzxVVGPSDadCUKZOxiFJf8iMv3MCyRUelmwSbtc9Ws+xyzTKZ5TDEuK3G&#10;QucnH3+k4IYlNNZsBNI6ApzbvPlGNlmwYEFad+XR89etWyuvwiD1MywArVrBSLR7BpYNLBtYTvps&#10;MrBsYDlrguVKyDP+5eefZTdimZxjo87DVOsQGN2CBfLLP//87dFNgk/auXMnmGUHWG6v9cfutBHD&#10;h6kkl1EidKN2tzFGqnnzpjAGOyRLliyWfDB2agXjr6ZNGivTyGgif3+/VHe7auUKgP6OcgdmHbVr&#10;11a22pp3RoALGU0bN8aCSGw9l7cbFQGsm+8NFQWPo7qI8SiY/0+5DHO7EETWWM6yAzS7U7uaaNvr&#10;+HeC7oN/J9198fu77vRr2D5Bv4J/e9YTAFhvmnkltS8Dy26B5RC/u3Joz26NKSQLt2TJEm9fCmx/&#10;T+AIrFyxQl6HtJ8eJ5nRqJSiBJsmY/t275L7UPRZzXISUmyTYZsM22TYJsPOajLsCJg6MDqqWJF/&#10;EB31uxyGYzABsoNZJqu8DeZeP/yQS2WrnrZdCpY7glkOALMMsHzmjFu7mj5tusycMUMWLlzgcc3R&#10;/PnzwCr2FdZA02X1EmKgWAc9ffo0lZnXq1tHmUdGTR05cliNvBI3OmA3Rq3rhg3rsQCwQ2rUqC53&#10;sb+0tGvXrsl01IJznJ/UxnFlPREiGqwAAP/0SURBVDgdztOr+fn5qwybKgV+53Vq15JCWAS6cv6s&#10;gWWTYZsMO4vIsIM1PuosQEVOeSPb62rIZ81GIK0jMHfOHD2eqHLLjMYYy5defEH+wjzrKuYeNL0y&#10;sGxg2WTYSZ6Nxiwbs5y1mOVIuBUGYiW/wF9/ShEAZoJk59ioS5evyFrIh7744nPp0b27x/eYXbti&#10;wTJltpRhn3ETLC+HbGnMmNGyBhnPnmZvEiTXBSAOxHvoA3ZxxXJKoeIbmcdVq1ZqPXKzpk2kBeqT&#10;++HxSrDJPqibu89sdLSLFy+AVa6lddczZkxXkOdpjBSl3XTnbNSwoTSEm/fcubM9HuNH9YlRUVE4&#10;NjqoU3UM6nfSqzEbu3KlijiOuylYphz/74IFDCwnAMpkl41Z9qos25hlt5jlwDu35OaVS7qQ9TKY&#10;uDZtWqfXJcH2+wSNwMSJEyQ7Ej/ofZIZrRsWal94/jkpUawoHKtDJBwO1AaWDSwbWDawLNFRYJKd&#10;e6Qxy1mNWY4KD5fbmCzny5NbSpUsqayyM1i+4nNVlixdIu+++zbA6hiP7zG7d++WTh0fgOWOBMvu&#10;xS4xZ7c/gOt2GIV169pVHak9aczZpWM290OjseRaSEiIHDt6VGuTuUhAk7BWLZvLiOHDhbnPjKGq&#10;WaOm3Lh5Q03EJkyY4Mnb0eeQyR4OmTmzoGvWqCGXser8pDRmqPbp3RtxYu0kEteH9GpUCVBy/3fh&#10;QogZ66GLHDVqVJO/CxUUnwvnjFk2ZtmYZbcWSdIvOopg2RfHY63q1eR5gIuqcMW3ZiOQ1hEYOnSI&#10;vPN2dsRWepaGkdbXb9Soobz4wnNStkwpuYd5MTOWDSwbWDawbGDZwHJo8ixyUqA5M3KWoyF/vYZV&#10;/F9//knKlysnl8GgnkE9sUOG7QOJ8Lz581W+NBvA0dO2B2CZtb7KLAMsu5tRfOzYMX0+a47bI0s5&#10;IiLco7eyZtUqZTD9UJ9MOTXZZlcawTPrk6dOnaLvn+x4vnx5NaLq3LnzKum9AmM0T1ow9k2zqQsX&#10;Lsr4ceMAnId7sptH8jlDkOvdonlz4fimV+O+W8PcrU+vXtIFMnsuksycOUOqVasq/wA8X7143sCy&#10;gWUDy1kELAfcvikEzJ1RrkOwXKJ4caH6xJqNQFpGoBeSND54/z1Ns8joRs+U8uXKyksvvCBVYZYa&#10;ExVhYDkpcy+LjnrYGfv+Pbnv1PEPVPQm01X96Ny9c6SD1Nj4n8QNv0zHPBiTYZsMO2vJsGMiI+QK&#10;ZMU///iDVKxYUXyuXksIlpGxPHvObMn2+muyaOFCj8+8vXv3KNj1B1juRLB86pRb+7qE2J8WMOSi&#10;fJvy6BAsRHjSfK5c1nplxpGQofY0Cus2DL4InpuArWQt9ORJE2GAVlj69+8n8+bNAag/KIxAcpUt&#10;nYTns6aJTHUdAHAuKjzujbWIjRo1Uof09GpUIBAc83vhhJtu5q1bt5ZZs2ZJlSqVpcjfheXapQsG&#10;lg0sG1jOImDZ/9YNdcQeNWwomLjn1UuD11JrNgJpGYF2bduqadzduxmf2817T/6//lKDryYouboX&#10;bcwya7aT7GbwZQZfZvBlMuysJsMmWPYBWPj5J4LlCgDLVx8Cy9OnT5c3AJaZW+xpI1hmzbK/v7/K&#10;sU+5CZZ9cYNrDGB14fx5/GzoMZhkbXEHsMIEuoMRH7Vy5UpPP5I+7zCY7o6QEFPWXb16VcRSzEek&#10;1ABp1qyptGzRXI3DBvTvLwsRV0FWPACfP6l2/fo1lXoHQS5MA6qlkL57s7Fel6ZlWaExrovSa8qi&#10;XWX2PXnfzOfuCYk8ATLl3mz8PuiCTrBcqXJFKYoFDgPLFh3l1RrlxI7YVrPsVs0y46OiIFFdMGeW&#10;vPzSi+oefOToEU8uAfYcG4G4EWgEg9Kff/pR5yAZ3bj4/RMICbpxd+/a2cByckDZmGVjlmNPTmOW&#10;jVnOWswyZdhXL19EbNSPUgHxUVd8fB4Cy7MQeUBmefGixR7fY8jgMmc5HiyfdGtfZGhZ83MeYLlp&#10;kybIzPVx6/nOG/fs2UPdrJnlSxfqtDQyl5QRsya7LVau+f4c7SreIx2z6eJNo7C2bdrE1j5DEkz5&#10;8Ry4c9L4jJ+FUmE6ca9ftw772iXt2nrP1IYLE3Qy52sPGjQwDjim5XN7+ty9yExt2LC+LggEJWKU&#10;yTCvWbMaWdjeYZqZg00WOSwsTN8uAXO7tm1UWcBa9Io43ovD1O46jn/G1Vh0lEVHpQtoNrDsPlgO&#10;DpR1MFZkjekHH7wnzKi1ZiPg6Qjw2s/a9/wwMg1GRGFGNy5Wf/vtN5rzPH7sGAPLBpYBiqMf9JiH&#10;ATKO1/uObjLsFHTn0KPTJTdhT6hbjxtI50GNe+z4EmJ/3nPuYFvuYYKffI/C31LokJPce9Bj8DM6&#10;QU9k6GUGX5ISk5z4b5lTsxwut5CLmjf3b1K6dClkLF9KomZ5Hpjl+JplAlcHAHH1pkOwTEbZH/E9&#10;HcEwnzzpHljmuUBQSmMwuqOyhtnTNmb0aJk3dy5Y4AUydMgQT3cT9zyacy1ZvFhGjx4F46gZye6P&#10;Y3br1i0hYCTTPBiAmcCZjDnroDn+BHOhIaHSBPXU6wCcAwLSDhwvXboo9evVkzOnTytQXJ4GhYCn&#10;g7V//34YoXWHxLxOkgoFZiwT2P7yy89y1Ass0uhRIyGRb/KQxLstxrcpnM4ZI8Ia/eJFi8gN1OwH&#10;G1iGC7aBZQPLrjqhp5/BF5nlcMiw927fJt9/l1PjdmZDCWLNRsDTEaAMulTJf1H/XsztuYunr+n8&#10;PM5/vkSiCBd/1qxaoWCZ5l5m8GUGX2bwleQZZsyyMctZi1mOBIDzR67lX3/+LsUQaUBzr8Ru2IuX&#10;LJZ33skOx+fxelQzm7gBYo7mw/iLklpXGsES44H8/PxUjn3y5AlXnpZgG9aeUvbcDazknj173H6+&#10;4wkEyoyRWLZ0qQwYMMDj/TieuH79esRN9ZFNmzZpDJS7jWz78ePHZc3qNXDDrg5AfVPGjx8vBQr8&#10;pTXRBHeMnRg1ciTqoecqK34ciwU3b95Upp7fQWru4CNHjACbOkvl7zQlc/V7c/ezOLYn+CU4nwEJ&#10;f3MscjREndY0OIj74/tP3LgQMgrgtmuXLqgvbqcsfVralClTpF69uuLn6/vQbsju09htLo6BsmXK&#10;yL845m+gjt3AsrMU21XAlMR2WHjzS9B98O+kuy9+f9edfg3bJ+hX8G/P+h1ntjexbNrb/zZm2W1m&#10;mUqPs8ePanzUM089JSPh52DNRsDTEYgIj5CCOJYqITrQVR8RT18rqeetXbtGPv7oQ3n/vXfl8IH9&#10;BpaNWTZmOeUTzMCygeWsBZbJZkeGhUiRf/6WvyBROgoQdg5SYocbNt2xmW38+WefSm+4SbLxZhMr&#10;O24DxrKuLF68SMIQQZVSO6BguWMcWCbgdrcRJPN1B8CsafPmTe4+PW77devXynBMvlYgu5ny6LS2&#10;S5cuaS4z8xubNW2WJpkzmW6yKAS19ZAJTSMy7nf16lUq5yaL3QU1uATRrN1u3bIlarDba7wVP8sw&#10;xGMwFon15Rs2bIAMfCdqlY/gO1qsUmwCUzL8/HdaGlfqQ1BfTcBOtn/fvr2yCrLJsZCY0XW0JeqC&#10;mR3NTOytW7cKo5uSa+pW3bql1lT369dXpemetrlz5+iCwzUY1SXVyNw3bNBAwXLpUqWkJJiGmz4G&#10;luNZZctZ9jq7bGDZbbDsyFquULaMPPP0U3rNsmYj4OkIhIaGodTsJ9xT66bp/uzp67Ps59133lbA&#10;fObUCQPLBpYNLBtYTkGKbTnLKcqyM0OGHR4CEAOZfoXy5eRXSGD3QCJ8Ac7TDrB8EUBw67Zt8sP3&#10;3ysjl7jt3LFDpcONAEAWLlyQrMTp4MEDKjUms8za5RMnjrt93+nTpw9A8mawDCPSZMzlANyrYO5F&#10;oykCyLQ0gj2aRtHAqzmcutMSTXHgwEEwyU0lEiUMLWAQltI4+UHSfhHfFcE0AemyZcsUKA8ZMlgB&#10;K82tuoKRZlxSm9atpBAyhc+fOyeM8frrzz8A7JuqtJ2xSjS+YhxWR0xK2fkddenSSc2xOnfuqDnI&#10;dBPlfprDvIz1400aN4aJWQtEebXVyWxPyKwJlrkIcfz4MYlEPbwrjePXsWN7OYLP0ad3L9kFgO9J&#10;4+evWqWKLjAk1/g5KUmfP2+elIQsr1SJ4nLr6hVjls0N29yws4gbNmXYDkfsBlgwJFiuVatmpjCC&#10;nlyH7DlZbwS4WPsVnLBbYXE5MxpVYYzf/OqrHHIOi8uMjjIZtrlhx9YtW81yEuekMcvGLGctZtkB&#10;lps3bSw5YUCxYeNGuYS8YAdYJnA+CBBI1rkY6js13y1RI9jcs2e3Ai6aSC1atOih3Fy6TzMyyldl&#10;2J1UduxuGwxzKhpATYKEegEk4J62Y8eOKphcjcxl/oyOjvF0V/o8sqzMbt4CIE+ASsm5p41yaoLQ&#10;U6dOqoR5+LBhnu4q7r2Fhoaoe/jgwYM1x5mO4NWRMbwRzDNrx8kKbwPYpox8I75/MtL828aNG2T9&#10;+nVqOrYJj7dt2aLM/lEw1TQyu4zjhMwyHb7DU1EWpPQh+H64kLJ//z7p06e3suHuNr5HGnalVgvP&#10;jG5Gc3Fhh/mtpf8tIbev+hhYNrBsYDkLgWUC5hgonjrA6PAFZC3/jTx03yTKKty9Ttj2T+YIMHXh&#10;E7C6LPXJjEa/Dsag5f71F7mMqE4Dy8kAZXPDNjfs2BPUwLKB5awFlsMoj42JkoH9+8onH38ki5cs&#10;gSP21TiwzPplAmbW+vyYK1eSdaDONx+ygg72jiZKlOqyUXZNGTYnPMxbJvPobmPdGiOVKFNm/aun&#10;jfFTXTp3Vnk5wa03apjovLwUYzdmzGi8R88jtviZWK88AZ2sMeXW3qovPnr0mLLJbJRHr1ixwtMh&#10;9OrzuEDQEVJyMt59oR7YAbWCO42O4wTKrhiDkQWvWbOGLEEdPmv0S5cEWEYdrNUsW82y1+XXjtpn&#10;k2G7LcN2xEcNHTRAHYS//voruYpYQ2s2Ap6MwCXcSz94/z14lPT35Olpfg5VYs8+87QaSt6EpwPz&#10;hY1ZNmbZmOVkTy0DywaWsx5Yvg9nxnkwf3rrzTdk8qRJcg2Zvw5mmT9vgD1kLNKnH3/sMmtK90fW&#10;0taF+zHrYymfpiRYwTKkvTSocreNGzsWBlfztEZ63Jix7j49bvubN24ooF+7dq0ywmlhRR07JWM7&#10;FQCepmej4badlsYaY8rFOFZt4BBNmbU3WkxMjLLWZF+3bNkMM6323titV/ZBZnkHsqpZd+0OWN6P&#10;46xCubKye9cul94HSwZqoKaZCxtFMXEpW7qk3MHkxcCygWUDy+4Yu6WvGzbBckSgv8yfNUM++vAD&#10;ee/dd1JVjbh0AbCNnsgRYHoGnaiZhJHRjcq72igjYDlB3dq1JNDfVyLDQw0sJ1e3HBkuUZERcT0a&#10;j5PrUSjtdO4pbRv7N5SJOnritJ6H/p0w7ceRAqQ/H0oMSiVlKFEqUXxslMmwkzkfDSwbWM56YPke&#10;6mcO7Nsjb2d/S7qDaaUMm67YDsDsgxX9SQDRvNlMhdOwO43GXj2wT0Y2sOaVbsisoT0Np2R3G3OR&#10;Z86cCSOplTCyGuru0+O2Z900DagoM2a2MWtm09poqDV40KDYRQHsMy2N4L05Ip7OgdUfN26sTJky&#10;OS27S/BcMtZkv/mZ6RhNGXVWaKyX3gKZNw2+duzY7tJbOgEpf6VKFVT+7mpjzTXB8qKFC6VwoUJS&#10;GYy0360bEuR7x3KWLToqfaTYxix7xCyHAlRs3bhecqDWlPcmlodYsxHwZAR2QbVEMoClTRndqAwr&#10;98CoriuIgmiAwfDQYAPLBpYtZzn5k9HAsoHlrAeWY3DxvgZH4JzffivVq1dTkOwcH0UZ9g7IqynT&#10;bgk5kSeN5kutW7VSg6/WbVopqHS3TZs2FeztZJ009YOM2NNGoMi84c2o0aU0PDAw7VnGu8BsMjaK&#10;TGd7xB+FhbkWqZXcZxg+fDiinmarNJkM/T1kqHujsV6b5lzcHx20V2LhISs0OnwzV1rBMhjm1BoX&#10;EqpUriyrUHfuTmOuda2aNXXRJzeyxRtiwSAcDFYg4tP8byOKS/sN1zuANs2IXO80L4rtfql1sGtk&#10;2JLvYPduetgT1Cg7s8rmhu11htnAskdgORgLWGeOH5FcyFqmOdL0adPcOdVtWxuBuBGg9wbl/PSq&#10;yOh269YtrbknszwcaRVwVJWwkCADywaWDSwbWE7GEdvcsLOcGzZrlhkdFYRV/MoVK8hPP/4gR44e&#10;TRAf5cheLvLPP5IHAOPu3btu32/IJNMxmbnAZHVLlyopI+EQydglV9usWTO1lnc7wBTl05421sgS&#10;9G/YsFFrZf39H87+dXff/Hysgz6KsSO4vXYt6egiV/dL8E2ZNMeamda3b9929akpbkfWugXcrM+e&#10;Pac1y3QDzwqtZ88eshwLKn0hw96+fVuKb8kHbtfVqlXzaOLDY49u2Iwh+xaGdr27d5P7WCyKB8oG&#10;lv3cMnpKJN21nOWH2WkDyx6BZcZH3ULdd17cc1579RXpDad8azYCnowAS7feffttVaVldKNHSu7f&#10;fpXnnn1GJk8Yry/vqFfmz7AUexD+Huxyp2FrBFhrT3okjEAjGSWaXAcBEOlhZ422y91k2AlNvu7f&#10;g69ufFeT3eR6Yl8sLx3sIFc2/idxwy/TUetjzLIxy1mPWQ7HKuc91C33gxMx5W6rVq8WRkY5ZNgE&#10;y/z3gAED5PXXXlVjLHcbGU2CZYI/At3lkC2PHz9OI0EYCcWaotTaPGTjjh41Ug7BWZsgNy2NNcHr&#10;16/X2Cs6Zaa13cU+2rZprfJyOi57kiPt/B5ojFYfzuKMoWKtN52qvdWGwWF7FkzSrl+/rlFXgXDK&#10;zuzWH9nZjHPq27dPimCZiwZ1UAfPiCx3G2u2WaveAwA5X97c8nWOL2XRnNkSjcmFgWWrWfY6o2wG&#10;X8koH1JTTMT+nWDZFwqI0qX+lZdfelHqIkbKmo2AJyMwDaqEDz94X9VkGd0YifgV7jWvvvKyzJwe&#10;q44wsGxu2PF1yxYdlcQ5aWDZwHLWA8tc2aRT+yrk476D1deeiFNinbKzyRfrmLds3SJffP6ZZtm6&#10;2wiGaeJEYEoG1lGzTIkSa5Hr1q2rWbuMMEquUULFWmU+tzVqT9PSWLu6YcN6zQ32Rt0u2WoCT0Yq&#10;dQcY24QIprS23vgeuDAxf/48GYFsaW81MvNkrRnZxHzow4gGy+zG75UAuC8WbLYj1zupRgl/w4YN&#10;dJHFk0bDtG5YqFmMaDPW3//6y09y8fRJCYGqwsCygWUDy1nL4CsAJREBd25K8yaNNHanJGLerNkI&#10;eDICo7DI/tmnn2j0YUY3pjXwfvPuO2/L0sWUgd83sJwS02zMsjHLFh3l5ESnkuzkXe4S/81917v4&#10;fUcBFMR3OO25IQmha6Gn0pMUJS1JSF0i8Lv4HuKRlIbyG0px3JHuECyzbvkK8v9++fknNeM6f+FC&#10;grpl1jBfunxFmjZpItnfeiNVqWziGxKjopiz7ADLR44kdHgmEFqwYL5GJTWDTJgsY2IpM+N+BiFr&#10;+fLlSwpM09LIMBLQUo6dVsm0432Q7WbGMg20ZqPeOK2NIHnw4EFg3Y/ifbZI6+7ink8pPEEnWX5O&#10;ImbMmOG1fXu6o9EYs8mTJ0vvXr2SBMthkI9TQj1kyGBPX0IXWfi52d/O/qa0Qt261iuDwTKwbGDZ&#10;wHLWAsv0AQjxuysD+vaSl8AsF8ifX4KCgjw+/+2JT+4IULFEozhvJUu4M5Kr4atBZUSOLz+XzTCs&#10;k/sxBpYNLD+oVzY37GTOJWOWjVnOmsyysssx0dK4UQM18loNRvOKj89D7PJGAMxPP/lYypQu5Vbk&#10;Ep2LKcNWsAy36MOHk2Yzo2DLz5pVSrUpQ6ZpFkEtmdsNkE1TrnsNubjNmjZJk+kVjb02b94kzD90&#10;p246pZvkkMGDtSZq3tw5wpirtDbGa5FBP3/+nL5Pb9Ut831xXFdDbr8NLG7XLl3S+lbT/PxJkyai&#10;Hn0c3lcPvKeE6gLWWVParvXVrNXxsG2F2zblcF988bl8/tmnsmvLJokMChAyWAaWDSwbWM5aYJlS&#10;bC5mTZ8yUV55+SVdyKWxnzUbAXdHgKq2nPCoOHPG/RQOd18r8fYzsRhNZcSvv/wsx44c0pI3k2Gb&#10;DNtk2CmeWQaWDSxnZbAcJatXLFPn0Z4AUwTLzhFSfHwZv+sCcPUqJi/TH9TfuHIzOXnixANm+Tae&#10;38kl6e9lSL9no7aW9cVkkmvWqCED+vfXWtu0yrC7desiWyH5Zp1xWuuLHZ+fbt2MtqLzJt9nWhsZ&#10;4HZt2uhYUdpN1tpbbfnypahR76vsMg2vvBGflZb3Rgn2WLDLdOjm9+JozKjkZ+/cqZNEQo2SlrZs&#10;6VLJmye3Roh0at9WwgP8JDiBC7a5YfupS7Y7oMkMvlIF2Wbw5ZHBF8FyVEigrME9iV4ZZAZ37tiR&#10;lkuAPfcJHQEq1n7I9b1cgTlkRrfhw4bKC88/J4UKFZCbWOiPcspYNoOvJECzybBNhm0ybJNhpyTN&#10;zkwZNpllXsT9bt+Sv/78Q2N1DsGY4vyFiwnYZcZIHT5yRP7443cYJOUQOj260k6ePKlgmewoa5YP&#10;uVEnS7aZz6cUuWeP7rqPcmXLaoQUWUdPWq8ePZVV5Yoz45680QjGRsHh+8CB/QruvNG6YWGCjOhQ&#10;RE4sXbrEG7vUfZBNb9CggcZmEZC783147U047WgeZPcjRgxXYOwAywTKXHRgXbmn37PzeyV7/cH7&#10;70mxf/6WK+fOSESgnwQ+xCqbG7aB5cvezVs2sOwxWI4MDpAdUIBQ7ZT9rTe1VMeajYC7I1CjRnVl&#10;dm/fTruZp7uvzVjE5597VkqVLCHhmGexVM6YZWOWjVlO8UwyZtmY5azLLNMVmyfwODB8dG5kHWli&#10;oy+afl2B+ddcOFPTObtqlcouAZlTp07BwToWLFP2e+jQQXfvObJnzx41aCIbyuipJo0bS5NGjeDS&#10;3R9u0RuFZmGu5hGzhmnLls26v+QMpdx9g5QP05TrDMaoRYtmUAx7Lhl2vPa4ceOQtzxH5sC1mVFb&#10;3mpkaduAVWcNFx3GWR+dmW3pkiW6INANzt87HrBHw4cPQ418YwmGM3haG79jmtP9hgnTkX17JQqT&#10;FgJlA8uJM5aNWU6VKXa4XLv608Cyx2A5NMBXjh3cL3keRO94o7wlrdcSe/6jNwLly5XTBf6goLTf&#10;S9z59JwDNIJHBsEyozmhwU6QsWzMsjHL9++ZG3YS55SBZQPLWRcsk12+HxUhVy7FGn3lzZtHjqBu&#10;lmyyszO2Q47dqVMHeenFF2TE8OGp3j8ULD9glruiZvkg4p/cbWQcu3XtqnFKbcGGEnjTfXrmzBnS&#10;vn073JQaKms9bepUSJb3SVhYWLIvQaOwdevWST/k+pKh9kajERfl4Tdv3pCGyEb2Bhu6bu1adQBf&#10;u24tckZ7ewWAOz7roEGDZBnY6lUwIOnXr683hsDjffA9DBo4AIsXXZTpp0FaPcjD/eBgndZG+frX&#10;X+WQb77OIbvh6H4PK/sOoGxg2cCy18FxYhBtYNljsBzsd0eunD8jJUsUl6f++3/VANCajYA7I8AF&#10;9BLFi8s/fxdW75OMbFyULl++rNYs10FMpoFlF/KWTYZtMmyTYZsMOyvLsAmWY2Ok7smYkSOUXe4D&#10;BpbssnPtMoHzeQDo4ydPyL+I83gb8riNqQBOOhHHguVbavB14MABt+9ZZAfJSjPqidLcgET5wLfw&#10;+3UAlUNhtMU6Z7oe9+7dSxYtXCgE68HB8U6qdKxeCTMuspkEat5oPqjnJmB3uE3fBKhPa2M9dWfI&#10;uBh5wZ/eAOCO90Q2l27bdCZvi7xpyt0zq23cuEH6A7DT4KtOndrSorl3DM04fj/+8IPGhmxat0bu&#10;h4UkAMoGlg0sG1j2pEbd6bi5icdudddylh1Zy3TFrl2zujz91H+laRqNHTPr+mavm3kjwEXzggUL&#10;qBotoxtf+68//1SDutZIc5CYKGOWU0ujMbBsYNnAsoHlRwEsR6N22RcS1cKFC6p0deOmTQ85Y6sc&#10;G+BwM+pp6TL54w+55ALippJrlCYTLFMqTcDrCVimPJfMMffRpnVrddZOrtGwigCdmbp9+/SRhvXr&#10;a+xVH4DnhQDPzBlegVxpmkrRFdobjeCdAP3GjesaSXXeC86tzAbm+yagbdmq5UMLBGl530dRe86F&#10;C2ZgdwAz7023bXffF7Of+yBjmcdI0aJF1MQtre0i6rLz5s0t7737jqxatkTuASgHPZBeG7OcFEh2&#10;/M4T8PTgOdfxM0H3wb+T7r74/V13Osxx7iboV/Bvz/odZ7bXVTm1p9sZs+wxs0ygHBUaBKDRXJ5+&#10;+impUL6chHihLCOt1xZ7/qMzAn5+vmrsWLlSpQx/01w4/y7nt5Lt9dekP4gHA8vGLN+DFD++Xtmi&#10;o5I5KU2GbTLsrC3DjmOXkQW4EUzcO29nlxIlSsiRo0eTBMw+166pDJoOwxUrlJdQZEUn1Rh/RCBE&#10;EMS61AMeODvv3LkTxlkdhQwy623dAXcxMTHKLi9ZvFhvWsWLFZOlS5ZqXFG9unVk5YoVcvbsGX3/&#10;rtY9J/6cXEVujozos3AN52clCE1rY80TWdZ9qLNtBkfw6xhvb7U7kLHTDfw4Yr2YEc3FhcxqBw8e&#10;kG4w92rbpq2sRWxZWtv169ew2FNIj8sFc2ZJDIEy8pSdQbLVLCcHmA0se5VtNrDsMVj2u3Vd7kWE&#10;SJ+e3eXlF1+UPLlzyw0vLKSl9fpiz390RoD3gp9/+lHq162X4W+aBALjCunvMnP6VLmfKDbKapat&#10;ZtlqlpM8LQ0sG1h+NMAyHRt5YR+COtKXXnpBypQpLTt27pBrkBafxw3AUcNMeTYZ5q6oJWZdTnKR&#10;SYyBosGXj89V1KV29ciBmrEhyiyrDDtlZjm1uyKNYubOmSOzEPVUF2CZtXANkOvcqFFDrYseMWIE&#10;3KeXKgNOgE+wnVqLiIhQOTNBcs8ePWTv3r2pPcWlv3fF4gI/uwPYuvQkFzYiEKdcndFUrCN3GGu5&#10;8FSvbzIHNcr8HjrBRTxxzrK7L+bn5w/n0X+1jGDaxPESDeM6RkQlBZRNhm0ybK8C46TYZwPLaQLL&#10;ZJYnjx8r777ztnz80YeWtezuBfEJ356+Jt9/l1PnDBnd9sF/gyVAH7z3rpIPBpaNWTZm2aWz0MCy&#10;geVHAyw7oqQiQ0NkAGpJydDxhsMaV0ZHESBfAgA+C6kxwfMpsJLlypaR7FhB3QTZduJ28+Ytlfpe&#10;OH9B44H2wtna3UYQRVb61q2b0rpVK6FE2dM2ffp0mTFjhsybN1cNwdho/nHu3Fmtv548eTLeZ3dl&#10;sFtD/kxZdQ8A4EkTJ8oayLaPwEWar5+4zpcLAWTNuWiwC0y4N9rAAQNkPczIunfvKrt2eWefjvdF&#10;WTqdxIcMGSyLFi30xtt1ex+bN29Wpr8xFipYl71588PHj6s7ZRQWHdpfRo3YmBHDJDIoQEJ87yQL&#10;lA0sG1g2sOyJkiBjapbJLIcH+cvq5Uu0JIj3oX1eWoR09Zpi2z3aI0DlFA0eGTuZ0Y1zhQ8/eF8X&#10;eQ4jUvIeDFSdY6OMWTZm2ZjlJM9KA8sGlh8dsOwAzHTIXr5ksfyeL6+89uor8uuvv8A9uZ9sAsgh&#10;UL4Opveun5/sA0j86ccfJB9ctOlY7dwY/9OuXVs5hbxkgk5PWMwtqI/ujqinWLDcUvzwmp62mQDK&#10;U6dMkSX4XDT7Sq7RUOsqDM7IvpJpnjB+vDpot4RZR324NVMazZvwSBiiEWBT0r13z14ZCEZ++bJl&#10;kvbwKNH3x3zRwXCvXr9+vacfOcnnEfwvmD9fpmAs+P4zspGtn4zs47ow9GLOMhdC6HK+edNmj94G&#10;nUepDqDCYWC/PshR9k8VKBtYNrBsYDlrg+UQ/7tyYPdO+R61n29ke10WL17k0fXBnvRkjgDTED7/&#10;7FMZAuPPjG4zZ83UUja+/qXzZw0sp2buxb+bwZcZfJnBlxl8PQoGX466ZcdPSrIZeXALxj1jR4+S&#10;P5FX+NqrL+tKf7VqVaVnz54yevRomQFJc32AlZdffhE5w80T1P7ev38PEuW2cgiRUTTcWr9+ndv3&#10;LTLWPcD2Eoi3AlgNDIp3t3Z3Z8wtnjhxgjphDxs21N2na4QTDb3otkwAS5aaCwhlSpeG/HqPguWy&#10;ZcqokRhBIGXds2bNUlaaedGsaybYd0XePQs3XDLhI7GPtWvTXs/r/GHpiD1u3Fg1PSPgz6h29OgR&#10;sPUtVAbOxQiatrWCWqA1pHJkmt1tZPipNiBQ7op68VC/uxLm75sio2w1y1azrEZfnhp3ufo8k2Gn&#10;SYYd5HtbfC6ek9+wSMvF2lFezJt39zpj2z96I7B923b56MMPZMKE8Rn+5keMGK4LPDT5unr5osQA&#10;CBqznIoU28CygWUDywaWH0Ww7ADN0Vj1Y6zUTYDmpVjdr1G9GswrvpAP3n9Pb0affPyRvI/Hr8P5&#10;kXLsuXPnJrg5McuX5k2c7MwFWHW3rV69SoE2DTuaNW2apqgjMpmsW96wYb0CW2+1/mTcIWseNWqk&#10;jB83TiWDqxBRNW3aVAW7HINOHTtqBEq9enVVetwOdc5cBGD289ixY9QwbQlALEEjja/69e+n8u+x&#10;eL/8G1l61kcTsKe17dixHfnGA3XRIL1X3rk4sA3xX6wJr1unjh4fDhn7Vcj6ucDCnGp3ZdgcB8rf&#10;CZRbt2gmQXdvSbiLQNmYZWOWDSxnbWY54M5N8b99QwoXKqARPFSfWLMRcHUEWMLEend6lGR0oxfI&#10;yy++IH/+nk9uwsmfcygDywaWzQ071TPRZNgmw360ZNiJWWZe6KOx8ncfeYGRiJi6fOGcbIBxxXyA&#10;X7o9Dkdu8b8liumkhtIjyofJKrPx8RRIfWmqNRpg0t22cMECGT5smDCGijLotDTuawzY8K1bt2hk&#10;kbcaJdpkzbnv5Nhzum1TMsxYiYvIqz4EifeWLZvhzr1E66eHDx+mEVcd4FDNmunixYqqFHs8nLtL&#10;ly4pnWCU1r5dO/07TdN6QAZOoM1FiIkA1TNmTJf5WAygbHwNFicIuil7J6NNw7KjcDY/CUac9ePc&#10;pjNMtTgOncDIMsOaLtmM5brr6Hfvan22owfgfQeB1adzeBQ+B9lxR2fdd0hwiJqi0V2br0tmnIZn&#10;TZs0VjaZkxbuw7lRLdCsWROV129OouY9pe9nIMD+Sy+9KPXq1BJ/1DhGoMYxOTMvc8N+kIl7w6Kj&#10;4uKjXGWIPd3OmOU0McsEy4FYAKtRrYq8jPOc8VHWbARcHQGWQ735RjZZiUXrjG6NGzeSZ595WsrB&#10;INUPaQwGls3gywy+XDoLDSwbWH70wbJjZTQc8mxlmwGc8T/0WKbzzs3rMm7MKNQv55LXX3tVKlas&#10;IIx92r9/HyTbPWT37t0qo05sjpXaKUR2dvLkSQB2W9Ns1sG6N0qjaZjFOmhvNQXLWMkePWqUMsre&#10;aJR4O8DyaMjgj8Ntm3VYZIU3ghlfunSJysBZTz12zBhlsIfCsIsgktLwXr16grnuBsfyLspqE2jT&#10;WZvuoJUrVZSGDeorYKfJVn2w3Q3wb9Zex/e6eBzfuQ3l9g2QXd2oQQPNlmZvpL2h1g03btRAFzTo&#10;Xk7mmosTJ04cT5YNJzhv0jgWTG/auNHlYSN7/wpcr6tUqiC3AWYig/0lACyUgeUHoPhmMj8NLIuB&#10;ZU8YZcdzMs7gi6xysN8d6dKxvYLlggULqBmjNRsBV0Zg7tw5kEK/Jtswb8joVh3qu2eQD94UoDkU&#10;ZpORiDA0ZtmYZWOWUz0TDSwbWH58wHJyTo6sywH1rIYW3QHQGJ2Q/a03pXy5smAFyitr2Q71yyuW&#10;L0/1jHHegPU/ZF8XLVoE5naUW89NvDEB5jAwuIx26ITsZm80nt2UWceBZUibvdF4s2e9FWXYq1Hz&#10;7G4jk03mlxNMMtqUcNO4jLnQx8Ay0+l79+5dylSTMWanq3R8D1AW3NHvgmlmxjXZYx/Ip5klyXgO&#10;/rx86ZLWH1Mqzv27Oqll/TeZ56ZNmrgMlilJp+T/3+LF5NrF8xIVEgigDBaKTBR/utj9sV3CfkNl&#10;ny71W9jOrX5d2W92Ov2m2LHo5JdiTwUQJweU+XsDywaWbzw6YDk0wFfGjBwur6Jm+bfffoUCJqGB&#10;pLvXRNv+yRkBljBx/nEQqqqMbFRelS5VUpnlXlisjokME/q/GFg2sGxgOdUz0cCygeXHHyxTuh2O&#10;bNt7kRHMY5LjYC07tmsjHyFCgdEflAWfOnlCa1TdaZTybt++XWuBKelOS6M0aygk44cPH5T27dum&#10;ZVdxz2XtbL++seZllETTzMsbjbJqMurcp7elZAS7ZIC3b2ctcRdvvF2P9kFw3Qx13GS5WfOdWuP3&#10;xwlQoQL55eLpkxIdCnB/B4wygbKB5USy1yRAtYFlA8uPCFh2xEctWTBPlUo5v/1Go/us2Qi4MgI0&#10;8GTN8pkzp13Z3GvbsKSpEFQQBMujEWOIkGWdFxlYNrBsYDnV08zAsoHlJwMsa61zEEAzHavhVHwP&#10;bOaxQwelVo3qUhcS35uoUWUt7nRIq8lAptbugx1t3ryZ1iv3Rj0va3zT0paD1WYU0zFImlu3bpmW&#10;XSUAy3xvGwH2eIPe4KWYp4kTJsjs2bNlwID+LgFJdz4M2WA6UitYhklWZjWuwjdr1lRNz1IDyxuQ&#10;g/3+u+9K3ty/yamjhwGUg+NBsoHl1IGyMcvxQNncsKEy8IRhzjgZNsFyRHCAbNu0Hgtkb2lmrScK&#10;m8y6ttnrZu4I8J5ME1Iag2ZkO3furDq4P/fss+rnwsZ5kYFlA8sGllM9Ew0sG1h+ssByGOS87BFg&#10;Dsky34sIl66dO0nFCuUlZ85v1Hjjn3/+RjTSNJX9JtcC/P1QJ1tX45rIhB4/fizVsy2lDVauWKGm&#10;WDShcpfhTm6/lDqT/WYeNPfNn95ow2BqtgLvt1u3Llrv7c3GxQc6UG/btlWNwjKrURbeHJnVdWrX&#10;lo0p1Czv2rULrusfyw+5vpNDiOiKUaB8y8BySpLrpP5mzLIxyx6B5IyvWVZmOdBPDu7ZJd98/ZW8&#10;BnaZShtrNgKujED79u3kU5SCsYwoIxuTLL7O8aWWDiyEKsLAsgvmXpaznDA2CiQRDXKdO/4BlUIy&#10;XX2DnLt3jniU8m38T+KGX27wzu6T2ouBZQPLTyZYdoDmGICiu2CVV6D2+ND+vTIQNb6//Pyj5mf+&#10;8ssvMnjwIM0uTtzO0gEbsm06MjeEqdTt27fSdJpSzkxAe/7cOWWsvdFYn8tYpJ1wgGbtMk3NvNH6&#10;UNq9br06Yx8//vDYpOU1yKx3hAs2peN8z5nVaPbGOLBaNWskm7N86NBh+fqrr3QCsmvr5geMMoGy&#10;gWU/A8tyFyyxqz3O3MuY5UeCWQ7xvyvnTh6Xwii7oGESVTbWbARcGYEmMNf6/vucEhQMlVsGNqrf&#10;3nk7u7z/3ruyZtUKvPI9Y5YJhlPrlrNsOcuWs2w5y49yzrLbEiLIsB0g2flnZEiI3IfR1H06ad+L&#10;kmuXLsjUSROkWJF/JNvrr8pniJyi4/KaNavjJNoHDx5U12pGDNF5mTWuaWkKluHSfAmGVMw89kaj&#10;eRbdpulUzdxk/vRG64CVceZBE9SzDsqbbQ+YakZnMUJq2NCh3ty1W/siK0+Dr+rVqyTpWnrq1En5&#10;4Ydc8tknH8umtaslBq6iQXdvPwDKBpYNLLsOlAmoDSx7Ir12fk7GyrCDfG/LTZ9LUgXJCk8/9V/L&#10;Wnbr6vrkbsz7Sg04Uv+eL5+EhIZk6EAsg6/GS8hY/vabr2X3jm2Y60QbWE4NKBuzbMxy7FlqzLIx&#10;y082s5wQPPsDTPtDmh0bP0XwsxGZzczLZUZzNjgd8yZHJ+iRcEIdOXKE0ImZ2YUhANxpaSrDBli+&#10;du0aIosaJRtp5M5rUErMSCY6TDP/OCmG3J39cVs6V9P4imw1o54oQ/dmY101s6tnz54Ft+0x3ty1&#10;W/uiYze/12pVq8gOmLg5t8uXL+M4yKsr9CsWL0wCKBtYNrBsYPnudR9x7r74t1+CDrB73ak/QjJs&#10;Zi0zPqpZk0YKlmvC+4KLk9ZsBFIaAR4jZZFxXBQL8bw/Z2Rj1OVzzz4jv+fNI2egirgfHWlg2cCy&#10;WM6yS2ehgWUDywaW4wFzLFhmD0cGYRTqT6HRUfB8DC7Vw4cOlsJwk3zjjdclG3ISp06donVHTcBA&#10;0hAqLW3FiliDr6tXrypIo5N1WhvfU3OYVJ09exZ11S01SimtjW7VbVq3QabyDumMWm9XzNDcec0F&#10;8+fLtKlTZRyA8kzUjWdWuwcGgE7Y1atWRfb1rri3wcWMv/8uLNmzvyVzZ07XGuVg3ztOjLLJsN0G&#10;ymbwZcwyQfMjBJZZt3wvIlR6dO0MGfbTCn64cGrNRiClEeD98u/ChaQCPFJY6pORbciQwQqWi8KT&#10;5eY1H4nGvMZtdR6k42GMYXSxh4cEazyVJz0SzHtKysfIMMxdPeypSq+dQbTJsE2GbcyyybBNhu0s&#10;zY4Hyw7Q7ADO9wGayTb7IsN207q1Ur9ubalWrYp07dJFvobJC2tbl0E6fOXKFY/ufxodNWSoHAUL&#10;3AYGV95oZH0pEed7atyokVck03v27NZaYoL7vn36eAXUO3/WMWPGyOLFixB5FfsamdUol6tfv55U&#10;r1ZV+JnZuDBStmwZVRhMGj9Wa5STBsrGLLsNmM3gywy+HjWwHB4io4YNVn+L7777FouR5zPrcmWv&#10;+4iMQHBQsORBakLdOrXB6N3L0HfduVMnjY0qV6aMhAQGAGiGGFg2ZtmYZdfOQmOWjVk2ZjkpZtkZ&#10;LPNxKBlnss24wRA4R4YGydJFC2TIwAEAog3lqxxfyKuvvCy5vv9OAerMmTPlClhYV9vMGTNk0sSJ&#10;smwZa3WHuPq0FLfz8bmirPfVqz7SCO8prVJxvtj8efNk0qSJMgPvd8SIEV55n8476dWzp6xAjFan&#10;Th1l7769Xt+/qzukOVrdunWxIFJV5euUzFVHrRm/42EwfYtCPmWI390kGGVjlt0GysYsG7P8CDLL&#10;kSGBsmDOTPnoww/kbShNDlvWsquX1yd2uwAsuDKXu6WXTDxdHUgCcxqREizXxH2MUUHMWDZm2Qy+&#10;TIbt0llkYNnAsoFlV8EyAbOjhyOfkAYZVGcQRJ89dUJmQ5ZbrUplyfHF5zp5+vzzzzSSavKkSXIc&#10;Ls8pRVF1BjjchmxhsrY0+/JGO3bsqBrPUH5NsyqypWltA7E4sHjxYs1tXrRwYVp3l+D5fH902N68&#10;eZMak52DfDyzGmuzmzRuLA0a1IOx2xqt+X7phRekT8/uEoHvO9TfNwWgbMyy24DZmGVjlh8xZpnx&#10;Ucxa/pbxUWCXmbduzUYgpRG4A6n+Jx9/JF1QwpSRjfezcmXLygvPPyeNGzbES8c6YRtYNrBsYNml&#10;M9HAsoFlA8uegGVn4ByBFVrWNd9HbUt0eKhcOH1KZqHetjHY3J9/+kFlu++++47WtXXr1lWWIqaK&#10;tb+Odg5xUXXr1NHf0Qn74sWLLp29qW20HeC7d69ewjimdgDNaa2DjoqMkg4d2mlec+9ePWUfcoW9&#10;2W7BWbtjh/aasUxm+fbt297cvVv7oss5AfK4ceMk96+/ok49m3Rq31ZBcupA2cCygWUz+HqcDb5Y&#10;sxwCg69TRw/Jrz//pIoTGihZsxFIaQR8UBJFY8gB/TM2aiwoKEj+/ON3PU47dWyPNf4YA8uuSLDN&#10;DdvcsGNPaAPLBpYNLKcVLDsDZ7LMBMxcuY2C+cTl8+dkI6KFegIkF8j/l3z4/vvy7jtvS44vv5BS&#10;pUrKkMGDVbZNNvn0qVOoge7stdnGcsiZR8GxezvcnHv26JHm/caae7WSQ4cOSdu2bdS525uN9dqM&#10;uNq8eTNAeXuJjMo8d9kDBw5IV2RU98KiwDPPPCUtmjaWIBh5hUNdEJujnFq/iW2c+m08drH7Y7uE&#10;/Qb+7WJHTb2/W/06to/tBAAp9pv4e4od8T3u5is7tjdm2ZjlR4xZDrx7S7+z/H/+Li+/9KJG3lmz&#10;EUhpBE6ipIdZx6NHj8rQgfL19dXIqDex6DucZV4PYqOMWTZm2Zhll05FA8sGlg0sexMsJ5Zqx5Bx&#10;jgqXGDinhgT4yuED+2TyhHHSCE7LjHB45eUXpUrlynq2Tpw4QZ2Wly5dImdOnxY6MqelTZ48SebO&#10;mSMLFiyQkSOGp2VX+twtWzarfOzEiePqsu0NWbfzm6Kh1yDIvFeuXKEgNTPb8uXLoAr4UV2vG9Sr&#10;I74AiREuA2Vjlt0GzQaWDSw/YmBZ46OQt1y6ZAkFy/Q4sGYjkNII7Nu7V9568w2ZPi1jkx6oVmP8&#10;5XtQuM2fM1vkQWyUgWUDywaWXbpmGVg2sGxgOb3Acjxw9kNdM+KoggMUNMNWGz/D5ObVK7hxzZQa&#10;MNyYirikIkX+1nom3tC+BPOcP/+f0gjmYRPGj1dH5ps3b0ioG3nOXbt2ke3btml+86JFi1y6IqS0&#10;0bixY2XqlKmyatVKyMj6pXl/iXcwYvhw5CvPlhnTp2M8Jnt9/+7skMz2//7P/5FqWMi4BaM01imn&#10;ziY7s83GLLsFmA0sG1h+1MAy1B6UYjdp1ACLni9JkX/+cecSY9s+gSOwedMmLcta7IX7sTvDR5D+&#10;8Ucfat+INA9HxrKBZQPLBpZdOpMMLBtYNrCcEWA5FGYwzp3AmYxzNOJHJo4fI106dpBd27fIkYP7&#10;ZdrkidK6ZXMpUayo5Poup5qFMdf5yy8/lxLFi0vrVq1k/LixajxFp2ZGRCVufsx/hkHVqZMnpX27&#10;dnISP9PSWO/cunVLlWBTOk7225uNLDVzm7cB3NNEbNOmjd7cvVv7mjFjumR77VUpU+pf8YGMPgpG&#10;KO4BZWOW3QLKbrhhBwKghPnfBcuPBSj/OxIEds9fn59MTi9dlhN0H/w76e6L3yeus03x38gqvZug&#10;u1enfBcSXkennDeuX70sd9KzO7+W03twfj/JP070md0YM45vwrFP9N08YmCZpRGhOBYH9Oklr+F6&#10;kfu3XyUY+bPWbASSGwEqliiF5r07I9vq1au0Vprs8mHMMe4h0cMMvlwAylazbDXLsSeqgWUDywaW&#10;MwMsO4AzGWeJQW3u/ShlnZV5vheFf0dLAGriTh49IhvWrpFxY0ZLc5h/FS5YQD779BPJ/tab8sH7&#10;7yGyKgdyG3Or02W7dm1l/PhxwtXrAQMGILd5iJwH2GvTurWEhYWl6d586dJFzWqmozdB+GnIxL3Z&#10;WFPVCC6dlIs1b9ZMLl++5M3du7QvxmuMwTi//vqr8k/hQnL+5HGNiHIfKBtY9jZYJiAmQA5AXfXc&#10;GdOkWeMGsmzhPLl5+YJEKnC+mzRoNrD8MPA2sJyotj61WnynvzvV9RMsh6O0ZuaUSWoA+D1iA8/D&#10;rNGajUByIzBr5ixVjtEkMyMboym56P5Vji/lysULmHKEG1g2gy/NWDZm2aUz0cCygWUDy5kJlhMz&#10;zs7/ZpYz5doSTSAdDmY6AAD6jly5cF62bNwgE8Eut0fUUsXyZeWPfHnVwOP999+FJPBlKVyokDLO&#10;GzZulF9/+Vn69ukjvGFyhXnPnj1CB+67AKgEiK60RYsWKqN89swZadmiuURGetd8a8eOHWrqxZgr&#10;gnJv10On9hnpGF67Vi154cXnwSiXlHOoy472GCgbWPYmWA7BolFEoK/s3b5V6teppQzJK3B1ff+9&#10;d6C+KCJjRgyVo/v3KHAhaCb7HMc2G1g2sJyq6ZxnYJlmeIyP2rhmpS5efoGoQJopWrMRSG4Exo4d&#10;o1Lo3Sirysg2FKZe2V5/XX76IZfcunZVojGvMGbZmGUDyy6fhQaWDSwbWM6qYJnAOSTAT4L9+ZMZ&#10;zwGofQ6UiJBgyLcZVRUBFjpGIkND5BqY2MMH9ss2ZBR3RMRR8+bNJAiSwJo1a8rXX+VQgPFGttd1&#10;dZnM9Hc5v5U8eXJLsaJFpWaNGpprPAImYKwZXr9+ncqtr/pcFUZOhIaGqvv1rp07hQ7bw4YOdfkK&#10;4+qGEyZMkOmI29qIrNI+vTPGVTYqKkqOHDmiMvWPP/5QXUq7Qwp+C7XkkR5Jr61m2W2QnIIbNt3D&#10;I6G8uHLutPTv01NyfvONvPTiC2qQowtDOKafR24o41B+gRlbcziWr1+5TMGhyrRRT+rPWmiTYScE&#10;zMYse4VZJljmcXZwz075+MMPNOVg3ty5rl7ybLsncAQGQvH15RdfyOEjhzP003Mh+mXU1RcqkF/u&#10;wvskCokdBpYNLBtYdvk0NLBsYNnA8qMAlgmYk+sE0QTQMQDQbNeuXJL6desgu7m2DEH9722AhZPH&#10;jsj6NatlJrJAB/TrIy2aNVFGmrJuuj5/+3UO+eyTT1QiRjBC4PjhB+8r0P7px1xSq1ZNzWlmPEr5&#10;cmVl7Jgx6ui5BJnR6zesl50A0ocOHRRGY1wA8+1z9armJFO2HR4enmrGc6uWLRW4joeJ2GKw2OnR&#10;yKJfw6r6DrA/lFuXLl1KP+d777wDI69KsmX9WjXyCscChWfSawPL3gDL/nAe53cQgAisBXNm6TH6&#10;Bmr2X3jhecn57TcyBOUFjDFbuHChVKtWVevwnn/uWTVZImtDd+JJ48bIqSMHJQL7CfcD28w4LQXN&#10;VrOcoD7aapZTiUNLxDonilcLg5rhtGYt/6iO2MMYy2PNRiCZEeiCaEhew7xdxpTagNevV1eee/YZ&#10;qVKpogT63jWw7KoE22qWrWY59uQysGxg2cDyow6WE4Noss+sdT4AqVckQDSZZ3ay0ZRz3yMjHROF&#10;n+HI770tF8+ekUN798hmgMXlAKqzpk2RkcOGSg+4abds3hQS7zzKLJ89e1YKYGWaIJogk6Cazp5v&#10;vfWG/o4yRDJ+P0Dq9cuvv0g+RGMVyJ9fihYtImXKlJYqVSor6K5fv540bdJE90nH7lYtW4AVjI2i&#10;Yo5zG0jL6YhNlnvevHmyePEiMNrLZPWqVbJu7Vow3+tlI2Tom1CbzdqvbVu3Qv64TQE7O3+3AQz1&#10;8mXL4N49BfXb/aUZ9s9c618gSScDRJb9Nzzu0rG9bNmwVo16KLsORpZy2oGyybDdBs0P3LBDAWwJ&#10;lPdAcl0Hx8r7774rLwIkvwfJdQMcN8chl3duXMBhWUHPHt1RbvCLHpPcnoZLeXP/Ju1xPG1Gzb8v&#10;gHIEgE0oon78zeAr3kzMwHKawDLdsH0unJVS/5aQp5/6r3Tu1DE13GJ/f4JHgIqvn378AZ4clzN0&#10;FCoBJD/7zNO4nzeDOi1IIsKCjVl2FTBjnhSFOZOjR+Nxcj0K5WnOPaVtY/8WGd+j8DjFHoW/x/d7&#10;eBzXUap3L0FHLXJ0Cv1BrbIxyy6fhgaWDSwbWH7cwDLBc1RYqESjU76dHCPNv/GzRyKOKhoGYPdx&#10;U2D+IoE0H0cCPLJfOncG7twtpFKF8jJn5gxIvi/KUThq7tiySVYtWyqzYbg0ZuQI6d+3t3Tp1EEB&#10;dj3UllauWF5Kligm/xQqKH/98bvkBoBmzdT3332roPobsNbffP2VMoKs5bp186b8jtprGpd98tFH&#10;8tEHHwCEv6d12O9BcvsuGGAC3Xfeya5gnZ2ycmYhZ8/+JkB7bH87e3Z59923VaZLppHM4zdgzgn6&#10;q1SqIIMBnrdt2iDXL10Ak+wPRj5EgjHp9Q5IdrDLFh3lDmCOlVwHyJWzkFz37gWlw9fyEpi61155&#10;BdnjhWQpFAyp1dffunUbUv7pUqF8OY1gI5PCY4tlBxXKlpGZyB0/d+xwrCEYvu8ASsCdgLO5Ybvi&#10;5m1u2JRfO3oQ6ul9sdDDWnqC5QYN6qeqonF5emYbPnYjwMXi3FjEu3XrVoZ9NpZRlShRXK+HvXv2&#10;0Ht9RKiB5SgDy2bw5fpZaGDZwLKB5ccRLKck207wNz/Iu+P6XTyO7SH+YOHA8LFH4cbKOt6zJ47p&#10;4ygYj8X+RO00Vqijw0Ikhh11UOz32OHqfT+S/w7RffhBBnsD8vAr58/IhdMn5fTxIwDc++T4oQMq&#10;ta2NSUR1SGqHDOwH9+9VsmLpYlmycL4snD9H5iGLevbMaTIDjDdjtaZOGi9TJoyTyePHwuRsjEwY&#10;O1rGjxklY0eN0E7js2mTJsgcgPgVSxYpMD5++ID4Qt7L98r3HYGa5LBALCQQJGPCq/2ON7uBZVfA&#10;sv8DkyRKrufPmqmSa7LClLRyQWXw4IFyF6Z27jQqFKg2YB3+D7m+V2Mbss1UQfz1ez7pigWdXVs2&#10;KlgOh6KABmIEzQaWDSz74RqRYk8kww6AmRzrljt3aCdPP/2UlC1TRqLA8FizEUhqBFjC9NeffyQZ&#10;95heI3bjxg0ovP7SUpUxo0YiaCNKwrEIbjXLVrNszLLLZ52BZQPLBpYNLDsAczxYdoBmx08CSwLM&#10;xL9P7t8hBCEKuu8CLMOlGBPKcLC4EciXjgwJRCRToETT7Rtg+h76wT27ZMfmjQrE70dHQF4Uho5a&#10;Zzxmh31nbMQWmW9kROq/+Ti5zm3AjhO4Rz8Ax1wACKLM+i5qqeP6A6BsYDmOLXNmzhI8Tg1IpOo6&#10;DCbXaRtKWMns790ByXWN6nGGXaybr1+/PjLEj7t8J0tuw6uonR8/bpyUhEz2I5gwUYpIJ+0cX34h&#10;1atUAkCfIZdOn5CoICwM4f34IuvX5axly1l2faweLEY8TjnLPDe42AOaDot8/eUFmM2xHnUWFn38&#10;kXNvzUYg8QgUL1ZMiv7zt0RE4P6UQe3MmdNafsTjcy6OTUgf4oAyAXNoou4A0Un/JMgmK+1aD0cZ&#10;GFlsT3ps+Vjy89NIKOc87S6zylazbDXLseepgWUDywaWDSynDpZdBcnx291R1taVTkCtABpAmY8D&#10;yfYm1x8Cu87A15PHBpY54WdPFiQ7/uYlsEzpKl2uL589Jf169YDL9dfKJL/2KiXXhWXFiuVen0ZG&#10;RkTK+nXrpDVqmPl6r+O1HM7adIjt27ObgvbAOze1fj0IP1MFzQaWUx8jgGTHOJK5fxzB8j2oa2ZM&#10;maj18jyG30TmcvFiRWXSpIlqcmjNRoAjwLjFggUKSBkYS9JrIaPa3r17JQfylXlssmyKzRkIG1hO&#10;hWG2muWEgPn+PRy/8Z2LL8n2xBjTSwc9SrI2/idxwy83eGn/SezGwLKBZQPLBpYzFywnBtQGlm/C&#10;eM25w8mZ2cGudLo+u9VjgXJGgGW+BiWrlFzPQ+17wfx/yuuQXFMi/V3OnDJo0KAMkSdeRJb3SMSk&#10;FQHD8z7q48k2M36KrGCdmjVk6YK5APKnwXojsg2GYMmyzQaWDSzjmOYCy43LF2Ti2FHyT+GC6pfw&#10;LOpDaSKYN29uGYhEgosXL6TfNM72/EiMAJMh8ubJI1WrVMnQ97sWppiOdIvNiIVEoaqBZVfrlY1Z&#10;NmbZmGUnF7o4R7rkXe4Su9q573oXv+8oSHDiO5z23DhxIyEr9VR6kqKkJQm5SwR+F99DPJLSUH5D&#10;KY6rsp3Y7VBP6mJ3a1UULtHxwDipxzS8SrqH4veed0g8ARI86Y6cZZdrkFOImEpyH8nULLvPJCeW&#10;cLvGKifFPBtYfvzAskqucQ7s3r5FASnN2sjsUnLdEKZIxxK5XGfEbDIMMj7mhjdp3Ei+AvNCMzAy&#10;3DSNKwYgPXhAX83QDQZg5vsnKErANhtYNrBM1QVKC1QtgRKTWz6XNU2gImpTeWzTpI7HFXPtu8H5&#10;n/n11p7MEbgJA8sfYXBZDzFOGdkWIeGCC5K5vsuJ69kelC5FGVh2Y84dZcyyMcsmw04MmA0sOwNq&#10;A8vxwNlzoEyQ7RlQ5vMMLCeSZJsMO2WG2S1WmSx0+jLLBJhRABEXz5yUPoh3omnXiwDJZJT/+ftv&#10;WQGwSkOuzG7MPSWznR9GOHRcJ9tM2eIP338njRrUk9XLlsi1i+e0xprgWdlmA8sGlp3OH55LjJ6j&#10;2eFdRJWtWb4U8Wc1JMcXn+vCEGtGmVvfuGFDRNztyNC61cw+v+z1BeqCi7po0qpViwwdjilTJssz&#10;MJ/7E4kU50+d0uhIk2G7aO5lzLIxy8YsG7OcGtNsYNnAsucMszHLBIpxHbJqxiO50hNKsMkyuyjB&#10;5nZZBCzTJTg80Ff4cy5cyQv89ae6XBM05MSEcdjQoVnSBCkIGaQLFyyQenXraOQY3+/LYAbJEjIG&#10;bdSwIXIMLu5kmkMAjCgpjwfNrrhJJ73NHeQdx/Wrl+VOenbn17Kc5TTlLDsvNsU+jj0HCZrJNPPn&#10;jk0bpQ0AEmX+VC6QbWY8XtWqVWQZakjDwxHZZ+2xH4ETJ05ohGG3rl0z9LMOGjRQwXIJ1NHf9PGR&#10;6PAwA8vGLMfFRtER+36CHvMwQIZ0/76jW81yCkXaKOCmIUHCnrDIO24gnQc17nHCL8NhV64/Y1IJ&#10;z34obDtR+LZTMHeMU2B3bHh3KiHfzoHg+tiYZWOWTYbtOUB2lmIbWH5SwXKo/x0AZUiut22WWtWr&#10;xblcM/e6EVi1k2A3snpjpvORI0ekT+/eki9vHpVmk21m/NSvP/8kLZs1kQ2rVshNxKFFIBotCLFj&#10;d90GnvHA2cDyVfEDW+95h9M68o61u+nKnmpclLOxXSIjvOTAsgM0M46OoDkCZTyH9u6WXt27ya9w&#10;JqYJGOuaqWIoUby4TJs2Vfx8/bL6aWHvLw0jcGD/fvkCKoPBAK8Z2Tp26KBguVKF8sJSLLpMG7Ns&#10;zLIzDjOwnOoZaQZfZvBlBl9m8GUGX5aznHY37KC7NxUYXDpzQnp376osisPlumiRf2TlypWp3pGy&#10;4ga+vr4aB1QNOeAff/Sh1v/REIxRVOXLlIax02g5deSQZjYHo3bVH2DNXeBsYDktQJnPzZpg2Rk0&#10;RwQBNKOfP3lchiM//J/ChdQEjMcTf/75++8yCjm4ly5dyoqngb2nNI7A9m3b5NNPPpZxiLLLqEaC&#10;q0GDBvL0U/9FSUBNuQ8SKTw4PmPZoqNcAM1Ws2w1y1azbDXLKUmxTYZtMmzPWWZjlp8UZpmAgCCA&#10;LNscSK7pcs16X0qYWaM3dMgQ8fW9m1Hzw3R7nejoaGEMS1cYNf0CdplRQc+BHcwGoPM72OcObVrJ&#10;tg3r5LbPJQlHtrjGT7nINhtYfrzBsgM0B6AUIxT58zGIm/K5cFZmTp2MDPDiKssmaH755Rflt19/&#10;kR7du8upR0CBkW4n22O443Vwpf7wg/dl9qxZGfbpLl++JD/9+IO8gGOrdYvYWukwGp06Gai6ZZKq&#10;QNt1w1bLWU5NreqEQVJTwiZSzt5zUtXee0iBm4pil6pep27McqqnpDHLxiwbs2zMsjHLxiy7zywT&#10;AIRg4h8OienOLZukFphXyko56X//3XelcaNGwjq9x7HdunVLJk+eJBXKl9cJ8PPPPasLBGSOqlQs&#10;LzMmT5DzJ45Cou3rEttsYPnJAMvOngKhODaikC9/F/LzpYvmS02cPzx+aAT26iuvSI4vv5DWqHWm&#10;GZi1R38ElixZotfH5cuXZdiHad++vapgPvv0E9m6cYPcR7mhgeVQtxJozA3bqV6ZpbVWs2w1y1az&#10;nBA4G7NszLIxy7dg0uVJdzL3otGXi+Ze3O5RMPgKunsbkutASK5PSc9uXeQbuPwSJGdTl+vCsnr1&#10;6gybEGbmC0UgBnD79m3Srm07+R7O2axFfQ7AmT/z//m7dO/cQfZs3Sy+131i2WYYniXFNhtYfvLA&#10;ssO4Lwju6lGhQcKfm9atkWZNGsE1+0t5FYsvXIT55OOPpCbi1lavWS2RADvWHs0RmD17trz11huy&#10;efOmDPkAu3fvkk+w+MJSmPZtW0tMRDgUQGCGjVk2sGzMsrvnoDHLxiwbs2zMsjHLxiy7xiyTGSOT&#10;zJ+zYEpU4M8/NQaKQPm7nDllxPBhEhDg7+6N6LHY3gdOs2NGj5ZSJUuqe/Zzzz6rY8PooFo1qsq8&#10;WTPk0ukTMHuKZZtpZuUAzgaWn1ywHA+abyloZvb8gT27pHOH9moGxpxmnl/vwSCvVKmSMn/+fJQ1&#10;+D4W58yT9CEmTpwg2d98U/bt25fuHzsKEt0qVSqrSuHnn36UsydPaL2yznUMLBtYNrDs7jloYNnA&#10;soFlA8sGlg0spw6WQ/19JQzOzzs2b5QaiL1554Hk+gNM4ps0biQnT5509wb0WG4fFhomGyF5bNG8&#10;GXKlv1IH7ecxac2e/U35u2B+6duzuxzYvQOxU9clDKZggWCbDSwbWHaAZl6LwrAgFRkSJCdhHEcz&#10;sD/z5dUaedae8nj6G+oNmoHduHHjsTyHHscPxbg8LqKdPJX+10nG3/F4oXHc6BHDBQWqsUDZwLJE&#10;hpkMO0EikUVHuXK5MbBsYNnAsoFlA8sGlpMHyxybKEzcL5w+KT1hbvV1ji81K5Y1ukXgcr1q1UqN&#10;FbT28AhcuHBBDc7++ftveeft7BoXRLDz7ddfSUNkOS9bOE98zp0G2+ynmdyUa6drxjLzmy1nOVG8&#10;FI5953iolB67GR2VYu55ivnpseUY4TDOI2i+cv6sTB43Flm5RbTuVY3lcBzRaK5f375y2szAsvzl&#10;p3evXuqmf+XKlXR9r4wgK5D/L1UjFPmnsPjevCnRYchWNrCsQNnAckJzL8tZdul0NLBsYNnAsoFl&#10;A8sGlh8GywEAbxFB/uIHgDBr2mTJ/9cfahbDGrjvv8spI0eMED8/k4O6cqsNxESV0VmNGzWUL2Hc&#10;xIUGTmYJoEsULSKD+vWRI/v2SAAAVKjfbWWd0w00G1h+ZMAyAXMAPBOo6ogJDYZs30cWzJklVStX&#10;UmO5lyHRput8zm++kfbt2kLiu9eVw9G2yYQRaN++nRpt+aWzhJ6Lc7y+cFFl2eLFIjEx8UDZmGUD&#10;y0h1MGbZ7QuAgWUDywaWDSwbWDawnBAsh0AeTKC8Y8tGqV61MuSDb6uU+H1Krps0llOnT7l9t7En&#10;UA15T05j7Pr06a3sz1tvvSnPPPM0WMLXJdf3OaU5zJ3WLFsi1y+eU7aZoJl1zV4FzgaWHymwrID5&#10;gUEgY6fuh4Ugy/uGbFyzShrUrQ0zsByoTX0eoPl5+fyzT6UeFAtbtmyR8PBwO+Wy0Ag0bdJEvkFZ&#10;RhjYzfRq586dhXfEN7oQVxu5ymEw9IoKDTWw/IBRNmb5QaSU1Sy7ewoaWDawbGDZwLKBZQPLsWCZ&#10;jryRwQFy4cxJ6d61k3xFyTWYKxpVFStSRNauXePuTca2T2YEaNK0cOECqYVJ7aeffqys/Usvvigf&#10;vPeelCn5r4waOlhOHNqvec0hkML737zmHdBsYPmRBcsOV32C5ihItMPhIbB76xbpBNbye2SaO/LN&#10;ySpWrlRJzcBCAZasZe4IMKO9FhzNmaFNB/30ai1btlDlD00F9+xA5FhiVtmYZWOWjVn25PQzsGxg&#10;2cCygWUDywaWr0sEQDIB8/Qpk+SvP/LFSYVzIRJp5MgRQimxNe+PAJ1rjx49Kj26d5d8+fJo7BTZ&#10;Zv78BU62bVo0lY2rV8rNyxc0tznNbLOB5UceLDtAcxAk2tGoaY4MCZAThw9I/z69JF/ePPIGjh3W&#10;x1PmX7hwIc0Ev3HjuvcPXtujSyNAgFyuXFkpXKig8HxPj7Zt2zb5GDFjlOZ369QR7teRsVFRjlpl&#10;q1m2mmUCZQPLnpx+BpYNLBtYNrBsYPlJBsusk2XfunEdJNdVtNaNQI35rs2aNpUTJ054cnOx53gw&#10;Ardv35JZM2dIFdakfviBskSMDvroww+lUoVyMnHMKDlz7LCEQAHA+Cn/m1fdZ5sNLD82YNkBmoNx&#10;PLBsIhrRU5fOnpKxo4ZL0X/+VkdkKkPIOBNEDxkyWGg6Zy1jRyAkOESKwgyxTOlSIHtjvP7iYTDw&#10;qlihguZyk72+cPq03Ecm90NA2ZhlY5YNLHty/hlYNrBsYNnAsoHlJxkshyDX9eyJI/Ln7/nU5frt&#10;7G+pgdeSJUs8uanYc7wwAqw3pVlTxw4dNGv3zTdeV7aZ8VN5c/8mHWHmtG3DOrntczGObXa5rtnA&#10;8mMHlumk7ujhqHW/HxEq1y9flPmzZ0m5MqXkYyy8EEi9/PKL8uOPufS4oprBWsaMQEBAgPyB62uN&#10;GtXTJTlg7ty58hYWON/AdWL8mNEwR7gv4YkZZWOWjVk2ZtnTE97AsoFlA8sGlg0sP8lgmZPsEP87&#10;UrlCeWWiKN18/713tOZxNibbluXq6f3VO8+7du2aTJo4QcqWKaM5rWQKWd/86ScfI++6ssyYPFEu&#10;nj4BF+07Wt/sdyMVttnA8mMNlmNB8y2AJTDNkGjz8cqli6Vu7VryGY4ZHj9UK9AMrFmzJrJ58ybv&#10;HKi2l2RHwNf3rvz4Qy6hyZe3G70P/vzjDzX1KlGsKEppIM13jooyGXYcSDaDL5Nhe3j+GVg2sGxg&#10;2cCygeUnGSyHoQ72zPEjUhDuzG9ke13y5/9TevXqKbl/+1WzXL+DcVCH9u3l0KGD6WpO4+FN7Il5&#10;WkhIiGzftl1atmghP+b6Xr+bZ8E2c3Ej/59/IAO7s+zZtlnds8PxnSZrCGZg+YkAywTJ7MG+d+Re&#10;eKiEwBRsB4Bx6xbN9Jx+FdJs5jWz3IKy/xUrVkhwcPATcz5l5Ae9BQD7JUy3Onbs4PWXHdC/v7z2&#10;yiuaVLBy6dKkTb2cAXNQoIQFx/dQPHbuzn97+DFqoHGMuNrDQ4IlApFnnvTI0BCJhDldsj2Rw7UD&#10;CLvyMyoiTFzukeESFRkR16PxOLkeBem7c09p29i/RcZ31JhHp9ij8Pf4fg+P43o0HifoD0Cxg0lO&#10;/NPcsN09Dw0sG1g2sGxg2cDykwqWWft688pF1CpXUlOg7Igyql6tqvjehdsubsZ0a65cqaJOxMg6&#10;l4dJzexZs+TmzZvu3mxsey+OwOVLl2TM6NHy778lVDZPVomO5ZyQ16lZXebOmCZXULsahgiwQNSj&#10;+173ia9tNrD8RIFlB2gmWCbTTMb5yIF90rNbF8kDSX+sC/sLOPffkn9LFJeZM2bInTt3vHi02q6u&#10;Xb2qqpB+fft6dTBOwk/i22+/QXTYc9Kwfj0Jx4JaVEiiqChjlo1ZNrCc1vPOwLKBZQPLBpYNLD+x&#10;YBnSXX84YDNLmWD4g/ffU6apSeNGcuxYfE3j8ePHpVfPnsgC/k4ZzR9y5ZIunTtr3WN6ubum9e72&#10;JDyfDuXr162TRg0byjdff6WAmS7INGn7By7IA3r3lEO7d6o0OxzAWdlmA8tPJFh2gOaguzQDC5AY&#10;5DWfPX5MRo8YJn9BmcBFF9Y18/wuWCC/DBs2VK5du/oknEbp/hnPnDmjC5GjRo706ms1g6ybC2U8&#10;9w/s3RPLKgeANU6uXtkMvszgywy+PDkHDSwbWDawbGDZwPKTCJYDbt+UIDgqz5k5TX5GRBEBFifM&#10;7dq1k4UL5kPu21wlv/Pnz5OgoFh5Zhikb/PmzZXy5cvGbV+pYkVZsGCe3IbU0FrmjcC5c2fV7bgI&#10;XHe58PE82KZskNVzIt2kYX1ZMn+OXL1wViXarGv1ZW0zgDNl2653H2zr1MFY33Wxk932S9Cv4t9O&#10;He+HoN6zfg3Pe9CxIODnVkfG+E0XOxaWGK/m6FxoSthv4N8udjD+/sn2m/hbfOe56nC+TvKnk8GX&#10;o2bZAY6T+0nQHAkJLtlmmoFNmzRR873fBQNKppKgmXW2PXv0kCNHDmfegf0YvPKBgwdwTmaTqVOn&#10;eO3TbNq4UT784H11Ou/Vo5tAo5u8qZfJsBOwyy5LsCnXNhm23L93L77fx2Onjn9Isl0SYUwvHf33&#10;7t3b+J/EDb/c4KX9J7EbA8sGlg0sG1g2sPykgmVGzowZOVyNfyi1JmCuCcfWK1dQ9wqTmEMHD0r/&#10;/v2kbp06kBD2kUOHD8XdR8gqd+/WTb5H/SMnbATc3bt3E7LQ6RGPkn73wcdrz35+frJy5UqpU7u2&#10;yrL53TwHxpDfb3EA6WGDBsjxQ/s1Loz16o7cZtcAs4HlxwUsOzPNof6+6qDtiwWH5YsXSg2UYlBh&#10;wsxeAmcuuLRo3kz27N4tMfe8H330eJ2BD3+arVu36OLDwgULvPJRWVtepnRpVQIwm/3KxQtyD1nO&#10;KTLK5oZtbtjmhu3p+Wdg2cCygWUDywaWn1SwHApp7tSJ41R+TaOoTz/5RPL/9aeUKF5cegD4cpLH&#10;2JNA9HmIJ2nerKn2uXPmiJ+fv954goOCtI65VKmSug8C7qpVKstSRE9Z7aOn9+a0P48LFly46NO7&#10;txTInx/mba/p5JoZ2j9ATt8K4Gf1ssVyCzXrEYFgmx/UNqcMmg0sP25g2Zl5Jmi+Fx4ivB4yd71p&#10;44aSEzWxlPoy85sAulatmrJu7VospoWn/SB9QvbAxavXXn1V1q5Z45VPPGPGdAXfVJBMmTQBUVH3&#10;JBzXYQPLmM+6YPxlzDIMwJxMvu7jcXyPScgkO7PKfGzMcgpUOmj2+w/1RIOWeEAT/Nv5i0j4Jd2L&#10;ScW17SGXt0Sub06OcDFOTnGxrnGpuMs5O9Hp4+Rd7hL/zX3Xu/h9R2EFML7Dac8NZ75IuFq6cjFI&#10;cpuUnAWT+FsEfhffQzxyNKQLIh0RXXVPjN0uoVtjSv92y8mRLpAp1fLA+CQsmR6K33ve/fBcz3pI&#10;AICsfzp2sFDBcf0uHnur38G+POuBeF6yHc6ugZAPeq/DMRYTwycVLFOGPX70SMmXJ7cyj3TDZm3d&#10;Tz/+IL+AKaakt27d2jJhwni5etVHnT4PHTokAwcOkHp168I1u5fs378/bgJ4EHJD1jKTiSKjSQOh&#10;3nDWPnXqlFcmibYTz0bg9u3bsmjRIqlevZpGTtHUiYzhhx++L2WxyDF6+BA5c/SQBN+9qaZgrG1O&#10;GjQbWH6cwbICZ1wTQnAMRIUGSmRIoOxHzXuPrl3gUxDrV0B5PxfFypUtq2Zg5qCd+jk5d+4cXaTa&#10;tm1r6hunsgWj/PLkzq2mbGVLl5Ig3LOjMFdzCShbzbLVLFvNsifnoDHLxiwbs2zMsjHLTyJYZm0l&#10;pbgEzD7nz8jcmdMhv6wCoJsDE7EXFTRTxktTr8KFCkqJEsWkR4/uGl8UFBikk+SFCxdKC9Q2NwPb&#10;PHPmTLn7wEWXxlPTpk2T4sj9ZB00nWBrAKiRYWEuqLXMGYFILnZAWt+lS2fJlzevgh/GB/G7/hWL&#10;Ix3btpZNa1epc3ZkkJ9KtFlrHA+cDSw/CWDZsYAYhMXJaBiBRaKu+czxozIQJRk0A+OiGo8bntsF&#10;EDk3EYtpLN2wlvQIcLHxAyxG7t0DE640tp7du2tO9kcffiDr16yCqVcUFuNTIwKc/m7RUW4RVFaz&#10;7FSvbMzyA9CcQqG2McsJWWdjll3PzjNm2TNWmWy0McuJWGZjllMwBXLRWCiBAdF1BcwhYPMjggMk&#10;CDXMO7ZslL69esgfv+fVybDK/QCmaPbD7OW/4bJcHzElEydOxAT5styLuQcDoCMwlxoi9evVhSFQ&#10;d9mzZ3fclJATxPbt28nXOXKoW/Pv2O+AAf3l9OnTaZw22tPTMgLXrl2TWZDPV6xYQY2CXgHbTLkt&#10;mecq+N2kcaPl/IljYJtvSShd05VtNrD8JIFlh4KHiiM6aN+DCu7K+bMyefw4lGoUU4b5JcizCd54&#10;begLXwMazVlLOAKDBw2Szz/7NM1Gacy65wLmi2CVWzRtoo7mEVTiGVh2S3HpjprTwLKBZZzNxiwb&#10;s2zMckYwy2FBkHijhwOQRIYi6xI/XZFmG1g2sJy8Y24SbrquOvHGbRfv5ksQEHDnhoLmcByrl86e&#10;ljnI661auaJ8/VUOrVl8EzVyfPzdd98qaI6tbe4qO3fskBBkfIaAbV6+fJm0bNlCGiN+avr0aXLr&#10;Vmwms79/gEyZMlmfx1o7ArRaNWto/aO/v7/NrzNpBMLDw2Xv3r3Stm0b+fWXX1SiHcsaZpc8AEDd&#10;O3eUHZs2wPzJRyJRjhKAY8cXLtYKnF10wuZ25oadaDErk92wk3XLdpSl6M+HS17CH4DmW/j+F8Mp&#10;v1KFclrL/Nyzz+qx8x0M/9q2aSMHoWCwFjsC3bp11dKU06c8XyCMwaJkndq1tHzih1zfy3GaLUbR&#10;1IvlY24AZmOWjVl2qldm7bLVLKd6pTKwbGDZwHJ6g2UC4xg4jUaFBStAvgPHUQLn+1Hh+ns+Tg44&#10;G1g2sJyRYDkuEodss/8dBc1km7dv3ig9Ubf4e768kOy+IW+g/o7SXbLN+fLmkUIFC0rjRg1lkrLN&#10;sXJMmksNGzpUGjaor5PFnTt2xt2RCK5bt24lX+X4Ul577RU1FRuK2KNzZ42VSvW2nY4bXLp0SSYh&#10;Qqg06pgpnSdjyEWSLz7/VGpVryqzpk6Wy1hECYHCg52xSa4CZgPLjwdYdgBogrRoeJKQdV63coU0&#10;btAA7OlnesywnvbTTz/Wc3/t2jVqGPQkNy4e8lp58dJFj4dh2bKlYPJjlT5D4WhP+XV4nMeKgWV3&#10;vHyMWTaDLzdPRAPLBpYNLKcnWI7EZCICJikL5s6W5pBNlUANJ+VqdeEouhQRHVeRbynREdqTYpsN&#10;LBtYzgyw7Cw1jWObMTG7cOqEzJ4+VSpDputgm9/Ilk1Zk1zf59Ta5pIlS6iT9o7t25HLHKaM86pV&#10;K6VN69bSCIB68uRJcv36db1XMeaIALtgwQLKNn/80YcaU7VxwwZ14baWOSPAenSaETVv1gyT/B9U&#10;ok22mQD6rz9+lz6U2m/fonnGEVhQcQU0G1h+vMCys0Sb8uxQGFHuxSJYOyyCERg6FAqsrS1btrQs&#10;gTu+P7Z5EhuvaTQ7dFz33B0DXicLFy6orDKvsbeg7GAtebwhqYFlA8vO5sepGCcbs+zuKWhg2cCy&#10;geX0AssEyjGYRIwZNRxOw+8oQ8PuYGvefOMNKQhzlD49u8vObVvgAh4QxzY7gLOBZQPLmQ2W49hm&#10;yG9DwCKRzaCEc9vG9ZDodlInbTq9km1mDeP3MAT7848/pECB/GCbG6n02sfHR29OZ86ckREjhksD&#10;ss1gqrdu2aJJC2yMqWqOOCPW9tFJuxAA9KhRI+XC+fPu3thsey+OwHmM/+jRo6RY0SKSHTXsvIYR&#10;COX48gtpAKf0BXNmyvWL55HZDCd9qBC0tjkJebaB5ccTLDtAcwhip2gEFoV+/DDy2Xv3wrUhj/oU&#10;kGmmKVhRHEOTJ02S27dvefEIzfq7Kl+unKpnPDU35DXzlVde0li+RQvmISoqOlFyh4FlA8sGljek&#10;36XAwLKBZQPL6QGWIzBhIFAei1gesjGcXOYFqGjXri1Yt+7yz9+FtWaTbM2LLz6vctQK5cvKNLBu&#10;F86clGhkXco9yKxg3mHRUU6A2Qy+vG7wRVaQ3ZlNTvLxTWzzoAfcvqmMIoHzOZhAzZo2RSqidjEH&#10;zGfIQlIqmBO1i3TS/htMSJkypQGOu8qunTskAtF5oYg6WYtaZdY2NmzYQN10aTjFdufObRk/bpz8&#10;CdfdN994XcEzt9m6dasEIUvUWuaMANmt9evXQVrbQLN3uej3LK5fH7z/vvyD73hI/75yaM8urWlO&#10;im02sPx4g2UHaKaDNkFzDGIuL5w+JRPHjlY2lEDv2Wee1msDyzkYP3fpouey5Mw5Czx71aKI4Cta&#10;pIhe99xt586d0zpwLlLVqlENZVv0PUHEZoKYSwPLBpYNLBtYTilr2XKWXXcBtJzlDMlZ5o3sXmS4&#10;jBszWt5TRvkFNTU6C1bN0XjTXLFiubRs0UIBhaPOixOJn5Fx2x4RLmtWLhd/MHj3mf8dHgbZFRc2&#10;4H6J3Orw4CDcNANR6xwAx2x/zwG15Sw/sTnLjI5yAGV3wbIDNHMfoWCUCJrpqr11w1rp0qEd6phz&#10;66SYjDMXi77/LieYlb+kYIG/pEmTxjJ16hTkNl/V00GZy1GjpAEctjt36iSbN2+WmJgY/Rvl2I0b&#10;NpTPPo1lm4v887cC6YsXL7g757TtvTgCJ0+ekMGDB+l1jYwhmUN+Pzm/+VqaNWkkyxbNl1s+l8A2&#10;+2o0GeXaBpafDLDsDJrp1Ey58O1rV7GgNlUqli+H68G7cccLQWBXKEwOHDjgxaMza+3qHuq1Ga9V&#10;tkwZiUHGrbutBdQ2BMpffvm57N21A+ozLDYmAMpm8OUOUOa2VrNsNctunofGLBuzbMyyN5llMsoE&#10;yhPGjYX0OnZSwAnl+fPnkj03CRamQqpKU53PPv1En8MVeNZvUvo4eMAA2bZ5k5w6dlQuIbbjOuJ6&#10;7gKkkHEmeKbRBxxU8BMXwAfAmoCaYDpVIG1g2cCyB8yyAyw7/yRYDoeBXSQY5zPHjsiMKZOkPBjl&#10;Lz7/TJUVlGNycswa2MIwBCtfrqx0h8pi165dEoVFTzLOGwCOGTNFY6CxY8fEybdv3rwpY0aPlrww&#10;EyM4y4GJY1OA7h2okfSErXHzRmmbJzMCd5CrvXz5cqlRo7qqY14G20y1DOtUSxQrIqOGD5Xjh/Yr&#10;YI7EsRFIBQMk2rH9asJ+A//2uF/Dcx90AHOCc9d7vGIiqeM6we8SKTCcF5tiH7sR3/aIumEn5ZCd&#10;2u9CsWhCkOd356YuAteGCz6vC7zXsQ6X/geNoB7h+cws8Mep0bMhb57fpHrVam5/rC1YOKQCjedV&#10;926dITaD+zWYZQPLmLeSPPCwG1g2sOzmyWhg2cCygWVvgWUHUJ4IoPzB++8hf/IFKQT52dmz8Yxy&#10;Sico2bRdO3fhpthN/lIJajYAjFcUHJCd+xjxHD+BdS7ydyGN82nWtLH06NpZRg4bIjOmTpVlixfJ&#10;lo0b5PCBfXIZ4Dzg7h3kYoZjkhIJSXh4LDuNHoUbTBw7DROlEMT2BCtoRs2h1/od7MuzHojnJdtN&#10;hp0lZNhJg4pYgELQEOrP2mY//ffm9WukU/s2qF/8TbIBMNMQjBPAb7/5RuuaeY7QSXvatGniczW2&#10;tvny5csKlin57dixA+S/63USzfrmdevWgoWuj7iaj5W9LgbTvEmTJwqdnK1l3ggcPnxY+vTprdcu&#10;5zrVH6CcaQM34DXLlojvtSsKmoMBmgIo6XcGzB4DZYJsA8uBGNP4jtgnqJI86qlER6UGjJP9O67d&#10;oVhIi0YCRAiOgZ1bN+txwQU0gmayp7xvVqtaRZYtW6bmgI9D44ISDc8a4prlTguB+qxkyX91MYFg&#10;+9L5M7oQT6BsYNlzoGzMckKgbNFRLp2VBpYNLBtY9gZYZo0WV84no/ZSgTJu/jQoOuthFM7t27dl&#10;4YIF8tNPP8jniG1h3SaZagLnF194Xp55+qkEna/37jvvKLvz688/qXFYyRLFpVqVyjohGTSgv8yE&#10;i/FGAI1Tx48qO+2L/FsCZQJq6F4h9w6XKEjImaNJs5a0AWfPgDIBtoHlmwDEzj2JPOXkWCl3mC0v&#10;yLATguaEbB6NnhxsM2tYTx87JFMnjpNyZUqpgoKAitLd7yDR/uWnHyFVzC+V4LLdHTFTu3ftVil2&#10;NGSLlGUTMDdoUE8Nvxyg+KrPVRk5YgSygH+T119/VR25GdGye/duYXawtcwZATr+8trF75LfM0EQ&#10;M3g//eRjKVe6pEwcM0rO4RoUigxf5jYHOkCzgWWnhbCE1wB6BASm1BMAZYJmD4Eyn5eOYNlxbQ8G&#10;0xwDX44YxCke2b9XesNd/deff9QF4tiM77ek5L//arnGo57BfgULf7w2tW7V0q0TcsKEcXqNpKke&#10;vUxo6uUAygaWDSzfcypBvfdQqaq5Ybt1sqW+sYFlA8sGltMKlh2MMoEyGTMCV9YonT59OvVTMJkt&#10;osAG9+3TR4HDiRPHVaq6eNEisG1jpWePHtKieXOVPlK6TXbuJ4CNz5BryZsrV6Kff+5Zee65Z/Qn&#10;J6sE2XQqJpD/HPWfjK9i/RiB9Ajk2y6cO0e2wt345NHDchcsDaNAUNijJi3M0uRiAEE0TUVCA/xc&#10;ANMGlhMwPalNdp3+nhAoc9L8aIJlZxks2WbWr0aAUfIFKNq8bo20b91STe9ewzFLhphlB9+i5pWL&#10;TAUh027SuInMmD4trraZjtoTcI7R7Kt9uzZgmNdpLBVrAlevXg1pZ03dB4/1f7FQNH36dOFE1Vrm&#10;jAAXO/bt2ytdHjimv4qFES70MSLs159/lq4d28umNavEH9cbgmayzVxg8UyKbczyo8AsOy+EcmE0&#10;BAqUewDN0QDNl5DfPRz3osKFCug5zPvYW29mkz9+zxvrin/h0fQpOHXqlDrH0/3f1XYRxmdkozmX&#10;qATjxCA6jeM+bGDZab7qoQTbmGVjll09D522M7BsYNnAclrAMoEyGeWpkybIBx/EMsqMiDgNF1BP&#10;280bN6Rx40bSr19freVMqQXDHZhMDiN59u/fL5s2bVRWZ+yYMagH7aYy1lKQcv36y8/yJZyKP4GU&#10;m66kBNUE0qyNpqMta0pZQ8YYIDLSdZAD3b1LZ5kycbxswIT2LAD7HUgmA8A8EDArmI6O1J+MCuHv&#10;EjLRBpYNLD9cN0rQzHEJB3BmbfOpo4dk8vixUhaM46effASG+DU9Num2/Osvv2Ah6C8wlBV10WjP&#10;nt0KjNl37NguXbt0kXr16sqwYUN1Ik2J9sULF2X4sGF6vCtrjf0w33nfvn2pnkuenq/2vNRH4MqV&#10;KzJ71izk7ZbRemYu4D0PMMRrTuXy5WXaxAlyCSkAYf53dEElgLXBbjHNBpYfRbDsKNUhaI5AdCIX&#10;aK9fvqBZ7qX+LRHn+8H76i84p3kdOA3w+Si1gzAv43E+aOBAl982r1n8zFRm7NiyWe+1zkDZmGVj&#10;lo1Z/k/ChomBuWGbG3ace18kmD5PTQ0izQ3bq27YdPokUJ4GIyMHo8x6vZMnTrh8U0y84XnERNSE&#10;+clETB690QgsKEll5M5l1HTuRHTPvHnz9MbdrGkTxFWVUxac4MQhgSOAphSOAJpsNAH2V19+iezc&#10;36VGtarSpVNHmThujKxavlT2YX/nT5+EdO+23tAdbHRUSCCYaLp0+oGJ9lUGwdUaZpNhPx4ybFcM&#10;lsI4ScZxcge1rGQZW7doBln1rwqY2TlZdLDNjFtr0rixzJo5Iy5m6vqN6zJp0kRphDzntm3byJrV&#10;ayQAdfg87pcvXyZVUf9IcMZju3TpUjJnzhy5+iDz2Rvnl+3DvRFg3fmO7duxgNFKfkG5CFMAXgDb&#10;TNktF+p69+gmOzdvlKA7N3QxJchlttnA8qMMlp3vDZG4d9yPDEOU3Q1ZsWQR7jlVVMLPxd1XkTXM&#10;UqNWkDTvxuLZffyX1du2bdvkU6i+6MHgSmNEHucTvP92hvqC5VGMkDSwnIjYMWYZhm+Ii2I3GfZ/&#10;/mNgOakDwel3Fh3lOng2sOw1sExGmcBwAm6AlIyRKWE0zqmTJ125Hya5zZ49e7TObzGMujKqUSp5&#10;A8w0zXlonMQaMcq8a9eqBaOeP3VFnNLt7NnfVKaOExbtYIX4uQlkCLYrVSgvLZs1laGDBsii+XPl&#10;IPJWb/pc1vo3guWoUIwXJkD3Ye7CxwTRyQFoA8tPDlh2GIKxHjMMUsMISPxPHj4kExC7VgaKCALd&#10;bDjOCJx5rFG2zQUpgmAa4e1BfbKj7dy5U9UU9RFBNXToEFVbEDSfOXNaY45ojvcaJqCMauvQoYMc&#10;gBKDf7eWOSPAFIDJqMUsDoM2+jHwGkqZNsFQrerVZM4MSPAvnMVxAbM4XENSZpsNLD8uYNkBnLnY&#10;yvtFKO4Vm9evlRa4v3z5xRd6H6JE+xOUXNSCAmrVypUSnYoCK3OO8NhXZZ48y0NmYpEvtcayEtZq&#10;k1XOo6ZeZ2HOGfYQUDZmOQ2kkUVH4b5nbtipnYuJ/m4ybJNhmwzbXRk2V3l5Axs/drTW3lEyPX78&#10;uLjaSjdPQt2cQJVAmWZGWaFR/h0YGKjRPYzzmDVzpvTq1Uvq1KktJYoXA2jJo3VYnLg4zMbIRhNA&#10;E+DkwIT3Fxi2UF7bFizA6BHDlCXYu3ObnDt1HHLum1hsgAlTdITWrJFNcLDQQZgcsycJms0NO8u7&#10;YbvCKD+0zQM3Y3+YPYXBkT0S9fG3rlySjatXYRGmieT+9WcFzKx7/RwLOATOheGiXeSfwtIUCgky&#10;xtevXdNT5xaM6+is3Rhsc6tWrWQlJtN3795VGfbSpUulAhZ2CM7eAZtZDrLghQsXaimDtcwZAQKE&#10;zZs2IQqsifyQ63ukCLyoYIjfUX4sjAzs21v247oRjIW3KACoQNbwP1TbbGD5cQPLDtDMxVYBuxqB&#10;KMRDe/dIZ+S4s8xCVQk4TriYW7JkCS0/8vW9mzkHcQqvumTxYvnw/fdlyZIlqb63iRMnqn8D6/qp&#10;WGMsZGJG2dywH8xZjVk2ZtlZiG3MsjHLzplwJsMGqAJYdfRQypOcuvPfHnqMm208ME7qMWXDSfe4&#10;GxQm8eHBQTIJTpW1atVQ1iqtbdGihVIVrtXHjx1L664y5PmUddORmK7DizERGDVyhNaFEnjQlCSW&#10;iX5Lb/pkiziheREr5QQ6X8DVO/9ff0iVShVjQfTwWBB9DFmsdFYm2xyG2rWo8GCJieTqMfKi8e+g&#10;gAfg2cDyYw2WHRFABM1BrI8H20xW8QSOj3GjhktpsM2UKHJRhv2br3PAACif/AlQxciZnj17oLZ5&#10;j9Yvs5F57tmzp9buDx48WI4fP64u28eQWT4ADvE8Xil3/BkGeV1hwHPw4MEMOYfsRZIegZNQ5tDM&#10;iZJ7loAQOLOzTKRhvTqyeN4cuYmaVrLN7PFss4HlxxUsx4JmfN9QnUSHhYBtDpPTcFMfBrUIS4NY&#10;YkEmlvcbHjf067gB34+s0rjQzOjHDRvWp/iWeE/9EeoXqisqYkEvCJ85Cp/XwHIyhI6BZQPLBpad&#10;bc8NLKcrWMYFJwb1DvcZHeTVHo39pUNHlMx9px6Dx97rUToWKfX792J09Xrjxo0SHBys9ZGsv8v9&#10;6y/yN27UM3FjZNyNq23qlCnqan0OtcqPegsJDZHbt27JCQAS5mQOHToUNaYN4UxcQn7Pm1fjM7hi&#10;Tib66af+q+ZiBDysR+Nk+I98eaUmaqJ7oW5xNiSY27dukhPHDsuNq5cVNOPOoBmdcdFWAM5BaQbP&#10;TlEpaYlbeei5zpmnqcS+JHLKfhzdsFNlm51zchM99ofRUygmzKxhvXXloqxftUKaN2msNa80BCPD&#10;9AXM65jXWrBAASlWtIiyynPmzBbWNLP5glnmudkYNc8tWzTXemYeq8xyXbJksZQpXVontARoFStU&#10;kKVggchQW8ucEQgMDJC1a9ZIvbp1JGfObxRAcNGNCyV/wy15xJBBcnjvbgnxRfyUss0347OWyTq7&#10;1WEmxvgqVzqNx5w6DesSdrDersa3pehy/3hHR1E15KqHhQMsOxtIKmgG23z1IqT8MKHkOU/jSppV&#10;EjTTHLBf375yFqUYmd2oOuN1hYvLKTWHqRdjIrfBqDMlVtlk2CbDNoMvM/hCsbqBZWeAnN5gObNv&#10;Jo/q60dHx8Agq7y8AuaDIJDAj0Y1c2bPdukjjRw5Uusrr171cWn7R3YjsHyUyO7bu1cWoR57BNhk&#10;5uGWLlVKM3Y5Zhw7MnxkCMhGq7nYO9kx6fkJubylpWXzZjJ86GBZunihHDmwT3xv3lAVAIEzs6Ed&#10;+dCcUNFszPVuYNkx2XcGAUk+ThVMuAtSnLZPASw7XJEpvaXhk4NVPH5wv4waPhSuucVVsstJMlkm&#10;1rzSP4Bsc43q1VE+0DNBbTNd43v37gW2ub4MHDhADh06JPewUHgIrHJvbPs9appfe/Vl+Q0LYL3A&#10;Sh85cuSRPfUehzd+9OgRGTxokH6nb+I6S6b5Fdae49rRvEkjWbV0kdy5egUKBD9ItW+7CZR5DLoI&#10;lLmdgWU3rq2JrsNc2ARIjstadgsw0yAyYQ9hnBK8Q5jIQDOwBXNnS9XKFVXZxHsIO8s12rdrp2qT&#10;zGr0T3jv3behZkleObZ+/Tp937zvdWzfDmVeSZt6WXSURUexPp/dwLKBZQPLjONJpntThh0FVoUO&#10;2atXrdT4lTEw1bHu2hgw77UjTIK4mk22g3W67JrxWry4REREJHtvZu1k3z69pVmzZuLv75dZ9/BM&#10;f106dF+9elUOHNgvc1Fz2gsS2mpVq8IwLL/KYz/68ENllJ4CC00mmhOJTz7+GAZNOTWeq16dWjIE&#10;YGfVsiVyFAD6CsxQOIFyOHITSHOClTL7bGD5UQHLzlFCBM5km6Mg0b9x6bysW7lcgdPPkDE65P+s&#10;qf/+u+80h5y5y42QzzwPeeLXr8fWNvv6+uLfc6U5zkPmlrO28AaYaKpF+JiRa2SECMRZJrFixXK5&#10;c+dOpp83T+obYN350qVLsABSTb7+KodeG1jeQWVKCZiETRg9Uq5dOKfSfWOWcV3zVCmD2nAaM8Z2&#10;dxYeU9nWy2DZGTzzWs80Br7fTfD/aFC3buwxguODigQqT+rCb2MLYpioJsnIxgU4GnwllxPt7+cv&#10;RYv+o+8zX948cjkFUy8DywaWDSxDZHjv3sZEUNncsB+2RE8kyzY3bI/dsGMA6AiWa0IG/PzzzyrD&#10;Z931MSCbTLDMG6EDLGd/6001pQnFuCbV+PtOHTtKe6weEyxae3gEQkJChbWLq1evlnHjxkq7dm01&#10;4opuxhzf12D0ROmtg4EmOPoKwKhYkSLSFGZrwwYP1Drok0cOoe4Lua2oaaeBGFkIh4Q7fhJoYPlR&#10;BMvOwJnGT+Faw3pHjmHRZMSQgZoVznOTxwbr5wmc6dpOJ+3qAFtklp3ZpsNgl/v27aNsM2uZ9yOX&#10;OToqWvOZmedMiTePObpx9+/XL0WWyM7p9B+BQ4cOyhDUoJNt5jWB1wJK8pnNe2T/XlUfuA6YjVlO&#10;AKwfQbDsAM68vscwXhPX+j07tilLy8VVKhGoWuI1oRL8MugTQmO5jGgd2rfXVIlbKPtIqvE4ZiQW&#10;F+Zmz5wOJBCTbJ2ygWUDywaWDSwnYpQdUmyrWU4vGbYyy6hZvnz5khw9elROnDhuPcEYnABoi++J&#10;x4d5iLm+/15degmWHfEnXbp0jjMYcr458ubcsmVzjWZi3qg110eA9eFXrlxRFpq1qAQwZSDPzo1M&#10;XspuKb9lLTRZaAfbRDfu4sWKSGuM+XQ4i+7btUPZ5yA6piL2i5MqOq0Goe5RWRRPmZgkn2c1y66D&#10;FSdzpiTl2FdRj5p6d7DN0WCbr188J6uXL5GmjRrIj3BYpuKDk2WC5p9+/FFBc6mSJcE2N0Tu+Fy5&#10;eTO2Ptnf318WzJ+PuuYWmkPOx2SiOdHlBLsYGEyCs48++EBB9xrU1fr5PrnqENfPYO9vyWtzQagG&#10;eP2lZJ6LlgTNBMzXEDkVhHPatWPQwPLjApYdoJkKI8qzYzC/OXn0sAzAQlheRDHxPkGvDALTf/75&#10;WyZNnJDu3gRN4a9Av46kFtCPosSDDDiP2zo1a0gYTEgZS5mcqZeBZQPLBpYNLBtYTkF+7QDM3pRh&#10;k1UmWLbm+QisWLFCGU9O2N5GFjFZekeEjfNe/fz8NBplIFgrh1Ov569qz3SMAKWZu3ftkmlTpyqA&#10;rlqlik6c33ozlm0iQHoFq/YESx9++L4UKphfzaHGjBgu61evhEHMOdQ7P2CewUrQcTWYcsE0A2cD&#10;y64BlQd1yy7ULLsCmB3bKNuMhZAQyDKPgWkcOrC/SnXJLPFc5U9mttIQjJJ+At9+/fomMOFhjeFA&#10;PK8h5Nv98bddu3ZKJNQ4u3fvQk5ze62HZGnA7/nyydAhQ1QNYS39R8DH54p06dxZv8OvvvxSM7Wv&#10;wRNhHDLv34XPwRsARGNHDpcoqElcOwYNLD9uYNkBmkMfOGjfw8IoF0rH4LgoCpBM0EwZP68FVIsM&#10;hR9Gephs0nm/NrKguUDHx86NqRLVq1XT95Hz22/lMFQx97GI6wpQNoMvM/iymmWrWbaa5QyqWVaw&#10;jB6NCWDCvOnIZP7N7Vzt4dg2tkexw7DCKx03mCinHonHCTvY8nBPO8YDN9UYvF+2DevWSQs45zas&#10;D2kmpJdknZJqzCJej2137twpYUnIr+nEy+iaYcOGASin/2TySX6FCBwPly9fVtAzefIk/f4KFSyg&#10;wIZux88/96zWPxNEUxpHyXy92rVkHOod90K2d/3yRYmAcRjjScLxM4g1ex4BZwPLrgGV9AHLcaZg&#10;AOGh+A7JNrOedeXiBdIEUuvvYQ6lZlE4Dr4E20wjOcbQUK3QqFFDWYDMVgfbHIyouMUwpmuFqDMu&#10;eNHAj7nMPO/JPBct8o9Ovj/5+COpg2NpPWommVFuzbsjwFpTpgdQEk95fRMsejkvUDCFoHLlSqow&#10;qVm9qkasBaCnfhwaWH5cwbIz08xyHNY13/C5LPNxDpctXUoVYawV5sIqY5s6duygJRb38Z83GgEx&#10;c93/woIc6iwT7HLWrJlqDPr666/KMLi70/06nDGYuO+40hPGXKYWi+n0d0Zoehq/iWthGFRervbw&#10;kGCJgAGnJz0S6RqOOWqSPy06yqKjLDrK3LAzwuArxQsRQF9Egh6Cfwd51MMhKwpDfa7rHQwfWT4X&#10;eii2ce4pPgdxJGEw70mucxVajUJiImXJgvlgnj5XyRYlVFu3bH3oZufKzZQTbsafjBk92pXNH6tt&#10;KDW/e/eOyqfPnj0rp0+f1sntqdOndBWf5l5k3N2J2vJkgGioxtdeMH+edO/WVSqjZo0r/WQVHBMl&#10;slGcOBVB/Fe3zh1lCbY9e+KYRGJSEcVaZ7cZZwPLqYMU99yw3WGW47a9jmPsQQ/GokcE2OZgOGof&#10;3b9HhvTvq2zzO2AomQHOMgoCZ0p72ck298c2zpEvPH7JIjcA4O7Tp49s27ZVI+TIOjNCjteK17Av&#10;Au8RUC+cOnXKk0PWnpNoBLZu2SIlihdTUFMc39kmROs4FjOcN+3fv5889d//C5PFonL53GmoRFxx&#10;xzaw/LiDZWczsEgAuHsgCAJRjrMapn31YPz1+aefyAtgeOlLwOgmlmDQDCytkJnXBh6vJVEa4Kwo&#10;472PCqgXX3gBfysufljUYRyWKyDZsY2BZc/Z5eTm10n+XgmfiLieEmEUhTmPc0+dXHIipqLwOMUe&#10;64JtMmyTYZsMOzNk2A/Y5aSA88Ng2bMVQq4uuroSGbtdwpXPlP4dypVYp57ic7miCsYnua4rz1jd&#10;XY54IgJlsk50Zd6zJ+V8xORmtrwhUoI1ccKEx3ryS8bn2rWrmj09dswYNS+rjrzk4pjcEjQwDzcX&#10;4ngIUJmnTJaX8Ty//faLmi5xIkH5egc8j4Ze69aulUsXLyoISY9Gp3KC93VgAGnqVPLff/U9vYt4&#10;DzLPz2CBhBLP3+FM2rBeXZk3c4ZcOnNameYYTGhck2kbWM5qYDkWNPtIAJ20IdOORj7v1fNnZNnC&#10;+dKoHvJ8cWyS6SEg+/zzT1EP/5v88Uc+RJeVQV54Y1kItvn27dt6SPKYX7Z0qbRp00b/NmP6dLmG&#10;852LQHPhuP134cKQ/r8mX3z2GeLh6srmTZskNIMMhdLjnMmsfZ4/f06dyllGwXOUWdkXL1zQ6wzT&#10;CFiG4dyawOCPypEK5crKrauXNGos9ePQwPKTBJaD/bBghkVazgPuA9yQzd25dYu0QZzht19/rYtd&#10;zyGv+eOPP9SynmXLliVr2JnaecHFYJZ5VEXKg3NrhdciMGed/Ya1q3SBPjTQz8CyEwttzHJi8Gxg&#10;2XEOmRt2gnxlM/hKapXL6zXLBpb1phlBZ2oFyovUBCgOKEPO60nzAZtaE4Yd06dP8+TpWf45gWDp&#10;N2/erMwbI3Y4ZmTmaH5ESSont/w3zUtYE8YJA2XQrO/m4zy5f5MfYLzESI/sb72lDC8nDwQrNF+h&#10;pJVAuj2csOfNmyfHjx9PtzEh83z50iU1emoNqW3hQgUVOD8H4Ezg9Dbez2+//CxdIdHbsmGdhCCO&#10;Khpsc8qg2cBy6iAlY5llB1gmYHZ0ssxkm4PA7Bzeu1sG9ustxf4prIslPB4/hNpAnbTBNP9dqDCi&#10;zarIIMSVOS+gnT1zRoYNHaqlFnTZ5nnB+KkdO3YglqqpGtBxAk62miDvDLa3lvIIEGSMGjUSi5af&#10;wQsiu3SBH8GF8+dl+fLlKr8eOXKEKlYcjeZJY8eM1esGnY979+imsWJ0ek/9ODSw/CSCZQJmBc1Y&#10;RL8P5pDg7Njhg9IT6iPen+hHwHpi3o/IDlM27Vgsc/X85fa/4N7RGKUdjkafk/feeUevL53gfRAd&#10;EQrADoWci/JrY5YfmHyZDNtk2CbDNhl21pRhP57McgQZTNQTrVi6WCfGdFP+AYyys/zS1ZsjtyO7&#10;xEk1GabHrTErcuCAAVIEJikfvP+e1g5ydZzjRmdqsnMEy4ULFlSwQOMdOlgz47Z1y5bKCjGrlr+/&#10;CPaY+zt+7Ljm2taFXP1ryFiZNfnzTz/q/glWyRRx/5UqVlSWns9Nz8YJzvbt22DuNECBM3O0ObF5&#10;HoCeEj26lm5cuwZO2pCQAzQnXddsYDl1kJL5YNkBmsk20xQsAmyzD9jmpfPnQlWA4xGLPVzA4ff/&#10;GaSaPDb/+D2vlEeUGVnM+ahZdrCbLCdYtWoVFnja6eR48qRJCugo3Z4xY7rWzlP6T9VK40aNVOaZ&#10;Uh57eh7jWXXflKoyz5oLalywrFypksZ37d27VyPkevXsqeM2etQoZLPP1o+xccMGKQ8mmaZ+fE7B&#10;An/JmeNHJMQlCTaPQQPLTzJYDvYHaEYPxQJwFADYfUhhz506KWOxWMPjkAvAXMzluVsgf371HnH1&#10;HkRvg2/AVnPRl42lA7/ny6tzjPx//SE+yIiPAVh2l1U2gy/PJdg0tTUZNjDWvfh+H4/jewwe30u+&#10;38ffnLoa8STXtZDBuXvnzmPMsjHLqZ7ExiynwZwiCRl2OBllXBhWLlsqX2FizMlWrlzfqVmXJ40A&#10;kECZxj+PU+NNvi9qNCmnJhh2ZEwTxFaEgUkVGOtUrlRBBg8epHWb77//LtigzrIW0Tpka8dDXh0d&#10;HfXQkHAyMWf2LOnUqaN07tIJAHu75l8yg/rgwQP6PNZ8EzxTGkfw/F3OnOp8nZ5sszNjxYgwAqBf&#10;wRCowzb6pwBOzHTet3Ob1jRHoNY9IWg2sPwogWWCZl/0u+iBYJvDIYnk+z+4Z5f079NTa9nJNvO7&#10;/+jDD5UtLgBQVuTvv3G+V5UhQwYroHM0LpiNGjlS2WZGxZFt5jm0fft2jauiuRzVF4ULFVJQfR6s&#10;6ZPeaKxUt04dZeHJxi1auBBRhid0cY5RXqtWroTx2nw1Whs3dqyOaUvIWblYRwaQ16VyZUrpORkG&#10;tYDrx5+BZQPLsYDZ0aNhEnoPpqQ34Lw+Y+oUKQ31FM9/lulwgfjHH37Awk0P3IOOpXjaXoHZJK8X&#10;rKXnQlDbtm30HsIFWC7Ox8uv3ZNgG1g2sGxu2OaGbW7YGeyGnZzR1+Nes+xglFdD2vc1Jr8KlAEG&#10;d+7c4dG8VRll1DgtXLjAo+dn1SdtgbkOV9hpdubIlCY7RtbtvffekRx4TDDLlfJyZcuoEc8nn3ws&#10;zwPcko1bixpkyiRpTOFolyB77t2rF9yDawNgD1ZgnFLj9osXLZJaYHU5OabjLffdFYCctaIZ0S5c&#10;OK+mTZzIU6LH44ULA506tJOTRw7FgebYiaeBZdfBindylpM0AHMy+EpKhu0syXaAZQJmdr5/ZvWS&#10;bb4Cs6iFc2dJ/bq1AZS/UGBGUMfj/Pff82ltfvly5dQtewHKBigjZrt/7z6O/zXqsksmevz48aqo&#10;OHrkKNzaJ6s0+7VXX5ZvvvpKmqM2d9u2belueJcR54o7r0GlCWO7CCCoJuGCGw35pk2bivFsLDNn&#10;zFAfAy6o9YHHwFbUl47EQgQBC0EyvweWekwYO1puXbkUt9Dh+vFnYNnAckKwTNAcEuCPzGOozsA0&#10;B8CokiVadFnXPO+XX8Sx95xe/zt37iQsxUiq0RuDZUZTpkyWpUuXaCkSVSod2raW6HCYpqr8mkDZ&#10;wHJix2yrWbaa5eTuI8YsG7NszHIGGXw5GOW1YCu+xQ3vJbhSMpJkO9xtPWnKKFdLO1AOBqPK6KOj&#10;R47ITsiYKeucO3eu3mwnQII8YcJ4mYqV7jmQIFKuuA2s56GDh5SZ8oNxibcb2R2aHREcUHpKUy6C&#10;BeZDcvLfokUzlUcOGjhQazk7ARTkhVSVjtN/Fy6k9V7/wsCLvyeQIPBeBha/GgzAaOZ169Ytt94y&#10;pa6HDx9Wppf1iQTNlMauRB1YRjVGBhHo83jhZP3VV15BLXYuGYT67YtnTgkzPUP97yrQCvZ90BFf&#10;FPygM/s3BFnO7KGofw7z903Q6dwaxKxnbBcA4M0IHJf7LWzrVr+udZ1a25laT1Wu6iSrBtB0Haxk&#10;TbDsAM0OtjniAdu8f9d26durO0oN8ivbREdbTqApt/wTUWQ0tqtcubLm/+7bvy/usGTJwRjULDds&#10;WF96dO8mGzasx7l+SQFy/bp1sfjzKRQb2TSKavq0acIFose50S1/Plznf/vlFwUQVJDw3KYahZFv&#10;rAOnMRqvLR3at9drIWXvxYoW0UU7nnsEK90JVo4flUioO3iOuXXc6XFqYNnA8sNg2ZlpDkdkElZ7&#10;lXneummDNEGZRc5vv9ZjkMcuo+i44JNYns3j+b1339XFMi7ocIGV98XrVy46ya8NLCcVLWVg2cCy&#10;gWUnrfy9GOf65KQeR4FpTqGDrXLIEWKcbNVj7dVTsWLHzTphvrCrGcK0kXfXIj5+31Fw443vzB8O&#10;c7mbDDvtMmwHo7xm1UqdbL304vMq7WUMjCeNjHJ1D4Gyr6+vukgPGzZUWZR/S5RQEyyaY5FxImtC&#10;FvMVSLd4Y6YUmZ1ysNgb9csq86LjdDGYkDDntW+f3rIILCwBtHNchbufjTXHn4I543uoAKB869ZN&#10;RGhtQc1mPjmwfz8mtgDp+OzMj9y7Zw8m/ldkP35PID116lSVl9KkKxtyJDWOA2ZHlatUgjtwPc2y&#10;TGs7cOCAumirCVf2t1T2mpHtBEzH2kFWx8/G98DviQwjM5tv+sQyXATN7ATGnMgHkXXGOPpzgo4M&#10;4BvIdb546oScOXZETh09LOcQV3Xt0gUA1xsAzLdV3h0KSamBZThZ3/Cgp4FZdgbLjsdcVGAcUTi+&#10;kytnT8MpfbrUR/QMyxHeyJYNmamv6SIOQfMff/yhJQp0c2ZZhnNO+4b165WR4gISJcU0/Tp08KA+&#10;zv/XX3rOfYv6f8ZR7YB0O3FGa0Ye5+nxWozaqlC+vAKNQvA3oMSa53O3Ll2lS+fOsmH9OpmC60cr&#10;yK9prER1CpMFeJ4TcHzw4XvSADXlu7Zu0u+Ci06Oc8rAMlUtVLd42LHIFxjXkTPPrHlvdC4A+sX3&#10;YDx2vd/Ftt7qsW7Ycd1Jfu0MkJN6TDOwGMizKdPejxKNdm1aqwfByziOXwHbnA/1yIyJvIWSC7Y9&#10;uC9SLfF1jhxa+8x7xeYNaxPJrw0sG1hOLTaKfzc3bMe9yJhlY5ZTBc0GltMGlh2M8rrVqzSKhBMv&#10;rhCT8fSkXbx4we0aZa4+L12yWBrUr69xSmSnmA363//7vwqSCZZpLMWV6Dx5fgOjW15r+cjkcnJd&#10;q2ZNKQu5M022mNX4yScfKdNCFpeTz//9n/+jdVWsqyT4JsN1EBPR8PBwlz8iZdP/liiuk3be4EuX&#10;KqW1x7fBBNevV09rsI4ePaL1l4yJIhN06NAhZYDIJNPJlsxQkSJ/K3ggM50D76czpJRpAfCJPwCd&#10;rMeMGS3vQ97G9zoKLrkZ3WhARFaMMlIuYnBSVBTfTcd2baRrpw7qot0OY9e0UQOpBXBfrnQpsAsF&#10;NZqKixw/wUzuB8j/WQJAh3D+7h+wD82xeDIbUtRLkABHQq4XAGl3qqDZLVaZLLQxyw4pdmIZdlJg&#10;OQHbjLGOhIOtLwD5/p3b1YG5IBaHeD4zs5VsM9UHfwE481yiWdXw4UN1QcnRqCKhWoTXApYUrFu3&#10;TiXIvB7VxsIXs7+zw2CMbryzZ83SbPJHufH9d+zYUa9VvK6MHzdevQdGjhihdclLlizRWuXWWCTg&#10;4heZZY4Lt+W5Ra+EkiWKyYrFCyQQiotILEj5kx3GwlNcd1fVYMxyQmBtYDlB/XJSoJkS7XsPHLT3&#10;YuGnIRaAeb7zGKUXAf0teAxTAaXnMO4JPHZH4fyH/TUcuP2d5NcGlg0sG1h2575mYNnAsoHldJRh&#10;q5QKLOj6NasUIBMoEzBvgVGMJ43MLaXXCyAldKWxfqlP7z4KcMlmx0bTvC+lSpWUnjALmYU8X7ow&#10;cwJNl9ztkGc2a9pUJ80N4SZNKRcliXSEprvu3DlzwCAvlMWoperRo7uyuGRhOPFkLTCzjMnqkoF+&#10;O/ub6hjLnFJnhiu59712zWplcZiBPGXyFClUoICCdMqpq1apLPMgDb8Bc641q1frBJ4OtQfBjA0e&#10;NEgKFSogU6dMUWOeH3PlkrLIqSW415V3AMT9AJdJNbLsZK/5/vy58o9jgVJNV1g1MnfvYwWf73k9&#10;WKnMaGQLK1WsoBMjHlscd/7Uxw9+koHm904WmuCeixxc2OAEiz0bOn/Hbfg8PiYAWwkzmHBMsFIF&#10;zAaWEzLQXmaWEwDoa6htRiejSdVAGBQEl8+elDnTp0hdsKBknPS7xUIRJ9IEzTxHeR62gjM8c5sD&#10;A5Dt/qBtAjCkKV4TLIiNgdszza3Itg6H+y4VCzxmuKDSAfnCZGYfpcZc6klgiilXJQNPIEEmnbJq&#10;xmtNmjhRFwq6du2ixkkb4HDNRTAuHKlqA+dKnty/yvjRI+Tm5QtCSTzBcrzawMByQp8ED1llstEG&#10;llMFy84O2mSaWdu8buUKvTeSSX4Vii/H9ZsgmdeBNlgwDYNSKDI0KAmgbDXLVrOcGmA2ZtmY5SRB&#10;suUsW85yQhY5LPjhf4fid849qW34u3A4FsNtRyN/vsv5TSxQRo3hJkigPWmMhGHdLSd7qTWCvwH9&#10;+yvLxNclA0kzIBr8EEATFCbVYmJitKb35MkTWp/ct29flThTtkhToV8Bun8EK0kGmszTQABp53bX&#10;9y7McLZict0+Nq4C4I2dMs9pkEmHwnU6uTZgQH8w1P8vmLBhukm3rl11oksXX4Lw5ag7JpjfuHGD&#10;SihXAzSvgFEazc26IaeS+cmc4DPWhc7WzJ1lfAYB4XfffSsTYHREw67JkyYqsOZkuVSpfyGrriGN&#10;UA9GF+EGDephsaBJ7CLBoIFg1mYiRmavEFQn1Zi9ykWI4sWKCWu/M6OFAxRw8YLyW9aeslMBQLad&#10;stM6AFEtwcJzjLiwMHbsGBgZTdPFh/kwhpoxfTpicUbGMvRgI2Odfl9QlcCmdathCIOFhJRqmA0s&#10;ZzhYJmCO7VckAEw92U6y1Hu2bZFe3bpIAYBkGvu8AEMgskw/YAGJ5yPzyatgcs1zjKDY0Xht4bWB&#10;ecJUYqzGwtUReBgQQNLg7gNcP95+mwtZ/+pxQ0f5rNy4CMA6Y177SpUsoaw5r7ttIWEdiOvMeiwy&#10;DR0yRK8PS5cs1Tpmbs/FJF6vvv2GdckdUapwGHXJ/hrx9bAk38CygWVXZdqey7CTk2kzdoo1zUGQ&#10;im/bvFE6tm8r//xdSBd7eI+mCaQ/FiKi4WcRwrKBOFMvB6tsYNnAsoFlV+9jxiwbs2zMcjowywqU&#10;5Z5sAuP4PYAaJ21ff53DY6BMJpW1smRxU2tHjhzWid+LyGl8k0ARgHk1JOBpaTS5IshehZrr8ePG&#10;SUeAYUqkGadEZoq/Yx00J92OFhgYqMZaXPnO/tYbOhElYKcBSVKNTPX/+//7/6pElI0M7+5du6QE&#10;AFx2sNQff/SRrpYz2/QDxEQRBHBFnUz5Z5BMcv91Ucvp3OgKzNpOMkVkTEuDUafT7fjx4zSWioCf&#10;bFooACdl4MFQAly/fg1y76NYLFihjDnrPNu3b6dA8xh+79z4nIJgwLO9/rrWeT7qjYslXICg+zaP&#10;2Wqo976Lul3WMicLmA0sZypYJmBmpzQ4BKAuFHWZV86ekllTJ0ltXDO42PQajv23oD74CAshBfL/&#10;qRFU5cqWVfC4YD7YZqeFHipNugFwU2HC4/8IzlfKuLkwRpUG2WaqN7qBkWV9ZFZqp0+f0vfNBTKW&#10;F9C0jF4HNMfjOcxFNi4UtQTLPn36NL2e1UG5yTvZs8fWJeN6Ur9OLdkdV5d854HkOqnadQPLBpYz&#10;Dyw7QDRZ43uRiJ2KxP0Lxo2nTxyVM/ChiAgJRIZzMEByckDZwLKBZQPLrt6/DCwbWDaw7GWw7ADK&#10;m+E8S2bUAZTpROtJo0y4dq1aMh3MbGqNLrff4TUZuUQWiAZiI8Eatm7dOkEmK/dD5ogmP2Rg3WkE&#10;wQSYrHMk8CVIJNvNemGaAzUGS0tWeCKYW2a8ckI9AeC0QP78ku2111SGvngx8h4TtSmTJymrwxpp&#10;50ZpJNleToIJdjnRJ0vGiTs7a60rQorMv5HRjgbgY+vTp5e6aW/atBEsez+VhZMtXb5sWdzuh+M9&#10;jxg+XGXadAAna30YddB0Eb5x47rcxNizLpoydLpt58mdW3MrnRcFenTvrgCCJiuPS2NcldagY6Hh&#10;wmksJqRk+GVgOUuAZQdo9nWwzWBEyTbv2rJRenbtLH/inKE/wQtYRKPS5CdEr+XLl0+vE2Sb+Z2z&#10;rMHR6MBOsMlzrxNqfldC8knQvAYLbzWqV5N3wVyTvWZ02wLIu2/fvp1phz+l5ZSOc2GAtcm9evbU&#10;90r1CM3OWD6yeNFiddHndYplE6pGwfaxNf9vQFVRTJYunAdDvJsSweNd65JTMngzsGxgOfPBsoMx&#10;Zk1yREiAxkOxh0MRlDSbbMxyUvXK/J25YZsbdnI3MQPLBpYNLHsRLDuA8hZEPfyQ6zsFyjSZouzP&#10;k3bnzm2pCyMngrXU2tmzZ9Soi5M/ThCdpcOMQGH9bz/Iqh3RSQSJdOambJcMMVkkmt2QVU1Opk2p&#10;cX7UQNI1O/dvv6pbLIEo5bw7d+7U2uerVyEH3b1bZs+eDRl3H2VmyeywBvpz5BQTEFPquwSGY86N&#10;9dhf4/3QaZvS55Qa66vJ6jobiPHfNO7he+/Tu7e+jsOt+iLAL/NlyTgRNI+FAzAbFwpaNG+m7DcN&#10;Uj775BNlolmnyX8zy5nMPPOd6chdonhxffwromf4GufAtg8dMljBMsHG49A4JhwPfqZffvpJrpw/&#10;IyGojTVm2UVn7AyoWXaWYTtAclI/lW2GKoD98pmTMn3SBKkJzwOaV7Eml/X2NMNjbXPhQoWkDIzg&#10;KE2m4RVLGRxtN+qVe/bsLs2wkEUJ9969e3WBqQ/UGbl/+01VHTxX+vTulcBMLCPOBypAmMnO47Ua&#10;jltG21HRwog5LmCtg7qEC1pcwFuDx6PxO57bVJvQUThP7t9kzIhhchPROpSzJ6xLNrAceBtO10n1&#10;xLnunjphW82yy/XKSUmyUwfEzuA48WMCatd7GLaN7yhRw8K5Sx2O3s7laq6WssU+Jwg92OUejlru&#10;5MBwar83sGxg2cCyRUdZdFSKF9zUa5UdF/vkLvSxQPm+bN1MoJwrFigDeK1BhqcnjXXHrKMdi5zU&#10;1Fo04tDqQILMDODGcIumhDlxI3hmnR5rdAlUCThpklUUkm0aABFA9kedM+XVdJ9uB1dNgs2lANDH&#10;EbvEaApOoHft3KV1rgTkfyKqhpNtMlafAQhT+si6106oe6QR2KlTpzS7lSCWNZI7d+5Q9pfsz1cA&#10;nWRxnVtvTLYZU8VcSDJbnrRdAO3cB52AOQ4E1M0AiBctXAQZ+yxlwzi5pxkY/06ncLLhBNNFixSR&#10;Eqg/rlixvFQCk8xeoUI5Za/JStMojXWf773zjvw//8//R1nmCqgVpsSbNdQZ1e49YM+9/Xr3YUZH&#10;N1V+nlgn1SFgle+mbPJlzHKWYpaTAs1kmJ1rm7dvWi89unaS3+E94MhtpgSZx/fv+fIoaKZXwXAs&#10;qFGB4mjXca7MgmFfSwDRDpA1L1u6VBfG+JPsNM9r7ofnDK8xfjDNS69GZ3zWU/NcpsKE5mV0su6M&#10;GKjevXpq6clIXL/ato0F/3Pnzolz21e1D64/3VCXfProIYmC8zsZZfeiwoxZNmY56zDLnoFm14Ey&#10;QbWB5VCJDPOsuxPXGhWJeFc4nzt6NB4n192PlHWKr00t6taio+JuX8YsG7NszLIXmGUHUKbRxo8/&#10;fK8GSTm+/BxZnZ4BZbJ7TRo3VomwK40sDwEr2R3W3KbU6AjLWChH5BFdY5tCaumIsiKIvglgTKaY&#10;E2NKGplXTNMrOmizpnglav8o2eR2BJt8LkE9ATTBMplZOjQzviknsltpPtWzRw+ZN2+uTmhroJaS&#10;DDiZaWdgz8l1ubKl5emn/quM98mTJ135+HHbMCKK7tl8H5SL87Mxl5iLAI62YvkKdQ0mIKSTdP9+&#10;/aQXJtdF/vlH66LJGpNtohNuvny51TTsjz/yQSHwBT7P62Dh/tTxGAkmmWwcJ97cJjkTMLc+QCob&#10;c7FiyODBcuniRW/uNm5f42GCRpBMANIMsWF0wk6xXpnGXwaWszxYdgbQZJtZ1xyE+uYLyNueBra5&#10;OmrTKUkm00rwzKzzP3BM//13YS1voEfBggXzsVgW76Qdyyz3hrN0Mxk8eJAa+xE48xrBmnceQ79B&#10;fdKvX191ofZWu3njhipVPoKU/JOPP4SXwGD1NhiE99AOwHgZyiymT5uu7t9TYFpG5pleBrGGZ88/&#10;qEuuLbtwrQ7HQhDHwj2Q7GCbDSwbWDawbMyya+DZwDIMlJ1Iy/t4HN9j8Phe8h1GufedOv4BXiqZ&#10;DsKKpFV8986dx8CygWUDy2kGy7FmXtu3blYZNMHTF59/ruYxnjQCPGYID4KhlF4QXGiUUFN2zMmr&#10;K43AduDAAbopX69ZsyZah5xSY85xW9Q+D0OGMp2rCUA5OSWTQ6dp1mSzBvrcuXNyDEw0s4AXg12m&#10;ERANxxz1hF9iEYGsDiXRBKDOdZJ8fcq4GW1FwEzQTcAeiRVQVxul33NQo0g2m7WWY1HzzEbzqtu3&#10;b2FSv0VdsD/84D01QaNzNBl2Lg7Q/XoIZNUE9vxsBN0E25SbTpgwTmOrKL1mozP3d99+q6CbMVLp&#10;3bgQQEl7927dJDgFV3FP3wddxAmSKE8tBSdtnwtnwSQgUzYlJ2wDyw8DrSwkw05Jos1IKmZeMxKJ&#10;221Zt0a6QRHC8grWI/M4IMDkv1mCQLaZtcqUYfP8djSWdcxByUWrli30nKGiZBfAK+PtuBj1Dly0&#10;acZXrWoV9Qtwlne7c6wy33z27Fnq9vv6q69CDdJItmKRjnXVzXGe0uF+KRhuLpYxCWDt2rVal/wl&#10;1D3P4zznItC/MPRbggW7QCzwuFaXbDJsk2G7CohT2s77btjxUVIpyaxT+5sxy87SbJNhmww7uXuS&#10;gWUDywaW0wCWwx64Xu9AZEscUAZryRphT1oEJMOM8CFz4k5jLfKzkB4TxNKciqCV7GNSMkiy1pQd&#10;UyLNRlMryolTaoxtqofaaU5CWfvXD2zs5CmTlTknaCR7MwwGO9wPZbx8/6wXXL58mezbu0984JJ9&#10;9+5dlWLTjbZzp04aP0WAT7Y5caNZUIsWLVCH+IrWItJci2CcrtypNYJeMtpkiatigj4VxmjDhg3V&#10;uuwmYEv5Hnfv3qWgmd8Z90/zsMTSdYJT5i3zp3NjbTRjpQgoXn3lJa3Zzog2ALJxgpGkJPZpfX0e&#10;C7FZ3C/IrwAjh/bulii4rKYKlA0sP7Jg+Q4AsqOTWQ31uy1B+D7PnzwqU8aPlao451jb/BJAM9lm&#10;LnbRWI8LX2VKl1ZQugiRZYFOBoGHDh7SaCayzTxH6NVA00FeMxhn80a21yRPnt90Qeqok7w7teOX&#10;jDXdu+mVUBglGryuLIdrO928h2LxjkoXeggwM5mRd4xCI8hndjh7PihFxkIJcuPSeYkMQF0ywLIf&#10;FzVSNPBK7e/GLBuz7CqQNrBsNcthqc6149hnk2EnZJmNWU6BSscElZPUhD0hFZ8ibZ+A4k9I/99D&#10;fec9y1l2+cSNRE6fp3UakQAW7vQIbB/fQzw2aqDJgzumEMllJaeUs+wAyru2b1W2I5ZR/lSBoyeN&#10;x3r37t2kC9hDVwERJdDTpk2VQoUKKHPy9VdfKhub85tvFAiyDrda1aoqNSbTS3aV2ant2sWDY4Jb&#10;ShfZQsBYslbauVFeSZOrBqhjJrNKMFoR+b2UZ5Jt7gJmmZJk1mbfQP6q1iiDeeIEluZX/Dx01GUt&#10;NE2wVmMhgdsx+/e///s/yggl1QhUaRzGCTprkN+ABLo8Xpf10g6TsqSexxrluXNma/Yx66nLlikD&#10;g7TxCpATO3+T1Wa9I1ls1m1fv3Y12a/OHxJxZkVzTOk2TrZsFCblHNP0buOQjdwItejJGa+l5fUp&#10;H+d3yeOX4GjF0sUSDWdQl4CygeXHAizfuXpZ2B0RVOEwdOPjzWtXgW3ugIWUn7UemQtLBM5c6HKw&#10;zTQO5EIZs9kdjYt0zC5u06aNtMJ5zwUxOuPPnDkD2d/lNMaK52bN6tXVZZsLUEk1+hbQwZrsNM0I&#10;x8FXgRnKPaD8oGJlJa61o0ePggt/az3nmQHNqDlKwMmM0zOCbPmZI6hLhltwEIyqFCQ7uoFlp/P8&#10;Jh7H94DkjL0cvzeDLwlGxrFr3cCygWUDyybDdmumlkhPnoL23MBywqJ+9wv5458fhTrU+A7zgAjX&#10;T1wDy0k7OVJ6vXvHdnVWdQANMh4eNZwHNJzi5JI1w6k11g4y95cglswJX58SWtYs09mWE9lff4a7&#10;M0y3WBv8PMAmjXdqYHLKPOMmTRqrdJoMMFmgDWCAWJfYEmxuQUQzOdhSRkOxvpkAeeeOHSrBpPnW&#10;n3gN1jBPRtwTwWsxGGPRFIymP5RBMxqKUk2HWzVB3gnIopfg90NQW0jJ5vc5c0LC/BomvCnL1QmM&#10;GQvjAM2vYcL+PRYEyAZT5s3XSWqyTbDNCXo/OnJjwkyzsk3IgqZjt3OjUzbZsuefewZu10WVmXe0&#10;G6iP5GIBx4w1zDrWmISXKVNamemMaIy9oSlbSgsEnr4PMvXMnGWtKrNmR4KBj4ADaSDqWQ0sp8Ys&#10;JvP3R0SG7cwsO8Cy80+yrmGsbcaCyNljh2XyuDFSqXxZ+QILKi/iekPQTIlz3jx54FNQQhdcqBjh&#10;Oe7vF7/gxmxylnw0h8kelS803iLgpQlgru9zSjawzbxe0Z/BUQoSEhKqCQC8vtH7gAwyfRG42NYW&#10;10guos2YMV1VIuPGjVV5d/36deOisXitqwPzr50wWwyFE3gYWHM/yM4TAGVjlhOd4waWg3G8x3dX&#10;gbAr2xlYNrDs+pzbDL4S1S8bs2zMckoud4n/ZmDZ9UiA9GaWaR6wC0D5twdA+VOA0qVLl3iKWSAb&#10;HAWTraZqSpVaIxNIYyyyrTT14mNOUKdPnyZlIY8kKCWzwyxgOtnSpbkXTHfIDlH2/CnikcgmT506&#10;RYEuTbr279+n7DgnrTTo6tKlk1yEjJssDaOimHVM4Em2qGqVKrIdn53/5u+LwIgrN2SOHTt0gPvs&#10;CDX4oXM0M44pGx6BemrK0smCO9oOPJ9MFY2AnDOLU/rsfJ/MQq5cuRI+w0fyCkAr3b/Jhv6LGltm&#10;PHPivH7dOjmLumLWYjva+Qvnta6YETKsB6dBFxcbWONIRoxRVQTMXHQgc0xTIkq2f0cOLVkqjjXr&#10;N8sCJC9atCjBvlP7vtLy9zVrVktVfN4rl6+kZTfJPpduwZSs8zO2xrg4WBKXgbIxy48Vs5wUaHY4&#10;aYf531G2ecPqFdKlQzssEv4k2RE9xWOH5zLZZi7UETTXrl1LnbRPPyj14AEYjAiYxZBt89rDxbJZ&#10;8AcgaJ6Ccg7KugmKP4fUu17dunGu1VSFkD2mlwCVKTSgozs/vQioalkF9Up31iWj9IXXtjehrilR&#10;rIgsmT9X67HDwJAHMC9ZgbKB5ZTPawPLBpZTrmE2N2zPVZbuEFQGlg0s45ZpzHI04mrie/KW8AaW&#10;s6YMm4zy3t07JfeDGk+Cz6WJMoPdQTacLNYDK8uaXlfaKABryoCZLUq2xVHHSyaVrtP1MdlMShpM&#10;ZpLyRUogf8V7T8xUUj5Ncy6yQnfu3MGktbZMnjQRhltX1aysYYP6CqhrQnbJesQFiGphLTAntKxF&#10;PrB/v0yaNEn+gYMupZZtWrVSpolGPMxipSMt2fNJ2GchRDE9//yzyjK72yhRZ032hPHjpDbeC2sT&#10;38Zn+r//+390wuyor6QcvXDhggquW7ZsrgsGfD8N6tdXcE1GjFFX337ztfyMz0XTMU7YKd+kLJud&#10;QJwgmszyPmTLOuc6u/u+3d1+z549+D7LCdn99GgEGpTCvvzSC1IOiwDXL1/SaBA/ulunZurl/Hdz&#10;w36k3LAdpl+pMcvJAWcCUGYRn0Hk0sQxo6Q8jh2eJ3SaJmimXJp1ySX//VdBMM85lnn43vWNO4yp&#10;BmGMXXMsWtEHgX9fA8aZQPqrHDn0fORi3grUJXfs2F6ZaYLmvljE6tqlsypKxsCkkK71PF+p+MiD&#10;68Co4UPl6sVzEk5jOoBlAv14oGxg2cCyM3Oc2mNXGGNXtzFm2ZhlY5ZNhu3WTM7AsoHl5OuYs3rN&#10;Mhd79gEoc2LmkD4vXrTYrTPAeeP5YDtrgRmm3NeVRhBcHY60nBzS4CZxowP0zz/+qPnA58+fT3KX&#10;ZG6e+u//Jmms5XgCXWQLgWHtAAaJ0sdJEycqwBw3bpzWJNOFtgHAM5noPshG7oFa61g2trGC5/Xr&#10;14E12qj1hKwJ5vthjXJJyDUJZsnU0h3XGzW411H/TEk0J9esn64CcMzX5ASek3dHhFW211/T6Cf+&#10;m7/n+3D8VEkp2KlCBQuAqa+lcVmUeh5CDrQrsnhXvjt3tuFiAE3Ntm3b6s7TXN6W6gMaLnFxgVm7&#10;xw7uV/l1fM2iG4DZwPITA5YdADqObYZs9c61y7JuJUAtJNE0h+P5xXMtlm3OIwWhTOG1o369ulpO&#10;ccopDo7qD2Y0kykmczwF/gXr4GJNNUxfmBayfIKqGV53WJc8Y8YMsMyzNOv8dbwGgfJXcNTvjOvU&#10;ySMHJSzAV2g6RadvdgPLiaLdUlwEM2bZmGVjllP02PEwY5meP8YsW3SUyxO02A0NLBtYfjTBMo/d&#10;A2D78oLNIFAmK7do4UI3j//4zWl0VaVy5QQ1sqntjHX8NLwhs8z64qTA5pHDR1Q+/APynhkRRZMc&#10;RyMoZ54wQVJS0VbcH11uCXj3gkmlAdZksMWUJrPmkLFFZHY4if3rjz/033Sp3rx5s0Ys/ftvcbhg&#10;j1LwTLOy6tWqqikXTc+aoTbawdySAb9+7XpqH9ejvxPcUoZ+/cZ1zWmmXJysVGyd4ww16ZqJn3Pn&#10;zlHmisCftZLXIROnuZmr5moevTkXnnTnzm2N6KFkNT0aFQzFEKHDY1izwFFnHx1GQy/nybKBZY+d&#10;kh+TmuWkmOWU2OYggNRTMNKaALa5DMAsF6t4ncn+1luatZ4HizKMhKNMm4taPCed1TQ8V1nGQTNA&#10;1iIzMo6dNcpU0yyBeqdhwwZaekIfhg+Qs1y7ZnXZwbpkgPYQ1CY7QLKB5WTyzw0sO9UkG7McCiWR&#10;O91k2CbDvocIP+3RiXsqxslOGctkmC1nOdXZnYFlA8uPHlgmUD64d4/kw4TPAZQpQ/a07dy5Axmk&#10;FVPNNk5q/0dhmEP58AvIDuXEcx5AIKOW2Dih5GST8kfmCJPhKY18VMoe5yCjlKCXjrY1qldNEhTe&#10;wX44kSUgJxBmjW/ZsmW0HpGGO0tQL0gjnnz58mjm7wgwRYxrIVtN6WTTJk20dpp1wzQA+wcZxpRc&#10;v/tOds1VpvEOTcBYd23t4REIDgqSxqiVngD37vRoXEhgLTaVCe/gOyGwiYHzdeAdGnoZWPa74YgD&#10;8tDci+7KTxhYdmabKc8maOXv1i5fIh3atJRfYDr4Buri38iWLa62meUR9EZgSQRNAx0xdjzmAwOD&#10;1EuA8m3mxtMLgkoX+iDw2svrSImiRWUR3K8ptQ5FLbUf6pITA2VjlpMAzAaWDSyjRCE0rhtYtpzl&#10;xNnKzv+OkmgAY0ePA8oGlv+jDbWPG9JjombMsnOtsuOx1Sw7y16yogybNcoHCJQh7eVk7eOPPpT5&#10;C+Z7fIpQ2lsBzOrePbs93scePLdokb9Vzkzg8/NPP6lst1q1KvhZCfXFDbTGuAyAci4Aa9YRvv7a&#10;qypb/OTjj9Wx+jzqk5PKYeabisLFkHXLrGEm0KYjNFlZZieT6eFrMA+a2aZkkAsXLKRMNyOqCLTJ&#10;MHOc+LofggEio1wSUkzGS1lLegRYe94JJmkcw/RqQ1AnSrDBY6Fj+7YSjszZEN87iYAyQbMxy8Ys&#10;x8ZJedIpf2ZtM520Tx7ar4sypXD+O9hmxtzR0T5PbrLN/yJDuYxmMS9dukzrk1n+QUM+5iXHXndZ&#10;l/yylr+MZl3yhXMSgQl/ciDZmGVjlgPv3pZAXNsCoTpw9IQya2OW3WGVua0xy8YsG7Mci5MNLGv+&#10;clISA6ffOWQI+BnjtOoSu/qS0iqNgeXUMpezGlgmUD58YJ/8gaxfAmVm6zLL09NG8Mn63Y0b074e&#10;RckwM4orVqzwwKjpRXnrjTe0FtfRWTf4Nhxrc3z5pRpVsU6VwJWAiXLGImB+W8OIayxcrZl3Stk1&#10;pdquSJHpYr123Vp1pWWU0o+QfXN8+JpktNn5b9Ym00E6I82xPP1+MvN5g2GaRim7K2PvyfukizCZ&#10;fS6YVMExc9vnsoLlwASMsoNdNrBsYNkzoOwMrgmag+7cUJn0bQDv1cuWSBuY7f30Yy69PpBxpst8&#10;bsSysTyE5QHjYdw3GyoYguhsuE7Flgt8AQfu9nLi0EE173KuS06KUTawbGDZwLIzg5zcY2OWjVk2&#10;ZtmV+RRI5I1OMNnA8j0Dyw8ZETypOcsKlMGK/PlHvjigPAfSP08bXaVZi0qptDdbeHiEMsAbUTtM&#10;92o6VVO+SPBFp20abTEGyt/fT825yNiw9i8vWB2yv8xg/p//+X918vrZp5/GZjWjHpngulzZsqg7&#10;rqamV7WQW0rgS1k3Ha//+P133ZZZqwTgr7z0koLjH3Pl0prnkYiMomScLLW1lEeA0nV+J0GQYadH&#10;Owi38u9QN0rg8SdM2U4fOSxRzFMGUDaw7JBeO/80GbYnjHKyz0HklC9zmwPANiPD+/jBfTJ+9Ej5&#10;F7nmzIcnc8wFvN/g0k/zLvpBPI8yEy7u1K5RXbZvXK8KiGCwhSmBY6tZTgYkO0z4TIZtMmyTYYsz&#10;QDawbGDZlTmXgWUFx4m7McvOzn1PIlgmUD566IDmhhJgUEo8Cy6snjYa2dRHPNR05BpnlUZgtnv3&#10;LgXU3VB3XBOT0r8Bghm59OEHHyA/9VXEwTynJj0vvYiOny/i3xyPt958E+7RX2h0C+umm6JOmlEw&#10;NPK6DEBuzfURWAtpejUYoTkbsbn+7NS3vHXrptaO83tj3eemtWvkXlhIHFA2sGxg2avAOCnpNsCy&#10;I6qKoDkEgDkUtc23fS7JqqWLpVXzpmCbf9DMZq1LBuNcvOg/snDOLDiNXwMzfVd/3r0W63Ltajc3&#10;bHPDNhl2SgyzMcsGlg0spz6LAiIwZtnAcmqW9k8aWCZQPnb4UAKgPBOurJ42yo9Zzztq5EhPd5Eh&#10;z2MsFWuYL1++rC7SlGTv3rVLtsDpev369bJp40aNMtq3b68cPXJE2WzGNqUW/8RaXP8Af92WTDPd&#10;sxeg5nvy5Mlak8hoKkbKjIbjLU3EZs+erbXN+5HbTKm3r+/dx1bCzTGmM/jRo0fS5TumpJuRPS+/&#10;/KLK7qdOnKCGXkEw9HKwygaWDSxnJFgmaNasZ2YgAziHg20meD66b4+MGjZYymLxbfjggeJz/oxE&#10;IAoqDiQTKBtYVlOzhD0VNtk52s2YZWOWjVk2ZhnzAjUaTq1sNFGZqRl8JRJim8GXMctPKrNMoHwc&#10;8ScF/vpLXnrpBZUBzpjhORscA6BIt+hevXoKY5+elHbxwgWtgR42dKjmMRcuXEjNvjie7KyjfiMb&#10;65pfja1dhASTpj/8Pbvj8ceQdVOaWQk1tnTfJjO/CwA+OWOyR2l8KcuvWqUKZPKb0u1t90NWbTaY&#10;eb2LutABMHWTyHC5B7AcAbOWCNQrh/v7KmsXRCMcSFwD4lyxrWbZapbTXrMcB8KdmOU4sOwAzfjJ&#10;saaLdjBAM4E0Y6hoDqag2gGSDSyL30NAmcDZwLLWJyfVzeDLyfk6KYbZmGVjlo1ZdmUCZsyyybBT&#10;DUt/UphlAuUTx45IwfwAypACvv8+mLipU1w5j5LdZsjgQdK6davHlhl1/uA+V3yULWa2MqOt3nzj&#10;dY2pIhB+GzXNNPKhUc9nn34i3333nWZB5/7tNzz+ViWYlLzT4KcG5OCNGzVS92z+/ssvPlfDMsrB&#10;//u//6tgO/9ff0pz5DaTob6BPOVHrQUGBuoiwqyZM9LtrS+YP08+AJvMxYcvPv9MWkAqP2bEUJk9&#10;bYpsXLMKdaMH5Mq5M3Lz8kXxvQmFAEBzFID0vYhQ/AyS8CB/CYGjcSAATIru2O5M1nXbeGaMk/8U&#10;O96XX4odrDBigzzqcTFRxixnCrPsBJZjQTFUJA/YZv50/M7AcsJzxJjlZICxgeVUgLGB5eRqlR2/&#10;jwwNkRRNaMPMDdvcsM0N26l22ZjlJ41ZJlA+CaBcqGCBWKBMyerUqWkCMpMmTUKOaD0JgAT5cW6U&#10;ErdHdvJ3Ob/VGCvGWeUCGP4DRlIfYMGBLDE7zb+KFyuiNdED4KDNzF9K1FlTu2/fPpmJaKpOnTpq&#10;5BXrqGlIFhISIhfAUm/YsEHGjR0rLZo3Uwdvfj/PPP1fBeIE5q1btdRtIrC/rN5oeNapY0eNyEmv&#10;tnfPHvn2m6/lDbD2jvF3MPhceGANPhctfvrhBymB76Re7VrSpWN7xPIMk/lwIl6/eqUc2LNTLp87&#10;LSFwMo4JC5bIkEAF0KGQxhJEB4EJJJAOoJu2W4DZwLIfQSG6gkJ3emKWNQnAGQ8yH8idk9nGUUOs&#10;Pz2MiHL5eakwyym/5wfya2OWjVlOjkE2ZtkDoEzwbMyyMcvGLLsyDzNm2ZjlJ55ZFrkvp44flUKF&#10;YoEyGdDJkye5cv4ku82ihQvV+ZpZxY9ru3LlsmYq01H76af+G+tcC9C1ePEiOX/+vGY9NwObSeDL&#10;seB2b8K4p0b16loXnVzz8bmCOt4KsmXLliQ3CQwI0NrnhQsWSO2aNcGcvin/+z//R+XczJVeuHBB&#10;lnbgZn12mzatdbEgPdrVqz5SIP+feix//11OrZevX68+crljo8PI1NNtmNJsLja8iO2efeZpeRaL&#10;HFzoeBUmS599+rH88vOP8g/k85UrlpeWMGAaMrC/LIDh0v7dO8Tn4jm5A5BHsBwZFKB10JR207E4&#10;dfBsYNnAcspAPiF4NrDsrL4wZtmY5WAsJDt6aIIaZFfiopy3MbBsYNnAsivzMAPLBpafaLDMk+T0&#10;ieMaheQAypMmTnTl3El2m9WrV0llZCmfPXs2TfvJyk9etXKl1hI/8/RT8tVXX0IS3VQjppj97Ghk&#10;m8uUKSXDhg2V/397/x0lRdl9f8Pff971PO96n+f3vW+zgEoykkQMgERBBUWJIhgJkiUKSBaQLEFA&#10;RUEQBAUDOQhIkCxIlJxzDsPkBJx37zNTMzVN5+kh6Km1rjU93dXd1VXVM/W59j77LFz4m6rCnIig&#10;srzCBwgnJCTId9j/tFifPHXS5y5IQS/0DVBPhwweqPXMrVq2kNdfe03uQbuZB1Cjy5ZXf/657pbb&#10;hezR3RLbeunSxRzZtvj4eE01vx/19lSPZ82aqbXyDG/jvuVEA+vJ161dq5MNbO/1CfrXcpKDqeZV&#10;0DLsObSYKpg/v9x9150K0HfecYcCNSc6OCFSrGhae7F3cGy7Q9H/9uuvZCH6527Z8KecOHxQ4TkV&#10;8JyYDs8xrIXOoj4bLBssGyz7Ly9wlR94lCoYLBssGyzHSkKs95EYh4lbTt6GMcyG7QnOKQgByxwW&#10;8GUBXx7to8yG/W+wYSso794l1aGe3XffvaiLLSjjx3+bbYiZP3++bPzrr2y/zq36ApO//14KFiig&#10;kwstmjeTnTt36qb2gYV61apVGZs9bdpUhHJ9oinXtEpTuedPKsAlSjyFZO3VGesS5ObMmaN1vGxj&#10;dfr06es+/tkzZ2T+/HnSr18/tWoTxvkeR9BDmstFtOf6EQFgrH0m6NGqPXToZ5IAgLwVlnXr1knD&#10;hg3kyNGca601cMAAnSxgcNpI1MuHsvAYnDh+XP5G0vlyJJ//8vPPsIqPUHcAe9+WLlVK3QG0cfMY&#10;soac+5kTFOyzXQ715W+gb247lB58gR7fv/82X47s26M1x/EIEkuJQx00QsWiEd7kXPBbzbLZsAPb&#10;xk1ZNmU5BEB2W7It4MsCvkKAZoNlg2Vf10ymLJuy/K9UliG3yf49u2FNTes/+8jDBeTbCIByKHBy&#10;O647Y/p0BSOOMWj5xLZQzkLVtG+fPhm/c8KgOAK9qEDT9psfdunHH39UYYvKZ1mok2vXrtE0aPag&#10;7tG9+3XJ0PgDJaugQg8c0F9bIH36aR+ZM3u2HEEvZ/d7u/flxYsXZRhqolkjTZijBfwMQPtmLrSd&#10;N2rYUP4EMOfU8hNqjR8umF9t1B06tJfUK5nHJjvvyWNAxZq9wjkxMnfuXE0579C+varRlStVkiKF&#10;Cyk002lAKzdVaN5X5vlS8t47b8vwIYNl8fy5shtJ87EXz6LPM1QB1D474WE+odkCvrLWNFvNckg1&#10;3tZn2fosW59l67McrMpssGywbLB8Ff2UnYGLyKteIdm535Tlf7KynAbKe6R2zRqANirKBWTc2LHZ&#10;4Yl/xXP3YHKB7Z+oXHqzql+GBZt2aPZHJmAxyKpRo4YYDWQo2haNHj1KxmI/fw61krXFDJ4iUBGU&#10;t2zerBbu2bNmyWdYl++1Y8cO1Nt2ko+gbE5HsnOowLsWVuMqL7+k9dR1kax96qRvW3dOHsDLSL7m&#10;Z6RSm1MLLedPFS8meQDKb7xRR8H2RixXcJw5cUFHwVQke/fv31/7RjNcrGCB/KpAczKKKjQT0V+s&#10;/ALqzJtCeR4u61evkAtoGcTAsCQEh8UiSOw6aDZYNli21lFZvhdmww5BZTZl2ZRlU5bRUznJNdJ7&#10;LFuf5ZAukUxZNmX5X6Uso3hTDuzdK3Vq1dSLeIIyAc4W/3uA8NuzRw/5z//+H9Qed/K5Mq3Ur7/2&#10;OtKpO8vBAwdl6dIlMmL4MNmEtOv58+bJdlh8VwOsmKD9Rp3aGixFGzzDwrhQjWbbqLffqi8tWzQD&#10;PM/MVhDWoUMH0Y6qpgJzc1jGE5NubFo2a4X79O6NfZBzydeHYUN/+eUXtZ8yYZk1x1ThhwwerIC+&#10;YcN6TRRnu6obsVCF5sTEyhUrMEEyWmuoX3yxElwFj+nx/u9//qPBYiXgOqhTq4YMGzJIVi5bImeO&#10;wy0AxZnwzFZVCs4GywbLBssGy6GmYDvrGywbLBssGyxH4MLHYNlg+V8DyyloK3QSSctvwTrKFkcM&#10;Kxo79psIfI3++S9x6tQpeQZqIfv17oEq72uh0kg1uF27tmqdXrBgvgwbOlRWrPhDunzcWVo2b641&#10;zOvWrdVk5hdeqAiF+UGpWLE87L1ztAa5Xds2eM5ncjJCSvDhw4fQ07myqpvjvx13Qw8WHQtdu3TJ&#10;FvD72+CYmBhV7+mQKFa0KGq+28gH6HNdCfuVlne6APLBEv3cM89oy602ULjZsoqTGrt375ZkzC7f&#10;iIU16L//vljdBR980Ej7bVN15nYzL4CWeX4vmbi9bdMGbU3FgDCGg1mfZVdds9mwzYbt6lOepjJ7&#10;WK39/Y5JKN8905ElwCC+9MFQvmh/A9kDzB/IHGdxO8yBVH2WZKSNEJTjQOsaLBssGywbLEfgIsdg&#10;2WD5XwPL/L5MmTRJ6ylpEeWFuy3B7YE///xT4YY1qoGWNQjueunFFxXYqr36qtYcnzp5Av2Uz0oc&#10;EizZVmorlOUPAHm0bTM06p677lJg+mzIEDkKW2+kl98XLwI0PoT66QoRg/BA2/gbEsOpquZU+zCm&#10;XPft01ty57pfLe0MM6Pl+wz6Vu8/cEC2bN0qixYtkm+++UbTymui7ICqM/czw8+43yuUL6fHYBx6&#10;WK+HlfvkiRNqoc/Jhb21eQ5MnTpVU7i5DfxO/hf1zoR7trtiSNgSBIRdOHVCg8F4Ee4dmk/i/jDH&#10;aTzP5ziBx8Ic2OZLWUZaT2Vvw/osB5OKbQFfFvAVJkAbLBssGywbLEfggsZg2WD5XwfLBAsGTrXG&#10;BfmnSF4e9tln8vWYMcKUZwZYEXJWIHSKYUybN2/SdGDWz+6BErcXFm4dUFd37NiudmKC5LKly4SQ&#10;eKOUugh890N6iWVLligsN0e9aTAL92OZ559XKCOoMeH60759pT+SrFmTTMWV/YbLQl1uAiW0DizZ&#10;VH7bQlXOif7DDANrhCTqu+78r/aBzullF4KwGqB92O5du3Lsrb7H+Vogfz7JA1hmiviFixckBpMR&#10;UWgPFQ3FOTYuTgfv4yBIH4Qdm0nXEyd+h5ZRvbTFVmkklNMW/RCOL9V+Aj7bfdEuH4/n5/RyDOFn&#10;BGe21GJbqvvvu0/V5kcfeUQaNXhPZk//RUGZfZypdGWF5jBBmYBtsCznTx5LGyeO5uxw3if9Z+AE&#10;bDdEGywbLBssu9tFWesoax3l1CGnwB3mHlnrk921ys5tq1kO55rGYNlg+V8Dy6n4o3IUsPBatVfl&#10;7vTkXtbgcjDFl9ZsgjQv0osWKSwlniquQUVUutjyqCzgryza4xACCRXsF0yljusVLlRIihUporW2&#10;tBPHAk7+SQtrjan+vf5atetSqI8cOSw/TJmsCcmTJk7UiQUuH3XooIFgVDLzPvQAasTvlv/9P/+v&#10;/N//1/9H93mhQo8D9HKh3dMUYVr0i5UryV2oae340Uc5Asy03LNOvX//fjl6aKgkN2vSRG3HObWw&#10;HpiWeH6eOrVrySHULROIz+G9zyPcyz0uIB3cGQRpAnQywtcSk5LkNFLCdwLoly1fJl9++aU0btxQ&#10;SuJ8Zy3/Y48+LOXLldXjuGDBAqEVPycXTmgwbZvuAp4LBHgma7NcoiFCw9iKKhZKUQLaT2UCs8Fy&#10;aOCZCaEZoGywHKaLwDXhErK7IZh6/PR1rM9y+NZsU5ZNWTZl2ZTlCFy4GCwbLP9rYJlN7NlUfRvU&#10;4j69e0nrVi1VbXwT6cGvvlpV7aDPPlNCChd+Qm3aaf1q86h6x9/5k/flBlQTrGl/5XggTy48lleV&#10;OT7+yMMF5S1A8y9opXQZcPJPWNiOiS2CCC7r16/Xj8TE5bFjv5ZmUJtHDBumn/err77ScCkqyFTk&#10;GfS0Zs0a+fXXX6Emf6P1sgyeGob1h2MwJXvbtm36etu3b9dJCLZ7+uSTXkjTjmw97SwoygT+Tp06&#10;5tghScX51R0tsL5GXXZOLQzrqlSporZqKof2W+sR4BWPHsmekBzodwI04ZmQHYdQLkd9PoZey4sW&#10;L5ZBgwZKPdjuCeVUr0uWfFZdAmzdxeTynFxo2f/uuwnyOsLf+J3ipABt4926dJI927dJcsxlYU1l&#10;2BZsU5YzVWWDZYNlrWW2mmUm8meOC7gdqXERr3Upc0ThdoRGfLS/1lCBHosCTAc/ErBu5ojG7SBH&#10;DNaLzRzxuO0e7seuvx2D5/pWkj0fS4yLlWBbRXmuZ62jrHWUr+sag2WD5X8VLPMP6zXtDXwNf1Dj&#10;JArW1TOopz1y6IDs271TdmzbIps3bpD1a1fLBoRQrV6xHED9viptvGh/9ZUq8vPPP8liwMSS339X&#10;u/Zff62XrVu3wN47W15+6SVVxAgyjhL7zTdf37A62ZwCGNbHsncxFfgWCOn6ado0+bBVKwUqpjG7&#10;F4ZOUcX9ENC8ctVKv5u0C6oma1iZGk0LO9s9UY2+F/tv8OBBEf04Y1G7S6v3gBxUlsfiWHfr1hWg&#10;H5kex547gJMvtE5TpWfbrZkzZ0oC9h/BNxAcB3rcrT4Tnqk+nwG0shXYJFi+G2JiqTDek+d1hfJl&#10;tYSBEx1XUq9E9Di5X4wTMuO//Vbr3zlBdd/992LS5gWZge8g+zTHXjwnF0NW9dLVaLNhmw073Lp0&#10;fZ4pyxbwFSxMGywbLCcEvNbOaNmanAhrdVLG8GetNhv2NVzOuwau7Xl9nzkic3lisGywHPALnJyI&#10;C+eEMAcvukMYSVg3c8SFPUPI2UV/s5GJtKJCjWNC9hVA2tWUJEA0lMwrKYIm3BnfrnHfjNE6SirI&#10;1au/JvtQr+xroeJH+ygt3LXQmuqRhx9WOCNk075N+++GdFU2Ml/fG/sqx08cV1DhRMBr1arJgQP7&#10;fW7AsmVLpQ/Cp6jislZ5zpzZ6MW7EvWyy2Q6VGa2UmrRooX06tlDJxmOHj0iG9FeisuKP5YrCBKO&#10;aO2OxMKez++++y5U6zv0/XJiWbRwoTSF/frcuXM58fIK4N27dVOVN3++h2TkqM+hCCfIRSgWgUA4&#10;3McvQUEmOMdi8PYO2KTHoL7/jTp1MIGUH46LfPqZFyNALSfr9Y9D7e7T5xNY95/Q7xSt/YMH9NNk&#10;5Hj2Zw4HmA2WDZYNll3p2KYsm7LsX2U2ZTnM62BcP2eAcFIQ0GywLNcQNJoxruG2a2SBYzco87bB&#10;8rUsO0t3nHtnXnc7FY9njqu4nTGu4LZXSHbuT8HjfgYuvGnn5biCQetl5vC0MXj8zkbgWYa3Anzv&#10;94U+g5T5OimoT8wcmLUK5gubvs4/EZavB+lMi9AV/KFKToiTQQP7A0ryansbwsHR9F7A3kiIiiht&#10;qrSK0nJ8HKnCtP3S5k145mvQXlz8yWIItPpA16G1+XZbCEUM7Xr8sUdl4nff+dx8wk3XLh8rGHNQ&#10;JR44YAD26UC1X8+YMUM6dGgvjRs1ki5orfQ9Usq5sJ1RDKxdCxf+pq2QHsWEQ4f2baU3bNm0ezMc&#10;jNDNGmfWBlN55O21sHpPn/4rkp+/1nX6ffqp2r25jWx19RNaUnHS4mW0kDqDOt1IL9zu9997T63k&#10;ObWMH/+t1tRz4qYj7NCEV9qowwXhUJ5H1ZlQzuCwJPz9ouLMOme2xSpSpJA8+GAe9LOuLQvmLwDU&#10;Y8Iph5YlCJqrWuVlnUh5AGUPH7VrI6ePHpIEtJoKGZgNlg2WDZYNlrNYr82G7c+WbbBssOywz/WM&#10;FICr3AzmYrM0Trvin+cMlj3kc48ZAlo/s46sswsGyyGAtsFygLqXNFi+ClDmz35QRQkmhNz69esJ&#10;4c/XsmD+fFVCn3rqSVm4aKHWj7L+06kjJVR0ATiyvpQX+VTGCOFUaQcCHtesXaNW5NtlmQYLdkGo&#10;ioS2Hj16aEsoZ6G6uAkK8fFjx2TZsmWo3a4nJzBxwIUBTu62RAwG6w7LMvsv133jDbX70sLNcDQm&#10;Yvfp00ceRcgUbb+cYGjcsKGMHjVKFet2bdtKt65d1fLcvl07hbbPPx8hP/00TdPM/4A9fsmS35Gy&#10;/KO8gZp01pHTHk8LfaQXWqNpTZ+HYLecWpYCEhkix/ORdcRHjhwFuMbeEFD2BtWE9PiERIXnvzFB&#10;MGDgAHnuuWclT+5c8s47b8tKtAvLqYXp2VSzOfnB92vVvJkCc3xUiAqzwbLBssGywbLBctB1ywbL&#10;BssGy/+TueCCdllOXehcJ5F7Suiu3w2Ws8KwKcvBBzcEsmF7U5ZpxY5DgEWPrl0AVnkUBtn+x1+f&#10;3B+Q5MzgL4aDrUWrqQRAnrt+1LGx0sq6DYFXY8Z8JbVr1VBlluDDtF9aS+vXq6cguHv3rhxV5iL1&#10;vZ41a5Y8jRRw1jAzXXzB/HkZIDwGIV9MtKYF++uvx0g0lGJfy+XLUar+MmWbKcyLMNnAhd99Boa9&#10;/FLljCA1WredhUBNRZnQSMD2tRCYn08PDevf71NsY+Tra/v0/kRGjRoZqV173etQtS6PiRaGXL2A&#10;PtGbNm8OK9ArFCU52HUdtZnJ2ruwnQP699eJo4eQfs5JEH+TTNnZYTz+fH1OgOQGMHfu0E6iYMWO&#10;vcB+zEEmZBssGywbLBssGywbLKcnZlvAlwV8+bousZplq1kOaMn+N9iwWa8cjeTLjwF4mngNUG7a&#10;5AOfoEyFlIDEdQl62/7epkFLviCDAM26T9aYnjx1UhZA/aQNmcFFD+I1CM288KdNm3beyZO/1zRp&#10;qrG36kIl+O233tI64Px588Im3UxWoKVRfBzqc2DFjUXdeLALU7MZGMV2XL169UQ7o53oHdxGXqla&#10;Rd577x0owwWkJJRL1kIHsxw4cACqd3et7c2FSYk+vXvDPpwUzFNDWueHH35Aa6X2OVavewnW5/pQ&#10;kgnKtPPPmzdPWz5FItArWCAOdj2nr/MWhN21Qb9sp1b/t98WhLRPg12Z7oNOnTqpukw4H/7ZYElE&#10;MuxlJPsGBcwGywbLBssGywbLBssGyygl9VZCmrXMNENVZhnqdaWqZsMO9tolyPU8CrBNWfbogebb&#10;Wm3Kcs4oy4hilotom9GubWtAci69+GaSs6/2OARBWoHvg536PfR/3Q8w8wfKnj1vaWGl0szBnsTf&#10;I2m4CcD8qeJPquWYNm2Op0uUkIYNGshohFxt2bI5x4AsyC+u19Wo6k6cMF7KlSsjdwGaCfxU4wmR&#10;4QRdMV25TesPFYxfrFxZE8cTExO01pn7hH2tN2zY4HVbqEbv3bsHfXoH6/P/+5//xT58SiZOmqhp&#10;25FeNm3aqDXpVLhzYuE2dwYM0rpfEO4FBmvR2n8rgrJzjnPbeF7Tnj19xnQtPWD7NR6/xMTIT1bQ&#10;tdCoUUN1aRSGQ2PujF8lOTbKYBntoAL1X7Y+y0y0zs6wNGxLw7Y07KDaR1nrqICiVJYcIQv4soAv&#10;s2FbwJe/dOwblYbt2LAJyudOn5aWqHtM65mcW5VC2jy9LYTD9u3baVgXlU8GeREOglXfPMGZtc20&#10;bp9FgvLmLVvQp/hLpDa/o7BHSKLNmbDBXrc1qr+uoVXLUQvs2a4pJ2AtlNc8deqUKu1MA+e+Ibzw&#10;M7RCL+tffv5ZVfJQevMyNZz2Y2chOFJx5uuWL1dWX48L1cU9WG/mjJlI124mxYsX033GVl+sZd6x&#10;I2cCtzgR0OSDxjlam0s4pmLKc7IbSgNuZKBXOOez+zm0ZycmJas1+wPUm999113qPLhw4Xwop1VQ&#10;6x45ckTPO06mVHn5JTm4ewfql4MI/DJl2ZRlg2VTlk1ZNmXZlGVTlgNcbZgN22zYAWe8/qk2bBSw&#10;ykkEUX0AZYpgSlW0K6AkDm2lvC0Ewvfff08vyj9Bneo5pDHTeppdsODzCULRAGf2tr0MtWzdn+uQ&#10;7PyNWsGfRt9hho1xG9m26SHA8wsVKwAOm8sXX4yWNUiC9gX3QdFGBFdi2BfTr5sjubpokSKq0tNi&#10;zgTtmjWqay0zJwQYirZt61ZVn6nUX71Kx4n/5SL2U0P0vOZ+YCIy1X0q+0zNphWc9z+FOuqPUcvK&#10;fZJTC8G9G1o4jRs3NqfeAiFlCzRZnZMDDMxiSBonViJxrt3I13C+H4OQhs7JqNpoqZYTEz2LUevO&#10;HIBc998vn/ToJnG4AA5oxzZYNlg2WDZYNlg2WDZYNlg2WE5rH2Wto6x1lDvUi33ajh0+LO8CRAgk&#10;tD8zqMlXjTBrYKtD2c2Ni/ERI0Yo0NJqGknwYE0zAZzjCrYvCcoc4fPv7X/LDz/+oEo2lTPWrhKa&#10;aTMmgLAPNJW19u3aotZ5MgKgNskp1EVrL7qbtHA/HoXiN23qVGnbpjWCul7U3rjc5v/+5/9Ivoce&#10;0s9RCqFeTAVnay62kaIFu1PHjgrVrOlu2bKFNMAERQ30uOZ6tFXzWFG9/n/+f/9fvM6DqjQ3a9pE&#10;pkyZjPZex3L8E3/33QRNN8+penK2n2Io2X333i2VcVxpTad7gedFJM+3G/Va/K5w+8eNHSt5MSFV&#10;7dVXcwSYmY7OCRO6MFb/sVQSL1/0b8c2WDZYNlg2WDZYNlg2WDZYNlg2WE5FsJH1WYbdmZbndHv1&#10;wf37pN6bdRWUCVwD0APYV39YKqAVy5fX1OvvkNwciwCrSPa31fAvvObixYvlPViw36pfX+ZBeWV9&#10;Kt+HiqKGJwE4Dh46hHCwBQrsrHNmIJbTe5chUPffh/pWWJAJ1a0//BD1zqPk998Xy7EbAJH+/tYw&#10;9Xr9n39q66ZBgwZKyxYtpPrrr2kNstPWico+LecMPNPB2xi8P++DD0qhxx/XQDQGoLFlFOGLLZWo&#10;+N+oZfXq1VD7G+dIr2Z+hvPnz6FfcS11L5RAK7JF6GsdbD38jYLfcN6Hzgl+jsmoz2fbtNerVdP2&#10;YpFcODlTBpMM/A58CEt+DJKx/arLBssGywbLBssGywbLBssGywbLBssGy2mQnJhur96LpOVasAQT&#10;lAnAn48YnqX/r/s7swZw9Axs0AwPYmARk4hZjxkOMPh6DlW3v/76S1XWwoUeV/vts4DI9RvWZ2kR&#10;RKgmPCcgKInbcfrsGdm5c6fMnj1bPvnkE1VnGahEOyqV1//87/9R6OK28/46gLDu3bvJj1CpGU7F&#10;tj4EmJuxUJVlDTNTsA8dOiibkay9Ar2RFyIlfA4+z5w5s9G3eK6C/lpYqhmExtpUKu2+bPI5/TlO&#10;o7ad6vd61FPnxMLJmnZwB1Ad5QTCt9+O0+MTSqAX1+XkSiL6XadgH3PwNQirkTxnw3mttDrmJJn0&#10;/SSdAHkTk1UXL12M6K78AmF4TD9/slgRWbFkkf+wL4Nlg2WDZYNlg2WDZYNlg2WDZYNlg2XUAicA&#10;CmFLXgf4fRXtiO6HCktQ/vLLL3x+RZYvX6Y9Y595+in0/12UI6BMiCHgNG3SRApAcVuG8K4/0H6J&#10;AVV169aRU6dPebV7O+DsqM78SRjZChX8V9QMD0aNaFNYk1nbXCB/XskDuzYnBwgSeXLfL/lxX/ny&#10;ZRFS9YH0+/RTJHJPkpV43yNHDudIcnREiegmvBjrlLujTnkCkr9zahk5ciQg8kEN9Or1SS897pcw&#10;ORIMmPLY033AyZSNGzeqgjt8+DAds2bPQruyU2qFjvRETzDbliX4C+d7PL6LX6EX9304F9u1axPR&#10;lPfjx49JxQrlNFCsR5fOEnvxnG912WDZYNlg2WDZYNlg2WDZYNlg2WD53wzL8QAO9oZLhaL1A3oX&#10;E3xpV2bg1Pjx3/r8eixduhQ1to9K6dKlZNXqVTnW25b264ULF0peBHh93Lmz1kInYXtHjRoFuL1H&#10;+vX7VC3agdRFPk4QImBRvUuCsngGKuzOXbtkKQD8m7HfaB1wDSjqz+MzcRIgNxRMrSGGAk01k7XP&#10;FcqX0yCutuiT+9WXX+q2MW36zJkzkoAe0f/WhX2v0+qUI9+Civt07tw58tijj+iEBlshnYKKfTmI&#10;mnjWMXM9TpbwnGVCN48jz2+Oh9GfmhMvtLyzRzPXi2QJQaiw7ITZcTt6IyPgnrvv1BT1SC6f9u2j&#10;53MZnOf7tqPeGxfDXvsuGywbLBssGywbLBssGywbLBssGyz/W2FZbddIvL6EdjV9YFMuWCC/hiY9&#10;h5ZGM2fO9PnVoMJKK/Tzz5eStevW5hgoExwIwmyv9ATebwXel7DLQaBpBMsv6zsXIumX7aVCBZNL&#10;UWn1zlQU+ZMgTrhiYNTMWbNgPx+h7ZVYu81AKYZu5br/Xp1MILRR4WSYFiGOtcKNAXEEnAnjxwOi&#10;f0P7pm1aY/tPXzajxzUBlonUObHQDcA2W9zvTPnesXNH0O3IqCbTHk53wKOwbtOC//7778tnn30m&#10;kyZNku8mfqfp4MXRw5vOhWFDh6olm+dCqOdTJNcn4HMyh2nmrLlnO7RILX/9tUEng/LlzStTJo73&#10;HfRlsGywbLBssGywbLBssGywbLBssPxvhOXkhHg99Xehzy4Tr/PkyaUWZNbtbt26xefXghbW4k8W&#10;U3hZs3aN1gcHUnXDhQgCLGtxGXLF9kCnod6eB8zy/VJg+92BeuSnADmvvFJFjhw9mq30bb6mW31m&#10;eFgy6lkJ5qwFZo/n3xGWRbWddc316r2pKdNMnyaAMXWb/YupRLMVFGtqS5V6TqrC0v72W/WlU6eO&#10;aq1lS6hdqAnX2uLYODjfb14idyTg6yIt8rCzL1u2NBIvd91rnETN9utQfQnKbBG2dOmSoAO9CMqH&#10;YJtv1LCBntuc9Jj200/y18ZNsgUTIn/hXN64abNsTZ8cqVmzhroV+vTurS6Emw3MnMT5G8nfrNVn&#10;ucBZ1OBHYkmGq4Lfc9q8W7ZoqrAcdfbU9eqywbLBssGywbLBssGywbLBssGywfK/DZavJKfVJy9C&#10;WFTFCuUVRKiQEugIcb6W/fv3IwirrLaeWYZ6ZdqZwwXhYJ5Hq/SUKVMkP5S1r8Z8pQDD7XPs1NzO&#10;yaglpqX00759Ndgq0uDuQBPBi0FQ/ElFmttPiF6NcK1p06bJUCiSbOX09ttvyYsvVtYgMqrPDBBj&#10;GyveZnI168Afe+wRtXrXr1dPOmOfj0It7vTp04VJ0gewj2+VntDBgBlt8AyNyoklEfv7Q7gKuO84&#10;+cA6YzoIgjnGnGg5gjTpd955S88Ptttau3atbMKkx1r06F6D2+6xafNmrYV/B2nrue6/R9Pfo2PS&#10;6tyDOVdzYh1+Tn7HfsL5xX7cvXr2jNjkyojhw/W8fPmlynJg9w6tXb7Oim2wbLBssGywbLBssGyw&#10;bLBssGyw/G+C5aspSahRTpIJ48aidrOoXjCzn+8333zjty/uBVi1a6CPMus758yZo2nCwUBLuBDB&#10;16aq2xW9YWlzJujQlpoBy7DJpmAbEhMTpEGD97X+dNWqVVnSscN9b3/Pc9RnQpTTtkpVaNRR8+dx&#10;WJGpBq5YuVIBmKFUHTt+JHXfeEPKlHlelfAnoEQz7ZiJ3FSjOe67914pWriwvFChgtSuVVOaNWui&#10;1mHWAtP2fvToEbkM6zlVwVtlmQWrflv0tibU5sTCCQha3bmv+n3aV8+Hi0GkVqfZ6c9Ji+bNtO68&#10;G4LHqCKv37DhOkh2A/NGJo7jHKpb9w15AHDKNmihpm1H+pxzLOEtW7bUkoNIJY0zWf3BBx6QJ58s&#10;KosXzPWeim2wbLBssGywbLBssGywbLBssGyw/G+BZbmSIglxMTKofz+tT773nnukApRlWlv9LQS0&#10;Nq1bq8JHG3JOtIfyhAwCD63V1QHoVatUkf0HDmiokxuWnRZJW1AzS6BujPCmixfTIDbS0BLM67kT&#10;uAlZHE4K99mz5/TzrFu3DmncvyhEd0ZgWUOA/uuvvaZBaQUK5JN7MXlBiOagtZuAxM9WvHgxeQmK&#10;tZPOTZWVPZR3AMzPnbvxddF79+7FtjeAEr4vJzhZ9xHV5Ny57tMk9DNnzgZls+ckRgzs7QPRq5r1&#10;5W0A8xuCAGUHmgnMi9DPu3KlF7Sl2PI/luf4BEygc0tbp+EzFC5USOviryJnILsLHQx0N1B1Hz92&#10;jFxNjDVl+eQxueAa53E7Y5w4Kudzcrjfy2M73Nvk/fZxbLdrnMLtIMdFrHcpyziB313DYNlg2WDZ&#10;YNlg2WDZYNlg+d8AywTl2MuXpAtsv7QDs4bzzbp1Zd++wLDD9lH3wE7cp09vgAja9QSh7gUCgECP&#10;EzJ3ora3aNHC0q5tWzkMZfUE6lcdWCZME5aTYFPlwm2jArlgwfygw58CbUMkHneUaO4zQnx0eqCY&#10;k8jNx3kM/kRv4t8QCjZx4kRN+G7Rorm8+uorWhNdpEghVc75+e69JxOm8yOgqVTJkprk3KhhQ+nR&#10;vTvU0AkahMYe0fGArEiAleffSE6edGjfXmbOmJFdZvP6fPbUfvaZp7U8oFq1V4RgTmBk+FqgY8K2&#10;S3PnzVW7O+tyV0Ip3oDX87Rd+/ud9elTp02VQoDlV6pWlUOHD6slO9B759Tj2vYKn79Pnz7y0EMP&#10;qIMiuwt7eL8JBZ019gP69pakGJyfnnXLpiwbLBssGywbLBssGywbLBssGyzf3rAcI0nxvkcilGTW&#10;KJ+B8tC8WVO56647VE3i7bMIzHKWq1evaHiW57IaF+ZUoeu/VU8DtmiFzSkocL8ua4OXQDllLfUI&#10;pFITlGlxdmA5CrBMoE5IDyrbD+Ashlrq999/T+tMb2ataSj7h7Zi7lPCIAGaajSh+izU4hMnT8iB&#10;gwdlElTkQk8Q3KpAWWwkr1WrJuUQLlYE9nn2hKaVnkq00xubSeWE7GqvVoWy2lpTvWcj3ZsQegIQ&#10;nV2A/vbbcdIb6ek5sXD7XnmlqtZ6l3zuGdjZV0g89kkw+5T7kfuLNeO0u8/CZ2YtciigzHXXQv3f&#10;ggTuAQP663elZ88eqlbfzHMqDhZ/qsssmWj9YatsH0P2xW7erJn8FyUAHdu3BSijFde501nVZYNl&#10;g2WDZYNlg2WDZYNlg2WD5VsPlq+g/pO9fz0H7w9tJGP94EYq1LKsIwm/BzdSADnhj0Q8NzsjAc/3&#10;Pa6gPjkBf+gmwD79Rp3a8lb9+jIUbXNiYqIzTv1lsGEzMfj116qp3Zqtk7gQTF+s/II89VRxpEFv&#10;vqF2VMIya0YJy1MRcEQL9jGAFPsZM4GZyrLCMiAzhecKrKmEmoKwMrPNDuEzGMC61dbxVKKvIoht&#10;woQJqBUvKF+ir/MeqKwMomJrq++gQg9HUBPruhs3biSvAjIJibRtU1llvS+hk9ZuqrS0FbP1Ets8&#10;scXVlMmTZf2ff8oFhJWlIvk7mIVth2gFjlQys/s9qYSzDzK39YnHHpMfp/4YdM3wBUyQ8JhTfc2T&#10;K5cMGTJEgTdUUHbWp9K/FvvmLSSZc7KIqj9r0m/W+cLzgt8JAi4nQg6gLCG7SyfU0lNZbtaksZyD&#10;xTjmwlmDZbNhmw0bk0ZRXscZ3J85LuN2tL9xHo9nGSglOR/mwHczOmOcw+0IjYvnJRow7IxYn2B8&#10;Xq5/DK0dL0Vq4O8bHTTOiMLtCI346EuA3XBHVNCgHB8dJQlZRjR+D3LgeiwhNnPE47Z7uB+7/nYM&#10;notroSBHYlwsBJbwRnJ8nCTj/6zPAfGCnVbCGf6uY697DAJQCq7PneHvWp3ZNu4R+LrexQLgh1S/&#10;IwWPZ44szJKK69IsIxW/+xlX8ZhrXMPtzHEFt6/6HtfwmGswwNfnEHZgcY/sXkmkPR/X4Mv/x3PB&#10;nZFrennddnp8ED8fmm1nso6sO8zvzs1yILIepKtXAhzU604Cj5PCBbqEW/fJ5P/ESztJr0L1sCWy&#10;e4AgkpqSKlSU3MsGQAEBi/XIBNP7AFdVAFSEIdqDH3n4YfmeKcRBqnuRgAkHDKjsEfDmwVpNZfko&#10;0o3ZMzejNhhKIj9XAiCGy59QBNlLt3u3rgo2ORlAFonPGeg1dD/g8zWDC4DHaM7cuaouEuT4k3Zh&#10;tj1iK6Q1SOVetny5zF+wQCaif/DAgQN14oNW25dfflF7Z3Mi4R4o0Hfe8V8F6IIA6mJFi6Qnc7+p&#10;ieLTf/1VNm/eJKdOndI/p+4lJjoGoVnNI9rz13n9q1evqZLr9K4eNGhQevJ4VFCAyuPNfcDzpVbN&#10;mgiEW6f7KVxY5vNYvzwDIWbsSczXPHkKF9E3qR6e5wo/488//6xlFPyZ3aVrl48Vlj9o1EDOHDts&#10;sGw1y1lBmbXLpiybsmzKctDAbLAcHigTrg2WDZZDvKb5d8My4ToJYHYp3UrLnzayvw+iqcQCLjmY&#10;qsx9yhZFH3XooFbTJx5/TAd7BhOcmcLMdYcPH6b26xsJCQ4s00LMHrNUUgnKDMgixJ0DOLAGmLZb&#10;bekEoOQ5w/HGG3W0J+1egD6V50BAeis/TvX80OFDqgbTmszaW1qEPQGQ962DCvon0p65DkGa9uNt&#10;f/+NsQ11uytViR4H+7RTD13t1Ve1BRhVU06S8BygosvBc4AqdUvUTX8GhXb27FnCtmEjPx8h33z9&#10;dYh/z4JbfSpU5IexLdyOVq1aaX1ysH2OaY/m+dCqZQt9jR9++EFBNzug7NixOSHRA44F2t2/+HK0&#10;WuVv1iTMZZzvdBYUQWp6165dgtuxftbq3LmjwnKTxnAKHD9isGywbLDsU1Wm2mzKclZ1OVKqMl/H&#10;lGVTlv27JLPAtCnLWVVmU5b9SOnXqcpUmW9/ZZnXdn9BESpdqqSqXiVgAbaRM/uAdk62gmJ4lAPL&#10;/Mka2NGjRqpr4TB6Cd9IUCa8EkZoqWXP4hcqVpQNgECCMrflJGEZIMVaX8IUgZ9BX06Y1ddfj1Hl&#10;jQrrjbLNcns9W0oxyIsgz20gYLHVFttLpcCG4zl4PwfXoYLP+lQ+l/dROeZ3oSFs8uwRHCwAEp4d&#10;aN6+Y4dC1qHDR3Qf7t69W1XpVatXyc8//SRDBg/WGnaGafG9HoY6fzdq29nSijZu2roZuFWu7POy&#10;eNGi69wJ2aW2tWvXSPEnn1RQr1mjuiaf8/MHO5HB/bX498UK/k2QnM0JA37+YPeVv/XYbmo52ixV&#10;eqGiPPfsM9oWLJRtC/YzBLMev4enz5yWGjVqaHux7LTs4ne7FXpYE5bbt/lQ7de0jGbptWw1y1az&#10;bMqyKcumLJuybDXLVrMc4ELPbNhePfaeXvzI2bDpsz8AVbBXz55ordNJunbpYiOH9kGPHt0VwggZ&#10;rHFNS1zOo+C8En2CuTBIK5gU4mAu9oNdh+BJEH6t2qtQOF9RhfTgoUOaSnwCIV/st8waVU2XplpO&#10;MMVg3S1rq/k5euL84WvkhApIJVNBHUAXF5+g78/fuT0XMUPObSWoLl26VGYgMXripIlCiGdQGe3R&#10;VHc/Rd/gvn376O0hQwbjseHodf21/PDjj9rHmsFWBw8dhLV6mdaotm3bJmi1lEozIY/qKut2uf8I&#10;zDt37ZI9e/YojBKaqdazDpzJ2dyve/bukSWoX2etOC3ZH6B+uHKlSqo0a79jTELQktwc/YsXLlyo&#10;5RXZXY7gmLIl1n333q12cPbTDmWSQ/tdY983afKBbudPgP9wQr38ATNfb8yYtEmYTz7ppcc9J86r&#10;QN8Pqufnzl+QllDQyzxfWh0i4S50jbAemwFffXr1lITLFy0N25RlU5ZNWfZSm+ytXpn3mbLMOmX3&#10;MBu22bAz6patZvl//sdqlnMOlq1mOdzL3/CeR0WW0EwVn31tn3m6hIz95htVlaly3mhQJjAQCmj9&#10;frFyZQ0loyrKlGNCKMGOjzGUiusRUtWODWClgkuQrgXVjQDG25Foc0UwuhR1WdVuqsKEY8Lmlq1b&#10;ZMnvS7T3dHe0bXrv3XeQxFxJ9yEnHLg/CXBPIJ26cCGOJxQ2mWjMUSz9J2/zfj7OJGs+h2pusWJF&#10;FJQJ/+zJHKy1mKoq1VWnpplq6I6dO1VRpj2dlmrdnxiHsE8PA1g5jkK9P4nacO43BqoRrAndCxFu&#10;9UmvXlKhfFndllz3368/36pfTycDaOkPZyGwsc80FeVCTzymvZV5DANBo/txJmVzQkH7bCPkLNh9&#10;FIrqrGFfmICgxZ9tvJgqfjPUZSflvVOnTvLkk0U16C7chcf++edLyX333SPjxnwpVxKsz7JnD2Pr&#10;s2w1y1mDvsyGbTZs/4FfBssGywbLrpQvg+UchuUgk3nDvVD8Rz6PQXDpC5Ny/wLkMKiJPXGDWdYD&#10;CGbNmpmRskuQISSyPjgUeInEulRoj6CvcoXy5eSdt99WSN6XDnhUQk87VmxsH9d1gJkQS+tyn969&#10;FeYIjeH2x+XrEog4+LpsW0Wl+IsvvpD27dpJ9eqvwzpcDGpjblUci6EfdJWXXpS333oLj7eV/lCM&#10;2Z/6xx9/kHnz5uG5S2ALXoNjglribVB6AbA7AbB/Q/XdBAV4HWCM67Dd0RTUi48ePQqf4xMFcIJg&#10;hw7tgwJBR1V2AsCoKu+AqqygjEkHgrJCcjogHwH00+Kug7cx+FjaSLNtc/DxRYsXSSnYtJlUTTcC&#10;IZf1zrVq1pDJ30/y2nrM17nHyRgepzy5c+lrsDaekxGhtGdShR/naSc4UAogvIy9kfm5QwHhYNfd&#10;DIX+W0yK5M+XVzp+9JGeE3Q3ROJ8D/Y1+Hn5nWQtf0lYwtkrOdxl4W8LdN8XL15Mliycr32Ws1iw&#10;Ycu+ZDZss2GbDdts2GbDNhu22bDNhm027FuvdVRaCycnRRvtm9D+KODQGPlQI+IzW0Nlbf3EVk4h&#10;hA0kYl3UTXIkhzxCm4lLQmpgxkCMf5JrMA5+yaKFUgrJx1QnBw8epG2VQlkIVLQDE654MR7shXwk&#10;1yP8UgGlLbdRw4ZqFyYsO/ZhJmOzhdR5Kr7p4U604hJwUxGv/8svP8sjaLVEhZx1wMFuW1qwGPod&#10;4zlUr2lhnoz2SrQdc1sIrVSLmUzN2tpesK8Shgm6BzFBwT7VTjJ3KPvc37pMJC+J49kUNcXBqKZO&#10;Ujatw6x3pv16lxuU0+3shGLHhs0JCPegwszHOUnBiRdVo/GT+4Ow3LBBA3zuH6XuG2/opMRdd96h&#10;9n0GkX2JyQRaugMt38OaTvDMk+t+nXy4cCFt4iPYY8X16CjgZAODyupD5ebkSKRqla8LUcNrU2Wv&#10;X6+eOgA4KcFa6VC2N7vrptUsn5EamKiphbrl7JxrHdq313r06mgXd+rIwevrlQ2WM0EZ9uzzaK2V&#10;o4Pv4RqeKrf/34/LhZOucQq3gxwXsd6lLANqMlOwnWGwbLBssGywbLBssGywfKvCstPrLLhex+yd&#10;drNgOTkxNODN0oPOX886L48lMfk5YxCW0/rlXU1JlItI66wNle9O1CFWrvRCUNDiPv/37dsrRWEH&#10;btmiRY7V+wYDDITl3bAAMwmbdbNUdQnLhDYCnKrLsAnTIk51z0lDpuWa6iTtxwTa9u3bwUruP72Y&#10;zyV08Xl83w3oI0xV9x2Ei9E6/QDUN8Iq+1BT/Vy6ZImcwXvfqIXp3y9UqKD1pVQ3/Smh7lpl7gNV&#10;lWm/xr50lHnarakSO3DMfes5+BhBmooy97fatgHLfM1noWiyZpYW/bPnzslPP/8k77//nkIz646p&#10;VpYrW0aGDf1MJ1y8LStW/AHALaIW4Dqw2VPFDsfWzG0YOmyo5Mv7oEJ6dvoqB6Mwc7KCva2phLOn&#10;N8+bUJTwYM59f+tQzd6Kc4CTNqydDnfZhdp1fj/y5M4tg/r19a4qGywbLFvrKI9+y2bDNhu22bCt&#10;z7K797L1WXauQyzg6wYHfKWpyu5hsOz+4+QLlnnCThg3VvI++KCGdbHdT6jL97DS5s51n8ybPy8s&#10;eMkuDDjPp7WWaighlcFNblhmrS1hT2trobI5NdWEZk2kTlfD2fro9ddfUyiMuhx9nQLIdRkkRUij&#10;ajp5ymStwS1c+AnA10NSrlxZ1CF30/RnAiZtwzdjYdJ39ddf11RwbQ/lp3ewu1bZCfVSVRmTDNxv&#10;hFKqxtwnVOc5mC5OIOfgbQ4HnrVdVzows7Z5G5Rq55hw/xEWWWNMaGb6OPtBs/adiiX7dTNZu2eP&#10;HrId0O4sO7bv0GRpWrjLlSujtdWhBHo55whVVm4nW2pVrFBee0xT+Q0GesNdx9n3dWrXUvvytr+3&#10;6z6I1Hkf6HW4rwf07w9Yf0CWLVsW9unYDko+28Mx3XvbxvUSD+XoOgu2wbLBssGywbJPVdkCvjzD&#10;vfi71SyHLxyF5Oa01lHWOopW2iyDF+k+Bi/gs47bv3WUwTL+2PhRm73B8tUrKXL6xDGpBnC4847/&#10;ygeNGwddq+y+4iaYlkHoD+HqRkKAJyTwvZnc/Bztx02bKNQ5yjLBltBH4CPYEZgJa4RmHbjNlOD2&#10;7dvK0wja2rhpo1qrnfeg+hyL/RsTGwewWie9URdMi3Vu2IGZMNy1y8eyGLW5hNRbZWFrJ9ZFD4OK&#10;Snu1t17LBEDHgk0FmKFerIl2VGUqxARfTb8GZJ5IB2Qq9O6h0JwO0o7C7NQ3U9V89tmnpQWdBzHR&#10;GeFpBFcCL/ctofWjjh/JMwgmo9JMKCNAd0Nf4O+//16t2vcDlNkrePbs2apQB4JEb48THOfOnau1&#10;050QfpYdVZn70+lV7UxIOJZu5zEHsPk+X3wxWtVl9qAOxeYfzud0nsP9xFyBIoUKqeshXAv2T9Om&#10;abu43HAADBnQT1OwLyMB2GD5GKzMWYcFfFnAlwV8+UrCNlg2WPZyrYoywSzOyRB+N1hOlatXM8c1&#10;3M4cV7LCMcoNr7mH9Vn+9/VZNlgODZaTEwB1167ItB+maHsfWjSXLlkaMucx0IuqIdVBQmckUqTD&#10;hQPC8o6dOxTMuD2EYgK8M6iS0iJM6CPcEfYIzRy8TdVzzJivJD8U4vkL5iuQ0S6b9jMKfXOXS6uW&#10;LTWxmipy/Xpvos75J03avhWXc0inZjJ4yWefld/Qssmbguq2YGepVU5Xlbm/jkEpzlCTXfvsLF7f&#10;Gc4+dBRmAjOVfCrSDCJ7pkQJtWFfjr4sSXCAEFodOzL3MaGZduF1f65DTXcvVZd5Xt59153o3323&#10;3Ise3kVQ8zt+/HhMSIQW6OWcT451vnu3bgrLP6NGnQp1OIox9xsnGbhPncHX4uDvfIyD8Kzrat/l&#10;FVKhQjl5pWoV7FM6F0KrtQ7pe4HvIkPqTpw4KVS0H330YdmIELNwFqZ4M6mdqn4t1NwfO7hX4qOQ&#10;Kk8V2duwgC8L+LKaZatZtpplq1m2mmWrWbaaZatZ1npnXPRnjtACvm5mzfIVBJElxEYjhbme2l/f&#10;eectScJnCXVhOjPrTodQLUtKDqmPLC3QrPfliEQNJ+GLwVTPPvO0hmt5wrKjLhPiCMyOfZg/CYNU&#10;mhfCPk317wskUiejlIB26z8AyazHZrBUoccfl3ZIrWY415UrV0LdXTd8faqoDz34gLao8hb05Viw&#10;NdjLo1ZZVWWX/dqZXHAAmWq8M3hfBjBjX3L/0o7N0C4qm2WhvjMFvFWrlvLVV2M0IZvqNQGZkxH8&#10;yUHFlYo+k78HDBiAftlVVcFnEBf7SHOdcCdkeH5wwqQsaqOrw2q/es0av/Z0XxDtqMgOHHO/eg6m&#10;a3M4IE1g3rxlq3zcpTNAPZ+q26G2uwoFlllWcDk6Rrp266oq/YQJ48M699gKjMeAfyM4KbZ6+RJJ&#10;ir7kG5TNhm02bLNhmw3bbNhBg7LZsMNXlalGm7JsynKIFzdmw7aaZd/qsqcNW2DB3rh+nVpdCYc/&#10;/vBDiOdb2uq//fabPAJYnoS6ZbZfCvaC3mnbROWSIVCEZYJQsM/3tl6aDXun1lQ2bdo0iw3brS7T&#10;HqwQCJBzAquOptuzCTglEGL0Edr8sH6XrZceLpgfyvvD0gPAuQOTA7fTEhsbI68jubgiwr5WrV59&#10;XeozwY+fmTZhtWDDxs5kcx4TVZXT65QJTVrrDUBmejcHlXj2rebg73yM0Eyo5gQEn0sFfy2s3lSK&#10;n3n6KQDXczjfHlInA+3rbPE1aOBA9GReqCDLCQuGpl3FTr6KchHetwGqLF+H6jPfM9xzhBMf09Hf&#10;mZMH/VHDywmCUFRlx3JNACYoO4BM+7rn4GtzuKGZv//088866TJgQP+0NlLZ+Dy+9gNfMxEBdRMn&#10;fif333+vdMQ5nBpGW70EHIfmzZopbPN4TZs8SVJiL0vU2VMGyx7Wa7cV22zYZsM2G7bZsL3ZrX3d&#10;ZzXL4QOzwbLBcojX5AbLBsshwDLOrs+R0syaVtb4BtO2x9sJyRZIhZ54XGai13KwSpnTf3jwoEGq&#10;VhVBknanjh0BafuyBUQE8H3701pHNUQK9ZGjaa2j3FZsJ91Z62nTewHzp4ZYQQmlMk3bKtObn0b9&#10;LEPPqCTv2HF7QbL7WH3at4+2BPvpp5+v6yfs1CsTljPaRTE9PD0QTRX49FA0gvB5wOxFBqKx9ZZr&#10;ONBHYCZUE275XMIvVVS6Dz4fMVxo218DRXfkyM+lceNGCvHcNgLsU08Vl/fee1c+QyI2VWTawmPS&#10;a8CpOPP4UlUOBzD5nLj4BO01XLRIYdjnfwmqpZYbpjmxQFAmABOUCb/cb9xODk6ucPA27+cgRHNd&#10;B65XrFwp5RECx1ZSnIAIVyX3N2EQn5AoK1et0u/la9VexWTG+RD/l6St7tS889gM/LSvJET5qVN2&#10;27HNhm02bLNhmw3bbNhBq8sGywbLVyE26Uj1HIBhr4HJ6fe76pVZu2w1ywEvdwyWDZaDg+VU9Hdm&#10;z+UPGjXSYC9aY8O1FH/33QSF3fnz50t8gNAl1jRT/SWcvoe2Qbnvv0977rInMtXtCuXLyZJlSxWY&#10;w7FlswaU0FuubFl599139Dat125Y5m2n9zJtxs6ggqntjrB+27ZtVE17o04dWQ3ouN2XSVAYCaRj&#10;xoxReHMA0Fu9Mq3RbPnkTB7Qnk6oIygThKkiKyRjX3N/O4PQp8cMx9ixZBOyeT+TmNln2tu+5GtS&#10;eZ6E/slU8SsgoTpfvodQE55XJ1LefLOu9OnTR0O9eNzOpfdJpnWbSnGwsEnQ5vHlufE6UsIdlThY&#10;ZdmxqxOUCcncjw4gU5Hn4GQDB297grOjNBO233vvPe1pzu3hdoWrlHt7HvcJz+WXq7ykkwIMVwtn&#10;+fXXX+GoKCi58B1t2ayJ9t+NvXjOv6LsALPBssGywbLBssGywbLVLFvNstUsW83y7VqzjGkqOXxg&#10;n1R5+SWF5bFoHRXuMnny9+gr/IQqgYESihWooPBR3aM9tE+f3rIHll/C8xQEjRUvVkxfazZeKxzL&#10;LcGN1t8XKlaQeqhxJfh6g2UHnp3H+ZMgxkE47Ne/n9aV0v57M5YUzC4SOPcB7DfTKrxmtSxbulQW&#10;LfwNY6EsxW2qs1sAbPuhpBM4k6G8+lrmzZsrjz/+qAyFYrsFqqcnLGu9Mu5nb2UeD1qwj6Qnh3N/&#10;aG9qqsoAYQJxFI5jNCCPEx9Uinmb+54QTQXXUZf5k0BYvfrr6N9dMWBSOBP6mUi+ffvfCs8ffthK&#10;+37znGCgWlGUDFCRHYz6+Lnz5mlLKgIj7f9UjZ3ad2/KM5VpAvejDz8sXbt2DSkF260oE5IdNdkB&#10;ZO43DlrYOXjbDc7ct45Nm7c7d+6ktmbu90imx+sxwLFp/eGHCrlUz8NZNm7MDPR67dVXZP+uvyUR&#10;6dc+A708Q74Mlg2WDZYNlg2WDZYNlg2WDZYNlm9bWEabsT/Xrka9clGFkN8RthTuMhdgS4vtD6h5&#10;DlSzzFrUaVOnyoNIOW6Pnq2O/Zn1w3FQk/9ECFIZWKgLAY4W/7445D66BIXTsAC/+GJlqMK108AP&#10;Kpunsuzvd9bafvvtt6qEEq5uxELgZAjW+PHfysdoZ/RW/fryEj4DU72fAORSdWcyNC3zHLzN+55A&#10;2Bjrs19+6UXt9dwOijit7T9MmaKhZAcBvQTvTWiDxQTvLmhvRVhzwzLtwe6WUVqvTAu2KzWctmra&#10;rwmhVJQJx7Got3UPQl+UK6iNsE+7/YLfFui2Dv1sSFi7kvuGkxaTJ0+Wzp066n6hNZ6vWbLkcwrP&#10;n376aYby7CReO+naabbtC5KQlCiDBw/S507G/qFCHIyqTNXbsV47oOz0onYAmWo8x570wdvsU83h&#10;gLNjz965a7cGlzGNeyl6Hme3Tt9Rl7X/Nxwjo0aN0tZb/WCbDmc5jlKEVwHITL7mubUaTo9k1CkH&#10;DcoW8GUBXxbwZQFfFvAVNChbwFf4FmwL+Mpar2w27KCuesyGbTbs4GzYPJ0WLpgnD+TOjeToErIF&#10;Cle4C5VP9l8dNmyYtgTyZSklZBG6ateqpRfhBCBCMoGW6iMt2rSCs01NCdSuPl+6tPb7pa2UjwVj&#10;VdU6WsDRK1WratoxQeUAXjsUWKYyPQeQTDXzszABL5h9efDgAfn111/kQ1jgS5UsqfuQIWLFn3xS&#10;KleuJO+//y4U0C4yAnW+3333HYKhfpIZCKeaMXOGhkRNnDhRhg8frgD87rtv6wQBU8BpvSUYE/YL&#10;4SdDtGqi3Q9f/9133oEivTYj5MuxFjuwvAuqKNVsJwVbW2ylW7CpKlM5pvLrQHI8Jj842Fua9xGY&#10;FU5plUYSM23Y76MGmRZwvm4kFqrauxDiNmXKZFWe6SLg52Ro1pPFiupEw3DU4nOyhSovz4krV69J&#10;NILO2Hubdejs6cxa7WBg2dlHrDumouyAMl97N2CYgOycX/yMHPyd5zUf8wTmvXAvjBw5UiepZs+Z&#10;red3MOd2oHXo6uDEBCGcEwicZAh1YRp+i+bNFZRDCvQyZTlLr2UL+LKALwv4soAvC/iKlSRTlk1Z&#10;NmXZlOXbV1kW+RXwxR62FVEjegAX8OEutL4++8wzmprLC3pfNaRU0GgdprLXDe1sGL5F+3MGLEO5&#10;5Gtxymfu3DmqHLZs0RyqIAE4uH60VNcIH7Vr1ZSXYTEnBLL2NhRY5vrs9UvwJMhGciFoTp8+HUDS&#10;TMOscue6X/vXNmrUUIYOGwp1dJYCmZMIzXArHbE+RvrjDnBR0VyNxGsC9dfffC29e38iTZs0QY3u&#10;awrRTKSeN29+Rm9hJwk7A5bxfFrRD2GCQds+ORZsR1UGqBLCCMaE5AS4AXQQmNn6iZZsjCS0EKMy&#10;3QLnBFsOjQDU59RCUF+//k9Nfv7oow7oK11JCgCcef6UKfO8Br2NGD4CEw3TpWqVKrovCMn87IFg&#10;2W2/zgLKLkjWwDicxzqgyOug/T/d1k+lnseFEz+0bfPxr1A7TljmZEkkYJmODabAl3n+eZ2I4kRM&#10;OMtnnw2GayGXPIR9N6hfX+2lHH3+TGiqsinLpiybsmzKsinLpiyngzKBOTk+DsO3mEOFONxhadiW&#10;hh3i9Y4py6YsB1aWkwE3XKaiRpiwTBXzyJHDIZ5rWVdvDjWKwEwVzZetlMrXiBEjVOGcNm0aQOxU&#10;hgJHJZOASNWQ8HD16lUFvTy5cwEufw3aju3AMhOVK0JxpHoYKiw7dcxVq7wstWrWUBjM7nIUCvrn&#10;n4/QFGQmCxdHa6pWLVsowFHNPXf+nKryTBN3+ghrW6b04a9FkLMOFVRONnD/cV+nID3RqSGntZwq&#10;OQHt+++/z0iBdidhE+R2pcPyYdYrA5adFGzWHrPWnDZrArGCMgaVSI7EdGDmbboD2IP6NbSryp3r&#10;Phk4cIDfeurs7lvP51PV/huJ1Kx5bo72YVTWqWw/CqWd516TJh8EHe7l7B+nppt1yFSUHTWZQEz4&#10;5eSCDuw3HQyOSwdnrsPJGqrQdDrw8a+/+UaV8J/hEMguLPOYn4Hl/f333tGWXEuWLAlrlxLcH3mk&#10;oE7gtMAES0iBXqYsm7JMQHYPq1m2mmWrWQ4amC0N22DZ0rD/J3MBBCwL60omqCcZLBssB4blJAQh&#10;cZkOZfkuR1mGEpadZSaUTAYKMeyLtaLXwR3rKQFXbBXEOtPVUJhZr+zYVQmovOCnzZf1sIRlWrRL&#10;ly6JHsGvaR1yMKnHDiy3BIiyfdSq1asy3icUdZn9lz9o3FhBiwppuAtDsthDmCryAw/klhqwQ381&#10;5itVGQnFsdgnDhwHstmG8zj3B0OfCM5z0L6JoE4LsFOv69k2SpOw2V/ZGyynHxuqypxASCKQox6a&#10;wWL8yYXH7hso2kxHfwyAyvPhZi/cJqrtQxEKxnCv1q1b6SQK07D9KcvupHBHVSbsEnpptSYEE4i1&#10;ZzfOER04Z3WwJVk6OHMdrksHBSeT+PiYr6ksP6i2+uzAMr8TfH7/fv3UOj0K7bjCWVj6QCfFvah1&#10;ZqupA7t2hBboZbBssGyw7KEmnzZYNlg2WDYbttmwA1yU4Hp/uQuT024aLHvrIea6z+kzhp9XMFKz&#10;jGQfJ136/bhoN1gOBpbj9dRlzXJuKLfPwga8FXbl7Cznzp6BaloGYFtNoZeA5oY7/s4+zlWg1tIG&#10;65lSzd9ZG6vhTIAbgjWXUaNGapgV29gEStrm+zmwzJAs2puZGn0ECmkooMx1aUFmu6PHH3tEg7dC&#10;Xai+jgEUE0C4/W+//ZbWp1LhpYJMq3I4vYLDAWY+h313Fy1aJHkBy0MAjYRlwiChkbW4DP2iapoB&#10;y4A91m5zezXciynY6QnYtD0TlgnJqYBwJlhzYTI365Nps2+AtmCExFtp4TFh2vqHSIoOBpa5DsPP&#10;3KoyYZe2agVlqMec8KFrgPvKc/Ac4mOEZm1Jlq4wE5YZwpUfrbEWLFgQdsAXz5+ExCT5BYowQ9+a&#10;QUV3Ji1C2e90DzDQi3b5ks8h0Gv5UkmKCTHQy2DZYNlg2WDZr/XaXcN8QWIvRWqg9ArXDRkjCrcj&#10;NOKjLwF2wx1RQYOyBXyFrypbwJcFfIVyvZO+rinLBsvBwvI1WY80bAYisbaTIJXd5csvvlB1mX2X&#10;CYRuGKR6yn6vpaAq0wbrWLAzgpEAEgyTUqsvwJpgQ3WZCl4JBDKxppd200CA6cByf7R+Yo0uYYTQ&#10;EiosHz5yVH5kaveDeVT9C2VZhoRjqnPcF2yZNHPWLN1uKu6R7qkbLDzzvRei5RRh+bPPPvMJy7QX&#10;q7IcJCxzvxCWJ02ahGCyYnLXnXcgGO1x6d69m8zC594MEGed9q2wnAL4cwKFJQPBwDITsDmR4E4K&#10;5/5hjbKCMiDYAWWeu57DgWfCsQJzusLM39nCi5MKS5E0HW4aNo8pYZ6W/kovVNT2XqEunJRqjvp5&#10;9hR/7NFH5cfvJyL5Gm3Azp4OvU7ZDczWOspaR5kN25RlU5aDBmazYYcPzFazbDXLIV77GCwbLAcJ&#10;y1dS5OihAwg8eln7LBN0s7uw3pihWs9BnaJK6bZj8/Yff/yhQNWjR3cFC0+AJUQQ/rSHL2A5Li5e&#10;QaxN6w/1ebSKMsjIHyA6sDx69GhNg545a6bX9/IPz3tVJfwdqjQnEmgrDmZhrWyvXj01HIlQxvZT&#10;p06dVvWPinmwYJsT63H/z0WvZX4eJmi7bdhuZZkwyHAqT1i+wCRst7KcrvwTtnr06IGe2ffpsWc7&#10;sOqvvw5gLqSpzEXwk3XajRCyNfLzz2UFzgFCq+McCGa/RmodquMVypeT+mixRRD2F/DlJGC7VWXH&#10;fk3oVVDGJIwDyFTgOfjZOHib4WgcPJcI1U4dM2/TtcDzkzbwcGCZ349jx45LTdTU01rO9lbhLEMG&#10;M9Art9rzB/X7VBLQSzn6PMohzpwyWD55LItafCGE3y0N29KwLQ3b0rAtDdvSsFNTfDliszpnM+qV&#10;6a5N9RyAYbj4fI6rBsshXv8YLBssBwfLKejHmpKMNjFIm77rrv/Ke+++E5EQpuVQVRky1OD99+U0&#10;7Ni8qCf80UI9d948eeKJx9BiaqgChCewUq1z6papRlJdZljUrJkzYTPNreplMFZs1nCyrRDBcNpP&#10;PymwhKIsswaVoU1syUR1eC7s04EWwgot5ly/NWy+OlmAz3yzlGRP4OYkw8+oUec++eqrr7INyzwu&#10;0dGXkRbeSu5HrWyHDh20FvdyTLQGtdHW/csvP2v/Y1qzmbjOVkQEsyfR2/vNum9I3z595NdfftES&#10;gHgcs5xeaFFujVZTDPtiIjknCXzVLLtTwtkqygn1ouquSeHp1mueW7QxE5Cp7LqHA80Eap7vjsLM&#10;537Sq5fuD7Zdc74jwU6S6KQF9vPHH3fWOuVJaCEWzjIdpQ0Edp6zLZo1RaDXCYm9iEkRBWWD5VDg&#10;2HNdg2WDZYNlg2WDZYNlg+XAVydWs+x1JsRqlt2WkeTE8K0nfmP4vUT0JzG9OGOkwcl3E8ZrQjJ7&#10;Cm/btjXwWR3EGp8j8fqeu+9SKy4t1YSBRNiyf0WqNdN2x6BtjjdrNO2thA8NpQIQMHmZ6dBU8p5E&#10;rWnbtm1g074UUKVNBhTNRp9k1nGyfRJhha8dDDCzvnnf/gMA5S5yH2o427Vpoz2EfS1UvseN/UZV&#10;1Kdgh2WgFT9zdkKbgoWmYNfj/mTrqQkTJuixZs9mBxTDqVlOxCQA65V79uyh+4ip5ZwUoELq9Lnm&#10;MaeanYxxryTFAAB470lEQVS/AYQ71kL/gd7GfO/OnTqpo+Ex1IPnQ90u4fkl9IjmJMN32EbWPvP4&#10;X4ENP9LLGgR9PfrIw1LvzboZNduewOwO9sqo5U4P9eK5yPAuwi/PKyrIBGTWdZ/F5JB78D4+5qjM&#10;Tg0zn9+5cyfthU0lPxRYduqUx+N7S+s0gflqes14KPtqEyYKnkF/dcL269Vekf07t0NVRou2DFA2&#10;WDZYPq6J6L7GRTx2KcuwNOysgGwBX7FmwzYbtgV8WcBXgIsTg2WDZQlUS3EzYflaapIcObhfyqIX&#10;LdWl7t26hXK97XPdVFhIOgGI7rnnLundp7fWIXP58ccfUaeZV76DEuYNlpkWTFX3DNsUwbbMZGz2&#10;GKa9+a236ssLFSsiJOzkdeFhDjSmgUSiqrp1oVwysIgtpLRvcIBey1QMCT/boIg2g8rG57Zt01r7&#10;Cfta+LnY15frvvFGHVVrCffBpHYHC7qRWC8NlmOF1nTC8lS07XLDMrebac9ZAr6Yhs2AL0xeEPrO&#10;uQK+VO2HvZ0qcRtMJjgTIlzH2/byWPL9eWwI0Nw/dBBsR6sqtk7q1asHjlcdrWcvWDC/qt9MMm/V&#10;sqWMHTtW7fvHsS2RWgagnp3b/uWXX2p4lzdYdgd7MQFba7nTzyMqwwrK6T2oHVBmey33IDg7wOzY&#10;sfk5aOHmxEAJJKTztUKBZe5D7o8nHnsMdvfX9LsR6sLtroZAL4Lyc88+rYFeKahTzgrKBssGywbL&#10;rN0Pepxzw7Hn7TOoX84cl3E72t9Ab3P2N88ccGmhPCKscQHPyxjncDtCAy6UaMCwM3yDsTeFOVLh&#10;XnwdC/hKwN9vZ8Tjtnu4H7v+dgyeh//NQY7EuEylmL2TQxnWZ9nTjm02bOfaxWDZYPmWhuXkhDi5&#10;htrl/qhV5IUzlVGqepFYWJPaDkrw3XfdoeoX05OnTpuqIPQTrNG0pHpTegm2BJGzhDP2DYZKS2W3&#10;D6CbiuAWqN/e4ILrKkisWCFly5bRcC9afdmeZ9CgQRlKIO3V7vfl745FljW9VDzz5L5f3y8hIS2R&#10;29uyb99eqVO7lqp73bp21SRvgmCgALJg4JefhQB6GeqstpfC56eN2hlsN8X7+BjX4br+aqK5Tdxn&#10;Q4cOVQX8F9hvvcEy+yz7bR2VDt08HnXq1Na2Wrv27A5YR+7+zNwWR33mtvMzOWFw7I08H4FsI5GA&#10;/sEHjQFyz+j5Qqsw3+tdlAownGwFjjEhkUnc4SxUe/nabEnGFmaetctOvTInELhPaMHmOcNzxVGV&#10;Cb98HQIxAZn10NymjN7YuM37+BiBmeeHU8PMiaKm6GP8LECV+5uf3zM93vM84UQEj/n+A/uhwlfS&#10;83sHti3Uhd/DFhmBXo/IVDghGOh1PSgbLBssGywHDcqEaoNlgKs/67WlYfuzZVvAV/guy0CiVJbH&#10;k9HyEiWIzkjFbV8jhW0xXcPfummPuTry+KxVdqDZYNlg2V8h+nWF6x62bGsdJYzCD2p4sVr7s2Z7&#10;2rA5K4jEANm/Z5eqy7RON2rYUJKhjkZioV2Xdb9UXqlA9gOUP1KwgMxEDbIvWHagRIEZoEH4oJV3&#10;wvg0uzh7BXtanAkahK6foJgWLvyEJnwvQ8owld/33nlHVfOOHT9C4vdiVQidMCb+JKzMmz9PFeKC&#10;2DZCSKDewGvWrIbyWVLBk5Zygmgo6qADQhnQCAtzLMLMCPtOWylu237YwVkvu3HjprT0ZtRFUwVd&#10;v2G9KqIEOa5DEOP787lUtrkvFKTxulRx02pcY3TSgBMOv7rqdZ3aXAcMd6WnPWtdLqDOgUJCH48F&#10;X5sBYE9DFW0D5Z112RdgjQ9mEsDfOo76zO3nZADh8PCRw7IM1u3P0TuYaegVUPdM6zLPA6qy76M9&#10;1ejRo4R18uxnHcoyDGnUD+TJg37HX2vatVtd9uw9zXZRTGVnTb0T6uW01MoAZewbOiGcwc9zMR2Y&#10;HYWZiu4F3M9U+FeqVtGJFoaiTflhiu4/f9Z9Hkuez8wYyIN2b/wOhbMMGTJYn88QuoH4PsZHuQO9&#10;nFplq1m+cBKgGEKgl9Us05JtNmyzYRssZ7aastZRbuXZlGVTln1ds5iybMryLa0s8w8Z1WUQs9bd&#10;UsVjne+I4cPCuQ73+pwUzK59PmK4PAwQJVwWK1pE5iHo63iA0C2qeAQTgiDBjyFfDEQinLpTtgmB&#10;hOUReA9u/4uofaVC6SxnoerRTs2030JPPC6voQ90C7QO6tixo7Ro2VyqocXTYwh8KpAvL2y/LWTX&#10;rp1+P/s8qM/svfw02llRiea2BFIF3ZBIiCIMOnZkTgjsgG2c7aVGjhyp0P7uu29LDbScqlzpBVVU&#10;Sz73HNK1n1ZA5GDv5lKlntMJDq5To3p1eeedt6U1UsMHDx4E+PpBlgMyqdLz9bl9Kfgu0obNY8Ce&#10;1Y6y7KioTnukXVBRHTDkhAYnLXgMCHxpQBeP192nn79du7bpsHwx27DsqT4T8J06aMe+zXOCfbPH&#10;jhuLY9pGQ8PyA5wJz6VLlZR3sQ/YQ5qfnSovW4/5WjgZ8HSJ4lKjRnWtXXary0zKdqdgZ7TTSrem&#10;u1Vl7T9NUGaNPd0A6eMSfvI+PsZ1uP/YP5yTH29AlS9QIJ90wgTOK69UVWj+oHFjTH78rRMmnu4E&#10;njM8Xz7/fITWiDNJO5yFxz0t0Ot+ad70A61FjUOvU++qsinLBsumLJuy7MeybTbsAD2YDZYNln0l&#10;YfN+U5ZNWTZlOSAkO7aQm1mz7PwhS4UtJR7pus2bNk3vt/qITEOP4UguVMJYH0lVi7Zsghztz/6C&#10;t1hHTDWPsPYbegSzfRQTlJ1EbKqcbM3UqVNHVa+ZuuyttvUqamxXrVqp71u1ShUppfBZQkqWfFYV&#10;Pray2rjxL79wxX0xadJEBTPWTlN9pAoajO2a6xD8GHJGgKKKSyt6l48/BixVUYhnz13+LPHUUwqB&#10;7NP8Nuq0WyFtmp+vW7eu8sknvRCm1Vu6duuC9On20rJFC3mrfn3Un76qzyFEUxmneq8TE1DYX0dd&#10;axd8bqrlbPHE95k8eXJGrS5BkfW5Gb2E02FZLccOLEPlppWY0EcY5M8XKlbQ7dP0cnym7CrLgZ7v&#10;7EMee+7389in3D5C7tdQh5s2baJtoZx9yZICKs9M/l4Dq7W382LAgAGSL99DCt9uddmBZYIt65X3&#10;opae+4PttPg6GaoyPju3S8E+PciOCe4cBGMG1F1M3zcsS9i6ZatOzjyE3t1sK8ZwOAaZDRw4MAP4&#10;2RfcmUhx9gk/L+9nvf872Of+Aud8fWc3/rVRref33nu3VAOg79u1XRKjAfPsh5wl1MutLvOxMIf1&#10;WbY+y9Zn2fosW8CXBXxZwJcFfAWACVOWTVkOCM23AiyrHftaqhw7fFAhjeBZpHAh+QWthiK57N69&#10;S9U/1gTXRSDWbwt/AzCf8Bu+xdAvQgrtuM8+8wzqoNuq3ZjQRJB5++36UNvu0XCymOiYgJubiJ7H&#10;hwHgVFCpLiYFYzkH1DDhm6BfE0rkTrxvmv3Yv6JKRdCxRFONZRJ0gwbvawrxQ1DwCwOOa6FPLmue&#10;x4//VubPn6+9pBkAxdcmNHG465Uzbqc/5qjs3EdMbl6yZIn8OPVHqJCfS/v26HkMhbpYsSKS98EH&#10;JT9AOS8UdqaUUzmlukzYdCupGmZFOMREBa3NnNDIsGIDDqmUchsaN2ok5VAbzvXD6RMcCI4DPe5W&#10;nrk93A+E56Ww3zMBnbZ/TiBwcoOD28o66FFQ79euXaM19PxsnGCo9+absi5dXXaSsB2bu1Ov7LSL&#10;otLu1Cqrqsy6eiaBA5AZBuceBGZCNNPZN+K4Vq5USScrpuL4eC5LlvyeFnAGxfm77yboPnXKC+iU&#10;4GOlMQ4fPhTwHPdcgfZv53tdEj3QV/2xxE+dssFymgXbbNj+krD5mKVhe4R/Wc2y1SxHwwWUMUxZ&#10;NmXZlOVgLlgMlg2WbxtYVmCGHXvbls1S+YWKCsyF0BP566/HhB2k5O1LkghIGTF8uNbOPgH7M+uY&#10;qbQSyDzDt5wgrkMAQUJd6VKlVEHkshyJwKxhfRAq3TdQFqnS5cTCZO9+ffuq4k7QJci6beDeoM6p&#10;7aVFnNvNFksKyABVwllzpG1T3SUEEb4uA/IJVJwAYN2qE9gVCMb53k5gFp9DwNJ2TXgtTigQ5I4d&#10;P4aAqp2yeNEi9LcepopwfqipzbAfZ8ycoYoqIdv5eV3ys6tumVZi2pupbI5EHTGt9TwO8QmJOa4s&#10;B4JnbTeGfcDP73x2JqCvQquoL778Qo8dgZPnHVV3pm3Tyk2IZLI0retMBb/Olo56ZZ6HnjXczr7Q&#10;enDWnHPfE9rTB/cRIZ7tr1ZjG/h+fO/ZsNv7Wvbu3aOhY7kxmcSyAj6fn/udt99W4F8GC3qoCyeD&#10;GOjFuv3H8Tl/nDxRkuOgeuPC3reibDXLBsv+LdgGy15Ssg2WDZYNln0mZFvNstUs+7p+MVg2WL6t&#10;YDmtfvmabN30l9qTmZDNi/SPOnSQY4CmSC4bASa0EPMivhLgnFZaKppU+2i9didW83euT5ttw4YN&#10;tH6ZfaGfgi2bamxOLQwo6wbLM+tEP/ywpdpvHYDxBW9OejUDo6huPo5Aqvyoh37n7beEvXF3796j&#10;r+GkWUddhlUXUBsIBsN5PEP1BMixBRchknWxbMnEbaJ7oCXqtJmOTWBm2Bn3u/NTewq72iRpCynU&#10;QFNFnTt3jqrjU2HX5+cJBuzD+QzhPkeVZ1eaOPc3Pw/tzJw0aNy4kZRGSBuBn3X6zQGUVJM9A892&#10;M9wrvWWUo7I7+8GxhvOYE44TsB+oWPMn+1Bz+obvV7RwYS0hWLp0ScBT9QxKDmgfz3XffUKbeC9Y&#10;7/kd+eKLLwI+19sKDPSimyAvvsf9+yLhHRdzbCNz6axnmJe338O0YNO6bTZss2GbDdts2GbDNhu2&#10;2bDNhm027FS5hjTlq+5xBb9bzXJASL6VapazWGXSgXk/VK730KqH1mNN7X3pRZmBFOWgbMtBXtYT&#10;LNh7mRCcO9f92jd20qRJau0lmKZB8379SeWTtbmEZIYjVQXMb4MinVMLt42W73vRK5o1w6zNJXD5&#10;6iVMOGNtKcOgWAP9+OOPQsEsoKFhDKVi0FZScoqmUocLlhltiaCiulswOeFSGigF8PZczw2c/Axc&#10;b8Fvv6kl/mH0NabiyX7UE7HvCfkHociegOJ9FIq+A8tU/lk7TlAkLK9Y8YcC2OQpk1U9jYq+nPG+&#10;4QJuTj5PlWcowE7iOI8Ha5GX4NhUQbswKv5zETxHYM7SdxqwzP7KtLlr32lX/TaTr53WZgTkxESo&#10;2kmJkoq/gVw4kUDbdblyZXWyJ9iF4N0ZAXQEeX73mDrO3tahLtPTA724DcVQy77mj2WSGh+TBsoG&#10;yxpwlmVk2K/Nhh3Igm3KsinL0RbwZQFfIfRaNmXZlGVTlg2WAcfo26YDPdySEoIet0rNsmdzeTRg&#10;lksXzskA2KTZroe2bKqRzdAf9g+AUiQXWlqZ9FvyuWcVzhlKxWAm2rOZiE1A+XvHdrWo5gI80ELM&#10;OsycWi5fjlKlkaDcq2dPVX391eU69aU/wMpbtkxpKJW5pWGDBprKTLCk8hpKYnZGa6l0dZSA6yjR&#10;TpsqB7oJsbRyE+Q4CPOsoeXgOtw2qsqZSjYSm/EYt4lgvRDBaR+2ailFihRShZV1vqx1Zn01AU/r&#10;lakou/peEzh/xGfl+mzJxZZWJ06eSnuv9L7Qzj4Jd2IgJ8GZr80JA27jVdj3NbiNrZQQtKWtulDL&#10;zXNvO1LKNQnbFyy7LNicXElCn8Vr6Qnc302YgNZUuRDo9YrWf4e6bIPST1dHFbSWYo10qMsmtBtj&#10;yNnDSL/mZMjzSAv/a91qSYxBKzGD5etBmeBssOx9v3hOKqT/bjXLVrMcDeXYGcH3WGZ7KXRWiNi4&#10;iNdClwlnROF2hEZm/bG7FjnY21azbDXLVrMczLWL2bDNhh0Qmm9VWOYfuWupyQL/iCxZtFDq1Kqp&#10;rZnuvutOVXebNPlAFgG0oi5FBfNdCGodqpnsm1umdBpwsh1Q164faxL2qlWrVIFmGFNOLlQLG6On&#10;731IDSY8OUFSvmqTWSPLWut2sFznyZ1bt/GXX39REOVjocKiEwqWDBWat6mqb9q0WWbNngUr7mj0&#10;re6iNl0Gd7FtFFXLsgivYhupsmXKyAsvVNDE5bfeqidt27ZBK6XBWh/NCY5dCFgj/BKcWdfM7WNL&#10;KYI81dRRo0ZqyypOjrCul+2h3qpfTwbCDjztp2mqkDNAbPSoUaj/TbMw08rN9fneTRCgxfZUXI9W&#10;birRjpJLMHVU75wG4VBenxMHtFk/jXR0pnvThu1Zv61hZ0zCZhstTNw49cpMstbJEFqwsS8d9Xfi&#10;xImSG+2ZGGJ36vSpkE9XvuabdetoZsB6bE+oCxO7K/HcwHlBd0RuTEC9jJZqO7dtlvjLSO82WDZY&#10;zugh7TFJ4AOMvSnNBssGywbL/sDZYNlg2WA5mOsXg2WD5dsalvmHLjUpHuf6Nbl0/hx6MX8tL1au&#10;pOov65mpNNesUUO+ADxtQCulVBzvSCznoDRPhLJZr25dBTK+D8GQtwlvBJecWAhBrC3mZxs6bGiG&#10;QusNvgh+tF0T4qn+0UbO3s0HDh5QQAxFSXaHc9EevBKvyRru1q1bodXVy2rpfiBPbt0P7A3MY0D1&#10;nRMHrOFuBLhnn17+5P5hYjetxZxsYG9qPpcTHSXROqh+vXqahv0dgI7bTtWenyMVNt+U1CuqRm9A&#10;n2FOWvA1qTQ/UrCgqsh8DYaUMVTtlaovC6Fw+vQZ0qdPb91v7AnNbWRrJPaGpo2/f/9+2iaLME51&#10;2l2vzZpiTkaEOqEQCgwHWtcB+KaY/OHkwO9IpWb9NocTduYPlp1gL9Yoc6H1mYowjw3Pp1AX9obu&#10;CRs/6+TZ7ivUhdDe5IMPcKwekNlzZmMCZJTcecd/pVaN1+XwftTLR503WPYFhKYsm7KMiaSoLMOL&#10;3fqsj/ss4MsCvizgywK+cC2QypESaFifZef6xmDZYPm2h2VnZvBqSpKe1yeOHpJxaM3z2quvqL3z&#10;rjvvkHugNpd4qrgqaQwlWrlihQZBhVNn6YYDBmxthiWWbZtqVH9NeyOzj+6TTxaV116rJj2QMj1v&#10;3lxtcURoyc7CALM6tWsBehmmNFqh0RfwErAIxDNnzdTgJiqrE2Hl1RZC2I5AgOY8rr2XAaqEyD+h&#10;IFIFfhX7lco9lV3aaN+s+wZgtI9MnTZV22fRIswgtCNHj6hym1a7zJFWq0zLNK3r7FFN4FuNHsNz&#10;585Fy6RR6NncUkGb+5C1ykUQPMV07ObNm2vqOZOjD6E10WX03OaSAoA+eOigwvvPaCP29ZgxWO8b&#10;DVU7gPu5DxKw/VSpz2EyZcfOHYDNJWqhp42dyibPkUdgBeZ+IsC3b9dOIfvP9X9qyzDuC+4DDu7z&#10;nAo783VMnOTyb3BOcyJgAkLY/t6+PWRY5v5iP2eeC5zYYUJ2OAvrnBnoxXZiBOdQl8GDBso9d9+l&#10;5xL3affu3RWW38NkxtkTRzPDvaxm2WqWVV02ZTnDaXEdKBOcDZajUY7ldVjNstUsW80ywBhiQ8ZI&#10;B2WD5ZAuXQyWDZb/MbBMaGZAA9LbMK7IRcDw7BkzpD2svqzT5QU+LdpUIKlmlitbVlq2aC7jxo3V&#10;vrbhwoNr5klrP3/++WckVHdFf+KaCmC0PhPIaB/+BMnBv/7yi7Dek6Ad7HIQr/vKK1VVMf32228B&#10;3mntm3wpyuyxTGszle7nYRlftmyZggmf4ysAzHktJ0GZoMnwLNY5v49wLUdBZwp5zx49ZAb2LYHX&#10;SbSmIpvWWipeoZKgzfejMusEe+lt3OfUK9Nu7fRqJsTzcSrXhGhCWU/UY9er96aUggJNRZjKcRkc&#10;S1rsh0FZJ2QTzAnDCs/4PvM2B1/bvX+cGmC+n/NetCyznnn8+PFa20zFmxMehFKGtFUEqDONmz2h&#10;+V6sEU5r/5TWQsuZsMhpgOZ+ZQusx9HKrHOnTrodoSjLV7BfaH2uhomOO/77H62954RLqLXKmzAR&#10;8ii+O7TYsxwg1OVX2P/pcOBExaWotMC1li1aKCy3aNYEqvIFuXz+jCnLpiwDkgnKBstuUObtrKqy&#10;wbJPUCZAGywbLBssGyyHeqHiZX2DZYPlfxQsZ9afxElKOoymAhJ3Ay5+BnwRnGn1Zfou1UsmDNOS&#10;mqa2VdLgKMIsexXTLpqdhf1sd+/apa15aPWtWb26vg/fryiSf2lf7oD3m4btYkgT60C9LVsR5ESr&#10;cQEouUzmJuxdRDiI1xrldEWZoEy4pP2a6cmJmEUMxkpMEFRIPnJUxo4dKy+hjpSTC1TlqSQuQi9k&#10;AjRbPHE7mN4cqTpfd3o2IZTAT+h14Hn+bwu0ty+t3M+lH0NOQvB2bdSr9+rVU36d/qtsh+rKumd+&#10;Fn5ubifh3P353e9FcHaUYz6PoWGzZ8+WwYMHq3Wb1mfuS06wEDLr1KmN9+olv+A8YR/qEydPKOTz&#10;vbjvPN8rWBXf33rcH6yxZr13rVq1MmDZV8AX7dXn4QbgdhHq6aD45JOeet73hiW9IXo60/pe4qmn&#10;ZADOzSNHDgc81RnixfOhWNEishPfp1CXTZs2qiOB5z0nWbjPGfjGOmy6Pzp91F5SEzBh4tQrm7Js&#10;yrLBctbvg8GydwXZlOUAUOyrbtlqlq1m2WqWg7mWMVg2WP5HwnJiXKwkAII4kgCtoAWUNaOrLH5O&#10;B+RQOSwOCzHVUVp4CbO0E1NVzPvgg1CCH1EAGwJgWgxAPApAzO6SmpKq7Y7mz58nffv20fcj6BGe&#10;CTEvAkQ+7twZKc5TZMNfG6DcXUT7oxVQUp9XhXoe2gYRHglAvsCKgDkbQVu0Fb8MUGZyMqEkELA5&#10;Vt/z5y9oHeqLlSurAlj5hRc0LIswT2BzYDDQ60XycQf4+N6OhZzH448/lqs62gLuALYNY+shHleq&#10;r6/DAt+1axe1UzM4jHZqQrPzGgTa62uR0boJgJ2mkKdZrvk5OHFC6zat9s2aNpWX+F4ARvYG5nvR&#10;ls7jNgHp0kuXLVW1NjZdZWfKt/Ne2VGf+VyOd995R4PLaEenFTuYNOwUnDPbtm3FNheWBkhA5z7k&#10;8eaEAEGVav2TxYoAmvvLPqj03pZUhOi1RXsoAvbcOXNC/ioQtGmv5yQRreDOecTguVfhmKDrgz2W&#10;DZY9WkVZ6yizYbsnjwyWDZY9UrQtDTvzWo/Xe7z28+ycEuzv1jrKWkf5urgxWDZY/sfDsgPNiQAX&#10;AvNhBFyVR0IzQ7IGDx6k3w1CKAFiM1RYKoZsx1S1ShWF2Px586oNmFZkhhGxRpnpwtldWO958MBB&#10;WQoQGwmbL3sKP1msqCq5hQo9rnDxBGt3oSiPHDlS7dMO1BKAnfRmB0zjAIMb/vpLgb906VKqKLNe&#10;NxC4EuZoK165cqXCUx5AcnkkZtPuTcikisx1sgN7gbYh2McdRdgJHON+oAOAPYZXAyBpGWcPaYaL&#10;UcUnCDINm8nLDJXifqYlnZ+LirWjKju9nd3bwfdy+kMTevleBG4+V9/rxx806IrW7UJPPKHvVRjH&#10;jS4ApoGzJvc39IpmWyf2wHbqv502XcEo/e7t4TnaE+o534NW/13or0xY3o2fTMvmdl3XZxkTK+w7&#10;/tVXXyjoLlgwXz8DPxeBldvA+u4G2F6ed5yU6ffppzpB4F7GoMabJQyDUG8c6sL3ZxDbg3nyyE/Y&#10;br6v0+qM2/586ZI6YfTlqM8lOQ6TGKYs+w6xsoAvC/iygK/ggdls2GbDNhu22bBDvWgxG3YqAmkw&#10;rmB4hWTn/hQ87mfgovVq+riCn6lZRoB0OSeFLuOnu/De/+0UPMc9shbtB3huRo/lf06fZX+zhW5l&#10;2YFl/kwGKCQmxMtHsD+zdpPqLoOzHBgkNBGK+DstuYTPr7/5Rmtk08KgCqolt0L5slATO6llezvV&#10;2xDqj319b6kAMnTsD4RkfTZkiCY1V3qhohQG7NECXKrkc9IUPaTZ+mghWmXthMWb20mYTcJzT546&#10;LW+8UVuDt35b+JveHwhCCW4M3BoOezPhkkopVXYqfoQaR10N9Do383GnxlqVY63LjtJgMSZF05b9&#10;ySef6HFm8jZt2/kw+UH7fQNYkT/77DO0vJqNiYVNCrSOvZyf26mz9rRvp00uOO91WfcfwZWtsz7t&#10;1xctseprmyzHck8ArfdmXUBoX4XcdevWKdRq+Fi6Wk74D2Rn54TG999PgmugACZPPpe9AGSqy1lg&#10;Geey9p3G5+e5xNZRrC2ujwTyihUq6KQCt985Xg4083eCPW3nVMypNA9CW7J9+/ZhcmGpFMiXTxq8&#10;917opQkwcwweNEh7oPMnv1/OpAtvs+6aE0M8Lj9M+k6SYlHjbrBssJxRr2w1y1az7CO8y5f12n2/&#10;wbLBssGywbLB8lW5BnXO+0jF/ZlDIdkZBssB1eSUJPS3TR+3cp9lX8DsC5YJzFx+gNWY0EugWQFF&#10;lfDjBj5e0BNgtHYWj1G1pXpHoBg+fLiqwEVha30A4V205NaqWUN6I7yL9clsKxVOSrC37/NJ2LZX&#10;rlwhTEJugVCk0rDg0mpMmzWB7B1sByFk0eLF8vHHnQGCD2pqNBeCsC/LNgGQoEZYeVtbUd2tQLd6&#10;zeoMSA5V+byZwOzr2DmTHzyWrGWeD2WVvZqbN2um+y9fvodU1Xz22aelJo4h9yHrvanKE4K5/5zg&#10;Mm9J2M55whZTfC+1b+McY30xj8k3mGhhH2Fa7BmQpvZ/wDOtxx9+2Eqo2FLRJzxzf1PpTgtJi7vu&#10;2EXHxMoaBNFx4oTbyfegskxQ3wuoPYR+17Sns9cyYZl1ywytY30w7c/t27cHqEZ5dQjwc2otPM57&#10;2v3ff/dddVXQgcGabfbmPhpGOzS2qXoAbdyaNWsq5wDkblDnZ+Rn57lM9X/e7BmSgLYmBst+rNim&#10;LJuybMqyKcsuK7bZsM2GHZqIZmnY4bCz2bDNhh0QnP9psEw3wL49u6EUPy/333cv4HdYRh2nv/Y9&#10;mTbaBKiQaWri9BnTFVwYWsQLfsIX20a9DxVuLEBpPXo7h9PL1tuXmYnGVAk3Uu0GZNFWXL5cOQ0q&#10;I/DRVl4MNm4qgoR6BoOdhXWb9l0n5Iow5IARwb401GpCERVWwiHXu10h2R+s83M7lmt+Rlqw1U6N&#10;yQEGmRFcWYtcHMeOyjyBlDb4jzp0kO/QT5u14wRSAjP3p1qpfYSbcf9pfXd6uyn+zlZZbKk1ecpk&#10;6YzzhTXVtMvTqcD3o2vggw8aa+o2gZ6TGI7S7Sj83H6CMEsC2Kuar0f1nA6Dvag1Pgg3AMPXuA5T&#10;vnneMTSOx5kTQwR3hpD520+O0sxzffr06ar4FsifF/Xhf4T8/2XTxk16brJ2/gDKDTzTyfn7zJkz&#10;NbiuBPID1q5cLvGXYX03ZdmUZVOW5dKZU2nDapaDh2NPtdmUZVOWTVk2ZTnkq5frn2CwbLD8r4Pl&#10;JFykMyG7GazVDBaqjd7FhKdga3LTalnTVOc0NTFRwYbg9e34bxGE1EaVOKqIBCFCV9u2rTVsavfu&#10;Xdnu7ez+Gl/EtrD10cTvJmjIFFsD8T3zoX72OSQ3vwm1mO2qWIdNqHKU0O+hrLPOtszzpWUOWiI5&#10;MH2rqMM5uR1OLbLTc5rgy89P6/ZaWKRZ99yb1m3suyeLFdNa3scfewR1zxUBtI0wsTBEgdbdNkvd&#10;BwRoKNiekw0EUOe9nFZZXGfL1i2AxRn6egRlHgtOenDChfBc9403tAUZj9VfmCBhzTpfh6o4g+HY&#10;SooTNgRmBrBxe1hrrHXL6VZsJrIPHfqZOihozQ8m7M2ZTBmIfuT87OxdHerC96+EcDgN9ML56dQp&#10;u9uTxaD92Ri4IFjrXQrn6oE9OyX2EhK8DZYNlg2WDZaDsVkHWsdg2WDZYNlgOdQLGKtZtprlFK1d&#10;TgwIyP9kGzaDvq5hkmQK6j8ffIDtc4or6DpJy+GAmmPXZc0rgZSW2BVIYR42bBjqZevKU8WLA2IL&#10;qGLJ4DCmYS9e/Lscxnps6xOpJQrvvQvwNAVW4tatP1RgoeJN9bhwoUJSp3Ztadq0iSqGrOFdAYs3&#10;F6qljs34n6gsB3NMnWPo9Ghm7S9hlAFYA6HW10e/Z7aOYl03JyRop+ax5WNz5syWzVs2q6rL+nWe&#10;B04vZ+5Pz33qKN1cjyB59txZrRNncNjXtNyj97ADm7RvP47zhvXr7AXNWmveN3XaNNnphHwRlhny&#10;hfOJsOxYsaksE/B5rHfivAimBp3bw/CyB/LkkjY4h1LxXQllYaAXzzH2BJ/207TrQJnHgvuDEwfd&#10;unfVQLlX4Mw4B0CKvnDWYNlXj2XebzZss2GbDTt4pdlg2WDZYNlgOZQLGB/rmrJsynJAcP6n2bBZ&#10;t0xYZu9lgjKBmf17CUnBQFWgdQhChBIqZ2whxNusl/35l59V5WV9M4ErT+77oRA+jZ63DbQt0UpY&#10;fX31Wg73u86kaCZ8/wj46Q6VkinRBHaq3s88/bTUAwB2Rf/k77+Heon+wlQvHcWcSumtkoIdaJ9H&#10;+nHCnJO4zSTs2Lh4HM8Y1K3vkwWwuLPuuTWt2+m1yE4varoUnDZSDPKiWu1WsFnP7FlH7ijdaedM&#10;rOj7Yd/zuWyzROs2e0jXe/PNjJ7PtFX36dNH6+gzrNiwiRO4j6C2mMDMY7kb5QZM5+ZxDuZYUnnm&#10;dheBIszPxvr7UBe2W2OgF5Ozud+8OTac/cvgMZYPtG7VQqLOYV+dR524KcumLJuybMpyINU4mMcN&#10;lg2WDZYNlkO9iDFl2ZRlU5bTwiBSGKIEyyyt2Hf85z8KrLRi++thHC6QOTWsVBEZFHb8xHGtNyWg&#10;tmzVEvbb5zXk6BGohaXRRqdlyxby07SpmnIcHX05Al/zzJe4jM98AIDFXszdu3eTKum11g8XzK9W&#10;3ZdefFE6I+V76tSpav1lenIsoN9RW53exP829fnCxTQ1lMBJ5VX7XWNS5OChg/In6tInTZokHTq0&#10;l5cBmFTyeTw5IUI7/oetWsm4ceNkFfp57927Ty5cuKjP117DMWktuTz3pwPQVF+dGmkq3Qz1Yp0v&#10;bdoVypeXZcuXpdmvcZxYg+3YsFmzTPBlL2WC9XA4HDyt0J7nM63kVKd5TrDWeBPO0VCXGahzzo3S&#10;hqYI9OLruwO93O+nE0iYrCLIE5a/GDlC65UJzAbLFvB1wWDZYDkYGA60jsGywbLBssFyqBcyBssG&#10;ywbLmcmJ/D6Mg+WVdctM/CX0eKZihwvIgYLCCEFUEDmoAjI5ediwoQrtrDXOgwThxx59GD18X9f6&#10;WQLSkSOHI/CVz/oSTO3eA/XxF7Q06tPbqdMtqu9P2Kv26qsacjV23FhZCdij2qnqJwY/g1q3UZMb&#10;6f10O7wek6UdFd7ZJ1Rz/9r4l9Y99+rVS4O4WF/8EGp/aYUnHDKYjXXKbDW1c+euDAWb+5PDmwLs&#10;KLF8PBW2fcI3a31pr26PNmjsib1s6VINBmPYF+vTF/y2QOrUqYO64UI6OePbgn1RwZohXLSVUyVn&#10;S7RQF8I1JwoI21S8/ZU1cOKIAWJ0OdDS/vtv86/vsUyF2Qk58vnzJNYJc5zG83yOE3gszHEKz8sy&#10;juN37+OiP8u1t8fMhm02bLNhmw3b0rBV9PA22AnFX1tRf48lx2NyGq4unwNtR5PDHO7SxoC3k1Eq&#10;mYySyfThr01s6C1lLQ071Gsbrm82bLNh/ytt2NpCCtCx6a8NCjP3A5i/HfetwsqNVE2dsDBCOhVE&#10;whZttfNQJ8u6ZgZ2UfEtCNWZNbJ169ZRy/aff66Ts0ivjvQSh8/PVOXFgPcB6LdMy/iTSNh+GL19&#10;H3/sMW0lROWbcMbgpgMHD6gy6iRuewu4uh3AN9vbmF6X7K5FJoBycmH7ju3oi71I69ffe+9drXtm&#10;zTgHa9lrVK+uYM2e0Fu2bNFE67TU7VSvoWGOuv8jgLz666/r+cHeywTVklCc2RKL70EQzYO6Y07C&#10;OLX0np+T25uYlIx66y1q0c+DVmjfYmIk1OXUyVMaZJcW6LXGr4p9Ae/J71lf2MjvvutOqYK07H07&#10;/4ayfOG65F+DZQ+V2WDZYNlg2WDZYNlgGSBNiDZYviZyzTUEt7OMUK9mvK9vsGyw/K+FZc4eMuyL&#10;6h+toAxOIrwGm4qdbcCCTdXzNQhCVJtZL+wocxtRSzx+/Hhpg5Rtp18v66zLly2DHr5tYAGeqJbZ&#10;ZMBZTizHjx9D7925CLIagP7S7yiIPZgnt9p7K1d6AW2XPpQvv/xCFv/+u1qBHYWUn4PQ58BdTuyv&#10;W/k13Wowjyf3BVVj1hQz3I11z61gw69a9WWErz2uaj5/1qj+ulrhxyNZnS2b6DxgDbOzX/k6HHxN&#10;fv7VqGv+6qsv9TlNmjSRhg0bSEsEhHGihbXpHzRupHXrtGFzMsMdsMVjRIX3WUwY0To+BfXRoS5J&#10;eN2mKGdgINhPP/2kKrW/CafL0TF6nrz+2msKyx+1b6v9la+zYJuyfD0YGiwbLBssGywbLBssGyxn&#10;hWQHmA2Wr2Hy4GrWAQvpNZ8jFY9ljqu4nTGu4LZXSHbuT8HjfgYUwKvpgz17U7MMWBxS/AzYD1Oz&#10;jLTZoWBG6DNIma+bZr92xr87Ddux7hCU5cpV+QLQQuvps888rTbWywCRWwHCHHAnGFEZZFgS61P/&#10;QBDYV+izTLh/Cv1pCa2FCz0hL6NP8McffwywnSfH0NeXqcyRXlJwrrMuln2HR48aJe+887Y8hZA0&#10;Wmlp236+dCndrpEjR2prI24va8GdnsP8LDdSub8VjqO7XZLTuovwSzWeEyIHkWDNUK2pqFPv0aO7&#10;vFbtVSmC5HImXvO4Us0n8I4ePRr7dLlanNmqjPCbAncEFegU/D3jOcKWZqyvZpAY65j7wx3AY0MF&#10;e8KECXpecz0C7Z49e6Vrl48BuXnQc7yM/IH653CWzwYPknvvvksG4SeBPtBkE9f5beFC/XwE9KlT&#10;JklKPCZVPPrJ6u9mw84KhwbLBssGywbLBssGywbLBsuOpH4NMwVZh8GyG5iDAWxnHYNl7/UtTMXe&#10;smmjQkmB/Hm1NjcRMHErQZYbtgibtGw7bYkOAEZnzZqtKdt1kMRMq/YDUH1pyX3n7bc05XvJkt/l&#10;NOzAObWw1/Mfy5fjvUagHrexBk8VAMCzTrcUamo/aNxYhg8fLnPRz3kn+kxHx8SmfQZHefbSm/hW&#10;3P85sU1Ocnp8fFqfZirPasVH+NUvv/6qiddv4zgyBI41z1SKabVuiAmJwYBTqsJUjfk6hGdHwdbX&#10;ZV05XnPR4kWqXnNCqEWL5lCrl6sbga+ZO1cu6dC+vRzH5Eo4C2ubeb41bdoU2+070Mt9DhOWO3Xs&#10;KLnQMqrSCxXk8P49EnMR4XoGy4FB0GA58D5y1XqzJjxrvbhHPXm4den6PFfNe8h188FMBKWv4/G9&#10;iDJYNlg2WDZYNlg2WDZY9q40m7IcfHADQx58BUC470+FwhZ14Tx66NZVS2iL5s2DarGTE+AUyms6&#10;qjNttU6982nUMG9ADfaPSLLu1KmjVECYFFVnpmyXeb40LLofqLV3J0As0i2q3KB1Ar2G161bK+O/&#10;HSfNmzVDcnNJBT3W6BL02K94wID+smDBAtmLdkfcbgJUmnoeWJkMZT/dbus6KdiEZue4Uin+G63H&#10;Fi1aKKO/GC3NmjVRBb9g/vw4tgXlmRIlpFatWtqqad2ffyo4xwOcnf7OV+C+obrfBSpy3oceUDWX&#10;4Fy1yksyf958nZAMZ9mCvtK0jdPRQAcBwZyg72+fc5KHNfnly5WT+++7V3qiz7LXFGwHEExZNmXZ&#10;c4IghFA0g+XTEnXWNZA2z3IH7+MM7s8cl3E72t9Am7foLOMsfg9zoL86e6ynjXORG5aGbWnYloZt&#10;adjhXOB4PMdqlq1m+V9bs0xophX7GqysIz8fLvfcdZdaXrds3ZpRD3o7wRbBmcpifEKi1gmfRPug&#10;1atXqyW64fvvKzATWqn6vgTA6dWzh8xCyjZbVDEVOycWghjBnG2ovh4zBuFgzTUIipZt1j0zPIwK&#10;OEFvxowZaSrpRYZOJWWkbfNzBbL23k7HKdRt1Tp2Jn+y3Vl6AN1xTEjw2H6DNPcP0e9Za9lhtyY8&#10;s374d9SP8zm0aB86fEQt3rVr1ZQHUBdNUP3m66+FbcTCXc7AqfAi6tU10As104TzYD4XXRssIaBC&#10;XgjBZCuWLpbEmCjvqrLZsK1mWVtIIeTMPQyWAcCnXMMDiN1w7HnbYFliL50PclzAepEaF/FaCDZ0&#10;hksZjs3m7XjkPYQ/ovDc4EcC1s0caKPIVorBDLRITIjNHPG47R7ux66/HROU8JFZXhe8qOKZjG1p&#10;2J4lpFnLTJ3yU/15XalqgPJWdymsq0Q2rVz2ip+SWg9HMcpxswR6ucO9dOLfAr6sZhkXmmbDDu4P&#10;YbDKsqZi4wu2EvWaxYoW0ZAi9hgmmNzOtbVObSyBieBJ+7ambKOemfbdN+rUVmAltDyNmuM30GKI&#10;au8K1Bmzf3BOwTPh7DzUx/Vo0/XDD1OkI+y4L1SsoHW1tME/8/TTSOCuidrdHvIrbMhsgUTlmUor&#10;PwcnA5yQqmDg7J+2jttR4AA0z1UGZi1C4jb3G2vvixUtqoFfrFmu9EJFtUpXwEQQJyyOIzAsO0sC&#10;LOMEcqrTU6dNC/q7wmPIsDKWC9x15x2YwHlPzgN8fFqwDZYNlg2Wr5tIMht2CMqzKcumLJuybMpy&#10;di540p9ryrIpy/9qZZmwnMKUYFi/qLzRit2ubVtVMm+kmkn10N2zN9ItmNiuxwFn/mRA1HbYsdkP&#10;uF27dqpMFnriMe3d+8zTJWCfbioTJ34nGzZskChsW04ubFe1a9dOmfz99+gZ3B71tVWkWJEiCvJs&#10;i1SjRnXtNc2kZfbCpmJOcCYkOmnbN/JY3SoA7oAzIZS9l7kw/GvAgH5oG/Wo3PHf/0i+vA+iV3cN&#10;+X7SJJ0EicTCHtH33nO3fDb0Mz0Gwe57TnSwxpruBoZ7/Th5oqT6CvYyG7b32lyrWbaaZatZDt6m&#10;bbBssGywbLAcgQsfg2WD5X89LKepy1ek36d9tM8s7cqEDkJIToMRQYMp14TX9RvWy/wF82UV7LVU&#10;4Bx4jrTC7dTFOu2HCJ58PyYt09bbonkzrS2mGslevVVeflk++qiDTIOKyCTsVHxncnIhPG/dslWm&#10;Q1nu1aunpkM/+khBhefixYtJNfzeoUN7mQgAZMssKs+cbGCNLwePW6T3WU6fB6G8vlPPTPjk+cOQ&#10;t2k/TZMP0YaqTJnSqGXOpzXNTNZm66mkCLYUm4Fe0LnRk5y16Nv+/ltoBw9mXztAzfR01iq/jmN4&#10;6ugh/6qyKcumLJuybMpydmqYDZYNlg2WDZYjcMFqsGywbLAMWL6WmiyrVixXOGQA0k8//wTwSutj&#10;m1OD6vHl6MsyfcZ0qY7eurQiU9ml8sak4r5IQt4CaGQ9KGEwp7aDr8ttoUqYkJiE9zkvBw4eRIry&#10;YunX71OpXbOGtqjidlHprQWld+jQobIcCdhHjx6NwJ8h/y8Rh+NzCO2VWF/drVsXhecS6dvDY/Uy&#10;VHFajiejR/CatWvUkkxoZmCYkxpOWAsG6nJyH4f62o5y7LgOeHw4sXEUydWsVx43bpzaoXlseN7w&#10;ZwNYm1lGkBPp5+z3XfiJx+UVKP/bt++Qzp06aaBYMJNK3O5Zs2fp+fPgAw/IuDFfSrK/WmVTlk1Z&#10;VlC2mmXPlHizYZsN213nHH69Mmudg69X5rpWs4yWj7guDGekJCUEvNbOWCcZbSGRdu0Mf51vQg/+&#10;dbWv9dfmVh+zmmXn6tRg2WA54Bc4OTG8Pw76B4X9ZEMYSVg3cyAhOYRZQfe6odQsU1lOxR+y80je&#10;ffWVKqp8tW/fDvWxuC+HYJkAxEFLK2s/qQgO/ewzreP96qsvNfSKAFQcAMRAJG4HwS+ntsf9utwu&#10;AhDfzwkL27R5EyDsR+nevRv2UVUFeyq9VOHZA/gLpDT/Bct2AiA1p5crsBzvQSjZnDmzZeDAgZqu&#10;zaApKuFsAVa1ShUNvRqD+txVq1apbZufieFYhGgq6sFah2/E/na3VeKkBVtqcTu5vdxuug7+2viX&#10;fD95Mvpod4ay/oo88RihMzeSxp+TNm3a6LHZh2TxnFpOYR++hEkJ1vVv3bZVHRBU989fuBhwEoKf&#10;6ey58+i//Z7cg37MVRAud3jvLkmIuuA72Mtg2WDZYDmtz7i1jgredu2pQpuybMpyCNeQFvBlAV++&#10;rqEMlg2WDZYBhQRtAvMAKKkMH6qCtjq79+5VsMoJYCIMjR07VnLB0krYZLsl95IIFXHFihWo131d&#10;7rv3HmkN+Dty7OhNSekmWBLgkjDLyP1xDMrmeoDxOPSkbtyooQIbFV7WoZZDiFTHjh9psvWePXsk&#10;HpMfOb0Q0E+ePClLkAA9AIFWDJB6usRT8nD6NpUt87y0atlCldgVK1ZquypOBjAp2gkMc5TnnFSf&#10;nVZOniFdToso/jyBz8E2Ucthn57w3QRpj3pyBnSx7RYnKAirr1WrJv379cNEwEo5h5ZQ4bZ+Cva4&#10;cOaabcfyIEn7559/VsWek0mzZs0K6nykIj4TrgCeHw9iguXrL0ZKaly0pvl67a3svt9aR1nrKEvD&#10;zvI9MWXZlGVTln23BqVQEq7IYrBssGyw7I4tvxIg4vy6SHSPmHTGpqePKx42hdRAtgZcaKZmGd57&#10;KnuzXYRut8h87RTYIDMHLB4hWEL+Dcoy2xUwcn4RFDOCX4EC+WTmrJnCVjeRhmUCGmGzSOFCUv31&#10;1/0GaLG9T98+vRWq69ato7XUfH6ktynY1yNUOqozlU8OWrbTUrYHy7uoSaUdOHeu+6Vo4cLyZt03&#10;FOzmz58vZ1BbfKOWo0eOaB/n4cOGSaOGDeS5Z59R5ZntlSqh5VEzBJh9/vkItZofxrpplniq6XG6&#10;fzmorHNygPfzcccN4IS/OT+d+53X4HOi8Vw+33kt7if+7rwWn0u7+Jq1a9WGz20hGNepXVtKlyql&#10;lndu71PFi8vb9etrqjVruHch0Twnk8q9HZ8hOK4M9Bo0aJCwZ/PSZcvQAqwlJijQvgb7xd+5w8/L&#10;uubamMDgpM+rsHAfPbBX4tC+xWD5uLAP8IVQhgV8hbS/rM+y9VmOxt8aZwTfNortpSLVNoqvY62j&#10;rHWU2bCvujgsrWWUM6x1lJdrL48eWJ49sly/UzHJOjz6beHC7ZrP4T4QgGODZYNl9qr1OaLlCupE&#10;Th47ojZjqsu9evZUuImkZdeBTSpzBCL2Hw5mmTD+W+2RW6tWDUDWIYXUYAE3J9ejSsp9lIDJGNal&#10;MmyLKdtUErt8/DFSttN6KhfMn19KPPWkvPvu2zL2m2+0nzJV0RuxJGPCg8rzGtT5jho1UoGe8PzY&#10;ow+r2sn07/r16kkf1Ih/j0TuJUuX4rhslB34HPsRnsUa4VPoK3wOLa/YA5qA6B48pnyM63BdTh7s&#10;hqr+9/a/ZQOO79JlS+XnX35RO30fTHw0bdpUQ9Oofj/22CNaJ899xEkG1gO3b9dWxsF1sBoWcrZ5&#10;uhHWdl/HYToCvQjtTZs20fON6nffvn0RBPcNjnfgiSSeE1+jp3O+hx5Cf+98MmXiBEmOxf5LT/Q1&#10;ZdlgOa0u2d+wPsvu74kpy6Ysm7JsyrIjqIUuolnNcjjXnWbDNht2QJX536Isq7p8LVU+7txR65Zf&#10;fqmyHEGAVTABRsECKdVFqsqPI+ioHaAolIWtnKjYvvvuO6jDPXnDapiD/WwEZ625xWd0lNSzAOLV&#10;a9Zof99WrVpJxQrltRY7f76HUANbSTrBsj1lyhQF0xupmBLUl6O39pdffIEU6Vaoc35Z651ZP87B&#10;muDSpUriHHgRfZ9ryFtv1YdC3VAVadZDt279oQ7eZjJ040aNdJ2aWJc10xXKl5NnFcgf0dpuviY/&#10;d5HCT0jFiuWlHuqsO0BJHoqa9R9Rp75y5Uq1t99Ky5/r/tRALu6D/XA0EHzpbGjapIn2vw70vaCq&#10;/vff23Vf3ANl+j3U4V84dULiLp4zWIaafAnDlOVAoGwBX1azHAIcW81ygBplhnq5hwV8uS3bZsM2&#10;G7bZsE1ZNmU5gLKssHw1ReYhtZdWbILOwt8WRgxKCZOESIZS5cv7kKxHz+BQly+//ELtrJ06dcyw&#10;BQcLszd6PadFFT8z64MJV6wXXgZIHTFihNR7sy5qcIuq5Z2gSkWf/ZRZe8wa7pTklFB3T9jrX4Bq&#10;un//Pk2ZnoY06WHDhmraMyG4Vs2aCozly5XRQDPWaJd6Ln3gNu8rV7aMvFi5kq7b4P33pU3r1tKj&#10;e3f5fMRwwPAPsmTJEtmGYCxCJ5Oq4+Pjwt7WG/HE7WgLRfW9xFPFNfGainJan+RfpVv3rhIVoD0X&#10;1XZOnDAELNf996JvdmFZuvA3SUmvVTZl2WA5sKJsadgW8JUNUCY4W8CXBXxZwJe1jorARZMpy6Ys&#10;m7KsEA0rMQZDvmjFLl+2rAYa9ezRQ1sqRQI0WdtKq+6LlV9QtTKc8CsmQTMRmcBMtZYQk5OhVJH4&#10;3M5rEKBYy+vUAxOmdkGhZI/gbt26avusQoBmque0KH8AUOXkAFXXy9h3N3thG4UEAGM0QJHbowOf&#10;gceRVqh/yrITddFlSpfWmnpCvnOOUVnu37+/Bo8FSmbnur/8+otOOPF71Kdnd0lE65HL585kqMpW&#10;s2zKcnDAbDZss2GHCc0GywbLBssGyxG4ODNYNlg2WHbBcnJCWpLix1Bu777rTqkBgDuGutFAQUbB&#10;QCUhkfWrTDYehj7F4S6x2N46tWrJow8/rL2O2Yc5mPe/ldZxEqGpNhOsOLif/4TaPun7SWpxfr40&#10;gq7y5ZVHAVzlkbLdEonWU39Ma5EUgxAtWyK/B9bAMk9Fmanb30/+HvXXBzIcDKfPnEWbqtY6eeGv&#10;Zp7nOW31lStVSgv1gmPgyD4ko0fBpn+WgUMIBrOaZbNhB6xVNmXZlOUwIdmxYxssGywbLBssR+BS&#10;yWDZYNlg2QXLibCJwosts2A3ZZ0p7cELFy1UmMsubCZDmRw58nMNlSLkZmehIvtksaIKIkxzzqkW&#10;V9n9zME+3wkKY29rp50TU5RpyR4yZIjWaZcs+azW/3L/MUX8008/lblz58hBBGrZkv098MsvP2uN&#10;MgPPOKnT99M+MnHSd3o8eH6xpRWD6ag8+zrfOKlEB0GrVi217p/fn/lIlU+Ni0kHZYNl1io7w2qW&#10;rWZZgdjfsD7L1mc56pK4Q70s4MsCvizgC2HR3gKi0dWGnW0yR/avjfgKBssGywbLLlimFftqarLs&#10;371LXqhYQe6++04ZPGSwKmnZsTs77YUYEPXsM0/LJQBFdheqrFTuPvmkF7YvPqKp3cFCbk6s5+5D&#10;nFbvnKKfbdvf22TW7NnSp28fqVbtVa0rzw/lmfvzrfr1ZMTwYfIn6mujYI/O6d7D2T12t9LzWa/N&#10;cyhP7txI6X5JU7xnYz8z+IxlAzx3eRxYz806bobeeXNa8LjRsv3Fl19K/vx5kaKdR/r37Q37Nez3&#10;ar922tiYsmywHAwkm7JsyrIpy74g2bk/a2CXZ4BXoN8t4MsCvjxDvdy/pwjLz5zhtMzVn9e12A3Q&#10;ktedG5WlbRQ7F1nrKC/XhNY6yvosx0sy1CpvIwn3Z464sJvLszG97zZR3h5Lq1nmSIQKloo2Um2R&#10;dHzPXXehXVNN7RUbKP3XHzhSiWNLIaYu10cSciQW1i+3bNFMgXHhwkW3pR07WNi+eCkN2Fg/zuNw&#10;5uxZbT81fvx4aYWev5XRO9lJnqZ9u33btvIDUrY3b9qE1kvxkdjd/7jX4F/iRXBNEJCpAreGxfoE&#10;Wmyx/dX7770nq9C6yunpHQcIZv0y6+UdgHYfO4Iyjw17W9PxcB9er/6bb8qpI4dc9muDZbeqbGnY&#10;wQKz1SxbzXKY0Gw2bLNhmw3bbNgRuHozZdmUZVOWPZRlTcWGFXsKamfZH/iJJx5D+6PVEpON3saE&#10;jo0AN4Ym9e/fLwJf3bSXOHTooPbnrV79NQWd7AB9sOB6s9e7gF7HVDs5AUFAo5rJiYjfAXNfoBVU&#10;g4YNpHjxYmqjL1K4sKrQDBCbO2eO9ltOwazov3mh6r4B7cvYAuqBB3Jrujf7Szv14926dZPPR47M&#10;Eh7Hfbz498Xond1Ze2lz/zvnAXtM8/Ft27ZpIjjdDmXLPC+b/lwnyTHsqexAssGywfIxOR90rbIp&#10;y6YshwnJVrMcZAspU5ZNWTZlOZjrQYNlg2WDZS+wfAXK8gGEEpV87lmFrs/QD5dAEC4oEpYX/PYb&#10;Xiu3tt+J5DJ+/LeSC0reqFGjIpbcHe7nvBnPc+qdCc7cz4Q39gOeDTju2bOHvP76a1A7i0nevGl9&#10;jt9GP+QvRo+WVQiqOnXqVCQPxS39WonYP3/8sVzriQsWyC+FUJ/M/cOeyQyJS0Ki9xzss6ZNm6CP&#10;96ksEy/cr8uWLVNlmZMyblim4n/k6BGpDyt8rvvvk0JPPC7TkXCekqVO2Q3MZsM2G3awqrL1WbY+&#10;y9kAZlOWTVk2ZdmU5QhcmRksGywbLHuB5WT8gaUdu1mTD+Tee+7WnsCEMNbOhgqEhDm22iHUErz/&#10;+mtDBL66mS/B1kU1a9SQEmi3xBAmf0nFoW777ba+09uZKin3A4PZzuK4MWV78uTJ2p+6EizbeR96&#10;UJO2y5crJ81RRz527FjZjn2X/A9qAcUzhFZ99nbm5ADblbG/N0O3OnX8SPsn017Nc5PwS8W4RYvm&#10;Mn/+/Osmhrgv161bp/vv4KFD6SB9XtV9fi9ao2ThAbSIYknAyOFDJQmKcvT5s15UZQv4soCvUEDZ&#10;YNlg2WDZX92y1SxnLatjCZ5bLQ7ldnI8MlJ8lAjq/SjpCnekoC1p0ANiTUpyUsZwwry8/WTbSvfw&#10;t27aY1CSnZHiT1XmY1az7FxpGywbLAf8Aicnhv8Hwu8fHi9/lG6FmmWnbvnalRT5YfIkVcuYELwO&#10;ttIUnC+hAqSjfPbu/YnasHMivXn58mWaFN0VdmO2lgoH6kP9XLfL+gRBKqOJ+AfB2wyooq1+5KjP&#10;5d133lb3ABO2OV6qXFnV1vnz5sm+vXtvy/7JJ1Bf/yfO1S8RtPVm3bry+GOPSoH8+aQiAusGDOgv&#10;W7ZuVdglKDuhdVTlZ86cKe07tNPz2/P8IRRvRzuojzp0kB1Iw+bzObher149dfKB/ZS7du4oMbBA&#10;xkLRud5+bTZss2GbDfvSGTgzAiVgux+3NGxLw7Y07KAzaAyWCcT+hsFyOGqVwbLBssGyF2VZ65aR&#10;2Ld96xZ5+qmnkOybW5hkTXsvwcJtQw0EjQQKrs8a0UovVJSzZ8+E810N+BymF7OH89q1ayUWcBho&#10;u26Xx5m8TPWTwMvB2vGo6MthpZPzWBDy+Hq01XNiYReSz2fNmqUgWbfuG2oj5vF+Gko9w9j69ukt&#10;v/7yqyrPcXjvW2XBH29NVd+6ZQu27xcZOHCgNEK9doXy5aRAgXwKsC+9WEm6du2in499rGm35md3&#10;w7CzT3r26CE/Tv3Rq5Wfx4Atytg66q+//lLF/nJ0jAwcNFDV5Fy57pcmjRvJ6WNHvAR6Wc2yJySb&#10;DTsUddkCvizgK0x12WzYZsM2G7bZsCNw0WawbLBssOwDlpMT4iQedtL2bdsg3fcehY+XX3pRFTgC&#10;W7C9jQkjHLTB1kaydgxUupxYtm3dJo+inVLLli10225nddmxrlMNZvoyQXX9hvU6GCRF8HPCvS66&#10;wqZCnQDg+3BfsV6XSitrdf/++2+ZOm2qtG3XVi3bheEGeKRgQUxEPKJhWG+h5rn3J59oKNZK1D3v&#10;3LlDqObyuLLtXySWBKq+UHiPHT0me/bs1uTvJQjYmjRpkgwaNEjbOr36ShUp8VRxnSDhoL26zPOl&#10;FZhZv840a9YSX45Bwjvg1lu7J+4v3r//wAGAcHvZuHGjVxs/J3uYQN6mbWscgw26v4ajVRdrn++H&#10;8+Jt1Csf2b8XbaKi/CjKpiybsmzKsinLZ7VEI8u4gN8zRphg7IR6uX8aLBssGywbLEfgosxg2WDZ&#10;YNkHLFNdZtDXyeNHpUP7tgrL+fM9pC2KqNYxgZnAFghK+TjrOsuXKyuNGjVEGnNqBL663l/i4487&#10;wXKbX5YsXXrbhn059ca0Cw8EGL7xRh1AYCmEdBWRYhilS5aUGtWrS5cuXWQ+WhWdPXdOFedQ1H5v&#10;UE1wdlRs1ujyNVnHuwZK/RS0oerfv780QQ37K1Wr6rbQ9k4F+gkEZbH2uXatWhqO1R1p0iNGDAdM&#10;T5I56Fe8csUK2bRpo+yCffkAoHTfvr2yA/BPBwBbLf34ww/y1ZdfyEAo20ybZg11vXp15ZVXquJz&#10;Py/FihbWWmPWu/M9GcxVDucS90ub1q1l0OBB8iN6bq8EHB+FxZzbzkEF2bFK+5tE4HqbAOOcHDiE&#10;emRvUO24I9q2aSPL//hDRn8xWkGZJQq1MQm0d8ffkozvi2/rtQV8eVOXL56CahrKOOmhsoacLJ2p&#10;6DKVOmOcOCrnc3K43yvkbTZl2ZTlMAHaYNlg2WDZYDkCV9wGywbLBst+YDmtjZTI7p3b5VnULRMQ&#10;SpcqCWjOp21y5i+Yr5Znfyoz4ePQ4cNq6+0A9S4nl927dyvMU13m+2YXIENVarO7PiHvFACV6ePF&#10;ihYBJObVHspt0AN4yJDBev9HH3WQaq++opDKx2sC1ph8zc8ayXAzJyyMr5mEoAuqs5z0OHTosPy9&#10;Y7tC4+Qpk9X+3AL9rl+vVk3KoGUS+wxz22jn5k9nEHJZs04FmHXEHFkex/psA8Y+0S+j9zFTu9sB&#10;YD/99FMZM+Yr+fXXX2QFlOytmETYg3pq9v7mZ6bKy8HzkMfcqUMO9ljw861evRr7uA0+3zmv54yj&#10;9A8ePFhDwLjduWG9rl2zuuzetkVSggZlC/iygK9QLNgW8GUBX2GCMhVmg2WDZYNlg+UIXHQbLBss&#10;GywHgGXasRPxB/dDAOjdd92JOtZ6MhkWXPaSzYd2RJ8guOvosWM+VWYnHKlokcJq383phao3oZ4W&#10;4UjCY7DwFc56hFBuK5OW33//PW2F9dZb9eT3xYslCZDqbaEde+jQzxDQ9ZwmMX+Ilki7MFnAutxQ&#10;gTGYbXYnbdOG76i3PL5O4BVt3LSMr4CazDZMTOD+AkFbn332mfQD9Pbq2VMY9Na/Xz/5/PMR8t13&#10;36GV2HT0iP5dE7tZP+1A8GW8Ll+bg+pvmmIcrz95H8E4kKshmM/F15s7b6507txJrei+nsP12Cuc&#10;5z0V5Zro7b17+1ZJice2XNdL2bNO2ZRlU5YzlewLIanLpiybshwmMBssGywbLBssR+Ci22DZYNlg&#10;OQAsp6nL12T6Lz9npCavQZryGSigBDSCQ9WqVWQxwI6w4akyE3Q2IBSJSuIQKHM5veyA6sn3at36&#10;QwWrnADHYCAslHW4zwiJrAemYjny888lMTEhqF3FemEmMj/0YB61J7MfMMO7btTn5vtwOFZlfhbu&#10;d24D1ehkqNJMUU9BG6fk5BRJxu1U3sZPKsJOf2jHNk21mK/lvK7zM5T9Gcq6fN+pU6fKJ5/00u3x&#10;ZVFn/fhXY8ZIfiRrczJmwZxZcjUJavY5f2Ds7THrs2wBX6GoywbLBssGy77aR1nrKGsdZa2jEBbD&#10;wBgNjfEcQV1GBlzJYNlg2WA5CFhOQfusC+fOSPXXXtO+yw0avJ/x5frhhylSHNbbhwEQAwcOkBMn&#10;T2aBNcII7bOPIHzri9GjAn4ps7vCNfzBaANQfuKJx2Q91ErW3oYCTzd6XYIhAbN7925y/733aP1u&#10;OMsCWOJpY6bdeTbSn28kMN/ofRbJ9+O+nzhxotrJCffeXptAz9rtUqgXvwfnf2Oc/xfRAif2kr8W&#10;Ub4g2mDZYNlgOej2UdY6ylpHWesoax3lox2U9Vl2gbLB8jVMGHBczTrQOuWaz5GKxzLHVdzOGFdw&#10;2yskO/en4HE/A0rR1fRxxaNpd2qgJt/uhuB6O1BPtMzHQ/9SuJ6Li+CUjIGG5yE0SP839lmmmuwe&#10;iXFIsMY5NOm78Rq0xJ6889CL11n2798nHzRurCBds0Z1hWPCWlpYVbwsXLhQa4knjP82HA4M+Tlr&#10;165Rizgtv3F4/0jYdSMJaO7XIsz/tvA3DVBrh+RxtkQKd2EieIXyZZEOXVDmzp2rqu2NUphzav/k&#10;9OsSlidMGK+Wdm+wTLfE/gP7Nc39PkxmsPZ+1fKlkhyHQK+QVWWrWbaa5VBA2WqWrWY5TFXZapYD&#10;WLAv4fGokEYC1s8cuEbC9U1QAx0Z3NdT8bi+cg/P662sv8cEDcoJECasz3IgprA+y+FcX5qybMpy&#10;QHA2WE77Q89k7POnTyk03HXnnUhkfl2iLkVlfO9ScS5NRA0qa5MJa0OHDdM0ZZpCCG6PP/aITEEN&#10;641YOLlES3NJtDpiGFSwba5yGsw8X9+B+Lfq14cqXEyOHDmc7d2zd88eKVemjIZpsW6bwHyjP9ft&#10;9H48N8aPHy/Dhg2VBA9lmRMZrMdv2PB9yQN7fMECBWTc118qKF8+f8Zg+TRC1jzHKdyXZRzH796H&#10;pWEHA85mwzYbdpjAbDXLVrNsNctWs5ztq0poZVevLv8fzwV3LovAa/t4CQ8/ueMz9/IzTU12D1OW&#10;Q6tNMGWZM43Bjawzn75mOvGVkVkzp6Of8cOSB6FSVOM8lx07dmiSMVW4N9+sK1sRRDV//nxNEJ46&#10;9cec+2p5vPKcObMlN+qpx337rarctyLAsbaXba7YGmnQoIER2zebN2/SSYtKL1SUvfv23TZBZzfj&#10;GBGWGTQ2ZMiQLMoyFWW2kmqIvs1skcWa8E9795L4yxcl5uK5NFA2ZdlgOZiWU9Y6StL6KzvjFG4H&#10;OcyGbTZss2EHeR1nynJgt6opy+FcaBosm7JsynIQNcsOPCchGTspPk7awy58PxKb2Qboj+XLr/vu&#10;McGZ7X4ee+QRKfHUU+iv3EjhbTra/9yoJQpBUS+9WFleq/aqnEMv4luxjRRtv13RL5kTCVu2bI7o&#10;rmGPY1rmW7VqJRdxsXErfv6bAcee78maeqZ29+/3qcIybeucXNmxc4dO9lBRZn/nHt0+VjiOi7qQ&#10;CcoGywbLBsseIOyGYl+3gwRlArXBssGywbLBstUsZ5ThZoR5eRNbLeDLapatZjkWoBrcYN1KcIqy&#10;s15wyjKh+Wpqsuzbu1tVS9Yos9/yoUMHvYLeJrTaebPuG9pyKn++vGrHvpELrbUFkF68YMGC6yy2&#10;NxvU2Pro+PET8krVqlIdlvYU1P9HemGrLk5qsB+yr/Cqm70fbvb7U93/+eefpEePHprcTVBmGyv2&#10;smbSO8/bXj26KSBTVc5QlE1Zvh6Uack2G7ac9wRoU5ZNWT5/VqJ9jQt4LGOEablmjbLnMBu22bCD&#10;vGbktWUyhJBklB75HAl4LMwRSk5QCkr+UgDHzvCnFofOBaYsh3OdacqyKcumLIegLBOW41GvSTv2&#10;/LlzpNATjyuMvfP2Wxqi5W2JA4wQWosVKyIzZ8wI53sa9nN279oljz/6qHTo0F579d5KQV+sh127&#10;dp08iSTxPjnUf/o8+jdXxmTG88+Xlt2oZWZ/5JsNp7fa+2ufZUzifPxxZ52TXbFyhVSsUB5lBPfK&#10;owilGzZkkMTiovM6Rdlg2WA5GFWZ6xgsGywbLKN7wKW04UcpDvUxax1lraNCK880WA7ngtpg2WDZ&#10;YDlUWAYwJ2IW8tqVFLQ5Gq31tlTgmjVrKhdhYfW1rEXrnb///juc72m2ntO4cUN59pmnZefOnQDm&#10;WwcW2dN31uxZmtr96y85Z0//7bfftHdz3759FZYtHftClgkDwvLvv/8u3bt1lZWrViFNvJzW2xct&#10;XFgmjP1aEmOi0lpEOXDs+fOs9VnOEvJlyrIpy1nqk71Zsc2GnUVlNmU5bIA2WDZYNli2PssW8OWq&#10;UwjdbmEBX8FbsYO3YTstD5gSzhrmT/t8orWxBLImHzSWs2fPZgtuI/3kOQBSbhvrUglGt4KyqXWx&#10;SKkeN26c5EPLKPaDzqmFKeVs61Wo0OOyefNmVdhvhX1wq2wDzwnarmsi5Z0qPJ0SVPunTfleUuJj&#10;soZ5eQNmg+WsCrPBssGywbJvy7U3hdlg2WDZo11nZsiqtY4yG3bWcGerWfYo1rY07Kz90gyWg6tX&#10;Zu1JTtYsu/sDpqK2JB7KW+9ePTQEiQoz+yyzVvlWWU6fOS3Ply4lb79dX6IuR90SyiphmdA6ZPAQ&#10;7Vl96KD3mu9I7cM1q1dL/rx5pWvXLrdsMvjNgmfC8iZMIrAPOFOvnyr+pPwy9YfgQNkCvizgKxgr&#10;ttmwzYZtNmyzYacDsfVZTvDv6LSaZbl2FYDsjGsGy+JvhsBg2WA52EAvz/VuFCzHxVyWqylJ2od5&#10;CFofsQ8tLay0PY9Hy6bYmNhI8V62Xqd7t26aOP0XIP5WUFZZOx11OVo+Qa0yIe0M+lHn5MK/JQ0b&#10;vI9k8ie1ldetorDfLEB2vy/3xYQJEzQI7vHHHpVpP0yR1IRYDdzxab12K8ymLJuyHAiYDZYNlg2W&#10;DZYNlgOWPWoQmMGywTLoGNfErmF9lj0ahmcFZLf9wpTlW09Z5gwpQTkVf+A4fpz8vTz37DMKzFSa&#10;36pfT+bMmSOJsBzfzGXRwoWqrI4cOVI3g4B0M1sppcHyZSQwd9eQtLNobZXTy++/L1bldOTIz4Xh&#10;Yla7fEED33gevP/ee2q/rvtGbbmMi9rYSx7toXzVK5uybMpyIFC2gC8vraWsZtlqliMT9GU1y1az&#10;bDXLVrNsNctWsxx0uyi3unyjlGUHlgnMyahfRuqXbP5rgzR4/11tuXPXnXfIIw8XBITU0RCrSz4S&#10;s3MaFC8DiMqVLSNlMWYgkZthXwQltgrKSMmGNfpGKZ0OLH/ySS8oy4/muLLM/ZuAlkivvlJVqlR5&#10;WU6cPKmwfqM+7636Ppw0WL9hg5R87lmF5a9Gj5TE6CgA85ngVGWDZYNlg2Xrs4y/Fz7bQvlTlJ3H&#10;rGbZapatZjlTdTZl2ZRlU5Zdse1IA/ZXuO/5mCnLt66y7IRRJMbFiCAlOwb9aKf+MFlqon9wXgRY&#10;UWnmT9Yzfz9porCl0Y1evh4zRooWKSy5UVdNm3jTpk1k7NhvZCOs2QRHqs0cl6Ojc1x1JSxHx8TI&#10;wIEDMZlQQI4cOXxDdgf3AcPYFi5a+K+3YlNZZyI53QZ5cueS4k8Wk/VrVkkyzuGg7NfWOspaRwUD&#10;yqYsm7IcCJgNlg2WDZYNlt11ylazbDbsVIVkZ/i2XRssx4WlKt/IgC+3spyZ3hgtKUjKZi/mc6dP&#10;yS/Tpsqbdd9QhZlK80OAtSpVXpIvv/xSTkLhvFHLFaRCHzp0SKZP/1WaN28mzzxdQtXvwoULyRt1&#10;asvo0aNl3bo/5fiJE5IA2zjHpRxSXwlqVDW5D7gNW7dsuSG7YceO7VIEn7djp476+W5VxfdGbBcn&#10;Kw4fOSKvVasmd991pzRBi7FLqD+OQU9lg+UT3kH4dBD3Wxq2pWFbGnZoSrPBssGywbLBssGy+zrY&#10;YNlgOV6SAUreRhLuzxy3Lyw74HwlCbXKgNToCxdk9ozp0rjh+/LoIw/LvffcrWoee9p+PmKEHNi/&#10;/4bAovtNzp47KzNnzpCPP+4slSq9oDXWDxfIL7Vq1ZSBAwbIQtQ5E5zjYF+m4ky4oiIcKZBLTEqW&#10;aZhIoNL7++JFN+TzJ2OSqn69ulKxYgUFRarokfo8t9PrcLKCkwWcIOH+50TOr9N+RLBXHEA5BAu2&#10;2bDNhh2MumwBXxbwZQFfFvBlAV8W8HU1Va5iXMsyrmS1XXtCs6Vhu4qyvQR9WRq2pWHf6mnYvpTl&#10;DJU5BgFgALJkwCaT32NRO7x08WJp0aypWqIJzbRoly3zvHzat4/s3r37hkCj55ucOXtGVq9epZD8&#10;0osvajsnAlTFiuWlc+fOMnfePNl/4ICGQdG6yzrn7AZkJWIiYREg+ZFHCmpy+I1aRo0aqZ/tt98W&#10;SGJS0r8SlgnKa9as0Vrl+1Cr3AABXxfPnEpXlQ2WLwWjIPtax5RlU5ZNWTZlGSGJDEpMGxczQRkT&#10;zrFRkRsW8GUBXxbwZQFfFvBlAV9hWbFvRsCX24btCcsEZo4UKOdUmpMAm6tXLJePOrTTWlFCM3s0&#10;P1W8uHTr2lX+QujSzVpSEPq1adNGGQHFu379N6VwoSfkAajgpUuVlLbt2srkyZNl27a/FZipOlNx&#10;Zs1zqPBMtXrjxo1aP92ly8c37ONuRk9hWr+HDv1Mey6Hut23k4LsbVtpfz8IO37t2jV1ooZ2/LWr&#10;VkgyZv3TVGWDZYPlo9cDbzAKsq91TFk2ZdmUZVOWTVk2ZdmU5WCvdc2GbTbsf48NOyFdWXZg2flJ&#10;WCY00/b615/rpGf3rmg59bTkznW/3IX6UQJ0uzZtZMUff0g0IPvKlSvBfsEiuh7Befv27TIFLbEa&#10;Nmig9b558z4kT5coIe+9+y4CwsbKlq1bNc2a4BlKnTMB++jxY/JK1SpSp3atiG63vxeLB6SXL1dW&#10;3nvvXd3uf1Mqdmx8nFrrmzT5QM+1ggXzy3ffjtVQL7aMMlg+CVs1RxC1yaYsBw/UBssGywbLBssG&#10;ywbLBsvBXusaLBssGyxnQnM0oDlZriAQbOe2LdL/0z5SASDHNj5U/R579BF5+aWXpC3AeeCA/hqI&#10;NWniJPnll59l3ry5snzZUqFSeubM6WC/gGGvdxV1JCcAWtOmTZPWH7bSVlQPPfSAPIptrF/vTe1f&#10;vGz5cjl56pQkwqpN5Zgg6qvOmYouAZthY6VKPicn8do3aunQvj2A/ynZt2+fKuO3u1ocaPudQLUj&#10;x45qCjr7TT/04IPS95OekhAFi6CGejmqsinLBsumLAc+B5yJFfwMaLv2XMf6LFuf5chYsc2GbTZs&#10;s2GbDdts2GbD/kfZsD0V5gT0tOVIwozrNfTWY9up/bt2yKgRw+XFypW0tjZXrvvkzjv+e92gdbtA&#10;/rwKfewf/GGrlvLdhAmyd88eSURNak4vBOdFixYJeyUzqIytsR5/7FHdFt63+Pff5djx4wrMrA32&#10;VufM+1lDzNCz5cuW5fQmZ7w+JxwYbLUUkw3crkCweTs/zskK7uftSAJ/5523NFiOn/3jTh9JNELe&#10;CMtZQdlgOTAo+VGerWbZapYDwrPBssGywTIzXwLmvsTGSAL+Rwc7WIIXbtZNMpxXvsJn9f6E8EdK&#10;UkJwqjLXsz7L1mfZ+ixbn2V/f4z+aWnYvmzYmdCcBsvOSIy5LPiLquB86vhRmYME7b69e0nTDxpL&#10;/TfrSg30ba5a5WV5AWnOz5cuJU8WK6rgQ5hm+598sEjzPraCYs3xyhUr5BSU3pxeYvHPbC0Co/p9&#10;+qm89lo1eeLxxzRdu3y5ctKtW1eZMWOG7Nq1S9VmWrWZQk2I4+8rV67UGuLRgOYbtTDcqiCSv7/6&#10;6qt/dL9l7mfub05qVHn5JdTF36vnSA/UiF9CoFfiZfS7zqIoW82y2bAjrCpbn2Xrs2x9li3gy9Ua&#10;yoFkg2UfAG2wbLBssGywbLCcFvaVNrLCshuaU1DPfA3gLKzxwB/PKFxwnDx2WA7t2yO7tm+VzX+t&#10;l9Ur/5C5s2bK58OHyjtv15cnUetM8KSFmz2dC+TPh5rgqtLxow7yww9TtM9yTtc/M+WaAWVjx36j&#10;SuZjjz6sll/CfXOkgE+aNEl2ApxpDabiyYRttq56F+uytdONWA4dOqjW7zZtWmtI2T8t5IsTEYTk&#10;06jJ5qRJ8WLF9JzgJMawIYPUdp0IRZmgbLDsstNqvbLVLJ/PTpiXt+dazbLVLFvNstUsW81ycOqy&#10;wbLBssGywbLBcmBYJjTHu0YCFGeGMBGgWd9MeFaQhm0bNJ0G0xfOys6/t8nkid9J61YtoCS+qPZm&#10;qs4KzlBSn3mmBAD2bRkzZoysX79ezp8/n6NsmgQYJqB///0kadSwgSZf067NoDAGbH2LllEbN22S&#10;jzp+pPcdPnw4R7fHefE4KNrVX39NqkOpp/r6T4Flfg5NKY9PkBWrViKE7R3d32wPVeb50jIdvZST&#10;cS7Fo53J5XRQNlg2WI44HHsCs8GywbLBssGywbLBsgV8BXuNawFfFvBlAV+BlGVPWHaDs7fbCtPx&#10;sXIF9S6SmmbjPnpwnyyYO1sGIxisLmzZbAFFazQVxnvuvkvroWvWqC49e3SX6dN/lROoL87phTBM&#10;S3bnzp0U3mghp22cbal4ewraUt2ohSr389gG9o8mMN/OdcncdgaVMTBtz9698ins8E899aQGxTG9&#10;vEmjhrIVToRUTLjEQVV2FGVTlr2BsinLEYdng2WDZYNlg2WDZYNlg+VgL3ENlg2WDZYjDcueAJ0Q&#10;EyWpiXEwctDCDZsxAme2btog474ZIx80bigvVCivNbt3/Pc/qjoTnAmsjQFV3303AX2Ut8llBHPl&#10;5HLhwnlZseIPhfVXEAr2SMECWmt9o6zYffv0VlD/888/b9u6ZSrJBP0k2NcPHzki33z9jVR6oaJO&#10;ilBRLvnsMzLmi1EShfpkgrInJBssGyyfJ8hG2nZtynKAhGwL+LKALwv4spplq1m+Bni+dvVKVts1&#10;Oq9cc49r+N018AuubX0M8WDMCF3EohvM8v/xXHBnDsbSGiwbLBss5zQsu9tJJMZGwb4dK1eT4mHd&#10;TlSI3r9np8z49Sfp06sn7MjV1K7NdkJUIjlY2/omAsX69+snC+bPk7Nnz0boT473l4lH0uQfaDvF&#10;NO9z587l6Hs5L/7tt+Ok0BOPy3x8Ptb33k7KMmuSY2LjYLeOV+v6mK/HaIuxggXyycOYBGGterEi&#10;RWThvDkisO3Tdu0LlM2GbTZsg+Vw+mpb66jo88g8yBhncTvMgRKi6IxxDrcjNOiiuZQ5YnE7+HEB&#10;60ZqoD0fAy2dERUZUI7F61jrKGsdZa2jrHWUtY6y1lFhtQFg+4BgWw2krYc64iBHSEmOMe76ZG+3&#10;vQd8hWrDvt6a7fufKFXnK0lQneUKfsbL6eNHZP3a1TL68xHy7ttvwR5dSkPC/vuf/1XVme2gKkKJ&#10;btmihUydOlX27t0jrPnNqYX9nG/EMm/uXJ0kmDJliiqztwMsMwyNYM8U8b+3b5fPP/9c7eyc6GD9&#10;da2aNdQlQOv10MEDJSX2ssTxwtNVn+zttrWO8gTmcOAp/TnWOspaR1nrqNDA2WBZCL7hDINlg2WD&#10;ZYNlg2WDZYNlj7CvQPXLaY8HN+OcCJii0nwNVm3atZPiohEStlV+QCBXF9QVV63yEoLB8qHl0H2q&#10;OOdGj96iRYtocNTw4cNk6ZIlcgmz5bfjQvs1rehffPmFpKSm3rKwTEAmHFNFPnP2nCxEG6hOnTpq&#10;f232TGbd+axZs2Tu3DkaoJY71/1ao3wRqc7soRwIlE1ZNmXZlOVwJkdMWTZlOVjl2ZRltxgRkuBg&#10;fZYl1cUBnrfdoMzb/tZNe8wVMpyC235HCh7PHFdxO2Ok4naWgZI/XEf5HOm1yletZjnYy2WzYZsN&#10;22zYN9KGHSw4U3FOg+d4BGxfQWBYnBw9dEBWLFsClXKQ1H2jjjz3bFqa9X//+7/a15mhYbT/dmjf&#10;XmYiuIuW4EQon7fDshdBWFTNByAALT4h8ZZKxHZ6UCfhn9M5JJZv2rxZRo0cqbXdtFhzuz9o3EgW&#10;A5wTEOoVBaB+pWoVufeeu1GzXEF2bdssqXBKXD572mDZl8qX0SbKYNlg2WDZ013iTsv3OuGWxYJN&#10;O3aYFmw+z5TlsFRls2Ff7yCkqzAJYafhDF7z+OvWkpyAa9cwRwrCV4Me1jrKapatdZS1jrLWUaG3&#10;jgpOTXa3mwpOWfYG0nGX0+xg8dGXUescD6t2ov7kfVv+2iATxo2VduhPXBlBUtqWCOna9993n6ZZ&#10;l3iquDRp/AFaU30lq1evljhY3G/V5fTp01IMKnnXrl00SZqAerOs2HxvbkNMuoIchXC19ehVzVrk&#10;Rg0boob8cXkQVutXqr4sn302RP5GizBnoW29VcsWehwKowZ77oxf5Qpq1INRlC3gywK+LOArHFDm&#10;c0xZNmXZlOXMiX8/JWcsR3OVuZmyHACcDZYNlg2WDZYNlm8PWHbXT8VdJoinwTNV50RYo/bv2S2L&#10;FsyTfn37aM/iEsWf1BRmJmxTdSaIVn+tmnTr1gUhWvPl1MmTkgKl9FZZYgHyhHuq4uxNTEC9UbDs&#10;pFiz1RPVY8Iy+1GvWLFC7e21a9fSvtP58uaVks89K51hu16+bJlcQvq15/IlbOTc7xxDBvaXlLjL&#10;EnsxcJ2yG6atZtlqlnNUXbbWUdY6ylpHWcCXtY4KTl02WDZYNlg2WDZYvv1g2TN4hOCcmsg65yS1&#10;a0edP4eQsDVoUzRaWqB/cflyZTV0iv2cWe/MwLCSzz2nCuhEtKbaAIX6Ztu12aKqVMmS8gbs5bv3&#10;7NHgLMIrwZntmLKrNBOI+RqsOebrRcfEau0x34P1xwcPHZSly5bKuHHjpF27tlKhfDkFXtqsX36p&#10;snTr2lV+W7BALda+lj/++EOhmqpyowbvyYXTJyQxGnXKtEgGCPUyWPalKluf5YiDs8GywbLBssGy&#10;wbLBstUsB6sXWc2y1SxbzfKtWLPsWLIdG3awyZxUnRNgsyI8U3WOQ8DYLtiEZ8+YLj27dZUqL78o&#10;RYsUkgceyK2qMwGaii5roPtClV66dKlcuHBBblQKtvOXiip37dq1od4+BGh+Tho0eF+o0q5dt1aO&#10;HjumoMuU7Lj4BAVeX6oz16MqTRu1A8NUixOSkhSSz6Dt1pGjR2XL1q0yc+ZMGTx4MALS3pVyZctI&#10;IdR858f7U4V/F6FpX48ZI3+uWyfnUaccaDl+/Big+kWtU65YoZxs37wRvZSxHU4tocGy/163VrMs&#10;asG2PsuwVIdjxTYbttmwzYZtNuzg6piDrldmbbMpy6Ysm7JsyrIpy7e/suwPpAnOrHO+hpRF2rXP&#10;A0pW/bFMhg/9TBq8/56ULlVSciGx+a677tDkZrY6Ijh+1KG9TJs2Vf7etk1Skap4I5btO7YroDb5&#10;oLFuAxVwwnMl1GN37PiRTEIq+Jq1a+X0mTOSCPil+pw2kvR3jstQ2U/AYs7AsI2bNsrvSAj/+eef&#10;Ad5fSq+ePRTC+doPFyygdd3sYf1CxQqoRW6g9ceLFy+WM3j9K1euBP2RGepFld7piT17+i9yFanm&#10;WS5eDZYNlgHCF3yMDFA2WDZYPndaLODLswdzsCAczHqWhm01yxbw5SRh8+e1LONKVjhGDss197iG&#10;310DvwAlfQzxEGSDvqryvyLEnOX/47ngzmURen0vL2PKsinLpiz/k5Rlf+BMuzaBWVXnK6kSc+ki&#10;QsL+kp9+nCKdAMeVKpbXZGe2QLoTPZ1pJy757LPammrIkMGyZs1qiQF834jl+Inj8sfy5TISvYvr&#10;16+HpO9C8tBDD6jq+1q1atKlSxfdpt69e+P2x9K2bRtpjETqunXfQPBWVQVitm6iLbpA/rwK3gzm&#10;eqFiRWkGa/qwYUPR4mmmbNiwXhgulp1lIBK8H8iTR+F7cP9+kgR7m9YpuxNqDZYNlg2W5dKp464B&#10;BdndBzssRdlRoU1ZNmU5GFDmOgbLBssGywbLIV31GSwbLBss/1tg2ROkqTpfhSorsDfHw7p86uhh&#10;WbLwNxnQr6+8Va8uYLOEqqV33vFfBWiqsC9WfgEhYV1l9uzZsge1xdc4o5jDC+uZT0Itnjd3rvTo&#10;3l1eR1DZUwgwe/LJovLM0yU0dOv50qWkPOqM2bKp3pt1pWmTJtIVQD169GiF4k0bNyoUx6FO+Qrs&#10;6ZFYqLgPhUJP9Zu14C2bNUnrp4wE86wXrlazfMlXyyjnfrNhmw3bYBmKMlVlU5ZjL5myHKjrRgJK&#10;rDKHn/RrlB9lsWdbGnZwtcpOeymzYZuybDZss2GbDfufbcMOWOuMGt9YDMIyFdHUhDjBfxK1Af61&#10;bo1MmvCttPmwpZR9vrRal2nVZro24ZCA+kHjxjISPYc3QqG+USFhfJ8dO3bIpk2bZOfOnbJv3z7t&#10;KU37NFO1b8TCoC+2uXrowQd1n7xd/005un8v0q8RHqbhOex16hqmLJuybMqyKcvotR7ljAwwdgDZ&#10;/fNMFiu29VkOVjUOZj1Tlk1ZNmXZlOWQrhRNWTZl2ZTlf6uyrCCdDstpPzMvNDhjfQ0zq4JZ1ZiL&#10;5+XIgX0yf/Ys6dm9q9SqWR2hYE9qmBVDwpi0XbRIEXn1larSt08f1P0u0tZL/9Rl/fr1ql5Tbed4&#10;Hzb1w/v2AJRj0kHZYDmgkuypNJuybMqyKcumLF+nKDsKczAQHOw6BssGywbLBsshXaEaLBssGywb&#10;LDvQfP3FRhwAmuCcDBC8AtX5GuCZIWGrERL29VdfSPOmTeS5Z5/RmmCqzUzXJjyz9VLrDz+UcWPH&#10;yrYbGBIW0p+/EFc+cuSIDBw4QIrDAn7vvXdLQbSV6oqey7SvZwVlg2WDZd9hXt5CvizgK5wEbPdz&#10;rGbZapYNli0N29Kwr6amyFWUiPkd6S2jHGC2gK+AF4MGywbLBssGy75h2a02O7cTYy4rNNOufRmW&#10;4/27d8rMX3+Wzh07qLpctGhhheb//ud/EXr1gLamqlmjOto0DZJVq1bKiRMnAv5lulVWYF3yzp07&#10;ZPCgQRoaRss1g8/KlSkj36NHNScTkrA/1CaZpXep2bBDAmZTlk1ZNmXZlGVTliVQrbLzuNUsBwfG&#10;yQnXr2etowDTLmA2WA54xWmwbLBssGywHBosO9AcF3VRCM4p8bFa63wlMV7OHD8qSxb9Jp8P/0wa&#10;vveuPAW79kMPPqCq830IC8v70IPy0ouVpVPHjjJl8vcaEnarLfEIAaPVetzYb6Q5krOfLFZUg87u&#10;x2dgunaXzh3RR3mTKu2E5ayQTFXZlOWQQJmWbINlg2WDZYNlg2WDZVxPJGEkx8dh+L4+9QbBwd5n&#10;sGywHOJ1p8GywbLBssFyeLDsqTo78Mw6Z0lJlIuAoB1bN8vUKd9rSFjlSi9IoSce14Awqs4E55LP&#10;PSf16r0poxAStmHDBjl37lyIf8Oyv/rFixdlF4LCpk2dKh06tJMqL7+kadtUkbmdtJWXKvmcdGzf&#10;TtasWK5p19fbrh1INlgOGZQNljNB2fosW59lS8NGfoalYQdSmE1ZNmX5agos1xxqvXYPs2Fn/8ow&#10;yysYLBssGywbLEcGlt3wHBd1AapzFBRnqs6YJUZK9PHDB2T+nJkyqP+naE31JkLBCiuQUrXNhZ8F&#10;C+SXaq++Ij16dJdp06aq/Zk26EgvTMzejCTtH3/8QXr27CG1atXUtlgM67r/fmwLFGT2TGaf5sYN&#10;G8iY0SPl701I+0btNiHZt5rsBmazYYcEzaYsm7JsyrIpy6Ysm7JsyrKkpqBTz3UjBfdljgxQNlj+&#10;H12uXr26LNIXi5mvZ7BssGywbLAceVj2VAYIz0mAZyrO15IT5OyJY7J5w58ycfw4adaksVQoV1Ye&#10;f/RRuStddaZ1u3SpklKjxuvS8aMO8t2ECbLijz/kwIED2i/5MltdJSWh7ubqdX8eCdjxsG9dQsI3&#10;66PZXmrBgvkyatRIad68mfZiJgg/8EBu+Q+U47vuvEPbYpVCv2Ymfffu2V1moQZ7+5ZN2jeZqeDJ&#10;sZcl5sI5H5ZrT1XZbNghgbIpy6Ysn7KAr8wey9Zn2ZTlqIDQbMqyKcumLKdxssGyJrp5sxi47nNs&#10;CPh5xTXrkjYD4212xnVfsvVZtj7L1mc5s31UsGmiwaznaaPL/F3BGfB5JTEOqnOM3mbrpRk//yS9&#10;oSq/+UYdKVa0iCq89yJMi7XCVHrz5X1IbdwVK5SXN+u+Ic1QT9yhQ3vp3q2bKsQcH3/cWdq0aS2N&#10;GjZEqFgNtU8//HABtXyrcgwVmwFdVLRLwGpdr24dbYf14/cTZetf6zWoK01BjpYU9J2OR12295pk&#10;b4BsynLIkOy0kDJl2ZRlU5ZNWTZlOSAkW8BXusDjJbjLapYdNjIbdoRFZlOWTVk2ZdmU5ZxXlq9X&#10;CtLgmeAcf/miArOqzknxcurYEflr/Vqtde7ZvZvUgU36+dKltI740Uce1hpiqsFUhVlT7Gvce89d&#10;gOQ0wH7m6RIK2e8jdGxgv74y85efVdk+dfSQ2sSpdicBkmPRUzo0BdkXNJsNOyRwNlg2WDZYNlg2&#10;WDZYNhu22bADkC4chctdmrIpy2l9wkxZdif3JSNxONjZs+vW85cs6OWxJNyXOeI0oTCckRgXKwmo&#10;Ew1+QO2FqhfMiKf65xp+nxPjVpG93Y7SnsLeRqCwDf+PX8I/wPBGHMKkYqNycMCqfKOVZV/g7MBz&#10;AsA5FdCcAuU5HtbtyxfPySEozyuXL5VpP0yR0SOGS59ePTRw68OWzaVJ40ZaW8zBvs9tP2wlXTt3&#10;kkGA4rFjvpQ5M36VjevWymkkdccAhnl8U5G0mYrzOQHHJQavH30hkFIc6uMGywbLwfdatj7LZsM2&#10;G7ZvN5K3Fobh33fR9T8vsv9bw/0/n/a8wNZr9zpmww7/WtjSsC0NO0Tl2ZRlU5ZNWTZl+eYpy97A&#10;ORrqAkcMVOdYqM5xuJAgQCdDAb6C+mGnx7O2boJNOgrW6UtnT+uIBvhm9IFOTZarWJ9trZI4ocKJ&#10;B7R6IjBHs/5YByDYGVn6JIcKx5aGHRIcO/Zrs2HLBSZgu8eJo3I+J4fH+/H9gx/Hsa5rnMLtIMdF&#10;rHcpywAgs1bZGaYsm7JsynLQ0GywbLBsNctWswxF2fHcm7JsyrJvldmU5WzOjN9iyjLh2YFlrz9d&#10;oEvoJfwSmN2D92XCsAPFvn4aLEedPSUclwKNM1jH70C/ZE8IDvZ3s2GbDdtg2WDZYNlg2WzYZsM2&#10;G3aqXLuaVf6/eiVAIbrZsMVg2WA5x6zYtzEsBw/E/oDZYNlgOU3xpPIZrEqq67kVVr0dikKbdV1T&#10;ls2GbTZss2GHYsU2ZdmUZVOWTVk2ZRn2UW91FVaznBWcTVn+9yrLBstsMeMxYEWPCmmkqcqmLBss&#10;Bwf7ZsN2OzCc707mzxC+f57f3Sy/n9HyEmcwpT/a3zjvkZGQnZISd2lKRrlKIIdOEI/TFeRyDvnL&#10;rrDWUYHrlw2WDZYNlg2WDZYNli3gC7W6/7aAr1Bs2AbLBsuXAll33TWxetuzbjbzd1OWg1HGDZYN&#10;loMAY2+QbbAcIOgzMCBbwJcrY8daR4nBssGywbLBssGywfL19ctZwrnCvGjLciFnNmxTls2GHZyq&#10;TJg2WDZYDvPvrsGywXIIHVWS0bEi2V8HF4Nlg2V3/yj0k1oWYsR1CKtbGralYVsatqVh35pp2IEC&#10;vkxZNmXZlOUwkrMtDdsjiC5QcJ3rcY8QPLNhhwDOBssGywbLkpqc5BrJuJ0+UvDT70jB45kjQ1XG&#10;fde32A2QBeWRHcUsqcxxBbev+h7X8Jhr4BfxOcSDMUOgU3+rWp/ljARs94G2NGwL+LKALwv4Sq93&#10;M2X5+jpld61jSPXKrK+0mmXHmm02bLNh+097vz4x3mDZYNn9v9n6LMfCEZg5EuNiJSkEQHava8qy&#10;JzwbLDsAbbBssOw11Mtg2WDZYNlg+bowL28BQQbLkkVttprl63s2m7JsyrK/ADAL+JJw/98aLBss&#10;p0ApdkZWFdmtKDu3TVkOR2w2WDZYNljWWUnfcOz5mKVhWxp29uzYVrNsNctWs2w1y0Fasc2GHUIP&#10;ew/V2WzYZsMOQWU2ZdmUZV8gbbBssGywbLCc5R+qpWFnbTcSbTZss2EHSsB2P27KsinLZ056KMme&#10;vwcJymfMhp2tiUmDZYNlg2WrWQ5HSvZ4jsGywbLBssGywbKrF+d1IV8GywbLBsvXA/CJEIK+zIZt&#10;NmyzYUvspfRgy6hsurNczzcbttmwzYbtCvyygK9rWdLQNBnNX3palqQ1hHe5k9iuBEhtS7WAL6tZ&#10;tprlcGuoAj7PuWDQnxciOM7jtcIbXlOwHYA2WDZYNlg2WL7uHIBafDp9BFSSTVmONlg2WE4vdwup&#10;lC02JkuAlzvMy9ttC/jyVqdsadjZFZdNWTZl2ZRlU5ZNWTZlGUB8xjW8tIjyFu7F+yzgywK+AqnM&#10;piybsmywbLBssBzweluFquREjKSM4S+0y60q87YFfFnrKFOWXYl3wX0pMmeTUpLwxcsY+CLyCxnk&#10;SE5EX+Rwm7H7a/Du5bEk3Jc54sJuAcDZxUAzkFkft4Avx85lNctWsxxUCrYDzwbLBssGywFqlE1Z&#10;NmU53YJNR5XZsMWtLvsPWDVl2WDZ+iz7biyNptPXrhtZd5jZsAPZLQyWgwdmg2WDZQ9INhu2f/u1&#10;wXJWSHZsuhbwZQFfAW3ZFvCVBZ6tdVTYAG01y1azbDXLN69meWV2/d3/3ud7WgA8fscEAGYBXOMq&#10;bgc7svFc1HejcDt9XMHP1KDHtSspcg113GGNFDwvhHEV62aOZNxOCmtcgYUlFUp68CMB6wY3PBV5&#10;v89LxGsm+BtxeNz7SMH94Y9YPDe8kcz0SCjzOTZge0/KGNG4HalxGa8V3kjA83yOGDwWHRXBcQmv&#10;lT4u42fExkW8lmtE4XaQIw7rZR0X8HuQA3XncSGN81g/bQSsMUe9eKzfcQ6Phzku4Hk+x1k8FuaA&#10;3TQ2yziD372PGNwfHcqAVT46yziN38Mbl/G8jIH2RJdzcrjfK+Tt9fjMIewv7t+s+97j2IR7jPV5&#10;rvMn5HMw0Hntetzje+J8dzJ/hvD98/udzvo3ID7Q3w733xq9nY2/Zc7fQ/0Zwb+1/Nvt+tse2v+H&#10;SP1f4uvEuP7nRfZ/a7j/59OeF9o1RtZrlUDXNq7HeR3kur4K6RoqKTGE67gk4bVfuNeN11KS/V+v&#10;hnsdjOeFcs0t13CNnmNc4A8sc8bC/E/gQdQsr/ofzwV3jsBYjbEi8uMKXtM1ruC2j3EF92cdqfjd&#10;NVJx2+dIwmOZIxW3s4wk/B6hkYTXyRyJuO1vuNfN7u1A7+V6PBG3M0Ycbocw4rDuDRqJeJ/MEYvb&#10;4Y242NgVoY3LWD/cEYXn+hiXcb/fcQGPhzmi8LwcGLF4zdgLN2qcx3vd/HEZ2+BznD+z4vINGlF4&#10;n3BHlm08g9cJYVzAulnHafx+4p89TuDz+RzH8VikxhG8lvdxHvffEuM4tuP44RwaN/czZt33kTqm&#10;fB3X+fOP+K7wO5/5dyDQ3w/Pv4nh/t3i83L076vrb/vN/V+TM/9TI3oNENK1SKBrG4/Hs1wjhXqt&#10;FcL1XJjXjLzWzNHr3FCuuZNwze2XI9zX/tnhiEAMkfW1s8VMHgzm5jPfHJfOeG7uw21fzKj3u/lS&#10;b0eEY8nDn18Hy3aH7QHbA7YHbA/YHrA9YHvA9oDtAdsDtgdsD9gesD1ge8D2gO0B2wO2B2wP2B6w&#10;PWB7wPaA7QHbA7YHbA/YHvC6B/7/1vJZdyi3C9cAAAAASUVORK5CYIJQSwMEFAAGAAgAAAAhAJ5Y&#10;joPdAAAABQEAAA8AAABkcnMvZG93bnJldi54bWxMj09Lw0AQxe+C32EZwZvdRO0f0mxKKeqpCLaC&#10;9DZNpklodjZkt0n67R296OXB8Ib3fi9djbZRPXW+dmwgnkSgiHNX1Fwa+Ny/PixA+YBcYOOYDFzJ&#10;wyq7vUkxKdzAH9TvQqkkhH2CBqoQ2kRrn1dk0U9cSyzeyXUWg5xdqYsOBwm3jX6Mopm2WLM0VNjS&#10;pqL8vLtYA28DDuun+KXfnk+b62E/ff/axmTM/d24XoIKNIa/Z/jBF3TIhOnoLlx41RiQIeFXxVtM&#10;I5lxNPA8m89BZ6n+T599AwAA//8DAFBLAwQUAAYACAAAACEAqiYOvrwAAAAhAQAAGQAAAGRycy9f&#10;cmVscy9lMm9Eb2MueG1sLnJlbHOEj0FqwzAQRfeF3EHMPpadRSjFsjeh4G1IDjBIY1nEGglJLfXt&#10;I8gmgUCX8z//PaYf//wqfillF1hB17QgiHUwjq2C6+V7/wkiF2SDa2BSsFGGcdh99GdasdRRXlzM&#10;olI4K1hKiV9SZr2Qx9yESFybOSSPpZ7Jyoj6hpbkoW2PMj0zYHhhiskoSJPpQFy2WM3/s8M8O02n&#10;oH88cXmjkM5XdwVislQUeDIOH2HXRLYgh16+PDbcAQAA//8DAFBLAQItABQABgAIAAAAIQCxgme2&#10;CgEAABMCAAATAAAAAAAAAAAAAAAAAAAAAABbQ29udGVudF9UeXBlc10ueG1sUEsBAi0AFAAGAAgA&#10;AAAhADj9If/WAAAAlAEAAAsAAAAAAAAAAAAAAAAAOwEAAF9yZWxzLy5yZWxzUEsBAi0AFAAGAAgA&#10;AAAhALHfyqOpBAAAzhYAAA4AAAAAAAAAAAAAAAAAOgIAAGRycy9lMm9Eb2MueG1sUEsBAi0ACgAA&#10;AAAAAAAhAC4hESMLeQIAC3kCABQAAAAAAAAAAAAAAAAADwcAAGRycy9tZWRpYS9pbWFnZTEucG5n&#10;UEsBAi0AFAAGAAgAAAAhAJ5YjoPdAAAABQEAAA8AAAAAAAAAAAAAAAAATIACAGRycy9kb3ducmV2&#10;LnhtbFBLAQItABQABgAIAAAAIQCqJg6+vAAAACEBAAAZAAAAAAAAAAAAAAAAAFaBAgBkcnMvX3Jl&#10;bHMvZTJvRG9jLnhtbC5yZWxzUEsFBgAAAAAGAAYAfAEAAEmCAgAAAA==&#10;">
                <v:group id="Group 121" o:spid="_x0000_s1027" style="position:absolute;left:2841;top:6557;width:6230;height:3492" coordorigin="2841,6557" coordsize="6230,349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zzNLwwAAANsAAAAPAAAAZHJzL2Rvd25yZXYueG1sRI9Bi8Iw&#10;FITvC/6H8ARva9qKy1KNIuKKBxFWF8Tbo3m2xealNNm2/nsjCB6HmfmGmS97U4mWGldaVhCPIxDE&#10;mdUl5wr+Tj+f3yCcR9ZYWSYFd3KwXAw+5phq2/EvtUefiwBhl6KCwvs6ldJlBRl0Y1sTB+9qG4M+&#10;yCaXusEuwE0lkyj6kgZLDgsF1rQuKLsd/42CbYfdahJv2v3tur5fTtPDeR+TUqNhv5qB8NT7d/jV&#10;3mkFSQLPL+EHyMUDAAD//wMAUEsBAi0AFAAGAAgAAAAhANvh9svuAAAAhQEAABMAAAAAAAAAAAAA&#10;AAAAAAAAAFtDb250ZW50X1R5cGVzXS54bWxQSwECLQAUAAYACAAAACEAWvQsW78AAAAVAQAACwAA&#10;AAAAAAAAAAAAAAAfAQAAX3JlbHMvLnJlbHNQSwECLQAUAAYACAAAACEAvM8zS8MAAADbAAAADwAA&#10;AAAAAAAAAAAAAAAHAgAAZHJzL2Rvd25yZXYueG1sUEsFBgAAAAADAAMAtwAAAPcC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122" o:spid="_x0000_s1028" type="#_x0000_t75" style="position:absolute;left:2841;top:6557;width:6230;height:3492;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QzUMwwAAANsAAAAPAAAAZHJzL2Rvd25yZXYueG1sRI9bi8Iw&#10;FITfF/wP4Qi+aWpdVKpRxAt7e/LyAw7N6UWbk9JEW//9ZkHYx2FmvmGW685U4kGNKy0rGI8iEMSp&#10;1SXnCi7nw3AOwnlkjZVlUvAkB+tV722JibYtH+lx8rkIEHYJKii8rxMpXVqQQTeyNXHwMtsY9EE2&#10;udQNtgFuKhlH0VQaLDksFFjTtqD0drobBe+x5+/L9dpl7e4rm9Lz9jH72Ss16HebBQhPnf8Pv9qf&#10;WkE8gb8v4QfI1S8AAAD//wMAUEsBAi0AFAAGAAgAAAAhANvh9svuAAAAhQEAABMAAAAAAAAAAAAA&#10;AAAAAAAAAFtDb250ZW50X1R5cGVzXS54bWxQSwECLQAUAAYACAAAACEAWvQsW78AAAAVAQAACwAA&#10;AAAAAAAAAAAAAAAfAQAAX3JlbHMvLnJlbHNQSwECLQAUAAYACAAAACEAU0M1DMMAAADbAAAADwAA&#10;AAAAAAAAAAAAAAAHAgAAZHJzL2Rvd25yZXYueG1sUEsFBgAAAAADAAMAtwAAAPcCAAAAAA==&#10;">
                    <v:imagedata r:id="rId18" o:title="" grayscale="t"/>
                  </v:shape>
                  <v:group id="Group 123" o:spid="_x0000_s1029" style="position:absolute;left:5463;top:7495;width:1119;height:840" coordorigin="5463,7495" coordsize="1119,8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ag6kxAAAANsAAAAPAAAAZHJzL2Rvd25yZXYueG1sRI9Bi8Iw&#10;FITvwv6H8Ba8aVpXF6lGEdkVDyKoC+Lt0TzbYvNSmmxb/70RBI/DzHzDzJedKUVDtSssK4iHEQji&#10;1OqCMwV/p9/BFITzyBpLy6TgTg6Wi4/eHBNtWz5Qc/SZCBB2CSrIva8SKV2ak0E3tBVx8K62NuiD&#10;rDOpa2wD3JRyFEXf0mDBYSHHitY5pbfjv1GwabFdfcU/ze52Xd8vp8n+vItJqf5nt5qB8NT5d/jV&#10;3moFozE8v4QfIBcPAAAA//8DAFBLAQItABQABgAIAAAAIQDb4fbL7gAAAIUBAAATAAAAAAAAAAAA&#10;AAAAAAAAAABbQ29udGVudF9UeXBlc10ueG1sUEsBAi0AFAAGAAgAAAAhAFr0LFu/AAAAFQEAAAsA&#10;AAAAAAAAAAAAAAAAHwEAAF9yZWxzLy5yZWxzUEsBAi0AFAAGAAgAAAAhAFxqDqTEAAAA2wAAAA8A&#10;AAAAAAAAAAAAAAAABwIAAGRycy9kb3ducmV2LnhtbFBLBQYAAAAAAwADALcAAAD4AgAAAAA=&#10;">
                    <v:shapetype id="_x0000_t202" coordsize="21600,21600" o:spt="202" path="m,l,21600r21600,l21600,xe">
                      <v:stroke joinstyle="miter"/>
                      <v:path gradientshapeok="t" o:connecttype="rect"/>
                    </v:shapetype>
                    <v:shape id="Text Box 124" o:spid="_x0000_s1030" type="#_x0000_t202" style="position:absolute;left:5463;top:8037;width:761;height:2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IsuSwwAAANsAAAAPAAAAZHJzL2Rvd25yZXYueG1sRI9Ba8JA&#10;FITvQv/D8gredKOg2OgqUhQKQjGmB4/P7DNZzL5Ns1uN/74rCB6HmfmGWaw6W4srtd44VjAaJiCI&#10;C6cNlwp+8u1gBsIHZI21Y1JwJw+r5Vtvgal2N87oegiliBD2KSqoQmhSKX1RkUU/dA1x9M6utRii&#10;bEupW7xFuK3lOEmm0qLhuFBhQ58VFZfDn1WwPnK2Mb/fp312zkyefyS8m16U6r936zmIQF14hZ/t&#10;L61gPIHHl/gD5PIfAAD//wMAUEsBAi0AFAAGAAgAAAAhANvh9svuAAAAhQEAABMAAAAAAAAAAAAA&#10;AAAAAAAAAFtDb250ZW50X1R5cGVzXS54bWxQSwECLQAUAAYACAAAACEAWvQsW78AAAAVAQAACwAA&#10;AAAAAAAAAAAAAAAfAQAAX3JlbHMvLnJlbHNQSwECLQAUAAYACAAAACEAyyLLksMAAADbAAAADwAA&#10;AAAAAAAAAAAAAAAHAgAAZHJzL2Rvd25yZXYueG1sUEsFBgAAAAADAAMAtwAAAPcCAAAAAA==&#10;" filled="f" stroked="f">
                      <v:textbox inset="0,0,0,0">
                        <w:txbxContent>
                          <w:p w14:paraId="26AB5FD2" w14:textId="77777777" w:rsidR="00487F56" w:rsidRDefault="00487F56" w:rsidP="00796AB7">
                            <w:r>
                              <w:t>This leaflet</w:t>
                            </w:r>
                          </w:p>
                        </w:txbxContent>
                      </v:textbox>
                    </v:shape>
                    <v:shape id="Text Box 125" o:spid="_x0000_s1031" type="#_x0000_t202" style="position:absolute;left:5961;top:7495;width:621;height:2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8FXlwwAAANsAAAAPAAAAZHJzL2Rvd25yZXYueG1sRI9Ba8JA&#10;FITvgv9heYI33egh1OgqIhYKgjSmhx6f2WeymH0bs6um/75bKHgcZuYbZrXpbSMe1HnjWMFsmoAg&#10;Lp02XCn4Kt4nbyB8QNbYOCYFP+Rhsx4OVphp9+ScHqdQiQhhn6GCOoQ2k9KXNVn0U9cSR+/iOosh&#10;yq6SusNnhNtGzpMklRYNx4UaW9rVVF5Pd6tg+8353tyO58/8kpuiWCR8SK9KjUf9dgkiUB9e4f/2&#10;h1YwT+HvS/wBcv0LAAD//wMAUEsBAi0AFAAGAAgAAAAhANvh9svuAAAAhQEAABMAAAAAAAAAAAAA&#10;AAAAAAAAAFtDb250ZW50X1R5cGVzXS54bWxQSwECLQAUAAYACAAAACEAWvQsW78AAAAVAQAACwAA&#10;AAAAAAAAAAAAAAAfAQAAX3JlbHMvLnJlbHNQSwECLQAUAAYACAAAACEAO/BV5cMAAADbAAAADwAA&#10;AAAAAAAAAAAAAAAHAgAAZHJzL2Rvd25yZXYueG1sUEsFBgAAAAADAAMAtwAAAPcCAAAAAA==&#10;" filled="f" stroked="f">
                      <v:textbox inset="0,0,0,0">
                        <w:txbxContent>
                          <w:p w14:paraId="500E0FE9" w14:textId="77777777" w:rsidR="00487F56" w:rsidRDefault="00487F56" w:rsidP="00796AB7">
                            <w:r>
                              <w:t>Carton</w:t>
                            </w:r>
                          </w:p>
                        </w:txbxContent>
                      </v:textbox>
                    </v:shape>
                  </v:group>
                </v:group>
                <v:group id="Group 126" o:spid="_x0000_s1032" style="position:absolute;left:2841;top:7001;width:800;height:998" coordorigin="2841,7001" coordsize="800,99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uJDTxAAAANsAAAAPAAAAZHJzL2Rvd25yZXYueG1sRI9Bi8Iw&#10;FITvwv6H8Ba8aVoXXalGEdkVDyKoC+Lt0TzbYvNSmmxb/70RBI/DzHzDzJedKUVDtSssK4iHEQji&#10;1OqCMwV/p9/BFITzyBpLy6TgTg6Wi4/eHBNtWz5Qc/SZCBB2CSrIva8SKV2ak0E3tBVx8K62NuiD&#10;rDOpa2wD3JRyFEUTabDgsJBjReuc0tvx3yjYtNiuvuKfZne7ru+X03h/3sWkVP+zW81AeOr8O/xq&#10;b7WC0Tc8v4QfIBcPAAAA//8DAFBLAQItABQABgAIAAAAIQDb4fbL7gAAAIUBAAATAAAAAAAAAAAA&#10;AAAAAAAAAABbQ29udGVudF9UeXBlc10ueG1sUEsBAi0AFAAGAAgAAAAhAFr0LFu/AAAAFQEAAAsA&#10;AAAAAAAAAAAAAAAAHwEAAF9yZWxzLy5yZWxzUEsBAi0AFAAGAAgAAAAhAKy4kNPEAAAA2wAAAA8A&#10;AAAAAAAAAAAAAAAABwIAAGRycy9kb3ducmV2LnhtbFBLBQYAAAAAAwADALcAAAD4AgAAAAA=&#10;">
                  <v:shape id="Text Box 127" o:spid="_x0000_s1033" type="#_x0000_t202" style="position:absolute;left:2841;top:7001;width:651;height:2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I2QMwAAAANsAAAAPAAAAZHJzL2Rvd25yZXYueG1sRE9Ni8Iw&#10;EL0L+x/CCN5sqgfRrlFkWWFBEGs97HG2GdtgM6lNVuu/NwfB4+N9L9e9bcSNOm8cK5gkKQji0mnD&#10;lYJTsR3PQfiArLFxTAoe5GG9+hgsMdPuzjndjqESMYR9hgrqENpMSl/WZNEnriWO3Nl1FkOEXSV1&#10;h/cYbhs5TdOZtGg4NtTY0ldN5eX4bxVsfjn/Ntf93yE/56YoFinvZhelRsN+8wkiUB/e4pf7RyuY&#10;xrHxS/wBcvUEAAD//wMAUEsBAi0AFAAGAAgAAAAhANvh9svuAAAAhQEAABMAAAAAAAAAAAAAAAAA&#10;AAAAAFtDb250ZW50X1R5cGVzXS54bWxQSwECLQAUAAYACAAAACEAWvQsW78AAAAVAQAACwAAAAAA&#10;AAAAAAAAAAAfAQAAX3JlbHMvLnJlbHNQSwECLQAUAAYACAAAACEAJSNkDMAAAADbAAAADwAAAAAA&#10;AAAAAAAAAAAHAgAAZHJzL2Rvd25yZXYueG1sUEsFBgAAAAADAAMAtwAAAPQCAAAAAA==&#10;" filled="f" stroked="f">
                    <v:textbox inset="0,0,0,0">
                      <w:txbxContent>
                        <w:p w14:paraId="0199EB9C" w14:textId="77777777" w:rsidR="00487F56" w:rsidRDefault="00487F56" w:rsidP="00796AB7">
                          <w:r>
                            <w:t>Tray lid</w:t>
                          </w:r>
                        </w:p>
                      </w:txbxContent>
                    </v:textbox>
                  </v:shape>
                  <v:shape id="Text Box 128" o:spid="_x0000_s1034" type="#_x0000_t202" style="position:absolute;left:3000;top:7702;width:641;height:29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b8GXxQAAANsAAAAPAAAAZHJzL2Rvd25yZXYueG1sRI9Ba8JA&#10;FITvBf/D8gq91U09SBNdgxQLQkEa48Hja/aZLMm+TbOrif++Wyj0OMzMN8w6n2wnbjR441jByzwB&#10;QVw5bbhWcCrfn19B+ICssXNMCu7kId/MHtaYaTdyQbdjqEWEsM9QQRNCn0npq4Ys+rnriaN3cYPF&#10;EOVQSz3gGOG2k4skWUqLhuNCgz29NVS1x6tVsD1zsTPfh6/P4lKYskwT/li2Sj09TtsViEBT+A//&#10;tfdawSKF3y/xB8jNDwAAAP//AwBQSwECLQAUAAYACAAAACEA2+H2y+4AAACFAQAAEwAAAAAAAAAA&#10;AAAAAAAAAAAAW0NvbnRlbnRfVHlwZXNdLnhtbFBLAQItABQABgAIAAAAIQBa9CxbvwAAABUBAAAL&#10;AAAAAAAAAAAAAAAAAB8BAABfcmVscy8ucmVsc1BLAQItABQABgAIAAAAIQBKb8GXxQAAANsAAAAP&#10;AAAAAAAAAAAAAAAAAAcCAABkcnMvZG93bnJldi54bWxQSwUGAAAAAAMAAwC3AAAA+QIAAAAA&#10;" filled="f" stroked="f">
                    <v:textbox inset="0,0,0,0">
                      <w:txbxContent>
                        <w:p w14:paraId="094DC3B3" w14:textId="77777777" w:rsidR="00487F56" w:rsidRDefault="00487F56" w:rsidP="00796AB7">
                          <w:r>
                            <w:t>Inhaler</w:t>
                          </w:r>
                        </w:p>
                      </w:txbxContent>
                    </v:textbox>
                  </v:shape>
                </v:group>
                <v:group id="Group 129" o:spid="_x0000_s1035" style="position:absolute;left:2886;top:8464;width:1060;height:760" coordorigin="2886,8464" coordsize="1060,7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iJ56wgAAANsAAAAPAAAAZHJzL2Rvd25yZXYueG1sRE9Na8JA&#10;EL0X/A/LCN7qJkqLRNcgYqUHKTQRxNuQHZOQ7GzIbpP477uHQo+P971LJ9OKgXpXW1YQLyMQxIXV&#10;NZcKrvnH6waE88gaW8uk4EkO0v3sZYeJtiN/05D5UoQQdgkqqLzvEildUZFBt7QdceAetjfoA+xL&#10;qXscQ7hp5SqK3qXBmkNDhR0dKyqa7McoOI84Htbxabg0j+Pznr993S4xKbWYT4ctCE+T/xf/uT+1&#10;gnVYH76EHyD3vwAAAP//AwBQSwECLQAUAAYACAAAACEA2+H2y+4AAACFAQAAEwAAAAAAAAAAAAAA&#10;AAAAAAAAW0NvbnRlbnRfVHlwZXNdLnhtbFBLAQItABQABgAIAAAAIQBa9CxbvwAAABUBAAALAAAA&#10;AAAAAAAAAAAAAB8BAABfcmVscy8ucmVsc1BLAQItABQABgAIAAAAIQCmiJ56wgAAANsAAAAPAAAA&#10;AAAAAAAAAAAAAAcCAABkcnMvZG93bnJldi54bWxQSwUGAAAAAAMAAwC3AAAA9gIAAAAA&#10;">
                  <v:shape id="Text Box 130" o:spid="_x0000_s1036" type="#_x0000_t202" style="position:absolute;left:3184;top:8464;width:762;height:2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wFtMxQAAANsAAAAPAAAAZHJzL2Rvd25yZXYueG1sRI9Ba8JA&#10;FITvhf6H5RW8NRsVpE3diBSFgiCN6aHH1+wzWZJ9G7Nbjf/eLRQ8DjPzDbNcjbYTZxq8caxgmqQg&#10;iCunDdcKvsrt8wsIH5A1do5JwZU8rPLHhyVm2l24oPMh1CJC2GeooAmhz6T0VUMWfeJ64ugd3WAx&#10;RDnUUg94iXDbyVmaLqRFw3GhwZ7eG6raw69VsP7mYmNO+5/P4liYsnxNebdolZo8jes3EIHGcA//&#10;tz+0gvkU/r7EHyDzGwAAAP//AwBQSwECLQAUAAYACAAAACEA2+H2y+4AAACFAQAAEwAAAAAAAAAA&#10;AAAAAAAAAAAAW0NvbnRlbnRfVHlwZXNdLnhtbFBLAQItABQABgAIAAAAIQBa9CxbvwAAABUBAAAL&#10;AAAAAAAAAAAAAAAAAB8BAABfcmVscy8ucmVsc1BLAQItABQABgAIAAAAIQAxwFtMxQAAANsAAAAP&#10;AAAAAAAAAAAAAAAAAAcCAABkcnMvZG93bnJldi54bWxQSwUGAAAAAAMAAwC3AAAA+QIAAAAA&#10;" filled="f" stroked="f">
                    <v:textbox inset="0,0,0,0">
                      <w:txbxContent>
                        <w:p w14:paraId="0BBF4FF4" w14:textId="77777777" w:rsidR="00487F56" w:rsidRDefault="00487F56" w:rsidP="00796AB7">
                          <w:r>
                            <w:t>Desiccant</w:t>
                          </w:r>
                        </w:p>
                      </w:txbxContent>
                    </v:textbox>
                  </v:shape>
                  <v:shape id="Text Box 131" o:spid="_x0000_s1037" type="#_x0000_t202" style="position:absolute;left:2886;top:8926;width:638;height:2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EsU7wwAAANsAAAAPAAAAZHJzL2Rvd25yZXYueG1sRI9Ba8JA&#10;FITvQv/D8gredKOC2OgqUhQKQjGmB4/P7DNZzL5Ns1uN/74rCB6HmfmGWaw6W4srtd44VjAaJiCI&#10;C6cNlwp+8u1gBsIHZI21Y1JwJw+r5Vtvgal2N87oegiliBD2KSqoQmhSKX1RkUU/dA1x9M6utRii&#10;bEupW7xFuK3lOEmm0qLhuFBhQ58VFZfDn1WwPnK2Mb/fp312zkyefyS8m16U6r936zmIQF14hZ/t&#10;L61gMobHl/gD5PIfAAD//wMAUEsBAi0AFAAGAAgAAAAhANvh9svuAAAAhQEAABMAAAAAAAAAAAAA&#10;AAAAAAAAAFtDb250ZW50X1R5cGVzXS54bWxQSwECLQAUAAYACAAAACEAWvQsW78AAAAVAQAACwAA&#10;AAAAAAAAAAAAAAAfAQAAX3JlbHMvLnJlbHNQSwECLQAUAAYACAAAACEAwRLFO8MAAADbAAAADwAA&#10;AAAAAAAAAAAAAAAHAgAAZHJzL2Rvd25yZXYueG1sUEsFBgAAAAADAAMAtwAAAPcCAAAAAA==&#10;" filled="f" stroked="f">
                    <v:textbox inset="0,0,0,0">
                      <w:txbxContent>
                        <w:p w14:paraId="36B7978E" w14:textId="77777777" w:rsidR="00487F56" w:rsidRDefault="00487F56" w:rsidP="00796AB7">
                          <w:r>
                            <w:t>Tray</w:t>
                          </w:r>
                        </w:p>
                      </w:txbxContent>
                    </v:textbox>
                  </v:shape>
                </v:group>
                <w10:anchorlock/>
              </v:group>
            </w:pict>
          </mc:Fallback>
        </mc:AlternateContent>
      </w:r>
    </w:p>
    <w:p w14:paraId="692F66A7" w14:textId="77777777" w:rsidR="00796AB7" w:rsidRPr="00DF7B85" w:rsidRDefault="00796AB7" w:rsidP="00382068">
      <w:pPr>
        <w:rPr>
          <w:szCs w:val="22"/>
        </w:rPr>
      </w:pPr>
    </w:p>
    <w:p w14:paraId="5A81FB65" w14:textId="18569D0C" w:rsidR="00382068" w:rsidRPr="00DF7B85" w:rsidRDefault="00382068" w:rsidP="004049FF">
      <w:pPr>
        <w:spacing w:line="240" w:lineRule="auto"/>
        <w:rPr>
          <w:bCs/>
          <w:iCs/>
          <w:szCs w:val="22"/>
        </w:rPr>
      </w:pPr>
      <w:r w:rsidRPr="00DF7B85">
        <w:rPr>
          <w:bCs/>
          <w:iCs/>
          <w:szCs w:val="22"/>
        </w:rPr>
        <w:t xml:space="preserve">The inhaler is packaged in a tray. </w:t>
      </w:r>
      <w:r w:rsidRPr="00DF7B85">
        <w:rPr>
          <w:b/>
          <w:bCs/>
          <w:iCs/>
          <w:szCs w:val="22"/>
        </w:rPr>
        <w:t>Do not open the tray until you are ready to inhale a dose of your medicine.</w:t>
      </w:r>
      <w:r w:rsidRPr="00DF7B85">
        <w:rPr>
          <w:bCs/>
          <w:iCs/>
          <w:szCs w:val="22"/>
        </w:rPr>
        <w:t xml:space="preserve">  When you are ready to use your inhaler, peel back the lid to open the tray. The tray contains a desiccant sachet, to reduce moisture. Throw this desiccant sachet away — </w:t>
      </w:r>
      <w:r w:rsidRPr="00DF7B85">
        <w:rPr>
          <w:b/>
          <w:bCs/>
          <w:iCs/>
          <w:szCs w:val="22"/>
        </w:rPr>
        <w:t>do</w:t>
      </w:r>
      <w:r w:rsidR="00E05EBE">
        <w:rPr>
          <w:b/>
          <w:bCs/>
          <w:iCs/>
          <w:szCs w:val="22"/>
        </w:rPr>
        <w:t xml:space="preserve"> </w:t>
      </w:r>
      <w:r w:rsidRPr="00DF7B85">
        <w:rPr>
          <w:b/>
          <w:bCs/>
          <w:iCs/>
          <w:szCs w:val="22"/>
        </w:rPr>
        <w:t>n</w:t>
      </w:r>
      <w:r w:rsidR="00E05EBE">
        <w:rPr>
          <w:b/>
          <w:bCs/>
          <w:iCs/>
          <w:szCs w:val="22"/>
        </w:rPr>
        <w:t>o</w:t>
      </w:r>
      <w:r w:rsidRPr="00DF7B85">
        <w:rPr>
          <w:b/>
          <w:bCs/>
          <w:iCs/>
          <w:szCs w:val="22"/>
        </w:rPr>
        <w:t>t</w:t>
      </w:r>
      <w:r w:rsidRPr="00DF7B85">
        <w:rPr>
          <w:bCs/>
          <w:iCs/>
          <w:szCs w:val="22"/>
        </w:rPr>
        <w:t xml:space="preserve"> open, eat or inhale it.</w:t>
      </w:r>
    </w:p>
    <w:p w14:paraId="47962CA7" w14:textId="77777777" w:rsidR="00382068" w:rsidRDefault="00382068" w:rsidP="00CD416A">
      <w:pPr>
        <w:rPr>
          <w:bCs/>
          <w:iCs/>
          <w:szCs w:val="22"/>
        </w:rPr>
      </w:pPr>
    </w:p>
    <w:p w14:paraId="673BF023" w14:textId="77777777" w:rsidR="00796AB7" w:rsidRDefault="00796AB7" w:rsidP="00CD416A">
      <w:pPr>
        <w:rPr>
          <w:bCs/>
          <w:iCs/>
          <w:szCs w:val="22"/>
        </w:rPr>
      </w:pPr>
    </w:p>
    <w:p w14:paraId="01785705" w14:textId="77777777" w:rsidR="00796AB7" w:rsidRDefault="00796AB7" w:rsidP="00CD416A">
      <w:pPr>
        <w:rPr>
          <w:bCs/>
          <w:iCs/>
          <w:szCs w:val="22"/>
        </w:rPr>
      </w:pPr>
    </w:p>
    <w:p w14:paraId="00AF084D" w14:textId="77777777" w:rsidR="00796AB7" w:rsidRDefault="00796AB7" w:rsidP="00CD416A">
      <w:pPr>
        <w:rPr>
          <w:bCs/>
          <w:iCs/>
          <w:szCs w:val="22"/>
        </w:rPr>
      </w:pPr>
    </w:p>
    <w:p w14:paraId="55DE2F44" w14:textId="77777777" w:rsidR="00796AB7" w:rsidRDefault="00796AB7" w:rsidP="00CD416A">
      <w:pPr>
        <w:rPr>
          <w:bCs/>
          <w:iCs/>
          <w:szCs w:val="22"/>
        </w:rPr>
      </w:pPr>
    </w:p>
    <w:p w14:paraId="47C81902" w14:textId="77777777" w:rsidR="00796AB7" w:rsidRDefault="00796AB7" w:rsidP="00CD416A">
      <w:pPr>
        <w:rPr>
          <w:bCs/>
          <w:iCs/>
          <w:szCs w:val="22"/>
        </w:rPr>
      </w:pPr>
    </w:p>
    <w:p w14:paraId="62743006" w14:textId="77777777" w:rsidR="00796AB7" w:rsidRDefault="00796AB7" w:rsidP="00CD416A">
      <w:pPr>
        <w:rPr>
          <w:bCs/>
          <w:iCs/>
          <w:szCs w:val="22"/>
        </w:rPr>
      </w:pPr>
    </w:p>
    <w:p w14:paraId="1E634F44" w14:textId="77777777" w:rsidR="00796AB7" w:rsidRDefault="00796AB7" w:rsidP="00CD416A">
      <w:pPr>
        <w:rPr>
          <w:bCs/>
          <w:iCs/>
          <w:szCs w:val="22"/>
        </w:rPr>
      </w:pPr>
    </w:p>
    <w:p w14:paraId="62E4AB8F" w14:textId="77777777" w:rsidR="00796AB7" w:rsidRDefault="00796AB7" w:rsidP="00CD416A">
      <w:pPr>
        <w:rPr>
          <w:bCs/>
          <w:iCs/>
          <w:szCs w:val="22"/>
        </w:rPr>
      </w:pPr>
    </w:p>
    <w:p w14:paraId="79966E34" w14:textId="77777777" w:rsidR="00796AB7" w:rsidRDefault="00796AB7" w:rsidP="00CD416A">
      <w:pPr>
        <w:rPr>
          <w:bCs/>
          <w:iCs/>
          <w:szCs w:val="22"/>
        </w:rPr>
      </w:pPr>
    </w:p>
    <w:p w14:paraId="1B0EB841" w14:textId="77777777" w:rsidR="00796AB7" w:rsidRDefault="00796AB7" w:rsidP="00CD416A">
      <w:pPr>
        <w:rPr>
          <w:bCs/>
          <w:iCs/>
          <w:szCs w:val="22"/>
        </w:rPr>
      </w:pPr>
    </w:p>
    <w:p w14:paraId="1EBF56BA" w14:textId="77777777" w:rsidR="00796AB7" w:rsidRDefault="00796AB7" w:rsidP="00CD416A">
      <w:pPr>
        <w:rPr>
          <w:bCs/>
          <w:iCs/>
          <w:szCs w:val="22"/>
        </w:rPr>
      </w:pPr>
    </w:p>
    <w:p w14:paraId="2D6EF17E" w14:textId="77777777" w:rsidR="00796AB7" w:rsidRDefault="00796AB7" w:rsidP="00CD416A">
      <w:pPr>
        <w:rPr>
          <w:bCs/>
          <w:iCs/>
          <w:szCs w:val="22"/>
        </w:rPr>
      </w:pPr>
    </w:p>
    <w:p w14:paraId="14333309" w14:textId="77777777" w:rsidR="00796AB7" w:rsidRDefault="00796AB7" w:rsidP="00CD416A">
      <w:pPr>
        <w:rPr>
          <w:bCs/>
          <w:iCs/>
          <w:szCs w:val="22"/>
        </w:rPr>
      </w:pPr>
    </w:p>
    <w:p w14:paraId="0B39A5F5" w14:textId="77777777" w:rsidR="00796AB7" w:rsidRDefault="00796AB7" w:rsidP="00CD416A">
      <w:pPr>
        <w:rPr>
          <w:bCs/>
          <w:iCs/>
          <w:szCs w:val="22"/>
        </w:rPr>
      </w:pPr>
    </w:p>
    <w:p w14:paraId="3DA058A2" w14:textId="77777777" w:rsidR="00796AB7" w:rsidRDefault="00796AB7" w:rsidP="00CD416A">
      <w:pPr>
        <w:rPr>
          <w:bCs/>
          <w:iCs/>
          <w:szCs w:val="22"/>
        </w:rPr>
      </w:pPr>
    </w:p>
    <w:p w14:paraId="4B751445" w14:textId="77777777" w:rsidR="00796AB7" w:rsidRDefault="008A5820" w:rsidP="00CD416A">
      <w:pPr>
        <w:rPr>
          <w:bCs/>
          <w:iCs/>
          <w:szCs w:val="22"/>
        </w:rPr>
      </w:pPr>
      <w:r>
        <w:rPr>
          <w:bCs/>
          <w:iCs/>
          <w:noProof/>
          <w:szCs w:val="22"/>
          <w:lang w:eastAsia="en-GB"/>
        </w:rPr>
        <mc:AlternateContent>
          <mc:Choice Requires="wpg">
            <w:drawing>
              <wp:inline distT="0" distB="0" distL="0" distR="0" wp14:anchorId="5B710CA9" wp14:editId="1AFF9EAA">
                <wp:extent cx="2585720" cy="2684145"/>
                <wp:effectExtent l="0" t="2540" r="0" b="0"/>
                <wp:docPr id="18" name="Group 13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2585720" cy="2684145"/>
                          <a:chOff x="4357" y="2682"/>
                          <a:chExt cx="2979" cy="3927"/>
                        </a:xfrm>
                      </wpg:grpSpPr>
                      <pic:pic xmlns:pic="http://schemas.openxmlformats.org/drawingml/2006/picture">
                        <pic:nvPicPr>
                          <pic:cNvPr id="19" name="Picture 139"/>
                          <pic:cNvPicPr>
                            <a:picLocks noChangeAspect="1" noChangeArrowheads="1"/>
                          </pic:cNvPicPr>
                        </pic:nvPicPr>
                        <pic:blipFill>
                          <a:blip r:embed="rId19">
                            <a:grayscl/>
                            <a:extLst>
                              <a:ext uri="{28A0092B-C50C-407E-A947-70E740481C1C}">
                                <a14:useLocalDpi xmlns:a14="http://schemas.microsoft.com/office/drawing/2010/main" val="0"/>
                              </a:ext>
                            </a:extLst>
                          </a:blip>
                          <a:srcRect/>
                          <a:stretch>
                            <a:fillRect/>
                          </a:stretch>
                        </pic:blipFill>
                        <pic:spPr bwMode="auto">
                          <a:xfrm>
                            <a:off x="4357" y="2682"/>
                            <a:ext cx="2979" cy="3927"/>
                          </a:xfrm>
                          <a:prstGeom prst="rect">
                            <a:avLst/>
                          </a:prstGeom>
                          <a:noFill/>
                          <a:extLst>
                            <a:ext uri="{909E8E84-426E-40DD-AFC4-6F175D3DCCD1}">
                              <a14:hiddenFill xmlns:a14="http://schemas.microsoft.com/office/drawing/2010/main">
                                <a:solidFill>
                                  <a:srgbClr val="FFFFFF"/>
                                </a:solidFill>
                              </a14:hiddenFill>
                            </a:ext>
                          </a:extLst>
                        </pic:spPr>
                      </pic:pic>
                      <wps:wsp>
                        <wps:cNvPr id="20" name="Text Box 140"/>
                        <wps:cNvSpPr txBox="1">
                          <a:spLocks noChangeArrowheads="1"/>
                        </wps:cNvSpPr>
                        <wps:spPr bwMode="auto">
                          <a:xfrm>
                            <a:off x="6173" y="5372"/>
                            <a:ext cx="761" cy="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E942F98" w14:textId="77777777" w:rsidR="00487F56" w:rsidRDefault="00487F56" w:rsidP="004049FF">
                              <w:r>
                                <w:t>Desiccant</w:t>
                              </w:r>
                            </w:p>
                          </w:txbxContent>
                        </wps:txbx>
                        <wps:bodyPr rot="0" vert="horz" wrap="square" lIns="0" tIns="0" rIns="0" bIns="0" anchor="t" anchorCtr="0" upright="1">
                          <a:noAutofit/>
                        </wps:bodyPr>
                      </wps:wsp>
                    </wpg:wgp>
                  </a:graphicData>
                </a:graphic>
              </wp:inline>
            </w:drawing>
          </mc:Choice>
          <mc:Fallback>
            <w:pict>
              <v:group w14:anchorId="5B710CA9" id="Group 138" o:spid="_x0000_s1038" style="width:203.6pt;height:211.35pt;mso-position-horizontal-relative:char;mso-position-vertical-relative:line" coordorigin="4357,2682" coordsize="2979,3927"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Pu/yMKQMAAJoHAAAOAAAAZHJzL2Uyb0RvYy54bWycVdtu3CAQfa/Uf0B+&#10;T7z3zVq7G6VJE0VK26hJPwBjbKPYQAHHu/36zoC9m1uby4OtgYHhzJkzsDze1BW558YKJVfR8HAQ&#10;ES6ZyoQsVtGv2/ODo4hYR2VGKyX5KtpyGx2vP39atjrhI1WqKuOGQBBpk1avotI5ncSxZSWvqT1U&#10;mktw5srU1MHQFHFmaAvR6yoeDQazuFUm00Yxbi3MngVntPbx85wz9yPPLXekWkWAzfm/8f8U//F6&#10;SZPCUF0K1sGgH0BRUyHh0F2oM+ooaYx4FqoWzCircnfIVB2rPBeM+xwgm+HgSTYXRjXa51IkbaF3&#10;NAG1T3j6cFj2/f7C6Bt9bQJ6MK8Uu7PAS9zqInnox3ERFpO0/aYyqCdtnPKJb3JTYwhIiWw8v9sd&#10;v3zjCIPJ0fRoOh9BGRj4RrOjyXAyDRVgJZQJ903G03lEgnvU+772+xfzRdg8Xozm6I1pEg72YDtw&#10;66UWLIGvIwysZ4S9LizY5RrDoy5I/aYYNTV3jT6A2mrqRCoq4bZep8ARgpL314Ih1zgAbq8NERn0&#10;DaQlaQ18ghtPJcPxAvPrl4VNFJPy5SFSnZZUFvzEatA4RIAA/ZQxqi05zSxOI0mPo/jhIyBpJfS5&#10;qCqsH9pdytAmT2T2AmtBwmeKNTWXLvSk4RVkr6QthbYRMQmvUw5pmsts6MUCDbe1rAoFxBPxZGvY&#10;T8gFJsF2hjtWopkDsG4eqr1z+Cz2wDFFCyp+VZgvCGwnz3/LC5g31l1wVRM0IBVA6lOh91cWMQO2&#10;fgmilgoJ7clHZF0dACheTnDb2Z5nGD1j+l0NfVNSzQENht2LChstiOoWM/yiNmQ48Tdetw67nrgN&#10;OFAonvbQ/P+R0oOt4bw3kT4bzse+q6fjedfVPenzGUjX3wdzfxfsOnrP53spp0klH9cgzMAdYb1I&#10;AnK3STe++2bYJOhLVbYFSoyCAgN58KyBUSrzJyItPBGryP5uKF4J1aWEkuF70humN9LeoJLB1lXk&#10;IhLMUxfenUYbUZQQOXAu1QncobnwItqjALngAFTiLf8AeJV1jxW+MA/HftX+SV3/BQAA//8DAFBL&#10;AwQKAAAAAAAAACEAZ9xS7sKTAQDCkwEAFAAAAGRycy9tZWRpYS9pbWFnZTEucG5niVBORw0KGgoA&#10;AAANSUhEUgAAAdAAAAJkCAYAAACh7nD+AAAAAXNSR0IArs4c6QAAAARnQU1BAACxjwv8YQUAAAAg&#10;Y0hSTQAAeiYAAICEAAD6AAAAgOgAAHUwAADqYAAAOpgAABdwnLpRPAAAAAlwSFlzAAAXEQAAFxEB&#10;yibzPwAA/3lJREFUeF7s/WWYVNcT9Q3fn9/n/fDc/3ggWEJIiIdAEiAhwS0hWLDgGjS4uwUnENyD&#10;u7u7u7vruAtSz1q7+/Sc7ume6YGZYYDa17WvsZ6WMz3nd6pq1ar/83906RHQI6BHQI+AHgE9AnoE&#10;9AjoEdAjoEdAj4AegXQ9Ao8eParz+PHjMOxA7ICk96OAx4/cN34/wLEfBjx66Lnj8b24gIfWjsPn&#10;rh2Lz207NjYgHjsuhTsWt7e2t991/CwGOzrxjo4KiPW1oyICYn3tCPzMx47B96MT7VB8LyTRjsL3&#10;uN1+FoKv3XYwvk7YEfjc9w7Cz3zsYHzf3x2E2wYFYgc89Q7F7+KpJOxAfB7wIJl9Dz9P4X6A23vs&#10;YHzt2HcT73v4XqJ9B99z7KAk90383Me+i+/7u+/gtnduuO0AfO1138T3b173Y1/DbVKyk7pPPqb3&#10;55PwvPka/HzNXo+Z72Nt/S0S/53wt7vv+TdN/PdP2XsomfdkIH7ufB8//f8D/5/8/P/z9f9rvp/4&#10;fz/Kdm5wP2/gPBKacG5JdJ4x553E5yqev7ye27ydC6NxW7O9nEdjvJxvzTk48Tk+qfO3t3M6OfGQ&#10;28UPG1fiHbwhdxybDLJxiZzCduPYYzDNbJ/8IxvDyMpEcMY3G0uqrCciTzz3Y3zvEb7t3I/w0bUf&#10;4nPbfvhQHmPjxTp3PD46dzw+mh2XaD/E963t9edxcYIDjR2TaMfHRIvPHY2feew4fO3YkT53bFSk&#10;xER67gh8LzzRjsb3uN1+Fo6v3XYovk7Y0fjc9w7Bz7zvyNAQ8XuH4LYhwdhBfuxA3CbxjsD3wu07&#10;GF8HBSSzH+Dn2IH+7Pu4HXZA4h2K7zn2vcT7Ab6XaN/F9xw7xL7v42u3fQdf+9j38H23fRtf+9h3&#10;8f27t9x2EL72uu/g+3du+tyB+JnZt2+kbDt/z/t98zG9P5+E583XkMRrNK/deUy8HjPPY5tw7K2/&#10;ReK/k/Nv5/Z3vS9hnu8Bvi/MTuZ9xPdacu/JYLxnne9jb+9z//5H+P/k3/+fr/9fx/cT/+8nnBvC&#10;PM4bOI9EJJxbEp1nzHkn8bmK5y/f57co93NiEufPh7GJz7fmHJzEOTzx+dvGAMMCBxvIiSfcLn7Y&#10;uPLYwRpyx7HJIBuXBJ+bnfJFVj4jQBND8gmenGM/xnP13Hgxj/GCre188TwAj3FA3LYTkglABPhw&#10;sM02ELRASBgm7Hh839r271uf42pF4vHHjI8FED12XHQU3iw+dhS+77Fj8bVjR/jcMZERgis7jw1Q&#10;RoQl2lH4Hrfbz8LwtdvGP05Ywo7C5753MH7mfePqVfzewbhtcBB2oB87ALdJvMPxvTD7xokqDCe0&#10;pDdOhjjx8YSY/L6H22ADhp4bESlAyO0BRH6dCIr8XgIUg/G5awMAiIZs+zY+97EBk2C3fQtf+9iA&#10;UzAAZt8uEFpAdIExaTgGAJxm37qesu38Pe/g5WM6wezxfBKeM19DEq/RvHbnMfF6zDyPbcJxT/h7&#10;+Ph7uf1dHVB1ew/wfWF2Mu8jvteSe08Cstb72Nv73L//Ef4/+ff/5+v/1/H9xP/7CecGwNXz3BGe&#10;cG5JdJ4x553E5yqev3yf3wBX+zkxifOnCUy8nHPjbedu1znaeQ5PfP62McCwwBEsMZh6zO1iiAOq&#10;ZgOq5A2549hkkI1L5NRTQlUBqgD1D6IKUAdEFaCO6Na2FaCeF4v+XGQqQF0wVYC6R6EagbpfsWkE&#10;6jjBaASqEahGoBZcFaAKUJMy1hSupnA9r7g1hWvSuprC9ZKy1hSuI8WrAFWAKkCd9U+tgbrXfRSg&#10;ClBf0bYCVAHqUQvVFK6mcFVEZI9CFaAKUAVo0mIijUA1AtUIVCNQr6pcBagCVAGqAHXvZlAVrtc2&#10;Ga2Bag1Ua6BeW1m0Bqo1UJ9tXxqBagSqEahGoBqBah+oq39V+0AdfaHaxuKtl14jUI1A1UjBr5OD&#10;pnA1haspXE3hagrXD28jTeFqCldTuJrCpYuSRqAagfp2ctMIVCNQjUA1AlUrP3UiUis/l3WpWvmp&#10;F67Nzk+9cH34c6qVn1r5qReuwydXvXBt3rgKUAWoAjR5P1wFqAJUAaoATTQ0QwGqAFWAKkCTGFOm&#10;01g4Fk2nsbimtGgEqhGos5yp01h0Gkvy8OTYM41ANQLVCFQjUI1A3ZRAClAFqAJU54E65obqPFDH&#10;7FmdB+o2F1TngfpuRlGAKkAVoApQBag1aFsBmmiotgJUASr2yebxsbGYjB7jdTq6qnBVhRtigHrH&#10;tbUGqjVQt6hUa6BaA9UaqAI0grVNf7fWQLUGqjVQrYFqDVRroBqBBktUWArgqSIiBzy573luzLfk&#10;8GxvW83k1UxezeTFyuqpE5E6EakTkToRqROROhGpE5E6ERkaqohIRUT+pXE1hasRqKZwNYWrKVxN&#10;4WoKV1O4IQ8gFLK2qnBVhasqXKhvwxIpcKMjIkRVuKrCVRUuap6se9q33wIirYFqDVSdiBL6Q1WF&#10;qypcVeGqClcB6oxCNQLVCFQjUI1An9hGcwo+NzvppTVQrYFqDVQBqgBVgCpAFaCxJlUbHxfn2nYD&#10;BetzrYFqDVRroLDuo32ffauVn1r5oebJuqd9aw1Ua6BaA9UaKERD9xKEQyoiUoBaUaf9o1r5KUAZ&#10;iWoK1xGFagSaWDxkCYm0Bqo1UI1AYR6vAHWmb1WFK1YaVwGqAI0KC0mkvFUVrq19RdtYNIXrGYVq&#10;BKoRqEagWgN1wFMBGoa0Lbcjfasp3ER1T62BagRq+j+trTVQE4VqBKoRqALUAU8FqBfBkKeASOeB&#10;OkCqEahGoApQjUA1Ak2ApwJUARoWgPeD2R41T03h2qJPrYFqDVTbWJypW03hWtGnAlQBqgAFHMOw&#10;wxPStVFuqVtN4brgqRGoRqAagWoEmmS9U1O43qNRTeFqClcBqgBVgCpAFaC294CmcDUCffxQnpj9&#10;CPtxwn6Cz7E1AkX6Vp2IrNStpnA1hetn6taKRtWJSEVE6kTkAKmqcFWFqypcVeGmKApVgCpAFaAK&#10;UPXCtUeh6kSkIiI/I1EFqAJUAaoAVYAqQO3pWwWoAlRVuKrCddQ/tQYqD+PpcWttR93TvhWgClAF&#10;6I3EZvHelLfqRKROROpEpCIiBaineEhFRCoi8jPyVBFRAkS1jUXbWFREpG0s2saibSwpEhCplZ9a&#10;+ZlIVL1wVYWrA7VtbkQqItIaqJ+RqIqIVESkAFURkdZAtQaqNVCtgbq9B9RIQY0UVEQE4RAFRCoi&#10;wj9DiGsnpGu91UE1AtUIVCNQVeGqCldVuBY8FaAKUK9TNZwTN5wjzFRE5Cc4VUSkIiKdB6pWfpYS&#10;V1O4msLVFK6mcDWFG+pI29q3TmNRL1xN4Sakb5nK1RSuNeNRI9BApxAogB+T6/v0/LmKiFREpCIi&#10;FRFpBKoRqEagClCNQDUCffzwoTx+hO0SEKkTkYqIbAIijUCt6JMfNQLVCPSuhKAGHupZB1cVrqpw&#10;VYWrKlxHPUNTuGEqIhLC0ts26VtN4YpGoBqBagQaH4+I09oKUAWoPeL0/FwjUI1ANQJNuMBWgCpA&#10;FaCJlXQagbobgLuiUQWoAlQBqgCNFwNOa2sNVCNQdzm6pnA1hes9fasAVYAqQBWguHrAQUD0+Ugj&#10;UI1AOSHDa81TU7haAwUw7xOa9q0iIgdENYWrKVwFqAJUASqBd24m7Nv43IeASCNQjUA1AtUIVCNQ&#10;+5BbTzcRrYFqDVQB6og8ra0RqMtQRQGqAFWAKkDhCvPA6QyjKVyNQO8Altw2aCpAvbqQKUAVoApQ&#10;BagC1J621RSuAjTM22SlxFaeClAFqAJUAaoAVYBKMKJObkf0qRFoVCKIKkDpE0CxKUWnRnxqtrax&#10;qArXgqjWQFWFqxGoAlQjUHkYZzPTMeMtHS2OClBzxWC/gtA2lmgFqNZAvUWhqsJNXAtVEZGKiDQC&#10;VYBGAZrcLnjyc41ANQLVCFQjUI1ANQJ98vgRBpo6xsuYbc9VawRq4KkApfrW2lDgah+o9oFqDRQR&#10;poqINIWrAEV0GYEd7h5lOqNOBagdntrG4ta+YkWhmsLVFK4Lpioi0hqoKwrVFK4CVAEaDFBye4Un&#10;v68AVYAqQB1zoVVEZE/jKkAVoApQBShaV+45t7ax+EjdWulcjUA1AtUI1JXOVYAqQBWgCtCIkGCx&#10;tvfapwJUI1AVESWqgypAFaAKUAWoAjRO4tnzGRfrsbUPVFW4KiKSsOAACQvCdqltPcGpKlytgTpc&#10;iNSJyJv6ViNQjUA1AtUIVAEqwXdvQTTE7RAPaQSqEahGoBqBypMnjxFtem7tA9U2FkSeGoE6wGlt&#10;BWiCcMgSEPGjRqAqInJL42oKV1O4msJVgNrhqREo4HlbAWoTDmkEqhGoRqBRERKLHRNJ4wTPrUYK&#10;WgPVCNQBTmvbUrfaxqIqXBURaQpXARogEUjXcoczbWvfKiLSFK4C1AVKe9SpEahGoBqBagTqgqcC&#10;FFGWZ9pWa6C26FNTuArQhJYVtrBoG4uKiDSF64w+FaAKUMcFBI+DPW2rKVxf4FQjBe0DVRWu1kA1&#10;hWtBQyNQBWhwIP4fuOE0xO1DOKQpXI1ANYWrKVxN4brgqRGoRqAWPBWg8bHR4tqJ3IZiTfpWU7ia&#10;wtUUrqZwE6IujUA1AtUINAGcFkQVoE8E4aZrP8Hnjq0qXFXhqgrXVfdTgCpAFaAKUHFb7vAkSBWg&#10;jv5Pa2sfqLaxOCBq6/tUIwUPBa6qcF92Fe7DmGh5/DBO5FG84BMEXI/Mx8ePHiYyjdcUrkagClBb&#10;+lZVuApQrYG+OjXQeMDyEVKzAjja18O4GAkNDpIH9+7KfZhlhKAXnKbw9vX4YbwZlK01UE3hag1U&#10;a6BaA3WLtrWN5WVW4T6MjXFAE9FlZESYnDpxXFYsWypjR4+W7l27yJ9NGkutmn9Ild8ry++VK0nN&#10;GtWl6Z9NpFfPHjLrvxly/OgRpHhxH871JFF0ql646oWrXrjqhaspXE3hvmRtLE8QNT5B9Hjs6GHp&#10;1rWrlCxRXL755mvJ/fFHkvOD9yV7tqyS68Oc8vlnn8pXX36B/SU+/8x8jz/jbb7+6kupVLGCjAFw&#10;L5w7J3GIZB3riTPNqwBVgCpAFaAKUAXoSwLQ+GgH5KLh+T1pwjj58ovPJct7maVggQKAYUXp3Kmj&#10;TJ06RTZs2CCnTp2Se/fuSQTOgZGRkfLgwQM5c/q0rFq1Uvr16yuVK1WUPF9/JZnefVc+zZ1b2rZp&#10;LTu2bZWIsFAHRzHdyzEH1NqOdO8j7MfcALhjo7ZqbUSxj1FrfeLanAhmE7gyU4ptF8IS2I6d9Hr0&#10;6FHj/+O5+M3kfjHh5yoiio2KchMN2QVEqsJVFa6qcO3iKU3hpmYKNzo8VGKQKuWOjQyXOIgXH0ZH&#10;yuOYKHmCVOgT9FMKwGI2gGKlV42Ax3MLIJLsIlR4O2s7fuH82TPS+q+Wkvndd+S7776VyZMnyeVL&#10;l5O9N88bPH70SA4dOCj/jBwp5X8rB5C+Y6LThvXrycrlyyUyPMIRjwKAj5y1UgWo62rBfgXhuKLg&#10;lQUPkGPbrjyMU783q6eEJlzvRWj8PJY7JrGcGn1JcdFRvjdAGeexHfBUgDpOCtZOgKZlJK8iIhUR&#10;qYgodUREsZFh8jAGkIyNknjAkvCMCguBq1GQ3Ll5XU4dOyK7t2+TtStXyKJ582Tm9GkyYexYGT1y&#10;hAwbMlj+Hthf+vfrI7179ZCe3btKj25dkHLtjEixg3Tq0F46tmsnbVu3llbNm6Nm2USa/dlY/mrV&#10;Qjp2aCf9+/SWf4YPw/2NMXvo4EHSulVL+anQj5Ip0ztSq1ZNOYfUa2osRqqrVq6UOrVrSdYs78n7&#10;ObJL9WpVZcGC+RIeGuJ6CEJXI1ADUQVoFP8ZsKPtOwxfu+0QfJ2w+c/jewf7HMjrj42Y6zbGeizI&#10;Bkn7ycDzcwWoGdHl5kKkAFWAPhtACU1EFeb/+da1y3Jg724DR4pzav1RQ4oVKSz5vsljaowf5fpQ&#10;cuX8AB9zms8//ihXwv44l6lL8nu5ufF5sjs3bm9+x/F7n336ialX5s37jeTJ87UU+vEH+fvvgXLt&#10;2jWTnr1z+475/OrVq2bfuHFD7t69K6GhofIQwEvJ4v1t2bJZ6terKx/iNWXL+p6ULlVC/psxXW7i&#10;fk3q1Zne1RSuHaIagTpAqgCVsID7fux7uA32g8Q7BN9z7LuJ9318L9GGxP6+YwfbtzWn0vXRlzG6&#10;AtR736umcFOSwo1EpPU4LsqA89a1K7J21XLpg8ixFAQ6jMreevMNyfn++/Ldt/mkWNGiUrFCeURs&#10;taVZ0z+lU8cOJtIcPnSojBs3ztQhZ8+aKfPnz5NFixbJ0iVLZAXSoisR5a1evVrWrVsr69evl40b&#10;N8qWzZtlx47tsmfPbuw9sh2fb9iw0USEy5Ytk/HjxiIibS+NGjWUZs2aSo/u3aRLl85Sr24dKVG8&#10;mHzz9ddGFJQtWxYAL4t8kvtjKZD/e6lS5Xfp1q2bzJkzR44fP4bapD9pY4uPj2X79u3SqmULA+83&#10;33jdgHv4sKFy9PBhCJicYEY9U2ugBKkCVAEaCHByK0Al8M5Nx77NfcPnDsDPzL51PWXb+Xve79v5&#10;uNZzsH0MxueOjVond1KGETqNxS8z+SiIZuJRTuI+ceSQDB8ySCqgJpgD9UBCs2DB/ABJSxk3ZoyB&#10;2mEA5BoiPUZ4fmhfUhIAut32PtKqC+bPl/bt2sqvv5RFtPuJZM70rrzz9luSPXs2+TZfXilbpozU&#10;/OMPtKf8aWDXErthgwYQCFWS7/LlM3XNN994Tb5B5NqieTNZA3g/jHfvF03uCR48eEAGDBgg+QHl&#10;N15/zah6W//VStasWS0xUYjUrQVA06hBRURaA7VFoprC9Q5UjUAJPwXoPQn1zEIwM2F2Mhdj5oLt&#10;QdI7CD93Doa31/gTPk+qvJH8NJbocAqCIuQIINEFUWQ+pEnfy/wu0qa5pVWLFrJ27Vq5cuWyxMbA&#10;qCAd1kOU144cOSJdOnc2UWT2rFnlg/dzmDaVTh07ynSkkRmxHj9+XC5duiR37iBrE4KyErQhMTEx&#10;ZkeEh0tAQID5+b59+2Qs6qflfi0r2bJkMSIh3jdVuSldPA58/LJlyxjlL1O8FX77TaZNmyr38Dxc&#10;6V0jPLKUuKrCdQqIVETEWqjWQK2TogJUAcoU/YsLUMLzEQSOs2ZMQzvIZxDmvCtFCheWoUjDXrp0&#10;EWJaqGnTacVCbEnY/QWREOueBFSRwj9L/759TcRL4KFj46mfDQG7DhcD1apWkXZt20g4IPu0i3VS&#10;3leDBvXki88/M1ExYT/o77/l2LFjOG4JFxtPHitAFaAqIvISTShAFaAvLkBZ76Rf7CLUKCnq+R7t&#10;IOPHjzcRXXouRpyMKJkSzfnBB5IV4KxRHepXpG6fBXK+XgProKl5YbB//37p17eP/PxTIXkT6d3c&#10;qL+2gap4LdK7EWj7cS3azbIfVPtAY93MiC0jYm1jYXSqKlyKilRE5Ec9VGugjnr7c0rhPoZ37MG9&#10;eySvU0m7deuW9OSmBENpzxaRBui5ZBTH1Gq1qo62keOw5Dt9+hQgtMYIkPi91atXyd69e40xQkZc&#10;TBf/N2OGVChf3tRomXauAvvAKZMnS8D9B25PWY0UbDPlFKD2tK4CVAHqBzwpOFKAPheAUjBEeF6/&#10;fAkn+Mom/Thj2rQ0ZRLrkkFBQXL9+jVTU+0KBW3RokXkC6e1XrFiRY0LUCukbytVqoBo+LuE1hdn&#10;C4xpg/n4YwD/G6kMx6F/0Gd6FLXSSKRTM9LihQFdkOrjwoCRPdXLdEkaNGgQelbPuke/1lhOdSLy&#10;NdFcjRSsqFT7QJ0tLdrG4lDrKkDTHaAUCz1GzXPX9q1Ssfxv8tr//icd2reHy07KVKm+gMU6I1PA&#10;tMvbtWu3aUH555+RRhlbqmQJ0yOaFX2VtM8jVPJ//71xAMqXN68Bzaef5DatIjR/b452lT69e8lQ&#10;mDEMGzpYesIAvlnTpojwfjPqW4I/O1pWaHywaNFCA+eMtg4dOmh8evlaGZV+8snHph1nO44/66ju&#10;S638Es2Ze4grPXUickSlClAFqFuriwI03QAahXaTx4gC79++JaNGDjctHVkyZzL9lCFQsPq7wtAj&#10;fv36ddNTuW3bNlm6dCls9CYaU4MOAEOD+vXlt3K/mggyB5x8Xn/9f6btg7XNMqVLOdpMWjSXX8qW&#10;leLFihmjhBxoR/mtXDm0ifRHj+gKOXf2rMTREtDHYl2UKt2Z//2HvtAG8kGOHKbVpjj6QYcCtGfP&#10;nPH35aTb7S5euCATJow3x8aR3s0udevUkrlzZktQYKDfz0O9cGHfF2/bauXnA6zqROQwVFAjhYR+&#10;VGcvqPaBejpvubexRMJiLyo0WGIgYImDX+1jnG9iAJ0tMC2oDgUqgVUgf36YHMwy6U8qW9n2cfPm&#10;TTl69Khs3rRJFi1cKBMnTJCB/fub1GqdOrWlYsXyUqpUSRMh5kMESBN3pihzZM8qmdH2Yk0/yf/9&#10;dxABVZMunTqZ9pF169bJGUDtGO57MNKYjET5e3Qwags17NYtW55auBSJHswDaL/p1aunuSh49523&#10;jMlDt25d5RRqqM+i2vWbaim4obELhJF9XRhA8O/AqLsELiSGw66QLTJPLJcjH/epAFWA+heJKkAV&#10;oDRwUCMFCUumD5SgpKH7EwyPhiUOTNzjDDyDIWa7c/2qnDh8CK0gfYybThacsAsU+B5tHG2le/fu&#10;xsmnZIkSRkhE9x7j5oO0KE/utOYj6GijR+MAgolK09KAaI3q1aV1679kAAA7ZcoUY05w6NAhA2Ga&#10;K0RjYoodXgcO7DeTT9iawvRrP7SmXEBURgVuaiwqa6/DZo91UT7HLFkywwowF1piWsnOnTslBOeT&#10;jLRYEz5w4IC0g0EEj/17SEfzGNNd6dDBgxIVCTcoL0sBqgBVgGoNVGuglsHCU6hwI0MCJTYiFNNP&#10;cJKNj5FAuC3RPWjz+rWyYM4sDJMeJX1795TWSJdWg5UdFa5042HN8D2kbfk5Icl6I6NFGhQQbvXq&#10;1jU9mEzrDhs2RKYCjEuWLIYv7BakTI8iQrpilLPJRUn28z5vPxAOPjRmp+lAd9QD0zrF+uDBfWMj&#10;WLkygZ3JQJum8DQ7OHniREbiqHkuF86fl5EjRsBRqbT52/DipTEsC5chPR7okd5VgCpAFaAKUAXo&#10;UwI0JjxEYrHPnDgqM6dNkU7t20lVCG4YdX0JUFp+tayz8fOvIdZhvbFhg/rGfWfkiOEya+ZMRIxr&#10;ZPfuXXLy5EljyccTdSyiotRcJ+AUVKNGdeMhy6iVnrfpuYIxjGI10qW0+PsIQ7TffutN0+vapHEj&#10;1G0nI618OkXeuGn93G/fvi2LFy8yoihCn38/1kxH44KIRvnO1UjngWoNNHmIagpXU7iawnX0iDpT&#10;uDEYK0b7vrGj/0Ha72vTZ0hjd9YSi6MNpDkUqsOGDTPm7TRBPwsxzo0b180QaQpvUtM8IDmYrF+3&#10;3jjzcF5n67/+EsLheS2mk0+dOikjcPHAdDXT1IyIWcP9FfZ+XTFdZhbqwUypMgUdGBhgjhfTrKmV&#10;Yk7Ja+dj05GpDVLk/Ntaae9ePXtydFtTBagCVAGq01i0jYVRqJ8p3JioMHkA0/zePbubE2qhH3+U&#10;Hj26m+kmTK1StZqS1GpKTugpuS2BM23qVBPxfZjzfRmPuaDpCe7kniuhyMh74MABUg1p3YIF8ps6&#10;b2bMFmV6m3Al+Cshpc3ZpBQjMb1qonaYOtgiweQeKlV+fh7pXdoDFsXoOIqkxo8Z00YBqgBVgCpA&#10;FaB+AjQWStoAzHvt0K6NvIl2jYoVKsjly5dT5QSdmncSFhomffv0gSAmkzGkp7AoIy8KjxilE4wT&#10;xo9Fv2YXaYz0Lo/vT0iJfwFvYF6ssA3n9df+J////+f/J22gSH4eFwSMjDnq7d69O40VoApQBagC&#10;VAGaDEA5x/NhVITcu3ldOndsb2p4v8MajifTjLZYR+UIMT5HimHYp/kiLhpB3L9331ygsD5Mn9vN&#10;qN3OnTtHRkLhux29r8+zNQZZBgWo9oH6YaqgNVCtgb6iNdBQgJW9nHEYbr8bJ+yqUNK+9cYb5uMN&#10;tGpktLULKdGSJYsbM4NGDRvK9QTBS0Z7qi/881EVrqpwk48+QwBYBagC9BUFKE0QCFDHiLHPUZvL&#10;bNx7bsABKCMtil0mjB9n2mGyZslknITSYnpKRnrNz/u5KEAVoApQbWPRNhYfbSyct8vU7agRw+Ds&#10;k8U019MxKClru+dxUt+1a6fUqvUHnH/eNkKcpUuXZAgR0/M4Fun5mApQBagCVAGqAPUCUIIzGp7R&#10;E8b+C8P1LPJDwQIwZN+VnufnZB+LTf+cpPIJlKsU2PzZpLGcP38u2d/TG6TOEVCAKkAVoApQBagX&#10;gNKOb9WyJZhYktPY3bEvMaMsGrz/jdYP42qEqJN+tvTLfZ6CmoxybNLzeShAFaAKUAWoAtQDoPFo&#10;VTl/6oQUQ78fDRLWrMkYLSCHDx+WvvDRzZf3a3kT7RxFixQxJvP3M+hQ6/SE2fN4LAWoAlQBqgBV&#10;gNoAStEQHYfatm5lRl0NhBjneS5GlXt27zY9j3nyfAV17ZtS+OefIBgaD4VtxhIyPc/j9DweWwGq&#10;AFWAKkAVoE6A0pqPqVuawGfFBBE28T+vySH379/HPM6VUvOPP4wjD8eT0WieJuz8ma7nfwQUoApQ&#10;BagCVAHqBGgc/G1PHT0sP2HGJseJ7d2zJ93P0idPnpBx48aZXk4aIeTK9aHUhqE5PXU5QFtXxjkC&#10;ClAFqAJUAaoABUBj0LJy7+Y1qV+3tkmT0nOV9nLpsegJSws7zgX9FnM+aVX3DdK1nNiydeuWDNc2&#10;kx7H5EV4DAWoAlQBqgB95QEajbpnFMwSenbvIm+88ZrxYOXUkLRcNHq/du0qos2x8usvZc18To7M&#10;Kl6smKlvXrx4Md0Anpav82W+bwWoAlQBqgB9pQFKcMaEh8poeKu+l/ldKVO6VJpa9HGo9c4d26Vj&#10;hw7G2YjmB3kwJ7QRhjavWrVKIiIiXmbmvFSvTQGqAFWAKkBfWYBGQjQUC3hORBSYI3s2KQizBLaK&#10;pMW6dOmSTJ0yRapjbFeW9zJJJszmLPfLLzJ82FA5dvRoWjyk3mcaHwEFqAJUAaoAfSUBGgmnIcJz&#10;ysTxGISdQ/LBLGEHIsPUXE9wZwcPHjSjuX4q9COg+bbkzJlTmjdrJqtXr5I7d+6k5sPpfaXzEVCA&#10;KkAVoArQVw6ghCfNEmZMnWxaRJhC3bBhQ6qcfkNDQ+X8uXNm6HPNmjXhZJRLsmV9T378oaAxeD9z&#10;5oxQNKTrxT8CClAFqAJUAfpKATQcJgkPo8JlxZLF8hkml3z15ZeyYf2zwTMgIEB2w+xg7JgxUq1q&#10;VQPlt958XT7/9FOTsp0+fbr2br74vEz0ChSgClAFqAL0lQIo53ru3bFN8n/3LaLDD2X58uVPdWpn&#10;FLlt61YTVVaqWEE++jCnvPa//yuff/aZGWY9buxYiIV2SEwaq3mf6snrL6XKEVCAKkAVoArQVwag&#10;rHneuHxRKv5WTjJnelcmT5qYohMpW08oBqLwh60nNFvgFJQvvvhMmjRuLAvmzxcavb+oSlq2zpw6&#10;edIckydPnsj69etlyJDBSG+vN/Xa9OqLTdEf5TneWAGqAFWAKkBfCYBGhQSa2Z5dO3WQN5Fe7dC+&#10;nd9ACA0LlS1btshfrVphYPXHaHfJJHm/ySN169aV2bNny62bN18Ks4NpU6fIiOHDXEg6j3FpY8eO&#10;kVatWkg9GEz069tX9u3b9xyRlbEeWgGqAFWAKkBfeoBGBN6X+IhQmfPfDNOu8mvZsnLv3t1kz8Y0&#10;U1ixcoXUgZUep7K8lxn+uEjXjh41Sk6fPp3s779oN5g+bZoM6O/dPJ+zR/8dPUpq16plJsLcuX37&#10;RXt5qf58FaAKUAWoAvSlB2g86p7HDu2XAvm/k08//cQvj9vt27cBnDUlG0zcKQr64rNPZcrkyRIQ&#10;EJjqJ+KMcoezZ82SPr17Jfl0rt+4Ib169ZQG9erKOaiNX+WlAFWAKkAVoC81QCODAiTk/h1pCnu+&#10;t956w6Qkk1p3796RHj16SK4PPzQTUFo0byZ9+/SRli2aS+xL3n6yeNEi6dSxfbJMZC10/Phx0rBh&#10;w1d6FqkCVAGqAFWAvtQAZfQ5ffJEyYK65R9/1BBa6fla27Ztk1KlSpgpKGXKlJJly5YJ53H26d1b&#10;Zs78L1mwvOg32LRxg7TAhYI/64k8kc6dOpl09qsqLlKAKkAVoArQlxaghOfJwweRuv1ePv/8Mzl0&#10;8JBXNlBdOxnp2dwffyTZs2eFWKaP3HW6BFF127BhA7ly5Yo/XHmhb0PXpEaNGvktiDoJxW69unWE&#10;UfuruBSgClAFqAL0pQRoFFK3Edjt27SWd95+S0aN+sfrOT42NkYGDhhg2lG+hZ0f+0LZwmGt/yA8&#10;6tatq9v3XlZYnEULTtOmf8L04Z5fL5HHqVmzPzFybbNft3/ZbqQAVYAqQBWgLx1Awx7ck4eIPtcs&#10;Wyrv58gu5cr9KiEhIYnO3zRD6NWzB3pC3wE8vzFuQvYVFxcnHdq1k5VQ4r4K68b169K6dSs5e/aM&#10;3y+XRhKzZ8/y+/Yv0w0VoApQBagC9KUDaDRGlN26ckkqwDCBAN20cWOi83Z8fLwMHTLE9HRSMDTH&#10;CwSYtq0NP9v79+9n2PM+n1tsbGyqPD/Whzt27CBUIPu7OHh8GtpfXsWlAFWAKkAVoC8dQOk4NH7M&#10;aIiB3jCGCYSl56J5fK4PPzBG8tWrVZOwsPBEt1m6dLF06tQxw7Jhzpw5UqJEcVm4cEGqPEcKpnr2&#10;6C7z583z+/4GDOgns+fM9vv2L9MNFaAKUAWoAvSlAmh0WIicPXFcCkI4RLegE8ePJzpnh4WFwb+2&#10;ohEN/flnExkGaz5va+DA/jJjxvQMd86PjIyE4UE/02ZDO8GNXiLsp33SY/4dbez7/F0tW7TA4z+b&#10;Gb+/j5XRbqcAVYAqQBWgLw1AQwPuSQyiz96Iot59+235e+AAr+dc1jQ50LpLly4mQl29enWi21GZ&#10;26hRQ9m/P2NZ1129elXq169nelrZcrPHo277rJDhnFJG3TEx0cne1b27d6VG9Wpy4cL5ZG/7Mt5A&#10;AaoAVYAqQF8agMZHhsn+3Tslb56vpdCPP7haUTxP3nXq1JbciNwIi5YtW5gZnZ7r2rVr0gBTVe7d&#10;80+Rmh6A2Lx5sxQrWljefOM1RM5/ytWrqd9ac+rUKZhGtJAbN64n+5IeoP66euVKYUT8Ki4FqAJU&#10;AaoAfSkAGh70QLi7d+mM6OxNmTRpktdz+pkzp83IseqInM7Az9bRtpFYJLRr1y5p164taqNhz50N&#10;sVADj/n3X5Nypihq2LBhaTbxhf6/TZo0TvXI9rkfxDR4AgpQBagCVAH6UgA0JjwE0ed2MyS7ZIli&#10;wujI26JqNFuWLDJx4kSkHi+ibeMvCQ4KSnRTCnP69esLU4HEAqQ0OBf7vEtGws1hJ/jWm2/IDz8U&#10;lFWI+NJ60Syevr+6kj4CClAFqAJUAfrCA9SKPju2b2NME2h+4G2Fh4dLxQrlEYF+Krdu3ZJjx46Z&#10;KNNbj+ikSRMw2ms4DBSeH0Y2Yg5nsaJFkbJ9Hcb2tZFqTp8JMKwRd+rY0at6+fkdjYz3yApQBagC&#10;VAH6wgM0KjRIDu7dKZ9h0krZMqURfT7werZdAZeh7FmzSrOmTc3PCdA2f3mPQIcOHSLjxo19Lmft&#10;0NBQGTTobzNCLVfODzDAe5jwe+m1ODy7dq2ach3GCrp8HwEFqAJUAaoAfaEBGgrXoVikbzt1aCfv&#10;wY5v4sQJXs94TIWWRM9kzpzvuxyHLl68KI0xpcVbupcG8lMxYDq91+FDh9CXWtWobIsULizsV30e&#10;qz3Uya+qw5C/x1sBqgBVgCpAX2iAEp5HDuyV7+BjW7jwT15VszQIaNManrgQFw1Gj6M1PYQCodqY&#10;+claqOfqjZmX6dkDGh0VJdOmTpWvvvzcuCO1atkcKtur/p7LU/12W7ZsgaHC3FS/35fpDhWgClAF&#10;qAL0hQWoiT4jQmXwwH6mr3PEiOFez8+bNm2UbFmzSJUqvycaZ9YMKtw1a9Yk+r1ePQlQ77XU1IYA&#10;22iaN2sq777zNswfvjY1XG/uSan9uHp/z3YEFKAKUAWoAvSFBWiMcR06JsWLFjGWfNeRpvVcNIxn&#10;y0rOD95HOnR9op/v27dXLl1KHIEOhEk6lbppuR4jMqYdH8etOYRCteTkiRNp+ZB636l4BBSgClAF&#10;qAL0hQSoo/YZKv+hTskWjz69ewlmPCdaFA4x+qxXr26KBj+PGD5Mhg31bvGXGudgzhltBRMHpmup&#10;Cv539GgYEkSkxl3rfaTTEVCAKkAVoArQFxKgkcGBcvf6Nfm9YgX58MOcGJZ9MNFpMxw1zqpVq8j7&#10;2bPJbhgjpGRtRQ1w/bp1KfkVv27LySkLFywwPZ2MOqtVrSqMgnW9eEdAAaoAVYAqQF84gFrR5wKM&#10;IMuEumELGA0wVeu5FgBUrCu2/qtViqLPtDqVm1onnmsmzB/9DFHnqFGjJAgjxHS9mEdAAaoAVYAq&#10;QF84gMYhdXvy8EEphCiO00h27tiR6AwcBHehUiVLmJ+z3/N5LsJ9OmZmfvfttwbof9SoJge9RMzP&#10;8znqY6f8CChAFaAKUAXoCwVQ1j2vYfpHDaRm33zzddQph3g989E79m20rfTs0QNuQs/PTujw4cOm&#10;/kqV8NcQOo0fN06i0LKi68U/AgpQBagCVAH6wgA0OjRYrl+6IPXr1JE3MJHkL6RmIyISC28uX7os&#10;36IvNP/330Fhe+m5nKkDAh7IP/+MlM8//8xEnY0bNZIjR448l+eiD5o2R0ABqgBVgCpAXwiARocG&#10;Gng2qAt4vvaamRgS7KV++OTJY8z4bG+gNWbMmLQ5cyZzrxvWr5fyv5UzEfAPBQvIXLSqRL2iI7+e&#10;yx8gnR5UAaoAVYAqQDM8QKNDAuXOtcvSuGF9eeP1/xn7vYCAAK+nyfVr10oOqG7L/fqrhKSjfyyf&#10;DJ2DaMKeEx6272fPLu1hVH/lSurP7EwnPujDJHMEFKAKUAWoAjRDA5STVkIf3JVunTuato96iEAf&#10;PPA+qozDr8uWKWNME7Zt25ZuAIiLj5e5c+fKzz8VMlHnr7+UlbVe3I3S7QnpA6XLEVCAKkAVoArQ&#10;DAvQEIAzGpNW5s2cIdmzZUVU+YvcvHnT58mxF/xrX3/tf2aOJ/1v02Pdvn1LOnZoL9myZTGmCJzu&#10;cvfu3fR46DR/DB7DK5cvZ4ih4mn+Yp/iARSgClAFqAI0wwI0IjhALp87LcWK/GzaUfbs3u3zNLdk&#10;8WI4Dr1nIMtIND0WRUGsdbLe+kvZMlD8dpfbt2+nx0Ony2OcP38Ox76wcUl6nkrmdHmxT/EgClAF&#10;qAJUAZohARqCv0skap8Tx/1rANUDcPK1TsA/9rtv85l5oLtS6Dj0FOdN8ytM0ebL+42JOvv27SNH&#10;AdMxY/59qUBzFsYPX3z+qfxeuZK23nh5oyhAFaAKUAVohgQo3YaC792RiuV/w4ivL2T//n1eWUcl&#10;Ludnvvv2mzJ1SvrM71yyZIl8/FEu+fjjXDINBglcp06fkgno8XyZVnBwkDm2X37xudy/773u/DK9&#10;3pS+FgWoAlQBqgDNkACNCAqQU0cPY8rKl1KxYkWhh6zn4lzP/v37GXERFa/pMQJs7949iHRzy1df&#10;fCFr1yaMQVu+fJkcPHAgpefgDH17Ht8OqO9mxaDykydPZujn+jyenAJUAaoAVYBmSIBGhQTJ1o3r&#10;5VPUPpugbcXbWsuWlRzZpWzp0kmKi1Lr5BoUGCi/lftVPkCbyuBBg2T5smXmrh8+fCijR/0jt5IQ&#10;OKXWc0jv+xmCAeT0G16/PvWN9dP7taT24ylAFaAKUAVohgXozi2b5LNPckv9+vUSnfvodVu6ZEn5&#10;MOcHsnXL1tQ+N3q9v0mTJpo2ld69ewrBMm/ePHO7uLg46dqli4SEhKTL80jPB5k4cYKxIZw3b256&#10;PuwL8VgKUAWoAlQBmiEBGhZwX65dPCcF8+eXolCC3rlzx+2kOn7cWMmc6V3p1rVrupxswzAarVix&#10;olKgwPeyatVKA8x9+xx1WZrFt2rZ0qutYLo8uTR8kJn//WfmqU6ePCkNH+XFvGsFqAJUAaoAzZAA&#10;pQqXbSyd2rczERBTpNaioOU3OA1xEPXFCxfS5ey7etUq4zDUq2cPmTxpktSqWVOuX79uHjsWAG3T&#10;urWEh4eny3NJzweZNWum6cFl9K3L/QgoQBWgClAFaIYEKBW4ERiaffTgPvn+27yS++OPZA0iP67N&#10;mzcbq7w2rf9Kt3N69+7dJBcGd89H2pZzRps3a+YCKFO4/dDKwhrpy7aoMs4CEdH06dNftpf2zK9H&#10;AaoAVYAqQDMsQOlEFAUnokVzZ0tutI2wHsqUYp/evU0tcj1M29NjUQFcrWpVTHjJJzSKX7JksQwf&#10;NswV/dKxZ+KE8QDq1fR4Oun6GIz82Ye7YsXydH3cF+HBFKAKUAWoAjTDAjT4/h0JC7wvkUjlLpw7&#10;C8YFeSQr6nFff/WlMU6wUqhpfbK9du2aFCtaRCpWqGCUt9OmTxWmdI8dPWoemi49bGnZtGljWj+V&#10;dL9/uivRLMKq96b7E8jAD6gAVYAqQBWgGRqghGg4IEpP3L07tkn1qr8b8RBhFphOKdMTx48bYDdr&#10;1lTY77lg4XxhP+iOHTtcp/erV6/JrJkzM/DpPuGpse2G9VqmnpNanLVaH8PAaRrxMrboPOsfSwGq&#10;AFWAKkAzPEBDGIkG3JNH0ZFy8sghwCwvAFo+3WqOK5YvN/XPdu3aAKDL4Yq0X06fPi2LFi9yOwcT&#10;TM9r0WR/HibC8LnStencuXNy88ZN4wvMfRmm8AcPHpD58+dLp06djD1fq1YtZeXKFRLqY+wbR7EV&#10;LJDf+Au/jAKpZ/1bKUAVoApQBegLAVBCNBrmClfPn5VfYdzOlOq9dJh6snXrVilerJhp5egARTAF&#10;REwdP4ASmOnNjLDoWVsBFxSv/e9/mJf6mjF6KJD/eylTupT5Pi82Chf+2VwEcFpN1izvSf7vvzNC&#10;rMzvvis1alSXlRBoxcW5uz1t2bLZ1Jrp9kRXIl3uR0ABqgBVgCpAXxiARkKVe/3SBale5Xf5FlFo&#10;UqPNUuNkP2fObOMDS3jSqL5VyxYyY8Z0M96LEVmvnj29WgymxmP7ex8HYB/Ii4nMaPVp+1crGffv&#10;aGnXprVUrVIZ3y9sIsgC+b+TX8qUlpbNm8q4MaNly6YNcvrkCdmKmm2zP5uY18cZqoxK2d86ePAg&#10;mTJlsjRv3szUPymc0pX4CChAFaAKUAXoCwXQW1cuSY2qVSQvBEU3bjj6MFN7UVU7atQo0/9YEJFc&#10;61YtoMDNKw0bNJAJ48ebvs9Hjx/JYqRwCbDntdavWyffI5Jkm8kAtNGE4wLjIdLc4fARDrx7R+4h&#10;rXsH0TL3A4xZCwsKlPiYKKieMCv1MdLN2BGhwbJx3Vr0tf5hTPs5No4tQx8AqHz9HA6u9U/vf2EF&#10;qAJUAaoAfWEAGhMW4qyB5jN1ubQQEbGOOXzYUCNUKvRDQdm7c7tsXr/WwKVO7dowdBhtvG+59u7Z&#10;g69HpTs/Y2PjZAqcgSju+SjXhyaqjIkIk3jAMxYf4yLD5WFUJGAaLY8Ie2x+Hh8dJbFRERKN20Rh&#10;8yOB+jg+1nx+7PAhWbF0qcyfO0f6olXo/RzZpHbtWi+lRWFq/NEUoApQBagC9IUAKJW4bGfp2a2r&#10;vIHpK+Ng5ZcWdblR//xjnI+KIy26d9d2c57dsGa1fJPnK9ML+g9+zgiVKxh+vNu3bcOszMjUOB/7&#10;dR+XLl0y4p93333bKIOXLlooj+IAR4AxChcY0a4dis8BSfsOd0DTDlDra4L1EVW5ztcWDl9fRvmV&#10;KlYw9V5dmsKVhyiSx6MpOj42BhtvOgWoAlQB+kIANDY8RJYvXmjM4ymOuXXrVrLn9MeAQWRkpEQj&#10;+vJnzZrp8H39udCPsn/PLkRuUWZv2bAebkj5zCSWUTAWsKtt2QP68GG8P3f/TLdhS8l//82QH34o&#10;IO+8/bZUQb3y0P698gTRYywizkikYp8FoA6QMjp1gPQEelxz5nxfmjRp4vfxe6YX+AL+skagClAF&#10;qAI0wwM0KiRQbly+YIQwVJimRNRyHSYIO7Zvlz27d8ulSxd9nqYPHzqE2aNfyddI1W7ZsM5VS3yI&#10;yGzX9q2mFlqqVEkZN3ZMugLlQcAD02pSqVJFRJ3vyBeffyaDBvaX+7dvGnhGh4cacFr7aSNQC6Ax&#10;uOAgQGcD1hQQMSLXpTVQE31qBMqrVMeOCEnBDsZtMZ2e3qTJ7wBjAu65w/G9MPuG0CEs8EEy+75x&#10;ouFkjuT3PdMrGPYg8Q7B9xz7buKtAM3QAOXfjNHnP8OGmNQqB2endAUEBMiSxYtN9Ni3b28ZMWKE&#10;zJk9S5ah3rcYKdBpU6eaVCXvfypM0y0hDt+fTI0egmkCo9LCP/8EI/mJ6VITvAHhDyegVAY4+bxy&#10;fpBDWjT709RkH8VGop7pSNl67tQC6KCBA0x9lcdIlwJUAeoEpwLUA6IK0AwN0BjA88j+PfIdVLB5&#10;v8kjFy/6jiKTO9E/ePBANm7cIMMgEmrRorlp2/jpp0KSG8pT9jvW+qOG3L91QyhWsi7uKMo5ffyo&#10;lCxeDDXBb0wbS1r3n+7duxdp6tLGg5YQa9WyuWzBcPFwROIIDxF1EpyOlG1aAXTIoL9NunzhwgXJ&#10;HdZX9ueawtUUrn+RqEagQks5Tghx37fxtY99F99327fwtY99B9+/c9NtB+Jrrxupu8DbN3zuAPzM&#10;7FvXU7adv+f9vvmY3p9PwvPma0jiNZrX7jwmXo9Z4uPLrAMj0A5tWxvATZwwIdVO1lFRUUbFS5ee&#10;Fs2bm1aQ+XNmymPUPO2ZEUZ0Vy+eh3lDWcmT52vheK8zcCFKq0VhFHsxaXjQpVNHOXpoP/5HAc6H&#10;sRIXFe7KIKU1QOfNnm2UyCNHjkyrl/rC368CVAGqANUINMNGoDRO2Ll1k+RCJEQBTyBSsam9gnFx&#10;WOD7702EefHMSbSAhLkBNAriHEalVSpXNL2gU6dMkZ07d6b203DdHxW+7eF4RLegE0cPo2fzoRdw&#10;WqWY1I9ALRHRkYMHTR9oS5hHxMenvUgqzQ5oGt6xAlQBqgBVgGZIgHKgNgHaGulLKmPnICJKi8Xx&#10;aIw+e3TtjN7JcGNCYI9AWfOPhIVgnVo15CtMgdmGtpXbMCVIy9Wvb18T/W3fsgn1zihbyjZBw5BW&#10;EagF0Pt37kiRn382dd+rV6+k5ct9Ye9bAaoAVYAqQDMkQCMAsrOoPbL2WbJEcbmfBr2InPPJOijd&#10;d7Ya5W24V1Hbk7gYaQ7LO9YjDyIyS+s1cuQItKq8JSswd/RhDNpwXDXP9AFoHNp+CNLePXuY1Pkq&#10;jG7TlfgIKEAVoApQBWiGBCiFPPNm/WcM0Lt17Zom5+9ly5ZK9uxZEV3+YSJPKse9KcMJ0K6dOhiA&#10;rl69Ok2ei/1OJ02eaMDFVhKqbdMboNERMIZALXYz+l+zIZXcpHEjTeN6+asrQBWgClAFaIYEaBzU&#10;r2NHjZSPPvpQJk6cmOrQug4f3eLFihoT9Y3r1qBVJtTRMuWlteoRosCRaKMhzCelwXPxfHFU+jIC&#10;nQ5D9+cD0AholmIlEFE/lcmshe7alXZ131T/46bTHSpAFaAKUAVohgQogTZz2hRA6wPp169vqp4S&#10;OcWlerVq8tabb8jAfn0kCjVOR/TpHaAUFq1ZsdxEoC3R/pLW6z/UZdnCwp7UeNRl0z8CdTgScS2F&#10;Yf77ObJLFUx3oRuSroQjoABVgCpAFaAZEqAUEB2BVR3dgUqWKCEB6OFMjXXixHGpWL485ma+Ln8B&#10;hlTYRkNpa4w6fACUgL119bL8UDC/iVr9sRF8luc6GyYPFBFNhN8vW1eeF0CtWmjLFs1wsfG6DBk8&#10;+Fle1kv3uwpQBagCVAGaIQEaev+eRAQ9kI5wHnob6czu3bpJHNKKT7uio2Nk/rx58v13+eSdd96S&#10;ju3byt3rVx2pW8vpygdAWR9lO0vTJo3k888+le3btz3t0/Dr9wjQ9zI/f4AyCn0Cn98LZ09LUQzk&#10;zoHpLNOmTfPrNbwKN1KAKkAVoArQDAlQGlYwrXr25DGYGJSWzPBlpeHBpo2bJDrKP3N46yS+A32b&#10;jSGEYbvK5xiMPQa1VbbJxMDNx80iMhmAcuYma6Yrli9PUz7MmD4NNdA3ZcbUKc+tBmoZy8dy0gzm&#10;h27fslnyYToLX/+E8ePcDPXT9GBk4DtXgCpAFaAK0AwL0GC4EEWHBRkrv6q/VwZE35VPPv5YypYt&#10;Iz16dJd1GCh99y5uw7mXDzli7IlwOkoczNBpurBy5Upp3KihseqjMfof1avKjk0bJY4G7EjLJvJX&#10;TgagQ/4eaOqBS9BekpZr3NixRoW7cN7c5w7QmMgIxxBueSwb16+TAjDVpzfvX3+1TNKcPy2PT0a5&#10;bwWoAlQBqgDNuACFfSKt/DiN5daVSzJr+lSpU7MGHIG+MaO2ssJggdNJKpT/Tdq1bSsD+veDWXwf&#10;adiwgXyL8WN082HEVO6XsjJ7xjR5gHpnPNS9kTRL8DagIBmADh8y2ChSFy5IW3/YvwFqQmrD2jXP&#10;pQ/Uij75kQDlrFAD0SeP5dCBfWaU2jtvvWWO8T/oWb0Ef2JeuLxqSwGqAFWAKkAzNEDpQRyCzXoo&#10;e0MpLjp2cJ/MmDIJHrlt5PdKFeTHggUk98cfAZhZJDug+uUXn0tZjB5r17qVLJ43B0Kh68aiz2vU&#10;aQdpMgAdCoP1HNmzySJMcEmrRSu/Du3bG/gfObBfHmNYtjUAIvHHtLHy8wZQQjQumv2hDyUA6fXR&#10;AGfBAvkhxnrNCL3o6PQEvaOv0lKAKkAVoArQFwKghCjrlqEYS0cQPsIJnQKg65fOy6F9u2UTejlX&#10;Ll0sq5YtkR2bN8qFUyckBsKfxzjpR7JFhaPukhuLl2wNtLeJaJenYQ00JCREateqCbHSZ3L5/Dlj&#10;5ZdRAEqIcj95GGfqomdPncS8UPTqor2HblF37qStxWFGg7MCVAGqAFWAvlAAJUStTZgyIo2NCDH9&#10;ko9iIrCj5GFkuMRy5i1NETgf1sDz2QBKP9xe3bsZWKxZk3ZuRNeuXpOfChUyaefb16855356Wvil&#10;rZm8rwjUAqgrGgXRmOIt9ENBKVmyhNy4cSOjMS5Nn48CVAGqAFWAvrAAdcHUbVD6PROlug1WTyWA&#10;du3c0fjmboCYJq3W0SNHYJ6fVdr+1UpCAh4kMYklbeaB2uFpr4Ha4emKROPj5MzJE+aY1KtbR2Ji&#10;nr7NKK2OZ1rerwJUAaoAVYAqQJPpA7UmsrB39DO0wWzatCnNzssbN2yQN954XUZg6HdMRDg2FMNm&#10;eLa3nb41UE+IUlREv94cObLKIAifXrWlAFWAKkAVoApQPwHaHqIlAnTz5s1pxooVsAx8EwAd9+9o&#10;pG8jMyxAjaAIbUNtW/9l0tpr16xJs2OSUe9YAaoAVYAqQBWgfjgRsQbao2sX+fijXLJ27do0O6dv&#10;27ZV3qRtHhS/0eFhGRagj+Jj5d7tW1Iatc/8339n+nFftaUAVYAqQBWgClA/AEorv8ED+xsjhaVL&#10;l6QZK44ePSJZsmSWrp07SWRoSIaogTLaZB/oI7TUPHkY61DhYm1ct1Y+Rf3zzyZN0ux4ZOQ7VoAq&#10;QBWgClAFqB8AjUYP6qRxY8yUlOmw2kvNFRMTAygvlY4dO5gB3++j1/S3cr+aNhbMFXtuNdCYyEhA&#10;E8IgAPMRZqIGwp/43OmTpn0ljBcUgwbC4Smz8Rh++PChsAWHkSjVuFeuXJHLly+bj1evXjUG/IGB&#10;gRKF+4TrQmoevud2XwpQBagCVAGqAE0OoGiHiUHP6bpVK+VdGNv3h+NRaq3jx45JTczcZH8pXY5Y&#10;Y/36qy/N5+UB0cOYSOO7F/TZREQUBT1GKpbmCLTqc1uPATmYOgQAiCvQW/tnk8byA4wT+Ny4fyr0&#10;g/mYDcYVP6KNpfDPP8FYoQDM+r+FZ+438k2er1077zd54B6V19gAFvrhBymGiTYVMBGnYYP60hmR&#10;9ogRI2TBgvmye/duuX/v3gvjaqQAVYAqQBWgCtBkAMoh27GwADxz/Ci8eHNJ7dq1JDQ09JkZun37&#10;dgOcLIjiatSoLv9B0boN31uEGZyN4OFLO7/fyv0iVy+eRyDqzVDBHaDRgHw8jQ4QLcIc2D3Si483&#10;qt5ovI6HOO9xMTV7HRaJRw8dlJ2ovW6CAngz9u4d2+Xk8WOyBhcMFSuUN1E3hUIliheX6tWrmedK&#10;44T8AGKRIj9L0aJFTB9ouV9/kYoVKyCKrizVqlbFzNWq5mPVKr9L5UoV8VrKSelSpaRI4cIYDVfA&#10;gJYXDEyL8zH+93//X6lRvbqJZF+EpQBVgCpAFaAKUD8AyhTuHYw/q1qlkvHfPXf27DOd448cOSzf&#10;YbQarQEHDhwo5y5ckJtIc15GyvP6jZty/sJFadGihQHLWChyHyOVa80F5Ue2t8TRoxYQfEQgMs2K&#10;j3duXkfUuk/WrFwB7+BpMn7MvzJh7DjZhRFsDj/bR3Lt8iWZM3OmdMCouAq/lTPR4Qfv5zDA5uYQ&#10;8+/gc8vvfZjzAxjHtzLCqbt3EoRCd+/ekcOHD8sppHOvXrsqDx5gnmoYRE9IRzOdayVp+fExLP5o&#10;8B8Jb12a/F9HivfcubNy8OBB2bhxgyyYP0/+xWvs1KmjTJ06VaKiaF6f8ZcCVAGqAFWAKkD9ACh7&#10;QaPRizly2BDj/zpn9uynPsPfQ1qU0Rpnfg4ZMggAuiaXUSc8D4ham5DZsHEjUrnZpNmfTSQcdoQg&#10;pDyJj3G5E4UgMj6NAeEL4Pfbp1cPqQ2j/RLFixn4cW6plRZmOpiR7jT4B4/A8zezPQFuTqjJ+83X&#10;JoXcpXNngHwADPn7Gy/eShUrmshx/fr1Eo+ZoLoSHwEFqAJUAaoAVYD6AVCmcR8jgtsOn12OR2Ma&#10;M/YpB3wPGNAf8z7fQmT3l1zAJJMrHvAkRK9dvy4HDh4yac7q1arIjauX5P7tG6YmSvMCDhovWaKY&#10;MdEnDHPlymlM9FmPrIQ0ars2bUxtkSbvQwYPQlSZ0wCVNUtGvh07dJCtW7ZIACJCRnwmaoS4hzse&#10;n0cgWoyk4EeXzyOgAFWAKkAVoApQPwHKVpZAGKbXrV3TQGv//v0pxstZpH4ZHVJ0s3vPHpPOtEee&#10;FlDvP3ggmzHEOk+er8xt27X5y4iKmFZ9/bX/mbrhT4V+RPT4h/Tq1VPmzp1jUqJBQUGJntPcOXPM&#10;8/0YsCW8r169kuLnrb+gESjKBLESj6vG+FikQTzgya/joqN8b1ylxXnsWHzt2I4pBd42zZY9/SWj&#10;ncV8FvTtOwpfc7t9H3WFaLcdgq8TdhQ+9719WYDBaDskBTsYtw0Owg70YwfgNok3U1Bh9s2ZjDT7&#10;TnKjrsIJGclN0TA/dxqGe/qg4usQ14YRuZtvaoIxud2k3DH5w7E5Tsu1McYp2G3fxtc+9l18323f&#10;wtc+9h18/85Ntx2Ir73u2/g+IhFfOwA/MxsjvFK0nb/n/X75mN6fT8Lz5mtI4jWa1+48Jl6Pmeex&#10;TTjuCX8PH3+vNPbCtb9HmUL9b/oUo5Jt26Z1irnSv39fyYZRZYNglHDr9m03eDISvYrIc8vWrdK9&#10;WzcIbkoaUDJqZG2SadhmTf8UDtym5d/5c+ckJhqCoSTW8WPHJc9XX5nfXYm6qK7UOwIagWoE6h9I&#10;FaAOiCpAE0H9VQMoL15vXLssxaE8ZXsGI0p/F6PD4mjhYFqWClzWPs+dPy8XL10ywqHjx4+bFhne&#10;b5b3MpuUbJ3atWUMBDa7du6UG4BrSgU2TBNztigVvrpS9wgoQBWgClBN4WoK188ULiPRcGRO4mMi&#10;ZdjgvyVzpndl+PBhfp+V58FwIAdEQWxRYaTJdO3Va9eNgGjBwoVSHorYd995CzXKb2X4sGFyGWBl&#10;bfJp1wOkgVkTLYFa6YvSGvK0r/V5/J4CVAGqAFWAZjiAJsz7xABt1yiyexJOgHnbQQSbtVE+AOQi&#10;uXFbzgSNwM8cO8Dt9xOVBnwM1HYrM+B+otFCcubkcfnqqy+kFPofbyMVm9xi9Fn+t99MW8gyDORm&#10;7fPGzZsQCh00ZgL02KWFH1tGTp06ldzd+fXz06dPG7MDqmx1pf4RUIAqQBWgCtDnBtBQ1C7DAUjC&#10;LQpm7TEQ6URjc0g2Qcn6t6lZm/T5bQlCDZUinkDUWrkDUJc1G/XiANRYA8123C4E6fZQ/G05FzQc&#10;92MBNCoE7Sh4jBikYuOgN4jH8G1+jIUJQUw4NAN8fDwXRppe6/MEcWgQfGqDpVuXTvL2W2/KTPRU&#10;JrfGjx9nlLctmjczCtvrN67L3HlzpRTqnG+9+YZJ7XISS2ysw2c2NdZ1PA5rnxXK/ybxmN2pK3WP&#10;gAJUAaoAVYCmG0AJsyjAMQ4R3KOocIAyQB5A7HT94jk5e+KYHD+4X3aiTWTJgnkyBcBhmrR7187S&#10;snlTaYCBzdXRl0glahm42ZQoVkR+/ulHKYJdrGhh1CSLSim445QtXUp+LVtaKlcsL3Vq/iHNmjSS&#10;Dm1bS+8e3WQI+hzHjR4ls2dMl1Wwp9uxZZMcPbBPTh87IpfOnJIbly/IvVs3EPXeN85DAkefJzxH&#10;QCBIKz+CNQwApRiOadwDe3aaYdK//lJWgqAT8LXOnDkreb7+WvLl+0b2QHl7+swZ6YbJLoxGKRJi&#10;BHrr1s3UPbvj3mhgwF5OGj/s2bsn1e//Vb9DBagCVAGqAE0TgIYgYgxF5BgJ4MTBOYfAZLR48vBB&#10;2bxujcyf/Z8BZNu/Wkq13ysba7cPc75v1KbvvP2micoyZ8pkIEMA5IXwpgC8WH9GS4exjiMsy5aR&#10;X8qWlTKlS0tpgJPfYyRXtEhhKYQWD0ZfX0OB+uknuc39UEzDiJHzNhkN0uUnKxSubCshjCtV+E0a&#10;N2wg3bt0ln9Q25w78z/jf7t/9065dPaMAas8jIF/LHc0oBoiHdu3k7fxfBcvWuSVJ+wVbYyaJx97&#10;1KhRsmnzJmNrx9fH57l8+bI05dD8+XPR9vKatIFiOB52frpS7wgoQBWgClAFaKoANARp0zAcywik&#10;SwnNKERphOihPbtk5rQp0qt7V/RP1jKRI4FFUBIiBBhFM4RKy5YtpG+fPjJ27BiZN3cuUporZAuG&#10;V+/bt1eOHT0KxesZM+Hj+vVrcgkCmxNQre7ft8/sg4cOGWu5Y8eOygVMMbl48YKcPHlSDqHGuGvX&#10;TjMEe/Xq1bJ48WL5b8YMo2yl4rV9u3bSoEEDqQDP1x9hdP5RrlzyDsDK50bYfpgzp+TH82OU2aBe&#10;XenRrYtMmzxRtm/ZaNK8e3Zsla++/Fx+hbMQzQc81/RpU9HyksVEgkOGDEEUmtc4ALVu1Uqu4LWk&#10;9eJzatG8OcwUBhs7PV2pdwQUoApQBagC9JkAGgpIRgOW0UjNBiHCvHLujKxZsRTDpzsjlVpGvvn6&#10;K+OCkx2N/DQkpykAQcma4PZt2wwIWau7c+eOBEA1GoxUKEU5Z5DmZKvHYhirT5o00QCAaU/WEGvV&#10;rGms5n7B/TPqZL9k2TKlDcSoZOVIsLpI+bZp/Zf06dNb/h09WhYuWGDuj20n9+/fRztIpPFmDQ8P&#10;l1D0WYegL5rjtjh26zREPBs2rMfjTpJu3brCEL2KscfLhedvXH/wengRUASvpV6tWvIjoufs2bPK&#10;lCmT3c7OhD6HTdMwnabsjLC/+vILMw6NnrHptdj6Ev2C+Mum1zFJjcdRgCpAFaAK0KcCKAVATM2G&#10;IU17+sghWQw/1nYAVgEAgxEWa3v58uaV8hCw0BRgJaJJwokrOjrazI2kEcAOQG0aDMS7Ao6c3lEQ&#10;aVoOaabtHGGVE847BC8t6z795BMDLvZHfoNeyfzff2/aNH4oWNCkd7/HYxN0eTBK6wvchuBijZK/&#10;Twcfc3+4X97Xt9/mBdR+k1YtWxo409t2J3otzyN6vQuYc9qKZ8R2E6rZDTAwGDF8uNSrVw9TRX7G&#10;yK48eIzcJi1cCCO+zp45bV4jbfAaYFwXU7dffvGZMV4gRA8eSLl7UWqc7PU+Uv8IKEAVoApQBajf&#10;AKUSlo5PMTBVv3XlIsQ+c6VLh3aIKguZmiLBWbxYMekAn1Xax51FFGktTuvYjokgjCbbw8eVo60I&#10;t3eQJmUtktHZtwAu65ts92DrRePGjVG7a4MosJv069dPhgwdauqIEyZOkOkwBpg/f74sXrIE478W&#10;mz7Kufh6Nh532vTpiHDHy4iRI2Tg3wOlR48epgbYuHEjc7+EejGIjr779lvja5vlvffM8+cmYJnK&#10;rYK6bCtEyn9DeDR92jRZs2aNHEKamMOiY+FkxsXI7hjmea5atUp64jGyog2lfv26pudyBoRKvIjg&#10;5n12gVCIJvK6Xp4joABVgCpAFaDJApTtIOynDEPUefLwARmOCSK/IV3KVCbrhYwEe/XsIVu3bjHR&#10;m7WYmqUDTvNmzcyUEEaERriDqCzfN9+Y2ZEc2dW7d28ZOXKkTJo82QBwydKlsnbdOnjBboHoZrNs&#10;3LRJ1mMyyXpEf+swHYQ/W4PxWqsBtVWoa5qNz/k1N3/G2/C2/B1ONeH9cPP7S5YtNY8zecoUGYX0&#10;7iCmhwHpZs2aSrVq1aQ4nqs11JrPlzsXaqF0COL8S0aS9VEP7Y66Li8I1q5dY+6bETSjXIKakbR5&#10;nXnzGJiqgOflAaftlTT6P56LVPX/pWLaG9z77dty9H/y5LE8gYzafT/C1w8hr3ZuuGw8du14fG7b&#10;UIw9wn7o2nH43LlRDH9odmyiHY/vW9vrz9ULF965KfDBpWeuWvm9klZ+9O6NRt8kW032bNtsos28&#10;SI9mARg+BQwJkRXwV7W73NzBnMjZs2eZaSWEEKOvDz7IYdKqlVGb7NSpk4xDdDgHIiFGj4QfAcdN&#10;4FlgXImobsXKlam+eb8WZA1g8bgG0AAtf0Z4L0C9lICdAsAORdTbGaO+mI4thxYapoqZQmZamK/N&#10;Si+ztknA8mtGnVneywSz90JGBGVfnJl5DRZ+NDk4ceKE3EJaWNeLcwRYJ9+E98tk1MeRkWiqALVF&#10;oWom7wOsCtBXDqCRUNPS5GDHpg3yV4tmAENOo5wthjYRzozkyd9aBOj69eukDXxXvwRIaHHHOiNv&#10;27BhQxk8ZLAsWLTQFSHaI8i0AmVK4cvnkRDJrpU1iFQ9I13ruc5Dqpgp4oF//y2dAFf6zVatUgW9&#10;nl8ZRyEClLXYfVAHW6nerTCI/+efkdIebS8UQhHIdevUgbK3nhEVPYtlX1L4YUBDwdKjR49fHEpl&#10;sGfKWvjBQwfN0O+yZcqYVD/f3xMmTGitAFWAJp/GVYC+EgDl9BeKgtiCcurIQekFBeqX6MFkmpZ1&#10;yemoLdob/tlS8g9Sr/wZ05WZMSCaKU6mQodjFuXiJYtNdEcQEU4EUEYBZkoAaz1vC7KMkhmxcmoK&#10;P+fczZowbaBZgiVSmg/f2ygIiajMZUq36Z9/ymDM5WQt9QLmfVKkRDEVR5CxbjoaBg+EXWov9qHy&#10;73bo4IHUvuuX/v5YgmD6vREuAj/H/8Hr//u/RlXOGv56qLTxN2ysAFWAKkAT1UFfvXFmVNXS7u76&#10;hbNw6xmJ1oz88u67b8NgoJDMglVdEFJX1mJ/Zffu3Uyd7z1Gmx99hFaPqibSnIO5lOsAzA0A56rV&#10;a1I9BZsS8KX2bXkRwLQvU8Dzkebt3r27EU3RpCEXdqkSJeRb9HmydWUw6qoNYcrQBREqU34cXO1r&#10;UZj0B+Z6Ll+W+qYKKMmZVp4JE8a/9MBLjRfItqZNmzZKayrK839v1NPMKFRCn/IM9A9fuHBeHj5y&#10;GPzjgkcBap8LqilcTeE6jMxfHYBy/if7OO9dvypLFs6DOKisiThZsxwIBSrbTax1/Pgx6dSxo3H2&#10;MQIZwKIp5lNOhUqVsLIEPvYok5/z+4xEN27ajM83mGg0teGWlvfH18AaLcFJ4VFbKIMJySxQHVMY&#10;RWXvSjgWrceFA+u+jMJp0kCFrr/iIY4rYxTrjzF9SkExZ85sowLW5f0I0Gzi2NFjyKb8Yy6IqMpm&#10;2xMV4b169pQDaD1itsBzqQpXVbjJR58qInopB2oTnOFOM/ctsNZr0tDRs5gTkRRbPjib0lqsd/JE&#10;wn5GKlJ//uknaQcHn1nonbSEP3YoWkIdQoffZ9tJn759pVevnqgj/WvgyRSoldZNS/g9y33z+Vni&#10;opGoX9ZvUE++/vpLeRsuRfkgGGqNySlsYWF0SVCOxaDr2pjfSROIp1k8PiNGDH+aX03ydw4dOgAl&#10;dFMJDEjIIqT6g7yAd3gRqfSZsGtkPZqOU2++/hpcp74zBhy0ZuQEnaSWAlQBqgB9xdpYCE62o0RA&#10;IHTy0H7p0rG9fI4oigKhGtWryxa0jljrARx7aD9HQQxt7ehXSxUtFbSMKFn/swBF2PBrh4p2rYFr&#10;1y5djEUeo7VPELXmRK/n1xAZ0TGI6U/2blpCnYxSG+XzsNpgliKl2n/AAEwzKY+o+2NT4/3xxx9l&#10;0KC/jelCUBAyNqhz0j3pDiL1Dh3ayyKIpZ52nYOxRC1EodcwHzQ1FwFP9ydaIr7qi727zBS0bdtG&#10;Cv34g3nfZ4Od5B9Qjc9CvZPqaH+XAlQBqgB9hQBqmbtfOXdKxowcDrP1fOYEUuTnn2X2rFkuuzeq&#10;NimCYe/mezB0Z1qSEecctHZYaVoLnISNFWlyPBfroNUBYpq488TEXlGawf9eubL0ADSt/lH2S7Il&#10;hIKM2bPnAKRoYcGJ7Vkixmf5XSvVTKDPxWvv3qM7DCJ+dhohfGC8cCdOnCincIIlMAnOANSF7+Ei&#10;gx9vwmWJU1WeBaA8cdMwYiRESc+yOIXFM3XcDxmAV7UOyvQrL06ogi6J+a0UerG2+RPq+wNxgXTk&#10;yGFhe5H7Sl7QpQBVgCpAXwGAMuqksvbe9SuycM5MKYdxXzRLzwszA9rY0RvWWjRdr12rJupAmeXj&#10;j3MZT1mqOO2Ror2uyZaOYcOGyZ9/NpEfYKtHQQ0l/jQjoIdsaYwe489qwr/23zH/ytlzZ42/LQU2&#10;bPtgywuNGDp16mj6Lwljf6JRgptRsGWO4M/v+AIsLwrWQVU5DREI20xoD8hUNcFft05tM7eTw69D&#10;oJzlZkRHcFqbx4+7a9euMhW2hM+yDhw4IE3gwGT/m6T0/lhH5fOwQ2EDXiNTzpERkSm9uxf29hRn&#10;rcC0m6Z4/7E/l+0n38N9qhm+XoZ+X/ofJ1pGCW3tpF+6AlQBqgB9iQFqpWuZst28drWZqcmokHXO&#10;Du3by0lbL+dBtDm0bt1KPvzwAwPPCpinSXcgqx+SKVqKaAgbfj5mzBhp2aqllMIVPW34CEL2gNKr&#10;tiPSwsdQQ72MVORwjAWrXr0avtfBgJmQuQgD+dtIeVJ407ZtWwMq2gDSGP5vWO9xagoBabkMWcYH&#10;JkVMhS8gOw3CJUK3devW5rnwNqxXEvTW5m3taWXLqci6X/6M4KQIqjl6M+ml++4778hXX3xhntca&#10;OAw9ACzDITJhlHkfZvd3791zbDx/+w6DenPcuHFGdUvl69Mu1t3aQaTEv8fTLho1EBqcQ2qtsLBQ&#10;Y3xxEIB+2deePbtNrzKjTZYesiHa5MXchPFjMaEnoX/ZOg40/XEzBFKAOtyI1Iko2LgOedsRFAf5&#10;u7UP9IXqA2U/J00QKBI6dnCfdGrfFs5BuQ3kagBmO3fucJ1Dr1y5YlKrjAYZddEjdgDSWnTkIagM&#10;ZJytG0xt0lf2119/hYk6HYkyG0Vug/r1pTYitWqwsvsb5gKMLrfA1u/O3Xty/cZNpGhnG2eivzDC&#10;qx5O4s2bNpNDGD1GKF3G4xNo/B22CzCCZUsHWwYYMbIOuRC1UkKO/ZZ9keIkNOlXyzRwjmzZTI9e&#10;yZLFpVbtmtIKUKcXL635+vbra5yEKO7h/bHmSvcj3udymNvP+O8/RMeNHa8FFw382BOpWypiHwCW&#10;kaiXWdGmC5xOeLLm6dqwLwwE+I7gNbGWZj++KYVVHMRIrB1PmTxJjmKay7ZtWzGKbZOpTe/etQvi&#10;rmNCU3ua1Ruzey+9o4w8O+ICib9nX5xKQ2X1y7h40bIN77lGEAR9/rljXJ719+TfIyjIXUDlcsij&#10;Y54CNMHST638QgBMaytAwx7ckxDXRosKoOK2X7IIlC04tN+7dOakjBo+FAbt30imTO+YQdNsZ7Ac&#10;bwiGf9G8n//7bw1Yv0M9lNETYWXVOQlQQmwCan/N4GdLs/fsiGAJOk5DYY9on7595BIMFY4jmv0L&#10;KcK/MCC7D7xtq1apLMsAqptIJzL9SaA2wmDpuvXqIBKtBWDWl127d8kt58/PokbFVHGJEsXM82E/&#10;JXtLOTSbNnmsW+X68ENEuJ85JrXgOTDdOnzYcIh8foMx/UeINt4wtS3H5JbcpsWE0S1/nxcIvE+O&#10;U6PxQ7lyv5iIOUvmzKbfrydUxocPHzEjzdgLaNU3vUWcdnByDBtTptysjXKyzLMIgdi8T6/dbFBE&#10;82KCx9pcKGCztYKpSL4uDgun+1FvKHeX4qKAyl97ypZCpzFImdsXjS9q1fpDriNCfVnWQ9i/sgWF&#10;U3V4fKypNzPwXrqN991jZ8+meb1PaCXLbbOYVYC6++EqQBWghKZ9vwoADULUaeqcN67K7BnT5BfM&#10;x3zrzTcxtiufGb9lNfIzcpkFwVBJNP1nYr8nBELNYdU3G3C1WlKYCmW6kylcnnAJI17R5wdo2AM5&#10;DGlZRpJMtzZq1EhOwFiBkGTalhBtiCiALRkUDnFiyo1bNxGJ3jC342iz3zHphMbrtTFgeytmgvJ3&#10;CWHehoOxGUFyUst7UL1+AhgSKGwtYBqOoqQcgCTNAayZmrEQPW3csNFE0hT78DY0eGBbDodZf/C+&#10;I7K1NmGU+d13DYTYnsNB3IRPMCwJmbJlbdMTnJ4Rpx2cvAjgqDZ+j79HeNWqWcNrutAbuBjtbsNx&#10;YIRIe79yUCk3QkTOHttWiNrbIOJuDbvAli2am0idkX6Z0qXMRQ9f31sYpUYLQabIV+GCh4v31wK3&#10;9xzyzec2BI5IL/JifZjR+XIMBeBFFC+Y+P7kBJ1lS5dIjNvs0yfGe50e7I6tAHUayauZfLQr0rRD&#10;UwH6KgGUhu9M11Jhu3H1CqmNpv5sOKnm/OAD6dKls5w7f951rlwJ43dGLUxXEjL169czQ6ONiMY2&#10;5WQ0TuRVcDsDMYDIkdbtb0Q71xAhETJsQ2kHBe2fTRqbEWNUoV5BzfM8eut69OwO8NbEAOyuUrlS&#10;BUB0noHjVUQ+jIJGIfKlsTwBS/OAbRhzxp/xd/mR9/Mf0qtFihQ2kRgHaVMpyciOEQYnv3hrbOcL&#10;JdT5e2wpIXD+wO9QTcweVgKU8GREyjTpnj17JZQDtSEMckHTWdtMFphOaBKcfO3Wvg2IEqij/vnH&#10;DPbmxyNHjphRZjzxM2XO+ubKFcuhth2OtHZLaYgUeBPY/XVGTZe+uExv83jduXMXqeQAEw1bqWQe&#10;/zMYCs7mfjo+sY+Ryl3+vRiBcQ8bOsRExEyZUxRmX2fPnsExqeH2vshIMKWdIYVaV/EeoBEFU9gL&#10;Fy4w/cO8QKKtHtugvsPFD9/HLDv8BpP/uSgT2NO0T6whJYhAFaBmIotOY4nGVTKhad8J6VpvENUU&#10;7sucwqXhO/s5j+7fY4ZZ5/7oQ0RdWQxo9u7Z4zovUtlJ03L2YTJ6oy0ZhTeWUYCpc+JkzBQqI8tP&#10;0PNIsRFFPTxx7cfvE2yMFC9cvGggysiR4iBGgrWgsOWsTIKPm3XN4Yh6/wDMO6G1g6CksIf3cQk/&#10;4+9z0gkB80cNzP1s0sikgBmFEqL8SCBxnFk5zA3l9BMqY/mcaCFIf1fPxRoYDd4ZoR09dhQykCem&#10;lYPRZT2IpwheRmm8aKC1niUO8glOgJARZaJI0ws4eVxcG+AjvO7du2/8Urt262KiyuoYk8Y+W/5t&#10;CMv2aAviRQnVshzSzefJ2iaFSvxIgPA48lhQdMXNz3kBwmNs/T0IbH5+8uQpmYv+XKaomcquj783&#10;h5R3QIRmRerWMfsHUOfF1bMsq1WGf4uo6CjUZCNM6psXI8HBQUiFB5g68j1E5Dwely9fMgMI9u7d&#10;a2qzTO/zYoFeyrwgata0qXk/cABBQfQbc7IN0/Xsv+XfjRd8TN3zcw5Dr4psRH/UuLdu2SoBeBxr&#10;OSZ62aZ8KUCtkWYKUAXofQx09rWRtgVMPKPPlxGgjDZjUOe8cOqEjBw62JxseCXOtN5CtIJY6zx8&#10;O3mi5EnHABFCGxqas65pGbwz8lwKwRCjxXyol2aGGpb9jxTsMALgyZn7wsVLBm7WJjD+RjqQLSo0&#10;SmcrC6FnAfDK1WtGgUsgd4b5Ag3VT5w66YTBZQMc9uVRXFQF9VL2WF4FWK37J6gJN0ZYPHHy9XXH&#10;c/QWeRIQA2CdxxrrJYCGi99jW0xRRKNM5f6CWirHrN3GuLUQXIgSoJ5KWhN1ekCTJ3+TovURcRpw&#10;AprWZuTICwR+zfvjsWN9klA/jEj0BFSgp/E1DeUJSd4vH4O3NxcfTkjawXkRx8LaPC7crr8FMgy8&#10;L0a2fNztO3aYiwRG7jTAKFDge3MM7Yuvu26dWrIOF07eFsVTd3GcLuFx+B7YvXu3uS3T8ZMhbqJb&#10;Ei+cqKymQQOdfGhnWBkXZr+ULYuMRRFjusH30+effmrgx8iY0T/fh9z8nH9XZkqY6eDteZFUGHX1&#10;sngfE6Z169bGhJ9WMgAR9lQ87mq8b48iExEMQVB8XAzqmwlqZ0fEaY3DVIDKY50HKtERjDg9t0ag&#10;3iH68gM0+N5tiQwKkPuoc/43ZZKUKVVS3oJMnyfKMRi1xKt+LkYwQ5HGy4sTmGW9R2MAKmstL1or&#10;+mQ7CE9WTIdRcEP16m5ECQQDIyC3k7UNoPzZfqQR69Wta9yJqMQ9gMkiVhrXET1dMabcPRBh8Oec&#10;zmL9nD8jBP5s0sSklfmRP7Mej4+/A+pJCoQYVXfBY0SincRzhYeHGbAyXWvVeZkibdigATx930L0&#10;+gV8afsbaLEdxWpF8RQC8WuC7E4SwLRHmXZg8nPCy2wAk5vgNJ/je4Qqf5cfLcDyZ1a0Tli6AZNR&#10;pxOa3oB5HtBkap6b4iv75n0yxUszexpgsD2IHxfBms6+9u7dY2rVnAbDDAXTpBQdMTXPCxEed4rE&#10;GP1ny/oe6umvm95hbloZvof3ywfvv2/gx2NMWNIYgzNQmfIvDQhyfmrlSpVM9F0HFoeNUS+nSvpP&#10;XHCxzsv3G993rGE2wIXWXojKbl6/Jg/u3xPWtX0uM2v6kQHoI4CTc6PJCwWoDtSWKELTvhWgSUSd&#10;9mj05QWoAWfwAwnBxw2rVsgfSF/xKp41PdYHGclwRUVGySREckUK/2xEFVSesp+RqT0OjqYwiNGn&#10;o69ynYlGv4cKlydZRg9LIcowJ36c6O3RprfPeWJnlEnnoaZIv7E2xVYRAsO6PQU148aNNcIiioAY&#10;ZVoAZXTM6Gsa0sblfvlFKlesIHsAbv7cAc+dpl2GFwCMdCh+8lzsmaRvbyeIjhiZMp3ImuNXOOlT&#10;yUuREtPAwSatGGwiTs/apqWgTUmkaYHQBUMPcFpRu0lp40LC2ryoMNsWZbrBM5lIk+C04OkJTn5N&#10;cHLzb8P7paK6/G/lXDVv1qs505Kb5vIEWN68eQz8cqH/l8eM74WcGIBOxXIZmGDUREsRo8yeaF8a&#10;NGiQSekz7UyrxvnzF8AUY7EsW77cmF+YKTx4n/GYMxKmynovZqLywuoIRD+c4kPo0y6PUe1y1IH5&#10;HmTkyRR7D6TnY6Icf2cDR5bt4uwiUVsW0pT0HNlJBahb+O28ktAIVCNQ1PjCuH2mbV9+gHLEGPeh&#10;vbulLVpEODYrW9asxrScQhIutqasgkCI6bMs72UyqllGYBTirFm31qRrCU72PrLeyZMdla4fo2bK&#10;NBrbV5iqI7hYa0sOntbPCUumgJmepWClV69e5net+2B9bgx6MAlQmjRQsJQA0AsGJvv270fquaQB&#10;OIduP4BgZif6HcsjAqJzDMVA0aixea5ApGBpkM7ULaMQqjKrVvndXDhQXTse47v4eliTo3jHpGZt&#10;KdqnqW0y0nSDphdwWnVgOzx9gdOqbZqPfkacnlGnBU1+ZJTNTbtBfk2IEl7s62VtlKlUtsF8hJR+&#10;7o8/NpAs9GNBc+xNSxDq1rOgxt6wcYMLflRFHzl6xNSoeb8EtWdUzOdkvSesyDhRdOyEO9PZZw3k&#10;L5n3AmviVH0zIn0TkW3f3r0cQARAE/fxK0CNlJiqKLPtxV579MnPFaAK0FcYoOznjIEJxoVTx2Qo&#10;lKWscxIoPNEswVW/tdgkTpEMU2E8OVavXtWIabyZtPN7y5avAPAamyt+NppPxKQUnuAtFay/8OTt&#10;eAJkhNEKEQp9YKnKZauKJQYiQGlGz5NzEwiF5sGIwQ5QnogJD2P5B4hOg6jkKFphaED/Ll5rW0SX&#10;FKZ4LoKQQpzhqLvSk5Z1ORpFsKeTqWCmJEPQkkL1qq+ezaQiTl+p2qQiThc4/Yg4XeD0I+L0laq1&#10;R5wWOO0APXXqlAEePWAvXLhoovvJGO49EO8l1q7HT5hgIkcC1oKu/X74uydxH/x7chOg1ma7krWt&#10;71m3sz7yd7nN83A+F94nt/1x+Dr43mPESvtHitxMKw7UuBqB2htWzefswVGARkeEu6dpnSlbpm81&#10;hfsAUae1X70INIxGCM5+zqkTx0tJnFTeQZ2TUdXkSRONwpHrKAQpbdv8ZaCZFfBkxEYhj2W35+kN&#10;S3iyBsr2EsK2MNK8dORJadRpB+zVa9fhRbvJ1MwYfbaH+w1PkFY9jyfGLmgXYRRJMdG27dsNrO1C&#10;IcKE/Y68MGiDHtM6UKzy9TI1y+jRc9FogF6x7JlkOpPRL9O8BeCny9QioU14WtGmPynaZwKmLU1r&#10;T88yTZuotpmWwHTCyQKWHX783AiXnBcsPOYEM6NU/owQtEPxKLIR3Pbv2YHpCUt+7S8w+TysqNlK&#10;Q/O58OKEU34+QlbkV2RSgjiAHLVOTeG6QVQBGg0hgwI0QMIghkkApR2aryZAQ9DPSXDy49oVS6Uq&#10;hD2sc9LQnbUhCoO4CITegJVDIPKuASFFMoSjNWPT0zTdgifbSvg7dPdhT+fNW7d9ioSSi0R5MiYg&#10;aRDPFC2FRKxnWcIjfuSJmbZ7xhAATjH26JT3b6UCCUtGoZZauDXSwd5qnjcAT3q8UuzCehtrvRS1&#10;0PB9L0Z10QyBrROEqAVOl4I2qfYTp4rWn9rms0Sa1uv1VNEmJQpKNtIkOG2RngUyT8h5ix4tKFrA&#10;9AVOe/Tpb6TpGRV7A6cdoFZU3gR1WvYeL4O7Epd7FKopXI1AFaASBlAoQG8JTRCMEQKck2KRrj0O&#10;39oObVu7LMnYHsB0pBEIobVg5n8zpCCUjpnefdsYn7dHHXMh1JWWV623aSOOmZ0rTJqXApFfypQx&#10;LjVsOfGlsE0OnladkyfFZqhD0nOWgp1Vq1dBROQQILE+SkhTXEQ3o0GA68VLlxM9JqFFI/d8qMfx&#10;+TEdHOYl8qQ6thlAzLQtAZobFxaMVgYP/ttELy6RkLMtxLP1xG544CvidClp/ahtuuqaXkRBnrXN&#10;REpaqpltgiBvalpvtU23FK0t4rSgaY86k0u9ekLTW8TpKz2bVMSZUnCa+qlz8282c+ZMk1VphBo+&#10;PWoVoBqBIuJk1GnfmsJVgN6SUKhqY0KD5P71qzIZatWfIOh4E7ZsdFZZgfqUtbYj9UkTeDNiCwpT&#10;QmvmrJm2iHOV1zmaTOeuwqalG3sh6chDT1oCxB9IJnUbQms++izZq9exUweofVvjPlnTdECSkdqo&#10;Uf+YFgamjZcD4hZcrfu9judBEVHRIkVMfZetKMFQ1nqumzcBWbxmNtx37dIVLRSZcKx+MLM3OdSa&#10;g78T1TSdEScvFG5Y29avaVpP7NtqO3F+vMI2E25nTdMCJr82KlobOC+y7cTWemLv2zzPnk1uGyj4&#10;uTcVrfW9RDVNCoO47TVF5+cGlLZapQVOb+lXb9BMCpwEqL8Rp7fapmeq1h5xWrVdc1yc7VGc3kMx&#10;GzML7F+9eeO6RxpXI1CNQDUCfeUjULajRKEtJQIiqR2bN8B+rzpaCDIZk/BRMBewnFUIhl69epjU&#10;JgFID9lx48clGmrtLfJkDZSpW/Z/fgBDcjaqE6iW2cGzAJRwZEsClb5t2rYx6dc1a9a6wMweT7Yt&#10;cHwWXYqY4rVUoRZcGW3sBzw5fDszzO6ZmmXt0nPdvn0LbRTNjaMO2zB4EVEJo9bYBhGK27M1xW5y&#10;kKJI0wZNt9YTb+0nztYTf2qbbsfWz0jTW+RmiW48U7TeapC+UrT+RJqErTdYplWkaT8+VnTOiw4a&#10;N/Dv1wBGEPxf2Lh+nUNl7mplUYAqQBWgrzRAOZuT6dorZ0/JwH59jG1eFsCRIpvDaBmw1hqM+OKs&#10;TcKFDeqsc7INhelaf4ZHsx5Kj9rPP/vEbCpgnzVta1yGnIpdmsVzqgrt/IagF5Rjy1yRJT7nY7M9&#10;gpZrnALDnlA+PtOkPGEz9Ux3IAKRilqmYL21qlCJ26J5c+N0wxYVGjewFSIIt7d8Z3nSTQqcdgMD&#10;C5SW2YEvcPqVovVoPUmr2qY/KVp/Ik7P2/iqbdofz1NF6wl6e6rZM6q2t7TYI017LdgVrTvtCvke&#10;4Xudc2knQyGuANUUrqZwUfMMZ93Tvl9BERFFQjR+X7pgnsNFCAIYOrfMQt2Hvq1cdNPp26eP0+bs&#10;fQPWWXPmJFnn9CYaYj/fT3CSYVvAyJEjhOnSlPR4eotQ+fu8H3qpcvJFXdRV6SxjRZdWa8sOtCTQ&#10;45YRM8VFhOfJ06dM2wSngdBInnUuwpNTRywHITtAg9CC0g7RLeueTANnQX20efOm5jWwPYVRJ0+2&#10;/oKT4DZOQxAYUclr+cxa6VhfZgdJRZxpVtt0pmd9CYLsbSWeUPQn4kzv2qYnPO0pbrvPr/FAxvuL&#10;Psk5cmSD120fBajb7DVtY3HCVGugr1INNAwzR2NCA+X00UPSHrVCx1SQ7MZF6CIayq116NBBY/RO&#10;sPyIGh+dX1ZDBLTGaYTgLVXr+T1a9DFVS/BSlMP0qeVM8yxpW0t1O27cODNejPCk5yr7CxnF8URI&#10;KBFu9NHlhUGFCr8JJ7tQZMTX9TWckWgLxx5UpqSZAmaa2nMxNUt3IUaedSBOYtsN67h8HN6/NfnE&#10;UwzkZpXnxVqPsOXg6yi4FnHMF6Nemp3fghqZ9U7TduI0bffL5CC1xEAewPQUA/nqwSQ8k1PQWunZ&#10;pOqZ3vo1fYmBvNVu3eqZVq3XprI27TPWthnjW20+rpoy3j/829J2kO+Rzh07eihxNYWrKVxN4b5S&#10;Kdyo4EBjcL943hwp8nMh47bCcUwcM8UJItaiJVq+fDBzh4SfI75mYmYnbdEIRH/Aad2GqVvarbGG&#10;xBYX+tXa7fWeFqK07Rs3fixcg0ob8/f6DQBPTHx5EBBoVLC8X0ZGBGoH9IPSDYkep/RSpXE4227o&#10;r0oVMcFOhTGHV3suWvKxbacdLAgZ3fJ40EOVESIfy4iCrOknXkzc7X609jSt5TtLCLPVJS4uzjx0&#10;8L07xls4MOCBBASHyFXna7Gf9H350SbVfmKlNv2pbb40kabNK9le2zTw9ACnZWdohyf/xvz70uKP&#10;g8Tb4z3AlaDEVYAqQBWgrwxAYzF67tqFc9ILQMiRLZsRAw2ErZodHIQo2zJos5YLac2OuOomDFnr&#10;TAk4eVvWRhl9NmvWDFHsOyYSpPL1WdpVrLTsWUQWVNMWLcpZmx2McwwnjKxFhMyUG583+0v5Ohhd&#10;fv7Zp1IM6loKQmbCUpDRNSNKwpPiIkZ+notetv369pVO8L5lGpuRJ0ehsebJ6Sn+RpxWXdOaLWq3&#10;1bOiHn4vAECOCA2RQ+uXydop/8i5/TtNZBoIkDISZWTlBk8PQdBTt58kE3EmlaL1jDp9mR08a8SZ&#10;2rVNt2jTUjE7vYFdfsH4mxCgbIfi9Ja28E9WgGoNVGugr1gNlOPGYkODZd/O7fBnrWxaU0qVKoE5&#10;lBvdmPEYJY1/UJ9khPYNrPrYK0lwpjTqtEDLns95GDlVFOOkaCS/BabeVnToyxDeAMIZHVgzJwkX&#10;a4oIa40EEed9dgQ4y5YtLV26djbGCByfxiiTr49p528xFYaq24EDB8hyuhzh97g4WYO/+87bbxoI&#10;UznruXghQSMGmirMwvitT3J/ZPxbaRVo4GmLNk2UyRYUj9YTM+HER/uJPeKxUrV87YRyRESknN2/&#10;Q8a3qSNzB3SSa6ePSVRMLOq9t0y7ib1X0TOFSdDwe14jTcub1qP9xJuK1lf7ia/Wk6fp23Rrg/Fi&#10;q2e9Bus1+RIFubXkOKNOtzStHxGn3WTfMqfg+4x16uXLl8n7+J/oAGtIFREpQBWgrxBAw9GaEonX&#10;u2zBfPkeQMkEFS2N1i0nITs4OFA4R/as8h1s+kaNHmVStv4obH1FpmxbmTx5shEg0XWI0QnrkgSj&#10;BUXLLMCKzizbPQKWoGD7CV1+aERPoDGNWgUm7cUx6LjQjz9KHqRiGRlyc4wao8kRMCHnvEi2ttAN&#10;yL7oZdseJ8I333gNz6m6MXb3tlhbpWBo166deKxiBqCcJsKapzUKzNPoIJGC1tNWz9araYmBPGub&#10;lilEGCbZMJU7sV196V3hB9kw/V8JhaVkEEwd2MfpCRVfRgeu1hObQ1By7kCeVnqpVdv0B5i+ejWt&#10;Cwf7xYPdgtHvFK1nlMm+Wufgdbsi2hr9RgvG2Zj0kh0A7d2zpwJURUSeJgpq5fcyOhEFwVGIU1M4&#10;1HvKhHFGZfohhgWPQT2SqUnPtXXrVvn880/lyy8/N6pWuvY8CzwJVUagAwcMNO0eXSFQInhu375j&#10;IMphzhwRthGTNng7tpFMxHSUgQMHmpFnNWvWgJl3URjM5zH1SwqdmI5l2pljrwrk/97MDe2BeZE8&#10;wR0+dNikYb1Z7lmvlT/rCB9cwrMGTO6pgPW2ZkMxXBceuBcBcaaHaarQH1NW7iPytFpfkqptpmhk&#10;mJfJJ5YI5kFQiIQAmrP7tJO2P38sE9rUlcvHD8KwPgqR7XXXlBP75BNPA3Z/bPXSTUVruRV5GLjb&#10;bfW8RZuJREEetc2kVLSuSN8a3WaZ6zuhSXh6A6eV8eAQ9XFjx5mLwBHDhipAFaAK0IhXIAJl5MkJ&#10;KiOHDpbs8LCl4nQVapLeFg0D2OKRNUtm6d2n1zNHnlb9k6lfqlXpocvJG2wfWYZUam/0bNJsnrAm&#10;EAl31iLZRkPYEpSc9sKUKUeC0bCAfZ6EP9Npx48fkxDUBVOyWEvkmDSmd3mfdBPyttasWW0Gal+E&#10;i9FytLnwuVesWNGIktjnaU/TJlXbfNaRYZa5+u17DyQcddEFg7tK6x9ySu+KP8ruJbPMhcLNO3eN&#10;64/X6ScZIOL0R02bqhGnzTDfE5y+UrSuQePOYeMWOM3Qcez7DwLMe4/v01mwrtQUrqZwNYX7kgOU&#10;8AwLuCvD4MtKMFFpuhcKVV9r/ry5xjyhCsCxctXqp6552lO5jF65y2EINWHYu3dvwLSFfAYxDyHG&#10;0WVl4YObK1dOo9ClUnYCRlotWrhA1qPuug+1Rp701sP9hQrYadOmYuTg45Qw03VbwqZrFwc8GbV6&#10;S1/zxnv37kFPaGVTX+Vw7CJFCpua6hoIoRjdeqpo/ZmxaaWkrRmb/hi428VAHPZ86y6Gs+P5zO3f&#10;QdohEu1c8itZPLyXBKEd6R5SytaoL/vkE28+tCmNNO11TXtaN1HNlNZ99nFhNnh7q8Va37PXNM1r&#10;dm5Pm0HLftBV17RF7ZZtYZKRJqNOWz06Ua3aaaFor2vzc75PAmHN2LBhfSNC2+LUDKgTkQuiOo1F&#10;p7E4DRVeEiOFUDgLMXU7Ycwooz79qdCPcvjwYZ/giYGghobprCGOHv2va9h1ShW3nren+pZp2YL5&#10;85urd2uyScmSJTExZQxSxBsxKqyWATxFPhzCzUWrPGtdQ3qN0WdjjCeriB5Ob+5AyRE1Kipaunfr&#10;auBZuVIlRBWOKTL29QSzHg9hDmWV3393RekDB/SXt/A7PXv0MCYJPKGm9XBqbz2NjNBOwfTh1r37&#10;Eoy/7ZROjaV9EVxwFPlUJrVvKLcvnpPAkFAThZ6AV2xKDNxflNpmSlK0viJNN2g6e3Lt025c8AQ0&#10;rb5eZhz4fQ6G57DvC+fP4W3zRK38EtK4ClAF6MsFUA69XrZoAdKgH+Cf/hvj75rUuouTBNWr+TFN&#10;ZS7mH65Zuy7F7SreYEsB0gDUMxnBsQm9DNSy4+Gby+iFwowxgCjVvoRWIGctYtGRpxk8aNl3SW9Z&#10;in1GjhiOOmQ7Y9Se0sWLg54QfhCelSpWMBGkt0XXpR7w6OXkDS6CiNNVihUtKgcRjd7G87VHm8bA&#10;3dpOT1qrLcIVcfoxa9Pq2/QFTnttk2C8j2jz7pULMrJRRelQ9FNA9DMZ0aC8XDyyT8Kg3KXBu2e7&#10;iDdBkDdweqpon2ZkmKeBe1Ijw5ISBVmj5TzNDixVNo+xzxStn7VNK0VrwGn18drgSZMLqq1379lt&#10;RHW/oiUqLiZanjx6qABVgOo0lpfRyi8qJFCOHdgnPyBlyzoi05/JrevXr5kotRhUrZxm4hg3tvKZ&#10;NltfOIz4559+MuILRnE8QfNERXguwWxFpm2Z2j0CMZF90UZvIlK5fE40bB/z72jpg/Svr/TtWURo&#10;tOM7BTDbVxSENn1695K3MQyb0SujWV+L9231gXJkVXP0rTIi/xePTZWuZXrgDZxPPfnESlmi5cQC&#10;qDcxEKFIEDE9yzRpMFTFFw7slj6VCkmn4l9Kx2Kfy8AaJeTUzk0SjhFzp8+cNcfa08zd38knKTJy&#10;ZzuMF0FQcrM2fYmCfHnS2i9Okqtt2uvSrqjTV8TpBKcVcVpWjMbLGFkHDlCfA9vKj5BB6dCeLSxP&#10;dJyZiohURPQyioiotg3GVJXmTZuYHsgRiNz8WQTEb+XKmZrkbJws2HryLABl6pa/X6d2bTMsu1Wr&#10;Fqb+ZMQauNpnnZEtKLTQY73T26JKmIburM2WKV0SKdhuXl2C+LusbX7PthuMKrMWI8rBsB2kIKli&#10;hQqml8/ftX37VnPxwWNCODNSsY8Kc53Mbb2qjJRSWtu0Q9MfFa2VmiWwwnFxsGPRDOla+huzOxX/&#10;Qvr9/rMc3bTSRKIncRu2//iTovUn0nSJgZLp1UxKQZtU+0lKIk3+LUya1qP1JDkxUFKRpgVMQtMa&#10;fE6FNlugeuMijGWG+bggVIC6CYgew4VIU7iawn05UrhxEWGyculiE/Ex4qLq1J/F2mNnGKwTNsOH&#10;D3sqxyELuGZkGaLPHog4qV4tBYN6ioF4ciN4zp+/YAzYGRX269sHA4qfeH2KOzBvlHXLKVDusu/z&#10;778HYkB2TZkxY7obDCPxGuksRMAOHTbEdV907WFKmq+pJYRLjCIWIrpejedH84itMHTgEO9NaNWh&#10;qpc2huHhYcbKkODOAjUyRUuMlq10oQVOV9+mHylaK9LyJ0Xrazg1I097XZNQPIfH5vOdN6CjdCz6&#10;mXQvm89AtE+lH+XoxpUSHhFlolW2ClmRpy+HIG8mClafaGr0bfoyOfBmdJCSSNNqP0mqtukmCrKl&#10;Zz0jTTs4LYN/9vvyb83ReKzfX4IK273+GYtUrlr5qZWfWvm98FZ+4egVvH/rurRA439mRH3+pG7t&#10;5CJEWI+kyMZSzz5NFMroc/r06ZLvm6+NapEiImtkGdO3tNjLliWLVEJU6MvAgM9rCXx4hw4ZIn+j&#10;hjp16hQDWvrcsiZKU3q6JR1HmpKmCE0x2Jr1S8LfWhQbtWnTBuYHH7taZN5GiwwnqNCSja+Vm5G6&#10;1TrzR41q0hdQ//Lzz80A8XMQjLClwRc4/Yk4nwqcNpcgX4YHjC6vo5/2ztWLMrx+OZPK7f7Lt+Zj&#10;v8o/yfHNayQkPBJp3JMGoHZ4+hNxeo4MS0ltM9HIMNuAal9mB89U27RM+vHREgXZBUFWfdNK01qj&#10;5szMVo+Ik1Gn2bhwYvS5ZctmlBo+NcPjI2jIgfR+ggJXAaoRqIGnGim86EYKMfC4Pbx3t3zx2Wcm&#10;+vR030kuEg1FnyGvtBk1/v3336YP9GkAyvRvQ5iyMz3bDREkAWRNRTkEJXDx4sUk90cfyXZEf0kt&#10;1kgHDx5sfHoJUPs6cOCAiV75OO0AVD5vRqmsk9oX/X0ZYS5ZvMhY8U3CLMeWUBuXg3E+f4fzPIej&#10;MX4sxEy8ny+/+MKk6hjB/4fb30AdzAiCfEWa1pQPfHymSNMPYHobTn0UkWgganRHN62SbmXzStcy&#10;eR0QLfGl9K9SWM7u3SZBUOceO37CANTXgGpGoG6RprOuadVePdtQvF0UeNoLuqJOHDu2oLipaC1b&#10;PbsQKDlRkBeLRBN5sv0E7zHP9hP+7bhdsLR/7gTnHY6Sc46TIzBp58iP3Ly4YxsTyyCv/+//ypTJ&#10;k+QxshOPH8YrQLUGqjXQl6kGGoJewKiQIFk4d7a88fprMgouQj4yo0lCawNSrzQ0+KFgAQBkZopT&#10;uYw+56JmyXokB27TZciausIr/SFDhxphDp2AfKVurSe4bOlSk7YdgFYS2gt6W0zTcjB2LYCwCVpd&#10;ONh6M4CZlBPRQcCXjkiE6VSkh63F1C3vi8+Po9EIGwN/P2ub3vxofU0/IZiMvd4zGrgzCj199pxJ&#10;5dJkoUPhTw1AuTsW+0KG1CkjV08egXI3yEDUDtBEKdp0qm36laJNzdqmE5ZeI00bMAlPs9Hryx2I&#10;DAZTxLzY+hKuV8x2cLlHnxqBagSqEWjCUO0XtA80FKPJwgLuy4ghg006csWKFckFnD5/3rdPb2Nb&#10;R6/ZpXAMSokil8rbocOGSW6kTVmvZDqNKTuKPo4eOw43nwqIPnPJCURDyS0av/+N3tAB/fubWmRS&#10;ayPGpRGgrOP++ENBaY2JGayV0oDAGgpu/f4F1LHaIrXLdO8QHC/7olKYfbNjx/5r6qyMnBNNjfGY&#10;fuILnP6MDPOsbdprkd4iTm+CINY4bxASF8/K0Dq/uFK5hCjbXEY3qyr3b141PaT8/dQE59PUNn2N&#10;DPMmCvKrtpmMijYpcLqgaQMnbfu4QxDZr4QQLst77xk/5AiUChh4KUBVRCQxkRqBvkwRKAHKPbBv&#10;bzOrkkB52kVLv1qY/UmINmnc2DgSWara5FK6NEbo2qWLGYHWDX2cjOAIINaelixZauqR9TD02h83&#10;IVroMX1rADo1aYDewkm0NYZ098dt+/XrZ9K2PXv2kEYNG0h7tB7MRDqW4LQWVZX0tW0OcdGNG9fN&#10;t8+hlYRtNaVg8sBU81U8d+N+Y3muJgNOgtRnxGn5vz5jxOltULVV3wyF8nbHgulwKPralcrt/ks+&#10;9Il+Iv/1aIWLxEC5gtd04uQJR+TrI+J8mpFhVs+mtyHViWqbnn60SalpU1DbdEvV+qptOiNOz2iT&#10;EacFTqZu2fvJ9G1DvH84A3QpSgBc8RQMxTHqtG8VEamISGugL7SIiClciojGjBppDAMWYWLIs6wr&#10;qEeVhnqWMG79118mCvVnnNmmzVukKVpoKNIZO3asUd7yBEoRB+eAMjr2lY71fL4rV64AQPsbgE5J&#10;BqA82VGx269fXyM6stY1DNzmsSDUacXWrm0bM9KMz41iJH6f6W6u/gAv07eEMKMWA04/aptpFWmm&#10;pP2Etz1/8RJM59E/i8ktlqCIUWg3qHPZJ7pq3GCT2j4Hf1+7IMgfYLoizVQYTm2PNBOpaP0AZiIh&#10;kLNf069I05me9QQmoXkfA82tHY7zIcfu5cb0nfIQk4UEBZroUwEKBZV7/VPbWBwCIhURvQwiorUr&#10;l5vIsVvXrn5FeUlBlsOmmQ5lSrM9apYUByXVH2raV3CbGlCycmoKRUA8QbLmxeiM4h0qYA8cSNoV&#10;yXpOTJ+x/slN5W5SKwrmAQQnp7LQpJ5AtS/WN1kvXQyYErR/1KhuWlwmwBWpedOmshIp79KIPPPl&#10;/Qajy3aZHkNfoiBfI8OM0YGfkaZdBevZWuItyvS8jfX7ninfAJjrn969xbS0dHMKigjRLqXzSI9f&#10;vpMjaG8JCY9wATSlMzZ9mRzYo0yXQ9BTRJq+bPV4AZbI6CAltU0nOK0okx8NND3A+QAQpXqbWZjm&#10;zkHrM1EK4GK7igJUASqxURGawoWR/MuUwg2+d8eIiM6fPC7FMbiahggExrMuzsGkIIiTXDhRZfGS&#10;xT5HnDFCZc20/G+/Geu+rdu2uhrdWacr/1s5c19Xk3ADsj9f9msyGnQANEHs4+01MSVME4UuqIF2&#10;g0DI14gyk4aDwcL9+/dkCBS+VO7+i+kuX335penza4sIldBn9PkstU1frScpNXL3B5x2iDK6DEPt&#10;bu7AziZ1awmKHO0tFBX9IrcvnZN7AQ7z+WSHU6dyxJloZJjH9BPPnk07OJ8qRetR23RB0wZOQpOb&#10;7lfc0dHRyLasMu+HsmVKm+gT8lsDTwWoAlQB6oTnywbQUKPEDZRREMcwCm3frp2R3T/r2gUlLUeK&#10;8T7Lwgt0OGT9rIky2rSndZnmnTd/vqkhfvHFZ8Y/luIh1kH37NlrjLh/R49pAE7e/qw1axIAOhkz&#10;QpNbE6Gq7dixAxS+HXz63drvgx657BMdO3YM2lc+l08wb5QnTj7npOqZSUWa3gwJ/BUDJWV24O1+&#10;E7WeAIj83r2AILl09ID0/f0n6YKJLXaI0nx+dt92EoYIi7NErQjUStG6nIIITm+tJ/we23q8tJ/Y&#10;LQ5dZu7O6Se+Jp+wBcVX+4nL6ICRpi1Ny1Stq/3EpqK12lBMfROAtLYbND3AGUBwotXJ2uwp5vSV&#10;qlV/R7Yks6xEbzTXo3gHPBWgClAF6EsKUEcUGijXocashDYMOvAwRZkai6m7P5s0QSSa1RjUU6FL&#10;I3iKiug6RHhSgcvWl59+KiQFC+Y3ik8LoFvhKvQ+6qL0l+UVvj+L48NY02QEOmnSxGR/ZR5s1trD&#10;N5dR5RmkU/1ZC+BMxIuCTz/5WKpXq2oAxNeapK2erf0kNVS0niYHVr+mt55NK7L1NWOT3yf8I5DS&#10;Xjqqr3QEMFkDtSDKtG7nEl/J3hXzjN0fXaEMPJOLNJ19m94M3F22el7EQJ4+tJ5zNu3WesnVNl0G&#10;B06TAzdg+lHb9Iw0TcTphCf7hZm2ZY2Y6my6ZLVECjcmOsqlvFWAojGOJtFaA9UULqPPly0CJUC5&#10;Y8KCZNfWTVIg/3fGFGHCuHGuMWH+QMXXbehNuxC+tb/+8ouZrEKzgcqVKspQ9HbSgH7z1q0ya/Zs&#10;zB0tICVglkAAWABdjQHVNChg/6U/Clw+h7WAcr++fWUg0riTJiYPUM4P5TzRpmg5oGORP4sDtb+B&#10;Y1JmPLdRo0a5ok+7MMhV18wAw6n9sdWjB+7d+wFy49wJGVi9eKIolCYLTOXeu35FbqO1hVFnUrVN&#10;q75pjXKzJtA8zXBqb9NPfLkDpUQUlFRtMxE4bREnwcnNuiff32vWrpGPUX7g7NxTUCs7ap8Oxa0C&#10;VAFqok+tgTrg+bICNOT+HYkODZL1q5ZLge+/l8zvZjI2d0xtpcZimmvGjBny+++VjRUelat0F+rc&#10;ubNpIWGdk83nZxAJGXNvpHAXw5aPETGVrv6udUgR01ZvAFpZ/AEo67XdoKr9888/hYYQ/ixO2siP&#10;50uIMopm/TMRPP1wCUrL2qZb36YlUvIy/cRNTQsoRmIG6vJR/RFxwuLPFoVa9dDlowdIBAzprSHf&#10;nmbu1kg2gjIU0RmPlRs8/RgZZkWcKaltWkbunMNpt9VzizidtU1764mnKMhXxElgUmTGTXBa8DyI&#10;WbAUzb2fI5sshQDOSt0qQA04ra0RqAL05QYop7GEYOgyZ4Lu3rrZzDBka8uvv5Q1punJOQD5Ax7e&#10;himvNYgsOYj7U9QPMwOQn3/2CZyMcsrPqJluhBUgU3i34Ne6yAD0bTNyzN+1YcN6oakD1bWsbya3&#10;Dh8+aARELZB6W7ZsaXI3Nz8/iSj5w5zvS+2aNeUYPmc05s0hyLMG6auu6U/riT8pWn8iTWtcmC+v&#10;3dt378mtC2elf9Ui0rVUHrdaKGujnNxy+fghCQgKNmlcyyGIRgcWPDl4PBIp90cYNkDgUJhmtZ74&#10;NfnENmczOR9ay8Dd8qH1lqJ9mkjTijIDndC0g9OC51m4OXFgNn2RR8Fj+TFEQ56WfRqBagSqEait&#10;/vmyRqAEqIEoIlGmcy+dOSmdMYyaKVdGjE0Roe3fv0/iIIpIjUUxzukzp2X06NGmnvgFbM9yfpBD&#10;vv7qS6mKWuloqFxHjR5lekrpsevv2gAziD4EKOz8JkwYn+yv0XWIKWL2rc6dOyfZ2/MGrBGzTacv&#10;ImNGS57Wes8iCvKloPWrtulvpGmbI+pp4H4BfaHhEeGy/N+BxpHILiYyBgv4Hu3/ohCpmnYjwNFy&#10;CWJUevf+A4lEnfTg2iUA8Rn0SAa44OmrtpkSA3crRZuS2qY/KlqrtmmB0xOYVtQZDKDyvXvt2lX5&#10;A1aQrHt269pZopGlS2wYrylcZxSqEahGoC9/BGpBlB+jcNHAOaFrli+VyrDSo7qQMGXkuGP7NuGJ&#10;JLUWBUK7d+8yQ6xZK/0cxvYEJ2umWd7LBHVjVVnDdhekyE56DL/2fA6MYGkOP2jQQBnvhxiKJ38a&#10;I9AsYWoyxgvWY9WpXctMjJk7b56Bh6/2k7To2yScU3NkmOesTX79ICgEXriHzeBtzyiUYqJ+lX+G&#10;Yne/BIWGOQz/nepaGtBHwl+X8B1Wr5wE4n10+85d04Jk4OlrOLUz4vQ1nNrbyLDUjjgpDLKiTRcs&#10;nala19fInhCefE2NGzUy8GwKK8jAgAd4azxBvdPTbUgBqgB11j8VoK8WQAnRUKR0YzGt5fblSzIN&#10;0Zyl0iXYalSrZiZNnHSKJlILppxFug3CopFIiXFqyg8FCwKmmeTtN9809dC83+SB6UEvA9Pbt28l&#10;eliOkeLPB/89SMbDOSi5xfYDRhA0qqfTUHKLKcMC+b+XIoULy34YzLOG6C3iTM7owG58YL+tvS7q&#10;eb+JwGkzYfB0NrJqm95StXanJFoRuqlpoay9cuWqmQm7aFhPaf9zbo8o9Ft872M4FA3CcO5IU69m&#10;vTMMddGA2zdkZu820g4/n92vvRkZRwGQJzj9qm3aJp+YNC1bT2wjw5JK1foVcTpFQZ51TW/wZNmB&#10;HrcxEAwRtG3atDbtWbSuvGPeg4BnbLQC1IyisG2tgTrEQyoiSoDny57CtUeh1ufhMJyPx9DtaxfO&#10;yYI5s6QhfGnpGsQo8adCP0p9zNlkvfEiTr5070mtxfYAplgZfdKDtkJ5h9kCr/zpNVq0SGGIf5qY&#10;dpUTJ44b1TAHXvft0wdtBcNl4vjkU7g82TIC7QIxE38nubVq1UrTLE+/XKpQkxICpXpt048UrTdg&#10;Wmlae98mPX4tazpC7orTPpHf5zzT4LBwuXBwt/TFjFD65NpTuV1KfS2Da5WRu9cuCV2MomLj5OqJ&#10;I/Jv8xrSvvAn0gkTXXYumSVhcC9yU9A+Q20zKQP3lADTs7bpE5hOaBKcoZjnSXjytl27dDY1TyrJ&#10;ryONyxUfE6UA5VWEAjTKDZh2eGoE+upFoC6Y3kV9FDsKU2dioNQNwADuHZs2mEgse7YsMIHPaXxs&#10;aapeBSrbcYjkjmJkFutKqbV4MUtV51lEfLNmzURvaFOjfiRQP3g/uxmnVrJECRMV/Im0Gs0RRqOG&#10;mtxidEGA9oCJ/cCB/ZMVSw0AyLPhNf8DByOCyV/Dg9SobXrzz/UVaSY7nBqgZGTHC54w+CEHwWWJ&#10;xvIBSMPeuHXbRJa8gJnZq7XxxLUD1PjkwqHo0Prlpr3oKIZwD6pZCvXRz4whfdfS38jlYwclJAwA&#10;5cxN5+QTrw5ByQyn9ivStPnR+mo/Sba26bTiM9EmgMnN2bgGnkjb8vscJpAJ8PylTBk5f+6sA56M&#10;PK2tKVyNQD2hqRGoe/T5KkaghKe1Q2i8EPxAIlAf7QRjdcKrX78+6OscIpUrV5I8X39l0lsU2fyK&#10;thSOFmNrCdN8qb3YIrEdZgsjRgyTBvXrGecjgpypXkbHZUqXhun7SEyZ2Yjo+KLXXlLWXyki4smR&#10;k1iSUhsTKDUB6I8/ziXrIVai8ja5VK3nz5MaUJ2atU1/RoYxdRuKNOuFQ7tlTr8OsmPhDLl07ABq&#10;l3clMiaWIYUZrt3j1+8NFD2j0BndW8rGGWOkd4WCxmiBP2e0OrxBeXlw65qZJ3oditwU1TaTmLWZ&#10;SE3rBKcFTbu1nt3sILk0LaNMaxOY3IQnN98f/MgBBexJLonWqzOnTiaGp6ZwNQKNhROJAjQQvZ7W&#10;TgzPVx2gBGnIvVtGZLRk3hwzKYWK13ikT2/j5LcZKVTa3DEKpMn6W2++bmBavFhR+atVK5k+bZrf&#10;jj8pBS57EulENAKuMPWQVv7qyy/MoHA+fuGff5bGjRsZoDLNy3Sctbp362acizp36ZSkYQPnkX6H&#10;/s9SpUoJfXqZvk3OxN2bgbtV20z3GZsQ/NgN3Pn5tevXHPXOoT2k1ffZpE/FH2VSh4ayesJQObF9&#10;PdK0F2Vi+4bCtK27ItcxgJutLXa4UqU7d0AnZAuC5Q4MF9ys9RBtWv2anvXMtIg0fSppneIgX9C0&#10;4MnIk8dmyOBBxlyEGY8TR494h6cCVAGqALXDk58rQE0a1xaBOj6/ZVK5xw7sBSTzmF44NstH4Wo9&#10;CiedaNSL2NDOaGvxokXGX/eHggVwEspqapc0rf8d0eoI1BwPY4YmxSap1WdqQZEnQQJ1NeqnHHhN&#10;lyOqiCmA+jR3bin04w9ozWkiM//7D/XMhjIALSltWrdOktkL589D/estE7ESjPYa59OkaF19m6lR&#10;20zOVs8GT/twarah3EOrSSD+rv82ry7tCuc2rSrt8bFXhR9kRKNKMrhmGTdrP5fFH6e3eJgttP0J&#10;AwHmTpGYuIfwooUfbTIp2pTUNpOLNC2zA18qWpOetaVo7ZGmBU1+5PuRDkOEJx2z3keWhe/b2ZgP&#10;myhtqylc639GAaoAVYB6ExF5A2g4Urh3rl2WRg3qmT7R3Xt2mxOO1Q7Aq3t6q3JGIk9srKnRZo/u&#10;Rkztst8zW9b3zO+WLF4c8zv7yebNm02qNzWFSPzvJpyZiqMBAg3mOfC7SOGfYeTwiWSFIxJTc3RC&#10;4vdWrlgp51BnDceJ1L7i4x9KW6gvOVptLvxzWXtMiR+t1/YTH8OpLbMDb2PDkq1t2s3cPSJOb560&#10;lpl7RHSsnNm9VXqWy++y8esCIwVOY/FM33qLRPm9rmW+Qbr3Ozm1azNSwHEm+kzziBPtVGw/SRaa&#10;TjGQL2haACU82evMdD3hSQ/n9/Ee5fv1wll4JXPCSoyt7qkAVYDGmdSttd2Vt1oD1RqoN4CGIDKN&#10;Cw+R0SOGGlUix3sRmjyZ2SdVmN46CjTwszCcnCLxPmMtaytaVTiUmmlVeoiybsr9M0zlObR69qxZ&#10;wpSpvx64KU33MprZhJ5RpnSbwQeX9VOm6d54/XVTx60HpfHwYcOgAF4ltyCCYR/jt/nymVQ0666E&#10;m7eo01tLS7qnam0m7m7QZL+mc96my5PWaa1HgU8M1LRrJg4zKtpuZfN6Tdn6gqex+ivxhYxsVNGM&#10;PgtGjyinoSRnq5fUkOrkIs5nTdFa0SahyYs/bsKTc2KH4W/PerqZuAOhGsVxZkD2w3gFqPd/No1A&#10;NQLVCNTfCJRp3HgAlN65NBX4448/HJEAUmR2gHr7nEBldBrHGZsA2UEM4Z4HU4LOmMtJgFIERK/c&#10;/N99Z9xehg0bYlyQWJNKixUH9SRFNxs3bsBjDTVOSFT1sl0m14c5MWqthDmBUpjUHsbzFA9Z7SsZ&#10;Aph+RpoGmk5ges7Y5M/uc7oIWpbGta5tIJoULL39jGnfGT1aShSiN/5djS8t/Wetjekn/tjq+RID&#10;efOjtUeerhStUxTkKQjyTNNa0PSEJy+csuJiim1STVDLZ4aC7lOPUec30adGoN7+DRWgClAFaEoA&#10;GhF4X66ePwPf3NKI2r424iBGmskB1P5zApdRaTTg+ABtL6xbGjchGMKXLlUS8zY/NvUn9l4Ww9Bv&#10;KmUZvd69eyfVbAU9zwY80V65clmWLl0iHWCwUBSPSyemjz/6EEO6pxjP15SAk8C1t6C4GbjbbPVM&#10;DydA7ukOZBkdWNNPvBm4+xtpWp603mz1aHgQER0j56HK7V3hR5/CIW/wNK0tgO7aySMlHqdSwtMO&#10;Tn8iTWs4tefIsNSsbXpC0/r64cNHMMmPlMEYmM6LN2Yklq9Ygfp+GSOGO3n8mHmbxGFUmQLU62Ws&#10;AlQBqgBNCUAZhTKN27Z1K/kAAh16yfIklBKAesKUaV5u9uExWtmJwdwcxl27dm2nECmLEfIw7cto&#10;cBFGpR1HqjetolOeKjgV5gNAvFy5X2Xf/v1u7kPJzdr05hDkj9mBNW8zqZFhlpG7C57O9GxSszY9&#10;zdxpdGBtOgRR9EPTgA0z/jX1T8+JLD7rn6iXsp3l2JY1EJI5RGSEZlLgZJT61K0nHkYHSQmCvEGT&#10;NU5r04CDnw/ACDxGm4V+/NG4TM1EGSFTpncwraeTxCHqfIRMhQLUZw5IAaoAVYCmFKCxUOPOmj7F&#10;KFyptmUk+bQA9aydMjolTHmfjGyPHDmKVO9co4ItVbKkiRTYRvNtvrxSH32go2FusHvXLlPDSq21&#10;Hj2s+fJ9A8OGXDJ9+jTTBmJFn27TTzC+zJvRgfW9RNBEpOkWbVJF65yxeR5ROLcr0rQ+R+R70ek7&#10;a5S0FjDxuSUGctU2abFH/1lvm/Z6dAXy2BT9EKZBcBcKx5D1ie0aSIcin/iVymUf6KBapeUehGUh&#10;oeEGnN5GhRGaAfZNSz3nkOqkIs0Qy5fWA5z2tGxyKVoLpIQl3yPcj2Ekwe/37tVT3kOKvvBPP6Fc&#10;sN9cvFG5zSEH+/bsohTNwFMBqgAVioY8t4qIPOGpbSyeTkQJYqJbppWFm4YKp48ekjxQKdIInmnA&#10;lKZxkwMuowv6rhKo3DzRn4CilqncEYhOOUeUAGe/J094ZdCnSchyWHYAWjQYYaR0RcCGbuSIEfIR&#10;aqB0WhoxcrgQgvaxZdbQbF8OQSmJNJmmZbTpBs1kapt+Dad2mrh7RpoGnk6HIE+jg5u3MI4MUeSl&#10;I/ulX5XCjtmgEAklLSD6Uia0rYv2D8cFlIGnL6MDH8Opk7XVs5kceIs4KQayC4LskacVbVrg5Eeq&#10;s8NCQ6R7t66mvs35tHv37jVvlRH427MW37F9OzOW7SFelwI0yf8ijUA1AtUINKURaCjGn3FXr1LZ&#10;KBbXYx5nakWhPBHTT5XpwJmw76uDNC77N0uUKC6tW/8lS2AofxHjtyhKohDpn5EjpXr1avLdt/kM&#10;UKmqpXLW3BZpWBqnh+P+klsHDuyXmhAv8QT6PYRMrHuyLsnapYk6fbSfJFXb9PSjdTNwBzjd4OkB&#10;Tlffph8pWl8jw9w8aT3ASbWsa1sm7jjm8YjONs+eCHXtl9INFn2+AMr6J40WVo4bIrFxDmGYlZ51&#10;S9E6I03T6uQcUO1z8omHtV5S7SdJQdMOTH4e7dyY9GxmlbbFFB6qyMuULmXStlw0ySiIvmWqsU+x&#10;9vnksQueGoFqBKoRaHCQzW3IW+SpTkRuIPVipGBFoGxnYU8o21l4FT9q1ChTQ/NsZ0kuyvT2c/aQ&#10;MqJt1aqluW+KeCjqoCqWA62pkv0VJg4LFy40/aaxaEEwqV748DLd2rZNGyNEogjp9df+Z5yJGmDC&#10;yzg4Je3cscN469rXPaQdh8PFiFHse5nfldq1asGGcL0RDVEglRw4/Yo4nYYHT1Pb9CviTGZkWFJ+&#10;tJ5jwwKRyo3ANJ6pnf9M5Ifr7o2b1wD22Na1xkjjmWqbSdjq+ZOi9RZp2sHJfmCuexgc/meTJqZ1&#10;qvxvv5n3jOP9EyLdEJG++cZrxtHqySP36FMBqgBVgCpAMTz7jsd2DNROaQRKkNLWb/f2Lcblpwn6&#10;OhkxPmsal6laqnLZ2kJQ1kBkuQuColtILzLKYq2TJvBsN8kOh6NOnTuamh8Vvayb8mRIqBJ6K1eu&#10;lEEYyl0Rc03fz5HD3B8hyekuNJGnwcPSpUulCqLozBCN0DWJo80YUVJ0wxStXUn7NJGmP8B8lkjT&#10;nxStZ5RpB6a3fk3+HSNhsHD99HEZULUYfG4dfreem0YLnB16/8YV056UEhWtq/XEqm16eNF6QtNb&#10;tOkNmlakSWCa7VR68/TPEXZ1atdxvK9q1DB/W7poUQC3ZesWM6CAnrc3OW0FxglW6lZTuJrCdbwZ&#10;tAaqEWgqApTtLNcunJUyiAzp6MMUmDmR2mpdKfmc0SvhxzYSQrn8b+XkBiIrz8Xa5nYM9y6LNhpG&#10;DLUw6JrjzwhRyxGJ98OImEBnC8fefftk3Lhxpr+UESldZghhpnwpIqHzTNWqVWQebPuouKVgyOqd&#10;tNK4fkWaSPladc3kapue4PQr0vSobaZkxqblDmTmbCYzY5MXMQ8fP5EdC6b7dCWigGhCm7oSAf/b&#10;EIxBs1K0TNP64xBExXVSKVpfrSf8vq8UrQucToDSmo+L1oX8+1J8xmwE/0aEJy/YGDnXr1dPMr/7&#10;rsxByYDLXvtUgCpAFaBs4tcINFUjUNZAmcrt3aObOTEtgv8tAfq0aVyezKiCrFqliuQE0DZi8klS&#10;i5EVzev52FV+/91EFBZELXCzThqKkzuBSpjy65OA4zSY2zeFExFTvTSEYKqY9oI0UPgRw7w5Nm08&#10;5opyogzvl4IbApUnXn9s9VzwdNY17WbuPiNOp9mB1bPp2XpiH1DtAqcfI8OsiNMFTafRgTcjd1f7&#10;CdLahGJ0ZIT81+svM7Ks+y/53KJQfm/luMEm0uPfLimHIGs4tTVnMykxkL/RpluKlpGmE5psbeKO&#10;h2EH13HUM1kC4ICDli1amL+jdaHHuv2C+fPNBdsfNapLUGCASd96Rp+awtUUrkagCtBUBajlSrR0&#10;wTzUDjNLJ6RdCS5/XIl81T43YWJKLgztrlOnljkhJrd4Ym4DsdDbb71hokuCirD0dv+WvSBP3pFR&#10;0Qa2HCJNURKnslSrVhU+ublNREqgsl2Gs0/r1q1rJs+sWLnCKHI565InYYKQj5fI6MDefoKf203c&#10;+Xmi1hM6BbH9BPeZqP3ER+uJASig7pp6QkEQhUDWR0aZ9s1xYd7AiQuWu1TOem5EZbyYiYY46BZM&#10;M/7+o1QiVW6HIp/K4Q0rTKTqM+K0apvOaPNp+zatiNOVorWEQVaqFkYQFjgZdT4CBLl27dxhhr9T&#10;MESFNo+P9f7gc+FFSfly5UwmYgNS+lxxUZEK0OT+8RJ+ripcVeGqCvdpaqAEaDT6Bo8d2IeT1A+w&#10;4/vRnJB4YkpJ6ta6LaOBvnAiygHxz5TJk/3+F2ZKjxEj07mtWrYwJ35/ngOBytuxbkqYXrp8Sbbv&#10;2A77tgmAZh3Ji4kzHwLmjHCpzKUzTSXUU3tgysuy5ctNmpepQdMWAqBduXLVCI+snVyK1rLV8xZp&#10;JqptPk2k+RQzNu0qWuNJy1Tuoyeyd/k8KG7zuFS5XUrnkb6//yzXTh+TWLj5WNGnm62eH9D0N9pM&#10;VNu0RZtsoSE0ac3I/fjJI/PeWbFiOf6G35g2JzoN8bWwTm6l+fl+GzNmjLlYatmiuTzEfXpL3WoK&#10;V1O4msLVFK4EI+WamiIiApRpXMK3aeOGJgW6adMm10kqJRBlapW7etWqJqV6+vQpvwHKGwbi5FgN&#10;NS4KRDhNg1FGSiJhwpQnV6pJCVUKaeg2NHv2bJjON5XiRYvKJ7k/ltdf/5854X726SdSErXfzp07&#10;yfwF802NleAkvFljvMoI1YeBe1IpWrs7kGea1urb9BQF+aptpmRkmNf2E6fZAYdvxwIuHL7tSOV+&#10;C3XuZ+j/rIe/PYZw42c0PPBnZBjFQb5qm3ajg0QRpyvSdIiDGG0SmnZwEp40PuBUH6qx+T6iEpup&#10;eNZbLXjyfUnh0ImTJ4x1H2937NAhCIfc21ZUROTXv6BGoBqBagT6tBEoIfooMkzGYbpJDtSRevfq&#10;ZU5OKa2Dsu+T1nw/44RWtGhhc2JM6WJtkum6j2CAsBzRB6PKlD4P+1g2y16QMCYcFy1eJD16dpfq&#10;1aqZky4jU8KUJ+kiMCD/669WMmniRGP0wFQsoUToMSq3okxPM3d7XdNbz2ZS7SeJRoYlUdu0zNw9&#10;XYJ8gtPWs8noMi7+kdy9ckEG1/nFGM63++ljWTqyrzGrIGCTEgT5Mjqw2+r5IwpyQNM7OOMNPMVc&#10;OP09cID5m/CCjtOC+H60X0w56uJh8vegv83g9cFIzz9EFuIRTCS81T41AtUIVCNQjUDTJAK12ln2&#10;7dgmeTEwm0O2WVNLSfRHaFERSQehr+BsRGHQ0661a1ajnvWBMaBnD6c96khJRGzdlgDmpviFKT+m&#10;ewnBDZjgQlUvFZ2OGadZ5B1Ev6yb/vhDQalXr64MxYSXjYjIGY1ayldGtoRiokjTjxTtMwHTwyEo&#10;OQN3QtNTFIRQQw6uXWLmhDIS3b10jvkzmZF1jPBs24KmPylat7qml0jTijatFK31MR5/C35uOU6x&#10;xkuREOudVIVXrFDeXMB4pvMJ2aPHjpoB7/xbXcD7xFH7dFj2+dpqJu/1v1IjUI1ANQJ9lgg0FCnc&#10;ULTH/F6pgumz5IBsTzVscvAimObMmWPEHIMQGTztok1bv7595a03XpcOMJ23lLfJPX5Kfs4TMltk&#10;CH3C8Cia8eej/aUZ6rA/wjGJE2TexOPToDzvN3mkEo5LfxiW8wKBvaT8HUKZ0SCFP/YoM5EoyOkQ&#10;5K31xJuK9mkjzaRaTygQMqPoIqMAq3ikcttLr/IF5MLhvXAteiyhHgD1laL1jDI9jQ7sLSje0rN2&#10;cBKe8RA48e/NRWU1+3kZUdZB/Zp2jF06dzFj1ewXc1aqnqn3tyA8G450/xOkbh/i4kgB+n8cCznw&#10;FFzCKkAVoArQZwFoCMVEwYEyYvDfks0INgaZSC0lUIpHKpCCDop1Zs109OI97SKY2LbwIVphaJSQ&#10;mhaDnsb3hClThIx0eXJmfXMJHrMjxqHRwOHLLz4z4ia+LoL1l1/KmjQ3LQYPHT7sEjxRsENI2lW0&#10;viLOlNQ2kxpObUWZSbaf2GZsBuPzOAiGbl04I7P74uLk/l1HzRjfT4kXrVdw4n74d/IVbRKeDmhi&#10;oz3FalHh4PXly5bJD4gkGXm2QhqdGZBJkybhomWAEQ4R/nah2pq1a8zfonjxonId4+tQNE3oUNAI&#10;VAHqMw2hRgpqpJCKRgqWrR8/RgZiQPbuHab+yIZ1pihZG/MXoozoBgG8PAmuQRr2WdcmzBbNni2L&#10;VKhQwaRQw3y0tvj7/JK7ndUiw4iXKcJovB6ma/laaHzfqGEDk+rNhNfHVO8HcEaiNWG7tm1l2tSp&#10;ZhIIT/aM9gg92guyJ5MRlH274OnZfkIfWlua1pp+YjxpPYwtvKVnEw2o9jWcmlNyEHkH3bkpDwGy&#10;pFK0zELYxUDewGm1nnimZ92jTQAT0SahyXStM+g0yueePbqbWmduAHEYokm+7se4AbMYtGckPK06&#10;ODMGnHxTpkxpk3JfiPYrM23Ffl5UgCpAFaBIN8EdxW1rDTTNaqAEaBiikQc3r0mtGtUkJ/xqV8BG&#10;7yGiA/vVvy8I8TaM4Dg0m2lPWvc963qC3sR27dpClfuWUWFyqos/zyU5UKbk50wdMqpidM1U7e49&#10;u02aukXz5qZG98H7OYwQiU38P2EWJd1wxkD0sg+K3tu3bxmQUtnK500wpGjGpoeBu8vEHVFyktNP&#10;EFEnaXbAHlocS1MzBNTsAPW01nuW2qY90nREnAmTdQjiuXPnSqkSJcwFF8ePrcAQbL6HmBHgxYsF&#10;UKuGzSwB/wZNUF+nD263Lp0lNirC0baiAHXmbjWFm2QRXK381Ew+tdtYXObyMJ6PQhS6YM5MM4yY&#10;qcptsNtjPYwnNUZXvuBD0PBE16FDB9Ozx5piaixOUKFtXyH0qLL2+KyCopTA0/O2hBLTnYzKCMIL&#10;cDRatXqVtGnTWkqVKuFU9Trqpnm+/tKYOowcOUK2bdtm3I8IUf4u74dg9TkyzAs4k518wmiT4PQQ&#10;AnkKg+y1TRNN0kfWi63eM9c2nSlae6qW7wemitci/Vodx4YRZI5s2Yxoje1Gli0f32e8aOFwg4FQ&#10;4z4IeGB+dhMXJJzOQ3jWhOPQ3ds3kbqNB0RhmqAAVYDGx0YLd1IqMgWoAjStABp8BzNCHyDtiMHK&#10;XTu2l+xIq30NEPBEducuzMmT8Mg1Io8HgWaKCmuoBF9qLI6uGoQWhXcQhQ4aNMikVp+mreVZwOn5&#10;u3x8a2C41SZD4Q/rcjSRoIFDPgwKfw9qXip6P82dW36vXFkGDhggy1Dro+evSRGz99J54cHo0v44&#10;ydY2PYZT8wLH0yEoJSpary5BHrZ6nmYH9pStZ22TaVr2clqLFwzLli+VWrVqmgsMRu4UbNFZqE+f&#10;3g73K8DVOgZ8r8347z/8vKu54LhFdS4MNghPKnMvwn0K9DQRqAL0UWN3eqqIyDdEtQaqNdA0qoES&#10;oEF3bphB28Goj3Vs18ZEkzlyZJP6DeqZGh/TaN6mtViG3q3/+stEFpzfmVrrEmz1Cnz/PSz58sPT&#10;9pRfDkWpCczk7suqnTJK4uKxWLNmDdyOukvlypUkD1otWOMjOD795BMMLy9r6qYzZ/5npsWYoePO&#10;gdKMGAnV5AZUW8BMjeHUSTkEsb7prbbpCUxT27QB0/rbsw2JdUwOTs+aJbM5Dg0a1jc9vvSynTp1&#10;CoRC/RIJhXiBsXzFMuncsaM5Rn/+6RhfVrXK73Ll0gVT94yNgjmEApQXKgpQK/rUCNRL7dOqhWoN&#10;NE1roAQowRl0+4bEwt7vxKH9UhA+srTly5r1PcmPz6dNm2qiBE+jBctEvmXLlqYeyPRmaq7+/foZ&#10;AA0ZAuNz1MeSg1p6/pwpRwtoe/bskS6ozVHkwgHiTD8TGjwmHFpO9yP6BPN7H7yfXQoWyA9xUkNj&#10;jE8TCgqMeGzjaE2Ij0x58tjaHYI807LW175UtEzRmtqmhyDINzgTuwO5KWhtKloqaO2LUTUFX3Pm&#10;zJZ6iMTZp8mLML7uZs2ayVoY+1NQFQ3DAwKX8Bw+fLh5jfbMAgG6A5aMrCnzIoQKaKZtr8EMwwFP&#10;Rp7W1hSuRqDO9K0CVAHK1gLHxqQU5zYWftZOwwiUAOUOhago4sFd6dapg0nlFi9WTL7N942JLlu1&#10;aiXHT5wwdSpL1OOKQFGj4m0YeaTmIpAJo1IlS5p64vOshXrCmfC8D4j+AycngoKg/6lQIcxBrW7g&#10;SJAw6qTzES9EfgJYK2DMG+ek5sMxfdvphsTXV6dObRkPc4edEGHR4YiR3SNAypqV6svswLNv09dw&#10;aldt083sAO0nMHL31bdpFwM9Rs+ofRGgND84ePCgzJg+HTNlG5sLBQKPtomlcSExYOBAMybPjLrj&#10;RYHTZzkGIG7Xrp1MhmcyXazsAOXrXblqJQCcx4i0mjRqKDdvcCzeYw94agpXI1AbPBWgCtCMAFBC&#10;NBKzQo8d3Ico6XvJjxTqWPR41qld2/REFoVLEG3xrMgrQUTU3qTqjh07lpr8NPfVsWMH1BQzyX+o&#10;jbFlJj2jTF+PZQRBAYHSHcO9M737tnHFmYz+RU5rsS9OVVmJtCXrfqz/MTIb+c8IWbt+nRkA3rx5&#10;M2N8zzQlgUoQU4TECTKrV6827R6sKTIyZZRn95y12+l586L1JQiygBkf7+jLpMHCQ4hyOAXlMR7r&#10;yRN3WPL1MBKl+f6WLZvN6+zcqaMx5+cIuddf+58x7v8Nk1F69uyJFOwK0wrF1DbfJ3YFteWb3BhD&#10;3JctW2om61jHmBdH7MXlZB6CuC0uygLg14sZZV7gqQBVgCpAE7eseLaw8GtN4aZLCteKQmmuEBkc&#10;INMmjZfMmd+VunXqyGWcPEcg5cY0JEFAEQhHgRFojI6YvqRw5sCB/akOUN4nI7j69euZdgZ/prWk&#10;JWSt4eH0aqWfLlXLJ2FuntQi/Cgk+vGHH0z7Btt+GG2FhobJnr17ZPGSxaZ15/vvvjNpXxrrf/zx&#10;R1KmdGkonNtjbNtiA9OICKRkEc1ZpuxWfyUjQrb/mEZLayf5jCDTAigJTQKUgIxFZoHQvX3ntoks&#10;2V7Ci6c2bf7CzNbKMG//2bhVMdLm687z9VfmbzJm7BjZBAcr+hnzNVnD0L39Dawh6Q3RW7tl6xa3&#10;Qeo08PgPRhyEJyPPwAf3oRd6KLGRVs3Tnr5VgCpAFaAKUFfa1krfPt8UrgXRMAiKAlATbfNXC2Nt&#10;xxM+FZabN202vXtMr/0KgQgnuMTGxmEm5wDJjBPfju3bUx2gERHhUhNRCaOcnbt2pdhqMLVhylrl&#10;3n17TTT5Xb58cgRpSn/XGShxK8Eg4k3Y1jGNyefGmiDru2yRuXjxkrFTbN++HVpkSpoZp4xOCVXO&#10;N23YoIGJeocPG2bqpwsXLTTtITt27JD96EE9evSInII1HtXQZuPz0/h4DP6xByAG27Vrp/mbLYPj&#10;EiP6sWP+NfNU2SZSA7XGYsWKGgvD3IA3RWRmUHnOnMZIgtNPGgCYVGdvhNkF57HygoaRI9P6NLxI&#10;TinN2x5Dzbdpkyayd+8+U/c1tXWA9+zZc2ZIOi0hd+P18EIgBkPB3eueWgO13msKUAWoAjSDAjQQ&#10;qdyIoAdy/tRxDC3+FZFoJtj1/Wv+d2/dglIXaVXWPHmiHT9+nDmpMzJZvWqVvyxJ0e1m4mRPaFNM&#10;lBYeuf5C1oo+O3XuiCjsHRmPNGxK1/Xr16RypYpmkDhbdSzBkL1FhlE2H4uG9mz3oPF9wQIF5H0I&#10;kJgVYITK4/HO22+aiI3HPisyAPybELYffJDD7PezOyab8Hvc/DnFPbw9I2HeBy+Q+Dlv9wXqmKx7&#10;18Mgck6o4WPPmzdPjqC/ly07PPYhiJqtNh5+nRw07ceWwNyFi6AWmOF5/MRx1/3Qwo+Px+dDh6Jo&#10;gDOOo88UoD7fXgpQBagCNAMDlBDl0O29O7Yi9YiTN1S5M51etzQCX7hwgVGTZsdJ+Zs8X5l62Dy4&#10;zKTFojjpu2/zSYkSxU3U462lxl8IPsvtzDQQwOTnnwrJDwULCvs4n2ZdunTRjFEjtBYsWJAoqrZa&#10;ZPh4cahTElicW7oAx3zGjBnGL3bsuLFmakyP7t0xjLylgSyjyEqA82+46GFqmb7CVAaXLVPGfI8e&#10;vxQ5/flnY+nerZuxKpwwYYJMwwzOBZiNun7Dejlx4qSBJF2YmI41qWYAnYC32+s9zXFkXZR9s4Ql&#10;SwBU5d5HqpYZjrdxMfA7nvttpKof47Gj8doVoL7fXQpQBagCNIMDNAj10JiwIFm/eoXkQRqPkOSJ&#10;1loXcRJs+uefJrLhnjhxwtPwJNnfYfr4T6T9CPHNELI8LzWuNXmGgqlePXom+7yTugFTqTRGJ4yp&#10;brbSmd7ARKDy53x8ApVwi4NFnuXiw/QvJ8NcuXLVgIn1yLPoyeWmk9NZbH6PP6PQiRchhKFlV8j7&#10;433TcYmp2LSyTiSQ58+fb4w3+Jru3rtv6ueEJ1PWZ2jEwZQ2DScUoEm+vxSgClAFaAYHKKNQTnuJ&#10;CQ2SZQvny+dQiX6U60PjZ2otqjqnoCWBtbM+vXs9E1SS+uXJkyeZiI0jzwiOAJyAnyYKetrfsYY5&#10;90NvKlONGzDi7FnX32j1oPqWEOFFQUrBZTfCdw3Gxv04UqwRBoaMYrmttCujSSsNnpL069MeN/vv&#10;Ef4TEfH2xvvk6rWriJxbmHR02TKl5BRqo3Z4KkCTfncpQBWgCtAXAKAWRKMw9mzxvLlGiZkTgp6p&#10;mERiX/v27jVpXWvO47PCxfP3T6BmRuVnRYhwjOWdbdRVapzck7sPQoczPxs3amSELqlhGsHh2MUh&#10;yqJYiBGpuTDwsPd7Wb62oujBsGZsgwi0BVp4CM+qmAV64Rz6hxF5xlBh7Iw+FaAKUHnIqeu2HY+r&#10;9XhMEbA7EKkXbhI9oNrGkq5GCpYKl9D03EzncnboyiULJd83X5t06mgoMh8h/WcttkakFUDZslEO&#10;dT3WQg8cOGCiqvSECyO4S5cvGU/WHwoWMO0eqbEWLVqEiPZNo4Slu9Hzqu+m9bHkBQ9fG98zX8M8&#10;gin/RlD13r5xDT4Jjpqn59YaqNZAFaBhwRLlsRONLPPW/6lWfgnwpBtROjgRJQVQE4licksMhEXr&#10;Vy2XHyAgojq3G3pCaSeXHqsH1L5sZ5kNyzimA9P6pG+/fwKb9cRiRYsacQ6jx9RYjKaNKQHmsdKJ&#10;KL0vDNLrGDJ1fOnSZfkDQie2PP2JXs8HmLTCySrRERhlpgB19PDCstCxNQLVCNQLPAlTBSj6PWGZ&#10;l+A+lLH6QL1FoOZ7GCXFgcyE6O6tm+RXKDzZBlG/ft1ELjzJnQCe5ueLFy82LRj9+vU1v86UZ3ql&#10;cgk2GpzTUICuO4FwIkqtxTYdtpJ074YpJM4WlvQCW3o8DtO3BCh7T9l2Ux82h/cYwbvgqQBNMMBQ&#10;gGIKe1wieDKVqylcRzSqAH1xARoIgwVOb4mGW9HpI4ekYb26SEG+LkXRlrEeFnVpuagmZf2RQ61p&#10;AEBFLudrRkRGGZFMSvsSUwIPE4ECoEWLFDEtIqkVgfJ4Xb12zRgV0MT/IlyfXrY0rmXhV7tWLSNC&#10;27Jpg3mbOCJPa2sKVyNQTixwbs/6pwI0IZWrAH2xAUqIckfBbOHW5QsyAA33BFuuDz9A830vuYmW&#10;irRYHLPVBj2ExqCd0z7w8TcYtA8ePMj0Sd6GwTkjHat3MSWATO62BDTbQMqhn5Km8TRTT63FunGn&#10;Tp2M2QHHnSU1gzW555kRf85jx/5ZCtBoqH8PqduHEFEqQKkZgPewmwWjRqAagYaFJKp72uugCtCX&#10;A6CEaBhS0dyL5s2WooV/kneQiiRgJk2cKNcxWSS1F43VaWw+YcJ4GK9XMZZ6WdCXydro7/BspcHA&#10;biiCqZh1GAGkTpqXYKZJeu3atQzAryNqTM21du1a+RAXIE1hPE+ABga5D9vOiGD09zmx33To0CFw&#10;S3pP+pv0+2MPeGoKV1O4TNFqBApwEp4K0LAH9wCWe6h1WtsJTdY+rf2CtLG4aqKogVrRp/1jCHpF&#10;IxGNnjl+RPrAii3P11+a2ihNAkaP+kfOwzc1rdYxRDa0Gaxdq6YB22uv/V8zwLoeUstjYXRO/9dA&#10;p2mANR3kafofrdFt7WH6/h7s9FLigevPaw/Bc+RUFzoUMVX8vMwi/IWiv7djnfokDBI4J5VmHMeQ&#10;9n8UH6sA5QAAo1rXCNRV71SAWvBUgL5KALVgGo5RaOEwoqfAqHf3rqZvk71+PHkOhGnAxYupO3Db&#10;DiZOKeHkFkamVav8btKhFKxwnimjRk4NOYpxa6zHEU6saabEV5fQJQyGw/6ORgpLly7xh4spug2N&#10;BegvzMkt0TFx6aoy9heIKbkdjzNbc9q0aW1M8fsh1f8oDnNIMWHFPX2rEahGoBqB2qJPBeirCFBO&#10;cGG/aBQERhyLdmTfbunbq7uBGFte6FbUCzMjGZFGwiicY7nYxkF7ud27d8vWLVvkHIRCwYDcs6xQ&#10;+LZyNukweMWWxjBuWhDSxYhDnwlTqkFPnjppaqaEKFO93uZXesIiFq0zc2EmwR7GAf37P8tT9Pq7&#10;s8w4r7cNpGmtlxJYZaTbEpqW49Hw4cPM355DCW5dv4pgA2PT3MRDKiLSGqjTLEEjUI1ALXC+qgAl&#10;RANuXUfP6C0Jd9ZHTx46IAP79ZYiPxfCFJNM8iksAeuilaFJk8ZSunQpo8zk9xkxvo95oxTq0LGG&#10;Y7MuQbjzLOYMnHNJOPft00d+hXqW/rOMir9GmrlRw4YGskuWLMFczr0wSrhsItM4mENYQiRGnlbK&#10;l9/jNBGqgGmowGHXqbk4V5SRMwdt0982GHDPSGD097lYtoT/IH3P15Mfc04P7d/rMExA9KkA5fxW&#10;TeEm7vPUGqjWQJ21z1cdoIQotxEawQiCUenpo4dk1PChmIn5GxSZn8pnn+YGVH+SOrX+kC4d25u0&#10;byP0lDJifQvjvjIBqoUL/ywtkdqcjAkkB+FARO/dp10hMOeghy1bYMqjlzNnzvfl9df/50z15pPf&#10;K1cyg605LHv16lVmRiUjKRq5EwoEKNW3FCtRUXrjRuqKpDjdhVNeaNTAOuiLZqrA9DgjeRrbc8Qd&#10;h6zTOWo72o3Y8xnjTN0qQBWg3vs8FaAKUAWoAae3zfooxUYXT5+QPds2m1rp8QP75PrFczCVuCOR&#10;qKHeunJRDu/dJQvnzJTOGCxdGEKkbFnfM2nTPF9/bcZy9ezRQzZu2GDGiT16lGAlmBKw3rt71wya&#10;Zi2zPwziCU+rPYbp3s8ByEI//ihVq1aRXr16mikix44fMyDtCvelD2BluGD+vJQ8ZLK3jQKg60P8&#10;xFQzvYVfFG9cy+eWx2bbtm1SBTVoGkOUwIDuvRBxCVLfMRiMbtU9FaAKUAWoS21rT9tqCldTuI4U&#10;rq/taH0BLAFS9pFGAKqhSPWydkqXo1BntMqf8z6unT8r2zaul8ED+kml8r9JXrStsOeUkPs2X15p&#10;jrYPTodhxPa0tVOmiAmvu4Dq9u3bZfTo0dKwQQNjDvHVl44xbgT4R0j/cr4mU8xMTVIck5rrMdJ6&#10;jI4puFm9evULAVBCk6BnjyxbVXgRQreopo0by0X8TYRzRXGb6PAE0wQFqAJUAaoAlbCA+86NlhWA&#10;wBOer0obi6XCNfVPZw00KYgm+pnz9+ytMYQp22N4DMNxnCOC7pvRaochTJo6cby0bdVCyjrrp2+g&#10;Zeajjz6UalWryfBhw2TdurVy7dqzp1cjUA89cviIAXSf3r2lHuq2RQoXRh31Q3ntf/+vFCr0o1y9&#10;eiU1GSoUEr3x+muYdjPFRLtP03Ljb63yaW/H52SJr9gbO23aNLgzlTHg5JD1aUi3h+M2T5CRM/BE&#10;GlwB+hB1z0eO2qe1tY3FY9qKpnA1hasp3CQjUK9g9QLQBJg6PXgRoRKgbJWJDQ+RSNRUz584KutW&#10;LJORiHxq/1EDNdVPTP8pI1SOCWvRvDlmlU6SU+hDZHT3rIuCJIqatm3bKtMwzq0r5nju3bvnWe/W&#10;7ffXo0bLNplBEFFZFnhPC7rU/D0LmlYL0JWrV9EyNAGp78rGxCJzpndNu9LendvhrPNY4jiajOC0&#10;tkagCtCH8fS4tbY7PI1VnwJUAaoATROAehuvxpppPGAaFRQAS8GLpp46d+Z0+QsqVvrKfgBFLzdr&#10;iky7/v33QIexAtosOB7tWRcFTWzFSc21D5aEvABo27aN8fmlgUNqgjCl98XHp3gqEq+TyuCDhw7C&#10;OnGw/AzxV66cOeWTjz/GhYsjbTt4YH9EndGAJ1qU7PDUCBTw1AhUFKAh+MdI2AmuQ97qoInHmFl2&#10;fmrl9/JY+dnTrqmZwvWMQL1NiLHGr4VgzFoE0rzRmBITAagy9Xvj0gVZu3KZ9OvZXSpXLG/qpaxj&#10;8kTPeZ4dIFDiLM4TJ05gHFtYajLwme7r5MmTkjdvHqkFZyX2qT6PVhZCk8pja2TcocOHTRq7SeNG&#10;Jn3NGi1dppo3ayblf/vN1IOrQTh09eJ5eRwbhXNEqAIUtd/HELg9NuC0tqZwNQJVgNpqn1oDzQgA&#10;Db6D9C430ryEJ4VI4QF3jUgpDtN/CN+927fKlAnjpB3M6EsUL2rM6F9HrfFruCXVqVMb/aDDZAOU&#10;vQGI+p7nuogU8U8//SgVypeXW7cdRg8pjRr9vT3TskwTE5hs12HbDH1r792/LzvR7zoRfsbsSS2I&#10;Cw6mlXkBQpen6ah5HkIk2qFDe3McCc9LtGukRZ85PyhAHytA4xFxWhtpW6ZvNYWrEahLOGTBkx9V&#10;RESQPq8I1A5QQtRzE6jRIUHyKCrCKH5PHzsi61atkKFI6VaGIQJTkazhffpJbsC1mOk7nTtnjnFI&#10;4jkgPdcNiHJKlyopxYsVcRrixxmwPcvcU4LSgqTVz8oIk3Cma9AdqI+PwFN43rx5pkWHE27y5v3G&#10;KJ3Zy1kc7SgDBw6QnTt2SBhAy4HPnTt3Mq0qhOdlwvNhnO3coABVgLrgSYgqQB01DU3hJihvFaCe&#10;xvIZFaAOoN42m5NjokMDJQ61Uyp871y7LMcO7pdpEydIw/r1pED+74wzUo7s2Y0oqQpME/79dzR8&#10;dg+YNpdncUXyB8R8DBopvJ8jmxkcvgX2hhfgIUwA0t6PMOXnZgOAhCCjR0vcQzCyZslIkrdnGjYi&#10;KtKAkorZs+fOyWGkZDn9ZezYsdK69V9GcEUPXgKTgiBOuKmAlqGBAwbAxWmX0BrRWpyG8xeieLo5&#10;VUOP7JUL5wHPeKN9SDg/KEAVoArQxHUMBaiX9K1GoGnRxpKSGmhyEagdoFTyWpvRKGumkcGBZkdA&#10;jHT53BlZunC+9OzaVapUqgiYfGUiLfq5lixRQnrAxGHpksVQ9p5Ei2PqR6c0xR+EyPhbOPiw1sgI&#10;kBEpzRwWLVoox1GzZYr1HgQ9rJFybBsHcp+/cEFYP2W9kunXdVDz0qJwxowZxluXESMn1JSCN/An&#10;uT+SdwBAKpY/hGCJKeOaUDF3797dRN70I3YMd3ZfIQApo/O333rLRJ4OeMa5hIMK0Hi4FaLuaW2t&#10;gWoK111NpxGoRqCOYdre9osQgdoBmvA5ao3O0XLhgQ8kBheKD6PCTXS6C25J0yaNlzatWsqPqAUS&#10;apkzvSMFCnwvdU3tdKjs2LFdItDvmForJjYG4qbjMh8p1XZQ436bL5+8/eabRqzDdGrNmn8Y4FWv&#10;Xs04JVWsWBF9mGWRfi5u1LH06v38s8+MWxKf79uoX/Ii4JPcH0sx/H6D+vWlf/9+pud086ZNxtw/&#10;OTVxcFCwtGzR3ESeNfC4VzlZxwZPjUAJTwWo4yAg+nykEahGoIhOvAPT8/taA83INVBfEagdoMH3&#10;oHi1bwqRIEKKjwyVh5FhqO/elHMnjsmG1SulX+9eUgZRoTXl5RPUTovAs7dtmzayHKPIbsILNjkg&#10;+Qtbpkw5mHzd2nXSuVMnMzOUj0fHH/rxskXnqy+/kG/z5gU8C0m5X8ua2aht4ZI0ACnYiUhNL1++&#10;XA4dPGgGkdPLNzyFsGcK14LnH4DnFahtrbStXYmvEagCVAFqHzXk2culKVxN4fqIPl9GgAYDovTo&#10;daR6EZmGBpvNi6oHt27Igd07ZQwmjtStUwsmAgVRO4UYCaleM9C7Th2ZPHmyq3bqLzCTuh3rr0yj&#10;XoWJAaF6C+nb29gBqG/SipB9qexv5ZSY1KrV3rt3VxqjfYXm/jVrVJeraA+Shxj/5sWJTAGqAFWA&#10;KkAlDCfLMEafGoGaFhDXRhTmK337MgOUELVSvPxIgDLVy7ppbESoRIUGyZnjR2Xh3NnSCxNlfkft&#10;9FOkS19/7X8wcnjf9Er2Rg1zMfpOL6BW+aIsqm5/K/eLqZXWh43h9csWPNnjnbj3WwGqAFWAKkAV&#10;oHZoKkBNFGoHqNvniE5D0cZEiD6KiZI4/P9cR4pz19bNMgWevU0aNcAUmS/NoGy6IjEFW6d2bRmN&#10;yPXQoUMSA7VsRlqMXE+fPm3aWdjWkxUipu6wLLx787o8iccwbLxOhyGKApQtTiz1seTnqH8qQBWg&#10;ClAFqAJUmL61UrjJATQEEHVs1sLvmzQve05jAZlARO0Xz5ySFUsXS2cYDxTHhBdGp+9D4EMDfPZ7&#10;9ujRHcPDN8hNtJmkVu00JVAmxJkK5oi4ZnAXYn2VfbHFihaRRfPnGmA+gsOQ5SSmAGVbo0NgqgA1&#10;kmP7FYSKiKy5fYn8LLUG+kLVQEMginHs265NUwFu9kOaz/kzOvg4N+3xvNnmme9pCjdxJOqCpwOg&#10;oTYvZE6RiYK9YAwARGVvNMAagF7UHZs3yoghg1EnrS2FEJFSXUunH5oX0PlnxvRpsm/fXnmQRq5I&#10;D3HOYx2VszunTpls+joLwDv4bSh2c6D/9Ff0oY5C68sNzGalt20sRFTu8NQIVAFq79dRgApn9CWa&#10;06ciogytwrUELnRC4pSSCKhGOUczEv2M5iPrdGaj15Eb36PFHeuV929cNabv4Q+cP+Owa+5Ax3xO&#10;KlQTgVQBmiKAmvF2Tpcq1kxdddPwUHkSG42vA+Togf0YHu6onf72yy/GQIE1R0aBFStUkI4dO8ok&#10;jAfbgTmlFA49epTyqTLsGT0IFe6CBfPNvNFGDRuYlheaJrBOS4u+UiVLmFTtskUL5CZHtME8Jj46&#10;wgs4LY9rTeFqBOqCqEagClAKh+w744iIWGOzTr6MYuJwAo6LcIz0IkTZf8mexRsQeVw6e0oO7UEj&#10;/YrlMmv6VPln2BCcGDtJ8z+bQEVZTSrCpq0cegZ/LVvaRBocUt0QApGeXTvLf1MmycE9O+UWIg+H&#10;/V2ggamKiJKugdpTuPYI1A5Qb+1QNG5gzVQA00gc62uone7BOLDxY/6VurVrytdffWmi0/dROyVQ&#10;GSWWxgzUurVrSRfAjj2ok+BXO3PmfzJn9mx8nGmUvyNHjJBuXbpIQ4Cy3K+/yA+IctnqkgsOS9my&#10;ZQE4YZ6A0WOt0Nc5fepk2btrB1pTLgCWoSJo/o+DcxEHPiSOOu3fU4AqQBWgYqVrFaDPH6A8+TKS&#10;tKzmHiICeBwLazacXO/duGZqaUcxsmv3ti1m0sgMzLocPLCftGvdSmr9UR1OOcUkX75v5Cv0BvKE&#10;y8Z52tK9nyOHZIHpN5vp30IjPNOF1mZjPCeUUOBCOzeeaH+vVMGAd/f2LXL/1jUzf5Og1hQu0rRO&#10;wwXXxyRSuMkB1A7VCFwMxeLCKB610yhcJAXjcTjdZO3K5TJ00N/SsEE9M0CcA6sJ1s8g8GEf6gcf&#10;5DAWfNmzZZMc2B/gb83v8+e8HU0V+L6oifdHz25dMO5tJqwLD8qDO5itGhyE9GwE6psxiDZh/4ep&#10;NPZJSQpQ+8hKm52rsXbVGqjNdkkjUAVo2gOUkSQ322PYpM8IJAom5xSbPIwMN9HI3etX5cThA7J1&#10;wzq0RcySsaP/kd4YycUIku0RhTFGih6tTLtlzZLFfLQ2J2PQ+o1ApAgk07vvmI+5P85lTqTFixUz&#10;LRX0MDUuNrBj+5URChx2OIOSt+fvM+ohcOmJ2qpFU1m2cJ55XjF4rqyVvoxORN6MFJ5GRJSSCNQt&#10;KjVtU473YDhT8DjWbAuJYbYB7w2CNRBp9VNol9m2ZaMsX7xQ/ps2RSaM+1f+HTlcRg0fKqNRtxwP&#10;394ZqGsyFbt10wY5dvig3Efq/WF0JFTCkbgf9IvCTzcmItwAMzIUo8sQbXrbClAFKGaxPXZuzmJz&#10;zGczW2ugruiTUagCNHUBSgGJqUW6ToRIeaEFgOAkRINwMrwAP9Ut69fKf0ijDejbW5oBktVgXl6q&#10;RHEp8P13BnyMGt9ExMhI8R18Tjgy4iDw2Lj/8Ue5TLsBIxPWzBo3aiRdkd4bgZPp7NmzZP26tbJn&#10;z245fvy4cFQWXXLu379nBCqsjbGudurUKVNjmzZ1qjTFc8j7zTe4/w/MqCo+/ueffSI1q1eXuf/N&#10;QCR8Fa/rPlK8qJF6mCq8yFZ+GQmg7qUEG1Tx/omBoCc+JsKIe/AJUq6x2HEij7nhzfsIGxZ7T+Ji&#10;TFsNwUsQ833IHYHxZWb7gKZGoKj9wv3pYZwdnvxcI1AFKOf98crT3qri/FwB+mwANalXNNazPvmE&#10;V/uIGpjCu33tCuqSp+XQvj2yBJHcsMF/S4umTTBxo7TpCcwH5SUjSkKR6dU3MKOSm0ISRoKEI2/D&#10;25aE0KNmzRoQlnQwda55GHJM8F1E/YpTPIJxYqQZOd1onnbR0YZjvDgLsmLFCkgD5wZE35JMznFf&#10;NatXlVVLF0kQVLlRSDvy44tqJp+cld/zikC9AdR8DxdfYTjm3Ez5Jt4wxKcpfpJbARqPmrPZiSAJ&#10;JyeAUgH6xIo67R81Ao1WgDpOQIgMfZ6kXEIi7yIiRpYU9DD9SkFPPEApiAYc5uNX5DhGY21asxqC&#10;nMnSp2cPaYgJGMWKFDH2bh9++IGJHAlLplZp9G3VIlm3KligAJxffpV6detK+3btZPjwYcZQnI4w&#10;ly9fTveme8KYEz0aNqhvQM5olOliAr89xmAdguDICI1MfTTjzgN9Wi9cBWhSQiIVEamISEVEKiJy&#10;U94mVuESlLRsIyzZy8fNWiW/f+b4MTOYeeLYf6Vb545SFybeJYsXNeKdd1FPzPTuuyblylRodqgf&#10;GVESQDQBL1umtDRp3Fj69umDXrwpsmrVKuNMwxRrfPzDpw0g0+T3GNGuW7dO6terZxScfA18XT8X&#10;+lEm4bWzJYZjwajWNWlctMekaDvh67226uw/9dKfyp5Vx8a8T24vw7QTvueYB+prGktGT+FqBApj&#10;CppTuHYk1MJwfrI2RFBxPnZ8jDPitCJPjUB5nsC8Os6ss23aUDm2RqB8o8VAYeeIOu1bU7hJRaBM&#10;f1G4wYgyHpugDMKJ99bVy7IPLQbT0erRpWN7qYpaZXE4tXyL9CpVrm++8YZJu7JWSVBS0frlF1/I&#10;d5jrWLFCeenYoYNMGD/euL2w5ngLoEzpVIzUpCOnfATChPzkyRMG3OcwaDkwEK89CWs5Dm2mn2sZ&#10;qEGtKPpDRM6N6teV/bsw0gspxiBALEXwJGwVoE7vZc8ygsfXmsJVgDpPAhgY0Pj/eC58s5H/JwkF&#10;aCwVdW5XZe5XaQpQR50o3Fk3supHdoBS8UiRBVWKKIxAFRtsTLOPHtwna1Ysk+FwjGmCfjqOq2KL&#10;B1OZhAddWwhM1itpy8b2kZIQ/3BWYrduXeU/DDLes3u33MX4KNYV6f7yvBdHWR3GwOUZM6ZL82ZN&#10;0Qv4o2l14M7z9VfoFywgtWrWlH9GjpD9+/ebeqq3xXpr/359zfGgcpcRKWu0i+bNNsYBhOiDm9f8&#10;B6kCVAGa6ELfEQD4Pr+98hFoo0QARfTY2P+TzNMA9BEUuM6NkT+PXRuqXKjXXNtpEEyfQ8eOS9i4&#10;cn9kdqzZdrWWVYD2XoRGgZrjhthz5ZlK4NdIM8T52l5SE7H4ntnJADTGSNbtOxxfhyXa3oRFia38&#10;QgGbhM3Ga9/bd/0kAulQ7kh/NoUx6FdjGjV5gYR3cYUBaAhAGor7MGbYSMOidvkYSsWHUCpev3wR&#10;9mqbTFtAr+7d5A8YDnybL6+JJK3N9g6rbsneyhLFi0kD1AZ7YcrG9GnTZNv2bXIDXqYZaUXi734Y&#10;0eW8eXOlZ48epoWFkTFTyoQeXxMByNomPzIt62iPec+koZtgjNWWLVt8vqTNmzdLJbTWWPf35Ref&#10;oYViEtyO7pt0qt+RKNosOG/T0Wfqudk2g40Ured2pW7TKoX7gKPMrA3rQ9ofem44O4W6trNNyek+&#10;ZLkQOT4imkxqm1ICa/NJbNbun1JExP8fx+b/EzYuFH39/1n/n0m3sST+37efGxKdO9AyYz/HJD4H&#10;eZ6nkgAo+qNjccHrlrKlkb/ZCedRk7q1trdzrh8iIus8b875dg642GAzkzcMsXPFwZonbtuWHWWm&#10;FNstk8rMqtlJL7IyEUAfP37cP7lffPqfW0/M+dEj/euZDubXbilh54tNaIvxliZO+nt4fTigvm9j&#10;/TzxRxv4rQsArxcCHn88zz+m+ZoXC35ut1Yfz9afhzAtSWrjwgMWic+8bW/UhAsa68LG86P7m5yv&#10;E+9e21vmiXntwUGBshPq1fFjx0jrVi2lEtSmbBshPCjqIVAIBZoL0O6MQ4srIA3LCRUzEVlux+9y&#10;LFUEAJXR1rVr12Tp0iXSq2dPRMPVTY8nQclomZC0WmBotPB75crSB8Ohhw0dIj0heKoLRyKmnCl0&#10;+gBRNW/P2w0fNsynspfRaDccF/4OH+ezTz+VZUsWyRM62iAd7NfGRWWcubBMy+28gMVJk+pLvzYy&#10;Eg+T224nYbY/+NpovI9LYpvGfM9WCd9fu5/Mrfe9r/8LL99/5v9N7//77u2BHueMJM87/py7nLfx&#10;PAe6fe04xyZ1nrXO4f7cxu18bzHAfEzggzd2uL7nAqJ/YPT3fEJWegPov/7egd5Oj4A/R4CCHNb2&#10;2Ac5HSbdLVu2kBIlShhQMJJkzZJpWIKTEKB5wE8Qx9SGIGjI4MGyZs0auXTpkrmPZ2kP8ee5pvQ2&#10;nNzBXs4dUOnS1u2PGjXkR1i0UaSUOdM7xufUel15v8kDI4Wi0hrq2blz58i5s2dN2wuvmLk4hDkS&#10;Fm4czrxp40Yogeu40tXZs2aVEcOH+5wUwuMydMgQ44BDiBbCczh//nxKX47eXo+AHgE/jwAA+q83&#10;gP7j5+/rzfQI+DwCd27fxjSLfTJ71iwj3mH/JFOSjCaZkn3XWb9kypKpWqY2W2AKxujRo2Tb1q3y&#10;4P59c4WZERfTxHv37jHKXT5nwooXAlYEyAsCQpO1WvqmNmnSWEaNGiW7UY/1R7R05+4dY7wwZPAg&#10;473KY8ZNy7hmqJteu3rN62EhgHsjms2RPbuJ3mnmwCt8XXoE9Aik/hHA/9Y/CtDUP66v5D3GorZ8&#10;5MgR+Q9OOTTZZkqWqcR333HU9ew1P36fqUvOYJwFX9Ddu3bJPaQhM+qKiIiEoGefcQnqgHmSv8EM&#10;3rTJIM3MaC8bYGW9PgKPTkT//DNS1q5da0ZWJbficOwOHTooU9C3yt5TKmwJY15oEMysmXIzumRK&#10;9w94qjJy9bbobvQrJorweTF1HBQUlNzD68/1COgReIojoAB9ioOmv+I4AmzBuHXrpqzAxJHu3bpJ&#10;FbSUUAVKNayVjiVUaHP3BeqXpUqWlM6dOxlTgmPHjpm0Z0ZdvBig5R5HT9FxiC0wBQt8b4D2BlKy&#10;jDBZq7WM3ytgmkr/fv1kHYDJVpTkokymW+8jwubte0FY9HvlSsYGMEf2rC5FbXbcv9WKw0iWx5Gb&#10;kSihugitLL7W3wMH4n7ehkL3czkE03JdegT0CKT+EVCApv4xfWnvkenU20jLsrVizL//otXiD2OO&#10;ToGLGUZs2kkw1xDQ/DZvXmNS0AriILZrnDhxQsIw1zQjtJF4+wOFQ4hEl6GNqDv+/fdAEz3Tuo/g&#10;4kWA1SpD8c93eM2/YARZ2zatZe6cORAynTdCpuTSzQTmcVw4sLWmMZS1BREd8thRKOQweXAYPDDC&#10;zAV/3Z9++tHMjGT6l65DhCbHYjFdzNtQeORrcawWIc/fW7Jk8Uv7ntQXpkfgeR4BBejzPPovwGMz&#10;tXgcTj8LFywwUSZTi1YNkyd7tpTwRJ0LUVHpUiWNOGjsmDGyc+dOCQ0JydCvkMBcD2cf1lwJtPxQ&#10;ADtGUmU1QCOkaPP3Se6PpBys/doAmBMnjje1zwh4GSe3WHs8c+a0LFu6VPrB6ahSxYom7cvHYJTO&#10;TYWxZYbAlG3ZMmWkfft2Jg1Ob12uwRBRvY16Kp/fEPTD/oI5ohQmsfbqa62DeX2WzJmR8v1QJkyY&#10;kNxT1Z/rEdAj8BRHwBdARz3FfemvvCRHIDQ0VLagt5AnbvrBUg2bNUtmI4qxppDwxM8IjbZy/wJA&#10;7EUkkJKLwp7nIeLr2o4+0dGj/pFmTf+EuKekSYmalhmAktAk1GiTx1Q0AUUz9+3b/O8tZZTN2w+H&#10;WrZRowZStEhhFyDNUGbcvwVQAvPTT3NLFYwzGzZ0qKxfvz5RvZSgrlOntrwJhTKjXoqQKleqZABa&#10;p3ZtYarZ29q3d59p++FroqGELj0CegRS/wgAoKNURJT6x/WFuke2YdDSjrXM9u3bSylEknTE4SxK&#10;ewsGW0tKovWkU6eOsnz5cjMthMDIiItqVIpsaNfHFHLLFs2NQ1HevHkMwKxpKwTMF599ZpSunM05&#10;FCDbtm2r8cKlc1Fyi7VOHofFixchQv3L8RhoVXkfKlhG54QmH4+CHn6krWAhOA9RZETx1OnTp5MU&#10;+dDiLz+eG6NhpnOZKq75xx/m78I0s686Mlt+mBF4683XMTnmjwx9YZPcMdaf6xHIqEfAawSKKKJL&#10;6jzhxC5FpqHe3gibhKGBvdE2ReYGXo0LPBuEfZgYYIbfI1/b5X5kuSAl9zGxS5L7fDs48NCFhxvN&#10;69xsZE/UzI5G+Hi3bXP2SMo5yfkzy3HpCWcUOtf9e3flIGqZ/02fLn82aWL6MRmN8STPtCVrfh8i&#10;QiqKCSb1McmEY7v27Nnj01Yudd4vz3YvVJtSnEQDAzr+MGJjDZDKVaab+boITr5G1hGrV6tmbscU&#10;K+dxErr+LJokmEgWkTd7PmnBx/oko0sryuRHQo8fqYStXq0qapa9jRk8a6H+tpYsX75M3nsvk3kN&#10;/BtwNf3zT/M6aGt4GhcI3hZBy+wAb1e6VAm5evG8GeIchcHNPneSjla+3a7cnW9C4a6V1E7svuXN&#10;kcv1Pczd5OzNhA0HL1jLJdr0nLbtpKznYtFnm9SOwXFKchv3MdyHceHxtn0bqie49sCpBxeufm0/&#10;/sd9Ov94njtsJhk8z1jnHdd5yIsrEM9ZDtc3PzZdgjzOn4/xtWPTIcjbeTcJ84ZEZg0JBg2eTEjS&#10;XMfJHYs/T+M65O3/jKz05oXb0J8TieM2T2Pl9zIO1A7HP6X37Zg677lhqQWzdM8dhe9xu30fqcdo&#10;tx1sppJYOwqfJ9qcWAKrwDg8p0exUfIEQ39vXbssq1cslYH9+0oNnNDpocooyWq/YHqWJ+ryaNGg&#10;Nd6ihQuNojSjLkeN8Qye5yKjgKWoidEfX4fVNsPXxs8/gxioyu+VjNMPDQzYbhPjI/3p+XqZJj0I&#10;JevUqVOMIpfiKKvf017P5OfZsr6HFHBO+RXw7typkxEM0STe38eyPzaBztdFEFPFvGWrw86P4iG+&#10;JgqQmGr3tbojdUuA5ofoaQOm1UTAyo7euD43DOUf+JzgwukutlFptrFpQfjcsW86Niaz+N638DNs&#10;WAwm3rfNwAC3jYHnHHqe5MzQe3eEI88S9l0JuQ9rP/t2Wf/B5g/zYX1uHKNQWCAmuTHxJpQD2bE5&#10;mD3xhl0l7P6S3hzqjg17zOQ2B8D73on/9xPODSEe5w2n/afz/JLoPGO+n/hcxfOXr3MbL1Re8Wks&#10;Db0BNI29cF9GgPo2XE4vM3lCNw5vaMtblv8ghOayxQulY7u2RsHJupiZfwnhD9OKjJy+RKtDtapV&#10;TES1e/cutKbcypDMJFAYvXGSysCBA4zhOqOwjyCUYcRs1WgpcmLkWbTIz9IOr3sOlLJHYN7ub58p&#10;lcLspWQPZw948lZFjZJRZDaMQrNM2x2wzAKQ5pBP0J9JE3tG6pz0wjrljRvXn/kYhuGiqTI8bvl3&#10;+rlQIaEJPRfNG9g+w+fC1+ZrjR8/1tSuP/roQ5k+aYLE4kScpC/uM5jJhwCIYQSZjjPzwyuaftI6&#10;UFsHamsEiiszGsknbyafluPMYjlMGikS5EgkBFfPZ0+dlEXoX6S/7E9IVTJS4cneGvPF1ozCP/9s&#10;TNinonH//PlzGdJPln2mbJs5eOCAAVPDBg0AsoLmIoDpUgKTtUBGY0yjUrBDiI2BCvgAficYV/e8&#10;D38Wa4lsMZmBlDbt8zhUm1GfVb+0zN1Ni4kZup3fROoELEF7Gxcd/tRM/Xku1m3o8/s57AD52M0h&#10;emK9lSItio2+yZPH/D1Zs/W11mCgOGuuvGAagKg1Liw4TQAaA2P1aOxQAJSPEYXPfc8E1XmgjmEM&#10;ClAFqAL0uQCUczJjkZ59jMkGcAs30xwOwyXnv+lTpRXEMhTEWGpPwoVtJozKWBOkAGjB/PnCOl5G&#10;XA/uPzC11lkz/3PY/0GUQ2Dx9VhtMwQnv2Z9tmHD+vB/HWwgZkVo/rwuRrPsTWX9c+CAAfIb2lQ+&#10;ypXL1V5CcHJb7SyMaGmW0LZtW5mMiw629qS1J+/ChQvM342ve9KkiWZGKB+TwiNGxPy7toGnbixq&#10;VN4WBVRUUBO0LQBgDspOcjpLCiNQpmAjAcv9O7fJiCGDpGe3LjIHgq0LJ48ZkEaHBCKNekdCkIK1&#10;bx2orQB1m4TlxzSWBO2Ip7E/zf8dJv2PuVlnNdtmoM+6K4KLJ67NySypM43F1zxQTeF6m6pun7zu&#10;/Dy9ItAYRB8UgTzCSZTgJECPHz6ISSb/QtHZwIhi3kOqz5pgwpM/07O0nKMrzfr16+QGhDIZbREI&#10;J2AwT6Vsp04djCMPFcB8He++85ZLvcrXk+frr2EuX8u0fKxZvUbOwog9HqIFfxeFNRs3bZRBgwaa&#10;EWGO9pz3TB2YkLKgyRYdbvZdtmjRwtjrUZnLaDg9Fy8g+Jwo7tqFvlrWfAlRqotLwVeYx4jH68GD&#10;+16fFl8vLf14wVG5Ynk5d+KohKEW6DONmwKAEp7RSAlv37ReiiFVzpIAI13Whln/7dW9q2xZt8bU&#10;OyNRJ4xA3ZA7EuPCIlEfJHj5/XB8j2PGOJ6MdctgpoHt21nbDCGIzXbcLtHm77u2o8YZZt+u0WZ8&#10;vCQ2n48ZaZbE1oHaOlDb+R+nAPWYT+c2284Tos8BoJyTCfseA84QzDE8hchn4oRxUqfWH4hC8psI&#10;5U2cIK0ok60mFcqXRx/iMKQx96NmmLHs8qIwHJpG7KtWrTIKWIdFXn4D+zfRckHRC9OkrPFREMSo&#10;uUf37rICbTNMaYakwJyBfZ/0oZ0FM3saJbCtg8eHdUE+BmuLlo8t09pUIpdHlDlo0N+ml5O/m9pp&#10;WX8BHI2/d9nSpc3zLAPR0iXYCrI2y+fDAdtU2BL+hDxbVnythmh9yYQLhB9wjPds22yg9awAJTxj&#10;EGHu3LJRSmCyDI8h34ecPpMddWICm8+Nx7Ma7B07d2gnQwYNkKkwoViGqHrX1s1y9vgRuXrhrNy6&#10;cskIlwjRGAjf4jkjFx85M5OgIxQpDlKA+prrC1U1jpd9czC9Y1M0BLGifdvmgUbhWCeePxyB77lv&#10;Hajt+79WAZoBAUo5PnIS+Ks9kRBcCR8GCKdNmiT10FBPADClyRMUT1SMnmgtV6NGdRkxYrgcPXoE&#10;bTDeU3r+nrxT83asQbJPcseO7UakVKd2LWPAwKiKaVhGURY0Cczffv1V/vqrFYZjTzUpVkZc/i4C&#10;hlHpNhoZYHbmr3DsodLYas/hMePJno9pTYChSKdNa1ryzTbA9Ldm6u9zetrbUSVMAPFvTCEU+23Z&#10;r0uARmP36dPbRMncVAj7WrQltG63EvNBY5ISEvkRgVqRJyFYEsPMrYuQJmiF4kVODyh/mXa36u6W&#10;8Qbfs7wo4oUKf/bVV1+gDl8I7T1VpB3S0EwBL5g9S7ZuWCeH9+2Ri2dOAaw3JA4tMY9jIiWerSx4&#10;7hGIXhldagRqAVUBqilcV77ansN25LSZ2+YBcmxb/ts1MBfDdj1y6PH4mbU9f8av/7/2/jNMyqKL&#10;2oafP++/9/2O576NtzmLAYwomAgqiIogWTCgICgoIEGJkiVHyQJKUDIiUXLOOWeQnJkhDZn61lk9&#10;19A03dNpRmaYquMoB2c6VvdVq/bea619QQDjaxosPWUGANCzIgFBB79ITVN5evRlK5YtMX11Yq8i&#10;H1QAh40KAPBSjs89+6yNQrp372at5TLKxs9GDlOWCK6PLOS+q1HDFCxQwDz88IPXSEvok8nGTiqS&#10;3pi9evW0adIjYr9GM4jGpikt26dPb9Una/rYskrHsk5eShYtpjUyeOgBU0CbPqlR7O3o35kRm3Hz&#10;/un6QlTOAYn3xuC18n6T9P39TSnvxx/z1UdHjwrtdYsUCftAItk++q6QRqUWGjQKDQOgpGOTEo+a&#10;BbNnmHf1uXnfx4oVvjD7khnCvE5q0US+PO8br/tIbKw/7wVA9UDXu//9yZ+XZYWLMZw3z+tWclRd&#10;TlAtmzUxv4hNDPgvmT/H7N62xcq3vEj1TIIPVJGSnEBeokg2IVmm4lK4LgK1tVBXA705ARQR9hUE&#10;xjJSQGu1bcsm86vqbZW1+bCJsDkSgXgpMuQmn3xczvTt29cslywjo7gAoZPEMedXRY0AJnVXokna&#10;mEFgYfMGLAEEDgOfK5Lu9vPPFmR37NgelcE8USYb9EABCN602ODBwOU5fPVftRbTuvF8RJ7UTTFM&#10;gMVLFJxaujMa4E7v23IYIC3PeqH1vCz27QkBKPOsDohoQllPDgc08Q41Vq1aaaPwe+WL21A1ZjSg&#10;IYlEqQCoBU+B1cI5M837SoX7DnT3WMbygYA2dKME6F9Vrmwbgm+UTpduMLNmzZBb0yjzi6wRW/3U&#10;0h6acH6idg/AEp16ZhT3WOKbpFb67vP9AWCfV8T6Zv68prhS7BX1nBCWftVjTVeddcv6teao0sqk&#10;e0/BCFb68pyIdmcFtNRbT1ILdTVQXyrXpXBFIHIkIkWdikbtzFwR6FlFEFcuXLTp2dO60LdJQjJ6&#10;5HDJFL6ytUA2EoCAjYPNkfQsLjY9e/SwpgGnRCa60QPg3qm07MQJE0wTGRMUUdr1JTXE9l6718oM&#10;AHtNjGBqsk0aNzYTJ0609c9ooj5SuJCfODC0ad3aNt1mnYhuvKiGyIY1g8ACA5nXU1sAhKE6xJ+T&#10;J278mkXzmR0SKai4bPqQ6MD8hTFNTZR1Z5Jt4Lvw/PPP2sNCNRGdQjGCcWdCksNafSLA+kd1x8RD&#10;+6KKQDFFADwXz51tCr9XKCWCxKMXy0NvQHLq2bOntQ5ctXJlyLeMFIdDF7Ic9La0jZs+bZqMKvqr&#10;Lt7IfKr6Pq3v3hC4chADWPl8WQ/vu/WArg3SwfzdSorEoq4tK8We3bqaqZMmmHUrl5vdcl/CTOGy&#10;Dqqkgc+dTLDRqiMR+WqfrgaazMRNdsaLxZ3I1UD/hRQutmFYdtkPSJvMjm1bzVjZzdVXRIBO82G/&#10;jhwwGYmoPpXfaScZki9fvixi27doNulob4tR/DRtchixo7UkMiLKo47pSWV47TBo6TryvTx1Ydau&#10;VR0z2hZmR44csdGi9ZdVfRKiDDU0ns9r+cVz8nyWaVykiJ6vto1q0XJmZEP7SNZ9/rz5Fhh4f9SD&#10;Lyjq9sCTnxwqANXC779vwYyf1EeDDW77sbIWpEshnUHeCcnEDRKB4jCEHGXJvDmWXevVkXF94jDk&#10;jQs6FLZv3858oe8GZK94B7XezZs32yYFaHObN2+qBgBVlNotZc0zOEDdeeftvkYAyU3NH9J3kUMU&#10;k/UrozRwowb1zMD+fc3MyerTKnnNaWmDjTI+RKg29Qvb1p+V61i4jkTEPo3Dnp2pDweg6QSgpGcv&#10;6UIlRUtd8/jRI2aKIqKmitjQHHKRe5ITQAENYqmSJU2Xzp3VCuzG1+aIEhfIUYfIt3q1apbBijcu&#10;m7on++B18z4Kqq5YW/pI6na0MTt4MLisIrWvIgD922+/mhbNm9uIG92ljyl79zUSEwAbIhVm7L/K&#10;Wm+Soto9ezKmc1K4iy/U30mF896J4Pv07mU9ev0BFHA5pDXGw5jP4mVF/6E0sESF2BcSqdKWbZ6Y&#10;syeVzoy0BoopwtL5c01REbJoLgCA4v/rH3kC0i1btrDSIP/fx/r+U7sfLOzNspecOXOmXJh+txIt&#10;CEwQl5584vEU837eL4cs1pF6O2nsInoP6KR7/NzFzFNK+biiU4CUmmpKZOoA1AGoA9AbRyKyRCCj&#10;1ICA84So+JCB2kl3WOzDIjY644Lm1PygLnBo//TXbNumjW1SHY5Aw0bFBoI845xIUOkxSL3VEevz&#10;fUUbsEDZiEibeSllgO2V3C9Lj/mJjfgwPWDTjIbEdC5Zy7h40SJt7o3FIP7I5Fd9iygTgPZtej6P&#10;XkCE9DAAThoYq0EinFMnxVS+CQfr+P33dex35GWtPwQxPnd/AOVwc1LvH9BirZ6T29CihQtDrsag&#10;gQPtWhKtD/61nzU3CEok8otAbdpW4Ll84TwxowunpG0/Ftsb431v8NqQI30jwg/p4vQaHAQsA1mR&#10;Ns/pGf+z19nrQtpYItZx48bKWKOdXKsqmHxqSE42h+8QYMp3mGk1viqNlBID++fOHc3GNassiJ4X&#10;09dHRnI6UH8pi5OxhP5Wuwg0jSLQSxY4jWXTrlu90gxUFPGpUmdcwERpbHRcvGxiME8xGic9FUk9&#10;8J9/dprfRfH3SUBy2poPzMdu3XwMXDaPtBikWqvoNH/brf+1vq9sNKTKYLaWlGC/YYMGVqqwd290&#10;gMlrOyDiD9KM0aNH20iF9wB5hLWBjMIGR0TOOmFfh01ela+/sgxUWwPUxpnZU7ORfEZEkhyqOEDw&#10;kxohzFsANNFvktYlYsdsgs9o2NChIR8eEwYvW9BCTQJwBUoNQL207QrJSYoV/SAFPPFLRpLkjdMq&#10;TTSoX98SxzB3SOvBYXHFiuVm2LChNtLkoEmqHjct5Dk0Fwcsh8lZa7GcuPw1wtSE+X8OphhhUAoo&#10;rlp8bgEnaW+uRa95At/vDtL+bl632lxMOiXDEvla04hBgMq/LyqbxDwvtvxp1YJPOCMFZ6SQ/GV3&#10;ABoHgF7Qpn4xWXN5SifYKZMmmrrq1vFK7tz2IvXkE1yosA3r1K5tL/Z9eyNztMEAvV37tjpJ57FR&#10;IKSJ0gIywAU/2NtEquA5YJnS9ePI0aNx7WGc6tu2bW2jlccljH/k4Ydt95Fo9Zjei9ggyzk2vw6q&#10;jdG78sls2YLKS+67F9H9y6ZatW9NV9VYiSKIsrPiwMP38eTWaHUEFjba1AQ8E5haF4Dh0qXLImVN&#10;sAeQRx56yBKsQg1Snrlz+bIJFUT88TqlXJfGTY5ASduuWrLQMl49qUlpGSKQZk8BT7UUqycggwmd&#10;1uAJwQj5DXVW0rJIW6hpUl8dOHCAJVBx+OzRo7tt5t5TP5s0bWwaNWxounf7Wa8zuLEEpCUOnMir&#10;vlE9NddLL+mg4isRPHD//VbX2lcmJWvk8LVOeuoVAuUFc2aZWdOmmJlTJ5ulC+aZw4rM6XB0UnXh&#10;E1onWL/XT6z6wk3nheu8cO3VlDXbmV3RCVe7mJi0J8xfY/6UNONTm5IlBXmfAJONDZCrWKGC7Zix&#10;YcP6iPAAEJsrfeJ3Io9Q60PKwObXrm0b2xbriNyIkA0QzY2QYXwVeZw++sgjts5TpEhhM0avJdJe&#10;k8FeEJszm+JDthH0g6aMoo5IfXNJP86bN9f8JJkC9TnM3X39RX2dXzxtJqlaUsFE4m118p8quQN9&#10;PNPbWzaiD+AG34hOK2zoOPv8rhrfGR3SErXxW+BMBk8+o3Naa8CA6OluRe5VFa2HGuhyId8Q4Rcq&#10;+LbZt2NrcCmLABTwXL10kSmlA4/3mVGb9wdP3KQa1KtrdbeBBx2+A9tEkpusvqfIrYgcfxSzllQ9&#10;EWRfGYJMEHsbw4szimADB+lYbgcRjQbiSHR+7trV1nGLiCxGL1T6vW7auMlG5/6D1nsYcBAR0/A9&#10;tYHZyKqVq0wHRbC5c+WyB1Gifta9wFtvWp3r2/rJwRcSG5FrPlk/0gZw7J+jrPMPIOoAVJG5v0Nb&#10;MAvU5N9dUF/TYNr7C84L91oQJdXmm36GvSnmvWhwMm87s0tnfS4/p2WTRcRJmtYjvLBBESV+8MH7&#10;lgyE6Tfpt0jGUUWPRF7lypY1jyazTSFG9JWJOCnTUIPU5jp1XyFSpK0Xmy8avHVr10bytEFvc1y1&#10;LKzv6G1J9FxMdnu49ASORDVn3qX06oQJ4y1DktdLpPCwQNOrY959F9rMe21XkAIF3jLlddD4TazK&#10;HYpmYNu6cXUFODxV1YGIzZzDl+1Zmlz3BjT9J8C6UYCBRIh0ZMkSxUK6NgFqkLyoqyLzWTJvtq2D&#10;+kegR2WnB3iuWb7ElE5uocZnT+Zg69arrFqiw4ZyG6qlQ9YpaZevRqSnzdixf9k6NVmYHiKf/al0&#10;fUcBYP369eyhjJQ8DG4yMQ30uwZiyNLYwN9jGFJYBZUnWAcOjYDt8GHDTVN1k6lRvbr5RAQmOtNw&#10;n9OKzPlecqC0UbnS2gzSzIA7beUiGQBvI3XVyZnzBQuiyGX8J+vmtcqzpC2VUaZKf3pRfXYdgDoA&#10;df1A/dK4qXnhIkO5IjekRYqyvqlaRemlJyxgAZxP6d8QF0g9nZBYOdKBxymNmmnSTPT6hNJ36OtG&#10;jhwRUX3U/3nmzJ5jJQuAF+2uiABiNVtgg4Jt6bnGlP2orK1jYlyOVd5vv/6qv5e1Gz2ndq9bCmBp&#10;rfLEnmWzZk2aqu6G9+0ppf3cCL0Cx3SIyvvGG3bNsRiErEO05w+cxwUUTD5XIkvqyaT3C8iT1j9K&#10;DHyWrl26WKB9XmzUkUN+t45E/gB6Wv+/bsVS9T4tadm2vAZ8gTcpUvQG4EkkWKNGtWvqjbSCa9a8&#10;mY0OkZwcOXzE6oQhl3EASDqTZIGOOj5p6aFDhiibslQ63b9NXblCkaql2QGDrjNEqbC5qbkDnPUU&#10;7VZXa74Rw4ebharLAt4wtUeOHGl9jn8fPMhmYwbquUnPkqmZKaOJfvr+RyOhol4KgQ6HLw6hHAqp&#10;ndZXnZf3zQGR7zrr3Vb9aGlSfzpoFBoufeu6sbhuLCmX1c2dwiXtcEXtcUhVb9Vm0lTpKFKrnM4B&#10;i8eUjuTEzMk5GiYq0UXLFs2T203dIiDKrpP7D9Z1JpqLPnCjPKUNF/0l0gY2TAAsVl0eBgbFixXz&#10;pV4feEBpwJJ24yIF6zWWJloiTesvaWmuzXTIkD+smX1WIP6k1aEAa0HKAKxtE8g+AKXStxY0RdLx&#10;n/yNlDeR0+3a0Pm80c6GGtj98RkiReqoOvdZbfwegAKm6wWe5ZSu96QqRUUe2rJlc8rD8Z3EQYjI&#10;0D9zQNRM/RXQo14LiMPM/mvMGH0HhlifXlq/UUdHekKKuo9cofDyJQql6UEjdW4pJ5OH5QI+ol2i&#10;R1qxkWblkEAG5uDBA9ZMA4DEwaplixamWdOm1rgBNySaEpTQd5UWdzhhwQzuI6cij62b2md07Nhx&#10;W1NNbXBwRH7GtfCI1nDQwN/kIJbkIlA07i6Fe20QCrMo8k3h5gXQy7ZV1hVzTHXHfjoZvyUBNyfz&#10;u+/y1UpIb01QZBVplMdpfOaMGaaqolciNzZK6iudtIlAuInkYo/0c+HxvpKPLjXU9+Qes14bUixj&#10;y+YttiPKI/KyBSQ9IT3/th1MVBuCoUvkAOlp166M2Wc0lvf+b9+nc+dO9nvFGg8bPtQaKAQDTw9I&#10;L6ks0l1MbD4L7kdkF2osWrTQ5BZRi+9DDWkhkxKOWCbu6WOHzIaVy2xtz8s2ABQQdfwHjQoqV/7y&#10;GvCk1r5mzWprzUgaFJkJUSqHQ8AS9u/e3XuUYt1vZsyYLtb4z9aIAxClrtmrZw970Bqk3q+0qaum&#10;18WYoobhVatWtbVO/2zOVsmXSAlDJJqh64haKfIZiHm4Yg1XhMr1yHeRNm+RpHB5vbTR4xAQijuA&#10;POfzzz+znwsZp+rffGOOiMl8Wh1pXArXAahL4QZJ4QKc2ATOEMEF+j7G3QAeFxHpsr59f4mYKYo0&#10;gcbNZcqUspsd6U46hfTTRkL6K70G9dEWinLv0evGEi7WfpakxAB6iFGAJqd97ONIoUHkuFEtv9Jr&#10;3W7E4xKpUx8k/f3qq7ltFMfmHhh5+v8/ERqRJSYB1Og6qANNqIFrENre25SVKKcOKPt2brXdTTas&#10;WmEt/jzw5LC0NqB+3ktRXoUKnysle9V56LLOzVu3bjNdunRSqrW+rd+TNkVaRf2f/x83bpy1UwRk&#10;YWO3U8cVbksDcyQ4o0ePsrIofiJLIbr1xhZpOn+SzhVLRqRMEM08SQtdffDZpfZPBEuWhbICoArQ&#10;169Xz8ydPTts9oOomixQze+qh2yTx6GWbIDHqC9RrKjsNzdYJm4ifU4dC9dFoIEImpUj0EsCTcaW&#10;TRvtxZ5DbFFAk5TtC/IeRbwejFATbOPiVN5Tp2zqm6RT8YolKkQLSW3r3xiW9KH3YSMPbOFEKIl2&#10;kJqm5guBAh3qPzuvagGjfSx3++ArQL2zoGpsfE/wgvU8g1MD0NOK+BaIifvG66/Zuhz1u1BRFOle&#10;auu36nbINdYr6vxn03rz2cdlU6QqfE8DyWeDBw2yNcptAdKQY3Lx2aHmB96AZX5UkdpqpWo5XK2U&#10;if1hpV8hmAF4bUUIaqW6IeYbbQWkaDhJ4VID/VFpaK6Lvyf56qD+g5Tw76pzkq6llk6vVh6L2iSv&#10;i+/lZ1qvbxSxwujm+SLNCHXv/rMFX9LEoQY1XS8r8IYYzwvlB3xBWlEkLE7GIr2sS+FWdhGoItDL&#10;WO5pnBKz9DeRet5++02rEUPk/9ijj1rrOMTakQzqPhAgMPG+Q8D1TI4cloSwUG4x0dRJI3muSG6D&#10;1AA5yj333GVJTtGPK4b0IiQnoh1qdW6k7QpgtE9anzVu3KSJOZ9sBBAIoMdUC/Umn+sOHWYwXAB4&#10;MXFPTZNZv35dG+HmUr10YL8+pupXldTpxGfPh9PT2jXXMrf/VNbkI2mMNymNz6Cl4KbFc82UX7ub&#10;jQtnmkNKzdJKbqwiTVKu9fWdR5tZqdKXqnuutvchFTxYJB/St9QryYjAwv1agElbuSJirFNnHzE8&#10;/PcSYKSbzkq5ZUFCIlUM4HPYiDYLQkT8sQ4P/n6+gZ/oTNVFMewnOsf0Y+TQP6yhwkmafTsATTZT&#10;cCncLA+gXDhX1MB60cL5lpCAkN1HkrnXvPNOAVtjCRcxcnFT90G7hjMMm1Ie9UIkxUS3iXi0mWmx&#10;VSPQf/LJxxUNvxdT2njs2HEC4Lutk1IvkUDcSNsVoLaHqxApctiqmLMHgudRgaedivSQPVGb43sH&#10;AQfgpbSwdcvWkC+M2iCfH99P7Bghg9HmrJDAk7Zn/gNgrKqa5DoB4IWzZ8zi8SNMj+qfmF9+qGzW&#10;zJ5i2++dVXYD8hyEHvySAcROnTpZGUudOrVM82bNLHBS7oBp3lu+vmRwvpQ2+kPJb6rLOGOoQCkW&#10;7+R4Vn/69Gn2QAkAhxroVFlPMk80e+ioqBd3ojMyTHFORESe3nQAmmUB9MolX9S5Z9dO01Y1mBde&#10;eC5FloJvbTNR6FM7odr7iqqPlq10qdLJfS8ftqbwtGZik8tIo0FyBII3arQDBiQdWDhY1FQvRzfS&#10;bgUgl30t2QRpWFyn6MBz+vSZlEjTAmYyaPKd8iYACvOVzjfU6NAjL160OOQLm626IAxyatm+tOQ9&#10;ttk5n63/2Lptuxk4+Hezad0as2bmRNOlcklT753nzYj2P8qA4XoXLWqJ1Ao9xjWHRertZGzGjR1r&#10;Td9hhpMOxugDtu0/O/+xZgoc7JCwUBPtIqkNNdQBctXCmnCyyEREmKxPWg3IdGVKl7Y11VCDg0v5&#10;zz6zkecDOghDujouFrAFT3xynZWfA9DkL0+WtPK7hIuQxnlJVEZJb/lBclsozymHVmJzU5EEcN+N&#10;GzeILNFJjiXvWALH448/ar79tqq1V4vUPCGtNoVIH4fNgwgE679I60TeY0OEItXGJl+yZPGQ7bMi&#10;fS3udldXALkILbpIr5ZRg/BjyFaUng0GmoAnlo1M/s3nCKMVw3TIYhB3Qg3SqjQI8NrCEWEFRmGX&#10;xA4iY7J82gTzW/0qpnbebKZpsdfNonHDZYByOU0+NoC8nRi0tZXKfUtuP3wnYbkSrULYqVr1a+tx&#10;Szs/olt6ziJJQTMdz9grC83PBIywfkMNDgM//tjQAif7QUkx7bdv3mijzxSTeQegDkCzIoBesrIU&#10;DTEeV+rUDesPYg9RFSd4yBgwY0OZs3NxwUjlxM9GZDthyCyeC5zfn08mIMVzkafnfSGS8J5JTS+W&#10;RjOaQYRByg2HFjb7jQEyh2gey9322hWYMmWKeVBaWiLDxgIQDmBEl/7Rpj9wosP0JgD6p6I6anQA&#10;cI/u3YMu73H1wUQm8tijmPffa23qli5dct1t92zZYIa3aWAaF8ltqr/yoOlcuYTZuiK670qozxfG&#10;OYDIQRMjDpi0kH/y58trOQIMWN38no49SbKAgzcAmOJwVKtmTdO9ezex3xOi/gpRgqle/VuRkNqk&#10;Wk7pL+N5PgeizzzaDyAN2bonjbi9Li0OQB2AZjUA9Zqj7hUVH/9LzMvZSPARpe6EeJt2SMEGm9nU&#10;qVMsY4+LCy3YW2/lN51V78En9kbXN6PZTYi4IZx0Vhsn2+A7ioEvKbU2xP5E2m7EvwKkPfkecRgj&#10;BQtDG9Nzf/D0Ik770w88+Tf+uMuU8qXkAEuaLj+BnsKALAxsUrZEnzQjCNR50rJqzsiBpvUnhcwP&#10;b2U3tfKoF2mdiubAjvibY7NKSKowN7DuWLxmHTiXL1tuf4cu+qMyZawZPBrQefPmSVO8TNKUmdYE&#10;hIMrk7SwV2M9HIX8i+uzVcuWIi/VTJXER92X7knUhXNkf8qMGjbEXFL99xrwdClcP/B0LNybPoV7&#10;5ZLPHzNRJ/BBqsPAWPQMAWyKRoJr/DaDDcCRemEpOfBwusdcHeo8tPqMVt+MdCtfv36d7UKBv220&#10;jGA0hxBQ2OxhW7oR/woQbXr1NgzLiewBvFARpweghwWeTByJkFVROyVqglDkn54HPHpISsXfqHvy&#10;+TWQThK5B9Z1HKH2Keoc0KiarXPWLfCM+f7Np82gxjVM4uED8b/B5EdAo9lc7kOXkq9HZDuka3uL&#10;kMbfYMXSfKCe3LisWbwkYKEGutDWksRc8DJKYV4lxgufixyIZ26osVGyNaJySEMckjvrsEizbbqq&#10;XNcf1EWgLgK92SPQy0o5MjBDmDh+nPWIxcDAa9T8+muvyQmlZ1BGKvVNxN5cUHcl+9Nihg17L6PW&#10;NyPd6U6KPYnc4aknn7QEqGgG9TK6f9x6y39sT0Zn0xfN6gW/LUACOYusBocza4yuCM0/0vTA0v5U&#10;itN/kh3Zu3evvS+P8dprr1zznSZygyHrdRoBRDlAlhLpja4/88cMMW0UdQKa9d990UafQ3/6wXYb&#10;SctBdxTSr0THG6UZhTyErIWyABpPzO5r16ptnYUgHKU2OFygbY6kjDBn9ixTWv6+a9auCfmQeBBz&#10;TQCerE0tGSscl841hTQU2GDbAagD0JsVQL06J51glkuPWbXKVyn1IWuGIKZtA118OJ34D3RknMi5&#10;kJ97Noe9mNjYuLhxPMno9c1oNjsE6UQkf0+aFM3dbLTjmUJwIMFD1I34VoDPIJvkJIAftT4YoIBi&#10;YKQZCJze/wMmB2UEQMeTB9UEnQgTH1n/Acv1VTUwJ0X8jLSmtb+vY9bJgWhCz7bmx8Ivmx/ezmEa&#10;vp/TfP/W02ZEGwGTwKa6Op9Qd8SVKFqNZbAV4aCA2fyvYqeTij0sw3kkMKOU1cA4Hs0pDQfQeXI4&#10;GzVqpI2kmWeV/oVtzPePnxz88AAmm5LaIP2LixiPG2pQ28e5yKeHvU9s+hJmpwwiaJ59XeTpaqAB&#10;6VuXwr2pUrjmsi/qxCmndeufbGstr1sKLEU6LFBf8R+4kJDCxUbNl9q9z4IEjinRRmjxbaX/3r3R&#10;GZKmguUY7fDs5uiT6N+pI9rHcbf3rQDG+9QlmXwPcRei1pkSdQZEnB5wHtLvmQAtgEt0x/cXRus4&#10;ZVwCx44d282Yv8aYBYuXmC0rl5hf68nIQMDZ4N0XTCOBKBHoH81qWulKWXXhoU5OxgaSHMYISLWQ&#10;ncTT6GCctMSA6CIRgxh41U7SAQLuAUDdq1dP24WITEdpsZFxNEJbvUbsYQhP1E3x1/1BJD4ciVJ7&#10;LYAthg39RAoKOVR//kXpYKJy6p7otpcsmGvrniHB09VAXQ3U7wt1UwDoZdstxZgzSk8OHjTAuqpw&#10;QVDjfFCd5suVLWNrPv6kGfSdUOOpBd6lnpV0FMFEAUNqNqSbeXCIyCEiEJtZtKON9LJs9myuc+Q/&#10;6kbsK0D0Q+Nosh0wUVfIYeekIqxg0aYHmPanDn3+E9LRXwJHz1Qe67xQY8PcqaZ9+feVqn3aNHr/&#10;JR946t99alc0J48cNJsU1dUV2SZf3jfsYZIDqOeTm1cNpWlWjWYTLee5c9HrMwFEWOyN1dUIJi4t&#10;8ryBsxJEHrSjsGVpyg5ZDaDEknKV1qcFshbdF1lVqMHt0ZzisZvamCzwxlmL1nu4QI0ZOdxckk3f&#10;daQhl8INEnk6IwW+W5keQO0FonTtwgU+FyFOk16rLeQWf/z+u1I/vlQj9ReaXLdo3tzk0WaAVR8y&#10;FtK2pJHYiLLC2LV7l2wGX7GG9tESiSB4wFqGVBWuVpUV1jKe94j+E+N4fIq/VrNpMh5IqPwBNAU4&#10;A0ATACV1ywR056pHLSBga3hilAeOSzpkTh/c2/z4QW5LFAI4mT+8nV1SlZJi226VdESMUxGHTqj+&#10;t3LxQtO3Z3dTRiS7Z7JntxkL6qhEpoAqtXDcfGDRwhxGOwrIRVIXp847csRwmcW3tGCKWxePQV2U&#10;0sq0adPMUv0bgC2llCq+uY3UxJs09cgRvtRuaoOOR17alusdZnJZNaqvpnrrbDF7GaSCIRCyVzwu&#10;q86fZUJ/VnVfzOFTjT5dBOoiUL8vX6YFUM8MIeHYUdNFX37StZzk7/rf/yylH8YfGxIn1QFi4ZUV&#10;OzFvnjzJNnv3qdnzKxZIN4l9F0j7j2dTzAz35f2Spkb36t9hI5LXzob07DM6tWutqUPFk9KL5Plu&#10;5tuQFuUwgjQIEKHWSEoWAE0t4vSA0/sJ6WjVqlXW1AOQQ/zvD2RnxCYd1amZqVvwWVP/nedSwJP/&#10;b1WuoNm+aomBO3BE7c0O790lt6G95oyIMkSk+wSsc6dPMS1UNy9apLD10X3ooQcskGIgApiiQaUf&#10;KQcybPx+kwE77dNoqk2NNtQhDRADeGeL6DNCHs30FKV00l1a1p49eqgt2S+mr1Kw45WSJsWbms+v&#10;9z3BJ7dD+/b2e0kP0vz5fC0IWRe+s8hUAFcrH5IRyp233y7SUA05De03SepOc0K9UR2AnjJJ+my8&#10;icTpqnVf4L+dlV+ms/K7klzrXLliuflUZBbSr/fp4uAndPVFixYZmHX95MH5yiu5laLVKVNEDVK6&#10;xYoWtey/WFt73SwbOk3An3/uOdv0OppBbSlf3rx2U+JQcvJk6tFANI+d1W7bqFEjGwGhq8XiDq2k&#10;Tc0GSdP6R5wpACotJOYEOBZtU9cSMjCAMZIWGlAzsN4b2Li60rTUO19MAc/6hV4wjYu+atbOnqwE&#10;ziXbGxTwBET5N/PY/j2KRvdbID11RNHu7p1m+t8TTfs2P5lKam9WUE5G1Fx5Tt4H3wmuQdL7RKyY&#10;jUDi+UGkpe5yGYIoNF/lA8g9pGvTehCZficwhC3PqFqlin1NvEYyTfAg2AM+KFzYRstYGH6m/WP7&#10;JrUnw2lI79EB6LXgCYg6AA39Tc10Eag1RFDKdtjQITaNxMmSUzDNgmk9hG8m3UKKFimiE/KtdrOH&#10;dfv000+qMfT7Zo9qn24Yyy5mU0FeEM1g46lUsaLdiHK9nNPsF6PSjehXgM2eAwjWiGiTsdkjkvRq&#10;m4FRpv3/ZMD0/3lAv/Mi1npikyIxQk+6U6zXQ+r52eu78jYwPiwAAJOmSURBVJYg1DC53knatuF7&#10;OW0kOnVQT7NLWuej+/aYI8ng6Q+gHpD6wHSvSRAYnz5+WGCTaI4d2GOWL5pvxowYZjopxUpnl4Lq&#10;YPTkk9kEoL4aOdclDQhI95OmvuduOXep5viO/Hc/EXBRT23dqpXt1kIv0W3bfGngWEeH9u1supYt&#10;gmj+rTfftK+B77k3AVPKPLRn4zC4YfVKc06pWwueDkCviTxdBBreaCZTASgX1hmlE9qrMwIXBODJ&#10;iZc+h6SCTqmG2Vqd5Tn9cgGTYiSNS3qIUzKeoW74VoDDBmtHNB7NIPUFwQMAfTJbNrNE0h83ol8B&#10;DOOpQwMsHEjYzC0Q+tU2AyNNDzgBzZSpeiI1xTMyn2+v1CUljM76nm9fvcz8XKWM1XX6gyfEIQB1&#10;TKemMp5fYKrI2nHT6hUm4eA+G32GAlBA1k5Fpczjuv1ppXkB0yTVDffv3GY26nEWzp5p/hj4m1K+&#10;P5rPP/vUvClyFOldgJMI8D59b0j9cnDAFhJwBdQowRA509Abxy902EOHDLF1Ud73SR04LigtG2pM&#10;/vtv83G5sga5DINm4x8Ufu86AGVveE4lCK+n7xnxI04cPugAVBF4kp0uAvWRTb2Z+rWdaQCUt3FU&#10;G0wtGRpQgyE1wwWJdo6aHjWSYh8WVW3mFlPonYJi701MeeeIzJ/J8bQ2jMj6eUa/HWa+e3DiBwQ9&#10;D9Jo3sFoafSoJ5EWx5XJjehXYLicdwATNvR2bdtag47ros6AiDMQNAFOb0KA++OPP8zP3bqbTUsX&#10;qINK8WR9p49pe5U0lMP0+Lac2bJ2lfm0fHnzovgCs6dNNqeOHowKQD0g5WeCaqaQj87IL/ZswjFz&#10;WnVEAJnIdd+ObYpUF1iGazfZR/4ghu+n6sNZROCWN8/rVnNNlEhNlcmBgu8WTG8OyWhX0WOXUF2X&#10;6PK3X/tbA4jNciry2PLWSOLTTyz5yH9gTo8pvOfAxPeVlnHf16lt0+WY46dEni4CdQAKcHrzZgHQ&#10;y8mdU/bpIqksPRp+nmz8XFRjk9OP6Bqzy7uSCxG2nr9+c6uYjlyIWJxBWnDDtwKbN2+yG8s38iFF&#10;ThHNWCaDCu5LlI/Y3o3oVoD1xsyCSOwFtReboMMe6dvAFG1qgOkPnhDlDh46rC4uiWb9ojmmU4Ui&#10;5ocCOQSa14JnPaVtmxXPY/ZtXmOGKSvD9YLxwlBFjGcT5LMbRQTqD6DHiUjt3Gsn4Jmo2ukJgaqt&#10;nwpQISUl6TlIl54UWO3YtN4smD3D/DliqOndvatpLjP5bxUNlypR3JZmOFgApByUud69ye/InLwh&#10;zeZninDpOUo9n0NI4CBNThYKyRbfVwwrkMZ4UWrSiUTZFfpFny6F6yLQmw1AuShIt5TXxeJdULRh&#10;YhO3vRDVxBcCw4tKAY2QhjMQDGjii0NLLKYB0W2LmevWnN4hr5QTvR9z72jGDrErqS+x7tzfjehW&#10;AKZtqRIlbPuxN/Pnt+47mCdcl6L1izD9AZN/70+e+wSeBw4cNOcuXjI7Vi81bcu/p7Qt4Hk16vTq&#10;nvXEup0+uI99sZQ1vDJIhzatzIWTCWkGoLB4Q0+BqxivJwWqSYli6CoFfFnaS34eUYp4y/q1Zsn8&#10;ueZvMW9/VQPwpmotVlHkqDfz57XRKFknD1yJVolaOVQXl567n4zqSYP7D7JTGEEg7xkq3sSpk75D&#10;9Hl1ejlxOLnu6UWfDkAdgN5MAMoXfZfAE8IB4HnvPXcp9VPYGk1vFwmAi4aLqHSpUpbGHzgA08+U&#10;vn36qSfkYrI0ul3uJr81JAt0shBY9kZJrIJBiSMRa49fMIxnNyJfAZpEAwZEUpUrVbKsWzb+YLXN&#10;UMBJ1GmngPT8xctmq9yF2nz6rk3bBoKn1XuqFtq/QRWbpmNwPVCDBYBqy/uViPGYgC/SGmhqEWg4&#10;AIUZTA3VfyYQsQrATsu8nSj1gqz0ktTA+phut++fHWbn5g1mqVyCfpdPbmNlmcqJ3fuWvr9I1ohO&#10;4UOQoi1Y8G3b6MDfOB5rQNaagx8DCdxJ9JyKjl0K16t9uhpoSvr2ZqiB8kXfs+sfa5LNBQKAlpLw&#10;easo8PQLfOmlF20E1FAXU6jOKGvXrE3Rp0VrGBD5dpg5bwnbEdLFq5L5BLa2CveOIBKRgoQIAuMz&#10;WF/JcI+Rlf8+fPgwmz4lksKCz0afIg8FgqX3/160aX8mAycyLOZZRZ4716407T//QGnbqwYJ/iCK&#10;ccJPZQuYPZuvesdyzeDYRRr544/KmB0b19nuKzcKQH1guv+amSBDB2QlJ5X+PaP0LylgAPaUaq0A&#10;IJ61Y0ePNNVlQP/Si779wANTeod6GuXatWtZAPU8gi/ou3/iCADqIlAfcch/OhJRpicR2chT9HrA&#10;06uBlCldWp6Ya0yf3r0twYDaDU4lqQn5Ma4GeDvJaMGNa1eA6LyONhbSeJjoRzv6q/E4zGaMALA/&#10;dCOyFaC92A8yGyClyHd4luwQMQgIG2l6Ead+krbdK/BMOn/B7FUrsk5fFgsZeaL9bFDoRTP/z9+v&#10;e4GffPKJZcG+pfToMkV3pwRUGQlALaAqMmUSoTKpWXp1S4AU/SYAO3PqZNOg7vc6ML9oMyOf6r15&#10;nZMcgAogVQ+2U7ptDzDPXAeejoWbyUlEPpr6rn92WvD0ap40250ze466JtS1FzypR9xLUhvoQaHo&#10;c9Jfvfr69G5k293Nfav20s0BgoHsxUjeNR0+AE8+I4y93YhsBajbk2YkUiqkCBCD9mPJABos0kyJ&#10;OJOB0wPPU0nnzGEZG3QTo5b0rOdre036VpIV/jawSQ219Tt/3QvEho/I7CkdoqaMH2vOyoknowMo&#10;UWngJJK8mET3lENmmbSpjer9YM0bPGtOB6AOQC9fvijWtTcvWQZ2ypSvAN27MnUK90qyxmuPdFyf&#10;iZJO5An44WRCyovfUa/hZBnYiizY1sXGhNMO0pbM3sMzsq05+lsNVLNw0rCxRJBr1fIKA3S0fN9+&#10;801EHqjRv8Kb7x50GkETSc2utjxrkWBQ/0wBT79IE/AEMP3nHt0+UZKVBBFg+tX7Sg5DATpPP/JQ&#10;/ULPm5YfvX1N6tZ/RWkW7yMS3W0G9f/FnJGe09884dp/X6sDTesaaLAUbrAINBiA2t/B+FUkelZk&#10;qETVNvfu2ulSuGIZp0SeLgK9uQGUC3uPTM4BSk7nnIxpaYRHaMECb9vIs2GDBhETVpC23PLf/0Rt&#10;FHDzbdmh39HfEp+jm6UOF+0g7ViyZHFzmwCUz+lm72AT7fqEuj1MUYwDIMT1+aW3SdTGZlm1Xm0z&#10;CGh69U7Alh6sp+VtO6x1ffO9jODp4xmMNERESu1z5pD+IV/6ArUTg4lNFgHjA2uQICJRcBDN+AAK&#10;iDITFZGeEwnJGy4CdRHoTR2BQko5LBJFpS+/tBcz5AoiR7pK4FDChtO7V6+IO4dAkEFYTWpqhfxy&#10;3Qi+AkvFxLxbrdyaiBB0KdlfONK1gqj2tdqhEcESiQY2cY70cbLa7b4V4YWI74XnnzdTJk+2nUWC&#10;RZoeaPqDJ2xdyHAT+3Q0dfG2lSVfUPBMblHW74fK8jEN3WEI4H4pZ04ZOtxjvhSres92edSqzpjZ&#10;AfS4ItIzYvI6AHUR6GVlNi9f0ryZU7h80UeKiPKAencSebIhk7p9TED6au7cZkKQBsGpbbzIXADh&#10;z2Xxl1ValMUCRBtlop1DBhSIy8/KmSXagY+p5zVKH0c3Ul+Bw2J+YlVHKYI+oOvXrbMM3GvStMns&#10;Wn8AJfLcL63neTFuF4wZYk3hSc+GAs/67zxvmhZ7zaydNyPVF4SUqdiHH9qMTwHJkbauX2OlHQ5A&#10;xdAN7AHq//9KFZ+g7Zkm7c+un2IKwxZOdR7X3zVlJRhunjlxXAeCUDPBHhb8Z5L+3zcdgGYZAB06&#10;5A97IVuh9KO+3oP0AlypmlG0o4dSkhhX94rS5zXa58nst98lmRDtntDTnpAXa7SDdlzoGWE9Dhww&#10;INq7Z7nbz5492zpoIR0hu0IXFWqfFkADgBOWrTf37N1jks5dMJsWzzXNSuQxOAqFAk98b9GCTu7T&#10;wYxT266FCxeGXGcY7PTj9FqSLV04zxocOAB1AOramWUSL1yubqKfhuqYQvSJGBp3m27qCZha1/lQ&#10;uwLOI8V1qn5RFml0sHcj9AocOSxHnJIlrRb0sEgp0Q6aHmMUDiC0aNFcaRIx2dwIuQI9e/awJYrH&#10;1MAZsT/ZkZQUrR9gEnF6k36tiXLPOfjPdjW+LqG65rMhwRNQxW2oq263adVyU0rs9a5du6T6ifRS&#10;acQ7uI4aNsR62joAdQDqADQTAChX9sULF01HdZEAONlc3ilYQI4h22PehmkLBTGCFLBr9pz6MpLC&#10;q/L1VzbdHUubNyzp8uZ5w9wlKQw+xS5dHnq9OdjRq5KaMc3cp0+fbg1AUiJNP9C8Cp5qMybS0Blp&#10;95Ci0EUlVORp7foUfTZ870Wz8K8hpr800hgL4AWb2sFm6tQpFkDxim0vSz+0lvQBvR5EMw+JyNVA&#10;XQrXpm69eTPWQNlq2FQ6d+pk07a2W/zzz8akSfTftkjbEsl26dI5ZhDOKneEvIX5PmsfS6qc+5eU&#10;O5Tv4FPQRk1uBF8BDMzff+9de9go8sEHZqeMQiDxWAANAZ7UPWnhNW1gd6Vln7mmIXZQuz4ZyPf7&#10;/kuzWwfQ4jJlpwyC7Cs1Fy7kSHREwdjhm68rWwANzsR1AJpSF3U1UHPuzKnkedqc10E8ZcpjGJ/h&#10;YPPC2SRz4VyQef6cdMrXzgsiyzEDf4+e+eIF/3lB/3/B2jPSeOTyRW/exADKFnNeC4ZExUfpv1tR&#10;Yw4zTC2e4hlEnBBiiKhiAYR4njuz3heXJswUkLTEMvAZZfPFbxhSjBvBV2De3Lk2y/KwDnfYzFny&#10;UCjwFKDuVh/bM2KTr18w0zT58FU1wA5NGgJMYeQ2UPS5Yf50s1+M9hICULTUefPksUzfUAPwLlqk&#10;sI1WaTF2WI21HYC6FK5L4WbQFC4X8iWdEjqrNyBpIx94Zjd//H691Vi0m/GO7dvVJSS/eUuMQvr9&#10;uRF+BQYOHGDukpRlQIwkoD59fNaKgCiyDDeCr8AvffpYLTP2fb+qpyXmCSmpWoEYBgm04WPulrn/&#10;8cQTSqXuNl2+KhXSps8/Cq2T/ykzuFlNyyfYs3efqVG9mo1AMVvftGljyI8l6UySjDCqWiJYnjde&#10;N2uXLwkhZXERqItAvajT/6eLQP9P4KDLduQboV8T0uRWMKT2fNPPLgmCSbLL/SD1H/Qiz2efyWGG&#10;qBFwWgykFPSorF+/blo8XJZ4jHHjxplHFLG3aR2bHd/06dNsxP/Qg/fLtKJHllizaN8kh7mqspUk&#10;IgTQFqmx+yFFiRY0/YDTA0+YuefOnjOjOjYWeIaw6fN3HBIrt3nJvGbLsgXm1JmzNrJt26aN1fg+&#10;kz27+XvSpFRfMlaMSGtyvvi8Gf/nKNsQ29VAU4lCXQrXpXCTryiw8t8DUD3pOtVcXnkll91MbOSZ&#10;RuDJ+2EDv+3W/5rRo0dFu8dl2dvPnTvHcIj5rkaNmNZgi7rjPC0pCz1Xv69T2zFxg6wibHKaRCMX&#10;KSbJ0DZlSqh/ehFnSuSp6HOXos+z5y+aFVPHWcJQ/XdfSJ04pKbZOA6NaNfInDt3Xo8pJyGlh39T&#10;2y+uMQ6qfdQTN7VB9udeRatPPP646SnWLs21HYA6APXSuGdPB4s8XQ3UZlP/bQDtJZDzIpa0JPrg&#10;PlSt+reKQB9wtbgooHDdurVWxlJGdnyxDJpAY4rOZl2iWLGI3aJiea7Mep85c2bb+idpblixpG6J&#10;Eqlz+s9/RDQ6rnrlkT27TKdKJXzRZ0Bj7MD/x1ChRen8ZteGNTKlTzQ71D8XdvTYsWOt5y4MW5ow&#10;pDZmzZwpAt9ztg5ar04tc16ifQegDkAdgFIHTX386wBa9/vvLWnlZVmIrVwZvUlCqLdDSqygJDAF&#10;337bsKm7EdkKsJkXePstky9fHp2mfN1wohkY9X/9VWW7+fr0pIejuXuWuG2njh3toZEofYgMQw4L&#10;4Gy61m/C0sVQgS5Cf3VrHVayYoH0/ZdNXbFz/+re2tb8iV7/EbuXFPAckZb4XL3WXqkt9NatW+21&#10;g8Tmi88+seCZoP6cmc1M3vPCdTIWJ2O56WQsvvqnkV6wku3ggd6T5thpNbZu3WLJLFWrVrWbkBuR&#10;rcCZM6dlK1fMGiLEAn7Uulu1aimCzB22vrdM/rpuXF0B1gcpCRF67lwvWWCDgWvBU4DnTQD0lAg9&#10;m5cuMI2LinUbJnVr07ti5v5U9m2zd+smcyzBF30ij0Eas2btWlNGWmhqm4Xff99GpaEGeuCyZT8y&#10;twpAYeKuX7nMnLzO0s+RiByJyJGIAq+hfy0C5YnR9bCZAKCYxe/XhZ5WY4bSUDjitG3bNq0eMss8&#10;zhcyEs+R/Wmzfv36mN7z73/8rkjH11x7hGuufc0aEmliNkHWhR63tNmj/ukPnqRuDyiDcioxwfwi&#10;HSc1zXCpW/5e582nzKS+nc2ZpLPmH4GxB6BEomQWvtFhkqgSdu2qVStT/WxryuThDjFxX8n1spk5&#10;eaJJuq61mQNQB6AOQG8ogCbKb7V0qZIWQMt+VMYkxOC/GmoX+E3OKwDoEG3mbkS3AvSlfCLbY2bW&#10;rNSblId61JkzZyhF+Yh5RAzodm3bRPfkN/mtx6sRAkYFpFKbNm1io3xAFZCzU+BJ2jVJh8tF44ZZ&#10;k/jUuqx4wIqlX9vP3jV7tqw3xyR52bFjh9lJBJo8jx47apqqyw6pdch6EyZMSHWlu3bpYjM4sNiH&#10;DhpgLpxKdCncUIbyjoXrWLjJV9O/GoEeUm2S7g8AaPnPPjNJSh2l1WjRvJndAJwWMfoVRfIAW3PE&#10;iOHR31n3wM3mjTdeM/8TSFStUiWmx7hZ79Tqp5Y2fYvb1sBBA81xHRo94PTA87BM5Y/u32u6fl0q&#10;ougTyz6i1Am/dBRj94JN23rASRTKpPVZT7lyPann5fn7/tIn1SUeLzkTpCOAvnP7tiZJTNxrLf1c&#10;BOoiUBeB3tAIdLdO29Rjbr3lP+bLihVlqBA9aSXYLoDXJw5E9FjE4NyN6Fbgt99+NY8LQLvLwD+W&#10;AWmrlCz9kBCVLFEyy5lYnFHqNdjAbevzzz+zdcg38+czc+bMtQQ3gNN/AoIzh/S1hgkNU+nx6UWf&#10;9Qo+Z9p8Usjs275Z9dRjZrtkMR5wej+RziDnorbN50L0m9rYsGG9arQv21Rz7RrVzKHdOwOIRA5A&#10;HYA6AL2hALpTHp3vvVvI3Prf/5ivKle2ZgtpMbDwKy4iDLWmTaoxuRHdCkycOME8LleoJo1/jO6O&#10;ybdm/XGz4WAE8xNtaFYaC/78wyz9e8x1b3nDhg0WOCktlCtXVnXPXb70LWlbTSLHI8cTzKFdO0yH&#10;CkUjij4bSfdJx5WxMG8l3drxz06znahTKVzm9uQJSWn+/Pkmv54fAK9S5SvpRM+F/FggEvHZkfIt&#10;XbK47Q16LZHIAagDUAegNxRAt4kpC/sWAE3LVB+m9IAn4OwMzaOHrmXLltkUIyAY62jZsoXdqOl3&#10;ia4wK41lk/8yLUrlM9N+720uX7qU8tbHjv3LV1eU/+2P0n/S/xPgtFPgyc/Tkp/MGtovMtkKnrdi&#10;5/Jce7dsMIeJPgOA0wNQwBl5Cg28ScvS8xXtaWqjgshk6EZfyf2yWbFogTlzDZHIAagDUAegNxRA&#10;N8uTk1MuAPrtt9+k2R6LBu6lF1+0zF5cWNyIbgXYzJ995hnziViisbaAIw3skVDSwtc4undwY2+N&#10;Z+1PZQuYOvmfNKO7NDdn1X6MwaGCev/zzz1r9Z8HlL61wJlcszxw6LA5dmCf6VjxQ0lSQjfJ9mfk&#10;fi/m7Z9dWpjTp06bnbt2p0ScHnCSzrUpXQEr0e7nn39u/aZfyZ3LrF2zNtWFatXqJ0si4nOcNnG8&#10;A1BHIjKYKTgnotCXTbqSiGR+e80zo/vE7P0WAeh3Naqn2a4HmxcNIm46qXWeSLMnvMke6IzMENhg&#10;i3xQ2BxNRS+Y2tvGh5gm5sgm2rdrd5OtUPi307tORRtFfv9WdvNbw6rm6J6d5o9hwy2BhzrkihUr&#10;bHbEA1BqlSel+5w/ZoiYty/YXp7hpCtEn82Kv262r1pijsmxCEvAFOAkdZsMnvb3mkhlGjVsqKYN&#10;D1tgnDUr9cwAEqRHlcqnHWC/3j3NCTXXvkokyrwRaLVq31qJzlppYxnI6U4ckdPQkUPXT/kAp0Sa&#10;DkAdgIa59NMFQAOfM+H4cbNTF/jYv/4yb7z+mt1k0Z2l1di/f5/1c0Vn50wUol9VatGF1asyX968&#10;Nu0Xy9i8eZPJny+vuU0RF+26Yo1kY3nujHCfCX06WiBEgvL9W0+brl+VNBsWzTaDBg82X8tIHlAD&#10;0EitAp57RPI5KfJRr+/Km7qqaYYDT6v7VIQ7ot2PhgMP6V9AksdNmdu2mW2aW5N/cpsevXpafS6d&#10;YMJlBgB5LAcB0Eay/7OORAfkraufR/dlHgBNOHzQnDp+VL0nz9o5SL7ANQSiO7dvs70jiaqCgieA&#10;6gDUro9rZ3Yj2pkl72RsyFzIffv+Yr5QCom6J2SKV3LnthczTL9YzcuDbZY7RE7KLkPzihW+cGbm&#10;MaLJlxUrmJyqXy5dGhuLGUs/GkVTBy330UdZLpW+Zs4Uy6D1WLT42Lb66C2zdNJoAece9eg8nGJ0&#10;APAlKgW7du40X69PAW84AMV1qFnxPGbT4nkm4eQpe9CxwJkMlh5wAp7eBKzHjBljssskgzRu61at&#10;UiXuESG/9uor1vT+47JlzEGRm65a+mUuAE0UiHogefzgfqXK95pEuSudPHokdPTpAPQ68HQp3NQ3&#10;1LSLQJOfZ5su7ObNmplcL+e0/T7v04ULC5Gok/nIQw/Zi7le3bRrOcaGBIACAmnF7I0RhzLt3TA5&#10;f+KJx83UqVNjfg8VK1SwkQ6R6ObNm2N+nMx4xyNqRN2sxBsi+byYAoawZX/8IJeZNqC7OXVCxgSy&#10;2+O7CrAlqXPKqA6NrZtQowjSt3UlcRnYuLrhoLIDglAI4Nyi64+136SJ3hRLP5i4XHNVvv5K2uvQ&#10;fXIphXzy8cfmXqWdcS/6Z8tGv96gmRBADx1QGlrRqFKxZ6RrhVXM/4eMPh2AOgBNbsnpKz+GV4mk&#10;DYDyVHri4cOGKQ2Yx16snGL5+eILL5iPPy5nateqZWUSkIhgfA4fPizN9knqSgAoLMKLfizINHuC&#10;LPBAPXp0ty2tRowYEfO7xcwCxilpwIULF8b8OJnxjmdPnzR9alcw9QLIQESXmB780aKO6omKgk6e&#10;NoeOHbcazo5ffhiRdAVQBojXzplqG21vFpfAizi3CEgBTd/cptTubnPoyFE9j9Jw8oQGFCltUIt9&#10;t1ChVDMD2gwsWxgpy4viFCyYPcPWQTNjCtdGoP4T8LQzSN3T/3cuhetSuMl9q/8lADVq/ntW6aGf&#10;rBj/Hm3CEBbefust00v1l1WrVlkjay5OBuQh0rhpucFSW8Ku7PPynxkkLW5EvwKjR42ymYLevXtH&#10;f+fkewwePMgejtiA//xzdMyPkxnveEVmHhN6dwzagoy0LuSiHt9+YnauW2nPtcukG/1BnVQavp8z&#10;bPqWGmnvWl+YkwLDnapr2ihTIEoUSjS6d79ATpKWkydPmsTjx8y6+TPNkvEjzBm1JSMti9cxrdSe&#10;EU+Aw2Zq49f+/ayvcQ4dSIcM/FXRm9dcOxNGoA5ATZLIZtdMMcSTTvnmmeSf3v/7fl5b/3Qp3HRO&#10;4V68eMG6nDykC5SI8+mnnjItW7Qw+3ThBo7zclyBKQtbE5p9Wg30bT4S0SepisXT6vluxseZN2+u&#10;Tb/+JOu5WAePgSk9h6gunTvH+jCZ9n4rZ0y0BKJg9UxYtj8IRNuXL2yWTxlrhqsBNqzdcLVP7kcq&#10;eMnE0bbjCuC5W02zDx09bhJOnDQJqunhGrR61t9W3tLpy2K2rjp31EBzUpshphY//tjIAiiHm3nz&#10;5qW6vlOnTrEkItqvtWre1JyW76uPiesA1OlAnQ408OKJL4WrULenUn8PSzeGAPulF1+w9mGhBmkn&#10;z/AA+720GkS4aO0wqKdG5Eb0K7BFNTM+w1o1v4s5it+zZ7c9HHGQwqA+Neeb6F9hxr/Hnk3rbHPr&#10;1EhB9UQGIh3bVHKUSKQrmMZ3rVLGnDh2xCRduKSWZ2fNYWlHt69eKgnMHzY13OqjAtZgob4s/mrl&#10;kedukxrmhKJVotPtItj17tXLllSyKbU+aNCgVBdy9erV5lURicgiVBan4MxxB6DXyVqcmbwzk0++&#10;iuIC0AXz51kDai5OAGzSpEmpXpybZKTw+muvmhLFiqXpbmiNFMQgdUYKsS+rjeLVNeSzTz8xiYmJ&#10;MT0QKcRC7xS09baSxYvH/DgxPXkGuBPSiT61KwZN4/pHmv5s3dQiUGsarzTvnBEDzamEY2b1zElK&#10;E3ewLc+al8hjZS345wKe9raKVNt9XtjsV311v9qjrZeVIFIWDrUQ+jBIaK46dWqDVmslSxS3bOpi&#10;RT8w+3ZsTWbiugjURaAuAk2zCBS9ZblyH9nNkgvz11/7h93C0AqiAy2ujixpOXxWfnnMu1j5yX3F&#10;jehXgCgeuRF2iGyisQwizq+/qmwj2ZdfejHmx4nluTPCfSDSjena0tTOmy1sajZc6pa/A4pN1Fy7&#10;R7VP1KmltE3NApqkiQMbbkM0AkiXTvrTnDydZDZu2mR7j6I5naK07Kuv5rbXKkS71AZWhN9+8411&#10;UHozXx6zeO7s5DqoA1AHoA5A0wxAx4z50zz5ZDZbN2PTjCR1ml4Aimj/A7nooDVFRuNG9CtwStEj&#10;0SeRPLraWAYA0uqnnyyAPvXkE3LfWR7Lw2Tq+yz8a5hqls9FRA6KBERJ96IB9SLNUPVV6qnD2zU0&#10;p/U5bhO/gOboGwSglE0WLFhgPpTNJdcqGYJwZiOtW7W0/rkvKKv05/Ch5qwkIK4GKuciz5nIpXBd&#10;CjeeFC4RX5Wvv7aGCLBfaagcyUgvAIXh+4mkMojA6U3pRvQrcP7CeVOndm1LNlm/bl30D5B8D9xu&#10;vP6XqdXDY36CDHxH2LWbly80rcoVlJzl+TSJQiMBWWQyHSsWMwf/2W72HTxk1unzoxMMKVw0oavX&#10;rDGVKn1pr1cyQFvV1CG1wWdIf1hKM927dDIXbXNtF4E6AHURaJpEoJuUHnozf35rjPDZZ5+GPdF6&#10;T5peAErkg98lddhFWUx/mFZ4ckXiirZt21gpy9y5c2N+WO7LxguLs2PHDjE/Tma84xE1MtiwZrXp&#10;U7O8la1EAn7x3oa0LY+xYtp4q/0EPAFOb9ooVOYNDRo0sFElJK/p06alurzzxdTNpd6g1EEb1v0+&#10;mUiEpZ9AFEZuwDyu//fNvb4p15/Qc5/+pnkw2Nyv3wfMQ/p/zYSUeUD/DjKlV01ImQeN04EmSL6S&#10;6GQsyk5evqR5+aK5kjIv6d+Xr84r+rem/nN1pqeRwrhx4y0p4YH77zUdO7SPeK/zABSCSVqPZs2a&#10;2tc0dcqUtH7oLPN4/aUB5FA0SprQWAeRT06xsUnjVv/221gfJlPeb+7cOWbs+PFmfNcWVrJC7854&#10;ATLc/Unt/tm5udWAbt6y1axT6tYDT/7NxJGoU6dO9mCDlOW3X39NdX3RjhYo8La5XYepimoIvkek&#10;pESBlgPQ5DSuS+G6FG48KdzefXrbjRbt5bhx4yLe7DZu3GDTrO+/916aW+717NnD1ngwBHAjthXA&#10;7P/22281rGWsAzZv0aJFbLqwuOpuaSlXivU1/Vv3Y91+bNzYLFSD7caqXXq+uOFAMLa/57J10S4y&#10;rT8is/c9MlNYmxx9esDp/aRjy4CBA8SyfsbKUzhspjb4zEqXKmXu1Gf4rmqmq5cuMqcEGg5AHYCe&#10;OxOYxj1tzqsZe8pM0r9DzAtnk2TuH2SeP2cuBkw65jADf3+R36ncdHVesA0CLmleZsqXwDcVdXoz&#10;o0Wgbdu0sQCa++WXzNIlkZuPHzx4wDJliU6aNW0q95Qjaba3jRgxXCmnWyJiA6fZk95kDzRnzmxp&#10;eh80jWW5GKunMGQyPFfvEBDTui5WRm9mW1p4AfS4/ahsWbNs9lTT+qO3IzKJjw08X9ZjP28aF33F&#10;rJk9xRyTvR/gyQQ0vX97PzFfGK/IGA021+3X+nzCHWzq1Klj7lfE+pwOybOm/C0i0XEHoI5E5Bd5&#10;ekDqAPT/BA7EoaltYC2bt7D1kVdfyW3WSHgd6WBTXrBgvpVK3HnHbaZ0yZJm+bJlkd491dtNnz7d&#10;1niyWt0tTRYv+UFWrlxhXlCNrHKlSjGbKfBQLdRM4LZb/2tyq462ePHitHyJGfaxOAzCAqejzfLF&#10;C03Pb8pc54sbK1gG3s/naqTsT8+2MlY4YzaKKIRp/HXgqd/RA5M66AJxAz4o/L69bkuXKhm2W06f&#10;3r0skQhj+RF/DBKAHlPtU3VQVwOVqYUi0ePq6qJ5Kug8atuppT6P6++aOpiEm1gyhp4J+tu1M0n/&#10;75uuBmqj0IwWgbZp3doXgeZSBBpD+6v96oVYu3Yta/n2wvPPmyF//K5wPT4PW9i3PF79evVSfHcz&#10;7G6bQV8YkgeiRjbacFKH1N5Cv3597WEGW7946qkZdJmCviwOgk8+kU3ZlfvMNOkux3RqIvnJc+lS&#10;A8Vcofu35cxRkXH+ka0fLNvAqBPgZAKs/A1dKEx1SGJ8xhsUqaY2IBrRoIFrqkObVjJTEJlHz+cA&#10;VODpANTVQJMvnpiciLAGA0Cfeza8+1CoixTt5gA1uqWOiuyhvhr40hg71uHryPK0qfhFBXNKHqBu&#10;RL8Chw8fNsXlEpUz5wvyUT0Z/QMk32PChPGWrAJppUvnTjE/Tma6Y99f+lgS2/333msmypFr2YQR&#10;1lovklZl0USmGCY0+fA1s0nNug/LD9eCZzJIWhD1A07Ac43+zm04HH2nJvZ8JhxsZs5IXXq2UwYM&#10;zz/3nL02q1X92uzfud0yYR2AOgC9tg7qUrhRp3D/HP2nzOMfkGbwAdO1a5e49rlly5baTZv6ZZEi&#10;H5j58+fH9HiHZF1WUMzB99971xw6dDCmx8jqdyLqpCn5k9myGXxtYx18pq+9+qo9ZP1Qp3asD5Op&#10;7vdV5UoWnDgQzpNxwb5Na21v0LQkEnmG9H/37WxOqda8XqnZYIDpgSbAibctEz0omSOiZIhEQ4cM&#10;SXV9PVtG+AofvP+u2bFpg20H5gDUAagD0KuXTkwR6Ib1G9Rw9w2bpiPdRzuxeAaRT6OGDa0JOS2X&#10;+vXta86LbRXN4IIv/9ln5nkxDf/5Z2c0d3W39VsBUuuPqB1dPLXpPZJB8L249b//MV98Xt4kJZ29&#10;qdf4qPSfb6vPLSzwYrKpXLV2nU13dqxQ1LoIRRNhpnZbtKV9an9hjklSskMetwCjjTKTI81gwLlK&#10;t2Fu2LDR/Pbbb1YrTRo3HFeA6+/bb6raQwGORGuXL7WNqR2AOgB1ABongHL3hhJmk95h1lRqCEP3&#10;eMewoUPloZrT/E8bUU11BYkmCiIlTBr43rvvtmkrN2JbgZYtW1iW9KRJE2N7AN2LzZcmzvipYrEY&#10;7wEr5hfyL90RJy4MCjhQ0jienp3H5S085Kcf0sxQAXvAZjKQ3yKno8PHEiwo8j33po02/SJOwNWC&#10;p/rxMknv0uwBYhcSI66vcN1yOnXqaL8LRK1/jx1jTqrxtANQB6AOQNMAQP9RjeTdQu/YC+zhBx9U&#10;J/tGEfnhhtvTuNjLSQpw6y23WMnLrFmzwt0l5e+du3S2p+upU6dGfB93w2tXgPo2Eehvv/0a19LU&#10;qlnTAsorYmovX542TOu4XlA63pnep/TQpJF8t27dbBPr4ydOmVlD+5laeZ+IOwIlDQyATh3YQ7Xp&#10;0zZtCzj6A6YXaXqAyc+V3ly50t52iSRn+eUgBjGojJi4NBBIbaALJiv0uNqg9ejaWe4+B8wxuQw5&#10;JyLHwr0Koq4GGnUN1LvoZs+epYjxJYHoPdZDtWbNGmlSfzwmenfz5s3tppTt8cdN9+7dImKFDvnj&#10;D1t3GyjRuBuxrcDIkSMtAah161axPUDyvTqLPASgPCJLv3Bt7uJ6oht8Z3yYv/7qa6t7xSRk7Nix&#10;1jrv0NEEs37+DOtG1EAAGE8aF8OEfj9Uts2zt2zbboHRq20GAmcKaAKeAk7mCk1ut0K/+0g9c0nL&#10;vvpKLrNDrzO1sXz5ckWfj9vP8XtFrADo8YMOQB0L199MwQFozADKxTf5b6WFZKjASRUgLVOmtL3A&#10;4x1oRv/880+rNSWqxLx+546dqT7s30pRwYLE09WN2FZgpiJ+WJowNuMZowTEPA6fHbW3m3XAVn23&#10;UCELoMWKqf6p7z5txJCX7N6ywXT6spj6dD4TM4DWkxSmRal8ZsfqZebA4SMWEFPSs34p2sCI0wNO&#10;wJO5Urfluqz53Xe2/SBexeHq3Lw3iHn3qCxSSvab1t9WHrYuAnURqItAfTtaTCSiwM1w3ry5poBI&#10;FPfec49N6XIS/33w4LjE+N5zbNiwXkSUz23dJn/evALsv0PuxTB4n37qKVNHzM9YnXRu1o0+0vdF&#10;epB6XrmyH0V6l6C3w6GKejYA+lPLljft54H3MlEa3/sa1aubnZJTYWiwacsWk6BMyoAfq9kenrFE&#10;oF7qdtbQ/ibhxElLFgIE/WuboSJODzj5uXzFipQotI0Ol8htyBj9+efoVD/jEydOiJVdwabi38yX&#10;12xdv9ZGoQ5AHYA6AE1DAOWhNkuoDdCRHoJYxEUKUQH9WbwjURdyx44dzaPJJ+f27dtZ8+zAgSsS&#10;JInPy5d3ZgoxLvoBmVzQ8gq/4nAkk9Se4tDBg/ZxOPhUrVIlTerjMb6ldL1b924/W1ctou0ePXrY&#10;9C0ACtidPHPWIDkhBYsEJRoQ5fb0+BzQ6FuTePyY2bx1m/qrrrARrn9t0x8ovX8DmMEmr2ngwIG2&#10;pkl5JBwTl0No06ZNrHtRLmWZpv890ddc23VjcU5EKZ64LoUbVwpX/V98LWA0TiQmWK3ZMzlyWKIC&#10;QPr222+a4cOGRS1LCbbrTZ78t8mvkzCbcvnynypVtuGam+2QaXaBt940hd9/L02i33TdeTPog8Og&#10;LfTOO/JNzSNji/0xv0pqg0U/+MB+DzCXxwf5Zhs+39+vrXyFg9s02Ulukt4SAIW0c1Ap1xXTJpgm&#10;xV6TJtTXdizSWbfgs+orWsDs2rDa7DtwUESs5dcAZ2CK1os0/YFzme7jP9eIiTthwgTrb0sESgtA&#10;PqfUBh16uN6efupJ89svvU1SopprOwB1AOoA1F42aZDC9e+h5rsUJ0+ebIpo8ySlC4jiqfldjeoS&#10;c2+Kew/dvn2bSBuVfQzP3LnMX3+NSYmUTsuBqJg6gLyq38cTPcX9IjP5A0A0eUmerqRz4xls0GQk&#10;SAlvlaH5zTZgohNlk77l+45UBN9ZfgKgO/7ZZfZs3WzafvquWLTPRgyepG4xi58/erA5LqN4Ik5b&#10;x/QjBQWmaFMDTkB0qawGSf3iGU1d0xokfBDeshFeAZZ+XMfNfmxoLtBc2wGoA1AHoOkAoMmRKI+8&#10;Z88e07RJk5SLD5JRnjyvm8G/D447Gj1zJknpsu5Wn0Y6qnq1aop8W6nW1sKSjhDx0x3DjdhWgMPO&#10;Mzmym1kzZ8b2AMn36qBesY889JBlcS68CRudz5wx0743CDk//PC97cNpDd2TzQ3Wy3DkpGqXfWp/&#10;buoWiJxIVEep28HNapoTMhrfsGlzSg0zVIo2MNL0ABPQTJlLl1oQnqdm2Z9Io3ufrke8rPcfSD0z&#10;wHsh62O7uFT60pyVsflJpXH95SyuoXagqXw4I3n+7szkU1qbZbV2Ztfuqn4RaHJHb4/AQ5dv0q5F&#10;JKZnoyGdB+DR9mnTpo1xbc7cefas2eadggXMf//zf20ajcfnZP3TTz/F/dhZ+QFat2plpSyjRo2M&#10;axlGDB9hZSzU20jj32yDZvIPPXi/rff/qibVpG898KTeSMR3/HiCGa+uKUSUkdRBAdq2n71v9mxe&#10;b3bv22+WLVtugS+SFG0o4Fwq8GSSBuZnrVo1LWseV6LFixal+rEc10ZfskRxm8bNlzeP1YNuXrvK&#10;9gf1rP0cgDoAdf1A/Sqh4dqZRQKg/izYwwcPWSYmPqFebTR/vjwGqUO4Gky4TXe10lvvvfuuBWja&#10;ST37bA6bVpszZ064u7q/h1gBwADQ66PG6fEMhPuAC4/Vrm3beB4qw933gpr2fvxxWdUS77Pp7mnq&#10;XrJZzFt/Wz0AdJ8aXa+YNl7gmTOsL26DQi8Y5uLxI8wxRa7Lkxm0gYSgwIjzmkjTizqTQXOJfnoT&#10;8MS5qLV4CvfqsEldM5KDDe3tuG45VGXTLCjGfb/ePc3eHVtNUsJRkyhpiw9EJXNhIncJOXVb2Rwi&#10;h7l+quMLXV/8pwzsj2tiZO+bB4JPsYMTUuZBsYUPmhP+Uz6+AP4JuSmlOhVdn/D6fob66bqxuG4s&#10;yTtS2tZA/SJQAJQI1CMY8XzT5BBUXF6h1FOIFJ9QCvann1qaxMTEuDZIQBTHm5dy5jSVK39pSUyA&#10;KDpSiB5uRLcCkyb9rc/obtOqVXyR/C5Z2uVU/ZM6KL6q8R6WonsX6XtrShQQh4jkyn30kVmsw8IG&#10;pXD9/WhhzG6Tdnnfts2mWfE81lw+FInIGsWLrTu0VV1LxlurVDDAGEltMzBVC1CmAKdeFwcZJq9x&#10;neqzffr4Osdw6GzbJrxmupMY8Nwe/Sjvl8+TtPWnOkBMmzTBJKkn5mkBjwNQLxJ1KdzzSWdM4Lxw&#10;NsmkpG3P+f3bpXCvTeP6wNMHoFcu+6Y3DqhlWfNmTW390id5uVc1zG8NhvLxDFpoocd77bVXTW6R&#10;iGAZPvboo9aTFeKEG5GvAHIJosbv69SJ/E5BbslnCgOXeht16ZuJ2DVOjkOQa+hs0vjHxqp/+jqj&#10;BJocrBOoHhUDuVfN8qk22IZ1i/n8gZ1brVE8AAh4ho02AyPNAMCkobk3F+nfRMVDhw214M9rr6pW&#10;ZeHGMj0H77VE8WKmXbu2tocv1y5Rac4Xnzctmv5otm1Ya85KbnNCEaKLQB2AOgANd1Wl/D14DTQQ&#10;QP2BlEhk5MgR1nCBaJQLEUP6U3H0oOTlDB3yhyW//E8MXSLQMmVKKe2UzTz15BOmbt26rktLhJ8p&#10;Xq4wp7+sWCEiC8VQD5t05oz5RpEnGzWMabShN8uAIMch43FFZv0k9UDvHGjgbk0PlDI9rFZ741QH&#10;/UHdVIJFoA3ee1F2fy+aFVPGmiOqmS5V3dMfOCNK0fpFmUSadiaDJ8DpTUB5wsSJ1scaJnvJkiXC&#10;fsaJCQkCyhfMR3IZQ39NhPvZp5/YKJRrl8NqER2Q/hw+1DbeJq3rUrjhQNSRiByJyO6G0QHolctX&#10;dWfzrYPR29aMnouwjlpprV0bXycV/HmLy1KNVFOhdwqqO0ZN86GiIE7M1iHp99/NaRlyuxF6BXCg&#10;yfVyTlNcEUc8mQEOUdTbIHghZcGd6GYYMLwBEwAof758ZqIAaaOMRK5zCIL8I8Daf+iwWT51rDVG&#10;uB5AZZjw1tNmdOdmBqBarVZoRJ9BCUHUN0NEnIGgCXj6Ayf/XijCEI89T45dZeU0xesvKBLedumn&#10;Uxt8jh+XK2teeOE5yZG22JteuHDe9OndS20NX7cHJEoyTz/9pGkgNvKWdavN+ZPHBabUOwProa4G&#10;euq4Y+Fek8p1KdzwKVwvAgVAr1y+qEvQl9adPm2qyfH007bGYvuB5njaNGhQ36yNoyXZAVHzMUMn&#10;8oQogSyjXt0fLIBysVcWHR9GohvBVyBJ9YuiRQpbUtb2MIbj4dZwsCwd2ahJAcbL6g33XP/W36kj&#10;5pPRBDaFSEIASWqf1iHIT6vJvwHC7bt2m53rVprmJfNeZ6jww9vZTedKJczB3f+Y7dKNAnSBNU1A&#10;LwU4AyPNgBStP2guBDSTgRPwXCApET8B+qpVq1hmLQ5Dc+fODbt0SJKomWJX+NfYv1Sn9fEW1mst&#10;alSvZrKJXQ+IclDFyGTiX6PNGZFtcC66FkQdgDoADaiFOgCNHkAvWxA1SusdsNEJ6bAPixYVo7aQ&#10;jVjwUe3Vq2dcfUZnzphhPnj/fQvMGCxgMl+5ciUrPXjh+efUeupnpY1Phd08stoNcCP6SuuEzAGC&#10;VjwD4pinleyo/pI3wxgxfLiVY90vsKhfv77ZIpOIUCYHAOh6aTn37/rH9K71hSUKeVFofbkTNS7y&#10;ilk9c5K6txyzaVcLllFEmoFRphdpApTeBDj9JyYPjRs30ufygD240oc33CDK9g65kImKFvnARt6M&#10;i2IkU5LJJ69qGkpYicyzz5rO7duYw3t3WZLRVRB1AOoA1AGo3/UWfQqXCPQqgB60AMpFRwr3oKLH&#10;fv36WgAFSMuX/ywuR5yj6nnYQq3Rsj3+qPUrbaANr1PHDuatN9+0z1mqZEltLgvC7R9Z6u9XLl8x&#10;TRo3tmn1+RLexzNWrlxh6598lt99Vz2eh8ow923erJn1h+WA0feXX2z3lUBPWo89C4DSRuzIsWPm&#10;z87NTe282SyAwrqt+/YzZmy3Vibx5Al7GwA0bIo2ubYZC3DOX7DARri4JfVS39dnnsluo2h8psMN&#10;fKaR7JD6rVmjhnlS3AJqoH1/6ZNy183SwX4j32OAlg4uj+mQ8Y1cwyAYXa2LOgB1AOoANM0A9Jh6&#10;HL4uwg+yiUpffpniIEQXFqKg/915u9XZoRmNZ9DF5f333tWF/T+BZglL5a9Tq5bdBEj1Yqx9SGQP&#10;N3wr0LNnD+s+A7s5nrF7925TRNEKj8Xme/GiL/OQWQfGAqRtSUvnk5Z5urIcaD9TMzsAGA8dSzAL&#10;xvwhR6Jnk8Ezh/m5ShlzZN9us1k9Phcl1ycD5Sfhapv+kWaoiNOrfZK6nTV7thmktHrVqlXtgRLC&#10;HcYK4T4XJEmUVypW+MKcETlsht537ly5LAmQA683zp87Z8GZDM89VvJyvymj623j6uXmjI1EHYA6&#10;AHUAmmYAekLEiQ/kVMSFWEI9B/01oVyo/XVxYsDw2COPWDH+0aNHY9579+7bZ5o1bWoeUbqYx2zR&#10;ornp27ePrdmwkUA+mj7DSV5Y4FGjRljQw1QhnpGUlGQqis176y3/Ne/pALNPn0FmHpDcyI5Q7/tI&#10;+k+vxZh/xBkoPQEEqW9uXjrftCpbwLJxmxR9RQ23p5sDIhgtXnytVjMUg9aLOgNBMzBFy/9zW5sS&#10;VjqYf48aNUpp28amTOlS5nmBG7VKUrF3KJLGszgcgB5XBI0j0euSicHSZizTY5NdIJ09c+aMaz7W&#10;2eori+cuz3Ovru3PP/3Y7N2+VTXRw85IwZGIrtWDuhpo7DXQM6pBlv/sU7shQVoh5Ro45s6dY2Up&#10;EIBg1v7xxx9hqfehNmnSk9OmTjGFChY0d911pymtDWXQwAHS8jWyTiukn2jhFA/7NDMDhPfa58yZ&#10;bTdXdH/xjnqSEAGgbL5supl5jBnzp039I/MBkOhwQvSZmh8tQIYxwsG9u023qh+ZGq89Yib26WgS&#10;cRtasTIF7FIDzkgjTeqny0RqIl07UUbwHZRZobcrRiMcQu8ScegeXUe8fghE1WSrifwm3KAuTp9d&#10;AHHduqtNBiZNmmj5C2R1jglk/QfdktABPyygflieyMN+H2ROHztipS7OicjJWJyMxV4t8dVAz8md&#10;ouZ331kAfU7EAxxeAsdZRTGlS5VUuvUh3eYZC6SA7gLR8WMd9L1s2LChTeHCEG3bprUZ8NtvIht9&#10;aNmJpHuniSGcVRtzs6lC/qlTu3bc5v9dunQW6Pis48aPiy8lHOvnnRb3uyxDEDIYAOjT+s78roPc&#10;aqVvw2k2rROQyEGJ0lAO/LG66VK5pDkiy7uNqhkSLcYbcQKuHogDmr1lwVhFtcjXXn3VHgoBOL7T&#10;vG4MFD7TtUPt9h81/+Y9RToggXGoCrzuqn37rbUGHCtzicAxfvw4e43xGrrre3BSVnpY8jkAdQDq&#10;ADRuAL1iLl+6aNq2bmMB9CltsMEiFFJGb7/1luabsiRbbG3hcLchddSieTO7EcQ6Jk6cYN5RVEtT&#10;ZLRuMBJbtmhhT+iPPPygXJOaZfq0YyxrQ/sxIhScnOJlKsPQBDw5+PziRzqJ5XXdyPtQUvA0xdTt&#10;qSdSV7Ss2eSWYf4MWn9CEN1o9urQtmTCSLN5yTyze+8+H3gGMTvwl574y0/8U7X8HuAFOOdIhtK/&#10;/6+KEOtYFjvXBQQwpudhW7ZsGdO5c2drHh8NaHrrfUJt1er+8IMlHU0Vs9p/zJ8/zz4PtdRAtylS&#10;uwAoh7GeP3d1AGrTt04H6nSgKVdQ7BHolSs+U4WBivwAUOz9OLEGDt/GVdTWnkgTcZGO/esv66Zy&#10;x+23ilGb3wyTPVmsXqsQXYhGYRkS4ZK2BEiJRmGPvq9N6e+/J93Ivftff+79qlUShReQcXg8dWde&#10;+EKxnIl8br3lP/ZAkhkHtdwxY8YoW/GkjaY+//xzm3rF8N2/Zdg1PrR40ibrNgG8TTJbSDp9ynZo&#10;sfVM/S5UXdMDTn/Q9DSiRLP8ftToUfreNjDFVLt/8YUXbIQJSc46JAlE39Znh58xjRWOBCmNhPsc&#10;LsowYtmypXqMVpKtFLFku4d1qCS97z+4Pvk7nzFkI/9BFscBaDBXIheBugg0zgjUA9ApYshCInrs&#10;sUdMb7mbBBtNmjS2pAfs+rxx6PAh2wf06SeftCzer0SZR9gdywB8x40dZ96Uswwb0ScflzOjRbxo&#10;pgiXjYNNoKlew0HpVrPCSExIlF3bpyaHmJf7FTnFMzigAMSQkr6RgP+s0vaZYQA6RI6t1B7vg8Lv&#10;2RKDp4WkZR7Rp3UMCudHKxAFLDFcSFAkR8Ntj+gTSW0TwMSkAQehcePHW8b4R2XK2AMlQHm3Dnmk&#10;aMmavCFnIPrjTlIqN5Y6Ps0XNknm0qd3b6ud9lLASHYqVqiga2TsNYQjWMmLtEYQAPl8A8HVAWgo&#10;Sz8HoA5A4wRQTwu6QikwUnycnNFpBhszlAryOaFUuy4FxQX8qbw57/rfHeZFGV0jUUlQM+JYxm65&#10;xtSVHRnRKDq5Ll27mOESzuMZivbvXUWjU0VCutnHxQsXU2rTmzdviuvtYn0Hw/l2pf8wJN+nhgIZ&#10;deBiNWvWTJuFoI8tAMLBjQMeKWi+gwULFLD1PgwJgnU+SZGeBPGjJeUaidkBaVzL7NXtMSzorgby&#10;vrrmKwJNXycVXs/dd90lJmxuU0nuWv3lycthJeohq75169dZct6XX1a0QEyqFv/b8p99prS76qU7&#10;d6Y8bJIOQEv0+mhqz+fK2tynDBKZoBXLV7gINCVNm5ofrgNQB6BpBKDbVW8jQmFDIPILNqjD5c+X&#10;1zb13RHEXo6///prf5PrpZcFdL565vwYSUYQh/76a4xlBaNDrfBFeSsDgGhEmvlRbaiNf/wxhc4f&#10;9YaVSe7QsmUL+5nMTYPeqlWqfG3rZADAem3WGWlQFiBio/ZdQlINQJPUPYxTDnWAFQxi+mK2b9/e&#10;3hZws5pNz7g9FQN3f8D07PQCU7T8P7ezTkSKarHX69uvn6mhJgu2rikjEICKuiav6wl1Hvq4XDnT&#10;U5pLQDyWuiZgizc0De7pYHTrrf+13+1PP/nEGiTQjs1/YFfYo3t3ayT/9FNPmVv++x8rB6NhAI9D&#10;3TxwuAjURaBeZxbXzizorhd7DdSLQI+q7RUXLUQeZCqhSCs/aUNnYyMiDDWoM1VXlMpm89RTT9hI&#10;4rjaLMUydkm7972o+zwWp/Gfu3a1QMqp+6477zTvSAozccKEmDavWF7Pv32fXj17WsOAeE0seN30&#10;nSSSe0RyhnlqInAjB2BD6hEyDBkPWq1R++a7xfvF6pGMyKuSfhCRdevWzYyXoQSEH3p+kk69BjhT&#10;86P1s9QLVdckDQxwQgYaIcOQevY1FbZtw+6TNR7pWYCT18T1wVouXrzIHJP9XzSD931MOurxSgNX&#10;++Ybe5jhcAAgU+/upu83HtRIVrwBQY8ItKw0ry8895yv1CKpV7myZc3gQYNsuvfs2bMhX4YDUAeg&#10;DkBTvUrjB1DcSwCq20UIorvDFtH7g42lS5dYslGVr79OtY6GKHzkiBEmr6JVNsSiRT/wCb31UqMd&#10;1EZHiUWaN88bVjf6uawF2YDaqMtIdpngP/jAA+ZHaUgzu0FAsHUZPmyYeUDr3b17t2iX7brbDx06&#10;xEbvd//vf2bEiNAHoLifKJUHIOKaPn2azR4UePtNK1/yJB7UEal151fWoUKFz01XgQkAC1BS6yRd&#10;a4HOP+IMwqCNlBSEwQGPi15ztBq/t5VJiDU5EEiRQqUOf6fSqNQ4yc5gczl58t8qTSREvUTUsGeL&#10;Mfxjo0bW+AAQ5Dl4XNaCg4E/AQ8i0OjRo+3hAdDm9jmyZ7fdeZAkcYhIDTT9X6ADUAegDkDTEUC9&#10;9mYd1e0BsT2RHibwwQb9QhGFc/GvWRNe/L1TbZrq1atr65mcmpG8xFQj0ouh32PNmt/Z0/qLcnLB&#10;6u7P0X/62lppo6Mt1KRkc+2od7gMeoepU6ZY0GskhnK8AzIO1nGkcSHB/FuDzxviC/07kSsRBfMZ&#10;WoccgRTmAgDJ119/ZcFhst4zYAm4edpKokN/rWZgk+prOqAkR5xeqtZj0XopWuuNm9yTs1PnTqpd&#10;VrKg9rBSxYA5B0TWiOiXRvO/Dx4U03f2pFrSYbdHtPr+u+8pula9VI+LO1DDBg1UV51gzogw5I09&#10;e3br+zzamiVATrpN6dzHRJzDaKRjhw6WKBTOrSjYZ+oA1AGoA9B0BNDLyd6ogwcNtBsHG/ZgbRqh&#10;xu/y8YTgQAQYybhy5bKVoLxbqJCt8RSS9GXcuOulMpE8FmSYkUqxUQ/7nyKWSjqhsxG1F/hTk4Kp&#10;yyk/XtZqJK/l37gNET8HGqz44h1oeV9UP0mime9kRh6oF4z38f3vf1CNu9Gefv99HVNY6VlIN2Qi&#10;eG4AlANYfnUOgZBGmhqSDvW+9YqsAE2PGBRIBorWwN3TaiJzAYRnzZ5jCW5Vq35tD1y8DmrM3usi&#10;2qOU8ZvsEzGyiFaWxe2X6Xmo1VNm4FqyZKCcL6idX11dB38bSFLeoDk2tf5aOhjCL7jv3nv1eu60&#10;aeIOqvXSr5dUdzyDiN/JWJyMBRB1NdCgV1J8KVwPQKcoPfVMjuwWRFMDR9iAXOy5Xn5ZkpKDEV/b&#10;bBzNmjVNEZn/IKYtjNtYxvbt20wNSQVsbTRnTkWjPa1+lc4u1Kve0eaIeX0sxI5YXk963Wfbtq02&#10;dV1Y9bF4B5v1e+++Y9eMzd3rJxnv43J/DjboVsfrYAQ4Q/4iPQs4kR14UNEm3618kihhog45Z9q0&#10;aRYo18liD7DCwMPTbMZr4A7QetHrTDF6hyoVXlcA9s47BWytlXqmD9Dpf5vd1h+p1QPiNDOPZqDB&#10;pAsKshPWFQIUj/9sjhz24PPnn6OvkbMgU5mnDjv169Uzb+ggSA2UQwVWmY0aNbT16Vg0o6FeMxpU&#10;B6AOQB2Ahryq0wZAV4r+zmZNGremmIepjZYtW1r6PozAaAcbZ1GZMrCBAcSI42NJTV3WaZ+63qsi&#10;YiBep3PM35P+Nm2UMoO8xMYEYGfm2igGCu+/956NuNl44xlEnFWUJiVFSYoQK8V4x5YtW6ycBNnR&#10;66+/ag9HpEE5hBFJAaJEU1XFAKZDCHVA2LMAlafh9Ji0sdY2/Y0OAF4el98NVw0eE4NSsqAEJCkh&#10;PHD/vbZpAYBFJqSumryTHYnW6QmW+AYB/9AhQ2wWhPfNwS2n2gIi5yLK3eXnzsVnRwq9vUCaFC5k&#10;KcoaHDSIPqnpJ55IiPfjuOb+XFOsM23xeO/44TorP38gdTIWJ2Oxl0zaAOh+pfiKfPCBBVC8OjlZ&#10;hxowbWmX9LZ6ekYThXqPh8C8fbt29rQOy/F7WaBtV40zlkEvSLpZsCnlkhNLf0U3pMVKlpBuVKQo&#10;UohTVFfLjINN0LIvtdY7/XSAsbwXovHWcrSxlo0i69AnNJaxXRImgAPS2Vuydrz/Pl8t05N3kBZ9&#10;771C1lYO0Jw+fbo1LqCuCXh66dRIADOcyYF/ihbpyQSlgtvpe/XFF5/bGiYgRa2V14ZOku8HdXRI&#10;VLHYT+5SU27kIhgl0EoMGQnghN0iBiSrlH72HwtFUOrQvoP1kQa0ubbQjLJ2o0aNlGtQ7BaYoT67&#10;7WrN5r1GrCD5vIlASQ/379PLdmNxZvLOys9Z+aVcQWkAoNpcL4g6j/MNF3nh998Pu8E0afyjBS3S&#10;p7GOeZINlCxRzEajRL/UzWJJu2Lz9oc2ttzaMIh+vv7qK5vCbaNalBXiawNpLgJTWqbGYn3P0d6P&#10;qBHAW6roKt7BxgrYsSakFiMZgPju3Xsk8v/dsq/xRCbiorZHVxEAhNqhZarqIPSbbCGnyj6OSBC2&#10;qH9NM1LNZjijA6JWyEDcbvrMmda8HSODN/PnT2Ya32m/BwAHOslPPv5YHX8G2sbb55VujnQQaSao&#10;BmllJzJsJ83qEY2wsURWBZnOX3aCrKSTTN9LKJ1L5Esam/XhOwlJCK1mLN/xUK+Zz4cGEJgwEOnT&#10;qJ7PBNMRPms+q5yyGawmB6pNa1ZaL1zbE/RgsInJfMDEeF4TA3rfPBB8HtbvU+ZBk3j4oDnhP4/o&#10;/+08lPo8qr8L5FOdx/R39TZlngo6UzNQcF6414DnOfUGde3MYmtnhg6UGqhXB61V6ztzp4wLOL0v&#10;X55626ttW7eZ52Qvli9PHkVHOyLdk667HbU4CBMQLjgtk9LaIfZuLIPIuHLlyto879ZJ/2Vr7PCn&#10;JApWNyqXJPqOwozMTAOJDoCH3jXeQT3sfkVkAAuM11ADiQR1Zg40gOYrr+SyIO5JO/iciIph1dZQ&#10;zXOQ9Iiz9djLBWpr1R0lpabp50Ubb8TpdTzBGYgm2oN/H2yoowPcsItJ2ZNGJXWM7R02eO3athHA&#10;rUk1mxJsDciqYKSAxIRrgfcLKOH086PqlLwXf4IR0SzEOxjhAJavs9EzVqv5a//+Nntw/txVbWe8&#10;nyOguXPHTkldRqmmXMWyiJ98wvf5eMAJ+QwQ79yhrVm5eKE5tn+PAO2Aa6jtzOSv7QXqADT+CNQD&#10;UKQsbERsFmjewo2uXbrYiBWDhXgHxAo2oNvl55nHRqMjLTkl2kE0MFDRBsbaRMhEDlNk/Uc9jPf1&#10;qGQTP6mGe+BA/DXAaF9bLLfvLhOBJ7I9Zpmh8Y71qtu9qI2VDf67gDq3gi0LNoPFsiZFyQGE1CcR&#10;F+k/2mURzdFUgBZr/QQMaCgBS2ptK5N7cvrXNCONOEOlar0ULcYJCxYuMkOUOkYOQ2Np2pk99NAD&#10;9jV6Fn8YMtBLdurUyVGDJrKTmTNm2tICdWcekygW28AGDepbpvCZM1c9hNFKD1HUh8MTtV58aIk4&#10;sd6DG8BapvWgnk954ofvVXN+7TXf56NJw2xeL89fRuniFk0bm8nj/zKH9/xjkhShnSaqs+C51wGo&#10;A1AHoNdemGkHoMPVASV79qesIxEuJ+EGchHIGGzwaPPiHUePHTWAMhsSp+ka1asHtSeL5HkgeUAs&#10;IiKBaNTP1kb/Mh8qMsEekHovhKaMPoYPH2ajmraKpuIde/fuMUWKFLaRGjXiK0rdE7X3UQqURgAY&#10;X8BM9ZFc7rd1O9KPdPqAITpABxOIQMhNiDS9mqaVnSR3PYk30vTs9Dzt53hF3hjHY5uH3R3GEgAb&#10;r4/DHtEXbb6QRgV2Igm3XldERFuu195OJgqA8pOK9G+/7RbzUs4XLWsXXbG/7OTQoUOqLw62UTmR&#10;KW5Y1FhpZo0umWvgbFJoV6BwryfU3zmk/PRTC/NhkQ9s9oCSB4cg3v+TygyULP6had/6JzNl/Fjz&#10;z+aN5sKpRHM28Zg5QcqVVK0FTm/y/y6Fe0qpeTvl2R1unjlx3ISeCfrbtTNJ/++biZonrp0n9f+n&#10;fPNM8k/v/30/T103z6qD0LkzoeZpc158lZQpuYqn+wz86WQsQa+wtANQdGdsHjTtZVOJZJAihaBR&#10;unTJqNmMoR6fjah0qVLaKO4Q1f81uRoNjykahQhFk+4XxY5kw0F3iLCceuhjjz4qHeCj6vTR0tqr&#10;ZdQxa9Ysq6Mk6ot3nNbFyaECACLF9+kn5ez6Pq7InJomaW6idNKzSDsaqFXXsGHDU/puApxEgylE&#10;ID/gTM3APZjRgb+t3kJFl17HE34P6atnr55yJPrC1h1J71NvBfgBEL6j5eVINUSdgUiPRpOp4DtB&#10;HRKCU3EBD4xtwJg0sE928uc1shNkLTB18avN9XJOG/U+8vDDSh2/baUvK1Ysj1urGexzhbmLPKZ+&#10;/Xo6OLxsv798RgD2c8oEvC9JUqvmTc2saZMFmhvMKdUWL5xMtD+vBUx/8HQRqK8XqCMRORJRylWX&#10;dgC665+dSg29YjcqUnyR2IVRj6muSJFTcedOnQzEi7QY6BaJRn3uOXdbAPlHry+WQbT0pTZHIiv8&#10;R6nZQegoohM9NSP6jqaFYXssry3cfSDiEAWyuafF2pICJd1HXZXNGNAkRQsoUTfEOWqoMhGeltK6&#10;Agk00WkG63ySEnFG4Ufr36SaKHalIqypygb0V5q6Tp1a5k3VGgFNImAkSnwf8YGFkdxJLkrrxOqN&#10;hohz+fIls1HrOEyyJ9aRgxNrwMGKpgdE4BBxvIF8iI4wjUWUI9K8U8/PwYKabyMdKojCIa6lx8CR&#10;iLX+WhkBPhPfGhBxP2DeQvZSo5oZ/+cos3fHVhF1DphTItSQok0k0twvgGReE3E6AL0Kmk7Gch2B&#10;yNVA0whABXxnz5w2hWRCwOZSRvXISFmrO3Zstx66T2TLFtIGMNbNhmbQvBZO3/ny5bERQiwjSZFH&#10;X5lys2mSHsbbdMqUybYDCFENgILtWrzNq2N5bandh8+AaJGUa7R6xWCPi+Cfzxe5CZEma9tIZJlB&#10;IsEsWrTYrBPQWBs9Ads1oJmcog1ncpAag9a/4wnAyW1hjxLp4vPKQYFIi4iQn48oRUmqvbV6zs6Q&#10;HCY1aVWw90pKl7rpdzWqW+OP21Svp+ctrFwckPxlJ+fOnbU+vdTzib4BrTtUyqApNmQimLiHDx9J&#10;64/XPh6lEPTQEMZg9/LZANhMq1nVNdlVB4dVSxaZ08cFmJowYmHSHhU56HjKdADqY+U6Fm6wNK5L&#10;4Qa9fNMOQC9dOG8qSkOHWw2ps2givkmy1INwghn4NjE403LQ7orII1uyUB8B/J5Y+i7qRUHu+OLz&#10;z22dFyMHrAlhMxZ65x0b6ZQoVswyMDPKgO3J68R6jugk3jF27F8pbjlIKzBVJzWLI5CtaYZrTh2D&#10;gTtASdp36bLl1uRggq1rtrQ+r9QwAUyvfRltwzCOIBKeJvIXFoTRDE92QroeMprVgOr7DDB16/az&#10;JT2d8+t2gvVei+bNzfvvv2uj3v/R01ayD8whINLFohcN93rJJHAw4rMg04OhAmCJ0T/kN+rNBWS4&#10;QI0TPsCYEUONTreKNA+bY4ouAU3/6QA0UM7iANQBaLirMOXvaQSgIpRAqmja5Edb54G4skabTTSj&#10;U8eOihRvt/0K2cjSepBmJc1INIqkYIJaXEXrV8prIv1GDQy5A5FObUWj06dNT3FtIQLAcD093kMs&#10;awI7mVTiOqWi4x1Lliy2aWyIVDBIN8tNyIs0o21OHarziecORF2TaJaoFRZrDxFtqGv6ZBfZLGGJ&#10;z/LhBx+0r6mi/oa7FGzTaNypDh06aO3xiBR5HFLTANKbsg7EG9lfdsL3ZZMalPcQuxm2LdkHQJbM&#10;xJcVK1rpDhFhNM8f6WeyV2liQLl2rVqKiF9KeZ1vvPGaflfTeuVyWKTu+mHRIrYsUkydjLauW23B&#10;8+i+a4HTA1EHoA5AHYno/1wdusgrR3pRpoUTkZWxCEAxNerX9xebNiKa/FuNi6MZJ0+ctLIRNsVa&#10;NWvGbT8X7LlJscLKfFwgx8b3o+pU/vWraF7vsmVLLdgT/RDlDdHmDeuVaAUPV9iVuMnc6IG1IhKF&#10;tOjjSXcU9LB8RngHA3YpzamDkYKiqG3yWIAqJgcAJy5EfZQ2r/ldTZ/AX+lToqr7FRGy5mglkX0g&#10;1aGuGc0AZOaoFtlBnUpIufJ499xzl9WFwsol5epfp6TPJlIgXLb4fvP5vqwaY6UvvzR9+/YN2iQ+&#10;mtcT6rZ8X6dOmSp5TVOb1WHdH1S/U5orwPSFGR5YNiDqhqREfb5K5S/NwV07TKIMDByAJhssOCMF&#10;P1auY+H6QafvnzcCQIk+GZjKcyoHQH+Rp2e0A6p/2Y/K2HRoI53+o61bRfp8s2fPkrxC1oPS372n&#10;zYjTeyyDjRgbNjSO2AqSHqYWRuTywP332xRaZ7W9SpThw40a1GYfVlYAw/x4B4xVOo7AtCZNOEGp&#10;d5i1sdY2A+30FujAgeNRHWkV+Xy8FmpE+nyniAyLKrpiTefPnxfV94PUJ1Fy+3bt7eGGujU6ZCs7&#10;EWjSmce/Ew+2g71V863wxRdqgfe8BaTHxb4mhQ87e/XqVWlCzAr2meATzHskkuTQwHNzSCNdzDW2&#10;L5XUNKQtwPY23eeH2jVTDBAcgDoAvV7O4gA0QwCoZ6awft2alBoZpIZYmJ9IC9g4fCDaMKpNMhqA&#10;wFO3uQzjAXykBRgkkAKLZeCi8/HH5Wwk85bs6iC3jJAhOUJ63gcbdlpoXWN5bQMHDrDpPFrOpcUg&#10;O3CX3hOm8jj6wLT1emxG2jLMizSJXucqffqX6nktRMApJvcbAA3Q4DVD2MLFKJ80pg1lSEDUyCEr&#10;0kEUuXXrFqXce1qiEQcaUrRPP/WUZVaPlbHA4cNXH49obvjw4QLJ8pYk5aVzAW0IVJhJwPBOr0Gk&#10;C5iTEqb2CjEKi71Jyubs2xdZPXeW7AlZw9tuvdU0b9xI8pQEX/TpUrg+iz8XgboINPkCJtjMUAC6&#10;RwbXMGqJGD4vXz7mWtBWncCJQKwkRnZv6cluRadHl4vblR4roU2W5sOxDLR33X7uqqhJLjeKlurX&#10;ry8iyzQRWurp/x+U+82T+vvP6aL7S+31UjezMiFFNGkxunTubNOYjz36sOnW3Zc+jRQ4vY4n1DfH&#10;yrygS9cuFqzY8Kmbe63CAC5A8xtZzY0QoB3RYSfSw5itU27cZNPpRI/UpGHFAojlJDshM+JPLiLq&#10;JANR87vvzPPPPmu/c4B2kQ8KWwYvjGJ/v9q0WEPvMXC0whSehu9dtRYAPJrVggXRibaz4B+N5IbH&#10;RWJlH0eHjy4d2pmLMkZwAOrnj+sA1AFoRgXQozrNk4Jlw3r77Tfj0rvtlKdtubIf2fQVPzHaTq+B&#10;ZIH0K6f+p570AV2ssg8AGH3g7bfdpjRnAWvkwGb+trqPUMP6RJFqWpi7R7oW2OQhPSElHikIpfbY&#10;SIE8o/NmMpVYI3KSlZ8wZWQQOD0WLcbw02dMN9179LDGAm/JvJ1I0+vEcq9qkM+qromxO85PuEFF&#10;M2B9Dx8+1AJhrpdesulZUr6fqNtJTz0nqU1v0GgaElnDBg0sUPO5kILn0IZtIy5T8baAC/XaExIS&#10;rLlCkyaNrZaYuivscw4NfEd+kwcz2ZFYB/65jzz8oD2Q/PpLb3NeTjgOQB2ABncjcincDBSBXjFJ&#10;so2CEXi3Upmk+OKl8ZNeo7UVUcEbr79u61TpNWBOjlTa1dqsSY5QXhE0soVYBhv0z4ooSMERrTWU&#10;VnGqZBXIG7wG0T20qSf5+aPG8jyR3IeUOAQcLOTOyKor3kG6mogRUAYIPfs8f+BcnNzxhEiTFO1g&#10;1TVrKvX7ngg7vrqmzyvWs5PDI7e7olkeOxrgAozGjRtrtZp05HlALchI+/I8HIKoU9LLlEEkN1Pp&#10;TTIDkGxI3fO9yvPGG6aF9LyYH6SXxzG14yU6YLRo4ZO8EBXzHUN28kHhwia7vifPiuiVFs0KaK7A&#10;Y0OyGjXsD3M24agDUP8OLS4CdRFohoxALRP3stVcsjEh86DlWLyDDRAw8pm5P2yJFNHUwaJ9fggc&#10;OLnYJscyIRik2uE5dRiJZRCNlihe3DZixvcXgEY7mj9/XuuzSws4IsT0HPixviaHqJKqw6ZFKhwN&#10;Iml6ABAjhRkCJXSaAKh1BlKkN0ef+yjpY4lQibL4LvDZUTulTvy0onwir0YNG4oMNN8AhJEOojPu&#10;Q439tVdfFStV5CI9dl519oG8BVHIkyeRel21aqXVjULCAbAffughC1x4JWP7d/TI0TSJzANfPwcB&#10;WqD1luSJdLCXoqa+WblSJWvszloePnRY1nqFTAFFn7v9HI0iXY/A27EGvt6hucy0iePNGQGGi0Bd&#10;BOoi0OuvqAxVA71ySXIWjaHyGAV8iL7Q5aXVmCrnn3fl4YkjzPvvvmvGjxuv2pQvukjrAWj3lSSH&#10;jZ9Ii8021jZpgENHySUgrjwkSzVSd3jq0hiZlPEzYvD+8kufdCOnEA1DoKF1XFqYKRDJ0eKN104P&#10;zUmqH2KmAIiOESi013vFaxag8CRNrCG3B8SoaQ8fNiyqNCVsZ2Q49MpEdsLhAwtBUp7fi7E7QbIT&#10;L9K8cP6CWa7XgkF7cRlb8Lw8P8xUImasBtPzALZ+/Trb/7TSlxVtpHmHGrNTf/3ii/LWzYrShP8A&#10;5ImeSR/HGwGToicaB0Df1FovnT9HTbAPOgB1EWgIQ3mXws0wKdzLF33tw6YLHDzNHj0V03LslpsO&#10;mjhO8w/cf681N4d1mF4Ds+9P1MmDdlNs1rAhYx3zlcr0NQC/zTYdH6HaKF1r2DzZ4D8XmSZcH9VY&#10;nhsmKulbiDGbt2yO5SGuuQ+bNGl6iFLP5MihhtR97KSXqhflkUaltslE4lP5q0r2vcJijXR4shMy&#10;Gh+VKWO79gAMlAbo5UkHFX/ZCcYd3bp1tTVmDm8ctDBOR1vMQW6zDBDSa2DeMOSPIXqub9T/NLet&#10;qbI+1MKROaEZDmXaweGANYI7kKDuHvEMol7MJvi+Yhi/ee0qyVj2OwB1AOoANMiFlaEiUA9AVwl0&#10;fG41d6g35Lfx7AdB78vGChjRooroAjCtJBcY6kfR1M8ifWFoODu0b2ef52GRM/A7jSbl6P88x48f&#10;M+3tY/n8SjkMoBvF7OB+kViIeNlw09JsnIixSePGNnXKgSAtxs9du9rokgiLVOGzzzxjTfv5zEmT&#10;AghIUnrKM3a9WLqRErJoQAAjlbQnLcJyqC7oyTlwGsK+DucgbyDtIKorI1s/wBz2Ny5FgOgQRYHb&#10;tm01Z5NroGnxvv0fA6epqUoB11QT91dfzW3fN0QgGLSAPuzdSL4nHALQpPL+ImnAkNr7oJk3BhcQ&#10;70oUK2oO7NpuW5K5FK5L4boU7vVXToYE0F07d9h0FKdgOmDEYpcXyWZH6gsf2pIli/scarR5kloc&#10;LGNz+lRG06YqkufDPB65C+8LVnA8TY/pyIGtIICDJdwYMVuJ0GCEIjkhGo3n8QPfDwQdNlVE+Gkx&#10;cJnypUbvtK8XZx5ae9GUGrBeoBplpIcAyFu03vLJTj63TQVowI2khO9PH0W3+xXheQM3JKQaFStU&#10;sGBJ9A5gAxz41RJppvVn7z03NcuFC+eb1mLq5s37hghLd9naLn609eW/O0ft484oCoxmbNq00T4G&#10;h80r4hDEM7ap1VohdX2xbO9yH9lOK8fwvnU6UJ8G1OlAAyJRl8LNYCncK+a0mr5ymibdRr2K9FZ6&#10;jrNnk2w3CrxZYXje8t//WPJPDdWCBg/+3ZJ0vPpYvK8DVjE1PDZtUol/CsBjHWzGrVu3Tume0UoW&#10;g1PE1MWogBQoNUTqsGnhxjRMdT+Af5CaWqfFIPoiksZQnnXH8AJ5y1G9p0gH7GA0nkRwL730ov2+&#10;YAZP9Ig9n3+3E3Sbo0eNsmvz0osv2s+YnqwfKe1JXXShyFqXk92wIn3+SG8HGM9fMN+gf8UQgygT&#10;iRKs8O+/r2MPcfHITjChsLphAXC8A6kO0TAEr2+rfGXOqLuIA1C/6NMBqANQv4ssw0WgVy6LSKQU&#10;a10RO9gQIW6kVdow3ObCRsdzkV7ErxUQYgJ0RCcN5GRDeyqkEqTW4tFE/i4HHgCOZtU0Rj59OnZ5&#10;CLaCMFVxjkHOMWaMolE9/mvaCEm7chiJVU7jrRkELAT67fVa03KQcjx7NnIil5WdjB1rQTNf3rwW&#10;jNjs+byIHjnseGlMfuIUBCmG295/n++2HMoAMxppQ5BKrwEbm9dUrmwZS/Qi0rbOQDJ3GCUw5+9p&#10;MdCcEs23EGM53oEpPiYKAHJjfd9Pi4HrANQBaPD07SmBqYtAM1QE6tVBO0qLRpSG4H6SOmn824ON&#10;denSJbYW9aFSpWjiIDYhdyBF+LK6WWAXSO2RLjD4r06ZPNl23tiwYb3ZKVH+7t27rNE80Y+d+jfp&#10;Q/69U2lqxPnZn37aEmWISknBwhSNpRPHYUVuaBF5jdQVqbPOUG20utpqkZqGxdmvX9+Yo9FFixZa&#10;6Qia2ktqEP1vDqQz+NYir3hdByrS7aQskcI0kZk/BxpvzcgmkP7F1AI9Lp1WqLWi1eT+RJqx2i2G&#10;e88cwGApY+X3uVjE2ZXNQFf6lECTAxhm8vjj8hrTchDBcpDo3Llj3A+L69T9YidTY+/Uro1N4R7d&#10;t9ulcB2JyJGIglxdGS4C9QAUAgfECE7Wv2rjuZGDSBMJCro70qSV5XRDo2U282e0SWJsQM2IFl1E&#10;OEStnOCfeOJxmxKG2PPcsznsYeCpJ56wf2PD4ycdPLgv0TYpUoAB0wTSk7EM5C0wdIl20I9iAP/b&#10;b/3V4/IVG41WqlRR1nnRtyXjUPCaAKmsarfpZUvn/34hXmEMf1V28j/zgCJIaoU0I+dQ5dUp6cID&#10;MELUQhvq9fa0EpU6dWxnlPQ049+ltPz48ROsycWLSv1TK35SnzPrT5qaqDhaO71oPnufc9BDNl0f&#10;7wD8vUh5QN/ekrA4AE2pfboaaBAQdRFohoxAZ8+cYVOnAAt1vow2iGIAFdKn1Nb6axNjs2wsAkwd&#10;6TO//aaqtZSj80Z5tbCibRaerWj7qn3zje0BSkTUrm1byzQdMOA301/2c3jp+iQv+ZXmG6mNN/po&#10;D1Zm82bNfHZsqgkiBYKpSzR6l0g7rCvRUDSMTSLp9yTWzy+SUqTknmg/M0920rlTJ0v+IZK+9Vaf&#10;7AQgHKvWW/6yEwC2rdYPoCIqZd1yi9FL9Ekam2g/vQaG8JMmTbS123dkt3iXsiUAN4SuNupeM1OM&#10;7kiZw/G+xi7yKGathqq8EO/ope8ixDRIVX+NHGZOHkED6iLQa0DUORE5J6LkCy3DRqBbxCwk2mBT&#10;JE2aXqzIeDecYPcnnQjIsIGi0SP6YfJvfnc26WzI94NAHyCGHUrfym+qVrVuNNEOwMgaR8i9CPce&#10;yCtY1tFG69VXXrGRcgWxUOneEcngtcMcJopOyxToeUlEkIrQYLxMqVK+tm7JHVRgydKv0h80t23d&#10;ZqPSokWKWGMJov0c2bNLp1rFEsFIkaZXtJckG0P0mM0kHXpHTFVA61415c718sumgez9ZurQ5/9a&#10;I1nXtLhNs6ZNbG11XJzt5vjOtJLjEqUT6vNzpk8xJw/TB9QBqANQ6p3BpotAM2AEekWuOomSNLxn&#10;02GIyaNhZ6bFpnSjH4NG2gAWmxmM4H5quhxLGvLgwQOm8Y8/mkcUoWGEQJpzhhpNI9gnPc5GSQow&#10;XLQEKFWtUsVqWZH4xDM4YGyVXIJ2bchOOCzwWpCdoMe0shNF0Qxui/MO9eHSpUta7Ss1XV73p59+&#10;bCP33bt2p9sBC10whwz6elLz9qXf77dWfl/JrhHmMAza9ALtSNa5dq3vdPDIbr144xmk5smeWIa4&#10;vIrXrlhqe4E6AHUkIkciCn5lZcwINNnSj9QnabG31R+TDTerjTNiuNE6C+N16lKffPyxJdPEMiZL&#10;d0k0yoGkdKmSBh3mYHnqvvbaq/axSS37dxsJ9hz004TwNGfOnFhegq3rkpYmfc17QkryxOOP2wPS&#10;z2rjhhOQN2Co4vn7ldyJMEr/73/+r41+0bf27NnLrFUHl/QaZAHwvx2kPqh4zgLwt9zyH0vEqqT/&#10;pyZP1JxRRsWKatj9wnM2Oo5nkJaGsU124nV9L3Zt3WROHMKFyEWgLgJ1EWiwaytDAqjniett2BBx&#10;lsngO6sOaq3fqm5KZECqDiITjjHRDhii1F0BQaQKpEKp4SLz8HSjpFJD6UY7ipH84IP3W0P7SAdR&#10;81jJTmrXqmV9b4keORT5ZCfdzIrlK1JYqaSGfaBZydrZWTKQWKwYzuP1C0CkV/0Vs451AmVqmpj2&#10;vyonLNqTsVZY5PXv38+SgTJiKQHHpVxihceS6vf/HNEVF/vQ51FcGP31zm0m8RAuRA5AHYA6AM10&#10;ANq7V8+UZsb0P8zKA8IP0Vv+fPksaxe3mL/9mKiRrg1AMUkt3WCo4qkLOKAjRIbz+muvWZCm/2Uw&#10;T91BAwZY3Wp3aRtTGwAhVomAUR4xlWEWQ/JB04sR/grJTjxjClKkkyX/qaL0cM4XXrApUm7/TsEC&#10;tha8WsL+WFLXkazH0aNHzBw5OpHihiAFWYnXSeeZ3LlftuniNm1ap9vzR/IaI7kN7k2vv/6qlUzF&#10;M7A1tC3dxBD/7JNy5uCuHck2fg5AHYA6AM10ADpBpAgiLlJKMFTdMHaTpA1XNqU+ieZ+kJMN3q/R&#10;Dh4H5xoAA30nKVSkILBdIfEQoWLfR1TijYkTJthm4TTWDhyA3CK1I+ssRihgxGfGRkxHD4zjOQB5&#10;lozUDGfLsq6pwBSgAsiprb6nDjmAGTaFaa2V9H+9pF9xKuIQQZT70EMPWD9eXkOePK9bK70+qnkS&#10;iaGxzKgDhy7YxqTDSc8nJibE9VLRJj+Tw6dLrvFtVXNk7y4HoP76TydjcTKWgCssQ6ZwPS3oGjUz&#10;pu5FerFZs6Y3lKgR186UDneGCFRCvr13qKZJZDdIJJtY7AaRhsB2tt6nijxnzZphZTlvv/mmrZfS&#10;A5TnYlAXhCVLXZLhyU66qtdqubJlLQDdesstJtdLL1kgxp/Xa68FQWXq1KlWXkOzaozj7xQ7uIC8&#10;gTHERxKSFr1Ggy31BT034D5BBwCAkV6q1F9f1uvkEAERaJpeG+tQtOgH9iG6dulim3bfCBOP1L4u&#10;vBc60qCTxi8aL2EOARg1XLhwPq5vGp8vnyFZgKY/NrQORMcP7HUp3EAQdTIWJ2NJvtIyNIAeViPn&#10;3Lly2UgAMkdaeLrGtcNksDsfOXLYAF7Zn37SHjIgAq1Zc5WIE+nL3SO9ZN0fftA63y3LuewGLeBK&#10;WRo2lssPESqbanMdYABAwBoHIBya6GbznEwieG5ML75URxsAmejWszkkBYvsgwiJ2wBKeNHyfJjr&#10;p5dWk1olRKSff/7Z6kSflZMUtXTAgQ4tXbp0vsZKjyie5tq8J8ZPLVvqfd1jU7w3evBesGJs3aqV&#10;AL6I7VREmpv3Q+N2DjW0a4t3kMonbc0a/dypg+qf+5Nt/FwK16VwXQo32PWVoQH0pHxPi0NqEJmD&#10;tCAG5G5cvwLUFDFquFuRCIAG4QbdZjSD9CrG9vnUIQQhPYzfRUrpsqnS9YVDDJur56DEv8kOoC+l&#10;HdhBHXYYZ6V/Bbh6yKYQz1kAmJQgJBciV7qgwHK9dDF6g4hw7wfJC45RyGNoyA1gk+ZmTWDvAo6A&#10;PWSowLFUJLUXVYOtKmN7Bm5QvFcaa9+ocUBryiEDAw4OMawj8hkOMfy7lTq6bFAjciQ9FSp8HvfL&#10;pGEAwPyQPrPBv/azJgo+H1wHoA5AHYBmMgC9ojTBGfNd9ep2E3xeEoJ4SRJx7zAZ+AFgp1InfkUb&#10;LOnYTz/5JCZZAwAEYxbAJLKhrya/w7kIkIaxS7/R338fJNnJqpQVIf2HVvVTAS+2crffplSuQPPr&#10;r7+y5g2xWhNGsuS7du1SGna00sa1ffIYuVchPUFHS2MAT56DTR3GHEMFFIFj3ty51pe4nlK6RM90&#10;beF9bJahx785qCXTl7ZN61amsHTQHECwBfxU6XWs+tDE/iHCF+8P/S7MYA4y1JnjHT16dPcBqCLQ&#10;CX+NMmdSjOQdgDoAdQCauQBUFnaXlbpqL6s2ABQTgCVLFse7R9z099+4cYNMEr611nIY4PfUpnj6&#10;9Kmo3jeRHHVBeoverg4vRKO0BgvsywpwYXqAXveF55+1NdPH5c5DKvd39VQlnZxeBgM+K71J5gel&#10;gvG/Jf0Mg5ioFyLTfBnKB5pD/Pprf1szHjXyemLQVLWBI6qmTye15Cpff23/H+P/9B4ANlkELBex&#10;coQgRhYApyPArH27dtc0egc4+RtAOkPuR1wbzdOgEwuPAWBnk5H8vBnTTFLCkeTo0wGoA1AHoJkK&#10;QD0t6NA/hli7NNJxI0dGrj9M700vIz8+kpchQ4eYXIpGaVQNOSicSUKw90Pk+Z1sFIlGYUP36tnD&#10;AJo0rgY0n5VBPqlE0os0IieVu1ER26koG0JHupakpZcvW662Xc2tV/Cjjzyi53/Adl0h5Uonm9T6&#10;auI5THSOuXzgwOaQ98mBA+AlBfy0asvHjh2N9OVFdTtIVUTlv/32q4wtStn1fUAHReqaFStWsLVk&#10;3ufDYgiP12vzHz3Ejs6W7TEbddPggPWnFh7vqCGvZNLW1KiXLZirXqCHHYA6Fq45qwO4cyIKfnVl&#10;2Bqox8SdK6E/3U5ILRFZuBH5CmxUfayKGlZT96MjzADpOKMxkOeZiI6ojXkaUZpQI1HBHYg2b22l&#10;kyR6iqUFWyTvhNQ00S/sWUCabARAh+7xG/XVpKYaqTdvFzFrcV2CDBU4RuhQgJwGdyZq7YAaKWj6&#10;j6bloKE6ciCatefI/pR9PT4SUGnTo3t3s11kJi9qh8zFAWVUwMGxQ4cOOlA+Jv3s32JfD5RN40Nm&#10;oD7beAaf88cfl7VrW0DynrXLFvu1MnMRqItAXQSaqSJQD0DXqc6WUyQJNk6aKLsR3QoQ6fymGiQ1&#10;ZOQONdR3lMgy2rFp02bbCxTXm9aqz82aMTNdWdGkoulwQzqYqAwrP1LSkHzwxd26Nfpm1HRuwVh/&#10;7tzrrQgHKBKkPkrkB8kJcwJ0otGSsYKtK2YRkIEwkSDdTBQMUBUvVswSmrBnDHYA6SYGcTAAbale&#10;r2Rk5qpuC1nrfh0wiUTjGRdVLilUqKBNg5dUGnnLutUiEXk+uA5AHYA6AM2UALpLaa73ZftmtW7y&#10;cHUjthWAbIJWk4gHYJgudm20AzD2N1aI9v6p3Z4ICOAaNmyYbQOHwQKRMwCCwTypznVr18WkdfWe&#10;t0WL5vZ7tGTx9bV0CDSszcyZM23dkzXCPB7wi2UAiOvWrbPt1ugdC+ABTrlzvWSbgGMWcVDvN7UR&#10;CkB/bNTA9ppF29pWrdPuv/9e6XdnxfIyU+5zXO5RefPksevzpVi/1/rgOgB1AOoANFMCaMLRY+rY&#10;8YU9tReU6D7SdF1cu8lNemeIN/Qfpa7Ghk69j9/dyIFUg96ZP3z/vbXSu19Ns6npYVUIE3XVqtUx&#10;g5j/+wKgcXACxFb7sYe927QVgQfizjLJVqhNUlf95ONyUXnvoteEJTtkyB+mnAzyIfpQU8SEntZs&#10;GEtwSIiUWBUKQOmYAnEI56hGDRta4s+KFSvi+hhp1oC+lDWopfTywd07TeJBzwfXAagDUAegmQ9A&#10;1ULrkk7y9evVs+k1OkSkZxeOuHagTHTnCSLRsFmSRqz0ZQWzeXN87cmifetINYiYAPOC8rxl0+a1&#10;FHrnHQsIU6ZMSfP0MBHhDz98b6PawHZsgCvpVaKvLVs22/QwNWMkOETd4cYu1TVJodapXduC5W2S&#10;0WCFCACTYt0UoxQmFIB+q1Z02dULdeHCBbZXbjYdOKidxjOIZjnA4A7VrHEja6Jw1YXIAagDUAeg&#10;mQ5Ar2jTY2CrBoA+/9xz8lT9O559wt03eQVWSrdJn9H/3Xm7FeYPHDgwaoJRNIsJSNFRp127traO&#10;am3/9JliDEAz6okTxqerZARpChrWhyUL2R7QGu+8IkfADxDHX3b9+nU2eiTSC0WOInKfoNdcr25d&#10;227vHgEz5Cpqp7gcLVgwP24/31AASoob4tECSXVwn3pKhK7U2MeRfE5YFlJjvkNp7K4d2plzicf8&#10;GLgOQB2AOgDNdACKDpQxdMgQWwtDl0dbKTfiX4H9+/dZAAXAiDzY/L+UfCLellj+rwzG7/bt26wz&#10;UimBZg4ZFUAGe1rpR6QaaE2RxQTqS+N/d9c/AjaQaDsxIAgkUVHnrKJok7oifrykQ3md+Pb6DwhF&#10;ixWpYXH41pv5U5yZXsmd26aHIQMdDlPXjOa9hQJQXJUwjKDjTVmZRdD8+lScqXjayJEWvlvfg19/&#10;6WUunkp0ABpMwsLvnBeu88JNvpAztIzFA1AIL9iVkepDG+dG/Cswa9ZMW5/DpH+9+o1W+OJzm8Kk&#10;Kwk6T0zLYx2kQEdLXvKVfFoBLOqOVqqh1mlIM3Zs3/6vgKb/6z916qStpRNl7dr1zzVvLVFSFZx+&#10;Xsr5gmXdkhql5o7shZo7kTM6S0waiFJZN8oJVdWCjUNAetXlgwEoh42PlRqmRgub+IMPCtvWb0k6&#10;IMQzeH84L5EZGPnHYHP+ZIIDUAegJkmaaKcDDX1lZQoAXbtmjT3x00Gjmuo/nlF5PBtGVr/vX2PG&#10;WDDo2LGjXQoitF7qv4pkBMN3Upq0/YpkUCfcvGmT4TFJab4mcLlNjj+46MCgRb9LjS1S8kwkzxnt&#10;bWj19bGIPbnEgt2z99q+mbaRtDSm+dV6DROF6dOnpXQ4wQ4QDfItt/zH6kKrVfvWNv3erkNAeo9g&#10;AIrXMBpVDP1phs51wRrH0onH//VTAyYLgaPU32PHmLMJRx2AOgB1ABrmIs/4AHrF2LQYFme3ipzB&#10;JpheDZbTe0PMSI8/RU2sAdCWLVpc87IAupIlSlhJxxvapDFfCBbdAIZY9dEhBIMDwMeLNmkLhryC&#10;FGN6tSiLdi15HdReaRh94MC+a+6+f/9+6TPfltyksGUlj5QZPSlcIk3ciOh4QlS+QW3ELl3y1eX/&#10;jREMQPnuY+4PcELEyvXyy7ZTEQzgeAYHA6wYaYA+b8ZUuRD52/i5GqirgboaaLDrK8MD6BWlrC5r&#10;VqzwhSUSIW+IpYF0PJvLzXhfmLek6+iQEhi9sEl36NA+pRcresgRI4bbdV+7do2M5AebTz/9RFKY&#10;bLY2nVPWb1jRQbz5Vabz6ZXSjOdzgGQDwYf+o4cOHbzmoXarDktKlNQo9VA0pxwgmjRpYnAOSs/m&#10;3qm9p2AAyvsoLF0018EsaVZh++IHfPnS5ZiXh4wOHV+4vt7V465astCcOnrIRaAuAnURaGaPQL06&#10;aL26P9jmwZAnFi9eFPNm4e7oWwFSldQ7seM7dPBaQPHWCDINkQngiFk7mzWR2R2336rfPWHt5+jM&#10;AhEIHSc1NHSUGXGgN0VHXFggGhgVQ3SiowmR5hkBKCxaojEM6W/k8ACUNnPe2Kv0M9IfmmnDDXjo&#10;QdqatYqrrEHdlzQwAFqy+Idm2/q15sRhfxciF4G6CNRFoJkyAvUAtHu3n8V6pNXS/Vby4EZ8K0Ck&#10;BaC8W6iQoaF2agPLOMDSa2zeT2215syZfY1Ws5miNVKe06dPj++FpdO998ldiPRtSfUvPR7QVxZd&#10;6CMyI0C2Qi24SePG1t1nhZqK38iBfIs1p+uKN/bs2e2re5YpZdDzEiljiBHPoKk5US0A+tkn5czB&#10;XTtNwjUmCg5AHYA6AM3UADpGnSeIEmBH/uqkLPHsl/a+mLQTfb6ZP39EhBj0m6z90iVLgj43Tj6Q&#10;hvCSzYiDKBnJDuYGgf62q1etsqQhGMkAaLVq39jvGlZ8N3LQg5VDCQz0Bg3qG5p+Y0OY5403bLcY&#10;0up8JkP+uAqwsbzedevW6nuQzwJolcqVAvqAAp4OQB2AOgDN1ADKxv1STjml6MT9k8y0HRM3lq3y&#10;6n2oe0LIwpEoEu1nm9at7doj6Qg2uilDQAp3yB9/xPfC0uneWOw9/9wzpoJq6YF9QjE9uPP2200n&#10;GbsDoIAsMpV43X3ifSvUO1u3am3yC9yoNTOfkxyI2nVp+UJzaAH4g7Vni+a5MWTIJS0wMrG6ahhw&#10;vYTFAagDUAegmRJALyWzC/fLIYZNjYucNlaxmnxHs7HczLdFelJZjjZEN6vFpg03aJxNhDJmzJ9B&#10;b9q/Xz9t7I/YnqAZcWzbus089cQTpoq6uRB9+4/JYiTfqbouLdMA0PfeLaTU9juGtG9GGHz3IW7V&#10;FriVKF5cUpPnrYkDRhhYE86Zc313mWhe999qTI6bEQDdSk21z504HkAgcgDqANQBaKYF0CuSTCQl&#10;nbF1GrRqxT780BwMQXyJZuPIyrfFoo5m2RCDQkWV/utDD036suLOEyz6x0CdHpVdMmjP1s2bN1vT&#10;dd5zIOt41KhRljRErREARe9ZpnTpDCPB8f8cMKNfrDQuh0gaAvD5xZtqHq4OOJDDsj3+uOn1c1eT&#10;dJ0G1AGoA1AHoJkaQHHGwW6NmhAbHG42bsS+Aug4G6quRiSzYMGCsA8EIxeDdTbuYNZ7mChgBfdT&#10;y5ZhH+tG3GCDmotz+ILNHehvO3DgAF8v0LF/WQDN9vij1mM2I2c5iKLR4WItGK+JQp8+ve37xy1q&#10;6KABtgbqq3v6zz36f83918/j+p1v7vXNA6nNffq7pkhK108Z2B8MmJjaayakzAP6d5Ap1nBCyjxo&#10;Eg8fFJPYbx7Rv+08lPqUfOcasAwmZXFWfs7KL3kTy/A6UFK46ECZrX5qaaOIRx95yCxfnjHlEjcC&#10;HGJ9TtYTlmckvSTXyA2Kgwt63GAG63RQyZ79KRnD14v15aTr/WhhRvofH9vACLp7t27mf3fcYabq&#10;PZDZIJVZq2bNf91uMF0XIJUHpysOAIpEbJJciK7XgLoI1EWgLgLNtBEoLc2065lB6hiCrRog+lcG&#10;ZXveqE0wludF7wiLc+rUKWHvDtHodbnUYG0XrMXXPLkOPfNMdlNDutGMOEh7AqDBIuRWrX6yoDlH&#10;Ta6JVKkrYm2XFQaZCLrh8D147dXcZuGcmUE0oA5AHYA6AM20AHoxmUiE8woAilwCkbkb8a3ALyL8&#10;0Lty/LixYR8IF6I3pT9E+hIsZbhi+XKb4q2gxtEZccwWOMIibt++3TUvj2iUfrPYEC5etNiaJ8Bs&#10;7dihQ0Z8G2n+mk6fOW3T8qxNvrx5zKY1K20vUJfCVdcV50TknIjCXHGZIoXrAeimjRssaYJooa6a&#10;IzspS3z76e+DB9nUHSSScAOxPQ2v3ylYMGjfUCJUWKFl1XElIw5SzERZ3USS8R9EYN9+840Ff/Sg&#10;43SYoHvML2IdZ4WBkX45yZmIzt+RscaBf7YHMVFwEaiLQF0Emukj0D27d6l58Zu2bsdGHa+BdlbY&#10;IFN7j6NlEQeA/vbbb2GXAiu8Ih98YJtvBzOXxzMWa0BM/zPiwWbcuHEWQJGq+A8IUeU/+9R64W6U&#10;IxFrwQGNHrRZYXAwok3b3XfdZT87jwDkIlAXgdLKzLUzS30XyFQR6LGjR+xmB5uSdFOgID4rbHhp&#10;+R7//nuSlW/07NEj7MPabiYli5uc6pl5+syp626PvIIWWxi200g7o42RI0fqvd5iBsgo3n9wCKOb&#10;DE48O3fuNB3at7fyEGzyssLYvGmzNdNAxlJZTc6PH/QxaB2AOgB1AKpWYDdNCle1qrPSgtavV9fW&#10;qF6Wc8oWafvciH0FqAsCoJHU+7C/g0CExR0NqAMHDavfeiu/be4c6DUb+ytMu3vSw5NoO9ApiXpu&#10;AWU1ME+grVl9sYiRc7A2WWGsWrnKyo8g5tX9vrZN3yJJcQDqANQB6E0EoMhYRMVVDauLJTw89+wz&#10;thuFG7GvAMxU1rJli+Za2dS/LOgOPy9f3nZmCWZigbSlkNx78ufLZ/bt2x/7i0qne/bv11eEqVvM&#10;qFEjr3kG3hfynOLFipljMpn/Sl6w/D+616ww5s+fZ6NP9MBtfmph9ZbHHICmrgV1OlCnA03eHDJN&#10;CtcjEo2UgTYkD1iTAyKo3WWFTTDW97hy5UrzwH33WO1mMG2n/+Py98oCF9adVGewQYut11+Vh2wG&#10;NLno0b27Mhd3mHFjr2UcJyia5jCGLzAmCiXUdJtU9NYtW2Jd1kx1P8wjfC5Ej5lfena3DFwHoKlE&#10;nzBzHYA6AM2sADpr5gwbBT34wH2mRfPmmWqzymgvFgs46n01qleLyM0GtipG5qHM58t+VNrkyvVS&#10;3NZy6bFO1Dbv02Fh+vRrsxaQaGB24zwEgNLijQlpKiuMX3/tbwGU78GooX9Ytx4HoA5AvfStIxGl&#10;vgtkugh09aqVJl+ePEo93qYGyF9lhT0u3d7j5s2brHyjkkzlAw3Wgz1p7Vq1rA535crg6c2KIqEg&#10;ZaHtVkYbLZSm/t+dt5tevXpe89IwTvAOEdRuYRl/WLRohrbxS8u17SBdLABKHXTG5EnmpAD0+vqn&#10;k7E4GYuTsQS77jIdgO5VQ2Ho9hBCaOkUrw9oWm5Gme2xSLUi36B9VySMZgwHMLFYtHBh0Ldao3oN&#10;mw6dG2d3kPRYxxkzpgvcn7evn9ZsR48ds0+zbNky24YNchpRJwcAyFIZUYqT1uuChAfSFP7SROEr&#10;Fi8wJ+UF6wDURaAuAoUTchORiKiBXrly2TJxIXrcKgeddyTsR3/oRmwrQPryLbkLIeNITEwM+yDY&#10;2xGtzJQjVLDRsEEDk+Ppp80UtQfLiGPevLk2PYucpUzpUvIAniki2nQLoC1atDA71DM0R/anbTo3&#10;KwwOn9S1+UxpNr5h9QoXgTozeav9dAB6EwLopYsX7L4G6QUAfVXC/UWLF2WFvS5d3uMByTZoEVdQ&#10;0pNjyRFZak+EZ+wD999vJk6cEPRm/B2S0Rh1Zsmog0NDTbU0IxIldYv+E+MEtLBr1qy1qczva9fO&#10;qC8/TV8X3WZKqr8oAPqeGNRb169VDfSAi0BDWfh5v3ckIkciSr4SM1UK9+KF8/Zl/9yliy76e9Qg&#10;OZttQeVGbCuAjVvJkiWsSfyRI4fDPkinTh3MQw89YEarf2aw0bVrFyuHGKreoBl5kJ6lGUHZjz4S&#10;YGazUp7mzZqa8TJPIJWZUVuypfWaou3NL0OS++6913wsZ69/tmxUGzAHoK6dmYtAfenbmyyF6wEo&#10;UhY2OgwVfvkla3iWpvXmyeMh4fj000/Mi88/HxHrtGeP7raVHKYEwUb//v1tZMfPzDBIYeKRmz9f&#10;XtVuc1hLOxjekTgzZYb3F+41Hkyu+WKN+c3Xlc2+ndtMoowUXA3U1UBdCvcmBtD5qmVRsyGN26J5&#10;s3D7hPt7iBWAOEQN7InHH5f5wb6w69S/f1/zuCLMvuriEmwMGzbU+hR3l+YyMw1IUW/mz2/1xegh&#10;RwwPb66fmd5fqNe6bt1aS/qifVvDej+YQ3v+sU2uHYA6AHUAehMD6I7t2yz5BRs6tIkZ0Xs1M2yw&#10;RGBoQKkBRkLG+v33wRZgfg7oaOK91wkTxlufYqQRmW3grvSH3l+7tm10mNib2V5+TK939uxZ1poR&#10;AO3QppUFz2NBfXCdjMXJWJyMJdhFlulqoFcuX5Jm8YzB9YbuGkhZglnLxbSjZLE70cqLtnDUwDas&#10;Xx/23WODB0mobbu2QW8LO5cI1BlchF3KDHGD0aNHW9IUh55+vXuY0yLHBDdRcADqANQB6E0BoB4T&#10;98uKFW3KLW+eN8ymTRszxIaUGV9Ek8ZNbASyLALzA0g21AibNQ2eNl+yZLHVFCJncSPjrwA9T8ko&#10;8PmPHvq7OXfiuDmyD7AMNjGY18QnN2BiPu+b6uTCVBQbesqs/oAmpvXXzf36XcCUteBxTTx6ffNA&#10;8CnyU0LKPCgy1EFzwn/KIAKXpRNHDqU+nYzFyVhEMrxpSUQegDZr2sR2kGADWLQouLA/429hN/4V&#10;YirAQWTOnPDdR6bJvB+dJKYDwQY1NT4THIvcyPgrgOzIu4b+HjfGnE085gDUAagD0KwAoHTXQMfH&#10;5k+zZDdiW4EuXTrL4u5OM/nvv8M+wNy5c23N7Lsa1YPeFpN5ZCxVq1Zxzc7DruaNv0Ed6V3RgL6c&#10;80UzZ9pkcybhiANQB6AOQG9mAPWkLFPldkM6kfpNz57hG0Lf+O0qY76CPn1621ryn6qHhRtLli6x&#10;rM2vK1cOetPDhw/bjECFCl/ImP10uIdzf7/BK/DF5+WtFOwtmUksnT9HNdBDDkAdgDoAzQoAunHD&#10;etv4GNJKw4YNDL6ebkS/AgMHDjD/0yY6OIS20/8RV69ZY154/jnz2WefBn2ihITj9jMpV7asSZAx&#10;uxsZdwW4XvCU5vD0oQh561cuszZ+rgaqGqlzInJWfjerkYIXgR4+eMDkkYMOAPp5+c+yTPeMtN6S&#10;hw2VdlNpvD69e4d96M2bN8ts/UXrIxtsnJCf7uuvvWqKf/ihOXToUNjHcze4cSuAdSPGEbcLQD9T&#10;L9Qdm9ZbFyIHoA5AnRfuTUwi8gHoFZOoaKdsmTK2hoMm9PhxX3cNN6Jbgb/kW/vIww+aTh07hr3j&#10;Lhn3vyL/4eKKXIJ1K8GY4R356uKrumfPnrCP525w41Zge4qW+jZT9atK5tCunZYV6wDUAagD0Jsc&#10;QNGCnlXz4+/r+EgQpA0hsLgR/Qr8PWmSnIgeM80jcHQ6qKiffplFPihszp/3+RL7DxpS09kFazxa&#10;pbmRcVeANm6vvfqKuU1mJHXr1DKnJO9AnuIA1AGoA9CbHEAvX7pomF3FICWFixg8I/agzLjb59VX&#10;NnPGDJNd0pR6IaQp/u+BGifgWEht5E6ePHHd28MRCm/d3IpSN2502tyM/PlPmzbVvPjC87YG+lOz&#10;xubCqUQLng5AHYA6AL3JAdTTgo6WMw4icOQs2My5Ef0KLFiwwDwvYlC1b78Je+ekpCRTQP00337r&#10;TXVvOXLd7YlKq3z9tWXqrl69OuzjuRvcuBUYOWKEuhk9YTM4P6vLzvmTCQ5AMVlwLFzHwr3ZWbge&#10;kWjBvHlWCE5D5NatWt+43SgTP/OK5cvNyy/lNBW++Dzsu8D6713VN/OqBdbevdf7xV68eNGm1TnQ&#10;LF22NOzjuRvcuBX4RQ0B8EB+Up/VwH6/pJgouAjURaAuAr3JI1APQNetXWNefSW3TeNWrVLlxu1G&#10;mfiZ169bZ2thZUqXjuhdfFC4sL19sBonANtUDlHY+c2fPz+ix3M3ujEr0K59W3PHHbepld1zZsyI&#10;oebMcZ+JggNQB6AOQLMIgO4WK7RY0SLmzjtvNx/q5xVt4G5EtwLbtm0z+RRRFi78fkR3xLyfVnIb&#10;N24IevsO7dppY77dYCzvRsZdAbTTtAN8TQfQGX9PNKeUunQA6lK4geDJ/589HcpInt+fNudFHkyZ&#10;avRxPsS8cDbJXDgXZJ4/Zy4GzAsqBzEDf3+R30mJcXVe0L8vmEual5kXvSmejDJidsKZuXxR+ODN&#10;SxYrUuYV/VtT/7k6b2YdqI1A9WZPSKz/lfpZQoRAynLgwP6Mu2Nl0Fe2R6nYAm+/Zd7U+gWTpgS+&#10;bEwUXpL126qVK4O+I5pR33brfw3sXjcy5gqQKaherZo+p1t03eQzyxfMlfG6TwPqIlAXgboINAtE&#10;oFfkpHJZs/GPjexGgD5x+XJXd4t2yz4sMhCCegwQIumrio0f7M3FIQz8BwwYYD8PWp+5kTFX4OSJ&#10;EzIfKW/76RZ+t5DZum61SUjWgDoAdQDqADQLACihPKNHt59tBIrJ+dixYzPmjpWBXxVylGIfFrVp&#10;2eMR2O/V/O47y7KdPTt49xbYnQDoIFkEupExV2D//n3Wxg8ALSnd7uHdO20fUBeBuhSuS+Emp3Fv&#10;9hSuB6Ajhw9TB5CHzUMPPmB69eqVMXesDPyqkJ6UKVNaFn0vmH379oV9pQ0a1LctzaZMmRz0thMn&#10;TjC3C0DdZxF2KW/YDbZs2WIKSo50p2rVn31SztY/6QHqANQBqAPQLAagc2bNNLlefslGoU2UznUj&#10;+hXA/ICoEkJRuNGieXNrXDEuRLQ/a9YsG9l06hTeGjDcc7m/p88KrFyxwl4zsNdrfFPVAah/k22n&#10;A3U60KygA/Ui0M1ig+K/est//2NF/K4rS/SbbsUKFUz2p58ya9euDXvnDu3bW50nqdpgg+bmd/3v&#10;DtOyRfOISElhn9DdIM1XYO7cOeaJJ7KZh6WfbtqooWz8DroI1ANRB6AOQLMMgIpNmCgT+VIlS1hK&#10;Pl1CgjnkpPkOdJM94DdVq5onn3jcLFmyOOw769G9u22a/fvgQUFvu0LRzUMyt6hXt67BWMGNjLcC&#10;kyZNtH10OQh17dTetjE7um+XS+E6J6LrwNPJWFK/fhWwVf4/gYNfRn7Z+2lnknU0yCF8009rk6K7&#10;QYPj0+XY6Wl17E9/HY9P14O+B52Pb/rpf1S74290Zqlc6UvV3W61FnPOgzXyT867ZZ1k96DZSr+G&#10;G7/+2t888tBDpn//fkFvShRLo/Nq335rzskb142MtwJDhvxh/nfnHTbrMKh/XwGoJCx7HYCecADq&#10;ANTTgmYFEpGXxkXKQj2HOt68uXMz3o6VwV9Rk8Y/2miEyCTcGDp0iHnggftMz57dg95006ZN0om+&#10;YK0B6c7iRsZbge7duinNfqftYjR+9EifBtQBqHEAesIBaFYE0D69e5lsAgCM5elv6UZ0K9CmTWsL&#10;oKNHjwp7x7/+GmPXORRJCIu/PG+8YdPpJ0+eDPt47gb/7gpgokDrurvv+p95QTZ+82dON4mH9jsA&#10;dTVQgacD0BQ3oqwUgU4cP85GnzBxe/Xq+e/uSDfBs/3ctauvo02Iuqb/W5w8ebKtn7VuHdy8f/fu&#10;3ZbU9f7775nExISbYHVurrdwNumsQcvLZ/iyHKU2rFruANSxcJPB0wFoFgTQK2b1StHy1VEEXRvp&#10;XE7ZbkS+Av369jXZHn/c/NKnT9g7zZkz27bAatasadDbHjx40PoS55e/7tGjR8M+nrvBv7sCJxJP&#10;mPKyYySLkOeN182urZtMIi5ELoXrUrguAs06XrjWVBg3osuXzNHDh+xmQF3ny4oVXOowyj35jz9+&#10;F4A+Zrp06RL2nkuWLLFtsDBUCDaOHTtmyn70kcmp6Obw4cNhH8/d4N9dAVjqRT4obA9BH+rn3u1b&#10;TMKBvQ5AXQrXpXCzkpm8B6BX5LR/Tu7/xWVJxqkaX9cDBw78u7tSJn+2MaobZ3v8UfVU/SnsO1mz&#10;Zo3twVq7dq2gt6XuWbHCF5LFZHOfQ9jV/PdvsG/fXtuOjpZzFcp/ag78s90cdwDqiz4dC9eRiLIa&#10;iQgAvXDurKlRvZqNjJ7HUWfr1n9/Z8rEz4gtX7bHHjU/Ngrv5LRVNnBYJ1ar9m3QVDmG9N/K3QZr&#10;xV27dmXiVbk5XzokL2RGXCu1v6tuDskH1wFoMng6AHUAmtUA1NOOdmjfzjwiZ5VHFB0tWrjw5tz9&#10;0uld4UzzuAA0VFTp/7R79+zRbR8zldVG7ty5c9e9osuXLpvv69SxEc6GDcF7hqbT23APG8EKLFu2&#10;zH7WHHBaNm1sHYiskbyrgboI1NVAs14N9JLtDXrZDB821Dz6yMM2vThixPAIthJ3E28FlmtTpQaK&#10;I1G4cVQ1tCeyZbPtsE6r0W6w8aOIXKTTly517eXCree//ffJk/82jz32iAXQHl072zZm1kjeAagD&#10;UAegWQ9A6VjOWLhgvrWYY2Po2KHDv70vZernW79+vU3rVapYMez7SEhIsAL8cmXLGv4dbLT66Scr&#10;k5g9O7yzUdgndDdI0xWAMGavEx00hw76zZooOAB1KVyfBtTJWLKcjMUD0G2bN5nnn3vWpg6/q1HD&#10;SVmi2HZ37NhhQfGzTz81Vy7RTDb0OKFmzLnVvLxE8eJi2R4JesMunTpZq7hInI2ieJnupmmwAl2l&#10;+SVT89CDD5op4/8yp48d9kWfLgJ1EagD0KwagV4x+/bsNoUl3id1WLxYMXPB+uS6EckKHJB288UX&#10;njcfqS9oUlJSqnc5deqUefPNfOaDwu+H7B/au3dvaXLvMCNHjozk6d1t/sUVaPzjj7bMAUsaF6Iz&#10;x484AHVGCs5IQWXAlOgzq3Rj8UlZlMLVm084dtRUkqk8FmVvvP6aOX78+L+4LWXupyKqpD9ksWJF&#10;lZZNfd1Onz5tCr9XyDZk3vXPP0Hf+IABA5TCvdsMGPBb5l6Ym/DVfyOGNBrQV3K/bJYvmGd7gboI&#10;1KVwXQo3KwNospSlsUzRMVN4KWfOiHpb3oT7Y0xviWgdbeD7771ncBJKbSTJIL5kiRImn5yGQjXg&#10;htBlSSrdu8X0etyd0m8FPvqotK1PF5Ld4rrlS20rMwegDkAdgGZhALVMXI3e8sHFzo963qSJ4TuL&#10;pN82lbkeGetDWsEVIKoMo91E5/npJ5+aV1/JbTZt3Bj0jY4d+5ekEo+Ytm3bZK6FuMlfLQclfIo5&#10;ZJYpVdJsXb/mqg+uq4G6GqirgWbNGqhHJBrz52jb1uyJbI+ZX34J7+t6k++XEb89ercWLfKBjSq3&#10;bN6c6v3OK21euVIlWzOl92ewgTHD008+YZCzuJFxVgBrxbx58liC11dfVjB7tm22MhYXgboI1EWg&#10;WTgC9QB0rozO6coCiLrNO/KNGwAtV/Yjm8YNBYreo11U43Ncn3Jkf9qsWLEi6JNgOE8WoFbN7yJ/&#10;Ee6W6b4CNJvnMwZAv9dnc40LkYtAXQTqItCsHYGuX7vGFHj7LXP7bbdaU3k3Il+BSl9WVO34xbDm&#10;B5cuXTL16ta1bjZLFi8O+gQYzud88QW5FX0Z+Qtwt0z3FZg/f579jClztGzaxGpAU1yIHIA6AHUA&#10;mpUB9Io5uH+flWLcdut/rU7RNXSOfE/+Tr6ozz3zjJk3b16qdyJabda0qdXbzg9x27U6yLwirejH&#10;5cpG/gLcLdN9BcaNG2uefTaHuf32283PnTqYc4nHrqZvHYA6AHUAmnUBFFN5UrnfVK1ibr3lPzYS&#10;xfjcjchWgPZkT6luOX369LB3aNeurYgod5hZs2YGve0Wrfsbb7xm66puZJwVQFb0xBOP2xLHgL59&#10;zIWTCQ5A/TWgzkzemclnNTN5QNObbFVNmzS2KdyX1WB73ty5GWf3yuCvBPs9LN4mTpwQ9pV26/az&#10;Din/NZCFgo09u3ebt97Mb5m9bmScFejcsaOVF2GiMHrYHy4CDQRPB6AOQLM6gPaRlAWfT8BglHPC&#10;iXj37qpm2rS4+nP06LD36du3r02Tj5NcJdigafO7hd4R4/MNg+zFjYyxAo0aNlTm4H/mJdWnsfFL&#10;8nchcilcl8J1Kdysm8L1mLhj/xqjOs8zNgp1Qv7IN25AERenoUOGhL3T4EGDBKC3mOEhut6cPHnK&#10;FC1axGpFjx49Gvbx3A3+nRX45ttvzG233SK50htmwazp5rS/C5EDUAegDkAdgC5dsthS9UkxNm7s&#10;dIiRbs1DBJwcOgb8Ft5+b9TIERZABw0cGPThL1y4aEpLqE8afY/6h7px41cA9vTnn5e3n9v7775j&#10;Vi9dZE6KhZuiAXUA6gDUAWiaAWj4xpA3fk8I+goSjh8zhd4paDeKLyXNOCPrOTfCr8C4sWPNLf/9&#10;j+nVs2fYG0+YMN78//6//9c6P4UaMHDRim7dujXs47kbpP8KJCYm2iYL//3P/zUf6XBzcNcOSyLC&#10;TD5lJhw1ZzSTgs5j+r2mmLuBEzavbx73zROpzQT9XVPPff1M1O8C5in9v+b5lHlC/w4yT+t3KfOk&#10;uXD6pLnoP8/o/+08lfpM0t+TTqc+z+rv587YeSXoTNLvw81zuo2mOBzhpp7IhJ5yYbsYaqqhhnTb&#10;10yRLc2V1Ka6MXl1wOvqgXRqCpzp/93NyM+gg2nV/xM4JJYvLHu3mZozNKen7bykxzt/dZ7Xv1OZ&#10;l/Q3ud8kz3P66c3rf3f50qVp586dmVaoYMGz1ECrffttpjOVRyYS77x8+dKVS5cuhp8XdRtNfb5X&#10;5syebSP3gQMH0AruitaSeem6qQdfKp1nieLFzF9j/uS2l+z0v63+v07t2ua9dwuZjRs2+G6jF8TU&#10;zWKe+l7qvhcvpME8f0n+jynzgv4dy7x48dzFCxfinxcvntVbS4p7XrjAY5wJnFr/M/v37z/7rYzk&#10;n82RXaYZpQ8f2r1j2rH9u6cd2rtj+tW5S//eNf1o0Llbv9fcd/08pt/55t7I50Hd9rq5T7+LcR7S&#10;/VLmwemJhw5OPxHLPKr7HT0Ufh7TbULOo/pbuHlMt4lsnjlxbHpsM1H3OxH/PK3HOBN8njtzevr5&#10;M2fim+d1/+sm+zx7vP+eH+x3PhwAJ0LiyCU/vLHYAwbFjWtg40yw8joAFeL/P9rE/z+m/v3/ZraZ&#10;K1eu53PmzPlsy5Ytnz5w4MBTeh9Ppuc8d+4cj/9ERpl6PU/oM8sWzZSr0JPfVa2afdrEiU+m3O/c&#10;uWwmcOpxtRk/Memvv57auXnn1efxv51u07Fjx6dq1ar19ObNm+1ttDaPp8XUe3s8LeaVK+ceS5nn&#10;9O8Yp17LY3HPEyd4jEfTa2rdH9m7d+9jA3755Yly5Uo8Wbp0kQeMOfT/Hjp0806j93bTTH1WfF7R&#10;z8y3d2cWrPHDx//nOgB1v3Ar4FbArYBbAbcCbgXcCrgVcCvgVsCtgFsBtwLpugL/f9k/DddYF93f&#10;AAAAAElFTkSuQmCCUEsDBBQABgAIAAAAIQCxHRzH3QAAAAUBAAAPAAAAZHJzL2Rvd25yZXYueG1s&#10;TI9PS8NAEMXvgt9hGcGb3ST+aUmzKaWopyLYCuJtmkyT0OxsyG6T9Ns7etHL8IY3vPebbDXZVg3U&#10;+8axgXgWgSIuXNlwZeBj/3K3AOUDcomtYzJwIQ+r/Poqw7R0I7/TsAuVkhD2KRqoQ+hSrX1Rk0U/&#10;cx2xeEfXWwyy9pUuexwl3LY6iaInbbFhaaixo01NxWl3tgZeRxzX9/HzsD0dN5ev/ePb5zYmY25v&#10;pvUSVKAp/B3DD76gQy5MB3fm0qvWgDwSfqd4D9E8AXUQkSRz0Hmm/9Pn3wAAAP//AwBQSwMEFAAG&#10;AAgAAAAhAKomDr68AAAAIQEAABkAAABkcnMvX3JlbHMvZTJvRG9jLnhtbC5yZWxzhI9BasMwEEX3&#10;hdxBzD6WnUUoxbI3oeBtSA4wSGNZxBoJSS317SPIJoFAl/M//z2mH//8Kn4pZRdYQde0IIh1MI6t&#10;guvle/8JIhdkg2tgUrBRhnHYffRnWrHUUV5czKJSOCtYSolfUma9kMfchEhcmzkkj6WeycqI+oaW&#10;5KFtjzI9M2B4YYrJKEiT6UBctljN/7PDPDtNp6B/PHF5o5DOV3cFYrJUFHgyDh9h10S2IIdevjw2&#10;3AEAAP//AwBQSwECLQAUAAYACAAAACEAsYJntgoBAAATAgAAEwAAAAAAAAAAAAAAAAAAAAAAW0Nv&#10;bnRlbnRfVHlwZXNdLnhtbFBLAQItABQABgAIAAAAIQA4/SH/1gAAAJQBAAALAAAAAAAAAAAAAAAA&#10;ADsBAABfcmVscy8ucmVsc1BLAQItABQABgAIAAAAIQCPu/yMKQMAAJoHAAAOAAAAAAAAAAAAAAAA&#10;ADoCAABkcnMvZTJvRG9jLnhtbFBLAQItAAoAAAAAAAAAIQBn3FLuwpMBAMKTAQAUAAAAAAAAAAAA&#10;AAAAAI8FAABkcnMvbWVkaWEvaW1hZ2UxLnBuZ1BLAQItABQABgAIAAAAIQCxHRzH3QAAAAUBAAAP&#10;AAAAAAAAAAAAAAAAAIOZAQBkcnMvZG93bnJldi54bWxQSwECLQAUAAYACAAAACEAqiYOvrwAAAAh&#10;AQAAGQAAAAAAAAAAAAAAAACNmgEAZHJzL19yZWxzL2Uyb0RvYy54bWwucmVsc1BLBQYAAAAABgAG&#10;AHwBAACAmwEAAAA=&#10;">
                <v:shape id="Picture 139" o:spid="_x0000_s1039" type="#_x0000_t75" style="position:absolute;left:4357;top:2682;width:2979;height:392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Tt/awQAAANsAAAAPAAAAZHJzL2Rvd25yZXYueG1sRE9Li8Iw&#10;EL4L+x/CLHhbUx/oWo2yCILgqSp7HpuxKTaTbhO1+uuNsOBtPr7nzJetrcSVGl86VtDvJSCIc6dL&#10;LhQc9uuvbxA+IGusHJOCO3lYLj46c0y1u3FG110oRAxhn6ICE0KdSulzQxZ9z9XEkTu5xmKIsCmk&#10;bvAWw20lB0kylhZLjg0Ga1oZys+7i1VQPUaTv3De6uHvdHzIjoPMXIaZUt3P9mcGIlAb3uJ/90bH&#10;+VN4/RIPkIsnAAAA//8DAFBLAQItABQABgAIAAAAIQDb4fbL7gAAAIUBAAATAAAAAAAAAAAAAAAA&#10;AAAAAABbQ29udGVudF9UeXBlc10ueG1sUEsBAi0AFAAGAAgAAAAhAFr0LFu/AAAAFQEAAAsAAAAA&#10;AAAAAAAAAAAAHwEAAF9yZWxzLy5yZWxzUEsBAi0AFAAGAAgAAAAhAM1O39rBAAAA2wAAAA8AAAAA&#10;AAAAAAAAAAAABwIAAGRycy9kb3ducmV2LnhtbFBLBQYAAAAAAwADALcAAAD1AgAAAAA=&#10;">
                  <v:imagedata r:id="rId20" o:title="" grayscale="t"/>
                </v:shape>
                <v:shape id="Text Box 140" o:spid="_x0000_s1040" type="#_x0000_t202" style="position:absolute;left:6173;top:5372;width:761;height:27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VWgKwAAAANsAAAAPAAAAZHJzL2Rvd25yZXYueG1sRE9Ni8Iw&#10;EL0L+x/CCN5sqgfRrlFkWWFBEGs97HG2GdtgM6lNVuu/NwfB4+N9L9e9bcSNOm8cK5gkKQji0mnD&#10;lYJTsR3PQfiArLFxTAoe5GG9+hgsMdPuzjndjqESMYR9hgrqENpMSl/WZNEnriWO3Nl1FkOEXSV1&#10;h/cYbhs5TdOZtGg4NtTY0ldN5eX4bxVsfjn/Ntf93yE/56YoFinvZhelRsN+8wkiUB/e4pf7RyuY&#10;xvXxS/wBcvUEAAD//wMAUEsBAi0AFAAGAAgAAAAhANvh9svuAAAAhQEAABMAAAAAAAAAAAAAAAAA&#10;AAAAAFtDb250ZW50X1R5cGVzXS54bWxQSwECLQAUAAYACAAAACEAWvQsW78AAAAVAQAACwAAAAAA&#10;AAAAAAAAAAAfAQAAX3JlbHMvLnJlbHNQSwECLQAUAAYACAAAACEA21VoCsAAAADbAAAADwAAAAAA&#10;AAAAAAAAAAAHAgAAZHJzL2Rvd25yZXYueG1sUEsFBgAAAAADAAMAtwAAAPQCAAAAAA==&#10;" filled="f" stroked="f">
                  <v:textbox inset="0,0,0,0">
                    <w:txbxContent>
                      <w:p w14:paraId="2E942F98" w14:textId="77777777" w:rsidR="00487F56" w:rsidRDefault="00487F56" w:rsidP="004049FF">
                        <w:r>
                          <w:t>Desiccant</w:t>
                        </w:r>
                      </w:p>
                    </w:txbxContent>
                  </v:textbox>
                </v:shape>
                <w10:anchorlock/>
              </v:group>
            </w:pict>
          </mc:Fallback>
        </mc:AlternateContent>
      </w:r>
    </w:p>
    <w:p w14:paraId="6597779A" w14:textId="77777777" w:rsidR="00796AB7" w:rsidRPr="00DF7B85" w:rsidRDefault="00796AB7" w:rsidP="00CD416A">
      <w:pPr>
        <w:rPr>
          <w:bCs/>
          <w:iCs/>
          <w:szCs w:val="22"/>
        </w:rPr>
      </w:pPr>
    </w:p>
    <w:p w14:paraId="7ED4354B" w14:textId="001B40B7" w:rsidR="00CD416A" w:rsidRPr="00DF7B85" w:rsidRDefault="00CD416A" w:rsidP="00CD416A">
      <w:pPr>
        <w:rPr>
          <w:bCs/>
          <w:iCs/>
          <w:szCs w:val="22"/>
        </w:rPr>
      </w:pPr>
      <w:r w:rsidRPr="00DF7B85">
        <w:rPr>
          <w:bCs/>
          <w:iCs/>
          <w:szCs w:val="22"/>
        </w:rPr>
        <w:t xml:space="preserve">When you take the inhaler out of </w:t>
      </w:r>
      <w:r w:rsidR="00D54BB3" w:rsidRPr="00DF7B85">
        <w:rPr>
          <w:bCs/>
          <w:iCs/>
          <w:szCs w:val="22"/>
        </w:rPr>
        <w:t xml:space="preserve">the </w:t>
      </w:r>
      <w:r w:rsidRPr="00DF7B85">
        <w:rPr>
          <w:bCs/>
          <w:iCs/>
          <w:szCs w:val="22"/>
        </w:rPr>
        <w:t xml:space="preserve">sealed tray, it will be in the ‘closed’ position. </w:t>
      </w:r>
      <w:r w:rsidRPr="00DF7B85">
        <w:rPr>
          <w:b/>
          <w:bCs/>
          <w:iCs/>
          <w:szCs w:val="22"/>
        </w:rPr>
        <w:t>Do</w:t>
      </w:r>
      <w:r w:rsidR="00E05EBE">
        <w:rPr>
          <w:b/>
          <w:bCs/>
          <w:iCs/>
          <w:szCs w:val="22"/>
        </w:rPr>
        <w:t xml:space="preserve"> </w:t>
      </w:r>
      <w:r w:rsidRPr="00DF7B85">
        <w:rPr>
          <w:b/>
          <w:bCs/>
          <w:iCs/>
          <w:szCs w:val="22"/>
        </w:rPr>
        <w:t>n</w:t>
      </w:r>
      <w:r w:rsidR="00E05EBE">
        <w:rPr>
          <w:b/>
          <w:bCs/>
          <w:iCs/>
          <w:szCs w:val="22"/>
        </w:rPr>
        <w:t>o</w:t>
      </w:r>
      <w:r w:rsidRPr="00DF7B85">
        <w:rPr>
          <w:b/>
          <w:bCs/>
          <w:iCs/>
          <w:szCs w:val="22"/>
        </w:rPr>
        <w:t xml:space="preserve">t open </w:t>
      </w:r>
      <w:r w:rsidR="00283EE1" w:rsidRPr="00DF7B85">
        <w:rPr>
          <w:b/>
          <w:bCs/>
          <w:iCs/>
          <w:szCs w:val="22"/>
        </w:rPr>
        <w:t>the inhaler</w:t>
      </w:r>
      <w:r w:rsidRPr="00DF7B85">
        <w:rPr>
          <w:b/>
          <w:bCs/>
          <w:iCs/>
          <w:szCs w:val="22"/>
        </w:rPr>
        <w:t xml:space="preserve"> until you are ready to inhale a dose of medicine</w:t>
      </w:r>
      <w:r w:rsidRPr="00DF7B85">
        <w:rPr>
          <w:bCs/>
          <w:iCs/>
          <w:szCs w:val="22"/>
        </w:rPr>
        <w:t xml:space="preserve">. </w:t>
      </w:r>
      <w:r w:rsidR="00283EE1" w:rsidRPr="00DF7B85">
        <w:rPr>
          <w:bCs/>
          <w:iCs/>
          <w:szCs w:val="22"/>
        </w:rPr>
        <w:t xml:space="preserve">Write the “Discard by” date on the inhaler label </w:t>
      </w:r>
      <w:r w:rsidR="00C44F82">
        <w:rPr>
          <w:bCs/>
          <w:iCs/>
          <w:szCs w:val="22"/>
        </w:rPr>
        <w:t xml:space="preserve">and the carton </w:t>
      </w:r>
      <w:r w:rsidR="00283EE1" w:rsidRPr="00DF7B85">
        <w:rPr>
          <w:bCs/>
          <w:iCs/>
          <w:szCs w:val="22"/>
        </w:rPr>
        <w:t xml:space="preserve">in the space provided. </w:t>
      </w:r>
      <w:r w:rsidRPr="00DF7B85">
        <w:rPr>
          <w:bCs/>
          <w:iCs/>
          <w:szCs w:val="22"/>
        </w:rPr>
        <w:t xml:space="preserve">The “Discard by” date is 6 weeks from the date you open the tray. </w:t>
      </w:r>
      <w:r w:rsidR="00DE3AD0" w:rsidRPr="00DF7B85">
        <w:rPr>
          <w:b/>
          <w:bCs/>
          <w:iCs/>
          <w:szCs w:val="22"/>
        </w:rPr>
        <w:t>After this date the inhaler should no longer be used.</w:t>
      </w:r>
      <w:r w:rsidRPr="00DF7B85">
        <w:rPr>
          <w:bCs/>
          <w:iCs/>
          <w:szCs w:val="22"/>
        </w:rPr>
        <w:t xml:space="preserve">  </w:t>
      </w:r>
      <w:r w:rsidRPr="00DF7B85">
        <w:rPr>
          <w:szCs w:val="22"/>
        </w:rPr>
        <w:t>The tray can be discarded after first opening.</w:t>
      </w:r>
    </w:p>
    <w:p w14:paraId="2E0D8318" w14:textId="77777777" w:rsidR="00CD416A" w:rsidRPr="00DF7B85" w:rsidRDefault="00CD416A" w:rsidP="00CD416A">
      <w:pPr>
        <w:rPr>
          <w:bCs/>
          <w:iCs/>
          <w:szCs w:val="22"/>
        </w:rPr>
      </w:pPr>
    </w:p>
    <w:p w14:paraId="3D13DB2A" w14:textId="5DA60086" w:rsidR="00C727D5" w:rsidRDefault="00C727D5" w:rsidP="00CD416A">
      <w:pPr>
        <w:rPr>
          <w:szCs w:val="22"/>
        </w:rPr>
      </w:pPr>
      <w:r>
        <w:rPr>
          <w:szCs w:val="22"/>
        </w:rPr>
        <w:t>If stored in a refrigerator, allow the inhaler to return to room temperature for at least one hour before use.</w:t>
      </w:r>
    </w:p>
    <w:p w14:paraId="71423925" w14:textId="77777777" w:rsidR="00C727D5" w:rsidRDefault="00C727D5" w:rsidP="00CD416A">
      <w:pPr>
        <w:rPr>
          <w:szCs w:val="22"/>
        </w:rPr>
      </w:pPr>
    </w:p>
    <w:p w14:paraId="576B0B81" w14:textId="6065F2CA" w:rsidR="00CD416A" w:rsidRPr="00DF7B85" w:rsidRDefault="00CD416A" w:rsidP="00CD416A">
      <w:pPr>
        <w:rPr>
          <w:rFonts w:eastAsia="MS Mincho"/>
          <w:szCs w:val="22"/>
        </w:rPr>
      </w:pPr>
      <w:r w:rsidRPr="00DF7B85">
        <w:rPr>
          <w:szCs w:val="22"/>
        </w:rPr>
        <w:lastRenderedPageBreak/>
        <w:t xml:space="preserve">The </w:t>
      </w:r>
      <w:r w:rsidR="00382068" w:rsidRPr="00DF7B85">
        <w:rPr>
          <w:szCs w:val="22"/>
        </w:rPr>
        <w:t xml:space="preserve">step-by-step </w:t>
      </w:r>
      <w:r w:rsidRPr="00DF7B85">
        <w:rPr>
          <w:szCs w:val="22"/>
        </w:rPr>
        <w:t xml:space="preserve">instructions for use of the inhaler provided below can be used for either the 30-dose </w:t>
      </w:r>
      <w:r w:rsidR="00283EE1" w:rsidRPr="00DF7B85">
        <w:rPr>
          <w:szCs w:val="22"/>
        </w:rPr>
        <w:t>(30</w:t>
      </w:r>
      <w:r w:rsidR="00470A91">
        <w:rPr>
          <w:szCs w:val="22"/>
        </w:rPr>
        <w:t>-</w:t>
      </w:r>
      <w:r w:rsidR="00283EE1" w:rsidRPr="00DF7B85">
        <w:rPr>
          <w:szCs w:val="22"/>
        </w:rPr>
        <w:t xml:space="preserve">day supply) </w:t>
      </w:r>
      <w:r w:rsidRPr="00DF7B85">
        <w:rPr>
          <w:szCs w:val="22"/>
        </w:rPr>
        <w:t xml:space="preserve">or the </w:t>
      </w:r>
      <w:r w:rsidR="00D54BB3" w:rsidRPr="00DF7B85">
        <w:rPr>
          <w:szCs w:val="22"/>
        </w:rPr>
        <w:t>14</w:t>
      </w:r>
      <w:r w:rsidRPr="00DF7B85">
        <w:rPr>
          <w:szCs w:val="22"/>
        </w:rPr>
        <w:noBreakHyphen/>
        <w:t xml:space="preserve">dose </w:t>
      </w:r>
      <w:r w:rsidR="00283EE1" w:rsidRPr="00DF7B85">
        <w:rPr>
          <w:szCs w:val="22"/>
        </w:rPr>
        <w:t>(14</w:t>
      </w:r>
      <w:r w:rsidR="00470A91">
        <w:rPr>
          <w:szCs w:val="22"/>
        </w:rPr>
        <w:t>-</w:t>
      </w:r>
      <w:r w:rsidR="00283EE1" w:rsidRPr="00DF7B85">
        <w:rPr>
          <w:szCs w:val="22"/>
        </w:rPr>
        <w:t xml:space="preserve">day supply) </w:t>
      </w:r>
      <w:r w:rsidR="00382068" w:rsidRPr="00DF7B85">
        <w:rPr>
          <w:szCs w:val="22"/>
        </w:rPr>
        <w:t xml:space="preserve">Ellipta </w:t>
      </w:r>
      <w:r w:rsidRPr="00DF7B85">
        <w:rPr>
          <w:szCs w:val="22"/>
        </w:rPr>
        <w:t>inhaler.</w:t>
      </w:r>
    </w:p>
    <w:p w14:paraId="40A54142" w14:textId="77777777" w:rsidR="00CD416A" w:rsidRPr="00DF7B85" w:rsidRDefault="00CD416A" w:rsidP="00CD416A">
      <w:pPr>
        <w:rPr>
          <w:bCs/>
          <w:iCs/>
          <w:szCs w:val="22"/>
        </w:rPr>
      </w:pPr>
    </w:p>
    <w:p w14:paraId="1EC56250" w14:textId="77777777" w:rsidR="00CD416A" w:rsidRPr="00DF7B85" w:rsidRDefault="00CD416A" w:rsidP="00382068">
      <w:pPr>
        <w:pStyle w:val="ListParagraph"/>
        <w:numPr>
          <w:ilvl w:val="0"/>
          <w:numId w:val="35"/>
        </w:numPr>
        <w:tabs>
          <w:tab w:val="clear" w:pos="567"/>
        </w:tabs>
        <w:spacing w:after="120" w:line="240" w:lineRule="auto"/>
        <w:ind w:left="426" w:hanging="426"/>
        <w:rPr>
          <w:b/>
          <w:szCs w:val="22"/>
        </w:rPr>
      </w:pPr>
      <w:r w:rsidRPr="00DF7B85">
        <w:rPr>
          <w:b/>
          <w:szCs w:val="22"/>
        </w:rPr>
        <w:t>Read this before you start</w:t>
      </w:r>
    </w:p>
    <w:p w14:paraId="155948AB" w14:textId="77777777" w:rsidR="00CD416A" w:rsidRPr="00DF7B85" w:rsidRDefault="00CD416A" w:rsidP="00CD416A">
      <w:pPr>
        <w:spacing w:line="240" w:lineRule="auto"/>
        <w:rPr>
          <w:b/>
          <w:szCs w:val="22"/>
        </w:rPr>
      </w:pPr>
      <w:r w:rsidRPr="00DF7B85">
        <w:rPr>
          <w:b/>
          <w:szCs w:val="22"/>
        </w:rPr>
        <w:t xml:space="preserve">If you open and close the cover without inhaling the medicine, you will lose the dose. </w:t>
      </w:r>
    </w:p>
    <w:p w14:paraId="1D45850A" w14:textId="77777777" w:rsidR="00CD416A" w:rsidRPr="00DF7B85" w:rsidRDefault="00CD416A" w:rsidP="00CD416A">
      <w:pPr>
        <w:spacing w:line="240" w:lineRule="auto"/>
        <w:rPr>
          <w:szCs w:val="22"/>
        </w:rPr>
      </w:pPr>
      <w:r w:rsidRPr="00DF7B85">
        <w:rPr>
          <w:szCs w:val="22"/>
        </w:rPr>
        <w:t>The lost dose will be securely held inside the inhaler, but it will no longer be available.</w:t>
      </w:r>
    </w:p>
    <w:p w14:paraId="0F0D9DF6" w14:textId="77777777" w:rsidR="00CD416A" w:rsidRPr="00DF7B85" w:rsidRDefault="00CD416A" w:rsidP="00CD416A">
      <w:pPr>
        <w:spacing w:line="240" w:lineRule="auto"/>
        <w:rPr>
          <w:szCs w:val="22"/>
        </w:rPr>
      </w:pPr>
      <w:r w:rsidRPr="00DF7B85">
        <w:rPr>
          <w:szCs w:val="22"/>
        </w:rPr>
        <w:t>It is not possible to accidentally take extra medicine or a double dose in one inhalation.</w:t>
      </w:r>
    </w:p>
    <w:p w14:paraId="1871AB3B" w14:textId="77777777" w:rsidR="00CD416A" w:rsidRDefault="008A5820" w:rsidP="00CD416A">
      <w:pPr>
        <w:spacing w:line="240" w:lineRule="auto"/>
        <w:rPr>
          <w:szCs w:val="22"/>
        </w:rPr>
      </w:pPr>
      <w:r>
        <w:rPr>
          <w:b/>
          <w:noProof/>
          <w:szCs w:val="22"/>
          <w:lang w:eastAsia="en-GB"/>
        </w:rPr>
        <mc:AlternateContent>
          <mc:Choice Requires="wpg">
            <w:drawing>
              <wp:anchor distT="0" distB="0" distL="114300" distR="114300" simplePos="0" relativeHeight="251658240" behindDoc="0" locked="0" layoutInCell="1" allowOverlap="1" wp14:anchorId="5B76AF7B" wp14:editId="7336E5B6">
                <wp:simplePos x="0" y="0"/>
                <wp:positionH relativeFrom="column">
                  <wp:posOffset>173355</wp:posOffset>
                </wp:positionH>
                <wp:positionV relativeFrom="paragraph">
                  <wp:posOffset>103505</wp:posOffset>
                </wp:positionV>
                <wp:extent cx="4937760" cy="3491865"/>
                <wp:effectExtent l="0" t="0" r="0" b="4445"/>
                <wp:wrapNone/>
                <wp:docPr id="14" name="Group 14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937760" cy="3491865"/>
                          <a:chOff x="3357" y="6487"/>
                          <a:chExt cx="5198" cy="3676"/>
                        </a:xfrm>
                      </wpg:grpSpPr>
                      <pic:pic xmlns:pic="http://schemas.openxmlformats.org/drawingml/2006/picture">
                        <pic:nvPicPr>
                          <pic:cNvPr id="15" name="Picture 143"/>
                          <pic:cNvPicPr>
                            <a:picLocks noChangeAspect="1" noChangeArrowheads="1"/>
                          </pic:cNvPicPr>
                        </pic:nvPicPr>
                        <pic:blipFill>
                          <a:blip r:embed="rId21">
                            <a:grayscl/>
                            <a:extLst>
                              <a:ext uri="{28A0092B-C50C-407E-A947-70E740481C1C}">
                                <a14:useLocalDpi xmlns:a14="http://schemas.microsoft.com/office/drawing/2010/main" val="0"/>
                              </a:ext>
                            </a:extLst>
                          </a:blip>
                          <a:srcRect/>
                          <a:stretch>
                            <a:fillRect/>
                          </a:stretch>
                        </pic:blipFill>
                        <pic:spPr bwMode="auto">
                          <a:xfrm>
                            <a:off x="3357" y="6487"/>
                            <a:ext cx="5198" cy="3676"/>
                          </a:xfrm>
                          <a:prstGeom prst="rect">
                            <a:avLst/>
                          </a:prstGeom>
                          <a:noFill/>
                          <a:extLst>
                            <a:ext uri="{909E8E84-426E-40DD-AFC4-6F175D3DCCD1}">
                              <a14:hiddenFill xmlns:a14="http://schemas.microsoft.com/office/drawing/2010/main">
                                <a:solidFill>
                                  <a:srgbClr val="FFFFFF"/>
                                </a:solidFill>
                              </a14:hiddenFill>
                            </a:ext>
                          </a:extLst>
                        </pic:spPr>
                      </pic:pic>
                      <wps:wsp>
                        <wps:cNvPr id="16" name="Text Box 144"/>
                        <wps:cNvSpPr txBox="1">
                          <a:spLocks noChangeArrowheads="1"/>
                        </wps:cNvSpPr>
                        <wps:spPr bwMode="auto">
                          <a:xfrm>
                            <a:off x="3506" y="7120"/>
                            <a:ext cx="2687" cy="2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826B553" w14:textId="77777777" w:rsidR="00487F56" w:rsidRPr="007B23B6" w:rsidRDefault="00487F56" w:rsidP="007B23B6">
                              <w:pPr>
                                <w:spacing w:line="240" w:lineRule="auto"/>
                                <w:rPr>
                                  <w:b/>
                                </w:rPr>
                              </w:pPr>
                              <w:r w:rsidRPr="007B23B6">
                                <w:rPr>
                                  <w:b/>
                                </w:rPr>
                                <w:t>Dose counter</w:t>
                              </w:r>
                            </w:p>
                            <w:p w14:paraId="100700E1" w14:textId="77777777" w:rsidR="00487F56" w:rsidRPr="006E047E" w:rsidRDefault="00487F56" w:rsidP="007B23B6">
                              <w:pPr>
                                <w:spacing w:line="240" w:lineRule="auto"/>
                                <w:rPr>
                                  <w:b/>
                                </w:rPr>
                              </w:pPr>
                              <w:r>
                                <w:br/>
                              </w:r>
                              <w:r w:rsidRPr="006E047E">
                                <w:t xml:space="preserve">This shows how many doses of medicine are left in the inhaler. </w:t>
                              </w:r>
                            </w:p>
                            <w:p w14:paraId="77B97567" w14:textId="77777777" w:rsidR="00487F56" w:rsidRPr="00247A9C" w:rsidRDefault="00487F56" w:rsidP="007B23B6">
                              <w:pPr>
                                <w:spacing w:before="60" w:line="240" w:lineRule="auto"/>
                                <w:rPr>
                                  <w:b/>
                                </w:rPr>
                              </w:pPr>
                              <w:r w:rsidRPr="00247A9C">
                                <w:rPr>
                                  <w:b/>
                                </w:rPr>
                                <w:t xml:space="preserve">Before the inhaler has been used, it shows exactly 30 doses. </w:t>
                              </w:r>
                            </w:p>
                            <w:p w14:paraId="20D9DD11" w14:textId="77777777" w:rsidR="00487F56" w:rsidRPr="006E047E" w:rsidRDefault="00487F56" w:rsidP="007B23B6">
                              <w:pPr>
                                <w:spacing w:before="60" w:line="240" w:lineRule="auto"/>
                                <w:rPr>
                                  <w:b/>
                                </w:rPr>
                              </w:pPr>
                              <w:r w:rsidRPr="006E047E">
                                <w:t>It counts down by</w:t>
                              </w:r>
                              <w:r w:rsidRPr="00247A9C">
                                <w:rPr>
                                  <w:b/>
                                </w:rPr>
                                <w:t xml:space="preserve"> 1</w:t>
                              </w:r>
                              <w:r w:rsidRPr="006E047E">
                                <w:t xml:space="preserve"> each time you open the cover.</w:t>
                              </w:r>
                            </w:p>
                            <w:p w14:paraId="61029756" w14:textId="77777777" w:rsidR="00487F56" w:rsidRPr="00247A9C" w:rsidRDefault="00487F56" w:rsidP="007B23B6">
                              <w:pPr>
                                <w:spacing w:before="60" w:line="240" w:lineRule="auto"/>
                                <w:rPr>
                                  <w:b/>
                                </w:rPr>
                              </w:pPr>
                              <w:r w:rsidRPr="00247A9C">
                                <w:rPr>
                                  <w:b/>
                                </w:rPr>
                                <w:t>When fewer than 10 doses are left, half of the dose counter shows red.</w:t>
                              </w:r>
                            </w:p>
                            <w:p w14:paraId="3B74A6FE" w14:textId="77777777" w:rsidR="00487F56" w:rsidRPr="006E047E" w:rsidRDefault="00487F56" w:rsidP="007B23B6">
                              <w:pPr>
                                <w:spacing w:before="60" w:line="240" w:lineRule="auto"/>
                                <w:rPr>
                                  <w:b/>
                                </w:rPr>
                              </w:pPr>
                              <w:r w:rsidRPr="006E047E">
                                <w:t xml:space="preserve">After you have used the last dose, </w:t>
                              </w:r>
                              <w:r w:rsidRPr="00247A9C">
                                <w:rPr>
                                  <w:b/>
                                </w:rPr>
                                <w:t>half of the dose counter shows red and the number 0 is displayed</w:t>
                              </w:r>
                              <w:r w:rsidRPr="006E047E">
                                <w:t>. Your inhaler is now empty.</w:t>
                              </w:r>
                            </w:p>
                            <w:p w14:paraId="05373592" w14:textId="77777777" w:rsidR="00487F56" w:rsidRDefault="00487F56" w:rsidP="007B23B6">
                              <w:pPr>
                                <w:spacing w:before="60" w:line="240" w:lineRule="auto"/>
                              </w:pPr>
                              <w:r w:rsidRPr="006E047E">
                                <w:t>If you open the cover after this, the dose counter will change from half red to completely red.</w:t>
                              </w:r>
                            </w:p>
                          </w:txbxContent>
                        </wps:txbx>
                        <wps:bodyPr rot="0" vert="horz" wrap="square" lIns="0" tIns="0" rIns="0" bIns="0" anchor="t" anchorCtr="0" upright="1">
                          <a:noAutofit/>
                        </wps:bodyPr>
                      </wps:wsp>
                      <wps:wsp>
                        <wps:cNvPr id="17" name="Text Box 145"/>
                        <wps:cNvSpPr txBox="1">
                          <a:spLocks noChangeArrowheads="1"/>
                        </wps:cNvSpPr>
                        <wps:spPr bwMode="auto">
                          <a:xfrm>
                            <a:off x="6686" y="6487"/>
                            <a:ext cx="1267" cy="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BE5F45C" w14:textId="77777777" w:rsidR="00487F56" w:rsidRPr="007B23B6" w:rsidRDefault="00487F56" w:rsidP="007B23B6">
                              <w:pPr>
                                <w:spacing w:before="60" w:line="240" w:lineRule="auto"/>
                                <w:rPr>
                                  <w:b/>
                                </w:rPr>
                              </w:pPr>
                              <w:r w:rsidRPr="007B23B6">
                                <w:rPr>
                                  <w:b/>
                                </w:rPr>
                                <w:t>Cover</w:t>
                              </w:r>
                            </w:p>
                            <w:p w14:paraId="3FDC5546" w14:textId="77777777" w:rsidR="00487F56" w:rsidRDefault="00487F56" w:rsidP="007B23B6">
                              <w:pPr>
                                <w:spacing w:before="60" w:line="240" w:lineRule="auto"/>
                              </w:pPr>
                              <w:r w:rsidRPr="006E047E">
                                <w:t>Each time you open this, you prepare one dose of medicine.</w:t>
                              </w:r>
                            </w:p>
                          </w:txbxContent>
                        </wps:txbx>
                        <wps:bodyPr rot="0" vert="horz" wrap="square" lIns="0" tIns="0" rIns="0" bIns="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5B76AF7B" id="Group 142" o:spid="_x0000_s1041" style="position:absolute;margin-left:13.65pt;margin-top:8.15pt;width:388.8pt;height:274.95pt;z-index:251658240;mso-position-horizontal-relative:text;mso-position-vertical-relative:text" coordorigin="3357,6487" coordsize="5198,3676"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AFRmJagMAAMwJAAAOAAAAZHJzL2Uyb0RvYy54bWzMVtuO2zYQfQ/QfyD0&#10;npWvsi2sHSTZZBEgbRdN+gE0RV0QiWRIem3363uGlGzvbpAbkKIPNoYccXTmzJmhrl8cupbdS+sa&#10;rdbJ+GqUMKmELhpVrZO/P759vkyY81wVvNVKrpOjdMmLzW/PrvcmlxNd67aQliGIcvnerJPae5On&#10;qRO17Li70kYqOEttO+6xtFVaWL5H9K5NJ6NRlu61LYzVQjqH3ZvoTDYhfllK4f8sSyc9a9cJsPnw&#10;b8P/lv7TzTXPK8tN3YgeBv8JFB1vFF56CnXDPWc72zwJ1TXCaqdLfyV0l+qybIQMOSCb8ehRNrdW&#10;70zIpcr3lTnRBGof8fTTYcUf97fWfDB3NqKH+V6LTw68pHtT5Zd+WlfxYbbd/64L1JPvvA6JH0rb&#10;UQikxA6B3+OJX3nwTGBztpouFhnKIOCbzlbjZTaPFRA1ykTnptP5ImFwZ7PlYvC96c/PxyvIKRzO&#10;Fhl5U57HFwewPbjNtWlEjl9PGKwnhH1bWDjld1YmfZDuu2J03H7ameeoreG+2TZt449Bp+CIQKn7&#10;u0YQ17QAt3eWNQX6Zp4wxTvwCTe9lY1nU8pveCwe4pRUKA9T+nXNVSVfOgONIwICDFvW6n0teeFo&#10;m0h6GCUsHwDZto1527Qt1Y/sPmW0ySOZfYG1KOEbLXadVD72pJUtstfK1Y1xCbO57LYSadp3xTiI&#10;BQ13dKKNBaQ30pudFX8hF2zC9lZ6UZNZAli/j2qfHCGLM3BK0UHF3xTmFwQ2yPMr8gLz1vlbqTtG&#10;BlIB0pAKv3/vCDOwDY8QaqWJ0IF8QtbXAUBpOGHauYFnrJ4w/UMN/aHmRgINhb0QVTaI6iNl+Eof&#10;oKoZCaJ/jrqe+QMcJJRAe2z+r0jp4miM832kz0cAg65ejCf9zB1In2To89DTk9UyTINTT58Z/VHS&#10;ed6qh1WIO5gSLsgkYveH7SH0X5g05Nvq4ghSrEaJMadwscGotf0nYXtcEuvEfd5xGgrtO4Wi0Y0y&#10;GHYwtoPBlcDRdeITFs3XPt48O2ObqkbkyLrSLzFFyybI6IwCgqEFdBLR/nrBoBBxCl0IJpSEcEBY&#10;/51gsmwZBXO+BgbBjCdZL5gVjNh5w+UzdOCv1sty6KL/q17CdYhPhjCX+s8b+ia5XAd9nT/CNv8C&#10;AAD//wMAUEsDBAoAAAAAAAAAIQArh/0bJnUBACZ1AQAUAAAAZHJzL21lZGlhL2ltYWdlMS5wbmeJ&#10;UE5HDQoaCgAAAA1JSERSAAADKgAAAj0IBgAAANVtjFAAAAABc1JHQgCuzhzpAAAABGdBTUEAALGP&#10;C/xhBQAAACBjSFJNAAB6JgAAgIQAAPoAAACA6AAAdTAAAOpgAAA6mAAAF3CculE8AAAACXBIWXMA&#10;ABcRAAAXEQHKJvM/AAD/eUlEQVR4Xuy9B3xU9fYt/ivvvvd+v/f7v/e791rovWMBsTfsvSsoHVRQ&#10;sICKiiBFLIiKBVBUFAEVBRFBAQsdpEjvPYR0egvJzCTA/q/1nTnJZAgwCUMSyDqfe24wmTlzZp89&#10;Z/b67r3W+pd/0aYIKAKKgCKgCCgCioAioAgoAoqAIqAIKAKKgCKgCCgCioAioAgoAoqAIqAIKAKK&#10;gCKgCCgCioAigAiMGTPm35M2rn0ubcumMUkb143SrhgoBwqdA9+lbl73fcqmNffp5qIIKAKKgCKg&#10;CCgCioAicJIRWLx48d8SN66eeHBHqu1MiNOuGCgHCpkDu5PibV9qgiVvXtvrJD+WeroioAgoAoqA&#10;IqAIKAKKAIEKOio/7Uneaimb1mlXDJQDhcyBtLgNtmPrJkvetKaH7iyKgCKgCCgCioAioAgoAicZ&#10;AQEVgTMB1NjkgIDKSd6M9HRFQBFQBBQBRUARUATCIyCgEpsiVcW+4iigonurIqAIKAKKgCKgCCgC&#10;MYyAgIoKbIGs2OSAgEoMb0w6lCKgCCgCioAioAgoAgIqsSlSVewrjgIqup8qAoqAIqAIKAKKgCIQ&#10;wwgIqKjAFsiKTQ4IqMTwxqRDKQKKgCKgCCgCioAiIKASmyJVxb7iKKCi+6kioAgoAoqAIqAIKAIx&#10;jICAigpsgazY5ICASgxvTDqUIqAIKAKKgCKgCCgCAiqxKVJV7CuOAiq6nyoCioAioAgoAoqAIhDD&#10;CAioqMAWyIpNDgioxPDGpEMpAoqAIqAIKAKKgCIgoBKbIlXFvuIooKL7qSKgCCgCioAioAgoAjGM&#10;gICKCmyBrNjkgIBKDG9MOpQioAgoAoqAIqAIKAICKrEpUlXsK44CKrqfKgKKgCKgCCgCioAiEMMI&#10;CKiowBbIik0OCKjE8MakQykCioAioAgoAoqAIiCgEpsiVcW+4iigovupIqAIKAKKgCKgCCgCMYyA&#10;gIoKbIGs2OSAgEoMb0w6lCKgCCgCioAioAgoAgIqsSlSVewrjgIqup8qAoqAIqAIKAKKgCIQwwgI&#10;qKjAFsiKTQ4IqMTwxqRDKQKKgCKgCCgCioAiIKASmyJVxb7iKKCi+6kioAgoAoqAIqAIKAIxjICA&#10;igpsgazY5ICASgxvTDqUIqAIKAKKgCKgCCgCAiqxKVJV7CuOAiq6nyoCioAioAgoAoqAIhDDCAio&#10;qMAWyIpNDgioxPDGpEMpAoqAIqAIKAKKgCIgoBKbIlXFvuIooKL7qSKgCCgCioAioAgoAjGMgICK&#10;CmyBrNjkgIBKDG9MOpQioAgoAoqAIqAIKAICKrEpUlXsK44CKrqfKgKKgCKgCCgCioAiEMMICKio&#10;wBbIik0OCKjE8MakQykCioAioAgoAoqAIiCgEpsiVcW+4iigovupIqAIKAKKgCKgCCgCMYyAgIoK&#10;bIGs2OSAgEoMb0w6lCKgCCgCioAioAgoAg6obF73096UBEvdvF67YqAcKGQObNuy0XYmbLaUuHXd&#10;dWdRBBQBRUARUAQUAUVAETjJCBCo7EjY8mPmzjTbnbhFu2KgHChkDuxN3moH0hLt4M6Ul07yY6mn&#10;KwKKgCKgCCgCioAioAiMGTPmv15+ofNfHds/Zk881k67YqAcKGQOPPnYo9bx8UftnjtuX127du3v&#10;69atM7Zwe108r/b7VatWPVd3KEVAEVAEFAFFQBFQBEptBH764IP/vvrqqzb94x9/t7PO+qd2xUA5&#10;cBI58E88t1rVKtbggvPtwsLs559n559X3y7Az7p16zYttTcmvXFFQBFQBBQBRUARUATYUXn2mY6L&#10;2rZsbq2bP6JdMVAOFDYHWjSzNvgc3XrjjZtq1KgxuW7dWr8XZK9Tp/Zk7H/VqV0ri0ClTp06bXSH&#10;UgQUAUVAEVAEFAFFoNRGAEDlf25YuXQCifRxq5ZpVwyUA4XMgfg1Kyxx/SpbtWj+a7ih/Ge9evX+&#10;qyB72UZl/7NuzZo3AajsCXVUWpXaG5PeuCKgCCgCioAioAgoAiTTp8VtHHdgW7Jtj9+kXTFQDhQy&#10;B3YmxNme5HjbkxTXrbB3lno1a14KoLJbQKWwEdTzFAFFQBFQBBQBReCMiYB8VGLjoSEvEsUxFj4q&#10;9WvVukpA5Yy5veqNKAKKgCKgCCgCisDJREBARQW2QFZsckBA5WTuRHquIqAIKAKKgCKgCCgCEREQ&#10;UIlNkapiX3EUUNHtVRFQBBQBRUARUAQUgRhGQEBFBbZAVmxyQEAlhjcmHUoRUAQUAUVAEVAEFAEB&#10;ldgUqSr2FUcBFd1PFQFFQBFQBBQBRUARiGEEBFRUYAtkxSYHBFRieGPSoRQBRUARUAQUAUVAERBQ&#10;iU2RqmJfcRRQ0f1UEVAEFAFFQBFQBBSBGEZAQEUFtkBWbHJAQCWGNyYdShFQBBQBRUARUAQUAQGV&#10;2BSpKvYVRwEV3U8VAUVAEVAEFAFFQBGIYQQEVFRgC2TFJgcEVGJ4Y9KhFAFFQBFQBBQBRUAREFCJ&#10;TZGqYl9xFFDR/VQRUAQUAUVAEVAEFIEYRkBARQW2QFZsckBAJYY3Jh1KEVAEFAFFQBFQBBQBAZXY&#10;FKkq9hVHARXdTxUBRUARUAQUAUVAEYhhBARUVGALZMUmBwRUYnhj0qEUAUVAEVAEFAFFQBEQUIlN&#10;kapiX3EUUNH9VBFQBBQBRUARUAQUgRhGQEBFBbZAVmxyQEAlhjcmHUoRUAQUAUVAEVAEFAEBldgU&#10;qSr2FUcBFd1PFQFFQBFQBBQBRUARiGEEBFRUYAtkxSYHBFRieGPSoRQBRUARUAQUAUVAERBQiU2R&#10;qmJfcRRQ0f1UEVAEFAFFQBFQBBSBGEZAQEUFtkBWbHJAQCWGNyYdShFQBBQBRUARUAQUAQGV2BSp&#10;KvYVRwEV3U8VAUVAEVAEFAFFQBGIYQQEVFRgC2TFJgcEVGJ4Y9KhFAFFQBFQBBQBRUAREFCJTZGq&#10;Yl9xFFDR/VQRUAQUAUVAEVAEFIEYRkBARQW2QFZsckBAJYY3Jh1KEVAEFAFFQBFQBBQBAZXYFKkq&#10;9hVHARXdTxUBRUARUAQUAUVAEYhhBARUVGALZMUmBwRUYnhj0qEUAUVAEVAEFAFFQBEQUIlNkapi&#10;X3EUUNH9VBFQBBQBRUARUAQUgRhGQEBFBbZAVmxyQEAlhjcmHUoRUAQUAUVAEVAEFAEBldgUqSr2&#10;FUcBFd1PFQFFQBFQBBQBRUARiGEEBFRUYAtkxSYHBFRieGPSoRQBRUARUAQUAUVAERBQiU2RqmJf&#10;cRRQ0f1UEVAEFAFFQBFQBBSBGEZAQEUFtkBWbHJAQCWGNyYdShFQBBQBRUARUAQUAQGV2BSpKvYV&#10;RwEV3U8VAUVAEVAEFAFFQBGIYQQEVFRgC2TFJgcEVGJ4Y9KhFAFFQBFQBBQBRUAREFCJTZGqYl9x&#10;FFDR/VQRUAQUAUVAEVAEFIEYRkBARQW2QFZsckBAJYY3Jh1KEVAEFAFFQBFQBBQBAZXYFKkq9hVH&#10;ARXdTxUBRUARUAQUAUVAEYhhBARUVGALZMUmBwRUYnhj0qEUAUVAEVAEFAFFQBEQUIlNkapiX3EU&#10;UNH9VBFQBBQBRUARUAQUgRhGQEBFBbZAVmxyQEAlhjcmHUoRUAQUAUVAEVAEFAEBldgUqSr2FUcB&#10;Fd1PFQFFQBFQBBQBRUARiGEEBFRUYAtkxSYHBFRieGPSoRQBRUARUAQUAUVAERBQiU2RqmJfcRRQ&#10;0f1UEVAEFAFFQBFQBBSBGEZAQEUFtkBWbHJAQCWGNyYdShFQBBQBRUARUAQUAQGV2BSpKvYVRwEV&#10;3U8VAUVAEVAEFAFFQBGIYQQEVFRgC2TFJgcEVGJ4Y9KhFAFFQBFQBBQBRUAREFCJTZGqYl9xFFDR&#10;/VQRUAQUAUVAEVAEFIEYRkBARQW2QFZsckBAJYY3Jh1KEVAEFAFFQBFQBBQBAZXYFKkq9hVHARXd&#10;TxUBRUARUAQUAUVAEYhhBARUVGALZMUmBwRUYnhj0qEUAUVAEVAEFAFFQBEQUIlNkapiX3EUUNH9&#10;VBFQBBQBRUARUAQUgRhGQEBFBbZAVmxyQEAlhjcmHUoRUAQUAUVAEVAEFAEBldgUqSr2FUcBFd1P&#10;FQFFQBFQBBQBRUARiGEEBFRUYAtkxSYHBFRieGPSoRQBRUARUAQUAUVAERBQiU2RqmJfcRRQ0f1U&#10;EVAEFAFFQBFQBBSBGEZAQEUFtkBWbHJAQCWGNyYdShFQBBQBRUARUAQUAQGV2BSpKvYVRwEV3U8V&#10;AUVAEVAEFAFFQBGIYQQEVFRgC2TFJgcEVGJ4Y4rmUPHLlv134tqVjVPWr7pKu2KgHFAOKAeUA8qB&#10;YA4krF99dcrm9VfFrVx5bjTfpyX5MQIqsSlSVewrjgIqRXynS9q06vo9SVsykzevP5C0aY12xUA5&#10;oBxQDigHlAPIgZS4DelJG1cfSI1b37KIv5pj/nICKiqwBbJikwMCKjG/PR3/gFvWLb/Vt2ub7UyI&#10;sx1bN2tXDJQDygHlgHJAOYAc2J0Ub9vjN1lK3PrHivirOeYvJ6ASmyJVxb7iKKAS89vT8Q+YsHHl&#10;zQfSkix183rTB1AfQOWAckA5oBxQDgRzYNuWjZa0Yc2R5M3r2hXxV3PMX05ARZ9rfa5jkwMCKjG/&#10;PQmo6MMZmw+n4qg4KgeUA6UpBwRUlO+lKd/1XqPLdwEVARV1drCSpxuGYqAcUA4oB4o3BwRUijf+&#10;yn/FvyTmgICKgIqKdAEV5YByQDmgHCj2HBBQUaFcEgtlnVPx5qWAioBKsX856SZQvDcBxV/xVw4o&#10;B0pCDgioKA9LQh7qHEpWHgqoCKgIqGglVTmgHFAOKAeKPQcEVEpWgaiCXdejJOSAgIqASrF/OZWE&#10;D4LOQTdk5YByQDlQvDkgoFK88Vf+K/4lMQcEVARUBFS0kqocUA4oB5QDxZ4DAioqlEtioaxzKt68&#10;FFARUCn2LyfdBIr3JqD4K/7KAeVAScgBARXlYUnIQ51DycpDARUBFQEVraQqB5QDygHlQLHngIBK&#10;ySoQVbDrepSEHBBQEVAp9i+nkvBB0DnohqwcUA4oB4o3BwRUijf+yn/FvyTmgICKgIqAilZSlQPK&#10;AeWAcqDYc0BARYVySSyUdU7Fm5cCKgIqxf7lpJtA8d4EFH/FXzmgHCgJOSCgojwsCXmocyhZeSig&#10;IqAioKKVVOWAckA5oBwo9hwQUClZBaIKdl2PkpADAioCKsX+5VQSPgg6B92QlQPKAeVA8eaAgErx&#10;xl/5r/iXxBwQUBFQEVDRSqpyQDmgHFAOFHsOCKioUC6JhbLOqXjzUkBFQKXYv5x0Eyjem4Dir/gr&#10;B5QDJSEHBFSUhyUhD3UOJSsPBVQEVARUtJKqHFAOKAeUA8WeAwIqJatAVMGu61ESckBARUCl2L+c&#10;SsIHQeegG7JyQDmgHCjeHBBQKd74K/8V/5KYAwIqAioCKlpJVQ4oB5QDyoFizwEBFRXKJbFQ1jkV&#10;b14KqAioFPuXk24CxXsTUPwVf+WAcqAk5ICAivKwJOShzqFk5aGAioCKgIpWUpUDygHlgHKg2HNA&#10;QKVkFYgq2HU9SkIOCKgIqBT7l1NJ+CDoHHRDVg4oB5QDxZsDAirFG3/lv+JfEnNAQEVARUBFK6nK&#10;AeWAckA5UOw5IKCiQrkkFso6p+LNSwEVAZVi/3LSTaB4bwKKv+KvHFAOlIQcEFBRHpaEPNQ5lKw8&#10;FFARUBFQ0UqqckA5oBxQDhR7DgiolKwCUQW7rkdJyAEBFQGVYv9yKgkfBJ2DbsjKAeWAcqB4c0BA&#10;pXjjr/xX/EtiDgioCKgIqGglVTmgHFAOKAeKPQcEVFQol8RCWedUvHkpoFLEQCUlbu3Ngd3bbVfi&#10;FtuZEKddMVAOKAeUA8oB5QByYG/yVtsev+lI5s7UlkX81Rzzl1u8ePHfkjau/WkP3pMK3eItdBX/&#10;0zv+Aioxvz0d/4DTJo+7Zd70KTZ14gTs47UrBsoB5YByQDmgHEAOTJ/8i039Zbx98uGAN84666xG&#10;derUuaKge+3ata/kXqNGjQpF/PWe5+UEVE7v4ljgpuRcPwGVIr6T3XT9tfc0bHChXXjB+doVA+WA&#10;ckA5oBxQDkTkQL26dbLr1qntw09/QfY6tWsF3OPr1c2sW7fOegCW2kX8FZ/zcgIqJafQFeg4va+F&#10;gEoR38WuvfKye2rVrGE1qlfTrhgoB5QDygHlgHIgIgcAUqx+vbontZ9Xv57VrVvzpiL+ihdQEddL&#10;o34xzgEBlSK+i4366tPbfvruGxv11Rc2aph2xUA5oBxQDigHlAPMge+Hf4nvxaH2StfnhlSoUPb+&#10;unVrPVyQvU6dmvfXq1PnXeyHCFTq1at1QxF/xQuoxLhIVTfk9O6GxOL6CagU8V1sG8n0e3bY7qQt&#10;INTHaVcMlAPKAeWAckA5gBzYm5JgO0CmD+zb2aKwX83ootyBEbAsARUVuLEoknWM4s8jAZXC3g0L&#10;+byEjStvPpCWZKmb16s9qJUX5YByQDmgHFAOhHIgFvLE6MDcJ6BS/MWlCnxdg1jlgIBKIQFHYZ8m&#10;oKIPb6w+vDqOckk5oBw4k3JAQEX5fCbls95LbPJZQKWwiKOQzxNQiU3i6gagOCoHlAPKgTMrBwRU&#10;zqzrqc+nrmcsckBApZCAo7BPE1DRBzcWH1wdQ3mkHFAOnGk5IKCinD7Tclrv5+RzWkClsIijkM8T&#10;UDn5pNUHXzFUDigHlANnXg4IqJx511SfU13Tk80BAZVCAo7CPk1ARR/ak/3Q6vnKIeWAcuBMzAEB&#10;FeX1mZjXek8nl9cCKoVFHIV8noDKySWsPvCKn3JAOaAcODNzQEDlzLyu+rzqup5MDgioFBJwFPZp&#10;Air6wJ7MB1bPVf4oB5QDZ2oOCKgot8/U3Nb7KnxuC6gUFnEU8nkCKoVPVn3QFTvlgHJAOXDm5oCA&#10;ypl7bfW51bUtbA4IqBQScBT2aQIq+rAW9sOq5yl3lAPKgTM5BwRUlN9ncn7rvRUuvwVUCos4Cvk8&#10;AZXCJao+4IqbckA5oBw4s3NAQOXMvr76/Or6FiYHBFQKCTgK+zQBFX1QC/NB1XOUN8oB5cCZngMC&#10;KsrxMz3H9f4KnuMCKoVFHIV8noBKwZNUH2zFTDmgHFAOnPk5IKBy5l9jfY51jQuaAwIqhQQchX2a&#10;gIo+pAX9kOrxyhnlgHKgNOSAgIryvDTkud5jwfJcQKWwiKOQzxNQKViC6gOteCkHlAPKgdKRAwIq&#10;peM66/Os61yQHBBQKSTgKOzTBFT0AS3IB1SPVb4oB5QDpSUHBFSU66Ul1/U+o891AZXCIo5CPk9A&#10;Jfrk1AdZsVIOKAeUA6UnBwRUSs+11uda1zraHBBQKSTgKOzTBFT04Yz2w6nHKVeUA8qB0pQDZxpQ&#10;SdywavzelARL3bxeu2KgHChkDvC+sDNhsyVvWtOjsLV3/Vq1rqpTu9buC84/z+rWrduqsMcpFc8T&#10;UFHhUZoKD71X5btyQDkQbQ6caUAleePaSb5d22x3Urx2xUA5UMgcINhP35ZkSZvW9CksUBBQKUDk&#10;BFT0pR3tl7Yep1xRDigHSlMOnElAxcz+LWXj6hapcRv6p25c+6Z2xUA5UNgcWPdW6qZ1/dI2rbqu&#10;AOV2nocKqBQgcgIqKjxKU+Gh96p8Vw4oB6LNgTMJqBSgLNBDFQFF4BRHQEClAAEWUNGXdrRf2nqc&#10;ckU5oBwoTTkgoFKAYkIPVQQUgagjIKASdaj+5V8EVFR4lKbCQ+9V+a4cUA5EmwMCKgUoJvRQRUAR&#10;iDoCAipRh0pAJdovLD1OxY1yQDmgHChdOSCgUoBiQg9VBBSBqCMgoBJ1qARUVHiUrsJD11vXWzmg&#10;HIg2BwRUClBM6KGKgCIQdQQEVKIOlYBKtF9YepyKG+WAckA5ULpyQEClAMWEHqoIKAJRR0BAJepQ&#10;Caio8ChdhYeut663ckA5EG0OCKgUoJjQQxUBRSDqCAioRB0qAZVov7D0OBU3ygHlgHKgdOWAgEoB&#10;igk9VBFQBKKOgIBK1KESUFHhUboKD11vXW/lgHIg2hwQUClAMaGHKgKKQNQREFCJOlQCKtF+Yelx&#10;Km6UA8oB5UDpygEBlQIUE3qoIqAIRB0BAZWoQyWgosKjdBUeut663soB5UC0OSCgUoBiQg9VBBSB&#10;qCMgoBJ1qARUov3C0uNU3CgHlAPKgdKVAwIqBSgm9FBFQBGIOgICKlGHSkBFhUfpKjx0vXW9lQPK&#10;gWhzQEClAMWEHqoIKAJRR0BAJepQCahE+4Wlx6m4UQ4oB5QDpSsHBFQKUEzooYqAIhB1BARUog6V&#10;gIoKj9JVeOh663orB5QD0eaAgEoBigk9VBFQBKKOgIBK1KESUIn2C0uPU3GjHFAOKAdKVw4IqBSg&#10;mNBDFQFFIOoICKhEHSoBFRUepavw0PXW9VYOKAeizQEBlQIUE3qoIqAIRB0BAZWoQyWgEu0Xlh6n&#10;4kY5oBxQDpSuHBBQKUAxoYcqAopA1BEQUIk6VAIqKjxKV+Gh663rrRxQDkSbAwIqBSgm9FBFQBGI&#10;OgICKlGHSkAl2i8sPU7FjXJAOaAcKF05IKBSgGJCD1UEFIGoIyCgEnWoBFRUeJSuwkPXW9dbOaAc&#10;iDYHBFQKUEzooYqAIhB1BARUog6VgEq0X1h6nIob5YByQDlQunJAQKUAxYQeqggoAlFH4G//8i8X&#10;1a1Vc9eFF5xvZ599dpOon1gaH5iwceXNB9KSLHXzetOXcOn6Etb11vVWDigHlAPHzgEBldJYFek9&#10;KwKnJgJHjhz5v9hvwX77x4MGdb3g/PMP1K5V055/vvN7od/fvX///n+emlc/jY8qoKJCRYWKckA5&#10;oBxQDhydAwIqp3FxU4pO3cz+DYXu/zlw4MDZmZmZlY8c8dcKBALnZ2VkXObz+W4LZGY2O5SV1SEr&#10;y985Kyvr5exAoE92wNcP+wf496Bsv//j0P4Jfn6KfQh+PxB/fw/7W3x8lt/fHc/vcigQeDQQyGyS&#10;7fPdimNdGTh48EK+Hl630pEjB84+snPn/4fz+R+lKPxRv1VcowsOHz6cjD1j0aJF/ssvu+zIOWf9&#10;03766acAfncQuw8xvTbqA5aWBwqoqEBRgaIcUA4oB5QDAiqlpe45Hd9nYmLifwB0VD2SlXW5ZWff&#10;l+XL6uj3Z/YioMjK8o0CgPgty+dbnBUIbM0K+PcG/L7DAAynfDuUnWV8veyswJbsLN/iQMA/9VBW&#10;YMzh7OzBPD8U3h2zs/0PZmVlXuvfv7/29u3b/+t0jH8szhlApSHAyH5elJUrV9oVl19mZ/3j7zZx&#10;4sSc65SdnX19LF7rjDqGgIoKFBUoygHlgHJAOSCgckYVN6fhm0Eh+x+oWM/C+E9tdDXuQhfjOfz8&#10;BN2R3w8dyl4MMLA54PfvyvL7so+PQI7YkcOH7PCh7Dw7QcXJ7pHH5OuYHTnu6RA04Zz3AtBsPZSd&#10;vRRgZgq6M1/i/fUAwGoSCKSfn56efg4O8p+n4WWL+pTx/hoAqOxisJYuXeqAytn//IdNmDAhHKhc&#10;F/UBS8sDBVRUoKhAUQ4oB5QDygEBldJS95SE94nK9H/7/f7aGKG6ORDwtecYFgr4PwBG4lHY+7ET&#10;beQPAPB7AgY8tsTvPM9jvg8AHL4HAJgA9hSAlukcPUMXpjOBGsfXdu3a9X9LwvWKxTkIqBQyigIq&#10;KlBUoCgHlAPKAeWAgEohywg97QQRIIdk7969/52VmXk1ughd0E34Ch2SmSjOt+TbHQEQ8Toi7ICc&#10;FCAJ+C0bO14ntGfiJ3ZfAXc+h3vA546XsxcSLPF9EcS4jkw+gIy/xxhb8qFs/1yMtH2HuL0K8HL7&#10;kYMHyy5evBiiWaffJqBSyGsmoKICRQWKckA5oBxQDgioFLKM0NMiIrB4sf3NdUuy/XccOpTVC52B&#10;iVlZgUQAk4PBUamwDUX6iYFIOFgJAQ8HPoLgIQDQEcg8aP4M7ulu9x08YJnhe/p+y4zFfhDHiTi2&#10;95p+ngP2gD8jdG4AR/mCmhODr6PihJDhWD6Mvu1AXP8Eof/DQ4cOPYLYNsCf/vt0SEIBlUJeJQEV&#10;FSgqUJQDygHlgHJAQKWQZYSehghkZGSUx4r//SC3v3748KEJ6AYkHT23FeSOnBiYBEe6XBeEIMSX&#10;4QAAd18IhDggEgvgcYqPwfMM7gRQwffgx/txHR2+PwKZKLoyboQsHy4MjrEfvJfZVC2DstkTgcDB&#10;C/HAfy2JSSmgUsirIqCiAkUFinJAOaAcUA4IqBSyjCiVT4MU8FkAJxejY/ICuCW/oVgmtyQQDk6O&#10;zSMJ6yiwMxLqjgQyQ4DE64iEg4gD+yyTe2GBRUQXJBdAeEDi+D9j0505+j145+E6Ma4bw/Gy0GjZ&#10;CQAMx8fygBd0p/C7bQAtCwEYP8LPe6iUhgf9z5KQpAIqhbwKAioqUFSgKAeUA8oB5YCASiHLiFLz&#10;NPP5qmHkqDmUmwZg9X7x0RLAR5yq1rE7BAQlvtCoVhCUsNNQaPDhQEvEiJfXweDfCGz277OM/Xvt&#10;4L492HcH9727LX3vLkvfk9++E7/nHvobH4fH8znBY+xxx8s4sBevvc98eB0PbOQFMyfX8eExOVJG&#10;8BYccQM3Juv43Zejx8WOAPj4dwJMjjuU5X8BHKHGFDEoroQVUClk5AVUVKCoQFEOKAeUA8oBAZVC&#10;lhFn7NNQWP4NK/JVDgV8j2OUaywI8JvCV/BZGJ+Q7J4DTDi2FexaOGASTXckZ2wqBEa8bgqem4H9&#10;4L69DkQQWOzfvcP27dxm+7an2d5tqbZnW4rtSUu23anck2wX95TEsD3BdiafeN+VkhD2nOBxeLzd&#10;ODaP714Hr7cXr8vX379rux3YDaCD88rYD1AT0QkK7+Q4YHOiDlEoTg4QIX7BzsuJgYtH1g+/XujU&#10;7AM5fz7Ay+Bsf/bt+/bt+3tRJq+ASiGjLaCiAkUFinJAOaAcUA4IqBSyjDjjnga39YtgovgkwMnP&#10;6JrsCV+pPy7HJDTG5ZHbySc5YSEeXqiHAxMCEXZCHBDZBQAAILJjGwBBqgMJBB07uUeCjaStthP7&#10;Dv48JhAJPdc7RtjPnOOG/y2Zr5PfayW413GvlXQ06PGAkQM1OG+e/wG8jwPs1rBD4zoz6PocC5Cd&#10;AMTkdF3IeWHH5Th8l+CYWO6Grhf+5487nE2fmswmPt++Gqc6kQVUChlhARUVKCpQlAPKAeWAckBA&#10;pZBlxBnxNDN0TrL8z2YFMkmE35lXmOs4BHiCk5DqFse4fBzFwkjUcQFKqDAPfwy7D+yMsCvB7gQ7&#10;Fa4TQoCQAwYiwMexwIoHUPi8xHjbnrDFtm3d7Pa0+E2WtoX7RkuN23DUnhLxOz4u+PhNOcfg8Xjc&#10;44Kh/M4t9D6857nODN6n141hJ4ajaeHdppyxMhfXYyuXeSNoJOxTfMDJKB9jVMyBlghJ5OzsrE2Q&#10;Qf4GXi5tDh48WOZUJLWASiGjKqCiAkUFinJAOaAcUA4IqBSyjDhtn3YERGsUps0OZQV+BCF+W/iY&#10;0DF5Jq5rAp4JuBOBPKT344CTsI6BG9kiKAH3Yx/GpDg2ldMhIcCIKObZNfE6E+yQuA5GDviIc8Aj&#10;ZfMG4+c3ecMaS1y/yhLWrrCta5bb1tXLLJ77Ku5L3b6F+8olhdq9Y7ifoWPzdfh6fN0kvH4yzoNg&#10;h+e1bWscQBL2MFCT8168blDE+3V/B4AhUNuPDgzBm8eLIVDJBS7HAC1hI3V8LAn6J1IXC++2oMty&#10;hIpt6Kh948/IeNAyMyvFKsEFVAoZSQEVFSgqUJQDygHlgHJAQKWQZcRp9bT4+Pj/nZ2dfRd8Tj7B&#10;Knp8tJ0TFrtRk989hS12AQhMMObEkSeOPpHX4carjjWa5XUiMErFIp8FPzsfyRvXAgistsR1KwFC&#10;VgRBBwHHisVH7XH4nbfn/H0lHldIgJL3eXlf76jXCT8fvCbP04EZnDfPn+8jdfN69774/lx35bid&#10;If49wYE5dl7IgeEoHAn9rsMSHuvjdVxC5HwS87NdtyUoAR25H9VpycraiFz5mNLTyJX/OplkF1Ap&#10;ZPQEVFSgqEBRDigHlAPKAQGVQpYRJf5pM2bM+B+QE64L9acefr9vEYpTnwdQjkmGD7m5+9E5OSEB&#10;PmyUi2pY7ACQU0JeRk63JJw34nVJ8nRIAEowZsVCPmHdqiAYQdeCHZA4AIy4FYvygo+YgI7CdVYK&#10;DHjCgJP3PrasWuLeXxDEoBuD983OELsw4WNl4VycHD4M4saxMdd1wajcQXSnPOBywo6L68oEOzNB&#10;RbETjIiFEgWdlqzsLN9KgNx3sjIyLsGv/7OgiS+gUtCIhR4voKICRQWKckA5oBxQDgioFLKMKLFP&#10;o6rToUOBJpATHgVS/IHc7smR/FfUA0GTxTzg5Jir9LlKXAQmJIizY7I7LSl/EnsInOxIinfFeCpA&#10;SQqK80SCktXLc7sdkd2Q0wmQFPRcj/FeOarGzhHBC7tJ5NZwfIydFQdc8hEJ4O8pNMDOFcfqOGLn&#10;AGYUymJ+qIk5XosDLcfotISZTWb5/YHDhw79jvGwTv4DB+pF+wEQUIk2UhGPE1BRgaICRTmgHFAO&#10;KAcEVApZRpS0p/3rEb+/VnZ2oM+hQ4cW5fJOju1xwgKVq+u5nib58U3ySgung/R9AKv5XNXflRos&#10;nj2SeGQXgIV2yqb1lgQex1bwOViI5xnPitlYVm6HxOOROK4KujMJa1e64p/AKGn96uAYFjklG9c4&#10;wBS58/f8Ox/HxzvuC57P4yTgeDxukP9SeM7LsTszuaNrjFNwfAw8GLx+8qa1jtjPrsvO5JC4QA54&#10;CSqQ7WLHJTQqdmDPjjxjYjndsUgAGuK2eN4t2ccALZFEfEhWb83Kyvo6O9t/Z1pa2v853odBQKWQ&#10;twoBFRUoKlCUA8oB5YByQEClkGVEiXiabd/+X+AS3H44K2skJYW97skx5YQx2hXww3QRq+nHVZMK&#10;jXVxpIuSulTl4tgRV/cjwQkBCgtoApNUjDElosAnod0jsOfhcxS0+8DHhwjx4SAkEcCBAIigIoVF&#10;PPgf20hmB9BIWrPMElYstC2L59qmBTNt/Z9Tbe2s323V9Em27I8Jtmjyj7bglx+wj7H53H8eY/Mm&#10;jLZ5P4+2vyb+YIt+HWdLfx9vK6b+Ymtm/mob5k51x4lb/KdtXfaXJa5eaql4ne1b0PWIW2+pIUI/&#10;z4fnlUPoD5H5T4bIHxk7xoCgifctAhcqkfF65ILEXIlm/s6NicFrxlMVi6bb4sbDcjgtR5tNhpPw&#10;wXfiaNjSI4eyXoK8dYP8PhRHjhy5EN29XczNpUuX2hWXX2Zn//MfNmHChJxmH0bLrisRH6iSdBIC&#10;KipQVKAoB5QDygHlgIBKSapNoj2X1NTUs7Gi3enw4UPTw/1ODh/KPnqMx/FOMgFO6Ah/LICSOy5E&#10;cELJ3OBIV3IeYBLuYbI9cUuQ8A6wwG4DOwUnC0rCSejJ6GqksANCQLJuBQDIcoCEZbZ56XxbMeNX&#10;AIzvbfqoL2zCpwNs5Du97eNeL1j/FzpZr06P2ovtmtlTj9xn7e67zZrddr09eOPVds+1l9ntlze0&#10;GxudZ9ddWMcaX1jbrr0guF9zfi23X9+wnt108fl26+UN7K6rLrb7r7/Smt1+gz2K43R6+F57vnVT&#10;e/WJNvY2Xmdwr6721ds97cfB79jUbz5357NixmTbtHieJQBQEDDxvHn+7n3kiAKgK1PYjkzE2BjH&#10;59j1ccAlfnOYdHLuqJjrtgBg7gVoIeDkiFiOFPJxRsTIaXGdFshQ5+fVEtllwfjYTuTktxgReyk7&#10;O+Pe9PT0c5nPQCN1AFSc9LWASrSfcDxOQEUFigoU5YByQDmgHBBQKUDpUOwPPXLEX+tQVlZvrGRv&#10;OFH3JCgnHAZO8nGF90jYrnOCsa59O9KcTG6+XRMUvFSsohQvV/Ud6T0cnBS0WxIilvNYHLliRyR1&#10;A0atli+0jfNn2LKpE23WuFH242cf2NA3uttbzz5mXZrdZ63vvMHuBuho3Oh8u6huDatbpaJVKXu2&#10;lT/rv61SmbOtWqUKVrNaVatTu5bVr1/fLmjQwBo2amQXX3qpXX7llXbVNdfYNY2vs2uvu84aX3e9&#10;Nb7+ervuhhvcz2saN3Z/v+Kqq+zSyy+3RhdfYhfi+eedV9/q1qlltWpUs+qVK1hFvA5fr/K5Z1mt&#10;yuWtQZ3qdi3O5+5rL7WWt11nTze50/p2amOfv97Nxn4ywKaNGWmL//jZ1s+dhq7MAktZv9K9X95/&#10;gnyd3A5UgUj7YcDFgTwAF8olkwvkui0OpASNK3NI+fhvAtAgaNl9fF7LgaAccpCEn+4A77EMJsOV&#10;5EDC90PueCsePxSjiC9hV0eloHcPARUVKCpQlAPKAeWAckBApaD1Q3E8PjMz8xrwAT7BqvWOEwIU&#10;rIBTUvjYo13B7kkGCtD0PaGxrvzI8BzpQqHrPEscOAl2TSj9y86JkwCOEpx4nZKckS3XZUAnBmBl&#10;Ncay5vww0sYM7m8fvfqCvfJ4S2t79812yyXn26V1qtl51StZVYKDCuWtQvlyVqN6Nbv0kovtlltu&#10;sQcfesjatmtnz3bubK/27Glvv/OODRw0yIZ+8YV98+239uOP42zS5Mk2ZepUmzlrps2dN9cWLlpk&#10;S5Yts2XLl9ny5ctt+YoVtmLlSvdzyZIltnDhQps/f77N+fNPmz59uk3G838cN85GjRplw4Z9ZYM/&#10;/tje7v82Xu9V6/zcc/Z4+/bWpEkTnM/NdinAUO1aNXGu5dy5VgVoql+tsl1cu6rd0LCutbj9Onvx&#10;0Wb2fvcuNur9N23at0PdiFk8wFkquTP0ZeEImZNjZuclCAaj3XOuS4jjwmOlcCwOQgaOjJ8PKT8I&#10;WrY7Oem80sf5e7b4CVqOQ8JnVy/cm4f/BlA5oo5KAe8cAioqUFSgKAeUA8oB5YCASgHLhyJ9eCAQ&#10;uABO41+CvJzDP8krLZwVHPUi9wTFYy4x/ugi0xv7oqTtARSme9JSclbac3gOIXL8NowRcWXeyQWv&#10;hFSwB04KUDSz48KxJPJHvE7J+vkAC+CE/IBxqXeee8KeeeRee+CGq+3y82pbjXJnoTNyjtWoVsXq&#10;1qtnF118sd18663WDkDkle7d7YMPPwD4+MYmTppk02fMsAV//eXAxfoNGywhMdHStm2z1LQ0S05N&#10;taTkZEtMSnK/35qQYPFbt9qWeO7xFrdli9s3x3GPy7N7f4vD4/hYPo/P53F4PB43OSXFvQ5fLwG/&#10;27RpkwM6PJ8ZM2c4YDN69GgbOHCg9ejR3R577DG77Y7b7ZLLLrN66PBUR7enSrlzreq5/7SLalez&#10;u665zJ586E5785nH7Nv3+trMsV/b6jlTLR4jbilrlyN+QVNLApdoAYv3OO+6EfBQFIDdsKCPS5DX&#10;4qmJBcfDwGlBTjA3aM7J8bDjcVp88MvhOKHrsmR5XJZQPoZUxJir4aOJGv0qwO1DQEUFigoU5YBy&#10;QDmgHBBQKUDpUGQPDaSn14dB3/sYodnrdVDyk5BlkZhnvCsfWWEWm260C1LClLLNkboNmS/uSsGo&#10;F/5NcJK8cZ0DJwUe6XJjRyiG0XVJBpme4ISk81UzJtnv4G980a+XdW/f0precIVdA35IXXQZypU5&#10;xyqh83BRw4Z26223Weu2ba37q6/aJ0OG2E8//WTzFyywtevW2YaNGx2YIGggWEgEWNiakOj+Owg4&#10;4mwjwAIfV9Q7X3fT5s3uPDxQk3uOCe7ceE7r1q+zxejW/PLLL/bpZ59Zrz597PEOHeyue+5BF+YS&#10;q1K5opU992yric7R5fVr2b1XN7LnWtxvg3q+aD9/McgWQwBgy5J5lgbhgBSMyeV2XKJUH4sAmo6Q&#10;7zotm3Htw+SPvZwAYN2zDbLH4CoR2J6IhO/5s5DPEunREk6+PxZQAbfl2iL7cJ0uLySgogJFBYpy&#10;QDmgHFAOCKiUpLolPT3tHEgMv4ZRmYTjmTMGyfHpxxzv8ronzoSRil0kxUeYL7KLEs452RLqnEQ9&#10;0uUUqFa4wjmF40oY41o7d4ZNG/Wlfd73ZUdov++6K+3CahWsWvkyVqVKZatVp45de+219ii6DG/1&#10;62dff/O1/frbb7ZoMeR4ATxS0A1hoc8uhgdCCAQICIoLjBQW/HjnzPMnYPHADN+f9z7ZEeJY2qjv&#10;vrP33nvPnnr6absFXSR2Xqqi81INQK5upTJ206UXWsem99i7XTvZeIgHLJkSHBdLRseFCmSUUvY4&#10;Q1F1XULAxVMRC3ZaggpibjzMjYhBBhk5Q7W3vdvTHNDNTA9JWOdLwsffHA8KktbOoyUIWqIBKlL9&#10;yucuJKCiAkUFinJAOaAcUA4IqJQEoGLx9r8DPl87jHitOnYHxVPv8gDK0b4nwe7JPhgx7sztnnCV&#10;nHto1Ceo1rXRjWU59akCjHW5whYdF6cyhdX9uEVzbAEkfb8f2N96dmhpD11/hV2CjgDJ5hUx3tTw&#10;ooZ2x5132tMowMkdISjhqvq69esdGGHBzvEpjlmdbkCksADGex7fL8ELx8qSU4IAjX8jeJk5c6Z9&#10;OWyYdevWzfFwKALAkbhyZ//D6lWvDFWyhvbUQ3fYJ71ftN+//cJWz/jNktDBIkGfoKUg5HzHa4Gn&#10;Da8tOzVUcguClryjYQQxBLw0lzy4b28Oyf54MtcENgQs3nasjsrhQGAaxhxbo7PS6Mi+ff8oCZ/J&#10;Yj8HARUVKCpQlAPKAeWAckBApbgLkmyf7wYUaZO9Yi4/iWH6WhyzgxJyIj+IEZ19u7a7YnKHZwoY&#10;RqCmfG3ShrUY7co1XmSBeqIVeKckRYlgJxO80sgzmTJyiA3s8Zw90eRuawx539qVy4FAXsFq165t&#10;d951p3UByfzjTz52fI01a+FEH+qSBLki8cU6rnWyAONUPf9YY2TsxsyaPctGjBxhfV7rY81btLBG&#10;jS6ySpUqOYWzBtUr2v3XXW49n2xr34Ggv3DSWNdtYZeLY3gEH9HJIecaTrI7Q9PLNADaoKFnpNxx&#10;ouuyEBDnAJVQHuYBLgDNFHbwyPXHAipe7sMLKANgfS66igMCgYMXFfdns1hfX0BFBYoKFOWAckA5&#10;oBwQUDnVxQiKsH832/5f+/fv/yfM78r6fL4qMGmsnZWZeQX88kCUP7SfhdqxAIrvGCNe4eNd9Dyh&#10;rLArKsMkabfDiDEFK+TkJNB4MGq1rtDqOrkmSaupzPWHTR4+xN7u0t6a39rYGoIEXgGr+1TguvzK&#10;q6xl61b2/gfv22+//25Ll+F1AEZIOGe3wONpnKoC/0w/LkfHCPA8kYDVa9bY7DlzbOTIkfZC1xfs&#10;1tvvsPMvuMB1sKqVP8duuLSBdQI5n+N3s38aZZv+mu3kkFNxLT3+0YnAaXiXjST+5I1rHZ/FI92H&#10;y1fnSB1jNIyjhuRD0YOFynIcBYsGqDD3I31Z8N87sg9nDwWIL52ARUBFBYoKFOWAckA5oBwQUIkV&#10;UIGEcMUjWVlXoLB6OMvnexp+Jz2zA4GPaIIXCPj/8Pt8CwFM1sNfIs3vy/QFZVyDWyRRnrP9x+2g&#10;YKSGnIE9WNV2vAIQosPlZ4PEeHRP0A3xiPEnKk65iu7I8CGjxTWzf7efh35ofZ993B5ofKk1qFnF&#10;KpQrC3BS1W6/4w7r+uKL9tXwr5zaVY5CFoAJ/83i+kwHEMXx/rxxMY7NcWesKThAJbT+/ftbGwgS&#10;XA7/l4qURq5Y3q6oX8MevedmG9jzBZsKKeSNAC1BTgv8anCto5E/Dge39HzhaNgOAOAcUQbmX9hO&#10;4EJeFEGLD+IO0QKV8M9AOK8lKytwMMufNfSIz1c1Vp/V0+I4AioqUFSgKAeUA8oB5YCASmGKlt69&#10;e/8bgEnlQ4cCTQOBzMHokMyGCSNAiH9XOAAJN8HL8+8jh51sa16p4ZDM8DE8UFwHJcQ/2QOX8fBV&#10;bfJPnOcJuSehUZ9ouydcZU8B34TE7A0LZtnvIz+ztzvDG+Sma6weR7rKlbE6kAsm16QP1KrGwVOE&#10;fiOU6uVOnsXpSHYvDqAR69f0xsWCfJ80dx1mzpplw0cMt2efecauhnlljRo1nBFmo1pVrA1Ay0fd&#10;nrbpo4fbxoVzLGVdkG8UbafFyyl2WShf7VTDQmOG+ckd00CUeXui0a9DkDPGZ+cowM7fe88FyF+T&#10;7fffbtb73wrzmT3tniOgogJFBYpyQDmgHFAOCKgUpIAxO3AWQMkDhw9njczy+3dhFdgZ2YVv+QKQ&#10;kK9EfhLDeX1QAEYiJYZDCktOXjgCoLA4dOR4b6xnxZLgeNcJ/E6cxwkADT066NcxC4aLA3s8by1v&#10;vcYawWW97DlnOePCu++913r17m2TsGJPrglX8CkPXBrJ77EGGafieOxkeZ4vHLlbCmPLb+E989wL&#10;zztPmupV0RUDaLkUggdt77zePunzks2Gb8uWJXNdLrDTEg0RP9xXh3lE1TB2WoJyx0FPFgek0XnZ&#10;D18WOxL8mByLo0IPIOY9fVlIvqcvUH4dFnQa/fjsfQ1e1/UF+dyelo8VUFGBogJFOaAcUA4oBwRU&#10;oiliwC35D4xyPXH40KGFJw1KwkELCrKsYxk1egBl3254WgQ7KOHysdtg3OfGu0COd5LCUQAUFpV0&#10;hE/Cc5ZPnWRfv9vHnml2n11et7pVgYRwterV7WY4vvfq1cvG/jjWVq9Z7QwO47FiX5x+JaeiqD/T&#10;j+n5uxC4sPNFH5dvR42yl15+ya6//nrIH1dz15zXntLHX77+ii2cPNYSILCQgvE/J3kMo8gTgV4P&#10;tDiADIlq8qHceFhIDpuk+yPoIJ4QqDhpYxqV0mgy3RmY5hpJotvI7kroOPgs+jES9iO6ma0ydmWU&#10;t3/5l3+N5nN8Wj1GQEUFigoU5YByQDmgHBBQOVHxAvL7bYeys+d4q8L5kd4xlhJaAQbwIPgI+Jxj&#10;tzNkxApxwHfQrRaTd8KdhRhHYjxCfH5dFKp47cXojDfW5bnHUzo2GTwDKjlF4xjPx3GlnCvmJFb/&#10;NvJz6/tkG7vzykZWvUJZx2e4+pqr7RmMCv3www9uFZ6jREkAKHRvP9ML+tLy/tgFI+jkqN6SJUvt&#10;O3i3PPXUU3bNtY2tMhTbKpc9x2665AJ7uW0T+3HI+7Zq5m+5o2HowJ0IsHh/93KSoJgdln3gqxQM&#10;qBCsBHd+PoIGkkGg4u3eOBg+a1A2Dmw7fCgwMZCZ2QoLChVO9Hk+bf4uoKICRQWKckA5oBxQDgio&#10;HKtwGTNmzL9jvOslgJR0rgZzpOuY7vBY/SVpmApdxwQf+bjG5wdQ6IOyH14VnmO810WhghdHbLZ6&#10;6l0nkBb2iPGUFF4+9Rcb3r+XPXbvrdYwRIqvW6+utWzV0gYNHmzz5s13I0MeQbu0eZqUFrDC98lO&#10;C0ELrzWvOcUQPvvsM2v/RAdr2LCBVQBwrVelvN1/7WX2TtenbPqoL2zLsr+CXRaQ6d1o2AlGC3ME&#10;HJCrOxK34rNz/NEvfya8gUJmkZGfCed6z+5KPhwWr8PidTnxWV3rz/L3ysjIKH/aAJJjnaiAigoU&#10;FSjKAeWAckA5IKCSX52w78i+f4Ac/+XxVLlYPOWCEs+VO3c1+PhGeHkfF27U6FzkQ2NenPXnCE2K&#10;46Asj0peOIGmfSDHxy9b4EjTb0G1665rLrEqZc927vDX3XCD9e7T25kvUjGKpovinGwslZ0jAlJe&#10;e+YA/z19xgwbMOA9uwfcpDp161p5cJUuqVfDOja5E2OCr9myaZMsGWODqY6AH1SUO96+edlCqMit&#10;NUhwH3f0iyaSzkxy905nWOqkjSOAvQMsmfkDFi4ghCuFwYdlw6Es/7N40f8M/3zjv/+2b9++vx/J&#10;OFKOYhjowFQGqKmAn//cuHHj/ypR4EZARQWKChTlgHJAOaAcEFCJLE7S09PPDfgzprnKCjPx4V0U&#10;jnUFjqHKlS8w8UzwQmNe3riX+8lC7MB+y8CIF43zcnkouQZ72+I3ORlZVwweh4PikeMJUDbMn2Hj&#10;Phlgz4J7chmKzAplzrV6deuge9LKhmDlfNny5Tmr6RwDKk3dBL3XYwMycpA82eN169c7dbcXuna1&#10;xo0bW3nIUtesVN7uvKKBvQlFuKnfosuyZJ4DLJSzphloAtTjIkHL5uWLMKa47oRAhYT7oLFkQhCw&#10;QDjiWEDf67C4kbBA3pEwflZzVfeOGGTBfzucHXgNwOXNgN8/ENLgYyAT/hckw7fCXHI3Ps97sKdk&#10;Z/mWQWFsHI7XB8pidwPM/KPYQYuAigoUFSjKAeWAckA5IKASXpBgZfX/QzEznhglkouSt4NydEck&#10;ZxUYK8IEHxn791j63t3wO9npRrnoLUG51r3bU+F/gh0E+T1pKbY7NdRBYaFGtSQqeW3d4sjMW06g&#10;4kX+STLI8cmQmV05/Vf76q0e1uaum6xuJTrFw0fjyiutW7du9vMvvzhA4nEUNNpVOjso0QA1T/I4&#10;ISnJErHPnTvPPv30U2vWvLnVrV/fKpY91xrVrmpPPXyvDe/3qo0f8p5N+26YbQD/iYCFOekBlmiB&#10;yj4Q7nckhbxZQoBlH8CLGwfLp7sSHBMjhwWke3RZ8uOxnFgmnONoR4n2GQAMNDMOLT58OPsN3759&#10;1YsNsAioqEBRgaIcUA4oB5QDAipeIYKq5d+wmjrwaJDCLkpQPjW/cZSM/TBfBCDZv3tHEIRgRTjc&#10;UyLcDI/SrZ4akuci73FQnNSwI8pjbOtEPBRHkF9tqSgMF04aa++//LTdh/GuauXLWuVKFe12eJ68&#10;++67jn9AV/PEpGQ5xAOoRVOo6zG5cSJoYZeFgGX9hg02+ddfoRr2sl2LLguljqtXqmB1qleBpHUN&#10;63DvzTb9+2GWhq6e6wIiR6MFKuwcOvI9lOwcWA+NPvKz5LorxwIsYZ9JilTkB1iOKQl+DMnwcN4L&#10;npsW8PleO3LgwNlFDlgEVFSgqEBRDigHlAPKAQEVrwCB1OkjUO/KyjPuhVEvf0b+3ibsmnBkxeOU&#10;eKMreWSEI1y784AW+kwAuJAkn7ZlozPQI1H5+D4oS11Bl7pxtS2fNtEGde9st0CpqVK5c60mfE9a&#10;tGhhX375pa1YudJJ0solXuAkFsCLgIWjYZSppo/O4sWL7cknn7CmTZva+PHjrVXrVlYO42G3YzRs&#10;3OD+tnnRnyDfr7JEAJaUzRtOOPrF/N8EPgsBOvlYOTLc7vOzFd1HApYdIcI9Fgzy67KEQAtHM/Mz&#10;jywoYAnvyGT7fQt96enXFSlYEVBRgaICRTmgHFAOKAcEVFh8gFBbDiBlHbsp4QUNV2nDuyge6Z0A&#10;xZnahcZUcjoo7JgAeLAzQmlWFmCpKNSo1kUgkoguSCKUkzjPTzIyuSXcc1SSjsND4ePJQVk3d5p9&#10;8UZ3u7/xZVbx3LMd6bl9hw4oGH8ycgu88a5YFKg6hoBOZA5QNYz7s88+a4sWLXJUri3xW+zx9o/b&#10;2WefZedVr2Rt77rRRkBljmpz2+GpcvgEql/8nLD74vkBsVu43XVXAFRCghKOv4Ixyf07d9jBfXvc&#10;eKXvYP6gJchjgXmkkwinVHhQLpzjmwQynky49zPgjCbzJ+p7JH2An70+38HHiwysCKioQFGBohxQ&#10;DigHlAMCKiw8/P7Mniy4WJR4QMVzyw73dMg4sDdIeg8BFG9MJS1+szGXEunsTQDi5vRDJoyeGSN+&#10;hpvjuc5JFEaN7LKkwDclYcUiG//pAGt9+/VWo2I5q1q1qlvJ/gHGjHFQbqLUrMjxAhanGlwSCH85&#10;7Et7EUR7cLos0+ezbdu322uv9bGWLVra3XffbZUwfsgcveOyC2z4+/1yFLmO5UyfA1Q8FTF8Lgjg&#10;6RcUOQ7mdSWDoGWbHcTYZSYBSzTy3yd4DIFPcIQsMx/vFixiwIESBq1PFwlYEVBRgaICRTmgHFAO&#10;KAcEVFBsnQOj67jwbgpXYCMLH5Ljd6cmBdWJQnP0qXEbnRM35/HzOHRH4TNxImnXHKL82uU258ev&#10;nRHfBVitLg+fi3shH/v1N1+Dc7HBjXhtxAr3qS5QdXyBIALhlatWWdu2bW3+/Hmum7Jj1y6bAVnj&#10;1lCVmztvnq1avcq+Gv6VNWvWzCpWrGS33XSD7du757jyxEcBldDnh5+poGHpanQo0WFJSsjD/+Jn&#10;cRc6LSTjs8sSK8DCzz4BC0a+Iowm2XHNyoK0cYtTDlYEVFSgqEBRDigHlAPKAQGVQMDX/tChbKwO&#10;5xo60kU+F6iAowIyL4m9HkjheJdT5UJBdXxOyfF9JvIDK1xJdkR5yL4u/m2cvfPCk3Z9w3pW7txz&#10;nIrXe++954pFEpzVQRF4KEoAyZwbMGCA9ejeHXpZR8zv91sCeCs9e/a03r17G5XCPCNJnteoUaPs&#10;nXfesT17jg9UOCbpRr/yA/ihTiQBS+I6fC7AYWEH04EUj3gfAjCU+SZ/xfkbHWPPIxEeJhuemZ6/&#10;d0tkdyW4oJG1DXjlklMKVgRUVKCoQFEOKAeUA8qB0g1UUHP8e5bPNzqym+I8TkI7x0EoKxwOUqhq&#10;FIdRrBN1RY73dxZeBCUcFQu6yK8BSR48ltVL7S8oeX3U7RmQkxtCDvYcJwv7wgsv2Ow5c1wHRQBF&#10;AKUoAQpfawvU4+bOm2utWrW09eBCcdu+Y4dNmTIF3ZNH7M+5cx3Z3jsv8lioOJeWlgZye+C4HRXm&#10;PXlb4dLG+X12vK7llpVLXSeTxPucDmdoHJPKe+SQ0Twyfe8uNxrGncp8/N3+XdtzZML52L34bPN3&#10;riPDz3w+RH2Mex3VWQFIm4039V+nDKwIqKhAUYGiHFAOKAeUA6UbqPh8e6tkBzI3hgOVPIaOKFpY&#10;wHgrtzugQEQy/PG6KA6ArAoCECp0JYG34kAIOCzbQCzeEb/RdsRhVRiqSMlrUHAt/8s2/zXLlk/5&#10;xX4ZNth6P9nabr70Qqtw7llQ8qpljz76qP0CHxQqeJGHUtQFql5PoIiqXwQdL3d7yT766EMHOg6k&#10;p7ucJFelX79+rsMXmSsUd0hEzh45fPi4QGX4e2/Y3J9GOTU7ik6cCLCEi0/wc5YGeePgOKYncBE0&#10;jwyS8UN7uAJfpEw4/sbP+J5tqQ7Q5AtWwngrniIYui0vCKjgxqYvUsVAOaAcUA4oB4oqB7YFpXKP&#10;JG9e166wX8J169a6r07tWlnn1a9n9erVuqGwxznVz8O0eeND2dnZhw/njn35wpW+XDdlmyt6WMik&#10;AmgcC6RwhTcZI1s0X0xcs8w2/jXHlkH1aP7Po23Gd1/aBBDhh/brbe/3esnefKmL9XjmCXu+fRt7&#10;tvXD9viDd9jtlzew86uWt0rgoNQ/rz7kX5+0MT+MgSzsZtuKYo8r1AINAg3FkQPs4n33/ff2GEAz&#10;XNsdiZ7dlJ+gNNeiRXMnV5xfl49AhaNhcFA8LlBp1uRBu75BHfvolc62aPKP7jNEx3uCkBN2LR2P&#10;ZYmrlTmSGSkBHt1/h7xbQl2ZAzBozc8zKStAzkpQcCO0uLGBioGn5D6ljoq+9IvqS1+vo1xTDigH&#10;TqccKE1AJRAItM6j9gXflLwFyr4cnxQqfTkju3wkhFlUbVo4x377Zii8TbpYl2b3WvNbG9sdV19i&#10;11x0vl1Ut6bVrVLBKqFLcvbf/6+d/Y//tnJlzrEy4J1UADCpV6+uNbrkErsHJPm+r/e1P/74wwET&#10;FogCKAInxQFOvNdk12TpsqXWsmULmzF9uivQCVbWrltn7SFJ/Nlnn8Jb5ehuCp8fLVChiWTValUh&#10;t32W3XLZhfb2cx1s3oTvLWk1AQgMUEMS3scGLVDQg8oeFfIS0MWkaSrHwlK3bIBE+CYnE86dv0vG&#10;8cgB48ICP8+ODwYJcfoZ5XRO8VnfB0UxJ38cbioJaWNPFRALHC4W4Kp0FFBRV0VdJeWAckA5oBwo&#10;ohwoTUAly+9/OS9QCVf7OmAZ+/bmFC/0daC6V2SxxFGwPzG28lSTO61hrSpWuUI5Kw/zu7p1attV&#10;IL/fcsst9sADD1rrtm2sY6eO1uPVV0GIH2Cff/65DRw0yD748AN0Tn6w2bNnu44JR2xISKbBXnEW&#10;qHptASTPmb5Hj+721ltvusKcBHoC6CFDPrEnOrR3ynPHytVogUpc3Bb7Hh0b+gHVq1/XKsLA9LoG&#10;da1Pp3Y2c8xwS0THhB5CyRijJLg41mhYDofFLSZwjxSzyJUEz/NYJ4cMnyJ0THM6MAAr+3fvCBLz&#10;w8AKFQE9sMJ4BAL+qfjxv2MOVtRR0Qrn6bTCqXNVvioHlANFlQOlCahkBwJ9w4EKFX5yihLHT9md&#10;A1S4MhtZ+LBo2rhgpj2J0a2KACjX33AjgEgPG/n11zZ58mSbOWuWLfjrL1u+YoWt27DeARAfCj1v&#10;C2BVNg0eFPy95yLP4lAgQSChJOQAPVNGjBjhpId3YNSLGz1TSKpv9sjDNnHSpHy5Kd65RwtUUlJT&#10;Hf+KgGfipInWpUtnu6BBAytf5my78vxa9sqjzeyzPi/ZxGEf27p5M5zrfVRjYQWRCQ95GrHr4oEV&#10;dliCsse5YIWKgDlA5chhmEr6MgHe6gqoFNFKWlF9Eep1VHQpB5QDyoGSmQOlCqhkB147GaDCbsq6&#10;OVPs4duuc+Nbo0ePNhZdiVhxJrmYAIQdEs7vc4SLxoy7IdV6GOTiQ9h3woOCxdn6DRsETtBNKgnF&#10;uc4heB2Yu7PnzLZHAEj+AtjmtnfvXuRykED/2muvucccL17RApUkfFb4WH4WEhKDsttTpk61F/A6&#10;l19xBTosZewCdFquv/Qia37zVTZ64Nu2Fap7/Pzl1+U8Ia/lOAAmHn/jmBjJ+VQUI0fNFyZdzA5L&#10;NkZECVaOgNtmkGn2+XxtBVQEVDT2oRxQDigHlANFkAOlCahg9KvrcUe/9mP0CyaPXGHNb/SL4yIc&#10;S+na9mGrWrGCDf3yC0vbti3f4o1ghF2TPSj2SEbOQjeFq9MEMAIqAiklCSARKBA4dMBo19ChQx1I&#10;ycjMNHZYhn31lbUCX4VdQuZzLIFKuLQxQRBB/xdffIHxyZttDqS5x/44zipVqWIXVKsILthzFr9s&#10;vpP0pqre1ijkjaMBMBwJo1QyQcoOfO5p8pqB+0D4CJg3/nUoOytIqs/M/FBApQi+nLS6WTJXN3Vd&#10;dF2UA8qBosyB0gRUMjPTmx+XTA+jx92pyQ6osHAhMImcfU/DqMh7XTtZubP+DiL86664yq94Ixhh&#10;d2Xf/v1YhMUqLEbAUlLTTKNeAiklCaQQOG9NSLRevXqic/KCQRTPdQCZ13Se58jX2B/HHnfkK3z0&#10;i4DDI54vXbrUrrj8Mjv7n/+wCRMm5IxAeh2VyDjQl2XAgPfsvXffcY8lwB80eJCdd/4FVr96Zev4&#10;wO323Uf9bOkfE2zLknmWBtBCCfAUkOmTIHBBaXB2Xbjz3yTO82/8zO4A0X7b5nWOgJ+fQAZHPYOS&#10;xwnOjyUcqAR8mU79ywMqh7ICPwuoCKhoJVU5oBxQDigHiiAHShdQOXA1Co7AEcyae3PneeSJQaLd&#10;C28Fb2adikKR8sQk+X474DWrVrGsdXrqKduIQi8/pS4CFc7hHzhwwBVdmaEV6pJUpOpcSjdoImjm&#10;2OKQIUPg39Muh5dCKWL+rfOzz9gbb7wetZ+PB8JP5EyfH1Dhc/k5evzxx+z33393n5ndu3e70bBn&#10;nnnazoOEd+XKlax25fJ288Xn27MtHrQP0GX57oM37Y+RQ2zeT9/aIhinLvl9vNsX/TrO5o8fZdO+&#10;HWpjB79jH0ImfOjbvW09ZMQTImSQaeaajHvtrpQkt0BBo8gcoILFC38mDSDDZIr9/nkCKkXw5VSU&#10;K3Z6La0QKweUA8qBkpkDpQmoHPH5amD8K86Nb2DmnDvJsrkqPwecTKkHVJKxYhsJVOidMm3UULu4&#10;Xi27F/LCS5dhhTafkRgCFfJW0mGU50ZpMjKcepLAQekGByXp+jM/x48fb4883NRWrVrl8pSjigQS&#10;VKh7DOBl1Rp8BjAadqLzJtDg+Nj4n37KATwF6aiw+zht+jRr07q1pWDkjBvPb9XqNVAb6wCVsO8w&#10;lva5NcW5Nrz4YqtRvZqTN65W9my7oGZVu/LC+nbDpQ3s1isauf3GyxraVQ3rW8M61d3fq1cqb/Ux&#10;Qjb5my8tFd2X8LEwB1TQeSGZPghUwtS/HFABoT47eL9w9w6/b5GAioCKVlKVA8oB5YByoAhyoFQB&#10;lSNH/j94qcwIByoBrJaGK3/tx2pq0OU60VLyMXxMhB/Dihm/2V1XXWwNoFQ0EzLD+ZGMCVQ440+A&#10;wi394EFXeImfIqByoqK/KP7OXJwxc6Y1bdrEfv11sstRus/z9z///LM1adLEpk2bFtXIF8+XYP03&#10;dEI4PnboBIaP+XVUOGr2wQfv26s9erjxM/iVWEJSIoDUT/Bvecx1W3hu/Dkb/BVyaXr26g2J4yes&#10;CcDLbbffbjfeeIM1vvZaa9z4Wrvhhuvxu9vskWbN7KqrrrLKVavZ1Q3q2Zzxox3H5Wigwo7K8YBK&#10;bkfF7/f9JaBSBF9OWt0smaubui66LsoB5UBR5kBpAiosLtBRGZkDVECODTiJ4n1BsOIkivfmONNv&#10;27r5KIliyqTGLV1gbe64zqpUqWyTIEvMEa/I4pKAhMUXR75cEYgRMAIaARUBlaIAIsd7ja3I178W&#10;LrTmzR6xb775xuUnlKxcx2/hokXWvHlzR6KPtgPo/FfQEXnppRdt+PCv3PG4RdtRIfjgMTrBd2js&#10;2LHuuVTL4+vTEPXNN990QMgbD+O/CVpS09IcD2w1uj4873nz5zkS/pw/5zh+zYqVK12X5kaAlvLl&#10;y1unpnfb5oWznfljJNE+dfPGoDQ5Oirpe8JGv3BfCPjyjn5hseMPARUBFa2kKgeUA8oB5UAR5EAp&#10;BCo9WAiRGMtRDir6+DyDNwAVKv7sZsGCncpf8asw2hVmJkegEr98oT0Nw0fOzNO4joVffkAlFYpg&#10;no8KSfUCKgIpxQ1SWNizgH+0XVv7GER191lAB4TdP5o5PvP0U9a7d28HAPLjXuV3/gQNJMs/8UQH&#10;2wugX1Cgws/FVMgTt4VJajxACDeCkOXLV9jjjz3mjp3fZ4znQvCyGQaSBC88ZxLy47cmuMUDLhTQ&#10;vNJxW6pWtIE9X8DY16q8BpI0f4Sx6/aELTkLFPRSyaP6FUGmz87yfyGgUgRfTkW5YqfX0gqxckA5&#10;oBwomTlQ2oBKwO8fHA5U6JEQXpRkUPkrLaj8tT1xS9BozjlfB12v46EalADg0qtDK6tUqaIN+fRT&#10;VyDlp+ZF6WI6e3Pbu2+fe5w6KgIrxQVWmH+rVq92gOLtfv2cuheFJQhS6PnzWt8+1qljRwe6TyRF&#10;7L0HeqEw9596qpNNAN+FG9W6ou2obAx5uHz44QfWrdvLQSlvjH3xnH5Ad6V9+/a2EvyZaHgy4XGl&#10;khnNJBtd1NCqVqtql51X2yZ/NdjS4tZHjH1BnhgdFk/pb8+2lNwOKxYwwn1UDh/K5ruzQ1lZXQRU&#10;BFS0kqocUA4oB5QDRZADpQmoZGVmXoXRrwPhql95OirsrACo7EWx4gqXxK0oYlbkIdSzw5K8Zpl9&#10;+EpnqwKg8sYbb+SMpUQWoHSh9weCBFwBFQGU4gIofF03IrV2rT3VqZP17ftaDo8kDZ0Ldh8+gfJX&#10;y5bNbRFGqPjYaM+V3ZSvvhrmFMICgSwHNArCUWHXZt06eLi0f9wBC++zQgDUp09ve+utNx25Ptrz&#10;4eN4THZZHn/sUasOkFK7di1rcvO1tmrmr5Aujhj7wiIEifQ7k4NjX/shphG+cBHuTE/DRyx0HAaQ&#10;ukxApQi+nLS6WTJXN3VddF2UA8qBosyB0gJUUAD9z0DAP4WFkKf4FVT9Ss9Dpufo1560oOnjziSM&#10;kERIFHNMJAW/G/7Oa1arSgXr8txzzmE7345KOFCBmpI6KgIrBSm4Y/VY5t3a9esg8/uM9ez5qvl9&#10;wS4fDUgJUsaMGeNI9X9MmRK1FDHPjV2OJVC9a9O6lS2YP98dk9wSSvlyo5LYlVdcbmf94+82GVwu&#10;bwsn02/BufFvbdu0tp27drmHcGRr8ZIl1q5dGydVnJ9YxfFikwRgM3r0aLvw/PPsooYNrWb1qvbK&#10;ow9bEhYd+PmN5KeQi+Yp/R2Ehwq5ap7ABsU2vPsFzy0rkLkOP/4uoCKgopVU5YByQDmgHCiCHCgt&#10;QOVQwPeYYcyFq6Je4REA0T1XmhjdFHRU9u2APDFWVkms3RYPMn0+hU0K5E0nfPmxnVetgj3SvJkD&#10;KvnN84ePfomjIpASK+AR7XGCpqMJjmz+zNNPW4/uPRxp3oEUjCUSpEyG4tdDDz1oY374wZHXC2JI&#10;6sjur71mb8JrhdtBKNsRVHijXwQZHL0qc+45NhxdF+/3fF1KGfN9cMSrd+9e9k7//u4YHJXk30eO&#10;HGkdQa6PO8YiwLFiQPDE990a4Kl+vbpOQrxujWr29bt9jJ/bPCAF3RSOdu5IjHdAha70kfcDz5U+&#10;V5rYPwSn+a8CKkXw5VSUK3Z6La0QKweUA8qBkpkDpQGowMvk3KxAYH2ebgq4KZnpuSunHPfgaqq3&#10;skqwwtn1SB8VFjppkC2eP3GsXVa7it1w002u6IoEKp7qV0aY6hcLMHFUBFiiBRon+ziCBhLn6UPS&#10;q1cvy0B3wOuk8G8zZ82yh9FJ+eLLL5zxY0FACnOZinetWrawxMQEd1x2btgNISAZMWK4XX7ZpVar&#10;Zg2rg9GrC8+v7wAN1e8I2vmZIQ9mCTonBBXzQx0Zmk2yy9K5c2f77PPPCtxNITeF3Ba+bru2ba3x&#10;dddZ4wb1bd4vAGJwq88rS7zYOdp7n/m926HS5wlrRPJTIL7B94XFjdYxByk8YMLGlTcfQCs3dfN6&#10;rdAJBCkHlAPKAeWAciCUA6UBqEBO9DUWUodAhg12UyBLDBO3cP8UclP2gERPwzd2U1I2r8tDovcK&#10;HHJWklYvtS/6vmwX1KhsV1xxhf05d+5RZF8CEq440z/FW22OVu71ZAtUPV9giNwRjk899uij9hbk&#10;fT1Rh+0Y9yJImQdg0ALyxAMHfuSkfgsCUthBZH63B69kNFTvuNEocgN+R37Kzz9PsBroYlSrWtnq&#10;1a3j9po1qlv5cmXtg/cHuIKf55CA16UfCp3nKeNNcj/VvqZNn25tMArGc4yW1J/LTYmzVq1awuPo&#10;Quvf/22rf9551vbO623TQjjS47MbCVToleTJEkcaPfIeET72FfD7tuNecoGAigoIFRDKAeWAckA5&#10;UEQ5cKYDFRRodbIC/p15uimUJA6bQ+e/WaSwixKUJd7i1L0iuynxq5c7kPJR987WoHY1qwwflUYX&#10;XYQV3B9QeOWVKGYhx2JsP9S+qBTEQpFFWEEKQgEOAY7C5ACBx1yA55bodrwPYOBtHPdi14MeKizm&#10;OW5FsBCtDLF3LgTcH3zwgT3/XBdnzsid4IW/Z8ekNY5doXy5HJDigRUS29lloecKupy2dt06550y&#10;6ttv3SnyuTz3t99+G7LCPY6ppnesmPC54yeMt1q1ariOTB+MpVWrXNHefekZfG6X2VbsuUAlKEu8&#10;bWtcEKhg9OsoWWJ4LHFRwxv7AsdtGkTT/qeAShF9OWkMo2SOYei66LooB5QDRZkDZzpQyfJnfOm6&#10;KSHfFMoR50eg34X5dAdUULAkrV+T78hX6qa1NmnYIGtUt7qdd8GFbuyFM/gfQFo1OSU1jzIRgQrn&#10;5Uku5koxizmOtbAo1PiXAEhhAMiJnsPcIliY/Ouvzln+888/zwEpBMkEzlT14qgV1bQIWggwTnTc&#10;8L9z5Gs6Oh6PwA1+LVTEuFE5jK+9dMlSW41K/iY4xFevVu0ooFK3Tm2rAk+Tv/5aYIfRVaE/CsEU&#10;AVRwJG2bLVm6FB4v7QA4JjjQEu258fX5fp566imrXaum/TjuRxy7ldWtWMYmDB1oaaitI7spR8kS&#10;o6vqdVnprZQd8DmQ4mSJcb7Z2YG3TglI0eiXvvSL8ktfr6V8Uw4oB06nHDiTgUpWVubVWVn+/a7I&#10;CI18ZcG8LXIOnQR6jnyxm7ItftNRqkAscBLXrbJ1c6dZuztvtHJly9itt9xiY6AsdNmll9hzz3WG&#10;hOrRQIXF046dOx1IIVjZjfEYj+wbbQGmxwnURJMDHkgZNWqUI8ePBTmeG8esklOSczopBCl0ei8M&#10;SCGoIbekfYfHbTg4KK4Lgs4IARDHtdi92QRPlbvvusuqotvodVK8n+SqkDuycsUKB1S6dn3B6J/C&#10;jTLePM7Ir0c6nxfPrT6a987HEEBNhQt9Q4x8tWjR3GbMnGGXX3653XJZQ1v62zhL3rDmKCI9ZYnZ&#10;TeFnf9/O7RFd1vSwsS94uwT8AXyObxRQUTdF4x7KAeWAckA5UIQ5cKYCFRjJ/a9DgcDYPCNfWTB3&#10;dHLEwZXTIIF+t+2iFDF9U7BH+qY4k0dKEq9faYNf7QKHa7hco+C6/rrG9uecOXb7bbfaQw8+iNXl&#10;dXlWp9k14ZgXV7I59kULvH37ZfoYbeGpx0UP0DxX9o8++tAeeeRhmz17liv+ObaUiAKeAGAu+B6t&#10;Wra0fjB63BJf8E4Krwc7HP3f6W+duzzrgAXBNwHCRgDyLp2fxTjY+w4YUcWrbJlzHYk+HKyUB8Bv&#10;9sgjbuyLJo7NwZHxujKUSnbGkRgF+/LLLwskk8zn8T2+1e8tx4Oh3PLX33xjVStVsGea329bl/8V&#10;MfYVNG9N27LJLU7ws5++Z2ceoBIpS4yFji0I6f8TUCnCL6fTacVP56oVauWAckA5cGpy4EwFKlj9&#10;vAXE3qw8csS+jKPkR6n048kRp8K1Oj+VrxSMfP3507fWuGE9u6hRI/hGtLYrLr/M5oEH8CyIwFdf&#10;daXN+XNOvgpFHMXJyAiqLR08mO5Gc1SER1+EK1bHjxUL9DUYwXr55ZccuX09/FK4ZUKGOB6qWuRO&#10;zZgxw5oBFLz37rsuRws67uVACvJ2ws8/OyBEYBAc1QoS8wksSH5fAfBB8QgaND7wwP0ONFSsUN4q&#10;V6zgupBX4XOyYMEC99y33nrLevXsmTMWyY4kj9+2TRtbtnx5gc6RXcqVq1bajTdcj/0GW4Xxs55Q&#10;OSt/zj9tUI8ulkZhDACTnB2yxOSg0dCVIIVjnxlYRAjvtMIvJa9/Spb/61MGUjT6dWq+3FQ0KK7K&#10;AeWAcuD0z4EzEaigDvp3EF9/Y0F0yI18YQc3JZxAT1O39D2UIw4WKzsSt8BT4WgCPTss8ViRfalt&#10;UytzzlluRfrHH3+0enXq2K+TJ6FI+8IpGpHEGwlCcgj1IAm78RYY7dFbRcW3gMrJ5gDBAjscf879&#10;0x59tJ298ko32717d3AcC/nG4t35pEBCuEmTh2zQoEHuvwsDUtixWY5xLXZkfhr/U85rcHxsPoAH&#10;OyM//fSTAy0c2eKoI3kn/d/u5zooTcGXeaVbN8df4UYg0hz+Q/Pmz3P/zfPmsV566SV77733Qt2U&#10;TVF/Tvi+vh31reO/9H2tj+OAPYDxtwtrV7ffRnwC/5Sjx744yulx0vZsS8m7gIF7A+8XvG+Q28YN&#10;al+PCqiom6JxD+WAckA5oBwo4hw4E4EKRq3uy87yHzoCg8ccc8eIbkpGSI6YQIVz6snommzBSmuk&#10;a3XqxjU2/tMP7PxqFe3qa66xneCczJs3z83gf//dKEdOLl++rA0aHCwEw1W9WDCxyNuFQowjMVkY&#10;xSFnRYR6AZWTASqbAULY4fge0sAPg9T+ySefOHDgFf2bwCVhLn6HvzcFSBk+fLh7fEHVvTzJX+bw&#10;C+CTvAYVrUMY98rCa1G5i2Do+eeftz59eufkPjks/AzQK4Ubu4n7nPJd8N8chXxvwHvueDxnyhnT&#10;e2XK1KlOnGIuPlsELQWJDwEbeS0cM6PJ5IK//rLz4Up/99UX24qZv1si/JCOkiWGXYmn9kV+Srgb&#10;vT8jV5Y4+LkN7AdQaSigUsRfTloJPf1XQnUNdQ2VA8qBk82BMw2ooB76n+imTGFh5IEUgJZjyxGj&#10;m7KNcsSrIF0aAVQS16209fNnWNu7bsAYSzkbMXKEK7hWwkSvRvVq9vHHgwFCdlmDC8+3jk8+6Qq0&#10;8GKQQIUr2FT7Il/AEeqhAsbCT8pfAisFKca9x7JrsR6jWBydYidjyhSX6m6j+hbzjYX+4MGDrSnM&#10;HNn9o/t7YWWx2SUkCH/ssUdzOjZBBbFEN/JFKWJ2W8L9Tpjb60K5z+fz9QlqNlMZbPkyR3afBbNJ&#10;bnshMMHnEuxwL+hoJN8r/VauvuoKu+/eexxgIj+lYsWK9uwjd6MbutC5z+cd/QI/BaIZubLEu8OA&#10;yj4LQHAj3D8l2+/7E6d66vgpGv3SF/nJfpHr+coh5YBy4EzNgTMNqPj9GfdmAxUcPnwot5sCR+6j&#10;zR2TQuaOkCPGaMhR3BQQ6NlN+fLN7la13Dn2EMZXDobMG3cAeJx/Xn3rjnEbGtXRk4I8FRKE8xut&#10;YWFHzgA3qiRxBVhARUClIEDFU/WaO2+uPQlQ3Bnk9S0o/kNjSa5A9xTlSGbnmNY0qGAV1Mwx/Jz4&#10;3F9++cWpiC3HuJYHLAgOnKv9w01s4sSJxwQXzPHwnYCFhP8uIOOjQ+GAO4EJx9cIXmbOnl3gbgq7&#10;McOGDXMdzn4g03O0sserr1pV8GI+7tXVktcud2IYHlDh55zAhaOejp+SAn5KhCxxFnyW8ho9+gef&#10;0m6KgIoKjDO1wND7Um4rB5QDJ5sDZxJQcd0Uv/+P43VTOOLhzB1dkQI54q2bUcTkFjJeQUM502VT&#10;frG7rmpkVeEJMWWKO6zbsgJZdhNIuwQoLLYGYJSlKly46V8RObbCQo0F34EQyCGwYXFVkCJVjy3d&#10;oMZT9Ro+YoQjsw/55OMcp3mOVREcs9NCD5Knn+7kvET474L4kITnmMetWghjSPql/DAmKHWcidEt&#10;1znZtNE6dnzS3n33HWcYGU1+8nk8pxbNm9u0adNyQE9iUrK9+dYb1r1H9wKDFIK3TZvjIGjxjJM9&#10;pkQy3/NDTZvaeVUr2C9fDQE/ZfVRY1+J68FPcUp/W41iGpFy5ezAEqhwdBSyxIcDmZltBFQ09qW5&#10;dOWAckA5oBwohhw4k4BKtt9/J5spJ+Km7EpLDhUqCcai5WgH+mVYiV1h77/0lFUsczZWsDvaEQAS&#10;b+Pc+qPt2toN11/nVob/+OMPGNxVARH43XwJ9SzS9mDki8eQ8WPpBh3RFPXeYzzC/NJly+wlqHq1&#10;adsG0sOzc/Jwe0jSl8X573/87sawevfu6YBDQXke4ecVtyUeo1vr7YkOHRy5nZsnRUxAxDx/8skn&#10;XLdkc9yWEwIVvg92fAa8/77jtFCum1wXAnbyvdhN4WeooOfMz9VCcMSowPfA/fe781i2bKldfuWV&#10;1vjCOrZw8tH+KfysJ+M+y04K/VP279qROxaKzgrNYGHsmONGD6CyA+dbV0ClGL6cTnYVTs/XSq5y&#10;QDmgHDj9c+BMASqopf41EMiclKebEqH0RdWvfShMcs0d2U0Jky0N/TsJq7DzJnxvNzWqb3Xq1rOl&#10;WAmO3PqBI0CeSkLCVifHeuklF7sOCwu5SD4AfSZIoieZniCHoEU8FQGW44EWFu3MpdFjRqML0cxe&#10;f/1127Vrl0tDH8YIE0Iyw3wcHehJmv/00yGu2OcIWEEAUfhjgw7vCfZqzx4wMn3OvRY3z9l+7Nix&#10;buRrDjyEeH7RvA7Ph4CC3aB5GF1zI2ToBJGQ/+abb1g3KIJ5imHRHM97DM+TfJTKlSqiu/Ouk0v+&#10;YewPVrdeXWt7zy22Efwyus9HfsbTtmwM80/Zldc/BaIb4WNfWVm+xTjdfxdQEVDRSqpyQDmgHFAO&#10;FEMOnClAJdvnuxHqPAcJBI6p9AWvBNdNwUrqrpRjdFNAqudc++tPPWplzvqHG0nhMSO3X3752cqU&#10;OcfN6HNr2aKZW9mdO/do1SICF64ec+yLGw3vCjuWU5BCTo89/cAQc4W8jcVLllj37t2dEtakSQ5/&#10;u41iDEEwsdX5hbz6ag9rDT4Kxw6ZU4VR9srTwcFrUySiVasWloTjudcMyQcvWPCXkxv+9ttvC5S/&#10;fD9vvvmmk1BmZyaHm/InuCkAYVMxCsaOS0HyNWjymGidOnVCN7MaZJPH2z7IMr83YIBVqVDWeuPz&#10;mwS58a3wS8kFKvBPAV9lO8QzPP+Ug/v35FH8yvIHifSeLDG6tJ+ccpAijsrpv+KnVVtdQ+WAckA5&#10;cGpy4EwAKlzxzPL7vz5RN4XcFHZTHDclHt2UMJKtV8zQ3HH2DyPtqvNqWcOGDW3NmqD3Q+S2du0a&#10;q4+VWxZf3IZAIrZa1So2AjyCSA4KR2RYiO0P+alwlVp+KqcfiChIIV2Yx7KrwO7DyK+/hs9Ic+vb&#10;ty+UvFJdfrEbx4KfQIS5xOKe/ikvYJSKviQO+KJ4L8zres9JTk6xUZDcfujBB9wIFTeKP8SFVOo6&#10;wTWeamPkpUSrIsb3NGv2LNdN8TqTlOvme3j99b7WAwsBBQUpPF92JBctXozxy+uNjvcf4/O3Gwpi&#10;z7/wglU8++/2+evdbBsMXCNliRNApHe+SbgPRPqnsOPq+accPhTyTykKfoqAyqn5clPRoLgqB5QD&#10;yoHTPwfOBKACnsiFWYHAQZBAjtlNyTyw1/bAgTpIokU3Zd3qo7gpVANKXLXYej3RysrC3LFPnz75&#10;ghT+kgpgdPum2pcPRo7r1q3Dym5VexmmdSyiImWKPT8VriaTp7ITYzwkQUv9S4CFeUAQwnEqjls9&#10;2q6dTYdil7ftQQEeh8cQMPCxH3/8sTNRpImjJ0d8snlEUvtEdG7oKE8QxI1cEgIndm/eeOMNR6An&#10;SKCPSzSAiGAmHqORL730ovWD+WNwISHbyRXPmDnTyStTpjhc2jia4/IxyehQDh061C0W1KxZ3W6/&#10;7Vb7C+T/VnC2r0ci/ecfWio61JGO9EkekR5AhUT6cBNYx08JGcSSTwZ+yqFT7p/itWsSNq68+UBa&#10;kqXC4EVfrKf/F6uuoa6hckA5oByITQ6cCUAFq6ADWQRxXCNYaBzHN8VT+sqvmwKlr1noplxRv6Zd&#10;fOmlOfKvx0IrAz/6yHVRZsyc4cbD7rzjdrv55pvcCnekrwSBC7soJN+bHbG9GEMjz+BkC8xoCzs9&#10;ruQBIq87snrNGnv//QEAvg/bwIEfGYEJtwC6KMkAMG7MCR0IusB36dIZnibt7DcYG3odlpO9tuxo&#10;zAJJv+nDD9kPP4xxr30IYJr5yb999dUwB8r5+gUhvLObwhFJutDzWNxomErw0w2dSI6DRZqkRvNe&#10;GDcCtPbtH3fcsL59X7PatWra8wB5d919t13b6HxbAI5Z0vq8il/0SSKR3lus2L8rr9FjIDPX6DEI&#10;qnyrMKZ5jka/imEmWV/wsfmCVxwVR+WAcuB0z4HTHagAIFQFNyU5WFgE1XoC+bjQ7w5xU1ikuAIm&#10;wtyRs+ucae/VoSW6KWfb26EV4GO2VPCHFQAkdWrXsp7gCXCjQlLlyhXtZxRnkURjAhIWlukhmeKD&#10;kHqVTHHJAw/RFMqxeAwLdBb9348ebW3btLYXX+xqq1atzEk3jkexIGcXhY8bMXKk44e88cbrtnbd&#10;2kKNS+V33szTRYsXWUtwYYYM+cS9PkE3ARLPceJE+KhgFGzy5MkF4qXw3AmwOrRv7zof3Nih4THJ&#10;uaHSFwn2BQE+3vkTtM2cNdMuatjAnnziCSdOcf9991ndOrWt0UUXWZObrrHVs6eASA8jynCxDHzm&#10;HZE+OdGBlfS9u/LwU3jfyGP0mOVbecDsLAEVARV1uZQDygHlgHKgmHLgdAcq4Ka8zCLo8KHsnCLD&#10;fzAd3gj7nD8CRzsO7NkVVPqiC/3WuCA3JQKoEHDOGjPcrjy/ll18ySXORftEG8e4mjz0gF3fuLEj&#10;yHMGn0pg3bq9dNRKMYEKizIWVagELQsr1nSs1/hX6QErLNzZaWOxPmXqVHRHurgxLwoyeIINGQCw&#10;jrMRkvSl63rXrs9bm9atnMs8i/TCjErlB1KYj5Q+Jtfl7bffdiOJ3Nj524K//QmFrmbglgwfPrzA&#10;7vYc7/rss8/scTja0+uFG4E5Y0Dfk4/QjeRjCgP6GIPBgwdb2TLn2jjEhNv3339v1TB6WbVyJev4&#10;0O0WvwKO9HmI9FT3WwwifZxT/CJP7eA+ONKnH8jxUQnvqPB+cgSmseiAPiKgUkxfTqf7KqDOXyvZ&#10;ygHlgHLg5HPgdAYqKID+ke33LQzvpmT5MvMYuBGs7N2WEgIqiUYjx0jflK2rl1vS6qXWp2NbK3P2&#10;P+x1rFpHuw3/6isrX66sTUXhScLzfffebY0bX5uvSz1XmT2ZYh6fEq0sFjX+deaDFYILEt4JPHr3&#10;6uU6CizkHXDFRuDqCSwwJ1jQDx36ueNxcLRpxcqVJ+UyHwkI+BocOWNHgufjyRCTO8XRLL7eY48/&#10;au+80x/g6GjJ7eMBjCDRfRHOvZlNmTbVvb8DEJLg+/8GcsJtwSNZuWqVA+kFBSpep+ZBdHmuuPzS&#10;HGUycsYeeOABR6x/5dGHLQVclHBHetdZweJEalxQmpgLF/t2pOXhqPhwr8gK5HWl9/t9s2fMsP9x&#10;ysGKOCon/2WmgkAxVA4oB5QDZ14OnM5AxZ/tv4/diTzdlIyDuUAF3ZSDe3e71VN2UyhLGg/54chu&#10;CsHLvPHf27UX1LaGjRrZBpjdRbttQVF3Xv369vRTndxT3kVhR1L9d1BPSspnxZiryBz74sbV88Ku&#10;Khe0wNPjiwcMOaI8rjl5S+8NeM85s3OskB4i3sYxLz6ORTiLeTq3M5/atWuDMcJfXIclVl0UTzFr&#10;3fr19gw6Gy9B/GH//v3uVMiN8cADuTAvd3vZ/XdBAIXHp3m156uQTn7VHZedR46SrVy5ytq0aeW8&#10;Tworz81RtUmTJ1mNGtXtFfivhEuHjxs3zipWKG+t7rzRNiyYedToFxcoEtasyOmuuq5KhDyx35fL&#10;U+GxIdKBiTX/nQIq6qpo7EM5oBxQDigHiiEHTmeggiJifJ5uClZDw1V8MgFUqOwT9E1JdPl1lAs9&#10;uSmYZe//3BNYjT3XXun+SrQYxT2OpOPOzz5r9erWgZRsmq1cscJqoYjq2vWFY49/oZPi/F7wXHZY&#10;WKCqq1I8QOJUATh2JQgw2JkYOHCgMwOllPUK5Ie3Ua7a657QE4Rgpl+/fvbIw01tAEDNGnQ8CkM2&#10;P1G3gxyXLp0723MYPfOI+/sAVghIeN70ZqE/CcFMQQESpYvHw9PkEfBpNscFxyfZpSEw43vq3PmZ&#10;HFBWmNgT2L/08otuMWD69Ol5PqvsqjwENbSaFcrY6I/esrRI1a+crsoGdz9wzvQ7t+XtquCeEdlV&#10;QbfpO7zQqTV9VEflzFsF1MqurqlyQDmgHDj5HDhdgQpmxy+CfGh6OFDhjDlHvYL7AcvAaunu1GA3&#10;hUUJ5YcjuymUK13y+3i77YqL4EJfB6u+uYTmaBELCcdVQKL/5JOP3VPuvQfKQ9dcbQv++isPWZhg&#10;hKCE3BSO+nBjgchVYgGVMwOosNhnMb0Co02UEW7TurW99OKLTjHL21hQJyYl2nrI7MaHHOZHjBzh&#10;CO0vwAeE0r2J6EBEKwMcbcFPUETw0bnzsw6oeE73HMvieRMUcdSrDcj9BE0FzUuCmjVr11pr8Gk4&#10;4sXN5/e548yG9DLBy5QpILkX0NzRe388fxLwG197jd19150542rhn9MxY8ZYBXRVHr33Ztv41yxL&#10;WJfXmd51VfC7nclBztpuSJZn7N8bxlXZBzGOoOkj92BXxb+HEuintKsioHLyX2YqCBRD5YByQDlw&#10;5uXA6QpUsgOB991YCYzZXFEROFqSeP/O7TkGj6lxG/IqAHF1Fd2UtI1rbEivrlb+nH86cjN5JgXd&#10;9mJk5sYbb3DyxFQ2+gaGfST6fvnlF/kWZXnGv+BWL/Wv0xukhJPkl6NjMmjwIFesv/DCc/YnCnRv&#10;Y26khgjlnj/Jr3CUf+rpp0Cqb2sssvl7FvbRGipGC1K2xG91amHs/rGTQplgbgRN9GgheGDnh5yY&#10;+QvmFxhM8Hx5DJLyCYQ43ujUw1JT3Ht64YXn7U2aRRYSpPB9UjXvyy+/tEoVK9hnn36a78eUoIsS&#10;xXUrl7NxQwZYCsY6t6yEeEa4+hf+nRa/KWckdP+uHXnUv5zxYwio8KdbDAkE3hBQKYaWv4qOM6/o&#10;0DXVNVUOKAcKkgOnI1A5kpFRAQXExvBuSpY/jESPQiPjwD63Whr0TNjqVlEjx74oU7xm1u/20A1X&#10;upl3+qEUdvsAPhiVKpa3mTjGDnRMGkE6lb4Y7KBEmj966l9u/AvqQh6BWV2V0w+wEFTQLJHds/ff&#10;f9/aooPy8ssvwbxxdl6AgrFAFvOb4zgSloQ8mWndMWbYskUzGzhooCO2sxCPNUBhgc9zJHn9aQCi&#10;557rYrvBiXEgha7zHFHDuNann31qD2PkbCYMGAvDHyEA+fW3X+2hhx7MkVnmWBl//+2oUQBuLV2X&#10;hq8XLbgKf5ynjtcKXacLzj8vD8cn8jP77bffWPny5azTg3dY3NIF4KWgkxoGVHgfSMRn3/NT4X0i&#10;E/eL3G4sSPVhXRUeH12VeICgUydVrI6KvrgL8sWtxypflAPKgdKSA6cjUAlkZrYOdlPCJInhKu0V&#10;GlwRTYcksRvvoMFj/ObQquri3IIF3ZRUdFO+H/i21Sh/rjWDChN4s4XFKbYFq9L16tYFQflpd4yX&#10;XupqtWrWsN//+COPpwrBCIvRbdu3G2i67rGeIpKAyukBVAg8CTY9o8Q333zDeaH06tXTFi9enJND&#10;NPdMBUDxwCoBAEeX3sDj2bmgJwrd1HmcwhbwJyr6CVKWQDa7Q4f2jjhP4j63dEh48zV5Tl9Bua5J&#10;k4cgmTylUCCFx1mzbp2TOWbHg5sf752vTcnu1gAX3333nQNiJzrfY/2d8Z6M7lO1alXcKB0J+sfa&#10;9uzZbbfccotdWLOKTRo2GA71ayM6KoudIth2SJU7sIKx0PQ9O/N0VfK61B9y95qsLN+Tp6yrIqCi&#10;oqO0FB16n8p15YByoCA5cLoBFRSCf8sKZOYl0WMOPnw1lP/eA0liApVdNHjMT5KYq6xL5tlTD91h&#10;FTFKMhrGeye7cbylJjoziTSkmzETrvWVrUeP7keNdhGQsED01JZ8ACyUpiWAEVgpuWDFK+xZTP/8&#10;88+u8CcHhbyO1atX56RPps+XM+LlcT8WL1niDEFbwKX9ZfjszAp1Lk4VQOE5MsfIjSHnpHfvXsg3&#10;2Bc6kHLQ8V8SwJMZMWIEvIAeLLChowcomLN8HbrMd372mRzeSAp4OgQXffv2ta74XHD07GS6RXwN&#10;jmZWh0/RbMTuRNsnn3xi5571T3up7cOWCP+UeEiQR3ZVqPbnkeopuhF5D8nCfSUbo6De+FcgkDEN&#10;XdD/dUrAioCKvrgL8sWtxypflAPKgdKSA6cbUIGxYv0ANUQNY1OeE31mRl5J4n17cubPdyTA2dsZ&#10;v4V1UzAGkrxhtU0d9aVdWq+GXXtd4xxi8YkKoOP9fe6ff1rVKpXtjdf7uhXfO26/za6Dp8oirLKH&#10;O3ATjLCA5chX9iGs1uKxe/bucQpLAiolC6iwuOa1I69o2YrlNmzYl/ZUp47W/vHHbRi6B0kooL2N&#10;fA/K8PI53NlBYIdlwIABGPECUf755x0g4PGo8lXY7kI0z0tKTnGjjM0hh9y//9uOi+JASti4lwdS&#10;CLoKM+7lgSE+vyk6MmvXrnGvsRfeMBxvmzBhgj3ctKnNnTfPAZVozju/x7AzM3fuXLvk4outadMm&#10;+ZLoIz+XW/FZuvyKK+3yujVs9g8joPiXt6vC8S8aQm5P3OK6KlzQSKcBJLqxDrBgFCyA+0peUn0g&#10;PTMz81oBFXFVJFGqHFAOKAeUA0WUA6cbUMkO+PqwKMkZ+yKJPmLsa9+ObUGvBEoSb4bEaoQLPcc+&#10;ktetsNefageDx3+6QjIWG03zWmKE7OJGDR1ZeeTIkVYBs/Kffjok30KQJPoMkOm50VNFpPqSAVI8&#10;cjwd0Dm2RRf5119/Hb4mbZ3s9M8owHm9vI2dMa/Q90jyHPGiHG+rVnkBCkFKOGepsMX7sZ7nAaQJ&#10;AA8PPfSAfQwlOo5hcQtX9xo2bBg6KQ/ZxEkTC82NIbAm74Qg7PvvqeCLkS90Bz1OTJu2bWzoF0Md&#10;h+dk3idB4rvvvuc8UkaN+jbqj2ovGFmWP/dsexvS48lrloUWLOhQH9wJVnh/cD5LuF/sxX0j86Cn&#10;GrjfyRZHkuoDPt/7AipF9OVUWlYL9T61Mq4cUA4oB46dA6cTUMHYxf/J9vmWslIJFhBZTko0ryTx&#10;XtudlpxDlE2AR0okiZ4jH0t+G2e3XHahXXDhBSD/roq6+DnRA3+C6Vz5cuVs6Oef2T74pVx26cV2&#10;//33YbV5bR7jPHZOWNDRnd7zVBGpvniBime4SNCxCECDxfyzUMlq17atffjhB7Z02TL08YLbIXTB&#10;eL28Thk7BuSazJw109566004zwelhgkEtgCcFLZjUZAC3zv/rwGQ77vvXhsF01GPy8Fc3LQ5zp3H&#10;0KFDHUiZhO5OYXkjHk+H42/0h6FaHvOYHSbG5I033rDOMI0kmCmIYWTk+/XA0K233uIkv6mwF+22&#10;Gp/revXPs9svb2DLpgKQ5SdVjPuDW9RgVwWAJdNJFeeClXCpYr4uPFYS0Z0qE3OwotEvFSoqVJQD&#10;ygHlgHLg6Bw4nYCK359xz6HsLN+RI4dzVjp9zok+qNiTQ6IPGTxSgtStnoZ1VNhNSQVQGfpGd6t0&#10;zj+sE5SQjkfMjbYo8h7HlfbbMfJ1/fXXuaLqvXffdXKqP4wdm0ea1fNUIameq9BuxRtjOSz0NP5V&#10;dICFRTSLYYLGtfAY+fHHH6HG1d0ef+wxe7FrV/vpp5/yFMfkn5BP5BHkCUL4/N9+/93xkWjs2AOG&#10;iVPRhfGOeyo7KF5h7zo5OI+PPvrIHnzgfvvtt99yUncPRrH4PvkeBw8ejPGppu586dVSECAU/lg+&#10;9/OhnxtVuFJSUt1rsYvILpQb+YKC2J8Y1wofeSzMaxH8kaBfrmwZ+xjnXpDtEMYqn4a4RZVykAp/&#10;4xUnnhEpU8z/5n3C81o6sHtHhAFkeu741+FDQZAayGwjoKKuisY+lAPKAeWAcqAIcuD0Aip+Z57g&#10;jWNAMjSvEz3Ayt7taW6Mg4VH0sa1R3VTEtetsg3zZ1rrO663qtWqoaD7tSC1T1SP/Q4r2edi5GTs&#10;2B9sA4rf+vXqwiejnTP3CycUe6R6mj5yC2BVmmaQcqo/tUCF8WUBnISRJMoCs2jv37+/Pf74Y/YM&#10;gCsL43ByPIHsbse7CPJKWPSzM7Fy9SqnZkUSOX1T3oJPyOzZc9zfPMf5whTnBX0O+S5robpFoETT&#10;SCqJeRvBgwfG3gZXpRnUxiiNXNgOD3OWcZg6bZo99OADNg9ghBt9U/ie2XVq1bKlDYOSWGG7Nd77&#10;d5+DjRvsHhioXnrJJQ6IFXT7A6p7lA1vc+cNtnHBTEtYe7QBpJMqDjnVU4Qj80BuR4ULIEFSfdAA&#10;MgRUJgmoFMGXk1YWtbqsHFAOKAeUA6cLUMFYSTl6GWC+JJdEn2fsa79zmHbz5nSiTySJ/mgnepLo&#10;f/9mqDWoWdluve32PFyDghZBx3o8fSpuuvFGu/mmG0FiznCSxXVq18YY0KQ8xZtHqt+BYtIbnSFo&#10;YSGorkrswArBIYtedji84pkjWW+/3c95i3R88knHJ6GULnlG3kb+EOWFWeh7vBUW+PPmz7cPPvjA&#10;HkPXhaT6T2E+SNI8AQO7FgUFGoV9fFBxK9n+gocL5YeffeYZ24TfcSO4SgudO9977z69nYTyfJx7&#10;YUEKz5MxJIijkthnn33mXou5S5DCv9EbhvLBseDikJvyDTxRqlSqaH1fe61QH092Ne/D6GU9GED+&#10;PPRDSyNnLcJTJX4VSPUJeUn17M56I2ABH0n1uepfuA/tgpZ5g5iCFY1+6ctYBZlyQDmgHFAOnL6j&#10;X/6MjAddAXYc75T9u7aHuCmJlhaHoio/Ej1m0l9/qo2VK3MOnLg/KlTxE82TvgCJmOMqY8aMthVw&#10;K69aubLjO7CYixwFSkJBRjUmbhwD4ziYpIpPDqh4al0syjkWtWLlCps4caL1h5QwwQU7Jx9iTGrW&#10;zFkGJaecS8r407Azl3sSHAtbg84Lx8C6dXvZdU9eRDE+5gd0zEIywDRyPBn53YKCFY+PMgng9xGM&#10;WdH1fdeuoEdKdna2A2QcS1u5aqXjyjzxxBOO+M7RrIK+lvd4AjbGkkCkG3gp3sgiAQWPSxUxdlPY&#10;VTnZkS8PHLZq0dLOq1cvR1Esms9e5GOGQKq4XJlz7ZXHW0CqeJFtzccAMmXzuhxS/b6dINWH8VR8&#10;GSDVo3vLjgpGT4PgzO/vLqCirorGPpQDygHlgHLgFOfA6dJRgdnaN27sAoUCCwaQWvMo9DjvlLSU&#10;HGJsIomzEUCFY18rpk2yu6+5BCTberYKozunatsFojWliSlRzA5Lp45PwhCyjuMuhK+6s3PC4o/E&#10;7EMoMElIJvGZj1FXJXqw4nVNWCBTPY2AcA7kooePGG49YcTYEZLCT6JzMnjwIFuE0SjG2NtY2PMa&#10;MeaetDDldVnoz8CYFLsn7ds/7sb32Hnh77zuTFHwT/IjmPN9sgCnE/wIvEeODXJjR4jvg105eqjw&#10;vLuCa7MGYg4nm1MEfQMHDXTdlG3btrvXo4Ekz4WxJi9lHMAcH3eyuctjkNdVtUoVexmE/ZPZEhGP&#10;iy+9zBo3qGMLJo110uSRXRWKbuSQ6uFUn3ECp3qANM68/b+YgRV1VLSSqpVU5YByQDmgHDg9Oyoo&#10;CMpkZfmdYUWOdwrGMcKd6A/u3e3mzHcmJ2KMAwRpkOYjgQrHPka9/7pVKXO2Pd6+fc6K8MkUQcd7&#10;Lj03ymIldxwI2gswckOPFZpCsoj0Vt+9go6r0l5XhcWmuirHBykECAR4LL5ZKHMFfsXKlc6I8f33&#10;38e43TPWCeCkZ88eznl9PbhC4aIJHFciOOG14LE8HgePSd+bL3HtOnfu7IpyFspjUTSTB8LXI4Ap&#10;DoDCnOH5rkCXxHV2QNwn38TbmD8EUAko8n/7/TdrDj4Kx9u8sbfCdlL4PObn+PE/OV7KEphXcks/&#10;cMC9HuPC0bN3IRwRntuFfT1PqIDdmbp1akOVb+VJf0TZVapcvowN6f2ipaxfFbw/hI2A8d/btm4O&#10;3UPgqbJnV16n+sxcUv1hkOqzMQuGTtw1AiqneCVNX9oq3JQDygHlQOnOgdOhoxII+NoBoBw+cgQF&#10;giO10jsld4ac8+T7d253K6LkqDCnI0EKV0zjl863Z5vfbxXhbTJq1KiTLn5OdIA9u/c4rsotN99k&#10;27dvw4p8Wzv/vPrOiM8jZrOYI1hhwccuDJWK2FXhbP3JroAXtlAsic9jke45w7NjwmKWpHHyfgah&#10;S/LKK68EyfDgA7HTMGXKFEsAqAjfCADJB+Lv+XzPVZ0iB/Q9GQViPAEAlbs6d34WHIxP7U90Cnit&#10;uMJfHOAknFhOsPA7yOHkmnR9sasDV97G3OF/81zJ66CHCj1M+N8nIw/M1+cx5syZ47o34yeMdy/J&#10;sS/PM6YvDE4Z980h8Hiy+cNYExhWrVzRXn75Jfd5ONltxowZVrFiRWsDEY1NC+dYQsT4F+8XSVAD&#10;JL/NearAqT6cp5KZHjb+FSLVw9Opv4CKgIrGPpQDygHlgHLgFOZASQcqKFD+DWNfDlXkqH1BhSd8&#10;hpwu0nvoneLUvuBngbGvSO+UFCiAzRn3rV1Zr7pdfW1jjK5sO9naJ6rnf/PNN66r8s03X0MRarZV&#10;BjGYXRXO9EdyGliAew7iLKo9GdyTLfxOp+czJh4Xgt4kQRf3BPc7Opx/B2NBKnQRSHCn2/vrKJQn&#10;0bgQBa43AuVdHJockhC/BZ2S8M4Jj7lo8SJnytkdIOfRR9uBx9EBvJUPbdasWe7asEAvSvWuY10n&#10;gliCgs9gHEqwMOTTT4wmk9wIbN37w2N4zu+Ag/Pww00cn4Y8lZMFV+weLQfHqk3r1vbJxx+712Rn&#10;irHh/jXymkpiC/5acNK8FL5/7xpRvax+vTq2HLyaWGwc9bv33nvt/BqV7devPg4uZoR3VABUKL4R&#10;7qlycN+e43qqQCl9NUDUf8QErGj0q3SvGGrFWNdfOaAcUA7knwMlHaigYK+RFQgkhgOVQGbu2Fcm&#10;uilu7Ctk2LZ9a2jsK6wICTrRr7RP+3azKhj/eOnll2NR+0R1DBbK5KlcfdWVlojCjsVwvbp13cp4&#10;vl0VjCPldFVQXJ3JCmDeSBJBG7sFXmHNES6Ckp/Gj3fO6q9B8akjOD6PPfqo9erZ0z6HmSaByUZI&#10;10Z64FAml2R4xprghq9BUMLXWLt2nfP24CgYeRttQYp/Fp0Ajor9Ct8R5+qO8yAoKEpi/LEAiucy&#10;vwCqXs8/18V1UqZPn25oLbrcowgA84PvbwkUywjcOmCkke/xZKWBeU6MA+PXBcaNr8IbhuNy3AiM&#10;2IXiuTz04IP2I0xOT0ZJLPz987wp+VylSiWM3L0Y1Wcs2gdRPKHMWf+wvs88jvsBOqz5jH+lQoSD&#10;XVkClv0Rnir+jNzxL6OXU8Dvz84+eLuAyilcSdMXt4o35YByQDlQunOgpAOVQCDwsFs5DpHo3dhX&#10;mHQoOyv7d2zLASopm9Yf1U2hys/mxfPs8XtuskqVKtk0ENqLcqNbPVWHBg8aZAtRdFavVtWefuqp&#10;nEIwvFDLw1UJKYCd7Kp4UXZUPDK6R24P72KwO+H8S1CMEhBswMgbpX5//uUXR3p/5513nMs5jRY7&#10;QyGN40Rv9+sH3skEp5y2DeNzJL6Hb+w8ceyJhbIHTDxzQ/6OSlcEPDw2Vdfatm3jCm9KCrNzQn4F&#10;JX49rkpRxup4r0WQwHP6Hh2kZo88bH1693FdIW/jaGAc+Sh4DH1gWrZoDj7OqyHSfOGVvcJHzQju&#10;+vZ9zfFPKPbAjT95boxrGwC9QSDX83rGAtjxuOvWrbemTR6y8yB2sX79uph+TFcCAF/YoIHdeeVF&#10;ENVABw6jXpGk+iTwVzygsndbah5PFd536N0Urv4FrDJIQEVARWMfygHlgHJAOXCKcqCkA5Vsv/+r&#10;8G5Klj8z/7EvzpZjJxclkp+SDEO3WT+MtMvPr2U33HCD7QJPoSg3rkQ3b97MGja40BVfzz//nAMr&#10;LNBJfPaKQ6cAhuKTxSALcs7mc8SnoCpKbnwKRR8LP+4s3L0i3uNmhAOKY/3bIzV7YCN3JAseNQAd&#10;8VvRqQgpTPEcWTR78st8L1SaWrlqleN/sGNBDsiQIUOsHwjeL4JjQUWqpzp1st5Q5eLIEoteyjkv&#10;W7Y0Z7Qp/DoxJuxQbYd8s5MdRqx4TsFz2eqKZXp8TJ021Xl8vIQVefJWOnV60il/cQyP3QlvnCw/&#10;qejiBiqe7DCBQE90jx4BSPkBxqH0dOHGDhLHFr3r+gni2QSF/eeff+6uBX9/su/BdXIQX7rct2je&#10;PMdokR4/Xi5xfPGVV17OF2wX9vV5TYcNG2bly5WFeeabMf+IMnatWrexWhXOtTGD37FUqH/Fr8xL&#10;qt+6OuSpgq4KAcvB/Rj/ylkY2WcBeDeFmz9m+XxLjuzb94+TBisa/SrdK4ZaMdb1Vw4oB5QDp9/o&#10;F0ZbrsUK5gGzMJPHiLGv9L27ckwet3lqXxFqPmmb1tqg7p2t3Nn/sNf69sXRin6bMyfIT+kD473F&#10;SxZb7Vq1nB9HXGg8KRyssKtyIOSrgo6Sc6tngXgiyVfPQNIpQ2H1mOpV9LTgSjJBg/d3r7NBCV4W&#10;h+E7V8c9Z3VvBCocdCyG4hPHsmbMmGm/YyX/F4CtH8f96EDA4MGDoTL1Nka1+livXr0cwZ3diyc6&#10;dLAn4ePBbgmJ7uPweI4NkX+QhHMN9zHxrgxBCUGaG+PCORJUuCIZhTh5E4wRzy8Ign51hfqrr77q&#10;PFLYNXkZ430f47XYbSDHgsfwxroKW0if6ufxPbKLwdEndkgItMIVrwhWKATgjXq92PUFa4f3yvcY&#10;Cz4K3x9BCmP71VfDrQn4MMwjbuROMf4cqXvvvfec2eUqgMK4LfEnDYz4unzvK3G8W265yS67lC70&#10;ud2jWH5av0WeVqhQzl5q08QS6KlCU9gIrkrqlg0595QDGP/KBSr7zZ9xMAeoHKH6Vxamv7J9Nwmo&#10;nKKVNH1xq3hTDigHlAOlOwdKakcFxcm/wytlXN6xrwDUvtLzyBLvhzmbp/aVjO/KSBI9Oyyb/ppl&#10;be+5xckDUw2qODbImVoXcAiqVa0Cd/B59lqfPs5x++uvvz7KrZ7gZQe6KuDmuFMlaGHxeKJCOSjR&#10;uwLmf286LgzlefPsHYP/TQdzdnW4Kt4Vxa63c+TqJXQ6KOVKvsNTT3VyO8fUuPPf/D0f06NHd4CR&#10;ng549endy3pjfwumg4Mw3jZq1Lc2DV0NApGExATXBYnkknjXgHwc8kr27NnjxAOSklNcx8N1g1C8&#10;ekRyT7mKKlzszHCUi/Ekd4UgiKR6vvakyZNdAZ3TaQl1GWIxmnSi+Bf2714XhSCwR49XHDmdqnQe&#10;YZ6xol+JAzJ4P1TeagEg06NHD+cFFAtJYO/cCXiouPXAA/fbXHBduHkKXwR7w4cPt4ebNslRQyvs&#10;ew5/nsfFGTBggJUvW9Y++vDDU/YRJdC6qNFFdtMlF9iSP34257cU4VSfiPEvp/6Ffc+2lLwdXIya&#10;euaP7Ky4bm/A94aAioCKxj6UA8oB5YBy4BTkQEkFKlilvDGAAXBHWnWSxDB5xNhFuNoXTdlo8hiU&#10;FA2OfUUClVQ4Tk8b9YU1rFHJ7rjzLqNkcHFt69DV4Ow9V8HXrF5jl156sd11551uJTlyZIejNxy1&#10;4fgXjSC9QvVYXRUWeyxkOULFUSeOP7FgZzdlMTor9HFhV2fa9GmuEzIZBf1kSPvS2Txnh3P7RHRI&#10;+Pvf//gdYGOazQaPY+7cPx23ZhkI2+vI6UCxR15IBgAGgcbxtyOu0CVYoW8J/WFYDDtFrZAHijeK&#10;5dzU8R7WrFnrOiXTISnLgp1kd3ZjHscqPgnl7NK8/sbr9tXwr9x7Wbp0mRuhI5jjsbzxtlgU0af6&#10;GJ7sMQEAfU+6YZxqzZo1OSFl7BgXdlpW4ff90bGiseKwr4YFPV0Qr1idI1+HuUCQwp/cqKLmdeDo&#10;UUPZY3bRYkWe57nzfZCrdPnll9lNGM3cgzw5VRsBc5cuXSCqca6N6N8b3ylrj/JTiV+F8a9EjGCG&#10;BDqc+lcYLy4AD6fw8a9sn2+ppdh/nhRY0ehX6V4x1Iqxrr9yQDmgHDh9Rr9QWP8tKyvwo1utDIEU&#10;rmL64GUQbvKYvi+o9sV9G9S+nIpPmBt9PObNU6DuM6hnV6sEk8c+6GIU9/YBim7KFY8HwfvLL7+w&#10;cmXLwPn8fUtEkRg+/sVimx0GH8AZN4ICqi0RkOQHVvh7FpTvvfcuuh+dLDU17ZS9VRZ7LGBJZOdI&#10;EEHIHpC7d4L7w3MmYPDGx1hI5+5b3diWxylhQT5v3nzXBfkaIzl0gGenht2ep9DBocoXQVdfqH5x&#10;tGsigBRBFwnwnqcKC/iSotJVEMAQPP9kByjZraJ5448wBt2PWLoNAJUx9UAcx7sooczH0gU+VqNe&#10;3jnzek2ByMRDTR600eAJcSMIJQDkOcwGyCVAGjFyRMzI896oGcfZaKpZAf5GlFU+1dtYxLlcmXOs&#10;S4v7beuKRZAlXhYBVhZbatwGZx5LyfP9u3bkEfCIVP/Cggo+DhmXCKicgpU0fXGreFMOKAeUA6U7&#10;B0piRwWchcYAKFlHwropeSSJMX6Rmb4PpmwpOWNfLCziUHSEj3HQT4Xmbo9B7at69epw8Z5xqmug&#10;Ex6fnIubbrzBbrj+eluFbsfdd91pl192KcbB5ruV5XCwwgKRI1EEBuyssHA9nlwxi1+S11988UXn&#10;e0Fp3z8w6saRInINyFPZGOIDsCtCQEHwwy4HjRBJ4mfnxu34N8fP+HuS1/mYtG3bAYBSczsiIUd4&#10;Dzzx+Ozi8LUol8uuCL1juAJP/5OhQz+3dwGkCEY4RtaubVsHRp5++ik3fkby+EAQuNlFobM6HdAZ&#10;E9dRCHUPPFGAkjzKdTzA4ngeITUyigqQCD8AnI8tYZwMAsDk0HsmKHtvwHvWtOlD7npuCokHFAQU&#10;neixBCNUQGvatCl8ZUa4HGbOMe7MKfKc2rRt7TpbbswMIPpEx4z274wFuze1a9VwOUtO1qne4sGr&#10;ueqaq61xw3q24OfRlrwhb1eFXdlECHDswgIIx0r3bE/L08ml+pc3/nX4UFD0wu/PfFVARUBFYx/K&#10;AeWAckA5EOMcKIlAJTs78IYrllAEuI4KuylhoxfOiX739pDBIzwPMKaRn8kjpUb/nDDarjqvpl17&#10;7bW2D4V+SdgmYNW4LDopHNPiqFXFChUcuGAxHilFTCBBDgc3P4o4Ah0Wj8caAfO6CyRkk1Derl1b&#10;rNa3AvkZ3QlwVJ7D2AsVt7p3B8ekd0+IC7xmb775huN8DBw40Mn2fg5A8cUXX7iOD0eMOGJFNSb+&#10;7pMhn7jHsWjt3/9te+ONN8BR6W094LNBV3cCDkoLP/nkE/Zou3au+PQc47t3f8U9ZwiOQZ7JH/CS&#10;mTtvLkDNEtclITCj6aUHTE7HTsmxCnQCK29c6ssvvwRZvgU4Np1dd4TXNdhEOeLG47wuyi/oIFEZ&#10;rSN4RRzDY1xO1mU+8vwoqEBxhGbNHrZPP/s05+PB68DXIvjs+CRU0yB9HGuVNO/6toAiXs0aNewv&#10;mEYW1dYRQLnKuf+0rwe8YRTbiOSpkGS/I3FLaPwrKUL9a79l+Tn+leXuT9zQVfkDP/690GBFo1+l&#10;e8VQK8a6/soB5YBy4PQZ/ToUCPzOL//g2FeWkwQNH/nK2L/XdqcmBV2kU7DiDj+ESG4KC48UyI8O&#10;e7O7M3mkAhULwZKwkSTfAQVo7Vo10XGYBX+PZ1CoVT/KOM/JFQOUsNPhme2lY9SKReTxVqwJdrzx&#10;qg0bN7mOyix0Nn799Vc3XjTy65EOkHw08CO3Wk8pWJoqkshNEEOSPcevuD/H/bnn3Fz/8yCsU4nK&#10;gRyoetFjgypfHNki+KCRIrsh4+AbQ+4IC2ByZFjwho+AeefGnx5Z/nTilUTbLfBGm5xsMEbgOO5H&#10;Q0YCuB9++MGBEm/jCJ3XRVmKbtTrUKd7BKNWn0C5jCCHx4h1F4ndkdlz5jhuzKDBA3OMJAmOPUBE&#10;PhCFCjYjp2IhfezFLgjcku1TyCtz5ItiDEW5ff/991Dhq2QvtG5iW5ctMHot5VH/wv0jDV3aXSnB&#10;+8yB3btyeSrgxuUZ/8KJ4zOdEkhPP09AJcYrafriVvGmHFAOKAdKdw6UtI7KkfT0cwFQNucClYCT&#10;BOWoF8EKuymUDOXsOH0O0uLBzVi15Kgig34Iiavh1t3sPnBCznHjRyVpWwt+Rr16dZ2U7l8LFtiF&#10;F15g9957j1vBDl81J1jhSnoOsR68gd0YB2PheiK5Yq9Q9oCCR4rmyj7Hvgh4UlCUpoJXwuI02MkI&#10;Op07EOHUt+Jz/Fjom+IZNibjuXwOdx7Hc5b3/FQ85a4zFYBEA1a8eE+ZOsUBQHrp0N+F8fU2AlDy&#10;ejzDyW+++dZatmzhOlPsNsWaixLOSSHvhD4t9K/xQDw9WpwwA647BQw6giNEAQUCymjyLZq48DEU&#10;UpiPvL/issvsOnQ705BHRblRrKLBRRfZzRfXh/rXL8bu61HmjxvX5HDg9u2IHP+CS33I/JGdX4zK&#10;HQkEfI8KqAioaOxDOaAcUA4oB2KYAyUNqEBB55aA33cw1zvFb/6DuZLEBCt7MTPuuimYIU/CLHl+&#10;3ZTUzett0cQxdv3FF9hVV12Vx9W7KAui473W4MGDHLF+5IgR6HAMgdFdcBws3OmbxaFHrCehnpsv&#10;5FgfjbdKtIWjB2oizR/DTR/D/1aQ45amx3rqawQe5H1QQrh5s2bWr18/Ww1w6nXGwjlHBDQksnfG&#10;KBjH9EaBz8MOTDhnKZYxJJiciXMjSGHHxgMp5CJ53bi+6OhwXJB8I55fLF/fE36g1HWF8mWdHHJR&#10;b+TgcKyuTpUKzvwxecPRQIVdlh1JQfUvdnAz0UnJVR3M5ankyBT7/Z/hffxbocCKRr9K94qhVox1&#10;/ZUDygHlwOkx+nXokL8rFY8OHwrOf8NLBV0UkueDOyWJWTSweNiesCVo2Bam9MVVUXojzJ/4g7W5&#10;vbGd/Y//tqfhG3JiGd2iLpXM0qHwdO89d9sljRo5b5UmkH5t0OACmCnOyCP/SrDCFW2S3GmEyI3e&#10;KicaAYtlcaljbTxhsU5gQYBCrxf6y5D3QaW5hQsX5vBQ3LXDdee1I2Dg315/va89/EhTe/fddzEq&#10;t8opwMV6zMu7fgTBlJ5uCi8Udne8jWIJHoCgH06bNq2cwtqpAEs03iRHiT5CHTq0zwFvRf0J/Hrk&#10;SCtzzlnWq0MLS4Y6oFMNjDSL3boJ46VQ/8L9Jn3v7rwyxTCfzSNTnJW1Gtf2LAGVGK6k6YtbxZty&#10;QDmgHCjdOVDSOiqBQOZHuWNfWSCt+nJXMTH2RU8DJ0mM4mEbxr4iCwuOfFFytGvLB+yiBheCRH+N&#10;fQQlqZK6/fnnHGdE+ewzT4PX8ZvVqlnDEeBZNEYSpyNHwKgCFu0ImIDGiYFGYWLkdVAIOsgDojgB&#10;DRtfRSdlHjg65BR5G9W8OCrHx66GOtoQdNE4DkbeD9XRCHJi6YsS/n48U0XnhfLgAzYCXbwckBIa&#10;92IuvdO/v7Vq2dLmg9jO8ylMTI73HHZnCIBuuulGa3RRA1u/fn2xfTTJnzqvfl174IarbM3sKfBh&#10;ymv+yAWQ5I1r3f1mB/Z9OyAXHibqEc5ToUt9VsB/JCMr63IBFQEVjX0oB5QDygHlQIxyoKQBlWy/&#10;f0g4PyWPySOKhPQ9u3KASlCSeHEesJKIYmPJlF/s2gvrOtI3jQqfAyE43OW72CqjY7zwGzAv5NjX&#10;9xj5oQJXubLnOpd1ApNwueLIETCnAgb54OOpgMW60NTxgoCH14KFPGM/bfp0J7lMgMKfBCyeUhsv&#10;OSV3OVZFgLIOhfnIr7920sxPPNHBxkEBjtwfFvCnqovigRQSyB+EmSMFFbzN8+YhSHkPMsnkxzip&#10;7FMAUjZu2uyANRXuypx7jht5LM6No5TNmje3elUr2ORhg4zmsEe51ON+EjSUhUzxttSjXOrZ8WVX&#10;5VB2lnsrWf7MbgIqMfpy0ipq6V5F1fXX9VcOKAeYAyUNqGRl+b88PlCB30eoo5IfUHGSxD+Nsgtq&#10;VrYPQ52Ufv3eAkfgrRKj+hVZnFFy+LZbb3HE4jlQYbrn7rvsooYN4Mw+Pc+qtjcCFqkC5hWbAhGn&#10;pmsSHlcCFE8m+GcINFACmvK6fV/rY3/OnZsHEJOPQiBJoYHNm+Oc0teTHZ9wHTOClfUAPAQvpwqg&#10;eICKo1ZUZHvwgQecPw038lLoieMUxQBKqP7G90G55FPRSeG5MG7ffTfKqlWtDOWztvAe8RcnTnGv&#10;3e/t/lburP+2D7p3sTSoBOYZ/8IiCM0gOWLqXOoxchrpUg9gkgeoQKb4NwEVARWtpCoHlAPKAeVA&#10;jHKgJAEV+5d/+desLN+oqIAKCocUEOYjOyok188eO9LqV69oH3z4oStG9mJE6kWoKLFbwX+XxG06&#10;VuWrVK7kuj+TJ0+yGtWrwYOkFQwaN+WRhSVYYXG7d/8+JyfLfe++fXk4LQIssQUs3ngXuwFUZfv6&#10;m6+dYWVreMRQnpnmlnk6KAAolB72OmI/Qq75GYz2tW3T2nmV0DOGYCDWniiR153dni3xW+39DwY4&#10;TspcAClu5GsFBRs2u1Gzt0H0b4lxr1MJUhg7GoBed11jawiFOyqJlYRtKhTZatasae0fuMM2L8T4&#10;XcT4Vxw4K1wQocIgBTzS9+wMG/+CTHHmwTw8FYx/JUBqukyBwYrI9Fo51OqxckA5oBxQDhydAyUJ&#10;qBw5cODsbL9vUThQCfgy8nBUWCicqKMyD27TV15YJ88cPgnM7Kp0hBHh+AnjbefOHTGvkw5jTp2v&#10;k5aWanHwDlm1arXNnDnDfkKhGo+C8ETbW27sq4wbiemPArg8/CU++ujDo1bdWTizi+LxH0iwp2Qx&#10;JV9jKSFb2gGP1z1hkc0ifyB8Z9gNoVrU0KFDHc8kAFDibRzxYgeFcsMc8RozZozjHlGC+uOPP7Zl&#10;y5cbuxt0lz/VsfWUunq++ioAVStbtXpVcDQJ5+tJIROk9IV/Dk05F2BEMiEp9pwUr6tDUEZwx/we&#10;9e23J/ooFNnfCSivgjzy1TCFXTBxrKVAkvgomWL4NHlA5SiZ4gzIFGf5Q8aPR8hT8WVn++8WUInR&#10;Spq+tFW4KQeUA8qB0p0DJQmooIi6GPPeviNHDuesUgY9VEKqX3SkB6HVARXsyRvXHc1RWbfKKX7d&#10;fs2lMDJ86yi1r7kYbXnllZdRQD7lpIB//nmCrQKplhwCFprH2zKh8rNjx3aLw/gPTfnYBRmHef8v&#10;ULS+jdeiaR1J1C+//JIzTaRJYnd4UXTDeFAXSLGeiCfDbs/dGPu6uFFDHHuaPQjSc314rdCoMZKv&#10;wsKPRTEJ2tz4cztGyGItWXyqC+qSdnyCE3rHsJgn6GM3hGahbdANoQEmQS5HuQKBXIDC2HMcj9eI&#10;3ZJvvv3GOsFNnqCGxpqU+D2VRPnIGCag40ZQxC7O0wAHiXgv3DhqRQDDHOFOt/nHHn3UFoHcfqrG&#10;vTx+DGWQy5crC/PQLif8nBUZSgm9UMeOHa1WpfI2etC7luL8VHLVv9ixTVizIlemOC3ZKQ/mGNDi&#10;3pQdwVPJzg70EVARUNHYh3JAOaAcUA7EIAdKElAJ+HyPutEUEFOd7CcM1cKliTMhU7xnWwqIrQQq&#10;WzGmseIoaeLUTWttwmcfWIM6Naxu3br21bBh+dY9q1atsm8xwkNX9le6vWydIWH89FNP2fNwYe8G&#10;oNHj1e6OGE2QwbGxznCPfwrFJ1fIX+zaFYCkO2RlX7f3IClLd+0ffxzrZIVXoEBMRqFIp/HwjcCF&#10;akcn2hYsmO8c61kY//HHH3b++efZPZAwZrEbrgjFIppFJ1eEPcnig5As9vgq6qwUbPyLsfXMFedA&#10;iY2dLBbxjz7azskGkzu0H92y8I1k7F1wLOco3qJFi53c72OPPeYkdz///HN0MVbn8FmKApB5oIAA&#10;ulWrlgDOPQGO97lTZj56xp8cX6PbPLuLy1csPyUSxN77ZWymTJliF15wvl1/3XWOF1PStm9wH6iA&#10;7mXvJ1o5k1gqB0aqCW5L2Oy6KlwgyYDyYGaY+lcgxFPx/FSysgLj8R7/Z4HAika/SveKoVaMdf2V&#10;A8oB5UDJ91HBCMXQcKCSR5o4/YBl7N+b46GyI3ELiK8oKCJUv9IAVN578WmrcO5Z9gpUv7pjNfw1&#10;EJ0TwtzAIwuldBybhPYtmOlfsmSJk5WdDUO82bNnuZGfhQv/srUo7ghAdqKLwc6I18nIr+giUZnH&#10;4xw+ZWe/+Xqkk3yNdi7/k48H27lnn2UfvP++ffHFUFdEdUNnhsCEK/7hSmAsrslRoYEdX5fFNFf8&#10;+RiBlWODFU/+eWtCogMaHH36ctiXrhPWshWd4bvaOHRTWNzTYNPbyO/g9aeDO583Y+ZMN6bXtk0b&#10;18GgshaBAL1QyBEpCoDC1+B58ny+g3Lcg/DjGTr08xwAuw/5sQnjglQXW7psmT0JgMLuEM8z1maO&#10;4e+X4G/5ihV2//33Oc7VDIhDlMSNixY1a9SwR2682tYvAE8FRo+R41/kqXh+Kgd274jwU8nLU8kO&#10;BLb49u6tKqASg5U0fXGreFMOKAeUA6U7B0pKRwUFzN+yfL6VLGQ8E7UARq1yRiwipInTtmw8atWT&#10;HZa4RXOs/UN3ofCo7oDG/v0HsLLc21q0aG7vvz/A/kJBSh4JC/vCbgQEHBNLASBYhsLvj99/B69k&#10;uL0LD4pu3V5C1+UZFK3swHRyq+ssDD/DCju7H9FsHNFp//hj7j38At8LFsCVKlaw4XgND4R4QMTj&#10;q9AA8gi7USik6a/CorWoiuTT5XU8Q0NPVpjjUaOgQvXii10dT+Ppp5+yjz/52BYvWWzp6JaE5wjB&#10;Cgv+lJRU5zA/Fh00ghk+j2B40uTJruNFPsupJslHxtsb5xowYIA1afJQjrIXc40jaXw83/NsdIXI&#10;l+HngYD3VHm2OF5KHEboEA8CojLnnG2DwO8pqRs/l3fddadddn4dmwUhDioHHs1TWZ0zcrp3R1oe&#10;oBLup0Ke2qHs7MNYyLheQEVARWMfygHlgHJAOXCSOVBSgEogkF7f78t0cyoeUPGBqBoOVPbv2u6U&#10;dziCQSO2yG4Kf7dw0li7rkFdu6ZxY0dqdx0aFO9ToO5DYjH9K1hcvtKtm3304Qc2fPhw+3HsWPvt&#10;t19d98Pt6KZMnToV/JWfQYgebSNHjrDPwDUYAJ+JXr16uvEvHockZQKR5zAu1r37K9YXZn8foSAb&#10;AcfrseCu/I7RrXkLFoBUv8oVrxwVinYjGf/yyy+zG2+4waZPm+Z+XnLJxZAsPtq1nsems3hGZqY7&#10;PAneLFBlBrnRye+yIE8GwGBBz27ZSHS4XkUuMA/ad3jcGYJytIsk+PDNdU8AAHehkGWHhP4oA/HY&#10;DiDTP/bYo45cT6Usz5H+VMoMHwsMEpASLJP78TjOiSOC3AiyOAboyQJPnDjRHnnkYSOYYRxOZbfH&#10;jaClJENAYLAjz3PEDONQ0aZ+kT+OCw/kIVVEF3Z4v56WBjXBPKNf6NpuRZeFXioc/doNnkpmGE+F&#10;9yiOqeb1U/E/L6Bykl9OWkUt3auouv66/soB5UBJ8lGBI30bfNEfshwiPfgpGQdygEoGioE921Mc&#10;UGGxkLBu5VFEevJTxn8xyOpUONdJx0ZuVMYiaJgAAEIVJvJT6IPx9NNPO/M98hG4swht3769I0R3&#10;gVxwN3BY+vbta++8+44NRvH1FcENgMhUAAiuUs9F8cuRGhKpWQCy60HgwM4GZWuptFSY7ddfJ1vF&#10;iuUdIXoCSNx1atdyBPuVeA/hIzs5/ioYS6MJJDd2AEi2Z5FemkbAvE4Bx5z43vnfs9BZGzLkE1zL&#10;Z3Ft21nHjk860Dlz1syjRBTYlcoEOX4PcoXghKNLX8PzhLykduhGdAVfiWpevNYEKFtOoVHj8TpV&#10;3qjXpEmTnP9JLwg5cNyQGztyPDcCBnZS6KHS5KGHHCgvCllkjiNOmDABru/17GY40LPzWNK3b6BE&#10;Vu6cs6x7h1aWvHZ5cKwU0sTBHaayq5batoS4IFDBQknGvt24N+Xen2hM6y2wuMWRrMAY/PjXqMGK&#10;OCr6QlZRphxQDigHlAMlV544EPB94L7gQ0T6PPwUjH2Rn7IrBRwRFAo0YHOE1zB+Co3ZktYsc8Zt&#10;VVHcv4+V4/w2rjRnovPgVsmxGs1ClkXnypWrnB/GYuz8SeBBQLAac/wc9VmzZq17nLdCz+dyxZrg&#10;hzLB5KxkQSaYq7Ox3EjWp1P9x4MH2xAoJ5Urc67jUbAIDx8xIhhhcboL58Pz4MYOy5muBMbrQXDI&#10;65ECojaL+/noYo35YYxTfevQoQM4Jy0d0KA629x5c20Xuk3hG68Yi3vyexgvXvef4Bjfp08f531C&#10;oDho0CCbhU4bY+zlTXGNvBGk8vrznB588EH4unyTM6bGEUDmBWPCn/3f7mePPNzUCGiC3imbTuFI&#10;4AYHhObNnwfifGOrBzGL+fj36bCRm3Zhgwut6c3X2ro5f1gi1AMjCfX0bcrlqYT7qew3jqmGA5Ws&#10;QCAOSoL/JaCirorGPpQDygHlgHLgJHKgJIx+oZD5H3B0/pUFjfuyB1gJYIXSG6/wAagcxAqmc4fG&#10;aua2eIzz5Kx2Blc9OZqxZel86/TQHValShWbAeWjaDYCC474BFCosrCnOlI6ij3u/DfHtVjE8jGx&#10;BiHRnB/Po03rlo6MTCnlrgApFSuUt8EALknJR7uas4hmJ4fnyy39YFAJjIDsdO+s8D14RTiLdRbF&#10;7Jz8tXChG7V7D12S5yAJTbUuep288cYbNg6Ag++bHZI84ATXndeVvBN2v0gsJ3menTN219h56Qeg&#10;w/G9IAhMzOlSFBdAIchgl4fvl6NedHdfBBNFbyMAc07zAFPLwb8hP4RxmA8lOebFqQUpG12Xj6D+&#10;4UeaOAEIdp5Ol428tdvuuMMuqVUFhrFfWyruqfnxVHL8VHZuCzN+hLiG81PBvSs04ub3+Q6ij9pI&#10;QOUkvpy0sqjVZeWAckA5oBwoCUDliM9XFV/wG3OACr7s6fic45+Csa/9u3bkGD3m50ifiFGwZdMn&#10;222XXWgXNbrotBg3ibaIi8fq+JWXX25XX3WlTZs21e679x7nr0JPj0h/FRbRHD3bB2UqTwmMq+zk&#10;X5xOYMXrlLDo5nv0Cm12O/6EEtuoUaNg4NnPjXFRcYtE+Fd79nTjTQvQUSFYi+xtMR7sfFG1iyCH&#10;XjgkxVMVjp4nTzzxBMDN626sjwU3X9cbHysucOK9rkfUH/Xdd/bwww87PtSOHTtdCnG00BNZYJx+&#10;/+N3jD62BO+im3sfjOGpPv9gB2cLgGJnK3PuOQCN70ab3iXmcU9DAKNGuXNs1MD+lgrjx3iMe3lg&#10;xfmpQKxjR8jDaU9aSl4/FSymwALKARX6QKGjcgRy6+0FVARUtJKqHFAOKAeUAyeRAyUBqGRn+27A&#10;F3sgx+gRPAs/OgHhQGXvtrQc1Z3E9auP4qckQ6nnt5Gf2YW1q1lzKHxxvOtM2mZCBrdWzepO5pjE&#10;/0YXNbSrr77KkbkTEpNyuiVc/feUwDzfDxboBC4cjeLfSkJnhefhdnRJgiaLkJvGijwL7WScJzsY&#10;VOWaAlEDSv4OgGJbNwgg0N28VatW9jQU1d4FZ4iggoCDoCLSsJMdMBbx7Iyxo8JuzDTwimjCSG6S&#10;4yI9/rj1h1rbpMmTcowZ2bUoauWuYwEJr4tCgPYqDBpJiP/ll19yQBg7bh6YYvy++PIL8FEedJwc&#10;/r4oOEq8fgRDb735piPPU+3Olxk0Ij2dti+++MKqVKpob3Zpb4mrlhjHSXO6KgAq/G+OnQY7u/BK&#10;wjhquJ8Kx1XDCfXoEg8WUDmJLyetpGolVTmgHFAOKAdKAlDJ8mU8Ed5NyeufQlf6fbYnNdkVCDsS&#10;IQHrfA5AcA0b/+IK6Od9XrQKZc62N1EwnYkbORZlwVGh8ti4cT9CvriaPQCPCio9ha+aE4iweGQX&#10;hfwZbocIVjDmVBQeKyyuw8e0WCxzRItdjOC4Ft3Rtzigsm79enf+9CMZO/YHFNhDrHef3g6QUF2r&#10;IwQN2C2hi/qXX37pgEZ8/BbXGclPYprmlxzho+oZX2chRqO+A9B588037AnwVTgK9TzMDjk6RyNC&#10;b1RqS3zQsf1Uj0cVpLPhdVHIl2lNng1klKkG520USyDQ47Vn56QnOkotWzZ3oMszryzI6xXmsbzO&#10;BJdDPh1ilSGhTdL+jh3bT8uPH8foqsNPpc0d19umRVgAoKFsnhHTxZa2ZVPQ+BGiHul7d4eNf+1z&#10;46rh418Azn/YYvtbVGBFZHp9GasgUw4oB5QDyoGSSabHF/qgYwIVx0/Zk+MKvR3KO5H8FI5oJK9b&#10;Yd3aPWxlzv4nCt6xp2WhdKKTZmHOTgBHaz777FO4n3/m+Cos6r1RqXAzSBbeaeBfUHnMgRXwVmgO&#10;6Y2LxaqzEpT/TXFcmGA3JKg4RWd2AoXZc2a7cSSOqlEa+EO4vnPEiu+Fymr09uDoFVW5XnvtNUcS&#10;JxBb8Nd824xCmPyB/DbXMTmU7VS6KGrA906ZYY5HvdXvLXv22Wdd94XxocLbaEhNz58/33Vv2F0i&#10;kClJwMS7dp7DPAUdCD4ebtoEo27foggOqscRpBHwbcT7daNe8PGhWt3z4K2QFF6UHjrMpe9Hf49u&#10;Xw278cYbENP4E6Vxif07OT5XXnml3diovi3+4xdLwjhpJE+F3yGeQ/0BjKOGd305rpqXUJ+58Yjv&#10;SHTGjwIqKlBUoCgHlAPKAeVAyQMqKDb/I9vvn5UHqPhyjR45WnFg907blYxVTHRUjmX0uG7uNHvk&#10;tuvs/PPPs8WLF5fYYuhkT4xdkebNmln1alWhTDXO+sC8j+M25CxEmg0SiGxGUQ71oRwPF88QMlZg&#10;hcX+TKhhfQJFMnayunfv7ojez0DymUaV/PdLL70IUPKS+0nexFtvvYHxqyH2ww8/2Cx0UlhwczSL&#10;43rHMuI8dAj8EpDfCVp2opNAYET/ECc1DZPGbjhup44dXdeEvBUS6b8Dj4UKYAQABCdOTjgkWVyY&#10;7sGpfo5nSMmYfotz53VmvPh7byMg2xRS9eJPymw3bdrUyWYTmFIu+VSfJ4/vgamff/7FGlx4gV18&#10;cSNbCSnn03nj6CAB33k1q9rkrz42jpMeRajH2CnvQ9z3bofxI/hzOV5PkFPPASoA0fi3D2Ot0Rk/&#10;CqioQFGBohxQDigHlAMlD6iAP1AWiluOFex9yYcT6an4tQ8KO84/5ThGj3PHfWNXnF/bKffs3Bn0&#10;kzhTty0ouq+//jq7BMUhR6FoOkmVpYEDBx4lnet5rFB21zOEzA6514cT8QtT3LLoH/bVMIwbtXAF&#10;Nf06fvv1V5sCpazZ8ChZAsC4ceMGZ7yZfiA9qstxmERkjG+5LgkkpLcmbHVywSTQU9lrEEa2SH5n&#10;l4SGm+RDdO/R3Zk2kq/CjgrHkdgx8TxDPD5MYd5jUT2HQIrXg748HE1rCZ7VT1Ah48geNxbRBGce&#10;QJiHzlDnzp2dwhlH2Ipq1MuLB1/vN3RymIMUdqB085mwkfdUvsw5NqT3C5aCcdL8jB93JMXnGj+G&#10;AxXcqyKNHyG7/qhGv8RTEZFWOaAcUA4oBwqZA8XNUcnKyrw24PeFGT0G8sp+ohDYuz01x5Ge6l5U&#10;4AkvINLiNtiPnwyw6mX/aY9jRb00bIsWLXSGerfddosbrSKBulq1KlC9+uoov4xwsOKJDJDLwS5G&#10;YTsrBAMc7Wr2yCP20/jxDiB5ZpP5xd9JQGN0iQCEvJl96IxQmYt+NhwZo0cNwcjESROdwSLHwzj2&#10;RM8YgpJH27VzgKwHOjYEJeSdUEiAIMYZG+L1eQ7sRvDcigpgnOzrBE0Zk+DTs8bJK3PMi7LIiRjt&#10;Cu+ieLLMBDQ0HG3W7BF7HV0jyirzvZ/seRTk+cyZGTNm2DXXXG21a9U0GpOeKRvHE8vC+PEljJEm&#10;gaMSrvzFew7/e3tiiFCfCuPHA+gEhoEVj1DvyRRnB3zvCqgU8stJK4taXVYOKAeUA8qB4gcqvqeO&#10;HD5kh8E1cB2VABzpD4bGKUJGj7vTQkR6dFVIpA8HKlTiScGIxsCeL1jlsmdb/3f6nyk10wnfx0So&#10;P1WpVMl1NOahyL/l5putbp3ajqPjSPNh5n4eWKF7OTkOroNFsAKw4BkBFoSz4nE7OmHMqn//tx1g&#10;IEAIEuXjnLIYzTJJlF+6bClMAOe7FfjRo0cb1ZU+/PAD6/t6XxDEX7Qnn3wyCESeaO/GxQhOeqBL&#10;MgCmnSNGDHdmhfQOccaOKJI5wsXX4X/zNUsiz+REhb/nGs/38N3337nu0LN474yTt/E6JYX8T9gd&#10;IpDjKF0bmFD+NP4n1zHi80/0WrH8e7DrM9tuuOF6N374I+Sdz6SNCnIXXnCePXzb9bZ+7vR8CPVL&#10;3PipN/6VvmdXHuWvAMZW8zjUBwKT4uPj//cJwYpGv/RlrIJMOaAcUA4oB0re6Bf4KUNY6OQ40qM4&#10;y5n5jiDSb9sahxXNvI70BC5bYfTYtW1Tq05TxAkTzqS66YTv5athw+zcc85xY0CzZ8+yKy6/zC5u&#10;1MgmT55sSQQr4BOEE+xZ4FMtKqezEiLYe2NFBQErHP1i8Uzn9scw29+t28uOo0I+CgtqjmWxC9K2&#10;bWtrBV+PdiDNd+z4hOOqvA6Q8v7770MQ4HPXHeH40rx582wJCkV2V3ieHN/ieRGYsCA/HQFJfiDB&#10;M6v8FWNyBGatADS/gwAAzUW5kadDYjcBnwf8PoOkMqWJ34QowEqAv1PvMp+bN+HjXhzxuvmmG6xq&#10;lcr27TffnDA/T7cHkM91++2329UN6tmCCd9Z0oaI8S90Vfg94jnU78eYKcdTvXvW0YR6/1YQq84S&#10;UFFXRWMfygHlgHJAOVCIHCjujgq8BpyFvOdI788Ekf7APvfFzwIgfe+unLGvVIx4bYkY+0pct8rW&#10;zplqDza+1M674ALbgJX80rRR+ertt/vZORhXeQ2yvr//9htWhM935pB/TPkjjyEkC04CERa/2wFW&#10;vMKYY1kk6XMEq6A+KwQrfA5VvYaj+zEUEsojRoywMT+McX4f9EEhmCEAWQ8pYgIOt4c8Pngu3s5j&#10;nc5dkhN1Lvj+2AWZ8+ccB+oIPD744AMHxryNYgGeKAJ//g6+z1NQRnscni+/TJxYLF0Uvi8CI3r5&#10;3IhOCkHKyJEjzsiPGUHio/DWqVnubJvw2QfGsdJIQn0iOrgEKuTNkVDvy0OoD3OoB98KY62wiEqv&#10;L6BSiC8nrSxqdVk5oBxQDigHihOoHElPPxcAZV0OUPEc6UNAJTP9gHOkZ0FASdBkfNfFrViUp3BI&#10;hgrP/Ik/2lXn1bDrb7ghp/g+I6uoY7wpmhqyi0GPlQ/QpfgZSlj16tax6xpfC3+SGfmCFRbNjmAf&#10;topP3gjBSkEd7D21KnJEPBd5FuRBla3giJbzKAmNaZ0pnZETARPv74x1UnIK5Jb/sn4AlQ8/3NR1&#10;lOh94m3k9xCwbArxbRZDZviN118HF6WZfQgwwy5TUcoOh783duamTZ9uN1x3nVWvWuWM7KSEf7Re&#10;R9wrnftPG9K3m6VuOtqhfusaOtRD3AP3pT3bUnIWVrzFFW/0iyOthzjO6vc/JKAioKKVVOWAckA5&#10;oBwoRA4UJ1DJysy8AiuOu3OACvgp/owIR/oduY70ScdwpJ/wxSA7r3plmPl1OKa87ZkOXLgST2ne&#10;8uXKggMy1MbDJJBE51tuvskpSUUWueEEe88U8jC6MzwOjSI9nkm0xbgel3dUimDMdVAA3uglQx5P&#10;ixbN3NjbQvBtPBlmdrMot0wwR2lhPo/Glq1atXCPZTeK166ouSjhEsS/oUvHDl0NjFZ+Dz7Nmb5x&#10;DK8aukY9nmhjiSsW2tbVNJhdEtxzHOrjgspfqUmWEeZQT34dCPSuQ0zenRm8frL8PQVUCvHlpJVU&#10;raQqB5QDygHlQHEClUOBwCP4Qj/ClUd+sWc5In3uvDdHwPZ4RHrnSA+n6LDRr6DR40r79LWXrFKF&#10;cvbuO++e6TXUcd8fVbzovVEJDuHkD4yFT0n1qlXt9ttucwVvpBwxwQoL4G2Yy09PTzeOkeH/LB1d&#10;FnZbWGgXhLMisBIEK+wkEVz8hQ4KxR2aN3/EgQ76zVAamhtjTU8Uxpijb/xJxaknweFp//hjTmrZ&#10;daSKyBcl8tqxq8Z8IeC9uNFFVqd2LZhwjisVn6/FixdZ3Xr1rPWdN9qG+TNAqM9r/EjAQod6jn/t&#10;Alg5mMehfn/IoT7L8e64ZWX5RgmoCKhoJVU5oBxQDigHCpEDxQlU/P7Ml/lFnkOkx0pkOFDJAFDZ&#10;hRVLrlxuT9iSr1QoJUS7P/YI3NrPtvFQQirtWzKKy/vvu8+qVq4MQ8UxzvSQnII7br/VZs2enS9Y&#10;YfeEI1/spngr/STbk3TPIppgRYDlaHJ5eHEfPv42G3F+C6T3FgAoL77Y1alk+WFW6W37c3goMKFM&#10;TLCp4PF07doV6m3N7ZMhn+SMeRXXiBzzgUDr21HfwkC1vl0IE1WKHZSWbRfy/pLLLrObGtWzpVMn&#10;Gju5kX4q5MvtSklyY6kH9uzMvW/hnkWeXTZAiidRjGsPKbcx/35csCLVL60aauVYOaAcUA4oB0qW&#10;6he+wD8L56dk+TNzPQlCil9OBhQrl9u2bkaxkNc/xUkVQ/Gr3d03OanUM9mRviBFYgo4BXfdeaeL&#10;CcHb96O+c/++6cYbHdfASRdHqIFxBZ1gZd9+jK5Atpgbi+ud8DnxxsYEVo4GK+xIecaSv0N++ZVu&#10;3QBQmkP97BUHUGhe6W0EguxSsEvCDgp9YHr2fNVaoAtG7xQKDjDWBArF0Z1aj5zwOjyDYaxZo3pV&#10;u+yyS20uunGlaWP+3wuw36h2FZv+w9eWvOFoh/rkjWuDyl8AKvt3bQ/zUiFQOZhHohhs+o3ggpUX&#10;UCnESpq+tFW4KQeUA8qB0p0DxdVRwejL/8Ho1x/hQIUeBDnmaQAqXKn0/AryV/xaacun/mJ3XHWx&#10;XX31VUbHdm3BCDAWt95yk+MVULKZfhc1a1Sz665r7FbwjwVW+Ht6q5Cgz40mjRxRKozXSnEU20X1&#10;mgQolE8mIZ7eMF26dAZAaQYuSn9btHgx4pcLUDhWRz8UT/WLAIZk+uZ4fJ8+fRxgIUDh34vq/POV&#10;Tcao2aa4zfbaa6+58cFbb7nZVqxYUSo/Ui90fcFqV6loowf2t+T1GP3CmKnXVaGPk1P+4iIKdip/&#10;hZs+kmeXneXP6agE/P5d+DxdLqAioKKxD+WAckA5oBwoYA4UG1DBCiM4KZvCgUo4kZ4jYPt2bkch&#10;AHUdFANJG+FnECFNnAyPgxnfD7NGdWtY06ZNbT+6AdpyIxCHLgnJ9F5n5ZeQGthVIEbTAT4pJRnk&#10;7aNd3Fk00zHec5rnCjM7Ley4lGaSPcEJR+HIHaExI6WFKRv8GPaPP/7YNiPe3ugcrwI7KOxueRwU&#10;clR69+4FUn1ze/XVHo6z4plXFteYlwdY2BWiP0snSCFTPY5doQS8z9K68XpWLF/WPnrlWfDg8jrU&#10;E6g45a/E4L2JhrSZ6UFJdU/5i3w7N/oFieLsrKxDWJRpIqBSwC8nraKW7lVUXX9df+WAcoA5UFxA&#10;BXNFdaD45Q9+kUPCk9LEYYpfBCp7t6e60QoWA/RLiQQqaXHrbfSH/axqmbOsy3PPBcng2vJEIA5j&#10;RLfddotVg6zsj3Csp8ngBeAcNGxwoY0ZM8bJ5nLsK9wUkiNeLKB3wHTQM4ZkbA+gM0DivUeyLw2j&#10;YAQQjAU7SitXrbKfQC5/5RWMdwFskCDP/04DgPM2AhV2pNhBScRzNmzc5Mw3OQrG5/R5rY9Nx/gd&#10;1cAIYIqzg8LX9kjzM2fNBLfpXgdSur7wQqkH/ZMn/+pi8WLrhyxx7XKLXw2jWU/5Cz8p5EHeHO9N&#10;5KqQT5cfUMkl1PufF1ARUNFKqnJAOaAcUA4UMAeKC6j4fL5bWNxRwtMDKnkUv7A6SY8CklVZDCSQ&#10;jxLRUUnbvM4GvfqClfvH/7P3BgwQRDlGBOIwznPnHbdb5UoV7ZuvR9ocjB5decXlTsnpC0jhehyL&#10;yKKZgGQb1L8OHDxolC7mRuBC13Q+xzOQLO5iO9avz+Ld457w5x8wXXz77bchf/24PfpoOxsw4D1b&#10;umypebLOjAtH5ai6xm4Ugc06mFt+P/p769K5s7Vu3cr69XvLKa/Fb01wfy/uDgpjxvdGMPU9RteY&#10;D1UqV7TBgwcZJZNL+7Zs6TKrAV5Xm7tuBA9uQV6J4pBMMXlzQeWvRDu4bw+ASq5iIfl23n3NdY0D&#10;gQ8EVAr45aTVVK2mKgeUA8oB5UBxABV8b/9rls83ml/g4YpfmfAgCK5KHnArlBypcIpfkCZ2K5ph&#10;QGUr/jtx1WJ79ck2Vq1SBVdsaTt2BDiC1KTJQ1YRMs6ff/65LV++zG679RZwESqi8B7guiSRHAl2&#10;TDxFMI5+eQVsAOaE7Bo4g0IU9WdCZ4Xvw8kKo3Dn+/lz7p82ZMgQ6wi54DZtWjvS+wRwfchLCd9o&#10;mLljx073+81xW2z+ggX2yScf2+PtH3Uywx9/PNiR5NmRITAoCQDFk1DmubwNA8qaNapbo4sa2sRf&#10;ftZHKBSBLVvijCOSd1x9iS2fNgldlQiJYtyLyJvzeCoHdqP7GCatTr5dOFDJygr8gEP/7ZhgRapf&#10;+jJWQaYcUA4oB5QDJUP1C5yHuzDDncVxIu/LPJJIf3DfbudGz0KAK5cctQgfvUiALPHmv2ZZ+wfv&#10;tHrwPJgDU0Ntx4/ANhg5tm7VElLO58Bzpr8ryJs2bWLlypaxHt2727p163M6JeGjYCxoHckeHQNP&#10;ZvcQRpwos8tjemaEpxNg4XsiOCE443sjIJs2fZp9DLUrdkFaYkzr2WeftW+//dbWozviC5MXJmAj&#10;H4rghM9dt2G9/TR+vPXs9aq1Qfeky3NdbPSY0bZq9RoAn+InyUfKKHPcbwE8XtghKnPO2XbvPXfb&#10;0qVL9PEJi8CePbvtwQcfsEvPq21zxo7MV6KY3yceUHHKX2FAJVL5C+70844c2f9PARV1VTT2oRxQ&#10;DigHlAMFyIFi6Kj8q9/vG+HGIULclFyjx+CcN0fAnOIXxr4IVpziV9h8OP9Nb4MV0yba3Vdf7DwP&#10;pPgVXZ3Jsa2nn+pk56JAffnll41jYU8/1dGBl7Zt20CxapEbXwpf+fcACMe9duL5B9FF4CAYgWYG&#10;PCP4u9NhFIzAhLwQnivB1dp16+wP+IN8+OGH9uSTT9ij7drCz+QFGzZsmK1YtTKHn+NFNgNjb+wk&#10;EaCw+KdaF5/7xBMdHKGe413TZ0zPIdwXl8zwsUbhPNWxH8f9aDdcf52VL1fGunV7GR2hHdElTyl6&#10;FMHoU08/bbUqlrXxnw6wVNxTI71UkjasDgIV3Kf27UjL4wEVVP4Kcu/caGDAn3TE56sqoFKALyet&#10;LGp1WTmgHFAOKAeKGqhgRb4WxiCS83ZT6J+SS0alI/3eED+FQIV5GslPSdm01v6cMNour1PFbrrl&#10;FgPnpRSVUSf3VtkV6d2rl51z9llYVW9v8fFb7N1337UK5cvZrRgH+2PKH25UKT+SPYvdNBDq2U3J&#10;GQUjPyNUwJckVTCCLZ5PQmISwEWaA19/AlyMgglm37593WhW69YtXTfpu+++s+WQ4iUIC98oz7wX&#10;720nTAC3AuAQnHzxxRf2PMQbWqE7RUI9n7ts+XInTBCP8bFYc2ZicTyCzzVr19obb7xh1SFZTUGF&#10;r0eOzKNSdnJZdeY9uy9iRf7bF2/2sG2RiyUY/aJjvQdUKPwRzrELBypHDh8iUDkUOBhoIKAioKKV&#10;VOWAckA5oBwoQA4UNVABN6VDODeFK46+MLUvjk8c2L3DyRITpJCfkh+RPhVyxZNGfGbnVSlvLVu3&#10;LvIqiZK9ntdIkb94DF6QIGPgwI+wql7Wjf6sWb3axsLJngT7iy5qYF9//bXrPOTHWyGAYVeB4MST&#10;MKbaFeV4qQrmqVkV9SgYgUjcFvCZaKiInV2ThYsWQd1stL3dr589/fRTbtyJ3ZO3YLA4adIk24rH&#10;hZPi3eo3ri1/twPghMCDY1JDAU5eeP55dF3a2dPPPG2fffap46MwPuS2eONvsQAVsTwGz4ugc+q0&#10;afYwJLypZPXQAw/IHDWKz9DnQ4da+XP+aW+/8JSlboQ7ffj4KYAKeXO8T1HwY/c2ShR7HDv8xH3M&#10;66hQMISbL9t3m4BKAb6ctJKqlVTlgHJAOaAcKEqggu/qf0VxPzLP2Fe4Gz2/6EmiT03COEXQTI3j&#10;FZHdFPJVktettJHvv2m1KpeH9Gv3KMqO2DxkCwjT5DE8Bb+JJzq0N3qTnM7b6O+/t1q1atqll1xs&#10;s+HrsQD+INfAPLNq1crO+I9gwxvrCuet8N/8PYt5Eso9aehMdLboweJ1ZIoKrHhk+L8WLrRvR33r&#10;gEinjk+Ca9LCOmG0jR0U8k0WAFzsxvlFblQ1Y1eOY2zsPEyBKSZJ8TRybAXeSWfwVuitQWlhFv+O&#10;1wLCdUkhx0eCG54Xuyh0mx84cKBdeMH5uKZVHGDbt2/f6ZyyRXbuFE+ogZh1bdfMElYshHfK8tzx&#10;LwKVVctyJIp5z8rYvzdX+YtAJeSl4kkUBwK+9gIqAipaSVUOKAeUA8qBAuRAUQIVKE/9Z1Ygc004&#10;UAlkHszjRp++Z1cOQXVbfJzFR3BTOCfOlcztGP0a3OsFq1yxvH0CZaVTvW0AYfq9996zDh062KBB&#10;g2wDCvhVMMjj+BBHp07nbRYAyhWXX+Zc7L/95hvbhCK3HfgqZc4921q1bOlkdT1n+kiwQm5QGgj1&#10;JJezy+SuLX56RPui6K4QpGzaHOdUukiCf/LJDk7Nagw6RBzJouIZ+SWRG8+To15p29Jcd4QjYQRn&#10;T4HDw84J+SpfQr557rx5bpyLwIzdk/CRuFh2P2J1LK+LQlllerewi3LLLTfZFPBxtEUfAYLa8zEi&#10;1+6+W23Tgplu1CvSS2VbPCSKQ14qTqI4jFCf5fe5rooHVLID2a8JqBTgy0krqVpJVQ4oB5QDyoGi&#10;BCo+374aMHk8EA5UjnKj37HNjVJw7CsZ412R3ZQtKyH1im7KnLEjrO3t11mlSpUgGzs++uqjgI/c&#10;CEDy3rvvWAeMDH3yySd53LpZnLd/7DFbixX4033biEK8adOHwFs523r16ukMCz/84H3IF1ewq668&#10;0vEwEo8zCkYgswuqYJmeOpYj2mfazlPcXWHngGBoJEbVWrVsYb//8bsbQfN8XyKvC//G97F02bLg&#10;SFj/fpAgftIR6Z8BefrNN990AGfxkiXOlNEb6yrp4CTcvHH1mjXWv39/x0Opjo5A3z59YEq57XRP&#10;0SI/fy5AXHb55RDsuNRWTZ90tPIXFk1S4zY6LxWCFS6yhPNUsnxBL5Uw08dhAioCKlpJVQ4oB5QD&#10;yoEC5EBRApWsrMyrAVSwtJ0rS+w7mB422w0S/faUHDd6ShBHApVkjILNHvet3XN1I6sIfkWNatVs&#10;JUjQsd6Wwfvi9df7uvGuzz791FIj/DMW/LUA3ZX29mqPHm5c6EzYSBrvBiUwkuwfefhh27B+A1bh&#10;/8BYWCOrVq2Kvdb3NWMRzJGi8NV/b7yLgIEcFYIBj2jPrgU9WEjA59/52FiOgwV5KVuczwmvF/kl&#10;4Ru5JgSS7C6wO/IaivZnwFUhqCFX5fXXX3d8HMpbe+/N8zyJVYejKI5DQMX4jvnhB7sHnKOyUHG7&#10;6847bAZG1bQVLgIcabzxppvsqvo1bP4vYyxl49qj1AdTNq8PyaiD67R7Zx6gEumlEgj4pwioFODL&#10;SSupWklVDigHlAPKgaIEKlCbug9AJcuOHA4STQO+PF/snPHeQ34KTR4TtgTdoCNMHpNWLwW5tZMb&#10;+XqUqk1QXpqP0ZxYbORZsGB99dXu1hFF7IgRw6H2lFe6NRm+GG9CDah582b2PjoO88DpoOTvmbKR&#10;FP/ll19YbfBWGja40CZO/MX5iDwGR/ayGAV76MEHXdeCYCWSQE4AEk6097xHGNcc7sopMIkkof2X&#10;iRPdmNNrr/WxbzC+NvSLodardy+AkScd2OTPLl26OHWz78HLmYecoSIYi3tHvscx+N8llXNyPMlh&#10;XguqkXXp/KxVQwfl/PPq2wfITSqVaTu5CDzw0IN2YdVyNm30iKMkirmIkgzwwu4vu8D7d+3IvZ+B&#10;axf0UsnKlSj2+VbjbP41X7Aiw0d9GasgUw4oB5QDyoHiNXwEmbQdAQrlOvmTM9w+uNA7tRzMdhOo&#10;OCK9M3lEERnhRu86LIv/tI4P3mE1a9Wy+fPn2ayZM+05SMV6K/iFKUu2Y7V/Agz7ur7wPEz+nrEf&#10;f/zxKML1vn17beSIEQBGLZz3xORff3WO4yzMT+a1C3O+RfEcArabb7rRmUG+hXGoFIx2ffrpEKtd&#10;s4adV7+uvTfgXVsHAJNfd4XFPlf4t8Of40B6ep7uCrstjDf5HnxcrLorBBrToGz19ttvW48e3a13&#10;79424P0BDpRMQ1eB14qAJDUtLQdknW6gJBysEFSR0M8Rtv4w72zU6CInL90RgGzVqlVFkSKl4jU6&#10;gq9UF4Id4z7/yFLQzQ1X/iJQodhHDlDZuS1s4QVA5WgvlQQE7e8CKuqqaOxDOaAcUA4oB6LMgaLs&#10;qAQCgTboqBw5GaCyadEce/zem61O3Xq2CNKz3Hpg/GrAgPdylKeiqaAOHzpsCxf+BcO+9+3pTp0w&#10;wtXdpqPQjZQc5ujSxF9+gaztYzD2ewKKUqOMylKrIOd7phvlkYTOVXqaQd5zz12QtF2EmC+0+++7&#10;1wGYZs0ett9++xXu68n5yhizmKaM8W5yV6Co5SmDUV2LLvf8G7sysRoH8zojOa7zIXNHSgzzdU5n&#10;YOKBFMbUA4dDIZ97yy03gyx/jt1x++02HmDbi3E0nwE95sQR6ANxhZoAKl/172Mp4MZRcdAj1BOo&#10;JK5f5RZW2FGh6WOuRDGBCiWK/WGmj4Ft6CrXEVCJ8stJK4taXVYOKAeUA8qBogQq+JJ+CEAlO9/R&#10;r4iOyvaEOIx+Lcs7+gV50K3LFljXNk2sVu3ajnfAbe/ePU6hqWfPnrYObuM0NIzc+Duu5FPJ5zN0&#10;Bro8+6yTnh36+We2BryLyI0jG3Nmz4Ys7TP2KMaePvv8c6cMRRWpBBS+AF0nrnLOgEdkZWfZyJEj&#10;nLxtLXRTPvvsM0uGseHAjz6ymjWqW310V956603n5J6fSSQLbAIFclcoPuABQY6YOa8SjM2x8GZn&#10;KhaAhWAkfC8KfkhRvIYHUDZu2mjfoUvEEbyKFcrbZZde4nJYY16n5sP2KfhpVSpVsI96PGfJa5YF&#10;u7whJUICFXZ5dyTFO7CyBya1lFf3wIovAqgE/P79yP9rBVQEVLSSqhxQDigHlANR5kARA5U7AVQ4&#10;+xXiqPjDRiUw+nUAHJW05NAKJYz0AEzCyfQsEpLXrbCPer5gNbDKyaLZ27hKT7I0vTNIcP/g/fed&#10;XC0L6ncwGtMbfIXO6A48//xzDqgsXbrEDqJQjty4Is1xshe7doVreSsbOGigzYB8LwHKZhTT6Rhl&#10;Ko3b6lWrHQH9nLP/ac0eecSWQBVr8eLFMBFs4joud4K4zTGruJABote98MAHgYhTBoMKGNXAvJV/&#10;AheS7YvTKLIogEZhX4NxI5CjZ8vYsT+6a1AZhTMVvfqCj5OQsLU0pmORvedx48ZZxUoV7bVO7Sxx&#10;VVAaPRyo8B61A6a0BCq7ce/KCAcqWHyBI32oo3LEyM/LxmKNgEqUX05aSdVKqnJAOaAcUA4UJVDJ&#10;ysq4GF/WGawyPNfmcNUv38H9GJ9IDckTJ1jiulVHqX6lwD9l2vfD7OLaVeyxx9ofVbDsg3IVgcYo&#10;mPt9gdEYEuLJOfnzzzl5pIUjn+hD8Tx58iSMOnW2NnC6f/e9d20GjsOCnJ4pLKZL+0ZgNwQgj0Uy&#10;uykfAQQmYLxq+PCv7GJwJCpXrmRPAijOmDHDcVA8DxUW6R4XhVwS8kT2wnTQc7UHajHGnyNi3jhY&#10;+HMKW+Sfzs/jqJrH46GSF0Ezldfq1qltPbq/YqvFQymSjyM9hipXrmydH7nH4pf/ldf00Xk6LbVt&#10;6P7uTE50/Dpn+hjyUvGBe+d5qXDclXuWz/ekgIqAilZSlQPKAeWAciDKHChKoAJL7L9DojM1HKiE&#10;Gz7Sg2D/ru05PioE0uGqX1zJpBLYVrhEd2nxgNWvU8t+//33kypY4uI2O5L8EzAJfBwqYiy+p0yd&#10;5joo6wBQyKXQ3H/eELNIpu9I2XPPBTfiVvsD14Djc5Q2rlqlMkzy6jupYHJ5SPgOVwcjYGG3xXO1&#10;Dyfbu3EwSMJS7pndF447xWIc7HQCLM71HtydtRhhZIeKPKCqKJTr161jzz/XxVasWH5S+a4nFywC&#10;q1evsqpVq1qbOxrb5iXzLSHcnZ5ABZyVbVs3O0L9LnRVDoYBFY6AeUDl8KGgbHZWlr+7gEqUX05a&#10;SdVKqnJAOaAcUA4UKVAx+xtGH2blBSoZYQTUA3Zw7+6QL0FI+SuMvOpc6VctsyTMir/8eAurUaWS&#10;3XXXHZCanVug6mM3xo8ou0tjw7ZwYH/mmWds2FdfOYlXp+SFQpoARduxI0CRATq5X3XVlVCbKm9P&#10;w5uERfSsWTOdO3z58mXs2muuhkzuB7Zi5Uo3vsRuitcpIQDxlKu8cTAClWAxl+Wc7akaRtPFWPFX&#10;Sipg4ftj94ngbTk8gTiy+OCDD4AbUdFJDXd/5RVbgjE7bUUfga24LufhGjzY+FJbv2A2gMqKvF4q&#10;4Klsi9+Uc886uH93rjs9xsACNH0Ez4sdZG5QPhwgoCKgopVU5YByQDmgHIgyB4oSqPALGoTSgeFA&#10;JQteKrlKOUGJ4l05XiqQKI4AKltRKGxe9Kd1ePBOu/iihtav31vOJ4OqX/T7oGkhC112QVhMk1NC&#10;9aplkHEdjRVqSte2a9vWOnbqCCnbfjbup59sEca7qOK1BavZfLw6KNEXhKlpqfAugTISRsE4lvRO&#10;/7fdWNJPP42z22+7zcrDlPPmG2+EtPGnDrCwwxIOWAgevHGwPRwHCxNC4GjY3hB/hXLHsZQzLgmg&#10;xQNq7KLMwWgipZWvvfYakOQrWCPkNj1h2FnRVnwRSMOY4jUA3Lde1tCWTZ9siWtX5gEq5NClbdmY&#10;C1T27ooAKhm4D8EzKgRUsvz+/N3p5aOiVUOtHCsHlAPKAeVA8fqoOKASCLzGsuNQaJUxK5CZC1Qw&#10;+nVw357cjkr85jy+BeyoJKBQWPfnVHv41uvAi2jkwEn81nh7BXP7NPyjkldvdEpeh4s6CfQvv/SS&#10;c5DnjD8N/2iEN37CBJsFRS+uXnM1O23btlKj4nWqSr6FGPNq//jjVgldgEuhRPUZgAnBIfkrN1x3&#10;nfP4uO22W+3jjwe7uCenJOdIBoePg7GLwm5KuEw0pY33AICS28LOw+kMWJhvBGYcbWPujhkzxnn3&#10;NGxwAUAdYnTLLfbx4MGWhE6StuKPALuvd999t13ToL7N+3mMJUGi2CPT8yeBSmrchpx71oE9O3OB&#10;Sjo7KgAqNLf1gEogMFYdlShX0fSFraJNOaAcUA4oB4q6o4IV8yF5Rr8wGpEj5wmgkr5nl1PQITk1&#10;NQ6r7SEpUO9n0vrVtmLqL3bbVRfbNddem0OQp1zwYnRGOI7E1XuqdX388cc2bNgwGzfuJ/tz7lxX&#10;IK/Eaj+LRUoVO9UvdF60xSYCNL6cMmWKNW3SxCqgk8LRL5pELvzrL/scEro333SDVapYwW64/joo&#10;sb1jC+GDQ+ARLk/syfDugKs6u1vsinHjWBjVwki4J2CJ7MqUhA7Jsc6BwIrv05Nvnjtvnr0/YAAK&#10;4LuserWqVqN6NQekf0J3b+cOucnHJhtjc5SDyMEWUFq7uF5NiHh8ZcnwTYkEKsmou4P3rATnTp/p&#10;mdiCoxLw0Z0+F6jgPvUbsOm/HwVW1FHRl7EKMuWAckA5oBwo3o4KSod/g+rN6OMBlQO7dwa/9EFO&#10;Td28/iigkrxxjc2f8J1ddUEdu+2OO5yHSviWhcKW41+Uu6WCFEeNOL7Bwpeu6Cx8NdoVmyLuWEeB&#10;YIKNg9LaA/ff57w+rrn6Khs08COogU23zyEpfQ8KdAKWyy69GN43r9rkX3/N4asQRLLgD+evHATB&#10;3uOv8Cf/m7wWXt+SClgITjzQRYCyCGaZX3/ztT0J53jyTvj+r7n6anT/etlyCDdEGo2e2iuko0cb&#10;gQBABsdE61WvbJOHDbJkutOHLZ6wo5K8cW0uUNm5PWyUFUAlMy9Qyc72z8X96P8IqKirovl05YBy&#10;QDmgHIgiB4qyo4Li4G9YUZySB6hk5pLpqfp1ACuSO+HyTKCSDCniSNWv1M3r3Mpmg+oV7YGHHgLw&#10;OBRtzaHHFXEEMtEB+Rljdo80beoASyNIGHMcb9LEifYNivaWLSCIgG7CefXrWetWLZ0PDnks7D6Q&#10;k0JPFgKRFABNdlLYUfEAC7s3JQ2whJPi+R7Ie6I543NQ67oeXaTKGIsjj6dD+/b2A5bVUwBgtJXw&#10;CKDh+jLU7KpVLG9jB/azFCyURAKVRIAXr6Oyb8e2PEDFnxEBVLJ8K2B8+k8BlSi+nLSyqNVl5YBy&#10;QDmgHChKoJKYmPgfcHxfkheoHMwz+hUuT8zuSSRQSYtbb5OHD7E65c+2lvA70VbyI8ARuxnTp9vj&#10;jz1mNWtWtzquWH/ced388MNoe+GF5+3KKy930sZXXXUFVK662S+/TISKWFAtjF0x/iSXiFwVAiCv&#10;K3Yo5HBfXB0Wdk62xG/N6e5wnG3s2LHWrdvLjhjP91S3di2o091pH334IeSW14sPVfJTNs8Zvvnm&#10;m1ap7Dn21Zs9LBXdk6OACvyePKCyd3vaCYBKIC4jI6O8gIqAilZSlQPKAeWAciCKHChKoILi8v9k&#10;ZQWclbY3t+3PTM8DVPbt3Jbjo0I+SrgzPQuEbeiojP30A6tZ9p/W6emnT7OSR6e7YMECe/XVnhj7&#10;usQ5rN95x+324Ycf2HfgFg0eNMhJG9dBYU8VsXtAYmYHhoU/uxMeWGF3hfwV8pI8wMKRvjwdFnQ0&#10;YslbISBhx4TjXOzyeHLC/PfsOXPAwfnckeKvu+5aqwTVrmpVq9h9994DLk5/J5/tcW2UAadfBAYO&#10;HGhlz/q7DerRxVLZ5Y0Y/UpcuyLYBcbI6t5tKXmACg1ts7M8d3rKE/u3m89XTUAlii8nraRqJVU5&#10;oBxQDigHihKogCNytt/v2x0OVHwZ4UCFzvTgk+BLnwZqkc70lCpOxZjFiAFvWHX4dPR49dXTr+rR&#10;GbsIxKPAHwGjzbvRaWDX4aKGDZw62xdDhzpg8nrfvu5v9WB0WKd2bQCAxtalc2f3nAUg56+DYta2&#10;HduNHZXwjSNh6ejgEMwQ2BQErBCIUCrYAyHklqSkpqGjk+p+x2OthrHlUqiZTZw0ybjS/uAD97tz&#10;JymeY13k5QxCYbsYnZW98uI5I7KdI4nn/P3/Wv/nn7A0LJTkEfgARyUBQIX3LAKVPWmRQAW8uByg&#10;csQCfl86BEXqCqgIqGglVTmgHFAOKAeiyIGiBCo+n68Gvqj35QEqWHHM9VHZbxyd8L70EyEFGt5R&#10;IVBJWQdDvL6vWPWK5ezd9947Iwqh0vwm2BWZOXMmZKRftKuuvMKqwIWdJpL8b46GffP11/Bm6e+k&#10;pxs2uNAqg4R+4YUXOKnj5yBFPXz4cJs6daol58P34JgYAYbXCWE3hEAkvCNCMBMEJKn4W7zjyFCV&#10;6/ff/7Afxv5gX0Fe+UOMbNEc9KlOnezhh5vi/K7CeVZyAKsxxrue6NDBdVTWrl1rBErazqwIfPfd&#10;d1bmn3+31zq1s7SIjgpHU7fCrd67Z+1OS47oqIQBlSOH2VE5HAgcbCCgEsWXk1ZStZKqHFAOKAeU&#10;A0UJVFCUNuSKIjSBc0a/OBqRC1T2AaikYIwiwX3xc6UyD1BZHXSlH9Cts1WrXME+Q3Go7cyJAF3A&#10;f/jhB3vyiQ6OYM/xqVtuvsleAZmZfiwTJ/4C4DLSkdOpJMbxsLPP+of7SXPJJ554wt4DeKXM71+h&#10;rgtHxihJvQYggjuByGx46IwfP95JV7/77ruOT0IPmIceetBuvfUWx5Mh8b9+vbruHOgQT9L/BefX&#10;txtvuB6GoW2cwei0adMMvKsz5wLoneQbgQkTxlsldHC7PdYcPiorYEK7LKyrstjicV/KBSpJuJ/t&#10;ywNWsqCCx1HXw4eCUttZWRmXCqgIqGglVTmgHFAOKAeiyIGiBCpZmZmNAVQyc4GK36j05QGVjAP7&#10;3OgERyh2JMVjpTIvUNlKoLJqib3euYNVq1IJK+6jVFqdgREgnyMBql/Dv/rKWrZs7karCBTYcXkG&#10;vKQvv/zCpk2dZqNHf2/94eb+7DPPOE+SenXqOGPJ8vBw4eMboPNyySUXOz+XO++8wz2G/744BEJq&#10;16rpABGPf/mllzp/l3vvuccBkZdffslxZ0ZDtWvGjBm2DiBnB0bNoNgkMvwZmHPHe0u///671QBg&#10;7dziIUtYGQQm4eNf7PTyfsX71u5UABXcx8K7xB5QocktN4hBNBZQieLLSSupWklVDigHlAPKgaIE&#10;Ktl+/90AKlmGEQhHpg/4woDKAcs4sBdAJdl94W9P2GJbVy/P01HhiEXCioX26hOtrWrVqvbzzxNK&#10;WclUOt/uhg0b7Ntvv7HOzz7r1MHoQXL++efZw5A9fvON16EQ9rMtAidkDkjt49FN+RYjYx+8/749&#10;BpWxm9ABIc+FY1rsjBDIEKAQkLz11lsY8frNli1b6jojGTQA1aYIRESAHbh6EHh4osndFrdknhv1&#10;ysNTAVDZnhDn7lu7AFQy9kcCFZ+733lABV4qdwmoCKhoJVU5oBxQDigHosiBogQqhwKB5gAqh/MF&#10;KuisZOzf61Ykg0AlDkAFK5eYAfeKAhYI8Uvn23OtHrRq1avb9OnTVFSVoghQ4SsFUsWzwGl5/fW+&#10;dscdt1n9+nXd6Be7Jxzdeqf/2zYTHZAtJMWDsJ8EDso2yBrT9JMFJ//eBi7wTZs0cXyTFi2aQQ75&#10;FceHWbwY5n3gq9AYVJsi4EWAY4QXABi3uedW2/jXLDeSekygkpJkB/ftscywTnEWFmTCgQpGYJsJ&#10;qETx5aSVVK2kKgeUA8oB5UCRApUs35NcVTxy+JD74s7yo6OSHhr9CgEVqn0RqGzbGocRi6V5gEoC&#10;RsE2L/rTOtx/m9WsVcvxELSV3ggcgeLXunXrnHnkSyDf33fvvXB9P8/KljnXqlevarfdejMI913s&#10;s08/talTpthmqHpB0MEFbPv27Y5jMuSTj92YV4vmzRwx/vLLLrX777vXOnd+1t4fMMC+//47+/PP&#10;Px3oycoKcgy0la4ILF++zBpd1NCa3X69rZ87PV+gwvuV66jg/nUioHIo4HtcQEVARSupygHlgHJA&#10;ORBFDhQlUMny+19gN+VYQIVf8A6oYN8WvxmkVQCVMM+CxLUrbcOCWdbytsZWp25dWwOpWG2KgBeB&#10;fVD5Wg3y/ORJE+Ff8g74LS3s4osvcmNf5KyQi3LzTTc6Dsrb/fphZOwXi4MSGHkn7KSsW7fW5s+f&#10;b2N/GGP9+r1lrf//9r4CzKlz6/r/rn///3339t4Wd3fXUlwLFCmuxd2hSAWnpRTaUtzd3XUo7gwD&#10;o4y7uyU5Gdn/3m/mZE5kIGOZzMx+nyctDMnJyTsr5+y1Za3Ro6Frly7iNSSVPHjQIJg4cTysXLFc&#10;qJE9QXUwqvCQp0uakUwy/1aKzg6QmlsrJLADurYFlwc3UTbd0bCigteoULxeyUQlMS7abEWFkjO0&#10;8Do4l4mKBTcnzqRyJpUxwBhgDDAGrEtUVEtpkJ7Ub9ChHm/YKqyoxOsGT7GiYkxUfBxNiYrbk3sw&#10;uFNrqFuvnmjv4cU7kNUOkFRwXFwctnS9FKphVHUZOmQwdOzQHho1bICGkxXEg9rGBqAfCv379u3b&#10;4TLOPj3CeRcnJ5THRiJDhJgklPfjcD8ZUE6fNg2GDxuGFRtUCGvTRiiT0c82/vYrXEHy44QqY0Re&#10;eBWNHfD28Ya2bdvCF+1bgdPdq8LfyaD1SxAVz0yiEmtMVFR6lcMMovI9ExUmKpxJZQwwBhgDjAEL&#10;MGBNoiJJ6rV0o1YSFVkdh9S/kjATKWclQ308TYIBymS6PPoD+n3WDOrVbyDmDnjxDmRnB+Q5F3uc&#10;R7mCQ/hbtmyBBQvmi/mWli2aiepLhfLloGaN6vBp61bQq+fnONPyFSzB9rAtmzchibkkKikvXrzA&#10;Af4XqD5mByeOH4OfflqLEscToBMaU3bq0AGG4fzL1wsWwNEjR3BQ3x/ofXkVzh2gOacOHTtC90+b&#10;wdvbFyHwnbMpUfH2UBCVKMOKCiZkhHhIRkUFRUR+ZKJiwc2JM6mcSWUMMAYYA4wBaxKVFEnaSKEK&#10;zanIFZWsiYqHWaLi/NAOerZsCE2aNoXIqKjCGfnwWdvUDlDbVhIqfkVGRoAHKozZ2d2G3ejRQ0P2&#10;I4cPh27Y/tWieTOcf6kHtVH9iYb3qSJDpGTSpIlCxvj8+XPw/NkzUU15gbNTh7E1bOaM6dCnd2/o&#10;2LE9EpehcOjgQVGh4VW4doASIp27doXOLRrB6+tnIdDdlKiEyEQlKAASY95PVCS1+lcmKkxUOJPK&#10;GGAMMAYYAxZgwJpERavVCofGrIhKIrZMRKLRI82p0I1fafZIrRaBWFFxuHsdujWvB23QvTwmJqZw&#10;RTx8toVyBzQ4gO/n5yuICBlF7tixXbSATUaS8nmPHlCndi0oj94tRGK+6NUTFsyfj6TkgGgZCwkK&#10;hlu3buHMzDpRnWnzaWuYi4P6ZF6J6k+Fcj+K20lHRUVCDzQUbd+kHry4fAqJiotJEiXE2x0rKjoh&#10;kAQkKkp/KAmto5QVFY1Gs42JigU3J86kciaVMcAYYAwwBqxLVDSHKcgRN22sqkjqZL05Gt3YDYmK&#10;uxmigtnqGxehY5M60AUHnGn+gBfvQEHtABJviIzAKoyHu5DK/g1nVIYNGwpNGjeCqlUrC/+W/v36&#10;iuoMVVL8/f3gyePHWGmZIWZb+nzxhaiyMI4L6jdo2fvS76c3/q7aNKgFTy4chSAPV1Oi4vVOiIDo&#10;iErke4lKilazj4kKExXOpDIGGAOMAcaABRiwKlGRpFPvJSqYidRVVAKxokJE5aVBQBCIQ6xPrpyB&#10;dg1rQy90Gme/C8sCLX6WdXeAfFvIhHLZ0u+F10vlShWhKjqbTxg/TpiURiC5Ibnjn9etE5LIPXAo&#10;n2ZZqP2Ml+3tAP1e+vbvDy3rVIMHZw5BcC6JilarPspExYKbE2dSOZPKGGAMMAYYA9YlKurz7ycq&#10;kZmtX5ihNCEq75zg4YUTIrPZDzPVHNjZXlDHZ2S4A9HR0XD//n3RKtayRXOoUK4cqo51gG3btgll&#10;sODgINj466/QqmULVB4bINrEeNnWDpD3zpcDBkLzWpXh3skDIgFmrPoVrKyoRL+/opKqlU4zUWGi&#10;wplUxgBjgDHAGLAAA9YlKtKlTKIimbZ+YcuEPKNCN36TGRUkKvfPHoVW9WrCoMGDIDk52bYiGj4b&#10;3oH37ACZTO7ft094spQvVwZaoMrY3j17xKwVVVkWfv01to01RrWw+RASEsJ7aSM7QLNEAwcNhqY1&#10;KsEfJ/ZBiFmi4pbZ+vUBooJO9eeZqFhwc+JMKmdSGQOMAcYAY8CaREWSVNf0RAXnVCRV5owK+agk&#10;4A1eT1TwPmaOqPxx6iC0qFMdhqOTuEqlspFQhk+Dd8DyHUjCSsq5c2dhIFZQypQqCT3Qh+USyh7T&#10;Isnj3jiQ3wnlcG/euG75QfmZ+bYD5MczeMgQaFytAtgd2wMhXmYqKni90s+oGBMVvE4ph+klleoy&#10;ExUmKpxJZQwwBhgDjAELMGBdoqIRfS3yTduYqMQTUQnSqX4FmSEqQVhRuXVsLzTFXvGv0NtCrVHn&#10;W3DCB+YdyO8doNbFw4cPQbu2baBM6VIwa9YMMZxPgfGK5cuhYYP68OsvvwAN7fMquB0gD5whaPDZ&#10;sGp5uH10twVEJcJwmN6YqEjSNSYqFtycOJPKmVTGAGOAMcAYsBZRwTDjv7CF4k6WRCUxAeKjInSm&#10;aSjzSco6xhUVIio3Du2ExjWrwAQ019NImoKLXvideQfyaAeCgoLE4D0N3dMcy+3bujmVK1euQLNm&#10;TWDG9OkQFRmZR+/Gh8nJDgwfMQLqVy4LNw/vQqLyzmhG5RUmVlwVFRVjopKsqKikkyz1LSYqTFQ4&#10;k8oYYAwwBhgDFmDAekTl1J/xBv1HbonKtYM7oCESlUmTJ7MPRU4iLn6Nze7AzZs3sbrSFiqULwcb&#10;NqwX5+nm5gZdO3eGoUMGQxA6pPMqmB1QEpXQbBOVJEOiotHcZqJiwc2JM6mcSWUMMAYYA4wB6xEV&#10;+AsSlbuWEBUyTsuqonLtwDZoWKMKTJkyJV9aYmjg2cHhNc+/FEw8WOzf1cfHF8aPGwulSpYQfitJ&#10;SYkQiASF/FhoCJ/+zMv6O5A7oqKcUREVlZtMVJiocCaVMcAYYAwwBizAgBWJyt9SNJr7WROVeGz9&#10;ChetX/TIiqhc2bcVGtSoDNOmTctzonLq1EmYPn0azJs7B5YsXsTKS9aPB/kdcQdodmUFyhmXLlUC&#10;Ro4cgYaQsRAXH4dKdwOhLxoPUqsYL+vuwPuJir2Yqcscpn/fjIogKteZqFhwc+JMKmdSGQOMAcYA&#10;Y8BaRCXdI/3vSFQe5JaoXN63BepXrwzTZ0xHd/uUPIlWaFiZXMVn4jGdnZ2EU/hG/PvG337Lk+Pz&#10;QXgHcrIDW7ZsFkP2w4YOFeQlKioK+vXtAyOGD4P4hPicHJJfk8MdIKLSoEo5uHkkD4bpVSoepufg&#10;g4MPxgBjgDHAGLAEA1YjKgEB/63RaB7llqhc2rMJ6lWrBDNnzswTokIB4MqVK2DRooVA5nzyevL4&#10;MfpaLMhhWMMv4x3Imx3YsWO7ICtfjRolfINCQoLRMLI9zJ0zO88rinlzxkXzKIKooOrXraO5lydO&#10;lSSWJ7bk5sTP4SCGMcAYYAwwBqxGVNLT/xsrKnlGVGbNmpVrokJGewvmz4c1a9YAuU/Li+RIV65Y&#10;Dr+gNCwv3oGC3oFf0bm+ZMlPBFZp2dvbQ+NGDWHb1q0FfWrF5v2HDh+eIU+cA6KiNvRRQaJyiVu/&#10;uPWLe9MZA4wBxgBjwAIMWIuoYETzDyQqD3NfUdkM9arnvqLi6+MDU6dMhs2bN0FaWppBwLVl82YY&#10;PXoUvHj5EgBJCy/egYLcAXJG/2bJEjFgL5OTkydPCbLy+JHg/rzycQfo+jBk6DBohIaPt7MyfEQT&#10;yCwNH42IilalushExYKbE2dSOZPKGGAMMAYYA9YiKh4eHn/H1q9cz6hcwRmVBjSjgkPvKSk5M8Jz&#10;eO0AY8eMgSOHD5uENzt37sAB5pFw7fp18PP3z8fwhw/NO2D5DiSim/2woUPQa6USPHwovkawaOHX&#10;8HmP7gYti5YfkZ9p6Q7QLNygwUOgSfWKcOf4XgjBGNvH0d7gEZwNopKqlc4xUWGiwplUxgBjgDHA&#10;GLAAA9YiKs7gnCeqX1f3k+pXFZiaQ9Wvu3fvwuhRI+E6EhHjtXv3LjGofBmN9tzevWOJYksjOX6e&#10;VXbA09MTmjdrCp07dhTkhIbrO7ZvB2vX/ghc98u/XwFVtAYMGgRNa1SCP07sz4KovLO4ooJE5SwT&#10;FQtuTpxJ5UwqY4AxwBhgDFiLqACQ4aPGIsPH9/uobM+xj8qRI0dgHHpUvHz5wiSq2YWVlBEjhsOl&#10;S5fAFU32VIqZlfwLgfjIvAPZ24EzZ05D2TKlYcmSReKF165dEy1gr15hmyKvfNkBml/rP2AANK9V&#10;Be6dOogJMFeTigq51Vvc+iWpTzFRYaLCmVTGAGOAMcAYsAAD1iIqWMlAw0fNXYokUrSSeEiqZFAl&#10;xIEqMR4fCeijEiE8VKLeZ/iod6afZLEzPakl/fTTWpiFSmG+vj4mwcy2bVuFXwVVUlxcXYW6Ei/e&#10;AVvdgRnTp0OlihWwBUyMfMHkSRNhzFejTWatbPX8C9t5JaIyYJ9+/aBV3erw8OwRCPb4AFGJiQR1&#10;UkLGdS0eJOMZFa3mIBMVC25OnEnlTCpjgDHAGGAMWIuoSIlSPa2kEU51ZokK3tjjo4mo+EFUMDrT&#10;433M++0rg8xl0DsnuHF4NzSuWRXGjR8POPPywZiH2mXmooHjqpUrhXGeclHvOSl7fYVB3lXMTLtg&#10;JSWJScoH95SfULA7QJhu0rgRDPjyS/wuacHZyQlaNGsGV69eKdgTK6LvHhsbCz1794a2jerAs4sn&#10;IMjdxbSi4u2O164AkWhJiIl6L1HB69ZOJipMVDiTyhhgDDAGGAMWYMBaREWr1cyjOCYVB+AFUZE0&#10;BjdzqqrERYbpKirvISp2x/dBszrVUJVrtIGksLkY6eqVyzB27Fg4fPiQSbZZpVLBsqVLYcKE8XDz&#10;1i1duxf+jBfvQGHYgc2oTFemdEk4ffqUON0FC+bD8GHDQG0BeS8Mn8+WzjEyMhK69+gBHZo1gJdX&#10;z0CgWaLioa8GJyJRUSkqKlqNoTyxpFJtZKJiwc2JM6mcSWUMMAYYA4wBaxAVgLt/0WrVJ5XVFLp5&#10;61q+dI9kbAGLDgkUN/vIQD/wx+qJcUUlEH929/RBaFm3BgzDoCwrYuGPal2rVq2EGeg0/4okho1W&#10;cFAQzJk9W5hG3r13D1xxcF7po2JLQRKfC++AuR2IiIhA48d20K1bF+Faj6p60KxpE7C7fZs3LI93&#10;IDQ0FLp07QpdWjUBh5sXIOCds0lFJdQ7g6hgkiUx9v1EJSVFWstEhYkKZ1IZA4wBxgBjwAIMWIeo&#10;wEfYovJKSVQkVZKepFA/d0J0pI6kYPtEmK+XSSBAcqDUcvHk8iloU78WDEIVHmp7Ua6QkBDYsWMH&#10;TJw4AbZu3QJx8fEmIcuzZ09Fq9d3330Hj58+BXcM8EjVhxfvQGHbAZLSLle2DJw6JXIAwq1+ArZE&#10;kmEpr7zbgcDAQOiASmuft2kBTneuIFFxMiUqPp76anBibPR7KypajWYZExULbk6cSeVMKmOAMcAY&#10;YAxYg6hg5aOipFHHonuifj5Fk5xoQFTiIkIhAisppJwjWiuM5lN8nV5DoOsbOL15HTSpWQW6d+8O&#10;7lgJccL+/GtXr8JPKNE6beoUlGpdK7LLxouCtxPHj8FQ9KKgtpnnL16Aj69vrt3t8y4c4iPxDmRv&#10;B6iq8mnrVjBw4ADEcSo8ReLdokVzcHFxyd6B+Nnv3QFvb2/4rO1n0Kfjp+B87zoEuJkhKr7vISqS&#10;YesXEpWFTFSYqHAmlTHAGGAMMAYswIA1iIpWm9ySZlLS01KznE+JCQsRLV+Rgf7g5/LGpO0r2MMF&#10;rh/cDp2b1IE6tWtBr56fw0I0vPv2myWwcsVyOI4kxN/fz2zAQRnR77//DkZjJeU0yru+fuMAQcHB&#10;kMaZZw5RC/kObNiwHiqUKwtPnjwGLVYYhwweDCtXrijkn8q2Tt8VlQBbt2oJA7u1A9cHt8DfzdGo&#10;ovJaVIHl+bqkuBjDioqk1ido6JNp1eqZTFQsuDlxJpUzqYwBxgBjgDFgDaKSok7sjBWV9CyJCs6n&#10;xIQGiRt9RIAv+DkbEhX6e6CzPSydOgZqVKsCBw4egLCwMKBWr9jYmCyjGlL1On/+HA7ej4Il33wD&#10;dn/8Ac6YbY5CszxevANFYQeoelK7Vk2YP09oVWC1cBP07dsH2x7jisLHs4nP8ObNG2jWrAkM79kJ&#10;3j2+A/6uRkQFq71hfhYQFRQSoSWp1ROZqDBR4UwqY4AxwBhgDFiAAesQFXUXUvrKMVHBCoufw1OY&#10;O3qQMLd7/fr1BwMYMnX8+usFMGbMaCQ2B+Hlq1fg5eXFyl4f3Dl+QmHaAaqiTJ40CRo3bADR6FTv&#10;7+cHrbEdzM6Oh+rz6vf4AttEG+H+junTHTye3ceK71vDigoSlXA/74yKSiCIigr6QslCIdqMigop&#10;HgqiIqlGMlGx4ObEmVTOpDIGGAOMAcaAlYhKpw8TlWBdRQXbv4wrKr7O2KqF8yk/zp8KVSuWg4OH&#10;DmUZg1Cbxkr0TBmFBo5r0eTx/oMH4OTsDOHh4TxknFeRGx/Hpnbg6NEjULlSRThx4rg4ryGDB8EP&#10;a9bY1DkW5pN5+OgR1MN208mDvgAf+yeiNZXEPeQHzc+F+/uI6xcpFybHxxooGhoTFY0muS8TFSYq&#10;nEllDDAGGAOMAQswYA2iggZndbH1KwVLKlnOqMSGh+iG6fFm7+/61mRGJdTrHZzb/gvUKFcSxk+c&#10;aKLU9fTJE1ixfLlwmF++fBlcu34dHLBlwz8ggKWHC3OUyOf+wR0ICPAXrUlTpkwWz929axf0+aI3&#10;JCQkfPC1/IQP78BtOzuoiS2ns0cOBH/Hl5hIcTAhKtSyKhMVFbayKqXX0ehWXPfkigqKi3RgomLB&#10;zYkzqZxJZQwwBhgDjAFrEJX09KQykqQJo5BAdqU3Vf0is0ciKuhKj4PzPo6GrvREXlwf2cEwHGit&#10;U6c22Nvbo9N8HJw9ewbmYX/+2DFjRCWFCMpbR+wh9/GBxMTED0ch/AzegSKwA+PHjYU2n7YW7V+u&#10;ri7CU8UZK4m8cr8Dly9fhsrly8Ki8cOxsvsWqIKSWVF5BVTxlZMs0ThrpyQp9GeZqKSlpuDJpGNl&#10;V9uCiQoTFc6kMgYYA4wBxoAFGLAGUcG7879SNOoXSqIiqZIzb+joo0JuzjofFX8IRU8CZWuF/Ocg&#10;d2c4smEltKhfG+YiOZk2bRo+pgq5Ycp60qA8VVAS0QCPF+9AcdqBAwcOQMXy5eHe3buAFUzo37cv&#10;HDp0sDhtQb591tOnT0PZEh/DsmljIdTTFXyURAVl1KnCkhVRIY+oFK2uokIzelhZRrFBqRETFQtu&#10;TpxJ5UwqY4AxwBhgDFiFqJw69We8We9WEhWtRm3iTB+FHirynIq/GYniAFTb8Xj+AMb26gQNGjRE&#10;SeLjYI+D9e7u7mIGhd3l8y1W4wPb+A64ublB1SqV4eef14kz/XrBfJiORJ5X7nfg0OFDUPLf/4Qf&#10;506GMC83wyQKEhWq9spEJSY02OC6piQqVE1Bxa8kaoVlosJEhTOpjAHGAGOAMWABBqxBVOimLEnq&#10;SRQypKZqs5xTIdNHav8iwhKCMyneRqaPNMTq9+Y5LED1r7r16sG9+/cFOUlNTc19NMJH4B0oxDsQ&#10;Hx8PPdAEdRCaP9LatWsn9O7Zkw1N8+B3unPnTij18Ufw65JZWFExR1QcdR5QWA2ODTMkKhpFRYVO&#10;BVtgI/CaVY2JigU3J86kciaVMcAYYAwwBqxFVLTJya00ajWaOyjc6VVJIA+eUuYxKS5ab5pGKjrU&#10;+610qCeiEvD2BXw3eTRUrlwZqHecF+8A7wBAWloaLFm8GOrh/FY8zm7dv38PPu/RHTw9PXl7crkD&#10;G375BcqV/Bh2LP8aQqj1S6H4RcmUADSA1BMVFAVRzqhosA1Vnsuj09BqJT8cpq/ARIWJCmdSGQOM&#10;AcYAY8ACDFiLqHh4ePxdkiRh7iDfuKn9S43DpvKNPVkYP2bIFJPxI/oVKKsq1Ase6GQPq2dPgqqV&#10;K8KxY8dyGYLwy3kHis4OHMQ5lQrly8Hjx49FK2R3rLBcv36t6HzAAvokK1eugMplS8HhdcshWAh9&#10;ZEoTC6Lyzlk/X0dVYQOikmxEVCSVW3p6ekkmKhbcnDiTyplUxgBjgDHAGLAWUaEbs1atnpqakpKq&#10;N37EIVOqpGTe2OMgNjzTT8XfiKhQhSXQxQE2LJ4NVSuVh507dxVQ6MJvyztgeztw7949qFWzBuzY&#10;vl2cXK9ePWEXti3xyvkOIKmAhQsXQnX0bzq/dT0Eu5sSlUD8mSwEEhcZZkBUJKwaKysqKVq1PZ7N&#10;R0xUmKhwJpUxwBhgDDAGLMCANYkKDpHWRNWbeGVVRZ2UaHBjjw0P1Q+mUkuFsqJCsqDBbm9h26pv&#10;oFqFsrB+w4acRyD8St6BLHYgCdt1qCIRGBgIQUFB4s+FQeray8sTWrdqBXNmzxKfbPToUUKym1fO&#10;dwCrwEJdsF71ynDjwDYIwuqJcUUlyMNVT1Tio8LfT1Q0mofpAen/zUTFgpsTZ1I5k8oYYAwwBhgD&#10;1iQqOPD7saTRRBkQleRMoqJOigdqnSAFHRqoD3BzMiEqIShRfHDDaqherjQsXbo05xEIv5J3wGgH&#10;iJhcu3YV9qBh4qoVK2Dzpk2wadPv8O2332D1bgfcQI8eX19fm903Ili9sYoy4Msv0asjHZYvWwoz&#10;Z8wQf+aVsx0ggjpq1ChoXrcG3Dt1EALfOZkQFbqPkv8TVVUSoiNApa8Sx6HKV7JBRQWJz7Xly5f/&#10;iYkKExXOpDIGGAOMAcaABRiwJlHBgOn/ofmZv5KoaFRKopIAcZHheqISiNlLY+Uvkgc9jQ711cuW&#10;gNlz5uQs+uBX8Q4Y7QARlG1bt8C5c2chNjbWZH/IXPTC+fOwf/8+ePLkic3u34Tx46B9u7YQHR0N&#10;+/bthZEjR2A1iH2FcvoLi4mJgT59+kDbJvXg6ZXTYnDeuKIS4u0uEitEVBKjI99LVLRa9QkTkkI/&#10;8Pdw7JYQGijkDjmDyBlExgBjgDHAGGAM6DBgZaLy39ij7aAkKtTDLc+o0LwKtU7IFRXq/TYhKhgU&#10;XNm/DWqW/QTGoBs3L96B3O4AERAiKjEx0R88VBIOR59BA8D7OA9ii2sZVhmbNW0M7969g5s3bsAX&#10;vXtBWGiYLZ5qoTinsLBQ6NChPXRv1QQc/rgO5OVkTFTIoFYmKkmxUZlEBcVBJLUKJaJ1kuy0tBrN&#10;biYqFmTQ+AbNQRpjgDHAGGAMWJuo4H36b+gjcPf9RCVCT1SCSArUyEslFBOOdsf2QqMq5WDQkCHs&#10;oVIowj3bPUlSxbpiJHON8rHwxx9/CC8Seshu78pPsX/vXrh9W4jY2dSiFrV6derAU6z6ODo6Qru2&#10;n4G3t5dNnWNhOpmAgABo3LgxfNm+Bbg9uw8k8KEkKnR9CvVVEJX4mPcSlRRJWs9EhYkKV80YA4wB&#10;xgBjwEIMWLOicgpO/Vkrqc8aEBXs4VZWVBKwdUIo6GArRTCSEoOgAGVBaXD1yYVj0KZ+TejVuzdQ&#10;Sw4v3oGc7MCTJ49FdUS5nDC437ZtG1y7egUuX7qkeyCRIfWs169f659KviX79+8XlQtbWpcvXxIO&#10;9US+SAigRfPm4OLiYkunWKjOBWXVoVq1ajCyRzvwsn+KROWNwTWJBD7C/LxERSUKr1tJ8bGK1q94&#10;rKCoRTUlLTVFV1HRar5lomLhzYmzqZxNZQwwBhgDjAFrEhW6QadoNEIvVZbspNYIJVFJjInSE5UQ&#10;bw8TohKIw/Rvbl2A7q2bQIeOHYUyEy/egezuQGpqKhxAoqEcjn/06CFcv3ZNqHwZr4iICLhx4zo8&#10;evhI/0+urq5w5swZm6rqPXv6FCpXqgiHDh6EyMgIaNGiBdi/epXd7eHnZ+zAy5cv0Vy2EkwZ8Dn4&#10;ODxHbydzRMVbJFai8ZGsICrkESUTFZJkpwe60k9nosJEhTOpjAHGAGOAMWAhBqxOVCTpB4oBUjP6&#10;trVSJlEhtRxyp5f7vcOwpcK4ouKPw6yu92/CwC5toVXLlpwt5pAyRzvw+rU97N27BzPcWvH60NBQ&#10;2LjxNyDykdVKQ3KzZctmPZEh6VoawA/wD8jROeTHi9zd3aFmjeqw8bdfITIiHFq3bgWPH2WSq/x4&#10;z6J8zBs451MJid+isYPB7+1LINNZ/TUJ2778nN9AuL+PSK5EhwYBmdYqEy8oHpIxn5IOGrU6VVKp&#10;hjNRsfDmxJlUzqQyBhgDjAHGgLWJCg6TzlcSlRS8kWcaPiZgRjIGokICxY2fWip8sLVCSVb8Xd+C&#10;x/P7MK7f59CgPirxPHlalOMk/mz5tAO3bt6Ec2dFF6JYm37fCB4Y5H9oUbvYWcXrqCrj4ODwoZdZ&#10;7d8jsfJTv15dWL58mSBfpABG8za8crYDx44dg4oVKsDauZMh0NkeyHRWvh6R0IcfzqxEBPiaJyrJ&#10;CUhSMokKekglY0XlcyYqTFQ4k8oYYAwwBhgDFmLA2kRFklSjsyYq8aDC1gmZqFAAQD3gSqJCgQJl&#10;NueMHATVsRf/Onpb8OIdyO4OEG5evdS1RFFV5aef1kJUlLD4ee/y9vaGnTt26Nu9aKCesu62spJR&#10;lax5s6awYMF8CAoOhm5du/J3JBe/nM2bN0OVCuVg67KFEIRtX8rrEREVf1QBiwjEmTp8xIYHg0pZ&#10;UTEgKgBIVGIRa62YqFh4c+JMKmdSGQOMAcYAY8DaRAXd6Xu+l6hgXze1UFBFhWSKdRnMV3qyQoEC&#10;mT4umzYGypb8BI6fOJGLMIRfWhx3gAwQr1y5DE5OTuLjk1EitYFZIswQEhICx44eBWr7ovX8+XMT&#10;1bCC3FNSLOvUsQNMmTIZSLGqd8+ecOnihYI8pUL93itXroQaFcuhyewaCH7naEJUAtAAUr5WkVlt&#10;ZnU4DjRoZivP4tEmoOJhKA6pVGWiwkSFM6mMAcYAY4AxYCEGrE1UtFrVZ5hZTElPT9PfxNUKd3q6&#10;0UeHButv/mJ41UiiOAzVwDYsmg4lP/pf2I7ZbV68A9ndgZvY+vXgwQPxspSUFPh53TqLKio0A/L7&#10;xo36t6P5j7t3bae1ChMB0LfPFzB69Cjw8fERTvWXLl7M7vbw8zN2YOasWVCnUlk4v2cLBHu4GLSi&#10;UkWFxD1opo6SKvGRYUBeUDqyYkpUcF7FFw/7P0xULLw5cSaVM6mMAcYAY4AxYG2iIkmJDbWSJGSV&#10;5GwjZR4zM5Hx2EIRolP+wgc5QRubPoagv8qe1UugPFZUfvhBzObz4h3I1g7Y2d2GPbt3619z4cIF&#10;uHfv7gePcQNbxi5jNUZeR48cQdli+w++zlpPoDa2IYMHwdAhg8HL0xOJSi8mKrnY/CFDh0LDymXB&#10;7uRBCMH42tjskeTS9UQlKkJBVOJBUiUbVFS0arWDWZLCzvR8I+ZgjDHAGGAMMAbMY8DaRAVjhspI&#10;VIT5RCZRyXSnJ8JCLRQyUQl852xCVCizeW7reqiOLRnz5s8D8rTgxTuQnR3wxCD+8OFD+lmT6Oho&#10;MafyPrlrZ2dnWL1qpb7tiySO9+zZDcHBQdl563x9LlWHRo8aCV/27yc8Xnr1/Fy0ufHK/g5Qe1/3&#10;Hj2gdZ2q8PjiCazSowEtejkpVb+CPd/piQp5QGVWVJCooEeUUevXdSYqXE3hdg/GAGOAMcAYyAYG&#10;rE1U4uPjP0YvlcdKoiKpFEQFWyfio8L1RIWCA+OKCpEXu6O7oXHtajD6q9FixiCvFrl5b978O1y7&#10;djWvDsnHscEdoMrDkcOHhXu7vGhQfvmyZcLYUZ5BoX+j55Ky19YtW9Dl3Uf//OfPnsHJ48dF65it&#10;LCJPE8aPgy969xIzON26dAY7HPjnlf0dCEPVtLbt20OPVo3h9a2Los3LWC491MdDeKhEBgVAYky0&#10;AVHRZhAVkmIX1zuNZh8TlWzcnDi7yBlmxgBjgDHAGLA2UXn16tVfU7Va0TRvaPqY4T+ARCUhxtCd&#10;3oSouDnBk0unoF3jetALW1uiIiOzH4WYecWFc+dg4sQJsB2dyWfOmMFqSXmyq7Z7kLCwMNi8aRMg&#10;edafJA3LHzhwADGwFag97CYqelGL2L59+wwIcUxMDBLazehVEmFTH5CIyiTEMM2mvEFy1aF9O3iY&#10;MYtjUydaCE7G1cUFmjZrBkO7d4B3j25jG6qTIVFBYY9Q9Hqi6i+1fyXGGhMVlbjG6YmKJP3IRIWJ&#10;CmdSGQOMAcYAYyAbGLA2URHu9FrNvvcRFbrhyzf/EMxYGhOVALe34Iimj1981gxatGwu1I1yu65e&#10;vQLjx44V7TK0aNj6++++ze1h+fU2vgPPsCpib286Y0Ik5smTJ/DixXMICQk2+BRUwXv48CE8fiwK&#10;gza1iKhMnjwJW756wssXL4SPCn1GXtnfgfv370O9OrVhypA+4PXyIfihFLGBVDoSlTA/dKUXRCUQ&#10;zWpjcNZOHqbPdKWXiQomaGYzUcnGzYkzqZxJZQwwBhgDjIECISqStI7CBr07vUYNaqGUgw9yp0fT&#10;R5mohPmi6aOyLxz/7I9KYJ72T2BUj3ZQtWoVoMxnbtbjx4/gK1RJohkEed2xs4MlSxbl5rD82kKy&#10;A6TcdfLkyffOp8gf5a3jW9iGFTfHt29t8tPRvNZUlCamisoj/Fzt2raBN2/e2OS52vpJnTlzBqqh&#10;K/23k0ZBgKOpKz1JpxuaPcZmioLgdYzMbKmikpaqaw1EV/qhTFSYqHAm01DH7QAAdQpJREFUlTHA&#10;GGAMMAaygYGCICqpwp0+XdzA6UauNSIqyWT6SH3f+Ajz90bvgkw3aCItJFns++YFzB7aBypWrIDy&#10;sHdzHPMQOfkK51yU2XGaT/h6wQLRAsar6O8AVSGePn0KW7ZshtOnT4kKS0JCghi0p/mTCGzvouz6&#10;yZMnYAfKYZPju60uOueJEyZA37594M6dO9Cu3Wfg5uZmq6dr0+e1bfsOKFfiP7B+4UwIRQEPA/NZ&#10;4Ur/Bo0e/YTZY0wYmj3KyZaMhIsxUVElJHRgopKNmxNnUjmTyhhgDDAGGAMFQlRSU4ehp0AKyF4q&#10;mHlUquUko7uz3vQR3en9Xd4atH9RJjPQ2R7WzJoAFSqUh2PHjuUo4KHh6bFjxwC1fSnXjh3bYdy4&#10;sWCPQ9VpaA7Iq3jsAA3NX79+Dc6cOQ2HDx1CB/rtwoX++PFjcPbsGaxQPLT5jSBiRZgm1a/zOHPV&#10;vXs38PX1tfnztsUTXLV6NZT9zz9hz5pvga6Txopf/iidLtQJkayQpLryGkbeUPIMXnoaEl6tpE6X&#10;pPpMVJiocCaVMcAYYAwwBrKBgYIgKulabXs0fRQTzLqbORKV5MzebhUSldgwnZcKGan5Y2+4ck6F&#10;MptBrm9g28rFULliefhlw4ZsxzmUJZ80aaIIQpXr2rVrMAQ9KC5dvowKT95Y9+FVHHeAhuWpckLK&#10;T1RdKSyLiMqokSNh4IAvYTeKAAwcMADCw4RtEa9s7EA6Jihmz5kD1cuXRin0nyHEy9BDhUxoSX1Q&#10;llEnSXUlUTF2pUdJdj98+8pMVLJxc+JMKmdSGQOMAcYAY6BAiIpaXV2SNCGZREVCokKmjxnKXziQ&#10;Gocuz0RSqAXMxEsFiUrwOyc4uWUD1K5UDubOm5uNEASAgtBZM2dgILfL4HU0dzBk8GA4hLK1b1G2&#10;VqkGla034CfzDhTQDlDb4uBBA2HY0CHw87p1orpSmIhWAW2bydsmJibCiJEjUAK9Otw9vheC3NGV&#10;3sRDxVVPVOIjI8R8ndz+pVEnGXioaDSap0h+PmaiwkSFM6mMAcYAY4AxkA0MFAhRSU//f9j65akn&#10;KikSaFRIVLCSQjd6ykySl4qOqAQCuT+buNPjz24f3w+NqpSDgUguLF0qlQq+/noB/L7xN4OXBAUG&#10;4qzKV7Bx40bR8kUVF168A4VtBzAghj5f9BZzV4sXL4LZs2bqTS0L22cpyPMlmeoePbpDpxaN4MW1&#10;sxBoLE2MFZUQb3c9USGzRyVRMTZ71Gqlc/h5/sZEJRs3J86kciaVMcAYYAwwBgqCqAiJYmPTRzRH&#10;k7ORRFQSoiP0FRVyfzYmKsFIVJ5dOQ3t6leHjp07A2VAP7SIpHz77Tewdu2PBm729No5s2fD0qVL&#10;UY72hUXqTx96L/533oGC2AG1Wg1du3TBgfrxMGbMV7Bs6fcFcRqF/j3d3d2hebOm8GWnNuD80A4C&#10;cE7OuKIS6oMeKsLs0R8S46INiIpWo/NQoYdIyGg0W7MkKfQP/h6O3RJCA7HH7B1n2pjMMAYYA4wB&#10;xgBjIAMDBUVUtFr1EbqB6yWK1SoDopIYG6XLVmIgEOptNMiKLRgB2PrldO8afNmxNTRr0QI8PNzf&#10;GxxRS8wyJCIrV64wcB2nXnT62Qw0eHyEvhienp4GJKbQR1z8AYrVDiQnJ0PrVq1gJrY2kvLXxt8M&#10;K4fFajNy8WHt7V9BlcqVYEJfFCN4+wL8UMDDWCZdeKjg9YnaU0kARKn6RUqGSqKi0aiWMlHhwIMD&#10;D8YAY4AxwBjIJgYKiqikpEirDYgKZiD1N3ryUkHzNCFRjGQlzM/LUBqUvFRcUQkMTdimDO4DddCU&#10;7d69e1mGJVRJWfr997Bi+XKg1hjlolYv6uO/e+8uuLq6GpCYXMQ5/FLegQLZgZjoaGjcqCHMxUHw&#10;Xj0/F+plvLK/AzduXIeypUvBwtEDIJDk0I2ICv093N9Hb/aoJCpUEcbWVoWHSjpgYmYyE5Vs3py4&#10;5YNbPhgDjAHGAGOgoIiKpFZPoPBB9lIhz4GsJYp9dIEC9oXLWU2dRPFrWDp9HFSuUBaOHj1qNhqJ&#10;i4uDJdirv3LVSqC2GOXav28vjBgxHG7eugWOTk5A2WhevAOFeQcCAgKgYYP6MGXyZOjfry/cvn27&#10;MH+cAjv33Xt2QbmypWHD19NQYfCtQaKE2lApUZJp9ogeKoqKijoJpYkziApJsGN1RYsJkn5MVJio&#10;cCaVMcAYYAwwBrKJgYIiKilqdaf3ERWqrpCJGg3UU1XF2EuFCEsYtnNvWbYQyn78L/h5/c8mQU1w&#10;UJBQ9/plw3qTgWLKNA/NkCF2QOfu2NjYAguK+I15B/JqB8jckYgKYXvI4EHg6uKSV4cuVsdZtnwZ&#10;utKXg0MbVkIQ+qUozR6JqATgcL0we8RrE3moKNu+DIgK7pqk0URqtcmtmahk8+bEmVTOpDIGGAOM&#10;AcZAQREVjSa+FmYakwBnRORebvIeUA7Ux4aH6okKzaQYD9SHer+DkxvXQpXSn8C8+Wh2r1gPHz6A&#10;8WjaeOjgAZMA6/DhQzBs2FC4cPGiTuErMrJYBWH8YYvuDtjb20OD+vWgc6eOMBwxzhLb2f9dp6Wl&#10;wbjx46BB9Upw5cB2CMJrj3I+ha5DQe7OojWVEilxkeEKohIHph4qGi+URK/ERIWJCmdSGQOMAcYA&#10;YyCbGCgoopKuVlfBTGMohRFZERUKAGRDNZIoVrZ+UeBA3gbkcdCkVjUYPmKEiEgoMPv9940wYcI4&#10;ePDgvkmUsgdN8Iagx8RFJCmvMKgjGVJevANFZQcePXokKiq1a9eESRNEdyWvbO4AzbF16dYNPq1b&#10;DR5fOi1IiTFRCUYDSJJOJ6JC0sSZbatIVFSGHiopGvVLPIW/MlHJ5s2JM6mcSWUMMAYYA4yBAiMq&#10;6em1NGqccscebpmoKGdU6M/UUiG3fgVSsKCYUaHAgdovHO9eg55tW0CH9u3hwL59MHv2LFizZrVw&#10;FVcuGqhfhwZ4o0aNgMtXrgiSEhQcnM0Qhp/OO2DbO3Dv7l1o1LABVK5UEdasEnoVvLK5A5S8aNq8&#10;OfRq2RDe/nFNGM4aSxOTh4oQ+0CikhgTZTBfJ6GCYYpWq5cmRsXBy+8lKSxPzDdiDsYYA4wBxgBj&#10;wDwGCoqoJCUlNU1PS33PMH08RIcGi4oKkRXjYXq5onLr8A7o1LwB1K9fH2ZMnwaPUWLYeNGA8fx5&#10;82DKlMlgd8cOXr7C1g0mKdkM3/jphWEH7HB4nohK9WpVYfv27YXhlG3uHMlLqXbdujCuTzfwfHoP&#10;B+cdDYgKzauE+eo8VIisJKGHijLJokXRDkq+kPQ6rZQU1e9MVLiawu0ejAHGAGOAMZADDBQUUUlJ&#10;SekMkJ4FUUlAX4JYJCpBgqiQDKgYZlVUVPxIMvT1U5g94ktogcZsdnfumJUWvnXzJozGKspyHI59&#10;iG0xr15xu5fNRYZ8Qnm2A3Z2OqJSuXJFmDNndp4dtzgd6Pz581CtahVYPGEE+L95DnSt0VdU8Bqk&#10;kyZGDxW8NkWjR2NyfKze7FGdFI+KXzqiQoqGlIxJ1WrmMFHJwc2Js4ucYWYMMAYYA4yBgiIqkqQa&#10;SsGPLE+sxZu7Cm/yYpiefFTi0UclJDBrHxVU4nF/bAcDu7SFAQMHm6mi+MPqVatgxPDhsH//fniO&#10;WVIanI9GnwlevANFdQf+QMLeCH1UKqNZYc8ePSCUZ7Cy/avesmUzVC5XGtYvno2KX2akidGlXih+&#10;4YOUCVWJmWaPVFlJ0eo8VIik4HUtPSVF04eJChMVzqQyBhgDjAHGQA4wUFBEJVWSJpkQFSIpZogK&#10;ZS+NW78oy+n/9iXMHTUQOnfsAOoMI8fIiAjYj7Mqo0aNhO+++xZuYSsMtXo5OTtDYlJStoMWfgHv&#10;QGHaAVK7I8NHIiotWzaHo0eOFKbTt4lzXbx4CVQs8REcXL8SwlBZ0HiQPgCTJNT2RS2pNEenlq9b&#10;+H8dUZF08yk4fyehh4qUmFifiUoObk6cSeVMKmOAMcAYYAwUFFFBZZ2eSqJibPioSkwQMyryMD0R&#10;E2N54mBUArt+YBu0a1IPfli7Fk6dOgUTUeloxvTp4s9URXmBJMXPzw9SUlNtIgjik+AdyM8deImY&#10;r1+vLgwaOFAQlsGDBkJiYmJ+vmWROja2pMLor8ZAnUpl4Oq+zRCKXk0mRAWFPWSiEhcRZjCfYqz4&#10;pZWkUNz/UkxUmKhwJpUxwBhgDDAGcoCBgiIqKE9cHe2aY2hOJUt54ohQvamaOdUvmlsh1+idq5ZA&#10;41pVoXnzFrAXqynPiKC8fAkuaHYXn5BQpAIp/jC8A+/bAScnJ6hRvRps27oVLly4ALVq1YBTJ0/y&#10;plm4A6QW2OPzHtChaX14cfkUiOsOKgwqH8FIXiKDUPELZ1QSoiMMFb9UyZkVFXxPjUb9LCrK459M&#10;VHJwc+JMKmdSGQOMAcYAY6CgiAo6wX+UotE8ovhBT1TQf0Bp+Ej+BMJHBdssQlFlxzhgEBLFaMbm&#10;++oRjOndGRo3bQZPnj4FcucODw9HL8l0C8MTfhrvQNHYAaoe1q5VE9b++KP4QAvmz4PJk0SXJS8L&#10;duDt27fQtGkTGNK9A7g+skPFr7cm1x26Fsn+TomxUfpBerp2aTWGREWrVR+Du3f/wkSFiQpnUhkD&#10;jAHGAGMgBxgoKKKCMcN/YfvXTiVR0WpUCofneKGmE50xUB8Z5CdIiXH7l6/zGwh0todVsyZCDVTq&#10;OYHZ4zRu87IgJOOnFMUdiEGxCHKmX/j1AvHxdu7YAX379kGJ3JSi+HHz/DORvHPFcmWEmqA/XlfE&#10;bJxRRUVW/IoKCRDqhHJyRUdUdIpfYkaFkjCSetUHSQr7qHDGkLPGjAHGAGOAMWBbPip0b0bZzrl0&#10;Mye/AbqxayWNQRsFDakmRIWLORXyK9AP1SsCB2r/CvV0hb0/LYdKJf8D3373XZ4HL3xA3oHCsgMq&#10;bD1q+1kbmDBhvDjlM2fOQIcO7SA5ObmwfIQCPc8DBw5AqU/+DWtnT4AQDxfwIVl0/fVGJ00cEeAr&#10;KiqkSqgkKYKo4DVM6aGC6oZjmKjkIIPGN2wO2hgDjAHGAGOAMFBQFRW6eWu1qvY4RJ+IPVoZWUgt&#10;SOpkUCVkqH/hjT85IQ5i0E9FR1YChUu0cVWFBl6v7tsCdSqUgpGjRnH2uEBDPX7zgtwBdEGHL/v3&#10;hwFffgmpWFkkFbCOHdqDP7aE8frwDqxYuQIqYUXl4LqlEGw0n0LXHaH4RdLESFR00sSZ1ypNUiJW&#10;UGTFr3TQ4iQ9VrK6MFFhosLtHowBxgBjgDGQQwwUJFHBsOEvGFhdVrZ/Gat/kdxnfFSEflaFyJVx&#10;KwYNvL68egYd6htCp86dITAw8MMRCT+Dd6AI7kBaWhpMnzYN2rX9DOLj48DT0xM+79EdCcvDIvhp&#10;8/YjYSsqjBs3DhrVrIpqgtshCFtNjRW/At1d9PMppPhlQFRUSFQUbV9YXfHHY9ZlopLDmxNnUzmb&#10;yhhgDDAGGAMFSVToBo4D9T3xhp6Wjp4D8k1eVFUUnio0sBpFQ/X4CPUxHar3QwM2z+cPYEyfblAH&#10;B4mfPH2StxEMH413oBDtwJrVq6FmjeoQGISu6djy1a9fHzh27Ggh+gQFc6oo8AEdO3WEjo3rwvNr&#10;58VMnDFRCfZ8J9pQaWaOxD4yiUocGEsTa9Tq5xAT8y8mKkxUOJPKGGAMMAYYAznEQEETFQDnv0mS&#10;5payqkIDqcpMJQ2syi71EQE+QHMpBlUV/HuwuxN8P3mU6C8/cfJEwUQ6/K68AzawA/v274Py2L70&#10;AmW6aQ0dOgR+WqtTAeOV9Q54e3tDnTp1YGCHVuD29B4EuDoaXmew9SvU20NHVLD9KykuOnOmDltU&#10;JbUK205183a0sPXrvEUkhYfpOWPIWWPGAGOAMcAYsL1hevkmju1fY+jGLg/Vm5o/xqP5Y5CoqNCs&#10;ij+aP/pg0GDgbYCDr3tWL4EKpUvC6jWrWZqYI9JiuwO3b9+CcmXLwJnTZ8QezJgxHebMmVVs98PS&#10;D37r1i2oUqUKzB35Jfg6PMPrjKE0MSVIwvy8dUQFH0lxMQbiH7LiF13HROJFkn5jopLDDBrfsDlo&#10;YwwwBhgDjIGCHqaXb+JalepTbP9SDNVLoElONKiqxIWj+WNG+5e5gXrqJ79xaAc0xv7ykaNGgkql&#10;sjQ+4efxDhSpHXBwcIA6tWvBz+vWic+1fv3P8NXo0Zjh1wXQvMzvwOYtW6BKhfLwyzdzIMjFASu3&#10;mdLENEjvhwkSWfGLEick9KH0fUIpYlFNSU9LRYn0FEjVqqczUWGiwu0ejAHGAGOAMZALDBR06xfd&#10;yLGPvqxWrXUUWciMYVTq91a2f5EDtJAExUwmOUMbK3+RGs/rO1ehR8uG0Kx5MwgNCeF4jHegWO4A&#10;iUl0xlmLcWPHis9//tw56IdeKsHBwcVyPyz90LNmz4bq5UrC8U3rhDSxssVUr/iVUdWNDQ8xuD6p&#10;kxPw2qWTJgZIB0mjUqenqzszUcnFzYmzqZxNZQwwBhgDjAFbICp4Z/+TsfqXzvxRl7Ek5S/qB5eJ&#10;Shg6Q3sbmbBRttPb/glM6tcNKqPx45PHjy2NT/h5vANFagdIvWrkyBFClpiMHl1dXaB9u7Zg//p1&#10;kfqceflhNCgr3Ldff2hUtRzcObEPQryM1AWxokKKX5QoofbT+Mhwg7YvTXKSseJXJCVgmKgwUeFM&#10;KmOAMcAYYAzkAgO2QFToZi6p1b9Q4KE3f1QO1CNRIZd6eaA+3N8H/MgxWjGnQkZs5FD/04JpULli&#10;edi5U5je8+IdKJY78M2SJdCwQT3w9/eH5KRk+LR1K7h29Vqx3AtLPjQN0rf57DPo2aYpvLl1Ufg1&#10;GcugUyWXZlMoYUKKX5RAkau+EhptGjjSa9X2r17BX5mo5OLmxJlUzqQyBhgDjAHGgM0QFUn1lVKm&#10;2NilXhg/hoWIbGZEoD/4oyKPcftXiIcznNj8M7ZvlIIZM2daEp/wc3gHiuQO7N61E2rVrAF37tiJ&#10;z9e/X1/YsX1bkfysefGh7t69C7Vr14RJA3uD14uHeH0xHKQn0hLq66X3c0pUKn5h1Vcofik9VDSa&#10;gxaTFFb94hsxB2OMAcYAY4AxYLuqX6KikpjYQNKo4yjokG/4asVAPWUv4yLDMhzqAyAI2zBMiAom&#10;7x6cPQIta1WC7p9/DgkJCXkRw/AxeAcK3Q7cu3dXeKls27ZFnPuihV/DggXzWA0vi9/kwYOHoMwn&#10;/4EV08dB8DtHQwl0rNzSYL1+kD4E/WnQTFM5QycP0suKX1qNZiETFa6mcLsHY4AxwBhgDOQSA7ZS&#10;UUlPT/87EhQ3JVGhdgqlqg4N1FNFhfrEQ7zcTVoz/N2cwPXhLRjarQM0btwY7O3tC12AySfMO5AX&#10;OxAeHg5NmzSGWbN0lcV9+/ZCnz5fCANIXqY7sHLVKihX4t+we9ViCMUWL4O2L6H49VZ4p1DbV3Ro&#10;MKgUbV+URCFJdUqwpMnSxCma3kxUcnlz4uwiZ5gZA4wBxgBjwFaICt3UtWr1cQoh9HMq2E6RmbXU&#10;DdTrXKH9hZ+BryMZP2b6qYg5FZfX8M2kUVAe/VSOHxeH48U7UCx3YNDAAdCzZw/Q4LzXw4cPoWWL&#10;FhAaGlos9+J9H1qNUubjxo2D+tUrw/UDW0W11tiRnmZWZHn02IhQA6JiMEifTopf6kQUB2nERIWJ&#10;CmdSGQOMAcYAYyCXGLApoqLRzFcSFcpSKtsrSAVMNn6k7Kafs6nxY5j3O9iNxo9l0aF++YoVHJTx&#10;DhTbHViNVQLyU/Hx8YYA/wDo1LEjPH78qNjuR1YfnGSb26EqWreWjcD+1iUgqXNjoiIG6TN8nOKj&#10;IgyIiqQ2VPxKUavepCdFlGGiksubE2dSOZPKGGAMMAYYA7ZEVNRqdae0VJ1Zmt5PRWn8iC0W5F8g&#10;t2CYNX7EbKjd0d3QtHY1GDx4MMTFibGXXK9UPC+SeuXFO1BYduDy5UtQtnQpVPu6Kswehw0dAtt5&#10;oN7k1/f6tT1UqVwJxvbqBF72T3UJEIX8Oc3CkSS6XM2lyq6y9ctkkF5Sn8M3+QsTFSYqnEllDDAG&#10;GAOMgVxiwMaIShVU+/KjSCKTqCiMH5GoJGA2U5fZpDkVU+NHUutxfmgHAzq2hnr16sK7d+9yFVeG&#10;hobA5s2bYObMGTBlymSUPd4BElZ6ePEO2PoOeHp6iorKsmVLxanOnTMbZiGOeRnuALWIli9XFlZO&#10;/QoCnOyBWkj1RIUG6fHvJIlO1xwiKySVrkrUSROr8aHF1jql4pckqddli6Sw6hdnDDlrzBhgDDAG&#10;GAO2rfpF92oaqE/VSpeUREWrnFMRxo8xmcaPfl4YUNCcir3+Qf4qAc6v4etRA6BsmdJw6dLFHMdl&#10;9vavYMKEcbDp941omucqSM+CBfPhyOHDOT4mv5B3wFo7QKp3A77sD5/36C7ecgsS7gED+iPRJvd0&#10;XvIOLF26FKpXKg/7162AILe3Jo70JIUeEegrrjsxYcFAUumZIh/xOEivIyrp6Wk4X5eShpXh8UxU&#10;cplB4xs2B22MAcYAY4AxQBiwpYoK3dxTJGktBRD6gXoMAtRJ8frAgIKEaJQHpaCB5EJJjUcpU+zr&#10;9FoEG7vWfAtVKpSD5cuX5Sgic3FxgdGjR4Odnc6HQl63b9+GFcuXs8xrjnaVX2TtHViO1RSSKQ4K&#10;CoLHjx5BDyQtbm5CXI9Xxg4MGDQIGlUrDzeP7oVgD/OD9FHBeL3Bubi4SBykxyqK7hEHGmxNNaim&#10;aNQx2uTk1kxUmKhwuwdjgDHAGGAM5AEGbI2oSCrVMFTNSQXMTooAANuslA7QFCDEhofqB1vNzakE&#10;45zK7RP7oWn1itC7Tx/Rn5+dlYhtHVOnToUL58+bvGzL5s3w66+/ZOdw/FzegQLbgVOnTor5i3Pn&#10;zkJiYiJ0aN8OLl7MeZWxwD5IPr1xSEgItPr0U+jarB68Rkd6c4pflNChli8iKiSRnnk9IqJiOEiv&#10;lVQeMRDzLyYqeXBz4mwqZ1MZA4wBxgBjwNaISrpaXR3nVIIoLhFEJUUCjQrnVDLaLShIiI+OzPRT&#10;wfuhsfFj4DsncLp3A/q3awEN0E+FqiPZWT/++AP8/PPPJi/x9PCAEcOHwY2bN7mikp0NteHnpqWl&#10;CSKL7TqgQpnapKQkiImJgYiICKAgNiAgAPz8UGHO1xf8/f0hMDBQSPxGRkYKoYZkDFTptdRORYIL&#10;trZcXJyhcaMGsGjRQnFqgwYNhHXrfrK10yyw87l3/x7UqVMHJg7oCV7P76MjvaHiF1VoQ3089PMp&#10;ibHRBokTrTrZaD5FcyPbJIVnVPhGzMEYY4AxwBhgDNj+jArdrzFi+a8UjeahnqhgEClhMKA0fqRg&#10;QQzUY5YzzNfL0EUa51X8XN6A/9sXsGTiKKiM7V9Hjlg+U3Lu3DmYMWOGCFiVi4LQr3E+ZQVKHrsj&#10;YaEAl1fh2YHY2Fjw9vKCly9fwvOnT+HhgwdwEwnnyRMnYOeOHfDDD2tgIbq3r1ixHDZu/A22b9sG&#10;e/fuhcOHDiF+jsCxo0fhKP7/4MEDsGfPbti2dSusX/8zfPvNEli69DshuHD82DG4cf06PMIWqxfP&#10;n4GzM3pvIKEpyEUkrC8aPfbq1VNgetPvv8OokSMEKeMFsGvXLqhYpiSsnjsZglzfvGeQHo0eseU0&#10;KT7GQPELKyiCqMiO9Gkp6rVMVLiawu0ejAHGAGOAMZBHGLC1igrd5CW1WvRW6edUUFVH6aeSHE9z&#10;KkE6mWLyU0FiYlxVIXfpfWuXQoVPPoKFixdZFJM5OjrCV199Be7u7ibPP3H8GIwd8xXcxwA3LCzM&#10;ouPxkwpmByg49/LyBDucJyJicRjFD06dOgUHDuyHTZs2CqJxHQnFixfPwdcH1ZywekKO7VQVodeS&#10;DDURU3oQITV+yP+Wgi7k9BqqqBAR8sfKCwkwXLx4AbZs2SwU4k6ePAHHjh2FPbt3C2Kk0VhfMW7l&#10;ypVQt05tFIRwAYfXr6F5s6bic/MCWLhoEVQo8REcWr8SwrzdTWSJ/VBFUMzD4XWGBumV1yHhSK/N&#10;cKRHSXUANHuUVEOZqOTRzYmzi5xhZgwwBhgDjAFbJCqa5OT+2FuFYyroXULtXxgMKOdU6M80p0LB&#10;AwURge7O4IMyokr1r2APV7h3cj+0rFsDen/RB6Kiot4bl1Grz6RJE+DatWtmWr480YNiKBzFgJOq&#10;KbbY4sNBJwCpXF24cAHW/fQTnD17Bm7dugl//HEHXmNwTpUNVJWz+jYRgSECfAdFGW7cuAEbsArz&#10;xx07xHT25qZyc+L03iS/e+LEcYiPj4fOnTrBeawcFvcVFxcPA7AVrlmd6nit2IeD9K4G1xC6ptC1&#10;RVRvaZAeHemV1yHlID0pfmHLqlaSEuszUWGiwplUxgBjgDHAGMgjDNgiUcHgrjIO1EcTWTHnp6Kb&#10;U1H6qRhmQomwkBqYx/MHMKpXZ6hRrRo8w1acrBZl0Jd+/z38jjLExosy4OQ/sWbNGniLAWc8BsO8&#10;bG8HqMpFVQwiAzRjkqK1TXNOIi5Xr1yBE+jdQcPt1lhUMWrapLHeQ+Xrr+fDtGlTrfHWNv0eVGFq&#10;3LgRDOjcBlwe3sb5lLeGRMXxFYRglUV2pDccpI8HSWU4n5KiVTsjGS7BRCWPbk6cSeVMKmOAMcAY&#10;YAzYIlHB6OYfaKp4naIcmagY+Kmg8he5Q0cJ40d/NGPzNvFToSHYYHcn+GHmeChd4mNs99mTZdC0&#10;ZcsWMZ9grm+f2ncmTpwAD3HuIBAlXnnZ3g6Q9O6a1avBx8J2JqqIUbsWDca/evVKtGSROtZunFeg&#10;igfNqXz33bew8Ouv0ehzOkyfNg1m4tzS7FkzBWldvHgxvt8q+O3XX2H37l1w5sxpuI9D2e/euYkB&#10;eyK+H1ovnj8X8zHWqM5R69qM6dOhCQblhPHTp09Bp44dPlhl/NBnKOz/fh2rp2VKl4T5o76EABcH&#10;k1k3SniE+XlnGj2SI71empiMHnXzKfSgpVWrj+L//sxEhYkKZ1IZA4wBxgBjII8wYItEhW70Go1K&#10;2GnriQr6qSiDBFIB0/upoBmbv5GfCgUZQaj+dW77L1C7SgUYP3682QCSZhimTJ4sVJ6MFw1cD8bW&#10;kAso5/oO51YsCUALe/BW2M4/EStcNNj+9u0bs6dO1RUnJycg/xsamv/66wUwaOAAaPtZG2jUsAHU&#10;rlVT+IzQ/2mOo369utCgfj2oWKE81KpZAysRTaAJViMo896oUUNo2LA+NGhQXzyvXt064jXyMejv&#10;LVs0hy/794PFOPtwYP9+HKp/LlrSzC1qM7x3755VtpzEAMqVLSPmdsLDwqFr505w5vRpq7y3rb7J&#10;hvUboHzZ0rD1+3kQjNcKSm4YONIjeQlHryZKhtC1RlYeFI70NJ+C0ukGREWjWZIjksKqX5wx5Kwx&#10;Y4AxwBhgDBQO1S/5Ro8Z7x5abPqm3m+9n0pyggFZoZ5xMVCPgQT5H3i9eSmG6uVHgJsjvLp1Cbo0&#10;qYNBZiORQZcXzSscOnQQJmG1hCRojRdl50eiOtJ2DG7fOjpZrU3HVoM6Wz0vmkOh4Nt4BQcHY8Xj&#10;F+jXt48gExSkV6pYAXHQALp06QwDkaxMmjQRK2kLgYbNScFr69YtsB/JxSkM4L/99hv8/Q+Hi5cu&#10;wZWrV+HS5cvCf+Q8zsCcxn8/jApge/buwXazLShlvQ6Vv76HmVhxGTFiBHTv1hXJTD0xF1K1SmUh&#10;CXz58iWTc/RCFTKq4lhjdsbV1RVlihvCnNmzxHlMmTxJVIis8d62iB1KOpCha8MaleHKvi0iqaGc&#10;caNrSMC7jPkUvL7EhoeYDtJnEBXdNUqrxTbRfkxU8iiDxjdsDtoYA4wBxgBjID+d6TE4+RM+DmDb&#10;yQt8PMrBwwGDCTFxTMGUeAgFJlJi0j1SUWlHZDVJrQmVwdToEq18kP8Kudp7OL8VLT6JCfH6mIkC&#10;Fcq0ZzVkHx4eDq7ov0KSrtQmxMv8Drx8+QJ+++1X0Xp17uxZHNaOs9pWUZvVvn17heKWclEVo0f3&#10;blCuTBlo366daNsiX5xDhw9hdewC3Lx1C+5htez5ixfg8PateNjjwP1LxMjzFy/hBUoYk7obEdV9&#10;+/bBK3t7ePzkiXg8QWljejzF96DX03Pp3187vME/v4IH2CJIxz9/4TzsxnbDuXNni8oNkaT1eA7K&#10;Vi9SGCNJYzckEfm96H3HoGpdq1YtBebv3r0Ln7X5FLy8vfL7rW3y+JGREdCiZUuRxKBkBnkvGRKV&#10;lxCUYfRIyZD4qPBMooLXEWNHesyp+Gni42sxUWGiwu0ejAHGAGOAMZCHGMjr1q86dWq0l2/WSE48&#10;bDJK4ZPK9Q5QkE0zGtTuRM7nVDmgx5DBg4RfiTWWn58vrFq53OCtvL29hft67dq10BvlB3jw8KEg&#10;E/TQEZEX8PTZM0E6Hj56LP5PPyOiQmIJzkhOXd3cwA/NHXft2glzcCaFKnFUYfOmBx6fKiGenp5C&#10;Ae7du3fggkTDCT1T6PUODg6CuMjv9Rzfl1oH+/frJ4gTebEo1/79++D8+fPW2C4h1VyxQgWh+EXE&#10;hSpLu3butMp729qbPHr0EGpga9+Evt3AE0U3TAfp7YXRIznSE1ExMHrEtlPydlK2faH30wP8jH9l&#10;opKHNyfOpnI2lTHAGGAMMAbymqjUrl2jd926df+nX79+H6EUqhP5UyQn5fSRhK/Ni4f8/nlxLNNj&#10;UNWluDzo90nVrfPnz0H1alXFow6SAnrQrEbZMqVF5t4afiHu7u9g27atBjHw/HnzRPXit99+g7dY&#10;MaPKBwkhUBWEyAMRESIcIeguHx0dLeR6k/AzqVHdjcgXBfByOxQ50M+ZPRtC0aH+fYuG1el1wlMF&#10;h9UTEQ9xeNwolESmQX8SYSBC1KlTRzEbozSBpJawa9haZo0Vhp+HBupJHILWFmx1696tW7GsGG5F&#10;3FQuXxZ+WjAdgpxfmxg9+jnjfAqKdFBbaVSwsdFjgqjgKo0eEe87ckxSeEaFb8QcjDEGGAOMAcZA&#10;/s2oIDkZgEFqCmXX69Sp5V27Vi2HunVrO/bq2VM9oH9/kU0uyg+agygOD2qnosCdhsPHjR0rCAHN&#10;fygfNapXg4Y4bE7u7Pm9nj17il4pt/RvQ1UOMjMcPHCgaMN6klE5ocoHtYelKEiIJedGhGXlihVw&#10;BedT8mIdOXJYzMpcwgqLvJycHOHSpYvCVNIaawkqltHviKpCVCki4qQ8H2ucgy28x9Rp06Fq6Y/h&#10;5OafgcxhjedT/F0d9f4pMeFo9IhVFFnMQzlIT15PaalIcCVpIhMVrqZwuwdjgDHAGGAM5DEG8qKi&#10;Ur927W5IVKT69evqVZNIOYkCWRoopuCsKD/K4+crX67oP/71z/9FwtlXEJVePT+HypUqmhAVUsqi&#10;ygqZC+b3opkYZ6yayItammpiEL5q1SqcGXEQLV6h6K/yvkWzCi5YZXFHVTeqrhivo0ePwIYN67M8&#10;BHmh0GtdXJzNKscpX0jGjzSvsmL5Mv2PaV6ECIy1PFWeYGWnEv7efsCZIlrz5s2FUaNGoqKd9Qwo&#10;8xsXHzo+Kfx179EDPm1QEx6fO2pq9Ij+KYEeLqLti0xl4yLDsjR6FG70GrUGq2mNmKjk8c2Js4uc&#10;YWYMMAYYA4yBvCAqlSpV+kft2jXn1alTez9WVHbXqlVzV926tfagFGz0iuXLYdnSpfwoAnuwePEi&#10;IfGrQXGBEcOHmSUqlK0n6d67d//4ULyY63/fsOFnCFQottFQP83J0AA8zZ1Q21VWi4gFVYda43A5&#10;nS9VgWjwfhGqgL3DGRV5PUOy8/1335l47FCw+9PatdClc0fxWjpG65YtYOqUyUACA+YWtZJ17dwZ&#10;RiMxkBe1i+3Yvl20oVljJWNr2vBhw7Dy1EwYY75FIYEWzZthBeyhNd7eJt7j8ZPHgkyP/qIreDy7&#10;b3Y+RWf0iPMp2PqVEB1pQFQkdZLhfIpWeofVt/9losJEhTOpjAHGAGOAMZDHGMgLopLVDRrbWcyb&#10;W9hEuMInkZsdoKFwqqjQjIrc+kXBH1XQaKDeGhUCqkyQOhstatNaMH8e1MX2Q5ITdsRKS2oWxosv&#10;ccCdFK9KfPIxtPm0NUxAj51RqPDVqEEDKFniE2jbtg3Y278Sx6X2qPl4XHK+lxfNrFCwT8+loX0i&#10;bRMnjBfHop+RC7ydnZ3J9pLS3LChQ6Bb1y4GcyGrVq6AkJDg3Pw6svXaE2g0Sb8nMqukNX78OHSq&#10;n2YV88lsnWg+PXn/gf1Q6uN/w8ppY9AU1hl8lP4p6L9EbWDh/j4Z8ykBkBQf836jR63mIJ7qn5io&#10;5PHNiTOpnEllDDAGGAOMgfwiKnTjRqJiHfmnfApo+LBZ7wBVApYvWybMEmmAvkzpUqLVj1rCXr+2&#10;z/eto2H9LZs3i6oALRpgHzFiuCAg9+/fBz8/P7PnQPLJI/F5n3z8H6yozAF/fB4di8QQqLowZPBA&#10;+PjfH4mBc5KlpiH5Weg34oFzLjIh+vGHNeL1HTq0F470RMroGKRCNnPGdEGAaB9CzAzhz5w5A1q1&#10;aGFQCaKqY0CAf77vmfwGCdji1hUVv7p37wokjmCPIgON0Wcoq0qQ1U7MCm9Ev88FCxZA1fJl4NiG&#10;laZtX+ifQuax1PIljB5DgwyNZtHsEaWIDY0etdrpuSIpPEzPN2IOxhgDjAHGAGMg/4bpzd2kMeb4&#10;L8xyz0GysgEfa3Pw+BGDCtGDo/NPwQf5pmilTLd6VN5RoacBPZLiYiAuIgziwkPx/5kPatvwc30L&#10;R/bsgJ1ornfjxg0hB/scW3ooW+6PrUPRGOxaa5jZCrGY1d6CqhikWPXtN0uwmjFfKHAFBWWaaubn&#10;iVCFg9zWKdCmRaSga5cuMGBAfyFJTK1Z5tZD9EepWL6ceK5cjVE+7wESj3rYxkXVFZmcUMub3BoV&#10;hJhpjf4b1GJ2+vQpk7cgo8ku6PpessTHZud0VqG5ZOOGDeENztDIi0wjSf7Ymmvv3r1QulRJ9L45&#10;I9520sSJwvy0qC8itl3RkLNtozrw6PwxM/4pr4R5LJEUetC1RB6i1znSJ+L1R0dU6LqEsz2SSqXq&#10;wESFqync7sEYYAwwBhgD+YCB/Kqo5PrGjQeQJPUPFDil4qAvBQZajUqQkmRU4EnGoIHICQUT4QG+&#10;EO7nLVo2PF8/Ay+HF/oH/ezdswfw+5JZ0KZuVahSsTy0bt0Krl69Bo8ePxb+F5RN51W4dsATKxwk&#10;kUySwrS8vDyx5aoRTEbH9aeoBmZuMJ6et337Nvj73/6KWfX5Zj9waGgYtEcflgrlyoFDRmVozZpV&#10;cP36NfH8WzdvQgUkOp06dsjyPZZ+/z38+6N/AhEcYwK8FUlJ/Xr1RNVHXkcOHzaYi7HGbyICW+bI&#10;b6ZHj25YIZDg6ZOn0LwYzKpQ1awaVgFHdGsL7i8ems6nYEUlFOdThH8KzafERIIqKSGDrKB/isrI&#10;P0Wrdk5PTi6X6+udv4djt4TQQAhBCTLOqnFmlTHAGGAMMAYYAzoM2DZRUQ3GNou09PTUjCqKxmCo&#10;lVznKeNJbRoUWAR7uoI3BhpKqVEf/LufyxsIxKqKw62LMH1gT2jSsB6cPnNW+FnInhnWCA75PfJu&#10;B968fQOXUTZY/v29xb9XrVIJFi1aKBS/aGjc3Lpx47qYZbmtkDVWPu81Gj82RMU68hvxznBt/+3X&#10;X+DcubPiaVvRe4TmOyZPmpQldo4dOwqVsQ1uyJDBJmSGSAl5zly9ekX/tqReRgG0tdfOHdtFy96J&#10;4zqFtilI8saOGYNVghRrn4rV3u/QwYNoelkeVs0YDwFO9kB+KcrrhS/Oq4T5eemJiphPkYmKMHpU&#10;CYU0SpzQ0mqlM7kmKdz6xQEJBySMAcYAY4AxYN3Wr7y4eeOQQGWNWpVAAYHc8qVJTsxsxcAAIjE2&#10;St+mEYGVFSIlJmQFqyoUgESigdu5rT9DzYplYcrUqcKgj1fh3IFH2N51/fp1/ck/weoYEYiV2Frl&#10;hHLDOfndhoeHwaRJE8T8yUoccMcgVByfZmFOnTop/kytWzSTQ/M5Wa07d+yEqlRXHJqnyoVyncVW&#10;K/o3ueWK/u3qlSvwCudErL0isT2uQ4d2Yl6FKlCurq5CCEC5r9Y+p/x+v5mzZkH18qXhOPqnhNAg&#10;fcbwPP2frhvkUB8R6CuuKTE0n6LwT1FhYkSeT6E2VJIm1mhUy/PiWvd/uKLCQQoHKYwBxgBjgDFg&#10;igFbrqg4A/xNkjR3lUQFO8JNhltjw0MgMqOqEubjicHHa7NkJcDNERzvXoMv2rUQcwgUmPEqnDtw&#10;57Yd3MR5I3lRhYRasn5a9xO8w7YwGpq2ZHl7e8PWLZsF8fgc26BIxWzJksUGcsTbtm7Vz5uQfDFV&#10;Idav/znLw5OkMckVkwoYzawo1+VLl6BWzepw8uQJ/Y+pnYxeUxBr//59YlZl37694u1JivmL3r1A&#10;nUVFqiDOMa/ek+ZTunTtBp9iC+jjC8dFBdaYqATifIrsnxKLM2+qRLntC+dTkhP08ylEUpC0qFM0&#10;mp5MVPKhJ5lv1hywMQYYA4wBxoCtt35RAIAzCJMpUJHnVKiyYlxVoVkVObgg7wPyQBABiFEbGFVV&#10;ArHismzySCiDwdnevXvyKgbi41h5B25gNUVJVK5fuyqIyvoNG7Bly9vis6HjUKBeulQJ8X9qyyJ/&#10;lLCwUP0xNm/apB+cn48GifS8X3/7Jcv3oOoIGZ62bNFMCDYo15Url4VSmtxuRf92C0nWM5yrKYhF&#10;5p09UaGM5raio6OE90ybTz8VfjlFbT1AIQX0eoKv+nQDj6d3wR8TFwZtomj0GOL9Tn8tiTfwT4nD&#10;6w75pxi0fQXg/n3CRIWJCs8VMQYYA4wBxkA+YcCWKyoUAKBEbBVswQmgoElu/xJD9ThMLz/U1AKG&#10;QYWs1BOJ8yqhPh6i3cswELGHoHdOcHH3JqhftQIMGjhQP4xd1IKyov55rl+7BjexEiGvGzjsLogK&#10;Vjp8USbY0kXO8M+fPwdqHaPgvAsaMlLr1+BBA/XVkF9+2QAXL1wQh5w/b54gub/i3EpWi3xadESl&#10;uYkK2oUL5wENUeHM6dOZ545zMy9ePLf0lPP8eUSeypYpBWvW6Nzqd+3cCW1Q5tnaSmR5/sGMDkjq&#10;amU++Tf8OHcy+qc4GV0fXom/6/1TQtA/BRMgmYP08br5FEyUpGYIOEiS6nKekBSeUeGsIWeOGQOM&#10;AcYAY6DwzajIQUBKivQrxRyZVRWNYVVFyIYmQEJUuGgBI8JCFRZq4zCeVwlAouJ8/xYM6NAS6tSt&#10;C68wqORV+HaA2qWUROXu3buCqPyAHidZeahY8ilJkrhb167CuPEXrM7QWr16lf69SMmLWr9+Xrcu&#10;y8M9ffoU6qHxJHm6GBs5Hj92TFRtqAVMXvRna3jPZHXC5BczdsxX2JJWE1xcnAV579PniyyV0SzZ&#10;R1t7Dg3AT5k2FaqVKwWnf18LoSiuZSy6Qf4pItmB15CYMGP/FGz7yvBPoesQLa1Gs5CJSj5l0PiG&#10;zUEbY4AxwBhgDBSG1q+Mqkpl7AcPouBA76OCQQORE+PKSnwGWYkKDhRVFeOKii+q/AS7voF1X8+A&#10;cqU+gR9//NHWYio+Hwt2gPxQqG1LXq/t7YWa0zfffIMVFfNmj+kUXGIQLksaZ/U2+9BjpFzZ0tCv&#10;bx/xlCWLF4uqC601q1eLf/seJYizWtTKVbNGDejRvRtERkQaPI2qNvWRxPzxxx39z0+dPAlOTk4W&#10;fOr8ewpVdGg+Z/KkieJNqE2qMSqfPVDIKOffu+f/kclQ87O2n0HnFmhsee0sBLg5mRCVQA8j/xTF&#10;9UWNIh7ytYcG6VNRGU2rUrVjosJEhds9GAOMAcYAYyAfMWDrrV9yIKBRaRZSOJOGQ9KZLWBqQ7KC&#10;gUVyQixEhQSKzCjJFptTASOrgpuHdkCjahWhN2aOqTefV+HaAZoDuYpmk/Jyf/dOtFuRj4pXFjMq&#10;iTiPMWXyZBg44Eu9maO5T01BOlVnOqLzfEx0DMyfP1ffBrUT26JIXWwMViCykrY+gAPqFSuUg5Ej&#10;hqNrvaFHzw8/rEYzyfpgj8RKXgcOHMDzcS/wX8CqVStFtegKqpDRmjd3DvTr11dvqlngJ5iLEyDf&#10;Gvq9TenfA3zfvEBZ4jcmg/SU2KC2UVP/FGz7UtF8is5slpYkJbunpyeXZaKSjzcnzqZyNpUxwBhg&#10;DDAGCgtRwdjgf1ABTKTQDdzpJXSnN5pXic3wVqGgI8jD1FuFnOq90OxtXN9uIqAkt3pehWsHvLy8&#10;hLeJXB0JCw2F7ug43hsVq9yzCPrJ2JMUrcqULglnzmTOiBh/cvq38uXKQH8M0j09PYRxo+x0TwEv&#10;VW7atGmt/5nx679GM8l//fN/YdnSpYAmQAb/PGvmTDG7EhAgxq7EWodKZblpV8ur3xy1qbXDqgMZ&#10;QUZFRWLbWgh8isplGzf+lldvUWDH2YBtfBXwd/r7N3MgyO2t4XwKim4o51OIqCTHxxpcV7QatQFR&#10;0WrVR/DD/JmJChMVzqQyBhgDjAHGQD5ioLAQFQoI0LSgNpIUH2OyosFsp56s0GA9uknLg/Vk3mbc&#10;/kV/D8E2j10rF0HFMiVFLz4bPxZYDJmjN46LiwNq0SLVKloajQYmTpgADRo0gJdZeJLQ73gNzpt8&#10;/J9/w6iRI0GNrzFedLzhw4aKGRUiEM+fPRfSxTTHQYsIC7nSE1nZsX27yetd0MPlU1TQouz9pYsX&#10;Df5dg8egIX1qCZOPR0/49ttvTNTBcrQpefCiM2fOQGkkcsuWLRVHIxnlxo0aFYghZR58HHEIkqoe&#10;NHgwNMQK6vXDu8QgvbEsMbWCUQVW+KeEBRv4p1CLqeyfIs+nIN4W5BlJ4WF6zhhy1pgxwBhgDDAG&#10;Cu8wvTIg0CQl9cRgITw9Pc2gBUxZVVElxkF0qK79KzLIT5i4GQ/VB+JQ/XPsVe/crB40bdYMM9z+&#10;eRUX8XGstANkyhgZmTkDQsPvFStUQM+TTI8S41NxdnaGZk2bQllscZo9exa8wNkTOkZYWJiYy5gw&#10;YZyQH27ZsoUgD1RdIdUv5dq2bSuUKllCuNcfOXJYPI8qEE+ePIYhgwfBf/79EZKdYUC+Hcrl7+8H&#10;bbFiQe1p8iIX+N83bsRziLDSrr3/beh86PyqVK4EDx8+EE+ePGkSDB0yuNB6q3h6ekLDxo3hizZN&#10;0EfpOgS+MzZ6fAlBmAySJc5pzi3zekKyxDSfoslo+0oHtE9J0GpVHZio5GMGjW/YHLQxBhgDjAHG&#10;QGEZpjcOCHCIdZHIlKL6jmgDw8F6jdFgfVxkmCApFHwE40yKMVGhHnX/ty9h8bihIvu9Zw97qthE&#10;pJyNkyDCoPRMuYfKXzWqV/ugWtWVy5egFRKR/2BlhRS4uqGDfOfOnaBa1SpCmrh9+7b6YXeS7L18&#10;ybAykpiYiPMbcwVuyKW+fbu24hjkj0Kv796tGzg4OJh8kocPH0LVKlXQYHKL/t9IHvno0aNAbWm2&#10;skj5jEjY55/3wBmbRPD19YUWzZuZrSDZyjm/7zyOHDkClbACtmTCCPB/81zMrRlWWV+j8Ianfj4l&#10;MTbKYPZNJ0us8E9Rqx2xOvf/mKgwUeF2D8YAY4AxwBjIZwwUptYv/WC9RlMH51XCKDiR51UkVbKB&#10;rwp5IIiKChKVcH9v8HU29FShnnRq/zq/8zeoXaE0DMTWEGU7TmEIwIr7Od67dxceo/+JvCjYp+Fv&#10;UquiYPt9y83NFWh4fNDAAcI7pSsSjeHDh8GGDetxXsRXvJRIxJzZs3GQ3tRAUpIkrKYcgXFjx4pW&#10;ri5IdKitay2qyGU1b7Ic26moUvFGQWLevnkDl1CemNqTbGkdPHgQq0Yl4ccfdKp4hw8dgmbNmmAL&#10;2BtbOk2LzmXe/HlQscS/4eDPKyDMy81gPoUSGJS0kNu+okOCdPMpisSHPJ8it32hG/3+PCUp3PrF&#10;WUPOHDMGGAOMAcZA0Wj9onv6KRxilST1OV1VRafEQ8GEMrhQJcSJXnMRgCBZCcB2D3OeKq4Pb8Ow&#10;bu2hOmbi7/7xh0WBDz/JNnaAyMbmzb8bnMyVy5dRPrgMTJ0yWT+/8r6zpTkVGhqn1i9jsmBnZ4eD&#10;9IshLS3tvR+Y5lZCQ0PEnExW6/HjR6LiMmniBKD2KnkdOXwYLmSYSdrGrurOQoXzNHSuNItz/949&#10;8TOSLh7wZX9IMlIys6XzNj4X+r1279EdPq1fCx6dPQzBKK5h7J9C1wa6RtC1IjY8FNSJmbLnNJ8i&#10;+6ekpyGZxDknNHocxUQlnzNofMPmoI0xwBhgDDAGCmvrFwUJqZI0hjKcFDzIVRXyOlC61cdHR+iJ&#10;CrV2mBuqD/V0ha3fz4dyJf4DS9CD40NBqS0HZcXt3GguZMvmTRg46iRjaYmBeWzXKvHJxzBy5Aic&#10;G3mC8tPROdqapd9/BxeNBuKzeyCq8ly7dg2aN2uKQ+kNDCoSdK6HkajcyyAC2T12fj+flNXovDt3&#10;6ij2MDgoCNp+1gZ+KkTeQ/cf3McqVkUY3687eL16BP4mbV/2ojU0MkgnS0zzKUp/Jk2yQpYY5+Jo&#10;PgUrr9WYqDBR4XYPxgBjgDHAGLACBgpj6xcFCRjkfYxKPL4UrOl9VdSZ7V9EWKiFQ/ZUIbdp0ZuO&#10;rR5KwkKDtc8un4JOTetja0sz8DXT5pPfASEfP2c7QIH+2bNngAwWlYta+Db+hi19tWpClUoVoW+f&#10;PrBkyWLYu2e3mD3x9PIElUr13jelofs5c2YjCcq6SmJ8ACK5oVidef7sGRw/fkyohpGCWKWKFYTM&#10;7927hhW7uLhYOHbsqMnQfc52I39edRbFBMjgkmZyaF27dhUaNqgHd+7Y5c8b5vFRN23aBKVLfAwb&#10;vp6GrZ40RG/YAkp/D/f3yRDeCABqGVUKc2jFfEqmfwomSOwQd//NRMUKNyfOpnI2lTHAGGAMMAYK&#10;K1GhQAHbv36juCY1I5CggEKdlFlVoVYw8lSRZ1WCsT/ddKjeAfwdX8E3OFRftkypPBkYDvD3F8Fq&#10;cHBwHoddfDjjHQjCLD8NpyckxJtsjrOzk5gZ6d2rF9RDN3gatKfheZphIYlhUuiaN2+ueA5JDZ86&#10;dRLsbt+GRzj0PmP6dPjxxx/QR8UT6DhvcJaETBqfP3+GQfodbNc6DwcPHhCKXd8gCRqF1RuaVSGP&#10;FHovavOi92vbpg2sQklkc3Mrr1+/RoWy4zb9SyXyRfLJJNdMCme0li39XuwftbvZ8qJK2/Dhw6Fh&#10;jcpw7eB2CEKlP2NZYn9Xx0xZ4tAgE08mue1LNnpMkdQr8pyk8IwK34g5GGMMMAYYA4yBojOjIgcK&#10;aPbXLjU1RZ2maP/SKIbqiagkxUYLokLqX2KoHofolcGKL3qqBGOm9er+rdCgann4vGdPVDrSeXPk&#10;ZB0/dkzIu86dMwdd0CfBdWz74ZW/O3D79i10U78MhtaKme+ZjsE2EYWbaOy5GVvFFi78GkaPGgk9&#10;P/8cPmvzqVC4ImJBKl4030Ku9PT/qlUqQ2WsyNCDqiL0oJkN+XlVqlRCUlIbFcRaCrNJIj7Tp02F&#10;n35aK2SNSfkrCVWzzK3k5GQ4iTLKhUEWm0QF+n7xBdSrUxucnJwgGdvZ+vbpDdPws8qGm/n7G87Z&#10;0b2wclavfn3o81lTcHpwCwLcHE2IShC2fopEBlZcSSlQWU0RssRYUSOSQhjCVlMtDtL3ZqLC1RRu&#10;92AMMAYYA4wBK2GgMFdUMHz5v9iaI3pQ9O1f6FSvVjjVU+ARExosApEoDEio1ctkqB4DGM9n92Fc&#10;n25QCYPSc+fFnH6210Ucip6EA8eyZC4FquPHjRMZeV75uwOHDx+C8/h7IwJgyUpNSRX+Kd7eXuDo&#10;6AjPnj3VV0qIbB5C1atdu3ZhtWYzbN26Bf+8Ew0m9+DPDwgScuvmTeEz8grNJd3d3SEsFIPcD7ST&#10;yecVGxsr5lac8H0Ly6JqUl0kKl/07i2klF1dXQXB27Ztm81+hAMHDkDFiuXh20mjhBQ5qXsZz6mF&#10;+XqKJEZkoD8kYlJDP5+CYhykJKhs+9JKKrf05PRyTFSsdHPi7CJnmBkDjAHGAGOgMBMVChi0Ws3s&#10;1JQUnKlPyQgq0FPFaKg+AYeuSdGHAhKzQ/VYZQnFtrCD65ZDpVIfw4SJE7OdKQ4LC0ezwPFISpwN&#10;ArcdO3bAFoVvhs1GdYX8xEhJ6+qVK7Bn926h3kbeH7YmjECzM39g29j+/fuxhex5odtxnWRxCVi0&#10;cKE499OnT+O8Sn00yrxvc5+F5pcmTpoM1cqUgGO/r8X5FFdTWWKcWYsI8BUVleiQQEhOMJYlNvJP&#10;0WqP5wtJ4dYvvhFzMMYYYAwwBhgDRa/1i+7vyVFR5XGoPsCgqqJRGbRwJMlD9UhWIjKc6o2H6gPc&#10;nMDxzlXo36EV1MA2oOwGkofQZ+KHH9aYBGx79+5ForLZ5gK5onpC1OJ1/PhxUfXYuXMnbNr0uxj8&#10;pp8nJCQIr5z8JjBEmqiyE4NKWVRdu4EtZzRYv3vXbpyDOYWzHaGFcvupzWvxooVQulRJ2Ldvr/gM&#10;NL/SsUN7oFkhW1r0+/6sbVvo0LgOPL98EoKMZImpqkrVVdmNPg5n2dRJ8QrVQGXbl1AWTE/Vaicz&#10;UeFqCrd7MAYYA4wBxoAVMVDYKyoUOGDf+HYKkpRO9UqJUfozBSLU/kV+CSHe7tgCYqj+RbMrwThs&#10;+9vimVAOA7ElS5ZYHHclo4QpzSY4vn1r8BpqBZo5Y7poSeJl3R0gTxOqqpChIrVokWHhsqVLhRrY&#10;2bNnwc4Oh+YfPYLH+CBS6uLigsaOPkIAISIyAqg9KyE+HhJRnCEJH+TQHo9/J5ne8PBwCAwMwEF7&#10;DxyydxCmk/R48OAB3Lh+HY6h0/yaNavghzVr4OTJE/g+D8XzbC2Yz8lvJCYmBgYOGABVqlYWn5dI&#10;X//+fWHs2DHZrkLm5P0tfc15bMOsiDNHs4b1B1+HZ2bc6O3FdYCuB1RRSUApc+U1Q1IpZInxTSWN&#10;Kg6rNNWZqFjx5sTZRc4wMwYYA4wBxkBRICpICD7DjKdW6amiwUBDPxhLQ/UoOyp60cnYDds9fLHt&#10;w3hWJYikiq+chk5N6kLjpk3BCxWfLFnktfHdt9+aZOopkPvqq9EiELbloWNLPmNReA4ZOsbHxQkl&#10;LyIWVHnZ9PvvouJF7VjkNH8Cf0bk4uTJk3CKHqgEJv6veNAQ/DGcY6G5mN27d8FGVP6ilrOrV6+A&#10;Pc6sBAZiGxFWVGzNbT6vfodE0Fq1bCEUzgIDAkS1qnXrlvDD6tV59Ra5Ok56Wjp8//33whtp98pF&#10;oq3T2OTR19kBwjPavui6kGwkSyyZyhLfxZP6MxMVJiqcSWUMMAYYA4wBK2KgKBAV8IV/4FC9MNOQ&#10;h19RRtQgQ0qkJS48BLOnulkVUvsxlSp+A4HO9rBi2hgoV7qkUG/60NKgBOrXXy8w62pP3h3r16+H&#10;1zhUTxl5Xra9AylIZIhgxGE1hQbtydWcXOtDsMoSglK84fh3qqhQZYVayHAMotguOzs7qIZVlUED&#10;BwgSfu/+PWiIClu2ILdMv7uuXbvCpw1qw8NzR7DFy1SWmFo9hdoXPmLCgg1aRelaIat9UZWWFlbo&#10;vsk3ksIzKpwx5KwxY4AxwBhgDBTNGRU5eEBPlXE4VI9KxRlO9SgrauxUnxgTpVP/IqliP5IqdjBR&#10;AQrB7OudY3ugWa3K0L5DB5Edf9968eIFzJ41y0RtipS+qJpyE80Iiago3dOLbXTLH7xI7cBuVEUr&#10;jYR+Dkpx0/D6bqwqNW7UEJ6h10xBLmrpI/W+cV90Rjf6JyZu9JSgCBFu9DqiQm70KpQklyuwQpY4&#10;w5uJqrQogS5h1bY9ExUrZtD4hs1BG2OAMcAYYAwQBopCRYUCCAyMPtFqVa6ZVRUt9ZWDCmVG9S1g&#10;+OdozJ7KCmABZqSK/bAlxN/xJSwYPRAdrT8RA9nvW2vRFPDIYZ0RnnLR8PRSNMZ7hm1f/tgew4t3&#10;oKjtALW2LV++DD7++N+w7qefxMdbvGgRdGjfzqzBpbU+/6pVq6By+TKw6ft5EOT6xtA7CUkKzaOF&#10;oaeSmE/Bh3Cjx/ZQ3XUCZYnVRrLEWrU9CjGUYKLCRIXbPRgDjAHGAGPAyhgoKkQlw6leyG6lpWr1&#10;GVHjofr46EjR/kUBSqifl0lFhXrZg1Eh6OreLdCoeiXo2q0bkOGduUXVlkkTJ4jhauUiZ/qxY76C&#10;s+fOiWoK+U7w4h0oijtALXBTp06FUhnO9VRZGTFiOAzCgXuaB7L2ota9Hmjk2bR6RbhzYj9+l1Ek&#10;Ab/T8oOqKf7vHIVvimj7Qjf6ZEUygzyYtBq1uH7IbV9YDd2crySFW784a8iZY8YAY4AxwBgo2q1f&#10;dK/H2YFaGrUao6N0PVGh7KjSbZqCkij0TJDbPgKwf914VsXf5S142z+G6YN6QVl0KDdXMaEAbP3P&#10;64QZoPHau2cPzJ07B55jWxgNbhfrYQZrR6r8flbfgaioaBiIsyqVKlaAOzi7QjMi3bp1henTp4tZ&#10;Hmuu+zgrU7t2bRjZsyO8e2yHbvSm8yl0L5BliantKzOZESc8mPQmj0i6tCjSgaqCA5moWDmDxjds&#10;DtoYA4wBxgBjoCi1fsmBhEaTvIcCI/1QvRZnVfRtHTqfBApOiKgIA0h0pjaWKvbB1pAQD2c4t+0X&#10;qFOxLPTp20d4cCgXydpOHD9eDFwrF8naklTrcVSGeoVu3jH4d168A0V9B0gJjPxU6tSuJVTufH19&#10;hDLYGisrga1FAYwyn3wEvyyeBSHuzoZtX1hZEW1fvl74/dfJEifGRhnKEhu3fUkaX/zuf8JEhYkK&#10;t3swBhgDjAHGQAFgoCi1fumc6lXtUlK0SUqpYoOqCpIWcqAWUsXkq4LBir8rVlCwJUTZIuLv5gie&#10;z+7DhL7doRz6MRw/cVwfa3p5ecEYHJQn+WHjRZK1M2fMgKfPnoETutRTKwwv3oHisAOvX7+GFs2b&#10;Q7OmTcDV1RWe4XegQf16sAuH7q2xKEkwAFvOGtWoBDcPbocQvJ4ayxL7oyw5fedpTi1abvtSJDLk&#10;ti9KdNDSatVH852kcOsXZw05c8wYYAwwBhgDRb/1K2Oo/q8o0XNJWVVB53qDrKkwgIwK0w/V6wwg&#10;M/vY5T+HYqBz6ve1UKNCGRgwcKBQ9nJ864gVk7HofH7GJPYKD4+AcePGwRE0/KMh+oiICGvEZ/we&#10;vAM2swMPHtwX5OSzzz5FA01vuHTpEtSvVxe/L6fz/RyJGFWrWgVG9OgA7phk8MMWTmOiEuThltH2&#10;6YcmsGEG1wVl21daaoo431RJGsZEpQAyaHzD5qCNMcAYYAwwBopi65dwqk9JGYgZ0bT09DR9C5gG&#10;3ePlWRUiKnoDyIzsKs2l+BhXVbDS4oEBz8R+3aFqlcpi7mT69GlwHd3HzS1SCJuFUsVEUt46OgKe&#10;R74HZ/wGvAO2tgO3bt6A6tWrQo8e3SAYPWgOHNgPDRvUh1u3buTrqf766y/C/2jdvMkQhAPz1MJp&#10;nIAIQwEN2Y0+MTZaofYVb6j2hZVQ9E6JxBmbKkxUmKhwuwdjgDHAGGAMFBAGilrrFwUV2G71dxyA&#10;FWYO8qwKtXQoh+pFVSUi9L1VFepnD3F3gt2rlkDVSuVh8uRJmCX2MRtsubm6wfDhQ+ECutQ/e/4C&#10;gtEokBfvQHHdgXPnzkJl9DLp88UXEIDy3Bs3/iZawp4+fZIvW6JGJ/mevXpDk5qV4eaR3UhUTIfo&#10;/V0dxfedWr+iUVBDKV2uRh8VLZrE6gfpdW1fJ+HVq78yUSmgmxNnUzmbyhhgDDAGGANFkagIqWK1&#10;ehxFRNTCIQcf1NqhJysGVRU0gAzwAfJQUVZViKgEYk/72rmToBFmhN3d3c0GWWqVCmagwhE52b94&#10;+RIc3rwRbt28eAeK8w6cREGJiuXLQl8Uo/D19YUVy5dDm09bg8NrhzzfFhK3qFGzJgzv9hm4Pb5j&#10;Vu0rCONtUU1BshKPbV+GiQtU+8IWUbpW0DUDPWLSU7XaKVYhKTyjwjdiDsYYA4wBxgBjoHjMqMiB&#10;RVxc3H9S1GoREWVVVSGpYsqsUoY13D+DqDhmDtUL80cne5jyZXfo+XkPIbtqvKi9a+XKFTB7tq7l&#10;6/GTJya+KnkelfEBeQcKyQ6cPH4cKlaoAF/27wceSPQXfv01tG/XFpycnPL0E6xEk8fypT6GX7+Z&#10;DUFub8GXkg7y3Bm1dGLSgXyThIgG+iglKdW+EuJBo0rC64TOf4kWyhIHgQZqM1Hhagq3ezAGGAOM&#10;AcZAAWKgqFZUhAKYRrOAVLf0VRVs7VBKFVtGVF7DjEE9hZqRPxo5Kpek0cDq1atgIpo+3kcFsCdP&#10;n4Lbu3eQlpaWp0EYH4x3oDDvwAmsrFQoXw76I1lxRoIyb94cIWXs4uKSJx+LDFl7fYFtX2jQevvo&#10;LhO1L1L088N5M2H0Sm1fQu0rFisqsht9psmjTFQkSXUZT+6/mKgU4M2Js4ucYWYMMAYYA4yBokxU&#10;cE6lp6TB5nXZAFKof2W2fwmigkGLqKhQ6xe2eRm2fjlAkOsb+HXRTKiIEsXnz5/XB1bBQcEwf948&#10;mDZtCty9d0+QFHKht7bBXZ5EenwQ3oF83oGTKO9NMyu9evZE2eKnMBtFJ7p27QIeHh65fuc7f9yB&#10;KnjscX27geeLByCEMZQqfkhUgjxc9SaPxmpfamHyqGv7IllzEuHAtq+pViMp3PrFN2IOxhgDjAHG&#10;AGOgeLV+iYpKcnJrrHqIfi1d+5dGOE8re9Njw0P0cqUBqBRk7KcSiEO5jy+cgM5N6sBnbduBA8oT&#10;P3z4EEaPHgXfL/1eEBSZpCQmJeU66OID8A4U1R24eOEC1KpZAzp16AC3b98Wc11du3TOdWVl5cqV&#10;ULbkJ7Dlu7lo1OpqVmpcqH1hQiIyGE0eY6IM1b5UyQZD9JjciFPHxVVlosLVFG73YAwwBhgDjIEC&#10;xkBRrqjgnEpVrVbjl0lUJNGLrkqM05OVOHSpJyUg6l2nYVtjouLr5ACB2DZydtsG6N2mKbSqXwtq&#10;16gG/b/sLyooZOxI5nZcSSmq4TV/rrzcATskKI0aNoDWrVrCubNnhDkqVVbInygni+bG2rdvD23w&#10;e/nw3FETtS+qkBqofWEFVan2RUkLrUZlQFRStdIFPJe/MFEp4JsTZxc5w8wYYAwwBhgDRZmoYLDx&#10;V0OZYq3wSlD6qZCXgsi04iPMz1vnvWDkp0JkJcjNCV7fugjndvwKX/XqDPXq1IKdu3YC9cejQlBO&#10;Yix+De9AsdwBkigm9S/yVtmzezd6D82ETh07ohLwq2zvx2U0lKyAw/rTBvQEb/snJm1flHgI9nqX&#10;MUTvD/Fo9KqsqCpNHlNTdEp9kqSeaFWSwq1ffCPmYIwxwBhgDDAGil/rF93/0bRtJwUfFIRQ+5ex&#10;nwplV2Mwyyr8FbCqEujujFWVl2bbRwLfOUNMkC/cOboHmteqCp+2+RQCAwKzHVzxC3gHivsOODs7&#10;iXmVKpUrwY8//AAzZ85AstIBHmFbZXbWNGwfq1q2JBz4eQUEY5smSYor51Po79T2pVP78hdGr5mC&#10;GnGGJo/4xlpJCtJo4msxUeFqCrd7MAYYA4wBxoANYKAoV1SEn4okjaLAR+mnohyop6AlIToio39d&#10;9lN5Y9ICJgc/JFkcgJLF300cAWVLlRDSxLx4B3gHsr8DQUFBMH7cOKEIRvLeU6dOEdLFV66Q4NaH&#10;lycO4rdo1Qo6N60LL6+dFQPzSpJC1ZQAN0fx3aZEBAlniLYv/M7LVRVthneKXpZYkk4tX778T0xU&#10;bODmxNlFzjAzBhgDjAHGQFEnKunpyeUlSYM28en6PnRl+5ccsMSEBQsjOMq8hvl6icxsVpWVIA8X&#10;7Ic/Au0a1oQGjRrCWzR45MU7wDuQ/R1IQgGK7777Fr1WysOAAV/C5EkTRVvY4cOHPniwPXv2QJkS&#10;n8A3E0aK5IGBd0qG6ldIRtsXEZX4yHADeXKd2heJbJDaVxpVU9JTJWmc1UkKt37xjZiDMcYAY4Ax&#10;wBgonq1f/+f/wH9h+9cOinrkoIQcqClIMXSpj9bLl8pkheSKjYfrKWNLAVEQDtivXzANynzyH5g1&#10;ezY70X8wrOQn8A5kvQO7d++CenXrQOvWrWDUqJHoW9QMfvvttyy/VyqVCkah8l7NimXh7JZ1QITE&#10;QJIYv6d+OFsWgbLjVFGJCgpAk0dl21c8SEZqX9T2BZBUmokKV1O43YMxwBhgDDAGbAQDRb2iQkFH&#10;ijqlm1arVZM/go6s4FA9Kv0oh2qpHYRkS3WD9bp5lYhAX5N2EjkYCnJ3gdc3L0Kfz5pB1WpV4I8/&#10;/uA4lHeAdyAXO3D//n3o0qkT1K5VC3r36glNmzSGRYsWAil7GS8avK9evRoM7NgaXB7eRmUvQ+8U&#10;SjDQvJn4PmM1hSqmypYvndqX2kDtCy8RBwqEpHBFhTOpnEllDDAGGAOMgeJaUcGaCjpMa7XSaQp2&#10;5KF6IiySkCqOVzyQrMRGYWUlUD9cT4QlAIfoTZXA7CEEA6FdqxZDlbKlYPjw4aDGLC8v3gHegZzv&#10;gL+fH0yZNAlqIAlp0bwpkpVGMGL4MHB/52Zw0DWrV0O5MqXg5/lTUD78jUnbl/dbewj19RQJByIr&#10;NIemJCpKtS+aX0tNTUlHhcA+TFRsJIPGN2wO2hgDjAHGAGOAMFAcKirC/FGb3FwrqYUjo0ELmMKp&#10;XkdaEiA5LhYzsDojSGoDC/f31qkJGckWB6JksesjOxjdswOUx4Hgw0eO5DxC41fyDvAOiB0gT6Lt&#10;27ZBk8aNsLpSUzxIEezmjRvi3xMSEqADyhm3rIWVzFMHIQgTBsZD9H7oTh8R4Kv/DifHxxokJYy9&#10;U7RqtWN6enoJJipMVLjdgzHAGGAMMAZsCAPFhaiIFrAU6UfjqkoKtn+okZwoKytCvjRDtljnZo1m&#10;kKgoZG5eJdTTFc5u/RnqVi4LndFlOzg4mMNN3gHegTzYgZcvX4hKZdXKlaF8ubLCd2XLli2wZ+9e&#10;qFa1Ckwf/AV4v3pktu0rGL+vlGSgIfrYiFCj73c8pEi6ti+Fd8q6AiMp3PrFWUPOHDMGGAOMAcZA&#10;8W39kgMQjJ3+JalU18ySFYVkKZEWnWxxpJhXEQEPZmdpiN6YrPhhb7yvwzOYP/JLKFXiY1i//uc8&#10;CNH4ELwDvANy9WQHVlc+xSH7smVKQ/VqVaF2nbpQv3plOLJ+JYR6uRkO0WPV09g7hdo5M71T4kGD&#10;LZ9yVRXS00GDP8AZtvZMVGwog8Y3bA7aGAOMAcYAY6A4tX7JQQi2lVRNSdGKhnd9CxgZQaISGAUw&#10;hjMr8WIIVzaDJIdr4/Yvajmh7O0fx/fBZ/VrQsOGjcDJ0YmjTN4B3oE83AE3NzdYuPBr0Q5WqVIl&#10;6NvhU3hz+xIEosljVt4pYogevVOSyTtFMYtmPESPsymPcDj/r0xUmKhwuwdjgDHAGGAM2BgGilPr&#10;lxyIYPa0FZIUT5PKihZlixWVFfpzYmw0tn6REpjONI7UhYyrKlRpCXRxgJ/mToayJT+B6TNmAJKh&#10;PAzT+FC8A7wDtANUsSxTqiQsnzIKgtHM0cfIiZ5IS4i3h26I3px3Cn6nSZ6ckhRpGd9RrUYzv0BJ&#10;Crd+cdaQM8eMAcYAY4AxwK1fymBEkhLrodKPvTFZkdTGssXxEIc97nILWKiPh4lfAwVHNNDrgBne&#10;fu2aQ6XKleDq1SscWfIO8A7k4Q7gsDtMmTIFalepAGe2rodgoyF6qnZS0iA8Y4ieEgzJcTEG1RRS&#10;+lO2fUkadQxWWaszUbGxDBrfsDloYwwwBhgDjIHi2PqlDEgwQKkmSdJdgzYwagFTKoFhBjY5PkbM&#10;qeg8VvwhANW+shqsP7huKVQvXwq+6NMH/R+i8jBM40PxDhTvHfD29oYG2FrZs2VDeG131WzbVyD6&#10;G8nfU1LuMxbJkKspRFZoYTXlEP7vT0xUmKhwuwdjgDHAGGAM2CAGimPrl2FlRWqAbVoRAOn6TCv1&#10;sBsHOPGR4aL1S7jW+5mXK6a2MM8XD2HawJ5QCttTNv7+e/GOLPnT8w7k4Q7s2L4d1b/KwHeTRoK/&#10;40vwc3ljNJ+C3ilY8RRJBfyukoGrvpUT51Sk5MxqSnoamr+i86tGoxlQ4CSFW784a8iZY8YAY4Ax&#10;wBjg1q+sAhJJrf5JtICh8ZvcFiKpkg3ICg3kRuNgLgVAQq4YSae5qkoIyhXfOrwTWtWpBo2bNQVn&#10;Z+c8DNX4ULwDxXMHVGimOmjQIKhVoRRc2Pkbqn25mnqnOL/Rt32RaWsSeacoZs503ila8R0X1RSt&#10;2iEuLu4/TFRsMIPGN2wO2hgDjAHGAGOguLd+yQFKUlJSGfRYEcP1MlEhFTDlYD0FPAmYoZVNIEmu&#10;mDK6JnLFGCwF4WD9j7MnQOkS/4YZOFiPWdviGV3yp+YdyKMduPPHHahWpQoM694BTVZvY/slDtLj&#10;bJj8oO9h4DtnvXdKXLiRdwp6JdF3WgzRY0IiPT0NJEn9g02QFK6o8M2YAzLGAGOAMcAY4IrK+4KS&#10;1FT1ZIqpKIjRkxW1YVWF2sGo711uAQvxdjcrV0x98q9vXYT+7VtCxYoV4OLFC3kUrvFheAeK3w6k&#10;pqbCnLlzoXypT2D7sgUQ4uFiRtDiFYT4eOrnU8gDycA7RdH2RW2eGrVKo9UmN2OiwtUU7klnDDAG&#10;GAOMARvGQHGfUZEDFVQU+mdKiuaesqpCg7fq5ER9C5iQK0YVoagg5WC9o5kWsNcimDr6yyqoVbEM&#10;dO/RAyIiwotfhMmfmHcgD3bgzZs3aPJYBz5v3QRe3bwIgShmoaymkNoXVTeF3xGKXVDbV7JR25ck&#10;2r4kfdtXaormJX7n/85ExYZvTpxd5AwzY4AxwBhgDDBRyQxVNCma3hjMqKgtRF9VwQBHrTCLoxaw&#10;uIgwvQmkfrDe8ZVB8OTvigTG/gnMGd4PSuNg/Q8//pAHIRsfgneg+O3A/PkLoELpErBh4TQIcnuL&#10;EsSvTdq+yIxVVuYzafsi7xT0SKLvdKreO0W11GZICrd+8Y2YgzHGAGOAMcAY4NYvSwITVPwiuVIR&#10;0MhkRaOoqgg1MBqsDwnUZW+xuhKE1RNzg/XBOFh//9RBaIuO9XXr1oWnT58UvyiTPzHvQC524Nmz&#10;Z1hNqQvdmteHF1fPoHeKcdtXhneKv4/O5BG/k0mxUQZD9IbeKWk0q6LSalWfWnI9sNpz/D0cuyWE&#10;BkIIMi6+WXHAwhhgDDAGGAOMAR0GuKJiGIrg4HsdrSSJPq3MwXq1SVUlISbyg4P1ZD5H7tmbvpkD&#10;FUt/AsOGD4Pk5ORchG38Ut6B4rMDpPQ1ceIEKFfiP7Dp2zkQ/M4JfJ0cTIfokbxQNYVav2LCgrFV&#10;Mw4fCRktm3HolWLY9iVJmtu4i//XaiTEkjdiosJBCQcljAHGAGOAMWCKASYqplEEmit8Y1xV0RoN&#10;1lM7WKxysN6HBuszVYjkHvoADK5cH9nBVz07QtmyZWD37l3FJ9LkT8o7kIsdOH36NJSvUB4Gd24D&#10;jnevCVUvg9kUbLf0dXoN4f7e+iH6REwgZA7RxwFVQ+WEQ1paKpB/CrqnzLaEO1j1OUxUOEDhAIUx&#10;wBhgDDAGmKhYEnxgbPVJilr9ynSwXs7SxotgKIkG60W7iW6IVwRSONhrGEzZi8H6K3s2QdOalaFZ&#10;8+bg5uaWi/CNX8o7UPR3ICAgADp07AB1K5eDk7//aKblC5MCJElMTvQZBo8x6HNEbZmZ1ZR4kNSG&#10;1RRs+wrCqmZ5S64DVn0OExUOUDhAYQwwBhgDjAEmKpYGHyma5P6YiU1RDtaTcpDSsZ4G68mxnkwg&#10;ibBQZle0phiRFVIkCsQB4DUzxkJZbGOZOnUqyqOyt0rRD7f5E+ZkB6jyMWfuHChd8hNYPHYI+Do8&#10;AxKnMFb6otbKMFFN0TnRUzum0uCRkgkpkk7pSx6ilzSaTZZeA6z6PCYqHKBwgMIYYAwwBhgDTFQs&#10;DT6WL1/+J61afcSgqoIBjwb9GDLJClVYYoEyuVRVIbJC6kPmBuuD3J3hjd1lGNixFZQvj1niEydy&#10;EsPxa3gHivwOHDp0EMqVKwd92jTRDdCb8U2h7xhdz6maEhHor5tNEdUUFLvIeCirKTqDR41KSpKa&#10;WnoNsOrzmKhwgMIBCmOAMcAYYAwwUclO8CElJtZL0WpDDFvA1Ji1zQyGhLcKqgxR65d4YGZXZH/N&#10;tICFYsB1etNP0KBKeWjbth34+foW+aCTPyDvQHZ24MmTx9CoUSNoUqMSnN36M7ZNupq0UhJJ8Sff&#10;lADfzNkU/A4qDR7VSZmzKVRRoYWzZ6To95fsXAOs9lwmKhygcIDCGGAMMAYYA0xUsht4aDSqRRTk&#10;KB3rJePBevJWCQ/Tt4CRt4rxnAr93c/lLfi/fQHfjR8GpbAFbOasWdiSkpKdOI6fyztQZHfAy9ML&#10;OnfuAlXKloKNi2dCoIsD+Dm/MftdCiUX+gylr9iIUMOWTKyo6KopOolxNHYkSeJErVbbNrvff6s9&#10;n4kKBygcoDAGGAOMAcYAE5XsBh4YFf6PRqMWBiiyehD9X+lYT33xyfFxEEXeKjSvIrxVXM17q+DP&#10;X107C30/ayraWw4fErYtvHgHivUOhIWFweDBg6H0Jx/Dwq8GgNfLhxDgZqzyZQ/eb17qBugzqpfU&#10;bpkcH2M4myKUvowMHrXqE9n97lv1+UxUOEDhAIUxwBhgDDAGmKjkJPhISVF3QW8VTM0qHOsl9FZB&#10;giL3w9OfE2KoBUynAEaeDjREb25ehVTAzm3bAI1rVIbGTbAP/8WLYh2k8ocv3jsQGRkJX40Zg1XG&#10;j2Fy367gfO8G0EyXsdw3fZfoO6Vv+cLvWHxUhAFJoe8jmrbqkwpYTqFqShIqfTXPyXffaq9hosIB&#10;CgcojAHGAGOAMcBEJaeBR4pGs5XCSaVjPTleK4d3hbdKeIggKdSWQu0p5lvA3kCAy2tYP38KVCxT&#10;Arp16w7+/n7FO1rlT18sdyAyIgLGjB0LJbGSMqpHO7C/ecHs8LyY+ULPlDBfL50kOJk7hhubO2LL&#10;F34n5cpnasZsCip9bcnp995qr2OiwgEKByiMAcYAY4AxwEQlp4EHZmTLYWbWy6AFDIssNLSrJyvk&#10;rYJtKFEh5K3iLwKqQFIsMjNYT0aQ1N6yYOSXUAYzyYOHDIbg4KBiGazyhy6eO+Dt7QVDh9K8lo6k&#10;vMCWyGAxPP/alOCTyhcq6skkJVq0fMWaVDXlli95gD4lReuXnq6untPvvdVex0SFAxQOUBgDjAHG&#10;AGOAiUpuAg9JpRqFFRVUOk3VZ221ZrxVEqIjRMZXN+zriypgb7OQLHaBt39cw3aXblAag7URI0YC&#10;9erz4h0o6jvw/Nlz6NGjhyApE77oDK+un8sgKWjkiMITyge1fAUh4dcr62ESwNgzhZIFSjli8mKh&#10;hUpftudCb+4ixESFAxQOUBgDjAHGAGOAiUpuiArGPX9Gb5WTxoP1xi1gFDTJLWCUAaZ2FV/KEpup&#10;rJBHxOtbl2Bs705IVj6BAQMGgLu7e1GPU/nzFeMdOHH8ODRp2hQqlSkJ84f3A0ck68IrBVu7TFol&#10;cXg+wM1J305JCYD4yDAD93lBUlTJBmIXtL04VnYbFb/+Ozffeau9lokKBygcoDAGGAOMAcYAE5Xc&#10;Bh7pklRPq5VEj5ZeBcxosF6VSCpg1AKGKmCkToRkJcTL3ey8CgVmwahiZH/rIkwd8LloA+vcpQvc&#10;u3u3GIey/NGL4g6EhobAkm+WQIWKFaFBtQqwfsFU8Hz+AAfnkaQYVVHo78IvBT2JqCpJ7vM0+0UJ&#10;AOVcGP1Z50CvU/mi1i9RSZE0sdrk5Ba5/b5b7fVMVDhA4QCFMcAYYAwwBpio5EXgodVqZpM3A7WX&#10;yGRFi74NaiQoynkVak+RVcCIsJCsqjkVMJmsuDy4BYvGDEIfiZJQt1492LZtKyQlJRXFmJU/UzHb&#10;gcuXL0H3Ht2hdEkUj2hRH05sXAMBTvZAs1rmSApVH6llkhS+qCpJJMWc+zyRFGq/lL+H9J1MT0sD&#10;/I4uyovvutWOwUSFAxQOUBgDjAHGAGOAiUpeBB4YY/5NkjQ3TFvAkg1VwDCIio/QGUHKksXUxpIV&#10;WQlESVavV49hy3dzoWXd6lCmTGkYNXo0yhc/L2ZhLX/corIDDg4OMGv2bKhUpRLUKF8a5qN4xJOL&#10;x9Fx3kVIDb+3khLgoycp0aFBYnjeQGUvCaWIhbEjVVIkocinq6aoLuD//pEX33WrHYOJCgcoHKAw&#10;BhgDjAHGABOVvAo8sP+9KXqrxBi2gGkMVIgoqErGR4xCspgyw/5ujlmSFSIyQa5v4OrezTCiezuo&#10;WLoE1KtfH5YvWwbu794VlfiVP0cR3wFXFxdYsXw5NGjUEMqW/Bj6fNYMDv+8AryRiNM8iq+5eRRq&#10;/8JKClVZqN1Lr/CFJCUpztDUUTeXkilFrFf50mq91HGFQOXL+ELERIUDFA5QGAOMAcYAY4CJSl4R&#10;FToOKgrNpTYTQxUwMoKMN2gBS06IhZjQYJ1rPXlAYDsL9d6bG66nDLOfswMEe7qCy4Ob8NuiGdCx&#10;cW0oU/ITaNGyBaxcvRLevn1TxMNc/niFcQeoHfLZs2fwzbff4rB8E6Fk16FxHVg3bwq8Rn+UUCQo&#10;1M5lttXLEX1SEPvUHhkRqJP2JlIfHZJBUpCYKKspGiIp+rkUSWxXilYbq1arP8/L77jVjsVEhQMU&#10;DlAYA4wBxgBjgIlKXgYeGBv9Gasq5yhIMjCCVBu2gKmwBYzaVqh9JVO22E+oGQmyYkYNTARt75xF&#10;deXx+WOwbMoo+LR+TRy2/w80bNQIJk+ZApcvX4bAwMDCGNPyORehHfDx9YFTJ09gm+IoqFOvLpRF&#10;jLZHgrJm+liB3SAXhywH5uWheR+cVyGfFFl8Qhg6hgVntHspZr+QsGiSE8XQvNzyhXrhNC+WXmik&#10;iFmemIMRDkYYA4wBxgBjwDIMhPl4UBYzPcjLbVxeBvHF5VjpanU1DJh8TedVjFzryQwS21dksiIy&#10;xkF+wh8iK6JCQZwvVleCcHYlwPk1PDh9CH6YMwm6N28A1SqUgXLlykKHDh1g4cJFcBwlX6ndJiUl&#10;pQiFwPxRbHEHqIroglg7evQozJkzB1q1biXmqWpWLAf92jWHXxbPgicXjkOgICjOokJovoqia/Xy&#10;c34Dob6eQh1PEJUMda/khDggkm9QSUGDVWUlhaqZ4ruXIm0o1NccrqhYdsPiGzvvE2OAMcAYKF4Y&#10;YKKS+/BGo9H0QTnUZGOyQu0phlKqusoKZYqprUWXPfaHEG937Nl3yHJuRRAW/Hf6blJ22v7mRTi0&#10;fiVMH9QL2jWuCxVK/gcqlCsDzZo3h779+8PiJUvg0MGDog2HKi7R0dGgUqmAWnN48Q5YugOpqamQ&#10;kJAAYaGhot3w1KlT8P3SpfAlev0Q1iqUKQUVS30CnZs3FEPyJ37/CT1RrkPwO0ck4K5Zz6FkSA/7&#10;YLsXCUjIyl6i2ohtX3HCJ0UnO2xAUqiSomj3SkvVkXL0NjqC//tb7r/JBXgEJirF68bLgRb/vhkD&#10;jAHGgGUYYKKSN8EJtp3MScNMM7IBA+M5alMxICvUBoaZ4tiwEL10sTCF9PMWcyveGb36WWWg5QpL&#10;MMm6vnkuMtf7f/wOFo4bBn3bt4RGVctBday2VK5YASpXqQINGjYUDuDjxo2FJYsXw7p162D37t1w&#10;EoPOi5cuws1bN+HevXvw4MEDePToMTx9+lQQHH4Ujz14/OQx3MffvZ2dHVy9ehVOnz4Nu/fshp9+&#10;+gnmz5sHQ4YOgdatW0O16tWgIvqfVC1fBhpUKQt927WAxRNHwOH1K+DF1bPgh7glTFK7ImE0ywpK&#10;Bkkhxa9Qb49Mt/mM+a2E6EgTnxT6/miSDWdS9CRFUmPrZcy/8uZbXIBHYaJi2Q2Lb+y8T4wBxgBj&#10;oHhhgIlKHgUnAP8lqaXfKMNLQZTeDBJ76c2RFQq+4qMiIAqrKqK6IreCYZ8+KSLpJIx1A8ZmH/gc&#10;aqmhwDAUX+Pv+BKz2VfB7vg+OLB+Ffw4exJM6t8N+rZtBu2b1INGtapCNWzNqYBu4KU+/ghK/Ptf&#10;UK5UCahSqTzUrFYVatesDnVr14R6detAfX4Umz2oW6cW1MLffTWUD65YtrTABj0IJzUqV4Dm9WpA&#10;95aNYFSP9vD95JGwZ+1SuHV0DzjeuSJ8UAh7NGsl2ruyUvISGH4lME3YpmpLeIY/iqgq4oOqjOaU&#10;vQRJMVL3kklKqla6FBcX9+88+gYX7GGYqBSvGy8HWvz7ZgwwBhgDlmGAiUrexSfIUf6BykP7dWQl&#10;0wySSAtJqRo7alP/fSKaQkajg31mK1gAhGN1hVpifDEQzMpzxZi8UJ8/kZYQbA+jzDYFkd72T8Hl&#10;0R14euU03Dy0E85sXgd7Vi+BDQunwaoZY+FbzIjP/2owzBzWH6YN7QtTBveBiQN6w4Qve/GjmOzB&#10;pIG9YdqQPjBrxABYOHYoLJv6FTrGT0OcfAPnt/8Cf5w6AA53roHny0fg//YlBKO0NmHMksqJjFGZ&#10;oNBrwvy9dcp3GU7z9Gci7OK7YdTqRep5ksLMkb5HCpJyNj4+/uO8+/YW8JGYqFh2w+IbO+8TY4Ax&#10;wBgoXhhgopK3AUp6VNQ/tVr1CXOVFUllpAaWEZyJVrCIUP0gsS7LjO1gvl4iIBQBH2ajLSUtlLWm&#10;9ht/bK8JQDnYQAwug5C8BCP5IaO9EJQ+DsVHCA3p48yL39sX4OvwHHxePxWGk/woPnvgbf8EfBye&#10;idatILe3iAsdPggnNAgfSKQX8UOywkSGs/Q/Mar8CaxmVFBIcpiwHIWYlisoooqC/kJURTGeRdHN&#10;pySi47zaoI0S+yp1Myla9VEoKpUU+fLDRKV43Xg50OLfN2OAMcAYsAwDTFTylqjQ0WIh9qPUVO0p&#10;QVZQlSizDUzC4EtlEpjJgVpCTJTOb0UQlQzPFfwzza9QsKdTT7KcsLxvTkA3oI+EBof06bgUhNLc&#10;AD+K4R4QAUEM6EgIPbJoN/zgzzOxSXgSLV7+PgLPsnkj4ZqU7/SzKEZVFL2Ro2JoXjZzFPNfKSkb&#10;C/3gPMsTW3Zz4ps47xNjgDHAGGAMMFHJe6IiyEps7Ec4YL9Hp7BkOGCfoiEHe6Mhe7n1BasrFMSR&#10;0Z1QQcro4RetMtjXTwphNBMgz7HImeucB5c5DUr5dbznmZU+XXuXbmYqBIfkCauEWRm/wrwRCUp8&#10;NLZ5mZEd1rVFJoCEHkRKYk/+RLRSU1IS8fu0IH++rTZwVK6o8M2YAzLGAGOAMcAYMMUAE5X8C1Kc&#10;nZ3/liKpf5RbVpQBWIqkm1tRGzluy7Ks1A4WT4SFTCLlgXs5M41Z6XDs9aeAkAJDyl7Lg8wUMDJ5&#10;YRKVLyQqA1t6fAlBB91sVCj6MWVWTwIzMYvy29FhQZCIWE5OiDXb5iWreqHEtwFJkedRsIrirdEk&#10;f5l/31QbODITFQ5QOEBhDDAGGAOMASYqBRGSoM/DdMwIR+syw1qjVjA1qI0ljOXqimiLiRMD97HY&#10;zy9MIvX+K5itzjDIo5+F+XkJZ29qEfPHmQJdmxi28SiCSwMS8yFVsQ+2+TAZyBcyUOD7rpstkbGi&#10;x0yG+SjNqgQgMaFrKc2dGOAxo4JCP4sKCYC48FBIjI0y64kiC0voZlFUBt8JfasXfl8kSXVNkqR6&#10;BfG9tep7MlHhAIUDFMYAY4AxwBhgomLV4EPxZlpVQgc00HtpthUMJYy12PJith1MoYZEg8ekkBQt&#10;5lgyXbzl9hoiMjpFJaq4+IhAMtTHUxAYmhcgEiOkZGkwGudR5LkE3awKkhp+FMs9kH//9H+qkAgy&#10;gjgJfIcD9Ygbajck53iq4slS2jqc6aSF5RZF+hnJDCdge5cYksdWLmMlr0yCkiAwrzRw1Kl6yU7z&#10;KfEajWoZhIf/T0F9Z636vkxUOEDhAIUxwBhgDDAGmKhYNfgwerP05OSyKF+8F6srIhozrq6IdjBB&#10;WAwdufWyxvTzDMPIpLhYSEDSQpUWag+Th5X1Ge6MNrFM8pIZVNJzdA9fMUsQEeAjHuH0QILDj2K0&#10;Bxm/ex0O8JGBDeV8lDGG9M9BYhIdGigwSAQ6KT5WVAAFfrPAMP0btTwaExT0RNFxeFwpKZqHarW6&#10;U0F+V63+3kxUOEDhAIUxwBhgDDAGmKhYPQAx84bYzjI8NTXFWR+YYZBmOL+iEYTFxCjSeJ5FDghx&#10;niUpNlpksuMiw9D1Plh4syilYPnPGURNL07Af88uJkTFBKt5cRFhgiQnIuZo7kSQkqzIdQZmCcta&#10;NbZ4Gc2hKNu8kMSH4MD8wpiYIuA0n90LDRMVDlA4QGEMMAYYA4wBJirZjR/y6/lRUVHl0lJSNmOr&#10;S6xOGCzNpE+fgjoyvKMZliyrLDJ5wUCRnkMmeaSqlIzZ7aT4GEiMQwKDMy7xUeHo1YIkBrPf1J5D&#10;VRj9A0kNERt+FPM9yMAEEV3CCRESqpQkomw2tXIRpkjkQRZ8yBqTmc/RJCfpZlDMERTEvKzohd+F&#10;3ZqEhLr59X2z+eMyUeEAhQMUxgBjgDHAGGCiYmsBi1alaidJ6jOYWdZFbShlbNIShhUXraTWV1kE&#10;GTGjFmb4s4wstwXZbiEXS5lxfhTjPdCRC7MPGUMfqJrIBIbIiSSqJ4aGjVQ90ckN64wb8e9YRJHO&#10;YZtXN1v7Xlr9fJiocIDCAQpjgDHAGGAMMFGxegBiwRtizPYn9FbpjcP2V9EoUpVlS5hWpxhGpIXa&#10;aCggNM1qvyfg/CC5sYQA8XM+TBKL+h4ZYkyDBEZUThCThE2DNsaMtkbZD4WwjTLEyVhJPKtWJ3ZD&#10;V9Q/W/AVKfpPYaLCAQoHKIwBxgBjgDHARMWWIx6M4f6MnhGdtVr1kZQUbaRMWNLR3d5clUUOCGXi&#10;Is+1iBYwUlzSExMmL0wuckOeqOJGGNK1F9K8iQYH4nWqXeaJib56ktHeldHi5Y8llD1arbYtLF/+&#10;J1v+Llr93JiocIDCAQpjgDHAGGAMMFGxegCSwzdMTk5ugfKs36WkqO0xA63rlZFVkYyH780M4+NQ&#10;Ms4G6CovRGAkNbbjYHBJQaZulkX34AA+NwF80XutjAtNkg4v4iHwg9USxJO5WRNzTvIyViWNBguF&#10;msdarWaeRqMpvjMoH7oOMFHhAIUDFMYAY4AxwBhgovKheMHW/j02NvYj1Gvtiq1hO1DW+A1WT5KV&#10;pIXcu6na8r6Ki2krDjmA6x7kBm74QHJDrWX8KEZ7kIkBGRcmmDEyKpX/nXAnO8jLuEQ8JWHl5DVW&#10;BzfiDFbb9PT0/7W175XNnQ8TFQ5QOEBhDDAGGAOMASYqNhegZOOEwsPhf9TqpM9x+H5lqiRdxoAw&#10;WElaMv+cjiJi728XMzdHwD8zkon+UOWqmP27ICSKVi4l9hCL4Wmp2otYNVmaolZ3Dw4O/r/ZgDY/&#10;lYkKBygcoDAGGAOMAcYAE5WiEhFhkPgPAHVVUkzCNq/v0DDvdIpW7ayVpDBJo1YZZ7lNCA0GnERm&#10;lBUZuTLD/9dVqIrbI5OIGHQaGkAHsYV8VhOF//GUJOlqqla7DInJ50hQamDl5O9F5ftl9c8R4OnU&#10;QxsbCTHowhqNLpz84D1gDDAGGAOMAcaAD8QF+0OUvzcEe7+baPWbM79hnu4ARpR/0cTH18SWm144&#10;kD8V51t+xNmAAxhMXkK37wepKWpH/HuARqOOITKjNNszX5nhnxavHUhH3x51Ks6VxCMZCUQC4owt&#10;h/dRQvgMEpEdiJ1v0Kx0qCQlNcV94YpJXn57g3zcakX4eW4N8nD9nR+8B4wBxgBjgDHAGMjAgJfr&#10;pgC8Nwb6uLfKy/suH8u2dgCz3f+Nj49VqpiKlP3GbHg9fDRBBaZWWq2qjQpnCbA60xGD0274/x78&#10;KDZ70AUx0J4wkK7VNpeSkhohTmqBSlURycgnVLmzLSTz2fAO8A7wDvAO8A7wDvAO8A7wDvAO8A7w&#10;DvAO8A7wDvAO8A7wDvAO8A7wDvAO8A7wDhSvHfj/DJGkaivm8b8AAAAASUVORK5CYIJQSwMEFAAG&#10;AAgAAAAhACrcNj3hAAAACQEAAA8AAABkcnMvZG93bnJldi54bWxMj0FLw0AQhe+C/2EZwZvdJLWx&#10;xmxKKeqpFGwF8TbNTpPQ7G7IbpP03zue9DTMvMeb7+WrybRioN43ziqIZxEIsqXTja0UfB7eHpYg&#10;fECrsXWWFFzJw6q4vckx0260HzTsQyU4xPoMFdQhdJmUvqzJoJ+5jixrJ9cbDLz2ldQ9jhxuWplE&#10;USoNNpY/1NjRpqbyvL8YBe8jjut5/Dpsz6fN9fuw2H1tY1Lq/m5av4AINIU/M/ziMzoUzHR0F6u9&#10;aBUkT3N28j3lyfoyenwGcVSwSNMEZJHL/w2KHwAAAP//AwBQSwMEFAAGAAgAAAAhAKomDr68AAAA&#10;IQEAABkAAABkcnMvX3JlbHMvZTJvRG9jLnhtbC5yZWxzhI9BasMwEEX3hdxBzD6WnUUoxbI3oeBt&#10;SA4wSGNZxBoJSS317SPIJoFAl/M//z2mH//8Kn4pZRdYQde0IIh1MI6tguvle/8JIhdkg2tgUrBR&#10;hnHYffRnWrHUUV5czKJSOCtYSolfUma9kMfchEhcmzkkj6WeycqI+oaW5KFtjzI9M2B4YYrJKEiT&#10;6UBctljN/7PDPDtNp6B/PHF5o5DOV3cFYrJUFHgyDh9h10S2IIdevjw23AEAAP//AwBQSwECLQAU&#10;AAYACAAAACEAsYJntgoBAAATAgAAEwAAAAAAAAAAAAAAAAAAAAAAW0NvbnRlbnRfVHlwZXNdLnht&#10;bFBLAQItABQABgAIAAAAIQA4/SH/1gAAAJQBAAALAAAAAAAAAAAAAAAAADsBAABfcmVscy8ucmVs&#10;c1BLAQItABQABgAIAAAAIQAAFRmJagMAAMwJAAAOAAAAAAAAAAAAAAAAADoCAABkcnMvZTJvRG9j&#10;LnhtbFBLAQItAAoAAAAAAAAAIQArh/0bJnUBACZ1AQAUAAAAAAAAAAAAAAAAANAFAABkcnMvbWVk&#10;aWEvaW1hZ2UxLnBuZ1BLAQItABQABgAIAAAAIQAq3DY94QAAAAkBAAAPAAAAAAAAAAAAAAAAACh7&#10;AQBkcnMvZG93bnJldi54bWxQSwECLQAUAAYACAAAACEAqiYOvrwAAAAhAQAAGQAAAAAAAAAAAAAA&#10;AAA2fAEAZHJzL19yZWxzL2Uyb0RvYy54bWwucmVsc1BLBQYAAAAABgAGAHwBAAApfQEAAAA=&#10;">
                <v:shape id="Picture 143" o:spid="_x0000_s1042" type="#_x0000_t75" style="position:absolute;left:3357;top:6487;width:5198;height:367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6flHwwAAAANsAAAAPAAAAZHJzL2Rvd25yZXYueG1sRE/fa8Iw&#10;EH4X9j+EG+xFZlrBUTqjjKHM12kHezyasyk2l5DE2v33izDY2318P2+9newgRgqxd6ygXBQgiFun&#10;e+4UNKf9cwUiJmSNg2NS8EMRtpuH2Rpr7W78SeMxdSKHcKxRgUnJ11LG1pDFuHCeOHNnFyymDEMn&#10;dcBbDreDXBbFi7TYc24w6OndUHs5Xq2Cqv9Kxi2r4E/N/sPvxvJ7viqVenqc3l5BJJrSv/jPfdB5&#10;/gruv+QD5OYXAAD//wMAUEsBAi0AFAAGAAgAAAAhANvh9svuAAAAhQEAABMAAAAAAAAAAAAAAAAA&#10;AAAAAFtDb250ZW50X1R5cGVzXS54bWxQSwECLQAUAAYACAAAACEAWvQsW78AAAAVAQAACwAAAAAA&#10;AAAAAAAAAAAfAQAAX3JlbHMvLnJlbHNQSwECLQAUAAYACAAAACEA+n5R8MAAAADbAAAADwAAAAAA&#10;AAAAAAAAAAAHAgAAZHJzL2Rvd25yZXYueG1sUEsFBgAAAAADAAMAtwAAAPQCAAAAAA==&#10;">
                  <v:imagedata r:id="rId22" o:title="" grayscale="t"/>
                </v:shape>
                <v:shape id="Text Box 144" o:spid="_x0000_s1043" type="#_x0000_t202" style="position:absolute;left:3506;top:7120;width:2687;height:298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nJ9YwQAAANsAAAAPAAAAZHJzL2Rvd25yZXYueG1sRE9Ni8Iw&#10;EL0v+B/CLHhb0/VQ3GoUWVwQBLHWg8fZZmyDzaTbRK3/3gjC3ubxPme26G0jrtR541jB5ygBQVw6&#10;bbhScCh+PiYgfEDW2DgmBXfysJgP3maYaXfjnK77UIkYwj5DBXUIbSalL2uy6EeuJY7cyXUWQ4Rd&#10;JXWHtxhuGzlOklRaNBwbamzpu6byvL9YBcsj5yvzt/3d5afcFMVXwpv0rNTwvV9OQQTqw7/45V7r&#10;OD+F5y/xADl/AAAA//8DAFBLAQItABQABgAIAAAAIQDb4fbL7gAAAIUBAAATAAAAAAAAAAAAAAAA&#10;AAAAAABbQ29udGVudF9UeXBlc10ueG1sUEsBAi0AFAAGAAgAAAAhAFr0LFu/AAAAFQEAAAsAAAAA&#10;AAAAAAAAAAAAHwEAAF9yZWxzLy5yZWxzUEsBAi0AFAAGAAgAAAAhAPWcn1jBAAAA2wAAAA8AAAAA&#10;AAAAAAAAAAAABwIAAGRycy9kb3ducmV2LnhtbFBLBQYAAAAAAwADALcAAAD1AgAAAAA=&#10;" filled="f" stroked="f">
                  <v:textbox inset="0,0,0,0">
                    <w:txbxContent>
                      <w:p w14:paraId="4826B553" w14:textId="77777777" w:rsidR="00487F56" w:rsidRPr="007B23B6" w:rsidRDefault="00487F56" w:rsidP="007B23B6">
                        <w:pPr>
                          <w:spacing w:line="240" w:lineRule="auto"/>
                          <w:rPr>
                            <w:b/>
                          </w:rPr>
                        </w:pPr>
                        <w:r w:rsidRPr="007B23B6">
                          <w:rPr>
                            <w:b/>
                          </w:rPr>
                          <w:t>Dose counter</w:t>
                        </w:r>
                      </w:p>
                      <w:p w14:paraId="100700E1" w14:textId="77777777" w:rsidR="00487F56" w:rsidRPr="006E047E" w:rsidRDefault="00487F56" w:rsidP="007B23B6">
                        <w:pPr>
                          <w:spacing w:line="240" w:lineRule="auto"/>
                          <w:rPr>
                            <w:b/>
                          </w:rPr>
                        </w:pPr>
                        <w:r>
                          <w:br/>
                        </w:r>
                        <w:r w:rsidRPr="006E047E">
                          <w:t xml:space="preserve">This shows how many doses of medicine are left in the inhaler. </w:t>
                        </w:r>
                      </w:p>
                      <w:p w14:paraId="77B97567" w14:textId="77777777" w:rsidR="00487F56" w:rsidRPr="00247A9C" w:rsidRDefault="00487F56" w:rsidP="007B23B6">
                        <w:pPr>
                          <w:spacing w:before="60" w:line="240" w:lineRule="auto"/>
                          <w:rPr>
                            <w:b/>
                          </w:rPr>
                        </w:pPr>
                        <w:r w:rsidRPr="00247A9C">
                          <w:rPr>
                            <w:b/>
                          </w:rPr>
                          <w:t xml:space="preserve">Before the inhaler has been used, it shows exactly 30 doses. </w:t>
                        </w:r>
                      </w:p>
                      <w:p w14:paraId="20D9DD11" w14:textId="77777777" w:rsidR="00487F56" w:rsidRPr="006E047E" w:rsidRDefault="00487F56" w:rsidP="007B23B6">
                        <w:pPr>
                          <w:spacing w:before="60" w:line="240" w:lineRule="auto"/>
                          <w:rPr>
                            <w:b/>
                          </w:rPr>
                        </w:pPr>
                        <w:r w:rsidRPr="006E047E">
                          <w:t>It counts down by</w:t>
                        </w:r>
                        <w:r w:rsidRPr="00247A9C">
                          <w:rPr>
                            <w:b/>
                          </w:rPr>
                          <w:t xml:space="preserve"> 1</w:t>
                        </w:r>
                        <w:r w:rsidRPr="006E047E">
                          <w:t xml:space="preserve"> each time you open the cover.</w:t>
                        </w:r>
                      </w:p>
                      <w:p w14:paraId="61029756" w14:textId="77777777" w:rsidR="00487F56" w:rsidRPr="00247A9C" w:rsidRDefault="00487F56" w:rsidP="007B23B6">
                        <w:pPr>
                          <w:spacing w:before="60" w:line="240" w:lineRule="auto"/>
                          <w:rPr>
                            <w:b/>
                          </w:rPr>
                        </w:pPr>
                        <w:r w:rsidRPr="00247A9C">
                          <w:rPr>
                            <w:b/>
                          </w:rPr>
                          <w:t>When fewer than 10 doses are left, half of the dose counter shows red.</w:t>
                        </w:r>
                      </w:p>
                      <w:p w14:paraId="3B74A6FE" w14:textId="77777777" w:rsidR="00487F56" w:rsidRPr="006E047E" w:rsidRDefault="00487F56" w:rsidP="007B23B6">
                        <w:pPr>
                          <w:spacing w:before="60" w:line="240" w:lineRule="auto"/>
                          <w:rPr>
                            <w:b/>
                          </w:rPr>
                        </w:pPr>
                        <w:r w:rsidRPr="006E047E">
                          <w:t xml:space="preserve">After you have used the last dose, </w:t>
                        </w:r>
                        <w:r w:rsidRPr="00247A9C">
                          <w:rPr>
                            <w:b/>
                          </w:rPr>
                          <w:t>half of the dose counter shows red and the number 0 is displayed</w:t>
                        </w:r>
                        <w:r w:rsidRPr="006E047E">
                          <w:t>. Your inhaler is now empty.</w:t>
                        </w:r>
                      </w:p>
                      <w:p w14:paraId="05373592" w14:textId="77777777" w:rsidR="00487F56" w:rsidRDefault="00487F56" w:rsidP="007B23B6">
                        <w:pPr>
                          <w:spacing w:before="60" w:line="240" w:lineRule="auto"/>
                        </w:pPr>
                        <w:r w:rsidRPr="006E047E">
                          <w:t>If you open the cover after this, the dose counter will change from half red to completely red.</w:t>
                        </w:r>
                      </w:p>
                    </w:txbxContent>
                  </v:textbox>
                </v:shape>
                <v:shape id="Text Box 145" o:spid="_x0000_s1044" type="#_x0000_t202" style="position:absolute;left:6686;top:6487;width:1267;height:96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0DrDwQAAANsAAAAPAAAAZHJzL2Rvd25yZXYueG1sRE9Ni8Iw&#10;EL0v+B/CCHtbUz24u9UoIgrCgljrwePYjG2wmdQmav33G2Fhb/N4nzOdd7YWd2q9caxgOEhAEBdO&#10;Gy4VHPL1xxcIH5A11o5JwZM8zGe9tymm2j04o/s+lCKGsE9RQRVCk0rpi4os+oFriCN3dq3FEGFb&#10;St3iI4bbWo6SZCwtGo4NFTa0rKi47G9WweLI2cpct6ddds5Mnn8n/DO+KPXe7xYTEIG68C/+c290&#10;nP8Jr1/iAXL2CwAA//8DAFBLAQItABQABgAIAAAAIQDb4fbL7gAAAIUBAAATAAAAAAAAAAAAAAAA&#10;AAAAAABbQ29udGVudF9UeXBlc10ueG1sUEsBAi0AFAAGAAgAAAAhAFr0LFu/AAAAFQEAAAsAAAAA&#10;AAAAAAAAAAAAHwEAAF9yZWxzLy5yZWxzUEsBAi0AFAAGAAgAAAAhAJrQOsPBAAAA2wAAAA8AAAAA&#10;AAAAAAAAAAAABwIAAGRycy9kb3ducmV2LnhtbFBLBQYAAAAAAwADALcAAAD1AgAAAAA=&#10;" filled="f" stroked="f">
                  <v:textbox inset="0,0,0,0">
                    <w:txbxContent>
                      <w:p w14:paraId="7BE5F45C" w14:textId="77777777" w:rsidR="00487F56" w:rsidRPr="007B23B6" w:rsidRDefault="00487F56" w:rsidP="007B23B6">
                        <w:pPr>
                          <w:spacing w:before="60" w:line="240" w:lineRule="auto"/>
                          <w:rPr>
                            <w:b/>
                          </w:rPr>
                        </w:pPr>
                        <w:r w:rsidRPr="007B23B6">
                          <w:rPr>
                            <w:b/>
                          </w:rPr>
                          <w:t>Cover</w:t>
                        </w:r>
                      </w:p>
                      <w:p w14:paraId="3FDC5546" w14:textId="77777777" w:rsidR="00487F56" w:rsidRDefault="00487F56" w:rsidP="007B23B6">
                        <w:pPr>
                          <w:spacing w:before="60" w:line="240" w:lineRule="auto"/>
                        </w:pPr>
                        <w:r w:rsidRPr="006E047E">
                          <w:t>Each time you open this, you prepare one dose of medicine.</w:t>
                        </w:r>
                      </w:p>
                    </w:txbxContent>
                  </v:textbox>
                </v:shape>
              </v:group>
            </w:pict>
          </mc:Fallback>
        </mc:AlternateContent>
      </w:r>
    </w:p>
    <w:p w14:paraId="5BC2A723" w14:textId="77777777" w:rsidR="007B23B6" w:rsidRDefault="007B23B6" w:rsidP="00CD416A">
      <w:pPr>
        <w:spacing w:line="240" w:lineRule="auto"/>
        <w:rPr>
          <w:szCs w:val="22"/>
        </w:rPr>
      </w:pPr>
    </w:p>
    <w:p w14:paraId="5592C61A" w14:textId="77777777" w:rsidR="007B23B6" w:rsidRDefault="007B23B6" w:rsidP="00CD416A">
      <w:pPr>
        <w:spacing w:line="240" w:lineRule="auto"/>
        <w:rPr>
          <w:szCs w:val="22"/>
        </w:rPr>
      </w:pPr>
    </w:p>
    <w:p w14:paraId="7AC6ABDC" w14:textId="77777777" w:rsidR="007B23B6" w:rsidRDefault="007B23B6" w:rsidP="00CD416A">
      <w:pPr>
        <w:spacing w:line="240" w:lineRule="auto"/>
        <w:rPr>
          <w:szCs w:val="22"/>
        </w:rPr>
      </w:pPr>
    </w:p>
    <w:p w14:paraId="32BBFDA6" w14:textId="77777777" w:rsidR="007B23B6" w:rsidRDefault="007B23B6" w:rsidP="00CD416A">
      <w:pPr>
        <w:spacing w:line="240" w:lineRule="auto"/>
        <w:rPr>
          <w:szCs w:val="22"/>
        </w:rPr>
      </w:pPr>
    </w:p>
    <w:p w14:paraId="70FEA457" w14:textId="77777777" w:rsidR="007B23B6" w:rsidRDefault="007B23B6" w:rsidP="00CD416A">
      <w:pPr>
        <w:spacing w:line="240" w:lineRule="auto"/>
        <w:rPr>
          <w:szCs w:val="22"/>
        </w:rPr>
      </w:pPr>
    </w:p>
    <w:p w14:paraId="73F3920B" w14:textId="77777777" w:rsidR="007B23B6" w:rsidRDefault="007B23B6" w:rsidP="00CD416A">
      <w:pPr>
        <w:spacing w:line="240" w:lineRule="auto"/>
        <w:rPr>
          <w:szCs w:val="22"/>
        </w:rPr>
      </w:pPr>
    </w:p>
    <w:p w14:paraId="62369453" w14:textId="77777777" w:rsidR="007B23B6" w:rsidRDefault="007B23B6" w:rsidP="00CD416A">
      <w:pPr>
        <w:spacing w:line="240" w:lineRule="auto"/>
        <w:rPr>
          <w:szCs w:val="22"/>
        </w:rPr>
      </w:pPr>
    </w:p>
    <w:p w14:paraId="62E51662" w14:textId="77777777" w:rsidR="007B23B6" w:rsidRDefault="007B23B6" w:rsidP="00CD416A">
      <w:pPr>
        <w:spacing w:line="240" w:lineRule="auto"/>
        <w:rPr>
          <w:szCs w:val="22"/>
        </w:rPr>
      </w:pPr>
    </w:p>
    <w:p w14:paraId="09988C77" w14:textId="77777777" w:rsidR="007B23B6" w:rsidRDefault="007B23B6" w:rsidP="00CD416A">
      <w:pPr>
        <w:spacing w:line="240" w:lineRule="auto"/>
        <w:rPr>
          <w:szCs w:val="22"/>
        </w:rPr>
      </w:pPr>
    </w:p>
    <w:p w14:paraId="3C51630F" w14:textId="77777777" w:rsidR="007B23B6" w:rsidRDefault="007B23B6" w:rsidP="00CD416A">
      <w:pPr>
        <w:spacing w:line="240" w:lineRule="auto"/>
        <w:rPr>
          <w:szCs w:val="22"/>
        </w:rPr>
      </w:pPr>
    </w:p>
    <w:p w14:paraId="19520846" w14:textId="77777777" w:rsidR="007B23B6" w:rsidRDefault="007B23B6" w:rsidP="00CD416A">
      <w:pPr>
        <w:spacing w:line="240" w:lineRule="auto"/>
        <w:rPr>
          <w:szCs w:val="22"/>
        </w:rPr>
      </w:pPr>
    </w:p>
    <w:p w14:paraId="7B142664" w14:textId="77777777" w:rsidR="007B23B6" w:rsidRDefault="007B23B6" w:rsidP="00CD416A">
      <w:pPr>
        <w:spacing w:line="240" w:lineRule="auto"/>
        <w:rPr>
          <w:szCs w:val="22"/>
        </w:rPr>
      </w:pPr>
    </w:p>
    <w:p w14:paraId="4F11B6AD" w14:textId="77777777" w:rsidR="007B23B6" w:rsidRDefault="007B23B6" w:rsidP="00CD416A">
      <w:pPr>
        <w:spacing w:line="240" w:lineRule="auto"/>
        <w:rPr>
          <w:szCs w:val="22"/>
        </w:rPr>
      </w:pPr>
    </w:p>
    <w:p w14:paraId="7599D77F" w14:textId="77777777" w:rsidR="007B23B6" w:rsidRDefault="007B23B6" w:rsidP="00CD416A">
      <w:pPr>
        <w:spacing w:line="240" w:lineRule="auto"/>
        <w:rPr>
          <w:szCs w:val="22"/>
        </w:rPr>
      </w:pPr>
    </w:p>
    <w:p w14:paraId="29ED1C5F" w14:textId="77777777" w:rsidR="007B23B6" w:rsidRDefault="007B23B6" w:rsidP="00CD416A">
      <w:pPr>
        <w:spacing w:line="240" w:lineRule="auto"/>
        <w:rPr>
          <w:szCs w:val="22"/>
        </w:rPr>
      </w:pPr>
    </w:p>
    <w:p w14:paraId="08663E75" w14:textId="77777777" w:rsidR="007B23B6" w:rsidRDefault="007B23B6" w:rsidP="00CD416A">
      <w:pPr>
        <w:spacing w:line="240" w:lineRule="auto"/>
        <w:rPr>
          <w:szCs w:val="22"/>
        </w:rPr>
      </w:pPr>
    </w:p>
    <w:p w14:paraId="5576CF17" w14:textId="77777777" w:rsidR="007B23B6" w:rsidRDefault="007B23B6" w:rsidP="00CD416A">
      <w:pPr>
        <w:spacing w:line="240" w:lineRule="auto"/>
        <w:rPr>
          <w:szCs w:val="22"/>
        </w:rPr>
      </w:pPr>
    </w:p>
    <w:p w14:paraId="49F39539" w14:textId="77777777" w:rsidR="007B23B6" w:rsidRDefault="007B23B6" w:rsidP="00CD416A">
      <w:pPr>
        <w:spacing w:line="240" w:lineRule="auto"/>
        <w:rPr>
          <w:szCs w:val="22"/>
        </w:rPr>
      </w:pPr>
    </w:p>
    <w:p w14:paraId="20B08CD1" w14:textId="77777777" w:rsidR="007B23B6" w:rsidRDefault="007B23B6" w:rsidP="00CD416A">
      <w:pPr>
        <w:spacing w:line="240" w:lineRule="auto"/>
        <w:rPr>
          <w:szCs w:val="22"/>
        </w:rPr>
      </w:pPr>
    </w:p>
    <w:p w14:paraId="3016F0FD" w14:textId="77777777" w:rsidR="007B23B6" w:rsidRDefault="007B23B6" w:rsidP="00CD416A">
      <w:pPr>
        <w:spacing w:line="240" w:lineRule="auto"/>
        <w:rPr>
          <w:szCs w:val="22"/>
        </w:rPr>
      </w:pPr>
    </w:p>
    <w:p w14:paraId="7B27E330" w14:textId="77777777" w:rsidR="007B23B6" w:rsidRDefault="007B23B6" w:rsidP="00CD416A">
      <w:pPr>
        <w:spacing w:line="240" w:lineRule="auto"/>
        <w:rPr>
          <w:szCs w:val="22"/>
        </w:rPr>
      </w:pPr>
    </w:p>
    <w:p w14:paraId="44439B01" w14:textId="77777777" w:rsidR="007B23B6" w:rsidRDefault="007B23B6" w:rsidP="00CD416A">
      <w:pPr>
        <w:spacing w:line="240" w:lineRule="auto"/>
        <w:rPr>
          <w:szCs w:val="22"/>
        </w:rPr>
      </w:pPr>
    </w:p>
    <w:p w14:paraId="709E44DC" w14:textId="77777777" w:rsidR="00CD416A" w:rsidRDefault="00CD416A" w:rsidP="002D11E3">
      <w:pPr>
        <w:spacing w:after="240" w:line="240" w:lineRule="auto"/>
        <w:ind w:left="357"/>
        <w:rPr>
          <w:b/>
          <w:szCs w:val="22"/>
        </w:rPr>
      </w:pPr>
    </w:p>
    <w:p w14:paraId="02C4A16A" w14:textId="77777777" w:rsidR="00376E81" w:rsidRPr="00376E81" w:rsidRDefault="00376E81" w:rsidP="00CD416A">
      <w:pPr>
        <w:spacing w:after="240" w:line="240" w:lineRule="auto"/>
        <w:ind w:left="357"/>
        <w:rPr>
          <w:szCs w:val="22"/>
        </w:rPr>
      </w:pPr>
      <w:r w:rsidRPr="00376E81">
        <w:rPr>
          <w:szCs w:val="22"/>
        </w:rPr>
        <w:t xml:space="preserve">For the 14-dose inhaler, the dose counter will also show half red when there are fewer than 10 doses </w:t>
      </w:r>
      <w:proofErr w:type="gramStart"/>
      <w:r w:rsidRPr="00376E81">
        <w:rPr>
          <w:szCs w:val="22"/>
        </w:rPr>
        <w:t>left, and</w:t>
      </w:r>
      <w:proofErr w:type="gramEnd"/>
      <w:r w:rsidRPr="00376E81">
        <w:rPr>
          <w:szCs w:val="22"/>
        </w:rPr>
        <w:t xml:space="preserve"> then will show </w:t>
      </w:r>
      <w:r w:rsidR="00296A67">
        <w:rPr>
          <w:szCs w:val="22"/>
        </w:rPr>
        <w:t xml:space="preserve">half </w:t>
      </w:r>
      <w:r w:rsidRPr="00376E81">
        <w:rPr>
          <w:szCs w:val="22"/>
        </w:rPr>
        <w:t>red with the number 0 after the last dose is used.</w:t>
      </w:r>
      <w:r w:rsidR="00296A67">
        <w:rPr>
          <w:szCs w:val="22"/>
        </w:rPr>
        <w:t xml:space="preserve"> </w:t>
      </w:r>
      <w:r w:rsidR="00296A67" w:rsidRPr="00296A67">
        <w:rPr>
          <w:szCs w:val="22"/>
        </w:rPr>
        <w:t>The dose counter will appear completely red if the cover is opened again</w:t>
      </w:r>
      <w:r w:rsidR="00296A67">
        <w:rPr>
          <w:szCs w:val="22"/>
        </w:rPr>
        <w:t>.</w:t>
      </w:r>
    </w:p>
    <w:p w14:paraId="4C710BCA" w14:textId="77777777" w:rsidR="00CD416A" w:rsidRPr="00DF7B85" w:rsidRDefault="00CD416A" w:rsidP="00382068">
      <w:pPr>
        <w:pStyle w:val="ListParagraph"/>
        <w:numPr>
          <w:ilvl w:val="0"/>
          <w:numId w:val="35"/>
        </w:numPr>
        <w:tabs>
          <w:tab w:val="clear" w:pos="567"/>
        </w:tabs>
        <w:spacing w:after="120" w:line="240" w:lineRule="auto"/>
        <w:ind w:left="426" w:hanging="426"/>
        <w:rPr>
          <w:b/>
          <w:szCs w:val="22"/>
        </w:rPr>
      </w:pPr>
      <w:r w:rsidRPr="00DF7B85">
        <w:rPr>
          <w:b/>
          <w:szCs w:val="22"/>
        </w:rPr>
        <w:t>Prepare a dose</w:t>
      </w:r>
    </w:p>
    <w:p w14:paraId="27DE2BA3" w14:textId="77777777" w:rsidR="00CD416A" w:rsidRPr="00DF7B85" w:rsidRDefault="00CD416A" w:rsidP="00CD416A">
      <w:pPr>
        <w:spacing w:line="240" w:lineRule="auto"/>
        <w:rPr>
          <w:b/>
          <w:szCs w:val="22"/>
        </w:rPr>
      </w:pPr>
      <w:r w:rsidRPr="00DF7B85">
        <w:rPr>
          <w:b/>
          <w:szCs w:val="22"/>
        </w:rPr>
        <w:t xml:space="preserve">Wait to open the cover until you are ready to take your dose. </w:t>
      </w:r>
      <w:r w:rsidRPr="00DF7B85">
        <w:rPr>
          <w:b/>
          <w:szCs w:val="22"/>
        </w:rPr>
        <w:br/>
        <w:t>Do not shake the inhaler.</w:t>
      </w:r>
    </w:p>
    <w:p w14:paraId="113CE23C" w14:textId="77777777" w:rsidR="000A4A60" w:rsidRPr="00DF7B85" w:rsidRDefault="00CD416A">
      <w:pPr>
        <w:pStyle w:val="instruction"/>
        <w:numPr>
          <w:ilvl w:val="0"/>
          <w:numId w:val="5"/>
        </w:numPr>
        <w:spacing w:after="120"/>
        <w:ind w:left="714" w:hanging="357"/>
        <w:rPr>
          <w:sz w:val="22"/>
          <w:szCs w:val="22"/>
        </w:rPr>
      </w:pPr>
      <w:r w:rsidRPr="00DF7B85">
        <w:rPr>
          <w:sz w:val="22"/>
          <w:szCs w:val="22"/>
        </w:rPr>
        <w:t>Slide the cover down until you hear a “click”.</w:t>
      </w:r>
    </w:p>
    <w:p w14:paraId="67BFDF5A" w14:textId="77777777" w:rsidR="007B23B6" w:rsidRDefault="008A5820" w:rsidP="00E4629B">
      <w:pPr>
        <w:pStyle w:val="centheadGDS"/>
      </w:pPr>
      <w:r>
        <mc:AlternateContent>
          <mc:Choice Requires="wpg">
            <w:drawing>
              <wp:anchor distT="0" distB="0" distL="114300" distR="114300" simplePos="0" relativeHeight="251658241" behindDoc="0" locked="0" layoutInCell="1" allowOverlap="1" wp14:anchorId="1C1763C4" wp14:editId="485B185D">
                <wp:simplePos x="0" y="0"/>
                <wp:positionH relativeFrom="column">
                  <wp:posOffset>153035</wp:posOffset>
                </wp:positionH>
                <wp:positionV relativeFrom="paragraph">
                  <wp:posOffset>49530</wp:posOffset>
                </wp:positionV>
                <wp:extent cx="3229610" cy="2378075"/>
                <wp:effectExtent l="0" t="1270" r="2540" b="1905"/>
                <wp:wrapNone/>
                <wp:docPr id="8" name="Group 14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3229610" cy="2378075"/>
                          <a:chOff x="567" y="9988"/>
                          <a:chExt cx="5086" cy="3745"/>
                        </a:xfrm>
                      </wpg:grpSpPr>
                      <wpg:grpSp>
                        <wpg:cNvPr id="9" name="Group 147"/>
                        <wpg:cNvGrpSpPr>
                          <a:grpSpLocks/>
                        </wpg:cNvGrpSpPr>
                        <wpg:grpSpPr bwMode="auto">
                          <a:xfrm>
                            <a:off x="567" y="9988"/>
                            <a:ext cx="5086" cy="3745"/>
                            <a:chOff x="4256" y="7270"/>
                            <a:chExt cx="3400" cy="2503"/>
                          </a:xfrm>
                        </wpg:grpSpPr>
                        <pic:pic xmlns:pic="http://schemas.openxmlformats.org/drawingml/2006/picture">
                          <pic:nvPicPr>
                            <pic:cNvPr id="10" name="Picture 148"/>
                            <pic:cNvPicPr>
                              <a:picLocks noChangeAspect="1" noChangeArrowheads="1"/>
                            </pic:cNvPicPr>
                          </pic:nvPicPr>
                          <pic:blipFill>
                            <a:blip r:embed="rId23">
                              <a:grayscl/>
                              <a:extLst>
                                <a:ext uri="{28A0092B-C50C-407E-A947-70E740481C1C}">
                                  <a14:useLocalDpi xmlns:a14="http://schemas.microsoft.com/office/drawing/2010/main" val="0"/>
                                </a:ext>
                              </a:extLst>
                            </a:blip>
                            <a:srcRect/>
                            <a:stretch>
                              <a:fillRect/>
                            </a:stretch>
                          </pic:blipFill>
                          <pic:spPr bwMode="auto">
                            <a:xfrm>
                              <a:off x="4256" y="7270"/>
                              <a:ext cx="3400" cy="2503"/>
                            </a:xfrm>
                            <a:prstGeom prst="rect">
                              <a:avLst/>
                            </a:prstGeom>
                            <a:noFill/>
                            <a:extLst>
                              <a:ext uri="{909E8E84-426E-40DD-AFC4-6F175D3DCCD1}">
                                <a14:hiddenFill xmlns:a14="http://schemas.microsoft.com/office/drawing/2010/main">
                                  <a:solidFill>
                                    <a:srgbClr val="FFFFFF"/>
                                  </a:solidFill>
                                </a14:hiddenFill>
                              </a:ext>
                            </a:extLst>
                          </pic:spPr>
                        </pic:pic>
                        <wps:wsp>
                          <wps:cNvPr id="11" name="Text Box 149"/>
                          <wps:cNvSpPr txBox="1">
                            <a:spLocks noChangeArrowheads="1"/>
                          </wps:cNvSpPr>
                          <wps:spPr bwMode="auto">
                            <a:xfrm>
                              <a:off x="6594" y="7598"/>
                              <a:ext cx="935" cy="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1D710C7" w14:textId="77777777" w:rsidR="00487F56" w:rsidRDefault="00487F56" w:rsidP="007B23B6">
                                <w:pPr>
                                  <w:spacing w:line="240" w:lineRule="auto"/>
                                </w:pPr>
                                <w:r>
                                  <w:t>Mouthpiece</w:t>
                                </w:r>
                              </w:p>
                            </w:txbxContent>
                          </wps:txbx>
                          <wps:bodyPr rot="0" vert="horz" wrap="square" lIns="0" tIns="0" rIns="0" bIns="0" anchor="t" anchorCtr="0" upright="1">
                            <a:noAutofit/>
                          </wps:bodyPr>
                        </wps:wsp>
                        <wps:wsp>
                          <wps:cNvPr id="12" name="Text Box 150"/>
                          <wps:cNvSpPr txBox="1">
                            <a:spLocks noChangeArrowheads="1"/>
                          </wps:cNvSpPr>
                          <wps:spPr bwMode="auto">
                            <a:xfrm>
                              <a:off x="6594" y="7944"/>
                              <a:ext cx="935" cy="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3CC7AD0" w14:textId="77777777" w:rsidR="00487F56" w:rsidRDefault="00487F56" w:rsidP="007B23B6">
                                <w:pPr>
                                  <w:spacing w:line="240" w:lineRule="auto"/>
                                </w:pPr>
                                <w:r>
                                  <w:t>Air vent</w:t>
                                </w:r>
                              </w:p>
                            </w:txbxContent>
                          </wps:txbx>
                          <wps:bodyPr rot="0" vert="horz" wrap="square" lIns="0" tIns="0" rIns="0" bIns="0" anchor="t" anchorCtr="0" upright="1">
                            <a:noAutofit/>
                          </wps:bodyPr>
                        </wps:wsp>
                      </wpg:grpSp>
                      <wps:wsp>
                        <wps:cNvPr id="13" name="Text Box 151"/>
                        <wps:cNvSpPr txBox="1">
                          <a:spLocks noChangeArrowheads="1"/>
                        </wps:cNvSpPr>
                        <wps:spPr bwMode="auto">
                          <a:xfrm>
                            <a:off x="3958" y="13106"/>
                            <a:ext cx="1185" cy="4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3714CEC" w14:textId="77777777" w:rsidR="00487F56" w:rsidRPr="00B71A9E" w:rsidRDefault="00487F56" w:rsidP="007B23B6">
                              <w:pPr>
                                <w:pStyle w:val="Textbox"/>
                                <w:rPr>
                                  <w:b/>
                                  <w:i/>
                                </w:rPr>
                              </w:pPr>
                              <w:r w:rsidRPr="00B71A9E">
                                <w:rPr>
                                  <w:b/>
                                  <w:i/>
                                </w:rPr>
                                <w:t>“Click”</w:t>
                              </w:r>
                            </w:p>
                          </w:txbxContent>
                        </wps:txbx>
                        <wps:bodyPr rot="0" vert="horz" wrap="square" lIns="0" tIns="0" rIns="0" bIns="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1C1763C4" id="Group 146" o:spid="_x0000_s1045" style="position:absolute;margin-left:12.05pt;margin-top:3.9pt;width:254.3pt;height:187.25pt;z-index:251658241;mso-position-horizontal-relative:text;mso-position-vertical-relative:text" coordorigin="567,9988" coordsize="5086,3745"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3f+iYyAMAAA8NAAAOAAAAZHJzL2Uyb0RvYy54bWzMV9tu2zgQfV9g/4HQ&#10;e2PLtnwR4hRtsw0KtLvBtvsBNEVZQiWSJenY7tf3DCnZSZztDQtvHywMSXF45syZEX35fNc27E5a&#10;V2u1TNKLYcKkErqo1XqZ/PPh9bN5wpznquCNVnKZ7KVLnl/9/tvl1uRypCvdFNIyOFEu35plUnlv&#10;8sHAiUq23F1oIxUWS21b7jG060Fh+Rbe22YwGg6ng622hbFaSOcwex0Xk6vgvyyl8H+VpZOeNcsE&#10;2Hx42vBc0XNwdcnzteWmqkUHg/8EipbXCoceXF1zz9nG1ieu2lpY7XTpL4RuB7osayFDDIgmHT6K&#10;5sbqjQmxrPPt2hxoArWPePppt+LPuxtr3ptbG9HDfKvFRwdeBluzzu+v03gdX2ar7TtdIJ9843UI&#10;fFfallwgJLYL/O4P/MqdZwKT49FoMU2RBoG10Xg2H86ymAFRIU20L5vOEobVxWI+75f+6LZnw/k0&#10;7h3PJmHjgOfx3IC1w0a574BGEzHcWlYX8JowxVvADsyydDKjMx7HSVn8r3g4jacn4zQanh9omIwy&#10;hAoeZqNZJ1JR9TyMJ8Oew2w4pgj+hQdTixy/TjewTnTz7frCLr+xMumctN/lo+X248Y8g8QN9/Wq&#10;bmq/D+UKqRAodXdbC5IcDY7pIWnE/GCZTkWGggr61+ImTkEFlTKlX1VcreULZ1DqaEBw0E9Zq7eV&#10;5IWjaSLpoZcwfABk1dTmdd00JGOyu5DRLR5V2xOsxUq+1mLTSuVja7KyQfRauao2LmE2l+1KQoX2&#10;TZGGmkHf2TvRxATSiXSys+JvxIJJ2N5KLyoySwDr5pHtw0KI4gicQnQo5m/W5xMC64X5FXmBeev8&#10;jdQtIwOhAGkIhd+9dYQZ2PpXCLXSRGhPPiHr8gCgVHho+q7nGaMTpn+or72vuJFAQ27viYo0EYr+&#10;A0X4Uu+gqkWs+/AeNT/md1ggoQTaYw/8ipS6I2LfpMF3kT7NFpNY1dmi62496Ytx1rfFyYOKPvL5&#10;o5TzvFEPcxBn0Csj3siU3612XXNEnmhtpYs9KLEaCUZF4usOo9L2c8K2+FIuE/dpw6klNG8UUoZX&#10;fG/Y3lj1BlcCW5eJT1g0X/n4+d0YW68reI6cK/0Cn5KyDiI6ooBcaACVnEsuo1O5ZKEFEw7I6v+Q&#10;y2ISRMHzE7mk84Dt8AE4n1zQrH9xvRwvBefSzvgJ7YRvz9m1M15kuHnjApGO0+GUMnUUT5rOu2Yz&#10;wYWKmnN/jTqjeg60/KrdJqgHt+5AT/cPga7198ehOx3/x1x9AQAA//8DAFBLAwQKAAAAAAAAACEA&#10;3Ln2Za9aAQCvWgEAFAAAAGRycy9tZWRpYS9pbWFnZTEucG5niVBORw0KGgoAAAANSUhEUgAAAhIA&#10;AAGGCAYAAAAuImh3AAAAAXNSR0IArs4c6QAAAARnQU1BAACxjwv8YQUAAAAgY0hSTQAAeiYAAICE&#10;AAD6AAAAgOgAAHUwAADqYAAAOpgAABdwnLpRPAAAAAlwSFlzAAAXEQAAFxEByibzPwAA/3lJREFU&#10;eF7s/QeYVNXX7Qu/59xzz3dPuOe97/s355wj2YgBldAEUSQIKooBzBEkBwEVBUWMqIAgIGaykoNI&#10;ECXnnDMNTU7rG79Ztas3RTd0qO6uptfmWU8V1VW7dq3atedYY4455r/9m9/8DPgZ8DPgZ8DPgJ8B&#10;PwN+BvwM+BnwM+BnwM+AnwE/AwU2A0eOHDn18OHD/TWGaQz2w8+BPwf8OeDPgWPOgeGak++dc7cW&#10;2MXav7GfgWSdAf0wztNIde6IO7h/nx9+Dvw54M8Bfw7EnQO6RjoBiV1aeD2UrNdyf1x+BgpsBgAS&#10;+/fuSd21dbPbsnaVH34O/DngzwF/DsSdA3t2bHP79u5O0/WyRoFdrP0b+xlI1hnYu3fvhambN+4H&#10;RGxes9IPPwf+HPDngD8H4s6B7RvWutSN63d6RiJZI5k/rgKdgUMHDjRJ3bzBViAeSHgg5c8Bfw74&#10;c+DYcyBVQGLbujVpAhK1C/SC7d/cz0AyzsChQ4cm7tyyWSBixVFAYuOq5W7jqmUa3GZtbNLzEjJW&#10;az9ZGiv0vOQakXkMxskQlACYoQHgzMVI9vRZtj9beG7sfiH7zvX72RwaBfd7Os5vPhfXlaxeuyLX&#10;usjg2rNfqYxt69fEvk8DEus9kEjGGOaPKQlmQEBiQjyQ2LputUvbvtXtSt2usS0ytofHVpe2LRhb&#10;dD8ydh4zNusxRvC36P+lx9gZGju2bHKZj436W2hs1n0NpWOiY4NuQ2OT7ttYn/HYuN5tP2qs0/8z&#10;Htu4eITHei4m4bHGLjbhsXXdGpc+Vuv+arclfqzVY8fLw2c3IMUFg2MDQwYX6eNenHUx5YK6Mn1s&#10;1P3IWHr0WKH/x8YS3V/iNsSP5Xosw7FYjy926zMay/T4skUZjnV63MbShUeNzJ6/3vZ17Pvw3hke&#10;V9zx85nSP2Pc54/NS3SumLejRhy4zhAgp4Ph8HeXHUC6Ze3KzM+pDM5BzksbOn/DI/1cDp3n4d/A&#10;Rj2ukdlv5qjfVma/wfDvNXY/7nduv/ljrwvh64bdt+tL/Ihcb4LrUuRW1ytd0+y6Fr6WBdc3u9ZF&#10;hl57QHPyw8bVK7czR4BDDySSIFj5Q0jeGRCQGB8GEqxIuEgcOXIYoXIm22F35HAwDum+xqFD7tCh&#10;g5FxMBgHdP+AO6j/M7hv/z+wX0MVItFxYO9ed9TYo/9r7N+zR2PX0WO3/r9rl9trI01j59EjTf/f&#10;uUMj1cYeG9vThy4Uu0MXjV12YQnGFt1PH2m6QO3QxSo24i9sm3SxO2oIvMSDlA3rBEYYIVBiYCQE&#10;QAQ+tumCFYytGQGN+JVueBV5DChIBwKx4B8K+Bbojwrs0YAeBNwggC9VIFewZsSC9pIFbl10rNXt&#10;2sXz08eieW6txpqjxhy3ZmH6WD1/tksfs3R/lls1LxgzdT865s50K+fOSB9z/nEro2OFbm3M/vuo&#10;Efw9cht57Sob2ifD9q334j01eG87loXpw451ESP9c6xdrM8V/pxL5sfmIAxmbK7iwE8ErATjaJBl&#10;4MSAWQDSAhASBR9R0BEDF6FzYIvuh8Ho1nWrjjqHjjq/jgLEOhfDwFnBfnt0AL7tfI4P4uHfwPbN&#10;CsabQ7+T8O8nWHwoIO/Q7yz2u4v8DoPf5DG/WfsNx/3O7XfPNeDoa0P6dYNrSOR6csyIXocO65rE&#10;dcmuT1yvdE074o53XYtc7lSdsXP37t2lN6xcviBVc+WBRPLGL39kSTIDmQGJw/ox2nbkSOQHGAMO&#10;3D/oDgsYRMaByNCPOgIQNPYHI1JOekD/ZwTlpQf26eKwb09s7N+zWxeM0Nit+xr7BBr2SSh91BB4&#10;2JeW5vbY2Kmx4+ghELFnhy5cupAxdtvYlj6iq5E03do4auWii6TAQzB2bo1bEUXZEBgRG2I+jh4e&#10;SBwLJOYKSKSP1QvmuPShAL5gtoJ6MNKDPAF/pQJ/bIRAxQrdtxEAiujtUcADIBKAkgCoGIDQe/Ge&#10;Gry3HYvAQzDsWBcxiiqQ0DktliB2jnOehwH0tk1asW8K/U7iVv7B74qVfux3F/kdBr/JY36z9huO&#10;+53b755rwNHXhvTrBteQTMrVo9ch6b/suhS5RulapWvaYV27wtcyrm82QpuARFpaamo5AYlFHkgk&#10;SaDyh5HcM+CBRPhC6IFEJA0QTSkkhJHwQKJwMRIeSHggkdwxyx9dEs6ABxIeSASBLqYl8EDCMxJh&#10;9s0zEl4jkYSxyx9SEs2ABxIeSHgg4VMb6CQiGgnPSHhGIokClD+UwjEDHkh4IOGBhAcSHkikiyQ8&#10;kCgcscsfZRLNgAcSHkh4IOGBhAcSHkgkUVjyh1LYZsADCQ8kPJDwQMIDCQ8kClvs8sebRDPggYQH&#10;Eh5IeCDhgYQHEkkUlvyhFLYZ8EDCAwkPJDyQ8EDCA4nCFrv88SbRDHgg4YGEBxIeSHgg4YFEEoUl&#10;fyiFbQY8kPBAwgMJDyQ8kPBAorDFLn+8STQDHkh4IOGBhAcSHkh4IJFEYckfSmGbAQ8kPJDwQMID&#10;CQ8kPJAobLHLH28SzYAHEh5IeCDhgYQHEh5IJFFY8odS2GbAAwkPJDyQ8EDCAwkPJApb7PLHm0Qz&#10;4IGEBxIeSHgg4YGEBxJJFJb8oRS2GfBAwgMJDyQ8kPBAwgOJwha7/PEm0Qx4IOGBhAcSHkh4IOGB&#10;RBKFJX8ohW0GPJDwQMIDCQ8kPJDwQKKwxS5/vEk0Ax5IeCDhgYQHEh5IeCCRRGHJH0phmwEPJDyQ&#10;8EDCAwkPJDyQKGyxyx9vEs2ABxIeSHgg4YGEBxIeSCRRWPKHUthmwAMJDyQ8kPBAwgMJDyQKW+zy&#10;x5tEM+CBhAcSHkh4IOGBhAcSSRSW/KEUthnwQMIDCQ8kPJDwQMIDicIWu/zxJtEMeCDhgYQHEh5I&#10;eCDhgUQShSV/KIVtBjyQ8EDCAwkPJDyQ8ECisMUuf7xJNAMeSHgg4YGEBxIeSHggkURhyR9KYZsB&#10;DyQ8kPBAwgMJDyQ8kChsscsfbxLNgAcSHkh4IOGBhAcSHkgkUVjyh1LYZsADCQ8kPJDwQMIDCQ8k&#10;Clvs8sebRDPggYQHEh5IeCDhgYQHEkkUlvyhFLYZ8EDCAwkPJDyQ8EDCA4nCFrv88SbRDHgg4YGE&#10;BxIeSHgg4YFEEoUlfyiFbQY8kPBAwgMJDyQ8kPBAorDFLn+8STQDHkh4IOGBhAcSHkh4IJFEYckf&#10;SmGbAQ8kPJDwQMIDCQ8kPJAobLHLH28SzYAHEh5IeCDhgYQHEh5IJFFY8odS2GbAAwkPJDyQ8EDC&#10;A4nkBRJrl865df3SBU+sWTjnsTUL5z3qh5+DgjkHdP7Nn1N/zbx5lx2DczyQ8EDCAwkPJDyQSGIg&#10;sWTeALc71e3auNalbVjjh5+DAjkHOP/2bl7v1iyY96wHEtu3uV0aacHY5oGEBxIeSHggkcRAYtH8&#10;njs3rHbrly5065Ys8MPPQYGcA5x/m5YvdqsXznvSAwkPJNyGFUvchuXhsVj/X+zWLwvGIt3XWMpY&#10;GLmABSP0I16r+2sXz08fi+a5tRprjhpz3ZqF6WP1AgXt2Jit+7PdqvnBmKX70TFvlls5b2b6mDvD&#10;rYyOFbq1Meefo0bw98ht5LWrbGifDNu33ov31OC97VgWeiDhgURyA4kd61dZ8Djq9xb+7fn7fm7y&#10;+Bzg/NuouOCBxI5tbrcHEh5IeCDhtm9cFxmb1sdGqu7v2LTB7djM2Jg+tmxyO4KxbZPbqZG2bXN0&#10;hBk93Q+YvlQxf/zebGy3sScYaTvcnmNGmtu3O37s1mO73f496ePAvj0uMvZq7HMH92cwDux3BzUO&#10;HTjgDjMOMg66w4c0Dh90Rw4fjg135IizEdoOHz6clpaaWm7DyuWLUjVHm9esdKkb1rpt69ekHTly&#10;pHZ+6+DWipHwQCK0YMnjgOnBWsZz7YFE7ILmgcTGFUszBBIbj2IpIgzFBjEUINCN3A+G/r8hOoy1&#10;CNOM+oGvC/3II8yEZyRicwcLxDxHB9/FxpWMZbGxadUyt2nV8shYHRmbV6+IDAW0YGzR/S1rV8XG&#10;1nWr3LZ1q9PH+jUEvsggCMbGOrctABEeSERAhAcSfjXvwckJzwEPJDyQcBa0NDYpaG1WcNqisVXB&#10;KDJW2Nis4BUZes6qpW4zz1fQYwA0bAhQBCMCNiLAwgBHdMT+b8+NPL6BFAnULOBCqY5IesOnNjyQ&#10;CNgJz0hkxnR4RsKzEcnAknggUUSBxGaBBlau29evdjuluGVs0cp2nQL7ygVz3ZI5M93cv6a48SOG&#10;ux/79XHdP/nIderY3jVv/Jp7qVEj9/Tjj7l6dWq6mg9Ud9WrVnZVKlVwVSqW121FV61yinuo+v2u&#10;Xu2a7snHHnEvPtvQNX/jNfdOuzbusw+7uH49v3K///qTmz5hjJs/fYpbPOMvt1y6BQAEoGKLVuKb&#10;VwhoLI2ACx6P6SPQMniNhGcklNbwqY1/+zcPJDyQ8EBCOcwD+/fbCPKZkfxmkOvcc1QO1PKh5EXt&#10;IrLr2LzpLq1c0tKUY2XsPDbXulMrnB2psXxsJD8b5GpP/tQGwCFV5VF7tm50e7ZsdOtFp8+fMd1N&#10;VUAfrsD+ebcPXVMF/EcfruPuuuN2d81VV7pLL7nYXXjB+Ta4f8Xll7mrr77KXXftNe6G669zN95w&#10;gytW7EZXvHgxG9wvduON9vj1+jvP4/lXXnF5bF8XnH+eu/Tii9yV2leZUiXc/VVSXKOnGri3WjZz&#10;PT/72A3/5Qf356jf3OwpEyWcnClgscRtEwuyaZmEnUqHeCDhUxuACA8kPJBIhiDqj0Fpay+2PLmB&#10;RAQ8qMZ3+2axD2vcnOlT3fCBP7vuH39koOGhBx9wJYrd4M45+yx32mmnuvPOPUfB/1p3++23ucpi&#10;FmrXru2eeupJ98orr7hWrVq6Tp06uY8/+dh99fVXrs+337rvvvvO/fjjj+6XX3/V+MX99PPP9n8e&#10;792nt/u6x9d6/ifu/ffec61bt3avvvqqe/rpp93DAitVq1Zxd991lytZori79NJL3JlnnO5OP/00&#10;d9555xrAgO14/aUXXNdOb7sf+vR0438b7BbNmOa2CVhsEWOxbjFshSo4fNWG10hokeHFln517oN6&#10;wZwDHkicZIwEIjuEdYCHNCnsN69e6SaNGek+/ehD9+JzjVw1rf5vuO5ad8bppxtwuOrKK1zFihUM&#10;LLRu3cp9oqDfr39/N/y34e7PyZPdnLnz3MpVKi9bL7ORtWvd6jVr3KrVq+0xxoqVK20sj47g/9wG&#10;z+H5vI7Xs59Vq9e4efPnuylTp7pRo0a5n376yQDH+53fd282aeLq13/MlS9/n47tSh3naXacV15+&#10;ubEkdWs/5Jq//qrr8Vk3N+H3oWInZlsKBKZirZWLRkpDffmnF1v6qo2CCSo+mBe9efdA4iQAElvX&#10;rHLbBRx2Cjhwu0FCyEljRrn3O3ZwtWo86G4pU9rSCueec4678srLXdUqVVzTpm+6r7/+2g0ZOtRN&#10;/OMPN2v2bAMEBPrVCvgrBBKWLV/ulixd6hYtXuwWLlpkt/Fj8ZIl9pz4weOM+OcH++H57J/3BGis&#10;XbfOrdV78/iMGTPchIkT3VAdW89ePV3bNq3dI/XqujKlS7sLlGI5X4zF1Vdd4W69uYx7sJo+y2sv&#10;u+96funmkAqZN0OCzTluPRUhAhawFYAK7yPhqzYMWPjyzxMq8D0QKHpAILffuQcShRhIbBXzkCat&#10;w+6tm9w66R2m//mH+7TrB+7B6tVM33CJdAhXSJtw2623KJ3wlPv8iy/c2HHjLFAvWLgwFsSXr1jh&#10;li5bFgMMBPtgBECA//Mae3xh5O9z5sxx0//+200Wc/GHwAjBH1Ay6c8/3dRp09zMWbPsNWFQEQYk&#10;4fcJ7vNcjgWGY5VYDFiNRXovgA77HDhwoHv77bdd3XoPu5tvvsn0F6RFLte4uXQp17BBfffVJ13d&#10;HyOGuvl//enWCVRsQrSp23Qw4Q2pfPmn95HIbfDwr/eAIzgHPJAohEACALFL4GHP9i1u4ewZ7qf+&#10;36oyopG7QdqGs848w10lEFFBqYGXXnrJdAr/CDiw0rcAHQUNAVuQUTAPB/v5CxYIMMx1swUaZsyc&#10;6UYqFdGvXz/38ccfuzZt2riXXnxRqYj60lLUcjXEftSsWdPVq1vXPf3UU67xG2+YpuLrHj3coEGD&#10;3LS//nLz5s137JMRBinHO44AXMBgBCwJjwFi+isNg/ailt73lptvNvB01llnuOsl8nzs4druo/fe&#10;cSN+/dEt/HuK2ypdBaBitRwsvbOl95HwhlQ+EHowlJhzwAOJQgQkEEvuEgMBiPhb7MOH773rHri/&#10;qrvg/HNNqHjHHWUNPKA3mD59uqUMSB0AIk4EHOJZiPnzF4i5mOmmTfvLTZz4h+vRs6d7o3Fj96AE&#10;kIgjL7/8Enf9ddcoeN/k7r77Llf+vntdJWktKlQo7+699x5X9vbbXamSJaxa45qrr5So8k7XoMET&#10;rnPnzm7EiBHun3/+McYiABSZAYmMHgeABCkVgBH6Cx4b/ttvrmvXD91zzz9nx3DhhRe40087zRW/&#10;8QbX4NF67oN32rsRA380a2wTayr9AajwFtmBKZU3pPLOlokJLD5AF6159ECiEACJHXIZBEBwO2ns&#10;KNdEYsM7y97mzjnrLHfxRRe6WrVqum4fd3Ojx4wx1mGN9AbcZic4h587c+YspScmu/ETJrhvvunt&#10;Hn30EVeyZHFLk9xzTzkTZjZt1tR16NDBgEG3bh+7Tz/7zFInn33+ufvk00/dh127uk6q1Gj3Vjur&#10;1KhZ8yFXokQxgYqrXCV5Tbzb6R03avRoN2XKFDdbaYucHms4JQJoQmuxWMBpnFI4VJU0bvyGANYd&#10;7pxzzraKFNIf+Fu8/3ZHN23CaGkp5rn15roZMcPyvTai9tje2dI7W3pHR68nyeI54IFEEgOJHepv&#10;sEcdSLeqEuMPVV688uLz8mi4wcSG16ny4tlnn3U/quKB1AXiSPQErNSzG5SDFAN6hunT/3bjx09w&#10;I5TCeFvB9k6xHPhDUElBVQVpCqo6Bvzwg/tuwIAMx4Dvv3c/qASUY/v5l19s8BpKRlsrHXL//dXc&#10;vffcbSBj9NixVr0xd968mJYi0FSEbzMSbWb2OXkdoIIqET4T1Sd9+37rXnjheXeThKcwFRdfdJHY&#10;lDLuxUYN3UClhhb+M1U6irly6hRTsWS+CTZ90y7fa8NbZBetlbVnUnL2fXsgkYRAgmZA+3Rc2zes&#10;cxNHj3RvvPqyVSnYilqphMZKMYzWap5AiigR3UBQWXE8EBEOxkcF6Wh1BczAH5Mm2WoeHwi8I5o3&#10;b2ZpDcDAQOkcfpXYEa+IHwQkAAxoFPpKM/Ft377uWzEAsAB9+vSRNiN98Fhf/Z19fvfdAHteDwES&#10;ngfYYJ+DhwxxvyvlMUasCkwIxwHA+FspEPQZYU1FkNrIDGiE54C0DqBimVIgPD7tr2nSd3QzhuSG&#10;G653FwlUXKaKlpQK97nOcu4cM3SgWzzrL7dVBlhb5bC5XqAi6ABqnUqpBgl1MF0rJuOoi4+eH2vn&#10;HOqMap1S6T8SGul9NuhX4nttWOMu37QrW32/vLNlzgKfBwyJnTcPJJIISKRuWuf2qjPibnVP/EMp&#10;jJYq0bxR7pCny0fhjrK3uxbNm6vqYmysNPN47EM8aAiABit0gjLBGfHjeFVajBg50sSQ3wsYAAp6&#10;9epl4KFndFAm2r1790jaQj4Tnyp1QRrjyy+/VHlmLwMNAAVABWBhgJgKGAnG91HAAXthoEPP4/m8&#10;x5dffeU+1z7ZX2y/+v8X2jfvx/55b44D0AFwwfhq2PDhVn0C0wDQgM0IKkrCICMs5gweDwSnc+Vj&#10;8dnnnxnTkpJSyfw00JnceMN17ukn6rtPu7znRgz6xS2Z9bfbvla9RwQssO8GOHgg4bt/+u6fiQ1E&#10;PrAX7vn0QKKAgcT2jWrPLP8HKjBo2zz6999cszffcDeXKeNOPfUUeSeUkqNkK9MTrJZ4EnFhRuxD&#10;EDSDVTqBlQBL2STVDePHj3dDhw2z4N67d2/3BcAgqmuwoK2g/pVGr2++sYANsKBCY4LYgaliBmaq&#10;YmP+goVuudiP1WtWu/XrZXa1ebPbuk3MSWqq27Fzp9sZGmmyKd/J0GOpO3bYc7Zt3+62bt1qr9u0&#10;aZNbv2G9NA1rLSWzRKzIPB0vpam830QBHD4zTAXsB0ACUMExAjA4fkAI4ys9DgACZMBqUIIaMBkB&#10;yAiXoMJSAKb4nAE46dTpXWk/nlKp7K1y+TzbnD5vuamMe6RObdeuRTP3Xa+v3YxJ463R2Ga6csaa&#10;kolpgHmg6Rj5RM9I+Dbi2eIUcvdkz0gU7gB8sgAoDyQKAEikbtrgdm2jfHOr27llk9ugrppDf/3Z&#10;NZTXA3qEsxXEoN2bN2vmRo4cYamLlQIRC+OMocLBkYBJeSZeC6zWBw0ebAwAgZdSTVb8BOBvBCLQ&#10;KxB0cZXEA4KUBsF1rTQFAIM09SnZtWuX27Nnj9u3T/1QDhxwBw8edIcPHXY52Y6oFTPj8OHDNo4c&#10;OuRQxx8+zO0hd0j/Z//71XNl7969bo/6KOzW++8SEAGgpAqEbNmyxa2TkHKZRKT4V0wT2OBzAo6w&#10;5AZIwFzAZvB5seXms/cXQzJYczFGWgwACnNEtQgApZuex+3w338XABlp92FY3nnnHffEE0+4m26K&#10;GGBdeMEF5gZ6d9RZs23Lpu77Pr3czMl/WNqDHxFdULfQ5lv23YAMS2/41IZAxZb0sV3nFkOs267Y&#10;745+N0ppBMOnNrKFLDyQ8EAiGcCIBxL5BCRwndyti+qBXTvdXr3nenXf/Hvyn+4TGUhVjVLrNMa6&#10;UQDi1VdfsdU4QCEQUMbrAlhRs+pm5U7ZI2kJ2ATSBB999JGBBoAE+gP0FObhIDofvcAmMQJpCtAE&#10;bAI3gyBOMGccOsQt4OGAOxR9LPhbcBuAAgMGAgnhLR44BK8BkNiINmrbL6dBBmAlGHY8AjCMfdFj&#10;M3Ch/zN265gBOTAdO8R0ADJgOdaoBBQNBIwGKQ/SNb9I10EqBcaFOaGaBLBB2gaw8avA1NixAiND&#10;hxnwGjRksKVNhg3/zYAWgOsDVZ88//zz8uUoryZl11vlymWXXWoNx0oWL+5qyPyrdbM3XX8xFlOU&#10;jpqPaFPMROq6VTZou266CK+RiIAIDySyBRRO9GQPJDyQ8EDiJO/+uXOzumyKdTi8Z5c7vHunW710&#10;sZso6+oe3T93T8tTgc6YZiCl/DyB6onHHzftAKABAEE+P+z/QHqBVAO21phCQfWTnoBtAEQQ/MZq&#10;5U0Vx2Ltg+C6RUGWwEsAZgTAIRawQ8E6COZBgOfWgn4AAKLMhLETUXYhkUAiBhh0nIAcYyaig1RJ&#10;MAIgEaRSLI0SAhaAi21iVjZs2GCpIANdSu/AYCAYRSw6TqkemAnAGE6cEyZMNNYCUDZkyFCxGENs&#10;noMxcNBg03Z07NjRNWzY0FWRzfitSoPwHQIAEcJS2vqgfD1aNW3s+vX40o1TL5CF6q66fd1Kl6au&#10;qzAWXmzpGYkTgYPs/N0DCQ8kPJA4iYAEKQpG2tbNbo+o24OiaA+KfVixaIG6bf5qvgWPy48Bc6TT&#10;pH0g8GAg9UzDZ+TF0MUNVtAiUEHToxVA4wCD8JeMpVhdI1Y0bYA0AYgeoeCxi8aaer6eh35io3QH&#10;BFECbfwIgnAQmLm1YB1d6RPECwuQ4LPARoTHdukvAA8MGApug8e2Rx9Hm4HPRNBAjDkjVTIT++2p&#10;08x4yyy+J/1pTMVvSnkAKgAfMBaAChgLdBjcB7y9qzQIDFLdug+bx8bVV11los2zzzpT+paS0ljU&#10;cm+1au5+6tfbzRNbsUOAAmCxCZ2F0iHplRu+asNXbWQHQkSe64GEBxIeSBRyIEH+d7dAw17yu7pl&#10;7BAL8feUP93XX3zuXpLDYlW14i6mdMWZYh7OjYIH/Ay6fNDFhH7k7BcphTFH4IEmVbALlEbyN0SR&#10;0PGfi3XoqccolRwnRmLOXJUgim1AsEjAzGhlTpDl8fBKnvsnI5AANO3btzfGnACK0FcwN2grGICI&#10;LRp2G/0/8wdrAaCgnwcMBWwOOhPKT/+UKdekP/5UamiMaTGC8lfSRQALHgNsIEodqP+jP+mqVEhz&#10;Vdc8ItB42223ynX0fFl2nymNxTWuSkpF9+qLz7kB0lcsmzfLbV2zwm1dvdxAhS//jOokvEYiW2jC&#10;AwkPJDyQKIRAYnfqVndAaYpDe7XqV9pi87o1bunC+W7YwF9cu9YtXXV1oywta+grlENHqIdFdLly&#10;5dzrr79mAGGIBH2wDIFtNXn9QDQJQIBeR++A1wKllL+Jav9L+gaqGjZu3GirbViHQB/AqjsY8av0&#10;kx1I7NqVZuAhs40UDHMAcAA0MJjDYAAiwgMx54poKiToLULaA1ABSzFmzFg3bNhw96sYisBoK7gl&#10;rQS4gLGAraDsFcbigw8/lMbiOXfnnXdYczHMxEhl3X1nWZX3NnYTRgxzS+fMcOvQUUikuV5VIQxj&#10;KmSORSfXYGyExZC2xobSJIxNEuraWL0iNjbr/uY1K2Njy9qVZmoWG+rVQr8WG7JdTx8S26p77LZg&#10;yM9kW3Rs122qKoxSVVmEWDg2BJxTg7FVZaEaO2XhHhmbYwOmLm3b1sjQ72aXfkf8lnYhvKTkORg7&#10;U91ujT3BSNN9iX/3id2LjDS3bzdD4FFj/57dsXFg3x4XGQKV0t3kURvxnTu3br1lw8olC+i0y7xj&#10;Xb9t3ZqdRw4erJ4tFJCAJ3sg4YGEBxKFBEjs1oXv4J6dzh3cJ3X5Nrdi8QL35/ix7otPP3FPP/mE&#10;K12qpLvY3BIvdNdcc5Vy57e4hx+u4zoqnQGLgFMk5kqABiowwu21A/MkUhmAC7QRBLOlur9K963E&#10;MkrVB9R9/G1RBBIwK1R7BBsVJ3//Pd2qUBYtWhj7G8JP0jcBQwMIC0YYhIVTI8wvoIN90q9kpQSq&#10;6FaojOH7Mg8O9SCZLHvvzAasBmW3DL57UlAwGe/JNpxOrPUeqavKkMfdG6+96gb/8rMA6WoFZLWB&#10;x5raRuAqqccUuBn8PTa2bHA7NHbKOj0yIqm19KEgviU6COJbVT0RjFAlxS6VHacPBXaCfDCiQT4I&#10;9JZ62Bk/4oP+Dgv8NhT4g7EXkbFAgA2AgHRDjL3REfx/HyJbjf3B2Kv7GgdiA5CQPsJg4ZBahDMO&#10;ouXROBQMEw2r2ydDQmKGVQ5Z9VCkgujIkcgwJ8tgZIBQpQnac+DAvjcFqtZyXWC+uZWIdI+e/rbA&#10;610aFeJGRZ2HV+vv/yUB2OGoXXgg4YGEBxJJDCR2pW53e7Uq0lXL7ddFcL66bA786Xv3dvu3XM0H&#10;H3BXSLlPLvzSS2S1fMvNrnr1+92LL77gPhK1PVyqfxpekbaw1IWCECDheO6TAAxWxASwMP0eo+Wj&#10;FH1GoKIoAgnYBjbSGN9KW1JFKaRL9F1ccP55ZoPdunUrpSxW5aRa1b/Gz0DCZ0AA5Cvt9L95IOED&#10;fzIE/kQfgy//DJV/7jHwsMPtF2V6UCugVcuWuAHq0cCqsVLF8u6ySy82oeTlAhF0uXxWrbvbC1h0&#10;lwhykFT9MA/k1f/6a7rl2xHwUTFwIgfK1WIeNqxfH6PcAxo+ABUBsABUFHUgQaoCUSgbaY1PVMZ5&#10;iZggAATpJFJJl8ryGrFjvXp1bU795megoGdAQOLTRIMI9rd5xdKvd21aGzJIU1pMaTI//Bzk5zmA&#10;d84WpV7XLl7Q4JjzXNTxeOjRzRKFkXO1fKBoV6hB28xoSJQg1GBsiDqkPNBGlE40qhHKUQO/AhuR&#10;HGbgKRD7v9GWQa4TijM9B2r3RWkzIjnSIF8avSV/KpHdHhvQq9CsoSGQsGeHqNio+Q1GOLsFJKBr&#10;D0rzcFD73Cna948J41wr9ZiooNbYV191pTtXnSMJUJT8vaFukh9362YGSEOHDVVFxahIXlzqfpgI&#10;1P6TJ08xIIF3AzR42Ko5vg8EokmCXZCr574HEscv/wxSGv8olXGDLMRJKfE9oT0IBqCCskwcK/HI&#10;8CMxcxAuBfb3o74oofLozOZk3749X8ih9n9eddVV/z2RY/m8md9sXb1MXWvnuJXzZyfx4PgKeDBH&#10;GsyVH4mdg9XqQ7RO/jnL5s96qkgCCQDE4f173frVK91g+QvUf7Seu/aaq2PBiZbXTdXzgnJL/AdQ&#10;6lOOaaWBEtXhhgiICBT8o0aNdhNkEjVVzaFmqB03OXTSGwgp0UEE6Q1SGZQirhcTERb8eSAh46nj&#10;+EigjYhg2CNiI7oZEwHIC4OIMJgAaFQUe1RRjFJWR4qqK+i/kQyjcuVKrmrVKkkz6NxaPUnGgw9U&#10;dw8qzZgM46EaD1ojuIxGLT2u0uBNV155xbQrLr98ikzNEjIuv/yyyffcfefmB2WKdn/VyrGB4Bs/&#10;k2QZDz1wv0uWUavGA66WvqtkGHUeetA9XDNJRq2HXL3aNXM3VOressnrHYsckDgihmSTRG4D+vV1&#10;tfVjR1HP6rasGmQ1lL8DfRyGUeI3IlLiFwAIQER4/P77CPvbKJUJwkgAJAAQf/8zQ3bOc01wh9si&#10;t/S+QEwJgAiGBxIRZ8sTGVLt3CmmSawUG6xEyxYt7PvKDEgAKEhz0DejMI9zdfxJMcTMwc75kfEc&#10;4A2T4dCcXXLxRWZYlsjBgof9nqfr1vkC1OEBwPYjfg7Ot0q6ZBqwpifTePyRh7sVGSCBiPKIWIh/&#10;pk1xDaScP18XAH50VatUdi1btrTulQACbKpJXYxkiGmAbeCx0QIMo1UKOFotr4OBo+S4cePNIZGS&#10;QfQRAAdSGwsXLjImgvsGJpT2oBLAGld5RuIoe2wzyMoiI/GhSiv5EWYGJNCyXHvt1S5FrFLlSmIY&#10;dJuVUaliBbEYyTLKu/JKsSXLuO/ee9y99yTHuKfc3e6ecnclxbj7rrvcXXfdmeG4++67XJlSpdLE&#10;Rqy64rLLVtptAobKiZeXKVVy151a+Nxx+62xUVb+JbercixZxq233OSSYtx8kzXiS5aBKPwmNWVM&#10;hqHzSOdoiVyOku7ZZ57qXCSAxD7pJA5LgzFu9Eh3p5wlqbwoL3vqt99+x7wBxsvwaYxABODBAMPo&#10;sebtwAAo2JC9MoAB5iE8/vhDJkZiHij3wysCc6MgpYE2AjBBeuMfpTr4O46U65XeCPsa+NTG8YEE&#10;YstAI/Gn/B2u1SqPVVl8agONBI+/+WYTK6XNzsCzYwmVNkkwsDrHLCs5xkKBYg11gU2GsWDBfLdA&#10;v6FkGPPnzTdH2owGv/PxY8f+ULLkjSWuvOSSG6+8MjHjggsuuH7QgH4Dp00Y48bLjn3cb0MiY/gQ&#10;N3b44KQZY4YNckkxhg5yo4cOdKOSZQz51Y0cnDxjxKBfXE7HyMG/uDGa15FDBr1YBICEvCAk8Jw6&#10;aaLQutpFi3Kklp/W2gAIWAjAA6CBvgwABh4PrJMDYyIYB6oz4j0EABCBfwC6CBgILiJhgWUAKLC/&#10;ps8Dz8emGWYiLLIM7lOx4as2dsccOsNVG5SAvt2xg6jK89yFcpCkquYymT6R7jj/vHPc/dWqmgOo&#10;3/wMFPQMqGrj47yo2ti9eU33A6mb3fa1K9w2uaTaWMPQ//3IcA62a178SOwcpFo/odXqJ7TiiZMe&#10;SByS58CqZUslFqtqIAJjICouxqlsEwABkIiBBxkIBTbJxjJMmWqDlAXBn4oMyjxtiF1gTJ/+t0yR&#10;/pGHxCyBiNnWK4O0RjyQCMAEt3P1HPaHdmK5BJiBe6UHEsdv2hWwEogvP/igs7tbtDLCSvLGN5Up&#10;4xpJ4wKIy8pG79LDcR1Ms/S6aHv0oPtpxMco0jI9fkSLnDL9e2avs+ZoGCVFN8ATluAHg8qprByo&#10;f05CZ0DfydHtbqN753ENNm5jgz9T/qkb7yMhZX+iPQz8/gp+TouMj8Re2VofkFCvVYvmJojCQIqK&#10;i3FKUQQAAuYBK+RJau9NCSegAcDAACQEQAEmgbSFmU4JNFCdMWPWTDdz5mzpH2YLRMyNMBHQwAIL&#10;WRnmOyFAMVuAAoYibErlGYl0RiLcAZQgG2ykLn5RVU3//v303f15lOslQk5rYhbtIMotWgyaeeEe&#10;ukYOlutll50RI5TZYzRIW79+nRgPuV9qH2heli9nLFfX1kgqBRMy0iSxDq4ClQvkKzJPNDi9VeaI&#10;seL7BkRyGz/mqtIH7U37t9q5Hur0Svzis0xSSqdly+bGxkzTZz24Rz1UpPs5ym7aSpvTR1DyzO1u&#10;lUAHI2ZFHbaljtlTH10+vVcl1ceMwK0y6lhprpWxEbGxNitrG9Hybcq49+6WW2UGI+RaaQ6W0jId&#10;oFRcxnCRES0jj3evxMUy6mB5SGCLEbhYHn17SI9HXS1z5my5T6Xt3dRnZxOl5cy53e5M3acvqKcA&#10;4bMaz4fGC7r/ksadOlf/a6JZCe9sWfBB1AOZ+a7IAAmZWriJ48a64sVudDeqiRZ9ECZK0zBWmgcD&#10;EEpXhMEDDAPsQgAaZgosEOwjQEEBQAP9w9y582Ijkh+dLxCxwLQQJrKklwZ5bg3+b49nAC6CslAA&#10;CoJMUiO0EQ9MqDCi8oZU6a3EsbwGHByv1wasBc8Jem0AyAKBK0GaeeZ7thSUvhfMw+LHPAK/QGFG&#10;g++e82L69EiKCuBp6a4/pxggRTODhgaWi3QZQl20N7+pymeYPEcoG8Y2G20OVuo2BIaCwd+++OIL&#10;pWoucHfdeadZe7NR5fOaOo7+53/8uwnHRgwZ6HaqB4Z5vajvxmYG/TaiYwvNwfS32FinvhvBWE+/&#10;jWDkXa8N67uhPhs2sJS2PhuZ99oAGKUP7LXjh+y19d1GAEpkpAMTLLX3yqcmgxEFIthnH2aY100U&#10;dOgaEfbEycgqW+B1546tW29SHxT12lDjPM31duZv3eqdAgtVEw0UTrS/NUvmf+MNqbz5VH6aT2X0&#10;XoEh1eqF809eH4mD+/fId3+fe+P1V83x8OWXXzax5HgN2kZb2kL6hmnTxTwouPyjsk0COcCBVSIl&#10;nASNACiwqlwgwVkEFMgbQsCA1edylXWuXLHS+jNYq2qtVunXwIisXFdb6SeMQ2ZulzzOfnlvQAyD&#10;x0h5EBADO+xwv42iaJEdNC3jlvTGXuv+GemzgPkUAGKHVt6BEyggAuYBpgiGKRDCxtiCTJijwN58&#10;qZgGvD/4jiOsw7IIIBQ4BDjShwNwArtAVQ5sFeeRgRWlvwAZpMgArDFwocofAxa/RTxJBg4eZB1G&#10;g8Fj/fr3d8XUep6qDdxPg41S2Q4dOlhn0dtuu9mN+W2oS1PPjS1qzrVFoMFuowPQsE1lzrFBk6lg&#10;hJt0bYg06Yr1+xA42R4dNOvaoX4fO9Tvgw63saFeEzuCsU29PjTSttGgi6H+HuGxfRs9KQQi1Kgr&#10;5igbYU1ijInv/nki7HB0r43F876WFuLQ2iULDq5ZPN8PPwcFcg5w/q1ftujg2kULTk6NxBE12jpy&#10;6IAb/OvPrmSJ4pZHHzDge/fnpMkmmLQKC13oAxbAaGatUAkMsAsRnUMELBBUCDwEk4ASXxct3yRQ&#10;EdCDzpzW2ltUMLepDP1ti1iFTQIECCsBGstFh0N9Z8ZQAChgPQh6HCf/B5TwXkEgBVAUVSARdDtN&#10;b8R1dCdU5oa5BtgR5GEfAGhB863j9T6x71mAgRbj7INURhjIWZMvBUWACt/HBn2vfDe8hnMFsAn4&#10;nD17joHSgGniXOO7BFTAWMBWUEI8YsRItZGPtCoPAwmYM85ZSlJ3RBmJAEwAmNq2bavKozNcOXUT&#10;nTJhrNul7pseSORp98+0tNTUchtWLl+UKtAFC5QKGFu/Jk2MRO1soYAEPHnNork3rlsyr/raBXOr&#10;+uHnoIDPgWrr5s49/6QSW9JlUDylW71imXtfNsklixczrwj6L+AHEYgmwwDCwIOAAyvMRYtU/qdg&#10;wspzBXl0Bf4goBA8CGJpWvXu1sqQvPVB8rOi0k0cZ90Ej5hIjvs8zkqZVSQ5foIQwQcQQqAi+JD+&#10;OF7KIygbNR2FgA4MCE2+CKJpAJVoa/FwK/GTvY14+LNGwMSOWNtwwB4B/R8xOqQbmLMgrXQ8AMHf&#10;YB4CAAF42KH9wnoQuIPvOBBHBt8veXfs3sPfMSmIFWKo+K5InQBSDVTAVEhzw3cJmIWhQKcDO4FD&#10;agAkuN+lSxfzyahTu1aGgkGOq2nTpu6M009z1eVuOH/GdLdLzAQBzjMSGbQSz31qI6mARAKwiN+F&#10;n4G8nYHC2muD/OhhXTDwiqgpO1TSGXgKMFrIDXFStLEWaQMu7qwcAQ8wD1z0ST0EgYScOsCBoIxR&#10;UgQ0KKcaBQvZkYMTfHgtwYYgSJAiZYFVNu3Ded8TBbmgjfUUBaGAngfwAEyg8wEqHGvQNjsQJwa3&#10;BJ5gmPETBlAaHBOfjbFf4rZgWC+UUC8Bjj/4/GHQFJ6HcJDlOcFrYvthn9b/IvI+wfueyNky/FmC&#10;z8dntTSGbmEESF0gYiR9wfeL5uF4cxqAN54DaIRpAjAGDBNOmlRIqA5D/wCFB20+9um4Od5gROZN&#10;qZXouREADB7brfmFHQkYC9gKtBUAClgSazMuASUeJTATiIABE7/LLfXFF1/UeXuxa9O6daan2jbp&#10;Dp5+6imBidPd842ecetXLFUaYr0HEtF+PuFW44FYMxcaCQ8k8jbs+L2fbDNQGIGErvIScaW67p9/&#10;6m4UJYyd73PPPmsDQPHee+/FdBARnwfYh0UK4suPCSIErr3qAkrgCFcIHHNFVzEY7IMxDwo0kcCp&#10;RmU2pCCHqQiV8BFo2ecuBXJW0qQ8WL0SaFaQ7qDl+HGqPYIUS+BFQcAMNB2spm0VLaASBFmAQwAy&#10;CiuQsKqL0ODzwewQ9JmroGV7YEMezNGJKmZgggIAAaCz8lvtF7bJvndYJf07oO8SUJEmm26+M4BB&#10;0OJ9EyJODf7P44EQFJDBPuz7P6TzIwoieT3fN0wU5yCiXgMTSnWMkW4iaAJHb5fy6hMCIzFaFu3H&#10;26gawbXzPPlnfNS5k8SX0jtIBwEr4TUSIWbCMxInW5jynyfZZ6CwAQlSGeuVKmj8+mtKY5zrrpGn&#10;QHep3gEEn332qTvlX//p2rVrF1HqK3eNYBIAEXTgJAhEwEMkABwPPNj6NLraZtW5VytSVp5BoA6C&#10;nv2fFT+dTlGIh0oWCVKIBIN0B8GIAMPxIMqkhDArgIJgiZaC/D8BNfC5CESaMCqWAol+tqCvxd4o&#10;G5FsjATHtU9jf5Qh4fgIznw/m8UQoXmYoc9K8J1BGS7VNGKWgpbtWWUgYIBgggxAbBKA0P4Dw6tD&#10;Rw5Z3Cb48/475YjK32EqABsAGF7Hd4XexcS1UWEtbqV8j3yfsbkXMNlHJUGUsTh0+JCxGjAp7I9U&#10;GukOmIlhw4ZbL5e2bdpYrxCMtTiGE20TlSK59tpr3PUao+RuuFuCxy3R6gwvtoyCCQ8kkj3s+OM7&#10;2WagMAEJyjtnz/jH1X24jjEP5eTBP3p0+irul59/ssZNtdTljJw5q9AAQBBkLQeui8xxmYd04xkD&#10;GgCO3XHphFQFvPhBjp0gznMtNUL9uv6xxdIdFqx2WrAMShQJTjFAkYmGIkzNBxbcMBUYXRFgARV8&#10;XkAGwATWgyDI6jkImnyWcPrh4EHSGZHUQ16mNqzKIsTaELSZH+YJYSHCVI6XNBP6BtIV4W6qpmdR&#10;miBs8JUVBgImgBQGGhNElFs1F5wDpHqCNAYgj2NhjgIAgddEAB54fVCBAyAJBo/BKvF3vj+OHy2M&#10;vY8A3fYQoOOzB+khzj3AJ/ufqRLjwYMHu/vuvdd0PT/JeTWr2yeffOzOOvMMpfQecMsWzLUUh2ck&#10;PCNxssUm/3kK0QwUFiBxSPXiO1SbTlvh0049xdVQa2FKNcPb2rVrrCnXhbJT7vPttxbsKQ9kpUcQ&#10;DdwJM7tgm/uh2ASCLq+B+jZ6HZpbVHjg87BZQSl+BCWIvKcBClbbCtKsSoPNAEV03/GAwhgKBSfA&#10;T2aizGNsuEOpkfjqD1by6CsIxKRRTFBKR1IFSgBGmqpNCKLoAfShY26MgS7kRHMVP4fpzo9Rx0eY&#10;HANiYhq00gc4ARZWRMsqAUQwLAAHqhtgkGAc4j04ssI8oHthzvicfEbexwAEKYyoaBYAEfhRBN/D&#10;LvkS8N1aRUYUQPBaM56KlvCyT/YdPwKRLoDFSoL1Gl4bgLhAdxMIZfeQPhOoOBIyTPzggy52Lj/1&#10;5JMGrLK6bd26xdWv/6j1kHm7XVuVaaqEU9a1npHwjEQhCj3+UE+mGSgMQGK/XP20rnc9vuruLpWY&#10;8uqrrpTD4U8ZXnf79etngktK6bi487qsbKxOD6qEFAaCVaOVdCrI2EqVkk4FQgITJYAE43CLcP7P&#10;4zwHgAHjEKQZ9kB1R/PwRwEKBRXo/Z0CHsFqONBQsNJl9UuwOl7aI6P+HoFugJQHK3mCM5qCqVH3&#10;TrQWMBcE8Uj1ipgNATLEgUEgtuoVfSYCrK2wBaLCwsdAu8DfYsxKtDKFY2KfgDzen/dAI0A6huMw&#10;B1HdBsfA8wOfhyyBhhB4sqqbqHB2lb5rc6+knwlahqiOARYKABGIQ00IC0iEhdDx850COmAWSIGY&#10;fwTggbk/AUO0MGpCZhoMPEb0WoAM+2EO2W8s/RE6Hmy2//hjopV8lixRQumO6Vk5RY96zt9//2Wl&#10;ztiF/6ZGPHu2b/ZAIhBe+tTGyRSi/GcpDDNQGICEsthugfpa3HtPOXeOUho4Vw4aNDDDiy9A4NlG&#10;jaxUro3yz1nZWIVDO5vQTmxCWGgHXU0wCPLl6eZT0Zx5lNq2lWgQOPAjiAbgnbATmCnBTsSxIuGU&#10;B3l086EQEAGUWHBjBY+OIhssRUbggqAYBEZW/AT3QG8BaxGYYkUswSNGXaRMTNypgfkSw1w/BUy4&#10;DQ97vl7H68P743Gez3sFlRXhYzlhoM5EjLp4ScCwiAUIArbmDBAH6LHqmxALRYqJVBMaF1gm5hmQ&#10;ZGkMfW8AN1gFm+dMPD9OlE4xQAQrEj02YymC1Ie+y8Cem/cHAFWtnGLpuS+7dz8hU5bZOfz5Z5+Z&#10;FXzNB6u7lYvmW0moN6RKt9j2VRuFIQL5YzwpZiDZgQQpDXz9WzRrahfeW9Rv/joJzbp99FGmGGGR&#10;guVtt96iLpGXul9//fW4WILUA0JKS2UAImAIAgOiKIAgqLPaJWgRdIJBoAjuE/SDVShBg5UugQ22&#10;AS0A++Y9EBcaoAgxJQHVbmyI6HZjQqKr/TBLAagIqPYgsGVmx32iwEcQD0b86pt9MsJW0hnZR/P3&#10;4Llh/4bwvoP7Jzqe+L8vCDMPUZMwqlUsdREFb0FwBnwZA4Q+BcBGKSdNtRBSRgWP/I00xjEshPXP&#10;WB7pl3EiBiKLPVXMKTPqTxIACsSjgBfOk0YNG7rTTzvFPf/8s1kSWGZ2Au/WuVKvbl3TS3R+9223&#10;R8JLM07C4dI7W8rpNscW2b7886SIbv5D5NsMJDOQ2C+G4IgElqNG/O4uFyhAmNakcWN3xeWXuddV&#10;tXG87Sf1NKDV9B1ly7o5WhVntMWDCFaz5vtAsyaBgQBAEAQADQSxwD6ZSpBgBHlyE+ABKBDfsQpF&#10;gBe1vUZjEaQ7IvqJiPERvv/hLaLRkC+BWIyg0gN2I2BG1kbBTNiGO1jZW1DPYrDLbmDP6+dz3GEw&#10;EqQLAA+kqMKpgiDlwpyaHoX0hebzsKowzAsi8PKgWgYAgZ9HKA3Dvix9FAJm2UkhZXUuwoDC9BM6&#10;J9q2aevOU7kyZZycN7ndpkloC7AuVbKEmzDqd7d3u1JrHkhY4y8PJPItjPg3KuozkMxAAsOprfL8&#10;r13zIdXOn+u+++47N2TwENNA1Kv3sMSCezO9DhOk31JHxVNPOcU9/HBtWw2GN4JNOJ0RgAjL+YeV&#10;+9H0QtB7gVy4dX2Ewtaw2+hjAAvLkQMmAuEd6Q70E7ATCmZHAYrA/Crqlhl/fJbP1wrbzJiibpkE&#10;RMojYSos/SHQEuT2ja0I5fZzylZkNVDm9nkGegKdgY7b9A6wDgEgg3kIpYuC+SMNxJyQqjgoxiFg&#10;H0znEvVxIKUEgDBmJ5zGiH6f6RqUjN1Gc/vZwq9fTgmqPtOHH37gLrvkElemdCm5Xf6ZWwxhrwd4&#10;fvjBBxJtnuqeeuJxt0FGVWnqleEZCQ8kinps858/H2cgWYHEAQVZLSnct9/0UknnmWZ7zcpzihT+&#10;CMxKlyqlTp6Tj3sxJleOIv5f8pZ4+eWX7PVsrFoBGnv3Kmce0kRE2kavjzAR0SoKAEQQdKCrTQAZ&#10;VfEvWkxePNKfI/gbzzXRXTQYxmh4+nWQ7ggJGGMMBRoKpTUANsZSoMaLbrbCpgJCdD1+FLt2qwpC&#10;FRcAnyAFcxSDEsdYBMLBRNH2uQmwaAMWL47MIcfFXAG8jiqjjOoJgr4XGEfFKh/EUEVKa9MrcAL2&#10;YV+QnpKZFCkM6wYarcaIF1PGp4dy85lO9NoAHH366admOnXN1Vep7HNQQkBEsBPAbw25u2LM9o0E&#10;yWgltkd6Q0SGb9qV3e6fPrWRjzHIv9VJMAPJCiSOaGW5ZtVKd0+5u+0CPFw9CdgIQqzoTj/tNFuJ&#10;nWhbvnyZSkKrmPiynUrlCNRsBB6ABatbWAL0DMEqn9SECfCiICIIxicKGjEqOxokY4K7qH4i8BsI&#10;AAWVBUGFhzlUhnQUVHrEgwpbgVp1yUFLjVBaaSWqKq8MC0QJLFZdgqFSSNvBqpjySwI4wkJjVqLl&#10;jYmi9gPBYVByat00QyWSBhoozwzSP6YnUbVL1DUSTQmfxeYjCrAC58iYL0dgFIaNNb1NgjLdaGoq&#10;qCThPYI0RpAKym4lzIm+80z/rjQTc8znB0RQaXTZpRe7fn37nuiUzdHfhw8f5i6/7FJ3x+23u/kz&#10;/1Zjr00eSHiNxEkQofxHKBQzkIxA4oBW3VqWu87vdXLnnHOWa9jwmZiJFMH2jrK3u4suvMA1oudA&#10;qO1yZlfgv1Ved+cdd0jhfrZ79913bFV7WPunBDAQ4AXBx1T8US8BC7iWxsi4e2dmDbiWUA6o15iB&#10;Udi8KE4/YaWBUbOkAFDEWAqo+6g4M3DLPNbbIdI0DDofNiOoSrDS1ahLZOB9weo8XIGCgZK1Po+a&#10;QfGZYyJSAQ5AhwEPjj+TETyH27DoNNJePZKW4H34jvisgBuOIWBlAA1BaSnfhVW34DhKPwuBJb6j&#10;yGeO3AKsrAdGyCQs+JwAwbAbZSCMjQCIaElngsSUJwIXpJQAEEuXLXVdP+oaBRGXuF69euQIJGTl&#10;RaQ4Xn31FRNeNmvyhtup9EaMlfCMhGckCkU08gdZaGcgGYGEIogcLGe422+52dIY/8h3INgIJnVq&#10;1xYrUdqVv+9eWQ0Pzcp11mEtfMstN7nzpbV4++0Ottrdr6AEG4F+IWisRWC15loEoKXycshh8GGF&#10;H6HwcUSMrMpXrEwvCQwLMmMeFHG+DdZ9NCgfJfUhAASooCrhcFQbEP/hg34gBNwIaxFx5gy8MWIG&#10;W/SRkH7ANBdRgy1ATTDMM4Pgn4URfh0ggf2RWmDfEaMutePGHAymQZ+HY+GY9tDMy5pgSV0fdQIN&#10;u4Ga8DTGvkT8PYLKGjMII30RAIh4XUu0GsPYJKVTEsW4nAhE8HfSWug/2kmjc9mll7irrrzC9enT&#10;J0vnaW6etHDRQjvHEV/+PmSQ279Tc4Tw0gOJQg0k1i2ZX2L5vDm1Vy+a/6DGA34UzjlYuWBuzdVL&#10;5lbYOGfO/y60gCGzA082IHFQOoADCpjt2rR2pysd0TquIyIr0/bt2+tiea0re/ttrpMYhqz0KOAC&#10;PW7sWHerwAm19y1aNLfVMYDCxHjRFTor83QaXH0wcggkzNI57C0QpDuiVQgBxW8r96iRkgXtDFbs&#10;EYdOgQqj+xWEbeUeqfyINAxj9S53ykzMt9BYWM8Qmo0diLIXdLWkP4jGLkpfo1UivId1Fo2yGmYF&#10;bu2740bIJpznHtXOHJAgVino80FJJqDNLLqjwlKO6ahUBW2zoscYsyanEZlGjGEJdCFBZU2gZ4lL&#10;YcR0LfQxycX3lxXQEH4O7wWIwHDr+eefcxdccL55nvysCqL82ug3c7Zs4h9/7BG3fuWyiPDSA4lC&#10;DSTWLp7bY/s6VS4tmndk1cK5fhTSOdiySh2nF81dLjBxqQcSBACVZB6mMZENrSYZBIqoo9xBApyN&#10;iGWt9XII/9/AgiyDo4Myz2BAY8/8e7qVs+Hcx6o+fhs6dKgxC/TcePKJJ9z8OKvs4120J06c4O68&#10;8w6zFyZlsljBnkAIKxDk082cKKodyG4wySzdEdEOpIsMwy6IgQeFmV1F0wGAiiANwOqeNIBVfIRc&#10;JtEG4CWA/bO1CI+2A0/vRhqkBjKZEdIGGtb9khEFHIcsoCuNQDtthr7fY4aEsPyN5zGs+yWvD/ZD&#10;J9RYaiL8/tE0hUo1gw6q+0jL6Pj5HMaciLUI3DOtmiZaeRGISmOC2KiWheAdWFoHqaj8BBB85+gh&#10;OIahYsgeqH6/zq/T3D0yUBsr8JqfG/N1//3V3IXq39Gnx1du/w6ljzaqS2gMTOi+/s9jNtSnIxip&#10;ur9j0wZZbjM2po8tm9yOYGzb5HZqpMmzIjJktx4e29UUj5G6ze3Se++2sd3GnmCk7XB7jhlp5hdz&#10;9JC4FuYwdH1Iv25EFhxHtQ8/SZ0t1yyZ/82uTWvdxuWL3YZli/wopHOQquZ6axfPW+2BhIGIvAMS&#10;h2gipdXxW23bWBfP9zp1smAUv7GaB2RUq1rF1a5d033Tq1e2rtV/C6ggwDz1lH+5B6tXd+PGjTPR&#10;I2DC+ixEbZITHYyCao9IuWikCZQJEdEjRM2tAn0BlQbmRRFNLdDcytIGUftnjpegAVMQpECg/S1t&#10;oIuvdfuks2ZcUy7THkQDfmAbnRmTcWJ78aO/m8DDgf0G4ASvDgMhApqASfqPcFyABvPKCIADLIg+&#10;i1WjRNMuQRdOc/qMsg+BeDTWEyMmiI1aiucjA2Gsk96P7w5zrm7dugkAlzSQ+pgYgfnz5mfrvEzU&#10;k4dFgXaVlEpu4ewZss+Wt4QHEkqfce6r4id2HYuA3fhrjH4fSVW1sXbR/J471qsB3ZIFCkTz/Sik&#10;c7B19XK3euH8FR5I5DGQ0C/dunveqB4Et8qZcpFyvhltiCVfe+1VUcfnuSYSlr3wwvMGBLKzEcSf&#10;eeZpd6bSJzeVKe2+/PJLOSauNq0Emgb8IRINJAK2IuiHETAUtpqNVjaYD0WodDRIfRiwiIoWOUbr&#10;6xHt7RE0DDNwEaQgoumGIOUQ6BIMZJDWsKFW3mKH0F6QJsloWNfQKOsQ3Gb23EhL8GDfYhjQZ0RZ&#10;hphGA8AQbYRmzdB0zFbGik5DICnoaWKsQzTdFHQHDUSwgSlYwD5kqS9GHhh1IajkmGgH/vTTT5vX&#10;yVVXXu7e7tjBAFFBbcz1iy+8YEC5a+f3XJoqOGAbImDCMxIeSHgwUhCAzAMJ8u8hFJ8XqQ20EQcV&#10;iJq92cRo4fdUsXG8DpQDZX3Nyu81KdUfe/QR99tvw7N93WY13+ndd80p80Lls7EsnjBhggkMKZPM&#10;a4FeuoYikvIIvBUCK2irioCpiBpcIdCMpT+izplBw7AAXFjDqqj5VQxgRFf6AXtBIA+acMFiZDYI&#10;SOgn0CmEx/FeY/qK6P65tbJUBdVY91QEnlGPB6skiYo6A+AAYApYB0y9+PxBN85wOW6iy1azmsKy&#10;El99VxiB0YDs7bc7mm07QTtFDMDQoUOyfR7mxQvwWLnxhusNJM/8a4rbpXSEBxKekSiIAOrfMwLc&#10;PJDIByAhgYVVanDxu6PsbRbEj7fhFnhvuXLmKfHuO+/IMvv1HDU/AqygucB++/TTTnVlb7vNUio0&#10;qSLlAFuQV8xEmKFIN7WKOGYGqQ/zYYiWkIbTH2Z0FTQMC9IgQalltEtpDFxEmQurpIgOQAZmTwyC&#10;PCvoY0ZIYAl7EBsZPDfYl6UlQu8TsAzGNET9LYImaEEjNAASzAufiZQFqSt0DyZ6DXl5BP0wFqkK&#10;I6uBP1HPC4yl+C5oRvaRer0AHM6RsJGqjA7t34p2m80LWJD9fcIktZSgGMFyS/WpSWclPCPhGQnP&#10;SBQEuPFAIo+BxAFR7KI8XOuWLcydD+OoE23k+Vu1aml18106d3GP16/v/vpr2olelunfCWQtW7Sw&#10;oEBVB23IP//8c+uMaf0eFNwIJokKTJntJ9BRxNIe8XqKKKgw58xAV6Hga0E41InURJthgEEDsugA&#10;YBw1grLPqAYj0GKc6DZIQ8TvL3gf61cS1TYExxJ0Tw2ON/CvMM+KqD4FkBh4eMTSF1hp50F64njf&#10;p7VVj7JCeENga925S2dXvvy95mOC3fWTDRrY45SvJts2Rx1zb1GVUjGB80ljR7vd21WK61MbXiNR&#10;SDUGBRH8E/meHkjkMZBAG7Fw/jx3+223qlyumJuXxSqM34YPN8vh2rVrufeUomjbtnWOWIkgAMBO&#10;jBs31oRyuAQCaipWKG8OmqPHjLH22wRogh9MRV6CigBQBNUekZ4ekQAbDNMKBGxF1EDKwAXAIgou&#10;AEg2QmmRMMgImovBDuR0xEACaYlgRFmGgGkwwBBKVYTNroKURQQ8REST+HfEuojmE4Dg/fAPMcGr&#10;PgcCyol//OG+GzDAGK/SElLSgZZz7tFH6rmhQ4aYiDSZt3feedtYk1dffF6sxGZVaqgc1FdtxMCE&#10;F1t6diKRYOF4+/JAIg+BxEGVgLJ1ef89YwJef+34XT3DF22o+IceqmEGPD179HANGjzu5ivY53ZD&#10;TPjTTz+6Jx6v766QPfdpp57iSiuFgjfAJ5984gYPGez+mTkjEnAUMAnmeS34A1DwHuEy0kBTYVbM&#10;UdOrGLgIAwx0BlGAEQR0AxpR6+4Y2AhAR/RzWcohGOG/ZXA/2F+wfwBNzB0zWp4ZHFuka2o66xD0&#10;KbHPmE9VFwFICVgHABCA5o9Jk9yA7we4Lh90cS+++IIrd/ddBihPP/1UW92/+srLDjvqZAcQwW+A&#10;7/a2W291xW683o0aPtQdUJ8WDyTSNV8eSHgg4YFEAlwtCtqQipTGiqVLrK3yZWoVPkOphOxsXbt+&#10;6C656CLXtEkTU8t3fv/97Lz8uM/FjnvUqFGupVIut6mK5HR1WCSoIGCr8eAD7uWXXnS8/xCtTOfO&#10;nRdxxKR01OyRtbKO68aZKAYDij+cAokE4vQupBFgER1Br4uo1sIYjGBE0wkxq+so4DCB44lG9LWB&#10;liHYZ1BRYVUoUX1DuLdH0DnV9A5RYJTXKYtYlQxpomj/C/QvHOtfEkzSVbZDh/buqaeetJTW9aoa&#10;QsgLgCxRvLhr1LCh69mzh5shDU9h3LpJz3GGPs8rL72g/hvr5Amhpl7eR8JYCQ8kPJDwQKKQA4mD&#10;+yNtwL/p+bVpHV54/vlsr/SCJl4Vyt/nvv22j8rwnrJAmcgNsyV6ZwwaNMi9qaqScnff6S695GIz&#10;/bni8kst2GDX3VDlpB927WrizX8UdEiFGF0e7QZqRlcKZATQRIGKwEEzWGGnp0IiXTaPAhhRvUV8&#10;isQEjfEjDEaiwfd4z2GfQeVJeqv14BgiTArDQFAepirs84fakQMYmG/SFHPmzHFj5Rny9ddfu2bN&#10;m7natWpa35YbBBxoTX+Bvk8s2WG5cEwldbZQ2ggqUQrzRvOyu2TCdvXVV7oRQwe7/WkSznog4YGE&#10;10rkqyeHT23kUWoDNmLzxvWunhwqSWuMGzsmR9drmhVdfNEFJo5EMNm9+xc52k9WXgSlTUnjbAWl&#10;b9U/4ZVXXjEQgRUyXUovuuhCd5n0FaVLlzTtRsuWLbWa7elGjBzpJk+Z4mbNnm2BzpplrVnrVkRZ&#10;jLwGFwHA4H2CVEJwGw8AsvJ/AEr8fgKGwQBDdCQSMMXvi/cDmMGKBGkm2CC+m6nTprlx48e5n3/+&#10;2XXu/L65mN59150mpjWhpHpgABrKiF16qEYN1/6ttyxlQYqGstfjlR5n5TxJtud8qd/EqWJYXn3p&#10;ebdF/TcoB/XOlp6RyK/VuH8fX/6pi2re+EjgnDhm1Eh3/rnnunp1H86xic9kqeZhCB6pV899//33&#10;RlFnpStooi72GGRRLvrtt9+6pm++6R6uU9van19/3bUmzqOs9FK1kL5XlsmYYLVXqeBXX33pflQP&#10;hpFKnUCvL1ZgNgOmqJgzYC/yovQ0JmIMCxpzez8PWYbAu4E5QYNhYlFVhMCQzJgx040fP94NHDjQ&#10;AFvHt992zz73rKtcOcVdL+2Mzb8C6GU6P2695RbZV1c3rcuHH35ojANajqKwrVTDOCy7r7ryMjdx&#10;7Ci3J3WrBxI+tZGvK/KiDiY8I5EHQOKIejXgq/+62ATy0b2/+SbH1/ODYgmebPCEUdPku5s0buz6&#10;9O6d4/3l9oU4PELfjxgxwn0twNBKrMQj9epawzA0Fv/6z/9wZwhcwGDccUdZV/Ohh9xzzz3n2qhR&#10;2SeffOz6f9ff/S63RAyPAvbCmokFPSWiGgxjAKIjHhzkJROQm33HH2f4M4S9Gqy8Ndp2nfuU4Y4U&#10;q8P3+7HmqK1s1BFD1qtbV+WY97kbBNrO0nnE3JImK1WihHvwgYiOpUvnzu6nH390f6uZVnYdUHN7&#10;LiTT67t1+0i/tTOklXjeQMROtBK+14a3yPYpjnwBVB5IJBhImDbiyEG3YN5cq7hgpb5MK/LcbKPE&#10;bLD6ZMX/66+/uCeeqG/Wy8my4ckwd+5cNXEaYy2lodIBP3fecYfl58866ww7/stFuRe78QYTd1ZQ&#10;6Sn5ej4TYOTjjyMgY7hcPP+UcyEajPhADNUfCAoDMytraBXVQAR/D8SgBO9ghPd1/Pvprwm/Pv69&#10;M3v/jN5vnjQMfCb0Jb0FAmEMSFM9+2xDY3gQ494uszBSSKQlmCsAA83baPDGc4I00mixPDNlGoVh&#10;F2yR3yIzgM7n7rvuUkrnKjd54jj5SmzxQML32siXIFrU2QjvbGkdHBOb2jh0QBd3AYkuyl2fdeaZ&#10;rm2btrnOSVMKWq9uHWMlyHU3lSgSpX2ybgg4EfGRglmoIAoD8dmnn4pNecPVUVAse/utJgIkp0/g&#10;vOKyy4zB4P+kTFhx47tRWe6Kjz7yiHvl5VfcW2+1k+NiV9dDpbAD5H1AUB4n2h9tBuwG7a0RgeLM&#10;OGv2LNMSzBG4AZAgRsR0ibFw4aJjxKCxFIv+xnN4Pq+bK88PBkJG9B/sG/bgr+nTpVOYqvee7MbL&#10;dnzosGHyY/jOdf+yu3tflTUtBBLokfKo7M1pvgZIoBEbwJLPyGfFuhw/jyuvuMzmgs/7cO3armnT&#10;N6WH+cwN0z55X0oc+f5pVe63489AR1U2wYo1bfK6GVSlqtOn7/55dPM537TLV3LkBfDxjESCgQRd&#10;+FLVerj8vffY6nuKgk0itu+0Wj9bK/uXRGfTe6P+Y4+6LWICCtOGYyfdMuneuVr5e/QfP/7wg+uq&#10;FXrjN15TX5FHrU01VSplb7/NlS5V0oIsgffCC88386Fzzj7TVur0D4HtuPqqK81KHE8EbJ0feKC6&#10;qyMhaP36jxnbQYrgDRkuEaCbN2vmWjRvbqv71q1audZKt7Rp08ZSCa1bt7a/NWnS2JqmMc+kZBAy&#10;PvHE42IF6rj7q1V19+p7hVEpru8WEMAxIHA8/7xzjElAWIumhePCEp3PAEioUL68e1BltWhcKLmF&#10;gfnxxx8crd/pfULHUNJYJ5sQMj/PzwUCf8z3LTeVdrP+mup2o5WIpjd8G/HIN+GBhAcSHkhksyS0&#10;IHwk+LEOUvqBFSc5boJDIjZ6OFS/v5qt4EePHuWaN29qmoOTbQNsbN68SczBAjd58p9amQ+1ChLY&#10;CIScCD5ffukl94xKYdFmoBWoWKGCu0tplFtuvtmVKlXCAjgOjZdfdokBDsDHGWqWdvppp0jd/y9r&#10;447eIH6cesp/mqYFwAJYuThaAQGLwD6pgqCkkt4lVStXttRMPR0D4ODll1+ydEWnTu+67l98bnqH&#10;4WIVJskEaoEYDnp0+C3vZwDQyHf3js6VA7t2eCBBeiO0eSDhgYQHEkkOJA5rtX1EltgvidamDXiv&#10;Xj0TeuX8+quvzN/hea2UKSelM+jKBPtKJPSA83Bn6AOg/LGwJj9OGuAfpTemTp3i/pj4h+k1Roz4&#10;3aye0ZX8KDfPH374XpUvA9wABfnv+vd3/fv3c31VjfJtn96uf79+Spl8Z66fPH/w4EEGYkYoLTN6&#10;9Gjtc6L1O5mtFMcipT+Yd8Dd9u3brG2535JjBhCdkjJKkfnW4nmz3Z4dEVbCMxKekciLAOr36bt/&#10;mqI5kRoJfqrz585xd4iWJydOkEvkhiq/apUU5dkvd6Ol8m/Xrp17/733EvkWfl9+Bgr1DOCF8vRT&#10;T7nzxEr06vGVO7Q3zQMJz0h40WUeV694jUSCNBImstT2lQR350jw1VjCwrzYqIogH/+8/ASmyZgI&#10;f4lE9ODIi2P1+/QzUBAz8Ntvv6lS6Ez3RP1H3dqVS00r4RkJz0h49iDv0joeSCQISOBkuX3rFit7&#10;PPfss81IKC+2nWpMVEWsBAJEykLpNUDLcS/Sy3y20V2kqbcILcExaaL75lwxR9Dg6DD+UBfMCRPG&#10;qzvqODdmzGg3RhqUcWPHugn6Dv/4Y6KJQv9WpQYlrjherl612tFmHJdIvyXfDKBHQbR7mYzSRg4f&#10;4vbJNtsDCQ8kPJDwQCKb6ojI0/NTbMnPdMrkSSrxu9pVrpSSpz4PP8s18ozTTxeF+6TYiHnW9nmK&#10;fAqK8kbah94Rf0rcSN8Q9CSkfajOeOXll10DVV7UrlVLAsmH3INygKyqssxKlSpYdQ1OnXer6uOu&#10;u+5Q34ay8r+43e5jO12u3J3mmoigk9cQoB6q8aBZhD/VoIFVhLRXaSoNzjAKA9zh80DZ5sGDB4vy&#10;V1Kgn53v/9RTTnEtVa2zdcNat1Ntxnds2uB2qCR0x+aN6WPLJjX6ig5Za+/USNu2OTq26DY0pIdJ&#10;Y6Ruc7t2bHO7bWy3sScYaTvcnmNGmhnUHT126/+73f496eOAugVHxl6Nfe7g/gzGgf0ScO93h5TC&#10;OcyQLuuwzjOqxQ4fPhhrIe6bduVd0PSA5Ni59YxEAhiJQ9Ef8ueffuL+8z/+3X34wQeUWeXZhXTH&#10;jh3mOXDeuWe7gRIGIhikVLGwtH/OzcTQBh1WAPr6qy+/FFBoaTnxWjVryNipkrvn7rtVVXGPlWne&#10;pz4h91er5h6WRflTes5LqvZ4Q86gzVQG2krlnu1knIXt9DvvvOPeffdd10nA4335fzDe0/13VYHx&#10;jhpcdezY0Z7bqnUr17RZU/f6G6+7F1Ue+uSTT7paAidYVt9zT+Q97xQQoXy1+v33u0eVdnpN7qZf&#10;qE/KjBn/OL63vDwvcjOvJ9tr58n/A9vwUtIqzZv1j2yzt0VBhAcSaamp5TasXL4oVQ6gm9esdKkC&#10;WtvWr0kTq1k7Ryu2XLxo7aL5PXesX+XWLVngdQx5rGPISwDkgUQCgAQX4a0qWaxd8yErz5w06Y88&#10;vy6z8qU8sWrVyrYSf+7ZZ933qjo4mTZSB2vXrrE0wyfyXcDfAcBQOSXFjJ7qP/aYe1PA4CN1JaXU&#10;kv4Sr6rRGEH/CzVy+lrmVd+IJeiriozv1KdkgEY/VWt827ev6yPwxd969urleqiPBc/9Sp0zv9RK&#10;lvEVQ//n8R49e7leem5vKjz69tM+vrN9fSdjLPbVSxboPPdzlX0+rCZtVH2QDqE/BseNliWjLpuk&#10;ow7LvIvPyd89yEjc2ctcvv76a+7//L//233YuZNZZsNGkOJIFTMRG2InUoOxVc/R2LlVzISNzUeP&#10;bVvFWGjI7CpNuotdNsROaOwOxs5Ut/uYsdPt2xU/dumxXW7/7vRxYN9uMREMWIk8YyR27ti69aYN&#10;Kxcv2C4AsWnVcrd9/Wq3dd1q2sBWywUmyNFLPZA4OZgTDyRyCSQOaoXM9rdKAzEmws44PzwDdosS&#10;ffWVl93pp59qPS9GqYoDX4WNKkksrNuBAwetlBOQBCOA3gTQUEUr/sdlMNWmTSvzlJg+/a+I22N0&#10;7oPPSx+Q997r5Lp88KGARHfXuUsXYxNay3Sqifwnnlcr9yeeeMLVlb8HHhBVq1SRiVWKGVkFo5Ls&#10;qlNSGOmPcb+KnouhVF2xGxhUwQA1btLEmI0Oeo/OXTrbezbQMS+XwVRG21p1RZ0nnQUdRHeL1g62&#10;mXLkRFOzXekZXEE9oEjMGTxGJcC11E69dasWAgRb3F6lH8LBPwICeCw6dipNobFHQCDDIX3SHoZA&#10;wd7YSNN9pS2CsUcA4ZghYLA3fih9obLhSBojMg5KsB0ZpC8OWPrimKFUxqEgnRGkNOyciQxSGsGg&#10;Ks1GaNO5tUel0y9u27B+NWkbAFWaAFPqts17BGxbadwcN27R/2/TuFi7+S85QgvHeZEHEh5IJPqc&#10;Svj+8kMjQVqDH/0HosPPOP0094GCV35tBNTixYq5m2+6yeHqh+gSir4wBSIcHadOnWqahmcbNXJV&#10;AA4SkzaSoyQpot+VwlijBleZbazkFyyYr6ZXI0ynAAig5wINw+6SxoGeHlWqVDYzr7piCzCPevGF&#10;F8yum7QItsqYSHUREOD1H3frJhahm+53dR980EWW153c2293NAfMN+V6iRlWw2eesWoZum1Wq1rV&#10;VapYUc6ad9t7XnfttdZ+fYqsu4MNvcT7779nwIXeGTzvRXmNTJQ3RbChp8CPAnDEfS+eTdyviN+D&#10;n8/czafm8HPt4b8l+iLtgYQHEok+pxK+v/wAEqD/ncp9Y4CDJfZE9V7Ir42L41vyksCamUBHV05y&#10;9pOTXHhJsKRS4n2xBwR3hIx1pPkgqJOiwDI6o425Rh8xZMhg11k9LbCxrlWzpjQKlVwNsQX05aA7&#10;KmCur1IOv8lMCpAC0CBFsnPnDlvx53ZjjbdLAIheIsw5rdJHqhsqhlbd5MAJ4AiqdgBBDR5/3Jpw&#10;wViR+rpUttp8Z4CK4UrH+M3PQLLPgIDEZwm/QGuHm1cs/Xr3prVu4/LFbsOyRX4U0jlIXbfKbViy&#10;cMXGVYsvyYvzpED3mR9AAurwLwUr3PRomU2ZYX5uOCzSl+Lqq6+0VTDU/7PSS2SUk8/P44p/L1bb&#10;UPidJF4EPFSocJ974vH6rru0DDP0eEbdTKH/SQPgRNlMIkdeh7ARJqBRw4YCHu3NifKff/52q1ev&#10;sh4ex9sOCMCwT95rheYNN8xp+u7QtFD+iRsmaRXYjbFjxkTLP/+weZ09a5a5WZJ+gEU5IPr5RBtA&#10;722lPbDc5vzAajs8aDBVVWwJYARwhVunH34Oku0cIGWo3033Ro0a/e/zzz///0nkWDL7796bVy5x&#10;K+bNcsvnzfSjkM7B+qUL+e5WLJ0347ICDfp58eZ5DSQORYPJB507W08HygALYvtGgkGCFX0f1stN&#10;87lnG5nQLxk29AK9JUZEGFleVRRoHbp/8YUJRMM6AY6VwLtaK3hW9+3atrVeJZXE9Dz04INq6vW6&#10;dTwFNKQpnRG/7dm9x5xEAR54P/SXqBJmgnTPK9KSPCFW4AGlN6jooMEXqYhyKvuk9DN8y/3Y4Dk2&#10;eL4Gf9P/acBVQyWglN9S/kln0k9VsTNo4EAr/dyxI9UOb9XKlZbOoJFXPIhI7wJ6qaskRoYKj3oP&#10;P+yHn4PkOwf4HZYvv/7KK6+YePnll42/4orLJyRiXH7ZxeMq3Hf3xjo1H3Q1H7zf1XzAj8I6B7Vq&#10;qFlizYc2dm7f/ra8iOUFus+8BhLUcLPKrS16nSZRo0aNKpDYzQr5MXUDPevM010vBdu//55ux8RK&#10;tyC2fWIfCOYtWjQzjQJB910xERhAZZSrXrx4kfpg/GBVGWgOYB1eUtdOAAdGUFQ2hLfN6nr6j9p5&#10;Dxo00HQUPJe+I5R63nxTGWveRdBHqFlT8/CouopS/mmdQAVImqnLJ6kgSj9p+91F+/hQHUi7ytyr&#10;m6osGB9JK/GBHkOwifAzEG02bdrUvSbw8IJ0Fk8+2cDADh1HK+pz3nnnHepWeq3ro94dbBw7nT8v&#10;uejCDIFEACYi3UPP9cPPQdKeA3S55RqX6EGn3AvOP98WYn4U3jm4QN/f1VdcvrVZk9fuLdCgnxdv&#10;ntdAgmAxWyvQSBvrOws0nfCXSgyvv+5a61CJZfbnn31mRkzxlQ15CSyopOjXr6+siR+zlf6LqpLA&#10;HAr/hPgN5oQ22lSepKhSAqOnVmrvPXDgr9IzrD3q6cuWLXND1EQLg6lGjRqacJKW3g/VqGH/RwzZ&#10;u/c36rjZ38BCW+lGvpDHBGWZlHn2VrqHQblnMPhbMHr2+kZloIxex4zw87gf3kewX96D136qOaeF&#10;+R8yxWLDCZN5AChkxEjwGJqJEsVvtK6igA4//Bwk2zlA6rRE8eJ7rrjisg1iJNars/GGRIxLL71k&#10;bfFiN+y59ZabBP5ZAPhRWOfg1ptvcnffecfm9i1a3JkXsbxA95mXQCLo9NlZgkHQepMmedNbI6uB&#10;H2U6AkRaZL/26qtG87NiJrDn9Yb1NMDlQa3MqWB4VwZPdOKMrx6hGuFP+Su0UrtttAG04m7RvJks&#10;qUdLt5DeZhvxKqJL2obXF9NC+SXAoeEzT9tnHDp4sJshRoJS14MH09mKVAEZQAVsAsE9HShEAAJ+&#10;EV/1SPeK6C6wQckmnhOfi/3IbPAcnsswj4mYv0TPGPAI/Cqo6CC9woYuBKCDsDIjIHGxmIoypUu6&#10;H8XGUBaKZsMPPwfJdg4AiMeMGfNjsWLFSl9xxRXFEzUuvvjiYj/3/3bQlHGj3Njhg92YYX4U1jmY&#10;NFpdkocOXjVh1LCrCzTo58Wb5xWQwJL2kCxpv1aDrquvutJde83VJtAr6G2tygxJDZyvVuNUA2Cb&#10;XUsmWbS+zouNvhVdRf9beaUYha/kZxHPJvC+PNZTxk6PPlrPVZS+AKHkMAEFGIxgY1+kBCiLxGyK&#10;z/GcGpNh6AT4QDtxIjHlBlVRtGkjXwcDEx+ZM2VLWWS/LGaG1EY96RCo8sAPonr1ambmBfDBifK+&#10;+yLOlDAIuGNii33fvffqb/e6itJp4GVRTWAmsMiuI7+Q+vXrm59EE/lJtO/QwdIj+ExQxRFsiDZv&#10;1koLDQvsAz1StJozGpd0Rge9zm9+BpJ9BrQo6JYX1+jdm9d1P5i62W1fu9JtW7PCj0I6B3u3bHBb&#10;V69Ynrpx5cV5cZ4U6D7zCkjwo1+2ZLH1YnhEJYcPPlg9aUouB2u1Tt4RLwXKE7tpdU6KAd1CojaC&#10;ejd5LaB/qC3DHzqSpqZGBIbBhhZi9uxZ7h3pEBBMPighFamJpUuXxp6DhqOXmIIn1bMCjQH7aiuD&#10;p2FDh1pTrBP1qiBtQ3kl7McICTQ7tG/v7jL/iDusKgRhJWmTGhJr1lOAx0q78etvWMlsFwlkP//8&#10;MxOCfidh5vffD1Cq5Uf36y+/yHb8V1WD/KTH5IapihEsyKkuQY/xtkpUqSDB84IeJzXltAm7wnsB&#10;RkqLYagrwWA/uWnCSLDxnQBEYCUQXsJEoOXoIMYlM8dLPjvq/ROlpgL/icy+W74HrNNPtJ9EnRvJ&#10;uh/vI5G7b0ZA4mvtwftIFGIba2+RnUM4kpdAYvq0qbai/OXnn91gif5oCrVVXQcLejt86LBr+mYT&#10;8y0g4KFPoLqA9ua53bZs3mIBFREjAspvFWDjKy94D7w0sCem0uFxrdoJyEEg27BhvYSV31uagioO&#10;GIJOnTqp/HKCo8zseBuBdc6c2RbsP1BQbyjTKvwjCOSwBU8//ZR7S9Ue3dXbgh4k2FSjr4gHObmd&#10;h/Dr+fwYTlHCCisFgCC90k5ghX4PgW8FrAyAhdTM5599Kn+LdMOq+OMh6PFZ+e7mz5sv6/MBBmIA&#10;XfO1z/DG82BihgwZIkbkA6tWiXc35Rh53ZdK0ZCComKmqG3MKe6v77zztpujUt6DcpKkYda+uBFu&#10;orVf5cRHDVlX74+O9AZb+8zOOjbUaOvAMYMmW/HjWNfKw4fUgMuGXCozGxk4WJqTJQ69GjE3yzhH&#10;y+D7FiDYL2DZa5d8srHt3q0Ko31y69y9c8d+/e17zVPLuNFKj7fVY5W0j/+aw0txpi/zhlTekCrR&#10;51TC95eXQGKq2k+fo3bhv2r1ihagZYvmruHTT7tloRV3QV2sMV9ihXzRRRe4oUOHuMVa+RNww26L&#10;2Tk2Ph9VFQ8+QNCuolV8L7dNXgzxG+23n3/+OYlu7jShJ224g433phSTDprso0P7DjJtGndCgepK&#10;lVAC1mARHnmkrjEMaDHQInRRRQUll1SprFu3NukcPUndHI9V4cJPGmT48GGmaclow26d9AgumzA2&#10;5e+7z+Z2sESsYRA3XRUiH8idE+aD6pXPBFbQrgQb3hloMSgxBcCRhqH6pShtOJb+r//5P9ybqtxJ&#10;3bjepanrZyr9N4KxVQ29NHZavw1G4nptpFtqB/bau2StLTtt9doIxoG98iexgZ22LLOxzY4fURvt&#10;XHT/3Llj/frS6rUxf/v6NW4jvTbW0Wtj1U6BhcoJvwifYIdrlsz/Zpc3pCr0RlwYUq1dMG/16iVz&#10;L83vcyjP3y8vgQSMxLVqGf7bbxFnQoyo3tVqh4v9lxLlsQJltZjTjeDN62noREAiUOJRQFBhRf+D&#10;VvkbN2beV4P0wMUCEnfecYf5GQAE6quaIiPjp+MdI6v6pyTaBJiwKqbaIryx4sbqGd3DvdIV4KuA&#10;WIwVIH+j5TkeDnTibPRsQwuArOAz20gHsJLvrtUzrEUVuVail3hB6RkeowEWqZUgbZDZfnjvyPyl&#10;We8THDExn/r9998soH4jMPSFmmyxin9PjAjfHeJONBZtVRraXmkSmAV6d3TVc2BiMPsi5UEaBXvy&#10;5cthO9SngeZLSrNkx5qc51JdQ6qkWjXAVWV9xufMKpzW8Bl9Pr47Gpi9KWEvgAoDtM/FvpDCCrYN&#10;EqD2kBiUyhasxrtJKxIGDKRSMPHi7wxSOrk5T3N6fhfE6yg/JqV0tzq0rl+5XB1Bt6a3EKeVuG8j&#10;nv/dPxfP7bF97YrDaxbNO7x64Vw/CukcbF659PDqRXOXeSARa3Zz0CGmjAzRjAzlmCONdDSijaL+&#10;USApUaKY9WcI0YYKqhNsxUjzrqZN3zQ6+XdZNeN7QOBYIkU/dDtaAShmFNGzZs10lG8SoKC/v1Qa&#10;ghUoAY021DSJerhOLevvIHc5sR8tLJVCEMoseLESxtTptFNPsY6YAJ0WYk3YZ1Zsolkht9XrSU80&#10;keVzRnQ4F2Z6TwAysIUOqhUIXKRSEGBSmQGbgF4is4DFypqqBdptPybjKrQXD9epY5oHgBP7yyzH&#10;jwATcLNgwQKz3cammr4WHM9TTz5hQdpMp6KGUiamLFfOBJb4VVANwnHiBfGgtBQPPfSgpW0QZD4g&#10;BgZtx/0KuDwXIypEmME+MKe6V+3Da+i1ACnKV9FdkHqZLqaB75l0V2asRJC+ABDy3bdr19bV1XlD&#10;4zC8LxCazhINH18+y/e3cuUK99mnn1oJbEUJRnktaZ9g4zWUxPIZACm9VLESbia3TQ6d2HmX1zwg&#10;Gv3zz0jJ6sm8Afj4DV1y8YVuwphRkdbiAIhgeCCR70Bi1aJ5ZdcsWdBw9cI5T/pReOdgzaK5z6xa&#10;OKf20r/++vc8Zwjy+w3yhJHAzVKrbXQRF5x/rvXX6KGSQhp3hTfSCYgQW7ZsYWJCyhifUQ4fkd7z&#10;qkZgEHzQLzypgAdbwH1KNwOnRHwW0A5g2BRvvc1K8nFZTB9vZU6AheZGL9FfZaBbFJARCHI/s42g&#10;94tW3ZRc1pYnwmiVZsZvAIbWEkXeLVHjC6qyQB/ARuAEAFUSECAgf6GSyg0b0un1+P3QU+O7/v3s&#10;c5eXULFu3TomgoTuRyCY0QaogMb/RcEawPCMWIta6uQJawHrceutt1iVBUCE8tcXX3zRAB3eEp0k&#10;9vz4k49jZZxBKSflnEFJJ23DgxE8Hm4vTgkohlXsC6BFV1HmgO+CTpOseGELSN+QCsKwiu8UNmWk&#10;cvQAsuNVnzD/sB2wP3xXpDJwA6XqBaYifgOE/fTjT9Yp9d577haAamKsTbDBZgHQ0LVwPLQ4D88t&#10;TA0mW2XlYwELE884nWzAAmMxKmbef6ejdQOlXbgHEmvdtvVr0sQi5juQyO+Y4N/Pz0C2ZyAvgMQR&#10;rQb3i35v17aNKfCbNWtm+Xo6SrJ6zmz1yQpxtUocqVSYJwEdt+T/EcYhBszodYATqhIIrCj/YSre&#10;VrkgjalqqqwT6p3Wwcfbxo0bJ6Oq61yxG24wVoAg9ZBW3NPFJmQEEF5WIywcGqHE40WKfAbcJu9T&#10;cIM5UG257QL2orMAAMwEZZFUOmzfvi3Tw8L1srXKMisLrFQX0EEAR5OrjBgLgi7CxK8UwBvrc8MW&#10;EBQpw3xWQIzUA2meqdJg/CkjqJbSYRDo+4rZ6d0n3YwqZkp1lDGVTKr4f9SwykyrQveD/9tzeocM&#10;reKeY/uW8LS/PjeVIYC/JarqwR8DgWRbpUuo7kEfUkUMDXbh9OBA+xGwOBlNFgF/ypTJxnpRxksl&#10;CqAkXh/Ba0kljRwxUgBVGhVVE8GKMSfBRmkwmhIcP5+Rlie+sRu25Oho7tcxDtG5drJuCGKvk3Fb&#10;LQFd2menbdvsgcQGDySyHVz8C4rODOQFkOACu010dTVR3SWKF3OzpQdAD0FunQoEVo+seqC3WRnS&#10;awIaGStt1NWB9gGaOWgcxUUdTQP0MyWSVF1wsadksb4obtIYtL+GwaBFdVvR2B9/8on7J8oEHO+i&#10;T4ChNTYNoqDrdynF8Y1KHrGUDufWYT8oweS9aFAVv+FLge02q+3vFDApJ4UN6SZbabwYoNgpn8ys&#10;QmK3aGX0BZFqjXtUcfG0CVXXrT1WZAi4gnEghYNTZEolMQwP13bNBdoAKdOkTwG8xKdoMKSigyjW&#10;1phPBYZTAIt31F4dFuUNgRFYimdlFMWc1heT8Ijmgj4lD2u+SUnVEZvBfR6DCgc0Pfmk5l+v4bXs&#10;o7W+704CMR9r3xhWwW5ggAULsmDBsVURafr8gAY0Dp8rJQEzBYhKqVTJwAcMxCQBIezOM9o4X2A0&#10;SDNRTlundk33qdgV9CLh7aCALmkKbMNJwTQVY4JmJdhIrwFGEMSS5grrVSi57dL5fQOSpIbi930y&#10;gAt0Jnfp8+FGO+ef6W7PjlB6I59SG/v3SFMjgIyg8pAqPIJx+KB0NjaCio5IpcdBPSc2oinWXIgt&#10;09JSU8ttWLl8UerGdW7zmpUu1QOJohMU/SfN/gzkFZBYrHw85kK1aj0UE7IR1AAOn6m8rnHjN5Sf&#10;f1KpgdoStN1vojYqDQjk0Mt0r+QxVtXQ4Y+IwiYAPSexHWWTrKo764JOwP9Jq9ZhCuLjtGKfMUPd&#10;8ZavcFt0MSTfmxn9H3/BZ6UPMEEv0Vp5fF7Xrl0bC8xUeLRQwL5PuX7KEuPLORFqvilggzcDq+iA&#10;PUGwZ/oCfY7+KnnMjIEgFUFTMVgQAAfBi1RIWPMAG4MhFSABQyoqD6pr36yqv/22j7UBB4xl5gXA&#10;MVOhQJUIQA62hnkl3VFeuga0DGgbMJwi/cH++TulqQR0dCg0BeNzUn3DIB3SRN/j6+r/wSqfTqV1&#10;bJ9VrOohYl5VzrQXaDqYB1JBt992m6UhAIkE5szSGPv27jMACotC8Cb1RUqmplbKbwkoImANaxqC&#10;7xQgCjhFZPlQjQcM/JFimTdv7lHAivmdJM3IMwJLiGB5DoxYsJGyonV7itidASovDafIpgqoUd2B&#10;WHO4xMQnmwcF1VVXyRisf59v3EEF9bxIbVClAWA4qHJRNFbuCMyhyjONPjrkjuicB0hQbrpXguA9&#10;KsHco9cwKEk1LRblnMdsEjFHgQb7jei4pOeSQd7hwwdtsRKMWCloaB86fzyQyH4o8a8oyjOQaCDB&#10;D5gfJxoCbI9ZHcZvBMU1ChC4Sf4ppmGMVqCDVeP/g1b8rOT79//O7g8dNtSN0sV8rFIPE0T1TxYN&#10;Tbphll63UCtXVoMEkp1iEFT47Y7kcjm4ZMlSM6lC1/GdBIl7VVZGV8y6yuFfd+01VsUQ3gge/aVf&#10;gD1A+Ddjxj/2Z9IMj+n/iBU/kliPAJ/RRpCk0iHweGDlHu96yWqYHhqIQVllI3hEEEo5JCvHzISk&#10;gAbEqzAcHd56y1JL0PLsA3AD20JzLlICeDDga0EqCVCTncqKzKYc0MgxRK2DXb++fY1J4nM8IhaD&#10;YwA0AVYayeuChmWkI6i6yazkkvlGgAsr9ay6twIqAJ5Uk8DAZNTxFDBJbxJADmABFgHRbhhwcay/&#10;CYgCDPjOcB8NWCMA2KditjgvGortolom2NDkkN6CdeM5J9NGmgydRPOmjd3hfbtzDST2pu1whwQa&#10;hAyOAgu7pMHYuG6NW6HvdcG8Oe6fv6a4CePGuCHSV/UTQP5cHWO7SOdD1+DW0lK1lF1861YtXEdp&#10;VT4W08dzhg8b4iarzf1cXRfWrFrpdkY7y8a+D3wlPJAoymHOf/a8noGEAwmZxaCRYMWKO+HXX2H2&#10;lvkWGAsBBrh4E3QJkDZ0n8cox+OCvi+b5YM5ubBDjWPpXbJEcWvHDQtQq1YtW7Ej9gxobih4yi3L&#10;KcB8/fVX9lZrlUpo3bqVyknLWnXCUon0Mtq2bNmqYPWVaQFgXihFjC85JZXTUVoPrLXRSTSXcdYw&#10;AasdO49t7sV7MD9//TXNGJo33nhDq/YatlquqXQKYKhr1672eio34hkA5hdQBr0/WXqD0erQiuAQ&#10;kAR46q4S0I/0elqOAwYI+p2UBuki4yjSDR/LewBtCvbdlN0OHTLYKnOopoB1CFqGh+cCgSOsC+8D&#10;s4S3BuyTMSFKDzWTuLGvBK84cmZWybJ06TJz3YRJggEBHDGXYWfQ4D05z6j6QKdzl1IWb4jVAnyE&#10;NxgHPkNlldPixhm2dJ+jIIUdOZQ/mo5AOAxovFlN4BDNnkzbTFVJ4f5aW/OwQdT+ru3RMtDjpDZ4&#10;zi6V+pqB0+40pSP2iGBAEKwybTEKq5cvdf9Mm+JG/DbM9e/7rfvowy6umRguKodgI3FcvU5W+ixA&#10;YAYZp57yL93+y8TQ6K0wuDv3nHPcGWec7k7V4/Y8Pee8c892pUuWtP3QlK6rBM2DlRacp+8NJiL9&#10;PBDT4RmJvA4rfv9FbQYSDSSOCP2Tq4TeJhiT0y5MGwGHksKzzjhNwr+qYjy2imGYaivo21Tt8Pxz&#10;z9uKmNU0WgkCMxseFGgj6j5cx4SEGW0ExL5amVNuSKlkD9H74UZcBLKflaZBI0FKgP2TyiAYZ7QB&#10;slhJU8FCBUYlaQmwnub/v/zys5XMhssiqTaAyqeahVRBYwEOqkFgBWBF8KOgEoVyR4DTXRIk3ik/&#10;gbvL3WWPwQDwd8ANA8qfx/jb3UpfAKDQDpDKKK/+G8wHn7OWghGOmjRt66zVJVoT5jSeedi2basZ&#10;Z9GhFMdRxJPMMwwGrANAIKMuqXxniG1hV2AoKkkvQipqklapGW2wL8+J0YBlID0TZhl4/qrVq0xH&#10;QpXGm9JPUDnDdlg0Ot8fKaCXlF76UaCJeaDE+GRLbQAu+T5v1zk/eeJ4d0DAwNIbUSCxW/4SaCf2&#10;7sT1cYeN/Uo5HFTKIU2AYt7sme734UNdjy+/cG1at3SNBPYe0ndTTucUVVywHWecfpqBBhr6lSxZ&#10;wlJqCJGfffZZA5KUNmMK9qn0Ml980d2YIkD7l92/dJ+phLizzMXaStD9+muv6bfyhGlp2Df7BICw&#10;X0S1aH1gWFauiHyPMVAhQOFTG0Ut4vnPmyczkGggoV+mW75sqYEIyvIyymEnO7Ag4L/88kvqEvov&#10;M0BiQ9hYqWJ5d1OZMlZ5wUUNMSWpiJdekmhPZYWYNyFmjN9IFYwZM9pWzGgFSGGEXRo3bdpomgFW&#10;4vgwUK2BMRS0fPxm4OG33ywA0r+EFTyrbLw1EAky3/sF5Ai46CGg3PksmIABFmA3WL2nKEA/oAv7&#10;4wIrL8nnopkoYyyr31ZX0vdgGsRAIFb9TDqD7mIbwqWfiDSDQRkof6N0kxbhdBWl8uEd7Yf9EdB5&#10;f8SY1cW+pKRUcHfccZsdA5oJhJroUABnpGIOUDoc3XaKfZk7d47NDaXAgBL0M6R2qKAINzQLXkM6&#10;ZajSZKRyeA/Kifl/PAvDdzx+3HgDa/fdW05MSyeV4aabVrE/WCFSVGgsMNoKUj6Up+JVQkoDwHMi&#10;469kP98zOj7SjzBZsIrfiaVRbkDAYbv0CjvdgT07HEAidfNGt2X9Wrdw7mw3bPBA100Mw4v6nqqJ&#10;CQOAFC92o7vm6qtNK0UTthuuv97M3wCuL0mQ26FDewlwv3TfC5D9KvdVS2WOGmnpzhlKcc0XSF8u&#10;EA3Tt0HfK7onxgb9XtZLbEx6dJlA3gJ9HzyfxnWkQknnvSfmrIHKfUuWLG5MxiUXXWTACOCxQL+T&#10;oxHF0UlRr5HIk1Djd3oyz0DigYSzFtY0X2rQ4PHCeA21YyaFgQj0TFGo9H4gj/6FVkHV1A2Tle4h&#10;XWjJ6ROYcbUMGx2FPzS6g9flZMkqnXQPIsBgoyKEvg6kOBBOkn4glRIv9qCKhLw+Qk7ofwIqglN0&#10;EqSCCKirtYrGTpv25AAWtBD4NCBoZXXdV1QyqQRSBS2aNzePB9qGf6Mg0VdC0P7fDZAuJH3wGOWc&#10;PAew8KVSVEGFR9BKPGgdTjUGz6EigzLPvv36a19q5qWS0+80+lFmqtLPHj17WeUGwlkMyEgt4FIJ&#10;kHhEOhQrdRW4gJpGOzJr5qyj7MEBST+p6uUlld9GGo09YKtW2I14pgKGYObMGbZvgACVLZTAbhXr&#10;Ed4AAaRXHlIqiPdHuBoGcFSIfK1gR3UHuoylSyPpKoAIzFNe9igp6B8PaR5W9u/IzRSNw5oVy8Q0&#10;zHBjR/7mvpB24VUBRPxQ0A+RBgEwcJ9qD9iFh+QqSq8XgF8XpRo413FIbWxGaGLCBJwpU4Y1wFuE&#10;15UuVdLGLbfcbHoVGAqA6HvGZP1oAlsAxir9PpfKk2WRUoxLpK/gPqBjpX4/K1ettsfmSs8yRedG&#10;j549zLDuRrEVgAoWOR+JvcpMi+OBxMkc8fxny5MZyAsg8b4uFlxUyH0X5g1TJy5wXCQRJLKhW2gl&#10;xmCAgiOPQ9XTPCh+gxomSEKDPynaNZzioVIBrwkCl2kkZNaFjXT8BmtBGqKB7LPLq133M888Za6U&#10;BE1W2Lhm9uqF8LCh+S/QlOvFF583FgLPiYwulDvEaKBx+PSzz10fBffPdNtZDMJbChb4fbyi6gwC&#10;Jk6OrBxhEbjY44uBv4I5YJoL5t2WzuA+rcR5TnXlp6nK4LXs41WVUDbVPjFxgqWA3QCgNBTVHAZU&#10;9rm1KFyuYIAwEuBDtQipGtIbBCJYhXCp5ebNm1wfuVKSMrlX7/+owBNgKaM0EH4V76ldeiDuJLWS&#10;of+HwAvdSQk6YcMqDg/9CMZeAMlfdYwnWyojo9/p3zr/L7rwAvlmVFbH2ZbuMQFAgjDt3tEoXHrJ&#10;Rfb7IO2HELVN6zY6t9610mLOqy5KPVBVhCsqzAC/F/aHayYLjRuuv86cb0sLQNxy882WOrzt1lvd&#10;rQIRZUqXdsXF+FwrzQQpCkqzLzj/PFf29lvda6oSovHaPDELAIeFAuvxIwYwBNxhLQAWgNdXlQZh&#10;v6RV0BEFAunw5/dAIk9Cjd/pyTwDiQQSQcUGeXeABD0bCvuGydUVl19qqxnAAGWhTeSMCCX/gKyh&#10;qQKIXw3DWDyq5lnoBAhugZEWnTv7SUCIkyYX315aKWXUDRUnRTp3Agx4Hu6UGGWxkc//VKvBR2Xe&#10;BOtAAEXvgEh0/fqMm1oF3wHAAiOluvJ/IK3Bvu8sW1YX7lsM8FAKSuBmn2gIKO1EPEqbc/ptIKrk&#10;vXGBxOb6E3k04L/xoVabGH/xXIzAeC37qC2RKp8Vi2zcNKGW+UxoD2iehRlUuGlW/LnCZ0UvwRxX&#10;r15NDEuKwMkrBqYAY8FGpQfHB1sDU4HCn8fiN8ALwY2Vbl1pSgarGia+QmXRooUSq75m2hAEpZtD&#10;3WphpUgRAabC/iKF/RzP7PiXiH0pJe0Cwf/MM85wV6gclNQcLEMHgb1eEuLy/WAzTlqPtAHupQDM&#10;yy692Ng8AAAsBQJXbNRJcT33/LPyGXndADl+MqQh0EJ0VRXGRx/pfBJb8P77nfUeHQ1EviwwQi8a&#10;wHKxG2804SVABI+TYcOGmaYF4JARoAge4+8wFitUqo03C/4zZwpM3KFzEc2MBxInc5Tzny3PZyCR&#10;QALh0uZNGyxvf72c8VapFOtk2GAPzj77TAuEpCpgD15+6WWj4AleL0ijAJigcuJDBSqCczNpGOj1&#10;EGyshrh4seJFPJZRJ0tKJQnGAARso2nmhQaDqgeqISI22feZAyQ0MStGmI+MNgIkrqCkX6CTYTMe&#10;UKqGIApYwLL6HQV//C1wl4R9AcBslF03ZY1Z6TWS2XfLa9kHzbGoXMEplPcg6JB6eZWSWolSjcVQ&#10;cOFzdVS+HBdLnp+RgylsBMAU/QhghPQOpmRUmAQbwtVBVur5uHlY4H1Bb5F4bw3eA3AEIKD0dLK6&#10;1IY3Oo5iLgbQoukXKSM2uqjCapAiOV7H0pPhnOczcO6lpFS0dAAW4UMVtEdqvn+WXghNTGOJZ1nV&#10;l739NnelQMY5EjnCGiCcvF/nGjqVFs1biKXAlOwTMW89LYX2ww8/Ku1FqfcAYxZgqfr27ee+tdHX&#10;Bo+REqMUnJQb99HqAO7wLLlJlTJnn3mmu+22W5RW+9pAwmJ9r8cDE/wNQLFaaRFKyCl/BugAJmaG&#10;jOsSxUg0r1S6YtPKJR/L84u4fwM/AwU9AwkFErr4TNMq8xbRnSj59+/PuBdEYbvQHjp4yBo+nX7a&#10;qbaq2qKAxUoa+p4VOCv8R+rJYVOGSQgah4iGDzbKRCk1ZJWG0VQ8pU+QQ1BIeSfiQCo2cHYEaCAK&#10;60AJqIkMq1vwQ5CYWeUCjAOBE4YCoRmpE473Oang6e8BmAEsoKk4nlcEQRJQtF2AiX0CCLCPRoeB&#10;hoN+IXT15D6P8Teeg4aBlAFpl+PZkgM0eC5zM2LE7+oc+qG5TOKRwTHTCr29vC8ADsxDfNCGDWCO&#10;EewBujA9w3wqDM6mSLCHloK0CwwJufX4MlIYD7QmAArKdeOBL6wHNu/4T/C9ILIlXVVUNvQjzSXC&#10;pQoCUEBKASCKyBRGgFTFlVdcZmmIGioz5u/vywaezr7ffNPbgMLPP//ifvzpZ6XoIsABQGDAIRgh&#10;8ACA6CMGj5RbH6zbpdEJDx7n9dzCXABGEYOSIqECaoUWLidiJgKgATPBc19TqgPmBLfWIN2VWyDR&#10;rOJN57dIKdW1VZUyqS0ql9zWrEKpuwr6Ou/f389Ans5AooHE96KdL7/sUjMeysxlsTBeiAneMBCA&#10;CcyNWHEvUzBFaAn9GrnFBXOtfTyCqWkkVMbJ8wls8RtBnR4T6A2wlmZlTJAfLwMuPCoIYHgkoBtA&#10;25DRRkknfges1MlFUwLHsQAcCJ6ZiQF5HEAAEwHAgJ5G29JUaRsqVVjVmxeFWANA4V0qlbyj7G22&#10;ArzttlsjQ+kKVqOUiRJgEHeiq6ABGx1PW8lA6GMZNtGSHF8JBKkE+4x8IThXdu5MM20CaRM8Gygh&#10;tqoUAYYBA/rHSm2DeeA1aCIo1+V9EVW2kuPprFBag/uNlaoALAAojmUfjjh6rZCqAsgxD/HVMlSI&#10;sP+TzXQqK79D2BdSCVRdwDoAIkhToIUhxQfTAGPwo9gzmAqqL379daC5zf4gceT3+u4R3ZrwNirm&#10;pd9KMAAGAfPQTyJdmIkIOxFhJr79VuCidzqoAKB80zsiEMYzhd/HxRdd4G7XeThCvwMAwolYieDv&#10;sBgwE+iU8KcgZceWUyDxepWb/99mKSXqt6xccl6baje51lXLuHb33+yap5Se1vS+Ymfm6YXc79zP&#10;QEHOQMKABI6W2t5/v5MhfOq2T7YNkMDKhc8HUGLVvlAKclIWBL9go1og0mnyHisbjGdmWOniiMjf&#10;ccSksRfA4zdZLQe0PBUef2big8AKfcKE8eZfQLqCAEojsd66wGZkxgToQTOAZTdaAvwc6kvDgH6B&#10;cjwU8ogmAQIECPLc5MEJ4KzY8FKgjLOV+nC0EatCWSejjVbrPNaiRUvt800TV2Is9ZT6YvC5aqjl&#10;eMUKlHuW1XvcZCt6bMBhSGjfTiAgiGfWr4JyzEFKzZDuwR8CzwpYBsoF4x1A98mFlLQGngGABmzE&#10;x4rZCTZalmPljaFUM32e+F4pzD+iV74TxJbxIrzMTLFOtnM8/vOgH0DwWLz4jVYiTNnzwIGDxCSN&#10;VPrnd0t3DJIB2UB9T4CIX3751QAFTMRPYiIAGDbUfZWUBgNwAUMxQN9jpLJH1UKkOaKutgYognSH&#10;NEXGVIiFsMZv0cZwVAjxOLecs6RVKFddII1LVlIcYTAB4EHQCXu3deu2HAGJxuVL39q8cskfxEK4&#10;NlVvci0rl3YtNFrq/20FKvS3z15+sMz/KMhrvX9vPwN5NgOJAhL69WmlKUtplWqdJWFWZqZMhf3C&#10;C4tAfh66t42CKKtiqgIAGAgrf/75JwucmD0tlZ9GeOO56AAQDqKtIEiy+kU/UL/+oxZo0QpkVkqK&#10;30RvCdzolcFzqSIgxxwPHmhWRCDEm4HjiDALkZbngUizgViD5gIH7ZU6QehGSScXZS7gEYo5cvEO&#10;RtAZNLPb2HNDOW72QVnoxxJo4k1BQzArhVWgp7IDwIJGolq0TBX9BO6bGQkZcf5EUMqcw1JUVSUB&#10;9+mSGr/RkAuwAKB4RqBmxO8jYk/hbzQAoxy3kxiYsGiTJ6GBodyQ+UUHEN+avrCfv9k9flJXaEWu&#10;v/5aAwsT/5gUBRG/6bsa7obo+xoyZKgbJBHvoEHpgAJW4heJGo8CFjr3DVwIVBiwiDIW8axFGFAE&#10;LEXAUIRTHpyvPJfSUEShN95wvdntU6WRVVYiKBOloR5pGti97DASr95/3WnNK5Vq1yqlzLq3xD4A&#10;HAAQ4REFF7ubVSrzcJ5dyP2O/QwU5AwkDEjoCrV2zSoLWldeebko5+XZvWYVmucTpBFenqsyOBTn&#10;bDATsAmVJE7jovalglB4Q0gJtU664jOJLQmW9BqBwqcZWAeVXwJS4jfAB94FODtC9TMQT87R/sKp&#10;I1IVoySEe0tMQR1VS6AdoDIBzwgaTiEm4z0RGmIE9ImOoZ8uwsFqL1jxQRvjHYHhVMQ/4qs4/4jP&#10;rYwzGACQeD8JXmseFdqXAYwQuGAFCtvxt7QeHDOBG7MuXCl53EyzBBRoFIaNOM6h8YZPeHz8IsAG&#10;rU3AB5Rk1FUVi+6WSq8wv+w7aAvOvFFOCpgjSFIOGtZhoB+hIygGSuhVivIGE8N5e845Z9n3TN+b&#10;EQJ0vwmcDf/tdw0BCglThw4dZoCCQd+cAFTAXgAqDFiE2QqBCpgKwEQYUAAqYn4maCrETgQMRUZg&#10;gnPsW4FfmtAh9OymKiLAQVa1EkGZKGWr2G2TvgJI7N2blln3z5pcr1uVLfvfxDI81EJpi9ZiIGAd&#10;4gFE+P/8vVmlkoub31fi8oK83vv39jOQJzOQSCAxQ70pbrn5JivBy6is8WS6IEP5ohwnt0ofimA1&#10;+/jjjxl9zxxgwoMgEXMltBKULi5ZvMSqKRBesmKmtJHOnRltMBOkOCgjxSaa0tGwmyOrdMADpkuY&#10;Z2FshYV3TwVyhIToOuJFlYGPBA6Uxhbowtm5cxcr5wsYg2cUdElNYNKE+r6aUiCBLbbdKtAT7Lnl&#10;/6RErFRV7AKiO1qOPyNxHjX7LaXdgPV4X4wErcp5T8r20GfEbwAGRJujFKgAO5gRVdI8Pir/Aipd&#10;AAZhh0q8HBCq8lz6ipDrZq7DqRJAA30y6DaL+yjfAc6UbFZlo1QPj5NuWRR9fOzYMQbE2G9G7qIn&#10;03mclc8CyCWdRzoLIIF7JGDid2lHImDidzcsDCiGhlgKmAqNDAGFUiBB2gOGwlIeUU1FWE9xIjCB&#10;+dmLSnldrjJtqpFIbWQVSMBcoKsA4OIt0ULpG51Xac4dPAZIpG3fhFCpRsNbL71IqYteLSqX2tdW&#10;LASMw/FARPC3ttVu1vNKfduqxlX/PU8u5n6nfgYKagYSCSRGiRYksJLe2Kuc88m+EXAQn7ESor04&#10;G1UZBCV6XxBYEYHdH01jWFMo5XgR9ZGeQFSZ0UaPDAScpACweKYUMQwIqNzAbZMqBwIeugEsshFe&#10;Hm+jAgOan+oSVnBVBAAQSuIhEemNoW6asqDGGROVPlUR6CNIIWASZU268JOQvgNPCdwB8WUgJYF2&#10;ghbjiCx5LdbSNbQvAFVF2X7fKxtq2qxTPgnY7CbPAHwk0DpkJsrFs4MeGnhqAKSowMCoCt1JfDpn&#10;o3QnNM4yXYbmhEoQDK7CG4wEGgqcFDESC9IatBdH7FpZQtVmzd40loPKl9yUwJ5M535P+Z1QHUGV&#10;0tix48QgjbUy0ABMBOzEsOGwE0czFLATgweLoYimPgIxJmmPo7QUQbojqqGIF2fGwERUiGkMWrSq&#10;A2athZgntByk7wAR2dFJrFJpMazK+er6ixV7auoOAQl3FJDYLivwlXNnpn7/bssBb9x33eJ2AgVZ&#10;BRABkLDnp5Q53LxiaV8SWlABz79v3sxAIoDEkWh3PS7w//kf/5+1zj6ZKjaOFxQoX7zxhhvMtIfV&#10;MNs6BUdq1FnRs6pds1Z161pNU0KIMJLGTxmJ9wiOOGdSxYFjI2xDsPF8PCEQEd6nwF9fxj49VZdP&#10;CWVmG/bZeCBQGok4lOOBRcBamoDKsfVQE6TBatlMUF+8eJGC62Yz3crtxj62CLiQrqESY6hWqQSk&#10;d5SiQYOAlwVpBVgEgnhnlQ1ilrVMc5DRdkDsAw3HeD0ADYBCVQjVIOGNz0zLcrp3ArKo6NiglE6w&#10;AciogqFPCWmiQfrsbJyvfUST8xi+IUXl/M3K90yzNJph8X2hQRinHiWjR40xMBEBFCPETvyudEeY&#10;nYhoKIYOiaY8Bkd1FPqOg1QHtwYmNGLaiR/SmYlwmqOfPEgCMPFtVIBJRQdgAq+Jdm3bmXcNlUs5&#10;ARKA9YsuPN9+F9u3px4FJLasXeW2qtX5iG8+cS0qFrdqjKwwEBk9hxRH05SSi1pVKnFR3lzR/V79&#10;DBTADCQCSKgvr0PgRxUBQGKgehcUpY0OnMUk9AJMBNUbpCCowae5Fo6YpABgIjIy6cJUCoMpQAZG&#10;VL+LJg76bfA3bLAfrlPL/t5SAsk/J/15TBMq5psgSTlkX11gETVaXw6tsmEH6Ag6UKtA2IxNGzdl&#10;GihZhZNeQNNBEyRKQ3kdVt0ARQScdGCkXTcpFMolsQ9HOArwgUEgbbFLbaOPt23ZstnAFc6EsBro&#10;HQhUMBakPmAhEEbuUTfJ+M18JBSQAs0JVRZ0OyVVEWwACsy2qExBd0E79HBaBIttQAZMzCsCWcvU&#10;kpyN13kQcfSMcy4gIKYXBsBhvNJ6sBKkOAIwQZqDka6dULpDvwsDE1H9RJiZCFIdMWYiDCYyS3MI&#10;MBiY6Ns/Vh6K+JKKj1atWpuDJmW6OQESg+Ryeo5M5wDcSmcdy0hsXOcWTZuU1rlB9bUtUkrmGEi0&#10;rFI6UsVRqcSXBXC592/pZyBvZiAhQELXnR26ALPihgINRG1FCkwoIAImIoKvj+yjsyrvpB4PD4lu&#10;J3dLQIMdCPo0IPADhNDciBbefUXXBkxFqtwsv5ST3/3VIl4KpBEI0PFBjn2guSDI4xCJjwQpBdow&#10;/6qLMxqN+L4QBFxMpOjHAUsAM0H5aJ3atc0QChtk6H3rqyF2JNJCvKL1vqBrKM+hnTgDDYO1Hddz&#10;acuNFgTARHqBVX8j9WDAzAtPDYSLAJ2d0m7EbxzjWjE3f8j7gh4t9R9Trw29F+Ld9srRw0bQZjy8&#10;MVf0wMA0CpCFfXVfNd0CDAQbxlc0W6tQQbbYMjAC7ISFldh8U/oXLt8tSudtVj7rNoFi7KlJHdDm&#10;fuLEP4yZGD16jI1jwUSUmYimOQAUQ6K6iRiYQDfxa0SIGQYTsVLRuIoO00yExZehFAelpJQe43MB&#10;u0VaI6upjcA6u6eAJh4xAG5dE9N0khytkdi4Vh1Pt22YNuyXTq+Vu2bOicSVx2Ms8JhoXqX07uYp&#10;parlzVXd79XPQD7PQKKAxLo1q82UCIOiQMyWlYvUyfQcnBhLqgkRlsJY+R6MpghoLoVuAC0B1CsW&#10;0VOUSmjatInl6+nqSWkn284dO+Xq18eaQ1EmCs2eUfMtAiRsATbQBG00DzTHonV4fNpkpYI3fg0A&#10;HBwkSSvgp4CHBCCAVAesBcf4slZkzaXP6Cj77C5iBT5WoKXCgxbhsUqNUNUGj/E3Br0S3hVwQi8B&#10;I0Kr7cdU1lpD4lPao9+p97xD9uE1HnjQUjT06QjAxZG4lqeAMNIiMCBUtpCmqPnQg5YCgVWJd7tc&#10;LcBE/w7AGnNMmgIxarABqNopSKDTQMsxT6vsfmIsAEzMfxh8nEznZKI+C71T6J/TvfuX7g8xbIgu&#10;YSUAEgEzEa+ZMBEmrARVHQLaQVWH6SUAEnhPZFDRESsPzUgvEWUlYqZVYt/wpnjs0ceMEaT6IjtV&#10;G4Ewk3ODTqcAS6vaSDu2amP7hrU7BeRTnrvpwkpiJfbgF5HTFAelos0rlpzwStnip+TzJd+/nZ+B&#10;xM9AooDEUuXqr77qSmvXvFHUeFHdxo8bax0R8fBvLZfFoBcGzANiNcocn1VVBBUfMAjT1OY42IYO&#10;HWJBHmCAyx5gIX5brrLaL6XFYPWN2RM+EeR3w9UFe/fsdZOVlkAAitaCqgoqOmAHUKUTFN6QtfeH&#10;qjb5SikKSuioye+lW+6ne0Wk+0iEfSKCcs6I18TRfhMx4yCBoWC/3FISyvu1lREVPTZefOE5Y7A4&#10;LlIadDDtrsZPHHd8uSdzADj9SgwN3hNUWdAjg5RLvHMn4k2EoGgoqJ7BhCus+SBdgn04849T5/dS&#10;6/vtxDPQWJofLLE7duio72iyGyfACpiIsRKjI3qJY1McEfFluETUykMzqOY4Ri+RQYoDPUS4HBRX&#10;TOyx+S3QjfQXsXD4SGS1agPQQSk1FUJUptAQ7gQ+Eg9xFW6WUqqlxJNHsiu4jAGPqFFV00qlXkr8&#10;Vd3v0c9APs9AboFEILScJkU8VroI6YqqC2BwOZ4yZbKt+M9mPlT5EHS4nCEvhyYq93zllZesDXkQ&#10;MLmQUSHBih0xYUatsBFi4iVBgMTlkaCLODK8EYRpEQ6Yq6QLa32xDKQJ0FwEIsY02VDzHEoxA2fA&#10;wDfiq2g5KN4Yb6nXBcwEzAIOl8/LsruRgBAmWGgYntQApDzT8GkxBs+5l9Sh8Q2VWAYmV7SSxncA&#10;AMEAqHwjcIHCHk+HoPwTsSgmVDA4OIRy3Jh78X+0JfHMAykQrL+pJIFNgYkBdMV3EWUOKTkl5QJw&#10;QO8RbJhM/STqPAziThxKi/YzSK1hk0357OTJU5UWm2BAgiqOGJiIiS8jpaGB+PIoZiLkNxGAiYwq&#10;OeJNqzIqB+X8xYOCfjTXXXeNpeFMo5MNQyqeS4qveLEb3Q03XGdGelkxpGqVUvx/qinXgDaq3kD3&#10;kBNmwhiNSqVXNalw3WX5fNn3b+dnILEzkHsgcUhX2CPuJ9V/Y+hCYym/OTOAgmZnlUM55QpdsNg2&#10;KoWBh8SL6hgKRT9C6QkYDPpjYM4UvwEgsJMmx48QE2fMsJcEARPmAa8F6P8GTzxhIki0Axk191ol&#10;PQWCzTbq8YHt9dMSOdJ0DB8K0g8RXcRdlnJhoIGoKW+Ih6UvgMloIEaAYwVEPPVUA9lJ19dx1TFw&#10;w+sBULyOizp205XFOBDsH5dZF6DkfQGbR3Ssf//99zGflc+FdTV6CizG0T3U1b7x6WBu4qtJMOpC&#10;22DumGqBDtuzXrba4W2xXoc/BmJB8t90UvVb9mcA5gbGkTbgU6dOSwcS4RTHqIj4MqMUR8y4KpTi&#10;CJiJsMdEwErEayVi5aAhnUSkT8d3AooNzGmW83nRoqyXfsJa4CHRWSmx88QgAsBJLWYFSBgrUb7Y&#10;xQICOdZLYKNtwks1+ErsVd3vzc9APs9AboGEO3zIwUqQn4aR6PF1j+xfpbL5Clby8QLCbO4iX55O&#10;jp8Af/ppp5hAMQieVFd8K2ElwKCRVvRlb7/d9ATz1e0z2HBvZFVODh9b62ESqwWB9OCBg7ZaJ61h&#10;bcHV/bKrgu3ChQtUmbD3mM+GxmL27FlWxQCAwZUTrQIplKClODoBKjGoomBVt0QX2c3yZkA7ACAh&#10;RYOYfffuXVYdQQUEt6RU0tJ2WoDmuaS1MNhiZYfbJE6DVK4AHhCN4idx802lVaXxpADDlyoNnWpV&#10;IvEb+yed8aly1gAd2qfjzwG7EtY+8DreF7EpwkzaXn8htmaTurMGG6wH4IaW4KtXrc6X7/5kexNW&#10;7YgtEV1OmTJV3+9EKwM1rURUeBmu4kgHExHhZQAkTHgZdsCMpjgCrcTPqviyclCcL+NstOMFl4AL&#10;zvuSJYpbB1CAyUp5QmTdHnuZmzd/nvmxoI+gLT1bVoEEl2q5W6Y0k3CyTQ5LQiklFbOxvUnF0qXz&#10;+dLv387PQOJmINdAQqWfB9Rj4zWJ9KA+KQPMqw1BIu6OzVWRQJfHv9W5Mtk3ShVfEe1/plzzaFwF&#10;jR9sU6WPeEFaAYACuX+0AthfU+4J8MBch94dhw4dtpcAnrB2ppsoAIMmRcOHD8swlYS4cLjeixQA&#10;YIFKDHQVTZR+wO9itEr3eE5+bgAAPvMAeQLAiDwiIAWLgpYBd07SDThyxm/7JbykARe21fY5atbU&#10;HPU6ptkXgKen0jPVVfLJXHIuYhrG/eeea5SpR0V+zkFhfS9AHeZrVOWMHj1GPU4mxXQSx09vhN0v&#10;MxdextIbIRvtIL0ROF4GQKJ/P3UPRSshRoLfjqVUZYS2QMeI5iErQAI2YrXAeld53lypluh0LEbY&#10;m10gEQETpdu0rXLT4Yz6bJwo5RGUg7aoVOq7z4sX/78Td2X3e/IzkI8zkGsgAYJX50+CVelSJY9p&#10;05yIC+fWLVutmyjB9sUXn9dqvo95VrC6Lgxqe3Ly773XSaWh5xo9/KmaWO1X6aKtprdvs0oEUgxv&#10;iPqnBfcDouphB4KGUZR8/iphIat6enW8pXLKf2RHHr/BGmBaRVUCaRUYAFxG8VD4669pWW5AtXfv&#10;PjPVos8F6RcEigRyrKsRjQJmhmgAYkjNjBadTfOsGTNmWl+QjRs3SNtwYlMrGBZSMP379zOQQHqF&#10;kk/8Ifr06W0uofEbAYD5wx8CoeZHqhSJB0QbN2w0903YmmI3Xu86qpolEL0m4nwsivtA1HqrusTe&#10;esst6vL5q86JyUelN0ZHKzgAGfHloMN/i4IJdQsNhJcxViLsekkFxy/pJlUZAYmgoReVGi1btnSX&#10;XXKJu/XWm9U59zeHQ2VWQcQqgQg+x61yWSUtAksXgNjsMBJcqqWXOEXpiRFUYpwIOGT0d3p16PVp&#10;zSvflJKPl37/Vn4GEjcDuQESR2ReJGMDM6C65uqr7MJ9PKfF7F6AoacBENgjR1bfw2Piu+Gi4J+Q&#10;XXJGnSKz+z758XyMngiOULDYiL/x+mtHUfp0toS5wFlvnNqKBxvlkZRlokrvqPQDwT1+IyUCULFW&#10;23oepjoY7GTUUjz8Wo6JFArunBhiwQpQSYLYkUCNRgFPCPOR0P1KFcvbbUW7rRC5FaOAx4Q9V89D&#10;DIoRFp4NVKmg76CLJhd6BJbHS0mtXbfWykEBStXkn8G+XpG/BeAlbCbFZwDokB6qUUM23GJvKG2N&#10;7+8yT304oOS91XXuz3DScaSXSpYoYfMeCC4zEl2OitNKHNWTI7DQjmoljrLPjpaCxnQSUdvso/pv&#10;SCMBwKCPDQZZVJIgKF4hdi0rlRpLdQ6u1HNpIHZH2dutZPTCC843ti4Q9mYXSJheomKJm5tXLrM+&#10;p/4SgJCmFUv8/Oo91/2vxF3d/Z78DOTTDOQGSHB5Gqoc501lyph3AivmRDQ5IgDShY9g9Nprr2o1&#10;PDpG3yPIo98DTpFhc6fcXyrzZw/01yDoYn7z4AP3H1U5QOUBLo94OnCxZrWPeBGAFtZPcKToE2gc&#10;BsBif6QJvhHdj/gyM4trGA5W+YAwqjIQl9G/AoElwAC76roCbQ0FZqjAaCMQ0EHg5R1pNToJqNAK&#10;/H2xJ527dLHBfQaP4x9B4y9WiXxnTz35pKVm8HQAENwTFV8CMlD+8/3CdNAfJKMqH1gNerc0FksD&#10;WKE8j14amG+FN9IlpH9oIsaqEn8OvyV+BmDFqKoBCPO7mzrtL2MkYkDiOL4S4QqOoBeHtSAPOoUG&#10;fTgyABJBZ1D0EAgwf/75Fzv3AAHnnXu2pQazktIAZAAgeC7nUelSERACywJLSGOyYMsJkDAwkVK6&#10;CeWgOUlxtNbrmlcutbdpSonK+XTp92/jZyBxM5BTIHFEKxRWKZQtXnbppZajfFyK7lQF+pxs7Gv6&#10;9L/MCRIRYpMmTSyfHjSrYrVAjwQuZuRFKSecr9V5YRBdxs8HQAmW4YwzTlPeubgJBcPBlDLOhvJ8&#10;oMwSoSEVCW3l3rhkyWLzTYBBeELVGbAFr4vZoJ9GZuABXwXcIrspF/ykrKR5zU2qEkGUSBqlmdqM&#10;I1ijVBNPCea1t0BMXwkzKdWESo61dcZd0Mb3Rz3WX48Z5axB3pqyPEo9KfukDTn7xqyqlTqBUkZa&#10;rtxd6pdRNdYW/XmVj/YWWzNr5swMgSjgiCZfVH9w/B3lxBnWUtDtk8qYu+68s1DoZnLy+0iG12Ck&#10;RtClrPav6X/HgETgKZGR6DLeVyIdSEQMqmKeEoPSe3AEzbwstSHwgH4C8yr8TQCqVDlhZ03FEALm&#10;E5V7rli5ykDEGDF9AG+cTC+79GJrjFdDJmcYbaEZyi2QeL3Kzf9v85SSY9renzOjKlgJ+VP8RGlp&#10;4q7wfk9+BvJhBnIKJPjR7VJO/pF69SytwUqRltdvqdVwdnoVYLpESSP+Co+pKyWlkeTlw9sEBUos&#10;nB/QCv4duUPirIcjXWHOe+8SO0C54jW6MF+gVEcTGUQtXZbesMo6herCiV4AcSXNpKBfAVIIDlu3&#10;biVNwtHzFMwZVP4YXRhJK5AWQiuBl8JHH31oPTOooqCNOAGfizMmUsH9z7Vag2VoJ8aimcyrXsNH&#10;QiDxWVVMRDwknnJPqvzzSTEOtArHWwJw8IpYBjqFUmr5thgMtAsAk4h5VT97D3sfARRKR/HUACBg&#10;IMRxUmIKs8I5QNUFHVDjN/N/kMHUY489Yv4QrCLp80ElASmZE6VykiEYF+Zj6CCtCUG3jUDt3/qN&#10;0nMDRiIeSIweLbfLaHojM4OqwOnyGCAhjQSW2YAHgAZAAiOz12SBjbHaxRdfaEAAy/l/dP4v0zmU&#10;kS4CBoK/rRaQniTmC8aM6qgzxATSkZcSaQzg0FfgxhvWWuWUkeBy3aJKsTtV1pmak8ZeZm5VpdTe&#10;ZpVL3ZUPl37/Fn4GEjcDOQYSojr3KdjRDpuLCyvltWvWGpvAinHr1mNdGYOL6HYJDEeNGmk9FDBN&#10;euH559xXKgVcrBrw8EZTJwDGgyrPaqxbLj6wEJtUzniy5L1JX5C6OOVf/2mBdMiQwUfNASWkODrC&#10;YFCpQU+BjHQS4RfB4hBk/+P/+3drC85KP9joc0FLcAyjYAvQXdCpFHaiqpiPu+++U9UlN1t5aBVp&#10;D+gYWk9gBDBDugIQgKGUgQr9H4BCKqaWKimw9b5Xx3jrrbfYxZq0CQLK+jpHaHVOAMJSm9dgUR3e&#10;OH/+UD8NmJO6DwssaU5wvsTGOr7cE5CF0LOBGJZbbr5ZK+T33E6VoPotb2cAkSsdMpu82djN0Dk1&#10;QUxXLL0hsB92ujyRbfZQfX9hRsLuS3gZaCa6Sxv1mtg2tDqlSpaw1On5550T6eiqkmCuA8vjQASL&#10;CzQQMBT8jeNpK73NfffdY06zV6qqjAXJSF17tqhkGOO1c84+yxxow4uf3ACJATX+7f9qkVLq7XZi&#10;F/CJyK74Eo1Fs8qlv33qKV/Bkbgo5/eU5zOQUyBxGKGlNsoJyTWywmQjB0+O/OE6dayHwXeiun+V&#10;GJNbeiu8rpUr+W4C0QcSTE2aRDOm9CZLBMGFukiwsqV6AVfFH2R2NWPmLLdW+fSM7JPz9vKZ93uH&#10;zUF8ieiLMjS6hq5ZveaoN549e7b0E10soH8sV8qMGniFX4CW5DulGmo8WMP6Wvz993QDe6NlZUyF&#10;DZoCxHPkmrk4N2qkXiBiEgboNXhUUE1BBQbHgV6BYM7rKbGEGYAN4v98d/hUkELhuw8qPUao7whl&#10;rJwD9MqANcAUCj3GTfKR4OL9p96H44wHheyT9A4GUpRu0gukq4APoCr83LS0XfZYdhiwvP82T953&#10;oLqGgP6C+rUAJCYK+MUDicz6bxwtuIz03kAnEXG//M1SF3St5Xd/v3Q0xVVqSvrhYokhS0tUyTkE&#10;ezZZGhhAAoABJoJyz+X6/WAsBZCYqcUH6bdn5cuCdst+UwIQMF2INtFIrJdvCYwKrebPO+88A7Bx&#10;QDwtLTX16KZdG9a6bevXpOlcq32iizItwptXKTMTMJFdIAErQQVH0yolS5zoffzf/QwkzQzkGEhI&#10;s8A2UNQ0ZZ/h7onk+wlGCOpaKaf5pvQO3AIcfvjhezdHQTHszsh+UOVjWdxaeXTy59guk6f/S14R&#10;lHXFq/ZPtss1GhCCOMH2TGknKPMEgO3eld4amyDK3DFHVFbgIvq3ctXH04lQRUNZ6X3SFuAAifAR&#10;INGsWVMTdAIAtwkk5NX8EuQBf4AOUg+DBw00i+4GDR63lAuMBbT1D0q5AAriLbEBFaQvypSmN0bZ&#10;QlOlc7Kdn3weWCAqjtDu8LskxRgAieOZUwXpjYgx1e/mfImegvbi3wo8IORF41KiWLFI4BfDeYvK&#10;Mh9X8Mfz5E9ZzgMAABABiEDzsIYSZT1Ot2FSIC0FTu/T7+YSLWyoxoDJoD09xmgBgwEA4XqCnufi&#10;iy6wdOH20EKGz5kbRiK4sDdNKflM66qlDrbKplEVvhLRZmDdkiZI+APxM3CiGcgVkFCQ2C1nQ4LT&#10;XXIOJLWR3Y3yQ/LeiAZR9MNAINibLhEVK9zASyG7+y2sz6d/hjVI0moMOtastDOwkyY10F4rdjQT&#10;jcUKke+NB2fhOaA/BfoIXhewSQU9R3y/AAgYGNJXKWJGnleai+MMV2dgmU1FxqfqQpqZqLSgP0tR&#10;eH/YQwI9VuksFCaJNcLh0nQSUZfLjMypABJ4S4xRX45xSoHADGBLjf7n9ttuc+eK5YDpuFVpKpiD&#10;LtLoULZLigKdA7cwDgAHWEl604zQPmnWhbsrAlyO6wyZvlFVQjoPcTLvGaQ6AqMq/j9PzqsN5SgL&#10;YO8tj5X4LRFAolX5Uv+nWcXSI3PCSphtduWSK5pVLXHuia7f/u9+BpJiBnIFJJSGOCTjIYIAQe8J&#10;5axPlL/nR4vAEk+I9hL0kV+nTLC5qgeo7Z4lSp3VRkZ9IorCxTqyIpI3hypUoPVPO/Vf5iiI42XQ&#10;ryM8D6zyyRmzSsSDgpp6tCWFbeOcwC+CABBUdACUXleajNLRQRLf+a1gZ2Cm0osXX3ShVvG1pD8Y&#10;a0Bi4sRQeoMmXtGOoKQ4RqlKAuYBUSYpjE8++dS0MpTzksILAj9VWOgVSHcQ8NfJDRZfCMAD7AGp&#10;CwSTiI/R2dQX2ABYAh74fVwqBgN31HbSQ/SXayrnP6Ajoy6gMBqDpUO68orLDYCs1P/zAkiY8LJy&#10;qarNKpfci+FUdlIcrcRKwGY0SynZJCmChD8IPwMnmoFcAQn9AjeqSRIiQPon8CMHVJDbxoAI2pxc&#10;O66KWEOzoqRMNGgAxUUF8d0o5e0XioLHRyERPhQFe7lN3Luv0+oL8WHxYjeYDXA5sT5fqElVRm6e&#10;6BQQHQI6EKjBZGBFjWFXYdMQwFL98svPJuasX/9RN3NmRH/jt4KdgeVazaOHIh0Fy4BeIR5IBJUc&#10;sBSjBSQI7FTzpMiFtNgNN1hqhHbf2Jh3EjgequsCDMOmzVsMQMAYUHExRWnOvrLDb6MqrnqP1JUI&#10;+C533bXX2IIF9oIyVI4D4Ezlz1T1bMHyerVY0cxsstFQsG8qj+jM++EHH5ihno3QlghGguvugBo1&#10;/i/ZZ/9EqiK7wktKQZtXLDmhY6Vr/+NE13D/dz8DBT4DuQUSC0UTYuoCmCAXjkMjVPujj9YzipGG&#10;OLWUh3xcLpQvKLhhcoRXAReifwQ0WDkg3POUdeZBgsZCr7/2mrv6yivNhIeVFN4TW7ZsPupF3+mi&#10;jciMnDCVGdDEADvKcrG3BlQUpmoXdBseWBYseAi/O8D2mquuso6wAACCfQAkJk3604AFpaADxR51&#10;6fKBVfLccMP17pKLLjLB450yV2si+3bs1fEBWbd+g6UquA+7gTgY4FBH1wu8Iq688nIrjb7g/PPc&#10;9dddKxbiDgMBMBMIPUl/Llu2PFP2Ib4sFIZjgPQ27BcNUtDKPq+AhLESlUrdBithpZ3ZqOKgfLRl&#10;SqmdEm5WKfAg4Q/Az8CJZiC3QGLK5D+t+x6r4GBDWDdPts1Tpk6J5FI1pkybZkpvxH+optE+BGZT&#10;yXOpTO4jgd59RuWXXMzJ71Jtge02fgxsWEvXrl3bqORZEmVO1vzjCEjaiDLOR6Sn6KDS3MFyEkyk&#10;lXlyz5o/ukTNAIwhv3VKfPF5mKYusVP1u/7rr+nSLIx0X8s3hIotfBlgDi69+GKrCkLw2Ef9cRBG&#10;btA+YAwADlRjdezQwbxobipTWv4QF1rfCwbsA4DFvGXEdLLwmDd/gVVqLBV4ABRklLrIrNcGbATj&#10;EaVRLjz/fPeZ2NHYlkeMBNfeVjWu+u9yrOyTE61E++q3yKCq9Ec1xGyc6Dru/+5noEBnILdAgjK/&#10;G7XqoKY/ow2mgSqOA9Eqj0Rd1IrqfkhT4D2B9wbdVv/1n//hKqiM8yOZW737ztvm8YBZFJUyVGVw&#10;oYc65sKN0ySeEbQd5wLdtGkT82mYL8bDb34GTjQDmzZvcrfdfqvZtqMzmCmw+pOqJbBbh3W88oor&#10;TPdAozRMw3BMpeX4ZulfWFig+6Fyi1JOqojwnyFlx2so8yyn9AX9WfB++EasJaWcMJaABlIeAJAg&#10;PZGV5lzh5wA6ftfvpowAC5VRmzdtinzcPExtBBf2ZhVK3dW6cum07LISbRBdppRe2KTarZcVaJDw&#10;b+5n4EQzkFsg8ZNWFddcc5WJ4vyWfzNAySfNvajwuEr5Yi7GtHgG0NH8q4VYCGy0STG17/CWdQ+d&#10;rtr52XPmWgvob3r3ds2V8iDlhOC1kQAIfT7oBbJDjJLf/AzEzwAC6AoV7rNKi45vd7RUJewDoke0&#10;D9iu029lkBivRWIOALAwEaQ68QIprXJMmArAw3nnnmvpiocfrm3+JbSFJy26VAEf1gKRZVZbgmcF&#10;VCDg7iuXVVItj0hzcRQbkYeMBNfflx8s8z+aVyzVH4YhO+kNnmv6ikplHj7Rddz/3c9Agc5AboFE&#10;T9GZV1xxmVVg+C3/Z2D//n0Osyrmn26IqOq5pZS2WdOmZsMN3Uy+upGqOlDHk8Mmnz1bQli8AGiM&#10;xOMvq+U4jddqKg2CQRY6DOzKEXdm1Fgr/z+tf8eCnAFSaGih6K2D2BGvhuLFbrSSXZgtdAsR5quH&#10;peCorLjqyitM2AjQwEofLxAASG8B2VEqz5wuozSCvFVqRE2lsgIMsvscqjWGqEQazxuM2Gh6l1+M&#10;BBd4iS6rY3+dXVaClIhe+83LZc75HwUaKPyb+xk43gzkFkh0VSfOS6TC/lhtnP1WcDOA3gR3yR4C&#10;dtXVxfO6666xErvSpUtaWWh39dCgIRpgAndMmq0hyKQBF1bHrB4xGUJpT08M8tJYVFevXs26hLaQ&#10;10NPBYg/5SVA87CMKkcK7tP7d86rGUCcu2DBQvfJx93c3XfdZeLH66VfqKK+F6a3UYoDZ8rP1Iae&#10;8m9MoAAYZ55xuvXEuE126bS3R2RNCSg6KdIcBHZYh+zoHLILHsLPJyUyV6LOyrJ9R3+Bq2p+AomX&#10;773qP6V3GE01RnZYCUSXzSuV3NCs2s0X+0jmZyBpZyC3QAKBH6rqb7/tnVfXMr/fbM4AaQ9oYoye&#10;6FnBhR1KGXtqmItPZLHdpk1rc5Sk4Ra6Cp77lYyfMPFBqEl+GjHdmLFjlAb5xvLglGPSahzW4jV1&#10;UaSJE2LPsXrOQgnpdu7ckc0j9U9P1hngHMKACitzWAeaXeEu+txzjYzloqzzIy0eAKWUHHN+8ZzL&#10;L7vEDOoaqXoI0ynsp81YKjoCrQNlmLkBBjl5LczH63J5ZeHzQZf38xVIRCs4XmpVucyB7LAStCTH&#10;HbNZFZ/eSNog6g/s3/4tt0DiTTXToq57kKyP/ZZ8M0CJG9bbr6rHCYGA5mCsFGvIwKeVggRAsG3b&#10;1q6NuonSJhqQQKfPD9TX42d5OUxWiR9lugALBuV9BJEPVIP/hlwFH1PreAyCnn76SevXQWdRrNGH&#10;KE8+U6+Lb7iVfDPkjyg8A3tVcosoEjEvGoYzTj/VxJUtWrQwnxK67wISbrmZVt5nmTaHVAepNPpk&#10;fPX1V+5PpTcQSeLrEPhCFARwiAcbuGTS5RaR56M6z2Ml53mskQjiTOOU4uepj8aSdtVywEqklOrj&#10;3L/9Fx+z/Awk5QzkFEgciTbtwmCK/Cdtq/2WvDOAlgJ7bEDF81LNYyVMmd21ylvT84IurmgkaANP&#10;9QfiWao76tV7WOCgqftEnR9prEQaBP8AKOq5oqinKR0CZd1PDZ0+lsMmpabPq08KTdlYrdatW0e1&#10;/w0MqPTo8bUbqTI+2AvKf+P7aiTv7J38R7YjdYfpFuqo2d61115tLCOt2mGqABF0fb1H3guwW5w3&#10;OENWqVLZDKF+/vln96f6XQAc0DrAPuSEMcjr1yDeRJNRqlQJA0cIQmPpjdBXnChDqowu+GoR3h2n&#10;S5iGrKY4rPdGSskVr5QtfkpSBhF/UH4Gcgok3JHD1rMBWpyLy1QFF78VjhlAaLZq1Ur3qxwBXxF4&#10;uP22W00UhxiOHDciuYceelCOhI3d21LnwzLUlQfF/Wr6hRU3wYWVKb0OftY+yJHjXUFHRdIiaC1g&#10;LobJ8hiTIajwli1bmD3yE6oSIWeOoPP555+VyLOTgZu/VKa6Zs1qb0CVz6fQJpVBfqOKCTxJEFBS&#10;wllOWogX1DEW8FCu3F3u2muuNtbx2muusVRZW+kdSIGFDaHQPCQD63A8MIJOgr9zLvNZB6qSKb+B&#10;RKvKpe5qnlJyD9qHrAIJnoupVfMKJVN8xPIzkJQzkGMg4Y64PWrYxUoW29y5Wu36rXDOAAZiYySy&#10;pCvnI/WwI77TvEGoAAEkcp+OoXQRpRIERoOuidDZlJtSFUKJ35tyLcQevZs0GPgA4DFAp0cqRGAw&#10;ABrcHy1NBd0XP5TPQDOBkgYNnrC+InQ0JVX2ZffuagY13nf6zMPTabWEjgCIihXKu4tlBAVDxSqd&#10;IIsjbQAeAJhoHigpxoQKUylr3R1tppXs4CEMLDhWjh0QTAnqu7rNdyCRUvx/Kr3xT3b6b8BeGIOR&#10;Uuq9pAwi/qD8DOQcSDi3TUYzdeSkiDHSypXHNr/Jw+ug33UezgDtvAcPHuQ6KyeOeVC1qlVkMnSD&#10;KfER1MFcEPhho8ilk8Z4UmAArUSDxx+3xwAEr0rMicEQtsavvPKK/Czam7ofgEGpIOxFIOwkZULb&#10;+I4dO5qhFsCF/Xbs2N76tuwKtVPPw49+0u9648YNrpeMyapVrRorycSOmrJODKHQz5xz9pnuFtne&#10;k+r6XL1w+I7WyMqalMViBeLCBB7igQQACEAEw/K02DW6F8dveZnaMNFlSqmWZoGdDctsykCbVSw1&#10;1rtc+pidlDOQGyCxXoIqVi/kS2ka5beTbwYQpNHSe/Kfk91P8pvAPOjJJxtY34OgzI98OtbJlNbV&#10;q1tXBlePWKvppwUgXhRFjtATNqN5s6Z2i3YCJ8RnnnnKtVOZafcvv3TD1PmTKhHcEglcI0eOMtDx&#10;sgSgdR+uo9LC+ibiDLcXP/lmO+8+Eems3qq+wRjqogsvNBOp66+/1pUoUcyqMmCfGIhwP/roI0tX&#10;UZ5JL4xEGkPltQ7iRPsHSKDnKC2vFay+Fwc6iXzSSBAE3qhUvJRKQfdnp3qD1uLNKpVc3rxi6SuT&#10;MpD4gyraM5AbILFKP8qqElzdeMN13lcg72JA0u2ZVMhqldLNUcAfruZN3RR46DYKTU5wwr/icin5&#10;Uf1TKYLmgtLTu9W9lJUvLZ+p8njllZds1VtPdDrCPZgIykx7asVM+So5+JmzZlsfhw+ls3hKAIZA&#10;iB/G0qVLkm5ekvGAKOMcqiZZD0tESZoCYTQMIoOUJLcAiUYNG1oXzb+m/2WiyVUahZV5OB6YoIqE&#10;NFs9pfAuV/XGhPHj8p2RaFKt5L+aVyr9JxbYWdVJUAIqP4k9MqeqW7Qjlv/0STkDuQESS4TmCR5Q&#10;o9u3b0/G66g/pnyaAZgLOnUi3sMNc5DoYwAG1R/oKQAQmBMh5iRwYQpEEIPNwmYZrQUVQNh13y/a&#10;Hc8KRJ0fS29hRkYqPaVaBMtlUiroM7rJxwATLr8dOwMYlE2RHqXhM8+46ySShIEgcDLnmEox73TA&#10;bN68qfQoE1RJs8gcJpctT37R5IlYhxMJLgFI+Kicoj41fVSpkt+pDQWC/9KyUql2b1XPehloyyql&#10;Xbv71XujcqmOSRlI/EEV7RnIDZCYN3dObKWJD7/f/AxkNgO7RK3TcXScenn07futlZiS9oCdoGoE&#10;wd+ZZ56mXgjXxUAFmosnpLkgGOJZgQ0znhYMGpKRRkGgOVhlqdL++i06A5TXtpdZGICNtBMMEcCB&#10;+3goYCrWqVMn97cYn6CL5smUvjgekABErFJ1EBVHp596imsrQBFfhpzXGgkiTtOUMpXbVC19EICQ&#10;VVaiwwO3SFdR8odWZcv+t6IdtfynT7oZyA2QmKmVJ22CUXXjC+A3PwPZnYHN6ig5TaWfAwZ8Z7bc&#10;1e+/37QXZ6hNOumQRs80lMV3I2M2Hn+svtl99+3X1xgKOptikkRaBHOt9fIwKMobYL6HDKFgf847&#10;92wDDTAQl0j7QBrjoZo1jOGhegbDqCWi+U/G9MWJGAtSNwNloEeq51G1Fd++detRp01+AIk3y996&#10;FZ09s5PeaBdJhfzV6r7SFyRdIPEHVLRnIDdA4q9pf7lbpe6uLpoZWttvfgZyOwNr16w1W2X8JdBW&#10;nCfrZVbWVHE0VXkpHgZ1xEJQBTJU+ow56p9At8knVDXyiILCdHlYFMUNpge3RqouLI0hFoL73Far&#10;VsV1V0ktZkyIJ7NrGIWuIL96YpwIBCTi77AwY6WNwGDr1ltuMr1PeMsPINHq0fP/HwGJAdnpCGp+&#10;EiklNzarUvL2oh21/KdPuhnIDZCYMvlPV6ZMKVdTF/lYN72ieBX3nznhM3BEtsWbpbdAAFhbTcOu&#10;UEC8+qor3AMPVHfvq1Mp7dNr1a7pPlDTOKo9YCdaqC06QXPY0KEJP55k3SEakbZt2rhixW4wAAEL&#10;QfUFAAJm4qOPuppoFf0DFQvZCcSkOwAQmI2NFVDh/ycDgwEwIj2GHfwF55/rZkl8md9AgkDQrFLp&#10;1tkBElE/iSPNq5SulXSBxB9Q0Z6B3ACJSar9p+yPXPWe3XuS9Vrrj6uQzwBCzhGy1sb8jAB5mRpD&#10;4ZLZpXNneVc85l5UJ1NMrigd/eDDD12KylBJlZzMG9UYCForV6pkzAOD9AU6CNKNMDfT/poW00Bk&#10;FwAAGmgzj/11O5mMNWjQwP2u7+Bk0FLgcAmYwEiNXiFUtRQEkJDDZR2BiWyVgaKTaFG51BtFO2r5&#10;T590M5AbIDFBqxSMih6X7fEeNfvxm5+BvJyBAwf2u18U2O6vVs2dLmMsVtzvqRQUUMHqcoiYCILf&#10;F2qZXkm6ne/UXOxk3Jao9LXpm2+agBIWAh0Et8VuuMHaw1M6iwdE0DArOywEzw0cIH+Ub0hXNWdD&#10;w/JF9y/M5pxW3IHVdHb3m0zPXys9TceOHdxZMln7/LNPCwRItKhUujjeEG2rZr16AwZDzpifeGOq&#10;pAulRfuAcgMkxoweJa+A68x4aN++fSfjNdt/piScgTUKku++864FUoJoE2knWF0+LOMqen/MkV37&#10;lzK5qlixonWyPJm2gWIh6IuBHwRpDFiISy+5RNUvNVz//v2NMSCNkZugDQAhXUSqaIMCLuW878g+&#10;vavKeRcsXHBSpDfQinz++WfG5ADKdB2MnSb5oZEg6jQuV/zfW1Qq8edbcq3MauUGgsumKSV/bVX1&#10;+v+vaEcu/+mTagZyAyRGa+WDH0Aj1fUnEkjE2vueTBHAf5aEzsCRw0e08h5hts7nSpD5uNwyX3j+&#10;eTMaAjwAJuj5gdvmRKXgCvu2ft16OYM2s99bACIuvugCd1OZ0tY7gpw/LEQiUg/sA1tyOnvu2LnD&#10;jVCDLuykh4rxya5QMzeAJi9fy1wNGDDAGFUM0cLXr/wCEpEy0JK/ts+Gn4R1AqVyo8Yt5yVVIPEH&#10;U7RnIDdAYpRypjT3oZ9CIoDEDjkm9unTRy2nW7vBQwY5DygKe/jL++OnFfQjj9Q1MGFNxFS9gUU3&#10;zcKw2u7QoYN5VSzXKruwbhhGkc4hfQEDgZgSJgbQRIdVgvuybAopMwvSpDUYnSRoxWeC5l595NkB&#10;4/Pnn3+eNECCyo3hsmXHJA0wGhaL5zOQ+ABwkFU/CesamlJ6XfPKJa8u2pHLf/qkmoHcAImRchyk&#10;gRNNmvbnMrWxetVqdZV8TqDkWat1p8QvXgRVWAOBP+68nYGNGzeaNoCVOtoIgEMjeU9QRkpL81fU&#10;r4NztLCVKKel7bS+F8WLFYuVdAImyoiFoFMrrMuKlasSqlkARLDfl19+0a0T/T9Tfh1NmjRxn376&#10;6UlTtQGIAnz9MWmSu+++e42V2KIGhMGWn0BCVtkvtqhU8lBW+27wPJWN7m+RclPJpAok/mCK9gzk&#10;Bkj8LkSPqctLL77gUJHndJs/f77aV9dTA6e2sYv9J59+ImailcPq129+Bk40A6mp293r6jZK1UJ5&#10;BYcqlVPMBnmGKP9Ro0erSdhDavr18Yl2kzR/XygtAuZbfB5YCKpVgqZavyp1gw4CLUOi6X8CLPvv&#10;17+fBdffxDrCOA74/nvrwZHo9yuo/ZG+gbGinPjqq650XIMKBEhUKfWgBJdp9NLIik6CjqFtxWA0&#10;q1zqrqIdufynT6oZyA2Q+C0KJOiRkFMgQT8AOkF+qLK9IJWxX+r8V2U49OEHXRx+An7zM5CVGSA1&#10;hu02zph33XmH0gFVjJZnhd3rm29cVbVDnzZtalZ2VaDPGaJyRFbKtLoOjKVIISIKpIKCgJ7dcs6s&#10;Bmz23fTNpm6SVuvrN2xwn6jj6lsq/8ToKy+AS1aPK9HPY/7w1SA9hGiV9FFBAIlmFUvcrHLOTVHt&#10;wwnBhAEJOoGmlKiZVIHEH0zRnoHcAInffxtuJkEv5pCR+P3339yD6ubYS90eA8CAehrbY1YKRdWl&#10;sECjWCF/c9rZP6LgcJFSAKVLl3T16z/qRo8ZbRQ9YsVnnn7a0b00Gbc96kfSVQZbpAsDd0pYCJqa&#10;fflld+tVQm4/0UE12B9lnazSO7bv4NCecJ8eJ+hM1ql6I6/et6D2S+XG008/pcqNC93gwerXEt3y&#10;ObVxqfQOa7JqlZ0OJEo9XbQjl//0STUDuQESIwQErr76StM2ZJeRoAETIGKQPO9DP2DXVe2iWTl+&#10;/8MPbmucB34yXvz9MSXfDBBw77nnbut2WbpUCXPCpKphzNixVibZO4OOjwX9KZYtXWZVJwAHUhmY&#10;bl104fmu5kMPuWHDf7NURiIqMo4XtFdKWElDtX4asDuDZT2Od8QPP/5gFSEFFfDz6n3pN4KIlPnu&#10;0ye9C2h+Aok3y99wqtqDL4dlyEpqg+cAOpqllHotqQKJP5iiPQO5ARKB2BKBZFarNkhfsOqqVbOm&#10;0adhEEFbaBowfad8LBeu+K58BX2x9+9feGZghITA1193ra3uK1aoaGZVpDi++uorV+PBB90KtctO&#10;lm38+PFmroUegmoMqHZSGhhtkcpAUJlXqYxwkF6jPieYNFE+iz7iY2lKXlWgXaBuoieDCVU8IFml&#10;NE5r6bCYa6zEC4KRqHHVVf+9eeXSC7MLJJpWKt2maEcu/+mTagZyAyRiPhIShWUFSHBxIs9La2jE&#10;ZMFGOgONRJUqKWaqs0qrr4Mhg5hkueD74yg8M8A59fbbb0tncK678vLLXcOGDY2RoPNlI93HEbOg&#10;N9J5lDvTOp2eDxhsYZAEAOrYoaMF8Iz6YwAqCOyJDO6wHZR7dvu4m1uwYH4kxdGxo2shRoKVe16x&#10;AgW5XxYrtFNn3tu3f6tAgATBQIzEzBwAiU6tWv3bf02qYOIPpujOQG6AxFip4bnokWfct2/vca/L&#10;c+bMdk892cA1fv01t0V57GAjJfKefszVqlZ138kgBgo37DJX0Bd7//6FdwZmKxiiL2ClT3XR7bpf&#10;t24dlYY2dBUqlDfHxoLyKkGn0a5dW3e5GAjEoRwftzffVEYW359beeJSjfhAG4AHKit++uknpTsS&#10;0wqc3x2W2JRe79q1W+mU4a558+bWbvtkMaGKn0s+M0zEVdJ5NW/WtMCARLPKpafmAEh09jbZRTdu&#10;J90nzw2QGD9urNVgPyFXwb17MwYSgIIflWOt+VAN10018WEtxY4dOywHW6PGA3rOT5F0hmciCm/k&#10;TsIjb9++nQGJa666ypUqWcJSHaz6zzn7LPs/1UHfihUAVNBJMyvMWm4/5koJJp9UE6yg0dZVV1xh&#10;x3hvuXLue6X1MtNDwEQQ1Pv1628MHgAcS/BEMBOIOLEVZ2zbvt311pw8JTfLk6W3RkbMB/P8ufqy&#10;XCOd16uvvFRwQKJSqYlZFVuaRkLln+q30bVV2bL/LekCij+gojkDuQESQfdPVPIZNe1C9NaqVUtX&#10;9+GHrXtjeCN98bxMgurKP2LI0CECEWs8E5HbCOVff8wM4Mx4551l3VWirzt0aO969erlXn31FSs5&#10;vv22WyVuvMCdduop7kKxARXFUmC+hBgTW21em+htjliSKrLtDvQQkcZb56n9eVVzWiS4ZaaHIM2B&#10;dfXH0hKRivhBjASaIrQfuQET7Iuqlu4KqrN0S0oFI6xmWqWz3/zQZxREigPw1FPnA+Cy4TNPFy4g&#10;UblkNw8kimbMTspPnRsgMV1CMLz+69Su5Q6EDKlY2X0mJzzcKbG7ZgUW3qZOneoerlPHPfPMM2YW&#10;RBnWIW88leiY5fcXnQHy/lhoN3jiCSufxB9htlJtQ4cNtTQCAbO2zuGSJYq7M9UN8tRT/uWuVU+L&#10;6vdXc68rFcdzEERSWpqbDYvpO8uWNQdOUhlB907ee9yE8ccFEUEw79Hja7UP/9W8JAiCjz32aK5Z&#10;A1iO0WPGmIHXzp073YSJf7hmTZuqWuPHPK8UKQgAEbzncp0Lffv2tf4l9dWiPtjys2qDoNAspczk&#10;7KY2mlUq82FZz0gkZUwtkgeVEyDhjkQ65f2sFREXw3tVajdanUB//vknq9UHJLyhC/DEkMkLz8el&#10;sp9+uFUqV3YtxVRMlhnVJl2cvelUbsKTf+2JZmDz5k3u5ptvctfJ1Km/WosjHmQVvkKrf/wRWOlj&#10;pf27WLPeKgNEYBg4Hp591pnGHpQoXswYi4ZqUAdIxkiNoJvVc5fW3jeVKRUDEVdcfqlpIgACAOsT&#10;dezkeKcKuL/3Xie3WsfN/a5du1rDLhiE3LAGAImBgwbJdvtdt13ajUEq+wyqqjLSaRRk8E/ke/O9&#10;f/fddwYk6qlfS0EBiRaVSv2dfSBR+t1W/+bFlkUyaCfjh84RkNAv7h8pvG+/7TZXpnQp67DYQDlf&#10;BEtfKcc6c+bMY1Idy3UhbNK4sTUf+vSzz7QinGsXLb/5GciPGcAl9bRT/2W+AUHVQxCUAu0BGp3A&#10;LwHfiQkTJ8gRs5dr3PgNl6IeHjdcf5217KY8Ezq87O23y8a6kevZo4dZcW/atClDjQXGa/hZAEiw&#10;Y47YXV8g8fGTVimRFZMpgv0YsQaYv22XhoGmZLAlaCRy4y/BZ5+/YIH7pvc3bvy4cXYsX4v1YJ6Y&#10;g9zsO5FBPy/2BZDA+hsg8fDDtQsESAAGmlcuNT+7QKJlSsn2iif/JRljij+mIjgD2QUSwa+tx9df&#10;uzNOO9X9oB8ifg+I1DLyfUCd/u23fVS7X909J89+6vm5OGWkqciPgOLfo2jOAL0UCOJ0exw9esxx&#10;GQB0AdhBE2i4jaz2F7px48e5L7p3N40FaY9bxHLAyCHcRGNx1113utdfe831kcYClmGFXj/w14Gu&#10;TKmS5lRJOgOfiIvlpEg5KoF6ufwsshIkOaaBAwcaUF8vFgUGoVbNh6ykNTedP9kv+ohmTd80TQj3&#10;26rnzVdff2XHlRumIyufqyCfw/dLpcp1qjxjLguCkWhcrvi/y1xqaXaBhGy1mxbBcOU/crLOQM6A&#10;xBH3tYx9TheQGCZgkNF2+MhhE4Y988xT1o3xQzlWUsNPftqXdxbNYF6Qn5o20a9rlY2wkoZwBJGs&#10;BMmwZ0MALtAnkE7g/P7888/dm282MT3QLTff7M475yx3yn/+hwDD5a6qhJDFbrjB3CoDTQT3Gz3b&#10;0AJ2VssqOQbe7wuJIadMmWz21T179XSviZEgxZGbHhhByoTuqWhAJqpj6hPSkvzww48nTLcUJAhI&#10;xHuHgUTNAgISzSreeL5SG6uyCySaVir1XLLGFH9cRXAGsgskjkRFkWOkiTjzzNPdu8rRhjt0wkwM&#10;VRUGnQuxI0YLgZALyjRt166CjCX+vYv4DPz66y/uLIkpH330ETNcyk0AZiVPIFojofBqaS5gF/Be&#10;6Nmrh/lDYP9OeSdpEKhzmAvSGY2ksZg1a7ZD6JfVYMh7zROj8qrYjmViSKb99Zd7R3oGWnvDtOS2&#10;YgOdwCAxHBs3bnA//fyze06W98PlDHoi3UZWjz9Zn8f3R7kt30/dh+sUCCPRqkLJEur+uTG7Tbua&#10;VyxRtwiGK/+Rk3UGcgok1mlVVq1qZXfrLTe75bq4IWjrrTwr6ueH5BnRWtUaePVzEcEvwrMQRTyK&#10;J8HHX7JksbtXVtT0hxkzdkyGrpE5CXowBoAS9BVb1B9mxswZBlYAEcWL3eiuvfpqYyVg52bOmmkp&#10;j+y8D0ABNu8NaTXW6HdHVcWzzz1rZapZ0Vcc771gRajWoOzTDJq6dTO3x5NdH8GcLF+xUk66/QxI&#10;PPpovQIBEs0rla4iQ6odrbPTRly9NppXKl4xWWOKP64iOAM5AhJKW7B9o/KzG2Xv+5pyxnUlVqr3&#10;SD333vvvu5GjRtmFEn1EmK1IgljiD6GIz8Cb8ok48/TTXDcFzHT9w6JsBfbMAjMrXFIWz6v5FlqI&#10;YsVusNTGRRdcoNLTxyOaiGyCCN6L9MNwpVF69uxhplkILR999FHXt19fKwPNDigJPzdI27zwwgtK&#10;lyw01uOVV162xnmAoqykfnL63snwOkDYt2pQRov2Jwqo/LNlSqmnm1Uqtb9VlTJZatrVUs9Tb47D&#10;TVJK3lQEw5X/yMk6AzkBEkcOH7RwtEl6B0RK991bTm57/YwuxjNix46dRTxc+Y+frDNAy3pajNdX&#10;2WUi+1Wwsp87b64abb3kLlE3SZiIkiWLm8iyngzbSEfkBEQQcNl3d4k8KbEmtdFfqYim8nkYOWpk&#10;jvfJfgFSiDXReSDgRB8B0/GJUiZ4uyRDsM/LYzBDKp0PAImG8rQpCLFl85QS7wAisgokeJ4YjM2t&#10;Kt94XbLGFH9cRXAGcgwkxEocVrXGM+qzcauU8JSxZbeVeLIGG39cJ+8MzJ8/z/pvULaMd0QiyhuN&#10;2VBgbt68mcpDLzIAQXUITEQNCY0n/TkpVwEfdoBSz6lTpxhr0FX9IfCTgP3IzfGz389ltjVUgmlK&#10;SimFbNWqlbEfuU2Z5CUASNS+8RH5/PPPrJoHVrUggIQsr79/6/6bs8RGYI/duloZp86fc5qVL3Zx&#10;EQxX/iMn6wzkGEgcjphSvSAaF6e+ePOpkzcU+U9WmGfgsHq51JOwDv3CtzJHyylLEAQzQMRSNc7C&#10;GOqyyyKaiLvvvtOElpUqVpDQeHSuRIuBzwNGb/PnzTOtxJvqoNvpvffcSgGB3ARVWIcm0l2MHDnC&#10;bVZn3q6yxab0c24uBZy5Oab8fC3zR88SKmpaqEFZfgOJTvfc87+U1pjYPhtAol21m53KRYe/klL2&#10;lGSNKf64iuAM5BRIwEawNX7jdbMfHjZsWGGOL/7Yi9AMtGzRQq6S57sWLZrHDKhyEsCCyg06ZhKM&#10;MKy6V2k+DKfukBU2DpG51RoAVCb+MdF99tmntq8/Jk1S+uRFMRLvuXVKLebkuHkNx44RFa3CZwic&#10;AFgAEQTUk7VtePxcMZ+4eVJR01F9WPIbSDSvVOp6pSmy5SEBe6GGXV88Vbz4/10Ew5X/yMk6A7kF&#10;Em1EhcJIfCfrYb/5GSgMM0A1ERbVtdTjAv1BTkWFBKI+337rbpDg+Brl2SuWL280eWkZUPXr3z/X&#10;IILAR4qBEsXvvx/g1olBGDhosABQC0tD5KY8E4AySaDkC+kjVq9eZfqINm3amMdGbgScOQU2BfE6&#10;PmdrXb+uEPD7SHbj+Q4kKpd5qEVKyT2tslixQWqjwwO3iJEo3TxZ44k/riI6A7kFEp07vWelbTQ2&#10;8pufgcIwAwgLadB1t5wo/5z8Z478JAARABK0EFRo0IcDRuK6666xVtzH6+KZnaAJO9BJeohfZYW9&#10;bt1610ftvQn449XHJquGVhm9H7Q+Dat6f/ON2yWzrl/lmtmqdUvpI4bnOt2Tnc9XkM8ltYNL6aUS&#10;x+JGmu9AokqpVm9Vz7o+oiUtxFX6qdRGvSIarvzHTtYZyC2Q+EJ9M6By3+v0bmGIIf4Y/QyYp8l9&#10;991regYskrO7suf5BPLKlVMsCOFNwb74HXTp0sVYhNyYRIWDK8GOJmKDZRi1cuUqM6HCo2W2Wofn&#10;RmhJs7L3339P1SBfuD0ykaPXBv01EHAm6tgLEiRk5b2Z26clFkfPAijMTyDR6Z7r/lfLyiV/aF/9&#10;lqwLLaviH1F6S4uUEmWTNZ744yqiM5BbINFPddjQuTTs8pufgcIwA3TsbKReFwQQPBOyU+qIOHPG&#10;jJnuMfk40L2T/ho3lSljmotWcnEluAeOmaRMcpo2CXQM3FKhMVktyOcvWGg5/ddff906l+Z037wO&#10;MNRFjcwGDPhOjpabHDqPJx6vbyAop/vNSvBOlufwGfkuKc1FeDtRDdryE0i8eX+Ja1qklFqSVUdL&#10;0hrtIqLMvxrfd/0FRTRc+Y+drDOQWyAxZPAgd72a3tAF0W9+BgrLDHz11ZeOFuF09syqJgCAwGqd&#10;qokLVdqJq+vtKiXFl+JZNaSbq6oKGmjRF4MgxeB+ToMn7zdZ7cphIZYKoEz/+x/X7q23TGwJo5DT&#10;/fIZ8Hz5TKWPM+XCSUnpBx984N5QiWlRKPtk3gB8s+fMcQ8+8IAJZSkLzlcgUan4g7hZtqxSOsuM&#10;RAelQSS0/KlV2bL/LVnjiT+uIjoDuQUSE9QREVq3dq2ahSWG+OP0M+D+ke8Jbb2xsiagnKjvRrCK&#10;x0L6issuc8WLF3N33XmHsRpYwk9Rt88AOKCfIPXRrl0796eAQHZTJwFAYH9oFr5Sg7wNAg7ss0OH&#10;Du5dpRFXrc65o6UJLcVwfP6ZhJZiJqbIn+Kdd9+R2+dHudJd5BTYFMTr0JcwBxXK3yd33uvdFpW/&#10;5heQoOJCFRsfZsc/An0Ejb2aR9qH+83PQHLNQG6BxCytaDD3qVjhPgdl7Dc/A4VhBtZKsU/ZH14P&#10;BOgT+UkABr7/4QdXumRJd81VV8nU6lbTRJS7+y6zhA/AAkH6nxn/SDPUyVISpAzGjBlr6YLspgzY&#10;Z39VQ30pV8ut6uGBUVT79u1djx49csUc8Fkp14aFoA8Oxw/LgjFVbnQXBQEIcvqeMC+/qTHZ7bfd&#10;aoBwz+49+QYkXq5U5uwWlUovyGp/DTOikj6iaaWSaQIgDyZXBPFH42dAM5BbILFSyB6nwDvvKOt2&#10;7vTW2IUhiPpjdG6DPBhITZQuXTLm95BZUKK504SJEwWWK5i48uabygiERFiJH77/IZYaCYACzbQG&#10;DvzVbdi40fwe2sujYP6C7HfppGKDtEY3GUUR8H9W5QZeD7/oNjcVGzAmNKvCR2Pf/v0qKR3knnv2&#10;WVuhFxUgwRwADEvoO6xTu7bbt3dfvgGJ5hVKprSsXOZIdtIa7ajWqFRy8Wve0dLH7WScgVwBCREQ&#10;O1K3u/JSwCM4o6uh3/wMFIYZwBK6ltJxlC73+baPTJgy7i1BwEZD8PRTT5q4snixYu6aq69SXv1y&#10;mUR9Zl4RQZUDtzTm+kAixgUye6K/xudffKGyytZujqosslsNQXvyj5VK+fSTT6yrKD02sOEeP378&#10;CVMxmYGioFNpX4mkv1TFxraoNXYdeWrMmDmzyAAJQNqX0snAKmGPfTBqsMe5q0aDaWmpqeU2rFy+&#10;KHXjOrd5zUqXumGt27Z+TZpY19q5vY43r1K6JyJL0hWwDVkZCC2ljxim9/4vuX1//3o/AwmfgVwB&#10;icPqAqqeG/dXq+qK3XiD+0cOeX7zM1AYZoC+MM3U+Oq0U09R5UbXDAWXiyXIIw3w9tsd3OVS9iPK&#10;A0Sgi2jbto0F8/AKnvuABwyjViktMXbcOOuGS6dRRJfZSW3wXEAMvTC+/2GAVZZ8I6bjlVdeMZvs&#10;nDIH7Jdj+Ub+ESNH/m5AqEevnqpieSZHYCenqYWCfh1i1U7Smpx95pmu64cf6JRNT8vmJZBoVrXE&#10;uTKUWk+qIisAgudYx8+U0odbpJRukvAA4HfoZyARM5AbIHFE9fhs9es/6q699hrrTug3PwOFZQa+&#10;lbkTQKK5bKGDltpBgOP/5NFxqCSFcZlSGmgqYCWebPCEBd349EJExDhJ/WeeU0nlRvf7iBHGRtCq&#10;GjYiu0Bigco9vxBrMEb9OgA0X0p0+dRTT5m1dXb2FQ7akYqNWcamUKnAfgBSHSz9kvP9FjQwyM77&#10;W+mnvts332zizlBL+Z/kJRLe8hJIqOTzNUBBq2xUa1iJaKWSO1+vULJEIq75fh9+BhI+A4kAEvTb&#10;wEvi+wEDCksM8cfpZ8CNVQttgERDrcYphwxXbhC4sY2uINtrwANsBLfYYE+a9IeJK+NLO2EJ2Odb&#10;qtZAgzFUgsaXX37JtA0nqgqJD4TsC3MoGAmYPrqLfiY764fr1DE2IqdAIsKaTJMfxTt2jLxHx45v&#10;mzMtx5DT/WYnkBf0c5mDOXPmKl31lDvrzDPcVFXW5AeQeL58qf/TLKXkZPQOWWUjIkLLMnp+qSmP&#10;lj3//0l4APA79DOQiBlIBJB4//1Olmskl5uIbdeuXeY+6Dc/A3k5A38IKOAlUatmTWspHjAMQdrg&#10;uWcbmoYCJoLbMqVLu8FDhigNknHXTVb7NOrq/U1v64vBc+s/9pgbotsTVYVkBCRIk8AcLNEKepZK&#10;VD9V464GDR7PFZAA0Pw5ebIJLdGJTJs2zb2pFA/9PEjlFAUgwXeBsLSaUrIwqUv1veUHkJArZS16&#10;a7TJRm8NBJkACZV9NkvE9d7vw89AnsxAIoBE7296xvLGubnwi1J0v/76i3vxxRfcB50724XOb34G&#10;8moGJqvPxsUXXeDuuaecsQ9BsIdtQNdwzdVXmush41o15fryy6+O20MDIEFr8t9UprlC+gaABB4T&#10;MBM4UWZnJR54PXzyycfm9TBdQOcTAXUYjtwwEoAlyl0x0NqtHhuAqeeViuFYlwhkZOcYC+tz+X75&#10;jkqplLda1Spuo5iZvAYSH5a/5P/XrGKpgdmxxA7pI/a3qFa6eJ4EAL9TPwOJmIFEAInfhg21FduL&#10;L7yQq2s+pW5169Zx36qj4pNaefXu3StX+/Mv9jNwvBn4++/p7rprr3bFit3gRo0ebZoIxIfDf//N&#10;fCIAGQEbwQqeAJ6ZyDHwifj0s0/clCmTLe3xy6+/uieeeNyNGDky274PAAkCPvoFmozhcNlNnhRv&#10;Nn0zV0CC/SICfV0uljtVUsr9unUfdiOk58hNSWlhAhWr16xVt+Lv3LnnnONeETDbs3tXngOJ5pVK&#10;VBETsaO1hJPZSWtgQqWyz99bPVz+/yTieu/34WcgT2YgN0DicLRk6h9dkGnF+5hcAg8cOJCj6NWn&#10;T2+jmOfPm2+v//LL7tbi15tc5Wg6/YuyMANzlC64qUxpA8GsyNejGZBWArfLCy84z0DE+eed6x59&#10;pJ6JK4+XngiARMeOHdwc7YPn0+r7BbFrBOvsBmmeP3rMGNdZzNzmzZuNMen6UVd1/mydKyABEALY&#10;vPfeu27rtm0mCK31UE0zpcpu+qUwgYewiBZfkI/kzXHKv/5TFRsfqmDjaCO9RIstW9Uo+78lsBzQ&#10;PhudPgOwQdln05Qyz+TJxd/v1M9AomYgEUBi/bq17nrlGikD3bRpUxYu4Uc/5ZdffnY1HnzA8rVs&#10;gIfXX3vNnPc8kMj2dPoXZHEGFkt7UK7c3WaV/Z2EwpRY0rIb0ylagwMmystCmXw6TMXx+mYE2oLX&#10;tNJH0zBTjb2+7dfXvS4hMiAgu0CCoE7A7yRR5DYF/HHyjqDJ1jvvvJ0rIEH6hU6XX3/9ldskgDJQ&#10;7cOfePxx7T/7YKcwAgmAFL4gXF/OOP1UtWf/+ZizJdFAomlKicqtq5Tem51KDYBElI1Y/kblklcn&#10;6nrv9+NnIE9mIBFAYtfOHeZuiV0wRjzZ2UaMHOGq319NpaOjYy/Dda9q1cp2Afabn4G8moHVq1YL&#10;/FZz5517juvRs6cC9wh38803md6HUbpUSffjTz8ZiDhR0AyABKWhy8Um4PXQU/4MLdUCnLREdqs2&#10;ABLk8TuqLDNVKYgxqgahRTmtv3OjkQBI/PDjD+7nn38y582+/fqZNwVgaamO+0Sfs7D/HUA3XX1W&#10;uObQY2OaeqTEb4kEErARKvkc0a6ade7M1uigFuPNK5f8rNW//dt/zZOLv9+pn4FEzUDugcQRt1c5&#10;xjq1akm8VMJNykbwnzZtqrrv3e8Gy6I32Cb9MdFVTqlk1sCUp3lGIq/CqN/vFq3IH1HagvRF+/Zv&#10;qcLi0RgbQRXS+7K3JqBnxZESIMFK99lGDc3hlYoLnBOxtOZ+ToAE/TAoJd2ZlhZLcwAmcgokgvTL&#10;N72/kTfFGOsg+tXXX5tb5lSxgdk9xsIIKiJlvRPdddddI6FlVbd65ao8BRICAo9ReYGpVHaABIZV&#10;zSuX3tEipUSFRF3r/X78DOTZDOQaSCgNcWDfXveGqMLLRQf/qh4DWdkW6KJbU4p2rHqDbZmEYDVr&#10;PuTe0kWdHPPuPemNdLKyT/8cPwPZmYFUVQU99eSTltq4TzbveKGQ0gBYUDkEgMhqcOW5eDI0a9bU&#10;rRaDAQvxxedfmNETK+DsOlGSxx8ydIhrK03ELgEJxKDvyyWTdF9ugATBH2OrSZMmuTVqXPapykvf&#10;Umvy3LhlFiZAASPxg3psnCVHyxdeeN7hcHo8RmLHpvVu89pVObLIfqN8qXMkspzbplr2QASAI9IZ&#10;tOSQVinF/2eeXfz9jv0MJGoGcg0kDh9yRw4dNNHSmWecbrnXE20Llf7A2//TT9N9J+hu+MzTT9oF&#10;nNXR9tTUE+3G/93PQK5mIFXn2DNPP2XAwXQRElcCKijZ/EcaB6o4jqeLiHeMhHmA2VirPg54NVCu&#10;ifET/TeyCyR4bwSgrSQ4TpOvCkAC4SU6idwCCY6LclJsvD/Q7/Y9pUsw5MJHojCBguweK2CPAbjD&#10;P6SzgJltxxFb7ti0wW1Tn42dmze67ZvWZqvXhrwfurRR1UV2mnMBIlphiV2l1N6Wlco8mqjrvN+P&#10;n4E8nYHcAonAJvvHH743l0DEYMfbFqks7pG6dQ14HBIAYaNhTvNmzdwj9epaLhh7Yb/5GcjrGaCj&#10;ZsNnnjbHylKlSrirxEjU1blJ2SWBPDuBiuD+h1b5Xbp0tnJNVvx4UXRSO/GcNMMKAwkM2qjg6CI2&#10;gqCfGyABMKKp2GwBB7QcsBwfdv2wSPTZAETw+R9+uI71TBkkoWlmQELXpHIrF8xaNLKX2sD3lzB1&#10;xRK3c9uWnUq1ZqmNtwDBPUprbAVIZCelEYgsm8oB86nino3I0+Dnd564Gcg9kIiAgcm6cGI3++or&#10;L4suTG/JGw4GS/RDBixAzwY9cnCwRED2AFoJqcnpyuc3PwP5MQO0vW/UEPfKi9wdZW8zcWWvb3pl&#10;2MDrRKDC7LFV5vmxDKQAwgiFPxKQeE9VIDNnZb+rJr0ghgwdas3BdgtIoGmAPXj77ZxXbQQNu2hW&#10;NW/ePEvbvCug81G3j9xc/T8rWpATzUMy/53v6O9//hZoLOnuuvMOsx3PDEjo8XLLZ/2z6Osmz7gm&#10;917vPn/lMTfhp957Fk2fcsJSTKUjTmlWudTYt3JQ7omWgqHGXvUTd5X3e/IzkMczkFsgcfhgxDdi&#10;iX6UV15xmfUCyKgENAARnTu/R5veWJz48ssvXZXKKepw+IOVyIXb+eZHMPHvUXRnIE3ag+eee1Zl&#10;nucLRJRwN99Uxlp1Z9eFkuBJkKLy6Au1Def8zzWQkChwuKo2oOE5Tso/ASaIN3PLSOB1QXoRINGx&#10;Y0f3iVKMCEVPdiBh+ghVrKDlqqvrVEwfkUFqAyCxaMbURd1ffdw1vuc617R8MUs5tHvojrlNKxZr&#10;1KR6iYsyujRTYSEHy7aUbmZXYAkbAYPRvGLJ6Y1rFP/3PL70+937GUjcDCQKSKyTwOzee8u5u++8&#10;Mx3pR2PU9Ol/WVXHh2IiwkABB8sqlSu53jKj4mK8b1/GTEbRDXX+k+flDGARjeCO8s9r5XB5i0o/&#10;KffMiTETQXmkfB++EjDesmWLpTk+lhMlqQ30FtnVSBD08JF49513rPxz4sSJYjs+cU2aNMk1kGgv&#10;cSWrcY6pfYcOkU6gAhYnO5AgXQTDQ2nvWwJkMTYiEyAxf+qERR8/V8dABEG+eUopJz8IC/YtqpSa&#10;Tv+L16oVuzh8NVY/jYotqpTOtoOl2WFXLmNg5c2UknUSd4X3e/IzkA8zkCggkaqLJ8Y2VwrtT5fo&#10;jI3SzV9Ur06JZ88eXx/FRPTt28dVrlTJfSUFOash8sB+8zOQnzNAVdBLL71oQOKaa64yIPHTzz/n&#10;GEgQ+DmfAyBBgCYV8XcOqjbSnS3fd1v120K8SYUFfTFyy0jEgIRSje3bt3efa79oB05mIEFahzmt&#10;Vesh6+Q6XLb+JwISsyaOWvTBk/e7phWKH6VzaKmgj+MkzbckipzfPKXEO43LFT+vWdUS5zavVHIm&#10;bER2dRE8n322qFj6N+3LsxH5EPv8WyRwBhIDJI64/Xv3Wqnaqaf8y43SBXW9XALbtG4lYVNtN2rU&#10;yFh8OCRhZXe1LE4RiCCtMVs2xYje/OZnIL9nYO/ePdZrwRgJNeXCjOrHH3/MMZCAkeCcDoAEZZbt&#10;2uXMRwKGY4JEnx+p1waaC7qT0kYcG/pcAwmBB1IbpBs7KM3xmbqKnuyMBCACDcttt97iblEKK9ao&#10;CzYiE0Zixqihi96tV8E1q1giQ2BA6oKW4LAI6oexXGBgBiAjJyAC34iWVUrtE6NRJYGXd78rPwP5&#10;MwMJARIqAWWDdQBIPPboo66BmhW1VKOjVatWxuIDTYLe1oUL18revftYyRkleH7zM1AQM7BX4PfV&#10;V18xIHHdddcKSJQxj4GcpDYI7ggiWd0DJGAQzNmyVUs3Re6JWfWjCMSKPB8vCozZ8KXgt/K59Bf8&#10;tmAOctLuOxBbwpLMXzA/opF4G43EyQ8kEHGjX6F/ypNPPJEOHo4DJKYN+3nRWw/eAUg4LjgAULQR&#10;EKDdd05ARISNEIuRUqp3jRpX/ff8ufL7d/EzkMAZSAiQOHLYOgm+qHzzlVdcoc6dT6ib4O9HxYaF&#10;ok6ff66RqyX/CPLQMBH0EPCbn4GCmgHEdm+8/roBiRuuv87Elt+r0VZOgQRlo93UWIsmW3ih9JEG&#10;qMmbTUwvkV0gAVggJfKF2DvYg/lK/30toP68fmP8dnKShgiAxHty7JxLEzKt0t+Rz0W3j7ud1GJL&#10;PvdK2aG/9tqr9l1/LaboqLRGJozE5CEDFrWCYZA2IqcAISuvIxUi/cW6VhVL3pDAS7vflZ+B/JuB&#10;3AOJSPnn37pwXnLxhe49icsQsQUb5Z0/fD9AOokH3IsvveB++/13u2h5JqKgwqd/32AGqB7CHvqc&#10;s89yxYvfYJ1A+/Xvn20PiaBqg34VnTu/b0ACp0gqkRBzjpU3SnbBCUABd9fu3b+wtuQwHoiS3xQw&#10;ganIrniTYwxYjA9VRjpDJlkc0/syufrgww9Oah8J0hpTNGdVq1ZxWJ/P07yymf3+cRiJ8T/0Xty8&#10;QkRomVcDNqNV1TJHZIfdIv+u+v6d/AwkeAYSBSSmC0hg7DNkyGD7kVKdMXPmTPfyyy+aR0RX5Xq5&#10;0HIx2+Otr300T5IZoJcFQOIWpTXwkejZs1eOyj8J/OgY2qkagPJPDJ9+VQ8ZNA2/Czxn1+CK3wka&#10;Buj4wYMHmZ01HUrbtGmj1t+/i+HIfoOtAEigiaDPzUo5W3ZVO218JbD3zgk4SWbfiODYSGv07/+d&#10;WaBjyw97akCCMvSMgQTGU/f81uvTpc0rHi20TDSgiHT4LDXxbS+wTHBk87vL1xnIPZCQj4R+jJsk&#10;CEupVNE992wjN0sXJerfWQE0adLYDdKFEJtgcr0HxVD4zc9AssxAp3ffNbtkDIpKlihupZAE2OwG&#10;SIAEKYc31DYccSSpPCyuayuVN1QVAtkFErw/XUdxxyS9QRrw519+sXLN7+R1kV2GI8xI9FCKZMKE&#10;8Wb+RiUIlRsna68NwBNzhXX5Kf/5HyrJ7RYBEFkAEoM+77Q8L4GEmAjXrHLp9S1SSt6Urxd9/2Z+&#10;BhI9A4kAEkeiplR07rz9tltNJ/Hcc89ZvhmhGfndbWqQ5Dc/A8k2Ax99FOkRU/7ee12xG29wH6i7&#10;ZlbahscDjWC1X7/+o9a1ln0MEiPx7LPPuoG6hV7PLjhZq8onAh/HhCnVUHUDfVsGUlRy5PQYOc5+&#10;/fu5YQI3WHn36NHD7OmniqHIro4ju5+nIJ7PvP+lcvSHHnrQXXTRhe7PP/+InIJa/ByPkdi7a9e9&#10;P77fdmXzTCo2EsFMUKkhIDGS5l6Jvq77/fkZyNcZSASQwN2Sxl1sH6jXAIYvw4YPd4u0SuNi5d0q&#10;ky18+uMJZqCH2miT2qhYoYK7XpUbOD2uUhohu0EvABJPNmjgNuqc3ySdBADizTfftEqQnJRsIhDs&#10;/11/mVx1d6nbU618EfagceM3HCAju8dorIR+kzAb/fv1sxLIAQL7L8ib4o+Jf5yUQAJ2iZ4al15y&#10;kXUW3rBhXYyNOB6QSN2y8d5+bzVZ3aJSxqWfiQASlIqqH8degYnxElu+3PS+Ymfm68Xfv5mfgUTN&#10;QKKAxOEDEatsjF64IDeVKCyjFr0+hPkZSKYZgDWj82dKSiV3lZg0Av+aHARpgASjRYsWboWo9K1K&#10;RZDaoNTyK3XEDacWsgoAli1fIT3ECLEGX0vAuclElp1UcdG4yRtG1+ekBBRAA8gPqks4xkceiTTL&#10;y0m6JKufpSCeB2gi5USb9FP+9Z9y1u0SMcWLshHHAxIbVy277+sWz61rcYLSz9wCCjqD0jK8VVWB&#10;ioolZspHosXLla4/O1HXd78fPwP5MgOJBhKz1aCo7O23u7JqguSBRDKFTH8sGc3AMKULAL4pFSsa&#10;k/Zso0ZqA5791X4AJD5U2gGN0Hb5o1ChRH8MKiOoVMpu4CfoI+D8VOJIhJcIIvF8wOY5pyWgpC/o&#10;JNqs6ZtWOcX9Bx6obnbcJxuQ4LPSebVC+fJW3jt+3Nij2IjjAYm1i+ff99lrDTZIv5BnFRthEGJ9&#10;PKLmVi0qlV4mC+6WTSrfeEm+BAH/Jn4GcjsDiQQSR+QnkZq63VWvXs2cAmPd9XwM8zOQpDMwceIE&#10;K/u8p9zd6gJ6oRk+LVmyNNtBf+GiCCPRu08fc3LF8n2cVvk9e/VyL738sgylsu/9wP4IhgiXxyut&#10;wer62759bYU9ctSoHAV+NAP4XdD1FN3FBPXweOqpJ91wsRQnm0aCz/qL0jg0ZaOZ4LatWxFHmDYi&#10;GJlVbSye/v9v7y3A47i2LeE7b+b9b+Z/b969NxwHHHAcgyxLFhoSoxjMzMxsi8HMzMzMTDHEbMcU&#10;MzMzs+M9ax2nfZV2S6pqUkuu8339xbGrC3ZV11ln77XX2hk8pHmV60lOAhImUEFAQXGrzmWUWuZl&#10;aFh0SYgs6Gnre974vhEBh0bAnkDi5YvnarpoAeEppouXLl3iotOHcVpGBN5E4BA6LYICA8Tbq4Bq&#10;X66E9kB2GFkzqXKiZ6lgAngXLyB29RuIxrOgS1GrRg3sc59V7ZVXwLdIhjrm4sWLFN+I1uIsv4wf&#10;N95qu3O2YcfHxcldEKBZLiHnYgE8cbJS+6epW6MN2s+/yf61DAZhleOPP15qAhKHdm4K7lc38lZS&#10;hGPFqFIrjZA/wa4Olj0Sw/2uwJZ8ZEy4t49DJwNj50YErI2AI4AEa5E5c+aQvlDNM4YRAVeOwGW0&#10;QFaoUF5lI3LBcC4kJNhqvgDBB1f7MdHR6pKpHknth7Zt2sAGfKNVEzW7M8aOHQsgsVhuY0VNLkNb&#10;ZDj6oG2VIEMv94BgYQ8UM/v376fasZn6pzbFZGROTOUZvft0xe15nb/9tgveGkXE389XDgAc6gES&#10;e39dHdKtSqk71npn2MqdMH2fstvdyxWi8uXW2DBvN2vf88b3jAg4NAKOABIrVyxXDnsNqGlvDCMC&#10;LhwB+m3Uq1tHpb/J7VEOoJBwt6a9kkCCq/16deuqKz6D/6ccfFeUItgdYc2Kn+l5ClpNmzpVCV2x&#10;FDEQq+v+UNA8fOSIbqlsk97FaBiAUd2SeheDoHTZqzf9N44BTJzSDU5cEUjw/tHG/YccOaQBXIlJ&#10;smQ5Q2NG4v5vqxeEJJcpfC+jgMQbzoTKRtxCeSU+OdD/A4dOBMbOjQjYEgH7A4nXchq1Xe8CBdTq&#10;7u5dw0/DhedR49QQgTatW6myRrlyZSVv3twybvw4q9orTeTITp06KUdbZgyo/TB02FBJSkpSWhJ6&#10;CZcmqezO2Cc5RyRfzoIgFcsd6zes182TMB1/CoAJdS4oSsVsRKOGDbOMTDZjxk/tWjUBEL+W+fPm&#10;quf8NcwFtQKJLQunh8YGFXiQjK4Ke2UXtO6nM0iX5EnEh/utj4/0+dmW97vxXSMCTomAvYEE9SRo&#10;KR4WGqIkh3dBOtsYRgRcOQI9QWakK2RFlDi+/vpL6QPJaGvKBqZJn1bilKB+gt8BtR+olknFV2td&#10;O7m6bg2wQxMvdm8QnDRp3AheHnOROdGveXH23HnlKTIQWY37Dx7IPFinV61SRWUorMmauFpG4iJ0&#10;QKiVQd5L0Z9/gl7G1TdlDbybNAKJByvGD6sQFZj/ITMDWgGAPbZTnIhIv5vw3ugcUyTfP50yCRgH&#10;MSJgawTsDST4Y30NGeyojh2UQc6MGdNdeQ4xzs2IgCobeBXwRJtgkHz15RfKJdK0qtUzSXK1z++R&#10;YDl9+jQVWbqAknzZEb8Hkjitce08A82IESNGyBbwL1jeWLV6NbQkomXylMlWkUIp0rRw0ULpAdlo&#10;GuxRVyIqKkrWrV+f6YGEiWRJM7bPP/sMJoJ93ihY/vFaD5B4NH9wtwZRpfI9pqmWPQBCevsgF4KZ&#10;iKRw//WJ4QVL2vpeN75vRMCpEbA3kHhFuWy0gU7FS46KgV3R824MIwKuHIFfoaVAC3FvLy/Jmzs3&#10;VueVFQCwRtaanhp0/UyCMBUH9R5IuOwCMy92RjAboAecmJxFKUw1DqTLW7duKe0HenDQxZMOoXrB&#10;Ca+LmRKCE3aCbNm6VXpA0ZOAx5pr1ns9jtyeIGkTfEQCAkqJG8pU1LVR2QiYCOrISDye0TO2fXSA&#10;u8OBhOJClIWNeJjPg4Qw366xJfw+deoEYBzMiIA9ImBvIPHy5ZsW0L3QtyeBrT6ITuypN4YRAVeN&#10;AEmRxYsVFQ+P/CorQcLlL5i4rTHv4kTMib5///7quScHgcJU3SBtTSGpS1aIXREoHICbaLt2bZWP&#10;B3kScwBWmjdrrkDAaZ0+HqYSDIHEjh074IVzTAYNGqSyJtaYizkSGOjZN7MRPH8KeH326Sfolmkt&#10;j6GVQe0InUDiyZTktl1iAt2fUHkyvWyCtf/ODAQzEdCK2Bob4Rdgj/e5sQ8jAhkSAbsDiT+1JG7g&#10;hVe4UCEpVbKEHIOqnzGMCLhqBF5A3j0yIkK5f1arVlURL+cgi8Bau56JzJQ9IJeBjp00q6O6K1f/&#10;zB6QIHkMXRJ6MwicIPk9kjape0EFykVoB43q2FHpVpwCENJ7nrw2dn/MmD5d+YLQrrxZs6aZugWU&#10;II7lo/Lly6pFzErEhoO8Lb1AYkJs08HgSDx1BJB4K4sd6XcHIKJXu3CvjzLk5W8c1IiAvSLgECCB&#10;0sZDsNZJMMvx/bfyy5rVrjqHGOdlREBFoFWLloocTMIlbcX79uur+Ad6uyxMNfqhQ4fKTKhQcmzH&#10;qp/tn8nJybIYBlLWZDoIPhZBlGrSpInKUpy8BmYRhuA4Sv8B/64HTBBITAU3ZPKkSXIT5RK2qZo6&#10;QfRmOPQc15Hb0ptk5swZiudSs0Z1uQOAROVKmgrqBBJPR3esPzmmVP5n9gYSzECwlJEY4bs1LtQ3&#10;zF7vcWM/RgQyNAKOABKqFoma5NjRo+SDD/4B1vpIY7oyIuDSERiJNL8nShvBQUHiCV+GutCCYDnB&#10;mi4GdllMg1T2GGg1vMZExrbN1SiVkNBIgMFyh94JlaBmM+S8SSJ8/OSJAidTp06Rxo0bWqUnoUow&#10;IFeyw+QSQMXGTZukM0ovzHpctOL89F6Pvbcn0GLWpkaNaiobMRmAS2UjyI3QDySeD2tTe3FMYL4X&#10;9tKRIGmTpQx0YzyOD/PrY1iHZ+i0Zxzc3hFwBJAwSWVvhklOts8/U61rZIdbO1hrvn79ujzBC9QY&#10;RgQcEYEN0GRgC2hYWKiULVtGZSfIH7DGyIqTNCd9ljfYZUHRK5IlKZDUq1dPlX4/dVpfOeINT+KA&#10;jBw5Qg4C4BBYkNSZDH0K+knoJUmaVCzp27EbxNJjEKOicFZiYoJVJR17AwO9+yM3gnHIlSunaj2/&#10;dPGCekzoSmwFkHgxtFX1X6MC3V/aA0i88c4giPDZEx3uHZH8t+R/s/d73NifEYEMjYBDgATqwhwn&#10;jx+TYkV/luLFi8lFsKn1jpdYTSxftkw6duggTRo1gsdAjFLiM4YRAXtH4Aqsw5mRIIioXv3NqnY+&#10;9BX0TtAmu3B+r2vXrrIVSpQcm9G6uRTPcquWLZQQlDXlDU6WM2fOlJEjhitgziwHSxv03jiH35fe&#10;yZd26T179JC1a39R3Rvjxo+Xbjhnar9Y4zWi9/j22t5kbtYY2hrZv/4K+hj9/gUirAMSL4c2rfp7&#10;dCn3V9YSKfk9ghCWMTpF+t+Hi+igjqU8s2Xoy944uBEBR0XAYUACKd17d24rngTbQHfs2Knr3f/s&#10;2VMZAD+AalWrqFrz/t/3S/duXSUOYMKW7IaukzA2fm8iwKxBxUoVpGSJEkqcib4bSUmJqrShlyfB&#10;CZLliyFDh8iSxW+M6ygkRcMtKlROnDjRKlIjsyPr4Po5HK2fNNxiiyrdRZOSE5U0t97Jn/tbiJZU&#10;al4QSLC7pF37djJlyhSryi/2AgZ698NSErMRnp4eUvSnInL+3FnFjXhFEGENkMBLcXCT8mdjbAAS&#10;b9o6lcT17rhwv/KOen8b+zUi4BIRsCeQoIYEZWghH6d+yBxcPX304QeqFqtnMIVbp3ZNOXv2zNuv&#10;0U2RwITpYmMYEbBnBOjF0LNnD3gzfKdUI9ltFBIcLEfQeWENT4Lf2bptmwyEgd29e/fk0Z/CT7NB&#10;uqSFN0GA3omfgIaZDraWrgQouYyMAlUuO3VKlj69e+tW4+T+jiLD16FjewV0aODVEZ0ggwYPUhkT&#10;awCUXhBg6/Ys+TCOrVq1kq+wYOkPkiwH30XWAomXL1+8HtSw/N2YwPyv9WYkmIXogjIGeBDPwYcY&#10;FhNW5DuXeNEbJ2FEwJERsAeQYJ+2GujWePb0iTyC7C4/bKtbvmypWt01btRQnj17pundv379OsWe&#10;P4AXW8rRGy/L9u3aqZqzMVw3ApyUWZZi6yPvOe9Xyg//jv/Gbbitq4wVmJypPxADW20+f/nc8gr/&#10;zpryBidIrvhJsDwCcy2OXdBWYdcG9SD4X2sAComQU0CynISsxqPHj1Rr6fDhwyQZYIJAQC844bWR&#10;F3EAwk0837EA/F27dJWdAO3WXret4EDP9y+AKLoEpSIvyGH7+/nJuTOnVKzJ07IWSJAo3r9hmVcA&#10;Ero0JNiRQRABk60DceHe5edU/Nv/dOS729i3EQGXiYC1QIIy2KbxHODhPJ0Oof3fqEF9KQ5eRKmS&#10;JSU8NFQCsLLL/eOPUqRIIU2ZhLN4sVFZcCHa0VKO7UjdlildGv39s11l3nlvz4NAgORX3itOkvv2&#10;7VWEPfIB1q1bK8vABZiHlfd0dC5MmjhBxkKjgG6T/IwbN1a1HE6HdPqCBfPVyprKkiQ27oHQ0oED&#10;B+QsnqWbaN0j0HDmYHcFwUPtWrVgYtVA8ubJDQJiV6ucQDkZclJfDi0DdoRwsDuCAIKTdXx8nFXl&#10;DZOYFEE19VmobMmSSQxKfoypXu0LgpkFCxfCuOtNGyhJoexYYaupNTwOPSDA1m1Vey7iTFv1Tz7+&#10;SMlhm7KitgCJJ48eSL96kRIT5KEJSCguBABEYqT/Y2QwRkWHF/7aZV7wxokYEXBGBPQCiZQv9it4&#10;Ma5BPzt5C74+3vLpJx8rfw2qBJYAwZKGOfyve7686qX866+/pjkvPHnyWHV49AazPeV4AE2Khg0a&#10;4GUZq1ZJbKkzhvMiQNCwG6vpJRBBWohJZz66BSZMGC+DBg6QTtBGiI+PVYJLrLUvX75MNm3aqLan&#10;eBLJsacxWVE9kp+TTKdjAmQHwm+/7ZQNaEFcBN+H8SD6de3SSaKRDeB+qZdAO2/W8JcuXSIX/2Th&#10;O/KqyTuoXbMmntd80rdPHyVQVb58OatEpDhJmiy7O7RvLw+RoWNWhm2WNMxqDy7CZqhSWpWVuHRZ&#10;BgwYgN/eaqUpQe+NIUOG4O/6A1gc0iV4xXPcu2+fxMfFyWVkO6iamQhuCEuRJu8QWyd8R32f5NMl&#10;AGZuefMobsSJY2+E7wgibAESd69dlj61QyVWA5AwSVwnhfkdSgrzr+6Md7ZxDCMCLheBdIGE2Zv7&#10;D2Qidu7coV72TP9mh1vixx99CMBQXAEKZhIOY5WkJgusLg8dOgjfgQQIU333DkAwnxSGDhms+uJZ&#10;U045hqG3vUqlimip2yIPleStMZwRAU7y9HegcNFEZBY4WU2HEiIBAMl5WktVes+VZY+LINBthmfC&#10;uHFjAFIGKeCy4k+lQr3707o9yyx8rj/68J8yFtcdGRGuHCTnz19g9eqckzHJiyzxcRxBmyVT8eQ5&#10;0FrcGk2JkwBmzN7079dPZTmYzVmCLFAbSEKvgfibnpbVt7biOMeVK1fIeUzOM9AZQh7HHih06i2V&#10;OAo0mO+XAIy6EXxffI5y1DAQW18pP40XNgOJK2dOSK/qwRIb7JlmRoJlDChTorPDd2xyGZ+cLvdy&#10;N07IiICzImAJSNy78cZ2N+U4gx8u09L169VFj/2b7MMPP3wvDerXl7mz56APPfW2zB3bdygfg/Ll&#10;yqRaE+dKtlKFCu+0dzJdHoEXOle79BkwshFap0Xrt2OMWaaaMH6cbMWq+Rxq59aWGQg8FT8CGiAE&#10;CHzZWzMILNiOyVU3MweOGqtWrZRvsn+FluP2ynDuu2+zq+4NvSUD08THiZg8hq4w7cJvTR4gM0Ev&#10;jvEwyKLLqDWkSxP/gp4SFJViJmEpQBaJnUOQGeIEq4coySwfSZtsBaVmyy9r1yp3UWZOrFH3dAaY&#10;IFiah8xYzh9yQEQsUM6cOvkmG/H8mc1A4uzBvdKjSimJCylgEUgwC6FARKTf0dhQvxqNvLz+3Vnv&#10;a+M4RgRcMgLmQOLmpfNy++pl1bp5BJkF1rMb1K+nShfff/et+pQsUVz6oh75O4R17qPskN7gNjRD&#10;4uruhAUdiG1gt5crW1ZWI0WbcrA7o2b16qplji9HkjeN4dgIcCLpAYMpkvkskVpfvnipskLkMDDr&#10;xImMfg0DkWpPxoTbqmVLJU9MPYaI8HD1kidfhlyZgFIlJRCujHwWygFU1qpZXfk7UJqZXToLABRY&#10;EmEphccwJ2KyoEUzLXIOHGUEx+6FwIAA+alIYSGoYEmuTJnSasLXs9I3Taac0Nn5MRoqryQRc+xD&#10;KYETN028+qHLwBqQwhX5jp07VYmEGTxm6+Yhfs2aNVOtoHr8N7iv/cge0nvjN+zzKLIm5HE0AN/J&#10;JFzlDHCg9Rg8X54j23SZER01criK6yuWNOwAJI7u2CRdKyHDGuL1VyAR7ivJEb78u+cJkX6TOob5&#10;/eCSL3XjpIwIODsC5kDiAbIRB/fskvKYCCju8tWX2ZTiX/FixRTbnC9Xchb0jnZt26jVwzSkyVMO&#10;pmgrVazw1pfA9G9cvcbHxSr30O3QoLiPlZwxHBsBAjVaXa+BngBXz6bBbATLVNOnTZXEhASpUrmS&#10;Apa8nzS4ongT/5wndy7Uq/NKfvd8UqCAp+SFjTPJi2TT+/n5qu/44OPl5anEn7gd69vs6qEnyzfZ&#10;v1YlMC98tyKeCbZjbgfIfG7W7TMXRE4SNx0xGIO2eFZ5LgQ2zMB9j3OaBEBtTRmCkyNJiwuhczAQ&#10;ZRPu/x5+PyQ1TgMAS4iPlw3IUOh13XwzwZ9SIlJLwRNgqWkR/kuuSp8+vRXo0ZOVuAjeBa+RwOY2&#10;eBcsv8RDjpvn6GqkSwKvUaNGoVX3eykdGQHgeU11jCkQYQcgsW/9culS/ieJC/0XkIgP9ZYE/H9y&#10;ucIX4sP96iYn/81Qp3T2ZGUcz3UjYA4kHt68Jru2blKcBIpBdcIqk+x6pk9tGXPhpshJp22bNm93&#10;swMrp0oVKyrGuPlgbb58ubLK3fAqShrGcHwEWMIYhFXpU3ThmMbly5ekc+dOICC6gQvzgWRH2r8A&#10;QACzUuVwf2rVqgltj+YShwmRqXEaSdFJkgqMPXp0lxikyGlYxYmUqWj+eeasmZi0JstobEfNAnZG&#10;UL20ITolyLthBsMzf375/LNPUD7LocALsxSmwUwIyZkPHzoGXJLTwMxbbEyMKqdQ5r0pOAOH0aFi&#10;DWeAhEZO6uRFbESZg4MER3ZbUJVy8uQpuoGEqbzBskkXlE1u3bqpdCumolOGv7GdyCzoIXLyuqho&#10;SS8QxpetpAQltBYnWVYPKNGaWbBmOwKkXXt2S3h4GLrBcoI3s0zF8y2IsAOQ2LF0tiSXKSQED9SR&#10;IFciGTLXM7pGvdi1akEL132bG2dmRCCDImAOJG5dviCXz+LFB3nrB/ft96K+gFWZB8yQIvACuAJQ&#10;QrZ1BTDiZ89+t51zDUocTItzhcQXXMrVseOn0/fzCORFsKuGgM80yElhK+QnH38oRQoXEnYfDMCq&#10;msqM7N5Yh7IG9QboHUFi3i5kl1gC4N+R/c/0PcHEml/WqImJ25g+/Hd+qK3A73Fi5b/xHAg6JkyY&#10;qMiIRX8uovg4rVq1fEvC5fNAoLkxnS4ga+8kyxvFihZVYIlExtDQYJVZWYUOJWtX59Q7mI3YEmTR&#10;M4alG3ZbzMTz3xwiayxNWFM64Xd4P+ZgP1euXFXgpB9ImN3hm6Eng/LWtRTE5pW4b5QMZ1YiDllB&#10;dtBQ/Mqaid+e3+E5Mv7MVDFbyvfJOpOzMITw7JWR+HXmeAUgyJGIDsgvfetEyNYF0+T25Qt8IVbM&#10;oFe1cVgjAq4bAXMgcf3CWbmPrIS9ByequnXqqNa68uXLqz9bmgjYEVC6dKRqb+MK0DDqsvedsLw/&#10;8hEIDjhxmgYzEZ9jNV4OZS6uzE2ggZM+AQAn/oNo8eSKm+nm6+C0sB3xLj7kxbB237VrF9mE7gvK&#10;mpPXYPo8xJ95b8nDeIRJ9c7t2yrzxMmPoNOU6mcWgwqTX37xucxClsM0mL432XTbO0J8VtmG/ANK&#10;GsysjMDkys4kki55rfxYM0FyEkxCuyx5IBxsj+XEzxgNQceSNXLcJErSCZSZpBPHT6Cj5jcFzmOi&#10;oxUg08O/UFkJnFt3cGSoz8A/MytBjhLvszXZGGvilNp3GL+1kAj/Ga2ezBix1Zy8q8GDBsiDe3dV&#10;TGnQZWv756rxgyURZYyEMB+Z0qmtHNu1RR7fuy33b914iGejquu+zY0zMyKQQRHQ2/5p7Uv7Dsib&#10;rK0zRU5jINZ0zcdeTEzMUnTCBMbJ6o4D2fnWXkdW/R45KcOQ1qYYFAdX5cxCkK9ATsJu3BsCCepC&#10;sMxAQJCS/EpAwFU295NysHWXuhKpDYIJ8zZSTuTMOvDDP1NH4secOaRypUpvSZZcJVPPwlGDipbk&#10;azRr2kSJbRUq6K/4HSwfWDuhMnuwElkIxvnF8xdvOyTmo2WapEmSja3JStBrgi26s2fPgkjYOdUV&#10;0rlzZwCCbnIW7Zx6gA8zD/EoU22ByRhbS1dBq6JFixZq/zyOPYGBnn0x5iRct0aLK9VHCW7oOUKt&#10;D5aeGoIYegSt5mqQL2GDsuXsPkmv44MLXFs7eeT9m1hY3b1xTe5fvyJ3rl4ygEQGzVPGYV08As4C&#10;EuzLzw2LXwr9WBq7MEmRyZ+YmKgmLMNPw1FTpOX9UgysTevWcv9PDQ+CB5In6YTJ+0FgdxtZA/Nx&#10;FRPPDCgqsuzB7h7W1EmoZVaBYxXS5NQnSNm2SxDCSZNiVg3RPtyiRXPVtrh//+8WT47PQgVwJ3Ln&#10;/vGtMBVLICRDOqrsRVDE7pICMIJiC2wXTMw0n+sCEMxsibWcAU6I3cAJ2bt3j7rW40jXs4TA3wfV&#10;LjlZ6pn4ORkr4Sh8aFHOLAczCVSrTABZcsWKlbr4F8yKrIelOgEg407gxFZVCoXt3bsvw2Szyd+Z&#10;BW4NwV1JdADx/zl2IhtTGXyuzz//VHXaLAJZmOqWHNZKZO9cOf/xnL5JdW9dvXzq/s3rwk62exCp&#10;MoCEi09mxullXAScBSSaN2uCmmY+VX81H1z9kX3dGe1wnLRYnzWGcyPAkgTBgKmUxNIBybFk7pPL&#10;wH83HwfRycGXOOWJ2aFRokQxxaRnGaB0ZCQmnr1KnGz+/Hlvsw7MRHFS+uqrL9Ht8bXqBuJkze94&#10;Y3XJUob5IFho1bKVfP3ll7INkzrHwYMHZTZ0DhwpUDYGLZtc/bImT/JiAQ8PKQbVVmu1Hzjpc6Le&#10;Aj4EJ31eFzM5m7D6XwjVUJY4hsE3Qw+3wbSqZ4mDmQhyUgji2BUyARyjdpCPJgjUk0XhtoOgSUEA&#10;xdIIuS7UvJiGrh1ryi96Mg+WtuX57IYILzAAAFqTSURBVNv3u0TiHcEOoakgw6YczJB1Q+xM7elU&#10;xr13983zapX75x9/UPWu2LXzZ0/cQybCABIZNz8ZR84kEXAWkIgHO52rCZLNTIMvUbLEKTg1EGx/&#10;1tyZWn3tQkZOzp3OM+5olK8eMXz4W+EpZidIaBuC+8MXubkQGImYNaDxwYm2PdqCd4NJz1Ux2zWb&#10;Nm0sn378MTowKig+AFUxOeG/gAZFF6SkP/3kI1XCoscGv0M9ErZGciLwLlAAWga/vRMIkgeZETDx&#10;JAhIuF/V+uegcf7CebSu+kohf3/V/spsC2PSDeeih3uQcnJU2QZcM38H9OHgYEcUSx7suOiAY5AH&#10;YA2pk/eJ3CJqe9ADhR1PNPMaBUCkF0iwJbUT9D0ILKlXwTbQOrVrQ9r8oK5uEFtBBLMtzACxs+eL&#10;bJ9J7dq1LIJHCp/RSpwlKJY66OBKET0O+gLRiOuPVzSJe6neL6aPcik2k9wHX+jhw3v3ShlAIpNM&#10;YsZpZnwEnAUkNm3cpMhRrHNTmZA1+NZg4leBQRdfUmT+c2VhKFc6aFZMZ7fkAdBoi4PEyFo1ayjg&#10;xxIHSZTmgy3BX331hdIAIbky5bh27apqDf0i2+dYxU6TAf37KT4AJ2My7QkWmM1IOXjfuZpmhwi1&#10;FczFqMaMGa2AxkAoW5rOkTVyU4rbUVHr17cvJLM/UKUXElGpe8H2VHZZ6NV+SJk92ILVPkXdKOzF&#10;QRBN4uVwiG11RxwoYqXXfZPZAmaP2LVxChMwfT1Y4qB3BrMKPF+WTtKb3E1lm+EAlixN8ffKc2NZ&#10;h5kUciW07Ce942j59/MXLoIjs1RxIag9QvG6tMbvyL4QpH7+2acSFhoiO7b/a3sDSGT8fGOcQRaN&#10;gLOABCcGrjr5Ii4HpcAK5ctC4Kqdag2kg6Gl1LmjJgdjv+9GgEJja5EO56BBFn0m2PLIFk/KOptP&#10;+l1AiP3v//tfSrrc0hgK7wNOwFwht2/fVoGNuXBu/eiDfyr5aUsqpcdhuvTjjz+oFmFzgDAP5RGq&#10;TMaiG0GtMgE8+vTpBWn2Yw69ndy/n6+PFC5UUHUy0NwqG+rx3UBkZNbAWq4EJ3UaY02FJbgCRuCo&#10;rEWsl4PTQO0N6nEQSOjlS5CsOZemapA35/mtQMsq9TrIQzl46LBmxcszIG1So6IHyjo3blxXwGYy&#10;SgpsVd26DbLpGkGJFrCQ2jY8B5qQ1ahRA8DgMwVItQyWRtvj3cIMlq+PlywDWdc0jIxEFp3IjMvK&#10;2Ag4C0jwh0wwwbo2ZZP5A2cdly87o8VTy+vRsduwlXI7JggO8g+KFy8qP6HNjitn804MdlkkwoiN&#10;Gabdu3dZPDFmEAgkCB4pNnXlymUZDW8IAgl2LVgaLFMElCohbgAwO6BmmnJQbZMr0sZIWZsGU+/M&#10;cjhyUNWT3Q/kcIxAtoBlmPzuborY96YEYV0nA7MHLBOwg+n4n2CI3IbFWH0ze9ASnRKLMQGmLEmY&#10;5KpNrpyUwea/E3AQQJzB5xz2cer0GSg/joTp2WbVQr0Uok1s4xwJNUhuqxX88Lc5Fv46JNM+QzcO&#10;gQUFxKjvQWChp1yiF1AQQBGsULfka8hgM8Nlieyb2r1XZVO01JLnQ9Lw5EkTwEl54/NilDYyds4x&#10;jp4FI+BMIGH60VNwiqtL1uEdxbp35OSSFfc9auRI2Yu0OMd2KI5yFR4WFqJIhublJt6zEyeOq7ZO&#10;82wFv/8SrPkWWLl+Cv4EhZK4krwEhUxyGj4EkKDxlqVx9eo1KVr0J1US+eWXtX/ZhOZtPl5eUr1a&#10;tbd/HxMV/bb7wZH3ZO++vUriuxCyEiwZ9OrZSz6CymdUVEdMym8IlHonSm7PEsEyuHZSn4IginGl&#10;D8diiLWRL9EUrafctwIJf4IFTq4EDAQIVKIkUZP+I6tWr1KdMARcTP9T94Ny1+Sg0HuDpQl2RFEr&#10;hDwkk9pmWufNYzNbyO6PfSi9sItjKc63K8AP3ViZMdAKSvTGhyBm5eqViqNCiX526VgzZs6coTJr&#10;LIv1Qynp0aM37sEGRyILTmbGJWVcBDICSLAuzC6NXD/+6PDUtDUvn/fxOzTd2g/1SQ6SIMlloN8F&#10;Oy/0DpII6b3BNr2T8IMgv4DkTE5yJMLRbMncKp7HWAfXyR9z5pRsqG8vw8o85aDQEsFNBYiZmQY7&#10;EjiZOnr8AdVEdlSw7k4eByWjSxQvria4hYsWWt0OSp7BFZBGueo2ES9JGuQ1ccJOxsq/LzgamzZt&#10;RnvoGIhZJUnTJo2VdDyNxYqjg4RaH4wLNS7oZcI/F/T3Q2anlNIAYfavNkiSVAZt1aoVZMgbqswC&#10;gQSBggImqWQpeH4klc6dOwfZmOEKNJLLRHOw1lgELAIosYYUmh6oYKaD2ZoaMH/7DKqmvXv3StU1&#10;WMu9X43yTiHE5Ksvv5C42BiIpd17AyZMREuDbJlxE5Bx5KwRgYwAEvwRcxVGY6ThaHczRsZHoFfP&#10;nqqkwfELJnxyWbj65wtd62DpajHaGDmBcQXIlDhHH2iH0AacqfsgTGysXQ8DhyJl6+ZxSLKXK1ta&#10;ARCqWFJCPeVgCYWr0/Llyr39a6pPEmA4Y3Blz1IPW1UPQfiI/jBfInNSrVpVlR2wNivBCZ0Tdk/E&#10;n50zNMSjGFQndFtUQmutGzJ3TM2blByZyaPZGUEDQQTBBEFDUGCABPIDd1VKe7P0wn/n+XJFngvc&#10;E8b2a7Td0lCtTp3aquy0Gvea7aEEE5TxtnQd/DdyVJiFoCLphg2/yhRohbRC/Aly7FniMEl19+rV&#10;S7764gupDBE7kndtHSzb0X2WQLYtRK2opPonmjC6NrLGVGZcRUZGIKOABOWx+YKkDoG5sqGtLw3j&#10;+/oj0Asr7UN/ggaSLjn5cJJkG6GWwRZGrtZzfPedKluNB9nPNAhSWBLgoHwzpae5OmzcqJFaaXPF&#10;ybJBCUyAddDe9+knn7yjN7Jz5w612q5cueLb/bZ3UkbCdECCXmYlOkCFkiZZ7DgiGB44YKBVK3NO&#10;wNSMeGPbPRZGeZVUi2UeZDqozUFXVIICdsYw+zIYBMw58OvYhG4MkkBJKmSWIGWHC1fZ5AewA4qZ&#10;E2Y3CO6YUYgFibMmiIvcJ7Mp9DAhz4WZJ+qGsPzBbAHPKSXJ01TiYPsrQRRLHORxjEA5LA7kU3Zg&#10;WQukzLMTLPeQG+Lh4a50Z6i5Ya9BfguJvJ99+rFqD33bOmxkJDJyCjKOnRUikFFAggRLOviZlAPt&#10;9bIw9mNdBPoha2AiLm7c+Ku6Lywj0AkyvUHgUQb+KB9j8iuLrMK6dX/lN3TulISe/lNqN5z0KFDF&#10;9Pz3sA7/4B9/V4S4BlC4JDmQ6fsvs2VT1topx684J2Y6CDRMIw7aJOQUOGuwJMdSAeW6Wf4hlyQX&#10;JmSu/Nev36AZTHDS5YRJIzOSIpkd4LVxYifIIrjuCkdPSoDznljioVh7zc+ePlMiYQQXPQH8mPVg&#10;pkIJgsG3ohlcTik8dRRZkjddKW98RQh6KFDVr9+bllVmUSjtTRE5KpmaiKDplS3S+ndyQdi+SoVb&#10;Zq2GgNhpPlhmokDUM3S5WDOOIfNFx2ECtbqIOw0E3z2GoSORFeY24xqcGIGMAhL88dJoiOlLrliN&#10;kbERGA1Gv4lsyTIC2x2DUIdn2j61QXLgqJEjVGaJK1zeT0t2821ga23ezklBqW1IN5MoyAmZnInn&#10;8J+gfgX5GXv+NLYyHZucCfq0tEad3zS6dE52eNeG+bUvAieCkxwluzmhdodQEtPlzZo1lWN/Trip&#10;TZYm4iQBBMsK5AlRCZTkUgKU/iBHbtmy2aIPjaOeDmY1SGSlGmTRn3+Sz0GQZUaJ/IRZ6LBiZsLU&#10;hqpKHAA39Dl5hqwHJ33Ke1NEazREr0jitJZ8SaDC70ZHRal41Ktbx6Lw1KUTR2RQkwqycEgPeZ7C&#10;7l5PfPgs8jkzgQnzZ9YQpHLiBGQcKmtEICOBxJHDR1Rqle6Slky89LwcHLUtJ0sKNFHngjV+EhLJ&#10;ICfRjBoKU6dMVi9WftihQLnvzUg9H4bnAVOnnCCZfXF1oS0KR+3AhM5x5sxpCQ0JRrulh1o1WxrM&#10;LIwEiGBrXlBgILIJmyxux+tu06aVMoCidgTT4hSnsjTIo2AmhJmq8+ffeCmYBjkJXDlT4ZKD94UT&#10;L7UdnDnoSUJNhk+xomU769WrVxQIoHQzFSTP4xrMtR9M6owsYUzG8xIeFqrkwX/I8Z1UrVpF6Ryw&#10;FJGRg/eJEyqfZ3qMkEtBcEjdCHIiSMp80z1yTpFDFyCrxOd6y5atqixDnxBKdFvjQ8J48bc1BmUu&#10;ckGY4TmCrImlcfnkUelWuYRElXSTX6aMtDpkPB6zWwQTtWvV/AsANoBE1pjbjKtwYgQyEkgwzVqv&#10;bl35Hqnt5eh1d4UBwVz1UmE9df68uSrFzHMsVvRnJZbECYMvWa6avoayIyWTs2fH5+uvkV3JpoiC&#10;2TG5Ml2fDytokgupfTAIL1+qBNJUyRUNydg6+AvEwTg40dfEio3Xyr+3NJjmLgBdBxL8WItPbZD/&#10;0hXpbxIrj6FMwvp8rVo1LIIJAjHKZ7Ot8gXcG1MO1vAZdwI2DgK0MaNHKxKnswfLKSwDsI5PN9S1&#10;a3+BCuj3akW/fv2bydSUlWAWgloTv2CbRg0bqGeFPJKaWPEz3uYaHZqvBQ/qY9wnaisQhDCzcBkt&#10;tnx2r6GN9vatWyrm5gqhWvZPp16aiJWAlgg5IZzYCZJMXRy8JmqDsC32AY5BPZiJEyeCI9MD17lW&#10;c4nHFCOWUNjRU7iQP8pd36kW1dQGjbjmD+wibX/6QZJLF5Qdy613gD2P+0TJbYKJWjVrqs4iDgNI&#10;OHECMg6VNSKQkUCCP1o6OH704YeqLSsjSZdcoVCKly6PkRFMOX+nNA+oYshUOxnf1apWVbbSNLei&#10;GBLTwezV79+/v/pQuCgBKzNaQjdq0EDKQ6q3ePFiSBXnUuJM/LAMUA2rULb1MXvBl5krDJLoaIZk&#10;0vWgdgBT+CT4mQ9mFnj9nPRN3RVc0XLSSvnh9zjJ0UmSWZ17kFrmCpwxNSk6mvZNgMV2URIMV0MT&#10;IeVgSyQ1R0jQJNGQgwBiCrIUJolpZ8eQZRyCyaZNmqhrI+Akx6Fh/QZKe8EkFsVJlyttTsYk+ZHs&#10;N2f2HEWI1DO4+idfYtmypTISwlhU2GyEVk5yHLhPdm2UQvzYwREWEiIVwW+pDzfWGCiBDgbXgLoS&#10;v0ET5Pqfk6WWY586dVISEuNVZuIbAKB2bdvAsOw3uYZ7ypIGM1Lkb7CkQQXNyZMnK4OzlfizVjt0&#10;lksISKpUrqxKRF27dga4epbm6R3YuEaSyxSSqFJu0rViMTm0+a+cHC3XZtqGz9Ebgu/HiqtyA9dm&#10;AImsMbcZV+HECGQ0kGC9sljRouILLf0TWN05e/wO62r6BzCd/i0Y+JzsudIkEas3WtD4Ambdmiz5&#10;W1jlUelQy3j65KlaJZLYRuIgCWycbAgiWM754J//VCvT8LAw1Qq7HiqJGSnOxWuLgSunaYJjdwBL&#10;CXVq1XpnVUvQxfQ8MwR8Cbdq2VKJJ5l/GgJM9YcYFTMxJknsFSuWq9ZSZnfYvslMDU2wSgBwMZtD&#10;a3HzSfbK5StSFrLq/B5LJBz0vaAPSEaBz1vgR1SsWF6BCZa4WPoiAP0CRFE+T+x8UGJOUAAlqZRc&#10;CGZmLsAITOvg80ACah90tTD9TjBCoOXv90ZPg7yM+LhY6QEA2x/+GgQ3FPsiwE3CcVu2bIEJupL6&#10;3o/4nreXpyK5RoGHQK6DJS0P83MjQCQ/pSScXWnQVgmdJTQFu4Hr5z5oPvYcWScCguW4z7Qcj4dX&#10;CvkT6YEJgiyWNaLAsWDmozq6hG7efNfXxfycnjy8L2M61FfljegAd+lepaQc+22z1rC+sx2fqZo1&#10;qysw0Rwxxe/2Ia67uGHa9WYiauTl9e/Jwb7/3SE0z2fJpby+jgnz/i4hzO+H2HCvXAlBPnkTQj1z&#10;J4f45IwPLvB9fKD3V+3Lun/C7Rt5/e3fnTiVGYfKyAhkNJDgy5IvQq7+J+Il5KzBCT42Jka1FH71&#10;ZTa16mrUqCH8IOYANBzVJcer9Zz5UmZZgytLMt2Z6nbLm1fpEZBIWAO6DQsXLkiVQ6D1ONZsxxVv&#10;O7h40qCJgyCIGgWUqzZXFWT2gGl8Zmo4sdHcixOl+YcZBK6Yf/vtX3LXvN/Lly2XEHAw2DrJLgX+&#10;19Mzv5oM76NkYT44kbFUxNZIk5w6y04L0DWQkYN6D25uedQzRKBJTQuP/PlV2YNZiNbQKyDQ8Pfz&#10;U+eqFYTSl4TZIWooUFyK9uosr/H3wXbOs5i0WbpgLNIqXRCQKW4Psl4HDuyXhTgHAg+CNsabZM85&#10;8D/Rcl7U+eBky6xBcHCwKkVcgb4DfTzm4V5QzZQcEKpyzgHAi0VHzfjx4+UySLWWCJj8O3auDB02&#10;RN1b6l7wudI61k4bLXEhXshMFJa44ALSsxpKbL9brynCmFIojferQYP6D9esXBl25+rlLGkjPqdi&#10;xf+ZXLTo/04unf8fsYFeueJDfEskhHrXiA0p0D462LNHTKDHqOjA/HNjgvKviynlvjUqIN9v0SXz&#10;7etQyu1QxxL5jnYslfd4VAm3EwBypzoUz3MamaFTHUu6neTfR5fIdwR/f5DbA+Tt4vdjgtzXYF/z&#10;YoM8Rsdy/yFe7WLCfKqr4wZ5/xhd0evvLYOD/6Mizisj50Lj2DZEIKOBBF8cm6C0lxerTb7Y7Nnq&#10;ZumldOniJaVbQFLfF1gB/1SkkHTBSpHkLmd7fvB4tDqmfTdX+JyIOamWK1sWk+0yi6x1rS9avdtx&#10;Qpo3d95flCLpLcHyRpnSpd9qTJj2ex/CSazPs7TAVaTlz00Va1M5IuU5cTW8d+8eVd7ZsGG9KlVY&#10;IqSSg8B48AVPm2jToC7CUjPRKr3XbI/tqQjKlTrbV18gWzUdmad8eJZZwuK9DAsN1ay+yZhMQXmA&#10;JQq6XdIpdzpIsJexYrZX5oVAjsqOFB2rhSwHy26tkLlglim9wbR/G4AjPhOlUOpbvWY1lDmvqdLV&#10;7Nmz1NfZLkxVTmaiOsPYjSDUnIBJEEHFzAUAzbxOgng+73rGtXMnpWf1QHyCZEb3KIkJzC+9a4Xa&#10;BCZI3KWmBjgTr8KDg7bevHjmyt1rl1W76T38987VS8xUVLXhdevUryqwULbgJzER/jlig72LxoX5&#10;NYoP8e4VE+wxJ7qU+56OJdyudCyW93a7Yrkf4L/PooM8/0iK8Jeu5X+SXlVLSv9awTKobrgMblBa&#10;hjYqK8PQLTO8WSUZ3ryyjGheRUa2qCojW1ZT/x3Roor6++FNK8rQxuXV9vzewDph0q9mkNof95sY&#10;4SfRgR5/dMDxeNyo4nlvA5RcjiqZf0dUoOeMuFCv7gmhPnUSw30Kxpcp9H1ssMfHyRXz/H9ODZxx&#10;MP0R0AIkuLLhCtVRnQeclOqi3etrrGA5qThicNImH4O1ZPbMF0a6lylorkRcYZDgyDIKU9gEFF8i&#10;S0I55NRMsRxxzjt2bFdy1qZBsh6llUlGY3p88KCBamLgZPHw4V8dQVM7H7qA6jHW4kRH0htVNrnS&#10;jYALKY/P+rwpW8FtKHi1dav9xIqsjScnfwpTEUyoFfily6pUp8oAKH1oLdfxPlPfgACE6XW2xf7x&#10;B6m/jhvMRLBLgyqZ/F2Y2n/TOiIzVnRvJbBjdwdJt+zsIXBgJo+DmYVlkEmfAAImTcmonsnsg4lc&#10;SWDBkk0YwDP3MwjPlTXvlrl9kwSraPll8ghZP32MdCiWW3pUC5QTu9O2Gk/r+ijAxuvyQVbp+MHf&#10;X2QmIJEc6P9BQphv/uQwv9CkcN+2caE+E2KCPbd2DHC/FY0yUMdiuSQuyEO6VSwqA+tFyqjWNWVi&#10;XBOZ0aW9LASBdc3EobJ53hTZvWqhHNq6Xk7t+00uHDso186dkttXL8qDO8iCPbgvT8EJevHsqZD4&#10;Sl2PV3iOXqK8RW2Pxw/uyr2b19X2186elPNH9svJPdvk0Ja12O8i2TR3sqwaP0gWDOgk07u0lYmx&#10;jWVkq+oyoF6EOq/YgPw4z9wSDf4LMiE3Y4Pyb4wP9R2ZFOHTMj7UJzghwidvS5RN9M90xjccGgEt&#10;QIKTHJnply45jiFPQ6dvv80uLZo1s/ubkyuN9kjbM9XOSZolDZOvhN0PZuMOCdq48mZJgJMRHS+H&#10;DhmiqZ5t46GVQyc9JUzlDe6PGQcCLp7HP//x3yqGP0MqmoCHhD+CixnTp6vuDupBHDp4SGlGsITD&#10;FtjRo0Yrvw1mmphmJxeDnQUnTpxEZ8x+2YaJiKWLiXBn5GREImtVTMyFCvqrFkt2w5jcQ03XxzIC&#10;LbhNngm2Xret32dJw8ebXhdeKj1ObknFChWU5LWWQeEpL2TIQkGSJJ/E2WM3NDvCQkMUoKAYWXqD&#10;8tJ0J2WZg8/p/gMH4RK7RSmbXgKQ4qA76DJkmyZOmiTJ4L0sBUmUWQhyKQg8aoN7Q4DYBjwZraDU&#10;/LzOHdorsUGeMrp9Pbl7/aqsmzZGOpbIi/bQknJ4W/rXkdp1EtRRZ2L/rh3iykAi+W/J/0bgwBV8&#10;XKhnv/jQAitQmjhDsJAY7CFJoQWkb81gGduhnszpmyBrJg2VbYtnKXLq+cO/y+0ryHQ9ttyKnd4z&#10;YK9/f/rogdy6fEHOHdonBzf/IlsXzpCV4wbKrJ6xMrpdHemNklUCryU4P+61B+/38fgw70UxIZ49&#10;E8J9qhFYOHSCNHauLQJagAQfGqY+STpMTQPA1gfrMgh1lEjmhMUJSO+4e/eOmojq16sLgaseb9n8&#10;5BywG4BEqvDwUFmDjgAtNWG9x7f39ux2YGnBEzV3vrDro0ZOXocjB1eFbMNl2cB8sOWRWQDyKLhi&#10;ywFARqDDuLLGTY4HuQLkTnB1G4lMAlP05FlUQPcKBZzKQi+ECpicMEuWKCFFUBcnyTYvVuFspf0E&#10;XSAk3XFVHhEerlwnabjErgjTYAmGmaXU2lIdGZ+09j0Jq2/GgZMjr52y0VoGsxgEHiRGWhLz0rIP&#10;e2xzHuCPmZX84L2Q+JveoER4jerV1f1q1aoFyhcXZBXuFY3GTO3NBPD8uylTp0hMDAie0J4gAZMC&#10;Vm8yNhXRRWK9fsZLtAhPSmolqM/L7xveALB1yEwgbS+dyhaRnSvmp3cZqf77cWRXThzEZItJzpVK&#10;G82K5vmv+HDfwNgw717gMayNCch/Kia4wB9dS/tJ9/JFUF6oInP7JqqV/9EdG+Xi8UMKZDFWmWk8&#10;J78H5aTzRw7I4S3rZcOs8QAXMTIEZZNu5QoJrzcmqMDzmACPYzGBniviwrw6x0f6/Dw4OMd/aJv5&#10;jK3sGgGtQIKTzKpVKzV7L1jz0HbDavhr6DJQulfPYGmEK5uojh3VBEMgwbJADLwFmIGgyE0SLJRZ&#10;nslsg6tFrtD5wi4OLYsNYMw7chAoko3Prg1LdXmWiG7cuK6EoHgubOPkSpQiTexICQ4OUOZaXp6e&#10;inTIT353d2U05YlJyhMrb/4dsxphocFSvXo16YBUObkGs2bOVBbYzGgwE2Lq9Eh5vfRe4KT94rlr&#10;vRjJZVDZmp+LaHZMnYKyAp/PRHRYpARLjry/ae2bctE1cD8oRMbSQ3qDzwB1QailMpgOr9dvyDo8&#10;ExQP43PLwXtJnYkZuLcd0S3CTh7yoYpDo8IeWUGm4NsX/VEmJbZUqXXag2+ZP1WwSpdYkDDXThll&#10;9SR6kyDiIp7FDOZIxJTx+RDcggBkHUYg3X+4Y8k8d5LCfaRP1RKKjzCnT7zsWDpHqPp5/9YNqxU/&#10;07vfGf3vvL/3bl6T80f3I3MxXWZ27yiDG5aR3lWK4357sxxyE8BqbzyyM4lhvj8lly76D7tOlsbO&#10;Uo+AViDBh4htUgQTjnrpUcuAZlEhwYFv2/y0PLw0fqJHgGniYx2fKyuulkuhr56lAmtqsFqOzW2Y&#10;4WC7pyl9TxIiU/j8L0EO5YRtGdxXMlpE2W7Jl3xK0qEt+03tu+RGUOxpKjpLuDrVonVB3gKZ+xRY&#10;ItigZgSzKheRyeJkwowWJyr+nYoJaqrclrHTIppELssyEPJGwSjK2aTY9GJM8bJCBQuqTArbW7WM&#10;pVCzzI3t2UXx1EqpZy3H0bsNOzwqInukuigOHkj36/RZYWspu0tWAcRfR0lrE0DIIGhXkEzLQQC/&#10;Di3QNAWjtgrB09Ili9Pdt5YNHt27I2OjGqKk4SZHt/+rnLFv3QrpWqm4KnXMQz3+/u2bWnb3dhtq&#10;l3BFnFFAoi34DrGYDBPC/bpHBeU/2rFErhcJ4IOQ2zAxtomsmTAUHIad8hRcJS2/H10Xn0k25j16&#10;hEz0Edz3FWMGyIQotJvXDgUPxBN8mbzP0c2zG/GLT4z08+sYWej/GjjAgRHQAyT4fPEFaCJV2f95&#10;e62IZlzhcLWmZXCSrVEDdtdobyPxhy1ytEnmpEtfBq0p5vSOxZU6a9670X63csVK8AKmKQt0kslY&#10;w28Obgdb9LgqZ92YL2M6VVI5ryVW62Sw06CJ0tpsh9SryMiJmj37bLXMA6Y92x8dPWhMxfOegJhS&#10;K4GZAJIAT5867dDJ3BRrTspc3dKOfDSADXUSLLWHOjoOae2foIu+EJ8hY0T/DC1aICwTsQzETo+U&#10;fJSMvI6Uxz4ODkqpUiVUGSq9LB6BIDtzKLbFZ/0gypJXARbZAhoHcTZTN8hzEPNWgv8RFBSgSl8p&#10;LeRtve7dqxehvJFXJsa3+Eum6tTenTKocUVpWySHjGxXVy6COKh1cJK6ffWS04EE9Rniw3yaxoX5&#10;Lo0KyP88HjoZfWoEybTObWXj7AmKvMisizHejcArlG9O798lG1DempzYQnpASj0uIB95FY/AJZkD&#10;PkUd6lw4cDp9f3etF0jwBUDiJVeVjhhsFWSKmBLCJOelN6ah3572yBT64X9JzqNwESeeRylq6+nt&#10;x/zfSXqk6BEn0QQI7JAcRv8JP19v1a5G/QcSAqkqyFoxNSjYGhcLhU7W9llKUSqX7dohnVtf1c39&#10;MXnkzpVTMcIjI8NV290IgBFqA2jNmHBSzQn3STcYK+ltmdMbA9P2zCIwEzUF8tQzZsxQE/uYMaOV&#10;kie9L8aD+LgEK0wSJwnoaBnO7BXLE7yH7GzghyQ91s/5bwR43Ja8G+objESmoUf37uozFoCJBE6W&#10;CyjkxWOz9dAVB1t3P/vsE6kOMKsFFPD6CTIDA0ohW6NdnMrZ184SE/lKLBmmx4u6ffuWVAbfge3U&#10;bAUloZLEygMAFSRaEkDPA7CgLX1OZCPmzp1j18t5fO+ujGpfF0qX7hCm+msnz/Xzp2Vq53bSDpLa&#10;bBXdtXKBpt+as4FEYri3T3yIV5+E4AL7EkGS7BLpJ2NwTRtmjpczB/ZA9OuJXWOW1XdGEufJPdtR&#10;2hohw9Ce2inCR+KR0UG2Ygf0RzpTQOv9nfUdcOV6gQQfQKZyd0Ju1xGD5QH2tzOjQKJWeqtBciGo&#10;5EfrZZYyyD7fCF0KawcNq3rCM4DaCazj0965RPHiKqtAqWFmFHZDJpj6BlxtkS/ASZLlHqbqmWY0&#10;gQL+9yVWYnwR38QEwhQ/68JM65JXQLXGAuAS/FSkiJIIZtpeC+Fu+vSpithHrgHBjrMHSzYnThyX&#10;7ZhsNqKMROXONbhXixcvktlwjKQWAoEGu00GgPtAoSl+yIMYhnZQOkVSTnk2vDWWwM6anhO//rpB&#10;7Yv7PAkgwkyTqw/+DrwKvOGB7Nyp7T6QB0TtBkvaGq52vbNmzQSp9juVCUtvUJfCLW9u9ZvZintI&#10;2ey1KIux5EF/kQIQwKK5Ge+3I1Lx25fOhcplfpkQ21QIAlIOpv9Xo7UxLthLdXnM7ZeEjoW0dTOc&#10;ASSSk//2byAJ+mKCGx8b4HExGZNdn2qlZE7veDm2czP4Dq4JntN7Flzt31miOrBpDdpN20uvysUl&#10;McxLSFKFpsbghFC/3A6YVt+/XVoDJLjyYolDS8bAmoeKK1SyulnmSKsevg4vKr6cuHJiFoNSzeZ2&#10;1VqPzwwESxVMORcuVEiRwmZi9c1JjdkXS8Q/rftObbtHjx7LOazeWDIgY94fL91CsO/uBWnu9K5j&#10;2LBhqgefWRLyEFxhMEa8X8xaEVyZuCJvRKtuKnBAQ6h7WEFyG26bGTpoLMWW10pwyY6aAfBZ0TII&#10;lmjRTRnrzDBYpmE2zt3NTQG8tAZBc9u2EKuCRDgzckeOHlELAopXdYD3DFsqHQkOH+F5G9ayulK7&#10;3P/ru0ZzPD96dAxoWE4Zfg2oX0b2o9ODegiWhqOBhGrbDPcag5LMncRQL4g3lZVlI/vKlVPHrCaH&#10;ZoZnKiPPkfeaXSALB3eVARDKig/2FOhrXE8K9+5Nhc33b/a34xVbBBI3rqIO91dUb/4AkBjpKMdO&#10;2m/TWpyrbvboWxqPMBE1adxYZSFYZqCojbUkPGZBaG5Eshw7PRzHAUn7Z7QLmQ6+hNn1UBhlk0no&#10;wU/ND4EZEL6g2c3B8okjgE5G/uhd/dgE0rly5lStsFqMwwi+y5cviyxUGYfIrzsqXiafE5bwmH1L&#10;a7Bt28/HB50rPylzO3Kd6AmiJT72OP89vywBcz+fjIYPB1PblgY1C0i+pKx2FLadjdX/pePvtlU7&#10;CkhQZTIxwr8bpKKvx0MXYXDjCrJ60jC5ceGsPUJg7ENjBK6cPg7g1kf6141QPAroUlxICPftGBWc&#10;70s7Tq/vz67MgQRbna6h5ekhFMzSGpx8mRFIj4yl8b6+sxnr5FzNkDBpzh/gajYBYkicRJk6paCP&#10;tYMTdVuoJpJBP27cWGt3Y9fv7YMbIoWZcuT4Vil+HjliWT+CpZVgTGS0+2YN2hjOiQBBQU3YTjMj&#10;xHKOlkFQSG7NWthsZ7bB8hnbdzt36pTuqXfr1lURgr/HIoDZNYJjZ40X6AQa27GhMvJiO2Rqg6WV&#10;feuWy9DmVaVN4RxQwwxQkzk7NEyDhEZ7ki2LFi36v+LDvesmhHntSwrxkF445qrxQ+TqmZPOCo9x&#10;HAsRuHD0gCwe1ksRMxMgegWxqy1xIX7l3x8EYKcrNQcS0JOXo/v3ahKF2gOHv23btjrkAeUkGYSy&#10;Rd48eWQ/atGmwZd4B3RJkOBGwSNzQyk9J8NVPTsumG4mqc+VBlP+y+AlQSlv9uqn1te/YvkK9eIO&#10;hZGSFr8EV7rGzHoui1HnJ4enZo0aKNGkrwx4HcZVLJe1BRmXPJrMOPr06aNKiCTHpjVYCiS4z/b5&#10;5zJurPOBOcmWBBJDmlVW7ZtpDZhyyRrIa3cu9xO0KHJKf5Q71k4dLfeQkeWgJgPVH5nFsMVrIyHE&#10;P19sqM+suOD8L7qWLaw4GpzAjOEiEYAS/WnIgU8DKbdrmYLQH/F8mBDqNSa5tN83dppms/5u3gUS&#10;F+XEof3y287t8iydl94TCISwpcukZGfvx2IACHr034iGvbX6YYOr0BreD/TKoP022+isHa+w4uiC&#10;1sbcuSFmg24EVx1Hof1PUmZBlDrIpDcfXDnRh+JzcEqGDBrkqpeRZc6LGSwCCHqhrIQugpZB/xJK&#10;aGslZGrZp7O3IYAPhQEZW5vTat1k9rAnBOE++vADZUbn7EH/h0WDuiiRqtUTh2k6/OVTx2XBwM6S&#10;FOkPa/J80gvtlktH9UUHyCaVMbhz7Yo8vgtNmNs3aNpVReusQPttkPlqxAZ6nEoGwW8EOBzkb7x4&#10;/kzTeRkbOTcClAv/beV8GQIeDeXFIcl9IC7Ut7TW+/1eb2cOJG5dPi83gMC3QTtfixARMxIUntHS&#10;P6/3sSARkWZRhZEipX5BVFRHBSLKlSsD46gjenf3l+3ZOUAL7GFDh9q0H2d8mfoVNK8KgOPiuXNn&#10;3znkQQgH5YOdNWWn7aWb4YzryozHoKlctmyfwdK8liayMQnJ1GRo0cL+HjLOjt9qyMuTRzQR5OC0&#10;Btt63d3d0OIaoEtYzl7Xs2n1UukQhBZKZBo0r/wBgM7Bf4Kcie5VSkqH4rklHmqJY6Maya+zJ8rp&#10;vdvl2umTjwAkyqU3YdAOOznCzz0x3HcELLaRhSgki4f3VGZWxnD9CJCvws6ZzqX94VSa/yFUMuPa&#10;B7j/Z3r3/b3+d0tky6dwcFsHrQgtKygCiOno+U+NFGjrY9Ovb1/lxUC7YaaTK1YoZ/NkqV6IqFfH&#10;Q+fBEa1otl6zpe8fghsmSZjN0Mli3ulAomVycpJ8+ME/lR+GVk0KR5xnVt4nn5UWzZtBxv1LmTlz&#10;hqZLnQJBLZp5uYJTqaYTTmMjPnc066K89cWLqXcKPYFSJ0H/Rx99IHPQ4uusQfXT9ZDoZtvp5N6J&#10;aPHLJ1OSWuvugrh04rCsmjAEXSA1VLto68LfS3fU0MfFNn01rkPDuRCMqp0Y4heQGObnxfbB2HCv&#10;XHDa9EB9vVR8qFd9dmPAPOsaSXwkU+79ZamzQmAcx04RYGaLMtw90Y5LUmxcuO+kjpGe2d5rsJDW&#10;xVsCEk/u3ZYD+39XLV9aMg0kkLE26ohxGsJF1HJgd0bpyEgc54RNh6FqH2u4bE0jYTQzjSlTpqoO&#10;lUWLFr5z2jtBiCOZr0zpCIe22WWmeNn7XGkxTbEzapVQVCu9QRlwZi5oWpZZ21zNr5F8JRq0DRky&#10;OE3ASrD+Y84flDGXrRLx6cWZvBNypXhMtplyPEfXxog2tVVmYfsS68DMnetXlFPmUrD7B0MhM6qk&#10;u8QH5hO2a8YGet6By+bpmADPQyhdHIgJ8jwRE+xxm2JSncIKoBsgEmRK+I+c1Wbelt41Gv+eMRE4&#10;uWeHDG1aGffcU+JCvVcnRBptohbxhCUgcR8puHvQMF+/fp2mSYlOgAsWzLf7Spgr7R5QTmQbWQj0&#10;Eg4esI2gxKwJ7a/pUEnDocw2+MKkqRKli80zQKxbN27cSHUSUCDKGPaPwEDoP3yT/WulvqllUE69&#10;UEE/pROSVQazMokJCUqlNS2Z97so6dBsLsd33zm0c4Ot4jTqI1/KnLtxZPtGSQTvoVeNYLl88qjV&#10;t4AZPhIzz8K2nN0gS4b3kqnJrWV065rKNGtIo/IyslV1mQLjMIKOfetXGO2cVkfb9b547dwpGQ9/&#10;E/JcUO7aYohYWYASqQlS8XbOhLIdFRzTG5zgqClBASJ7DWZCaAtOoakSxYvZ5WU0CMqKXLWv0EiS&#10;s9e12HM/bLl1z5dPiWWZD6bRv4RMMUs2RnnDnlEXeYW0PrVNuBrXWqagUqk7TOjOnD5t35PJ4L1x&#10;1e8FNU+ql6Y1BoH8m/2rr6QTym6OGOQO8V6kRfZePqa/tP35B5kGVUN7OcZSY+IFBOyePoKoGtrk&#10;+eGfn6OkQ78fY2S9CNCKnX4nzDhBynxTfITvt0aZI0UE0gISq9esBqlRG5Jn2tcWaeqUjx66cWQy&#10;OinY1kilSS2Wxuk9uuR75McE3KVz5/Q2del/J2grX66s8v4w90CgSFhRSBTTudFRnBWXDo4DT+7w&#10;4cPqWQwKDNTkfstsGo3cqlapkq5XhQNP2yG7JsinbTzFuNLy4TgEgSpfH28lMW9vFVyWUlniu3bt&#10;TatmauMhui2oeNmxeB7ZNG+KAbAd8kS8Hzu9B0G2KchEJUAHBGWO5clwaDXAxJ8RSAtIHDp0WHVk&#10;aCEkXrt2TYnz2KMWvGzpUsmHWjTr0fYwpuKkSi8OqvMxFZrZByXEqX3x669/9RR5jray+vXryvff&#10;fZspvBwy032g4Bc7Ftq0bqnptClxHhhYCvLZ/bLk5EUfDnqMpKY8yyAxK0Zn1Nw//oh3g31sw7lf&#10;8qSoLEpZey3j5N4d0qlcEaUXcQp/NoYRAWsjQJ2lMR3qSWKIJ8SrfIezxdcAE4hA6kDitUL7Gzf+&#10;KiSNpTe4AqPOga3th7TY9sMqhpPhNLg/2mMwxcyJl+ZQWWGQ6FcQtfdeMCszHzTGYuzY7WIM+0Wg&#10;T+/eSrJ99KhRmna6C9LuBMPLlmVNxj5bs9mO3BdCVWkNOriSV9KhQ3tNcUtvo7Nnz6jS5P3799Lb&#10;9F//DkCzcc4kaEvkkmFQs7yHNLUxjAhYGwH6oQxqUAYlDo8XsaG+9Q0gkRaQeP2HPIbgFFcSaQnQ&#10;pLwZBBIrV2oT6bF0E9lSFh4WClW8T5XTpj3q/CzN0JGQvhSvcU1ZYTC1HBcXq2JFi++UYx06aPKh&#10;Lk9rc2PYLwK0iOeESJdLLYOglZbxO7Zv17J55tsGk3OtmjWkYsUKaf5OL128qBQxqVJ7/vy/JKit&#10;uWC+H9iZoUVN1Hz/lM+e2SNGSWLP6BaVqlmXNedlfOf9iwAN4LqVK0zy5cmE0v753nswkVpGgqZd&#10;nMjpEUBVOy2DLwo6HFojA8xaK3v0P/34Yyg1ttWctkzrvFhmiYcnB9tHT592THuqlrg4Ypv58+ep&#10;9rrf4cuRcjBbUQgqmJTVtif51RHXkFn2yfZFtnH+kON7OQKuhJbB1Dvtwn+3QX1Vy3EycpuBAwdA&#10;pp4iaakDBJIPaa73ww85VDnC2kFPn7XQttGViTA72C34CA1tUQ0toXmUrbi53bi152Z87/2LwKuX&#10;r2TJiN6SjLbQ+BCf0cnwUnmvwURaQIKPB42sbt++pelJYXmDgjBkU+sdo0aOUIJTZeCOqKVHX8v+&#10;aTbEuvbIEc6X6tVyfrZss2fPbgWQ5puZdZHPUhoqmBTw2rN7ty2HML77ZwRY4mPHBjM9N2/c0BQX&#10;EgHJ8dkPlcesOtZCbZbZvjVov0xrULyLktk9enTXxLcy3xf5V+xW0rqgSetczhzcC3Gpkkq18rcV&#10;C7LqrTGuywkRoAfLoEbl4M3h8Qjqlz8ZQAI6EDcvncMH8thwwLsLIRaTjThXvubp87TuEUshNPPS&#10;M/ZiexK3+OK1VyqYvI4GDeqDZR8ArkfmJ1iax/MiTM0iwsOlb9/e74SaGR1yQubNSd0BUc/9ed+3&#10;PX36lIQEBSkhM60iZgsXLgBHIq8csFH7xJVjf+nCRXSy+MrwdGTmKWefG3L0FKfS+1vku4c8rVu3&#10;7NdavnftcrbwKfLlsZ2bXDnExrm5eAQ2zZ2MLg5kJUK9J7/XWYn0MhI05dKTIWALIts1tXZvsC2M&#10;VtmffPyRXX0vmBnJQ1fPqa7l6mmv38VD9K3XRrqdNuvMBKUcI0aMUIRLEi+NYXsE+EyXKFZUglHn&#10;f4S4axkUaGMGIysDCXZNMCbt27VJMyTK6Ax8ipwob1CBVetgaXXTpo120ZAxP+aW+dOUQVfP6kFy&#10;7tA+radkbGdE4C8RuHHxLJQvK8Fx1u1uTIhPzvc2K5EekKC6pRbzLlN0+ePnauzMGW0iPBMnTpDP&#10;4FxZo0Z1TSqaWp7jly9ewqGxunLNtHf/upbjO2ubli1bSPVq1d7RNVi8aJEqE8WBH2IM2yOw60+F&#10;ykogFtJ6Xstgiy67NrIykCDpl/wHqsWmJ/Y0HE6g//zH32XChPFawqe22Y3SHNtLtS5KNO8YG/I9&#10;RZ4EOzn61ystF+GvYQwjAtZEYPGwHhJdyk1iQ73aGkAildLGli2bQVTUpxdPkh/9N9J76R47fkz8&#10;/HzUym3Lli3W3EOL32HtlvyB6dOyZjbCdNHRUVHwH4l4J91OR9bvvs0uzZo2tUvni91uTCbd0eZN&#10;m6SAp4c0qF9PUys0L3PJksVvyJbwpsiqg5Nxjx49lQfO5ctpe49sQIbwG0jdt2rVMt33AuNFAiff&#10;IebZNnvG8gWUKBcP6yXtfsopAxtVgGV4+iq+9jy+sa+sEYH9v66SnpWKwyTOY5kBJMyAhEnqlSsC&#10;reqWKR+LYzDHopFOasPkJJjt88/wMuphFQnL0r75cmvapLFKuWqtZ2fWxzkpKVF1Z5irWJ6GJDM7&#10;OtgCmtVj4Ix7xwmNYJcZIK0dSRRVy5M7t+w166pxxvk68xgzZkxX3jX0ukhr0NuGuhNFihRKlydB&#10;UiXfHffv33f4pVDaet6ATgATP8hgpKivnDLAhMODnsUOcPvKRRnWpIJ0DHA73rykz4fvJZhIrbRh&#10;AhJ8QRyEhbXewZUEX8AXQAq0NOaCCPgt+vLppKiXgJXWufBcfypSRLkTZvVB6/ASsHQ2Z7MzI8SJ&#10;ryw6YK5cuZzVw+Dw66MpFLt/2rZto3mFvGLFcnB0coF4nLU7Z5hJ9MifT9b+sjbN+8DsZNOmTeCd&#10;k+2tQ6elL5B3Qan91N4bjrjZT+EUOqdforRFZmIQMhMXjx9yxGGMfWbRCLxGp9y4jvWlYwm3K3HB&#10;vv4GkEjRtfHHHy/VbadefnqrjdSeD5rpcGVhzlOgTj5XJ+zLX2lnAy0SDfO75xPaj2f1QSBhKSPB&#10;Xnt/lIxCAdLOnDmb1cPg8OvjM5oLXQcdO3bQXK+ncBXBB1uQs/JgR4bqEDJrQ7Z0zf379wcf6lMZ&#10;j5ZyS+PJkydo81xr1cLF1hg/AZiYP7CztPs5p/SvXwZOn/ts3aXx/fcoArN6REtUqXz3E8J9yxhA&#10;IiWQePUGSJw4cVx27txp9SPB727duvXt90nKiomJlo8/+kCpM9pDvdK0c6adGzdqJNWqVoGg1ROr&#10;zzmzfDEhPl61t5qngAkkaNwVjJbFkyezPqBy9P1imYIdB3GxMZqBxK+wcs8DZcvN4Bhl5UEug6eH&#10;h4wdYxkcpLz2JWgNJ7hqCcOvd1VmXwuN/8jvyajx9OFDWTiku7Qr+qP0qR0mp3//LaNOxThuJovA&#10;wkFdJCbI43FCqGcNA0hYABIXIXH7C8iL1g7W79fARfTmzZtqF2yLo2dBcFCAcN/2HMeOHVf12hEQ&#10;t3ofRrt2baVihfLvODASWBQuVEi5M5IvYQzbIsAumBzffytJiQnCTgUtYytS/rSsJ6DIyoNlyWJF&#10;i0qf3r3SvcyDBw8od1pm0cwNt7ig0GIOmO5BbNyAVuArxg6A+mVu6V41QA5vy9r3z8ZwGV//MwKL&#10;BneV2EDPx/Hh3jUNIGEBSNy6dUtIqLJlUNSKnR+XL1/GS+dnlDS+U8Y79h4ELCQZpsyA2PsYrrI/&#10;klWbgFRav169d17KBG9eEPii2+mF8+dd5ZQz7XlQpZLgNzkpSTOQoPkcV9+rV63KtNet5cRZtixf&#10;rpzKLqY3SPwtV7as4u/Yau6X3rFs+fdXL8HvmjIKOhNu0qn8T7J7jf2cS205L+O7rhuB2T1j0QLq&#10;fj86xLu8ASQsAAmSpKhW+eCB9QzqRVjRsZ8+JpoljQ8lCS9kR/SG0+XTz9dHs4aF6z6W6Z8ZCZVV&#10;q1SR2Jh30+1UA2TdmtmKG2amXunv2djCPAImINEJnBStGYn9+/erltF58+Zl6YBSoItW4Wzr1NKq&#10;2bx5c8WNWr58mUvFhUq4d+7cRinwpPyOe/cE7711U0dJXHABSYjwlU1zp9i1DOtSF2+cjM0RmBDd&#10;QDqUzHctNsS/sAEkLAAJRpjKfhSmsnbQEbRrty7KDZGOlXoErrQek8CEZDjyI7KyCJUpHidPsp2u&#10;BHxE3i3jHDt2VNX0a9eqJSSwGcO2CCxa+CYj0Sk5WTOQYPszeSoTJ0607eAu/u1nz55K69atkBmr&#10;q8kleNDAgerZHADiZUYPZkhoNHgYRmx0FZ08ebLKZpIkznH/FuS5Z0+U5NKFWP+WVROGGK6hGX3T&#10;XPD4d29cleFNK0rHkvlOdgj1+cwAEqkACbZizUG7ptbVWMp7/erVHzJr1ky0iLkrILF8+XKHPAr3&#10;0HtOEEEw8QqgIquPHTu2i7u7m8US0YYNEP9Bay1f8MawPQILASS+/eYb6dxJO5A4d+6sIsJm9TZk&#10;toknJiRI5UoVNSnTLltGfY1c0HppYvuNsWIPzJrQVJC/H7aZzps3F+Bhi2pBT0n8pjMoPYc4SWxf&#10;Oke6weiLpY5FIGM+ffjAiiMbX8mqETi0ZZ30qornI8D9l/cSRPCiU9WR+LNrgzefP77t27fLAaT8&#10;9A6S/SpVqqAkm+Pj4xyWHqQfCFeAXPG8D2P27FkAZrkstspNg6IngUS3bl3fh1A4/BoXLpwPIPG1&#10;dOncWV5h4tQyWF4qX76cdO7cySVIhFrO2dptevXsqfg4V69eTXcXh9FO7omST5kykZpVQtPdqYYN&#10;qLWyCQqla9CWy5b0zZs3pWlGSCBx++olGBleQGbihtDoq2/tcIkGmJjTJ14e3tXmiKzh1IxNMnkE&#10;lo/uB1VLd4kP844zgIS5smUKIMH7zDQguQ56uwAmTZoon3/+qVKa1GP+pffZOnb0qOIFzJ41S+9X&#10;M932LOPEooWW0sSmNGzKi+jRvbsindIC3hi2R4BkYco7d+vaVTMoePTokSLCkjvA+ntWHgTvzL5o&#10;6cJ6iBZLWo+TdM3MgCMHu0CuX7+mOF4Ux6NnytmzZzVxOd4CCbgh0y764Z1bcmjjusc9a4Vejw3I&#10;J1M7t1MZC2O83xG4c+2KjGhVHWUNt4exYd5uBpBIB0jwcaFqJJXstLZpURaXLw06US5b5lhy1TbU&#10;NmlDvm6d9VyOzPKTICArVKig9IS0uCUdjto1a0KUyx1qg9a37WaWWDjjPJn+zv71l9K9ezfNzz7v&#10;SzsoYVarVlUeZPFU+AgYchUvVkz5Y2gZVStXUl44dPZ01CDA3oDWW5ZSeV565bZTAombKPneB2h4&#10;fO/Ozf0bVndqVzT36uRQL0wgNeTUPkNrwlH3MDPsd9vimZIYWkDiQr3nNvLy+ncDSGgAEryx++Ad&#10;oEWtjz/EWAj4sEuDrWGOXpUtmD9fChX0hyTxnszw/Nl0jlOnTlGgiVoF5oOtn8VheV0EZR6tL3ab&#10;TuY9+PKcuXPkq6++EKbwtYJohoVljcCAUsIOm6w8xo8fD92SglCTPanpMhMT4pVS6Izp0zRtr3cj&#10;GqWRi8EODC2dJJb2bw4k7l27LHevXXkAgFi6wpd/+yI+zGdFbKm8MiG2qTx/os0RVu91GNu7dgTu&#10;4pkY3qKqxATmf54c7hv43oIIrRyJlLeThEt2YTBFmNZYjgxEdtTpS0EK+6yDU5g8D66KKMDkyv3p&#10;9vhZUNiLgj4tmjez2JGxG+lbth3SQt0RLbb2uIbMto+ZM2dKts8/l379+uri+NA626tAAbmMDFJW&#10;HpMnT4Ikuy9UcE9oukxaiX/15RfSt09vTdtr3YjlpM2bN0Mdc5suwKcVSNy5eukhgEQVvjeTwc6P&#10;CfHc2SnSV7YutE1nR+v1Gdu5UARei6yeMFSSQzzBjfCd3j4g4D8NIHHrJkhF5/A5LzdQE2Tt7w8z&#10;jkTKW8g0IWuO5q6Tpm2YemfNlP3iczVo8Nv6eHCVmAi56CpImWb11d/gwYOkgEf+VKWEJ02apPgR&#10;zAYZwz4RYFsgM2vDhw/TtUMa07nnc1PSz1l56AUSLD9++UU26dC+vd3CwlISnYptkfNPeTKWMhJ/&#10;AomqpgkjrrRPUEyA25N+kNO+ePyw3a7F2JHrR+D4ri3KOjwh1OdCXJi/73sNIqzJSJhuMV+OBBOW&#10;Ur0JSF1+9ukncEtsrdl22ZZHh+lLWoc3qF/P6lSmLcd31ndp587yTUx0lAWvgjdn0aFDB3QYZAeA&#10;m+Os08ryxxk3dqx8+ME/Zfz4cbqudcP69UogLavzdqYAaOnJSBxH5oK8qTp1amnSnkgv6BTNY7mV&#10;JQ17DS1Agu/PxAifPgnBHihxNJH7t9/YABgja0fgFhbcw5pXlThoiySE+bTHY/A/DCDx6tWmBzoz&#10;EnxMCCDYRkV30JSD9smsfxb9uYjuDg9rHz/yL2rVqiHNmzWzdhcu/z2CpdboACjo75tqWYktbhUr&#10;VlBtoVrTzC5/4S5wgsOHDZOPPvxApk3TV9M/cuQwRMNKpep26QKXZpdT0JuRYHnOx8dLwsND5dxZ&#10;bQTN1E6URn1s6dwCczRrdG5S269WIBEb4fdpQqj36uQwL1kA46YXWbxDxy4PTCbeyRMoPE/t1FqS&#10;gj1JsJzeMjjHf7z3IMKWjASfBYq4/PLLmreM6AsXL0hYaKhkh2YEme7OGk+h3ki9f7Lks+pYsGCB&#10;MoGaMnliqpe4a/dulbEgV8TcFCmrxsUZ19WrZw9V2lgKF1A94/79B1IBMuVs1c3KY+yYMUrDRWtr&#10;OFvJCXiZxdizZ7dNoaEU+SoH+JloBRJ8hwJMuMeFeB7tHO4jK8cOkhfPs3a7r003LBN/mUJkc/ok&#10;SHJYAYkP8d6UXNb3SwNE/BkBLYJUad17rgbIjiaxLykpUT785z+kY4f2KGk478fE1GZkRDiO2yET&#10;P6apn/p5tK+xjbYuPA3SskefBVJgdugdkBWvp7sgSwbNThf1/Nlz9TyzVGdN/b1hw4ZSCZPmK2Tw&#10;suqgemepkiWFCrhaBrMI7du3U46qXIhYO65cuaKIlQQm9h5Ux1WCVOCMkTvGrg1zjkTKSSQ+3K9I&#10;fLDH+WSCifGD5cXTp/Y+JWN/GRiBxw/uydy+SQARXhIX4vV7cqRvHgNEpIiArUCCanbUlpiP9ktq&#10;6AegS+MUgIUzB4FEWGiIRHXs6MzDOuVY9MpghwZLGvQESG0QONBU6pOPP4IAzyKnnNv7cBCSd+vW&#10;qQMCaw6hh4newRZQWts/QHYiq44+fXopDx1O7FoGiZGDBg2Uj1EuIvi1ZvBY27dvs7uvDhdE5CJd&#10;w3vtDsADQYQWIPGGL+EXEEcwEeYti4f2kMf371lzacZ3XCwCd69flRndo6QTQERimM/euHD/AgaI&#10;MIuArUCC95ydBJ4e7gpILEQK3tmDbV/BgYESkwVTyOPHjVNdGDNnzEgzrAR05cuVVfoSWb0F1pnP&#10;F7NBoSHBCgxYYzZHpVVmk/buzZr6Jpx449AhVFWnWd48dHN9gOzl4EGDdN9OZjTmzJltd2XMy5cv&#10;y4IF82UjhLKeg+sA3QjNGQnTazU+xLdEXFCB4xSsmgb1S3bDGSPzRuDisUMytkMDSWKbZ6jvtoTI&#10;gp4GiLAQAVuBBJ02aZbFlXBcbGyGpNQfQXY3CMI/FL7KSoMrrvzu+SQqqiPimrbHA9PuBHJ1atfS&#10;reKXlWJm72s5cOAAWjjzSfXq1eT2Lf3+CvSnoRz0lCmT7X1qLrE/lhVq1qghbWAQ9xKEYK2DWcxP&#10;P/lYgX8CA62Dx1uPbhgSWe01mCGhlxA5MMx0MLv3Gh89pY2Ur9a4SB/v2OACW5MAJsjuP75rq71O&#10;1diPkyJAjszedculf90IYVdOXJj30phA/xwGiEglArYAiePHj6NuX1f1hEeEh2vS2nfEc/Do0UN4&#10;eQRkKe2Eq1evKCOk0pERitSa3pg0cYL84+//LewwsCSbnd73jX+3HIFt27bK5599qlxln1hR936C&#10;shvVLaPRspsVx2VMvL5ocR04QJ8t+OHDh5A9y41uq5qatV+Y/WAr7d69e+0WSnZD0cBrzZrVf90n&#10;wMWtKxd1ZyTeZiZCPbPHh3tPBm8CegMlZN20MfLo3h27nbexI8dFgDpKy0b2ka7liqDFM/+L+HCf&#10;gTFlfD40QEQaEbAWSCxZskQZcX2R7XOsmt0ytFeeHInQkKAs87JmOysnHlqv70R/fHqD108dDepH&#10;/IrVmjHsF4Hly5epFHzv3r2sBmjNmjVF90Y54X3KaoMeNzTL0+ulc+7ceSVaV7JkCU0lI2YJdqMr&#10;ybzd3JZ4sl2aIMJS5wg5ElfOnRZqBmjlSJi/ZhuFe/3/CeG+bWOD8t9kdmJiXFMjO2HLDXPCdw9s&#10;WiOj29WRxBBoRIQUOAMSbd3k5L/9mwEi0omAXiDB1GKPHt2VKRStwb//9htFnMrIkdXIllOmTFGq&#10;oHRO1TLoqcH7EY4MhjV1fC3HeF+3mTFjuhKjGjlihNUhIE+ioL+fbN36rjeK1Tt1kS926pSs2o3P&#10;nTur64xIYmUZjpoz6Sl/MsO2f//v6mOvbqTLly9BUO+Xd86bWY8VK1bIhvXr4Pp50SYg8TY7wY6O&#10;UK+1sYHu0rtagCwf1U9uI9thDNeJwLWzJ2V+/yTpXrGoxJR0ewXi7NzYYD93A0BojIAeIHHh/Hlp&#10;1KihfAfwwImOrYYN6te3O3Na7+PFzoZyZctkCR0JKvRRVpkdKFoNh+ZDs4PtiYkJCVavmvXG/H3Z&#10;nhoJzEhQvdHacQUkPi+vAso9NCuNG9dvSOHCBZXSqt5BXgRJmuRJbIE/RmqDIOLo0SOqnGEv75hb&#10;4LpQTvvu3b+WGpih+AWOueTFUJtGdW1obP9M73UbXcrr70mhPtHRQR4X2EI4qEEZ2Txvqty7kX7Z&#10;Um9sje21R+D21cuyduooGVAnXLl4xgR5nkiM9G/SMjjYEJpK76FO+e9agcQJ8CEo+kQ7ZZpCfY8e&#10;8BLFi6XZkqj9dtq2JUsBdevUlmZNm9q2owz+Njsv2MZaOiJCM9+EL9rGAHcEdmScG8O+ESDnhEBi&#10;1izr2hR5NlRcTEpMVJ0fzjCws28EUt8beRG+UKj8DURfawa7vZjtmT17dqpfP3HipOIv2EtgjdlL&#10;ggiqa6YcvEeUlae7sRr4XVlLtkzr/ZsQ6e0ZF+o1AWTMu53RJjqsWRWYfs1QxzKG8yJw/cIZ2Th3&#10;sgxqWE46hXsDRHheiQv3GRRfpsD3euZPY1sdglQkRkVA8IkZiLDQYLw8vCU/Vs0rUD92hcGXAA2A&#10;qlSu7BBxGmdcI1dbbdu2FU/P/HjRaX8xnz51ClyK/KrezPY1Y9g3AsOGDf0TSMyyacf7f98v+dCa&#10;y3bHrECG3Q1FSm9kWWxpuaaGBDMSqbmq3rhxQ4Fjlu7sMfbt26dUMM31LghSNmxY/5d2Uj3KltZM&#10;JvERPsGJ4T5TYwI9nydCbnlEqxry66wJcu3sKXtcqrGPVCJw6QQ8oqaOlCFNK4IH4YkMhMdDGG9N&#10;iA/1+dma+2h8Jx0g8frPdsODBw+qPnqCiFo1a0hkZLjk+O47GdC/P1qk4KXqImPRokWot/6o2w/B&#10;RU5fJoMP8SPOf9LEibpOibV7kiwNt09dYdO88ciRIxSQmDHdNqtoAsXOycniAb2VY8eOaT6+K254&#10;+vQpJUAVEhwM8KpNhMrSdaxbt1bJvrds0UyYVUw5CLZY5rNGTdT8WCx90otj3bpf3uEQ8TiboBth&#10;3gniaCDB1y99GuLDfQOTwn1mRpXK+yIBE9uQRuVl0ZDucmb/riwBOF3h+X354rkc371VFgzoLIPq&#10;l5F4mG1Fl3R7BCLspNhw76LJRYv+LwMQ2BgBS6WNezeuqvtPJUWm2umd0apFC8WHIMGydatW8uTx&#10;E1d4Rt6eA0Wp2rdrJ3ly51IrHOpbZJbBF6aPt5fieOipA/MFWaF8OfUypoGaMewfgTF/ciSmggBr&#10;62B5sFjRn9Bh00SXdoKtx7Xn90+cPKGEz6i0yhKBLYMaGxTr4kLlIbRgUo5LFy8KO8NsMeLib+ns&#10;2TPoKFmq3mXmnCPum0CFnAjz4QwgYXp1tw9w/8/YcP+i8aHek6NL5bsaF+QpfasHyOT4ZrJz2VzV&#10;hmr4d+h70p4/faL4LZvnT5NxHetLn6olJSbQQ6IC3C7Fh/kMT4b1d1t///9j4/RpfN0UAUtA4sm9&#10;23Lkz3LGF9CIYA89iVFffvG5VK5UUVjLd8Vx//596da1qxJxIpN8zpw5wtS/K7fdsVZbpnRpaA0E&#10;yFWNEsOm2K9auVLy5s4tteF8agzHRIAdF//8x9/h4KnPQjy1s2EXCJVKp2ZCgaqNGzeqds0iMOja&#10;grZJWwefd5Kk87nllevXr7/dHSd4dk6wtGHN4KLi+PFjSrp/9epVFnUq2P1BALFnzx6LnSDOBBIp&#10;Z6OEyEI/JoT4dkXL6G5oGDzpWsZf+tUMhs9DorA18fr50/LSiT5G1sQ/o77z4tlTuXrmhOxdu0xm&#10;9oiRPtVKCeMXG+DxACTKrXGhPvHtA3y/NWZ/B0TAHEjcgxjHuRNHVWvWp598ghpoFNo9e6j0OV8i&#10;1vgNOPvB2gAtBWZP8kLwhiunRo0aqCzF8uXL5YYZycrZ55byeFwxxURHo3bupsyH9AymgskLoY4H&#10;S07jx42VcWPHyJjRo42PHWIwdsxomTB+HHxOmquOmCGDB+u5Paluy26Ftm1ao4vDU3bv2mWXfTp6&#10;J5fQKtmnd2+V+aIBGbkG9hiMRaOGDeQ7vFtSSojv3r1Ldu36TXdqn63PBDsbN/4qK1euSJMIfvbs&#10;WfzmtqZK4swoIGF6xVMACSvn6rHBnmPjQwocTgCPgt0eAxuUlXn9kmTH0jly7tA+eY6s5Ps8nsDP&#10;5PT+3bJ98SyZ2yde+tUOl+QQunPy47U/IcRnVEKYb4VkaHo4YPo0dplaRuLR7Ruy7dd14g9CZUxU&#10;lNKIoPRyIX9/2b5te6Z5ZkmgYl102NAh0rhxIylSuBBehLmkbJnSMhYT7r17GW+oM23aVMmNPnpr&#10;VrtMyXp7eSuA99WXXyj2Oz8ffWh87BEDUzyp2kp+UI/u3e2mYWBSLQ0NCbG7X4Q9f6DUjJmMtlee&#10;p1vevNKrV8+/ZA7scaz4+DiUS7+QRYsWqt0xe0jTObZoah1s46SL6IYNG+T3338HbyPtDghmLFat&#10;WpnmMTIaSPwlSxHqlxugojbImeNjgj3PxJRyk/jA/NK/TphMTmguy0f2ld2rFsmV08fSldLXGlNX&#10;3Y6urJdPHpXfVsyXJcN6ysTYxtKnZojEQaODcYkN9DweH+Y7PCHSr0pMiE9OY6Z3UgTMMxIPb16T&#10;7RvXg10+UInw5HPLA0Ou/LJmtZmErKs+aRbOiy+nS5cuyUbwCOrVqyvuUOIkaXQBHEv1cBLsecm7&#10;sBplG20brE6f6fAa4Dmw1puUmKAY763hcUBAQi+HKZMnGR87xoAtn13g3smSHjNHz6yQyE7tmeGq&#10;m7wYti1bm8LX8jySTMhSAZ8ZZrE4ibIEyA6fw4cOKZEsTsLr1q5VGZKTcO49BIL1qJEjJRKdWu4o&#10;E9auVUuVABwxhsKC/PvvvlHS7hxcANy6dVsTaONvl2qXNPA6deqkphIm48GMBa8zreFKQMI0FZCc&#10;mRzhnyMx3D8iPsR7cEyAx6GOxXM/6lDC7Y9u5X8CkTBSxnWoJ4sGd8UKHaZmB/bIo7u3hSl/eodk&#10;pkFvIZ73gzu31HVsXzJL5g/oJGOgOjmofmklX92+eN4/eP0sAyWEe/eOi/QNiwnz/q6oQZ50EnpI&#10;cRhzIHH78gW5CUW3qVOnKABB+VtahGeVwXQqiYl0K2RtlhoMzmbR8yVOgtkb1rv+lk22h+ZGhwd1&#10;PM6cOZNVbo1LXsd+rHBz58op9evVg4DRXbueI/URCNSbQ0Jbzwo85Um8evlKZdf4HHFy5IqcoGAG&#10;3GLZatoJnSI01KqNUmWZ0pGqPFmoUEHx9/OTIoUKKW2L4sWKKmOxn8B9KIx/4+cnkCBpn74e3hbm&#10;HRX2DMIcaEjwHROr07mX10x5a5YEzYmaaZ0fWz/ZUpoeidMVgUTK2SE5OfnfkoN9/5uW1nFhXi2i&#10;gj1nRJV0O9ixVL5rMSEeL7tjou1TtYQMqB0qE2IaypLhPZUA1qGt6+TSySNQ7bwgDzFJP3v8SLjK&#10;z4jxx6uX8vTxQ3lw+6Y6H2YaDm/bIJug77B4aHeZENUQQlGhuI7i0q1cYZAlPZ9Hl3C7HB3gvj82&#10;yHMaMjRNUPpx7xhZ6P/K3/72P5w/expHfBsBcyDxAB0bR37fq9q7cnz/nQIUWXHw5Tht2jT1wvT1&#10;9ZZ58+ZpWgXZGgu+9BrDF4M9+MxK6B0878aNGkm2zz9TJRpjODYCpzA5s7OABmqOIBmzbdkNE2lt&#10;mFdptX8nSZAeIKNHj1Ik6GpVq6rSHUEJeQxeyHQV/flndFyFKo8PunNSkZbcjASon/br00dGjxql&#10;rOnfyEGvl7VoxVy4cIEigc6cOcNptufkNBQo4CE14K6qdbATY8mSxSBUHtf6FbUdO7noHHrr1l/F&#10;qCztxNWBhKUprFnRPP8VHQw57pACzeOCPYbFBnsshZLmvuhAzxsJ8ProGukrXSJ8QEAsKAPrRcr4&#10;6EYyq2eMLBnRG6Zio2UHOkQObF6j/EBOH9gtF44ekKunj6vuBxpZ3b95XWUIHt27K08e3Fcg4NmT&#10;xwqMPIVx4pOHD5Qx2QPE9+71q0pe/Cqkpy8eP4Sswm459ttmRRjdibLEhpnjZCmOO7NHNLoqGsgA&#10;uGx2LVPozfnhPCHYJdHBHleiAzz2xAZ5LI0PLjAUMuONAZp8k4tm/9/GFO5iETAHEo9vXZct69dK&#10;caxQRqC0kRXEc9J625Dd3QQTOzX/u3frqmt1o+stho1foJ+5K7pKcqNFdf78eXq/rrZfAcLo1199&#10;JeXR9mmuzmfVDo0vpRkBrvTZWeCLMoSjVCnXoLOAXhzFkBmYi06j1Gy1eb+7deuigO+POXMo8MAu&#10;qnYQMuvfrx/4DJNkyeLFKnXPzAQJhTdu3kDK33UJeWzLLFTQXwmqafHRuHHjutUiVSzhaDX9yoxA&#10;wtLU0gFKjfFh3qXiwnzr4b9x8SE+wzEhL0EXwz6AjOtY3b9OhENpQpC7xJJ7EZRfupQtLD3RLtm/&#10;dpjStRjRsrqM7VBfJgB40HhscmJLmdqptUzv0k5mdOuA/7aXaZ3b4dMG/9YCGZAmquVyVOuaMrRJ&#10;RQUSelUtJZ1L+ysuQ1ypvOB4uAuPy+PjcwWgYU9MiPeyhBDvUeo8Q71rJlLjIcjvGxebMo3TsRQB&#10;SxmJHZs2yFSQrLR6PWT2uegxEPVg1GoJJsjSp6GQI8aIEcMlJyaAYUOHWgXQ+BLlypiZonnw1zCG&#10;4yNAPgGdVUm4PGhBb8BeZ3Ds6FGpV7eu5AEhmNbaTPmnJAQzW8FVe16oYw7Bs0qOxZkzcKcEKTGj&#10;eD72uHYCNZbomPVJq3TEBQ3LeOy8untXP1Ga3WYEEtRe0TKyCpCw9M5PLp3/H+QSsCzCyRqfCJA5&#10;GyaE+SUmhPkMiw31mhYbnH9xTFD+jdGB+fZFBbifjiqZ93p0qbz3okrkISfjecfieV5Z+mC7F1Gl&#10;8j2IKuEGkJLvXEyA+wHoN2wGCXJ5bIjXNHI7EiL8EuPCvBslhHlHKrAQ6uMRH+H7bUxYkX8as3Qm&#10;jYA5kKBl7nV8noPo8r4Nau274UXdoH5dpEHtCya4WqR+QOdOndKtz1qKO1+kZM1/jlbEZk2bZOrJ&#10;IzM9V4w7eQaffPShMnRy5CApeOH8BYrkSBl6TrBNGjeWuLhYxWNgBiIzk54txe4xJnaK3vn5+sjp&#10;06cthpcLGipPstPCGpD/AGl43jsCca0jKwOJtKaqRl5e/962gv//Ie8gOdD/g+SyBT9JjvTMFl/a&#10;+6v40ILZk0v7fcNJPyHM44fYYN88USH++RIiCueNDffK1THI+8dkAJT4cgWzc/vkyELZYiP8PlX7&#10;AZ+D+zVUJDMpUEjvtFNVtnyduVi+Wl8Q6W23YsVycQMJsxF4CGS422NMmjRJcuXMqZj/1poP/Yp0&#10;NYW2/P18lRuiMZwXAXYvffThBzJxwgSnHJSr5rUgTCagNbJqlcpSGiTJVi1bODQj4pQLS+UgFSqW&#10;h1+Mu+rAMB/kBNE+/NChg1apgb7Ge4w8DEr96xnvK5BIb74w/t2IgMUIaHX/1PMjzOzbLoU0L6W2&#10;O3ZobxNjnaSuvn37qkxENDQ5HmHFac1g+rpy5Yry2WefyER4chjDuRGYDyIuZeKZTdJSx7fn2bEN&#10;zhU0T+x5Teb7atiwvuqgspTxIZi/ePGSVVk8HufEieMQp1qp+/QNIGFMmEYEdETAABKW3zHUZMgF&#10;ANDdCiGia9euQddhiiLpsbWNqoDWynSz/t29ezf55OMPkeZu5NLEOd1v60zyhc2bNinNj1o1a1qd&#10;Ucokl5ohpxkTHaV+JySa2nNQUGvNmjVWEagNIKFjEjE2NSJgAAnLry72mQ8cOEARMHv17JlqZoIT&#10;PVdN1KKYjnbSVi2bS1BQgHgVKIC2vCrCSciWzhe2+ZFcyXY+rYxze76MjX2JajMMDCgFfYVCmdam&#10;3pXvI4E2f2eUd7fXYOZo6VL9LaKm4xtAwpgbjQjoiEBqQMJkI26vH3Zm3Q/BBNOu1apWFnIdli5d&#10;KivRe09iZn9YqVN+u2SJ4uIH7gLb9yJAlItPiFOugs9BErNl7Ic7ojfaDrNn/1q1vBkjYyLAlS3b&#10;bSmXfeLEiYw5iSx81LFjx0q2bJ9Jcqdku1wltVrIi7DFE+T1H6/l9tVLSkOBBPR71y7LnauXHmJR&#10;UFXH69XY1IjA+xEBS0DiDn40z588UhKl7/Pnj5cv5BW0H2ZOnyYN6taROjDHql2jutSqUU1q16wu&#10;9SFv3KhBPenQtrWMHjFMtkFp7yHEWgR1bWjSymsot9GpT28M+Z1HYJoPGTRAItHu2R+GY8+fPrZq&#10;X3qPbWz/7jPP56B/395SoVwZ2bVzh3Ef7Phe4LO+ccN6qQzhrCEA7db8XkzPLL/7FNnBfXt2yeaN&#10;G+SPl8+t3t9zCC3dhn23ASTej3nQuEobIwAgsZlKZDcvvUHepg8lS/lDet8/WIUIbdUf36GM60W5&#10;gRXK9QtnVZzuXrsiT+7ekheP7smz+3eEhmf3rquVi01x4/cvnzkpJw/tlwunjss9qI3eBbh73+9F&#10;Rl3/3auX5eq503DFPSJXzp4y7oOd3wv8LZ2H4/DFUyds/u1cO39G3auHENaz5Xnh+y/l+9DISNg4&#10;0Rhfz9oRAJDYaglIEIlz0jQ+AFiIgyVgxb+jDOzbF44d48V93wWgIIDgn437kLHPIicl41445h6o&#10;Z12VDt4AdVs+/C3a4/diykSYftsGkMja86BxdTZGAEAi7s71q6//MiGmnByNP/9lZZJylWL8OQWI&#10;Mp4T4znJws/An5lGciQq2/jKNb5uRCDrRQA/jOyPHt5/yNXv9QtnVNre+BgxMJ4B4xkwngHTM3BG&#10;Hty8Ko8f3HsANmjFrDcLGFdkRMDGCABIfIlWpzsvnj1R3vXGx4iB8QwYz4DxDPz1GXj1/CnEyF49&#10;NICEjROO8fWsGQH8ML7GR78Ljl0atYydGBEwImBEIHNEANoUj7HwqpQ1ZwLjqowI2BAB/IQ/wg9k&#10;ND7T8ZlqfIwYGM+A8QwYz8A7z8AMxGQsgISvDa9b46tGBIwIGBEwImBEwIiAEQEjAkYEjAgYETAi&#10;YETAiIARASMCRgSMCNgUgf8HMLmcI11cVVUAAAAASUVORK5CYIJQSwMEFAAGAAgAAAAhABvvKu7g&#10;AAAACAEAAA8AAABkcnMvZG93bnJldi54bWxMj09Lw0AUxO+C32F5gje7+WNtSfNSSlFPRbAVpLdt&#10;9jUJzb4N2W2SfnvXkx6HGWZ+k68n04qBetdYRohnEQji0uqGK4Svw9vTEoTzirVqLRPCjRysi/u7&#10;XGXajvxJw95XIpSwyxRC7X2XSenKmoxyM9sRB+9se6N8kH0lda/GUG5amUTRizSq4bBQq462NZWX&#10;/dUgvI9q3KTx67C7nLe342H+8b2LCfHxYdqsQHia/F8YfvEDOhSB6WSvrJ1oEZLnOCQRFuFAsOdp&#10;sgBxQkiXSQqyyOX/A8UPAAAA//8DAFBLAwQUAAYACAAAACEAqiYOvrwAAAAhAQAAGQAAAGRycy9f&#10;cmVscy9lMm9Eb2MueG1sLnJlbHOEj0FqwzAQRfeF3EHMPpadRSjFsjeh4G1IDjBIY1nEGglJLfXt&#10;I8gmgUCX8z//PaYf//wqfillF1hB17QgiHUwjq2C6+V7/wkiF2SDa2BSsFGGcdh99GdasdRRXlzM&#10;olI4K1hKiV9SZr2Qx9yESFybOSSPpZ7Jyoj6hpbkoW2PMj0zYHhhiskoSJPpQFy2WM3/s8M8O02n&#10;oH88cXmjkM5XdwVislQUeDIOH2HXRLYgh16+PDbcAQAA//8DAFBLAQItABQABgAIAAAAIQCxgme2&#10;CgEAABMCAAATAAAAAAAAAAAAAAAAAAAAAABbQ29udGVudF9UeXBlc10ueG1sUEsBAi0AFAAGAAgA&#10;AAAhADj9If/WAAAAlAEAAAsAAAAAAAAAAAAAAAAAOwEAAF9yZWxzLy5yZWxzUEsBAi0AFAAGAAgA&#10;AAAhAPd/6JjIAwAADw0AAA4AAAAAAAAAAAAAAAAAOgIAAGRycy9lMm9Eb2MueG1sUEsBAi0ACgAA&#10;AAAAAAAhANy59mWvWgEAr1oBABQAAAAAAAAAAAAAAAAALgYAAGRycy9tZWRpYS9pbWFnZTEucG5n&#10;UEsBAi0AFAAGAAgAAAAhABvvKu7gAAAACAEAAA8AAAAAAAAAAAAAAAAAD2EBAGRycy9kb3ducmV2&#10;LnhtbFBLAQItABQABgAIAAAAIQCqJg6+vAAAACEBAAAZAAAAAAAAAAAAAAAAABxiAQBkcnMvX3Jl&#10;bHMvZTJvRG9jLnhtbC5yZWxzUEsFBgAAAAAGAAYAfAEAAA9jAQAAAA==&#10;">
                <v:group id="Group 147" o:spid="_x0000_s1046" style="position:absolute;left:567;top:9988;width:5086;height:3745" coordorigin="4256,7270" coordsize="3400,250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lIktxQAAANoAAAAPAAAAZHJzL2Rvd25yZXYueG1sRI9Pa8JA&#10;FMTvBb/D8oTe6iZKS42uEkItPYRCVRBvj+wzCWbfhuw2f759t1DocZiZ3zDb/Wga0VPnassK4kUE&#10;griwuuZSwfl0eHoF4TyyxsYyKZjIwX43e9hiou3AX9QffSkChF2CCirv20RKV1Rk0C1sSxy8m+0M&#10;+iC7UuoOhwA3jVxG0Ys0WHNYqLClrKLifvw2Ct4HHNJV/Nbn91s2XU/Pn5c8JqUe52O6AeFp9P/h&#10;v/aHVrCG3yvhBsjdDwAAAP//AwBQSwECLQAUAAYACAAAACEA2+H2y+4AAACFAQAAEwAAAAAAAAAA&#10;AAAAAAAAAAAAW0NvbnRlbnRfVHlwZXNdLnhtbFBLAQItABQABgAIAAAAIQBa9CxbvwAAABUBAAAL&#10;AAAAAAAAAAAAAAAAAB8BAABfcmVscy8ucmVsc1BLAQItABQABgAIAAAAIQC8lIktxQAAANoAAAAP&#10;AAAAAAAAAAAAAAAAAAcCAABkcnMvZG93bnJldi54bWxQSwUGAAAAAAMAAwC3AAAA+QIAAAAA&#10;">
                  <v:shape id="Picture 148" o:spid="_x0000_s1047" type="#_x0000_t75" style="position:absolute;left:4256;top:7270;width:3400;height:2503;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cLKuwwAAANsAAAAPAAAAZHJzL2Rvd25yZXYueG1sRI9Pb8Iw&#10;DMXvSPsOkSdxoykI0NQR0LQJAUf+XHazGpN2a5yqCVD26ecDEjdb7/m9nxer3jfqSl2sAxsYZzko&#10;4jLYmp2B03E9egMVE7LFJjAZuFOE1fJlsMDChhvv6XpITkkIxwINVCm1hdaxrMhjzEJLLNo5dB6T&#10;rJ3TtsObhPtGT/J8rj3WLA0VtvRZUfl7uHgD/WU3Sa7eaBfPG/33tf0eT39mxgxf+493UIn69DQ/&#10;rrdW8IVefpEB9PIfAAD//wMAUEsBAi0AFAAGAAgAAAAhANvh9svuAAAAhQEAABMAAAAAAAAAAAAA&#10;AAAAAAAAAFtDb250ZW50X1R5cGVzXS54bWxQSwECLQAUAAYACAAAACEAWvQsW78AAAAVAQAACwAA&#10;AAAAAAAAAAAAAAAfAQAAX3JlbHMvLnJlbHNQSwECLQAUAAYACAAAACEASnCyrsMAAADbAAAADwAA&#10;AAAAAAAAAAAAAAAHAgAAZHJzL2Rvd25yZXYueG1sUEsFBgAAAAADAAMAtwAAAPcCAAAAAA==&#10;">
                    <v:imagedata r:id="rId24" o:title="" grayscale="t"/>
                  </v:shape>
                  <v:shape id="Text Box 149" o:spid="_x0000_s1048" type="#_x0000_t202" style="position:absolute;left:6594;top:7598;width:935;height:23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dQcswQAAANsAAAAPAAAAZHJzL2Rvd25yZXYueG1sRE9Ni8Iw&#10;EL0L+x/CCHvTVA+iXaOIrCAsLNZ68DjbjG2wmdQmq/XfG0HwNo/3OfNlZ2txpdYbxwpGwwQEceG0&#10;4VLBId8MpiB8QNZYOyYFd/KwXHz05phqd+OMrvtQihjCPkUFVQhNKqUvKrLoh64hjtzJtRZDhG0p&#10;dYu3GG5rOU6SibRoODZU2NC6ouK8/7cKVkfOvs3l92+XnTKT57OEfyZnpT773eoLRKAuvMUv91bH&#10;+SN4/hIPkIsHAAAA//8DAFBLAQItABQABgAIAAAAIQDb4fbL7gAAAIUBAAATAAAAAAAAAAAAAAAA&#10;AAAAAABbQ29udGVudF9UeXBlc10ueG1sUEsBAi0AFAAGAAgAAAAhAFr0LFu/AAAAFQEAAAsAAAAA&#10;AAAAAAAAAAAAHwEAAF9yZWxzLy5yZWxzUEsBAi0AFAAGAAgAAAAhAHp1ByzBAAAA2wAAAA8AAAAA&#10;AAAAAAAAAAAABwIAAGRycy9kb3ducmV2LnhtbFBLBQYAAAAAAwADALcAAAD1AgAAAAA=&#10;" filled="f" stroked="f">
                    <v:textbox inset="0,0,0,0">
                      <w:txbxContent>
                        <w:p w14:paraId="21D710C7" w14:textId="77777777" w:rsidR="00487F56" w:rsidRDefault="00487F56" w:rsidP="007B23B6">
                          <w:pPr>
                            <w:spacing w:line="240" w:lineRule="auto"/>
                          </w:pPr>
                          <w:r>
                            <w:t>Mouthpiece</w:t>
                          </w:r>
                        </w:p>
                      </w:txbxContent>
                    </v:textbox>
                  </v:shape>
                  <v:shape id="Text Box 150" o:spid="_x0000_s1049" type="#_x0000_t202" style="position:absolute;left:6594;top:7944;width:935;height:18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p5lbwQAAANsAAAAPAAAAZHJzL2Rvd25yZXYueG1sRE9Ni8Iw&#10;EL0L+x/CLOxNUz2Ido0isoIgLNZ68DjbjG2wmXSbqPXfG0HwNo/3ObNFZ2txpdYbxwqGgwQEceG0&#10;4VLBIV/3JyB8QNZYOyYFd/KwmH/0Zphqd+OMrvtQihjCPkUFVQhNKqUvKrLoB64hjtzJtRZDhG0p&#10;dYu3GG5rOUqSsbRoODZU2NCqouK8v1gFyyNnP+b/92+XnTKT59OEt+OzUl+f3fIbRKAuvMUv90bH&#10;+SN4/hIPkPMHAAAA//8DAFBLAQItABQABgAIAAAAIQDb4fbL7gAAAIUBAAATAAAAAAAAAAAAAAAA&#10;AAAAAABbQ29udGVudF9UeXBlc10ueG1sUEsBAi0AFAAGAAgAAAAhAFr0LFu/AAAAFQEAAAsAAAAA&#10;AAAAAAAAAAAAHwEAAF9yZWxzLy5yZWxzUEsBAi0AFAAGAAgAAAAhAIqnmVvBAAAA2wAAAA8AAAAA&#10;AAAAAAAAAAAABwIAAGRycy9kb3ducmV2LnhtbFBLBQYAAAAAAwADALcAAAD1AgAAAAA=&#10;" filled="f" stroked="f">
                    <v:textbox inset="0,0,0,0">
                      <w:txbxContent>
                        <w:p w14:paraId="13CC7AD0" w14:textId="77777777" w:rsidR="00487F56" w:rsidRDefault="00487F56" w:rsidP="007B23B6">
                          <w:pPr>
                            <w:spacing w:line="240" w:lineRule="auto"/>
                          </w:pPr>
                          <w:r>
                            <w:t>Air vent</w:t>
                          </w:r>
                        </w:p>
                      </w:txbxContent>
                    </v:textbox>
                  </v:shape>
                </v:group>
                <v:shape id="Text Box 151" o:spid="_x0000_s1050" type="#_x0000_t202" style="position:absolute;left:3958;top:13106;width:1185;height:4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6zzAwQAAANsAAAAPAAAAZHJzL2Rvd25yZXYueG1sRE9Ni8Iw&#10;EL0v+B/CCN7W1BVkrUYRcWFBWKz14HFsxjbYTGqT1frvN8KCt3m8z5kvO1uLG7XeOFYwGiYgiAun&#10;DZcKDvnX+ycIH5A11o5JwYM8LBe9tzmm2t05o9s+lCKGsE9RQRVCk0rpi4os+qFriCN3dq3FEGFb&#10;St3iPYbbWn4kyURaNBwbKmxoXVFx2f9aBasjZxtz/TntsnNm8nya8HZyUWrQ71YzEIG68BL/u791&#10;nD+G5y/xALn4AwAA//8DAFBLAQItABQABgAIAAAAIQDb4fbL7gAAAIUBAAATAAAAAAAAAAAAAAAA&#10;AAAAAABbQ29udGVudF9UeXBlc10ueG1sUEsBAi0AFAAGAAgAAAAhAFr0LFu/AAAAFQEAAAsAAAAA&#10;AAAAAAAAAAAAHwEAAF9yZWxzLy5yZWxzUEsBAi0AFAAGAAgAAAAhAOXrPMDBAAAA2wAAAA8AAAAA&#10;AAAAAAAAAAAABwIAAGRycy9kb3ducmV2LnhtbFBLBQYAAAAAAwADALcAAAD1AgAAAAA=&#10;" filled="f" stroked="f">
                  <v:textbox inset="0,0,0,0">
                    <w:txbxContent>
                      <w:p w14:paraId="03714CEC" w14:textId="77777777" w:rsidR="00487F56" w:rsidRPr="00B71A9E" w:rsidRDefault="00487F56" w:rsidP="007B23B6">
                        <w:pPr>
                          <w:pStyle w:val="Textbox"/>
                          <w:rPr>
                            <w:b/>
                            <w:i/>
                          </w:rPr>
                        </w:pPr>
                        <w:r w:rsidRPr="00B71A9E">
                          <w:rPr>
                            <w:b/>
                            <w:i/>
                          </w:rPr>
                          <w:t>“Click”</w:t>
                        </w:r>
                      </w:p>
                    </w:txbxContent>
                  </v:textbox>
                </v:shape>
              </v:group>
            </w:pict>
          </mc:Fallback>
        </mc:AlternateContent>
      </w:r>
    </w:p>
    <w:p w14:paraId="46E86B71" w14:textId="77777777" w:rsidR="007B23B6" w:rsidRDefault="007B23B6" w:rsidP="00E4629B">
      <w:pPr>
        <w:pStyle w:val="centheadGDS"/>
      </w:pPr>
    </w:p>
    <w:p w14:paraId="5D6EAF88" w14:textId="77777777" w:rsidR="007B23B6" w:rsidRDefault="007B23B6" w:rsidP="00E4629B">
      <w:pPr>
        <w:pStyle w:val="centheadGDS"/>
      </w:pPr>
    </w:p>
    <w:p w14:paraId="7A50DA4E" w14:textId="77777777" w:rsidR="007B23B6" w:rsidRDefault="007B23B6" w:rsidP="00E4629B">
      <w:pPr>
        <w:pStyle w:val="centheadGDS"/>
      </w:pPr>
    </w:p>
    <w:p w14:paraId="0AD3E3BE" w14:textId="77777777" w:rsidR="007B23B6" w:rsidRDefault="007B23B6" w:rsidP="00E4629B">
      <w:pPr>
        <w:pStyle w:val="centheadGDS"/>
      </w:pPr>
    </w:p>
    <w:p w14:paraId="7DD497CF" w14:textId="77777777" w:rsidR="00852497" w:rsidRDefault="00852497" w:rsidP="00E4629B">
      <w:pPr>
        <w:pStyle w:val="centheadGDS"/>
      </w:pPr>
    </w:p>
    <w:p w14:paraId="5FD0CB58" w14:textId="77777777" w:rsidR="00852497" w:rsidRDefault="00852497" w:rsidP="00E4629B">
      <w:pPr>
        <w:pStyle w:val="centheadGDS"/>
      </w:pPr>
    </w:p>
    <w:p w14:paraId="6815E594" w14:textId="77777777" w:rsidR="007B23B6" w:rsidRDefault="007B23B6" w:rsidP="00E4629B">
      <w:pPr>
        <w:pStyle w:val="centheadGDS"/>
      </w:pPr>
    </w:p>
    <w:p w14:paraId="2B154D36" w14:textId="77777777" w:rsidR="007B23B6" w:rsidRDefault="007B23B6" w:rsidP="00E4629B">
      <w:pPr>
        <w:pStyle w:val="centheadGDS"/>
      </w:pPr>
    </w:p>
    <w:p w14:paraId="6B3FE06A" w14:textId="77777777" w:rsidR="007B23B6" w:rsidRDefault="007B23B6" w:rsidP="00E4629B">
      <w:pPr>
        <w:pStyle w:val="centheadGDS"/>
      </w:pPr>
    </w:p>
    <w:p w14:paraId="0C912D82" w14:textId="77777777" w:rsidR="007B23B6" w:rsidRDefault="007B23B6" w:rsidP="00E4629B">
      <w:pPr>
        <w:pStyle w:val="centheadGDS"/>
      </w:pPr>
    </w:p>
    <w:p w14:paraId="388B9664" w14:textId="77777777" w:rsidR="007B23B6" w:rsidRDefault="007B23B6" w:rsidP="00E4629B">
      <w:pPr>
        <w:pStyle w:val="centheadGDS"/>
      </w:pPr>
    </w:p>
    <w:p w14:paraId="5E153CB7" w14:textId="77777777" w:rsidR="007B23B6" w:rsidRDefault="007B23B6" w:rsidP="00E4629B">
      <w:pPr>
        <w:pStyle w:val="centheadGDS"/>
      </w:pPr>
    </w:p>
    <w:p w14:paraId="6FC70FC5" w14:textId="77777777" w:rsidR="007B23B6" w:rsidRDefault="007B23B6" w:rsidP="00E4629B">
      <w:pPr>
        <w:pStyle w:val="centheadGDS"/>
      </w:pPr>
    </w:p>
    <w:p w14:paraId="42B4E9DC" w14:textId="77777777" w:rsidR="007B23B6" w:rsidRDefault="007B23B6" w:rsidP="00E4629B">
      <w:pPr>
        <w:pStyle w:val="centheadGDS"/>
      </w:pPr>
    </w:p>
    <w:p w14:paraId="317C68FA" w14:textId="77777777" w:rsidR="00CD416A" w:rsidRPr="00DF7B85" w:rsidRDefault="00CD416A" w:rsidP="00E4629B">
      <w:pPr>
        <w:pStyle w:val="centheadGDS"/>
      </w:pPr>
    </w:p>
    <w:p w14:paraId="0CD40050" w14:textId="77777777" w:rsidR="00CD416A" w:rsidRPr="00DF7B85" w:rsidRDefault="00CD416A" w:rsidP="00CD416A">
      <w:pPr>
        <w:spacing w:after="120" w:line="240" w:lineRule="auto"/>
        <w:rPr>
          <w:szCs w:val="22"/>
        </w:rPr>
      </w:pPr>
      <w:r w:rsidRPr="00DF7B85">
        <w:rPr>
          <w:szCs w:val="22"/>
        </w:rPr>
        <w:t>Your medicine is now ready to be inhaled.</w:t>
      </w:r>
    </w:p>
    <w:p w14:paraId="3C1CA719" w14:textId="77777777" w:rsidR="00CD416A" w:rsidRPr="00DF7B85" w:rsidRDefault="00CD416A" w:rsidP="00CD416A">
      <w:pPr>
        <w:spacing w:line="240" w:lineRule="auto"/>
        <w:rPr>
          <w:szCs w:val="22"/>
        </w:rPr>
      </w:pPr>
      <w:r w:rsidRPr="00DF7B85">
        <w:rPr>
          <w:szCs w:val="22"/>
        </w:rPr>
        <w:t xml:space="preserve">The dose counter counts down by </w:t>
      </w:r>
      <w:r w:rsidRPr="00DF7B85">
        <w:rPr>
          <w:b/>
          <w:szCs w:val="22"/>
        </w:rPr>
        <w:t>1</w:t>
      </w:r>
      <w:r w:rsidRPr="00DF7B85">
        <w:rPr>
          <w:szCs w:val="22"/>
        </w:rPr>
        <w:t xml:space="preserve"> to confirm.</w:t>
      </w:r>
    </w:p>
    <w:p w14:paraId="3243401A" w14:textId="77777777" w:rsidR="000A4A60" w:rsidRPr="00DF7B85" w:rsidRDefault="00CD416A">
      <w:pPr>
        <w:numPr>
          <w:ilvl w:val="0"/>
          <w:numId w:val="2"/>
        </w:numPr>
        <w:tabs>
          <w:tab w:val="clear" w:pos="567"/>
        </w:tabs>
        <w:spacing w:before="120" w:line="240" w:lineRule="auto"/>
        <w:ind w:left="714" w:hanging="357"/>
        <w:rPr>
          <w:szCs w:val="22"/>
        </w:rPr>
      </w:pPr>
      <w:r w:rsidRPr="00DF7B85">
        <w:rPr>
          <w:b/>
          <w:szCs w:val="22"/>
        </w:rPr>
        <w:t>If the dose counter does not count down as you hear the “click”, the inhaler will not deliver medicine</w:t>
      </w:r>
      <w:r w:rsidRPr="00DF7B85">
        <w:rPr>
          <w:szCs w:val="22"/>
        </w:rPr>
        <w:t>. Take it back to your pharmacist for advice.</w:t>
      </w:r>
    </w:p>
    <w:p w14:paraId="58FEED00" w14:textId="422013A3" w:rsidR="000A4A60" w:rsidRPr="00DF7B85" w:rsidRDefault="00283EE1" w:rsidP="00382068">
      <w:pPr>
        <w:numPr>
          <w:ilvl w:val="0"/>
          <w:numId w:val="2"/>
        </w:numPr>
        <w:tabs>
          <w:tab w:val="clear" w:pos="567"/>
        </w:tabs>
        <w:spacing w:before="120" w:after="240" w:line="240" w:lineRule="auto"/>
        <w:ind w:left="714" w:hanging="357"/>
        <w:rPr>
          <w:szCs w:val="22"/>
        </w:rPr>
      </w:pPr>
      <w:r w:rsidRPr="00DF7B85">
        <w:rPr>
          <w:b/>
          <w:szCs w:val="22"/>
        </w:rPr>
        <w:t>Do</w:t>
      </w:r>
      <w:r w:rsidR="00F51880">
        <w:rPr>
          <w:b/>
          <w:szCs w:val="22"/>
        </w:rPr>
        <w:t xml:space="preserve"> </w:t>
      </w:r>
      <w:r w:rsidRPr="00DF7B85">
        <w:rPr>
          <w:b/>
          <w:szCs w:val="22"/>
        </w:rPr>
        <w:t>n</w:t>
      </w:r>
      <w:r w:rsidR="00F51880">
        <w:rPr>
          <w:b/>
          <w:szCs w:val="22"/>
        </w:rPr>
        <w:t>o</w:t>
      </w:r>
      <w:r w:rsidRPr="00DF7B85">
        <w:rPr>
          <w:b/>
          <w:szCs w:val="22"/>
        </w:rPr>
        <w:t>t shake the inhaler at any time</w:t>
      </w:r>
      <w:r w:rsidRPr="00DF7B85">
        <w:rPr>
          <w:szCs w:val="22"/>
        </w:rPr>
        <w:t>.</w:t>
      </w:r>
    </w:p>
    <w:p w14:paraId="46D704BF" w14:textId="59CB1F6D" w:rsidR="00CD416A" w:rsidRPr="00DF7B85" w:rsidRDefault="00CD416A" w:rsidP="00382068">
      <w:pPr>
        <w:pStyle w:val="NoNumHead2"/>
        <w:keepNext w:val="0"/>
        <w:numPr>
          <w:ilvl w:val="0"/>
          <w:numId w:val="35"/>
        </w:numPr>
        <w:spacing w:after="120"/>
        <w:ind w:left="426" w:hanging="426"/>
        <w:rPr>
          <w:rFonts w:ascii="Times New Roman" w:hAnsi="Times New Roman"/>
          <w:sz w:val="22"/>
          <w:szCs w:val="22"/>
        </w:rPr>
      </w:pPr>
      <w:r w:rsidRPr="00DF7B85">
        <w:rPr>
          <w:rFonts w:ascii="Times New Roman" w:hAnsi="Times New Roman"/>
          <w:sz w:val="22"/>
          <w:szCs w:val="22"/>
        </w:rPr>
        <w:t>Inhale your medicine</w:t>
      </w:r>
      <w:r w:rsidR="003E6DC7">
        <w:rPr>
          <w:rFonts w:ascii="Times New Roman" w:hAnsi="Times New Roman"/>
          <w:sz w:val="22"/>
          <w:szCs w:val="22"/>
        </w:rPr>
        <w:fldChar w:fldCharType="begin"/>
      </w:r>
      <w:r w:rsidR="003E6DC7">
        <w:rPr>
          <w:rFonts w:ascii="Times New Roman" w:hAnsi="Times New Roman"/>
          <w:sz w:val="22"/>
          <w:szCs w:val="22"/>
        </w:rPr>
        <w:instrText xml:space="preserve"> DOCVARIABLE vault_nd_5647bf7c-ae1e-4623-a85f-7b7f92d5e976 \* MERGEFORMAT </w:instrText>
      </w:r>
      <w:r w:rsidR="003E6DC7">
        <w:rPr>
          <w:rFonts w:ascii="Times New Roman" w:hAnsi="Times New Roman"/>
          <w:sz w:val="22"/>
          <w:szCs w:val="22"/>
        </w:rPr>
        <w:fldChar w:fldCharType="separate"/>
      </w:r>
      <w:r w:rsidR="003E6DC7">
        <w:rPr>
          <w:rFonts w:ascii="Times New Roman" w:hAnsi="Times New Roman"/>
          <w:sz w:val="22"/>
          <w:szCs w:val="22"/>
        </w:rPr>
        <w:t xml:space="preserve"> </w:t>
      </w:r>
      <w:r w:rsidR="003E6DC7">
        <w:rPr>
          <w:rFonts w:ascii="Times New Roman" w:hAnsi="Times New Roman"/>
          <w:sz w:val="22"/>
          <w:szCs w:val="22"/>
        </w:rPr>
        <w:fldChar w:fldCharType="end"/>
      </w:r>
    </w:p>
    <w:p w14:paraId="41DDF4DE" w14:textId="77777777" w:rsidR="000A4A60" w:rsidRPr="00DF7B85" w:rsidRDefault="00CD416A">
      <w:pPr>
        <w:pStyle w:val="instruction"/>
        <w:numPr>
          <w:ilvl w:val="0"/>
          <w:numId w:val="4"/>
        </w:numPr>
        <w:rPr>
          <w:sz w:val="22"/>
          <w:szCs w:val="22"/>
        </w:rPr>
      </w:pPr>
      <w:r w:rsidRPr="00DF7B85">
        <w:rPr>
          <w:sz w:val="22"/>
          <w:szCs w:val="22"/>
        </w:rPr>
        <w:t xml:space="preserve">While holding the inhaler away from your mouth, breathe out as far as is comfortable. </w:t>
      </w:r>
    </w:p>
    <w:p w14:paraId="7B07CE8C" w14:textId="639E2F67" w:rsidR="00CD416A" w:rsidRPr="00DF7B85" w:rsidRDefault="00CD416A" w:rsidP="00CD416A">
      <w:pPr>
        <w:spacing w:line="240" w:lineRule="auto"/>
        <w:ind w:left="720"/>
        <w:rPr>
          <w:szCs w:val="22"/>
        </w:rPr>
      </w:pPr>
      <w:r w:rsidRPr="00DF7B85">
        <w:rPr>
          <w:b/>
          <w:szCs w:val="22"/>
        </w:rPr>
        <w:t>Do</w:t>
      </w:r>
      <w:r w:rsidR="00F51880">
        <w:rPr>
          <w:b/>
          <w:szCs w:val="22"/>
        </w:rPr>
        <w:t xml:space="preserve"> </w:t>
      </w:r>
      <w:r w:rsidRPr="00DF7B85">
        <w:rPr>
          <w:b/>
          <w:szCs w:val="22"/>
        </w:rPr>
        <w:t>n</w:t>
      </w:r>
      <w:r w:rsidR="00F51880">
        <w:rPr>
          <w:b/>
          <w:szCs w:val="22"/>
        </w:rPr>
        <w:t>o</w:t>
      </w:r>
      <w:r w:rsidRPr="00DF7B85">
        <w:rPr>
          <w:b/>
          <w:szCs w:val="22"/>
        </w:rPr>
        <w:t>t</w:t>
      </w:r>
      <w:r w:rsidRPr="00DF7B85">
        <w:rPr>
          <w:szCs w:val="22"/>
        </w:rPr>
        <w:t xml:space="preserve"> breathe out into the inhaler.</w:t>
      </w:r>
    </w:p>
    <w:p w14:paraId="758BD242" w14:textId="77777777" w:rsidR="000A4A60" w:rsidRPr="00DF7B85" w:rsidRDefault="00CD416A">
      <w:pPr>
        <w:pStyle w:val="instruction"/>
        <w:numPr>
          <w:ilvl w:val="0"/>
          <w:numId w:val="4"/>
        </w:numPr>
        <w:rPr>
          <w:sz w:val="22"/>
          <w:szCs w:val="22"/>
        </w:rPr>
      </w:pPr>
      <w:r w:rsidRPr="00DF7B85">
        <w:rPr>
          <w:sz w:val="22"/>
          <w:szCs w:val="22"/>
        </w:rPr>
        <w:t xml:space="preserve">Put the mouthpiece between your </w:t>
      </w:r>
      <w:proofErr w:type="gramStart"/>
      <w:r w:rsidRPr="00DF7B85">
        <w:rPr>
          <w:sz w:val="22"/>
          <w:szCs w:val="22"/>
        </w:rPr>
        <w:t>lips, and</w:t>
      </w:r>
      <w:proofErr w:type="gramEnd"/>
      <w:r w:rsidRPr="00DF7B85">
        <w:rPr>
          <w:sz w:val="22"/>
          <w:szCs w:val="22"/>
        </w:rPr>
        <w:t xml:space="preserve"> close your lips firmly around it.</w:t>
      </w:r>
    </w:p>
    <w:p w14:paraId="100E227E" w14:textId="468D5E6E" w:rsidR="00CD416A" w:rsidRPr="00DF7B85" w:rsidRDefault="008A5820" w:rsidP="00CD416A">
      <w:pPr>
        <w:spacing w:after="120" w:line="240" w:lineRule="auto"/>
        <w:ind w:left="720"/>
        <w:rPr>
          <w:szCs w:val="22"/>
        </w:rPr>
      </w:pPr>
      <w:r>
        <w:rPr>
          <w:noProof/>
          <w:szCs w:val="22"/>
          <w:lang w:eastAsia="en-GB"/>
        </w:rPr>
        <mc:AlternateContent>
          <mc:Choice Requires="wpg">
            <w:drawing>
              <wp:anchor distT="0" distB="0" distL="114300" distR="114300" simplePos="0" relativeHeight="251658242" behindDoc="0" locked="0" layoutInCell="1" allowOverlap="1" wp14:anchorId="69C29088" wp14:editId="682FAF0F">
                <wp:simplePos x="0" y="0"/>
                <wp:positionH relativeFrom="column">
                  <wp:posOffset>226695</wp:posOffset>
                </wp:positionH>
                <wp:positionV relativeFrom="paragraph">
                  <wp:posOffset>226060</wp:posOffset>
                </wp:positionV>
                <wp:extent cx="4619625" cy="2432685"/>
                <wp:effectExtent l="3810" t="0" r="0" b="0"/>
                <wp:wrapNone/>
                <wp:docPr id="5" name="Group 15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bwMode="auto">
                        <a:xfrm>
                          <a:off x="0" y="0"/>
                          <a:ext cx="4619625" cy="2432685"/>
                          <a:chOff x="2081" y="1182"/>
                          <a:chExt cx="7275" cy="3831"/>
                        </a:xfrm>
                      </wpg:grpSpPr>
                      <pic:pic xmlns:pic="http://schemas.openxmlformats.org/drawingml/2006/picture">
                        <pic:nvPicPr>
                          <pic:cNvPr id="6" name="Picture 153"/>
                          <pic:cNvPicPr>
                            <a:picLocks noChangeAspect="1" noChangeArrowheads="1"/>
                          </pic:cNvPicPr>
                        </pic:nvPicPr>
                        <pic:blipFill>
                          <a:blip r:embed="rId25">
                            <a:grayscl/>
                            <a:extLst>
                              <a:ext uri="{28A0092B-C50C-407E-A947-70E740481C1C}">
                                <a14:useLocalDpi xmlns:a14="http://schemas.microsoft.com/office/drawing/2010/main" val="0"/>
                              </a:ext>
                            </a:extLst>
                          </a:blip>
                          <a:srcRect/>
                          <a:stretch>
                            <a:fillRect/>
                          </a:stretch>
                        </pic:blipFill>
                        <pic:spPr bwMode="auto">
                          <a:xfrm>
                            <a:off x="2081" y="1182"/>
                            <a:ext cx="7275" cy="3831"/>
                          </a:xfrm>
                          <a:prstGeom prst="rect">
                            <a:avLst/>
                          </a:prstGeom>
                          <a:noFill/>
                          <a:extLst>
                            <a:ext uri="{909E8E84-426E-40DD-AFC4-6F175D3DCCD1}">
                              <a14:hiddenFill xmlns:a14="http://schemas.microsoft.com/office/drawing/2010/main">
                                <a:solidFill>
                                  <a:srgbClr val="FFFFFF"/>
                                </a:solidFill>
                              </a14:hiddenFill>
                            </a:ext>
                          </a:extLst>
                        </pic:spPr>
                      </pic:pic>
                      <wps:wsp>
                        <wps:cNvPr id="7" name="Text Box 154"/>
                        <wps:cNvSpPr txBox="1">
                          <a:spLocks noChangeArrowheads="1"/>
                        </wps:cNvSpPr>
                        <wps:spPr bwMode="auto">
                          <a:xfrm>
                            <a:off x="6606" y="2124"/>
                            <a:ext cx="2581" cy="1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BDC99E2" w14:textId="77777777" w:rsidR="00487F56" w:rsidRDefault="00487F56" w:rsidP="007B23B6">
                              <w:pPr>
                                <w:pStyle w:val="Textbox"/>
                              </w:pPr>
                              <w:r>
                                <w:t>Your lips fit over the contoured shape of the mouthpiece for inhaling.</w:t>
                              </w:r>
                            </w:p>
                            <w:p w14:paraId="49084D2A" w14:textId="386C7DE6" w:rsidR="00487F56" w:rsidRDefault="00487F56" w:rsidP="007B23B6">
                              <w:pPr>
                                <w:pStyle w:val="Textbox"/>
                                <w:spacing w:before="60"/>
                              </w:pPr>
                              <w:r>
                                <w:t>Do</w:t>
                              </w:r>
                              <w:r w:rsidR="00F51880">
                                <w:t xml:space="preserve"> </w:t>
                              </w:r>
                              <w:r>
                                <w:t>n</w:t>
                              </w:r>
                              <w:r w:rsidR="00F51880">
                                <w:t>o</w:t>
                              </w:r>
                              <w:r>
                                <w:t>t block the air vent with your fingers.</w:t>
                              </w:r>
                            </w:p>
                          </w:txbxContent>
                        </wps:txbx>
                        <wps:bodyPr rot="0" vert="horz" wrap="square" lIns="0" tIns="0" rIns="0" bIns="0" anchor="t" anchorCtr="0" upright="1">
                          <a:noAutofit/>
                        </wps:bodyPr>
                      </wps:wsp>
                    </wpg:wgp>
                  </a:graphicData>
                </a:graphic>
                <wp14:sizeRelH relativeFrom="page">
                  <wp14:pctWidth>0</wp14:pctWidth>
                </wp14:sizeRelH>
                <wp14:sizeRelV relativeFrom="page">
                  <wp14:pctHeight>0</wp14:pctHeight>
                </wp14:sizeRelV>
              </wp:anchor>
            </w:drawing>
          </mc:Choice>
          <mc:Fallback>
            <w:pict>
              <v:group w14:anchorId="69C29088" id="Group 152" o:spid="_x0000_s1051" style="position:absolute;left:0;text-align:left;margin-left:17.85pt;margin-top:17.8pt;width:363.75pt;height:191.55pt;z-index:251658242;mso-position-horizontal-relative:text;mso-position-vertical-relative:text" coordorigin="2081,1182" coordsize="7275,383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fEkjBLAMAAJsHAAAOAAAAZHJzL2Uyb0RvYy54bWycVdtu4yAQfV9p/wHx&#10;3jp2Ls1aSapuu60q7aXadj+AYGyj2sACiZP9+p3BdtK0VW8PtgYGhjNnzsDsdFNXZC2sk1rNaXw8&#10;oEQorjOpijn9c3d5NKXEeaYyVmkl5nQrHD1dfP40a0wqEl3qKhOWQBDl0sbMaem9SaPI8VLUzB1r&#10;IxQ4c21r5mFoiyizrIHodRUlg8EkarTNjNVcOAezF62TLkL8PBfc/8pzJzyp5hSw+fC34b/Ef7SY&#10;sbSwzJSSdzDYB1DUTCo4dBfqgnlGVlY+CVVLbrXTuT/muo50nksuQg6QTTx4lM2V1SsTcinSpjA7&#10;moDaRzx9OCz/ub6y5tbc2BY9mN81v3fAS9SYIn3ox3HRLibL5ofOoJ5s5XVIfJPbGkNASmQT+N3u&#10;+BUbTzhMjibxl0kypoSDLxkNk8l03FaAl1Am3JcMpjEl4I7jadL7vnX7T5KTbvNwOozRG7G0PTiA&#10;7cAtZkbyFL6OMLCeEPa6sGCXX1lBuyD1m2LUzN6vzBHU1jAvl7KSfht0ChwhKLW+kRy5xgFwe2OJ&#10;zOZ0QoliNdAJXjyUxOMhptevavcwzClUhyh9XjJViDNnQOLAFgTop6zVTSlY5nAaOTqMEoYHOJaV&#10;NJeyqrB8aHcZQ5c8UtkzpLUKvtB8VQvl25a0ooLktXKlNI4Sm4p6KSBLe53FQSvQb1vHq7Z+eCKe&#10;7Cz/DbnAJNjeCs9LNHMA1s1DsXeOkMUeOKboQMSv6vIZffXqfEFdwLx1/kromqABqQDSkApbf3eI&#10;GbD1SxC10khoTz4i6+oAQPFugsvO9TzD6AnT7+rn25IZAWgw7F5TJ72m7jDBr3oDohqhHrpl2PPE&#10;b8CBOgmst63/gpIebG3jvInzyWQAAseWj5OAgKU958kY2x2vg3g6OuzoPaHv5ZyllTosQjsDd4QL&#10;Kmmx+81yE7ovDhcNOpc62wIrVkOJ4bWAdw2MUtt/lDTwRsyp+7tieCdU1wqKhg9Kb9jeWPYGUxy2&#10;zqmnpDXPffvwrIyVRQmRW9qVPoNLNJdBRnsUIBgcgE6CFV6AoLPutcIn5uE4rNq/qYv/AAAA//8D&#10;AFBLAwQKAAAAAAAAACEA32IR016IAQBeiAEAFAAAAGRycy9tZWRpYS9pbWFnZTEucG5niVBORw0K&#10;GgoAAAANSUhEUgAAA0kAAAG7CAYAAAAWvN57AAAAAXNSR0IArs4c6QAAAARnQU1BAACxjwv8YQUA&#10;AAAgY0hSTQAAeiYAAICEAAD6AAAAgOgAAHUwAADqYAAAOpgAABdwnLpRPAAAAAlwSFlzAAAXEQAA&#10;FxEByibzPwAA/3lJREFUeF7s/QV4lOny9Y2+5zvnfOf9XvvvvUcZGAaHGQaXwW1wdxlssMHd3d3d&#10;3d3d3d0DJEDcE+IEqLPWnXRIQoAEIt1JPdd1E6HT/TzVd9L161W16r/9Nz00AhoBjYBGQCOgEdAI&#10;aAQ0AhoBjYBGQCOgEdAIaAQ0AhoBjYBGQCOgEdAIaAQ0Ap+MwJs3bxq/e/euP9YAXRoD3QO6B3QP&#10;6B7QPWC1e2Bg5HOTQ1MbjYBGQCOgEUjiCLx9+/YwVjjWG10aA90Dugd0D+ge0D1g1XsgHKBUP4lT&#10;A717jYBGQCOgEcCL4XHRQyOgEdAIaAQ0AhoBm4gAIKmhZi8aAY2ARkAjkMQRACQdxXpnE68MepIa&#10;AY2ARkAjoBFI4xEAJDVI4tRA714joBHQCGgEFJLS+KutXr5GQCOgEdAI2FQEFJI0d9MIaAQ0AskQ&#10;AYUkm3pt1JPVCGgENAIagTQeAS23S4bkSB9CI6AR0AgoJKXxV1u9fI2ARkAjoBGwqQgoJGnuphHQ&#10;CGgEkiECCkk29dqoJ6sR0AhoBDQCaTwCCknJkBzpQ2gENAIaAYWkNP5qq5evEdAIaAQ0AjYVAYUk&#10;zd00AhoBjUAyREAhyaZeG/VkNQIaAY2ARkAj0CgZ0gN9CI2ARkAjkLYjoJCkr7YaAY2ARkAjoBGw&#10;qQgoJKXt1E2vXiOgEUiOCCgk2dQLo56sRkAjoBHQCGgEFJKSI0HSx9AIaATSdgQUkvTVViOgEdAI&#10;aAQ0AjYVAYWktJ266dVrBDQCyREBhSSbemHUk9UIaAQ0AhoBjYBCUnIkSPoYGgGNQNqOgEKSvtpq&#10;BDQCGgGNgEbAdiIAd7vGaTtz0avXCGgENALJEAGFJNt5YdQz1QhoBDQCGgGNgEJSMiRH+hAaAY2A&#10;RkAhSV9wNQIaAY2ARkAjYDsRUEjS3E0joBHQCCRDBBSSbOeFUc9UI6AR0AhoBDQCgKQmyZAe6ENo&#10;BDQCGoG0HQGFJH3B1QhoBDQCGgGNgO1EQCEpbedtevUaAY1AMkVAIcl2Xhj1TDUCGgGNgEZAI6CQ&#10;lEwJkj6MRkAjkLYjoJCkL7gaAY2ARkAjoBGwnQgoJKXtvE2vXiOgEUimCCgk2c4Lo56pRkAjoBHQ&#10;CGgEFJKSKUHSh9EIaATSdgQUkvQFVyOgEdAIaAQ0ArYTAUBS07SduejVawQ0AhqBZIiAQpLtvDDq&#10;mWoENAIaAY2ARkAhKRmSI30IjYBGQCOgkKQvuBoBjYBGQCOgEbCdCCgkae6mEdAIaASSIQIKSbbz&#10;wqhnqhHQCGgENAIaAYWkZEiO9CE0AhoBjYBCkr7gagQ0AhoBjYBGwHYioJCkuZtGQCOgEUiGCCgk&#10;2c4Lo56pRkAjoBHQCGgEFJKSITnSh9AIaAQ0AgpJ+oKrEdAIaAQ0AhoB24kAIKmZZi8aAY2ARkAj&#10;kMQRUEiynRdGPVONgEZAI6AR0AgoJCVxYqR3rxHQCGgEGAGFJH3B1QhoBDQCGgGNgO1EQCFJ8zeN&#10;gEZAI5AMEVBIsp0XRj1TjYBGQCOgEdAIKCQlQ3KkD6ER0AhoBBSS9AVXI6AR0AhoBDQCthMBQNJf&#10;mr1oBDQCGgGNQBJHQCHJdl4Y9Uw1AhoBjYBGQCOgkJTEiZHevUZAI6AR0J4kfbHVCGgENAIaAY2A&#10;bUVAIUnzN42ARkAjkAwRUCXJtl4c9Ww1AhoBjYBGIG1HQCEpGZIjfQiNgEZAI6CQlLZfbPXqNQIa&#10;AY2ARsC2IgBIaq7Zi0ZAI6AR0AgkcQQUkmzrxVHPViOgEdAIaATSdgQUkpI4MdK71whoBDQC2pOU&#10;tl9o9eo1AhoBjYBGwPYioJCk+ZtGQCOgEUiGCKiSZHsvkHrGGgGNgEZAI5B2I6CQlAzJkT6ERkAj&#10;oBGIDUlv37yR8NdhWKG6NAa6B3QP6B7QPaB7IEX3QJi8e/s2BhECklpo9qIR0AhoBDQCSRyB6JAU&#10;FhIsPm7O4un0QpfGQPeA7gHdA7oHdA9YwR545eUpb8LDo0BJISmJEyO9e42ARkAjEL0niQqSr7ur&#10;eDg+1xdFK3hRVFBVUNc9oHtA94DuAe4Bvi4H+vooJGnaphHQCGgEkjMCFiXpDUrsvJxfKiApIOke&#10;0D2ge0D3gO4BK9oDHi8dxN/LXSEpOZMjfSyNgEZAI5CWIYlQ6OPqZJYBRKpoujQGtrIHkMTF2L9x&#10;JHXeLo5RtzGqRGJem9Nz8XZ5Kb4o0eXjfK3qEfv30aJqW64xMR7jY+fohdjw/n3dIv8WWFGC/LVx&#10;1Z9PKjWKVRcJWPH83YurmkMhSXM1jYBGQCOQAhH4LCQ5UupPfcuSPDo9eyJ2927LC7tH4oUkSZfG&#10;wBb2gNm/gBMneztxePRAHJ8+RsL2Mup3lYmxv6eruL6wF/uH9+XxnZvi8vypAYHEuD7eD5frc3vz&#10;+E7P7L7q7wTPnYu/j88e3BVn+ycR8IU3MByf2snzxw/E7YUDHtPpqx7nY3/LGC9nh6d47Hvi4vBE&#10;PD+iqhOmzML/x16ezkjGuZIEsCLiE7V4fp9ZcZ1j2v0e9r1z7PXhc2jiA/CP34rrPj/xvXj+7pnf&#10;0Vj7Lw5IapkC6YI+pEZAI6ARSFsR+BwkvXB4Js+ePRX7VLReODjI0yd2smjBfGlQp7YMHtBfnuHr&#10;16EhujQGtrEHwkLl3p3b0rJ5M+netYucO3NGXj5/bn5PHeyfiZPjS1m5fJm0btFcWjRrKnt375Kg&#10;wFeJem0B/n6yfMliqVGtqqxasVxcnZ2/6O+EA87Z8eVL2YNzbFivrgwZOAD388S4bN68flW6dekk&#10;jerXk57dusq1q1fkuQPALxH/HjFW586ekZ7du8rfLVvI+RPHJMDLLUJ1iwU8n4IkbyThZkUC5Oc/&#10;OhnoIwi+XwRDZ6h/kQugSBj2cXOJsXzdXdBD+qnlKn7oMY2xPNzEL9by93QDTH9sueP/Yi0YCPhH&#10;WwH4PMAbyyc+ywu3845Yvp9aPqb/JojLD8v/Y8sX/+f3+fXKT4ID/D9YIQGvJPoKDgjAbQIkBL8n&#10;7xe//nCF4nuhgYESGhT3CgsOlLDgIKzg9wvGSDRHeh3XivV3l0YN0feeQlLaysv0ajUCGgEricDn&#10;IOkpkpGHj+3kUapYj+WxHd55f/FCNm/ZInnz5JV0P/4o8+fPl9DQ0LQ7dEOv3OYi8A5nPGf2bPn+&#10;u2+ldu3acu/+fbF7AlUUy+H5C1m6dKkULlxYfvzhe+nevZu4u7/vZ0isi/X29ZVOnTrK//qf/0Mm&#10;T54sLq5uX/B34rE8tXeQm7duS/v27eV//o//R/r16ychIRG/j4sXL5bs2bLKjz9+L1kyZ5JRo0aJ&#10;Pd7keITf48T5m/RYnAB3y1eskJ/SpZMK5crKpdMnJfALIMkHgGQWVb4YCyW9gCFL2eD7j7FB6D0M&#10;+QKKzIoCIVdjrGNZfh6u4m8WACeuFRtu+LWXxwfrlTfAxfdjKw6Q8fOVgGgrCJ8H+WO9ir4ALgCT&#10;kA+WP74XCSYxQCQ6lPBzgAdWGBcgJAI44lpB8hoQEmPFCSDBEh4W8sFiH270Ff76NcD8dYzvvTFf&#10;R65wfIxcb/HxHdzm3r2xrDf4/P3CFyLv8FvKX1TLSsAvXiDi+gEk4Tm0HHC3UyXJSnIoPQ2NgEYg&#10;FUfgc5BEFYkJCeEiNaznAKSLly5Jfbxj/cP330mf3r0lGC+0emgEbCkCr5Bs1qheVXL/9qtMmzZV&#10;XkCJefrsmfm4cuVKKV7sD/kl48/Sq2dP8fLySpJLew7lqgF+j3gOK1etNLCR0L8REVD3XLZu2ya5&#10;cmaXkiWKy+kzp6POt0uXzpI50y/SpEF9yZkju1Ss+KecOXtWntnbJ/ix4jq3p7ifBw8fykCoV9/8&#10;598yBKqyO0oUCTkJVZJsE5I+pQBR+Ym1oO4ERFtxqz0R4BT8wYKi4w9F59WHqk5MpQfKDRSdUC4q&#10;NkEfW4QoqDXRl1FvYq0QwFQoYCrWCocaG329DgsTrpjf59eRy8wPjFiEq7eAJ8JSxAqPsd69BTy9&#10;BTRhvlHUeofPsSLgKdaK9RtKJU0hKRUnXnppGgGNgG1EIC1BEpPI+w8eyODBgyVDhp+kZo3qcvfu&#10;3SRJIPVONQJJGYETx4/Lb7/mkjKlS8kZlNoRNPgGwHKUvRGQMv6cQbqiDM/NzS3JToO/O0UKF5Iy&#10;ZUrLLpTKEdASCkmEnVu3bknbNn9DyflBBvTvJ+GR82AePX4kVapUMnC0ec1qqQko5OcjR474oseK&#10;69xeODrK4SOHcQ2lAGk5ZOOaVRICZSXK4CIB5XYKSZayOIWkpIAkv5hKUivbyDD0LDUCGgGNgA1H&#10;IK1A0pOn6KtCmc7y5cslV64cKLX7XbZu3ZpkCaTesUYgKSMwcOBAU4bW4Z8OBhgISUuWLDHQ8kvG&#10;DKYMzhnKTlIe56DopP8pndSvXzcK1BICSVSRCElL0NeUNUtmKVOqlFy4cD7qlOfNm2OusX6dWvIE&#10;xhMrFs036ljNmjXkytWrRjlLyOPFvi1/nn8XJk6cYFTl5k0by4Ob18QfJW4KSVSYVEmKUpGoJqWw&#10;kqSQZMOJlp66RkAjYJsRSCuQxHfZj+Hd97Jly0hGJJGjRo1AxQOLxfXQCNhWBDw9PaV8+fJGSVq3&#10;fp3YAzTmzJkjBfLlMxDRs0f3JAck/u5sWL/elKi1b9/O9EQlFFr4psXFi5ekUqWKkgkldRPGjY96&#10;IuwBMHVq1zIQtnD2DPGF49jdqxelxB9FJX/+vOhVWiSOTk5fBUnmb8IJ/E0oU0ayZc0s82fNkGAY&#10;ENCcQSFJISmi7M56yu0Ukmwzx9Kz1ghoBGw4AmkBkvhu9U2U9LRu3dqUITVt0lhckvhddttKu/Vs&#10;bSkC27ZtN0poZcDFeSgv48ePM2VoNDYYhN6apDBpiB2fIPSBjBgxwhhDDB06RJxcXIxpRHyVHSo4&#10;j+weo7yuv2T+JSPMJ2qJI0rfeIQhOZ2Aa8oAQKpZvZrcuXxBAtyd5eXj+zKob2/JkP4ngGAPeYnb&#10;x/fxYt+OfxMePXok/dGDlC7dj9K0UQN5eOua+MFJLsYsKS23i6koaU9SivUkKSTZcKKlp64R0AjY&#10;ZgRSOyQxGeMaOXKkKekpUbyYnD//vqTHlpJjPVeNACPQA4CQPXs2+euvZvi8uzE2ICRNnjRJ/Pz8&#10;kiVIrq6u0gBmCrlz/yrzYaWfUNMGlgjSgY8//3vu32T3rl1R533o4AEpXDA/1J2ssm75UvF2chDP&#10;l/ZmrcXXPwFqWjRv/kXqFWHJYhaxevVq+RVqHIFzw6rlUJE8Phy2q5CkkGQlxg0RkBRR/QAlt7Vt&#10;Zhx61hoBjYBGwIYikNohie820943b548pr9h1apVyZJE6oNoBJIiAlSJqkNdoWr0R5HCBhgKFshv&#10;eu1Ckcwl10EV5ne42pUvW1Z2AXCex9O04dHjx0YBOnz4sJTDz1LZHT16lODvkDl1ltnVxeyy72Bt&#10;3gcA+PzhPdhqvxB3DsJ1ggve+jXmmps1bSq3bt9OcIkfIcke/VssvbWU+fXp2V3cAWDeHODJ2UjR&#10;l0KSQpJCkg1lNHqqGgGNgEYgESOQmiGJydi+/fulHGafZEifToYNG4pSnuRLJJMrYdXHSTsR2L17&#10;t/yBvhxCEgGjOga5HgFwJOfBfiQqP+l++EEaN2ooN27dxKyj+FlyWyz4mzVtEln62kQ8PDzM6Xt7&#10;e0u3rp0NINWG8+TVc6fFD4NW3RyeiBcgxvnpIxk1bLDpU+rU6R+YVTgkqMSPgMQyu2vXr6P0tpX8&#10;nCG91K5ZXW5duSj+mEn0ASAlcJisutupu53FCvyr3e0wRDe2BbhRkiL7aFVJSsQkSO9KI6AR0Ah8&#10;LAKpFZKYjJ09d04aNWwo6dHD0BylSS7om9BDI2DLERiFslGaM7AUrU/vXvIAlvbJfXCu2OBBg8x5&#10;9O3XN94GCjRquH3nDqzJu5qfpXX4VbjU8QgNDZFJcJnLCHD5448isnPTemPWQAWJkEQV6fKp41Ic&#10;/8fyuHnz5sb7cS39SDSWuHfvnpkdlQl9UMWLFpEDu3ZIAIayxglICkk6JymljBsUkjRp0whoBDQC&#10;KR+B1AhJTMZo1NC5cyfzbnElDKC8jdIcPTQCth4BKklt27SRtWvWiC+a6FPioPJTDi6RLPNbgr6i&#10;+Bgo8HeSDnicUZY1SyYpkD+fHDiw35z+mzdvZNnSxfIrrPlzo0do/szpxmHOA0NdCUjsRXKxt5Mx&#10;w4eY32e+8cFSO/Yaxte4weK8N2QoHz+z5Ps9t6xbuUx8oVQRkDxeou8pdqmdQpJCkpVCEn5t/k75&#10;7EHPQCOgEdAIpPIIpDZIYjnNg4cPjeNWpkwZTTLG/gc9NAKpIQKvX78Wby/vFL2UU6dOGdCoXLmS&#10;nMGspM+V2nGG030A0vDhwyRbtiySE0Nb161bF3UNWzZvMj2DvM9RgBhXAJEXAMXV/klEqZ2jg9y4&#10;cNaoSHmMijQvXmAWXUF6BhVp/PjxkiNndgNji+bMMlDEPiQCkkISLb9jL52TlGIW4H6+nyy3U0hK&#10;5YmZXp5GQCNgHRFITZBEQKJz1aTJk2DSwGQsu9DBSuchpWhOrQ+eiiIQ/ibcvAFBR72OHdkX9Pyj&#10;fUEWFzmW2BGQsmIWUS4A0tKlS6KMGg4dOihFYUDxC8rf+vbqLi8e3YsCJEKS+/Nn4v7imcyYNN5A&#10;VK2aNaEi3Ym3YQMVJBo1zJo5Q/L8/hvuI4tMGT9WXABfvi6OUYCkkKSQ9BqqEVfEfCTLSqE5SR+B&#10;pGivZaokWUcKpWehEdAIpOYIpBZIIiAxIZozZzbeKc5pEjL2LbCURw+NgEYgcSLg5uYmpUqWkHz5&#10;8siyZcuEvX9xlbwRkGjzffnKFenVq5eBKv5eLlm8JOpEzp07i76kUqaErlOHtvLk7k2jGhGOLMsT&#10;JXcvHt+TGjCoyJUzJ+YnTRCW7sVnJtOTp8/M+S1ZssSUBvIcRgweJC/tHpoyO4uCpEpSXICkw2RT&#10;dJisQlJqTrv02jQCGgFbiUBqgCQLIC2YP9/MXGFTOIdRssFcD42ARiDxIrBp00bJgRlNtM++fuNG&#10;nIoO36ygJfjxEyekzd8c4Jxe8ufLKytWLI9Sda9fu2Z6BelU17r5X3L/+pVIQLIz5XZRkIR+pKP7&#10;dqFsNq/8AaOFEydPxktFYr8SIW3T5s1mNhr/JvTq1lWePbgr/hhMGxuQVElSJUmVJFvJWvQ8NQIa&#10;AY1AMkXA1iGJgMR+g/kL5kmeSEAaDqtvX1/fxMsM9Z40AhoBCQkJwXyiJmbe2GAoMnEpOiy/4+8k&#10;4aQa1B/ONCpVsrhs3749KoI3AVfVqlaWH3+EhXjDeqbfiAoS+48iACkCktwcnhrThplTJhlDh4YY&#10;XkvV6nOGDVSZCGmHjxzG41Q1INa2VUt5eOuacbKLC5AUkhSSFJKSKenQh9EIaAQ0ArYSAVuGJCZj&#10;TJpmzZpl+g34bjF7H1LK9UvzaI1Aao7AwQMHjP025zQdxzBWKkaWsjd+dHRykhsAoClTpkihggXk&#10;px9/lAb168kJ3NZy3Lx5E7Odqsn3338nDevVlYsnj4k3jBNiAtJ7SPLC//XDsFeW6vWD3Tgf53OQ&#10;RFC7dPmysf3/8YfvpU6tmnLt/BkJ9Po4ICkkKSQpJNlK1qLnqRHQCGgEkikCtgpJ9g5wzMKMmAkT&#10;xhu3qowApBHDhysgpeYsXa8txSLAIczt27UzQ2y7de8mT549jQIkQgl7f/bt2yft27czM4gyZsxg&#10;5hE9fvQo6pxv37ktNTAk9rtvv5UGdWvLxRNHxQcOc26mB8miIMVUkqgwde3Y3kDSCMyI+hwk8Y0T&#10;Wo13797dqFhlSpVEud4eAJIbFCT7j6pICkkKSTYBSW/fmd8nGDi0SaYUQR9GI6AR0Aik3QjYIiRx&#10;LsvVa9elf/9+xsUuW1Y4Vk2eLH5+fimWROoDawRScwQO7Nsv+fLmxcoj+zHf6Kn9M6MkOTo7G9Vm&#10;7NgxUqZ0KfkBClGJ4sVl8eJF4uPzfo7TXTjc1axZQ7777hupV6e2XDh+RHwxINadgPQsNiDFVJIG&#10;9O1pIKkXhudSRfqYkmSUradPZPSoUTBpyCQFYf+/YfUKeeXmDLtv2nwrJPl7eUj09cr7Y6YNatxg&#10;fcYNbvLu7VuFpLSbrumVawQ0AskdAVuCJCZHBKRDmHvUsmUL8471r7/CMWvJYglFv4QeGgGNQOJH&#10;wBPDY1u2aA4DhgzSp3dveYKSNyfAEQe6stS1Xr16RmHKkP4n6fhPB7l06VKMk7gDBalWLQsg1ZKz&#10;xw6Lr/MLKEiAIQLSJyCJPUmL5s6S3L/9KlUwl+n69etxGjdQYWKP1JLFi415y6+wGmcvE4fScuZS&#10;BCApJCkkBcvr0IgV0+o71Nh/W4sFeBDc7bh3PSMXlU4/T4Wk5M6P9PE0AhqBNB4BW4AkJkAWB7uV&#10;K1dKxT8ryM9IyGhFvG3bNgkPD0/8zFDvUSOgETARoGskzRqoFJ0+c1pu3rpl4Kh+/foGSNj3Q6e6&#10;jRs2iAeAKvpx69ZNzDaqIT+wN6h2DTlz9JB4U0GiScOzx5+EJJo3EJLuXLkgZVE2RzVp7pw5HxhG&#10;WADpAHqmypYpbYCtX68e4vT0sfhwWCxsxBWS3GMoSBZYUiXp/Uwka4Kk4M9DUts0nrro5WsENAIa&#10;gaSPgLVDEtUj9jxchWXw4CFDTLkP37FuCpetK5jBoodGQCOQdBE4d/YMwKOUUW3bt28vg+BqVxn2&#10;33Sbo7JUskRxmT17lnGYjH3QxKFGjaoGourVrilnIwEpQkEiIH0ekjhM1uPlMxk7YqgZJlsXpXoc&#10;Thu95I5voFyDwtS0SWNzTnTMe3jzmpmF5E5AUkgSf0+FJIuCZAtKkkJS0uc++ggaAY2ARuCzEbBW&#10;SLK8O8yPO3fukPpwwuI7xDlyZJOhQ4eIM5y09NAIaASSLgJPYc5AhziCB5Ukqka5UMbGOUnly5U1&#10;ahLhKC4l9+bNG3Cxi7AArwd3OZbYRQyKtROXKED6PCTR9Y4/d/38acxJKmzc9RYsXBg1xJawxHOg&#10;JXkWQBTtxk8dOQBAcjSApJAEOCIgKSRFldnZBCS9QrkdSlI/UW6nStJnsxu9gUZAI6AR+MoIWCMk&#10;mWGUcMvisMpJkycZO2Eman9WKC8bN26Q169fJ11mqPesEdAImAgsx/DX77//VnJky2Z+B0uj5I0O&#10;d5s3bzJldfjbEWekbkDVqVa1ivyE+UT1ofycJyChbM4CSAmFJJbc8WeGDx4YoRQ1biR3oCbx7wQH&#10;xq5atVIKFyooOXNklxWLFhioolGDQlI0QFJIUkj6ylxBf1wjoBHQCKS5CFgbJBGOOPto957d0qJ5&#10;c1Pmw3euu3TqLPfu3dP0VSOgEUimCJw7e1baAYqGosx1y5Yt4gBjBFgPf/LRb6FfqUZ1KEg/YUaS&#10;sfk+Ip4vngGQHhvQsaz4lttRSXJ//tT0MdEyvGjhQpiJllvmzJ4NUPOUc+fPo9eplhkY2wfW5I52&#10;D9GH9AKA9EwhyaIgqZL0ASBZu3FDsCpJaS4X0wvWCGgErDAC1gJJfFc4wtr7qlGPChcuKOl+/EEq&#10;lC8H97pFEhwcnEypoT6MRkAj8CURuHvvrtSuWVN+xO+txebbi4BEOHr66IshiaBkUZPGjx5h/i40&#10;btQIg2tvyujRo4y6VLliBbl+7oz4mT4kApJCUlSZnUJSaoSkdlaYTugpaQQ0AhqB1BUBa4CkFy8d&#10;ja3wps2boR79ZZIezj7q3KWLmjN8SbaqP6MRSOYIPMBg53pQjn744TupC5OGcyixMwqSBZC+EpII&#10;Sn7oM7p0+gTK/kpI/nx55e/WraUiXPX4t2LN0sVQm9DDAatkhSS3931I0dWkWDOS6HCn7nZW6m73&#10;eSVJISl1pWJ6NRoBjYA1RiAlIcmiHp1FWQ/NGNj38O03/zYW38uXLRN/f/9kTvX04TQCGoGERuDx&#10;48fSoH49+e7bb6EkVZPTRw+gLwg9SNEBKREgiWoSS+9mTZ2MYbERZbh8Q6Vzh3Zi/+Cu+LnArAFu&#10;eApJCklhwUEStUKCUomS5B7VB/jmzZv21phP6DlpBDQCGoFUFYGUgCQ61rHh+j7efZ6/YD56Cmqa&#10;ngImPf379TUDI/XQCGgErD8C9rDfbtqkiXwPQKpZrYqcOLBHvC0udgSj6OsLe5KoIlmWv5uTXDt3&#10;WqpXrSy/ZMwIRSmP7N6ySQI8XCMASSFJ/D0UklI7JKE3UCEpVWViejEaAY2AVUYgOSHJDIVF87c9&#10;1rbt26Rt2zby+++/yQ/ffYeBkzVl544d8urVK+vPDPUMNQIaAXGCDX/bNn/LD99/J1UrV5Jj+3ZH&#10;AZJzbEBKBCUpwsThmSmrWzhnpnHP696lo7x4/MAMjVVIAhwRkBSS3qtIVJRSoZKkkGSV6ZSelEZA&#10;I5DaIpAckEQ4Ymkdh8KeOn3aqEXFixczM1QK5M8vM6ZPN85ZemgEbDECb8LDxdfX1xiPPHr0SG7f&#10;vi1Xrl6Vi5cuyYWLF+Ui1jUMQ+bvQEhIiC1e4gfn7OvrI7169jC/w+VKl5K92zaLDxUkqEUEpKSC&#10;JDeHpyjley5P79+Rvds3y63L583XUYCkSpJCUvRSu1QFSW7yLtJ2XyEptWViej0aAY2AVUYgKSHJ&#10;KEcox2FyeO36NZk0aRLc6sqjn+AXU1rXuVNHY8wQFqZzj1JF5pwGLoIW2GFhYeLp6WnMRgg/J0+d&#10;kqPHjsnBQ4dk7759sK/fIzt27ZLtO3fKdqijO/BxJ77m/51B/507ZgzZ8hEaGiqT4UCZCb/HxYsW&#10;kU2rlps5SG4EpCcPkxySXO3hdgcwCnB3EW/afVvK7LTcTpWk2ICUSiEJPUkdrDKh0JPSCGgENAKp&#10;KQJJAUmEI5bUEZBu3LwpixYvkmrVqhoXquzZshoXrF27dkpAQIAt54p67qk8AgSicKhEtJ93cXOT&#10;hw8fGlWIQHTg4EHZt3+/7IoEIkLQrt27DSBx7dm794PF/yc0nTh50kCWrR4bNmyQXLlySp7cv8nC&#10;2TMiAMneLgKQkgGSqCZFLRg5KCRFK7PTcruYpXYKSakpXdFr0QhoBDQCyRuBxIQkwhFL6th3dP3G&#10;DVm1erXUrVtHsmTJZOCo4p/lZfGiheLt7W2r+aGedyqPAH4fTEkcIeYBoIjDSg9BISIQEXwIQDsB&#10;O58DorggyfLzBKWrUKD4WLZ2UDkrXvwPyZI5k4wcOsiU18UAJIUk8YHLXszlhK+xMMMp5nLG11hu&#10;0ZcLvnYRX8uCWuZrlmuM5QejCn+z4gAk7UlKpT1J78vtoCT9k7yZgj6aRkAjoBFIgxFIDEgiHD1/&#10;8cIA0qXLl2XFyhUY9thQMv2SUbJmyWwGwk6cOFEcX76wtZxQzzeNRIAldF5eXsJ5P1R6LEBDKPpS&#10;IPoYKBGSzp47Z8r2bOmgqUqL5s3lZ9hut27RTJ7cuS7uMFOIUpBUSYKBRGxA4tcKScH+vhLs74fl&#10;L8GvsAI+tQIkBFUGoVyBWEEfW4ESFgRjhugr7ZTbKSSlwXxNL1kjoBFI5gh8DSRFWHk7mtI69los&#10;XLhIGjVqgCQqvZlfwnlHo8eMksePH9lSLqjnmoYiwP4aZxcXY7SwDz1DLJuzlMx9rGzuY/ATn+9b&#10;oOvu3bs2F+UlSxZJrpw5pFSJ4nL60H7xQKkbLb4Vkl6KF9z1DCApJEkQgIgrAoyiL4Wkd++gHqOM&#10;94MV669B8Cs/s6c8OSAZywNDkv083ytJuLlCUjLnSvpwGgGNQBqMwJdCElUjh+cv5PjxEzJl6hSp&#10;U6e2cbpK/9OPUq1qFRk3dqzcuXPH5hJBPeG0EQGWurm6usplwNGeaHAUH9D5mtsQwmj0YGtW9x4e&#10;7lK9elWjDs+YOE48oCDFCUhabqfldgpJcKELx3pj3OiiFgBJISkNJll6yRoBjYDtRiAhkGQpq3Ny&#10;djY9R7NnzzKGDOl+/MEAEkFp5ozpYovvkqcNNNCrZARo102b7v0HDhjnuaRQjOICKQISDR/4+2Nr&#10;x5o1qyXP77mlQtkycv/KBUBSNKMGS5mdltupkuTvo0oSzF6SGpLQk9TRdrMOPXONgEZAI2AjEYgP&#10;JNk9fYqyupdGOTpy5Iix/23WrKkpvfkp3Q/StEljWb16lZkRo4dGwFojgMTCzONizxHhiL1GX6MK&#10;JeRnLYD0Er9Htnh07tzJlNCOHjpYnB7fh913HGV2CkkKSQpJ8jYJIcli9qKQZCMJlp6mRkAjYNsR&#10;+BwkvYQhA12+Vq9ZI926dZXKlSoaK+9v/vNv05swd84cJJ72tpj36TmnoQiwvO067Og5q4jAkhDA&#10;+ZrbGje8yBI7F/Q+2eLh7OwktWrVlEwZf5YD27eKe3S779gqkpbbabmdltslmZIUDZI62XbmoWev&#10;EdAIaARsIAIfgyTTiAwr2z27d0nLli2kUMGCkiF9egyCzSgN6teTFcuXy4P79+XtG9uzMbbFRFXP&#10;+csjQGOGU6dPR1l3fw30xPdnLQYNtA6/deuW+APSbPU4c+aMlC5VUgoXyC83z58RTxg2ONs9+NCw&#10;QZUkVZJUSUoaJckRxg2wdldIsoGkSk9RI6ARSD0R+BgkeQOQfDG/o1XzZqbnKH++vDJwwAA5deqk&#10;aXjXQyNg7RF4/fq1PEQJ6AHMObK41sUXcr70dhY4YikfHR/5u8KBtLZ8bN2yRQrkzyf1atWQ+9cu&#10;GdMGhaQIR7voS93t2I+kPUlJUm4XC5Iw6FqVpNSThumVaAQ0AtYagU9CEoYf1qhaWWrWrCG3UKoU&#10;hHkUemgEbCECfpjHcunKFWPKkFy9R3wcLvbt2dnZmaG0qeFYvmyp/Jorp7Rt1UIe37waUW6nSpJC&#10;ki+AiMvPAkcKSQQkhSRrzXb0vDQCGgGNQAIj8ClI8sY7pc2aNJKDBw+khlxPryENRIDmDE5OTrCm&#10;Px41BPZLVaH4/pyl74ildVcAZnTPS03H/HlzJXu2rNKtYwd5chsDZBWSPgAknZMUHZR0TlKiu9sZ&#10;JckV5XYRqjT+znVO4Eu93lwjoBHQCGgEEhqBT/UkcYjd+rVrUl3Sl5oSWL2W9xEIDg6We+iTI6wY&#10;9QgqUnxB50tuRziyWIhz9tELmJygDCbVPSXz588zkNRVIUm88DfRrFildgpJCkkWFSnplCSFpITm&#10;N3p7jYBGQCPwVRH4tLvdcwl45S+pL+1LdXlsmr6gtwATdzc3OXfunIGjXUkMR3yM7Tt2mFI+2onf&#10;f/BAAlNxKerSJUuM3X/7v1uh3O6aKkkKSRKAMjsuLbd7jfI6rogyu6Qtt1NI+qpkR39YI6AR0Agk&#10;NAKfhCTH53Cvs+2m8zRND2ng4gMCAw2kcDBsUll7W/qaCEZcHAh7/sIFefz4sfij9ym1H5s3bZJ8&#10;efNIw3p15MG1yxGDZLUnSXuSFJIiASkpIMnf7C9Wc3B5fFhu1yWhr/V6e42ARkAjoBFIYAQ+B0nh&#10;r8NSew6o12eDEQhH7xEHHNNBjnCUWOYMFiDifbKUjlBkzBiOHpWLFy8aIHNydpbQ0FAbjNqXnfKx&#10;Y8ekRPFiUrL4H3Ln8nnxUgtwLbdTJUnewj0zQkVKCkh6FQlJzxWSEpjT6M01AhoBjUCiRUAh6csS&#10;R/2plInAm7dvjTHD1WvXZA8GwxJkvqSfiD/zMSA6dPiwga9r16/LA1iIE8Y8PT1TjVtdQp+5R4hB&#10;1SpVzBDpM0cOiKdagCskKSSlKCSh91GVpETLgvSONAIaAY3ARyKgkJTQlFFvnxIRCMAw1mfPnsml&#10;y5flIOYeEY7iqx4RhqLPL6JKxHUQZXOnMWSWjnT37t0Te9y/CwbPenl7S0BAgIThnWI9xMBh87+a&#10;yc8Z0suKRfPFBUNjXZ8+0mGyOidJe5JSTknqqkmNRkAjoBHQCCRxBBSSNA22xgjQytsbsPLkyRMD&#10;MTRIoGtdfODIAkXR4Yg9S6fPnJGbt27JU8CQG4weaNVNGGLp3Fs83tce9g4O0q1rF5k+Y7rQaS81&#10;HSOGD5esWTJLzy6d5MWDO+L27LFCkkKSQpJCUhJnKHr3GgGNgEYgBSOgkJSaUlnrvBbaYnNhr5lF&#10;ACKYEFAIKixlc3F1FQdAxn1YeBOKaKnNPiCCkekPwiL0fKy0LrpSxNvsxTqGWUk3btww1tw0WCC4&#10;hMOBKikOe3t7admihfzn3/+Sli1biJeXV1I8TIrd5549u6VgwQKmL+ne1YsRDndQlOJcVJmwXGIv&#10;gJVL5HLFx4hlF7FwfzHXE3z9RNxQ2hdzPcXX0Rb6o9yfP4u5XuBrs+zN8uB6aVkO+Dzu5Qmjmg9W&#10;ZOO8pYFeLcAjXO3U3S4sRcvt8De028fShqE1i1YeXvuP44OrFzk7uGqh07o0BroHdA/oHvj4Hhha&#10;o+i54bWLrh30Z5FvPvi7qpCUYnmnzT+wBXwIPYSP1yhPI/y8Qmmch4eH6eWxs7OTO3fuyJWrV+Us&#10;LLpPnDhh4Ifr8JEjwv4fls/RMY5ARLhhGZ2lJC4+YGRxteN9UHHirCQPd3dzLjy3pD54jX81aybp&#10;0/0olStVlDMo4UuOx03q64p+/+6IZ9Wqlc28pA0rlxkliRCkkPQyqj/Jx9lRzHKJvZzwPSzX2MsZ&#10;38Nyi75c8LWL+FqWOz43yzXG4mBRf7Pc4l6e7uIfe3l5iH+s9crbUwJ8Pra88H+xVjRAUgvwFDVu&#10;iBOStjT67f8eVr3o9AkNSsrY+iVlfMMyMq5haV0aA90Dugd0D8S1Bxrg7yP+Vg6vVVQG1yxcViEp&#10;OTNLG3usKOiJBjzsR6ECwzlAFuXHDQmzASCUwhFIrkOtoSX2cQAQoYelbVwGemCuEN0kwQJAZp5R&#10;rGUpj/uUEQNvYwEoAhUB6xSghD1FVKQIa8k50PXmzZtSt05tA0jVqlWVszB8SK3HkMGDDCR1aNNK&#10;nB7fN0qQQpJCUpBf9EGy/NzXrOAPlh++B0UXs/eCAz61AiSEZbBcgVhBH1uBEoa/SzFWML6OvUKC&#10;5HVo8AcrPCxUoq/XYWHCFfP7/DpywemVbq9cb7CS0t0uBG80RViAf9TdLk5IGlm27H8fVrPonJE1&#10;CsmygR3l1MblcmzNAl0aA90Dugd0D8TaA8fXLpRDy2bL9Da1ZHDVAu8GVS1YWSEptWawiXBdVD8C&#10;MXfIC7Dx0tHRqEC3b982Zgksf6NSQ0ixWGPTHpufc1nAZWck+MTuC/paBzrzOCi5I3gdhSX1ufPn&#10;5QHsuD1wriml2pwEFP7555+S7scfpH69unIVallqPgiABfLnkyKFC8r5Y4c+XnLHMrvIcroYJXda&#10;bhdLTVIlKW5YUkj6EJKeGyWRw2p54I2gj0LSkJpFZg2tnEf2zJ8kXlA1XVDKailz1Y/vS341FhoL&#10;3QNpew+wlP/53ZuyoEdzGfhnnjeDahSuqJCUmrPYr7w2KjDhKJmjesQhrewXosGBI4CJPTcPYQVN&#10;aGLp3AUoR7TJZnnbUZTOUdGhakR1iPC0LXLw6gcQFTnTKLaKFAVZ0eYT8X4IV0dQlke1iLbfT54+&#10;FR8fn2RVi2KHNSQkWDZu3ABYKGQAqXWrlvLg/oOvjL71/3hY2Gtp2rQJ1KQsMnzwAPFzxrvc6P3x&#10;QF8QP/pg4CWXBz63v39bXjy8G7MvSSFJIUmVJBLOhyvWr39iQNLueRONGmUSwbh6BPV7GhfdA7oH&#10;0vAecMMbSM/v3lBIsv700wbPEC/0Iej5oSECy9w4YPVZJEixB4kleJdhwMAyPCoQVKJYjkcVKHo/&#10;Esvz2JvE7/P/CUPnoRIRxG7jfghFBLUgK3GLc4XBxMQJ4yVn9mySMUMG6dunt4HItHJs2bxZsqHk&#10;rnSpEnJs3y6xu3XNGDlcOgmTjW2bZe/WTXLp1DG5fem8PLt7SyHJ9CdpT1JE6Z2W27179zZRIAnq&#10;efe4jBtYbmdRkghJNByhicpHTVY+Zr6i39eY6R7QPZDK9wBbBhzuXFdISisJrLVdp8XFjiV8foAp&#10;WnoTqGgCQPBxjVzscWLZHBUiQlcIgCg5+4riGzc65bVr31bS/5ROfs/9m0ybOtVq4C2+1/C1t6Nr&#10;X/Xq1SRH9qxSpWIF9Ce1Nmv4wP6yaPYMWTJvtixfOE9uXjgnfJfG9Vk0lztVklRJUiVJISmVJ14K&#10;pB9xPdXnXaHLyvaAQtLXZoT68xoBRICufRs3bJCKf1aQb775t1QoX062b99uYuMO0EupnqiUenJW&#10;rFhhDBwyZ8okWTJnljJQlZo2qi/DBvaTTatXyPnjR+TpnZtqAR7lcqdKkipJb/HGT8RKjHI7/M3p&#10;oUqSJuMKZLoHdA98+R5QSEqpLFIfN9VE4OHDB9Kvfz+jHKX74Xtp37YNBtLeMNd35MhRafHXX7Jp&#10;0yarVL6S6klwRmlljerVJVvWrJL7t1+lWaMGMnPyRFm+YK5sXbsKJXjXxR0NkTonyWIFrpCkkKSQ&#10;pMnclydzGjuNne6BxN8DCklJlSXq/ab6CNC8Ys3q1VKlciVJl+4HyZc3r8yZNcvMX7IcvXv1lIw/&#10;p5fx48elKUgS9J2vW7dWsmbJLDlzZJdChQpIJ5Qhcn7SrQtnxNHuQdzN4lpup+V2Wm6XKEoSypFV&#10;SbKy0h1NYhM/idWYakyTcg8oJKX6VF4vMLEjgOHKcvHiBenQrp389msuQFAGadqkkTGfYNmd5WDP&#10;VONGDaGmZJZtW7cm9mlY/f1RTWpQv578nCG91MCQ2ZWLF8iF44flwbVL8uLRPdMsrkqSKkkxZyWp&#10;cUO8y+0CI+ckOVrmJH1gAa6QpJCkPS66B3QPfMUeUEiy+lRTT9BaIsAhtE+e2MnwYcOkUMEC8kvG&#10;n6XYH0Vl/rx5xnAi9vHixQupVOlP+TVXTrlz57a1XEaynsfWrVskG9Sk/PnySrkypY3jXcO6deXU&#10;of3iDltw/gHSOUnqbvcelBSSEguS0JPUU3uS9F32pHyXXe9b91dq3wMKScmaMuqD2WIEwjFA9yls&#10;xqdOmSLFi/1hlJG8eX6XHt27A37ufLSM7vDhQ1K0aBEpXbKEceVLiwcdCtu1bWvUNho5VAU0blu/&#10;Wpzwzk6cs1m03E7L7bTcLn7ldp9RkhSSNIFN7QmsXp/u8aTeAwpJaTFz1WuOVwRYOmdnZydz586V&#10;UiVLyk/oOyIcNW/+l+zbt1fehL/55P3MmjlTcuXIIZ07djTDd9PqcfDgQWPekPu3XLJ59Urxd4kY&#10;XqnldpZSO1WSVEmCaQPKeBPkbvd5SOqlSpImkUmdROr96x5LzXtAISmtZq563R+NQBBmNnHe0cwZ&#10;06Vc2TLy3bffmN4jutStX7dOgoKCPhu9t2/fSJfOnSRD+p9k0cKFac4CPHqA/Pz8ZADc/7777lvp&#10;0rG9PLlzQzxf2iskRdl/KyQpJCkkpeZES69NQUL3gG3uAYWkz6a7eoO0EgEOsT165IgMHTJECqPn&#10;6Jv//Fty5cwhrVq2lDVr1giT/fgez587SK2aNSTTLxnl0qWL8f2xVHu7y5cuSYnixSRz5l9kzbLF&#10;4vHimZbbKSRJTNMGX3ytPUmJ1ZME4xhVkr6iYVuTWttMavV50+ctMfeAQlKqTUv1wuITATrQXb9x&#10;XZYtWyodO3QwJgv//tf/kYIF8qPnqJvQeMDDwzM+dxXjNrt37cJ9FJDy5cqKm6trgn8+tf1AOEoT&#10;p0yeLBkyZJBa1avJzYtnxcvRQd3tdJhsLFBSSFJI0iQvMZM8vS/dT7oHvnwPKCSltmxUrydeEXB8&#10;+VK2bdsqAwcOkMqYc/RTuh/lX//1f+C+VkpGjRohJ04cl1ev/ON1X3HdaMzoUbjPdEaVCg4O/uL7&#10;SU0/6ODwXGrXriXpfvxBpk0cb8rtPhgoq8YNatygxg2JZdzQW3uSvjw50sRSY6d7QPeAQlJqykL1&#10;Wj4ZAScnJ9m+bbsMGTTIzO+hCcN//vMvY1HdqmUrWb1qldy8eVPCwsK+KpKuUI6aNW0i36MHh6YF&#10;eryPwKpVK42Bwx9FC8vZowfFk2V30eclKSQpJCkkKSRpmZzOttE9oHvACvaAQpJmsKk6Avb29rJ5&#10;0ybp06eX1KxRXQrkzyfpf0onGbAqoBRu8uRJcv78eXFxSbySuL379km+vHmlDOYCPXv2LFXHN6EX&#10;FxAQIG3atDbPQQ8YWzg+vh9TTVJIUkhSSEosSOqjSpK+E65qiO4B3QNfvgcUkhKa5entrTYCmAsi&#10;/kiwLly4ILNmzpAWsOouU7oUBpnmkSwwDMiSOZOUL18O5XQj5fixY/ISJXehYaGJej1vYeM7auQI&#10;Y/owZvRoLbWLI7pHjx6VwoULye+wBd+xcZ14RB8qq5CkkKSQFC9ICv28BbhCkhW8E60J6pcnqBo7&#10;jV1K7wGFpERNkfXOkisCBCL2+nh7e8u1a9dk2dKl0hnKRDmoQ/ny5jGudDlzZJffc/8m1atVk9Ho&#10;ETp54oTQwS40NHHBKPo13717V6pUriyZM2WUU6dOJlc4bOpxCJIDB/SXX+D817hBPXG4f1vc7e0i&#10;yu4UkhSSFJISBZJgSqOQpJCkJVu6B3QPfMUeUEiyqfQy7Z4sgcjLy0ueP38O+Dgl8+fPxxyizsZo&#10;gTCUNUsmA0b58uXF90pK61YtZfGiRXL79m0JxNwjQlVSH3TK42NyrlKbNn+Lm1vilfAl9bkn9/0/&#10;fPBASpYoYdwEl8ydJV4vnwn/GCkkOSkkKSQpJH1FUpPS7zzr46v6oXsg9ewBhaTkzg718T4bAfat&#10;0PzA7vFjOXfunKzFjKKRI0ZI48YNjUrEAa0/Z0hvoKhokcJSuVJFaQUomjJlsjFKcIZBQ0ocDg4O&#10;Uq9eXePetn79+pQ4BZt6zBkY1psJZZA1qlaW+1cvm7I7hSSFpGCFpK+CpDfh4ebvgCpJqSdR06Rb&#10;n0vdAymzBxSSbCqtTF0nS3WIMPTo0UMMXL0kB/bvN0rMsKFD4A7XVAoXKgjg+F6+/eYb0+hPN7o/&#10;K5SXxo0aYoZRd/QdzTRQ9OLFixQPDJWqVStXGEe7Rg0byAsoXnp8OgKuri5SuUolyZk9m0yE7boP&#10;5yZpuZ0qSQpJiQJJ+JvUV40bUiax0oRW4657IHXsAYUkzWSTPAK01HZzc5OHDx/CSe6c7N27R5Ys&#10;WQKDg5HSrl1bqVzxT8mRPTvMDv4l//V//jfK1f4juXLlMINYmzZpLN0BRBMnTpSNGzfK1StXxAd9&#10;SNZ2PH3yRCrhOjJn+kVWrFhubadnteezft06yfhzBqla6U+5fu40yu7so0CJf5will3EQt9SzPUE&#10;Xz8RN4fY6ym+F21BoXJ//izmgvW4u1n2Znlw4bEjlsNHl6fjc/lgOb0Qz2jLC5+b5fzyg+Xj7Chm&#10;RQ2RtXwOBckltorEr50jllv05YKvXcTXstzxuVmuMZafh6v4m+UW9/J0F//Yy8tD/GOtV96eEuDz&#10;seWF/4u1fH0kINoKwudBflj+0ZcvvvaNNUiWX+sw2fgOk/2YcYNFSVJISh1Jmibb+jzqHki5PaCQ&#10;ZLXpo+2dWFBQkFF1rl+/LocPHRImwLNnzcRA1cHSoX07qVWzhhQsmF9+/OF7+T//+3/JvwBEP2f4&#10;CSVzRaQOhox2/KeDDB8+TObNm2sGvV66eFEcHR1ZNmLVwQhHecsUWIl/+81/4KjXXJydna36fK3p&#10;5Gikwec+K2ZVjR0xXHxdXigkuUaHJYWk4AB/+XAFSAjKckO5ArGCPrYCJQx/l2KsYHwde4UEyevQ&#10;4A9WONwvo6/XeMOHK+b3+XXkeo2PkesNPr59/VrehltWOD5/v969DZd3b99gvX2/3uFzLPzz4Yr1&#10;ixs3JLnIGzweD0BSP1WSUi650sRWY697wPb3gEKSNWWMNngu169fk9mzZ8nwYUOla5cupkyOikp+&#10;GChwFtG//ut/R6hD330jeX7/TapVrSIdOrQ3NtmLFi2UnTt3yrmz54zK5IWE2RaPs2fPShFYWlMR&#10;qVenjlBV0iN+EaDT3datW+Un7JXqKL27dOqYeDs9N6CkSpIqSXEDEqFJIelzkIQ3lxSS1ABCnc10&#10;D+ge+Io9oJAUv1xObxVHBOga1717N/nPv/7LzAXi+indD1KwQH6jDtB9bty4sbJyxQo5cGC/XMT8&#10;IsIQXd/CEnk+UUo9Qe4oI2zSuLFRQujUlj1bVmkLZ7srKAvUI34R4H5oiD6uXzJmlMnjx4ifq6NC&#10;UpSapEqSKkmRqlIClSSFJNt/F1uVCH0OdQ+k7B5QSIpfHqe3iiMCr1FKsmXLFunXt4/MxPDW7du3&#10;YZDrebl3756x6qZld0hISKqNHUFv6ODBki1rFuO0lxvDUQlKtCQvW6aM9OrVwyhlvr6+qTYGiXFh&#10;LC/auHGDMb3g3KRbl86JN0wcVElSJUmVpGhldwpJ+o74V7wjrsl2yibbGn/bjL9CUmJkeWn4Pujq&#10;RkWJwJTWjoULF0ie3LkBRdnkt19zGTWp4p8VZMKE8dK/X1+pWLGClCpZQmpDVRs8aJBs37ZN7Ozs&#10;hBbndPZjzFhupofI02dPpWqVyiaGKxfNl1fuTgpJRk1SJUmVpC9TkvC3ub/2JNlmYqYJtT5vuges&#10;Yw8oJGmGqhFIYATevX0nGzasN31IVJEISFwlihczFuUsNVwH04qnT5/K/Xt3jcI2CwYWw4cNk+7d&#10;ukk39G5NBEgRmm7cuCHecOtLjmG3CbzMZL05YZGW7izZ7NS+rTy+fd043am7nUKSQtLHICkQ7omO&#10;EW6LcFP0wEe6HEYzbogTkghOQ2sWnTa0ch7ZPW+i+Vnnp49UpVGVRveA7gHdA7H2gEJSsqaC+mC2&#10;HgGqP+vXrZU/ihYxqgfhiCV2WTJnklGjRsnLly/QhzVG6tevJ0OGDJEL5y8Y+3M64NEK/dWrV6b8&#10;jjbmHHprb28vT2D04OnhkeZVpatXrkqxokWNwceuLRvllZtFTVILcLUAj+1wp8YNoVDwPwNJA2Ir&#10;SSP/23/7v4ZWKpp5eM2iawdXzC275oxXSNLEWBNj3QO6Bz6yBxSSbD1r1/NPtggEokxu4YIFUqhg&#10;gShAskDSLxl/BiSNjDoXd3d32bx5s/Tt00emT58uN2/eFD8/vzjPlRbn1m5znhxBZtnm4EED5d8w&#10;AhkzfAje3X4oHphxpHOSdE6SWoB/OAbhc5CEvylRw2RH1sn3ryE1ixUcWbNov2HVC10dWDmf9Cv3&#10;q+xfPM3M9HJ+okqSljdZR3mTPg/6PFjTHlBISo7sTx/D5iPA+U/Dhg4xyhEd7CwldhZI+jlDevz/&#10;0DivkyYWRw4fltu3bkloaKjNxyIpL2Dnju0mvpXRz3Xl9Anxw9wkhSSFJIWk+EOS5fcTkDSke8Gf&#10;sw6uXrDxsBp/rBlSuYDP0Cr5ZGTtYjK9XV1ZP7a/3D17TNzwRoQ1JSV6Lpok6x7QPWAte0AhKSkz&#10;Pr1vm48AS+QOYTBukyaNJNMvGY1zXXRAsnyeOdMv0hDObC8ARHp8eQRevnxpYv3jj9/LumVLxful&#10;g7jZP4kAJfvYC9/H/7k5xF5P8b1oC0mg+/NnMdcLfG2WvVkeXOiBilgOH12m/yP2wjvx7OuwLL4z&#10;b5bzyw+WD3pIzHKJvWDS4BJ9iKzlc+1J0p6kz/ckca/5eriaobuBfj7y5MYl2Tx58PkBFX4/N7Rq&#10;ARleNb9MbFZJlg34R/Yvmib3AEfu+B3h74/zkwcKSVpupXtA94DugTj2gELSl+dz+pOpPAKXLl6S&#10;oVCHWF6X6ZefP4Aj9iJxve9L+kWaN2sq9+/fS+WRSdrLmzx5sqT78Qdj4PDkzg0YONAOXCHpfV+S&#10;i/i4uYivZaFZnw37vu6uMZYfkmZ/s9ziXp7u4h97eXmIf6z1yttTAnw+trzwf7GWr48ERFtB+DwI&#10;iXuQf/Tli699JfiD5Yfvof/oVeweJO1Jiv1bx3I7H1cXPF/u5nl/dOWcnNy0QjZOGCjjmlSQgeV/&#10;lZG1isrsTo1l69Thcn7nBnG4i98np5fmTQQ1a9B3663l3Xo9D92L1roHFJKSNt9LU/duZ/dYjh49&#10;ipk3G2XJkiXG0W36tKlmzcbnixctgivcBtm/b5+cOXMGg2UfiD8SIms6qBydPHlSRgwfLhXKlxOW&#10;0VksvjkHKbqKlC9vHsmZM7tRlwrkzyc1qleX/PnySnn83M6dO7TP6Auf2NOnzxjr9Ny5f5NTh/aL&#10;D1QZhaToJXcKScHoDwzBCuUKxAr62AqUsKCgmCsYX8deIUHyOhS2/LFWOGahRV+v8feBK+b3+XXk&#10;eo2PkesNPr6lzX+4ZYXj8/fr3dtweff2Ddbb9wszwzg3DP98uD74fXpnhi5f3LMFEDRCZnduIoOr&#10;5JcexTPL6AZlZPXwHnJszSKjGlFtpQJKNdZakxE9L02UdQ/oHrC2PaCQ9IWJnP5YzAgQLBrA0a1o&#10;4cIGJFh+9lO6H+WH77+TH7HS43OWq/H/ChcqKKVLl5SaNapLyxbNpUeP7jJx4gTZBLi6eOGCcX1L&#10;zoP207dv35JFixZKx3/+kdKlSkrGnzPEMGewwBGHxhKK+LFYsaIyevQoyZ8/r7ECb9mihSxbugTX&#10;VcNc54D+/QGCD5PzUlLFYwUhqe3UqaMZLjt1/FjTVG4MHLTcDgoSYUkhKc1BUqzfbHf8Phxbu0gW&#10;920nYxtXkL5lc0n/P3+XWR0byZ4Fk+Xa4V1iD9WIYMQSUhe1+FY41HIy3QO6BxK8BxSSUkVamfIX&#10;ceb0aTMjqFyZMvJ369ZwdestI0aMkLFjx8rYMWOMMkOntzZ/tzZzhEqWKC5ZYZtNkGJpVdYsmVDW&#10;VtCoN/z/1q1aytAhg42b3K6dO+XixYviALvsxDA+oMvcLZgo7MD8orFjRuOxWkmlSn/Cejq3gaNs&#10;WTObMjqLcmQpqcuRPRvUompSvlxZA1BUjXbAaGDt2rWSL18eYzgwbuwYefz4sSxYMB9zk/4ww2V5&#10;DZyFpEf8I7Bq1UoDmhUrlJP71y6Ld+S74DFBSXuSTMmdltulTiUp1q9LGNSue+eOo9doqMxoX0+G&#10;1Sgi/cr/JqPrlZI1o3rJ2e1r5eGlMyYJIBxRPbK2d2X1fFQp0D2ge8CW9oBCUvzzNr3lJyLA+UFO&#10;jo5meXl5mXlAVARCQkIkODjYfM7veeP/XF1d5SXc4lhux/K8ZWjQHzRwAEqsIhQcKk78SOjIm+d3&#10;KVqksFF3KlX8U2rVqiHNmzeT7l27YjjrcJk6ZYoBkpUrV2KA61rZsgWlJ1u3GPvt9RjoumL5Mpk7&#10;d46MAQxRsWratLFUq1ZVypUtY4bBUhGifXfmzL/EacqQ5/ffTSkdQYlg9FezZrIF912ndk1TitcK&#10;6hGtq/fs2Y3zLGRus3DhQmE8ODNpzpzZUq9eHfO4W7duNTFQu+/P/yrRwKFWzRpmL6xbsQxKEkwW&#10;kPQpJKmSFGHkkFrL7WK62LE8j/v+yOr5sqBHSxnTsKwMqpxfBlUpILM7Npb9S2bI3TNH5fm9mzAm&#10;gUEJDEhYgmdLSYieqybNugd0D1jrHlBI+ny+prdI4ggQGq5cvmxUF8uAVqoIltI2whLL2TiwNXOm&#10;jOZjjmzZItWe3wxI5YOqQ2WnYIH8ZhXIj5Uvn7BviAoR749KUBbAEEsB+Ti8Xz5GXG51/B7L6ghn&#10;devUNrfl18X+KCp3796Ry5cvSfFif5jvr1y5wkTozJnTALAqeIzMMnv2nKiocWYSIYozgPr36yfn&#10;zp0Tf6hZb968SeLI2vbdjxk92jxPzZs0lucP74on3OgUkhSSUiMkSTQ2evsmXAJ9veX2qcOybnQf&#10;Y8IwtHphGVK1oIxDaR1Voyv7tsqz29cMDNG5kQ6QWlKniaa1Jpp6Xro3bXUPKCTZdh6Zas6eShBV&#10;A0tp28fAJcJJjitnFEQRXrgIQbGX5f8IQ/G57+iPSwBiCWHv3r3kj6JFzH3T5W7btq0m7rt27UQ/&#10;Uj4DTjdv3DDfs3tiJx07/gNDh5wybtw44QBayxGMZnEHBwfZCrVr7Zo18ujRI6NCsSdKjw8jcAMx&#10;ZVkmn5P927eIJ3orWEL0HpS03E7L7WzbuCH6rg+Co9/Lh3egGi0w5XRDAEaDAUaj6peWuV2byYGl&#10;s+TRpbPiZPfAGJnwd0FVI00+bTX51PPWvWsLe0AhSbPTFI+Au7ubAQuLscOnACk5/8+iZA0cMMD0&#10;GmVCWR5VrK5dOktAJPxs2LDeKFmNGjY0ZYY8WFo4b+5clA8Wl969ehowin5QOWNv1ZMnT+QRjB14&#10;ez3ijgBLJDNnyiT/tG1jLItZUqSQpMYNtlxu9y6agvw6LMTM5LpxbB8UIvRxYtBrf/QZjahdXKa3&#10;rSPrx/WXy/u3i+Oju+8dHllOp0YMWlKoTfi6B3QPJPkeUEjS7DTFI3Dz5g0pAcWASo2lzO43qEUJ&#10;BaJPlc596r7y/P6bUaWi/zzPhcYNLPdq1bKlHEPvFN342IdE9ejq1StRcVuzZrUp6+vdq5dRhizH&#10;hfPnjVFFuzZt5DxK7D52sOxO+5Tijs7FixekUIECkg8gug9qkrdThI1xxFIlSZUk21GSjK135OHv&#10;6SZ2187LwWWzZFqbOtK3TE4ZUDGPTPirsizp314Or5wrj6+eN6V0rpGKkZbT6TvvtvDOu56j7tPU&#10;tAcUklIcEfQE9u/fH6ki5TSglB9OcVRn4gtJLKOL+Lm88fqZXLne9yHxZ3/HPJ4ypUubXiaW5/Fr&#10;lnnly5vX9Enx8z27d8Nk4gjOK49k+CkdnPcGCWcq8XiL5Gc5DCI4dHbKlMlR3+f/BcCoYdnSpdKr&#10;Zw/ZtGmjMW7QI/4R4AyZnj16mD6yNq1aiKMdezAsapJCkkKS9UOSZbe/CXstjuitO79ro6wa0UOG&#10;1SwqPUtmNR/ndftLtk0fKZcPbDfvjFJdYkmdKkaacKamhFOvRfezre0BhaT452t6yySIAPtxFi5c&#10;EOEwh0SYs5bq1o0wSrAoOwQXSw9SbHCy9BnVqllTOnfq9AEkRe9D4ueErzKY0RT9flhCx7KuRg0b&#10;GOWIqhDtyhs3aiRNGjeSdij16oy5PWEokZs+faqxLudtrl69FhURXseKFcvNENTFixd9oAzdv39f&#10;FsyfJ2tWr5J79+4lQSRT711SaSxYqID8DmVv5aIF4u/qGKUiUU1ib0bM9RRfR1t0/aI7XvQFEwh3&#10;s+zN8uBCz1PEcvjoorXyBwvDbj2jLS98bpbzyw+Wj7OjmOUSeznhe1iusReMGlyjD5JV4wZbMG54&#10;A1c6y+Hn7iq3ThyQXXMnoNeovvQpnUP6lMkhk1pUM8YMx9cvgWp0LnLP6UwjW0ui9Hw18dc9kHr3&#10;gEJS6s0tbeLKAgIDZNiwoZIh/U/Glnva1ClSA2VtpeAqR+ttqjr8Ph3qqPTw6+iAQ4AisGzfvl3m&#10;zpljYCpixhHd7GjmkD3q9rwtDRi6d+9mAMwCUNkARoShhbASL1OmtOk7GjJ4sOzdu0f++quZ6S+q&#10;UrminD59Svx8fc2gU5bddevaxVh9Rz82b95kZilt2LAuzvhfunRRDh86BMC6GqM0zyaerJQ6SSh1&#10;kyZNNHukdo1qcuviuciyO1WSVEmyIiUJfwvevo1wrKRDHd3njsKEYdmgTjKyTgmoRllgxFBAFvVu&#10;LfsXT5frR/aYXiMvQLPONEq9SZYm0Prc6h6w3T2gkJRSiZ8+romAu5s7lJq28uMP38nkyZNk/Lix&#10;UqdWTZk+Y7qUhCpTpEgR6QRTh8qVKkq/vn2kcKGCH/QOVataRdwwe2nWrJmmXI7wY8qz2vxtYIfz&#10;kPh9qlMliheTmTNnmI+WPiSCV84c2QxoTZs2VQhN7D/ygHX3LJzHNMxioh01DRtouMAZPvXr1cXj&#10;ZJeDBw988EyePHESj91admzbFuezTNMHOtvZYziur4+PRO9V0G0RdwQcMX+rRvXqpixzUL/epifJ&#10;9GuokqTDZPFGS2jQx1aghMEYJcaCy2RY7IVBra9Dgz9Y4WGhEn29Roktl+V7b16HCVWjd28j+o38&#10;PFzlCowWNowfINPa1paBldCrWCq7TESv0eZJQ+XCzg0RvUZQMT0dI0vqtPk6yZuvNUm13SRVnzt9&#10;7lJyDygkaVaaohFwcLCXypUrmUGyGzZugElCC1myZLFcuHDelK7VqlXLwEnzv/6CsrPXzC2KbvDA&#10;zzl/iL0+06ZONf9HIEqPvqEVy5fLY8AIh9BSHeIspeqYYzRj+nTzM/xeccAS5x3xsYYPGyYPHzww&#10;50BwOnXqpAGZ5Rh2e+jQQTNIlufA487t26ZfqU7tWuLrC9CJdTx4cF/GjBoFiDr40XlIdLULUgvw&#10;eO8/xpJgy+dm1eKF4ofytIiyOi2383V3ASy5xlhM2P3Ncot7ebqLf+zl5SH+sdYrb08J8PnY8sL/&#10;xVr4fQiItoLweZAfln/05YuvfSX4g+WH72FYLOywI8rqPrZScJgsFaNwLKhF76AcvQZIPbt5VfYu&#10;nGKsukfVLyX9yv0qQ6oVlIW9WsuxNYvk3tlj8vLBHVOqSUBSEwZN/FIy8dPH1v2neyB+e0AhKd4p&#10;mt4wKSJw//49zBTKYYasbofy0rBBfQxrvSvPnz+X8uXKGne4Du3bScd//pEH6OupWqWyGSxrMVxg&#10;6d0qDHMNDg6GTfdYk0TTlY620Rs3bDQziOhOR2iqVrWqTJ40SYYNHWJK57Jnz4rvVZEWzf+COUB3&#10;89h0pLt586Ypy+v4Twdzyewhun79uqxdu0a6d+sqzs7O5vvnzp6VChXKyYwZM+IMjYeHh+zcuVMu&#10;Xrwo4bHK8pIilqn9PsPxjv2kiRMlXbofpSLmV508uF/83ZwVkgwgKSTFrSYlnpL0hmAExYhulOGv&#10;Q01f2cU9m2XZwH9kQrNKgKJCMrBiXuNQt3XaSLl2eLeBJ84yMkYMUD81MYlfYqJx0jjpHtA9YA17&#10;QCEptWeWVn59tMbOnjWr7ECp2zIoP21hl+2Lvh+qLOztoYpE04Th6FtiyRWNHbJmyYQ+o18BUH9L&#10;WfQQUWF4DeeoAf37m5KsQQMHGiMIusnxmI4SuuzZsgC6ygFszknnzp3Fzu4x4Ku9gS3OQBo6ZLBR&#10;l2YCePx8/WTlihVGtToPaOLBEjmqVUOGDIGT3fKoqB44cFDq168fwxI8eshZnkfg8/H2tvJnwjZO&#10;z8nJSVq3aonyzB+kXetW8uDGVRghvFDjBoWkj5TcfSUkoZyOahGPcJTZUSF7euOybJ81Rqa0rgFn&#10;uiKmz2hUvZKyqE9bObFhqTy+dgG9RvciVE6YhqhqpMmeNSR7eg66D3UPJHwPKCTZRm6Yas+Sw1ip&#10;5jx79kwGo39o9KiRUdfaGpbPBBeqPLNnzRJXFxeU3TWTjD9nMCV0BJnaKMcjyBCSunfrJiNGDJcj&#10;hw/L9999I5xfxOP6tWumnC4PnO0uXboEaJomp0+dQuncPvnuu29lzpzZRqGYN2+e+fmLFy6Y3qNe&#10;GARLc4Y3b95GnRPL7zhclsqS5di2dSt6nwZ90oiBipYeiROBy3gOy5QqJenTp5NxI4ebd+i90N/x&#10;vuxO3e1YeqflduxT+jJIegOlCHSEDftOQlD6R+ChdTdBaFiNogaMRtQpbvqOtk0fIbdOHpSXsPfm&#10;Cypva+y7tddIY6B7QPeA7gGb3gMKSYmTt+m9fEEEWD5Fs4UhQ4Yal7j27drJEthnW46hUG1YQte/&#10;fz9YZ68Wlq+1hSFCuh+/N6Vwd+/cMbbdt1Aex3K7Ht27y549u+XylctGSVq4YEHEXQFQqDqxX4n/&#10;f/LkCRg0TBMvLy9jwNAe5XxHjhwxPUn79+2TuXPnSAjuz97+mbH/5hyn6MfZs2dg/jDTnA8PAhVL&#10;BbcClhSGvmAjfMGPbN68WXLRyRDllRtWLhdflxew8X4WCUoKSQpJFiOHhEHS2zcRbpXhYSHGxv3B&#10;hZOyfcZoGdfkTxnw5+8ytHpBmdi8iiwf1FlOblwu9nCwM4ONAUVcqhol/J1ahUmNme4B3QPWugcU&#10;kr4gQdMfSZwIEFIIG+zZYSnbPx3ay+ZNm6LufD6UnRlwlxuCUridO3eID5zgOnfuKN/8+98yceIE&#10;gFWY+Rk7Ozvx9/Mz1txUpB4+fCjF0FM0fty4qPvaCFMIDpulYuTg4GB6k0JCQmQl+plKlCgmt2/f&#10;gqHDNADRPjkAKDp75rT5WcLTCJT68f6jH3sBWzt2bI8yZeC57dmzx5Tx6ZH0ESCY0nHw5wwZTH/S&#10;xVPHopXdKSQpJMUfkl6HBEc5TAb6eovDnWtycvNyWHW3gTtdPulbNpeMblhW5vdoITvnjJU7pw4B&#10;jCIUI/YbKRhpgmetCZ6el+5N3QNftwcUkpI+n9NH+EgEXFA+t3bNGgMatNtmadvOHTuibr11yxYz&#10;aHbkyBFy9OgR0xfUu3cv+fab/8jGjRH9RpMBPexTcYUFeGv0qFCd8vLyhBNdU1OmF4Y+Ah6enp6Y&#10;dVTJmDNQdTp27JgcP3YUJgxOsPuuJuvXrZXngKeJ4yeIE3qfCEve6CMKBUhRJWIJX+xjH+YoXb/+&#10;fqCsp6eH6U0i8OmR9BF4+eKFNGvaBMriD9Kt0z/y4vH9yLI7hSSFpM9DEm28ebzD3x83qEHXj+xG&#10;6dxIGd+kovQqmdWYMExrV0fWje0np7esMqoR3eloO69g9HWJhyZuGj/dA7oHbGEPKCQlfS6nj/CR&#10;CAQCep48eWL+l6VrdLjbF2mxze+dPHnSKD1Ufc6fP2fmkdBgIWfO7MadjgdBigBEB7oBA/qZ771F&#10;0jMWZgxNmjSKKonj9zmDqVSJEuICdzrOOtqyZbO5/SSoUoMHDTCAtWjRQrly5YpRrahQWQCLBhMc&#10;JBv9INxdvnwpyu2O/+cP+2IqZHokTwS4D+hESDv31UsXGUji/KQIa/DIheZ5fi/GQmkerZjdX9ib&#10;5cH10rIcjBtZXItJ8gcLZVme0RbLtMxyfvnB8sHgULPgjBZzOeFrLNfYyxnfw4KL3/vlgs/hZmdZ&#10;6m6XgDlJwbDvDjebk6rRg4un5dDy2bIQA14HV84vPYtnktH1S6OcrpMcWDrT9BoRijzpTqd9Rjbd&#10;W2ALCZmeo4KD7gHr2gMKScmTy+mjfCwC7yKGMBIuxgFiDsGpznLcunULitEGmTdnLhSaq+bbEydM&#10;MCYM7EfiQTjiz+5DL9GKFe9d5zgYtlHDhmZoq+V4gBlILM2iMsQeqMeP0fAPoOHjUKFimR6Ba+XK&#10;lUZtYjme5aCKZQa/xjp4P4QuApMeKROByZMmGlv4iuXLye1L5wFKzxWS1LghEpwiepJe43eZihH7&#10;E12ePJIzW1fL2tF9jF13r1JZzVyjGe3ryfaZo42tt/3t6wZ0Cc6qGllX0qJJpD4fugd0DyTXHlBI&#10;Spm8Th81VgSoEi2YPy9GWRv7i9iLtBqmDbdv3jI/sWTxYqlRrZoZ8sqD5XS0C5+F3iY610UHoh7d&#10;e5hZRpaDINOvb2+oUUPMt/g1S+P4cfjw4XL48CHz/aNHj0apSPF9otSwIb6RSvzbuaNUs06dWpIJ&#10;Zh0TRo807/pTGVIlKQ0Pkw0GHAUDjkLxRgdmGwX7+5mBrjtmjpE5XZrK0BpFpHfp7DKidjFZObSr&#10;nFi/RO7i/52fPgIcvTQGIMn1IqyPowmf7gHdA7oHrHMPKCQlfs6m9/iFEWDpHAHFcrAE7+CBA7IX&#10;hgj37t0136YK1L5dW3F0coy6HVWe/v36mhI5y0GFh+YOnL8U/Th54oQpwyNYRT92796N8rstxqmO&#10;KtK1a1dN+Z0ethGBdegp+xWDhcuWLiU3LpwzoKSQlPYgKSyEYBQs4YAjfu789KEcW7tIlvRvLxOa&#10;VkSfUR7pD5c6qkZ75k2SG8f2mV4jU3KJPUMjBk1WrDNZ0edFnxfdA7oHknsPKCTZRg6YJs7yFHqQ&#10;Ll++HHWtBJkzp0/LVfQIsVSOx1koQ2PGjDY9RZaDqhIHxoYBcKIf69auld27dsX4HsvraCke/XF4&#10;g8DAQNm8eZMZWMvDF0Mjo5fbpYknwIYv8hVKLuvWrS05c2STGZMnijdKpaJ6k7QnSfw93D5cnu7i&#10;H3t5eYh/rPXK21MCfD62vPB/sRZ+dzh01bKC8HmQH5Z/9IWB0f6+UHhiLz98z1+CMZsoOOBTK0BC&#10;8OZIKFYYZiFRMaJtN9WjVzBuuX3qoGwcP0Amt6ouw2v9YeBoVL1SsmpYVzm/c4PYYeCrk90DA0bG&#10;pQ4KUnK/+OrjacKne0D3gO4B694DCkk2nBimtlOnUcLz58+jLotKzo0bN4wxgqW3iBBD1cBi+PAO&#10;PU2EK97uXayBrexXOg3IojJkOXj7A1CnomYoRQsiVSwLJPHbvK0ethOBRYsWmd6khvXqQEF4/L7k&#10;TiEpVUJSGH6v32CI9Gt8DPD1EsdHd+XYmkUyu1MTGVm3uAypWlCG1SwqMzs0kL0LpqLc7jgGvt4x&#10;c40I0KoaWXdyosmjPj+6B3QPpPQeUEiynRww1Z8plaPoQENIIjjxe9Ed41gKZ3GeI8g8guGCxeo7&#10;epD4fw/u3xfPyKGv0ZWnGTNmfGC24OBgb26rcGSbW+0pnBILFMgvxf8oIkf27hRvGjgAkLjU3S51&#10;KEkhga8iVKPX4VCi/MQTDoU3j+2XdWP6yugGZWRQ5XwGjDjwdfXwHnJx9yZ5fvemUYnYZ6T23Zp0&#10;pXTSpY+ve1D3gO3sAYUk28wH08RZ0wyB0BLbFIGlccGxeoo+FhAaM8Qum2MP04njx+VxNOc7y8/z&#10;9tqLZJvbi89zyxbN5Tf0Jk2bOE78YZutkMS+pDgAid+zoXK7UBgxvAl/jZK6UPGGTfqTG5fk8Mq5&#10;6C2qKwMq/i4DAUdjG5eXed2by/4lM+ThxTNGKaJtN5UjFyiLaT0xYUkhQZH9V7Sxp3ufG+zNWXaY&#10;1mOj1287Sas+V/pcJeceUEiyzXwwTZw1FZ1wGDAkhbLDsjr2N+mReiJAmJ4ze7Zk+iWjtG/TWnws&#10;fUmqJNlmuR1UozCoRvz9D3rlZ0rlLu/bJmtG9zKudH3KZJfhLKf7p75sGD9QLsC62/HxPaMaEo5M&#10;n1Ea7jUiGLLfin1XnNnFNwzs71yX++dOyOX92+TCro3y5PpFA5HJmXToY2mSq3tA94Ct7AGFpNST&#10;I+qVJCACfn5+pmRP5xslIGg2cNML584Dkn6RmtWqyN2rlyJmJikk2RQkhbwKkDd4c4RDoT2dnsud&#10;04dl76KpMuufhtKnbC7pizUR841WDO0CNWmOPLx0JnIoMPqM0rBiROXMHXudKpE3hhUTfmhQcf3o&#10;Xjm9ZZXsWTBF1ozqKfO6NJHR9UpK/wq/Y5DuHANQtpKw6Hlqcq17QPdAcu4BhSQbSPz0FBM/AlQd&#10;WFoXvQcq8R9F7zG5I0CTjyKFC0uJ4sVkz9bN4otkUSHJNsrtQqEcvQt/A9e6QHl266qc2LhMVg3v&#10;JiPrlJCeJbLI4Cr5ZV63v2TnrLFGCXn56F6EQpJGZxrxxZuqmSmdQxycHt+X++dPoA9rsxxeMUe2&#10;TBkqS2F9Pr1tbRldp5gMr5pPRtYoKAOrFAgbWr3Qq/7lf5Vdc8YDRF+kacUtORMufSxN8HUP2NYe&#10;UEhK7ixOH89qIsAyHlWSrObpSJQToUL4d+vWkitnDpk9bbIEeLgoJFlxT1IIyuhew7b7zWv0Gjm/&#10;kCsHd8iWaSOMIx17jXqVzCrjMd9o3Zh+cmrTcqhGp41roadj2pppxNJBlhAS+Fk+RzB6fu+m3Dy+&#10;X05sWIohuWNl5bBuZlDuuCYVoBLllv7lcsmI6gVlSJWCPoNrFDk/rHbhZcOqF+09tGbhJkNq/bF1&#10;cKXfZfe8iQpJMPXQxFVjoHtA90Bce0AhKVFSM70TjYBGwBoiwCHCU6dOkXTpfpS+PXtIgKcrSrGe&#10;qbudFc1JCn7lC7UI/UaAo1B8fIq+mANLZ8iiPn/LmIZlpDd6jehSN797Czm4bLZxr3t+/7YxGuBz&#10;mZpnGvHazKLpBMrlIowWnpneIvYPXdy7RfYvniFrR/eRBT1bytQ2tcz8J5bO9S6VzQzKndyyumyb&#10;PERWj+p9cmTtYq1G1i5eZmStYtn6Vsr7P/9b5DG0xh9ThlbOo5CkgKSAqHtA98An9oBCkjVkdnoO&#10;GgGNQKJFYMf27fLDD9/L3y1biOOTR3jn3V4hKYUhiUNjQzAcNiTQX0KDAowSchFGC7TpntKqhgyp&#10;Vkj6lftVxsGhbtOkIeb/2E9DUOBtad2d2t7pjQAiOvBFAJExm8DnLvjI0rl7547Lqc0rZNv0kbK4&#10;XzuZ3r6eUdWG1yoGlS2P9KvwmwyrXhiqW31ZP66/HFk1X26eOCAueMGnQhcWEjTGAkXRP44sW/a/&#10;D6lZZJZCkr5zntp+p/R6dE8n9h5QSEq01EzvSCOgEbCGCFy7ekV+zpBB6tauIdfOnxEfl5cKSSkB&#10;SX6+cKUDFMFyn0l7gI+nse7ePXeCSexH1i0pAyvllaFI9KkaHVk9X+5fOCkvH9yJeL6MapR6rLuj&#10;SuYAfFSILMNsnR4/EAe4zl0/skcOQTlbO6qPMakY36yiUYmG1SiCfqwCMrhqAdicV5ClAztCYZsl&#10;1w7vlkeXz4rDXQzcBnB5ACYDfL2j/wqOUkjSpDGxk0a9P91TaWkPKCRZQ1an56AR0AgkWgSePn0i&#10;RYsUlrKlSsrB3TswL8lJISkZISkQQ15DAgMkGMvfy9PM4rm4e6MsQ3I/un5pQFEhGYrEf2LzylCN&#10;Bptkn5DgDNXP2HcbS2rYd9t4GQwhiNceMcj4qQEZ2pgTah4Dbs7v2mCMExb3bWeG346oU9wMwuUa&#10;XusPE6vpbevA3nyAnIaiZHf9kvjheQxGiSLd/15jZpS/l4f4uLmIj6uzeMK8gR/DQ0PN7xLMaVRJ&#10;svE9ZOu/A3r+ClS2vgcUkhItNdM70ghoBKwhAs5OTlKndm0pmD+fbFqzSl7BvCEiUY222KdkFkrx&#10;sGgGwLK8iOXw0cXSrw8WemXoEGZZ7J0xC0lr7OXj7ChmwXUv5nLC11gYlBpzOZvE1weDcd8vJMVI&#10;jH0tyx2fm+UaY/l5cJBs8g2TDQIcsc8oEAqSO2L4ACYLO+BEN6lFNRkCFYRwNKZhOVnUu40cW7tI&#10;nty8JE5PHkT13tiyamRUIvYQRRorcG+xZI5ziR5fPQ+DhQPmmjnPaXanxsaxj259VIiGY+bTmEbl&#10;0EtUTRb1bSO750+Uq4d2ijOGvIYCNDlEF8Tzwa8WYYhW31SQuPf4USFJk1JbT0r1/HUPW9MeUEiy&#10;hqxOz0EjoBFItAh4enpKhw7tJUf2bLJ43hwJ9HJTSEoiJSkQ5V3sMSIcEeIc7l6XM9vWmB6aIVUL&#10;yQAYCbCsjuV1WyYPNSYMTP5NDw5WRMmZ7alGhKIIUwU47UUaSrxAmSD7qO6eOSaX9myRfZjttGJo&#10;VwOJgyvnl77ouRqE8kKW0E1uVV3mwolu7ejechTwxP4jwvG7t2/i/XvwOiRYIUmVIptXXK0pIdZz&#10;UUCLvQcUkuL9kqQ31AhoBGwhAgHogRkyZLD8BIe7qRPGSYivh0JSIkNSkL+PMEln6Rehh/BD1WjC&#10;X5Uw7DUn3Onyw5ChuqwY0kWOr1siT29ehloXUUpnzAkAGbaUkFDlosMcVUZvKIRUJakS3Tt3Qq4e&#10;3GmuccvU4bKwV2uoZWVhQpFLepfObnquxjX5U2Z3bizLB3c25XUXdm/CHKgrwhh+8sCIAom+Yt04&#10;HpA0VnuSNOmzpd8zPVfdr9a2BxSSbCHr03PUCGgE4h2BkJAQmTx5kvznP/+RMcOHSoiPQpJ/YkCS&#10;r5dxpwsPC0Gpn7M8vHhajq5ZCOvutsZUgANfqZIs7P237Jo7UW4c22ec21jKyI/sybG2F8CPnY/p&#10;J0LpHEsrWdJGdz07WHDfOLpPzmxdLfsWTpU1I3vJTBgsDKtRVHpinlPPEpmhnhU0bn1L+rWVzRjm&#10;emzNIrl98hCu/aG8juwVer+RCUFvwUHv8AEfuczXKK2LDUj8Ol6Q5ISepBBLT5JCkipNNvM7Zyt/&#10;G/Q80xbIKSTFO/XSG2oENAK2EIFw9HDMnj0LkPRvGTZooBkoqz1JbuhPirU83cU/9oIRAM0Aoi86&#10;poWZkrpAcXp0Ty7AcGDTxEEoI6uKYa/ZjHX3tL9ryYYJg+T0llXoNbps4IKlaLaiGBGKuEcMFKFn&#10;jOrY/fMnjRX5oRVzjUq0pH8Ho45RJetZPJOBwuEwWZjdsZGsGdUb84umm9s/vnoOJXjPDfTEOPD1&#10;2/DwqPXubbgpr4sCpMSHpHGqJKWthE4TeH2+dQ8k7h5QSLKFrE/PUSOgEYh3BN6+fSeLFy+SbwBJ&#10;A/v1RtKLpvbYs5LUuOFDQCIwWQDJ29PYSYcCjOiodvfMUdkzf5IZYEpnOionw2sWkWUD/pFDy+fI&#10;rRMHjVJEowprn2kUZcVNpQjlc56ODvLi/i2YK+yXExuWmbLBVcO6m56hcbDcZl8VVaI+KJ9jKd2i&#10;Pm1k+8zR6L1aJXdPHzGW5f6eHh/sTwNEcKF7C2iPWO8BiZ8nFSS9fq8kKSSpkqRKku4B3QNfsQcU&#10;kuKdeukNNQIaAVuIAMuXlixZHAFJfSMhiS526m4XU02KpSK9AiC98vGSQAx+pVPdy0d3Ta/NyiE0&#10;H6gq/SvkRr9RLpnaprbsmDlGLu3fKk9voNeIboAADcvcH2t5JzNiWCtW5LDWCKOFCDvuJyidu7R3&#10;i+xfMkPWje4rC3q1kmltaplyQV5nr1LZzMfJLavL6hE9AIKzzRyjp+glcsM+CsLcp+jHO4A5bbnD&#10;X4dFrTf4PGkhKSQO4wYnlPVFldspJH1FcmQt+1jPI3GVAY2nxjMhe0AhyRayPj1HjYBGIN4RCMe7&#10;9PPmzjXldkMH9hd/dydjGqCQ9GG5HcEogKoR4IjKkY+bq9w6eVC2TBkmM+BIN6J2celX/lczu2fZ&#10;wH/k1KYVpgzNEfbWLClj34419BpFANFj0/tknPOecfFrO3Gyu2+G1J7etFK2zRiNfqH2MqN9PTOs&#10;lfbbAyrmMddIhYz23Lx29h09unzGvANL1z4qajGh6A2gCECEWUXhYfwYuawLksZruZ0mhAlJCPW2&#10;ul90D8TcAwpJ8U699IYaAY2ALUQgDAnrtGnTDCSNHDpYgn3ctScpVj8S4SjQ18cAkp+7m7y8f9vM&#10;8ZmPcrqxjcqbuUbsvZmKXiM6st06ccAMfKUaY4wYzMDXlEsookrmYKjAc6Ja5IQ+IqfH98x5UvU5&#10;tGKO6RWa1bGhTGhWyahEhD3OJhpSrRCus5wBJlp13zi6RxyhnLE0M8DHE2pM8PutDmXy7ZtwoxC9&#10;xt7iioAjy1JISsm9oI+dcr+HGnuNfWrfAwpJtpD16TlqBDQC8Y5AUFCQjBo5Ur7//juZOHaUuttF&#10;AtIrlNcF+nhLEOCIJg5ugJ2bcKBbP7a/gYih1QsDHgqavpvlgzrJue1rTTkdh6KyRI0W2CllxGDc&#10;5gBEFjWQ5/Hy4R3MZboBxecszCQ2yk7AHKFn4l+VZQSGtQ6DMsQ1vNYfBpCmta0t68b0lePrl8hD&#10;DLrlwF/CYjBK5wg8sJQzznJv37BsLtSAUkwYwvcUklIUjlN7QqbXp9Che8C69oBCUrxTL72hRkAj&#10;YAsR8Pbyls6dOknWzJlk/qzpEuSdtpWkAC9PCUafEQe/0r3t6Y1LcmTVfJSWNQIYFTLKCiFi5j8N&#10;ZPe8SXLv7HFTTmfAJFKlSdYXbgAQlSqW8rHfiX1EVIk4l8ju6nm5DZOI4+sWy0Y47M1CedyouiXM&#10;NdCGfHitYgbyJrWsBpOJVrJz9lg4zm0xxgyvoJqFvPLH8NtAAz80TzB9RPicQBTXsnFImqDldtaV&#10;cCXr71EKKr16nbrvUsseUEiyhaxPz1EjoBGIdwQcHR2lWtUqUqhgftm0dpW88kyDFuBQigIw1yg0&#10;wF/80Gf08sFtDD3dYUwKRtcvLf0q/GZKz6a0rgFjgp5ydvs6gMTtiF6eyJ6e5FKN+DgRpgr26HN6&#10;YT7SMc7u2gW5A/e4i7s3oyRumqwc2tUYKQyukl/6o4doYKV8Bu4mA4jmdGliSusOw66bPVUErFDY&#10;lr8OhhqEuVnhmFEUHoqyOHyksQEHsYYFB71fIUEKSZpUq0qme0D3gO6BGHtAISneqZfeUCOgEbCF&#10;CNy5c0eyZ8smVSr9KaePHhJfV8c005Pkx5I6vwh3OoLHvbNH5eDSWTIHikt/gFG/8rllXJMKsLH+&#10;W/YunAIThhPmdqaUDspRcoARDRb4eFSJaBnOEjqHOzfMuVw9tFNOrF8qW6eNkIW9WsvoBmXMHCa6&#10;zQ0CFI1rXB49Rg2MicR2mDCc3bYOc4nOo3zQ1RgpvAlnfxAgCMpQGMAnDJBEUApDCWbUig5Hls8V&#10;kjQ51ORQ94DuAd0DsfaAQpItZH16jhoBjUC8IvAWAzk3b9okP3z/vbRq3kxe0IUN9tSpfZgs5xuF&#10;BAaYOUdPrl+S03Bno7Iyqm5J6Q3AYCnaLAw93TRpqJzHMFj281C1oWqU1GBkyvY4k4iDWl0czRwl&#10;O1hw3zi2F8NnVxvjhLWRBgvDa/5hBtT2LJlFBqGEbjKGty7u28YMrz28cq5cO7xbnt+7aUBQYLv9&#10;9jUMFVguZ5ShQONCRwXp/QqMCUiEJYWk/z6kZpFZQyvnQXnlRLMPrMGhMLWU5+h1aKmZ7oHUswcU&#10;kuKVeumNNAIaAVuIQGBgoHRBP1KmX36R0cOGSCAUBiboqRGS/NxdjXV3MErqqMxcO7QLPTjjTZ9O&#10;fwxA7VUiqxmGumpYN/QgzTNKDft7qOAk5Uwj3jfjTSiiUuRs91AewDb84u5NZvDslslDZUn/9gaA&#10;6KDXo3hmA0XDAEjsi2L5H1Wu8zvXG+tughzhh6YKbzCUleVyIYCdkADAEBfgMCYYpXVIinDmwxsG&#10;E7UnKfUka5p463OpeyD594BCki1kfnqOGgGNQLwi8PjRQ8mXL6+UKPaH7Nm6GaV2TqkOkvxMv1GE&#10;fffjK+fkMABo+eDOxrqbZWmc+zOncxPZNXeCXN6/TZ7fvQknt4iytsRVDCKGtbKPyWKyQDCiScLN&#10;4/vlxIZlsnPWWFk1vLvM7dpMxjf5UwYA3noCinqXzo7eqDKmpI6ldSc2LDVOe09vXjHKRoTbnBgo&#10;CkPpHFUywuD7FaCQhF4rKnMeiDljxo8+2O8W+3KFpORPqDSJ1ZjrHkhde0AhKV6pl95II6ARsPYI&#10;sNRu6ZIlkiFDemnWpKE4PXlkZvrYvJLk5iK+UI38PCPMGFiuRse2DbDunt6uLmYaFYyADvTvrBvb&#10;zwxCfXjxtFFgOPDVFT1HX/vCHTGsFStyQKsxWgB0UcGiW96lvVvlwJKZxmJ7Qa9WMq1NbWOqQChi&#10;uV//CrllUouqshKq1oElM+TygR3Gupv24hH9RKHyDrOI3sBiOywIUBTwKhYURQckfq6Q9PrzkDQJ&#10;StL/K7aaNLJsWS23096Tr/6b8LV/U/TnUxdMpNbnUyHJ2jM/PT+NgEYgXhEIQOJcp05t+TVXTpk2&#10;abz4uzkbQLJVSPJ1dxGqRv4e7oAkF3l87bzsmT9J5nX7y9hc9/8zN8rV8hnV6MCyWXIbrm4O926Z&#10;cjrCIQ0SvuSFKwKIHkMhwop0uuPnLlCMaMXNsr3Tm1fKtumjZDHmEs1oX0/GN60oI2oXMyoWnfM4&#10;c2kWSuc2TRwspzYtl/vnjkFhumnK/TislYNZqRKFs5cIKlEIZhXRpjwYhhPB/oAgWHXHVI4UkmL/&#10;EigkaZL5Jb/f+jO6b3QPxH8PKCTFK/3SG2kENALWHoFTp04ZQCpXupRcOX1SvFB+ZGuQ5Auw46BX&#10;wpGvq7NRbzgolfbXE5pVlGHVi5g+nrGNysn6cf2g4GyBUcNFA0OEoy9RjaJK5ozL3ZOIfiXAkNPj&#10;e3Cduy43ju6TQ7DWXju6jzF/4ODZ0fVLGQtxGkJQyRrbqCwMFtoaI4DLB7ZjptE1A1Vezo5meG24&#10;GcwaYswVQgL94b5HBz5CUeylkMTeKzRgfbhi/QJ+DpJw80lYqiSpavRFb5ZoIh3/RFpjlXpjpZBk&#10;7Zmfnp9GQCPw2Qi8Q1LZt28fyZY1i3Tt+I8BJEs5mC0oSTRheAVnOl+U1rmjhO3hpdOya/Y4lK3V&#10;woDUP2RItUJQaorLvK7Njcvbo8tn5OWju+KG0jt3qGUJMWIwJXPm556ZRUjiXCKHu9dNCdx5QBn7&#10;mRb3aycTm1eRkXWLGyDi4rmMwpylqX/XktVwpDu6egFsxo+Z+/CGSQPhLhBqUCgc5GiuEMyyOXwd&#10;5OcDKIq+FJLevQ2Xd2/fYL19vwBI8YYkGFh8qidJISn1Jm6alOtzq3sgefaAQtJn0y+9gUZAI2Dt&#10;EXj27JkUL1ZM8v6eW3ZsXC/eHEoa2TNjrZBEU4lXmGsUADiiTbkDDBbO7lhnZgARiKgYDa/9h0zB&#10;ANX14/rDvW6nvADMWIavshTuc0YMRiXC7SzGChzUypI5eyhEdpgvxMGrx9ctkY0TBsnszo0BRCUw&#10;rLWAUYgIRCzrmwRQWtCjpSmvO7djPXqQLpvk3PRIwV3PKEI0VUDJHD+nPbcxlohcVJIUkl7L2/Dw&#10;GCupIQk9epNHjhz5f2lPUvIkU5q0apx1D6S+PaCQZO3Zn56fRkAj8NkITJ8+XXJkzyZ1a9XAbKQH&#10;4onSM5oKmGVlFuB+UIsCARc0LHB6eNeAys4542VSy2rG6ICAwtK6RShfO7xynjy5esEoP3SR4/rU&#10;XCMDUFSJAENeBEV85Ewku2sX5O6Zo8bwYf/i6TBQ6CqTAV8Eon7lfzO9TaPqlYS5QjWZDQtx2obT&#10;iIFziWiuQCe9ID9vAJD3e0UI6lAgVoCvt4GlqBUNkAhKCkkEJIUkTSBTXwKpz6k+p6l9DygkfTb9&#10;0htoBDQC1hwBT09PqV69mmTJnEkWz5ttAClKRbIWSKLyglI0AoMnwOXRpTPG9noJjA+GVi8kfUrn&#10;wODXEjKnS1PZMm044GSX6SNgKd2nwChCVXpq+pFY7sbrZtncvXPH5crBHXJi/RLZOnWEsdqmKtSv&#10;3K94rOwysFJeGdu4PMwVGsrSAR2MDffJTStgynDS3BeNEwKNKhQBQoSjQDjrcdF44f2KBkcWUFJI&#10;ijCmwHr72gJIKQJJU/B7q0qS9iRpT5LuAd0DX7gHFJKsOfvTc9MIaAQ+G4HFixfLr7/mkgrlysi9&#10;65cjDBssKlIKQ5I3S+q8PbA85Tmc5y7DKnvbtJFGxeldKjussX8z5XSrR/SQ42sXy5NrFw2kmD4j&#10;AFDsd+nYT0RljPOIvGGKQKOGJ9cvyQ3MGDq7bY3sWzQNBgu9YbDQ0Axnpf12zxJZjGJEC+6FvVub&#10;0r0DS2fIpX3bTOkc7cU5kJUlcwQjKkI8X38ulALy85hgpJDEOU7vVxg+j1wAIwJSikGSC+YkwTGQ&#10;B8rtFJK+MDFK7e+O6/WpAqR7IH57QCHpsymY3kAjoBGw1gi4uLhI/Xp1JcNP6WTOtClGSTGzkVIY&#10;knzgUkcFhnOK7pw+IvsBJYv7tpOhNYpKz5JZjAnCoj5/G0tvlrTxBYvlcabPKFpiRygiMHmgZ8kL&#10;SpHzkwfy4MJJubh7Mxzn5siWqcNkSf8OMqVVDQNCPUtkll68/xpFZGaHBrIag1x3zZ0Iy+5VsAg/&#10;ZErvWDoXRmMFmCrwHA0QoTfKLEBR7KWQ9B6IXgOGuKwVkrwBSWEKSfquucKh7gHdA4myBxSSrDX7&#10;0/PSCGgEPhuBWTNnGEe7ShXKye0rF8QHUBIDkJJRSSLEUJWhGcPzezdRvrbcqDpTWtdA3w/K3Mrk&#10;NDCzefJQObt9LfqEIlQjqkLGnY4mC+g54vmzZJDff3H/ttw8fgClectkx8yxZhjr3K5NZXyTCmYm&#10;EVWiPmVQqgfHOZorbJkyVI6tXShXD+6EMcM59CfZoZfIFwNaAUUsofPxxvkBhDh/yQJG0T8qJMlr&#10;2JVbVkwYCjWApJAUv3dg9Z1qjZPuAd0Dtr4HFJI+m4bpDTQCiR+BO3duy9y5c8TR0THx7zyN3OP1&#10;a9elXNkykiH9T7J84TyAhT1UpGfJCEkvjPrDd+/9YMLgic9vHN8v22eMBsg0kxF1ikufsjmMfTdn&#10;CB1dPV9unzosjpg/RHc4mirQkIFGC2aeE+Do6Y1Lcnn/NpTDzZR1Y/rKAvQSTWtTG3OJShtTB/YT&#10;cYjshOaVZcXgzrJ34RQ5v3uj3IUNNx3rPF4+h7GCH2YRoXyOPUXoHyK0GSiKvRSSjKJmVkhQDDhK&#10;JZA0dcuWLf9vdbfTRNXWE1U9f93DKbUHFJLSSEKpl2ldEThy5Ijk+R1Jb5/e4oN39/VIWATc3Fzl&#10;n386SLoff5A2LVuI3e0bkSoSB6JGutolkbtdBBg5mp4gmiU43L0BG+3FMGHoIBP+qgx3uvym14hO&#10;cdthm33t0G6xv3XVqEZUm3h+/MPrZHfflM6d3rQS9tqjjYnDjPb1zLDWEbWLycCKeaU/nOeGonRu&#10;Rof6smH8APM4t+GG9wS9RE5w8eN5GAtu2G/TSc7fy1N8OYgWihbBjQ56cQKSKknvAUkh6bNW8imV&#10;oOjjanKse0D3QEruAYWkhOVmemuNQKJEIAjlT5MmTZKsWTLLtKlTJSzsdaLcb1LfCZrBJSQkRJ49&#10;fSoH9u+XhQsXyJjRo2XQwIEyePAgXNNEWbt2jVy5cln8/fzkzZs3iX5KrwICZPSoUfJzhvRSqnhx&#10;Ob5/r/i5AD6MGpNEkITSNwKOD4wYqBhR/blxbC/mCw005XRmrlGlfDKyTglZijlHZ7evMYYKnEkU&#10;oRjZmRK8G0f3mmGwFnMFAtGoeqVMjxKtv4dUKyhjGpQxBgu7YAvO3qPHmGdkBsfi2kyvU6R7nOkl&#10;8nA3QOTr7hL5kZ9HLIWkAAkNCjSlhjGWRT2K/jF1KknT8MunSpL2ZiRKb0ZKJqr62ApKKbUHFJIS&#10;PYXTO9QIxC8CQUHBRknKli2rbNiwIX4/lMy3eoMBmK9evRJ7e3vZuXOnDB0yRGrWqCEliheTkiVK&#10;SKmSca+SJYpLhQrlpVfPnrJv715xc3MDCIZ99dl7eHjIKABSpkyZJE/u32TNssUYHPscttossyMg&#10;JS4kEYh8XJ2NYkMnuac3L8vRNQtQTveXGbxKlYcfZ3aoBxOGyZh5dMioRgQiqj2X922V3fMmylKY&#10;K0zEUFbelkDExWGtBKSprWtiLlEPObR8DvqP9mNg7G3TS8SeJNPj5B3pNucFIIIy5IM5S1y+lmUA&#10;SSEpNIhQFHspJGm5nSaYKZVg6uPq3rP1PaCQ9NVpm96BRuDLI+Ds4iwtWjSX35Hw79u378vvKBF/&#10;kkoRXePOnz8vUyZPlgb160vhQgWl2B9FpXy5stKoYQMZOWKEbNy4QS5dvGgAirOK/KAcvXz5Us6d&#10;OyeLFi6Url06A6iqA6aKm58bPnyYnDt7VlxdXRIMTAFQjy5fuiRt/m4tP/+cwZQqLpw907jZsRfp&#10;PSAlAiTRXhtQREBxR4nc87u3TMkcrbOp/AytUdj0CNHGe+mAf+QIeo3unj4st04cNGYNW6YOl9ld&#10;mmDuUckIdahqQQBRMTOniDbc87o1h8HCcDm9ZZU8vnwW525nept8Inub/AFD/p5u4kdFiEAESKOC&#10;9H4pJAVjP4RghXKh/ypuQFIlSZUkTVJtPUnV89c9nJJ7QCEpEZNLvSuNwJdE4P79+1Kndm3JnzeP&#10;7NyxI0lK1D53XlR5HBwc5PDhwzJs6BBjiJAbs4fKlC4lDRrUk0GDBsnWLVvkiZ0d56/EeXfe3t7y&#10;9OkTAzPHjh6RixcuyH6U5I0fN06aNGkiFcqXl6JFCuNaa8nUKZPl7p07Hz0tlun5+foZADt9+rQM&#10;RDlfnty5TYld+TKlZdWSRWYoa4Tdt0VB+joliXbdvoARqjIsk+NA1oPLZxuoGU71B3BEJWgiTBOW&#10;Deoo+xdPx5oha0b1kml/1zalcv0r5Mag1nwGkAhEnFe0ckgX2btoKgwZtpv+JR/0MvFx/LjwWGah&#10;x8oX8GhACCV97xe/VkjiDKeYSyGJznucw+UBqKfiyY+xLMC13E5L7bTUTveA7oGv2AMKSZ/LHvX/&#10;NQLJEIEbN25Iwwb1JWeO7DJr1kyUp7kmw6OKPH/+XI4fO2p6fMoCPrJnyyJ/okyuQ/v2Mhvnceni&#10;JQkNDf3oufj7+8uZM2dk3ry5UHn+NhCUHm5z33//naRL96PkzZNHWjRvLiOgPLH0rnKlipIrZw7J&#10;9EtGqValihw+dAgQdEpOnTolJ44fN2rahg3rzWP36d3b3J7udT/CoKFIoULSuUN7OXloH0waXhgV&#10;ybjDfSUkeTm9NL09VHPsrl2QczvXy7qx/WUcbLapBA2tXsiU1Q2HmQLBZ26XpsaggRbctPUeVDm/&#10;jG1cXmb+Ux8zi9rL5klDIwwW4GTHgbB+NFLggirkBxDyBfT4Irnl8oFiFbH4eXQ4snyukPQhIBGY&#10;FJIUkvQd9pR8h10fW/dfWtgDCknJkorqg2gEPh+Bp8+eSrduXSVL5l+k+V/N5Bjg5VOA8vl7jPsW&#10;BKMjRw7L5MmTpEb16ujv+cX0FnXr0kVWLF8mdz6h8ES/R8IRwec3KE7/9V//x4BP6ZLFpWG9OtKu&#10;dUtp3qSRVKn4p+T+7Vf54fvv5bvvvpH0GPqaMePP8gtuS1WIAJTxZ3zE5z/88L385z//Nuvf//6X&#10;/ATIKpA/r9StVVP69uwu2zesFUe8I+Tj/NzAkWV9CSR5oESP78L7AY6oGl0/vEf2Lphseo2GVC8s&#10;AyvnM2DE3iGW1xGWBgKKOO+IitHkllWNucK6sX1l36JpsOHeJA+vnDXKVgB6iDiDiOV6fAyW7nlB&#10;PTLGD/hoVhQcKSTRqvz98sPngCDMdIobjizfV0iKByRNP3ny5P9He5I0mU0Lyaxeo+7zpNgDCklf&#10;mmnqz2kEkiACNElYtnSplClVUnJAVerTu5fsgmHCkydPJOQTis7HToVlay7OLnL1yhXZtGmTjBw5&#10;QurWqSNZMYA1H8r72rdrK0uWLJFrV69K+Ov4OeyFhoYAppabHqX//Pvf+FhEenbtJPNmTJW92zbJ&#10;tbOnxP7uTbmH4a7HD+xBadxCmTpujIwYMlD69eouXf5pL+3+biWtAIJNGzWQJuhx4sfmTRsbuOrW&#10;6R8ZMqCfzJoyUTavWSlXzpw0pXV+rpgtBAc7OsVFrAhQSigksSSJ4PLw4mk5unaRrB7ZUyY0rWiU&#10;oUFV8gOSChko4tecSRRhzNBAVg7tKjtmjZXj65fApW6P2N++Zu7nFSzc/TCglWYKXgQiKFJmAYpi&#10;L1uBpAAfLwyh9THwEopSt7BAf3mNxY+hAQQZH7jseQlv98GKdN+jJTlXEBfuKwg/8375RliXf7AU&#10;kt69Qznru3cfrli/5ApJmhQmRVKo96n7SvfA+z2gkJQEia7epUbgayNANWfChPEGRLKhBK56tapm&#10;LhCttqkALVu21Djibd++zZSo7d+/z/QzbQYIrV61SmbOnCFD0VvUpXNnGC00lOLFikGhyiRFCheS&#10;jh3/kaUAMfYM0WwhIUc43O62bNlsSuay4v46d2gr+3dshkX1PfEHxPg4OogHy98wB8gDIOMNxcYf&#10;9tyB7igvQ88P//g+vXNDHty4IrcvX5CbF87IjfNnzMfbl87JwxtXxf7BHTi72UuQh4sEuAFo0GtB&#10;y+33cPRlkESVh+s2HOhonDC7YyOjFvUtlwt9RHlh4Y0FBWlc4wqyoGcr2TRpsLHrvrhnM/qTTsjL&#10;h3eMmUIAoQjlc+wVIgyxHyT6siVIeuXlAeXLU4J9vSUMs5bewAr7LZY/vv/iqZ3cv31Trl++KNcu&#10;nperF87LzauX5dG9O+IKQ4uwwFeCCazmZ/g5QSgQ92OBI4WkMHmLNx7ehltWOD5/v969DZd3b99g&#10;vX2/AEiJCEkz8LutStJX9CNosqjAoHsgbe8BhaSEZIh6W43AZyJw9gzUiaNHEyVO7/Bu8r379+Ai&#10;t1EG9O8n9erWMdbbv+f+VbJnz2r6l+iKVyBfPpSl5YPjW275NVdO9BVllV9RAle0aGGpVbOGdIHL&#10;3KwZM8xco3t374qvr+8Xnx/NGWrXqiU58BiD+/aWZzAi8GP5mxmO+iBqOeNzs6IlKOzPITy5A6I8&#10;YNlN224vQFT0Rac6jxcR8454nxELUMQVpSB9GSR5IrF3xyDX5YM6Sd+yucyiYjS5VXVZMbizseo+&#10;t2MtbLwxrBUzjiz9RAQJUzoXqRLRmjvGsjFIeoVSwABcUxCAJhRgxOu7eeWSbNmwTiaNHyc9unaR&#10;vzGgtzEUvtq1aki1qpWlauVKUgX9YdWrVpG6MN5o2riRdGjXRoYMGiBLFy2QkzDq8HR2kjfBgcZt&#10;LsjfTwL9fFVJSglICg42v98wWJl57dq1/6+W26XtJE+TfH3+dQ98+R5QSPridFF/UCPwPgJ0fHv8&#10;+LGcP3fW2GAn9sHhs7TlfvbsmQGdy5cvC/oN5BCMD1iORxXpwIEDcuLEcbmAd/xv3bolT1Gi5+wM&#10;B7UEqkWfOnfeH0GM5YDH9u4SXwCSk939GIBEWIoLkmL8oQYwOWMRRGIsQJFL5EpsSKKKREg6vWkl&#10;hsAOkkNQia4d2S0PL52BzfcNA2YcwOoHiKDLHEvl6BjmAbiyrA8AKdJZzBaUJANGPp5YXigLdJLT&#10;x4/KhLFjpFmTxnAeLGts3nNkz2b6xNg7Rqv1XzJmgAKZ2ZR+cmVG/9ov6CljDxlvwz40wnkp2LzX&#10;q1Nbhg4aKEcPHhBf2JiHQF0yvUWAJS23o5qUTEqSQpK6eal6pntA90Ci7AGFpMTOZvX+0mQECCb/&#10;wHmNpgip+SCo/fbrr1KhbGk5sX8PSuvsbAaS6IbH5QZQIsi5Q8myDGa1qEQ0dIgORbE/tzVIegXo&#10;IxRx+aNE8NGdWzIPzoENYeteuGABUzbJMsxcOXPCSbCS9OjRQ+bMmS3btm0z867u3bsrz54+gxV7&#10;xLKzeyx0YqRaunbtGhkLyGoCVYlKJu+HKmYh3C/7zDbg/92hLoUFvDJ9TdqTlByQ5ChhwUGqJGmC&#10;mCgJoioQX65AaOxSR+wUklJzRqvXliwR4HwhWlY/evQoRWYcJctFRj6Iu7u7lIBqULLYH7Jr0zrx&#10;fP7E5iDJ44UDeoigEKF/yp3qUmSvUgQgpR5ICoRqFOLnbZz1rl+6IKOGDcVg3xKmVJKKEWGGw3lX&#10;rVwp9+/dM2WYwVAhwmH2EZ+D5aCcr/UKahHfHNixY7t07tTR2MBTfcoF5akJDDkO79+LsjtveR0S&#10;AGXJYt6gxg1J05MUE5LwPGq5nQKTApPuAd0DX7gHFJLikw3obTQCH4kAe3T27N6NWUGn00SMfH18&#10;pCFUgvz58sjSebNhzPDM5iDJKEpQkSJW6oMk9hiFwjWO6tgFOAMO6NvHDCpmmRx72OqiLG7O7Nlm&#10;MDAhJzGP1+jBYdnphAkTMHerjHnMvHlyy7gxo8QZsX4TGghQigAkdbdLCuMGhSR9Bz91vIOvz6M+&#10;j9awBxSSEjND0PtKUxEICQmR1atXC5qj08x1BwUGSl8k3VmzZpZxI4aKv/MLhSQrMm4IhsMcHfiu&#10;XTgnY0eNMDD7E3qH2G/UulVLOBNuSdQetU9tfMLSgAH9jdV8+vTpYDffxjjjvQkNAij5KSQlibtd&#10;DEiapUqSJprWkGjqOeg+tNU9oJCUZtJbvdDEjsDGjREW3DRtSCsHLcDnz5tnBr127djOlNs5P3nv&#10;amdxuLNG4wZLT1JqVZIISE4Oz2TB7FkYDlxcvvv2G0BSXmP5TlOPxFaN4rPn+btBW/qyZUrL9xgm&#10;TJOIB+iLehsWbEBJ5yR9jQV4mBlWTHMRGofwI9XDaD1JCklfWGJjqwmdnrfCiO6BxN0DCknxeaXX&#10;22gEYkXgyJEjMm3aVKGalNYOuuqlhwNaPVhB3zx/GjOMaN4QE5QUkpJzmKyzhGBQ60vMNerbu6dk&#10;hPNcNgwL/hv9Rjt37hAO/03pgzO5OOvru2++kdYtWojDEzuAUohC0lfNSfosJM2+d+/e/60W4Imb&#10;NGkSqvHUPZB29oBCUkpnD/r4NheBhw8fyORJE4X9OWnxsLe3x5DbP6RY0SKyff1qDHu1V0iKVnKX&#10;3MNkg3w9xQOPP2LIYCh86cwA4iVLFounl6dVbc+rV69KpT//hML1LeYrDYRNuIcZRBtTTaK6BNtw&#10;WofDEe/jK0BCAgLgmoeFuUyhQR9bgRIG+/wYC+5vVFtiLJzH69DgD1Z4WKhEX6/Rw8UV8/v8OnK9&#10;xsfI9QYfk3aYrEKSJqtpJ1nV51qf65TYAwpJVpVG6MlYewTo5LVk8SK5jyGvafXw8fUxA2ozoil/&#10;2oQx8sr1pVVBksXmm1bfZj1/aqy/U2O5HW29A709ZO3KZXCty2b6fzahDNRaj3179xhXPVqFb9uy&#10;ScIIOIQhGDlELIWkd+9QvgvnwA9WrCeVEPaZcrvZ+BFVkrTkTp3NdA/oHvjCPaCQZK3ZhJ6XVUZg&#10;xYrlKGHaKXTxSqvHG5QILVq4UL755j/Ss2snDIN9aFb0krvkLrfzgFOdJ+y7vZ0csFDqxj4NDoE1&#10;7nXPxCMVQhINGkJgrX353Gkph56fn1FmN2XyJKvem2FI7KnC/oJBtbVq1pDnKBGMqSYpJCkk6Tvm&#10;KfGOuT6m7jvdAx/uAYWktJrp6nUnOALbMWCTpgWvXr1K8M+mth84fuyo/PD9d/IXBoneunhW3M1Q&#10;2fd9SckFSVSHCEMEpGvnTsm65Utl+cL5snPTBrl16bxRjzwxD4nQZAGn1GLcEAxAemH3SNq2bgVT&#10;hG+Ne52XlZXYxbXvX7x4IbXRz5YBfW0rly1BP5VvNDVJISkRIWmOKkma+Griq3tA98CX7wGFpNSW&#10;ver1JEkE7t69a9QTJyenJLl/W7vTmzduyG+/5pJqlSvJqUP7xMvMS0peSKJKxHX68AEoWp2NmkKr&#10;a5ZzFUdfTvmypaVZ44YyETN6jh/cJ88fPzC394HS5A3rcsKTrc5JCgAMeTi+kOGDB5lZROXLl5PL&#10;ly6abURHuTfxHAibUvtu7ry5ZqBtvbq1xQ3XER6M+UlabocKu7dmJVK5nULSF5bYaFL55Umlxk5j&#10;l5r2gEJSSmUJ+rg2EwFfX19ZsXyZ0KFLj4gIwDXLGAQQRI7s2YGhsjHNG5JaSfIC4LjaP5H5s6ZL&#10;6ZIlTI9Lpl8ySpbMmcznXPw8a5bMZoAq4alurRoyZfxYOX/iqDg8uiceUKD83JwBTC8jSvNwDRGL&#10;n8e9PFnGF3sl85wkf0838XVzlXkzZ0jOHNklH2Yhbdy4MWprckjs/n175dy5c3Lnzh2xt38mzs5O&#10;wn1sLfD06NEjqVjxTwNKJ48dQW/SKwkxluCqJCUiJM21s7P7/6m7nSatqSlp1WvR/Zyce0AhSbNe&#10;jcAnIsDZMuvXrZPly5bizV00U+thIkBlrWjhwlKhXBk5ujd5IckbkOL45JFMGDMSRgW/GxAiEHEm&#10;UMEC+ZF4Z5Vfc+WUvHl+N2oXlRYCFMGJXxcqmF/+btlCli9eINfOn5Xnj+6LL+bLBHi6io/LS6uG&#10;JD8PVwmAUcPm9eskf968kg3XNBOwFH1nurq6ytGjR2TVqpUydcpkY7LRtWsXmYdSUVrX37p1S168&#10;eJ7i8714XnzepqJHKQgzniIMHBSSvh6SAi2KokKSKknasK97QPfAV+wBhSRNejUCH4kAy5ZOnzol&#10;c+fMMdUveryPwNWrVzCLJ6vUql5Vzh07KF4wR0iOcjtvp+d4nIcyatgQA0IEH84Eql2rpixdukTW&#10;Ax7atv3bgFORwoWkRYu/pBFK7ooV+8PcjsDE/8sBBYYqTAl8v3ePbrJ53Sq5gd4qR/wxDfRyl0Co&#10;NVSYYitKKa0kBft5y/FDBzAstoQxahgC2++Pzeoi1L+LLL0LDg6WJ0+eyJYtm2XggP4yccJ42b9/&#10;v1y/fj3FeuxoU577t1/NgFl/2IFTTVJISoxyO4Wk5HynWR9LlQ3dA6l3DygkaearEfhIBJydnWXB&#10;gvkoVXLWGMWKwAEk2N9iMGirv5rJvasXxT1yoCxfLFyePhJXLJdPvXuD/3fmbWKvZ4/FJXLxj1PE&#10;sjMrosTOTiaMHmkAiaVaBJ/qALU5c2bLps2bZNeuncZ9kNBEIBo5coTcunNb1m/YIL169ZSaNWpA&#10;cconGX9OL5kz/RIBWZHleVUqVZBhgwbI1g1r5Qoc41xQzheCGUSvoN5w9hGBKSUhiQNjb16+ILVq&#10;VJN0P/4g7du3hVGD1xftTW/83Jo1a2Tc2LFGKT1z5nSyD0a+cOG8FC1SWIoWLSyO9k/lNWYdKSQl&#10;LiQBlLXc7iveRdbkN/Umv/rc6nMbnz2gkPRFKYb+UGqPAC2+p02dKkzk9IgZgfDwcJk9a5Z88+03&#10;0rdnN/GAsx2NG165OuKjvQEfQpMfzBFeuTmKLz5SaeIfm6g/SgmEJA/MOmK/0JJ5syXv77kNIFER&#10;qle3rvTv10/Kli2DIaXfyI9w3GvSqJGMHTtG8vz+uxSEicP6DevF3cNDXr50lLPo05k3f54pQatS&#10;ubLkypnDKDKEreyYM2TACfddvWoVGTqwv2xYvVKunj9jVKUQXy/Tw0RgigFLSdyT5O3iBAc4H3n2&#10;8B7KBJtjYOwPUrdObXn69GmibM1jx46Zkr01q1dDWbqWKPcZnzvxxHNSvlxZPE+55czJ44AkVZIS&#10;x7jhvZKkkKSJYHwSQb2N7hPdA3HvAYWk+Lya623SVARYprRp00ZZvGhRmrru+F6sl6eXtG3zt+kn&#10;mTNtkgR7uci5o4dk7vTJUGL6y4DePWVwv94ydsRQWQBjhW3r18j5Y4eFZg6EJu9IRSi+SpIbFB0v&#10;qDhH9+2WksWLRZk0NGzYEErRSGMgwXNpDDvyin/+KblQRtezR3cZPnwYwOk/0grW2FdRVvYc1tPP&#10;7O3F0clZnj57JgcPHQIczJSOHf+RMqVLSRYAkqV3iQCWEbN8qFjVq1ML1zVQNq9ZLQ9vXZMgb3ez&#10;jOEDTRySGJICfTzFFa58A/r2NudUtnRpuXTpUnyfrnjf7jDisWD+fFmxbFmylODx96xRo4YmxqtX&#10;LJMw9CSFYFhzsD8WP7JH6aMrQEICOIgWiwNpoULFvQIlLCgo5grG17FXSJC8Dg3+YIWHhUr09Ro9&#10;ilwxv8+vIxfmQIVHLg57fYs3W96GW1Y4Pn+/3r0NRznkG1MSGbUS5G73+iPDZKMgaZ6Dg8N/V+MG&#10;TYA1AdY9oHvgy/aAQlK8Uwi9YVqJAPs0Fi5cYDVOYNYW90cPHxpThLIAi/07tsiWtSuhvFQ2akx6&#10;zL7JkD595MefJGdO9P0U/0Pq1KwunTu0kynjRsvebZvE4cEdmCW8NK54blCd+IfIlN7FUW5HQHp2&#10;77a0adHCwBBBpnq1ajILgFMDH3/O8JN07txZDh85LHNmzzYg0QTAtHXrVqkAa2z+DIH3xcuXYoe+&#10;nMdwf3sCFYZfO7m4yB2YULBMb/r0adKhfTspjj4lKkqmdwmqUiZ8/jPus1CBAsZSfAzgb++2LeKM&#10;EsAgmCj4u7uIF4EpEpaoNJmF78VePs6OYhaMImIuJ3yN5RpzvfJ0h5Odi8yYMsnEN1/ePLJn9+4k&#10;2xKuiMfKlSvR37VU7sIZL6mPQYMGGUgajZjSuCHCvOHrISkMluIRC/CDfqwYKwRfR1sGmFInJM3H&#10;86eQpOV22rive0D3wBfuAYWkpM4C9P5tKgLs8WCi7ej40qbOO7lOlu/+s/n/xx++l7ZQaC7CTrtx&#10;g3qSLl06U7pG9zgaIkSUr0WYKljAJgNghtBRtnRJ+atJIxkzfIjs3bpJngOYCEssqXNzeGL6jghL&#10;/ONEgHJ3eCobVi7Dff9q7o8ldNOmTZM+fXqbgaQNGtSXAwcPGtjZf+CAFAeUFYLl9/r16w1I/fDd&#10;d9KsaRO5fPmyOEBNIiRFX1SVHDH/6qWjozEy2Lt3j8zCHmjbto0ULljQPKal/4mwxOspVaK4tPyr&#10;qUydOF7Oo1SMcOOP3iUDOYAjqkxfC0l+gK8AGBpsWL3KlA5mzvyLLF68KFng/datmzJ16mTZhf6u&#10;pDz4ZgT3THvEOgKSWHKXcEgiEL0G6IRDDXoTFiLvwsPMkjfhHBwVa73B11j4v3dUeaD4vHkdalY4&#10;fja6omTjSpJC0hcmRvqu+5e9665x07iltj2gkJSUGYDet81FYDTKt86dPWtz551cJxwYGCjdu3cz&#10;KsvAPj3lOErgGmAgaBZ8TUWAbmU9uneXybB17tu3j9SvVxczigoYcLLAE5Ug9gERqkqVKCYN69WR&#10;MXCrO7pvlziiJM8D/Uvu7EHCYo/T8wd3pRn6jCJmIf0s3bt1kyVQOtjLUgCW3yugfFy7fkMuX7ki&#10;p06flq7oN0qf7kcZNnSoXLp8SSpVqmjUp1WrVhlIsqhJsWGJ37d3cDDAxI/XAEyELipMjfH4VM9y&#10;5shmepaoNP2cIYO53groq2nfprWsWLJIHt2+afqWfCMXoSk6LMVXSeLPB6MH6tjB/abE8KeffpTR&#10;MKz4mJNdUjz/z58/lymTJ8E2/HBS3L25zz17dpsY1qxeXYIwTDahkPQapXRvQkMMHHF5e7jLeZhQ&#10;rIBl/4Tx46RXzx7S7u/W0hIuhwTlVrB+79q5kwxC+eTMGdNl88YNcvHcWfFyd0MpHMrjCFdvWB5H&#10;cML92na5nUKSQpIqCLoHdA98xR5QSEqyl3+9Y1uKAO2+l8KSeMf2bSk+P8aa4+YEgKD9NIGlUIF8&#10;SOD/MEku1RZCD0Fp1KiREoBekVfoK3Fzc5Nnz54K+13GjRsnNVF2x5Ix3o5glREOdHSh432wzK0R&#10;VKmpE8bKBShUtBQnJB3duwuPld+AScmSxWU2VJ7OnTrJDzBpIIhduHhRLgGQzmPY75WrV2UR1BaW&#10;3NHh7vbt28bEgcrXPx3ay03MCCIAxQakOIEJkMCSPP7ftWvXoDDtlVGjR0nVKpUNoPF6qSrx/Pmx&#10;QP58UqXSn9K/Ty85tAfA99ROvFFWR4WJqlCEyhS/cjsC0u2rl1CmWMOcO6/X09Mz2bcGZy4tWrhQ&#10;riKu/B1J7IP3y/1QrkxpcXz+DDbgdLj7tJIUAqvw1yEhgKNQ9DEFiKuTo+zeuUN6dusqlTCgltbv&#10;NPegQmUx+MiSJZN5jrjnuHcJ7NxznK1Fh72KFcobNWvxwvlyD26IgRhsS2UJzUKmp8gCS9bVkxT2&#10;uZ4khaSvSI5S2zviej2q8ugeSPgeUEhK7Fd9vT+bjMCJ48dl08aNwnkyenw8AoQdJp+EHCajhQsV&#10;AriUMOYJv+f+TbIDliojUX316tUHd8LBvL6+vnIJUDN50iSpA0MEJqi8Pyo9BBsmsbyfP4oWkbat&#10;W8pKDHwdCMMCfu8X/P/frVubfhmqOTRb2Ijn7PqNGwaQuK4CZvYAZv78s4KBmA2w/j515hT6oopJ&#10;bjzO/gP7jYHD5yAp+v+zf8kBwMT18NEjozDRbrw7FLOyZcqYJJ/J+C+4BvYv/ZorhxQEMNWtXUum&#10;TZogl8+eBjA9Nj1IQSife+XuKr5wAvxYT1Ig+pyeYxZUl386wMnuR6kHNe4h+sBS6qB6SIOMc2fP&#10;JfopUK0yewiK4t2b1yJtwD8OSeEoqXsDdSfA1w+3vykTx401Sh6hh88BwYd7sWmTJjJw4ADjwkir&#10;cxqxbN2yRTasW2+gb9LEiUbxpDsi95qB3hw5jOkHn8+Wzf+SLXiO3VycDSSBlgBNEaYN1mPcEBOS&#10;aCLihT0WitJDHoBahSSFJFURdA/oHviKPaCQlOgv+3qHthaBx48fyZLFi2ERrX1In3ruaP09Hklp&#10;tixZpFWLlqbH5+69e+KEOVI0TSCYEGQKQvW5iQT2UwdVCSbfFwFMnNVTu3ZNk9wy0WUpHqGJiW8e&#10;wBEBKSeAh8nr4MEDZdDAgZIO6krffn3lIsrpLsLpzQJJl3BOZ1Au2b9/P/n+u2+lB1zuCEUdCRyY&#10;LcRkn6BD8EkIKFluy5+jEsU+pkfYN4zBggULjINe6VIlzbny3Lk4bJcAWBg9VO3+biVr0Vd15+pl&#10;cXV4JsHengAmmDJQXTImDhHGDVSdWJ43afxYcx+Eu+PHjqb4r9SNG9dl9aqV4u3tk6jn4gV1jJBS&#10;7I8icgllb6+DAuNUkthzxB4jfyhs1/CcDwYAUbljjAg4lVFSOXToYDl8+LC4wHyCQP7mDZzjPjIF&#10;mvuP+5m3c3d3N0Ojp0+fbgw/CO5Um6g8VYMhyYZ1a8XDzdWAEl3obAiSFuBv2v+j7nYJf/dY33HX&#10;mOke0D3APaCQlKgv+XpnthYBf5T2EJCokOjx6QiwH6Zpk8YmKSUYBEF18/XzkwDADiGiLhQPAg6T&#10;16NHjyQonCzPOwrQGjZ0iNSpXVsKwTDBYsdN1YpJawWURI1B6RzL/VhOxXlHD6CwXIF6xJI7CyhR&#10;WWKfEgGlBAwWOBtp7Zq18jv7h+B2R5CKT8ndpyCK/UsEJsISF78+cuSIjB41Gn1Y9VA6WMyUIFId&#10;s7jkUdmi+jUMoHcYvThP79+VQIBSqB/nL7kAmJyFKtLGtauMIsLrXoXrsJbj0KGDiOMa4QyxxDp8&#10;vL3lD8AxQekieonigqS3KHt7DQe62wC1USOGGVimYUchwCeVxQ0w6OD9JMZBsCLgjx0zRmpUr2ae&#10;Q4J/CyhLp04clzCU+PGgwcP7fqWUsgD/rJKkkPQV7yBrkqxJsu4B3QMKSYnxyqr3YZMRCET/A8u1&#10;Duzfb5Pnn9wn7YGm+CJ4l50J7aHDh8QfJXWecAMkKFGdqVu3jvyM5JWQRGD40oPv7G/evBl23O2j&#10;3PIIGFSa6qCEjYkrH4PucwsXLTTOdgQjlsERltiXdOToUWnRojnmJH1rFIJHOD/ahhO81q1bZwDn&#10;YwYOCVWYogMTe5juQV1bj7Kuvn36mL6oAvnzGlgyg2oxsDZL5sySG4pTG6hPK5cukpuXLkgArL7f&#10;QS05jXlSJUsWM4n56NGjk8XJLr7PE0WZgRiwy1gm1uGGnicqN+xHu3bpYgxI4twj1LqJ0wsHWY5+&#10;wbLoW2J/VoH8+c0wYP7eUtVJqsMRboezZ880PWh8XPYvLZg3V3x8ItS096BkRZAEFTIUahwPqGUL&#10;oaSpkqSgpOVWugd0D3zhHlBISqpXWL1fq45AIFyxDiPR37dvn1UlotYcNJbG/fZrTvkTio4dlCMf&#10;9BcRkghLVGuqVK5k5gnFp9wuPtfpB/hq1rSpMWggYBCUWI5n6YliORTL21giNX78eNm6bZsBJALT&#10;DagBk+HMlhHKVp06taE4PUCp3iBTQsXhsYQ6KkAJBaL43J4AxhI/AtP58+eN4tUZjmoV0auVPVuW&#10;KIWM/Vc0FKgJxWL+rBlyeN8eadywvgGqv1u3ShGjhs89L3dhsz4LfT6J5bJ3//5941BYGurgEzxH&#10;rwFGQXje6VhHK+8zJ0/IP+3aCu3jaZDRtk0bOOLtMWVyyXXcgZFDPxiERLgrZjTlnjS0iAAl2oYr&#10;JOk77vqOu+4B3QOpcQ8oJCXXK60+jlVF4BaS6JEjRyRasmdVF5dEJ7MGJWuElMaNGhpA8kKJEyEp&#10;BCVIK1auMHBEmGFJWWI5sdH9jO501QESTJK52KtkcS6LcC/LZBLYKpUrSz/0Iq1du1ZuwtWOJg3V&#10;qlYx0EH1iIYOhTE/qWjRwgbqntnbR5XKxQd+vuQ2fAz2bFFtop34lCmTUbrVXPKjZIznZXFfozpW&#10;tEghY0hBhzaqUdZ4sBxt+PBhcCx8liindxAxoapWDWqNH9S0UJRdollIvGHJvWTRAlMu+e03/zFg&#10;vgRqkoeHR6I8bkLvJBhvqixdssSYTKT/KZ307tVD3OHcaEAJ+z8KlGDuEB65aPTwFqWJNH6IWOEx&#10;1juoZO8wr4l9TlELbnrvsPDPhyvWSfP+vdHT5gHDBjPImMYNqiTpO+Zf+I55akxw9ZoU3L52Dygk&#10;JfTVUm9v8xFwQOP9IpRpXbly2eavJTkvYPjw4UbNoSmCL3q5CElcdKzr3aunARgm/VRNQiN7NxLr&#10;/O7duyvrAD+dO3WUfCh7Yk9KCTiisQTK8rgRFs+ZjONcJ5wD5yINGNDfwEhrlLZRXWrUsIEBKqoh&#10;BBhahD948OCre5Q+B1BUl6gs0UKd85zWrF4tvXv3QgnhH6ZnyViiR9qIHwDcWetBw4NzAMxVMHFI&#10;jGP0qFFmz3B20Ru6smFG0T0Msu2JWVx8ntL/9BPmYnWXG1AHreHYsWO7Kfvk/hsPePf39zOAo5Ck&#10;ydjXJmP687qHdA9Y3x5QSLKGV149h2SLwGOUWW3etClFLZWT7WIT8YHoEtawYUOj4CyEhTL7kAhI&#10;gUHBcvLkSTNnhrBCiNq2detHXcXic0qEro+Vc3mgX+kMBsbu2bVLrl+/hs/PoHdnlFEcCBlMrKlm&#10;Zcn8i+lhqcWeIChcuXJmN6WVU6ZMMUBC62eqS0OHDDG9PwfR10SISaw+pU9BE63EqS7dQ6kZ1aW2&#10;bdua86Zr4Nw5c74qdvGJ79fehu5xvXv1+uqStzsA1HJly8hveD52bN0i4YCk3ZhTVqNaVWN9TvOO&#10;hQsXiZdX4pgyfO11W35+E/5+cLAw4W4bzvsd1DWqRAaUklVJev05JWmRs7Pz/1B3O+tLvDQZ1udE&#10;94Bt7AGFpMR65dT7sfoI2Ns/k27duol9IpUKWf0FJ+IJvkCPDe2oaZhAKPIBJLHkztvHV4YANCJM&#10;CVjyVkmcnZzj/cgWK2b2OG3cuMFYdo+Dzbh3AtzKONuKvS0EDFpBsxwvApYibcSR0PL8evbsAcOJ&#10;w1HDcLt27SJHYa+9Y8cOGTJ4sFGqLG51n1OGEuP/X8IY4A56fNq0+RuKyY/StWtX8Y00BYh3AFPg&#10;hnS32w5FZffuXV/86HSQa1C/vnle2sIe/d7tm1BmRpv5UrR3b9igvpyFlXtSDLD94pOO/MHXAKKp&#10;KJtMnz6d2e9PsXd5KCTZRtKjyak+T7oHdA/Edw8oJH3tK6b+vE1EgMNNV6xYbuby6JHwCGzZstmY&#10;JBBCmNz7+EHtQUndfjiMFUf5EVUc9tUsRhnjx2bTWB6VfS20Xr8HQOBgz8GDBhrAoSPeyZOnZML4&#10;cab/hHOUEnJw7g0dydasWQ0b7rpG9SIscRGc2DNF17t/OnQwQ2+rYgbOegybpR04DRaGDR0qc3Ae&#10;t+/ckWf4XlKqSrxvmjuwR8miet2GQYCtHITSrl07f/a5jn09hJ7tMNiohH3EMsOqgIypkyZKw/r1&#10;zNdU/IbjeXBKAGinRMxcoaY1a9rEmIrMmzNbQkOCTX+RlSlJixEbVZK0R0f7tHQP6B74wj2gkJQS&#10;r7D6mMkagecobxoKZzM6c+mR8Agwsf0Hw1hpkDBs2FBj1hCEMjuqKVRB6PjFBJd2158ayOsLsHJw&#10;eI55SEdMP87MGTPkGKCF5XMc5jlr1kxjmz137hxZtnSp3L51K+Eni58gpFGJ2rplC3qQGpq5Tlmz&#10;ZjbnyPNnrxK/VxIleoMAaNOmTTNDce+jN2nK1CmmfO8Uzsli7JAYqlHs+3gBmCMUVgYkUJFYCeOL&#10;Tx0sPyTo+0G9o+sf50oRClPqoDHHkiWLElS26unpgWHE48ycIwJ1+XJlpB6cBwsVKGD2UNUqVWTX&#10;zh2J3s+WVDGi8kgQ5+ytl88dItSkZCy3oymEz6eNGxSSvjAxiu+7zHo7VSR0D6TuPaCQlFSvoHq/&#10;VhEB9iAtXrRI7kId0OPLInAcQzQ5y4Z9GCy14/BY9olMnDDeJLtUatjnw7K1uA46od1B/BcvXiQ9&#10;e/SQFcuXyxkMDuV9LVu2TPrCXpkldjugMBzEwNLly5ZKl06dZMrkyQbIvuagYrUVPVL1oVTwPEvC&#10;7OH48eNwy6tulLGxeNylADLC05mzZ4yqtAkzmvr36ycbN2004MQeosRUlcwQWphGjEf8vv/+W+N2&#10;R0OHuA6WOW7evEn6ACpZglYNIMEhpxxuOmnCBLFLxJlFCY2zC/qqrmGQb3yOu3fvmMGvBFU+D1T1&#10;uGe4f2heMWrECKMC2tJBNalhgwZmgDJ75NiX9AYudsnlbhcfSIJV+f/UnqTUncRpkq7Pr+6BpNsD&#10;Ckm29Kqs5xrvCPj4eBvFgu/QP0Fpkx5fFgGqF23QM/ITembY0+MBBSEYqsZ6mB5QEWDzOlWAgQMG&#10;GIUj+sEE/zCgZwaGuQ5D39Ke3bvl4oXzshElbr3ghkfFhmrPMTxPCxfMl1EjR8qqlSvxvB015W/d&#10;4XBGk43Ple/F58oIITSeyIyywAmAE7rb8bwbADzYF7QBQ4UHQlUikDx58lQuXb6MXqvBGCY6G/B0&#10;1pTGJdZcJRpEnD5zRmrUqAHnvfTohVr3wSVQKVq/fr0xn8gDmKsOMwPOg2rZooWBKkJfoYIFpAqs&#10;s63VLtxyUUeOHDZW7AQkQhGvmfumfLmyRlE8e+5sfJ5Cq7wN92xms//7SyB+V969e19yl9QW4ApJ&#10;SZcYadKpsdU9oHuAe0AhySpfevWkviYCNAFYuHCBTMSAUTpx6fFlEWDv0JzZs8w7/8WK/SEX0M8V&#10;hhKf4ydOSAW42fH7dLSri5Ipu8ePox6EpWH79+01KtF8DFI9gqG9O1FGtW7dGtMXtgkKDZ3m1q5Z&#10;YwBq6dLFUJVOmEb9XTt3ymqUwxFk1q5dg4G/hxNt2O+6dWvNTB72wxxFmV8ZAAjVJAKTBxSro8eO&#10;mRlA03FO165fN+V28+bNw/eGm94lqkovXjp+9QBaQtJqWIBz8G7durWFylL0ww3zdwYNHGD6vJo1&#10;a2qA9MWL5zFuw36wXVAvqMj81axZis0P+tTOCkafDqGXs6kIpFRcaNneuFEjmYw+JA7+tfWD+5Ww&#10;ytlW3ngDgUeyKUlQrT5TbrcEbzCokqQld9qPontA98AX7gGFJFt/ldbzjxEBKhCz0dtyFO9e6/F1&#10;EWDpW5HChaC+/IJSucUoswuC7fZ1qQdTBCoCTHxZKsXSOctB9Y4wQgA6evQISt22mDK79RvWC+f/&#10;bEYp2+rVq0wJHHvETp06aaCJZgsLFyyAFfcBsbN7LKdQircN5XdrcD+XL136uguJ/GkvL0+pU7uW&#10;5ICJwxwoROyB+unHH2DyUE8uQzlyBlCzN2nmzJlm0PDOXTvN9wiFI6EYTJ061Rg/0LiCAPUlvUpm&#10;NhNKD3vBQvu7b78xg3IJo5aDildHGEswvuNRCugOy/NPHSxdZF9M+3bt0B/0IFHilBh38uzpMxk1&#10;aqRRj2jnnS9fHjhLdpVNGzcJbdxTy3H/wX3Tk/Tbb7kiXe7eWQEkYSAvDvQSKiR9YWKkKoKqCLoH&#10;dA+okpRaXqn1OuCEFiBLlywxyfajFOzTSC1PBWGoUqU/5fvvvoWZQm9ho74dytBatWxhFA6u3L/9&#10;atQeHhz2uQCQs3LFStPjswh9YOvXrzM20WfOnEWT/xKjEO3dswd9LFfN88SBpEzyCVI0fDiPIaWE&#10;qJUrVhgFgqV2JwEoXTp3Nj1NiXHMnzdXcqLUqwHA6CTMIir++SeAJLNMnDghqqSOpXWbUQbI+UlU&#10;lQhOz+wdZAmuaxRKBOejNJDX+xJAQxUoIbBkSu1gClGmdGmjqlBRsxzeULO6wZY8R7Zspo8uOjx9&#10;7Nppx02jCz4XTNY57JTfS8mDZhwc2psOAEqQbt26lVG9EupWmJLXEN/HfhXwyhiWUFU9hb1KhztL&#10;X1KSl9t9VElSSNIEVxNc3QO6BxJjD6iSFN9XQ72d1Ubg/n28+z9jOvpbNhvXLz2+LgKMZ53aNaF0&#10;/Mf0v7AXh4YGHTt2iLL6/hXqBZNzf/Qh0YmOgHQAg1GpCm1Cf89aOH/RNpx9Nfw/9h45QEXh95Yu&#10;XWJKyAgaL56/QDneYeN0twW32Ykk/+rVKwZ0+fUCAAlL/mjykBgHzQb+RKkg1ReWA64AkGX46Scp&#10;D8A4dOiQOAJ8aNJAtYjq0mw8NkvwtkD5coECwpLAuXPnykgYDawG6PG2CTF2cMD1UkVj6RlBwt7B&#10;PvKy3gHUJkoWKC/zENeE9GHRfZDDcKtVrWoAsF+/vnILc4iS++AQYO4JlgASroujRHMeYoWBpsl9&#10;Ksn6eE0aNza/F9u3bTWA9PYNBsvC5S7FIAlvGPHAvliq5XaaKCZGoqj3ofsore4BhaRkfTnVB0vM&#10;CNjj3f2FmLOzbNkSGAJcSMy7TrP3RQWpdu3a8sN335gytFuY3fMMiXzHjv9IViSCllk2nGX0DCoK&#10;1Z6dcLU7BxVouVGFtspj9CftRqkaVSH2/ryEMrN9+zaZhD4UltzR7c7b2wvzkMZDcVpo+pAuoaTu&#10;Ke5vLXp1psOSmxC1CmV5nKHUEfbj/fr1SbTnZObMGZIFQ0ybNmmMvpgrUMdamgGm3TFomCYOhB6C&#10;IUGJcLhr124ZO2YMVKTRchm35/c5H2o6wHwwhtDymo1jHX6G0PQxJzze5iHgj/1WRqHr2zvKxnsn&#10;YvAb1KDevXt/sQU2re7Hjx1rALBUyRIoO50lcDdLtLh96o6uXL4k7dq2MQN8M6T/yeyXi5cuyrtk&#10;efSUfRDa4PP3YjXUT2uDJJRr/i91t9MEN60muHrduve/dg8oJKXs66s+egIjwHfYOW9lA3pclqBP&#10;hrNm1JwhgUH8yM3ZH1SxYkX5EcDAYaxXURb35NlTMyOJUBEBSDkwdHUISuPOovl+stzCLCOqGOw7&#10;IugQgEZAZTkMswYm6OfPnzNQQGjibV1dXQAVm83QWfYd0WTjBCzGh8JJbipmFO1BOd7UKVOkE5Js&#10;Jvmcn8T+sl69esAp71CiXKij40spW7qUsaBmuR97p6h+0HGNqhdhh71QHCxLAwdHKCFUvdZAHRuE&#10;eVtUkh4BBFmGt2fPXgyEnYJ5S4Nkz9695vuEJAswRS/FYz/SDSg8bQETjCVL/3jY4/u10StVBTOT&#10;HABlX3OEhYUZtav5X81MCR5d8UajN4jwmxQHTToYw1IlS5reo2IYLMyv+TuaVo5Onf4xPWRLMQCZ&#10;CpI1KUkKSZokfm2SqD+veygt7wGFpLTySm7j18k+C87MWQVL7xEof2JirnCUOE8qh5ISOosX/8Mk&#10;ui1aNIepwj25dfu2tG7V0pQSMaln0j0UgHQCLnBTp0w2IMEeJfbz0GxhN/pO6FZ3EyBAw4H5cIaj&#10;ixsTfybNy1BmR8dBgg/B4P79+5iPNA5GD+sAu4eN5faggQNN2ds1OJ9xthUVQpZstW3TxliIJ9ZB&#10;y/Ff4C7XAFbaDx4+BPBNQtldOtPXw/I69lCxHG8gzocgzj4lKkzncT5LkAybOUooK+TPWkCRg1IH&#10;wAqd86Ju375jepUIRk8AXfycP38JikvFihWMIca+vRH9SIwZrcmpqCXWwdK3Hdu3S7OmTcx8q1Kl&#10;Spo+sYSU8X3uXAi4VN9ywggjI2LZtu3fgLFr6Mt5+7kfTVX/3+mflIKk8Ljd7d6X2y1DoFVJUvMG&#10;dTbTPaB74Av3gEJSqnq5Tn0X4wUwYt/Kxo0bpH//vqZ/hSYC8WlqT33RSPwrYiw564UlWmyy79yx&#10;o1GDzmOeUYP69VE+FaEg0Sq7H4a+UiEaghKzOwCoVTBioPkCTRhaomRtOaCCM6losjAXKswDWGb7&#10;+PjIQ3ykGQPVJ6pLLDtjmd3cObONisPbTgF03bx5wzje3YRqw74lztAhkBwHlB1AeRttxBPLlIDn&#10;Ua1qZaOQsR+KAMMZRCwVYy8NHfqewqFtP/qsBmAGDt35WCrn6ORs1KIzmHM0DWWBA/r3lx04r5uI&#10;B5WlUzBlYG9R3759TT/WBUDVHQxSZdkenfI4H4kKVsU/K5j4EBapIHVo304INol90CzhypUrBnzp&#10;MMfnSr6yCI5QTRdC2l4TjjhomCDr6xtzTlZiX4u13h/LNbNmyYR5V2uSudxOISktv8Ot164Kj+6B&#10;pN8DCknW+sqbhs+LYMREm3befIe/a9fORl3gYNPEfCc8DYfYwMbFixfkL5RlZcSsIw6GHQ+Vxwml&#10;Zfv27zOJO+GIKhL/r2ePHrD1Xm0sq5nYMyG8d+8uBsj6mrJH9tSMGTMa99cU4NBP7gF2/P39Tb/O&#10;WHzfyQn9Pfi5/fv2yxQ8p1vQr7QGPUfDhw81z/Xjx49M+R1hiYtOd7T+3oFeJio0VKuaY2bQrVs3&#10;E+1p24R+Kib5dLhjWd2p06ekNBQXwmL16lWhrm0wpXPsQ6LTHS3ALwM4OCSXUEUV6TTszyfg3IZB&#10;fdoO5eYCYkqY4v2xLK8PwJKW9DS1IKzwNrx/9nsRYNijlT1bFgOASXkw/g0a1DMAyBLILz34nBJq&#10;8+bJjTlP6c2AWz5Xcf1e8ns09iCIBwUFfelDWv3Pce4Tf09oOsJSu+Rzt1NI0iQx6ZNEjbHGOC3v&#10;AYUkq38JThsn6O3tbZItKhW0f+7cqaMZOPkCySjdu/RIvAg8h6oxC7OACuTPZ8rrOFyVrnMeSGaX&#10;L1+GvpIikj1rVqMiEZCmTp5sVKLDKInz8PAA4GwSV6gidBJkCR0tvTkAdQ1K6whaNEboD4e17t27&#10;GdBgnwxvQ8hgaRnL5lhad/bsGdOTdOz4UeOKxsdgad4VuMrRIY+9NAcBF1S2CBNdOneSRTDqSKyD&#10;MN7m79by/fffwhiin/j6+ctCKFxUen77NScAoKF5PA49ZY8Rrb953rSzZvkcDRz4fX5+CiWENKIY&#10;MWK4UWtoWMFyQpbb7UI/1pAhQ2QcTBVoREEwo2sgj5UoH2W52kUM6k3q4/btW1K4cEE89l/Ca0/o&#10;8fLlCwPLhDzGaNiwIWYffOyg2nsGyhodBFn6x8HANPhgX1pqOUKxty1zw47i+pLXAvyzkLQcoPq/&#10;1bhBk9y0nOTqtev+/5o9oJCUWl6tbfg6CEFMEvugvGoKEvL7KFvSI/EjwB4u2qTXrlkD7nXfSm6U&#10;0HXr3hX9M7eR8L9Ef9BY03dEA4NMv/wshQoWMArHylUrovqBONNoEsrJHj96DNCaYeCALne0YD8H&#10;wwAeVIaGDR0qY6C+HIAqxVlKbGpnkrwUqhOtvakuXMJzzjItGjtQZeIeMIYJGPTKMrUnT+xMeeWK&#10;FcvNYNLNOHeW4yXmQbOKPFBFfs+d28xG8oXyQZMIAuKfKIkbCrgZDye/ffv2ihPix164YcOGGVOH&#10;s0j4XyBuLKWz2KRTaaLrHc0rOOuIDn8XoYi5AiLZq9WrZw9Jj96nfzq0N5exYP58U+p4/dq1xLys&#10;OO/rHcrsVqM8MhsAeNXKVQl6PD6nTZs0MrOPShQvBnOGZZ8teaWSxBJCwiLnXU3G7zZLF1miSUv4&#10;5HLeS9CFJvDGfHOgevVqBnSvAu5BSdakJCkkfWEfwtckVfqzmpTrHkg9e0AhKYEvinrzxI8A33Fm&#10;GY+W0iV+bHmP7kjkCDu0Ks6IEin23fDdb/YU+b8KMKVhdJOjQxcB6ReU33FuEAGIs4JGAlD8AA8s&#10;kVsI9zcvAA5Lrmj2wO/ToIEKAQ8OR2XizyM0NFR6QE3qi5KzOeg/mgF4oCpEtWgD+nXYl8TPCWk8&#10;F/YfXYVqQ3WJ57t82VKjTrHPiSojh9rS5CExj+DgYJk4YQIsub+RunXqmD4hPh7d5ghK7du1M5A3&#10;HGBE4wOW0rEEbxac90ZjsCwBjuDGIbHsteJ66egkdwD6K6CIErDYu0Sres5a4s9QSerZs7u5DCpV&#10;dAykepYcB8vuqlWtAkjrIIHxnCnG57Zy5cqYm/WN1AJgHzt29KtOlT1qLJ8kIG9DTLhPbPW4i34z&#10;/q6wZ+9FpDMhHe6SZ06SKkmajKaeZFSfS30urXEPKCTZ6quznrdG4DMR4BBPGl5wfg0BiEkuB6nS&#10;YpvmA2HoS9qBPgraRBMIsmdjiV1GaYwyMzq2cSDpSJg6UPWhIjJ9+jRxg+HBZgyMfQKQ4cGeIbq/&#10;8dgLC+zJkyeJD0onqTwsXLjAlJ3R7Y1KEKGHULAWahH//yXAYjX6kljid+LESTN0lGV/i2AnzhK1&#10;R48eoqdpC3qeFpkeKMIMy704hykxD5Z01qtbR7795huoREPFD8B+FGYRRYsUMX1ZBBu60k3D9Y8e&#10;NQozkvaJG9z7jsB0grOfxqKMbisGidrjftirxPI7wtILlOMRAg9BDWN/EssN//rrL1OuNhCGDzxY&#10;mse4n0ZZWnIcr1EeRrv1anjOnzz5fByp5LFPi3uHToaEgsQ62BNHUGJPG8HYFo+TsK8vhj4vzqXy&#10;9HA3l5BskIT+Jx9XJ/FwfC6eTi/EEx+9nF9K6Ht3O1WSVElSVzPdA7oHvmIPKCTZ4iuznrNG4BMR&#10;4FBRwghNGXJkz2oS3NKYCzQOqgbNMMLgTuYC2GGCzx6VzJkyRalIVGuo9rDXhH1Lz+EsSBVnBhzg&#10;qLoMRR8K4YUHS6j27t1j1KSTMF2Yjn6jUMzNobEBS+oIODQtYCkZTQra/N1GcqO0jKVaNA8gbJ08&#10;eQKDZb2NAjUPfUm8P5YFnjx53ChLVHGYqBM2qMZ0gvseHyuxj72Yz0SrbPbabMR5BeM6OBw3R45s&#10;KEHMBbe9xbABf2lsv0cDHAk8twB6DojPBnyPJYhjMHCW10FQYi8SE3+qTvya8aZixr4qAinLESPA&#10;co+JPedDJcfB57Bvnz5GKXPAOX7qOHTwEIweipnBt507dwTUvvjk7Vk2uw+gvBIK2mVAZXzNGmjK&#10;QoOPpHD3S+qYboSamj9fXmnauDHeHECfF8rtkguS3n0eklZoT5K+O2+N787rOem+tJU9oJCU1K+i&#10;ev8agWSKAHu5WMbEBDgbFJAfv/9OypcrK1OmTjauaz7oD3n7TkwZXevWrSQnSusiZiBlkUKFCpjy&#10;N1p281iHwamb4f7mDzMDAhdVHt43Xdp4nAAgHTx00MAPy6c4HJaK0xU4wR0/fswML+V9HI68Dcvo&#10;9uzZDVC4Jd3gVlindm2jIrHUchtUGM4IIlSwx2MxlAWW2REqCFwLYJjAEj4m0/fv34t38p2QsHMo&#10;6nj0ZLEU8U+UT10D2LE/aeSoEaY87g8MSd0EwwrO6mK/FOcoDcYMpZXor+EMpZtQ3tbDpIL9VexH&#10;OgQDEkuvElUlY/Dw2M4oc4SkwbBR58E+rMKFCkaVKCbknL/ktgQjzoKiIvepMjeCKQfD/vD99+jR&#10;6gnDjgiV5FMHy2XZZ7Zt2zbZiFjQCp1zsB48iIDqTx0sc4ww7vg0uH3ufpL7/ydOHA/IzSyDMB8r&#10;4BVKht++sSZIWonn5P+ocYMmpLaSkOp56l61tj2gkJTcr6r6eBqBRIwAZ9ZwZg8VoHJly5h5LUz0&#10;a6CZnHBzHTOHvKDUvMG7/DQPoENb2TKlMR8IcARAYqkXb8s+E8vsKULOLChALJubDzg5DWvsYyib&#10;o+sgj3uAsT59ekFtCTaldCyZIlzx+5sBEs+ePYVatFwunL9gbk/DAiolTKIJQ/ycAESI+huwxj4j&#10;qgimzwflbLcBHLw/KlMzZ8w06tdTgMZVmCIsBZywfy0pDvZutcQ8oR9/+E5aYYguzSzYa9QR6hVj&#10;Slv0fZjXxFI7gs+x48dlDtSvwYMHmWtiud1VwNU2lCDSKn0QnOxo+W1xubOze2KggdBFNYfH8+cO&#10;AMZaMHToadwCk/qgYQJLCFny+LGDymGpEiUQBwASjCa8vLwTfFp8PrkfuDdnQpHsh7lRfA4/1nfI&#10;fXwb9u7se0suVS3BFxXrB968eSsdYMBBI47V+N14jd4qWoBbkZKkkPQVZTbWlqzp+ShA6B5I/j2g&#10;kPS1r5T68xqBZIwAk0wqAFQEWA7GIaF0oaMiROBpjLk1HGLKd++pHIWi78gf86UIGnRUy/N77kj1&#10;KLMpLWOy/hQlYZaDFt+EIfb9UC1izwyd5+g4x8SX/8+El8oSvyZEcf4Pj2FwguOsI9p20/qZ0MWf&#10;H4OeHlpOE6gIRhZwYo/T/v17ZTqMDZhs0syBQOGEXp7F6ENiPxPtyo26BNME/j9VpUmTJiSZyQdB&#10;7M/y5Q3I0O6bahKNGRrUr2eS4UaNGpp5So5OTkYdOglVjv1IkzD7iUN2D0LtorkDYYl29ixTJMDS&#10;BvvylcumxJHARYt7HowRVR2qOyyTTMrDEXGtVrUqTDvqiCMAMK6D8MohsXSx69Spk7gDCL/24PNH&#10;JXHChHGmTy0wIPCjd3kB+3Q29hpnoln78QjPM3u7+Lt3HdeHTRkFSMlh3BCPcjuFJIUk7UfRPaB7&#10;4Cv2gEKStb8S6/ml+Qiw14PKCh3QCCt/YagqS7RoO0wwIiR1hDvdgYMHjPJBOApC70kASuHYGzN/&#10;/jwpU6qUca6zGDSULVMK5W6rPyhdO4wkn8oQwYiOc+wFoqpEyOKxGzOOaOLAgz1HBDWWqh2D0cFu&#10;zA8aDuMDQgX7UQhITI5p9cxyOTrjwYXaDJpl2R6Vk+NQsP75pwOswvebvp66MFDo3bunPMKgVpby&#10;EaoIH4QnR1wb76Mz+nqSSk0y1wW1hTOkGF9afQcFBcPu+ywswcsbUKJLIIGHbn39MDh30KBBUI8w&#10;BwgGFnSz40wkDuS9AQXtFqDjEp635XDB649ZTG3+/lt+zpDemCAwbjxYqsi+JNqRJ9XBXqQRGHhL&#10;u3GqNXEdBFLCIAGpVatWxlgjMQ/uYVqpzwQ42ts/i/OuCY0sZ1wPddFS+pmY55CY90W7esaTSqAr&#10;3jTgYVGRkgeS3sC4wfm9cYMTjBucYhg3KCR9RXKk79on/7v2GnONubXtAYWkxHzV1PvSCCRiBJgw&#10;0kWOBgbVq1WLdJ/7xSRmRYoUltq1apoBphfQB8JBsISjVwAPApIL3r0/gJk+zTE4lLdnEk7nOn7e&#10;oX07uYEyvNiHp6eHeSwaK1SpVMkoPEzcacLAgbAvXjyHnXdv82MEIcITlS2aD3Cxr4TDYpmQE2oG&#10;AAoIS3TYY9kZD5a0Ub2iYsFrowU0r5M9L5tgmMDH7w/nN4La4IGDjOsbVQUOo6WRxH4YIxCuCFBJ&#10;ecyZPcvEm8N0mbCHQL0jhHJG0M8ZfjKOgSyn46wkqkmD0J/EssGbN2/JOQAlTRw4E4jfO4VrYNkj&#10;S/Q2oc+LykPNGtWjHN1YXsgSyD6IC+Oc2MdrqIm0ac+K3hm697G0LfZBIOn4zz9G5apVs6YplUuK&#10;g/uF86+4X9i3FtfB21CRZM9acpQgfsl18nnq2qULHBH/I7OxL0Owz1Frp5CkUKLv2use0D2QivaA&#10;QtKXvELqz2gEkjgCTijnmjd3nmmeT/fj9/IbhrxW/PNP+btNa2PFfRylcM5wgSMYcbEsjHDkjWSX&#10;6s3IkSOkYIH8JtFnUk7b6YpQQgghcQEGE2eqQSuheLAsiyYNw4YOMdbGtGi2lLzZo8SMP78GCSxN&#10;Bwg6i1BC9fDhA6NYEZRYokVrcapQx48ek3EABh5UlDiA9jHKlC5CLeDwYN6Xi6sLrMS3ywOAlTcc&#10;wlju16VLZ2OtTYWJIMW+n8RWNj71FDIJHj58qPyCsruiRQvLdsxtIiixtK5gofxm2G6Z0iVlGWzN&#10;nzx9Zvqu2IdESORcoZeI4bXr12TmrBkycOAAMydqD8BgO/qVykDF43OzE/1ZloNud1T6+P+JeRB+&#10;psGJL1u2LDDM6GLKHmMfvNaxeI6oMtLum31ESX3chTPg2DGjzXDeuPqUqJ7SwOPUqdNJVlr5Ndd4&#10;/NhxKVq4MMpXf4N7I0rtcLyJnI+UfD1Jn1aScEqr1LhB35m3tnfm9Xx0T9rSHlBI+ppXSv1ZjUAS&#10;RIBGCU2aNIaz2HdG+WnRvLnMQ7ka33nnDJ9AvGtNxYiLJXUhSHL5vTtQd+bCSKBChXKmOZ+AxMGw&#10;VENoDBCXemQ5fUIQS+Vo4U3AIQRdu3pNJqPXZhxgZRRc2dqizIzW4IQAzjYiWPHxNsDJjM5zJ0+e&#10;MqoQB80ShGgNzj6iByidY3JOQCI4XQPE0R2OihMH0xIgbt68YUro2HNEMOLBWU3du3WFCjI3CaL8&#10;+bv08/OV3nB2S5fuBykOBWkXSg2DgkNkDWzJafucOfMvBiIJrQRTutzRoW0IgI624OxNovU3r59q&#10;HE0pOC+qfmR/E8vyLKoOe8Ca4jlnzxhjFl/77I9dBRUYPk/sQ6OZR+/efQCvbnHenGWX3Ge/47FZ&#10;QplcB6+dVupnz56N8yFpRT8Te+Zj/VPJdZ6xH4dgT0OLf//rv2QI1EQ/vElB0AvH76E1ldspJGky&#10;akvJqJ6r7ldr3AMKSSn1SquPqxGIFQEmxsuXLTf9RhnQ+1K3Th3MCVprlCLLwQGwARgWSStqJuW3&#10;MdzzOFzWFsHYoGGD+qakiqV1VI+oDDSBkQNn0HzK7pn3TQVo5IjhZkbRSvQisWeE/U+HDx02D03z&#10;gRH4f0IAwYFqESGGBgvnoQqxP4OJOW2+t8MCmoBEMwOWyfn6+gCk1gPSrhvlieYFnI3EnpyVMDS4&#10;AcWFJhB8PBo+8Dhz9oxRQG7GURaYnBuHTnZdoWrR6a1E8eKyHQBJIF21cpXkBXxmyZzZmC5QuduN&#10;aycU8fkYBSDiYF3CI4fKOqFnhR9v3Lhp+pYIseXKlTGOfZbjzp3bxoiDc6sGoOTw8qVLUY6D8blm&#10;T5hqcCYVyxZ7dO9meqpKlihuoPVjZWucOVUUpZuEaboLJvdBFYsDhA/DcjyuYwvcEjkr62uhMTGv&#10;iz1djC1/Ty9i3hcPA0hWBklQ41bj1P5LLcA1+bTG5FPPSfelLewBhaTEfPXU+9IIfGEEnFFeR0jJ&#10;jrKo33P/hiS3h3GpY8JNW20qLHzXnRbShBX27XTp0kmaNWsiZUuXNkk3oYglW3Rm+7NCeZP0fm5g&#10;KE+XiSotoQk9VB9oSMCEfdXKFQZe6GTHMj2WbtFlbvCgAabPiH04BAMqT1R/QmAJPmbMKOOAdxFz&#10;mQhJPA4e2G/syAlGq1atgBX0E5P8s9eHpV2EpVlo5qdpBA/e10A8BvuarOGgysb+kx8ASgQKKkl+&#10;/q+MsUX+fHmMYsfm/f79+hq3P/bzcEbS0qVLDSzNgBrCvjGW4DkBQqn4cU4Vh7Sy5JBAaTlYUsjn&#10;mINtWZLH+6QBBi3aOYOI6h4NPKi+cJYRAYOmGEPhxNeqRQspghIwlgJWQmnmeCiAVzG36mMHyxur&#10;VqliFMu+ffukGIgEoOeM+8OiIMY+X/bGsQfOGg6CPt3/CM2zTP9dEFqR0IukkKR9GKmoD8MWklc9&#10;R4Ws5NgDCknW8Mqr55CmI8DGfRoB0Fghb57cZh5Py5YtoQI1RjlXSVPaRXWITfU/pfvROKzxc7qk&#10;sdeIgMT/z4iv+e72mNGjjWoT34NDYKkUUfHZC/exQ+gT4bvlqzAolQfdyNhIz3fz2UfC+UlLly5B&#10;j1MFY6ZAgwIqS0uWLkbJ3UlTNsfSPZYlsbxu+rTpBtY2ogTtyJEIxWAFep+OHj1iPl+3bq0xZDBA&#10;hcfu07u3mbVkTQcVJRpOpEf8Wb44G8YONMvgNRWI7P2iajcUJXQ006ADoIubq1HZ2Ks1GjboLCuk&#10;gQPnVVGRoishAYuAwB4cy8HPz8FNj31KNHTIirI+luEVL/aH6RmiOlSkcCHAdG4oh1kkF1SNMqVL&#10;SWs40lGloymCHcr3PnXweWnx118YOPy9URtfvnyRouEmiA9HD1xcPVO8lgkAx+gwmRInS2hv0KCe&#10;fPftN3ApbC3u6KXjEY5eNYUkTdiSI2HTx9B9pnsgefeAQlJKvNrqY2oEIiNAs4RaNWtEOs/9aqyn&#10;mTwTflgCRXWIpXOEICbUXPzcsvj/v2HeUW0oGTRb4JyZz5XWRQ8+eykuQ5lYCbME9oBQlXiEpJQl&#10;TtdQusWD/Rd34Eb3AuV9fFefx5kzZ2XKlMkokZsl7dq1Mb0jzf9qJjScIChth8EBk/3du3cZ22dC&#10;EvuQmOiy/2gplKnw8NemHI9GDXAGh/XzedPrRPtxazyohI1GTxGfj1w5sxt3O3t7B9kBUwcabBBW&#10;OUeJih/nI40BUFpMHI5g5hPVuOHDh5vyN85Rmjp1iukXIgSzryu2gQEVPs7iOQmTjo34/4WAKaqD&#10;cwFbHKq7GU55nCXFsjz2NFHBi8/BOVQdO3YwLn2EMCpTKX2wP+kRzD/2AfCiz+2ynFePHt1TdF+c&#10;PXPauEnyd5K/mzQ4MYAUFg2QrKDczhMW4CEox+Wh5XbJm0xp8qrx1j2Q+vaAQlJKZwf6+Gk2AtvQ&#10;u1OqRIkoa26qBbly5jAAxI8c9lq0aBFjyfw33rkmrHDAKY0UZiNZpkUyS5RoyPAc9txfYh9NkFmB&#10;WUcsEWO5HS2iz6GUax4so5m4csDpMqhGdLzbiWGwhDCqRmvQ7M/ZSdvQ6H8DhhJUmHh+AzE3iO+2&#10;U0Vin9MAfE0Lbyb5Fy9cNM81Ye7B/QfiD2AaNmwIlCc/U8pHiHrw4MtL7FgaSFWOYEalawp6ggbB&#10;WY5liZxt1KJ5C9Pz0walbp1gd90Pdubj4EjHAae74DRH8wWqap86eF0ESZbDMWFuifu7eOkihsge&#10;MAogv8eBrSy74/PLXqWpAMubt27KY/RjcUAv+8xGQ+0bOWKE+XmCLtUp9mQltbU549u6VQuT6HO/&#10;WazZY1+zN3reWDLJgbiE6KScSxX9sdnTRuCOrqzx/1k2SAOPhLwBkBh/WLh3qQTS+p3PLX8vi0Ct&#10;PYA5WCkOSbAc93GLPifphXg6vZDgwIhBvIjhGnz4l/Ykpb7ETZNxfU51DyTPHlBISoxXUr0PjUAC&#10;I0CjA6pGVCVoI5wbFt9MwHJky4aSqlKmPOsU5u9QvWFPDFUMJqpMotnDEw4Dh8Q4QkNDzNwkqhCE&#10;hNmzYFUNyJg5c7q5e5oA7AeI0YmuR49uxqKb/SHDhg2DYnRC5kJJMuAzaQJMCg6aXqWBA/sbmGOy&#10;S+c3NuWzLM8oSxg4S2MHAh0H0VrspvmzLO9jr9LnDiouTJZZMrYL90fHuCZNGpnyPyojTGj/AFyy&#10;9JBlaeXKlpYqVSph1lRVAEwVzICqaEwTihUrCtUuv/yBPiP+DH+WJgwN6tc3589esKeYbcR4xy6H&#10;27t3r5QvV9aUPpbDx7Xor+K8JM6lygwA4WNPROkbv0dnO5YkUgWignQPZVscMMs5ViOgLLF/jIYb&#10;NAPoBIWHduLxicPn4hT9/xlvxorXT0AiiM/FLCqLesWP3GeE2fbYDzwnlvDRvY8lfjWqV5e9e/Yk&#10;5CG/6LYs6SRgEpijxzwQ6ghL3DwA6MlxMF7HoNL99VdTo97y97Nu3dpmXzE2l6B6KiQlT5KiyaDG&#10;WfeA7oGU2gMKScnxiquPoRGIjACTUfbg/PZrTpN8FS1SyKgIOXPkMGVX/TGANTnnAbEXhW5rhKSj&#10;R47AhGGHmd9zEINTedCmmpDDMrmxY0cbuGG/ExUnggLto+0wHJTleb5Qg0ZAHXn06CFMF+7BVKIZ&#10;rKd7mdvynXeW3FGBooMeZyZRUSIM0CSif/++BsQ+djBhplJE1YxDbBs2bGB6dAg37NGpgeGsXTp3&#10;kqlTphgF5wJ6gViCRtXLx8fbnD8hk4ufU7miasQBuVevXMU17zDqHF3hOLi3JBQ+3j9X3Tq1jVMd&#10;y9r4c5bjIay9/27d2liB00KbZhr///beMjyua1kCvd/78368e88JOGZKnNiJmWJmphhjx8x2zHHs&#10;mJkZY2ZmZmZmZgbJlmRm7FfV0siyLBjYMxpJa51vHTnSzJ69e9bM7lpVXb0GtVW8Zv43TTgIOOhw&#10;x1okNpL9B+/vUDBL2yBJ5O9OgcGjrLFTp04wasigAIbmEH379pHzYOJcdXXj9bK+iT2SCMrJWvE1&#10;CHJtzOOdu3f0nAgcCSoJFsm0kTGjMQTrrwiueF5kwtw9uA7oghiyBonSzCWQcIZ0A3THeTBerL9r&#10;2KCBWqIzVgSJC1B7tguSux8hqaxQoTzem0DGM0rldpEzSbNxioZJMoYKxlTDrAGzBpxcAwYkueNO&#10;a45pIhBOBJhsERD9ApBUBol9bthKk0Hgzj4d0g4dOqhucixgp23z+/fv3BrLvbAwZvJJwMBGpmQL&#10;6KpHgEFgMnDAAAUHrK1ZC6DDpJ2GC2R92FOHjyNQWgy2hOfMOhuCksuXL4NFGqb1RxUAMmjk8A+c&#10;2lh/xMFGoZRxvUEDTh5n/bpAUBZ6MFE+DSAxGnU8ZDMIJAmKykKCyCatTOJ5Dq9evVbAFVZjUkcC&#10;yGMQPLA+i2CRAK9C+fLKqvC1ixctqnVZrNF69vQZ4vFSDRlYk5QEZhp0PiMTQgCYP18+fV9z5cqh&#10;508Wib2TVqLfUseOHRVQ0p59Jxz+joE9omlGvbp1Fcwkh7SLP1vDbp01XWziGxDgr6xWeIPnzjVz&#10;D4YRlDrOgayvJpgtyupsa4zOh40bNVJm8i2uk9LEgmDPMmbIAClidWUOySiFZrII2IoXLybFwMJR&#10;gumJEdZ7+dYiBjX0+bP/1yq8LzVqVNPNC4JJvqedAV65vjjIetK0gdLXez538Rv2RorCmiQDkkzi&#10;52TiF1W78uZ1DSMU3daAAUmeuNub14jVEWBiywL8ZUuXSppfAmV1dcBAlAN4sBkyUMLza9bMkjFj&#10;epX0sK6F/XkoV1sLC23WkthbmO9IsJkUswaJx2YPJMrhaAzAeiSyMPwdjRQUGJw6pfVFTL7pzsZa&#10;HgIpAgLWthwAmAoEUs9VqkQJ3WawUKMgtSPwoGU4gc22bVulaZM/lTmifI89gULXU9FcgKxMo4YN&#10;JTWkTrS2rgz2qH//fpqsurt2J2QMGYtD6GfEvk3Vqv6hyTOZovoANHTjIyu2G32d6terBzDyoybY&#10;jRs3AkPXTxvEsn6JErzqMLZYBEB4Biwb+ybR+W7I0CEqxSNbQxZvFdg5GmLQBCMfGB2CGzoZkmWq&#10;i1oqXj/ZOLJ4NMhg42GaN3BtTcD7waS+Evpl0UaeLAhZShqBpEnzi/43Y0gASEaMzW3JaJYuVRK1&#10;ZYsjlXCSbeO1sDGxqwyXI2s0ssdynZ6H6QOlo44OMqlcz9ygoHMk37sC+fNrLRvlpyEHNzi+/eZr&#10;+QsmEq+wdj++f2tAkknSDVAza8CsgRi8BgxIcvSuah5vImBnBMiC7AMD07d3b2Ui1JkOEizWrbRk&#10;s084pLGvEZNYsjmz0Q+HcjHW9DRsUB+1MRVU+kQnNTYurVatqkrC6LRFIwVHB4EFAQZNGmxMAXsi&#10;nQb4IftAILSKNT49euihWRvDJrBkHQjYWAPEaxqLWpYFqD2i8QAHLazpkMZzI+NEUEigdQJmBQRP&#10;NIQ4gzom2mVfgoyKvYHIZjDppmECk37boIRtCvoLsX6I8SoB9qIrrKHZ1Da8hqiOxsGVx7MWinKs&#10;nuhVRXDB95OuZ3PnzkEMDmiRPxlCWoWzz1GL5s3VmpsMDAFx6tQ/o7arpSxfsVxdBO/7+ctlgJaV&#10;YPBoyNEba2X8hPGBTXthy05ZIeV/rLfi8Qh0mMwnQJ8e9jeyTfZciguWI2GCeOqyR/aI9vHlypbV&#10;2ikm/wQCfO/V/rtGDY1vBwC0W6h7s3ew9xJtx+ne9xYsYFQPAm2af5B1OwHW0t5BtpagpyKkc4zd&#10;D4hZubJlZED//roZEHoQKJMxJEgiK8rxHtcftUzSh8iMG4zcLgYnb9FtR96cr2GRouMaMCDJ3ruq&#10;eZyJQDgR+Pjho4IHJp/HkKjR1psNR1u3bi3pkazG+fYbTVqZvDLZ7dGzu+QFaCJAYm8k1rvYEs5T&#10;J08Ev4qPj6/uZrOYnuYElE5lhtEAj1OhfDkZDjkbQYk9u/pMJmkzTQvqPkh0T544qa/TqVNHBS4+&#10;kA8R9NDB7i8wBRybUKNEOVgApHjdu3VVGRaTSzY4pQsZzQ14XEroaNvMHfYTAFYESXSUY22Szfab&#10;DVHHjxunxx0L57x5kPQNGzYE7EtdBWEncd0EbHny5NLknawLXfUo2/PWwfebVtBkfX6E8QIBHQHe&#10;0qWLEePeKgukPKtA/nx6PQR+rG+h5C1LlkzSBg1cF0IuSLDEPkxklyjHWwOjDCbkrBOi7TctxZs0&#10;aaJgjAxjRcj/aqDHUX301moAME3A2aJFc62JouEHnzdt2jRlnfKDFaErG59Lu3W6ExYpVEjrbXiu&#10;jrrFPUXNDiWABBVDwHjRBS8qB9m0X1ErRSdIuixGNl6D0aSktDb6kCVMkECNN6rAtn3ixAn6+Q1v&#10;cIOBLF3iRAnQNyzQBj8QIEWd3A40btgg6Vmwu50BSQYkGZbDrAGzBlxYAwYkRXZXNX+P1RH4iLqD&#10;+/fvyUUkrwQsLFxfARaAST9Zg0Go2emGpp8tW7SQqpBiEQQREMVBcvzVf/9P61FoxlClciWVaFF+&#10;xWJ+WwE9pVEsnOdgfQgZGu5ahzUeBDxA/cpOGQMmp07tWkgMUyoIawaWh6YABDFhDUriKAsjS3Uf&#10;jyELYGve2gLnTfkVwQ+bpa6DYQPrcDgowWKdEpNHFvFTasd//4mknE1hx+H6+d/z4OxGSR6PfxVu&#10;cAQ9ZIsoUSOQ4hg/YRx6MU3Tf3eA7I7mFJQgVkfMaB+eN29usDIpVIZH2VlYTUW9dSFSqrgM8kPK&#10;4X4Cy0IAS0DI2q5uMEhIhwbBZH7I6BRDTVO+vHlVWkkZHY07WrVsqY8lQLqL2phbYAkJmK6j9mf/&#10;/v0qbZwMQMM+S1MBfgichkKm1xNyOR6/NwDZGLwXS5Yuk62QMu6F8xqBOs0HUsA9keCM65aGIZTt&#10;UU62desWp8Pp7++n5hTJwGqR8WSNFSVvnh6U15H1/Pqrr1TKGZkEk06R7F3FvmJxvv1amcBx48aq&#10;oUhkg+uR728afIbn4LMfTUDSHJzn18YC3OzgR8cdfHPOZt16wxowICmyu6P5e6yKAJuhsp5mOpJR&#10;ur6RHalVq6Y6nBXGDnz2bNnUDphsAKU3X/33P/I151f/xY59YsmJepXykDi1AvhgjchBSLBYcP9b&#10;mVJqC82aljSoFyGLxPqO1WieqQkXgFETAAQ6v9kzmLTt3LlTjRXy5csDdukHqVypkpoGMBkMOShh&#10;69Wrt4KhvWCeyEz4BgGqRo0aapJIkEQ2YtOmDcoQcFAGR5B05sxpJNhzlCG6fv2atIRTGkHX0iVL&#10;YQd+CkzXXDmHmpCJEyZoM1kW9rPGZjdqnRi/wGPNwLE3Y7f/mAJMOtBRCkagxzoeusqxtsYbJHX2&#10;xD+sxxAc8v3ke8z3lwX+U6dM1dqqrgDS6fC+J02SBMDoV8me/Ve1IKdMLEniRFqHVh+Ag+/fIYDx&#10;mwBK1wBAOW8CUBI0ETzRxIKSyVVgQ2YD9JDFo3HGdBhpTIRt9gQwIjSJIPimNI+W5pRMEviyvqkO&#10;GBSuB1cHmVOab9D9j8et/Pvv6si3F056nhqUeNLdkOtn29atEb7sUZhmsEdWooTxtV5r0KAB6NVl&#10;f08uH8SfGyCsR9sQ5PwYDZikuQYkmUTTGxJNcw5mHUbXNWBAkqfu6OZ1vDYCbMTKZJOJOsFQrhw5&#10;1FwhQfx4kEt9g7qPuCov4q5/SUiqKHvj7j/laewFRKc3Jq2UvtHOmk5kTJht4+LFCwqQCK4owWJS&#10;mTRJIunUsQPkai/0YbS3JqBwhkGhXI41Mb+VKa3JOZkDJspkOGiIwMawBCDXrl1Vqd3RELKkBvXr&#10;KxtEcNYc4Gcj7KpHQMbHMQ1SMoIkutvxJ53Frl69In9DbkUmio1sKeGijI+9k2aAKaKJAZ3V+FwC&#10;Mlv9BlkMvi7jTOlXdiSblA22BDAj2CNLFVMGWRU69jGppnECXf1or37wwEHUvPTTNZAcMssMGdIp&#10;UKZrng1407ijPJgoNqHle3b1WiBQuoI1dRksHX/yv28ACN8GIOW8dfsOHndNziLu7MFEaSYli6xh&#10;IgPYCMxfKoBRGmyQSbRynMXrTcd7Wq1qVa2dI9ijzI+Ngt05KDHtDWkhNydY4/XkSfjrZztYNNaE&#10;sfaIkkg6KdJS3JFx5cplBfQlihWTY1jzHAYkmcQvuiZ+5rzN2jVrwL41YECSI3dK89gYEwFKc5gs&#10;sW6oaNHCKpHjjj4nd6cJHvqgiJ5NX9nUlcXctAImS0IgQHcwHiM8aVzIQNG8gBbLBF6snWAD2aJF&#10;imi/IdtgUknwQdbJ2cG6Irqe0fAhTerUUhaF+t1QSzRw4EAFbZRsUcoW0lqZIIVSOV4Tk3myHsMg&#10;5eIg6KFr2m4wF5QC0uzhypWrKqXj49j/h5I6NpClOcNsxIoAgbFi36S9qH/pD4c3jjkAcZQdUuLE&#10;GFer9odsgvPdo4ePnL1cr38eJYWj0NMpc+YMatxBloiM3ZXLV9SYgQYPBLWUYXJd2NYHpZj8XcEC&#10;BbRmi8+jEx5Bkg0o2UDTJdRsXQRI5k+yTevhKFi4SCFlrEaNGiVtYP5AuR+ZQEfrjxwJsD8AOWuC&#10;KDtNDQfHmXY2BnbkNUI+dh8khQSU6dKmVelneIOfB36e40PuSAONsEwZ7DkHWuWzHumPKpXF5w5M&#10;UyBhNSDJviTDJGMmTmYNmDUQXdeAAUn23CHNY2JEBMiqXEbj03/BslSsUEFd5chm0HWMPXhot83G&#10;m5SMkdmJqCeNIwEh20SJD5NgskhMjFlXxFoh2yBL0wUubqzpcXUQENGAgcxS4LWV1HohGkS8fv25&#10;IxmZHlvTVbIcdNmj6QAHwQ9BFYvjbSCJkj0ybmSR1sDumw1RaSzBJq905yN7RTnXbNgqk2WiMQRr&#10;VliPw+vmOZGVCsm0uXq93vx8Aku6/DWAyQLXQJXKlbXRLcE1Y8DYdgSjSCMPsklcI3zPuC4Jlljj&#10;lAl1RPlh/lAH8j3Wk9FQ4xSYO9Z0ETTZmCUCpbYwg6DjXVMYPbCHFN0RybiEXGvujBebsZYvV077&#10;WPHf7hiMG5vj0hClQ/v2YX5OuRGwBOuMRid0AyR4c8YRkufPY5GpJbPMJrsf8J5+crbzauMGI7dz&#10;oWA7uiZ15rwNIDFrwLo1YECSO+7i5pheEQFKcphQURJEudef6F1D2RuT9eTJkqF4Pov2Q9m1c5eC&#10;IntYIWcujIkck19OOo3RvIGMQujBGgsyDFYltLTwpnNXoYIFIb/6UapU+V1lcSEZhdFgG06CBaLM&#10;b8rkKTJ16hTtW8TBJqY0JNiKeg/adTPhpzSvPlg21mXQ2OECpIS09j4MRmnWrBnq8ncWfYDoVEcw&#10;xGum5IwObzS6uO/n+QJ/Z94zq5/DtUhWku52TNxZv0M2kuMd4kpgToDa5M/GamLBWiUCarofsscS&#10;ARP/m7Hkuv0NLBSZuamQNe6AXPEcnARXwL6dYCrlTz9hTe+EC9tw3QiwogbJkXj0Ry0fz58NaN0x&#10;WGNFuSrXFBsShx5cp+x9RNt81g62b/ePSwwtPy+UMLLGqxd+6nsW7GxnQJJJyKxLyEwsTSzNGvCu&#10;NWBAkjvu4uaYURYB1hqwRodyL8rXCBCYXDLBYcLOeiP2j6HJQltIkWhh7e5RswYsosEMkB1gnQhN&#10;C8IaZK5oRczCfCsGWSCyOGzyWqJ4cU3QmTQTGNJwgSYJK5av0ESTNUGLFi5QVzYyWhx0VuO5bgFI&#10;WrRokdYk0RSiSZOm2iiWj6U8kDbhTIjHwymMPYQYV0qh0qZNrUwGHchu3LhuxSVF+2PQJZH1bJRD&#10;lixRXDZCchgSnPPfZDwImOg2WKpk8cDmtZDjcc0y6edaZs0RJXpkn/ieVkUPLZonJIPMrgGa2hKs&#10;0qqbQIL/9uRgPRbPed3adZa/7MmTJwNruhCDf/8d/cXxCUbZ5JhyRQLL7rC8d5XRegpL7T+wsUFJ&#10;LmvqvB8kBTJ42GyZBxbsG+Nu511Jl0mCzfth1kD0WQMGJFl+GzcHjMoIMBkvCeMCOs+x9oe77kVR&#10;tM2+MoMGDVITArrXMeHJhIJ5SpLcOR48CED9UWH5AQkbz6dp0yYR1oYwQW6OBqSuurwR/NGkgSwC&#10;E3EW17NuqPVfrWBAkVUNA1qjH9KoESPRt+hf1Bpdhk30Vhk5YoRae3P4wsyBu/Z0DqPTHY9J9oPu&#10;d5Tf9YUs7w7qM1jztBbSu9o1a0oS2FoTENJVrTOkdmSuzPg8AgRCNLsoUriwAh1ayN8Ip0cPGT4C&#10;UkohaUFN4wGu6R+SJ9cePwRNKssDaOImAH/H/lkc7MNE9znWm3lysA8RgQwbBVs5KOWshxotyuca&#10;gs0MbXLCejhafHMzgvFgPZw9PcQiO0eyvpkyZtRNBtbneQ1I+hhenyQDkkwSGn2SUPNemffKm9eA&#10;AUmR3SHN36NVBJgode/eTeqhfoOgiJbMZJZCmhVQPjMUNthMtgoimT+w/4DbrnEMAAgBGXe+yWLR&#10;zCCiwbop9rRZt24tQMkrp8+LO+4jAHiY4NHpjgDJNujC1759OwUybIKaJHFCTcD7wqiC9UasX9oA&#10;i29agw9DY9LDhw6qPMxm703wxZ49teDy17RJY3U1ywinNk6aRVBuFfL1nL6IGP5Erkv29/k5VSoF&#10;8mT9IqqD4xpmHRLZvd69ekkj9EEqBzdGApKfwZYSGBAwkdnj4AYAZW9Tp0z2aCQXgpEkONu0cYNl&#10;r8u49OjRTZLC9KNI4YJyBDbpIQebOLPuK0miRCpJHDP2X2U+rRisG+MGB10Z/fD98hFyPq+Q20UO&#10;kuYbJskkoN6cgJpzM+vT29eAAUlW3EXNMbwqAqzpeR9OQ1bbifr7+8MauaEyTr+jpwztsa0e18lq&#10;QVLFOiTWQXUIqvWJ7HUIlJjohifLi+z5/DuNE+hARzvuvn37hikrPA0XOoK4xqjVyoVEO2H8uCrr&#10;IlPB86UbGE0fCJDIYLRDbUezpk0lN+SKxeAIyISV11a8WFEtpGf/I/ZRMsP+CHCtrkQtEWuMCHI6&#10;deqA98y+/j3vAAIItMgUkjWhlDNzpkzKCHKwzo69swoWyKe1ZJ4abHbL2r+QVvOuvDaZt9GjR8GG&#10;PzkY0HRY14G9xTjoNjll8iR1D+RnuQh6mdlAoiuvaXsugSk3VAiSmqNpM8e7t28MSDKGCOLtyZ05&#10;PwNAzBpwfQ0YkGTFndQcI1pGgAkmG5rGQS+kBg3qhWmm4MqFsS8N66GYYDGJc6SQ/R762QyH255N&#10;3uPIeVAW1w9JM6Vu62BzTsOAiAZrNmhxPB2W3126dJLaaJ5LcJQVYInF76zvoDyPkkEyT1lRA8OG&#10;qQRP8+bOVStzAjsznI/AFbjUsXaL4JT9lQg4HekdRRDE+i/WIB1B41TbYNNfNrH9p21btxmThL5q&#10;uvURJN2FGYWr4wNACpmwn9GjKC3qr2gSQuBC6/kJE8ZLVaxDm3U/mzHT/MTK8Qasc6VKtNT/RSaD&#10;PVWQhLXuHUzSR3l476743b4h/nduBs+Xz4LldmSSvjU1Sa4nSibZNDE0ayB2rgEDkqy8o5pjRbsI&#10;HESyVahQQdgmx4Gz2J8qKbNikMEhw8IEjrUiA/r1d/iw5+DKxxoh9ttxZHAH/19YjPNaaBntiPSN&#10;zIYPJHp0qDt4EPVbW7ZoPyQaCZBFYo1STzQ63b17tyOnZB5rRwTevn2nvaNowPA9gDUZvsjkmbbD&#10;EhgRyNJinWvPNvh+8v3iGpw5Y4YdZ+HaQwjsfv+9Eq6hojxzsUEwz30yWCLKVVm71RQgiA6Jf7Vq&#10;JYXBGLH+6rtvv9Vrpv28Kz3GwrvqS+iNRgt2ygeP43NFgOb1IOlpMEhaYEBS7EzsTEJv3nezBqxZ&#10;AwYkuZYTmGfHgAhsRw0Qi7Ljx4uHwvA62lzV1UGW5Yfvybz8oD2CnJU7EaAsWLDAIRaATWPXoo+R&#10;TWrHpreuDhpJDEV9EovlZ8LEwRgyuBrR8J/POjL28mI9UfZs2dQYwxfMYkTjAJwIudYIsEL32qLh&#10;AZk/yii3bNnsvhPHkVehrioTZH8T4DDnipU9mUn2Ekub5hdlYgmUWENHsEdZXcqfUmijXTKZl9Ef&#10;yl1j2rRpkgo1dwR9r+Cc9wHSv7feziQZkGSkcEYOadaAWQOWrAEDktx1dzXHjVYRYC8ggpn48eKq&#10;hCfkbryjF0IAUaJEMXUeo9xu1KiRjh4i+PEEJ0ySWbdiz6D7XP/+/eXMmTNqBECAZcVgfUvPnj21&#10;BoTyPdqDm+G+CBBgsEEv6+ZSpvxRKlQorwAkPODBJsjJsN6qV6smN/EehR6nYORBKR6BBo073DHu&#10;A8hVq1pVLfavoemws4OgjuYrNKNIniyJfoY406dPqwYjU9BL7OjRI0KTFnePOnXqaPyHwtFRYJTA&#10;OjADkqzZoTU73SaOZg2YNeDta8CAJHffZc3xo00EuBtfCvbhCeLHg+FCCdkKqVlIVzx7LoSPpwWz&#10;rZcN+zSxt5Arw8fHV5kFSqo+IlGLaOzYsQPOc5NUakewZFUjUcqounfvrizbnDlzLOvl5EpcYsNz&#10;GffFcKkrDEloWtQW/d26tTrchV6X7K2VAG6NrCcLTzK6Ew1mc+XMob3Dtm51fG1HFG/WtXWAYyLZ&#10;rLlYH84OgnH2NqJMlU59mSF1o+33fFimX758SS3oHf1MOnsuly5dVOfAjGgVcOjAfmCk9+qYF41A&#10;0kIjtzNJqLcnoeb8zBr15jVgQJKzd1DzvBgZAVpnV678uyRGvx/2E2J/oYhsmUMHgQlsedgyEySx&#10;X8vIkSPkPSyDXR3s99IHFt2nTp0M91BMHlmLtGnTJq1DGgaw5mq/JduLsS6KlupkkgjCHKlzcvXa&#10;zfNFgXYX9J3Kkjmj5MyeXdeVPxgX29gLdohW7jVq1NBmtOGNHTu2SyEwpjRWGDNmjPj5+Tsk5Qx9&#10;XK5tmk40g/Mb5aUDBwxw6PMS8njs59QODpD87NDAonmzZrCfPyRWyEWdWUNs7MxaqIpg8Z4/fRwI&#10;kiC1MyDJJHXenNSZczPr06wB69aAJSAJOgRn7kHmOSYCXhkBJplsukpLZtY+0JbZXvOEuaiR+AHg&#10;iEle7tw54Whnn52zPYHYgX4tPD7d68IaZHnYG4lJ6wwU6bOeyZW6kJCvQekXwRFrq4bAEtkqgwt7&#10;rts8JjACfC93gimsif5UNGmgA+EqNG599vSZGm0Q+FBOR6Af0eDf66KPGJkpMlS0DyfI4rp//Pgx&#10;JGXvInw+1x/dFykrHTF8mDo3ZoAUbhSA28sXYa/NyN5Dbi7Ur4c+R2CQfs2aWaajFigqHRNpO05W&#10;7nsANjZbfg/b7w/vAlmk6ASSEPc4xt3OuoTJJJ8mlmYNxK41YAlIevggILJ7oPm7iUC0isALmB2M&#10;HDFci93jxf1O2aEtkCi9QbIU3qAUqBl2v9k7iLUUvVDDQwbIyrFw4UJZABvksMbSpUu1XogAhr2R&#10;nDWLCOvYgQ53S+Qi3L56oZGpI+yalddvjiUKkmfjfSZISolanRYtmssK1KzVqV0LzVQTymA0A46s&#10;kSoZxrlz50jNmjXUtIQ272x23BANagcNHABJ5Ww0FF4HC/qdWsO0DTV7rHGbMGGCdAajVapkSX1O&#10;9mxZpRbAxEasD2cGGbJ5kNKxDxebOxctUljW43Wjeuzbtw9Su1wKRs+QvdV6pECA5N0g6Ya8/GTc&#10;sNCApNiV0JkE3rzfZg1YuwZcAkkBd2+JPyaLWs9auGMe1TdI8/omArYIsM9QhfJltU6JPYOGDB0c&#10;LvjYhZoPOpKxLoPJFXf93THoMrd8+dLPDk1J0siRI+XAgQNoJrpN6MoVHuPkzDkRfG3evFn701DG&#10;Z0bUR4AAYxBMPfLkySUZse7KlC6p7CfX4IoVy+06wbdgTA6itxCd5Fo0b47GypWUXWKPLIIgruUf&#10;vg9kRtOmSaM1Tazbq1e3rjJQtIh3FDBTFkrZKPsfVaxYQT9bSZMkglSwutcYgvTv30/lsg0b1Jdn&#10;Tx4HgqQ3r6MVSMICWGRAkrUJk0lATTzNGohda8AlkPTA57Y89L0jJYsVkerVqyF5/NJVya47tXmQ&#10;iYAXR4Dytc6dO6Gh5M/yHRrPsmZpzZrVSA5fB581AUnPnj0kKeRCP/yQXCpVrCh3IqgNceVyKQUa&#10;MKCfsBDfNthPh/VI2oQWvZG4E27lYD3S4cOHtd6Jxg1meE8EjuB96YQGrtmzZ5PkMDtIDiaTjAwB&#10;s6ODznKsN6NV+NKlS2TO7NkyC5bvZC/JVu1BfyxabkfGVIX3ujyngWCqChbIhx5H3yjzVb58Oe1/&#10;ZK+k1dFrcvTx/v7+6PVUEcxWPFm+dLG8h8yOUjsDkmJXcmSSYfN+mzVg1oDLIOkROn5Xq1JZJUnU&#10;lF+9esXRe5J5vImA10fgDXaRly5bgoSurMT9Lo6kQT1Hxw7tYUV8VM+dlttMUmlVzF4ulOlt2rTR&#10;bdfF2hHWSpzF63KQOVq+fLlal7MuiWDJqkHHsT59+mhyTGkU2QMzvCsCZGe2gkH8C7V0aVL/EiwR&#10;PYuGxN4wyHqxli1P7lzy1X//A8brR2lQv77MgDHKpUuXvOEUg89h8aJFkg5McP58eeT6tcD7GQGS&#10;AUkmYTJJs1kDZg3ErjXgEkjyv3NTmaTtqNUogg7o1JSzj4U7m/t51d3UnEysi8BlJHSUGbG5JVkl&#10;1lLQnrs36nS+h7vXD9jJrwFWlZ+DcmXLWmbBHVagr127qnUl7PE0atQolQGy0SvBEtkmqwZ3/9mg&#10;9hYS3QFwL7vqQg8cq87JHCfsCNCKe/myZVK4cCH57rtvXe75ZUWcaRRRDf2beH9IAZaVNVRsdkw3&#10;O28brwGG2rZtg892HOmPur6Xz5+pq51XgiQE7yE2Kf1u3xDeiwPnZzVJi/EQY9xgmmpa0lTTgIPY&#10;BQ7M+x34frsMkvjFzMHmkoUKFZBECROoK9CF8+e97f5nzsdEwJII0HWLfWkaN2qkDWNZu5A5U0Zl&#10;kCh1mjhhvPj4+KgElZ+FgAB3GZuwtuOUtGrZUl3v+JqsF3KlEW5YAWI90po1a9TNrB8AoqM1KJYE&#10;3RzEoQiwp1aJEsUlfty4qKkrp7VkUTHoWlf2t9+0SXPpUqXU/OHBgwdRcSp2vSZdHAkwf0Rt116Y&#10;VtC51QaQvI5JsgMkgWH8zrjbmeTWJLxmDZg14NwacB0kYRfrw/vAXWsCpcJglBJhx7Ba1T80gTPD&#10;RCCmRoDgh/IzWiBrgTtYpOJglk4cP66XTKlTsWJFUc/U2W12xnfv3lUpHOV+NJmg9bez9SJhvU88&#10;FpvSUla4ceNGBWOu2IqzOSptq+nSR9bDDPdF4BQYHLoy0hiBZgzL4H7oycHanrq1aytAYq8hAiZv&#10;H+PGjUO84sOYoo74+twxIMmwMIaFMWvArIFYvAYsAUm0RrWNQ3BKKokdTDJKFStUCK7Z8Pabozk/&#10;EwFnIkAr5eqQEtH9i0Xo3bp1+6x57IYN6xVETYR1sjsGzRsCm4L6abPX3Sist3IwsaWUj01kx44d&#10;6zIjQRvx0ZAncpKhispeOFbGyVuPxXqf2jVraoPWDKiz6dOnt6X1auFdN+WeNDJJCUbmh++T62dg&#10;NcAxa6e8dZCJJTiK8803MKyYhc2AdzBteBOdmaQlhklybvfY7LqbuJk1YNaANXI7MEkhQRJvgJQs&#10;cAeTQIm9PPbvt9Zpy1tvsua8Yl8EKG37NWtW+R4sUrZfs8payNJCj8lowpoXSeK6dWstDdAj9GUi&#10;cCGDewRMTwXs1i9ZvAifx7eWvQ57L5H1YaNaMlZkB1wZZN5oMsHGpWSoImt86sprmecGRiAA71lf&#10;vHdpYehAq+3fypSR1atXC1k9dwyyj5MmTtC6PX4uyLLS0ITW5EOHDPZaBnETmFI6WBYskF9OnTyu&#10;oQkptYsWcjvcj0P0STIgKRbvgJsk3yT5Zg24vgYsZ5JsN93TkNr98UcVBUqFIPVgM0IzTARiUgS4&#10;Kz5+/Dj55edUkhgsUvVqVeX+/S9d5Zg0duvaVW2Zaa9s1TiKupOB6JNDFmnixInChq8zZ0yXlbBq&#10;tmLH/v3792onzmainFOnTpXXrz/ZnjtzHXTdIzg6ffqU2okTMLki33PmHGLjc8jsLIOlN3sckdkh&#10;cGnUqCFq63ZaViNEVvX69WtwsRusDnucdcHMkEWyveZPeN2WMG64fOWy170N/fv1la+/+q/0A9v2&#10;9s2rwPODacN7KCWijXGDAUlGGmWAoVkDZg1YtgbcBpJ4f6FUh00HKUPKAXtkyi3MMBGIKRGgVKwO&#10;ai5Y5M0ksA8c7sIbD8H6NEBjStZm3L3DWgfXBvsyERjR2Y71QgQzfA0mw/NQN7R27RqXa5PoYkep&#10;HVmkSWDDQvZlcuXsyUyRoaIUrBdi9uLFC1cOZ57rQATuYO31BQjImye3skrs6cWGqcvgiHf+/Dll&#10;nQiOIxt8DGvKyAiyMeyqlSvQq6kjvud/1RqkDOnTK1iiycdumJxw3dPgJLA5bXKYSZS3XBoa2TlH&#10;9HeqH+hUSeZryqSJuK5b4nPnlrx49jnbRpb2LT73nzNM/O+gSUAVNAmuPuDx7LEUON99Nj9Czkfn&#10;vI8fPnyaaFr7ERP/9+UM4wK+cLf7HCQtxWZJXGPc4PpustmRNzE0ayB2rgG3giR+p7M/RquWLSQJ&#10;mmxmzJAehe5z7boJu3LDM881EfBEBLi2c+bMKcngaKebAKsj3gSgRTdlqOwP46rD1zmYQpCRuX//&#10;vrIxrPUJOUaPHgUr8GUuhYFOZLQUZyJMVzterxWDCSkBHpuHkgljXMzwbAQIrLt26SKFCwY6ksZB&#10;Y9ecObJLs6ZNZTgcEtkwmAYbGzdu0MayWzZvko2oryMYmo16nREA5R3QJ6wKGiunS5dGvv32a3XS&#10;y5ols9SsUV0WLlgAhvAT2GJDZt4H6ABpY5Xy5c2rDWs/vAcoiIJB5os1tKw/4mYHP8dkv2hyQVDX&#10;uGEDBZTzYbO/f+8e8YVJim1oc9nXr4LAkgFJJoGMnQmked/N+x7T14DbQRJvKpQgde7cSW9ClCZN&#10;GD/e2AhHQVJgXtLaCDCJZJ1FYiSZv/1WWrhLH9mgNTOTsM6dOsmL588je3iYf+cuPkEG3ebooEeg&#10;QbAUclAWNwsAZ8P69U69Blky1jttQ4NS1jxNmTJFnjt5vqFPgP1xeM5kqAjwDiJRNSNqIkDJ5rBh&#10;Q6UO+nrlyJFNnfD++5//xfw/bfoaB73AEiWMj9/HlbhxvkX/oG/R7yhesPU9Gyj//nsl+atVSz3O&#10;ejgssvlwWIO/p0U9N8uSJ0+qrFKmjOlxPxgrZEY9Nbi2t23bqiCPoO4///e/aL4bR88rd65cChb5&#10;76RJkmgMKMHLkjmT/Nm4kUyZPElOAOSTAeIIlOJ5G0h6rOcGGathkozsyDLZUUxPhs31GcAX1hrw&#10;CEjiF/bjx09kEBIjSi5SQG7Rv39fyIO8t1+Gp27Y5nWibwQGw02Ohd6UkzZq0MDuC2HtUJ7cuWQ0&#10;pGzONH29ePGi9EWjS7px0ZKbZghhDSae06dPi5ThCuu5lML9+++/yvJMgDMfZX1W1DnxtVijRZnd&#10;efRSY+NbWpebEbURYF3bjh3bUdM2Q7iuKZ1r1aKFNGrYUOuK6terK7Vq1kBNU8nAjQGseUrTyKAS&#10;PCxatFDu+30O1MO6ItafLQXrmSd3bvkejns2UwcaS1Au6u5x9uwZ6QYGLUP6tPLt119JlkyZFOBN&#10;hNHEKjDBO7Zvl11wjCSDNn/+fAV1zZs1gzwxl3z7DdgySAmLFS0i/fr2kQM0JKI0TsESmCWCJa+Q&#10;2xmQZBJek/CaNWDWgBVrwGMgiTeSV0jaJmEHPPUvP0syNOFs06a1ZRIed99czfFNBEJHoEH9egD9&#10;yeXnlCmlP+Ro9g6aINNgIUfO7HCOm2/v0/RxBCpkeNaDIWLNHx3nQrNIIQ/Iep/p06c73COHUjsa&#10;NZAdo7X45cvWFtoz+WSDU7Jh4YE8hwJjHmxpBMhE0j3xPow27gKME5BTHsmGwtvBLs7Emmrfrh2c&#10;8kpJ2jSplWkpBylp0yZNAOD7yGzYuxNskC0Mq/nwYbz3FVGX9BPq+QiUuHnWtm0buX3ntqXXYTvY&#10;mzdvFfSUKlVCgU6a1KmlR/dusgeW+U+wgRfRoDT28OFDkJ7OkLpg3AgO434XRwrkzye9YXN+0mbG&#10;gs+ml4GkZaYmySSKViSK5hhmHcXWNeBRkKQ7bpAKLUbhNmUO3I2sU6eWFv6aYSIQnSJANoS76qy1&#10;41peuMAxsEPJz8CBA3RHfcsW+50faTnOWiTWCbFuxB6AQZncGLBCnPYM1mqQPaJRAyclcVbbRU+e&#10;PDn4+DSFMCP6RYDGDVcAngk0pk6ZKn/91UrND9KmSaMbYblRr1emdCmpXr2aNGnyp3QHKGGzVpp2&#10;0C2RrBVr9FinRKBE8EHHvUtgSq0cN2/eUGaM5xQv3nfa6JzMqDOGIXfv3kFt1gZp8mdjra3iPYyu&#10;lbQ29wmS21KKR7AUdcYNwUzScoCkeMa4wSS4sTXBNddt1r6ra8DjIMl286P9b8GgomEmm1u3bLHy&#10;vmiOZSLg1giwX1ARJEdMknLlyqlJl6ODSVrHDh3wOcivBeSRj48qgSP7Qqla7969JSAgIPKn4RGP&#10;Hz8GSGID15mRPp5sAZu9kkUia+XMtUX2ImwkuwWf+X379ulrmBH9I0AgfQcggkCebNNkuMR1aN8e&#10;oKSqFELvoYwZ0qF3UlrtJ0Z3PTYdp1yPIIl9lGxAqVaNGnLmzBlLArJ16xb0Dyun9bDp0qbWuimy&#10;Yq4Ofu7Wr9+gAJCNesmEVaxYHn3SVquTHWV46mgXJe52BiS5mhiZ55vk2qwBswbc1kzW3hvQkcOH&#10;pTKKfumuxBvn/PnzTM8Ue4NnHhelESCAKFK4kIIk1hftgs2xM+Pp02eoeWiKhLFYpInhkSOHZejQ&#10;oQpeZmAXnrbNjoyXr2AbPmG8fs7eh3AeC30MHpeudjdu3JCRI0eqZMrqERIkjRkzxurDx8rjUSIX&#10;EOAve+HEtgK1Xnz/noWysPZ0YFgXR8MGmveQ0TkO04P1aKpMh7yxY8fIsKFDpBcka+wxRqaHYOOH&#10;75PBNa/yJxmbEydNwEagnzlzZr2/lEJT882bN7psix/6VCjFYz1WsaKF1cyChg89e3STe74EYh/l&#10;o9p+u88C/NF9H/GD7bf/nZuBUy3ADUgyCa5JcM0aMGvAijUQZUyS7WZz/cZ1tYZNmjQxbpKpNCl7&#10;8iTwS94MEwFvjYA/Ct2LFg5iknLmUJtkZwfrPig7rVihgia2YQ0aPLCOZzsKy7nL3hu1SM7YiLM+&#10;hEBpyZLFYZpGsICfoIVNb9esWaNgidJAqwfrpOicR9nVeLhdmuFaBPxgmjByxHCwGRWwNnrL4MGD&#10;wXJUl1q1asKQYYdXmuTQxIHrmuuL/Zn69++n7qeUsQUyMxWcar5MlpVyuBQ//AB2KoW0af23W4B+&#10;yHfsJu5jtFRPlzYNJLiJtT/g5YsX9CEf3tuAkvV9kgxIMomgFYmgOYZZR2YNhL0Gohwk8SZCKdCA&#10;AQPk559TqiyiNbTtpneKa0mTebZ7I/AGu/alSpRQJilr1iyyZPFil16QmwVVqlSR2khqCZpCD0re&#10;KLWjfTblaZsguXN2MDGlm9dyMEahG4fSTIFg7B7Oga+3G/Um7hisQ2Lyzpon1ieZ4VwEWG+2d+9e&#10;GYjvz/Go95kCs41xAJ3TAEL5cwiYx5YtW0rHjh3U5fCOm4wRnDv7z5/1/MVzNEUehs2yXwJdUDEr&#10;Vaogp+2sWX2NDYBVMBwpUCCw9xMlfVOnTnELyA/revlZWr16tRSEtDA+LNPpBngtyPDEXc1kDUgy&#10;ya1Jbs0aMGvAfWvAK0CS7rZhV5GFvDmyZ0cfjvi6q37gwAEr7r3mGCYCbokAkyAWm6dGA8oRI0a4&#10;/Bq0J2a/Je6Ch2SJuInAvkLsV8Q+S/w3i+ZdHQRKlNbZrJe5o09LcTJIJ44fV7kSmSV3DLJVTO4J&#10;/shWmeF4BOhuOA+NTlvCqnv27NkyEcBzJn5u3rxZTp48qe6B7OU1FcYbg2AsQFMEGigcQyPZ91HU&#10;wDWyqyTT+S/WHaV3gU1nv9eGtbzWiIYf+oQNGTxIfkmVSmVvtWrV0Hq3qBiMe7FixbSnFO3FnzwK&#10;tDb/oNK7T/Pjh3fab+kj7n3BE7VMH2krDqe8L2YYFxMJSFoRoXFD0bSyZsIQeRLgp5I9v1vXzTQx&#10;MGvArAGzBkKsgQDImO9cPCvjW9eSDoXTve9YOmuR0GY4/wMAsxnzI916Au7e+qR/DtJA08nHqsFi&#10;bnY7Z1PDXDlyqN6bWnszTAS8LQK9evZUeRDZzxbNm1lyeocOHZTixYqCTf1LGVaOJegrQ7aFZhGs&#10;SSK4sGrQxW7OnNkqe6LFM+2++XMOkm17nPOcPQ+yVYdRk0gr8wULFjh7mC+ex918q/o5WXZSbjgQ&#10;69JGjRqpcy76ZBEgLV+xQs5Bahay9xadCk+eOiUrAZYIoLr36CG1a9eWtWvXWNYc2OrLI1AaBdk1&#10;DR0CgdIPyrCGJ0U9c+Y0+pTVV1Y3PeRu7GHkLnBv77WSgc2J+xe/G+bOmaWM7UdMbwJJ3UpklHn9&#10;2svp3Vvk2Na1cmyLmSYGZg2YNWDWQMg1cGLbOjm0dqmM+rOSdCya4X37klmKRilI4k2Iu4YtUafE&#10;Jp10PWIPGm+Widh74zSPi1kRWIC+KyzUprSnEuonbKDG1avctWsnHO8KoqC9p/alITA6D8cwOkKS&#10;gWExvJWDr7ds2VIkzmtlypQpCpLIjJ09e9bKl/nsWOzvdArJO5kOTisGk2gaWrAfjr2uf1a8rqeP&#10;QQvqiQC3rOmaDRv4yXjPdkC2GFEzVq7N/WDm5wOQjsdz2cuITV1pquCN48WLl7DVHhIMlCi9awoW&#10;LGRPMIJhSgjpMhnn22+kcKFCuqlGw4SoHjy38ePHBX833LweaH7iEZAUVNOLjc2VeMn4oW/oo0qU&#10;+H+7lsk2bkClXNK/aiEZXu83GVa3jJkmBmYNmDVg1kDoNVCvjAytU1r6/Z5PepbNLp28ASTxZkK5&#10;EZ2P0qb5RW80bOLHBoRmmAh4SwRooPAr6pEo78mfLy/qa3ZYdmobkAiXKlkczTrLyIoVKzXp74fN&#10;AhoquGOsAAvRvXt3BWW0GGfdkzsMG3juZDp6gNG4iH44ZMkoD3N1UK5LgEcTCALJiWhabTWYdPUc&#10;rXj+jh3bFeDMmDFT648opTsK+Zy97xU3oAiUZkNWyX5brAtj7LxxkAXr3auXbpQFut4lh2V+e1zr&#10;a2H90QSAEG5SxIsbB0YJdYRuqd406ApZAaoIysdXrViu4C0km+Q2uV0kIKnH//zP/9OlTPZ6Pcvl&#10;vNSldJbrHUtkvmamiYFZA2YNmDUQzhoomflatzK/3ujyW/Z9XUpkThHlTJLtRkeJwkrcXIoVLaI7&#10;hQXz51cJUEg5iTfdFM25xK4IsM9RhXLlNIFjIjdy5AhLAzB58iSJ+10cGYQapCkoQKcszd5k2NET&#10;IeBj0sweMgQY7jJs4HmR1SDgu3r1qtbS0OHO1cFEn/VU/H6g1Gr48OGyDsxYTBrs+TMKDB/NLubN&#10;X6AAie+bIyCHYJvs0wqwd926dVMG0ZvliQ+xWfZP27aS8qcf9XOWJvXPOO8u0hcOfvzMETj16NEd&#10;6/au173VjOsQ1IJ9+83XaGbbQZ4GyWdtbJJ7QNJ1efnkkcYiPBGE4Y0AAIhCSURBVCaJN/gelfP/&#10;b+fSObL1KJczF27+Oc00MTBrwKwBswYiWAO/5cjdqUzOn78ASPyFJ2uSwrrT0d3oz8aNtE4pbZrU&#10;2j39ZjhWyV53pzQnFGMjwOS0f7++cGVMJYkSJZA/YbjwCr2IrBiUQc1BMtu2zd9glEpI+fLl5XKQ&#10;U5YVxw95jLdoeElgRHtxFvy3atlKf7pr3L59W0EMd9pZE2UVO0ZHPtY60fCFBhe0wXbGJt1d1+3K&#10;cQ8fPiST0JyVsjoyQZTYnQLr58ggs0bJ5iTUt9GCfQJYt6tXrzhyiCh5LE0ZGjVsoEDJNn/6MYVk&#10;zpQR62e819ZWMVhkhDNlzKiOd1cuXQoEL0HmDVEJksK80ZtfmgiYCJgImAg4HoGoBkm8sXAHlLUZ&#10;aVGYmzRJEimPHfzNuOGbYSIQlRGgXInAnZI7Gi4cP37MktNhfRAlb0z827Zpo7vmY2DJTUBj9bgE&#10;8NW3b19tUrtw4UIFLuxZs9BCQ4WQ50xJH0EZa4gIZKy0+6cZBM0nbIwYWZeYMNjbasGC+XIQkuMx&#10;WBcHDh5URzR7B9cNGTsaPKxH4t4FPX1mz5pl79Oj/HHXwDrS0IcmDgRKP8BVkrLD0Bb2UX6ioU7g&#10;5s2b2hiXkvEd2ITgsEnuPACSVoHNSuD4Hd88w0TARMBEwETA7gh4A0jizYVSo02bN6FOo7TedLiT&#10;OBi2rzFlt9jbbvDmfCKPAJt4FilcSJM3unFNQ52Iq4MMC0ELa3YIwthTaBx64BTIn89yoERJ0CxI&#10;3laivwzrVSiDIzDzuXtXP1tks6yWt+7atUuPy+tkbZJVhheMOxm4UaNGqQyN18Q6JW8aTOr5PUZW&#10;hzbuZNXOwZTjKJgvShw56XB4Ee8FGxbzcQQ4rLMaM+ZfBUkEOptQx8WaHXsGX28v7LDJPi1ctEjX&#10;E40frIy7Pefh6mMIgAsUyCcpYAtO63063nm7ooBsM+WCcb79WsYB3L6lUys+c2STDEiyOwUxDzQR&#10;MBEwEfDeCHgLSLLdZOm+1aF9e7VfTp48qfzxRxX0xNhreTLn6k3dPD/mR4D29N27ddXdbQL3VnBl&#10;fPHyhdMXzqSYSezy5cuFu9BssszCfDjwo5/QDMmdK6elQInNaQlUyOawZxLd4WyDNVeUZC0Cu2Sl&#10;CQLBC6+P7nkEZVbWWRHQ0YRiMZr70j2P4CKqnO4IiAhE6Mh2HH2nFi9eJIPBcjVv1hTyybKSM2d2&#10;GA9kkAzp0ykbySaq7A/Ef6dPl1ZNQcr99pt06dxZWfN27f5R8LwA7wfrkWj5zfctIhD7HECKLnhs&#10;Ljt16jS4Fg5XRopAODoO9vDKlDGDUG6XPFlSjae3s0ljx45B7VQytAloLo8ffuqZ5AGQtNowSd6b&#10;V5kzMxEwEYghEfA2kMSbOxMDFmkXLVxY+2PwxjkaO8hR3R8jOiYe5pxdi8D27duCrYrpckfA7uwg&#10;c0S5GHsisW4kdKNVAqU8uXOpSYQV/cMor+PniNI3AjKaKYQc/JzRVnkx5oOAB85e1mfPm4YEnw56&#10;bLpJSaHVTBVB5RDYR9++fUelg/xvTw4CT74m62WqV6umNSlkGpnU82caNB/OmDG9ZPs1q+TNk1vr&#10;VYrge6x48WJSApNGNfxdzhwAUenT63NoWsC/58Hjm6MnF+M2E3I5soC7wD5xvYQEmwQOd8EGEpCS&#10;QWIvJQIKmoF4O6iI6L3imud1MCY0bSCzxHotbx7sSUXAW7xYEfHFe8JhHZPkq41g/dmzENPv9nV5&#10;/sm4wYCkGJKDmcswETAR8OIIeCNIst0UKRFq0/ov3X1NmDA+kpKqshOJphUJpDffeM25eU8EyBSw&#10;Ro6JG2uTusM1zBl2hEkt+wdRKrYP8qiBcLULa8d/7tw5miyzj4wrDA9lqr1791aZHZu6ElCEN+is&#10;Ng/ucVbUD7EO6SBqamj9Tcc+q5N2Ms2jR49WowuCTKv6MEW24igfZIwqVaogSZIkkvjx4irDmCtn&#10;DildqpTUqllDOrZvp0zgIsjeWC91Fu/1jRtIbiGto3yOzA8lgzfAIlJethA9nzqDSSpbtqyCK66v&#10;sr+VkcYwsumNtULWkW51nNvxvXcJ5gC3b99SAGoDUZTYjURz1sl47GtI76L7uI4408yEn7ckiRPK&#10;SLBjVgNtK2N08tQJKQaAxLrCkOYN1jBJBiR5cepkTs1EwEQgNkTAm0ESb2bU7M+dM1tKlCiulsnp&#10;06WRAbAzvnTpopX3OnMsE4EwI8AkfwZYH+5sUwaUJXNmWb2KfRztH0zy2OOHMjGaDpDV2b9/f7gH&#10;oGSKjNKAAf3h7uWcvG/p0qUyC2wEwRlfjw1rIxpHjx6R6WCB6BznbFL69OlTBX8EZgRIW7ZssdyC&#10;mhI3ygYJMii9CykhtP8dsf+Rz549xfu9Sn77rbTaPZMxKonvombNmoHdHg2521a5DeDmyiCIIiAq&#10;UaIYJMbJ0Di1oNSoUV0ZszYw9qCZA4HSdIDCSWCOpuH6KcsjCB4DuRdBWUwZ/LxNgvEH48zPXOXf&#10;fwfQvO61l+fv74dzrKQAd2+Q3T3NGywBSX4GJMWGHMxco4mAiYAXR8DbQZLt7sgd+M6dO0k66Pm/&#10;/fprJC1lVCr0FAXSZpgIuDMCvj6+6mKVLGkSTdzodEe2xN6xdetWdXojK8XeQVPtMIBYjMSXQKln&#10;z57y9Klja5xsBfsisW6HNSus3fmAxC2yQXaGBgLr161zii0j00GpGOutaANOpzurBwEcASDrV/bu&#10;3auxdIVxC+v8yPAdO3ZU+wy1R63QzylTImkPdN0cP268nEZc3TFOoZkwazBpXNAQttjr1q2VITDY&#10;oPyyGWqdWrRorsCpK9hM9g+i+QadEmPaOHbsmOTKkUPZJNamUqbqrePD+w9odltXaxaXonmyuhJ+&#10;MCDJi1Mec2omAiYCJgL2RyC6gCTeJJkgrV69WqpBdse+SryJtkTiYLNf9dYbqTmv6B+B7QAb2bNl&#10;Rf1IcoClpFKmdGk5jmQussF6IO74EzCwxw+L8+01G1gJpiQf6qA6QMbFxpv2jiVI1lgbxGTfBpbs&#10;fW4A6l+Ww+SBMjZHGSX2YiIIJEgiuCModMdYBxBHlozmEJPRF8iV1yHTduTIYWUHJ02cIL0APhrU&#10;r486ooIKivk9Q1ldowYN5OoV9/cdOo9rKlSwgNYp0VSD4/z582Azp2kd1OzZs5TZZL2ZOyzj3fF+&#10;OXpM1mA1bdJEwSJrUqeCPaO5ibeOv1q1ksQJEwJAj5N3lDzC4c4DTNIaGDcktP9Obx5pImAiYCJg&#10;IuBwBKITSLLdJJmEsS4hG5LWb2G/yrqAnj16qt2uGSYC7ojAO8g+Z0HulCF9WgXnTKDLlysrZ06H&#10;zyqQ4SCjQlkYZXYESJSJOTJogsCkmZsB9oABPobmEGziStDyL2pkHK3he/XqFRqTbpS+qIshE2Xv&#10;IHChmQAZLF738+fP7X2qQ49jvQ/ZMRpRUKZGIGrvoLSNTUBHjhghf6PekXWORYsUVhe6hAniyVf/&#10;/Q8snb/RFgQ0ZiAwZr0Ja4c8lajTMY3ArFzZ375gyWgtTuvpmDx4fcPROJgAiUCpa+cuqOlyz1qy&#10;Io49undDb6fkaD4NN0d8doCSLAFJjyG38w9p3HALxg2PH+kpI0ZrDUhyON0xTzARMBEwEXAsAtER&#10;JPEmwR4wlMTQLjxFihQqd2CtwJix/xoXPCvu/OYYX0SAYGPcuLFq4ayOZgBKlSpW1J3+sAZlYezr&#10;Q+aIjAed5pwZe+BwVhL1Kg3q19OmsBENskiUoBEssRaJgMWZQRaJfX1GwxRgPs47MkkbE9thSGwp&#10;gaO8cD5MCZwxuLDnXGlcwE0SG0hiDVRkg98VvXv3xPtVAcDnV615+S7Ot8oU8f2sUL48QFNrGYXr&#10;XQO2mrbet2/dhhHDaAVJGTKkh6yqDnozTYbBxbXIXs6lv3MTiO54WTJnkqN2sJUuvZiXPnn+/HkK&#10;ksiokdmzZ4Mgqi5l6NDBkgqgtlPHDvIyaGPACibJgCTHchnzaBMBEwETAcsjEF1Bku2GyGLxTegz&#10;UrXqH1o8y+J61g5wV9vehoxRdXM1rxv9IkCgROCTLm2aIOvnZPJHlcrqPBZyMJGnmx0TeYIG1pKw&#10;VsjZwTqNsuirQ6nplXBkX3R+4+tQ2kd3OTrasR+SK4PSJ7JDdMDjZy28QWkfXdbYJJdSP9aRcCPD&#10;HYMsGWufGAcySfzv8Mbx48ekfft/JHfunMHyrZyod2n9VyuAySmyG81vCbIIPh/j/XkPcBhyMH4T&#10;IXP7FaCFSXsa9DoqVLCgdOzQQU5G8LquXPe7d+8VzHGNESzExrFm9RoAj58CzRsq/y5c29466GjI&#10;HlhcUy+CmgAbkGR5qmIOaCJgImAi4PkIRHeQZLtxMpmbNWumFIN0hhKNn1OllKoogl6LAm9XE0Vv&#10;vTmb84qaCBAoDRs6RNkFgnKutxo1aghtojmYcLMWaBdkYTRDIFiyQgrKY/xRpYo2Kw0LGLBOhQCF&#10;kjK+PtkQKwZrX2jm0L5dO72OsMAPbc3JYPHa2USW1+2uwXOgWyBfgyCJgDTkIKtFsNahQ3swMlm0&#10;joxsUL16dbXW6s7t2wr47JWtkVW7CCDFXm2lS5XU95wMR47s2dSqnd89Vg6eV6tWLdUWfPTokVYe&#10;Otoca+PGDcrwESRxc8ARSaWnL5KbEXyv2Ej4edBGggFJns9lzCuaCJgImAhYHoGYApICb4wftfaD&#10;nefZ+JM32FQpf5Sa6GHCJI/2wWaYCFgRASaytWvVVIDE+hGutQYN6snpM6dVWjcXPXUePnyozA5r&#10;YKwalGI1aFBfG5Pu3bsn+LBksvhaZFdYA0WwZOXmAKVzN1H7w/oL1gSxbink4PVS6kfp4QjU+9hr&#10;TuFMXAiOmJjymgmS9gRZL/NYlGVRIpczZ3Z9b8jG0CmO5+xqPGhPzZogmng0gJEDN2L4vteoXs1S&#10;VolriwCP7MSQIYOdCVG0f85GfGYIPBjfihXKqxmItw4DkixPS8wBTQRMBEwEvCMCMQskfbqNXr16&#10;DQ5b3SVf3tyaLGkyg94jtMz1c5PrlrfexM15WR8BWv1WR3JMiSdZCgKlX35OKSXQCHMi+rxQWkfJ&#10;J9kVV5Pz0GdPANIapgMFCuQX7riT2ZqDPjoEKmRyWItEy3x3DG40sJ/S0iWLxR+MFQcBE2uE6N5H&#10;own2SHLULMKRc6WEkTEOBEmT1Y6d57B+/TpIbX9TUw0CmFq1ask2SB0ddemz51xev36D65yvpg+s&#10;hyxQIJ9lVtUESW3b/K0ggfbfsW5ApsmaNn5nk7EjCKULobeOKJLbrQOjm8g7sghzFiYCJgImAjE0&#10;AjEVJNluqJTm9OzRA5a+hTR54qyG+qWFSOSYbJlhIuBMBPZDXpYvb15Jmya11KtdQ9KDsciYMYO0&#10;gySNQGX37j3KqJDZdMegc1z37t2RpBeRfn37yKjRgQYRBEq04XaXaQKvhaBjw4b1MgIOdjSGoMyQ&#10;bnPc7edPGj64c/D1CJIowaIlNi2iB/Tvp0A1SeJEUqZMaW0y6y53vZDXdvLkCalTp7YkSpRA8ufP&#10;94X0z9k41KldS9fWtGlTnT1EtHwepZ1XwBR2QU+8ZNiAIEhq1rSJ5ZJGK4PDXlZce9YbN9yLyN3O&#10;gKQYmpOZyzIRMBHwogjEdJBkuxmeQTF7v359pRR2+plIxY8XV0pz1x9F2ex3w2JpM0wE7I1AH/Q+&#10;YgJXr3ZNObxrm1RDcXkRAJb169fD/ey6/PlnY2VV3DmYUI4eNRLrOaH8/fdfwrogAjNbbZQ7X5vH&#10;poSNNuF8TTJZNuMId78+jz8TduxkkNhgOi0YF7rU0RGud69eHpdm+fjcVefBhAniq4mHq05sBLv5&#10;8+VTW3IyYbFp0ERj2LCh+l1NlpZsUie8xxGZhkR1fLp26apqhYFgcF/D9t86C/AIQdJ6wyR5USJl&#10;TsVEwEQgZkYgtoCkkGDpX+y6M5nhje2br/4jBZCQ9O7dS6VLLHo3w0QgoghQylkSAJtJ3Jxpk+Tu&#10;5XMybfwYKYh+Rl26dtGkLhNMHVr/9Zc8QF2SO8fJkye11w/d0Arkzy+0HffkIGBp1KiR1gVxEry4&#10;O6G9c+eudOzYUci2cAefdt61UB/Gzy9HZHbl7ogPjSIovaM1PHswuTLYlJTmECVLFneoibArr+kt&#10;z90Ft0F+bsaM+VeSwE2Q7+2gQQPlzVs0afXS0aJZM5VcktF8j40Lq5rJPvYzIClmZl3mqkwETASi&#10;TQRiG0iy3Wdv3LgOadIc+bNxI0mF+oX/+9//L7DIGwXZ7A3DYvsXL7graIaJwOcRGD58mO5w/1aq&#10;hJw6sEf8b16Ri8cPyZSxo6VR/brqevfzz6mUaerahY0wn7klhHRVGzx4sDIqBCeJwZDSPMLdTE7I&#10;i7HVB5E9o9SOcj93DrI0gyFvSovPKvsc5c6dS1/XJmuk8946mLTMmzfXrXVRYV0jJbxkkyqgybCv&#10;r3Myy30w48gFi3KunenTp7kzlF53bBqdsIZvB5ogt2/3j0qjuRExDVbt3joIyGui1pUgaR3qXQmQ&#10;BAYf1rjbRQqSEkebRMOcqImAiYCJQHSMQGwFSbabLhPNTZs2wuShp+TNk0tleOyHQntfAiibO1mA&#10;xTa/3nrTN+cVcQQuXbqoNtAJE8ZXUHT38lm5ffGM+Fw6Jw9vX5MjkN41qAPXO4Aoshw0EGCTVavN&#10;A1jcv3jxYjQ3naL1GnTUoy02zSTKIUk/fPhzW2x3va80QqHDHOuw2D9q5MjhyspaYXke+pzZq6ku&#10;6n/IAGutCiyX9+/f/8Wl0dCBdVl0uVyyeJHlsQ8vlr7oFcXax4wAyUtgbOHoOHb0qJQpVUqSJUui&#10;dtLuZuQcPT93P56yZ4J+xpHsKN9nMkk05PDWQQaR3wdcj2dOBzZu/oCaPQ+ApA3YEDAgKTomXeac&#10;TQRMBKJPBGI7SLLdfOnGdRo3ua6QS7FgmjfneHG/051MAibKmbp17aq71MZK3FtTFveeF1kKSn+4&#10;a/x7hXJyYt8uuX/9kty6cFpunT8tty+ckYAbl+Xo7u1SvXIlTfIom0qfLp1MnjTR0pNjctYbdVGs&#10;A2Lvn3/R0JLnR7DSqFFDKVyooFqBu3Pwc0ADBdZCbcfu//Tp09WCfPPmTTIW7M5CuL9ZMehsxhqV&#10;HNmz62eSBgmsgWLtDpvF7tq1UzfwQ4/D6J9EkNQbGyCzwLS9ev25bbkV5xbyGPwO6dmrJ9ikeAoU&#10;HRlHjhyRCuXL6fdNrpw55QKs1GPToMlGoK37RTkLZ0a2cCDwyAQzlIMHD3htKLhJ8GvWLAqOfYMc&#10;+AxIij75jzlTEwETAROBCCNgQNLn91/aGxMklcdu/HTIPFq2aCY5smXTxJhJb9YsWaRM6dLoF9Nd&#10;XbzcaXXstZlBLD2xI0cOw9EuDwB0Mpk9eaL4Xbsod8Ai2UBSIFA6jd9fkl0b1kjZ0qX0sUz2smTO&#10;hER9hiWRo901zRI2bdqkNtgESyGbtz569FB69ewhecCMsgGqu9Yom9WSJfP19ZVxqKPZvHlz8PXd&#10;vXtHVq9eJayvuY3mrc4OJqEV0CeH0isCzvbt22kvJttgDSEZtaZwQFu3bq3QzCLk4H/TgW/NmtVo&#10;0NpKJWxWW7LbXo8glYCVMsD6kF3SBt6eceDAfvkNjnzcmGFNU/Nmzd3qTmjPOXn6MTdv3pBWLVvq&#10;y26C4YnN/rtc2d/kEjYEvHUMHjQIyoNE0hgbE48eBNYfGpBkki4TARMBE4EYEgEDkj6//TZr2lRl&#10;UgOxc/3y6WPxR23BpXNnZMXSxdK6ZQsApl/1Bs7HMPEtX768OoydPXv2iwab3npjN+fleATYRLQd&#10;6iTigsloCMnX2cP75P61C4EAKYhJIki6df6UAqX7Vy7I+mWLpHiRQiq945rJjrXDHkKujjVr1sjY&#10;sWPVRY1SNzZxDT1eA0ixoSx35AksAvwDXH3Zz55P+eCiRYsUoNCRjFK70GCIj9m5c4caGWwBgHIE&#10;nJAR69GjOxze0qsVdIniRcGMLQ/T1vv58xdCZm3+/HmoZWknu1H8HxqgsBHslctXtG6kOQrtN8CF&#10;0B2M8Lnz57S2MR/ivm/f3khjvm3bVrgiFg5ufPsLatn69e3rNmAb6QlFwQPevHktfWFjT/D7Fmum&#10;P+zcA+uREsk//7SVJ4+fRMFZRf6SfpC5Uv5JZ8VCMG25jA0LBUnv3SO3u3/rujx/HATEPnzYaOR2&#10;MSQJM5dhImAi4L0RMCDp083wntYUFEZT0FSyecM6efvyubx79ULev34pr58/kUf+9+XKxfOyaP5c&#10;adywgSa9P6dMiR3uH7RHDh22WDDOInZP9GiJ/DZuHmFVBJiAp8Auf9bMGWXlwrnyAGYNBENhgSQF&#10;SgBM966cw2PnSOGC+QGUvleglDNHdq1XIevgzKCcjcwRQQElboOwkx3eWuNrbNmyBQCjBIrLa6DB&#10;7GlnXjLM54S0+yZYYuPc8K7pwYMHKr8bNHCA3Pe7H+E5ENyxBxOZFVr1p03zi8pcb0NWGNkgY8Ze&#10;TZQ2/gXWaNu2beIbqk/VB4AlgstpMAho0byZJrZWyvAIzlq2aC5xwSYx8Q8vJgSMixYu1O8Q1kA2&#10;gWU82WuySVOmTBbWnMWWQaavFySRHPzuLF6sqLKGyVGbxXXlrYPsJDfKyBTzfLtBqv0K76u7LMAN&#10;SPLePMqcmYmAiUAMjYABSZ9uwUuxI8+d6wLYBb5z87q8efFMXjx5pPPl00fy+sVT9MF4hn8/kScP&#10;AuTsqRMy7t/RUhV24jmy/6rsUtKkiSHJy6w2tty1ZtJGeZQZ0TcCZCZy58qpu9t9u3eBxO6sGjVE&#10;BJJunTsldwCifGEPvnj2DKypPAqSKNnksSjLchQo2WR2lKDdRCNVgiUmmJGNc2A5a1SvKsWQfPK5&#10;ZFVcGTxv9oMKNGy4rdK/EydORHhIyt527NihPXD4MyzHPzaH7YXGzzS7IFj4rUwpWb1qpcPnSwaL&#10;ZhZjxo7RpqRs/EtwGXLwMXTmY3+phQsXCOuerBrsj0VQzFqVlStXfnZYXvdpvGftwJBQWsfr/Lt1&#10;a63DaYSNF7ISNitzq87Hm4/zBuuibdu/5U6QJJPNc22fE4Ile9Z3VFwf30eCbNbI0Yo+Z84ckvqX&#10;n2UtgJOOj3S44/zwaX7EvzG1gC70DOMiQluAhwJJm/A5TBJD0xJzWSYCJgImAt4RAQOSAu9O3Ln9&#10;669WmrR079pZnj4MAHv0NBgkvXjyUJ5jPtOfBE1PdL55/kyePvCXPTu2Sb8+veT3ShV0dzgpEmra&#10;ARcokF/69Omtu/7cfTcjekVgL3r/EFywJq1xvTpy5tA+uXf1ogKkyEDSrXMnFSj5ACjNRz+lPLCr&#10;/gHJc3IAJf57zWokVA4QSuyBRLtr1uHQMIEMjr3DH8/p3KmTvu4oWNw/e/rU3qd+8TgaJtD1kRJT&#10;ytZ4Tva69/Hchw4dokwOWQMOgj+Ct7K/lVF3STZR7dqls9zCBoOrg41eyVIQUK4GML1y+fJnh/yA&#10;RHb5smUqcbPKkY9sEtmvRPj80/RlJgwtjsKYgZsmnTp2UCMPgqFff80SzASSGWTvrZQ/pbDsPFyN&#10;nSeev2D+/ODeXtxQKlmiuLIyZBH74nvT3nXliXO1vQY3Cchw/fjDD8oMc4OAtvS8d9Dpzgf1eIqT&#10;DEjyjiTHnIWJgImAiYCzETAgKfDWx4SvMByKeIPeDqvh1wA/NhYp8OcnkPQMuvBnKI7nfP4Yf8N/&#10;v0b90gfI8u7fvS1rVi6Xbkjy6IhHO2AWcpNhqlz5dxkDFzI23fRHommG90aAoHkl3OEKwEktEeRQ&#10;VeFWt2/rBu2JRBc7e0ESgRIf63PprMycNB49cLKrbI8JVe5cubDzvMauIDAR69Onj/ZAooyMMjvW&#10;STky3oFBojEJgRLlaCyWd2aQCRoJoEXDBv6ku52jgy6RdKgja0IQQxY2cSK4BlaqKKtWrgjTrc7R&#10;1wj5eAKX/qgzHA6jifV47eehelcdPnxYhsB+mp9NKxJz1lT907atpAB7+F2cOMqOxIsbR78Lsv2a&#10;VZrBaIL1SLaxbNlSSZcurQLF0BJBV67bm5/74OEDadvm72ApZf/+/ZVdI2PLzaWjR4945elzjeTN&#10;k0eB3LhxY5URplS7DCSiP2ADpB9klrr7gd8bJsnZzMQ8z0TARMBEwAsiYEBS4H2YLl1MXqv8XkmB&#10;zjvUI9kDkhQsgXWyzZcAVHzuhzcv5cqFc7Jo3mzpgIL/0tglZmL81Vf/xU5yWiRJTdEAdAYSgaMo&#10;9HVN/uSVmUQ0PinW0PwLGSUblhIg1a1ZXfZt2ygBt66iBokAyTGQdNPGKEGiN23cGJVmMhn8PnlS&#10;BSwb0bg4okHmZuDAgQqOyL706tUL9UVnnI7wToAc7nhXhGscpYSODJod8FwI2nbhufzcsKGmo4Py&#10;u5EjR0iqlD/JN19/pZsJfWCbfR0g0J2Dsju+7lQ4V549+3kMCU7moL8S5XdsbOrqIDCbOHGC1irS&#10;pa1e3TpgR3ppX7bQElwm1qxjImB0Jp6unmtUPJ+xoaEHB00u6Bz6Ez4XrPEZiPo1R+WonriG8+fO&#10;waq9rIJd9rJifZttLF++DGD/JwXB+4NMOwxI8oIkx5yCiYCJgImAsxEwIEnUlYs2w5TAzJ8zS14/&#10;eyKvMJ0BSSEB0+tnj0XevhICp2OH9sNSfJL8/VdLMAg55JtvvlZpEdmrjh06qHTq+rXrnrjPm9eI&#10;IAJsaNmieXPdzf4RyVqHtq3lOPohBdy6oiYNgQDJcZAUCJTOiC+AEpvQZofU6scULE5Pqrbim2Hn&#10;HdZgMk2XuqmQpzHpJnOzGjI9Vwv7CRYI1PNhR3wKGtGyNsSeQZtvyuu4c85aJAIlR8ch9C/6+++/&#10;1SCFu/E1alRX2Z4nk2IClblz52pfqZCD8aaLnqPgMaIYsD6Kzm2UPIY1fADOaiIGcb/7Vm3MrRwE&#10;tazroa32fEjbaArBnlrcBJgwYbxaoi+DjJPsCOVunhonAbJHjRip0lE2zeUaoAFOMjDuBO/eKE2+&#10;jM9MtapVAZC+kcrYTLt67epn4Xrz5o00x3cHe101athQngYxvcFAyeGapPvif/uG+N+5qTNUTdJm&#10;U5PkbNZjnmciYCJgImBnBAxIEvl3zL9aUE+25+qF8yqb+xwghS+3C80khQRJzx76g2Hyhxzvgbx/&#10;BXYJgOne3Zuya/tWGY/XrIuCX8qMyC4xYaxUsaL0ROE6O8w/fgKAZYbHIvDq5SuwCLOkaNEiEh9g&#10;OUe2rDJ2+FC5dvaE+KFh7G30Q9LpAki6efak3IXpgy+kd5P+HSHZUNgf6OKVFFbd+WQ7mKLQgyYA&#10;ZG7IJtHqm/2IrGIaKNcbi3VI0N4ebGdkMi+CNEr+yGLt3LkTtUVDHbKqZkI8Cnb5lDDG/S6OGhuM&#10;Hj0KCbHnkvOQ8eXmyFiYOyxb+qWF+gawe31xrUzg3T1YK5Um9S9SEBKz0DVTjrw240vZIF3zBkM6&#10;yBq0enXrSil8rzHWXGuJIGmM8+03OrlJQ5ttvjaBepXff4eJxF8yG/U2vmh94K5BF8IJ48fhXA/p&#10;S9DOni6h/A7ODLc41t5522A/surVq8t3ALKlShaH+cbJME+RDclZa0ZXxgVwxOQwIMnOZMQ8zETA&#10;RMBEwNsiENtBEiU3JVCYTxZpJnZV6Wj3BnbfVoIkG1h68tBPXjx9qCDsFWqYrqCnymYAokH9++Ic&#10;iqHQO4GaPdD4gTuWTI4PHTxo5HhuzpjIGjRr0kTdqRImiCfVqlSSdUsXyX0YNNy7euETQLIAJN0A&#10;UPLBcVijNHH0cCSvmYNdzgoXKqgNim3j9OnTajjAZpoHsQ769esndICzemzeslk3CP6AS+OuXTvD&#10;PTxBGhktMh80buA52TPopkfnyKp/VIGk9XtN1Bs3bigH9u/XBDIqB3s8zZ83T8huhRyUXM6cMUMZ&#10;3vdwwnPXIOClScVX//k/1Ez1c6iJLAHc7t27tE9bM0i/qlSuLMUA8jNnzKhMKIEo5y9wCyxRvJg0&#10;bFAfdVJtpCcaDbPZMEFUa5jV1KheTd3ZaE7Cx/NzwPpJvmfuGDMQV1rCEyydOHFc649+SJ5cQVxb&#10;nN+rV6/d8bJOH5PSUn42CCrpuHcYTaUjGjQm4fdI9WpVg10TFShZyyRtwTkk9bZ8wpyPiYCJgIlA&#10;jIpAbAZJ7C/TBQkKbVxro+7kxrXL8vFNoDzOXSDpyQM/eRLgpzVMlPW9R/3Sw/s+ch524iuxo90G&#10;SUvWLJkkCbq4M2nIlTOn9rgZh91WJnSuyqyczhRi2BNZnL8HgIRJGUEpZV+ZM6aXAb26yckDeyTg&#10;5lXxRUPYYAbJIiaJbNINsFOBQOmMjBs+BL2XMgXVKCWTokWKaMJOIEKQTMaGdTp94b524MABt70L&#10;l+H61qplS20+Ox5sVeiaGdplk0WiTI8sy+jRo+0yODh06IDWbtBaP0H8uOhDVgi9xOYpM+Ytg98D&#10;NJFYu/ZzEw2uEcaCiby7Bt9rOuARmPC9jmhQjkiQvAQNfMn8lS1bRt3VUv+SKqj5amL9SWayQP78&#10;0q1bV2EvH1rA0ymQsj+yh+zRxEkba7KDlE7yfd23d482/uV7xN5NrJ0cB8bHyu+cgABYs0PudwSM&#10;F0fz5k2DLb/5uhcvXnBXqJ06LuWldNwj6ClTupQcQw1pZIN1g7wW1lZNQt2VDpo4OAqS0JcvArmd&#10;AUkxKhMzF2MiYCLglRGIzSBp0aKFKnfLkD6tbFy/Fq0t3motkidAEoFS4Lwvzx8FyBu+Llzy7t+5&#10;JWeOH5UZqF+qiR3edGnSwCHre8jxftZkqk7t2upQdg16eO7EmmF/BGgWwH44s2bNxO55dW0ESdex&#10;X1L9JI3r15HNq1fIXdh1+924LHdRO8R+SO4ASTcBkgiU7gIo3UWd06ghAxQocS3yfEqXLqmGCMtg&#10;Tc3Edvjw4SpBsjJZDStqTJono/dRHrjutWjR4jPpF+tY2NtJexnBOILyo/CGLZknC0aZF2s0MmfK&#10;qO5yNttv+981zzySVu+jR436wjGQn7PmLZrByOGB5SfCzy8lfTSuoMyN9UOhx5s3rzXWk2D5Xqtm&#10;TQVF6WAowg0UzmzZsinrnDd3bl0/Not31he9fMnGpo4NfkZYp0WnOX7vpAILRebHEav68F7xBcAo&#10;Lb9pQMI1MnfObEmP717K7HhN7JHkLYPs5wxYt/M7lxsoVf+ojLqyc3afHusIuflGt8arVwN7dBmQ&#10;5JUpkDkpEwETAROB8CMQW0ESZWzU4VNiMnhgf3kJkPL21QsFSJ4GSQRKT7Br+BSg6SXql17jHJ74&#10;3xM/FOsegUvSiCGDpDx2jTNmSKduYEyOmODTLYv1A5cvXURy99ijhe92ZwtR/EAmY0xwyRpRXkRm&#10;jskkJ4FJgzq1ZMXCeXIdzV/vX78svpDX3YEUjgDJnSCJQImTQIm9lAbD9Yxgne9tftTsTJkyRRN2&#10;mgtMR7LG5NUTg/HaC0bhdxSmlypZUgv+yXDQrIGW30yYF6LmJbxBty8CLdZYkdFImya1/Nm4kdbK&#10;eOoanIkTk+LJkyehVmbCF+fJc+/SpZPDluuRnceBA/slE9hL1gSFbiBLuR/NLJr82RiPyaDrlU12&#10;+e+SJUpIZzTJZd8lP8R708ZNyloQIIVnABLZuYT+O2WAI4YP035vbI7NdeDK4LpiL6wBAF/8N4Ef&#10;mwWT+eK5N2hQL8wGw668prPP5Rru1asn4o3vWpirEMCGNviI7NgEqWXhaMgNglkzphuQZJIwEwET&#10;AROB6BiB2AiSeAOrBr0465AaQad/8/pVmCq8VqAUlSCJQMk2n0GW9wIM0wvI8hQw3b0lu7Ztlv5I&#10;psuX+w3uaFn1Js4khv1V2PWdDTrpGkX5DJO+2DwIMOgoxphUKF9OwQfrHjKiUWlp1Gf06dZFdm1a&#10;C0B0DsCItUcXwSKdDwRIHgRJNqB0av8uKVakkL6frB2htJLMTfNmzVyy+3Z2DXAN9QZjRPkdmaUN&#10;G9ar7Tf7M4UllaNzG2uWKElKmjixJvSVYQRAudc7DwE8Z6/V9jxKDMnYsM4n9GBPIzYMtWqQNWrV&#10;soXafnfo0B6f18C6Jybj8wCMuWbJKhJA0FK6WtU/5F9IHCn3IoD5AOmWbbB27edUqZSto1mAVS6B&#10;PMdOnTpqnaQyIqHc3ByJxR2YZBBoX79+TUEoZc60wGeNGtkatkKI6sG4UdLKWPOa2dR4BFhcyjGd&#10;GazfY41XrZo1gntBkU3SJmChZxgv8Dhiud1WnG+y6JhzmHM2ETARMBGINhGIbSCJGnzWoRAglYLW&#10;/ChqJqCzCwRIXgSSCIx0+t0DwwSWCaCJwIkmEH7o47R1wzoFTFWr/I7GhrnkJ+w0x48XT39W/eMP&#10;LYzet3evyqPevPEMC+FMImHlcwgM2WyVzUL5HmfOnFGLrcm+FUJxeNPG9WXe9Mly5fRxONZdlnvX&#10;LipzFAiOIK/T6XmQdCuoRql7p/aQN/2EQvYC8tdff0klJKaUITWFqcSt27esDJVdx6LUi3UtWdC/&#10;hqxlo0YNvzA4YCK9ZfMmqYNeQNw1V5dIACWyMvysRbdxAe6WdLzz8bn72alTpjkK9uunYadtxWBd&#10;FmVcRQCMCT7v3r2jrDDZO7Lb7KNFs4Vu3brJfhhcRNTglkl8H0gbydyRmaJzHM/XinENtWg0cYgD&#10;MDcGTojONNqlNTYZ0cWopeJYgSbNBHS8Rm5ejILMMao3dcjcUcbM+kQCJBo0LF++3CXAeREMf4ni&#10;xfV9WR7k2GdAUrRJjcyJmgiYCJgI/M//xCaQRNekvmjayKJkMjFrV68U+fBOXj1/6tUg6bGfrzwK&#10;mo8JnFjHROMHOOT5+9yWbRvXy9BBA6RBvbpSFAXD7DdCi9/kSFi5I02JC4vSad3MupOYNnzu+sgO&#10;NEgdPmwoJDyltcg6AV0C8R7XrPaHDOnfR/Zu3YhaoyuBhgxgjXxgysD6I85PAClqQBLZJAKlMwf3&#10;Sv+eXSEBrCnVkJimhgzLZhHOPjIswPfksPVEYmwrViyvki/W7dBq+t279yrLa4N+RzxHbjoULVJY&#10;Xe/c4cDnyetetmyp1q2Ftv/ev38fanX64feufYbYtyhPntySBlLEwYMGysqVK6QKNjsYQzJHbAUw&#10;Bn2MaKZh72CS3x2Alu9RooTxpSaMaBahKe7Jkydh0uAcE2J77YULFkjKlD/CjKCgGjw4NMCYkP0a&#10;CAaSgyx+xYoVggE1WRs/P3+HDmn1g48fPyYtYVrC+wKBG+vxXGnWbDs/Ar8RI4YH1pxh0+Px46BN&#10;A8MkmdTLRMBEwEQgekQgtoCkt3CqYo+W779HkTCSk7nYtf2AnfLPAJKXMkkhQZINLD26D+CESbaJ&#10;sry3L54CMN2R3ZAFTRgzWv5u2VxKlyqBpCmF/Bf2wkwAimF3tB1csViQzDoTR3X2VicnrhyPhgbs&#10;K0QJD1mOVOh0/zWSkR8h32H9VtcO7WTp3NlyHW5yj31vid/NK0HA6LwyR4HTO0DSjTPHhfMWGs76&#10;gdniz/1bNkiThvWVBWPiy9qNsr+Vka14fz0xzp07pwYN/MlEm7bGZCdphcwmtJTi0ZTh66//C/vo&#10;7MpkHD9+3BOn5pHXIPgLbQv+6tVL2bp1s/Yxe/r0iVPn4ed3X+rWqQ0wlFzKANDXr1dPQSYZT25o&#10;TEI9l7Mg8yUc68iG0I2Nx2PT00IFC0iH9u3UMMFhgBN0hazRocMmj7dkyWKHDESewaZ8MAASr0mN&#10;KrBJlSxZEl3TrKuMzNHPqSDb+SQynfwuZH8qbirlBXClGx2lulaNvWDzKZfMBFt2m6OfS3K7Rw/1&#10;1HDf3mbkdtEjxzJnaSJgIhCNIxAbQBK15hPGj9fd0FS4ObOR62v0Q+IMltl5sdwuIpD0CPbhnLQR&#10;fwxp3otHaFz78pk88L0jB/fskjkzpkoP6P+roBA/DWyGv/rvfyTed9+prKQ2JFLsl8Jdc7p70Xba&#10;mwcbXG6GtItgt2GDBpqk25piFiqQT9q0ai7Txo+RQ7u2y4Pb1+Wxzy01Y7h7BYCIMxgceSdICgmW&#10;7gHAnT+8X9q1bglnw5TBQIkMBN8vZ2RP9r63rDliM9JNmzbpmhgwYICcQd0Lf9+0aRPY0yeUr9EA&#10;OXXqn6Vjhw7orfRlDY+9r+Wtj2O/KFqvh67vobTtzJnTTiXSBFldu3ZRtihjhvQKEuLFjas9imi9&#10;bZX99VkwxpTGsU6RbBU/82wpUAkMzrSpU2BkEphoOzKGoXEwN1r+bt3a7ga7jN3MmTPg0hjYHJbM&#10;JK+bAImyzKFYY1Hl0EkATMv775Mlw3UlgrlIY+3bZfV4CsDF2jNuVPEe9Pbtm8CXcLYmyYCkaJxt&#10;mVM3ETARiHYRiA0gicX7qWGh/QOSkxGQZD2D1bY62dmAUcifUehuF9K4IWRNkr0g6eE9gCWddwGY&#10;fOUVnPLegWF6DMbp1JGDsnbFMhmF6/+zUQPJnSuH7jYz2WWBON3I2PywbZu/VSLCuoEjR46oo1lU&#10;DcpVzp07r25q3ZBcVq9eVbKjyDs+ZEkER9kAkpr/2UgmjRklOzaulZtwinvmd1ce3LkRLKlTWV00&#10;A0k2sOR75ZxcPnlE+vXoorUmKSAFSoH3iv1r+sFO25lkN7L3kqYAdNZj0TnrjSZPnqzuejQToDRK&#10;60jATtJ1jY5sZC/MiDwCXMsEGqlSpgxiB+lS+QNYuSYwC7CvKW/kr/L5I1hXtWPHdvS0GiUVKpTH&#10;5yaumiXQrY19rxwZfK+zYWOFrIu9DDRrrWgdz3EP3yOVUWPH+hzOP6pUkbswqfD0IEs0ceJ4KVgw&#10;PzaL4qil+kSYdfjd93PbqcyePStIRlle7oLtNyAp2qVJ5oRNBEwEYmsEYjpImgNZHZNK7lwOGtBf&#10;Hj/wl3evX4YNkKKh3C4kkxQSJBEo2eZjsEwvYfjw7vkTeYZ6pqvnz8iBXTtkyfy5MH/oKbUAPthI&#10;laApXtw4GivuchcuVEjrB+qh1omSnZEjRwCwLFCJDC18nXV9Ci8b4fFOnjyhkp6eYLi4E87CZ+4+&#10;s16D81ecVxOAvKlgjHZuXCeXThyVR2CMKKm7j5ojH9YbBdUcESBFZ5B0HRI8HzBKNyG/mz7uX8kP&#10;FolAPxCo/KisDl3wrBpM5NmPiX2ZKEVavXqNNGzYQHtz8TPE9VEOtsZL0fSYbnZm2BcBMio0g6DV&#10;N1kkbkqQBZ0wYbywlsgTg65yM2ZMg5Pcr5II9Xr18Zl2RH537txZyHdL6rnb8zx+llkLeevWLWXj&#10;hg4ZrNdOaSFNGyhZ9PSg3K0xzEf4+UmUKIE0afLnJwmcG0+GLpuUylIyy4a9wSMkmxTG64fpbveJ&#10;SdqOpySPrXmLuW4TARMBEwGPRCAmg6QlSxZJFtyQWYfUr29vecKEBEYNYcrsYoDcLjyQ9BDSO9sk&#10;YHr+4L68Bsv06hGc8m5dl0tnTsihvTtl1bLFMhK1Jy2QfJcoVkRSQ56XLGlildlwB/qXn1NpnxbK&#10;gwigypQurezOX3+10oSI9smLFi9C3cYWtdI9ffqU0B3rNhKl27AApuMWaxNY53L48CF1oZuJvjt8&#10;LpMXHq8AegQxiSJrooXUSKxojd3xnzayYNZ0ObBjq1w8eVQCIKd74ntbAm5dE99rlz6BoxgEkpRR&#10;Cuql5AOWbN3ShVKhbGlNNJnofY+ElckX++VYMbZu3aoW33yfKI0qjHoWgiPWz1CeyUSfSa8Z9keA&#10;wHPMv2MkfdrAjRq+dxXKl1ejEXdKJsM7w+3bt+v7mhAbDpSB0erdnnEFJhJca3QwtMdQYhgY6y1Y&#10;Qxx7IOXlpguvnd8jvdGDiI53nhovwHbSbbFA/rzKYrFXGmuRwrKyd8c50eTkn3/aKvs9ChtNb2xN&#10;wA1I8kiOY17ERMBEwETA6QjEVJDEvi6UUnDHkE1jp0+ZLHdu3pCnqNmhWcP7N69UchfdjRvsYZJC&#10;gqTgf8MV7xHA0xOCJrBLLwCYngWgH9PtG3Lz8gUAp5Ny4tB+2bRmlUybME769ugmzSBtK4dic8rc&#10;WN/E2gIm66lQ60VARbtq9hbJBJCTFbbRlMblypVTm1zmyZ1bHb1y47/ZF4U76RkBuJiE87lMoDjZ&#10;fLRoIVhgt2gKGd1o2bV5vZw7dkhunEdNzO1ryhgRIN3Txq+08A5ijkL/DGKRojOTZANJBEq3z58S&#10;38tn5dCOzfJn/brKSpBVYuJNAEP2J7QbmyMJ30E0V+4PsErwOhPNLwlUk7MHF96PNn+3ljNw1otq&#10;m2ZHrscbHvvixUs1vOB7lSxJEkh+U0lrbCjcxEYBB6VfW7ZskRvXr3v0dHds36afQ1qND0FdkD1N&#10;fo8dOybFihbR9RaZyyKBGCVmHz6810bONPsgi0QmhU2Kr1510CHPiejwmgiOLoJpbdWqlX7HJIdh&#10;BOswKSP29KC9O8+B5hzBLKwTIOmZYZKcznXME00ETARMBByOQEwESXQUKlSwoN7QyXwweWeCki1b&#10;VjTnbCqL0HDx8oVz8gBOUwRKH9+9kXc2wBRDapJCyu3CA0kPAZRsMwCStQdgZgicyDY9hWsepXlP&#10;UOMUcOem3Lt5Te5cuyy3AKCunj0lR/buktVgnqYCQA0CS9e2dSupX6cWmI4yUiBfHgWotODOih1k&#10;snmcmTNl0P8myMoJoFQEdQHVkUC1btFMhg3sL8sXzpNj+3fL1XOn5RZ6FhEIPbx7A/Om+MO6W4ER&#10;WKPgGYtAktqEQ3ZHoHTx6EHp272L/JolswIlJqAp4e5H17mLFy86nP8xAe7bt6/MmTNHi9kDd/yT&#10;aQPRjRs2RFlxvcMX4kVPuH/vvnTu1Ek3Esi+cPNg+PBhn1nwvweIYCNY1v+x/suTYzEY359hCPIL&#10;mtCuWb060pdev369bm5Qbrd82bJwH0+jDza9pbyPYwhkdmwszOdlxmefvYfcOVinxzXLJrjly5eF&#10;s1wW/XyQDf01a2a49FVHzeUI1NNtVMb09etX7jyd4GOfR20l+17xXI7j8xY8bEApjLMIS25nA0l4&#10;+A5MI7dzOOMxTzARMBEwEXAgAjENJDHpYN0EdfcNGtSTBQvmS58+vVXKRfaCCSCTFv6bBcwrli2R&#10;C+fOADDdU7Akb1/DTvuZvABY+nw+lOdPHsozThg/8GYVPNGz6FmYE+wMaoFs88lDP0j+MANCTgAR&#10;ghF0V7fSuMEZkESgFHD38/kA/61ACgCKYOsRTSHoqEcJHx8PAOUHZuc+ZG/3bqAH0XXUBQFM3bh4&#10;Ts4eOyyH9+yUfdu3Ym6RPbBPPoRaqFOHD8gVWHPfvUIWCKCHjV1RT+SHYwSAyXqA6Y9/+wUBoy/A&#10;kQ0oxTKQRKDE6XPxLH6elPnTpyDxKiI/BsnvmIiWKllC1q5ZYzewYc+eTkjmO3ZoL/kAbvnZyAU5&#10;JZNb9kMyw/EIEKg2btRIgWZSMEiMJ6W/+K4N82A7Ib3j95Sz1t+OnyG+5sC09If5Bxuncs1cigRc&#10;05qcgI/fn8OGDQtTKkgmk252lG1y0PWQ9tdclwQpdPYLLwbOXEPI57AlwJo1q8FU/Q5zk8CNA9Yy&#10;kmW1sdgEefwdzyVQdpdDevTors18379/5+opRPh81mU1Qn0f2bvp06bKR9taiAgk4b7gz+9CfMdy&#10;3oc02oAkB5Ib81ATARMBEwFXIxCTQNItNCrkTiELzKugGeeFC+eDb1xsoroNN+8+vXtJZUg+eMNk&#10;QsjH5smTS7p07iirVy6Xc6fRVwcghrVLHyHJew2zg0CwFDtBEkEQp+1GHfwTN2/b3wLA9HA+wOMI&#10;qj5N/nfg8z+ffC4mj4FJcMR5X0HRlaAJ4ETwFDQ/Y5BiOUgiQLoN+aEvTB32bFkvDevWVkkXa5SY&#10;xJK1GDRwAHbKI3YPO4omn03BPrEBr0062aB+Pdm/b59bE8aYfPB9YLFptU1pGeVdNB5h/VFkY9Gi&#10;RbBa7y8ErZ4aBGXVq1eDWct3aszy8mXYToWUWXbs2EHrmNi3i8Di1asvGRhafS+CEyUHDSmqVA6U&#10;2REsUmbG+kSrByWLZIXqolcagQ/jzj5RXdH2gCYz2xH7fVjPNJtZtXKl2nD/AwdPNuzNio0ymsFk&#10;yZwZphbTLTeiCX2trNPi56wpDCNeww5eRwQgiZtnBiS5muGY55sImAiYCLgQgZgCkuim1LZtG4mP&#10;G35xyBqOHTsa7v2YO56bcGNlQ0xa0bL+Ii7sYHnDLFGimPTp1QOAaZkCppfaNPKDvH/9Ql48fRTr&#10;mKSIQJLewAlywCTpxE7n59MGfgiAQs6rCojug3niJIsUPA1I0saywRPMEWuSbCxS4M+TgRPyu3to&#10;Pnvx+CHYhHdVGWNy9H1hIvYDzEpqof5iz+7d4bIXVatWlXTp0qhBBuv2KJPytOzL6qQ5qo737t1b&#10;Wbx4sRqP0OyEwKBatT/khAMNdglaaCjApN9TYzvqk8i28HyXLw9bRnf58iV1ufweIITSuS4AIKFB&#10;Ei3FaexxPai+ql+/fvpYHpffr6tWrrL8kigTbd/+H62LJNCjmcyAAf3s6jdFWd5qyAy5ScBzJPhb&#10;ivfPnYNGFox1zhw5YDkeZJhhQJIL2Yt5qomAiYCJgJsjEBNAEqUMo0aOksSJE2svj23bttl9r2M3&#10;+ZUrV0jv3j2lMtgn3tjZfJFd4Suht0g/SPVWLV8ql8+jcP0Ndv8+vlOzh9gitzMg6YzchrNc8LyA&#10;f+s8rfOWbYLZuaXzVOA8x3lSJ8GMThu4CQV6PgNFIQFSkLtdRCCJx6VN+F1I8BbB4rlc6VLBVsuU&#10;OeXKmR1W0xOCrabpKsZknnbOdBrj7ns97MLvDgdM2f1BisUPpEvaMBg00ISETAaT9tZ//SXX0IzW&#10;0UEGhps3I1C/FB7AdfSYkT1+6JAhes5kYMJqKL1g3nwFETaTlV6h3OnI5syaOVMbPXNQbkeZHdcW&#10;mc1uXbtCZvcxstOw+++sJZoI+3QC0m++/o+qAqgQcMaQgeYOwyEfJPu3CvcBdw7KV1mXxP5YwVbg&#10;ToIk3Ld34r73vZvTA3N4EwETAROB2B2BmACSuAOa5pdfFODQUtrZwWLjlZBk9MYNl3VNSRInkq++&#10;+o+6ElWrWkVtxNetXSX3794Wwc7xWzTefPHkcTj1SKxTiv41SQYkeT9IIlAiYAuANPHg9s3SrnUL&#10;dQkMLFhnX6UUqL9rLRtQ0D5q1CjJAVONxHB9ZH3GYFh+h7aBPnPmjMxF81gzIo8A+we1bNFcreoJ&#10;kPgd1B8siiv20rRZn4a6FVrqj0RjZ8rF3Dnuwwa8fNmyKj+eM3v2Zy9FZvGvVi1RuxRPWUe2ARgN&#10;xtHmdEhGadOmTbJ61Srth0Sr/6p//BEMkMrhuPY2n7XnGimZZv801vYw3mzGu3Nn5HLGiI79DnJC&#10;SgHtcfmz5xwjegz7UxGQTp40MVBqx2H7GeqJYcvtAvtq4b69y4Ck2J27mas3ETAR8EAEojtIouSC&#10;XeC5a9mje3dovV13K2Jx8QU0AFyFGz+PWbhQQcg54kpcSDq4a1kPN+lhQwbJ3l075cXjR/L+5XN5&#10;9fSxPIe9OOcnEwcDkgJrjYzczp1Mko2pInvlf+OSXD19TCaPHSWF8LlI8QMbz6JOKUM6rY8hG5Aw&#10;QQIpVqyouqqF1auHkqmxY8cikZskPti1NyPsCKxDn6/y5crqdw8lW4zteNS8kJ2wYrCh74oVy2Uc&#10;3otJkya4VQo5Co5vZIt+B6MSUkpHAER3UH7H5syRTRP8ZXC3IyDioB14925d4dr3VM0IBqKuimuO&#10;j+OaYy80KwblcaNGjlTXzLjffStFChdSm3FXwKgV5+XoMQYOGKBAs83ff8kHgDMDkjyQ5JiXMBEw&#10;ETARcDYC0RkkURpSA4XHrKmoW6e2BMDhyOrxCmzR+fPnZAWsa9ug4JeW4qxf4g59Qcg9GjaoK5PH&#10;j5Pzp07IG8jwXrMpLY0e4ID3/NHnbFJ0dLczTFL0YJIIlFTip/2UYJ9+9bxsX7dSmjSsj5qQTJI7&#10;d05NzpInTSoN6teX02CLIhqv0fByF4rde/fsKRMnTrDbLc/qz583Ho+J+RAwcCz8J0DidwGbpc6d&#10;M9stDWLv+frCHW+x1tAQOLljsKYoX97cqGdLARC0VF+CMjqySHHifCstwJZVgPyYEs7jQXVWT8Ay&#10;TZ82TdgXiWMDbMKzwJbe1jSXjLwVvbUOHzqENVtPj8vZDo1Z+Z0cHQdVDzRWobQxeEMvXCbJLwzj&#10;BsMkOZvrmOeZCJgImAg4HIHoCpJYW8FeGEkSJ1Sm5/w59980KT05D4aJO5g1a9SAtvxHleRR2lQY&#10;O62tmjeV5bD69bl1Q5mlV3DEewWzhxePyS75iwFJNkbJGDeENGJwtSYpJJNkq4m6c/G0PLp1VY7v&#10;3am9q1Ki4S+Zgk4dOqCZpf2bCZcuXVJGlfbNR48eCWYQomOCasU5b9u2VWpUqyY/pwzs/UPGJAcY&#10;Fvb/cZe9te28Dxw4oC507qpVokyQ18Nan3///VcBEmWEJZDQs41CoYIFJH++vMF1S5thRLBkyRI9&#10;vStXrkgluIYmA2jkMSoCUN2GbNCVwXhS9snzobyOjanno8cdwRsH/07DHhur5cpreeq5Z8G8kQ1j&#10;C4rImgizVcSX7nafQBLO+QeHb/jmCSYCJgImAiYC9kcgOoIk3hQnohidLl7claMkxNOD8o/jx47L&#10;UBRsl4QjHhNQJgfU7RdHZ/oeSCr37NgmfugxREbpDa3Enz6UpwRL0ahPkmGSoh+TRKBEMwcaPgyC&#10;IUl6NlNGXd2A/v2csjlmMnoVSfDQwYNl7do12ij0xYvnnv7IRdnr8fuGEkQaEDC55efcZpmeG712&#10;1q1d65FzIytDB7yePbtrTyArWJqQJ+4PYwGyjGTGyDrSdCET6tZo6z0Y5g6JAVTatftHWcUz6Ec3&#10;EhI9/pu1PDSbsBk1ZMqQQejk5srwQ6NvmunwPFh7RCbp5MmTnx3yOdo6sLHt4cOHXHkpjz6XoI6b&#10;epRmkqmNaBiQZH8eYx5pImAiYCLglghER5DEpCRb1qyQXiSHVn+S23dwI7qRsQkhJTCUnPzzzz/Y&#10;ac2HhPQXTaTSpP5Z/qhcSaZOHC9nTx6T+763YCn+SN5AksfapUCw5N3NZA1Iin4g6Q7c+DiH9u+j&#10;/ZMIkEbDsMHVHXda5y9dukRZhTFj/lU3MYIH9iCLqYNNSqdMniz5wWZwI4SsMecPaEiaJ1culZh5&#10;epBJGQOmZ8OG9ZbL+2i8QIvvWjVrSDfUGh0Ee+UHB9CGDRrId5DdEZz5Qv7Xonlz/clB04Z0adIo&#10;qCK7NmzIUJfOi81d+fpJg1j6IYMHBbszhow11/PWrVvUepzgI7oMtp3g53JeJOYokYAkevsbJskt&#10;WZE5qImAiYCJQFAEohtIYrPFMrA5ThA/rnSEdMgmvfCGGyRv2rQUX7hgAbqr10en91yaWNE1Kkvm&#10;jNKu7d+ybtUKuQI78cf+9+WdGj48kqcPAJbw35/Pe/hvTL978tjPVx6FnvfxO50+Oh9y3rPNu/h3&#10;iOl7Rx6GnmC4HoaYAT63RCeawX42I2gma/okeYcFeGi5HXsnzZw0DrVIGeRH2A2zsey9e75Ciaqr&#10;g6wS2QPKhgiWmjRpAgnUfNm7d49KUa14DVfP0YrnkyletWqlGjMw8U8PxrooGOIC+fMrs1Egf14w&#10;2J7rZxT6mmi4MR0OeJT5WT34PUaWygaqKe/LkS2bGjccOXxYN6bogMhx8eJFtZPnphCZpBpo5k13&#10;PmcGX5NGDzSJYJ0pGRdeX0Tgnn+bg1qw8agLdVe9ljPXEtFz2M+PGxeDBw10hUkyIMlkcSYCJgIm&#10;Au6OQHQCSX6opWjUsAEKib9RS+5bN29aff+y9HinIElhl/UqVSqrTEdtawGYypYpJaNh7bt7+1a5&#10;fe2yvH3xVN69eCbPHwaEAEoGJN2DpbVt+l67JF/MqxfFF9MnrHnlgvgEzbtXzovOy6En+gtBlnbn&#10;Ush5Fv+Nib5DnJ/1SGK/JC/skxQSJPkhTtvXrZIiqB9JnDChdOncSZPH/fv3qb3z3r17XWaUQn5I&#10;6IR2CIX1PWHwQOaB8iduZETXQUZiO/qs/dm4kZoEpEjxvVRGrU2Lli20l04SJO/FihVx2Xbaivhw&#10;Q4bOdwcPHrTicGEegyBk9KiREufbb6RTx44ydcoU2bVrlz6WYJkbVZTnMVZslLozEglZeCdKNnLS&#10;5EkqV2adZx0Y8dgMIuy5uNmzZim75kxvKnuOb+VjyOpSRtgSbFxEIxImaQ+ea5gkdydI5vgmAiYC&#10;sTsC0QUkvXz5Anbc3bSzegHsNB47dtTK+5Zbj0WZ0rp1a6UzEtbffiujspSvv/ovakXSSvOmf8qc&#10;mdPk2MH9CpA+vnohL+GMpyySYZIMSEJdUWTNZG0gyQdg79Lxw9IIzWHjx48P58fqQrmYbdC1rFOn&#10;DtovyR0MLAETX2MkrJr379/v1s+UOw5++Mhh/Yyy1xGlZSVLlpDhaOo6btw4ZUu4yVEOJhgHD3jP&#10;tb2E+yZtpQmC3TG4EVWtalVlipr8+acaKfD7jGMBGPPUP/+s32ec/6J/Em3AHR20me/erZsyUezp&#10;1bVLlzCb2kZ23LVr1sh4vFdbtmy2dCMgstd19O9s5sw19nulSgYkxe70y1y9iYCJgLdHIDqAJEp8&#10;pk2dAtlLMm2AuXr1KkfvS17z+AsXLsiMGdPVUjcnir6ZjMWHdLAUHKR6syB7xTK5ffWKfHz9Ql5T&#10;igfgZOR2l79kkcgsGSZJPuuRdP2SjBs+VH7GLjXtqVlPEnoQyKxYuUKBDN3J3DHIXE2fPl2OomYp&#10;Ooxr166qCUEu2KR/9d//SLZfsyrwICsye9ZMMCTZFCDVh3nAqVOfmwd4w/Xdv3dfAcqxo9ZvHK2B&#10;7Tglw1kyZ5bmzZqJLxrPcpyDmyjlcARHlB82bFD/i6bE9sSGss1GDRtCPh1PMmZMD7v5icK2C86O&#10;q3gvWaM0depUS5vYOns+YT1vKxriUm7HvmVvI5DAGibJ27Mnc34mAiYCMT4C0QEksUCZ/Ym4m8kb&#10;oCc6o1t5UwzrWNwB3oVmtKNGjpBq1aqqCcU3X38FN6kM0gjJ2Pgxo+X4oQPyGqzSWzjj0eDhs7ok&#10;U5NkQBJ6I9lAkh8A48Ftm6Uc6vXixvsOFs6jIyyeZ+0Hd93ZoJOF8pYOSLRoANCvbx+vNnV4++6t&#10;GlFQThcvbhzYXf8grVu3loOHDioIoHyQ9Ui0taaZwZ07dywNk5UH47lNAsCw1QpZcWxK4Dp16qQb&#10;ORXKl5ebcNbjePbsubJKgXVISdBfKY8cckLyR3c3Muvx48VVe3GrNr9Y20S2hrVT27fvsCIUlh6D&#10;MkK62xFksgdWeOMJalX979zAvKnz/i2YpMDwhwP37T2QQqaI8QmKuUATARMBE4GojIC3g6Tjx4/p&#10;DZSFvO3RI8QdMiFL74BOHOwmJC107KPUJ0f2bPLNN1/L92DNSkHu06n9P7J6+VLxg6ECbcSfPfSD&#10;6cO9INMGY9xgapJOok7qtPheOSdD+vbWz0mFCuXk5s3AhDaiwfqbVStXqp0+3RmtNF0g+7tixQok&#10;q4siO40o+Tv7+rDPWlrYo7M5dIXyZSGJXScBAf447+UwhymtyXvWrJllClgJm8QsSk7WzhdlKwTW&#10;QFo1DsOkIWtQc9g5c+YEH3b8uLFgl1Lqxg7jN2nSRIdfkrbiucCkUz5dteofaghh9SBLNXr0KJkF&#10;NtCbxq1bN7Hpl1Hy5skdYX+/SEDSXgOSojJzMq9tImAiECsi4M0giXr4yrDQZrJSu1ZNp+Qc3nRz&#10;jOxcuHN78uQJmYwdUO7cJk6USBKjWS6BU83qVWXsqBFyDlbi7Lv0/IG/PIWFuErxjLvdl+YNsci4&#10;we/aRdmzeZ2UKl4EsrCEMn/eXIdqMshCLFq0UJkfsptWDbqcdQUDQ4mfNw2CofLly0nCBPHhWpdW&#10;pXZkvsjCtGnztxbV8zuHDaP37dvrTace4bk8giPfBLi8bdy4weVzpinDEPRGIrtdDzVuAQEBesx9&#10;MP5gck+GjYYNzZs1dYgtfP78mYyCEUTatKkR/wRg7v5yq9nC/fv3UFc2FPLPaS7HxKoDcKOPkk4a&#10;XezfF34tWWiQ5KdMUuD7gPu2AUmxIkMzF2kiYCIQpRHwVpBEC95msBdmIkPL74uo5YlNg4krtett&#10;27RRqSEZAurYC4NV+6dNa9mIpp5+d28DKN2XZ5BlkF0yFuAhnO5iCUgii3QXbnwjB/XXxJ7STSb8&#10;jg4CdO68T0XtH9fchQvnXZa1EhzRDn/Lli2Ono5bHs/zGTtmjDpNJsHmA10n9wIE3YVxwGjU9ORG&#10;36PEcFbLkjmT9oG6F1R/45aTcdNBHz54qCBk+/ZtLr0CHQqZyPM7h2YcHPcAOGrC4psGC3SzK1q0&#10;qK4TewfjzGa0BFcpYE0/GP2PPGHb/fTpE2363QPmEE8BUKJ6UGpNm3OydJsjaIT+DBthNqkdf4YC&#10;SfsMkxSlqZN5cRMBE4HYEAFvBEm8iXTq2F77C+VGr6G9e+h2GjsHJVHsRcL6kZIlSkjKn37SWgAa&#10;WFQByzZ7+hS5euGsPLh/F2DJXwGTMkumT1KssAC/j55IB7cH1iIlApCe5uKOOXe5T548Kf379YOt&#10;dw9tFutKo07aU7eCfXZUD7Ja/6A/DV3F2Ay2R4/ucuXKZa2DodSOnykm72wxcPToEe0TFF0HZXes&#10;x3nx4oVTl/ASz+vSubPKEFl7xPefVuADBvQPbhjL7x/W/dg7WPdWHQCe3+mZM2WEec0MS+WdkZ0H&#10;NwFYAzV//rwory3j/e23MqU1DishSQ1vGJAUGzIwc40mAiYCXh0BbwNJrIsYiJsxExa9iaBmwgyV&#10;V8jjx4/VvpkuU9zl/emnH5HcfS+FCuSTAf16y6G9u8UXtSgESi8gy6AUT8GSaSYbI/sk3Tp/Snwu&#10;n5UpY0dLQlh+U6J5+fJlSz4uTx4DLCGx7di+vdpgnwPLRMlVRI09w3phsgd0XovK/jW0x65Qobw6&#10;1LHvUf/+/bTPUatWLVVa9z2YEdb/UXL4AoAgug82mqVUbiHqfvhvRwf7RLHmKFvWrMEs4OpVq/U7&#10;hzK7lPjeIYiyp4aNYJPfWYWCGsQWK1ZU1q9f5/A6cvQawnv81CmTFZi8dyIuVp0DpYzVUIdFoLkA&#10;oM2AJK9OkczJmQiYCMTmCHgTSOJNl+51TFzSpP5FZs30roJbq26Srh6HgInSqAGwKWZylw7F09yh&#10;pWNSC9QI0Eb88tnT2mfp1ZOH8pRgKTRQ8rktD0PMAJ9bohMGEZ9NyDwCgtyVQko//G/DdSlo+t2+&#10;Ljqhmf98XsN/X5P7N0PPq/gd5o3Aee/GlU/zOv6t81MjWf7bNJM9ITfRMylwwtUO0xcNck/t3y1/&#10;/F5R5ZgjQhTtOwpmwluTryFRIwvQonkzGYEGyNu2bhEW9LNe0N4EnE56zhT3u/o5YYK+cuVyyQs2&#10;OgWc60qVLCl58G9aevOzkhzW1fwbGRKCuZg0KGNjo1nK5hxZC5T5liv7m64n1pNx0Fa7IkBmsiRJ&#10;FCRVQD3X3buRO/3R7ILvO2PNBrG1a9dSljIqxxNsNA0aNFDOoNF3ZINMnJ+fn25QWTl4nyNjye/t&#10;KZOnOAaS0HCcA+dEud2PsTl3MdduImAiYCLg9gh4C0iirfeUyZNVCvMjem+MQldye5MwK29g0e1Y&#10;bBY6c+YMqV+vrho8MLkhYKoCW+PJE8bJkf17VNf+9tljeYb6pWCwZECS3L18TucdNGH9NM/i35gX&#10;A+fti2c+nxfw3zpP67xlm+fxb52nAuc5zpM6bTbdNnDzCewEgp4bZ46HP8NpJsvj++Lcl8yeocl+&#10;0aJF5PTpU8HLlxKpQ7CytopZ4oEvnD8vMyGTata0qYzG53PVqpUATVvVbCSi2hKe1xAkprbif098&#10;xlh/RNYgfbo0WldTp3ZtPedKaODJOscMSNxbAvgR8MXUcRZGFOfxntmb5L/Dd3CP7t31+4PW3Nev&#10;X1PTjY4d2msvJPZEIrvP9zyycefObekM90DWLv0EKWPnjh29psZrJjbf2HA2MknllMmTpAZqsM6d&#10;OxvZ5Tr0d97rWrVsqRuBY2DVH94IU25nQJLbcyLzAiYCJgImAsER8AaQxJvVrJmzdMeRO5Xc2aVu&#10;2wz7I8Ab7xbs8lMGUxLsEpMa1hQUyJdX+vToJpvXrpK7164oWHoOOV5IFon/NkySDShFD5DkA2B3&#10;6cRhqVezuiRBUss+PiEHazDGwqqZFshLlyy2vA6DzMviRYukJ9bWCMjxFsyfr/Uee3bvljeQE4Uc&#10;Krlav15lV54YNH3hdwjrjDKkT6e79mTC+G9uIrAv0hLEJCb0W7MynrNnzULN1k/6PUxJHMfs2bMB&#10;Mn9RiR3jyfc6Mpkd7bwpJyMYpTnBeDjuUWLmLYN1d9w8iOic+JgqlX/XHlE00LFycN3RwOKXn3+W&#10;4RFYtkcCkvYbJskkciYCJgImAm6OQFSDpPeQMsyePQv67AzqmtSnT2+HLGWtvHnFlGNRisdeJpS3&#10;/JwqlXytTWrTYfeyucyfPVOunDstbyDDe0mTB8rwDEiKVkzSbbBI99E8dt60SVqTlgeWzAcPHQpz&#10;+d5AA1A2lqX0atq0aS6ZMIT3+WAdz8GDB9QhjjUWYdX1kEViPzB3Dzr7tYWNN79L6FLH1gG/lSkT&#10;mLDjvwmeGBMzPo8AbcMZL26ujIAlOsfxY8ekQP58Wh+aLGlSaYAm12Suwxus86ETXn5szHwX5xt1&#10;JV23bm20DPVeWJ3nz5dPJXFXr1619BqokGCjYtZ90SAlvGFAkpuTH3N4EwETAROByCIQlSCJN4up&#10;U6boDm9S6N179ugh1IybYU0EfHx8tEj5n3/aShbs6P73v/9Rd6/aYB/Gjhouxw7slVcweHj50F8e&#10;+AaxSaYmyavldncg7/O/dknWLlkgxQoXVOa1c6dOkdadHD1yREaNHAnANEoL+mPiOH/unNRHIk+5&#10;GKWnlVBHwxqkBPHjKSuwcePGmHjZLl/TbrB/BEMEkmzYTRaf8kmCIoImgqQC+fPD9e9ouK/1IOCB&#10;DB0yWNJB3kgr+saNGn0m/3T5JD18ADbl5bWThbT6nkRmtS96kqVK+SPued2dBUkHwCT9FNn93fzd&#10;RMBEwETARMCFCEQVSHr79o3ucKeBlIOJXu/evTzSM8PD91qveDnWp+zduwd9SQZK/vx5Jc63X2vM&#10;y5QqKT26dpJtm9bJY1qIB9UsPSCzZANLxrjBa2qSfFArdeHoARk5sL8UKVRAe/oweT1//pzd62z3&#10;7l3KKA0eNFg2xSDQwKacv1eqqIlt/nx5pETxouoexjqabl27qJW5GV9GYA/aKxQpVFCBTaOGDVE3&#10;FsgUDR8+XOV1lNmxpmsOZHfh1TZx/TVr2gT1R0nxnBQKAO5Hwx5TtuhwrdApMl7c72Tp0qV213TZ&#10;u74Yx6FwH+TaZK1WuEwSNq++6JP0qSbJgCQX8h7zVBMBEwETAbsiEBUgia5BtOFNlfInvQkPHDhQ&#10;6IRkhnsjwB1MFiHPmDFdypcrq0k2d93z5c0tTZs0kuWLFsBl7po89feVR7AOV7BkQJJXgCRfAKRd&#10;G9ZIo3p1JDVqGZInS6as4ID+/R1eNKyJIKige2TvXj0BoPc6fAxvegLd84oULqQSuxLFiyHpL6S7&#10;9FkyZ5bp06Ya+W44b9bOHTukMGKVIN53avxik0Oy+S8NGpjEM6Zkl8LrubR582YpXaqUgqxcOXPI&#10;vLlzo3c96UcRskh046OLH93+rB50G2StIBk6SkMNSLIrVTEPMhEwETAR8HwEPA2SHjx4IB3RKJY3&#10;CLr70HHK2aaHVt+8YtPxePNnI80GDeorUOUOPBOjalUqy8xpk+X6xXNgl3zkMfssASx9Zv9NS3Bj&#10;Ae4xdzs65BEkdWj7l5o0pEJxPRNYWlqzSaqzgxsTlFBNA5Do2LGDgiW6mUXm+uXs61n9PCabc+fM&#10;gaX3r8qMVqpYQYoWKSw/wu6b9STrYRbxIRo3hbU6XiGPRxYxX968KkWsV6d2cB8rWruzhovx5HcC&#10;+0uF5ZBIa/iJEyZo76QE8eOqGcb+/fvdecoeOTZ7RNFs4ntc/7JlyyxnkXgRXLeMHWPcEnWiBiR5&#10;Pu8xr2giYCJgImBXBDwJklhU3bTpn8Fd12knHJlTkkfujLH4Rdig9sCBA9IBTUOzZMmk4JV9qsrA&#10;IW8M+uKcP3FUHkB6R8BEdikYLBmQ5DGQdB/9kLavXSnFixTS5I0OZKzjW4F6MysGnbxoFT116lQ1&#10;OqClPEE061K81QGOGysjYTBAVo0gn/UzNApI8f33Uqxo0WjPjlnxvoZ1DCboy5H8E1iyBqnJn43l&#10;RpAUkd/Fbdu2UckcE3g+Zu3aNV8chs6GrHP8GcYDlOS1bdNG+N0e3celS5fkd4C9uHC069y5kzx/&#10;4b7GwtPwWaM9epMmjR0ESYFySNy3D5qaJLtSHPMgEwETARMB5yPgKZBEmVeNalX1xpw3Ty5ZvWpV&#10;pMXm0f2mG53OnwnSpUuXIYPsr0XcKSFXImDKDyle/949td+SLxq/PkWDWtYvaYNZ00zWI32S/K9f&#10;ksF9e8lPP6VQiZ3WMqAHzZs31toqs2D//v37sgMyrL//bq2GEKtXr0ZD0pNyDQ5fBE4PHz5Q+RpB&#10;SlRtcNy/dx+NTruq41q6tGmlE86zWrU/tCaGAOlQOE5/0enz6I5zJeCdMX2aOrYlTpxQWrf+S3x8&#10;fINfasb06bD/TqcAicBzMHpbhW5ESwOQyr//Div1RMq4jIOLpjfZezsbt3u+vtIcjbjJrFFmx00D&#10;d47pqAtUkNS4kQFJzqcv5pkmAiYCJgLujYAnQBKLg7nLS9168eLFZfeu3e68/5hjuxIBaPLvYFeY&#10;Lmjlyv6mzX1Zt5Q1c0bpApnkjk0b5Nal8/IMYOkJ2CWCJb/b1wPnrdDzGn53Te7fDD2v4neYAF2c&#10;925c+TSv4986L382feHo9sWEDbYvpk9Y88oF8Qmad8HE6Lwcenp/M1k2jD26e5tUq1xJkqE+hAls&#10;aRhu3HSzEQFld2QMKMvq36+v/Am3sq5du0ImNF7mz5unfZH27PH855ibLQ3q15dECeNLrhw55F/Y&#10;jjdr1kylYYUKFoAV+cFIVz8T/6gCeJGenJseQMaYPXlS/hi4+dED/a0ofbYNAkvK735A4v598uRS&#10;DzVKD0P8neuBvaXywm6eG12lwDSz91VMGLSn7wS5qW7gYVOImwTuHtMBSAmS+LkKbzyDScOXxg3B&#10;TNIhrOOU7s0OzNFNBEwETARieQTcCZLef3gvK1euxI0njwIk7kCePHHC3fcfc3yLIvDgQYDMmjVT&#10;atWsofVK8ePFU6erv1u1lFVLF8vVs6flORzxnvj54GZ+w4Ck86fl1vlTgRO9jFhLxHnTNs/i3zpP&#10;fDZvnDku4c2AG5dlxsSxuvtPgJQpYwaPNWUNuYwILCi/u3TpIpiag7IVxf1kFTw5duzYJiVLFJf4&#10;qIEpXqyorIBsrB+c1AiQaBrAv9szWHO1efMmlZkyQY7pg60AaL7AzQ5+fkdARhuS/aGjXU18xrm+&#10;UmAWhtvdsWOf7L4fIEZDBg+CDDelJAd71xAueI44KnpzfH3BIFFimChhAvk1a2a9X7l/fJTJkycp&#10;SGrWtKkBSbE8BzOXbyJgIuDFEXAXSHoJOQ5vBBlgw8su939C+371yhX333/MK1geAUqrmDw0b95M&#10;cubILnHQKPLHH3+Qxg3qycLZM+Ti6ePy4gHAEpilz9kkwyS5ApLuXjwt52H53axxA3UipMxu5MjP&#10;E1zL32wvPOBLsBizZs1SkwAm8nVgNHAYAI01jYxJhnRptR+YvYOAb9vWrWrDPBvW1gsWLBA6vcXE&#10;wd5RdWvXVhCQPVtW3fQIKaF7/fqNWnZTXkeGKS3AOM0wbOPKlcvSAp97MncE6v369v2MgYrOMaNJ&#10;Ba3LySBlz5ZNjRo8MWgBTqDKeq727f4xIMmL8yNzaiYCJgKxPALuAEncne3Tp3fgziScprp26aK1&#10;DmZE7wiw+S8ZBHaLLwD3sG++/hpOYt9L3Vo1ZOrEcXLmyCGAJT+ApbtBYMmAJFdAUsCNS7J83mzJ&#10;CJMGbjSwyD4A7F5sGpT89e7dW2uxaEfNprA3btyQvfv2SubMMBrBd8zEiROEa9PR8Q41OkeOHJYx&#10;Y/5Vl80pUybLHAAEd9g+O3puVjyeckhKM+PHDWTe6PYXeqxYsRxxzKishjYm7txZ3iOJ59ixfbuU&#10;Q6uAb7/5GrWJeWThgvnRxvkwsvjRpKFe3bqSKKhGdh1s5D01uFa7IM5c0/379TMgKZbnYObyTQRM&#10;BLw4AlaDpEsXLwbtPCbQncexY8aYHkieuvt68HXYZ2cQ+luxDiTOt99qsloVCeyYEcPk5MF9CpYe&#10;+d42NUlOyu18L5+Vs4f2SYPateQ7uG2x/8+5s2c9+A5H/UvRnpyudQRHZDkoFfutTGnp3r2b/mSz&#10;z44d2lvy/cIaJdbcjBs7VqZOmSLL0ET05s0bUR8EJ89g+fLlkjt3Ll071apWVTAYetCcgPJFyhXJ&#10;atBC3baZNXv2LMmdKyee/w0c3yrC3nufk2fifU87duyY/PFHFWWQCkFauG3bVo+eJNdajRrV9f5I&#10;l7vwRpg1SQ+Ca5IOm5okL06szKmZCJgIxIwIWAmStmPnsSL6asT9Lo7eYJctWxpjdh49eheNRi92&#10;4vhxGfPvaPSnKaRJK3ejy8PwYVC/PnJk3y55hnolWohThvfJwMEYN4SsSwpdj3Rb65pOyshB/VFH&#10;kgTW7JnVDTI2jfXr1sKproju9KeC1TRBEiVhlNeRVWONY42a1eHOdtfysFCixu+uCTCp4CbP/Xv3&#10;LH8Ndx2QDoXjx41Ti3g6tf3VqlVwD6SQr+nv748ePS0UgDKu2X/9VYEQ+x/1798X1uqpJGnSxHDA&#10;4/Ovuut0PX5c3qMIDBkbsmzc7PH08PcP0Bo6ykd37tjuEEh6akBSzEi8zFWYCJgIRI8IWAGSWAg9&#10;A/UB3Lm0Wage2H/A0/ce83pRGIGLFy9gV3QKEo9SWv/www/JpTiS3O6dO8qh3TvBKt1RsETbcHW2&#10;M+52weYNIUESwdPdi2dk5YI58ivAEcHB8GHDYo0bG13UJkE+l0WNQuJK3bp1ZOfOnTJv7ly1ZmYP&#10;LzIfRQoXQiNc9xlHsG7nCmoo161dq/EnM+Ptg8YavXvDKh4OdgQ/fSF5DulQZzt/fl8TSBFwcqb8&#10;6SeZPnUamLOb0qply0CDB/SfGjF8eIypP+K1r1y5Apt3uXRdVa9eTU6fPhUlb+kOACOu4yJgsQL8&#10;/JwCSXjSEazRVNEjyzBnaSJgImAiEE0j4CpI8kHNAPXV/NKnrr1li+ZoTngtSm4+5kWjPgK3bt1C&#10;4fdsKY+E1iaTKpAvr3SBu9bhPTvVMvzB3Zv4CbBkLMAVKIUEST4ASEd2bZOyZUrphkNTFJY/e/o0&#10;6t9YD5yBH+oW+V1CZoNAqAsaet65eyf4lWfOmA5Z2PfKksyDDbmnxrVr12TJ4sWwP5/gtW54dGn7&#10;p21bZXLTw8hi4sSJQlYprLFt2zZ1cgusGf1e2rVrJxs3blDgQAlaTlirL8b1xoT+R7x+1gDNwNrJ&#10;mDG9Xl8L3KP4nkbVYB0S+9A1x2c7ohGW3M7GJBmQFE0TLnPaJgImAtErAs6CJDr07Nm9W36vVEmS&#10;wHmLicuokSPlyZMnUXXvMa/rRRGgnIe771WqVIYTXgqteciVM5t0bv8PmKUd2hfpEZilADBLpk9S&#10;oAU4ZXZXTx6RNi2b6WeKvWguXLjgRe+q+07lBvo+/dm4sQJrJvlsUhoyySf4JpPEjRiCJzZG9eQg&#10;YNi4YYOMHTsGDMRp+fgBDcW8ZNyEkQXdQ1kXSPfJxYsWhXlmvAaeewnIzfhYglHGlPK6kiVKSKJE&#10;CaR06ZKyLwokaO4KJe9HQ4cMllSpftK11b1bN+F3U1QNmoXYGNE5cFY0ICl65UvmbE0ETARiWQSc&#10;AUkPHz5UrT47rlOaUaJEMW06SRmHGSYCISPAJIUylz+qVAlkG79PpjKyrmhMu3/7VjR5vagGD2SW&#10;FCzF0mayZJTuXDgtE0cN0zixL5UjttbRedWdQw1QVRTSs9aIPdXouMZNGNsgIPq7dWsFjpWwKUPH&#10;u8gG2QM2Sw15nMieE9nfKcG7evUqjB0mq4W4M456kb2Go3+/DKOcmjWqwSI+IRrBJpemTf6UtWvW&#10;yO7du+Tw4UM6yRzNmjlTG6bmyZNLwVGqlD/B9vpXmDr8ofUxZJXq16sjl9EHK6YMAuu2bf7Wa0uT&#10;OrA/FNsZWDM+CsEpJY6OjCOHD8uvv2bReqQrly8bkBTL8i1zuSYCJgLRLAKOgCSCIHZmZ51A4sSJ&#10;NZn7C41FL0fyZe/ITcQ8NmZG4MXz55r80tWJrCPBdaZMGaR7pw6ya/MGuX35vFqHB9y+HgSULuPn&#10;p+l77ZJ8Ma9eFF9Mn7DmlQviEzTvXjkPMIaJ1/h8nsN/n5M7l0LOs/hvzIuB8zbkb5/NC/hvnad1&#10;3rJNbSTrXDNZAiRfnMe21SskLwxPyJZEZA0ck1YIXddKlwKLgTo2Mmfbt3/ZEHYRmJE0qX9RcL3D&#10;zn5GbEMwF3VMa9as1gbW799/Al2uxu/J48cyffo07R3maUYr5LmfhdthhfLl9bOUP39eqV6tKhzq&#10;KkrZ38rADbG4FEVNIM0vyBLRuY71OKxBovV0mjS/SE6AIzqs8b+7duksAVHIsLj6noR8PsHs/v37&#10;Aagr6rrKlCGdzMD75eog4CZAPwbXRcoTBw0aJMfhlOfIGIbeXIx3XfT6em+zrcf5hjWePXyAJt03&#10;gyfNb0IYN7Db78/RLN0wp2siYCJgIhC9IhAZSBIJ/AK/c+e2jIc9bjbsgtFxqnChAjJj5owYo1t3&#10;5EZnHut8BF6/fqXMEnuUZEGfGxZRZ8yQFsxSO9m2fo3cBeB5hqa0/reuxRqQRAbpAprG1gUjwIS3&#10;Zo0aQrY2po+DBw5oEp8QtVeVYR8flhEDLal/K11a4zIYSakjgyzm5EmTpN0//8jChQvl4MGDjjw9&#10;wseSRZqNBrdk+55GQc3YRTBIdBJNmCCelIOb5KFDgddG4wsm8pRp0ur6ONwnyahs3rxJ8sBYhwwS&#10;N7cIjn5ED7sM6dNrjyg2/44J49Gjh1p/lB1MTRIwk0WKFJbevXrIBkglN23aKFu2bFaQQ0bQD6YJ&#10;z589+4IRJBh69fKVskQ079i3d68+fzUA9/jx43VjcPz4cQ5Ly/ne/AH5MTdBZqOpb/AwICl6JU3m&#10;bE0ETARiTwQiAkkBKLB/il3TzWggyqJeWjxTqkFzhuPHuJFlhomAcxFgfQTBEhukUlrGhpVZAZp6&#10;dukkW9euVlOHZ2xKCxc8MkoxlUlis1kfMFdD+vbUHWZKoA6DrY3p4wiusSgc6hIAJBMUXrhwPsxL&#10;Hj16lH7nFEefqHsuWHFPnjxJnd/mwFTESuabdSXsreTJQdMBJtuMXVkApBNgyiIarMGpjl5JKX9K&#10;ob2mOFmfkwP1SwsXLEB9lXUsmyfjEPq1zqDeqg3kdclh+kEgQqe+I3BAZD8o1mn16NFNOnRoJ8OH&#10;DpUpWA9z0Th44cIFMOVYpMYcNKuw/VwEUD1//jwF2f369EE/rg6yAP99HbVzzo5du3ZpzDODQb8K&#10;8GVAUuzJs8yVmgiYCETTCIQHkgJQVP/o3l0ZOnig7jyy9xF3dLl7+gy7b2aYCFgRAe6usgcQgXda&#10;7G5/8/V/JRfctXp0BVhat0oeoFbpCWqWwgRK0VxuR7MG/+sXZc3ieZI7Z3Z1dJsEV7KYPpjMloFB&#10;ADddateqpbv1YQ06tpElYa3S3LlzXA4L19rYMf9qPSUZBSsG5XaLkGhPhG25J2oyb9++DalWHWVg&#10;y+D7mGxRRIONS7tASkegSRBucyEtCoZly1ZrYmBFHF05xmNs5LHmqjAstXmfIns0bdo0oSwyrMEN&#10;mju376gMczvsuFdBNkmwSADNdUagtBE1tgfAdN6988ld0ZVz5HP79O6t9VGsG3uDtaiDLJJzTBLf&#10;eCO3i6Z5lzltEwETgWgSgfBA0gOf2wqSCkLr/tOPP0ivXj2FTRbNMBFwRwSeP3uu9SO05/0JfVu+&#10;/fZroXV4dxSbb4cM7yFYzYc0dwhZmxTNQZLv5bNy+sAeqVW1itp9N0HyFNM3IChzqvrHHwqQyIZE&#10;xOpMnDRB5WFs/nn/vnUNXSlFmzJ5spClYoJtxegDlmqnnfVSzr4epYet/2qldTYEBJQrRjZmoX9d&#10;2jSptRbJBpBoz+/OHlORnZOVf2cPrebNm6mVeaKE8dVNs2HDBsHyQytfy5Vj8b37HTVStCDnplCw&#10;O6IBSdEkUzKnaSJgIhArIxARkxTgcwvShMGavHJH0gwTAXdHgLU4a+DORRleckhm4seLp/Vv3VCz&#10;tGfrRnnkg0LmoHolmjZEV+MG2n2zaWx/SIDoSpY3T245efKku8MbpcdnjUf79u0BCOPDrKGknDoV&#10;/vVSIla7dk1lBqaiSbGVLnUMwosXL7XX0mSApcuXLrkcF9Y/LVwwX41t3DEInvv166u1Wdl//VU2&#10;b9oU6cvs3btH1xXZC7JIPwJI0M3uHORn0X3cgLPcwP791YyCUl069JGFJQhnDRGNNSivvHrlqldc&#10;6pIlS9SwJj82fm6jRkyHDSAZJilW5l7mok0ETASiQQQiM254jEJYM0wEPB0BJslr166FLXE9laFx&#10;Fi5AsNRejuzZocySHy3DwSxFR3c7/2sXZcX8WZItaxZcW1KZAxkrXbli8iAo4Y4/DTu2wkI7orEC&#10;PbZoLpAHSXBYVsmUTO1FMkxjAlfG0SNHZPq0qZpYuzrIFixatNByFoPrgo10yQaRFWK9TJCfTrin&#10;fP78OXV3+x4AiWwc5Xb169WN9o2++b7Pg2th+XJlte4oxQ/Jpc3frb+QHQYE+Mv69etk5IgRMmzY&#10;UJgsWMMYOrNGKMls27aNsqcDBvSXN7gGC0DScayLX6JBimFO0UTARMBEIPpGIDKQBF2AM/cF8xwT&#10;AUsiQLC0DsxSjerVUWyeDLvi30uhAvmkb89ucvrwfgkAq2Qzd/gMLHmxBfg92JEf271dalStrEwJ&#10;i82fRYFDmiVvkJ0HoayOJgPxUEszBjVBHyIAhOxl8zcS3zjffiMDBwwI02abzBId3oYPHw6maar2&#10;RHJ23EHdydQpU9TBzNVBoLQAjNJ+CxuykjWiXT43Csagme279+8iPE1f33vSrGlT+R7mDARHBFeU&#10;oNnTX8rV63fn8/fu2SMN6tdToEh5KmWYGwCEnkbQwJzOfhs3rJe+ffvI0qVLPgEUd55oqGNT2lgE&#10;JiUpUnwPh8X9XwIk55gkA5Kib9plztxEwEQgukQgMpD07q2R2XnwfmpeKpwIUIbHPksVK1RQNuJH&#10;JH5FUZcxCsYi544fVlbJJsNTsOSlIIkSOzra9evRVRKjtqRY0aKQ2UXsThbdFwWZEAKZ7+J8q718&#10;mLhGNOgCxmab6dKlETbfjGiwH9IuNE4dNWqkupg527eItUl0qiNQclVavG3bVvS56mtJe4QLuCba&#10;pBMUdER9XmTNUGnlzfrRH8CwEBz9mOIHqVO7Flo4BBoQ8L2g9TXNMmiMQXD5/p33NgH/CMrsOtz8&#10;enTvjj5ZWSQpGgrngYSwHnr1kUF6hlpGewavn+CVYIkNdp+jb5unBtcmjTYaNqwvAQF+BiRFl+TI&#10;nKeJgImAiYABSZ66VZrXsSIC7INC6146e/2EXXICppLFi8jkMaPl3LFDyiqxIa3WKnlZM9lb507J&#10;fZzTcsjsMqRPq7v8lKDF9OHj4wMmsJoWrX/WHyaMC3/58iXAQEe4HH6ltsv29CDSRBrWzD17dJfl&#10;y5Y6DZQo5ercubPaQrsy2EOJbmkzYZrgiuPdQzQTbda0CQASbNJr1vhUyxLOydG9b+iQwfJzkLyO&#10;tUhVfv8dErvrwc8gAFy7do0CrkaN6stfMIJgDaCVxhiuxC7kcwnmWFtUsEB+rcVKny6tGlechjsi&#10;18mBA/tlzL+jAaI+XV9Er/3mzVu5dfOWDB48CKB6lLAZ74sX7gVLrJ36448qEg+MMaWYwSNkPZJz&#10;TNIJI7cz+ZuJgImAiYCbI2BAklW3dHMcT0bA3z9Axo8bK6VKltDdcvZ9qQA519zpU+QCmCXK8AIA&#10;mAiU7kLepvNy6HkOvzsndy6FnGfx35gXA+dtMD+fzQv4b52ndd6yzfP4t85TgROAiIwR582g6YvX&#10;P7Z7h1TWJqDx5Z+2bT26o+3J9yfka+0G08P6kVIwazgbiUPm9u3bkQynQYPh9EJ5lSODdSfrUMe2&#10;fds2R5722WOZOLOnztWrV1wyi3gQ8CCw1skF2d0Y2JUnS5pYi/33RBILgslBgwZKqlQ/aQ0SPw+l&#10;S5VQSWLoQRBHQEhQRTMNmgoMHz5M6BTnDYPs4Co4wJUvV07t32k6UaVyZVmzevUXoPPUqVPqVEjG&#10;0V5zD7KNNElp0aKF9kJizRtlkoyH1WMZQHvge1ES7N3lwMOHBkgGJLk5yzGHNxEwETARcDICBiRZ&#10;fVs0x/NkBNg3ZviwIVqfwJoNJiS1a1STJXNnytXTJ+QxHBrv37gc5SDpDsDWzbMnpXfXzmrhXLJE&#10;CTmNBC+mDzIp/2K3/+uv/iudOnWUt0jQwxtM2Js2/VPdyrp16xqptCys49iaFK9fv17lZM4M1u6M&#10;HDlCyIC5Mg4dOqg9d5yRdh1G0s86pJ8BeshIRTTIFJF1o7yOAImsCyV6kTWZDXlMytFoib5qxQoh&#10;iIqKQcnj9m3bwXA11GsgsCa4mDB+fIRW7fwOmDlzhqxbt85h5m4LGqUPHjQIfZWmyvLly9QsZj1q&#10;mCi73Ihp+xn4b/we64r/3oQ+SjSG4GseOXI4zPN7+vSJ/N36L2VFhw8bFsRwBvVFsodJevxA/O/A&#10;zTNo+t26Lk8f+Otbg/u2YZKczHnM00wETARMBOyOgAFJUZEOmNe0OgIX0ftmIJyj2CSTLlKpIGVr&#10;iYR71aIFyhQ9hnU4JXifs0meYZLILPmCyVo2b5akQ9F56l9+lgXz51sdAq88HiVTrImh9IuJbHiD&#10;LACleIkSJZB8efPK8UiapEZ0sS9fvlB2gfbely46Z++9adNGGTZ0qMv1Sba6H0fenGfPnqJhbG0F&#10;Cuwb9vp12HWhBIRbNm9G36kqCihsAKkk2NWjR4868pK2xFv69e0r+/fvE/Yt89RgXdEOMIh0gOM1&#10;xI8bVwoVLCADwYxds1NKRyZt9uxZkOdNd1huSft21n6xgewsrMGxYKhHjhyprnhcA5wjRgzX3xE8&#10;D8fv+V3ToX07GIz8BZA1UCWAod0p9+3br4wo6+v27wt0T/xIIyR7maQwQVJgTZMBSXanOOaBJgIm&#10;AiYCzkfAgCRPpQLmdTwRgaPY1e3Vs6f2TeEObpaMGaTTP21k46rl4g9zh4eoV/oElDwDkmjWcHLf&#10;Lin/W2llu1hw/toN0h5PxNfR17h8+ZL2hymIpHf//iBnrzAOcubMafT0yaU1ZmQOrBjHABSGoEbn&#10;hJM24ePHjVMw66qRg6PXMmXKZJWQ0hEtWKIV4iBM6tm4tgdqsGinThtsgguurd8rVYiw/5Q957Jq&#10;1UpN/N09XqM+atvWLQo26FhHBjF79mzSrWtXsDNHnHp51jCNHj3Srlo2p14gjCdRpsf3JCRIIoBl&#10;fdh///O/0q7dP8EOfI6ApOcRg6STeL3Uzt/5zTNNBEwETARMBCKNgAFJVt0qzXG8KQKsg+nYoX1w&#10;8pU/b27p2bmj7Nm8QR7cua5ueKxHcndN0h3ULFFq1xXNcJOiH1KxooVRA+Ecu+FN8bX3XOj0Fh/G&#10;AzRuIKsU1niORqnNmzVTO/TGsKqm7btVgw1ru3bpLLucrLchSIpM7mbVufI4V69dlSJgQwmSOnfq&#10;LGfAUBw8eFA2b96k9TNkMWjvnTtnTkkGponmHymDXOxo8kBQ6uqg4x2t15cuXerqocJ8PllD2poT&#10;PGSGpPBbbGZkzphR36fdu3fbXVsU3snNmzdXxgHg3nNSbmnFRV+8dBG1ZHmUNWbPLw4CJAtB0ikD&#10;kiJNb8wDTARMBEwEXIuAAUlW3BLNMbwxArRLZnLZtEkTlSMlShhfiqNWY0DvHnJi/255eOeaSvDc&#10;adzAnkiLZk9X2c0vP6eSxYsXeWOo3HJOrEcaP34cnL2+A3v2d7jNcifgMZSW5cmdWw4dPGD5ubD2&#10;q1vXLrID7Iuj4y3YDsq4WKviidGzew+tLUqT+hetx6ExSVEA69y5cirgTwIjA5oZ8DFMwPmT66p/&#10;/37hglBnzvsZgCtZuD17djvz9HCfQ0kbmVRK0L6L8402DO6K94bNfK00TqB5B3tfkaH09OC6J7CO&#10;8+3XkJrWFv+gzQEDklzLVcyzTQRMBEwEPB4BA5I8fQs1r+fpCJCZWImCdFrxJkmcGLv030u5MqVk&#10;wqjhcuX0cWWV1AVPXe6sc7fzwbGO790h5cuWVkMJutk528fH0zGz4vVoWMCEmAB1BJq+hjXo2vZr&#10;1izqYDZ50iQrXjbMY1xDrx0Wz9M9z9FBwMAeSpE5zDl63NCPP4T+Pfnz5VPZXErI5xg3/puT/6YU&#10;kXEiOLIBJIKMCRPGO2VyEdn5njt3Vo9tS/Ije3xEf2ftVEvUV2XP9qv2DEqbOrWaTRyABNMZYwt7&#10;zoUOdqvhiEe3PE8OMqYVypfVxtcTJ0zQl6YUz4Akj6c35gVNBEwETARci4ABSZ68fZrXisoI+N7z&#10;lTlzZsPcoYgkA2jhDvwfv1eUxbNnwMr7jNy/fgnM0gVLLMDv4HgESV3+aQuAlEwNJSilik2DySmZ&#10;kCyZMytIDT3oIlepYgUA10TSCnbM7H0T0QhdGO9oLGnzPHPmTLWSfoTmxI70MKLkrUP79g49x5Hz&#10;o+tfmzatFRCRRSL4+TTTSs7s2aViud+kHkww8uTOqaCJ7OSMGdPhRvfWkZey+7Hv37/D52WOGmA4&#10;M/h+sZdRS7y3bARLBixd2tTSHjVIhw8fQSPYZ84c1qHn0AJ9QP/+shUudq6uH3tfeD0c75ImSYRe&#10;bqVgHBJowf4REkM3gKQ0rt39zbNNBEwETARMBCKMgAFJ9t76zONiSgQCbcOHaZH493BdS4uktHG9&#10;OrJ1zUoFSH43AJbALLnSJ8n/2iWZP22yZEVhPSVRtBeObeM62BsC0cIwIAhtR02b6fYAHQRItG+/&#10;ejViAMk6lgtwMDwPFzJXBhNzNk9t2byZNiW2p1ktX4/mDXv37kFyf8iVlw/3ubSTzpwpo6RhDQsk&#10;mWeOHZEj+/bI0QN75dTRw3L90gU5dmCfNG3cSJ0CM+Gx81Ev9eHDe7ecj+2gfF/UJfCS/bVOBJ9n&#10;z5xRpihr1swK/NgIlpLLozBkoAzWU4PrxgdgnIzO3Llz5CHAsTsHWbFGDRtqvVjvnj0CGSQCJAOS&#10;TCZmImAiYCIQ/SJgQJI7b5nm2N4aASZyTLo7duygySl35jOlTy+d4YR3YPtm8YGpg/919FcCaHK0&#10;mawf2KjDO7dKJUhuEqBpbGf0B3KXpMhb48vzYg+aQMe1itq0NOSYNm2aSsbIhrCI355x9coVaffP&#10;Py4n2QRoZLm0R87gQSqjIxigI1lkw57HRHaM0H+nUULDBg3UuKIr1qP/3dvy5uljefEwQF7C4ezD&#10;q+dy9/pVaQeQ8T1YySxZMsNUYYnHmBHaic+G3PDevXuRXtrNmzdl0MCBKqEkUKCzYZM//4QF9j67&#10;4hvpCzj5ALKUY8aMUbaOQNcd7yNPjWuJZhpsAHwYfbI4rARJTz71SToNAGaYpOiXcpkzNhEwEYhO&#10;ETAgycm7rnlajIgAd3r3omicDSzTQ+JEA4HcObPL8AF9UU+0U+5fu6gzGChBRndb52mdt2zzPP6N&#10;SXB1Gz8Jttg0tkSJYuj1ci1GxMqRi+AO/ij0lUmeLInWooQc+5Aw582TR+u0Ro8aZbebGcENgc3C&#10;hQssS3KvXUetEuql6Bi3fNkyTaCvQRbpiBTPkbiEfizXH40hUsDNjuYMB/fskldPHsmjez7y+L6v&#10;vAJIunHpvLRu1VISJkigNT2rV69y5SWdei4lZMvgdhceuPD391O7dMpKEyaIp8xR3bq1tRlrVDWn&#10;DX2hfE8p8ezUsaPKbl1lJUMfn/WGLcBQcl23a/t34J/ZO9ZCJsmApOiUXZlzNREwEYj2ETAgyamc&#10;wTwphkWACc6yZUulWrWquhNMgENzh5mTxsv5owflwa2rMHc4HwSQwgZJBE/+qGuaO3WSZMQOOnvX&#10;sOdMbBxMpunsRbZoHHbwbeP+/XuwA68O1uQ7aQrL6idPHjsUHkq1KF3cunWrpUzKu3fvFXy0aNFM&#10;ewQdR28lT5hsnDl7VuWGiQCARg4bIo8AjJ7431eQRCbp9tVL8g/MLxIAeBAgUZYXVeMYpHKhbdzZ&#10;74v26vXq1UXNUQL5EeYSv/9eSYHsmzeRM3NRdS1sXNwTcjjWp12LROpp7zkehDMj68iygUULbh77&#10;wVq5XQiQdMYwSdE+/TIXYCJgIuDtETAgyd5boHlcbIgApU+swShXtix2xONDhpdc/mxQV5YvmCM3&#10;z5+Sh7euBdYqhcEk+UGed3DHZimHprFx434nPbp3k2dPn8aGsH1xjdyxzwpZWA7Ufe3bt1f//urV&#10;S+ndq6ckBgAtBiv2S+gl48xgoj4WwOv4sWPOPD3S5/j6+AAkHYvUSCLSA0XygJcAfJQPfvvNN1Kj&#10;ahW5eOYk5HUP5SEA0nPIqvxu35Su6O1FwM7anlWrPM8gRXQJ58+dkz69e6tTXfx432nzW7KHNMiI&#10;DoP1aVOnTtHmxfPmzlVzB2dtyMmWEfRTtst6tw9grUgjBbNIFtUkGZDk7RmVOT8TAROBGBUBA5Ki&#10;w+3cnKOnI0BXqsGorciXN698i34nGTOml07t2sj2davF79pl8bsOCV4IuR2NHq6fOS4dUfNAlqQc&#10;6pFio8zO9j4tWbxYGbmyv/0GF7NAoEh2gc5tZJdonuDKoL3zv6NHy/Xr1105TJQ9lzI7ytNSwCY6&#10;269ZZP3KZfL66SMFSGSSnvjdk+Gol0qePKlkyJAO/bUWR9m5hn5hmh/MgUSQzoXffvM1pHXodYRG&#10;sASW0XHcwBqiRT3nrFmz1IqejJ0PwLK9Yyv6MqUHe8ymuJ9qkd4bkBSjsiVzMSYCJgKxLgIGJNl7&#10;GzSPi40R2L9/H6yf20lqJPdkh4oULCCDeveSE/t2ScDNK3L3cmBfJd/L52XW5AnoY/OTmhG4CgKi&#10;dawBABrUr6+ufv369tVL2Y9+OHly55IE8ePJIMjZXr1+5fIlnjrJJrFd5ZibGCWXTzCCAxyBBTbr&#10;smhsMbBfHwCjezpZh0SZ3SwwHASU7Jc0adJES6WFrlzX7t27pXmzpvIDGJOE8eNL7Vq1ZN26tR6R&#10;Jrpy3vY89x0kt9sAdqbDVGTatKmwV5+hzFjfvn1k1KiRah+/DTLP0Fb1/O8GDeprLVKHdu3AIr0L&#10;YpFcBUkPxf/OzeDpd+u6PH3gp5eC+zbldmljXcJiLthEwETARMCTETAgyZ7bp3lMbI7AixfPsbO8&#10;XmrVqimJ0OuFFszsWTN57Ci5fu6EPLx9TfZt3ShFChWUxLC07gMQ5axsJybEmfU8lNrRNfAsam6u&#10;wJXutzJlJE6cb6RlyxbyEJJGq8Y+mG4MHDBAbtyIPozSnTt35I8qlSUeQDf7Hl2/eE5ePAoAi3RX&#10;ZXbbNqyHeUhOXWe9sZYi6x9lVSwjOg7lk4MHDVJzCbrw5cyZQ2Vqd3EtMXGwHo3GDmSUaB2+YMF8&#10;mTdvnmyEEUVop0oaWrD/E9f8mdOnNBwfPxIguRUknTUgyZOZknktEwETgVgZAQOSYuIt3lyTOyJA&#10;+Q0TpqJFC0u8+HFVZtQI/ZUWz5ohLf5spHbfVSr/DpnOXXe8fLQ5ZocO7bU2o3mzZkJA0BCs0ndx&#10;vpWqqLu5AYtoqwbrPTguwsp96NAhQotwbx+PHz9Wtz8yaiWKFZXD6mb3QB743pGnYJIunT0tlWGZ&#10;zv5RtAV/9PhRlF4SHeFWrFgulXBOZErYGLlNmzZy4uSJKD2vqHpxujaGbEpLW/RqVf/QurGBA/rL&#10;e4CrwFqkdwYkxcqMyly0iYCJQIyKgAFJUXW7Na8bXSPAOpghQwZLJtQfJEuaVHeQuevPXfYtmzdH&#10;18uy5LwPHjwoOXNkl7Rw+VoN57C+kNslBvtGowZ3NWLliZ+DiUD3bl1RfL/ZY/bdjgbsFWRZvXv1&#10;UgCZCzbza+CmSGndo/s+Op/4+Uo31PYkx98LFSpkuUW1I+dLMHARdXk0liAjSGv84sWLwQFymRDo&#10;maF0EWR50yCxTSkFC+SXK5cva1g+wMTBAyDpnGGSYlQqZi7GRMBEwBsjEBlIegsbV+0abmZQDLiT&#10;6KFp669hfspH7GiHNekiFeFEwsKkxdH5/t1bCWvyHDhofXwEgOAvyMcKF8wvJZFAThg3Fs/ha+G5&#10;b998Pt/gv0PNd/hvfr4cnrDXfhvufIW/RTTDem5kzwnn73Cre2ubrwP/PRExqFW9mgwZOED27dkt&#10;zf5sLE0aN5RNG9apBOktHvfm1Qt589KJCTe4N+HMj9jBv3H1imxav1bWrFwhjx8E6Pm8xuPDns/w&#10;e8fnq+fP5CVc0RyZr54/1dfavWO79OzaRbrBsW7DKpwjTBpo9f0QLBIB0umjh2TwgH7qaLd7xzac&#10;/wvhc1/C+CLMCefElw7Nx3h8JPPZE3kOh72TRw/L7BlTZXD/vjKwb29ZsnC+XIEs8M2Lp/IO5xV4&#10;nEdw4/tyvsDvnjsz0XD4+aOHTswHeI7j8ymeE+YEcH0ayeR5+uN927R2tcxALeL+3Tu1XugZnxfg&#10;p/8OnP6B//3Z70L8Pby/4fePfO9GVJNkQJI3JlTmnEwETARiVgQiBEkoGn0ScF+eQS//7KF/mPMp&#10;fv8krIkv+ScOT7g60dnJA/Mxe5HovBf2hLvUozCnL34fwUThNXudfDkDd4sdmkFJFBOpz+dd/HcE&#10;EzdX3mAdmQ/w+PDnHZUDOToDfG5LjJp3cT1B83HQzr/P9StyE80+b16+IPdv3dC6ksDH3IqV8/YV&#10;uP5h3keR+T3MW4gLY/QAa4FgwJ1xoSMcX5evz4J3d7yWP95X/zsOzqC1cBeuiJz3bl7TeHDaCvN5&#10;rr74PWPFvz+8FxirwNf7VLzvqX/73LiqceS5+N3Gug4CciHP2VPn4q2vw7hwPvC5pd/H+n658b0K&#10;ZdxAkJQuZmUj5mpMBEwETAS8LAKRgSR3ful7x7Fv4MYWxsTNz99Ml2JgSyKi48/I3nteE9cvk0cb&#10;YGUCabvWyJ4fU//OGDAe/MmkkfGxgSONmW2G9Zmz4Hd8zeBEXt+j8KbngUdwPIJiE/r7z3buD30D&#10;YxeV34+2c7GBuag+n6iMRUSvHQzE3QiObK9PkPTkk7udAUlelkuZ0zERMBGIgREwIMnzyZK33vDN&#10;eZm1YNaAWQNmDXjnGvADq0dFh9Y9ffhgQFIMzMfMJZkImAh4WQQ+gaS3kEbd0Z1wc5P0zpukeV+s&#10;fF8iYBkiYRCjIzNmzjlQGuWd8zrOKxpOMBtkN8yMPAaUgbo6yeq9gflHEEg6b+R2XpZMmdMxETAR&#10;iHkRsIGkjx8+asEub3j8MvfGG5+rN5nY8Hzn37fwE0jrpWEAO7fDmR6QrQSCzQjqSmy1IGH8VBlS&#10;eBO1CaxPCHsG1qC4fUZQO2aTvnnmJwwJaErg4Pyy/i6oHs/Rej67Hh9e/WAEv4+oHtGpv4VX+xj+&#10;7x+j9uoxG886Ne/jeV9OT9SB6mugxpWSMccnal9hghDWVHOEcKYzz4noeKzBdXyyptfR+QDP+TR5&#10;b34NIxLbwH3bgKSYl46ZKzIRMBHwtgjYQBK/fNn87iXcjZ7B9efz+RD/HdYM/Tg7n4cv/GcOTt4k&#10;Xjg8H+E5Ecwn+Bscmr6cj/E7Z+cTPPfL+RK/C3ci5oy7FfMVnLCcm8/gpBX2fI3fWzuf43jhTDRu&#10;fe2RGZ7rGX4P57XwZoSubHRtC3fS1c0DE852b8KZEbveOelwF66TnuOufe/g9BfufIu/hTvf4G+O&#10;zUD3QboQOjjDcT18F87vw3NJ/PT7d+qI6Oj88B4uik7NSNwgI3OLdPXvoRus2uvc6S3uquyB5OD/&#10;3GGXjvv2BTBJ6b0tnzDnYyJgImAiEKMiEBIkffoy/6g9IGwzxD9D/vqzx3z2h+AnaF+9L6c77hrm&#10;mCYCJgImAiYCJgKxIAIGJMWoNMxcjImAiYC3RgBftltiwT3FXKKJgImAiYCJgIlAjIgA7tsXDZPk&#10;rVmVOS8TAROBGBMBfNluwnyPaYaJgImAiYCJgImAiYD3R4DudkZuF2MyMXMhJgImAl4ZAXzRtsb9&#10;YALmJMyJZpoYmDVg1oBZA2YNmDXgtWtgKt6b3rh3J/bKpMKclImAiYCJgImAiYCJgImAiYCJgImA&#10;iYCJgImAiYCJgImAiYCJgImAiYCJgImAiYCJgImAiYCJgImAiUCMjMD/D9pPp8oZpH4BAAAAAElF&#10;TkSuQmCCUEsDBBQABgAIAAAAIQC3SS4E4AAAAAkBAAAPAAAAZHJzL2Rvd25yZXYueG1sTI9Ba4NA&#10;EIXvhf6HZQq9Naux0WBcQwhtT6HQpFBym+hEJe6suBs1/76bU3t6DO/x3jfZetKtGKi3jWEF4SwA&#10;QVyYsuFKwffh/WUJwjrkElvDpOBGFtb540OGaWlG/qJh7yrhS9imqKB2rkultEVNGu3MdMTeO5te&#10;o/NnX8myx9GX61bOgyCWGhv2CzV2tK2puOyvWsHHiOMmCt+G3eW8vR0Pi8+fXUhKPT9NmxUIR5P7&#10;C8Md36ND7plO5sqlFa2CaJH45F1jEN5P4mgO4qTgNVwmIPNM/v8g/wUAAP//AwBQSwMEFAAGAAgA&#10;AAAhAKomDr68AAAAIQEAABkAAABkcnMvX3JlbHMvZTJvRG9jLnhtbC5yZWxzhI9BasMwEEX3hdxB&#10;zD6WnUUoxbI3oeBtSA4wSGNZxBoJSS317SPIJoFAl/M//z2mH//8Kn4pZRdYQde0IIh1MI6tguvl&#10;e/8JIhdkg2tgUrBRhnHYffRnWrHUUV5czKJSOCtYSolfUma9kMfchEhcmzkkj6WeycqI+oaW5KFt&#10;jzI9M2B4YYrJKEiT6UBctljN/7PDPDtNp6B/PHF5o5DOV3cFYrJUFHgyDh9h10S2IIdevjw23AEA&#10;AP//AwBQSwECLQAUAAYACAAAACEAsYJntgoBAAATAgAAEwAAAAAAAAAAAAAAAAAAAAAAW0NvbnRl&#10;bnRfVHlwZXNdLnhtbFBLAQItABQABgAIAAAAIQA4/SH/1gAAAJQBAAALAAAAAAAAAAAAAAAAADsB&#10;AABfcmVscy8ucmVsc1BLAQItABQABgAIAAAAIQCfEkjBLAMAAJsHAAAOAAAAAAAAAAAAAAAAADoC&#10;AABkcnMvZTJvRG9jLnhtbFBLAQItAAoAAAAAAAAAIQDfYhHTXogBAF6IAQAUAAAAAAAAAAAAAAAA&#10;AJIFAABkcnMvbWVkaWEvaW1hZ2UxLnBuZ1BLAQItABQABgAIAAAAIQC3SS4E4AAAAAkBAAAPAAAA&#10;AAAAAAAAAAAAACKOAQBkcnMvZG93bnJldi54bWxQSwECLQAUAAYACAAAACEAqiYOvrwAAAAhAQAA&#10;GQAAAAAAAAAAAAAAAAAvjwEAZHJzL19yZWxzL2Uyb0RvYy54bWwucmVsc1BLBQYAAAAABgAGAHwB&#10;AAAikAEAAAA=&#10;">
                <v:shape id="Picture 153" o:spid="_x0000_s1052" type="#_x0000_t75" style="position:absolute;left:2081;top:1182;width:7275;height:383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8n0osxQAAANoAAAAPAAAAZHJzL2Rvd25yZXYueG1sRI9Ba8JA&#10;FITvgv9heYXedFMPYqOrqLVSECpqPHh7Zp9JbPZtyK4a++u7BcHjMDPfMKNJY0pxpdoVlhW8dSMQ&#10;xKnVBWcKkt1nZwDCeWSNpWVScCcHk3G7NcJY2xtv6Lr1mQgQdjEqyL2vYildmpNB17UVcfBOtjbo&#10;g6wzqWu8BbgpZS+K+tJgwWEhx4rmOaU/24tRcEpW38flerFL3o/Z7322Lz7Oh7lSry/NdAjCU+Of&#10;4Uf7Syvow/+VcAPk+A8AAP//AwBQSwECLQAUAAYACAAAACEA2+H2y+4AAACFAQAAEwAAAAAAAAAA&#10;AAAAAAAAAAAAW0NvbnRlbnRfVHlwZXNdLnhtbFBLAQItABQABgAIAAAAIQBa9CxbvwAAABUBAAAL&#10;AAAAAAAAAAAAAAAAAB8BAABfcmVscy8ucmVsc1BLAQItABQABgAIAAAAIQC8n0osxQAAANoAAAAP&#10;AAAAAAAAAAAAAAAAAAcCAABkcnMvZG93bnJldi54bWxQSwUGAAAAAAMAAwC3AAAA+QIAAAAA&#10;">
                  <v:imagedata r:id="rId26" o:title="" grayscale="t"/>
                </v:shape>
                <v:shape id="Text Box 154" o:spid="_x0000_s1053" type="#_x0000_t202" style="position:absolute;left:6606;top:2124;width:2581;height:184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TTDwwAAANoAAAAPAAAAZHJzL2Rvd25yZXYueG1sRI9Ba8JA&#10;FITvBf/D8oTe6kYPto2uIqIgFMQYDx6f2WeymH0bs6vGf98VCj0OM/MNM513thZ3ar1xrGA4SEAQ&#10;F04bLhUc8vXHFwgfkDXWjknBkzzMZ723KabaPTij+z6UIkLYp6igCqFJpfRFRRb9wDXE0Tu71mKI&#10;si2lbvER4baWoyQZS4uG40KFDS0rKi77m1WwOHK2MtftaZedM5Pn3wn/jC9Kvfe7xQREoC78h//a&#10;G63gE15X4g2Qs18AAAD//wMAUEsBAi0AFAAGAAgAAAAhANvh9svuAAAAhQEAABMAAAAAAAAAAAAA&#10;AAAAAAAAAFtDb250ZW50X1R5cGVzXS54bWxQSwECLQAUAAYACAAAACEAWvQsW78AAAAVAQAACwAA&#10;AAAAAAAAAAAAAAAfAQAAX3JlbHMvLnJlbHNQSwECLQAUAAYACAAAACEAyPk0w8MAAADaAAAADwAA&#10;AAAAAAAAAAAAAAAHAgAAZHJzL2Rvd25yZXYueG1sUEsFBgAAAAADAAMAtwAAAPcCAAAAAA==&#10;" filled="f" stroked="f">
                  <v:textbox inset="0,0,0,0">
                    <w:txbxContent>
                      <w:p w14:paraId="2BDC99E2" w14:textId="77777777" w:rsidR="00487F56" w:rsidRDefault="00487F56" w:rsidP="007B23B6">
                        <w:pPr>
                          <w:pStyle w:val="Textbox"/>
                        </w:pPr>
                        <w:r>
                          <w:t>Your lips fit over the contoured shape of the mouthpiece for inhaling.</w:t>
                        </w:r>
                      </w:p>
                      <w:p w14:paraId="49084D2A" w14:textId="386C7DE6" w:rsidR="00487F56" w:rsidRDefault="00487F56" w:rsidP="007B23B6">
                        <w:pPr>
                          <w:pStyle w:val="Textbox"/>
                          <w:spacing w:before="60"/>
                        </w:pPr>
                        <w:r>
                          <w:t>Do</w:t>
                        </w:r>
                        <w:r w:rsidR="00F51880">
                          <w:t xml:space="preserve"> </w:t>
                        </w:r>
                        <w:r>
                          <w:t>n</w:t>
                        </w:r>
                        <w:r w:rsidR="00F51880">
                          <w:t>o</w:t>
                        </w:r>
                        <w:r>
                          <w:t>t block the air vent with your fingers.</w:t>
                        </w:r>
                      </w:p>
                    </w:txbxContent>
                  </v:textbox>
                </v:shape>
              </v:group>
            </w:pict>
          </mc:Fallback>
        </mc:AlternateContent>
      </w:r>
      <w:r w:rsidR="00CD416A" w:rsidRPr="00DF7B85">
        <w:rPr>
          <w:b/>
          <w:szCs w:val="22"/>
        </w:rPr>
        <w:t>Do</w:t>
      </w:r>
      <w:r w:rsidR="00F51880">
        <w:rPr>
          <w:b/>
          <w:szCs w:val="22"/>
        </w:rPr>
        <w:t xml:space="preserve"> </w:t>
      </w:r>
      <w:r w:rsidR="00CD416A" w:rsidRPr="00DF7B85">
        <w:rPr>
          <w:b/>
          <w:szCs w:val="22"/>
        </w:rPr>
        <w:t>n</w:t>
      </w:r>
      <w:r w:rsidR="00F51880">
        <w:rPr>
          <w:b/>
          <w:szCs w:val="22"/>
        </w:rPr>
        <w:t>o</w:t>
      </w:r>
      <w:r w:rsidR="00CD416A" w:rsidRPr="00DF7B85">
        <w:rPr>
          <w:b/>
          <w:szCs w:val="22"/>
        </w:rPr>
        <w:t>t</w:t>
      </w:r>
      <w:r w:rsidR="00CD416A" w:rsidRPr="00DF7B85">
        <w:rPr>
          <w:szCs w:val="22"/>
        </w:rPr>
        <w:t xml:space="preserve"> block the air vent with your fingers.</w:t>
      </w:r>
    </w:p>
    <w:p w14:paraId="094E00A3" w14:textId="77777777" w:rsidR="00CD416A" w:rsidRDefault="00CD416A" w:rsidP="00CD416A">
      <w:pPr>
        <w:spacing w:line="240" w:lineRule="auto"/>
        <w:rPr>
          <w:szCs w:val="22"/>
        </w:rPr>
      </w:pPr>
    </w:p>
    <w:p w14:paraId="107B1DEC" w14:textId="77777777" w:rsidR="007B23B6" w:rsidRDefault="007B23B6" w:rsidP="00CD416A">
      <w:pPr>
        <w:spacing w:line="240" w:lineRule="auto"/>
        <w:rPr>
          <w:szCs w:val="22"/>
        </w:rPr>
      </w:pPr>
    </w:p>
    <w:p w14:paraId="5E379CC2" w14:textId="77777777" w:rsidR="007B23B6" w:rsidRDefault="007B23B6" w:rsidP="00CD416A">
      <w:pPr>
        <w:spacing w:line="240" w:lineRule="auto"/>
        <w:rPr>
          <w:szCs w:val="22"/>
        </w:rPr>
      </w:pPr>
    </w:p>
    <w:p w14:paraId="168596E5" w14:textId="77777777" w:rsidR="007B23B6" w:rsidRDefault="007B23B6" w:rsidP="00CD416A">
      <w:pPr>
        <w:spacing w:line="240" w:lineRule="auto"/>
        <w:rPr>
          <w:szCs w:val="22"/>
        </w:rPr>
      </w:pPr>
    </w:p>
    <w:p w14:paraId="1DFA8F8F" w14:textId="77777777" w:rsidR="007B23B6" w:rsidRDefault="007B23B6" w:rsidP="00CD416A">
      <w:pPr>
        <w:spacing w:line="240" w:lineRule="auto"/>
        <w:rPr>
          <w:szCs w:val="22"/>
        </w:rPr>
      </w:pPr>
    </w:p>
    <w:p w14:paraId="3062158D" w14:textId="77777777" w:rsidR="007B23B6" w:rsidRDefault="007B23B6" w:rsidP="00CD416A">
      <w:pPr>
        <w:spacing w:line="240" w:lineRule="auto"/>
        <w:rPr>
          <w:szCs w:val="22"/>
        </w:rPr>
      </w:pPr>
    </w:p>
    <w:p w14:paraId="3DE18954" w14:textId="77777777" w:rsidR="007B23B6" w:rsidRDefault="007B23B6" w:rsidP="00CD416A">
      <w:pPr>
        <w:spacing w:line="240" w:lineRule="auto"/>
        <w:rPr>
          <w:szCs w:val="22"/>
        </w:rPr>
      </w:pPr>
    </w:p>
    <w:p w14:paraId="105E43D2" w14:textId="77777777" w:rsidR="007B23B6" w:rsidRDefault="007B23B6" w:rsidP="00CD416A">
      <w:pPr>
        <w:spacing w:line="240" w:lineRule="auto"/>
        <w:rPr>
          <w:szCs w:val="22"/>
        </w:rPr>
      </w:pPr>
    </w:p>
    <w:p w14:paraId="0B5C7CC6" w14:textId="77777777" w:rsidR="007B23B6" w:rsidRDefault="007B23B6" w:rsidP="00CD416A">
      <w:pPr>
        <w:spacing w:line="240" w:lineRule="auto"/>
        <w:rPr>
          <w:szCs w:val="22"/>
        </w:rPr>
      </w:pPr>
    </w:p>
    <w:p w14:paraId="762B7538" w14:textId="77777777" w:rsidR="007B23B6" w:rsidRDefault="007B23B6" w:rsidP="00CD416A">
      <w:pPr>
        <w:spacing w:line="240" w:lineRule="auto"/>
        <w:rPr>
          <w:szCs w:val="22"/>
        </w:rPr>
      </w:pPr>
    </w:p>
    <w:p w14:paraId="7C3CD582" w14:textId="77777777" w:rsidR="007B23B6" w:rsidRDefault="007B23B6" w:rsidP="00CD416A">
      <w:pPr>
        <w:spacing w:line="240" w:lineRule="auto"/>
        <w:rPr>
          <w:szCs w:val="22"/>
        </w:rPr>
      </w:pPr>
    </w:p>
    <w:p w14:paraId="44D7D948" w14:textId="77777777" w:rsidR="007B23B6" w:rsidRDefault="007B23B6" w:rsidP="00CD416A">
      <w:pPr>
        <w:spacing w:line="240" w:lineRule="auto"/>
        <w:rPr>
          <w:szCs w:val="22"/>
        </w:rPr>
      </w:pPr>
    </w:p>
    <w:p w14:paraId="27B77F24" w14:textId="77777777" w:rsidR="007B23B6" w:rsidRDefault="007B23B6" w:rsidP="00CD416A">
      <w:pPr>
        <w:spacing w:line="240" w:lineRule="auto"/>
        <w:rPr>
          <w:szCs w:val="22"/>
        </w:rPr>
      </w:pPr>
    </w:p>
    <w:p w14:paraId="459555B4" w14:textId="77777777" w:rsidR="007B23B6" w:rsidRDefault="007B23B6" w:rsidP="00CD416A">
      <w:pPr>
        <w:spacing w:line="240" w:lineRule="auto"/>
        <w:rPr>
          <w:szCs w:val="22"/>
        </w:rPr>
      </w:pPr>
    </w:p>
    <w:p w14:paraId="0D05BB20" w14:textId="77777777" w:rsidR="007B23B6" w:rsidRPr="00DF7B85" w:rsidRDefault="007B23B6" w:rsidP="00CD416A">
      <w:pPr>
        <w:spacing w:line="240" w:lineRule="auto"/>
        <w:rPr>
          <w:szCs w:val="22"/>
        </w:rPr>
      </w:pPr>
    </w:p>
    <w:p w14:paraId="2FE88135" w14:textId="77777777" w:rsidR="000A4A60" w:rsidRPr="00DF7B85" w:rsidRDefault="00CD416A" w:rsidP="00330312">
      <w:pPr>
        <w:pStyle w:val="instruction"/>
        <w:numPr>
          <w:ilvl w:val="0"/>
          <w:numId w:val="3"/>
        </w:numPr>
        <w:spacing w:before="0"/>
        <w:ind w:left="714" w:hanging="357"/>
        <w:rPr>
          <w:b w:val="0"/>
          <w:sz w:val="22"/>
          <w:szCs w:val="22"/>
        </w:rPr>
      </w:pPr>
      <w:r w:rsidRPr="00DF7B85">
        <w:rPr>
          <w:b w:val="0"/>
          <w:sz w:val="22"/>
          <w:szCs w:val="22"/>
        </w:rPr>
        <w:t>Take one long, steady, deep breath in. Hold this breath in for as long as possible (at least 3-4 seconds).</w:t>
      </w:r>
    </w:p>
    <w:p w14:paraId="05B1AC25" w14:textId="77777777" w:rsidR="000A4A60" w:rsidRPr="00DF7B85" w:rsidRDefault="00CD416A" w:rsidP="00330312">
      <w:pPr>
        <w:pStyle w:val="instruction"/>
        <w:numPr>
          <w:ilvl w:val="0"/>
          <w:numId w:val="3"/>
        </w:numPr>
        <w:spacing w:before="0"/>
        <w:rPr>
          <w:b w:val="0"/>
          <w:sz w:val="22"/>
          <w:szCs w:val="22"/>
        </w:rPr>
      </w:pPr>
      <w:r w:rsidRPr="00DF7B85">
        <w:rPr>
          <w:b w:val="0"/>
          <w:sz w:val="22"/>
          <w:szCs w:val="22"/>
        </w:rPr>
        <w:t>Remove the inhaler from your mouth.</w:t>
      </w:r>
    </w:p>
    <w:p w14:paraId="0C25AB69" w14:textId="77777777" w:rsidR="000A4A60" w:rsidRPr="00DF7B85" w:rsidRDefault="00CD416A" w:rsidP="00330312">
      <w:pPr>
        <w:pStyle w:val="instruction"/>
        <w:numPr>
          <w:ilvl w:val="0"/>
          <w:numId w:val="3"/>
        </w:numPr>
        <w:spacing w:before="0" w:after="240"/>
        <w:ind w:left="714" w:hanging="357"/>
        <w:rPr>
          <w:b w:val="0"/>
          <w:sz w:val="22"/>
          <w:szCs w:val="22"/>
        </w:rPr>
      </w:pPr>
      <w:r w:rsidRPr="00DF7B85">
        <w:rPr>
          <w:b w:val="0"/>
          <w:sz w:val="22"/>
          <w:szCs w:val="22"/>
        </w:rPr>
        <w:t>Breathe out slowly and gently.</w:t>
      </w:r>
    </w:p>
    <w:p w14:paraId="1C2D95D1" w14:textId="77777777" w:rsidR="00CD416A" w:rsidRPr="00DF7B85" w:rsidRDefault="00CD416A" w:rsidP="00CD416A">
      <w:pPr>
        <w:spacing w:line="240" w:lineRule="auto"/>
        <w:rPr>
          <w:b/>
          <w:szCs w:val="22"/>
        </w:rPr>
      </w:pPr>
      <w:r w:rsidRPr="00DF7B85">
        <w:rPr>
          <w:b/>
          <w:szCs w:val="22"/>
        </w:rPr>
        <w:t>You may not be able to taste or feel the medicine, even when you are using the inhaler correctly.</w:t>
      </w:r>
    </w:p>
    <w:p w14:paraId="1BD92F05" w14:textId="77777777" w:rsidR="001B2D9E" w:rsidRPr="00DF7B85" w:rsidRDefault="001B2D9E">
      <w:pPr>
        <w:pStyle w:val="centheadGDS"/>
      </w:pPr>
    </w:p>
    <w:p w14:paraId="75EDA037" w14:textId="77777777" w:rsidR="001B2D9E" w:rsidRPr="00DF7B85" w:rsidRDefault="00283EE1">
      <w:pPr>
        <w:pStyle w:val="centheadGDS"/>
      </w:pPr>
      <w:r w:rsidRPr="00DF7B85">
        <w:t xml:space="preserve">If you want to clean the mouthpiece, use a </w:t>
      </w:r>
      <w:r w:rsidRPr="00DF7B85">
        <w:rPr>
          <w:b/>
        </w:rPr>
        <w:t>dry tissue</w:t>
      </w:r>
      <w:r w:rsidRPr="00DF7B85">
        <w:t xml:space="preserve">, </w:t>
      </w:r>
      <w:r w:rsidRPr="00DF7B85">
        <w:rPr>
          <w:b/>
        </w:rPr>
        <w:t>before</w:t>
      </w:r>
      <w:r w:rsidRPr="00DF7B85">
        <w:t xml:space="preserve"> you close the cover.</w:t>
      </w:r>
    </w:p>
    <w:p w14:paraId="3828502C" w14:textId="77777777" w:rsidR="00CD416A" w:rsidRPr="00DF7B85" w:rsidRDefault="00CD416A" w:rsidP="00CD416A">
      <w:pPr>
        <w:rPr>
          <w:szCs w:val="22"/>
        </w:rPr>
      </w:pPr>
    </w:p>
    <w:p w14:paraId="7D987AED" w14:textId="77777777" w:rsidR="00CD416A" w:rsidRPr="00DF7B85" w:rsidRDefault="00CD416A" w:rsidP="00382068">
      <w:pPr>
        <w:pStyle w:val="ListParagraph"/>
        <w:numPr>
          <w:ilvl w:val="0"/>
          <w:numId w:val="35"/>
        </w:numPr>
        <w:tabs>
          <w:tab w:val="clear" w:pos="567"/>
        </w:tabs>
        <w:spacing w:after="120" w:line="240" w:lineRule="auto"/>
        <w:ind w:left="426" w:hanging="426"/>
        <w:rPr>
          <w:b/>
          <w:szCs w:val="22"/>
        </w:rPr>
      </w:pPr>
      <w:r w:rsidRPr="00DF7B85">
        <w:rPr>
          <w:b/>
          <w:szCs w:val="22"/>
        </w:rPr>
        <w:t>Close the inhaler</w:t>
      </w:r>
      <w:r w:rsidR="00283EE1" w:rsidRPr="00DF7B85">
        <w:rPr>
          <w:b/>
          <w:szCs w:val="22"/>
        </w:rPr>
        <w:t xml:space="preserve"> and rinse your mouth</w:t>
      </w:r>
    </w:p>
    <w:p w14:paraId="5DB0D938" w14:textId="77777777" w:rsidR="000A4A60" w:rsidRPr="00DF7B85" w:rsidRDefault="00D54BB3">
      <w:pPr>
        <w:pStyle w:val="ListParagraph"/>
        <w:numPr>
          <w:ilvl w:val="0"/>
          <w:numId w:val="23"/>
        </w:numPr>
        <w:tabs>
          <w:tab w:val="clear" w:pos="567"/>
        </w:tabs>
        <w:spacing w:line="240" w:lineRule="auto"/>
        <w:ind w:right="-2"/>
        <w:rPr>
          <w:b/>
          <w:szCs w:val="22"/>
        </w:rPr>
      </w:pPr>
      <w:r w:rsidRPr="00DF7B85">
        <w:rPr>
          <w:b/>
          <w:szCs w:val="22"/>
        </w:rPr>
        <w:t>Slide the cover upwards as far as it will go, to cover the mouthpiece.</w:t>
      </w:r>
    </w:p>
    <w:p w14:paraId="648A34C0" w14:textId="77777777" w:rsidR="00D54BB3" w:rsidRPr="00DF7B85" w:rsidRDefault="00D54BB3" w:rsidP="00E4629B">
      <w:pPr>
        <w:pStyle w:val="centheadGDS"/>
      </w:pPr>
    </w:p>
    <w:p w14:paraId="251689CF" w14:textId="77777777" w:rsidR="001F2C3A" w:rsidRPr="00DF7B85" w:rsidRDefault="00CD416A">
      <w:pPr>
        <w:pStyle w:val="centheadGDS"/>
      </w:pPr>
      <w:r w:rsidRPr="00DF7B85">
        <w:lastRenderedPageBreak/>
        <w:drawing>
          <wp:inline distT="0" distB="0" distL="0" distR="0" wp14:anchorId="085BC3BF" wp14:editId="43711C13">
            <wp:extent cx="2705100" cy="2809875"/>
            <wp:effectExtent l="19050" t="0" r="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7" cstate="print"/>
                    <a:srcRect/>
                    <a:stretch>
                      <a:fillRect/>
                    </a:stretch>
                  </pic:blipFill>
                  <pic:spPr bwMode="auto">
                    <a:xfrm>
                      <a:off x="0" y="0"/>
                      <a:ext cx="2705100" cy="2809875"/>
                    </a:xfrm>
                    <a:prstGeom prst="rect">
                      <a:avLst/>
                    </a:prstGeom>
                    <a:noFill/>
                    <a:ln w="9525">
                      <a:noFill/>
                      <a:miter lim="800000"/>
                      <a:headEnd/>
                      <a:tailEnd/>
                    </a:ln>
                  </pic:spPr>
                </pic:pic>
              </a:graphicData>
            </a:graphic>
          </wp:inline>
        </w:drawing>
      </w:r>
    </w:p>
    <w:p w14:paraId="6CB19ECA" w14:textId="77777777" w:rsidR="000A4A60" w:rsidRPr="00DF7B85" w:rsidRDefault="00D54BB3">
      <w:pPr>
        <w:pStyle w:val="ListParagraph"/>
        <w:numPr>
          <w:ilvl w:val="0"/>
          <w:numId w:val="23"/>
        </w:numPr>
        <w:tabs>
          <w:tab w:val="clear" w:pos="567"/>
        </w:tabs>
        <w:spacing w:line="240" w:lineRule="auto"/>
        <w:ind w:right="-2"/>
        <w:rPr>
          <w:b/>
          <w:szCs w:val="22"/>
        </w:rPr>
      </w:pPr>
      <w:r w:rsidRPr="00DF7B85">
        <w:rPr>
          <w:b/>
          <w:szCs w:val="22"/>
        </w:rPr>
        <w:t>Rinse your mouth with water after you have used the inhaler</w:t>
      </w:r>
      <w:r w:rsidR="004A76F6" w:rsidRPr="00DF7B85">
        <w:rPr>
          <w:b/>
          <w:szCs w:val="22"/>
        </w:rPr>
        <w:t>, do not swallow</w:t>
      </w:r>
      <w:r w:rsidRPr="00DF7B85">
        <w:rPr>
          <w:b/>
          <w:szCs w:val="22"/>
        </w:rPr>
        <w:t xml:space="preserve">. </w:t>
      </w:r>
    </w:p>
    <w:p w14:paraId="7525AE5B" w14:textId="77777777" w:rsidR="00D54BB3" w:rsidRPr="00DF7B85" w:rsidRDefault="00D54BB3" w:rsidP="00283EE1">
      <w:pPr>
        <w:tabs>
          <w:tab w:val="clear" w:pos="567"/>
        </w:tabs>
        <w:spacing w:line="240" w:lineRule="auto"/>
        <w:ind w:left="360" w:right="-2" w:firstLine="360"/>
        <w:rPr>
          <w:szCs w:val="22"/>
        </w:rPr>
      </w:pPr>
      <w:r w:rsidRPr="00DF7B85">
        <w:rPr>
          <w:szCs w:val="22"/>
        </w:rPr>
        <w:t xml:space="preserve">This will make it less likely that you will develop a sore mouth or throat as side effects. </w:t>
      </w:r>
    </w:p>
    <w:p w14:paraId="419EC661" w14:textId="77777777" w:rsidR="00B21E79" w:rsidRPr="00DF7B85" w:rsidRDefault="00B21E79" w:rsidP="00B21E79">
      <w:pPr>
        <w:numPr>
          <w:ilvl w:val="12"/>
          <w:numId w:val="0"/>
        </w:numPr>
        <w:tabs>
          <w:tab w:val="left" w:pos="2657"/>
        </w:tabs>
        <w:spacing w:line="240" w:lineRule="auto"/>
        <w:ind w:right="-28"/>
        <w:rPr>
          <w:noProof/>
          <w:szCs w:val="22"/>
        </w:rPr>
      </w:pPr>
    </w:p>
    <w:p w14:paraId="032D51AE" w14:textId="77777777" w:rsidR="00B21E79" w:rsidRPr="00DF7B85" w:rsidRDefault="00B21E79" w:rsidP="00B21E79">
      <w:pPr>
        <w:numPr>
          <w:ilvl w:val="12"/>
          <w:numId w:val="0"/>
        </w:numPr>
        <w:tabs>
          <w:tab w:val="clear" w:pos="567"/>
        </w:tabs>
        <w:spacing w:line="240" w:lineRule="auto"/>
        <w:rPr>
          <w:noProof/>
          <w:szCs w:val="22"/>
        </w:rPr>
      </w:pPr>
    </w:p>
    <w:p w14:paraId="7CA33CE6" w14:textId="77777777" w:rsidR="000166C1" w:rsidRPr="00DF7B85" w:rsidRDefault="000166C1" w:rsidP="001117A6">
      <w:pPr>
        <w:numPr>
          <w:ilvl w:val="12"/>
          <w:numId w:val="0"/>
        </w:numPr>
        <w:tabs>
          <w:tab w:val="clear" w:pos="567"/>
        </w:tabs>
        <w:spacing w:line="240" w:lineRule="auto"/>
        <w:ind w:right="-2"/>
        <w:rPr>
          <w:szCs w:val="22"/>
        </w:rPr>
      </w:pPr>
    </w:p>
    <w:sectPr w:rsidR="000166C1" w:rsidRPr="00DF7B85" w:rsidSect="00322C6D">
      <w:endnotePr>
        <w:numFmt w:val="decimal"/>
      </w:endnotePr>
      <w:pgSz w:w="11907" w:h="16840" w:code="9"/>
      <w:pgMar w:top="1134" w:right="1134" w:bottom="1134" w:left="1134" w:header="737" w:footer="737" w:gutter="0"/>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9CFEA36" w14:textId="77777777" w:rsidR="00D54FC1" w:rsidRDefault="00D54FC1">
      <w:r>
        <w:separator/>
      </w:r>
    </w:p>
  </w:endnote>
  <w:endnote w:type="continuationSeparator" w:id="0">
    <w:p w14:paraId="074443E5" w14:textId="77777777" w:rsidR="00D54FC1" w:rsidRDefault="00D54FC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Arial Narrow">
    <w:panose1 w:val="020B0606020202030204"/>
    <w:charset w:val="00"/>
    <w:family w:val="swiss"/>
    <w:pitch w:val="variable"/>
    <w:sig w:usb0="00000287" w:usb1="00000800" w:usb2="00000000" w:usb3="00000000" w:csb0="0000009F" w:csb1="00000000"/>
  </w:font>
  <w:font w:name="Marlett">
    <w:panose1 w:val="00000000000000000000"/>
    <w:charset w:val="02"/>
    <w:family w:val="auto"/>
    <w:pitch w:val="variable"/>
    <w:sig w:usb0="00000000" w:usb1="10000000" w:usb2="00000000" w:usb3="00000000" w:csb0="80000000" w:csb1="00000000"/>
  </w:font>
  <w:font w:name="Cordia New">
    <w:panose1 w:val="020B0304020202020204"/>
    <w:charset w:val="DE"/>
    <w:family w:val="swiss"/>
    <w:pitch w:val="variable"/>
    <w:sig w:usb0="81000003" w:usb1="00000000" w:usb2="00000000" w:usb3="00000000" w:csb0="00010001" w:csb1="00000000"/>
  </w:font>
  <w:font w:name="MS Mincho">
    <w:altName w:val="ＭＳ 明朝"/>
    <w:panose1 w:val="02020609040205080304"/>
    <w:charset w:val="80"/>
    <w:family w:val="modern"/>
    <w:pitch w:val="fixed"/>
    <w:sig w:usb0="E00002FF" w:usb1="6AC7FDFB" w:usb2="08000012" w:usb3="00000000" w:csb0="0002009F" w:csb1="00000000"/>
  </w:font>
  <w:font w:name="TimesNewRoman">
    <w:altName w:val="MS Mincho"/>
    <w:panose1 w:val="00000000000000000000"/>
    <w:charset w:val="00"/>
    <w:family w:val="roman"/>
    <w:notTrueType/>
    <w:pitch w:val="default"/>
    <w:sig w:usb0="00000083" w:usb1="08070000" w:usb2="00000010" w:usb3="00000000" w:csb0="00020009" w:csb1="00000000"/>
  </w:font>
  <w:font w:name="TimesNewRomanPSMT">
    <w:altName w:val="Times New Roman"/>
    <w:panose1 w:val="00000000000000000000"/>
    <w:charset w:val="00"/>
    <w:family w:val="roman"/>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Angsana New">
    <w:panose1 w:val="02020603050405020304"/>
    <w:charset w:val="DE"/>
    <w:family w:val="roman"/>
    <w:pitch w:val="variable"/>
    <w:sig w:usb0="81000003" w:usb1="00000000" w:usb2="00000000" w:usb3="00000000" w:csb0="0001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BF8025" w14:textId="4AF574B5" w:rsidR="00487F56" w:rsidRDefault="00487F56">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Pr>
        <w:rStyle w:val="PageNumber"/>
        <w:rFonts w:cs="Arial"/>
      </w:rPr>
      <w:t>20</w:t>
    </w:r>
    <w:r>
      <w:rPr>
        <w:rStyle w:val="PageNumber"/>
        <w:rFonts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E8DA2B" w14:textId="1C528A06" w:rsidR="00487F56" w:rsidRDefault="00487F56">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Pr>
        <w:rStyle w:val="PageNumber"/>
        <w:rFonts w:cs="Arial"/>
      </w:rPr>
      <w:t>1</w:t>
    </w:r>
    <w:r>
      <w:rPr>
        <w:rStyle w:val="PageNumber"/>
        <w:rFonts w:cs="Aria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6CB2632" w14:textId="77777777" w:rsidR="00D54FC1" w:rsidRDefault="00D54FC1">
      <w:r>
        <w:separator/>
      </w:r>
    </w:p>
  </w:footnote>
  <w:footnote w:type="continuationSeparator" w:id="0">
    <w:p w14:paraId="7188809A" w14:textId="77777777" w:rsidR="00D54FC1" w:rsidRDefault="00D54FC1">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9B407A2"/>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8004810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8F701EDE"/>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179E571C"/>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A2D0B068"/>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B18DA04"/>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AB8EF5EA"/>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1E587F04"/>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97F41714"/>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FCBC5980"/>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FFFFFFFE"/>
    <w:multiLevelType w:val="singleLevel"/>
    <w:tmpl w:val="FFFFFFFF"/>
    <w:lvl w:ilvl="0">
      <w:numFmt w:val="decimal"/>
      <w:lvlText w:val="*"/>
      <w:lvlJc w:val="left"/>
    </w:lvl>
  </w:abstractNum>
  <w:abstractNum w:abstractNumId="11" w15:restartNumberingAfterBreak="0">
    <w:nsid w:val="022460E4"/>
    <w:multiLevelType w:val="hybridMultilevel"/>
    <w:tmpl w:val="21BA4242"/>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04393E29"/>
    <w:multiLevelType w:val="hybridMultilevel"/>
    <w:tmpl w:val="CEB6C9D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09C27BB5"/>
    <w:multiLevelType w:val="hybridMultilevel"/>
    <w:tmpl w:val="5CC4494C"/>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4"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0F3339B6"/>
    <w:multiLevelType w:val="hybridMultilevel"/>
    <w:tmpl w:val="8E5E4EB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11E93C95"/>
    <w:multiLevelType w:val="hybridMultilevel"/>
    <w:tmpl w:val="CC06759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1CE83108"/>
    <w:multiLevelType w:val="hybridMultilevel"/>
    <w:tmpl w:val="5D8ADE60"/>
    <w:lvl w:ilvl="0" w:tplc="204A0B00">
      <w:start w:val="1"/>
      <w:numFmt w:val="bullet"/>
      <w:pStyle w:val="instruction"/>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20813001"/>
    <w:multiLevelType w:val="hybridMultilevel"/>
    <w:tmpl w:val="DCC8A47E"/>
    <w:lvl w:ilvl="0" w:tplc="2FCC0054">
      <w:start w:val="1"/>
      <w:numFmt w:val="bullet"/>
      <w:pStyle w:val="Action"/>
      <w:lvlText w:val=""/>
      <w:lvlJc w:val="left"/>
      <w:pPr>
        <w:ind w:left="927" w:hanging="360"/>
      </w:pPr>
      <w:rPr>
        <w:rFonts w:ascii="Wingdings" w:hAnsi="Wingdings" w:hint="default"/>
        <w:b w:val="0"/>
        <w:i w:val="0"/>
        <w:color w:val="auto"/>
        <w:sz w:val="22"/>
        <w:szCs w:val="22"/>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215166AC"/>
    <w:multiLevelType w:val="singleLevel"/>
    <w:tmpl w:val="A3A44514"/>
    <w:lvl w:ilvl="0">
      <w:start w:val="1"/>
      <w:numFmt w:val="lowerLetter"/>
      <w:pStyle w:val="tablerefalpha"/>
      <w:lvlText w:val="%1."/>
      <w:lvlJc w:val="left"/>
      <w:pPr>
        <w:tabs>
          <w:tab w:val="num" w:pos="360"/>
        </w:tabs>
        <w:ind w:left="360" w:hanging="360"/>
      </w:pPr>
    </w:lvl>
  </w:abstractNum>
  <w:abstractNum w:abstractNumId="20" w15:restartNumberingAfterBreak="0">
    <w:nsid w:val="226121F1"/>
    <w:multiLevelType w:val="hybridMultilevel"/>
    <w:tmpl w:val="3732FAF0"/>
    <w:lvl w:ilvl="0" w:tplc="77E4EB42">
      <w:start w:val="1"/>
      <w:numFmt w:val="lowerLetter"/>
      <w:lvlText w:val="%1)"/>
      <w:lvlJc w:val="left"/>
      <w:pPr>
        <w:ind w:left="360" w:hanging="360"/>
      </w:pPr>
      <w:rPr>
        <w:rFonts w:ascii="Times New Roman" w:eastAsia="Times New Roman" w:hAnsi="Times New Roman" w:cs="Times New Roman"/>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1" w15:restartNumberingAfterBreak="0">
    <w:nsid w:val="2C782B55"/>
    <w:multiLevelType w:val="hybridMultilevel"/>
    <w:tmpl w:val="09FC4D3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2F534C47"/>
    <w:multiLevelType w:val="hybridMultilevel"/>
    <w:tmpl w:val="1038A106"/>
    <w:lvl w:ilvl="0" w:tplc="08090001">
      <w:start w:val="1"/>
      <w:numFmt w:val="bullet"/>
      <w:lvlText w:val=""/>
      <w:lvlJc w:val="left"/>
      <w:pPr>
        <w:ind w:left="-76" w:hanging="360"/>
      </w:pPr>
      <w:rPr>
        <w:rFonts w:ascii="Symbol" w:hAnsi="Symbol" w:hint="default"/>
      </w:rPr>
    </w:lvl>
    <w:lvl w:ilvl="1" w:tplc="08090003">
      <w:start w:val="1"/>
      <w:numFmt w:val="bullet"/>
      <w:lvlText w:val="o"/>
      <w:lvlJc w:val="left"/>
      <w:pPr>
        <w:ind w:left="360" w:hanging="360"/>
      </w:pPr>
      <w:rPr>
        <w:rFonts w:ascii="Courier New" w:hAnsi="Courier New" w:hint="default"/>
      </w:rPr>
    </w:lvl>
    <w:lvl w:ilvl="2" w:tplc="08090005" w:tentative="1">
      <w:start w:val="1"/>
      <w:numFmt w:val="bullet"/>
      <w:lvlText w:val=""/>
      <w:lvlJc w:val="left"/>
      <w:pPr>
        <w:ind w:left="1080" w:hanging="360"/>
      </w:pPr>
      <w:rPr>
        <w:rFonts w:ascii="Wingdings" w:hAnsi="Wingdings" w:hint="default"/>
      </w:rPr>
    </w:lvl>
    <w:lvl w:ilvl="3" w:tplc="08090001" w:tentative="1">
      <w:start w:val="1"/>
      <w:numFmt w:val="bullet"/>
      <w:lvlText w:val=""/>
      <w:lvlJc w:val="left"/>
      <w:pPr>
        <w:ind w:left="1800" w:hanging="360"/>
      </w:pPr>
      <w:rPr>
        <w:rFonts w:ascii="Symbol" w:hAnsi="Symbol" w:hint="default"/>
      </w:rPr>
    </w:lvl>
    <w:lvl w:ilvl="4" w:tplc="08090003" w:tentative="1">
      <w:start w:val="1"/>
      <w:numFmt w:val="bullet"/>
      <w:lvlText w:val="o"/>
      <w:lvlJc w:val="left"/>
      <w:pPr>
        <w:ind w:left="2520" w:hanging="360"/>
      </w:pPr>
      <w:rPr>
        <w:rFonts w:ascii="Courier New" w:hAnsi="Courier New" w:hint="default"/>
      </w:rPr>
    </w:lvl>
    <w:lvl w:ilvl="5" w:tplc="08090005" w:tentative="1">
      <w:start w:val="1"/>
      <w:numFmt w:val="bullet"/>
      <w:lvlText w:val=""/>
      <w:lvlJc w:val="left"/>
      <w:pPr>
        <w:ind w:left="3240" w:hanging="360"/>
      </w:pPr>
      <w:rPr>
        <w:rFonts w:ascii="Wingdings" w:hAnsi="Wingdings" w:hint="default"/>
      </w:rPr>
    </w:lvl>
    <w:lvl w:ilvl="6" w:tplc="08090001" w:tentative="1">
      <w:start w:val="1"/>
      <w:numFmt w:val="bullet"/>
      <w:lvlText w:val=""/>
      <w:lvlJc w:val="left"/>
      <w:pPr>
        <w:ind w:left="3960" w:hanging="360"/>
      </w:pPr>
      <w:rPr>
        <w:rFonts w:ascii="Symbol" w:hAnsi="Symbol" w:hint="default"/>
      </w:rPr>
    </w:lvl>
    <w:lvl w:ilvl="7" w:tplc="08090003" w:tentative="1">
      <w:start w:val="1"/>
      <w:numFmt w:val="bullet"/>
      <w:lvlText w:val="o"/>
      <w:lvlJc w:val="left"/>
      <w:pPr>
        <w:ind w:left="4680" w:hanging="360"/>
      </w:pPr>
      <w:rPr>
        <w:rFonts w:ascii="Courier New" w:hAnsi="Courier New" w:hint="default"/>
      </w:rPr>
    </w:lvl>
    <w:lvl w:ilvl="8" w:tplc="08090005" w:tentative="1">
      <w:start w:val="1"/>
      <w:numFmt w:val="bullet"/>
      <w:lvlText w:val=""/>
      <w:lvlJc w:val="left"/>
      <w:pPr>
        <w:ind w:left="5400" w:hanging="360"/>
      </w:pPr>
      <w:rPr>
        <w:rFonts w:ascii="Wingdings" w:hAnsi="Wingdings" w:hint="default"/>
      </w:rPr>
    </w:lvl>
  </w:abstractNum>
  <w:abstractNum w:abstractNumId="23" w15:restartNumberingAfterBreak="0">
    <w:nsid w:val="32D603A0"/>
    <w:multiLevelType w:val="hybridMultilevel"/>
    <w:tmpl w:val="5CC2EF4C"/>
    <w:lvl w:ilvl="0" w:tplc="B6021E1E">
      <w:start w:val="1"/>
      <w:numFmt w:val="bullet"/>
      <w:lvlText w:val="–"/>
      <w:lvlJc w:val="left"/>
      <w:pPr>
        <w:tabs>
          <w:tab w:val="num" w:pos="720"/>
        </w:tabs>
        <w:ind w:left="720" w:hanging="360"/>
      </w:pPr>
      <w:rPr>
        <w:rFonts w:ascii="Arial" w:hAnsi="Arial" w:cs="Times New Roman" w:hint="default"/>
      </w:rPr>
    </w:lvl>
    <w:lvl w:ilvl="1" w:tplc="B840FEF2">
      <w:start w:val="1"/>
      <w:numFmt w:val="bullet"/>
      <w:lvlText w:val="–"/>
      <w:lvlJc w:val="left"/>
      <w:pPr>
        <w:tabs>
          <w:tab w:val="num" w:pos="1440"/>
        </w:tabs>
        <w:ind w:left="1440" w:hanging="360"/>
      </w:pPr>
      <w:rPr>
        <w:rFonts w:ascii="Arial" w:hAnsi="Arial" w:cs="Times New Roman" w:hint="default"/>
      </w:rPr>
    </w:lvl>
    <w:lvl w:ilvl="2" w:tplc="14160032">
      <w:start w:val="1"/>
      <w:numFmt w:val="bullet"/>
      <w:lvlText w:val="–"/>
      <w:lvlJc w:val="left"/>
      <w:pPr>
        <w:tabs>
          <w:tab w:val="num" w:pos="2160"/>
        </w:tabs>
        <w:ind w:left="2160" w:hanging="360"/>
      </w:pPr>
      <w:rPr>
        <w:rFonts w:ascii="Arial" w:hAnsi="Arial" w:cs="Times New Roman" w:hint="default"/>
      </w:rPr>
    </w:lvl>
    <w:lvl w:ilvl="3" w:tplc="C712A3D8">
      <w:start w:val="1"/>
      <w:numFmt w:val="bullet"/>
      <w:lvlText w:val="–"/>
      <w:lvlJc w:val="left"/>
      <w:pPr>
        <w:tabs>
          <w:tab w:val="num" w:pos="2880"/>
        </w:tabs>
        <w:ind w:left="2880" w:hanging="360"/>
      </w:pPr>
      <w:rPr>
        <w:rFonts w:ascii="Arial" w:hAnsi="Arial" w:cs="Times New Roman" w:hint="default"/>
      </w:rPr>
    </w:lvl>
    <w:lvl w:ilvl="4" w:tplc="0492CF58">
      <w:start w:val="1"/>
      <w:numFmt w:val="bullet"/>
      <w:lvlText w:val="–"/>
      <w:lvlJc w:val="left"/>
      <w:pPr>
        <w:tabs>
          <w:tab w:val="num" w:pos="3600"/>
        </w:tabs>
        <w:ind w:left="3600" w:hanging="360"/>
      </w:pPr>
      <w:rPr>
        <w:rFonts w:ascii="Arial" w:hAnsi="Arial" w:cs="Times New Roman" w:hint="default"/>
      </w:rPr>
    </w:lvl>
    <w:lvl w:ilvl="5" w:tplc="000064C4">
      <w:start w:val="1"/>
      <w:numFmt w:val="bullet"/>
      <w:lvlText w:val="–"/>
      <w:lvlJc w:val="left"/>
      <w:pPr>
        <w:tabs>
          <w:tab w:val="num" w:pos="4320"/>
        </w:tabs>
        <w:ind w:left="4320" w:hanging="360"/>
      </w:pPr>
      <w:rPr>
        <w:rFonts w:ascii="Arial" w:hAnsi="Arial" w:cs="Times New Roman" w:hint="default"/>
      </w:rPr>
    </w:lvl>
    <w:lvl w:ilvl="6" w:tplc="12B40156">
      <w:start w:val="1"/>
      <w:numFmt w:val="bullet"/>
      <w:lvlText w:val="–"/>
      <w:lvlJc w:val="left"/>
      <w:pPr>
        <w:tabs>
          <w:tab w:val="num" w:pos="5040"/>
        </w:tabs>
        <w:ind w:left="5040" w:hanging="360"/>
      </w:pPr>
      <w:rPr>
        <w:rFonts w:ascii="Arial" w:hAnsi="Arial" w:cs="Times New Roman" w:hint="default"/>
      </w:rPr>
    </w:lvl>
    <w:lvl w:ilvl="7" w:tplc="AFFAAE44">
      <w:start w:val="1"/>
      <w:numFmt w:val="bullet"/>
      <w:lvlText w:val="–"/>
      <w:lvlJc w:val="left"/>
      <w:pPr>
        <w:tabs>
          <w:tab w:val="num" w:pos="5760"/>
        </w:tabs>
        <w:ind w:left="5760" w:hanging="360"/>
      </w:pPr>
      <w:rPr>
        <w:rFonts w:ascii="Arial" w:hAnsi="Arial" w:cs="Times New Roman" w:hint="default"/>
      </w:rPr>
    </w:lvl>
    <w:lvl w:ilvl="8" w:tplc="E6B07D3C">
      <w:start w:val="1"/>
      <w:numFmt w:val="bullet"/>
      <w:lvlText w:val="–"/>
      <w:lvlJc w:val="left"/>
      <w:pPr>
        <w:tabs>
          <w:tab w:val="num" w:pos="6480"/>
        </w:tabs>
        <w:ind w:left="6480" w:hanging="360"/>
      </w:pPr>
      <w:rPr>
        <w:rFonts w:ascii="Arial" w:hAnsi="Arial" w:cs="Times New Roman" w:hint="default"/>
      </w:rPr>
    </w:lvl>
  </w:abstractNum>
  <w:abstractNum w:abstractNumId="24" w15:restartNumberingAfterBreak="0">
    <w:nsid w:val="3ABD15DD"/>
    <w:multiLevelType w:val="multilevel"/>
    <w:tmpl w:val="D47C3AC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9946945"/>
    <w:multiLevelType w:val="hybridMultilevel"/>
    <w:tmpl w:val="8850D7DE"/>
    <w:lvl w:ilvl="0" w:tplc="B1547FEE">
      <w:start w:val="1"/>
      <w:numFmt w:val="decimal"/>
      <w:lvlText w:val="%1."/>
      <w:lvlJc w:val="left"/>
      <w:pPr>
        <w:ind w:left="720" w:hanging="360"/>
      </w:pPr>
    </w:lvl>
    <w:lvl w:ilvl="1" w:tplc="7390BE30" w:tentative="1">
      <w:start w:val="1"/>
      <w:numFmt w:val="lowerLetter"/>
      <w:lvlText w:val="%2."/>
      <w:lvlJc w:val="left"/>
      <w:pPr>
        <w:ind w:left="1440" w:hanging="360"/>
      </w:pPr>
    </w:lvl>
    <w:lvl w:ilvl="2" w:tplc="B93CBDBA" w:tentative="1">
      <w:start w:val="1"/>
      <w:numFmt w:val="lowerRoman"/>
      <w:lvlText w:val="%3."/>
      <w:lvlJc w:val="right"/>
      <w:pPr>
        <w:ind w:left="2160" w:hanging="180"/>
      </w:pPr>
    </w:lvl>
    <w:lvl w:ilvl="3" w:tplc="3480809C" w:tentative="1">
      <w:start w:val="1"/>
      <w:numFmt w:val="decimal"/>
      <w:lvlText w:val="%4."/>
      <w:lvlJc w:val="left"/>
      <w:pPr>
        <w:ind w:left="2880" w:hanging="360"/>
      </w:pPr>
    </w:lvl>
    <w:lvl w:ilvl="4" w:tplc="47FC2244" w:tentative="1">
      <w:start w:val="1"/>
      <w:numFmt w:val="lowerLetter"/>
      <w:lvlText w:val="%5."/>
      <w:lvlJc w:val="left"/>
      <w:pPr>
        <w:ind w:left="3600" w:hanging="360"/>
      </w:pPr>
    </w:lvl>
    <w:lvl w:ilvl="5" w:tplc="0AA24368" w:tentative="1">
      <w:start w:val="1"/>
      <w:numFmt w:val="lowerRoman"/>
      <w:lvlText w:val="%6."/>
      <w:lvlJc w:val="right"/>
      <w:pPr>
        <w:ind w:left="4320" w:hanging="180"/>
      </w:pPr>
    </w:lvl>
    <w:lvl w:ilvl="6" w:tplc="4094BCD8" w:tentative="1">
      <w:start w:val="1"/>
      <w:numFmt w:val="decimal"/>
      <w:lvlText w:val="%7."/>
      <w:lvlJc w:val="left"/>
      <w:pPr>
        <w:ind w:left="5040" w:hanging="360"/>
      </w:pPr>
    </w:lvl>
    <w:lvl w:ilvl="7" w:tplc="56ECFD70" w:tentative="1">
      <w:start w:val="1"/>
      <w:numFmt w:val="lowerLetter"/>
      <w:lvlText w:val="%8."/>
      <w:lvlJc w:val="left"/>
      <w:pPr>
        <w:ind w:left="5760" w:hanging="360"/>
      </w:pPr>
    </w:lvl>
    <w:lvl w:ilvl="8" w:tplc="49E67F70" w:tentative="1">
      <w:start w:val="1"/>
      <w:numFmt w:val="lowerRoman"/>
      <w:lvlText w:val="%9."/>
      <w:lvlJc w:val="right"/>
      <w:pPr>
        <w:ind w:left="6480" w:hanging="180"/>
      </w:pPr>
    </w:lvl>
  </w:abstractNum>
  <w:abstractNum w:abstractNumId="26" w15:restartNumberingAfterBreak="0">
    <w:nsid w:val="4BC03DFF"/>
    <w:multiLevelType w:val="hybridMultilevel"/>
    <w:tmpl w:val="4864A18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50F62499"/>
    <w:multiLevelType w:val="hybridMultilevel"/>
    <w:tmpl w:val="69AC56C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566E768D"/>
    <w:multiLevelType w:val="hybridMultilevel"/>
    <w:tmpl w:val="91F0398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5F840F6B"/>
    <w:multiLevelType w:val="hybridMultilevel"/>
    <w:tmpl w:val="44E0A8E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0" w15:restartNumberingAfterBreak="0">
    <w:nsid w:val="67C83BF5"/>
    <w:multiLevelType w:val="hybridMultilevel"/>
    <w:tmpl w:val="C69E551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6F6A15D1"/>
    <w:multiLevelType w:val="hybridMultilevel"/>
    <w:tmpl w:val="8F1CB53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6F9337D0"/>
    <w:multiLevelType w:val="hybridMultilevel"/>
    <w:tmpl w:val="B6C885E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782279F8"/>
    <w:multiLevelType w:val="hybridMultilevel"/>
    <w:tmpl w:val="F37EE7F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7F6B0478"/>
    <w:multiLevelType w:val="hybridMultilevel"/>
    <w:tmpl w:val="79CCF3FE"/>
    <w:lvl w:ilvl="0" w:tplc="08090011">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487209985">
    <w:abstractNumId w:val="17"/>
  </w:num>
  <w:num w:numId="2" w16cid:durableId="805776909">
    <w:abstractNumId w:val="29"/>
  </w:num>
  <w:num w:numId="3" w16cid:durableId="113982372">
    <w:abstractNumId w:val="12"/>
  </w:num>
  <w:num w:numId="4" w16cid:durableId="2087025457">
    <w:abstractNumId w:val="27"/>
  </w:num>
  <w:num w:numId="5" w16cid:durableId="1209610162">
    <w:abstractNumId w:val="21"/>
  </w:num>
  <w:num w:numId="6" w16cid:durableId="792477126">
    <w:abstractNumId w:val="19"/>
  </w:num>
  <w:num w:numId="7" w16cid:durableId="153836696">
    <w:abstractNumId w:val="18"/>
  </w:num>
  <w:num w:numId="8" w16cid:durableId="1574852743">
    <w:abstractNumId w:val="9"/>
  </w:num>
  <w:num w:numId="9" w16cid:durableId="2020159292">
    <w:abstractNumId w:val="7"/>
  </w:num>
  <w:num w:numId="10" w16cid:durableId="43453996">
    <w:abstractNumId w:val="6"/>
  </w:num>
  <w:num w:numId="11" w16cid:durableId="868838036">
    <w:abstractNumId w:val="5"/>
  </w:num>
  <w:num w:numId="12" w16cid:durableId="240600960">
    <w:abstractNumId w:val="4"/>
  </w:num>
  <w:num w:numId="13" w16cid:durableId="10380868">
    <w:abstractNumId w:val="8"/>
  </w:num>
  <w:num w:numId="14" w16cid:durableId="983924312">
    <w:abstractNumId w:val="3"/>
  </w:num>
  <w:num w:numId="15" w16cid:durableId="1189954606">
    <w:abstractNumId w:val="2"/>
  </w:num>
  <w:num w:numId="16" w16cid:durableId="557938735">
    <w:abstractNumId w:val="1"/>
  </w:num>
  <w:num w:numId="17" w16cid:durableId="2005470577">
    <w:abstractNumId w:val="0"/>
  </w:num>
  <w:num w:numId="18" w16cid:durableId="2037728741">
    <w:abstractNumId w:val="20"/>
  </w:num>
  <w:num w:numId="19" w16cid:durableId="1380393529">
    <w:abstractNumId w:val="13"/>
  </w:num>
  <w:num w:numId="20" w16cid:durableId="460391662">
    <w:abstractNumId w:val="14"/>
  </w:num>
  <w:num w:numId="21" w16cid:durableId="582645813">
    <w:abstractNumId w:val="10"/>
    <w:lvlOverride w:ilvl="0">
      <w:lvl w:ilvl="0">
        <w:start w:val="1"/>
        <w:numFmt w:val="bullet"/>
        <w:lvlText w:val="-"/>
        <w:legacy w:legacy="1" w:legacySpace="0" w:legacyIndent="360"/>
        <w:lvlJc w:val="left"/>
        <w:pPr>
          <w:ind w:left="360" w:hanging="360"/>
        </w:pPr>
      </w:lvl>
    </w:lvlOverride>
  </w:num>
  <w:num w:numId="22" w16cid:durableId="951134125">
    <w:abstractNumId w:val="32"/>
  </w:num>
  <w:num w:numId="23" w16cid:durableId="795836025">
    <w:abstractNumId w:val="28"/>
  </w:num>
  <w:num w:numId="24" w16cid:durableId="1372152009">
    <w:abstractNumId w:val="22"/>
  </w:num>
  <w:num w:numId="25" w16cid:durableId="1387529385">
    <w:abstractNumId w:val="16"/>
  </w:num>
  <w:num w:numId="26" w16cid:durableId="717169236">
    <w:abstractNumId w:val="24"/>
  </w:num>
  <w:num w:numId="27" w16cid:durableId="1651205211">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683555531">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3146737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260644281">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117457865">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28452870">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1637492837">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1173448511">
    <w:abstractNumId w:val="11"/>
  </w:num>
  <w:num w:numId="35" w16cid:durableId="1756051657">
    <w:abstractNumId w:val="34"/>
  </w:num>
  <w:num w:numId="36" w16cid:durableId="422652152">
    <w:abstractNumId w:val="33"/>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789542890">
    <w:abstractNumId w:val="31"/>
  </w:num>
  <w:num w:numId="38" w16cid:durableId="1010064272">
    <w:abstractNumId w:val="30"/>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658338476">
    <w:abstractNumId w:val="32"/>
  </w:num>
  <w:num w:numId="40" w16cid:durableId="1324968908">
    <w:abstractNumId w:val="23"/>
  </w:num>
  <w:num w:numId="41" w16cid:durableId="1061824650">
    <w:abstractNumId w:val="25"/>
  </w:num>
  <w:num w:numId="42" w16cid:durableId="725614850">
    <w:abstractNumId w:val="26"/>
  </w:num>
  <w:num w:numId="43" w16cid:durableId="1060715595">
    <w:abstractNumId w:val="15"/>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hideSpellingErrors/>
  <w:hideGrammaticalError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720"/>
  <w:hyphenationZone w:val="425"/>
  <w:drawingGridHorizontalSpacing w:val="110"/>
  <w:displayHorizontalDrawingGridEvery w:val="0"/>
  <w:displayVerticalDrawingGridEvery w:val="0"/>
  <w:noPunctuationKerning/>
  <w:characterSpacingControl w:val="doNotCompress"/>
  <w:hdrShapeDefaults>
    <o:shapedefaults v:ext="edit" spidmax="2050"/>
  </w:hdrShapeDefaults>
  <w:footnotePr>
    <w:footnote w:id="-1"/>
    <w:footnote w:id="0"/>
  </w:footnotePr>
  <w:endnotePr>
    <w:numFmt w:val="decimal"/>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AULT_ND_0648f4df-3bc2-4a79-b916-99d175dadd67" w:val=" "/>
    <w:docVar w:name="VAULT_ND_07281df2-c3f5-4868-ace4-a668be7111bd" w:val=" "/>
    <w:docVar w:name="VAULT_ND_0cbb79aa-f7b9-47bd-b699-71838b0eaf03" w:val=" "/>
    <w:docVar w:name="vault_nd_0fd68357-7c89-4bb1-90b9-fbc921030f37" w:val=" "/>
    <w:docVar w:name="vault_nd_11aae358-5cfe-40b0-83e8-f7363fde7805" w:val=" "/>
    <w:docVar w:name="VAULT_ND_12be8295-def3-487e-88d5-08d61f1fbd56" w:val=" "/>
    <w:docVar w:name="VAULT_ND_145ea8f0-d1e8-4d44-ada0-1fe6a5d3f92f" w:val=" "/>
    <w:docVar w:name="VAULT_ND_14c5c2f9-8aa8-4dc0-8e7b-ffe1892d7bb4" w:val=" "/>
    <w:docVar w:name="vault_nd_1601c949-e1ae-4072-8e38-7abef9ec3aa6" w:val=" "/>
    <w:docVar w:name="vault_nd_1c6b2edb-3eaf-4fd1-bf04-8cdf868bc1f4" w:val=" "/>
    <w:docVar w:name="vault_nd_1c9e065b-4e70-491c-a13a-acff57e173f1" w:val=" "/>
    <w:docVar w:name="VAULT_ND_1cb1ed0f-0bb7-4d04-94a4-122b3a08f1dd" w:val=" "/>
    <w:docVar w:name="vault_nd_1d104655-5f9e-41d7-8732-27224733fd93" w:val=" "/>
    <w:docVar w:name="vault_nd_2304cc68-e938-4b45-b9e0-187348a0787d" w:val=" "/>
    <w:docVar w:name="vault_nd_23c9fc86-d20b-48d1-8de5-dff3a8e3ac6f" w:val=" "/>
    <w:docVar w:name="VAULT_ND_241572d4-b5fb-4018-b507-29fb567d03af" w:val=" "/>
    <w:docVar w:name="VAULT_ND_24c5e927-72d0-4af7-868d-0855d8ba7d29" w:val=" "/>
    <w:docVar w:name="VAULT_ND_257a73ba-fdce-468d-a14c-628d9ea2657f" w:val=" "/>
    <w:docVar w:name="VAULT_ND_2c9053dd-c6da-4c6a-8c5c-7819ceef455e" w:val=" "/>
    <w:docVar w:name="vault_nd_2cfcc187-979a-41d3-8f84-e53fec87cfd1" w:val=" "/>
    <w:docVar w:name="VAULT_ND_2ee12ceb-f6ff-4ab6-be93-fc86fa0172d1" w:val=" "/>
    <w:docVar w:name="VAULT_ND_357f039d-a07b-4a7a-ab9d-bb63278d2a2b" w:val=" "/>
    <w:docVar w:name="VAULT_ND_35efbd6b-6fc4-42e9-80d8-a0e07cb42d6d" w:val=" "/>
    <w:docVar w:name="vault_nd_365382a9-6a6a-41fe-ba0f-1ee8eb02bd5b" w:val=" "/>
    <w:docVar w:name="vault_nd_3ef5afb3-1d79-46ca-aa1a-a5460fb768ae" w:val=" "/>
    <w:docVar w:name="VAULT_ND_44416ef4-ac3c-4056-b845-dcc79aa8f341" w:val=" "/>
    <w:docVar w:name="VAULT_ND_44edd5ea-873f-4422-9efb-8f532bd30791" w:val=" "/>
    <w:docVar w:name="vault_nd_46371f2b-2095-4e48-8f8b-b6b04007bf24" w:val=" "/>
    <w:docVar w:name="VAULT_ND_46821194-5a44-47af-8519-57fb0a711301" w:val=" "/>
    <w:docVar w:name="VAULT_ND_474adc0b-4dfa-4afb-a107-07e5eae7621a" w:val=" "/>
    <w:docVar w:name="VAULT_ND_479b0751-d7ca-4a7b-a54b-101e414ed690" w:val=" "/>
    <w:docVar w:name="VAULT_ND_4981dd7a-9f2a-4e6c-8225-39edb866fbfe" w:val=" "/>
    <w:docVar w:name="vault_nd_5585f8b5-3683-4661-a6b4-88afffa056e6" w:val=" "/>
    <w:docVar w:name="vault_nd_5647bf7c-ae1e-4623-a85f-7b7f92d5e976" w:val=" "/>
    <w:docVar w:name="VAULT_ND_5a2b808b-0bcb-4db8-b276-b1f68731d6b6" w:val=" "/>
    <w:docVar w:name="VAULT_ND_5a2e1d27-6a51-4613-98ab-65bc08d7923f" w:val=" "/>
    <w:docVar w:name="VAULT_ND_5b0fcd94-aeeb-4955-b30f-38c94bcdb441" w:val=" "/>
    <w:docVar w:name="vault_nd_5c7021df-f8f6-4d86-a231-d5ef85504677" w:val=" "/>
    <w:docVar w:name="VAULT_ND_5cd2efe4-f857-40ff-a77b-0162e53596e1" w:val=" "/>
    <w:docVar w:name="vault_nd_5cf563bc-c6da-48d4-b9a0-9f5916cc4ed2" w:val=" "/>
    <w:docVar w:name="vault_nd_60727cb6-5fc7-4e26-994e-f36f314a1c95" w:val=" "/>
    <w:docVar w:name="vault_nd_66670b68-0f98-4810-abf6-1edcac87cfb2" w:val=" "/>
    <w:docVar w:name="vault_nd_688cf346-f2bd-4875-8e78-eeb64d632030" w:val=" "/>
    <w:docVar w:name="VAULT_ND_6b3437be-5103-4819-8370-37dbaa179e10" w:val=" "/>
    <w:docVar w:name="VAULT_ND_6b53b326-ebdf-41e0-bc4d-f84cab322f79" w:val=" "/>
    <w:docVar w:name="vault_nd_6e437562-aeb1-4d0f-97e4-ef1c5dda0042" w:val=" "/>
    <w:docVar w:name="VAULT_ND_72607c10-970b-4b1e-b29d-b3091ab3c311" w:val=" "/>
    <w:docVar w:name="vault_nd_73e30897-3633-48d2-9dc6-586c33294e51" w:val=" "/>
    <w:docVar w:name="VAULT_ND_7436ccf6-b062-42a7-bc96-170374520ff9" w:val=" "/>
    <w:docVar w:name="VAULT_ND_76560be2-8bdc-4788-ad74-bb089fca5631" w:val=" "/>
    <w:docVar w:name="VAULT_ND_77783e56-ca2b-4097-8b19-6d8f82078fbb" w:val=" "/>
    <w:docVar w:name="VAULT_ND_78a094b4-be4e-47af-b2fe-90562034e21d" w:val=" "/>
    <w:docVar w:name="VAULT_ND_7ad1a13d-06d3-405c-94f9-85c2446d9247" w:val=" "/>
    <w:docVar w:name="VAULT_ND_7c409d50-2076-4a3e-b07b-97be9108267b" w:val=" "/>
    <w:docVar w:name="VAULT_ND_7f63c31a-ca3e-4a16-bd86-d917ded09e55" w:val=" "/>
    <w:docVar w:name="VAULT_ND_828009ac-1238-49d8-a640-e6dd08d54c64" w:val=" "/>
    <w:docVar w:name="vault_nd_8425bcfb-2511-4f92-b7c7-22749b88cbdf" w:val=" "/>
    <w:docVar w:name="VAULT_ND_8645defd-ece9-48b0-8d31-4dc2bf2ab0b6" w:val=" "/>
    <w:docVar w:name="vault_nd_8ce26420-72f3-4026-8f0c-ea02bc1db26a" w:val=" "/>
    <w:docVar w:name="vault_nd_8d2a2bc0-e8dc-46af-9872-c80313ea9fa5" w:val=" "/>
    <w:docVar w:name="vault_nd_942adde7-6abb-4fd0-ac4d-27ab16676f53" w:val=" "/>
    <w:docVar w:name="VAULT_ND_9568c193-ab91-4b47-9c09-65af808bb00d" w:val=" "/>
    <w:docVar w:name="VAULT_ND_9598ea93-f1f8-4a3e-a00d-e297dd9352ca" w:val=" "/>
    <w:docVar w:name="vault_nd_99921bdd-129f-4452-9bb9-bb4e5fa77bd2" w:val=" "/>
    <w:docVar w:name="VAULT_ND_9a921d41-c262-4a08-9bf9-85eb00a7cc2f" w:val=" "/>
    <w:docVar w:name="VAULT_ND_a28dae8e-ce7f-456c-8e64-fe3106a5102c" w:val=" "/>
    <w:docVar w:name="VAULT_ND_ab138c90-2bba-491c-8740-b4d37aa91bee" w:val=" "/>
    <w:docVar w:name="VAULT_ND_af63d321-7100-4ed5-ae29-c5371e60d16c" w:val=" "/>
    <w:docVar w:name="vault_nd_b2dcefda-5521-4c05-babd-7e96ea606082" w:val=" "/>
    <w:docVar w:name="VAULT_ND_b5d10ee3-204c-45a8-94c3-7d4aa41a7ea1" w:val=" "/>
    <w:docVar w:name="vault_nd_b5d163a1-bc54-4917-80ea-5ab5f47f91ac" w:val=" "/>
    <w:docVar w:name="vault_nd_b67a85bb-a0bb-47ed-bbd5-ddbb997bc6ce" w:val=" "/>
    <w:docVar w:name="vault_nd_b9da2973-3638-440f-95a2-dbb6fbafb47a" w:val=" "/>
    <w:docVar w:name="VAULT_ND_bce424a5-4d22-4787-a399-db01f49dd671" w:val=" "/>
    <w:docVar w:name="vault_nd_bf68a09b-7238-4671-96fd-155b75a2f15b" w:val=" "/>
    <w:docVar w:name="vault_nd_c2533d2e-5494-4565-b35f-01e829a6735e" w:val=" "/>
    <w:docVar w:name="VAULT_ND_c752348a-ba4b-4c85-84fe-414428f8ec1c" w:val=" "/>
    <w:docVar w:name="VAULT_ND_cdac8a03-0c7d-4c50-8dc2-340def7cb43f" w:val=" "/>
    <w:docVar w:name="vault_nd_d13a3f9d-8d6c-4876-8562-f6a9a6bd6b83" w:val=" "/>
    <w:docVar w:name="VAULT_ND_d176a51b-5c1c-4b91-a07e-0b9cb90c8cf0" w:val=" "/>
    <w:docVar w:name="VAULT_ND_d444d347-887c-426f-882a-075845d57512" w:val=" "/>
    <w:docVar w:name="vault_nd_d650671b-20ab-4ddc-bfcb-f6397a872ad3" w:val=" "/>
    <w:docVar w:name="vault_nd_d8869fef-40fa-4c7f-aec4-62b99b110068" w:val=" "/>
    <w:docVar w:name="vault_nd_db400bd2-9dc6-435f-9fe3-16a40b9887d9" w:val=" "/>
    <w:docVar w:name="vault_nd_dc5b5fd8-4a1f-4fdc-9fba-c24437940337" w:val=" "/>
    <w:docVar w:name="vault_nd_ddd69cd7-2684-4f24-b32c-ab2431b1ff5a" w:val=" "/>
    <w:docVar w:name="VAULT_ND_de6425e0-060e-42e1-94f3-8ee3d780ab81" w:val=" "/>
    <w:docVar w:name="VAULT_ND_dfc81421-e019-4559-8877-f378ad732a35" w:val=" "/>
    <w:docVar w:name="VAULT_ND_e049a3fd-4b1a-4df6-a324-4fbc5dbd1c55" w:val=" "/>
    <w:docVar w:name="vault_nd_e1d39407-6767-4324-93fd-c675ef4e7c09" w:val=" "/>
    <w:docVar w:name="VAULT_ND_e272fdae-2367-4f7e-882d-018844c0d2db" w:val=" "/>
    <w:docVar w:name="VAULT_ND_e3d56a4b-1e73-4a48-8b41-adc2585a8fc4" w:val=" "/>
    <w:docVar w:name="vault_nd_e4124e7c-addc-4af3-acc2-7b0077ecfaf1" w:val=" "/>
    <w:docVar w:name="VAULT_ND_e691cac2-aec3-4307-8e90-fae43e5f81aa" w:val=" "/>
    <w:docVar w:name="VAULT_ND_e78b63af-d2ba-4cde-92a5-cacce10ed663" w:val=" "/>
    <w:docVar w:name="VAULT_ND_ea7f12a1-dc29-4bf9-baec-cd530e9582f0" w:val=" "/>
    <w:docVar w:name="VAULT_ND_eaffb8d1-22cc-4d69-bc0a-8b1a236b63f3" w:val=" "/>
    <w:docVar w:name="VAULT_ND_ee9ebd0a-be8b-4a08-8eb9-d2dbc1e883dc" w:val=" "/>
    <w:docVar w:name="vault_nd_f208c396-bb2a-461b-a579-4938ca4449b1" w:val=" "/>
    <w:docVar w:name="vault_nd_f2eeabe8-c851-4d5e-813a-42881ff27271" w:val=" "/>
    <w:docVar w:name="vault_nd_f9771d14-98c4-4f19-a9d4-9b6292885631" w:val=" "/>
    <w:docVar w:name="Version" w:val="0"/>
  </w:docVars>
  <w:rsids>
    <w:rsidRoot w:val="00812D16"/>
    <w:rsid w:val="00000440"/>
    <w:rsid w:val="00000D62"/>
    <w:rsid w:val="00001371"/>
    <w:rsid w:val="00001587"/>
    <w:rsid w:val="00002DC6"/>
    <w:rsid w:val="0000362A"/>
    <w:rsid w:val="00003B39"/>
    <w:rsid w:val="00004070"/>
    <w:rsid w:val="00004096"/>
    <w:rsid w:val="00004EAD"/>
    <w:rsid w:val="00005701"/>
    <w:rsid w:val="0000666A"/>
    <w:rsid w:val="00007528"/>
    <w:rsid w:val="00010805"/>
    <w:rsid w:val="0001161D"/>
    <w:rsid w:val="0001164F"/>
    <w:rsid w:val="00011A56"/>
    <w:rsid w:val="000122D0"/>
    <w:rsid w:val="0001324B"/>
    <w:rsid w:val="000132BF"/>
    <w:rsid w:val="0001339E"/>
    <w:rsid w:val="000133DB"/>
    <w:rsid w:val="000138D2"/>
    <w:rsid w:val="000143B2"/>
    <w:rsid w:val="0001457E"/>
    <w:rsid w:val="0001462D"/>
    <w:rsid w:val="00014869"/>
    <w:rsid w:val="000150D3"/>
    <w:rsid w:val="00015354"/>
    <w:rsid w:val="00016386"/>
    <w:rsid w:val="000163F7"/>
    <w:rsid w:val="00016496"/>
    <w:rsid w:val="000166C1"/>
    <w:rsid w:val="00016C3D"/>
    <w:rsid w:val="00016C93"/>
    <w:rsid w:val="00016CC6"/>
    <w:rsid w:val="00016DCD"/>
    <w:rsid w:val="00017102"/>
    <w:rsid w:val="0002006B"/>
    <w:rsid w:val="0002066C"/>
    <w:rsid w:val="00020AE8"/>
    <w:rsid w:val="00020BEC"/>
    <w:rsid w:val="00020D9A"/>
    <w:rsid w:val="00020F88"/>
    <w:rsid w:val="000222E2"/>
    <w:rsid w:val="000232FC"/>
    <w:rsid w:val="000235D1"/>
    <w:rsid w:val="00023D92"/>
    <w:rsid w:val="00024DA1"/>
    <w:rsid w:val="00025558"/>
    <w:rsid w:val="00025EBE"/>
    <w:rsid w:val="00026B2D"/>
    <w:rsid w:val="00026BF2"/>
    <w:rsid w:val="00026C2C"/>
    <w:rsid w:val="000271F6"/>
    <w:rsid w:val="000275EC"/>
    <w:rsid w:val="00027BD2"/>
    <w:rsid w:val="00030445"/>
    <w:rsid w:val="0003054B"/>
    <w:rsid w:val="00030560"/>
    <w:rsid w:val="00030AA5"/>
    <w:rsid w:val="000318C7"/>
    <w:rsid w:val="00031F06"/>
    <w:rsid w:val="00032339"/>
    <w:rsid w:val="00032589"/>
    <w:rsid w:val="00032AC0"/>
    <w:rsid w:val="000330D0"/>
    <w:rsid w:val="00033A8F"/>
    <w:rsid w:val="00033FDB"/>
    <w:rsid w:val="000344F6"/>
    <w:rsid w:val="00034F5E"/>
    <w:rsid w:val="000351B0"/>
    <w:rsid w:val="00035E7A"/>
    <w:rsid w:val="0003633C"/>
    <w:rsid w:val="00036895"/>
    <w:rsid w:val="00037DEE"/>
    <w:rsid w:val="000402AB"/>
    <w:rsid w:val="00040FC1"/>
    <w:rsid w:val="000415E0"/>
    <w:rsid w:val="00042263"/>
    <w:rsid w:val="00042B33"/>
    <w:rsid w:val="00042DAE"/>
    <w:rsid w:val="00043505"/>
    <w:rsid w:val="00044042"/>
    <w:rsid w:val="00044B6D"/>
    <w:rsid w:val="00046F09"/>
    <w:rsid w:val="000474D2"/>
    <w:rsid w:val="000479C5"/>
    <w:rsid w:val="00050DFD"/>
    <w:rsid w:val="000521E4"/>
    <w:rsid w:val="00052834"/>
    <w:rsid w:val="00052E88"/>
    <w:rsid w:val="00053809"/>
    <w:rsid w:val="00053914"/>
    <w:rsid w:val="00054756"/>
    <w:rsid w:val="00054F26"/>
    <w:rsid w:val="000553BD"/>
    <w:rsid w:val="000560C5"/>
    <w:rsid w:val="00056C49"/>
    <w:rsid w:val="00056FE0"/>
    <w:rsid w:val="000574F3"/>
    <w:rsid w:val="00057538"/>
    <w:rsid w:val="00057933"/>
    <w:rsid w:val="000579A5"/>
    <w:rsid w:val="00057BAD"/>
    <w:rsid w:val="000603C8"/>
    <w:rsid w:val="000608A4"/>
    <w:rsid w:val="00060AA1"/>
    <w:rsid w:val="000631ED"/>
    <w:rsid w:val="000631FD"/>
    <w:rsid w:val="00063ACC"/>
    <w:rsid w:val="00063E0C"/>
    <w:rsid w:val="0006451F"/>
    <w:rsid w:val="00064A4C"/>
    <w:rsid w:val="0006516F"/>
    <w:rsid w:val="0006521A"/>
    <w:rsid w:val="00065E25"/>
    <w:rsid w:val="00066156"/>
    <w:rsid w:val="0006644E"/>
    <w:rsid w:val="00066600"/>
    <w:rsid w:val="000672DB"/>
    <w:rsid w:val="00067DFF"/>
    <w:rsid w:val="00070370"/>
    <w:rsid w:val="000706FE"/>
    <w:rsid w:val="00071F8A"/>
    <w:rsid w:val="00072120"/>
    <w:rsid w:val="00073D27"/>
    <w:rsid w:val="00073E04"/>
    <w:rsid w:val="0007565E"/>
    <w:rsid w:val="00075ABB"/>
    <w:rsid w:val="0007628D"/>
    <w:rsid w:val="000769BB"/>
    <w:rsid w:val="00076C8A"/>
    <w:rsid w:val="00077031"/>
    <w:rsid w:val="000771D9"/>
    <w:rsid w:val="00077451"/>
    <w:rsid w:val="0007764E"/>
    <w:rsid w:val="000778C9"/>
    <w:rsid w:val="00077BDD"/>
    <w:rsid w:val="00077DC4"/>
    <w:rsid w:val="0008141D"/>
    <w:rsid w:val="000818F7"/>
    <w:rsid w:val="00081BC2"/>
    <w:rsid w:val="00081CF1"/>
    <w:rsid w:val="00081DAB"/>
    <w:rsid w:val="00082244"/>
    <w:rsid w:val="000828F4"/>
    <w:rsid w:val="00082A94"/>
    <w:rsid w:val="00082CA0"/>
    <w:rsid w:val="0008310E"/>
    <w:rsid w:val="0008313B"/>
    <w:rsid w:val="0008647E"/>
    <w:rsid w:val="00086748"/>
    <w:rsid w:val="0009153D"/>
    <w:rsid w:val="000924E1"/>
    <w:rsid w:val="00092E0B"/>
    <w:rsid w:val="0009351E"/>
    <w:rsid w:val="0009479A"/>
    <w:rsid w:val="00094FE8"/>
    <w:rsid w:val="00095235"/>
    <w:rsid w:val="00095808"/>
    <w:rsid w:val="00095E44"/>
    <w:rsid w:val="000961D7"/>
    <w:rsid w:val="0009625E"/>
    <w:rsid w:val="00096B60"/>
    <w:rsid w:val="00096D8D"/>
    <w:rsid w:val="0009755A"/>
    <w:rsid w:val="0009786A"/>
    <w:rsid w:val="000A02D4"/>
    <w:rsid w:val="000A0373"/>
    <w:rsid w:val="000A0C8D"/>
    <w:rsid w:val="000A1232"/>
    <w:rsid w:val="000A22F8"/>
    <w:rsid w:val="000A2690"/>
    <w:rsid w:val="000A29AC"/>
    <w:rsid w:val="000A2EEA"/>
    <w:rsid w:val="000A3019"/>
    <w:rsid w:val="000A3190"/>
    <w:rsid w:val="000A34BF"/>
    <w:rsid w:val="000A40D0"/>
    <w:rsid w:val="000A4A60"/>
    <w:rsid w:val="000A524F"/>
    <w:rsid w:val="000A651B"/>
    <w:rsid w:val="000B0097"/>
    <w:rsid w:val="000B0A2D"/>
    <w:rsid w:val="000B101F"/>
    <w:rsid w:val="000B12DC"/>
    <w:rsid w:val="000B1569"/>
    <w:rsid w:val="000B1F4B"/>
    <w:rsid w:val="000B2A78"/>
    <w:rsid w:val="000B2D9C"/>
    <w:rsid w:val="000B2F27"/>
    <w:rsid w:val="000B2F58"/>
    <w:rsid w:val="000B37A8"/>
    <w:rsid w:val="000B3869"/>
    <w:rsid w:val="000B3D96"/>
    <w:rsid w:val="000B47BC"/>
    <w:rsid w:val="000B4ED7"/>
    <w:rsid w:val="000B51D9"/>
    <w:rsid w:val="000B5382"/>
    <w:rsid w:val="000B5BE8"/>
    <w:rsid w:val="000C010F"/>
    <w:rsid w:val="000C03C8"/>
    <w:rsid w:val="000C0647"/>
    <w:rsid w:val="000C105F"/>
    <w:rsid w:val="000C13E3"/>
    <w:rsid w:val="000C1900"/>
    <w:rsid w:val="000C2B5F"/>
    <w:rsid w:val="000C2C79"/>
    <w:rsid w:val="000C2D69"/>
    <w:rsid w:val="000C308F"/>
    <w:rsid w:val="000C382C"/>
    <w:rsid w:val="000C3BDE"/>
    <w:rsid w:val="000C4239"/>
    <w:rsid w:val="000C4BAF"/>
    <w:rsid w:val="000C58E0"/>
    <w:rsid w:val="000C590F"/>
    <w:rsid w:val="000C5A4E"/>
    <w:rsid w:val="000C635D"/>
    <w:rsid w:val="000C66A5"/>
    <w:rsid w:val="000C7784"/>
    <w:rsid w:val="000C79FC"/>
    <w:rsid w:val="000C7F49"/>
    <w:rsid w:val="000D04EE"/>
    <w:rsid w:val="000D07AA"/>
    <w:rsid w:val="000D0F7F"/>
    <w:rsid w:val="000D1595"/>
    <w:rsid w:val="000D1AEE"/>
    <w:rsid w:val="000D1F4F"/>
    <w:rsid w:val="000D1F61"/>
    <w:rsid w:val="000D207A"/>
    <w:rsid w:val="000D22C0"/>
    <w:rsid w:val="000D4065"/>
    <w:rsid w:val="000D4D07"/>
    <w:rsid w:val="000D50EA"/>
    <w:rsid w:val="000D6660"/>
    <w:rsid w:val="000D6DCE"/>
    <w:rsid w:val="000D7211"/>
    <w:rsid w:val="000D7535"/>
    <w:rsid w:val="000D7DC0"/>
    <w:rsid w:val="000E0559"/>
    <w:rsid w:val="000E165D"/>
    <w:rsid w:val="000E1BAF"/>
    <w:rsid w:val="000E223E"/>
    <w:rsid w:val="000E22BA"/>
    <w:rsid w:val="000E2491"/>
    <w:rsid w:val="000E2EA9"/>
    <w:rsid w:val="000E2EF0"/>
    <w:rsid w:val="000E46A3"/>
    <w:rsid w:val="000E4E88"/>
    <w:rsid w:val="000E5726"/>
    <w:rsid w:val="000E5AE2"/>
    <w:rsid w:val="000E6695"/>
    <w:rsid w:val="000E6894"/>
    <w:rsid w:val="000E6C94"/>
    <w:rsid w:val="000E701F"/>
    <w:rsid w:val="000E70B0"/>
    <w:rsid w:val="000E7FAF"/>
    <w:rsid w:val="000F1A1C"/>
    <w:rsid w:val="000F1BB2"/>
    <w:rsid w:val="000F24AD"/>
    <w:rsid w:val="000F2E12"/>
    <w:rsid w:val="000F2E62"/>
    <w:rsid w:val="000F32F4"/>
    <w:rsid w:val="000F3B71"/>
    <w:rsid w:val="000F3F94"/>
    <w:rsid w:val="000F3FE2"/>
    <w:rsid w:val="000F43B5"/>
    <w:rsid w:val="000F4524"/>
    <w:rsid w:val="000F4E81"/>
    <w:rsid w:val="000F57D9"/>
    <w:rsid w:val="000F57DB"/>
    <w:rsid w:val="000F6270"/>
    <w:rsid w:val="000F6D72"/>
    <w:rsid w:val="000F7A8D"/>
    <w:rsid w:val="001007D1"/>
    <w:rsid w:val="00100CE2"/>
    <w:rsid w:val="00100F14"/>
    <w:rsid w:val="00100F44"/>
    <w:rsid w:val="00101A70"/>
    <w:rsid w:val="00101F92"/>
    <w:rsid w:val="001034A7"/>
    <w:rsid w:val="00103501"/>
    <w:rsid w:val="00103796"/>
    <w:rsid w:val="001038C7"/>
    <w:rsid w:val="00103B2D"/>
    <w:rsid w:val="00103CD2"/>
    <w:rsid w:val="00103DAF"/>
    <w:rsid w:val="00104061"/>
    <w:rsid w:val="001052C3"/>
    <w:rsid w:val="001053F1"/>
    <w:rsid w:val="0010571C"/>
    <w:rsid w:val="00107236"/>
    <w:rsid w:val="00107809"/>
    <w:rsid w:val="001101A2"/>
    <w:rsid w:val="001106F7"/>
    <w:rsid w:val="001108A5"/>
    <w:rsid w:val="001108A9"/>
    <w:rsid w:val="0011090E"/>
    <w:rsid w:val="0011101F"/>
    <w:rsid w:val="00111520"/>
    <w:rsid w:val="001117A6"/>
    <w:rsid w:val="00112E5B"/>
    <w:rsid w:val="00112EDA"/>
    <w:rsid w:val="00113866"/>
    <w:rsid w:val="00114174"/>
    <w:rsid w:val="0011450B"/>
    <w:rsid w:val="00117AD6"/>
    <w:rsid w:val="00117C1D"/>
    <w:rsid w:val="001208BA"/>
    <w:rsid w:val="00121761"/>
    <w:rsid w:val="00121B1A"/>
    <w:rsid w:val="0012315D"/>
    <w:rsid w:val="00123688"/>
    <w:rsid w:val="0012378E"/>
    <w:rsid w:val="00124E10"/>
    <w:rsid w:val="00124E7B"/>
    <w:rsid w:val="001257B3"/>
    <w:rsid w:val="00126FD7"/>
    <w:rsid w:val="00126FD8"/>
    <w:rsid w:val="001279F9"/>
    <w:rsid w:val="00127F47"/>
    <w:rsid w:val="0013010B"/>
    <w:rsid w:val="001309A1"/>
    <w:rsid w:val="00131C00"/>
    <w:rsid w:val="00132305"/>
    <w:rsid w:val="0013269D"/>
    <w:rsid w:val="00132836"/>
    <w:rsid w:val="00132B05"/>
    <w:rsid w:val="00132D4A"/>
    <w:rsid w:val="00133572"/>
    <w:rsid w:val="0013395D"/>
    <w:rsid w:val="001352C8"/>
    <w:rsid w:val="00135EB2"/>
    <w:rsid w:val="00136348"/>
    <w:rsid w:val="00136611"/>
    <w:rsid w:val="001369D9"/>
    <w:rsid w:val="00136D7A"/>
    <w:rsid w:val="0014057C"/>
    <w:rsid w:val="00140C23"/>
    <w:rsid w:val="00141470"/>
    <w:rsid w:val="00141540"/>
    <w:rsid w:val="00142238"/>
    <w:rsid w:val="001424AA"/>
    <w:rsid w:val="001431C3"/>
    <w:rsid w:val="00143D18"/>
    <w:rsid w:val="0014434B"/>
    <w:rsid w:val="001449DF"/>
    <w:rsid w:val="0014511C"/>
    <w:rsid w:val="0014528E"/>
    <w:rsid w:val="0014569B"/>
    <w:rsid w:val="001456EB"/>
    <w:rsid w:val="00145EF2"/>
    <w:rsid w:val="00146600"/>
    <w:rsid w:val="00146AAB"/>
    <w:rsid w:val="001470E0"/>
    <w:rsid w:val="00147510"/>
    <w:rsid w:val="0014768C"/>
    <w:rsid w:val="00147BA2"/>
    <w:rsid w:val="00147E58"/>
    <w:rsid w:val="00150060"/>
    <w:rsid w:val="001515B5"/>
    <w:rsid w:val="00152135"/>
    <w:rsid w:val="001528D9"/>
    <w:rsid w:val="0015478C"/>
    <w:rsid w:val="00154C69"/>
    <w:rsid w:val="00154CFF"/>
    <w:rsid w:val="00155504"/>
    <w:rsid w:val="0015704C"/>
    <w:rsid w:val="0015759E"/>
    <w:rsid w:val="00157B45"/>
    <w:rsid w:val="00161182"/>
    <w:rsid w:val="00161701"/>
    <w:rsid w:val="00161E87"/>
    <w:rsid w:val="00162235"/>
    <w:rsid w:val="001622EC"/>
    <w:rsid w:val="001640C4"/>
    <w:rsid w:val="0016566C"/>
    <w:rsid w:val="0016676C"/>
    <w:rsid w:val="001675AD"/>
    <w:rsid w:val="0016765A"/>
    <w:rsid w:val="001700EC"/>
    <w:rsid w:val="001711DA"/>
    <w:rsid w:val="00171594"/>
    <w:rsid w:val="00171879"/>
    <w:rsid w:val="001721CD"/>
    <w:rsid w:val="001726D8"/>
    <w:rsid w:val="001727F0"/>
    <w:rsid w:val="00172B06"/>
    <w:rsid w:val="0017347E"/>
    <w:rsid w:val="001748B2"/>
    <w:rsid w:val="00174FA4"/>
    <w:rsid w:val="001752D8"/>
    <w:rsid w:val="00175609"/>
    <w:rsid w:val="00175904"/>
    <w:rsid w:val="00175931"/>
    <w:rsid w:val="001760E2"/>
    <w:rsid w:val="001769BB"/>
    <w:rsid w:val="00176B25"/>
    <w:rsid w:val="00176B31"/>
    <w:rsid w:val="00176F1F"/>
    <w:rsid w:val="001773A5"/>
    <w:rsid w:val="00177421"/>
    <w:rsid w:val="00180B82"/>
    <w:rsid w:val="00180CE6"/>
    <w:rsid w:val="00181960"/>
    <w:rsid w:val="0018238B"/>
    <w:rsid w:val="0018241B"/>
    <w:rsid w:val="0018291E"/>
    <w:rsid w:val="00182CD1"/>
    <w:rsid w:val="00182DE5"/>
    <w:rsid w:val="00183138"/>
    <w:rsid w:val="00183419"/>
    <w:rsid w:val="00183581"/>
    <w:rsid w:val="00183736"/>
    <w:rsid w:val="0018394A"/>
    <w:rsid w:val="00183D5F"/>
    <w:rsid w:val="00184042"/>
    <w:rsid w:val="0018442C"/>
    <w:rsid w:val="00184DCC"/>
    <w:rsid w:val="00185676"/>
    <w:rsid w:val="00185759"/>
    <w:rsid w:val="001857AC"/>
    <w:rsid w:val="0018685F"/>
    <w:rsid w:val="00186A9D"/>
    <w:rsid w:val="00186C58"/>
    <w:rsid w:val="0018700B"/>
    <w:rsid w:val="001874A6"/>
    <w:rsid w:val="0018765B"/>
    <w:rsid w:val="001908A9"/>
    <w:rsid w:val="00190913"/>
    <w:rsid w:val="00190984"/>
    <w:rsid w:val="00190BA7"/>
    <w:rsid w:val="00191867"/>
    <w:rsid w:val="001923BF"/>
    <w:rsid w:val="0019276B"/>
    <w:rsid w:val="0019279A"/>
    <w:rsid w:val="00193DD3"/>
    <w:rsid w:val="00193E70"/>
    <w:rsid w:val="0019402C"/>
    <w:rsid w:val="00194351"/>
    <w:rsid w:val="001952AD"/>
    <w:rsid w:val="00195D3F"/>
    <w:rsid w:val="00195F65"/>
    <w:rsid w:val="001A07E2"/>
    <w:rsid w:val="001A09C6"/>
    <w:rsid w:val="001A131D"/>
    <w:rsid w:val="001A1A0F"/>
    <w:rsid w:val="001A1E85"/>
    <w:rsid w:val="001A2018"/>
    <w:rsid w:val="001A223D"/>
    <w:rsid w:val="001A2ACA"/>
    <w:rsid w:val="001A3614"/>
    <w:rsid w:val="001A3D3D"/>
    <w:rsid w:val="001A4551"/>
    <w:rsid w:val="001A4D4E"/>
    <w:rsid w:val="001A56F1"/>
    <w:rsid w:val="001A64C7"/>
    <w:rsid w:val="001A65F4"/>
    <w:rsid w:val="001A71A3"/>
    <w:rsid w:val="001B01C8"/>
    <w:rsid w:val="001B097A"/>
    <w:rsid w:val="001B0B52"/>
    <w:rsid w:val="001B1075"/>
    <w:rsid w:val="001B13F6"/>
    <w:rsid w:val="001B1747"/>
    <w:rsid w:val="001B18DB"/>
    <w:rsid w:val="001B1A8E"/>
    <w:rsid w:val="001B2D44"/>
    <w:rsid w:val="001B2D9E"/>
    <w:rsid w:val="001B320C"/>
    <w:rsid w:val="001B392A"/>
    <w:rsid w:val="001B4C91"/>
    <w:rsid w:val="001B6754"/>
    <w:rsid w:val="001B70AA"/>
    <w:rsid w:val="001B752A"/>
    <w:rsid w:val="001B7DA6"/>
    <w:rsid w:val="001B7FCB"/>
    <w:rsid w:val="001C03A7"/>
    <w:rsid w:val="001C1168"/>
    <w:rsid w:val="001C12FB"/>
    <w:rsid w:val="001C16E9"/>
    <w:rsid w:val="001C19AF"/>
    <w:rsid w:val="001C1CFA"/>
    <w:rsid w:val="001C2585"/>
    <w:rsid w:val="001C27CD"/>
    <w:rsid w:val="001C2DB4"/>
    <w:rsid w:val="001C2E16"/>
    <w:rsid w:val="001C35E9"/>
    <w:rsid w:val="001C363B"/>
    <w:rsid w:val="001C36BD"/>
    <w:rsid w:val="001C3733"/>
    <w:rsid w:val="001C3F34"/>
    <w:rsid w:val="001C420F"/>
    <w:rsid w:val="001C4848"/>
    <w:rsid w:val="001C49B3"/>
    <w:rsid w:val="001C565D"/>
    <w:rsid w:val="001C5B30"/>
    <w:rsid w:val="001C655A"/>
    <w:rsid w:val="001C7758"/>
    <w:rsid w:val="001D095C"/>
    <w:rsid w:val="001D0B0C"/>
    <w:rsid w:val="001D1ECC"/>
    <w:rsid w:val="001D21B6"/>
    <w:rsid w:val="001D2433"/>
    <w:rsid w:val="001D2FFA"/>
    <w:rsid w:val="001D37C0"/>
    <w:rsid w:val="001D3C05"/>
    <w:rsid w:val="001D4267"/>
    <w:rsid w:val="001D4DD8"/>
    <w:rsid w:val="001D6303"/>
    <w:rsid w:val="001D6AF4"/>
    <w:rsid w:val="001D70C2"/>
    <w:rsid w:val="001D7265"/>
    <w:rsid w:val="001D75F2"/>
    <w:rsid w:val="001D789D"/>
    <w:rsid w:val="001D7FFE"/>
    <w:rsid w:val="001E023C"/>
    <w:rsid w:val="001E0298"/>
    <w:rsid w:val="001E0C10"/>
    <w:rsid w:val="001E0CC1"/>
    <w:rsid w:val="001E1183"/>
    <w:rsid w:val="001E1A1E"/>
    <w:rsid w:val="001E1C10"/>
    <w:rsid w:val="001E1FDC"/>
    <w:rsid w:val="001E2875"/>
    <w:rsid w:val="001E3CC0"/>
    <w:rsid w:val="001E4BE2"/>
    <w:rsid w:val="001E55A3"/>
    <w:rsid w:val="001E5B18"/>
    <w:rsid w:val="001E6DA2"/>
    <w:rsid w:val="001E71E9"/>
    <w:rsid w:val="001E77C3"/>
    <w:rsid w:val="001E77F0"/>
    <w:rsid w:val="001F02A6"/>
    <w:rsid w:val="001F090B"/>
    <w:rsid w:val="001F180A"/>
    <w:rsid w:val="001F1A28"/>
    <w:rsid w:val="001F1AD0"/>
    <w:rsid w:val="001F1B82"/>
    <w:rsid w:val="001F1E85"/>
    <w:rsid w:val="001F2C3A"/>
    <w:rsid w:val="001F2F9E"/>
    <w:rsid w:val="001F3096"/>
    <w:rsid w:val="001F35E8"/>
    <w:rsid w:val="001F381C"/>
    <w:rsid w:val="001F3A07"/>
    <w:rsid w:val="001F4014"/>
    <w:rsid w:val="001F445E"/>
    <w:rsid w:val="001F4AB5"/>
    <w:rsid w:val="001F55BC"/>
    <w:rsid w:val="001F5657"/>
    <w:rsid w:val="001F694E"/>
    <w:rsid w:val="001F6AC9"/>
    <w:rsid w:val="001F6BAA"/>
    <w:rsid w:val="001F771F"/>
    <w:rsid w:val="001F7841"/>
    <w:rsid w:val="00200788"/>
    <w:rsid w:val="0020093A"/>
    <w:rsid w:val="00201213"/>
    <w:rsid w:val="00201327"/>
    <w:rsid w:val="0020165E"/>
    <w:rsid w:val="002017C4"/>
    <w:rsid w:val="00202046"/>
    <w:rsid w:val="00202684"/>
    <w:rsid w:val="00202C64"/>
    <w:rsid w:val="00202C80"/>
    <w:rsid w:val="00202E50"/>
    <w:rsid w:val="00204E0B"/>
    <w:rsid w:val="00204F33"/>
    <w:rsid w:val="00205180"/>
    <w:rsid w:val="0020561D"/>
    <w:rsid w:val="00205703"/>
    <w:rsid w:val="00205D45"/>
    <w:rsid w:val="0020613B"/>
    <w:rsid w:val="00206634"/>
    <w:rsid w:val="00206950"/>
    <w:rsid w:val="00206DE9"/>
    <w:rsid w:val="00207C9A"/>
    <w:rsid w:val="00207E7B"/>
    <w:rsid w:val="00207E8E"/>
    <w:rsid w:val="00207F81"/>
    <w:rsid w:val="00210026"/>
    <w:rsid w:val="0021030D"/>
    <w:rsid w:val="002109F4"/>
    <w:rsid w:val="0021194E"/>
    <w:rsid w:val="00211FD1"/>
    <w:rsid w:val="00211FDA"/>
    <w:rsid w:val="002122BF"/>
    <w:rsid w:val="00213A2C"/>
    <w:rsid w:val="00213B25"/>
    <w:rsid w:val="00213EAA"/>
    <w:rsid w:val="00214079"/>
    <w:rsid w:val="002146CD"/>
    <w:rsid w:val="002156FF"/>
    <w:rsid w:val="002160C2"/>
    <w:rsid w:val="00217C09"/>
    <w:rsid w:val="00217E21"/>
    <w:rsid w:val="0022109E"/>
    <w:rsid w:val="00221686"/>
    <w:rsid w:val="00221F92"/>
    <w:rsid w:val="00222BB9"/>
    <w:rsid w:val="00222E05"/>
    <w:rsid w:val="00222E89"/>
    <w:rsid w:val="0022308C"/>
    <w:rsid w:val="002244ED"/>
    <w:rsid w:val="00224CDF"/>
    <w:rsid w:val="00225594"/>
    <w:rsid w:val="002257B9"/>
    <w:rsid w:val="002258D6"/>
    <w:rsid w:val="00225E94"/>
    <w:rsid w:val="002266FA"/>
    <w:rsid w:val="002269E7"/>
    <w:rsid w:val="002274FB"/>
    <w:rsid w:val="00227EC0"/>
    <w:rsid w:val="0023015F"/>
    <w:rsid w:val="0023093F"/>
    <w:rsid w:val="002309D2"/>
    <w:rsid w:val="00230BF6"/>
    <w:rsid w:val="00230C39"/>
    <w:rsid w:val="00231B61"/>
    <w:rsid w:val="00231EE6"/>
    <w:rsid w:val="00232247"/>
    <w:rsid w:val="0023315B"/>
    <w:rsid w:val="002334D8"/>
    <w:rsid w:val="00233C30"/>
    <w:rsid w:val="002347FE"/>
    <w:rsid w:val="00235366"/>
    <w:rsid w:val="00235DE4"/>
    <w:rsid w:val="00235F5D"/>
    <w:rsid w:val="00236C79"/>
    <w:rsid w:val="00236F29"/>
    <w:rsid w:val="0023702C"/>
    <w:rsid w:val="00237333"/>
    <w:rsid w:val="00240205"/>
    <w:rsid w:val="0024079E"/>
    <w:rsid w:val="0024178D"/>
    <w:rsid w:val="002425B3"/>
    <w:rsid w:val="0024392B"/>
    <w:rsid w:val="00244613"/>
    <w:rsid w:val="00244E6A"/>
    <w:rsid w:val="002450C6"/>
    <w:rsid w:val="002452AC"/>
    <w:rsid w:val="002452F3"/>
    <w:rsid w:val="00245482"/>
    <w:rsid w:val="00245A50"/>
    <w:rsid w:val="00245AA5"/>
    <w:rsid w:val="00245DCF"/>
    <w:rsid w:val="00245E9A"/>
    <w:rsid w:val="00246207"/>
    <w:rsid w:val="0024662D"/>
    <w:rsid w:val="002467F8"/>
    <w:rsid w:val="002469D0"/>
    <w:rsid w:val="00246AE4"/>
    <w:rsid w:val="00246C65"/>
    <w:rsid w:val="0024767F"/>
    <w:rsid w:val="00247A9C"/>
    <w:rsid w:val="00247F31"/>
    <w:rsid w:val="00250EFC"/>
    <w:rsid w:val="002514CC"/>
    <w:rsid w:val="002515DC"/>
    <w:rsid w:val="0025184B"/>
    <w:rsid w:val="002522C0"/>
    <w:rsid w:val="00252777"/>
    <w:rsid w:val="00252BD5"/>
    <w:rsid w:val="0025398D"/>
    <w:rsid w:val="00254108"/>
    <w:rsid w:val="002542A8"/>
    <w:rsid w:val="0025457E"/>
    <w:rsid w:val="00254C92"/>
    <w:rsid w:val="00255238"/>
    <w:rsid w:val="0025556B"/>
    <w:rsid w:val="00255E85"/>
    <w:rsid w:val="00255F7B"/>
    <w:rsid w:val="002560F6"/>
    <w:rsid w:val="00256172"/>
    <w:rsid w:val="00256613"/>
    <w:rsid w:val="0025793D"/>
    <w:rsid w:val="00260A11"/>
    <w:rsid w:val="00260A5E"/>
    <w:rsid w:val="0026169A"/>
    <w:rsid w:val="002616D9"/>
    <w:rsid w:val="00261A76"/>
    <w:rsid w:val="00261DC9"/>
    <w:rsid w:val="00262763"/>
    <w:rsid w:val="00262B52"/>
    <w:rsid w:val="00262CF4"/>
    <w:rsid w:val="00263386"/>
    <w:rsid w:val="00263CD6"/>
    <w:rsid w:val="00263F6C"/>
    <w:rsid w:val="00264BEA"/>
    <w:rsid w:val="002656CE"/>
    <w:rsid w:val="00265983"/>
    <w:rsid w:val="00265E6D"/>
    <w:rsid w:val="0026616E"/>
    <w:rsid w:val="00266270"/>
    <w:rsid w:val="00266620"/>
    <w:rsid w:val="002669E3"/>
    <w:rsid w:val="00267681"/>
    <w:rsid w:val="00267850"/>
    <w:rsid w:val="00270CC9"/>
    <w:rsid w:val="00271032"/>
    <w:rsid w:val="002724F8"/>
    <w:rsid w:val="00272C09"/>
    <w:rsid w:val="002732FA"/>
    <w:rsid w:val="00273E3E"/>
    <w:rsid w:val="00274147"/>
    <w:rsid w:val="002748F8"/>
    <w:rsid w:val="00275071"/>
    <w:rsid w:val="00275189"/>
    <w:rsid w:val="002756DC"/>
    <w:rsid w:val="00275A50"/>
    <w:rsid w:val="0027615E"/>
    <w:rsid w:val="00276437"/>
    <w:rsid w:val="0028063F"/>
    <w:rsid w:val="00280740"/>
    <w:rsid w:val="002810BC"/>
    <w:rsid w:val="00281C2C"/>
    <w:rsid w:val="00283377"/>
    <w:rsid w:val="002834AC"/>
    <w:rsid w:val="00283B02"/>
    <w:rsid w:val="00283C5D"/>
    <w:rsid w:val="00283EE1"/>
    <w:rsid w:val="00283F02"/>
    <w:rsid w:val="002844B0"/>
    <w:rsid w:val="002851B9"/>
    <w:rsid w:val="00285A96"/>
    <w:rsid w:val="00286322"/>
    <w:rsid w:val="00286717"/>
    <w:rsid w:val="002876F2"/>
    <w:rsid w:val="002901F0"/>
    <w:rsid w:val="0029058A"/>
    <w:rsid w:val="00290EEC"/>
    <w:rsid w:val="0029104C"/>
    <w:rsid w:val="00291E89"/>
    <w:rsid w:val="002935DD"/>
    <w:rsid w:val="0029457C"/>
    <w:rsid w:val="002948BC"/>
    <w:rsid w:val="00296A67"/>
    <w:rsid w:val="00296B03"/>
    <w:rsid w:val="00296C1F"/>
    <w:rsid w:val="002974C8"/>
    <w:rsid w:val="002A0026"/>
    <w:rsid w:val="002A0297"/>
    <w:rsid w:val="002A0815"/>
    <w:rsid w:val="002A13C0"/>
    <w:rsid w:val="002A22DC"/>
    <w:rsid w:val="002A24E1"/>
    <w:rsid w:val="002A2B06"/>
    <w:rsid w:val="002A35E4"/>
    <w:rsid w:val="002A41E6"/>
    <w:rsid w:val="002A442E"/>
    <w:rsid w:val="002A44C8"/>
    <w:rsid w:val="002A4CDB"/>
    <w:rsid w:val="002A4FED"/>
    <w:rsid w:val="002A533C"/>
    <w:rsid w:val="002A5E48"/>
    <w:rsid w:val="002A6A96"/>
    <w:rsid w:val="002A75D8"/>
    <w:rsid w:val="002A78CE"/>
    <w:rsid w:val="002B0218"/>
    <w:rsid w:val="002B0455"/>
    <w:rsid w:val="002B10BC"/>
    <w:rsid w:val="002B1928"/>
    <w:rsid w:val="002B261C"/>
    <w:rsid w:val="002B2BEE"/>
    <w:rsid w:val="002B35C5"/>
    <w:rsid w:val="002B3935"/>
    <w:rsid w:val="002B3FE6"/>
    <w:rsid w:val="002B406A"/>
    <w:rsid w:val="002B41D4"/>
    <w:rsid w:val="002B41F3"/>
    <w:rsid w:val="002B4B6C"/>
    <w:rsid w:val="002B543F"/>
    <w:rsid w:val="002B56EA"/>
    <w:rsid w:val="002B6545"/>
    <w:rsid w:val="002B66C2"/>
    <w:rsid w:val="002B7D73"/>
    <w:rsid w:val="002C047B"/>
    <w:rsid w:val="002C06E3"/>
    <w:rsid w:val="002C0801"/>
    <w:rsid w:val="002C282B"/>
    <w:rsid w:val="002C33B3"/>
    <w:rsid w:val="002C42A6"/>
    <w:rsid w:val="002C44B0"/>
    <w:rsid w:val="002C4571"/>
    <w:rsid w:val="002C498E"/>
    <w:rsid w:val="002C4E07"/>
    <w:rsid w:val="002C53A6"/>
    <w:rsid w:val="002C547C"/>
    <w:rsid w:val="002C694C"/>
    <w:rsid w:val="002C6E01"/>
    <w:rsid w:val="002C70D3"/>
    <w:rsid w:val="002C78FE"/>
    <w:rsid w:val="002D0586"/>
    <w:rsid w:val="002D1023"/>
    <w:rsid w:val="002D11E3"/>
    <w:rsid w:val="002D1459"/>
    <w:rsid w:val="002D1470"/>
    <w:rsid w:val="002D21CF"/>
    <w:rsid w:val="002D296F"/>
    <w:rsid w:val="002D2D4B"/>
    <w:rsid w:val="002D3AEB"/>
    <w:rsid w:val="002D3F33"/>
    <w:rsid w:val="002D4705"/>
    <w:rsid w:val="002D5B65"/>
    <w:rsid w:val="002D6163"/>
    <w:rsid w:val="002D6396"/>
    <w:rsid w:val="002D69EE"/>
    <w:rsid w:val="002D74C4"/>
    <w:rsid w:val="002D7862"/>
    <w:rsid w:val="002D7A15"/>
    <w:rsid w:val="002D7B41"/>
    <w:rsid w:val="002D7E5E"/>
    <w:rsid w:val="002D7EDA"/>
    <w:rsid w:val="002E05DA"/>
    <w:rsid w:val="002E07EF"/>
    <w:rsid w:val="002E0B5C"/>
    <w:rsid w:val="002E0D06"/>
    <w:rsid w:val="002E1133"/>
    <w:rsid w:val="002E1810"/>
    <w:rsid w:val="002E19F0"/>
    <w:rsid w:val="002E1EEB"/>
    <w:rsid w:val="002E2019"/>
    <w:rsid w:val="002E21F3"/>
    <w:rsid w:val="002E2DD8"/>
    <w:rsid w:val="002E2F01"/>
    <w:rsid w:val="002E2FD6"/>
    <w:rsid w:val="002E4205"/>
    <w:rsid w:val="002E435B"/>
    <w:rsid w:val="002E4E94"/>
    <w:rsid w:val="002E592F"/>
    <w:rsid w:val="002E695D"/>
    <w:rsid w:val="002E7FEC"/>
    <w:rsid w:val="002F1137"/>
    <w:rsid w:val="002F1F28"/>
    <w:rsid w:val="002F21B8"/>
    <w:rsid w:val="002F23B6"/>
    <w:rsid w:val="002F2964"/>
    <w:rsid w:val="002F2DD1"/>
    <w:rsid w:val="002F3F93"/>
    <w:rsid w:val="002F410D"/>
    <w:rsid w:val="002F416F"/>
    <w:rsid w:val="002F43CA"/>
    <w:rsid w:val="002F48F2"/>
    <w:rsid w:val="002F513B"/>
    <w:rsid w:val="002F57AA"/>
    <w:rsid w:val="002F5C57"/>
    <w:rsid w:val="002F65A7"/>
    <w:rsid w:val="002F6A65"/>
    <w:rsid w:val="002F714C"/>
    <w:rsid w:val="002F7223"/>
    <w:rsid w:val="002F77BF"/>
    <w:rsid w:val="002F78E9"/>
    <w:rsid w:val="003000EA"/>
    <w:rsid w:val="003002C5"/>
    <w:rsid w:val="003004A2"/>
    <w:rsid w:val="003018A4"/>
    <w:rsid w:val="0030257D"/>
    <w:rsid w:val="00303417"/>
    <w:rsid w:val="00303DD5"/>
    <w:rsid w:val="0030461A"/>
    <w:rsid w:val="00304998"/>
    <w:rsid w:val="00304AE4"/>
    <w:rsid w:val="00304C32"/>
    <w:rsid w:val="00305102"/>
    <w:rsid w:val="0030591E"/>
    <w:rsid w:val="00305F40"/>
    <w:rsid w:val="00306353"/>
    <w:rsid w:val="00306676"/>
    <w:rsid w:val="0030695D"/>
    <w:rsid w:val="00307B74"/>
    <w:rsid w:val="003102D2"/>
    <w:rsid w:val="00310341"/>
    <w:rsid w:val="00310764"/>
    <w:rsid w:val="00310C27"/>
    <w:rsid w:val="00310F00"/>
    <w:rsid w:val="003110E2"/>
    <w:rsid w:val="00312786"/>
    <w:rsid w:val="003127B9"/>
    <w:rsid w:val="003129D6"/>
    <w:rsid w:val="00312A1D"/>
    <w:rsid w:val="00313585"/>
    <w:rsid w:val="00313E81"/>
    <w:rsid w:val="00314FDE"/>
    <w:rsid w:val="00317812"/>
    <w:rsid w:val="00317D20"/>
    <w:rsid w:val="00320203"/>
    <w:rsid w:val="00321672"/>
    <w:rsid w:val="00322002"/>
    <w:rsid w:val="00322006"/>
    <w:rsid w:val="003224FC"/>
    <w:rsid w:val="0032262C"/>
    <w:rsid w:val="00322C6D"/>
    <w:rsid w:val="003247B0"/>
    <w:rsid w:val="00325354"/>
    <w:rsid w:val="00325E81"/>
    <w:rsid w:val="0032645C"/>
    <w:rsid w:val="00326948"/>
    <w:rsid w:val="00326C42"/>
    <w:rsid w:val="00327F7A"/>
    <w:rsid w:val="00330312"/>
    <w:rsid w:val="00331AC9"/>
    <w:rsid w:val="003327B0"/>
    <w:rsid w:val="0033486D"/>
    <w:rsid w:val="0033593D"/>
    <w:rsid w:val="00335F23"/>
    <w:rsid w:val="00336011"/>
    <w:rsid w:val="003367C4"/>
    <w:rsid w:val="00336D8E"/>
    <w:rsid w:val="003376B3"/>
    <w:rsid w:val="003400D8"/>
    <w:rsid w:val="003404BB"/>
    <w:rsid w:val="00340743"/>
    <w:rsid w:val="00341DB0"/>
    <w:rsid w:val="00341DBE"/>
    <w:rsid w:val="00343937"/>
    <w:rsid w:val="003448EA"/>
    <w:rsid w:val="00344F80"/>
    <w:rsid w:val="00344FAB"/>
    <w:rsid w:val="003450DB"/>
    <w:rsid w:val="00345F9C"/>
    <w:rsid w:val="00347776"/>
    <w:rsid w:val="00350347"/>
    <w:rsid w:val="003513AC"/>
    <w:rsid w:val="00351A91"/>
    <w:rsid w:val="003520C4"/>
    <w:rsid w:val="003533AE"/>
    <w:rsid w:val="0035355D"/>
    <w:rsid w:val="00353A72"/>
    <w:rsid w:val="00354459"/>
    <w:rsid w:val="00354A4E"/>
    <w:rsid w:val="00355015"/>
    <w:rsid w:val="00355E14"/>
    <w:rsid w:val="00356276"/>
    <w:rsid w:val="003563C9"/>
    <w:rsid w:val="0035691C"/>
    <w:rsid w:val="00356C56"/>
    <w:rsid w:val="00356FAC"/>
    <w:rsid w:val="00357C39"/>
    <w:rsid w:val="00361028"/>
    <w:rsid w:val="0036106F"/>
    <w:rsid w:val="00361090"/>
    <w:rsid w:val="00361280"/>
    <w:rsid w:val="003615F1"/>
    <w:rsid w:val="00361832"/>
    <w:rsid w:val="00361A6E"/>
    <w:rsid w:val="003623B2"/>
    <w:rsid w:val="003625B8"/>
    <w:rsid w:val="003629BC"/>
    <w:rsid w:val="00363D7F"/>
    <w:rsid w:val="00364CAB"/>
    <w:rsid w:val="003654FE"/>
    <w:rsid w:val="00365FD5"/>
    <w:rsid w:val="00367A64"/>
    <w:rsid w:val="00367C66"/>
    <w:rsid w:val="003700B2"/>
    <w:rsid w:val="003708F8"/>
    <w:rsid w:val="00370E87"/>
    <w:rsid w:val="00370F76"/>
    <w:rsid w:val="003710F3"/>
    <w:rsid w:val="00371537"/>
    <w:rsid w:val="00371FB2"/>
    <w:rsid w:val="0037233D"/>
    <w:rsid w:val="00372A3A"/>
    <w:rsid w:val="00372E1D"/>
    <w:rsid w:val="0037309D"/>
    <w:rsid w:val="003730B8"/>
    <w:rsid w:val="003736EF"/>
    <w:rsid w:val="003737E3"/>
    <w:rsid w:val="00374006"/>
    <w:rsid w:val="00374B81"/>
    <w:rsid w:val="00375462"/>
    <w:rsid w:val="00375472"/>
    <w:rsid w:val="00375E85"/>
    <w:rsid w:val="00376632"/>
    <w:rsid w:val="00376739"/>
    <w:rsid w:val="00376E81"/>
    <w:rsid w:val="00376EC4"/>
    <w:rsid w:val="00380A1A"/>
    <w:rsid w:val="00380D80"/>
    <w:rsid w:val="00380FE2"/>
    <w:rsid w:val="00381103"/>
    <w:rsid w:val="00381204"/>
    <w:rsid w:val="00381C91"/>
    <w:rsid w:val="00382068"/>
    <w:rsid w:val="0038347E"/>
    <w:rsid w:val="0038402E"/>
    <w:rsid w:val="00384AA2"/>
    <w:rsid w:val="00385E29"/>
    <w:rsid w:val="00386FA0"/>
    <w:rsid w:val="00387420"/>
    <w:rsid w:val="00387600"/>
    <w:rsid w:val="0038761D"/>
    <w:rsid w:val="003906F8"/>
    <w:rsid w:val="003915C9"/>
    <w:rsid w:val="003917E3"/>
    <w:rsid w:val="003924A3"/>
    <w:rsid w:val="00392648"/>
    <w:rsid w:val="00392C30"/>
    <w:rsid w:val="003935EE"/>
    <w:rsid w:val="0039370F"/>
    <w:rsid w:val="0039394F"/>
    <w:rsid w:val="00393998"/>
    <w:rsid w:val="00393AE8"/>
    <w:rsid w:val="00393B14"/>
    <w:rsid w:val="00393E14"/>
    <w:rsid w:val="00393F8A"/>
    <w:rsid w:val="0039408A"/>
    <w:rsid w:val="0039415F"/>
    <w:rsid w:val="00395BFF"/>
    <w:rsid w:val="0039657E"/>
    <w:rsid w:val="0039673D"/>
    <w:rsid w:val="0039678B"/>
    <w:rsid w:val="00397017"/>
    <w:rsid w:val="003975DA"/>
    <w:rsid w:val="00397893"/>
    <w:rsid w:val="003A086C"/>
    <w:rsid w:val="003A1218"/>
    <w:rsid w:val="003A16B2"/>
    <w:rsid w:val="003A1E2D"/>
    <w:rsid w:val="003A2407"/>
    <w:rsid w:val="003A2785"/>
    <w:rsid w:val="003A2CF0"/>
    <w:rsid w:val="003A33D3"/>
    <w:rsid w:val="003A3880"/>
    <w:rsid w:val="003A39FC"/>
    <w:rsid w:val="003A3A6E"/>
    <w:rsid w:val="003A49E3"/>
    <w:rsid w:val="003A4C7D"/>
    <w:rsid w:val="003A50D5"/>
    <w:rsid w:val="003A5303"/>
    <w:rsid w:val="003A5BC5"/>
    <w:rsid w:val="003A5D55"/>
    <w:rsid w:val="003A75E6"/>
    <w:rsid w:val="003A7DDF"/>
    <w:rsid w:val="003A7E7A"/>
    <w:rsid w:val="003B0267"/>
    <w:rsid w:val="003B05DD"/>
    <w:rsid w:val="003B137E"/>
    <w:rsid w:val="003B1B5D"/>
    <w:rsid w:val="003B255B"/>
    <w:rsid w:val="003B26E2"/>
    <w:rsid w:val="003B2CFA"/>
    <w:rsid w:val="003B31C1"/>
    <w:rsid w:val="003B3317"/>
    <w:rsid w:val="003B37B7"/>
    <w:rsid w:val="003B4205"/>
    <w:rsid w:val="003B52D4"/>
    <w:rsid w:val="003B6BB5"/>
    <w:rsid w:val="003B7052"/>
    <w:rsid w:val="003B7164"/>
    <w:rsid w:val="003B731A"/>
    <w:rsid w:val="003C0923"/>
    <w:rsid w:val="003C1732"/>
    <w:rsid w:val="003C1A97"/>
    <w:rsid w:val="003C1CA5"/>
    <w:rsid w:val="003C1E70"/>
    <w:rsid w:val="003C1EC7"/>
    <w:rsid w:val="003C21C8"/>
    <w:rsid w:val="003C3242"/>
    <w:rsid w:val="003C3D8E"/>
    <w:rsid w:val="003C4F64"/>
    <w:rsid w:val="003C63F3"/>
    <w:rsid w:val="003C64A0"/>
    <w:rsid w:val="003C6CAB"/>
    <w:rsid w:val="003C6F0B"/>
    <w:rsid w:val="003C7846"/>
    <w:rsid w:val="003C7ACC"/>
    <w:rsid w:val="003C7B5E"/>
    <w:rsid w:val="003C7BA3"/>
    <w:rsid w:val="003D073F"/>
    <w:rsid w:val="003D1392"/>
    <w:rsid w:val="003D1BE8"/>
    <w:rsid w:val="003D4176"/>
    <w:rsid w:val="003D418B"/>
    <w:rsid w:val="003D45DF"/>
    <w:rsid w:val="003D48F5"/>
    <w:rsid w:val="003D4D2B"/>
    <w:rsid w:val="003D4E9C"/>
    <w:rsid w:val="003D4ECD"/>
    <w:rsid w:val="003D5A10"/>
    <w:rsid w:val="003D7144"/>
    <w:rsid w:val="003D7850"/>
    <w:rsid w:val="003D79E4"/>
    <w:rsid w:val="003D7AF2"/>
    <w:rsid w:val="003D7D52"/>
    <w:rsid w:val="003E01EB"/>
    <w:rsid w:val="003E0D78"/>
    <w:rsid w:val="003E1186"/>
    <w:rsid w:val="003E183E"/>
    <w:rsid w:val="003E1872"/>
    <w:rsid w:val="003E1CB1"/>
    <w:rsid w:val="003E32A8"/>
    <w:rsid w:val="003E3A1D"/>
    <w:rsid w:val="003E3BE4"/>
    <w:rsid w:val="003E4698"/>
    <w:rsid w:val="003E4C32"/>
    <w:rsid w:val="003E4DD8"/>
    <w:rsid w:val="003E50BD"/>
    <w:rsid w:val="003E57A7"/>
    <w:rsid w:val="003E5CA0"/>
    <w:rsid w:val="003E5E48"/>
    <w:rsid w:val="003E6B65"/>
    <w:rsid w:val="003E6CA0"/>
    <w:rsid w:val="003E6DC7"/>
    <w:rsid w:val="003F05B9"/>
    <w:rsid w:val="003F063C"/>
    <w:rsid w:val="003F1735"/>
    <w:rsid w:val="003F17B8"/>
    <w:rsid w:val="003F1CB9"/>
    <w:rsid w:val="003F2858"/>
    <w:rsid w:val="003F2FDE"/>
    <w:rsid w:val="003F330B"/>
    <w:rsid w:val="003F3624"/>
    <w:rsid w:val="003F6FDF"/>
    <w:rsid w:val="003F7421"/>
    <w:rsid w:val="003F76D4"/>
    <w:rsid w:val="003F7906"/>
    <w:rsid w:val="004009B5"/>
    <w:rsid w:val="00400C0C"/>
    <w:rsid w:val="004011E3"/>
    <w:rsid w:val="004016F5"/>
    <w:rsid w:val="00402381"/>
    <w:rsid w:val="0040333E"/>
    <w:rsid w:val="004035FB"/>
    <w:rsid w:val="0040425F"/>
    <w:rsid w:val="004045AA"/>
    <w:rsid w:val="0040468B"/>
    <w:rsid w:val="004049FF"/>
    <w:rsid w:val="00404D70"/>
    <w:rsid w:val="00404E9E"/>
    <w:rsid w:val="0040546C"/>
    <w:rsid w:val="0040549A"/>
    <w:rsid w:val="004054C2"/>
    <w:rsid w:val="004057BE"/>
    <w:rsid w:val="00405CC9"/>
    <w:rsid w:val="00405CE6"/>
    <w:rsid w:val="00407D67"/>
    <w:rsid w:val="0041000F"/>
    <w:rsid w:val="0041012E"/>
    <w:rsid w:val="00410E17"/>
    <w:rsid w:val="004115AE"/>
    <w:rsid w:val="0041174A"/>
    <w:rsid w:val="00411FCB"/>
    <w:rsid w:val="0041212B"/>
    <w:rsid w:val="00412799"/>
    <w:rsid w:val="00412BB7"/>
    <w:rsid w:val="00413511"/>
    <w:rsid w:val="004138DE"/>
    <w:rsid w:val="00413B14"/>
    <w:rsid w:val="004141B7"/>
    <w:rsid w:val="004147C4"/>
    <w:rsid w:val="00414B2F"/>
    <w:rsid w:val="00415183"/>
    <w:rsid w:val="00415364"/>
    <w:rsid w:val="0041587D"/>
    <w:rsid w:val="00415C1D"/>
    <w:rsid w:val="00415E58"/>
    <w:rsid w:val="00416231"/>
    <w:rsid w:val="004166DF"/>
    <w:rsid w:val="004174FF"/>
    <w:rsid w:val="004179FB"/>
    <w:rsid w:val="00417D0F"/>
    <w:rsid w:val="004208AB"/>
    <w:rsid w:val="00420D78"/>
    <w:rsid w:val="00421429"/>
    <w:rsid w:val="004219EF"/>
    <w:rsid w:val="00421AC7"/>
    <w:rsid w:val="004224B1"/>
    <w:rsid w:val="00423664"/>
    <w:rsid w:val="00423A39"/>
    <w:rsid w:val="00423E92"/>
    <w:rsid w:val="00424241"/>
    <w:rsid w:val="0042440B"/>
    <w:rsid w:val="00424742"/>
    <w:rsid w:val="0042507E"/>
    <w:rsid w:val="00425125"/>
    <w:rsid w:val="0042582C"/>
    <w:rsid w:val="00425D47"/>
    <w:rsid w:val="00425EC5"/>
    <w:rsid w:val="00426621"/>
    <w:rsid w:val="00426BDC"/>
    <w:rsid w:val="00426CD9"/>
    <w:rsid w:val="00426D6D"/>
    <w:rsid w:val="00426D98"/>
    <w:rsid w:val="00426EE8"/>
    <w:rsid w:val="004275E3"/>
    <w:rsid w:val="00427C55"/>
    <w:rsid w:val="00430118"/>
    <w:rsid w:val="00430C70"/>
    <w:rsid w:val="00430FEB"/>
    <w:rsid w:val="004310EE"/>
    <w:rsid w:val="004328AB"/>
    <w:rsid w:val="004329F6"/>
    <w:rsid w:val="004334B2"/>
    <w:rsid w:val="00433677"/>
    <w:rsid w:val="0043390C"/>
    <w:rsid w:val="004340D5"/>
    <w:rsid w:val="004341D1"/>
    <w:rsid w:val="00434786"/>
    <w:rsid w:val="00434880"/>
    <w:rsid w:val="0043526D"/>
    <w:rsid w:val="004355FD"/>
    <w:rsid w:val="004359F6"/>
    <w:rsid w:val="00437459"/>
    <w:rsid w:val="00437AF5"/>
    <w:rsid w:val="00440257"/>
    <w:rsid w:val="004407B6"/>
    <w:rsid w:val="00440DA8"/>
    <w:rsid w:val="004418DC"/>
    <w:rsid w:val="00442298"/>
    <w:rsid w:val="004430D6"/>
    <w:rsid w:val="0044523B"/>
    <w:rsid w:val="004460E9"/>
    <w:rsid w:val="00446412"/>
    <w:rsid w:val="00446AA7"/>
    <w:rsid w:val="00446E8D"/>
    <w:rsid w:val="00447B6F"/>
    <w:rsid w:val="00447E78"/>
    <w:rsid w:val="00450361"/>
    <w:rsid w:val="0045049A"/>
    <w:rsid w:val="00450A6F"/>
    <w:rsid w:val="00450A99"/>
    <w:rsid w:val="00450C8E"/>
    <w:rsid w:val="00453623"/>
    <w:rsid w:val="00453C11"/>
    <w:rsid w:val="004542C0"/>
    <w:rsid w:val="00454610"/>
    <w:rsid w:val="0045483F"/>
    <w:rsid w:val="00454862"/>
    <w:rsid w:val="00454B13"/>
    <w:rsid w:val="004557B0"/>
    <w:rsid w:val="00456357"/>
    <w:rsid w:val="00457189"/>
    <w:rsid w:val="004574F3"/>
    <w:rsid w:val="00457946"/>
    <w:rsid w:val="00457D8B"/>
    <w:rsid w:val="00460774"/>
    <w:rsid w:val="00460A17"/>
    <w:rsid w:val="00460C6E"/>
    <w:rsid w:val="00460CE0"/>
    <w:rsid w:val="004618F2"/>
    <w:rsid w:val="00461CC1"/>
    <w:rsid w:val="004625E6"/>
    <w:rsid w:val="004628FA"/>
    <w:rsid w:val="00463ECE"/>
    <w:rsid w:val="00464262"/>
    <w:rsid w:val="00465203"/>
    <w:rsid w:val="00465274"/>
    <w:rsid w:val="00465A49"/>
    <w:rsid w:val="00466033"/>
    <w:rsid w:val="004677E2"/>
    <w:rsid w:val="00470A91"/>
    <w:rsid w:val="00470CB5"/>
    <w:rsid w:val="00470D6B"/>
    <w:rsid w:val="00471EAB"/>
    <w:rsid w:val="004723EE"/>
    <w:rsid w:val="0047392F"/>
    <w:rsid w:val="00473DB8"/>
    <w:rsid w:val="004741F9"/>
    <w:rsid w:val="00474B4C"/>
    <w:rsid w:val="004751F7"/>
    <w:rsid w:val="00475A92"/>
    <w:rsid w:val="00477BB9"/>
    <w:rsid w:val="00480691"/>
    <w:rsid w:val="00480B12"/>
    <w:rsid w:val="00482211"/>
    <w:rsid w:val="0048246F"/>
    <w:rsid w:val="00482A7A"/>
    <w:rsid w:val="00482CED"/>
    <w:rsid w:val="00482D69"/>
    <w:rsid w:val="00485BF9"/>
    <w:rsid w:val="00485D49"/>
    <w:rsid w:val="00486115"/>
    <w:rsid w:val="00486DEE"/>
    <w:rsid w:val="00487366"/>
    <w:rsid w:val="004873E4"/>
    <w:rsid w:val="0048752B"/>
    <w:rsid w:val="00487908"/>
    <w:rsid w:val="00487D82"/>
    <w:rsid w:val="00487F56"/>
    <w:rsid w:val="00487F68"/>
    <w:rsid w:val="0049072C"/>
    <w:rsid w:val="00490BBF"/>
    <w:rsid w:val="00490FD1"/>
    <w:rsid w:val="00491611"/>
    <w:rsid w:val="00491AD2"/>
    <w:rsid w:val="00491B50"/>
    <w:rsid w:val="00492556"/>
    <w:rsid w:val="004935C0"/>
    <w:rsid w:val="00493B43"/>
    <w:rsid w:val="00493BBC"/>
    <w:rsid w:val="00493EFB"/>
    <w:rsid w:val="00494709"/>
    <w:rsid w:val="00494A2D"/>
    <w:rsid w:val="00494CC0"/>
    <w:rsid w:val="00494D42"/>
    <w:rsid w:val="00494EB1"/>
    <w:rsid w:val="00495BF9"/>
    <w:rsid w:val="00496090"/>
    <w:rsid w:val="00496414"/>
    <w:rsid w:val="004964CE"/>
    <w:rsid w:val="00496EC1"/>
    <w:rsid w:val="00497277"/>
    <w:rsid w:val="00497A38"/>
    <w:rsid w:val="00497A65"/>
    <w:rsid w:val="004A073F"/>
    <w:rsid w:val="004A08B0"/>
    <w:rsid w:val="004A0F15"/>
    <w:rsid w:val="004A1922"/>
    <w:rsid w:val="004A2D2B"/>
    <w:rsid w:val="004A324A"/>
    <w:rsid w:val="004A45BD"/>
    <w:rsid w:val="004A4656"/>
    <w:rsid w:val="004A473B"/>
    <w:rsid w:val="004A4990"/>
    <w:rsid w:val="004A4BEC"/>
    <w:rsid w:val="004A5354"/>
    <w:rsid w:val="004A57AD"/>
    <w:rsid w:val="004A5841"/>
    <w:rsid w:val="004A5904"/>
    <w:rsid w:val="004A7693"/>
    <w:rsid w:val="004A76F6"/>
    <w:rsid w:val="004A77B0"/>
    <w:rsid w:val="004B0670"/>
    <w:rsid w:val="004B0E27"/>
    <w:rsid w:val="004B192B"/>
    <w:rsid w:val="004B1CED"/>
    <w:rsid w:val="004B2205"/>
    <w:rsid w:val="004B2335"/>
    <w:rsid w:val="004B2DF5"/>
    <w:rsid w:val="004B2F3F"/>
    <w:rsid w:val="004B2FA0"/>
    <w:rsid w:val="004B305A"/>
    <w:rsid w:val="004B312E"/>
    <w:rsid w:val="004B33C2"/>
    <w:rsid w:val="004B34A7"/>
    <w:rsid w:val="004B3B06"/>
    <w:rsid w:val="004B4643"/>
    <w:rsid w:val="004B4A61"/>
    <w:rsid w:val="004B4ED4"/>
    <w:rsid w:val="004B52A2"/>
    <w:rsid w:val="004B54CE"/>
    <w:rsid w:val="004B55F6"/>
    <w:rsid w:val="004B569B"/>
    <w:rsid w:val="004B581D"/>
    <w:rsid w:val="004B59AE"/>
    <w:rsid w:val="004B5DF1"/>
    <w:rsid w:val="004B5EE3"/>
    <w:rsid w:val="004B5FE4"/>
    <w:rsid w:val="004B64F5"/>
    <w:rsid w:val="004B728E"/>
    <w:rsid w:val="004B7617"/>
    <w:rsid w:val="004B76CF"/>
    <w:rsid w:val="004B7B13"/>
    <w:rsid w:val="004B7C41"/>
    <w:rsid w:val="004B7F67"/>
    <w:rsid w:val="004C0029"/>
    <w:rsid w:val="004C00BE"/>
    <w:rsid w:val="004C09A3"/>
    <w:rsid w:val="004C0F1A"/>
    <w:rsid w:val="004C194C"/>
    <w:rsid w:val="004C1994"/>
    <w:rsid w:val="004C2025"/>
    <w:rsid w:val="004C3045"/>
    <w:rsid w:val="004C36F2"/>
    <w:rsid w:val="004C433A"/>
    <w:rsid w:val="004C5661"/>
    <w:rsid w:val="004C572B"/>
    <w:rsid w:val="004C5974"/>
    <w:rsid w:val="004C5BDA"/>
    <w:rsid w:val="004C5DFC"/>
    <w:rsid w:val="004C617D"/>
    <w:rsid w:val="004C61C5"/>
    <w:rsid w:val="004C62BC"/>
    <w:rsid w:val="004C6756"/>
    <w:rsid w:val="004C67C8"/>
    <w:rsid w:val="004C6976"/>
    <w:rsid w:val="004C769F"/>
    <w:rsid w:val="004D191B"/>
    <w:rsid w:val="004D401C"/>
    <w:rsid w:val="004D4080"/>
    <w:rsid w:val="004D45F9"/>
    <w:rsid w:val="004D6701"/>
    <w:rsid w:val="004D6CCD"/>
    <w:rsid w:val="004E04B8"/>
    <w:rsid w:val="004E05FD"/>
    <w:rsid w:val="004E076C"/>
    <w:rsid w:val="004E0D3F"/>
    <w:rsid w:val="004E0E76"/>
    <w:rsid w:val="004E1A0D"/>
    <w:rsid w:val="004E1A9B"/>
    <w:rsid w:val="004E2392"/>
    <w:rsid w:val="004E23F5"/>
    <w:rsid w:val="004E2781"/>
    <w:rsid w:val="004E2E88"/>
    <w:rsid w:val="004E5638"/>
    <w:rsid w:val="004E5B32"/>
    <w:rsid w:val="004E63E5"/>
    <w:rsid w:val="004E6994"/>
    <w:rsid w:val="004E6A5A"/>
    <w:rsid w:val="004E6B76"/>
    <w:rsid w:val="004E7C5E"/>
    <w:rsid w:val="004F099B"/>
    <w:rsid w:val="004F18BD"/>
    <w:rsid w:val="004F242B"/>
    <w:rsid w:val="004F2DCB"/>
    <w:rsid w:val="004F2F48"/>
    <w:rsid w:val="004F3540"/>
    <w:rsid w:val="004F39B3"/>
    <w:rsid w:val="004F41E6"/>
    <w:rsid w:val="004F52DB"/>
    <w:rsid w:val="004F5342"/>
    <w:rsid w:val="004F5624"/>
    <w:rsid w:val="004F59DF"/>
    <w:rsid w:val="004F5DA4"/>
    <w:rsid w:val="004F5EA0"/>
    <w:rsid w:val="004F62B2"/>
    <w:rsid w:val="004F6424"/>
    <w:rsid w:val="0050116C"/>
    <w:rsid w:val="00501AEA"/>
    <w:rsid w:val="00501C9B"/>
    <w:rsid w:val="00503712"/>
    <w:rsid w:val="005038B7"/>
    <w:rsid w:val="005038F1"/>
    <w:rsid w:val="005040CD"/>
    <w:rsid w:val="005041AE"/>
    <w:rsid w:val="00504826"/>
    <w:rsid w:val="00504DF5"/>
    <w:rsid w:val="0050515D"/>
    <w:rsid w:val="00505229"/>
    <w:rsid w:val="00505EAF"/>
    <w:rsid w:val="00506A1F"/>
    <w:rsid w:val="00506CFF"/>
    <w:rsid w:val="00506FAF"/>
    <w:rsid w:val="00507233"/>
    <w:rsid w:val="005078C2"/>
    <w:rsid w:val="00507F98"/>
    <w:rsid w:val="00510714"/>
    <w:rsid w:val="00510847"/>
    <w:rsid w:val="005108A3"/>
    <w:rsid w:val="00510F6E"/>
    <w:rsid w:val="005118AE"/>
    <w:rsid w:val="005129EE"/>
    <w:rsid w:val="00512C4F"/>
    <w:rsid w:val="0051383A"/>
    <w:rsid w:val="00514183"/>
    <w:rsid w:val="00514669"/>
    <w:rsid w:val="00515374"/>
    <w:rsid w:val="005153C4"/>
    <w:rsid w:val="00515793"/>
    <w:rsid w:val="0051587A"/>
    <w:rsid w:val="005158FA"/>
    <w:rsid w:val="00515BED"/>
    <w:rsid w:val="005160E9"/>
    <w:rsid w:val="00516228"/>
    <w:rsid w:val="0051668E"/>
    <w:rsid w:val="005169AD"/>
    <w:rsid w:val="00516D44"/>
    <w:rsid w:val="00517CB4"/>
    <w:rsid w:val="00520543"/>
    <w:rsid w:val="005208B9"/>
    <w:rsid w:val="00520E10"/>
    <w:rsid w:val="005213F5"/>
    <w:rsid w:val="005217AD"/>
    <w:rsid w:val="00521AD7"/>
    <w:rsid w:val="005221F0"/>
    <w:rsid w:val="00523428"/>
    <w:rsid w:val="00523FCD"/>
    <w:rsid w:val="00524807"/>
    <w:rsid w:val="00525796"/>
    <w:rsid w:val="0052580F"/>
    <w:rsid w:val="00525B70"/>
    <w:rsid w:val="00525DC0"/>
    <w:rsid w:val="00525FF9"/>
    <w:rsid w:val="00526126"/>
    <w:rsid w:val="005261B3"/>
    <w:rsid w:val="00526642"/>
    <w:rsid w:val="005274A3"/>
    <w:rsid w:val="00527671"/>
    <w:rsid w:val="0053141A"/>
    <w:rsid w:val="0053161F"/>
    <w:rsid w:val="005323B2"/>
    <w:rsid w:val="0053254D"/>
    <w:rsid w:val="00532C41"/>
    <w:rsid w:val="00532D3F"/>
    <w:rsid w:val="00532FFE"/>
    <w:rsid w:val="0053386D"/>
    <w:rsid w:val="005343ED"/>
    <w:rsid w:val="00534700"/>
    <w:rsid w:val="0053580E"/>
    <w:rsid w:val="005359EB"/>
    <w:rsid w:val="00536676"/>
    <w:rsid w:val="00537176"/>
    <w:rsid w:val="0053740B"/>
    <w:rsid w:val="0053791F"/>
    <w:rsid w:val="00537D26"/>
    <w:rsid w:val="00540810"/>
    <w:rsid w:val="00541337"/>
    <w:rsid w:val="00542349"/>
    <w:rsid w:val="005427C4"/>
    <w:rsid w:val="005429E2"/>
    <w:rsid w:val="00542EC1"/>
    <w:rsid w:val="00543870"/>
    <w:rsid w:val="00545085"/>
    <w:rsid w:val="00545359"/>
    <w:rsid w:val="005459E7"/>
    <w:rsid w:val="0054650E"/>
    <w:rsid w:val="00546FB4"/>
    <w:rsid w:val="00547486"/>
    <w:rsid w:val="00547538"/>
    <w:rsid w:val="00547964"/>
    <w:rsid w:val="005518F9"/>
    <w:rsid w:val="00551E68"/>
    <w:rsid w:val="00552C98"/>
    <w:rsid w:val="00553BFA"/>
    <w:rsid w:val="00553DFE"/>
    <w:rsid w:val="00554D05"/>
    <w:rsid w:val="00556415"/>
    <w:rsid w:val="00560347"/>
    <w:rsid w:val="0056077E"/>
    <w:rsid w:val="00560EDA"/>
    <w:rsid w:val="005610B2"/>
    <w:rsid w:val="005620DB"/>
    <w:rsid w:val="005625A5"/>
    <w:rsid w:val="005629EE"/>
    <w:rsid w:val="00562FC2"/>
    <w:rsid w:val="005636C5"/>
    <w:rsid w:val="00563BF2"/>
    <w:rsid w:val="005648FA"/>
    <w:rsid w:val="00564919"/>
    <w:rsid w:val="00564AA2"/>
    <w:rsid w:val="00564D50"/>
    <w:rsid w:val="005655CE"/>
    <w:rsid w:val="00567346"/>
    <w:rsid w:val="0056734A"/>
    <w:rsid w:val="005673A4"/>
    <w:rsid w:val="00570A32"/>
    <w:rsid w:val="00571B14"/>
    <w:rsid w:val="00572463"/>
    <w:rsid w:val="0057371B"/>
    <w:rsid w:val="00573EE2"/>
    <w:rsid w:val="00574099"/>
    <w:rsid w:val="005741FE"/>
    <w:rsid w:val="00574600"/>
    <w:rsid w:val="00574A24"/>
    <w:rsid w:val="00574A6D"/>
    <w:rsid w:val="0057534C"/>
    <w:rsid w:val="00575EB8"/>
    <w:rsid w:val="005765DE"/>
    <w:rsid w:val="00576D3F"/>
    <w:rsid w:val="00576D43"/>
    <w:rsid w:val="00576DCF"/>
    <w:rsid w:val="0057738C"/>
    <w:rsid w:val="00577EC0"/>
    <w:rsid w:val="005804F5"/>
    <w:rsid w:val="00581459"/>
    <w:rsid w:val="005819F2"/>
    <w:rsid w:val="00582A9B"/>
    <w:rsid w:val="00583261"/>
    <w:rsid w:val="005832AB"/>
    <w:rsid w:val="0058437C"/>
    <w:rsid w:val="00584ADA"/>
    <w:rsid w:val="005856C5"/>
    <w:rsid w:val="0058606A"/>
    <w:rsid w:val="005867F7"/>
    <w:rsid w:val="00586E25"/>
    <w:rsid w:val="00587A50"/>
    <w:rsid w:val="00587A63"/>
    <w:rsid w:val="00587CCC"/>
    <w:rsid w:val="00591E22"/>
    <w:rsid w:val="005930F3"/>
    <w:rsid w:val="005935F4"/>
    <w:rsid w:val="00593732"/>
    <w:rsid w:val="00593E0A"/>
    <w:rsid w:val="00594A10"/>
    <w:rsid w:val="00594BBC"/>
    <w:rsid w:val="00594D96"/>
    <w:rsid w:val="00595312"/>
    <w:rsid w:val="00595A83"/>
    <w:rsid w:val="005960BF"/>
    <w:rsid w:val="00596CFE"/>
    <w:rsid w:val="0059737F"/>
    <w:rsid w:val="005A00F6"/>
    <w:rsid w:val="005A0590"/>
    <w:rsid w:val="005A0D70"/>
    <w:rsid w:val="005A167F"/>
    <w:rsid w:val="005A1969"/>
    <w:rsid w:val="005A1A69"/>
    <w:rsid w:val="005A2962"/>
    <w:rsid w:val="005A32C7"/>
    <w:rsid w:val="005A346E"/>
    <w:rsid w:val="005A3522"/>
    <w:rsid w:val="005A3CC6"/>
    <w:rsid w:val="005A441F"/>
    <w:rsid w:val="005A4600"/>
    <w:rsid w:val="005A5F5B"/>
    <w:rsid w:val="005A6318"/>
    <w:rsid w:val="005A6D52"/>
    <w:rsid w:val="005A73CF"/>
    <w:rsid w:val="005A787F"/>
    <w:rsid w:val="005A7A1B"/>
    <w:rsid w:val="005B0C0B"/>
    <w:rsid w:val="005B114C"/>
    <w:rsid w:val="005B202D"/>
    <w:rsid w:val="005B23EB"/>
    <w:rsid w:val="005B2912"/>
    <w:rsid w:val="005B2C8D"/>
    <w:rsid w:val="005B2F47"/>
    <w:rsid w:val="005B3F6F"/>
    <w:rsid w:val="005B580F"/>
    <w:rsid w:val="005B5A16"/>
    <w:rsid w:val="005B5C37"/>
    <w:rsid w:val="005B6B52"/>
    <w:rsid w:val="005B6BCC"/>
    <w:rsid w:val="005B6CF9"/>
    <w:rsid w:val="005B713A"/>
    <w:rsid w:val="005B798B"/>
    <w:rsid w:val="005B7F3A"/>
    <w:rsid w:val="005C0143"/>
    <w:rsid w:val="005C0B06"/>
    <w:rsid w:val="005C0E96"/>
    <w:rsid w:val="005C10DD"/>
    <w:rsid w:val="005C15C0"/>
    <w:rsid w:val="005C1FAE"/>
    <w:rsid w:val="005C39E8"/>
    <w:rsid w:val="005C4018"/>
    <w:rsid w:val="005C4501"/>
    <w:rsid w:val="005C536E"/>
    <w:rsid w:val="005C5478"/>
    <w:rsid w:val="005C5660"/>
    <w:rsid w:val="005C5D68"/>
    <w:rsid w:val="005C5EAA"/>
    <w:rsid w:val="005C62B0"/>
    <w:rsid w:val="005C6827"/>
    <w:rsid w:val="005C6B10"/>
    <w:rsid w:val="005C72C3"/>
    <w:rsid w:val="005C7B52"/>
    <w:rsid w:val="005C7DB6"/>
    <w:rsid w:val="005D0165"/>
    <w:rsid w:val="005D0449"/>
    <w:rsid w:val="005D0DCA"/>
    <w:rsid w:val="005D1A5F"/>
    <w:rsid w:val="005D42C1"/>
    <w:rsid w:val="005D4B68"/>
    <w:rsid w:val="005D4FA8"/>
    <w:rsid w:val="005D6BCB"/>
    <w:rsid w:val="005D7344"/>
    <w:rsid w:val="005E03E2"/>
    <w:rsid w:val="005E067C"/>
    <w:rsid w:val="005E0888"/>
    <w:rsid w:val="005E0E4F"/>
    <w:rsid w:val="005E0FA9"/>
    <w:rsid w:val="005E11C1"/>
    <w:rsid w:val="005E1874"/>
    <w:rsid w:val="005E1BDE"/>
    <w:rsid w:val="005E23A0"/>
    <w:rsid w:val="005E24A1"/>
    <w:rsid w:val="005E2563"/>
    <w:rsid w:val="005E2AD2"/>
    <w:rsid w:val="005E30AF"/>
    <w:rsid w:val="005E394C"/>
    <w:rsid w:val="005E42BF"/>
    <w:rsid w:val="005E452E"/>
    <w:rsid w:val="005E4E70"/>
    <w:rsid w:val="005E50CA"/>
    <w:rsid w:val="005E531B"/>
    <w:rsid w:val="005E5632"/>
    <w:rsid w:val="005E5A53"/>
    <w:rsid w:val="005E65BB"/>
    <w:rsid w:val="005E662A"/>
    <w:rsid w:val="005E69D8"/>
    <w:rsid w:val="005E738A"/>
    <w:rsid w:val="005E7C72"/>
    <w:rsid w:val="005F0ADF"/>
    <w:rsid w:val="005F0C4D"/>
    <w:rsid w:val="005F0DA0"/>
    <w:rsid w:val="005F1903"/>
    <w:rsid w:val="005F1A1A"/>
    <w:rsid w:val="005F4914"/>
    <w:rsid w:val="005F567A"/>
    <w:rsid w:val="005F586E"/>
    <w:rsid w:val="005F59E0"/>
    <w:rsid w:val="005F5F83"/>
    <w:rsid w:val="005F62B7"/>
    <w:rsid w:val="005F66B3"/>
    <w:rsid w:val="005F6869"/>
    <w:rsid w:val="005F6BB9"/>
    <w:rsid w:val="005F7488"/>
    <w:rsid w:val="005F7909"/>
    <w:rsid w:val="005F7FE9"/>
    <w:rsid w:val="0060012C"/>
    <w:rsid w:val="00600B8F"/>
    <w:rsid w:val="00600F66"/>
    <w:rsid w:val="0060116B"/>
    <w:rsid w:val="00601E6D"/>
    <w:rsid w:val="00602559"/>
    <w:rsid w:val="00602EC6"/>
    <w:rsid w:val="00603148"/>
    <w:rsid w:val="006039D0"/>
    <w:rsid w:val="006040AB"/>
    <w:rsid w:val="00605AFD"/>
    <w:rsid w:val="00605FF4"/>
    <w:rsid w:val="006064AC"/>
    <w:rsid w:val="00606C66"/>
    <w:rsid w:val="00606FC7"/>
    <w:rsid w:val="00607521"/>
    <w:rsid w:val="00607658"/>
    <w:rsid w:val="00607E5A"/>
    <w:rsid w:val="0061027B"/>
    <w:rsid w:val="00610456"/>
    <w:rsid w:val="006104FF"/>
    <w:rsid w:val="00610D69"/>
    <w:rsid w:val="0061142C"/>
    <w:rsid w:val="00611473"/>
    <w:rsid w:val="006116EC"/>
    <w:rsid w:val="00611AEA"/>
    <w:rsid w:val="00611B36"/>
    <w:rsid w:val="00611D31"/>
    <w:rsid w:val="006127D0"/>
    <w:rsid w:val="00613A34"/>
    <w:rsid w:val="0061422F"/>
    <w:rsid w:val="006146C3"/>
    <w:rsid w:val="006147A9"/>
    <w:rsid w:val="00615ADA"/>
    <w:rsid w:val="00615DAA"/>
    <w:rsid w:val="0062093B"/>
    <w:rsid w:val="00620FE1"/>
    <w:rsid w:val="006215C0"/>
    <w:rsid w:val="006215EC"/>
    <w:rsid w:val="00621C63"/>
    <w:rsid w:val="00621D82"/>
    <w:rsid w:val="006221CD"/>
    <w:rsid w:val="00622663"/>
    <w:rsid w:val="00623472"/>
    <w:rsid w:val="00623C3A"/>
    <w:rsid w:val="00623C92"/>
    <w:rsid w:val="0062452F"/>
    <w:rsid w:val="00625FE7"/>
    <w:rsid w:val="006266A9"/>
    <w:rsid w:val="0062687C"/>
    <w:rsid w:val="00626D17"/>
    <w:rsid w:val="00630426"/>
    <w:rsid w:val="00630469"/>
    <w:rsid w:val="00630CB8"/>
    <w:rsid w:val="00630D73"/>
    <w:rsid w:val="006316C1"/>
    <w:rsid w:val="00631801"/>
    <w:rsid w:val="00631CFD"/>
    <w:rsid w:val="00631ED4"/>
    <w:rsid w:val="006332C2"/>
    <w:rsid w:val="00633489"/>
    <w:rsid w:val="00633BC7"/>
    <w:rsid w:val="00635D01"/>
    <w:rsid w:val="00635E9C"/>
    <w:rsid w:val="00635ED9"/>
    <w:rsid w:val="0063655F"/>
    <w:rsid w:val="00636D06"/>
    <w:rsid w:val="00636EBE"/>
    <w:rsid w:val="00637229"/>
    <w:rsid w:val="00637B41"/>
    <w:rsid w:val="00637C56"/>
    <w:rsid w:val="006402DB"/>
    <w:rsid w:val="006414EE"/>
    <w:rsid w:val="00642524"/>
    <w:rsid w:val="00642B60"/>
    <w:rsid w:val="00642D0A"/>
    <w:rsid w:val="006443B6"/>
    <w:rsid w:val="00646201"/>
    <w:rsid w:val="0064635A"/>
    <w:rsid w:val="00646CF1"/>
    <w:rsid w:val="00646D69"/>
    <w:rsid w:val="00646FE1"/>
    <w:rsid w:val="00647D86"/>
    <w:rsid w:val="00647E27"/>
    <w:rsid w:val="0065027D"/>
    <w:rsid w:val="006503B1"/>
    <w:rsid w:val="006509BD"/>
    <w:rsid w:val="00650B43"/>
    <w:rsid w:val="00650D07"/>
    <w:rsid w:val="00651751"/>
    <w:rsid w:val="00651B8D"/>
    <w:rsid w:val="006522AD"/>
    <w:rsid w:val="0065581D"/>
    <w:rsid w:val="00655C2F"/>
    <w:rsid w:val="00655DE4"/>
    <w:rsid w:val="00656090"/>
    <w:rsid w:val="006567A4"/>
    <w:rsid w:val="00656913"/>
    <w:rsid w:val="00656AEF"/>
    <w:rsid w:val="00656D83"/>
    <w:rsid w:val="00657741"/>
    <w:rsid w:val="0066032A"/>
    <w:rsid w:val="006606E3"/>
    <w:rsid w:val="006609A8"/>
    <w:rsid w:val="00661140"/>
    <w:rsid w:val="00661582"/>
    <w:rsid w:val="006626BC"/>
    <w:rsid w:val="00662F0D"/>
    <w:rsid w:val="00663074"/>
    <w:rsid w:val="00664C41"/>
    <w:rsid w:val="0066576E"/>
    <w:rsid w:val="006663A4"/>
    <w:rsid w:val="00666B6C"/>
    <w:rsid w:val="00667B81"/>
    <w:rsid w:val="00670BB1"/>
    <w:rsid w:val="006710DD"/>
    <w:rsid w:val="006714BD"/>
    <w:rsid w:val="00671576"/>
    <w:rsid w:val="00672726"/>
    <w:rsid w:val="00673200"/>
    <w:rsid w:val="006735D1"/>
    <w:rsid w:val="006735F2"/>
    <w:rsid w:val="00673826"/>
    <w:rsid w:val="00673A63"/>
    <w:rsid w:val="00674C2F"/>
    <w:rsid w:val="0067501E"/>
    <w:rsid w:val="006753D7"/>
    <w:rsid w:val="00675F86"/>
    <w:rsid w:val="00675FA9"/>
    <w:rsid w:val="00676B68"/>
    <w:rsid w:val="00676E03"/>
    <w:rsid w:val="00676E90"/>
    <w:rsid w:val="006773D2"/>
    <w:rsid w:val="00677596"/>
    <w:rsid w:val="00677AD1"/>
    <w:rsid w:val="00677D8F"/>
    <w:rsid w:val="00680581"/>
    <w:rsid w:val="0068063A"/>
    <w:rsid w:val="0068078D"/>
    <w:rsid w:val="006818BB"/>
    <w:rsid w:val="00681A41"/>
    <w:rsid w:val="00682147"/>
    <w:rsid w:val="006821B2"/>
    <w:rsid w:val="0068265A"/>
    <w:rsid w:val="006833E1"/>
    <w:rsid w:val="006838C0"/>
    <w:rsid w:val="00683E82"/>
    <w:rsid w:val="0068401B"/>
    <w:rsid w:val="00684428"/>
    <w:rsid w:val="00685901"/>
    <w:rsid w:val="00685A59"/>
    <w:rsid w:val="00685BB9"/>
    <w:rsid w:val="006863D4"/>
    <w:rsid w:val="006865AC"/>
    <w:rsid w:val="00687377"/>
    <w:rsid w:val="006875E1"/>
    <w:rsid w:val="00687F36"/>
    <w:rsid w:val="00690127"/>
    <w:rsid w:val="00690145"/>
    <w:rsid w:val="00690AB1"/>
    <w:rsid w:val="00690ACE"/>
    <w:rsid w:val="00691124"/>
    <w:rsid w:val="00691925"/>
    <w:rsid w:val="00691997"/>
    <w:rsid w:val="00691BFF"/>
    <w:rsid w:val="006924A3"/>
    <w:rsid w:val="00693435"/>
    <w:rsid w:val="006942C2"/>
    <w:rsid w:val="006942F7"/>
    <w:rsid w:val="00694E38"/>
    <w:rsid w:val="0069509E"/>
    <w:rsid w:val="006953C1"/>
    <w:rsid w:val="00695544"/>
    <w:rsid w:val="00695B9E"/>
    <w:rsid w:val="00695C06"/>
    <w:rsid w:val="006965C4"/>
    <w:rsid w:val="00696795"/>
    <w:rsid w:val="00696EB2"/>
    <w:rsid w:val="00697025"/>
    <w:rsid w:val="00697B99"/>
    <w:rsid w:val="006A16E9"/>
    <w:rsid w:val="006A1C4D"/>
    <w:rsid w:val="006A2664"/>
    <w:rsid w:val="006A278E"/>
    <w:rsid w:val="006A2FE1"/>
    <w:rsid w:val="006A35D4"/>
    <w:rsid w:val="006A35E6"/>
    <w:rsid w:val="006A35EC"/>
    <w:rsid w:val="006A462F"/>
    <w:rsid w:val="006A46B5"/>
    <w:rsid w:val="006A53BE"/>
    <w:rsid w:val="006A5450"/>
    <w:rsid w:val="006A59C6"/>
    <w:rsid w:val="006A5D7E"/>
    <w:rsid w:val="006A61BF"/>
    <w:rsid w:val="006A6778"/>
    <w:rsid w:val="006A6B3D"/>
    <w:rsid w:val="006A7189"/>
    <w:rsid w:val="006A7568"/>
    <w:rsid w:val="006A75F6"/>
    <w:rsid w:val="006B0199"/>
    <w:rsid w:val="006B0A32"/>
    <w:rsid w:val="006B0BD8"/>
    <w:rsid w:val="006B1892"/>
    <w:rsid w:val="006B1933"/>
    <w:rsid w:val="006B2493"/>
    <w:rsid w:val="006B2813"/>
    <w:rsid w:val="006B2905"/>
    <w:rsid w:val="006B2EB7"/>
    <w:rsid w:val="006B3BB3"/>
    <w:rsid w:val="006B3E7F"/>
    <w:rsid w:val="006B496C"/>
    <w:rsid w:val="006B4CCA"/>
    <w:rsid w:val="006B7637"/>
    <w:rsid w:val="006B7A28"/>
    <w:rsid w:val="006B7C02"/>
    <w:rsid w:val="006B7D4B"/>
    <w:rsid w:val="006B7D60"/>
    <w:rsid w:val="006B7DB8"/>
    <w:rsid w:val="006C0251"/>
    <w:rsid w:val="006C0608"/>
    <w:rsid w:val="006C0C97"/>
    <w:rsid w:val="006C17DD"/>
    <w:rsid w:val="006C225A"/>
    <w:rsid w:val="006C2888"/>
    <w:rsid w:val="006C2B9A"/>
    <w:rsid w:val="006C3434"/>
    <w:rsid w:val="006C39BB"/>
    <w:rsid w:val="006C3A84"/>
    <w:rsid w:val="006C4502"/>
    <w:rsid w:val="006C58AE"/>
    <w:rsid w:val="006C5C3B"/>
    <w:rsid w:val="006C5FB7"/>
    <w:rsid w:val="006C6087"/>
    <w:rsid w:val="006C6121"/>
    <w:rsid w:val="006C6A70"/>
    <w:rsid w:val="006C6C7D"/>
    <w:rsid w:val="006D0730"/>
    <w:rsid w:val="006D07D5"/>
    <w:rsid w:val="006D152B"/>
    <w:rsid w:val="006D1A8A"/>
    <w:rsid w:val="006D213B"/>
    <w:rsid w:val="006D2BE6"/>
    <w:rsid w:val="006D2C4B"/>
    <w:rsid w:val="006D37D7"/>
    <w:rsid w:val="006D4177"/>
    <w:rsid w:val="006D439A"/>
    <w:rsid w:val="006D4531"/>
    <w:rsid w:val="006D4735"/>
    <w:rsid w:val="006D4E55"/>
    <w:rsid w:val="006D5E91"/>
    <w:rsid w:val="006D6324"/>
    <w:rsid w:val="006D6C47"/>
    <w:rsid w:val="006D6DAA"/>
    <w:rsid w:val="006D7114"/>
    <w:rsid w:val="006D7C22"/>
    <w:rsid w:val="006D7CFB"/>
    <w:rsid w:val="006E02C1"/>
    <w:rsid w:val="006E0736"/>
    <w:rsid w:val="006E0A86"/>
    <w:rsid w:val="006E14E6"/>
    <w:rsid w:val="006E1AEE"/>
    <w:rsid w:val="006E2368"/>
    <w:rsid w:val="006E2A42"/>
    <w:rsid w:val="006E33AB"/>
    <w:rsid w:val="006E38E7"/>
    <w:rsid w:val="006E3B9C"/>
    <w:rsid w:val="006E49F9"/>
    <w:rsid w:val="006E4BA4"/>
    <w:rsid w:val="006E4CE7"/>
    <w:rsid w:val="006E5026"/>
    <w:rsid w:val="006E51A2"/>
    <w:rsid w:val="006E54CB"/>
    <w:rsid w:val="006E608A"/>
    <w:rsid w:val="006E6215"/>
    <w:rsid w:val="006E6862"/>
    <w:rsid w:val="006F013B"/>
    <w:rsid w:val="006F0C26"/>
    <w:rsid w:val="006F0DE2"/>
    <w:rsid w:val="006F2805"/>
    <w:rsid w:val="006F3495"/>
    <w:rsid w:val="006F3EE6"/>
    <w:rsid w:val="006F417D"/>
    <w:rsid w:val="006F43A3"/>
    <w:rsid w:val="006F49A3"/>
    <w:rsid w:val="006F4BDE"/>
    <w:rsid w:val="006F4DF5"/>
    <w:rsid w:val="006F5211"/>
    <w:rsid w:val="006F543E"/>
    <w:rsid w:val="006F5C83"/>
    <w:rsid w:val="006F67CC"/>
    <w:rsid w:val="006F6840"/>
    <w:rsid w:val="006F699A"/>
    <w:rsid w:val="006F71BE"/>
    <w:rsid w:val="006F78D7"/>
    <w:rsid w:val="00700805"/>
    <w:rsid w:val="00701108"/>
    <w:rsid w:val="0070188A"/>
    <w:rsid w:val="00701C11"/>
    <w:rsid w:val="00701C2D"/>
    <w:rsid w:val="00701F1B"/>
    <w:rsid w:val="00701F1C"/>
    <w:rsid w:val="00702123"/>
    <w:rsid w:val="00702162"/>
    <w:rsid w:val="007023FD"/>
    <w:rsid w:val="00702D0B"/>
    <w:rsid w:val="00702DE9"/>
    <w:rsid w:val="00703930"/>
    <w:rsid w:val="00704864"/>
    <w:rsid w:val="007060F4"/>
    <w:rsid w:val="0070610E"/>
    <w:rsid w:val="00706237"/>
    <w:rsid w:val="00707759"/>
    <w:rsid w:val="00707AE1"/>
    <w:rsid w:val="00710081"/>
    <w:rsid w:val="0071010E"/>
    <w:rsid w:val="007103C4"/>
    <w:rsid w:val="007107CB"/>
    <w:rsid w:val="00710B0D"/>
    <w:rsid w:val="00711886"/>
    <w:rsid w:val="00711BA8"/>
    <w:rsid w:val="007128CC"/>
    <w:rsid w:val="007129CF"/>
    <w:rsid w:val="00712DB3"/>
    <w:rsid w:val="00713985"/>
    <w:rsid w:val="00713CB5"/>
    <w:rsid w:val="00714693"/>
    <w:rsid w:val="00714998"/>
    <w:rsid w:val="007149EC"/>
    <w:rsid w:val="0071558B"/>
    <w:rsid w:val="00715A6B"/>
    <w:rsid w:val="0071613C"/>
    <w:rsid w:val="00720B2D"/>
    <w:rsid w:val="00721189"/>
    <w:rsid w:val="0072158C"/>
    <w:rsid w:val="007216E5"/>
    <w:rsid w:val="00721791"/>
    <w:rsid w:val="007221C3"/>
    <w:rsid w:val="00722F2C"/>
    <w:rsid w:val="00723A08"/>
    <w:rsid w:val="007245DC"/>
    <w:rsid w:val="00724CD6"/>
    <w:rsid w:val="007251E7"/>
    <w:rsid w:val="007254D1"/>
    <w:rsid w:val="00725B32"/>
    <w:rsid w:val="00725B3C"/>
    <w:rsid w:val="007260C1"/>
    <w:rsid w:val="0072667A"/>
    <w:rsid w:val="007319A8"/>
    <w:rsid w:val="0073217F"/>
    <w:rsid w:val="00732764"/>
    <w:rsid w:val="00733BFF"/>
    <w:rsid w:val="00733D54"/>
    <w:rsid w:val="00735E05"/>
    <w:rsid w:val="00735E48"/>
    <w:rsid w:val="0073640B"/>
    <w:rsid w:val="00736A4F"/>
    <w:rsid w:val="0073708D"/>
    <w:rsid w:val="00737753"/>
    <w:rsid w:val="00737B4E"/>
    <w:rsid w:val="0074023C"/>
    <w:rsid w:val="0074070A"/>
    <w:rsid w:val="0074073D"/>
    <w:rsid w:val="00740C76"/>
    <w:rsid w:val="00740CE9"/>
    <w:rsid w:val="00740D9C"/>
    <w:rsid w:val="0074165A"/>
    <w:rsid w:val="007428E3"/>
    <w:rsid w:val="0074294C"/>
    <w:rsid w:val="00742E29"/>
    <w:rsid w:val="00743148"/>
    <w:rsid w:val="0074394E"/>
    <w:rsid w:val="00744667"/>
    <w:rsid w:val="00744B11"/>
    <w:rsid w:val="00744BC1"/>
    <w:rsid w:val="00745052"/>
    <w:rsid w:val="00745387"/>
    <w:rsid w:val="00745555"/>
    <w:rsid w:val="007458A8"/>
    <w:rsid w:val="00746523"/>
    <w:rsid w:val="0074700E"/>
    <w:rsid w:val="00747215"/>
    <w:rsid w:val="00747A15"/>
    <w:rsid w:val="00750072"/>
    <w:rsid w:val="00750D0A"/>
    <w:rsid w:val="00751436"/>
    <w:rsid w:val="007518C5"/>
    <w:rsid w:val="00751B2A"/>
    <w:rsid w:val="00751D93"/>
    <w:rsid w:val="00752300"/>
    <w:rsid w:val="00752B4B"/>
    <w:rsid w:val="00753927"/>
    <w:rsid w:val="00753D65"/>
    <w:rsid w:val="007546F8"/>
    <w:rsid w:val="00754830"/>
    <w:rsid w:val="00755845"/>
    <w:rsid w:val="00755AC7"/>
    <w:rsid w:val="00755BAB"/>
    <w:rsid w:val="007568B3"/>
    <w:rsid w:val="00756B3A"/>
    <w:rsid w:val="00756D62"/>
    <w:rsid w:val="007600A3"/>
    <w:rsid w:val="0076080E"/>
    <w:rsid w:val="00760B77"/>
    <w:rsid w:val="00761207"/>
    <w:rsid w:val="00761DB9"/>
    <w:rsid w:val="0076203C"/>
    <w:rsid w:val="0076204C"/>
    <w:rsid w:val="007624A6"/>
    <w:rsid w:val="00762CDE"/>
    <w:rsid w:val="0076411D"/>
    <w:rsid w:val="0076511B"/>
    <w:rsid w:val="007654AF"/>
    <w:rsid w:val="00766497"/>
    <w:rsid w:val="007670F8"/>
    <w:rsid w:val="007671D4"/>
    <w:rsid w:val="007700A4"/>
    <w:rsid w:val="007701EB"/>
    <w:rsid w:val="007709D9"/>
    <w:rsid w:val="00770A85"/>
    <w:rsid w:val="00770F9D"/>
    <w:rsid w:val="00771593"/>
    <w:rsid w:val="00773149"/>
    <w:rsid w:val="00773682"/>
    <w:rsid w:val="00773B5A"/>
    <w:rsid w:val="00773DC9"/>
    <w:rsid w:val="007740A5"/>
    <w:rsid w:val="00774267"/>
    <w:rsid w:val="00774929"/>
    <w:rsid w:val="00774E86"/>
    <w:rsid w:val="00775398"/>
    <w:rsid w:val="0077572E"/>
    <w:rsid w:val="00776119"/>
    <w:rsid w:val="00776AB3"/>
    <w:rsid w:val="00776CDF"/>
    <w:rsid w:val="00777484"/>
    <w:rsid w:val="00777B8D"/>
    <w:rsid w:val="0078031B"/>
    <w:rsid w:val="00780360"/>
    <w:rsid w:val="007814D9"/>
    <w:rsid w:val="007824B9"/>
    <w:rsid w:val="00783873"/>
    <w:rsid w:val="007849B7"/>
    <w:rsid w:val="00784F44"/>
    <w:rsid w:val="00784FF6"/>
    <w:rsid w:val="00786252"/>
    <w:rsid w:val="00786672"/>
    <w:rsid w:val="00787296"/>
    <w:rsid w:val="007872CF"/>
    <w:rsid w:val="0079041F"/>
    <w:rsid w:val="00790A14"/>
    <w:rsid w:val="00790B54"/>
    <w:rsid w:val="00791101"/>
    <w:rsid w:val="00791603"/>
    <w:rsid w:val="00792000"/>
    <w:rsid w:val="0079201C"/>
    <w:rsid w:val="00792EFB"/>
    <w:rsid w:val="0079307F"/>
    <w:rsid w:val="0079352B"/>
    <w:rsid w:val="00793BFF"/>
    <w:rsid w:val="007940C5"/>
    <w:rsid w:val="007947C4"/>
    <w:rsid w:val="00794F0B"/>
    <w:rsid w:val="00795358"/>
    <w:rsid w:val="0079593B"/>
    <w:rsid w:val="00795CE1"/>
    <w:rsid w:val="00796331"/>
    <w:rsid w:val="00796AB7"/>
    <w:rsid w:val="00796B97"/>
    <w:rsid w:val="00797A11"/>
    <w:rsid w:val="00797B2D"/>
    <w:rsid w:val="007A0245"/>
    <w:rsid w:val="007A06AC"/>
    <w:rsid w:val="007A1FEF"/>
    <w:rsid w:val="007A2767"/>
    <w:rsid w:val="007A2C39"/>
    <w:rsid w:val="007A30DD"/>
    <w:rsid w:val="007A3F20"/>
    <w:rsid w:val="007A4F86"/>
    <w:rsid w:val="007A4FF0"/>
    <w:rsid w:val="007A53D2"/>
    <w:rsid w:val="007A58E4"/>
    <w:rsid w:val="007A5AE6"/>
    <w:rsid w:val="007A6029"/>
    <w:rsid w:val="007A6B9A"/>
    <w:rsid w:val="007A727E"/>
    <w:rsid w:val="007A7DF5"/>
    <w:rsid w:val="007B0A38"/>
    <w:rsid w:val="007B0D65"/>
    <w:rsid w:val="007B0E06"/>
    <w:rsid w:val="007B1014"/>
    <w:rsid w:val="007B103F"/>
    <w:rsid w:val="007B1063"/>
    <w:rsid w:val="007B1484"/>
    <w:rsid w:val="007B15A0"/>
    <w:rsid w:val="007B1A10"/>
    <w:rsid w:val="007B1C4D"/>
    <w:rsid w:val="007B20A1"/>
    <w:rsid w:val="007B23B6"/>
    <w:rsid w:val="007B2606"/>
    <w:rsid w:val="007B2F85"/>
    <w:rsid w:val="007B379C"/>
    <w:rsid w:val="007B38A1"/>
    <w:rsid w:val="007B4898"/>
    <w:rsid w:val="007B4DAE"/>
    <w:rsid w:val="007B54D9"/>
    <w:rsid w:val="007B60AD"/>
    <w:rsid w:val="007B6385"/>
    <w:rsid w:val="007B6659"/>
    <w:rsid w:val="007B69E8"/>
    <w:rsid w:val="007B6F68"/>
    <w:rsid w:val="007B7502"/>
    <w:rsid w:val="007B76AB"/>
    <w:rsid w:val="007B7AC3"/>
    <w:rsid w:val="007B7DBD"/>
    <w:rsid w:val="007C05A7"/>
    <w:rsid w:val="007C26E0"/>
    <w:rsid w:val="007C3D8D"/>
    <w:rsid w:val="007C3FAE"/>
    <w:rsid w:val="007C45D3"/>
    <w:rsid w:val="007C480E"/>
    <w:rsid w:val="007C4DC7"/>
    <w:rsid w:val="007C522B"/>
    <w:rsid w:val="007C5735"/>
    <w:rsid w:val="007C597B"/>
    <w:rsid w:val="007C5AB6"/>
    <w:rsid w:val="007C5B9B"/>
    <w:rsid w:val="007C6186"/>
    <w:rsid w:val="007C6B35"/>
    <w:rsid w:val="007C75AF"/>
    <w:rsid w:val="007C760C"/>
    <w:rsid w:val="007D08FD"/>
    <w:rsid w:val="007D0AC8"/>
    <w:rsid w:val="007D0C43"/>
    <w:rsid w:val="007D0CBD"/>
    <w:rsid w:val="007D1178"/>
    <w:rsid w:val="007D1584"/>
    <w:rsid w:val="007D2044"/>
    <w:rsid w:val="007D2D59"/>
    <w:rsid w:val="007D3440"/>
    <w:rsid w:val="007D34E6"/>
    <w:rsid w:val="007D3B27"/>
    <w:rsid w:val="007D4080"/>
    <w:rsid w:val="007D47CB"/>
    <w:rsid w:val="007D4F33"/>
    <w:rsid w:val="007D4FE0"/>
    <w:rsid w:val="007D56D4"/>
    <w:rsid w:val="007D6203"/>
    <w:rsid w:val="007D65C7"/>
    <w:rsid w:val="007D74D2"/>
    <w:rsid w:val="007D7627"/>
    <w:rsid w:val="007D79B5"/>
    <w:rsid w:val="007E1F3D"/>
    <w:rsid w:val="007E2334"/>
    <w:rsid w:val="007E23CE"/>
    <w:rsid w:val="007E2939"/>
    <w:rsid w:val="007E2CE7"/>
    <w:rsid w:val="007E43D0"/>
    <w:rsid w:val="007E4F00"/>
    <w:rsid w:val="007E502B"/>
    <w:rsid w:val="007E5366"/>
    <w:rsid w:val="007E54F8"/>
    <w:rsid w:val="007E5622"/>
    <w:rsid w:val="007E5987"/>
    <w:rsid w:val="007E5BD8"/>
    <w:rsid w:val="007E67D9"/>
    <w:rsid w:val="007E72CE"/>
    <w:rsid w:val="007E7BF9"/>
    <w:rsid w:val="007F02BC"/>
    <w:rsid w:val="007F0AC1"/>
    <w:rsid w:val="007F0B8F"/>
    <w:rsid w:val="007F10EF"/>
    <w:rsid w:val="007F1917"/>
    <w:rsid w:val="007F1D17"/>
    <w:rsid w:val="007F2359"/>
    <w:rsid w:val="007F2E65"/>
    <w:rsid w:val="007F371D"/>
    <w:rsid w:val="007F3E4D"/>
    <w:rsid w:val="007F43BA"/>
    <w:rsid w:val="007F45D1"/>
    <w:rsid w:val="007F4654"/>
    <w:rsid w:val="007F4766"/>
    <w:rsid w:val="007F4C2D"/>
    <w:rsid w:val="007F4DCC"/>
    <w:rsid w:val="007F64BE"/>
    <w:rsid w:val="007F69E8"/>
    <w:rsid w:val="007F6DC3"/>
    <w:rsid w:val="007F77A2"/>
    <w:rsid w:val="0080012B"/>
    <w:rsid w:val="00800254"/>
    <w:rsid w:val="008006B4"/>
    <w:rsid w:val="00800858"/>
    <w:rsid w:val="008015B6"/>
    <w:rsid w:val="00801CB9"/>
    <w:rsid w:val="00802614"/>
    <w:rsid w:val="00802635"/>
    <w:rsid w:val="00802F4B"/>
    <w:rsid w:val="008039EA"/>
    <w:rsid w:val="00803B07"/>
    <w:rsid w:val="00803FD4"/>
    <w:rsid w:val="0080400E"/>
    <w:rsid w:val="0080481C"/>
    <w:rsid w:val="00804C54"/>
    <w:rsid w:val="008056DD"/>
    <w:rsid w:val="008057E9"/>
    <w:rsid w:val="00805F1D"/>
    <w:rsid w:val="00805F84"/>
    <w:rsid w:val="00806210"/>
    <w:rsid w:val="008062B3"/>
    <w:rsid w:val="00806D47"/>
    <w:rsid w:val="008070A2"/>
    <w:rsid w:val="00810DF9"/>
    <w:rsid w:val="0081104C"/>
    <w:rsid w:val="008117DC"/>
    <w:rsid w:val="008119A5"/>
    <w:rsid w:val="00811AE4"/>
    <w:rsid w:val="00812C64"/>
    <w:rsid w:val="00812D16"/>
    <w:rsid w:val="00813C23"/>
    <w:rsid w:val="00813CF3"/>
    <w:rsid w:val="00816AB2"/>
    <w:rsid w:val="008203DD"/>
    <w:rsid w:val="0082110C"/>
    <w:rsid w:val="00821865"/>
    <w:rsid w:val="00822141"/>
    <w:rsid w:val="0082243B"/>
    <w:rsid w:val="008225DA"/>
    <w:rsid w:val="00822BC2"/>
    <w:rsid w:val="00822FE8"/>
    <w:rsid w:val="0082327D"/>
    <w:rsid w:val="0082347E"/>
    <w:rsid w:val="00823677"/>
    <w:rsid w:val="00823C2D"/>
    <w:rsid w:val="0082433D"/>
    <w:rsid w:val="00824B9B"/>
    <w:rsid w:val="00824E24"/>
    <w:rsid w:val="00824E70"/>
    <w:rsid w:val="00825108"/>
    <w:rsid w:val="00826509"/>
    <w:rsid w:val="00826F02"/>
    <w:rsid w:val="00827266"/>
    <w:rsid w:val="00827505"/>
    <w:rsid w:val="00827DA7"/>
    <w:rsid w:val="00827FAE"/>
    <w:rsid w:val="00830452"/>
    <w:rsid w:val="008306FA"/>
    <w:rsid w:val="00830A68"/>
    <w:rsid w:val="00831621"/>
    <w:rsid w:val="00831657"/>
    <w:rsid w:val="00831672"/>
    <w:rsid w:val="00832308"/>
    <w:rsid w:val="00833136"/>
    <w:rsid w:val="008333DC"/>
    <w:rsid w:val="0083354D"/>
    <w:rsid w:val="008337B7"/>
    <w:rsid w:val="00833992"/>
    <w:rsid w:val="00834C15"/>
    <w:rsid w:val="008354C9"/>
    <w:rsid w:val="0083561B"/>
    <w:rsid w:val="00836142"/>
    <w:rsid w:val="008366C8"/>
    <w:rsid w:val="00836B29"/>
    <w:rsid w:val="00836CEB"/>
    <w:rsid w:val="00837B6B"/>
    <w:rsid w:val="00837D78"/>
    <w:rsid w:val="00840A86"/>
    <w:rsid w:val="00840D79"/>
    <w:rsid w:val="00840FDF"/>
    <w:rsid w:val="00841619"/>
    <w:rsid w:val="008418E2"/>
    <w:rsid w:val="00842A21"/>
    <w:rsid w:val="00843FC7"/>
    <w:rsid w:val="00844205"/>
    <w:rsid w:val="00844267"/>
    <w:rsid w:val="00844A0E"/>
    <w:rsid w:val="00844B30"/>
    <w:rsid w:val="00845BCA"/>
    <w:rsid w:val="00845DAD"/>
    <w:rsid w:val="00847373"/>
    <w:rsid w:val="00847B2E"/>
    <w:rsid w:val="0085054F"/>
    <w:rsid w:val="00850A81"/>
    <w:rsid w:val="00850F4E"/>
    <w:rsid w:val="00851267"/>
    <w:rsid w:val="00852497"/>
    <w:rsid w:val="00853284"/>
    <w:rsid w:val="00853AD5"/>
    <w:rsid w:val="00853AF6"/>
    <w:rsid w:val="00854B2F"/>
    <w:rsid w:val="00855481"/>
    <w:rsid w:val="008554AB"/>
    <w:rsid w:val="00856248"/>
    <w:rsid w:val="00856354"/>
    <w:rsid w:val="0085644B"/>
    <w:rsid w:val="00856758"/>
    <w:rsid w:val="008568E1"/>
    <w:rsid w:val="00856BE9"/>
    <w:rsid w:val="008578F8"/>
    <w:rsid w:val="00857AF4"/>
    <w:rsid w:val="00860566"/>
    <w:rsid w:val="0086165C"/>
    <w:rsid w:val="00861B26"/>
    <w:rsid w:val="00862EED"/>
    <w:rsid w:val="008643FC"/>
    <w:rsid w:val="008649B9"/>
    <w:rsid w:val="00865269"/>
    <w:rsid w:val="00865E05"/>
    <w:rsid w:val="00866327"/>
    <w:rsid w:val="008670DD"/>
    <w:rsid w:val="008675AA"/>
    <w:rsid w:val="0086784F"/>
    <w:rsid w:val="00870394"/>
    <w:rsid w:val="008705D6"/>
    <w:rsid w:val="0087073B"/>
    <w:rsid w:val="00870A0C"/>
    <w:rsid w:val="00871621"/>
    <w:rsid w:val="008716BA"/>
    <w:rsid w:val="00871907"/>
    <w:rsid w:val="00872616"/>
    <w:rsid w:val="008727DC"/>
    <w:rsid w:val="0087303E"/>
    <w:rsid w:val="008739DB"/>
    <w:rsid w:val="00875243"/>
    <w:rsid w:val="008756C8"/>
    <w:rsid w:val="00875F32"/>
    <w:rsid w:val="0087705A"/>
    <w:rsid w:val="008770D4"/>
    <w:rsid w:val="00877236"/>
    <w:rsid w:val="00877F5C"/>
    <w:rsid w:val="008806DC"/>
    <w:rsid w:val="00880AA1"/>
    <w:rsid w:val="0088127F"/>
    <w:rsid w:val="008815EF"/>
    <w:rsid w:val="00881F64"/>
    <w:rsid w:val="00881F86"/>
    <w:rsid w:val="008822F0"/>
    <w:rsid w:val="00883F30"/>
    <w:rsid w:val="00884B55"/>
    <w:rsid w:val="00884F34"/>
    <w:rsid w:val="00885273"/>
    <w:rsid w:val="00885F2C"/>
    <w:rsid w:val="00886358"/>
    <w:rsid w:val="00886386"/>
    <w:rsid w:val="0088650C"/>
    <w:rsid w:val="00886E0B"/>
    <w:rsid w:val="0088701C"/>
    <w:rsid w:val="00887715"/>
    <w:rsid w:val="00890872"/>
    <w:rsid w:val="00890AE6"/>
    <w:rsid w:val="00890B20"/>
    <w:rsid w:val="008919BB"/>
    <w:rsid w:val="00891F26"/>
    <w:rsid w:val="008924EA"/>
    <w:rsid w:val="0089290F"/>
    <w:rsid w:val="00892A85"/>
    <w:rsid w:val="00892AA5"/>
    <w:rsid w:val="008934B8"/>
    <w:rsid w:val="0089418F"/>
    <w:rsid w:val="0089499B"/>
    <w:rsid w:val="00894ACA"/>
    <w:rsid w:val="00894EC5"/>
    <w:rsid w:val="00895271"/>
    <w:rsid w:val="00895463"/>
    <w:rsid w:val="0089551F"/>
    <w:rsid w:val="00895EC2"/>
    <w:rsid w:val="00896096"/>
    <w:rsid w:val="00896658"/>
    <w:rsid w:val="008967B5"/>
    <w:rsid w:val="00897702"/>
    <w:rsid w:val="008A03AC"/>
    <w:rsid w:val="008A091A"/>
    <w:rsid w:val="008A1331"/>
    <w:rsid w:val="008A193C"/>
    <w:rsid w:val="008A1FD3"/>
    <w:rsid w:val="008A21DE"/>
    <w:rsid w:val="008A2E50"/>
    <w:rsid w:val="008A345A"/>
    <w:rsid w:val="008A3DB9"/>
    <w:rsid w:val="008A4970"/>
    <w:rsid w:val="008A57FB"/>
    <w:rsid w:val="008A5820"/>
    <w:rsid w:val="008A5DA5"/>
    <w:rsid w:val="008A6359"/>
    <w:rsid w:val="008A6986"/>
    <w:rsid w:val="008A6A5C"/>
    <w:rsid w:val="008A707D"/>
    <w:rsid w:val="008A7316"/>
    <w:rsid w:val="008B083D"/>
    <w:rsid w:val="008B0EE9"/>
    <w:rsid w:val="008B2029"/>
    <w:rsid w:val="008B22DF"/>
    <w:rsid w:val="008B2EBE"/>
    <w:rsid w:val="008B3942"/>
    <w:rsid w:val="008B4A8A"/>
    <w:rsid w:val="008B500A"/>
    <w:rsid w:val="008B5364"/>
    <w:rsid w:val="008B550C"/>
    <w:rsid w:val="008B6107"/>
    <w:rsid w:val="008B7458"/>
    <w:rsid w:val="008B7B60"/>
    <w:rsid w:val="008B7E75"/>
    <w:rsid w:val="008C06C0"/>
    <w:rsid w:val="008C1610"/>
    <w:rsid w:val="008C2BC9"/>
    <w:rsid w:val="008C2F1E"/>
    <w:rsid w:val="008C30CD"/>
    <w:rsid w:val="008C30E5"/>
    <w:rsid w:val="008C3B5B"/>
    <w:rsid w:val="008C409F"/>
    <w:rsid w:val="008C469B"/>
    <w:rsid w:val="008C4E6E"/>
    <w:rsid w:val="008C5196"/>
    <w:rsid w:val="008C602D"/>
    <w:rsid w:val="008C649C"/>
    <w:rsid w:val="008C6BCC"/>
    <w:rsid w:val="008C6C8C"/>
    <w:rsid w:val="008C7CDC"/>
    <w:rsid w:val="008D01EC"/>
    <w:rsid w:val="008D098D"/>
    <w:rsid w:val="008D0A41"/>
    <w:rsid w:val="008D135A"/>
    <w:rsid w:val="008D1BE3"/>
    <w:rsid w:val="008D2205"/>
    <w:rsid w:val="008D2331"/>
    <w:rsid w:val="008D2CE3"/>
    <w:rsid w:val="008D2CFD"/>
    <w:rsid w:val="008D35CA"/>
    <w:rsid w:val="008D36CD"/>
    <w:rsid w:val="008D3CED"/>
    <w:rsid w:val="008D3E60"/>
    <w:rsid w:val="008D4380"/>
    <w:rsid w:val="008D4576"/>
    <w:rsid w:val="008D48D1"/>
    <w:rsid w:val="008D4A96"/>
    <w:rsid w:val="008D4DBC"/>
    <w:rsid w:val="008D59BC"/>
    <w:rsid w:val="008D59F4"/>
    <w:rsid w:val="008D6AE6"/>
    <w:rsid w:val="008D6BE8"/>
    <w:rsid w:val="008D6BF6"/>
    <w:rsid w:val="008D79DF"/>
    <w:rsid w:val="008D7A49"/>
    <w:rsid w:val="008E0E68"/>
    <w:rsid w:val="008E14E1"/>
    <w:rsid w:val="008E24CF"/>
    <w:rsid w:val="008E27E9"/>
    <w:rsid w:val="008E307C"/>
    <w:rsid w:val="008E39C6"/>
    <w:rsid w:val="008E45DE"/>
    <w:rsid w:val="008E4D7B"/>
    <w:rsid w:val="008E5D00"/>
    <w:rsid w:val="008E5D38"/>
    <w:rsid w:val="008E688A"/>
    <w:rsid w:val="008F1D09"/>
    <w:rsid w:val="008F2927"/>
    <w:rsid w:val="008F2C3A"/>
    <w:rsid w:val="008F2C49"/>
    <w:rsid w:val="008F3414"/>
    <w:rsid w:val="008F36F0"/>
    <w:rsid w:val="008F3DBF"/>
    <w:rsid w:val="008F3E68"/>
    <w:rsid w:val="008F41FE"/>
    <w:rsid w:val="008F4C04"/>
    <w:rsid w:val="008F6003"/>
    <w:rsid w:val="008F6B1A"/>
    <w:rsid w:val="008F70A5"/>
    <w:rsid w:val="008F7377"/>
    <w:rsid w:val="008F7ADF"/>
    <w:rsid w:val="008F7B93"/>
    <w:rsid w:val="008F7C8E"/>
    <w:rsid w:val="008F7CFF"/>
    <w:rsid w:val="008F7ED1"/>
    <w:rsid w:val="00900605"/>
    <w:rsid w:val="00900C8D"/>
    <w:rsid w:val="00901C8D"/>
    <w:rsid w:val="00901EC6"/>
    <w:rsid w:val="00902CDB"/>
    <w:rsid w:val="0090324D"/>
    <w:rsid w:val="00904727"/>
    <w:rsid w:val="00904A4D"/>
    <w:rsid w:val="00904BD7"/>
    <w:rsid w:val="00904F6B"/>
    <w:rsid w:val="009050EA"/>
    <w:rsid w:val="00905EE9"/>
    <w:rsid w:val="009065F4"/>
    <w:rsid w:val="009075A7"/>
    <w:rsid w:val="00907DFB"/>
    <w:rsid w:val="0091043B"/>
    <w:rsid w:val="00910825"/>
    <w:rsid w:val="00910FBA"/>
    <w:rsid w:val="0091108E"/>
    <w:rsid w:val="009115E6"/>
    <w:rsid w:val="00911D39"/>
    <w:rsid w:val="009126CF"/>
    <w:rsid w:val="009129E1"/>
    <w:rsid w:val="00912B9F"/>
    <w:rsid w:val="009133A8"/>
    <w:rsid w:val="009152A5"/>
    <w:rsid w:val="0091720E"/>
    <w:rsid w:val="009177F3"/>
    <w:rsid w:val="00917C0F"/>
    <w:rsid w:val="0092040E"/>
    <w:rsid w:val="00920AB3"/>
    <w:rsid w:val="00920C6C"/>
    <w:rsid w:val="00920CE8"/>
    <w:rsid w:val="00920DB4"/>
    <w:rsid w:val="00920F40"/>
    <w:rsid w:val="009210AB"/>
    <w:rsid w:val="009214BA"/>
    <w:rsid w:val="009219C7"/>
    <w:rsid w:val="00921C6D"/>
    <w:rsid w:val="00921D59"/>
    <w:rsid w:val="009227D9"/>
    <w:rsid w:val="00922F40"/>
    <w:rsid w:val="00923238"/>
    <w:rsid w:val="009232C7"/>
    <w:rsid w:val="009235C5"/>
    <w:rsid w:val="00923C44"/>
    <w:rsid w:val="00923CFF"/>
    <w:rsid w:val="00924714"/>
    <w:rsid w:val="00925297"/>
    <w:rsid w:val="0092550C"/>
    <w:rsid w:val="00926A40"/>
    <w:rsid w:val="00926D6B"/>
    <w:rsid w:val="00927791"/>
    <w:rsid w:val="00927F74"/>
    <w:rsid w:val="00930607"/>
    <w:rsid w:val="00930D0A"/>
    <w:rsid w:val="00931BC2"/>
    <w:rsid w:val="00931DC1"/>
    <w:rsid w:val="00931F47"/>
    <w:rsid w:val="00932005"/>
    <w:rsid w:val="009322A4"/>
    <w:rsid w:val="00932327"/>
    <w:rsid w:val="009329BA"/>
    <w:rsid w:val="00932BAD"/>
    <w:rsid w:val="00932E6B"/>
    <w:rsid w:val="0093304D"/>
    <w:rsid w:val="0093320F"/>
    <w:rsid w:val="009339E7"/>
    <w:rsid w:val="00933D5E"/>
    <w:rsid w:val="00934647"/>
    <w:rsid w:val="00934CE9"/>
    <w:rsid w:val="009358CD"/>
    <w:rsid w:val="009365BF"/>
    <w:rsid w:val="00936939"/>
    <w:rsid w:val="00937232"/>
    <w:rsid w:val="009403D5"/>
    <w:rsid w:val="009404DF"/>
    <w:rsid w:val="0094053B"/>
    <w:rsid w:val="009412DC"/>
    <w:rsid w:val="009418DA"/>
    <w:rsid w:val="00942040"/>
    <w:rsid w:val="00942C9F"/>
    <w:rsid w:val="009430CC"/>
    <w:rsid w:val="00943982"/>
    <w:rsid w:val="00943A49"/>
    <w:rsid w:val="00944A1C"/>
    <w:rsid w:val="009454A7"/>
    <w:rsid w:val="00945631"/>
    <w:rsid w:val="00945ADF"/>
    <w:rsid w:val="009461E6"/>
    <w:rsid w:val="00946B84"/>
    <w:rsid w:val="00946D16"/>
    <w:rsid w:val="00946F3D"/>
    <w:rsid w:val="00947549"/>
    <w:rsid w:val="00947772"/>
    <w:rsid w:val="009478A5"/>
    <w:rsid w:val="00947D59"/>
    <w:rsid w:val="00950D21"/>
    <w:rsid w:val="009518FB"/>
    <w:rsid w:val="00952AF0"/>
    <w:rsid w:val="00952E41"/>
    <w:rsid w:val="00953CF4"/>
    <w:rsid w:val="009545A8"/>
    <w:rsid w:val="00956317"/>
    <w:rsid w:val="00956AC6"/>
    <w:rsid w:val="009570CA"/>
    <w:rsid w:val="0095793C"/>
    <w:rsid w:val="00957E79"/>
    <w:rsid w:val="009602EF"/>
    <w:rsid w:val="00960D80"/>
    <w:rsid w:val="00960E93"/>
    <w:rsid w:val="0096111E"/>
    <w:rsid w:val="00961125"/>
    <w:rsid w:val="00961BAB"/>
    <w:rsid w:val="00961F96"/>
    <w:rsid w:val="00963362"/>
    <w:rsid w:val="0096364F"/>
    <w:rsid w:val="00963BD1"/>
    <w:rsid w:val="00964D01"/>
    <w:rsid w:val="00965164"/>
    <w:rsid w:val="009651B3"/>
    <w:rsid w:val="00965FA8"/>
    <w:rsid w:val="00966975"/>
    <w:rsid w:val="00966B1F"/>
    <w:rsid w:val="00966B9C"/>
    <w:rsid w:val="00966C80"/>
    <w:rsid w:val="00967295"/>
    <w:rsid w:val="00967327"/>
    <w:rsid w:val="00967814"/>
    <w:rsid w:val="00970018"/>
    <w:rsid w:val="009706BC"/>
    <w:rsid w:val="009709C7"/>
    <w:rsid w:val="00970A83"/>
    <w:rsid w:val="0097108D"/>
    <w:rsid w:val="0097116E"/>
    <w:rsid w:val="009719FA"/>
    <w:rsid w:val="00971BD8"/>
    <w:rsid w:val="00972389"/>
    <w:rsid w:val="00972523"/>
    <w:rsid w:val="00972B1C"/>
    <w:rsid w:val="009733AE"/>
    <w:rsid w:val="009737A6"/>
    <w:rsid w:val="009737E0"/>
    <w:rsid w:val="00973BEF"/>
    <w:rsid w:val="00974007"/>
    <w:rsid w:val="00974518"/>
    <w:rsid w:val="00974733"/>
    <w:rsid w:val="0097515A"/>
    <w:rsid w:val="009761FA"/>
    <w:rsid w:val="0097634A"/>
    <w:rsid w:val="00976F2E"/>
    <w:rsid w:val="009771F4"/>
    <w:rsid w:val="00977638"/>
    <w:rsid w:val="009800DB"/>
    <w:rsid w:val="009800E9"/>
    <w:rsid w:val="00980FE0"/>
    <w:rsid w:val="0098144A"/>
    <w:rsid w:val="0098162B"/>
    <w:rsid w:val="009822D2"/>
    <w:rsid w:val="009822FC"/>
    <w:rsid w:val="00983448"/>
    <w:rsid w:val="00983739"/>
    <w:rsid w:val="00983BAB"/>
    <w:rsid w:val="00983FBC"/>
    <w:rsid w:val="00985CDD"/>
    <w:rsid w:val="00985DB1"/>
    <w:rsid w:val="0099013C"/>
    <w:rsid w:val="00990C3B"/>
    <w:rsid w:val="009910EB"/>
    <w:rsid w:val="0099143C"/>
    <w:rsid w:val="009915D9"/>
    <w:rsid w:val="00991D6D"/>
    <w:rsid w:val="00991FBA"/>
    <w:rsid w:val="00992146"/>
    <w:rsid w:val="009922F1"/>
    <w:rsid w:val="009928B7"/>
    <w:rsid w:val="00992B9C"/>
    <w:rsid w:val="00992D5C"/>
    <w:rsid w:val="0099321A"/>
    <w:rsid w:val="0099325C"/>
    <w:rsid w:val="00994267"/>
    <w:rsid w:val="00994508"/>
    <w:rsid w:val="009947E8"/>
    <w:rsid w:val="00995169"/>
    <w:rsid w:val="00995D01"/>
    <w:rsid w:val="009960B7"/>
    <w:rsid w:val="009972FE"/>
    <w:rsid w:val="009A0705"/>
    <w:rsid w:val="009A0C85"/>
    <w:rsid w:val="009A14F0"/>
    <w:rsid w:val="009A15DD"/>
    <w:rsid w:val="009A1AE0"/>
    <w:rsid w:val="009A1C7F"/>
    <w:rsid w:val="009A1ED3"/>
    <w:rsid w:val="009A2F6A"/>
    <w:rsid w:val="009A3351"/>
    <w:rsid w:val="009A3D86"/>
    <w:rsid w:val="009A44EF"/>
    <w:rsid w:val="009A450D"/>
    <w:rsid w:val="009A48B0"/>
    <w:rsid w:val="009A490C"/>
    <w:rsid w:val="009A52FB"/>
    <w:rsid w:val="009A5418"/>
    <w:rsid w:val="009A6080"/>
    <w:rsid w:val="009A6AC0"/>
    <w:rsid w:val="009A6B82"/>
    <w:rsid w:val="009A7836"/>
    <w:rsid w:val="009B04F2"/>
    <w:rsid w:val="009B0B39"/>
    <w:rsid w:val="009B13FF"/>
    <w:rsid w:val="009B18A6"/>
    <w:rsid w:val="009B1A1C"/>
    <w:rsid w:val="009B20C6"/>
    <w:rsid w:val="009B4395"/>
    <w:rsid w:val="009B4B28"/>
    <w:rsid w:val="009B51F3"/>
    <w:rsid w:val="009B536C"/>
    <w:rsid w:val="009B5601"/>
    <w:rsid w:val="009B5D17"/>
    <w:rsid w:val="009B5D5C"/>
    <w:rsid w:val="009B6479"/>
    <w:rsid w:val="009B6496"/>
    <w:rsid w:val="009B6825"/>
    <w:rsid w:val="009B76CA"/>
    <w:rsid w:val="009C01DA"/>
    <w:rsid w:val="009C0764"/>
    <w:rsid w:val="009C0C16"/>
    <w:rsid w:val="009C1528"/>
    <w:rsid w:val="009C164C"/>
    <w:rsid w:val="009C20CC"/>
    <w:rsid w:val="009C28DB"/>
    <w:rsid w:val="009C2D9F"/>
    <w:rsid w:val="009C32A6"/>
    <w:rsid w:val="009C3558"/>
    <w:rsid w:val="009C36DE"/>
    <w:rsid w:val="009C48F2"/>
    <w:rsid w:val="009C5120"/>
    <w:rsid w:val="009C562E"/>
    <w:rsid w:val="009C585D"/>
    <w:rsid w:val="009C5BAA"/>
    <w:rsid w:val="009C5F1C"/>
    <w:rsid w:val="009C5F46"/>
    <w:rsid w:val="009C6F85"/>
    <w:rsid w:val="009C7531"/>
    <w:rsid w:val="009C790A"/>
    <w:rsid w:val="009D220C"/>
    <w:rsid w:val="009D221F"/>
    <w:rsid w:val="009D241B"/>
    <w:rsid w:val="009D2BD8"/>
    <w:rsid w:val="009D34C5"/>
    <w:rsid w:val="009D4072"/>
    <w:rsid w:val="009D42D7"/>
    <w:rsid w:val="009D4314"/>
    <w:rsid w:val="009D5177"/>
    <w:rsid w:val="009D5883"/>
    <w:rsid w:val="009D5C13"/>
    <w:rsid w:val="009D6417"/>
    <w:rsid w:val="009D7AE8"/>
    <w:rsid w:val="009D7FB9"/>
    <w:rsid w:val="009E0343"/>
    <w:rsid w:val="009E09F0"/>
    <w:rsid w:val="009E19E8"/>
    <w:rsid w:val="009E266F"/>
    <w:rsid w:val="009E31B3"/>
    <w:rsid w:val="009E377C"/>
    <w:rsid w:val="009E3ACF"/>
    <w:rsid w:val="009E3E44"/>
    <w:rsid w:val="009E40D7"/>
    <w:rsid w:val="009E411C"/>
    <w:rsid w:val="009E423B"/>
    <w:rsid w:val="009E458A"/>
    <w:rsid w:val="009E4E05"/>
    <w:rsid w:val="009E5245"/>
    <w:rsid w:val="009E5316"/>
    <w:rsid w:val="009E5D7C"/>
    <w:rsid w:val="009E5DFC"/>
    <w:rsid w:val="009E6BA9"/>
    <w:rsid w:val="009E7015"/>
    <w:rsid w:val="009E7337"/>
    <w:rsid w:val="009E7486"/>
    <w:rsid w:val="009E7D63"/>
    <w:rsid w:val="009F0788"/>
    <w:rsid w:val="009F12F2"/>
    <w:rsid w:val="009F1789"/>
    <w:rsid w:val="009F28E7"/>
    <w:rsid w:val="009F2941"/>
    <w:rsid w:val="009F2BA0"/>
    <w:rsid w:val="009F2E3B"/>
    <w:rsid w:val="009F36D2"/>
    <w:rsid w:val="009F3B6B"/>
    <w:rsid w:val="009F3C14"/>
    <w:rsid w:val="009F4504"/>
    <w:rsid w:val="009F4A4E"/>
    <w:rsid w:val="009F502C"/>
    <w:rsid w:val="009F603B"/>
    <w:rsid w:val="009F6987"/>
    <w:rsid w:val="009F6F53"/>
    <w:rsid w:val="009F70CE"/>
    <w:rsid w:val="009F7167"/>
    <w:rsid w:val="009F720F"/>
    <w:rsid w:val="009F741C"/>
    <w:rsid w:val="00A0020D"/>
    <w:rsid w:val="00A0079A"/>
    <w:rsid w:val="00A010E7"/>
    <w:rsid w:val="00A0148D"/>
    <w:rsid w:val="00A01A17"/>
    <w:rsid w:val="00A01A60"/>
    <w:rsid w:val="00A01B5A"/>
    <w:rsid w:val="00A01B85"/>
    <w:rsid w:val="00A02DAC"/>
    <w:rsid w:val="00A03686"/>
    <w:rsid w:val="00A03D56"/>
    <w:rsid w:val="00A04420"/>
    <w:rsid w:val="00A04DE1"/>
    <w:rsid w:val="00A050D2"/>
    <w:rsid w:val="00A05DA7"/>
    <w:rsid w:val="00A076F9"/>
    <w:rsid w:val="00A07997"/>
    <w:rsid w:val="00A07F87"/>
    <w:rsid w:val="00A118EF"/>
    <w:rsid w:val="00A11B03"/>
    <w:rsid w:val="00A11B55"/>
    <w:rsid w:val="00A11BA7"/>
    <w:rsid w:val="00A11FAA"/>
    <w:rsid w:val="00A1234F"/>
    <w:rsid w:val="00A12971"/>
    <w:rsid w:val="00A12D2A"/>
    <w:rsid w:val="00A1419D"/>
    <w:rsid w:val="00A14C5C"/>
    <w:rsid w:val="00A14CDA"/>
    <w:rsid w:val="00A15D18"/>
    <w:rsid w:val="00A15D6C"/>
    <w:rsid w:val="00A1607D"/>
    <w:rsid w:val="00A16BF7"/>
    <w:rsid w:val="00A16E54"/>
    <w:rsid w:val="00A16F0B"/>
    <w:rsid w:val="00A16F46"/>
    <w:rsid w:val="00A172A1"/>
    <w:rsid w:val="00A17DF5"/>
    <w:rsid w:val="00A204F2"/>
    <w:rsid w:val="00A206ED"/>
    <w:rsid w:val="00A20806"/>
    <w:rsid w:val="00A20C06"/>
    <w:rsid w:val="00A20C7F"/>
    <w:rsid w:val="00A20DB0"/>
    <w:rsid w:val="00A21304"/>
    <w:rsid w:val="00A21511"/>
    <w:rsid w:val="00A21755"/>
    <w:rsid w:val="00A21A60"/>
    <w:rsid w:val="00A21D41"/>
    <w:rsid w:val="00A21E20"/>
    <w:rsid w:val="00A220ED"/>
    <w:rsid w:val="00A225F8"/>
    <w:rsid w:val="00A22DBA"/>
    <w:rsid w:val="00A238DA"/>
    <w:rsid w:val="00A2393A"/>
    <w:rsid w:val="00A23A97"/>
    <w:rsid w:val="00A23C2E"/>
    <w:rsid w:val="00A24C84"/>
    <w:rsid w:val="00A258E5"/>
    <w:rsid w:val="00A25962"/>
    <w:rsid w:val="00A25BFF"/>
    <w:rsid w:val="00A26C21"/>
    <w:rsid w:val="00A26F54"/>
    <w:rsid w:val="00A27522"/>
    <w:rsid w:val="00A27AF1"/>
    <w:rsid w:val="00A30000"/>
    <w:rsid w:val="00A3131D"/>
    <w:rsid w:val="00A3200C"/>
    <w:rsid w:val="00A326B7"/>
    <w:rsid w:val="00A33C2B"/>
    <w:rsid w:val="00A34B91"/>
    <w:rsid w:val="00A34D0C"/>
    <w:rsid w:val="00A34D76"/>
    <w:rsid w:val="00A353F3"/>
    <w:rsid w:val="00A35B75"/>
    <w:rsid w:val="00A365D0"/>
    <w:rsid w:val="00A368BD"/>
    <w:rsid w:val="00A36DBD"/>
    <w:rsid w:val="00A37194"/>
    <w:rsid w:val="00A37587"/>
    <w:rsid w:val="00A402B8"/>
    <w:rsid w:val="00A4043E"/>
    <w:rsid w:val="00A40B5B"/>
    <w:rsid w:val="00A40FB5"/>
    <w:rsid w:val="00A416E6"/>
    <w:rsid w:val="00A42299"/>
    <w:rsid w:val="00A42C6A"/>
    <w:rsid w:val="00A43CB0"/>
    <w:rsid w:val="00A4430F"/>
    <w:rsid w:val="00A443A6"/>
    <w:rsid w:val="00A44781"/>
    <w:rsid w:val="00A44E0A"/>
    <w:rsid w:val="00A4593E"/>
    <w:rsid w:val="00A45A1A"/>
    <w:rsid w:val="00A45A7A"/>
    <w:rsid w:val="00A45E61"/>
    <w:rsid w:val="00A4639F"/>
    <w:rsid w:val="00A469DA"/>
    <w:rsid w:val="00A47F32"/>
    <w:rsid w:val="00A502A9"/>
    <w:rsid w:val="00A502E9"/>
    <w:rsid w:val="00A507C8"/>
    <w:rsid w:val="00A51133"/>
    <w:rsid w:val="00A516E2"/>
    <w:rsid w:val="00A52BE1"/>
    <w:rsid w:val="00A53220"/>
    <w:rsid w:val="00A532AD"/>
    <w:rsid w:val="00A538E6"/>
    <w:rsid w:val="00A53FB8"/>
    <w:rsid w:val="00A550C3"/>
    <w:rsid w:val="00A56102"/>
    <w:rsid w:val="00A561A9"/>
    <w:rsid w:val="00A56800"/>
    <w:rsid w:val="00A56D7E"/>
    <w:rsid w:val="00A57404"/>
    <w:rsid w:val="00A575BD"/>
    <w:rsid w:val="00A60EEC"/>
    <w:rsid w:val="00A61217"/>
    <w:rsid w:val="00A62081"/>
    <w:rsid w:val="00A6222F"/>
    <w:rsid w:val="00A6240C"/>
    <w:rsid w:val="00A63897"/>
    <w:rsid w:val="00A63C6C"/>
    <w:rsid w:val="00A63DAC"/>
    <w:rsid w:val="00A643A2"/>
    <w:rsid w:val="00A6525D"/>
    <w:rsid w:val="00A6531D"/>
    <w:rsid w:val="00A65BD9"/>
    <w:rsid w:val="00A6626C"/>
    <w:rsid w:val="00A66718"/>
    <w:rsid w:val="00A6707C"/>
    <w:rsid w:val="00A70B31"/>
    <w:rsid w:val="00A713CD"/>
    <w:rsid w:val="00A71B4B"/>
    <w:rsid w:val="00A71D64"/>
    <w:rsid w:val="00A71DEB"/>
    <w:rsid w:val="00A72A16"/>
    <w:rsid w:val="00A72E1A"/>
    <w:rsid w:val="00A732FE"/>
    <w:rsid w:val="00A73668"/>
    <w:rsid w:val="00A738FE"/>
    <w:rsid w:val="00A73A74"/>
    <w:rsid w:val="00A74792"/>
    <w:rsid w:val="00A747EE"/>
    <w:rsid w:val="00A759FE"/>
    <w:rsid w:val="00A76015"/>
    <w:rsid w:val="00A761AB"/>
    <w:rsid w:val="00A766A9"/>
    <w:rsid w:val="00A76D67"/>
    <w:rsid w:val="00A76E78"/>
    <w:rsid w:val="00A776B8"/>
    <w:rsid w:val="00A800F4"/>
    <w:rsid w:val="00A8028C"/>
    <w:rsid w:val="00A80AEE"/>
    <w:rsid w:val="00A80CF1"/>
    <w:rsid w:val="00A81EB6"/>
    <w:rsid w:val="00A82C61"/>
    <w:rsid w:val="00A82CAF"/>
    <w:rsid w:val="00A82EAD"/>
    <w:rsid w:val="00A82F17"/>
    <w:rsid w:val="00A82FDF"/>
    <w:rsid w:val="00A837FE"/>
    <w:rsid w:val="00A840FF"/>
    <w:rsid w:val="00A84107"/>
    <w:rsid w:val="00A84366"/>
    <w:rsid w:val="00A84693"/>
    <w:rsid w:val="00A85357"/>
    <w:rsid w:val="00A8594A"/>
    <w:rsid w:val="00A86094"/>
    <w:rsid w:val="00A902DD"/>
    <w:rsid w:val="00A9034E"/>
    <w:rsid w:val="00A907B5"/>
    <w:rsid w:val="00A90937"/>
    <w:rsid w:val="00A91617"/>
    <w:rsid w:val="00A91774"/>
    <w:rsid w:val="00A91B47"/>
    <w:rsid w:val="00A92462"/>
    <w:rsid w:val="00A9298B"/>
    <w:rsid w:val="00A92D8F"/>
    <w:rsid w:val="00A930CB"/>
    <w:rsid w:val="00A930DC"/>
    <w:rsid w:val="00A93C84"/>
    <w:rsid w:val="00A9456B"/>
    <w:rsid w:val="00A9535E"/>
    <w:rsid w:val="00A956F9"/>
    <w:rsid w:val="00A95C3F"/>
    <w:rsid w:val="00A96368"/>
    <w:rsid w:val="00A96C6D"/>
    <w:rsid w:val="00A96CBC"/>
    <w:rsid w:val="00A96EC7"/>
    <w:rsid w:val="00A96FA8"/>
    <w:rsid w:val="00A9770A"/>
    <w:rsid w:val="00AA0A43"/>
    <w:rsid w:val="00AA0A89"/>
    <w:rsid w:val="00AA0DD3"/>
    <w:rsid w:val="00AA10C2"/>
    <w:rsid w:val="00AA1553"/>
    <w:rsid w:val="00AA17DA"/>
    <w:rsid w:val="00AA1AF7"/>
    <w:rsid w:val="00AA1C07"/>
    <w:rsid w:val="00AA273E"/>
    <w:rsid w:val="00AA3688"/>
    <w:rsid w:val="00AA4932"/>
    <w:rsid w:val="00AA53D3"/>
    <w:rsid w:val="00AA5887"/>
    <w:rsid w:val="00AA5ECB"/>
    <w:rsid w:val="00AA6111"/>
    <w:rsid w:val="00AA6526"/>
    <w:rsid w:val="00AA655A"/>
    <w:rsid w:val="00AA6DF7"/>
    <w:rsid w:val="00AB19F8"/>
    <w:rsid w:val="00AB1C32"/>
    <w:rsid w:val="00AB2A61"/>
    <w:rsid w:val="00AB3429"/>
    <w:rsid w:val="00AB3A12"/>
    <w:rsid w:val="00AB3F82"/>
    <w:rsid w:val="00AB4A0D"/>
    <w:rsid w:val="00AB51C6"/>
    <w:rsid w:val="00AB5A8D"/>
    <w:rsid w:val="00AB5ED6"/>
    <w:rsid w:val="00AB63C7"/>
    <w:rsid w:val="00AB6642"/>
    <w:rsid w:val="00AB710A"/>
    <w:rsid w:val="00AB7714"/>
    <w:rsid w:val="00AB7825"/>
    <w:rsid w:val="00AB7989"/>
    <w:rsid w:val="00AB79C0"/>
    <w:rsid w:val="00AC1452"/>
    <w:rsid w:val="00AC18A8"/>
    <w:rsid w:val="00AC1F87"/>
    <w:rsid w:val="00AC20B2"/>
    <w:rsid w:val="00AC2814"/>
    <w:rsid w:val="00AC2EFE"/>
    <w:rsid w:val="00AC2F24"/>
    <w:rsid w:val="00AC2FAC"/>
    <w:rsid w:val="00AC3365"/>
    <w:rsid w:val="00AC3420"/>
    <w:rsid w:val="00AC3930"/>
    <w:rsid w:val="00AC3AB1"/>
    <w:rsid w:val="00AC4413"/>
    <w:rsid w:val="00AC4B34"/>
    <w:rsid w:val="00AC68C6"/>
    <w:rsid w:val="00AC79C1"/>
    <w:rsid w:val="00AC7CA4"/>
    <w:rsid w:val="00AD2530"/>
    <w:rsid w:val="00AD301D"/>
    <w:rsid w:val="00AD31CB"/>
    <w:rsid w:val="00AD44DB"/>
    <w:rsid w:val="00AD4A64"/>
    <w:rsid w:val="00AD5670"/>
    <w:rsid w:val="00AD567D"/>
    <w:rsid w:val="00AD598F"/>
    <w:rsid w:val="00AD649E"/>
    <w:rsid w:val="00AD67A0"/>
    <w:rsid w:val="00AD6D09"/>
    <w:rsid w:val="00AD7876"/>
    <w:rsid w:val="00AD7967"/>
    <w:rsid w:val="00AD7FC8"/>
    <w:rsid w:val="00AE07DA"/>
    <w:rsid w:val="00AE098E"/>
    <w:rsid w:val="00AE0BBA"/>
    <w:rsid w:val="00AE0D16"/>
    <w:rsid w:val="00AE1A09"/>
    <w:rsid w:val="00AE1C04"/>
    <w:rsid w:val="00AE2291"/>
    <w:rsid w:val="00AE240A"/>
    <w:rsid w:val="00AE25C8"/>
    <w:rsid w:val="00AE2D23"/>
    <w:rsid w:val="00AE329B"/>
    <w:rsid w:val="00AE3836"/>
    <w:rsid w:val="00AE395E"/>
    <w:rsid w:val="00AE3BB0"/>
    <w:rsid w:val="00AE4113"/>
    <w:rsid w:val="00AE4380"/>
    <w:rsid w:val="00AE4639"/>
    <w:rsid w:val="00AE46E5"/>
    <w:rsid w:val="00AE4C0B"/>
    <w:rsid w:val="00AE51FC"/>
    <w:rsid w:val="00AE5525"/>
    <w:rsid w:val="00AE5533"/>
    <w:rsid w:val="00AE5F9D"/>
    <w:rsid w:val="00AE6381"/>
    <w:rsid w:val="00AE656F"/>
    <w:rsid w:val="00AE7ACE"/>
    <w:rsid w:val="00AE7D78"/>
    <w:rsid w:val="00AF071C"/>
    <w:rsid w:val="00AF0836"/>
    <w:rsid w:val="00AF1704"/>
    <w:rsid w:val="00AF1714"/>
    <w:rsid w:val="00AF23BF"/>
    <w:rsid w:val="00AF27EA"/>
    <w:rsid w:val="00AF2FB3"/>
    <w:rsid w:val="00AF3B14"/>
    <w:rsid w:val="00AF3E2B"/>
    <w:rsid w:val="00AF41F6"/>
    <w:rsid w:val="00AF438E"/>
    <w:rsid w:val="00AF45CA"/>
    <w:rsid w:val="00AF5993"/>
    <w:rsid w:val="00AF5CEE"/>
    <w:rsid w:val="00AF5DD6"/>
    <w:rsid w:val="00AF63B2"/>
    <w:rsid w:val="00AF6448"/>
    <w:rsid w:val="00AF7287"/>
    <w:rsid w:val="00AF7506"/>
    <w:rsid w:val="00AF7CC5"/>
    <w:rsid w:val="00B007DD"/>
    <w:rsid w:val="00B0098A"/>
    <w:rsid w:val="00B01016"/>
    <w:rsid w:val="00B0146E"/>
    <w:rsid w:val="00B02160"/>
    <w:rsid w:val="00B027CB"/>
    <w:rsid w:val="00B033BA"/>
    <w:rsid w:val="00B0352B"/>
    <w:rsid w:val="00B03B87"/>
    <w:rsid w:val="00B03EA0"/>
    <w:rsid w:val="00B04D49"/>
    <w:rsid w:val="00B051B7"/>
    <w:rsid w:val="00B05DDE"/>
    <w:rsid w:val="00B06ABC"/>
    <w:rsid w:val="00B070C0"/>
    <w:rsid w:val="00B073E6"/>
    <w:rsid w:val="00B074F8"/>
    <w:rsid w:val="00B07901"/>
    <w:rsid w:val="00B101B7"/>
    <w:rsid w:val="00B11073"/>
    <w:rsid w:val="00B118D8"/>
    <w:rsid w:val="00B121B0"/>
    <w:rsid w:val="00B13A3F"/>
    <w:rsid w:val="00B13F0D"/>
    <w:rsid w:val="00B146A3"/>
    <w:rsid w:val="00B14B2A"/>
    <w:rsid w:val="00B15D7C"/>
    <w:rsid w:val="00B15E2F"/>
    <w:rsid w:val="00B15F0A"/>
    <w:rsid w:val="00B1668B"/>
    <w:rsid w:val="00B1756C"/>
    <w:rsid w:val="00B1771A"/>
    <w:rsid w:val="00B17EE4"/>
    <w:rsid w:val="00B17FAB"/>
    <w:rsid w:val="00B2105F"/>
    <w:rsid w:val="00B212BB"/>
    <w:rsid w:val="00B21351"/>
    <w:rsid w:val="00B21717"/>
    <w:rsid w:val="00B21C72"/>
    <w:rsid w:val="00B21E79"/>
    <w:rsid w:val="00B22C5F"/>
    <w:rsid w:val="00B22FDB"/>
    <w:rsid w:val="00B23687"/>
    <w:rsid w:val="00B24487"/>
    <w:rsid w:val="00B244A1"/>
    <w:rsid w:val="00B255EE"/>
    <w:rsid w:val="00B25710"/>
    <w:rsid w:val="00B25E18"/>
    <w:rsid w:val="00B27B03"/>
    <w:rsid w:val="00B318A2"/>
    <w:rsid w:val="00B31B62"/>
    <w:rsid w:val="00B3287D"/>
    <w:rsid w:val="00B33711"/>
    <w:rsid w:val="00B337F7"/>
    <w:rsid w:val="00B341E3"/>
    <w:rsid w:val="00B34552"/>
    <w:rsid w:val="00B34889"/>
    <w:rsid w:val="00B34E48"/>
    <w:rsid w:val="00B351B9"/>
    <w:rsid w:val="00B35BCB"/>
    <w:rsid w:val="00B36045"/>
    <w:rsid w:val="00B362EA"/>
    <w:rsid w:val="00B36D38"/>
    <w:rsid w:val="00B3737C"/>
    <w:rsid w:val="00B37550"/>
    <w:rsid w:val="00B379CC"/>
    <w:rsid w:val="00B37DE2"/>
    <w:rsid w:val="00B402C6"/>
    <w:rsid w:val="00B4103B"/>
    <w:rsid w:val="00B41102"/>
    <w:rsid w:val="00B41173"/>
    <w:rsid w:val="00B41DC1"/>
    <w:rsid w:val="00B41F06"/>
    <w:rsid w:val="00B4208D"/>
    <w:rsid w:val="00B422EE"/>
    <w:rsid w:val="00B433E3"/>
    <w:rsid w:val="00B43421"/>
    <w:rsid w:val="00B43CB0"/>
    <w:rsid w:val="00B43D46"/>
    <w:rsid w:val="00B448BA"/>
    <w:rsid w:val="00B44A9D"/>
    <w:rsid w:val="00B4615F"/>
    <w:rsid w:val="00B466ED"/>
    <w:rsid w:val="00B46884"/>
    <w:rsid w:val="00B46DD6"/>
    <w:rsid w:val="00B46EC7"/>
    <w:rsid w:val="00B47885"/>
    <w:rsid w:val="00B507E9"/>
    <w:rsid w:val="00B50A91"/>
    <w:rsid w:val="00B513BC"/>
    <w:rsid w:val="00B51761"/>
    <w:rsid w:val="00B517A7"/>
    <w:rsid w:val="00B51A82"/>
    <w:rsid w:val="00B52022"/>
    <w:rsid w:val="00B52062"/>
    <w:rsid w:val="00B52187"/>
    <w:rsid w:val="00B5228F"/>
    <w:rsid w:val="00B52CFC"/>
    <w:rsid w:val="00B53EC0"/>
    <w:rsid w:val="00B54385"/>
    <w:rsid w:val="00B54447"/>
    <w:rsid w:val="00B54691"/>
    <w:rsid w:val="00B5555C"/>
    <w:rsid w:val="00B55B1D"/>
    <w:rsid w:val="00B55DEE"/>
    <w:rsid w:val="00B56696"/>
    <w:rsid w:val="00B5708F"/>
    <w:rsid w:val="00B60527"/>
    <w:rsid w:val="00B60994"/>
    <w:rsid w:val="00B60CCD"/>
    <w:rsid w:val="00B6130D"/>
    <w:rsid w:val="00B6264F"/>
    <w:rsid w:val="00B62854"/>
    <w:rsid w:val="00B62EF1"/>
    <w:rsid w:val="00B63135"/>
    <w:rsid w:val="00B63212"/>
    <w:rsid w:val="00B63EF4"/>
    <w:rsid w:val="00B640CC"/>
    <w:rsid w:val="00B645B6"/>
    <w:rsid w:val="00B64811"/>
    <w:rsid w:val="00B64B2F"/>
    <w:rsid w:val="00B64CA3"/>
    <w:rsid w:val="00B65FC9"/>
    <w:rsid w:val="00B66197"/>
    <w:rsid w:val="00B662AA"/>
    <w:rsid w:val="00B667BF"/>
    <w:rsid w:val="00B66A9B"/>
    <w:rsid w:val="00B6797D"/>
    <w:rsid w:val="00B679BE"/>
    <w:rsid w:val="00B67E4C"/>
    <w:rsid w:val="00B67E8F"/>
    <w:rsid w:val="00B70E8E"/>
    <w:rsid w:val="00B713B3"/>
    <w:rsid w:val="00B71472"/>
    <w:rsid w:val="00B715BA"/>
    <w:rsid w:val="00B735B8"/>
    <w:rsid w:val="00B73877"/>
    <w:rsid w:val="00B742DA"/>
    <w:rsid w:val="00B74858"/>
    <w:rsid w:val="00B752EB"/>
    <w:rsid w:val="00B753DF"/>
    <w:rsid w:val="00B7556B"/>
    <w:rsid w:val="00B757D8"/>
    <w:rsid w:val="00B762FD"/>
    <w:rsid w:val="00B77B4A"/>
    <w:rsid w:val="00B77BE4"/>
    <w:rsid w:val="00B77FC4"/>
    <w:rsid w:val="00B80322"/>
    <w:rsid w:val="00B80A92"/>
    <w:rsid w:val="00B80D9C"/>
    <w:rsid w:val="00B812BE"/>
    <w:rsid w:val="00B818F2"/>
    <w:rsid w:val="00B81D86"/>
    <w:rsid w:val="00B828C8"/>
    <w:rsid w:val="00B82CD8"/>
    <w:rsid w:val="00B834EA"/>
    <w:rsid w:val="00B84C6A"/>
    <w:rsid w:val="00B86608"/>
    <w:rsid w:val="00B866C7"/>
    <w:rsid w:val="00B87605"/>
    <w:rsid w:val="00B87847"/>
    <w:rsid w:val="00B87BEA"/>
    <w:rsid w:val="00B90331"/>
    <w:rsid w:val="00B90477"/>
    <w:rsid w:val="00B90724"/>
    <w:rsid w:val="00B917B2"/>
    <w:rsid w:val="00B91C7F"/>
    <w:rsid w:val="00B925F7"/>
    <w:rsid w:val="00B92AA5"/>
    <w:rsid w:val="00B92C1C"/>
    <w:rsid w:val="00B94347"/>
    <w:rsid w:val="00B94669"/>
    <w:rsid w:val="00B955FE"/>
    <w:rsid w:val="00B958F4"/>
    <w:rsid w:val="00B95BC6"/>
    <w:rsid w:val="00B95EC9"/>
    <w:rsid w:val="00B96744"/>
    <w:rsid w:val="00B96859"/>
    <w:rsid w:val="00B96965"/>
    <w:rsid w:val="00B972FF"/>
    <w:rsid w:val="00B97B3A"/>
    <w:rsid w:val="00B97BE4"/>
    <w:rsid w:val="00BA0B9F"/>
    <w:rsid w:val="00BA0CAE"/>
    <w:rsid w:val="00BA191F"/>
    <w:rsid w:val="00BA1EBB"/>
    <w:rsid w:val="00BA3AD5"/>
    <w:rsid w:val="00BA524D"/>
    <w:rsid w:val="00BA6186"/>
    <w:rsid w:val="00BA6419"/>
    <w:rsid w:val="00BA6550"/>
    <w:rsid w:val="00BA6747"/>
    <w:rsid w:val="00BA760E"/>
    <w:rsid w:val="00BA7F37"/>
    <w:rsid w:val="00BB17A8"/>
    <w:rsid w:val="00BB1912"/>
    <w:rsid w:val="00BB2453"/>
    <w:rsid w:val="00BB246F"/>
    <w:rsid w:val="00BB3401"/>
    <w:rsid w:val="00BB3642"/>
    <w:rsid w:val="00BB42C0"/>
    <w:rsid w:val="00BB45F5"/>
    <w:rsid w:val="00BB49C8"/>
    <w:rsid w:val="00BB49C9"/>
    <w:rsid w:val="00BB4FF2"/>
    <w:rsid w:val="00BB5D1C"/>
    <w:rsid w:val="00BB66AB"/>
    <w:rsid w:val="00BB6877"/>
    <w:rsid w:val="00BB77D4"/>
    <w:rsid w:val="00BC0AD6"/>
    <w:rsid w:val="00BC111B"/>
    <w:rsid w:val="00BC122E"/>
    <w:rsid w:val="00BC3584"/>
    <w:rsid w:val="00BC39F7"/>
    <w:rsid w:val="00BC4349"/>
    <w:rsid w:val="00BC4BA0"/>
    <w:rsid w:val="00BC54F3"/>
    <w:rsid w:val="00BC5AF9"/>
    <w:rsid w:val="00BC7A0C"/>
    <w:rsid w:val="00BD0B22"/>
    <w:rsid w:val="00BD1356"/>
    <w:rsid w:val="00BD2C2D"/>
    <w:rsid w:val="00BD563F"/>
    <w:rsid w:val="00BD5F1C"/>
    <w:rsid w:val="00BD6BC8"/>
    <w:rsid w:val="00BE1746"/>
    <w:rsid w:val="00BE2755"/>
    <w:rsid w:val="00BE40C6"/>
    <w:rsid w:val="00BE4130"/>
    <w:rsid w:val="00BE4B94"/>
    <w:rsid w:val="00BE4ED6"/>
    <w:rsid w:val="00BE54F3"/>
    <w:rsid w:val="00BE551F"/>
    <w:rsid w:val="00BE5F67"/>
    <w:rsid w:val="00BE60C0"/>
    <w:rsid w:val="00BE63CC"/>
    <w:rsid w:val="00BE66C2"/>
    <w:rsid w:val="00BE6E36"/>
    <w:rsid w:val="00BE7920"/>
    <w:rsid w:val="00BE7EA4"/>
    <w:rsid w:val="00BF115A"/>
    <w:rsid w:val="00BF1E46"/>
    <w:rsid w:val="00BF2524"/>
    <w:rsid w:val="00BF2CD1"/>
    <w:rsid w:val="00BF3E3C"/>
    <w:rsid w:val="00BF4B6A"/>
    <w:rsid w:val="00BF5135"/>
    <w:rsid w:val="00BF5701"/>
    <w:rsid w:val="00BF63A5"/>
    <w:rsid w:val="00BF6E53"/>
    <w:rsid w:val="00C000DA"/>
    <w:rsid w:val="00C009F5"/>
    <w:rsid w:val="00C01129"/>
    <w:rsid w:val="00C01B30"/>
    <w:rsid w:val="00C01BC3"/>
    <w:rsid w:val="00C02239"/>
    <w:rsid w:val="00C022E1"/>
    <w:rsid w:val="00C02433"/>
    <w:rsid w:val="00C02767"/>
    <w:rsid w:val="00C03329"/>
    <w:rsid w:val="00C03907"/>
    <w:rsid w:val="00C0398D"/>
    <w:rsid w:val="00C03F98"/>
    <w:rsid w:val="00C040F5"/>
    <w:rsid w:val="00C04DA3"/>
    <w:rsid w:val="00C04EFF"/>
    <w:rsid w:val="00C05807"/>
    <w:rsid w:val="00C058AC"/>
    <w:rsid w:val="00C071AC"/>
    <w:rsid w:val="00C07DCF"/>
    <w:rsid w:val="00C102C8"/>
    <w:rsid w:val="00C10CB9"/>
    <w:rsid w:val="00C11D5F"/>
    <w:rsid w:val="00C11E4C"/>
    <w:rsid w:val="00C13271"/>
    <w:rsid w:val="00C13D96"/>
    <w:rsid w:val="00C14954"/>
    <w:rsid w:val="00C150E1"/>
    <w:rsid w:val="00C15B09"/>
    <w:rsid w:val="00C17826"/>
    <w:rsid w:val="00C179B0"/>
    <w:rsid w:val="00C20047"/>
    <w:rsid w:val="00C20158"/>
    <w:rsid w:val="00C203F5"/>
    <w:rsid w:val="00C2097F"/>
    <w:rsid w:val="00C20CA6"/>
    <w:rsid w:val="00C21058"/>
    <w:rsid w:val="00C22081"/>
    <w:rsid w:val="00C22295"/>
    <w:rsid w:val="00C22431"/>
    <w:rsid w:val="00C225ED"/>
    <w:rsid w:val="00C226F9"/>
    <w:rsid w:val="00C23232"/>
    <w:rsid w:val="00C23398"/>
    <w:rsid w:val="00C23B23"/>
    <w:rsid w:val="00C23C06"/>
    <w:rsid w:val="00C2458D"/>
    <w:rsid w:val="00C24BCC"/>
    <w:rsid w:val="00C24FB7"/>
    <w:rsid w:val="00C24FF3"/>
    <w:rsid w:val="00C25055"/>
    <w:rsid w:val="00C253AE"/>
    <w:rsid w:val="00C2592A"/>
    <w:rsid w:val="00C2619A"/>
    <w:rsid w:val="00C26C22"/>
    <w:rsid w:val="00C27092"/>
    <w:rsid w:val="00C27B03"/>
    <w:rsid w:val="00C27D0A"/>
    <w:rsid w:val="00C30041"/>
    <w:rsid w:val="00C305B7"/>
    <w:rsid w:val="00C3089B"/>
    <w:rsid w:val="00C30CED"/>
    <w:rsid w:val="00C31A72"/>
    <w:rsid w:val="00C3229C"/>
    <w:rsid w:val="00C328BD"/>
    <w:rsid w:val="00C32D29"/>
    <w:rsid w:val="00C33250"/>
    <w:rsid w:val="00C336F8"/>
    <w:rsid w:val="00C33948"/>
    <w:rsid w:val="00C34696"/>
    <w:rsid w:val="00C34B40"/>
    <w:rsid w:val="00C34EE5"/>
    <w:rsid w:val="00C350EC"/>
    <w:rsid w:val="00C35704"/>
    <w:rsid w:val="00C35836"/>
    <w:rsid w:val="00C35E5A"/>
    <w:rsid w:val="00C361DD"/>
    <w:rsid w:val="00C36481"/>
    <w:rsid w:val="00C4063C"/>
    <w:rsid w:val="00C40866"/>
    <w:rsid w:val="00C41CD3"/>
    <w:rsid w:val="00C43438"/>
    <w:rsid w:val="00C43B2F"/>
    <w:rsid w:val="00C44264"/>
    <w:rsid w:val="00C44EED"/>
    <w:rsid w:val="00C44F82"/>
    <w:rsid w:val="00C46135"/>
    <w:rsid w:val="00C46251"/>
    <w:rsid w:val="00C46754"/>
    <w:rsid w:val="00C46B29"/>
    <w:rsid w:val="00C46C25"/>
    <w:rsid w:val="00C46FBC"/>
    <w:rsid w:val="00C4790F"/>
    <w:rsid w:val="00C479EB"/>
    <w:rsid w:val="00C47FA7"/>
    <w:rsid w:val="00C47FC0"/>
    <w:rsid w:val="00C5029E"/>
    <w:rsid w:val="00C50B9D"/>
    <w:rsid w:val="00C50F98"/>
    <w:rsid w:val="00C528CC"/>
    <w:rsid w:val="00C52A8B"/>
    <w:rsid w:val="00C53ABD"/>
    <w:rsid w:val="00C53AD3"/>
    <w:rsid w:val="00C53C94"/>
    <w:rsid w:val="00C5470E"/>
    <w:rsid w:val="00C5475F"/>
    <w:rsid w:val="00C54ABA"/>
    <w:rsid w:val="00C550C3"/>
    <w:rsid w:val="00C55508"/>
    <w:rsid w:val="00C559DC"/>
    <w:rsid w:val="00C56278"/>
    <w:rsid w:val="00C562CE"/>
    <w:rsid w:val="00C565F6"/>
    <w:rsid w:val="00C56872"/>
    <w:rsid w:val="00C56F00"/>
    <w:rsid w:val="00C57741"/>
    <w:rsid w:val="00C60503"/>
    <w:rsid w:val="00C6074F"/>
    <w:rsid w:val="00C61E99"/>
    <w:rsid w:val="00C61F2B"/>
    <w:rsid w:val="00C62245"/>
    <w:rsid w:val="00C62568"/>
    <w:rsid w:val="00C62932"/>
    <w:rsid w:val="00C62AA2"/>
    <w:rsid w:val="00C62D43"/>
    <w:rsid w:val="00C6372C"/>
    <w:rsid w:val="00C64142"/>
    <w:rsid w:val="00C64143"/>
    <w:rsid w:val="00C6434D"/>
    <w:rsid w:val="00C64393"/>
    <w:rsid w:val="00C64553"/>
    <w:rsid w:val="00C64D90"/>
    <w:rsid w:val="00C652E5"/>
    <w:rsid w:val="00C66536"/>
    <w:rsid w:val="00C666EB"/>
    <w:rsid w:val="00C66841"/>
    <w:rsid w:val="00C67446"/>
    <w:rsid w:val="00C679A0"/>
    <w:rsid w:val="00C67BF9"/>
    <w:rsid w:val="00C727D5"/>
    <w:rsid w:val="00C737C2"/>
    <w:rsid w:val="00C73A7F"/>
    <w:rsid w:val="00C73ED2"/>
    <w:rsid w:val="00C74B10"/>
    <w:rsid w:val="00C74C58"/>
    <w:rsid w:val="00C74FC3"/>
    <w:rsid w:val="00C7629F"/>
    <w:rsid w:val="00C76454"/>
    <w:rsid w:val="00C7697F"/>
    <w:rsid w:val="00C76DF6"/>
    <w:rsid w:val="00C775FF"/>
    <w:rsid w:val="00C777A3"/>
    <w:rsid w:val="00C7793A"/>
    <w:rsid w:val="00C80612"/>
    <w:rsid w:val="00C809EA"/>
    <w:rsid w:val="00C81182"/>
    <w:rsid w:val="00C8136C"/>
    <w:rsid w:val="00C8139A"/>
    <w:rsid w:val="00C816F3"/>
    <w:rsid w:val="00C81C77"/>
    <w:rsid w:val="00C8285B"/>
    <w:rsid w:val="00C82FFA"/>
    <w:rsid w:val="00C83D8C"/>
    <w:rsid w:val="00C83ED7"/>
    <w:rsid w:val="00C85521"/>
    <w:rsid w:val="00C85F7A"/>
    <w:rsid w:val="00C863EE"/>
    <w:rsid w:val="00C86692"/>
    <w:rsid w:val="00C87216"/>
    <w:rsid w:val="00C87C31"/>
    <w:rsid w:val="00C90DC6"/>
    <w:rsid w:val="00C911AB"/>
    <w:rsid w:val="00C91A32"/>
    <w:rsid w:val="00C9231E"/>
    <w:rsid w:val="00C925ED"/>
    <w:rsid w:val="00C92646"/>
    <w:rsid w:val="00C92EA9"/>
    <w:rsid w:val="00C9316A"/>
    <w:rsid w:val="00C93870"/>
    <w:rsid w:val="00C93B5E"/>
    <w:rsid w:val="00C93D4B"/>
    <w:rsid w:val="00C93E59"/>
    <w:rsid w:val="00C9470D"/>
    <w:rsid w:val="00C94862"/>
    <w:rsid w:val="00C9488B"/>
    <w:rsid w:val="00C959CA"/>
    <w:rsid w:val="00C95D8D"/>
    <w:rsid w:val="00C95E99"/>
    <w:rsid w:val="00C96ACA"/>
    <w:rsid w:val="00C96B91"/>
    <w:rsid w:val="00C96CE9"/>
    <w:rsid w:val="00C97C7F"/>
    <w:rsid w:val="00CA0038"/>
    <w:rsid w:val="00CA0466"/>
    <w:rsid w:val="00CA0C9E"/>
    <w:rsid w:val="00CA13D8"/>
    <w:rsid w:val="00CA13F1"/>
    <w:rsid w:val="00CA1687"/>
    <w:rsid w:val="00CA2283"/>
    <w:rsid w:val="00CA2551"/>
    <w:rsid w:val="00CA2801"/>
    <w:rsid w:val="00CA2AEF"/>
    <w:rsid w:val="00CA325F"/>
    <w:rsid w:val="00CA33B8"/>
    <w:rsid w:val="00CA34BC"/>
    <w:rsid w:val="00CA58B8"/>
    <w:rsid w:val="00CA5929"/>
    <w:rsid w:val="00CA5E79"/>
    <w:rsid w:val="00CA7020"/>
    <w:rsid w:val="00CB0B9F"/>
    <w:rsid w:val="00CB1582"/>
    <w:rsid w:val="00CB1781"/>
    <w:rsid w:val="00CB183F"/>
    <w:rsid w:val="00CB22B7"/>
    <w:rsid w:val="00CB25E0"/>
    <w:rsid w:val="00CB2DE8"/>
    <w:rsid w:val="00CB3D46"/>
    <w:rsid w:val="00CB5032"/>
    <w:rsid w:val="00CB562B"/>
    <w:rsid w:val="00CB5E26"/>
    <w:rsid w:val="00CB5F2E"/>
    <w:rsid w:val="00CB6255"/>
    <w:rsid w:val="00CB627E"/>
    <w:rsid w:val="00CB790D"/>
    <w:rsid w:val="00CB7DF6"/>
    <w:rsid w:val="00CC0433"/>
    <w:rsid w:val="00CC0907"/>
    <w:rsid w:val="00CC1972"/>
    <w:rsid w:val="00CC1C9D"/>
    <w:rsid w:val="00CC2BE0"/>
    <w:rsid w:val="00CC2D05"/>
    <w:rsid w:val="00CC2DB0"/>
    <w:rsid w:val="00CC303F"/>
    <w:rsid w:val="00CC35C6"/>
    <w:rsid w:val="00CC398E"/>
    <w:rsid w:val="00CC3C96"/>
    <w:rsid w:val="00CC6A41"/>
    <w:rsid w:val="00CC6DF6"/>
    <w:rsid w:val="00CC6E9B"/>
    <w:rsid w:val="00CC71D2"/>
    <w:rsid w:val="00CC730B"/>
    <w:rsid w:val="00CD046E"/>
    <w:rsid w:val="00CD077C"/>
    <w:rsid w:val="00CD0979"/>
    <w:rsid w:val="00CD0B1E"/>
    <w:rsid w:val="00CD11D8"/>
    <w:rsid w:val="00CD18D7"/>
    <w:rsid w:val="00CD1CD9"/>
    <w:rsid w:val="00CD2254"/>
    <w:rsid w:val="00CD342A"/>
    <w:rsid w:val="00CD348F"/>
    <w:rsid w:val="00CD34C2"/>
    <w:rsid w:val="00CD3940"/>
    <w:rsid w:val="00CD3BE5"/>
    <w:rsid w:val="00CD4153"/>
    <w:rsid w:val="00CD416A"/>
    <w:rsid w:val="00CD60C6"/>
    <w:rsid w:val="00CD64FF"/>
    <w:rsid w:val="00CD6908"/>
    <w:rsid w:val="00CD70AC"/>
    <w:rsid w:val="00CD7404"/>
    <w:rsid w:val="00CD76A8"/>
    <w:rsid w:val="00CE135E"/>
    <w:rsid w:val="00CE213B"/>
    <w:rsid w:val="00CE3723"/>
    <w:rsid w:val="00CE3BB1"/>
    <w:rsid w:val="00CE55FC"/>
    <w:rsid w:val="00CE6552"/>
    <w:rsid w:val="00CE656B"/>
    <w:rsid w:val="00CE66D3"/>
    <w:rsid w:val="00CE68FF"/>
    <w:rsid w:val="00CE694F"/>
    <w:rsid w:val="00CE69C3"/>
    <w:rsid w:val="00CE6A0B"/>
    <w:rsid w:val="00CE78ED"/>
    <w:rsid w:val="00CE7922"/>
    <w:rsid w:val="00CE7D30"/>
    <w:rsid w:val="00CF04AC"/>
    <w:rsid w:val="00CF0711"/>
    <w:rsid w:val="00CF0950"/>
    <w:rsid w:val="00CF0CA9"/>
    <w:rsid w:val="00CF0D1E"/>
    <w:rsid w:val="00CF0D54"/>
    <w:rsid w:val="00CF1BAF"/>
    <w:rsid w:val="00CF1FA1"/>
    <w:rsid w:val="00CF1FCF"/>
    <w:rsid w:val="00CF293D"/>
    <w:rsid w:val="00CF2D4E"/>
    <w:rsid w:val="00CF2E60"/>
    <w:rsid w:val="00CF2F43"/>
    <w:rsid w:val="00CF34D8"/>
    <w:rsid w:val="00CF3B07"/>
    <w:rsid w:val="00CF3D6F"/>
    <w:rsid w:val="00CF411C"/>
    <w:rsid w:val="00CF4C13"/>
    <w:rsid w:val="00CF616A"/>
    <w:rsid w:val="00CF6384"/>
    <w:rsid w:val="00CF6902"/>
    <w:rsid w:val="00CF6BBF"/>
    <w:rsid w:val="00CF7EF4"/>
    <w:rsid w:val="00CF7F02"/>
    <w:rsid w:val="00D00A48"/>
    <w:rsid w:val="00D00B28"/>
    <w:rsid w:val="00D00DCC"/>
    <w:rsid w:val="00D01F3F"/>
    <w:rsid w:val="00D0246B"/>
    <w:rsid w:val="00D027BC"/>
    <w:rsid w:val="00D0291D"/>
    <w:rsid w:val="00D02C31"/>
    <w:rsid w:val="00D049F5"/>
    <w:rsid w:val="00D04B22"/>
    <w:rsid w:val="00D05A9E"/>
    <w:rsid w:val="00D06DCA"/>
    <w:rsid w:val="00D06E88"/>
    <w:rsid w:val="00D0797C"/>
    <w:rsid w:val="00D10601"/>
    <w:rsid w:val="00D10F39"/>
    <w:rsid w:val="00D11F74"/>
    <w:rsid w:val="00D11F90"/>
    <w:rsid w:val="00D11F95"/>
    <w:rsid w:val="00D120A0"/>
    <w:rsid w:val="00D1286F"/>
    <w:rsid w:val="00D12C11"/>
    <w:rsid w:val="00D12E00"/>
    <w:rsid w:val="00D12F4F"/>
    <w:rsid w:val="00D13527"/>
    <w:rsid w:val="00D13A21"/>
    <w:rsid w:val="00D13F2C"/>
    <w:rsid w:val="00D151AB"/>
    <w:rsid w:val="00D15E4E"/>
    <w:rsid w:val="00D168B0"/>
    <w:rsid w:val="00D168C3"/>
    <w:rsid w:val="00D16903"/>
    <w:rsid w:val="00D16C64"/>
    <w:rsid w:val="00D16EDF"/>
    <w:rsid w:val="00D17030"/>
    <w:rsid w:val="00D170A5"/>
    <w:rsid w:val="00D17601"/>
    <w:rsid w:val="00D17AAF"/>
    <w:rsid w:val="00D17C70"/>
    <w:rsid w:val="00D205B4"/>
    <w:rsid w:val="00D20660"/>
    <w:rsid w:val="00D20D6E"/>
    <w:rsid w:val="00D20E98"/>
    <w:rsid w:val="00D21300"/>
    <w:rsid w:val="00D218ED"/>
    <w:rsid w:val="00D21CC8"/>
    <w:rsid w:val="00D22F7B"/>
    <w:rsid w:val="00D230DC"/>
    <w:rsid w:val="00D23425"/>
    <w:rsid w:val="00D23957"/>
    <w:rsid w:val="00D23AB7"/>
    <w:rsid w:val="00D24B20"/>
    <w:rsid w:val="00D25349"/>
    <w:rsid w:val="00D2548B"/>
    <w:rsid w:val="00D25651"/>
    <w:rsid w:val="00D25D41"/>
    <w:rsid w:val="00D26428"/>
    <w:rsid w:val="00D2691E"/>
    <w:rsid w:val="00D26AFD"/>
    <w:rsid w:val="00D26C9A"/>
    <w:rsid w:val="00D303E8"/>
    <w:rsid w:val="00D30557"/>
    <w:rsid w:val="00D31BA6"/>
    <w:rsid w:val="00D335E1"/>
    <w:rsid w:val="00D33603"/>
    <w:rsid w:val="00D33E62"/>
    <w:rsid w:val="00D34256"/>
    <w:rsid w:val="00D34595"/>
    <w:rsid w:val="00D34E63"/>
    <w:rsid w:val="00D3545E"/>
    <w:rsid w:val="00D3596F"/>
    <w:rsid w:val="00D35FEA"/>
    <w:rsid w:val="00D3617F"/>
    <w:rsid w:val="00D366E4"/>
    <w:rsid w:val="00D36B10"/>
    <w:rsid w:val="00D37103"/>
    <w:rsid w:val="00D4034E"/>
    <w:rsid w:val="00D40895"/>
    <w:rsid w:val="00D41803"/>
    <w:rsid w:val="00D418CF"/>
    <w:rsid w:val="00D41AA1"/>
    <w:rsid w:val="00D42180"/>
    <w:rsid w:val="00D423AC"/>
    <w:rsid w:val="00D42647"/>
    <w:rsid w:val="00D42FC2"/>
    <w:rsid w:val="00D44034"/>
    <w:rsid w:val="00D44867"/>
    <w:rsid w:val="00D44D1F"/>
    <w:rsid w:val="00D44DA1"/>
    <w:rsid w:val="00D44DC6"/>
    <w:rsid w:val="00D4504B"/>
    <w:rsid w:val="00D4560F"/>
    <w:rsid w:val="00D45C5C"/>
    <w:rsid w:val="00D4607E"/>
    <w:rsid w:val="00D46DEF"/>
    <w:rsid w:val="00D5062C"/>
    <w:rsid w:val="00D50CE2"/>
    <w:rsid w:val="00D51225"/>
    <w:rsid w:val="00D514E5"/>
    <w:rsid w:val="00D52123"/>
    <w:rsid w:val="00D52BA1"/>
    <w:rsid w:val="00D52CF8"/>
    <w:rsid w:val="00D53589"/>
    <w:rsid w:val="00D535DD"/>
    <w:rsid w:val="00D539D5"/>
    <w:rsid w:val="00D53E5E"/>
    <w:rsid w:val="00D544D5"/>
    <w:rsid w:val="00D54B09"/>
    <w:rsid w:val="00D54BB3"/>
    <w:rsid w:val="00D54FC1"/>
    <w:rsid w:val="00D55AB1"/>
    <w:rsid w:val="00D5689B"/>
    <w:rsid w:val="00D56916"/>
    <w:rsid w:val="00D602DE"/>
    <w:rsid w:val="00D6096A"/>
    <w:rsid w:val="00D60ABE"/>
    <w:rsid w:val="00D60CE5"/>
    <w:rsid w:val="00D614CF"/>
    <w:rsid w:val="00D61811"/>
    <w:rsid w:val="00D61C13"/>
    <w:rsid w:val="00D62022"/>
    <w:rsid w:val="00D636DA"/>
    <w:rsid w:val="00D63F9F"/>
    <w:rsid w:val="00D646D3"/>
    <w:rsid w:val="00D64E24"/>
    <w:rsid w:val="00D64EDE"/>
    <w:rsid w:val="00D65816"/>
    <w:rsid w:val="00D65AAE"/>
    <w:rsid w:val="00D662F2"/>
    <w:rsid w:val="00D665F1"/>
    <w:rsid w:val="00D66C66"/>
    <w:rsid w:val="00D66E98"/>
    <w:rsid w:val="00D66F29"/>
    <w:rsid w:val="00D6711E"/>
    <w:rsid w:val="00D67C60"/>
    <w:rsid w:val="00D67ECC"/>
    <w:rsid w:val="00D7088F"/>
    <w:rsid w:val="00D71ACD"/>
    <w:rsid w:val="00D72642"/>
    <w:rsid w:val="00D72EC1"/>
    <w:rsid w:val="00D73413"/>
    <w:rsid w:val="00D73B08"/>
    <w:rsid w:val="00D741C0"/>
    <w:rsid w:val="00D74938"/>
    <w:rsid w:val="00D75742"/>
    <w:rsid w:val="00D7576E"/>
    <w:rsid w:val="00D75E0B"/>
    <w:rsid w:val="00D7611A"/>
    <w:rsid w:val="00D7778A"/>
    <w:rsid w:val="00D77A08"/>
    <w:rsid w:val="00D77C6F"/>
    <w:rsid w:val="00D80127"/>
    <w:rsid w:val="00D804F8"/>
    <w:rsid w:val="00D805D1"/>
    <w:rsid w:val="00D8133B"/>
    <w:rsid w:val="00D814FB"/>
    <w:rsid w:val="00D817F3"/>
    <w:rsid w:val="00D81C05"/>
    <w:rsid w:val="00D82817"/>
    <w:rsid w:val="00D82FD7"/>
    <w:rsid w:val="00D830EF"/>
    <w:rsid w:val="00D84291"/>
    <w:rsid w:val="00D84441"/>
    <w:rsid w:val="00D846C2"/>
    <w:rsid w:val="00D84FA6"/>
    <w:rsid w:val="00D85B85"/>
    <w:rsid w:val="00D85C5F"/>
    <w:rsid w:val="00D85ECC"/>
    <w:rsid w:val="00D864C7"/>
    <w:rsid w:val="00D86580"/>
    <w:rsid w:val="00D86CA5"/>
    <w:rsid w:val="00D86EB7"/>
    <w:rsid w:val="00D87935"/>
    <w:rsid w:val="00D90AC1"/>
    <w:rsid w:val="00D91195"/>
    <w:rsid w:val="00D91695"/>
    <w:rsid w:val="00D91DF2"/>
    <w:rsid w:val="00D91FEE"/>
    <w:rsid w:val="00D9203E"/>
    <w:rsid w:val="00D9232B"/>
    <w:rsid w:val="00D927A7"/>
    <w:rsid w:val="00D92B5E"/>
    <w:rsid w:val="00D93388"/>
    <w:rsid w:val="00D941E7"/>
    <w:rsid w:val="00D95457"/>
    <w:rsid w:val="00D95633"/>
    <w:rsid w:val="00D95AC1"/>
    <w:rsid w:val="00D95EBA"/>
    <w:rsid w:val="00D9682F"/>
    <w:rsid w:val="00D97657"/>
    <w:rsid w:val="00D97A7B"/>
    <w:rsid w:val="00D97CC4"/>
    <w:rsid w:val="00DA0B5A"/>
    <w:rsid w:val="00DA0DC2"/>
    <w:rsid w:val="00DA1259"/>
    <w:rsid w:val="00DA1AAD"/>
    <w:rsid w:val="00DA1E08"/>
    <w:rsid w:val="00DA2969"/>
    <w:rsid w:val="00DA2B4D"/>
    <w:rsid w:val="00DA466D"/>
    <w:rsid w:val="00DA4A52"/>
    <w:rsid w:val="00DA4BCE"/>
    <w:rsid w:val="00DA4FBC"/>
    <w:rsid w:val="00DA7457"/>
    <w:rsid w:val="00DA7AC6"/>
    <w:rsid w:val="00DB1083"/>
    <w:rsid w:val="00DB1A38"/>
    <w:rsid w:val="00DB2995"/>
    <w:rsid w:val="00DB2ED0"/>
    <w:rsid w:val="00DB2EEE"/>
    <w:rsid w:val="00DB38F0"/>
    <w:rsid w:val="00DB3EE8"/>
    <w:rsid w:val="00DB3FBC"/>
    <w:rsid w:val="00DB443C"/>
    <w:rsid w:val="00DB4701"/>
    <w:rsid w:val="00DB59C0"/>
    <w:rsid w:val="00DB5DC4"/>
    <w:rsid w:val="00DB5DDA"/>
    <w:rsid w:val="00DB655A"/>
    <w:rsid w:val="00DB67AA"/>
    <w:rsid w:val="00DB6D05"/>
    <w:rsid w:val="00DB6E9D"/>
    <w:rsid w:val="00DC0146"/>
    <w:rsid w:val="00DC03EE"/>
    <w:rsid w:val="00DC1673"/>
    <w:rsid w:val="00DC36B8"/>
    <w:rsid w:val="00DC37FA"/>
    <w:rsid w:val="00DC53F2"/>
    <w:rsid w:val="00DC5BEF"/>
    <w:rsid w:val="00DC6B01"/>
    <w:rsid w:val="00DC6DC2"/>
    <w:rsid w:val="00DC7041"/>
    <w:rsid w:val="00DC7797"/>
    <w:rsid w:val="00DD078A"/>
    <w:rsid w:val="00DD1308"/>
    <w:rsid w:val="00DD1728"/>
    <w:rsid w:val="00DD1737"/>
    <w:rsid w:val="00DD179D"/>
    <w:rsid w:val="00DD185D"/>
    <w:rsid w:val="00DD1BCA"/>
    <w:rsid w:val="00DD2179"/>
    <w:rsid w:val="00DD25DA"/>
    <w:rsid w:val="00DD2E52"/>
    <w:rsid w:val="00DD34E1"/>
    <w:rsid w:val="00DD34FF"/>
    <w:rsid w:val="00DD363E"/>
    <w:rsid w:val="00DD3AB5"/>
    <w:rsid w:val="00DD4687"/>
    <w:rsid w:val="00DD60E6"/>
    <w:rsid w:val="00DD68A1"/>
    <w:rsid w:val="00DD7260"/>
    <w:rsid w:val="00DD7667"/>
    <w:rsid w:val="00DD777C"/>
    <w:rsid w:val="00DD7DD0"/>
    <w:rsid w:val="00DE0140"/>
    <w:rsid w:val="00DE0899"/>
    <w:rsid w:val="00DE0B1C"/>
    <w:rsid w:val="00DE0BB6"/>
    <w:rsid w:val="00DE0D2F"/>
    <w:rsid w:val="00DE0D75"/>
    <w:rsid w:val="00DE19EB"/>
    <w:rsid w:val="00DE1D25"/>
    <w:rsid w:val="00DE3AD0"/>
    <w:rsid w:val="00DE4256"/>
    <w:rsid w:val="00DE4462"/>
    <w:rsid w:val="00DE4C5A"/>
    <w:rsid w:val="00DE4F55"/>
    <w:rsid w:val="00DE5B0F"/>
    <w:rsid w:val="00DE6E62"/>
    <w:rsid w:val="00DE7AC9"/>
    <w:rsid w:val="00DF07B9"/>
    <w:rsid w:val="00DF092E"/>
    <w:rsid w:val="00DF0FE3"/>
    <w:rsid w:val="00DF2CB1"/>
    <w:rsid w:val="00DF37A5"/>
    <w:rsid w:val="00DF43DB"/>
    <w:rsid w:val="00DF555F"/>
    <w:rsid w:val="00DF59E3"/>
    <w:rsid w:val="00DF608B"/>
    <w:rsid w:val="00DF62AB"/>
    <w:rsid w:val="00DF6802"/>
    <w:rsid w:val="00DF69F9"/>
    <w:rsid w:val="00DF6C92"/>
    <w:rsid w:val="00DF7624"/>
    <w:rsid w:val="00DF7678"/>
    <w:rsid w:val="00DF7B85"/>
    <w:rsid w:val="00DF7F2B"/>
    <w:rsid w:val="00E00212"/>
    <w:rsid w:val="00E01CFA"/>
    <w:rsid w:val="00E0259A"/>
    <w:rsid w:val="00E02AEB"/>
    <w:rsid w:val="00E02B50"/>
    <w:rsid w:val="00E03988"/>
    <w:rsid w:val="00E040D2"/>
    <w:rsid w:val="00E045AE"/>
    <w:rsid w:val="00E04B3F"/>
    <w:rsid w:val="00E04E03"/>
    <w:rsid w:val="00E05EAE"/>
    <w:rsid w:val="00E05EBE"/>
    <w:rsid w:val="00E060C1"/>
    <w:rsid w:val="00E069BF"/>
    <w:rsid w:val="00E06B1E"/>
    <w:rsid w:val="00E07071"/>
    <w:rsid w:val="00E07787"/>
    <w:rsid w:val="00E101A7"/>
    <w:rsid w:val="00E10A58"/>
    <w:rsid w:val="00E10AAF"/>
    <w:rsid w:val="00E10C15"/>
    <w:rsid w:val="00E10DAE"/>
    <w:rsid w:val="00E11850"/>
    <w:rsid w:val="00E11A4A"/>
    <w:rsid w:val="00E11FC8"/>
    <w:rsid w:val="00E11FF3"/>
    <w:rsid w:val="00E12827"/>
    <w:rsid w:val="00E12ECE"/>
    <w:rsid w:val="00E139D9"/>
    <w:rsid w:val="00E13A2D"/>
    <w:rsid w:val="00E147D5"/>
    <w:rsid w:val="00E14833"/>
    <w:rsid w:val="00E14C0E"/>
    <w:rsid w:val="00E1559F"/>
    <w:rsid w:val="00E15CE1"/>
    <w:rsid w:val="00E15FA2"/>
    <w:rsid w:val="00E16642"/>
    <w:rsid w:val="00E1787C"/>
    <w:rsid w:val="00E17BC1"/>
    <w:rsid w:val="00E202BA"/>
    <w:rsid w:val="00E2167C"/>
    <w:rsid w:val="00E217AA"/>
    <w:rsid w:val="00E22097"/>
    <w:rsid w:val="00E22496"/>
    <w:rsid w:val="00E2249E"/>
    <w:rsid w:val="00E22B76"/>
    <w:rsid w:val="00E22BE9"/>
    <w:rsid w:val="00E234F1"/>
    <w:rsid w:val="00E23D37"/>
    <w:rsid w:val="00E2456D"/>
    <w:rsid w:val="00E24719"/>
    <w:rsid w:val="00E25185"/>
    <w:rsid w:val="00E25284"/>
    <w:rsid w:val="00E25AF8"/>
    <w:rsid w:val="00E2603F"/>
    <w:rsid w:val="00E266D0"/>
    <w:rsid w:val="00E2684A"/>
    <w:rsid w:val="00E26C55"/>
    <w:rsid w:val="00E26F6C"/>
    <w:rsid w:val="00E279DC"/>
    <w:rsid w:val="00E31BBE"/>
    <w:rsid w:val="00E31BD0"/>
    <w:rsid w:val="00E3266C"/>
    <w:rsid w:val="00E32AFA"/>
    <w:rsid w:val="00E32D23"/>
    <w:rsid w:val="00E33FE6"/>
    <w:rsid w:val="00E34CA3"/>
    <w:rsid w:val="00E34EE6"/>
    <w:rsid w:val="00E355D1"/>
    <w:rsid w:val="00E367FF"/>
    <w:rsid w:val="00E37083"/>
    <w:rsid w:val="00E37365"/>
    <w:rsid w:val="00E3753C"/>
    <w:rsid w:val="00E375B3"/>
    <w:rsid w:val="00E37DA6"/>
    <w:rsid w:val="00E37FE3"/>
    <w:rsid w:val="00E4010F"/>
    <w:rsid w:val="00E4084E"/>
    <w:rsid w:val="00E42E12"/>
    <w:rsid w:val="00E43AAA"/>
    <w:rsid w:val="00E43D29"/>
    <w:rsid w:val="00E44C62"/>
    <w:rsid w:val="00E44E2C"/>
    <w:rsid w:val="00E4629B"/>
    <w:rsid w:val="00E47406"/>
    <w:rsid w:val="00E476FD"/>
    <w:rsid w:val="00E501DA"/>
    <w:rsid w:val="00E506C1"/>
    <w:rsid w:val="00E510DA"/>
    <w:rsid w:val="00E51E20"/>
    <w:rsid w:val="00E529FA"/>
    <w:rsid w:val="00E52DF6"/>
    <w:rsid w:val="00E52E7F"/>
    <w:rsid w:val="00E53278"/>
    <w:rsid w:val="00E53C0C"/>
    <w:rsid w:val="00E54247"/>
    <w:rsid w:val="00E54743"/>
    <w:rsid w:val="00E54D8A"/>
    <w:rsid w:val="00E54E5D"/>
    <w:rsid w:val="00E54EF2"/>
    <w:rsid w:val="00E554C6"/>
    <w:rsid w:val="00E55646"/>
    <w:rsid w:val="00E5782B"/>
    <w:rsid w:val="00E60466"/>
    <w:rsid w:val="00E60DC5"/>
    <w:rsid w:val="00E61A55"/>
    <w:rsid w:val="00E62664"/>
    <w:rsid w:val="00E629E0"/>
    <w:rsid w:val="00E63559"/>
    <w:rsid w:val="00E636C5"/>
    <w:rsid w:val="00E63B79"/>
    <w:rsid w:val="00E64CC5"/>
    <w:rsid w:val="00E664CC"/>
    <w:rsid w:val="00E66608"/>
    <w:rsid w:val="00E66710"/>
    <w:rsid w:val="00E67180"/>
    <w:rsid w:val="00E676E2"/>
    <w:rsid w:val="00E70816"/>
    <w:rsid w:val="00E731E8"/>
    <w:rsid w:val="00E7393C"/>
    <w:rsid w:val="00E74419"/>
    <w:rsid w:val="00E74843"/>
    <w:rsid w:val="00E74FA5"/>
    <w:rsid w:val="00E7538F"/>
    <w:rsid w:val="00E75634"/>
    <w:rsid w:val="00E756A8"/>
    <w:rsid w:val="00E76032"/>
    <w:rsid w:val="00E768F2"/>
    <w:rsid w:val="00E76911"/>
    <w:rsid w:val="00E771A6"/>
    <w:rsid w:val="00E77E9E"/>
    <w:rsid w:val="00E81016"/>
    <w:rsid w:val="00E8140D"/>
    <w:rsid w:val="00E81B07"/>
    <w:rsid w:val="00E81DED"/>
    <w:rsid w:val="00E82316"/>
    <w:rsid w:val="00E8231B"/>
    <w:rsid w:val="00E82578"/>
    <w:rsid w:val="00E825B3"/>
    <w:rsid w:val="00E82837"/>
    <w:rsid w:val="00E828CE"/>
    <w:rsid w:val="00E8304A"/>
    <w:rsid w:val="00E831BC"/>
    <w:rsid w:val="00E83700"/>
    <w:rsid w:val="00E849DE"/>
    <w:rsid w:val="00E84CAA"/>
    <w:rsid w:val="00E850A3"/>
    <w:rsid w:val="00E852C3"/>
    <w:rsid w:val="00E85833"/>
    <w:rsid w:val="00E85948"/>
    <w:rsid w:val="00E85FE5"/>
    <w:rsid w:val="00E86343"/>
    <w:rsid w:val="00E863D0"/>
    <w:rsid w:val="00E86536"/>
    <w:rsid w:val="00E86A6B"/>
    <w:rsid w:val="00E8737B"/>
    <w:rsid w:val="00E877A8"/>
    <w:rsid w:val="00E87F05"/>
    <w:rsid w:val="00E907EF"/>
    <w:rsid w:val="00E9167E"/>
    <w:rsid w:val="00E91DC4"/>
    <w:rsid w:val="00E922A4"/>
    <w:rsid w:val="00E925CE"/>
    <w:rsid w:val="00E928A4"/>
    <w:rsid w:val="00E93E04"/>
    <w:rsid w:val="00E93F3F"/>
    <w:rsid w:val="00E95578"/>
    <w:rsid w:val="00E9564B"/>
    <w:rsid w:val="00E96069"/>
    <w:rsid w:val="00E9616D"/>
    <w:rsid w:val="00E9715B"/>
    <w:rsid w:val="00E971EC"/>
    <w:rsid w:val="00E97995"/>
    <w:rsid w:val="00E97DCC"/>
    <w:rsid w:val="00EA05D9"/>
    <w:rsid w:val="00EA0D62"/>
    <w:rsid w:val="00EA0F24"/>
    <w:rsid w:val="00EA1104"/>
    <w:rsid w:val="00EA16A6"/>
    <w:rsid w:val="00EA17C3"/>
    <w:rsid w:val="00EA1B73"/>
    <w:rsid w:val="00EA2CD9"/>
    <w:rsid w:val="00EA3413"/>
    <w:rsid w:val="00EA4135"/>
    <w:rsid w:val="00EA4481"/>
    <w:rsid w:val="00EA5257"/>
    <w:rsid w:val="00EA594C"/>
    <w:rsid w:val="00EA59B6"/>
    <w:rsid w:val="00EA5F40"/>
    <w:rsid w:val="00EA64D0"/>
    <w:rsid w:val="00EA6DDA"/>
    <w:rsid w:val="00EA7101"/>
    <w:rsid w:val="00EA7CCB"/>
    <w:rsid w:val="00EB022C"/>
    <w:rsid w:val="00EB0433"/>
    <w:rsid w:val="00EB0EB9"/>
    <w:rsid w:val="00EB15DC"/>
    <w:rsid w:val="00EB19FF"/>
    <w:rsid w:val="00EB1B8B"/>
    <w:rsid w:val="00EB1F1F"/>
    <w:rsid w:val="00EB3C54"/>
    <w:rsid w:val="00EB3DEB"/>
    <w:rsid w:val="00EB4951"/>
    <w:rsid w:val="00EB5A02"/>
    <w:rsid w:val="00EC045C"/>
    <w:rsid w:val="00EC098E"/>
    <w:rsid w:val="00EC0BCB"/>
    <w:rsid w:val="00EC0E71"/>
    <w:rsid w:val="00EC20E0"/>
    <w:rsid w:val="00EC2A1C"/>
    <w:rsid w:val="00EC2AA0"/>
    <w:rsid w:val="00EC2C46"/>
    <w:rsid w:val="00EC43C3"/>
    <w:rsid w:val="00EC5221"/>
    <w:rsid w:val="00EC563F"/>
    <w:rsid w:val="00EC6B40"/>
    <w:rsid w:val="00EC7048"/>
    <w:rsid w:val="00EC7C98"/>
    <w:rsid w:val="00ED0DDA"/>
    <w:rsid w:val="00ED1CDD"/>
    <w:rsid w:val="00ED25F0"/>
    <w:rsid w:val="00ED29B2"/>
    <w:rsid w:val="00ED3B42"/>
    <w:rsid w:val="00ED3E0A"/>
    <w:rsid w:val="00ED43D6"/>
    <w:rsid w:val="00ED446A"/>
    <w:rsid w:val="00ED52E2"/>
    <w:rsid w:val="00ED613A"/>
    <w:rsid w:val="00ED669A"/>
    <w:rsid w:val="00ED6CFA"/>
    <w:rsid w:val="00ED6D53"/>
    <w:rsid w:val="00EE1855"/>
    <w:rsid w:val="00EE199C"/>
    <w:rsid w:val="00EE1C2D"/>
    <w:rsid w:val="00EE2B68"/>
    <w:rsid w:val="00EE2BCD"/>
    <w:rsid w:val="00EE49FA"/>
    <w:rsid w:val="00EE5143"/>
    <w:rsid w:val="00EE6358"/>
    <w:rsid w:val="00EE654D"/>
    <w:rsid w:val="00EE67B0"/>
    <w:rsid w:val="00EE6D70"/>
    <w:rsid w:val="00EE798C"/>
    <w:rsid w:val="00EF0170"/>
    <w:rsid w:val="00EF1255"/>
    <w:rsid w:val="00EF1386"/>
    <w:rsid w:val="00EF1582"/>
    <w:rsid w:val="00EF15AD"/>
    <w:rsid w:val="00EF1749"/>
    <w:rsid w:val="00EF1BC1"/>
    <w:rsid w:val="00EF2491"/>
    <w:rsid w:val="00EF256B"/>
    <w:rsid w:val="00EF44CB"/>
    <w:rsid w:val="00EF4CF2"/>
    <w:rsid w:val="00EF4DC4"/>
    <w:rsid w:val="00EF5277"/>
    <w:rsid w:val="00EF5BCB"/>
    <w:rsid w:val="00EF5CAD"/>
    <w:rsid w:val="00EF611F"/>
    <w:rsid w:val="00EF69B1"/>
    <w:rsid w:val="00EF76E1"/>
    <w:rsid w:val="00EF77C5"/>
    <w:rsid w:val="00EF7B1D"/>
    <w:rsid w:val="00EF7B89"/>
    <w:rsid w:val="00EF7EE1"/>
    <w:rsid w:val="00F00333"/>
    <w:rsid w:val="00F00FE6"/>
    <w:rsid w:val="00F016F7"/>
    <w:rsid w:val="00F01C7A"/>
    <w:rsid w:val="00F02856"/>
    <w:rsid w:val="00F02DFC"/>
    <w:rsid w:val="00F0363A"/>
    <w:rsid w:val="00F0382D"/>
    <w:rsid w:val="00F050C6"/>
    <w:rsid w:val="00F054FB"/>
    <w:rsid w:val="00F05A06"/>
    <w:rsid w:val="00F06252"/>
    <w:rsid w:val="00F072F7"/>
    <w:rsid w:val="00F100C3"/>
    <w:rsid w:val="00F100E5"/>
    <w:rsid w:val="00F1030E"/>
    <w:rsid w:val="00F10925"/>
    <w:rsid w:val="00F10CFB"/>
    <w:rsid w:val="00F12080"/>
    <w:rsid w:val="00F12186"/>
    <w:rsid w:val="00F12F6C"/>
    <w:rsid w:val="00F12FA4"/>
    <w:rsid w:val="00F13BC1"/>
    <w:rsid w:val="00F13DAE"/>
    <w:rsid w:val="00F13FAF"/>
    <w:rsid w:val="00F1422E"/>
    <w:rsid w:val="00F1441B"/>
    <w:rsid w:val="00F14B6F"/>
    <w:rsid w:val="00F157D8"/>
    <w:rsid w:val="00F15B1E"/>
    <w:rsid w:val="00F16945"/>
    <w:rsid w:val="00F1739E"/>
    <w:rsid w:val="00F17CC4"/>
    <w:rsid w:val="00F201AD"/>
    <w:rsid w:val="00F21481"/>
    <w:rsid w:val="00F219B6"/>
    <w:rsid w:val="00F21B21"/>
    <w:rsid w:val="00F21E7D"/>
    <w:rsid w:val="00F222BB"/>
    <w:rsid w:val="00F2256B"/>
    <w:rsid w:val="00F2261D"/>
    <w:rsid w:val="00F228BD"/>
    <w:rsid w:val="00F232D6"/>
    <w:rsid w:val="00F233B6"/>
    <w:rsid w:val="00F240A2"/>
    <w:rsid w:val="00F2491A"/>
    <w:rsid w:val="00F24EF6"/>
    <w:rsid w:val="00F2539B"/>
    <w:rsid w:val="00F254E4"/>
    <w:rsid w:val="00F25BAA"/>
    <w:rsid w:val="00F2703A"/>
    <w:rsid w:val="00F27118"/>
    <w:rsid w:val="00F277F9"/>
    <w:rsid w:val="00F30065"/>
    <w:rsid w:val="00F309A5"/>
    <w:rsid w:val="00F316C0"/>
    <w:rsid w:val="00F33285"/>
    <w:rsid w:val="00F3551F"/>
    <w:rsid w:val="00F35D19"/>
    <w:rsid w:val="00F36207"/>
    <w:rsid w:val="00F376EA"/>
    <w:rsid w:val="00F403F3"/>
    <w:rsid w:val="00F40F1C"/>
    <w:rsid w:val="00F41269"/>
    <w:rsid w:val="00F41319"/>
    <w:rsid w:val="00F42683"/>
    <w:rsid w:val="00F427A0"/>
    <w:rsid w:val="00F42C6B"/>
    <w:rsid w:val="00F436A9"/>
    <w:rsid w:val="00F43D1B"/>
    <w:rsid w:val="00F44B13"/>
    <w:rsid w:val="00F45BE7"/>
    <w:rsid w:val="00F45F70"/>
    <w:rsid w:val="00F463D7"/>
    <w:rsid w:val="00F468F9"/>
    <w:rsid w:val="00F47247"/>
    <w:rsid w:val="00F47374"/>
    <w:rsid w:val="00F50163"/>
    <w:rsid w:val="00F505A1"/>
    <w:rsid w:val="00F508EB"/>
    <w:rsid w:val="00F510E2"/>
    <w:rsid w:val="00F515F1"/>
    <w:rsid w:val="00F51880"/>
    <w:rsid w:val="00F51B05"/>
    <w:rsid w:val="00F51D7F"/>
    <w:rsid w:val="00F5273A"/>
    <w:rsid w:val="00F5277C"/>
    <w:rsid w:val="00F52D6B"/>
    <w:rsid w:val="00F52E18"/>
    <w:rsid w:val="00F546FB"/>
    <w:rsid w:val="00F5474E"/>
    <w:rsid w:val="00F552A1"/>
    <w:rsid w:val="00F55335"/>
    <w:rsid w:val="00F556C4"/>
    <w:rsid w:val="00F5573D"/>
    <w:rsid w:val="00F55CF7"/>
    <w:rsid w:val="00F55EF6"/>
    <w:rsid w:val="00F55FFB"/>
    <w:rsid w:val="00F574AA"/>
    <w:rsid w:val="00F57D1C"/>
    <w:rsid w:val="00F57D9B"/>
    <w:rsid w:val="00F6086A"/>
    <w:rsid w:val="00F6100C"/>
    <w:rsid w:val="00F6169B"/>
    <w:rsid w:val="00F62824"/>
    <w:rsid w:val="00F62D7C"/>
    <w:rsid w:val="00F634C8"/>
    <w:rsid w:val="00F635E7"/>
    <w:rsid w:val="00F63FDA"/>
    <w:rsid w:val="00F65009"/>
    <w:rsid w:val="00F66053"/>
    <w:rsid w:val="00F66BE6"/>
    <w:rsid w:val="00F67155"/>
    <w:rsid w:val="00F67419"/>
    <w:rsid w:val="00F7058F"/>
    <w:rsid w:val="00F705CD"/>
    <w:rsid w:val="00F70D21"/>
    <w:rsid w:val="00F70FEF"/>
    <w:rsid w:val="00F7127C"/>
    <w:rsid w:val="00F716BD"/>
    <w:rsid w:val="00F71880"/>
    <w:rsid w:val="00F722D9"/>
    <w:rsid w:val="00F722E3"/>
    <w:rsid w:val="00F723CB"/>
    <w:rsid w:val="00F7272E"/>
    <w:rsid w:val="00F728A4"/>
    <w:rsid w:val="00F731AE"/>
    <w:rsid w:val="00F740CF"/>
    <w:rsid w:val="00F74505"/>
    <w:rsid w:val="00F74F12"/>
    <w:rsid w:val="00F74F3A"/>
    <w:rsid w:val="00F75C02"/>
    <w:rsid w:val="00F75F92"/>
    <w:rsid w:val="00F7746B"/>
    <w:rsid w:val="00F77618"/>
    <w:rsid w:val="00F77C30"/>
    <w:rsid w:val="00F77ECB"/>
    <w:rsid w:val="00F80D75"/>
    <w:rsid w:val="00F80F2B"/>
    <w:rsid w:val="00F819D4"/>
    <w:rsid w:val="00F81E47"/>
    <w:rsid w:val="00F824EF"/>
    <w:rsid w:val="00F836C6"/>
    <w:rsid w:val="00F84408"/>
    <w:rsid w:val="00F85826"/>
    <w:rsid w:val="00F86474"/>
    <w:rsid w:val="00F868B4"/>
    <w:rsid w:val="00F8730A"/>
    <w:rsid w:val="00F87F63"/>
    <w:rsid w:val="00F9015A"/>
    <w:rsid w:val="00F9016F"/>
    <w:rsid w:val="00F90601"/>
    <w:rsid w:val="00F918B2"/>
    <w:rsid w:val="00F927B6"/>
    <w:rsid w:val="00F93072"/>
    <w:rsid w:val="00F93400"/>
    <w:rsid w:val="00F93EE3"/>
    <w:rsid w:val="00F940FC"/>
    <w:rsid w:val="00F943F4"/>
    <w:rsid w:val="00F95495"/>
    <w:rsid w:val="00F9578F"/>
    <w:rsid w:val="00F958D4"/>
    <w:rsid w:val="00F960F2"/>
    <w:rsid w:val="00F97F2F"/>
    <w:rsid w:val="00FA02D8"/>
    <w:rsid w:val="00FA04CC"/>
    <w:rsid w:val="00FA05CF"/>
    <w:rsid w:val="00FA0890"/>
    <w:rsid w:val="00FA151E"/>
    <w:rsid w:val="00FA1842"/>
    <w:rsid w:val="00FA1D3E"/>
    <w:rsid w:val="00FA2136"/>
    <w:rsid w:val="00FA26E5"/>
    <w:rsid w:val="00FA279D"/>
    <w:rsid w:val="00FA27E7"/>
    <w:rsid w:val="00FA2B45"/>
    <w:rsid w:val="00FA2F1D"/>
    <w:rsid w:val="00FA49D1"/>
    <w:rsid w:val="00FA5523"/>
    <w:rsid w:val="00FA5571"/>
    <w:rsid w:val="00FA65FF"/>
    <w:rsid w:val="00FA7804"/>
    <w:rsid w:val="00FA78FD"/>
    <w:rsid w:val="00FB11BE"/>
    <w:rsid w:val="00FB1357"/>
    <w:rsid w:val="00FB140B"/>
    <w:rsid w:val="00FB1A89"/>
    <w:rsid w:val="00FB1B56"/>
    <w:rsid w:val="00FB1B6C"/>
    <w:rsid w:val="00FB2975"/>
    <w:rsid w:val="00FB36EF"/>
    <w:rsid w:val="00FB39A7"/>
    <w:rsid w:val="00FB428F"/>
    <w:rsid w:val="00FB4848"/>
    <w:rsid w:val="00FB4ACD"/>
    <w:rsid w:val="00FB4C6F"/>
    <w:rsid w:val="00FB5452"/>
    <w:rsid w:val="00FB5885"/>
    <w:rsid w:val="00FB597E"/>
    <w:rsid w:val="00FB6C1F"/>
    <w:rsid w:val="00FB6E1E"/>
    <w:rsid w:val="00FB723E"/>
    <w:rsid w:val="00FB73AD"/>
    <w:rsid w:val="00FC0162"/>
    <w:rsid w:val="00FC0492"/>
    <w:rsid w:val="00FC137A"/>
    <w:rsid w:val="00FC2050"/>
    <w:rsid w:val="00FC276B"/>
    <w:rsid w:val="00FC358E"/>
    <w:rsid w:val="00FC3882"/>
    <w:rsid w:val="00FC463E"/>
    <w:rsid w:val="00FC4825"/>
    <w:rsid w:val="00FC5692"/>
    <w:rsid w:val="00FC577F"/>
    <w:rsid w:val="00FC5E76"/>
    <w:rsid w:val="00FC6226"/>
    <w:rsid w:val="00FC678B"/>
    <w:rsid w:val="00FC69CF"/>
    <w:rsid w:val="00FC7214"/>
    <w:rsid w:val="00FC770C"/>
    <w:rsid w:val="00FC7AD2"/>
    <w:rsid w:val="00FC7D8D"/>
    <w:rsid w:val="00FD0745"/>
    <w:rsid w:val="00FD0B0C"/>
    <w:rsid w:val="00FD0B70"/>
    <w:rsid w:val="00FD0FFC"/>
    <w:rsid w:val="00FD11B8"/>
    <w:rsid w:val="00FD1440"/>
    <w:rsid w:val="00FD1489"/>
    <w:rsid w:val="00FD17D7"/>
    <w:rsid w:val="00FD17E8"/>
    <w:rsid w:val="00FD2DA9"/>
    <w:rsid w:val="00FD35FA"/>
    <w:rsid w:val="00FD374E"/>
    <w:rsid w:val="00FD3E08"/>
    <w:rsid w:val="00FD4022"/>
    <w:rsid w:val="00FD4310"/>
    <w:rsid w:val="00FD43DE"/>
    <w:rsid w:val="00FD4592"/>
    <w:rsid w:val="00FD5155"/>
    <w:rsid w:val="00FD5846"/>
    <w:rsid w:val="00FD59F1"/>
    <w:rsid w:val="00FD5A5F"/>
    <w:rsid w:val="00FD5E49"/>
    <w:rsid w:val="00FD6FE2"/>
    <w:rsid w:val="00FD74CB"/>
    <w:rsid w:val="00FD7543"/>
    <w:rsid w:val="00FD7A5C"/>
    <w:rsid w:val="00FD7BF5"/>
    <w:rsid w:val="00FE0379"/>
    <w:rsid w:val="00FE14AF"/>
    <w:rsid w:val="00FE185C"/>
    <w:rsid w:val="00FE3C5F"/>
    <w:rsid w:val="00FE401B"/>
    <w:rsid w:val="00FE4674"/>
    <w:rsid w:val="00FE4704"/>
    <w:rsid w:val="00FE4705"/>
    <w:rsid w:val="00FE557C"/>
    <w:rsid w:val="00FE6724"/>
    <w:rsid w:val="00FE71A1"/>
    <w:rsid w:val="00FF2B99"/>
    <w:rsid w:val="00FF31DA"/>
    <w:rsid w:val="00FF38DE"/>
    <w:rsid w:val="00FF3D28"/>
    <w:rsid w:val="00FF41CF"/>
    <w:rsid w:val="00FF4272"/>
    <w:rsid w:val="00FF4C3A"/>
    <w:rsid w:val="00FF4F66"/>
    <w:rsid w:val="00FF5A38"/>
    <w:rsid w:val="00FF5E82"/>
    <w:rsid w:val="00FF62F4"/>
    <w:rsid w:val="00FF6519"/>
    <w:rsid w:val="00FF70B8"/>
    <w:rsid w:val="00FF74AB"/>
    <w:rsid w:val="091389D2"/>
    <w:rsid w:val="7D7E6A24"/>
  </w:rsids>
  <m:mathPr>
    <m:mathFont m:val="Cambria Math"/>
    <m:brkBin m:val="before"/>
    <m:brkBinSub m:val="--"/>
    <m:smallFrac m:val="0"/>
    <m:dispDef/>
    <m:lMargin m:val="0"/>
    <m:rMargin m:val="0"/>
    <m:defJc m:val="centerGroup"/>
    <m:wrapIndent m:val="1440"/>
    <m:intLim m:val="subSup"/>
    <m:naryLim m:val="undOvr"/>
  </m:mathPr>
  <w:themeFontLang w:val="en-GB" w:eastAsia="ja-JP" w:bidi="th-TH"/>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9929C8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Number" w:semiHidden="1" w:unhideWhenUsed="1"/>
    <w:lsdException w:name="List 2"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Subtitle" w:qFormat="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12D16"/>
    <w:pPr>
      <w:tabs>
        <w:tab w:val="left" w:pos="567"/>
      </w:tabs>
      <w:spacing w:line="260" w:lineRule="exact"/>
    </w:pPr>
    <w:rPr>
      <w:rFonts w:eastAsia="Times New Roman"/>
      <w:sz w:val="22"/>
      <w:lang w:val="en-GB"/>
    </w:rPr>
  </w:style>
  <w:style w:type="paragraph" w:styleId="Heading1">
    <w:name w:val="heading 1"/>
    <w:basedOn w:val="Normal"/>
    <w:next w:val="Normal"/>
    <w:link w:val="Heading1Char"/>
    <w:qFormat/>
    <w:rsid w:val="00341DBE"/>
    <w:pPr>
      <w:keepNext/>
      <w:spacing w:before="240" w:after="60"/>
      <w:outlineLvl w:val="0"/>
    </w:pPr>
    <w:rPr>
      <w:rFonts w:ascii="Cambria" w:hAnsi="Cambria"/>
      <w:b/>
      <w:bCs/>
      <w:kern w:val="32"/>
      <w:sz w:val="32"/>
      <w:szCs w:val="32"/>
    </w:rPr>
  </w:style>
  <w:style w:type="paragraph" w:styleId="Heading2">
    <w:name w:val="heading 2"/>
    <w:next w:val="Normal"/>
    <w:link w:val="Heading2Char"/>
    <w:qFormat/>
    <w:rsid w:val="002522C0"/>
    <w:pPr>
      <w:keepNext/>
      <w:spacing w:before="300"/>
      <w:outlineLvl w:val="1"/>
    </w:pPr>
    <w:rPr>
      <w:rFonts w:eastAsia="Times New Roman" w:cs="Arial"/>
      <w:b/>
      <w:bCs/>
      <w:iCs/>
      <w:sz w:val="26"/>
      <w:szCs w:val="28"/>
      <w:lang w:val="en-GB" w:eastAsia="en-GB"/>
    </w:rPr>
  </w:style>
  <w:style w:type="paragraph" w:styleId="Heading3">
    <w:name w:val="heading 3"/>
    <w:basedOn w:val="Normal"/>
    <w:next w:val="Normal"/>
    <w:link w:val="Heading3Char"/>
    <w:qFormat/>
    <w:rsid w:val="00341DBE"/>
    <w:pPr>
      <w:keepNext/>
      <w:spacing w:before="240" w:after="60"/>
      <w:outlineLvl w:val="2"/>
    </w:pPr>
    <w:rPr>
      <w:rFonts w:ascii="Cambria" w:hAnsi="Cambria"/>
      <w:b/>
      <w:bCs/>
      <w:sz w:val="26"/>
      <w:szCs w:val="26"/>
    </w:rPr>
  </w:style>
  <w:style w:type="paragraph" w:styleId="Heading4">
    <w:name w:val="heading 4"/>
    <w:basedOn w:val="Normal"/>
    <w:next w:val="Normal"/>
    <w:link w:val="Heading4Char"/>
    <w:qFormat/>
    <w:rsid w:val="00341DBE"/>
    <w:pPr>
      <w:keepNext/>
      <w:spacing w:before="240" w:after="60"/>
      <w:outlineLvl w:val="3"/>
    </w:pPr>
    <w:rPr>
      <w:rFonts w:ascii="Calibri" w:hAnsi="Calibri"/>
      <w:b/>
      <w:bCs/>
      <w:sz w:val="28"/>
      <w:szCs w:val="28"/>
    </w:rPr>
  </w:style>
  <w:style w:type="paragraph" w:styleId="Heading5">
    <w:name w:val="heading 5"/>
    <w:basedOn w:val="Normal"/>
    <w:next w:val="Normal"/>
    <w:link w:val="Heading5Char"/>
    <w:qFormat/>
    <w:rsid w:val="00341DBE"/>
    <w:pPr>
      <w:spacing w:before="240" w:after="60"/>
      <w:outlineLvl w:val="4"/>
    </w:pPr>
    <w:rPr>
      <w:rFonts w:ascii="Calibri" w:hAnsi="Calibri"/>
      <w:b/>
      <w:bCs/>
      <w:i/>
      <w:iCs/>
      <w:sz w:val="26"/>
      <w:szCs w:val="26"/>
    </w:rPr>
  </w:style>
  <w:style w:type="paragraph" w:styleId="Heading6">
    <w:name w:val="heading 6"/>
    <w:basedOn w:val="Normal"/>
    <w:next w:val="Normal"/>
    <w:link w:val="Heading6Char"/>
    <w:qFormat/>
    <w:rsid w:val="0045049A"/>
    <w:pPr>
      <w:spacing w:before="240" w:after="60"/>
      <w:outlineLvl w:val="5"/>
    </w:pPr>
    <w:rPr>
      <w:rFonts w:ascii="Calibri" w:hAnsi="Calibri"/>
      <w:b/>
      <w:bCs/>
      <w:szCs w:val="22"/>
    </w:rPr>
  </w:style>
  <w:style w:type="paragraph" w:styleId="Heading7">
    <w:name w:val="heading 7"/>
    <w:basedOn w:val="Normal"/>
    <w:next w:val="Normal"/>
    <w:link w:val="Heading7Char"/>
    <w:qFormat/>
    <w:rsid w:val="00341DBE"/>
    <w:pPr>
      <w:spacing w:before="240" w:after="60"/>
      <w:outlineLvl w:val="6"/>
    </w:pPr>
    <w:rPr>
      <w:rFonts w:ascii="Calibri" w:hAnsi="Calibri"/>
      <w:sz w:val="24"/>
      <w:szCs w:val="24"/>
    </w:rPr>
  </w:style>
  <w:style w:type="paragraph" w:styleId="Heading8">
    <w:name w:val="heading 8"/>
    <w:basedOn w:val="Normal"/>
    <w:next w:val="Normal"/>
    <w:link w:val="Heading8Char"/>
    <w:qFormat/>
    <w:rsid w:val="00341DBE"/>
    <w:pPr>
      <w:spacing w:before="240" w:after="60"/>
      <w:outlineLvl w:val="7"/>
    </w:pPr>
    <w:rPr>
      <w:rFonts w:ascii="Calibri" w:hAnsi="Calibri"/>
      <w:i/>
      <w:iCs/>
      <w:sz w:val="24"/>
      <w:szCs w:val="24"/>
    </w:rPr>
  </w:style>
  <w:style w:type="paragraph" w:styleId="Heading9">
    <w:name w:val="heading 9"/>
    <w:basedOn w:val="Normal"/>
    <w:next w:val="Normal"/>
    <w:link w:val="Heading9Char"/>
    <w:qFormat/>
    <w:rsid w:val="00341DBE"/>
    <w:pPr>
      <w:spacing w:before="240" w:after="60"/>
      <w:outlineLvl w:val="8"/>
    </w:pPr>
    <w:rPr>
      <w:rFonts w:ascii="Cambria" w:hAnsi="Cambria"/>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rsid w:val="00E2603F"/>
    <w:pPr>
      <w:tabs>
        <w:tab w:val="center" w:pos="4536"/>
        <w:tab w:val="right" w:pos="8306"/>
      </w:tabs>
    </w:pPr>
    <w:rPr>
      <w:rFonts w:ascii="Arial" w:hAnsi="Arial"/>
      <w:noProof/>
      <w:sz w:val="16"/>
    </w:rPr>
  </w:style>
  <w:style w:type="paragraph" w:styleId="Header">
    <w:name w:val="header"/>
    <w:basedOn w:val="Normal"/>
    <w:link w:val="HeaderChar"/>
    <w:uiPriority w:val="99"/>
    <w:rsid w:val="00E2603F"/>
    <w:pPr>
      <w:tabs>
        <w:tab w:val="center" w:pos="4153"/>
        <w:tab w:val="right" w:pos="8306"/>
      </w:tabs>
    </w:pPr>
    <w:rPr>
      <w:rFonts w:ascii="Arial" w:hAnsi="Arial"/>
      <w:sz w:val="20"/>
    </w:rPr>
  </w:style>
  <w:style w:type="paragraph" w:customStyle="1" w:styleId="MemoHeaderStyle">
    <w:name w:val="MemoHeaderStyle"/>
    <w:basedOn w:val="Normal"/>
    <w:next w:val="Normal"/>
    <w:rsid w:val="00E2603F"/>
    <w:pPr>
      <w:spacing w:line="120" w:lineRule="atLeast"/>
      <w:ind w:left="1418"/>
      <w:jc w:val="both"/>
    </w:pPr>
    <w:rPr>
      <w:rFonts w:ascii="Arial" w:hAnsi="Arial"/>
      <w:b/>
      <w:smallCaps/>
    </w:rPr>
  </w:style>
  <w:style w:type="character" w:styleId="PageNumber">
    <w:name w:val="page number"/>
    <w:basedOn w:val="DefaultParagraphFont"/>
    <w:rsid w:val="00812D16"/>
  </w:style>
  <w:style w:type="paragraph" w:styleId="BodyText">
    <w:name w:val="Body Text"/>
    <w:basedOn w:val="Normal"/>
    <w:link w:val="BodyTextChar"/>
    <w:rsid w:val="00812D16"/>
    <w:pPr>
      <w:tabs>
        <w:tab w:val="clear" w:pos="567"/>
      </w:tabs>
      <w:spacing w:line="240" w:lineRule="auto"/>
    </w:pPr>
    <w:rPr>
      <w:i/>
      <w:color w:val="008000"/>
    </w:rPr>
  </w:style>
  <w:style w:type="paragraph" w:styleId="CommentText">
    <w:name w:val="annotation text"/>
    <w:basedOn w:val="Normal"/>
    <w:link w:val="CommentTextChar"/>
    <w:uiPriority w:val="99"/>
    <w:rsid w:val="00812D16"/>
    <w:rPr>
      <w:sz w:val="20"/>
    </w:rPr>
  </w:style>
  <w:style w:type="character" w:styleId="Hyperlink">
    <w:name w:val="Hyperlink"/>
    <w:uiPriority w:val="99"/>
    <w:rsid w:val="00812D16"/>
    <w:rPr>
      <w:color w:val="0000FF"/>
      <w:u w:val="single"/>
    </w:rPr>
  </w:style>
  <w:style w:type="paragraph" w:customStyle="1" w:styleId="EMEAEnBodyText">
    <w:name w:val="EMEA En Body Text"/>
    <w:basedOn w:val="Normal"/>
    <w:rsid w:val="00812D16"/>
    <w:pPr>
      <w:tabs>
        <w:tab w:val="clear" w:pos="567"/>
      </w:tabs>
      <w:spacing w:before="120" w:after="120" w:line="240" w:lineRule="auto"/>
      <w:jc w:val="both"/>
    </w:pPr>
    <w:rPr>
      <w:lang w:val="en-US"/>
    </w:rPr>
  </w:style>
  <w:style w:type="paragraph" w:styleId="BalloonText">
    <w:name w:val="Balloon Text"/>
    <w:basedOn w:val="Normal"/>
    <w:semiHidden/>
    <w:rsid w:val="00A20C7F"/>
    <w:rPr>
      <w:rFonts w:ascii="Tahoma" w:hAnsi="Tahoma" w:cs="Tahoma"/>
      <w:sz w:val="16"/>
      <w:szCs w:val="16"/>
    </w:rPr>
  </w:style>
  <w:style w:type="paragraph" w:customStyle="1" w:styleId="BodytextAgency">
    <w:name w:val="Body text (Agency)"/>
    <w:basedOn w:val="Normal"/>
    <w:link w:val="BodytextAgencyChar"/>
    <w:qFormat/>
    <w:rsid w:val="00345F9C"/>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rsid w:val="00345F9C"/>
    <w:rPr>
      <w:rFonts w:ascii="Verdana" w:eastAsia="Verdana" w:hAnsi="Verdana" w:cs="Verdana"/>
      <w:sz w:val="18"/>
      <w:szCs w:val="18"/>
      <w:lang w:val="en-GB" w:eastAsia="en-GB" w:bidi="ar-SA"/>
    </w:rPr>
  </w:style>
  <w:style w:type="paragraph" w:customStyle="1" w:styleId="DraftingNotesAgency">
    <w:name w:val="Drafting Notes (Agency)"/>
    <w:basedOn w:val="Normal"/>
    <w:next w:val="BodytextAgency"/>
    <w:link w:val="DraftingNotesAgencyChar"/>
    <w:rsid w:val="00345F9C"/>
    <w:pPr>
      <w:tabs>
        <w:tab w:val="clear" w:pos="567"/>
      </w:tabs>
      <w:spacing w:after="140" w:line="280" w:lineRule="atLeast"/>
    </w:pPr>
    <w:rPr>
      <w:rFonts w:ascii="Courier New" w:eastAsia="Verdana" w:hAnsi="Courier New"/>
      <w:i/>
      <w:color w:val="339966"/>
      <w:szCs w:val="18"/>
      <w:lang w:eastAsia="en-GB"/>
    </w:rPr>
  </w:style>
  <w:style w:type="character" w:customStyle="1" w:styleId="DraftingNotesAgencyChar">
    <w:name w:val="Drafting Notes (Agency) Char"/>
    <w:link w:val="DraftingNotesAgency"/>
    <w:rsid w:val="00345F9C"/>
    <w:rPr>
      <w:rFonts w:ascii="Courier New" w:eastAsia="Verdana" w:hAnsi="Courier New"/>
      <w:i/>
      <w:color w:val="339966"/>
      <w:sz w:val="22"/>
      <w:szCs w:val="18"/>
      <w:lang w:val="en-GB" w:eastAsia="en-GB" w:bidi="ar-SA"/>
    </w:rPr>
  </w:style>
  <w:style w:type="paragraph" w:customStyle="1" w:styleId="NormalAgency">
    <w:name w:val="Normal (Agency)"/>
    <w:link w:val="NormalAgencyChar"/>
    <w:rsid w:val="00C179B0"/>
    <w:rPr>
      <w:rFonts w:ascii="Verdana" w:eastAsia="Verdana" w:hAnsi="Verdana" w:cs="Verdana"/>
      <w:sz w:val="18"/>
      <w:szCs w:val="18"/>
      <w:lang w:val="en-GB" w:eastAsia="en-GB"/>
    </w:rPr>
  </w:style>
  <w:style w:type="table" w:customStyle="1" w:styleId="TablegridAgencyblack">
    <w:name w:val="Table grid (Agency) black"/>
    <w:basedOn w:val="TableNormal"/>
    <w:semiHidden/>
    <w:rsid w:val="00C179B0"/>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Tahoma" w:hAnsi="Tahoma"/>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rsid w:val="00C179B0"/>
    <w:pPr>
      <w:keepNext/>
    </w:pPr>
    <w:rPr>
      <w:rFonts w:eastAsia="Times New Roman"/>
      <w:b/>
    </w:rPr>
  </w:style>
  <w:style w:type="paragraph" w:customStyle="1" w:styleId="TabletextrowsAgency">
    <w:name w:val="Table text rows (Agency)"/>
    <w:basedOn w:val="Normal"/>
    <w:rsid w:val="00C179B0"/>
    <w:pPr>
      <w:tabs>
        <w:tab w:val="clear" w:pos="567"/>
      </w:tabs>
      <w:spacing w:line="280" w:lineRule="exact"/>
    </w:pPr>
    <w:rPr>
      <w:rFonts w:ascii="Verdana" w:hAnsi="Verdana" w:cs="Verdana"/>
      <w:sz w:val="18"/>
      <w:szCs w:val="18"/>
      <w:lang w:eastAsia="zh-CN"/>
    </w:rPr>
  </w:style>
  <w:style w:type="character" w:customStyle="1" w:styleId="NormalAgencyChar">
    <w:name w:val="Normal (Agency) Char"/>
    <w:link w:val="NormalAgency"/>
    <w:rsid w:val="00C179B0"/>
    <w:rPr>
      <w:rFonts w:ascii="Verdana" w:eastAsia="Verdana" w:hAnsi="Verdana" w:cs="Verdana"/>
      <w:sz w:val="18"/>
      <w:szCs w:val="18"/>
      <w:lang w:val="en-GB" w:eastAsia="en-GB" w:bidi="ar-SA"/>
    </w:rPr>
  </w:style>
  <w:style w:type="character" w:customStyle="1" w:styleId="CommentTextChar">
    <w:name w:val="Comment Text Char"/>
    <w:link w:val="CommentText"/>
    <w:uiPriority w:val="99"/>
    <w:rsid w:val="00426EE8"/>
    <w:rPr>
      <w:rFonts w:eastAsia="Times New Roman"/>
      <w:lang w:eastAsia="en-US"/>
    </w:rPr>
  </w:style>
  <w:style w:type="character" w:styleId="CommentReference">
    <w:name w:val="annotation reference"/>
    <w:uiPriority w:val="99"/>
    <w:rsid w:val="00426EE8"/>
    <w:rPr>
      <w:sz w:val="16"/>
      <w:szCs w:val="16"/>
    </w:rPr>
  </w:style>
  <w:style w:type="table" w:styleId="TableGrid">
    <w:name w:val="Table Grid"/>
    <w:basedOn w:val="TableNormal"/>
    <w:rsid w:val="004C304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F819D4"/>
    <w:rPr>
      <w:rFonts w:eastAsia="Times New Roman"/>
      <w:sz w:val="22"/>
      <w:lang w:val="en-GB"/>
    </w:rPr>
  </w:style>
  <w:style w:type="character" w:customStyle="1" w:styleId="CSIchar">
    <w:name w:val="CSIchar"/>
    <w:rsid w:val="00DB443C"/>
    <w:rPr>
      <w:bdr w:val="none" w:sz="0" w:space="0" w:color="auto"/>
      <w:shd w:val="clear" w:color="auto" w:fill="CCCCCC"/>
    </w:rPr>
  </w:style>
  <w:style w:type="paragraph" w:customStyle="1" w:styleId="Default">
    <w:name w:val="Default"/>
    <w:rsid w:val="00FD374E"/>
    <w:pPr>
      <w:autoSpaceDE w:val="0"/>
      <w:autoSpaceDN w:val="0"/>
      <w:adjustRightInd w:val="0"/>
    </w:pPr>
    <w:rPr>
      <w:color w:val="000000"/>
      <w:sz w:val="24"/>
      <w:szCs w:val="24"/>
      <w:lang w:eastAsia="zh-CN"/>
    </w:rPr>
  </w:style>
  <w:style w:type="paragraph" w:styleId="CommentSubject">
    <w:name w:val="annotation subject"/>
    <w:basedOn w:val="CommentText"/>
    <w:next w:val="CommentText"/>
    <w:link w:val="CommentSubjectChar"/>
    <w:rsid w:val="001D21B6"/>
    <w:rPr>
      <w:b/>
      <w:bCs/>
    </w:rPr>
  </w:style>
  <w:style w:type="character" w:customStyle="1" w:styleId="CommentSubjectChar">
    <w:name w:val="Comment Subject Char"/>
    <w:link w:val="CommentSubject"/>
    <w:rsid w:val="001D21B6"/>
    <w:rPr>
      <w:rFonts w:eastAsia="Times New Roman"/>
      <w:b/>
      <w:bCs/>
      <w:lang w:eastAsia="en-US"/>
    </w:rPr>
  </w:style>
  <w:style w:type="paragraph" w:customStyle="1" w:styleId="NoNumHead2">
    <w:name w:val="NoNum:Head2"/>
    <w:basedOn w:val="Normal"/>
    <w:next w:val="Normal"/>
    <w:link w:val="NoNumHead2Char"/>
    <w:uiPriority w:val="99"/>
    <w:rsid w:val="0069509E"/>
    <w:pPr>
      <w:keepNext/>
      <w:tabs>
        <w:tab w:val="clear" w:pos="567"/>
      </w:tabs>
      <w:spacing w:before="120" w:after="240" w:line="240" w:lineRule="auto"/>
      <w:outlineLvl w:val="0"/>
    </w:pPr>
    <w:rPr>
      <w:rFonts w:ascii="Arial" w:hAnsi="Arial"/>
      <w:b/>
      <w:bCs/>
      <w:sz w:val="26"/>
      <w:szCs w:val="26"/>
    </w:rPr>
  </w:style>
  <w:style w:type="character" w:customStyle="1" w:styleId="NoNumHead2Char">
    <w:name w:val="NoNum:Head2 Char"/>
    <w:link w:val="NoNumHead2"/>
    <w:uiPriority w:val="99"/>
    <w:rsid w:val="0069509E"/>
    <w:rPr>
      <w:rFonts w:ascii="Arial" w:eastAsia="Times New Roman" w:hAnsi="Arial" w:cs="Arial"/>
      <w:b/>
      <w:bCs/>
      <w:sz w:val="26"/>
      <w:szCs w:val="26"/>
    </w:rPr>
  </w:style>
  <w:style w:type="character" w:customStyle="1" w:styleId="CSI">
    <w:name w:val="CSI"/>
    <w:uiPriority w:val="1"/>
    <w:qFormat/>
    <w:rsid w:val="00E85FE5"/>
    <w:rPr>
      <w:bdr w:val="none" w:sz="0" w:space="0" w:color="auto"/>
      <w:shd w:val="clear" w:color="auto" w:fill="BFBFBF"/>
    </w:rPr>
  </w:style>
  <w:style w:type="paragraph" w:customStyle="1" w:styleId="tableref">
    <w:name w:val="table:ref"/>
    <w:basedOn w:val="Normal"/>
    <w:link w:val="tablerefChar"/>
    <w:qFormat/>
    <w:rsid w:val="008D4A96"/>
    <w:pPr>
      <w:tabs>
        <w:tab w:val="clear" w:pos="567"/>
        <w:tab w:val="left" w:pos="360"/>
      </w:tabs>
      <w:spacing w:line="240" w:lineRule="auto"/>
      <w:ind w:left="360" w:hanging="360"/>
    </w:pPr>
    <w:rPr>
      <w:rFonts w:ascii="Arial Narrow" w:hAnsi="Arial Narrow"/>
      <w:sz w:val="20"/>
    </w:rPr>
  </w:style>
  <w:style w:type="paragraph" w:customStyle="1" w:styleId="tabletextNS">
    <w:name w:val="table:textNS"/>
    <w:basedOn w:val="Normal"/>
    <w:link w:val="tabletextNSChar"/>
    <w:qFormat/>
    <w:rsid w:val="008D4A96"/>
    <w:pPr>
      <w:tabs>
        <w:tab w:val="clear" w:pos="567"/>
      </w:tabs>
      <w:spacing w:line="240" w:lineRule="auto"/>
    </w:pPr>
    <w:rPr>
      <w:rFonts w:ascii="Arial Narrow" w:hAnsi="Arial Narrow"/>
      <w:sz w:val="24"/>
    </w:rPr>
  </w:style>
  <w:style w:type="character" w:customStyle="1" w:styleId="tabletextNSChar">
    <w:name w:val="table:textNS Char"/>
    <w:link w:val="tabletextNS"/>
    <w:rsid w:val="008D4A96"/>
    <w:rPr>
      <w:rFonts w:ascii="Arial Narrow" w:eastAsia="Times New Roman" w:hAnsi="Arial Narrow" w:cs="Arial Narrow"/>
      <w:sz w:val="24"/>
    </w:rPr>
  </w:style>
  <w:style w:type="character" w:customStyle="1" w:styleId="tablerefChar">
    <w:name w:val="table:ref Char"/>
    <w:link w:val="tableref"/>
    <w:rsid w:val="008D4A96"/>
    <w:rPr>
      <w:rFonts w:ascii="Arial Narrow" w:eastAsia="Times New Roman" w:hAnsi="Arial Narrow" w:cs="Arial Narrow"/>
    </w:rPr>
  </w:style>
  <w:style w:type="paragraph" w:customStyle="1" w:styleId="captiontable">
    <w:name w:val="caption:table"/>
    <w:basedOn w:val="Normal"/>
    <w:next w:val="Normal"/>
    <w:link w:val="captiontableChar"/>
    <w:qFormat/>
    <w:rsid w:val="008D4A96"/>
    <w:pPr>
      <w:keepNext/>
      <w:tabs>
        <w:tab w:val="clear" w:pos="567"/>
      </w:tabs>
      <w:spacing w:after="240" w:line="240" w:lineRule="auto"/>
      <w:ind w:left="1440" w:hanging="1440"/>
    </w:pPr>
    <w:rPr>
      <w:rFonts w:ascii="Arial" w:hAnsi="Arial"/>
      <w:b/>
      <w:bCs/>
      <w:szCs w:val="22"/>
    </w:rPr>
  </w:style>
  <w:style w:type="character" w:customStyle="1" w:styleId="captiontableChar">
    <w:name w:val="caption:table Char"/>
    <w:link w:val="captiontable"/>
    <w:rsid w:val="008D4A96"/>
    <w:rPr>
      <w:rFonts w:ascii="Arial" w:eastAsia="Times New Roman" w:hAnsi="Arial" w:cs="Arial"/>
      <w:b/>
      <w:bCs/>
      <w:sz w:val="22"/>
      <w:szCs w:val="22"/>
    </w:rPr>
  </w:style>
  <w:style w:type="paragraph" w:customStyle="1" w:styleId="NoNumHead4">
    <w:name w:val="NoNum:Head4"/>
    <w:basedOn w:val="Normal"/>
    <w:next w:val="Normal"/>
    <w:link w:val="NoNumHead4Char"/>
    <w:rsid w:val="00DE0B1C"/>
    <w:pPr>
      <w:keepNext/>
      <w:tabs>
        <w:tab w:val="clear" w:pos="567"/>
      </w:tabs>
      <w:spacing w:before="120" w:after="240" w:line="240" w:lineRule="auto"/>
      <w:outlineLvl w:val="0"/>
    </w:pPr>
    <w:rPr>
      <w:rFonts w:ascii="Arial" w:hAnsi="Arial"/>
      <w:b/>
      <w:bCs/>
      <w:szCs w:val="22"/>
    </w:rPr>
  </w:style>
  <w:style w:type="character" w:customStyle="1" w:styleId="NoNumHead4Char">
    <w:name w:val="NoNum:Head4 Char"/>
    <w:link w:val="NoNumHead4"/>
    <w:rsid w:val="00DE0B1C"/>
    <w:rPr>
      <w:rFonts w:ascii="Arial" w:eastAsia="Times New Roman" w:hAnsi="Arial" w:cs="Arial"/>
      <w:b/>
      <w:bCs/>
      <w:sz w:val="22"/>
      <w:szCs w:val="22"/>
    </w:rPr>
  </w:style>
  <w:style w:type="paragraph" w:styleId="BodyTextIndent3">
    <w:name w:val="Body Text Indent 3"/>
    <w:basedOn w:val="Normal"/>
    <w:link w:val="BodyTextIndent3Char"/>
    <w:rsid w:val="00E069BF"/>
    <w:pPr>
      <w:spacing w:after="120"/>
      <w:ind w:left="283"/>
    </w:pPr>
    <w:rPr>
      <w:sz w:val="16"/>
      <w:szCs w:val="16"/>
    </w:rPr>
  </w:style>
  <w:style w:type="character" w:customStyle="1" w:styleId="BodyTextIndent3Char">
    <w:name w:val="Body Text Indent 3 Char"/>
    <w:link w:val="BodyTextIndent3"/>
    <w:rsid w:val="00E069BF"/>
    <w:rPr>
      <w:rFonts w:eastAsia="Times New Roman"/>
      <w:sz w:val="16"/>
      <w:szCs w:val="16"/>
      <w:lang w:eastAsia="en-US"/>
    </w:rPr>
  </w:style>
  <w:style w:type="paragraph" w:customStyle="1" w:styleId="TitleA">
    <w:name w:val="Title A"/>
    <w:basedOn w:val="Normal"/>
    <w:link w:val="TitleAChar"/>
    <w:qFormat/>
    <w:rsid w:val="00D170A5"/>
    <w:pPr>
      <w:suppressLineNumbers/>
      <w:tabs>
        <w:tab w:val="left" w:pos="-1440"/>
        <w:tab w:val="left" w:pos="-720"/>
      </w:tabs>
      <w:jc w:val="center"/>
    </w:pPr>
    <w:rPr>
      <w:b/>
      <w:noProof/>
      <w:szCs w:val="22"/>
    </w:rPr>
  </w:style>
  <w:style w:type="paragraph" w:customStyle="1" w:styleId="TitleB">
    <w:name w:val="Title B"/>
    <w:basedOn w:val="Normal"/>
    <w:link w:val="TitleBChar"/>
    <w:qFormat/>
    <w:rsid w:val="00D170A5"/>
    <w:pPr>
      <w:suppressLineNumbers/>
      <w:ind w:left="567" w:hanging="567"/>
    </w:pPr>
    <w:rPr>
      <w:b/>
      <w:noProof/>
      <w:szCs w:val="22"/>
    </w:rPr>
  </w:style>
  <w:style w:type="character" w:customStyle="1" w:styleId="TitleAChar">
    <w:name w:val="Title A Char"/>
    <w:link w:val="TitleA"/>
    <w:rsid w:val="00D170A5"/>
    <w:rPr>
      <w:rFonts w:eastAsia="Times New Roman"/>
      <w:b/>
      <w:noProof/>
      <w:sz w:val="22"/>
      <w:szCs w:val="22"/>
      <w:lang w:eastAsia="en-US"/>
    </w:rPr>
  </w:style>
  <w:style w:type="paragraph" w:customStyle="1" w:styleId="listing">
    <w:name w:val="listing"/>
    <w:basedOn w:val="Normal"/>
    <w:rsid w:val="00C52A8B"/>
    <w:pPr>
      <w:tabs>
        <w:tab w:val="clear" w:pos="567"/>
      </w:tabs>
      <w:spacing w:line="240" w:lineRule="auto"/>
    </w:pPr>
    <w:rPr>
      <w:rFonts w:ascii="Courier New" w:hAnsi="Courier New" w:cs="Courier New"/>
      <w:sz w:val="20"/>
      <w:lang w:eastAsia="en-GB"/>
    </w:rPr>
  </w:style>
  <w:style w:type="character" w:customStyle="1" w:styleId="TitleBChar">
    <w:name w:val="Title B Char"/>
    <w:link w:val="TitleB"/>
    <w:rsid w:val="00D170A5"/>
    <w:rPr>
      <w:rFonts w:eastAsia="Times New Roman"/>
      <w:b/>
      <w:noProof/>
      <w:sz w:val="22"/>
      <w:szCs w:val="22"/>
      <w:lang w:eastAsia="en-US"/>
    </w:rPr>
  </w:style>
  <w:style w:type="paragraph" w:customStyle="1" w:styleId="centheadGDS">
    <w:name w:val="cent head GDS"/>
    <w:basedOn w:val="Normal"/>
    <w:autoRedefine/>
    <w:rsid w:val="00E4629B"/>
    <w:pPr>
      <w:tabs>
        <w:tab w:val="clear" w:pos="567"/>
      </w:tabs>
      <w:spacing w:line="240" w:lineRule="auto"/>
    </w:pPr>
    <w:rPr>
      <w:noProof/>
      <w:szCs w:val="22"/>
      <w:lang w:eastAsia="en-GB"/>
    </w:rPr>
  </w:style>
  <w:style w:type="character" w:customStyle="1" w:styleId="LBLLevel3">
    <w:name w:val="LBLLevel 3"/>
    <w:rsid w:val="00600B8F"/>
    <w:rPr>
      <w:rFonts w:ascii="Arial" w:hAnsi="Arial"/>
      <w:u w:val="single"/>
    </w:rPr>
  </w:style>
  <w:style w:type="paragraph" w:customStyle="1" w:styleId="NoNumHead5">
    <w:name w:val="NoNum:Head5"/>
    <w:basedOn w:val="NoNumHead4"/>
    <w:next w:val="Normal"/>
    <w:rsid w:val="00994267"/>
    <w:pPr>
      <w:spacing w:before="0"/>
    </w:pPr>
    <w:rPr>
      <w:i/>
      <w:iCs/>
    </w:rPr>
  </w:style>
  <w:style w:type="paragraph" w:customStyle="1" w:styleId="instruction">
    <w:name w:val="instruction"/>
    <w:basedOn w:val="Normal"/>
    <w:qFormat/>
    <w:rsid w:val="0035691C"/>
    <w:pPr>
      <w:numPr>
        <w:numId w:val="1"/>
      </w:numPr>
      <w:tabs>
        <w:tab w:val="clear" w:pos="567"/>
      </w:tabs>
      <w:spacing w:before="120" w:line="240" w:lineRule="auto"/>
      <w:ind w:left="284" w:hanging="284"/>
    </w:pPr>
    <w:rPr>
      <w:b/>
      <w:sz w:val="24"/>
      <w:szCs w:val="24"/>
      <w:lang w:eastAsia="en-GB"/>
    </w:rPr>
  </w:style>
  <w:style w:type="paragraph" w:customStyle="1" w:styleId="tablerefalpha">
    <w:name w:val="table:ref (alpha)"/>
    <w:basedOn w:val="tableref"/>
    <w:rsid w:val="007A4FF0"/>
    <w:pPr>
      <w:numPr>
        <w:numId w:val="6"/>
      </w:numPr>
    </w:pPr>
  </w:style>
  <w:style w:type="paragraph" w:styleId="ListParagraph">
    <w:name w:val="List Paragraph"/>
    <w:basedOn w:val="Normal"/>
    <w:uiPriority w:val="34"/>
    <w:qFormat/>
    <w:rsid w:val="0062093B"/>
    <w:pPr>
      <w:ind w:left="720"/>
    </w:pPr>
  </w:style>
  <w:style w:type="character" w:customStyle="1" w:styleId="st1">
    <w:name w:val="st1"/>
    <w:basedOn w:val="DefaultParagraphFont"/>
    <w:rsid w:val="00E476FD"/>
  </w:style>
  <w:style w:type="character" w:styleId="LineNumber">
    <w:name w:val="line number"/>
    <w:basedOn w:val="DefaultParagraphFont"/>
    <w:rsid w:val="001257B3"/>
  </w:style>
  <w:style w:type="character" w:customStyle="1" w:styleId="Heading2Char">
    <w:name w:val="Heading 2 Char"/>
    <w:link w:val="Heading2"/>
    <w:rsid w:val="002522C0"/>
    <w:rPr>
      <w:rFonts w:eastAsia="Times New Roman" w:cs="Arial"/>
      <w:b/>
      <w:bCs/>
      <w:iCs/>
      <w:sz w:val="26"/>
      <w:szCs w:val="28"/>
      <w:lang w:val="en-GB" w:eastAsia="en-GB" w:bidi="ar-SA"/>
    </w:rPr>
  </w:style>
  <w:style w:type="paragraph" w:customStyle="1" w:styleId="Action">
    <w:name w:val="Action"/>
    <w:qFormat/>
    <w:locked/>
    <w:rsid w:val="002522C0"/>
    <w:pPr>
      <w:numPr>
        <w:numId w:val="7"/>
      </w:numPr>
      <w:tabs>
        <w:tab w:val="left" w:pos="924"/>
      </w:tabs>
      <w:spacing w:before="120"/>
      <w:ind w:left="924" w:hanging="357"/>
    </w:pPr>
    <w:rPr>
      <w:rFonts w:eastAsia="Times New Roman"/>
      <w:color w:val="000000"/>
      <w:sz w:val="22"/>
      <w:szCs w:val="22"/>
      <w:lang w:val="en-GB" w:eastAsia="en-GB"/>
    </w:rPr>
  </w:style>
  <w:style w:type="table" w:customStyle="1" w:styleId="FootertableAgency">
    <w:name w:val="Footer table (Agency)"/>
    <w:basedOn w:val="TableNormal"/>
    <w:semiHidden/>
    <w:rsid w:val="00A732FE"/>
    <w:rPr>
      <w:rFonts w:ascii="Verdana" w:hAnsi="Verdana"/>
    </w:rPr>
    <w:tblPr/>
    <w:tcPr>
      <w:shd w:val="clear" w:color="auto" w:fill="auto"/>
      <w:tcMar>
        <w:left w:w="0" w:type="dxa"/>
        <w:right w:w="0" w:type="dxa"/>
      </w:tcMar>
    </w:tcPr>
    <w:tblStylePr w:type="firstRow">
      <w:rPr>
        <w:rFonts w:ascii="Marlett" w:hAnsi="Marlett"/>
        <w:b w:val="0"/>
        <w:sz w:val="18"/>
      </w:rPr>
      <w:tblPr/>
      <w:tcPr>
        <w:tcBorders>
          <w:top w:val="single" w:sz="2" w:space="0" w:color="auto"/>
          <w:left w:val="nil"/>
          <w:bottom w:val="nil"/>
          <w:right w:val="nil"/>
          <w:insideH w:val="nil"/>
          <w:insideV w:val="nil"/>
          <w:tl2br w:val="nil"/>
          <w:tr2bl w:val="nil"/>
        </w:tcBorders>
        <w:shd w:val="clear" w:color="auto" w:fill="auto"/>
      </w:tcPr>
    </w:tblStylePr>
  </w:style>
  <w:style w:type="character" w:styleId="FootnoteReference">
    <w:name w:val="footnote reference"/>
    <w:rsid w:val="00D01F3F"/>
    <w:rPr>
      <w:vertAlign w:val="superscript"/>
    </w:rPr>
  </w:style>
  <w:style w:type="paragraph" w:styleId="FootnoteText">
    <w:name w:val="footnote text"/>
    <w:basedOn w:val="Normal"/>
    <w:link w:val="FootnoteTextChar"/>
    <w:uiPriority w:val="99"/>
    <w:rsid w:val="00D41803"/>
    <w:rPr>
      <w:sz w:val="20"/>
    </w:rPr>
  </w:style>
  <w:style w:type="character" w:customStyle="1" w:styleId="FootnoteTextChar">
    <w:name w:val="Footnote Text Char"/>
    <w:link w:val="FootnoteText"/>
    <w:uiPriority w:val="99"/>
    <w:rsid w:val="00D41803"/>
    <w:rPr>
      <w:rFonts w:eastAsia="Times New Roman"/>
      <w:lang w:eastAsia="en-US"/>
    </w:rPr>
  </w:style>
  <w:style w:type="paragraph" w:customStyle="1" w:styleId="tabletext">
    <w:name w:val="table:text"/>
    <w:basedOn w:val="Normal"/>
    <w:link w:val="tabletextChar"/>
    <w:rsid w:val="00046F09"/>
    <w:pPr>
      <w:tabs>
        <w:tab w:val="clear" w:pos="567"/>
      </w:tabs>
      <w:spacing w:before="120" w:after="120" w:line="240" w:lineRule="auto"/>
    </w:pPr>
    <w:rPr>
      <w:rFonts w:ascii="Arial Narrow" w:hAnsi="Arial Narrow"/>
      <w:sz w:val="24"/>
    </w:rPr>
  </w:style>
  <w:style w:type="character" w:customStyle="1" w:styleId="tabletextChar">
    <w:name w:val="table:text Char"/>
    <w:link w:val="tabletext"/>
    <w:rsid w:val="00046F09"/>
    <w:rPr>
      <w:rFonts w:ascii="Arial Narrow" w:eastAsia="Times New Roman" w:hAnsi="Arial Narrow"/>
      <w:sz w:val="24"/>
    </w:rPr>
  </w:style>
  <w:style w:type="character" w:customStyle="1" w:styleId="Heading6Char">
    <w:name w:val="Heading 6 Char"/>
    <w:link w:val="Heading6"/>
    <w:semiHidden/>
    <w:rsid w:val="0045049A"/>
    <w:rPr>
      <w:rFonts w:ascii="Calibri" w:eastAsia="Times New Roman" w:hAnsi="Calibri" w:cs="Times New Roman"/>
      <w:b/>
      <w:bCs/>
      <w:sz w:val="22"/>
      <w:szCs w:val="22"/>
      <w:lang w:eastAsia="en-US"/>
    </w:rPr>
  </w:style>
  <w:style w:type="character" w:customStyle="1" w:styleId="HeaderChar">
    <w:name w:val="Header Char"/>
    <w:link w:val="Header"/>
    <w:uiPriority w:val="99"/>
    <w:rsid w:val="00A53FB8"/>
    <w:rPr>
      <w:rFonts w:ascii="Arial" w:eastAsia="Times New Roman" w:hAnsi="Arial"/>
      <w:lang w:eastAsia="en-US"/>
    </w:rPr>
  </w:style>
  <w:style w:type="paragraph" w:styleId="Bibliography">
    <w:name w:val="Bibliography"/>
    <w:basedOn w:val="Normal"/>
    <w:next w:val="Normal"/>
    <w:uiPriority w:val="37"/>
    <w:semiHidden/>
    <w:unhideWhenUsed/>
    <w:rsid w:val="00341DBE"/>
  </w:style>
  <w:style w:type="paragraph" w:styleId="BlockText">
    <w:name w:val="Block Text"/>
    <w:basedOn w:val="Normal"/>
    <w:rsid w:val="00341DBE"/>
    <w:pPr>
      <w:spacing w:after="120"/>
      <w:ind w:left="1440" w:right="1440"/>
    </w:pPr>
  </w:style>
  <w:style w:type="paragraph" w:styleId="BodyText2">
    <w:name w:val="Body Text 2"/>
    <w:basedOn w:val="Normal"/>
    <w:link w:val="BodyText2Char"/>
    <w:rsid w:val="00341DBE"/>
    <w:pPr>
      <w:spacing w:after="120" w:line="480" w:lineRule="auto"/>
    </w:pPr>
  </w:style>
  <w:style w:type="character" w:customStyle="1" w:styleId="BodyText2Char">
    <w:name w:val="Body Text 2 Char"/>
    <w:link w:val="BodyText2"/>
    <w:rsid w:val="00341DBE"/>
    <w:rPr>
      <w:rFonts w:eastAsia="Times New Roman"/>
      <w:sz w:val="22"/>
      <w:lang w:eastAsia="en-US"/>
    </w:rPr>
  </w:style>
  <w:style w:type="paragraph" w:styleId="BodyText3">
    <w:name w:val="Body Text 3"/>
    <w:basedOn w:val="Normal"/>
    <w:link w:val="BodyText3Char"/>
    <w:rsid w:val="00341DBE"/>
    <w:pPr>
      <w:spacing w:after="120"/>
    </w:pPr>
    <w:rPr>
      <w:sz w:val="16"/>
      <w:szCs w:val="16"/>
    </w:rPr>
  </w:style>
  <w:style w:type="character" w:customStyle="1" w:styleId="BodyText3Char">
    <w:name w:val="Body Text 3 Char"/>
    <w:link w:val="BodyText3"/>
    <w:rsid w:val="00341DBE"/>
    <w:rPr>
      <w:rFonts w:eastAsia="Times New Roman"/>
      <w:sz w:val="16"/>
      <w:szCs w:val="16"/>
      <w:lang w:eastAsia="en-US"/>
    </w:rPr>
  </w:style>
  <w:style w:type="paragraph" w:styleId="BodyTextFirstIndent">
    <w:name w:val="Body Text First Indent"/>
    <w:basedOn w:val="BodyText"/>
    <w:link w:val="BodyTextFirstIndentChar"/>
    <w:rsid w:val="00341DBE"/>
    <w:pPr>
      <w:tabs>
        <w:tab w:val="left" w:pos="567"/>
      </w:tabs>
      <w:spacing w:after="120" w:line="260" w:lineRule="exact"/>
      <w:ind w:firstLine="210"/>
    </w:pPr>
    <w:rPr>
      <w:i w:val="0"/>
      <w:color w:val="auto"/>
    </w:rPr>
  </w:style>
  <w:style w:type="character" w:customStyle="1" w:styleId="BodyTextChar">
    <w:name w:val="Body Text Char"/>
    <w:link w:val="BodyText"/>
    <w:rsid w:val="00341DBE"/>
    <w:rPr>
      <w:rFonts w:eastAsia="Times New Roman"/>
      <w:i/>
      <w:color w:val="008000"/>
      <w:sz w:val="22"/>
      <w:lang w:eastAsia="en-US"/>
    </w:rPr>
  </w:style>
  <w:style w:type="character" w:customStyle="1" w:styleId="BodyTextFirstIndentChar">
    <w:name w:val="Body Text First Indent Char"/>
    <w:basedOn w:val="BodyTextChar"/>
    <w:link w:val="BodyTextFirstIndent"/>
    <w:rsid w:val="00341DBE"/>
    <w:rPr>
      <w:rFonts w:eastAsia="Times New Roman"/>
      <w:i/>
      <w:color w:val="008000"/>
      <w:sz w:val="22"/>
      <w:lang w:eastAsia="en-US"/>
    </w:rPr>
  </w:style>
  <w:style w:type="paragraph" w:styleId="BodyTextIndent">
    <w:name w:val="Body Text Indent"/>
    <w:basedOn w:val="Normal"/>
    <w:link w:val="BodyTextIndentChar"/>
    <w:rsid w:val="00341DBE"/>
    <w:pPr>
      <w:spacing w:after="120"/>
      <w:ind w:left="283"/>
    </w:pPr>
  </w:style>
  <w:style w:type="character" w:customStyle="1" w:styleId="BodyTextIndentChar">
    <w:name w:val="Body Text Indent Char"/>
    <w:link w:val="BodyTextIndent"/>
    <w:rsid w:val="00341DBE"/>
    <w:rPr>
      <w:rFonts w:eastAsia="Times New Roman"/>
      <w:sz w:val="22"/>
      <w:lang w:eastAsia="en-US"/>
    </w:rPr>
  </w:style>
  <w:style w:type="paragraph" w:styleId="BodyTextFirstIndent2">
    <w:name w:val="Body Text First Indent 2"/>
    <w:basedOn w:val="BodyTextIndent"/>
    <w:link w:val="BodyTextFirstIndent2Char"/>
    <w:rsid w:val="00341DBE"/>
    <w:pPr>
      <w:ind w:firstLine="210"/>
    </w:pPr>
  </w:style>
  <w:style w:type="character" w:customStyle="1" w:styleId="BodyTextFirstIndent2Char">
    <w:name w:val="Body Text First Indent 2 Char"/>
    <w:basedOn w:val="BodyTextIndentChar"/>
    <w:link w:val="BodyTextFirstIndent2"/>
    <w:rsid w:val="00341DBE"/>
    <w:rPr>
      <w:rFonts w:eastAsia="Times New Roman"/>
      <w:sz w:val="22"/>
      <w:lang w:eastAsia="en-US"/>
    </w:rPr>
  </w:style>
  <w:style w:type="paragraph" w:styleId="BodyTextIndent2">
    <w:name w:val="Body Text Indent 2"/>
    <w:basedOn w:val="Normal"/>
    <w:link w:val="BodyTextIndent2Char"/>
    <w:rsid w:val="00341DBE"/>
    <w:pPr>
      <w:spacing w:after="120" w:line="480" w:lineRule="auto"/>
      <w:ind w:left="283"/>
    </w:pPr>
  </w:style>
  <w:style w:type="character" w:customStyle="1" w:styleId="BodyTextIndent2Char">
    <w:name w:val="Body Text Indent 2 Char"/>
    <w:link w:val="BodyTextIndent2"/>
    <w:rsid w:val="00341DBE"/>
    <w:rPr>
      <w:rFonts w:eastAsia="Times New Roman"/>
      <w:sz w:val="22"/>
      <w:lang w:eastAsia="en-US"/>
    </w:rPr>
  </w:style>
  <w:style w:type="paragraph" w:styleId="Caption">
    <w:name w:val="caption"/>
    <w:basedOn w:val="Normal"/>
    <w:next w:val="Normal"/>
    <w:qFormat/>
    <w:rsid w:val="00341DBE"/>
    <w:rPr>
      <w:b/>
      <w:bCs/>
      <w:sz w:val="20"/>
    </w:rPr>
  </w:style>
  <w:style w:type="paragraph" w:styleId="Closing">
    <w:name w:val="Closing"/>
    <w:basedOn w:val="Normal"/>
    <w:link w:val="ClosingChar"/>
    <w:rsid w:val="00341DBE"/>
    <w:pPr>
      <w:ind w:left="4252"/>
    </w:pPr>
  </w:style>
  <w:style w:type="character" w:customStyle="1" w:styleId="ClosingChar">
    <w:name w:val="Closing Char"/>
    <w:link w:val="Closing"/>
    <w:rsid w:val="00341DBE"/>
    <w:rPr>
      <w:rFonts w:eastAsia="Times New Roman"/>
      <w:sz w:val="22"/>
      <w:lang w:eastAsia="en-US"/>
    </w:rPr>
  </w:style>
  <w:style w:type="paragraph" w:styleId="Date">
    <w:name w:val="Date"/>
    <w:basedOn w:val="Normal"/>
    <w:next w:val="Normal"/>
    <w:link w:val="DateChar"/>
    <w:rsid w:val="00341DBE"/>
  </w:style>
  <w:style w:type="character" w:customStyle="1" w:styleId="DateChar">
    <w:name w:val="Date Char"/>
    <w:link w:val="Date"/>
    <w:rsid w:val="00341DBE"/>
    <w:rPr>
      <w:rFonts w:eastAsia="Times New Roman"/>
      <w:sz w:val="22"/>
      <w:lang w:eastAsia="en-US"/>
    </w:rPr>
  </w:style>
  <w:style w:type="paragraph" w:styleId="DocumentMap">
    <w:name w:val="Document Map"/>
    <w:basedOn w:val="Normal"/>
    <w:link w:val="DocumentMapChar"/>
    <w:rsid w:val="00341DBE"/>
    <w:rPr>
      <w:rFonts w:ascii="Tahoma" w:hAnsi="Tahoma"/>
      <w:sz w:val="16"/>
      <w:szCs w:val="16"/>
    </w:rPr>
  </w:style>
  <w:style w:type="character" w:customStyle="1" w:styleId="DocumentMapChar">
    <w:name w:val="Document Map Char"/>
    <w:link w:val="DocumentMap"/>
    <w:rsid w:val="00341DBE"/>
    <w:rPr>
      <w:rFonts w:ascii="Tahoma" w:eastAsia="Times New Roman" w:hAnsi="Tahoma" w:cs="Tahoma"/>
      <w:sz w:val="16"/>
      <w:szCs w:val="16"/>
      <w:lang w:eastAsia="en-US"/>
    </w:rPr>
  </w:style>
  <w:style w:type="paragraph" w:styleId="E-mailSignature">
    <w:name w:val="E-mail Signature"/>
    <w:basedOn w:val="Normal"/>
    <w:link w:val="E-mailSignatureChar"/>
    <w:rsid w:val="00341DBE"/>
  </w:style>
  <w:style w:type="character" w:customStyle="1" w:styleId="E-mailSignatureChar">
    <w:name w:val="E-mail Signature Char"/>
    <w:link w:val="E-mailSignature"/>
    <w:rsid w:val="00341DBE"/>
    <w:rPr>
      <w:rFonts w:eastAsia="Times New Roman"/>
      <w:sz w:val="22"/>
      <w:lang w:eastAsia="en-US"/>
    </w:rPr>
  </w:style>
  <w:style w:type="paragraph" w:styleId="EndnoteText">
    <w:name w:val="endnote text"/>
    <w:basedOn w:val="Normal"/>
    <w:link w:val="EndnoteTextChar"/>
    <w:rsid w:val="00341DBE"/>
    <w:rPr>
      <w:sz w:val="20"/>
    </w:rPr>
  </w:style>
  <w:style w:type="character" w:customStyle="1" w:styleId="EndnoteTextChar">
    <w:name w:val="Endnote Text Char"/>
    <w:link w:val="EndnoteText"/>
    <w:rsid w:val="00341DBE"/>
    <w:rPr>
      <w:rFonts w:eastAsia="Times New Roman"/>
      <w:lang w:eastAsia="en-US"/>
    </w:rPr>
  </w:style>
  <w:style w:type="paragraph" w:styleId="EnvelopeAddress">
    <w:name w:val="envelope address"/>
    <w:basedOn w:val="Normal"/>
    <w:rsid w:val="00341DBE"/>
    <w:pPr>
      <w:framePr w:w="7920" w:h="1980" w:hRule="exact" w:hSpace="180" w:wrap="auto" w:hAnchor="page" w:xAlign="center" w:yAlign="bottom"/>
      <w:ind w:left="2880"/>
    </w:pPr>
    <w:rPr>
      <w:rFonts w:ascii="Cambria" w:hAnsi="Cambria"/>
      <w:sz w:val="24"/>
      <w:szCs w:val="24"/>
    </w:rPr>
  </w:style>
  <w:style w:type="paragraph" w:styleId="EnvelopeReturn">
    <w:name w:val="envelope return"/>
    <w:basedOn w:val="Normal"/>
    <w:rsid w:val="00341DBE"/>
    <w:rPr>
      <w:rFonts w:ascii="Cambria" w:hAnsi="Cambria"/>
      <w:sz w:val="20"/>
    </w:rPr>
  </w:style>
  <w:style w:type="character" w:customStyle="1" w:styleId="Heading1Char">
    <w:name w:val="Heading 1 Char"/>
    <w:link w:val="Heading1"/>
    <w:rsid w:val="00341DBE"/>
    <w:rPr>
      <w:rFonts w:ascii="Cambria" w:eastAsia="Times New Roman" w:hAnsi="Cambria" w:cs="Times New Roman"/>
      <w:b/>
      <w:bCs/>
      <w:kern w:val="32"/>
      <w:sz w:val="32"/>
      <w:szCs w:val="32"/>
      <w:lang w:eastAsia="en-US"/>
    </w:rPr>
  </w:style>
  <w:style w:type="character" w:customStyle="1" w:styleId="Heading3Char">
    <w:name w:val="Heading 3 Char"/>
    <w:link w:val="Heading3"/>
    <w:semiHidden/>
    <w:rsid w:val="00341DBE"/>
    <w:rPr>
      <w:rFonts w:ascii="Cambria" w:eastAsia="Times New Roman" w:hAnsi="Cambria" w:cs="Times New Roman"/>
      <w:b/>
      <w:bCs/>
      <w:sz w:val="26"/>
      <w:szCs w:val="26"/>
      <w:lang w:eastAsia="en-US"/>
    </w:rPr>
  </w:style>
  <w:style w:type="character" w:customStyle="1" w:styleId="Heading4Char">
    <w:name w:val="Heading 4 Char"/>
    <w:link w:val="Heading4"/>
    <w:semiHidden/>
    <w:rsid w:val="00341DBE"/>
    <w:rPr>
      <w:rFonts w:ascii="Calibri" w:eastAsia="Times New Roman" w:hAnsi="Calibri" w:cs="Times New Roman"/>
      <w:b/>
      <w:bCs/>
      <w:sz w:val="28"/>
      <w:szCs w:val="28"/>
      <w:lang w:eastAsia="en-US"/>
    </w:rPr>
  </w:style>
  <w:style w:type="character" w:customStyle="1" w:styleId="Heading5Char">
    <w:name w:val="Heading 5 Char"/>
    <w:link w:val="Heading5"/>
    <w:semiHidden/>
    <w:rsid w:val="00341DBE"/>
    <w:rPr>
      <w:rFonts w:ascii="Calibri" w:eastAsia="Times New Roman" w:hAnsi="Calibri" w:cs="Times New Roman"/>
      <w:b/>
      <w:bCs/>
      <w:i/>
      <w:iCs/>
      <w:sz w:val="26"/>
      <w:szCs w:val="26"/>
      <w:lang w:eastAsia="en-US"/>
    </w:rPr>
  </w:style>
  <w:style w:type="character" w:customStyle="1" w:styleId="Heading7Char">
    <w:name w:val="Heading 7 Char"/>
    <w:link w:val="Heading7"/>
    <w:semiHidden/>
    <w:rsid w:val="00341DBE"/>
    <w:rPr>
      <w:rFonts w:ascii="Calibri" w:eastAsia="Times New Roman" w:hAnsi="Calibri" w:cs="Times New Roman"/>
      <w:sz w:val="24"/>
      <w:szCs w:val="24"/>
      <w:lang w:eastAsia="en-US"/>
    </w:rPr>
  </w:style>
  <w:style w:type="character" w:customStyle="1" w:styleId="Heading8Char">
    <w:name w:val="Heading 8 Char"/>
    <w:link w:val="Heading8"/>
    <w:semiHidden/>
    <w:rsid w:val="00341DBE"/>
    <w:rPr>
      <w:rFonts w:ascii="Calibri" w:eastAsia="Times New Roman" w:hAnsi="Calibri" w:cs="Times New Roman"/>
      <w:i/>
      <w:iCs/>
      <w:sz w:val="24"/>
      <w:szCs w:val="24"/>
      <w:lang w:eastAsia="en-US"/>
    </w:rPr>
  </w:style>
  <w:style w:type="character" w:customStyle="1" w:styleId="Heading9Char">
    <w:name w:val="Heading 9 Char"/>
    <w:link w:val="Heading9"/>
    <w:semiHidden/>
    <w:rsid w:val="00341DBE"/>
    <w:rPr>
      <w:rFonts w:ascii="Cambria" w:eastAsia="Times New Roman" w:hAnsi="Cambria" w:cs="Times New Roman"/>
      <w:sz w:val="22"/>
      <w:szCs w:val="22"/>
      <w:lang w:eastAsia="en-US"/>
    </w:rPr>
  </w:style>
  <w:style w:type="paragraph" w:styleId="HTMLAddress">
    <w:name w:val="HTML Address"/>
    <w:basedOn w:val="Normal"/>
    <w:link w:val="HTMLAddressChar"/>
    <w:rsid w:val="00341DBE"/>
    <w:rPr>
      <w:i/>
      <w:iCs/>
    </w:rPr>
  </w:style>
  <w:style w:type="character" w:customStyle="1" w:styleId="HTMLAddressChar">
    <w:name w:val="HTML Address Char"/>
    <w:link w:val="HTMLAddress"/>
    <w:rsid w:val="00341DBE"/>
    <w:rPr>
      <w:rFonts w:eastAsia="Times New Roman"/>
      <w:i/>
      <w:iCs/>
      <w:sz w:val="22"/>
      <w:lang w:eastAsia="en-US"/>
    </w:rPr>
  </w:style>
  <w:style w:type="paragraph" w:styleId="HTMLPreformatted">
    <w:name w:val="HTML Preformatted"/>
    <w:basedOn w:val="Normal"/>
    <w:link w:val="HTMLPreformattedChar"/>
    <w:rsid w:val="00341DBE"/>
    <w:rPr>
      <w:rFonts w:ascii="Courier New" w:hAnsi="Courier New"/>
      <w:sz w:val="20"/>
    </w:rPr>
  </w:style>
  <w:style w:type="character" w:customStyle="1" w:styleId="HTMLPreformattedChar">
    <w:name w:val="HTML Preformatted Char"/>
    <w:link w:val="HTMLPreformatted"/>
    <w:rsid w:val="00341DBE"/>
    <w:rPr>
      <w:rFonts w:ascii="Courier New" w:eastAsia="Times New Roman" w:hAnsi="Courier New" w:cs="Courier New"/>
      <w:lang w:eastAsia="en-US"/>
    </w:rPr>
  </w:style>
  <w:style w:type="paragraph" w:styleId="Index1">
    <w:name w:val="index 1"/>
    <w:basedOn w:val="Normal"/>
    <w:next w:val="Normal"/>
    <w:autoRedefine/>
    <w:rsid w:val="00341DBE"/>
    <w:pPr>
      <w:tabs>
        <w:tab w:val="clear" w:pos="567"/>
      </w:tabs>
      <w:ind w:left="220" w:hanging="220"/>
    </w:pPr>
  </w:style>
  <w:style w:type="paragraph" w:styleId="Index2">
    <w:name w:val="index 2"/>
    <w:basedOn w:val="Normal"/>
    <w:next w:val="Normal"/>
    <w:autoRedefine/>
    <w:rsid w:val="00341DBE"/>
    <w:pPr>
      <w:tabs>
        <w:tab w:val="clear" w:pos="567"/>
      </w:tabs>
      <w:ind w:left="440" w:hanging="220"/>
    </w:pPr>
  </w:style>
  <w:style w:type="paragraph" w:styleId="Index3">
    <w:name w:val="index 3"/>
    <w:basedOn w:val="Normal"/>
    <w:next w:val="Normal"/>
    <w:autoRedefine/>
    <w:rsid w:val="00341DBE"/>
    <w:pPr>
      <w:tabs>
        <w:tab w:val="clear" w:pos="567"/>
      </w:tabs>
      <w:ind w:left="660" w:hanging="220"/>
    </w:pPr>
  </w:style>
  <w:style w:type="paragraph" w:styleId="Index4">
    <w:name w:val="index 4"/>
    <w:basedOn w:val="Normal"/>
    <w:next w:val="Normal"/>
    <w:autoRedefine/>
    <w:rsid w:val="00341DBE"/>
    <w:pPr>
      <w:tabs>
        <w:tab w:val="clear" w:pos="567"/>
      </w:tabs>
      <w:ind w:left="880" w:hanging="220"/>
    </w:pPr>
  </w:style>
  <w:style w:type="paragraph" w:styleId="Index5">
    <w:name w:val="index 5"/>
    <w:basedOn w:val="Normal"/>
    <w:next w:val="Normal"/>
    <w:autoRedefine/>
    <w:rsid w:val="00341DBE"/>
    <w:pPr>
      <w:tabs>
        <w:tab w:val="clear" w:pos="567"/>
      </w:tabs>
      <w:ind w:left="1100" w:hanging="220"/>
    </w:pPr>
  </w:style>
  <w:style w:type="paragraph" w:styleId="Index6">
    <w:name w:val="index 6"/>
    <w:basedOn w:val="Normal"/>
    <w:next w:val="Normal"/>
    <w:autoRedefine/>
    <w:rsid w:val="00341DBE"/>
    <w:pPr>
      <w:tabs>
        <w:tab w:val="clear" w:pos="567"/>
      </w:tabs>
      <w:ind w:left="1320" w:hanging="220"/>
    </w:pPr>
  </w:style>
  <w:style w:type="paragraph" w:styleId="Index7">
    <w:name w:val="index 7"/>
    <w:basedOn w:val="Normal"/>
    <w:next w:val="Normal"/>
    <w:autoRedefine/>
    <w:rsid w:val="00341DBE"/>
    <w:pPr>
      <w:tabs>
        <w:tab w:val="clear" w:pos="567"/>
      </w:tabs>
      <w:ind w:left="1540" w:hanging="220"/>
    </w:pPr>
  </w:style>
  <w:style w:type="paragraph" w:styleId="Index8">
    <w:name w:val="index 8"/>
    <w:basedOn w:val="Normal"/>
    <w:next w:val="Normal"/>
    <w:autoRedefine/>
    <w:rsid w:val="00341DBE"/>
    <w:pPr>
      <w:tabs>
        <w:tab w:val="clear" w:pos="567"/>
      </w:tabs>
      <w:ind w:left="1760" w:hanging="220"/>
    </w:pPr>
  </w:style>
  <w:style w:type="paragraph" w:styleId="Index9">
    <w:name w:val="index 9"/>
    <w:basedOn w:val="Normal"/>
    <w:next w:val="Normal"/>
    <w:autoRedefine/>
    <w:rsid w:val="00341DBE"/>
    <w:pPr>
      <w:tabs>
        <w:tab w:val="clear" w:pos="567"/>
      </w:tabs>
      <w:ind w:left="1980" w:hanging="220"/>
    </w:pPr>
  </w:style>
  <w:style w:type="paragraph" w:styleId="IndexHeading">
    <w:name w:val="index heading"/>
    <w:basedOn w:val="Normal"/>
    <w:next w:val="Index1"/>
    <w:rsid w:val="00341DBE"/>
    <w:rPr>
      <w:rFonts w:ascii="Cambria" w:hAnsi="Cambria"/>
      <w:b/>
      <w:bCs/>
    </w:rPr>
  </w:style>
  <w:style w:type="paragraph" w:styleId="IntenseQuote">
    <w:name w:val="Intense Quote"/>
    <w:basedOn w:val="Normal"/>
    <w:next w:val="Normal"/>
    <w:link w:val="IntenseQuoteChar"/>
    <w:uiPriority w:val="30"/>
    <w:qFormat/>
    <w:rsid w:val="00341DBE"/>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341DBE"/>
    <w:rPr>
      <w:rFonts w:eastAsia="Times New Roman"/>
      <w:b/>
      <w:bCs/>
      <w:i/>
      <w:iCs/>
      <w:color w:val="4F81BD"/>
      <w:sz w:val="22"/>
      <w:lang w:eastAsia="en-US"/>
    </w:rPr>
  </w:style>
  <w:style w:type="paragraph" w:styleId="List">
    <w:name w:val="List"/>
    <w:basedOn w:val="Normal"/>
    <w:rsid w:val="00341DBE"/>
    <w:pPr>
      <w:ind w:left="283" w:hanging="283"/>
      <w:contextualSpacing/>
    </w:pPr>
  </w:style>
  <w:style w:type="paragraph" w:styleId="List2">
    <w:name w:val="List 2"/>
    <w:basedOn w:val="Normal"/>
    <w:rsid w:val="00341DBE"/>
    <w:pPr>
      <w:ind w:left="566" w:hanging="283"/>
      <w:contextualSpacing/>
    </w:pPr>
  </w:style>
  <w:style w:type="paragraph" w:styleId="List3">
    <w:name w:val="List 3"/>
    <w:basedOn w:val="Normal"/>
    <w:rsid w:val="00341DBE"/>
    <w:pPr>
      <w:ind w:left="849" w:hanging="283"/>
      <w:contextualSpacing/>
    </w:pPr>
  </w:style>
  <w:style w:type="paragraph" w:styleId="List4">
    <w:name w:val="List 4"/>
    <w:basedOn w:val="Normal"/>
    <w:rsid w:val="00341DBE"/>
    <w:pPr>
      <w:ind w:left="1132" w:hanging="283"/>
      <w:contextualSpacing/>
    </w:pPr>
  </w:style>
  <w:style w:type="paragraph" w:styleId="List5">
    <w:name w:val="List 5"/>
    <w:basedOn w:val="Normal"/>
    <w:rsid w:val="00341DBE"/>
    <w:pPr>
      <w:ind w:left="1415" w:hanging="283"/>
      <w:contextualSpacing/>
    </w:pPr>
  </w:style>
  <w:style w:type="paragraph" w:styleId="ListBullet">
    <w:name w:val="List Bullet"/>
    <w:basedOn w:val="Normal"/>
    <w:rsid w:val="00341DBE"/>
    <w:pPr>
      <w:numPr>
        <w:numId w:val="8"/>
      </w:numPr>
      <w:contextualSpacing/>
    </w:pPr>
  </w:style>
  <w:style w:type="paragraph" w:styleId="ListBullet2">
    <w:name w:val="List Bullet 2"/>
    <w:basedOn w:val="Normal"/>
    <w:rsid w:val="00341DBE"/>
    <w:pPr>
      <w:numPr>
        <w:numId w:val="9"/>
      </w:numPr>
      <w:contextualSpacing/>
    </w:pPr>
  </w:style>
  <w:style w:type="paragraph" w:styleId="ListBullet3">
    <w:name w:val="List Bullet 3"/>
    <w:basedOn w:val="Normal"/>
    <w:rsid w:val="00341DBE"/>
    <w:pPr>
      <w:numPr>
        <w:numId w:val="10"/>
      </w:numPr>
      <w:contextualSpacing/>
    </w:pPr>
  </w:style>
  <w:style w:type="paragraph" w:styleId="ListBullet4">
    <w:name w:val="List Bullet 4"/>
    <w:basedOn w:val="Normal"/>
    <w:rsid w:val="00341DBE"/>
    <w:pPr>
      <w:numPr>
        <w:numId w:val="11"/>
      </w:numPr>
      <w:contextualSpacing/>
    </w:pPr>
  </w:style>
  <w:style w:type="paragraph" w:styleId="ListBullet5">
    <w:name w:val="List Bullet 5"/>
    <w:basedOn w:val="Normal"/>
    <w:rsid w:val="00341DBE"/>
    <w:pPr>
      <w:numPr>
        <w:numId w:val="12"/>
      </w:numPr>
      <w:contextualSpacing/>
    </w:pPr>
  </w:style>
  <w:style w:type="paragraph" w:styleId="ListContinue">
    <w:name w:val="List Continue"/>
    <w:basedOn w:val="Normal"/>
    <w:rsid w:val="00341DBE"/>
    <w:pPr>
      <w:spacing w:after="120"/>
      <w:ind w:left="283"/>
      <w:contextualSpacing/>
    </w:pPr>
  </w:style>
  <w:style w:type="paragraph" w:styleId="ListContinue2">
    <w:name w:val="List Continue 2"/>
    <w:basedOn w:val="Normal"/>
    <w:rsid w:val="00341DBE"/>
    <w:pPr>
      <w:spacing w:after="120"/>
      <w:ind w:left="566"/>
      <w:contextualSpacing/>
    </w:pPr>
  </w:style>
  <w:style w:type="paragraph" w:styleId="ListContinue3">
    <w:name w:val="List Continue 3"/>
    <w:basedOn w:val="Normal"/>
    <w:rsid w:val="00341DBE"/>
    <w:pPr>
      <w:spacing w:after="120"/>
      <w:ind w:left="849"/>
      <w:contextualSpacing/>
    </w:pPr>
  </w:style>
  <w:style w:type="paragraph" w:styleId="ListContinue4">
    <w:name w:val="List Continue 4"/>
    <w:basedOn w:val="Normal"/>
    <w:rsid w:val="00341DBE"/>
    <w:pPr>
      <w:spacing w:after="120"/>
      <w:ind w:left="1132"/>
      <w:contextualSpacing/>
    </w:pPr>
  </w:style>
  <w:style w:type="paragraph" w:styleId="ListContinue5">
    <w:name w:val="List Continue 5"/>
    <w:basedOn w:val="Normal"/>
    <w:rsid w:val="00341DBE"/>
    <w:pPr>
      <w:spacing w:after="120"/>
      <w:ind w:left="1415"/>
      <w:contextualSpacing/>
    </w:pPr>
  </w:style>
  <w:style w:type="paragraph" w:styleId="ListNumber">
    <w:name w:val="List Number"/>
    <w:basedOn w:val="Normal"/>
    <w:rsid w:val="00341DBE"/>
    <w:pPr>
      <w:numPr>
        <w:numId w:val="13"/>
      </w:numPr>
      <w:contextualSpacing/>
    </w:pPr>
  </w:style>
  <w:style w:type="paragraph" w:styleId="ListNumber2">
    <w:name w:val="List Number 2"/>
    <w:basedOn w:val="Normal"/>
    <w:rsid w:val="00341DBE"/>
    <w:pPr>
      <w:numPr>
        <w:numId w:val="14"/>
      </w:numPr>
      <w:contextualSpacing/>
    </w:pPr>
  </w:style>
  <w:style w:type="paragraph" w:styleId="ListNumber3">
    <w:name w:val="List Number 3"/>
    <w:basedOn w:val="Normal"/>
    <w:rsid w:val="00341DBE"/>
    <w:pPr>
      <w:numPr>
        <w:numId w:val="15"/>
      </w:numPr>
      <w:contextualSpacing/>
    </w:pPr>
  </w:style>
  <w:style w:type="paragraph" w:styleId="ListNumber4">
    <w:name w:val="List Number 4"/>
    <w:basedOn w:val="Normal"/>
    <w:rsid w:val="00341DBE"/>
    <w:pPr>
      <w:numPr>
        <w:numId w:val="16"/>
      </w:numPr>
      <w:contextualSpacing/>
    </w:pPr>
  </w:style>
  <w:style w:type="paragraph" w:styleId="ListNumber5">
    <w:name w:val="List Number 5"/>
    <w:basedOn w:val="Normal"/>
    <w:rsid w:val="00341DBE"/>
    <w:pPr>
      <w:numPr>
        <w:numId w:val="17"/>
      </w:numPr>
      <w:contextualSpacing/>
    </w:pPr>
  </w:style>
  <w:style w:type="paragraph" w:styleId="MacroText">
    <w:name w:val="macro"/>
    <w:link w:val="MacroTextChar"/>
    <w:rsid w:val="00341DBE"/>
    <w:pPr>
      <w:tabs>
        <w:tab w:val="left" w:pos="480"/>
        <w:tab w:val="left" w:pos="960"/>
        <w:tab w:val="left" w:pos="1440"/>
        <w:tab w:val="left" w:pos="1920"/>
        <w:tab w:val="left" w:pos="2400"/>
        <w:tab w:val="left" w:pos="2880"/>
        <w:tab w:val="left" w:pos="3360"/>
        <w:tab w:val="left" w:pos="3840"/>
        <w:tab w:val="left" w:pos="4320"/>
      </w:tabs>
      <w:spacing w:line="260" w:lineRule="exact"/>
    </w:pPr>
    <w:rPr>
      <w:rFonts w:ascii="Courier New" w:eastAsia="Times New Roman" w:hAnsi="Courier New" w:cs="Courier New"/>
      <w:lang w:val="en-GB"/>
    </w:rPr>
  </w:style>
  <w:style w:type="character" w:customStyle="1" w:styleId="MacroTextChar">
    <w:name w:val="Macro Text Char"/>
    <w:link w:val="MacroText"/>
    <w:rsid w:val="00341DBE"/>
    <w:rPr>
      <w:rFonts w:ascii="Courier New" w:eastAsia="Times New Roman" w:hAnsi="Courier New" w:cs="Courier New"/>
      <w:lang w:val="en-GB" w:eastAsia="en-US" w:bidi="ar-SA"/>
    </w:rPr>
  </w:style>
  <w:style w:type="paragraph" w:styleId="MessageHeader">
    <w:name w:val="Message Header"/>
    <w:basedOn w:val="Normal"/>
    <w:link w:val="MessageHeaderChar"/>
    <w:rsid w:val="00341DBE"/>
    <w:pPr>
      <w:pBdr>
        <w:top w:val="single" w:sz="6" w:space="1" w:color="auto"/>
        <w:left w:val="single" w:sz="6" w:space="1" w:color="auto"/>
        <w:bottom w:val="single" w:sz="6" w:space="1" w:color="auto"/>
        <w:right w:val="single" w:sz="6" w:space="1" w:color="auto"/>
      </w:pBdr>
      <w:shd w:val="pct20" w:color="auto" w:fill="auto"/>
      <w:ind w:left="1134" w:hanging="1134"/>
    </w:pPr>
    <w:rPr>
      <w:rFonts w:ascii="Cambria" w:hAnsi="Cambria"/>
      <w:sz w:val="24"/>
      <w:szCs w:val="24"/>
    </w:rPr>
  </w:style>
  <w:style w:type="character" w:customStyle="1" w:styleId="MessageHeaderChar">
    <w:name w:val="Message Header Char"/>
    <w:link w:val="MessageHeader"/>
    <w:rsid w:val="00341DBE"/>
    <w:rPr>
      <w:rFonts w:ascii="Cambria" w:eastAsia="Times New Roman" w:hAnsi="Cambria" w:cs="Times New Roman"/>
      <w:sz w:val="24"/>
      <w:szCs w:val="24"/>
      <w:shd w:val="pct20" w:color="auto" w:fill="auto"/>
      <w:lang w:eastAsia="en-US"/>
    </w:rPr>
  </w:style>
  <w:style w:type="paragraph" w:styleId="NoSpacing">
    <w:name w:val="No Spacing"/>
    <w:uiPriority w:val="1"/>
    <w:qFormat/>
    <w:rsid w:val="00341DBE"/>
    <w:pPr>
      <w:tabs>
        <w:tab w:val="left" w:pos="567"/>
      </w:tabs>
    </w:pPr>
    <w:rPr>
      <w:rFonts w:eastAsia="Times New Roman"/>
      <w:sz w:val="22"/>
      <w:lang w:val="en-GB"/>
    </w:rPr>
  </w:style>
  <w:style w:type="paragraph" w:styleId="NormalWeb">
    <w:name w:val="Normal (Web)"/>
    <w:basedOn w:val="Normal"/>
    <w:uiPriority w:val="99"/>
    <w:rsid w:val="00341DBE"/>
    <w:rPr>
      <w:sz w:val="24"/>
      <w:szCs w:val="24"/>
    </w:rPr>
  </w:style>
  <w:style w:type="paragraph" w:styleId="NormalIndent">
    <w:name w:val="Normal Indent"/>
    <w:basedOn w:val="Normal"/>
    <w:rsid w:val="00341DBE"/>
    <w:pPr>
      <w:ind w:left="720"/>
    </w:pPr>
  </w:style>
  <w:style w:type="paragraph" w:styleId="NoteHeading">
    <w:name w:val="Note Heading"/>
    <w:basedOn w:val="Normal"/>
    <w:next w:val="Normal"/>
    <w:link w:val="NoteHeadingChar"/>
    <w:rsid w:val="00341DBE"/>
  </w:style>
  <w:style w:type="character" w:customStyle="1" w:styleId="NoteHeadingChar">
    <w:name w:val="Note Heading Char"/>
    <w:link w:val="NoteHeading"/>
    <w:rsid w:val="00341DBE"/>
    <w:rPr>
      <w:rFonts w:eastAsia="Times New Roman"/>
      <w:sz w:val="22"/>
      <w:lang w:eastAsia="en-US"/>
    </w:rPr>
  </w:style>
  <w:style w:type="paragraph" w:styleId="PlainText">
    <w:name w:val="Plain Text"/>
    <w:basedOn w:val="Normal"/>
    <w:link w:val="PlainTextChar"/>
    <w:uiPriority w:val="99"/>
    <w:rsid w:val="00341DBE"/>
    <w:rPr>
      <w:rFonts w:ascii="Courier New" w:hAnsi="Courier New"/>
      <w:sz w:val="20"/>
    </w:rPr>
  </w:style>
  <w:style w:type="character" w:customStyle="1" w:styleId="PlainTextChar">
    <w:name w:val="Plain Text Char"/>
    <w:link w:val="PlainText"/>
    <w:uiPriority w:val="99"/>
    <w:rsid w:val="00341DBE"/>
    <w:rPr>
      <w:rFonts w:ascii="Courier New" w:eastAsia="Times New Roman" w:hAnsi="Courier New" w:cs="Courier New"/>
      <w:lang w:eastAsia="en-US"/>
    </w:rPr>
  </w:style>
  <w:style w:type="paragraph" w:styleId="Quote">
    <w:name w:val="Quote"/>
    <w:basedOn w:val="Normal"/>
    <w:next w:val="Normal"/>
    <w:link w:val="QuoteChar"/>
    <w:uiPriority w:val="29"/>
    <w:qFormat/>
    <w:rsid w:val="00341DBE"/>
    <w:rPr>
      <w:i/>
      <w:iCs/>
      <w:color w:val="000000"/>
    </w:rPr>
  </w:style>
  <w:style w:type="character" w:customStyle="1" w:styleId="QuoteChar">
    <w:name w:val="Quote Char"/>
    <w:link w:val="Quote"/>
    <w:uiPriority w:val="29"/>
    <w:rsid w:val="00341DBE"/>
    <w:rPr>
      <w:rFonts w:eastAsia="Times New Roman"/>
      <w:i/>
      <w:iCs/>
      <w:color w:val="000000"/>
      <w:sz w:val="22"/>
      <w:lang w:eastAsia="en-US"/>
    </w:rPr>
  </w:style>
  <w:style w:type="paragraph" w:styleId="Salutation">
    <w:name w:val="Salutation"/>
    <w:basedOn w:val="Normal"/>
    <w:next w:val="Normal"/>
    <w:link w:val="SalutationChar"/>
    <w:rsid w:val="00341DBE"/>
  </w:style>
  <w:style w:type="character" w:customStyle="1" w:styleId="SalutationChar">
    <w:name w:val="Salutation Char"/>
    <w:link w:val="Salutation"/>
    <w:rsid w:val="00341DBE"/>
    <w:rPr>
      <w:rFonts w:eastAsia="Times New Roman"/>
      <w:sz w:val="22"/>
      <w:lang w:eastAsia="en-US"/>
    </w:rPr>
  </w:style>
  <w:style w:type="paragraph" w:styleId="Signature">
    <w:name w:val="Signature"/>
    <w:basedOn w:val="Normal"/>
    <w:link w:val="SignatureChar"/>
    <w:rsid w:val="00341DBE"/>
    <w:pPr>
      <w:ind w:left="4252"/>
    </w:pPr>
  </w:style>
  <w:style w:type="character" w:customStyle="1" w:styleId="SignatureChar">
    <w:name w:val="Signature Char"/>
    <w:link w:val="Signature"/>
    <w:rsid w:val="00341DBE"/>
    <w:rPr>
      <w:rFonts w:eastAsia="Times New Roman"/>
      <w:sz w:val="22"/>
      <w:lang w:eastAsia="en-US"/>
    </w:rPr>
  </w:style>
  <w:style w:type="paragraph" w:styleId="Subtitle">
    <w:name w:val="Subtitle"/>
    <w:basedOn w:val="Normal"/>
    <w:next w:val="Normal"/>
    <w:link w:val="SubtitleChar"/>
    <w:qFormat/>
    <w:rsid w:val="00341DBE"/>
    <w:pPr>
      <w:spacing w:after="60"/>
      <w:jc w:val="center"/>
      <w:outlineLvl w:val="1"/>
    </w:pPr>
    <w:rPr>
      <w:rFonts w:ascii="Cambria" w:hAnsi="Cambria"/>
      <w:sz w:val="24"/>
      <w:szCs w:val="24"/>
    </w:rPr>
  </w:style>
  <w:style w:type="character" w:customStyle="1" w:styleId="SubtitleChar">
    <w:name w:val="Subtitle Char"/>
    <w:link w:val="Subtitle"/>
    <w:rsid w:val="00341DBE"/>
    <w:rPr>
      <w:rFonts w:ascii="Cambria" w:eastAsia="Times New Roman" w:hAnsi="Cambria" w:cs="Times New Roman"/>
      <w:sz w:val="24"/>
      <w:szCs w:val="24"/>
      <w:lang w:eastAsia="en-US"/>
    </w:rPr>
  </w:style>
  <w:style w:type="paragraph" w:styleId="TableofAuthorities">
    <w:name w:val="table of authorities"/>
    <w:basedOn w:val="Normal"/>
    <w:next w:val="Normal"/>
    <w:rsid w:val="00341DBE"/>
    <w:pPr>
      <w:tabs>
        <w:tab w:val="clear" w:pos="567"/>
      </w:tabs>
      <w:ind w:left="220" w:hanging="220"/>
    </w:pPr>
  </w:style>
  <w:style w:type="paragraph" w:styleId="TableofFigures">
    <w:name w:val="table of figures"/>
    <w:basedOn w:val="Normal"/>
    <w:next w:val="Normal"/>
    <w:rsid w:val="00341DBE"/>
    <w:pPr>
      <w:tabs>
        <w:tab w:val="clear" w:pos="567"/>
      </w:tabs>
    </w:pPr>
  </w:style>
  <w:style w:type="paragraph" w:styleId="Title">
    <w:name w:val="Title"/>
    <w:basedOn w:val="Normal"/>
    <w:next w:val="Normal"/>
    <w:link w:val="TitleChar"/>
    <w:qFormat/>
    <w:rsid w:val="00341DBE"/>
    <w:pPr>
      <w:spacing w:before="240" w:after="60"/>
      <w:jc w:val="center"/>
      <w:outlineLvl w:val="0"/>
    </w:pPr>
    <w:rPr>
      <w:rFonts w:ascii="Cambria" w:hAnsi="Cambria"/>
      <w:b/>
      <w:bCs/>
      <w:kern w:val="28"/>
      <w:sz w:val="32"/>
      <w:szCs w:val="32"/>
    </w:rPr>
  </w:style>
  <w:style w:type="character" w:customStyle="1" w:styleId="TitleChar">
    <w:name w:val="Title Char"/>
    <w:link w:val="Title"/>
    <w:rsid w:val="00341DBE"/>
    <w:rPr>
      <w:rFonts w:ascii="Cambria" w:eastAsia="Times New Roman" w:hAnsi="Cambria" w:cs="Times New Roman"/>
      <w:b/>
      <w:bCs/>
      <w:kern w:val="28"/>
      <w:sz w:val="32"/>
      <w:szCs w:val="32"/>
      <w:lang w:eastAsia="en-US"/>
    </w:rPr>
  </w:style>
  <w:style w:type="paragraph" w:styleId="TOAHeading">
    <w:name w:val="toa heading"/>
    <w:basedOn w:val="Normal"/>
    <w:next w:val="Normal"/>
    <w:rsid w:val="00341DBE"/>
    <w:pPr>
      <w:spacing w:before="120"/>
    </w:pPr>
    <w:rPr>
      <w:rFonts w:ascii="Cambria" w:hAnsi="Cambria"/>
      <w:b/>
      <w:bCs/>
      <w:sz w:val="24"/>
      <w:szCs w:val="24"/>
    </w:rPr>
  </w:style>
  <w:style w:type="paragraph" w:styleId="TOC1">
    <w:name w:val="toc 1"/>
    <w:basedOn w:val="Normal"/>
    <w:next w:val="Normal"/>
    <w:autoRedefine/>
    <w:rsid w:val="00341DBE"/>
    <w:pPr>
      <w:tabs>
        <w:tab w:val="clear" w:pos="567"/>
      </w:tabs>
    </w:pPr>
  </w:style>
  <w:style w:type="paragraph" w:styleId="TOC2">
    <w:name w:val="toc 2"/>
    <w:basedOn w:val="Normal"/>
    <w:next w:val="Normal"/>
    <w:autoRedefine/>
    <w:rsid w:val="00341DBE"/>
    <w:pPr>
      <w:tabs>
        <w:tab w:val="clear" w:pos="567"/>
      </w:tabs>
      <w:ind w:left="220"/>
    </w:pPr>
  </w:style>
  <w:style w:type="paragraph" w:styleId="TOC3">
    <w:name w:val="toc 3"/>
    <w:basedOn w:val="Normal"/>
    <w:next w:val="Normal"/>
    <w:autoRedefine/>
    <w:rsid w:val="00341DBE"/>
    <w:pPr>
      <w:tabs>
        <w:tab w:val="clear" w:pos="567"/>
      </w:tabs>
      <w:ind w:left="440"/>
    </w:pPr>
  </w:style>
  <w:style w:type="paragraph" w:styleId="TOC4">
    <w:name w:val="toc 4"/>
    <w:basedOn w:val="Normal"/>
    <w:next w:val="Normal"/>
    <w:autoRedefine/>
    <w:rsid w:val="00341DBE"/>
    <w:pPr>
      <w:tabs>
        <w:tab w:val="clear" w:pos="567"/>
      </w:tabs>
      <w:ind w:left="660"/>
    </w:pPr>
  </w:style>
  <w:style w:type="paragraph" w:styleId="TOC5">
    <w:name w:val="toc 5"/>
    <w:basedOn w:val="Normal"/>
    <w:next w:val="Normal"/>
    <w:autoRedefine/>
    <w:rsid w:val="00341DBE"/>
    <w:pPr>
      <w:tabs>
        <w:tab w:val="clear" w:pos="567"/>
      </w:tabs>
      <w:ind w:left="880"/>
    </w:pPr>
  </w:style>
  <w:style w:type="paragraph" w:styleId="TOC6">
    <w:name w:val="toc 6"/>
    <w:basedOn w:val="Normal"/>
    <w:next w:val="Normal"/>
    <w:autoRedefine/>
    <w:rsid w:val="00341DBE"/>
    <w:pPr>
      <w:tabs>
        <w:tab w:val="clear" w:pos="567"/>
      </w:tabs>
      <w:ind w:left="1100"/>
    </w:pPr>
  </w:style>
  <w:style w:type="paragraph" w:styleId="TOC7">
    <w:name w:val="toc 7"/>
    <w:basedOn w:val="Normal"/>
    <w:next w:val="Normal"/>
    <w:autoRedefine/>
    <w:rsid w:val="00341DBE"/>
    <w:pPr>
      <w:tabs>
        <w:tab w:val="clear" w:pos="567"/>
      </w:tabs>
      <w:ind w:left="1320"/>
    </w:pPr>
  </w:style>
  <w:style w:type="paragraph" w:styleId="TOC8">
    <w:name w:val="toc 8"/>
    <w:basedOn w:val="Normal"/>
    <w:next w:val="Normal"/>
    <w:autoRedefine/>
    <w:rsid w:val="00341DBE"/>
    <w:pPr>
      <w:tabs>
        <w:tab w:val="clear" w:pos="567"/>
      </w:tabs>
      <w:ind w:left="1540"/>
    </w:pPr>
  </w:style>
  <w:style w:type="paragraph" w:styleId="TOC9">
    <w:name w:val="toc 9"/>
    <w:basedOn w:val="Normal"/>
    <w:next w:val="Normal"/>
    <w:autoRedefine/>
    <w:rsid w:val="00341DBE"/>
    <w:pPr>
      <w:tabs>
        <w:tab w:val="clear" w:pos="567"/>
      </w:tabs>
      <w:ind w:left="1760"/>
    </w:pPr>
  </w:style>
  <w:style w:type="paragraph" w:styleId="TOCHeading">
    <w:name w:val="TOC Heading"/>
    <w:basedOn w:val="Heading1"/>
    <w:next w:val="Normal"/>
    <w:uiPriority w:val="39"/>
    <w:qFormat/>
    <w:rsid w:val="00341DBE"/>
    <w:pPr>
      <w:outlineLvl w:val="9"/>
    </w:pPr>
  </w:style>
  <w:style w:type="paragraph" w:customStyle="1" w:styleId="LBLBulletStyle1">
    <w:name w:val="LBL BulletStyle 1"/>
    <w:basedOn w:val="Normal"/>
    <w:link w:val="LBLBulletStyle1Char"/>
    <w:rsid w:val="00C93E59"/>
    <w:pPr>
      <w:tabs>
        <w:tab w:val="clear" w:pos="567"/>
        <w:tab w:val="num" w:pos="360"/>
        <w:tab w:val="left" w:pos="720"/>
        <w:tab w:val="left" w:pos="994"/>
      </w:tabs>
      <w:spacing w:line="320" w:lineRule="atLeast"/>
      <w:ind w:left="360" w:hanging="360"/>
    </w:pPr>
    <w:rPr>
      <w:sz w:val="24"/>
      <w:lang w:val="en-US"/>
    </w:rPr>
  </w:style>
  <w:style w:type="character" w:customStyle="1" w:styleId="LBLBulletStyle1Char">
    <w:name w:val="LBL BulletStyle 1 Char"/>
    <w:basedOn w:val="DefaultParagraphFont"/>
    <w:link w:val="LBLBulletStyle1"/>
    <w:rsid w:val="00C93E59"/>
    <w:rPr>
      <w:rFonts w:eastAsia="Times New Roman"/>
      <w:sz w:val="24"/>
      <w:lang w:val="en-US" w:eastAsia="en-US"/>
    </w:rPr>
  </w:style>
  <w:style w:type="paragraph" w:customStyle="1" w:styleId="Text">
    <w:name w:val="Text"/>
    <w:basedOn w:val="Normal"/>
    <w:rsid w:val="00A507C8"/>
    <w:pPr>
      <w:tabs>
        <w:tab w:val="clear" w:pos="567"/>
      </w:tabs>
      <w:spacing w:after="240" w:line="312" w:lineRule="atLeast"/>
    </w:pPr>
  </w:style>
  <w:style w:type="character" w:styleId="FollowedHyperlink">
    <w:name w:val="FollowedHyperlink"/>
    <w:basedOn w:val="DefaultParagraphFont"/>
    <w:rsid w:val="006A6B3D"/>
    <w:rPr>
      <w:color w:val="800080" w:themeColor="followedHyperlink"/>
      <w:u w:val="single"/>
    </w:rPr>
  </w:style>
  <w:style w:type="paragraph" w:customStyle="1" w:styleId="Textbox">
    <w:name w:val="Text box"/>
    <w:basedOn w:val="Normal"/>
    <w:qFormat/>
    <w:rsid w:val="007B23B6"/>
    <w:pPr>
      <w:tabs>
        <w:tab w:val="clear" w:pos="567"/>
      </w:tabs>
      <w:spacing w:line="240" w:lineRule="auto"/>
    </w:pPr>
    <w:rPr>
      <w:rFonts w:eastAsiaTheme="minorHAnsi" w:cstheme="minorBidi"/>
      <w:szCs w:val="22"/>
    </w:rPr>
  </w:style>
  <w:style w:type="paragraph" w:customStyle="1" w:styleId="Dnex1">
    <w:name w:val="Dnex1"/>
    <w:basedOn w:val="Normal"/>
    <w:qFormat/>
    <w:rsid w:val="00A92D8F"/>
    <w:pPr>
      <w:widowControl w:val="0"/>
      <w:pBdr>
        <w:top w:val="single" w:sz="4" w:space="1" w:color="auto"/>
        <w:left w:val="single" w:sz="4" w:space="4" w:color="auto"/>
        <w:bottom w:val="single" w:sz="4" w:space="1" w:color="auto"/>
        <w:right w:val="single" w:sz="4" w:space="4" w:color="auto"/>
      </w:pBdr>
      <w:tabs>
        <w:tab w:val="clear" w:pos="567"/>
      </w:tabs>
      <w:suppressAutoHyphens/>
      <w:spacing w:line="240" w:lineRule="auto"/>
    </w:pPr>
    <w:rPr>
      <w:vanish/>
      <w:szCs w:val="24"/>
      <w:lang w:val="bg-BG"/>
    </w:rPr>
  </w:style>
  <w:style w:type="character" w:styleId="UnresolvedMention">
    <w:name w:val="Unresolved Mention"/>
    <w:basedOn w:val="DefaultParagraphFont"/>
    <w:uiPriority w:val="99"/>
    <w:semiHidden/>
    <w:unhideWhenUsed/>
    <w:rsid w:val="00D5122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1291797">
      <w:bodyDiv w:val="1"/>
      <w:marLeft w:val="0"/>
      <w:marRight w:val="0"/>
      <w:marTop w:val="0"/>
      <w:marBottom w:val="0"/>
      <w:divBdr>
        <w:top w:val="none" w:sz="0" w:space="0" w:color="auto"/>
        <w:left w:val="none" w:sz="0" w:space="0" w:color="auto"/>
        <w:bottom w:val="none" w:sz="0" w:space="0" w:color="auto"/>
        <w:right w:val="none" w:sz="0" w:space="0" w:color="auto"/>
      </w:divBdr>
    </w:div>
    <w:div w:id="65350273">
      <w:bodyDiv w:val="1"/>
      <w:marLeft w:val="0"/>
      <w:marRight w:val="0"/>
      <w:marTop w:val="0"/>
      <w:marBottom w:val="0"/>
      <w:divBdr>
        <w:top w:val="none" w:sz="0" w:space="0" w:color="auto"/>
        <w:left w:val="none" w:sz="0" w:space="0" w:color="auto"/>
        <w:bottom w:val="none" w:sz="0" w:space="0" w:color="auto"/>
        <w:right w:val="none" w:sz="0" w:space="0" w:color="auto"/>
      </w:divBdr>
    </w:div>
    <w:div w:id="82453881">
      <w:bodyDiv w:val="1"/>
      <w:marLeft w:val="0"/>
      <w:marRight w:val="0"/>
      <w:marTop w:val="0"/>
      <w:marBottom w:val="0"/>
      <w:divBdr>
        <w:top w:val="none" w:sz="0" w:space="0" w:color="auto"/>
        <w:left w:val="none" w:sz="0" w:space="0" w:color="auto"/>
        <w:bottom w:val="none" w:sz="0" w:space="0" w:color="auto"/>
        <w:right w:val="none" w:sz="0" w:space="0" w:color="auto"/>
      </w:divBdr>
    </w:div>
    <w:div w:id="167140063">
      <w:bodyDiv w:val="1"/>
      <w:marLeft w:val="0"/>
      <w:marRight w:val="0"/>
      <w:marTop w:val="0"/>
      <w:marBottom w:val="0"/>
      <w:divBdr>
        <w:top w:val="none" w:sz="0" w:space="0" w:color="auto"/>
        <w:left w:val="none" w:sz="0" w:space="0" w:color="auto"/>
        <w:bottom w:val="none" w:sz="0" w:space="0" w:color="auto"/>
        <w:right w:val="none" w:sz="0" w:space="0" w:color="auto"/>
      </w:divBdr>
    </w:div>
    <w:div w:id="197282191">
      <w:bodyDiv w:val="1"/>
      <w:marLeft w:val="0"/>
      <w:marRight w:val="0"/>
      <w:marTop w:val="0"/>
      <w:marBottom w:val="0"/>
      <w:divBdr>
        <w:top w:val="none" w:sz="0" w:space="0" w:color="auto"/>
        <w:left w:val="none" w:sz="0" w:space="0" w:color="auto"/>
        <w:bottom w:val="none" w:sz="0" w:space="0" w:color="auto"/>
        <w:right w:val="none" w:sz="0" w:space="0" w:color="auto"/>
      </w:divBdr>
    </w:div>
    <w:div w:id="201094702">
      <w:bodyDiv w:val="1"/>
      <w:marLeft w:val="0"/>
      <w:marRight w:val="0"/>
      <w:marTop w:val="0"/>
      <w:marBottom w:val="0"/>
      <w:divBdr>
        <w:top w:val="none" w:sz="0" w:space="0" w:color="auto"/>
        <w:left w:val="none" w:sz="0" w:space="0" w:color="auto"/>
        <w:bottom w:val="none" w:sz="0" w:space="0" w:color="auto"/>
        <w:right w:val="none" w:sz="0" w:space="0" w:color="auto"/>
      </w:divBdr>
    </w:div>
    <w:div w:id="208348436">
      <w:bodyDiv w:val="1"/>
      <w:marLeft w:val="0"/>
      <w:marRight w:val="0"/>
      <w:marTop w:val="0"/>
      <w:marBottom w:val="0"/>
      <w:divBdr>
        <w:top w:val="none" w:sz="0" w:space="0" w:color="auto"/>
        <w:left w:val="none" w:sz="0" w:space="0" w:color="auto"/>
        <w:bottom w:val="none" w:sz="0" w:space="0" w:color="auto"/>
        <w:right w:val="none" w:sz="0" w:space="0" w:color="auto"/>
      </w:divBdr>
    </w:div>
    <w:div w:id="247734547">
      <w:bodyDiv w:val="1"/>
      <w:marLeft w:val="0"/>
      <w:marRight w:val="0"/>
      <w:marTop w:val="0"/>
      <w:marBottom w:val="0"/>
      <w:divBdr>
        <w:top w:val="none" w:sz="0" w:space="0" w:color="auto"/>
        <w:left w:val="none" w:sz="0" w:space="0" w:color="auto"/>
        <w:bottom w:val="none" w:sz="0" w:space="0" w:color="auto"/>
        <w:right w:val="none" w:sz="0" w:space="0" w:color="auto"/>
      </w:divBdr>
    </w:div>
    <w:div w:id="263463828">
      <w:bodyDiv w:val="1"/>
      <w:marLeft w:val="0"/>
      <w:marRight w:val="0"/>
      <w:marTop w:val="0"/>
      <w:marBottom w:val="0"/>
      <w:divBdr>
        <w:top w:val="none" w:sz="0" w:space="0" w:color="auto"/>
        <w:left w:val="none" w:sz="0" w:space="0" w:color="auto"/>
        <w:bottom w:val="none" w:sz="0" w:space="0" w:color="auto"/>
        <w:right w:val="none" w:sz="0" w:space="0" w:color="auto"/>
      </w:divBdr>
    </w:div>
    <w:div w:id="324018601">
      <w:bodyDiv w:val="1"/>
      <w:marLeft w:val="0"/>
      <w:marRight w:val="0"/>
      <w:marTop w:val="0"/>
      <w:marBottom w:val="0"/>
      <w:divBdr>
        <w:top w:val="none" w:sz="0" w:space="0" w:color="auto"/>
        <w:left w:val="none" w:sz="0" w:space="0" w:color="auto"/>
        <w:bottom w:val="none" w:sz="0" w:space="0" w:color="auto"/>
        <w:right w:val="none" w:sz="0" w:space="0" w:color="auto"/>
      </w:divBdr>
    </w:div>
    <w:div w:id="335308138">
      <w:bodyDiv w:val="1"/>
      <w:marLeft w:val="0"/>
      <w:marRight w:val="0"/>
      <w:marTop w:val="0"/>
      <w:marBottom w:val="0"/>
      <w:divBdr>
        <w:top w:val="none" w:sz="0" w:space="0" w:color="auto"/>
        <w:left w:val="none" w:sz="0" w:space="0" w:color="auto"/>
        <w:bottom w:val="none" w:sz="0" w:space="0" w:color="auto"/>
        <w:right w:val="none" w:sz="0" w:space="0" w:color="auto"/>
      </w:divBdr>
    </w:div>
    <w:div w:id="336808934">
      <w:bodyDiv w:val="1"/>
      <w:marLeft w:val="0"/>
      <w:marRight w:val="0"/>
      <w:marTop w:val="0"/>
      <w:marBottom w:val="0"/>
      <w:divBdr>
        <w:top w:val="none" w:sz="0" w:space="0" w:color="auto"/>
        <w:left w:val="none" w:sz="0" w:space="0" w:color="auto"/>
        <w:bottom w:val="none" w:sz="0" w:space="0" w:color="auto"/>
        <w:right w:val="none" w:sz="0" w:space="0" w:color="auto"/>
      </w:divBdr>
    </w:div>
    <w:div w:id="337195477">
      <w:bodyDiv w:val="1"/>
      <w:marLeft w:val="0"/>
      <w:marRight w:val="0"/>
      <w:marTop w:val="0"/>
      <w:marBottom w:val="0"/>
      <w:divBdr>
        <w:top w:val="none" w:sz="0" w:space="0" w:color="auto"/>
        <w:left w:val="none" w:sz="0" w:space="0" w:color="auto"/>
        <w:bottom w:val="none" w:sz="0" w:space="0" w:color="auto"/>
        <w:right w:val="none" w:sz="0" w:space="0" w:color="auto"/>
      </w:divBdr>
    </w:div>
    <w:div w:id="472335473">
      <w:bodyDiv w:val="1"/>
      <w:marLeft w:val="0"/>
      <w:marRight w:val="0"/>
      <w:marTop w:val="0"/>
      <w:marBottom w:val="0"/>
      <w:divBdr>
        <w:top w:val="none" w:sz="0" w:space="0" w:color="auto"/>
        <w:left w:val="none" w:sz="0" w:space="0" w:color="auto"/>
        <w:bottom w:val="none" w:sz="0" w:space="0" w:color="auto"/>
        <w:right w:val="none" w:sz="0" w:space="0" w:color="auto"/>
      </w:divBdr>
    </w:div>
    <w:div w:id="478502566">
      <w:bodyDiv w:val="1"/>
      <w:marLeft w:val="0"/>
      <w:marRight w:val="0"/>
      <w:marTop w:val="0"/>
      <w:marBottom w:val="0"/>
      <w:divBdr>
        <w:top w:val="none" w:sz="0" w:space="0" w:color="auto"/>
        <w:left w:val="none" w:sz="0" w:space="0" w:color="auto"/>
        <w:bottom w:val="none" w:sz="0" w:space="0" w:color="auto"/>
        <w:right w:val="none" w:sz="0" w:space="0" w:color="auto"/>
      </w:divBdr>
    </w:div>
    <w:div w:id="545143241">
      <w:bodyDiv w:val="1"/>
      <w:marLeft w:val="0"/>
      <w:marRight w:val="0"/>
      <w:marTop w:val="0"/>
      <w:marBottom w:val="0"/>
      <w:divBdr>
        <w:top w:val="none" w:sz="0" w:space="0" w:color="auto"/>
        <w:left w:val="none" w:sz="0" w:space="0" w:color="auto"/>
        <w:bottom w:val="none" w:sz="0" w:space="0" w:color="auto"/>
        <w:right w:val="none" w:sz="0" w:space="0" w:color="auto"/>
      </w:divBdr>
    </w:div>
    <w:div w:id="736171319">
      <w:bodyDiv w:val="1"/>
      <w:marLeft w:val="0"/>
      <w:marRight w:val="0"/>
      <w:marTop w:val="0"/>
      <w:marBottom w:val="0"/>
      <w:divBdr>
        <w:top w:val="none" w:sz="0" w:space="0" w:color="auto"/>
        <w:left w:val="none" w:sz="0" w:space="0" w:color="auto"/>
        <w:bottom w:val="none" w:sz="0" w:space="0" w:color="auto"/>
        <w:right w:val="none" w:sz="0" w:space="0" w:color="auto"/>
      </w:divBdr>
    </w:div>
    <w:div w:id="999579093">
      <w:bodyDiv w:val="1"/>
      <w:marLeft w:val="0"/>
      <w:marRight w:val="0"/>
      <w:marTop w:val="0"/>
      <w:marBottom w:val="0"/>
      <w:divBdr>
        <w:top w:val="none" w:sz="0" w:space="0" w:color="auto"/>
        <w:left w:val="none" w:sz="0" w:space="0" w:color="auto"/>
        <w:bottom w:val="none" w:sz="0" w:space="0" w:color="auto"/>
        <w:right w:val="none" w:sz="0" w:space="0" w:color="auto"/>
      </w:divBdr>
    </w:div>
    <w:div w:id="1093164272">
      <w:bodyDiv w:val="1"/>
      <w:marLeft w:val="0"/>
      <w:marRight w:val="0"/>
      <w:marTop w:val="0"/>
      <w:marBottom w:val="0"/>
      <w:divBdr>
        <w:top w:val="none" w:sz="0" w:space="0" w:color="auto"/>
        <w:left w:val="none" w:sz="0" w:space="0" w:color="auto"/>
        <w:bottom w:val="none" w:sz="0" w:space="0" w:color="auto"/>
        <w:right w:val="none" w:sz="0" w:space="0" w:color="auto"/>
      </w:divBdr>
    </w:div>
    <w:div w:id="1187714386">
      <w:bodyDiv w:val="1"/>
      <w:marLeft w:val="0"/>
      <w:marRight w:val="0"/>
      <w:marTop w:val="0"/>
      <w:marBottom w:val="0"/>
      <w:divBdr>
        <w:top w:val="none" w:sz="0" w:space="0" w:color="auto"/>
        <w:left w:val="none" w:sz="0" w:space="0" w:color="auto"/>
        <w:bottom w:val="none" w:sz="0" w:space="0" w:color="auto"/>
        <w:right w:val="none" w:sz="0" w:space="0" w:color="auto"/>
      </w:divBdr>
    </w:div>
    <w:div w:id="1191145342">
      <w:bodyDiv w:val="1"/>
      <w:marLeft w:val="0"/>
      <w:marRight w:val="0"/>
      <w:marTop w:val="0"/>
      <w:marBottom w:val="0"/>
      <w:divBdr>
        <w:top w:val="none" w:sz="0" w:space="0" w:color="auto"/>
        <w:left w:val="none" w:sz="0" w:space="0" w:color="auto"/>
        <w:bottom w:val="none" w:sz="0" w:space="0" w:color="auto"/>
        <w:right w:val="none" w:sz="0" w:space="0" w:color="auto"/>
      </w:divBdr>
    </w:div>
    <w:div w:id="1245409115">
      <w:bodyDiv w:val="1"/>
      <w:marLeft w:val="0"/>
      <w:marRight w:val="0"/>
      <w:marTop w:val="0"/>
      <w:marBottom w:val="0"/>
      <w:divBdr>
        <w:top w:val="none" w:sz="0" w:space="0" w:color="auto"/>
        <w:left w:val="none" w:sz="0" w:space="0" w:color="auto"/>
        <w:bottom w:val="none" w:sz="0" w:space="0" w:color="auto"/>
        <w:right w:val="none" w:sz="0" w:space="0" w:color="auto"/>
      </w:divBdr>
    </w:div>
    <w:div w:id="1320814782">
      <w:bodyDiv w:val="1"/>
      <w:marLeft w:val="0"/>
      <w:marRight w:val="0"/>
      <w:marTop w:val="0"/>
      <w:marBottom w:val="0"/>
      <w:divBdr>
        <w:top w:val="none" w:sz="0" w:space="0" w:color="auto"/>
        <w:left w:val="none" w:sz="0" w:space="0" w:color="auto"/>
        <w:bottom w:val="none" w:sz="0" w:space="0" w:color="auto"/>
        <w:right w:val="none" w:sz="0" w:space="0" w:color="auto"/>
      </w:divBdr>
    </w:div>
    <w:div w:id="1361970646">
      <w:bodyDiv w:val="1"/>
      <w:marLeft w:val="0"/>
      <w:marRight w:val="0"/>
      <w:marTop w:val="0"/>
      <w:marBottom w:val="0"/>
      <w:divBdr>
        <w:top w:val="none" w:sz="0" w:space="0" w:color="auto"/>
        <w:left w:val="none" w:sz="0" w:space="0" w:color="auto"/>
        <w:bottom w:val="none" w:sz="0" w:space="0" w:color="auto"/>
        <w:right w:val="none" w:sz="0" w:space="0" w:color="auto"/>
      </w:divBdr>
    </w:div>
    <w:div w:id="1465932059">
      <w:bodyDiv w:val="1"/>
      <w:marLeft w:val="0"/>
      <w:marRight w:val="0"/>
      <w:marTop w:val="0"/>
      <w:marBottom w:val="0"/>
      <w:divBdr>
        <w:top w:val="none" w:sz="0" w:space="0" w:color="auto"/>
        <w:left w:val="none" w:sz="0" w:space="0" w:color="auto"/>
        <w:bottom w:val="none" w:sz="0" w:space="0" w:color="auto"/>
        <w:right w:val="none" w:sz="0" w:space="0" w:color="auto"/>
      </w:divBdr>
    </w:div>
    <w:div w:id="1476609050">
      <w:bodyDiv w:val="1"/>
      <w:marLeft w:val="0"/>
      <w:marRight w:val="0"/>
      <w:marTop w:val="0"/>
      <w:marBottom w:val="0"/>
      <w:divBdr>
        <w:top w:val="none" w:sz="0" w:space="0" w:color="auto"/>
        <w:left w:val="none" w:sz="0" w:space="0" w:color="auto"/>
        <w:bottom w:val="none" w:sz="0" w:space="0" w:color="auto"/>
        <w:right w:val="none" w:sz="0" w:space="0" w:color="auto"/>
      </w:divBdr>
    </w:div>
    <w:div w:id="1583250863">
      <w:bodyDiv w:val="1"/>
      <w:marLeft w:val="0"/>
      <w:marRight w:val="0"/>
      <w:marTop w:val="0"/>
      <w:marBottom w:val="0"/>
      <w:divBdr>
        <w:top w:val="none" w:sz="0" w:space="0" w:color="auto"/>
        <w:left w:val="none" w:sz="0" w:space="0" w:color="auto"/>
        <w:bottom w:val="none" w:sz="0" w:space="0" w:color="auto"/>
        <w:right w:val="none" w:sz="0" w:space="0" w:color="auto"/>
      </w:divBdr>
    </w:div>
    <w:div w:id="1833831532">
      <w:bodyDiv w:val="1"/>
      <w:marLeft w:val="0"/>
      <w:marRight w:val="0"/>
      <w:marTop w:val="0"/>
      <w:marBottom w:val="0"/>
      <w:divBdr>
        <w:top w:val="none" w:sz="0" w:space="0" w:color="auto"/>
        <w:left w:val="none" w:sz="0" w:space="0" w:color="auto"/>
        <w:bottom w:val="none" w:sz="0" w:space="0" w:color="auto"/>
        <w:right w:val="none" w:sz="0" w:space="0" w:color="auto"/>
      </w:divBdr>
    </w:div>
    <w:div w:id="1987124412">
      <w:bodyDiv w:val="1"/>
      <w:marLeft w:val="0"/>
      <w:marRight w:val="0"/>
      <w:marTop w:val="0"/>
      <w:marBottom w:val="0"/>
      <w:divBdr>
        <w:top w:val="none" w:sz="0" w:space="0" w:color="auto"/>
        <w:left w:val="none" w:sz="0" w:space="0" w:color="auto"/>
        <w:bottom w:val="none" w:sz="0" w:space="0" w:color="auto"/>
        <w:right w:val="none" w:sz="0" w:space="0" w:color="auto"/>
      </w:divBdr>
    </w:div>
    <w:div w:id="2002849542">
      <w:bodyDiv w:val="1"/>
      <w:marLeft w:val="0"/>
      <w:marRight w:val="0"/>
      <w:marTop w:val="0"/>
      <w:marBottom w:val="0"/>
      <w:divBdr>
        <w:top w:val="none" w:sz="0" w:space="0" w:color="auto"/>
        <w:left w:val="none" w:sz="0" w:space="0" w:color="auto"/>
        <w:bottom w:val="none" w:sz="0" w:space="0" w:color="auto"/>
        <w:right w:val="none" w:sz="0" w:space="0" w:color="auto"/>
      </w:divBdr>
    </w:div>
    <w:div w:id="2027167288">
      <w:bodyDiv w:val="1"/>
      <w:marLeft w:val="0"/>
      <w:marRight w:val="0"/>
      <w:marTop w:val="0"/>
      <w:marBottom w:val="0"/>
      <w:divBdr>
        <w:top w:val="none" w:sz="0" w:space="0" w:color="auto"/>
        <w:left w:val="none" w:sz="0" w:space="0" w:color="auto"/>
        <w:bottom w:val="none" w:sz="0" w:space="0" w:color="auto"/>
        <w:right w:val="none" w:sz="0" w:space="0" w:color="auto"/>
      </w:divBdr>
    </w:div>
    <w:div w:id="2078743264">
      <w:bodyDiv w:val="1"/>
      <w:marLeft w:val="0"/>
      <w:marRight w:val="0"/>
      <w:marTop w:val="0"/>
      <w:marBottom w:val="0"/>
      <w:divBdr>
        <w:top w:val="none" w:sz="0" w:space="0" w:color="auto"/>
        <w:left w:val="none" w:sz="0" w:space="0" w:color="auto"/>
        <w:bottom w:val="none" w:sz="0" w:space="0" w:color="auto"/>
        <w:right w:val="none" w:sz="0" w:space="0" w:color="auto"/>
      </w:divBdr>
    </w:div>
    <w:div w:id="20961256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www.ema.europa.eu" TargetMode="External"/><Relationship Id="rId18" Type="http://schemas.openxmlformats.org/officeDocument/2006/relationships/image" Target="media/image2.png"/><Relationship Id="rId26" Type="http://schemas.openxmlformats.org/officeDocument/2006/relationships/image" Target="media/image10.png"/><Relationship Id="rId3" Type="http://schemas.openxmlformats.org/officeDocument/2006/relationships/customXml" Target="../customXml/item3.xml"/><Relationship Id="rId21" Type="http://schemas.openxmlformats.org/officeDocument/2006/relationships/image" Target="media/image5.png"/><Relationship Id="rId7" Type="http://schemas.openxmlformats.org/officeDocument/2006/relationships/settings" Target="settings.xml"/><Relationship Id="rId12" Type="http://schemas.openxmlformats.org/officeDocument/2006/relationships/hyperlink" Target="http://www.ema.europa.eu/docs/en_GB/document_library/Template_or_form/2013/03/WC500139752.doc" TargetMode="External"/><Relationship Id="rId17" Type="http://schemas.openxmlformats.org/officeDocument/2006/relationships/image" Target="media/image1.png"/><Relationship Id="rId25" Type="http://schemas.openxmlformats.org/officeDocument/2006/relationships/image" Target="media/image9.png"/><Relationship Id="rId33" Type="http://schemas.openxmlformats.org/officeDocument/2006/relationships/customXml" Target="../customXml/item8.xml"/><Relationship Id="rId2" Type="http://schemas.openxmlformats.org/officeDocument/2006/relationships/customXml" Target="../customXml/item2.xml"/><Relationship Id="rId16" Type="http://schemas.openxmlformats.org/officeDocument/2006/relationships/hyperlink" Target="http://www.ema.europa.eu/docs/en_GB/document_library/Template_or_form/2013/03/WC500139752.doc" TargetMode="External"/><Relationship Id="rId20" Type="http://schemas.openxmlformats.org/officeDocument/2006/relationships/image" Target="media/image4.png"/><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www.ema.europa.eu/en/medicines/human/EPAR/trelegy-ellipta" TargetMode="External"/><Relationship Id="rId24" Type="http://schemas.openxmlformats.org/officeDocument/2006/relationships/image" Target="media/image8.png"/><Relationship Id="rId32" Type="http://schemas.openxmlformats.org/officeDocument/2006/relationships/customXml" Target="../customXml/item7.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image" Target="media/image7.png"/><Relationship Id="rId28"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image" Target="media/image3.png"/><Relationship Id="rId31" Type="http://schemas.openxmlformats.org/officeDocument/2006/relationships/customXml" Target="../customXml/item6.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image" Target="media/image6.png"/><Relationship Id="rId27" Type="http://schemas.openxmlformats.org/officeDocument/2006/relationships/image" Target="media/image11.png"/><Relationship Id="rId30" Type="http://schemas.openxmlformats.org/officeDocument/2006/relationships/customXml" Target="../customXml/item5.xml"/><Relationship Id="rId8" Type="http://schemas.openxmlformats.org/officeDocument/2006/relationships/webSettings" Target="webSetting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2" ma:contentTypeDescription="Create a new document." ma:contentTypeScope="" ma:versionID="fa9ed7d62b07498afd011a1263b11d55">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7c707d9bab4414025aac99f0855fe2f1"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element ref="ns3:ComplianceTagApp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ComplianceTagAppId" ma:index="44" nillable="true" ma:displayName="Label applied by App Id" ma:internalName="ComplianceTagAppId"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EMADOC-1700519818-3143043</_dlc_DocId>
    <_dlc_DocIdUrl xmlns="a034c160-bfb7-45f5-8632-2eb7e0508071">
      <Url>https://euema.sharepoint.com/sites/CRM/_layouts/15/DocIdRedir.aspx?ID=EMADOC-1700519818-3143043</Url>
      <Description>EMADOC-1700519818-3143043</Description>
    </_dlc_DocIdUrl>
  </documentManagement>
</p:properties>
</file>

<file path=customXml/itemProps1.xml><?xml version="1.0" encoding="utf-8"?>
<ds:datastoreItem xmlns:ds="http://schemas.openxmlformats.org/officeDocument/2006/customXml" ds:itemID="{9371889C-9830-4D57-90C1-41BDBDF59567}">
  <ds:schemaRefs>
    <ds:schemaRef ds:uri="http://schemas.openxmlformats.org/officeDocument/2006/bibliography"/>
  </ds:schemaRefs>
</ds:datastoreItem>
</file>

<file path=customXml/itemProps2.xml><?xml version="1.0" encoding="utf-8"?>
<ds:datastoreItem xmlns:ds="http://schemas.openxmlformats.org/officeDocument/2006/customXml" ds:itemID="{7654CFAA-C807-4057-B2B1-B78DAEEA2A81}">
  <ds:schemaRefs>
    <ds:schemaRef ds:uri="http://schemas.openxmlformats.org/officeDocument/2006/bibliography"/>
  </ds:schemaRefs>
</ds:datastoreItem>
</file>

<file path=customXml/itemProps3.xml><?xml version="1.0" encoding="utf-8"?>
<ds:datastoreItem xmlns:ds="http://schemas.openxmlformats.org/officeDocument/2006/customXml" ds:itemID="{3EC7F127-1DCD-47BB-A328-7F97400B7F3A}">
  <ds:schemaRefs>
    <ds:schemaRef ds:uri="http://schemas.openxmlformats.org/officeDocument/2006/bibliography"/>
  </ds:schemaRefs>
</ds:datastoreItem>
</file>

<file path=customXml/itemProps4.xml><?xml version="1.0" encoding="utf-8"?>
<ds:datastoreItem xmlns:ds="http://schemas.openxmlformats.org/officeDocument/2006/customXml" ds:itemID="{2E83DC1F-E296-486E-AE5E-97691F028737}">
  <ds:schemaRefs>
    <ds:schemaRef ds:uri="http://schemas.openxmlformats.org/officeDocument/2006/bibliography"/>
  </ds:schemaRefs>
</ds:datastoreItem>
</file>

<file path=customXml/itemProps5.xml><?xml version="1.0" encoding="utf-8"?>
<ds:datastoreItem xmlns:ds="http://schemas.openxmlformats.org/officeDocument/2006/customXml" ds:itemID="{359630E4-1F1C-4805-A942-0A30CCF79340}"/>
</file>

<file path=customXml/itemProps6.xml><?xml version="1.0" encoding="utf-8"?>
<ds:datastoreItem xmlns:ds="http://schemas.openxmlformats.org/officeDocument/2006/customXml" ds:itemID="{F131FDFA-6027-4C4F-8751-A4657B27EE25}"/>
</file>

<file path=customXml/itemProps7.xml><?xml version="1.0" encoding="utf-8"?>
<ds:datastoreItem xmlns:ds="http://schemas.openxmlformats.org/officeDocument/2006/customXml" ds:itemID="{3F17414B-D225-4076-949B-2CBA1DFCE47B}"/>
</file>

<file path=customXml/itemProps8.xml><?xml version="1.0" encoding="utf-8"?>
<ds:datastoreItem xmlns:ds="http://schemas.openxmlformats.org/officeDocument/2006/customXml" ds:itemID="{2422DC35-4A96-465A-A44D-3C2E3985FD34}"/>
</file>

<file path=docMetadata/LabelInfo.xml><?xml version="1.0" encoding="utf-8"?>
<clbl:labelList xmlns:clbl="http://schemas.microsoft.com/office/2020/mipLabelMetadata">
  <clbl:label id="{0df3522f-8c42-44b0-bea3-7f162a60ea50}" enabled="1" method="Standard" siteId="{63982aff-fb6c-4c22-973b-70e4acfb63e6}" removed="0"/>
</clbl:labelList>
</file>

<file path=docProps/app.xml><?xml version="1.0" encoding="utf-8"?>
<Properties xmlns="http://schemas.openxmlformats.org/officeDocument/2006/extended-properties" xmlns:vt="http://schemas.openxmlformats.org/officeDocument/2006/docPropsVTypes">
  <Template>Normal</Template>
  <TotalTime>0</TotalTime>
  <Pages>44</Pages>
  <Words>12613</Words>
  <Characters>72275</Characters>
  <Application>Microsoft Office Word</Application>
  <DocSecurity>0</DocSecurity>
  <Lines>2492</Lines>
  <Paragraphs>1195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83693</CharactersWithSpaces>
  <SharedDoc>false</SharedDoc>
  <HLinks>
    <vt:vector size="12" baseType="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Trelegy Ellipta, : EPAR- Product information-tracked changes</dc:title>
  <dc:subject>EPAR</dc:subject>
  <dc:creator>CHMP</dc:creator>
  <cp:keywords>Trelegy Ellipta, INN-fluticasone furoate/umeclidinium bromide/vilanterol</cp:keywords>
  <cp:lastModifiedBy/>
  <cp:revision>1</cp:revision>
  <dcterms:created xsi:type="dcterms:W3CDTF">2026-04-06T05:24:00Z</dcterms:created>
  <dcterms:modified xsi:type="dcterms:W3CDTF">2026-04-06T05:24:00Z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0x0101000DA6AD19014FF648A49316945EE786F90200176DED4FF78CD74995F64A0F46B59E48</vt:lpwstr>
  </property>
  <property fmtid="{D5CDD505-2E9C-101B-9397-08002B2CF9AE}" pid="3" name="_dlc_DocIdItemGuid">
    <vt:lpwstr>6f6a5a53-8b9f-4660-8e08-cfc3a4a42c3c</vt:lpwstr>
  </property>
</Properties>
</file>